
<file path=[Content_Types].xml><?xml version="1.0" encoding="utf-8"?>
<Types xmlns="http://schemas.openxmlformats.org/package/2006/content-types">
  <Default Extension="jpeg" ContentType="image/jpeg"/>
  <Default Extension="png" ContentType="image/png"/>
  <Default Extension="rels" ContentType="application/vnd.openxmlformats-package.relationships+xml"/>
  <Default Extension="xlsx" ContentType="application/vnd.openxmlformats-officedocument.spreadsheetml.sheet"/>
  <Default Extension="xml" ContentType="application/xml"/>
  <Override PartName="/ppt/webextensions/taskpanes.xml" ContentType="application/vnd.ms-office.webextensiontaskpanes+xml"/>
  <Override PartName="/ppt/webextensions/webextension1.xml" ContentType="application/vnd.ms-office.webextens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Masters/slideMaster3.xml" ContentType="application/vnd.openxmlformats-officedocument.presentationml.slideMaster+xml"/>
  <Override PartName="/ppt/slideMasters/slideMaster4.xml" ContentType="application/vnd.openxmlformats-officedocument.presentationml.slideMaster+xml"/>
  <Override PartName="/ppt/slideMasters/slideMaster5.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slides/slide94.xml" ContentType="application/vnd.openxmlformats-officedocument.presentationml.slide+xml"/>
  <Override PartName="/ppt/slides/slide95.xml" ContentType="application/vnd.openxmlformats-officedocument.presentationml.slide+xml"/>
  <Override PartName="/ppt/slides/slide96.xml" ContentType="application/vnd.openxmlformats-officedocument.presentationml.slide+xml"/>
  <Override PartName="/ppt/slides/slide97.xml" ContentType="application/vnd.openxmlformats-officedocument.presentationml.slide+xml"/>
  <Override PartName="/ppt/slides/slide98.xml" ContentType="application/vnd.openxmlformats-officedocument.presentationml.slide+xml"/>
  <Override PartName="/ppt/slides/slide99.xml" ContentType="application/vnd.openxmlformats-officedocument.presentationml.slide+xml"/>
  <Override PartName="/ppt/slides/slide100.xml" ContentType="application/vnd.openxmlformats-officedocument.presentationml.slide+xml"/>
  <Override PartName="/ppt/slides/slide101.xml" ContentType="application/vnd.openxmlformats-officedocument.presentationml.slide+xml"/>
  <Override PartName="/ppt/slides/slide102.xml" ContentType="application/vnd.openxmlformats-officedocument.presentationml.slide+xml"/>
  <Override PartName="/ppt/slides/slide103.xml" ContentType="application/vnd.openxmlformats-officedocument.presentationml.slide+xml"/>
  <Override PartName="/ppt/slides/slide104.xml" ContentType="application/vnd.openxmlformats-officedocument.presentationml.slide+xml"/>
  <Override PartName="/ppt/slides/slide105.xml" ContentType="application/vnd.openxmlformats-officedocument.presentationml.slide+xml"/>
  <Override PartName="/ppt/slides/slide106.xml" ContentType="application/vnd.openxmlformats-officedocument.presentationml.slide+xml"/>
  <Override PartName="/ppt/slides/slide107.xml" ContentType="application/vnd.openxmlformats-officedocument.presentationml.slide+xml"/>
  <Override PartName="/ppt/slides/slide108.xml" ContentType="application/vnd.openxmlformats-officedocument.presentationml.slide+xml"/>
  <Override PartName="/ppt/slides/slide109.xml" ContentType="application/vnd.openxmlformats-officedocument.presentationml.slide+xml"/>
  <Override PartName="/ppt/slides/slide110.xml" ContentType="application/vnd.openxmlformats-officedocument.presentationml.slide+xml"/>
  <Override PartName="/ppt/slides/slide111.xml" ContentType="application/vnd.openxmlformats-officedocument.presentationml.slide+xml"/>
  <Override PartName="/ppt/slides/slide112.xml" ContentType="application/vnd.openxmlformats-officedocument.presentationml.slide+xml"/>
  <Override PartName="/ppt/slides/slide113.xml" ContentType="application/vnd.openxmlformats-officedocument.presentationml.slide+xml"/>
  <Override PartName="/ppt/slides/slide114.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tags/tag1.xml" ContentType="application/vnd.openxmlformats-officedocument.presentationml.tags+xml"/>
  <Override PartName="/ppt/tags/tag2.xml" ContentType="application/vnd.openxmlformats-officedocument.presentationml.tags+xml"/>
  <Override PartName="/ppt/tags/tag3.xml" ContentType="application/vnd.openxmlformats-officedocument.presentationml.tags+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slideLayouts/slideLayout29.xml" ContentType="application/vnd.openxmlformats-officedocument.presentationml.slideLayout+xml"/>
  <Override PartName="/ppt/slideLayouts/slideLayout30.xml" ContentType="application/vnd.openxmlformats-officedocument.presentationml.slideLayout+xml"/>
  <Override PartName="/ppt/slideLayouts/slideLayout31.xml" ContentType="application/vnd.openxmlformats-officedocument.presentationml.slideLayout+xml"/>
  <Override PartName="/ppt/slideLayouts/slideLayout32.xml" ContentType="application/vnd.openxmlformats-officedocument.presentationml.slideLayout+xml"/>
  <Override PartName="/ppt/theme/theme2.xml" ContentType="application/vnd.openxmlformats-officedocument.theme+xml"/>
  <Override PartName="/ppt/slideLayouts/slideLayout33.xml" ContentType="application/vnd.openxmlformats-officedocument.presentationml.slideLayout+xml"/>
  <Override PartName="/ppt/slideLayouts/slideLayout34.xml" ContentType="application/vnd.openxmlformats-officedocument.presentationml.slideLayout+xml"/>
  <Override PartName="/ppt/slideLayouts/slideLayout35.xml" ContentType="application/vnd.openxmlformats-officedocument.presentationml.slideLayout+xml"/>
  <Override PartName="/ppt/slideLayouts/slideLayout36.xml" ContentType="application/vnd.openxmlformats-officedocument.presentationml.slideLayout+xml"/>
  <Override PartName="/ppt/slideLayouts/slideLayout37.xml" ContentType="application/vnd.openxmlformats-officedocument.presentationml.slideLayout+xml"/>
  <Override PartName="/ppt/slideLayouts/slideLayout38.xml" ContentType="application/vnd.openxmlformats-officedocument.presentationml.slideLayout+xml"/>
  <Override PartName="/ppt/slideLayouts/slideLayout39.xml" ContentType="application/vnd.openxmlformats-officedocument.presentationml.slideLayout+xml"/>
  <Override PartName="/ppt/slideLayouts/slideLayout40.xml" ContentType="application/vnd.openxmlformats-officedocument.presentationml.slideLayout+xml"/>
  <Override PartName="/ppt/slideLayouts/slideLayout41.xml" ContentType="application/vnd.openxmlformats-officedocument.presentationml.slideLayout+xml"/>
  <Override PartName="/ppt/slideLayouts/slideLayout42.xml" ContentType="application/vnd.openxmlformats-officedocument.presentationml.slideLayout+xml"/>
  <Override PartName="/ppt/slideLayouts/slideLayout43.xml" ContentType="application/vnd.openxmlformats-officedocument.presentationml.slideLayout+xml"/>
  <Override PartName="/ppt/slideLayouts/slideLayout44.xml" ContentType="application/vnd.openxmlformats-officedocument.presentationml.slideLayout+xml"/>
  <Override PartName="/ppt/slideLayouts/slideLayout45.xml" ContentType="application/vnd.openxmlformats-officedocument.presentationml.slideLayout+xml"/>
  <Override PartName="/ppt/slideLayouts/slideLayout46.xml" ContentType="application/vnd.openxmlformats-officedocument.presentationml.slideLayout+xml"/>
  <Override PartName="/ppt/slideLayouts/slideLayout47.xml" ContentType="application/vnd.openxmlformats-officedocument.presentationml.slideLayout+xml"/>
  <Override PartName="/ppt/slideLayouts/slideLayout48.xml" ContentType="application/vnd.openxmlformats-officedocument.presentationml.slideLayout+xml"/>
  <Override PartName="/ppt/slideLayouts/slideLayout49.xml" ContentType="application/vnd.openxmlformats-officedocument.presentationml.slideLayout+xml"/>
  <Override PartName="/ppt/slideLayouts/slideLayout50.xml" ContentType="application/vnd.openxmlformats-officedocument.presentationml.slideLayout+xml"/>
  <Override PartName="/ppt/slideLayouts/slideLayout51.xml" ContentType="application/vnd.openxmlformats-officedocument.presentationml.slideLayout+xml"/>
  <Override PartName="/ppt/slideLayouts/slideLayout52.xml" ContentType="application/vnd.openxmlformats-officedocument.presentationml.slideLayout+xml"/>
  <Override PartName="/ppt/slideLayouts/slideLayout53.xml" ContentType="application/vnd.openxmlformats-officedocument.presentationml.slideLayout+xml"/>
  <Override PartName="/ppt/slideLayouts/slideLayout54.xml" ContentType="application/vnd.openxmlformats-officedocument.presentationml.slideLayout+xml"/>
  <Override PartName="/ppt/slideLayouts/slideLayout55.xml" ContentType="application/vnd.openxmlformats-officedocument.presentationml.slideLayout+xml"/>
  <Override PartName="/ppt/theme/theme3.xml" ContentType="application/vnd.openxmlformats-officedocument.theme+xml"/>
  <Override PartName="/ppt/tags/tag4.xml" ContentType="application/vnd.openxmlformats-officedocument.presentationml.tags+xml"/>
  <Override PartName="/ppt/slideLayouts/slideLayout56.xml" ContentType="application/vnd.openxmlformats-officedocument.presentationml.slideLayout+xml"/>
  <Override PartName="/ppt/slideLayouts/slideLayout57.xml" ContentType="application/vnd.openxmlformats-officedocument.presentationml.slideLayout+xml"/>
  <Override PartName="/ppt/slideLayouts/slideLayout58.xml" ContentType="application/vnd.openxmlformats-officedocument.presentationml.slideLayout+xml"/>
  <Override PartName="/ppt/slideLayouts/slideLayout59.xml" ContentType="application/vnd.openxmlformats-officedocument.presentationml.slideLayout+xml"/>
  <Override PartName="/ppt/slideLayouts/slideLayout60.xml" ContentType="application/vnd.openxmlformats-officedocument.presentationml.slideLayout+xml"/>
  <Override PartName="/ppt/slideLayouts/slideLayout61.xml" ContentType="application/vnd.openxmlformats-officedocument.presentationml.slideLayout+xml"/>
  <Override PartName="/ppt/slideLayouts/slideLayout62.xml" ContentType="application/vnd.openxmlformats-officedocument.presentationml.slideLayout+xml"/>
  <Override PartName="/ppt/slideLayouts/slideLayout63.xml" ContentType="application/vnd.openxmlformats-officedocument.presentationml.slideLayout+xml"/>
  <Override PartName="/ppt/slideLayouts/slideLayout64.xml" ContentType="application/vnd.openxmlformats-officedocument.presentationml.slideLayout+xml"/>
  <Override PartName="/ppt/slideLayouts/slideLayout65.xml" ContentType="application/vnd.openxmlformats-officedocument.presentationml.slideLayout+xml"/>
  <Override PartName="/ppt/slideLayouts/slideLayout66.xml" ContentType="application/vnd.openxmlformats-officedocument.presentationml.slideLayout+xml"/>
  <Override PartName="/ppt/theme/theme4.xml" ContentType="application/vnd.openxmlformats-officedocument.theme+xml"/>
  <Override PartName="/ppt/slideLayouts/slideLayout67.xml" ContentType="application/vnd.openxmlformats-officedocument.presentationml.slideLayout+xml"/>
  <Override PartName="/ppt/slideLayouts/slideLayout68.xml" ContentType="application/vnd.openxmlformats-officedocument.presentationml.slideLayout+xml"/>
  <Override PartName="/ppt/slideLayouts/slideLayout69.xml" ContentType="application/vnd.openxmlformats-officedocument.presentationml.slideLayout+xml"/>
  <Override PartName="/ppt/slideLayouts/slideLayout70.xml" ContentType="application/vnd.openxmlformats-officedocument.presentationml.slideLayout+xml"/>
  <Override PartName="/ppt/slideLayouts/slideLayout71.xml" ContentType="application/vnd.openxmlformats-officedocument.presentationml.slideLayout+xml"/>
  <Override PartName="/ppt/slideLayouts/slideLayout72.xml" ContentType="application/vnd.openxmlformats-officedocument.presentationml.slideLayout+xml"/>
  <Override PartName="/ppt/slideLayouts/slideLayout73.xml" ContentType="application/vnd.openxmlformats-officedocument.presentationml.slideLayout+xml"/>
  <Override PartName="/ppt/slideLayouts/slideLayout74.xml" ContentType="application/vnd.openxmlformats-officedocument.presentationml.slideLayout+xml"/>
  <Override PartName="/ppt/slideLayouts/slideLayout75.xml" ContentType="application/vnd.openxmlformats-officedocument.presentationml.slideLayout+xml"/>
  <Override PartName="/ppt/slideLayouts/slideLayout76.xml" ContentType="application/vnd.openxmlformats-officedocument.presentationml.slideLayout+xml"/>
  <Override PartName="/ppt/slideLayouts/slideLayout77.xml" ContentType="application/vnd.openxmlformats-officedocument.presentationml.slideLayout+xml"/>
  <Override PartName="/ppt/theme/theme5.xml" ContentType="application/vnd.openxmlformats-officedocument.theme+xml"/>
  <Override PartName="/ppt/theme/theme6.xml" ContentType="application/vnd.openxmlformats-officedocument.theme+xml"/>
  <Override PartName="/ppt/charts/chart1.xml" ContentType="application/vnd.openxmlformats-officedocument.drawingml.chart+xml"/>
  <Override PartName="/ppt/charts/style1.xml" ContentType="application/vnd.ms-office.chartstyle+xml"/>
  <Override PartName="/ppt/charts/colors1.xml" ContentType="application/vnd.ms-office.chartcolorstyle+xml"/>
  <Override PartName="/ppt/theme/themeOverride1.xml" ContentType="application/vnd.openxmlformats-officedocument.themeOverride+xml"/>
  <Override PartName="/ppt/charts/chart2.xml" ContentType="application/vnd.openxmlformats-officedocument.drawingml.chart+xml"/>
  <Override PartName="/ppt/charts/style2.xml" ContentType="application/vnd.ms-office.chartstyle+xml"/>
  <Override PartName="/ppt/charts/colors2.xml" ContentType="application/vnd.ms-office.chartcolorstyle+xml"/>
  <Override PartName="/ppt/theme/themeOverride2.xml" ContentType="application/vnd.openxmlformats-officedocument.themeOverride+xml"/>
  <Override PartName="/ppt/charts/chart3.xml" ContentType="application/vnd.openxmlformats-officedocument.drawingml.chart+xml"/>
  <Override PartName="/ppt/charts/style3.xml" ContentType="application/vnd.ms-office.chartstyle+xml"/>
  <Override PartName="/ppt/charts/colors3.xml" ContentType="application/vnd.ms-office.chartcolorstyle+xml"/>
  <Override PartName="/ppt/theme/themeOverride3.xml" ContentType="application/vnd.openxmlformats-officedocument.themeOverride+xml"/>
  <Override PartName="/ppt/charts/chart4.xml" ContentType="application/vnd.openxmlformats-officedocument.drawingml.chart+xml"/>
  <Override PartName="/ppt/charts/style4.xml" ContentType="application/vnd.ms-office.chartstyle+xml"/>
  <Override PartName="/ppt/charts/colors4.xml" ContentType="application/vnd.ms-office.chartcolorstyle+xml"/>
  <Override PartName="/ppt/charts/chart5.xml" ContentType="application/vnd.openxmlformats-officedocument.drawingml.chart+xml"/>
  <Override PartName="/ppt/charts/style5.xml" ContentType="application/vnd.ms-office.chartstyle+xml"/>
  <Override PartName="/ppt/charts/colors5.xml" ContentType="application/vnd.ms-office.chartcolorstyle+xml"/>
  <Override PartName="/ppt/notesSlides/notesSlide1.xml" ContentType="application/vnd.openxmlformats-officedocument.presentationml.notesSlide+xml"/>
  <Override PartName="/ppt/charts/chart6.xml" ContentType="application/vnd.openxmlformats-officedocument.drawingml.chart+xml"/>
  <Override PartName="/ppt/charts/style6.xml" ContentType="application/vnd.ms-office.chartstyle+xml"/>
  <Override PartName="/ppt/charts/colors6.xml" ContentType="application/vnd.ms-office.chartcolorstyle+xml"/>
  <Override PartName="/ppt/charts/chart7.xml" ContentType="application/vnd.openxmlformats-officedocument.drawingml.chart+xml"/>
  <Override PartName="/ppt/charts/style7.xml" ContentType="application/vnd.ms-office.chartstyle+xml"/>
  <Override PartName="/ppt/charts/colors7.xml" ContentType="application/vnd.ms-office.chartcolorstyle+xml"/>
  <Override PartName="/ppt/theme/themeOverride4.xml" ContentType="application/vnd.openxmlformats-officedocument.themeOverride+xml"/>
  <Override PartName="/ppt/charts/chart8.xml" ContentType="application/vnd.openxmlformats-officedocument.drawingml.chart+xml"/>
  <Override PartName="/ppt/charts/style8.xml" ContentType="application/vnd.ms-office.chartstyle+xml"/>
  <Override PartName="/ppt/charts/colors8.xml" ContentType="application/vnd.ms-office.chartcolorstyle+xml"/>
  <Override PartName="/ppt/charts/chart9.xml" ContentType="application/vnd.openxmlformats-officedocument.drawingml.chart+xml"/>
  <Override PartName="/ppt/charts/style9.xml" ContentType="application/vnd.ms-office.chartstyle+xml"/>
  <Override PartName="/ppt/charts/colors9.xml" ContentType="application/vnd.ms-office.chartcolorstyle+xml"/>
  <Override PartName="/ppt/theme/themeOverride5.xml" ContentType="application/vnd.openxmlformats-officedocument.themeOverr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charts/chart10.xml" ContentType="application/vnd.openxmlformats-officedocument.drawingml.chart+xml"/>
  <Override PartName="/ppt/charts/style10.xml" ContentType="application/vnd.ms-office.chartstyle+xml"/>
  <Override PartName="/ppt/charts/colors10.xml" ContentType="application/vnd.ms-office.chartcolorstyle+xml"/>
  <Override PartName="/ppt/theme/themeOverride6.xml" ContentType="application/vnd.openxmlformats-officedocument.themeOverride+xml"/>
  <Override PartName="/ppt/charts/chart11.xml" ContentType="application/vnd.openxmlformats-officedocument.drawingml.chart+xml"/>
  <Override PartName="/ppt/charts/style11.xml" ContentType="application/vnd.ms-office.chartstyle+xml"/>
  <Override PartName="/ppt/charts/colors11.xml" ContentType="application/vnd.ms-office.chartcolorstyle+xml"/>
  <Override PartName="/ppt/notesSlides/notesSlide10.xml" ContentType="application/vnd.openxmlformats-officedocument.presentationml.notesSlide+xml"/>
  <Override PartName="/ppt/charts/chart12.xml" ContentType="application/vnd.openxmlformats-officedocument.drawingml.chart+xml"/>
  <Override PartName="/ppt/charts/style12.xml" ContentType="application/vnd.ms-office.chartstyle+xml"/>
  <Override PartName="/ppt/charts/colors12.xml" ContentType="application/vnd.ms-office.chartcolorstyle+xml"/>
  <Override PartName="/ppt/theme/themeOverride7.xml" ContentType="application/vnd.openxmlformats-officedocument.themeOverride+xml"/>
  <Override PartName="/ppt/charts/chart13.xml" ContentType="application/vnd.openxmlformats-officedocument.drawingml.chart+xml"/>
  <Override PartName="/ppt/charts/style13.xml" ContentType="application/vnd.ms-office.chartstyle+xml"/>
  <Override PartName="/ppt/charts/colors13.xml" ContentType="application/vnd.ms-office.chartcolorstyle+xml"/>
  <Override PartName="/ppt/theme/themeOverride8.xml" ContentType="application/vnd.openxmlformats-officedocument.themeOverride+xml"/>
  <Override PartName="/ppt/charts/chart14.xml" ContentType="application/vnd.openxmlformats-officedocument.drawingml.chart+xml"/>
  <Override PartName="/ppt/charts/style14.xml" ContentType="application/vnd.ms-office.chartstyle+xml"/>
  <Override PartName="/ppt/charts/colors14.xml" ContentType="application/vnd.ms-office.chartcolorstyle+xml"/>
  <Override PartName="/ppt/charts/chart15.xml" ContentType="application/vnd.openxmlformats-officedocument.drawingml.chart+xml"/>
  <Override PartName="/ppt/charts/style15.xml" ContentType="application/vnd.ms-office.chartstyle+xml"/>
  <Override PartName="/ppt/charts/colors15.xml" ContentType="application/vnd.ms-office.chartcolorstyle+xml"/>
  <Override PartName="/ppt/theme/themeOverride9.xml" ContentType="application/vnd.openxmlformats-officedocument.themeOverride+xml"/>
  <Override PartName="/ppt/notesSlides/notesSlide11.xml" ContentType="application/vnd.openxmlformats-officedocument.presentationml.notesSlide+xml"/>
  <Override PartName="/ppt/charts/chart16.xml" ContentType="application/vnd.openxmlformats-officedocument.drawingml.chart+xml"/>
  <Override PartName="/ppt/charts/style16.xml" ContentType="application/vnd.ms-office.chartstyle+xml"/>
  <Override PartName="/ppt/charts/colors16.xml" ContentType="application/vnd.ms-office.chartcolorstyle+xml"/>
  <Override PartName="/ppt/theme/themeOverride10.xml" ContentType="application/vnd.openxmlformats-officedocument.themeOverride+xml"/>
  <Override PartName="/ppt/charts/chart17.xml" ContentType="application/vnd.openxmlformats-officedocument.drawingml.chart+xml"/>
  <Override PartName="/ppt/charts/style17.xml" ContentType="application/vnd.ms-office.chartstyle+xml"/>
  <Override PartName="/ppt/charts/colors17.xml" ContentType="application/vnd.ms-office.chartcolorstyle+xml"/>
  <Override PartName="/ppt/theme/themeOverride11.xml" ContentType="application/vnd.openxmlformats-officedocument.themeOverride+xml"/>
  <Override PartName="/ppt/notesSlides/notesSlide12.xml" ContentType="application/vnd.openxmlformats-officedocument.presentationml.notesSlide+xml"/>
  <Override PartName="/ppt/charts/chart18.xml" ContentType="application/vnd.openxmlformats-officedocument.drawingml.chart+xml"/>
  <Override PartName="/ppt/charts/style18.xml" ContentType="application/vnd.ms-office.chartstyle+xml"/>
  <Override PartName="/ppt/charts/colors18.xml" ContentType="application/vnd.ms-office.chartcolorstyle+xml"/>
  <Override PartName="/ppt/charts/chart19.xml" ContentType="application/vnd.openxmlformats-officedocument.drawingml.chart+xml"/>
  <Override PartName="/ppt/charts/style19.xml" ContentType="application/vnd.ms-office.chartstyle+xml"/>
  <Override PartName="/ppt/charts/colors19.xml" ContentType="application/vnd.ms-office.chartcolorstyle+xml"/>
  <Override PartName="/ppt/charts/chart20.xml" ContentType="application/vnd.openxmlformats-officedocument.drawingml.chart+xml"/>
  <Override PartName="/ppt/charts/style20.xml" ContentType="application/vnd.ms-office.chartstyle+xml"/>
  <Override PartName="/ppt/charts/colors20.xml" ContentType="application/vnd.ms-office.chartcolorstyle+xml"/>
  <Override PartName="/ppt/charts/chart21.xml" ContentType="application/vnd.openxmlformats-officedocument.drawingml.chart+xml"/>
  <Override PartName="/ppt/charts/style21.xml" ContentType="application/vnd.ms-office.chartstyle+xml"/>
  <Override PartName="/ppt/charts/colors21.xml" ContentType="application/vnd.ms-office.chartcolorstyle+xml"/>
  <Override PartName="/ppt/charts/chart22.xml" ContentType="application/vnd.openxmlformats-officedocument.drawingml.chart+xml"/>
  <Override PartName="/ppt/charts/style22.xml" ContentType="application/vnd.ms-office.chartstyle+xml"/>
  <Override PartName="/ppt/charts/colors22.xml" ContentType="application/vnd.ms-office.chartcolorstyle+xml"/>
  <Override PartName="/ppt/theme/themeOverride12.xml" ContentType="application/vnd.openxmlformats-officedocument.themeOverride+xml"/>
  <Override PartName="/ppt/charts/chart23.xml" ContentType="application/vnd.openxmlformats-officedocument.drawingml.chart+xml"/>
  <Override PartName="/ppt/charts/style23.xml" ContentType="application/vnd.ms-office.chartstyle+xml"/>
  <Override PartName="/ppt/charts/colors23.xml" ContentType="application/vnd.ms-office.chartcolorstyle+xml"/>
  <Override PartName="/ppt/theme/themeOverride13.xml" ContentType="application/vnd.openxmlformats-officedocument.themeOverride+xml"/>
  <Override PartName="/ppt/charts/chart24.xml" ContentType="application/vnd.openxmlformats-officedocument.drawingml.chart+xml"/>
  <Override PartName="/ppt/charts/style24.xml" ContentType="application/vnd.ms-office.chartstyle+xml"/>
  <Override PartName="/ppt/charts/colors24.xml" ContentType="application/vnd.ms-office.chartcolorstyle+xml"/>
  <Override PartName="/ppt/charts/chart25.xml" ContentType="application/vnd.openxmlformats-officedocument.drawingml.chart+xml"/>
  <Override PartName="/ppt/charts/style25.xml" ContentType="application/vnd.ms-office.chartstyle+xml"/>
  <Override PartName="/ppt/charts/colors25.xml" ContentType="application/vnd.ms-office.chartcolorstyle+xml"/>
  <Override PartName="/ppt/theme/themeOverride14.xml" ContentType="application/vnd.openxmlformats-officedocument.themeOverride+xml"/>
  <Override PartName="/ppt/notesSlides/notesSlide13.xml" ContentType="application/vnd.openxmlformats-officedocument.presentationml.notesSlide+xml"/>
  <Override PartName="/ppt/charts/chart26.xml" ContentType="application/vnd.openxmlformats-officedocument.drawingml.chart+xml"/>
  <Override PartName="/ppt/charts/style26.xml" ContentType="application/vnd.ms-office.chartstyle+xml"/>
  <Override PartName="/ppt/charts/colors26.xml" ContentType="application/vnd.ms-office.chartcolorstyle+xml"/>
  <Override PartName="/ppt/charts/chart27.xml" ContentType="application/vnd.openxmlformats-officedocument.drawingml.chart+xml"/>
  <Override PartName="/ppt/charts/style27.xml" ContentType="application/vnd.ms-office.chartstyle+xml"/>
  <Override PartName="/ppt/charts/colors27.xml" ContentType="application/vnd.ms-office.chartcolorstyle+xml"/>
  <Override PartName="/ppt/theme/themeOverride15.xml" ContentType="application/vnd.openxmlformats-officedocument.themeOverride+xml"/>
  <Override PartName="/ppt/charts/chart28.xml" ContentType="application/vnd.openxmlformats-officedocument.drawingml.chart+xml"/>
  <Override PartName="/ppt/charts/style28.xml" ContentType="application/vnd.ms-office.chartstyle+xml"/>
  <Override PartName="/ppt/charts/colors28.xml" ContentType="application/vnd.ms-office.chartcolorstyle+xml"/>
  <Override PartName="/ppt/charts/chart29.xml" ContentType="application/vnd.openxmlformats-officedocument.drawingml.chart+xml"/>
  <Override PartName="/ppt/charts/style29.xml" ContentType="application/vnd.ms-office.chartstyle+xml"/>
  <Override PartName="/ppt/charts/colors29.xml" ContentType="application/vnd.ms-office.chartcolorstyle+xml"/>
  <Override PartName="/ppt/theme/themeOverride16.xml" ContentType="application/vnd.openxmlformats-officedocument.themeOverride+xml"/>
  <Override PartName="/ppt/charts/chart30.xml" ContentType="application/vnd.openxmlformats-officedocument.drawingml.chart+xml"/>
  <Override PartName="/ppt/charts/style30.xml" ContentType="application/vnd.ms-office.chartstyle+xml"/>
  <Override PartName="/ppt/charts/colors30.xml" ContentType="application/vnd.ms-office.chartcolorstyle+xml"/>
  <Override PartName="/ppt/theme/themeOverride17.xml" ContentType="application/vnd.openxmlformats-officedocument.themeOverride+xml"/>
  <Override PartName="/ppt/charts/chart31.xml" ContentType="application/vnd.openxmlformats-officedocument.drawingml.chart+xml"/>
  <Override PartName="/ppt/charts/style31.xml" ContentType="application/vnd.ms-office.chartstyle+xml"/>
  <Override PartName="/ppt/charts/colors31.xml" ContentType="application/vnd.ms-office.chartcolorstyle+xml"/>
  <Override PartName="/ppt/theme/themeOverride18.xml" ContentType="application/vnd.openxmlformats-officedocument.themeOverride+xml"/>
  <Override PartName="/ppt/notesSlides/notesSlide14.xml" ContentType="application/vnd.openxmlformats-officedocument.presentationml.notesSlide+xml"/>
  <Override PartName="/ppt/charts/chart32.xml" ContentType="application/vnd.openxmlformats-officedocument.drawingml.chart+xml"/>
  <Override PartName="/ppt/charts/style32.xml" ContentType="application/vnd.ms-office.chartstyle+xml"/>
  <Override PartName="/ppt/charts/colors32.xml" ContentType="application/vnd.ms-office.chartcolorstyle+xml"/>
  <Override PartName="/ppt/charts/chart33.xml" ContentType="application/vnd.openxmlformats-officedocument.drawingml.chart+xml"/>
  <Override PartName="/ppt/charts/style33.xml" ContentType="application/vnd.ms-office.chartstyle+xml"/>
  <Override PartName="/ppt/charts/colors33.xml" ContentType="application/vnd.ms-office.chartcolorstyle+xml"/>
  <Override PartName="/ppt/charts/chart34.xml" ContentType="application/vnd.openxmlformats-officedocument.drawingml.chart+xml"/>
  <Override PartName="/ppt/charts/style34.xml" ContentType="application/vnd.ms-office.chartstyle+xml"/>
  <Override PartName="/ppt/charts/colors34.xml" ContentType="application/vnd.ms-office.chartcolorstyle+xml"/>
  <Override PartName="/ppt/theme/themeOverride19.xml" ContentType="application/vnd.openxmlformats-officedocument.themeOverride+xml"/>
  <Override PartName="/ppt/charts/chart35.xml" ContentType="application/vnd.openxmlformats-officedocument.drawingml.chart+xml"/>
  <Override PartName="/ppt/charts/style35.xml" ContentType="application/vnd.ms-office.chartstyle+xml"/>
  <Override PartName="/ppt/charts/colors35.xml" ContentType="application/vnd.ms-office.chartcolorstyle+xml"/>
  <Override PartName="/ppt/theme/themeOverride20.xml" ContentType="application/vnd.openxmlformats-officedocument.themeOverride+xml"/>
  <Override PartName="/ppt/charts/chart36.xml" ContentType="application/vnd.openxmlformats-officedocument.drawingml.chart+xml"/>
  <Override PartName="/ppt/charts/style36.xml" ContentType="application/vnd.ms-office.chartstyle+xml"/>
  <Override PartName="/ppt/charts/colors36.xml" ContentType="application/vnd.ms-office.chartcolorstyle+xml"/>
  <Override PartName="/ppt/charts/chart37.xml" ContentType="application/vnd.openxmlformats-officedocument.drawingml.chart+xml"/>
  <Override PartName="/ppt/charts/style37.xml" ContentType="application/vnd.ms-office.chartstyle+xml"/>
  <Override PartName="/ppt/charts/colors37.xml" ContentType="application/vnd.ms-office.chartcolorstyle+xml"/>
  <Override PartName="/ppt/charts/chart38.xml" ContentType="application/vnd.openxmlformats-officedocument.drawingml.chart+xml"/>
  <Override PartName="/ppt/charts/style38.xml" ContentType="application/vnd.ms-office.chartstyle+xml"/>
  <Override PartName="/ppt/charts/colors38.xml" ContentType="application/vnd.ms-office.chartcolorstyle+xml"/>
  <Override PartName="/ppt/charts/chart39.xml" ContentType="application/vnd.openxmlformats-officedocument.drawingml.chart+xml"/>
  <Override PartName="/ppt/charts/style39.xml" ContentType="application/vnd.ms-office.chartstyle+xml"/>
  <Override PartName="/ppt/charts/colors39.xml" ContentType="application/vnd.ms-office.chartcolorstyle+xml"/>
  <Override PartName="/ppt/theme/themeOverride21.xml" ContentType="application/vnd.openxmlformats-officedocument.themeOverride+xml"/>
  <Override PartName="/ppt/charts/chart40.xml" ContentType="application/vnd.openxmlformats-officedocument.drawingml.chart+xml"/>
  <Override PartName="/ppt/charts/style40.xml" ContentType="application/vnd.ms-office.chartstyle+xml"/>
  <Override PartName="/ppt/charts/colors40.xml" ContentType="application/vnd.ms-office.chartcolorstyle+xml"/>
  <Override PartName="/ppt/charts/chart41.xml" ContentType="application/vnd.openxmlformats-officedocument.drawingml.chart+xml"/>
  <Override PartName="/ppt/charts/style41.xml" ContentType="application/vnd.ms-office.chartstyle+xml"/>
  <Override PartName="/ppt/charts/colors41.xml" ContentType="application/vnd.ms-office.chartcolorstyle+xml"/>
  <Override PartName="/ppt/theme/themeOverride22.xml" ContentType="application/vnd.openxmlformats-officedocument.themeOverride+xml"/>
  <Override PartName="/ppt/charts/chart42.xml" ContentType="application/vnd.openxmlformats-officedocument.drawingml.chart+xml"/>
  <Override PartName="/ppt/charts/style42.xml" ContentType="application/vnd.ms-office.chartstyle+xml"/>
  <Override PartName="/ppt/charts/colors42.xml" ContentType="application/vnd.ms-office.chartcolorstyle+xml"/>
  <Override PartName="/ppt/charts/chart43.xml" ContentType="application/vnd.openxmlformats-officedocument.drawingml.chart+xml"/>
  <Override PartName="/ppt/charts/style43.xml" ContentType="application/vnd.ms-office.chartstyle+xml"/>
  <Override PartName="/ppt/charts/colors43.xml" ContentType="application/vnd.ms-office.chartcolorstyle+xml"/>
  <Override PartName="/ppt/theme/themeOverride23.xml" ContentType="application/vnd.openxmlformats-officedocument.themeOverride+xml"/>
  <Override PartName="/ppt/charts/chart44.xml" ContentType="application/vnd.openxmlformats-officedocument.drawingml.chart+xml"/>
  <Override PartName="/ppt/charts/style44.xml" ContentType="application/vnd.ms-office.chartstyle+xml"/>
  <Override PartName="/ppt/charts/colors44.xml" ContentType="application/vnd.ms-office.chartcolorstyle+xml"/>
  <Override PartName="/ppt/charts/chart45.xml" ContentType="application/vnd.openxmlformats-officedocument.drawingml.chart+xml"/>
  <Override PartName="/ppt/charts/style45.xml" ContentType="application/vnd.ms-office.chartstyle+xml"/>
  <Override PartName="/ppt/charts/colors45.xml" ContentType="application/vnd.ms-office.chartcolorstyle+xml"/>
  <Override PartName="/ppt/theme/themeOverride24.xml" ContentType="application/vnd.openxmlformats-officedocument.themeOverride+xml"/>
  <Override PartName="/ppt/charts/chart46.xml" ContentType="application/vnd.openxmlformats-officedocument.drawingml.chart+xml"/>
  <Override PartName="/ppt/charts/style46.xml" ContentType="application/vnd.ms-office.chartstyle+xml"/>
  <Override PartName="/ppt/charts/colors46.xml" ContentType="application/vnd.ms-office.chartcolorstyle+xml"/>
  <Override PartName="/ppt/theme/themeOverride25.xml" ContentType="application/vnd.openxmlformats-officedocument.themeOverride+xml"/>
  <Override PartName="/ppt/charts/chart47.xml" ContentType="application/vnd.openxmlformats-officedocument.drawingml.chart+xml"/>
  <Override PartName="/ppt/charts/style47.xml" ContentType="application/vnd.ms-office.chartstyle+xml"/>
  <Override PartName="/ppt/charts/colors47.xml" ContentType="application/vnd.ms-office.chartcolorstyle+xml"/>
  <Override PartName="/ppt/theme/themeOverride26.xml" ContentType="application/vnd.openxmlformats-officedocument.themeOverride+xml"/>
  <Override PartName="/ppt/notesSlides/notesSlide15.xml" ContentType="application/vnd.openxmlformats-officedocument.presentationml.notesSlide+xml"/>
  <Override PartName="/ppt/charts/chart48.xml" ContentType="application/vnd.openxmlformats-officedocument.drawingml.chart+xml"/>
  <Override PartName="/ppt/charts/style48.xml" ContentType="application/vnd.ms-office.chartstyle+xml"/>
  <Override PartName="/ppt/charts/colors48.xml" ContentType="application/vnd.ms-office.chartcolorstyle+xml"/>
  <Override PartName="/ppt/theme/themeOverride27.xml" ContentType="application/vnd.openxmlformats-officedocument.themeOverride+xml"/>
  <Override PartName="/ppt/charts/chart49.xml" ContentType="application/vnd.openxmlformats-officedocument.drawingml.chart+xml"/>
  <Override PartName="/ppt/charts/style49.xml" ContentType="application/vnd.ms-office.chartstyle+xml"/>
  <Override PartName="/ppt/charts/colors49.xml" ContentType="application/vnd.ms-office.chartcolorstyle+xml"/>
  <Override PartName="/ppt/theme/themeOverride28.xml" ContentType="application/vnd.openxmlformats-officedocument.themeOverride+xml"/>
  <Override PartName="/ppt/charts/chart50.xml" ContentType="application/vnd.openxmlformats-officedocument.drawingml.chart+xml"/>
  <Override PartName="/ppt/charts/style50.xml" ContentType="application/vnd.ms-office.chartstyle+xml"/>
  <Override PartName="/ppt/charts/colors50.xml" ContentType="application/vnd.ms-office.chartcolorstyle+xml"/>
  <Override PartName="/ppt/theme/themeOverride29.xml" ContentType="application/vnd.openxmlformats-officedocument.themeOverride+xml"/>
  <Override PartName="/ppt/charts/chart51.xml" ContentType="application/vnd.openxmlformats-officedocument.drawingml.chart+xml"/>
  <Override PartName="/ppt/charts/style51.xml" ContentType="application/vnd.ms-office.chartstyle+xml"/>
  <Override PartName="/ppt/charts/colors51.xml" ContentType="application/vnd.ms-office.chartcolorstyle+xml"/>
  <Override PartName="/ppt/charts/chart52.xml" ContentType="application/vnd.openxmlformats-officedocument.drawingml.chart+xml"/>
  <Override PartName="/ppt/charts/style52.xml" ContentType="application/vnd.ms-office.chartstyle+xml"/>
  <Override PartName="/ppt/charts/colors52.xml" ContentType="application/vnd.ms-office.chartcolorstyle+xml"/>
  <Override PartName="/ppt/charts/chart53.xml" ContentType="application/vnd.openxmlformats-officedocument.drawingml.chart+xml"/>
  <Override PartName="/ppt/charts/style53.xml" ContentType="application/vnd.ms-office.chartstyle+xml"/>
  <Override PartName="/ppt/charts/colors53.xml" ContentType="application/vnd.ms-office.chartcolorstyle+xml"/>
  <Override PartName="/ppt/theme/themeOverride30.xml" ContentType="application/vnd.openxmlformats-officedocument.themeOverride+xml"/>
  <Override PartName="/ppt/charts/chart54.xml" ContentType="application/vnd.openxmlformats-officedocument.drawingml.chart+xml"/>
  <Override PartName="/ppt/charts/style54.xml" ContentType="application/vnd.ms-office.chartstyle+xml"/>
  <Override PartName="/ppt/charts/colors54.xml" ContentType="application/vnd.ms-office.chartcolorstyle+xml"/>
  <Override PartName="/ppt/theme/themeOverride31.xml" ContentType="application/vnd.openxmlformats-officedocument.themeOverride+xml"/>
  <Override PartName="/ppt/charts/chart55.xml" ContentType="application/vnd.openxmlformats-officedocument.drawingml.chart+xml"/>
  <Override PartName="/ppt/charts/style55.xml" ContentType="application/vnd.ms-office.chartstyle+xml"/>
  <Override PartName="/ppt/charts/colors55.xml" ContentType="application/vnd.ms-office.chartcolorstyle+xml"/>
  <Override PartName="/ppt/charts/chart56.xml" ContentType="application/vnd.openxmlformats-officedocument.drawingml.chart+xml"/>
  <Override PartName="/ppt/charts/style56.xml" ContentType="application/vnd.ms-office.chartstyle+xml"/>
  <Override PartName="/ppt/charts/colors56.xml" ContentType="application/vnd.ms-office.chartcolorstyle+xml"/>
  <Override PartName="/ppt/charts/chart57.xml" ContentType="application/vnd.openxmlformats-officedocument.drawingml.chart+xml"/>
  <Override PartName="/ppt/charts/style57.xml" ContentType="application/vnd.ms-office.chartstyle+xml"/>
  <Override PartName="/ppt/charts/colors57.xml" ContentType="application/vnd.ms-office.chartcolorstyle+xml"/>
  <Override PartName="/ppt/theme/themeOverride32.xml" ContentType="application/vnd.openxmlformats-officedocument.themeOverride+xml"/>
  <Override PartName="/ppt/charts/chart58.xml" ContentType="application/vnd.openxmlformats-officedocument.drawingml.chart+xml"/>
  <Override PartName="/ppt/charts/style58.xml" ContentType="application/vnd.ms-office.chartstyle+xml"/>
  <Override PartName="/ppt/charts/colors58.xml" ContentType="application/vnd.ms-office.chartcolorstyle+xml"/>
  <Override PartName="/ppt/theme/themeOverride33.xml" ContentType="application/vnd.openxmlformats-officedocument.themeOverride+xml"/>
  <Override PartName="/ppt/charts/chart59.xml" ContentType="application/vnd.openxmlformats-officedocument.drawingml.chart+xml"/>
  <Override PartName="/ppt/charts/style59.xml" ContentType="application/vnd.ms-office.chartstyle+xml"/>
  <Override PartName="/ppt/charts/colors59.xml" ContentType="application/vnd.ms-office.chartcolorstyle+xml"/>
  <Override PartName="/ppt/charts/chart60.xml" ContentType="application/vnd.openxmlformats-officedocument.drawingml.chart+xml"/>
  <Override PartName="/ppt/charts/style60.xml" ContentType="application/vnd.ms-office.chartstyle+xml"/>
  <Override PartName="/ppt/charts/colors60.xml" ContentType="application/vnd.ms-office.chartcolorstyle+xml"/>
  <Override PartName="/ppt/charts/chart61.xml" ContentType="application/vnd.openxmlformats-officedocument.drawingml.chart+xml"/>
  <Override PartName="/ppt/charts/style61.xml" ContentType="application/vnd.ms-office.chartstyle+xml"/>
  <Override PartName="/ppt/charts/colors61.xml" ContentType="application/vnd.ms-office.chartcolorstyle+xml"/>
  <Override PartName="/ppt/theme/themeOverride34.xml" ContentType="application/vnd.openxmlformats-officedocument.themeOverride+xml"/>
  <Override PartName="/ppt/charts/chart62.xml" ContentType="application/vnd.openxmlformats-officedocument.drawingml.chart+xml"/>
  <Override PartName="/ppt/charts/style62.xml" ContentType="application/vnd.ms-office.chartstyle+xml"/>
  <Override PartName="/ppt/charts/colors62.xml" ContentType="application/vnd.ms-office.chartcolorstyle+xml"/>
  <Override PartName="/ppt/theme/themeOverride35.xml" ContentType="application/vnd.openxmlformats-officedocument.themeOverride+xml"/>
  <Override PartName="/ppt/charts/chart63.xml" ContentType="application/vnd.openxmlformats-officedocument.drawingml.chart+xml"/>
  <Override PartName="/ppt/charts/style63.xml" ContentType="application/vnd.ms-office.chartstyle+xml"/>
  <Override PartName="/ppt/charts/colors63.xml" ContentType="application/vnd.ms-office.chartcolorstyle+xml"/>
  <Override PartName="/ppt/charts/chart64.xml" ContentType="application/vnd.openxmlformats-officedocument.drawingml.chart+xml"/>
  <Override PartName="/ppt/charts/style64.xml" ContentType="application/vnd.ms-office.chartstyle+xml"/>
  <Override PartName="/ppt/charts/colors64.xml" ContentType="application/vnd.ms-office.chartcolorstyle+xml"/>
  <Override PartName="/ppt/charts/chart65.xml" ContentType="application/vnd.openxmlformats-officedocument.drawingml.chart+xml"/>
  <Override PartName="/ppt/charts/style65.xml" ContentType="application/vnd.ms-office.chartstyle+xml"/>
  <Override PartName="/ppt/charts/colors65.xml" ContentType="application/vnd.ms-office.chartcolorstyle+xml"/>
  <Override PartName="/ppt/theme/themeOverride36.xml" ContentType="application/vnd.openxmlformats-officedocument.themeOverride+xml"/>
  <Override PartName="/ppt/charts/chart66.xml" ContentType="application/vnd.openxmlformats-officedocument.drawingml.chart+xml"/>
  <Override PartName="/ppt/charts/style66.xml" ContentType="application/vnd.ms-office.chartstyle+xml"/>
  <Override PartName="/ppt/charts/colors66.xml" ContentType="application/vnd.ms-office.chartcolorstyle+xml"/>
  <Override PartName="/ppt/theme/themeOverride37.xml" ContentType="application/vnd.openxmlformats-officedocument.themeOverride+xml"/>
  <Override PartName="/ppt/charts/chart67.xml" ContentType="application/vnd.openxmlformats-officedocument.drawingml.chart+xml"/>
  <Override PartName="/ppt/charts/style67.xml" ContentType="application/vnd.ms-office.chartstyle+xml"/>
  <Override PartName="/ppt/charts/colors67.xml" ContentType="application/vnd.ms-office.chartcolorstyle+xml"/>
  <Override PartName="/ppt/charts/chart68.xml" ContentType="application/vnd.openxmlformats-officedocument.drawingml.chart+xml"/>
  <Override PartName="/ppt/charts/style68.xml" ContentType="application/vnd.ms-office.chartstyle+xml"/>
  <Override PartName="/ppt/charts/colors68.xml" ContentType="application/vnd.ms-office.chartcolorstyle+xml"/>
  <Override PartName="/ppt/theme/themeOverride38.xml" ContentType="application/vnd.openxmlformats-officedocument.themeOverride+xml"/>
  <Override PartName="/ppt/charts/chart69.xml" ContentType="application/vnd.openxmlformats-officedocument.drawingml.chart+xml"/>
  <Override PartName="/ppt/charts/style69.xml" ContentType="application/vnd.ms-office.chartstyle+xml"/>
  <Override PartName="/ppt/charts/colors69.xml" ContentType="application/vnd.ms-office.chartcolorstyle+xml"/>
  <Override PartName="/ppt/theme/themeOverride39.xml" ContentType="application/vnd.openxmlformats-officedocument.themeOverride+xml"/>
  <Override PartName="/ppt/charts/chart70.xml" ContentType="application/vnd.openxmlformats-officedocument.drawingml.chart+xml"/>
  <Override PartName="/ppt/charts/style70.xml" ContentType="application/vnd.ms-office.chartstyle+xml"/>
  <Override PartName="/ppt/charts/colors70.xml" ContentType="application/vnd.ms-office.chartcolorstyle+xml"/>
  <Override PartName="/ppt/theme/themeOverride40.xml" ContentType="application/vnd.openxmlformats-officedocument.themeOverr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charts/chart71.xml" ContentType="application/vnd.openxmlformats-officedocument.drawingml.chart+xml"/>
  <Override PartName="/ppt/charts/style71.xml" ContentType="application/vnd.ms-office.chartstyle+xml"/>
  <Override PartName="/ppt/charts/colors71.xml" ContentType="application/vnd.ms-office.chartcolorstyle+xml"/>
  <Override PartName="/ppt/charts/chart72.xml" ContentType="application/vnd.openxmlformats-officedocument.drawingml.chart+xml"/>
  <Override PartName="/ppt/charts/style72.xml" ContentType="application/vnd.ms-office.chartstyle+xml"/>
  <Override PartName="/ppt/charts/colors72.xml" ContentType="application/vnd.ms-office.chartcolorstyle+xml"/>
  <Override PartName="/ppt/theme/themeOverride41.xml" ContentType="application/vnd.openxmlformats-officedocument.themeOverride+xml"/>
  <Override PartName="/ppt/charts/chart73.xml" ContentType="application/vnd.openxmlformats-officedocument.drawingml.chart+xml"/>
  <Override PartName="/ppt/charts/style73.xml" ContentType="application/vnd.ms-office.chartstyle+xml"/>
  <Override PartName="/ppt/charts/colors73.xml" ContentType="application/vnd.ms-office.chartcolorstyle+xml"/>
  <Override PartName="/ppt/theme/themeOverride42.xml" ContentType="application/vnd.openxmlformats-officedocument.themeOverride+xml"/>
  <Override PartName="/ppt/charts/chart74.xml" ContentType="application/vnd.openxmlformats-officedocument.drawingml.chart+xml"/>
  <Override PartName="/ppt/charts/style74.xml" ContentType="application/vnd.ms-office.chartstyle+xml"/>
  <Override PartName="/ppt/charts/colors74.xml" ContentType="application/vnd.ms-office.chartcolorstyle+xml"/>
  <Override PartName="/ppt/theme/themeOverride43.xml" ContentType="application/vnd.openxmlformats-officedocument.themeOverr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charts/chart75.xml" ContentType="application/vnd.openxmlformats-officedocument.drawingml.chart+xml"/>
  <Override PartName="/ppt/charts/style75.xml" ContentType="application/vnd.ms-office.chartstyle+xml"/>
  <Override PartName="/ppt/charts/colors75.xml" ContentType="application/vnd.ms-office.chartcolorstyle+xml"/>
  <Override PartName="/ppt/theme/themeOverride44.xml" ContentType="application/vnd.openxmlformats-officedocument.themeOverride+xml"/>
  <Override PartName="/ppt/charts/chart76.xml" ContentType="application/vnd.openxmlformats-officedocument.drawingml.chart+xml"/>
  <Override PartName="/ppt/charts/style76.xml" ContentType="application/vnd.ms-office.chartstyle+xml"/>
  <Override PartName="/ppt/charts/colors76.xml" ContentType="application/vnd.ms-office.chartcolorstyle+xml"/>
  <Override PartName="/ppt/theme/themeOverride45.xml" ContentType="application/vnd.openxmlformats-officedocument.themeOverride+xml"/>
  <Override PartName="/ppt/charts/chart77.xml" ContentType="application/vnd.openxmlformats-officedocument.drawingml.chart+xml"/>
  <Override PartName="/ppt/charts/style77.xml" ContentType="application/vnd.ms-office.chartstyle+xml"/>
  <Override PartName="/ppt/charts/colors77.xml" ContentType="application/vnd.ms-office.chartcolorstyle+xml"/>
  <Override PartName="/ppt/theme/themeOverride46.xml" ContentType="application/vnd.openxmlformats-officedocument.themeOverride+xml"/>
  <Override PartName="/ppt/charts/chart78.xml" ContentType="application/vnd.openxmlformats-officedocument.drawingml.chart+xml"/>
  <Override PartName="/ppt/charts/style78.xml" ContentType="application/vnd.ms-office.chartstyle+xml"/>
  <Override PartName="/ppt/charts/colors78.xml" ContentType="application/vnd.ms-office.chartcolorstyle+xml"/>
  <Override PartName="/ppt/theme/themeOverride47.xml" ContentType="application/vnd.openxmlformats-officedocument.themeOverride+xml"/>
  <Override PartName="/ppt/charts/chart79.xml" ContentType="application/vnd.openxmlformats-officedocument.drawingml.chart+xml"/>
  <Override PartName="/ppt/charts/style79.xml" ContentType="application/vnd.ms-office.chartstyle+xml"/>
  <Override PartName="/ppt/charts/colors79.xml" ContentType="application/vnd.ms-office.chartcolorstyle+xml"/>
  <Override PartName="/ppt/theme/themeOverride48.xml" ContentType="application/vnd.openxmlformats-officedocument.themeOverride+xml"/>
  <Override PartName="/ppt/charts/chart80.xml" ContentType="application/vnd.openxmlformats-officedocument.drawingml.chart+xml"/>
  <Override PartName="/ppt/charts/style80.xml" ContentType="application/vnd.ms-office.chartstyle+xml"/>
  <Override PartName="/ppt/charts/colors80.xml" ContentType="application/vnd.ms-office.chartcolorstyle+xml"/>
  <Override PartName="/ppt/theme/themeOverride49.xml" ContentType="application/vnd.openxmlformats-officedocument.themeOverride+xml"/>
  <Override PartName="/ppt/notesSlides/notesSlide25.xml" ContentType="application/vnd.openxmlformats-officedocument.presentationml.notesSlide+xml"/>
  <Override PartName="/ppt/charts/chart81.xml" ContentType="application/vnd.openxmlformats-officedocument.drawingml.chart+xml"/>
  <Override PartName="/ppt/charts/style81.xml" ContentType="application/vnd.ms-office.chartstyle+xml"/>
  <Override PartName="/ppt/charts/colors81.xml" ContentType="application/vnd.ms-office.chartcolorstyle+xml"/>
  <Override PartName="/ppt/charts/chart82.xml" ContentType="application/vnd.openxmlformats-officedocument.drawingml.chart+xml"/>
  <Override PartName="/ppt/charts/style82.xml" ContentType="application/vnd.ms-office.chartstyle+xml"/>
  <Override PartName="/ppt/charts/colors82.xml" ContentType="application/vnd.ms-office.chartcolorstyle+xml"/>
  <Override PartName="/ppt/charts/chart83.xml" ContentType="application/vnd.openxmlformats-officedocument.drawingml.chart+xml"/>
  <Override PartName="/ppt/charts/style83.xml" ContentType="application/vnd.ms-office.chartstyle+xml"/>
  <Override PartName="/ppt/charts/colors83.xml" ContentType="application/vnd.ms-office.chartcolorstyle+xml"/>
  <Override PartName="/ppt/charts/chart84.xml" ContentType="application/vnd.openxmlformats-officedocument.drawingml.chart+xml"/>
  <Override PartName="/ppt/charts/style84.xml" ContentType="application/vnd.ms-office.chartstyle+xml"/>
  <Override PartName="/ppt/charts/colors84.xml" ContentType="application/vnd.ms-office.chartcolorstyle+xml"/>
  <Override PartName="/ppt/charts/chart85.xml" ContentType="application/vnd.openxmlformats-officedocument.drawingml.chart+xml"/>
  <Override PartName="/ppt/charts/style85.xml" ContentType="application/vnd.ms-office.chartstyle+xml"/>
  <Override PartName="/ppt/charts/colors85.xml" ContentType="application/vnd.ms-office.chartcolorstyle+xml"/>
  <Override PartName="/ppt/charts/chart86.xml" ContentType="application/vnd.openxmlformats-officedocument.drawingml.chart+xml"/>
  <Override PartName="/ppt/charts/style86.xml" ContentType="application/vnd.ms-office.chartstyle+xml"/>
  <Override PartName="/ppt/charts/colors86.xml" ContentType="application/vnd.ms-office.chartcolorstyle+xml"/>
  <Override PartName="/ppt/charts/chart87.xml" ContentType="application/vnd.openxmlformats-officedocument.drawingml.chart+xml"/>
  <Override PartName="/ppt/charts/style87.xml" ContentType="application/vnd.ms-office.chartstyle+xml"/>
  <Override PartName="/ppt/charts/colors87.xml" ContentType="application/vnd.ms-office.chartcolorstyle+xml"/>
  <Override PartName="/ppt/theme/themeOverride50.xml" ContentType="application/vnd.openxmlformats-officedocument.themeOverride+xml"/>
  <Override PartName="/ppt/charts/chart88.xml" ContentType="application/vnd.openxmlformats-officedocument.drawingml.chart+xml"/>
  <Override PartName="/ppt/charts/style88.xml" ContentType="application/vnd.ms-office.chartstyle+xml"/>
  <Override PartName="/ppt/charts/colors88.xml" ContentType="application/vnd.ms-office.chartcolorstyle+xml"/>
  <Override PartName="/ppt/theme/themeOverride51.xml" ContentType="application/vnd.openxmlformats-officedocument.themeOverride+xml"/>
  <Override PartName="/ppt/charts/chart89.xml" ContentType="application/vnd.openxmlformats-officedocument.drawingml.chart+xml"/>
  <Override PartName="/ppt/charts/style89.xml" ContentType="application/vnd.ms-office.chartstyle+xml"/>
  <Override PartName="/ppt/charts/colors89.xml" ContentType="application/vnd.ms-office.chartcolorstyle+xml"/>
  <Override PartName="/ppt/charts/chart90.xml" ContentType="application/vnd.openxmlformats-officedocument.drawingml.chart+xml"/>
  <Override PartName="/ppt/charts/style90.xml" ContentType="application/vnd.ms-office.chartstyle+xml"/>
  <Override PartName="/ppt/charts/colors90.xml" ContentType="application/vnd.ms-office.chartcolorstyle+xml"/>
  <Override PartName="/ppt/charts/chart91.xml" ContentType="application/vnd.openxmlformats-officedocument.drawingml.chart+xml"/>
  <Override PartName="/ppt/charts/style91.xml" ContentType="application/vnd.ms-office.chartstyle+xml"/>
  <Override PartName="/ppt/charts/colors91.xml" ContentType="application/vnd.ms-office.chartcolorstyle+xml"/>
  <Override PartName="/ppt/theme/themeOverride52.xml" ContentType="application/vnd.openxmlformats-officedocument.themeOverride+xml"/>
  <Override PartName="/ppt/charts/chart92.xml" ContentType="application/vnd.openxmlformats-officedocument.drawingml.chart+xml"/>
  <Override PartName="/ppt/charts/style92.xml" ContentType="application/vnd.ms-office.chartstyle+xml"/>
  <Override PartName="/ppt/charts/colors92.xml" ContentType="application/vnd.ms-office.chartcolorstyle+xml"/>
  <Override PartName="/ppt/theme/themeOverride53.xml" ContentType="application/vnd.openxmlformats-officedocument.themeOverride+xml"/>
  <Override PartName="/ppt/charts/chart93.xml" ContentType="application/vnd.openxmlformats-officedocument.drawingml.chart+xml"/>
  <Override PartName="/ppt/charts/style93.xml" ContentType="application/vnd.ms-office.chartstyle+xml"/>
  <Override PartName="/ppt/charts/colors93.xml" ContentType="application/vnd.ms-office.chartcolorstyle+xml"/>
  <Override PartName="/ppt/charts/chart94.xml" ContentType="application/vnd.openxmlformats-officedocument.drawingml.chart+xml"/>
  <Override PartName="/ppt/charts/style94.xml" ContentType="application/vnd.ms-office.chartstyle+xml"/>
  <Override PartName="/ppt/charts/colors94.xml" ContentType="application/vnd.ms-office.chartcolorstyle+xml"/>
  <Override PartName="/ppt/theme/themeOverride54.xml" ContentType="application/vnd.openxmlformats-officedocument.themeOverride+xml"/>
  <Override PartName="/ppt/charts/chart95.xml" ContentType="application/vnd.openxmlformats-officedocument.drawingml.chart+xml"/>
  <Override PartName="/ppt/charts/style95.xml" ContentType="application/vnd.ms-office.chartstyle+xml"/>
  <Override PartName="/ppt/charts/colors95.xml" ContentType="application/vnd.ms-office.chartcolorstyle+xml"/>
  <Override PartName="/ppt/charts/chart96.xml" ContentType="application/vnd.openxmlformats-officedocument.drawingml.chart+xml"/>
  <Override PartName="/ppt/charts/style96.xml" ContentType="application/vnd.ms-office.chartstyle+xml"/>
  <Override PartName="/ppt/charts/colors96.xml" ContentType="application/vnd.ms-office.chartcolorstyle+xml"/>
  <Override PartName="/ppt/theme/themeOverride55.xml" ContentType="application/vnd.openxmlformats-officedocument.themeOverride+xml"/>
  <Override PartName="/ppt/charts/chart97.xml" ContentType="application/vnd.openxmlformats-officedocument.drawingml.chart+xml"/>
  <Override PartName="/ppt/charts/style97.xml" ContentType="application/vnd.ms-office.chartstyle+xml"/>
  <Override PartName="/ppt/charts/colors97.xml" ContentType="application/vnd.ms-office.chartcolorstyle+xml"/>
  <Override PartName="/ppt/charts/chart98.xml" ContentType="application/vnd.openxmlformats-officedocument.drawingml.chart+xml"/>
  <Override PartName="/ppt/charts/style98.xml" ContentType="application/vnd.ms-office.chartstyle+xml"/>
  <Override PartName="/ppt/charts/colors98.xml" ContentType="application/vnd.ms-office.chartcolorstyle+xml"/>
  <Override PartName="/ppt/theme/themeOverride56.xml" ContentType="application/vnd.openxmlformats-officedocument.themeOverride+xml"/>
  <Override PartName="/ppt/charts/chart99.xml" ContentType="application/vnd.openxmlformats-officedocument.drawingml.chart+xml"/>
  <Override PartName="/ppt/charts/style99.xml" ContentType="application/vnd.ms-office.chartstyle+xml"/>
  <Override PartName="/ppt/charts/colors99.xml" ContentType="application/vnd.ms-office.chartcolorstyle+xml"/>
  <Override PartName="/ppt/theme/themeOverride57.xml" ContentType="application/vnd.openxmlformats-officedocument.themeOverride+xml"/>
  <Override PartName="/ppt/charts/chart100.xml" ContentType="application/vnd.openxmlformats-officedocument.drawingml.chart+xml"/>
  <Override PartName="/ppt/charts/style100.xml" ContentType="application/vnd.ms-office.chartstyle+xml"/>
  <Override PartName="/ppt/charts/colors100.xml" ContentType="application/vnd.ms-office.chartcolorstyle+xml"/>
  <Override PartName="/ppt/theme/themeOverride58.xml" ContentType="application/vnd.openxmlformats-officedocument.themeOverride+xml"/>
  <Override PartName="/ppt/notesSlides/notesSlide26.xml" ContentType="application/vnd.openxmlformats-officedocument.presentationml.notesSlide+xml"/>
  <Override PartName="/ppt/charts/chart101.xml" ContentType="application/vnd.openxmlformats-officedocument.drawingml.chart+xml"/>
  <Override PartName="/ppt/charts/chart102.xml" ContentType="application/vnd.openxmlformats-officedocument.drawingml.chart+xml"/>
  <Override PartName="/ppt/charts/style101.xml" ContentType="application/vnd.ms-office.chartstyle+xml"/>
  <Override PartName="/ppt/charts/colors101.xml" ContentType="application/vnd.ms-office.chartcolorstyle+xml"/>
  <Override PartName="/ppt/theme/themeOverride59.xml" ContentType="application/vnd.openxmlformats-officedocument.themeOverride+xml"/>
  <Override PartName="/ppt/charts/chart103.xml" ContentType="application/vnd.openxmlformats-officedocument.drawingml.chart+xml"/>
  <Override PartName="/ppt/charts/chart104.xml" ContentType="application/vnd.openxmlformats-officedocument.drawingml.chart+xml"/>
  <Override PartName="/ppt/notesSlides/notesSlide27.xml" ContentType="application/vnd.openxmlformats-officedocument.presentationml.notesSlide+xml"/>
  <Override PartName="/ppt/changesInfos/changesInfo1.xml" ContentType="application/vnd.ms-powerpoint.changesinfo+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package/2006/relationships/metadata/thumbnail" Target="docProps/thumbnail.jpeg"/><Relationship Id="rId2" Type="http://schemas.openxmlformats.org/officeDocument/2006/relationships/officeDocument" Target="ppt/presentation.xml"/><Relationship Id="rId1" Type="http://schemas.microsoft.com/office/2011/relationships/webextensiontaskpanes" Target="ppt/webextensions/taskpanes.xml"/><Relationship Id="rId5" Type="http://schemas.openxmlformats.org/officeDocument/2006/relationships/extended-properties" Target="docProps/app.xml"/><Relationship Id="rId4" Type="http://schemas.openxmlformats.org/package/2006/relationships/metadata/core-properties" Target="docProps/core.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648" r:id="rId1"/>
    <p:sldMasterId id="2147483660" r:id="rId2"/>
    <p:sldMasterId id="2147483710" r:id="rId3"/>
    <p:sldMasterId id="2147483734" r:id="rId4"/>
    <p:sldMasterId id="2147483751" r:id="rId5"/>
  </p:sldMasterIdLst>
  <p:notesMasterIdLst>
    <p:notesMasterId r:id="rId120"/>
  </p:notesMasterIdLst>
  <p:sldIdLst>
    <p:sldId id="275" r:id="rId6"/>
    <p:sldId id="665" r:id="rId7"/>
    <p:sldId id="666" r:id="rId8"/>
    <p:sldId id="667" r:id="rId9"/>
    <p:sldId id="504" r:id="rId10"/>
    <p:sldId id="505" r:id="rId11"/>
    <p:sldId id="506" r:id="rId12"/>
    <p:sldId id="3511" r:id="rId13"/>
    <p:sldId id="508" r:id="rId14"/>
    <p:sldId id="509" r:id="rId15"/>
    <p:sldId id="325" r:id="rId16"/>
    <p:sldId id="3526" r:id="rId17"/>
    <p:sldId id="3514" r:id="rId18"/>
    <p:sldId id="3515" r:id="rId19"/>
    <p:sldId id="3516" r:id="rId20"/>
    <p:sldId id="3517" r:id="rId21"/>
    <p:sldId id="3518" r:id="rId22"/>
    <p:sldId id="3506" r:id="rId23"/>
    <p:sldId id="3507" r:id="rId24"/>
    <p:sldId id="544" r:id="rId25"/>
    <p:sldId id="540" r:id="rId26"/>
    <p:sldId id="703" r:id="rId27"/>
    <p:sldId id="464" r:id="rId28"/>
    <p:sldId id="627" r:id="rId29"/>
    <p:sldId id="565" r:id="rId30"/>
    <p:sldId id="694" r:id="rId31"/>
    <p:sldId id="695" r:id="rId32"/>
    <p:sldId id="3509" r:id="rId33"/>
    <p:sldId id="419" r:id="rId34"/>
    <p:sldId id="567" r:id="rId35"/>
    <p:sldId id="546" r:id="rId36"/>
    <p:sldId id="3365" r:id="rId37"/>
    <p:sldId id="507" r:id="rId38"/>
    <p:sldId id="566" r:id="rId39"/>
    <p:sldId id="588" r:id="rId40"/>
    <p:sldId id="704" r:id="rId41"/>
    <p:sldId id="723" r:id="rId42"/>
    <p:sldId id="404" r:id="rId43"/>
    <p:sldId id="637" r:id="rId44"/>
    <p:sldId id="3381" r:id="rId45"/>
    <p:sldId id="722" r:id="rId46"/>
    <p:sldId id="495" r:id="rId47"/>
    <p:sldId id="680" r:id="rId48"/>
    <p:sldId id="725" r:id="rId49"/>
    <p:sldId id="3380" r:id="rId50"/>
    <p:sldId id="708" r:id="rId51"/>
    <p:sldId id="3364" r:id="rId52"/>
    <p:sldId id="603" r:id="rId53"/>
    <p:sldId id="698" r:id="rId54"/>
    <p:sldId id="609" r:id="rId55"/>
    <p:sldId id="3371" r:id="rId56"/>
    <p:sldId id="638" r:id="rId57"/>
    <p:sldId id="3376" r:id="rId58"/>
    <p:sldId id="642" r:id="rId59"/>
    <p:sldId id="3510" r:id="rId60"/>
    <p:sldId id="634" r:id="rId61"/>
    <p:sldId id="636" r:id="rId62"/>
    <p:sldId id="3377" r:id="rId63"/>
    <p:sldId id="633" r:id="rId64"/>
    <p:sldId id="707" r:id="rId65"/>
    <p:sldId id="613" r:id="rId66"/>
    <p:sldId id="691" r:id="rId67"/>
    <p:sldId id="3358" r:id="rId68"/>
    <p:sldId id="3359" r:id="rId69"/>
    <p:sldId id="388" r:id="rId70"/>
    <p:sldId id="517" r:id="rId71"/>
    <p:sldId id="3369" r:id="rId72"/>
    <p:sldId id="3519" r:id="rId73"/>
    <p:sldId id="3520" r:id="rId74"/>
    <p:sldId id="3521" r:id="rId75"/>
    <p:sldId id="3522" r:id="rId76"/>
    <p:sldId id="3523" r:id="rId77"/>
    <p:sldId id="663" r:id="rId78"/>
    <p:sldId id="735" r:id="rId79"/>
    <p:sldId id="3374" r:id="rId80"/>
    <p:sldId id="645" r:id="rId81"/>
    <p:sldId id="646" r:id="rId82"/>
    <p:sldId id="459" r:id="rId83"/>
    <p:sldId id="650" r:id="rId84"/>
    <p:sldId id="3482" r:id="rId85"/>
    <p:sldId id="3512" r:id="rId86"/>
    <p:sldId id="3373" r:id="rId87"/>
    <p:sldId id="552" r:id="rId88"/>
    <p:sldId id="535" r:id="rId89"/>
    <p:sldId id="599" r:id="rId90"/>
    <p:sldId id="600" r:id="rId91"/>
    <p:sldId id="729" r:id="rId92"/>
    <p:sldId id="710" r:id="rId93"/>
    <p:sldId id="3524" r:id="rId94"/>
    <p:sldId id="3525" r:id="rId95"/>
    <p:sldId id="719" r:id="rId96"/>
    <p:sldId id="3382" r:id="rId97"/>
    <p:sldId id="3362" r:id="rId98"/>
    <p:sldId id="480" r:id="rId99"/>
    <p:sldId id="479" r:id="rId100"/>
    <p:sldId id="649" r:id="rId101"/>
    <p:sldId id="487" r:id="rId102"/>
    <p:sldId id="711" r:id="rId103"/>
    <p:sldId id="684" r:id="rId104"/>
    <p:sldId id="326" r:id="rId105"/>
    <p:sldId id="3370" r:id="rId106"/>
    <p:sldId id="3384" r:id="rId107"/>
    <p:sldId id="475" r:id="rId108"/>
    <p:sldId id="473" r:id="rId109"/>
    <p:sldId id="476" r:id="rId110"/>
    <p:sldId id="3385" r:id="rId111"/>
    <p:sldId id="257" r:id="rId112"/>
    <p:sldId id="3378" r:id="rId113"/>
    <p:sldId id="3379" r:id="rId114"/>
    <p:sldId id="3481" r:id="rId115"/>
    <p:sldId id="702" r:id="rId116"/>
    <p:sldId id="374" r:id="rId117"/>
    <p:sldId id="334" r:id="rId118"/>
    <p:sldId id="298" r:id="rId119"/>
  </p:sldIdLst>
  <p:sldSz cx="12192000" cy="6858000"/>
  <p:notesSz cx="6858000" cy="9144000"/>
  <p:defaultTex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p:ext>
  </p:extLst>
</p:presentation>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B79165"/>
    <a:srgbClr val="FFFFFF"/>
    <a:srgbClr val="CBCBCB"/>
    <a:srgbClr val="F2F2F2"/>
    <a:srgbClr val="D9D9D9"/>
    <a:srgbClr val="E7E7E7"/>
    <a:srgbClr val="BFBFBF"/>
    <a:srgbClr val="DBC8B2"/>
    <a:srgbClr val="D4D4D4"/>
    <a:srgbClr val="EBEAE9"/>
  </p:clrMru>
  <p:extLst>
    <p:ext uri="{E76CE94A-603C-4142-B9EB-6D1370010A27}">
      <p14:discardImageEditData xmlns:p14="http://schemas.microsoft.com/office/powerpoint/2010/main" val="0"/>
    </p:ext>
    <p:ext uri="{D31A062A-798A-4329-ABDD-BBA856620510}">
      <p14:defaultImageDpi xmlns:p14="http://schemas.microsoft.com/office/powerpoint/2010/main" val="32767"/>
    </p:ext>
    <p:ext uri="{FD5EFAAD-0ECE-453E-9831-46B23BE46B34}">
      <p15:chartTrackingRefBased xmlns:p15="http://schemas.microsoft.com/office/powerpoint/2012/main" val="1"/>
    </p:ext>
  </p:extLst>
</p:presentationPr>
</file>

<file path=ppt/tableStyles.xml><?xml version="1.0" encoding="utf-8"?>
<a:tblStyleLst xmlns:a="http://schemas.openxmlformats.org/drawingml/2006/main" def="{5C22544A-7EE6-4342-B048-85BDC9FD1C3A}">
  <a:tblStyle styleId="{2D5ABB26-0587-4C30-8999-92F81FD0307C}" styleName="No Style, No Grid">
    <a:wholeTbl>
      <a:tcTxStyle>
        <a:fontRef idx="minor">
          <a:scrgbClr r="0" g="0" b="0"/>
        </a:fontRef>
        <a:schemeClr val="tx1"/>
      </a:tcTxStyle>
      <a:tcStyle>
        <a:tcBdr>
          <a:left>
            <a:ln>
              <a:noFill/>
            </a:ln>
          </a:left>
          <a:right>
            <a:ln>
              <a:noFill/>
            </a:ln>
          </a:right>
          <a:top>
            <a:ln>
              <a:noFill/>
            </a:ln>
          </a:top>
          <a:bottom>
            <a:ln>
              <a:noFill/>
            </a:ln>
          </a:bottom>
          <a:insideH>
            <a:ln>
              <a:noFill/>
            </a:ln>
          </a:insideH>
          <a:insideV>
            <a:ln>
              <a:noFill/>
            </a:ln>
          </a:insideV>
        </a:tcBdr>
        <a:fill>
          <a:noFill/>
        </a:fill>
      </a:tcStyle>
    </a:wholeTbl>
  </a:tblStyle>
  <a:tblStyle styleId="{073A0DAA-6AF3-43AB-8588-CEC1D06C72B9}" styleName="Medium Style 2">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dk1">
              <a:tint val="20000"/>
            </a:schemeClr>
          </a:solidFill>
        </a:fill>
      </a:tcStyle>
    </a:wholeTbl>
    <a:band1H>
      <a:tcStyle>
        <a:tcBdr/>
        <a:fill>
          <a:solidFill>
            <a:schemeClr val="dk1">
              <a:tint val="40000"/>
            </a:schemeClr>
          </a:solidFill>
        </a:fill>
      </a:tcStyle>
    </a:band1H>
    <a:band2H>
      <a:tcStyle>
        <a:tcBdr/>
      </a:tcStyle>
    </a:band2H>
    <a:band1V>
      <a:tcStyle>
        <a:tcBdr/>
        <a:fill>
          <a:solidFill>
            <a:schemeClr val="dk1">
              <a:tint val="40000"/>
            </a:schemeClr>
          </a:solidFill>
        </a:fill>
      </a:tcStyle>
    </a:band1V>
    <a:band2V>
      <a:tcStyle>
        <a:tcBdr/>
      </a:tcStyle>
    </a:band2V>
    <a:lastCol>
      <a:tcTxStyle b="on">
        <a:fontRef idx="minor">
          <a:prstClr val="black"/>
        </a:fontRef>
        <a:schemeClr val="lt1"/>
      </a:tcTxStyle>
      <a:tcStyle>
        <a:tcBdr/>
        <a:fill>
          <a:solidFill>
            <a:schemeClr val="dk1"/>
          </a:solidFill>
        </a:fill>
      </a:tcStyle>
    </a:lastCol>
    <a:firstCol>
      <a:tcTxStyle b="on">
        <a:fontRef idx="minor">
          <a:prstClr val="black"/>
        </a:fontRef>
        <a:schemeClr val="lt1"/>
      </a:tcTxStyle>
      <a:tcStyle>
        <a:tcBdr/>
        <a:fill>
          <a:solidFill>
            <a:schemeClr val="dk1"/>
          </a:solidFill>
        </a:fill>
      </a:tcStyle>
    </a:firstCol>
    <a:lastRow>
      <a:tcTxStyle b="on">
        <a:fontRef idx="minor">
          <a:prstClr val="black"/>
        </a:fontRef>
        <a:schemeClr val="lt1"/>
      </a:tcTxStyle>
      <a:tcStyle>
        <a:tcBdr>
          <a:top>
            <a:ln w="38100" cmpd="sng">
              <a:solidFill>
                <a:schemeClr val="lt1"/>
              </a:solidFill>
            </a:ln>
          </a:top>
        </a:tcBdr>
        <a:fill>
          <a:solidFill>
            <a:schemeClr val="dk1"/>
          </a:solidFill>
        </a:fill>
      </a:tcStyle>
    </a:lastRow>
    <a:firstRow>
      <a:tcTxStyle b="on">
        <a:fontRef idx="minor">
          <a:prstClr val="black"/>
        </a:fontRef>
        <a:schemeClr val="lt1"/>
      </a:tcTxStyle>
      <a:tcStyle>
        <a:tcBdr>
          <a:bottom>
            <a:ln w="38100" cmpd="sng">
              <a:solidFill>
                <a:schemeClr val="lt1"/>
              </a:solidFill>
            </a:ln>
          </a:bottom>
        </a:tcBdr>
        <a:fill>
          <a:solidFill>
            <a:schemeClr val="dk1"/>
          </a:solidFill>
        </a:fill>
      </a:tcStyle>
    </a:firstRow>
  </a:tblStyle>
  <a:tblStyle styleId="{E8034E78-7F5D-4C2E-B375-FC64B27BC917}" styleName="Dark Style 1">
    <a:wholeTbl>
      <a:tcTxStyle>
        <a:fontRef idx="minor">
          <a:scrgbClr r="0" g="0" b="0"/>
        </a:fontRef>
        <a:schemeClr val="lt1"/>
      </a:tcTxStyle>
      <a:tcStyle>
        <a:tcBdr>
          <a:left>
            <a:ln>
              <a:noFill/>
            </a:ln>
          </a:left>
          <a:right>
            <a:ln>
              <a:noFill/>
            </a:ln>
          </a:right>
          <a:top>
            <a:ln>
              <a:noFill/>
            </a:ln>
          </a:top>
          <a:bottom>
            <a:ln>
              <a:noFill/>
            </a:ln>
          </a:bottom>
          <a:insideH>
            <a:ln>
              <a:noFill/>
            </a:ln>
          </a:insideH>
          <a:insideV>
            <a:ln>
              <a:noFill/>
            </a:ln>
          </a:insideV>
        </a:tcBdr>
        <a:fill>
          <a:solidFill>
            <a:schemeClr val="dk1">
              <a:tint val="20000"/>
            </a:schemeClr>
          </a:solidFill>
        </a:fill>
      </a:tcStyle>
    </a:wholeTbl>
    <a:band1H>
      <a:tcStyle>
        <a:tcBdr/>
        <a:fill>
          <a:solidFill>
            <a:schemeClr val="dk1">
              <a:tint val="40000"/>
            </a:schemeClr>
          </a:solidFill>
        </a:fill>
      </a:tcStyle>
    </a:band1H>
    <a:band1V>
      <a:tcStyle>
        <a:tcBdr/>
        <a:fill>
          <a:solidFill>
            <a:schemeClr val="dk1">
              <a:tint val="40000"/>
            </a:schemeClr>
          </a:solidFill>
        </a:fill>
      </a:tcStyle>
    </a:band1V>
    <a:lastCol>
      <a:tcTxStyle b="on"/>
      <a:tcStyle>
        <a:tcBdr>
          <a:left>
            <a:ln w="25400" cmpd="sng">
              <a:solidFill>
                <a:schemeClr val="lt1"/>
              </a:solidFill>
            </a:ln>
          </a:left>
        </a:tcBdr>
        <a:fill>
          <a:solidFill>
            <a:schemeClr val="dk1">
              <a:tint val="60000"/>
            </a:schemeClr>
          </a:solidFill>
        </a:fill>
      </a:tcStyle>
    </a:lastCol>
    <a:firstCol>
      <a:tcTxStyle b="on"/>
      <a:tcStyle>
        <a:tcBdr>
          <a:right>
            <a:ln w="25400" cmpd="sng">
              <a:solidFill>
                <a:schemeClr val="lt1"/>
              </a:solidFill>
            </a:ln>
          </a:right>
        </a:tcBdr>
        <a:fill>
          <a:solidFill>
            <a:schemeClr val="dk1">
              <a:tint val="60000"/>
            </a:schemeClr>
          </a:solidFill>
        </a:fill>
      </a:tcStyle>
    </a:firstCol>
    <a:lastRow>
      <a:tcTxStyle b="on"/>
      <a:tcStyle>
        <a:tcBdr>
          <a:top>
            <a:ln w="25400" cmpd="sng">
              <a:solidFill>
                <a:schemeClr val="lt1"/>
              </a:solidFill>
            </a:ln>
          </a:top>
        </a:tcBdr>
        <a:fill>
          <a:solidFill>
            <a:schemeClr val="dk1">
              <a:tint val="60000"/>
            </a:schemeClr>
          </a:solidFill>
        </a:fill>
      </a:tcStyle>
    </a:lastRow>
    <a:seCell>
      <a:tcStyle>
        <a:tcBdr>
          <a:left>
            <a:ln>
              <a:noFill/>
            </a:ln>
          </a:left>
        </a:tcBdr>
      </a:tcStyle>
    </a:seCell>
    <a:swCell>
      <a:tcStyle>
        <a:tcBdr>
          <a:right>
            <a:ln>
              <a:noFill/>
            </a:ln>
          </a:right>
        </a:tcBdr>
      </a:tcStyle>
    </a:swCell>
    <a:firstRow>
      <a:tcTxStyle b="on"/>
      <a:tcStyle>
        <a:tcBdr>
          <a:bottom>
            <a:ln w="25400" cmpd="sng">
              <a:solidFill>
                <a:schemeClr val="lt1"/>
              </a:solidFill>
            </a:ln>
          </a:bottom>
        </a:tcBdr>
        <a:fill>
          <a:solidFill>
            <a:schemeClr val="dk1"/>
          </a:solidFill>
        </a:fill>
      </a:tcStyle>
    </a:firstRow>
    <a:neCell>
      <a:tcStyle>
        <a:tcBdr>
          <a:left>
            <a:ln>
              <a:noFill/>
            </a:ln>
          </a:left>
        </a:tcBdr>
      </a:tcStyle>
    </a:neCell>
    <a:nwCell>
      <a:tcStyle>
        <a:tcBdr>
          <a:right>
            <a:ln>
              <a:noFill/>
            </a:ln>
          </a:right>
        </a:tcBdr>
      </a:tcStyle>
    </a:nwCell>
  </a:tblStyle>
</a:tblStyleLst>
</file>

<file path=ppt/viewProps.xml><?xml version="1.0" encoding="utf-8"?>
<p:viewPr xmlns:a="http://schemas.openxmlformats.org/drawingml/2006/main" xmlns:r="http://schemas.openxmlformats.org/officeDocument/2006/relationships" xmlns:p="http://schemas.openxmlformats.org/presentationml/2006/main">
  <p:normalViewPr horzBarState="maximized">
    <p:restoredLeft sz="18750" autoAdjust="0"/>
    <p:restoredTop sz="94660"/>
  </p:normalViewPr>
  <p:slideViewPr>
    <p:cSldViewPr snapToGrid="0">
      <p:cViewPr>
        <p:scale>
          <a:sx n="66" d="100"/>
          <a:sy n="66" d="100"/>
        </p:scale>
        <p:origin x="485" y="413"/>
      </p:cViewPr>
      <p:guideLst/>
    </p:cSldViewPr>
  </p:slideViewPr>
  <p:notesTextViewPr>
    <p:cViewPr>
      <p:scale>
        <a:sx n="1" d="1"/>
        <a:sy n="1" d="1"/>
      </p:scale>
      <p:origin x="0" y="0"/>
    </p:cViewPr>
  </p:notesTextViewPr>
  <p:gridSpacing cx="72008" cy="72008"/>
</p:viewPr>
</file>

<file path=ppt/_rels/presentation.xml.rels><?xml version="1.0" encoding="UTF-8" standalone="yes"?>
<Relationships xmlns="http://schemas.openxmlformats.org/package/2006/relationships"><Relationship Id="rId26" Type="http://schemas.openxmlformats.org/officeDocument/2006/relationships/slide" Target="slides/slide21.xml"/><Relationship Id="rId117" Type="http://schemas.openxmlformats.org/officeDocument/2006/relationships/slide" Target="slides/slide112.xml"/><Relationship Id="rId21" Type="http://schemas.openxmlformats.org/officeDocument/2006/relationships/slide" Target="slides/slide16.xml"/><Relationship Id="rId42" Type="http://schemas.openxmlformats.org/officeDocument/2006/relationships/slide" Target="slides/slide37.xml"/><Relationship Id="rId47" Type="http://schemas.openxmlformats.org/officeDocument/2006/relationships/slide" Target="slides/slide42.xml"/><Relationship Id="rId63" Type="http://schemas.openxmlformats.org/officeDocument/2006/relationships/slide" Target="slides/slide58.xml"/><Relationship Id="rId68" Type="http://schemas.openxmlformats.org/officeDocument/2006/relationships/slide" Target="slides/slide63.xml"/><Relationship Id="rId84" Type="http://schemas.openxmlformats.org/officeDocument/2006/relationships/slide" Target="slides/slide79.xml"/><Relationship Id="rId89" Type="http://schemas.openxmlformats.org/officeDocument/2006/relationships/slide" Target="slides/slide84.xml"/><Relationship Id="rId112" Type="http://schemas.openxmlformats.org/officeDocument/2006/relationships/slide" Target="slides/slide107.xml"/><Relationship Id="rId16" Type="http://schemas.openxmlformats.org/officeDocument/2006/relationships/slide" Target="slides/slide11.xml"/><Relationship Id="rId107" Type="http://schemas.openxmlformats.org/officeDocument/2006/relationships/slide" Target="slides/slide102.xml"/><Relationship Id="rId11" Type="http://schemas.openxmlformats.org/officeDocument/2006/relationships/slide" Target="slides/slide6.xml"/><Relationship Id="rId32" Type="http://schemas.openxmlformats.org/officeDocument/2006/relationships/slide" Target="slides/slide27.xml"/><Relationship Id="rId37" Type="http://schemas.openxmlformats.org/officeDocument/2006/relationships/slide" Target="slides/slide32.xml"/><Relationship Id="rId53" Type="http://schemas.openxmlformats.org/officeDocument/2006/relationships/slide" Target="slides/slide48.xml"/><Relationship Id="rId58" Type="http://schemas.openxmlformats.org/officeDocument/2006/relationships/slide" Target="slides/slide53.xml"/><Relationship Id="rId74" Type="http://schemas.openxmlformats.org/officeDocument/2006/relationships/slide" Target="slides/slide69.xml"/><Relationship Id="rId79" Type="http://schemas.openxmlformats.org/officeDocument/2006/relationships/slide" Target="slides/slide74.xml"/><Relationship Id="rId102" Type="http://schemas.openxmlformats.org/officeDocument/2006/relationships/slide" Target="slides/slide97.xml"/><Relationship Id="rId123" Type="http://schemas.openxmlformats.org/officeDocument/2006/relationships/theme" Target="theme/theme1.xml"/><Relationship Id="rId5" Type="http://schemas.openxmlformats.org/officeDocument/2006/relationships/slideMaster" Target="slideMasters/slideMaster5.xml"/><Relationship Id="rId90" Type="http://schemas.openxmlformats.org/officeDocument/2006/relationships/slide" Target="slides/slide85.xml"/><Relationship Id="rId95" Type="http://schemas.openxmlformats.org/officeDocument/2006/relationships/slide" Target="slides/slide90.xml"/><Relationship Id="rId22" Type="http://schemas.openxmlformats.org/officeDocument/2006/relationships/slide" Target="slides/slide17.xml"/><Relationship Id="rId27" Type="http://schemas.openxmlformats.org/officeDocument/2006/relationships/slide" Target="slides/slide22.xml"/><Relationship Id="rId43" Type="http://schemas.openxmlformats.org/officeDocument/2006/relationships/slide" Target="slides/slide38.xml"/><Relationship Id="rId48" Type="http://schemas.openxmlformats.org/officeDocument/2006/relationships/slide" Target="slides/slide43.xml"/><Relationship Id="rId64" Type="http://schemas.openxmlformats.org/officeDocument/2006/relationships/slide" Target="slides/slide59.xml"/><Relationship Id="rId69" Type="http://schemas.openxmlformats.org/officeDocument/2006/relationships/slide" Target="slides/slide64.xml"/><Relationship Id="rId113" Type="http://schemas.openxmlformats.org/officeDocument/2006/relationships/slide" Target="slides/slide108.xml"/><Relationship Id="rId118" Type="http://schemas.openxmlformats.org/officeDocument/2006/relationships/slide" Target="slides/slide113.xml"/><Relationship Id="rId80" Type="http://schemas.openxmlformats.org/officeDocument/2006/relationships/slide" Target="slides/slide75.xml"/><Relationship Id="rId85" Type="http://schemas.openxmlformats.org/officeDocument/2006/relationships/slide" Target="slides/slide80.xml"/><Relationship Id="rId12" Type="http://schemas.openxmlformats.org/officeDocument/2006/relationships/slide" Target="slides/slide7.xml"/><Relationship Id="rId17" Type="http://schemas.openxmlformats.org/officeDocument/2006/relationships/slide" Target="slides/slide12.xml"/><Relationship Id="rId33" Type="http://schemas.openxmlformats.org/officeDocument/2006/relationships/slide" Target="slides/slide28.xml"/><Relationship Id="rId38" Type="http://schemas.openxmlformats.org/officeDocument/2006/relationships/slide" Target="slides/slide33.xml"/><Relationship Id="rId59" Type="http://schemas.openxmlformats.org/officeDocument/2006/relationships/slide" Target="slides/slide54.xml"/><Relationship Id="rId103" Type="http://schemas.openxmlformats.org/officeDocument/2006/relationships/slide" Target="slides/slide98.xml"/><Relationship Id="rId108" Type="http://schemas.openxmlformats.org/officeDocument/2006/relationships/slide" Target="slides/slide103.xml"/><Relationship Id="rId124" Type="http://schemas.openxmlformats.org/officeDocument/2006/relationships/tableStyles" Target="tableStyles.xml"/><Relationship Id="rId54" Type="http://schemas.openxmlformats.org/officeDocument/2006/relationships/slide" Target="slides/slide49.xml"/><Relationship Id="rId70" Type="http://schemas.openxmlformats.org/officeDocument/2006/relationships/slide" Target="slides/slide65.xml"/><Relationship Id="rId75" Type="http://schemas.openxmlformats.org/officeDocument/2006/relationships/slide" Target="slides/slide70.xml"/><Relationship Id="rId91" Type="http://schemas.openxmlformats.org/officeDocument/2006/relationships/slide" Target="slides/slide86.xml"/><Relationship Id="rId96" Type="http://schemas.openxmlformats.org/officeDocument/2006/relationships/slide" Target="slides/slide91.xml"/><Relationship Id="rId1" Type="http://schemas.openxmlformats.org/officeDocument/2006/relationships/slideMaster" Target="slideMasters/slideMaster1.xml"/><Relationship Id="rId6" Type="http://schemas.openxmlformats.org/officeDocument/2006/relationships/slide" Target="slides/slide1.xml"/><Relationship Id="rId23" Type="http://schemas.openxmlformats.org/officeDocument/2006/relationships/slide" Target="slides/slide18.xml"/><Relationship Id="rId28" Type="http://schemas.openxmlformats.org/officeDocument/2006/relationships/slide" Target="slides/slide23.xml"/><Relationship Id="rId49" Type="http://schemas.openxmlformats.org/officeDocument/2006/relationships/slide" Target="slides/slide44.xml"/><Relationship Id="rId114" Type="http://schemas.openxmlformats.org/officeDocument/2006/relationships/slide" Target="slides/slide109.xml"/><Relationship Id="rId119" Type="http://schemas.openxmlformats.org/officeDocument/2006/relationships/slide" Target="slides/slide114.xml"/><Relationship Id="rId44" Type="http://schemas.openxmlformats.org/officeDocument/2006/relationships/slide" Target="slides/slide39.xml"/><Relationship Id="rId60" Type="http://schemas.openxmlformats.org/officeDocument/2006/relationships/slide" Target="slides/slide55.xml"/><Relationship Id="rId65" Type="http://schemas.openxmlformats.org/officeDocument/2006/relationships/slide" Target="slides/slide60.xml"/><Relationship Id="rId81" Type="http://schemas.openxmlformats.org/officeDocument/2006/relationships/slide" Target="slides/slide76.xml"/><Relationship Id="rId86" Type="http://schemas.openxmlformats.org/officeDocument/2006/relationships/slide" Target="slides/slide81.xml"/><Relationship Id="rId13" Type="http://schemas.openxmlformats.org/officeDocument/2006/relationships/slide" Target="slides/slide8.xml"/><Relationship Id="rId18" Type="http://schemas.openxmlformats.org/officeDocument/2006/relationships/slide" Target="slides/slide13.xml"/><Relationship Id="rId39" Type="http://schemas.openxmlformats.org/officeDocument/2006/relationships/slide" Target="slides/slide34.xml"/><Relationship Id="rId109" Type="http://schemas.openxmlformats.org/officeDocument/2006/relationships/slide" Target="slides/slide104.xml"/><Relationship Id="rId34" Type="http://schemas.openxmlformats.org/officeDocument/2006/relationships/slide" Target="slides/slide29.xml"/><Relationship Id="rId50" Type="http://schemas.openxmlformats.org/officeDocument/2006/relationships/slide" Target="slides/slide45.xml"/><Relationship Id="rId55" Type="http://schemas.openxmlformats.org/officeDocument/2006/relationships/slide" Target="slides/slide50.xml"/><Relationship Id="rId76" Type="http://schemas.openxmlformats.org/officeDocument/2006/relationships/slide" Target="slides/slide71.xml"/><Relationship Id="rId97" Type="http://schemas.openxmlformats.org/officeDocument/2006/relationships/slide" Target="slides/slide92.xml"/><Relationship Id="rId104" Type="http://schemas.openxmlformats.org/officeDocument/2006/relationships/slide" Target="slides/slide99.xml"/><Relationship Id="rId120" Type="http://schemas.openxmlformats.org/officeDocument/2006/relationships/notesMaster" Target="notesMasters/notesMaster1.xml"/><Relationship Id="rId125" Type="http://schemas.microsoft.com/office/2016/11/relationships/changesInfo" Target="changesInfos/changesInfo1.xml"/><Relationship Id="rId7" Type="http://schemas.openxmlformats.org/officeDocument/2006/relationships/slide" Target="slides/slide2.xml"/><Relationship Id="rId71" Type="http://schemas.openxmlformats.org/officeDocument/2006/relationships/slide" Target="slides/slide66.xml"/><Relationship Id="rId92" Type="http://schemas.openxmlformats.org/officeDocument/2006/relationships/slide" Target="slides/slide87.xml"/><Relationship Id="rId2" Type="http://schemas.openxmlformats.org/officeDocument/2006/relationships/slideMaster" Target="slideMasters/slideMaster2.xml"/><Relationship Id="rId29" Type="http://schemas.openxmlformats.org/officeDocument/2006/relationships/slide" Target="slides/slide24.xml"/><Relationship Id="rId24" Type="http://schemas.openxmlformats.org/officeDocument/2006/relationships/slide" Target="slides/slide19.xml"/><Relationship Id="rId40" Type="http://schemas.openxmlformats.org/officeDocument/2006/relationships/slide" Target="slides/slide35.xml"/><Relationship Id="rId45" Type="http://schemas.openxmlformats.org/officeDocument/2006/relationships/slide" Target="slides/slide40.xml"/><Relationship Id="rId66" Type="http://schemas.openxmlformats.org/officeDocument/2006/relationships/slide" Target="slides/slide61.xml"/><Relationship Id="rId87" Type="http://schemas.openxmlformats.org/officeDocument/2006/relationships/slide" Target="slides/slide82.xml"/><Relationship Id="rId110" Type="http://schemas.openxmlformats.org/officeDocument/2006/relationships/slide" Target="slides/slide105.xml"/><Relationship Id="rId115" Type="http://schemas.openxmlformats.org/officeDocument/2006/relationships/slide" Target="slides/slide110.xml"/><Relationship Id="rId61" Type="http://schemas.openxmlformats.org/officeDocument/2006/relationships/slide" Target="slides/slide56.xml"/><Relationship Id="rId82" Type="http://schemas.openxmlformats.org/officeDocument/2006/relationships/slide" Target="slides/slide77.xml"/><Relationship Id="rId19" Type="http://schemas.openxmlformats.org/officeDocument/2006/relationships/slide" Target="slides/slide14.xml"/><Relationship Id="rId14" Type="http://schemas.openxmlformats.org/officeDocument/2006/relationships/slide" Target="slides/slide9.xml"/><Relationship Id="rId30" Type="http://schemas.openxmlformats.org/officeDocument/2006/relationships/slide" Target="slides/slide25.xml"/><Relationship Id="rId35" Type="http://schemas.openxmlformats.org/officeDocument/2006/relationships/slide" Target="slides/slide30.xml"/><Relationship Id="rId56" Type="http://schemas.openxmlformats.org/officeDocument/2006/relationships/slide" Target="slides/slide51.xml"/><Relationship Id="rId77" Type="http://schemas.openxmlformats.org/officeDocument/2006/relationships/slide" Target="slides/slide72.xml"/><Relationship Id="rId100" Type="http://schemas.openxmlformats.org/officeDocument/2006/relationships/slide" Target="slides/slide95.xml"/><Relationship Id="rId105" Type="http://schemas.openxmlformats.org/officeDocument/2006/relationships/slide" Target="slides/slide100.xml"/><Relationship Id="rId8" Type="http://schemas.openxmlformats.org/officeDocument/2006/relationships/slide" Target="slides/slide3.xml"/><Relationship Id="rId51" Type="http://schemas.openxmlformats.org/officeDocument/2006/relationships/slide" Target="slides/slide46.xml"/><Relationship Id="rId72" Type="http://schemas.openxmlformats.org/officeDocument/2006/relationships/slide" Target="slides/slide67.xml"/><Relationship Id="rId93" Type="http://schemas.openxmlformats.org/officeDocument/2006/relationships/slide" Target="slides/slide88.xml"/><Relationship Id="rId98" Type="http://schemas.openxmlformats.org/officeDocument/2006/relationships/slide" Target="slides/slide93.xml"/><Relationship Id="rId121" Type="http://schemas.openxmlformats.org/officeDocument/2006/relationships/presProps" Target="presProps.xml"/><Relationship Id="rId3" Type="http://schemas.openxmlformats.org/officeDocument/2006/relationships/slideMaster" Target="slideMasters/slideMaster3.xml"/><Relationship Id="rId25" Type="http://schemas.openxmlformats.org/officeDocument/2006/relationships/slide" Target="slides/slide20.xml"/><Relationship Id="rId46" Type="http://schemas.openxmlformats.org/officeDocument/2006/relationships/slide" Target="slides/slide41.xml"/><Relationship Id="rId67" Type="http://schemas.openxmlformats.org/officeDocument/2006/relationships/slide" Target="slides/slide62.xml"/><Relationship Id="rId116" Type="http://schemas.openxmlformats.org/officeDocument/2006/relationships/slide" Target="slides/slide111.xml"/><Relationship Id="rId20" Type="http://schemas.openxmlformats.org/officeDocument/2006/relationships/slide" Target="slides/slide15.xml"/><Relationship Id="rId41" Type="http://schemas.openxmlformats.org/officeDocument/2006/relationships/slide" Target="slides/slide36.xml"/><Relationship Id="rId62" Type="http://schemas.openxmlformats.org/officeDocument/2006/relationships/slide" Target="slides/slide57.xml"/><Relationship Id="rId83" Type="http://schemas.openxmlformats.org/officeDocument/2006/relationships/slide" Target="slides/slide78.xml"/><Relationship Id="rId88" Type="http://schemas.openxmlformats.org/officeDocument/2006/relationships/slide" Target="slides/slide83.xml"/><Relationship Id="rId111" Type="http://schemas.openxmlformats.org/officeDocument/2006/relationships/slide" Target="slides/slide106.xml"/><Relationship Id="rId15" Type="http://schemas.openxmlformats.org/officeDocument/2006/relationships/slide" Target="slides/slide10.xml"/><Relationship Id="rId36" Type="http://schemas.openxmlformats.org/officeDocument/2006/relationships/slide" Target="slides/slide31.xml"/><Relationship Id="rId57" Type="http://schemas.openxmlformats.org/officeDocument/2006/relationships/slide" Target="slides/slide52.xml"/><Relationship Id="rId106" Type="http://schemas.openxmlformats.org/officeDocument/2006/relationships/slide" Target="slides/slide101.xml"/><Relationship Id="rId10" Type="http://schemas.openxmlformats.org/officeDocument/2006/relationships/slide" Target="slides/slide5.xml"/><Relationship Id="rId31" Type="http://schemas.openxmlformats.org/officeDocument/2006/relationships/slide" Target="slides/slide26.xml"/><Relationship Id="rId52" Type="http://schemas.openxmlformats.org/officeDocument/2006/relationships/slide" Target="slides/slide47.xml"/><Relationship Id="rId73" Type="http://schemas.openxmlformats.org/officeDocument/2006/relationships/slide" Target="slides/slide68.xml"/><Relationship Id="rId78" Type="http://schemas.openxmlformats.org/officeDocument/2006/relationships/slide" Target="slides/slide73.xml"/><Relationship Id="rId94" Type="http://schemas.openxmlformats.org/officeDocument/2006/relationships/slide" Target="slides/slide89.xml"/><Relationship Id="rId99" Type="http://schemas.openxmlformats.org/officeDocument/2006/relationships/slide" Target="slides/slide94.xml"/><Relationship Id="rId101" Type="http://schemas.openxmlformats.org/officeDocument/2006/relationships/slide" Target="slides/slide96.xml"/><Relationship Id="rId122" Type="http://schemas.openxmlformats.org/officeDocument/2006/relationships/viewProps" Target="viewProps.xml"/><Relationship Id="rId4" Type="http://schemas.openxmlformats.org/officeDocument/2006/relationships/slideMaster" Target="slideMasters/slideMaster4.xml"/><Relationship Id="rId9" Type="http://schemas.openxmlformats.org/officeDocument/2006/relationships/slide" Target="slides/slide4.xml"/></Relationships>
</file>

<file path=ppt/changesInfos/changesInfo1.xml><?xml version="1.0" encoding="utf-8"?>
<pc:chgInfo xmlns:a="http://schemas.openxmlformats.org/drawingml/2006/main" xmlns:r="http://schemas.openxmlformats.org/officeDocument/2006/relationships" xmlns:ac="http://schemas.microsoft.com/office/drawing/2013/main/command" xmlns:pc="http://schemas.microsoft.com/office/powerpoint/2013/main/command">
  <pc:docChgLst>
    <pc:chgData name="Pratham  Arora" userId="067150a7-c61b-4561-af23-4a14877e2ee9" providerId="ADAL" clId="{904C9D02-A632-4696-8DBF-A15190E2DE94}"/>
    <pc:docChg chg="modSld">
      <pc:chgData name="Pratham  Arora" userId="067150a7-c61b-4561-af23-4a14877e2ee9" providerId="ADAL" clId="{904C9D02-A632-4696-8DBF-A15190E2DE94}" dt="2026-08-21T06:18:22.078" v="0" actId="14100"/>
      <pc:docMkLst>
        <pc:docMk/>
      </pc:docMkLst>
      <pc:sldChg chg="modSp mod">
        <pc:chgData name="Pratham  Arora" userId="067150a7-c61b-4561-af23-4a14877e2ee9" providerId="ADAL" clId="{904C9D02-A632-4696-8DBF-A15190E2DE94}" dt="2026-08-21T06:18:22.078" v="0" actId="14100"/>
        <pc:sldMkLst>
          <pc:docMk/>
          <pc:sldMk cId="347488857" sldId="3510"/>
        </pc:sldMkLst>
        <pc:spChg chg="mod">
          <ac:chgData name="Pratham  Arora" userId="067150a7-c61b-4561-af23-4a14877e2ee9" providerId="ADAL" clId="{904C9D02-A632-4696-8DBF-A15190E2DE94}" dt="2026-08-21T06:18:22.078" v="0" actId="14100"/>
          <ac:spMkLst>
            <pc:docMk/>
            <pc:sldMk cId="347488857" sldId="3510"/>
            <ac:spMk id="22" creationId="{9A52F352-2A4B-3CCB-02DC-15C01A4A4AA2}"/>
          </ac:spMkLst>
        </pc:spChg>
      </pc:sldChg>
    </pc:docChg>
  </pc:docChgLst>
</pc:chgInfo>
</file>

<file path=ppt/charts/_rels/chart1.xml.rels><?xml version="1.0" encoding="UTF-8" standalone="yes"?>
<Relationships xmlns="http://schemas.openxmlformats.org/package/2006/relationships"><Relationship Id="rId3" Type="http://schemas.openxmlformats.org/officeDocument/2006/relationships/themeOverride" Target="../theme/themeOverride1.xml"/><Relationship Id="rId2" Type="http://schemas.microsoft.com/office/2011/relationships/chartColorStyle" Target="colors1.xml"/><Relationship Id="rId1" Type="http://schemas.microsoft.com/office/2011/relationships/chartStyle" Target="style1.xml"/></Relationships>
</file>

<file path=ppt/charts/_rels/chart10.xml.rels><?xml version="1.0" encoding="UTF-8" standalone="yes"?>
<Relationships xmlns="http://schemas.openxmlformats.org/package/2006/relationships"><Relationship Id="rId3" Type="http://schemas.openxmlformats.org/officeDocument/2006/relationships/themeOverride" Target="../theme/themeOverride6.xml"/><Relationship Id="rId2" Type="http://schemas.microsoft.com/office/2011/relationships/chartColorStyle" Target="colors10.xml"/><Relationship Id="rId1" Type="http://schemas.microsoft.com/office/2011/relationships/chartStyle" Target="style10.xml"/><Relationship Id="rId4" Type="http://schemas.openxmlformats.org/officeDocument/2006/relationships/oleObject" Target="https://centricity1-my.sharepoint.com/personal/sanya_centricity_co_in/Documents/Desktop/IMPORTANT/Reckoner_Working.xlsx" TargetMode="External"/></Relationships>
</file>

<file path=ppt/charts/_rels/chart100.xml.rels><?xml version="1.0" encoding="UTF-8" standalone="yes"?>
<Relationships xmlns="http://schemas.openxmlformats.org/package/2006/relationships"><Relationship Id="rId3" Type="http://schemas.openxmlformats.org/officeDocument/2006/relationships/themeOverride" Target="../theme/themeOverride58.xml"/><Relationship Id="rId2" Type="http://schemas.microsoft.com/office/2011/relationships/chartColorStyle" Target="colors100.xml"/><Relationship Id="rId1" Type="http://schemas.microsoft.com/office/2011/relationships/chartStyle" Target="style100.xml"/><Relationship Id="rId4" Type="http://schemas.openxmlformats.org/officeDocument/2006/relationships/oleObject" Target="https://centricity1-my.sharepoint.com/personal/sanya_centricity_co_in/Documents/Desktop/IMPORTANT/Reckoner_Working.xlsx" TargetMode="External"/></Relationships>
</file>

<file path=ppt/charts/_rels/chart101.xml.rels><?xml version="1.0" encoding="UTF-8" standalone="yes"?>
<Relationships xmlns="http://schemas.openxmlformats.org/package/2006/relationships"></Relationships>
</file>

<file path=ppt/charts/_rels/chart102.xml.rels><?xml version="1.0" encoding="UTF-8" standalone="yes"?>
<Relationships xmlns="http://schemas.openxmlformats.org/package/2006/relationships"><Relationship Id="rId3" Type="http://schemas.openxmlformats.org/officeDocument/2006/relationships/themeOverride" Target="../theme/themeOverride59.xml"/><Relationship Id="rId2" Type="http://schemas.microsoft.com/office/2011/relationships/chartColorStyle" Target="colors101.xml"/><Relationship Id="rId1" Type="http://schemas.microsoft.com/office/2011/relationships/chartStyle" Target="style101.xml"/><Relationship Id="rId4" Type="http://schemas.openxmlformats.org/officeDocument/2006/relationships/oleObject" Target="https://centricity1-my.sharepoint.com/personal/sanya_centricity_co_in/Documents/Desktop/IMPORTANT/Reckoner_Working.xlsx" TargetMode="External"/></Relationships>
</file>

<file path=ppt/charts/_rels/chart103.xml.rels><?xml version="1.0" encoding="UTF-8" standalone="yes"?>
<Relationships xmlns="http://schemas.openxmlformats.org/package/2006/relationships"></Relationships>
</file>

<file path=ppt/charts/_rels/chart104.xml.rels><?xml version="1.0" encoding="UTF-8" standalone="yes"?>
<Relationships xmlns="http://schemas.openxmlformats.org/package/2006/relationships"></Relationships>
</file>

<file path=ppt/charts/_rels/chart11.xml.rels><?xml version="1.0" encoding="UTF-8" standalone="yes"?>
<Relationships xmlns="http://schemas.openxmlformats.org/package/2006/relationships"><Relationship Id="rId3" Type="http://schemas.openxmlformats.org/officeDocument/2006/relationships/oleObject" Target="https://centricity1-my.sharepoint.com/personal/sanya_centricity_co_in/Documents/Desktop/IMPORTANT/Reckoner_Working.xlsx" TargetMode="External"/><Relationship Id="rId2" Type="http://schemas.microsoft.com/office/2011/relationships/chartColorStyle" Target="colors11.xml"/><Relationship Id="rId1" Type="http://schemas.microsoft.com/office/2011/relationships/chartStyle" Target="style11.xml"/></Relationships>
</file>

<file path=ppt/charts/_rels/chart12.xml.rels><?xml version="1.0" encoding="UTF-8" standalone="yes"?>
<Relationships xmlns="http://schemas.openxmlformats.org/package/2006/relationships"><Relationship Id="rId3" Type="http://schemas.openxmlformats.org/officeDocument/2006/relationships/themeOverride" Target="../theme/themeOverride7.xml"/><Relationship Id="rId2" Type="http://schemas.microsoft.com/office/2011/relationships/chartColorStyle" Target="colors12.xml"/><Relationship Id="rId1" Type="http://schemas.microsoft.com/office/2011/relationships/chartStyle" Target="style12.xml"/><Relationship Id="rId4" Type="http://schemas.openxmlformats.org/officeDocument/2006/relationships/oleObject" Target="https://centricity1-my.sharepoint.com/personal/sanya_centricity_co_in/Documents/Desktop/IMPORTANT/Reckoner_Working.xlsx" TargetMode="External"/></Relationships>
</file>

<file path=ppt/charts/_rels/chart13.xml.rels><?xml version="1.0" encoding="UTF-8" standalone="yes"?>
<Relationships xmlns="http://schemas.openxmlformats.org/package/2006/relationships"><Relationship Id="rId3" Type="http://schemas.openxmlformats.org/officeDocument/2006/relationships/themeOverride" Target="../theme/themeOverride8.xml"/><Relationship Id="rId2" Type="http://schemas.microsoft.com/office/2011/relationships/chartColorStyle" Target="colors13.xml"/><Relationship Id="rId1" Type="http://schemas.microsoft.com/office/2011/relationships/chartStyle" Target="style13.xml"/><Relationship Id="rId4" Type="http://schemas.openxmlformats.org/officeDocument/2006/relationships/oleObject" Target="https://centricity1-my.sharepoint.com/personal/sanya_centricity_co_in/Documents/Desktop/IMPORTANT/Reckoner_Working.xlsx" TargetMode="External"/></Relationships>
</file>

<file path=ppt/charts/_rels/chart14.xml.rels><?xml version="1.0" encoding="UTF-8" standalone="yes"?>
<Relationships xmlns="http://schemas.openxmlformats.org/package/2006/relationships"><Relationship Id="rId3" Type="http://schemas.openxmlformats.org/officeDocument/2006/relationships/oleObject" Target="https://centricity1-my.sharepoint.com/personal/sanya_centricity_co_in/Documents/Desktop/IMPORTANT/Reckoner_Working.xlsx" TargetMode="External"/><Relationship Id="rId2" Type="http://schemas.microsoft.com/office/2011/relationships/chartColorStyle" Target="colors14.xml"/><Relationship Id="rId1" Type="http://schemas.microsoft.com/office/2011/relationships/chartStyle" Target="style14.xml"/></Relationships>
</file>

<file path=ppt/charts/_rels/chart15.xml.rels><?xml version="1.0" encoding="UTF-8" standalone="yes"?>
<Relationships xmlns="http://schemas.openxmlformats.org/package/2006/relationships"><Relationship Id="rId3" Type="http://schemas.openxmlformats.org/officeDocument/2006/relationships/themeOverride" Target="../theme/themeOverride9.xml"/><Relationship Id="rId2" Type="http://schemas.microsoft.com/office/2011/relationships/chartColorStyle" Target="colors15.xml"/><Relationship Id="rId1" Type="http://schemas.microsoft.com/office/2011/relationships/chartStyle" Target="style15.xml"/></Relationships>
</file>

<file path=ppt/charts/_rels/chart16.xml.rels><?xml version="1.0" encoding="UTF-8" standalone="yes"?>
<Relationships xmlns="http://schemas.openxmlformats.org/package/2006/relationships"><Relationship Id="rId3" Type="http://schemas.openxmlformats.org/officeDocument/2006/relationships/themeOverride" Target="../theme/themeOverride10.xml"/><Relationship Id="rId2" Type="http://schemas.microsoft.com/office/2011/relationships/chartColorStyle" Target="colors16.xml"/><Relationship Id="rId1" Type="http://schemas.microsoft.com/office/2011/relationships/chartStyle" Target="style16.xml"/><Relationship Id="rId4" Type="http://schemas.openxmlformats.org/officeDocument/2006/relationships/oleObject" Target="https://centricity1-my.sharepoint.com/personal/sanya_centricity_co_in/Documents/Desktop/IMPORTANT/Reckoner_Working.xlsx" TargetMode="External"/></Relationships>
</file>

<file path=ppt/charts/_rels/chart17.xml.rels><?xml version="1.0" encoding="UTF-8" standalone="yes"?>
<Relationships xmlns="http://schemas.openxmlformats.org/package/2006/relationships"><Relationship Id="rId3" Type="http://schemas.openxmlformats.org/officeDocument/2006/relationships/themeOverride" Target="../theme/themeOverride11.xml"/><Relationship Id="rId2" Type="http://schemas.microsoft.com/office/2011/relationships/chartColorStyle" Target="colors17.xml"/><Relationship Id="rId1" Type="http://schemas.microsoft.com/office/2011/relationships/chartStyle" Target="style17.xml"/><Relationship Id="rId4" Type="http://schemas.openxmlformats.org/officeDocument/2006/relationships/oleObject" Target="https://centricity1-my.sharepoint.com/personal/sanya_centricity_co_in/Documents/Desktop/IMPORTANT/Reckoner_Working.xlsx" TargetMode="External"/></Relationships>
</file>

<file path=ppt/charts/_rels/chart18.xml.rels><?xml version="1.0" encoding="UTF-8" standalone="yes"?>
<Relationships xmlns="http://schemas.openxmlformats.org/package/2006/relationships"><Relationship Id="rId3" Type="http://schemas.openxmlformats.org/officeDocument/2006/relationships/oleObject" Target="https://centricity1-my.sharepoint.com/personal/sanya_centricity_co_in/Documents/Desktop/IMPORTANT/Reckoner_Working.xlsx" TargetMode="External"/><Relationship Id="rId2" Type="http://schemas.microsoft.com/office/2011/relationships/chartColorStyle" Target="colors18.xml"/><Relationship Id="rId1" Type="http://schemas.microsoft.com/office/2011/relationships/chartStyle" Target="style18.xml"/></Relationships>
</file>

<file path=ppt/charts/_rels/chart19.xml.rels><?xml version="1.0" encoding="UTF-8" standalone="yes"?>
<Relationships xmlns="http://schemas.openxmlformats.org/package/2006/relationships"><Relationship Id="rId3" Type="http://schemas.openxmlformats.org/officeDocument/2006/relationships/oleObject" Target="https://centricity1-my.sharepoint.com/personal/sanya_centricity_co_in/Documents/Desktop/IMPORTANT/Reckoner_Working.xlsx" TargetMode="External"/><Relationship Id="rId2" Type="http://schemas.microsoft.com/office/2011/relationships/chartColorStyle" Target="colors19.xml"/><Relationship Id="rId1" Type="http://schemas.microsoft.com/office/2011/relationships/chartStyle" Target="style19.xml"/></Relationships>
</file>

<file path=ppt/charts/_rels/chart2.xml.rels><?xml version="1.0" encoding="UTF-8" standalone="yes"?>
<Relationships xmlns="http://schemas.openxmlformats.org/package/2006/relationships"><Relationship Id="rId3" Type="http://schemas.openxmlformats.org/officeDocument/2006/relationships/themeOverride" Target="../theme/themeOverride2.xml"/><Relationship Id="rId2" Type="http://schemas.microsoft.com/office/2011/relationships/chartColorStyle" Target="colors2.xml"/><Relationship Id="rId1" Type="http://schemas.microsoft.com/office/2011/relationships/chartStyle" Target="style2.xml"/></Relationships>
</file>

<file path=ppt/charts/_rels/chart20.xml.rels><?xml version="1.0" encoding="UTF-8" standalone="yes"?>
<Relationships xmlns="http://schemas.openxmlformats.org/package/2006/relationships"><Relationship Id="rId3" Type="http://schemas.openxmlformats.org/officeDocument/2006/relationships/oleObject" Target="https://centricity1-my.sharepoint.com/personal/sanya_centricity_co_in/Documents/Desktop/IMPORTANT/Reckoner_Working.xlsx" TargetMode="External"/><Relationship Id="rId2" Type="http://schemas.microsoft.com/office/2011/relationships/chartColorStyle" Target="colors20.xml"/><Relationship Id="rId1" Type="http://schemas.microsoft.com/office/2011/relationships/chartStyle" Target="style20.xml"/></Relationships>
</file>

<file path=ppt/charts/_rels/chart21.xml.rels><?xml version="1.0" encoding="UTF-8" standalone="yes"?>
<Relationships xmlns="http://schemas.openxmlformats.org/package/2006/relationships"><Relationship Id="rId3" Type="http://schemas.openxmlformats.org/officeDocument/2006/relationships/oleObject" Target="https://centricity1-my.sharepoint.com/personal/sanya_centricity_co_in/Documents/Desktop/IMPORTANT/Reckoner_Working.xlsx" TargetMode="External"/><Relationship Id="rId2" Type="http://schemas.microsoft.com/office/2011/relationships/chartColorStyle" Target="colors21.xml"/><Relationship Id="rId1" Type="http://schemas.microsoft.com/office/2011/relationships/chartStyle" Target="style21.xml"/></Relationships>
</file>

<file path=ppt/charts/_rels/chart22.xml.rels><?xml version="1.0" encoding="UTF-8" standalone="yes"?>
<Relationships xmlns="http://schemas.openxmlformats.org/package/2006/relationships"><Relationship Id="rId3" Type="http://schemas.openxmlformats.org/officeDocument/2006/relationships/themeOverride" Target="../theme/themeOverride12.xml"/><Relationship Id="rId2" Type="http://schemas.microsoft.com/office/2011/relationships/chartColorStyle" Target="colors22.xml"/><Relationship Id="rId1" Type="http://schemas.microsoft.com/office/2011/relationships/chartStyle" Target="style22.xml"/><Relationship Id="rId4" Type="http://schemas.openxmlformats.org/officeDocument/2006/relationships/oleObject" Target="https://centricity1-my.sharepoint.com/personal/sanya_centricity_co_in/Documents/Desktop/IMPORTANT/Reckoner_Working.xlsx" TargetMode="External"/></Relationships>
</file>

<file path=ppt/charts/_rels/chart23.xml.rels><?xml version="1.0" encoding="UTF-8" standalone="yes"?>
<Relationships xmlns="http://schemas.openxmlformats.org/package/2006/relationships"><Relationship Id="rId3" Type="http://schemas.openxmlformats.org/officeDocument/2006/relationships/themeOverride" Target="../theme/themeOverride13.xml"/><Relationship Id="rId2" Type="http://schemas.microsoft.com/office/2011/relationships/chartColorStyle" Target="colors23.xml"/><Relationship Id="rId1" Type="http://schemas.microsoft.com/office/2011/relationships/chartStyle" Target="style23.xml"/><Relationship Id="rId4" Type="http://schemas.openxmlformats.org/officeDocument/2006/relationships/oleObject" Target="https://centricity1-my.sharepoint.com/personal/sanya_centricity_co_in/Documents/Desktop/IMPORTANT/Reckoner_Working.xlsx" TargetMode="External"/></Relationships>
</file>

<file path=ppt/charts/_rels/chart24.xml.rels><?xml version="1.0" encoding="UTF-8" standalone="yes"?>
<Relationships xmlns="http://schemas.openxmlformats.org/package/2006/relationships"><Relationship Id="rId3" Type="http://schemas.openxmlformats.org/officeDocument/2006/relationships/oleObject" Target="https://centricity1-my.sharepoint.com/personal/sanya_centricity_co_in/Documents/Desktop/IMPORTANT/Reckoner_Working.xlsx" TargetMode="External"/><Relationship Id="rId2" Type="http://schemas.microsoft.com/office/2011/relationships/chartColorStyle" Target="colors24.xml"/><Relationship Id="rId1" Type="http://schemas.microsoft.com/office/2011/relationships/chartStyle" Target="style24.xml"/></Relationships>
</file>

<file path=ppt/charts/_rels/chart25.xml.rels><?xml version="1.0" encoding="UTF-8" standalone="yes"?>
<Relationships xmlns="http://schemas.openxmlformats.org/package/2006/relationships"><Relationship Id="rId3" Type="http://schemas.openxmlformats.org/officeDocument/2006/relationships/themeOverride" Target="../theme/themeOverride14.xml"/><Relationship Id="rId2" Type="http://schemas.microsoft.com/office/2011/relationships/chartColorStyle" Target="colors25.xml"/><Relationship Id="rId1" Type="http://schemas.microsoft.com/office/2011/relationships/chartStyle" Target="style25.xml"/><Relationship Id="rId4" Type="http://schemas.openxmlformats.org/officeDocument/2006/relationships/oleObject" Target="https://centricity1-my.sharepoint.com/personal/sanya_centricity_co_in/Documents/Desktop/IMPORTANT/Reckoner_Working.xlsx" TargetMode="External"/></Relationships>
</file>

<file path=ppt/charts/_rels/chart26.xml.rels><?xml version="1.0" encoding="UTF-8" standalone="yes"?>
<Relationships xmlns="http://schemas.openxmlformats.org/package/2006/relationships"><Relationship Id="rId3" Type="http://schemas.openxmlformats.org/officeDocument/2006/relationships/oleObject" Target="https://centricity1-my.sharepoint.com/personal/sanya_centricity_co_in/Documents/Desktop/IMPORTANT/Reckoner_Working.xlsx" TargetMode="External"/><Relationship Id="rId2" Type="http://schemas.microsoft.com/office/2011/relationships/chartColorStyle" Target="colors26.xml"/><Relationship Id="rId1" Type="http://schemas.microsoft.com/office/2011/relationships/chartStyle" Target="style26.xml"/></Relationships>
</file>

<file path=ppt/charts/_rels/chart27.xml.rels><?xml version="1.0" encoding="UTF-8" standalone="yes"?>
<Relationships xmlns="http://schemas.openxmlformats.org/package/2006/relationships"><Relationship Id="rId3" Type="http://schemas.openxmlformats.org/officeDocument/2006/relationships/themeOverride" Target="../theme/themeOverride15.xml"/><Relationship Id="rId2" Type="http://schemas.microsoft.com/office/2011/relationships/chartColorStyle" Target="colors27.xml"/><Relationship Id="rId1" Type="http://schemas.microsoft.com/office/2011/relationships/chartStyle" Target="style27.xml"/><Relationship Id="rId4" Type="http://schemas.openxmlformats.org/officeDocument/2006/relationships/oleObject" Target="https://centricity1-my.sharepoint.com/personal/sanya_centricity_co_in/Documents/Desktop/IMPORTANT/Reckoner_Working.xlsx" TargetMode="External"/></Relationships>
</file>

<file path=ppt/charts/_rels/chart28.xml.rels><?xml version="1.0" encoding="UTF-8" standalone="yes"?>
<Relationships xmlns="http://schemas.openxmlformats.org/package/2006/relationships"><Relationship Id="rId3" Type="http://schemas.openxmlformats.org/officeDocument/2006/relationships/oleObject" Target="https://centricity1-my.sharepoint.com/personal/sanya_centricity_co_in/Documents/Desktop/IMPORTANT/Reckoner_Working.xlsx" TargetMode="External"/><Relationship Id="rId2" Type="http://schemas.microsoft.com/office/2011/relationships/chartColorStyle" Target="colors28.xml"/><Relationship Id="rId1" Type="http://schemas.microsoft.com/office/2011/relationships/chartStyle" Target="style28.xml"/></Relationships>
</file>

<file path=ppt/charts/_rels/chart29.xml.rels><?xml version="1.0" encoding="UTF-8" standalone="yes"?>
<Relationships xmlns="http://schemas.openxmlformats.org/package/2006/relationships"><Relationship Id="rId3" Type="http://schemas.openxmlformats.org/officeDocument/2006/relationships/themeOverride" Target="../theme/themeOverride16.xml"/><Relationship Id="rId2" Type="http://schemas.microsoft.com/office/2011/relationships/chartColorStyle" Target="colors29.xml"/><Relationship Id="rId1" Type="http://schemas.microsoft.com/office/2011/relationships/chartStyle" Target="style29.xml"/><Relationship Id="rId4" Type="http://schemas.openxmlformats.org/officeDocument/2006/relationships/oleObject" Target="https://centricity1-my.sharepoint.com/personal/sanya_centricity_co_in/Documents/Desktop/IMPORTANT/Reckoner_Working.xlsx" TargetMode="External"/></Relationships>
</file>

<file path=ppt/charts/_rels/chart3.xml.rels><?xml version="1.0" encoding="UTF-8" standalone="yes"?>
<Relationships xmlns="http://schemas.openxmlformats.org/package/2006/relationships"><Relationship Id="rId3" Type="http://schemas.openxmlformats.org/officeDocument/2006/relationships/themeOverride" Target="../theme/themeOverride3.xml"/><Relationship Id="rId2" Type="http://schemas.microsoft.com/office/2011/relationships/chartColorStyle" Target="colors3.xml"/><Relationship Id="rId1" Type="http://schemas.microsoft.com/office/2011/relationships/chartStyle" Target="style3.xml"/></Relationships>
</file>

<file path=ppt/charts/_rels/chart30.xml.rels><?xml version="1.0" encoding="UTF-8" standalone="yes"?>
<Relationships xmlns="http://schemas.openxmlformats.org/package/2006/relationships"><Relationship Id="rId3" Type="http://schemas.openxmlformats.org/officeDocument/2006/relationships/themeOverride" Target="../theme/themeOverride17.xml"/><Relationship Id="rId2" Type="http://schemas.microsoft.com/office/2011/relationships/chartColorStyle" Target="colors30.xml"/><Relationship Id="rId1" Type="http://schemas.microsoft.com/office/2011/relationships/chartStyle" Target="style30.xml"/><Relationship Id="rId4" Type="http://schemas.openxmlformats.org/officeDocument/2006/relationships/oleObject" Target="https://centricity1-my.sharepoint.com/personal/sanya_centricity_co_in/Documents/Desktop/IMPORTANT/Reckoner_Working.xlsx" TargetMode="External"/></Relationships>
</file>

<file path=ppt/charts/_rels/chart31.xml.rels><?xml version="1.0" encoding="UTF-8" standalone="yes"?>
<Relationships xmlns="http://schemas.openxmlformats.org/package/2006/relationships"><Relationship Id="rId3" Type="http://schemas.openxmlformats.org/officeDocument/2006/relationships/themeOverride" Target="../theme/themeOverride18.xml"/><Relationship Id="rId2" Type="http://schemas.microsoft.com/office/2011/relationships/chartColorStyle" Target="colors31.xml"/><Relationship Id="rId1" Type="http://schemas.microsoft.com/office/2011/relationships/chartStyle" Target="style31.xml"/><Relationship Id="rId4" Type="http://schemas.openxmlformats.org/officeDocument/2006/relationships/oleObject" Target="https://centricity1-my.sharepoint.com/personal/sanya_centricity_co_in/Documents/Desktop/IMPORTANT/Reckoner_Working.xlsx" TargetMode="External"/></Relationships>
</file>

<file path=ppt/charts/_rels/chart32.xml.rels><?xml version="1.0" encoding="UTF-8" standalone="yes"?>
<Relationships xmlns="http://schemas.openxmlformats.org/package/2006/relationships"><Relationship Id="rId3" Type="http://schemas.openxmlformats.org/officeDocument/2006/relationships/oleObject" Target="https://centricity1-my.sharepoint.com/personal/sanya_centricity_co_in/Documents/Desktop/IMPORTANT/Reckoner_Working.xlsx" TargetMode="External"/><Relationship Id="rId2" Type="http://schemas.microsoft.com/office/2011/relationships/chartColorStyle" Target="colors32.xml"/><Relationship Id="rId1" Type="http://schemas.microsoft.com/office/2011/relationships/chartStyle" Target="style32.xml"/></Relationships>
</file>

<file path=ppt/charts/_rels/chart33.xml.rels><?xml version="1.0" encoding="UTF-8" standalone="yes"?>
<Relationships xmlns="http://schemas.openxmlformats.org/package/2006/relationships"><Relationship Id="rId3" Type="http://schemas.openxmlformats.org/officeDocument/2006/relationships/oleObject" Target="https://centricity1-my.sharepoint.com/personal/sanya_centricity_co_in/Documents/Desktop/IMPORTANT/Reckoner_Working.xlsx" TargetMode="External"/><Relationship Id="rId2" Type="http://schemas.microsoft.com/office/2011/relationships/chartColorStyle" Target="colors33.xml"/><Relationship Id="rId1" Type="http://schemas.microsoft.com/office/2011/relationships/chartStyle" Target="style33.xml"/></Relationships>
</file>

<file path=ppt/charts/_rels/chart34.xml.rels><?xml version="1.0" encoding="UTF-8" standalone="yes"?>
<Relationships xmlns="http://schemas.openxmlformats.org/package/2006/relationships"><Relationship Id="rId3" Type="http://schemas.openxmlformats.org/officeDocument/2006/relationships/themeOverride" Target="../theme/themeOverride19.xml"/><Relationship Id="rId2" Type="http://schemas.microsoft.com/office/2011/relationships/chartColorStyle" Target="colors34.xml"/><Relationship Id="rId1" Type="http://schemas.microsoft.com/office/2011/relationships/chartStyle" Target="style34.xml"/><Relationship Id="rId4" Type="http://schemas.openxmlformats.org/officeDocument/2006/relationships/oleObject" Target="https://centricity1-my.sharepoint.com/personal/sanya_centricity_co_in/Documents/Desktop/IMPORTANT/Reckoner_Working.xlsx" TargetMode="External"/></Relationships>
</file>

<file path=ppt/charts/_rels/chart35.xml.rels><?xml version="1.0" encoding="UTF-8" standalone="yes"?>
<Relationships xmlns="http://schemas.openxmlformats.org/package/2006/relationships"><Relationship Id="rId3" Type="http://schemas.openxmlformats.org/officeDocument/2006/relationships/themeOverride" Target="../theme/themeOverride20.xml"/><Relationship Id="rId2" Type="http://schemas.microsoft.com/office/2011/relationships/chartColorStyle" Target="colors35.xml"/><Relationship Id="rId1" Type="http://schemas.microsoft.com/office/2011/relationships/chartStyle" Target="style35.xml"/><Relationship Id="rId4" Type="http://schemas.openxmlformats.org/officeDocument/2006/relationships/oleObject" Target="https://centricity1-my.sharepoint.com/personal/sanya_centricity_co_in/Documents/Desktop/IMPORTANT/Reckoner_Working.xlsx" TargetMode="External"/></Relationships>
</file>

<file path=ppt/charts/_rels/chart36.xml.rels><?xml version="1.0" encoding="UTF-8" standalone="yes"?>
<Relationships xmlns="http://schemas.openxmlformats.org/package/2006/relationships"><Relationship Id="rId3" Type="http://schemas.openxmlformats.org/officeDocument/2006/relationships/oleObject" Target="https://centricity1-my.sharepoint.com/personal/sanya_centricity_co_in/Documents/Desktop/IMPORTANT/Reckoner_Working.xlsx" TargetMode="External"/><Relationship Id="rId2" Type="http://schemas.microsoft.com/office/2011/relationships/chartColorStyle" Target="colors36.xml"/><Relationship Id="rId1" Type="http://schemas.microsoft.com/office/2011/relationships/chartStyle" Target="style36.xml"/></Relationships>
</file>

<file path=ppt/charts/_rels/chart37.xml.rels><?xml version="1.0" encoding="UTF-8" standalone="yes"?>
<Relationships xmlns="http://schemas.openxmlformats.org/package/2006/relationships"><Relationship Id="rId3" Type="http://schemas.openxmlformats.org/officeDocument/2006/relationships/oleObject" Target="https://centricity1-my.sharepoint.com/personal/sanya_centricity_co_in/Documents/Desktop/IMPORTANT/Reckoner_Working.xlsx" TargetMode="External"/><Relationship Id="rId2" Type="http://schemas.microsoft.com/office/2011/relationships/chartColorStyle" Target="colors37.xml"/><Relationship Id="rId1" Type="http://schemas.microsoft.com/office/2011/relationships/chartStyle" Target="style37.xml"/></Relationships>
</file>

<file path=ppt/charts/_rels/chart38.xml.rels><?xml version="1.0" encoding="UTF-8" standalone="yes"?>
<Relationships xmlns="http://schemas.openxmlformats.org/package/2006/relationships"><Relationship Id="rId3" Type="http://schemas.openxmlformats.org/officeDocument/2006/relationships/oleObject" Target="https://centricity1-my.sharepoint.com/personal/sanya_centricity_co_in/Documents/Desktop/IMPORTANT/Reckoner_Working.xlsx" TargetMode="External"/><Relationship Id="rId2" Type="http://schemas.microsoft.com/office/2011/relationships/chartColorStyle" Target="colors38.xml"/><Relationship Id="rId1" Type="http://schemas.microsoft.com/office/2011/relationships/chartStyle" Target="style38.xml"/></Relationships>
</file>

<file path=ppt/charts/_rels/chart39.xml.rels><?xml version="1.0" encoding="UTF-8" standalone="yes"?>
<Relationships xmlns="http://schemas.openxmlformats.org/package/2006/relationships"><Relationship Id="rId3" Type="http://schemas.openxmlformats.org/officeDocument/2006/relationships/themeOverride" Target="../theme/themeOverride21.xml"/><Relationship Id="rId2" Type="http://schemas.microsoft.com/office/2011/relationships/chartColorStyle" Target="colors39.xml"/><Relationship Id="rId1" Type="http://schemas.microsoft.com/office/2011/relationships/chartStyle" Target="style39.xml"/><Relationship Id="rId4" Type="http://schemas.openxmlformats.org/officeDocument/2006/relationships/oleObject" Target="https://centricity1-my.sharepoint.com/personal/sanya_centricity_co_in/Documents/Desktop/IMPORTANT/Reckoner_Working.xlsx" TargetMode="External"/></Relationships>
</file>

<file path=ppt/charts/_rels/chart4.xml.rels><?xml version="1.0" encoding="UTF-8" standalone="yes"?>
<Relationships xmlns="http://schemas.openxmlformats.org/package/2006/relationships"><Relationship Id="rId3" Type="http://schemas.openxmlformats.org/officeDocument/2006/relationships/oleObject" Target="file:///C:\Xplayn\Production\CENTRICITY\@%20Newer\Monthly%20Outlooks\Jan%20-%202024%20(for%20working%20excel)\Excel\Indian%20Equity\FII-DII%20Activity\Copy%20of%20FII%20-%20DII%20Activity.xlsx" TargetMode="External"/><Relationship Id="rId2" Type="http://schemas.microsoft.com/office/2011/relationships/chartColorStyle" Target="colors4.xml"/><Relationship Id="rId1" Type="http://schemas.microsoft.com/office/2011/relationships/chartStyle" Target="style4.xml"/></Relationships>
</file>

<file path=ppt/charts/_rels/chart40.xml.rels><?xml version="1.0" encoding="UTF-8" standalone="yes"?>
<Relationships xmlns="http://schemas.openxmlformats.org/package/2006/relationships"><Relationship Id="rId3" Type="http://schemas.openxmlformats.org/officeDocument/2006/relationships/oleObject" Target="https://centricity1-my.sharepoint.com/personal/sanya_centricity_co_in/Documents/Desktop/IMPORTANT/Reckoner_Working.xlsx" TargetMode="External"/><Relationship Id="rId2" Type="http://schemas.microsoft.com/office/2011/relationships/chartColorStyle" Target="colors40.xml"/><Relationship Id="rId1" Type="http://schemas.microsoft.com/office/2011/relationships/chartStyle" Target="style40.xml"/></Relationships>
</file>

<file path=ppt/charts/_rels/chart41.xml.rels><?xml version="1.0" encoding="UTF-8" standalone="yes"?>
<Relationships xmlns="http://schemas.openxmlformats.org/package/2006/relationships"><Relationship Id="rId3" Type="http://schemas.openxmlformats.org/officeDocument/2006/relationships/themeOverride" Target="../theme/themeOverride22.xml"/><Relationship Id="rId2" Type="http://schemas.microsoft.com/office/2011/relationships/chartColorStyle" Target="colors41.xml"/><Relationship Id="rId1" Type="http://schemas.microsoft.com/office/2011/relationships/chartStyle" Target="style41.xml"/><Relationship Id="rId4" Type="http://schemas.openxmlformats.org/officeDocument/2006/relationships/oleObject" Target="https://centricity1-my.sharepoint.com/personal/sanya_centricity_co_in/Documents/Desktop/IMPORTANT/Reckoner_Working.xlsx" TargetMode="External"/></Relationships>
</file>

<file path=ppt/charts/_rels/chart42.xml.rels><?xml version="1.0" encoding="UTF-8" standalone="yes"?>
<Relationships xmlns="http://schemas.openxmlformats.org/package/2006/relationships"><Relationship Id="rId3" Type="http://schemas.openxmlformats.org/officeDocument/2006/relationships/oleObject" Target="https://centricity1-my.sharepoint.com/personal/sanya_centricity_co_in/Documents/Desktop/IMPORTANT/Reckoner_Working.xlsx" TargetMode="External"/><Relationship Id="rId2" Type="http://schemas.microsoft.com/office/2011/relationships/chartColorStyle" Target="colors42.xml"/><Relationship Id="rId1" Type="http://schemas.microsoft.com/office/2011/relationships/chartStyle" Target="style42.xml"/></Relationships>
</file>

<file path=ppt/charts/_rels/chart43.xml.rels><?xml version="1.0" encoding="UTF-8" standalone="yes"?>
<Relationships xmlns="http://schemas.openxmlformats.org/package/2006/relationships"><Relationship Id="rId3" Type="http://schemas.openxmlformats.org/officeDocument/2006/relationships/themeOverride" Target="../theme/themeOverride23.xml"/><Relationship Id="rId2" Type="http://schemas.microsoft.com/office/2011/relationships/chartColorStyle" Target="colors43.xml"/><Relationship Id="rId1" Type="http://schemas.microsoft.com/office/2011/relationships/chartStyle" Target="style43.xml"/><Relationship Id="rId4" Type="http://schemas.openxmlformats.org/officeDocument/2006/relationships/oleObject" Target="https://centricity1-my.sharepoint.com/personal/sanya_centricity_co_in/Documents/Desktop/IMPORTANT/Reckoner_Working.xlsx" TargetMode="External"/></Relationships>
</file>

<file path=ppt/charts/_rels/chart44.xml.rels><?xml version="1.0" encoding="UTF-8" standalone="yes"?>
<Relationships xmlns="http://schemas.openxmlformats.org/package/2006/relationships"><Relationship Id="rId3" Type="http://schemas.openxmlformats.org/officeDocument/2006/relationships/oleObject" Target="https://centricity1-my.sharepoint.com/personal/sanya_centricity_co_in/Documents/Desktop/IMPORTANT/Reckoner_Working.xlsx" TargetMode="External"/><Relationship Id="rId2" Type="http://schemas.microsoft.com/office/2011/relationships/chartColorStyle" Target="colors44.xml"/><Relationship Id="rId1" Type="http://schemas.microsoft.com/office/2011/relationships/chartStyle" Target="style44.xml"/></Relationships>
</file>

<file path=ppt/charts/_rels/chart45.xml.rels><?xml version="1.0" encoding="UTF-8" standalone="yes"?>
<Relationships xmlns="http://schemas.openxmlformats.org/package/2006/relationships"><Relationship Id="rId3" Type="http://schemas.openxmlformats.org/officeDocument/2006/relationships/themeOverride" Target="../theme/themeOverride24.xml"/><Relationship Id="rId2" Type="http://schemas.microsoft.com/office/2011/relationships/chartColorStyle" Target="colors45.xml"/><Relationship Id="rId1" Type="http://schemas.microsoft.com/office/2011/relationships/chartStyle" Target="style45.xml"/><Relationship Id="rId4" Type="http://schemas.openxmlformats.org/officeDocument/2006/relationships/oleObject" Target="https://centricity1-my.sharepoint.com/personal/sanya_centricity_co_in/Documents/Desktop/IMPORTANT/Reckoner_Working.xlsx" TargetMode="External"/></Relationships>
</file>

<file path=ppt/charts/_rels/chart46.xml.rels><?xml version="1.0" encoding="UTF-8" standalone="yes"?>
<Relationships xmlns="http://schemas.openxmlformats.org/package/2006/relationships"><Relationship Id="rId3" Type="http://schemas.openxmlformats.org/officeDocument/2006/relationships/themeOverride" Target="../theme/themeOverride25.xml"/><Relationship Id="rId2" Type="http://schemas.microsoft.com/office/2011/relationships/chartColorStyle" Target="colors46.xml"/><Relationship Id="rId1" Type="http://schemas.microsoft.com/office/2011/relationships/chartStyle" Target="style46.xml"/><Relationship Id="rId4" Type="http://schemas.openxmlformats.org/officeDocument/2006/relationships/oleObject" Target="https://centricity1-my.sharepoint.com/personal/sanya_centricity_co_in/Documents/Desktop/IMPORTANT/Reckoner_Working.xlsx" TargetMode="External"/></Relationships>
</file>

<file path=ppt/charts/_rels/chart47.xml.rels><?xml version="1.0" encoding="UTF-8" standalone="yes"?>
<Relationships xmlns="http://schemas.openxmlformats.org/package/2006/relationships"><Relationship Id="rId3" Type="http://schemas.openxmlformats.org/officeDocument/2006/relationships/themeOverride" Target="../theme/themeOverride26.xml"/><Relationship Id="rId2" Type="http://schemas.microsoft.com/office/2011/relationships/chartColorStyle" Target="colors47.xml"/><Relationship Id="rId1" Type="http://schemas.microsoft.com/office/2011/relationships/chartStyle" Target="style47.xml"/><Relationship Id="rId4" Type="http://schemas.openxmlformats.org/officeDocument/2006/relationships/oleObject" Target="https://centricity1-my.sharepoint.com/personal/sanya_centricity_co_in/Documents/Desktop/IMPORTANT/Reckoner_Working.xlsx" TargetMode="External"/></Relationships>
</file>

<file path=ppt/charts/_rels/chart48.xml.rels><?xml version="1.0" encoding="UTF-8" standalone="yes"?>
<Relationships xmlns="http://schemas.openxmlformats.org/package/2006/relationships"><Relationship Id="rId3" Type="http://schemas.openxmlformats.org/officeDocument/2006/relationships/themeOverride" Target="../theme/themeOverride27.xml"/><Relationship Id="rId2" Type="http://schemas.microsoft.com/office/2011/relationships/chartColorStyle" Target="colors48.xml"/><Relationship Id="rId1" Type="http://schemas.microsoft.com/office/2011/relationships/chartStyle" Target="style48.xml"/><Relationship Id="rId4" Type="http://schemas.openxmlformats.org/officeDocument/2006/relationships/oleObject" Target="https://centricity1-my.sharepoint.com/personal/sanya_centricity_co_in/Documents/Desktop/IMPORTANT/Reckoner_Working.xlsx" TargetMode="External"/></Relationships>
</file>

<file path=ppt/charts/_rels/chart49.xml.rels><?xml version="1.0" encoding="UTF-8" standalone="yes"?>
<Relationships xmlns="http://schemas.openxmlformats.org/package/2006/relationships"><Relationship Id="rId3" Type="http://schemas.openxmlformats.org/officeDocument/2006/relationships/themeOverride" Target="../theme/themeOverride28.xml"/><Relationship Id="rId2" Type="http://schemas.microsoft.com/office/2011/relationships/chartColorStyle" Target="colors49.xml"/><Relationship Id="rId1" Type="http://schemas.microsoft.com/office/2011/relationships/chartStyle" Target="style49.xml"/></Relationships>
</file>

<file path=ppt/charts/_rels/chart5.xml.rels><?xml version="1.0" encoding="UTF-8" standalone="yes"?>
<Relationships xmlns="http://schemas.openxmlformats.org/package/2006/relationships"><Relationship Id="rId3" Type="http://schemas.openxmlformats.org/officeDocument/2006/relationships/oleObject" Target="https://centricity1-my.sharepoint.com/personal/sanya_centricity_co_in/Documents/Desktop/Recknoner/FY%202025-26/Feb%202026/Outlook%20Working%20-%20feb.xlsx" TargetMode="External"/><Relationship Id="rId2" Type="http://schemas.microsoft.com/office/2011/relationships/chartColorStyle" Target="colors5.xml"/><Relationship Id="rId1" Type="http://schemas.microsoft.com/office/2011/relationships/chartStyle" Target="style5.xml"/></Relationships>
</file>

<file path=ppt/charts/_rels/chart50.xml.rels><?xml version="1.0" encoding="UTF-8" standalone="yes"?>
<Relationships xmlns="http://schemas.openxmlformats.org/package/2006/relationships"><Relationship Id="rId3" Type="http://schemas.openxmlformats.org/officeDocument/2006/relationships/themeOverride" Target="../theme/themeOverride29.xml"/><Relationship Id="rId2" Type="http://schemas.microsoft.com/office/2011/relationships/chartColorStyle" Target="colors50.xml"/><Relationship Id="rId1" Type="http://schemas.microsoft.com/office/2011/relationships/chartStyle" Target="style50.xml"/><Relationship Id="rId4" Type="http://schemas.openxmlformats.org/officeDocument/2006/relationships/oleObject" Target="https://centricity1-my.sharepoint.com/personal/sanya_centricity_co_in/Documents/Desktop/IMPORTANT/Reckoner_Working.xlsx" TargetMode="External"/></Relationships>
</file>

<file path=ppt/charts/_rels/chart51.xml.rels><?xml version="1.0" encoding="UTF-8" standalone="yes"?>
<Relationships xmlns="http://schemas.openxmlformats.org/package/2006/relationships"><Relationship Id="rId3" Type="http://schemas.openxmlformats.org/officeDocument/2006/relationships/oleObject" Target="https://centricity1-my.sharepoint.com/personal/sanya_centricity_co_in/Documents/Desktop/IMPORTANT/Reckoner_Working.xlsx" TargetMode="External"/><Relationship Id="rId2" Type="http://schemas.microsoft.com/office/2011/relationships/chartColorStyle" Target="colors51.xml"/><Relationship Id="rId1" Type="http://schemas.microsoft.com/office/2011/relationships/chartStyle" Target="style51.xml"/></Relationships>
</file>

<file path=ppt/charts/_rels/chart52.xml.rels><?xml version="1.0" encoding="UTF-8" standalone="yes"?>
<Relationships xmlns="http://schemas.openxmlformats.org/package/2006/relationships"><Relationship Id="rId3" Type="http://schemas.openxmlformats.org/officeDocument/2006/relationships/oleObject" Target="https://centricity1-my.sharepoint.com/personal/sanya_centricity_co_in/Documents/Desktop/IMPORTANT/Reckoner_Working.xlsx" TargetMode="External"/><Relationship Id="rId2" Type="http://schemas.microsoft.com/office/2011/relationships/chartColorStyle" Target="colors52.xml"/><Relationship Id="rId1" Type="http://schemas.microsoft.com/office/2011/relationships/chartStyle" Target="style52.xml"/></Relationships>
</file>

<file path=ppt/charts/_rels/chart53.xml.rels><?xml version="1.0" encoding="UTF-8" standalone="yes"?>
<Relationships xmlns="http://schemas.openxmlformats.org/package/2006/relationships"><Relationship Id="rId3" Type="http://schemas.openxmlformats.org/officeDocument/2006/relationships/themeOverride" Target="../theme/themeOverride30.xml"/><Relationship Id="rId2" Type="http://schemas.microsoft.com/office/2011/relationships/chartColorStyle" Target="colors53.xml"/><Relationship Id="rId1" Type="http://schemas.microsoft.com/office/2011/relationships/chartStyle" Target="style53.xml"/><Relationship Id="rId4" Type="http://schemas.openxmlformats.org/officeDocument/2006/relationships/oleObject" Target="https://centricity1-my.sharepoint.com/personal/sanya_centricity_co_in/Documents/Desktop/IMPORTANT/Reckoner_Working.xlsx" TargetMode="External"/></Relationships>
</file>

<file path=ppt/charts/_rels/chart54.xml.rels><?xml version="1.0" encoding="UTF-8" standalone="yes"?>
<Relationships xmlns="http://schemas.openxmlformats.org/package/2006/relationships"><Relationship Id="rId3" Type="http://schemas.openxmlformats.org/officeDocument/2006/relationships/themeOverride" Target="../theme/themeOverride31.xml"/><Relationship Id="rId2" Type="http://schemas.microsoft.com/office/2011/relationships/chartColorStyle" Target="colors54.xml"/><Relationship Id="rId1" Type="http://schemas.microsoft.com/office/2011/relationships/chartStyle" Target="style54.xml"/></Relationships>
</file>

<file path=ppt/charts/_rels/chart55.xml.rels><?xml version="1.0" encoding="UTF-8" standalone="yes"?>
<Relationships xmlns="http://schemas.openxmlformats.org/package/2006/relationships"><Relationship Id="rId3" Type="http://schemas.openxmlformats.org/officeDocument/2006/relationships/oleObject" Target="https://centricity1-my.sharepoint.com/personal/sanya_centricity_co_in/Documents/Desktop/IMPORTANT/Reckoner_Working.xlsx" TargetMode="External"/><Relationship Id="rId2" Type="http://schemas.microsoft.com/office/2011/relationships/chartColorStyle" Target="colors55.xml"/><Relationship Id="rId1" Type="http://schemas.microsoft.com/office/2011/relationships/chartStyle" Target="style55.xml"/></Relationships>
</file>

<file path=ppt/charts/_rels/chart56.xml.rels><?xml version="1.0" encoding="UTF-8" standalone="yes"?>
<Relationships xmlns="http://schemas.openxmlformats.org/package/2006/relationships"><Relationship Id="rId3" Type="http://schemas.openxmlformats.org/officeDocument/2006/relationships/oleObject" Target="https://centricity1-my.sharepoint.com/personal/sanya_centricity_co_in/Documents/Desktop/IMPORTANT/Reckoner_Working.xlsx" TargetMode="External"/><Relationship Id="rId2" Type="http://schemas.microsoft.com/office/2011/relationships/chartColorStyle" Target="colors56.xml"/><Relationship Id="rId1" Type="http://schemas.microsoft.com/office/2011/relationships/chartStyle" Target="style56.xml"/></Relationships>
</file>

<file path=ppt/charts/_rels/chart57.xml.rels><?xml version="1.0" encoding="UTF-8" standalone="yes"?>
<Relationships xmlns="http://schemas.openxmlformats.org/package/2006/relationships"><Relationship Id="rId3" Type="http://schemas.openxmlformats.org/officeDocument/2006/relationships/themeOverride" Target="../theme/themeOverride32.xml"/><Relationship Id="rId2" Type="http://schemas.microsoft.com/office/2011/relationships/chartColorStyle" Target="colors57.xml"/><Relationship Id="rId1" Type="http://schemas.microsoft.com/office/2011/relationships/chartStyle" Target="style57.xml"/><Relationship Id="rId4" Type="http://schemas.openxmlformats.org/officeDocument/2006/relationships/oleObject" Target="https://centricity1-my.sharepoint.com/personal/sanya_centricity_co_in/Documents/Desktop/IMPORTANT/Reckoner_Working.xlsx" TargetMode="External"/></Relationships>
</file>

<file path=ppt/charts/_rels/chart58.xml.rels><?xml version="1.0" encoding="UTF-8" standalone="yes"?>
<Relationships xmlns="http://schemas.openxmlformats.org/package/2006/relationships"><Relationship Id="rId3" Type="http://schemas.openxmlformats.org/officeDocument/2006/relationships/themeOverride" Target="../theme/themeOverride33.xml"/><Relationship Id="rId2" Type="http://schemas.microsoft.com/office/2011/relationships/chartColorStyle" Target="colors58.xml"/><Relationship Id="rId1" Type="http://schemas.microsoft.com/office/2011/relationships/chartStyle" Target="style58.xml"/></Relationships>
</file>

<file path=ppt/charts/_rels/chart59.xml.rels><?xml version="1.0" encoding="UTF-8" standalone="yes"?>
<Relationships xmlns="http://schemas.openxmlformats.org/package/2006/relationships"><Relationship Id="rId3" Type="http://schemas.openxmlformats.org/officeDocument/2006/relationships/oleObject" Target="https://centricity1-my.sharepoint.com/personal/sanya_centricity_co_in/Documents/Desktop/IMPORTANT/Reckoner_Working.xlsx" TargetMode="External"/><Relationship Id="rId2" Type="http://schemas.microsoft.com/office/2011/relationships/chartColorStyle" Target="colors59.xml"/><Relationship Id="rId1" Type="http://schemas.microsoft.com/office/2011/relationships/chartStyle" Target="style59.xml"/></Relationships>
</file>

<file path=ppt/charts/_rels/chart6.xml.rels><?xml version="1.0" encoding="UTF-8" standalone="yes"?>
<Relationships xmlns="http://schemas.openxmlformats.org/package/2006/relationships"><Relationship Id="rId3" Type="http://schemas.openxmlformats.org/officeDocument/2006/relationships/oleObject" Target="https://centricity1-my.sharepoint.com/personal/sanya_centricity_co_in/Documents/Desktop/Recknoner/FY%202025-26/Mar%202026/Outlook%20Working.xlsx" TargetMode="External"/><Relationship Id="rId2" Type="http://schemas.microsoft.com/office/2011/relationships/chartColorStyle" Target="colors6.xml"/><Relationship Id="rId1" Type="http://schemas.microsoft.com/office/2011/relationships/chartStyle" Target="style6.xml"/></Relationships>
</file>

<file path=ppt/charts/_rels/chart60.xml.rels><?xml version="1.0" encoding="UTF-8" standalone="yes"?>
<Relationships xmlns="http://schemas.openxmlformats.org/package/2006/relationships"><Relationship Id="rId3" Type="http://schemas.openxmlformats.org/officeDocument/2006/relationships/oleObject" Target="https://centricity1-my.sharepoint.com/personal/sanya_centricity_co_in/Documents/Desktop/IMPORTANT/Reckoner_Working.xlsx" TargetMode="External"/><Relationship Id="rId2" Type="http://schemas.microsoft.com/office/2011/relationships/chartColorStyle" Target="colors60.xml"/><Relationship Id="rId1" Type="http://schemas.microsoft.com/office/2011/relationships/chartStyle" Target="style60.xml"/></Relationships>
</file>

<file path=ppt/charts/_rels/chart61.xml.rels><?xml version="1.0" encoding="UTF-8" standalone="yes"?>
<Relationships xmlns="http://schemas.openxmlformats.org/package/2006/relationships"><Relationship Id="rId3" Type="http://schemas.openxmlformats.org/officeDocument/2006/relationships/themeOverride" Target="../theme/themeOverride34.xml"/><Relationship Id="rId2" Type="http://schemas.microsoft.com/office/2011/relationships/chartColorStyle" Target="colors61.xml"/><Relationship Id="rId1" Type="http://schemas.microsoft.com/office/2011/relationships/chartStyle" Target="style61.xml"/><Relationship Id="rId4" Type="http://schemas.openxmlformats.org/officeDocument/2006/relationships/oleObject" Target="https://centricity1-my.sharepoint.com/personal/sanya_centricity_co_in/Documents/Desktop/IMPORTANT/Reckoner_Working.xlsx" TargetMode="External"/></Relationships>
</file>

<file path=ppt/charts/_rels/chart62.xml.rels><?xml version="1.0" encoding="UTF-8" standalone="yes"?>
<Relationships xmlns="http://schemas.openxmlformats.org/package/2006/relationships"><Relationship Id="rId3" Type="http://schemas.openxmlformats.org/officeDocument/2006/relationships/themeOverride" Target="../theme/themeOverride35.xml"/><Relationship Id="rId2" Type="http://schemas.microsoft.com/office/2011/relationships/chartColorStyle" Target="colors62.xml"/><Relationship Id="rId1" Type="http://schemas.microsoft.com/office/2011/relationships/chartStyle" Target="style62.xml"/><Relationship Id="rId4" Type="http://schemas.openxmlformats.org/officeDocument/2006/relationships/oleObject" Target="https://centricity1-my.sharepoint.com/personal/sanya_centricity_co_in/Documents/Desktop/IMPORTANT/Reckoner_Working.xlsx" TargetMode="External"/></Relationships>
</file>

<file path=ppt/charts/_rels/chart63.xml.rels><?xml version="1.0" encoding="UTF-8" standalone="yes"?>
<Relationships xmlns="http://schemas.openxmlformats.org/package/2006/relationships"><Relationship Id="rId3" Type="http://schemas.openxmlformats.org/officeDocument/2006/relationships/oleObject" Target="https://centricity1-my.sharepoint.com/personal/sanya_centricity_co_in/Documents/Desktop/IMPORTANT/Reckoner_Working.xlsx" TargetMode="External"/><Relationship Id="rId2" Type="http://schemas.microsoft.com/office/2011/relationships/chartColorStyle" Target="colors63.xml"/><Relationship Id="rId1" Type="http://schemas.microsoft.com/office/2011/relationships/chartStyle" Target="style63.xml"/></Relationships>
</file>

<file path=ppt/charts/_rels/chart64.xml.rels><?xml version="1.0" encoding="UTF-8" standalone="yes"?>
<Relationships xmlns="http://schemas.openxmlformats.org/package/2006/relationships"><Relationship Id="rId3" Type="http://schemas.openxmlformats.org/officeDocument/2006/relationships/oleObject" Target="https://centricity1-my.sharepoint.com/personal/sanya_centricity_co_in/Documents/Desktop/IMPORTANT/Reckoner_Working.xlsx" TargetMode="External"/><Relationship Id="rId2" Type="http://schemas.microsoft.com/office/2011/relationships/chartColorStyle" Target="colors64.xml"/><Relationship Id="rId1" Type="http://schemas.microsoft.com/office/2011/relationships/chartStyle" Target="style64.xml"/></Relationships>
</file>

<file path=ppt/charts/_rels/chart65.xml.rels><?xml version="1.0" encoding="UTF-8" standalone="yes"?>
<Relationships xmlns="http://schemas.openxmlformats.org/package/2006/relationships"><Relationship Id="rId3" Type="http://schemas.openxmlformats.org/officeDocument/2006/relationships/themeOverride" Target="../theme/themeOverride36.xml"/><Relationship Id="rId2" Type="http://schemas.microsoft.com/office/2011/relationships/chartColorStyle" Target="colors65.xml"/><Relationship Id="rId1" Type="http://schemas.microsoft.com/office/2011/relationships/chartStyle" Target="style65.xml"/><Relationship Id="rId4" Type="http://schemas.openxmlformats.org/officeDocument/2006/relationships/oleObject" Target="https://centricity1-my.sharepoint.com/personal/sanya_centricity_co_in/Documents/Desktop/IMPORTANT/Reckoner_Working.xlsx" TargetMode="External"/></Relationships>
</file>

<file path=ppt/charts/_rels/chart66.xml.rels><?xml version="1.0" encoding="UTF-8" standalone="yes"?>
<Relationships xmlns="http://schemas.openxmlformats.org/package/2006/relationships"><Relationship Id="rId3" Type="http://schemas.openxmlformats.org/officeDocument/2006/relationships/themeOverride" Target="../theme/themeOverride37.xml"/><Relationship Id="rId2" Type="http://schemas.microsoft.com/office/2011/relationships/chartColorStyle" Target="colors66.xml"/><Relationship Id="rId1" Type="http://schemas.microsoft.com/office/2011/relationships/chartStyle" Target="style66.xml"/></Relationships>
</file>

<file path=ppt/charts/_rels/chart67.xml.rels><?xml version="1.0" encoding="UTF-8" standalone="yes"?>
<Relationships xmlns="http://schemas.openxmlformats.org/package/2006/relationships"><Relationship Id="rId3" Type="http://schemas.openxmlformats.org/officeDocument/2006/relationships/oleObject" Target="https://centricity1-my.sharepoint.com/personal/sanya_centricity_co_in/Documents/Desktop/IMPORTANT/Reckoner_Working.xlsx" TargetMode="External"/><Relationship Id="rId2" Type="http://schemas.microsoft.com/office/2011/relationships/chartColorStyle" Target="colors67.xml"/><Relationship Id="rId1" Type="http://schemas.microsoft.com/office/2011/relationships/chartStyle" Target="style67.xml"/></Relationships>
</file>

<file path=ppt/charts/_rels/chart68.xml.rels><?xml version="1.0" encoding="UTF-8" standalone="yes"?>
<Relationships xmlns="http://schemas.openxmlformats.org/package/2006/relationships"><Relationship Id="rId3" Type="http://schemas.openxmlformats.org/officeDocument/2006/relationships/themeOverride" Target="../theme/themeOverride38.xml"/><Relationship Id="rId2" Type="http://schemas.microsoft.com/office/2011/relationships/chartColorStyle" Target="colors68.xml"/><Relationship Id="rId1" Type="http://schemas.microsoft.com/office/2011/relationships/chartStyle" Target="style68.xml"/><Relationship Id="rId4" Type="http://schemas.openxmlformats.org/officeDocument/2006/relationships/oleObject" Target="https://centricity1-my.sharepoint.com/personal/sanya_centricity_co_in/Documents/Desktop/IMPORTANT/Reckoner_Working.xlsx" TargetMode="External"/></Relationships>
</file>

<file path=ppt/charts/_rels/chart69.xml.rels><?xml version="1.0" encoding="UTF-8" standalone="yes"?>
<Relationships xmlns="http://schemas.openxmlformats.org/package/2006/relationships"><Relationship Id="rId3" Type="http://schemas.openxmlformats.org/officeDocument/2006/relationships/themeOverride" Target="../theme/themeOverride39.xml"/><Relationship Id="rId2" Type="http://schemas.microsoft.com/office/2011/relationships/chartColorStyle" Target="colors69.xml"/><Relationship Id="rId1" Type="http://schemas.microsoft.com/office/2011/relationships/chartStyle" Target="style69.xml"/><Relationship Id="rId4" Type="http://schemas.openxmlformats.org/officeDocument/2006/relationships/oleObject" Target="https://centricity1-my.sharepoint.com/personal/sanya_centricity_co_in/Documents/Desktop/IMPORTANT/Reckoner_Working.xlsx" TargetMode="External"/></Relationships>
</file>

<file path=ppt/charts/_rels/chart7.xml.rels><?xml version="1.0" encoding="UTF-8" standalone="yes"?>
<Relationships xmlns="http://schemas.openxmlformats.org/package/2006/relationships"><Relationship Id="rId3" Type="http://schemas.openxmlformats.org/officeDocument/2006/relationships/themeOverride" Target="../theme/themeOverride4.xml"/><Relationship Id="rId2" Type="http://schemas.microsoft.com/office/2011/relationships/chartColorStyle" Target="colors7.xml"/><Relationship Id="rId1" Type="http://schemas.microsoft.com/office/2011/relationships/chartStyle" Target="style7.xml"/></Relationships>
</file>

<file path=ppt/charts/_rels/chart70.xml.rels><?xml version="1.0" encoding="UTF-8" standalone="yes"?>
<Relationships xmlns="http://schemas.openxmlformats.org/package/2006/relationships"><Relationship Id="rId3" Type="http://schemas.openxmlformats.org/officeDocument/2006/relationships/themeOverride" Target="../theme/themeOverride40.xml"/><Relationship Id="rId2" Type="http://schemas.microsoft.com/office/2011/relationships/chartColorStyle" Target="colors70.xml"/><Relationship Id="rId1" Type="http://schemas.microsoft.com/office/2011/relationships/chartStyle" Target="style70.xml"/><Relationship Id="rId4" Type="http://schemas.openxmlformats.org/officeDocument/2006/relationships/oleObject" Target="https://centricity1-my.sharepoint.com/personal/sanya_centricity_co_in/Documents/Desktop/IMPORTANT/Reckoner_Working.xlsx" TargetMode="External"/></Relationships>
</file>

<file path=ppt/charts/_rels/chart71.xml.rels><?xml version="1.0" encoding="UTF-8" standalone="yes"?>
<Relationships xmlns="http://schemas.openxmlformats.org/package/2006/relationships"><Relationship Id="rId3" Type="http://schemas.openxmlformats.org/officeDocument/2006/relationships/oleObject" Target="https://centricity1-my.sharepoint.com/personal/sanya_centricity_co_in/Documents/Desktop/IMPORTANT/Reckoner_Working.xlsx" TargetMode="External"/><Relationship Id="rId2" Type="http://schemas.microsoft.com/office/2011/relationships/chartColorStyle" Target="colors71.xml"/><Relationship Id="rId1" Type="http://schemas.microsoft.com/office/2011/relationships/chartStyle" Target="style71.xml"/></Relationships>
</file>

<file path=ppt/charts/_rels/chart72.xml.rels><?xml version="1.0" encoding="UTF-8" standalone="yes"?>
<Relationships xmlns="http://schemas.openxmlformats.org/package/2006/relationships"><Relationship Id="rId3" Type="http://schemas.openxmlformats.org/officeDocument/2006/relationships/themeOverride" Target="../theme/themeOverride41.xml"/><Relationship Id="rId2" Type="http://schemas.microsoft.com/office/2011/relationships/chartColorStyle" Target="colors72.xml"/><Relationship Id="rId1" Type="http://schemas.microsoft.com/office/2011/relationships/chartStyle" Target="style72.xml"/><Relationship Id="rId4" Type="http://schemas.openxmlformats.org/officeDocument/2006/relationships/oleObject" Target="https://centricity1-my.sharepoint.com/personal/sanya_centricity_co_in/Documents/Desktop/IMPORTANT/Reckoner_Working.xlsx" TargetMode="External"/></Relationships>
</file>

<file path=ppt/charts/_rels/chart73.xml.rels><?xml version="1.0" encoding="UTF-8" standalone="yes"?>
<Relationships xmlns="http://schemas.openxmlformats.org/package/2006/relationships"><Relationship Id="rId3" Type="http://schemas.openxmlformats.org/officeDocument/2006/relationships/themeOverride" Target="../theme/themeOverride42.xml"/><Relationship Id="rId2" Type="http://schemas.microsoft.com/office/2011/relationships/chartColorStyle" Target="colors73.xml"/><Relationship Id="rId1" Type="http://schemas.microsoft.com/office/2011/relationships/chartStyle" Target="style73.xml"/></Relationships>
</file>

<file path=ppt/charts/_rels/chart74.xml.rels><?xml version="1.0" encoding="UTF-8" standalone="yes"?>
<Relationships xmlns="http://schemas.openxmlformats.org/package/2006/relationships"><Relationship Id="rId3" Type="http://schemas.openxmlformats.org/officeDocument/2006/relationships/themeOverride" Target="../theme/themeOverride43.xml"/><Relationship Id="rId2" Type="http://schemas.microsoft.com/office/2011/relationships/chartColorStyle" Target="colors74.xml"/><Relationship Id="rId1" Type="http://schemas.microsoft.com/office/2011/relationships/chartStyle" Target="style74.xml"/></Relationships>
</file>

<file path=ppt/charts/_rels/chart75.xml.rels><?xml version="1.0" encoding="UTF-8" standalone="yes"?>
<Relationships xmlns="http://schemas.openxmlformats.org/package/2006/relationships"><Relationship Id="rId3" Type="http://schemas.openxmlformats.org/officeDocument/2006/relationships/themeOverride" Target="../theme/themeOverride44.xml"/><Relationship Id="rId2" Type="http://schemas.microsoft.com/office/2011/relationships/chartColorStyle" Target="colors75.xml"/><Relationship Id="rId1" Type="http://schemas.microsoft.com/office/2011/relationships/chartStyle" Target="style75.xml"/></Relationships>
</file>

<file path=ppt/charts/_rels/chart76.xml.rels><?xml version="1.0" encoding="UTF-8" standalone="yes"?>
<Relationships xmlns="http://schemas.openxmlformats.org/package/2006/relationships"><Relationship Id="rId3" Type="http://schemas.openxmlformats.org/officeDocument/2006/relationships/themeOverride" Target="../theme/themeOverride45.xml"/><Relationship Id="rId2" Type="http://schemas.microsoft.com/office/2011/relationships/chartColorStyle" Target="colors76.xml"/><Relationship Id="rId1" Type="http://schemas.microsoft.com/office/2011/relationships/chartStyle" Target="style76.xml"/></Relationships>
</file>

<file path=ppt/charts/_rels/chart77.xml.rels><?xml version="1.0" encoding="UTF-8" standalone="yes"?>
<Relationships xmlns="http://schemas.openxmlformats.org/package/2006/relationships"><Relationship Id="rId3" Type="http://schemas.openxmlformats.org/officeDocument/2006/relationships/themeOverride" Target="../theme/themeOverride46.xml"/><Relationship Id="rId2" Type="http://schemas.microsoft.com/office/2011/relationships/chartColorStyle" Target="colors77.xml"/><Relationship Id="rId1" Type="http://schemas.microsoft.com/office/2011/relationships/chartStyle" Target="style77.xml"/><Relationship Id="rId4" Type="http://schemas.openxmlformats.org/officeDocument/2006/relationships/oleObject" Target="https://centricity1-my.sharepoint.com/personal/sanya_centricity_co_in/Documents/Desktop/IMPORTANT/Reckoner_Working.xlsx" TargetMode="External"/></Relationships>
</file>

<file path=ppt/charts/_rels/chart78.xml.rels><?xml version="1.0" encoding="UTF-8" standalone="yes"?>
<Relationships xmlns="http://schemas.openxmlformats.org/package/2006/relationships"><Relationship Id="rId3" Type="http://schemas.openxmlformats.org/officeDocument/2006/relationships/themeOverride" Target="../theme/themeOverride47.xml"/><Relationship Id="rId2" Type="http://schemas.microsoft.com/office/2011/relationships/chartColorStyle" Target="colors78.xml"/><Relationship Id="rId1" Type="http://schemas.microsoft.com/office/2011/relationships/chartStyle" Target="style78.xml"/></Relationships>
</file>

<file path=ppt/charts/_rels/chart79.xml.rels><?xml version="1.0" encoding="UTF-8" standalone="yes"?>
<Relationships xmlns="http://schemas.openxmlformats.org/package/2006/relationships"><Relationship Id="rId3" Type="http://schemas.openxmlformats.org/officeDocument/2006/relationships/themeOverride" Target="../theme/themeOverride48.xml"/><Relationship Id="rId2" Type="http://schemas.microsoft.com/office/2011/relationships/chartColorStyle" Target="colors79.xml"/><Relationship Id="rId1" Type="http://schemas.microsoft.com/office/2011/relationships/chartStyle" Target="style79.xml"/></Relationships>
</file>

<file path=ppt/charts/_rels/chart8.xml.rels><?xml version="1.0" encoding="UTF-8" standalone="yes"?>
<Relationships xmlns="http://schemas.openxmlformats.org/package/2006/relationships"><Relationship Id="rId3" Type="http://schemas.openxmlformats.org/officeDocument/2006/relationships/oleObject" Target="file:///C:\Xplayn\Production\CENTRICITY\@%20Newer\Monthly%20Outlooks\Jan%20-%202024%20(for%20working%20excel)\Excel\Commodity\Copy%20of%20Bullion%20_%20Commodity%20Prices.xlsx" TargetMode="External"/><Relationship Id="rId2" Type="http://schemas.microsoft.com/office/2011/relationships/chartColorStyle" Target="colors8.xml"/><Relationship Id="rId1" Type="http://schemas.microsoft.com/office/2011/relationships/chartStyle" Target="style8.xml"/></Relationships>
</file>

<file path=ppt/charts/_rels/chart80.xml.rels><?xml version="1.0" encoding="UTF-8" standalone="yes"?>
<Relationships xmlns="http://schemas.openxmlformats.org/package/2006/relationships"><Relationship Id="rId3" Type="http://schemas.openxmlformats.org/officeDocument/2006/relationships/themeOverride" Target="../theme/themeOverride49.xml"/><Relationship Id="rId2" Type="http://schemas.microsoft.com/office/2011/relationships/chartColorStyle" Target="colors80.xml"/><Relationship Id="rId1" Type="http://schemas.microsoft.com/office/2011/relationships/chartStyle" Target="style80.xml"/></Relationships>
</file>

<file path=ppt/charts/_rels/chart81.xml.rels><?xml version="1.0" encoding="UTF-8" standalone="yes"?>
<Relationships xmlns="http://schemas.openxmlformats.org/package/2006/relationships"><Relationship Id="rId3" Type="http://schemas.openxmlformats.org/officeDocument/2006/relationships/oleObject" Target="https://centricity1-my.sharepoint.com/personal/sanya_centricity_co_in/Documents/Desktop/IMPORTANT/Reckoner_Working.xlsx" TargetMode="External"/><Relationship Id="rId2" Type="http://schemas.microsoft.com/office/2011/relationships/chartColorStyle" Target="colors81.xml"/><Relationship Id="rId1" Type="http://schemas.microsoft.com/office/2011/relationships/chartStyle" Target="style81.xml"/></Relationships>
</file>

<file path=ppt/charts/_rels/chart82.xml.rels><?xml version="1.0" encoding="UTF-8" standalone="yes"?>
<Relationships xmlns="http://schemas.openxmlformats.org/package/2006/relationships"><Relationship Id="rId3" Type="http://schemas.openxmlformats.org/officeDocument/2006/relationships/oleObject" Target="https://centricity1-my.sharepoint.com/personal/sanya_centricity_co_in/Documents/Desktop/IMPORTANT/Reckoner_Working.xlsx" TargetMode="External"/><Relationship Id="rId2" Type="http://schemas.microsoft.com/office/2011/relationships/chartColorStyle" Target="colors82.xml"/><Relationship Id="rId1" Type="http://schemas.microsoft.com/office/2011/relationships/chartStyle" Target="style82.xml"/></Relationships>
</file>

<file path=ppt/charts/_rels/chart83.xml.rels><?xml version="1.0" encoding="UTF-8" standalone="yes"?>
<Relationships xmlns="http://schemas.openxmlformats.org/package/2006/relationships"><Relationship Id="rId3" Type="http://schemas.openxmlformats.org/officeDocument/2006/relationships/oleObject" Target="https://centricity1-my.sharepoint.com/personal/sanya_centricity_co_in/Documents/Desktop/IMPORTANT/Reckoner_Working.xlsx" TargetMode="External"/><Relationship Id="rId2" Type="http://schemas.microsoft.com/office/2011/relationships/chartColorStyle" Target="colors83.xml"/><Relationship Id="rId1" Type="http://schemas.microsoft.com/office/2011/relationships/chartStyle" Target="style83.xml"/></Relationships>
</file>

<file path=ppt/charts/_rels/chart84.xml.rels><?xml version="1.0" encoding="UTF-8" standalone="yes"?>
<Relationships xmlns="http://schemas.openxmlformats.org/package/2006/relationships"><Relationship Id="rId3" Type="http://schemas.openxmlformats.org/officeDocument/2006/relationships/oleObject" Target="https://centricity1-my.sharepoint.com/personal/sanya_centricity_co_in/Documents/Desktop/IMPORTANT/Reckoner_Working.xlsx" TargetMode="External"/><Relationship Id="rId2" Type="http://schemas.microsoft.com/office/2011/relationships/chartColorStyle" Target="colors84.xml"/><Relationship Id="rId1" Type="http://schemas.microsoft.com/office/2011/relationships/chartStyle" Target="style84.xml"/></Relationships>
</file>

<file path=ppt/charts/_rels/chart85.xml.rels><?xml version="1.0" encoding="UTF-8" standalone="yes"?>
<Relationships xmlns="http://schemas.openxmlformats.org/package/2006/relationships"><Relationship Id="rId3" Type="http://schemas.openxmlformats.org/officeDocument/2006/relationships/oleObject" Target="https://centricity1-my.sharepoint.com/personal/sanya_centricity_co_in/Documents/Desktop/IMPORTANT/Reckoner_Working.xlsx" TargetMode="External"/><Relationship Id="rId2" Type="http://schemas.microsoft.com/office/2011/relationships/chartColorStyle" Target="colors85.xml"/><Relationship Id="rId1" Type="http://schemas.microsoft.com/office/2011/relationships/chartStyle" Target="style85.xml"/></Relationships>
</file>

<file path=ppt/charts/_rels/chart86.xml.rels><?xml version="1.0" encoding="UTF-8" standalone="yes"?>
<Relationships xmlns="http://schemas.openxmlformats.org/package/2006/relationships"><Relationship Id="rId3" Type="http://schemas.openxmlformats.org/officeDocument/2006/relationships/oleObject" Target="https://centricity1-my.sharepoint.com/personal/sanya_centricity_co_in/Documents/Desktop/IMPORTANT/Reckoner_Working.xlsx" TargetMode="External"/><Relationship Id="rId2" Type="http://schemas.microsoft.com/office/2011/relationships/chartColorStyle" Target="colors86.xml"/><Relationship Id="rId1" Type="http://schemas.microsoft.com/office/2011/relationships/chartStyle" Target="style86.xml"/></Relationships>
</file>

<file path=ppt/charts/_rels/chart87.xml.rels><?xml version="1.0" encoding="UTF-8" standalone="yes"?>
<Relationships xmlns="http://schemas.openxmlformats.org/package/2006/relationships"><Relationship Id="rId3" Type="http://schemas.openxmlformats.org/officeDocument/2006/relationships/themeOverride" Target="../theme/themeOverride50.xml"/><Relationship Id="rId2" Type="http://schemas.microsoft.com/office/2011/relationships/chartColorStyle" Target="colors87.xml"/><Relationship Id="rId1" Type="http://schemas.microsoft.com/office/2011/relationships/chartStyle" Target="style87.xml"/><Relationship Id="rId4" Type="http://schemas.openxmlformats.org/officeDocument/2006/relationships/oleObject" Target="https://centricity1-my.sharepoint.com/personal/sanya_centricity_co_in/Documents/Desktop/IMPORTANT/Reckoner_Working.xlsx" TargetMode="External"/></Relationships>
</file>

<file path=ppt/charts/_rels/chart88.xml.rels><?xml version="1.0" encoding="UTF-8" standalone="yes"?>
<Relationships xmlns="http://schemas.openxmlformats.org/package/2006/relationships"><Relationship Id="rId3" Type="http://schemas.openxmlformats.org/officeDocument/2006/relationships/themeOverride" Target="../theme/themeOverride51.xml"/><Relationship Id="rId2" Type="http://schemas.microsoft.com/office/2011/relationships/chartColorStyle" Target="colors88.xml"/><Relationship Id="rId1" Type="http://schemas.microsoft.com/office/2011/relationships/chartStyle" Target="style88.xml"/><Relationship Id="rId4" Type="http://schemas.openxmlformats.org/officeDocument/2006/relationships/oleObject" Target="https://centricity1-my.sharepoint.com/personal/sanya_centricity_co_in/Documents/Desktop/IMPORTANT/Reckoner_Working.xlsx" TargetMode="External"/></Relationships>
</file>

<file path=ppt/charts/_rels/chart89.xml.rels><?xml version="1.0" encoding="UTF-8" standalone="yes"?>
<Relationships xmlns="http://schemas.openxmlformats.org/package/2006/relationships"><Relationship Id="rId3" Type="http://schemas.openxmlformats.org/officeDocument/2006/relationships/oleObject" Target="https://centricity1-my.sharepoint.com/personal/sanya_centricity_co_in/Documents/Desktop/IMPORTANT/Reckoner_Working.xlsx" TargetMode="External"/><Relationship Id="rId2" Type="http://schemas.microsoft.com/office/2011/relationships/chartColorStyle" Target="colors89.xml"/><Relationship Id="rId1" Type="http://schemas.microsoft.com/office/2011/relationships/chartStyle" Target="style89.xml"/></Relationships>
</file>

<file path=ppt/charts/_rels/chart9.xml.rels><?xml version="1.0" encoding="UTF-8" standalone="yes"?>
<Relationships xmlns="http://schemas.openxmlformats.org/package/2006/relationships"><Relationship Id="rId3" Type="http://schemas.openxmlformats.org/officeDocument/2006/relationships/themeOverride" Target="../theme/themeOverride5.xml"/><Relationship Id="rId2" Type="http://schemas.microsoft.com/office/2011/relationships/chartColorStyle" Target="colors9.xml"/><Relationship Id="rId1" Type="http://schemas.microsoft.com/office/2011/relationships/chartStyle" Target="style9.xml"/></Relationships>
</file>

<file path=ppt/charts/_rels/chart90.xml.rels><?xml version="1.0" encoding="UTF-8" standalone="yes"?>
<Relationships xmlns="http://schemas.openxmlformats.org/package/2006/relationships"><Relationship Id="rId3" Type="http://schemas.openxmlformats.org/officeDocument/2006/relationships/oleObject" Target="https://centricity1-my.sharepoint.com/personal/sanya_centricity_co_in/Documents/Desktop/IMPORTANT/Reckoner_Working.xlsx" TargetMode="External"/><Relationship Id="rId2" Type="http://schemas.microsoft.com/office/2011/relationships/chartColorStyle" Target="colors90.xml"/><Relationship Id="rId1" Type="http://schemas.microsoft.com/office/2011/relationships/chartStyle" Target="style90.xml"/></Relationships>
</file>

<file path=ppt/charts/_rels/chart91.xml.rels><?xml version="1.0" encoding="UTF-8" standalone="yes"?>
<Relationships xmlns="http://schemas.openxmlformats.org/package/2006/relationships"><Relationship Id="rId3" Type="http://schemas.openxmlformats.org/officeDocument/2006/relationships/themeOverride" Target="../theme/themeOverride52.xml"/><Relationship Id="rId2" Type="http://schemas.microsoft.com/office/2011/relationships/chartColorStyle" Target="colors91.xml"/><Relationship Id="rId1" Type="http://schemas.microsoft.com/office/2011/relationships/chartStyle" Target="style91.xml"/><Relationship Id="rId4" Type="http://schemas.openxmlformats.org/officeDocument/2006/relationships/oleObject" Target="https://centricity1-my.sharepoint.com/personal/sanya_centricity_co_in/Documents/Desktop/IMPORTANT/Reckoner_Working.xlsx" TargetMode="External"/></Relationships>
</file>

<file path=ppt/charts/_rels/chart92.xml.rels><?xml version="1.0" encoding="UTF-8" standalone="yes"?>
<Relationships xmlns="http://schemas.openxmlformats.org/package/2006/relationships"><Relationship Id="rId3" Type="http://schemas.openxmlformats.org/officeDocument/2006/relationships/themeOverride" Target="../theme/themeOverride53.xml"/><Relationship Id="rId2" Type="http://schemas.microsoft.com/office/2011/relationships/chartColorStyle" Target="colors92.xml"/><Relationship Id="rId1" Type="http://schemas.microsoft.com/office/2011/relationships/chartStyle" Target="style92.xml"/></Relationships>
</file>

<file path=ppt/charts/_rels/chart93.xml.rels><?xml version="1.0" encoding="UTF-8" standalone="yes"?>
<Relationships xmlns="http://schemas.openxmlformats.org/package/2006/relationships"><Relationship Id="rId3" Type="http://schemas.openxmlformats.org/officeDocument/2006/relationships/oleObject" Target="https://centricity1-my.sharepoint.com/personal/sanya_centricity_co_in/Documents/Desktop/IMPORTANT/Reckoner_Working.xlsx" TargetMode="External"/><Relationship Id="rId2" Type="http://schemas.microsoft.com/office/2011/relationships/chartColorStyle" Target="colors93.xml"/><Relationship Id="rId1" Type="http://schemas.microsoft.com/office/2011/relationships/chartStyle" Target="style93.xml"/></Relationships>
</file>

<file path=ppt/charts/_rels/chart94.xml.rels><?xml version="1.0" encoding="UTF-8" standalone="yes"?>
<Relationships xmlns="http://schemas.openxmlformats.org/package/2006/relationships"><Relationship Id="rId3" Type="http://schemas.openxmlformats.org/officeDocument/2006/relationships/themeOverride" Target="../theme/themeOverride54.xml"/><Relationship Id="rId2" Type="http://schemas.microsoft.com/office/2011/relationships/chartColorStyle" Target="colors94.xml"/><Relationship Id="rId1" Type="http://schemas.microsoft.com/office/2011/relationships/chartStyle" Target="style94.xml"/><Relationship Id="rId4" Type="http://schemas.openxmlformats.org/officeDocument/2006/relationships/oleObject" Target="https://centricity1-my.sharepoint.com/personal/sanya_centricity_co_in/Documents/Desktop/IMPORTANT/Reckoner_Working.xlsx" TargetMode="External"/></Relationships>
</file>

<file path=ppt/charts/_rels/chart95.xml.rels><?xml version="1.0" encoding="UTF-8" standalone="yes"?>
<Relationships xmlns="http://schemas.openxmlformats.org/package/2006/relationships"><Relationship Id="rId3" Type="http://schemas.openxmlformats.org/officeDocument/2006/relationships/oleObject" Target="https://centricity1-my.sharepoint.com/personal/sanya_centricity_co_in/Documents/Desktop/IMPORTANT/Reckoner_Working.xlsx" TargetMode="External"/><Relationship Id="rId2" Type="http://schemas.microsoft.com/office/2011/relationships/chartColorStyle" Target="colors95.xml"/><Relationship Id="rId1" Type="http://schemas.microsoft.com/office/2011/relationships/chartStyle" Target="style95.xml"/></Relationships>
</file>

<file path=ppt/charts/_rels/chart96.xml.rels><?xml version="1.0" encoding="UTF-8" standalone="yes"?>
<Relationships xmlns="http://schemas.openxmlformats.org/package/2006/relationships"><Relationship Id="rId3" Type="http://schemas.openxmlformats.org/officeDocument/2006/relationships/themeOverride" Target="../theme/themeOverride55.xml"/><Relationship Id="rId2" Type="http://schemas.microsoft.com/office/2011/relationships/chartColorStyle" Target="colors96.xml"/><Relationship Id="rId1" Type="http://schemas.microsoft.com/office/2011/relationships/chartStyle" Target="style96.xml"/></Relationships>
</file>

<file path=ppt/charts/_rels/chart97.xml.rels><?xml version="1.0" encoding="UTF-8" standalone="yes"?>
<Relationships xmlns="http://schemas.openxmlformats.org/package/2006/relationships"><Relationship Id="rId3" Type="http://schemas.openxmlformats.org/officeDocument/2006/relationships/oleObject" Target="https://centricity1-my.sharepoint.com/personal/sanya_centricity_co_in/Documents/Desktop/IMPORTANT/Reckoner_Working.xlsx" TargetMode="External"/><Relationship Id="rId2" Type="http://schemas.microsoft.com/office/2011/relationships/chartColorStyle" Target="colors97.xml"/><Relationship Id="rId1" Type="http://schemas.microsoft.com/office/2011/relationships/chartStyle" Target="style97.xml"/></Relationships>
</file>

<file path=ppt/charts/_rels/chart98.xml.rels><?xml version="1.0" encoding="UTF-8" standalone="yes"?>
<Relationships xmlns="http://schemas.openxmlformats.org/package/2006/relationships"><Relationship Id="rId3" Type="http://schemas.openxmlformats.org/officeDocument/2006/relationships/themeOverride" Target="../theme/themeOverride56.xml"/><Relationship Id="rId2" Type="http://schemas.microsoft.com/office/2011/relationships/chartColorStyle" Target="colors98.xml"/><Relationship Id="rId1" Type="http://schemas.microsoft.com/office/2011/relationships/chartStyle" Target="style98.xml"/><Relationship Id="rId4" Type="http://schemas.openxmlformats.org/officeDocument/2006/relationships/oleObject" Target="https://centricity1-my.sharepoint.com/personal/sanya_centricity_co_in/Documents/Desktop/IMPORTANT/Reckoner_Working.xlsx" TargetMode="External"/></Relationships>
</file>

<file path=ppt/charts/_rels/chart99.xml.rels><?xml version="1.0" encoding="UTF-8" standalone="yes"?>
<Relationships xmlns="http://schemas.openxmlformats.org/package/2006/relationships"><Relationship Id="rId3" Type="http://schemas.openxmlformats.org/officeDocument/2006/relationships/themeOverride" Target="../theme/themeOverride57.xml"/><Relationship Id="rId2" Type="http://schemas.microsoft.com/office/2011/relationships/chartColorStyle" Target="colors99.xml"/><Relationship Id="rId1" Type="http://schemas.microsoft.com/office/2011/relationships/chartStyle" Target="style99.xml"/><Relationship Id="rId4" Type="http://schemas.openxmlformats.org/officeDocument/2006/relationships/oleObject" Target="https://centricity1-my.sharepoint.com/personal/sanya_centricity_co_in/Documents/Desktop/IMPORTANT/Reckoner_Working.xlsx" TargetMode="External"/></Relationships>
</file>

<file path=ppt/charts/chart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title>
      <c:tx>
        <c:rich>
          <a:bodyPr rot="0" spcFirstLastPara="1" vertOverflow="ellipsis" vert="horz" wrap="square" anchor="ctr" anchorCtr="1"/>
          <a:lstStyle/>
          <a:p>
            <a:pPr>
              <a:defRPr sz="1400" b="1" i="0" u="none" strike="noStrike" kern="1200" spc="0" baseline="0">
                <a:solidFill>
                  <a:sysClr val="windowText" lastClr="000000"/>
                </a:solidFill>
                <a:latin typeface="Cambria" panose="02040503050406030204" pitchFamily="18" charset="0"/>
                <a:ea typeface="Cambria" panose="02040503050406030204" pitchFamily="18" charset="0"/>
                <a:cs typeface="+mn-cs"/>
              </a:defRPr>
            </a:pPr>
            <a:r>
              <a:rPr lang="en-IN" sz="1400" b="1" dirty="0"/>
              <a:t>Nifty 50</a:t>
            </a:r>
          </a:p>
        </c:rich>
      </c:tx>
      <c:layout>
        <c:manualLayout>
          <c:xMode val="edge"/>
          <c:yMode val="edge"/>
          <c:x val="0.47900584609225116"/>
          <c:y val="3.4382365772286025E-2"/>
        </c:manualLayout>
      </c:layout>
      <c:overlay val="0"/>
      <c:spPr>
        <a:noFill/>
        <a:ln>
          <a:noFill/>
        </a:ln>
        <a:effectLst/>
      </c:spPr>
      <c:txPr>
        <a:bodyPr rot="0" spcFirstLastPara="1" vertOverflow="ellipsis" vert="horz" wrap="square" anchor="ctr" anchorCtr="1"/>
        <a:lstStyle/>
        <a:p>
          <a:pPr>
            <a:defRPr sz="1400" b="1" i="0" u="none" strike="noStrike" kern="1200" spc="0" baseline="0">
              <a:solidFill>
                <a:sysClr val="windowText" lastClr="000000"/>
              </a:solidFill>
              <a:latin typeface="Cambria" panose="02040503050406030204" pitchFamily="18" charset="0"/>
              <a:ea typeface="Cambria" panose="02040503050406030204" pitchFamily="18" charset="0"/>
              <a:cs typeface="+mn-cs"/>
            </a:defRPr>
          </a:pPr>
          <a:endParaRPr lang="en-US"/>
        </a:p>
      </c:txPr>
    </c:title>
    <c:autoTitleDeleted val="0"/>
    <c:plotArea>
      <c:layout>
        <c:manualLayout>
          <c:layoutTarget val="inner"/>
          <c:xMode val="edge"/>
          <c:yMode val="edge"/>
          <c:x val="2.0191151378944349E-2"/>
          <c:y val="0.22775171306870795"/>
          <c:w val="0.95557946696632245"/>
          <c:h val="0.7722482869312921"/>
        </c:manualLayout>
      </c:layout>
      <c:barChart>
        <c:barDir val="col"/>
        <c:grouping val="clustered"/>
        <c:varyColors val="0"/>
        <c:ser>
          <c:idx val="0"/>
          <c:order val="0"/>
          <c:spPr>
            <a:solidFill>
              <a:srgbClr val="B79165"/>
            </a:solidFill>
            <a:ln>
              <a:noFill/>
            </a:ln>
            <a:effectLst/>
          </c:spPr>
          <c:invertIfNegative val="0"/>
          <c:dLbls>
            <c:dLbl>
              <c:idx val="0"/>
              <c:layout>
                <c:manualLayout>
                  <c:x val="3.925298312482276E-3"/>
                  <c:y val="1.0624366406272068E-2"/>
                </c:manualLayout>
              </c:layout>
              <c:dLblPos val="outEnd"/>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B05A-46D7-9490-2261FFBA327E}"/>
                </c:ext>
              </c:extLst>
            </c:dLbl>
            <c:dLbl>
              <c:idx val="1"/>
              <c:layout>
                <c:manualLayout>
                  <c:x val="0"/>
                  <c:y val="4.8999938267794306E-3"/>
                </c:manualLayout>
              </c:layout>
              <c:dLblPos val="outEnd"/>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86C4-40ED-A60D-E336FDBDC522}"/>
                </c:ext>
              </c:extLst>
            </c:dLbl>
            <c:dLbl>
              <c:idx val="2"/>
              <c:layout>
                <c:manualLayout>
                  <c:x val="1.9908661568899724E-3"/>
                  <c:y val="-3.0141407135167709E-2"/>
                </c:manualLayout>
              </c:layout>
              <c:dLblPos val="outEnd"/>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0199-4D61-884A-759888874384}"/>
                </c:ext>
              </c:extLst>
            </c:dLbl>
            <c:dLbl>
              <c:idx val="3"/>
              <c:layout>
                <c:manualLayout>
                  <c:x val="1.8172036241049766E-2"/>
                  <c:y val="9.7999876535588611E-3"/>
                </c:manualLayout>
              </c:layout>
              <c:dLblPos val="outEnd"/>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86C4-40ED-A60D-E336FDBDC522}"/>
                </c:ext>
              </c:extLst>
            </c:dLbl>
            <c:dLbl>
              <c:idx val="4"/>
              <c:layout>
                <c:manualLayout>
                  <c:x val="3.981732313779799E-3"/>
                  <c:y val="-4.9824398419428845E-2"/>
                </c:manualLayout>
              </c:layout>
              <c:dLblPos val="outEnd"/>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0199-4D61-884A-759888874384}"/>
                </c:ext>
              </c:extLst>
            </c:dLbl>
            <c:dLbl>
              <c:idx val="8"/>
              <c:layout>
                <c:manualLayout>
                  <c:x val="-7.4033366483028823E-17"/>
                  <c:y val="7.1300697573926115E-3"/>
                </c:manualLayout>
              </c:layout>
              <c:dLblPos val="outEnd"/>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8822-4AB6-823D-68328675B636}"/>
                </c:ext>
              </c:extLst>
            </c:dLbl>
            <c:dLbl>
              <c:idx val="9"/>
              <c:layout>
                <c:manualLayout>
                  <c:x val="3.9535153131311108E-3"/>
                  <c:y val="0.14432715876956489"/>
                </c:manualLayout>
              </c:layout>
              <c:dLblPos val="outEnd"/>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B05A-46D7-9490-2261FFBA327E}"/>
                </c:ext>
              </c:extLst>
            </c:dLbl>
            <c:dLbl>
              <c:idx val="10"/>
              <c:layout>
                <c:manualLayout>
                  <c:x val="2.6143566399634715E-3"/>
                  <c:y val="7.9422340885239827E-3"/>
                </c:manualLayout>
              </c:layout>
              <c:dLblPos val="outEnd"/>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86C4-40ED-A60D-E336FDBDC522}"/>
                </c:ext>
              </c:extLst>
            </c:dLbl>
            <c:dLbl>
              <c:idx val="11"/>
              <c:layout>
                <c:manualLayout>
                  <c:x val="-4.0382302757888695E-3"/>
                  <c:y val="-2.4498811655040434E-2"/>
                </c:manualLayout>
              </c:layout>
              <c:dLblPos val="outEnd"/>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0199-4D61-884A-759888874384}"/>
                </c:ext>
              </c:extLst>
            </c:dLbl>
            <c:dLbl>
              <c:idx val="12"/>
              <c:layout>
                <c:manualLayout>
                  <c:x val="9.7566550187933067E-3"/>
                  <c:y val="1.4700753132909439E-2"/>
                </c:manualLayout>
              </c:layout>
              <c:dLblPos val="outEnd"/>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CBAF-40D9-A63F-FA60C06ACDCE}"/>
                </c:ext>
              </c:extLst>
            </c:dLbl>
            <c:spPr>
              <a:noFill/>
              <a:ln>
                <a:noFill/>
              </a:ln>
              <a:effectLst/>
            </c:spPr>
            <c:txPr>
              <a:bodyPr rot="0" spcFirstLastPara="1" vertOverflow="ellipsis" vert="horz" wrap="square" anchor="ctr" anchorCtr="1"/>
              <a:lstStyle/>
              <a:p>
                <a:pPr>
                  <a:defRPr sz="1100" b="0" i="0" u="none" strike="noStrike" kern="1200" baseline="0">
                    <a:solidFill>
                      <a:sysClr val="windowText" lastClr="000000"/>
                    </a:solidFill>
                    <a:latin typeface="Cambria" panose="02040503050406030204" pitchFamily="18" charset="0"/>
                    <a:ea typeface="Cambria" panose="02040503050406030204" pitchFamily="18" charset="0"/>
                    <a:cs typeface="+mn-cs"/>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numRef>
              <c:f>Sheet1!$I$2:$I$14</c:f>
              <c:numCache>
                <c:formatCode>mmm\-yy</c:formatCode>
                <c:ptCount val="13"/>
                <c:pt idx="0">
                  <c:v>46204</c:v>
                </c:pt>
                <c:pt idx="1">
                  <c:v>46174</c:v>
                </c:pt>
                <c:pt idx="2">
                  <c:v>46143</c:v>
                </c:pt>
                <c:pt idx="3">
                  <c:v>46113</c:v>
                </c:pt>
                <c:pt idx="4">
                  <c:v>46082</c:v>
                </c:pt>
                <c:pt idx="5">
                  <c:v>46054</c:v>
                </c:pt>
                <c:pt idx="6">
                  <c:v>46023</c:v>
                </c:pt>
                <c:pt idx="7">
                  <c:v>45992</c:v>
                </c:pt>
                <c:pt idx="8">
                  <c:v>45962</c:v>
                </c:pt>
                <c:pt idx="9">
                  <c:v>45931</c:v>
                </c:pt>
                <c:pt idx="10">
                  <c:v>45901</c:v>
                </c:pt>
                <c:pt idx="11">
                  <c:v>45870</c:v>
                </c:pt>
                <c:pt idx="12">
                  <c:v>45839</c:v>
                </c:pt>
              </c:numCache>
            </c:numRef>
          </c:cat>
          <c:val>
            <c:numRef>
              <c:f>Sheet1!$J$2:$J$14</c:f>
              <c:numCache>
                <c:formatCode>0%</c:formatCode>
                <c:ptCount val="13"/>
                <c:pt idx="0">
                  <c:v>0.02</c:v>
                </c:pt>
                <c:pt idx="1">
                  <c:v>0.01</c:v>
                </c:pt>
                <c:pt idx="2">
                  <c:v>-0.02</c:v>
                </c:pt>
                <c:pt idx="3">
                  <c:v>7.0000000000000007E-2</c:v>
                </c:pt>
                <c:pt idx="4">
                  <c:v>-0.11</c:v>
                </c:pt>
                <c:pt idx="5">
                  <c:v>-0.01</c:v>
                </c:pt>
                <c:pt idx="6">
                  <c:v>-0.03</c:v>
                </c:pt>
                <c:pt idx="7">
                  <c:v>0</c:v>
                </c:pt>
                <c:pt idx="8">
                  <c:v>0.02</c:v>
                </c:pt>
                <c:pt idx="9">
                  <c:v>0.05</c:v>
                </c:pt>
                <c:pt idx="10">
                  <c:v>0.01</c:v>
                </c:pt>
                <c:pt idx="11">
                  <c:v>-0.01</c:v>
                </c:pt>
                <c:pt idx="12">
                  <c:v>-0.03</c:v>
                </c:pt>
              </c:numCache>
            </c:numRef>
          </c:val>
          <c:extLst>
            <c:ext xmlns:c16="http://schemas.microsoft.com/office/drawing/2014/chart" uri="{C3380CC4-5D6E-409C-BE32-E72D297353CC}">
              <c16:uniqueId val="{00000002-0199-4D61-884A-759888874384}"/>
            </c:ext>
          </c:extLst>
        </c:ser>
        <c:dLbls>
          <c:dLblPos val="outEnd"/>
          <c:showLegendKey val="0"/>
          <c:showVal val="1"/>
          <c:showCatName val="0"/>
          <c:showSerName val="0"/>
          <c:showPercent val="0"/>
          <c:showBubbleSize val="0"/>
        </c:dLbls>
        <c:gapWidth val="219"/>
        <c:overlap val="-27"/>
        <c:axId val="435478208"/>
        <c:axId val="435478568"/>
      </c:barChart>
      <c:dateAx>
        <c:axId val="435478208"/>
        <c:scaling>
          <c:orientation val="minMax"/>
        </c:scaling>
        <c:delete val="0"/>
        <c:axPos val="b"/>
        <c:numFmt formatCode="mmm\-yy" sourceLinked="1"/>
        <c:majorTickMark val="out"/>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000" b="0" i="0" u="none" strike="noStrike" kern="1200" baseline="0">
                <a:solidFill>
                  <a:sysClr val="windowText" lastClr="000000"/>
                </a:solidFill>
                <a:latin typeface="Cambria" panose="02040503050406030204" pitchFamily="18" charset="0"/>
                <a:ea typeface="Cambria" panose="02040503050406030204" pitchFamily="18" charset="0"/>
                <a:cs typeface="+mn-cs"/>
              </a:defRPr>
            </a:pPr>
            <a:endParaRPr lang="en-US"/>
          </a:p>
        </c:txPr>
        <c:crossAx val="435478568"/>
        <c:crosses val="autoZero"/>
        <c:auto val="1"/>
        <c:lblOffset val="100"/>
        <c:baseTimeUnit val="months"/>
      </c:dateAx>
      <c:valAx>
        <c:axId val="435478568"/>
        <c:scaling>
          <c:orientation val="minMax"/>
        </c:scaling>
        <c:delete val="1"/>
        <c:axPos val="l"/>
        <c:numFmt formatCode="0%" sourceLinked="1"/>
        <c:majorTickMark val="none"/>
        <c:minorTickMark val="none"/>
        <c:tickLblPos val="nextTo"/>
        <c:crossAx val="435478208"/>
        <c:crosses val="autoZero"/>
        <c:crossBetween val="between"/>
      </c:valAx>
      <c:spPr>
        <a:noFill/>
        <a:ln>
          <a:noFill/>
        </a:ln>
        <a:effectLst/>
      </c:spPr>
    </c:plotArea>
    <c:plotVisOnly val="1"/>
    <c:dispBlanksAs val="gap"/>
    <c:showDLblsOverMax val="0"/>
  </c:chart>
  <c:spPr>
    <a:noFill/>
    <a:ln>
      <a:solidFill>
        <a:sysClr val="window" lastClr="FFFFFF">
          <a:lumMod val="85000"/>
        </a:sysClr>
      </a:solidFill>
    </a:ln>
    <a:effectLst/>
  </c:spPr>
  <c:txPr>
    <a:bodyPr/>
    <a:lstStyle/>
    <a:p>
      <a:pPr>
        <a:defRPr sz="1100">
          <a:solidFill>
            <a:sysClr val="windowText" lastClr="000000"/>
          </a:solidFill>
          <a:latin typeface="Cambria" panose="02040503050406030204" pitchFamily="18" charset="0"/>
          <a:ea typeface="Cambria" panose="02040503050406030204" pitchFamily="18" charset="0"/>
        </a:defRPr>
      </a:pPr>
      <a:endParaRPr lang="en-US"/>
    </a:p>
  </c:txPr>
</c:chartSpace>
</file>

<file path=ppt/charts/chart1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title>
      <c:tx>
        <c:rich>
          <a:bodyPr rot="0" spcFirstLastPara="1" vertOverflow="ellipsis" vert="horz" wrap="square" anchor="ctr" anchorCtr="1"/>
          <a:lstStyle/>
          <a:p>
            <a:pPr>
              <a:defRPr sz="1200" b="1" i="0" u="none" strike="noStrike" kern="1200" spc="0" baseline="0">
                <a:solidFill>
                  <a:schemeClr val="tx1"/>
                </a:solidFill>
                <a:latin typeface="Cambria" panose="02040503050406030204" pitchFamily="18" charset="0"/>
                <a:ea typeface="Cambria" panose="02040503050406030204" pitchFamily="18" charset="0"/>
                <a:cs typeface="+mn-cs"/>
              </a:defRPr>
            </a:pPr>
            <a:r>
              <a:rPr lang="en-IN" sz="1200" b="1" i="0">
                <a:solidFill>
                  <a:schemeClr val="tx1"/>
                </a:solidFill>
              </a:rPr>
              <a:t>M.Cap Allocation</a:t>
            </a:r>
          </a:p>
        </c:rich>
      </c:tx>
      <c:layout>
        <c:manualLayout>
          <c:xMode val="edge"/>
          <c:yMode val="edge"/>
          <c:x val="0.34470783737903421"/>
          <c:y val="2.0527790506624254E-2"/>
        </c:manualLayout>
      </c:layout>
      <c:overlay val="0"/>
      <c:spPr>
        <a:noFill/>
        <a:ln>
          <a:noFill/>
        </a:ln>
        <a:effectLst/>
      </c:spPr>
      <c:txPr>
        <a:bodyPr rot="0" spcFirstLastPara="1" vertOverflow="ellipsis" vert="horz" wrap="square" anchor="ctr" anchorCtr="1"/>
        <a:lstStyle/>
        <a:p>
          <a:pPr>
            <a:defRPr sz="1200" b="1" i="0" u="none" strike="noStrike" kern="1200" spc="0" baseline="0">
              <a:solidFill>
                <a:schemeClr val="tx1"/>
              </a:solidFill>
              <a:latin typeface="Cambria" panose="02040503050406030204" pitchFamily="18" charset="0"/>
              <a:ea typeface="Cambria" panose="02040503050406030204" pitchFamily="18" charset="0"/>
              <a:cs typeface="+mn-cs"/>
            </a:defRPr>
          </a:pPr>
          <a:endParaRPr lang="en-IN"/>
        </a:p>
      </c:txPr>
    </c:title>
    <c:autoTitleDeleted val="0"/>
    <c:plotArea>
      <c:layout>
        <c:manualLayout>
          <c:layoutTarget val="inner"/>
          <c:xMode val="edge"/>
          <c:yMode val="edge"/>
          <c:x val="0.36254230259369719"/>
          <c:y val="0.24493820371126573"/>
          <c:w val="0.26544324366791217"/>
          <c:h val="0.73028924452506583"/>
        </c:manualLayout>
      </c:layout>
      <c:doughnutChart>
        <c:varyColors val="1"/>
        <c:ser>
          <c:idx val="0"/>
          <c:order val="0"/>
          <c:dPt>
            <c:idx val="0"/>
            <c:bubble3D val="0"/>
            <c:spPr>
              <a:solidFill>
                <a:srgbClr val="B79165"/>
              </a:solidFill>
              <a:ln w="19050">
                <a:solidFill>
                  <a:schemeClr val="lt1"/>
                </a:solidFill>
              </a:ln>
              <a:effectLst/>
            </c:spPr>
            <c:extLst>
              <c:ext xmlns:c16="http://schemas.microsoft.com/office/drawing/2014/chart" uri="{C3380CC4-5D6E-409C-BE32-E72D297353CC}">
                <c16:uniqueId val="{00000001-516E-47CD-85E8-E91CB2EF2A86}"/>
              </c:ext>
            </c:extLst>
          </c:dPt>
          <c:dPt>
            <c:idx val="1"/>
            <c:bubble3D val="0"/>
            <c:spPr>
              <a:solidFill>
                <a:srgbClr val="E7E6E6">
                  <a:lumMod val="50000"/>
                </a:srgbClr>
              </a:solidFill>
              <a:ln w="19050">
                <a:solidFill>
                  <a:schemeClr val="lt1"/>
                </a:solidFill>
              </a:ln>
              <a:effectLst/>
            </c:spPr>
            <c:extLst>
              <c:ext xmlns:c16="http://schemas.microsoft.com/office/drawing/2014/chart" uri="{C3380CC4-5D6E-409C-BE32-E72D297353CC}">
                <c16:uniqueId val="{00000003-516E-47CD-85E8-E91CB2EF2A86}"/>
              </c:ext>
            </c:extLst>
          </c:dPt>
          <c:dPt>
            <c:idx val="2"/>
            <c:bubble3D val="0"/>
            <c:spPr>
              <a:solidFill>
                <a:schemeClr val="accent3"/>
              </a:solidFill>
              <a:ln w="19050">
                <a:solidFill>
                  <a:schemeClr val="lt1"/>
                </a:solidFill>
              </a:ln>
              <a:effectLst/>
            </c:spPr>
            <c:extLst>
              <c:ext xmlns:c16="http://schemas.microsoft.com/office/drawing/2014/chart" uri="{C3380CC4-5D6E-409C-BE32-E72D297353CC}">
                <c16:uniqueId val="{00000005-516E-47CD-85E8-E91CB2EF2A86}"/>
              </c:ext>
            </c:extLst>
          </c:dPt>
          <c:dPt>
            <c:idx val="3"/>
            <c:bubble3D val="0"/>
            <c:spPr>
              <a:solidFill>
                <a:sysClr val="windowText" lastClr="000000"/>
              </a:solidFill>
              <a:ln w="19050">
                <a:solidFill>
                  <a:schemeClr val="lt1"/>
                </a:solidFill>
              </a:ln>
              <a:effectLst/>
            </c:spPr>
            <c:extLst>
              <c:ext xmlns:c16="http://schemas.microsoft.com/office/drawing/2014/chart" uri="{C3380CC4-5D6E-409C-BE32-E72D297353CC}">
                <c16:uniqueId val="{00000007-516E-47CD-85E8-E91CB2EF2A86}"/>
              </c:ext>
            </c:extLst>
          </c:dPt>
          <c:dLbls>
            <c:dLbl>
              <c:idx val="0"/>
              <c:layout>
                <c:manualLayout>
                  <c:x val="9.472399764109839E-3"/>
                  <c:y val="-0.22580569557286678"/>
                </c:manualLayout>
              </c:layout>
              <c:showLegendKey val="0"/>
              <c:showVal val="1"/>
              <c:showCatName val="1"/>
              <c:showSerName val="0"/>
              <c:showPercent val="0"/>
              <c:showBubbleSize val="0"/>
              <c:separator>
</c:separator>
              <c:extLst>
                <c:ext xmlns:c15="http://schemas.microsoft.com/office/drawing/2012/chart" uri="{CE6537A1-D6FC-4f65-9D91-7224C49458BB}"/>
                <c:ext xmlns:c16="http://schemas.microsoft.com/office/drawing/2014/chart" uri="{C3380CC4-5D6E-409C-BE32-E72D297353CC}">
                  <c16:uniqueId val="{00000001-516E-47CD-85E8-E91CB2EF2A86}"/>
                </c:ext>
              </c:extLst>
            </c:dLbl>
            <c:dLbl>
              <c:idx val="1"/>
              <c:layout>
                <c:manualLayout>
                  <c:x val="-0.11366879716931882"/>
                  <c:y val="6.1583371519872761E-2"/>
                </c:manualLayout>
              </c:layout>
              <c:showLegendKey val="0"/>
              <c:showVal val="1"/>
              <c:showCatName val="1"/>
              <c:showSerName val="0"/>
              <c:showPercent val="0"/>
              <c:showBubbleSize val="0"/>
              <c:separator>
</c:separator>
              <c:extLst>
                <c:ext xmlns:c15="http://schemas.microsoft.com/office/drawing/2012/chart" uri="{CE6537A1-D6FC-4f65-9D91-7224C49458BB}"/>
                <c:ext xmlns:c16="http://schemas.microsoft.com/office/drawing/2014/chart" uri="{C3380CC4-5D6E-409C-BE32-E72D297353CC}">
                  <c16:uniqueId val="{00000003-516E-47CD-85E8-E91CB2EF2A86}"/>
                </c:ext>
              </c:extLst>
            </c:dLbl>
            <c:dLbl>
              <c:idx val="2"/>
              <c:delete val="1"/>
              <c:extLst>
                <c:ext xmlns:c15="http://schemas.microsoft.com/office/drawing/2012/chart" uri="{CE6537A1-D6FC-4f65-9D91-7224C49458BB}">
                  <c15:layout>
                    <c:manualLayout>
                      <c:w val="0.10836425330141723"/>
                      <c:h val="0.52412621520074809"/>
                    </c:manualLayout>
                  </c15:layout>
                </c:ext>
                <c:ext xmlns:c16="http://schemas.microsoft.com/office/drawing/2014/chart" uri="{C3380CC4-5D6E-409C-BE32-E72D297353CC}">
                  <c16:uniqueId val="{00000005-516E-47CD-85E8-E91CB2EF2A86}"/>
                </c:ext>
              </c:extLst>
            </c:dLbl>
            <c:dLbl>
              <c:idx val="3"/>
              <c:layout>
                <c:manualLayout>
                  <c:x val="0.17440030510574767"/>
                  <c:y val="4.9381458879360435E-2"/>
                </c:manualLayout>
              </c:layout>
              <c:showLegendKey val="0"/>
              <c:showVal val="1"/>
              <c:showCatName val="1"/>
              <c:showSerName val="0"/>
              <c:showPercent val="0"/>
              <c:showBubbleSize val="0"/>
              <c:separator>
</c:separator>
              <c:extLst>
                <c:ext xmlns:c15="http://schemas.microsoft.com/office/drawing/2012/chart" uri="{CE6537A1-D6FC-4f65-9D91-7224C49458BB}"/>
                <c:ext xmlns:c16="http://schemas.microsoft.com/office/drawing/2014/chart" uri="{C3380CC4-5D6E-409C-BE32-E72D297353CC}">
                  <c16:uniqueId val="{00000007-516E-47CD-85E8-E91CB2EF2A86}"/>
                </c:ext>
              </c:extLst>
            </c:dLbl>
            <c:spPr>
              <a:noFill/>
              <a:ln>
                <a:noFill/>
              </a:ln>
              <a:effectLst/>
            </c:spPr>
            <c:txPr>
              <a:bodyPr rot="0" spcFirstLastPara="1" vertOverflow="ellipsis" vert="horz" wrap="square" anchor="ctr" anchorCtr="1"/>
              <a:lstStyle/>
              <a:p>
                <a:pPr>
                  <a:defRPr sz="1200" b="0" i="0" u="none" strike="noStrike" kern="1200" baseline="0">
                    <a:solidFill>
                      <a:schemeClr val="tx1"/>
                    </a:solidFill>
                    <a:latin typeface="Cambria" panose="02040503050406030204" pitchFamily="18" charset="0"/>
                    <a:ea typeface="Cambria" panose="02040503050406030204" pitchFamily="18" charset="0"/>
                    <a:cs typeface="+mn-cs"/>
                  </a:defRPr>
                </a:pPr>
                <a:endParaRPr lang="en-US"/>
              </a:p>
            </c:txPr>
            <c:showLegendKey val="0"/>
            <c:showVal val="1"/>
            <c:showCatName val="1"/>
            <c:showSerName val="0"/>
            <c:showPercent val="0"/>
            <c:showBubbleSize val="0"/>
            <c:separator>
</c:separator>
            <c:showLeaderLines val="1"/>
            <c:leaderLines>
              <c:spPr>
                <a:ln w="9525" cap="flat" cmpd="sng" algn="ctr">
                  <a:solidFill>
                    <a:schemeClr val="tx1">
                      <a:lumMod val="35000"/>
                      <a:lumOff val="65000"/>
                    </a:schemeClr>
                  </a:solidFill>
                  <a:round/>
                </a:ln>
                <a:effectLst/>
              </c:spPr>
            </c:leaderLines>
            <c:extLst>
              <c:ext xmlns:c15="http://schemas.microsoft.com/office/drawing/2012/chart" uri="{CE6537A1-D6FC-4f65-9D91-7224C49458BB}"/>
            </c:extLst>
          </c:dLbls>
          <c:cat>
            <c:strRef>
              <c:f>'ICICI Large Cap'!$C$23:$C$26</c:f>
              <c:strCache>
                <c:ptCount val="4"/>
                <c:pt idx="0">
                  <c:v>Large</c:v>
                </c:pt>
                <c:pt idx="1">
                  <c:v>Mid</c:v>
                </c:pt>
                <c:pt idx="2">
                  <c:v>Small</c:v>
                </c:pt>
                <c:pt idx="3">
                  <c:v>Cash</c:v>
                </c:pt>
              </c:strCache>
            </c:strRef>
          </c:cat>
          <c:val>
            <c:numRef>
              <c:f>'ICICI Large Cap'!$D$23:$D$26</c:f>
              <c:numCache>
                <c:formatCode>0%</c:formatCode>
                <c:ptCount val="4"/>
                <c:pt idx="0">
                  <c:v>0.91400000000000003</c:v>
                </c:pt>
                <c:pt idx="1">
                  <c:v>5.6599999999999998E-2</c:v>
                </c:pt>
                <c:pt idx="2">
                  <c:v>4.3E-3</c:v>
                </c:pt>
                <c:pt idx="3">
                  <c:v>2.5100000000000001E-2</c:v>
                </c:pt>
              </c:numCache>
            </c:numRef>
          </c:val>
          <c:extLst>
            <c:ext xmlns:c16="http://schemas.microsoft.com/office/drawing/2014/chart" uri="{C3380CC4-5D6E-409C-BE32-E72D297353CC}">
              <c16:uniqueId val="{00000008-516E-47CD-85E8-E91CB2EF2A86}"/>
            </c:ext>
          </c:extLst>
        </c:ser>
        <c:dLbls>
          <c:showLegendKey val="0"/>
          <c:showVal val="0"/>
          <c:showCatName val="0"/>
          <c:showSerName val="0"/>
          <c:showPercent val="0"/>
          <c:showBubbleSize val="0"/>
          <c:showLeaderLines val="1"/>
        </c:dLbls>
        <c:firstSliceAng val="0"/>
        <c:holeSize val="75"/>
      </c:doughnutChart>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solidFill>
        <a:sysClr val="window" lastClr="FFFFFF">
          <a:lumMod val="85000"/>
        </a:sysClr>
      </a:solidFill>
    </a:ln>
    <a:effectLst/>
  </c:spPr>
  <c:txPr>
    <a:bodyPr/>
    <a:lstStyle/>
    <a:p>
      <a:pPr>
        <a:defRPr sz="1200">
          <a:latin typeface="Cambria" panose="02040503050406030204" pitchFamily="18" charset="0"/>
          <a:ea typeface="Cambria" panose="02040503050406030204" pitchFamily="18" charset="0"/>
        </a:defRPr>
      </a:pPr>
      <a:endParaRPr lang="en-US"/>
    </a:p>
  </c:txPr>
</c:chartSpace>
</file>

<file path=ppt/charts/chart10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barChart>
        <c:barDir val="col"/>
        <c:grouping val="clustered"/>
        <c:varyColors val="0"/>
        <c:ser>
          <c:idx val="0"/>
          <c:order val="0"/>
          <c:tx>
            <c:strRef>
              <c:f>Sheet4!$I$4</c:f>
              <c:strCache>
                <c:ptCount val="1"/>
                <c:pt idx="0">
                  <c:v>Weight (%)</c:v>
                </c:pt>
              </c:strCache>
            </c:strRef>
          </c:tx>
          <c:spPr>
            <a:solidFill>
              <a:sysClr val="window" lastClr="FFFFFF">
                <a:lumMod val="65000"/>
              </a:sysClr>
            </a:solidFill>
            <a:ln>
              <a:noFill/>
            </a:ln>
            <a:effectLst/>
          </c:spPr>
          <c:invertIfNegative val="0"/>
          <c:dLbls>
            <c:spPr>
              <a:noFill/>
              <a:ln>
                <a:noFill/>
              </a:ln>
              <a:effectLst/>
            </c:spPr>
            <c:txPr>
              <a:bodyPr rot="0" spcFirstLastPara="1" vertOverflow="ellipsis" vert="horz" wrap="square" anchor="ctr" anchorCtr="1"/>
              <a:lstStyle/>
              <a:p>
                <a:pPr>
                  <a:defRPr sz="1100" b="0" i="0" u="none" strike="noStrike" kern="1200" baseline="0">
                    <a:solidFill>
                      <a:schemeClr val="tx1"/>
                    </a:solidFill>
                    <a:latin typeface="Cambria" panose="02040503050406030204" pitchFamily="18" charset="0"/>
                    <a:ea typeface="Cambria" panose="02040503050406030204" pitchFamily="18" charset="0"/>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Sheet4!$H$5:$H$9</c:f>
              <c:strCache>
                <c:ptCount val="5"/>
                <c:pt idx="0">
                  <c:v>0 – 1</c:v>
                </c:pt>
                <c:pt idx="1">
                  <c:v>1 – 2</c:v>
                </c:pt>
                <c:pt idx="2">
                  <c:v>2 – 3</c:v>
                </c:pt>
                <c:pt idx="3">
                  <c:v>3 – 4</c:v>
                </c:pt>
                <c:pt idx="4">
                  <c:v>4 – 5+</c:v>
                </c:pt>
              </c:strCache>
            </c:strRef>
          </c:cat>
          <c:val>
            <c:numRef>
              <c:f>Sheet4!$I$5:$I$9</c:f>
              <c:numCache>
                <c:formatCode>0%</c:formatCode>
                <c:ptCount val="5"/>
                <c:pt idx="0">
                  <c:v>0.14000000000000001</c:v>
                </c:pt>
                <c:pt idx="1">
                  <c:v>0.41000000000000003</c:v>
                </c:pt>
                <c:pt idx="2">
                  <c:v>0.2</c:v>
                </c:pt>
                <c:pt idx="3">
                  <c:v>0.16</c:v>
                </c:pt>
                <c:pt idx="4">
                  <c:v>0.09</c:v>
                </c:pt>
              </c:numCache>
            </c:numRef>
          </c:val>
          <c:extLst>
            <c:ext xmlns:c16="http://schemas.microsoft.com/office/drawing/2014/chart" uri="{C3380CC4-5D6E-409C-BE32-E72D297353CC}">
              <c16:uniqueId val="{00000000-D366-41CF-9C35-619EB1202F80}"/>
            </c:ext>
          </c:extLst>
        </c:ser>
        <c:dLbls>
          <c:showLegendKey val="0"/>
          <c:showVal val="0"/>
          <c:showCatName val="0"/>
          <c:showSerName val="0"/>
          <c:showPercent val="0"/>
          <c:showBubbleSize val="0"/>
        </c:dLbls>
        <c:gapWidth val="219"/>
        <c:overlap val="-27"/>
        <c:axId val="945554416"/>
        <c:axId val="945562576"/>
      </c:barChart>
      <c:catAx>
        <c:axId val="945554416"/>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100" b="0" i="0" u="none" strike="noStrike" kern="1200" baseline="0">
                <a:solidFill>
                  <a:schemeClr val="tx1"/>
                </a:solidFill>
                <a:latin typeface="Cambria" panose="02040503050406030204" pitchFamily="18" charset="0"/>
                <a:ea typeface="Cambria" panose="02040503050406030204" pitchFamily="18" charset="0"/>
                <a:cs typeface="+mn-cs"/>
              </a:defRPr>
            </a:pPr>
            <a:endParaRPr lang="en-US"/>
          </a:p>
        </c:txPr>
        <c:crossAx val="945562576"/>
        <c:crosses val="autoZero"/>
        <c:auto val="1"/>
        <c:lblAlgn val="ctr"/>
        <c:lblOffset val="100"/>
        <c:noMultiLvlLbl val="0"/>
      </c:catAx>
      <c:valAx>
        <c:axId val="945562576"/>
        <c:scaling>
          <c:orientation val="minMax"/>
        </c:scaling>
        <c:delete val="1"/>
        <c:axPos val="l"/>
        <c:numFmt formatCode="0%" sourceLinked="1"/>
        <c:majorTickMark val="none"/>
        <c:minorTickMark val="none"/>
        <c:tickLblPos val="nextTo"/>
        <c:crossAx val="945554416"/>
        <c:crosses val="autoZero"/>
        <c:crossBetween val="between"/>
      </c:valAx>
      <c:spPr>
        <a:noFill/>
        <a:ln>
          <a:noFill/>
        </a:ln>
        <a:effectLst/>
      </c:spPr>
    </c:plotArea>
    <c:plotVisOnly val="1"/>
    <c:dispBlanksAs val="gap"/>
    <c:showDLblsOverMax val="0"/>
  </c:chart>
  <c:spPr>
    <a:noFill/>
    <a:ln>
      <a:solidFill>
        <a:sysClr val="window" lastClr="FFFFFF">
          <a:lumMod val="85000"/>
        </a:sysClr>
      </a:solidFill>
    </a:ln>
    <a:effectLst/>
  </c:spPr>
  <c:txPr>
    <a:bodyPr/>
    <a:lstStyle/>
    <a:p>
      <a:pPr>
        <a:defRPr>
          <a:solidFill>
            <a:schemeClr val="tx1"/>
          </a:solidFill>
          <a:latin typeface="Cambria" panose="02040503050406030204" pitchFamily="18" charset="0"/>
          <a:ea typeface="Cambria" panose="02040503050406030204" pitchFamily="18" charset="0"/>
        </a:defRPr>
      </a:pPr>
      <a:endParaRPr lang="en-US"/>
    </a:p>
  </c:txPr>
</c:chartSpace>
</file>

<file path=ppt/charts/chart10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1"/>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clustered"/>
        <c:varyColors val="1"/>
        <c:ser>
          <c:idx val="0"/>
          <c:order val="0"/>
          <c:tx>
            <c:strRef>
              <c:f>Sheet1!$B$1</c:f>
              <c:strCache>
                <c:ptCount val="1"/>
                <c:pt idx="0">
                  <c:v>US$ Return</c:v>
                </c:pt>
              </c:strCache>
            </c:strRef>
          </c:tx>
          <c:spPr>
            <a:solidFill>
              <a:srgbClr val="BD9568"/>
            </a:solidFill>
          </c:spPr>
          <c:invertIfNegative val="1"/>
          <c:dLbls>
            <c:numFmt formatCode="0.0" sourceLinked="0"/>
            <c:spPr>
              <a:noFill/>
              <a:ln>
                <a:noFill/>
              </a:ln>
              <a:effectLst/>
            </c:spPr>
            <c:txPr>
              <a:bodyPr/>
              <a:lstStyle/>
              <a:p>
                <a:pPr>
                  <a:defRPr b="0"/>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Sheet1!$A$2:$A$12</c:f>
              <c:strCache>
                <c:ptCount val="11"/>
                <c:pt idx="0">
                  <c:v>2016</c:v>
                </c:pt>
                <c:pt idx="1">
                  <c:v>2017</c:v>
                </c:pt>
                <c:pt idx="2">
                  <c:v>2018</c:v>
                </c:pt>
                <c:pt idx="3">
                  <c:v>2019</c:v>
                </c:pt>
                <c:pt idx="4">
                  <c:v>2020</c:v>
                </c:pt>
                <c:pt idx="5">
                  <c:v>2021</c:v>
                </c:pt>
                <c:pt idx="6">
                  <c:v>2022</c:v>
                </c:pt>
                <c:pt idx="7">
                  <c:v>2023</c:v>
                </c:pt>
                <c:pt idx="8">
                  <c:v>2024</c:v>
                </c:pt>
                <c:pt idx="9">
                  <c:v>2025</c:v>
                </c:pt>
                <c:pt idx="10">
                  <c:v>2026</c:v>
                </c:pt>
              </c:strCache>
            </c:strRef>
          </c:cat>
          <c:val>
            <c:numRef>
              <c:f>Sheet1!$B$2:$B$12</c:f>
              <c:numCache>
                <c:formatCode>General</c:formatCode>
                <c:ptCount val="11"/>
                <c:pt idx="0">
                  <c:v>1.82</c:v>
                </c:pt>
                <c:pt idx="1">
                  <c:v>5.8</c:v>
                </c:pt>
                <c:pt idx="2">
                  <c:v>8.68</c:v>
                </c:pt>
                <c:pt idx="3">
                  <c:v>8.94</c:v>
                </c:pt>
                <c:pt idx="4">
                  <c:v>9.4600000000000009</c:v>
                </c:pt>
                <c:pt idx="5">
                  <c:v>8.24</c:v>
                </c:pt>
                <c:pt idx="6">
                  <c:v>7.85</c:v>
                </c:pt>
                <c:pt idx="7">
                  <c:v>8.49</c:v>
                </c:pt>
                <c:pt idx="8">
                  <c:v>8.31</c:v>
                </c:pt>
                <c:pt idx="9">
                  <c:v>7.9</c:v>
                </c:pt>
                <c:pt idx="10">
                  <c:v>2.41</c:v>
                </c:pt>
              </c:numCache>
            </c:numRef>
          </c:val>
          <c:extLst>
            <c:ext xmlns:c14="http://schemas.microsoft.com/office/drawing/2007/8/2/chart" uri="{6F2FDCE9-48DA-4B69-8628-5D25D57E5C99}">
              <c14:invertSolidFillFmt>
                <c14:spPr xmlns:c14="http://schemas.microsoft.com/office/drawing/2007/8/2/chart">
                  <a:solidFill>
                    <a:srgbClr val="FFFFFF"/>
                  </a:solidFill>
                </c14:spPr>
              </c14:invertSolidFillFmt>
            </c:ext>
            <c:ext xmlns:c16="http://schemas.microsoft.com/office/drawing/2014/chart" uri="{C3380CC4-5D6E-409C-BE32-E72D297353CC}">
              <c16:uniqueId val="{00000000-5D0A-432C-B7C1-2978B0ED1789}"/>
            </c:ext>
          </c:extLst>
        </c:ser>
        <c:dLbls>
          <c:dLblPos val="outEnd"/>
          <c:showLegendKey val="0"/>
          <c:showVal val="1"/>
          <c:showCatName val="0"/>
          <c:showSerName val="0"/>
          <c:showPercent val="0"/>
          <c:showBubbleSize val="0"/>
        </c:dLbls>
        <c:gapWidth val="55"/>
        <c:axId val="-2068027336"/>
        <c:axId val="-2113994440"/>
      </c:barChart>
      <c:catAx>
        <c:axId val="-2068027336"/>
        <c:scaling>
          <c:orientation val="minMax"/>
        </c:scaling>
        <c:delete val="0"/>
        <c:axPos val="b"/>
        <c:numFmt formatCode="General" sourceLinked="0"/>
        <c:majorTickMark val="out"/>
        <c:minorTickMark val="none"/>
        <c:tickLblPos val="nextTo"/>
        <c:spPr>
          <a:ln>
            <a:solidFill>
              <a:srgbClr val="BFBFBF"/>
            </a:solidFill>
          </a:ln>
        </c:spPr>
        <c:txPr>
          <a:bodyPr/>
          <a:lstStyle/>
          <a:p>
            <a:pPr>
              <a:defRPr sz="1100" b="0"/>
            </a:pPr>
            <a:endParaRPr lang="en-US"/>
          </a:p>
        </c:txPr>
        <c:crossAx val="-2113994440"/>
        <c:crosses val="autoZero"/>
        <c:auto val="1"/>
        <c:lblAlgn val="ctr"/>
        <c:lblOffset val="100"/>
        <c:noMultiLvlLbl val="0"/>
      </c:catAx>
      <c:valAx>
        <c:axId val="-2113994440"/>
        <c:scaling>
          <c:orientation val="minMax"/>
          <c:max val="11"/>
          <c:min val="0"/>
        </c:scaling>
        <c:delete val="1"/>
        <c:axPos val="l"/>
        <c:numFmt formatCode="General" sourceLinked="1"/>
        <c:majorTickMark val="out"/>
        <c:minorTickMark val="none"/>
        <c:tickLblPos val="nextTo"/>
        <c:crossAx val="-2068027336"/>
        <c:crosses val="autoZero"/>
        <c:crossBetween val="between"/>
      </c:valAx>
    </c:plotArea>
    <c:plotVisOnly val="1"/>
    <c:dispBlanksAs val="gap"/>
    <c:showDLblsOverMax val="1"/>
  </c:chart>
  <c:spPr>
    <a:ln>
      <a:solidFill>
        <a:schemeClr val="bg1">
          <a:lumMod val="85000"/>
        </a:schemeClr>
      </a:solidFill>
    </a:ln>
  </c:spPr>
  <c:txPr>
    <a:bodyPr/>
    <a:lstStyle/>
    <a:p>
      <a:pPr>
        <a:defRPr sz="1200">
          <a:solidFill>
            <a:schemeClr val="tx1"/>
          </a:solidFill>
          <a:latin typeface="Cambria" panose="02040503050406030204" pitchFamily="18" charset="0"/>
          <a:ea typeface="Cambria" panose="02040503050406030204" pitchFamily="18" charset="0"/>
        </a:defRPr>
      </a:pPr>
      <a:endParaRPr lang="en-US"/>
    </a:p>
  </c:txPr>
</c:chartSpace>
</file>

<file path=ppt/charts/chart10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barChart>
        <c:barDir val="col"/>
        <c:grouping val="clustered"/>
        <c:varyColors val="0"/>
        <c:ser>
          <c:idx val="0"/>
          <c:order val="0"/>
          <c:tx>
            <c:strRef>
              <c:f>Sheet6!$B$1</c:f>
              <c:strCache>
                <c:ptCount val="1"/>
                <c:pt idx="0">
                  <c:v>Return</c:v>
                </c:pt>
              </c:strCache>
            </c:strRef>
          </c:tx>
          <c:spPr>
            <a:solidFill>
              <a:srgbClr val="BD956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050" b="0" i="0" u="none" strike="noStrike" kern="1200" baseline="0">
                    <a:solidFill>
                      <a:schemeClr val="tx1"/>
                    </a:solidFill>
                    <a:latin typeface="Cambria" panose="02040503050406030204" pitchFamily="18" charset="0"/>
                    <a:ea typeface="Cambria" panose="02040503050406030204" pitchFamily="18" charset="0"/>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numRef>
              <c:f>Sheet6!$A$2:$A$13</c:f>
              <c:numCache>
                <c:formatCode>General</c:formatCode>
                <c:ptCount val="12"/>
                <c:pt idx="0">
                  <c:v>2013</c:v>
                </c:pt>
                <c:pt idx="1">
                  <c:v>2014</c:v>
                </c:pt>
                <c:pt idx="2">
                  <c:v>2015</c:v>
                </c:pt>
                <c:pt idx="3">
                  <c:v>2016</c:v>
                </c:pt>
                <c:pt idx="4">
                  <c:v>2017</c:v>
                </c:pt>
                <c:pt idx="5">
                  <c:v>2018</c:v>
                </c:pt>
                <c:pt idx="6">
                  <c:v>2019</c:v>
                </c:pt>
                <c:pt idx="7">
                  <c:v>2021</c:v>
                </c:pt>
                <c:pt idx="8">
                  <c:v>2022</c:v>
                </c:pt>
                <c:pt idx="9">
                  <c:v>2023</c:v>
                </c:pt>
                <c:pt idx="10">
                  <c:v>2024</c:v>
                </c:pt>
                <c:pt idx="11">
                  <c:v>2025</c:v>
                </c:pt>
              </c:numCache>
            </c:numRef>
          </c:cat>
          <c:val>
            <c:numRef>
              <c:f>Sheet6!$B$2:$B$13</c:f>
              <c:numCache>
                <c:formatCode>0.00%</c:formatCode>
                <c:ptCount val="12"/>
                <c:pt idx="0">
                  <c:v>0.32579999999999998</c:v>
                </c:pt>
                <c:pt idx="1">
                  <c:v>0.12939999999999999</c:v>
                </c:pt>
                <c:pt idx="2">
                  <c:v>9.9500000000000005E-2</c:v>
                </c:pt>
                <c:pt idx="3">
                  <c:v>0.21970000000000001</c:v>
                </c:pt>
                <c:pt idx="4">
                  <c:v>0.33260000000000001</c:v>
                </c:pt>
                <c:pt idx="5">
                  <c:v>0.2336</c:v>
                </c:pt>
                <c:pt idx="6">
                  <c:v>0.1711</c:v>
                </c:pt>
                <c:pt idx="7">
                  <c:v>0.40960000000000002</c:v>
                </c:pt>
                <c:pt idx="8">
                  <c:v>0.1923</c:v>
                </c:pt>
                <c:pt idx="9">
                  <c:v>0.2535</c:v>
                </c:pt>
                <c:pt idx="10">
                  <c:v>0.224</c:v>
                </c:pt>
                <c:pt idx="11">
                  <c:v>0.4229</c:v>
                </c:pt>
              </c:numCache>
            </c:numRef>
          </c:val>
          <c:extLst>
            <c:ext xmlns:c16="http://schemas.microsoft.com/office/drawing/2014/chart" uri="{C3380CC4-5D6E-409C-BE32-E72D297353CC}">
              <c16:uniqueId val="{00000000-D3C3-4CEF-9EA4-B5187773EBE1}"/>
            </c:ext>
          </c:extLst>
        </c:ser>
        <c:dLbls>
          <c:showLegendKey val="0"/>
          <c:showVal val="0"/>
          <c:showCatName val="0"/>
          <c:showSerName val="0"/>
          <c:showPercent val="0"/>
          <c:showBubbleSize val="0"/>
        </c:dLbls>
        <c:gapWidth val="219"/>
        <c:overlap val="-27"/>
        <c:axId val="1733564208"/>
        <c:axId val="1733565168"/>
      </c:barChart>
      <c:catAx>
        <c:axId val="1733564208"/>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050" b="0" i="0" u="none" strike="noStrike" kern="1200" baseline="0">
                <a:solidFill>
                  <a:schemeClr val="tx1"/>
                </a:solidFill>
                <a:latin typeface="Cambria" panose="02040503050406030204" pitchFamily="18" charset="0"/>
                <a:ea typeface="Cambria" panose="02040503050406030204" pitchFamily="18" charset="0"/>
                <a:cs typeface="+mn-cs"/>
              </a:defRPr>
            </a:pPr>
            <a:endParaRPr lang="en-US"/>
          </a:p>
        </c:txPr>
        <c:crossAx val="1733565168"/>
        <c:crosses val="autoZero"/>
        <c:auto val="1"/>
        <c:lblAlgn val="ctr"/>
        <c:lblOffset val="100"/>
        <c:noMultiLvlLbl val="0"/>
      </c:catAx>
      <c:valAx>
        <c:axId val="1733565168"/>
        <c:scaling>
          <c:orientation val="minMax"/>
        </c:scaling>
        <c:delete val="1"/>
        <c:axPos val="l"/>
        <c:numFmt formatCode="0.00%" sourceLinked="1"/>
        <c:majorTickMark val="none"/>
        <c:minorTickMark val="none"/>
        <c:tickLblPos val="nextTo"/>
        <c:crossAx val="1733564208"/>
        <c:crosses val="autoZero"/>
        <c:crossBetween val="between"/>
      </c:valAx>
      <c:spPr>
        <a:noFill/>
        <a:ln>
          <a:noFill/>
        </a:ln>
        <a:effectLst/>
      </c:spPr>
    </c:plotArea>
    <c:plotVisOnly val="1"/>
    <c:dispBlanksAs val="gap"/>
    <c:showDLblsOverMax val="0"/>
  </c:chart>
  <c:spPr>
    <a:noFill/>
    <a:ln>
      <a:solidFill>
        <a:sysClr val="window" lastClr="FFFFFF">
          <a:lumMod val="85000"/>
        </a:sysClr>
      </a:solidFill>
    </a:ln>
    <a:effectLst/>
  </c:spPr>
  <c:txPr>
    <a:bodyPr/>
    <a:lstStyle/>
    <a:p>
      <a:pPr>
        <a:defRPr/>
      </a:pPr>
      <a:endParaRPr lang="en-US"/>
    </a:p>
  </c:txPr>
</c:chartSpace>
</file>

<file path=ppt/charts/chart10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1"/>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pieChart>
        <c:varyColors val="1"/>
        <c:ser>
          <c:idx val="0"/>
          <c:order val="0"/>
          <c:tx>
            <c:strRef>
              <c:f>Sheet1!$B$1</c:f>
              <c:strCache>
                <c:ptCount val="1"/>
                <c:pt idx="0">
                  <c:v>s</c:v>
                </c:pt>
              </c:strCache>
            </c:strRef>
          </c:tx>
          <c:dPt>
            <c:idx val="0"/>
            <c:bubble3D val="0"/>
            <c:spPr>
              <a:solidFill>
                <a:srgbClr val="BD9568"/>
              </a:solidFill>
              <a:ln w="15240">
                <a:solidFill>
                  <a:srgbClr val="FFFFFF"/>
                </a:solidFill>
              </a:ln>
            </c:spPr>
            <c:extLst>
              <c:ext xmlns:c16="http://schemas.microsoft.com/office/drawing/2014/chart" uri="{C3380CC4-5D6E-409C-BE32-E72D297353CC}">
                <c16:uniqueId val="{00000001-591B-4CFF-9FE5-69AC0BBA520E}"/>
              </c:ext>
            </c:extLst>
          </c:dPt>
          <c:dPt>
            <c:idx val="1"/>
            <c:bubble3D val="0"/>
            <c:spPr>
              <a:solidFill>
                <a:srgbClr val="A6A6A6"/>
              </a:solidFill>
              <a:ln w="15240">
                <a:solidFill>
                  <a:srgbClr val="FFFFFF"/>
                </a:solidFill>
              </a:ln>
            </c:spPr>
            <c:extLst>
              <c:ext xmlns:c16="http://schemas.microsoft.com/office/drawing/2014/chart" uri="{C3380CC4-5D6E-409C-BE32-E72D297353CC}">
                <c16:uniqueId val="{00000003-591B-4CFF-9FE5-69AC0BBA520E}"/>
              </c:ext>
            </c:extLst>
          </c:dPt>
          <c:dLbls>
            <c:dLbl>
              <c:idx val="0"/>
              <c:layout>
                <c:manualLayout>
                  <c:x val="-1.1529766796364075E-3"/>
                  <c:y val="-4.1224540160027842E-2"/>
                </c:manualLayout>
              </c:layout>
              <c:showLegendKey val="0"/>
              <c:showVal val="1"/>
              <c:showCatName val="1"/>
              <c:showSerName val="0"/>
              <c:showPercent val="0"/>
              <c:showBubbleSize val="0"/>
              <c:extLst>
                <c:ext xmlns:c15="http://schemas.microsoft.com/office/drawing/2012/chart" uri="{CE6537A1-D6FC-4f65-9D91-7224C49458BB}"/>
                <c:ext xmlns:c16="http://schemas.microsoft.com/office/drawing/2014/chart" uri="{C3380CC4-5D6E-409C-BE32-E72D297353CC}">
                  <c16:uniqueId val="{00000001-591B-4CFF-9FE5-69AC0BBA520E}"/>
                </c:ext>
              </c:extLst>
            </c:dLbl>
            <c:dLbl>
              <c:idx val="1"/>
              <c:layout>
                <c:manualLayout>
                  <c:x val="-2.6021388361708676E-2"/>
                  <c:y val="7.1347031963470323E-2"/>
                </c:manualLayout>
              </c:layout>
              <c:showLegendKey val="0"/>
              <c:showVal val="1"/>
              <c:showCatName val="1"/>
              <c:showSerName val="0"/>
              <c:showPercent val="0"/>
              <c:showBubbleSize val="0"/>
              <c:extLst>
                <c:ext xmlns:c15="http://schemas.microsoft.com/office/drawing/2012/chart" uri="{CE6537A1-D6FC-4f65-9D91-7224C49458BB}"/>
                <c:ext xmlns:c16="http://schemas.microsoft.com/office/drawing/2014/chart" uri="{C3380CC4-5D6E-409C-BE32-E72D297353CC}">
                  <c16:uniqueId val="{00000003-591B-4CFF-9FE5-69AC0BBA520E}"/>
                </c:ext>
              </c:extLst>
            </c:dLbl>
            <c:numFmt formatCode="0.0&quot;%&quot;" sourceLinked="0"/>
            <c:spPr>
              <a:noFill/>
              <a:ln>
                <a:noFill/>
              </a:ln>
              <a:effectLst/>
            </c:spPr>
            <c:showLegendKey val="0"/>
            <c:showVal val="1"/>
            <c:showCatName val="1"/>
            <c:showSerName val="0"/>
            <c:showPercent val="0"/>
            <c:showBubbleSize val="0"/>
            <c:showLeaderLines val="1"/>
            <c:extLst>
              <c:ext xmlns:c15="http://schemas.microsoft.com/office/drawing/2012/chart" uri="{CE6537A1-D6FC-4f65-9D91-7224C49458BB}"/>
            </c:extLst>
          </c:dLbls>
          <c:cat>
            <c:strRef>
              <c:f>Sheet1!$A$2:$A$3</c:f>
              <c:strCache>
                <c:ptCount val="2"/>
                <c:pt idx="0">
                  <c:v>India</c:v>
                </c:pt>
                <c:pt idx="1">
                  <c:v>UK</c:v>
                </c:pt>
              </c:strCache>
            </c:strRef>
          </c:cat>
          <c:val>
            <c:numRef>
              <c:f>Sheet1!$B$2:$B$3</c:f>
              <c:numCache>
                <c:formatCode>General</c:formatCode>
                <c:ptCount val="2"/>
                <c:pt idx="0">
                  <c:v>77.5</c:v>
                </c:pt>
                <c:pt idx="1">
                  <c:v>22.5</c:v>
                </c:pt>
              </c:numCache>
            </c:numRef>
          </c:val>
          <c:extLst>
            <c:ext xmlns:c16="http://schemas.microsoft.com/office/drawing/2014/chart" uri="{C3380CC4-5D6E-409C-BE32-E72D297353CC}">
              <c16:uniqueId val="{00000004-591B-4CFF-9FE5-69AC0BBA520E}"/>
            </c:ext>
          </c:extLst>
        </c:ser>
        <c:dLbls>
          <c:showLegendKey val="0"/>
          <c:showVal val="1"/>
          <c:showCatName val="1"/>
          <c:showSerName val="0"/>
          <c:showPercent val="0"/>
          <c:showBubbleSize val="0"/>
          <c:showLeaderLines val="1"/>
        </c:dLbls>
        <c:firstSliceAng val="0"/>
      </c:pieChart>
    </c:plotArea>
    <c:plotVisOnly val="1"/>
    <c:dispBlanksAs val="gap"/>
    <c:showDLblsOverMax val="1"/>
  </c:chart>
  <c:spPr>
    <a:ln>
      <a:solidFill>
        <a:schemeClr val="bg1">
          <a:lumMod val="85000"/>
        </a:schemeClr>
      </a:solidFill>
    </a:ln>
  </c:spPr>
  <c:txPr>
    <a:bodyPr/>
    <a:lstStyle/>
    <a:p>
      <a:pPr>
        <a:defRPr sz="1300">
          <a:latin typeface="Cambria" panose="02040503050406030204" pitchFamily="18" charset="0"/>
          <a:ea typeface="Cambria" panose="02040503050406030204" pitchFamily="18" charset="0"/>
        </a:defRPr>
      </a:pPr>
      <a:endParaRPr lang="en-US"/>
    </a:p>
  </c:txPr>
</c:chartSpace>
</file>

<file path=ppt/charts/chart10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1"/>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pieChart>
        <c:varyColors val="1"/>
        <c:ser>
          <c:idx val="0"/>
          <c:order val="0"/>
          <c:tx>
            <c:strRef>
              <c:f>Sheet1!$B$1</c:f>
              <c:strCache>
                <c:ptCount val="1"/>
                <c:pt idx="0">
                  <c:v>s</c:v>
                </c:pt>
              </c:strCache>
            </c:strRef>
          </c:tx>
          <c:dPt>
            <c:idx val="0"/>
            <c:bubble3D val="0"/>
            <c:spPr>
              <a:solidFill>
                <a:srgbClr val="BD9568"/>
              </a:solidFill>
              <a:ln w="15240">
                <a:solidFill>
                  <a:srgbClr val="FFFFFF"/>
                </a:solidFill>
              </a:ln>
            </c:spPr>
            <c:extLst>
              <c:ext xmlns:c16="http://schemas.microsoft.com/office/drawing/2014/chart" uri="{C3380CC4-5D6E-409C-BE32-E72D297353CC}">
                <c16:uniqueId val="{00000001-7DC8-4A21-B20E-FA2DA895571B}"/>
              </c:ext>
            </c:extLst>
          </c:dPt>
          <c:dPt>
            <c:idx val="1"/>
            <c:bubble3D val="0"/>
            <c:spPr>
              <a:solidFill>
                <a:srgbClr val="DBC8B2"/>
              </a:solidFill>
              <a:ln w="15240">
                <a:solidFill>
                  <a:srgbClr val="FFFFFF"/>
                </a:solidFill>
              </a:ln>
            </c:spPr>
            <c:extLst>
              <c:ext xmlns:c16="http://schemas.microsoft.com/office/drawing/2014/chart" uri="{C3380CC4-5D6E-409C-BE32-E72D297353CC}">
                <c16:uniqueId val="{00000003-7DC8-4A21-B20E-FA2DA895571B}"/>
              </c:ext>
            </c:extLst>
          </c:dPt>
          <c:dPt>
            <c:idx val="2"/>
            <c:bubble3D val="0"/>
            <c:spPr>
              <a:solidFill>
                <a:srgbClr val="A6A6A6"/>
              </a:solidFill>
              <a:ln w="15240">
                <a:solidFill>
                  <a:srgbClr val="FFFFFF"/>
                </a:solidFill>
              </a:ln>
            </c:spPr>
            <c:extLst>
              <c:ext xmlns:c16="http://schemas.microsoft.com/office/drawing/2014/chart" uri="{C3380CC4-5D6E-409C-BE32-E72D297353CC}">
                <c16:uniqueId val="{00000005-7DC8-4A21-B20E-FA2DA895571B}"/>
              </c:ext>
            </c:extLst>
          </c:dPt>
          <c:dLbls>
            <c:dLbl>
              <c:idx val="0"/>
              <c:layout>
                <c:manualLayout>
                  <c:x val="1.8783846639423237E-3"/>
                  <c:y val="-1.5444487331289737E-3"/>
                </c:manualLayout>
              </c:layout>
              <c:showLegendKey val="0"/>
              <c:showVal val="1"/>
              <c:showCatName val="1"/>
              <c:showSerName val="0"/>
              <c:showPercent val="0"/>
              <c:showBubbleSize val="0"/>
              <c:extLst>
                <c:ext xmlns:c15="http://schemas.microsoft.com/office/drawing/2012/chart" uri="{CE6537A1-D6FC-4f65-9D91-7224C49458BB}"/>
                <c:ext xmlns:c16="http://schemas.microsoft.com/office/drawing/2014/chart" uri="{C3380CC4-5D6E-409C-BE32-E72D297353CC}">
                  <c16:uniqueId val="{00000001-7DC8-4A21-B20E-FA2DA895571B}"/>
                </c:ext>
              </c:extLst>
            </c:dLbl>
            <c:dLbl>
              <c:idx val="1"/>
              <c:layout>
                <c:manualLayout>
                  <c:x val="2.6453536662347586E-2"/>
                  <c:y val="3.4230144275642055E-2"/>
                </c:manualLayout>
              </c:layout>
              <c:showLegendKey val="0"/>
              <c:showVal val="1"/>
              <c:showCatName val="1"/>
              <c:showSerName val="0"/>
              <c:showPercent val="0"/>
              <c:showBubbleSize val="0"/>
              <c:extLst>
                <c:ext xmlns:c15="http://schemas.microsoft.com/office/drawing/2012/chart" uri="{CE6537A1-D6FC-4f65-9D91-7224C49458BB}"/>
                <c:ext xmlns:c16="http://schemas.microsoft.com/office/drawing/2014/chart" uri="{C3380CC4-5D6E-409C-BE32-E72D297353CC}">
                  <c16:uniqueId val="{00000003-7DC8-4A21-B20E-FA2DA895571B}"/>
                </c:ext>
              </c:extLst>
            </c:dLbl>
            <c:dLbl>
              <c:idx val="2"/>
              <c:layout>
                <c:manualLayout>
                  <c:x val="4.2484568053579213E-3"/>
                  <c:y val="7.5573524229891878E-3"/>
                </c:manualLayout>
              </c:layout>
              <c:showLegendKey val="0"/>
              <c:showVal val="1"/>
              <c:showCatName val="1"/>
              <c:showSerName val="0"/>
              <c:showPercent val="0"/>
              <c:showBubbleSize val="0"/>
              <c:extLst>
                <c:ext xmlns:c15="http://schemas.microsoft.com/office/drawing/2012/chart" uri="{CE6537A1-D6FC-4f65-9D91-7224C49458BB}"/>
                <c:ext xmlns:c16="http://schemas.microsoft.com/office/drawing/2014/chart" uri="{C3380CC4-5D6E-409C-BE32-E72D297353CC}">
                  <c16:uniqueId val="{00000005-7DC8-4A21-B20E-FA2DA895571B}"/>
                </c:ext>
              </c:extLst>
            </c:dLbl>
            <c:numFmt formatCode="0.0&quot;%&quot;" sourceLinked="0"/>
            <c:spPr>
              <a:noFill/>
              <a:ln>
                <a:noFill/>
              </a:ln>
              <a:effectLst/>
            </c:spPr>
            <c:txPr>
              <a:bodyPr/>
              <a:lstStyle/>
              <a:p>
                <a:pPr>
                  <a:defRPr sz="1100" b="0">
                    <a:solidFill>
                      <a:srgbClr val="000000"/>
                    </a:solidFill>
                    <a:latin typeface="Cambria"/>
                  </a:defRPr>
                </a:pPr>
                <a:endParaRPr lang="en-US"/>
              </a:p>
            </c:txPr>
            <c:showLegendKey val="0"/>
            <c:showVal val="1"/>
            <c:showCatName val="1"/>
            <c:showSerName val="0"/>
            <c:showPercent val="0"/>
            <c:showBubbleSize val="0"/>
            <c:showLeaderLines val="1"/>
            <c:extLst>
              <c:ext xmlns:c15="http://schemas.microsoft.com/office/drawing/2012/chart" uri="{CE6537A1-D6FC-4f65-9D91-7224C49458BB}"/>
            </c:extLst>
          </c:dLbls>
          <c:cat>
            <c:strRef>
              <c:f>Sheet1!$A$2:$A$4</c:f>
              <c:strCache>
                <c:ptCount val="3"/>
                <c:pt idx="0">
                  <c:v>BBB-</c:v>
                </c:pt>
                <c:pt idx="1">
                  <c:v>BB+</c:v>
                </c:pt>
                <c:pt idx="2">
                  <c:v>BB</c:v>
                </c:pt>
              </c:strCache>
            </c:strRef>
          </c:cat>
          <c:val>
            <c:numRef>
              <c:f>Sheet1!$B$2:$B$4</c:f>
              <c:numCache>
                <c:formatCode>General</c:formatCode>
                <c:ptCount val="3"/>
                <c:pt idx="0">
                  <c:v>50</c:v>
                </c:pt>
                <c:pt idx="1">
                  <c:v>33</c:v>
                </c:pt>
                <c:pt idx="2">
                  <c:v>17</c:v>
                </c:pt>
              </c:numCache>
            </c:numRef>
          </c:val>
          <c:extLst>
            <c:ext xmlns:c16="http://schemas.microsoft.com/office/drawing/2014/chart" uri="{C3380CC4-5D6E-409C-BE32-E72D297353CC}">
              <c16:uniqueId val="{00000006-7DC8-4A21-B20E-FA2DA895571B}"/>
            </c:ext>
          </c:extLst>
        </c:ser>
        <c:dLbls>
          <c:showLegendKey val="0"/>
          <c:showVal val="1"/>
          <c:showCatName val="1"/>
          <c:showSerName val="0"/>
          <c:showPercent val="0"/>
          <c:showBubbleSize val="0"/>
          <c:showLeaderLines val="1"/>
        </c:dLbls>
        <c:firstSliceAng val="0"/>
      </c:pieChart>
    </c:plotArea>
    <c:plotVisOnly val="1"/>
    <c:dispBlanksAs val="gap"/>
    <c:showDLblsOverMax val="1"/>
  </c:chart>
  <c:spPr>
    <a:ln>
      <a:solidFill>
        <a:schemeClr val="bg1">
          <a:lumMod val="85000"/>
        </a:schemeClr>
      </a:solidFill>
    </a:ln>
  </c:spPr>
  <c:txPr>
    <a:bodyPr/>
    <a:lstStyle/>
    <a:p>
      <a:pPr>
        <a:defRPr sz="1800"/>
      </a:pPr>
      <a:endParaRPr lang="en-US"/>
    </a:p>
  </c:txPr>
</c:chartSpace>
</file>

<file path=ppt/charts/chart1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rot="0" spcFirstLastPara="1" vertOverflow="ellipsis" vert="horz" wrap="square" anchor="ctr" anchorCtr="1"/>
          <a:lstStyle/>
          <a:p>
            <a:pPr>
              <a:defRPr sz="1400" b="0" i="0" u="none" strike="noStrike" kern="1200" spc="0" baseline="0">
                <a:solidFill>
                  <a:schemeClr val="tx1">
                    <a:lumMod val="65000"/>
                    <a:lumOff val="35000"/>
                  </a:schemeClr>
                </a:solidFill>
                <a:latin typeface="+mn-lt"/>
                <a:ea typeface="+mn-ea"/>
                <a:cs typeface="+mn-cs"/>
              </a:defRPr>
            </a:pPr>
            <a:r>
              <a:rPr lang="en-IN" b="1" dirty="0">
                <a:solidFill>
                  <a:schemeClr val="tx1"/>
                </a:solidFill>
                <a:latin typeface="Cambria" panose="02040503050406030204" pitchFamily="18" charset="0"/>
                <a:ea typeface="Cambria" panose="02040503050406030204" pitchFamily="18" charset="0"/>
              </a:rPr>
              <a:t>Performance</a:t>
            </a:r>
          </a:p>
        </c:rich>
      </c:tx>
      <c:overlay val="0"/>
      <c:spPr>
        <a:noFill/>
        <a:ln>
          <a:noFill/>
        </a:ln>
        <a:effectLst/>
      </c:spPr>
      <c:txPr>
        <a:bodyPr rot="0" spcFirstLastPara="1" vertOverflow="ellipsis" vert="horz" wrap="square" anchor="ctr" anchorCtr="1"/>
        <a:lstStyle/>
        <a:p>
          <a:pPr>
            <a:defRPr sz="1400" b="0" i="0" u="none" strike="noStrike" kern="1200" spc="0" baseline="0">
              <a:solidFill>
                <a:schemeClr val="tx1">
                  <a:lumMod val="65000"/>
                  <a:lumOff val="35000"/>
                </a:schemeClr>
              </a:solidFill>
              <a:latin typeface="+mn-lt"/>
              <a:ea typeface="+mn-ea"/>
              <a:cs typeface="+mn-cs"/>
            </a:defRPr>
          </a:pPr>
          <a:endParaRPr lang="en-US"/>
        </a:p>
      </c:txPr>
    </c:title>
    <c:autoTitleDeleted val="0"/>
    <c:plotArea>
      <c:layout>
        <c:manualLayout>
          <c:layoutTarget val="inner"/>
          <c:xMode val="edge"/>
          <c:yMode val="edge"/>
          <c:x val="2.9885958434343735E-2"/>
          <c:y val="0.15627851530207987"/>
          <c:w val="0.94022808313131256"/>
          <c:h val="0.72217693146029815"/>
        </c:manualLayout>
      </c:layout>
      <c:barChart>
        <c:barDir val="col"/>
        <c:grouping val="clustered"/>
        <c:varyColors val="0"/>
        <c:ser>
          <c:idx val="0"/>
          <c:order val="0"/>
          <c:tx>
            <c:strRef>
              <c:f>'ICICI Large Cap'!$C$3</c:f>
              <c:strCache>
                <c:ptCount val="1"/>
                <c:pt idx="0">
                  <c:v>ICICI Prudential Largecap</c:v>
                </c:pt>
              </c:strCache>
            </c:strRef>
          </c:tx>
          <c:spPr>
            <a:solidFill>
              <a:srgbClr val="6D6D6D"/>
            </a:solidFill>
            <a:ln>
              <a:noFill/>
            </a:ln>
            <a:effectLst/>
          </c:spPr>
          <c:invertIfNegative val="0"/>
          <c:dLbls>
            <c:dLbl>
              <c:idx val="0"/>
              <c:layout>
                <c:manualLayout>
                  <c:x val="-2.4299188180135527E-2"/>
                  <c:y val="2.270533162849379E-2"/>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CE8A-425E-824B-88A873899C39}"/>
                </c:ext>
              </c:extLst>
            </c:dLbl>
            <c:dLbl>
              <c:idx val="1"/>
              <c:layout>
                <c:manualLayout>
                  <c:x val="0"/>
                  <c:y val="1.8164336814524402E-2"/>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C88F-4371-8214-CEF562928940}"/>
                </c:ext>
              </c:extLst>
            </c:dLbl>
            <c:dLbl>
              <c:idx val="3"/>
              <c:layout>
                <c:manualLayout>
                  <c:x val="-2.4452147809917654E-2"/>
                  <c:y val="1.8163979255877549E-2"/>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C88F-4371-8214-CEF562928940}"/>
                </c:ext>
              </c:extLst>
            </c:dLbl>
            <c:spPr>
              <a:noFill/>
              <a:ln>
                <a:noFill/>
              </a:ln>
              <a:effectLst/>
            </c:spPr>
            <c:txPr>
              <a:bodyPr rot="0" spcFirstLastPara="1" vertOverflow="ellipsis" vert="horz" wrap="square" lIns="38100" tIns="19050" rIns="38100" bIns="19050" anchor="ctr" anchorCtr="1">
                <a:spAutoFit/>
              </a:bodyPr>
              <a:lstStyle/>
              <a:p>
                <a:pPr>
                  <a:defRPr sz="1100" b="0" i="0" u="none" strike="noStrike" kern="1200" baseline="0">
                    <a:solidFill>
                      <a:schemeClr val="tx1"/>
                    </a:solidFill>
                    <a:latin typeface="Cambria" panose="02040503050406030204" pitchFamily="18" charset="0"/>
                    <a:ea typeface="Cambria" panose="02040503050406030204" pitchFamily="18" charset="0"/>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'ICICI Large Cap'!$D$2:$L$2</c:f>
              <c:strCache>
                <c:ptCount val="9"/>
                <c:pt idx="0">
                  <c:v>1 M</c:v>
                </c:pt>
                <c:pt idx="1">
                  <c:v>3 M</c:v>
                </c:pt>
                <c:pt idx="2">
                  <c:v>6 M</c:v>
                </c:pt>
                <c:pt idx="3">
                  <c:v>1 Y</c:v>
                </c:pt>
                <c:pt idx="4">
                  <c:v>2Y</c:v>
                </c:pt>
                <c:pt idx="5">
                  <c:v>3 Y</c:v>
                </c:pt>
                <c:pt idx="6">
                  <c:v>5 Y</c:v>
                </c:pt>
                <c:pt idx="7">
                  <c:v>10 Y</c:v>
                </c:pt>
                <c:pt idx="8">
                  <c:v>SI</c:v>
                </c:pt>
              </c:strCache>
            </c:strRef>
          </c:cat>
          <c:val>
            <c:numRef>
              <c:f>'ICICI Large Cap'!$D$3:$L$3</c:f>
              <c:numCache>
                <c:formatCode>0%</c:formatCode>
                <c:ptCount val="9"/>
                <c:pt idx="0">
                  <c:v>0.03</c:v>
                </c:pt>
                <c:pt idx="1">
                  <c:v>0.06</c:v>
                </c:pt>
                <c:pt idx="2">
                  <c:v>0.03</c:v>
                </c:pt>
                <c:pt idx="3">
                  <c:v>0.08</c:v>
                </c:pt>
                <c:pt idx="4">
                  <c:v>0.03</c:v>
                </c:pt>
                <c:pt idx="5">
                  <c:v>0.18</c:v>
                </c:pt>
                <c:pt idx="6">
                  <c:v>0.15</c:v>
                </c:pt>
                <c:pt idx="7">
                  <c:v>0.14949999999999999</c:v>
                </c:pt>
                <c:pt idx="8">
                  <c:v>0.16</c:v>
                </c:pt>
              </c:numCache>
            </c:numRef>
          </c:val>
          <c:extLst>
            <c:ext xmlns:c16="http://schemas.microsoft.com/office/drawing/2014/chart" uri="{C3380CC4-5D6E-409C-BE32-E72D297353CC}">
              <c16:uniqueId val="{00000000-C88F-4371-8214-CEF562928940}"/>
            </c:ext>
          </c:extLst>
        </c:ser>
        <c:ser>
          <c:idx val="1"/>
          <c:order val="1"/>
          <c:tx>
            <c:strRef>
              <c:f>'ICICI Large Cap'!$C$4</c:f>
              <c:strCache>
                <c:ptCount val="1"/>
                <c:pt idx="0">
                  <c:v>Nifty 50 TRI</c:v>
                </c:pt>
              </c:strCache>
            </c:strRef>
          </c:tx>
          <c:spPr>
            <a:solidFill>
              <a:srgbClr val="B79165"/>
            </a:solidFill>
            <a:ln>
              <a:noFill/>
            </a:ln>
            <a:effectLst/>
          </c:spPr>
          <c:invertIfNegative val="0"/>
          <c:dLbls>
            <c:dLbl>
              <c:idx val="0"/>
              <c:layout>
                <c:manualLayout>
                  <c:x val="1.3584526561065334E-2"/>
                  <c:y val="9.083062303879166E-3"/>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C88F-4371-8214-CEF562928940}"/>
                </c:ext>
              </c:extLst>
            </c:dLbl>
            <c:dLbl>
              <c:idx val="1"/>
              <c:layout>
                <c:manualLayout>
                  <c:x val="3.8036674370982911E-2"/>
                  <c:y val="7.1511729353848615E-7"/>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CE8A-425E-824B-88A873899C39}"/>
                </c:ext>
              </c:extLst>
            </c:dLbl>
            <c:dLbl>
              <c:idx val="2"/>
              <c:layout>
                <c:manualLayout>
                  <c:x val="2.1735242497704536E-2"/>
                  <c:y val="0"/>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C88F-4371-8214-CEF562928940}"/>
                </c:ext>
              </c:extLst>
            </c:dLbl>
            <c:dLbl>
              <c:idx val="4"/>
              <c:layout>
                <c:manualLayout>
                  <c:x val="2.1735242497704536E-2"/>
                  <c:y val="-4.5409948139694704E-3"/>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6-C88F-4371-8214-CEF562928940}"/>
                </c:ext>
              </c:extLst>
            </c:dLbl>
            <c:dLbl>
              <c:idx val="5"/>
              <c:layout>
                <c:manualLayout>
                  <c:x val="2.1735242497704435E-2"/>
                  <c:y val="0"/>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7-C88F-4371-8214-CEF562928940}"/>
                </c:ext>
              </c:extLst>
            </c:dLbl>
            <c:dLbl>
              <c:idx val="6"/>
              <c:layout>
                <c:manualLayout>
                  <c:x val="1.3584526561065334E-2"/>
                  <c:y val="4.5409948139693455E-3"/>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8-C88F-4371-8214-CEF562928940}"/>
                </c:ext>
              </c:extLst>
            </c:dLbl>
            <c:dLbl>
              <c:idx val="7"/>
              <c:layout>
                <c:manualLayout>
                  <c:x val="5.4338106244260342E-3"/>
                  <c:y val="1.3622984441908121E-2"/>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9-C88F-4371-8214-CEF562928940}"/>
                </c:ext>
              </c:extLst>
            </c:dLbl>
            <c:dLbl>
              <c:idx val="8"/>
              <c:layout>
                <c:manualLayout>
                  <c:x val="2.9885958434343537E-2"/>
                  <c:y val="4.5409948139694288E-3"/>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A-C88F-4371-8214-CEF562928940}"/>
                </c:ext>
              </c:extLst>
            </c:dLbl>
            <c:spPr>
              <a:noFill/>
              <a:ln>
                <a:noFill/>
              </a:ln>
              <a:effectLst/>
            </c:spPr>
            <c:txPr>
              <a:bodyPr rot="0" spcFirstLastPara="1" vertOverflow="ellipsis" vert="horz" wrap="square" lIns="38100" tIns="19050" rIns="38100" bIns="19050" anchor="ctr" anchorCtr="1">
                <a:spAutoFit/>
              </a:bodyPr>
              <a:lstStyle/>
              <a:p>
                <a:pPr>
                  <a:defRPr sz="1100" b="0" i="0" u="none" strike="noStrike" kern="1200" baseline="0">
                    <a:solidFill>
                      <a:schemeClr val="tx1"/>
                    </a:solidFill>
                    <a:latin typeface="Cambria" panose="02040503050406030204" pitchFamily="18" charset="0"/>
                    <a:ea typeface="Cambria" panose="02040503050406030204" pitchFamily="18" charset="0"/>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'ICICI Large Cap'!$D$2:$L$2</c:f>
              <c:strCache>
                <c:ptCount val="9"/>
                <c:pt idx="0">
                  <c:v>1 M</c:v>
                </c:pt>
                <c:pt idx="1">
                  <c:v>3 M</c:v>
                </c:pt>
                <c:pt idx="2">
                  <c:v>6 M</c:v>
                </c:pt>
                <c:pt idx="3">
                  <c:v>1 Y</c:v>
                </c:pt>
                <c:pt idx="4">
                  <c:v>2Y</c:v>
                </c:pt>
                <c:pt idx="5">
                  <c:v>3 Y</c:v>
                </c:pt>
                <c:pt idx="6">
                  <c:v>5 Y</c:v>
                </c:pt>
                <c:pt idx="7">
                  <c:v>10 Y</c:v>
                </c:pt>
                <c:pt idx="8">
                  <c:v>SI</c:v>
                </c:pt>
              </c:strCache>
            </c:strRef>
          </c:cat>
          <c:val>
            <c:numRef>
              <c:f>'ICICI Large Cap'!$D$4:$L$4</c:f>
              <c:numCache>
                <c:formatCode>0%</c:formatCode>
                <c:ptCount val="9"/>
                <c:pt idx="0">
                  <c:v>0.02</c:v>
                </c:pt>
                <c:pt idx="1">
                  <c:v>0.02</c:v>
                </c:pt>
                <c:pt idx="2">
                  <c:v>-0.03</c:v>
                </c:pt>
                <c:pt idx="3">
                  <c:v>0</c:v>
                </c:pt>
                <c:pt idx="4">
                  <c:v>0</c:v>
                </c:pt>
                <c:pt idx="5">
                  <c:v>0.09</c:v>
                </c:pt>
                <c:pt idx="6">
                  <c:v>0.1</c:v>
                </c:pt>
                <c:pt idx="7">
                  <c:v>0.1229</c:v>
                </c:pt>
                <c:pt idx="8">
                  <c:v>0.15</c:v>
                </c:pt>
              </c:numCache>
            </c:numRef>
          </c:val>
          <c:extLst>
            <c:ext xmlns:c16="http://schemas.microsoft.com/office/drawing/2014/chart" uri="{C3380CC4-5D6E-409C-BE32-E72D297353CC}">
              <c16:uniqueId val="{00000001-C88F-4371-8214-CEF562928940}"/>
            </c:ext>
          </c:extLst>
        </c:ser>
        <c:dLbls>
          <c:showLegendKey val="0"/>
          <c:showVal val="0"/>
          <c:showCatName val="0"/>
          <c:showSerName val="0"/>
          <c:showPercent val="0"/>
          <c:showBubbleSize val="0"/>
        </c:dLbls>
        <c:gapWidth val="219"/>
        <c:overlap val="-27"/>
        <c:axId val="1215713120"/>
        <c:axId val="1215712160"/>
      </c:barChart>
      <c:catAx>
        <c:axId val="1215713120"/>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100" b="0" i="0" u="none" strike="noStrike" kern="1200" baseline="0">
                <a:solidFill>
                  <a:schemeClr val="tx1"/>
                </a:solidFill>
                <a:latin typeface="Cambria" panose="02040503050406030204" pitchFamily="18" charset="0"/>
                <a:ea typeface="Cambria" panose="02040503050406030204" pitchFamily="18" charset="0"/>
                <a:cs typeface="+mn-cs"/>
              </a:defRPr>
            </a:pPr>
            <a:endParaRPr lang="en-US"/>
          </a:p>
        </c:txPr>
        <c:crossAx val="1215712160"/>
        <c:crosses val="autoZero"/>
        <c:auto val="1"/>
        <c:lblAlgn val="ctr"/>
        <c:lblOffset val="100"/>
        <c:noMultiLvlLbl val="0"/>
      </c:catAx>
      <c:valAx>
        <c:axId val="1215712160"/>
        <c:scaling>
          <c:orientation val="minMax"/>
        </c:scaling>
        <c:delete val="1"/>
        <c:axPos val="l"/>
        <c:numFmt formatCode="0%" sourceLinked="1"/>
        <c:majorTickMark val="none"/>
        <c:minorTickMark val="none"/>
        <c:tickLblPos val="nextTo"/>
        <c:crossAx val="1215713120"/>
        <c:crosses val="autoZero"/>
        <c:crossBetween val="between"/>
      </c:valAx>
      <c:spPr>
        <a:noFill/>
        <a:ln>
          <a:noFill/>
        </a:ln>
        <a:effectLst/>
      </c:spPr>
    </c:plotArea>
    <c:legend>
      <c:legendPos val="b"/>
      <c:overlay val="0"/>
      <c:spPr>
        <a:noFill/>
        <a:ln>
          <a:noFill/>
        </a:ln>
        <a:effectLst/>
      </c:spPr>
      <c:txPr>
        <a:bodyPr rot="0" spcFirstLastPara="1" vertOverflow="ellipsis" vert="horz" wrap="square" anchor="ctr" anchorCtr="1"/>
        <a:lstStyle/>
        <a:p>
          <a:pPr>
            <a:defRPr sz="1100" b="0" i="0" u="none" strike="noStrike" kern="1200" baseline="0">
              <a:solidFill>
                <a:schemeClr val="tx1"/>
              </a:solidFill>
              <a:latin typeface="Cambria" panose="02040503050406030204" pitchFamily="18" charset="0"/>
              <a:ea typeface="Cambria" panose="02040503050406030204" pitchFamily="18" charset="0"/>
              <a:cs typeface="+mn-cs"/>
            </a:defRPr>
          </a:pPr>
          <a:endParaRPr lang="en-US"/>
        </a:p>
      </c:txPr>
    </c:legend>
    <c:plotVisOnly val="1"/>
    <c:dispBlanksAs val="gap"/>
    <c:showDLblsOverMax val="0"/>
  </c:chart>
  <c:spPr>
    <a:noFill/>
    <a:ln>
      <a:solidFill>
        <a:schemeClr val="bg1">
          <a:lumMod val="85000"/>
        </a:schemeClr>
      </a:solidFill>
    </a:ln>
    <a:effectLst/>
  </c:spPr>
  <c:txPr>
    <a:bodyPr/>
    <a:lstStyle/>
    <a:p>
      <a:pPr>
        <a:defRPr/>
      </a:pPr>
      <a:endParaRPr lang="en-US"/>
    </a:p>
  </c:txPr>
</c:chartSpace>
</file>

<file path=ppt/charts/chart1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title>
      <c:tx>
        <c:rich>
          <a:bodyPr rot="0" spcFirstLastPara="1" vertOverflow="ellipsis" vert="horz" wrap="square" anchor="ctr" anchorCtr="1"/>
          <a:lstStyle/>
          <a:p>
            <a:pPr>
              <a:defRPr sz="1400" b="1" i="0" u="none" strike="noStrike" kern="1200" spc="0" baseline="0">
                <a:solidFill>
                  <a:sysClr val="windowText" lastClr="000000"/>
                </a:solidFill>
                <a:latin typeface="Cambria" panose="02040503050406030204" pitchFamily="18" charset="0"/>
                <a:ea typeface="Cambria" panose="02040503050406030204" pitchFamily="18" charset="0"/>
                <a:cs typeface="+mn-cs"/>
              </a:defRPr>
            </a:pPr>
            <a:r>
              <a:rPr lang="en-IN" sz="1400" b="1"/>
              <a:t>Performance</a:t>
            </a:r>
          </a:p>
        </c:rich>
      </c:tx>
      <c:layout>
        <c:manualLayout>
          <c:xMode val="edge"/>
          <c:yMode val="edge"/>
          <c:x val="0.3757846041287205"/>
          <c:y val="1.3332255555193963E-2"/>
        </c:manualLayout>
      </c:layout>
      <c:overlay val="0"/>
      <c:spPr>
        <a:noFill/>
        <a:ln>
          <a:noFill/>
        </a:ln>
        <a:effectLst/>
      </c:spPr>
      <c:txPr>
        <a:bodyPr rot="0" spcFirstLastPara="1" vertOverflow="ellipsis" vert="horz" wrap="square" anchor="ctr" anchorCtr="1"/>
        <a:lstStyle/>
        <a:p>
          <a:pPr>
            <a:defRPr sz="1400" b="1" i="0" u="none" strike="noStrike" kern="1200" spc="0" baseline="0">
              <a:solidFill>
                <a:sysClr val="windowText" lastClr="000000"/>
              </a:solidFill>
              <a:latin typeface="Cambria" panose="02040503050406030204" pitchFamily="18" charset="0"/>
              <a:ea typeface="Cambria" panose="02040503050406030204" pitchFamily="18" charset="0"/>
              <a:cs typeface="+mn-cs"/>
            </a:defRPr>
          </a:pPr>
          <a:endParaRPr lang="en-US"/>
        </a:p>
      </c:txPr>
    </c:title>
    <c:autoTitleDeleted val="0"/>
    <c:plotArea>
      <c:layout/>
      <c:barChart>
        <c:barDir val="col"/>
        <c:grouping val="clustered"/>
        <c:varyColors val="0"/>
        <c:ser>
          <c:idx val="0"/>
          <c:order val="0"/>
          <c:tx>
            <c:strRef>
              <c:f>Reniassance!$C$4</c:f>
              <c:strCache>
                <c:ptCount val="1"/>
                <c:pt idx="0">
                  <c:v>Renaissance Opportunities Portfolio</c:v>
                </c:pt>
              </c:strCache>
            </c:strRef>
          </c:tx>
          <c:spPr>
            <a:solidFill>
              <a:srgbClr val="B79165"/>
            </a:solidFill>
            <a:ln>
              <a:noFill/>
            </a:ln>
            <a:effectLst/>
          </c:spPr>
          <c:invertIfNegative val="0"/>
          <c:dLbls>
            <c:dLbl>
              <c:idx val="1"/>
              <c:layout>
                <c:manualLayout>
                  <c:x val="-1.0823227925462073E-2"/>
                  <c:y val="1.3332255555194045E-2"/>
                </c:manualLayout>
              </c:layout>
              <c:dLblPos val="outEnd"/>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9EE5-47AB-8D5E-364ECD24320E}"/>
                </c:ext>
              </c:extLst>
            </c:dLbl>
            <c:dLbl>
              <c:idx val="3"/>
              <c:layout>
                <c:manualLayout>
                  <c:x val="0"/>
                  <c:y val="-3.9996766665581891E-2"/>
                </c:manualLayout>
              </c:layout>
              <c:dLblPos val="outEnd"/>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79BE-4468-B41D-A5E85B56FE2A}"/>
                </c:ext>
              </c:extLst>
            </c:dLbl>
            <c:spPr>
              <a:noFill/>
              <a:ln>
                <a:noFill/>
              </a:ln>
              <a:effectLst/>
            </c:spPr>
            <c:txPr>
              <a:bodyPr rot="0" spcFirstLastPara="1" vertOverflow="ellipsis" vert="horz" wrap="square" anchor="ctr" anchorCtr="1"/>
              <a:lstStyle/>
              <a:p>
                <a:pPr>
                  <a:defRPr sz="1100" b="0" i="0" u="none" strike="noStrike" kern="1200" baseline="0">
                    <a:solidFill>
                      <a:sysClr val="windowText" lastClr="000000"/>
                    </a:solidFill>
                    <a:latin typeface="Cambria" panose="02040503050406030204" pitchFamily="18" charset="0"/>
                    <a:ea typeface="Cambria" panose="02040503050406030204" pitchFamily="18" charset="0"/>
                    <a:cs typeface="+mn-cs"/>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Reniassance!$D$3:$L$3</c:f>
              <c:strCache>
                <c:ptCount val="9"/>
                <c:pt idx="0">
                  <c:v>1 M</c:v>
                </c:pt>
                <c:pt idx="1">
                  <c:v>3 M</c:v>
                </c:pt>
                <c:pt idx="2">
                  <c:v>6 M</c:v>
                </c:pt>
                <c:pt idx="3">
                  <c:v>1 Y</c:v>
                </c:pt>
                <c:pt idx="4">
                  <c:v>2 Y</c:v>
                </c:pt>
                <c:pt idx="5">
                  <c:v>3 Y</c:v>
                </c:pt>
                <c:pt idx="6">
                  <c:v>5 Y</c:v>
                </c:pt>
                <c:pt idx="7">
                  <c:v>7 Y</c:v>
                </c:pt>
                <c:pt idx="8">
                  <c:v>SI</c:v>
                </c:pt>
              </c:strCache>
            </c:strRef>
          </c:cat>
          <c:val>
            <c:numRef>
              <c:f>Reniassance!$D$4:$L$4</c:f>
              <c:numCache>
                <c:formatCode>0%</c:formatCode>
                <c:ptCount val="9"/>
                <c:pt idx="0">
                  <c:v>0.05</c:v>
                </c:pt>
                <c:pt idx="1">
                  <c:v>0.04</c:v>
                </c:pt>
                <c:pt idx="2">
                  <c:v>-0.09</c:v>
                </c:pt>
                <c:pt idx="3">
                  <c:v>-0.01</c:v>
                </c:pt>
                <c:pt idx="4">
                  <c:v>0.02</c:v>
                </c:pt>
                <c:pt idx="5">
                  <c:v>0.1</c:v>
                </c:pt>
                <c:pt idx="6">
                  <c:v>0.14000000000000001</c:v>
                </c:pt>
                <c:pt idx="7">
                  <c:v>0.15</c:v>
                </c:pt>
                <c:pt idx="8">
                  <c:v>0.11</c:v>
                </c:pt>
              </c:numCache>
            </c:numRef>
          </c:val>
          <c:extLst>
            <c:ext xmlns:c16="http://schemas.microsoft.com/office/drawing/2014/chart" uri="{C3380CC4-5D6E-409C-BE32-E72D297353CC}">
              <c16:uniqueId val="{00000000-F1A0-4B1B-B54E-900579E87613}"/>
            </c:ext>
          </c:extLst>
        </c:ser>
        <c:ser>
          <c:idx val="1"/>
          <c:order val="1"/>
          <c:tx>
            <c:strRef>
              <c:f>Reniassance!$C$5</c:f>
              <c:strCache>
                <c:ptCount val="1"/>
                <c:pt idx="0">
                  <c:v>NIFTY 50 TRI</c:v>
                </c:pt>
              </c:strCache>
            </c:strRef>
          </c:tx>
          <c:spPr>
            <a:solidFill>
              <a:srgbClr val="6D6D6D"/>
            </a:solidFill>
            <a:ln>
              <a:noFill/>
            </a:ln>
            <a:effectLst/>
          </c:spPr>
          <c:invertIfNegative val="0"/>
          <c:dLbls>
            <c:dLbl>
              <c:idx val="0"/>
              <c:layout>
                <c:manualLayout>
                  <c:x val="2.1646455850924083E-2"/>
                  <c:y val="4.4440851850646541E-3"/>
                </c:manualLayout>
              </c:layout>
              <c:dLblPos val="outEnd"/>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9EE5-47AB-8D5E-364ECD24320E}"/>
                </c:ext>
              </c:extLst>
            </c:dLbl>
            <c:dLbl>
              <c:idx val="1"/>
              <c:layout>
                <c:manualLayout>
                  <c:x val="3.5175490757751657E-2"/>
                  <c:y val="0"/>
                </c:manualLayout>
              </c:layout>
              <c:dLblPos val="outEnd"/>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9EE5-47AB-8D5E-364ECD24320E}"/>
                </c:ext>
              </c:extLst>
            </c:dLbl>
            <c:dLbl>
              <c:idx val="2"/>
              <c:layout>
                <c:manualLayout>
                  <c:x val="2.705806981365512E-2"/>
                  <c:y val="1.3332255555193882E-2"/>
                </c:manualLayout>
              </c:layout>
              <c:dLblPos val="outEnd"/>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70BD-4538-BA4C-0FD99CA00B54}"/>
                </c:ext>
              </c:extLst>
            </c:dLbl>
            <c:dLbl>
              <c:idx val="3"/>
              <c:layout>
                <c:manualLayout>
                  <c:x val="1.0823227925462049E-2"/>
                  <c:y val="4.8885286963678609E-2"/>
                </c:manualLayout>
              </c:layout>
              <c:dLblPos val="outEnd"/>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3158-4F1E-8091-030BB702F314}"/>
                </c:ext>
              </c:extLst>
            </c:dLbl>
            <c:dLbl>
              <c:idx val="5"/>
              <c:layout>
                <c:manualLayout>
                  <c:x val="3.2469683776386045E-2"/>
                  <c:y val="4.4440851850646541E-3"/>
                </c:manualLayout>
              </c:layout>
              <c:dLblPos val="outEnd"/>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9EE5-47AB-8D5E-364ECD24320E}"/>
                </c:ext>
              </c:extLst>
            </c:dLbl>
            <c:dLbl>
              <c:idx val="6"/>
              <c:layout>
                <c:manualLayout>
                  <c:x val="1.0823227925461851E-2"/>
                  <c:y val="-8.8881703701293082E-3"/>
                </c:manualLayout>
              </c:layout>
              <c:dLblPos val="outEnd"/>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33A1-4F16-B85D-62480581A3FB}"/>
                </c:ext>
              </c:extLst>
            </c:dLbl>
            <c:spPr>
              <a:noFill/>
              <a:ln>
                <a:noFill/>
              </a:ln>
              <a:effectLst/>
            </c:spPr>
            <c:txPr>
              <a:bodyPr rot="0" spcFirstLastPara="1" vertOverflow="ellipsis" vert="horz" wrap="square" anchor="ctr" anchorCtr="1"/>
              <a:lstStyle/>
              <a:p>
                <a:pPr>
                  <a:defRPr sz="1100" b="0" i="0" u="none" strike="noStrike" kern="1200" baseline="0">
                    <a:solidFill>
                      <a:sysClr val="windowText" lastClr="000000"/>
                    </a:solidFill>
                    <a:latin typeface="Cambria" panose="02040503050406030204" pitchFamily="18" charset="0"/>
                    <a:ea typeface="Cambria" panose="02040503050406030204" pitchFamily="18" charset="0"/>
                    <a:cs typeface="+mn-cs"/>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Reniassance!$D$3:$L$3</c:f>
              <c:strCache>
                <c:ptCount val="9"/>
                <c:pt idx="0">
                  <c:v>1 M</c:v>
                </c:pt>
                <c:pt idx="1">
                  <c:v>3 M</c:v>
                </c:pt>
                <c:pt idx="2">
                  <c:v>6 M</c:v>
                </c:pt>
                <c:pt idx="3">
                  <c:v>1 Y</c:v>
                </c:pt>
                <c:pt idx="4">
                  <c:v>2 Y</c:v>
                </c:pt>
                <c:pt idx="5">
                  <c:v>3 Y</c:v>
                </c:pt>
                <c:pt idx="6">
                  <c:v>5 Y</c:v>
                </c:pt>
                <c:pt idx="7">
                  <c:v>7 Y</c:v>
                </c:pt>
                <c:pt idx="8">
                  <c:v>SI</c:v>
                </c:pt>
              </c:strCache>
            </c:strRef>
          </c:cat>
          <c:val>
            <c:numRef>
              <c:f>Reniassance!$D$5:$L$5</c:f>
              <c:numCache>
                <c:formatCode>0%</c:formatCode>
                <c:ptCount val="9"/>
                <c:pt idx="0">
                  <c:v>0.02</c:v>
                </c:pt>
                <c:pt idx="1">
                  <c:v>0.02</c:v>
                </c:pt>
                <c:pt idx="2">
                  <c:v>-0.03</c:v>
                </c:pt>
                <c:pt idx="3">
                  <c:v>0</c:v>
                </c:pt>
                <c:pt idx="4">
                  <c:v>0</c:v>
                </c:pt>
                <c:pt idx="5">
                  <c:v>0.09</c:v>
                </c:pt>
                <c:pt idx="6">
                  <c:v>0.1</c:v>
                </c:pt>
                <c:pt idx="7">
                  <c:v>0.13</c:v>
                </c:pt>
                <c:pt idx="8">
                  <c:v>0.12</c:v>
                </c:pt>
              </c:numCache>
            </c:numRef>
          </c:val>
          <c:extLst>
            <c:ext xmlns:c16="http://schemas.microsoft.com/office/drawing/2014/chart" uri="{C3380CC4-5D6E-409C-BE32-E72D297353CC}">
              <c16:uniqueId val="{00000001-F1A0-4B1B-B54E-900579E87613}"/>
            </c:ext>
          </c:extLst>
        </c:ser>
        <c:dLbls>
          <c:dLblPos val="outEnd"/>
          <c:showLegendKey val="0"/>
          <c:showVal val="1"/>
          <c:showCatName val="0"/>
          <c:showSerName val="0"/>
          <c:showPercent val="0"/>
          <c:showBubbleSize val="0"/>
        </c:dLbls>
        <c:gapWidth val="219"/>
        <c:overlap val="-27"/>
        <c:axId val="850937000"/>
        <c:axId val="850940240"/>
      </c:barChart>
      <c:catAx>
        <c:axId val="850937000"/>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100" b="0" i="0" u="none" strike="noStrike" kern="1200" baseline="0">
                <a:solidFill>
                  <a:sysClr val="windowText" lastClr="000000"/>
                </a:solidFill>
                <a:latin typeface="Cambria" panose="02040503050406030204" pitchFamily="18" charset="0"/>
                <a:ea typeface="Cambria" panose="02040503050406030204" pitchFamily="18" charset="0"/>
                <a:cs typeface="+mn-cs"/>
              </a:defRPr>
            </a:pPr>
            <a:endParaRPr lang="en-US"/>
          </a:p>
        </c:txPr>
        <c:crossAx val="850940240"/>
        <c:crosses val="autoZero"/>
        <c:auto val="1"/>
        <c:lblAlgn val="ctr"/>
        <c:lblOffset val="100"/>
        <c:noMultiLvlLbl val="0"/>
      </c:catAx>
      <c:valAx>
        <c:axId val="850940240"/>
        <c:scaling>
          <c:orientation val="minMax"/>
        </c:scaling>
        <c:delete val="1"/>
        <c:axPos val="l"/>
        <c:numFmt formatCode="0%" sourceLinked="1"/>
        <c:majorTickMark val="none"/>
        <c:minorTickMark val="none"/>
        <c:tickLblPos val="nextTo"/>
        <c:crossAx val="850937000"/>
        <c:crosses val="autoZero"/>
        <c:crossBetween val="between"/>
      </c:valAx>
      <c:spPr>
        <a:noFill/>
        <a:ln>
          <a:noFill/>
        </a:ln>
        <a:effectLst/>
      </c:spPr>
    </c:plotArea>
    <c:legend>
      <c:legendPos val="b"/>
      <c:overlay val="0"/>
      <c:spPr>
        <a:noFill/>
        <a:ln>
          <a:noFill/>
        </a:ln>
        <a:effectLst/>
      </c:spPr>
      <c:txPr>
        <a:bodyPr rot="0" spcFirstLastPara="1" vertOverflow="ellipsis" vert="horz" wrap="square" anchor="ctr" anchorCtr="1"/>
        <a:lstStyle/>
        <a:p>
          <a:pPr>
            <a:defRPr sz="1100" b="0" i="0" u="none" strike="noStrike" kern="1200" baseline="0">
              <a:solidFill>
                <a:sysClr val="windowText" lastClr="000000"/>
              </a:solidFill>
              <a:latin typeface="Cambria" panose="02040503050406030204" pitchFamily="18" charset="0"/>
              <a:ea typeface="Cambria" panose="02040503050406030204" pitchFamily="18" charset="0"/>
              <a:cs typeface="+mn-cs"/>
            </a:defRPr>
          </a:pPr>
          <a:endParaRPr lang="en-US"/>
        </a:p>
      </c:txPr>
    </c:legend>
    <c:plotVisOnly val="1"/>
    <c:dispBlanksAs val="gap"/>
    <c:showDLblsOverMax val="0"/>
  </c:chart>
  <c:spPr>
    <a:noFill/>
    <a:ln>
      <a:solidFill>
        <a:sysClr val="window" lastClr="FFFFFF">
          <a:lumMod val="85000"/>
        </a:sysClr>
      </a:solidFill>
    </a:ln>
    <a:effectLst/>
  </c:spPr>
  <c:txPr>
    <a:bodyPr/>
    <a:lstStyle/>
    <a:p>
      <a:pPr>
        <a:defRPr sz="1050">
          <a:solidFill>
            <a:sysClr val="windowText" lastClr="000000"/>
          </a:solidFill>
          <a:latin typeface="Cambria" panose="02040503050406030204" pitchFamily="18" charset="0"/>
          <a:ea typeface="Cambria" panose="02040503050406030204" pitchFamily="18" charset="0"/>
        </a:defRPr>
      </a:pPr>
      <a:endParaRPr lang="en-US"/>
    </a:p>
  </c:txPr>
</c:chartSpace>
</file>

<file path=ppt/charts/chart1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title>
      <c:tx>
        <c:rich>
          <a:bodyPr rot="0" spcFirstLastPara="1" vertOverflow="ellipsis" vert="horz" wrap="square" anchor="ctr" anchorCtr="1"/>
          <a:lstStyle/>
          <a:p>
            <a:pPr>
              <a:defRPr sz="1400" b="1" i="0" u="none" strike="noStrike" kern="1200" spc="0" baseline="0">
                <a:solidFill>
                  <a:sysClr val="windowText" lastClr="000000"/>
                </a:solidFill>
                <a:latin typeface="Cambria" panose="02040503050406030204" pitchFamily="18" charset="0"/>
                <a:ea typeface="Cambria" panose="02040503050406030204" pitchFamily="18" charset="0"/>
                <a:cs typeface="+mn-cs"/>
              </a:defRPr>
            </a:pPr>
            <a:r>
              <a:rPr lang="en-US" sz="1400" b="1"/>
              <a:t>Market-Cap Allocation</a:t>
            </a:r>
          </a:p>
        </c:rich>
      </c:tx>
      <c:layout>
        <c:manualLayout>
          <c:xMode val="edge"/>
          <c:yMode val="edge"/>
          <c:x val="0.26681313665217049"/>
          <c:y val="2.392395572875132E-2"/>
        </c:manualLayout>
      </c:layout>
      <c:overlay val="0"/>
      <c:spPr>
        <a:noFill/>
        <a:ln>
          <a:noFill/>
        </a:ln>
        <a:effectLst/>
      </c:spPr>
      <c:txPr>
        <a:bodyPr rot="0" spcFirstLastPara="1" vertOverflow="ellipsis" vert="horz" wrap="square" anchor="ctr" anchorCtr="1"/>
        <a:lstStyle/>
        <a:p>
          <a:pPr>
            <a:defRPr sz="1400" b="1" i="0" u="none" strike="noStrike" kern="1200" spc="0" baseline="0">
              <a:solidFill>
                <a:sysClr val="windowText" lastClr="000000"/>
              </a:solidFill>
              <a:latin typeface="Cambria" panose="02040503050406030204" pitchFamily="18" charset="0"/>
              <a:ea typeface="Cambria" panose="02040503050406030204" pitchFamily="18" charset="0"/>
              <a:cs typeface="+mn-cs"/>
            </a:defRPr>
          </a:pPr>
          <a:endParaRPr lang="en-US"/>
        </a:p>
      </c:txPr>
    </c:title>
    <c:autoTitleDeleted val="0"/>
    <c:plotArea>
      <c:layout>
        <c:manualLayout>
          <c:layoutTarget val="inner"/>
          <c:xMode val="edge"/>
          <c:yMode val="edge"/>
          <c:x val="0.33662546877190958"/>
          <c:y val="0.15681242488443034"/>
          <c:w val="0.33306424425167047"/>
          <c:h val="0.84120333101838185"/>
        </c:manualLayout>
      </c:layout>
      <c:doughnutChart>
        <c:varyColors val="1"/>
        <c:ser>
          <c:idx val="0"/>
          <c:order val="0"/>
          <c:tx>
            <c:strRef>
              <c:f>Reniassance!$D$23</c:f>
              <c:strCache>
                <c:ptCount val="1"/>
                <c:pt idx="0">
                  <c:v>Allocation %</c:v>
                </c:pt>
              </c:strCache>
            </c:strRef>
          </c:tx>
          <c:dPt>
            <c:idx val="0"/>
            <c:bubble3D val="0"/>
            <c:spPr>
              <a:solidFill>
                <a:srgbClr val="B79165"/>
              </a:solidFill>
              <a:ln w="19050">
                <a:solidFill>
                  <a:schemeClr val="lt1"/>
                </a:solidFill>
              </a:ln>
              <a:effectLst/>
            </c:spPr>
            <c:extLst>
              <c:ext xmlns:c16="http://schemas.microsoft.com/office/drawing/2014/chart" uri="{C3380CC4-5D6E-409C-BE32-E72D297353CC}">
                <c16:uniqueId val="{00000001-8451-495E-B040-3DD91B3ED43A}"/>
              </c:ext>
            </c:extLst>
          </c:dPt>
          <c:dPt>
            <c:idx val="1"/>
            <c:bubble3D val="0"/>
            <c:spPr>
              <a:solidFill>
                <a:srgbClr val="E7E6E6">
                  <a:lumMod val="90000"/>
                </a:srgbClr>
              </a:solidFill>
              <a:ln w="19050">
                <a:solidFill>
                  <a:schemeClr val="lt1"/>
                </a:solidFill>
              </a:ln>
              <a:effectLst/>
            </c:spPr>
            <c:extLst>
              <c:ext xmlns:c16="http://schemas.microsoft.com/office/drawing/2014/chart" uri="{C3380CC4-5D6E-409C-BE32-E72D297353CC}">
                <c16:uniqueId val="{00000003-8451-495E-B040-3DD91B3ED43A}"/>
              </c:ext>
            </c:extLst>
          </c:dPt>
          <c:dPt>
            <c:idx val="2"/>
            <c:bubble3D val="0"/>
            <c:spPr>
              <a:solidFill>
                <a:schemeClr val="accent3"/>
              </a:solidFill>
              <a:ln w="19050">
                <a:solidFill>
                  <a:schemeClr val="lt1"/>
                </a:solidFill>
              </a:ln>
              <a:effectLst/>
            </c:spPr>
            <c:extLst>
              <c:ext xmlns:c16="http://schemas.microsoft.com/office/drawing/2014/chart" uri="{C3380CC4-5D6E-409C-BE32-E72D297353CC}">
                <c16:uniqueId val="{00000005-8451-495E-B040-3DD91B3ED43A}"/>
              </c:ext>
            </c:extLst>
          </c:dPt>
          <c:dLbls>
            <c:dLbl>
              <c:idx val="0"/>
              <c:layout>
                <c:manualLayout>
                  <c:x val="0.10419639740520877"/>
                  <c:y val="-3.8545935841914512E-3"/>
                </c:manualLayout>
              </c:layout>
              <c:showLegendKey val="0"/>
              <c:showVal val="1"/>
              <c:showCatName val="1"/>
              <c:showSerName val="0"/>
              <c:showPercent val="0"/>
              <c:showBubbleSize val="0"/>
              <c:separator>
</c:separator>
              <c:extLst>
                <c:ext xmlns:c15="http://schemas.microsoft.com/office/drawing/2012/chart" uri="{CE6537A1-D6FC-4f65-9D91-7224C49458BB}"/>
                <c:ext xmlns:c16="http://schemas.microsoft.com/office/drawing/2014/chart" uri="{C3380CC4-5D6E-409C-BE32-E72D297353CC}">
                  <c16:uniqueId val="{00000001-8451-495E-B040-3DD91B3ED43A}"/>
                </c:ext>
              </c:extLst>
            </c:dLbl>
            <c:dLbl>
              <c:idx val="1"/>
              <c:layout>
                <c:manualLayout>
                  <c:x val="-9.7881464229135642E-2"/>
                  <c:y val="-7.9746519095838103E-3"/>
                </c:manualLayout>
              </c:layout>
              <c:showLegendKey val="0"/>
              <c:showVal val="1"/>
              <c:showCatName val="1"/>
              <c:showSerName val="0"/>
              <c:showPercent val="0"/>
              <c:showBubbleSize val="0"/>
              <c:separator>
</c:separator>
              <c:extLst>
                <c:ext xmlns:c15="http://schemas.microsoft.com/office/drawing/2012/chart" uri="{CE6537A1-D6FC-4f65-9D91-7224C49458BB}"/>
                <c:ext xmlns:c16="http://schemas.microsoft.com/office/drawing/2014/chart" uri="{C3380CC4-5D6E-409C-BE32-E72D297353CC}">
                  <c16:uniqueId val="{00000003-8451-495E-B040-3DD91B3ED43A}"/>
                </c:ext>
              </c:extLst>
            </c:dLbl>
            <c:dLbl>
              <c:idx val="2"/>
              <c:layout>
                <c:manualLayout>
                  <c:x val="7.2621731524842553E-2"/>
                  <c:y val="0.19074921982365906"/>
                </c:manualLayout>
              </c:layout>
              <c:showLegendKey val="0"/>
              <c:showVal val="1"/>
              <c:showCatName val="1"/>
              <c:showSerName val="0"/>
              <c:showPercent val="0"/>
              <c:showBubbleSize val="0"/>
              <c:separator>
</c:separator>
              <c:extLst>
                <c:ext xmlns:c15="http://schemas.microsoft.com/office/drawing/2012/chart" uri="{CE6537A1-D6FC-4f65-9D91-7224C49458BB}"/>
                <c:ext xmlns:c16="http://schemas.microsoft.com/office/drawing/2014/chart" uri="{C3380CC4-5D6E-409C-BE32-E72D297353CC}">
                  <c16:uniqueId val="{00000005-8451-495E-B040-3DD91B3ED43A}"/>
                </c:ext>
              </c:extLst>
            </c:dLbl>
            <c:spPr>
              <a:noFill/>
              <a:ln>
                <a:noFill/>
              </a:ln>
              <a:effectLst/>
            </c:spPr>
            <c:txPr>
              <a:bodyPr rot="0" spcFirstLastPara="1" vertOverflow="ellipsis" vert="horz" wrap="square" anchor="ctr" anchorCtr="1"/>
              <a:lstStyle/>
              <a:p>
                <a:pPr>
                  <a:defRPr sz="1100" b="0" i="0" u="none" strike="noStrike" kern="1200" baseline="0">
                    <a:solidFill>
                      <a:sysClr val="windowText" lastClr="000000"/>
                    </a:solidFill>
                    <a:latin typeface="Cambria" panose="02040503050406030204" pitchFamily="18" charset="0"/>
                    <a:ea typeface="Cambria" panose="02040503050406030204" pitchFamily="18" charset="0"/>
                    <a:cs typeface="+mn-cs"/>
                  </a:defRPr>
                </a:pPr>
                <a:endParaRPr lang="en-US"/>
              </a:p>
            </c:txPr>
            <c:showLegendKey val="0"/>
            <c:showVal val="1"/>
            <c:showCatName val="1"/>
            <c:showSerName val="0"/>
            <c:showPercent val="0"/>
            <c:showBubbleSize val="0"/>
            <c:separator>
</c:separator>
            <c:showLeaderLines val="1"/>
            <c:leaderLines>
              <c:spPr>
                <a:ln w="9525" cap="flat" cmpd="sng" algn="ctr">
                  <a:solidFill>
                    <a:schemeClr val="tx1">
                      <a:lumMod val="35000"/>
                      <a:lumOff val="65000"/>
                    </a:schemeClr>
                  </a:solidFill>
                  <a:round/>
                </a:ln>
                <a:effectLst/>
              </c:spPr>
            </c:leaderLines>
            <c:extLst>
              <c:ext xmlns:c15="http://schemas.microsoft.com/office/drawing/2012/chart" uri="{CE6537A1-D6FC-4f65-9D91-7224C49458BB}"/>
            </c:extLst>
          </c:dLbls>
          <c:cat>
            <c:strRef>
              <c:f>Reniassance!$C$24:$C$26</c:f>
              <c:strCache>
                <c:ptCount val="3"/>
                <c:pt idx="0">
                  <c:v>Large Cap</c:v>
                </c:pt>
                <c:pt idx="1">
                  <c:v>Mid Cap</c:v>
                </c:pt>
                <c:pt idx="2">
                  <c:v>Small Cap</c:v>
                </c:pt>
              </c:strCache>
            </c:strRef>
          </c:cat>
          <c:val>
            <c:numRef>
              <c:f>Reniassance!$D$24:$D$26</c:f>
              <c:numCache>
                <c:formatCode>0%</c:formatCode>
                <c:ptCount val="3"/>
                <c:pt idx="0">
                  <c:v>0.67</c:v>
                </c:pt>
                <c:pt idx="1">
                  <c:v>0.23</c:v>
                </c:pt>
                <c:pt idx="2">
                  <c:v>0.09</c:v>
                </c:pt>
              </c:numCache>
            </c:numRef>
          </c:val>
          <c:extLst>
            <c:ext xmlns:c16="http://schemas.microsoft.com/office/drawing/2014/chart" uri="{C3380CC4-5D6E-409C-BE32-E72D297353CC}">
              <c16:uniqueId val="{00000006-8451-495E-B040-3DD91B3ED43A}"/>
            </c:ext>
          </c:extLst>
        </c:ser>
        <c:dLbls>
          <c:showLegendKey val="0"/>
          <c:showVal val="1"/>
          <c:showCatName val="0"/>
          <c:showSerName val="0"/>
          <c:showPercent val="0"/>
          <c:showBubbleSize val="0"/>
          <c:showLeaderLines val="1"/>
        </c:dLbls>
        <c:firstSliceAng val="0"/>
        <c:holeSize val="75"/>
      </c:doughnutChart>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solidFill>
        <a:sysClr val="window" lastClr="FFFFFF">
          <a:lumMod val="85000"/>
        </a:sysClr>
      </a:solidFill>
    </a:ln>
    <a:effectLst/>
  </c:spPr>
  <c:txPr>
    <a:bodyPr/>
    <a:lstStyle/>
    <a:p>
      <a:pPr>
        <a:defRPr sz="1050">
          <a:solidFill>
            <a:sysClr val="windowText" lastClr="000000"/>
          </a:solidFill>
          <a:latin typeface="Cambria" panose="02040503050406030204" pitchFamily="18" charset="0"/>
          <a:ea typeface="Cambria" panose="02040503050406030204" pitchFamily="18" charset="0"/>
        </a:defRPr>
      </a:pPr>
      <a:endParaRPr lang="en-US"/>
    </a:p>
  </c:txPr>
</c:chartSpace>
</file>

<file path=ppt/charts/chart1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rot="0" spcFirstLastPara="1" vertOverflow="ellipsis" vert="horz" wrap="square" anchor="ctr" anchorCtr="1"/>
          <a:lstStyle/>
          <a:p>
            <a:pPr>
              <a:defRPr sz="1400" b="1" i="0" u="none" strike="noStrike" kern="1200" spc="0" baseline="0">
                <a:solidFill>
                  <a:sysClr val="windowText" lastClr="000000"/>
                </a:solidFill>
                <a:latin typeface="Cambria" panose="02040503050406030204" pitchFamily="18" charset="0"/>
                <a:ea typeface="Cambria" panose="02040503050406030204" pitchFamily="18" charset="0"/>
                <a:cs typeface="+mn-cs"/>
              </a:defRPr>
            </a:pPr>
            <a:r>
              <a:rPr lang="en-US" sz="1400" b="1"/>
              <a:t>Market-Cap Allocation</a:t>
            </a:r>
          </a:p>
        </c:rich>
      </c:tx>
      <c:layout>
        <c:manualLayout>
          <c:xMode val="edge"/>
          <c:yMode val="edge"/>
          <c:x val="0.2737264375931176"/>
          <c:y val="0"/>
        </c:manualLayout>
      </c:layout>
      <c:overlay val="0"/>
      <c:spPr>
        <a:noFill/>
        <a:ln>
          <a:noFill/>
        </a:ln>
        <a:effectLst/>
      </c:spPr>
      <c:txPr>
        <a:bodyPr rot="0" spcFirstLastPara="1" vertOverflow="ellipsis" vert="horz" wrap="square" anchor="ctr" anchorCtr="1"/>
        <a:lstStyle/>
        <a:p>
          <a:pPr>
            <a:defRPr sz="1400" b="1" i="0" u="none" strike="noStrike" kern="1200" spc="0" baseline="0">
              <a:solidFill>
                <a:sysClr val="windowText" lastClr="000000"/>
              </a:solidFill>
              <a:latin typeface="Cambria" panose="02040503050406030204" pitchFamily="18" charset="0"/>
              <a:ea typeface="Cambria" panose="02040503050406030204" pitchFamily="18" charset="0"/>
              <a:cs typeface="+mn-cs"/>
            </a:defRPr>
          </a:pPr>
          <a:endParaRPr lang="en-US"/>
        </a:p>
      </c:txPr>
    </c:title>
    <c:autoTitleDeleted val="0"/>
    <c:plotArea>
      <c:layout>
        <c:manualLayout>
          <c:layoutTarget val="inner"/>
          <c:xMode val="edge"/>
          <c:yMode val="edge"/>
          <c:x val="0.33929261189048798"/>
          <c:y val="0.14959025308902865"/>
          <c:w val="0.27341500601319957"/>
          <c:h val="0.84305077318946875"/>
        </c:manualLayout>
      </c:layout>
      <c:doughnutChart>
        <c:varyColors val="1"/>
        <c:ser>
          <c:idx val="0"/>
          <c:order val="0"/>
          <c:tx>
            <c:strRef>
              <c:f>'Buoyant Capital'!$D$23</c:f>
              <c:strCache>
                <c:ptCount val="1"/>
                <c:pt idx="0">
                  <c:v>Allocation %</c:v>
                </c:pt>
              </c:strCache>
            </c:strRef>
          </c:tx>
          <c:dPt>
            <c:idx val="0"/>
            <c:bubble3D val="0"/>
            <c:spPr>
              <a:solidFill>
                <a:srgbClr val="B79165"/>
              </a:solidFill>
              <a:ln w="19050">
                <a:solidFill>
                  <a:schemeClr val="lt1"/>
                </a:solidFill>
              </a:ln>
              <a:effectLst/>
            </c:spPr>
            <c:extLst>
              <c:ext xmlns:c16="http://schemas.microsoft.com/office/drawing/2014/chart" uri="{C3380CC4-5D6E-409C-BE32-E72D297353CC}">
                <c16:uniqueId val="{00000001-9C97-4E19-BC0D-C23B84B1126F}"/>
              </c:ext>
            </c:extLst>
          </c:dPt>
          <c:dPt>
            <c:idx val="1"/>
            <c:bubble3D val="0"/>
            <c:spPr>
              <a:solidFill>
                <a:srgbClr val="6D6D6D"/>
              </a:solidFill>
              <a:ln w="19050">
                <a:solidFill>
                  <a:schemeClr val="lt1"/>
                </a:solidFill>
              </a:ln>
              <a:effectLst/>
            </c:spPr>
            <c:extLst>
              <c:ext xmlns:c16="http://schemas.microsoft.com/office/drawing/2014/chart" uri="{C3380CC4-5D6E-409C-BE32-E72D297353CC}">
                <c16:uniqueId val="{00000003-9C97-4E19-BC0D-C23B84B1126F}"/>
              </c:ext>
            </c:extLst>
          </c:dPt>
          <c:dPt>
            <c:idx val="2"/>
            <c:bubble3D val="0"/>
            <c:spPr>
              <a:solidFill>
                <a:schemeClr val="accent3"/>
              </a:solidFill>
              <a:ln w="19050">
                <a:solidFill>
                  <a:schemeClr val="lt1"/>
                </a:solidFill>
              </a:ln>
              <a:effectLst/>
            </c:spPr>
            <c:extLst>
              <c:ext xmlns:c16="http://schemas.microsoft.com/office/drawing/2014/chart" uri="{C3380CC4-5D6E-409C-BE32-E72D297353CC}">
                <c16:uniqueId val="{00000005-9C97-4E19-BC0D-C23B84B1126F}"/>
              </c:ext>
            </c:extLst>
          </c:dPt>
          <c:dPt>
            <c:idx val="3"/>
            <c:bubble3D val="0"/>
            <c:spPr>
              <a:solidFill>
                <a:schemeClr val="tx1"/>
              </a:solidFill>
              <a:ln w="19050">
                <a:solidFill>
                  <a:schemeClr val="lt1"/>
                </a:solidFill>
              </a:ln>
              <a:effectLst/>
            </c:spPr>
            <c:extLst>
              <c:ext xmlns:c16="http://schemas.microsoft.com/office/drawing/2014/chart" uri="{C3380CC4-5D6E-409C-BE32-E72D297353CC}">
                <c16:uniqueId val="{00000007-9C97-4E19-BC0D-C23B84B1126F}"/>
              </c:ext>
            </c:extLst>
          </c:dPt>
          <c:dLbls>
            <c:dLbl>
              <c:idx val="0"/>
              <c:layout>
                <c:manualLayout>
                  <c:x val="9.5999540411649056E-2"/>
                  <c:y val="2.796813089706679E-2"/>
                </c:manualLayout>
              </c:layout>
              <c:showLegendKey val="0"/>
              <c:showVal val="1"/>
              <c:showCatName val="1"/>
              <c:showSerName val="0"/>
              <c:showPercent val="0"/>
              <c:showBubbleSize val="0"/>
              <c:separator>
</c:separator>
              <c:extLst>
                <c:ext xmlns:c15="http://schemas.microsoft.com/office/drawing/2012/chart" uri="{CE6537A1-D6FC-4f65-9D91-7224C49458BB}"/>
                <c:ext xmlns:c16="http://schemas.microsoft.com/office/drawing/2014/chart" uri="{C3380CC4-5D6E-409C-BE32-E72D297353CC}">
                  <c16:uniqueId val="{00000001-9C97-4E19-BC0D-C23B84B1126F}"/>
                </c:ext>
              </c:extLst>
            </c:dLbl>
            <c:dLbl>
              <c:idx val="1"/>
              <c:layout>
                <c:manualLayout>
                  <c:x val="6.3999693607765973E-2"/>
                  <c:y val="-5.4302899005159486E-2"/>
                </c:manualLayout>
              </c:layout>
              <c:showLegendKey val="0"/>
              <c:showVal val="1"/>
              <c:showCatName val="1"/>
              <c:showSerName val="0"/>
              <c:showPercent val="0"/>
              <c:showBubbleSize val="0"/>
              <c:separator>
</c:separator>
              <c:extLst>
                <c:ext xmlns:c15="http://schemas.microsoft.com/office/drawing/2012/chart" uri="{CE6537A1-D6FC-4f65-9D91-7224C49458BB}"/>
                <c:ext xmlns:c16="http://schemas.microsoft.com/office/drawing/2014/chart" uri="{C3380CC4-5D6E-409C-BE32-E72D297353CC}">
                  <c16:uniqueId val="{00000003-9C97-4E19-BC0D-C23B84B1126F}"/>
                </c:ext>
              </c:extLst>
            </c:dLbl>
            <c:dLbl>
              <c:idx val="2"/>
              <c:layout>
                <c:manualLayout>
                  <c:x val="-7.9999617009707577E-2"/>
                  <c:y val="0"/>
                </c:manualLayout>
              </c:layout>
              <c:showLegendKey val="0"/>
              <c:showVal val="1"/>
              <c:showCatName val="1"/>
              <c:showSerName val="0"/>
              <c:showPercent val="0"/>
              <c:showBubbleSize val="0"/>
              <c:separator>
</c:separator>
              <c:extLst>
                <c:ext xmlns:c15="http://schemas.microsoft.com/office/drawing/2012/chart" uri="{CE6537A1-D6FC-4f65-9D91-7224C49458BB}"/>
                <c:ext xmlns:c16="http://schemas.microsoft.com/office/drawing/2014/chart" uri="{C3380CC4-5D6E-409C-BE32-E72D297353CC}">
                  <c16:uniqueId val="{00000005-9C97-4E19-BC0D-C23B84B1126F}"/>
                </c:ext>
              </c:extLst>
            </c:dLbl>
            <c:dLbl>
              <c:idx val="3"/>
              <c:layout>
                <c:manualLayout>
                  <c:x val="2.8799862123494776E-2"/>
                  <c:y val="0.15385821384795187"/>
                </c:manualLayout>
              </c:layout>
              <c:showLegendKey val="0"/>
              <c:showVal val="1"/>
              <c:showCatName val="1"/>
              <c:showSerName val="0"/>
              <c:showPercent val="0"/>
              <c:showBubbleSize val="0"/>
              <c:separator>
</c:separator>
              <c:extLst>
                <c:ext xmlns:c15="http://schemas.microsoft.com/office/drawing/2012/chart" uri="{CE6537A1-D6FC-4f65-9D91-7224C49458BB}"/>
                <c:ext xmlns:c16="http://schemas.microsoft.com/office/drawing/2014/chart" uri="{C3380CC4-5D6E-409C-BE32-E72D297353CC}">
                  <c16:uniqueId val="{00000007-9C97-4E19-BC0D-C23B84B1126F}"/>
                </c:ext>
              </c:extLst>
            </c:dLbl>
            <c:spPr>
              <a:noFill/>
              <a:ln>
                <a:noFill/>
              </a:ln>
              <a:effectLst/>
            </c:spPr>
            <c:txPr>
              <a:bodyPr rot="0" spcFirstLastPara="1" vertOverflow="ellipsis" vert="horz" wrap="square" anchor="ctr" anchorCtr="1"/>
              <a:lstStyle/>
              <a:p>
                <a:pPr>
                  <a:defRPr sz="1100" b="0" i="0" u="none" strike="noStrike" kern="1200" baseline="0">
                    <a:solidFill>
                      <a:schemeClr val="tx1"/>
                    </a:solidFill>
                    <a:latin typeface="Cambria" panose="02040503050406030204" pitchFamily="18" charset="0"/>
                    <a:ea typeface="Cambria" panose="02040503050406030204" pitchFamily="18" charset="0"/>
                    <a:cs typeface="+mn-cs"/>
                  </a:defRPr>
                </a:pPr>
                <a:endParaRPr lang="en-US"/>
              </a:p>
            </c:txPr>
            <c:showLegendKey val="0"/>
            <c:showVal val="1"/>
            <c:showCatName val="1"/>
            <c:showSerName val="0"/>
            <c:showPercent val="0"/>
            <c:showBubbleSize val="0"/>
            <c:separator>
</c:separator>
            <c:showLeaderLines val="1"/>
            <c:leaderLines>
              <c:spPr>
                <a:ln w="9525" cap="flat" cmpd="sng" algn="ctr">
                  <a:solidFill>
                    <a:schemeClr val="tx1">
                      <a:lumMod val="35000"/>
                      <a:lumOff val="65000"/>
                    </a:schemeClr>
                  </a:solidFill>
                  <a:round/>
                </a:ln>
                <a:effectLst/>
              </c:spPr>
            </c:leaderLines>
            <c:extLst>
              <c:ext xmlns:c15="http://schemas.microsoft.com/office/drawing/2012/chart" uri="{CE6537A1-D6FC-4f65-9D91-7224C49458BB}"/>
            </c:extLst>
          </c:dLbls>
          <c:cat>
            <c:strRef>
              <c:f>'Buoyant Capital'!$C$24:$C$27</c:f>
              <c:strCache>
                <c:ptCount val="4"/>
                <c:pt idx="0">
                  <c:v>Large Cap</c:v>
                </c:pt>
                <c:pt idx="1">
                  <c:v>Mid Cap</c:v>
                </c:pt>
                <c:pt idx="2">
                  <c:v>Small Cap</c:v>
                </c:pt>
                <c:pt idx="3">
                  <c:v>Cash</c:v>
                </c:pt>
              </c:strCache>
            </c:strRef>
          </c:cat>
          <c:val>
            <c:numRef>
              <c:f>'Buoyant Capital'!$D$24:$D$27</c:f>
              <c:numCache>
                <c:formatCode>0%</c:formatCode>
                <c:ptCount val="4"/>
                <c:pt idx="0">
                  <c:v>0.55100000000000005</c:v>
                </c:pt>
                <c:pt idx="1">
                  <c:v>0.19400000000000001</c:v>
                </c:pt>
                <c:pt idx="2">
                  <c:v>0.16300000000000001</c:v>
                </c:pt>
                <c:pt idx="3">
                  <c:v>9.1999999999999998E-2</c:v>
                </c:pt>
              </c:numCache>
            </c:numRef>
          </c:val>
          <c:extLst>
            <c:ext xmlns:c16="http://schemas.microsoft.com/office/drawing/2014/chart" uri="{C3380CC4-5D6E-409C-BE32-E72D297353CC}">
              <c16:uniqueId val="{00000008-9C97-4E19-BC0D-C23B84B1126F}"/>
            </c:ext>
          </c:extLst>
        </c:ser>
        <c:dLbls>
          <c:showLegendKey val="0"/>
          <c:showVal val="1"/>
          <c:showCatName val="0"/>
          <c:showSerName val="0"/>
          <c:showPercent val="0"/>
          <c:showBubbleSize val="0"/>
          <c:showLeaderLines val="1"/>
        </c:dLbls>
        <c:firstSliceAng val="0"/>
        <c:holeSize val="75"/>
      </c:doughnutChart>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solidFill>
        <a:schemeClr val="bg1">
          <a:lumMod val="85000"/>
        </a:schemeClr>
      </a:solidFill>
    </a:ln>
    <a:effectLst/>
  </c:spPr>
  <c:txPr>
    <a:bodyPr/>
    <a:lstStyle/>
    <a:p>
      <a:pPr>
        <a:defRPr sz="1050">
          <a:solidFill>
            <a:sysClr val="windowText" lastClr="000000"/>
          </a:solidFill>
          <a:latin typeface="Cambria" panose="02040503050406030204" pitchFamily="18" charset="0"/>
          <a:ea typeface="Cambria" panose="02040503050406030204" pitchFamily="18" charset="0"/>
        </a:defRPr>
      </a:pPr>
      <a:endParaRPr lang="en-US"/>
    </a:p>
  </c:txPr>
</c:chartSpace>
</file>

<file path=ppt/charts/chart1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title>
      <c:tx>
        <c:rich>
          <a:bodyPr rot="0" spcFirstLastPara="1" vertOverflow="ellipsis" vert="horz" wrap="square" anchor="ctr" anchorCtr="1"/>
          <a:lstStyle/>
          <a:p>
            <a:pPr>
              <a:defRPr sz="1400" b="1" i="0" u="none" strike="noStrike" kern="1200" spc="0" baseline="0">
                <a:solidFill>
                  <a:sysClr val="windowText" lastClr="000000"/>
                </a:solidFill>
                <a:latin typeface="Cambria" panose="02040503050406030204" pitchFamily="18" charset="0"/>
                <a:ea typeface="Cambria" panose="02040503050406030204" pitchFamily="18" charset="0"/>
                <a:cs typeface="+mn-cs"/>
              </a:defRPr>
            </a:pPr>
            <a:r>
              <a:rPr lang="en-US" sz="1400" b="1"/>
              <a:t>Performance</a:t>
            </a:r>
          </a:p>
        </c:rich>
      </c:tx>
      <c:layout>
        <c:manualLayout>
          <c:xMode val="edge"/>
          <c:yMode val="edge"/>
          <c:x val="0.39004855643044622"/>
          <c:y val="0"/>
        </c:manualLayout>
      </c:layout>
      <c:overlay val="0"/>
      <c:spPr>
        <a:noFill/>
        <a:ln>
          <a:noFill/>
        </a:ln>
        <a:effectLst/>
      </c:spPr>
      <c:txPr>
        <a:bodyPr rot="0" spcFirstLastPara="1" vertOverflow="ellipsis" vert="horz" wrap="square" anchor="ctr" anchorCtr="1"/>
        <a:lstStyle/>
        <a:p>
          <a:pPr>
            <a:defRPr sz="1400" b="1" i="0" u="none" strike="noStrike" kern="1200" spc="0" baseline="0">
              <a:solidFill>
                <a:sysClr val="windowText" lastClr="000000"/>
              </a:solidFill>
              <a:latin typeface="Cambria" panose="02040503050406030204" pitchFamily="18" charset="0"/>
              <a:ea typeface="Cambria" panose="02040503050406030204" pitchFamily="18" charset="0"/>
              <a:cs typeface="+mn-cs"/>
            </a:defRPr>
          </a:pPr>
          <a:endParaRPr lang="en-US"/>
        </a:p>
      </c:txPr>
    </c:title>
    <c:autoTitleDeleted val="0"/>
    <c:plotArea>
      <c:layout/>
      <c:barChart>
        <c:barDir val="col"/>
        <c:grouping val="clustered"/>
        <c:varyColors val="0"/>
        <c:ser>
          <c:idx val="0"/>
          <c:order val="0"/>
          <c:tx>
            <c:strRef>
              <c:f>'Buoyant Capital'!$C$5</c:f>
              <c:strCache>
                <c:ptCount val="1"/>
                <c:pt idx="0">
                  <c:v>Buoyant Opportunities PMS</c:v>
                </c:pt>
              </c:strCache>
            </c:strRef>
          </c:tx>
          <c:spPr>
            <a:solidFill>
              <a:srgbClr val="B79165"/>
            </a:solidFill>
            <a:ln>
              <a:noFill/>
            </a:ln>
            <a:effectLst/>
          </c:spPr>
          <c:invertIfNegative val="0"/>
          <c:dLbls>
            <c:dLbl>
              <c:idx val="2"/>
              <c:layout>
                <c:manualLayout>
                  <c:x val="-1.6147550467452514E-2"/>
                  <c:y val="1.3479635137057109E-2"/>
                </c:manualLayout>
              </c:layout>
              <c:dLblPos val="outEnd"/>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C4DB-440D-9D8F-917592C6EC93}"/>
                </c:ext>
              </c:extLst>
            </c:dLbl>
            <c:spPr>
              <a:noFill/>
              <a:ln>
                <a:noFill/>
              </a:ln>
              <a:effectLst/>
            </c:spPr>
            <c:txPr>
              <a:bodyPr rot="0" spcFirstLastPara="1" vertOverflow="ellipsis" vert="horz" wrap="square" lIns="38100" tIns="19050" rIns="38100" bIns="19050" anchor="ctr" anchorCtr="1">
                <a:spAutoFit/>
              </a:bodyPr>
              <a:lstStyle/>
              <a:p>
                <a:pPr>
                  <a:defRPr sz="1050" b="0" i="0" u="none" strike="noStrike" kern="1200" baseline="0">
                    <a:solidFill>
                      <a:sysClr val="windowText" lastClr="000000"/>
                    </a:solidFill>
                    <a:latin typeface="Cambria" panose="02040503050406030204" pitchFamily="18" charset="0"/>
                    <a:ea typeface="Cambria" panose="02040503050406030204" pitchFamily="18" charset="0"/>
                    <a:cs typeface="+mn-cs"/>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'Buoyant Capital'!$D$4:$L$4</c:f>
              <c:strCache>
                <c:ptCount val="9"/>
                <c:pt idx="0">
                  <c:v>1 M</c:v>
                </c:pt>
                <c:pt idx="1">
                  <c:v>3 M</c:v>
                </c:pt>
                <c:pt idx="2">
                  <c:v>6 M</c:v>
                </c:pt>
                <c:pt idx="3">
                  <c:v>1 Y</c:v>
                </c:pt>
                <c:pt idx="4">
                  <c:v>2Y</c:v>
                </c:pt>
                <c:pt idx="5">
                  <c:v>3 Y</c:v>
                </c:pt>
                <c:pt idx="6">
                  <c:v>5 Y</c:v>
                </c:pt>
                <c:pt idx="7">
                  <c:v>10 Y</c:v>
                </c:pt>
                <c:pt idx="8">
                  <c:v>SI</c:v>
                </c:pt>
              </c:strCache>
            </c:strRef>
          </c:cat>
          <c:val>
            <c:numRef>
              <c:f>'Buoyant Capital'!$D$5:$L$5</c:f>
              <c:numCache>
                <c:formatCode>0%</c:formatCode>
                <c:ptCount val="9"/>
                <c:pt idx="0">
                  <c:v>1.7299999999999999E-2</c:v>
                </c:pt>
                <c:pt idx="1">
                  <c:v>3.44E-2</c:v>
                </c:pt>
                <c:pt idx="2">
                  <c:v>2.87E-2</c:v>
                </c:pt>
                <c:pt idx="3">
                  <c:v>8.1299999999999997E-2</c:v>
                </c:pt>
                <c:pt idx="4">
                  <c:v>8.48E-2</c:v>
                </c:pt>
                <c:pt idx="5">
                  <c:v>0.1618</c:v>
                </c:pt>
                <c:pt idx="6">
                  <c:v>0.18390000000000001</c:v>
                </c:pt>
                <c:pt idx="7">
                  <c:v>0.20349999999999999</c:v>
                </c:pt>
                <c:pt idx="8">
                  <c:v>0.20760000000000001</c:v>
                </c:pt>
              </c:numCache>
            </c:numRef>
          </c:val>
          <c:extLst>
            <c:ext xmlns:c16="http://schemas.microsoft.com/office/drawing/2014/chart" uri="{C3380CC4-5D6E-409C-BE32-E72D297353CC}">
              <c16:uniqueId val="{00000000-C4DB-440D-9D8F-917592C6EC93}"/>
            </c:ext>
          </c:extLst>
        </c:ser>
        <c:ser>
          <c:idx val="1"/>
          <c:order val="1"/>
          <c:tx>
            <c:strRef>
              <c:f>'Buoyant Capital'!$C$6</c:f>
              <c:strCache>
                <c:ptCount val="1"/>
                <c:pt idx="0">
                  <c:v>BSE 500 TRI</c:v>
                </c:pt>
              </c:strCache>
            </c:strRef>
          </c:tx>
          <c:spPr>
            <a:solidFill>
              <a:sysClr val="window" lastClr="FFFFFF">
                <a:lumMod val="50000"/>
              </a:sysClr>
            </a:solidFill>
            <a:ln>
              <a:noFill/>
            </a:ln>
            <a:effectLst/>
          </c:spPr>
          <c:invertIfNegative val="0"/>
          <c:dLbls>
            <c:dLbl>
              <c:idx val="1"/>
              <c:layout>
                <c:manualLayout>
                  <c:x val="1.6147550467452514E-2"/>
                  <c:y val="-3.1452481986466586E-2"/>
                </c:manualLayout>
              </c:layout>
              <c:dLblPos val="outEnd"/>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C4DB-440D-9D8F-917592C6EC93}"/>
                </c:ext>
              </c:extLst>
            </c:dLbl>
            <c:spPr>
              <a:noFill/>
              <a:ln>
                <a:noFill/>
              </a:ln>
              <a:effectLst/>
            </c:spPr>
            <c:txPr>
              <a:bodyPr rot="0" spcFirstLastPara="1" vertOverflow="ellipsis" vert="horz" wrap="square" lIns="38100" tIns="19050" rIns="38100" bIns="19050" anchor="ctr" anchorCtr="1">
                <a:spAutoFit/>
              </a:bodyPr>
              <a:lstStyle/>
              <a:p>
                <a:pPr>
                  <a:defRPr sz="1050" b="0" i="0" u="none" strike="noStrike" kern="1200" baseline="0">
                    <a:solidFill>
                      <a:sysClr val="windowText" lastClr="000000"/>
                    </a:solidFill>
                    <a:latin typeface="Cambria" panose="02040503050406030204" pitchFamily="18" charset="0"/>
                    <a:ea typeface="Cambria" panose="02040503050406030204" pitchFamily="18" charset="0"/>
                    <a:cs typeface="+mn-cs"/>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'Buoyant Capital'!$D$4:$L$4</c:f>
              <c:strCache>
                <c:ptCount val="9"/>
                <c:pt idx="0">
                  <c:v>1 M</c:v>
                </c:pt>
                <c:pt idx="1">
                  <c:v>3 M</c:v>
                </c:pt>
                <c:pt idx="2">
                  <c:v>6 M</c:v>
                </c:pt>
                <c:pt idx="3">
                  <c:v>1 Y</c:v>
                </c:pt>
                <c:pt idx="4">
                  <c:v>2Y</c:v>
                </c:pt>
                <c:pt idx="5">
                  <c:v>3 Y</c:v>
                </c:pt>
                <c:pt idx="6">
                  <c:v>5 Y</c:v>
                </c:pt>
                <c:pt idx="7">
                  <c:v>10 Y</c:v>
                </c:pt>
                <c:pt idx="8">
                  <c:v>SI</c:v>
                </c:pt>
              </c:strCache>
            </c:strRef>
          </c:cat>
          <c:val>
            <c:numRef>
              <c:f>'Buoyant Capital'!$D$6:$L$6</c:f>
              <c:numCache>
                <c:formatCode>0%</c:formatCode>
                <c:ptCount val="9"/>
                <c:pt idx="0">
                  <c:v>2.1899999999999999E-2</c:v>
                </c:pt>
                <c:pt idx="1">
                  <c:v>3.78E-2</c:v>
                </c:pt>
                <c:pt idx="2">
                  <c:v>1.9900000000000001E-2</c:v>
                </c:pt>
                <c:pt idx="3">
                  <c:v>2.98E-2</c:v>
                </c:pt>
                <c:pt idx="4">
                  <c:v>4.1999999999999997E-3</c:v>
                </c:pt>
                <c:pt idx="5">
                  <c:v>0.11890000000000001</c:v>
                </c:pt>
                <c:pt idx="6">
                  <c:v>0.1235</c:v>
                </c:pt>
                <c:pt idx="7">
                  <c:v>0.1358</c:v>
                </c:pt>
                <c:pt idx="8">
                  <c:v>0.14219999999999999</c:v>
                </c:pt>
              </c:numCache>
            </c:numRef>
          </c:val>
          <c:extLst>
            <c:ext xmlns:c16="http://schemas.microsoft.com/office/drawing/2014/chart" uri="{C3380CC4-5D6E-409C-BE32-E72D297353CC}">
              <c16:uniqueId val="{00000001-C4DB-440D-9D8F-917592C6EC93}"/>
            </c:ext>
          </c:extLst>
        </c:ser>
        <c:dLbls>
          <c:dLblPos val="outEnd"/>
          <c:showLegendKey val="0"/>
          <c:showVal val="1"/>
          <c:showCatName val="0"/>
          <c:showSerName val="0"/>
          <c:showPercent val="0"/>
          <c:showBubbleSize val="0"/>
        </c:dLbls>
        <c:gapWidth val="219"/>
        <c:overlap val="-27"/>
        <c:axId val="46646495"/>
        <c:axId val="46658495"/>
      </c:barChart>
      <c:catAx>
        <c:axId val="46646495"/>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050" b="0" i="0" u="none" strike="noStrike" kern="1200" baseline="0">
                <a:solidFill>
                  <a:sysClr val="windowText" lastClr="000000"/>
                </a:solidFill>
                <a:latin typeface="Cambria" panose="02040503050406030204" pitchFamily="18" charset="0"/>
                <a:ea typeface="Cambria" panose="02040503050406030204" pitchFamily="18" charset="0"/>
                <a:cs typeface="+mn-cs"/>
              </a:defRPr>
            </a:pPr>
            <a:endParaRPr lang="en-US"/>
          </a:p>
        </c:txPr>
        <c:crossAx val="46658495"/>
        <c:crosses val="autoZero"/>
        <c:auto val="1"/>
        <c:lblAlgn val="ctr"/>
        <c:lblOffset val="100"/>
        <c:noMultiLvlLbl val="0"/>
      </c:catAx>
      <c:valAx>
        <c:axId val="46658495"/>
        <c:scaling>
          <c:orientation val="minMax"/>
        </c:scaling>
        <c:delete val="1"/>
        <c:axPos val="l"/>
        <c:numFmt formatCode="0%" sourceLinked="1"/>
        <c:majorTickMark val="none"/>
        <c:minorTickMark val="none"/>
        <c:tickLblPos val="nextTo"/>
        <c:crossAx val="46646495"/>
        <c:crosses val="autoZero"/>
        <c:crossBetween val="between"/>
      </c:valAx>
      <c:spPr>
        <a:noFill/>
        <a:ln>
          <a:noFill/>
        </a:ln>
        <a:effectLst/>
      </c:spPr>
    </c:plotArea>
    <c:legend>
      <c:legendPos val="b"/>
      <c:overlay val="0"/>
      <c:spPr>
        <a:noFill/>
        <a:ln>
          <a:noFill/>
        </a:ln>
        <a:effectLst/>
      </c:spPr>
      <c:txPr>
        <a:bodyPr rot="0" spcFirstLastPara="1" vertOverflow="ellipsis" vert="horz" wrap="square" anchor="ctr" anchorCtr="1"/>
        <a:lstStyle/>
        <a:p>
          <a:pPr>
            <a:defRPr sz="1050" b="0" i="0" u="none" strike="noStrike" kern="1200" baseline="0">
              <a:solidFill>
                <a:sysClr val="windowText" lastClr="000000"/>
              </a:solidFill>
              <a:latin typeface="Cambria" panose="02040503050406030204" pitchFamily="18" charset="0"/>
              <a:ea typeface="Cambria" panose="02040503050406030204" pitchFamily="18" charset="0"/>
              <a:cs typeface="+mn-cs"/>
            </a:defRPr>
          </a:pPr>
          <a:endParaRPr lang="en-US"/>
        </a:p>
      </c:txPr>
    </c:legend>
    <c:plotVisOnly val="1"/>
    <c:dispBlanksAs val="gap"/>
    <c:showDLblsOverMax val="0"/>
  </c:chart>
  <c:spPr>
    <a:noFill/>
    <a:ln>
      <a:solidFill>
        <a:sysClr val="window" lastClr="FFFFFF">
          <a:lumMod val="85000"/>
        </a:sysClr>
      </a:solidFill>
    </a:ln>
    <a:effectLst/>
  </c:spPr>
  <c:txPr>
    <a:bodyPr/>
    <a:lstStyle/>
    <a:p>
      <a:pPr>
        <a:defRPr sz="1050">
          <a:solidFill>
            <a:sysClr val="windowText" lastClr="000000"/>
          </a:solidFill>
          <a:latin typeface="Cambria" panose="02040503050406030204" pitchFamily="18" charset="0"/>
          <a:ea typeface="Cambria" panose="02040503050406030204" pitchFamily="18" charset="0"/>
        </a:defRPr>
      </a:pPr>
      <a:endParaRPr lang="en-US"/>
    </a:p>
  </c:txPr>
</c:chartSpace>
</file>

<file path=ppt/charts/chart1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title>
      <c:tx>
        <c:rich>
          <a:bodyPr rot="0" spcFirstLastPara="1" vertOverflow="ellipsis" vert="horz" wrap="square" anchor="ctr" anchorCtr="1"/>
          <a:lstStyle/>
          <a:p>
            <a:pPr>
              <a:defRPr sz="1400" b="1" i="0" u="none" strike="noStrike" kern="1200" spc="0" baseline="0">
                <a:solidFill>
                  <a:sysClr val="windowText" lastClr="000000"/>
                </a:solidFill>
                <a:latin typeface="Cambria" panose="02040503050406030204" pitchFamily="18" charset="0"/>
                <a:ea typeface="Cambria" panose="02040503050406030204" pitchFamily="18" charset="0"/>
                <a:cs typeface="+mn-cs"/>
              </a:defRPr>
            </a:pPr>
            <a:r>
              <a:rPr lang="en-US" sz="1400" b="1"/>
              <a:t>Market-Cap Allocation</a:t>
            </a:r>
          </a:p>
        </c:rich>
      </c:tx>
      <c:layout>
        <c:manualLayout>
          <c:xMode val="edge"/>
          <c:yMode val="edge"/>
          <c:x val="0.24576808333740896"/>
          <c:y val="2.318840579710145E-2"/>
        </c:manualLayout>
      </c:layout>
      <c:overlay val="0"/>
      <c:spPr>
        <a:noFill/>
        <a:ln>
          <a:noFill/>
        </a:ln>
        <a:effectLst/>
      </c:spPr>
      <c:txPr>
        <a:bodyPr rot="0" spcFirstLastPara="1" vertOverflow="ellipsis" vert="horz" wrap="square" anchor="ctr" anchorCtr="1"/>
        <a:lstStyle/>
        <a:p>
          <a:pPr>
            <a:defRPr sz="1400" b="1" i="0" u="none" strike="noStrike" kern="1200" spc="0" baseline="0">
              <a:solidFill>
                <a:sysClr val="windowText" lastClr="000000"/>
              </a:solidFill>
              <a:latin typeface="Cambria" panose="02040503050406030204" pitchFamily="18" charset="0"/>
              <a:ea typeface="Cambria" panose="02040503050406030204" pitchFamily="18" charset="0"/>
              <a:cs typeface="+mn-cs"/>
            </a:defRPr>
          </a:pPr>
          <a:endParaRPr lang="en-US"/>
        </a:p>
      </c:txPr>
    </c:title>
    <c:autoTitleDeleted val="0"/>
    <c:plotArea>
      <c:layout>
        <c:manualLayout>
          <c:layoutTarget val="inner"/>
          <c:xMode val="edge"/>
          <c:yMode val="edge"/>
          <c:x val="0.35808936772153932"/>
          <c:y val="0.21958959044538245"/>
          <c:w val="0.29014781036852083"/>
          <c:h val="0.77199358730928769"/>
        </c:manualLayout>
      </c:layout>
      <c:doughnutChart>
        <c:varyColors val="1"/>
        <c:ser>
          <c:idx val="0"/>
          <c:order val="0"/>
          <c:tx>
            <c:strRef>
              <c:f>UNIFI!$D$24</c:f>
              <c:strCache>
                <c:ptCount val="1"/>
                <c:pt idx="0">
                  <c:v>Allocation %</c:v>
                </c:pt>
              </c:strCache>
            </c:strRef>
          </c:tx>
          <c:dPt>
            <c:idx val="0"/>
            <c:bubble3D val="0"/>
            <c:spPr>
              <a:solidFill>
                <a:srgbClr val="B79165"/>
              </a:solidFill>
              <a:ln w="19050">
                <a:solidFill>
                  <a:schemeClr val="lt1"/>
                </a:solidFill>
              </a:ln>
              <a:effectLst/>
            </c:spPr>
            <c:extLst>
              <c:ext xmlns:c16="http://schemas.microsoft.com/office/drawing/2014/chart" uri="{C3380CC4-5D6E-409C-BE32-E72D297353CC}">
                <c16:uniqueId val="{00000001-6B2C-40EA-BB7E-A318930CEB7B}"/>
              </c:ext>
            </c:extLst>
          </c:dPt>
          <c:dPt>
            <c:idx val="1"/>
            <c:bubble3D val="0"/>
            <c:spPr>
              <a:solidFill>
                <a:srgbClr val="6D6D6D"/>
              </a:solidFill>
              <a:ln w="19050">
                <a:solidFill>
                  <a:schemeClr val="lt1"/>
                </a:solidFill>
              </a:ln>
              <a:effectLst/>
            </c:spPr>
            <c:extLst>
              <c:ext xmlns:c16="http://schemas.microsoft.com/office/drawing/2014/chart" uri="{C3380CC4-5D6E-409C-BE32-E72D297353CC}">
                <c16:uniqueId val="{00000003-6B2C-40EA-BB7E-A318930CEB7B}"/>
              </c:ext>
            </c:extLst>
          </c:dPt>
          <c:dPt>
            <c:idx val="2"/>
            <c:bubble3D val="0"/>
            <c:spPr>
              <a:solidFill>
                <a:schemeClr val="accent3"/>
              </a:solidFill>
              <a:ln w="19050">
                <a:solidFill>
                  <a:schemeClr val="lt1"/>
                </a:solidFill>
              </a:ln>
              <a:effectLst/>
            </c:spPr>
            <c:extLst>
              <c:ext xmlns:c16="http://schemas.microsoft.com/office/drawing/2014/chart" uri="{C3380CC4-5D6E-409C-BE32-E72D297353CC}">
                <c16:uniqueId val="{00000005-6B2C-40EA-BB7E-A318930CEB7B}"/>
              </c:ext>
            </c:extLst>
          </c:dPt>
          <c:dLbls>
            <c:dLbl>
              <c:idx val="0"/>
              <c:layout>
                <c:manualLayout>
                  <c:x val="0.11704570561323704"/>
                  <c:y val="-4.2084111226649117E-2"/>
                </c:manualLayout>
              </c:layout>
              <c:showLegendKey val="0"/>
              <c:showVal val="1"/>
              <c:showCatName val="1"/>
              <c:showSerName val="0"/>
              <c:showPercent val="0"/>
              <c:showBubbleSize val="0"/>
              <c:separator>
</c:separator>
              <c:extLst>
                <c:ext xmlns:c15="http://schemas.microsoft.com/office/drawing/2012/chart" uri="{CE6537A1-D6FC-4f65-9D91-7224C49458BB}"/>
                <c:ext xmlns:c16="http://schemas.microsoft.com/office/drawing/2014/chart" uri="{C3380CC4-5D6E-409C-BE32-E72D297353CC}">
                  <c16:uniqueId val="{00000001-6B2C-40EA-BB7E-A318930CEB7B}"/>
                </c:ext>
              </c:extLst>
            </c:dLbl>
            <c:dLbl>
              <c:idx val="1"/>
              <c:layout>
                <c:manualLayout>
                  <c:x val="0.14867968010330102"/>
                  <c:y val="-2.5250466735989626E-2"/>
                </c:manualLayout>
              </c:layout>
              <c:showLegendKey val="0"/>
              <c:showVal val="1"/>
              <c:showCatName val="1"/>
              <c:showSerName val="0"/>
              <c:showPercent val="0"/>
              <c:showBubbleSize val="0"/>
              <c:separator>
</c:separator>
              <c:extLst>
                <c:ext xmlns:c15="http://schemas.microsoft.com/office/drawing/2012/chart" uri="{CE6537A1-D6FC-4f65-9D91-7224C49458BB}"/>
                <c:ext xmlns:c16="http://schemas.microsoft.com/office/drawing/2014/chart" uri="{C3380CC4-5D6E-409C-BE32-E72D297353CC}">
                  <c16:uniqueId val="{00000003-6B2C-40EA-BB7E-A318930CEB7B}"/>
                </c:ext>
              </c:extLst>
            </c:dLbl>
            <c:dLbl>
              <c:idx val="2"/>
              <c:layout>
                <c:manualLayout>
                  <c:x val="-0.15184307755230753"/>
                  <c:y val="-5.050093347197894E-2"/>
                </c:manualLayout>
              </c:layout>
              <c:showLegendKey val="0"/>
              <c:showVal val="1"/>
              <c:showCatName val="1"/>
              <c:showSerName val="0"/>
              <c:showPercent val="0"/>
              <c:showBubbleSize val="0"/>
              <c:separator>
</c:separator>
              <c:extLst>
                <c:ext xmlns:c15="http://schemas.microsoft.com/office/drawing/2012/chart" uri="{CE6537A1-D6FC-4f65-9D91-7224C49458BB}"/>
                <c:ext xmlns:c16="http://schemas.microsoft.com/office/drawing/2014/chart" uri="{C3380CC4-5D6E-409C-BE32-E72D297353CC}">
                  <c16:uniqueId val="{00000005-6B2C-40EA-BB7E-A318930CEB7B}"/>
                </c:ext>
              </c:extLst>
            </c:dLbl>
            <c:spPr>
              <a:noFill/>
              <a:ln>
                <a:noFill/>
              </a:ln>
              <a:effectLst/>
            </c:spPr>
            <c:txPr>
              <a:bodyPr rot="0" spcFirstLastPara="1" vertOverflow="ellipsis" vert="horz" wrap="square" anchor="ctr" anchorCtr="1"/>
              <a:lstStyle/>
              <a:p>
                <a:pPr>
                  <a:defRPr sz="1100" b="0" i="0" u="none" strike="noStrike" kern="1200" baseline="0">
                    <a:solidFill>
                      <a:sysClr val="windowText" lastClr="000000"/>
                    </a:solidFill>
                    <a:latin typeface="Cambria" panose="02040503050406030204" pitchFamily="18" charset="0"/>
                    <a:ea typeface="Cambria" panose="02040503050406030204" pitchFamily="18" charset="0"/>
                    <a:cs typeface="+mn-cs"/>
                  </a:defRPr>
                </a:pPr>
                <a:endParaRPr lang="en-US"/>
              </a:p>
            </c:txPr>
            <c:showLegendKey val="0"/>
            <c:showVal val="1"/>
            <c:showCatName val="1"/>
            <c:showSerName val="0"/>
            <c:showPercent val="0"/>
            <c:showBubbleSize val="0"/>
            <c:separator>
</c:separator>
            <c:showLeaderLines val="1"/>
            <c:leaderLines>
              <c:spPr>
                <a:ln w="9525" cap="flat" cmpd="sng" algn="ctr">
                  <a:solidFill>
                    <a:schemeClr val="tx1">
                      <a:lumMod val="35000"/>
                      <a:lumOff val="65000"/>
                    </a:schemeClr>
                  </a:solidFill>
                  <a:round/>
                </a:ln>
                <a:effectLst/>
              </c:spPr>
            </c:leaderLines>
            <c:extLst>
              <c:ext xmlns:c15="http://schemas.microsoft.com/office/drawing/2012/chart" uri="{CE6537A1-D6FC-4f65-9D91-7224C49458BB}"/>
            </c:extLst>
          </c:dLbls>
          <c:cat>
            <c:strRef>
              <c:f>UNIFI!$C$25:$C$27</c:f>
              <c:strCache>
                <c:ptCount val="3"/>
                <c:pt idx="0">
                  <c:v>Large Cap</c:v>
                </c:pt>
                <c:pt idx="1">
                  <c:v>Mid Cap</c:v>
                </c:pt>
                <c:pt idx="2">
                  <c:v>Small Cap</c:v>
                </c:pt>
              </c:strCache>
            </c:strRef>
          </c:cat>
          <c:val>
            <c:numRef>
              <c:f>UNIFI!$D$25:$D$27</c:f>
              <c:numCache>
                <c:formatCode>0%</c:formatCode>
                <c:ptCount val="3"/>
                <c:pt idx="0">
                  <c:v>0.23</c:v>
                </c:pt>
                <c:pt idx="1">
                  <c:v>0.15</c:v>
                </c:pt>
                <c:pt idx="2">
                  <c:v>0.62</c:v>
                </c:pt>
              </c:numCache>
            </c:numRef>
          </c:val>
          <c:extLst>
            <c:ext xmlns:c16="http://schemas.microsoft.com/office/drawing/2014/chart" uri="{C3380CC4-5D6E-409C-BE32-E72D297353CC}">
              <c16:uniqueId val="{00000006-6B2C-40EA-BB7E-A318930CEB7B}"/>
            </c:ext>
          </c:extLst>
        </c:ser>
        <c:dLbls>
          <c:showLegendKey val="0"/>
          <c:showVal val="1"/>
          <c:showCatName val="0"/>
          <c:showSerName val="0"/>
          <c:showPercent val="0"/>
          <c:showBubbleSize val="0"/>
          <c:showLeaderLines val="1"/>
        </c:dLbls>
        <c:firstSliceAng val="0"/>
        <c:holeSize val="75"/>
      </c:doughnutChart>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solidFill>
        <a:sysClr val="window" lastClr="FFFFFF">
          <a:lumMod val="85000"/>
        </a:sysClr>
      </a:solidFill>
    </a:ln>
    <a:effectLst/>
  </c:spPr>
  <c:txPr>
    <a:bodyPr/>
    <a:lstStyle/>
    <a:p>
      <a:pPr>
        <a:defRPr sz="1050">
          <a:solidFill>
            <a:sysClr val="windowText" lastClr="000000"/>
          </a:solidFill>
          <a:latin typeface="Cambria" panose="02040503050406030204" pitchFamily="18" charset="0"/>
          <a:ea typeface="Cambria" panose="02040503050406030204" pitchFamily="18" charset="0"/>
        </a:defRPr>
      </a:pPr>
      <a:endParaRPr lang="en-US"/>
    </a:p>
  </c:txPr>
</c:chartSpace>
</file>

<file path=ppt/charts/chart1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title>
      <c:tx>
        <c:rich>
          <a:bodyPr rot="0" spcFirstLastPara="1" vertOverflow="ellipsis" vert="horz" wrap="square" anchor="ctr" anchorCtr="1"/>
          <a:lstStyle/>
          <a:p>
            <a:pPr>
              <a:defRPr sz="1400" b="1" i="0" u="none" strike="noStrike" kern="1200" spc="0" baseline="0">
                <a:solidFill>
                  <a:schemeClr val="tx1"/>
                </a:solidFill>
                <a:latin typeface="Cambria" panose="02040503050406030204" pitchFamily="18" charset="0"/>
                <a:ea typeface="Cambria" panose="02040503050406030204" pitchFamily="18" charset="0"/>
                <a:cs typeface="+mn-cs"/>
              </a:defRPr>
            </a:pPr>
            <a:r>
              <a:rPr lang="en-IN" b="1"/>
              <a:t>Performance</a:t>
            </a:r>
          </a:p>
        </c:rich>
      </c:tx>
      <c:overlay val="0"/>
      <c:spPr>
        <a:noFill/>
        <a:ln>
          <a:noFill/>
        </a:ln>
        <a:effectLst/>
      </c:spPr>
      <c:txPr>
        <a:bodyPr rot="0" spcFirstLastPara="1" vertOverflow="ellipsis" vert="horz" wrap="square" anchor="ctr" anchorCtr="1"/>
        <a:lstStyle/>
        <a:p>
          <a:pPr>
            <a:defRPr sz="1400" b="1" i="0" u="none" strike="noStrike" kern="1200" spc="0" baseline="0">
              <a:solidFill>
                <a:schemeClr val="tx1"/>
              </a:solidFill>
              <a:latin typeface="Cambria" panose="02040503050406030204" pitchFamily="18" charset="0"/>
              <a:ea typeface="Cambria" panose="02040503050406030204" pitchFamily="18" charset="0"/>
              <a:cs typeface="+mn-cs"/>
            </a:defRPr>
          </a:pPr>
          <a:endParaRPr lang="en-US"/>
        </a:p>
      </c:txPr>
    </c:title>
    <c:autoTitleDeleted val="0"/>
    <c:plotArea>
      <c:layout/>
      <c:barChart>
        <c:barDir val="col"/>
        <c:grouping val="clustered"/>
        <c:varyColors val="0"/>
        <c:ser>
          <c:idx val="0"/>
          <c:order val="0"/>
          <c:tx>
            <c:strRef>
              <c:f>UNIFI!$C$4</c:f>
              <c:strCache>
                <c:ptCount val="1"/>
                <c:pt idx="0">
                  <c:v>UNIFI Blended Rangoli</c:v>
                </c:pt>
              </c:strCache>
            </c:strRef>
          </c:tx>
          <c:spPr>
            <a:solidFill>
              <a:srgbClr val="B79165"/>
            </a:solidFill>
            <a:ln>
              <a:noFill/>
            </a:ln>
            <a:effectLst/>
          </c:spPr>
          <c:invertIfNegative val="0"/>
          <c:dLbls>
            <c:dLbl>
              <c:idx val="0"/>
              <c:layout>
                <c:manualLayout>
                  <c:x val="-2.8616797900262468E-2"/>
                  <c:y val="3.6432791484564353E-2"/>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C8DD-4036-AB49-6C49131BA161}"/>
                </c:ext>
              </c:extLst>
            </c:dLbl>
            <c:dLbl>
              <c:idx val="1"/>
              <c:layout>
                <c:manualLayout>
                  <c:x val="-2.2222222222222223E-2"/>
                  <c:y val="1.3662162336609945E-2"/>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4610-47AC-9A17-85B47673EA97}"/>
                </c:ext>
              </c:extLst>
            </c:dLbl>
            <c:dLbl>
              <c:idx val="2"/>
              <c:layout>
                <c:manualLayout>
                  <c:x val="0"/>
                  <c:y val="-4.5533369383273497E-3"/>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C8DD-4036-AB49-6C49131BA161}"/>
                </c:ext>
              </c:extLst>
            </c:dLbl>
            <c:dLbl>
              <c:idx val="3"/>
              <c:layout>
                <c:manualLayout>
                  <c:x val="-1.1111111111111162E-2"/>
                  <c:y val="-4.5533369383273497E-3"/>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4610-47AC-9A17-85B47673EA97}"/>
                </c:ext>
              </c:extLst>
            </c:dLbl>
            <c:dLbl>
              <c:idx val="4"/>
              <c:layout>
                <c:manualLayout>
                  <c:x val="-3.0555555555555659E-2"/>
                  <c:y val="-4.1745013786568632E-17"/>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4610-47AC-9A17-85B47673EA97}"/>
                </c:ext>
              </c:extLst>
            </c:dLbl>
            <c:spPr>
              <a:noFill/>
              <a:ln>
                <a:noFill/>
              </a:ln>
              <a:effectLst/>
            </c:spPr>
            <c:txPr>
              <a:bodyPr rot="0" spcFirstLastPara="1" vertOverflow="ellipsis" vert="horz" wrap="square" lIns="38100" tIns="19050" rIns="38100" bIns="19050" anchor="ctr" anchorCtr="1">
                <a:spAutoFit/>
              </a:bodyPr>
              <a:lstStyle/>
              <a:p>
                <a:pPr>
                  <a:defRPr sz="1100" b="0" i="0" u="none" strike="noStrike" kern="1200" baseline="0">
                    <a:solidFill>
                      <a:schemeClr val="tx1"/>
                    </a:solidFill>
                    <a:latin typeface="Cambria" panose="02040503050406030204" pitchFamily="18" charset="0"/>
                    <a:ea typeface="Cambria" panose="02040503050406030204" pitchFamily="18" charset="0"/>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UNIFI!$D$3:$K$3</c:f>
              <c:strCache>
                <c:ptCount val="8"/>
                <c:pt idx="0">
                  <c:v>1 M</c:v>
                </c:pt>
                <c:pt idx="1">
                  <c:v>3 M</c:v>
                </c:pt>
                <c:pt idx="2">
                  <c:v>6 M</c:v>
                </c:pt>
                <c:pt idx="3">
                  <c:v>1 Y</c:v>
                </c:pt>
                <c:pt idx="4">
                  <c:v>3 Y</c:v>
                </c:pt>
                <c:pt idx="5">
                  <c:v>5 Y</c:v>
                </c:pt>
                <c:pt idx="6">
                  <c:v>7 Y</c:v>
                </c:pt>
                <c:pt idx="7">
                  <c:v>SI</c:v>
                </c:pt>
              </c:strCache>
            </c:strRef>
          </c:cat>
          <c:val>
            <c:numRef>
              <c:f>UNIFI!$D$4:$K$4</c:f>
              <c:numCache>
                <c:formatCode>0%</c:formatCode>
                <c:ptCount val="8"/>
                <c:pt idx="0">
                  <c:v>3.4000000000000002E-2</c:v>
                </c:pt>
                <c:pt idx="1">
                  <c:v>9.6000000000000002E-2</c:v>
                </c:pt>
                <c:pt idx="2">
                  <c:v>7.3999999999999996E-2</c:v>
                </c:pt>
                <c:pt idx="3">
                  <c:v>2.1999999999999999E-2</c:v>
                </c:pt>
                <c:pt idx="4">
                  <c:v>9.6000000000000002E-2</c:v>
                </c:pt>
                <c:pt idx="5">
                  <c:v>0.10299999999999999</c:v>
                </c:pt>
                <c:pt idx="6">
                  <c:v>0.22700000000000001</c:v>
                </c:pt>
                <c:pt idx="7">
                  <c:v>0.17899999999999999</c:v>
                </c:pt>
              </c:numCache>
            </c:numRef>
          </c:val>
          <c:extLst>
            <c:ext xmlns:c16="http://schemas.microsoft.com/office/drawing/2014/chart" uri="{C3380CC4-5D6E-409C-BE32-E72D297353CC}">
              <c16:uniqueId val="{00000000-175F-4A3D-BFAC-5B6CD5453033}"/>
            </c:ext>
          </c:extLst>
        </c:ser>
        <c:ser>
          <c:idx val="1"/>
          <c:order val="1"/>
          <c:tx>
            <c:strRef>
              <c:f>UNIFI!$C$5</c:f>
              <c:strCache>
                <c:ptCount val="1"/>
                <c:pt idx="0">
                  <c:v>S&amp;P BSE 500 TRI</c:v>
                </c:pt>
              </c:strCache>
            </c:strRef>
          </c:tx>
          <c:spPr>
            <a:solidFill>
              <a:srgbClr val="6D6D6D"/>
            </a:solidFill>
            <a:ln>
              <a:noFill/>
            </a:ln>
            <a:effectLst/>
          </c:spPr>
          <c:invertIfNegative val="0"/>
          <c:dLbls>
            <c:dLbl>
              <c:idx val="0"/>
              <c:layout>
                <c:manualLayout>
                  <c:x val="2.2222222222222209E-2"/>
                  <c:y val="2.2770270561016437E-2"/>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943B-46B3-92AD-2CF8A292FD64}"/>
                </c:ext>
              </c:extLst>
            </c:dLbl>
            <c:dLbl>
              <c:idx val="1"/>
              <c:layout>
                <c:manualLayout>
                  <c:x val="2.7777777777777728E-2"/>
                  <c:y val="1.3662520923547746E-2"/>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943B-46B3-92AD-2CF8A292FD64}"/>
                </c:ext>
              </c:extLst>
            </c:dLbl>
            <c:dLbl>
              <c:idx val="2"/>
              <c:layout>
                <c:manualLayout>
                  <c:x val="1.1111111111111059E-2"/>
                  <c:y val="1.3662520923547914E-2"/>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943B-46B3-92AD-2CF8A292FD64}"/>
                </c:ext>
              </c:extLst>
            </c:dLbl>
            <c:dLbl>
              <c:idx val="3"/>
              <c:layout>
                <c:manualLayout>
                  <c:x val="1.6666666666666566E-2"/>
                  <c:y val="0"/>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3BAD-4CDE-8530-6F22AED9FDF0}"/>
                </c:ext>
              </c:extLst>
            </c:dLbl>
            <c:dLbl>
              <c:idx val="5"/>
              <c:layout>
                <c:manualLayout>
                  <c:x val="2.4999999999999897E-2"/>
                  <c:y val="2.7324324673219682E-2"/>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C8DD-4036-AB49-6C49131BA161}"/>
                </c:ext>
              </c:extLst>
            </c:dLbl>
            <c:dLbl>
              <c:idx val="6"/>
              <c:layout>
                <c:manualLayout>
                  <c:x val="1.9444444444444445E-2"/>
                  <c:y val="2.7324324673219682E-2"/>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C8DD-4036-AB49-6C49131BA161}"/>
                </c:ext>
              </c:extLst>
            </c:dLbl>
            <c:dLbl>
              <c:idx val="7"/>
              <c:layout>
                <c:manualLayout>
                  <c:x val="8.3333333333332309E-3"/>
                  <c:y val="9.1081082244065751E-3"/>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C8DD-4036-AB49-6C49131BA161}"/>
                </c:ext>
              </c:extLst>
            </c:dLbl>
            <c:spPr>
              <a:noFill/>
              <a:ln>
                <a:noFill/>
              </a:ln>
              <a:effectLst/>
            </c:spPr>
            <c:txPr>
              <a:bodyPr rot="0" spcFirstLastPara="1" vertOverflow="ellipsis" vert="horz" wrap="square" lIns="38100" tIns="19050" rIns="38100" bIns="19050" anchor="ctr" anchorCtr="1">
                <a:spAutoFit/>
              </a:bodyPr>
              <a:lstStyle/>
              <a:p>
                <a:pPr>
                  <a:defRPr sz="1100" b="0" i="0" u="none" strike="noStrike" kern="1200" baseline="0">
                    <a:solidFill>
                      <a:schemeClr val="tx1"/>
                    </a:solidFill>
                    <a:latin typeface="Cambria" panose="02040503050406030204" pitchFamily="18" charset="0"/>
                    <a:ea typeface="Cambria" panose="02040503050406030204" pitchFamily="18" charset="0"/>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UNIFI!$D$3:$K$3</c:f>
              <c:strCache>
                <c:ptCount val="8"/>
                <c:pt idx="0">
                  <c:v>1 M</c:v>
                </c:pt>
                <c:pt idx="1">
                  <c:v>3 M</c:v>
                </c:pt>
                <c:pt idx="2">
                  <c:v>6 M</c:v>
                </c:pt>
                <c:pt idx="3">
                  <c:v>1 Y</c:v>
                </c:pt>
                <c:pt idx="4">
                  <c:v>3 Y</c:v>
                </c:pt>
                <c:pt idx="5">
                  <c:v>5 Y</c:v>
                </c:pt>
                <c:pt idx="6">
                  <c:v>7 Y</c:v>
                </c:pt>
                <c:pt idx="7">
                  <c:v>SI</c:v>
                </c:pt>
              </c:strCache>
            </c:strRef>
          </c:cat>
          <c:val>
            <c:numRef>
              <c:f>UNIFI!$D$5:$K$5</c:f>
              <c:numCache>
                <c:formatCode>0%</c:formatCode>
                <c:ptCount val="8"/>
                <c:pt idx="0">
                  <c:v>2.1999999999999999E-2</c:v>
                </c:pt>
                <c:pt idx="1">
                  <c:v>3.7999999999999999E-2</c:v>
                </c:pt>
                <c:pt idx="2">
                  <c:v>0.02</c:v>
                </c:pt>
                <c:pt idx="3">
                  <c:v>0.03</c:v>
                </c:pt>
                <c:pt idx="4">
                  <c:v>0.11899999999999999</c:v>
                </c:pt>
                <c:pt idx="5">
                  <c:v>0.124</c:v>
                </c:pt>
                <c:pt idx="6">
                  <c:v>0.158</c:v>
                </c:pt>
                <c:pt idx="7">
                  <c:v>0.13100000000000001</c:v>
                </c:pt>
              </c:numCache>
            </c:numRef>
          </c:val>
          <c:extLst>
            <c:ext xmlns:c16="http://schemas.microsoft.com/office/drawing/2014/chart" uri="{C3380CC4-5D6E-409C-BE32-E72D297353CC}">
              <c16:uniqueId val="{00000001-175F-4A3D-BFAC-5B6CD5453033}"/>
            </c:ext>
          </c:extLst>
        </c:ser>
        <c:dLbls>
          <c:showLegendKey val="0"/>
          <c:showVal val="0"/>
          <c:showCatName val="0"/>
          <c:showSerName val="0"/>
          <c:showPercent val="0"/>
          <c:showBubbleSize val="0"/>
        </c:dLbls>
        <c:gapWidth val="219"/>
        <c:overlap val="-27"/>
        <c:axId val="331881024"/>
        <c:axId val="331881984"/>
      </c:barChart>
      <c:catAx>
        <c:axId val="331881024"/>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050" b="0" i="0" u="none" strike="noStrike" kern="1200" baseline="0">
                <a:solidFill>
                  <a:schemeClr val="tx1"/>
                </a:solidFill>
                <a:latin typeface="Cambria" panose="02040503050406030204" pitchFamily="18" charset="0"/>
                <a:ea typeface="Cambria" panose="02040503050406030204" pitchFamily="18" charset="0"/>
                <a:cs typeface="+mn-cs"/>
              </a:defRPr>
            </a:pPr>
            <a:endParaRPr lang="en-US"/>
          </a:p>
        </c:txPr>
        <c:crossAx val="331881984"/>
        <c:crosses val="autoZero"/>
        <c:auto val="1"/>
        <c:lblAlgn val="ctr"/>
        <c:lblOffset val="100"/>
        <c:noMultiLvlLbl val="0"/>
      </c:catAx>
      <c:valAx>
        <c:axId val="331881984"/>
        <c:scaling>
          <c:orientation val="minMax"/>
        </c:scaling>
        <c:delete val="1"/>
        <c:axPos val="l"/>
        <c:numFmt formatCode="0%" sourceLinked="1"/>
        <c:majorTickMark val="none"/>
        <c:minorTickMark val="none"/>
        <c:tickLblPos val="nextTo"/>
        <c:crossAx val="331881024"/>
        <c:crosses val="autoZero"/>
        <c:crossBetween val="between"/>
      </c:valAx>
      <c:spPr>
        <a:noFill/>
        <a:ln>
          <a:noFill/>
        </a:ln>
        <a:effectLst/>
      </c:spPr>
    </c:plotArea>
    <c:legend>
      <c:legendPos val="b"/>
      <c:overlay val="0"/>
      <c:spPr>
        <a:noFill/>
        <a:ln>
          <a:noFill/>
        </a:ln>
        <a:effectLst/>
      </c:spPr>
      <c:txPr>
        <a:bodyPr rot="0" spcFirstLastPara="1" vertOverflow="ellipsis" vert="horz" wrap="square" anchor="ctr" anchorCtr="1"/>
        <a:lstStyle/>
        <a:p>
          <a:pPr>
            <a:defRPr sz="1100" b="0" i="0" u="none" strike="noStrike" kern="1200" baseline="0">
              <a:solidFill>
                <a:schemeClr val="tx1"/>
              </a:solidFill>
              <a:latin typeface="Cambria" panose="02040503050406030204" pitchFamily="18" charset="0"/>
              <a:ea typeface="Cambria" panose="02040503050406030204" pitchFamily="18" charset="0"/>
              <a:cs typeface="+mn-cs"/>
            </a:defRPr>
          </a:pPr>
          <a:endParaRPr lang="en-US"/>
        </a:p>
      </c:txPr>
    </c:legend>
    <c:plotVisOnly val="1"/>
    <c:dispBlanksAs val="gap"/>
    <c:showDLblsOverMax val="0"/>
  </c:chart>
  <c:spPr>
    <a:noFill/>
    <a:ln>
      <a:solidFill>
        <a:sysClr val="window" lastClr="FFFFFF">
          <a:lumMod val="85000"/>
        </a:sysClr>
      </a:solidFill>
    </a:ln>
    <a:effectLst/>
  </c:spPr>
  <c:txPr>
    <a:bodyPr/>
    <a:lstStyle/>
    <a:p>
      <a:pPr>
        <a:defRPr>
          <a:solidFill>
            <a:schemeClr val="tx1"/>
          </a:solidFill>
          <a:latin typeface="Cambria" panose="02040503050406030204" pitchFamily="18" charset="0"/>
          <a:ea typeface="Cambria" panose="02040503050406030204" pitchFamily="18" charset="0"/>
        </a:defRPr>
      </a:pPr>
      <a:endParaRPr lang="en-US"/>
    </a:p>
  </c:txPr>
</c:chartSpace>
</file>

<file path=ppt/charts/chart1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rot="0" spcFirstLastPara="1" vertOverflow="ellipsis" vert="horz" wrap="square" anchor="ctr" anchorCtr="1"/>
          <a:lstStyle/>
          <a:p>
            <a:pPr>
              <a:defRPr sz="1400" b="1" i="0" u="none" strike="noStrike" kern="1200" spc="0" baseline="0">
                <a:solidFill>
                  <a:sysClr val="windowText" lastClr="000000"/>
                </a:solidFill>
                <a:latin typeface="Cambria" panose="02040503050406030204" pitchFamily="18" charset="0"/>
                <a:ea typeface="Cambria" panose="02040503050406030204" pitchFamily="18" charset="0"/>
                <a:cs typeface="+mn-cs"/>
              </a:defRPr>
            </a:pPr>
            <a:r>
              <a:rPr lang="en-IN" sz="1400" b="1"/>
              <a:t>Market-Cap Allocation</a:t>
            </a:r>
          </a:p>
        </c:rich>
      </c:tx>
      <c:overlay val="0"/>
      <c:spPr>
        <a:noFill/>
        <a:ln>
          <a:noFill/>
        </a:ln>
        <a:effectLst/>
      </c:spPr>
      <c:txPr>
        <a:bodyPr rot="0" spcFirstLastPara="1" vertOverflow="ellipsis" vert="horz" wrap="square" anchor="ctr" anchorCtr="1"/>
        <a:lstStyle/>
        <a:p>
          <a:pPr>
            <a:defRPr sz="1400" b="1" i="0" u="none" strike="noStrike" kern="1200" spc="0" baseline="0">
              <a:solidFill>
                <a:sysClr val="windowText" lastClr="000000"/>
              </a:solidFill>
              <a:latin typeface="Cambria" panose="02040503050406030204" pitchFamily="18" charset="0"/>
              <a:ea typeface="Cambria" panose="02040503050406030204" pitchFamily="18" charset="0"/>
              <a:cs typeface="+mn-cs"/>
            </a:defRPr>
          </a:pPr>
          <a:endParaRPr lang="en-US"/>
        </a:p>
      </c:txPr>
    </c:title>
    <c:autoTitleDeleted val="0"/>
    <c:plotArea>
      <c:layout>
        <c:manualLayout>
          <c:layoutTarget val="inner"/>
          <c:xMode val="edge"/>
          <c:yMode val="edge"/>
          <c:x val="0.17329651507499066"/>
          <c:y val="0.23337052914445666"/>
          <c:w val="0.67955214211994119"/>
          <c:h val="0.63708479197419687"/>
        </c:manualLayout>
      </c:layout>
      <c:doughnutChart>
        <c:varyColors val="1"/>
        <c:ser>
          <c:idx val="0"/>
          <c:order val="0"/>
          <c:tx>
            <c:strRef>
              <c:f>Stallion!$D$9</c:f>
              <c:strCache>
                <c:ptCount val="1"/>
                <c:pt idx="0">
                  <c:v>Allocation %</c:v>
                </c:pt>
              </c:strCache>
            </c:strRef>
          </c:tx>
          <c:dPt>
            <c:idx val="0"/>
            <c:bubble3D val="0"/>
            <c:spPr>
              <a:solidFill>
                <a:srgbClr val="B79165"/>
              </a:solidFill>
              <a:ln w="19050">
                <a:solidFill>
                  <a:schemeClr val="lt1"/>
                </a:solidFill>
              </a:ln>
              <a:effectLst/>
            </c:spPr>
            <c:extLst>
              <c:ext xmlns:c16="http://schemas.microsoft.com/office/drawing/2014/chart" uri="{C3380CC4-5D6E-409C-BE32-E72D297353CC}">
                <c16:uniqueId val="{00000001-AC1F-43F0-B44F-1F8C41C48136}"/>
              </c:ext>
            </c:extLst>
          </c:dPt>
          <c:dPt>
            <c:idx val="1"/>
            <c:bubble3D val="0"/>
            <c:spPr>
              <a:solidFill>
                <a:srgbClr val="DBC8B2"/>
              </a:solidFill>
              <a:ln w="19050">
                <a:solidFill>
                  <a:schemeClr val="lt1"/>
                </a:solidFill>
              </a:ln>
              <a:effectLst/>
            </c:spPr>
            <c:extLst>
              <c:ext xmlns:c16="http://schemas.microsoft.com/office/drawing/2014/chart" uri="{C3380CC4-5D6E-409C-BE32-E72D297353CC}">
                <c16:uniqueId val="{00000003-AC1F-43F0-B44F-1F8C41C48136}"/>
              </c:ext>
            </c:extLst>
          </c:dPt>
          <c:dPt>
            <c:idx val="2"/>
            <c:bubble3D val="0"/>
            <c:spPr>
              <a:solidFill>
                <a:schemeClr val="accent3"/>
              </a:solidFill>
              <a:ln w="19050">
                <a:solidFill>
                  <a:schemeClr val="lt1"/>
                </a:solidFill>
              </a:ln>
              <a:effectLst/>
            </c:spPr>
            <c:extLst>
              <c:ext xmlns:c16="http://schemas.microsoft.com/office/drawing/2014/chart" uri="{C3380CC4-5D6E-409C-BE32-E72D297353CC}">
                <c16:uniqueId val="{00000005-AC1F-43F0-B44F-1F8C41C48136}"/>
              </c:ext>
            </c:extLst>
          </c:dPt>
          <c:dPt>
            <c:idx val="3"/>
            <c:bubble3D val="0"/>
            <c:spPr>
              <a:solidFill>
                <a:srgbClr val="000000"/>
              </a:solidFill>
              <a:ln w="19050">
                <a:solidFill>
                  <a:schemeClr val="lt1"/>
                </a:solidFill>
              </a:ln>
              <a:effectLst/>
            </c:spPr>
            <c:extLst>
              <c:ext xmlns:c16="http://schemas.microsoft.com/office/drawing/2014/chart" uri="{C3380CC4-5D6E-409C-BE32-E72D297353CC}">
                <c16:uniqueId val="{00000007-AC1F-43F0-B44F-1F8C41C48136}"/>
              </c:ext>
            </c:extLst>
          </c:dPt>
          <c:dLbls>
            <c:dLbl>
              <c:idx val="0"/>
              <c:layout>
                <c:manualLayout>
                  <c:x val="0.14815597619622742"/>
                  <c:y val="-0.1058324297077979"/>
                </c:manualLayout>
              </c:layout>
              <c:showLegendKey val="0"/>
              <c:showVal val="1"/>
              <c:showCatName val="1"/>
              <c:showSerName val="0"/>
              <c:showPercent val="0"/>
              <c:showBubbleSize val="0"/>
              <c:separator>
</c:separator>
              <c:extLst>
                <c:ext xmlns:c15="http://schemas.microsoft.com/office/drawing/2012/chart" uri="{CE6537A1-D6FC-4f65-9D91-7224C49458BB}"/>
                <c:ext xmlns:c16="http://schemas.microsoft.com/office/drawing/2014/chart" uri="{C3380CC4-5D6E-409C-BE32-E72D297353CC}">
                  <c16:uniqueId val="{00000001-AC1F-43F0-B44F-1F8C41C48136}"/>
                </c:ext>
              </c:extLst>
            </c:dLbl>
            <c:dLbl>
              <c:idx val="1"/>
              <c:layout>
                <c:manualLayout>
                  <c:x val="6.972045938645996E-2"/>
                  <c:y val="-0.12677799247484459"/>
                </c:manualLayout>
              </c:layout>
              <c:showLegendKey val="0"/>
              <c:showVal val="1"/>
              <c:showCatName val="1"/>
              <c:showSerName val="0"/>
              <c:showPercent val="0"/>
              <c:showBubbleSize val="0"/>
              <c:separator>
</c:separator>
              <c:extLst>
                <c:ext xmlns:c15="http://schemas.microsoft.com/office/drawing/2012/chart" uri="{CE6537A1-D6FC-4f65-9D91-7224C49458BB}"/>
                <c:ext xmlns:c16="http://schemas.microsoft.com/office/drawing/2014/chart" uri="{C3380CC4-5D6E-409C-BE32-E72D297353CC}">
                  <c16:uniqueId val="{00000003-AC1F-43F0-B44F-1F8C41C48136}"/>
                </c:ext>
              </c:extLst>
            </c:dLbl>
            <c:dLbl>
              <c:idx val="2"/>
              <c:layout>
                <c:manualLayout>
                  <c:x val="-0.11765327521465117"/>
                  <c:y val="-2.8435012784786832E-2"/>
                </c:manualLayout>
              </c:layout>
              <c:showLegendKey val="0"/>
              <c:showVal val="1"/>
              <c:showCatName val="1"/>
              <c:showSerName val="0"/>
              <c:showPercent val="0"/>
              <c:showBubbleSize val="0"/>
              <c:separator>
</c:separator>
              <c:extLst>
                <c:ext xmlns:c15="http://schemas.microsoft.com/office/drawing/2012/chart" uri="{CE6537A1-D6FC-4f65-9D91-7224C49458BB}"/>
                <c:ext xmlns:c16="http://schemas.microsoft.com/office/drawing/2014/chart" uri="{C3380CC4-5D6E-409C-BE32-E72D297353CC}">
                  <c16:uniqueId val="{00000005-AC1F-43F0-B44F-1F8C41C48136}"/>
                </c:ext>
              </c:extLst>
            </c:dLbl>
            <c:dLbl>
              <c:idx val="3"/>
              <c:layout>
                <c:manualLayout>
                  <c:x val="-0.12636833263795874"/>
                  <c:y val="-6.8525106207497341E-2"/>
                </c:manualLayout>
              </c:layout>
              <c:showLegendKey val="0"/>
              <c:showVal val="1"/>
              <c:showCatName val="1"/>
              <c:showSerName val="0"/>
              <c:showPercent val="0"/>
              <c:showBubbleSize val="0"/>
              <c:separator>
</c:separator>
              <c:extLst>
                <c:ext xmlns:c15="http://schemas.microsoft.com/office/drawing/2012/chart" uri="{CE6537A1-D6FC-4f65-9D91-7224C49458BB}"/>
                <c:ext xmlns:c16="http://schemas.microsoft.com/office/drawing/2014/chart" uri="{C3380CC4-5D6E-409C-BE32-E72D297353CC}">
                  <c16:uniqueId val="{00000007-AC1F-43F0-B44F-1F8C41C48136}"/>
                </c:ext>
              </c:extLst>
            </c:dLbl>
            <c:spPr>
              <a:noFill/>
              <a:ln>
                <a:noFill/>
              </a:ln>
              <a:effectLst/>
            </c:spPr>
            <c:txPr>
              <a:bodyPr rot="0" spcFirstLastPara="1" vertOverflow="ellipsis" vert="horz" wrap="square" anchor="ctr" anchorCtr="1"/>
              <a:lstStyle/>
              <a:p>
                <a:pPr>
                  <a:defRPr sz="1200" b="0" i="0" u="none" strike="noStrike" kern="1200" baseline="0">
                    <a:solidFill>
                      <a:sysClr val="windowText" lastClr="000000"/>
                    </a:solidFill>
                    <a:latin typeface="Cambria" panose="02040503050406030204" pitchFamily="18" charset="0"/>
                    <a:ea typeface="Cambria" panose="02040503050406030204" pitchFamily="18" charset="0"/>
                    <a:cs typeface="+mn-cs"/>
                  </a:defRPr>
                </a:pPr>
                <a:endParaRPr lang="en-US"/>
              </a:p>
            </c:txPr>
            <c:showLegendKey val="0"/>
            <c:showVal val="1"/>
            <c:showCatName val="1"/>
            <c:showSerName val="0"/>
            <c:showPercent val="0"/>
            <c:showBubbleSize val="0"/>
            <c:separator>
</c:separator>
            <c:showLeaderLines val="1"/>
            <c:leaderLines>
              <c:spPr>
                <a:ln w="9525" cap="flat" cmpd="sng" algn="ctr">
                  <a:solidFill>
                    <a:schemeClr val="tx1">
                      <a:lumMod val="35000"/>
                      <a:lumOff val="65000"/>
                    </a:schemeClr>
                  </a:solidFill>
                  <a:round/>
                </a:ln>
                <a:effectLst/>
              </c:spPr>
            </c:leaderLines>
            <c:extLst>
              <c:ext xmlns:c15="http://schemas.microsoft.com/office/drawing/2012/chart" uri="{CE6537A1-D6FC-4f65-9D91-7224C49458BB}"/>
            </c:extLst>
          </c:dLbls>
          <c:cat>
            <c:strRef>
              <c:f>Stallion!$C$10:$C$13</c:f>
              <c:strCache>
                <c:ptCount val="4"/>
                <c:pt idx="0">
                  <c:v>Large Cap</c:v>
                </c:pt>
                <c:pt idx="1">
                  <c:v>Mid Cap</c:v>
                </c:pt>
                <c:pt idx="2">
                  <c:v>Small Cap</c:v>
                </c:pt>
                <c:pt idx="3">
                  <c:v>Cash</c:v>
                </c:pt>
              </c:strCache>
            </c:strRef>
          </c:cat>
          <c:val>
            <c:numRef>
              <c:f>Stallion!$D$10:$D$13</c:f>
              <c:numCache>
                <c:formatCode>0%</c:formatCode>
                <c:ptCount val="4"/>
                <c:pt idx="0">
                  <c:v>0.46450000000000002</c:v>
                </c:pt>
                <c:pt idx="1">
                  <c:v>0.21690000000000001</c:v>
                </c:pt>
                <c:pt idx="2">
                  <c:v>0.29039999999999999</c:v>
                </c:pt>
                <c:pt idx="3">
                  <c:v>2.8299999999999999E-2</c:v>
                </c:pt>
              </c:numCache>
            </c:numRef>
          </c:val>
          <c:extLst>
            <c:ext xmlns:c16="http://schemas.microsoft.com/office/drawing/2014/chart" uri="{C3380CC4-5D6E-409C-BE32-E72D297353CC}">
              <c16:uniqueId val="{00000008-AC1F-43F0-B44F-1F8C41C48136}"/>
            </c:ext>
          </c:extLst>
        </c:ser>
        <c:dLbls>
          <c:showLegendKey val="0"/>
          <c:showVal val="1"/>
          <c:showCatName val="0"/>
          <c:showSerName val="0"/>
          <c:showPercent val="0"/>
          <c:showBubbleSize val="0"/>
          <c:showLeaderLines val="1"/>
        </c:dLbls>
        <c:firstSliceAng val="0"/>
        <c:holeSize val="75"/>
      </c:doughnutChart>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w="9525" cap="flat" cmpd="sng" algn="ctr">
      <a:solidFill>
        <a:schemeClr val="tx1">
          <a:lumMod val="15000"/>
          <a:lumOff val="85000"/>
        </a:schemeClr>
      </a:solidFill>
      <a:round/>
    </a:ln>
    <a:effectLst/>
  </c:spPr>
  <c:txPr>
    <a:bodyPr/>
    <a:lstStyle/>
    <a:p>
      <a:pPr>
        <a:defRPr sz="1050">
          <a:solidFill>
            <a:sysClr val="windowText" lastClr="000000"/>
          </a:solidFill>
          <a:latin typeface="Cambria" panose="02040503050406030204" pitchFamily="18" charset="0"/>
          <a:ea typeface="Cambria" panose="02040503050406030204" pitchFamily="18" charset="0"/>
        </a:defRPr>
      </a:pPr>
      <a:endParaRPr lang="en-US"/>
    </a:p>
  </c:txPr>
</c:chartSpace>
</file>

<file path=ppt/charts/chart1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rot="0" spcFirstLastPara="1" vertOverflow="ellipsis" vert="horz" wrap="square" anchor="ctr" anchorCtr="1"/>
          <a:lstStyle/>
          <a:p>
            <a:pPr>
              <a:defRPr sz="1400" b="0" i="0" u="none" strike="noStrike" kern="1200" spc="0" baseline="0">
                <a:solidFill>
                  <a:schemeClr val="tx1">
                    <a:lumMod val="65000"/>
                    <a:lumOff val="35000"/>
                  </a:schemeClr>
                </a:solidFill>
                <a:latin typeface="+mn-lt"/>
                <a:ea typeface="+mn-ea"/>
                <a:cs typeface="+mn-cs"/>
              </a:defRPr>
            </a:pPr>
            <a:r>
              <a:rPr lang="en-IN" b="1">
                <a:solidFill>
                  <a:schemeClr val="tx1"/>
                </a:solidFill>
                <a:latin typeface="Cambria" panose="02040503050406030204" pitchFamily="18" charset="0"/>
                <a:ea typeface="Cambria" panose="02040503050406030204" pitchFamily="18" charset="0"/>
              </a:rPr>
              <a:t>Performance</a:t>
            </a:r>
          </a:p>
        </c:rich>
      </c:tx>
      <c:overlay val="0"/>
      <c:spPr>
        <a:noFill/>
        <a:ln>
          <a:noFill/>
        </a:ln>
        <a:effectLst/>
      </c:spPr>
      <c:txPr>
        <a:bodyPr rot="0" spcFirstLastPara="1" vertOverflow="ellipsis" vert="horz" wrap="square" anchor="ctr" anchorCtr="1"/>
        <a:lstStyle/>
        <a:p>
          <a:pPr>
            <a:defRPr sz="1400" b="0" i="0" u="none" strike="noStrike" kern="1200" spc="0" baseline="0">
              <a:solidFill>
                <a:schemeClr val="tx1">
                  <a:lumMod val="65000"/>
                  <a:lumOff val="35000"/>
                </a:schemeClr>
              </a:solidFill>
              <a:latin typeface="+mn-lt"/>
              <a:ea typeface="+mn-ea"/>
              <a:cs typeface="+mn-cs"/>
            </a:defRPr>
          </a:pPr>
          <a:endParaRPr lang="en-US"/>
        </a:p>
      </c:txPr>
    </c:title>
    <c:autoTitleDeleted val="0"/>
    <c:plotArea>
      <c:layout/>
      <c:barChart>
        <c:barDir val="col"/>
        <c:grouping val="clustered"/>
        <c:varyColors val="0"/>
        <c:ser>
          <c:idx val="0"/>
          <c:order val="0"/>
          <c:tx>
            <c:strRef>
              <c:f>Stallion!$C$3</c:f>
              <c:strCache>
                <c:ptCount val="1"/>
                <c:pt idx="0">
                  <c:v>Stallion Asset Core Fund</c:v>
                </c:pt>
              </c:strCache>
            </c:strRef>
          </c:tx>
          <c:spPr>
            <a:solidFill>
              <a:srgbClr val="B79165"/>
            </a:solidFill>
            <a:ln>
              <a:noFill/>
            </a:ln>
            <a:effectLst/>
          </c:spPr>
          <c:invertIfNegative val="0"/>
          <c:dLbls>
            <c:dLbl>
              <c:idx val="0"/>
              <c:layout>
                <c:manualLayout>
                  <c:x val="-2.4452147809917602E-2"/>
                  <c:y val="1.2692989238943689E-2"/>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84F0-4E1E-8C43-F261B80BF79B}"/>
                </c:ext>
              </c:extLst>
            </c:dLbl>
            <c:dLbl>
              <c:idx val="1"/>
              <c:layout>
                <c:manualLayout>
                  <c:x val="-1.9018337185491469E-2"/>
                  <c:y val="2.5386644776535093E-2"/>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84F0-4E1E-8C43-F261B80BF79B}"/>
                </c:ext>
              </c:extLst>
            </c:dLbl>
            <c:dLbl>
              <c:idx val="2"/>
              <c:layout>
                <c:manualLayout>
                  <c:x val="-5.4338106244261339E-3"/>
                  <c:y val="-8.4613265273147473E-3"/>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ABCB-459A-AC51-315F3D9717FF}"/>
                </c:ext>
              </c:extLst>
            </c:dLbl>
            <c:dLbl>
              <c:idx val="3"/>
              <c:layout>
                <c:manualLayout>
                  <c:x val="-2.4452147809917654E-2"/>
                  <c:y val="2.5386311627211392E-2"/>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84F0-4E1E-8C43-F261B80BF79B}"/>
                </c:ext>
              </c:extLst>
            </c:dLbl>
            <c:spPr>
              <a:noFill/>
              <a:ln>
                <a:noFill/>
              </a:ln>
              <a:effectLst/>
            </c:spPr>
            <c:txPr>
              <a:bodyPr rot="0" spcFirstLastPara="1" vertOverflow="ellipsis" vert="horz" wrap="square" lIns="38100" tIns="19050" rIns="38100" bIns="19050" anchor="ctr" anchorCtr="1">
                <a:spAutoFit/>
              </a:bodyPr>
              <a:lstStyle/>
              <a:p>
                <a:pPr>
                  <a:defRPr sz="1100" b="0" i="0" u="none" strike="noStrike" kern="1200" baseline="0">
                    <a:solidFill>
                      <a:schemeClr val="tx1"/>
                    </a:solidFill>
                    <a:latin typeface="Cambria" panose="02040503050406030204" pitchFamily="18" charset="0"/>
                    <a:ea typeface="Cambria" panose="02040503050406030204" pitchFamily="18" charset="0"/>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Stallion!$D$2:$K$2</c:f>
              <c:strCache>
                <c:ptCount val="8"/>
                <c:pt idx="0">
                  <c:v>1 M</c:v>
                </c:pt>
                <c:pt idx="1">
                  <c:v>3 M</c:v>
                </c:pt>
                <c:pt idx="2">
                  <c:v>6 M</c:v>
                </c:pt>
                <c:pt idx="3">
                  <c:v>1 Y</c:v>
                </c:pt>
                <c:pt idx="4">
                  <c:v>2Y</c:v>
                </c:pt>
                <c:pt idx="5">
                  <c:v>3 Y</c:v>
                </c:pt>
                <c:pt idx="6">
                  <c:v>5 Y</c:v>
                </c:pt>
                <c:pt idx="7">
                  <c:v>SI</c:v>
                </c:pt>
              </c:strCache>
            </c:strRef>
          </c:cat>
          <c:val>
            <c:numRef>
              <c:f>Stallion!$D$3:$K$3</c:f>
              <c:numCache>
                <c:formatCode>0%</c:formatCode>
                <c:ptCount val="8"/>
                <c:pt idx="0">
                  <c:v>2.12E-2</c:v>
                </c:pt>
                <c:pt idx="1">
                  <c:v>0.12609999999999999</c:v>
                </c:pt>
                <c:pt idx="2">
                  <c:v>0.1832</c:v>
                </c:pt>
                <c:pt idx="3">
                  <c:v>0.15260000000000001</c:v>
                </c:pt>
                <c:pt idx="4">
                  <c:v>0.15029999999999999</c:v>
                </c:pt>
                <c:pt idx="5">
                  <c:v>0.33789999999999998</c:v>
                </c:pt>
                <c:pt idx="6">
                  <c:v>0.23960000000000001</c:v>
                </c:pt>
                <c:pt idx="7">
                  <c:v>0.28100000000000003</c:v>
                </c:pt>
              </c:numCache>
            </c:numRef>
          </c:val>
          <c:extLst>
            <c:ext xmlns:c16="http://schemas.microsoft.com/office/drawing/2014/chart" uri="{C3380CC4-5D6E-409C-BE32-E72D297353CC}">
              <c16:uniqueId val="{00000000-2F58-4C92-BE75-526FCEE6C974}"/>
            </c:ext>
          </c:extLst>
        </c:ser>
        <c:ser>
          <c:idx val="1"/>
          <c:order val="1"/>
          <c:tx>
            <c:strRef>
              <c:f>Stallion!$C$4</c:f>
              <c:strCache>
                <c:ptCount val="1"/>
                <c:pt idx="0">
                  <c:v>S&amp;P BSE 500 TRI</c:v>
                </c:pt>
              </c:strCache>
            </c:strRef>
          </c:tx>
          <c:spPr>
            <a:solidFill>
              <a:srgbClr val="6D6D6D"/>
            </a:solidFill>
            <a:ln>
              <a:noFill/>
            </a:ln>
            <a:effectLst/>
          </c:spPr>
          <c:invertIfNegative val="0"/>
          <c:dLbls>
            <c:dLbl>
              <c:idx val="0"/>
              <c:layout>
                <c:manualLayout>
                  <c:x val="0"/>
                  <c:y val="1.692465195057279E-2"/>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84F0-4E1E-8C43-F261B80BF79B}"/>
                </c:ext>
              </c:extLst>
            </c:dLbl>
            <c:dLbl>
              <c:idx val="1"/>
              <c:layout>
                <c:manualLayout>
                  <c:x val="0"/>
                  <c:y val="-2.5385312179239665E-2"/>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ABCB-459A-AC51-315F3D9717FF}"/>
                </c:ext>
              </c:extLst>
            </c:dLbl>
            <c:dLbl>
              <c:idx val="2"/>
              <c:layout>
                <c:manualLayout>
                  <c:x val="1.0867621248852268E-2"/>
                  <c:y val="8.4623259752863167E-3"/>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84F0-4E1E-8C43-F261B80BF79B}"/>
                </c:ext>
              </c:extLst>
            </c:dLbl>
            <c:dLbl>
              <c:idx val="3"/>
              <c:layout>
                <c:manualLayout>
                  <c:x val="4.0753579683196005E-2"/>
                  <c:y val="2.5385978477887379E-2"/>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2A99-48ED-98D2-6389E88CCE45}"/>
                </c:ext>
              </c:extLst>
            </c:dLbl>
            <c:dLbl>
              <c:idx val="4"/>
              <c:layout>
                <c:manualLayout>
                  <c:x val="2.1735242497704536E-2"/>
                  <c:y val="8.4619928259624597E-3"/>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9-84F0-4E1E-8C43-F261B80BF79B}"/>
                </c:ext>
              </c:extLst>
            </c:dLbl>
            <c:dLbl>
              <c:idx val="5"/>
              <c:layout>
                <c:manualLayout>
                  <c:x val="1.3584526561065334E-2"/>
                  <c:y val="8.4619928259624597E-3"/>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8-84F0-4E1E-8C43-F261B80BF79B}"/>
                </c:ext>
              </c:extLst>
            </c:dLbl>
            <c:dLbl>
              <c:idx val="6"/>
              <c:layout>
                <c:manualLayout>
                  <c:x val="1.3584526561065135E-2"/>
                  <c:y val="-4.2309964129812298E-3"/>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84F0-4E1E-8C43-F261B80BF79B}"/>
                </c:ext>
              </c:extLst>
            </c:dLbl>
            <c:dLbl>
              <c:idx val="7"/>
              <c:layout>
                <c:manualLayout>
                  <c:x val="2.9885958434343537E-2"/>
                  <c:y val="0"/>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6-84F0-4E1E-8C43-F261B80BF79B}"/>
                </c:ext>
              </c:extLst>
            </c:dLbl>
            <c:spPr>
              <a:noFill/>
              <a:ln>
                <a:noFill/>
              </a:ln>
              <a:effectLst/>
            </c:spPr>
            <c:txPr>
              <a:bodyPr rot="0" spcFirstLastPara="1" vertOverflow="ellipsis" vert="horz" wrap="square" lIns="38100" tIns="19050" rIns="38100" bIns="19050" anchor="ctr" anchorCtr="1">
                <a:spAutoFit/>
              </a:bodyPr>
              <a:lstStyle/>
              <a:p>
                <a:pPr>
                  <a:defRPr sz="1100" b="0" i="0" u="none" strike="noStrike" kern="1200" baseline="0">
                    <a:solidFill>
                      <a:schemeClr val="tx1"/>
                    </a:solidFill>
                    <a:latin typeface="Cambria" panose="02040503050406030204" pitchFamily="18" charset="0"/>
                    <a:ea typeface="Cambria" panose="02040503050406030204" pitchFamily="18" charset="0"/>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Stallion!$D$2:$K$2</c:f>
              <c:strCache>
                <c:ptCount val="8"/>
                <c:pt idx="0">
                  <c:v>1 M</c:v>
                </c:pt>
                <c:pt idx="1">
                  <c:v>3 M</c:v>
                </c:pt>
                <c:pt idx="2">
                  <c:v>6 M</c:v>
                </c:pt>
                <c:pt idx="3">
                  <c:v>1 Y</c:v>
                </c:pt>
                <c:pt idx="4">
                  <c:v>2Y</c:v>
                </c:pt>
                <c:pt idx="5">
                  <c:v>3 Y</c:v>
                </c:pt>
                <c:pt idx="6">
                  <c:v>5 Y</c:v>
                </c:pt>
                <c:pt idx="7">
                  <c:v>SI</c:v>
                </c:pt>
              </c:strCache>
            </c:strRef>
          </c:cat>
          <c:val>
            <c:numRef>
              <c:f>Stallion!$D$4:$K$4</c:f>
              <c:numCache>
                <c:formatCode>0%</c:formatCode>
                <c:ptCount val="8"/>
                <c:pt idx="0">
                  <c:v>2.1899999999999999E-2</c:v>
                </c:pt>
                <c:pt idx="1">
                  <c:v>3.78E-2</c:v>
                </c:pt>
                <c:pt idx="2">
                  <c:v>1.9900000000000001E-2</c:v>
                </c:pt>
                <c:pt idx="3">
                  <c:v>2.98E-2</c:v>
                </c:pt>
                <c:pt idx="4">
                  <c:v>4.1999999999999997E-3</c:v>
                </c:pt>
                <c:pt idx="5">
                  <c:v>0.11890000000000001</c:v>
                </c:pt>
                <c:pt idx="6">
                  <c:v>0.1235</c:v>
                </c:pt>
                <c:pt idx="7">
                  <c:v>0.1489</c:v>
                </c:pt>
              </c:numCache>
            </c:numRef>
          </c:val>
          <c:extLst>
            <c:ext xmlns:c16="http://schemas.microsoft.com/office/drawing/2014/chart" uri="{C3380CC4-5D6E-409C-BE32-E72D297353CC}">
              <c16:uniqueId val="{00000001-2F58-4C92-BE75-526FCEE6C974}"/>
            </c:ext>
          </c:extLst>
        </c:ser>
        <c:dLbls>
          <c:showLegendKey val="0"/>
          <c:showVal val="0"/>
          <c:showCatName val="0"/>
          <c:showSerName val="0"/>
          <c:showPercent val="0"/>
          <c:showBubbleSize val="0"/>
        </c:dLbls>
        <c:gapWidth val="219"/>
        <c:overlap val="-27"/>
        <c:axId val="848224319"/>
        <c:axId val="848226239"/>
      </c:barChart>
      <c:catAx>
        <c:axId val="848224319"/>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100" b="0" i="0" u="none" strike="noStrike" kern="1200" baseline="0">
                <a:solidFill>
                  <a:schemeClr val="tx1"/>
                </a:solidFill>
                <a:latin typeface="Cambria" panose="02040503050406030204" pitchFamily="18" charset="0"/>
                <a:ea typeface="Cambria" panose="02040503050406030204" pitchFamily="18" charset="0"/>
                <a:cs typeface="+mn-cs"/>
              </a:defRPr>
            </a:pPr>
            <a:endParaRPr lang="en-US"/>
          </a:p>
        </c:txPr>
        <c:crossAx val="848226239"/>
        <c:crosses val="autoZero"/>
        <c:auto val="1"/>
        <c:lblAlgn val="ctr"/>
        <c:lblOffset val="100"/>
        <c:noMultiLvlLbl val="0"/>
      </c:catAx>
      <c:valAx>
        <c:axId val="848226239"/>
        <c:scaling>
          <c:orientation val="minMax"/>
        </c:scaling>
        <c:delete val="1"/>
        <c:axPos val="l"/>
        <c:numFmt formatCode="0%" sourceLinked="1"/>
        <c:majorTickMark val="none"/>
        <c:minorTickMark val="none"/>
        <c:tickLblPos val="nextTo"/>
        <c:crossAx val="848224319"/>
        <c:crosses val="autoZero"/>
        <c:crossBetween val="between"/>
      </c:valAx>
      <c:spPr>
        <a:noFill/>
        <a:ln>
          <a:noFill/>
        </a:ln>
        <a:effectLst/>
      </c:spPr>
    </c:plotArea>
    <c:legend>
      <c:legendPos val="b"/>
      <c:overlay val="0"/>
      <c:spPr>
        <a:noFill/>
        <a:ln>
          <a:noFill/>
        </a:ln>
        <a:effectLst/>
      </c:spPr>
      <c:txPr>
        <a:bodyPr rot="0" spcFirstLastPara="1" vertOverflow="ellipsis" vert="horz" wrap="square" anchor="ctr" anchorCtr="1"/>
        <a:lstStyle/>
        <a:p>
          <a:pPr>
            <a:defRPr sz="1100" b="0" i="0" u="none" strike="noStrike" kern="1200" baseline="0">
              <a:solidFill>
                <a:schemeClr val="tx1"/>
              </a:solidFill>
              <a:latin typeface="Cambria" panose="02040503050406030204" pitchFamily="18" charset="0"/>
              <a:ea typeface="Cambria" panose="02040503050406030204" pitchFamily="18" charset="0"/>
              <a:cs typeface="+mn-cs"/>
            </a:defRPr>
          </a:pPr>
          <a:endParaRPr lang="en-US"/>
        </a:p>
      </c:txPr>
    </c:legend>
    <c:plotVisOnly val="1"/>
    <c:dispBlanksAs val="gap"/>
    <c:showDLblsOverMax val="0"/>
  </c:chart>
  <c:spPr>
    <a:noFill/>
    <a:ln>
      <a:solidFill>
        <a:schemeClr val="bg1">
          <a:lumMod val="85000"/>
        </a:schemeClr>
      </a:solidFill>
    </a:ln>
    <a:effectLst/>
  </c:spPr>
  <c:txPr>
    <a:bodyPr/>
    <a:lstStyle/>
    <a:p>
      <a:pPr>
        <a:defRPr/>
      </a:pPr>
      <a:endParaRPr lang="en-US"/>
    </a:p>
  </c:txPr>
</c:chartSpace>
</file>

<file path=ppt/charts/chart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title>
      <c:tx>
        <c:rich>
          <a:bodyPr rot="0" spcFirstLastPara="1" vertOverflow="ellipsis" vert="horz" wrap="square" anchor="ctr" anchorCtr="1"/>
          <a:lstStyle/>
          <a:p>
            <a:pPr>
              <a:defRPr sz="1400" b="1" i="0" u="none" strike="noStrike" kern="1200" spc="0" baseline="0">
                <a:solidFill>
                  <a:sysClr val="windowText" lastClr="000000"/>
                </a:solidFill>
                <a:latin typeface="Cambria" panose="02040503050406030204" pitchFamily="18" charset="0"/>
                <a:ea typeface="Cambria" panose="02040503050406030204" pitchFamily="18" charset="0"/>
                <a:cs typeface="+mn-cs"/>
              </a:defRPr>
            </a:pPr>
            <a:r>
              <a:rPr lang="en-IN" sz="1400" b="1" dirty="0"/>
              <a:t>Global Indices Performance</a:t>
            </a:r>
          </a:p>
        </c:rich>
      </c:tx>
      <c:layout>
        <c:manualLayout>
          <c:xMode val="edge"/>
          <c:yMode val="edge"/>
          <c:x val="0.30419806239219854"/>
          <c:y val="1.136807129481437E-2"/>
        </c:manualLayout>
      </c:layout>
      <c:overlay val="0"/>
      <c:spPr>
        <a:noFill/>
        <a:ln>
          <a:noFill/>
        </a:ln>
        <a:effectLst/>
      </c:spPr>
      <c:txPr>
        <a:bodyPr rot="0" spcFirstLastPara="1" vertOverflow="ellipsis" vert="horz" wrap="square" anchor="ctr" anchorCtr="1"/>
        <a:lstStyle/>
        <a:p>
          <a:pPr>
            <a:defRPr sz="1400" b="1" i="0" u="none" strike="noStrike" kern="1200" spc="0" baseline="0">
              <a:solidFill>
                <a:sysClr val="windowText" lastClr="000000"/>
              </a:solidFill>
              <a:latin typeface="Cambria" panose="02040503050406030204" pitchFamily="18" charset="0"/>
              <a:ea typeface="Cambria" panose="02040503050406030204" pitchFamily="18" charset="0"/>
              <a:cs typeface="+mn-cs"/>
            </a:defRPr>
          </a:pPr>
          <a:endParaRPr lang="en-US"/>
        </a:p>
      </c:txPr>
    </c:title>
    <c:autoTitleDeleted val="0"/>
    <c:plotArea>
      <c:layout/>
      <c:barChart>
        <c:barDir val="col"/>
        <c:grouping val="clustered"/>
        <c:varyColors val="0"/>
        <c:ser>
          <c:idx val="0"/>
          <c:order val="0"/>
          <c:tx>
            <c:strRef>
              <c:f>Sheet1!$C$2</c:f>
              <c:strCache>
                <c:ptCount val="1"/>
                <c:pt idx="0">
                  <c:v>1 Month</c:v>
                </c:pt>
              </c:strCache>
            </c:strRef>
          </c:tx>
          <c:spPr>
            <a:solidFill>
              <a:sysClr val="windowText" lastClr="000000">
                <a:lumMod val="50000"/>
                <a:lumOff val="50000"/>
              </a:sysClr>
            </a:solidFill>
            <a:ln>
              <a:noFill/>
            </a:ln>
            <a:effectLst/>
          </c:spPr>
          <c:invertIfNegative val="0"/>
          <c:dLbls>
            <c:dLbl>
              <c:idx val="0"/>
              <c:layout>
                <c:manualLayout>
                  <c:x val="-9.4101998954526922E-3"/>
                  <c:y val="-4.415835632184323E-3"/>
                </c:manualLayout>
              </c:layout>
              <c:dLblPos val="outEnd"/>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AB97-4ECA-A3CD-9F644D8D0135}"/>
                </c:ext>
              </c:extLst>
            </c:dLbl>
            <c:dLbl>
              <c:idx val="1"/>
              <c:layout>
                <c:manualLayout>
                  <c:x val="0"/>
                  <c:y val="9.1523643457756113E-2"/>
                </c:manualLayout>
              </c:layout>
              <c:dLblPos val="outEnd"/>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4DBF-4770-BDD4-145D04F7CF1B}"/>
                </c:ext>
              </c:extLst>
            </c:dLbl>
            <c:dLbl>
              <c:idx val="3"/>
              <c:layout>
                <c:manualLayout>
                  <c:x val="-7.1718632557209727E-3"/>
                  <c:y val="0.10296439916439634"/>
                </c:manualLayout>
              </c:layout>
              <c:dLblPos val="outEnd"/>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2420-43F6-9B2D-F0F4BC96AC7F}"/>
                </c:ext>
              </c:extLst>
            </c:dLbl>
            <c:dLbl>
              <c:idx val="4"/>
              <c:layout>
                <c:manualLayout>
                  <c:x val="-2.3906210852403242E-2"/>
                  <c:y val="7.8209475639787196E-3"/>
                </c:manualLayout>
              </c:layout>
              <c:dLblPos val="outEnd"/>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122B-40FA-B42A-EA00475D81E4}"/>
                </c:ext>
              </c:extLst>
            </c:dLbl>
            <c:spPr>
              <a:noFill/>
              <a:ln>
                <a:noFill/>
              </a:ln>
              <a:effectLst/>
            </c:spPr>
            <c:txPr>
              <a:bodyPr rot="0" spcFirstLastPara="1" vertOverflow="ellipsis" vert="horz" wrap="square" anchor="ctr" anchorCtr="1"/>
              <a:lstStyle/>
              <a:p>
                <a:pPr>
                  <a:defRPr sz="1200" b="0" i="0" u="none" strike="noStrike" kern="1200" baseline="0">
                    <a:solidFill>
                      <a:sysClr val="windowText" lastClr="000000"/>
                    </a:solidFill>
                    <a:latin typeface="Cambria" panose="02040503050406030204" pitchFamily="18" charset="0"/>
                    <a:ea typeface="Cambria" panose="02040503050406030204" pitchFamily="18" charset="0"/>
                    <a:cs typeface="+mn-cs"/>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Sheet1!$B$3:$B$7</c:f>
              <c:strCache>
                <c:ptCount val="5"/>
                <c:pt idx="0">
                  <c:v>MSCI India</c:v>
                </c:pt>
                <c:pt idx="1">
                  <c:v>MSCI World Index</c:v>
                </c:pt>
                <c:pt idx="2">
                  <c:v>MSCI Europe</c:v>
                </c:pt>
                <c:pt idx="3">
                  <c:v>MSCI USA</c:v>
                </c:pt>
                <c:pt idx="4">
                  <c:v>MSCI China</c:v>
                </c:pt>
              </c:strCache>
            </c:strRef>
          </c:cat>
          <c:val>
            <c:numRef>
              <c:f>Sheet1!$C$3:$C$7</c:f>
              <c:numCache>
                <c:formatCode>0.0%</c:formatCode>
                <c:ptCount val="5"/>
                <c:pt idx="0">
                  <c:v>1.7000000000000001E-2</c:v>
                </c:pt>
                <c:pt idx="1">
                  <c:v>5.0000000000000001E-3</c:v>
                </c:pt>
                <c:pt idx="2">
                  <c:v>1.4999999999999999E-2</c:v>
                </c:pt>
                <c:pt idx="3">
                  <c:v>-1E-3</c:v>
                </c:pt>
                <c:pt idx="4">
                  <c:v>0.09</c:v>
                </c:pt>
              </c:numCache>
            </c:numRef>
          </c:val>
          <c:extLst>
            <c:ext xmlns:c16="http://schemas.microsoft.com/office/drawing/2014/chart" uri="{C3380CC4-5D6E-409C-BE32-E72D297353CC}">
              <c16:uniqueId val="{00000000-AB97-4ECA-A3CD-9F644D8D0135}"/>
            </c:ext>
          </c:extLst>
        </c:ser>
        <c:ser>
          <c:idx val="1"/>
          <c:order val="1"/>
          <c:tx>
            <c:strRef>
              <c:f>Sheet1!$D$2</c:f>
              <c:strCache>
                <c:ptCount val="1"/>
                <c:pt idx="0">
                  <c:v>1 Year</c:v>
                </c:pt>
              </c:strCache>
            </c:strRef>
          </c:tx>
          <c:spPr>
            <a:solidFill>
              <a:srgbClr val="BD9568"/>
            </a:solidFill>
            <a:ln>
              <a:noFill/>
            </a:ln>
            <a:effectLst/>
          </c:spPr>
          <c:invertIfNegative val="0"/>
          <c:dLbls>
            <c:dLbl>
              <c:idx val="0"/>
              <c:layout>
                <c:manualLayout>
                  <c:x val="1.4221748364730471E-2"/>
                  <c:y val="5.9674914933408761E-7"/>
                </c:manualLayout>
              </c:layout>
              <c:dLblPos val="outEnd"/>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AB97-4ECA-A3CD-9F644D8D0135}"/>
                </c:ext>
              </c:extLst>
            </c:dLbl>
            <c:dLbl>
              <c:idx val="4"/>
              <c:layout>
                <c:manualLayout>
                  <c:x val="2.390621085240149E-3"/>
                  <c:y val="-1.9067425720365842E-2"/>
                </c:manualLayout>
              </c:layout>
              <c:dLblPos val="outEnd"/>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22C8-4480-A31A-C4A67EE48038}"/>
                </c:ext>
              </c:extLst>
            </c:dLbl>
            <c:spPr>
              <a:noFill/>
              <a:ln>
                <a:noFill/>
              </a:ln>
              <a:effectLst/>
            </c:spPr>
            <c:txPr>
              <a:bodyPr rot="0" spcFirstLastPara="1" vertOverflow="ellipsis" vert="horz" wrap="square" anchor="ctr" anchorCtr="1"/>
              <a:lstStyle/>
              <a:p>
                <a:pPr>
                  <a:defRPr sz="1200" b="0" i="0" u="none" strike="noStrike" kern="1200" baseline="0">
                    <a:solidFill>
                      <a:sysClr val="windowText" lastClr="000000"/>
                    </a:solidFill>
                    <a:latin typeface="Cambria" panose="02040503050406030204" pitchFamily="18" charset="0"/>
                    <a:ea typeface="Cambria" panose="02040503050406030204" pitchFamily="18" charset="0"/>
                    <a:cs typeface="+mn-cs"/>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Sheet1!$B$3:$B$7</c:f>
              <c:strCache>
                <c:ptCount val="5"/>
                <c:pt idx="0">
                  <c:v>MSCI India</c:v>
                </c:pt>
                <c:pt idx="1">
                  <c:v>MSCI World Index</c:v>
                </c:pt>
                <c:pt idx="2">
                  <c:v>MSCI Europe</c:v>
                </c:pt>
                <c:pt idx="3">
                  <c:v>MSCI USA</c:v>
                </c:pt>
                <c:pt idx="4">
                  <c:v>MSCI China</c:v>
                </c:pt>
              </c:strCache>
            </c:strRef>
          </c:cat>
          <c:val>
            <c:numRef>
              <c:f>Sheet1!$D$3:$D$7</c:f>
              <c:numCache>
                <c:formatCode>0.0%</c:formatCode>
                <c:ptCount val="5"/>
                <c:pt idx="0">
                  <c:v>-6.5000000000000002E-2</c:v>
                </c:pt>
                <c:pt idx="1">
                  <c:v>0.189</c:v>
                </c:pt>
                <c:pt idx="2">
                  <c:v>0.19800000000000001</c:v>
                </c:pt>
                <c:pt idx="3">
                  <c:v>0.187</c:v>
                </c:pt>
                <c:pt idx="4">
                  <c:v>-1.0999999999999999E-2</c:v>
                </c:pt>
              </c:numCache>
            </c:numRef>
          </c:val>
          <c:extLst>
            <c:ext xmlns:c16="http://schemas.microsoft.com/office/drawing/2014/chart" uri="{C3380CC4-5D6E-409C-BE32-E72D297353CC}">
              <c16:uniqueId val="{00000001-AB97-4ECA-A3CD-9F644D8D0135}"/>
            </c:ext>
          </c:extLst>
        </c:ser>
        <c:dLbls>
          <c:dLblPos val="outEnd"/>
          <c:showLegendKey val="0"/>
          <c:showVal val="1"/>
          <c:showCatName val="0"/>
          <c:showSerName val="0"/>
          <c:showPercent val="0"/>
          <c:showBubbleSize val="0"/>
        </c:dLbls>
        <c:gapWidth val="219"/>
        <c:overlap val="-27"/>
        <c:axId val="439497904"/>
        <c:axId val="592536544"/>
      </c:barChart>
      <c:catAx>
        <c:axId val="439497904"/>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200" b="0" i="0" u="none" strike="noStrike" kern="1200" baseline="0">
                <a:solidFill>
                  <a:sysClr val="windowText" lastClr="000000"/>
                </a:solidFill>
                <a:latin typeface="Cambria" panose="02040503050406030204" pitchFamily="18" charset="0"/>
                <a:ea typeface="Cambria" panose="02040503050406030204" pitchFamily="18" charset="0"/>
                <a:cs typeface="+mn-cs"/>
              </a:defRPr>
            </a:pPr>
            <a:endParaRPr lang="en-US"/>
          </a:p>
        </c:txPr>
        <c:crossAx val="592536544"/>
        <c:crosses val="autoZero"/>
        <c:auto val="1"/>
        <c:lblAlgn val="ctr"/>
        <c:lblOffset val="100"/>
        <c:noMultiLvlLbl val="0"/>
      </c:catAx>
      <c:valAx>
        <c:axId val="592536544"/>
        <c:scaling>
          <c:orientation val="minMax"/>
        </c:scaling>
        <c:delete val="1"/>
        <c:axPos val="l"/>
        <c:numFmt formatCode="0.0%" sourceLinked="1"/>
        <c:majorTickMark val="none"/>
        <c:minorTickMark val="none"/>
        <c:tickLblPos val="nextTo"/>
        <c:crossAx val="439497904"/>
        <c:crosses val="autoZero"/>
        <c:crossBetween val="between"/>
      </c:valAx>
      <c:spPr>
        <a:noFill/>
        <a:ln>
          <a:noFill/>
        </a:ln>
        <a:effectLst/>
      </c:spPr>
    </c:plotArea>
    <c:legend>
      <c:legendPos val="b"/>
      <c:overlay val="0"/>
      <c:spPr>
        <a:noFill/>
        <a:ln>
          <a:noFill/>
        </a:ln>
        <a:effectLst/>
      </c:spPr>
      <c:txPr>
        <a:bodyPr rot="0" spcFirstLastPara="1" vertOverflow="ellipsis" vert="horz" wrap="square" anchor="ctr" anchorCtr="1"/>
        <a:lstStyle/>
        <a:p>
          <a:pPr>
            <a:defRPr sz="1200" b="0" i="0" u="none" strike="noStrike" kern="1200" baseline="0">
              <a:solidFill>
                <a:sysClr val="windowText" lastClr="000000"/>
              </a:solidFill>
              <a:latin typeface="Cambria" panose="02040503050406030204" pitchFamily="18" charset="0"/>
              <a:ea typeface="Cambria" panose="02040503050406030204" pitchFamily="18" charset="0"/>
              <a:cs typeface="+mn-cs"/>
            </a:defRPr>
          </a:pPr>
          <a:endParaRPr lang="en-US"/>
        </a:p>
      </c:txPr>
    </c:legend>
    <c:plotVisOnly val="1"/>
    <c:dispBlanksAs val="gap"/>
    <c:showDLblsOverMax val="0"/>
  </c:chart>
  <c:spPr>
    <a:noFill/>
    <a:ln>
      <a:solidFill>
        <a:sysClr val="window" lastClr="FFFFFF">
          <a:lumMod val="85000"/>
        </a:sysClr>
      </a:solidFill>
    </a:ln>
    <a:effectLst/>
  </c:spPr>
  <c:txPr>
    <a:bodyPr/>
    <a:lstStyle/>
    <a:p>
      <a:pPr>
        <a:defRPr sz="1200">
          <a:solidFill>
            <a:sysClr val="windowText" lastClr="000000"/>
          </a:solidFill>
          <a:latin typeface="Cambria" panose="02040503050406030204" pitchFamily="18" charset="0"/>
          <a:ea typeface="Cambria" panose="02040503050406030204" pitchFamily="18" charset="0"/>
        </a:defRPr>
      </a:pPr>
      <a:endParaRPr lang="en-US"/>
    </a:p>
  </c:txPr>
</c:chartSpace>
</file>

<file path=ppt/charts/chart2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rot="0" spcFirstLastPara="1" vertOverflow="ellipsis" vert="horz" wrap="square" anchor="ctr" anchorCtr="1"/>
          <a:lstStyle/>
          <a:p>
            <a:pPr>
              <a:defRPr sz="1260" b="1" i="0" u="none" strike="noStrike" kern="1200" spc="0" baseline="0">
                <a:solidFill>
                  <a:sysClr val="windowText" lastClr="000000"/>
                </a:solidFill>
                <a:latin typeface="Cambria" panose="02040503050406030204" pitchFamily="18" charset="0"/>
                <a:ea typeface="Cambria" panose="02040503050406030204" pitchFamily="18" charset="0"/>
                <a:cs typeface="+mn-cs"/>
              </a:defRPr>
            </a:pPr>
            <a:r>
              <a:rPr lang="en-US" b="1"/>
              <a:t>Market-Cap Allocation</a:t>
            </a:r>
          </a:p>
        </c:rich>
      </c:tx>
      <c:layout>
        <c:manualLayout>
          <c:xMode val="edge"/>
          <c:yMode val="edge"/>
          <c:x val="0.29207633420822399"/>
          <c:y val="0"/>
        </c:manualLayout>
      </c:layout>
      <c:overlay val="0"/>
      <c:spPr>
        <a:noFill/>
        <a:ln>
          <a:noFill/>
        </a:ln>
        <a:effectLst/>
      </c:spPr>
      <c:txPr>
        <a:bodyPr rot="0" spcFirstLastPara="1" vertOverflow="ellipsis" vert="horz" wrap="square" anchor="ctr" anchorCtr="1"/>
        <a:lstStyle/>
        <a:p>
          <a:pPr>
            <a:defRPr sz="1260" b="1" i="0" u="none" strike="noStrike" kern="1200" spc="0" baseline="0">
              <a:solidFill>
                <a:sysClr val="windowText" lastClr="000000"/>
              </a:solidFill>
              <a:latin typeface="Cambria" panose="02040503050406030204" pitchFamily="18" charset="0"/>
              <a:ea typeface="Cambria" panose="02040503050406030204" pitchFamily="18" charset="0"/>
              <a:cs typeface="+mn-cs"/>
            </a:defRPr>
          </a:pPr>
          <a:endParaRPr lang="en-US"/>
        </a:p>
      </c:txPr>
    </c:title>
    <c:autoTitleDeleted val="0"/>
    <c:plotArea>
      <c:layout>
        <c:manualLayout>
          <c:layoutTarget val="inner"/>
          <c:xMode val="edge"/>
          <c:yMode val="edge"/>
          <c:x val="0.35300564927096739"/>
          <c:y val="0.19539602276366741"/>
          <c:w val="0.30034181766156304"/>
          <c:h val="0.74675202316416489"/>
        </c:manualLayout>
      </c:layout>
      <c:doughnutChart>
        <c:varyColors val="1"/>
        <c:ser>
          <c:idx val="0"/>
          <c:order val="0"/>
          <c:tx>
            <c:strRef>
              <c:f>'Abakkus All Cap'!$D$25</c:f>
              <c:strCache>
                <c:ptCount val="1"/>
                <c:pt idx="0">
                  <c:v>Allocation %</c:v>
                </c:pt>
              </c:strCache>
            </c:strRef>
          </c:tx>
          <c:dPt>
            <c:idx val="0"/>
            <c:bubble3D val="0"/>
            <c:spPr>
              <a:solidFill>
                <a:srgbClr val="B79165"/>
              </a:solidFill>
              <a:ln w="19050">
                <a:solidFill>
                  <a:schemeClr val="lt1"/>
                </a:solidFill>
              </a:ln>
              <a:effectLst/>
            </c:spPr>
            <c:extLst>
              <c:ext xmlns:c16="http://schemas.microsoft.com/office/drawing/2014/chart" uri="{C3380CC4-5D6E-409C-BE32-E72D297353CC}">
                <c16:uniqueId val="{00000001-F59E-49EE-9316-81D6CD0562EE}"/>
              </c:ext>
            </c:extLst>
          </c:dPt>
          <c:dPt>
            <c:idx val="1"/>
            <c:bubble3D val="0"/>
            <c:spPr>
              <a:solidFill>
                <a:srgbClr val="DBC8B2"/>
              </a:solidFill>
              <a:ln w="19050">
                <a:solidFill>
                  <a:schemeClr val="lt1"/>
                </a:solidFill>
              </a:ln>
              <a:effectLst/>
            </c:spPr>
            <c:extLst>
              <c:ext xmlns:c16="http://schemas.microsoft.com/office/drawing/2014/chart" uri="{C3380CC4-5D6E-409C-BE32-E72D297353CC}">
                <c16:uniqueId val="{00000003-F59E-49EE-9316-81D6CD0562EE}"/>
              </c:ext>
            </c:extLst>
          </c:dPt>
          <c:dPt>
            <c:idx val="2"/>
            <c:bubble3D val="0"/>
            <c:spPr>
              <a:solidFill>
                <a:schemeClr val="accent3"/>
              </a:solidFill>
              <a:ln w="19050">
                <a:solidFill>
                  <a:schemeClr val="lt1"/>
                </a:solidFill>
              </a:ln>
              <a:effectLst/>
            </c:spPr>
            <c:extLst>
              <c:ext xmlns:c16="http://schemas.microsoft.com/office/drawing/2014/chart" uri="{C3380CC4-5D6E-409C-BE32-E72D297353CC}">
                <c16:uniqueId val="{00000005-F59E-49EE-9316-81D6CD0562EE}"/>
              </c:ext>
            </c:extLst>
          </c:dPt>
          <c:dPt>
            <c:idx val="3"/>
            <c:bubble3D val="0"/>
            <c:spPr>
              <a:solidFill>
                <a:schemeClr val="tx1"/>
              </a:solidFill>
              <a:ln w="19050">
                <a:solidFill>
                  <a:schemeClr val="lt1"/>
                </a:solidFill>
              </a:ln>
              <a:effectLst/>
            </c:spPr>
            <c:extLst>
              <c:ext xmlns:c16="http://schemas.microsoft.com/office/drawing/2014/chart" uri="{C3380CC4-5D6E-409C-BE32-E72D297353CC}">
                <c16:uniqueId val="{00000007-F59E-49EE-9316-81D6CD0562EE}"/>
              </c:ext>
            </c:extLst>
          </c:dPt>
          <c:dLbls>
            <c:dLbl>
              <c:idx val="0"/>
              <c:layout>
                <c:manualLayout>
                  <c:x val="0.10800297545946287"/>
                  <c:y val="-0.10267436011409199"/>
                </c:manualLayout>
              </c:layout>
              <c:showLegendKey val="0"/>
              <c:showVal val="1"/>
              <c:showCatName val="1"/>
              <c:showSerName val="0"/>
              <c:showPercent val="0"/>
              <c:showBubbleSize val="0"/>
              <c:separator>
</c:separator>
              <c:extLst>
                <c:ext xmlns:c15="http://schemas.microsoft.com/office/drawing/2012/chart" uri="{CE6537A1-D6FC-4f65-9D91-7224C49458BB}"/>
                <c:ext xmlns:c16="http://schemas.microsoft.com/office/drawing/2014/chart" uri="{C3380CC4-5D6E-409C-BE32-E72D297353CC}">
                  <c16:uniqueId val="{00000001-F59E-49EE-9316-81D6CD0562EE}"/>
                </c:ext>
              </c:extLst>
            </c:dLbl>
            <c:dLbl>
              <c:idx val="1"/>
              <c:layout>
                <c:manualLayout>
                  <c:x val="-8.5767068747220537E-2"/>
                  <c:y val="7.8980050385540086E-3"/>
                </c:manualLayout>
              </c:layout>
              <c:showLegendKey val="0"/>
              <c:showVal val="1"/>
              <c:showCatName val="1"/>
              <c:showSerName val="0"/>
              <c:showPercent val="0"/>
              <c:showBubbleSize val="0"/>
              <c:separator>
</c:separator>
              <c:extLst>
                <c:ext xmlns:c15="http://schemas.microsoft.com/office/drawing/2012/chart" uri="{CE6537A1-D6FC-4f65-9D91-7224C49458BB}"/>
                <c:ext xmlns:c16="http://schemas.microsoft.com/office/drawing/2014/chart" uri="{C3380CC4-5D6E-409C-BE32-E72D297353CC}">
                  <c16:uniqueId val="{00000003-F59E-49EE-9316-81D6CD0562EE}"/>
                </c:ext>
              </c:extLst>
            </c:dLbl>
            <c:dLbl>
              <c:idx val="2"/>
              <c:layout>
                <c:manualLayout>
                  <c:x val="-9.8473301154216139E-2"/>
                  <c:y val="-4.3290272508001625E-2"/>
                </c:manualLayout>
              </c:layout>
              <c:showLegendKey val="0"/>
              <c:showVal val="1"/>
              <c:showCatName val="1"/>
              <c:showSerName val="0"/>
              <c:showPercent val="0"/>
              <c:showBubbleSize val="0"/>
              <c:separator>
</c:separator>
              <c:extLst>
                <c:ext xmlns:c15="http://schemas.microsoft.com/office/drawing/2012/chart" uri="{CE6537A1-D6FC-4f65-9D91-7224C49458BB}"/>
                <c:ext xmlns:c16="http://schemas.microsoft.com/office/drawing/2014/chart" uri="{C3380CC4-5D6E-409C-BE32-E72D297353CC}">
                  <c16:uniqueId val="{00000005-F59E-49EE-9316-81D6CD0562EE}"/>
                </c:ext>
              </c:extLst>
            </c:dLbl>
            <c:dLbl>
              <c:idx val="3"/>
              <c:layout>
                <c:manualLayout>
                  <c:x val="1.9059348610493448E-2"/>
                  <c:y val="0.21324613604096018"/>
                </c:manualLayout>
              </c:layout>
              <c:showLegendKey val="0"/>
              <c:showVal val="1"/>
              <c:showCatName val="1"/>
              <c:showSerName val="0"/>
              <c:showPercent val="0"/>
              <c:showBubbleSize val="0"/>
              <c:separator>
</c:separator>
              <c:extLst>
                <c:ext xmlns:c15="http://schemas.microsoft.com/office/drawing/2012/chart" uri="{CE6537A1-D6FC-4f65-9D91-7224C49458BB}"/>
                <c:ext xmlns:c16="http://schemas.microsoft.com/office/drawing/2014/chart" uri="{C3380CC4-5D6E-409C-BE32-E72D297353CC}">
                  <c16:uniqueId val="{00000007-F59E-49EE-9316-81D6CD0562EE}"/>
                </c:ext>
              </c:extLst>
            </c:dLbl>
            <c:spPr>
              <a:noFill/>
              <a:ln>
                <a:noFill/>
              </a:ln>
              <a:effectLst/>
            </c:spPr>
            <c:txPr>
              <a:bodyPr rot="0" spcFirstLastPara="1" vertOverflow="ellipsis" vert="horz" wrap="square" anchor="ctr" anchorCtr="1"/>
              <a:lstStyle/>
              <a:p>
                <a:pPr>
                  <a:defRPr sz="1100" b="0" i="0" u="none" strike="noStrike" kern="1200" baseline="0">
                    <a:solidFill>
                      <a:sysClr val="windowText" lastClr="000000"/>
                    </a:solidFill>
                    <a:latin typeface="Cambria" panose="02040503050406030204" pitchFamily="18" charset="0"/>
                    <a:ea typeface="Cambria" panose="02040503050406030204" pitchFamily="18" charset="0"/>
                    <a:cs typeface="+mn-cs"/>
                  </a:defRPr>
                </a:pPr>
                <a:endParaRPr lang="en-US"/>
              </a:p>
            </c:txPr>
            <c:showLegendKey val="0"/>
            <c:showVal val="1"/>
            <c:showCatName val="1"/>
            <c:showSerName val="0"/>
            <c:showPercent val="0"/>
            <c:showBubbleSize val="0"/>
            <c:separator>
</c:separator>
            <c:showLeaderLines val="1"/>
            <c:leaderLines>
              <c:spPr>
                <a:ln w="9525" cap="flat" cmpd="sng" algn="ctr">
                  <a:solidFill>
                    <a:schemeClr val="tx1">
                      <a:lumMod val="35000"/>
                      <a:lumOff val="65000"/>
                    </a:schemeClr>
                  </a:solidFill>
                  <a:round/>
                </a:ln>
                <a:effectLst/>
              </c:spPr>
            </c:leaderLines>
            <c:extLst>
              <c:ext xmlns:c15="http://schemas.microsoft.com/office/drawing/2012/chart" uri="{CE6537A1-D6FC-4f65-9D91-7224C49458BB}"/>
            </c:extLst>
          </c:dLbls>
          <c:cat>
            <c:strRef>
              <c:f>'Abakkus All Cap'!$C$26:$C$29</c:f>
              <c:strCache>
                <c:ptCount val="4"/>
                <c:pt idx="0">
                  <c:v>Large Cap</c:v>
                </c:pt>
                <c:pt idx="1">
                  <c:v>Mid Cap</c:v>
                </c:pt>
                <c:pt idx="2">
                  <c:v>Small Cap</c:v>
                </c:pt>
                <c:pt idx="3">
                  <c:v>Cash</c:v>
                </c:pt>
              </c:strCache>
            </c:strRef>
          </c:cat>
          <c:val>
            <c:numRef>
              <c:f>'Abakkus All Cap'!$D$26:$D$29</c:f>
              <c:numCache>
                <c:formatCode>0%</c:formatCode>
                <c:ptCount val="4"/>
                <c:pt idx="0">
                  <c:v>0.63180000000000003</c:v>
                </c:pt>
                <c:pt idx="1">
                  <c:v>0.17430000000000001</c:v>
                </c:pt>
                <c:pt idx="2">
                  <c:v>0.1288</c:v>
                </c:pt>
                <c:pt idx="3">
                  <c:v>6.5100000000000005E-2</c:v>
                </c:pt>
              </c:numCache>
            </c:numRef>
          </c:val>
          <c:extLst>
            <c:ext xmlns:c16="http://schemas.microsoft.com/office/drawing/2014/chart" uri="{C3380CC4-5D6E-409C-BE32-E72D297353CC}">
              <c16:uniqueId val="{00000008-F59E-49EE-9316-81D6CD0562EE}"/>
            </c:ext>
          </c:extLst>
        </c:ser>
        <c:dLbls>
          <c:showLegendKey val="0"/>
          <c:showVal val="1"/>
          <c:showCatName val="0"/>
          <c:showSerName val="0"/>
          <c:showPercent val="0"/>
          <c:showBubbleSize val="0"/>
          <c:showLeaderLines val="1"/>
        </c:dLbls>
        <c:firstSliceAng val="0"/>
        <c:holeSize val="75"/>
      </c:doughnutChart>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solidFill>
        <a:schemeClr val="bg1">
          <a:lumMod val="85000"/>
        </a:schemeClr>
      </a:solidFill>
    </a:ln>
    <a:effectLst/>
  </c:spPr>
  <c:txPr>
    <a:bodyPr/>
    <a:lstStyle/>
    <a:p>
      <a:pPr>
        <a:defRPr sz="1050">
          <a:solidFill>
            <a:sysClr val="windowText" lastClr="000000"/>
          </a:solidFill>
          <a:latin typeface="Cambria" panose="02040503050406030204" pitchFamily="18" charset="0"/>
          <a:ea typeface="Cambria" panose="02040503050406030204" pitchFamily="18" charset="0"/>
        </a:defRPr>
      </a:pPr>
      <a:endParaRPr lang="en-US"/>
    </a:p>
  </c:txPr>
</c:chartSpace>
</file>

<file path=ppt/charts/chart2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rot="0" spcFirstLastPara="1" vertOverflow="ellipsis" vert="horz" wrap="square" anchor="ctr" anchorCtr="1"/>
          <a:lstStyle/>
          <a:p>
            <a:pPr>
              <a:defRPr sz="1400" b="0" i="0" u="none" strike="noStrike" kern="1200" spc="0" baseline="0">
                <a:solidFill>
                  <a:schemeClr val="tx1">
                    <a:lumMod val="65000"/>
                    <a:lumOff val="35000"/>
                  </a:schemeClr>
                </a:solidFill>
                <a:latin typeface="+mn-lt"/>
                <a:ea typeface="+mn-ea"/>
                <a:cs typeface="+mn-cs"/>
              </a:defRPr>
            </a:pPr>
            <a:r>
              <a:rPr lang="en-IN" b="1">
                <a:solidFill>
                  <a:sysClr val="windowText" lastClr="000000"/>
                </a:solidFill>
                <a:latin typeface="Cambria" panose="02040503050406030204" pitchFamily="18" charset="0"/>
                <a:ea typeface="Cambria" panose="02040503050406030204" pitchFamily="18" charset="0"/>
              </a:rPr>
              <a:t>Performance</a:t>
            </a:r>
          </a:p>
        </c:rich>
      </c:tx>
      <c:overlay val="0"/>
      <c:spPr>
        <a:noFill/>
        <a:ln>
          <a:noFill/>
        </a:ln>
        <a:effectLst/>
      </c:spPr>
      <c:txPr>
        <a:bodyPr rot="0" spcFirstLastPara="1" vertOverflow="ellipsis" vert="horz" wrap="square" anchor="ctr" anchorCtr="1"/>
        <a:lstStyle/>
        <a:p>
          <a:pPr>
            <a:defRPr sz="1400" b="0" i="0" u="none" strike="noStrike" kern="1200" spc="0" baseline="0">
              <a:solidFill>
                <a:schemeClr val="tx1">
                  <a:lumMod val="65000"/>
                  <a:lumOff val="35000"/>
                </a:schemeClr>
              </a:solidFill>
              <a:latin typeface="+mn-lt"/>
              <a:ea typeface="+mn-ea"/>
              <a:cs typeface="+mn-cs"/>
            </a:defRPr>
          </a:pPr>
          <a:endParaRPr lang="en-US"/>
        </a:p>
      </c:txPr>
    </c:title>
    <c:autoTitleDeleted val="0"/>
    <c:plotArea>
      <c:layout/>
      <c:barChart>
        <c:barDir val="col"/>
        <c:grouping val="clustered"/>
        <c:varyColors val="0"/>
        <c:ser>
          <c:idx val="0"/>
          <c:order val="0"/>
          <c:tx>
            <c:strRef>
              <c:f>'Abakkus All Cap'!$C$4</c:f>
              <c:strCache>
                <c:ptCount val="1"/>
                <c:pt idx="0">
                  <c:v>Abakkus All Cap</c:v>
                </c:pt>
              </c:strCache>
            </c:strRef>
          </c:tx>
          <c:spPr>
            <a:solidFill>
              <a:srgbClr val="B79165"/>
            </a:solidFill>
            <a:ln>
              <a:noFill/>
            </a:ln>
            <a:effectLst/>
          </c:spPr>
          <c:invertIfNegative val="0"/>
          <c:dLbls>
            <c:dLbl>
              <c:idx val="0"/>
              <c:layout>
                <c:manualLayout>
                  <c:x val="-2.8225322223038744E-2"/>
                  <c:y val="2.6801789327477284E-2"/>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8CC3-4190-A55F-083B1044117D}"/>
                </c:ext>
              </c:extLst>
            </c:dLbl>
            <c:dLbl>
              <c:idx val="1"/>
              <c:layout>
                <c:manualLayout>
                  <c:x val="-3.3518410312571148E-2"/>
                  <c:y val="4.2661606639990274E-3"/>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5067-4829-B03E-20238B4A346B}"/>
                </c:ext>
              </c:extLst>
            </c:dLbl>
            <c:dLbl>
              <c:idx val="2"/>
              <c:layout>
                <c:manualLayout>
                  <c:x val="0"/>
                  <c:y val="9.4379184070698431E-3"/>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8F18-4D72-B97D-76B241F0E84C}"/>
                </c:ext>
              </c:extLst>
            </c:dLbl>
            <c:dLbl>
              <c:idx val="3"/>
              <c:layout>
                <c:manualLayout>
                  <c:x val="-1.0964112388195191E-2"/>
                  <c:y val="5.2393702786137017E-3"/>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294A-4336-92E9-C35B3D63B2CD}"/>
                </c:ext>
              </c:extLst>
            </c:dLbl>
            <c:dLbl>
              <c:idx val="4"/>
              <c:layout>
                <c:manualLayout>
                  <c:x val="-3.5633365261634367E-2"/>
                  <c:y val="4.8697308649292975E-3"/>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8F18-4D72-B97D-76B241F0E84C}"/>
                </c:ext>
              </c:extLst>
            </c:dLbl>
            <c:spPr>
              <a:noFill/>
              <a:ln>
                <a:noFill/>
              </a:ln>
              <a:effectLst/>
            </c:spPr>
            <c:txPr>
              <a:bodyPr rot="0" spcFirstLastPara="1" vertOverflow="ellipsis" vert="horz" wrap="square" lIns="38100" tIns="19050" rIns="38100" bIns="19050" anchor="ctr" anchorCtr="1">
                <a:spAutoFit/>
              </a:bodyPr>
              <a:lstStyle/>
              <a:p>
                <a:pPr>
                  <a:defRPr sz="1100" b="0" i="0" u="none" strike="noStrike" kern="1200" baseline="0">
                    <a:solidFill>
                      <a:sysClr val="windowText" lastClr="000000"/>
                    </a:solidFill>
                    <a:latin typeface="Cambria" panose="02040503050406030204" pitchFamily="18" charset="0"/>
                    <a:ea typeface="Cambria" panose="02040503050406030204" pitchFamily="18" charset="0"/>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'Abakkus All Cap'!$D$3:$K$3</c:f>
              <c:strCache>
                <c:ptCount val="8"/>
                <c:pt idx="0">
                  <c:v>1 M</c:v>
                </c:pt>
                <c:pt idx="1">
                  <c:v>3 M</c:v>
                </c:pt>
                <c:pt idx="2">
                  <c:v>6 M</c:v>
                </c:pt>
                <c:pt idx="3">
                  <c:v>1 Y</c:v>
                </c:pt>
                <c:pt idx="4">
                  <c:v>2Y</c:v>
                </c:pt>
                <c:pt idx="5">
                  <c:v>3 Y</c:v>
                </c:pt>
                <c:pt idx="6">
                  <c:v>5 Y</c:v>
                </c:pt>
                <c:pt idx="7">
                  <c:v>SI</c:v>
                </c:pt>
              </c:strCache>
            </c:strRef>
          </c:cat>
          <c:val>
            <c:numRef>
              <c:f>'Abakkus All Cap'!$D$4:$K$4</c:f>
              <c:numCache>
                <c:formatCode>0%</c:formatCode>
                <c:ptCount val="8"/>
                <c:pt idx="0">
                  <c:v>2.3E-3</c:v>
                </c:pt>
                <c:pt idx="1">
                  <c:v>3.0099999999999998E-2</c:v>
                </c:pt>
                <c:pt idx="2">
                  <c:v>2.5000000000000001E-2</c:v>
                </c:pt>
                <c:pt idx="3">
                  <c:v>8.4199999999999997E-2</c:v>
                </c:pt>
                <c:pt idx="4">
                  <c:v>3.8300000000000001E-2</c:v>
                </c:pt>
                <c:pt idx="5">
                  <c:v>0.1268</c:v>
                </c:pt>
                <c:pt idx="6">
                  <c:v>0.12659999999999999</c:v>
                </c:pt>
                <c:pt idx="7">
                  <c:v>0.22620000000000001</c:v>
                </c:pt>
              </c:numCache>
            </c:numRef>
          </c:val>
          <c:extLst>
            <c:ext xmlns:c16="http://schemas.microsoft.com/office/drawing/2014/chart" uri="{C3380CC4-5D6E-409C-BE32-E72D297353CC}">
              <c16:uniqueId val="{00000000-1D28-4008-A2F6-970A1A1F43F6}"/>
            </c:ext>
          </c:extLst>
        </c:ser>
        <c:ser>
          <c:idx val="1"/>
          <c:order val="1"/>
          <c:tx>
            <c:strRef>
              <c:f>'Abakkus All Cap'!$C$5</c:f>
              <c:strCache>
                <c:ptCount val="1"/>
                <c:pt idx="0">
                  <c:v>S&amp;P BSE 500 TRI</c:v>
                </c:pt>
              </c:strCache>
            </c:strRef>
          </c:tx>
          <c:spPr>
            <a:solidFill>
              <a:srgbClr val="6D6D6D"/>
            </a:solidFill>
            <a:ln>
              <a:noFill/>
            </a:ln>
            <a:effectLst/>
          </c:spPr>
          <c:invertIfNegative val="0"/>
          <c:dLbls>
            <c:dLbl>
              <c:idx val="0"/>
              <c:layout>
                <c:manualLayout>
                  <c:x val="-3.5950430258047286E-3"/>
                  <c:y val="-4.2021430785840197E-3"/>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1D28-4008-A2F6-970A1A1F43F6}"/>
                </c:ext>
              </c:extLst>
            </c:dLbl>
            <c:dLbl>
              <c:idx val="1"/>
              <c:layout>
                <c:manualLayout>
                  <c:x val="1.1215521552334471E-2"/>
                  <c:y val="4.8714505305906949E-3"/>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7-1D28-4008-A2F6-970A1A1F43F6}"/>
                </c:ext>
              </c:extLst>
            </c:dLbl>
            <c:dLbl>
              <c:idx val="2"/>
              <c:layout>
                <c:manualLayout>
                  <c:x val="1.9444444444444445E-2"/>
                  <c:y val="4.6296296296297994E-3"/>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1D28-4008-A2F6-970A1A1F43F6}"/>
                </c:ext>
              </c:extLst>
            </c:dLbl>
            <c:dLbl>
              <c:idx val="3"/>
              <c:layout>
                <c:manualLayout>
                  <c:x val="1.0964112388195191E-2"/>
                  <c:y val="4.87049775167968E-3"/>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8F18-4D72-B97D-76B241F0E84C}"/>
                </c:ext>
              </c:extLst>
            </c:dLbl>
            <c:dLbl>
              <c:idx val="4"/>
              <c:layout>
                <c:manualLayout>
                  <c:x val="1.9334176217458823E-2"/>
                  <c:y val="2.3930701045688429E-3"/>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1D28-4008-A2F6-970A1A1F43F6}"/>
                </c:ext>
              </c:extLst>
            </c:dLbl>
            <c:dLbl>
              <c:idx val="5"/>
              <c:layout>
                <c:manualLayout>
                  <c:x val="2.2148745073227213E-2"/>
                  <c:y val="2.6883070081992859E-2"/>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1D28-4008-A2F6-970A1A1F43F6}"/>
                </c:ext>
              </c:extLst>
            </c:dLbl>
            <c:dLbl>
              <c:idx val="6"/>
              <c:layout>
                <c:manualLayout>
                  <c:x val="1.707230952052341E-2"/>
                  <c:y val="2.283773412273965E-2"/>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7646-4312-A3A7-C29218FC6565}"/>
                </c:ext>
              </c:extLst>
            </c:dLbl>
            <c:dLbl>
              <c:idx val="7"/>
              <c:layout>
                <c:manualLayout>
                  <c:x val="1.6666666666666767E-2"/>
                  <c:y val="-4.2437781360066642E-17"/>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2DD9-47D7-9602-C19929BDE2C5}"/>
                </c:ext>
              </c:extLst>
            </c:dLbl>
            <c:spPr>
              <a:noFill/>
              <a:ln>
                <a:noFill/>
              </a:ln>
              <a:effectLst/>
            </c:spPr>
            <c:txPr>
              <a:bodyPr rot="0" spcFirstLastPara="1" vertOverflow="ellipsis" vert="horz" wrap="square" lIns="38100" tIns="19050" rIns="38100" bIns="19050" anchor="ctr" anchorCtr="1">
                <a:spAutoFit/>
              </a:bodyPr>
              <a:lstStyle/>
              <a:p>
                <a:pPr>
                  <a:defRPr sz="1100" b="0" i="0" u="none" strike="noStrike" kern="1200" baseline="0">
                    <a:solidFill>
                      <a:sysClr val="windowText" lastClr="000000"/>
                    </a:solidFill>
                    <a:latin typeface="Cambria" panose="02040503050406030204" pitchFamily="18" charset="0"/>
                    <a:ea typeface="Cambria" panose="02040503050406030204" pitchFamily="18" charset="0"/>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'Abakkus All Cap'!$D$3:$K$3</c:f>
              <c:strCache>
                <c:ptCount val="8"/>
                <c:pt idx="0">
                  <c:v>1 M</c:v>
                </c:pt>
                <c:pt idx="1">
                  <c:v>3 M</c:v>
                </c:pt>
                <c:pt idx="2">
                  <c:v>6 M</c:v>
                </c:pt>
                <c:pt idx="3">
                  <c:v>1 Y</c:v>
                </c:pt>
                <c:pt idx="4">
                  <c:v>2Y</c:v>
                </c:pt>
                <c:pt idx="5">
                  <c:v>3 Y</c:v>
                </c:pt>
                <c:pt idx="6">
                  <c:v>5 Y</c:v>
                </c:pt>
                <c:pt idx="7">
                  <c:v>SI</c:v>
                </c:pt>
              </c:strCache>
            </c:strRef>
          </c:cat>
          <c:val>
            <c:numRef>
              <c:f>'Abakkus All Cap'!$D$5:$K$5</c:f>
              <c:numCache>
                <c:formatCode>0%</c:formatCode>
                <c:ptCount val="8"/>
                <c:pt idx="0">
                  <c:v>2.1899999999999999E-2</c:v>
                </c:pt>
                <c:pt idx="1">
                  <c:v>3.78E-2</c:v>
                </c:pt>
                <c:pt idx="2">
                  <c:v>1.9900000000000001E-2</c:v>
                </c:pt>
                <c:pt idx="3">
                  <c:v>2.98E-2</c:v>
                </c:pt>
                <c:pt idx="4">
                  <c:v>4.1999999999999997E-3</c:v>
                </c:pt>
                <c:pt idx="5">
                  <c:v>0.11890000000000001</c:v>
                </c:pt>
                <c:pt idx="6">
                  <c:v>0.1235</c:v>
                </c:pt>
                <c:pt idx="7">
                  <c:v>0.17810000000000001</c:v>
                </c:pt>
              </c:numCache>
            </c:numRef>
          </c:val>
          <c:extLst>
            <c:ext xmlns:c16="http://schemas.microsoft.com/office/drawing/2014/chart" uri="{C3380CC4-5D6E-409C-BE32-E72D297353CC}">
              <c16:uniqueId val="{00000001-1D28-4008-A2F6-970A1A1F43F6}"/>
            </c:ext>
          </c:extLst>
        </c:ser>
        <c:dLbls>
          <c:showLegendKey val="0"/>
          <c:showVal val="0"/>
          <c:showCatName val="0"/>
          <c:showSerName val="0"/>
          <c:showPercent val="0"/>
          <c:showBubbleSize val="0"/>
        </c:dLbls>
        <c:gapWidth val="219"/>
        <c:overlap val="-27"/>
        <c:axId val="493660271"/>
        <c:axId val="493661231"/>
      </c:barChart>
      <c:catAx>
        <c:axId val="493660271"/>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100" b="0" i="0" u="none" strike="noStrike" kern="1200" baseline="0">
                <a:solidFill>
                  <a:sysClr val="windowText" lastClr="000000"/>
                </a:solidFill>
                <a:latin typeface="Cambria" panose="02040503050406030204" pitchFamily="18" charset="0"/>
                <a:ea typeface="Cambria" panose="02040503050406030204" pitchFamily="18" charset="0"/>
                <a:cs typeface="+mn-cs"/>
              </a:defRPr>
            </a:pPr>
            <a:endParaRPr lang="en-US"/>
          </a:p>
        </c:txPr>
        <c:crossAx val="493661231"/>
        <c:crosses val="autoZero"/>
        <c:auto val="1"/>
        <c:lblAlgn val="ctr"/>
        <c:lblOffset val="100"/>
        <c:noMultiLvlLbl val="0"/>
      </c:catAx>
      <c:valAx>
        <c:axId val="493661231"/>
        <c:scaling>
          <c:orientation val="minMax"/>
        </c:scaling>
        <c:delete val="1"/>
        <c:axPos val="l"/>
        <c:numFmt formatCode="0%" sourceLinked="1"/>
        <c:majorTickMark val="none"/>
        <c:minorTickMark val="none"/>
        <c:tickLblPos val="nextTo"/>
        <c:crossAx val="493660271"/>
        <c:crosses val="autoZero"/>
        <c:crossBetween val="between"/>
      </c:valAx>
      <c:spPr>
        <a:noFill/>
        <a:ln>
          <a:noFill/>
        </a:ln>
        <a:effectLst/>
      </c:spPr>
    </c:plotArea>
    <c:legend>
      <c:legendPos val="b"/>
      <c:overlay val="0"/>
      <c:spPr>
        <a:noFill/>
        <a:ln>
          <a:noFill/>
        </a:ln>
        <a:effectLst/>
      </c:spPr>
      <c:txPr>
        <a:bodyPr rot="0" spcFirstLastPara="1" vertOverflow="ellipsis" vert="horz" wrap="square" anchor="ctr" anchorCtr="1"/>
        <a:lstStyle/>
        <a:p>
          <a:pPr>
            <a:defRPr sz="1100" b="0" i="0" u="none" strike="noStrike" kern="1200" baseline="0">
              <a:solidFill>
                <a:sysClr val="windowText" lastClr="000000"/>
              </a:solidFill>
              <a:latin typeface="Cambria" panose="02040503050406030204" pitchFamily="18" charset="0"/>
              <a:ea typeface="Cambria" panose="02040503050406030204" pitchFamily="18" charset="0"/>
              <a:cs typeface="+mn-cs"/>
            </a:defRPr>
          </a:pPr>
          <a:endParaRPr lang="en-US"/>
        </a:p>
      </c:txPr>
    </c:legend>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solidFill>
        <a:schemeClr val="bg1">
          <a:lumMod val="85000"/>
        </a:schemeClr>
      </a:solidFill>
    </a:ln>
    <a:effectLst/>
  </c:spPr>
  <c:txPr>
    <a:bodyPr/>
    <a:lstStyle/>
    <a:p>
      <a:pPr>
        <a:defRPr/>
      </a:pPr>
      <a:endParaRPr lang="en-US"/>
    </a:p>
  </c:txPr>
</c:chartSpace>
</file>

<file path=ppt/charts/chart2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title>
      <c:tx>
        <c:rich>
          <a:bodyPr rot="0" spcFirstLastPara="1" vertOverflow="ellipsis" vert="horz" wrap="square" anchor="ctr" anchorCtr="1"/>
          <a:lstStyle/>
          <a:p>
            <a:pPr>
              <a:defRPr sz="1400" b="1" i="0" u="none" strike="noStrike" kern="1200" spc="0" baseline="0">
                <a:solidFill>
                  <a:schemeClr val="tx1"/>
                </a:solidFill>
                <a:latin typeface="Cambria" panose="02040503050406030204" pitchFamily="18" charset="0"/>
                <a:ea typeface="Cambria" panose="02040503050406030204" pitchFamily="18" charset="0"/>
                <a:cs typeface="+mn-cs"/>
              </a:defRPr>
            </a:pPr>
            <a:r>
              <a:rPr lang="en-US" b="1"/>
              <a:t>Market Cap Allocation</a:t>
            </a:r>
          </a:p>
        </c:rich>
      </c:tx>
      <c:layout>
        <c:manualLayout>
          <c:xMode val="edge"/>
          <c:yMode val="edge"/>
          <c:x val="0.27324849952115543"/>
          <c:y val="2.2756716367096298E-2"/>
        </c:manualLayout>
      </c:layout>
      <c:overlay val="0"/>
      <c:spPr>
        <a:noFill/>
        <a:ln>
          <a:noFill/>
        </a:ln>
        <a:effectLst/>
      </c:spPr>
      <c:txPr>
        <a:bodyPr rot="0" spcFirstLastPara="1" vertOverflow="ellipsis" vert="horz" wrap="square" anchor="ctr" anchorCtr="1"/>
        <a:lstStyle/>
        <a:p>
          <a:pPr>
            <a:defRPr sz="1400" b="1" i="0" u="none" strike="noStrike" kern="1200" spc="0" baseline="0">
              <a:solidFill>
                <a:schemeClr val="tx1"/>
              </a:solidFill>
              <a:latin typeface="Cambria" panose="02040503050406030204" pitchFamily="18" charset="0"/>
              <a:ea typeface="Cambria" panose="02040503050406030204" pitchFamily="18" charset="0"/>
              <a:cs typeface="+mn-cs"/>
            </a:defRPr>
          </a:pPr>
          <a:endParaRPr lang="en-US"/>
        </a:p>
      </c:txPr>
    </c:title>
    <c:autoTitleDeleted val="0"/>
    <c:plotArea>
      <c:layout>
        <c:manualLayout>
          <c:layoutTarget val="inner"/>
          <c:xMode val="edge"/>
          <c:yMode val="edge"/>
          <c:x val="0.35201099855454365"/>
          <c:y val="0.22842845461588038"/>
          <c:w val="0.32530748167403273"/>
          <c:h val="0.74429890769940921"/>
        </c:manualLayout>
      </c:layout>
      <c:doughnutChart>
        <c:varyColors val="1"/>
        <c:ser>
          <c:idx val="0"/>
          <c:order val="0"/>
          <c:tx>
            <c:strRef>
              <c:f>'Karma Capital'!$C$24</c:f>
              <c:strCache>
                <c:ptCount val="1"/>
                <c:pt idx="0">
                  <c:v>Allocation %</c:v>
                </c:pt>
              </c:strCache>
            </c:strRef>
          </c:tx>
          <c:dPt>
            <c:idx val="0"/>
            <c:bubble3D val="0"/>
            <c:spPr>
              <a:solidFill>
                <a:srgbClr val="B79165"/>
              </a:solidFill>
              <a:ln w="19050">
                <a:solidFill>
                  <a:schemeClr val="lt1"/>
                </a:solidFill>
              </a:ln>
              <a:effectLst/>
            </c:spPr>
            <c:extLst>
              <c:ext xmlns:c16="http://schemas.microsoft.com/office/drawing/2014/chart" uri="{C3380CC4-5D6E-409C-BE32-E72D297353CC}">
                <c16:uniqueId val="{00000001-F916-43AB-900E-E22A0FA23215}"/>
              </c:ext>
            </c:extLst>
          </c:dPt>
          <c:dPt>
            <c:idx val="1"/>
            <c:bubble3D val="0"/>
            <c:spPr>
              <a:solidFill>
                <a:srgbClr val="6D6D6D"/>
              </a:solidFill>
              <a:ln w="19050">
                <a:solidFill>
                  <a:schemeClr val="lt1"/>
                </a:solidFill>
              </a:ln>
              <a:effectLst/>
            </c:spPr>
            <c:extLst>
              <c:ext xmlns:c16="http://schemas.microsoft.com/office/drawing/2014/chart" uri="{C3380CC4-5D6E-409C-BE32-E72D297353CC}">
                <c16:uniqueId val="{00000003-F916-43AB-900E-E22A0FA23215}"/>
              </c:ext>
            </c:extLst>
          </c:dPt>
          <c:dPt>
            <c:idx val="2"/>
            <c:bubble3D val="0"/>
            <c:spPr>
              <a:solidFill>
                <a:schemeClr val="accent3"/>
              </a:solidFill>
              <a:ln w="19050">
                <a:solidFill>
                  <a:schemeClr val="lt1"/>
                </a:solidFill>
              </a:ln>
              <a:effectLst/>
            </c:spPr>
            <c:extLst>
              <c:ext xmlns:c16="http://schemas.microsoft.com/office/drawing/2014/chart" uri="{C3380CC4-5D6E-409C-BE32-E72D297353CC}">
                <c16:uniqueId val="{00000005-F916-43AB-900E-E22A0FA23215}"/>
              </c:ext>
            </c:extLst>
          </c:dPt>
          <c:dPt>
            <c:idx val="3"/>
            <c:bubble3D val="0"/>
            <c:spPr>
              <a:solidFill>
                <a:sysClr val="windowText" lastClr="000000"/>
              </a:solidFill>
              <a:ln w="19050">
                <a:solidFill>
                  <a:schemeClr val="lt1"/>
                </a:solidFill>
              </a:ln>
              <a:effectLst/>
            </c:spPr>
            <c:extLst>
              <c:ext xmlns:c16="http://schemas.microsoft.com/office/drawing/2014/chart" uri="{C3380CC4-5D6E-409C-BE32-E72D297353CC}">
                <c16:uniqueId val="{00000007-F916-43AB-900E-E22A0FA23215}"/>
              </c:ext>
            </c:extLst>
          </c:dPt>
          <c:dLbls>
            <c:dLbl>
              <c:idx val="0"/>
              <c:layout>
                <c:manualLayout>
                  <c:x val="0.11331663821358252"/>
                  <c:y val="-4.3211143711644438E-2"/>
                </c:manualLayout>
              </c:layout>
              <c:showLegendKey val="0"/>
              <c:showVal val="1"/>
              <c:showCatName val="1"/>
              <c:showSerName val="0"/>
              <c:showPercent val="0"/>
              <c:showBubbleSize val="0"/>
              <c:separator>
</c:separator>
              <c:extLst>
                <c:ext xmlns:c15="http://schemas.microsoft.com/office/drawing/2012/chart" uri="{CE6537A1-D6FC-4f65-9D91-7224C49458BB}"/>
                <c:ext xmlns:c16="http://schemas.microsoft.com/office/drawing/2014/chart" uri="{C3380CC4-5D6E-409C-BE32-E72D297353CC}">
                  <c16:uniqueId val="{00000001-F916-43AB-900E-E22A0FA23215}"/>
                </c:ext>
              </c:extLst>
            </c:dLbl>
            <c:dLbl>
              <c:idx val="1"/>
              <c:layout>
                <c:manualLayout>
                  <c:x val="6.295368789643474E-2"/>
                  <c:y val="4.8671897724985383E-2"/>
                </c:manualLayout>
              </c:layout>
              <c:showLegendKey val="0"/>
              <c:showVal val="1"/>
              <c:showCatName val="1"/>
              <c:showSerName val="0"/>
              <c:showPercent val="0"/>
              <c:showBubbleSize val="0"/>
              <c:separator>
</c:separator>
              <c:extLst>
                <c:ext xmlns:c15="http://schemas.microsoft.com/office/drawing/2012/chart" uri="{CE6537A1-D6FC-4f65-9D91-7224C49458BB}"/>
                <c:ext xmlns:c16="http://schemas.microsoft.com/office/drawing/2014/chart" uri="{C3380CC4-5D6E-409C-BE32-E72D297353CC}">
                  <c16:uniqueId val="{00000003-F916-43AB-900E-E22A0FA23215}"/>
                </c:ext>
              </c:extLst>
            </c:dLbl>
            <c:dLbl>
              <c:idx val="2"/>
              <c:layout>
                <c:manualLayout>
                  <c:x val="-0.11646432260840429"/>
                  <c:y val="-7.2018572852740733E-3"/>
                </c:manualLayout>
              </c:layout>
              <c:showLegendKey val="0"/>
              <c:showVal val="1"/>
              <c:showCatName val="1"/>
              <c:showSerName val="0"/>
              <c:showPercent val="0"/>
              <c:showBubbleSize val="0"/>
              <c:separator>
</c:separator>
              <c:extLst>
                <c:ext xmlns:c15="http://schemas.microsoft.com/office/drawing/2012/chart" uri="{CE6537A1-D6FC-4f65-9D91-7224C49458BB}"/>
                <c:ext xmlns:c16="http://schemas.microsoft.com/office/drawing/2014/chart" uri="{C3380CC4-5D6E-409C-BE32-E72D297353CC}">
                  <c16:uniqueId val="{00000005-F916-43AB-900E-E22A0FA23215}"/>
                </c:ext>
              </c:extLst>
            </c:dLbl>
            <c:dLbl>
              <c:idx val="3"/>
              <c:layout>
                <c:manualLayout>
                  <c:x val="-0.15108885095144342"/>
                  <c:y val="7.2018572852740404E-3"/>
                </c:manualLayout>
              </c:layout>
              <c:showLegendKey val="0"/>
              <c:showVal val="1"/>
              <c:showCatName val="1"/>
              <c:showSerName val="0"/>
              <c:showPercent val="0"/>
              <c:showBubbleSize val="0"/>
              <c:separator>
</c:separator>
              <c:extLst>
                <c:ext xmlns:c15="http://schemas.microsoft.com/office/drawing/2012/chart" uri="{CE6537A1-D6FC-4f65-9D91-7224C49458BB}"/>
                <c:ext xmlns:c16="http://schemas.microsoft.com/office/drawing/2014/chart" uri="{C3380CC4-5D6E-409C-BE32-E72D297353CC}">
                  <c16:uniqueId val="{00000007-F916-43AB-900E-E22A0FA23215}"/>
                </c:ext>
              </c:extLst>
            </c:dLbl>
            <c:spPr>
              <a:noFill/>
              <a:ln>
                <a:noFill/>
              </a:ln>
              <a:effectLst/>
            </c:spPr>
            <c:txPr>
              <a:bodyPr rot="0" spcFirstLastPara="1" vertOverflow="ellipsis" vert="horz" wrap="square" anchor="ctr" anchorCtr="1"/>
              <a:lstStyle/>
              <a:p>
                <a:pPr>
                  <a:defRPr sz="1100" b="0" i="0" u="none" strike="noStrike" kern="1200" baseline="0">
                    <a:solidFill>
                      <a:schemeClr val="tx1"/>
                    </a:solidFill>
                    <a:latin typeface="Cambria" panose="02040503050406030204" pitchFamily="18" charset="0"/>
                    <a:ea typeface="Cambria" panose="02040503050406030204" pitchFamily="18" charset="0"/>
                    <a:cs typeface="+mn-cs"/>
                  </a:defRPr>
                </a:pPr>
                <a:endParaRPr lang="en-US"/>
              </a:p>
            </c:txPr>
            <c:showLegendKey val="0"/>
            <c:showVal val="1"/>
            <c:showCatName val="1"/>
            <c:showSerName val="0"/>
            <c:showPercent val="0"/>
            <c:showBubbleSize val="0"/>
            <c:separator>
</c:separator>
            <c:showLeaderLines val="1"/>
            <c:leaderLines>
              <c:spPr>
                <a:ln w="9525" cap="flat" cmpd="sng" algn="ctr">
                  <a:solidFill>
                    <a:schemeClr val="tx1">
                      <a:lumMod val="35000"/>
                      <a:lumOff val="65000"/>
                    </a:schemeClr>
                  </a:solidFill>
                  <a:round/>
                </a:ln>
                <a:effectLst/>
              </c:spPr>
            </c:leaderLines>
            <c:extLst>
              <c:ext xmlns:c15="http://schemas.microsoft.com/office/drawing/2012/chart" uri="{CE6537A1-D6FC-4f65-9D91-7224C49458BB}"/>
            </c:extLst>
          </c:dLbls>
          <c:cat>
            <c:strRef>
              <c:f>'Karma Capital'!$B$25:$B$28</c:f>
              <c:strCache>
                <c:ptCount val="4"/>
                <c:pt idx="0">
                  <c:v>Large Cap</c:v>
                </c:pt>
                <c:pt idx="1">
                  <c:v>Mid Cap</c:v>
                </c:pt>
                <c:pt idx="2">
                  <c:v>Small Cap</c:v>
                </c:pt>
                <c:pt idx="3">
                  <c:v>Cash</c:v>
                </c:pt>
              </c:strCache>
            </c:strRef>
          </c:cat>
          <c:val>
            <c:numRef>
              <c:f>'Karma Capital'!$C$25:$C$28</c:f>
              <c:numCache>
                <c:formatCode>0%</c:formatCode>
                <c:ptCount val="4"/>
                <c:pt idx="0">
                  <c:v>0.22700000000000001</c:v>
                </c:pt>
                <c:pt idx="1">
                  <c:v>0.158</c:v>
                </c:pt>
                <c:pt idx="2">
                  <c:v>0.57499999999999996</c:v>
                </c:pt>
                <c:pt idx="3">
                  <c:v>3.9E-2</c:v>
                </c:pt>
              </c:numCache>
            </c:numRef>
          </c:val>
          <c:extLst>
            <c:ext xmlns:c16="http://schemas.microsoft.com/office/drawing/2014/chart" uri="{C3380CC4-5D6E-409C-BE32-E72D297353CC}">
              <c16:uniqueId val="{00000008-F916-43AB-900E-E22A0FA23215}"/>
            </c:ext>
          </c:extLst>
        </c:ser>
        <c:dLbls>
          <c:showLegendKey val="0"/>
          <c:showVal val="1"/>
          <c:showCatName val="0"/>
          <c:showSerName val="0"/>
          <c:showPercent val="0"/>
          <c:showBubbleSize val="0"/>
          <c:showLeaderLines val="1"/>
        </c:dLbls>
        <c:firstSliceAng val="0"/>
        <c:holeSize val="75"/>
      </c:doughnutChart>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solidFill>
        <a:sysClr val="window" lastClr="FFFFFF">
          <a:lumMod val="85000"/>
        </a:sysClr>
      </a:solidFill>
    </a:ln>
    <a:effectLst/>
  </c:spPr>
  <c:txPr>
    <a:bodyPr/>
    <a:lstStyle/>
    <a:p>
      <a:pPr>
        <a:defRPr>
          <a:solidFill>
            <a:schemeClr val="tx1"/>
          </a:solidFill>
          <a:latin typeface="Cambria" panose="02040503050406030204" pitchFamily="18" charset="0"/>
          <a:ea typeface="Cambria" panose="02040503050406030204" pitchFamily="18" charset="0"/>
        </a:defRPr>
      </a:pPr>
      <a:endParaRPr lang="en-US"/>
    </a:p>
  </c:txPr>
</c:chartSpace>
</file>

<file path=ppt/charts/chart2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title>
      <c:tx>
        <c:rich>
          <a:bodyPr rot="0" spcFirstLastPara="1" vertOverflow="ellipsis" vert="horz" wrap="square" anchor="ctr" anchorCtr="1"/>
          <a:lstStyle/>
          <a:p>
            <a:pPr>
              <a:defRPr sz="1400" b="1" i="0" u="none" strike="noStrike" kern="1200" spc="0" baseline="0">
                <a:solidFill>
                  <a:schemeClr val="tx1"/>
                </a:solidFill>
                <a:latin typeface="Cambria" panose="02040503050406030204" pitchFamily="18" charset="0"/>
                <a:ea typeface="Cambria" panose="02040503050406030204" pitchFamily="18" charset="0"/>
                <a:cs typeface="+mn-cs"/>
              </a:defRPr>
            </a:pPr>
            <a:r>
              <a:rPr lang="en-IN" b="1"/>
              <a:t>Performance</a:t>
            </a:r>
          </a:p>
        </c:rich>
      </c:tx>
      <c:layout>
        <c:manualLayout>
          <c:xMode val="edge"/>
          <c:yMode val="edge"/>
          <c:x val="0.3902009439892154"/>
          <c:y val="1.2963059363666892E-2"/>
        </c:manualLayout>
      </c:layout>
      <c:overlay val="0"/>
      <c:spPr>
        <a:noFill/>
        <a:ln>
          <a:noFill/>
        </a:ln>
        <a:effectLst/>
      </c:spPr>
      <c:txPr>
        <a:bodyPr rot="0" spcFirstLastPara="1" vertOverflow="ellipsis" vert="horz" wrap="square" anchor="ctr" anchorCtr="1"/>
        <a:lstStyle/>
        <a:p>
          <a:pPr>
            <a:defRPr sz="1400" b="1" i="0" u="none" strike="noStrike" kern="1200" spc="0" baseline="0">
              <a:solidFill>
                <a:schemeClr val="tx1"/>
              </a:solidFill>
              <a:latin typeface="Cambria" panose="02040503050406030204" pitchFamily="18" charset="0"/>
              <a:ea typeface="Cambria" panose="02040503050406030204" pitchFamily="18" charset="0"/>
              <a:cs typeface="+mn-cs"/>
            </a:defRPr>
          </a:pPr>
          <a:endParaRPr lang="en-US"/>
        </a:p>
      </c:txPr>
    </c:title>
    <c:autoTitleDeleted val="0"/>
    <c:plotArea>
      <c:layout/>
      <c:barChart>
        <c:barDir val="col"/>
        <c:grouping val="clustered"/>
        <c:varyColors val="0"/>
        <c:ser>
          <c:idx val="0"/>
          <c:order val="0"/>
          <c:tx>
            <c:strRef>
              <c:f>'Karma Capital'!$B$7</c:f>
              <c:strCache>
                <c:ptCount val="1"/>
                <c:pt idx="0">
                  <c:v>Karma Wealth Builder</c:v>
                </c:pt>
              </c:strCache>
            </c:strRef>
          </c:tx>
          <c:spPr>
            <a:solidFill>
              <a:srgbClr val="B79165"/>
            </a:solidFill>
            <a:ln>
              <a:noFill/>
            </a:ln>
            <a:effectLst/>
          </c:spPr>
          <c:invertIfNegative val="0"/>
          <c:dLbls>
            <c:dLbl>
              <c:idx val="0"/>
              <c:layout>
                <c:manualLayout>
                  <c:x val="-1.3367075902677586E-2"/>
                  <c:y val="8.6420395757779277E-3"/>
                </c:manualLayout>
              </c:layout>
              <c:dLblPos val="outEnd"/>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E1B1-44A2-85D6-FDFCF1BD1A63}"/>
                </c:ext>
              </c:extLst>
            </c:dLbl>
            <c:dLbl>
              <c:idx val="1"/>
              <c:layout>
                <c:manualLayout>
                  <c:x val="-1.60404910832131E-2"/>
                  <c:y val="-4.3210197878889639E-3"/>
                </c:manualLayout>
              </c:layout>
              <c:dLblPos val="outEnd"/>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11B0-450B-B713-34EB6B4D7218}"/>
                </c:ext>
              </c:extLst>
            </c:dLbl>
            <c:dLbl>
              <c:idx val="2"/>
              <c:layout>
                <c:manualLayout>
                  <c:x val="0"/>
                  <c:y val="3.4023777849471639E-7"/>
                </c:manualLayout>
              </c:layout>
              <c:dLblPos val="outEnd"/>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D9BA-4439-A298-D31CACB4CACC}"/>
                </c:ext>
              </c:extLst>
            </c:dLbl>
            <c:dLbl>
              <c:idx val="3"/>
              <c:layout>
                <c:manualLayout>
                  <c:x val="-2.406073662481965E-2"/>
                  <c:y val="8.2099716207668885E-2"/>
                </c:manualLayout>
              </c:layout>
              <c:dLblPos val="outEnd"/>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FE99-4326-AD7E-53ACB0A40664}"/>
                </c:ext>
              </c:extLst>
            </c:dLbl>
            <c:dLbl>
              <c:idx val="4"/>
              <c:layout>
                <c:manualLayout>
                  <c:x val="-8.02024554160655E-3"/>
                  <c:y val="3.4568158303111711E-2"/>
                </c:manualLayout>
              </c:layout>
              <c:dLblPos val="outEnd"/>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11B0-450B-B713-34EB6B4D7218}"/>
                </c:ext>
              </c:extLst>
            </c:dLbl>
            <c:dLbl>
              <c:idx val="7"/>
              <c:layout>
                <c:manualLayout>
                  <c:x val="-1.0693660722142067E-2"/>
                  <c:y val="-1.2963059363666932E-2"/>
                </c:manualLayout>
              </c:layout>
              <c:dLblPos val="outEnd"/>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DE18-49A4-ABD0-E3D44592A7FE}"/>
                </c:ext>
              </c:extLst>
            </c:dLbl>
            <c:spPr>
              <a:noFill/>
              <a:ln>
                <a:noFill/>
              </a:ln>
              <a:effectLst/>
            </c:spPr>
            <c:txPr>
              <a:bodyPr rot="0" spcFirstLastPara="1" vertOverflow="ellipsis" vert="horz" wrap="square" anchor="ctr" anchorCtr="1"/>
              <a:lstStyle/>
              <a:p>
                <a:pPr>
                  <a:defRPr sz="1100" b="0" i="0" u="none" strike="noStrike" kern="1200" baseline="0">
                    <a:solidFill>
                      <a:schemeClr val="tx1"/>
                    </a:solidFill>
                    <a:latin typeface="Cambria" panose="02040503050406030204" pitchFamily="18" charset="0"/>
                    <a:ea typeface="Cambria" panose="02040503050406030204" pitchFamily="18" charset="0"/>
                    <a:cs typeface="+mn-cs"/>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'Karma Capital'!$C$6:$K$6</c:f>
              <c:strCache>
                <c:ptCount val="9"/>
                <c:pt idx="0">
                  <c:v>1 M</c:v>
                </c:pt>
                <c:pt idx="1">
                  <c:v>3 M</c:v>
                </c:pt>
                <c:pt idx="2">
                  <c:v>6 M</c:v>
                </c:pt>
                <c:pt idx="3">
                  <c:v>1 Y</c:v>
                </c:pt>
                <c:pt idx="4">
                  <c:v>2Y</c:v>
                </c:pt>
                <c:pt idx="5">
                  <c:v>3 Y</c:v>
                </c:pt>
                <c:pt idx="6">
                  <c:v>5 Y</c:v>
                </c:pt>
                <c:pt idx="7">
                  <c:v>10 Y</c:v>
                </c:pt>
                <c:pt idx="8">
                  <c:v>SI</c:v>
                </c:pt>
              </c:strCache>
            </c:strRef>
          </c:cat>
          <c:val>
            <c:numRef>
              <c:f>'Karma Capital'!$C$7:$K$7</c:f>
              <c:numCache>
                <c:formatCode>0%</c:formatCode>
                <c:ptCount val="9"/>
                <c:pt idx="0">
                  <c:v>6.0000000000000001E-3</c:v>
                </c:pt>
                <c:pt idx="1">
                  <c:v>6.6000000000000003E-2</c:v>
                </c:pt>
                <c:pt idx="2">
                  <c:v>1.6799999999999999E-2</c:v>
                </c:pt>
                <c:pt idx="3">
                  <c:v>2.7E-2</c:v>
                </c:pt>
                <c:pt idx="4">
                  <c:v>5.7500000000000002E-2</c:v>
                </c:pt>
                <c:pt idx="5">
                  <c:v>0.13</c:v>
                </c:pt>
                <c:pt idx="6">
                  <c:v>0.13300000000000001</c:v>
                </c:pt>
                <c:pt idx="7">
                  <c:v>0.14399999999999999</c:v>
                </c:pt>
                <c:pt idx="8">
                  <c:v>0.1273</c:v>
                </c:pt>
              </c:numCache>
            </c:numRef>
          </c:val>
          <c:extLst>
            <c:ext xmlns:c16="http://schemas.microsoft.com/office/drawing/2014/chart" uri="{C3380CC4-5D6E-409C-BE32-E72D297353CC}">
              <c16:uniqueId val="{00000000-DE18-49A4-ABD0-E3D44592A7FE}"/>
            </c:ext>
          </c:extLst>
        </c:ser>
        <c:ser>
          <c:idx val="1"/>
          <c:order val="1"/>
          <c:tx>
            <c:strRef>
              <c:f>'Karma Capital'!$B$8</c:f>
              <c:strCache>
                <c:ptCount val="1"/>
                <c:pt idx="0">
                  <c:v>BSE 500 TRI</c:v>
                </c:pt>
              </c:strCache>
            </c:strRef>
          </c:tx>
          <c:spPr>
            <a:solidFill>
              <a:srgbClr val="6D6D6D"/>
            </a:solidFill>
            <a:ln>
              <a:noFill/>
            </a:ln>
            <a:effectLst/>
          </c:spPr>
          <c:invertIfNegative val="0"/>
          <c:dLbls>
            <c:dLbl>
              <c:idx val="0"/>
              <c:layout>
                <c:manualLayout>
                  <c:x val="2.4060736624819636E-2"/>
                  <c:y val="3.0247818990779895E-2"/>
                </c:manualLayout>
              </c:layout>
              <c:dLblPos val="outEnd"/>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DE18-49A4-ABD0-E3D44592A7FE}"/>
                </c:ext>
              </c:extLst>
            </c:dLbl>
            <c:dLbl>
              <c:idx val="1"/>
              <c:layout>
                <c:manualLayout>
                  <c:x val="2.1387321444284135E-2"/>
                  <c:y val="8.6423798135565021E-3"/>
                </c:manualLayout>
              </c:layout>
              <c:dLblPos val="outEnd"/>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11B0-450B-B713-34EB6B4D7218}"/>
                </c:ext>
              </c:extLst>
            </c:dLbl>
            <c:dLbl>
              <c:idx val="2"/>
              <c:layout>
                <c:manualLayout>
                  <c:x val="1.8713906263748616E-2"/>
                  <c:y val="6.8047555714786839E-7"/>
                </c:manualLayout>
              </c:layout>
              <c:dLblPos val="outEnd"/>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11B0-450B-B713-34EB6B4D7218}"/>
                </c:ext>
              </c:extLst>
            </c:dLbl>
            <c:dLbl>
              <c:idx val="3"/>
              <c:layout>
                <c:manualLayout>
                  <c:x val="2.6734151805354678E-3"/>
                  <c:y val="-4.3199990745532426E-3"/>
                </c:manualLayout>
              </c:layout>
              <c:dLblPos val="outEnd"/>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D9BA-4439-A298-D31CACB4CACC}"/>
                </c:ext>
              </c:extLst>
            </c:dLbl>
            <c:dLbl>
              <c:idx val="4"/>
              <c:layout>
                <c:manualLayout>
                  <c:x val="1.3367075902677583E-2"/>
                  <c:y val="-4.3210197878889639E-3"/>
                </c:manualLayout>
              </c:layout>
              <c:dLblPos val="outEnd"/>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D9BA-4439-A298-D31CACB4CACC}"/>
                </c:ext>
              </c:extLst>
            </c:dLbl>
            <c:dLbl>
              <c:idx val="5"/>
              <c:layout>
                <c:manualLayout>
                  <c:x val="1.0693660722142067E-2"/>
                  <c:y val="4.3210197878889639E-3"/>
                </c:manualLayout>
              </c:layout>
              <c:dLblPos val="outEnd"/>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6CA6-4B9F-AA6C-CBC7143737D4}"/>
                </c:ext>
              </c:extLst>
            </c:dLbl>
            <c:dLbl>
              <c:idx val="6"/>
              <c:layout>
                <c:manualLayout>
                  <c:x val="1.3367075902677583E-2"/>
                  <c:y val="2.160509893944482E-2"/>
                </c:manualLayout>
              </c:layout>
              <c:dLblPos val="outEnd"/>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6681-4A05-9C72-0A30CF7F4E4D}"/>
                </c:ext>
              </c:extLst>
            </c:dLbl>
            <c:dLbl>
              <c:idx val="7"/>
              <c:layout>
                <c:manualLayout>
                  <c:x val="0"/>
                  <c:y val="1.7284079151555817E-2"/>
                </c:manualLayout>
              </c:layout>
              <c:dLblPos val="outEnd"/>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DE18-49A4-ABD0-E3D44592A7FE}"/>
                </c:ext>
              </c:extLst>
            </c:dLbl>
            <c:dLbl>
              <c:idx val="8"/>
              <c:layout>
                <c:manualLayout>
                  <c:x val="2.9407566985890685E-2"/>
                  <c:y val="0"/>
                </c:manualLayout>
              </c:layout>
              <c:dLblPos val="outEnd"/>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DE18-49A4-ABD0-E3D44592A7FE}"/>
                </c:ext>
              </c:extLst>
            </c:dLbl>
            <c:spPr>
              <a:noFill/>
              <a:ln>
                <a:noFill/>
              </a:ln>
              <a:effectLst/>
            </c:spPr>
            <c:txPr>
              <a:bodyPr rot="0" spcFirstLastPara="1" vertOverflow="ellipsis" vert="horz" wrap="square" anchor="ctr" anchorCtr="1"/>
              <a:lstStyle/>
              <a:p>
                <a:pPr>
                  <a:defRPr sz="1100" b="0" i="0" u="none" strike="noStrike" kern="1200" baseline="0">
                    <a:solidFill>
                      <a:schemeClr val="tx1"/>
                    </a:solidFill>
                    <a:latin typeface="Cambria" panose="02040503050406030204" pitchFamily="18" charset="0"/>
                    <a:ea typeface="Cambria" panose="02040503050406030204" pitchFamily="18" charset="0"/>
                    <a:cs typeface="+mn-cs"/>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'Karma Capital'!$C$6:$K$6</c:f>
              <c:strCache>
                <c:ptCount val="9"/>
                <c:pt idx="0">
                  <c:v>1 M</c:v>
                </c:pt>
                <c:pt idx="1">
                  <c:v>3 M</c:v>
                </c:pt>
                <c:pt idx="2">
                  <c:v>6 M</c:v>
                </c:pt>
                <c:pt idx="3">
                  <c:v>1 Y</c:v>
                </c:pt>
                <c:pt idx="4">
                  <c:v>2Y</c:v>
                </c:pt>
                <c:pt idx="5">
                  <c:v>3 Y</c:v>
                </c:pt>
                <c:pt idx="6">
                  <c:v>5 Y</c:v>
                </c:pt>
                <c:pt idx="7">
                  <c:v>10 Y</c:v>
                </c:pt>
                <c:pt idx="8">
                  <c:v>SI</c:v>
                </c:pt>
              </c:strCache>
            </c:strRef>
          </c:cat>
          <c:val>
            <c:numRef>
              <c:f>'Karma Capital'!$C$8:$K$8</c:f>
              <c:numCache>
                <c:formatCode>0%</c:formatCode>
                <c:ptCount val="9"/>
                <c:pt idx="0">
                  <c:v>2.1999999999999999E-2</c:v>
                </c:pt>
                <c:pt idx="1">
                  <c:v>3.7999999999999999E-2</c:v>
                </c:pt>
                <c:pt idx="2">
                  <c:v>-3.5299999999999998E-2</c:v>
                </c:pt>
                <c:pt idx="3">
                  <c:v>0.03</c:v>
                </c:pt>
                <c:pt idx="4">
                  <c:v>1.52E-2</c:v>
                </c:pt>
                <c:pt idx="5">
                  <c:v>0.11899999999999999</c:v>
                </c:pt>
                <c:pt idx="6">
                  <c:v>0.124</c:v>
                </c:pt>
                <c:pt idx="7">
                  <c:v>0.13600000000000001</c:v>
                </c:pt>
                <c:pt idx="8">
                  <c:v>0.1178</c:v>
                </c:pt>
              </c:numCache>
            </c:numRef>
          </c:val>
          <c:extLst>
            <c:ext xmlns:c16="http://schemas.microsoft.com/office/drawing/2014/chart" uri="{C3380CC4-5D6E-409C-BE32-E72D297353CC}">
              <c16:uniqueId val="{00000001-DE18-49A4-ABD0-E3D44592A7FE}"/>
            </c:ext>
          </c:extLst>
        </c:ser>
        <c:dLbls>
          <c:dLblPos val="outEnd"/>
          <c:showLegendKey val="0"/>
          <c:showVal val="1"/>
          <c:showCatName val="0"/>
          <c:showSerName val="0"/>
          <c:showPercent val="0"/>
          <c:showBubbleSize val="0"/>
        </c:dLbls>
        <c:gapWidth val="219"/>
        <c:overlap val="-27"/>
        <c:axId val="455277432"/>
        <c:axId val="455277792"/>
      </c:barChart>
      <c:catAx>
        <c:axId val="455277432"/>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100" b="0" i="0" u="none" strike="noStrike" kern="1200" baseline="0">
                <a:solidFill>
                  <a:schemeClr val="tx1"/>
                </a:solidFill>
                <a:latin typeface="Cambria" panose="02040503050406030204" pitchFamily="18" charset="0"/>
                <a:ea typeface="Cambria" panose="02040503050406030204" pitchFamily="18" charset="0"/>
                <a:cs typeface="+mn-cs"/>
              </a:defRPr>
            </a:pPr>
            <a:endParaRPr lang="en-US"/>
          </a:p>
        </c:txPr>
        <c:crossAx val="455277792"/>
        <c:crosses val="autoZero"/>
        <c:auto val="1"/>
        <c:lblAlgn val="ctr"/>
        <c:lblOffset val="100"/>
        <c:noMultiLvlLbl val="0"/>
      </c:catAx>
      <c:valAx>
        <c:axId val="455277792"/>
        <c:scaling>
          <c:orientation val="minMax"/>
        </c:scaling>
        <c:delete val="1"/>
        <c:axPos val="l"/>
        <c:numFmt formatCode="0%" sourceLinked="1"/>
        <c:majorTickMark val="none"/>
        <c:minorTickMark val="none"/>
        <c:tickLblPos val="nextTo"/>
        <c:crossAx val="455277432"/>
        <c:crosses val="autoZero"/>
        <c:crossBetween val="between"/>
      </c:valAx>
      <c:spPr>
        <a:noFill/>
        <a:ln>
          <a:noFill/>
        </a:ln>
        <a:effectLst/>
      </c:spPr>
    </c:plotArea>
    <c:legend>
      <c:legendPos val="b"/>
      <c:overlay val="0"/>
      <c:spPr>
        <a:noFill/>
        <a:ln>
          <a:noFill/>
        </a:ln>
        <a:effectLst/>
      </c:spPr>
      <c:txPr>
        <a:bodyPr rot="0" spcFirstLastPara="1" vertOverflow="ellipsis" vert="horz" wrap="square" anchor="ctr" anchorCtr="1"/>
        <a:lstStyle/>
        <a:p>
          <a:pPr>
            <a:defRPr sz="1100" b="0" i="0" u="none" strike="noStrike" kern="1200" baseline="0">
              <a:solidFill>
                <a:schemeClr val="tx1"/>
              </a:solidFill>
              <a:latin typeface="Cambria" panose="02040503050406030204" pitchFamily="18" charset="0"/>
              <a:ea typeface="Cambria" panose="02040503050406030204" pitchFamily="18" charset="0"/>
              <a:cs typeface="+mn-cs"/>
            </a:defRPr>
          </a:pPr>
          <a:endParaRPr lang="en-US"/>
        </a:p>
      </c:txPr>
    </c:legend>
    <c:plotVisOnly val="1"/>
    <c:dispBlanksAs val="gap"/>
    <c:showDLblsOverMax val="0"/>
  </c:chart>
  <c:spPr>
    <a:noFill/>
    <a:ln>
      <a:solidFill>
        <a:sysClr val="window" lastClr="FFFFFF">
          <a:lumMod val="85000"/>
        </a:sysClr>
      </a:solidFill>
    </a:ln>
    <a:effectLst/>
  </c:spPr>
  <c:txPr>
    <a:bodyPr/>
    <a:lstStyle/>
    <a:p>
      <a:pPr>
        <a:defRPr>
          <a:solidFill>
            <a:schemeClr val="tx1"/>
          </a:solidFill>
          <a:latin typeface="Cambria" panose="02040503050406030204" pitchFamily="18" charset="0"/>
          <a:ea typeface="Cambria" panose="02040503050406030204" pitchFamily="18" charset="0"/>
        </a:defRPr>
      </a:pPr>
      <a:endParaRPr lang="en-US"/>
    </a:p>
  </c:txPr>
</c:chartSpace>
</file>

<file path=ppt/charts/chart2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rot="0" spcFirstLastPara="1" vertOverflow="ellipsis" vert="horz" wrap="square" anchor="ctr" anchorCtr="1"/>
          <a:lstStyle/>
          <a:p>
            <a:pPr>
              <a:defRPr sz="1260" b="1" i="0" u="none" strike="noStrike" kern="1200" spc="0" baseline="0">
                <a:solidFill>
                  <a:sysClr val="windowText" lastClr="000000"/>
                </a:solidFill>
                <a:latin typeface="Cambria" panose="02040503050406030204" pitchFamily="18" charset="0"/>
                <a:ea typeface="Cambria" panose="02040503050406030204" pitchFamily="18" charset="0"/>
                <a:cs typeface="+mn-cs"/>
              </a:defRPr>
            </a:pPr>
            <a:r>
              <a:rPr lang="en-IN" b="1"/>
              <a:t>Market Cap Allocation</a:t>
            </a:r>
          </a:p>
        </c:rich>
      </c:tx>
      <c:layout>
        <c:manualLayout>
          <c:xMode val="edge"/>
          <c:yMode val="edge"/>
          <c:x val="0.23079691865593921"/>
          <c:y val="0"/>
        </c:manualLayout>
      </c:layout>
      <c:overlay val="0"/>
      <c:spPr>
        <a:noFill/>
        <a:ln>
          <a:noFill/>
        </a:ln>
        <a:effectLst/>
      </c:spPr>
      <c:txPr>
        <a:bodyPr rot="0" spcFirstLastPara="1" vertOverflow="ellipsis" vert="horz" wrap="square" anchor="ctr" anchorCtr="1"/>
        <a:lstStyle/>
        <a:p>
          <a:pPr>
            <a:defRPr sz="1260" b="1" i="0" u="none" strike="noStrike" kern="1200" spc="0" baseline="0">
              <a:solidFill>
                <a:sysClr val="windowText" lastClr="000000"/>
              </a:solidFill>
              <a:latin typeface="Cambria" panose="02040503050406030204" pitchFamily="18" charset="0"/>
              <a:ea typeface="Cambria" panose="02040503050406030204" pitchFamily="18" charset="0"/>
              <a:cs typeface="+mn-cs"/>
            </a:defRPr>
          </a:pPr>
          <a:endParaRPr lang="en-US"/>
        </a:p>
      </c:txPr>
    </c:title>
    <c:autoTitleDeleted val="0"/>
    <c:plotArea>
      <c:layout>
        <c:manualLayout>
          <c:layoutTarget val="inner"/>
          <c:xMode val="edge"/>
          <c:yMode val="edge"/>
          <c:x val="0.31993678386434693"/>
          <c:y val="0.19386685091586767"/>
          <c:w val="0.36012610445479687"/>
          <c:h val="0.76997317681922073"/>
        </c:manualLayout>
      </c:layout>
      <c:doughnutChart>
        <c:varyColors val="1"/>
        <c:ser>
          <c:idx val="0"/>
          <c:order val="0"/>
          <c:tx>
            <c:strRef>
              <c:f>'MO Founders'!$C$23</c:f>
              <c:strCache>
                <c:ptCount val="1"/>
                <c:pt idx="0">
                  <c:v>Allocation %</c:v>
                </c:pt>
              </c:strCache>
            </c:strRef>
          </c:tx>
          <c:dPt>
            <c:idx val="0"/>
            <c:bubble3D val="0"/>
            <c:spPr>
              <a:solidFill>
                <a:srgbClr val="B79165"/>
              </a:solidFill>
              <a:ln w="19050">
                <a:solidFill>
                  <a:schemeClr val="lt1"/>
                </a:solidFill>
              </a:ln>
              <a:effectLst/>
            </c:spPr>
            <c:extLst>
              <c:ext xmlns:c16="http://schemas.microsoft.com/office/drawing/2014/chart" uri="{C3380CC4-5D6E-409C-BE32-E72D297353CC}">
                <c16:uniqueId val="{00000001-EE06-4B58-88F1-84E2929A6022}"/>
              </c:ext>
            </c:extLst>
          </c:dPt>
          <c:dPt>
            <c:idx val="1"/>
            <c:bubble3D val="0"/>
            <c:spPr>
              <a:solidFill>
                <a:srgbClr val="DBC8B2"/>
              </a:solidFill>
              <a:ln w="19050">
                <a:solidFill>
                  <a:schemeClr val="lt1"/>
                </a:solidFill>
              </a:ln>
              <a:effectLst/>
            </c:spPr>
            <c:extLst>
              <c:ext xmlns:c16="http://schemas.microsoft.com/office/drawing/2014/chart" uri="{C3380CC4-5D6E-409C-BE32-E72D297353CC}">
                <c16:uniqueId val="{00000003-EE06-4B58-88F1-84E2929A6022}"/>
              </c:ext>
            </c:extLst>
          </c:dPt>
          <c:dPt>
            <c:idx val="2"/>
            <c:bubble3D val="0"/>
            <c:spPr>
              <a:solidFill>
                <a:schemeClr val="accent3"/>
              </a:solidFill>
              <a:ln w="19050">
                <a:solidFill>
                  <a:schemeClr val="lt1"/>
                </a:solidFill>
              </a:ln>
              <a:effectLst/>
            </c:spPr>
            <c:extLst>
              <c:ext xmlns:c16="http://schemas.microsoft.com/office/drawing/2014/chart" uri="{C3380CC4-5D6E-409C-BE32-E72D297353CC}">
                <c16:uniqueId val="{00000005-EE06-4B58-88F1-84E2929A6022}"/>
              </c:ext>
            </c:extLst>
          </c:dPt>
          <c:dPt>
            <c:idx val="3"/>
            <c:bubble3D val="0"/>
            <c:spPr>
              <a:solidFill>
                <a:schemeClr val="tx1"/>
              </a:solidFill>
              <a:ln w="19050">
                <a:noFill/>
              </a:ln>
              <a:effectLst/>
            </c:spPr>
            <c:extLst>
              <c:ext xmlns:c16="http://schemas.microsoft.com/office/drawing/2014/chart" uri="{C3380CC4-5D6E-409C-BE32-E72D297353CC}">
                <c16:uniqueId val="{00000007-EE06-4B58-88F1-84E2929A6022}"/>
              </c:ext>
            </c:extLst>
          </c:dPt>
          <c:dLbls>
            <c:dLbl>
              <c:idx val="0"/>
              <c:layout>
                <c:manualLayout>
                  <c:x val="0.17069389248339684"/>
                  <c:y val="4.2271729296216885E-2"/>
                </c:manualLayout>
              </c:layout>
              <c:showLegendKey val="0"/>
              <c:showVal val="1"/>
              <c:showCatName val="1"/>
              <c:showSerName val="0"/>
              <c:showPercent val="0"/>
              <c:showBubbleSize val="0"/>
              <c:separator>
</c:separator>
              <c:extLst>
                <c:ext xmlns:c15="http://schemas.microsoft.com/office/drawing/2012/chart" uri="{CE6537A1-D6FC-4f65-9D91-7224C49458BB}">
                  <c15:layout>
                    <c:manualLayout>
                      <c:w val="0.22741844171111036"/>
                      <c:h val="0.33185117795606944"/>
                    </c:manualLayout>
                  </c15:layout>
                </c:ext>
                <c:ext xmlns:c16="http://schemas.microsoft.com/office/drawing/2014/chart" uri="{C3380CC4-5D6E-409C-BE32-E72D297353CC}">
                  <c16:uniqueId val="{00000001-EE06-4B58-88F1-84E2929A6022}"/>
                </c:ext>
              </c:extLst>
            </c:dLbl>
            <c:dLbl>
              <c:idx val="1"/>
              <c:layout>
                <c:manualLayout>
                  <c:x val="0.11657155070649375"/>
                  <c:y val="-1.8636075003149891E-3"/>
                </c:manualLayout>
              </c:layout>
              <c:showLegendKey val="0"/>
              <c:showVal val="1"/>
              <c:showCatName val="1"/>
              <c:showSerName val="0"/>
              <c:showPercent val="0"/>
              <c:showBubbleSize val="0"/>
              <c:separator>
</c:separator>
              <c:extLst>
                <c:ext xmlns:c15="http://schemas.microsoft.com/office/drawing/2012/chart" uri="{CE6537A1-D6FC-4f65-9D91-7224C49458BB}"/>
                <c:ext xmlns:c16="http://schemas.microsoft.com/office/drawing/2014/chart" uri="{C3380CC4-5D6E-409C-BE32-E72D297353CC}">
                  <c16:uniqueId val="{00000003-EE06-4B58-88F1-84E2929A6022}"/>
                </c:ext>
              </c:extLst>
            </c:dLbl>
            <c:dLbl>
              <c:idx val="2"/>
              <c:layout>
                <c:manualLayout>
                  <c:x val="-0.13738806295519373"/>
                  <c:y val="0"/>
                </c:manualLayout>
              </c:layout>
              <c:showLegendKey val="0"/>
              <c:showVal val="1"/>
              <c:showCatName val="1"/>
              <c:showSerName val="0"/>
              <c:showPercent val="0"/>
              <c:showBubbleSize val="0"/>
              <c:separator>
</c:separator>
              <c:extLst>
                <c:ext xmlns:c15="http://schemas.microsoft.com/office/drawing/2012/chart" uri="{CE6537A1-D6FC-4f65-9D91-7224C49458BB}">
                  <c15:layout>
                    <c:manualLayout>
                      <c:w val="0.24124049700916603"/>
                      <c:h val="0.34936077009830802"/>
                    </c:manualLayout>
                  </c15:layout>
                </c:ext>
                <c:ext xmlns:c16="http://schemas.microsoft.com/office/drawing/2014/chart" uri="{C3380CC4-5D6E-409C-BE32-E72D297353CC}">
                  <c16:uniqueId val="{00000005-EE06-4B58-88F1-84E2929A6022}"/>
                </c:ext>
              </c:extLst>
            </c:dLbl>
            <c:dLbl>
              <c:idx val="3"/>
              <c:layout>
                <c:manualLayout>
                  <c:x val="-1.2489809004267188E-2"/>
                  <c:y val="0.17737615147501648"/>
                </c:manualLayout>
              </c:layout>
              <c:showLegendKey val="0"/>
              <c:showVal val="1"/>
              <c:showCatName val="1"/>
              <c:showSerName val="0"/>
              <c:showPercent val="0"/>
              <c:showBubbleSize val="0"/>
              <c:separator>
</c:separator>
              <c:extLst>
                <c:ext xmlns:c15="http://schemas.microsoft.com/office/drawing/2012/chart" uri="{CE6537A1-D6FC-4f65-9D91-7224C49458BB}"/>
                <c:ext xmlns:c16="http://schemas.microsoft.com/office/drawing/2014/chart" uri="{C3380CC4-5D6E-409C-BE32-E72D297353CC}">
                  <c16:uniqueId val="{00000007-EE06-4B58-88F1-84E2929A6022}"/>
                </c:ext>
              </c:extLst>
            </c:dLbl>
            <c:spPr>
              <a:noFill/>
              <a:ln>
                <a:noFill/>
              </a:ln>
              <a:effectLst/>
            </c:spPr>
            <c:txPr>
              <a:bodyPr rot="0" spcFirstLastPara="1" vertOverflow="ellipsis" vert="horz" wrap="square" anchor="ctr" anchorCtr="1"/>
              <a:lstStyle/>
              <a:p>
                <a:pPr>
                  <a:defRPr sz="1100" b="0" i="0" u="none" strike="noStrike" kern="1200" baseline="0">
                    <a:solidFill>
                      <a:sysClr val="windowText" lastClr="000000"/>
                    </a:solidFill>
                    <a:latin typeface="Cambria" panose="02040503050406030204" pitchFamily="18" charset="0"/>
                    <a:ea typeface="Cambria" panose="02040503050406030204" pitchFamily="18" charset="0"/>
                    <a:cs typeface="+mn-cs"/>
                  </a:defRPr>
                </a:pPr>
                <a:endParaRPr lang="en-US"/>
              </a:p>
            </c:txPr>
            <c:showLegendKey val="0"/>
            <c:showVal val="1"/>
            <c:showCatName val="1"/>
            <c:showSerName val="0"/>
            <c:showPercent val="0"/>
            <c:showBubbleSize val="0"/>
            <c:separator>
</c:separator>
            <c:showLeaderLines val="1"/>
            <c:leaderLines>
              <c:spPr>
                <a:ln w="9525" cap="flat" cmpd="sng" algn="ctr">
                  <a:solidFill>
                    <a:schemeClr val="tx1">
                      <a:lumMod val="35000"/>
                      <a:lumOff val="65000"/>
                    </a:schemeClr>
                  </a:solidFill>
                  <a:round/>
                </a:ln>
                <a:effectLst/>
              </c:spPr>
            </c:leaderLines>
            <c:extLst>
              <c:ext xmlns:c15="http://schemas.microsoft.com/office/drawing/2012/chart" uri="{CE6537A1-D6FC-4f65-9D91-7224C49458BB}"/>
            </c:extLst>
          </c:dLbls>
          <c:cat>
            <c:strRef>
              <c:f>'MO Founders'!$B$24:$B$27</c:f>
              <c:strCache>
                <c:ptCount val="4"/>
                <c:pt idx="0">
                  <c:v>Large Cap</c:v>
                </c:pt>
                <c:pt idx="1">
                  <c:v>Mid Cap</c:v>
                </c:pt>
                <c:pt idx="2">
                  <c:v>Small Cap</c:v>
                </c:pt>
                <c:pt idx="3">
                  <c:v>Cash</c:v>
                </c:pt>
              </c:strCache>
            </c:strRef>
          </c:cat>
          <c:val>
            <c:numRef>
              <c:f>'MO Founders'!$C$24:$C$27</c:f>
              <c:numCache>
                <c:formatCode>0%</c:formatCode>
                <c:ptCount val="4"/>
                <c:pt idx="0">
                  <c:v>0.26500000000000001</c:v>
                </c:pt>
                <c:pt idx="1">
                  <c:v>0.35399999999999998</c:v>
                </c:pt>
                <c:pt idx="2">
                  <c:v>0.36899999999999999</c:v>
                </c:pt>
                <c:pt idx="3">
                  <c:v>1.2E-2</c:v>
                </c:pt>
              </c:numCache>
            </c:numRef>
          </c:val>
          <c:extLst>
            <c:ext xmlns:c16="http://schemas.microsoft.com/office/drawing/2014/chart" uri="{C3380CC4-5D6E-409C-BE32-E72D297353CC}">
              <c16:uniqueId val="{00000008-EE06-4B58-88F1-84E2929A6022}"/>
            </c:ext>
          </c:extLst>
        </c:ser>
        <c:dLbls>
          <c:showLegendKey val="0"/>
          <c:showVal val="1"/>
          <c:showCatName val="0"/>
          <c:showSerName val="0"/>
          <c:showPercent val="0"/>
          <c:showBubbleSize val="0"/>
          <c:showLeaderLines val="1"/>
        </c:dLbls>
        <c:firstSliceAng val="0"/>
        <c:holeSize val="75"/>
      </c:doughnutChart>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solidFill>
        <a:schemeClr val="bg1">
          <a:lumMod val="85000"/>
        </a:schemeClr>
      </a:solidFill>
    </a:ln>
    <a:effectLst/>
  </c:spPr>
  <c:txPr>
    <a:bodyPr/>
    <a:lstStyle/>
    <a:p>
      <a:pPr>
        <a:defRPr sz="1050">
          <a:solidFill>
            <a:sysClr val="windowText" lastClr="000000"/>
          </a:solidFill>
          <a:latin typeface="Cambria" panose="02040503050406030204" pitchFamily="18" charset="0"/>
          <a:ea typeface="Cambria" panose="02040503050406030204" pitchFamily="18" charset="0"/>
        </a:defRPr>
      </a:pPr>
      <a:endParaRPr lang="en-US"/>
    </a:p>
  </c:txPr>
</c:chartSpace>
</file>

<file path=ppt/charts/chart2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title>
      <c:tx>
        <c:rich>
          <a:bodyPr rot="0" spcFirstLastPara="1" vertOverflow="ellipsis" vert="horz" wrap="square" anchor="ctr" anchorCtr="1"/>
          <a:lstStyle/>
          <a:p>
            <a:pPr>
              <a:defRPr sz="1400" b="1" i="0" u="none" strike="noStrike" kern="1200" spc="0" baseline="0">
                <a:solidFill>
                  <a:sysClr val="windowText" lastClr="000000"/>
                </a:solidFill>
                <a:latin typeface="Cambria" panose="02040503050406030204" pitchFamily="18" charset="0"/>
                <a:ea typeface="Cambria" panose="02040503050406030204" pitchFamily="18" charset="0"/>
                <a:cs typeface="+mn-cs"/>
              </a:defRPr>
            </a:pPr>
            <a:r>
              <a:rPr lang="en-IN" sz="1400" b="1"/>
              <a:t>Performance</a:t>
            </a:r>
          </a:p>
        </c:rich>
      </c:tx>
      <c:layout>
        <c:manualLayout>
          <c:xMode val="edge"/>
          <c:yMode val="edge"/>
          <c:x val="0.37578455818022749"/>
          <c:y val="3.5648247236032798E-2"/>
        </c:manualLayout>
      </c:layout>
      <c:overlay val="0"/>
      <c:spPr>
        <a:noFill/>
        <a:ln>
          <a:noFill/>
        </a:ln>
        <a:effectLst/>
      </c:spPr>
      <c:txPr>
        <a:bodyPr rot="0" spcFirstLastPara="1" vertOverflow="ellipsis" vert="horz" wrap="square" anchor="ctr" anchorCtr="1"/>
        <a:lstStyle/>
        <a:p>
          <a:pPr>
            <a:defRPr sz="1400" b="1" i="0" u="none" strike="noStrike" kern="1200" spc="0" baseline="0">
              <a:solidFill>
                <a:sysClr val="windowText" lastClr="000000"/>
              </a:solidFill>
              <a:latin typeface="Cambria" panose="02040503050406030204" pitchFamily="18" charset="0"/>
              <a:ea typeface="Cambria" panose="02040503050406030204" pitchFamily="18" charset="0"/>
              <a:cs typeface="+mn-cs"/>
            </a:defRPr>
          </a:pPr>
          <a:endParaRPr lang="en-US"/>
        </a:p>
      </c:txPr>
    </c:title>
    <c:autoTitleDeleted val="0"/>
    <c:plotArea>
      <c:layout/>
      <c:barChart>
        <c:barDir val="col"/>
        <c:grouping val="clustered"/>
        <c:varyColors val="0"/>
        <c:ser>
          <c:idx val="0"/>
          <c:order val="0"/>
          <c:tx>
            <c:strRef>
              <c:f>'MO Founders'!$B$4</c:f>
              <c:strCache>
                <c:ptCount val="1"/>
                <c:pt idx="0">
                  <c:v>Founders Portfolio</c:v>
                </c:pt>
              </c:strCache>
            </c:strRef>
          </c:tx>
          <c:spPr>
            <a:solidFill>
              <a:srgbClr val="B79165"/>
            </a:solidFill>
            <a:ln>
              <a:noFill/>
            </a:ln>
            <a:effectLst/>
          </c:spPr>
          <c:invertIfNegative val="0"/>
          <c:dLbls>
            <c:dLbl>
              <c:idx val="0"/>
              <c:layout>
                <c:manualLayout>
                  <c:x val="-1.0664192917988938E-2"/>
                  <c:y val="4.4563817730792574E-3"/>
                </c:manualLayout>
              </c:layout>
              <c:dLblPos val="outEnd"/>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9493-4C72-B1DF-8F1B17F3AA38}"/>
                </c:ext>
              </c:extLst>
            </c:dLbl>
            <c:dLbl>
              <c:idx val="1"/>
              <c:layout>
                <c:manualLayout>
                  <c:x val="-2.7777777777777779E-3"/>
                  <c:y val="8.9124126775834388E-3"/>
                </c:manualLayout>
              </c:layout>
              <c:dLblPos val="outEnd"/>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9493-4C72-B1DF-8F1B17F3AA38}"/>
                </c:ext>
              </c:extLst>
            </c:dLbl>
            <c:dLbl>
              <c:idx val="2"/>
              <c:layout>
                <c:manualLayout>
                  <c:x val="1.427725135916961E-2"/>
                  <c:y val="2.228155799682113E-2"/>
                </c:manualLayout>
              </c:layout>
              <c:dLblPos val="outEnd"/>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9493-4C72-B1DF-8F1B17F3AA38}"/>
                </c:ext>
              </c:extLst>
            </c:dLbl>
            <c:dLbl>
              <c:idx val="3"/>
              <c:layout>
                <c:manualLayout>
                  <c:x val="-2.6388779527559057E-2"/>
                  <c:y val="3.1193268937254253E-2"/>
                </c:manualLayout>
              </c:layout>
              <c:dLblPos val="outEnd"/>
              <c:showLegendKey val="0"/>
              <c:showVal val="1"/>
              <c:showCatName val="0"/>
              <c:showSerName val="0"/>
              <c:showPercent val="0"/>
              <c:showBubbleSize val="0"/>
              <c:extLst>
                <c:ext xmlns:c15="http://schemas.microsoft.com/office/drawing/2012/chart" uri="{CE6537A1-D6FC-4f65-9D91-7224C49458BB}">
                  <c15:layout>
                    <c:manualLayout>
                      <c:w val="8.9736001749781247E-2"/>
                      <c:h val="9.386646643766644E-2"/>
                    </c:manualLayout>
                  </c15:layout>
                </c:ext>
                <c:ext xmlns:c16="http://schemas.microsoft.com/office/drawing/2014/chart" uri="{C3380CC4-5D6E-409C-BE32-E72D297353CC}">
                  <c16:uniqueId val="{00000003-9493-4C72-B1DF-8F1B17F3AA38}"/>
                </c:ext>
              </c:extLst>
            </c:dLbl>
            <c:spPr>
              <a:noFill/>
              <a:ln>
                <a:noFill/>
              </a:ln>
              <a:effectLst/>
            </c:spPr>
            <c:txPr>
              <a:bodyPr rot="0" spcFirstLastPara="1" vertOverflow="ellipsis" vert="horz" wrap="square" lIns="38100" tIns="19050" rIns="38100" bIns="19050" anchor="ctr" anchorCtr="1">
                <a:spAutoFit/>
              </a:bodyPr>
              <a:lstStyle/>
              <a:p>
                <a:pPr>
                  <a:defRPr sz="1100" b="0" i="0" u="none" strike="noStrike" kern="1200" baseline="0">
                    <a:solidFill>
                      <a:sysClr val="windowText" lastClr="000000"/>
                    </a:solidFill>
                    <a:latin typeface="Cambria" panose="02040503050406030204" pitchFamily="18" charset="0"/>
                    <a:ea typeface="Cambria" panose="02040503050406030204" pitchFamily="18" charset="0"/>
                    <a:cs typeface="+mn-cs"/>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'MO Founders'!$C$3:$I$3</c:f>
              <c:strCache>
                <c:ptCount val="7"/>
                <c:pt idx="0">
                  <c:v>1 M</c:v>
                </c:pt>
                <c:pt idx="1">
                  <c:v>3 M</c:v>
                </c:pt>
                <c:pt idx="2">
                  <c:v>6 M</c:v>
                </c:pt>
                <c:pt idx="3">
                  <c:v>1 Y</c:v>
                </c:pt>
                <c:pt idx="4">
                  <c:v>2 Y</c:v>
                </c:pt>
                <c:pt idx="5">
                  <c:v>3 Y</c:v>
                </c:pt>
                <c:pt idx="6">
                  <c:v>SI</c:v>
                </c:pt>
              </c:strCache>
            </c:strRef>
          </c:cat>
          <c:val>
            <c:numRef>
              <c:f>'MO Founders'!$C$4:$I$4</c:f>
              <c:numCache>
                <c:formatCode>0%</c:formatCode>
                <c:ptCount val="7"/>
                <c:pt idx="0">
                  <c:v>2.5000000000000001E-3</c:v>
                </c:pt>
                <c:pt idx="1">
                  <c:v>4.6600000000000003E-2</c:v>
                </c:pt>
                <c:pt idx="2">
                  <c:v>0.15190000000000001</c:v>
                </c:pt>
                <c:pt idx="3">
                  <c:v>3.2099999999999997E-2</c:v>
                </c:pt>
                <c:pt idx="4">
                  <c:v>3.2099999999999997E-2</c:v>
                </c:pt>
                <c:pt idx="5">
                  <c:v>0.19650000000000001</c:v>
                </c:pt>
                <c:pt idx="6">
                  <c:v>0.25090000000000001</c:v>
                </c:pt>
              </c:numCache>
            </c:numRef>
          </c:val>
          <c:extLst>
            <c:ext xmlns:c16="http://schemas.microsoft.com/office/drawing/2014/chart" uri="{C3380CC4-5D6E-409C-BE32-E72D297353CC}">
              <c16:uniqueId val="{00000000-9473-4A28-8C98-8329006FBF41}"/>
            </c:ext>
          </c:extLst>
        </c:ser>
        <c:ser>
          <c:idx val="1"/>
          <c:order val="1"/>
          <c:tx>
            <c:strRef>
              <c:f>'MO Founders'!$B$5</c:f>
              <c:strCache>
                <c:ptCount val="1"/>
                <c:pt idx="0">
                  <c:v>BSE 500 TR</c:v>
                </c:pt>
              </c:strCache>
            </c:strRef>
          </c:tx>
          <c:spPr>
            <a:solidFill>
              <a:srgbClr val="6D6D6D"/>
            </a:solidFill>
            <a:ln>
              <a:noFill/>
            </a:ln>
            <a:effectLst/>
          </c:spPr>
          <c:invertIfNegative val="0"/>
          <c:dLbls>
            <c:dLbl>
              <c:idx val="0"/>
              <c:layout>
                <c:manualLayout>
                  <c:x val="1.4762810556985069E-2"/>
                  <c:y val="-4.4553291673538661E-3"/>
                </c:manualLayout>
              </c:layout>
              <c:dLblPos val="outEnd"/>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9493-4C72-B1DF-8F1B17F3AA38}"/>
                </c:ext>
              </c:extLst>
            </c:dLbl>
            <c:dLbl>
              <c:idx val="1"/>
              <c:layout>
                <c:manualLayout>
                  <c:x val="1.3112135652336871E-2"/>
                  <c:y val="8.9127635461584333E-3"/>
                </c:manualLayout>
              </c:layout>
              <c:dLblPos val="outEnd"/>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9493-4C72-B1DF-8F1B17F3AA38}"/>
                </c:ext>
              </c:extLst>
            </c:dLbl>
            <c:dLbl>
              <c:idx val="2"/>
              <c:layout>
                <c:manualLayout>
                  <c:x val="2.4999999999999949E-2"/>
                  <c:y val="1.3368443582087294E-2"/>
                </c:manualLayout>
              </c:layout>
              <c:dLblPos val="outEnd"/>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6-9493-4C72-B1DF-8F1B17F3AA38}"/>
                </c:ext>
              </c:extLst>
            </c:dLbl>
            <c:dLbl>
              <c:idx val="4"/>
              <c:layout>
                <c:manualLayout>
                  <c:x val="3.3333333333333229E-2"/>
                  <c:y val="2.2280154522520499E-2"/>
                </c:manualLayout>
              </c:layout>
              <c:dLblPos val="outEnd"/>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7-9493-4C72-B1DF-8F1B17F3AA38}"/>
                </c:ext>
              </c:extLst>
            </c:dLbl>
            <c:dLbl>
              <c:idx val="5"/>
              <c:layout>
                <c:manualLayout>
                  <c:x val="1.1111111111111009E-2"/>
                  <c:y val="8.9120618090081996E-3"/>
                </c:manualLayout>
              </c:layout>
              <c:dLblPos val="outEnd"/>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8-9493-4C72-B1DF-8F1B17F3AA38}"/>
                </c:ext>
              </c:extLst>
            </c:dLbl>
            <c:dLbl>
              <c:idx val="6"/>
              <c:layout>
                <c:manualLayout>
                  <c:x val="1.6666666666666666E-2"/>
                  <c:y val="8.9120618090081996E-3"/>
                </c:manualLayout>
              </c:layout>
              <c:dLblPos val="outEnd"/>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9473-4A28-8C98-8329006FBF41}"/>
                </c:ext>
              </c:extLst>
            </c:dLbl>
            <c:spPr>
              <a:noFill/>
              <a:ln>
                <a:noFill/>
              </a:ln>
              <a:effectLst/>
            </c:spPr>
            <c:txPr>
              <a:bodyPr rot="0" spcFirstLastPara="1" vertOverflow="ellipsis" vert="horz" wrap="square" lIns="38100" tIns="19050" rIns="38100" bIns="19050" anchor="ctr" anchorCtr="1">
                <a:spAutoFit/>
              </a:bodyPr>
              <a:lstStyle/>
              <a:p>
                <a:pPr>
                  <a:defRPr sz="1100" b="0" i="0" u="none" strike="noStrike" kern="1200" baseline="0">
                    <a:solidFill>
                      <a:sysClr val="windowText" lastClr="000000"/>
                    </a:solidFill>
                    <a:latin typeface="Cambria" panose="02040503050406030204" pitchFamily="18" charset="0"/>
                    <a:ea typeface="Cambria" panose="02040503050406030204" pitchFamily="18" charset="0"/>
                    <a:cs typeface="+mn-cs"/>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'MO Founders'!$C$3:$I$3</c:f>
              <c:strCache>
                <c:ptCount val="7"/>
                <c:pt idx="0">
                  <c:v>1 M</c:v>
                </c:pt>
                <c:pt idx="1">
                  <c:v>3 M</c:v>
                </c:pt>
                <c:pt idx="2">
                  <c:v>6 M</c:v>
                </c:pt>
                <c:pt idx="3">
                  <c:v>1 Y</c:v>
                </c:pt>
                <c:pt idx="4">
                  <c:v>2 Y</c:v>
                </c:pt>
                <c:pt idx="5">
                  <c:v>3 Y</c:v>
                </c:pt>
                <c:pt idx="6">
                  <c:v>SI</c:v>
                </c:pt>
              </c:strCache>
            </c:strRef>
          </c:cat>
          <c:val>
            <c:numRef>
              <c:f>'MO Founders'!$C$5:$I$5</c:f>
              <c:numCache>
                <c:formatCode>0%</c:formatCode>
                <c:ptCount val="7"/>
                <c:pt idx="0">
                  <c:v>2.1899999999999999E-2</c:v>
                </c:pt>
                <c:pt idx="1">
                  <c:v>3.78E-2</c:v>
                </c:pt>
                <c:pt idx="2">
                  <c:v>1.9900000000000001E-2</c:v>
                </c:pt>
                <c:pt idx="3">
                  <c:v>2.98E-2</c:v>
                </c:pt>
                <c:pt idx="4">
                  <c:v>4.1999999999999997E-3</c:v>
                </c:pt>
                <c:pt idx="5">
                  <c:v>0.1188</c:v>
                </c:pt>
                <c:pt idx="6">
                  <c:v>0.16520000000000001</c:v>
                </c:pt>
              </c:numCache>
            </c:numRef>
          </c:val>
          <c:extLst>
            <c:ext xmlns:c16="http://schemas.microsoft.com/office/drawing/2014/chart" uri="{C3380CC4-5D6E-409C-BE32-E72D297353CC}">
              <c16:uniqueId val="{00000001-9473-4A28-8C98-8329006FBF41}"/>
            </c:ext>
          </c:extLst>
        </c:ser>
        <c:dLbls>
          <c:dLblPos val="outEnd"/>
          <c:showLegendKey val="0"/>
          <c:showVal val="1"/>
          <c:showCatName val="0"/>
          <c:showSerName val="0"/>
          <c:showPercent val="0"/>
          <c:showBubbleSize val="0"/>
        </c:dLbls>
        <c:gapWidth val="219"/>
        <c:overlap val="-27"/>
        <c:axId val="1163212272"/>
        <c:axId val="1163208312"/>
      </c:barChart>
      <c:catAx>
        <c:axId val="1163212272"/>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200" b="0" i="0" u="none" strike="noStrike" kern="1200" baseline="0">
                <a:solidFill>
                  <a:sysClr val="windowText" lastClr="000000"/>
                </a:solidFill>
                <a:latin typeface="Cambria" panose="02040503050406030204" pitchFamily="18" charset="0"/>
                <a:ea typeface="Cambria" panose="02040503050406030204" pitchFamily="18" charset="0"/>
                <a:cs typeface="+mn-cs"/>
              </a:defRPr>
            </a:pPr>
            <a:endParaRPr lang="en-US"/>
          </a:p>
        </c:txPr>
        <c:crossAx val="1163208312"/>
        <c:crosses val="autoZero"/>
        <c:auto val="1"/>
        <c:lblAlgn val="ctr"/>
        <c:lblOffset val="100"/>
        <c:noMultiLvlLbl val="0"/>
      </c:catAx>
      <c:valAx>
        <c:axId val="1163208312"/>
        <c:scaling>
          <c:orientation val="minMax"/>
        </c:scaling>
        <c:delete val="1"/>
        <c:axPos val="l"/>
        <c:numFmt formatCode="0%" sourceLinked="1"/>
        <c:majorTickMark val="none"/>
        <c:minorTickMark val="none"/>
        <c:tickLblPos val="nextTo"/>
        <c:crossAx val="1163212272"/>
        <c:crosses val="autoZero"/>
        <c:crossBetween val="between"/>
      </c:valAx>
      <c:spPr>
        <a:noFill/>
        <a:ln>
          <a:noFill/>
        </a:ln>
        <a:effectLst/>
      </c:spPr>
    </c:plotArea>
    <c:legend>
      <c:legendPos val="b"/>
      <c:overlay val="0"/>
      <c:spPr>
        <a:noFill/>
        <a:ln>
          <a:noFill/>
        </a:ln>
        <a:effectLst/>
      </c:spPr>
      <c:txPr>
        <a:bodyPr rot="0" spcFirstLastPara="1" vertOverflow="ellipsis" vert="horz" wrap="square" anchor="ctr" anchorCtr="1"/>
        <a:lstStyle/>
        <a:p>
          <a:pPr>
            <a:defRPr sz="1200" b="0" i="0" u="none" strike="noStrike" kern="1200" baseline="0">
              <a:solidFill>
                <a:sysClr val="windowText" lastClr="000000"/>
              </a:solidFill>
              <a:latin typeface="Cambria" panose="02040503050406030204" pitchFamily="18" charset="0"/>
              <a:ea typeface="Cambria" panose="02040503050406030204" pitchFamily="18" charset="0"/>
              <a:cs typeface="+mn-cs"/>
            </a:defRPr>
          </a:pPr>
          <a:endParaRPr lang="en-US"/>
        </a:p>
      </c:txPr>
    </c:legend>
    <c:plotVisOnly val="1"/>
    <c:dispBlanksAs val="gap"/>
    <c:showDLblsOverMax val="0"/>
  </c:chart>
  <c:spPr>
    <a:noFill/>
    <a:ln>
      <a:solidFill>
        <a:sysClr val="window" lastClr="FFFFFF">
          <a:lumMod val="85000"/>
        </a:sysClr>
      </a:solidFill>
    </a:ln>
    <a:effectLst/>
  </c:spPr>
  <c:txPr>
    <a:bodyPr/>
    <a:lstStyle/>
    <a:p>
      <a:pPr>
        <a:defRPr sz="1100">
          <a:solidFill>
            <a:sysClr val="windowText" lastClr="000000"/>
          </a:solidFill>
          <a:latin typeface="Cambria" panose="02040503050406030204" pitchFamily="18" charset="0"/>
          <a:ea typeface="Cambria" panose="02040503050406030204" pitchFamily="18" charset="0"/>
        </a:defRPr>
      </a:pPr>
      <a:endParaRPr lang="en-US"/>
    </a:p>
  </c:txPr>
</c:chartSpace>
</file>

<file path=ppt/charts/chart2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rot="0" spcFirstLastPara="1" vertOverflow="ellipsis" vert="horz" wrap="square" anchor="ctr" anchorCtr="1"/>
          <a:lstStyle/>
          <a:p>
            <a:pPr>
              <a:defRPr sz="1400" b="1" i="0" u="none" strike="noStrike" kern="1200" spc="0" baseline="0">
                <a:solidFill>
                  <a:sysClr val="windowText" lastClr="000000"/>
                </a:solidFill>
                <a:latin typeface="Cambria" panose="02040503050406030204" pitchFamily="18" charset="0"/>
                <a:ea typeface="Cambria" panose="02040503050406030204" pitchFamily="18" charset="0"/>
                <a:cs typeface="+mn-cs"/>
              </a:defRPr>
            </a:pPr>
            <a:r>
              <a:rPr lang="en-US" sz="1400" b="1"/>
              <a:t>Market-Cap Allocation</a:t>
            </a:r>
          </a:p>
        </c:rich>
      </c:tx>
      <c:layout>
        <c:manualLayout>
          <c:xMode val="edge"/>
          <c:yMode val="edge"/>
          <c:x val="0.31532633420822398"/>
          <c:y val="0"/>
        </c:manualLayout>
      </c:layout>
      <c:overlay val="0"/>
      <c:spPr>
        <a:noFill/>
        <a:ln>
          <a:noFill/>
        </a:ln>
        <a:effectLst/>
      </c:spPr>
      <c:txPr>
        <a:bodyPr rot="0" spcFirstLastPara="1" vertOverflow="ellipsis" vert="horz" wrap="square" anchor="ctr" anchorCtr="1"/>
        <a:lstStyle/>
        <a:p>
          <a:pPr>
            <a:defRPr sz="1400" b="1" i="0" u="none" strike="noStrike" kern="1200" spc="0" baseline="0">
              <a:solidFill>
                <a:sysClr val="windowText" lastClr="000000"/>
              </a:solidFill>
              <a:latin typeface="Cambria" panose="02040503050406030204" pitchFamily="18" charset="0"/>
              <a:ea typeface="Cambria" panose="02040503050406030204" pitchFamily="18" charset="0"/>
              <a:cs typeface="+mn-cs"/>
            </a:defRPr>
          </a:pPr>
          <a:endParaRPr lang="en-US"/>
        </a:p>
      </c:txPr>
    </c:title>
    <c:autoTitleDeleted val="0"/>
    <c:plotArea>
      <c:layout>
        <c:manualLayout>
          <c:layoutTarget val="inner"/>
          <c:xMode val="edge"/>
          <c:yMode val="edge"/>
          <c:x val="0.38264231485963518"/>
          <c:y val="0.22445098538687505"/>
          <c:w val="0.30479144041674294"/>
          <c:h val="0.70999560648090809"/>
        </c:manualLayout>
      </c:layout>
      <c:doughnutChart>
        <c:varyColors val="1"/>
        <c:ser>
          <c:idx val="0"/>
          <c:order val="0"/>
          <c:tx>
            <c:strRef>
              <c:f>'Girik Multi-Cap'!$D$21</c:f>
              <c:strCache>
                <c:ptCount val="1"/>
                <c:pt idx="0">
                  <c:v>Allocation %</c:v>
                </c:pt>
              </c:strCache>
            </c:strRef>
          </c:tx>
          <c:dPt>
            <c:idx val="0"/>
            <c:bubble3D val="0"/>
            <c:spPr>
              <a:solidFill>
                <a:srgbClr val="B79165"/>
              </a:solidFill>
              <a:ln w="19050">
                <a:solidFill>
                  <a:schemeClr val="lt1"/>
                </a:solidFill>
              </a:ln>
              <a:effectLst/>
            </c:spPr>
            <c:extLst>
              <c:ext xmlns:c16="http://schemas.microsoft.com/office/drawing/2014/chart" uri="{C3380CC4-5D6E-409C-BE32-E72D297353CC}">
                <c16:uniqueId val="{00000001-F299-4071-AA83-B675B6F3244C}"/>
              </c:ext>
            </c:extLst>
          </c:dPt>
          <c:dPt>
            <c:idx val="1"/>
            <c:bubble3D val="0"/>
            <c:spPr>
              <a:solidFill>
                <a:srgbClr val="6D6D6D"/>
              </a:solidFill>
              <a:ln w="19050">
                <a:solidFill>
                  <a:schemeClr val="lt1"/>
                </a:solidFill>
              </a:ln>
              <a:effectLst/>
            </c:spPr>
            <c:extLst>
              <c:ext xmlns:c16="http://schemas.microsoft.com/office/drawing/2014/chart" uri="{C3380CC4-5D6E-409C-BE32-E72D297353CC}">
                <c16:uniqueId val="{00000003-F299-4071-AA83-B675B6F3244C}"/>
              </c:ext>
            </c:extLst>
          </c:dPt>
          <c:dPt>
            <c:idx val="2"/>
            <c:bubble3D val="0"/>
            <c:spPr>
              <a:solidFill>
                <a:schemeClr val="accent3"/>
              </a:solidFill>
              <a:ln w="19050">
                <a:solidFill>
                  <a:schemeClr val="lt1"/>
                </a:solidFill>
              </a:ln>
              <a:effectLst/>
            </c:spPr>
            <c:extLst>
              <c:ext xmlns:c16="http://schemas.microsoft.com/office/drawing/2014/chart" uri="{C3380CC4-5D6E-409C-BE32-E72D297353CC}">
                <c16:uniqueId val="{00000005-F299-4071-AA83-B675B6F3244C}"/>
              </c:ext>
            </c:extLst>
          </c:dPt>
          <c:dPt>
            <c:idx val="3"/>
            <c:bubble3D val="0"/>
            <c:spPr>
              <a:solidFill>
                <a:schemeClr val="tx1"/>
              </a:solidFill>
              <a:ln w="19050">
                <a:solidFill>
                  <a:schemeClr val="lt1"/>
                </a:solidFill>
              </a:ln>
              <a:effectLst/>
            </c:spPr>
            <c:extLst>
              <c:ext xmlns:c16="http://schemas.microsoft.com/office/drawing/2014/chart" uri="{C3380CC4-5D6E-409C-BE32-E72D297353CC}">
                <c16:uniqueId val="{00000007-F299-4071-AA83-B675B6F3244C}"/>
              </c:ext>
            </c:extLst>
          </c:dPt>
          <c:dLbls>
            <c:dLbl>
              <c:idx val="0"/>
              <c:layout>
                <c:manualLayout>
                  <c:x val="8.6002141902279977E-2"/>
                  <c:y val="-3.7099529566280279E-2"/>
                </c:manualLayout>
              </c:layout>
              <c:showLegendKey val="0"/>
              <c:showVal val="1"/>
              <c:showCatName val="1"/>
              <c:showSerName val="0"/>
              <c:showPercent val="0"/>
              <c:showBubbleSize val="0"/>
              <c:separator>
</c:separator>
              <c:extLst>
                <c:ext xmlns:c15="http://schemas.microsoft.com/office/drawing/2012/chart" uri="{CE6537A1-D6FC-4f65-9D91-7224C49458BB}"/>
                <c:ext xmlns:c16="http://schemas.microsoft.com/office/drawing/2014/chart" uri="{C3380CC4-5D6E-409C-BE32-E72D297353CC}">
                  <c16:uniqueId val="{00000001-F299-4071-AA83-B675B6F3244C}"/>
                </c:ext>
              </c:extLst>
            </c:dLbl>
            <c:dLbl>
              <c:idx val="1"/>
              <c:layout>
                <c:manualLayout>
                  <c:x val="2.5482116119194102E-2"/>
                  <c:y val="-0.18453327740713804"/>
                </c:manualLayout>
              </c:layout>
              <c:showLegendKey val="0"/>
              <c:showVal val="1"/>
              <c:showCatName val="1"/>
              <c:showSerName val="0"/>
              <c:showPercent val="0"/>
              <c:showBubbleSize val="0"/>
              <c:separator>
</c:separator>
              <c:extLst>
                <c:ext xmlns:c15="http://schemas.microsoft.com/office/drawing/2012/chart" uri="{CE6537A1-D6FC-4f65-9D91-7224C49458BB}"/>
                <c:ext xmlns:c16="http://schemas.microsoft.com/office/drawing/2014/chart" uri="{C3380CC4-5D6E-409C-BE32-E72D297353CC}">
                  <c16:uniqueId val="{00000003-F299-4071-AA83-B675B6F3244C}"/>
                </c:ext>
              </c:extLst>
            </c:dLbl>
            <c:dLbl>
              <c:idx val="2"/>
              <c:layout>
                <c:manualLayout>
                  <c:x val="-0.12422531608107125"/>
                  <c:y val="-6.2587143356193503E-2"/>
                </c:manualLayout>
              </c:layout>
              <c:showLegendKey val="0"/>
              <c:showVal val="1"/>
              <c:showCatName val="1"/>
              <c:showSerName val="0"/>
              <c:showPercent val="0"/>
              <c:showBubbleSize val="0"/>
              <c:separator>
</c:separator>
              <c:extLst>
                <c:ext xmlns:c15="http://schemas.microsoft.com/office/drawing/2012/chart" uri="{CE6537A1-D6FC-4f65-9D91-7224C49458BB}"/>
                <c:ext xmlns:c16="http://schemas.microsoft.com/office/drawing/2014/chart" uri="{C3380CC4-5D6E-409C-BE32-E72D297353CC}">
                  <c16:uniqueId val="{00000005-F299-4071-AA83-B675B6F3244C}"/>
                </c:ext>
              </c:extLst>
            </c:dLbl>
            <c:dLbl>
              <c:idx val="3"/>
              <c:layout>
                <c:manualLayout>
                  <c:x val="-0.14015163865556757"/>
                  <c:y val="0"/>
                </c:manualLayout>
              </c:layout>
              <c:showLegendKey val="0"/>
              <c:showVal val="1"/>
              <c:showCatName val="1"/>
              <c:showSerName val="0"/>
              <c:showPercent val="0"/>
              <c:showBubbleSize val="0"/>
              <c:separator>
</c:separator>
              <c:extLst>
                <c:ext xmlns:c15="http://schemas.microsoft.com/office/drawing/2012/chart" uri="{CE6537A1-D6FC-4f65-9D91-7224C49458BB}"/>
                <c:ext xmlns:c16="http://schemas.microsoft.com/office/drawing/2014/chart" uri="{C3380CC4-5D6E-409C-BE32-E72D297353CC}">
                  <c16:uniqueId val="{00000007-F299-4071-AA83-B675B6F3244C}"/>
                </c:ext>
              </c:extLst>
            </c:dLbl>
            <c:spPr>
              <a:noFill/>
              <a:ln>
                <a:noFill/>
              </a:ln>
              <a:effectLst/>
            </c:spPr>
            <c:txPr>
              <a:bodyPr rot="0" spcFirstLastPara="1" vertOverflow="ellipsis" vert="horz" wrap="square" lIns="38100" tIns="19050" rIns="38100" bIns="19050" anchor="ctr" anchorCtr="1">
                <a:spAutoFit/>
              </a:bodyPr>
              <a:lstStyle/>
              <a:p>
                <a:pPr>
                  <a:defRPr sz="1100" b="0" i="0" u="none" strike="noStrike" kern="1200" baseline="0">
                    <a:solidFill>
                      <a:sysClr val="windowText" lastClr="000000"/>
                    </a:solidFill>
                    <a:latin typeface="Cambria" panose="02040503050406030204" pitchFamily="18" charset="0"/>
                    <a:ea typeface="Cambria" panose="02040503050406030204" pitchFamily="18" charset="0"/>
                    <a:cs typeface="+mn-cs"/>
                  </a:defRPr>
                </a:pPr>
                <a:endParaRPr lang="en-US"/>
              </a:p>
            </c:txPr>
            <c:showLegendKey val="0"/>
            <c:showVal val="1"/>
            <c:showCatName val="1"/>
            <c:showSerName val="0"/>
            <c:showPercent val="0"/>
            <c:showBubbleSize val="0"/>
            <c:separator>
</c:separator>
            <c:showLeaderLines val="1"/>
            <c:leaderLines>
              <c:spPr>
                <a:ln w="9525" cap="flat" cmpd="sng" algn="ctr">
                  <a:solidFill>
                    <a:schemeClr val="tx1">
                      <a:lumMod val="35000"/>
                      <a:lumOff val="65000"/>
                    </a:schemeClr>
                  </a:solidFill>
                  <a:round/>
                </a:ln>
                <a:effectLst/>
              </c:spPr>
            </c:leaderLines>
            <c:extLst>
              <c:ext xmlns:c15="http://schemas.microsoft.com/office/drawing/2012/chart" uri="{CE6537A1-D6FC-4f65-9D91-7224C49458BB}"/>
            </c:extLst>
          </c:dLbls>
          <c:cat>
            <c:strRef>
              <c:f>'Girik Multi-Cap'!$C$22:$C$25</c:f>
              <c:strCache>
                <c:ptCount val="4"/>
                <c:pt idx="0">
                  <c:v>Large Cap</c:v>
                </c:pt>
                <c:pt idx="1">
                  <c:v>Mid Cap</c:v>
                </c:pt>
                <c:pt idx="2">
                  <c:v>Small Cap</c:v>
                </c:pt>
                <c:pt idx="3">
                  <c:v>Cash</c:v>
                </c:pt>
              </c:strCache>
            </c:strRef>
          </c:cat>
          <c:val>
            <c:numRef>
              <c:f>'Girik Multi-Cap'!$D$22:$D$25</c:f>
              <c:numCache>
                <c:formatCode>0%</c:formatCode>
                <c:ptCount val="4"/>
                <c:pt idx="0">
                  <c:v>0.32</c:v>
                </c:pt>
                <c:pt idx="1">
                  <c:v>0.23</c:v>
                </c:pt>
                <c:pt idx="2">
                  <c:v>0.42</c:v>
                </c:pt>
                <c:pt idx="3">
                  <c:v>0.03</c:v>
                </c:pt>
              </c:numCache>
            </c:numRef>
          </c:val>
          <c:extLst>
            <c:ext xmlns:c16="http://schemas.microsoft.com/office/drawing/2014/chart" uri="{C3380CC4-5D6E-409C-BE32-E72D297353CC}">
              <c16:uniqueId val="{00000008-F299-4071-AA83-B675B6F3244C}"/>
            </c:ext>
          </c:extLst>
        </c:ser>
        <c:dLbls>
          <c:showLegendKey val="0"/>
          <c:showVal val="1"/>
          <c:showCatName val="0"/>
          <c:showSerName val="0"/>
          <c:showPercent val="0"/>
          <c:showBubbleSize val="0"/>
          <c:showLeaderLines val="1"/>
        </c:dLbls>
        <c:firstSliceAng val="0"/>
        <c:holeSize val="75"/>
      </c:doughnutChart>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solidFill>
        <a:schemeClr val="bg1">
          <a:lumMod val="85000"/>
        </a:schemeClr>
      </a:solidFill>
    </a:ln>
    <a:effectLst/>
  </c:spPr>
  <c:txPr>
    <a:bodyPr/>
    <a:lstStyle/>
    <a:p>
      <a:pPr>
        <a:defRPr sz="1050">
          <a:solidFill>
            <a:sysClr val="windowText" lastClr="000000"/>
          </a:solidFill>
          <a:latin typeface="Cambria" panose="02040503050406030204" pitchFamily="18" charset="0"/>
          <a:ea typeface="Cambria" panose="02040503050406030204" pitchFamily="18" charset="0"/>
        </a:defRPr>
      </a:pPr>
      <a:endParaRPr lang="en-US"/>
    </a:p>
  </c:txPr>
</c:chartSpace>
</file>

<file path=ppt/charts/chart2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title>
      <c:tx>
        <c:rich>
          <a:bodyPr rot="0" spcFirstLastPara="1" vertOverflow="ellipsis" vert="horz" wrap="square" anchor="ctr" anchorCtr="1"/>
          <a:lstStyle/>
          <a:p>
            <a:pPr>
              <a:defRPr sz="1400" b="1" i="0" u="none" strike="noStrike" kern="1200" spc="0" baseline="0">
                <a:solidFill>
                  <a:sysClr val="windowText" lastClr="000000"/>
                </a:solidFill>
                <a:latin typeface="Cambria" panose="02040503050406030204" pitchFamily="18" charset="0"/>
                <a:ea typeface="Cambria" panose="02040503050406030204" pitchFamily="18" charset="0"/>
                <a:cs typeface="+mn-cs"/>
              </a:defRPr>
            </a:pPr>
            <a:r>
              <a:rPr lang="en-US" sz="1400" b="1"/>
              <a:t>Performance</a:t>
            </a:r>
          </a:p>
        </c:rich>
      </c:tx>
      <c:layout>
        <c:manualLayout>
          <c:xMode val="edge"/>
          <c:yMode val="edge"/>
          <c:x val="0.38735411198600178"/>
          <c:y val="0"/>
        </c:manualLayout>
      </c:layout>
      <c:overlay val="0"/>
      <c:spPr>
        <a:noFill/>
        <a:ln>
          <a:noFill/>
        </a:ln>
        <a:effectLst/>
      </c:spPr>
      <c:txPr>
        <a:bodyPr rot="0" spcFirstLastPara="1" vertOverflow="ellipsis" vert="horz" wrap="square" anchor="ctr" anchorCtr="1"/>
        <a:lstStyle/>
        <a:p>
          <a:pPr>
            <a:defRPr sz="1400" b="1" i="0" u="none" strike="noStrike" kern="1200" spc="0" baseline="0">
              <a:solidFill>
                <a:sysClr val="windowText" lastClr="000000"/>
              </a:solidFill>
              <a:latin typeface="Cambria" panose="02040503050406030204" pitchFamily="18" charset="0"/>
              <a:ea typeface="Cambria" panose="02040503050406030204" pitchFamily="18" charset="0"/>
              <a:cs typeface="+mn-cs"/>
            </a:defRPr>
          </a:pPr>
          <a:endParaRPr lang="en-US"/>
        </a:p>
      </c:txPr>
    </c:title>
    <c:autoTitleDeleted val="0"/>
    <c:plotArea>
      <c:layout/>
      <c:barChart>
        <c:barDir val="col"/>
        <c:grouping val="clustered"/>
        <c:varyColors val="0"/>
        <c:ser>
          <c:idx val="0"/>
          <c:order val="0"/>
          <c:tx>
            <c:strRef>
              <c:f>'Girik Multi-Cap'!$C$4</c:f>
              <c:strCache>
                <c:ptCount val="1"/>
                <c:pt idx="0">
                  <c:v>Girik Multi cap PMS</c:v>
                </c:pt>
              </c:strCache>
            </c:strRef>
          </c:tx>
          <c:spPr>
            <a:solidFill>
              <a:srgbClr val="B79165"/>
            </a:solidFill>
            <a:ln>
              <a:noFill/>
            </a:ln>
            <a:effectLst/>
          </c:spPr>
          <c:invertIfNegative val="0"/>
          <c:dLbls>
            <c:dLbl>
              <c:idx val="0"/>
              <c:layout>
                <c:manualLayout>
                  <c:x val="-3.4834222017422596E-2"/>
                  <c:y val="2.3938770909622868E-2"/>
                </c:manualLayout>
              </c:layout>
              <c:dLblPos val="outEnd"/>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40B7-4149-B9EF-A3A65A98DB3D}"/>
                </c:ext>
              </c:extLst>
            </c:dLbl>
            <c:dLbl>
              <c:idx val="1"/>
              <c:layout>
                <c:manualLayout>
                  <c:x val="-1.6077333238810429E-2"/>
                  <c:y val="-1.4361830057080905E-2"/>
                </c:manualLayout>
              </c:layout>
              <c:dLblPos val="outEnd"/>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08C3-4EC4-A280-51748E3655C8}"/>
                </c:ext>
              </c:extLst>
            </c:dLbl>
            <c:dLbl>
              <c:idx val="2"/>
              <c:layout>
                <c:manualLayout>
                  <c:x val="-1.3397777699008691E-2"/>
                  <c:y val="4.7882819409167145E-3"/>
                </c:manualLayout>
              </c:layout>
              <c:dLblPos val="outEnd"/>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BD61-4B5C-B42C-C7F5CC849E38}"/>
                </c:ext>
              </c:extLst>
            </c:dLbl>
            <c:spPr>
              <a:noFill/>
              <a:ln>
                <a:noFill/>
              </a:ln>
              <a:effectLst/>
            </c:spPr>
            <c:txPr>
              <a:bodyPr rot="0" spcFirstLastPara="1" vertOverflow="ellipsis" vert="horz" wrap="square" anchor="ctr" anchorCtr="1"/>
              <a:lstStyle/>
              <a:p>
                <a:pPr>
                  <a:defRPr sz="1100" b="0" i="0" u="none" strike="noStrike" kern="1200" baseline="0">
                    <a:solidFill>
                      <a:sysClr val="windowText" lastClr="000000"/>
                    </a:solidFill>
                    <a:latin typeface="Cambria" panose="02040503050406030204" pitchFamily="18" charset="0"/>
                    <a:ea typeface="Cambria" panose="02040503050406030204" pitchFamily="18" charset="0"/>
                    <a:cs typeface="+mn-cs"/>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'Girik Multi-Cap'!$D$3:$L$3</c:f>
              <c:strCache>
                <c:ptCount val="9"/>
                <c:pt idx="0">
                  <c:v>1 M</c:v>
                </c:pt>
                <c:pt idx="1">
                  <c:v>3 M</c:v>
                </c:pt>
                <c:pt idx="2">
                  <c:v>6 M</c:v>
                </c:pt>
                <c:pt idx="3">
                  <c:v>1 Y</c:v>
                </c:pt>
                <c:pt idx="4">
                  <c:v>2 Y</c:v>
                </c:pt>
                <c:pt idx="5">
                  <c:v>3 Y</c:v>
                </c:pt>
                <c:pt idx="6">
                  <c:v>5 Y</c:v>
                </c:pt>
                <c:pt idx="7">
                  <c:v>10 Y</c:v>
                </c:pt>
                <c:pt idx="8">
                  <c:v>SI</c:v>
                </c:pt>
              </c:strCache>
            </c:strRef>
          </c:cat>
          <c:val>
            <c:numRef>
              <c:f>'Girik Multi-Cap'!$D$4:$L$4</c:f>
              <c:numCache>
                <c:formatCode>0%</c:formatCode>
                <c:ptCount val="9"/>
                <c:pt idx="0">
                  <c:v>0.01</c:v>
                </c:pt>
                <c:pt idx="1">
                  <c:v>7.0000000000000007E-2</c:v>
                </c:pt>
                <c:pt idx="2">
                  <c:v>0.04</c:v>
                </c:pt>
                <c:pt idx="3">
                  <c:v>0</c:v>
                </c:pt>
                <c:pt idx="4">
                  <c:v>-0.02</c:v>
                </c:pt>
                <c:pt idx="5">
                  <c:v>0.15</c:v>
                </c:pt>
                <c:pt idx="6">
                  <c:v>0.12</c:v>
                </c:pt>
                <c:pt idx="7">
                  <c:v>0.16</c:v>
                </c:pt>
                <c:pt idx="8">
                  <c:v>0.19</c:v>
                </c:pt>
              </c:numCache>
            </c:numRef>
          </c:val>
          <c:extLst>
            <c:ext xmlns:c16="http://schemas.microsoft.com/office/drawing/2014/chart" uri="{C3380CC4-5D6E-409C-BE32-E72D297353CC}">
              <c16:uniqueId val="{00000000-40B7-4149-B9EF-A3A65A98DB3D}"/>
            </c:ext>
          </c:extLst>
        </c:ser>
        <c:ser>
          <c:idx val="1"/>
          <c:order val="1"/>
          <c:tx>
            <c:strRef>
              <c:f>'Girik Multi-Cap'!$C$5</c:f>
              <c:strCache>
                <c:ptCount val="1"/>
                <c:pt idx="0">
                  <c:v>NIFTY 50 TRI</c:v>
                </c:pt>
              </c:strCache>
            </c:strRef>
          </c:tx>
          <c:spPr>
            <a:solidFill>
              <a:srgbClr val="6D6D6D"/>
            </a:solidFill>
            <a:ln>
              <a:noFill/>
            </a:ln>
            <a:effectLst/>
          </c:spPr>
          <c:invertIfNegative val="0"/>
          <c:dLbls>
            <c:dLbl>
              <c:idx val="0"/>
              <c:layout>
                <c:manualLayout>
                  <c:x val="1.3397777699008679E-2"/>
                  <c:y val="3.830210884953817E-2"/>
                </c:manualLayout>
              </c:layout>
              <c:dLblPos val="outEnd"/>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BD61-4B5C-B42C-C7F5CC849E38}"/>
                </c:ext>
              </c:extLst>
            </c:dLbl>
            <c:dLbl>
              <c:idx val="1"/>
              <c:layout>
                <c:manualLayout>
                  <c:x val="1.0718222159206977E-2"/>
                  <c:y val="9.576186911124631E-3"/>
                </c:manualLayout>
              </c:layout>
              <c:dLblPos val="outEnd"/>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40B7-4149-B9EF-A3A65A98DB3D}"/>
                </c:ext>
              </c:extLst>
            </c:dLbl>
            <c:dLbl>
              <c:idx val="2"/>
              <c:layout>
                <c:manualLayout>
                  <c:x val="5.3591110796034763E-3"/>
                  <c:y val="4.7875279994993832E-3"/>
                </c:manualLayout>
              </c:layout>
              <c:dLblPos val="outEnd"/>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BD61-4B5C-B42C-C7F5CC849E38}"/>
                </c:ext>
              </c:extLst>
            </c:dLbl>
            <c:dLbl>
              <c:idx val="3"/>
              <c:layout>
                <c:manualLayout>
                  <c:x val="3.4834222017422596E-2"/>
                  <c:y val="1.4363337939915392E-2"/>
                </c:manualLayout>
              </c:layout>
              <c:dLblPos val="outEnd"/>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40B7-4149-B9EF-A3A65A98DB3D}"/>
                </c:ext>
              </c:extLst>
            </c:dLbl>
            <c:dLbl>
              <c:idx val="4"/>
              <c:layout>
                <c:manualLayout>
                  <c:x val="1.0718222159206953E-2"/>
                  <c:y val="-9.5750559989987664E-3"/>
                </c:manualLayout>
              </c:layout>
              <c:dLblPos val="outEnd"/>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898F-429A-96FC-12DB50322ECF}"/>
                </c:ext>
              </c:extLst>
            </c:dLbl>
            <c:dLbl>
              <c:idx val="5"/>
              <c:layout>
                <c:manualLayout>
                  <c:x val="1.3397777699008691E-2"/>
                  <c:y val="-4.3885166363557641E-17"/>
                </c:manualLayout>
              </c:layout>
              <c:dLblPos val="outEnd"/>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898F-429A-96FC-12DB50322ECF}"/>
                </c:ext>
              </c:extLst>
            </c:dLbl>
            <c:dLbl>
              <c:idx val="6"/>
              <c:layout>
                <c:manualLayout>
                  <c:x val="1.0718222159206854E-2"/>
                  <c:y val="4.787527999499339E-3"/>
                </c:manualLayout>
              </c:layout>
              <c:dLblPos val="outEnd"/>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898F-429A-96FC-12DB50322ECF}"/>
                </c:ext>
              </c:extLst>
            </c:dLbl>
            <c:dLbl>
              <c:idx val="7"/>
              <c:layout>
                <c:manualLayout>
                  <c:x val="2.6795555398017382E-3"/>
                  <c:y val="-4.7875279994994266E-3"/>
                </c:manualLayout>
              </c:layout>
              <c:dLblPos val="outEnd"/>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898F-429A-96FC-12DB50322ECF}"/>
                </c:ext>
              </c:extLst>
            </c:dLbl>
            <c:spPr>
              <a:noFill/>
              <a:ln>
                <a:noFill/>
              </a:ln>
              <a:effectLst/>
            </c:spPr>
            <c:txPr>
              <a:bodyPr rot="0" spcFirstLastPara="1" vertOverflow="ellipsis" vert="horz" wrap="square" anchor="ctr" anchorCtr="1"/>
              <a:lstStyle/>
              <a:p>
                <a:pPr>
                  <a:defRPr sz="1100" b="0" i="0" u="none" strike="noStrike" kern="1200" baseline="0">
                    <a:solidFill>
                      <a:sysClr val="windowText" lastClr="000000"/>
                    </a:solidFill>
                    <a:latin typeface="Cambria" panose="02040503050406030204" pitchFamily="18" charset="0"/>
                    <a:ea typeface="Cambria" panose="02040503050406030204" pitchFamily="18" charset="0"/>
                    <a:cs typeface="+mn-cs"/>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'Girik Multi-Cap'!$D$3:$L$3</c:f>
              <c:strCache>
                <c:ptCount val="9"/>
                <c:pt idx="0">
                  <c:v>1 M</c:v>
                </c:pt>
                <c:pt idx="1">
                  <c:v>3 M</c:v>
                </c:pt>
                <c:pt idx="2">
                  <c:v>6 M</c:v>
                </c:pt>
                <c:pt idx="3">
                  <c:v>1 Y</c:v>
                </c:pt>
                <c:pt idx="4">
                  <c:v>2 Y</c:v>
                </c:pt>
                <c:pt idx="5">
                  <c:v>3 Y</c:v>
                </c:pt>
                <c:pt idx="6">
                  <c:v>5 Y</c:v>
                </c:pt>
                <c:pt idx="7">
                  <c:v>10 Y</c:v>
                </c:pt>
                <c:pt idx="8">
                  <c:v>SI</c:v>
                </c:pt>
              </c:strCache>
            </c:strRef>
          </c:cat>
          <c:val>
            <c:numRef>
              <c:f>'Girik Multi-Cap'!$D$5:$L$5</c:f>
              <c:numCache>
                <c:formatCode>0%</c:formatCode>
                <c:ptCount val="9"/>
                <c:pt idx="0">
                  <c:v>0.02</c:v>
                </c:pt>
                <c:pt idx="1">
                  <c:v>0.02</c:v>
                </c:pt>
                <c:pt idx="2">
                  <c:v>-0.03</c:v>
                </c:pt>
                <c:pt idx="3">
                  <c:v>0</c:v>
                </c:pt>
                <c:pt idx="4">
                  <c:v>0</c:v>
                </c:pt>
                <c:pt idx="5">
                  <c:v>0.09</c:v>
                </c:pt>
                <c:pt idx="6">
                  <c:v>0.1</c:v>
                </c:pt>
                <c:pt idx="7">
                  <c:v>0.12</c:v>
                </c:pt>
                <c:pt idx="8">
                  <c:v>0.11</c:v>
                </c:pt>
              </c:numCache>
            </c:numRef>
          </c:val>
          <c:extLst>
            <c:ext xmlns:c16="http://schemas.microsoft.com/office/drawing/2014/chart" uri="{C3380CC4-5D6E-409C-BE32-E72D297353CC}">
              <c16:uniqueId val="{00000001-40B7-4149-B9EF-A3A65A98DB3D}"/>
            </c:ext>
          </c:extLst>
        </c:ser>
        <c:dLbls>
          <c:dLblPos val="outEnd"/>
          <c:showLegendKey val="0"/>
          <c:showVal val="1"/>
          <c:showCatName val="0"/>
          <c:showSerName val="0"/>
          <c:showPercent val="0"/>
          <c:showBubbleSize val="0"/>
        </c:dLbls>
        <c:gapWidth val="219"/>
        <c:overlap val="-27"/>
        <c:axId val="341448271"/>
        <c:axId val="341429071"/>
      </c:barChart>
      <c:catAx>
        <c:axId val="341448271"/>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100" b="0" i="0" u="none" strike="noStrike" kern="1200" baseline="0">
                <a:solidFill>
                  <a:sysClr val="windowText" lastClr="000000"/>
                </a:solidFill>
                <a:latin typeface="Cambria" panose="02040503050406030204" pitchFamily="18" charset="0"/>
                <a:ea typeface="Cambria" panose="02040503050406030204" pitchFamily="18" charset="0"/>
                <a:cs typeface="+mn-cs"/>
              </a:defRPr>
            </a:pPr>
            <a:endParaRPr lang="en-US"/>
          </a:p>
        </c:txPr>
        <c:crossAx val="341429071"/>
        <c:crosses val="autoZero"/>
        <c:auto val="1"/>
        <c:lblAlgn val="ctr"/>
        <c:lblOffset val="100"/>
        <c:noMultiLvlLbl val="0"/>
      </c:catAx>
      <c:valAx>
        <c:axId val="341429071"/>
        <c:scaling>
          <c:orientation val="minMax"/>
        </c:scaling>
        <c:delete val="1"/>
        <c:axPos val="l"/>
        <c:numFmt formatCode="0%" sourceLinked="1"/>
        <c:majorTickMark val="none"/>
        <c:minorTickMark val="none"/>
        <c:tickLblPos val="nextTo"/>
        <c:crossAx val="341448271"/>
        <c:crosses val="autoZero"/>
        <c:crossBetween val="between"/>
      </c:valAx>
      <c:spPr>
        <a:noFill/>
        <a:ln>
          <a:noFill/>
        </a:ln>
        <a:effectLst/>
      </c:spPr>
    </c:plotArea>
    <c:legend>
      <c:legendPos val="b"/>
      <c:overlay val="0"/>
      <c:spPr>
        <a:noFill/>
        <a:ln>
          <a:noFill/>
        </a:ln>
        <a:effectLst/>
      </c:spPr>
      <c:txPr>
        <a:bodyPr rot="0" spcFirstLastPara="1" vertOverflow="ellipsis" vert="horz" wrap="square" anchor="ctr" anchorCtr="1"/>
        <a:lstStyle/>
        <a:p>
          <a:pPr>
            <a:defRPr sz="1100" b="0" i="0" u="none" strike="noStrike" kern="1200" baseline="0">
              <a:solidFill>
                <a:sysClr val="windowText" lastClr="000000"/>
              </a:solidFill>
              <a:latin typeface="Cambria" panose="02040503050406030204" pitchFamily="18" charset="0"/>
              <a:ea typeface="Cambria" panose="02040503050406030204" pitchFamily="18" charset="0"/>
              <a:cs typeface="+mn-cs"/>
            </a:defRPr>
          </a:pPr>
          <a:endParaRPr lang="en-US"/>
        </a:p>
      </c:txPr>
    </c:legend>
    <c:plotVisOnly val="1"/>
    <c:dispBlanksAs val="gap"/>
    <c:showDLblsOverMax val="0"/>
  </c:chart>
  <c:spPr>
    <a:noFill/>
    <a:ln>
      <a:solidFill>
        <a:sysClr val="window" lastClr="FFFFFF">
          <a:lumMod val="85000"/>
        </a:sysClr>
      </a:solidFill>
    </a:ln>
    <a:effectLst/>
  </c:spPr>
  <c:txPr>
    <a:bodyPr/>
    <a:lstStyle/>
    <a:p>
      <a:pPr>
        <a:defRPr sz="1100">
          <a:solidFill>
            <a:sysClr val="windowText" lastClr="000000"/>
          </a:solidFill>
          <a:latin typeface="Cambria" panose="02040503050406030204" pitchFamily="18" charset="0"/>
          <a:ea typeface="Cambria" panose="02040503050406030204" pitchFamily="18" charset="0"/>
        </a:defRPr>
      </a:pPr>
      <a:endParaRPr lang="en-US"/>
    </a:p>
  </c:txPr>
</c:chartSpace>
</file>

<file path=ppt/charts/chart2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rot="0" spcFirstLastPara="1" vertOverflow="ellipsis" vert="horz" wrap="square" anchor="ctr" anchorCtr="1"/>
          <a:lstStyle/>
          <a:p>
            <a:pPr>
              <a:defRPr sz="1400" b="1" i="0" u="none" strike="noStrike" kern="1200" spc="0" baseline="0">
                <a:solidFill>
                  <a:sysClr val="windowText" lastClr="000000"/>
                </a:solidFill>
                <a:latin typeface="Cambria" panose="02040503050406030204" pitchFamily="18" charset="0"/>
                <a:ea typeface="Cambria" panose="02040503050406030204" pitchFamily="18" charset="0"/>
                <a:cs typeface="+mn-cs"/>
              </a:defRPr>
            </a:pPr>
            <a:r>
              <a:rPr lang="en-US" sz="1400" b="1"/>
              <a:t>Market-Cap Allocation</a:t>
            </a:r>
          </a:p>
        </c:rich>
      </c:tx>
      <c:layout>
        <c:manualLayout>
          <c:xMode val="edge"/>
          <c:yMode val="edge"/>
          <c:x val="0.31202077865266842"/>
          <c:y val="1.3888888888888888E-2"/>
        </c:manualLayout>
      </c:layout>
      <c:overlay val="0"/>
      <c:spPr>
        <a:noFill/>
        <a:ln>
          <a:noFill/>
        </a:ln>
        <a:effectLst/>
      </c:spPr>
      <c:txPr>
        <a:bodyPr rot="0" spcFirstLastPara="1" vertOverflow="ellipsis" vert="horz" wrap="square" anchor="ctr" anchorCtr="1"/>
        <a:lstStyle/>
        <a:p>
          <a:pPr>
            <a:defRPr sz="1400" b="1" i="0" u="none" strike="noStrike" kern="1200" spc="0" baseline="0">
              <a:solidFill>
                <a:sysClr val="windowText" lastClr="000000"/>
              </a:solidFill>
              <a:latin typeface="Cambria" panose="02040503050406030204" pitchFamily="18" charset="0"/>
              <a:ea typeface="Cambria" panose="02040503050406030204" pitchFamily="18" charset="0"/>
              <a:cs typeface="+mn-cs"/>
            </a:defRPr>
          </a:pPr>
          <a:endParaRPr lang="en-US"/>
        </a:p>
      </c:txPr>
    </c:title>
    <c:autoTitleDeleted val="0"/>
    <c:plotArea>
      <c:layout>
        <c:manualLayout>
          <c:layoutTarget val="inner"/>
          <c:xMode val="edge"/>
          <c:yMode val="edge"/>
          <c:x val="0.35908152031767593"/>
          <c:y val="0.21294248448838571"/>
          <c:w val="0.29446682571679467"/>
          <c:h val="0.74524206675546922"/>
        </c:manualLayout>
      </c:layout>
      <c:doughnutChart>
        <c:varyColors val="1"/>
        <c:ser>
          <c:idx val="0"/>
          <c:order val="0"/>
          <c:tx>
            <c:strRef>
              <c:f>NEGEN!$D$22</c:f>
              <c:strCache>
                <c:ptCount val="1"/>
                <c:pt idx="0">
                  <c:v>Allocation %</c:v>
                </c:pt>
              </c:strCache>
            </c:strRef>
          </c:tx>
          <c:dPt>
            <c:idx val="0"/>
            <c:bubble3D val="0"/>
            <c:spPr>
              <a:solidFill>
                <a:srgbClr val="B79165"/>
              </a:solidFill>
              <a:ln w="19050">
                <a:solidFill>
                  <a:schemeClr val="lt1"/>
                </a:solidFill>
              </a:ln>
              <a:effectLst/>
            </c:spPr>
            <c:extLst>
              <c:ext xmlns:c16="http://schemas.microsoft.com/office/drawing/2014/chart" uri="{C3380CC4-5D6E-409C-BE32-E72D297353CC}">
                <c16:uniqueId val="{00000001-B398-46C7-B5B7-C412776D3411}"/>
              </c:ext>
            </c:extLst>
          </c:dPt>
          <c:dPt>
            <c:idx val="1"/>
            <c:bubble3D val="0"/>
            <c:spPr>
              <a:solidFill>
                <a:srgbClr val="DBC8B2"/>
              </a:solidFill>
              <a:ln w="19050">
                <a:solidFill>
                  <a:schemeClr val="lt1"/>
                </a:solidFill>
              </a:ln>
              <a:effectLst/>
            </c:spPr>
            <c:extLst>
              <c:ext xmlns:c16="http://schemas.microsoft.com/office/drawing/2014/chart" uri="{C3380CC4-5D6E-409C-BE32-E72D297353CC}">
                <c16:uniqueId val="{00000003-B398-46C7-B5B7-C412776D3411}"/>
              </c:ext>
            </c:extLst>
          </c:dPt>
          <c:dPt>
            <c:idx val="2"/>
            <c:bubble3D val="0"/>
            <c:spPr>
              <a:solidFill>
                <a:schemeClr val="accent3"/>
              </a:solidFill>
              <a:ln w="19050">
                <a:solidFill>
                  <a:schemeClr val="lt1"/>
                </a:solidFill>
              </a:ln>
              <a:effectLst/>
            </c:spPr>
            <c:extLst>
              <c:ext xmlns:c16="http://schemas.microsoft.com/office/drawing/2014/chart" uri="{C3380CC4-5D6E-409C-BE32-E72D297353CC}">
                <c16:uniqueId val="{00000005-B398-46C7-B5B7-C412776D3411}"/>
              </c:ext>
            </c:extLst>
          </c:dPt>
          <c:dPt>
            <c:idx val="3"/>
            <c:bubble3D val="0"/>
            <c:spPr>
              <a:solidFill>
                <a:srgbClr val="6D6D6D"/>
              </a:solidFill>
              <a:ln w="19050">
                <a:solidFill>
                  <a:schemeClr val="lt1"/>
                </a:solidFill>
              </a:ln>
              <a:effectLst/>
            </c:spPr>
            <c:extLst>
              <c:ext xmlns:c16="http://schemas.microsoft.com/office/drawing/2014/chart" uri="{C3380CC4-5D6E-409C-BE32-E72D297353CC}">
                <c16:uniqueId val="{00000007-B398-46C7-B5B7-C412776D3411}"/>
              </c:ext>
            </c:extLst>
          </c:dPt>
          <c:dLbls>
            <c:dLbl>
              <c:idx val="0"/>
              <c:layout>
                <c:manualLayout>
                  <c:x val="9.7881464229135615E-2"/>
                  <c:y val="-3.9954873015863028E-2"/>
                </c:manualLayout>
              </c:layout>
              <c:showLegendKey val="0"/>
              <c:showVal val="1"/>
              <c:showCatName val="1"/>
              <c:showSerName val="0"/>
              <c:showPercent val="0"/>
              <c:showBubbleSize val="0"/>
              <c:separator>
</c:separator>
              <c:extLst>
                <c:ext xmlns:c15="http://schemas.microsoft.com/office/drawing/2012/chart" uri="{CE6537A1-D6FC-4f65-9D91-7224C49458BB}"/>
                <c:ext xmlns:c16="http://schemas.microsoft.com/office/drawing/2014/chart" uri="{C3380CC4-5D6E-409C-BE32-E72D297353CC}">
                  <c16:uniqueId val="{00000001-B398-46C7-B5B7-C412776D3411}"/>
                </c:ext>
              </c:extLst>
            </c:dLbl>
            <c:dLbl>
              <c:idx val="1"/>
              <c:layout>
                <c:manualLayout>
                  <c:x val="0.1168262637573554"/>
                  <c:y val="0.22374728888883297"/>
                </c:manualLayout>
              </c:layout>
              <c:tx>
                <c:rich>
                  <a:bodyPr/>
                  <a:lstStyle/>
                  <a:p>
                    <a:fld id="{99772866-2DF2-42EA-8C78-780C3597446C}" type="CATEGORYNAME">
                      <a:rPr lang="en-US"/>
                      <a:pPr/>
                      <a:t>[CATEGORY NAME]</a:t>
                    </a:fld>
                    <a:r>
                      <a:rPr lang="en-US" baseline="0"/>
                      <a:t>
</a:t>
                    </a:r>
                    <a:fld id="{A5EB256C-D5C6-4ED4-AF47-0DF45F8E0607}" type="VALUE">
                      <a:rPr lang="en-US" u="none" baseline="0"/>
                      <a:pPr/>
                      <a:t>[VALUE]</a:t>
                    </a:fld>
                    <a:endParaRPr lang="en-US" baseline="0"/>
                  </a:p>
                </c:rich>
              </c:tx>
              <c:showLegendKey val="0"/>
              <c:showVal val="1"/>
              <c:showCatName val="1"/>
              <c:showSerName val="0"/>
              <c:showPercent val="0"/>
              <c:showBubbleSize val="0"/>
              <c:separator>
</c:separator>
              <c:extLst>
                <c:ext xmlns:c15="http://schemas.microsoft.com/office/drawing/2012/chart" uri="{CE6537A1-D6FC-4f65-9D91-7224C49458BB}">
                  <c15:dlblFieldTable/>
                  <c15:showDataLabelsRange val="0"/>
                </c:ext>
                <c:ext xmlns:c16="http://schemas.microsoft.com/office/drawing/2014/chart" uri="{C3380CC4-5D6E-409C-BE32-E72D297353CC}">
                  <c16:uniqueId val="{00000003-B398-46C7-B5B7-C412776D3411}"/>
                </c:ext>
              </c:extLst>
            </c:dLbl>
            <c:dLbl>
              <c:idx val="2"/>
              <c:layout>
                <c:manualLayout>
                  <c:x val="-8.5251597876989105E-2"/>
                  <c:y val="-7.9909746031726053E-3"/>
                </c:manualLayout>
              </c:layout>
              <c:showLegendKey val="0"/>
              <c:showVal val="1"/>
              <c:showCatName val="1"/>
              <c:showSerName val="0"/>
              <c:showPercent val="0"/>
              <c:showBubbleSize val="0"/>
              <c:separator>
</c:separator>
              <c:extLst>
                <c:ext xmlns:c15="http://schemas.microsoft.com/office/drawing/2012/chart" uri="{CE6537A1-D6FC-4f65-9D91-7224C49458BB}"/>
                <c:ext xmlns:c16="http://schemas.microsoft.com/office/drawing/2014/chart" uri="{C3380CC4-5D6E-409C-BE32-E72D297353CC}">
                  <c16:uniqueId val="{00000005-B398-46C7-B5B7-C412776D3411}"/>
                </c:ext>
              </c:extLst>
            </c:dLbl>
            <c:dLbl>
              <c:idx val="3"/>
              <c:layout>
                <c:manualLayout>
                  <c:x val="4.4204532232512798E-2"/>
                  <c:y val="0.15182851746027948"/>
                </c:manualLayout>
              </c:layout>
              <c:showLegendKey val="0"/>
              <c:showVal val="1"/>
              <c:showCatName val="1"/>
              <c:showSerName val="0"/>
              <c:showPercent val="0"/>
              <c:showBubbleSize val="0"/>
              <c:separator>
</c:separator>
              <c:extLst>
                <c:ext xmlns:c15="http://schemas.microsoft.com/office/drawing/2012/chart" uri="{CE6537A1-D6FC-4f65-9D91-7224C49458BB}"/>
                <c:ext xmlns:c16="http://schemas.microsoft.com/office/drawing/2014/chart" uri="{C3380CC4-5D6E-409C-BE32-E72D297353CC}">
                  <c16:uniqueId val="{00000007-B398-46C7-B5B7-C412776D3411}"/>
                </c:ext>
              </c:extLst>
            </c:dLbl>
            <c:spPr>
              <a:noFill/>
              <a:ln>
                <a:noFill/>
              </a:ln>
              <a:effectLst/>
            </c:spPr>
            <c:txPr>
              <a:bodyPr rot="0" spcFirstLastPara="1" vertOverflow="ellipsis" vert="horz" wrap="square" lIns="38100" tIns="19050" rIns="38100" bIns="19050" anchor="ctr" anchorCtr="1">
                <a:spAutoFit/>
              </a:bodyPr>
              <a:lstStyle/>
              <a:p>
                <a:pPr>
                  <a:defRPr sz="1100" b="0" i="0" u="none" strike="noStrike" kern="1200" baseline="0">
                    <a:solidFill>
                      <a:sysClr val="windowText" lastClr="000000"/>
                    </a:solidFill>
                    <a:latin typeface="Cambria" panose="02040503050406030204" pitchFamily="18" charset="0"/>
                    <a:ea typeface="Cambria" panose="02040503050406030204" pitchFamily="18" charset="0"/>
                    <a:cs typeface="+mn-cs"/>
                  </a:defRPr>
                </a:pPr>
                <a:endParaRPr lang="en-US"/>
              </a:p>
            </c:txPr>
            <c:showLegendKey val="0"/>
            <c:showVal val="1"/>
            <c:showCatName val="1"/>
            <c:showSerName val="0"/>
            <c:showPercent val="0"/>
            <c:showBubbleSize val="0"/>
            <c:separator>
</c:separator>
            <c:showLeaderLines val="1"/>
            <c:leaderLines>
              <c:spPr>
                <a:ln w="9525" cap="flat" cmpd="sng" algn="ctr">
                  <a:solidFill>
                    <a:schemeClr val="tx1">
                      <a:lumMod val="35000"/>
                      <a:lumOff val="65000"/>
                    </a:schemeClr>
                  </a:solidFill>
                  <a:round/>
                </a:ln>
                <a:effectLst/>
              </c:spPr>
            </c:leaderLines>
            <c:extLst>
              <c:ext xmlns:c15="http://schemas.microsoft.com/office/drawing/2012/chart" uri="{CE6537A1-D6FC-4f65-9D91-7224C49458BB}"/>
            </c:extLst>
          </c:dLbls>
          <c:cat>
            <c:strRef>
              <c:f>NEGEN!$C$23:$C$26</c:f>
              <c:strCache>
                <c:ptCount val="4"/>
                <c:pt idx="0">
                  <c:v>Large Cap</c:v>
                </c:pt>
                <c:pt idx="1">
                  <c:v>Mid Cap</c:v>
                </c:pt>
                <c:pt idx="2">
                  <c:v>Small Cap</c:v>
                </c:pt>
                <c:pt idx="3">
                  <c:v>Cash</c:v>
                </c:pt>
              </c:strCache>
            </c:strRef>
          </c:cat>
          <c:val>
            <c:numRef>
              <c:f>NEGEN!$D$23:$D$26</c:f>
              <c:numCache>
                <c:formatCode>0%</c:formatCode>
                <c:ptCount val="4"/>
                <c:pt idx="0">
                  <c:v>4.3400000000000001E-2</c:v>
                </c:pt>
                <c:pt idx="1">
                  <c:v>0.34589999999999999</c:v>
                </c:pt>
                <c:pt idx="2">
                  <c:v>0.42420000000000002</c:v>
                </c:pt>
                <c:pt idx="3">
                  <c:v>0.1865</c:v>
                </c:pt>
              </c:numCache>
            </c:numRef>
          </c:val>
          <c:extLst>
            <c:ext xmlns:c16="http://schemas.microsoft.com/office/drawing/2014/chart" uri="{C3380CC4-5D6E-409C-BE32-E72D297353CC}">
              <c16:uniqueId val="{00000008-B398-46C7-B5B7-C412776D3411}"/>
            </c:ext>
          </c:extLst>
        </c:ser>
        <c:dLbls>
          <c:showLegendKey val="0"/>
          <c:showVal val="1"/>
          <c:showCatName val="0"/>
          <c:showSerName val="0"/>
          <c:showPercent val="0"/>
          <c:showBubbleSize val="0"/>
          <c:showLeaderLines val="1"/>
        </c:dLbls>
        <c:firstSliceAng val="0"/>
        <c:holeSize val="75"/>
      </c:doughnutChart>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solidFill>
        <a:schemeClr val="bg1">
          <a:lumMod val="85000"/>
        </a:schemeClr>
      </a:solidFill>
    </a:ln>
    <a:effectLst/>
  </c:spPr>
  <c:txPr>
    <a:bodyPr/>
    <a:lstStyle/>
    <a:p>
      <a:pPr>
        <a:defRPr sz="1050">
          <a:solidFill>
            <a:sysClr val="windowText" lastClr="000000"/>
          </a:solidFill>
          <a:latin typeface="Cambria" panose="02040503050406030204" pitchFamily="18" charset="0"/>
          <a:ea typeface="Cambria" panose="02040503050406030204" pitchFamily="18" charset="0"/>
        </a:defRPr>
      </a:pPr>
      <a:endParaRPr lang="en-US"/>
    </a:p>
  </c:txPr>
</c:chartSpace>
</file>

<file path=ppt/charts/chart2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title>
      <c:tx>
        <c:rich>
          <a:bodyPr rot="0" spcFirstLastPara="1" vertOverflow="ellipsis" vert="horz" wrap="square" anchor="ctr" anchorCtr="1"/>
          <a:lstStyle/>
          <a:p>
            <a:pPr>
              <a:defRPr sz="1400" b="1" i="0" u="none" strike="noStrike" kern="1200" spc="0" baseline="0">
                <a:solidFill>
                  <a:sysClr val="windowText" lastClr="000000"/>
                </a:solidFill>
                <a:latin typeface="Cambria" panose="02040503050406030204" pitchFamily="18" charset="0"/>
                <a:ea typeface="Cambria" panose="02040503050406030204" pitchFamily="18" charset="0"/>
                <a:cs typeface="+mn-cs"/>
              </a:defRPr>
            </a:pPr>
            <a:r>
              <a:rPr lang="en-US" sz="1400" b="1"/>
              <a:t>Performance</a:t>
            </a:r>
          </a:p>
        </c:rich>
      </c:tx>
      <c:layout>
        <c:manualLayout>
          <c:xMode val="edge"/>
          <c:yMode val="edge"/>
          <c:x val="0.3810615419070924"/>
          <c:y val="4.5977011494252873E-2"/>
        </c:manualLayout>
      </c:layout>
      <c:overlay val="0"/>
      <c:spPr>
        <a:noFill/>
        <a:ln>
          <a:noFill/>
        </a:ln>
        <a:effectLst/>
      </c:spPr>
      <c:txPr>
        <a:bodyPr rot="0" spcFirstLastPara="1" vertOverflow="ellipsis" vert="horz" wrap="square" anchor="ctr" anchorCtr="1"/>
        <a:lstStyle/>
        <a:p>
          <a:pPr>
            <a:defRPr sz="1400" b="1" i="0" u="none" strike="noStrike" kern="1200" spc="0" baseline="0">
              <a:solidFill>
                <a:sysClr val="windowText" lastClr="000000"/>
              </a:solidFill>
              <a:latin typeface="Cambria" panose="02040503050406030204" pitchFamily="18" charset="0"/>
              <a:ea typeface="Cambria" panose="02040503050406030204" pitchFamily="18" charset="0"/>
              <a:cs typeface="+mn-cs"/>
            </a:defRPr>
          </a:pPr>
          <a:endParaRPr lang="en-US"/>
        </a:p>
      </c:txPr>
    </c:title>
    <c:autoTitleDeleted val="0"/>
    <c:plotArea>
      <c:layout/>
      <c:barChart>
        <c:barDir val="col"/>
        <c:grouping val="clustered"/>
        <c:varyColors val="0"/>
        <c:ser>
          <c:idx val="0"/>
          <c:order val="0"/>
          <c:tx>
            <c:strRef>
              <c:f>NEGEN!$C$4</c:f>
              <c:strCache>
                <c:ptCount val="1"/>
                <c:pt idx="0">
                  <c:v>NEGEN</c:v>
                </c:pt>
              </c:strCache>
            </c:strRef>
          </c:tx>
          <c:spPr>
            <a:solidFill>
              <a:srgbClr val="B79165"/>
            </a:solidFill>
            <a:ln>
              <a:noFill/>
            </a:ln>
            <a:effectLst/>
          </c:spPr>
          <c:invertIfNegative val="0"/>
          <c:dLbls>
            <c:dLbl>
              <c:idx val="1"/>
              <c:layout>
                <c:manualLayout>
                  <c:x val="-1.3192507985103061E-2"/>
                  <c:y val="0"/>
                </c:manualLayout>
              </c:layout>
              <c:dLblPos val="outEnd"/>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B20D-4332-956F-2FB7032F5D44}"/>
                </c:ext>
              </c:extLst>
            </c:dLbl>
            <c:dLbl>
              <c:idx val="2"/>
              <c:layout>
                <c:manualLayout>
                  <c:x val="7.9155047910618361E-3"/>
                  <c:y val="1.8391166621413872E-2"/>
                </c:manualLayout>
              </c:layout>
              <c:dLblPos val="outEnd"/>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77ED-4146-B0AE-1A1F2479E63F}"/>
                </c:ext>
              </c:extLst>
            </c:dLbl>
            <c:dLbl>
              <c:idx val="3"/>
              <c:layout>
                <c:manualLayout>
                  <c:x val="-1.3192507985103109E-2"/>
                  <c:y val="2.2988505747126353E-2"/>
                </c:manualLayout>
              </c:layout>
              <c:dLblPos val="outEnd"/>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B20D-4332-956F-2FB7032F5D44}"/>
                </c:ext>
              </c:extLst>
            </c:dLbl>
            <c:spPr>
              <a:noFill/>
              <a:ln>
                <a:noFill/>
              </a:ln>
              <a:effectLst/>
            </c:spPr>
            <c:txPr>
              <a:bodyPr rot="0" spcFirstLastPara="1" vertOverflow="ellipsis" vert="horz" wrap="square" lIns="38100" tIns="19050" rIns="38100" bIns="19050" anchor="ctr" anchorCtr="1">
                <a:spAutoFit/>
              </a:bodyPr>
              <a:lstStyle/>
              <a:p>
                <a:pPr>
                  <a:defRPr sz="1100" b="0" i="0" u="none" strike="noStrike" kern="1200" baseline="0">
                    <a:solidFill>
                      <a:sysClr val="windowText" lastClr="000000"/>
                    </a:solidFill>
                    <a:latin typeface="Cambria" panose="02040503050406030204" pitchFamily="18" charset="0"/>
                    <a:ea typeface="Cambria" panose="02040503050406030204" pitchFamily="18" charset="0"/>
                    <a:cs typeface="+mn-cs"/>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NEGEN!$D$3:$K$3</c:f>
              <c:strCache>
                <c:ptCount val="8"/>
                <c:pt idx="0">
                  <c:v>1 M</c:v>
                </c:pt>
                <c:pt idx="1">
                  <c:v>3 M</c:v>
                </c:pt>
                <c:pt idx="2">
                  <c:v>6 M</c:v>
                </c:pt>
                <c:pt idx="3">
                  <c:v>1 Y</c:v>
                </c:pt>
                <c:pt idx="4">
                  <c:v>2Y</c:v>
                </c:pt>
                <c:pt idx="5">
                  <c:v>3 Y</c:v>
                </c:pt>
                <c:pt idx="6">
                  <c:v>5 Y</c:v>
                </c:pt>
                <c:pt idx="7">
                  <c:v>SI</c:v>
                </c:pt>
              </c:strCache>
            </c:strRef>
          </c:cat>
          <c:val>
            <c:numRef>
              <c:f>NEGEN!$D$4:$K$4</c:f>
              <c:numCache>
                <c:formatCode>0%</c:formatCode>
                <c:ptCount val="8"/>
                <c:pt idx="0">
                  <c:v>1.34E-2</c:v>
                </c:pt>
                <c:pt idx="1">
                  <c:v>8.4599999999999995E-2</c:v>
                </c:pt>
                <c:pt idx="2">
                  <c:v>0.14480000000000001</c:v>
                </c:pt>
                <c:pt idx="3">
                  <c:v>3.2099999999999997E-2</c:v>
                </c:pt>
                <c:pt idx="4">
                  <c:v>6.8000000000000005E-2</c:v>
                </c:pt>
                <c:pt idx="5">
                  <c:v>0.2319</c:v>
                </c:pt>
                <c:pt idx="6">
                  <c:v>0.19620000000000001</c:v>
                </c:pt>
                <c:pt idx="7">
                  <c:v>0.17499999999999999</c:v>
                </c:pt>
              </c:numCache>
            </c:numRef>
          </c:val>
          <c:extLst>
            <c:ext xmlns:c16="http://schemas.microsoft.com/office/drawing/2014/chart" uri="{C3380CC4-5D6E-409C-BE32-E72D297353CC}">
              <c16:uniqueId val="{00000000-B20D-4332-956F-2FB7032F5D44}"/>
            </c:ext>
          </c:extLst>
        </c:ser>
        <c:ser>
          <c:idx val="1"/>
          <c:order val="1"/>
          <c:tx>
            <c:strRef>
              <c:f>NEGEN!$C$5</c:f>
              <c:strCache>
                <c:ptCount val="1"/>
                <c:pt idx="0">
                  <c:v>S&amp;P BSE 500 TRI</c:v>
                </c:pt>
              </c:strCache>
            </c:strRef>
          </c:tx>
          <c:spPr>
            <a:solidFill>
              <a:srgbClr val="6D6D6D"/>
            </a:solidFill>
            <a:ln>
              <a:noFill/>
            </a:ln>
            <a:effectLst/>
          </c:spPr>
          <c:invertIfNegative val="0"/>
          <c:dLbls>
            <c:dLbl>
              <c:idx val="0"/>
              <c:layout>
                <c:manualLayout>
                  <c:x val="3.4300520761267939E-2"/>
                  <c:y val="4.1379672368540225E-2"/>
                </c:manualLayout>
              </c:layout>
              <c:dLblPos val="outEnd"/>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B20D-4332-956F-2FB7032F5D44}"/>
                </c:ext>
              </c:extLst>
            </c:dLbl>
            <c:dLbl>
              <c:idx val="1"/>
              <c:layout>
                <c:manualLayout>
                  <c:x val="7.9155047910618136E-3"/>
                  <c:y val="2.2989229794551626E-2"/>
                </c:manualLayout>
              </c:layout>
              <c:dLblPos val="outEnd"/>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54E0-4708-AC2E-6910EF20672A}"/>
                </c:ext>
              </c:extLst>
            </c:dLbl>
            <c:dLbl>
              <c:idx val="2"/>
              <c:layout>
                <c:manualLayout>
                  <c:x val="7.9155047910618361E-3"/>
                  <c:y val="-4.5973391257127343E-3"/>
                </c:manualLayout>
              </c:layout>
              <c:dLblPos val="outEnd"/>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54E0-4708-AC2E-6910EF20672A}"/>
                </c:ext>
              </c:extLst>
            </c:dLbl>
            <c:dLbl>
              <c:idx val="3"/>
              <c:layout>
                <c:manualLayout>
                  <c:x val="2.374651437318551E-2"/>
                  <c:y val="-4.597701149425119E-3"/>
                </c:manualLayout>
              </c:layout>
              <c:dLblPos val="outEnd"/>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1401-4D28-9E3D-2A78B0D7F60A}"/>
                </c:ext>
              </c:extLst>
            </c:dLbl>
            <c:dLbl>
              <c:idx val="4"/>
              <c:layout>
                <c:manualLayout>
                  <c:x val="1.3192507985102965E-2"/>
                  <c:y val="1.8390804597701149E-2"/>
                </c:manualLayout>
              </c:layout>
              <c:dLblPos val="outEnd"/>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B20D-4332-956F-2FB7032F5D44}"/>
                </c:ext>
              </c:extLst>
            </c:dLbl>
            <c:dLbl>
              <c:idx val="5"/>
              <c:layout>
                <c:manualLayout>
                  <c:x val="1.3192507985102965E-2"/>
                  <c:y val="2.2988505747126436E-2"/>
                </c:manualLayout>
              </c:layout>
              <c:dLblPos val="outEnd"/>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6-B20D-4332-956F-2FB7032F5D44}"/>
                </c:ext>
              </c:extLst>
            </c:dLbl>
            <c:dLbl>
              <c:idx val="6"/>
              <c:layout>
                <c:manualLayout>
                  <c:x val="2.1108012776164899E-2"/>
                  <c:y val="2.2988505747126436E-2"/>
                </c:manualLayout>
              </c:layout>
              <c:dLblPos val="outEnd"/>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54E0-4708-AC2E-6910EF20672A}"/>
                </c:ext>
              </c:extLst>
            </c:dLbl>
            <c:dLbl>
              <c:idx val="7"/>
              <c:layout>
                <c:manualLayout>
                  <c:x val="1.0554006388082449E-2"/>
                  <c:y val="2.2988505747126436E-2"/>
                </c:manualLayout>
              </c:layout>
              <c:dLblPos val="outEnd"/>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54E0-4708-AC2E-6910EF20672A}"/>
                </c:ext>
              </c:extLst>
            </c:dLbl>
            <c:spPr>
              <a:noFill/>
              <a:ln>
                <a:noFill/>
              </a:ln>
              <a:effectLst/>
            </c:spPr>
            <c:txPr>
              <a:bodyPr rot="0" spcFirstLastPara="1" vertOverflow="ellipsis" vert="horz" wrap="square" lIns="38100" tIns="19050" rIns="38100" bIns="19050" anchor="ctr" anchorCtr="1">
                <a:spAutoFit/>
              </a:bodyPr>
              <a:lstStyle/>
              <a:p>
                <a:pPr>
                  <a:defRPr sz="1100" b="0" i="0" u="none" strike="noStrike" kern="1200" baseline="0">
                    <a:solidFill>
                      <a:sysClr val="windowText" lastClr="000000"/>
                    </a:solidFill>
                    <a:latin typeface="Cambria" panose="02040503050406030204" pitchFamily="18" charset="0"/>
                    <a:ea typeface="Cambria" panose="02040503050406030204" pitchFamily="18" charset="0"/>
                    <a:cs typeface="+mn-cs"/>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NEGEN!$D$3:$K$3</c:f>
              <c:strCache>
                <c:ptCount val="8"/>
                <c:pt idx="0">
                  <c:v>1 M</c:v>
                </c:pt>
                <c:pt idx="1">
                  <c:v>3 M</c:v>
                </c:pt>
                <c:pt idx="2">
                  <c:v>6 M</c:v>
                </c:pt>
                <c:pt idx="3">
                  <c:v>1 Y</c:v>
                </c:pt>
                <c:pt idx="4">
                  <c:v>2Y</c:v>
                </c:pt>
                <c:pt idx="5">
                  <c:v>3 Y</c:v>
                </c:pt>
                <c:pt idx="6">
                  <c:v>5 Y</c:v>
                </c:pt>
                <c:pt idx="7">
                  <c:v>SI</c:v>
                </c:pt>
              </c:strCache>
            </c:strRef>
          </c:cat>
          <c:val>
            <c:numRef>
              <c:f>NEGEN!$D$5:$K$5</c:f>
              <c:numCache>
                <c:formatCode>0%</c:formatCode>
                <c:ptCount val="8"/>
                <c:pt idx="0">
                  <c:v>2.1899999999999999E-2</c:v>
                </c:pt>
                <c:pt idx="1">
                  <c:v>3.78E-2</c:v>
                </c:pt>
                <c:pt idx="2">
                  <c:v>1.9900000000000001E-2</c:v>
                </c:pt>
                <c:pt idx="3">
                  <c:v>2.98E-2</c:v>
                </c:pt>
                <c:pt idx="4">
                  <c:v>4.1999999999999997E-3</c:v>
                </c:pt>
                <c:pt idx="5">
                  <c:v>0.11890000000000001</c:v>
                </c:pt>
                <c:pt idx="6">
                  <c:v>0.1235</c:v>
                </c:pt>
                <c:pt idx="7">
                  <c:v>0.12989999999999999</c:v>
                </c:pt>
              </c:numCache>
            </c:numRef>
          </c:val>
          <c:extLst>
            <c:ext xmlns:c16="http://schemas.microsoft.com/office/drawing/2014/chart" uri="{C3380CC4-5D6E-409C-BE32-E72D297353CC}">
              <c16:uniqueId val="{00000001-B20D-4332-956F-2FB7032F5D44}"/>
            </c:ext>
          </c:extLst>
        </c:ser>
        <c:dLbls>
          <c:dLblPos val="outEnd"/>
          <c:showLegendKey val="0"/>
          <c:showVal val="1"/>
          <c:showCatName val="0"/>
          <c:showSerName val="0"/>
          <c:showPercent val="0"/>
          <c:showBubbleSize val="0"/>
        </c:dLbls>
        <c:gapWidth val="219"/>
        <c:overlap val="-27"/>
        <c:axId val="1855907200"/>
        <c:axId val="1855897600"/>
      </c:barChart>
      <c:catAx>
        <c:axId val="1855907200"/>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100" b="0" i="0" u="none" strike="noStrike" kern="1200" baseline="0">
                <a:solidFill>
                  <a:sysClr val="windowText" lastClr="000000"/>
                </a:solidFill>
                <a:latin typeface="Cambria" panose="02040503050406030204" pitchFamily="18" charset="0"/>
                <a:ea typeface="Cambria" panose="02040503050406030204" pitchFamily="18" charset="0"/>
                <a:cs typeface="+mn-cs"/>
              </a:defRPr>
            </a:pPr>
            <a:endParaRPr lang="en-US"/>
          </a:p>
        </c:txPr>
        <c:crossAx val="1855897600"/>
        <c:crosses val="autoZero"/>
        <c:auto val="1"/>
        <c:lblAlgn val="ctr"/>
        <c:lblOffset val="100"/>
        <c:noMultiLvlLbl val="0"/>
      </c:catAx>
      <c:valAx>
        <c:axId val="1855897600"/>
        <c:scaling>
          <c:orientation val="minMax"/>
        </c:scaling>
        <c:delete val="1"/>
        <c:axPos val="l"/>
        <c:numFmt formatCode="0%" sourceLinked="1"/>
        <c:majorTickMark val="none"/>
        <c:minorTickMark val="none"/>
        <c:tickLblPos val="nextTo"/>
        <c:crossAx val="1855907200"/>
        <c:crosses val="autoZero"/>
        <c:crossBetween val="between"/>
      </c:valAx>
      <c:spPr>
        <a:noFill/>
        <a:ln>
          <a:noFill/>
        </a:ln>
        <a:effectLst/>
      </c:spPr>
    </c:plotArea>
    <c:legend>
      <c:legendPos val="b"/>
      <c:overlay val="0"/>
      <c:spPr>
        <a:noFill/>
        <a:ln>
          <a:noFill/>
        </a:ln>
        <a:effectLst/>
      </c:spPr>
      <c:txPr>
        <a:bodyPr rot="0" spcFirstLastPara="1" vertOverflow="ellipsis" vert="horz" wrap="square" anchor="ctr" anchorCtr="1"/>
        <a:lstStyle/>
        <a:p>
          <a:pPr>
            <a:defRPr sz="1100" b="0" i="0" u="none" strike="noStrike" kern="1200" baseline="0">
              <a:solidFill>
                <a:sysClr val="windowText" lastClr="000000"/>
              </a:solidFill>
              <a:latin typeface="Cambria" panose="02040503050406030204" pitchFamily="18" charset="0"/>
              <a:ea typeface="Cambria" panose="02040503050406030204" pitchFamily="18" charset="0"/>
              <a:cs typeface="+mn-cs"/>
            </a:defRPr>
          </a:pPr>
          <a:endParaRPr lang="en-US"/>
        </a:p>
      </c:txPr>
    </c:legend>
    <c:plotVisOnly val="1"/>
    <c:dispBlanksAs val="gap"/>
    <c:showDLblsOverMax val="0"/>
  </c:chart>
  <c:spPr>
    <a:noFill/>
    <a:ln>
      <a:solidFill>
        <a:sysClr val="window" lastClr="FFFFFF">
          <a:lumMod val="85000"/>
        </a:sysClr>
      </a:solidFill>
    </a:ln>
    <a:effectLst/>
  </c:spPr>
  <c:txPr>
    <a:bodyPr/>
    <a:lstStyle/>
    <a:p>
      <a:pPr>
        <a:defRPr sz="1050">
          <a:solidFill>
            <a:sysClr val="windowText" lastClr="000000"/>
          </a:solidFill>
          <a:latin typeface="Cambria" panose="02040503050406030204" pitchFamily="18" charset="0"/>
          <a:ea typeface="Cambria" panose="02040503050406030204" pitchFamily="18" charset="0"/>
        </a:defRPr>
      </a:pPr>
      <a:endParaRPr lang="en-US"/>
    </a:p>
  </c:txPr>
</c:chartSpace>
</file>

<file path=ppt/charts/chart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8.7544370657734932E-2"/>
          <c:y val="5.2852862850793381E-2"/>
          <c:w val="0.83583088482278689"/>
          <c:h val="0.83783780716233847"/>
        </c:manualLayout>
      </c:layout>
      <c:barChart>
        <c:barDir val="bar"/>
        <c:grouping val="clustered"/>
        <c:varyColors val="0"/>
        <c:ser>
          <c:idx val="0"/>
          <c:order val="0"/>
          <c:tx>
            <c:strRef>
              <c:f>SIP!$C$2</c:f>
              <c:strCache>
                <c:ptCount val="1"/>
                <c:pt idx="0">
                  <c:v>SIP (Rupee Crore)</c:v>
                </c:pt>
              </c:strCache>
            </c:strRef>
          </c:tx>
          <c:spPr>
            <a:solidFill>
              <a:srgbClr val="BD9568"/>
            </a:solidFill>
            <a:ln>
              <a:noFill/>
            </a:ln>
            <a:effectLst/>
          </c:spPr>
          <c:invertIfNegative val="0"/>
          <c:dLbls>
            <c:spPr>
              <a:noFill/>
              <a:ln>
                <a:noFill/>
              </a:ln>
              <a:effectLst/>
            </c:spPr>
            <c:txPr>
              <a:bodyPr rot="0" spcFirstLastPara="1" vertOverflow="ellipsis" vert="horz" wrap="square" anchor="ctr" anchorCtr="1"/>
              <a:lstStyle/>
              <a:p>
                <a:pPr>
                  <a:defRPr sz="950" b="0" i="0" u="none" strike="noStrike" kern="1200" baseline="0">
                    <a:solidFill>
                      <a:schemeClr val="tx1"/>
                    </a:solidFill>
                    <a:latin typeface="Cambria" panose="02040503050406030204" pitchFamily="18" charset="0"/>
                    <a:ea typeface="Cambria" panose="02040503050406030204" pitchFamily="18" charset="0"/>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numRef>
              <c:f>SIP!$B$3:$B$15</c:f>
              <c:numCache>
                <c:formatCode>mmm\-yy</c:formatCode>
                <c:ptCount val="13"/>
                <c:pt idx="0">
                  <c:v>46174</c:v>
                </c:pt>
                <c:pt idx="1">
                  <c:v>46143</c:v>
                </c:pt>
                <c:pt idx="2">
                  <c:v>46113</c:v>
                </c:pt>
                <c:pt idx="3">
                  <c:v>46082</c:v>
                </c:pt>
                <c:pt idx="4">
                  <c:v>46054</c:v>
                </c:pt>
                <c:pt idx="5">
                  <c:v>46023</c:v>
                </c:pt>
                <c:pt idx="6">
                  <c:v>45992</c:v>
                </c:pt>
                <c:pt idx="7">
                  <c:v>45962</c:v>
                </c:pt>
                <c:pt idx="8">
                  <c:v>45931</c:v>
                </c:pt>
                <c:pt idx="9">
                  <c:v>45901</c:v>
                </c:pt>
                <c:pt idx="10">
                  <c:v>45870</c:v>
                </c:pt>
                <c:pt idx="11">
                  <c:v>45839</c:v>
                </c:pt>
                <c:pt idx="12">
                  <c:v>45809</c:v>
                </c:pt>
              </c:numCache>
            </c:numRef>
          </c:cat>
          <c:val>
            <c:numRef>
              <c:f>SIP!$C$3:$C$15</c:f>
              <c:numCache>
                <c:formatCode>#,##0</c:formatCode>
                <c:ptCount val="13"/>
                <c:pt idx="0">
                  <c:v>31781</c:v>
                </c:pt>
                <c:pt idx="1">
                  <c:v>30954</c:v>
                </c:pt>
                <c:pt idx="2">
                  <c:v>31115</c:v>
                </c:pt>
                <c:pt idx="3">
                  <c:v>32087</c:v>
                </c:pt>
                <c:pt idx="4">
                  <c:v>29845</c:v>
                </c:pt>
                <c:pt idx="5">
                  <c:v>31002</c:v>
                </c:pt>
                <c:pt idx="6">
                  <c:v>31002</c:v>
                </c:pt>
                <c:pt idx="7">
                  <c:v>29445</c:v>
                </c:pt>
                <c:pt idx="8">
                  <c:v>29529</c:v>
                </c:pt>
                <c:pt idx="9">
                  <c:v>29361</c:v>
                </c:pt>
                <c:pt idx="10">
                  <c:v>28265</c:v>
                </c:pt>
                <c:pt idx="11">
                  <c:v>28464</c:v>
                </c:pt>
                <c:pt idx="12">
                  <c:v>27269</c:v>
                </c:pt>
              </c:numCache>
            </c:numRef>
          </c:val>
          <c:extLst>
            <c:ext xmlns:c16="http://schemas.microsoft.com/office/drawing/2014/chart" uri="{C3380CC4-5D6E-409C-BE32-E72D297353CC}">
              <c16:uniqueId val="{00000000-B9FB-4C40-8349-CE45F124F36B}"/>
            </c:ext>
          </c:extLst>
        </c:ser>
        <c:dLbls>
          <c:showLegendKey val="0"/>
          <c:showVal val="0"/>
          <c:showCatName val="0"/>
          <c:showSerName val="0"/>
          <c:showPercent val="0"/>
          <c:showBubbleSize val="0"/>
        </c:dLbls>
        <c:gapWidth val="182"/>
        <c:axId val="2132905119"/>
        <c:axId val="2132906079"/>
      </c:barChart>
      <c:dateAx>
        <c:axId val="2132905119"/>
        <c:scaling>
          <c:orientation val="minMax"/>
        </c:scaling>
        <c:delete val="0"/>
        <c:axPos val="l"/>
        <c:numFmt formatCode="mmm\-yy" sourceLinked="1"/>
        <c:majorTickMark val="out"/>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950" b="0" i="0" u="none" strike="noStrike" kern="1200" baseline="0">
                <a:solidFill>
                  <a:schemeClr val="tx1"/>
                </a:solidFill>
                <a:latin typeface="Cambria" panose="02040503050406030204" pitchFamily="18" charset="0"/>
                <a:ea typeface="Cambria" panose="02040503050406030204" pitchFamily="18" charset="0"/>
                <a:cs typeface="+mn-cs"/>
              </a:defRPr>
            </a:pPr>
            <a:endParaRPr lang="en-US"/>
          </a:p>
        </c:txPr>
        <c:crossAx val="2132906079"/>
        <c:crosses val="autoZero"/>
        <c:auto val="1"/>
        <c:lblOffset val="100"/>
        <c:baseTimeUnit val="months"/>
      </c:dateAx>
      <c:valAx>
        <c:axId val="2132906079"/>
        <c:scaling>
          <c:orientation val="minMax"/>
        </c:scaling>
        <c:delete val="0"/>
        <c:axPos val="b"/>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950" b="0" i="0" u="none" strike="noStrike" kern="1200" baseline="0">
                <a:solidFill>
                  <a:schemeClr val="tx1"/>
                </a:solidFill>
                <a:latin typeface="Cambria" panose="02040503050406030204" pitchFamily="18" charset="0"/>
                <a:ea typeface="Cambria" panose="02040503050406030204" pitchFamily="18" charset="0"/>
                <a:cs typeface="+mn-cs"/>
              </a:defRPr>
            </a:pPr>
            <a:endParaRPr lang="en-US"/>
          </a:p>
        </c:txPr>
        <c:crossAx val="2132905119"/>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w="9525" cap="flat" cmpd="sng" algn="ctr">
      <a:solidFill>
        <a:schemeClr val="bg1">
          <a:lumMod val="85000"/>
        </a:schemeClr>
      </a:solidFill>
      <a:round/>
    </a:ln>
    <a:effectLst/>
  </c:spPr>
  <c:txPr>
    <a:bodyPr/>
    <a:lstStyle/>
    <a:p>
      <a:pPr>
        <a:defRPr>
          <a:solidFill>
            <a:schemeClr val="tx1"/>
          </a:solidFill>
          <a:latin typeface="Cambria" panose="02040503050406030204" pitchFamily="18" charset="0"/>
          <a:ea typeface="Cambria" panose="02040503050406030204" pitchFamily="18" charset="0"/>
        </a:defRPr>
      </a:pPr>
      <a:endParaRPr lang="en-US"/>
    </a:p>
  </c:txPr>
</c:chartSpace>
</file>

<file path=ppt/charts/chart3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title>
      <c:tx>
        <c:rich>
          <a:bodyPr rot="0" spcFirstLastPara="1" vertOverflow="ellipsis" vert="horz" wrap="square" anchor="ctr" anchorCtr="1"/>
          <a:lstStyle/>
          <a:p>
            <a:pPr>
              <a:defRPr sz="1400" b="1" i="0" u="none" strike="noStrike" kern="1200" spc="0" baseline="0">
                <a:solidFill>
                  <a:sysClr val="windowText" lastClr="000000"/>
                </a:solidFill>
                <a:latin typeface="Cambria" panose="02040503050406030204" pitchFamily="18" charset="0"/>
                <a:ea typeface="Cambria" panose="02040503050406030204" pitchFamily="18" charset="0"/>
                <a:cs typeface="+mn-cs"/>
              </a:defRPr>
            </a:pPr>
            <a:r>
              <a:rPr lang="en-IN" sz="1400" b="1" i="0"/>
              <a:t>Performance</a:t>
            </a:r>
          </a:p>
        </c:rich>
      </c:tx>
      <c:overlay val="0"/>
      <c:spPr>
        <a:noFill/>
        <a:ln>
          <a:noFill/>
        </a:ln>
        <a:effectLst/>
      </c:spPr>
      <c:txPr>
        <a:bodyPr rot="0" spcFirstLastPara="1" vertOverflow="ellipsis" vert="horz" wrap="square" anchor="ctr" anchorCtr="1"/>
        <a:lstStyle/>
        <a:p>
          <a:pPr>
            <a:defRPr sz="1400" b="1" i="0" u="none" strike="noStrike" kern="1200" spc="0" baseline="0">
              <a:solidFill>
                <a:sysClr val="windowText" lastClr="000000"/>
              </a:solidFill>
              <a:latin typeface="Cambria" panose="02040503050406030204" pitchFamily="18" charset="0"/>
              <a:ea typeface="Cambria" panose="02040503050406030204" pitchFamily="18" charset="0"/>
              <a:cs typeface="+mn-cs"/>
            </a:defRPr>
          </a:pPr>
          <a:endParaRPr lang="en-US"/>
        </a:p>
      </c:txPr>
    </c:title>
    <c:autoTitleDeleted val="0"/>
    <c:plotArea>
      <c:layout/>
      <c:barChart>
        <c:barDir val="col"/>
        <c:grouping val="clustered"/>
        <c:varyColors val="0"/>
        <c:ser>
          <c:idx val="0"/>
          <c:order val="0"/>
          <c:tx>
            <c:strRef>
              <c:f>ABSL!$B$3</c:f>
              <c:strCache>
                <c:ptCount val="1"/>
                <c:pt idx="0">
                  <c:v>ISOP</c:v>
                </c:pt>
              </c:strCache>
            </c:strRef>
          </c:tx>
          <c:spPr>
            <a:solidFill>
              <a:srgbClr val="B79165"/>
            </a:solidFill>
            <a:ln>
              <a:noFill/>
            </a:ln>
            <a:effectLst/>
          </c:spPr>
          <c:invertIfNegative val="0"/>
          <c:dLbls>
            <c:dLbl>
              <c:idx val="0"/>
              <c:layout>
                <c:manualLayout>
                  <c:x val="-3.758268507781392E-2"/>
                  <c:y val="7.8431372549019607E-2"/>
                </c:manualLayout>
              </c:layout>
              <c:dLblPos val="outEnd"/>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6140-4A81-8107-214505E8BC68}"/>
                </c:ext>
              </c:extLst>
            </c:dLbl>
            <c:dLbl>
              <c:idx val="1"/>
              <c:layout>
                <c:manualLayout>
                  <c:x val="-3.4898207572255799E-2"/>
                  <c:y val="1.742953699415032E-2"/>
                </c:manualLayout>
              </c:layout>
              <c:dLblPos val="outEnd"/>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8-5627-40BA-B7B4-7455F2EFDB7D}"/>
                </c:ext>
              </c:extLst>
            </c:dLbl>
            <c:dLbl>
              <c:idx val="2"/>
              <c:layout>
                <c:manualLayout>
                  <c:x val="-1.8791342538906956E-2"/>
                  <c:y val="4.357298474945534E-2"/>
                </c:manualLayout>
              </c:layout>
              <c:dLblPos val="outEnd"/>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6-5627-40BA-B7B4-7455F2EFDB7D}"/>
                </c:ext>
              </c:extLst>
            </c:dLbl>
            <c:dLbl>
              <c:idx val="3"/>
              <c:layout>
                <c:manualLayout>
                  <c:x val="-1.3422387527790684E-2"/>
                  <c:y val="-4.3572984749455342E-3"/>
                </c:manualLayout>
              </c:layout>
              <c:dLblPos val="outEnd"/>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5627-40BA-B7B4-7455F2EFDB7D}"/>
                </c:ext>
              </c:extLst>
            </c:dLbl>
            <c:dLbl>
              <c:idx val="4"/>
              <c:layout>
                <c:manualLayout>
                  <c:x val="-2.1475820044465094E-2"/>
                  <c:y val="1.3071895424836562E-2"/>
                </c:manualLayout>
              </c:layout>
              <c:dLblPos val="outEnd"/>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5627-40BA-B7B4-7455F2EFDB7D}"/>
                </c:ext>
              </c:extLst>
            </c:dLbl>
            <c:spPr>
              <a:noFill/>
              <a:ln>
                <a:noFill/>
              </a:ln>
              <a:effectLst/>
            </c:spPr>
            <c:txPr>
              <a:bodyPr rot="0" spcFirstLastPara="1" vertOverflow="ellipsis" vert="horz" wrap="square" anchor="ctr" anchorCtr="1"/>
              <a:lstStyle/>
              <a:p>
                <a:pPr>
                  <a:defRPr sz="1200" b="0" i="0" u="none" strike="noStrike" kern="1200" baseline="0">
                    <a:solidFill>
                      <a:sysClr val="windowText" lastClr="000000"/>
                    </a:solidFill>
                    <a:latin typeface="Cambria" panose="02040503050406030204" pitchFamily="18" charset="0"/>
                    <a:ea typeface="Cambria" panose="02040503050406030204" pitchFamily="18" charset="0"/>
                    <a:cs typeface="+mn-cs"/>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ABSL!$C$2:$J$2</c:f>
              <c:strCache>
                <c:ptCount val="8"/>
                <c:pt idx="0">
                  <c:v>1 M</c:v>
                </c:pt>
                <c:pt idx="1">
                  <c:v>3 M</c:v>
                </c:pt>
                <c:pt idx="2">
                  <c:v>6 M</c:v>
                </c:pt>
                <c:pt idx="3">
                  <c:v>1 Y</c:v>
                </c:pt>
                <c:pt idx="4">
                  <c:v>2 Y</c:v>
                </c:pt>
                <c:pt idx="5">
                  <c:v>3 Y</c:v>
                </c:pt>
                <c:pt idx="6">
                  <c:v>5 Y</c:v>
                </c:pt>
                <c:pt idx="7">
                  <c:v>SI</c:v>
                </c:pt>
              </c:strCache>
            </c:strRef>
          </c:cat>
          <c:val>
            <c:numRef>
              <c:f>ABSL!$C$3:$J$3</c:f>
              <c:numCache>
                <c:formatCode>0%</c:formatCode>
                <c:ptCount val="8"/>
                <c:pt idx="0">
                  <c:v>0.02</c:v>
                </c:pt>
                <c:pt idx="1">
                  <c:v>0.12</c:v>
                </c:pt>
                <c:pt idx="2">
                  <c:v>-0.04</c:v>
                </c:pt>
                <c:pt idx="3">
                  <c:v>-0.08</c:v>
                </c:pt>
                <c:pt idx="4">
                  <c:v>-0.03</c:v>
                </c:pt>
                <c:pt idx="5">
                  <c:v>0.1</c:v>
                </c:pt>
                <c:pt idx="6">
                  <c:v>0.11</c:v>
                </c:pt>
                <c:pt idx="7" formatCode="0.00%">
                  <c:v>0.14000000000000001</c:v>
                </c:pt>
              </c:numCache>
            </c:numRef>
          </c:val>
          <c:extLst>
            <c:ext xmlns:c16="http://schemas.microsoft.com/office/drawing/2014/chart" uri="{C3380CC4-5D6E-409C-BE32-E72D297353CC}">
              <c16:uniqueId val="{00000000-5627-40BA-B7B4-7455F2EFDB7D}"/>
            </c:ext>
          </c:extLst>
        </c:ser>
        <c:ser>
          <c:idx val="1"/>
          <c:order val="1"/>
          <c:tx>
            <c:strRef>
              <c:f>ABSL!$B$4</c:f>
              <c:strCache>
                <c:ptCount val="1"/>
                <c:pt idx="0">
                  <c:v>BSE 500 TRI</c:v>
                </c:pt>
              </c:strCache>
            </c:strRef>
          </c:tx>
          <c:spPr>
            <a:solidFill>
              <a:srgbClr val="6D6D6D"/>
            </a:solidFill>
            <a:ln>
              <a:noFill/>
            </a:ln>
            <a:effectLst/>
          </c:spPr>
          <c:invertIfNegative val="0"/>
          <c:dLbls>
            <c:dLbl>
              <c:idx val="0"/>
              <c:layout>
                <c:manualLayout>
                  <c:x val="2.6844775055581242E-3"/>
                  <c:y val="1.7429880088518347E-2"/>
                </c:manualLayout>
              </c:layout>
              <c:dLblPos val="outEnd"/>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7-5627-40BA-B7B4-7455F2EFDB7D}"/>
                </c:ext>
              </c:extLst>
            </c:dLbl>
            <c:dLbl>
              <c:idx val="5"/>
              <c:layout>
                <c:manualLayout>
                  <c:x val="3.4898207572255778E-2"/>
                  <c:y val="0"/>
                </c:manualLayout>
              </c:layout>
              <c:dLblPos val="outEnd"/>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5627-40BA-B7B4-7455F2EFDB7D}"/>
                </c:ext>
              </c:extLst>
            </c:dLbl>
            <c:dLbl>
              <c:idx val="6"/>
              <c:layout>
                <c:manualLayout>
                  <c:x val="1.0737910022232448E-2"/>
                  <c:y val="-3.4858387799564274E-2"/>
                </c:manualLayout>
              </c:layout>
              <c:dLblPos val="outEnd"/>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5627-40BA-B7B4-7455F2EFDB7D}"/>
                </c:ext>
              </c:extLst>
            </c:dLbl>
            <c:spPr>
              <a:noFill/>
              <a:ln>
                <a:noFill/>
              </a:ln>
              <a:effectLst/>
            </c:spPr>
            <c:txPr>
              <a:bodyPr rot="0" spcFirstLastPara="1" vertOverflow="ellipsis" vert="horz" wrap="square" anchor="ctr" anchorCtr="1"/>
              <a:lstStyle/>
              <a:p>
                <a:pPr>
                  <a:defRPr sz="1200" b="0" i="0" u="none" strike="noStrike" kern="1200" baseline="0">
                    <a:solidFill>
                      <a:sysClr val="windowText" lastClr="000000"/>
                    </a:solidFill>
                    <a:latin typeface="Cambria" panose="02040503050406030204" pitchFamily="18" charset="0"/>
                    <a:ea typeface="Cambria" panose="02040503050406030204" pitchFamily="18" charset="0"/>
                    <a:cs typeface="+mn-cs"/>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ABSL!$C$2:$J$2</c:f>
              <c:strCache>
                <c:ptCount val="8"/>
                <c:pt idx="0">
                  <c:v>1 M</c:v>
                </c:pt>
                <c:pt idx="1">
                  <c:v>3 M</c:v>
                </c:pt>
                <c:pt idx="2">
                  <c:v>6 M</c:v>
                </c:pt>
                <c:pt idx="3">
                  <c:v>1 Y</c:v>
                </c:pt>
                <c:pt idx="4">
                  <c:v>2 Y</c:v>
                </c:pt>
                <c:pt idx="5">
                  <c:v>3 Y</c:v>
                </c:pt>
                <c:pt idx="6">
                  <c:v>5 Y</c:v>
                </c:pt>
                <c:pt idx="7">
                  <c:v>SI</c:v>
                </c:pt>
              </c:strCache>
            </c:strRef>
          </c:cat>
          <c:val>
            <c:numRef>
              <c:f>ABSL!$C$4:$J$4</c:f>
              <c:numCache>
                <c:formatCode>0%</c:formatCode>
                <c:ptCount val="8"/>
                <c:pt idx="0">
                  <c:v>0.02</c:v>
                </c:pt>
                <c:pt idx="1">
                  <c:v>0.12</c:v>
                </c:pt>
                <c:pt idx="2">
                  <c:v>-0.04</c:v>
                </c:pt>
                <c:pt idx="3">
                  <c:v>-0.02</c:v>
                </c:pt>
                <c:pt idx="4">
                  <c:v>0.02</c:v>
                </c:pt>
                <c:pt idx="5">
                  <c:v>0.13</c:v>
                </c:pt>
                <c:pt idx="6">
                  <c:v>0.12</c:v>
                </c:pt>
                <c:pt idx="7" formatCode="0.00%">
                  <c:v>0.13</c:v>
                </c:pt>
              </c:numCache>
            </c:numRef>
          </c:val>
          <c:extLst>
            <c:ext xmlns:c16="http://schemas.microsoft.com/office/drawing/2014/chart" uri="{C3380CC4-5D6E-409C-BE32-E72D297353CC}">
              <c16:uniqueId val="{00000001-5627-40BA-B7B4-7455F2EFDB7D}"/>
            </c:ext>
          </c:extLst>
        </c:ser>
        <c:dLbls>
          <c:dLblPos val="outEnd"/>
          <c:showLegendKey val="0"/>
          <c:showVal val="1"/>
          <c:showCatName val="0"/>
          <c:showSerName val="0"/>
          <c:showPercent val="0"/>
          <c:showBubbleSize val="0"/>
        </c:dLbls>
        <c:gapWidth val="219"/>
        <c:overlap val="-27"/>
        <c:axId val="443458408"/>
        <c:axId val="443454808"/>
      </c:barChart>
      <c:catAx>
        <c:axId val="443458408"/>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200" b="0" i="0" u="none" strike="noStrike" kern="1200" baseline="0">
                <a:solidFill>
                  <a:sysClr val="windowText" lastClr="000000"/>
                </a:solidFill>
                <a:latin typeface="Cambria" panose="02040503050406030204" pitchFamily="18" charset="0"/>
                <a:ea typeface="Cambria" panose="02040503050406030204" pitchFamily="18" charset="0"/>
                <a:cs typeface="+mn-cs"/>
              </a:defRPr>
            </a:pPr>
            <a:endParaRPr lang="en-US"/>
          </a:p>
        </c:txPr>
        <c:crossAx val="443454808"/>
        <c:crosses val="autoZero"/>
        <c:auto val="1"/>
        <c:lblAlgn val="ctr"/>
        <c:lblOffset val="100"/>
        <c:noMultiLvlLbl val="0"/>
      </c:catAx>
      <c:valAx>
        <c:axId val="443454808"/>
        <c:scaling>
          <c:orientation val="minMax"/>
        </c:scaling>
        <c:delete val="1"/>
        <c:axPos val="l"/>
        <c:numFmt formatCode="0%" sourceLinked="1"/>
        <c:majorTickMark val="none"/>
        <c:minorTickMark val="none"/>
        <c:tickLblPos val="nextTo"/>
        <c:crossAx val="443458408"/>
        <c:crosses val="autoZero"/>
        <c:crossBetween val="between"/>
      </c:valAx>
      <c:spPr>
        <a:noFill/>
        <a:ln>
          <a:noFill/>
        </a:ln>
        <a:effectLst/>
      </c:spPr>
    </c:plotArea>
    <c:legend>
      <c:legendPos val="b"/>
      <c:overlay val="0"/>
      <c:spPr>
        <a:noFill/>
        <a:ln>
          <a:noFill/>
        </a:ln>
        <a:effectLst/>
      </c:spPr>
      <c:txPr>
        <a:bodyPr rot="0" spcFirstLastPara="1" vertOverflow="ellipsis" vert="horz" wrap="square" anchor="ctr" anchorCtr="1"/>
        <a:lstStyle/>
        <a:p>
          <a:pPr>
            <a:defRPr sz="1200" b="0" i="0" u="none" strike="noStrike" kern="1200" baseline="0">
              <a:solidFill>
                <a:sysClr val="windowText" lastClr="000000"/>
              </a:solidFill>
              <a:latin typeface="Cambria" panose="02040503050406030204" pitchFamily="18" charset="0"/>
              <a:ea typeface="Cambria" panose="02040503050406030204" pitchFamily="18" charset="0"/>
              <a:cs typeface="+mn-cs"/>
            </a:defRPr>
          </a:pPr>
          <a:endParaRPr lang="en-US"/>
        </a:p>
      </c:txPr>
    </c:legend>
    <c:plotVisOnly val="1"/>
    <c:dispBlanksAs val="gap"/>
    <c:showDLblsOverMax val="0"/>
  </c:chart>
  <c:spPr>
    <a:noFill/>
    <a:ln>
      <a:solidFill>
        <a:sysClr val="window" lastClr="FFFFFF">
          <a:lumMod val="85000"/>
        </a:sysClr>
      </a:solidFill>
    </a:ln>
    <a:effectLst/>
  </c:spPr>
  <c:txPr>
    <a:bodyPr/>
    <a:lstStyle/>
    <a:p>
      <a:pPr>
        <a:defRPr sz="1200">
          <a:solidFill>
            <a:sysClr val="windowText" lastClr="000000"/>
          </a:solidFill>
          <a:latin typeface="Cambria" panose="02040503050406030204" pitchFamily="18" charset="0"/>
          <a:ea typeface="Cambria" panose="02040503050406030204" pitchFamily="18" charset="0"/>
        </a:defRPr>
      </a:pPr>
      <a:endParaRPr lang="en-US"/>
    </a:p>
  </c:txPr>
</c:chartSpace>
</file>

<file path=ppt/charts/chart3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title>
      <c:tx>
        <c:rich>
          <a:bodyPr rot="0" spcFirstLastPara="1" vertOverflow="ellipsis" vert="horz" wrap="square" anchor="ctr" anchorCtr="1"/>
          <a:lstStyle/>
          <a:p>
            <a:pPr>
              <a:defRPr sz="1400" b="1" i="0" u="none" strike="noStrike" kern="1200" spc="0" baseline="0">
                <a:solidFill>
                  <a:schemeClr val="tx1"/>
                </a:solidFill>
                <a:latin typeface="Cambria" panose="02040503050406030204" pitchFamily="18" charset="0"/>
                <a:ea typeface="Cambria" panose="02040503050406030204" pitchFamily="18" charset="0"/>
                <a:cs typeface="+mn-cs"/>
              </a:defRPr>
            </a:pPr>
            <a:r>
              <a:rPr lang="en-US" b="1">
                <a:solidFill>
                  <a:schemeClr val="tx1"/>
                </a:solidFill>
                <a:latin typeface="Cambria" panose="02040503050406030204" pitchFamily="18" charset="0"/>
                <a:ea typeface="Cambria" panose="02040503050406030204" pitchFamily="18" charset="0"/>
              </a:rPr>
              <a:t>Market Cap Allocation</a:t>
            </a:r>
          </a:p>
        </c:rich>
      </c:tx>
      <c:overlay val="0"/>
      <c:spPr>
        <a:noFill/>
        <a:ln>
          <a:noFill/>
        </a:ln>
        <a:effectLst/>
      </c:spPr>
      <c:txPr>
        <a:bodyPr rot="0" spcFirstLastPara="1" vertOverflow="ellipsis" vert="horz" wrap="square" anchor="ctr" anchorCtr="1"/>
        <a:lstStyle/>
        <a:p>
          <a:pPr>
            <a:defRPr sz="1400" b="1" i="0" u="none" strike="noStrike" kern="1200" spc="0" baseline="0">
              <a:solidFill>
                <a:schemeClr val="tx1"/>
              </a:solidFill>
              <a:latin typeface="Cambria" panose="02040503050406030204" pitchFamily="18" charset="0"/>
              <a:ea typeface="Cambria" panose="02040503050406030204" pitchFamily="18" charset="0"/>
              <a:cs typeface="+mn-cs"/>
            </a:defRPr>
          </a:pPr>
          <a:endParaRPr lang="en-US"/>
        </a:p>
      </c:txPr>
    </c:title>
    <c:autoTitleDeleted val="0"/>
    <c:plotArea>
      <c:layout/>
      <c:barChart>
        <c:barDir val="col"/>
        <c:grouping val="clustered"/>
        <c:varyColors val="0"/>
        <c:ser>
          <c:idx val="0"/>
          <c:order val="0"/>
          <c:tx>
            <c:strRef>
              <c:f>ABSL!$C$21</c:f>
              <c:strCache>
                <c:ptCount val="1"/>
                <c:pt idx="0">
                  <c:v>Allocation %</c:v>
                </c:pt>
              </c:strCache>
            </c:strRef>
          </c:tx>
          <c:spPr>
            <a:solidFill>
              <a:srgbClr val="B79165"/>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00" b="0" i="0" u="none" strike="noStrike" kern="1200" baseline="0">
                    <a:solidFill>
                      <a:schemeClr val="tx1"/>
                    </a:solidFill>
                    <a:latin typeface="Cambria" panose="02040503050406030204" pitchFamily="18" charset="0"/>
                    <a:ea typeface="Cambria" panose="02040503050406030204" pitchFamily="18" charset="0"/>
                    <a:cs typeface="+mn-cs"/>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ABSL!$B$22:$B$25</c:f>
              <c:strCache>
                <c:ptCount val="4"/>
                <c:pt idx="0">
                  <c:v>Large Cap</c:v>
                </c:pt>
                <c:pt idx="1">
                  <c:v>Mid Cap</c:v>
                </c:pt>
                <c:pt idx="2">
                  <c:v>Small Cap</c:v>
                </c:pt>
                <c:pt idx="3">
                  <c:v>Cash</c:v>
                </c:pt>
              </c:strCache>
            </c:strRef>
          </c:cat>
          <c:val>
            <c:numRef>
              <c:f>ABSL!$C$22:$C$25</c:f>
              <c:numCache>
                <c:formatCode>0%</c:formatCode>
                <c:ptCount val="4"/>
                <c:pt idx="0">
                  <c:v>0.54</c:v>
                </c:pt>
                <c:pt idx="1">
                  <c:v>0.28000000000000003</c:v>
                </c:pt>
                <c:pt idx="2">
                  <c:v>0.14000000000000001</c:v>
                </c:pt>
                <c:pt idx="3">
                  <c:v>0.03</c:v>
                </c:pt>
              </c:numCache>
            </c:numRef>
          </c:val>
          <c:extLst>
            <c:ext xmlns:c16="http://schemas.microsoft.com/office/drawing/2014/chart" uri="{C3380CC4-5D6E-409C-BE32-E72D297353CC}">
              <c16:uniqueId val="{00000000-0973-47A5-AFF5-AF53B56F25E9}"/>
            </c:ext>
          </c:extLst>
        </c:ser>
        <c:dLbls>
          <c:dLblPos val="outEnd"/>
          <c:showLegendKey val="0"/>
          <c:showVal val="1"/>
          <c:showCatName val="0"/>
          <c:showSerName val="0"/>
          <c:showPercent val="0"/>
          <c:showBubbleSize val="0"/>
        </c:dLbls>
        <c:gapWidth val="219"/>
        <c:overlap val="-27"/>
        <c:axId val="809809128"/>
        <c:axId val="809803368"/>
      </c:barChart>
      <c:catAx>
        <c:axId val="809809128"/>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100" b="0" i="0" u="none" strike="noStrike" kern="1200" baseline="0">
                <a:solidFill>
                  <a:schemeClr val="tx1"/>
                </a:solidFill>
                <a:latin typeface="Cambria" panose="02040503050406030204" pitchFamily="18" charset="0"/>
                <a:ea typeface="Cambria" panose="02040503050406030204" pitchFamily="18" charset="0"/>
                <a:cs typeface="+mn-cs"/>
              </a:defRPr>
            </a:pPr>
            <a:endParaRPr lang="en-US"/>
          </a:p>
        </c:txPr>
        <c:crossAx val="809803368"/>
        <c:crosses val="autoZero"/>
        <c:auto val="1"/>
        <c:lblAlgn val="ctr"/>
        <c:lblOffset val="100"/>
        <c:noMultiLvlLbl val="0"/>
      </c:catAx>
      <c:valAx>
        <c:axId val="809803368"/>
        <c:scaling>
          <c:orientation val="minMax"/>
        </c:scaling>
        <c:delete val="1"/>
        <c:axPos val="l"/>
        <c:numFmt formatCode="0%" sourceLinked="1"/>
        <c:majorTickMark val="none"/>
        <c:minorTickMark val="none"/>
        <c:tickLblPos val="nextTo"/>
        <c:crossAx val="809809128"/>
        <c:crosses val="autoZero"/>
        <c:crossBetween val="between"/>
      </c:valAx>
      <c:spPr>
        <a:noFill/>
        <a:ln>
          <a:noFill/>
        </a:ln>
        <a:effectLst/>
      </c:spPr>
    </c:plotArea>
    <c:plotVisOnly val="1"/>
    <c:dispBlanksAs val="gap"/>
    <c:showDLblsOverMax val="0"/>
  </c:chart>
  <c:spPr>
    <a:noFill/>
    <a:ln>
      <a:solidFill>
        <a:sysClr val="window" lastClr="FFFFFF">
          <a:lumMod val="85000"/>
        </a:sysClr>
      </a:solidFill>
    </a:ln>
    <a:effectLst/>
  </c:spPr>
  <c:txPr>
    <a:bodyPr/>
    <a:lstStyle/>
    <a:p>
      <a:pPr>
        <a:defRPr/>
      </a:pPr>
      <a:endParaRPr lang="en-US"/>
    </a:p>
  </c:txPr>
</c:chartSpace>
</file>

<file path=ppt/charts/chart3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rot="0" spcFirstLastPara="1" vertOverflow="ellipsis" vert="horz" wrap="square" anchor="ctr" anchorCtr="1"/>
          <a:lstStyle/>
          <a:p>
            <a:pPr>
              <a:defRPr sz="1320" b="1" i="0" u="none" strike="noStrike" kern="1200" spc="0" baseline="0">
                <a:solidFill>
                  <a:schemeClr val="tx1"/>
                </a:solidFill>
                <a:latin typeface="Cambria" panose="02040503050406030204" pitchFamily="18" charset="0"/>
                <a:ea typeface="Cambria" panose="02040503050406030204" pitchFamily="18" charset="0"/>
                <a:cs typeface="+mn-cs"/>
              </a:defRPr>
            </a:pPr>
            <a:r>
              <a:rPr lang="en-IN" b="1"/>
              <a:t>Performance</a:t>
            </a:r>
          </a:p>
        </c:rich>
      </c:tx>
      <c:layout>
        <c:manualLayout>
          <c:xMode val="edge"/>
          <c:yMode val="edge"/>
          <c:x val="0.39096524158208606"/>
          <c:y val="2.7209222855318706E-2"/>
        </c:manualLayout>
      </c:layout>
      <c:overlay val="0"/>
      <c:spPr>
        <a:noFill/>
        <a:ln>
          <a:noFill/>
        </a:ln>
        <a:effectLst/>
      </c:spPr>
      <c:txPr>
        <a:bodyPr rot="0" spcFirstLastPara="1" vertOverflow="ellipsis" vert="horz" wrap="square" anchor="ctr" anchorCtr="1"/>
        <a:lstStyle/>
        <a:p>
          <a:pPr>
            <a:defRPr sz="1320" b="1" i="0" u="none" strike="noStrike" kern="1200" spc="0" baseline="0">
              <a:solidFill>
                <a:schemeClr val="tx1"/>
              </a:solidFill>
              <a:latin typeface="Cambria" panose="02040503050406030204" pitchFamily="18" charset="0"/>
              <a:ea typeface="Cambria" panose="02040503050406030204" pitchFamily="18" charset="0"/>
              <a:cs typeface="+mn-cs"/>
            </a:defRPr>
          </a:pPr>
          <a:endParaRPr lang="en-US"/>
        </a:p>
      </c:txPr>
    </c:title>
    <c:autoTitleDeleted val="0"/>
    <c:plotArea>
      <c:layout/>
      <c:barChart>
        <c:barDir val="col"/>
        <c:grouping val="clustered"/>
        <c:varyColors val="0"/>
        <c:ser>
          <c:idx val="0"/>
          <c:order val="0"/>
          <c:tx>
            <c:strRef>
              <c:f>'ICICI Value'!$C$3</c:f>
              <c:strCache>
                <c:ptCount val="1"/>
                <c:pt idx="0">
                  <c:v>ICICI Prudential Value Strategy</c:v>
                </c:pt>
              </c:strCache>
            </c:strRef>
          </c:tx>
          <c:spPr>
            <a:solidFill>
              <a:srgbClr val="B79165"/>
            </a:solidFill>
            <a:ln>
              <a:noFill/>
            </a:ln>
            <a:effectLst/>
          </c:spPr>
          <c:invertIfNegative val="0"/>
          <c:dLbls>
            <c:dLbl>
              <c:idx val="0"/>
              <c:layout>
                <c:manualLayout>
                  <c:x val="-2.4452147809917606E-2"/>
                  <c:y val="6.8023414214712197E-2"/>
                </c:manualLayout>
              </c:layout>
              <c:dLblPos val="outEnd"/>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84E4-403A-9C65-8FD42A0D67F4}"/>
                </c:ext>
              </c:extLst>
            </c:dLbl>
            <c:dLbl>
              <c:idx val="1"/>
              <c:layout>
                <c:manualLayout>
                  <c:x val="-2.4452147809917602E-2"/>
                  <c:y val="-9.069026798942054E-3"/>
                </c:manualLayout>
              </c:layout>
              <c:dLblPos val="outEnd"/>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A267-4072-AD83-146B8CFE1913}"/>
                </c:ext>
              </c:extLst>
            </c:dLbl>
            <c:dLbl>
              <c:idx val="2"/>
              <c:layout>
                <c:manualLayout>
                  <c:x val="-5.4338106244261834E-3"/>
                  <c:y val="1.8139481903545803E-2"/>
                </c:manualLayout>
              </c:layout>
              <c:dLblPos val="outEnd"/>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84E4-403A-9C65-8FD42A0D67F4}"/>
                </c:ext>
              </c:extLst>
            </c:dLbl>
            <c:dLbl>
              <c:idx val="3"/>
              <c:layout>
                <c:manualLayout>
                  <c:x val="4.9809355321983151E-17"/>
                  <c:y val="0"/>
                </c:manualLayout>
              </c:layout>
              <c:dLblPos val="outEnd"/>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479D-4263-AF57-BA26A0A2A6CD}"/>
                </c:ext>
              </c:extLst>
            </c:dLbl>
            <c:dLbl>
              <c:idx val="7"/>
              <c:layout>
                <c:manualLayout>
                  <c:x val="0"/>
                  <c:y val="-4.5348704758864508E-3"/>
                </c:manualLayout>
              </c:layout>
              <c:dLblPos val="outEnd"/>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6384-4CD7-8EEC-B3597A6C01AB}"/>
                </c:ext>
              </c:extLst>
            </c:dLbl>
            <c:dLbl>
              <c:idx val="8"/>
              <c:layout>
                <c:manualLayout>
                  <c:x val="8.1507159366391007E-3"/>
                  <c:y val="-4.5348704758864508E-3"/>
                </c:manualLayout>
              </c:layout>
              <c:dLblPos val="outEnd"/>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85FB-4E40-B475-9F648DE4188C}"/>
                </c:ext>
              </c:extLst>
            </c:dLbl>
            <c:spPr>
              <a:noFill/>
              <a:ln>
                <a:noFill/>
              </a:ln>
              <a:effectLst/>
            </c:spPr>
            <c:txPr>
              <a:bodyPr rot="0" spcFirstLastPara="1" vertOverflow="ellipsis" vert="horz" wrap="square" anchor="ctr" anchorCtr="1"/>
              <a:lstStyle/>
              <a:p>
                <a:pPr>
                  <a:defRPr sz="1100" b="0" i="0" u="none" strike="noStrike" kern="1200" baseline="0">
                    <a:solidFill>
                      <a:schemeClr val="tx1"/>
                    </a:solidFill>
                    <a:latin typeface="Cambria" panose="02040503050406030204" pitchFamily="18" charset="0"/>
                    <a:ea typeface="Cambria" panose="02040503050406030204" pitchFamily="18" charset="0"/>
                    <a:cs typeface="+mn-cs"/>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'ICICI Value'!$D$2:$L$2</c:f>
              <c:strCache>
                <c:ptCount val="9"/>
                <c:pt idx="0">
                  <c:v>1 M</c:v>
                </c:pt>
                <c:pt idx="1">
                  <c:v>3 M</c:v>
                </c:pt>
                <c:pt idx="2">
                  <c:v>6 M</c:v>
                </c:pt>
                <c:pt idx="3">
                  <c:v>1 Y</c:v>
                </c:pt>
                <c:pt idx="4">
                  <c:v>2Y</c:v>
                </c:pt>
                <c:pt idx="5">
                  <c:v>3 Y</c:v>
                </c:pt>
                <c:pt idx="6">
                  <c:v>5 Y</c:v>
                </c:pt>
                <c:pt idx="7">
                  <c:v>10 Y</c:v>
                </c:pt>
                <c:pt idx="8">
                  <c:v>SI</c:v>
                </c:pt>
              </c:strCache>
            </c:strRef>
          </c:cat>
          <c:val>
            <c:numRef>
              <c:f>'ICICI Value'!$D$3:$L$3</c:f>
              <c:numCache>
                <c:formatCode>0%</c:formatCode>
                <c:ptCount val="9"/>
                <c:pt idx="0">
                  <c:v>4.0000000000000001E-3</c:v>
                </c:pt>
                <c:pt idx="1">
                  <c:v>-6.1000000000000004E-3</c:v>
                </c:pt>
                <c:pt idx="2">
                  <c:v>1.8100000000000002E-2</c:v>
                </c:pt>
                <c:pt idx="3">
                  <c:v>0.10630000000000001</c:v>
                </c:pt>
                <c:pt idx="4">
                  <c:v>3.1600000000000003E-2</c:v>
                </c:pt>
                <c:pt idx="5">
                  <c:v>0.1817</c:v>
                </c:pt>
                <c:pt idx="6">
                  <c:v>0.20050000000000001</c:v>
                </c:pt>
                <c:pt idx="7">
                  <c:v>0.1641</c:v>
                </c:pt>
                <c:pt idx="8">
                  <c:v>0.12970000000000001</c:v>
                </c:pt>
              </c:numCache>
            </c:numRef>
          </c:val>
          <c:extLst>
            <c:ext xmlns:c16="http://schemas.microsoft.com/office/drawing/2014/chart" uri="{C3380CC4-5D6E-409C-BE32-E72D297353CC}">
              <c16:uniqueId val="{00000000-84E4-403A-9C65-8FD42A0D67F4}"/>
            </c:ext>
          </c:extLst>
        </c:ser>
        <c:ser>
          <c:idx val="1"/>
          <c:order val="1"/>
          <c:tx>
            <c:strRef>
              <c:f>'ICICI Value'!$C$4</c:f>
              <c:strCache>
                <c:ptCount val="1"/>
                <c:pt idx="0">
                  <c:v>BSE 500 TRI</c:v>
                </c:pt>
              </c:strCache>
            </c:strRef>
          </c:tx>
          <c:spPr>
            <a:solidFill>
              <a:srgbClr val="6D6D6D"/>
            </a:solidFill>
            <a:ln>
              <a:noFill/>
            </a:ln>
            <a:effectLst/>
          </c:spPr>
          <c:invertIfNegative val="0"/>
          <c:dLbls>
            <c:dLbl>
              <c:idx val="0"/>
              <c:layout>
                <c:manualLayout>
                  <c:x val="1.0867621248852268E-2"/>
                  <c:y val="2.7210294084564896E-2"/>
                </c:manualLayout>
              </c:layout>
              <c:dLblPos val="outEnd"/>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12F1-4F73-A7DC-995F5A333636}"/>
                </c:ext>
              </c:extLst>
            </c:dLbl>
            <c:dLbl>
              <c:idx val="1"/>
              <c:layout>
                <c:manualLayout>
                  <c:x val="1.6301431873278378E-2"/>
                  <c:y val="-1.8138410674299534E-2"/>
                </c:manualLayout>
              </c:layout>
              <c:dLblPos val="outEnd"/>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84E4-403A-9C65-8FD42A0D67F4}"/>
                </c:ext>
              </c:extLst>
            </c:dLbl>
            <c:dLbl>
              <c:idx val="2"/>
              <c:layout>
                <c:manualLayout>
                  <c:x val="2.1735242497704536E-2"/>
                  <c:y val="2.2674352379432255E-2"/>
                </c:manualLayout>
              </c:layout>
              <c:dLblPos val="outEnd"/>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6384-4CD7-8EEC-B3597A6C01AB}"/>
                </c:ext>
              </c:extLst>
            </c:dLbl>
            <c:dLbl>
              <c:idx val="3"/>
              <c:layout>
                <c:manualLayout>
                  <c:x val="2.4452147809917606E-2"/>
                  <c:y val="4.5357631669251039E-3"/>
                </c:manualLayout>
              </c:layout>
              <c:dLblPos val="outEnd"/>
              <c:showLegendKey val="0"/>
              <c:showVal val="1"/>
              <c:showCatName val="0"/>
              <c:showSerName val="0"/>
              <c:showPercent val="0"/>
              <c:showBubbleSize val="0"/>
              <c:extLst>
                <c:ext xmlns:c15="http://schemas.microsoft.com/office/drawing/2012/chart" uri="{CE6537A1-D6FC-4f65-9D91-7224C49458BB}">
                  <c15:layout>
                    <c:manualLayout>
                      <c:w val="8.867978939063452E-2"/>
                      <c:h val="9.6638089841140279E-2"/>
                    </c:manualLayout>
                  </c15:layout>
                </c:ext>
                <c:ext xmlns:c16="http://schemas.microsoft.com/office/drawing/2014/chart" uri="{C3380CC4-5D6E-409C-BE32-E72D297353CC}">
                  <c16:uniqueId val="{00000000-3FD3-44D3-8B61-2F829ECB67E5}"/>
                </c:ext>
              </c:extLst>
            </c:dLbl>
            <c:dLbl>
              <c:idx val="4"/>
              <c:layout>
                <c:manualLayout>
                  <c:x val="1.6301431873278403E-2"/>
                  <c:y val="0"/>
                </c:manualLayout>
              </c:layout>
              <c:dLblPos val="outEnd"/>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58C8-4527-BA85-5D6F9D474420}"/>
                </c:ext>
              </c:extLst>
            </c:dLbl>
            <c:dLbl>
              <c:idx val="5"/>
              <c:layout>
                <c:manualLayout>
                  <c:x val="1.6301431873278302E-2"/>
                  <c:y val="1.8139481903545761E-2"/>
                </c:manualLayout>
              </c:layout>
              <c:dLblPos val="outEnd"/>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58C8-4527-BA85-5D6F9D474420}"/>
                </c:ext>
              </c:extLst>
            </c:dLbl>
            <c:dLbl>
              <c:idx val="6"/>
              <c:layout>
                <c:manualLayout>
                  <c:x val="8.1507159366392013E-3"/>
                  <c:y val="0"/>
                </c:manualLayout>
              </c:layout>
              <c:dLblPos val="outEnd"/>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58C8-4527-BA85-5D6F9D474420}"/>
                </c:ext>
              </c:extLst>
            </c:dLbl>
            <c:dLbl>
              <c:idx val="7"/>
              <c:layout>
                <c:manualLayout>
                  <c:x val="1.0867621248852268E-2"/>
                  <c:y val="1.3604611427659353E-2"/>
                </c:manualLayout>
              </c:layout>
              <c:dLblPos val="outEnd"/>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84E4-403A-9C65-8FD42A0D67F4}"/>
                </c:ext>
              </c:extLst>
            </c:dLbl>
            <c:dLbl>
              <c:idx val="8"/>
              <c:layout>
                <c:manualLayout>
                  <c:x val="2.9257647339700446E-2"/>
                  <c:y val="1.813948190354572E-2"/>
                </c:manualLayout>
              </c:layout>
              <c:dLblPos val="outEnd"/>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85FB-4E40-B475-9F648DE4188C}"/>
                </c:ext>
              </c:extLst>
            </c:dLbl>
            <c:spPr>
              <a:noFill/>
              <a:ln>
                <a:noFill/>
              </a:ln>
              <a:effectLst/>
            </c:spPr>
            <c:txPr>
              <a:bodyPr rot="0" spcFirstLastPara="1" vertOverflow="ellipsis" vert="horz" wrap="square" anchor="ctr" anchorCtr="1"/>
              <a:lstStyle/>
              <a:p>
                <a:pPr>
                  <a:defRPr sz="1100" b="0" i="0" u="none" strike="noStrike" kern="1200" baseline="0">
                    <a:solidFill>
                      <a:schemeClr val="tx1"/>
                    </a:solidFill>
                    <a:latin typeface="Cambria" panose="02040503050406030204" pitchFamily="18" charset="0"/>
                    <a:ea typeface="Cambria" panose="02040503050406030204" pitchFamily="18" charset="0"/>
                    <a:cs typeface="+mn-cs"/>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'ICICI Value'!$D$2:$L$2</c:f>
              <c:strCache>
                <c:ptCount val="9"/>
                <c:pt idx="0">
                  <c:v>1 M</c:v>
                </c:pt>
                <c:pt idx="1">
                  <c:v>3 M</c:v>
                </c:pt>
                <c:pt idx="2">
                  <c:v>6 M</c:v>
                </c:pt>
                <c:pt idx="3">
                  <c:v>1 Y</c:v>
                </c:pt>
                <c:pt idx="4">
                  <c:v>2Y</c:v>
                </c:pt>
                <c:pt idx="5">
                  <c:v>3 Y</c:v>
                </c:pt>
                <c:pt idx="6">
                  <c:v>5 Y</c:v>
                </c:pt>
                <c:pt idx="7">
                  <c:v>10 Y</c:v>
                </c:pt>
                <c:pt idx="8">
                  <c:v>SI</c:v>
                </c:pt>
              </c:strCache>
            </c:strRef>
          </c:cat>
          <c:val>
            <c:numRef>
              <c:f>'ICICI Value'!$D$4:$L$4</c:f>
              <c:numCache>
                <c:formatCode>0%</c:formatCode>
                <c:ptCount val="9"/>
                <c:pt idx="0">
                  <c:v>2.1899999999999999E-2</c:v>
                </c:pt>
                <c:pt idx="1">
                  <c:v>3.78E-2</c:v>
                </c:pt>
                <c:pt idx="2">
                  <c:v>1.9900000000000001E-2</c:v>
                </c:pt>
                <c:pt idx="3">
                  <c:v>2.98E-2</c:v>
                </c:pt>
                <c:pt idx="4">
                  <c:v>4.1999999999999997E-3</c:v>
                </c:pt>
                <c:pt idx="5">
                  <c:v>0.11890000000000001</c:v>
                </c:pt>
                <c:pt idx="6">
                  <c:v>0.1235</c:v>
                </c:pt>
                <c:pt idx="7">
                  <c:v>0.1358</c:v>
                </c:pt>
                <c:pt idx="8">
                  <c:v>0.1236</c:v>
                </c:pt>
              </c:numCache>
            </c:numRef>
          </c:val>
          <c:extLst>
            <c:ext xmlns:c16="http://schemas.microsoft.com/office/drawing/2014/chart" uri="{C3380CC4-5D6E-409C-BE32-E72D297353CC}">
              <c16:uniqueId val="{00000001-84E4-403A-9C65-8FD42A0D67F4}"/>
            </c:ext>
          </c:extLst>
        </c:ser>
        <c:dLbls>
          <c:dLblPos val="outEnd"/>
          <c:showLegendKey val="0"/>
          <c:showVal val="1"/>
          <c:showCatName val="0"/>
          <c:showSerName val="0"/>
          <c:showPercent val="0"/>
          <c:showBubbleSize val="0"/>
        </c:dLbls>
        <c:gapWidth val="219"/>
        <c:overlap val="-27"/>
        <c:axId val="523350512"/>
        <c:axId val="523351232"/>
      </c:barChart>
      <c:catAx>
        <c:axId val="523350512"/>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100" b="0" i="0" u="none" strike="noStrike" kern="1200" baseline="0">
                <a:solidFill>
                  <a:schemeClr val="tx1"/>
                </a:solidFill>
                <a:latin typeface="Cambria" panose="02040503050406030204" pitchFamily="18" charset="0"/>
                <a:ea typeface="Cambria" panose="02040503050406030204" pitchFamily="18" charset="0"/>
                <a:cs typeface="+mn-cs"/>
              </a:defRPr>
            </a:pPr>
            <a:endParaRPr lang="en-US"/>
          </a:p>
        </c:txPr>
        <c:crossAx val="523351232"/>
        <c:crosses val="autoZero"/>
        <c:auto val="1"/>
        <c:lblAlgn val="ctr"/>
        <c:lblOffset val="100"/>
        <c:noMultiLvlLbl val="0"/>
      </c:catAx>
      <c:valAx>
        <c:axId val="523351232"/>
        <c:scaling>
          <c:orientation val="minMax"/>
        </c:scaling>
        <c:delete val="1"/>
        <c:axPos val="l"/>
        <c:numFmt formatCode="0%" sourceLinked="1"/>
        <c:majorTickMark val="none"/>
        <c:minorTickMark val="none"/>
        <c:tickLblPos val="nextTo"/>
        <c:crossAx val="523350512"/>
        <c:crosses val="autoZero"/>
        <c:crossBetween val="between"/>
      </c:valAx>
      <c:spPr>
        <a:noFill/>
        <a:ln>
          <a:noFill/>
        </a:ln>
        <a:effectLst/>
      </c:spPr>
    </c:plotArea>
    <c:legend>
      <c:legendPos val="b"/>
      <c:overlay val="0"/>
      <c:spPr>
        <a:noFill/>
        <a:ln>
          <a:noFill/>
        </a:ln>
        <a:effectLst/>
      </c:spPr>
      <c:txPr>
        <a:bodyPr rot="0" spcFirstLastPara="1" vertOverflow="ellipsis" vert="horz" wrap="square" anchor="ctr" anchorCtr="1"/>
        <a:lstStyle/>
        <a:p>
          <a:pPr>
            <a:defRPr sz="1100" b="0" i="0" u="none" strike="noStrike" kern="1200" baseline="0">
              <a:solidFill>
                <a:schemeClr val="tx1"/>
              </a:solidFill>
              <a:latin typeface="Cambria" panose="02040503050406030204" pitchFamily="18" charset="0"/>
              <a:ea typeface="Cambria" panose="02040503050406030204" pitchFamily="18" charset="0"/>
              <a:cs typeface="+mn-cs"/>
            </a:defRPr>
          </a:pPr>
          <a:endParaRPr lang="en-US"/>
        </a:p>
      </c:txPr>
    </c:legend>
    <c:plotVisOnly val="1"/>
    <c:dispBlanksAs val="gap"/>
    <c:showDLblsOverMax val="0"/>
  </c:chart>
  <c:spPr>
    <a:noFill/>
    <a:ln>
      <a:solidFill>
        <a:schemeClr val="bg1">
          <a:lumMod val="85000"/>
        </a:schemeClr>
      </a:solidFill>
    </a:ln>
    <a:effectLst/>
  </c:spPr>
  <c:txPr>
    <a:bodyPr/>
    <a:lstStyle/>
    <a:p>
      <a:pPr>
        <a:defRPr sz="1100">
          <a:solidFill>
            <a:schemeClr val="tx1"/>
          </a:solidFill>
          <a:latin typeface="Cambria" panose="02040503050406030204" pitchFamily="18" charset="0"/>
          <a:ea typeface="Cambria" panose="02040503050406030204" pitchFamily="18" charset="0"/>
        </a:defRPr>
      </a:pPr>
      <a:endParaRPr lang="en-US"/>
    </a:p>
  </c:txPr>
</c:chartSpace>
</file>

<file path=ppt/charts/chart3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rot="0" spcFirstLastPara="1" vertOverflow="ellipsis" vert="horz" wrap="square" anchor="ctr" anchorCtr="1"/>
          <a:lstStyle/>
          <a:p>
            <a:pPr>
              <a:defRPr sz="1260" b="1" i="0" u="none" strike="noStrike" kern="1200" spc="0" baseline="0">
                <a:solidFill>
                  <a:schemeClr val="tx1"/>
                </a:solidFill>
                <a:latin typeface="Cambria" panose="02040503050406030204" pitchFamily="18" charset="0"/>
                <a:ea typeface="Cambria" panose="02040503050406030204" pitchFamily="18" charset="0"/>
                <a:cs typeface="+mn-cs"/>
              </a:defRPr>
            </a:pPr>
            <a:r>
              <a:rPr lang="en-US" b="1"/>
              <a:t>Market Cap Allocation</a:t>
            </a:r>
          </a:p>
        </c:rich>
      </c:tx>
      <c:layout>
        <c:manualLayout>
          <c:xMode val="edge"/>
          <c:yMode val="edge"/>
          <c:x val="0.32673600174978129"/>
          <c:y val="0"/>
        </c:manualLayout>
      </c:layout>
      <c:overlay val="0"/>
      <c:spPr>
        <a:noFill/>
        <a:ln>
          <a:noFill/>
        </a:ln>
        <a:effectLst/>
      </c:spPr>
      <c:txPr>
        <a:bodyPr rot="0" spcFirstLastPara="1" vertOverflow="ellipsis" vert="horz" wrap="square" anchor="ctr" anchorCtr="1"/>
        <a:lstStyle/>
        <a:p>
          <a:pPr>
            <a:defRPr sz="1260" b="1" i="0" u="none" strike="noStrike" kern="1200" spc="0" baseline="0">
              <a:solidFill>
                <a:schemeClr val="tx1"/>
              </a:solidFill>
              <a:latin typeface="Cambria" panose="02040503050406030204" pitchFamily="18" charset="0"/>
              <a:ea typeface="Cambria" panose="02040503050406030204" pitchFamily="18" charset="0"/>
              <a:cs typeface="+mn-cs"/>
            </a:defRPr>
          </a:pPr>
          <a:endParaRPr lang="en-US"/>
        </a:p>
      </c:txPr>
    </c:title>
    <c:autoTitleDeleted val="0"/>
    <c:plotArea>
      <c:layout>
        <c:manualLayout>
          <c:layoutTarget val="inner"/>
          <c:xMode val="edge"/>
          <c:yMode val="edge"/>
          <c:x val="0.40275501283942522"/>
          <c:y val="0.20087874951861329"/>
          <c:w val="0.21376454173673207"/>
          <c:h val="0.7786091103236944"/>
        </c:manualLayout>
      </c:layout>
      <c:doughnutChart>
        <c:varyColors val="1"/>
        <c:ser>
          <c:idx val="0"/>
          <c:order val="0"/>
          <c:tx>
            <c:strRef>
              <c:f>'ICICI Value'!$D$22</c:f>
              <c:strCache>
                <c:ptCount val="1"/>
                <c:pt idx="0">
                  <c:v>Allocation %</c:v>
                </c:pt>
              </c:strCache>
            </c:strRef>
          </c:tx>
          <c:dPt>
            <c:idx val="0"/>
            <c:bubble3D val="0"/>
            <c:spPr>
              <a:solidFill>
                <a:srgbClr val="B79165"/>
              </a:solidFill>
              <a:ln w="19050">
                <a:solidFill>
                  <a:schemeClr val="lt1"/>
                </a:solidFill>
              </a:ln>
              <a:effectLst/>
            </c:spPr>
            <c:extLst>
              <c:ext xmlns:c16="http://schemas.microsoft.com/office/drawing/2014/chart" uri="{C3380CC4-5D6E-409C-BE32-E72D297353CC}">
                <c16:uniqueId val="{00000001-370A-4752-868C-282A84FF33D3}"/>
              </c:ext>
            </c:extLst>
          </c:dPt>
          <c:dPt>
            <c:idx val="1"/>
            <c:bubble3D val="0"/>
            <c:spPr>
              <a:solidFill>
                <a:schemeClr val="bg1">
                  <a:lumMod val="50000"/>
                </a:schemeClr>
              </a:solidFill>
              <a:ln w="19050">
                <a:solidFill>
                  <a:schemeClr val="lt1"/>
                </a:solidFill>
              </a:ln>
              <a:effectLst/>
            </c:spPr>
            <c:extLst>
              <c:ext xmlns:c16="http://schemas.microsoft.com/office/drawing/2014/chart" uri="{C3380CC4-5D6E-409C-BE32-E72D297353CC}">
                <c16:uniqueId val="{00000003-370A-4752-868C-282A84FF33D3}"/>
              </c:ext>
            </c:extLst>
          </c:dPt>
          <c:dPt>
            <c:idx val="2"/>
            <c:bubble3D val="0"/>
            <c:spPr>
              <a:solidFill>
                <a:schemeClr val="bg1">
                  <a:lumMod val="85000"/>
                </a:schemeClr>
              </a:solidFill>
              <a:ln w="19050">
                <a:solidFill>
                  <a:schemeClr val="lt1"/>
                </a:solidFill>
              </a:ln>
              <a:effectLst/>
            </c:spPr>
            <c:extLst>
              <c:ext xmlns:c16="http://schemas.microsoft.com/office/drawing/2014/chart" uri="{C3380CC4-5D6E-409C-BE32-E72D297353CC}">
                <c16:uniqueId val="{00000005-370A-4752-868C-282A84FF33D3}"/>
              </c:ext>
            </c:extLst>
          </c:dPt>
          <c:dPt>
            <c:idx val="3"/>
            <c:bubble3D val="0"/>
            <c:spPr>
              <a:solidFill>
                <a:schemeClr val="tx1"/>
              </a:solidFill>
              <a:ln w="19050">
                <a:solidFill>
                  <a:schemeClr val="lt1"/>
                </a:solidFill>
              </a:ln>
              <a:effectLst/>
            </c:spPr>
            <c:extLst>
              <c:ext xmlns:c16="http://schemas.microsoft.com/office/drawing/2014/chart" uri="{C3380CC4-5D6E-409C-BE32-E72D297353CC}">
                <c16:uniqueId val="{00000007-370A-4752-868C-282A84FF33D3}"/>
              </c:ext>
            </c:extLst>
          </c:dPt>
          <c:dLbls>
            <c:dLbl>
              <c:idx val="0"/>
              <c:layout>
                <c:manualLayout>
                  <c:x val="5.479390385784845E-2"/>
                  <c:y val="0.1262782322240342"/>
                </c:manualLayout>
              </c:layout>
              <c:showLegendKey val="0"/>
              <c:showVal val="1"/>
              <c:showCatName val="1"/>
              <c:showSerName val="0"/>
              <c:showPercent val="0"/>
              <c:showBubbleSize val="0"/>
              <c:separator>
</c:separator>
              <c:extLst>
                <c:ext xmlns:c15="http://schemas.microsoft.com/office/drawing/2012/chart" uri="{CE6537A1-D6FC-4f65-9D91-7224C49458BB}"/>
                <c:ext xmlns:c16="http://schemas.microsoft.com/office/drawing/2014/chart" uri="{C3380CC4-5D6E-409C-BE32-E72D297353CC}">
                  <c16:uniqueId val="{00000001-370A-4752-868C-282A84FF33D3}"/>
                </c:ext>
              </c:extLst>
            </c:dLbl>
            <c:dLbl>
              <c:idx val="1"/>
              <c:layout>
                <c:manualLayout>
                  <c:x val="4.0935537205047778E-2"/>
                  <c:y val="-0.18456219014409014"/>
                </c:manualLayout>
              </c:layout>
              <c:showLegendKey val="0"/>
              <c:showVal val="1"/>
              <c:showCatName val="1"/>
              <c:showSerName val="0"/>
              <c:showPercent val="0"/>
              <c:showBubbleSize val="0"/>
              <c:separator>
</c:separator>
              <c:extLst>
                <c:ext xmlns:c15="http://schemas.microsoft.com/office/drawing/2012/chart" uri="{CE6537A1-D6FC-4f65-9D91-7224C49458BB}"/>
                <c:ext xmlns:c16="http://schemas.microsoft.com/office/drawing/2014/chart" uri="{C3380CC4-5D6E-409C-BE32-E72D297353CC}">
                  <c16:uniqueId val="{00000003-370A-4752-868C-282A84FF33D3}"/>
                </c:ext>
              </c:extLst>
            </c:dLbl>
            <c:dLbl>
              <c:idx val="2"/>
              <c:layout>
                <c:manualLayout>
                  <c:x val="-5.4830622757569246E-2"/>
                  <c:y val="-2.5610397759396532E-2"/>
                </c:manualLayout>
              </c:layout>
              <c:showLegendKey val="0"/>
              <c:showVal val="1"/>
              <c:showCatName val="1"/>
              <c:showSerName val="0"/>
              <c:showPercent val="0"/>
              <c:showBubbleSize val="0"/>
              <c:separator>
</c:separator>
              <c:extLst>
                <c:ext xmlns:c15="http://schemas.microsoft.com/office/drawing/2012/chart" uri="{CE6537A1-D6FC-4f65-9D91-7224C49458BB}"/>
                <c:ext xmlns:c16="http://schemas.microsoft.com/office/drawing/2014/chart" uri="{C3380CC4-5D6E-409C-BE32-E72D297353CC}">
                  <c16:uniqueId val="{00000005-370A-4752-868C-282A84FF33D3}"/>
                </c:ext>
              </c:extLst>
            </c:dLbl>
            <c:dLbl>
              <c:idx val="3"/>
              <c:layout>
                <c:manualLayout>
                  <c:x val="0.17236920400970374"/>
                  <c:y val="8.6918565700074182E-2"/>
                </c:manualLayout>
              </c:layout>
              <c:showLegendKey val="0"/>
              <c:showVal val="1"/>
              <c:showCatName val="1"/>
              <c:showSerName val="0"/>
              <c:showPercent val="0"/>
              <c:showBubbleSize val="0"/>
              <c:separator>
</c:separator>
              <c:extLst>
                <c:ext xmlns:c15="http://schemas.microsoft.com/office/drawing/2012/chart" uri="{CE6537A1-D6FC-4f65-9D91-7224C49458BB}">
                  <c15:layout>
                    <c:manualLayout>
                      <c:w val="0.18760332752574463"/>
                      <c:h val="0.48160043338621678"/>
                    </c:manualLayout>
                  </c15:layout>
                </c:ext>
                <c:ext xmlns:c16="http://schemas.microsoft.com/office/drawing/2014/chart" uri="{C3380CC4-5D6E-409C-BE32-E72D297353CC}">
                  <c16:uniqueId val="{00000007-370A-4752-868C-282A84FF33D3}"/>
                </c:ext>
              </c:extLst>
            </c:dLbl>
            <c:spPr>
              <a:noFill/>
              <a:ln>
                <a:noFill/>
              </a:ln>
              <a:effectLst/>
            </c:spPr>
            <c:txPr>
              <a:bodyPr rot="0" spcFirstLastPara="1" vertOverflow="ellipsis" vert="horz" wrap="square" anchor="ctr" anchorCtr="1"/>
              <a:lstStyle/>
              <a:p>
                <a:pPr>
                  <a:defRPr sz="1100" b="0" i="0" u="none" strike="noStrike" kern="1200" baseline="0">
                    <a:solidFill>
                      <a:schemeClr val="tx1"/>
                    </a:solidFill>
                    <a:latin typeface="Cambria" panose="02040503050406030204" pitchFamily="18" charset="0"/>
                    <a:ea typeface="Cambria" panose="02040503050406030204" pitchFamily="18" charset="0"/>
                    <a:cs typeface="+mn-cs"/>
                  </a:defRPr>
                </a:pPr>
                <a:endParaRPr lang="en-US"/>
              </a:p>
            </c:txPr>
            <c:showLegendKey val="0"/>
            <c:showVal val="1"/>
            <c:showCatName val="1"/>
            <c:showSerName val="0"/>
            <c:showPercent val="0"/>
            <c:showBubbleSize val="0"/>
            <c:separator>
</c:separator>
            <c:showLeaderLines val="1"/>
            <c:leaderLines>
              <c:spPr>
                <a:ln w="9525" cap="flat" cmpd="sng" algn="ctr">
                  <a:solidFill>
                    <a:schemeClr val="tx1">
                      <a:lumMod val="35000"/>
                      <a:lumOff val="65000"/>
                    </a:schemeClr>
                  </a:solidFill>
                  <a:round/>
                </a:ln>
                <a:effectLst/>
              </c:spPr>
            </c:leaderLines>
            <c:extLst>
              <c:ext xmlns:c15="http://schemas.microsoft.com/office/drawing/2012/chart" uri="{CE6537A1-D6FC-4f65-9D91-7224C49458BB}"/>
            </c:extLst>
          </c:dLbls>
          <c:cat>
            <c:strRef>
              <c:f>'ICICI Value'!$C$23:$C$26</c:f>
              <c:strCache>
                <c:ptCount val="4"/>
                <c:pt idx="0">
                  <c:v>Large</c:v>
                </c:pt>
                <c:pt idx="1">
                  <c:v>Mid </c:v>
                </c:pt>
                <c:pt idx="2">
                  <c:v>Small</c:v>
                </c:pt>
                <c:pt idx="3">
                  <c:v>Cash</c:v>
                </c:pt>
              </c:strCache>
            </c:strRef>
          </c:cat>
          <c:val>
            <c:numRef>
              <c:f>'ICICI Value'!$D$23:$D$26</c:f>
              <c:numCache>
                <c:formatCode>0%</c:formatCode>
                <c:ptCount val="4"/>
                <c:pt idx="0">
                  <c:v>0.50570000000000004</c:v>
                </c:pt>
                <c:pt idx="1">
                  <c:v>9.5799999999999996E-2</c:v>
                </c:pt>
                <c:pt idx="2">
                  <c:v>0.37130000000000002</c:v>
                </c:pt>
                <c:pt idx="3">
                  <c:v>2.7199999999999998E-2</c:v>
                </c:pt>
              </c:numCache>
            </c:numRef>
          </c:val>
          <c:extLst>
            <c:ext xmlns:c16="http://schemas.microsoft.com/office/drawing/2014/chart" uri="{C3380CC4-5D6E-409C-BE32-E72D297353CC}">
              <c16:uniqueId val="{00000008-370A-4752-868C-282A84FF33D3}"/>
            </c:ext>
          </c:extLst>
        </c:ser>
        <c:dLbls>
          <c:showLegendKey val="0"/>
          <c:showVal val="1"/>
          <c:showCatName val="0"/>
          <c:showSerName val="0"/>
          <c:showPercent val="0"/>
          <c:showBubbleSize val="0"/>
          <c:showLeaderLines val="1"/>
        </c:dLbls>
        <c:firstSliceAng val="0"/>
        <c:holeSize val="75"/>
      </c:doughnutChart>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solidFill>
        <a:schemeClr val="bg1">
          <a:lumMod val="85000"/>
        </a:schemeClr>
      </a:solidFill>
    </a:ln>
    <a:effectLst/>
  </c:spPr>
  <c:txPr>
    <a:bodyPr/>
    <a:lstStyle/>
    <a:p>
      <a:pPr>
        <a:defRPr sz="1050">
          <a:solidFill>
            <a:schemeClr val="tx1"/>
          </a:solidFill>
          <a:latin typeface="Cambria" panose="02040503050406030204" pitchFamily="18" charset="0"/>
          <a:ea typeface="Cambria" panose="02040503050406030204" pitchFamily="18" charset="0"/>
        </a:defRPr>
      </a:pPr>
      <a:endParaRPr lang="en-US"/>
    </a:p>
  </c:txPr>
</c:chartSpace>
</file>

<file path=ppt/charts/chart3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title>
      <c:tx>
        <c:rich>
          <a:bodyPr rot="0" spcFirstLastPara="1" vertOverflow="ellipsis" vert="horz" wrap="square" anchor="ctr" anchorCtr="1"/>
          <a:lstStyle/>
          <a:p>
            <a:pPr>
              <a:defRPr sz="1400" b="1" i="0" u="none" strike="noStrike" kern="1200" spc="0" baseline="0">
                <a:solidFill>
                  <a:schemeClr val="tx1"/>
                </a:solidFill>
                <a:latin typeface="Cambria" panose="02040503050406030204" pitchFamily="18" charset="0"/>
                <a:ea typeface="Cambria" panose="02040503050406030204" pitchFamily="18" charset="0"/>
                <a:cs typeface="+mn-cs"/>
              </a:defRPr>
            </a:pPr>
            <a:r>
              <a:rPr lang="en-IN" b="1"/>
              <a:t>Performance</a:t>
            </a:r>
          </a:p>
        </c:rich>
      </c:tx>
      <c:overlay val="0"/>
      <c:spPr>
        <a:noFill/>
        <a:ln>
          <a:noFill/>
        </a:ln>
        <a:effectLst/>
      </c:spPr>
      <c:txPr>
        <a:bodyPr rot="0" spcFirstLastPara="1" vertOverflow="ellipsis" vert="horz" wrap="square" anchor="ctr" anchorCtr="1"/>
        <a:lstStyle/>
        <a:p>
          <a:pPr>
            <a:defRPr sz="1400" b="1" i="0" u="none" strike="noStrike" kern="1200" spc="0" baseline="0">
              <a:solidFill>
                <a:schemeClr val="tx1"/>
              </a:solidFill>
              <a:latin typeface="Cambria" panose="02040503050406030204" pitchFamily="18" charset="0"/>
              <a:ea typeface="Cambria" panose="02040503050406030204" pitchFamily="18" charset="0"/>
              <a:cs typeface="+mn-cs"/>
            </a:defRPr>
          </a:pPr>
          <a:endParaRPr lang="en-US"/>
        </a:p>
      </c:txPr>
    </c:title>
    <c:autoTitleDeleted val="0"/>
    <c:plotArea>
      <c:layout>
        <c:manualLayout>
          <c:layoutTarget val="inner"/>
          <c:xMode val="edge"/>
          <c:yMode val="edge"/>
          <c:x val="3.1498811297543589E-2"/>
          <c:y val="7.4818051430702054E-2"/>
          <c:w val="0.93700237740491277"/>
          <c:h val="0.67995313085220066"/>
        </c:manualLayout>
      </c:layout>
      <c:barChart>
        <c:barDir val="col"/>
        <c:grouping val="clustered"/>
        <c:varyColors val="0"/>
        <c:ser>
          <c:idx val="0"/>
          <c:order val="0"/>
          <c:tx>
            <c:strRef>
              <c:f>'emkay GD'!$B$3</c:f>
              <c:strCache>
                <c:ptCount val="1"/>
                <c:pt idx="0">
                  <c:v>GOLDEN DECADE</c:v>
                </c:pt>
              </c:strCache>
            </c:strRef>
          </c:tx>
          <c:spPr>
            <a:solidFill>
              <a:sysClr val="window" lastClr="FFFFFF">
                <a:lumMod val="50000"/>
              </a:sysClr>
            </a:solidFill>
            <a:ln>
              <a:noFill/>
            </a:ln>
            <a:effectLst/>
          </c:spPr>
          <c:invertIfNegative val="0"/>
          <c:dLbls>
            <c:dLbl>
              <c:idx val="0"/>
              <c:layout>
                <c:manualLayout>
                  <c:x val="-3.1498811297543589E-2"/>
                  <c:y val="1.2575836831919781E-2"/>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6-4A2C-439E-9D76-C284F9FC6062}"/>
                </c:ext>
              </c:extLst>
            </c:dLbl>
            <c:dLbl>
              <c:idx val="1"/>
              <c:layout>
                <c:manualLayout>
                  <c:x val="-2.5771754697990236E-2"/>
                  <c:y val="2.1819581270208964E-2"/>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4A2C-439E-9D76-C284F9FC6062}"/>
                </c:ext>
              </c:extLst>
            </c:dLbl>
            <c:dLbl>
              <c:idx val="2"/>
              <c:layout>
                <c:manualLayout>
                  <c:x val="-2.8635282997766897E-3"/>
                  <c:y val="1.7713957985926339E-2"/>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4A2C-439E-9D76-C284F9FC6062}"/>
                </c:ext>
              </c:extLst>
            </c:dLbl>
            <c:spPr>
              <a:noFill/>
              <a:ln>
                <a:noFill/>
              </a:ln>
              <a:effectLst/>
            </c:spPr>
            <c:txPr>
              <a:bodyPr rot="0" spcFirstLastPara="1" vertOverflow="ellipsis" vert="horz" wrap="square" anchor="ctr" anchorCtr="1"/>
              <a:lstStyle/>
              <a:p>
                <a:pPr>
                  <a:defRPr sz="1100" b="0" i="0" u="none" strike="noStrike" kern="1200" baseline="0">
                    <a:solidFill>
                      <a:schemeClr val="tx1"/>
                    </a:solidFill>
                    <a:latin typeface="Cambria" panose="02040503050406030204" pitchFamily="18" charset="0"/>
                    <a:ea typeface="Cambria" panose="02040503050406030204" pitchFamily="18" charset="0"/>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'emkay GD'!$C$2:$H$2</c:f>
              <c:strCache>
                <c:ptCount val="6"/>
                <c:pt idx="0">
                  <c:v>1M</c:v>
                </c:pt>
                <c:pt idx="1">
                  <c:v>3M</c:v>
                </c:pt>
                <c:pt idx="2">
                  <c:v>6M</c:v>
                </c:pt>
                <c:pt idx="3">
                  <c:v>1 Y</c:v>
                </c:pt>
                <c:pt idx="4">
                  <c:v>2Y</c:v>
                </c:pt>
                <c:pt idx="5">
                  <c:v>SI</c:v>
                </c:pt>
              </c:strCache>
            </c:strRef>
          </c:cat>
          <c:val>
            <c:numRef>
              <c:f>'emkay GD'!$C$3:$H$3</c:f>
              <c:numCache>
                <c:formatCode>0%</c:formatCode>
                <c:ptCount val="6"/>
                <c:pt idx="0">
                  <c:v>2.8000000000000001E-2</c:v>
                </c:pt>
                <c:pt idx="1">
                  <c:v>6.4000000000000001E-2</c:v>
                </c:pt>
                <c:pt idx="2">
                  <c:v>9.9000000000000005E-2</c:v>
                </c:pt>
                <c:pt idx="3">
                  <c:v>1.0999999999999999E-2</c:v>
                </c:pt>
                <c:pt idx="4">
                  <c:v>4.3999999999999997E-2</c:v>
                </c:pt>
                <c:pt idx="5">
                  <c:v>0.14599999999999999</c:v>
                </c:pt>
              </c:numCache>
            </c:numRef>
          </c:val>
          <c:extLst>
            <c:ext xmlns:c16="http://schemas.microsoft.com/office/drawing/2014/chart" uri="{C3380CC4-5D6E-409C-BE32-E72D297353CC}">
              <c16:uniqueId val="{00000000-4A2C-439E-9D76-C284F9FC6062}"/>
            </c:ext>
          </c:extLst>
        </c:ser>
        <c:ser>
          <c:idx val="1"/>
          <c:order val="1"/>
          <c:tx>
            <c:strRef>
              <c:f>'emkay GD'!$B$4</c:f>
              <c:strCache>
                <c:ptCount val="1"/>
                <c:pt idx="0">
                  <c:v>BSE 500 TRI</c:v>
                </c:pt>
              </c:strCache>
            </c:strRef>
          </c:tx>
          <c:spPr>
            <a:solidFill>
              <a:srgbClr val="B79165"/>
            </a:solidFill>
            <a:ln>
              <a:noFill/>
            </a:ln>
            <a:effectLst/>
          </c:spPr>
          <c:invertIfNegative val="0"/>
          <c:dLbls>
            <c:dLbl>
              <c:idx val="0"/>
              <c:layout>
                <c:manualLayout>
                  <c:x val="8.5905848993300688E-3"/>
                  <c:y val="1.4082007251635605E-2"/>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4A2C-439E-9D76-C284F9FC6062}"/>
                </c:ext>
              </c:extLst>
            </c:dLbl>
            <c:dLbl>
              <c:idx val="1"/>
              <c:layout>
                <c:manualLayout>
                  <c:x val="2.5771754697990208E-2"/>
                  <c:y val="1.2317524442688747E-2"/>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4F07-446B-B6C0-933B7BBAB756}"/>
                </c:ext>
              </c:extLst>
            </c:dLbl>
            <c:dLbl>
              <c:idx val="3"/>
              <c:layout>
                <c:manualLayout>
                  <c:x val="2.5771754697990208E-2"/>
                  <c:y val="7.9429858822151131E-3"/>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5057-4DDE-BABA-F6FB61DBB202}"/>
                </c:ext>
              </c:extLst>
            </c:dLbl>
            <c:dLbl>
              <c:idx val="4"/>
              <c:layout>
                <c:manualLayout>
                  <c:x val="8.5905848993300688E-3"/>
                  <c:y val="-4.0002103554335847E-17"/>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4A2C-439E-9D76-C284F9FC6062}"/>
                </c:ext>
              </c:extLst>
            </c:dLbl>
            <c:dLbl>
              <c:idx val="5"/>
              <c:layout>
                <c:manualLayout>
                  <c:x val="2.2908226398213518E-2"/>
                  <c:y val="-7.5140050151827056E-3"/>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6EDB-491B-BBC6-BEA4E943CB0C}"/>
                </c:ext>
              </c:extLst>
            </c:dLbl>
            <c:spPr>
              <a:noFill/>
              <a:ln>
                <a:noFill/>
              </a:ln>
              <a:effectLst/>
            </c:spPr>
            <c:txPr>
              <a:bodyPr rot="0" spcFirstLastPara="1" vertOverflow="ellipsis" vert="horz" wrap="square" anchor="ctr" anchorCtr="1"/>
              <a:lstStyle/>
              <a:p>
                <a:pPr>
                  <a:defRPr sz="1100" b="0" i="0" u="none" strike="noStrike" kern="1200" baseline="0">
                    <a:solidFill>
                      <a:schemeClr val="tx1"/>
                    </a:solidFill>
                    <a:latin typeface="Cambria" panose="02040503050406030204" pitchFamily="18" charset="0"/>
                    <a:ea typeface="Cambria" panose="02040503050406030204" pitchFamily="18" charset="0"/>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'emkay GD'!$C$2:$H$2</c:f>
              <c:strCache>
                <c:ptCount val="6"/>
                <c:pt idx="0">
                  <c:v>1M</c:v>
                </c:pt>
                <c:pt idx="1">
                  <c:v>3M</c:v>
                </c:pt>
                <c:pt idx="2">
                  <c:v>6M</c:v>
                </c:pt>
                <c:pt idx="3">
                  <c:v>1 Y</c:v>
                </c:pt>
                <c:pt idx="4">
                  <c:v>2Y</c:v>
                </c:pt>
                <c:pt idx="5">
                  <c:v>SI</c:v>
                </c:pt>
              </c:strCache>
            </c:strRef>
          </c:cat>
          <c:val>
            <c:numRef>
              <c:f>'emkay GD'!$C$4:$H$4</c:f>
              <c:numCache>
                <c:formatCode>0%</c:formatCode>
                <c:ptCount val="6"/>
                <c:pt idx="0">
                  <c:v>2.1999999999999999E-2</c:v>
                </c:pt>
                <c:pt idx="1">
                  <c:v>3.7999999999999999E-2</c:v>
                </c:pt>
                <c:pt idx="2">
                  <c:v>0.02</c:v>
                </c:pt>
                <c:pt idx="3">
                  <c:v>0.03</c:v>
                </c:pt>
                <c:pt idx="4">
                  <c:v>4.0000000000000001E-3</c:v>
                </c:pt>
                <c:pt idx="5">
                  <c:v>0.13600000000000001</c:v>
                </c:pt>
              </c:numCache>
            </c:numRef>
          </c:val>
          <c:extLst>
            <c:ext xmlns:c16="http://schemas.microsoft.com/office/drawing/2014/chart" uri="{C3380CC4-5D6E-409C-BE32-E72D297353CC}">
              <c16:uniqueId val="{00000001-4A2C-439E-9D76-C284F9FC6062}"/>
            </c:ext>
          </c:extLst>
        </c:ser>
        <c:dLbls>
          <c:showLegendKey val="0"/>
          <c:showVal val="0"/>
          <c:showCatName val="0"/>
          <c:showSerName val="0"/>
          <c:showPercent val="0"/>
          <c:showBubbleSize val="0"/>
        </c:dLbls>
        <c:gapWidth val="219"/>
        <c:overlap val="-27"/>
        <c:axId val="1512515344"/>
        <c:axId val="1512519184"/>
      </c:barChart>
      <c:catAx>
        <c:axId val="1512515344"/>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100" b="0" i="0" u="none" strike="noStrike" kern="1200" baseline="0">
                <a:solidFill>
                  <a:schemeClr val="tx1"/>
                </a:solidFill>
                <a:latin typeface="Cambria" panose="02040503050406030204" pitchFamily="18" charset="0"/>
                <a:ea typeface="Cambria" panose="02040503050406030204" pitchFamily="18" charset="0"/>
                <a:cs typeface="+mn-cs"/>
              </a:defRPr>
            </a:pPr>
            <a:endParaRPr lang="en-US"/>
          </a:p>
        </c:txPr>
        <c:crossAx val="1512519184"/>
        <c:crosses val="autoZero"/>
        <c:auto val="1"/>
        <c:lblAlgn val="ctr"/>
        <c:lblOffset val="100"/>
        <c:noMultiLvlLbl val="0"/>
      </c:catAx>
      <c:valAx>
        <c:axId val="1512519184"/>
        <c:scaling>
          <c:orientation val="minMax"/>
        </c:scaling>
        <c:delete val="1"/>
        <c:axPos val="l"/>
        <c:numFmt formatCode="0%" sourceLinked="1"/>
        <c:majorTickMark val="none"/>
        <c:minorTickMark val="none"/>
        <c:tickLblPos val="nextTo"/>
        <c:crossAx val="1512515344"/>
        <c:crosses val="autoZero"/>
        <c:crossBetween val="between"/>
      </c:valAx>
      <c:spPr>
        <a:noFill/>
        <a:ln>
          <a:noFill/>
        </a:ln>
        <a:effectLst/>
      </c:spPr>
    </c:plotArea>
    <c:legend>
      <c:legendPos val="b"/>
      <c:overlay val="0"/>
      <c:spPr>
        <a:noFill/>
        <a:ln>
          <a:noFill/>
        </a:ln>
        <a:effectLst/>
      </c:spPr>
      <c:txPr>
        <a:bodyPr rot="0" spcFirstLastPara="1" vertOverflow="ellipsis" vert="horz" wrap="square" anchor="ctr" anchorCtr="1"/>
        <a:lstStyle/>
        <a:p>
          <a:pPr>
            <a:defRPr sz="1200" b="0" i="0" u="none" strike="noStrike" kern="1200" baseline="0">
              <a:solidFill>
                <a:schemeClr val="tx1"/>
              </a:solidFill>
              <a:latin typeface="Cambria" panose="02040503050406030204" pitchFamily="18" charset="0"/>
              <a:ea typeface="Cambria" panose="02040503050406030204" pitchFamily="18" charset="0"/>
              <a:cs typeface="+mn-cs"/>
            </a:defRPr>
          </a:pPr>
          <a:endParaRPr lang="en-US"/>
        </a:p>
      </c:txPr>
    </c:legend>
    <c:plotVisOnly val="1"/>
    <c:dispBlanksAs val="gap"/>
    <c:showDLblsOverMax val="0"/>
  </c:chart>
  <c:spPr>
    <a:noFill/>
    <a:ln>
      <a:solidFill>
        <a:sysClr val="window" lastClr="FFFFFF">
          <a:lumMod val="85000"/>
        </a:sysClr>
      </a:solidFill>
    </a:ln>
    <a:effectLst/>
  </c:spPr>
  <c:txPr>
    <a:bodyPr/>
    <a:lstStyle/>
    <a:p>
      <a:pPr>
        <a:defRPr>
          <a:solidFill>
            <a:schemeClr val="tx1"/>
          </a:solidFill>
          <a:latin typeface="Cambria" panose="02040503050406030204" pitchFamily="18" charset="0"/>
          <a:ea typeface="Cambria" panose="02040503050406030204" pitchFamily="18" charset="0"/>
        </a:defRPr>
      </a:pPr>
      <a:endParaRPr lang="en-US"/>
    </a:p>
  </c:txPr>
</c:chartSpace>
</file>

<file path=ppt/charts/chart3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title>
      <c:tx>
        <c:rich>
          <a:bodyPr rot="0" spcFirstLastPara="1" vertOverflow="ellipsis" vert="horz" wrap="square" anchor="ctr" anchorCtr="1"/>
          <a:lstStyle/>
          <a:p>
            <a:pPr>
              <a:defRPr sz="1400" b="1" i="0" u="none" strike="noStrike" kern="1200" spc="0" baseline="0">
                <a:solidFill>
                  <a:sysClr val="windowText" lastClr="000000"/>
                </a:solidFill>
                <a:latin typeface="Cambria" panose="02040503050406030204" pitchFamily="18" charset="0"/>
                <a:ea typeface="Cambria" panose="02040503050406030204" pitchFamily="18" charset="0"/>
                <a:cs typeface="+mn-cs"/>
              </a:defRPr>
            </a:pPr>
            <a:r>
              <a:rPr lang="en-IN" sz="1400" b="1" err="1"/>
              <a:t>M.Cap</a:t>
            </a:r>
            <a:r>
              <a:rPr lang="en-IN" sz="1400" b="1"/>
              <a:t> Allocation</a:t>
            </a:r>
          </a:p>
        </c:rich>
      </c:tx>
      <c:layout>
        <c:manualLayout>
          <c:xMode val="edge"/>
          <c:yMode val="edge"/>
          <c:x val="0.2753643603210289"/>
          <c:y val="2.2999746459487849E-2"/>
        </c:manualLayout>
      </c:layout>
      <c:overlay val="0"/>
      <c:spPr>
        <a:noFill/>
        <a:ln>
          <a:noFill/>
        </a:ln>
        <a:effectLst/>
      </c:spPr>
      <c:txPr>
        <a:bodyPr rot="0" spcFirstLastPara="1" vertOverflow="ellipsis" vert="horz" wrap="square" anchor="ctr" anchorCtr="1"/>
        <a:lstStyle/>
        <a:p>
          <a:pPr>
            <a:defRPr sz="1400" b="1" i="0" u="none" strike="noStrike" kern="1200" spc="0" baseline="0">
              <a:solidFill>
                <a:sysClr val="windowText" lastClr="000000"/>
              </a:solidFill>
              <a:latin typeface="Cambria" panose="02040503050406030204" pitchFamily="18" charset="0"/>
              <a:ea typeface="Cambria" panose="02040503050406030204" pitchFamily="18" charset="0"/>
              <a:cs typeface="+mn-cs"/>
            </a:defRPr>
          </a:pPr>
          <a:endParaRPr lang="en-US"/>
        </a:p>
      </c:txPr>
    </c:title>
    <c:autoTitleDeleted val="0"/>
    <c:plotArea>
      <c:layout>
        <c:manualLayout>
          <c:layoutTarget val="inner"/>
          <c:xMode val="edge"/>
          <c:yMode val="edge"/>
          <c:x val="0.31460177679101714"/>
          <c:y val="0.21450191362719884"/>
          <c:w val="0.3707967573719414"/>
          <c:h val="0.71984316708319751"/>
        </c:manualLayout>
      </c:layout>
      <c:doughnutChart>
        <c:varyColors val="1"/>
        <c:ser>
          <c:idx val="0"/>
          <c:order val="0"/>
          <c:dPt>
            <c:idx val="0"/>
            <c:bubble3D val="0"/>
            <c:spPr>
              <a:solidFill>
                <a:srgbClr val="B79165"/>
              </a:solidFill>
              <a:ln w="19050">
                <a:solidFill>
                  <a:schemeClr val="lt1"/>
                </a:solidFill>
              </a:ln>
              <a:effectLst/>
            </c:spPr>
            <c:extLst>
              <c:ext xmlns:c16="http://schemas.microsoft.com/office/drawing/2014/chart" uri="{C3380CC4-5D6E-409C-BE32-E72D297353CC}">
                <c16:uniqueId val="{00000001-2E35-4E49-A252-20D5161B65A3}"/>
              </c:ext>
            </c:extLst>
          </c:dPt>
          <c:dPt>
            <c:idx val="1"/>
            <c:bubble3D val="0"/>
            <c:spPr>
              <a:solidFill>
                <a:sysClr val="window" lastClr="FFFFFF">
                  <a:lumMod val="50000"/>
                </a:sysClr>
              </a:solidFill>
              <a:ln w="19050">
                <a:solidFill>
                  <a:schemeClr val="lt1"/>
                </a:solidFill>
              </a:ln>
              <a:effectLst/>
            </c:spPr>
            <c:extLst>
              <c:ext xmlns:c16="http://schemas.microsoft.com/office/drawing/2014/chart" uri="{C3380CC4-5D6E-409C-BE32-E72D297353CC}">
                <c16:uniqueId val="{00000003-2E35-4E49-A252-20D5161B65A3}"/>
              </c:ext>
            </c:extLst>
          </c:dPt>
          <c:dPt>
            <c:idx val="2"/>
            <c:bubble3D val="0"/>
            <c:spPr>
              <a:solidFill>
                <a:sysClr val="window" lastClr="FFFFFF">
                  <a:lumMod val="85000"/>
                </a:sysClr>
              </a:solidFill>
              <a:ln w="19050">
                <a:solidFill>
                  <a:schemeClr val="lt1"/>
                </a:solidFill>
              </a:ln>
              <a:effectLst/>
            </c:spPr>
            <c:extLst>
              <c:ext xmlns:c16="http://schemas.microsoft.com/office/drawing/2014/chart" uri="{C3380CC4-5D6E-409C-BE32-E72D297353CC}">
                <c16:uniqueId val="{00000005-2E35-4E49-A252-20D5161B65A3}"/>
              </c:ext>
            </c:extLst>
          </c:dPt>
          <c:dPt>
            <c:idx val="3"/>
            <c:bubble3D val="0"/>
            <c:spPr>
              <a:solidFill>
                <a:schemeClr val="accent4"/>
              </a:solidFill>
              <a:ln w="19050">
                <a:solidFill>
                  <a:schemeClr val="lt1"/>
                </a:solidFill>
              </a:ln>
              <a:effectLst/>
            </c:spPr>
            <c:extLst>
              <c:ext xmlns:c16="http://schemas.microsoft.com/office/drawing/2014/chart" uri="{C3380CC4-5D6E-409C-BE32-E72D297353CC}">
                <c16:uniqueId val="{00000007-2E35-4E49-A252-20D5161B65A3}"/>
              </c:ext>
            </c:extLst>
          </c:dPt>
          <c:dLbls>
            <c:dLbl>
              <c:idx val="0"/>
              <c:layout>
                <c:manualLayout>
                  <c:x val="6.1111111111111109E-2"/>
                  <c:y val="-4.1666666666666706E-2"/>
                </c:manualLayout>
              </c:layout>
              <c:showLegendKey val="0"/>
              <c:showVal val="1"/>
              <c:showCatName val="1"/>
              <c:showSerName val="0"/>
              <c:showPercent val="0"/>
              <c:showBubbleSize val="0"/>
              <c:separator>
</c:separator>
              <c:extLst>
                <c:ext xmlns:c15="http://schemas.microsoft.com/office/drawing/2012/chart" uri="{CE6537A1-D6FC-4f65-9D91-7224C49458BB}"/>
                <c:ext xmlns:c16="http://schemas.microsoft.com/office/drawing/2014/chart" uri="{C3380CC4-5D6E-409C-BE32-E72D297353CC}">
                  <c16:uniqueId val="{00000001-2E35-4E49-A252-20D5161B65A3}"/>
                </c:ext>
              </c:extLst>
            </c:dLbl>
            <c:dLbl>
              <c:idx val="1"/>
              <c:layout>
                <c:manualLayout>
                  <c:x val="-1.5495458517184871E-2"/>
                  <c:y val="-0.15855457761358019"/>
                </c:manualLayout>
              </c:layout>
              <c:showLegendKey val="0"/>
              <c:showVal val="1"/>
              <c:showCatName val="1"/>
              <c:showSerName val="0"/>
              <c:showPercent val="0"/>
              <c:showBubbleSize val="0"/>
              <c:separator>
</c:separator>
              <c:extLst>
                <c:ext xmlns:c15="http://schemas.microsoft.com/office/drawing/2012/chart" uri="{CE6537A1-D6FC-4f65-9D91-7224C49458BB}"/>
                <c:ext xmlns:c16="http://schemas.microsoft.com/office/drawing/2014/chart" uri="{C3380CC4-5D6E-409C-BE32-E72D297353CC}">
                  <c16:uniqueId val="{00000003-2E35-4E49-A252-20D5161B65A3}"/>
                </c:ext>
              </c:extLst>
            </c:dLbl>
            <c:dLbl>
              <c:idx val="2"/>
              <c:layout>
                <c:manualLayout>
                  <c:x val="-7.2222222222222215E-2"/>
                  <c:y val="-3.2407407407407489E-2"/>
                </c:manualLayout>
              </c:layout>
              <c:showLegendKey val="0"/>
              <c:showVal val="1"/>
              <c:showCatName val="1"/>
              <c:showSerName val="0"/>
              <c:showPercent val="0"/>
              <c:showBubbleSize val="0"/>
              <c:separator>
</c:separator>
              <c:extLst>
                <c:ext xmlns:c15="http://schemas.microsoft.com/office/drawing/2012/chart" uri="{CE6537A1-D6FC-4f65-9D91-7224C49458BB}"/>
                <c:ext xmlns:c16="http://schemas.microsoft.com/office/drawing/2014/chart" uri="{C3380CC4-5D6E-409C-BE32-E72D297353CC}">
                  <c16:uniqueId val="{00000005-2E35-4E49-A252-20D5161B65A3}"/>
                </c:ext>
              </c:extLst>
            </c:dLbl>
            <c:dLbl>
              <c:idx val="3"/>
              <c:delete val="1"/>
              <c:extLst>
                <c:ext xmlns:c15="http://schemas.microsoft.com/office/drawing/2012/chart" uri="{CE6537A1-D6FC-4f65-9D91-7224C49458BB}"/>
                <c:ext xmlns:c16="http://schemas.microsoft.com/office/drawing/2014/chart" uri="{C3380CC4-5D6E-409C-BE32-E72D297353CC}">
                  <c16:uniqueId val="{00000007-2E35-4E49-A252-20D5161B65A3}"/>
                </c:ext>
              </c:extLst>
            </c:dLbl>
            <c:spPr>
              <a:noFill/>
              <a:ln>
                <a:noFill/>
              </a:ln>
              <a:effectLst/>
            </c:spPr>
            <c:txPr>
              <a:bodyPr rot="0" spcFirstLastPara="1" vertOverflow="ellipsis" vert="horz" wrap="square" anchor="ctr" anchorCtr="1"/>
              <a:lstStyle/>
              <a:p>
                <a:pPr>
                  <a:defRPr sz="1100" b="0" i="0" u="none" strike="noStrike" kern="1200" baseline="0">
                    <a:solidFill>
                      <a:sysClr val="windowText" lastClr="000000"/>
                    </a:solidFill>
                    <a:latin typeface="Cambria" panose="02040503050406030204" pitchFamily="18" charset="0"/>
                    <a:ea typeface="Cambria" panose="02040503050406030204" pitchFamily="18" charset="0"/>
                    <a:cs typeface="+mn-cs"/>
                  </a:defRPr>
                </a:pPr>
                <a:endParaRPr lang="en-US"/>
              </a:p>
            </c:txPr>
            <c:showLegendKey val="0"/>
            <c:showVal val="1"/>
            <c:showCatName val="1"/>
            <c:showSerName val="0"/>
            <c:showPercent val="0"/>
            <c:showBubbleSize val="0"/>
            <c:separator>
</c:separator>
            <c:showLeaderLines val="1"/>
            <c:leaderLines>
              <c:spPr>
                <a:ln w="9525" cap="flat" cmpd="sng" algn="ctr">
                  <a:solidFill>
                    <a:schemeClr val="tx1">
                      <a:lumMod val="35000"/>
                      <a:lumOff val="65000"/>
                    </a:schemeClr>
                  </a:solidFill>
                  <a:round/>
                </a:ln>
                <a:effectLst/>
              </c:spPr>
            </c:leaderLines>
            <c:extLst>
              <c:ext xmlns:c15="http://schemas.microsoft.com/office/drawing/2012/chart" uri="{CE6537A1-D6FC-4f65-9D91-7224C49458BB}"/>
            </c:extLst>
          </c:dLbls>
          <c:cat>
            <c:strRef>
              <c:f>'emkay GD'!$B$8:$B$11</c:f>
              <c:strCache>
                <c:ptCount val="4"/>
                <c:pt idx="0">
                  <c:v>Large</c:v>
                </c:pt>
                <c:pt idx="1">
                  <c:v>Mid</c:v>
                </c:pt>
                <c:pt idx="2">
                  <c:v>Small</c:v>
                </c:pt>
                <c:pt idx="3">
                  <c:v>Cash</c:v>
                </c:pt>
              </c:strCache>
            </c:strRef>
          </c:cat>
          <c:val>
            <c:numRef>
              <c:f>'emkay GD'!$C$8:$C$11</c:f>
              <c:numCache>
                <c:formatCode>0%</c:formatCode>
                <c:ptCount val="4"/>
                <c:pt idx="0">
                  <c:v>0.375</c:v>
                </c:pt>
                <c:pt idx="1">
                  <c:v>0.23300000000000001</c:v>
                </c:pt>
                <c:pt idx="2">
                  <c:v>0.39300000000000002</c:v>
                </c:pt>
                <c:pt idx="3">
                  <c:v>0</c:v>
                </c:pt>
              </c:numCache>
            </c:numRef>
          </c:val>
          <c:extLst>
            <c:ext xmlns:c16="http://schemas.microsoft.com/office/drawing/2014/chart" uri="{C3380CC4-5D6E-409C-BE32-E72D297353CC}">
              <c16:uniqueId val="{00000008-2E35-4E49-A252-20D5161B65A3}"/>
            </c:ext>
          </c:extLst>
        </c:ser>
        <c:dLbls>
          <c:showLegendKey val="0"/>
          <c:showVal val="0"/>
          <c:showCatName val="0"/>
          <c:showSerName val="0"/>
          <c:showPercent val="0"/>
          <c:showBubbleSize val="0"/>
          <c:showLeaderLines val="1"/>
        </c:dLbls>
        <c:firstSliceAng val="0"/>
        <c:holeSize val="75"/>
      </c:doughnutChart>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solidFill>
        <a:sysClr val="window" lastClr="FFFFFF">
          <a:lumMod val="85000"/>
        </a:sysClr>
      </a:solidFill>
    </a:ln>
    <a:effectLst/>
  </c:spPr>
  <c:txPr>
    <a:bodyPr/>
    <a:lstStyle/>
    <a:p>
      <a:pPr>
        <a:defRPr sz="1100">
          <a:solidFill>
            <a:sysClr val="windowText" lastClr="000000"/>
          </a:solidFill>
          <a:latin typeface="Cambria" panose="02040503050406030204" pitchFamily="18" charset="0"/>
          <a:ea typeface="Cambria" panose="02040503050406030204" pitchFamily="18" charset="0"/>
        </a:defRPr>
      </a:pPr>
      <a:endParaRPr lang="en-US"/>
    </a:p>
  </c:txPr>
</c:chartSpace>
</file>

<file path=ppt/charts/chart3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rot="0" spcFirstLastPara="1" vertOverflow="ellipsis" vert="horz" wrap="square" anchor="ctr" anchorCtr="1"/>
          <a:lstStyle/>
          <a:p>
            <a:pPr>
              <a:defRPr sz="1400" b="1" i="0" u="none" strike="noStrike" kern="1200" spc="0" baseline="0">
                <a:solidFill>
                  <a:sysClr val="windowText" lastClr="000000"/>
                </a:solidFill>
                <a:latin typeface="Cambria" panose="02040503050406030204" pitchFamily="18" charset="0"/>
                <a:ea typeface="Cambria" panose="02040503050406030204" pitchFamily="18" charset="0"/>
                <a:cs typeface="+mn-cs"/>
              </a:defRPr>
            </a:pPr>
            <a:r>
              <a:rPr lang="en-US" sz="1400" b="1"/>
              <a:t>Market-Cap Allocation</a:t>
            </a:r>
          </a:p>
        </c:rich>
      </c:tx>
      <c:overlay val="0"/>
      <c:spPr>
        <a:noFill/>
        <a:ln>
          <a:noFill/>
        </a:ln>
        <a:effectLst/>
      </c:spPr>
      <c:txPr>
        <a:bodyPr rot="0" spcFirstLastPara="1" vertOverflow="ellipsis" vert="horz" wrap="square" anchor="ctr" anchorCtr="1"/>
        <a:lstStyle/>
        <a:p>
          <a:pPr>
            <a:defRPr sz="1400" b="1" i="0" u="none" strike="noStrike" kern="1200" spc="0" baseline="0">
              <a:solidFill>
                <a:sysClr val="windowText" lastClr="000000"/>
              </a:solidFill>
              <a:latin typeface="Cambria" panose="02040503050406030204" pitchFamily="18" charset="0"/>
              <a:ea typeface="Cambria" panose="02040503050406030204" pitchFamily="18" charset="0"/>
              <a:cs typeface="+mn-cs"/>
            </a:defRPr>
          </a:pPr>
          <a:endParaRPr lang="en-US"/>
        </a:p>
      </c:txPr>
    </c:title>
    <c:autoTitleDeleted val="0"/>
    <c:plotArea>
      <c:layout>
        <c:manualLayout>
          <c:layoutTarget val="inner"/>
          <c:xMode val="edge"/>
          <c:yMode val="edge"/>
          <c:x val="0.36392600571062766"/>
          <c:y val="0.28108334989006761"/>
          <c:w val="0.29709819840874674"/>
          <c:h val="0.70480119080620462"/>
        </c:manualLayout>
      </c:layout>
      <c:doughnutChart>
        <c:varyColors val="1"/>
        <c:ser>
          <c:idx val="0"/>
          <c:order val="0"/>
          <c:tx>
            <c:strRef>
              <c:f>'ICICI-Pipe'!$C$21</c:f>
              <c:strCache>
                <c:ptCount val="1"/>
                <c:pt idx="0">
                  <c:v>Allocation %</c:v>
                </c:pt>
              </c:strCache>
            </c:strRef>
          </c:tx>
          <c:dPt>
            <c:idx val="0"/>
            <c:bubble3D val="0"/>
            <c:spPr>
              <a:solidFill>
                <a:schemeClr val="bg1">
                  <a:lumMod val="65000"/>
                </a:schemeClr>
              </a:solidFill>
              <a:ln w="19050">
                <a:solidFill>
                  <a:schemeClr val="lt1"/>
                </a:solidFill>
              </a:ln>
              <a:effectLst/>
            </c:spPr>
            <c:extLst>
              <c:ext xmlns:c16="http://schemas.microsoft.com/office/drawing/2014/chart" uri="{C3380CC4-5D6E-409C-BE32-E72D297353CC}">
                <c16:uniqueId val="{00000001-A50C-45DA-95A8-3A54D0E8F02C}"/>
              </c:ext>
            </c:extLst>
          </c:dPt>
          <c:dPt>
            <c:idx val="1"/>
            <c:bubble3D val="0"/>
            <c:spPr>
              <a:solidFill>
                <a:srgbClr val="B79165"/>
              </a:solidFill>
              <a:ln w="19050">
                <a:solidFill>
                  <a:schemeClr val="lt1"/>
                </a:solidFill>
              </a:ln>
              <a:effectLst/>
            </c:spPr>
            <c:extLst>
              <c:ext xmlns:c16="http://schemas.microsoft.com/office/drawing/2014/chart" uri="{C3380CC4-5D6E-409C-BE32-E72D297353CC}">
                <c16:uniqueId val="{00000003-A50C-45DA-95A8-3A54D0E8F02C}"/>
              </c:ext>
            </c:extLst>
          </c:dPt>
          <c:dPt>
            <c:idx val="2"/>
            <c:bubble3D val="0"/>
            <c:spPr>
              <a:solidFill>
                <a:schemeClr val="tx1"/>
              </a:solidFill>
              <a:ln w="19050">
                <a:solidFill>
                  <a:schemeClr val="lt1"/>
                </a:solidFill>
              </a:ln>
              <a:effectLst/>
            </c:spPr>
            <c:extLst>
              <c:ext xmlns:c16="http://schemas.microsoft.com/office/drawing/2014/chart" uri="{C3380CC4-5D6E-409C-BE32-E72D297353CC}">
                <c16:uniqueId val="{00000005-A50C-45DA-95A8-3A54D0E8F02C}"/>
              </c:ext>
            </c:extLst>
          </c:dPt>
          <c:dLbls>
            <c:dLbl>
              <c:idx val="0"/>
              <c:layout>
                <c:manualLayout>
                  <c:x val="0.12411546238809902"/>
                  <c:y val="-1.3640034229652039E-2"/>
                </c:manualLayout>
              </c:layout>
              <c:showLegendKey val="0"/>
              <c:showVal val="1"/>
              <c:showCatName val="1"/>
              <c:showSerName val="0"/>
              <c:showPercent val="0"/>
              <c:showBubbleSize val="0"/>
              <c:separator>
</c:separator>
              <c:extLst>
                <c:ext xmlns:c15="http://schemas.microsoft.com/office/drawing/2012/chart" uri="{CE6537A1-D6FC-4f65-9D91-7224C49458BB}"/>
                <c:ext xmlns:c16="http://schemas.microsoft.com/office/drawing/2014/chart" uri="{C3380CC4-5D6E-409C-BE32-E72D297353CC}">
                  <c16:uniqueId val="{00000001-A50C-45DA-95A8-3A54D0E8F02C}"/>
                </c:ext>
              </c:extLst>
            </c:dLbl>
            <c:dLbl>
              <c:idx val="1"/>
              <c:layout>
                <c:manualLayout>
                  <c:x val="-0.13872659099915663"/>
                  <c:y val="-9.184185007361724E-2"/>
                </c:manualLayout>
              </c:layout>
              <c:showLegendKey val="0"/>
              <c:showVal val="1"/>
              <c:showCatName val="1"/>
              <c:showSerName val="0"/>
              <c:showPercent val="0"/>
              <c:showBubbleSize val="0"/>
              <c:separator>
</c:separator>
              <c:extLst>
                <c:ext xmlns:c15="http://schemas.microsoft.com/office/drawing/2012/chart" uri="{CE6537A1-D6FC-4f65-9D91-7224C49458BB}"/>
                <c:ext xmlns:c16="http://schemas.microsoft.com/office/drawing/2014/chart" uri="{C3380CC4-5D6E-409C-BE32-E72D297353CC}">
                  <c16:uniqueId val="{00000003-A50C-45DA-95A8-3A54D0E8F02C}"/>
                </c:ext>
              </c:extLst>
            </c:dLbl>
            <c:dLbl>
              <c:idx val="2"/>
              <c:layout>
                <c:manualLayout>
                  <c:x val="1.6727653819228454E-2"/>
                  <c:y val="0.25234448378395358"/>
                </c:manualLayout>
              </c:layout>
              <c:showLegendKey val="0"/>
              <c:showVal val="1"/>
              <c:showCatName val="1"/>
              <c:showSerName val="0"/>
              <c:showPercent val="0"/>
              <c:showBubbleSize val="0"/>
              <c:separator>
</c:separator>
              <c:extLst>
                <c:ext xmlns:c15="http://schemas.microsoft.com/office/drawing/2012/chart" uri="{CE6537A1-D6FC-4f65-9D91-7224C49458BB}"/>
                <c:ext xmlns:c16="http://schemas.microsoft.com/office/drawing/2014/chart" uri="{C3380CC4-5D6E-409C-BE32-E72D297353CC}">
                  <c16:uniqueId val="{00000005-A50C-45DA-95A8-3A54D0E8F02C}"/>
                </c:ext>
              </c:extLst>
            </c:dLbl>
            <c:spPr>
              <a:noFill/>
              <a:ln>
                <a:noFill/>
              </a:ln>
              <a:effectLst/>
            </c:spPr>
            <c:txPr>
              <a:bodyPr rot="0" spcFirstLastPara="1" vertOverflow="ellipsis" vert="horz" wrap="square" anchor="ctr" anchorCtr="1"/>
              <a:lstStyle/>
              <a:p>
                <a:pPr>
                  <a:defRPr sz="1100" b="0" i="0" u="none" strike="noStrike" kern="1200" baseline="0">
                    <a:solidFill>
                      <a:sysClr val="windowText" lastClr="000000"/>
                    </a:solidFill>
                    <a:latin typeface="Cambria" panose="02040503050406030204" pitchFamily="18" charset="0"/>
                    <a:ea typeface="Cambria" panose="02040503050406030204" pitchFamily="18" charset="0"/>
                    <a:cs typeface="+mn-cs"/>
                  </a:defRPr>
                </a:pPr>
                <a:endParaRPr lang="en-US"/>
              </a:p>
            </c:txPr>
            <c:showLegendKey val="0"/>
            <c:showVal val="1"/>
            <c:showCatName val="1"/>
            <c:showSerName val="0"/>
            <c:showPercent val="0"/>
            <c:showBubbleSize val="0"/>
            <c:separator>
</c:separator>
            <c:showLeaderLines val="1"/>
            <c:leaderLines>
              <c:spPr>
                <a:ln w="9525" cap="flat" cmpd="sng" algn="ctr">
                  <a:solidFill>
                    <a:schemeClr val="tx1">
                      <a:lumMod val="35000"/>
                      <a:lumOff val="65000"/>
                    </a:schemeClr>
                  </a:solidFill>
                  <a:round/>
                </a:ln>
                <a:effectLst/>
              </c:spPr>
            </c:leaderLines>
            <c:extLst>
              <c:ext xmlns:c15="http://schemas.microsoft.com/office/drawing/2012/chart" uri="{CE6537A1-D6FC-4f65-9D91-7224C49458BB}"/>
            </c:extLst>
          </c:dLbls>
          <c:cat>
            <c:strRef>
              <c:f>'ICICI-Pipe'!$B$23:$B$25</c:f>
              <c:strCache>
                <c:ptCount val="3"/>
                <c:pt idx="0">
                  <c:v>Mid Cap</c:v>
                </c:pt>
                <c:pt idx="1">
                  <c:v>Small cap</c:v>
                </c:pt>
                <c:pt idx="2">
                  <c:v>Cash &amp; Others</c:v>
                </c:pt>
              </c:strCache>
              <c:extLst/>
            </c:strRef>
          </c:cat>
          <c:val>
            <c:numRef>
              <c:f>'ICICI-Pipe'!$C$23:$C$25</c:f>
              <c:numCache>
                <c:formatCode>0%</c:formatCode>
                <c:ptCount val="3"/>
                <c:pt idx="0">
                  <c:v>0.1404</c:v>
                </c:pt>
                <c:pt idx="1">
                  <c:v>0.84009999999999996</c:v>
                </c:pt>
                <c:pt idx="2">
                  <c:v>1.95E-2</c:v>
                </c:pt>
              </c:numCache>
              <c:extLst/>
            </c:numRef>
          </c:val>
          <c:extLst>
            <c:ext xmlns:c16="http://schemas.microsoft.com/office/drawing/2014/chart" uri="{C3380CC4-5D6E-409C-BE32-E72D297353CC}">
              <c16:uniqueId val="{00000006-A50C-45DA-95A8-3A54D0E8F02C}"/>
            </c:ext>
          </c:extLst>
        </c:ser>
        <c:dLbls>
          <c:showLegendKey val="0"/>
          <c:showVal val="1"/>
          <c:showCatName val="0"/>
          <c:showSerName val="0"/>
          <c:showPercent val="0"/>
          <c:showBubbleSize val="0"/>
          <c:showLeaderLines val="1"/>
        </c:dLbls>
        <c:firstSliceAng val="0"/>
        <c:holeSize val="75"/>
      </c:doughnutChart>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solidFill>
        <a:schemeClr val="bg1">
          <a:lumMod val="85000"/>
        </a:schemeClr>
      </a:solidFill>
    </a:ln>
    <a:effectLst/>
  </c:spPr>
  <c:txPr>
    <a:bodyPr/>
    <a:lstStyle/>
    <a:p>
      <a:pPr>
        <a:defRPr sz="1050">
          <a:solidFill>
            <a:sysClr val="windowText" lastClr="000000"/>
          </a:solidFill>
          <a:latin typeface="Cambria" panose="02040503050406030204" pitchFamily="18" charset="0"/>
          <a:ea typeface="Cambria" panose="02040503050406030204" pitchFamily="18" charset="0"/>
        </a:defRPr>
      </a:pPr>
      <a:endParaRPr lang="en-US"/>
    </a:p>
  </c:txPr>
</c:chartSpace>
</file>

<file path=ppt/charts/chart3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rot="0" spcFirstLastPara="1" vertOverflow="ellipsis" vert="horz" wrap="square" anchor="ctr" anchorCtr="1"/>
          <a:lstStyle/>
          <a:p>
            <a:pPr>
              <a:defRPr sz="1400" b="1" i="0" u="none" strike="noStrike" kern="1200" spc="0" baseline="0">
                <a:solidFill>
                  <a:sysClr val="windowText" lastClr="000000"/>
                </a:solidFill>
                <a:latin typeface="Cambria" panose="02040503050406030204" pitchFamily="18" charset="0"/>
                <a:ea typeface="Cambria" panose="02040503050406030204" pitchFamily="18" charset="0"/>
                <a:cs typeface="+mn-cs"/>
              </a:defRPr>
            </a:pPr>
            <a:r>
              <a:rPr lang="en-IN" sz="1400" b="1"/>
              <a:t>Performance</a:t>
            </a:r>
          </a:p>
        </c:rich>
      </c:tx>
      <c:layout>
        <c:manualLayout>
          <c:xMode val="edge"/>
          <c:yMode val="edge"/>
          <c:x val="0.37847825925568485"/>
          <c:y val="4.4893090804565709E-2"/>
        </c:manualLayout>
      </c:layout>
      <c:overlay val="0"/>
      <c:spPr>
        <a:noFill/>
        <a:ln>
          <a:noFill/>
        </a:ln>
        <a:effectLst/>
      </c:spPr>
      <c:txPr>
        <a:bodyPr rot="0" spcFirstLastPara="1" vertOverflow="ellipsis" vert="horz" wrap="square" anchor="ctr" anchorCtr="1"/>
        <a:lstStyle/>
        <a:p>
          <a:pPr>
            <a:defRPr sz="1400" b="1" i="0" u="none" strike="noStrike" kern="1200" spc="0" baseline="0">
              <a:solidFill>
                <a:sysClr val="windowText" lastClr="000000"/>
              </a:solidFill>
              <a:latin typeface="Cambria" panose="02040503050406030204" pitchFamily="18" charset="0"/>
              <a:ea typeface="Cambria" panose="02040503050406030204" pitchFamily="18" charset="0"/>
              <a:cs typeface="+mn-cs"/>
            </a:defRPr>
          </a:pPr>
          <a:endParaRPr lang="en-US"/>
        </a:p>
      </c:txPr>
    </c:title>
    <c:autoTitleDeleted val="0"/>
    <c:plotArea>
      <c:layout/>
      <c:barChart>
        <c:barDir val="col"/>
        <c:grouping val="clustered"/>
        <c:varyColors val="0"/>
        <c:ser>
          <c:idx val="0"/>
          <c:order val="0"/>
          <c:tx>
            <c:strRef>
              <c:f>'ICICI-Pipe'!$B$3</c:f>
              <c:strCache>
                <c:ptCount val="1"/>
                <c:pt idx="0">
                  <c:v>ICICI Pru Pipe PMS</c:v>
                </c:pt>
              </c:strCache>
            </c:strRef>
          </c:tx>
          <c:spPr>
            <a:solidFill>
              <a:srgbClr val="B79165"/>
            </a:solidFill>
            <a:ln>
              <a:noFill/>
            </a:ln>
            <a:effectLst/>
          </c:spPr>
          <c:invertIfNegative val="0"/>
          <c:dLbls>
            <c:dLbl>
              <c:idx val="0"/>
              <c:layout>
                <c:manualLayout>
                  <c:x val="-1.6162781695331564E-2"/>
                  <c:y val="2.7657162742938567E-2"/>
                </c:manualLayout>
              </c:layout>
              <c:dLblPos val="outEnd"/>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07DB-4665-9EF3-8AAE4FB041F5}"/>
                </c:ext>
              </c:extLst>
            </c:dLbl>
            <c:dLbl>
              <c:idx val="1"/>
              <c:layout>
                <c:manualLayout>
                  <c:x val="-2.7432185782903544E-3"/>
                  <c:y val="9.634841960092972E-3"/>
                </c:manualLayout>
              </c:layout>
              <c:dLblPos val="outEnd"/>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345F-4183-A68D-3D174541566D}"/>
                </c:ext>
              </c:extLst>
            </c:dLbl>
            <c:dLbl>
              <c:idx val="2"/>
              <c:layout>
                <c:manualLayout>
                  <c:x val="-2.5844698283178343E-3"/>
                  <c:y val="3.6376173788761783E-2"/>
                </c:manualLayout>
              </c:layout>
              <c:dLblPos val="outEnd"/>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E68B-4FA3-ACBE-EBC56599FEE2}"/>
                </c:ext>
              </c:extLst>
            </c:dLbl>
            <c:dLbl>
              <c:idx val="3"/>
              <c:layout>
                <c:manualLayout>
                  <c:x val="-2.6937969492219277E-3"/>
                  <c:y val="2.4938670118993492E-2"/>
                </c:manualLayout>
              </c:layout>
              <c:dLblPos val="outEnd"/>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07DB-4665-9EF3-8AAE4FB041F5}"/>
                </c:ext>
              </c:extLst>
            </c:dLbl>
            <c:spPr>
              <a:noFill/>
              <a:ln>
                <a:noFill/>
              </a:ln>
              <a:effectLst/>
            </c:spPr>
            <c:txPr>
              <a:bodyPr rot="0" spcFirstLastPara="1" vertOverflow="ellipsis" vert="horz" wrap="square" anchor="ctr" anchorCtr="1"/>
              <a:lstStyle/>
              <a:p>
                <a:pPr>
                  <a:defRPr sz="1100" b="0" i="0" u="none" strike="noStrike" kern="1200" baseline="0">
                    <a:solidFill>
                      <a:sysClr val="windowText" lastClr="000000"/>
                    </a:solidFill>
                    <a:latin typeface="Cambria" panose="02040503050406030204" pitchFamily="18" charset="0"/>
                    <a:ea typeface="Cambria" panose="02040503050406030204" pitchFamily="18" charset="0"/>
                    <a:cs typeface="+mn-cs"/>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'ICICI-Pipe'!$C$2:$J$2</c:f>
              <c:strCache>
                <c:ptCount val="8"/>
                <c:pt idx="0">
                  <c:v>1 M</c:v>
                </c:pt>
                <c:pt idx="1">
                  <c:v>3 M</c:v>
                </c:pt>
                <c:pt idx="2">
                  <c:v>6 M</c:v>
                </c:pt>
                <c:pt idx="3">
                  <c:v>1 Y</c:v>
                </c:pt>
                <c:pt idx="4">
                  <c:v>2Y</c:v>
                </c:pt>
                <c:pt idx="5">
                  <c:v>3 Y</c:v>
                </c:pt>
                <c:pt idx="6">
                  <c:v>5 Y</c:v>
                </c:pt>
                <c:pt idx="7">
                  <c:v>SI</c:v>
                </c:pt>
              </c:strCache>
            </c:strRef>
          </c:cat>
          <c:val>
            <c:numRef>
              <c:f>'ICICI-Pipe'!$C$3:$J$3</c:f>
              <c:numCache>
                <c:formatCode>0%</c:formatCode>
                <c:ptCount val="8"/>
                <c:pt idx="0">
                  <c:v>6.9999999999999999E-4</c:v>
                </c:pt>
                <c:pt idx="1">
                  <c:v>3.7199999999999997E-2</c:v>
                </c:pt>
                <c:pt idx="2">
                  <c:v>9.5699999999999993E-2</c:v>
                </c:pt>
                <c:pt idx="3">
                  <c:v>9.5899999999999999E-2</c:v>
                </c:pt>
                <c:pt idx="4">
                  <c:v>3.44E-2</c:v>
                </c:pt>
                <c:pt idx="5">
                  <c:v>0.1704</c:v>
                </c:pt>
                <c:pt idx="6">
                  <c:v>0.1918</c:v>
                </c:pt>
                <c:pt idx="7">
                  <c:v>0.2472</c:v>
                </c:pt>
              </c:numCache>
            </c:numRef>
          </c:val>
          <c:extLst>
            <c:ext xmlns:c16="http://schemas.microsoft.com/office/drawing/2014/chart" uri="{C3380CC4-5D6E-409C-BE32-E72D297353CC}">
              <c16:uniqueId val="{00000001-345F-4183-A68D-3D174541566D}"/>
            </c:ext>
          </c:extLst>
        </c:ser>
        <c:ser>
          <c:idx val="1"/>
          <c:order val="1"/>
          <c:tx>
            <c:strRef>
              <c:f>'ICICI-Pipe'!$B$4</c:f>
              <c:strCache>
                <c:ptCount val="1"/>
                <c:pt idx="0">
                  <c:v>S&amp;P BSE 500 TRI</c:v>
                </c:pt>
              </c:strCache>
            </c:strRef>
          </c:tx>
          <c:spPr>
            <a:solidFill>
              <a:schemeClr val="bg1">
                <a:lumMod val="50000"/>
              </a:schemeClr>
            </a:solidFill>
            <a:ln>
              <a:noFill/>
            </a:ln>
            <a:effectLst/>
          </c:spPr>
          <c:invertIfNegative val="0"/>
          <c:dLbls>
            <c:dLbl>
              <c:idx val="0"/>
              <c:layout>
                <c:manualLayout>
                  <c:x val="1.6086443000068631E-2"/>
                  <c:y val="1.0777303432898105E-2"/>
                </c:manualLayout>
              </c:layout>
              <c:dLblPos val="outEnd"/>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345F-4183-A68D-3D174541566D}"/>
                </c:ext>
              </c:extLst>
            </c:dLbl>
            <c:dLbl>
              <c:idx val="1"/>
              <c:layout>
                <c:manualLayout>
                  <c:x val="1.8856578644553468E-2"/>
                  <c:y val="-6.3771619409600539E-3"/>
                </c:manualLayout>
              </c:layout>
              <c:dLblPos val="outEnd"/>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E68B-4FA3-ACBE-EBC56599FEE2}"/>
                </c:ext>
              </c:extLst>
            </c:dLbl>
            <c:dLbl>
              <c:idx val="2"/>
              <c:layout>
                <c:manualLayout>
                  <c:x val="1.5910795020081515E-2"/>
                  <c:y val="1.9970332649831134E-2"/>
                </c:manualLayout>
              </c:layout>
              <c:dLblPos val="outEnd"/>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345F-4183-A68D-3D174541566D}"/>
                </c:ext>
              </c:extLst>
            </c:dLbl>
            <c:dLbl>
              <c:idx val="3"/>
              <c:layout>
                <c:manualLayout>
                  <c:x val="2.2185518095813612E-2"/>
                  <c:y val="-6.8891393480773281E-3"/>
                </c:manualLayout>
              </c:layout>
              <c:dLblPos val="outEnd"/>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345F-4183-A68D-3D174541566D}"/>
                </c:ext>
              </c:extLst>
            </c:dLbl>
            <c:dLbl>
              <c:idx val="4"/>
              <c:layout>
                <c:manualLayout>
                  <c:x val="1.3468984746109637E-2"/>
                  <c:y val="1.8187728868221988E-2"/>
                </c:manualLayout>
              </c:layout>
              <c:dLblPos val="outEnd"/>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E68B-4FA3-ACBE-EBC56599FEE2}"/>
                </c:ext>
              </c:extLst>
            </c:dLbl>
            <c:dLbl>
              <c:idx val="5"/>
              <c:layout>
                <c:manualLayout>
                  <c:x val="5.3875938984438553E-3"/>
                  <c:y val="-4.4737039556349469E-3"/>
                </c:manualLayout>
              </c:layout>
              <c:dLblPos val="outEnd"/>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E68B-4FA3-ACBE-EBC56599FEE2}"/>
                </c:ext>
              </c:extLst>
            </c:dLbl>
            <c:dLbl>
              <c:idx val="6"/>
              <c:layout>
                <c:manualLayout>
                  <c:x val="2.1550375593775421E-2"/>
                  <c:y val="4.4737039556349062E-3"/>
                </c:manualLayout>
              </c:layout>
              <c:dLblPos val="outEnd"/>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E68B-4FA3-ACBE-EBC56599FEE2}"/>
                </c:ext>
              </c:extLst>
            </c:dLbl>
            <c:dLbl>
              <c:idx val="7"/>
              <c:layout>
                <c:manualLayout>
                  <c:x val="1.3468984746109637E-2"/>
                  <c:y val="1.3128103191731518E-2"/>
                </c:manualLayout>
              </c:layout>
              <c:dLblPos val="outEnd"/>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E68B-4FA3-ACBE-EBC56599FEE2}"/>
                </c:ext>
              </c:extLst>
            </c:dLbl>
            <c:spPr>
              <a:noFill/>
              <a:ln>
                <a:noFill/>
              </a:ln>
              <a:effectLst/>
            </c:spPr>
            <c:txPr>
              <a:bodyPr rot="0" spcFirstLastPara="1" vertOverflow="ellipsis" vert="horz" wrap="square" anchor="ctr" anchorCtr="1"/>
              <a:lstStyle/>
              <a:p>
                <a:pPr>
                  <a:defRPr sz="1100" b="0" i="0" u="none" strike="noStrike" kern="1200" baseline="0">
                    <a:solidFill>
                      <a:sysClr val="windowText" lastClr="000000"/>
                    </a:solidFill>
                    <a:latin typeface="Cambria" panose="02040503050406030204" pitchFamily="18" charset="0"/>
                    <a:ea typeface="Cambria" panose="02040503050406030204" pitchFamily="18" charset="0"/>
                    <a:cs typeface="+mn-cs"/>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'ICICI-Pipe'!$C$2:$J$2</c:f>
              <c:strCache>
                <c:ptCount val="8"/>
                <c:pt idx="0">
                  <c:v>1 M</c:v>
                </c:pt>
                <c:pt idx="1">
                  <c:v>3 M</c:v>
                </c:pt>
                <c:pt idx="2">
                  <c:v>6 M</c:v>
                </c:pt>
                <c:pt idx="3">
                  <c:v>1 Y</c:v>
                </c:pt>
                <c:pt idx="4">
                  <c:v>2Y</c:v>
                </c:pt>
                <c:pt idx="5">
                  <c:v>3 Y</c:v>
                </c:pt>
                <c:pt idx="6">
                  <c:v>5 Y</c:v>
                </c:pt>
                <c:pt idx="7">
                  <c:v>SI</c:v>
                </c:pt>
              </c:strCache>
            </c:strRef>
          </c:cat>
          <c:val>
            <c:numRef>
              <c:f>'ICICI-Pipe'!$C$4:$J$4</c:f>
              <c:numCache>
                <c:formatCode>0%</c:formatCode>
                <c:ptCount val="8"/>
                <c:pt idx="0">
                  <c:v>2.1899999999999999E-2</c:v>
                </c:pt>
                <c:pt idx="1">
                  <c:v>3.78E-2</c:v>
                </c:pt>
                <c:pt idx="2">
                  <c:v>1.9900000000000001E-2</c:v>
                </c:pt>
                <c:pt idx="3">
                  <c:v>2.98E-2</c:v>
                </c:pt>
                <c:pt idx="4">
                  <c:v>4.1999999999999997E-3</c:v>
                </c:pt>
                <c:pt idx="5">
                  <c:v>0.11890000000000001</c:v>
                </c:pt>
                <c:pt idx="6">
                  <c:v>0.1235</c:v>
                </c:pt>
                <c:pt idx="7">
                  <c:v>0.16200000000000001</c:v>
                </c:pt>
              </c:numCache>
            </c:numRef>
          </c:val>
          <c:extLst>
            <c:ext xmlns:c16="http://schemas.microsoft.com/office/drawing/2014/chart" uri="{C3380CC4-5D6E-409C-BE32-E72D297353CC}">
              <c16:uniqueId val="{00000004-345F-4183-A68D-3D174541566D}"/>
            </c:ext>
          </c:extLst>
        </c:ser>
        <c:dLbls>
          <c:dLblPos val="outEnd"/>
          <c:showLegendKey val="0"/>
          <c:showVal val="1"/>
          <c:showCatName val="0"/>
          <c:showSerName val="0"/>
          <c:showPercent val="0"/>
          <c:showBubbleSize val="0"/>
        </c:dLbls>
        <c:gapWidth val="219"/>
        <c:overlap val="-27"/>
        <c:axId val="562994328"/>
        <c:axId val="562996488"/>
      </c:barChart>
      <c:catAx>
        <c:axId val="562994328"/>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100" b="0" i="0" u="none" strike="noStrike" kern="1200" baseline="0">
                <a:solidFill>
                  <a:sysClr val="windowText" lastClr="000000"/>
                </a:solidFill>
                <a:latin typeface="Cambria" panose="02040503050406030204" pitchFamily="18" charset="0"/>
                <a:ea typeface="Cambria" panose="02040503050406030204" pitchFamily="18" charset="0"/>
                <a:cs typeface="+mn-cs"/>
              </a:defRPr>
            </a:pPr>
            <a:endParaRPr lang="en-US"/>
          </a:p>
        </c:txPr>
        <c:crossAx val="562996488"/>
        <c:crosses val="autoZero"/>
        <c:auto val="1"/>
        <c:lblAlgn val="ctr"/>
        <c:lblOffset val="100"/>
        <c:noMultiLvlLbl val="0"/>
      </c:catAx>
      <c:valAx>
        <c:axId val="562996488"/>
        <c:scaling>
          <c:orientation val="minMax"/>
        </c:scaling>
        <c:delete val="1"/>
        <c:axPos val="l"/>
        <c:numFmt formatCode="0%" sourceLinked="1"/>
        <c:majorTickMark val="none"/>
        <c:minorTickMark val="none"/>
        <c:tickLblPos val="nextTo"/>
        <c:crossAx val="562994328"/>
        <c:crosses val="autoZero"/>
        <c:crossBetween val="between"/>
      </c:valAx>
      <c:spPr>
        <a:noFill/>
        <a:ln>
          <a:noFill/>
        </a:ln>
        <a:effectLst/>
      </c:spPr>
    </c:plotArea>
    <c:legend>
      <c:legendPos val="b"/>
      <c:overlay val="0"/>
      <c:spPr>
        <a:noFill/>
        <a:ln>
          <a:noFill/>
        </a:ln>
        <a:effectLst/>
      </c:spPr>
      <c:txPr>
        <a:bodyPr rot="0" spcFirstLastPara="1" vertOverflow="ellipsis" vert="horz" wrap="square" anchor="ctr" anchorCtr="1"/>
        <a:lstStyle/>
        <a:p>
          <a:pPr>
            <a:defRPr sz="1100" b="0" i="0" u="none" strike="noStrike" kern="1200" baseline="0">
              <a:solidFill>
                <a:sysClr val="windowText" lastClr="000000"/>
              </a:solidFill>
              <a:latin typeface="Cambria" panose="02040503050406030204" pitchFamily="18" charset="0"/>
              <a:ea typeface="Cambria" panose="02040503050406030204" pitchFamily="18" charset="0"/>
              <a:cs typeface="+mn-cs"/>
            </a:defRPr>
          </a:pPr>
          <a:endParaRPr lang="en-US"/>
        </a:p>
      </c:txPr>
    </c:legend>
    <c:plotVisOnly val="1"/>
    <c:dispBlanksAs val="gap"/>
    <c:showDLblsOverMax val="0"/>
  </c:chart>
  <c:spPr>
    <a:noFill/>
    <a:ln>
      <a:solidFill>
        <a:schemeClr val="bg1">
          <a:lumMod val="85000"/>
        </a:schemeClr>
      </a:solidFill>
    </a:ln>
    <a:effectLst/>
  </c:spPr>
  <c:txPr>
    <a:bodyPr/>
    <a:lstStyle/>
    <a:p>
      <a:pPr>
        <a:defRPr sz="1050">
          <a:solidFill>
            <a:sysClr val="windowText" lastClr="000000"/>
          </a:solidFill>
          <a:latin typeface="Cambria" panose="02040503050406030204" pitchFamily="18" charset="0"/>
          <a:ea typeface="Cambria" panose="02040503050406030204" pitchFamily="18" charset="0"/>
        </a:defRPr>
      </a:pPr>
      <a:endParaRPr lang="en-US"/>
    </a:p>
  </c:txPr>
</c:chartSpace>
</file>

<file path=ppt/charts/chart3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rot="0" spcFirstLastPara="1" vertOverflow="ellipsis" vert="horz" wrap="square" anchor="ctr" anchorCtr="1"/>
          <a:lstStyle/>
          <a:p>
            <a:pPr>
              <a:defRPr sz="1400" b="1" i="0" u="none" strike="noStrike" kern="1200" spc="0" baseline="0">
                <a:solidFill>
                  <a:sysClr val="windowText" lastClr="000000"/>
                </a:solidFill>
                <a:latin typeface="Cambria" panose="02040503050406030204" pitchFamily="18" charset="0"/>
                <a:ea typeface="Cambria" panose="02040503050406030204" pitchFamily="18" charset="0"/>
                <a:cs typeface="+mn-cs"/>
              </a:defRPr>
            </a:pPr>
            <a:r>
              <a:rPr lang="en-US" sz="1400" b="1"/>
              <a:t>Market-Cap Allocation</a:t>
            </a:r>
          </a:p>
        </c:rich>
      </c:tx>
      <c:layout>
        <c:manualLayout>
          <c:xMode val="edge"/>
          <c:yMode val="edge"/>
          <c:x val="0.31202077865266842"/>
          <c:y val="0"/>
        </c:manualLayout>
      </c:layout>
      <c:overlay val="0"/>
      <c:spPr>
        <a:noFill/>
        <a:ln>
          <a:noFill/>
        </a:ln>
        <a:effectLst/>
      </c:spPr>
      <c:txPr>
        <a:bodyPr rot="0" spcFirstLastPara="1" vertOverflow="ellipsis" vert="horz" wrap="square" anchor="ctr" anchorCtr="1"/>
        <a:lstStyle/>
        <a:p>
          <a:pPr>
            <a:defRPr sz="1400" b="1" i="0" u="none" strike="noStrike" kern="1200" spc="0" baseline="0">
              <a:solidFill>
                <a:sysClr val="windowText" lastClr="000000"/>
              </a:solidFill>
              <a:latin typeface="Cambria" panose="02040503050406030204" pitchFamily="18" charset="0"/>
              <a:ea typeface="Cambria" panose="02040503050406030204" pitchFamily="18" charset="0"/>
              <a:cs typeface="+mn-cs"/>
            </a:defRPr>
          </a:pPr>
          <a:endParaRPr lang="en-US"/>
        </a:p>
      </c:txPr>
    </c:title>
    <c:autoTitleDeleted val="0"/>
    <c:plotArea>
      <c:layout>
        <c:manualLayout>
          <c:layoutTarget val="inner"/>
          <c:xMode val="edge"/>
          <c:yMode val="edge"/>
          <c:x val="0.35280711210647275"/>
          <c:y val="0.22321429711837756"/>
          <c:w val="0.30430544188123348"/>
          <c:h val="0.75807777230681572"/>
        </c:manualLayout>
      </c:layout>
      <c:doughnutChart>
        <c:varyColors val="1"/>
        <c:ser>
          <c:idx val="0"/>
          <c:order val="0"/>
          <c:tx>
            <c:strRef>
              <c:f>'Abakkus Emerg. Opp.'!$D$23</c:f>
              <c:strCache>
                <c:ptCount val="1"/>
                <c:pt idx="0">
                  <c:v>Allocation %</c:v>
                </c:pt>
              </c:strCache>
            </c:strRef>
          </c:tx>
          <c:dPt>
            <c:idx val="0"/>
            <c:bubble3D val="0"/>
            <c:spPr>
              <a:solidFill>
                <a:srgbClr val="6D6D6D"/>
              </a:solidFill>
              <a:ln w="19050">
                <a:solidFill>
                  <a:schemeClr val="lt1"/>
                </a:solidFill>
              </a:ln>
              <a:effectLst/>
            </c:spPr>
            <c:extLst>
              <c:ext xmlns:c16="http://schemas.microsoft.com/office/drawing/2014/chart" uri="{C3380CC4-5D6E-409C-BE32-E72D297353CC}">
                <c16:uniqueId val="{00000001-5BFD-4988-9A62-1C7F4B47A157}"/>
              </c:ext>
            </c:extLst>
          </c:dPt>
          <c:dPt>
            <c:idx val="1"/>
            <c:bubble3D val="0"/>
            <c:spPr>
              <a:solidFill>
                <a:srgbClr val="B79165"/>
              </a:solidFill>
              <a:ln w="19050">
                <a:solidFill>
                  <a:schemeClr val="lt1"/>
                </a:solidFill>
              </a:ln>
              <a:effectLst/>
            </c:spPr>
            <c:extLst>
              <c:ext xmlns:c16="http://schemas.microsoft.com/office/drawing/2014/chart" uri="{C3380CC4-5D6E-409C-BE32-E72D297353CC}">
                <c16:uniqueId val="{00000003-5BFD-4988-9A62-1C7F4B47A157}"/>
              </c:ext>
            </c:extLst>
          </c:dPt>
          <c:dPt>
            <c:idx val="2"/>
            <c:bubble3D val="0"/>
            <c:spPr>
              <a:solidFill>
                <a:schemeClr val="accent3"/>
              </a:solidFill>
              <a:ln w="19050">
                <a:solidFill>
                  <a:schemeClr val="lt1"/>
                </a:solidFill>
              </a:ln>
              <a:effectLst/>
            </c:spPr>
            <c:extLst>
              <c:ext xmlns:c16="http://schemas.microsoft.com/office/drawing/2014/chart" uri="{C3380CC4-5D6E-409C-BE32-E72D297353CC}">
                <c16:uniqueId val="{00000005-5BFD-4988-9A62-1C7F4B47A157}"/>
              </c:ext>
            </c:extLst>
          </c:dPt>
          <c:dPt>
            <c:idx val="3"/>
            <c:bubble3D val="0"/>
            <c:spPr>
              <a:solidFill>
                <a:schemeClr val="tx1"/>
              </a:solidFill>
              <a:ln w="19050">
                <a:solidFill>
                  <a:schemeClr val="lt1"/>
                </a:solidFill>
              </a:ln>
              <a:effectLst/>
            </c:spPr>
            <c:extLst>
              <c:ext xmlns:c16="http://schemas.microsoft.com/office/drawing/2014/chart" uri="{C3380CC4-5D6E-409C-BE32-E72D297353CC}">
                <c16:uniqueId val="{00000007-5BFD-4988-9A62-1C7F4B47A157}"/>
              </c:ext>
            </c:extLst>
          </c:dPt>
          <c:dLbls>
            <c:dLbl>
              <c:idx val="0"/>
              <c:layout>
                <c:manualLayout>
                  <c:x val="0.1494225068196306"/>
                  <c:y val="1.1573252569545717E-2"/>
                </c:manualLayout>
              </c:layout>
              <c:showLegendKey val="0"/>
              <c:showVal val="1"/>
              <c:showCatName val="1"/>
              <c:showSerName val="0"/>
              <c:showPercent val="0"/>
              <c:showBubbleSize val="0"/>
              <c:separator>
</c:separator>
              <c:extLst>
                <c:ext xmlns:c15="http://schemas.microsoft.com/office/drawing/2012/chart" uri="{CE6537A1-D6FC-4f65-9D91-7224C49458BB}"/>
                <c:ext xmlns:c16="http://schemas.microsoft.com/office/drawing/2014/chart" uri="{C3380CC4-5D6E-409C-BE32-E72D297353CC}">
                  <c16:uniqueId val="{00000001-5BFD-4988-9A62-1C7F4B47A157}"/>
                </c:ext>
              </c:extLst>
            </c:dLbl>
            <c:dLbl>
              <c:idx val="1"/>
              <c:layout>
                <c:manualLayout>
                  <c:x val="6.9464264936805922E-2"/>
                  <c:y val="0.11847656294903597"/>
                </c:manualLayout>
              </c:layout>
              <c:showLegendKey val="0"/>
              <c:showVal val="1"/>
              <c:showCatName val="1"/>
              <c:showSerName val="0"/>
              <c:showPercent val="0"/>
              <c:showBubbleSize val="0"/>
              <c:separator>
</c:separator>
              <c:extLst>
                <c:ext xmlns:c15="http://schemas.microsoft.com/office/drawing/2012/chart" uri="{CE6537A1-D6FC-4f65-9D91-7224C49458BB}"/>
                <c:ext xmlns:c16="http://schemas.microsoft.com/office/drawing/2014/chart" uri="{C3380CC4-5D6E-409C-BE32-E72D297353CC}">
                  <c16:uniqueId val="{00000003-5BFD-4988-9A62-1C7F4B47A157}"/>
                </c:ext>
              </c:extLst>
            </c:dLbl>
            <c:dLbl>
              <c:idx val="2"/>
              <c:layout>
                <c:manualLayout>
                  <c:x val="-0.10735386399324554"/>
                  <c:y val="9.7320056659177673E-2"/>
                </c:manualLayout>
              </c:layout>
              <c:showLegendKey val="0"/>
              <c:showVal val="1"/>
              <c:showCatName val="1"/>
              <c:showSerName val="0"/>
              <c:showPercent val="0"/>
              <c:showBubbleSize val="0"/>
              <c:separator>
</c:separator>
              <c:extLst>
                <c:ext xmlns:c15="http://schemas.microsoft.com/office/drawing/2012/chart" uri="{CE6537A1-D6FC-4f65-9D91-7224C49458BB}"/>
                <c:ext xmlns:c16="http://schemas.microsoft.com/office/drawing/2014/chart" uri="{C3380CC4-5D6E-409C-BE32-E72D297353CC}">
                  <c16:uniqueId val="{00000005-5BFD-4988-9A62-1C7F4B47A157}"/>
                </c:ext>
              </c:extLst>
            </c:dLbl>
            <c:dLbl>
              <c:idx val="3"/>
              <c:layout>
                <c:manualLayout>
                  <c:x val="-0.15793001462876646"/>
                  <c:y val="1.712390490435621E-2"/>
                </c:manualLayout>
              </c:layout>
              <c:showLegendKey val="0"/>
              <c:showVal val="1"/>
              <c:showCatName val="1"/>
              <c:showSerName val="0"/>
              <c:showPercent val="0"/>
              <c:showBubbleSize val="0"/>
              <c:separator>
</c:separator>
              <c:extLst>
                <c:ext xmlns:c15="http://schemas.microsoft.com/office/drawing/2012/chart" uri="{CE6537A1-D6FC-4f65-9D91-7224C49458BB}"/>
                <c:ext xmlns:c16="http://schemas.microsoft.com/office/drawing/2014/chart" uri="{C3380CC4-5D6E-409C-BE32-E72D297353CC}">
                  <c16:uniqueId val="{00000007-5BFD-4988-9A62-1C7F4B47A157}"/>
                </c:ext>
              </c:extLst>
            </c:dLbl>
            <c:spPr>
              <a:noFill/>
              <a:ln>
                <a:noFill/>
              </a:ln>
              <a:effectLst/>
            </c:spPr>
            <c:txPr>
              <a:bodyPr rot="0" spcFirstLastPara="1" vertOverflow="ellipsis" vert="horz" wrap="square" anchor="ctr" anchorCtr="1"/>
              <a:lstStyle/>
              <a:p>
                <a:pPr>
                  <a:defRPr sz="1100" b="0" i="0" u="none" strike="noStrike" kern="1200" baseline="0">
                    <a:solidFill>
                      <a:sysClr val="windowText" lastClr="000000"/>
                    </a:solidFill>
                    <a:latin typeface="Cambria" panose="02040503050406030204" pitchFamily="18" charset="0"/>
                    <a:ea typeface="Cambria" panose="02040503050406030204" pitchFamily="18" charset="0"/>
                    <a:cs typeface="+mn-cs"/>
                  </a:defRPr>
                </a:pPr>
                <a:endParaRPr lang="en-US"/>
              </a:p>
            </c:txPr>
            <c:showLegendKey val="0"/>
            <c:showVal val="1"/>
            <c:showCatName val="1"/>
            <c:showSerName val="0"/>
            <c:showPercent val="0"/>
            <c:showBubbleSize val="0"/>
            <c:separator>
</c:separator>
            <c:showLeaderLines val="1"/>
            <c:leaderLines>
              <c:spPr>
                <a:ln w="9525" cap="flat" cmpd="sng" algn="ctr">
                  <a:solidFill>
                    <a:schemeClr val="tx1">
                      <a:lumMod val="35000"/>
                      <a:lumOff val="65000"/>
                    </a:schemeClr>
                  </a:solidFill>
                  <a:round/>
                </a:ln>
                <a:effectLst/>
              </c:spPr>
            </c:leaderLines>
            <c:extLst>
              <c:ext xmlns:c15="http://schemas.microsoft.com/office/drawing/2012/chart" uri="{CE6537A1-D6FC-4f65-9D91-7224C49458BB}"/>
            </c:extLst>
          </c:dLbls>
          <c:cat>
            <c:strRef>
              <c:f>'Abakkus Emerg. Opp.'!$C$24:$C$27</c:f>
              <c:strCache>
                <c:ptCount val="4"/>
                <c:pt idx="0">
                  <c:v>Large Cap</c:v>
                </c:pt>
                <c:pt idx="1">
                  <c:v>Mid Cap</c:v>
                </c:pt>
                <c:pt idx="2">
                  <c:v>Small Cap</c:v>
                </c:pt>
                <c:pt idx="3">
                  <c:v>Cash</c:v>
                </c:pt>
              </c:strCache>
            </c:strRef>
          </c:cat>
          <c:val>
            <c:numRef>
              <c:f>'Abakkus Emerg. Opp.'!$D$24:$D$27</c:f>
              <c:numCache>
                <c:formatCode>0%</c:formatCode>
                <c:ptCount val="4"/>
                <c:pt idx="0">
                  <c:v>0.1532</c:v>
                </c:pt>
                <c:pt idx="1">
                  <c:v>0.2341</c:v>
                </c:pt>
                <c:pt idx="2">
                  <c:v>0.55700000000000005</c:v>
                </c:pt>
                <c:pt idx="3">
                  <c:v>5.57E-2</c:v>
                </c:pt>
              </c:numCache>
            </c:numRef>
          </c:val>
          <c:extLst>
            <c:ext xmlns:c16="http://schemas.microsoft.com/office/drawing/2014/chart" uri="{C3380CC4-5D6E-409C-BE32-E72D297353CC}">
              <c16:uniqueId val="{00000008-5BFD-4988-9A62-1C7F4B47A157}"/>
            </c:ext>
          </c:extLst>
        </c:ser>
        <c:dLbls>
          <c:showLegendKey val="0"/>
          <c:showVal val="1"/>
          <c:showCatName val="0"/>
          <c:showSerName val="0"/>
          <c:showPercent val="0"/>
          <c:showBubbleSize val="0"/>
          <c:showLeaderLines val="1"/>
        </c:dLbls>
        <c:firstSliceAng val="0"/>
        <c:holeSize val="75"/>
      </c:doughnutChart>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solidFill>
        <a:schemeClr val="bg1">
          <a:lumMod val="85000"/>
        </a:schemeClr>
      </a:solidFill>
    </a:ln>
    <a:effectLst/>
  </c:spPr>
  <c:txPr>
    <a:bodyPr/>
    <a:lstStyle/>
    <a:p>
      <a:pPr>
        <a:defRPr sz="1050">
          <a:solidFill>
            <a:sysClr val="windowText" lastClr="000000"/>
          </a:solidFill>
          <a:latin typeface="Cambria" panose="02040503050406030204" pitchFamily="18" charset="0"/>
          <a:ea typeface="Cambria" panose="02040503050406030204" pitchFamily="18" charset="0"/>
        </a:defRPr>
      </a:pPr>
      <a:endParaRPr lang="en-US"/>
    </a:p>
  </c:txPr>
</c:chartSpace>
</file>

<file path=ppt/charts/chart3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title>
      <c:tx>
        <c:rich>
          <a:bodyPr rot="0" spcFirstLastPara="1" vertOverflow="ellipsis" vert="horz" wrap="square" anchor="ctr" anchorCtr="1"/>
          <a:lstStyle/>
          <a:p>
            <a:pPr>
              <a:defRPr sz="1400" b="0" i="0" u="none" strike="noStrike" kern="1200" spc="0" baseline="0">
                <a:solidFill>
                  <a:schemeClr val="tx1">
                    <a:lumMod val="65000"/>
                    <a:lumOff val="35000"/>
                  </a:schemeClr>
                </a:solidFill>
                <a:latin typeface="+mn-lt"/>
                <a:ea typeface="+mn-ea"/>
                <a:cs typeface="+mn-cs"/>
              </a:defRPr>
            </a:pPr>
            <a:r>
              <a:rPr lang="en-US" b="1">
                <a:solidFill>
                  <a:sysClr val="windowText" lastClr="000000"/>
                </a:solidFill>
                <a:latin typeface="Cambria" panose="02040503050406030204" pitchFamily="18" charset="0"/>
                <a:ea typeface="Cambria" panose="02040503050406030204" pitchFamily="18" charset="0"/>
              </a:rPr>
              <a:t>Performance</a:t>
            </a:r>
          </a:p>
        </c:rich>
      </c:tx>
      <c:overlay val="0"/>
      <c:spPr>
        <a:noFill/>
        <a:ln>
          <a:noFill/>
        </a:ln>
        <a:effectLst/>
      </c:spPr>
      <c:txPr>
        <a:bodyPr rot="0" spcFirstLastPara="1" vertOverflow="ellipsis" vert="horz" wrap="square" anchor="ctr" anchorCtr="1"/>
        <a:lstStyle/>
        <a:p>
          <a:pPr>
            <a:defRPr sz="1400" b="0" i="0" u="none" strike="noStrike" kern="1200" spc="0" baseline="0">
              <a:solidFill>
                <a:schemeClr val="tx1">
                  <a:lumMod val="65000"/>
                  <a:lumOff val="35000"/>
                </a:schemeClr>
              </a:solidFill>
              <a:latin typeface="+mn-lt"/>
              <a:ea typeface="+mn-ea"/>
              <a:cs typeface="+mn-cs"/>
            </a:defRPr>
          </a:pPr>
          <a:endParaRPr lang="en-US"/>
        </a:p>
      </c:txPr>
    </c:title>
    <c:autoTitleDeleted val="0"/>
    <c:plotArea>
      <c:layout/>
      <c:barChart>
        <c:barDir val="col"/>
        <c:grouping val="clustered"/>
        <c:varyColors val="0"/>
        <c:ser>
          <c:idx val="0"/>
          <c:order val="0"/>
          <c:tx>
            <c:strRef>
              <c:f>'Abakkus Emerg. Opp.'!$C$4</c:f>
              <c:strCache>
                <c:ptCount val="1"/>
                <c:pt idx="0">
                  <c:v>Abakkus Emerging Opportunities Approach</c:v>
                </c:pt>
              </c:strCache>
            </c:strRef>
          </c:tx>
          <c:spPr>
            <a:solidFill>
              <a:srgbClr val="B79165"/>
            </a:solidFill>
            <a:ln>
              <a:noFill/>
            </a:ln>
            <a:effectLst/>
          </c:spPr>
          <c:invertIfNegative val="0"/>
          <c:dLbls>
            <c:dLbl>
              <c:idx val="0"/>
              <c:layout>
                <c:manualLayout>
                  <c:x val="-3.047972746540208E-2"/>
                  <c:y val="-7.8829886549288564E-3"/>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32EE-45C4-B99D-287ADA443A9B}"/>
                </c:ext>
              </c:extLst>
            </c:dLbl>
            <c:dLbl>
              <c:idx val="1"/>
              <c:layout>
                <c:manualLayout>
                  <c:x val="-3.2873831870545165E-3"/>
                  <c:y val="-4.5180337107433785E-3"/>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8-32EE-45C4-B99D-287ADA443A9B}"/>
                </c:ext>
              </c:extLst>
            </c:dLbl>
            <c:dLbl>
              <c:idx val="2"/>
              <c:layout>
                <c:manualLayout>
                  <c:x val="0"/>
                  <c:y val="-2.710998115796005E-2"/>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6F5C-4ED9-969F-92687CD4456E}"/>
                </c:ext>
              </c:extLst>
            </c:dLbl>
            <c:dLbl>
              <c:idx val="4"/>
              <c:layout>
                <c:manualLayout>
                  <c:x val="-2.2772858216969546E-2"/>
                  <c:y val="1.8732815888792116E-2"/>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32EE-45C4-B99D-287ADA443A9B}"/>
                </c:ext>
              </c:extLst>
            </c:dLbl>
            <c:dLbl>
              <c:idx val="5"/>
              <c:layout>
                <c:manualLayout>
                  <c:x val="-2.6763380109540196E-2"/>
                  <c:y val="4.6832396808316841E-3"/>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7-32EE-45C4-B99D-287ADA443A9B}"/>
                </c:ext>
              </c:extLst>
            </c:dLbl>
            <c:dLbl>
              <c:idx val="6"/>
              <c:layout>
                <c:manualLayout>
                  <c:x val="2.6763380109540197E-3"/>
                  <c:y val="1.8732958723326736E-2"/>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32EE-45C4-B99D-287ADA443A9B}"/>
                </c:ext>
              </c:extLst>
            </c:dLbl>
            <c:dLbl>
              <c:idx val="7"/>
              <c:layout>
                <c:manualLayout>
                  <c:x val="-1.8734366076678236E-2"/>
                  <c:y val="4.6832396808316416E-3"/>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6-32EE-45C4-B99D-287ADA443A9B}"/>
                </c:ext>
              </c:extLst>
            </c:dLbl>
            <c:spPr>
              <a:noFill/>
              <a:ln>
                <a:noFill/>
              </a:ln>
              <a:effectLst/>
            </c:spPr>
            <c:txPr>
              <a:bodyPr rot="0" spcFirstLastPara="1" vertOverflow="ellipsis" vert="horz" wrap="square" lIns="38100" tIns="19050" rIns="38100" bIns="19050" anchor="ctr" anchorCtr="1">
                <a:spAutoFit/>
              </a:bodyPr>
              <a:lstStyle/>
              <a:p>
                <a:pPr>
                  <a:defRPr sz="1100" b="0" i="0" u="none" strike="noStrike" kern="1200" baseline="0">
                    <a:solidFill>
                      <a:sysClr val="windowText" lastClr="000000"/>
                    </a:solidFill>
                    <a:latin typeface="Cambria" panose="02040503050406030204" pitchFamily="18" charset="0"/>
                    <a:ea typeface="Cambria" panose="02040503050406030204" pitchFamily="18" charset="0"/>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'Abakkus Emerg. Opp.'!$D$3:$K$3</c:f>
              <c:strCache>
                <c:ptCount val="8"/>
                <c:pt idx="0">
                  <c:v>1 M</c:v>
                </c:pt>
                <c:pt idx="1">
                  <c:v>3 M</c:v>
                </c:pt>
                <c:pt idx="2">
                  <c:v>6 M</c:v>
                </c:pt>
                <c:pt idx="3">
                  <c:v>1 Y</c:v>
                </c:pt>
                <c:pt idx="4">
                  <c:v>2Y</c:v>
                </c:pt>
                <c:pt idx="5">
                  <c:v>3 Y</c:v>
                </c:pt>
                <c:pt idx="6">
                  <c:v>5 Y</c:v>
                </c:pt>
                <c:pt idx="7">
                  <c:v>SI</c:v>
                </c:pt>
              </c:strCache>
            </c:strRef>
          </c:cat>
          <c:val>
            <c:numRef>
              <c:f>'Abakkus Emerg. Opp.'!$D$4:$K$4</c:f>
              <c:numCache>
                <c:formatCode>0%</c:formatCode>
                <c:ptCount val="8"/>
                <c:pt idx="0">
                  <c:v>8.3000000000000001E-3</c:v>
                </c:pt>
                <c:pt idx="1">
                  <c:v>3.7499999999999999E-2</c:v>
                </c:pt>
                <c:pt idx="2">
                  <c:v>7.4399999999999994E-2</c:v>
                </c:pt>
                <c:pt idx="3">
                  <c:v>1.89E-2</c:v>
                </c:pt>
                <c:pt idx="4">
                  <c:v>3.2099999999999997E-2</c:v>
                </c:pt>
                <c:pt idx="5">
                  <c:v>0.1308</c:v>
                </c:pt>
                <c:pt idx="6">
                  <c:v>0.1421</c:v>
                </c:pt>
                <c:pt idx="7">
                  <c:v>0.26179999999999998</c:v>
                </c:pt>
              </c:numCache>
            </c:numRef>
          </c:val>
          <c:extLst>
            <c:ext xmlns:c16="http://schemas.microsoft.com/office/drawing/2014/chart" uri="{C3380CC4-5D6E-409C-BE32-E72D297353CC}">
              <c16:uniqueId val="{00000000-32EE-45C4-B99D-287ADA443A9B}"/>
            </c:ext>
          </c:extLst>
        </c:ser>
        <c:ser>
          <c:idx val="1"/>
          <c:order val="1"/>
          <c:tx>
            <c:strRef>
              <c:f>'Abakkus Emerg. Opp.'!$C$5</c:f>
              <c:strCache>
                <c:ptCount val="1"/>
                <c:pt idx="0">
                  <c:v>BSE 500 TRI</c:v>
                </c:pt>
              </c:strCache>
            </c:strRef>
          </c:tx>
          <c:spPr>
            <a:solidFill>
              <a:srgbClr val="6D6D6D"/>
            </a:solidFill>
            <a:ln>
              <a:noFill/>
            </a:ln>
            <a:effectLst/>
          </c:spPr>
          <c:invertIfNegative val="0"/>
          <c:dLbls>
            <c:dLbl>
              <c:idx val="0"/>
              <c:layout>
                <c:manualLayout>
                  <c:x val="2.0048594726565571E-2"/>
                  <c:y val="1.1252568722213684E-2"/>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1A8B-4041-AF69-72621B3D4ED9}"/>
                </c:ext>
              </c:extLst>
            </c:dLbl>
            <c:dLbl>
              <c:idx val="1"/>
              <c:layout>
                <c:manualLayout>
                  <c:x val="5.7281699218758812E-3"/>
                  <c:y val="-1.7413588469354729E-2"/>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32EE-45C4-B99D-287ADA443A9B}"/>
                </c:ext>
              </c:extLst>
            </c:dLbl>
            <c:dLbl>
              <c:idx val="2"/>
              <c:layout>
                <c:manualLayout>
                  <c:x val="2.0048594726565585E-2"/>
                  <c:y val="1.3555168468330086E-2"/>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6F5C-4ED9-969F-92687CD4456E}"/>
                </c:ext>
              </c:extLst>
            </c:dLbl>
            <c:dLbl>
              <c:idx val="3"/>
              <c:layout>
                <c:manualLayout>
                  <c:x val="1.4320424804689702E-2"/>
                  <c:y val="9.0367789788866684E-3"/>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6F5C-4ED9-969F-92687CD4456E}"/>
                </c:ext>
              </c:extLst>
            </c:dLbl>
            <c:dLbl>
              <c:idx val="5"/>
              <c:layout>
                <c:manualLayout>
                  <c:x val="1.8734366076678041E-2"/>
                  <c:y val="-6.2961486015120386E-3"/>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9-32EE-45C4-B99D-287ADA443A9B}"/>
                </c:ext>
              </c:extLst>
            </c:dLbl>
            <c:dLbl>
              <c:idx val="6"/>
              <c:layout>
                <c:manualLayout>
                  <c:x val="2.5401276344507475E-2"/>
                  <c:y val="1.4049700861269035E-2"/>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A-32EE-45C4-B99D-287ADA443A9B}"/>
                </c:ext>
              </c:extLst>
            </c:dLbl>
            <c:dLbl>
              <c:idx val="7"/>
              <c:layout>
                <c:manualLayout>
                  <c:x val="1.1080851539817667E-2"/>
                  <c:y val="1.388497532318933E-2"/>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B-32EE-45C4-B99D-287ADA443A9B}"/>
                </c:ext>
              </c:extLst>
            </c:dLbl>
            <c:spPr>
              <a:noFill/>
              <a:ln>
                <a:noFill/>
              </a:ln>
              <a:effectLst/>
            </c:spPr>
            <c:txPr>
              <a:bodyPr rot="0" spcFirstLastPara="1" vertOverflow="ellipsis" vert="horz" wrap="square" lIns="38100" tIns="19050" rIns="38100" bIns="19050" anchor="ctr" anchorCtr="1">
                <a:spAutoFit/>
              </a:bodyPr>
              <a:lstStyle/>
              <a:p>
                <a:pPr>
                  <a:defRPr sz="1100" b="0" i="0" u="none" strike="noStrike" kern="1200" baseline="0">
                    <a:solidFill>
                      <a:sysClr val="windowText" lastClr="000000"/>
                    </a:solidFill>
                    <a:latin typeface="Cambria" panose="02040503050406030204" pitchFamily="18" charset="0"/>
                    <a:ea typeface="Cambria" panose="02040503050406030204" pitchFamily="18" charset="0"/>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'Abakkus Emerg. Opp.'!$D$3:$K$3</c:f>
              <c:strCache>
                <c:ptCount val="8"/>
                <c:pt idx="0">
                  <c:v>1 M</c:v>
                </c:pt>
                <c:pt idx="1">
                  <c:v>3 M</c:v>
                </c:pt>
                <c:pt idx="2">
                  <c:v>6 M</c:v>
                </c:pt>
                <c:pt idx="3">
                  <c:v>1 Y</c:v>
                </c:pt>
                <c:pt idx="4">
                  <c:v>2Y</c:v>
                </c:pt>
                <c:pt idx="5">
                  <c:v>3 Y</c:v>
                </c:pt>
                <c:pt idx="6">
                  <c:v>5 Y</c:v>
                </c:pt>
                <c:pt idx="7">
                  <c:v>SI</c:v>
                </c:pt>
              </c:strCache>
            </c:strRef>
          </c:cat>
          <c:val>
            <c:numRef>
              <c:f>'Abakkus Emerg. Opp.'!$D$5:$K$5</c:f>
              <c:numCache>
                <c:formatCode>0%</c:formatCode>
                <c:ptCount val="8"/>
                <c:pt idx="0">
                  <c:v>2.1899999999999999E-2</c:v>
                </c:pt>
                <c:pt idx="1">
                  <c:v>3.78E-2</c:v>
                </c:pt>
                <c:pt idx="2">
                  <c:v>1.9900000000000001E-2</c:v>
                </c:pt>
                <c:pt idx="3">
                  <c:v>2.98E-2</c:v>
                </c:pt>
                <c:pt idx="4">
                  <c:v>4.1999999999999997E-3</c:v>
                </c:pt>
                <c:pt idx="5">
                  <c:v>0.11890000000000001</c:v>
                </c:pt>
                <c:pt idx="6">
                  <c:v>0.1235</c:v>
                </c:pt>
                <c:pt idx="7">
                  <c:v>0.17369999999999999</c:v>
                </c:pt>
              </c:numCache>
            </c:numRef>
          </c:val>
          <c:extLst>
            <c:ext xmlns:c16="http://schemas.microsoft.com/office/drawing/2014/chart" uri="{C3380CC4-5D6E-409C-BE32-E72D297353CC}">
              <c16:uniqueId val="{00000001-32EE-45C4-B99D-287ADA443A9B}"/>
            </c:ext>
          </c:extLst>
        </c:ser>
        <c:dLbls>
          <c:showLegendKey val="0"/>
          <c:showVal val="0"/>
          <c:showCatName val="0"/>
          <c:showSerName val="0"/>
          <c:showPercent val="0"/>
          <c:showBubbleSize val="0"/>
        </c:dLbls>
        <c:gapWidth val="219"/>
        <c:overlap val="-27"/>
        <c:axId val="832365823"/>
        <c:axId val="832366303"/>
      </c:barChart>
      <c:catAx>
        <c:axId val="832365823"/>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100" b="0" i="0" u="none" strike="noStrike" kern="1200" baseline="0">
                <a:solidFill>
                  <a:sysClr val="windowText" lastClr="000000"/>
                </a:solidFill>
                <a:latin typeface="Cambria" panose="02040503050406030204" pitchFamily="18" charset="0"/>
                <a:ea typeface="Cambria" panose="02040503050406030204" pitchFamily="18" charset="0"/>
                <a:cs typeface="+mn-cs"/>
              </a:defRPr>
            </a:pPr>
            <a:endParaRPr lang="en-US"/>
          </a:p>
        </c:txPr>
        <c:crossAx val="832366303"/>
        <c:crosses val="autoZero"/>
        <c:auto val="1"/>
        <c:lblAlgn val="ctr"/>
        <c:lblOffset val="100"/>
        <c:noMultiLvlLbl val="0"/>
      </c:catAx>
      <c:valAx>
        <c:axId val="832366303"/>
        <c:scaling>
          <c:orientation val="minMax"/>
        </c:scaling>
        <c:delete val="1"/>
        <c:axPos val="l"/>
        <c:numFmt formatCode="0%" sourceLinked="1"/>
        <c:majorTickMark val="none"/>
        <c:minorTickMark val="none"/>
        <c:tickLblPos val="nextTo"/>
        <c:crossAx val="832365823"/>
        <c:crosses val="autoZero"/>
        <c:crossBetween val="between"/>
      </c:valAx>
      <c:spPr>
        <a:noFill/>
        <a:ln>
          <a:noFill/>
        </a:ln>
        <a:effectLst/>
      </c:spPr>
    </c:plotArea>
    <c:legend>
      <c:legendPos val="b"/>
      <c:overlay val="0"/>
      <c:spPr>
        <a:noFill/>
        <a:ln>
          <a:noFill/>
        </a:ln>
        <a:effectLst/>
      </c:spPr>
      <c:txPr>
        <a:bodyPr rot="0" spcFirstLastPara="1" vertOverflow="ellipsis" vert="horz" wrap="square" anchor="ctr" anchorCtr="1"/>
        <a:lstStyle/>
        <a:p>
          <a:pPr>
            <a:defRPr sz="1100" b="0" i="0" u="none" strike="noStrike" kern="1200" baseline="0">
              <a:solidFill>
                <a:sysClr val="windowText" lastClr="000000"/>
              </a:solidFill>
              <a:latin typeface="Cambria" panose="02040503050406030204" pitchFamily="18" charset="0"/>
              <a:ea typeface="Cambria" panose="02040503050406030204" pitchFamily="18" charset="0"/>
              <a:cs typeface="+mn-cs"/>
            </a:defRPr>
          </a:pPr>
          <a:endParaRPr lang="en-US"/>
        </a:p>
      </c:txPr>
    </c:legend>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solidFill>
        <a:sysClr val="window" lastClr="FFFFFF">
          <a:lumMod val="85000"/>
        </a:sysClr>
      </a:solidFill>
    </a:ln>
    <a:effectLst/>
  </c:spPr>
  <c:txPr>
    <a:bodyPr/>
    <a:lstStyle/>
    <a:p>
      <a:pPr>
        <a:defRPr/>
      </a:pPr>
      <a:endParaRPr lang="en-US"/>
    </a:p>
  </c:txPr>
</c:chartSpace>
</file>

<file path=ppt/charts/chart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2306278860761769E-2"/>
          <c:y val="8.3155221445025213E-2"/>
          <c:w val="0.89258923644838672"/>
          <c:h val="0.90292752618418626"/>
        </c:manualLayout>
      </c:layout>
      <c:barChart>
        <c:barDir val="col"/>
        <c:grouping val="clustered"/>
        <c:varyColors val="0"/>
        <c:dLbls>
          <c:showLegendKey val="0"/>
          <c:showVal val="0"/>
          <c:showCatName val="0"/>
          <c:showSerName val="0"/>
          <c:showPercent val="0"/>
          <c:showBubbleSize val="0"/>
        </c:dLbls>
        <c:gapWidth val="116"/>
        <c:overlap val="100"/>
        <c:axId val="1012914176"/>
        <c:axId val="1012907936"/>
      </c:barChart>
      <c:catAx>
        <c:axId val="1012914176"/>
        <c:scaling>
          <c:orientation val="minMax"/>
        </c:scaling>
        <c:delete val="0"/>
        <c:axPos val="b"/>
        <c:numFmt formatCode="mmm\-yy" sourceLinked="1"/>
        <c:majorTickMark val="none"/>
        <c:minorTickMark val="none"/>
        <c:tickLblPos val="high"/>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lgn="ctr">
              <a:defRPr lang="en-US" sz="900" b="0" i="0" u="none" strike="noStrike" kern="1200" baseline="0">
                <a:solidFill>
                  <a:schemeClr val="bg1"/>
                </a:solidFill>
                <a:latin typeface="Mangal Pro" panose="00000500000000000000" pitchFamily="2" charset="0"/>
                <a:ea typeface="+mn-ea"/>
                <a:cs typeface="+mn-cs"/>
              </a:defRPr>
            </a:pPr>
            <a:endParaRPr lang="en-US"/>
          </a:p>
        </c:txPr>
        <c:crossAx val="1012907936"/>
        <c:crosses val="autoZero"/>
        <c:auto val="1"/>
        <c:lblAlgn val="ctr"/>
        <c:lblOffset val="100"/>
        <c:noMultiLvlLbl val="1"/>
      </c:catAx>
      <c:valAx>
        <c:axId val="1012907936"/>
        <c:scaling>
          <c:orientation val="minMax"/>
          <c:max val="110000"/>
          <c:min val="-130000"/>
        </c:scaling>
        <c:delete val="0"/>
        <c:axPos val="l"/>
        <c:numFmt formatCode="\ #,##0;\(#,##0\)" sourceLinked="0"/>
        <c:majorTickMark val="none"/>
        <c:minorTickMark val="none"/>
        <c:tickLblPos val="nextTo"/>
        <c:spPr>
          <a:noFill/>
          <a:ln>
            <a:noFill/>
          </a:ln>
          <a:effectLst/>
        </c:spPr>
        <c:txPr>
          <a:bodyPr rot="-60000000" spcFirstLastPara="1" vertOverflow="ellipsis" vert="horz" wrap="square" anchor="ctr" anchorCtr="1"/>
          <a:lstStyle/>
          <a:p>
            <a:pPr algn="ctr">
              <a:defRPr lang="en-US" sz="1000" b="0" i="0" u="none" strike="noStrike" kern="1200" baseline="0">
                <a:solidFill>
                  <a:schemeClr val="bg1"/>
                </a:solidFill>
                <a:latin typeface="Cambria" panose="02040503050406030204" pitchFamily="18" charset="0"/>
                <a:ea typeface="Cambria" panose="02040503050406030204" pitchFamily="18" charset="0"/>
                <a:cs typeface="+mn-cs"/>
              </a:defRPr>
            </a:pPr>
            <a:endParaRPr lang="en-US"/>
          </a:p>
        </c:txPr>
        <c:crossAx val="1012914176"/>
        <c:crosses val="autoZero"/>
        <c:crossBetween val="between"/>
        <c:dispUnits>
          <c:builtInUnit val="thousands"/>
          <c:dispUnitsLbl>
            <c:layout>
              <c:manualLayout>
                <c:xMode val="edge"/>
                <c:yMode val="edge"/>
                <c:x val="0.97171015076246692"/>
                <c:y val="0.36444675622836437"/>
              </c:manualLayout>
            </c:layout>
            <c:tx>
              <c:rich>
                <a:bodyPr rot="-5400000" spcFirstLastPara="1" vertOverflow="ellipsis" vert="horz" wrap="square" anchor="ctr" anchorCtr="1"/>
                <a:lstStyle/>
                <a:p>
                  <a:pPr algn="ctr">
                    <a:defRPr lang="en-US" sz="900" b="0" i="0" u="none" strike="noStrike" kern="1200" baseline="0">
                      <a:solidFill>
                        <a:schemeClr val="bg1"/>
                      </a:solidFill>
                      <a:latin typeface="Mangal Pro" panose="00000500000000000000" pitchFamily="2" charset="0"/>
                      <a:ea typeface="+mn-ea"/>
                      <a:cs typeface="+mn-cs"/>
                    </a:defRPr>
                  </a:pPr>
                  <a:r>
                    <a:rPr lang="en-IN" sz="900" b="0" i="0" u="none" strike="noStrike" baseline="0" dirty="0">
                      <a:effectLst/>
                    </a:rPr>
                    <a:t>Rs .  </a:t>
                  </a:r>
                  <a:r>
                    <a:rPr lang="en-IN" dirty="0"/>
                    <a:t>Thousands  Crore</a:t>
                  </a:r>
                </a:p>
              </c:rich>
            </c:tx>
            <c:spPr>
              <a:noFill/>
              <a:ln>
                <a:noFill/>
              </a:ln>
              <a:effectLst/>
            </c:spPr>
            <c:txPr>
              <a:bodyPr rot="-5400000" spcFirstLastPara="1" vertOverflow="ellipsis" vert="horz" wrap="square" anchor="ctr" anchorCtr="1"/>
              <a:lstStyle/>
              <a:p>
                <a:pPr algn="ctr">
                  <a:defRPr lang="en-US" sz="900" b="0" i="0" u="none" strike="noStrike" kern="1200" baseline="0">
                    <a:solidFill>
                      <a:schemeClr val="bg1"/>
                    </a:solidFill>
                    <a:latin typeface="Mangal Pro" panose="00000500000000000000" pitchFamily="2" charset="0"/>
                    <a:ea typeface="+mn-ea"/>
                    <a:cs typeface="+mn-cs"/>
                  </a:defRPr>
                </a:pPr>
                <a:endParaRPr lang="en-US"/>
              </a:p>
            </c:txPr>
          </c:dispUnitsLbl>
        </c:dispUnits>
      </c:valAx>
      <c:spPr>
        <a:noFill/>
        <a:ln w="25400">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chartSpace>
</file>

<file path=ppt/charts/chart4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rot="0" spcFirstLastPara="1" vertOverflow="ellipsis" vert="horz" wrap="square" anchor="ctr" anchorCtr="1"/>
          <a:lstStyle/>
          <a:p>
            <a:pPr>
              <a:defRPr sz="1400" b="0" i="0" u="none" strike="noStrike" kern="1200" spc="0" baseline="0">
                <a:solidFill>
                  <a:schemeClr val="tx1">
                    <a:lumMod val="65000"/>
                    <a:lumOff val="35000"/>
                  </a:schemeClr>
                </a:solidFill>
                <a:latin typeface="+mn-lt"/>
                <a:ea typeface="+mn-ea"/>
                <a:cs typeface="+mn-cs"/>
              </a:defRPr>
            </a:pPr>
            <a:r>
              <a:rPr lang="en-IN" b="1">
                <a:solidFill>
                  <a:schemeClr val="tx1"/>
                </a:solidFill>
                <a:latin typeface="Cambria" panose="02040503050406030204" pitchFamily="18" charset="0"/>
                <a:ea typeface="Cambria" panose="02040503050406030204" pitchFamily="18" charset="0"/>
              </a:rPr>
              <a:t>M.cap Allocation</a:t>
            </a:r>
          </a:p>
        </c:rich>
      </c:tx>
      <c:layout>
        <c:manualLayout>
          <c:xMode val="edge"/>
          <c:yMode val="edge"/>
          <c:x val="0.32270029526041888"/>
          <c:y val="2.7118634416607709E-2"/>
        </c:manualLayout>
      </c:layout>
      <c:overlay val="0"/>
      <c:spPr>
        <a:noFill/>
        <a:ln>
          <a:noFill/>
        </a:ln>
        <a:effectLst/>
      </c:spPr>
      <c:txPr>
        <a:bodyPr rot="0" spcFirstLastPara="1" vertOverflow="ellipsis" vert="horz" wrap="square" anchor="ctr" anchorCtr="1"/>
        <a:lstStyle/>
        <a:p>
          <a:pPr>
            <a:defRPr sz="1400" b="0" i="0" u="none" strike="noStrike" kern="1200" spc="0" baseline="0">
              <a:solidFill>
                <a:schemeClr val="tx1">
                  <a:lumMod val="65000"/>
                  <a:lumOff val="35000"/>
                </a:schemeClr>
              </a:solidFill>
              <a:latin typeface="+mn-lt"/>
              <a:ea typeface="+mn-ea"/>
              <a:cs typeface="+mn-cs"/>
            </a:defRPr>
          </a:pPr>
          <a:endParaRPr lang="en-US"/>
        </a:p>
      </c:txPr>
    </c:title>
    <c:autoTitleDeleted val="0"/>
    <c:plotArea>
      <c:layout>
        <c:manualLayout>
          <c:layoutTarget val="inner"/>
          <c:xMode val="edge"/>
          <c:yMode val="edge"/>
          <c:x val="0.36334683502510556"/>
          <c:y val="0.19886998572178985"/>
          <c:w val="0.27014911198116859"/>
          <c:h val="0.77341277693392874"/>
        </c:manualLayout>
      </c:layout>
      <c:doughnutChart>
        <c:varyColors val="1"/>
        <c:ser>
          <c:idx val="0"/>
          <c:order val="0"/>
          <c:tx>
            <c:strRef>
              <c:f>'Carnelian Shift'!$D$21</c:f>
              <c:strCache>
                <c:ptCount val="1"/>
                <c:pt idx="0">
                  <c:v>Allocation %</c:v>
                </c:pt>
              </c:strCache>
            </c:strRef>
          </c:tx>
          <c:dPt>
            <c:idx val="0"/>
            <c:bubble3D val="0"/>
            <c:spPr>
              <a:solidFill>
                <a:schemeClr val="tx1">
                  <a:lumMod val="50000"/>
                  <a:lumOff val="50000"/>
                </a:schemeClr>
              </a:solidFill>
              <a:ln w="19050">
                <a:solidFill>
                  <a:schemeClr val="lt1"/>
                </a:solidFill>
              </a:ln>
              <a:effectLst/>
            </c:spPr>
            <c:extLst>
              <c:ext xmlns:c16="http://schemas.microsoft.com/office/drawing/2014/chart" uri="{C3380CC4-5D6E-409C-BE32-E72D297353CC}">
                <c16:uniqueId val="{00000001-53C6-494E-97F7-4D76E1DCFA9B}"/>
              </c:ext>
            </c:extLst>
          </c:dPt>
          <c:dPt>
            <c:idx val="1"/>
            <c:bubble3D val="0"/>
            <c:spPr>
              <a:solidFill>
                <a:srgbClr val="B79165"/>
              </a:solidFill>
              <a:ln w="19050">
                <a:solidFill>
                  <a:schemeClr val="lt1"/>
                </a:solidFill>
              </a:ln>
              <a:effectLst/>
            </c:spPr>
            <c:extLst>
              <c:ext xmlns:c16="http://schemas.microsoft.com/office/drawing/2014/chart" uri="{C3380CC4-5D6E-409C-BE32-E72D297353CC}">
                <c16:uniqueId val="{00000003-53C6-494E-97F7-4D76E1DCFA9B}"/>
              </c:ext>
            </c:extLst>
          </c:dPt>
          <c:dPt>
            <c:idx val="2"/>
            <c:bubble3D val="0"/>
            <c:spPr>
              <a:solidFill>
                <a:schemeClr val="accent3"/>
              </a:solidFill>
              <a:ln w="19050">
                <a:solidFill>
                  <a:schemeClr val="lt1"/>
                </a:solidFill>
              </a:ln>
              <a:effectLst/>
            </c:spPr>
            <c:extLst>
              <c:ext xmlns:c16="http://schemas.microsoft.com/office/drawing/2014/chart" uri="{C3380CC4-5D6E-409C-BE32-E72D297353CC}">
                <c16:uniqueId val="{00000005-53C6-494E-97F7-4D76E1DCFA9B}"/>
              </c:ext>
            </c:extLst>
          </c:dPt>
          <c:dPt>
            <c:idx val="3"/>
            <c:bubble3D val="0"/>
            <c:spPr>
              <a:solidFill>
                <a:schemeClr val="tx1"/>
              </a:solidFill>
              <a:ln w="19050">
                <a:solidFill>
                  <a:schemeClr val="lt1"/>
                </a:solidFill>
              </a:ln>
              <a:effectLst/>
            </c:spPr>
            <c:extLst>
              <c:ext xmlns:c16="http://schemas.microsoft.com/office/drawing/2014/chart" uri="{C3380CC4-5D6E-409C-BE32-E72D297353CC}">
                <c16:uniqueId val="{00000007-53C6-494E-97F7-4D76E1DCFA9B}"/>
              </c:ext>
            </c:extLst>
          </c:dPt>
          <c:dLbls>
            <c:dLbl>
              <c:idx val="0"/>
              <c:layout>
                <c:manualLayout>
                  <c:x val="0.15129858893564038"/>
                  <c:y val="5.291906119700656E-2"/>
                </c:manualLayout>
              </c:layout>
              <c:showLegendKey val="0"/>
              <c:showVal val="1"/>
              <c:showCatName val="1"/>
              <c:showSerName val="0"/>
              <c:showPercent val="0"/>
              <c:showBubbleSize val="0"/>
              <c:extLst>
                <c:ext xmlns:c15="http://schemas.microsoft.com/office/drawing/2012/chart" uri="{CE6537A1-D6FC-4f65-9D91-7224C49458BB}"/>
                <c:ext xmlns:c16="http://schemas.microsoft.com/office/drawing/2014/chart" uri="{C3380CC4-5D6E-409C-BE32-E72D297353CC}">
                  <c16:uniqueId val="{00000001-53C6-494E-97F7-4D76E1DCFA9B}"/>
                </c:ext>
              </c:extLst>
            </c:dLbl>
            <c:dLbl>
              <c:idx val="1"/>
              <c:layout>
                <c:manualLayout>
                  <c:x val="8.2094131288952446E-2"/>
                  <c:y val="0.23593567830039466"/>
                </c:manualLayout>
              </c:layout>
              <c:showLegendKey val="0"/>
              <c:showVal val="1"/>
              <c:showCatName val="1"/>
              <c:showSerName val="0"/>
              <c:showPercent val="0"/>
              <c:showBubbleSize val="0"/>
              <c:extLst>
                <c:ext xmlns:c15="http://schemas.microsoft.com/office/drawing/2012/chart" uri="{CE6537A1-D6FC-4f65-9D91-7224C49458BB}"/>
                <c:ext xmlns:c16="http://schemas.microsoft.com/office/drawing/2014/chart" uri="{C3380CC4-5D6E-409C-BE32-E72D297353CC}">
                  <c16:uniqueId val="{00000003-53C6-494E-97F7-4D76E1DCFA9B}"/>
                </c:ext>
              </c:extLst>
            </c:dLbl>
            <c:dLbl>
              <c:idx val="2"/>
              <c:layout>
                <c:manualLayout>
                  <c:x val="-9.7881464229135587E-2"/>
                  <c:y val="7.2316358444287215E-2"/>
                </c:manualLayout>
              </c:layout>
              <c:showLegendKey val="0"/>
              <c:showVal val="1"/>
              <c:showCatName val="1"/>
              <c:showSerName val="0"/>
              <c:showPercent val="0"/>
              <c:showBubbleSize val="0"/>
              <c:extLst>
                <c:ext xmlns:c15="http://schemas.microsoft.com/office/drawing/2012/chart" uri="{CE6537A1-D6FC-4f65-9D91-7224C49458BB}"/>
                <c:ext xmlns:c16="http://schemas.microsoft.com/office/drawing/2014/chart" uri="{C3380CC4-5D6E-409C-BE32-E72D297353CC}">
                  <c16:uniqueId val="{00000005-53C6-494E-97F7-4D76E1DCFA9B}"/>
                </c:ext>
              </c:extLst>
            </c:dLbl>
            <c:dLbl>
              <c:idx val="3"/>
              <c:layout>
                <c:manualLayout>
                  <c:x val="-0.12511995886840374"/>
                  <c:y val="6.6807930314362621E-2"/>
                </c:manualLayout>
              </c:layout>
              <c:showLegendKey val="0"/>
              <c:showVal val="1"/>
              <c:showCatName val="1"/>
              <c:showSerName val="0"/>
              <c:showPercent val="0"/>
              <c:showBubbleSize val="0"/>
              <c:extLst>
                <c:ext xmlns:c15="http://schemas.microsoft.com/office/drawing/2012/chart" uri="{CE6537A1-D6FC-4f65-9D91-7224C49458BB}"/>
                <c:ext xmlns:c16="http://schemas.microsoft.com/office/drawing/2014/chart" uri="{C3380CC4-5D6E-409C-BE32-E72D297353CC}">
                  <c16:uniqueId val="{00000007-53C6-494E-97F7-4D76E1DCFA9B}"/>
                </c:ext>
              </c:extLst>
            </c:dLbl>
            <c:spPr>
              <a:noFill/>
              <a:ln>
                <a:noFill/>
              </a:ln>
              <a:effectLst/>
            </c:spPr>
            <c:txPr>
              <a:bodyPr rot="0" spcFirstLastPara="1" vertOverflow="ellipsis" vert="horz" wrap="square" lIns="38100" tIns="19050" rIns="38100" bIns="19050" anchor="ctr" anchorCtr="1">
                <a:spAutoFit/>
              </a:bodyPr>
              <a:lstStyle/>
              <a:p>
                <a:pPr>
                  <a:defRPr sz="1100" b="0" i="0" u="none" strike="noStrike" kern="1200" baseline="0">
                    <a:solidFill>
                      <a:schemeClr val="tx1"/>
                    </a:solidFill>
                    <a:latin typeface="Cambria" panose="02040503050406030204" pitchFamily="18" charset="0"/>
                    <a:ea typeface="Cambria" panose="02040503050406030204" pitchFamily="18" charset="0"/>
                    <a:cs typeface="+mn-cs"/>
                  </a:defRPr>
                </a:pPr>
                <a:endParaRPr lang="en-US"/>
              </a:p>
            </c:txPr>
            <c:showLegendKey val="0"/>
            <c:showVal val="1"/>
            <c:showCatName val="1"/>
            <c:showSerName val="0"/>
            <c:showPercent val="0"/>
            <c:showBubbleSize val="0"/>
            <c:showLeaderLines val="1"/>
            <c:leaderLines>
              <c:spPr>
                <a:ln w="9525" cap="flat" cmpd="sng" algn="ctr">
                  <a:solidFill>
                    <a:schemeClr val="tx1">
                      <a:lumMod val="35000"/>
                      <a:lumOff val="65000"/>
                    </a:schemeClr>
                  </a:solidFill>
                  <a:round/>
                </a:ln>
                <a:effectLst/>
              </c:spPr>
            </c:leaderLines>
            <c:extLst>
              <c:ext xmlns:c15="http://schemas.microsoft.com/office/drawing/2012/chart" uri="{CE6537A1-D6FC-4f65-9D91-7224C49458BB}"/>
            </c:extLst>
          </c:dLbls>
          <c:cat>
            <c:strRef>
              <c:f>'Carnelian Shift'!$C$22:$C$25</c:f>
              <c:strCache>
                <c:ptCount val="4"/>
                <c:pt idx="0">
                  <c:v>Large Cap</c:v>
                </c:pt>
                <c:pt idx="1">
                  <c:v>Mid Cap</c:v>
                </c:pt>
                <c:pt idx="2">
                  <c:v>Small Cap</c:v>
                </c:pt>
                <c:pt idx="3">
                  <c:v>Cash</c:v>
                </c:pt>
              </c:strCache>
            </c:strRef>
          </c:cat>
          <c:val>
            <c:numRef>
              <c:f>'Carnelian Shift'!$D$22:$D$25</c:f>
              <c:numCache>
                <c:formatCode>0%</c:formatCode>
                <c:ptCount val="4"/>
                <c:pt idx="0">
                  <c:v>0.151</c:v>
                </c:pt>
                <c:pt idx="1">
                  <c:v>0.27600000000000002</c:v>
                </c:pt>
                <c:pt idx="2">
                  <c:v>0.52300000000000002</c:v>
                </c:pt>
                <c:pt idx="3">
                  <c:v>5.0999999999999997E-2</c:v>
                </c:pt>
              </c:numCache>
            </c:numRef>
          </c:val>
          <c:extLst>
            <c:ext xmlns:c16="http://schemas.microsoft.com/office/drawing/2014/chart" uri="{C3380CC4-5D6E-409C-BE32-E72D297353CC}">
              <c16:uniqueId val="{00000008-53C6-494E-97F7-4D76E1DCFA9B}"/>
            </c:ext>
          </c:extLst>
        </c:ser>
        <c:dLbls>
          <c:showLegendKey val="0"/>
          <c:showVal val="0"/>
          <c:showCatName val="0"/>
          <c:showSerName val="0"/>
          <c:showPercent val="0"/>
          <c:showBubbleSize val="0"/>
          <c:showLeaderLines val="1"/>
        </c:dLbls>
        <c:firstSliceAng val="0"/>
        <c:holeSize val="75"/>
      </c:doughnutChart>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solidFill>
        <a:schemeClr val="bg1">
          <a:lumMod val="85000"/>
        </a:schemeClr>
      </a:solidFill>
    </a:ln>
    <a:effectLst/>
  </c:spPr>
  <c:txPr>
    <a:bodyPr/>
    <a:lstStyle/>
    <a:p>
      <a:pPr>
        <a:defRPr/>
      </a:pPr>
      <a:endParaRPr lang="en-US"/>
    </a:p>
  </c:txPr>
</c:chartSpace>
</file>

<file path=ppt/charts/chart4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title>
      <c:tx>
        <c:rich>
          <a:bodyPr rot="0" spcFirstLastPara="1" vertOverflow="ellipsis" vert="horz" wrap="square" anchor="ctr" anchorCtr="1"/>
          <a:lstStyle/>
          <a:p>
            <a:pPr>
              <a:defRPr sz="1400" b="1" i="0" u="none" strike="noStrike" kern="1200" spc="0" baseline="0">
                <a:solidFill>
                  <a:schemeClr val="tx1"/>
                </a:solidFill>
                <a:latin typeface="Cambria" panose="02040503050406030204" pitchFamily="18" charset="0"/>
                <a:ea typeface="Cambria" panose="02040503050406030204" pitchFamily="18" charset="0"/>
                <a:cs typeface="+mn-cs"/>
              </a:defRPr>
            </a:pPr>
            <a:r>
              <a:rPr lang="en-IN" sz="1400" b="1"/>
              <a:t>Performance</a:t>
            </a:r>
          </a:p>
        </c:rich>
      </c:tx>
      <c:overlay val="0"/>
      <c:spPr>
        <a:noFill/>
        <a:ln>
          <a:noFill/>
        </a:ln>
        <a:effectLst/>
      </c:spPr>
      <c:txPr>
        <a:bodyPr rot="0" spcFirstLastPara="1" vertOverflow="ellipsis" vert="horz" wrap="square" anchor="ctr" anchorCtr="1"/>
        <a:lstStyle/>
        <a:p>
          <a:pPr>
            <a:defRPr sz="1400" b="1" i="0" u="none" strike="noStrike" kern="1200" spc="0" baseline="0">
              <a:solidFill>
                <a:schemeClr val="tx1"/>
              </a:solidFill>
              <a:latin typeface="Cambria" panose="02040503050406030204" pitchFamily="18" charset="0"/>
              <a:ea typeface="Cambria" panose="02040503050406030204" pitchFamily="18" charset="0"/>
              <a:cs typeface="+mn-cs"/>
            </a:defRPr>
          </a:pPr>
          <a:endParaRPr lang="en-US"/>
        </a:p>
      </c:txPr>
    </c:title>
    <c:autoTitleDeleted val="0"/>
    <c:plotArea>
      <c:layout/>
      <c:barChart>
        <c:barDir val="col"/>
        <c:grouping val="clustered"/>
        <c:varyColors val="0"/>
        <c:ser>
          <c:idx val="0"/>
          <c:order val="0"/>
          <c:tx>
            <c:strRef>
              <c:f>'Carnelian Shift'!$C$3</c:f>
              <c:strCache>
                <c:ptCount val="1"/>
                <c:pt idx="0">
                  <c:v>Carnelian Shift Strategy</c:v>
                </c:pt>
              </c:strCache>
            </c:strRef>
          </c:tx>
          <c:spPr>
            <a:solidFill>
              <a:srgbClr val="B79165"/>
            </a:solidFill>
            <a:ln>
              <a:noFill/>
            </a:ln>
            <a:effectLst/>
          </c:spPr>
          <c:invertIfNegative val="0"/>
          <c:dLbls>
            <c:dLbl>
              <c:idx val="0"/>
              <c:layout>
                <c:manualLayout>
                  <c:x val="-2.8985507246376812E-2"/>
                  <c:y val="2.8015846025166134E-2"/>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2E39-4B9B-A15E-86C0CB978B4D}"/>
                </c:ext>
              </c:extLst>
            </c:dLbl>
            <c:dLbl>
              <c:idx val="1"/>
              <c:layout>
                <c:manualLayout>
                  <c:x val="-7.9051383399209481E-3"/>
                  <c:y val="2.3346231973308002E-2"/>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7-60D3-4521-AED7-94C236BB9DA3}"/>
                </c:ext>
              </c:extLst>
            </c:dLbl>
            <c:dLbl>
              <c:idx val="2"/>
              <c:layout>
                <c:manualLayout>
                  <c:x val="1.3175230566534914E-2"/>
                  <c:y val="9.1667968785904014E-3"/>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60D3-4521-AED7-94C236BB9DA3}"/>
                </c:ext>
              </c:extLst>
            </c:dLbl>
            <c:dLbl>
              <c:idx val="3"/>
              <c:layout>
                <c:manualLayout>
                  <c:x val="7.9051383399209481E-3"/>
                  <c:y val="1.4706287858057963E-6"/>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9-60D3-4521-AED7-94C236BB9DA3}"/>
                </c:ext>
              </c:extLst>
            </c:dLbl>
            <c:spPr>
              <a:noFill/>
              <a:ln>
                <a:noFill/>
              </a:ln>
              <a:effectLst/>
            </c:spPr>
            <c:txPr>
              <a:bodyPr rot="0" spcFirstLastPara="1" vertOverflow="ellipsis" vert="horz" wrap="square" anchor="ctr" anchorCtr="1"/>
              <a:lstStyle/>
              <a:p>
                <a:pPr>
                  <a:defRPr sz="1100" b="0" i="0" u="none" strike="noStrike" kern="1200" baseline="0">
                    <a:solidFill>
                      <a:schemeClr val="tx1"/>
                    </a:solidFill>
                    <a:latin typeface="Cambria" panose="02040503050406030204" pitchFamily="18" charset="0"/>
                    <a:ea typeface="Cambria" panose="02040503050406030204" pitchFamily="18" charset="0"/>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'Carnelian Shift'!$D$2:$K$2</c:f>
              <c:strCache>
                <c:ptCount val="8"/>
                <c:pt idx="0">
                  <c:v>1 M</c:v>
                </c:pt>
                <c:pt idx="1">
                  <c:v>3 M</c:v>
                </c:pt>
                <c:pt idx="2">
                  <c:v>6 M</c:v>
                </c:pt>
                <c:pt idx="3">
                  <c:v>1 Y</c:v>
                </c:pt>
                <c:pt idx="4">
                  <c:v>2Y</c:v>
                </c:pt>
                <c:pt idx="5">
                  <c:v>3 Y</c:v>
                </c:pt>
                <c:pt idx="6">
                  <c:v>5 Y</c:v>
                </c:pt>
                <c:pt idx="7">
                  <c:v>SI</c:v>
                </c:pt>
              </c:strCache>
            </c:strRef>
          </c:cat>
          <c:val>
            <c:numRef>
              <c:f>'Carnelian Shift'!$D$3:$K$3</c:f>
              <c:numCache>
                <c:formatCode>0%</c:formatCode>
                <c:ptCount val="8"/>
                <c:pt idx="0">
                  <c:v>6.0000000000000001E-3</c:v>
                </c:pt>
                <c:pt idx="1">
                  <c:v>0.113</c:v>
                </c:pt>
                <c:pt idx="2">
                  <c:v>0.159</c:v>
                </c:pt>
                <c:pt idx="3">
                  <c:v>7.4999999999999997E-2</c:v>
                </c:pt>
                <c:pt idx="4">
                  <c:v>6.9000000000000006E-2</c:v>
                </c:pt>
                <c:pt idx="5">
                  <c:v>0.20300000000000001</c:v>
                </c:pt>
                <c:pt idx="6">
                  <c:v>0.20399999999999999</c:v>
                </c:pt>
                <c:pt idx="7">
                  <c:v>0.31900000000000001</c:v>
                </c:pt>
              </c:numCache>
            </c:numRef>
          </c:val>
          <c:extLst>
            <c:ext xmlns:c16="http://schemas.microsoft.com/office/drawing/2014/chart" uri="{C3380CC4-5D6E-409C-BE32-E72D297353CC}">
              <c16:uniqueId val="{00000001-60D3-4521-AED7-94C236BB9DA3}"/>
            </c:ext>
          </c:extLst>
        </c:ser>
        <c:ser>
          <c:idx val="1"/>
          <c:order val="1"/>
          <c:tx>
            <c:strRef>
              <c:f>'Carnelian Shift'!$C$4</c:f>
              <c:strCache>
                <c:ptCount val="1"/>
                <c:pt idx="0">
                  <c:v>BSE 500 TRI</c:v>
                </c:pt>
              </c:strCache>
            </c:strRef>
          </c:tx>
          <c:spPr>
            <a:solidFill>
              <a:srgbClr val="6D6D6D"/>
            </a:solidFill>
            <a:ln>
              <a:noFill/>
            </a:ln>
            <a:effectLst/>
          </c:spPr>
          <c:invertIfNegative val="0"/>
          <c:dLbls>
            <c:dLbl>
              <c:idx val="0"/>
              <c:layout>
                <c:manualLayout>
                  <c:x val="1.0540184453227932E-2"/>
                  <c:y val="9.3395957609125248E-3"/>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EF61-4969-9968-316F030DAB03}"/>
                </c:ext>
              </c:extLst>
            </c:dLbl>
            <c:dLbl>
              <c:idx val="1"/>
              <c:layout>
                <c:manualLayout>
                  <c:x val="3.4255599472990776E-2"/>
                  <c:y val="2.4865759166153478E-2"/>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60D3-4521-AED7-94C236BB9DA3}"/>
                </c:ext>
              </c:extLst>
            </c:dLbl>
            <c:dLbl>
              <c:idx val="2"/>
              <c:layout>
                <c:manualLayout>
                  <c:x val="1.844532279314888E-2"/>
                  <c:y val="-1.867588260705718E-2"/>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8-60D3-4521-AED7-94C236BB9DA3}"/>
                </c:ext>
              </c:extLst>
            </c:dLbl>
            <c:dLbl>
              <c:idx val="3"/>
              <c:layout>
                <c:manualLayout>
                  <c:x val="7.9051383399209481E-3"/>
                  <c:y val="-3.7353603500096512E-2"/>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E053-478E-A988-8B4E7E0B15BA}"/>
                </c:ext>
              </c:extLst>
            </c:dLbl>
            <c:dLbl>
              <c:idx val="4"/>
              <c:layout>
                <c:manualLayout>
                  <c:x val="3.4255599472990776E-2"/>
                  <c:y val="1.4007739183984853E-2"/>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6-60D3-4521-AED7-94C236BB9DA3}"/>
                </c:ext>
              </c:extLst>
            </c:dLbl>
            <c:dLbl>
              <c:idx val="5"/>
              <c:layout>
                <c:manualLayout>
                  <c:x val="1.3175230566534914E-2"/>
                  <c:y val="2.8015478367969707E-2"/>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A-60D3-4521-AED7-94C236BB9DA3}"/>
                </c:ext>
              </c:extLst>
            </c:dLbl>
            <c:dLbl>
              <c:idx val="6"/>
              <c:layout>
                <c:manualLayout>
                  <c:x val="2.1080368906455864E-2"/>
                  <c:y val="2.801547836796962E-2"/>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60D3-4521-AED7-94C236BB9DA3}"/>
                </c:ext>
              </c:extLst>
            </c:dLbl>
            <c:dLbl>
              <c:idx val="7"/>
              <c:layout>
                <c:manualLayout>
                  <c:x val="2.1080368906455864E-2"/>
                  <c:y val="9.3384927893232356E-3"/>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60D3-4521-AED7-94C236BB9DA3}"/>
                </c:ext>
              </c:extLst>
            </c:dLbl>
            <c:spPr>
              <a:noFill/>
              <a:ln>
                <a:noFill/>
              </a:ln>
              <a:effectLst/>
            </c:spPr>
            <c:txPr>
              <a:bodyPr rot="0" spcFirstLastPara="1" vertOverflow="ellipsis" vert="horz" wrap="square" anchor="ctr" anchorCtr="1"/>
              <a:lstStyle/>
              <a:p>
                <a:pPr>
                  <a:defRPr sz="1100" b="0" i="0" u="none" strike="noStrike" kern="1200" baseline="0">
                    <a:solidFill>
                      <a:schemeClr val="tx1"/>
                    </a:solidFill>
                    <a:latin typeface="Cambria" panose="02040503050406030204" pitchFamily="18" charset="0"/>
                    <a:ea typeface="Cambria" panose="02040503050406030204" pitchFamily="18" charset="0"/>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'Carnelian Shift'!$D$2:$K$2</c:f>
              <c:strCache>
                <c:ptCount val="8"/>
                <c:pt idx="0">
                  <c:v>1 M</c:v>
                </c:pt>
                <c:pt idx="1">
                  <c:v>3 M</c:v>
                </c:pt>
                <c:pt idx="2">
                  <c:v>6 M</c:v>
                </c:pt>
                <c:pt idx="3">
                  <c:v>1 Y</c:v>
                </c:pt>
                <c:pt idx="4">
                  <c:v>2Y</c:v>
                </c:pt>
                <c:pt idx="5">
                  <c:v>3 Y</c:v>
                </c:pt>
                <c:pt idx="6">
                  <c:v>5 Y</c:v>
                </c:pt>
                <c:pt idx="7">
                  <c:v>SI</c:v>
                </c:pt>
              </c:strCache>
            </c:strRef>
          </c:cat>
          <c:val>
            <c:numRef>
              <c:f>'Carnelian Shift'!$D$4:$K$4</c:f>
              <c:numCache>
                <c:formatCode>0%</c:formatCode>
                <c:ptCount val="8"/>
                <c:pt idx="0">
                  <c:v>2.1999999999999999E-2</c:v>
                </c:pt>
                <c:pt idx="1">
                  <c:v>3.7999999999999999E-2</c:v>
                </c:pt>
                <c:pt idx="2">
                  <c:v>0.02</c:v>
                </c:pt>
                <c:pt idx="3">
                  <c:v>0.03</c:v>
                </c:pt>
                <c:pt idx="4">
                  <c:v>4.0000000000000001E-3</c:v>
                </c:pt>
                <c:pt idx="5">
                  <c:v>0.11899999999999999</c:v>
                </c:pt>
                <c:pt idx="6">
                  <c:v>0.123</c:v>
                </c:pt>
                <c:pt idx="7">
                  <c:v>0.17799999999999999</c:v>
                </c:pt>
              </c:numCache>
            </c:numRef>
          </c:val>
          <c:extLst>
            <c:ext xmlns:c16="http://schemas.microsoft.com/office/drawing/2014/chart" uri="{C3380CC4-5D6E-409C-BE32-E72D297353CC}">
              <c16:uniqueId val="{00000003-60D3-4521-AED7-94C236BB9DA3}"/>
            </c:ext>
          </c:extLst>
        </c:ser>
        <c:dLbls>
          <c:showLegendKey val="0"/>
          <c:showVal val="0"/>
          <c:showCatName val="0"/>
          <c:showSerName val="0"/>
          <c:showPercent val="0"/>
          <c:showBubbleSize val="0"/>
        </c:dLbls>
        <c:gapWidth val="219"/>
        <c:overlap val="-27"/>
        <c:axId val="174717280"/>
        <c:axId val="174720640"/>
      </c:barChart>
      <c:catAx>
        <c:axId val="174717280"/>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100" b="0" i="0" u="none" strike="noStrike" kern="1200" baseline="0">
                <a:solidFill>
                  <a:schemeClr val="tx1"/>
                </a:solidFill>
                <a:latin typeface="Cambria" panose="02040503050406030204" pitchFamily="18" charset="0"/>
                <a:ea typeface="Cambria" panose="02040503050406030204" pitchFamily="18" charset="0"/>
                <a:cs typeface="+mn-cs"/>
              </a:defRPr>
            </a:pPr>
            <a:endParaRPr lang="en-US"/>
          </a:p>
        </c:txPr>
        <c:crossAx val="174720640"/>
        <c:crosses val="autoZero"/>
        <c:auto val="1"/>
        <c:lblAlgn val="ctr"/>
        <c:lblOffset val="100"/>
        <c:noMultiLvlLbl val="0"/>
      </c:catAx>
      <c:valAx>
        <c:axId val="174720640"/>
        <c:scaling>
          <c:orientation val="minMax"/>
        </c:scaling>
        <c:delete val="1"/>
        <c:axPos val="l"/>
        <c:numFmt formatCode="0%" sourceLinked="1"/>
        <c:majorTickMark val="none"/>
        <c:minorTickMark val="none"/>
        <c:tickLblPos val="nextTo"/>
        <c:crossAx val="174717280"/>
        <c:crosses val="autoZero"/>
        <c:crossBetween val="between"/>
      </c:valAx>
      <c:spPr>
        <a:noFill/>
        <a:ln>
          <a:noFill/>
        </a:ln>
        <a:effectLst/>
      </c:spPr>
    </c:plotArea>
    <c:legend>
      <c:legendPos val="b"/>
      <c:overlay val="0"/>
      <c:spPr>
        <a:noFill/>
        <a:ln>
          <a:noFill/>
        </a:ln>
        <a:effectLst/>
      </c:spPr>
      <c:txPr>
        <a:bodyPr rot="0" spcFirstLastPara="1" vertOverflow="ellipsis" vert="horz" wrap="square" anchor="ctr" anchorCtr="1"/>
        <a:lstStyle/>
        <a:p>
          <a:pPr>
            <a:defRPr sz="1100" b="0" i="0" u="none" strike="noStrike" kern="1200" baseline="0">
              <a:solidFill>
                <a:schemeClr val="tx1"/>
              </a:solidFill>
              <a:latin typeface="Cambria" panose="02040503050406030204" pitchFamily="18" charset="0"/>
              <a:ea typeface="Cambria" panose="02040503050406030204" pitchFamily="18" charset="0"/>
              <a:cs typeface="+mn-cs"/>
            </a:defRPr>
          </a:pPr>
          <a:endParaRPr lang="en-US"/>
        </a:p>
      </c:txPr>
    </c:legend>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solidFill>
        <a:sysClr val="window" lastClr="FFFFFF">
          <a:lumMod val="85000"/>
        </a:sysClr>
      </a:solidFill>
    </a:ln>
    <a:effectLst/>
  </c:spPr>
  <c:txPr>
    <a:bodyPr/>
    <a:lstStyle/>
    <a:p>
      <a:pPr>
        <a:defRPr sz="1100">
          <a:solidFill>
            <a:schemeClr val="tx1"/>
          </a:solidFill>
          <a:latin typeface="Cambria" panose="02040503050406030204" pitchFamily="18" charset="0"/>
          <a:ea typeface="Cambria" panose="02040503050406030204" pitchFamily="18" charset="0"/>
        </a:defRPr>
      </a:pPr>
      <a:endParaRPr lang="en-US"/>
    </a:p>
  </c:txPr>
</c:chartSpace>
</file>

<file path=ppt/charts/chart4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rot="0" spcFirstLastPara="1" vertOverflow="ellipsis" vert="horz" wrap="square" anchor="ctr" anchorCtr="1"/>
          <a:lstStyle/>
          <a:p>
            <a:pPr>
              <a:defRPr sz="1400" b="1" i="0" u="none" strike="noStrike" kern="1200" spc="0" baseline="0">
                <a:solidFill>
                  <a:sysClr val="windowText" lastClr="000000"/>
                </a:solidFill>
                <a:latin typeface="Cambria" panose="02040503050406030204" pitchFamily="18" charset="0"/>
                <a:ea typeface="Cambria" panose="02040503050406030204" pitchFamily="18" charset="0"/>
                <a:cs typeface="+mn-cs"/>
              </a:defRPr>
            </a:pPr>
            <a:r>
              <a:rPr lang="en-US" sz="1400" b="1"/>
              <a:t>Market Cap Allocation</a:t>
            </a:r>
          </a:p>
        </c:rich>
      </c:tx>
      <c:layout>
        <c:manualLayout>
          <c:xMode val="edge"/>
          <c:yMode val="edge"/>
          <c:x val="0.18524700336024877"/>
          <c:y val="8.7997306035229404E-3"/>
        </c:manualLayout>
      </c:layout>
      <c:overlay val="0"/>
      <c:spPr>
        <a:noFill/>
        <a:ln>
          <a:noFill/>
        </a:ln>
        <a:effectLst/>
      </c:spPr>
      <c:txPr>
        <a:bodyPr rot="0" spcFirstLastPara="1" vertOverflow="ellipsis" vert="horz" wrap="square" anchor="ctr" anchorCtr="1"/>
        <a:lstStyle/>
        <a:p>
          <a:pPr>
            <a:defRPr sz="1400" b="1" i="0" u="none" strike="noStrike" kern="1200" spc="0" baseline="0">
              <a:solidFill>
                <a:sysClr val="windowText" lastClr="000000"/>
              </a:solidFill>
              <a:latin typeface="Cambria" panose="02040503050406030204" pitchFamily="18" charset="0"/>
              <a:ea typeface="Cambria" panose="02040503050406030204" pitchFamily="18" charset="0"/>
              <a:cs typeface="+mn-cs"/>
            </a:defRPr>
          </a:pPr>
          <a:endParaRPr lang="en-US"/>
        </a:p>
      </c:txPr>
    </c:title>
    <c:autoTitleDeleted val="0"/>
    <c:plotArea>
      <c:layout>
        <c:manualLayout>
          <c:layoutTarget val="inner"/>
          <c:xMode val="edge"/>
          <c:yMode val="edge"/>
          <c:x val="0.15159436280656"/>
          <c:y val="0.22189317542782627"/>
          <c:w val="0.69074276543457547"/>
          <c:h val="0.71572574219145169"/>
        </c:manualLayout>
      </c:layout>
      <c:doughnutChart>
        <c:varyColors val="1"/>
        <c:ser>
          <c:idx val="0"/>
          <c:order val="0"/>
          <c:tx>
            <c:strRef>
              <c:f>SageOne!$D$23</c:f>
              <c:strCache>
                <c:ptCount val="1"/>
                <c:pt idx="0">
                  <c:v>Allocation %</c:v>
                </c:pt>
              </c:strCache>
            </c:strRef>
          </c:tx>
          <c:dPt>
            <c:idx val="0"/>
            <c:bubble3D val="0"/>
            <c:spPr>
              <a:solidFill>
                <a:srgbClr val="6D6D6D"/>
              </a:solidFill>
              <a:ln w="19050">
                <a:solidFill>
                  <a:schemeClr val="lt1"/>
                </a:solidFill>
              </a:ln>
              <a:effectLst/>
            </c:spPr>
            <c:extLst>
              <c:ext xmlns:c16="http://schemas.microsoft.com/office/drawing/2014/chart" uri="{C3380CC4-5D6E-409C-BE32-E72D297353CC}">
                <c16:uniqueId val="{00000001-758A-4A9B-87BC-A57AD3D94905}"/>
              </c:ext>
            </c:extLst>
          </c:dPt>
          <c:dPt>
            <c:idx val="1"/>
            <c:bubble3D val="0"/>
            <c:spPr>
              <a:solidFill>
                <a:srgbClr val="B79165"/>
              </a:solidFill>
              <a:ln w="19050">
                <a:solidFill>
                  <a:schemeClr val="lt1"/>
                </a:solidFill>
              </a:ln>
              <a:effectLst/>
            </c:spPr>
            <c:extLst>
              <c:ext xmlns:c16="http://schemas.microsoft.com/office/drawing/2014/chart" uri="{C3380CC4-5D6E-409C-BE32-E72D297353CC}">
                <c16:uniqueId val="{00000003-758A-4A9B-87BC-A57AD3D94905}"/>
              </c:ext>
            </c:extLst>
          </c:dPt>
          <c:dPt>
            <c:idx val="2"/>
            <c:bubble3D val="0"/>
            <c:spPr>
              <a:solidFill>
                <a:schemeClr val="accent3"/>
              </a:solidFill>
              <a:ln w="19050">
                <a:solidFill>
                  <a:schemeClr val="lt1"/>
                </a:solidFill>
              </a:ln>
              <a:effectLst/>
            </c:spPr>
            <c:extLst>
              <c:ext xmlns:c16="http://schemas.microsoft.com/office/drawing/2014/chart" uri="{C3380CC4-5D6E-409C-BE32-E72D297353CC}">
                <c16:uniqueId val="{00000005-758A-4A9B-87BC-A57AD3D94905}"/>
              </c:ext>
            </c:extLst>
          </c:dPt>
          <c:dPt>
            <c:idx val="3"/>
            <c:bubble3D val="0"/>
            <c:spPr>
              <a:solidFill>
                <a:schemeClr val="tx1"/>
              </a:solidFill>
              <a:ln w="19050">
                <a:solidFill>
                  <a:schemeClr val="lt1"/>
                </a:solidFill>
              </a:ln>
              <a:effectLst/>
            </c:spPr>
            <c:extLst>
              <c:ext xmlns:c16="http://schemas.microsoft.com/office/drawing/2014/chart" uri="{C3380CC4-5D6E-409C-BE32-E72D297353CC}">
                <c16:uniqueId val="{00000007-758A-4A9B-87BC-A57AD3D94905}"/>
              </c:ext>
            </c:extLst>
          </c:dPt>
          <c:dLbls>
            <c:dLbl>
              <c:idx val="0"/>
              <c:layout>
                <c:manualLayout>
                  <c:x val="0.10191099520203278"/>
                  <c:y val="-7.4797710129945003E-2"/>
                </c:manualLayout>
              </c:layout>
              <c:showLegendKey val="0"/>
              <c:showVal val="1"/>
              <c:showCatName val="1"/>
              <c:showSerName val="0"/>
              <c:showPercent val="0"/>
              <c:showBubbleSize val="0"/>
              <c:separator>
</c:separator>
              <c:extLst>
                <c:ext xmlns:c15="http://schemas.microsoft.com/office/drawing/2012/chart" uri="{CE6537A1-D6FC-4f65-9D91-7224C49458BB}">
                  <c15:layout>
                    <c:manualLayout>
                      <c:w val="0.34382165605095538"/>
                      <c:h val="0.19885208553615302"/>
                    </c:manualLayout>
                  </c15:layout>
                </c:ext>
                <c:ext xmlns:c16="http://schemas.microsoft.com/office/drawing/2014/chart" uri="{C3380CC4-5D6E-409C-BE32-E72D297353CC}">
                  <c16:uniqueId val="{00000001-758A-4A9B-87BC-A57AD3D94905}"/>
                </c:ext>
              </c:extLst>
            </c:dLbl>
            <c:dLbl>
              <c:idx val="1"/>
              <c:layout>
                <c:manualLayout>
                  <c:x val="-8.3758128959994654E-2"/>
                  <c:y val="0.12319622844932117"/>
                </c:manualLayout>
              </c:layout>
              <c:showLegendKey val="0"/>
              <c:showVal val="1"/>
              <c:showCatName val="1"/>
              <c:showSerName val="0"/>
              <c:showPercent val="0"/>
              <c:showBubbleSize val="0"/>
              <c:separator>
</c:separator>
              <c:extLst>
                <c:ext xmlns:c15="http://schemas.microsoft.com/office/drawing/2012/chart" uri="{CE6537A1-D6FC-4f65-9D91-7224C49458BB}">
                  <c15:layout>
                    <c:manualLayout>
                      <c:w val="0.20600832539244696"/>
                      <c:h val="0.19885208553615302"/>
                    </c:manualLayout>
                  </c15:layout>
                </c:ext>
                <c:ext xmlns:c16="http://schemas.microsoft.com/office/drawing/2014/chart" uri="{C3380CC4-5D6E-409C-BE32-E72D297353CC}">
                  <c16:uniqueId val="{00000003-758A-4A9B-87BC-A57AD3D94905}"/>
                </c:ext>
              </c:extLst>
            </c:dLbl>
            <c:dLbl>
              <c:idx val="2"/>
              <c:layout>
                <c:manualLayout>
                  <c:x val="-5.0955581189294011E-2"/>
                  <c:y val="0.16719488146693587"/>
                </c:manualLayout>
              </c:layout>
              <c:showLegendKey val="0"/>
              <c:showVal val="1"/>
              <c:showCatName val="1"/>
              <c:showSerName val="0"/>
              <c:showPercent val="0"/>
              <c:showBubbleSize val="0"/>
              <c:separator>
</c:separator>
              <c:extLst>
                <c:ext xmlns:c15="http://schemas.microsoft.com/office/drawing/2012/chart" uri="{CE6537A1-D6FC-4f65-9D91-7224C49458BB}">
                  <c15:layout>
                    <c:manualLayout>
                      <c:w val="0.29859872611464966"/>
                      <c:h val="0.19885208553615302"/>
                    </c:manualLayout>
                  </c15:layout>
                </c:ext>
                <c:ext xmlns:c16="http://schemas.microsoft.com/office/drawing/2014/chart" uri="{C3380CC4-5D6E-409C-BE32-E72D297353CC}">
                  <c16:uniqueId val="{00000005-758A-4A9B-87BC-A57AD3D94905}"/>
                </c:ext>
              </c:extLst>
            </c:dLbl>
            <c:dLbl>
              <c:idx val="3"/>
              <c:layout>
                <c:manualLayout>
                  <c:x val="-9.34182590233546E-2"/>
                  <c:y val="-8.7997306035229414E-2"/>
                </c:manualLayout>
              </c:layout>
              <c:showLegendKey val="0"/>
              <c:showVal val="1"/>
              <c:showCatName val="1"/>
              <c:showSerName val="0"/>
              <c:showPercent val="0"/>
              <c:showBubbleSize val="0"/>
              <c:separator>
</c:separator>
              <c:extLst>
                <c:ext xmlns:c15="http://schemas.microsoft.com/office/drawing/2012/chart" uri="{CE6537A1-D6FC-4f65-9D91-7224C49458BB}"/>
                <c:ext xmlns:c16="http://schemas.microsoft.com/office/drawing/2014/chart" uri="{C3380CC4-5D6E-409C-BE32-E72D297353CC}">
                  <c16:uniqueId val="{00000007-758A-4A9B-87BC-A57AD3D94905}"/>
                </c:ext>
              </c:extLst>
            </c:dLbl>
            <c:spPr>
              <a:noFill/>
              <a:ln>
                <a:noFill/>
              </a:ln>
              <a:effectLst/>
            </c:spPr>
            <c:txPr>
              <a:bodyPr rot="0" spcFirstLastPara="1" vertOverflow="ellipsis" vert="horz" wrap="square" anchor="ctr" anchorCtr="1"/>
              <a:lstStyle/>
              <a:p>
                <a:pPr>
                  <a:defRPr sz="1200" b="0" i="0" u="none" strike="noStrike" kern="1200" baseline="0">
                    <a:solidFill>
                      <a:sysClr val="windowText" lastClr="000000"/>
                    </a:solidFill>
                    <a:latin typeface="Cambria" panose="02040503050406030204" pitchFamily="18" charset="0"/>
                    <a:ea typeface="Cambria" panose="02040503050406030204" pitchFamily="18" charset="0"/>
                    <a:cs typeface="+mn-cs"/>
                  </a:defRPr>
                </a:pPr>
                <a:endParaRPr lang="en-US"/>
              </a:p>
            </c:txPr>
            <c:showLegendKey val="0"/>
            <c:showVal val="1"/>
            <c:showCatName val="1"/>
            <c:showSerName val="0"/>
            <c:showPercent val="0"/>
            <c:showBubbleSize val="0"/>
            <c:separator>
</c:separator>
            <c:showLeaderLines val="1"/>
            <c:leaderLines>
              <c:spPr>
                <a:ln w="9525" cap="flat" cmpd="sng" algn="ctr">
                  <a:solidFill>
                    <a:schemeClr val="tx1">
                      <a:lumMod val="35000"/>
                      <a:lumOff val="65000"/>
                    </a:schemeClr>
                  </a:solidFill>
                  <a:round/>
                </a:ln>
                <a:effectLst/>
              </c:spPr>
            </c:leaderLines>
            <c:extLst>
              <c:ext xmlns:c15="http://schemas.microsoft.com/office/drawing/2012/chart" uri="{CE6537A1-D6FC-4f65-9D91-7224C49458BB}"/>
            </c:extLst>
          </c:dLbls>
          <c:cat>
            <c:strRef>
              <c:f>SageOne!$C$24:$C$27</c:f>
              <c:strCache>
                <c:ptCount val="4"/>
                <c:pt idx="0">
                  <c:v>Large Cap</c:v>
                </c:pt>
                <c:pt idx="1">
                  <c:v>Mid Cap</c:v>
                </c:pt>
                <c:pt idx="2">
                  <c:v>Small Cap</c:v>
                </c:pt>
                <c:pt idx="3">
                  <c:v>Cash</c:v>
                </c:pt>
              </c:strCache>
            </c:strRef>
          </c:cat>
          <c:val>
            <c:numRef>
              <c:f>SageOne!$D$24:$D$27</c:f>
              <c:numCache>
                <c:formatCode>0%</c:formatCode>
                <c:ptCount val="4"/>
                <c:pt idx="0">
                  <c:v>0.06</c:v>
                </c:pt>
                <c:pt idx="1">
                  <c:v>0.2</c:v>
                </c:pt>
                <c:pt idx="2">
                  <c:v>0.66</c:v>
                </c:pt>
                <c:pt idx="3">
                  <c:v>0.08</c:v>
                </c:pt>
              </c:numCache>
            </c:numRef>
          </c:val>
          <c:extLst>
            <c:ext xmlns:c16="http://schemas.microsoft.com/office/drawing/2014/chart" uri="{C3380CC4-5D6E-409C-BE32-E72D297353CC}">
              <c16:uniqueId val="{00000008-758A-4A9B-87BC-A57AD3D94905}"/>
            </c:ext>
          </c:extLst>
        </c:ser>
        <c:dLbls>
          <c:showLegendKey val="0"/>
          <c:showVal val="0"/>
          <c:showCatName val="0"/>
          <c:showSerName val="0"/>
          <c:showPercent val="0"/>
          <c:showBubbleSize val="0"/>
          <c:showLeaderLines val="1"/>
        </c:dLbls>
        <c:firstSliceAng val="0"/>
        <c:holeSize val="75"/>
      </c:doughnutChart>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solidFill>
        <a:schemeClr val="bg1">
          <a:lumMod val="85000"/>
        </a:schemeClr>
      </a:solidFill>
    </a:ln>
    <a:effectLst/>
  </c:spPr>
  <c:txPr>
    <a:bodyPr/>
    <a:lstStyle/>
    <a:p>
      <a:pPr>
        <a:defRPr sz="1050">
          <a:solidFill>
            <a:sysClr val="windowText" lastClr="000000"/>
          </a:solidFill>
          <a:latin typeface="Cambria" panose="02040503050406030204" pitchFamily="18" charset="0"/>
          <a:ea typeface="Cambria" panose="02040503050406030204" pitchFamily="18" charset="0"/>
        </a:defRPr>
      </a:pPr>
      <a:endParaRPr lang="en-US"/>
    </a:p>
  </c:txPr>
</c:chartSpace>
</file>

<file path=ppt/charts/chart4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title>
      <c:tx>
        <c:rich>
          <a:bodyPr rot="0" spcFirstLastPara="1" vertOverflow="ellipsis" vert="horz" wrap="square" anchor="ctr" anchorCtr="1"/>
          <a:lstStyle/>
          <a:p>
            <a:pPr>
              <a:defRPr sz="1400" b="1" i="0" u="none" strike="noStrike" kern="1200" spc="0" baseline="0">
                <a:solidFill>
                  <a:schemeClr val="tx1"/>
                </a:solidFill>
                <a:latin typeface="Cambria" panose="02040503050406030204" pitchFamily="18" charset="0"/>
                <a:ea typeface="Cambria" panose="02040503050406030204" pitchFamily="18" charset="0"/>
                <a:cs typeface="+mn-cs"/>
              </a:defRPr>
            </a:pPr>
            <a:r>
              <a:rPr lang="en-IN" sz="1400" b="1">
                <a:solidFill>
                  <a:schemeClr val="tx1"/>
                </a:solidFill>
              </a:rPr>
              <a:t>Performance</a:t>
            </a:r>
          </a:p>
        </c:rich>
      </c:tx>
      <c:overlay val="0"/>
      <c:spPr>
        <a:noFill/>
        <a:ln>
          <a:noFill/>
        </a:ln>
        <a:effectLst/>
      </c:spPr>
      <c:txPr>
        <a:bodyPr rot="0" spcFirstLastPara="1" vertOverflow="ellipsis" vert="horz" wrap="square" anchor="ctr" anchorCtr="1"/>
        <a:lstStyle/>
        <a:p>
          <a:pPr>
            <a:defRPr sz="1400" b="1" i="0" u="none" strike="noStrike" kern="1200" spc="0" baseline="0">
              <a:solidFill>
                <a:schemeClr val="tx1"/>
              </a:solidFill>
              <a:latin typeface="Cambria" panose="02040503050406030204" pitchFamily="18" charset="0"/>
              <a:ea typeface="Cambria" panose="02040503050406030204" pitchFamily="18" charset="0"/>
              <a:cs typeface="+mn-cs"/>
            </a:defRPr>
          </a:pPr>
          <a:endParaRPr lang="en-US"/>
        </a:p>
      </c:txPr>
    </c:title>
    <c:autoTitleDeleted val="0"/>
    <c:plotArea>
      <c:layout/>
      <c:barChart>
        <c:barDir val="col"/>
        <c:grouping val="clustered"/>
        <c:varyColors val="0"/>
        <c:ser>
          <c:idx val="0"/>
          <c:order val="0"/>
          <c:tx>
            <c:strRef>
              <c:f>SageOne!$C$4</c:f>
              <c:strCache>
                <c:ptCount val="1"/>
                <c:pt idx="0">
                  <c:v>SageOne Core Portfolio</c:v>
                </c:pt>
              </c:strCache>
            </c:strRef>
          </c:tx>
          <c:spPr>
            <a:solidFill>
              <a:srgbClr val="B79165"/>
            </a:solidFill>
            <a:ln>
              <a:noFill/>
            </a:ln>
            <a:effectLst/>
          </c:spPr>
          <c:invertIfNegative val="0"/>
          <c:dLbls>
            <c:dLbl>
              <c:idx val="0"/>
              <c:layout>
                <c:manualLayout>
                  <c:x val="-2.5000000000000005E-2"/>
                  <c:y val="3.1407845178047941E-2"/>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7A43-42CF-A60E-6EE6F9B26C22}"/>
                </c:ext>
              </c:extLst>
            </c:dLbl>
            <c:dLbl>
              <c:idx val="3"/>
              <c:layout>
                <c:manualLayout>
                  <c:x val="-8.3333333333333835E-3"/>
                  <c:y val="1.3888888888888805E-2"/>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0326-4AB2-B235-DA86EDDE6052}"/>
                </c:ext>
              </c:extLst>
            </c:dLbl>
            <c:spPr>
              <a:noFill/>
              <a:ln>
                <a:noFill/>
              </a:ln>
              <a:effectLst/>
            </c:spPr>
            <c:txPr>
              <a:bodyPr rot="0" spcFirstLastPara="1" vertOverflow="ellipsis" vert="horz" wrap="square" anchor="ctr" anchorCtr="1"/>
              <a:lstStyle/>
              <a:p>
                <a:pPr>
                  <a:defRPr sz="1100" b="0" i="0" u="none" strike="noStrike" kern="1200" baseline="0">
                    <a:solidFill>
                      <a:schemeClr val="tx1">
                        <a:lumMod val="75000"/>
                        <a:lumOff val="25000"/>
                      </a:schemeClr>
                    </a:solidFill>
                    <a:latin typeface="Cambria" panose="02040503050406030204" pitchFamily="18" charset="0"/>
                    <a:ea typeface="Cambria" panose="02040503050406030204" pitchFamily="18" charset="0"/>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SageOne!$D$3:$K$3</c:f>
              <c:strCache>
                <c:ptCount val="8"/>
                <c:pt idx="0">
                  <c:v>1 M</c:v>
                </c:pt>
                <c:pt idx="1">
                  <c:v>3 M</c:v>
                </c:pt>
                <c:pt idx="2">
                  <c:v>6 M</c:v>
                </c:pt>
                <c:pt idx="3">
                  <c:v>1 Y</c:v>
                </c:pt>
                <c:pt idx="4">
                  <c:v>3Y</c:v>
                </c:pt>
                <c:pt idx="5">
                  <c:v>5 Y</c:v>
                </c:pt>
                <c:pt idx="6">
                  <c:v>10 Y</c:v>
                </c:pt>
                <c:pt idx="7">
                  <c:v>SI</c:v>
                </c:pt>
              </c:strCache>
            </c:strRef>
          </c:cat>
          <c:val>
            <c:numRef>
              <c:f>SageOne!$D$4:$K$4</c:f>
              <c:numCache>
                <c:formatCode>0%</c:formatCode>
                <c:ptCount val="8"/>
                <c:pt idx="0">
                  <c:v>4.4000000000000004E-2</c:v>
                </c:pt>
                <c:pt idx="1">
                  <c:v>5.6000000000000001E-2</c:v>
                </c:pt>
                <c:pt idx="2">
                  <c:v>0.121</c:v>
                </c:pt>
                <c:pt idx="3">
                  <c:v>7.1999999999999995E-2</c:v>
                </c:pt>
                <c:pt idx="4">
                  <c:v>0.20300000000000001</c:v>
                </c:pt>
                <c:pt idx="5">
                  <c:v>0.13300000000000001</c:v>
                </c:pt>
                <c:pt idx="6">
                  <c:v>0.17599999999999999</c:v>
                </c:pt>
                <c:pt idx="7">
                  <c:v>0.251</c:v>
                </c:pt>
              </c:numCache>
            </c:numRef>
          </c:val>
          <c:extLst>
            <c:ext xmlns:c16="http://schemas.microsoft.com/office/drawing/2014/chart" uri="{C3380CC4-5D6E-409C-BE32-E72D297353CC}">
              <c16:uniqueId val="{00000000-27B1-470B-9BD1-832075556A38}"/>
            </c:ext>
          </c:extLst>
        </c:ser>
        <c:ser>
          <c:idx val="1"/>
          <c:order val="1"/>
          <c:tx>
            <c:strRef>
              <c:f>SageOne!$C$5</c:f>
              <c:strCache>
                <c:ptCount val="1"/>
                <c:pt idx="0">
                  <c:v>BSE 500 TRI</c:v>
                </c:pt>
              </c:strCache>
            </c:strRef>
          </c:tx>
          <c:spPr>
            <a:solidFill>
              <a:srgbClr val="6D6D6D"/>
            </a:solidFill>
            <a:ln>
              <a:noFill/>
            </a:ln>
            <a:effectLst/>
          </c:spPr>
          <c:invertIfNegative val="0"/>
          <c:dLbls>
            <c:dLbl>
              <c:idx val="0"/>
              <c:layout>
                <c:manualLayout>
                  <c:x val="5.5555555555555558E-3"/>
                  <c:y val="1.7948399984031107E-2"/>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C3B7-4F45-8F12-C3470F1BF93D}"/>
                </c:ext>
              </c:extLst>
            </c:dLbl>
            <c:dLbl>
              <c:idx val="1"/>
              <c:layout>
                <c:manualLayout>
                  <c:x val="2.2222222222222223E-2"/>
                  <c:y val="3.5895386791676247E-2"/>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7A43-42CF-A60E-6EE6F9B26C22}"/>
                </c:ext>
              </c:extLst>
            </c:dLbl>
            <c:dLbl>
              <c:idx val="2"/>
              <c:layout>
                <c:manualLayout>
                  <c:x val="3.0555555555555506E-2"/>
                  <c:y val="1.3460858370402798E-2"/>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C3B7-4F45-8F12-C3470F1BF93D}"/>
                </c:ext>
              </c:extLst>
            </c:dLbl>
            <c:dLbl>
              <c:idx val="3"/>
              <c:layout>
                <c:manualLayout>
                  <c:x val="1.1111111111111112E-2"/>
                  <c:y val="-8.9736700508707343E-3"/>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D3E3-4A3B-A1F2-284A0E82F549}"/>
                </c:ext>
              </c:extLst>
            </c:dLbl>
            <c:dLbl>
              <c:idx val="4"/>
              <c:layout>
                <c:manualLayout>
                  <c:x val="5.5555555555555558E-3"/>
                  <c:y val="2.2434175127177044E-2"/>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C3B7-4F45-8F12-C3470F1BF93D}"/>
                </c:ext>
              </c:extLst>
            </c:dLbl>
            <c:dLbl>
              <c:idx val="5"/>
              <c:layout>
                <c:manualLayout>
                  <c:x val="1.6666666666666566E-2"/>
                  <c:y val="1.7947340101741593E-2"/>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C3B7-4F45-8F12-C3470F1BF93D}"/>
                </c:ext>
              </c:extLst>
            </c:dLbl>
            <c:dLbl>
              <c:idx val="6"/>
              <c:layout>
                <c:manualLayout>
                  <c:x val="1.6666666666666666E-2"/>
                  <c:y val="1.3460505076306225E-2"/>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C3B7-4F45-8F12-C3470F1BF93D}"/>
                </c:ext>
              </c:extLst>
            </c:dLbl>
            <c:dLbl>
              <c:idx val="7"/>
              <c:layout>
                <c:manualLayout>
                  <c:x val="1.3888888888888788E-2"/>
                  <c:y val="1.7947340101741552E-2"/>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C3B7-4F45-8F12-C3470F1BF93D}"/>
                </c:ext>
              </c:extLst>
            </c:dLbl>
            <c:spPr>
              <a:noFill/>
              <a:ln>
                <a:noFill/>
              </a:ln>
              <a:effectLst/>
            </c:spPr>
            <c:txPr>
              <a:bodyPr rot="0" spcFirstLastPara="1" vertOverflow="ellipsis" vert="horz" wrap="square" anchor="ctr" anchorCtr="1"/>
              <a:lstStyle/>
              <a:p>
                <a:pPr>
                  <a:defRPr sz="1100" b="0" i="0" u="none" strike="noStrike" kern="1200" baseline="0">
                    <a:solidFill>
                      <a:schemeClr val="tx1">
                        <a:lumMod val="75000"/>
                        <a:lumOff val="25000"/>
                      </a:schemeClr>
                    </a:solidFill>
                    <a:latin typeface="Cambria" panose="02040503050406030204" pitchFamily="18" charset="0"/>
                    <a:ea typeface="Cambria" panose="02040503050406030204" pitchFamily="18" charset="0"/>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SageOne!$D$3:$K$3</c:f>
              <c:strCache>
                <c:ptCount val="8"/>
                <c:pt idx="0">
                  <c:v>1 M</c:v>
                </c:pt>
                <c:pt idx="1">
                  <c:v>3 M</c:v>
                </c:pt>
                <c:pt idx="2">
                  <c:v>6 M</c:v>
                </c:pt>
                <c:pt idx="3">
                  <c:v>1 Y</c:v>
                </c:pt>
                <c:pt idx="4">
                  <c:v>3Y</c:v>
                </c:pt>
                <c:pt idx="5">
                  <c:v>5 Y</c:v>
                </c:pt>
                <c:pt idx="6">
                  <c:v>10 Y</c:v>
                </c:pt>
                <c:pt idx="7">
                  <c:v>SI</c:v>
                </c:pt>
              </c:strCache>
            </c:strRef>
          </c:cat>
          <c:val>
            <c:numRef>
              <c:f>SageOne!$D$5:$K$5</c:f>
              <c:numCache>
                <c:formatCode>0%</c:formatCode>
                <c:ptCount val="8"/>
                <c:pt idx="0">
                  <c:v>1.7000000000000001E-2</c:v>
                </c:pt>
                <c:pt idx="1">
                  <c:v>3.7999999999999999E-2</c:v>
                </c:pt>
                <c:pt idx="2">
                  <c:v>0.02</c:v>
                </c:pt>
                <c:pt idx="3">
                  <c:v>0.03</c:v>
                </c:pt>
                <c:pt idx="4">
                  <c:v>0.11899999999999999</c:v>
                </c:pt>
                <c:pt idx="5">
                  <c:v>0.124</c:v>
                </c:pt>
                <c:pt idx="6">
                  <c:v>0.13600000000000001</c:v>
                </c:pt>
                <c:pt idx="7">
                  <c:v>0.13900000000000001</c:v>
                </c:pt>
              </c:numCache>
            </c:numRef>
          </c:val>
          <c:extLst>
            <c:ext xmlns:c16="http://schemas.microsoft.com/office/drawing/2014/chart" uri="{C3380CC4-5D6E-409C-BE32-E72D297353CC}">
              <c16:uniqueId val="{00000001-27B1-470B-9BD1-832075556A38}"/>
            </c:ext>
          </c:extLst>
        </c:ser>
        <c:dLbls>
          <c:showLegendKey val="0"/>
          <c:showVal val="0"/>
          <c:showCatName val="0"/>
          <c:showSerName val="0"/>
          <c:showPercent val="0"/>
          <c:showBubbleSize val="0"/>
        </c:dLbls>
        <c:gapWidth val="219"/>
        <c:overlap val="-27"/>
        <c:axId val="650255103"/>
        <c:axId val="650251743"/>
      </c:barChart>
      <c:catAx>
        <c:axId val="650255103"/>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100" b="0" i="0" u="none" strike="noStrike" kern="1200" baseline="0">
                <a:solidFill>
                  <a:schemeClr val="tx1"/>
                </a:solidFill>
                <a:latin typeface="Cambria" panose="02040503050406030204" pitchFamily="18" charset="0"/>
                <a:ea typeface="Cambria" panose="02040503050406030204" pitchFamily="18" charset="0"/>
                <a:cs typeface="+mn-cs"/>
              </a:defRPr>
            </a:pPr>
            <a:endParaRPr lang="en-US"/>
          </a:p>
        </c:txPr>
        <c:crossAx val="650251743"/>
        <c:crosses val="autoZero"/>
        <c:auto val="1"/>
        <c:lblAlgn val="ctr"/>
        <c:lblOffset val="100"/>
        <c:noMultiLvlLbl val="0"/>
      </c:catAx>
      <c:valAx>
        <c:axId val="650251743"/>
        <c:scaling>
          <c:orientation val="minMax"/>
        </c:scaling>
        <c:delete val="1"/>
        <c:axPos val="l"/>
        <c:numFmt formatCode="0%" sourceLinked="1"/>
        <c:majorTickMark val="none"/>
        <c:minorTickMark val="none"/>
        <c:tickLblPos val="nextTo"/>
        <c:crossAx val="650255103"/>
        <c:crosses val="autoZero"/>
        <c:crossBetween val="between"/>
      </c:valAx>
      <c:spPr>
        <a:noFill/>
        <a:ln>
          <a:noFill/>
        </a:ln>
        <a:effectLst/>
      </c:spPr>
    </c:plotArea>
    <c:legend>
      <c:legendPos val="b"/>
      <c:overlay val="0"/>
      <c:spPr>
        <a:noFill/>
        <a:ln>
          <a:noFill/>
        </a:ln>
        <a:effectLst/>
      </c:spPr>
      <c:txPr>
        <a:bodyPr rot="0" spcFirstLastPara="1" vertOverflow="ellipsis" vert="horz" wrap="square" anchor="ctr" anchorCtr="1"/>
        <a:lstStyle/>
        <a:p>
          <a:pPr>
            <a:defRPr sz="1100" b="0" i="0" u="none" strike="noStrike" kern="1200" baseline="0">
              <a:solidFill>
                <a:schemeClr val="tx1"/>
              </a:solidFill>
              <a:latin typeface="Cambria" panose="02040503050406030204" pitchFamily="18" charset="0"/>
              <a:ea typeface="Cambria" panose="02040503050406030204" pitchFamily="18" charset="0"/>
              <a:cs typeface="+mn-cs"/>
            </a:defRPr>
          </a:pPr>
          <a:endParaRPr lang="en-US"/>
        </a:p>
      </c:txPr>
    </c:legend>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solidFill>
        <a:sysClr val="window" lastClr="FFFFFF">
          <a:lumMod val="85000"/>
        </a:sysClr>
      </a:solidFill>
    </a:ln>
    <a:effectLst/>
  </c:spPr>
  <c:txPr>
    <a:bodyPr/>
    <a:lstStyle/>
    <a:p>
      <a:pPr>
        <a:defRPr sz="1100">
          <a:latin typeface="Cambria" panose="02040503050406030204" pitchFamily="18" charset="0"/>
          <a:ea typeface="Cambria" panose="02040503050406030204" pitchFamily="18" charset="0"/>
        </a:defRPr>
      </a:pPr>
      <a:endParaRPr lang="en-US"/>
    </a:p>
  </c:txPr>
</c:chartSpace>
</file>

<file path=ppt/charts/chart4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rot="0" spcFirstLastPara="1" vertOverflow="ellipsis" vert="horz" wrap="square" anchor="ctr" anchorCtr="1"/>
          <a:lstStyle/>
          <a:p>
            <a:pPr>
              <a:defRPr sz="1400" b="0" i="0" u="none" strike="noStrike" kern="1200" spc="0" baseline="0">
                <a:solidFill>
                  <a:schemeClr val="tx1">
                    <a:lumMod val="65000"/>
                    <a:lumOff val="35000"/>
                  </a:schemeClr>
                </a:solidFill>
                <a:latin typeface="+mn-lt"/>
                <a:ea typeface="+mn-ea"/>
                <a:cs typeface="+mn-cs"/>
              </a:defRPr>
            </a:pPr>
            <a:r>
              <a:rPr lang="en-IN" b="1">
                <a:solidFill>
                  <a:sysClr val="windowText" lastClr="000000"/>
                </a:solidFill>
                <a:latin typeface="Cambria" panose="02040503050406030204" pitchFamily="18" charset="0"/>
                <a:ea typeface="Cambria" panose="02040503050406030204" pitchFamily="18" charset="0"/>
              </a:rPr>
              <a:t>M.cap Allocation</a:t>
            </a:r>
          </a:p>
        </c:rich>
      </c:tx>
      <c:layout>
        <c:manualLayout>
          <c:xMode val="edge"/>
          <c:yMode val="edge"/>
          <c:x val="0.2829330186573431"/>
          <c:y val="2.3833786550613016E-2"/>
        </c:manualLayout>
      </c:layout>
      <c:overlay val="0"/>
      <c:spPr>
        <a:noFill/>
        <a:ln>
          <a:noFill/>
        </a:ln>
        <a:effectLst/>
      </c:spPr>
      <c:txPr>
        <a:bodyPr rot="0" spcFirstLastPara="1" vertOverflow="ellipsis" vert="horz" wrap="square" anchor="ctr" anchorCtr="1"/>
        <a:lstStyle/>
        <a:p>
          <a:pPr>
            <a:defRPr sz="1400" b="0" i="0" u="none" strike="noStrike" kern="1200" spc="0" baseline="0">
              <a:solidFill>
                <a:schemeClr val="tx1">
                  <a:lumMod val="65000"/>
                  <a:lumOff val="35000"/>
                </a:schemeClr>
              </a:solidFill>
              <a:latin typeface="+mn-lt"/>
              <a:ea typeface="+mn-ea"/>
              <a:cs typeface="+mn-cs"/>
            </a:defRPr>
          </a:pPr>
          <a:endParaRPr lang="en-US"/>
        </a:p>
      </c:txPr>
    </c:title>
    <c:autoTitleDeleted val="0"/>
    <c:plotArea>
      <c:layout>
        <c:manualLayout>
          <c:layoutTarget val="inner"/>
          <c:xMode val="edge"/>
          <c:yMode val="edge"/>
          <c:x val="0.24975140410500665"/>
          <c:y val="0.20376559260234647"/>
          <c:w val="0.43052426086984824"/>
          <c:h val="0.74476688867745"/>
        </c:manualLayout>
      </c:layout>
      <c:doughnutChart>
        <c:varyColors val="1"/>
        <c:ser>
          <c:idx val="0"/>
          <c:order val="0"/>
          <c:dPt>
            <c:idx val="0"/>
            <c:bubble3D val="0"/>
            <c:spPr>
              <a:solidFill>
                <a:schemeClr val="tx1"/>
              </a:solidFill>
              <a:ln w="19050">
                <a:solidFill>
                  <a:schemeClr val="lt1"/>
                </a:solidFill>
              </a:ln>
              <a:effectLst/>
            </c:spPr>
            <c:extLst>
              <c:ext xmlns:c16="http://schemas.microsoft.com/office/drawing/2014/chart" uri="{C3380CC4-5D6E-409C-BE32-E72D297353CC}">
                <c16:uniqueId val="{00000001-83D4-4E3D-BDAF-E0F0088612E9}"/>
              </c:ext>
            </c:extLst>
          </c:dPt>
          <c:dPt>
            <c:idx val="1"/>
            <c:bubble3D val="0"/>
            <c:spPr>
              <a:solidFill>
                <a:srgbClr val="B79165"/>
              </a:solidFill>
              <a:ln w="19050">
                <a:solidFill>
                  <a:schemeClr val="lt1"/>
                </a:solidFill>
              </a:ln>
              <a:effectLst/>
            </c:spPr>
            <c:extLst>
              <c:ext xmlns:c16="http://schemas.microsoft.com/office/drawing/2014/chart" uri="{C3380CC4-5D6E-409C-BE32-E72D297353CC}">
                <c16:uniqueId val="{00000003-83D4-4E3D-BDAF-E0F0088612E9}"/>
              </c:ext>
            </c:extLst>
          </c:dPt>
          <c:dPt>
            <c:idx val="2"/>
            <c:bubble3D val="0"/>
            <c:spPr>
              <a:solidFill>
                <a:schemeClr val="bg1">
                  <a:lumMod val="50000"/>
                </a:schemeClr>
              </a:solidFill>
              <a:ln w="19050">
                <a:solidFill>
                  <a:schemeClr val="lt1"/>
                </a:solidFill>
              </a:ln>
              <a:effectLst/>
            </c:spPr>
            <c:extLst>
              <c:ext xmlns:c16="http://schemas.microsoft.com/office/drawing/2014/chart" uri="{C3380CC4-5D6E-409C-BE32-E72D297353CC}">
                <c16:uniqueId val="{00000005-83D4-4E3D-BDAF-E0F0088612E9}"/>
              </c:ext>
            </c:extLst>
          </c:dPt>
          <c:dPt>
            <c:idx val="3"/>
            <c:bubble3D val="0"/>
            <c:spPr>
              <a:solidFill>
                <a:srgbClr val="CBCBCB"/>
              </a:solidFill>
              <a:ln w="19050">
                <a:solidFill>
                  <a:schemeClr val="lt1"/>
                </a:solidFill>
              </a:ln>
              <a:effectLst/>
            </c:spPr>
            <c:extLst>
              <c:ext xmlns:c16="http://schemas.microsoft.com/office/drawing/2014/chart" uri="{C3380CC4-5D6E-409C-BE32-E72D297353CC}">
                <c16:uniqueId val="{00000007-83D4-4E3D-BDAF-E0F0088612E9}"/>
              </c:ext>
            </c:extLst>
          </c:dPt>
          <c:dLbls>
            <c:dLbl>
              <c:idx val="0"/>
              <c:layout>
                <c:manualLayout>
                  <c:x val="0.12249514217387836"/>
                  <c:y val="-3.6726503330607946E-3"/>
                </c:manualLayout>
              </c:layout>
              <c:showLegendKey val="0"/>
              <c:showVal val="1"/>
              <c:showCatName val="1"/>
              <c:showSerName val="0"/>
              <c:showPercent val="0"/>
              <c:showBubbleSize val="0"/>
              <c:separator>
</c:separator>
              <c:extLst>
                <c:ext xmlns:c15="http://schemas.microsoft.com/office/drawing/2012/chart" uri="{CE6537A1-D6FC-4f65-9D91-7224C49458BB}"/>
                <c:ext xmlns:c16="http://schemas.microsoft.com/office/drawing/2014/chart" uri="{C3380CC4-5D6E-409C-BE32-E72D297353CC}">
                  <c16:uniqueId val="{00000001-83D4-4E3D-BDAF-E0F0088612E9}"/>
                </c:ext>
              </c:extLst>
            </c:dLbl>
            <c:dLbl>
              <c:idx val="1"/>
              <c:layout>
                <c:manualLayout>
                  <c:x val="0.25072064092569879"/>
                  <c:y val="-2.2505099867318999E-2"/>
                </c:manualLayout>
              </c:layout>
              <c:showLegendKey val="0"/>
              <c:showVal val="1"/>
              <c:showCatName val="1"/>
              <c:showSerName val="0"/>
              <c:showPercent val="0"/>
              <c:showBubbleSize val="0"/>
              <c:separator>
</c:separator>
              <c:extLst>
                <c:ext xmlns:c15="http://schemas.microsoft.com/office/drawing/2012/chart" uri="{CE6537A1-D6FC-4f65-9D91-7224C49458BB}"/>
                <c:ext xmlns:c16="http://schemas.microsoft.com/office/drawing/2014/chart" uri="{C3380CC4-5D6E-409C-BE32-E72D297353CC}">
                  <c16:uniqueId val="{00000003-83D4-4E3D-BDAF-E0F0088612E9}"/>
                </c:ext>
              </c:extLst>
            </c:dLbl>
            <c:dLbl>
              <c:idx val="2"/>
              <c:layout>
                <c:manualLayout>
                  <c:x val="-8.7727419063913445E-2"/>
                  <c:y val="-1.1188742946043686E-2"/>
                </c:manualLayout>
              </c:layout>
              <c:showLegendKey val="0"/>
              <c:showVal val="1"/>
              <c:showCatName val="1"/>
              <c:showSerName val="0"/>
              <c:showPercent val="0"/>
              <c:showBubbleSize val="0"/>
              <c:separator>
</c:separator>
              <c:extLst>
                <c:ext xmlns:c15="http://schemas.microsoft.com/office/drawing/2012/chart" uri="{CE6537A1-D6FC-4f65-9D91-7224C49458BB}"/>
                <c:ext xmlns:c16="http://schemas.microsoft.com/office/drawing/2014/chart" uri="{C3380CC4-5D6E-409C-BE32-E72D297353CC}">
                  <c16:uniqueId val="{00000005-83D4-4E3D-BDAF-E0F0088612E9}"/>
                </c:ext>
              </c:extLst>
            </c:dLbl>
            <c:dLbl>
              <c:idx val="3"/>
              <c:layout>
                <c:manualLayout>
                  <c:x val="9.951286691372567E-3"/>
                  <c:y val="0.26874993707585815"/>
                </c:manualLayout>
              </c:layout>
              <c:spPr>
                <a:noFill/>
                <a:ln>
                  <a:noFill/>
                </a:ln>
                <a:effectLst/>
              </c:spPr>
              <c:txPr>
                <a:bodyPr rot="0" spcFirstLastPara="1" vertOverflow="ellipsis" vert="horz" wrap="square" lIns="38100" tIns="19050" rIns="38100" bIns="19050" anchor="ctr" anchorCtr="1">
                  <a:noAutofit/>
                </a:bodyPr>
                <a:lstStyle/>
                <a:p>
                  <a:pPr>
                    <a:defRPr sz="1100" b="0" i="0" u="none" strike="noStrike" kern="1200" baseline="0">
                      <a:solidFill>
                        <a:sysClr val="windowText" lastClr="000000"/>
                      </a:solidFill>
                      <a:latin typeface="Cambria" panose="02040503050406030204" pitchFamily="18" charset="0"/>
                      <a:ea typeface="Cambria" panose="02040503050406030204" pitchFamily="18" charset="0"/>
                      <a:cs typeface="+mn-cs"/>
                    </a:defRPr>
                  </a:pPr>
                  <a:endParaRPr lang="en-US"/>
                </a:p>
              </c:txPr>
              <c:showLegendKey val="0"/>
              <c:showVal val="1"/>
              <c:showCatName val="1"/>
              <c:showSerName val="0"/>
              <c:showPercent val="0"/>
              <c:showBubbleSize val="0"/>
              <c:separator>
</c:separator>
              <c:extLst>
                <c:ext xmlns:c15="http://schemas.microsoft.com/office/drawing/2012/chart" uri="{CE6537A1-D6FC-4f65-9D91-7224C49458BB}">
                  <c15:layout>
                    <c:manualLayout>
                      <c:w val="0.25762016658330983"/>
                      <c:h val="0.40988759496246541"/>
                    </c:manualLayout>
                  </c15:layout>
                </c:ext>
                <c:ext xmlns:c16="http://schemas.microsoft.com/office/drawing/2014/chart" uri="{C3380CC4-5D6E-409C-BE32-E72D297353CC}">
                  <c16:uniqueId val="{00000007-83D4-4E3D-BDAF-E0F0088612E9}"/>
                </c:ext>
              </c:extLst>
            </c:dLbl>
            <c:spPr>
              <a:noFill/>
              <a:ln>
                <a:noFill/>
              </a:ln>
              <a:effectLst/>
            </c:spPr>
            <c:txPr>
              <a:bodyPr rot="0" spcFirstLastPara="1" vertOverflow="ellipsis" vert="horz" wrap="square" lIns="38100" tIns="19050" rIns="38100" bIns="19050" anchor="ctr" anchorCtr="1">
                <a:spAutoFit/>
              </a:bodyPr>
              <a:lstStyle/>
              <a:p>
                <a:pPr>
                  <a:defRPr sz="1100" b="0" i="0" u="none" strike="noStrike" kern="1200" baseline="0">
                    <a:solidFill>
                      <a:sysClr val="windowText" lastClr="000000"/>
                    </a:solidFill>
                    <a:latin typeface="Cambria" panose="02040503050406030204" pitchFamily="18" charset="0"/>
                    <a:ea typeface="Cambria" panose="02040503050406030204" pitchFamily="18" charset="0"/>
                    <a:cs typeface="+mn-cs"/>
                  </a:defRPr>
                </a:pPr>
                <a:endParaRPr lang="en-US"/>
              </a:p>
            </c:txPr>
            <c:showLegendKey val="0"/>
            <c:showVal val="1"/>
            <c:showCatName val="1"/>
            <c:showSerName val="0"/>
            <c:showPercent val="0"/>
            <c:showBubbleSize val="0"/>
            <c:separator>
</c:separator>
            <c:showLeaderLines val="1"/>
            <c:leaderLines>
              <c:spPr>
                <a:ln w="9525" cap="flat" cmpd="sng" algn="ctr">
                  <a:solidFill>
                    <a:schemeClr val="tx1">
                      <a:lumMod val="35000"/>
                      <a:lumOff val="65000"/>
                    </a:schemeClr>
                  </a:solidFill>
                  <a:round/>
                </a:ln>
                <a:effectLst/>
              </c:spPr>
            </c:leaderLines>
            <c:extLst>
              <c:ext xmlns:c15="http://schemas.microsoft.com/office/drawing/2012/chart" uri="{CE6537A1-D6FC-4f65-9D91-7224C49458BB}"/>
            </c:extLst>
          </c:dLbls>
          <c:cat>
            <c:strRef>
              <c:f>Sheet2!$L$156:$L$159</c:f>
              <c:strCache>
                <c:ptCount val="4"/>
                <c:pt idx="0">
                  <c:v>Large </c:v>
                </c:pt>
                <c:pt idx="1">
                  <c:v>Mid</c:v>
                </c:pt>
                <c:pt idx="2">
                  <c:v>Small</c:v>
                </c:pt>
                <c:pt idx="3">
                  <c:v>Cash &amp; Others</c:v>
                </c:pt>
              </c:strCache>
            </c:strRef>
          </c:cat>
          <c:val>
            <c:numRef>
              <c:f>Sheet2!$M$156:$M$159</c:f>
              <c:numCache>
                <c:formatCode>0%</c:formatCode>
                <c:ptCount val="4"/>
                <c:pt idx="0">
                  <c:v>0.13</c:v>
                </c:pt>
                <c:pt idx="1">
                  <c:v>0.28000000000000003</c:v>
                </c:pt>
                <c:pt idx="2">
                  <c:v>0.54</c:v>
                </c:pt>
                <c:pt idx="3">
                  <c:v>0.05</c:v>
                </c:pt>
              </c:numCache>
            </c:numRef>
          </c:val>
          <c:extLst>
            <c:ext xmlns:c16="http://schemas.microsoft.com/office/drawing/2014/chart" uri="{C3380CC4-5D6E-409C-BE32-E72D297353CC}">
              <c16:uniqueId val="{00000008-83D4-4E3D-BDAF-E0F0088612E9}"/>
            </c:ext>
          </c:extLst>
        </c:ser>
        <c:dLbls>
          <c:showLegendKey val="0"/>
          <c:showVal val="0"/>
          <c:showCatName val="0"/>
          <c:showSerName val="0"/>
          <c:showPercent val="0"/>
          <c:showBubbleSize val="0"/>
          <c:showLeaderLines val="1"/>
        </c:dLbls>
        <c:firstSliceAng val="0"/>
        <c:holeSize val="75"/>
      </c:doughnutChart>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solidFill>
        <a:schemeClr val="bg1">
          <a:lumMod val="85000"/>
        </a:schemeClr>
      </a:solidFill>
    </a:ln>
    <a:effectLst/>
  </c:spPr>
  <c:txPr>
    <a:bodyPr/>
    <a:lstStyle/>
    <a:p>
      <a:pPr>
        <a:defRPr/>
      </a:pPr>
      <a:endParaRPr lang="en-US"/>
    </a:p>
  </c:txPr>
</c:chartSpace>
</file>

<file path=ppt/charts/chart4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title>
      <c:tx>
        <c:rich>
          <a:bodyPr rot="0" spcFirstLastPara="1" vertOverflow="ellipsis" vert="horz" wrap="square" anchor="ctr" anchorCtr="1"/>
          <a:lstStyle/>
          <a:p>
            <a:pPr>
              <a:defRPr sz="1440" b="1" i="0" u="none" strike="noStrike" kern="1200" spc="0" baseline="0">
                <a:solidFill>
                  <a:schemeClr val="tx1"/>
                </a:solidFill>
                <a:latin typeface="Cambria" panose="02040503050406030204" pitchFamily="18" charset="0"/>
                <a:ea typeface="Cambria" panose="02040503050406030204" pitchFamily="18" charset="0"/>
                <a:cs typeface="+mn-cs"/>
              </a:defRPr>
            </a:pPr>
            <a:r>
              <a:rPr lang="en-IN" b="1" dirty="0"/>
              <a:t>Performance</a:t>
            </a:r>
          </a:p>
        </c:rich>
      </c:tx>
      <c:overlay val="0"/>
      <c:spPr>
        <a:noFill/>
        <a:ln>
          <a:noFill/>
        </a:ln>
        <a:effectLst/>
      </c:spPr>
      <c:txPr>
        <a:bodyPr rot="0" spcFirstLastPara="1" vertOverflow="ellipsis" vert="horz" wrap="square" anchor="ctr" anchorCtr="1"/>
        <a:lstStyle/>
        <a:p>
          <a:pPr>
            <a:defRPr sz="1440" b="1" i="0" u="none" strike="noStrike" kern="1200" spc="0" baseline="0">
              <a:solidFill>
                <a:schemeClr val="tx1"/>
              </a:solidFill>
              <a:latin typeface="Cambria" panose="02040503050406030204" pitchFamily="18" charset="0"/>
              <a:ea typeface="Cambria" panose="02040503050406030204" pitchFamily="18" charset="0"/>
              <a:cs typeface="+mn-cs"/>
            </a:defRPr>
          </a:pPr>
          <a:endParaRPr lang="en-IN"/>
        </a:p>
      </c:txPr>
    </c:title>
    <c:autoTitleDeleted val="0"/>
    <c:plotArea>
      <c:layout/>
      <c:barChart>
        <c:barDir val="col"/>
        <c:grouping val="clustered"/>
        <c:varyColors val="0"/>
        <c:ser>
          <c:idx val="0"/>
          <c:order val="0"/>
          <c:tx>
            <c:strRef>
              <c:f>Sheet2!$K$165</c:f>
              <c:strCache>
                <c:ptCount val="1"/>
                <c:pt idx="0">
                  <c:v>AAABB PMS</c:v>
                </c:pt>
              </c:strCache>
            </c:strRef>
          </c:tx>
          <c:spPr>
            <a:solidFill>
              <a:srgbClr val="B79165"/>
            </a:solidFill>
            <a:ln>
              <a:noFill/>
            </a:ln>
            <a:effectLst/>
          </c:spPr>
          <c:invertIfNegative val="0"/>
          <c:dLbls>
            <c:dLbl>
              <c:idx val="0"/>
              <c:layout>
                <c:manualLayout>
                  <c:x val="-4.5579300322173971E-2"/>
                  <c:y val="-4.4432906660806775E-3"/>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838E-4EDB-A3CE-E2A657816F8F}"/>
                </c:ext>
              </c:extLst>
            </c:dLbl>
            <c:dLbl>
              <c:idx val="1"/>
              <c:layout>
                <c:manualLayout>
                  <c:x val="5.9189308678360905E-3"/>
                  <c:y val="1.6124946732991818E-2"/>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91D1-4A2A-90A5-A689A2142BAB}"/>
                </c:ext>
              </c:extLst>
            </c:dLbl>
            <c:spPr>
              <a:noFill/>
              <a:ln>
                <a:noFill/>
              </a:ln>
              <a:effectLst/>
            </c:spPr>
            <c:txPr>
              <a:bodyPr rot="0" spcFirstLastPara="1" vertOverflow="ellipsis" vert="horz" wrap="square" anchor="ctr" anchorCtr="1"/>
              <a:lstStyle/>
              <a:p>
                <a:pPr>
                  <a:defRPr sz="1200" b="0" i="0" u="none" strike="noStrike" kern="1200" baseline="0">
                    <a:solidFill>
                      <a:schemeClr val="tx1"/>
                    </a:solidFill>
                    <a:latin typeface="Cambria" panose="02040503050406030204" pitchFamily="18" charset="0"/>
                    <a:ea typeface="Cambria" panose="02040503050406030204" pitchFamily="18" charset="0"/>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Sheet2!$L$164:$R$164</c:f>
              <c:strCache>
                <c:ptCount val="7"/>
                <c:pt idx="0">
                  <c:v>1 M</c:v>
                </c:pt>
                <c:pt idx="1">
                  <c:v>3 M</c:v>
                </c:pt>
                <c:pt idx="2">
                  <c:v>6 M</c:v>
                </c:pt>
                <c:pt idx="3">
                  <c:v>1 Y</c:v>
                </c:pt>
                <c:pt idx="4">
                  <c:v>3 Y</c:v>
                </c:pt>
                <c:pt idx="5">
                  <c:v>5 Y</c:v>
                </c:pt>
                <c:pt idx="6">
                  <c:v>SI</c:v>
                </c:pt>
              </c:strCache>
            </c:strRef>
          </c:cat>
          <c:val>
            <c:numRef>
              <c:f>Sheet2!$L$165:$R$165</c:f>
              <c:numCache>
                <c:formatCode>0%</c:formatCode>
                <c:ptCount val="7"/>
                <c:pt idx="0">
                  <c:v>7.0000000000000001E-3</c:v>
                </c:pt>
                <c:pt idx="1">
                  <c:v>0.125</c:v>
                </c:pt>
                <c:pt idx="2">
                  <c:v>0.20699999999999999</c:v>
                </c:pt>
                <c:pt idx="3">
                  <c:v>0.159</c:v>
                </c:pt>
                <c:pt idx="4">
                  <c:v>0.218</c:v>
                </c:pt>
                <c:pt idx="5">
                  <c:v>0.22600000000000001</c:v>
                </c:pt>
                <c:pt idx="6">
                  <c:v>0.25900000000000001</c:v>
                </c:pt>
              </c:numCache>
            </c:numRef>
          </c:val>
          <c:extLst>
            <c:ext xmlns:c16="http://schemas.microsoft.com/office/drawing/2014/chart" uri="{C3380CC4-5D6E-409C-BE32-E72D297353CC}">
              <c16:uniqueId val="{00000000-6846-4D07-B2E5-8F9FBD559C06}"/>
            </c:ext>
          </c:extLst>
        </c:ser>
        <c:ser>
          <c:idx val="1"/>
          <c:order val="1"/>
          <c:tx>
            <c:strRef>
              <c:f>Sheet2!$K$166</c:f>
              <c:strCache>
                <c:ptCount val="1"/>
                <c:pt idx="0">
                  <c:v>BSE500 TRI</c:v>
                </c:pt>
              </c:strCache>
            </c:strRef>
          </c:tx>
          <c:spPr>
            <a:solidFill>
              <a:sysClr val="windowText" lastClr="000000">
                <a:lumMod val="50000"/>
                <a:lumOff val="50000"/>
              </a:sysClr>
            </a:solidFill>
            <a:ln>
              <a:noFill/>
            </a:ln>
            <a:effectLst/>
          </c:spPr>
          <c:invertIfNegative val="0"/>
          <c:dLbls>
            <c:dLbl>
              <c:idx val="0"/>
              <c:layout>
                <c:manualLayout>
                  <c:x val="9.511230116598695E-3"/>
                  <c:y val="3.1504680149546389E-2"/>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91D1-4A2A-90A5-A689A2142BAB}"/>
                </c:ext>
              </c:extLst>
            </c:dLbl>
            <c:dLbl>
              <c:idx val="1"/>
              <c:layout>
                <c:manualLayout>
                  <c:x val="3.1212549221023796E-2"/>
                  <c:y val="1.7243466438461124E-2"/>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91D1-4A2A-90A5-A689A2142BAB}"/>
                </c:ext>
              </c:extLst>
            </c:dLbl>
            <c:dLbl>
              <c:idx val="3"/>
              <c:layout>
                <c:manualLayout>
                  <c:x val="4.5592992744753785E-2"/>
                  <c:y val="3.8183960630345425E-2"/>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91D1-4A2A-90A5-A689A2142BAB}"/>
                </c:ext>
              </c:extLst>
            </c:dLbl>
            <c:dLbl>
              <c:idx val="4"/>
              <c:layout>
                <c:manualLayout>
                  <c:x val="2.536328031092985E-2"/>
                  <c:y val="1.3329871998242275E-2"/>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91D1-4A2A-90A5-A689A2142BAB}"/>
                </c:ext>
              </c:extLst>
            </c:dLbl>
            <c:dLbl>
              <c:idx val="5"/>
              <c:layout>
                <c:manualLayout>
                  <c:x val="2.536328031092985E-2"/>
                  <c:y val="0"/>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91D1-4A2A-90A5-A689A2142BAB}"/>
                </c:ext>
              </c:extLst>
            </c:dLbl>
            <c:dLbl>
              <c:idx val="6"/>
              <c:layout>
                <c:manualLayout>
                  <c:x val="1.9022460233197272E-2"/>
                  <c:y val="8.8865813321614764E-3"/>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6-91D1-4A2A-90A5-A689A2142BAB}"/>
                </c:ext>
              </c:extLst>
            </c:dLbl>
            <c:spPr>
              <a:noFill/>
              <a:ln>
                <a:noFill/>
              </a:ln>
              <a:effectLst/>
            </c:spPr>
            <c:txPr>
              <a:bodyPr rot="0" spcFirstLastPara="1" vertOverflow="ellipsis" vert="horz" wrap="square" anchor="ctr" anchorCtr="1"/>
              <a:lstStyle/>
              <a:p>
                <a:pPr>
                  <a:defRPr sz="1200" b="0" i="0" u="none" strike="noStrike" kern="1200" baseline="0">
                    <a:solidFill>
                      <a:schemeClr val="tx1"/>
                    </a:solidFill>
                    <a:latin typeface="Cambria" panose="02040503050406030204" pitchFamily="18" charset="0"/>
                    <a:ea typeface="Cambria" panose="02040503050406030204" pitchFamily="18" charset="0"/>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Sheet2!$L$164:$R$164</c:f>
              <c:strCache>
                <c:ptCount val="7"/>
                <c:pt idx="0">
                  <c:v>1 M</c:v>
                </c:pt>
                <c:pt idx="1">
                  <c:v>3 M</c:v>
                </c:pt>
                <c:pt idx="2">
                  <c:v>6 M</c:v>
                </c:pt>
                <c:pt idx="3">
                  <c:v>1 Y</c:v>
                </c:pt>
                <c:pt idx="4">
                  <c:v>3 Y</c:v>
                </c:pt>
                <c:pt idx="5">
                  <c:v>5 Y</c:v>
                </c:pt>
                <c:pt idx="6">
                  <c:v>SI</c:v>
                </c:pt>
              </c:strCache>
            </c:strRef>
          </c:cat>
          <c:val>
            <c:numRef>
              <c:f>Sheet2!$L$166:$R$166</c:f>
              <c:numCache>
                <c:formatCode>0%</c:formatCode>
                <c:ptCount val="7"/>
                <c:pt idx="0">
                  <c:v>2.1999999999999999E-2</c:v>
                </c:pt>
                <c:pt idx="1">
                  <c:v>3.7999999999999999E-2</c:v>
                </c:pt>
                <c:pt idx="2">
                  <c:v>0.02</c:v>
                </c:pt>
                <c:pt idx="3">
                  <c:v>0.03</c:v>
                </c:pt>
                <c:pt idx="4">
                  <c:v>0.11899999999999999</c:v>
                </c:pt>
                <c:pt idx="5">
                  <c:v>0.124</c:v>
                </c:pt>
                <c:pt idx="6">
                  <c:v>0.14699999999999999</c:v>
                </c:pt>
              </c:numCache>
            </c:numRef>
          </c:val>
          <c:extLst>
            <c:ext xmlns:c16="http://schemas.microsoft.com/office/drawing/2014/chart" uri="{C3380CC4-5D6E-409C-BE32-E72D297353CC}">
              <c16:uniqueId val="{00000001-6846-4D07-B2E5-8F9FBD559C06}"/>
            </c:ext>
          </c:extLst>
        </c:ser>
        <c:dLbls>
          <c:showLegendKey val="0"/>
          <c:showVal val="0"/>
          <c:showCatName val="0"/>
          <c:showSerName val="0"/>
          <c:showPercent val="0"/>
          <c:showBubbleSize val="0"/>
        </c:dLbls>
        <c:gapWidth val="219"/>
        <c:overlap val="-27"/>
        <c:axId val="1959447103"/>
        <c:axId val="1959450463"/>
      </c:barChart>
      <c:catAx>
        <c:axId val="1959447103"/>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200" b="0" i="0" u="none" strike="noStrike" kern="1200" baseline="0">
                <a:solidFill>
                  <a:schemeClr val="tx1"/>
                </a:solidFill>
                <a:latin typeface="Cambria" panose="02040503050406030204" pitchFamily="18" charset="0"/>
                <a:ea typeface="Cambria" panose="02040503050406030204" pitchFamily="18" charset="0"/>
                <a:cs typeface="+mn-cs"/>
              </a:defRPr>
            </a:pPr>
            <a:endParaRPr lang="en-US"/>
          </a:p>
        </c:txPr>
        <c:crossAx val="1959450463"/>
        <c:crosses val="autoZero"/>
        <c:auto val="1"/>
        <c:lblAlgn val="ctr"/>
        <c:lblOffset val="100"/>
        <c:noMultiLvlLbl val="0"/>
      </c:catAx>
      <c:valAx>
        <c:axId val="1959450463"/>
        <c:scaling>
          <c:orientation val="minMax"/>
        </c:scaling>
        <c:delete val="1"/>
        <c:axPos val="l"/>
        <c:numFmt formatCode="0%" sourceLinked="1"/>
        <c:majorTickMark val="none"/>
        <c:minorTickMark val="none"/>
        <c:tickLblPos val="nextTo"/>
        <c:crossAx val="1959447103"/>
        <c:crosses val="autoZero"/>
        <c:crossBetween val="between"/>
      </c:valAx>
      <c:spPr>
        <a:noFill/>
        <a:ln>
          <a:noFill/>
        </a:ln>
        <a:effectLst/>
      </c:spPr>
    </c:plotArea>
    <c:legend>
      <c:legendPos val="b"/>
      <c:overlay val="0"/>
      <c:spPr>
        <a:noFill/>
        <a:ln>
          <a:noFill/>
        </a:ln>
        <a:effectLst/>
      </c:spPr>
      <c:txPr>
        <a:bodyPr rot="0" spcFirstLastPara="1" vertOverflow="ellipsis" vert="horz" wrap="square" anchor="ctr" anchorCtr="1"/>
        <a:lstStyle/>
        <a:p>
          <a:pPr>
            <a:defRPr sz="1200" b="0" i="0" u="none" strike="noStrike" kern="1200" baseline="0">
              <a:solidFill>
                <a:schemeClr val="tx1"/>
              </a:solidFill>
              <a:latin typeface="Cambria" panose="02040503050406030204" pitchFamily="18" charset="0"/>
              <a:ea typeface="Cambria" panose="02040503050406030204" pitchFamily="18" charset="0"/>
              <a:cs typeface="+mn-cs"/>
            </a:defRPr>
          </a:pPr>
          <a:endParaRPr lang="en-US"/>
        </a:p>
      </c:txPr>
    </c:legend>
    <c:plotVisOnly val="1"/>
    <c:dispBlanksAs val="gap"/>
    <c:showDLblsOverMax val="0"/>
  </c:chart>
  <c:spPr>
    <a:noFill/>
    <a:ln>
      <a:solidFill>
        <a:sysClr val="window" lastClr="FFFFFF">
          <a:lumMod val="85000"/>
        </a:sysClr>
      </a:solidFill>
    </a:ln>
    <a:effectLst/>
  </c:spPr>
  <c:txPr>
    <a:bodyPr/>
    <a:lstStyle/>
    <a:p>
      <a:pPr>
        <a:defRPr sz="1200">
          <a:solidFill>
            <a:schemeClr val="tx1"/>
          </a:solidFill>
          <a:latin typeface="Cambria" panose="02040503050406030204" pitchFamily="18" charset="0"/>
          <a:ea typeface="Cambria" panose="02040503050406030204" pitchFamily="18" charset="0"/>
        </a:defRPr>
      </a:pPr>
      <a:endParaRPr lang="en-US"/>
    </a:p>
  </c:txPr>
</c:chartSpace>
</file>

<file path=ppt/charts/chart4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title>
      <c:tx>
        <c:rich>
          <a:bodyPr rot="0" spcFirstLastPara="1" vertOverflow="ellipsis" vert="horz" wrap="square" anchor="ctr" anchorCtr="1"/>
          <a:lstStyle/>
          <a:p>
            <a:pPr>
              <a:defRPr sz="1400" b="1" i="0" u="none" strike="noStrike" kern="1200" spc="0" baseline="0">
                <a:solidFill>
                  <a:sysClr val="windowText" lastClr="000000"/>
                </a:solidFill>
                <a:latin typeface="Cambria" panose="02040503050406030204" pitchFamily="18" charset="0"/>
                <a:ea typeface="Cambria" panose="02040503050406030204" pitchFamily="18" charset="0"/>
                <a:cs typeface="+mn-cs"/>
              </a:defRPr>
            </a:pPr>
            <a:r>
              <a:rPr lang="en-US" sz="1400" b="1"/>
              <a:t>Market-Cap Allocation</a:t>
            </a:r>
          </a:p>
        </c:rich>
      </c:tx>
      <c:layout>
        <c:manualLayout>
          <c:xMode val="edge"/>
          <c:yMode val="edge"/>
          <c:x val="0.26211467691864887"/>
          <c:y val="1.1836844718734483E-2"/>
        </c:manualLayout>
      </c:layout>
      <c:overlay val="0"/>
      <c:spPr>
        <a:noFill/>
        <a:ln>
          <a:noFill/>
        </a:ln>
        <a:effectLst/>
      </c:spPr>
      <c:txPr>
        <a:bodyPr rot="0" spcFirstLastPara="1" vertOverflow="ellipsis" vert="horz" wrap="square" anchor="ctr" anchorCtr="1"/>
        <a:lstStyle/>
        <a:p>
          <a:pPr>
            <a:defRPr sz="1400" b="1" i="0" u="none" strike="noStrike" kern="1200" spc="0" baseline="0">
              <a:solidFill>
                <a:sysClr val="windowText" lastClr="000000"/>
              </a:solidFill>
              <a:latin typeface="Cambria" panose="02040503050406030204" pitchFamily="18" charset="0"/>
              <a:ea typeface="Cambria" panose="02040503050406030204" pitchFamily="18" charset="0"/>
              <a:cs typeface="+mn-cs"/>
            </a:defRPr>
          </a:pPr>
          <a:endParaRPr lang="en-US"/>
        </a:p>
      </c:txPr>
    </c:title>
    <c:autoTitleDeleted val="0"/>
    <c:plotArea>
      <c:layout>
        <c:manualLayout>
          <c:layoutTarget val="inner"/>
          <c:xMode val="edge"/>
          <c:yMode val="edge"/>
          <c:x val="0.23099187114495073"/>
          <c:y val="0.14713428178460078"/>
          <c:w val="0.6161639133511303"/>
          <c:h val="0.7794051504637608"/>
        </c:manualLayout>
      </c:layout>
      <c:doughnutChart>
        <c:varyColors val="1"/>
        <c:ser>
          <c:idx val="0"/>
          <c:order val="0"/>
          <c:tx>
            <c:strRef>
              <c:f>'Burman Capital'!$D$24</c:f>
              <c:strCache>
                <c:ptCount val="1"/>
                <c:pt idx="0">
                  <c:v>Allocation %</c:v>
                </c:pt>
              </c:strCache>
            </c:strRef>
          </c:tx>
          <c:dPt>
            <c:idx val="0"/>
            <c:bubble3D val="0"/>
            <c:spPr>
              <a:solidFill>
                <a:srgbClr val="B79165"/>
              </a:solidFill>
              <a:ln w="19050">
                <a:solidFill>
                  <a:schemeClr val="lt1"/>
                </a:solidFill>
              </a:ln>
              <a:effectLst/>
            </c:spPr>
            <c:extLst>
              <c:ext xmlns:c16="http://schemas.microsoft.com/office/drawing/2014/chart" uri="{C3380CC4-5D6E-409C-BE32-E72D297353CC}">
                <c16:uniqueId val="{00000001-5CA9-4184-B5B8-E0DD8445197B}"/>
              </c:ext>
            </c:extLst>
          </c:dPt>
          <c:dPt>
            <c:idx val="1"/>
            <c:bubble3D val="0"/>
            <c:spPr>
              <a:solidFill>
                <a:srgbClr val="6D6D6D"/>
              </a:solidFill>
              <a:ln w="19050">
                <a:solidFill>
                  <a:schemeClr val="lt1"/>
                </a:solidFill>
              </a:ln>
              <a:effectLst/>
            </c:spPr>
            <c:extLst>
              <c:ext xmlns:c16="http://schemas.microsoft.com/office/drawing/2014/chart" uri="{C3380CC4-5D6E-409C-BE32-E72D297353CC}">
                <c16:uniqueId val="{00000003-5CA9-4184-B5B8-E0DD8445197B}"/>
              </c:ext>
            </c:extLst>
          </c:dPt>
          <c:dLbls>
            <c:dLbl>
              <c:idx val="0"/>
              <c:layout>
                <c:manualLayout>
                  <c:x val="-5.5976147029924955E-2"/>
                  <c:y val="-0.15447739475622893"/>
                </c:manualLayout>
              </c:layout>
              <c:showLegendKey val="0"/>
              <c:showVal val="1"/>
              <c:showCatName val="1"/>
              <c:showSerName val="0"/>
              <c:showPercent val="0"/>
              <c:showBubbleSize val="0"/>
              <c:separator>
</c:separator>
              <c:extLst>
                <c:ext xmlns:c15="http://schemas.microsoft.com/office/drawing/2012/chart" uri="{CE6537A1-D6FC-4f65-9D91-7224C49458BB}"/>
                <c:ext xmlns:c16="http://schemas.microsoft.com/office/drawing/2014/chart" uri="{C3380CC4-5D6E-409C-BE32-E72D297353CC}">
                  <c16:uniqueId val="{00000001-5CA9-4184-B5B8-E0DD8445197B}"/>
                </c:ext>
              </c:extLst>
            </c:dLbl>
            <c:dLbl>
              <c:idx val="1"/>
              <c:layout>
                <c:manualLayout>
                  <c:x val="-0.13491714915739039"/>
                  <c:y val="-7.0986654881515635E-2"/>
                </c:manualLayout>
              </c:layout>
              <c:showLegendKey val="0"/>
              <c:showVal val="1"/>
              <c:showCatName val="1"/>
              <c:showSerName val="0"/>
              <c:showPercent val="0"/>
              <c:showBubbleSize val="0"/>
              <c:separator>
</c:separator>
              <c:extLst>
                <c:ext xmlns:c15="http://schemas.microsoft.com/office/drawing/2012/chart" uri="{CE6537A1-D6FC-4f65-9D91-7224C49458BB}">
                  <c15:layout>
                    <c:manualLayout>
                      <c:w val="0.14734956433414031"/>
                      <c:h val="0.14732097109743877"/>
                    </c:manualLayout>
                  </c15:layout>
                </c:ext>
                <c:ext xmlns:c16="http://schemas.microsoft.com/office/drawing/2014/chart" uri="{C3380CC4-5D6E-409C-BE32-E72D297353CC}">
                  <c16:uniqueId val="{00000003-5CA9-4184-B5B8-E0DD8445197B}"/>
                </c:ext>
              </c:extLst>
            </c:dLbl>
            <c:spPr>
              <a:noFill/>
              <a:ln>
                <a:noFill/>
              </a:ln>
              <a:effectLst/>
            </c:spPr>
            <c:txPr>
              <a:bodyPr rot="0" spcFirstLastPara="1" vertOverflow="ellipsis" vert="horz" wrap="square" anchor="ctr" anchorCtr="1"/>
              <a:lstStyle/>
              <a:p>
                <a:pPr>
                  <a:defRPr sz="1200" b="0" i="0" u="none" strike="noStrike" kern="1200" baseline="0">
                    <a:solidFill>
                      <a:sysClr val="windowText" lastClr="000000"/>
                    </a:solidFill>
                    <a:latin typeface="Cambria" panose="02040503050406030204" pitchFamily="18" charset="0"/>
                    <a:ea typeface="Cambria" panose="02040503050406030204" pitchFamily="18" charset="0"/>
                    <a:cs typeface="+mn-cs"/>
                  </a:defRPr>
                </a:pPr>
                <a:endParaRPr lang="en-US"/>
              </a:p>
            </c:txPr>
            <c:showLegendKey val="0"/>
            <c:showVal val="1"/>
            <c:showCatName val="1"/>
            <c:showSerName val="0"/>
            <c:showPercent val="0"/>
            <c:showBubbleSize val="0"/>
            <c:separator>
</c:separator>
            <c:showLeaderLines val="1"/>
            <c:leaderLines>
              <c:spPr>
                <a:ln w="9525" cap="flat" cmpd="sng" algn="ctr">
                  <a:solidFill>
                    <a:schemeClr val="tx1">
                      <a:lumMod val="35000"/>
                      <a:lumOff val="65000"/>
                    </a:schemeClr>
                  </a:solidFill>
                  <a:round/>
                </a:ln>
                <a:effectLst/>
              </c:spPr>
            </c:leaderLines>
            <c:extLst>
              <c:ext xmlns:c15="http://schemas.microsoft.com/office/drawing/2012/chart" uri="{CE6537A1-D6FC-4f65-9D91-7224C49458BB}"/>
            </c:extLst>
          </c:dLbls>
          <c:cat>
            <c:strRef>
              <c:f>'Burman Capital'!$C$27:$C$28</c:f>
              <c:strCache>
                <c:ptCount val="2"/>
                <c:pt idx="0">
                  <c:v>Small Cap</c:v>
                </c:pt>
                <c:pt idx="1">
                  <c:v>Cash</c:v>
                </c:pt>
              </c:strCache>
            </c:strRef>
          </c:cat>
          <c:val>
            <c:numRef>
              <c:f>'Burman Capital'!$D$27:$D$28</c:f>
              <c:numCache>
                <c:formatCode>0%</c:formatCode>
                <c:ptCount val="2"/>
                <c:pt idx="0">
                  <c:v>0.92</c:v>
                </c:pt>
                <c:pt idx="1">
                  <c:v>0.08</c:v>
                </c:pt>
              </c:numCache>
            </c:numRef>
          </c:val>
          <c:extLst>
            <c:ext xmlns:c16="http://schemas.microsoft.com/office/drawing/2014/chart" uri="{C3380CC4-5D6E-409C-BE32-E72D297353CC}">
              <c16:uniqueId val="{00000004-5CA9-4184-B5B8-E0DD8445197B}"/>
            </c:ext>
          </c:extLst>
        </c:ser>
        <c:dLbls>
          <c:showLegendKey val="0"/>
          <c:showVal val="1"/>
          <c:showCatName val="0"/>
          <c:showSerName val="0"/>
          <c:showPercent val="0"/>
          <c:showBubbleSize val="0"/>
          <c:showLeaderLines val="1"/>
        </c:dLbls>
        <c:firstSliceAng val="0"/>
        <c:holeSize val="75"/>
      </c:doughnutChart>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w="9525" cap="flat" cmpd="sng" algn="ctr">
      <a:solidFill>
        <a:sysClr val="window" lastClr="FFFFFF">
          <a:lumMod val="85000"/>
        </a:sysClr>
      </a:solidFill>
      <a:round/>
    </a:ln>
    <a:effectLst/>
  </c:spPr>
  <c:txPr>
    <a:bodyPr/>
    <a:lstStyle/>
    <a:p>
      <a:pPr>
        <a:defRPr sz="1050">
          <a:solidFill>
            <a:sysClr val="windowText" lastClr="000000"/>
          </a:solidFill>
          <a:latin typeface="Cambria" panose="02040503050406030204" pitchFamily="18" charset="0"/>
          <a:ea typeface="Cambria" panose="02040503050406030204" pitchFamily="18" charset="0"/>
        </a:defRPr>
      </a:pPr>
      <a:endParaRPr lang="en-US"/>
    </a:p>
  </c:txPr>
</c:chartSpace>
</file>

<file path=ppt/charts/chart4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title>
      <c:tx>
        <c:rich>
          <a:bodyPr rot="0" spcFirstLastPara="1" vertOverflow="ellipsis" vert="horz" wrap="square" anchor="ctr" anchorCtr="1"/>
          <a:lstStyle/>
          <a:p>
            <a:pPr>
              <a:defRPr sz="1400" b="0" i="0" u="none" strike="noStrike" kern="1200" spc="0" baseline="0">
                <a:solidFill>
                  <a:schemeClr val="tx1">
                    <a:lumMod val="65000"/>
                    <a:lumOff val="35000"/>
                  </a:schemeClr>
                </a:solidFill>
                <a:latin typeface="+mn-lt"/>
                <a:ea typeface="+mn-ea"/>
                <a:cs typeface="+mn-cs"/>
              </a:defRPr>
            </a:pPr>
            <a:r>
              <a:rPr lang="en-IN" b="1">
                <a:solidFill>
                  <a:sysClr val="windowText" lastClr="000000"/>
                </a:solidFill>
                <a:latin typeface="Cambria" panose="02040503050406030204" pitchFamily="18" charset="0"/>
                <a:ea typeface="Cambria" panose="02040503050406030204" pitchFamily="18" charset="0"/>
              </a:rPr>
              <a:t>Performance</a:t>
            </a:r>
          </a:p>
        </c:rich>
      </c:tx>
      <c:overlay val="0"/>
      <c:spPr>
        <a:noFill/>
        <a:ln>
          <a:noFill/>
        </a:ln>
        <a:effectLst/>
      </c:spPr>
      <c:txPr>
        <a:bodyPr rot="0" spcFirstLastPara="1" vertOverflow="ellipsis" vert="horz" wrap="square" anchor="ctr" anchorCtr="1"/>
        <a:lstStyle/>
        <a:p>
          <a:pPr>
            <a:defRPr sz="1400" b="0" i="0" u="none" strike="noStrike" kern="1200" spc="0" baseline="0">
              <a:solidFill>
                <a:schemeClr val="tx1">
                  <a:lumMod val="65000"/>
                  <a:lumOff val="35000"/>
                </a:schemeClr>
              </a:solidFill>
              <a:latin typeface="+mn-lt"/>
              <a:ea typeface="+mn-ea"/>
              <a:cs typeface="+mn-cs"/>
            </a:defRPr>
          </a:pPr>
          <a:endParaRPr lang="en-US"/>
        </a:p>
      </c:txPr>
    </c:title>
    <c:autoTitleDeleted val="0"/>
    <c:plotArea>
      <c:layout/>
      <c:barChart>
        <c:barDir val="col"/>
        <c:grouping val="clustered"/>
        <c:varyColors val="0"/>
        <c:ser>
          <c:idx val="0"/>
          <c:order val="0"/>
          <c:tx>
            <c:strRef>
              <c:f>'Burman Capital'!$C$4</c:f>
              <c:strCache>
                <c:ptCount val="1"/>
                <c:pt idx="0">
                  <c:v>Burman Capital</c:v>
                </c:pt>
              </c:strCache>
            </c:strRef>
          </c:tx>
          <c:spPr>
            <a:solidFill>
              <a:srgbClr val="B79165"/>
            </a:solidFill>
            <a:ln>
              <a:noFill/>
            </a:ln>
            <a:effectLst/>
          </c:spPr>
          <c:invertIfNegative val="0"/>
          <c:dLbls>
            <c:dLbl>
              <c:idx val="0"/>
              <c:layout>
                <c:manualLayout>
                  <c:x val="-1.7060628368466585E-2"/>
                  <c:y val="2.1876741957110563E-2"/>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7-ACF7-4C3F-8492-2AB2D62AE505}"/>
                </c:ext>
              </c:extLst>
            </c:dLbl>
            <c:dLbl>
              <c:idx val="1"/>
              <c:layout>
                <c:manualLayout>
                  <c:x val="-1.3487093276524705E-2"/>
                  <c:y val="-9.2344193713397183E-3"/>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6EB0-4DB9-A79B-8779B2B47C8B}"/>
                </c:ext>
              </c:extLst>
            </c:dLbl>
            <c:dLbl>
              <c:idx val="2"/>
              <c:layout>
                <c:manualLayout>
                  <c:x val="1.6184511931829647E-2"/>
                  <c:y val="-4.232393318895215E-17"/>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7E40-4D10-A696-140452874D91}"/>
                </c:ext>
              </c:extLst>
            </c:dLbl>
            <c:dLbl>
              <c:idx val="4"/>
              <c:layout>
                <c:manualLayout>
                  <c:x val="-1.1373752245644389E-2"/>
                  <c:y val="2.6252090348532674E-2"/>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A-ACF7-4C3F-8492-2AB2D62AE505}"/>
                </c:ext>
              </c:extLst>
            </c:dLbl>
            <c:spPr>
              <a:noFill/>
              <a:ln>
                <a:noFill/>
              </a:ln>
              <a:effectLst/>
            </c:spPr>
            <c:txPr>
              <a:bodyPr rot="0" spcFirstLastPara="1" vertOverflow="ellipsis" vert="horz" wrap="square" lIns="38100" tIns="19050" rIns="38100" bIns="19050" anchor="ctr" anchorCtr="1">
                <a:spAutoFit/>
              </a:bodyPr>
              <a:lstStyle/>
              <a:p>
                <a:pPr>
                  <a:defRPr sz="1100" b="0" i="0" u="none" strike="noStrike" kern="1200" baseline="0">
                    <a:solidFill>
                      <a:sysClr val="windowText" lastClr="000000"/>
                    </a:solidFill>
                    <a:latin typeface="Cambria" panose="02040503050406030204" pitchFamily="18" charset="0"/>
                    <a:ea typeface="Cambria" panose="02040503050406030204" pitchFamily="18" charset="0"/>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'Burman Capital'!$D$3:$L$3</c:f>
              <c:strCache>
                <c:ptCount val="9"/>
                <c:pt idx="0">
                  <c:v>1 M</c:v>
                </c:pt>
                <c:pt idx="1">
                  <c:v>3 M</c:v>
                </c:pt>
                <c:pt idx="2">
                  <c:v>6 M</c:v>
                </c:pt>
                <c:pt idx="3">
                  <c:v>1 Y</c:v>
                </c:pt>
                <c:pt idx="4">
                  <c:v>2Y</c:v>
                </c:pt>
                <c:pt idx="5">
                  <c:v>3 Y</c:v>
                </c:pt>
                <c:pt idx="6">
                  <c:v>4 Y</c:v>
                </c:pt>
                <c:pt idx="7">
                  <c:v>5 Y</c:v>
                </c:pt>
                <c:pt idx="8">
                  <c:v>SI</c:v>
                </c:pt>
              </c:strCache>
            </c:strRef>
          </c:cat>
          <c:val>
            <c:numRef>
              <c:f>'Burman Capital'!$D$4:$L$4</c:f>
              <c:numCache>
                <c:formatCode>0%</c:formatCode>
                <c:ptCount val="9"/>
                <c:pt idx="0">
                  <c:v>0.04</c:v>
                </c:pt>
                <c:pt idx="1">
                  <c:v>7.6999999999999999E-2</c:v>
                </c:pt>
                <c:pt idx="2">
                  <c:v>7.0999999999999994E-2</c:v>
                </c:pt>
                <c:pt idx="3">
                  <c:v>-0.152</c:v>
                </c:pt>
                <c:pt idx="4">
                  <c:v>-2E-3</c:v>
                </c:pt>
                <c:pt idx="5">
                  <c:v>8.4000000000000005E-2</c:v>
                </c:pt>
                <c:pt idx="6">
                  <c:v>0.16800000000000001</c:v>
                </c:pt>
                <c:pt idx="7">
                  <c:v>0.19</c:v>
                </c:pt>
                <c:pt idx="8">
                  <c:v>0.22</c:v>
                </c:pt>
              </c:numCache>
            </c:numRef>
          </c:val>
          <c:extLst>
            <c:ext xmlns:c16="http://schemas.microsoft.com/office/drawing/2014/chart" uri="{C3380CC4-5D6E-409C-BE32-E72D297353CC}">
              <c16:uniqueId val="{00000000-ACF7-4C3F-8492-2AB2D62AE505}"/>
            </c:ext>
          </c:extLst>
        </c:ser>
        <c:ser>
          <c:idx val="1"/>
          <c:order val="1"/>
          <c:tx>
            <c:strRef>
              <c:f>'Burman Capital'!$C$5</c:f>
              <c:strCache>
                <c:ptCount val="1"/>
                <c:pt idx="0">
                  <c:v>BSE 500 TRI</c:v>
                </c:pt>
              </c:strCache>
            </c:strRef>
          </c:tx>
          <c:spPr>
            <a:solidFill>
              <a:srgbClr val="6D6D6D"/>
            </a:solidFill>
            <a:ln>
              <a:noFill/>
            </a:ln>
            <a:effectLst/>
          </c:spPr>
          <c:invertIfNegative val="0"/>
          <c:dLbls>
            <c:dLbl>
              <c:idx val="0"/>
              <c:layout>
                <c:manualLayout>
                  <c:x val="1.7352685365229412E-2"/>
                  <c:y val="-2.4053117543615363E-2"/>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6-ACF7-4C3F-8492-2AB2D62AE505}"/>
                </c:ext>
              </c:extLst>
            </c:dLbl>
            <c:dLbl>
              <c:idx val="1"/>
              <c:layout>
                <c:manualLayout>
                  <c:x val="1.6768598648529535E-2"/>
                  <c:y val="1.7018598629597623E-2"/>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8-ACF7-4C3F-8492-2AB2D62AE505}"/>
                </c:ext>
              </c:extLst>
            </c:dLbl>
            <c:dLbl>
              <c:idx val="2"/>
              <c:layout>
                <c:manualLayout>
                  <c:x val="2.0050104020534365E-2"/>
                  <c:y val="3.1673331324059409E-3"/>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9-ACF7-4C3F-8492-2AB2D62AE505}"/>
                </c:ext>
              </c:extLst>
            </c:dLbl>
            <c:dLbl>
              <c:idx val="3"/>
              <c:layout>
                <c:manualLayout>
                  <c:x val="3.2953110580359178E-2"/>
                  <c:y val="1.89534639797658E-2"/>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B-ACF7-4C3F-8492-2AB2D62AE505}"/>
                </c:ext>
              </c:extLst>
            </c:dLbl>
            <c:dLbl>
              <c:idx val="4"/>
              <c:layout>
                <c:manualLayout>
                  <c:x val="8.3333333333333332E-3"/>
                  <c:y val="1.3888888888888888E-2"/>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ACF7-4C3F-8492-2AB2D62AE505}"/>
                </c:ext>
              </c:extLst>
            </c:dLbl>
            <c:dLbl>
              <c:idx val="5"/>
              <c:layout>
                <c:manualLayout>
                  <c:x val="8.3333333333332309E-3"/>
                  <c:y val="0"/>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ACF7-4C3F-8492-2AB2D62AE505}"/>
                </c:ext>
              </c:extLst>
            </c:dLbl>
            <c:dLbl>
              <c:idx val="6"/>
              <c:layout>
                <c:manualLayout>
                  <c:x val="3.2851160898898835E-2"/>
                  <c:y val="1.3851629057009408E-2"/>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ACF7-4C3F-8492-2AB2D62AE505}"/>
                </c:ext>
              </c:extLst>
            </c:dLbl>
            <c:dLbl>
              <c:idx val="7"/>
              <c:layout>
                <c:manualLayout>
                  <c:x val="2.2747504491288675E-2"/>
                  <c:y val="1.3126045174266337E-2"/>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C-ACF7-4C3F-8492-2AB2D62AE505}"/>
                </c:ext>
              </c:extLst>
            </c:dLbl>
            <c:dLbl>
              <c:idx val="8"/>
              <c:layout>
                <c:manualLayout>
                  <c:x val="1.6666666666666666E-2"/>
                  <c:y val="-4.2437781360066642E-17"/>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ACF7-4C3F-8492-2AB2D62AE505}"/>
                </c:ext>
              </c:extLst>
            </c:dLbl>
            <c:spPr>
              <a:noFill/>
              <a:ln>
                <a:noFill/>
              </a:ln>
              <a:effectLst/>
            </c:spPr>
            <c:txPr>
              <a:bodyPr rot="0" spcFirstLastPara="1" vertOverflow="ellipsis" vert="horz" wrap="square" lIns="38100" tIns="19050" rIns="38100" bIns="19050" anchor="ctr" anchorCtr="1">
                <a:spAutoFit/>
              </a:bodyPr>
              <a:lstStyle/>
              <a:p>
                <a:pPr>
                  <a:defRPr sz="1100" b="0" i="0" u="none" strike="noStrike" kern="1200" baseline="0">
                    <a:solidFill>
                      <a:sysClr val="windowText" lastClr="000000"/>
                    </a:solidFill>
                    <a:latin typeface="Cambria" panose="02040503050406030204" pitchFamily="18" charset="0"/>
                    <a:ea typeface="Cambria" panose="02040503050406030204" pitchFamily="18" charset="0"/>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'Burman Capital'!$D$3:$L$3</c:f>
              <c:strCache>
                <c:ptCount val="9"/>
                <c:pt idx="0">
                  <c:v>1 M</c:v>
                </c:pt>
                <c:pt idx="1">
                  <c:v>3 M</c:v>
                </c:pt>
                <c:pt idx="2">
                  <c:v>6 M</c:v>
                </c:pt>
                <c:pt idx="3">
                  <c:v>1 Y</c:v>
                </c:pt>
                <c:pt idx="4">
                  <c:v>2Y</c:v>
                </c:pt>
                <c:pt idx="5">
                  <c:v>3 Y</c:v>
                </c:pt>
                <c:pt idx="6">
                  <c:v>4 Y</c:v>
                </c:pt>
                <c:pt idx="7">
                  <c:v>5 Y</c:v>
                </c:pt>
                <c:pt idx="8">
                  <c:v>SI</c:v>
                </c:pt>
              </c:strCache>
            </c:strRef>
          </c:cat>
          <c:val>
            <c:numRef>
              <c:f>'Burman Capital'!$D$5:$L$5</c:f>
              <c:numCache>
                <c:formatCode>0%</c:formatCode>
                <c:ptCount val="9"/>
                <c:pt idx="0">
                  <c:v>2.1999999999999999E-2</c:v>
                </c:pt>
                <c:pt idx="1">
                  <c:v>3.7999999999999999E-2</c:v>
                </c:pt>
                <c:pt idx="2">
                  <c:v>0.02</c:v>
                </c:pt>
                <c:pt idx="3">
                  <c:v>2.5000000000000001E-2</c:v>
                </c:pt>
                <c:pt idx="4">
                  <c:v>4.0000000000000001E-3</c:v>
                </c:pt>
                <c:pt idx="5">
                  <c:v>0.11899999999999999</c:v>
                </c:pt>
                <c:pt idx="6">
                  <c:v>0.153</c:v>
                </c:pt>
                <c:pt idx="7">
                  <c:v>0.124</c:v>
                </c:pt>
                <c:pt idx="8">
                  <c:v>0.13700000000000001</c:v>
                </c:pt>
              </c:numCache>
            </c:numRef>
          </c:val>
          <c:extLst>
            <c:ext xmlns:c16="http://schemas.microsoft.com/office/drawing/2014/chart" uri="{C3380CC4-5D6E-409C-BE32-E72D297353CC}">
              <c16:uniqueId val="{00000005-ACF7-4C3F-8492-2AB2D62AE505}"/>
            </c:ext>
          </c:extLst>
        </c:ser>
        <c:dLbls>
          <c:showLegendKey val="0"/>
          <c:showVal val="0"/>
          <c:showCatName val="0"/>
          <c:showSerName val="0"/>
          <c:showPercent val="0"/>
          <c:showBubbleSize val="0"/>
        </c:dLbls>
        <c:gapWidth val="219"/>
        <c:overlap val="-27"/>
        <c:axId val="270598928"/>
        <c:axId val="270599888"/>
      </c:barChart>
      <c:catAx>
        <c:axId val="270598928"/>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100" b="0" i="0" u="none" strike="noStrike" kern="1200" baseline="0">
                <a:solidFill>
                  <a:sysClr val="windowText" lastClr="000000"/>
                </a:solidFill>
                <a:latin typeface="Cambria" panose="02040503050406030204" pitchFamily="18" charset="0"/>
                <a:ea typeface="Cambria" panose="02040503050406030204" pitchFamily="18" charset="0"/>
                <a:cs typeface="+mn-cs"/>
              </a:defRPr>
            </a:pPr>
            <a:endParaRPr lang="en-US"/>
          </a:p>
        </c:txPr>
        <c:crossAx val="270599888"/>
        <c:crosses val="autoZero"/>
        <c:auto val="1"/>
        <c:lblAlgn val="ctr"/>
        <c:lblOffset val="100"/>
        <c:noMultiLvlLbl val="0"/>
      </c:catAx>
      <c:valAx>
        <c:axId val="270599888"/>
        <c:scaling>
          <c:orientation val="minMax"/>
        </c:scaling>
        <c:delete val="1"/>
        <c:axPos val="l"/>
        <c:numFmt formatCode="0%" sourceLinked="1"/>
        <c:majorTickMark val="none"/>
        <c:minorTickMark val="none"/>
        <c:tickLblPos val="nextTo"/>
        <c:crossAx val="270598928"/>
        <c:crosses val="autoZero"/>
        <c:crossBetween val="between"/>
      </c:valAx>
      <c:spPr>
        <a:noFill/>
        <a:ln>
          <a:noFill/>
        </a:ln>
        <a:effectLst/>
      </c:spPr>
    </c:plotArea>
    <c:legend>
      <c:legendPos val="b"/>
      <c:overlay val="0"/>
      <c:spPr>
        <a:noFill/>
        <a:ln>
          <a:noFill/>
        </a:ln>
        <a:effectLst/>
      </c:spPr>
      <c:txPr>
        <a:bodyPr rot="0" spcFirstLastPara="1" vertOverflow="ellipsis" vert="horz" wrap="square" anchor="ctr" anchorCtr="1"/>
        <a:lstStyle/>
        <a:p>
          <a:pPr>
            <a:defRPr sz="1100" b="0" i="0" u="none" strike="noStrike" kern="1200" baseline="0">
              <a:solidFill>
                <a:sysClr val="windowText" lastClr="000000"/>
              </a:solidFill>
              <a:latin typeface="Cambria" panose="02040503050406030204" pitchFamily="18" charset="0"/>
              <a:ea typeface="Cambria" panose="02040503050406030204" pitchFamily="18" charset="0"/>
              <a:cs typeface="+mn-cs"/>
            </a:defRPr>
          </a:pPr>
          <a:endParaRPr lang="en-US"/>
        </a:p>
      </c:txPr>
    </c:legend>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solidFill>
        <a:sysClr val="window" lastClr="FFFFFF">
          <a:lumMod val="85000"/>
        </a:sysClr>
      </a:solidFill>
    </a:ln>
    <a:effectLst/>
  </c:spPr>
  <c:txPr>
    <a:bodyPr/>
    <a:lstStyle/>
    <a:p>
      <a:pPr>
        <a:defRPr/>
      </a:pPr>
      <a:endParaRPr lang="en-US"/>
    </a:p>
  </c:txPr>
</c:chartSpace>
</file>

<file path=ppt/charts/chart4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title>
      <c:tx>
        <c:rich>
          <a:bodyPr rot="0" spcFirstLastPara="1" vertOverflow="ellipsis" vert="horz" wrap="square" anchor="ctr" anchorCtr="1"/>
          <a:lstStyle/>
          <a:p>
            <a:pPr>
              <a:defRPr sz="1400" b="1" i="0" u="none" strike="noStrike" kern="1200" spc="0" baseline="0">
                <a:solidFill>
                  <a:schemeClr val="tx1"/>
                </a:solidFill>
                <a:latin typeface="Cambria" panose="02040503050406030204" pitchFamily="18" charset="0"/>
                <a:ea typeface="Cambria" panose="02040503050406030204" pitchFamily="18" charset="0"/>
                <a:cs typeface="+mn-cs"/>
              </a:defRPr>
            </a:pPr>
            <a:r>
              <a:rPr lang="en-IN" b="1"/>
              <a:t>Performance</a:t>
            </a:r>
          </a:p>
        </c:rich>
      </c:tx>
      <c:overlay val="0"/>
      <c:spPr>
        <a:noFill/>
        <a:ln>
          <a:noFill/>
        </a:ln>
        <a:effectLst/>
      </c:spPr>
      <c:txPr>
        <a:bodyPr rot="0" spcFirstLastPara="1" vertOverflow="ellipsis" vert="horz" wrap="square" anchor="ctr" anchorCtr="1"/>
        <a:lstStyle/>
        <a:p>
          <a:pPr>
            <a:defRPr sz="1400" b="1" i="0" u="none" strike="noStrike" kern="1200" spc="0" baseline="0">
              <a:solidFill>
                <a:schemeClr val="tx1"/>
              </a:solidFill>
              <a:latin typeface="Cambria" panose="02040503050406030204" pitchFamily="18" charset="0"/>
              <a:ea typeface="Cambria" panose="02040503050406030204" pitchFamily="18" charset="0"/>
              <a:cs typeface="+mn-cs"/>
            </a:defRPr>
          </a:pPr>
          <a:endParaRPr lang="en-US"/>
        </a:p>
      </c:txPr>
    </c:title>
    <c:autoTitleDeleted val="0"/>
    <c:plotArea>
      <c:layout/>
      <c:barChart>
        <c:barDir val="col"/>
        <c:grouping val="clustered"/>
        <c:varyColors val="0"/>
        <c:ser>
          <c:idx val="0"/>
          <c:order val="0"/>
          <c:tx>
            <c:strRef>
              <c:f>TCG!$B$3</c:f>
              <c:strCache>
                <c:ptCount val="1"/>
                <c:pt idx="0">
                  <c:v>TCG Transformative Growth Portfolio</c:v>
                </c:pt>
              </c:strCache>
            </c:strRef>
          </c:tx>
          <c:spPr>
            <a:solidFill>
              <a:srgbClr val="B79165"/>
            </a:solidFill>
            <a:ln>
              <a:noFill/>
            </a:ln>
            <a:effectLst/>
          </c:spPr>
          <c:invertIfNegative val="0"/>
          <c:dLbls>
            <c:dLbl>
              <c:idx val="0"/>
              <c:layout>
                <c:manualLayout>
                  <c:x val="-2.9298100560308873E-2"/>
                  <c:y val="5.8008111086903002E-3"/>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6-8164-4C3B-8A0D-02C4F8948413}"/>
                </c:ext>
              </c:extLst>
            </c:dLbl>
            <c:dLbl>
              <c:idx val="2"/>
              <c:layout>
                <c:manualLayout>
                  <c:x val="-1.7578860336185324E-2"/>
                  <c:y val="2.3203244434761308E-2"/>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E90C-43A1-B967-9E6951FD38F4}"/>
                </c:ext>
              </c:extLst>
            </c:dLbl>
            <c:dLbl>
              <c:idx val="4"/>
              <c:layout>
                <c:manualLayout>
                  <c:x val="-8.7894301680926622E-3"/>
                  <c:y val="1.0634697512999053E-16"/>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8164-4C3B-8A0D-02C4F8948413}"/>
                </c:ext>
              </c:extLst>
            </c:dLbl>
            <c:spPr>
              <a:noFill/>
              <a:ln>
                <a:noFill/>
              </a:ln>
              <a:effectLst/>
            </c:spPr>
            <c:txPr>
              <a:bodyPr rot="0" spcFirstLastPara="1" vertOverflow="ellipsis" vert="horz" wrap="square" anchor="ctr" anchorCtr="1"/>
              <a:lstStyle/>
              <a:p>
                <a:pPr>
                  <a:defRPr sz="1100" b="0" i="0" u="none" strike="noStrike" kern="1200" baseline="0">
                    <a:solidFill>
                      <a:schemeClr val="tx1"/>
                    </a:solidFill>
                    <a:latin typeface="Cambria" panose="02040503050406030204" pitchFamily="18" charset="0"/>
                    <a:ea typeface="Cambria" panose="02040503050406030204" pitchFamily="18" charset="0"/>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TCG!$C$2:$G$2</c:f>
              <c:strCache>
                <c:ptCount val="5"/>
                <c:pt idx="0">
                  <c:v>1 M</c:v>
                </c:pt>
                <c:pt idx="1">
                  <c:v>3 M</c:v>
                </c:pt>
                <c:pt idx="2">
                  <c:v>6 M</c:v>
                </c:pt>
                <c:pt idx="3">
                  <c:v>1 Y</c:v>
                </c:pt>
                <c:pt idx="4">
                  <c:v>SI </c:v>
                </c:pt>
              </c:strCache>
            </c:strRef>
          </c:cat>
          <c:val>
            <c:numRef>
              <c:f>TCG!$C$3:$G$3</c:f>
              <c:numCache>
                <c:formatCode>0%</c:formatCode>
                <c:ptCount val="5"/>
                <c:pt idx="0">
                  <c:v>0.01</c:v>
                </c:pt>
                <c:pt idx="1">
                  <c:v>0.05</c:v>
                </c:pt>
                <c:pt idx="2">
                  <c:v>0.04</c:v>
                </c:pt>
                <c:pt idx="3">
                  <c:v>-0.01</c:v>
                </c:pt>
                <c:pt idx="4">
                  <c:v>0.01</c:v>
                </c:pt>
              </c:numCache>
            </c:numRef>
          </c:val>
          <c:extLst>
            <c:ext xmlns:c16="http://schemas.microsoft.com/office/drawing/2014/chart" uri="{C3380CC4-5D6E-409C-BE32-E72D297353CC}">
              <c16:uniqueId val="{00000000-8164-4C3B-8A0D-02C4F8948413}"/>
            </c:ext>
          </c:extLst>
        </c:ser>
        <c:ser>
          <c:idx val="1"/>
          <c:order val="1"/>
          <c:tx>
            <c:strRef>
              <c:f>TCG!$B$4</c:f>
              <c:strCache>
                <c:ptCount val="1"/>
                <c:pt idx="0">
                  <c:v>BSE 500 TRI</c:v>
                </c:pt>
              </c:strCache>
            </c:strRef>
          </c:tx>
          <c:spPr>
            <a:solidFill>
              <a:srgbClr val="6D6D6D"/>
            </a:solidFill>
            <a:ln>
              <a:noFill/>
            </a:ln>
            <a:effectLst/>
          </c:spPr>
          <c:invertIfNegative val="0"/>
          <c:dLbls>
            <c:dLbl>
              <c:idx val="0"/>
              <c:layout>
                <c:manualLayout>
                  <c:x val="1.7578860336185324E-2"/>
                  <c:y val="0.116016222173806"/>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8164-4C3B-8A0D-02C4F8948413}"/>
                </c:ext>
              </c:extLst>
            </c:dLbl>
            <c:dLbl>
              <c:idx val="2"/>
              <c:layout>
                <c:manualLayout>
                  <c:x val="5.8596201120617742E-3"/>
                  <c:y val="-1.7402433326070901E-2"/>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E90C-43A1-B967-9E6951FD38F4}"/>
                </c:ext>
              </c:extLst>
            </c:dLbl>
            <c:dLbl>
              <c:idx val="3"/>
              <c:layout>
                <c:manualLayout>
                  <c:x val="2.9298100560308873E-2"/>
                  <c:y val="1.16016222173806E-2"/>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8164-4C3B-8A0D-02C4F8948413}"/>
                </c:ext>
              </c:extLst>
            </c:dLbl>
            <c:dLbl>
              <c:idx val="4"/>
              <c:layout>
                <c:manualLayout>
                  <c:x val="8.7894301680925546E-3"/>
                  <c:y val="2.3203244434761201E-2"/>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8164-4C3B-8A0D-02C4F8948413}"/>
                </c:ext>
              </c:extLst>
            </c:dLbl>
            <c:spPr>
              <a:noFill/>
              <a:ln>
                <a:noFill/>
              </a:ln>
              <a:effectLst/>
            </c:spPr>
            <c:txPr>
              <a:bodyPr rot="0" spcFirstLastPara="1" vertOverflow="ellipsis" vert="horz" wrap="square" anchor="ctr" anchorCtr="1"/>
              <a:lstStyle/>
              <a:p>
                <a:pPr>
                  <a:defRPr sz="1100" b="0" i="0" u="none" strike="noStrike" kern="1200" baseline="0">
                    <a:solidFill>
                      <a:schemeClr val="tx1"/>
                    </a:solidFill>
                    <a:latin typeface="Cambria" panose="02040503050406030204" pitchFamily="18" charset="0"/>
                    <a:ea typeface="Cambria" panose="02040503050406030204" pitchFamily="18" charset="0"/>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TCG!$C$2:$G$2</c:f>
              <c:strCache>
                <c:ptCount val="5"/>
                <c:pt idx="0">
                  <c:v>1 M</c:v>
                </c:pt>
                <c:pt idx="1">
                  <c:v>3 M</c:v>
                </c:pt>
                <c:pt idx="2">
                  <c:v>6 M</c:v>
                </c:pt>
                <c:pt idx="3">
                  <c:v>1 Y</c:v>
                </c:pt>
                <c:pt idx="4">
                  <c:v>SI </c:v>
                </c:pt>
              </c:strCache>
            </c:strRef>
          </c:cat>
          <c:val>
            <c:numRef>
              <c:f>TCG!$C$4:$G$4</c:f>
              <c:numCache>
                <c:formatCode>0%</c:formatCode>
                <c:ptCount val="5"/>
                <c:pt idx="0">
                  <c:v>0.02</c:v>
                </c:pt>
                <c:pt idx="1">
                  <c:v>0.04</c:v>
                </c:pt>
                <c:pt idx="2">
                  <c:v>0.02</c:v>
                </c:pt>
                <c:pt idx="3">
                  <c:v>0.03</c:v>
                </c:pt>
                <c:pt idx="4">
                  <c:v>0</c:v>
                </c:pt>
              </c:numCache>
            </c:numRef>
          </c:val>
          <c:extLst>
            <c:ext xmlns:c16="http://schemas.microsoft.com/office/drawing/2014/chart" uri="{C3380CC4-5D6E-409C-BE32-E72D297353CC}">
              <c16:uniqueId val="{00000001-8164-4C3B-8A0D-02C4F8948413}"/>
            </c:ext>
          </c:extLst>
        </c:ser>
        <c:dLbls>
          <c:showLegendKey val="0"/>
          <c:showVal val="0"/>
          <c:showCatName val="0"/>
          <c:showSerName val="0"/>
          <c:showPercent val="0"/>
          <c:showBubbleSize val="0"/>
        </c:dLbls>
        <c:gapWidth val="219"/>
        <c:overlap val="-27"/>
        <c:axId val="445965648"/>
        <c:axId val="445966128"/>
      </c:barChart>
      <c:catAx>
        <c:axId val="445965648"/>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100" b="0" i="0" u="none" strike="noStrike" kern="1200" baseline="0">
                <a:solidFill>
                  <a:schemeClr val="tx1"/>
                </a:solidFill>
                <a:latin typeface="Cambria" panose="02040503050406030204" pitchFamily="18" charset="0"/>
                <a:ea typeface="Cambria" panose="02040503050406030204" pitchFamily="18" charset="0"/>
                <a:cs typeface="+mn-cs"/>
              </a:defRPr>
            </a:pPr>
            <a:endParaRPr lang="en-US"/>
          </a:p>
        </c:txPr>
        <c:crossAx val="445966128"/>
        <c:crosses val="autoZero"/>
        <c:auto val="1"/>
        <c:lblAlgn val="ctr"/>
        <c:lblOffset val="100"/>
        <c:noMultiLvlLbl val="0"/>
      </c:catAx>
      <c:valAx>
        <c:axId val="445966128"/>
        <c:scaling>
          <c:orientation val="minMax"/>
        </c:scaling>
        <c:delete val="1"/>
        <c:axPos val="l"/>
        <c:numFmt formatCode="0%" sourceLinked="1"/>
        <c:majorTickMark val="none"/>
        <c:minorTickMark val="none"/>
        <c:tickLblPos val="nextTo"/>
        <c:crossAx val="445965648"/>
        <c:crosses val="autoZero"/>
        <c:crossBetween val="between"/>
      </c:valAx>
      <c:spPr>
        <a:noFill/>
        <a:ln w="25400">
          <a:noFill/>
        </a:ln>
        <a:effectLst/>
      </c:spPr>
    </c:plotArea>
    <c:legend>
      <c:legendPos val="b"/>
      <c:overlay val="0"/>
      <c:spPr>
        <a:noFill/>
        <a:ln>
          <a:noFill/>
        </a:ln>
        <a:effectLst/>
      </c:spPr>
      <c:txPr>
        <a:bodyPr rot="0" spcFirstLastPara="1" vertOverflow="ellipsis" vert="horz" wrap="square" anchor="ctr" anchorCtr="1"/>
        <a:lstStyle/>
        <a:p>
          <a:pPr>
            <a:defRPr sz="1100" b="0" i="0" u="none" strike="noStrike" kern="1200" baseline="0">
              <a:solidFill>
                <a:schemeClr val="tx1"/>
              </a:solidFill>
              <a:latin typeface="Cambria" panose="02040503050406030204" pitchFamily="18" charset="0"/>
              <a:ea typeface="Cambria" panose="02040503050406030204" pitchFamily="18" charset="0"/>
              <a:cs typeface="+mn-cs"/>
            </a:defRPr>
          </a:pPr>
          <a:endParaRPr lang="en-US"/>
        </a:p>
      </c:txPr>
    </c:legend>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solidFill>
        <a:sysClr val="window" lastClr="FFFFFF">
          <a:lumMod val="85000"/>
        </a:sysClr>
      </a:solidFill>
    </a:ln>
    <a:effectLst/>
  </c:spPr>
  <c:txPr>
    <a:bodyPr/>
    <a:lstStyle/>
    <a:p>
      <a:pPr>
        <a:defRPr>
          <a:solidFill>
            <a:schemeClr val="tx1"/>
          </a:solidFill>
          <a:latin typeface="Cambria" panose="02040503050406030204" pitchFamily="18" charset="0"/>
          <a:ea typeface="Cambria" panose="02040503050406030204" pitchFamily="18" charset="0"/>
        </a:defRPr>
      </a:pPr>
      <a:endParaRPr lang="en-US"/>
    </a:p>
  </c:txPr>
</c:chartSpace>
</file>

<file path=ppt/charts/chart4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title>
      <c:tx>
        <c:rich>
          <a:bodyPr rot="0" spcFirstLastPara="1" vertOverflow="ellipsis" vert="horz" wrap="square" anchor="ctr" anchorCtr="1"/>
          <a:lstStyle/>
          <a:p>
            <a:pPr>
              <a:defRPr sz="1400" b="0" i="0" u="none" strike="noStrike" kern="1200" spc="0" baseline="0">
                <a:solidFill>
                  <a:schemeClr val="tx1">
                    <a:lumMod val="65000"/>
                    <a:lumOff val="35000"/>
                  </a:schemeClr>
                </a:solidFill>
                <a:latin typeface="+mn-lt"/>
                <a:ea typeface="+mn-ea"/>
                <a:cs typeface="+mn-cs"/>
              </a:defRPr>
            </a:pPr>
            <a:r>
              <a:rPr lang="en-US" b="1">
                <a:solidFill>
                  <a:sysClr val="windowText" lastClr="000000"/>
                </a:solidFill>
                <a:latin typeface="Cambria" panose="02040503050406030204" pitchFamily="18" charset="0"/>
                <a:ea typeface="Cambria" panose="02040503050406030204" pitchFamily="18" charset="0"/>
              </a:rPr>
              <a:t>M.Cap Allocation</a:t>
            </a:r>
          </a:p>
        </c:rich>
      </c:tx>
      <c:overlay val="0"/>
      <c:spPr>
        <a:noFill/>
        <a:ln>
          <a:noFill/>
        </a:ln>
        <a:effectLst/>
      </c:spPr>
      <c:txPr>
        <a:bodyPr rot="0" spcFirstLastPara="1" vertOverflow="ellipsis" vert="horz" wrap="square" anchor="ctr" anchorCtr="1"/>
        <a:lstStyle/>
        <a:p>
          <a:pPr>
            <a:defRPr sz="1400" b="0" i="0" u="none" strike="noStrike" kern="1200" spc="0" baseline="0">
              <a:solidFill>
                <a:schemeClr val="tx1">
                  <a:lumMod val="65000"/>
                  <a:lumOff val="35000"/>
                </a:schemeClr>
              </a:solidFill>
              <a:latin typeface="+mn-lt"/>
              <a:ea typeface="+mn-ea"/>
              <a:cs typeface="+mn-cs"/>
            </a:defRPr>
          </a:pPr>
          <a:endParaRPr lang="en-US"/>
        </a:p>
      </c:txPr>
    </c:title>
    <c:autoTitleDeleted val="0"/>
    <c:plotArea>
      <c:layout>
        <c:manualLayout>
          <c:layoutTarget val="inner"/>
          <c:xMode val="edge"/>
          <c:yMode val="edge"/>
          <c:x val="0.28670298003051453"/>
          <c:y val="0.20984364171960687"/>
          <c:w val="0.40320632659130828"/>
          <c:h val="0.73181947827094529"/>
        </c:manualLayout>
      </c:layout>
      <c:doughnutChart>
        <c:varyColors val="1"/>
        <c:ser>
          <c:idx val="0"/>
          <c:order val="0"/>
          <c:tx>
            <c:strRef>
              <c:f>TCG!$C$7</c:f>
              <c:strCache>
                <c:ptCount val="1"/>
                <c:pt idx="0">
                  <c:v>Allocation %</c:v>
                </c:pt>
              </c:strCache>
            </c:strRef>
          </c:tx>
          <c:dPt>
            <c:idx val="0"/>
            <c:bubble3D val="0"/>
            <c:spPr>
              <a:solidFill>
                <a:sysClr val="windowText" lastClr="000000"/>
              </a:solidFill>
              <a:ln w="19050">
                <a:solidFill>
                  <a:schemeClr val="lt1"/>
                </a:solidFill>
              </a:ln>
              <a:effectLst/>
            </c:spPr>
            <c:extLst>
              <c:ext xmlns:c16="http://schemas.microsoft.com/office/drawing/2014/chart" uri="{C3380CC4-5D6E-409C-BE32-E72D297353CC}">
                <c16:uniqueId val="{00000001-A4AF-4740-8BC3-6C0D5425B278}"/>
              </c:ext>
            </c:extLst>
          </c:dPt>
          <c:dPt>
            <c:idx val="1"/>
            <c:bubble3D val="0"/>
            <c:spPr>
              <a:solidFill>
                <a:srgbClr val="B79165"/>
              </a:solidFill>
              <a:ln w="19050">
                <a:solidFill>
                  <a:schemeClr val="lt1"/>
                </a:solidFill>
              </a:ln>
              <a:effectLst/>
            </c:spPr>
            <c:extLst>
              <c:ext xmlns:c16="http://schemas.microsoft.com/office/drawing/2014/chart" uri="{C3380CC4-5D6E-409C-BE32-E72D297353CC}">
                <c16:uniqueId val="{00000003-A4AF-4740-8BC3-6C0D5425B278}"/>
              </c:ext>
            </c:extLst>
          </c:dPt>
          <c:dPt>
            <c:idx val="2"/>
            <c:bubble3D val="0"/>
            <c:spPr>
              <a:solidFill>
                <a:schemeClr val="accent3"/>
              </a:solidFill>
              <a:ln w="19050">
                <a:solidFill>
                  <a:schemeClr val="lt1"/>
                </a:solidFill>
              </a:ln>
              <a:effectLst/>
            </c:spPr>
            <c:extLst>
              <c:ext xmlns:c16="http://schemas.microsoft.com/office/drawing/2014/chart" uri="{C3380CC4-5D6E-409C-BE32-E72D297353CC}">
                <c16:uniqueId val="{00000005-A4AF-4740-8BC3-6C0D5425B278}"/>
              </c:ext>
            </c:extLst>
          </c:dPt>
          <c:dLbls>
            <c:dLbl>
              <c:idx val="0"/>
              <c:layout>
                <c:manualLayout>
                  <c:x val="0"/>
                  <c:y val="0.16979479786174426"/>
                </c:manualLayout>
              </c:layout>
              <c:showLegendKey val="0"/>
              <c:showVal val="1"/>
              <c:showCatName val="1"/>
              <c:showSerName val="0"/>
              <c:showPercent val="0"/>
              <c:showBubbleSize val="0"/>
              <c:extLst>
                <c:ext xmlns:c15="http://schemas.microsoft.com/office/drawing/2012/chart" uri="{CE6537A1-D6FC-4f65-9D91-7224C49458BB}"/>
                <c:ext xmlns:c16="http://schemas.microsoft.com/office/drawing/2014/chart" uri="{C3380CC4-5D6E-409C-BE32-E72D297353CC}">
                  <c16:uniqueId val="{00000001-A4AF-4740-8BC3-6C0D5425B278}"/>
                </c:ext>
              </c:extLst>
            </c:dLbl>
            <c:dLbl>
              <c:idx val="1"/>
              <c:layout>
                <c:manualLayout>
                  <c:x val="-0.2546747036098414"/>
                  <c:y val="-7.454259019513032E-2"/>
                </c:manualLayout>
              </c:layout>
              <c:showLegendKey val="0"/>
              <c:showVal val="1"/>
              <c:showCatName val="1"/>
              <c:showSerName val="0"/>
              <c:showPercent val="0"/>
              <c:showBubbleSize val="0"/>
              <c:extLst>
                <c:ext xmlns:c15="http://schemas.microsoft.com/office/drawing/2012/chart" uri="{CE6537A1-D6FC-4f65-9D91-7224C49458BB}"/>
                <c:ext xmlns:c16="http://schemas.microsoft.com/office/drawing/2014/chart" uri="{C3380CC4-5D6E-409C-BE32-E72D297353CC}">
                  <c16:uniqueId val="{00000003-A4AF-4740-8BC3-6C0D5425B278}"/>
                </c:ext>
              </c:extLst>
            </c:dLbl>
            <c:dLbl>
              <c:idx val="2"/>
              <c:layout>
                <c:manualLayout>
                  <c:x val="-0.1937254632347909"/>
                  <c:y val="-1.38732599932706E-2"/>
                </c:manualLayout>
              </c:layout>
              <c:showLegendKey val="0"/>
              <c:showVal val="1"/>
              <c:showCatName val="1"/>
              <c:showSerName val="0"/>
              <c:showPercent val="0"/>
              <c:showBubbleSize val="0"/>
              <c:extLst>
                <c:ext xmlns:c15="http://schemas.microsoft.com/office/drawing/2012/chart" uri="{CE6537A1-D6FC-4f65-9D91-7224C49458BB}"/>
                <c:ext xmlns:c16="http://schemas.microsoft.com/office/drawing/2014/chart" uri="{C3380CC4-5D6E-409C-BE32-E72D297353CC}">
                  <c16:uniqueId val="{00000005-A4AF-4740-8BC3-6C0D5425B278}"/>
                </c:ext>
              </c:extLst>
            </c:dLbl>
            <c:spPr>
              <a:noFill/>
              <a:ln>
                <a:noFill/>
              </a:ln>
              <a:effectLst/>
            </c:spPr>
            <c:txPr>
              <a:bodyPr rot="0" spcFirstLastPara="1" vertOverflow="ellipsis" vert="horz" wrap="square" lIns="38100" tIns="19050" rIns="38100" bIns="19050" anchor="ctr" anchorCtr="1">
                <a:spAutoFit/>
              </a:bodyPr>
              <a:lstStyle/>
              <a:p>
                <a:pPr>
                  <a:defRPr sz="1100" b="0" i="0" u="none" strike="noStrike" kern="1200" baseline="0">
                    <a:solidFill>
                      <a:sysClr val="windowText" lastClr="000000"/>
                    </a:solidFill>
                    <a:latin typeface="Cambria" panose="02040503050406030204" pitchFamily="18" charset="0"/>
                    <a:ea typeface="Cambria" panose="02040503050406030204" pitchFamily="18" charset="0"/>
                    <a:cs typeface="+mn-cs"/>
                  </a:defRPr>
                </a:pPr>
                <a:endParaRPr lang="en-US"/>
              </a:p>
            </c:txPr>
            <c:showLegendKey val="0"/>
            <c:showVal val="1"/>
            <c:showCatName val="1"/>
            <c:showSerName val="0"/>
            <c:showPercent val="0"/>
            <c:showBubbleSize val="0"/>
            <c:showLeaderLines val="1"/>
            <c:leaderLines>
              <c:spPr>
                <a:ln w="9525" cap="flat" cmpd="sng" algn="ctr">
                  <a:solidFill>
                    <a:schemeClr val="tx1">
                      <a:lumMod val="35000"/>
                      <a:lumOff val="65000"/>
                    </a:schemeClr>
                  </a:solidFill>
                  <a:round/>
                </a:ln>
                <a:effectLst/>
              </c:spPr>
            </c:leaderLines>
            <c:extLst>
              <c:ext xmlns:c15="http://schemas.microsoft.com/office/drawing/2012/chart" uri="{CE6537A1-D6FC-4f65-9D91-7224C49458BB}"/>
            </c:extLst>
          </c:dLbls>
          <c:cat>
            <c:strRef>
              <c:f>TCG!$B$9:$B$11</c:f>
              <c:strCache>
                <c:ptCount val="3"/>
                <c:pt idx="0">
                  <c:v>Mid Cap</c:v>
                </c:pt>
                <c:pt idx="1">
                  <c:v>Small cap</c:v>
                </c:pt>
                <c:pt idx="2">
                  <c:v>Cash &amp; Others</c:v>
                </c:pt>
              </c:strCache>
            </c:strRef>
          </c:cat>
          <c:val>
            <c:numRef>
              <c:f>TCG!$C$9:$C$11</c:f>
              <c:numCache>
                <c:formatCode>0%</c:formatCode>
                <c:ptCount val="3"/>
                <c:pt idx="0">
                  <c:v>5.4600000000000003E-2</c:v>
                </c:pt>
                <c:pt idx="1">
                  <c:v>0.93879999999999997</c:v>
                </c:pt>
                <c:pt idx="2">
                  <c:v>0.01</c:v>
                </c:pt>
              </c:numCache>
            </c:numRef>
          </c:val>
          <c:extLst>
            <c:ext xmlns:c16="http://schemas.microsoft.com/office/drawing/2014/chart" uri="{C3380CC4-5D6E-409C-BE32-E72D297353CC}">
              <c16:uniqueId val="{00000006-A4AF-4740-8BC3-6C0D5425B278}"/>
            </c:ext>
          </c:extLst>
        </c:ser>
        <c:dLbls>
          <c:showLegendKey val="0"/>
          <c:showVal val="0"/>
          <c:showCatName val="0"/>
          <c:showSerName val="0"/>
          <c:showPercent val="0"/>
          <c:showBubbleSize val="0"/>
          <c:showLeaderLines val="1"/>
        </c:dLbls>
        <c:firstSliceAng val="0"/>
        <c:holeSize val="75"/>
      </c:doughnutChart>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solidFill>
        <a:sysClr val="window" lastClr="FFFFFF">
          <a:lumMod val="85000"/>
        </a:sysClr>
      </a:solidFill>
    </a:ln>
    <a:effectLst/>
  </c:spPr>
  <c:txPr>
    <a:bodyPr/>
    <a:lstStyle/>
    <a:p>
      <a:pPr>
        <a:defRPr/>
      </a:pPr>
      <a:endParaRPr lang="en-US"/>
    </a:p>
  </c:txPr>
</c:chartSpace>
</file>

<file path=ppt/charts/chart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1864661288836243E-2"/>
          <c:y val="5.1253262449734896E-2"/>
          <c:w val="0.89674376730525496"/>
          <c:h val="0.90928410777254154"/>
        </c:manualLayout>
      </c:layout>
      <c:barChart>
        <c:barDir val="col"/>
        <c:grouping val="stacked"/>
        <c:varyColors val="0"/>
        <c:ser>
          <c:idx val="0"/>
          <c:order val="0"/>
          <c:tx>
            <c:strRef>
              <c:f>'Institutional Activity'!$G$1</c:f>
              <c:strCache>
                <c:ptCount val="1"/>
                <c:pt idx="0">
                  <c:v>FII Net Value ( Rs Thousand Cr.)</c:v>
                </c:pt>
              </c:strCache>
            </c:strRef>
          </c:tx>
          <c:spPr>
            <a:solidFill>
              <a:srgbClr val="7F7F7F"/>
            </a:solidFill>
            <a:ln>
              <a:noFill/>
            </a:ln>
            <a:effectLst/>
          </c:spPr>
          <c:invertIfNegative val="0"/>
          <c:dLbls>
            <c:dLbl>
              <c:idx val="0"/>
              <c:layout>
                <c:manualLayout>
                  <c:x val="9.9923356032129967E-3"/>
                  <c:y val="3.4237420381112695E-2"/>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B484-4EB5-B1D6-EED8E129BCD5}"/>
                </c:ext>
              </c:extLst>
            </c:dLbl>
            <c:dLbl>
              <c:idx val="1"/>
              <c:layout>
                <c:manualLayout>
                  <c:x val="-4.4873061440177065E-3"/>
                  <c:y val="-9.8403135352344573E-2"/>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B484-4EB5-B1D6-EED8E129BCD5}"/>
                </c:ext>
              </c:extLst>
            </c:dLbl>
            <c:dLbl>
              <c:idx val="2"/>
              <c:layout>
                <c:manualLayout>
                  <c:x val="9.7159727779664348E-4"/>
                  <c:y val="-0.10178503112965058"/>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B484-4EB5-B1D6-EED8E129BCD5}"/>
                </c:ext>
              </c:extLst>
            </c:dLbl>
            <c:dLbl>
              <c:idx val="3"/>
              <c:layout>
                <c:manualLayout>
                  <c:x val="7.4942517024097557E-3"/>
                  <c:y val="-3.7868693423713615E-2"/>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B484-4EB5-B1D6-EED8E129BCD5}"/>
                </c:ext>
              </c:extLst>
            </c:dLbl>
            <c:dLbl>
              <c:idx val="4"/>
              <c:layout>
                <c:manualLayout>
                  <c:x val="1.2490419504015801E-3"/>
                  <c:y val="-2.6547343423666381E-2"/>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B484-4EB5-B1D6-EED8E129BCD5}"/>
                </c:ext>
              </c:extLst>
            </c:dLbl>
            <c:dLbl>
              <c:idx val="5"/>
              <c:layout>
                <c:manualLayout>
                  <c:x val="3.7471258512048779E-3"/>
                  <c:y val="-2.8299974401045785E-2"/>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B484-4EB5-B1D6-EED8E129BCD5}"/>
                </c:ext>
              </c:extLst>
            </c:dLbl>
            <c:dLbl>
              <c:idx val="6"/>
              <c:layout>
                <c:manualLayout>
                  <c:x val="-3.0069455583920717E-3"/>
                  <c:y val="-9.1359927907299576E-2"/>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6-B484-4EB5-B1D6-EED8E129BCD5}"/>
                </c:ext>
              </c:extLst>
            </c:dLbl>
            <c:dLbl>
              <c:idx val="7"/>
              <c:layout>
                <c:manualLayout>
                  <c:x val="2.4980839008032522E-3"/>
                  <c:y val="-3.7405456261211265E-2"/>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7-B484-4EB5-B1D6-EED8E129BCD5}"/>
                </c:ext>
              </c:extLst>
            </c:dLbl>
            <c:dLbl>
              <c:idx val="8"/>
              <c:layout>
                <c:manualLayout>
                  <c:x val="-5.4957845817671637E-2"/>
                  <c:y val="-0.18566817521019954"/>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8-B484-4EB5-B1D6-EED8E129BCD5}"/>
                </c:ext>
              </c:extLst>
            </c:dLbl>
            <c:dLbl>
              <c:idx val="9"/>
              <c:layout>
                <c:manualLayout>
                  <c:x val="-1.4479641747230692E-2"/>
                  <c:y val="-0.13663625964329587"/>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9-B484-4EB5-B1D6-EED8E129BCD5}"/>
                </c:ext>
              </c:extLst>
            </c:dLbl>
            <c:dLbl>
              <c:idx val="10"/>
              <c:layout>
                <c:manualLayout>
                  <c:x val="-9.1595351578801661E-17"/>
                  <c:y val="-0.12097820121533633"/>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A-B484-4EB5-B1D6-EED8E129BCD5}"/>
                </c:ext>
              </c:extLst>
            </c:dLbl>
            <c:dLbl>
              <c:idx val="11"/>
              <c:layout>
                <c:manualLayout>
                  <c:x val="-1.2490419504016261E-3"/>
                  <c:y val="-0.10815151935932714"/>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B-B484-4EB5-B1D6-EED8E129BCD5}"/>
                </c:ext>
              </c:extLst>
            </c:dLbl>
            <c:dLbl>
              <c:idx val="12"/>
              <c:layout>
                <c:manualLayout>
                  <c:x val="-6.4766267369919901E-3"/>
                  <c:y val="-3.0822274301767271E-2"/>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C-B484-4EB5-B1D6-EED8E129BCD5}"/>
                </c:ext>
              </c:extLst>
            </c:dLbl>
            <c:spPr>
              <a:noFill/>
              <a:ln>
                <a:noFill/>
              </a:ln>
              <a:effectLst/>
            </c:spPr>
            <c:txPr>
              <a:bodyPr rot="0" spcFirstLastPara="1" vertOverflow="ellipsis" vert="horz" wrap="square" anchor="ctr" anchorCtr="1"/>
              <a:lstStyle/>
              <a:p>
                <a:pPr>
                  <a:defRPr sz="1100" b="0" i="0" u="none" strike="noStrike" kern="1200" baseline="0">
                    <a:solidFill>
                      <a:schemeClr val="bg1"/>
                    </a:solidFill>
                    <a:latin typeface="Cambria" panose="02040503050406030204" pitchFamily="18" charset="0"/>
                    <a:ea typeface="Cambria" panose="02040503050406030204" pitchFamily="18" charset="0"/>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numRef>
              <c:f>'Institutional Activity'!$F$2:$F$14</c:f>
              <c:numCache>
                <c:formatCode>mmm\-yy</c:formatCode>
                <c:ptCount val="13"/>
                <c:pt idx="0">
                  <c:v>45839</c:v>
                </c:pt>
                <c:pt idx="1">
                  <c:v>45870</c:v>
                </c:pt>
                <c:pt idx="2">
                  <c:v>45901</c:v>
                </c:pt>
                <c:pt idx="3">
                  <c:v>45931</c:v>
                </c:pt>
                <c:pt idx="4">
                  <c:v>45962</c:v>
                </c:pt>
                <c:pt idx="5">
                  <c:v>45992</c:v>
                </c:pt>
                <c:pt idx="6">
                  <c:v>46023</c:v>
                </c:pt>
                <c:pt idx="7">
                  <c:v>46054</c:v>
                </c:pt>
                <c:pt idx="8">
                  <c:v>46082</c:v>
                </c:pt>
                <c:pt idx="9">
                  <c:v>46113</c:v>
                </c:pt>
                <c:pt idx="10">
                  <c:v>46143</c:v>
                </c:pt>
                <c:pt idx="11">
                  <c:v>46174</c:v>
                </c:pt>
                <c:pt idx="12">
                  <c:v>46204</c:v>
                </c:pt>
              </c:numCache>
            </c:numRef>
          </c:cat>
          <c:val>
            <c:numRef>
              <c:f>'Institutional Activity'!$G$2:$G$14</c:f>
              <c:numCache>
                <c:formatCode>#,##0.00;\(#,##0.00\)</c:formatCode>
                <c:ptCount val="13"/>
                <c:pt idx="0">
                  <c:v>-47.67</c:v>
                </c:pt>
                <c:pt idx="1">
                  <c:v>-46.9</c:v>
                </c:pt>
                <c:pt idx="2">
                  <c:v>-35.299999999999997</c:v>
                </c:pt>
                <c:pt idx="3">
                  <c:v>-2.35</c:v>
                </c:pt>
                <c:pt idx="4">
                  <c:v>-17.5</c:v>
                </c:pt>
                <c:pt idx="5">
                  <c:v>-34.35</c:v>
                </c:pt>
                <c:pt idx="6">
                  <c:v>-41.44</c:v>
                </c:pt>
                <c:pt idx="7">
                  <c:v>-6.64</c:v>
                </c:pt>
                <c:pt idx="8">
                  <c:v>-122.54</c:v>
                </c:pt>
                <c:pt idx="9">
                  <c:v>-70.14</c:v>
                </c:pt>
                <c:pt idx="10">
                  <c:v>-55.96</c:v>
                </c:pt>
                <c:pt idx="11">
                  <c:v>-49.03</c:v>
                </c:pt>
                <c:pt idx="12">
                  <c:v>-5.78</c:v>
                </c:pt>
              </c:numCache>
            </c:numRef>
          </c:val>
          <c:extLst>
            <c:ext xmlns:c16="http://schemas.microsoft.com/office/drawing/2014/chart" uri="{C3380CC4-5D6E-409C-BE32-E72D297353CC}">
              <c16:uniqueId val="{0000000D-B484-4EB5-B1D6-EED8E129BCD5}"/>
            </c:ext>
          </c:extLst>
        </c:ser>
        <c:ser>
          <c:idx val="1"/>
          <c:order val="1"/>
          <c:tx>
            <c:strRef>
              <c:f>'Institutional Activity'!$H$1</c:f>
              <c:strCache>
                <c:ptCount val="1"/>
                <c:pt idx="0">
                  <c:v>DII Net Value ( Rs Thousand Cr.)</c:v>
                </c:pt>
              </c:strCache>
            </c:strRef>
          </c:tx>
          <c:spPr>
            <a:solidFill>
              <a:srgbClr val="BD9568"/>
            </a:solidFill>
            <a:ln>
              <a:noFill/>
            </a:ln>
            <a:effectLst/>
          </c:spPr>
          <c:invertIfNegative val="0"/>
          <c:dLbls>
            <c:dLbl>
              <c:idx val="0"/>
              <c:layout>
                <c:manualLayout>
                  <c:x val="5.2275847865903531E-3"/>
                  <c:y val="-0.1477431829796238"/>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E-B484-4EB5-B1D6-EED8E129BCD5}"/>
                </c:ext>
              </c:extLst>
            </c:dLbl>
            <c:dLbl>
              <c:idx val="1"/>
              <c:layout>
                <c:manualLayout>
                  <c:x val="-1.2490419504016261E-3"/>
                  <c:y val="-0.19126990649297165"/>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F-B484-4EB5-B1D6-EED8E129BCD5}"/>
                </c:ext>
              </c:extLst>
            </c:dLbl>
            <c:dLbl>
              <c:idx val="2"/>
              <c:layout>
                <c:manualLayout>
                  <c:x val="2.4980839008032522E-3"/>
                  <c:y val="-0.14368305660958383"/>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0-B484-4EB5-B1D6-EED8E129BCD5}"/>
                </c:ext>
              </c:extLst>
            </c:dLbl>
            <c:dLbl>
              <c:idx val="3"/>
              <c:layout>
                <c:manualLayout>
                  <c:x val="8.2344319952225627E-3"/>
                  <c:y val="-0.11547773221604761"/>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1-B484-4EB5-B1D6-EED8E129BCD5}"/>
                </c:ext>
              </c:extLst>
            </c:dLbl>
            <c:dLbl>
              <c:idx val="4"/>
              <c:layout>
                <c:manualLayout>
                  <c:x val="-1.2490419504016719E-3"/>
                  <c:y val="-0.16706123062012759"/>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2-B484-4EB5-B1D6-EED8E129BCD5}"/>
                </c:ext>
              </c:extLst>
            </c:dLbl>
            <c:dLbl>
              <c:idx val="5"/>
              <c:layout>
                <c:manualLayout>
                  <c:x val="3.7471258512048779E-3"/>
                  <c:y val="-0.16204704728816394"/>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3-B484-4EB5-B1D6-EED8E129BCD5}"/>
                </c:ext>
              </c:extLst>
            </c:dLbl>
            <c:dLbl>
              <c:idx val="6"/>
              <c:layout>
                <c:manualLayout>
                  <c:x val="4.9961678016065044E-3"/>
                  <c:y val="-0.15666541033423165"/>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4-B484-4EB5-B1D6-EED8E129BCD5}"/>
                </c:ext>
              </c:extLst>
            </c:dLbl>
            <c:dLbl>
              <c:idx val="7"/>
              <c:layout>
                <c:manualLayout>
                  <c:x val="-1.2490419504016261E-3"/>
                  <c:y val="-8.1332694776396527E-2"/>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5-B484-4EB5-B1D6-EED8E129BCD5}"/>
                </c:ext>
              </c:extLst>
            </c:dLbl>
            <c:dLbl>
              <c:idx val="8"/>
              <c:layout>
                <c:manualLayout>
                  <c:x val="-5.245976191686829E-2"/>
                  <c:y val="-0.18604016296426443"/>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6-B484-4EB5-B1D6-EED8E129BCD5}"/>
                </c:ext>
              </c:extLst>
            </c:dLbl>
            <c:dLbl>
              <c:idx val="9"/>
              <c:layout>
                <c:manualLayout>
                  <c:x val="4.2559875087936063E-3"/>
                  <c:y val="-0.12928718720392357"/>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7-B484-4EB5-B1D6-EED8E129BCD5}"/>
                </c:ext>
              </c:extLst>
            </c:dLbl>
            <c:dLbl>
              <c:idx val="10"/>
              <c:layout>
                <c:manualLayout>
                  <c:x val="1.2490419504016261E-3"/>
                  <c:y val="-0.1599870399390915"/>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8-B484-4EB5-B1D6-EED8E129BCD5}"/>
                </c:ext>
              </c:extLst>
            </c:dLbl>
            <c:dLbl>
              <c:idx val="11"/>
              <c:layout>
                <c:manualLayout>
                  <c:x val="4.2559875087936983E-3"/>
                  <c:y val="-0.17542878248162497"/>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9-B484-4EB5-B1D6-EED8E129BCD5}"/>
                </c:ext>
              </c:extLst>
            </c:dLbl>
            <c:dLbl>
              <c:idx val="12"/>
              <c:layout>
                <c:manualLayout>
                  <c:x val="-4.487306144017867E-3"/>
                  <c:y val="-8.6223134086565983E-2"/>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1A-B484-4EB5-B1D6-EED8E129BCD5}"/>
                </c:ext>
              </c:extLst>
            </c:dLbl>
            <c:spPr>
              <a:noFill/>
              <a:ln>
                <a:noFill/>
              </a:ln>
              <a:effectLst/>
            </c:spPr>
            <c:txPr>
              <a:bodyPr rot="0" spcFirstLastPara="1" vertOverflow="ellipsis" vert="horz" wrap="square" anchor="ctr" anchorCtr="1"/>
              <a:lstStyle/>
              <a:p>
                <a:pPr>
                  <a:defRPr sz="1100" b="0" i="0" u="none" strike="noStrike" kern="1200" baseline="0">
                    <a:solidFill>
                      <a:srgbClr val="BD9568"/>
                    </a:solidFill>
                    <a:latin typeface="Cambria" panose="02040503050406030204" pitchFamily="18" charset="0"/>
                    <a:ea typeface="Cambria" panose="02040503050406030204" pitchFamily="18" charset="0"/>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numRef>
              <c:f>'Institutional Activity'!$F$2:$F$14</c:f>
              <c:numCache>
                <c:formatCode>mmm\-yy</c:formatCode>
                <c:ptCount val="13"/>
                <c:pt idx="0">
                  <c:v>45839</c:v>
                </c:pt>
                <c:pt idx="1">
                  <c:v>45870</c:v>
                </c:pt>
                <c:pt idx="2">
                  <c:v>45901</c:v>
                </c:pt>
                <c:pt idx="3">
                  <c:v>45931</c:v>
                </c:pt>
                <c:pt idx="4">
                  <c:v>45962</c:v>
                </c:pt>
                <c:pt idx="5">
                  <c:v>45992</c:v>
                </c:pt>
                <c:pt idx="6">
                  <c:v>46023</c:v>
                </c:pt>
                <c:pt idx="7">
                  <c:v>46054</c:v>
                </c:pt>
                <c:pt idx="8">
                  <c:v>46082</c:v>
                </c:pt>
                <c:pt idx="9">
                  <c:v>46113</c:v>
                </c:pt>
                <c:pt idx="10">
                  <c:v>46143</c:v>
                </c:pt>
                <c:pt idx="11">
                  <c:v>46174</c:v>
                </c:pt>
                <c:pt idx="12">
                  <c:v>46204</c:v>
                </c:pt>
              </c:numCache>
            </c:numRef>
          </c:cat>
          <c:val>
            <c:numRef>
              <c:f>'Institutional Activity'!$H$2:$H$14</c:f>
              <c:numCache>
                <c:formatCode>#,##0.00;\(#,##0.00\)</c:formatCode>
                <c:ptCount val="13"/>
                <c:pt idx="0">
                  <c:v>60.94</c:v>
                </c:pt>
                <c:pt idx="1">
                  <c:v>94.83</c:v>
                </c:pt>
                <c:pt idx="2">
                  <c:v>65.34</c:v>
                </c:pt>
                <c:pt idx="3">
                  <c:v>52.79</c:v>
                </c:pt>
                <c:pt idx="4">
                  <c:v>77.08</c:v>
                </c:pt>
                <c:pt idx="5">
                  <c:v>79.62</c:v>
                </c:pt>
                <c:pt idx="6">
                  <c:v>69.22</c:v>
                </c:pt>
                <c:pt idx="7">
                  <c:v>38.42</c:v>
                </c:pt>
                <c:pt idx="8">
                  <c:v>142.96</c:v>
                </c:pt>
                <c:pt idx="9">
                  <c:v>51.06</c:v>
                </c:pt>
                <c:pt idx="10">
                  <c:v>82.67</c:v>
                </c:pt>
                <c:pt idx="11">
                  <c:v>85.8</c:v>
                </c:pt>
                <c:pt idx="12">
                  <c:v>35.1</c:v>
                </c:pt>
              </c:numCache>
            </c:numRef>
          </c:val>
          <c:extLst>
            <c:ext xmlns:c16="http://schemas.microsoft.com/office/drawing/2014/chart" uri="{C3380CC4-5D6E-409C-BE32-E72D297353CC}">
              <c16:uniqueId val="{0000001B-B484-4EB5-B1D6-EED8E129BCD5}"/>
            </c:ext>
          </c:extLst>
        </c:ser>
        <c:dLbls>
          <c:showLegendKey val="0"/>
          <c:showVal val="0"/>
          <c:showCatName val="0"/>
          <c:showSerName val="0"/>
          <c:showPercent val="0"/>
          <c:showBubbleSize val="0"/>
        </c:dLbls>
        <c:gapWidth val="150"/>
        <c:overlap val="100"/>
        <c:axId val="1916420991"/>
        <c:axId val="1916421471"/>
      </c:barChart>
      <c:dateAx>
        <c:axId val="1916420991"/>
        <c:scaling>
          <c:orientation val="minMax"/>
        </c:scaling>
        <c:delete val="0"/>
        <c:axPos val="b"/>
        <c:numFmt formatCode="mmm\-yy" sourceLinked="1"/>
        <c:majorTickMark val="out"/>
        <c:minorTickMark val="none"/>
        <c:tickLblPos val="high"/>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100" b="0" i="0" u="none" strike="noStrike" kern="1200" baseline="0">
                <a:solidFill>
                  <a:schemeClr val="bg1"/>
                </a:solidFill>
                <a:latin typeface="Cambria" panose="02040503050406030204" pitchFamily="18" charset="0"/>
                <a:ea typeface="Cambria" panose="02040503050406030204" pitchFamily="18" charset="0"/>
                <a:cs typeface="+mn-cs"/>
              </a:defRPr>
            </a:pPr>
            <a:endParaRPr lang="en-US"/>
          </a:p>
        </c:txPr>
        <c:crossAx val="1916421471"/>
        <c:crosses val="autoZero"/>
        <c:auto val="1"/>
        <c:lblOffset val="100"/>
        <c:baseTimeUnit val="months"/>
      </c:dateAx>
      <c:valAx>
        <c:axId val="1916421471"/>
        <c:scaling>
          <c:orientation val="minMax"/>
          <c:max val="130"/>
          <c:min val="-130"/>
        </c:scaling>
        <c:delete val="0"/>
        <c:axPos val="l"/>
        <c:numFmt formatCode="#,##0.00;\(#,##0.00\)" sourceLinked="1"/>
        <c:majorTickMark val="none"/>
        <c:minorTickMark val="none"/>
        <c:tickLblPos val="nextTo"/>
        <c:spPr>
          <a:noFill/>
          <a:ln>
            <a:noFill/>
          </a:ln>
          <a:effectLst/>
        </c:spPr>
        <c:txPr>
          <a:bodyPr rot="-60000000" spcFirstLastPara="1" vertOverflow="ellipsis" vert="horz" wrap="square" anchor="ctr" anchorCtr="1"/>
          <a:lstStyle/>
          <a:p>
            <a:pPr>
              <a:defRPr sz="1100" b="0" i="0" u="none" strike="noStrike" kern="1200" baseline="0">
                <a:solidFill>
                  <a:schemeClr val="bg1"/>
                </a:solidFill>
                <a:latin typeface="Cambria" panose="02040503050406030204" pitchFamily="18" charset="0"/>
                <a:ea typeface="Cambria" panose="02040503050406030204" pitchFamily="18" charset="0"/>
                <a:cs typeface="+mn-cs"/>
              </a:defRPr>
            </a:pPr>
            <a:endParaRPr lang="en-US"/>
          </a:p>
        </c:txPr>
        <c:crossAx val="1916420991"/>
        <c:crosses val="autoZero"/>
        <c:crossBetween val="midCat"/>
      </c:valAx>
      <c:spPr>
        <a:noFill/>
        <a:ln>
          <a:noFill/>
        </a:ln>
        <a:effectLst/>
      </c:spPr>
    </c:plotArea>
    <c:plotVisOnly val="1"/>
    <c:dispBlanksAs val="gap"/>
    <c:showDLblsOverMax val="0"/>
  </c:chart>
  <c:spPr>
    <a:noFill/>
    <a:ln>
      <a:noFill/>
    </a:ln>
    <a:effectLst/>
  </c:spPr>
  <c:txPr>
    <a:bodyPr/>
    <a:lstStyle/>
    <a:p>
      <a:pPr>
        <a:defRPr sz="1100">
          <a:latin typeface="Cambria" panose="02040503050406030204" pitchFamily="18" charset="0"/>
          <a:ea typeface="Cambria" panose="02040503050406030204" pitchFamily="18" charset="0"/>
        </a:defRPr>
      </a:pPr>
      <a:endParaRPr lang="en-US"/>
    </a:p>
  </c:txPr>
</c:chartSpace>
</file>

<file path=ppt/charts/chart5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title>
      <c:tx>
        <c:rich>
          <a:bodyPr rot="0" spcFirstLastPara="1" vertOverflow="ellipsis" vert="horz" wrap="square" anchor="ctr" anchorCtr="1"/>
          <a:lstStyle/>
          <a:p>
            <a:pPr>
              <a:defRPr sz="1400" b="1" i="0" u="none" strike="noStrike" kern="1200" spc="0" baseline="0">
                <a:solidFill>
                  <a:schemeClr val="tx1"/>
                </a:solidFill>
                <a:latin typeface="Cambria" panose="02040503050406030204" pitchFamily="18" charset="0"/>
                <a:ea typeface="Cambria" panose="02040503050406030204" pitchFamily="18" charset="0"/>
                <a:cs typeface="+mn-cs"/>
              </a:defRPr>
            </a:pPr>
            <a:r>
              <a:rPr lang="en-IN" sz="1400" b="1">
                <a:solidFill>
                  <a:schemeClr val="tx1"/>
                </a:solidFill>
              </a:rPr>
              <a:t>M. Cap Allocation</a:t>
            </a:r>
          </a:p>
        </c:rich>
      </c:tx>
      <c:overlay val="0"/>
      <c:spPr>
        <a:noFill/>
        <a:ln>
          <a:noFill/>
        </a:ln>
        <a:effectLst/>
      </c:spPr>
      <c:txPr>
        <a:bodyPr rot="0" spcFirstLastPara="1" vertOverflow="ellipsis" vert="horz" wrap="square" anchor="ctr" anchorCtr="1"/>
        <a:lstStyle/>
        <a:p>
          <a:pPr>
            <a:defRPr sz="1400" b="1" i="0" u="none" strike="noStrike" kern="1200" spc="0" baseline="0">
              <a:solidFill>
                <a:schemeClr val="tx1"/>
              </a:solidFill>
              <a:latin typeface="Cambria" panose="02040503050406030204" pitchFamily="18" charset="0"/>
              <a:ea typeface="Cambria" panose="02040503050406030204" pitchFamily="18" charset="0"/>
              <a:cs typeface="+mn-cs"/>
            </a:defRPr>
          </a:pPr>
          <a:endParaRPr lang="en-IN"/>
        </a:p>
      </c:txPr>
    </c:title>
    <c:autoTitleDeleted val="0"/>
    <c:plotArea>
      <c:layout/>
      <c:barChart>
        <c:barDir val="col"/>
        <c:grouping val="clustered"/>
        <c:varyColors val="0"/>
        <c:ser>
          <c:idx val="0"/>
          <c:order val="0"/>
          <c:spPr>
            <a:solidFill>
              <a:srgbClr val="B79165"/>
            </a:solidFill>
            <a:ln>
              <a:noFill/>
            </a:ln>
            <a:effectLst/>
          </c:spPr>
          <c:invertIfNegative val="0"/>
          <c:dLbls>
            <c:spPr>
              <a:noFill/>
              <a:ln>
                <a:noFill/>
              </a:ln>
              <a:effectLst/>
            </c:spPr>
            <c:txPr>
              <a:bodyPr rot="0" spcFirstLastPara="1" vertOverflow="ellipsis" vert="horz" wrap="square" anchor="ctr" anchorCtr="1"/>
              <a:lstStyle/>
              <a:p>
                <a:pPr>
                  <a:defRPr sz="1100" b="0" i="0" u="none" strike="noStrike" kern="1200" baseline="0">
                    <a:solidFill>
                      <a:schemeClr val="tx1"/>
                    </a:solidFill>
                    <a:latin typeface="Cambria" panose="02040503050406030204" pitchFamily="18" charset="0"/>
                    <a:ea typeface="Cambria" panose="02040503050406030204" pitchFamily="18" charset="0"/>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Founders!$K$26:$K$28</c:f>
              <c:strCache>
                <c:ptCount val="3"/>
                <c:pt idx="0">
                  <c:v>Large Cap</c:v>
                </c:pt>
                <c:pt idx="1">
                  <c:v>Mid Cap</c:v>
                </c:pt>
                <c:pt idx="2">
                  <c:v>Small Cap</c:v>
                </c:pt>
              </c:strCache>
            </c:strRef>
          </c:cat>
          <c:val>
            <c:numRef>
              <c:f>Founders!$L$26:$L$28</c:f>
              <c:numCache>
                <c:formatCode>0%</c:formatCode>
                <c:ptCount val="3"/>
                <c:pt idx="0">
                  <c:v>0.22800000000000001</c:v>
                </c:pt>
                <c:pt idx="1">
                  <c:v>0.34100000000000003</c:v>
                </c:pt>
                <c:pt idx="2">
                  <c:v>0.34100000000000003</c:v>
                </c:pt>
              </c:numCache>
            </c:numRef>
          </c:val>
          <c:extLst>
            <c:ext xmlns:c16="http://schemas.microsoft.com/office/drawing/2014/chart" uri="{C3380CC4-5D6E-409C-BE32-E72D297353CC}">
              <c16:uniqueId val="{00000000-82C0-47DB-9B62-0E377BD6E0DA}"/>
            </c:ext>
          </c:extLst>
        </c:ser>
        <c:dLbls>
          <c:showLegendKey val="0"/>
          <c:showVal val="0"/>
          <c:showCatName val="0"/>
          <c:showSerName val="0"/>
          <c:showPercent val="0"/>
          <c:showBubbleSize val="0"/>
        </c:dLbls>
        <c:gapWidth val="219"/>
        <c:overlap val="-27"/>
        <c:axId val="1943375792"/>
        <c:axId val="1943372912"/>
      </c:barChart>
      <c:catAx>
        <c:axId val="1943375792"/>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100" b="0" i="0" u="none" strike="noStrike" kern="1200" baseline="0">
                <a:solidFill>
                  <a:schemeClr val="tx1"/>
                </a:solidFill>
                <a:latin typeface="Cambria" panose="02040503050406030204" pitchFamily="18" charset="0"/>
                <a:ea typeface="Cambria" panose="02040503050406030204" pitchFamily="18" charset="0"/>
                <a:cs typeface="+mn-cs"/>
              </a:defRPr>
            </a:pPr>
            <a:endParaRPr lang="en-US"/>
          </a:p>
        </c:txPr>
        <c:crossAx val="1943372912"/>
        <c:crosses val="autoZero"/>
        <c:auto val="1"/>
        <c:lblAlgn val="ctr"/>
        <c:lblOffset val="100"/>
        <c:noMultiLvlLbl val="0"/>
      </c:catAx>
      <c:valAx>
        <c:axId val="1943372912"/>
        <c:scaling>
          <c:orientation val="minMax"/>
        </c:scaling>
        <c:delete val="1"/>
        <c:axPos val="l"/>
        <c:numFmt formatCode="0%" sourceLinked="1"/>
        <c:majorTickMark val="none"/>
        <c:minorTickMark val="none"/>
        <c:tickLblPos val="nextTo"/>
        <c:crossAx val="1943375792"/>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w="9525" cap="flat" cmpd="sng" algn="ctr">
      <a:solidFill>
        <a:schemeClr val="bg1">
          <a:lumMod val="85000"/>
        </a:schemeClr>
      </a:solidFill>
      <a:round/>
    </a:ln>
    <a:effectLst/>
  </c:spPr>
  <c:txPr>
    <a:bodyPr/>
    <a:lstStyle/>
    <a:p>
      <a:pPr>
        <a:defRPr sz="1100">
          <a:latin typeface="Cambria" panose="02040503050406030204" pitchFamily="18" charset="0"/>
          <a:ea typeface="Cambria" panose="02040503050406030204" pitchFamily="18" charset="0"/>
        </a:defRPr>
      </a:pPr>
      <a:endParaRPr lang="en-US"/>
    </a:p>
  </c:txPr>
</c:chartSpace>
</file>

<file path=ppt/charts/chart5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rot="0" spcFirstLastPara="1" vertOverflow="ellipsis" vert="horz" wrap="square" anchor="ctr" anchorCtr="1"/>
          <a:lstStyle/>
          <a:p>
            <a:pPr>
              <a:defRPr sz="1400" b="1" i="0" u="none" strike="noStrike" kern="1200" spc="0" baseline="0">
                <a:solidFill>
                  <a:sysClr val="windowText" lastClr="000000"/>
                </a:solidFill>
                <a:latin typeface="Cambria" panose="02040503050406030204" pitchFamily="18" charset="0"/>
                <a:ea typeface="Cambria" panose="02040503050406030204" pitchFamily="18" charset="0"/>
                <a:cs typeface="+mn-cs"/>
              </a:defRPr>
            </a:pPr>
            <a:r>
              <a:rPr lang="en-US" sz="1400" b="1"/>
              <a:t>Market Cap Allocation</a:t>
            </a:r>
          </a:p>
        </c:rich>
      </c:tx>
      <c:layout>
        <c:manualLayout>
          <c:xMode val="edge"/>
          <c:yMode val="edge"/>
          <c:x val="0.29711789151356083"/>
          <c:y val="0"/>
        </c:manualLayout>
      </c:layout>
      <c:overlay val="0"/>
      <c:spPr>
        <a:noFill/>
        <a:ln>
          <a:noFill/>
        </a:ln>
        <a:effectLst/>
      </c:spPr>
      <c:txPr>
        <a:bodyPr rot="0" spcFirstLastPara="1" vertOverflow="ellipsis" vert="horz" wrap="square" anchor="ctr" anchorCtr="1"/>
        <a:lstStyle/>
        <a:p>
          <a:pPr>
            <a:defRPr sz="1400" b="1" i="0" u="none" strike="noStrike" kern="1200" spc="0" baseline="0">
              <a:solidFill>
                <a:sysClr val="windowText" lastClr="000000"/>
              </a:solidFill>
              <a:latin typeface="Cambria" panose="02040503050406030204" pitchFamily="18" charset="0"/>
              <a:ea typeface="Cambria" panose="02040503050406030204" pitchFamily="18" charset="0"/>
              <a:cs typeface="+mn-cs"/>
            </a:defRPr>
          </a:pPr>
          <a:endParaRPr lang="en-US"/>
        </a:p>
      </c:txPr>
    </c:title>
    <c:autoTitleDeleted val="0"/>
    <c:plotArea>
      <c:layout/>
      <c:barChart>
        <c:barDir val="col"/>
        <c:grouping val="clustered"/>
        <c:varyColors val="0"/>
        <c:ser>
          <c:idx val="0"/>
          <c:order val="0"/>
          <c:tx>
            <c:strRef>
              <c:f>Amritkaal!$H$23</c:f>
              <c:strCache>
                <c:ptCount val="1"/>
                <c:pt idx="0">
                  <c:v>Allocation %</c:v>
                </c:pt>
              </c:strCache>
            </c:strRef>
          </c:tx>
          <c:spPr>
            <a:solidFill>
              <a:srgbClr val="BD9568"/>
            </a:solidFill>
            <a:ln>
              <a:noFill/>
            </a:ln>
            <a:effectLst/>
          </c:spPr>
          <c:invertIfNegative val="0"/>
          <c:dLbls>
            <c:spPr>
              <a:noFill/>
              <a:ln>
                <a:noFill/>
              </a:ln>
              <a:effectLst/>
            </c:spPr>
            <c:txPr>
              <a:bodyPr rot="0" spcFirstLastPara="1" vertOverflow="ellipsis" vert="horz" wrap="square" anchor="ctr" anchorCtr="1"/>
              <a:lstStyle/>
              <a:p>
                <a:pPr>
                  <a:defRPr sz="1100" b="0" i="0" u="none" strike="noStrike" kern="1200" baseline="0">
                    <a:solidFill>
                      <a:sysClr val="windowText" lastClr="000000"/>
                    </a:solidFill>
                    <a:latin typeface="Cambria" panose="02040503050406030204" pitchFamily="18" charset="0"/>
                    <a:ea typeface="Cambria" panose="02040503050406030204" pitchFamily="18" charset="0"/>
                    <a:cs typeface="+mn-cs"/>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Amritkaal!$G$24:$G$27</c:f>
              <c:strCache>
                <c:ptCount val="4"/>
                <c:pt idx="0">
                  <c:v>Large Cap</c:v>
                </c:pt>
                <c:pt idx="1">
                  <c:v>Mid Cap</c:v>
                </c:pt>
                <c:pt idx="2">
                  <c:v>Small Cap</c:v>
                </c:pt>
                <c:pt idx="3">
                  <c:v>Cash</c:v>
                </c:pt>
              </c:strCache>
            </c:strRef>
          </c:cat>
          <c:val>
            <c:numRef>
              <c:f>Amritkaal!$H$24:$H$27</c:f>
              <c:numCache>
                <c:formatCode>0%</c:formatCode>
                <c:ptCount val="4"/>
                <c:pt idx="0">
                  <c:v>0.28299999999999997</c:v>
                </c:pt>
                <c:pt idx="1">
                  <c:v>0.39200000000000002</c:v>
                </c:pt>
                <c:pt idx="2">
                  <c:v>0.32</c:v>
                </c:pt>
                <c:pt idx="3">
                  <c:v>5.0000000000000001E-3</c:v>
                </c:pt>
              </c:numCache>
            </c:numRef>
          </c:val>
          <c:extLst>
            <c:ext xmlns:c16="http://schemas.microsoft.com/office/drawing/2014/chart" uri="{C3380CC4-5D6E-409C-BE32-E72D297353CC}">
              <c16:uniqueId val="{00000000-B788-410F-804F-31E5012457B9}"/>
            </c:ext>
          </c:extLst>
        </c:ser>
        <c:dLbls>
          <c:dLblPos val="outEnd"/>
          <c:showLegendKey val="0"/>
          <c:showVal val="1"/>
          <c:showCatName val="0"/>
          <c:showSerName val="0"/>
          <c:showPercent val="0"/>
          <c:showBubbleSize val="0"/>
        </c:dLbls>
        <c:gapWidth val="219"/>
        <c:overlap val="-27"/>
        <c:axId val="562771120"/>
        <c:axId val="562766800"/>
      </c:barChart>
      <c:catAx>
        <c:axId val="562771120"/>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100" b="0" i="0" u="none" strike="noStrike" kern="1200" baseline="0">
                <a:solidFill>
                  <a:sysClr val="windowText" lastClr="000000"/>
                </a:solidFill>
                <a:latin typeface="Cambria" panose="02040503050406030204" pitchFamily="18" charset="0"/>
                <a:ea typeface="Cambria" panose="02040503050406030204" pitchFamily="18" charset="0"/>
                <a:cs typeface="+mn-cs"/>
              </a:defRPr>
            </a:pPr>
            <a:endParaRPr lang="en-US"/>
          </a:p>
        </c:txPr>
        <c:crossAx val="562766800"/>
        <c:crosses val="autoZero"/>
        <c:auto val="1"/>
        <c:lblAlgn val="ctr"/>
        <c:lblOffset val="100"/>
        <c:noMultiLvlLbl val="0"/>
      </c:catAx>
      <c:valAx>
        <c:axId val="562766800"/>
        <c:scaling>
          <c:orientation val="minMax"/>
        </c:scaling>
        <c:delete val="1"/>
        <c:axPos val="l"/>
        <c:numFmt formatCode="0%" sourceLinked="1"/>
        <c:majorTickMark val="none"/>
        <c:minorTickMark val="none"/>
        <c:tickLblPos val="nextTo"/>
        <c:crossAx val="562771120"/>
        <c:crosses val="autoZero"/>
        <c:crossBetween val="between"/>
      </c:valAx>
      <c:spPr>
        <a:noFill/>
        <a:ln>
          <a:noFill/>
        </a:ln>
        <a:effectLst/>
      </c:spPr>
    </c:plotArea>
    <c:plotVisOnly val="1"/>
    <c:dispBlanksAs val="gap"/>
    <c:showDLblsOverMax val="0"/>
  </c:chart>
  <c:spPr>
    <a:noFill/>
    <a:ln>
      <a:solidFill>
        <a:schemeClr val="bg1">
          <a:lumMod val="85000"/>
        </a:schemeClr>
      </a:solidFill>
    </a:ln>
    <a:effectLst/>
  </c:spPr>
  <c:txPr>
    <a:bodyPr/>
    <a:lstStyle/>
    <a:p>
      <a:pPr>
        <a:defRPr sz="1050">
          <a:solidFill>
            <a:sysClr val="windowText" lastClr="000000"/>
          </a:solidFill>
          <a:latin typeface="Cambria" panose="02040503050406030204" pitchFamily="18" charset="0"/>
          <a:ea typeface="Cambria" panose="02040503050406030204" pitchFamily="18" charset="0"/>
        </a:defRPr>
      </a:pPr>
      <a:endParaRPr lang="en-US"/>
    </a:p>
  </c:txPr>
</c:chartSpace>
</file>

<file path=ppt/charts/chart5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rot="0" spcFirstLastPara="1" vertOverflow="ellipsis" vert="horz" wrap="square" anchor="ctr" anchorCtr="1"/>
          <a:lstStyle/>
          <a:p>
            <a:pPr>
              <a:defRPr sz="1400" b="1" i="0" u="none" strike="noStrike" kern="1200" spc="0" baseline="0">
                <a:solidFill>
                  <a:sysClr val="windowText" lastClr="000000"/>
                </a:solidFill>
                <a:latin typeface="Cambria" panose="02040503050406030204" pitchFamily="18" charset="0"/>
                <a:ea typeface="Cambria" panose="02040503050406030204" pitchFamily="18" charset="0"/>
                <a:cs typeface="+mn-cs"/>
              </a:defRPr>
            </a:pPr>
            <a:r>
              <a:rPr lang="en-US" sz="1400" b="1"/>
              <a:t>Performance</a:t>
            </a:r>
          </a:p>
        </c:rich>
      </c:tx>
      <c:layout>
        <c:manualLayout>
          <c:xMode val="edge"/>
          <c:yMode val="edge"/>
          <c:x val="0.37712761002048628"/>
          <c:y val="2.9875903260884268E-2"/>
        </c:manualLayout>
      </c:layout>
      <c:overlay val="0"/>
      <c:spPr>
        <a:noFill/>
        <a:ln>
          <a:noFill/>
        </a:ln>
        <a:effectLst/>
      </c:spPr>
      <c:txPr>
        <a:bodyPr rot="0" spcFirstLastPara="1" vertOverflow="ellipsis" vert="horz" wrap="square" anchor="ctr" anchorCtr="1"/>
        <a:lstStyle/>
        <a:p>
          <a:pPr>
            <a:defRPr sz="1400" b="1" i="0" u="none" strike="noStrike" kern="1200" spc="0" baseline="0">
              <a:solidFill>
                <a:sysClr val="windowText" lastClr="000000"/>
              </a:solidFill>
              <a:latin typeface="Cambria" panose="02040503050406030204" pitchFamily="18" charset="0"/>
              <a:ea typeface="Cambria" panose="02040503050406030204" pitchFamily="18" charset="0"/>
              <a:cs typeface="+mn-cs"/>
            </a:defRPr>
          </a:pPr>
          <a:endParaRPr lang="en-US"/>
        </a:p>
      </c:txPr>
    </c:title>
    <c:autoTitleDeleted val="0"/>
    <c:plotArea>
      <c:layout>
        <c:manualLayout>
          <c:layoutTarget val="inner"/>
          <c:xMode val="edge"/>
          <c:yMode val="edge"/>
          <c:x val="3.221450385974492E-2"/>
          <c:y val="0.11513455624579867"/>
          <c:w val="0.93557099228051011"/>
          <c:h val="0.61772958426033919"/>
        </c:manualLayout>
      </c:layout>
      <c:barChart>
        <c:barDir val="col"/>
        <c:grouping val="clustered"/>
        <c:varyColors val="0"/>
        <c:ser>
          <c:idx val="0"/>
          <c:order val="0"/>
          <c:tx>
            <c:strRef>
              <c:f>Amritkaal!$C$4</c:f>
              <c:strCache>
                <c:ptCount val="1"/>
                <c:pt idx="0">
                  <c:v>Bharat Amritkaal Fund</c:v>
                </c:pt>
              </c:strCache>
            </c:strRef>
          </c:tx>
          <c:spPr>
            <a:solidFill>
              <a:srgbClr val="B79165"/>
            </a:solidFill>
            <a:ln>
              <a:noFill/>
            </a:ln>
            <a:effectLst/>
          </c:spPr>
          <c:invertIfNegative val="0"/>
          <c:dLbls>
            <c:dLbl>
              <c:idx val="1"/>
              <c:layout>
                <c:manualLayout>
                  <c:x val="0"/>
                  <c:y val="-2.6394890044325724E-2"/>
                </c:manualLayout>
              </c:layout>
              <c:dLblPos val="outEnd"/>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9576-4220-BAFB-563D7361B012}"/>
                </c:ext>
              </c:extLst>
            </c:dLbl>
            <c:spPr>
              <a:noFill/>
              <a:ln>
                <a:noFill/>
              </a:ln>
              <a:effectLst/>
            </c:spPr>
            <c:txPr>
              <a:bodyPr rot="0" spcFirstLastPara="1" vertOverflow="ellipsis" vert="horz" wrap="square" lIns="38100" tIns="19050" rIns="38100" bIns="19050" anchor="ctr" anchorCtr="1">
                <a:spAutoFit/>
              </a:bodyPr>
              <a:lstStyle/>
              <a:p>
                <a:pPr>
                  <a:defRPr sz="1100" b="0" i="0" u="none" strike="noStrike" kern="1200" baseline="0">
                    <a:solidFill>
                      <a:sysClr val="windowText" lastClr="000000"/>
                    </a:solidFill>
                    <a:latin typeface="Cambria" panose="02040503050406030204" pitchFamily="18" charset="0"/>
                    <a:ea typeface="Cambria" panose="02040503050406030204" pitchFamily="18" charset="0"/>
                    <a:cs typeface="+mn-cs"/>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Amritkaal!$D$3:$I$3</c:f>
              <c:strCache>
                <c:ptCount val="6"/>
                <c:pt idx="0">
                  <c:v>1 M</c:v>
                </c:pt>
                <c:pt idx="1">
                  <c:v>3 M</c:v>
                </c:pt>
                <c:pt idx="2">
                  <c:v>6 M</c:v>
                </c:pt>
                <c:pt idx="3">
                  <c:v>1 Y</c:v>
                </c:pt>
                <c:pt idx="4">
                  <c:v>2 Y</c:v>
                </c:pt>
                <c:pt idx="5">
                  <c:v>SI</c:v>
                </c:pt>
              </c:strCache>
            </c:strRef>
          </c:cat>
          <c:val>
            <c:numRef>
              <c:f>Amritkaal!$D$4:$I$4</c:f>
              <c:numCache>
                <c:formatCode>0%</c:formatCode>
                <c:ptCount val="6"/>
                <c:pt idx="0">
                  <c:v>1.9E-2</c:v>
                </c:pt>
                <c:pt idx="1">
                  <c:v>9.8000000000000004E-2</c:v>
                </c:pt>
                <c:pt idx="2">
                  <c:v>8.7999999999999995E-2</c:v>
                </c:pt>
                <c:pt idx="3">
                  <c:v>8.3000000000000004E-2</c:v>
                </c:pt>
                <c:pt idx="4">
                  <c:v>5.2999999999999999E-2</c:v>
                </c:pt>
                <c:pt idx="5">
                  <c:v>0.107</c:v>
                </c:pt>
              </c:numCache>
            </c:numRef>
          </c:val>
          <c:extLst>
            <c:ext xmlns:c16="http://schemas.microsoft.com/office/drawing/2014/chart" uri="{C3380CC4-5D6E-409C-BE32-E72D297353CC}">
              <c16:uniqueId val="{00000000-D5F7-4B43-A694-C1F469806A59}"/>
            </c:ext>
          </c:extLst>
        </c:ser>
        <c:ser>
          <c:idx val="1"/>
          <c:order val="1"/>
          <c:tx>
            <c:strRef>
              <c:f>Amritkaal!$C$5</c:f>
              <c:strCache>
                <c:ptCount val="1"/>
                <c:pt idx="0">
                  <c:v>BSE 500</c:v>
                </c:pt>
              </c:strCache>
            </c:strRef>
          </c:tx>
          <c:spPr>
            <a:solidFill>
              <a:srgbClr val="6D6D6D"/>
            </a:solidFill>
            <a:ln>
              <a:noFill/>
            </a:ln>
            <a:effectLst/>
          </c:spPr>
          <c:invertIfNegative val="0"/>
          <c:dLbls>
            <c:dLbl>
              <c:idx val="0"/>
              <c:layout>
                <c:manualLayout>
                  <c:x val="1.7571547559860866E-2"/>
                  <c:y val="-7.46838770688916E-3"/>
                </c:manualLayout>
              </c:layout>
              <c:dLblPos val="outEnd"/>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9576-4220-BAFB-563D7361B012}"/>
                </c:ext>
              </c:extLst>
            </c:dLbl>
            <c:dLbl>
              <c:idx val="1"/>
              <c:layout>
                <c:manualLayout>
                  <c:x val="1.1714365039907245E-2"/>
                  <c:y val="-2.2405751228999318E-2"/>
                </c:manualLayout>
              </c:layout>
              <c:dLblPos val="outEnd"/>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9576-4220-BAFB-563D7361B012}"/>
                </c:ext>
              </c:extLst>
            </c:dLbl>
            <c:dLbl>
              <c:idx val="2"/>
              <c:layout>
                <c:manualLayout>
                  <c:x val="2.342873007981449E-2"/>
                  <c:y val="-7.46838770688916E-3"/>
                </c:manualLayout>
              </c:layout>
              <c:dLblPos val="outEnd"/>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9576-4220-BAFB-563D7361B012}"/>
                </c:ext>
              </c:extLst>
            </c:dLbl>
            <c:dLbl>
              <c:idx val="3"/>
              <c:layout>
                <c:manualLayout>
                  <c:x val="2.9285912599768111E-2"/>
                  <c:y val="1.4937951630442134E-2"/>
                </c:manualLayout>
              </c:layout>
              <c:dLblPos val="outEnd"/>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471A-4506-92B0-51D1E3BC4A66}"/>
                </c:ext>
              </c:extLst>
            </c:dLbl>
            <c:dLbl>
              <c:idx val="4"/>
              <c:layout>
                <c:manualLayout>
                  <c:x val="2.9285912599768111E-2"/>
                  <c:y val="-2.9875903260884268E-2"/>
                </c:manualLayout>
              </c:layout>
              <c:dLblPos val="outEnd"/>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C6D7-4177-A714-95EC305E16A6}"/>
                </c:ext>
              </c:extLst>
            </c:dLbl>
            <c:spPr>
              <a:noFill/>
              <a:ln>
                <a:noFill/>
              </a:ln>
              <a:effectLst/>
            </c:spPr>
            <c:txPr>
              <a:bodyPr rot="0" spcFirstLastPara="1" vertOverflow="ellipsis" vert="horz" wrap="square" lIns="38100" tIns="19050" rIns="38100" bIns="19050" anchor="ctr" anchorCtr="1">
                <a:spAutoFit/>
              </a:bodyPr>
              <a:lstStyle/>
              <a:p>
                <a:pPr>
                  <a:defRPr sz="1100" b="0" i="0" u="none" strike="noStrike" kern="1200" baseline="0">
                    <a:solidFill>
                      <a:sysClr val="windowText" lastClr="000000"/>
                    </a:solidFill>
                    <a:latin typeface="Cambria" panose="02040503050406030204" pitchFamily="18" charset="0"/>
                    <a:ea typeface="Cambria" panose="02040503050406030204" pitchFamily="18" charset="0"/>
                    <a:cs typeface="+mn-cs"/>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Amritkaal!$D$3:$I$3</c:f>
              <c:strCache>
                <c:ptCount val="6"/>
                <c:pt idx="0">
                  <c:v>1 M</c:v>
                </c:pt>
                <c:pt idx="1">
                  <c:v>3 M</c:v>
                </c:pt>
                <c:pt idx="2">
                  <c:v>6 M</c:v>
                </c:pt>
                <c:pt idx="3">
                  <c:v>1 Y</c:v>
                </c:pt>
                <c:pt idx="4">
                  <c:v>2 Y</c:v>
                </c:pt>
                <c:pt idx="5">
                  <c:v>SI</c:v>
                </c:pt>
              </c:strCache>
            </c:strRef>
          </c:cat>
          <c:val>
            <c:numRef>
              <c:f>Amritkaal!$D$5:$I$5</c:f>
              <c:numCache>
                <c:formatCode>0%</c:formatCode>
                <c:ptCount val="6"/>
                <c:pt idx="0">
                  <c:v>0.02</c:v>
                </c:pt>
                <c:pt idx="1">
                  <c:v>3.3000000000000002E-2</c:v>
                </c:pt>
                <c:pt idx="2">
                  <c:v>1.4E-2</c:v>
                </c:pt>
                <c:pt idx="3">
                  <c:v>0.02</c:v>
                </c:pt>
                <c:pt idx="4">
                  <c:v>-7.0000000000000001E-3</c:v>
                </c:pt>
                <c:pt idx="5">
                  <c:v>5.0999999999999997E-2</c:v>
                </c:pt>
              </c:numCache>
            </c:numRef>
          </c:val>
          <c:extLst>
            <c:ext xmlns:c16="http://schemas.microsoft.com/office/drawing/2014/chart" uri="{C3380CC4-5D6E-409C-BE32-E72D297353CC}">
              <c16:uniqueId val="{00000001-D5F7-4B43-A694-C1F469806A59}"/>
            </c:ext>
          </c:extLst>
        </c:ser>
        <c:dLbls>
          <c:dLblPos val="outEnd"/>
          <c:showLegendKey val="0"/>
          <c:showVal val="1"/>
          <c:showCatName val="0"/>
          <c:showSerName val="0"/>
          <c:showPercent val="0"/>
          <c:showBubbleSize val="0"/>
        </c:dLbls>
        <c:gapWidth val="219"/>
        <c:overlap val="-27"/>
        <c:axId val="1772394351"/>
        <c:axId val="1772394831"/>
      </c:barChart>
      <c:catAx>
        <c:axId val="1772394351"/>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100" b="0" i="0" u="none" strike="noStrike" kern="1200" baseline="0">
                <a:solidFill>
                  <a:sysClr val="windowText" lastClr="000000"/>
                </a:solidFill>
                <a:latin typeface="Cambria" panose="02040503050406030204" pitchFamily="18" charset="0"/>
                <a:ea typeface="Cambria" panose="02040503050406030204" pitchFamily="18" charset="0"/>
                <a:cs typeface="+mn-cs"/>
              </a:defRPr>
            </a:pPr>
            <a:endParaRPr lang="en-US"/>
          </a:p>
        </c:txPr>
        <c:crossAx val="1772394831"/>
        <c:crosses val="autoZero"/>
        <c:auto val="1"/>
        <c:lblAlgn val="ctr"/>
        <c:lblOffset val="100"/>
        <c:noMultiLvlLbl val="0"/>
      </c:catAx>
      <c:valAx>
        <c:axId val="1772394831"/>
        <c:scaling>
          <c:orientation val="minMax"/>
        </c:scaling>
        <c:delete val="1"/>
        <c:axPos val="l"/>
        <c:numFmt formatCode="0%" sourceLinked="1"/>
        <c:majorTickMark val="none"/>
        <c:minorTickMark val="none"/>
        <c:tickLblPos val="nextTo"/>
        <c:crossAx val="1772394351"/>
        <c:crosses val="autoZero"/>
        <c:crossBetween val="between"/>
      </c:valAx>
      <c:spPr>
        <a:noFill/>
        <a:ln>
          <a:noFill/>
        </a:ln>
        <a:effectLst/>
      </c:spPr>
    </c:plotArea>
    <c:legend>
      <c:legendPos val="b"/>
      <c:overlay val="0"/>
      <c:spPr>
        <a:noFill/>
        <a:ln>
          <a:noFill/>
        </a:ln>
        <a:effectLst/>
      </c:spPr>
      <c:txPr>
        <a:bodyPr rot="0" spcFirstLastPara="1" vertOverflow="ellipsis" vert="horz" wrap="square" anchor="ctr" anchorCtr="1"/>
        <a:lstStyle/>
        <a:p>
          <a:pPr>
            <a:defRPr sz="1100" b="0" i="0" u="none" strike="noStrike" kern="1200" baseline="0">
              <a:solidFill>
                <a:sysClr val="windowText" lastClr="000000"/>
              </a:solidFill>
              <a:latin typeface="Cambria" panose="02040503050406030204" pitchFamily="18" charset="0"/>
              <a:ea typeface="Cambria" panose="02040503050406030204" pitchFamily="18" charset="0"/>
              <a:cs typeface="+mn-cs"/>
            </a:defRPr>
          </a:pPr>
          <a:endParaRPr lang="en-US"/>
        </a:p>
      </c:txPr>
    </c:legend>
    <c:plotVisOnly val="1"/>
    <c:dispBlanksAs val="gap"/>
    <c:showDLblsOverMax val="0"/>
  </c:chart>
  <c:spPr>
    <a:noFill/>
    <a:ln>
      <a:solidFill>
        <a:schemeClr val="bg1">
          <a:lumMod val="85000"/>
        </a:schemeClr>
      </a:solidFill>
    </a:ln>
    <a:effectLst/>
  </c:spPr>
  <c:txPr>
    <a:bodyPr/>
    <a:lstStyle/>
    <a:p>
      <a:pPr>
        <a:defRPr sz="1050">
          <a:solidFill>
            <a:sysClr val="windowText" lastClr="000000"/>
          </a:solidFill>
          <a:latin typeface="Cambria" panose="02040503050406030204" pitchFamily="18" charset="0"/>
          <a:ea typeface="Cambria" panose="02040503050406030204" pitchFamily="18" charset="0"/>
        </a:defRPr>
      </a:pPr>
      <a:endParaRPr lang="en-US"/>
    </a:p>
  </c:txPr>
</c:chartSpace>
</file>

<file path=ppt/charts/chart5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title>
      <c:tx>
        <c:rich>
          <a:bodyPr rot="0" spcFirstLastPara="1" vertOverflow="ellipsis" vert="horz" wrap="square" anchor="ctr" anchorCtr="1"/>
          <a:lstStyle/>
          <a:p>
            <a:pPr>
              <a:defRPr sz="1400" b="1" i="0" u="none" strike="noStrike" kern="1200" spc="0" baseline="0">
                <a:solidFill>
                  <a:sysClr val="windowText" lastClr="000000"/>
                </a:solidFill>
                <a:latin typeface="Cambria" panose="02040503050406030204" pitchFamily="18" charset="0"/>
                <a:ea typeface="Cambria" panose="02040503050406030204" pitchFamily="18" charset="0"/>
                <a:cs typeface="+mn-cs"/>
              </a:defRPr>
            </a:pPr>
            <a:r>
              <a:rPr lang="en-US" b="1">
                <a:solidFill>
                  <a:sysClr val="windowText" lastClr="000000"/>
                </a:solidFill>
                <a:latin typeface="Cambria" panose="02040503050406030204" pitchFamily="18" charset="0"/>
                <a:ea typeface="Cambria" panose="02040503050406030204" pitchFamily="18" charset="0"/>
              </a:rPr>
              <a:t>Market</a:t>
            </a:r>
            <a:r>
              <a:rPr lang="en-US" b="1" baseline="0">
                <a:solidFill>
                  <a:sysClr val="windowText" lastClr="000000"/>
                </a:solidFill>
                <a:latin typeface="Cambria" panose="02040503050406030204" pitchFamily="18" charset="0"/>
                <a:ea typeface="Cambria" panose="02040503050406030204" pitchFamily="18" charset="0"/>
              </a:rPr>
              <a:t> Cap </a:t>
            </a:r>
            <a:r>
              <a:rPr lang="en-US" b="1">
                <a:solidFill>
                  <a:sysClr val="windowText" lastClr="000000"/>
                </a:solidFill>
                <a:latin typeface="Cambria" panose="02040503050406030204" pitchFamily="18" charset="0"/>
                <a:ea typeface="Cambria" panose="02040503050406030204" pitchFamily="18" charset="0"/>
              </a:rPr>
              <a:t>Allocation</a:t>
            </a:r>
          </a:p>
        </c:rich>
      </c:tx>
      <c:overlay val="0"/>
      <c:spPr>
        <a:noFill/>
        <a:ln>
          <a:noFill/>
        </a:ln>
        <a:effectLst/>
      </c:spPr>
      <c:txPr>
        <a:bodyPr rot="0" spcFirstLastPara="1" vertOverflow="ellipsis" vert="horz" wrap="square" anchor="ctr" anchorCtr="1"/>
        <a:lstStyle/>
        <a:p>
          <a:pPr>
            <a:defRPr sz="1400" b="1" i="0" u="none" strike="noStrike" kern="1200" spc="0" baseline="0">
              <a:solidFill>
                <a:sysClr val="windowText" lastClr="000000"/>
              </a:solidFill>
              <a:latin typeface="Cambria" panose="02040503050406030204" pitchFamily="18" charset="0"/>
              <a:ea typeface="Cambria" panose="02040503050406030204" pitchFamily="18" charset="0"/>
              <a:cs typeface="+mn-cs"/>
            </a:defRPr>
          </a:pPr>
          <a:endParaRPr lang="en-US"/>
        </a:p>
      </c:txPr>
    </c:title>
    <c:autoTitleDeleted val="0"/>
    <c:plotArea>
      <c:layout>
        <c:manualLayout>
          <c:layoutTarget val="inner"/>
          <c:xMode val="edge"/>
          <c:yMode val="edge"/>
          <c:x val="0.34918110418546749"/>
          <c:y val="0.22650688606689326"/>
          <c:w val="0.2988155838314604"/>
          <c:h val="0.72881037164707352"/>
        </c:manualLayout>
      </c:layout>
      <c:doughnutChart>
        <c:varyColors val="1"/>
        <c:ser>
          <c:idx val="0"/>
          <c:order val="0"/>
          <c:tx>
            <c:strRef>
              <c:f>'Kotak ICONIC'!$C$14</c:f>
              <c:strCache>
                <c:ptCount val="1"/>
                <c:pt idx="0">
                  <c:v>Allocation %</c:v>
                </c:pt>
              </c:strCache>
            </c:strRef>
          </c:tx>
          <c:dPt>
            <c:idx val="0"/>
            <c:bubble3D val="0"/>
            <c:spPr>
              <a:solidFill>
                <a:srgbClr val="B79165"/>
              </a:solidFill>
              <a:ln w="19050">
                <a:solidFill>
                  <a:schemeClr val="lt1"/>
                </a:solidFill>
              </a:ln>
              <a:effectLst/>
            </c:spPr>
            <c:extLst>
              <c:ext xmlns:c16="http://schemas.microsoft.com/office/drawing/2014/chart" uri="{C3380CC4-5D6E-409C-BE32-E72D297353CC}">
                <c16:uniqueId val="{00000001-7AA0-4F1B-B46E-C635C03D7901}"/>
              </c:ext>
            </c:extLst>
          </c:dPt>
          <c:dPt>
            <c:idx val="1"/>
            <c:bubble3D val="0"/>
            <c:spPr>
              <a:solidFill>
                <a:srgbClr val="6D6D6D"/>
              </a:solidFill>
              <a:ln w="19050">
                <a:solidFill>
                  <a:schemeClr val="lt1"/>
                </a:solidFill>
              </a:ln>
              <a:effectLst/>
            </c:spPr>
            <c:extLst>
              <c:ext xmlns:c16="http://schemas.microsoft.com/office/drawing/2014/chart" uri="{C3380CC4-5D6E-409C-BE32-E72D297353CC}">
                <c16:uniqueId val="{00000003-7AA0-4F1B-B46E-C635C03D7901}"/>
              </c:ext>
            </c:extLst>
          </c:dPt>
          <c:dPt>
            <c:idx val="2"/>
            <c:bubble3D val="0"/>
            <c:spPr>
              <a:solidFill>
                <a:schemeClr val="accent3"/>
              </a:solidFill>
              <a:ln w="19050">
                <a:solidFill>
                  <a:schemeClr val="lt1"/>
                </a:solidFill>
              </a:ln>
              <a:effectLst/>
            </c:spPr>
            <c:extLst>
              <c:ext xmlns:c16="http://schemas.microsoft.com/office/drawing/2014/chart" uri="{C3380CC4-5D6E-409C-BE32-E72D297353CC}">
                <c16:uniqueId val="{00000005-7AA0-4F1B-B46E-C635C03D7901}"/>
              </c:ext>
            </c:extLst>
          </c:dPt>
          <c:dLbls>
            <c:dLbl>
              <c:idx val="0"/>
              <c:layout>
                <c:manualLayout>
                  <c:x val="9.0310649523346775E-2"/>
                  <c:y val="-6.3096709444797543E-17"/>
                </c:manualLayout>
              </c:layout>
              <c:showLegendKey val="0"/>
              <c:showVal val="1"/>
              <c:showCatName val="1"/>
              <c:showSerName val="0"/>
              <c:showPercent val="0"/>
              <c:showBubbleSize val="0"/>
              <c:separator>
</c:separator>
              <c:extLst>
                <c:ext xmlns:c15="http://schemas.microsoft.com/office/drawing/2012/chart" uri="{CE6537A1-D6FC-4f65-9D91-7224C49458BB}"/>
                <c:ext xmlns:c16="http://schemas.microsoft.com/office/drawing/2014/chart" uri="{C3380CC4-5D6E-409C-BE32-E72D297353CC}">
                  <c16:uniqueId val="{00000001-7AA0-4F1B-B46E-C635C03D7901}"/>
                </c:ext>
              </c:extLst>
            </c:dLbl>
            <c:dLbl>
              <c:idx val="1"/>
              <c:layout>
                <c:manualLayout>
                  <c:x val="-0.13264376648741572"/>
                  <c:y val="-3.1573495662704128E-3"/>
                </c:manualLayout>
              </c:layout>
              <c:showLegendKey val="0"/>
              <c:showVal val="1"/>
              <c:showCatName val="1"/>
              <c:showSerName val="0"/>
              <c:showPercent val="0"/>
              <c:showBubbleSize val="0"/>
              <c:separator>
</c:separator>
              <c:extLst>
                <c:ext xmlns:c15="http://schemas.microsoft.com/office/drawing/2012/chart" uri="{CE6537A1-D6FC-4f65-9D91-7224C49458BB}"/>
                <c:ext xmlns:c16="http://schemas.microsoft.com/office/drawing/2014/chart" uri="{C3380CC4-5D6E-409C-BE32-E72D297353CC}">
                  <c16:uniqueId val="{00000003-7AA0-4F1B-B46E-C635C03D7901}"/>
                </c:ext>
              </c:extLst>
            </c:dLbl>
            <c:dLbl>
              <c:idx val="2"/>
              <c:layout>
                <c:manualLayout>
                  <c:x val="-8.4666233928137727E-2"/>
                  <c:y val="-7.5716926012043231E-2"/>
                </c:manualLayout>
              </c:layout>
              <c:showLegendKey val="0"/>
              <c:showVal val="1"/>
              <c:showCatName val="1"/>
              <c:showSerName val="0"/>
              <c:showPercent val="0"/>
              <c:showBubbleSize val="0"/>
              <c:separator>
</c:separator>
              <c:extLst>
                <c:ext xmlns:c15="http://schemas.microsoft.com/office/drawing/2012/chart" uri="{CE6537A1-D6FC-4f65-9D91-7224C49458BB}"/>
                <c:ext xmlns:c16="http://schemas.microsoft.com/office/drawing/2014/chart" uri="{C3380CC4-5D6E-409C-BE32-E72D297353CC}">
                  <c16:uniqueId val="{00000005-7AA0-4F1B-B46E-C635C03D7901}"/>
                </c:ext>
              </c:extLst>
            </c:dLbl>
            <c:spPr>
              <a:noFill/>
              <a:ln>
                <a:noFill/>
              </a:ln>
              <a:effectLst/>
            </c:spPr>
            <c:txPr>
              <a:bodyPr rot="0" spcFirstLastPara="1" vertOverflow="ellipsis" vert="horz" wrap="square" lIns="38100" tIns="19050" rIns="38100" bIns="19050" anchor="ctr" anchorCtr="1">
                <a:spAutoFit/>
              </a:bodyPr>
              <a:lstStyle/>
              <a:p>
                <a:pPr>
                  <a:defRPr sz="1200" b="0" i="0" u="none" strike="noStrike" kern="1200" baseline="0">
                    <a:solidFill>
                      <a:schemeClr val="tx1"/>
                    </a:solidFill>
                    <a:latin typeface="Cambria" panose="02040503050406030204" pitchFamily="18" charset="0"/>
                    <a:ea typeface="Cambria" panose="02040503050406030204" pitchFamily="18" charset="0"/>
                    <a:cs typeface="+mn-cs"/>
                  </a:defRPr>
                </a:pPr>
                <a:endParaRPr lang="en-US"/>
              </a:p>
            </c:txPr>
            <c:showLegendKey val="0"/>
            <c:showVal val="1"/>
            <c:showCatName val="1"/>
            <c:showSerName val="0"/>
            <c:showPercent val="0"/>
            <c:showBubbleSize val="0"/>
            <c:separator>
</c:separator>
            <c:showLeaderLines val="1"/>
            <c:leaderLines>
              <c:spPr>
                <a:ln w="9525" cap="flat" cmpd="sng" algn="ctr">
                  <a:solidFill>
                    <a:schemeClr val="tx1">
                      <a:lumMod val="35000"/>
                      <a:lumOff val="65000"/>
                    </a:schemeClr>
                  </a:solidFill>
                  <a:round/>
                </a:ln>
                <a:effectLst/>
              </c:spPr>
            </c:leaderLines>
            <c:extLst>
              <c:ext xmlns:c15="http://schemas.microsoft.com/office/drawing/2012/chart" uri="{CE6537A1-D6FC-4f65-9D91-7224C49458BB}"/>
            </c:extLst>
          </c:dLbls>
          <c:cat>
            <c:strRef>
              <c:f>'Kotak ICONIC'!$B$15:$B$17</c:f>
              <c:strCache>
                <c:ptCount val="3"/>
                <c:pt idx="0">
                  <c:v>Large Cap</c:v>
                </c:pt>
                <c:pt idx="1">
                  <c:v>Mid Cap</c:v>
                </c:pt>
                <c:pt idx="2">
                  <c:v>Small Cap</c:v>
                </c:pt>
              </c:strCache>
            </c:strRef>
          </c:cat>
          <c:val>
            <c:numRef>
              <c:f>'Kotak ICONIC'!$C$15:$C$17</c:f>
              <c:numCache>
                <c:formatCode>0%</c:formatCode>
                <c:ptCount val="3"/>
                <c:pt idx="0">
                  <c:v>0.46</c:v>
                </c:pt>
                <c:pt idx="1">
                  <c:v>0.23</c:v>
                </c:pt>
                <c:pt idx="2">
                  <c:v>0.25</c:v>
                </c:pt>
              </c:numCache>
            </c:numRef>
          </c:val>
          <c:extLst>
            <c:ext xmlns:c16="http://schemas.microsoft.com/office/drawing/2014/chart" uri="{C3380CC4-5D6E-409C-BE32-E72D297353CC}">
              <c16:uniqueId val="{00000006-7AA0-4F1B-B46E-C635C03D7901}"/>
            </c:ext>
          </c:extLst>
        </c:ser>
        <c:dLbls>
          <c:showLegendKey val="0"/>
          <c:showVal val="1"/>
          <c:showCatName val="0"/>
          <c:showSerName val="0"/>
          <c:showPercent val="0"/>
          <c:showBubbleSize val="0"/>
          <c:showLeaderLines val="1"/>
        </c:dLbls>
        <c:firstSliceAng val="0"/>
        <c:holeSize val="75"/>
      </c:doughnutChart>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solidFill>
        <a:sysClr val="window" lastClr="FFFFFF">
          <a:lumMod val="85000"/>
        </a:sysClr>
      </a:solidFill>
    </a:ln>
    <a:effectLst/>
  </c:spPr>
  <c:txPr>
    <a:bodyPr/>
    <a:lstStyle/>
    <a:p>
      <a:pPr>
        <a:defRPr/>
      </a:pPr>
      <a:endParaRPr lang="en-US"/>
    </a:p>
  </c:txPr>
</c:chartSpace>
</file>

<file path=ppt/charts/chart5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title>
      <c:tx>
        <c:rich>
          <a:bodyPr rot="0" spcFirstLastPara="1" vertOverflow="ellipsis" vert="horz" wrap="square" anchor="ctr" anchorCtr="1"/>
          <a:lstStyle/>
          <a:p>
            <a:pPr>
              <a:defRPr sz="1400" b="0" i="0" u="none" strike="noStrike" kern="1200" spc="0" baseline="0">
                <a:solidFill>
                  <a:schemeClr val="tx1">
                    <a:lumMod val="65000"/>
                    <a:lumOff val="35000"/>
                  </a:schemeClr>
                </a:solidFill>
                <a:latin typeface="+mn-lt"/>
                <a:ea typeface="+mn-ea"/>
                <a:cs typeface="+mn-cs"/>
              </a:defRPr>
            </a:pPr>
            <a:r>
              <a:rPr lang="en-IN" b="1">
                <a:solidFill>
                  <a:schemeClr val="tx1"/>
                </a:solidFill>
                <a:latin typeface="Cambria" panose="02040503050406030204" pitchFamily="18" charset="0"/>
                <a:ea typeface="Cambria" panose="02040503050406030204" pitchFamily="18" charset="0"/>
              </a:rPr>
              <a:t>Performance</a:t>
            </a:r>
          </a:p>
        </c:rich>
      </c:tx>
      <c:overlay val="0"/>
      <c:spPr>
        <a:noFill/>
        <a:ln>
          <a:noFill/>
        </a:ln>
        <a:effectLst/>
      </c:spPr>
      <c:txPr>
        <a:bodyPr rot="0" spcFirstLastPara="1" vertOverflow="ellipsis" vert="horz" wrap="square" anchor="ctr" anchorCtr="1"/>
        <a:lstStyle/>
        <a:p>
          <a:pPr>
            <a:defRPr sz="1400" b="0" i="0" u="none" strike="noStrike" kern="1200" spc="0" baseline="0">
              <a:solidFill>
                <a:schemeClr val="tx1">
                  <a:lumMod val="65000"/>
                  <a:lumOff val="35000"/>
                </a:schemeClr>
              </a:solidFill>
              <a:latin typeface="+mn-lt"/>
              <a:ea typeface="+mn-ea"/>
              <a:cs typeface="+mn-cs"/>
            </a:defRPr>
          </a:pPr>
          <a:endParaRPr lang="en-US"/>
        </a:p>
      </c:txPr>
    </c:title>
    <c:autoTitleDeleted val="0"/>
    <c:plotArea>
      <c:layout/>
      <c:barChart>
        <c:barDir val="col"/>
        <c:grouping val="clustered"/>
        <c:varyColors val="0"/>
        <c:ser>
          <c:idx val="0"/>
          <c:order val="0"/>
          <c:tx>
            <c:strRef>
              <c:f>'Kotak ICONIC'!$F$3</c:f>
              <c:strCache>
                <c:ptCount val="1"/>
                <c:pt idx="0">
                  <c:v>Kotak Iconic II Fund</c:v>
                </c:pt>
              </c:strCache>
            </c:strRef>
          </c:tx>
          <c:spPr>
            <a:solidFill>
              <a:srgbClr val="B79165"/>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050" b="0" i="0" u="none" strike="noStrike" kern="1200" baseline="0">
                    <a:solidFill>
                      <a:schemeClr val="tx1"/>
                    </a:solidFill>
                    <a:latin typeface="Cambria" panose="02040503050406030204" pitchFamily="18" charset="0"/>
                    <a:ea typeface="Cambria" panose="02040503050406030204" pitchFamily="18" charset="0"/>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'Kotak ICONIC'!$G$2:$L$2</c:f>
              <c:strCache>
                <c:ptCount val="6"/>
                <c:pt idx="0">
                  <c:v>1 M</c:v>
                </c:pt>
                <c:pt idx="1">
                  <c:v>3 M</c:v>
                </c:pt>
                <c:pt idx="2">
                  <c:v>6 M</c:v>
                </c:pt>
                <c:pt idx="3">
                  <c:v>1 Y</c:v>
                </c:pt>
                <c:pt idx="4">
                  <c:v>2 Y</c:v>
                </c:pt>
                <c:pt idx="5">
                  <c:v>SI</c:v>
                </c:pt>
              </c:strCache>
            </c:strRef>
          </c:cat>
          <c:val>
            <c:numRef>
              <c:f>'Kotak ICONIC'!$G$3:$L$3</c:f>
              <c:numCache>
                <c:formatCode>0%</c:formatCode>
                <c:ptCount val="6"/>
                <c:pt idx="0">
                  <c:v>1.4E-2</c:v>
                </c:pt>
                <c:pt idx="1">
                  <c:v>6.2E-2</c:v>
                </c:pt>
                <c:pt idx="2">
                  <c:v>7.8E-2</c:v>
                </c:pt>
                <c:pt idx="3">
                  <c:v>0.06</c:v>
                </c:pt>
                <c:pt idx="4">
                  <c:v>3.1E-2</c:v>
                </c:pt>
                <c:pt idx="5">
                  <c:v>4.7E-2</c:v>
                </c:pt>
              </c:numCache>
            </c:numRef>
          </c:val>
          <c:extLst>
            <c:ext xmlns:c16="http://schemas.microsoft.com/office/drawing/2014/chart" uri="{C3380CC4-5D6E-409C-BE32-E72D297353CC}">
              <c16:uniqueId val="{00000000-CE8F-4313-BF98-070605192E6C}"/>
            </c:ext>
          </c:extLst>
        </c:ser>
        <c:ser>
          <c:idx val="1"/>
          <c:order val="1"/>
          <c:tx>
            <c:strRef>
              <c:f>'Kotak ICONIC'!$F$4</c:f>
              <c:strCache>
                <c:ptCount val="1"/>
                <c:pt idx="0">
                  <c:v>Benchmark</c:v>
                </c:pt>
              </c:strCache>
            </c:strRef>
          </c:tx>
          <c:spPr>
            <a:solidFill>
              <a:sysClr val="window" lastClr="FFFFFF">
                <a:lumMod val="50000"/>
              </a:sys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050" b="0" i="0" u="none" strike="noStrike" kern="1200" baseline="0">
                    <a:solidFill>
                      <a:schemeClr val="tx1"/>
                    </a:solidFill>
                    <a:latin typeface="Cambria" panose="02040503050406030204" pitchFamily="18" charset="0"/>
                    <a:ea typeface="Cambria" panose="02040503050406030204" pitchFamily="18" charset="0"/>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'Kotak ICONIC'!$G$2:$L$2</c:f>
              <c:strCache>
                <c:ptCount val="6"/>
                <c:pt idx="0">
                  <c:v>1 M</c:v>
                </c:pt>
                <c:pt idx="1">
                  <c:v>3 M</c:v>
                </c:pt>
                <c:pt idx="2">
                  <c:v>6 M</c:v>
                </c:pt>
                <c:pt idx="3">
                  <c:v>1 Y</c:v>
                </c:pt>
                <c:pt idx="4">
                  <c:v>2 Y</c:v>
                </c:pt>
                <c:pt idx="5">
                  <c:v>SI</c:v>
                </c:pt>
              </c:strCache>
            </c:strRef>
          </c:cat>
          <c:val>
            <c:numRef>
              <c:f>'Kotak ICONIC'!$G$4:$L$4</c:f>
              <c:numCache>
                <c:formatCode>0%</c:formatCode>
                <c:ptCount val="6"/>
                <c:pt idx="0">
                  <c:v>2.4E-2</c:v>
                </c:pt>
                <c:pt idx="1">
                  <c:v>2.3E-2</c:v>
                </c:pt>
                <c:pt idx="2">
                  <c:v>-0.03</c:v>
                </c:pt>
                <c:pt idx="3">
                  <c:v>-4.0000000000000001E-3</c:v>
                </c:pt>
                <c:pt idx="4">
                  <c:v>1E-3</c:v>
                </c:pt>
                <c:pt idx="5">
                  <c:v>3.5000000000000003E-2</c:v>
                </c:pt>
              </c:numCache>
            </c:numRef>
          </c:val>
          <c:extLst>
            <c:ext xmlns:c16="http://schemas.microsoft.com/office/drawing/2014/chart" uri="{C3380CC4-5D6E-409C-BE32-E72D297353CC}">
              <c16:uniqueId val="{00000001-CE8F-4313-BF98-070605192E6C}"/>
            </c:ext>
          </c:extLst>
        </c:ser>
        <c:dLbls>
          <c:showLegendKey val="0"/>
          <c:showVal val="0"/>
          <c:showCatName val="0"/>
          <c:showSerName val="0"/>
          <c:showPercent val="0"/>
          <c:showBubbleSize val="0"/>
        </c:dLbls>
        <c:gapWidth val="219"/>
        <c:overlap val="-27"/>
        <c:axId val="831872431"/>
        <c:axId val="831872911"/>
      </c:barChart>
      <c:catAx>
        <c:axId val="831872431"/>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200" b="0" i="0" u="none" strike="noStrike" kern="1200" baseline="0">
                <a:solidFill>
                  <a:schemeClr val="tx1"/>
                </a:solidFill>
                <a:latin typeface="Cambria" panose="02040503050406030204" pitchFamily="18" charset="0"/>
                <a:ea typeface="Cambria" panose="02040503050406030204" pitchFamily="18" charset="0"/>
                <a:cs typeface="+mn-cs"/>
              </a:defRPr>
            </a:pPr>
            <a:endParaRPr lang="en-US"/>
          </a:p>
        </c:txPr>
        <c:crossAx val="831872911"/>
        <c:crosses val="autoZero"/>
        <c:auto val="1"/>
        <c:lblAlgn val="ctr"/>
        <c:lblOffset val="100"/>
        <c:noMultiLvlLbl val="0"/>
      </c:catAx>
      <c:valAx>
        <c:axId val="831872911"/>
        <c:scaling>
          <c:orientation val="minMax"/>
        </c:scaling>
        <c:delete val="1"/>
        <c:axPos val="l"/>
        <c:numFmt formatCode="0%" sourceLinked="1"/>
        <c:majorTickMark val="none"/>
        <c:minorTickMark val="none"/>
        <c:tickLblPos val="nextTo"/>
        <c:crossAx val="831872431"/>
        <c:crosses val="autoZero"/>
        <c:crossBetween val="between"/>
      </c:valAx>
      <c:spPr>
        <a:noFill/>
        <a:ln>
          <a:noFill/>
        </a:ln>
        <a:effectLst/>
      </c:spPr>
    </c:plotArea>
    <c:legend>
      <c:legendPos val="b"/>
      <c:overlay val="0"/>
      <c:spPr>
        <a:noFill/>
        <a:ln>
          <a:noFill/>
        </a:ln>
        <a:effectLst/>
      </c:spPr>
      <c:txPr>
        <a:bodyPr rot="0" spcFirstLastPara="1" vertOverflow="ellipsis" vert="horz" wrap="square" anchor="ctr" anchorCtr="1"/>
        <a:lstStyle/>
        <a:p>
          <a:pPr>
            <a:defRPr sz="1000" b="0" i="0" u="none" strike="noStrike" kern="1200" baseline="0">
              <a:solidFill>
                <a:schemeClr val="tx1"/>
              </a:solidFill>
              <a:latin typeface="Cambria" panose="02040503050406030204" pitchFamily="18" charset="0"/>
              <a:ea typeface="Cambria" panose="02040503050406030204" pitchFamily="18" charset="0"/>
              <a:cs typeface="+mn-cs"/>
            </a:defRPr>
          </a:pPr>
          <a:endParaRPr lang="en-US"/>
        </a:p>
      </c:txPr>
    </c:legend>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solidFill>
        <a:sysClr val="window" lastClr="FFFFFF">
          <a:lumMod val="85000"/>
        </a:sysClr>
      </a:solidFill>
    </a:ln>
    <a:effectLst/>
  </c:spPr>
  <c:txPr>
    <a:bodyPr/>
    <a:lstStyle/>
    <a:p>
      <a:pPr>
        <a:defRPr/>
      </a:pPr>
      <a:endParaRPr lang="en-US"/>
    </a:p>
  </c:txPr>
</c:chartSpace>
</file>

<file path=ppt/charts/chart5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rot="0" spcFirstLastPara="1" vertOverflow="ellipsis" vert="horz" wrap="square" anchor="ctr" anchorCtr="1"/>
          <a:lstStyle/>
          <a:p>
            <a:pPr>
              <a:defRPr sz="1300" b="1" i="0" u="none" strike="noStrike" kern="1200" spc="0" baseline="0">
                <a:solidFill>
                  <a:schemeClr val="tx1"/>
                </a:solidFill>
                <a:latin typeface="Cambria" panose="02040503050406030204" pitchFamily="18" charset="0"/>
                <a:ea typeface="Cambria" panose="02040503050406030204" pitchFamily="18" charset="0"/>
                <a:cs typeface="+mn-cs"/>
              </a:defRPr>
            </a:pPr>
            <a:r>
              <a:rPr lang="en-US" sz="1300" b="1"/>
              <a:t>Market-Cap Allocation</a:t>
            </a:r>
          </a:p>
        </c:rich>
      </c:tx>
      <c:layout>
        <c:manualLayout>
          <c:xMode val="edge"/>
          <c:yMode val="edge"/>
          <c:x val="0.30440111729133063"/>
          <c:y val="3.7037037037037035E-2"/>
        </c:manualLayout>
      </c:layout>
      <c:overlay val="0"/>
      <c:spPr>
        <a:noFill/>
        <a:ln>
          <a:noFill/>
        </a:ln>
        <a:effectLst/>
      </c:spPr>
      <c:txPr>
        <a:bodyPr rot="0" spcFirstLastPara="1" vertOverflow="ellipsis" vert="horz" wrap="square" anchor="ctr" anchorCtr="1"/>
        <a:lstStyle/>
        <a:p>
          <a:pPr>
            <a:defRPr sz="1300" b="1" i="0" u="none" strike="noStrike" kern="1200" spc="0" baseline="0">
              <a:solidFill>
                <a:schemeClr val="tx1"/>
              </a:solidFill>
              <a:latin typeface="Cambria" panose="02040503050406030204" pitchFamily="18" charset="0"/>
              <a:ea typeface="Cambria" panose="02040503050406030204" pitchFamily="18" charset="0"/>
              <a:cs typeface="+mn-cs"/>
            </a:defRPr>
          </a:pPr>
          <a:endParaRPr lang="en-US"/>
        </a:p>
      </c:txPr>
    </c:title>
    <c:autoTitleDeleted val="0"/>
    <c:plotArea>
      <c:layout>
        <c:manualLayout>
          <c:layoutTarget val="inner"/>
          <c:xMode val="edge"/>
          <c:yMode val="edge"/>
          <c:x val="0.34710303334451542"/>
          <c:y val="0.23148148148148148"/>
          <c:w val="0.25207421523614282"/>
          <c:h val="0.75"/>
        </c:manualLayout>
      </c:layout>
      <c:doughnutChart>
        <c:varyColors val="1"/>
        <c:ser>
          <c:idx val="0"/>
          <c:order val="0"/>
          <c:tx>
            <c:strRef>
              <c:f>'Buoyant AIF'!$D$29</c:f>
              <c:strCache>
                <c:ptCount val="1"/>
                <c:pt idx="0">
                  <c:v>Allocation %</c:v>
                </c:pt>
              </c:strCache>
            </c:strRef>
          </c:tx>
          <c:dPt>
            <c:idx val="0"/>
            <c:bubble3D val="0"/>
            <c:spPr>
              <a:solidFill>
                <a:srgbClr val="B79165"/>
              </a:solidFill>
              <a:ln w="19050">
                <a:solidFill>
                  <a:schemeClr val="lt1"/>
                </a:solidFill>
              </a:ln>
              <a:effectLst/>
            </c:spPr>
            <c:extLst>
              <c:ext xmlns:c16="http://schemas.microsoft.com/office/drawing/2014/chart" uri="{C3380CC4-5D6E-409C-BE32-E72D297353CC}">
                <c16:uniqueId val="{00000001-60E2-4381-A278-050AA07E11F8}"/>
              </c:ext>
            </c:extLst>
          </c:dPt>
          <c:dPt>
            <c:idx val="1"/>
            <c:bubble3D val="0"/>
            <c:spPr>
              <a:solidFill>
                <a:srgbClr val="DBC8B2"/>
              </a:solidFill>
              <a:ln w="19050">
                <a:solidFill>
                  <a:schemeClr val="lt1"/>
                </a:solidFill>
              </a:ln>
              <a:effectLst/>
            </c:spPr>
            <c:extLst>
              <c:ext xmlns:c16="http://schemas.microsoft.com/office/drawing/2014/chart" uri="{C3380CC4-5D6E-409C-BE32-E72D297353CC}">
                <c16:uniqueId val="{00000003-60E2-4381-A278-050AA07E11F8}"/>
              </c:ext>
            </c:extLst>
          </c:dPt>
          <c:dPt>
            <c:idx val="2"/>
            <c:bubble3D val="0"/>
            <c:spPr>
              <a:solidFill>
                <a:srgbClr val="BFBFBF"/>
              </a:solidFill>
              <a:ln w="19050">
                <a:solidFill>
                  <a:schemeClr val="lt1"/>
                </a:solidFill>
              </a:ln>
              <a:effectLst/>
            </c:spPr>
            <c:extLst>
              <c:ext xmlns:c16="http://schemas.microsoft.com/office/drawing/2014/chart" uri="{C3380CC4-5D6E-409C-BE32-E72D297353CC}">
                <c16:uniqueId val="{00000005-60E2-4381-A278-050AA07E11F8}"/>
              </c:ext>
            </c:extLst>
          </c:dPt>
          <c:dPt>
            <c:idx val="3"/>
            <c:bubble3D val="0"/>
            <c:spPr>
              <a:solidFill>
                <a:srgbClr val="000000"/>
              </a:solidFill>
              <a:ln w="19050">
                <a:solidFill>
                  <a:schemeClr val="lt1"/>
                </a:solidFill>
              </a:ln>
              <a:effectLst/>
            </c:spPr>
            <c:extLst>
              <c:ext xmlns:c16="http://schemas.microsoft.com/office/drawing/2014/chart" uri="{C3380CC4-5D6E-409C-BE32-E72D297353CC}">
                <c16:uniqueId val="{00000007-60E2-4381-A278-050AA07E11F8}"/>
              </c:ext>
            </c:extLst>
          </c:dPt>
          <c:dLbls>
            <c:dLbl>
              <c:idx val="0"/>
              <c:layout>
                <c:manualLayout>
                  <c:x val="9.3360820457830687E-2"/>
                  <c:y val="3.7037037037037035E-2"/>
                </c:manualLayout>
              </c:layout>
              <c:showLegendKey val="0"/>
              <c:showVal val="1"/>
              <c:showCatName val="1"/>
              <c:showSerName val="0"/>
              <c:showPercent val="0"/>
              <c:showBubbleSize val="0"/>
              <c:separator>
</c:separator>
              <c:extLst>
                <c:ext xmlns:c15="http://schemas.microsoft.com/office/drawing/2012/chart" uri="{CE6537A1-D6FC-4f65-9D91-7224C49458BB}"/>
                <c:ext xmlns:c16="http://schemas.microsoft.com/office/drawing/2014/chart" uri="{C3380CC4-5D6E-409C-BE32-E72D297353CC}">
                  <c16:uniqueId val="{00000001-60E2-4381-A278-050AA07E11F8}"/>
                </c:ext>
              </c:extLst>
            </c:dLbl>
            <c:dLbl>
              <c:idx val="1"/>
              <c:layout>
                <c:manualLayout>
                  <c:x val="-9.9584875155019417E-2"/>
                  <c:y val="-8.4875562720133283E-17"/>
                </c:manualLayout>
              </c:layout>
              <c:showLegendKey val="0"/>
              <c:showVal val="1"/>
              <c:showCatName val="1"/>
              <c:showSerName val="0"/>
              <c:showPercent val="0"/>
              <c:showBubbleSize val="0"/>
              <c:separator>
</c:separator>
              <c:extLst>
                <c:ext xmlns:c15="http://schemas.microsoft.com/office/drawing/2012/chart" uri="{CE6537A1-D6FC-4f65-9D91-7224C49458BB}"/>
                <c:ext xmlns:c16="http://schemas.microsoft.com/office/drawing/2014/chart" uri="{C3380CC4-5D6E-409C-BE32-E72D297353CC}">
                  <c16:uniqueId val="{00000003-60E2-4381-A278-050AA07E11F8}"/>
                </c:ext>
              </c:extLst>
            </c:dLbl>
            <c:dLbl>
              <c:idx val="2"/>
              <c:layout>
                <c:manualLayout>
                  <c:x val="-8.402473841204762E-2"/>
                  <c:y val="-4.6296296296296294E-2"/>
                </c:manualLayout>
              </c:layout>
              <c:showLegendKey val="0"/>
              <c:showVal val="1"/>
              <c:showCatName val="1"/>
              <c:showSerName val="0"/>
              <c:showPercent val="0"/>
              <c:showBubbleSize val="0"/>
              <c:separator>
</c:separator>
              <c:extLst>
                <c:ext xmlns:c15="http://schemas.microsoft.com/office/drawing/2012/chart" uri="{CE6537A1-D6FC-4f65-9D91-7224C49458BB}"/>
                <c:ext xmlns:c16="http://schemas.microsoft.com/office/drawing/2014/chart" uri="{C3380CC4-5D6E-409C-BE32-E72D297353CC}">
                  <c16:uniqueId val="{00000005-60E2-4381-A278-050AA07E11F8}"/>
                </c:ext>
              </c:extLst>
            </c:dLbl>
            <c:dLbl>
              <c:idx val="3"/>
              <c:layout>
                <c:manualLayout>
                  <c:x val="1.8672164091566135E-2"/>
                  <c:y val="0.21296296296296291"/>
                </c:manualLayout>
              </c:layout>
              <c:showLegendKey val="0"/>
              <c:showVal val="1"/>
              <c:showCatName val="1"/>
              <c:showSerName val="0"/>
              <c:showPercent val="0"/>
              <c:showBubbleSize val="0"/>
              <c:separator>
</c:separator>
              <c:extLst>
                <c:ext xmlns:c15="http://schemas.microsoft.com/office/drawing/2012/chart" uri="{CE6537A1-D6FC-4f65-9D91-7224C49458BB}"/>
                <c:ext xmlns:c16="http://schemas.microsoft.com/office/drawing/2014/chart" uri="{C3380CC4-5D6E-409C-BE32-E72D297353CC}">
                  <c16:uniqueId val="{00000007-60E2-4381-A278-050AA07E11F8}"/>
                </c:ext>
              </c:extLst>
            </c:dLbl>
            <c:spPr>
              <a:noFill/>
              <a:ln>
                <a:noFill/>
              </a:ln>
              <a:effectLst/>
            </c:spPr>
            <c:txPr>
              <a:bodyPr rot="0" spcFirstLastPara="1" vertOverflow="ellipsis" vert="horz" wrap="square" anchor="ctr" anchorCtr="1"/>
              <a:lstStyle/>
              <a:p>
                <a:pPr>
                  <a:defRPr sz="1100" b="0" i="0" u="none" strike="noStrike" kern="1200" baseline="0">
                    <a:solidFill>
                      <a:schemeClr val="tx1"/>
                    </a:solidFill>
                    <a:latin typeface="Cambria" panose="02040503050406030204" pitchFamily="18" charset="0"/>
                    <a:ea typeface="Cambria" panose="02040503050406030204" pitchFamily="18" charset="0"/>
                    <a:cs typeface="+mn-cs"/>
                  </a:defRPr>
                </a:pPr>
                <a:endParaRPr lang="en-US"/>
              </a:p>
            </c:txPr>
            <c:showLegendKey val="0"/>
            <c:showVal val="1"/>
            <c:showCatName val="1"/>
            <c:showSerName val="0"/>
            <c:showPercent val="0"/>
            <c:showBubbleSize val="0"/>
            <c:separator>
</c:separator>
            <c:showLeaderLines val="1"/>
            <c:leaderLines>
              <c:spPr>
                <a:ln w="9525" cap="flat" cmpd="sng" algn="ctr">
                  <a:solidFill>
                    <a:schemeClr val="tx1">
                      <a:lumMod val="35000"/>
                      <a:lumOff val="65000"/>
                    </a:schemeClr>
                  </a:solidFill>
                  <a:round/>
                </a:ln>
                <a:effectLst/>
              </c:spPr>
            </c:leaderLines>
            <c:extLst>
              <c:ext xmlns:c15="http://schemas.microsoft.com/office/drawing/2012/chart" uri="{CE6537A1-D6FC-4f65-9D91-7224C49458BB}"/>
            </c:extLst>
          </c:dLbls>
          <c:cat>
            <c:strRef>
              <c:f>'Buoyant AIF'!$C$30:$C$33</c:f>
              <c:strCache>
                <c:ptCount val="4"/>
                <c:pt idx="0">
                  <c:v>Large Cap</c:v>
                </c:pt>
                <c:pt idx="1">
                  <c:v>Mid Cap</c:v>
                </c:pt>
                <c:pt idx="2">
                  <c:v>Small Cap</c:v>
                </c:pt>
                <c:pt idx="3">
                  <c:v>Cash</c:v>
                </c:pt>
              </c:strCache>
            </c:strRef>
          </c:cat>
          <c:val>
            <c:numRef>
              <c:f>'Buoyant AIF'!$D$30:$D$33</c:f>
              <c:numCache>
                <c:formatCode>0%</c:formatCode>
                <c:ptCount val="4"/>
                <c:pt idx="0">
                  <c:v>0.55700000000000005</c:v>
                </c:pt>
                <c:pt idx="1">
                  <c:v>0.19600000000000001</c:v>
                </c:pt>
                <c:pt idx="2">
                  <c:v>0.19600000000000001</c:v>
                </c:pt>
                <c:pt idx="3">
                  <c:v>5.1999999999999998E-2</c:v>
                </c:pt>
              </c:numCache>
            </c:numRef>
          </c:val>
          <c:extLst>
            <c:ext xmlns:c16="http://schemas.microsoft.com/office/drawing/2014/chart" uri="{C3380CC4-5D6E-409C-BE32-E72D297353CC}">
              <c16:uniqueId val="{00000008-60E2-4381-A278-050AA07E11F8}"/>
            </c:ext>
          </c:extLst>
        </c:ser>
        <c:dLbls>
          <c:showLegendKey val="0"/>
          <c:showVal val="1"/>
          <c:showCatName val="0"/>
          <c:showSerName val="0"/>
          <c:showPercent val="0"/>
          <c:showBubbleSize val="0"/>
          <c:showLeaderLines val="1"/>
        </c:dLbls>
        <c:firstSliceAng val="0"/>
        <c:holeSize val="75"/>
      </c:doughnutChart>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solidFill>
        <a:schemeClr val="bg1">
          <a:lumMod val="85000"/>
        </a:schemeClr>
      </a:solidFill>
    </a:ln>
    <a:effectLst/>
  </c:spPr>
  <c:txPr>
    <a:bodyPr/>
    <a:lstStyle/>
    <a:p>
      <a:pPr>
        <a:defRPr>
          <a:solidFill>
            <a:schemeClr val="tx1"/>
          </a:solidFill>
          <a:latin typeface="Cambria" panose="02040503050406030204" pitchFamily="18" charset="0"/>
          <a:ea typeface="Cambria" panose="02040503050406030204" pitchFamily="18" charset="0"/>
        </a:defRPr>
      </a:pPr>
      <a:endParaRPr lang="en-US"/>
    </a:p>
  </c:txPr>
</c:chartSpace>
</file>

<file path=ppt/charts/chart5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rot="0" spcFirstLastPara="1" vertOverflow="ellipsis" vert="horz" wrap="square" anchor="ctr" anchorCtr="1"/>
          <a:lstStyle/>
          <a:p>
            <a:pPr>
              <a:defRPr sz="1440" b="1" i="0" u="none" strike="noStrike" kern="1200" spc="0" baseline="0">
                <a:solidFill>
                  <a:schemeClr val="tx1"/>
                </a:solidFill>
                <a:latin typeface="Cambria" panose="02040503050406030204" pitchFamily="18" charset="0"/>
                <a:ea typeface="Cambria" panose="02040503050406030204" pitchFamily="18" charset="0"/>
                <a:cs typeface="+mn-cs"/>
              </a:defRPr>
            </a:pPr>
            <a:r>
              <a:rPr lang="en-IN" b="1"/>
              <a:t>Performance</a:t>
            </a:r>
          </a:p>
        </c:rich>
      </c:tx>
      <c:overlay val="0"/>
      <c:spPr>
        <a:noFill/>
        <a:ln>
          <a:noFill/>
        </a:ln>
        <a:effectLst/>
      </c:spPr>
      <c:txPr>
        <a:bodyPr rot="0" spcFirstLastPara="1" vertOverflow="ellipsis" vert="horz" wrap="square" anchor="ctr" anchorCtr="1"/>
        <a:lstStyle/>
        <a:p>
          <a:pPr>
            <a:defRPr sz="1440" b="1" i="0" u="none" strike="noStrike" kern="1200" spc="0" baseline="0">
              <a:solidFill>
                <a:schemeClr val="tx1"/>
              </a:solidFill>
              <a:latin typeface="Cambria" panose="02040503050406030204" pitchFamily="18" charset="0"/>
              <a:ea typeface="Cambria" panose="02040503050406030204" pitchFamily="18" charset="0"/>
              <a:cs typeface="+mn-cs"/>
            </a:defRPr>
          </a:pPr>
          <a:endParaRPr lang="en-US"/>
        </a:p>
      </c:txPr>
    </c:title>
    <c:autoTitleDeleted val="0"/>
    <c:plotArea>
      <c:layout/>
      <c:barChart>
        <c:barDir val="col"/>
        <c:grouping val="clustered"/>
        <c:varyColors val="0"/>
        <c:ser>
          <c:idx val="0"/>
          <c:order val="0"/>
          <c:tx>
            <c:strRef>
              <c:f>'Buoyant AIF'!$C$4</c:f>
              <c:strCache>
                <c:ptCount val="1"/>
                <c:pt idx="0">
                  <c:v>Buoyant Capital AIF</c:v>
                </c:pt>
              </c:strCache>
            </c:strRef>
          </c:tx>
          <c:spPr>
            <a:solidFill>
              <a:srgbClr val="B79165"/>
            </a:solidFill>
            <a:ln>
              <a:noFill/>
            </a:ln>
            <a:effectLst/>
          </c:spPr>
          <c:invertIfNegative val="0"/>
          <c:dLbls>
            <c:dLbl>
              <c:idx val="1"/>
              <c:layout>
                <c:manualLayout>
                  <c:x val="-1.5354549855377066E-2"/>
                  <c:y val="-4.9552119074912663E-3"/>
                </c:manualLayout>
              </c:layout>
              <c:dLblPos val="outEnd"/>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10F6-41D2-B97F-7ED3C887CBDE}"/>
                </c:ext>
              </c:extLst>
            </c:dLbl>
            <c:spPr>
              <a:noFill/>
              <a:ln>
                <a:noFill/>
              </a:ln>
              <a:effectLst/>
            </c:spPr>
            <c:txPr>
              <a:bodyPr rot="0" spcFirstLastPara="1" vertOverflow="ellipsis" vert="horz" wrap="square" anchor="ctr" anchorCtr="1"/>
              <a:lstStyle/>
              <a:p>
                <a:pPr>
                  <a:defRPr sz="1200" b="0" i="0" u="none" strike="noStrike" kern="1200" baseline="0">
                    <a:solidFill>
                      <a:schemeClr val="tx1"/>
                    </a:solidFill>
                    <a:latin typeface="Cambria" panose="02040503050406030204" pitchFamily="18" charset="0"/>
                    <a:ea typeface="Cambria" panose="02040503050406030204" pitchFamily="18" charset="0"/>
                    <a:cs typeface="+mn-cs"/>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'Buoyant AIF'!$D$3:$J$3</c:f>
              <c:strCache>
                <c:ptCount val="7"/>
                <c:pt idx="0">
                  <c:v>1 M</c:v>
                </c:pt>
                <c:pt idx="1">
                  <c:v>3 M</c:v>
                </c:pt>
                <c:pt idx="2">
                  <c:v>6 M</c:v>
                </c:pt>
                <c:pt idx="3">
                  <c:v>1 Y</c:v>
                </c:pt>
                <c:pt idx="4">
                  <c:v>2 Y</c:v>
                </c:pt>
                <c:pt idx="5">
                  <c:v>3 Y</c:v>
                </c:pt>
                <c:pt idx="6">
                  <c:v>SI</c:v>
                </c:pt>
              </c:strCache>
            </c:strRef>
          </c:cat>
          <c:val>
            <c:numRef>
              <c:f>'Buoyant AIF'!$D$4:$J$4</c:f>
              <c:numCache>
                <c:formatCode>0%</c:formatCode>
                <c:ptCount val="7"/>
                <c:pt idx="0">
                  <c:v>1.9E-2</c:v>
                </c:pt>
                <c:pt idx="1">
                  <c:v>5.3999999999999999E-2</c:v>
                </c:pt>
                <c:pt idx="2">
                  <c:v>7.0199999999999999E-2</c:v>
                </c:pt>
                <c:pt idx="3">
                  <c:v>0.126</c:v>
                </c:pt>
                <c:pt idx="4">
                  <c:v>0.1009</c:v>
                </c:pt>
                <c:pt idx="5">
                  <c:v>0.1744</c:v>
                </c:pt>
                <c:pt idx="6">
                  <c:v>0.2</c:v>
                </c:pt>
              </c:numCache>
            </c:numRef>
          </c:val>
          <c:extLst>
            <c:ext xmlns:c16="http://schemas.microsoft.com/office/drawing/2014/chart" uri="{C3380CC4-5D6E-409C-BE32-E72D297353CC}">
              <c16:uniqueId val="{00000000-8D52-4244-AD79-A1F17035FBEB}"/>
            </c:ext>
          </c:extLst>
        </c:ser>
        <c:ser>
          <c:idx val="1"/>
          <c:order val="1"/>
          <c:tx>
            <c:strRef>
              <c:f>'Buoyant AIF'!$C$5</c:f>
              <c:strCache>
                <c:ptCount val="1"/>
                <c:pt idx="0">
                  <c:v>BSE 500 TRI</c:v>
                </c:pt>
              </c:strCache>
            </c:strRef>
          </c:tx>
          <c:spPr>
            <a:solidFill>
              <a:srgbClr val="6D6D6D"/>
            </a:solidFill>
            <a:ln>
              <a:noFill/>
            </a:ln>
            <a:effectLst/>
          </c:spPr>
          <c:invertIfNegative val="0"/>
          <c:dLbls>
            <c:dLbl>
              <c:idx val="0"/>
              <c:layout>
                <c:manualLayout>
                  <c:x val="2.4567279768603293E-2"/>
                  <c:y val="6.4418144971552405E-2"/>
                </c:manualLayout>
              </c:layout>
              <c:dLblPos val="outEnd"/>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7B41-455C-A7C6-F26B995BBFEF}"/>
                </c:ext>
              </c:extLst>
            </c:dLbl>
            <c:dLbl>
              <c:idx val="1"/>
              <c:layout>
                <c:manualLayout>
                  <c:x val="9.2127299132262405E-3"/>
                  <c:y val="4.9556020816571645E-3"/>
                </c:manualLayout>
              </c:layout>
              <c:dLblPos val="outEnd"/>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7B41-455C-A7C6-F26B995BBFEF}"/>
                </c:ext>
              </c:extLst>
            </c:dLbl>
            <c:spPr>
              <a:noFill/>
              <a:ln>
                <a:noFill/>
              </a:ln>
              <a:effectLst/>
            </c:spPr>
            <c:txPr>
              <a:bodyPr rot="0" spcFirstLastPara="1" vertOverflow="ellipsis" vert="horz" wrap="square" anchor="ctr" anchorCtr="1"/>
              <a:lstStyle/>
              <a:p>
                <a:pPr>
                  <a:defRPr sz="1200" b="0" i="0" u="none" strike="noStrike" kern="1200" baseline="0">
                    <a:solidFill>
                      <a:schemeClr val="tx1"/>
                    </a:solidFill>
                    <a:latin typeface="Cambria" panose="02040503050406030204" pitchFamily="18" charset="0"/>
                    <a:ea typeface="Cambria" panose="02040503050406030204" pitchFamily="18" charset="0"/>
                    <a:cs typeface="+mn-cs"/>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'Buoyant AIF'!$D$3:$J$3</c:f>
              <c:strCache>
                <c:ptCount val="7"/>
                <c:pt idx="0">
                  <c:v>1 M</c:v>
                </c:pt>
                <c:pt idx="1">
                  <c:v>3 M</c:v>
                </c:pt>
                <c:pt idx="2">
                  <c:v>6 M</c:v>
                </c:pt>
                <c:pt idx="3">
                  <c:v>1 Y</c:v>
                </c:pt>
                <c:pt idx="4">
                  <c:v>2 Y</c:v>
                </c:pt>
                <c:pt idx="5">
                  <c:v>3 Y</c:v>
                </c:pt>
                <c:pt idx="6">
                  <c:v>SI</c:v>
                </c:pt>
              </c:strCache>
            </c:strRef>
          </c:cat>
          <c:val>
            <c:numRef>
              <c:f>'Buoyant AIF'!$D$5:$J$5</c:f>
              <c:numCache>
                <c:formatCode>0%</c:formatCode>
                <c:ptCount val="7"/>
                <c:pt idx="0">
                  <c:v>2.1899999999999999E-2</c:v>
                </c:pt>
                <c:pt idx="1">
                  <c:v>3.78E-2</c:v>
                </c:pt>
                <c:pt idx="2">
                  <c:v>1.9900000000000001E-2</c:v>
                </c:pt>
                <c:pt idx="3">
                  <c:v>2.98E-2</c:v>
                </c:pt>
                <c:pt idx="4">
                  <c:v>4.1999999999999997E-3</c:v>
                </c:pt>
                <c:pt idx="5">
                  <c:v>0.11890000000000001</c:v>
                </c:pt>
                <c:pt idx="6">
                  <c:v>0.12</c:v>
                </c:pt>
              </c:numCache>
            </c:numRef>
          </c:val>
          <c:extLst>
            <c:ext xmlns:c16="http://schemas.microsoft.com/office/drawing/2014/chart" uri="{C3380CC4-5D6E-409C-BE32-E72D297353CC}">
              <c16:uniqueId val="{00000001-8D52-4244-AD79-A1F17035FBEB}"/>
            </c:ext>
          </c:extLst>
        </c:ser>
        <c:dLbls>
          <c:dLblPos val="outEnd"/>
          <c:showLegendKey val="0"/>
          <c:showVal val="1"/>
          <c:showCatName val="0"/>
          <c:showSerName val="0"/>
          <c:showPercent val="0"/>
          <c:showBubbleSize val="0"/>
        </c:dLbls>
        <c:gapWidth val="219"/>
        <c:overlap val="-27"/>
        <c:axId val="528398984"/>
        <c:axId val="528397184"/>
      </c:barChart>
      <c:catAx>
        <c:axId val="528398984"/>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200" b="0" i="0" u="none" strike="noStrike" kern="1200" baseline="0">
                <a:solidFill>
                  <a:schemeClr val="tx1"/>
                </a:solidFill>
                <a:latin typeface="Cambria" panose="02040503050406030204" pitchFamily="18" charset="0"/>
                <a:ea typeface="Cambria" panose="02040503050406030204" pitchFamily="18" charset="0"/>
                <a:cs typeface="+mn-cs"/>
              </a:defRPr>
            </a:pPr>
            <a:endParaRPr lang="en-US"/>
          </a:p>
        </c:txPr>
        <c:crossAx val="528397184"/>
        <c:crosses val="autoZero"/>
        <c:auto val="1"/>
        <c:lblAlgn val="ctr"/>
        <c:lblOffset val="100"/>
        <c:noMultiLvlLbl val="0"/>
      </c:catAx>
      <c:valAx>
        <c:axId val="528397184"/>
        <c:scaling>
          <c:orientation val="minMax"/>
        </c:scaling>
        <c:delete val="1"/>
        <c:axPos val="l"/>
        <c:numFmt formatCode="0%" sourceLinked="1"/>
        <c:majorTickMark val="none"/>
        <c:minorTickMark val="none"/>
        <c:tickLblPos val="nextTo"/>
        <c:crossAx val="528398984"/>
        <c:crosses val="autoZero"/>
        <c:crossBetween val="between"/>
      </c:valAx>
      <c:spPr>
        <a:noFill/>
        <a:ln>
          <a:noFill/>
        </a:ln>
        <a:effectLst/>
      </c:spPr>
    </c:plotArea>
    <c:legend>
      <c:legendPos val="b"/>
      <c:overlay val="0"/>
      <c:spPr>
        <a:noFill/>
        <a:ln>
          <a:noFill/>
        </a:ln>
        <a:effectLst/>
      </c:spPr>
      <c:txPr>
        <a:bodyPr rot="0" spcFirstLastPara="1" vertOverflow="ellipsis" vert="horz" wrap="square" anchor="ctr" anchorCtr="1"/>
        <a:lstStyle/>
        <a:p>
          <a:pPr>
            <a:defRPr sz="1200" b="0" i="0" u="none" strike="noStrike" kern="1200" baseline="0">
              <a:solidFill>
                <a:schemeClr val="tx1"/>
              </a:solidFill>
              <a:latin typeface="Cambria" panose="02040503050406030204" pitchFamily="18" charset="0"/>
              <a:ea typeface="Cambria" panose="02040503050406030204" pitchFamily="18" charset="0"/>
              <a:cs typeface="+mn-cs"/>
            </a:defRPr>
          </a:pPr>
          <a:endParaRPr lang="en-US"/>
        </a:p>
      </c:txPr>
    </c:legend>
    <c:plotVisOnly val="1"/>
    <c:dispBlanksAs val="gap"/>
    <c:showDLblsOverMax val="0"/>
  </c:chart>
  <c:spPr>
    <a:noFill/>
    <a:ln>
      <a:solidFill>
        <a:schemeClr val="bg1">
          <a:lumMod val="85000"/>
        </a:schemeClr>
      </a:solidFill>
    </a:ln>
    <a:effectLst/>
  </c:spPr>
  <c:txPr>
    <a:bodyPr/>
    <a:lstStyle/>
    <a:p>
      <a:pPr>
        <a:defRPr sz="1200">
          <a:solidFill>
            <a:schemeClr val="tx1"/>
          </a:solidFill>
          <a:latin typeface="Cambria" panose="02040503050406030204" pitchFamily="18" charset="0"/>
          <a:ea typeface="Cambria" panose="02040503050406030204" pitchFamily="18" charset="0"/>
        </a:defRPr>
      </a:pPr>
      <a:endParaRPr lang="en-US"/>
    </a:p>
  </c:txPr>
</c:chartSpace>
</file>

<file path=ppt/charts/chart5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title>
      <c:tx>
        <c:rich>
          <a:bodyPr rot="0" spcFirstLastPara="1" vertOverflow="ellipsis" vert="horz" wrap="square" anchor="ctr" anchorCtr="1"/>
          <a:lstStyle/>
          <a:p>
            <a:pPr>
              <a:defRPr sz="1320" b="0" i="0" u="none" strike="noStrike" kern="1200" spc="0" baseline="0">
                <a:solidFill>
                  <a:schemeClr val="tx1">
                    <a:lumMod val="65000"/>
                    <a:lumOff val="35000"/>
                  </a:schemeClr>
                </a:solidFill>
                <a:latin typeface="Cambria" panose="02040503050406030204" pitchFamily="18" charset="0"/>
                <a:ea typeface="Cambria" panose="02040503050406030204" pitchFamily="18" charset="0"/>
                <a:cs typeface="+mn-cs"/>
              </a:defRPr>
            </a:pPr>
            <a:r>
              <a:rPr lang="en-IN" b="1">
                <a:solidFill>
                  <a:schemeClr val="tx1"/>
                </a:solidFill>
              </a:rPr>
              <a:t>M.Cap Allocation</a:t>
            </a:r>
          </a:p>
        </c:rich>
      </c:tx>
      <c:layout>
        <c:manualLayout>
          <c:xMode val="edge"/>
          <c:yMode val="edge"/>
          <c:x val="0.28724158382925824"/>
          <c:y val="0"/>
        </c:manualLayout>
      </c:layout>
      <c:overlay val="0"/>
      <c:spPr>
        <a:noFill/>
        <a:ln>
          <a:noFill/>
        </a:ln>
        <a:effectLst/>
      </c:spPr>
      <c:txPr>
        <a:bodyPr rot="0" spcFirstLastPara="1" vertOverflow="ellipsis" vert="horz" wrap="square" anchor="ctr" anchorCtr="1"/>
        <a:lstStyle/>
        <a:p>
          <a:pPr>
            <a:defRPr sz="1320" b="0" i="0" u="none" strike="noStrike" kern="1200" spc="0" baseline="0">
              <a:solidFill>
                <a:schemeClr val="tx1">
                  <a:lumMod val="65000"/>
                  <a:lumOff val="35000"/>
                </a:schemeClr>
              </a:solidFill>
              <a:latin typeface="Cambria" panose="02040503050406030204" pitchFamily="18" charset="0"/>
              <a:ea typeface="Cambria" panose="02040503050406030204" pitchFamily="18" charset="0"/>
              <a:cs typeface="+mn-cs"/>
            </a:defRPr>
          </a:pPr>
          <a:endParaRPr lang="en-US"/>
        </a:p>
      </c:txPr>
    </c:title>
    <c:autoTitleDeleted val="0"/>
    <c:plotArea>
      <c:layout>
        <c:manualLayout>
          <c:layoutTarget val="inner"/>
          <c:xMode val="edge"/>
          <c:yMode val="edge"/>
          <c:x val="0.2733317551699404"/>
          <c:y val="0.2811305014513294"/>
          <c:w val="0.39668850870674038"/>
          <c:h val="0.64724965029319437"/>
        </c:manualLayout>
      </c:layout>
      <c:doughnutChart>
        <c:varyColors val="1"/>
        <c:ser>
          <c:idx val="0"/>
          <c:order val="0"/>
          <c:dPt>
            <c:idx val="0"/>
            <c:bubble3D val="0"/>
            <c:spPr>
              <a:solidFill>
                <a:sysClr val="window" lastClr="FFFFFF">
                  <a:lumMod val="85000"/>
                </a:sysClr>
              </a:solidFill>
              <a:ln w="19050">
                <a:solidFill>
                  <a:schemeClr val="lt1"/>
                </a:solidFill>
              </a:ln>
              <a:effectLst/>
            </c:spPr>
            <c:extLst>
              <c:ext xmlns:c16="http://schemas.microsoft.com/office/drawing/2014/chart" uri="{C3380CC4-5D6E-409C-BE32-E72D297353CC}">
                <c16:uniqueId val="{00000001-E7B5-4065-910C-418483A9439C}"/>
              </c:ext>
            </c:extLst>
          </c:dPt>
          <c:dPt>
            <c:idx val="1"/>
            <c:bubble3D val="0"/>
            <c:spPr>
              <a:solidFill>
                <a:srgbClr val="B79165"/>
              </a:solidFill>
              <a:ln w="19050">
                <a:solidFill>
                  <a:schemeClr val="lt1"/>
                </a:solidFill>
              </a:ln>
              <a:effectLst/>
            </c:spPr>
            <c:extLst>
              <c:ext xmlns:c16="http://schemas.microsoft.com/office/drawing/2014/chart" uri="{C3380CC4-5D6E-409C-BE32-E72D297353CC}">
                <c16:uniqueId val="{00000003-E7B5-4065-910C-418483A9439C}"/>
              </c:ext>
            </c:extLst>
          </c:dPt>
          <c:dPt>
            <c:idx val="2"/>
            <c:bubble3D val="0"/>
            <c:spPr>
              <a:solidFill>
                <a:sysClr val="windowText" lastClr="000000"/>
              </a:solidFill>
              <a:ln w="19050">
                <a:solidFill>
                  <a:schemeClr val="lt1"/>
                </a:solidFill>
              </a:ln>
              <a:effectLst/>
            </c:spPr>
            <c:extLst>
              <c:ext xmlns:c16="http://schemas.microsoft.com/office/drawing/2014/chart" uri="{C3380CC4-5D6E-409C-BE32-E72D297353CC}">
                <c16:uniqueId val="{00000005-E7B5-4065-910C-418483A9439C}"/>
              </c:ext>
            </c:extLst>
          </c:dPt>
          <c:dPt>
            <c:idx val="3"/>
            <c:bubble3D val="0"/>
            <c:spPr>
              <a:solidFill>
                <a:sysClr val="window" lastClr="FFFFFF">
                  <a:lumMod val="65000"/>
                </a:sysClr>
              </a:solidFill>
              <a:ln w="19050">
                <a:solidFill>
                  <a:schemeClr val="lt1"/>
                </a:solidFill>
              </a:ln>
              <a:effectLst/>
            </c:spPr>
            <c:extLst>
              <c:ext xmlns:c16="http://schemas.microsoft.com/office/drawing/2014/chart" uri="{C3380CC4-5D6E-409C-BE32-E72D297353CC}">
                <c16:uniqueId val="{00000007-E7B5-4065-910C-418483A9439C}"/>
              </c:ext>
            </c:extLst>
          </c:dPt>
          <c:dLbls>
            <c:dLbl>
              <c:idx val="0"/>
              <c:layout>
                <c:manualLayout>
                  <c:x val="-2.0535527756595538E-2"/>
                  <c:y val="0.13405162621159142"/>
                </c:manualLayout>
              </c:layout>
              <c:showLegendKey val="0"/>
              <c:showVal val="1"/>
              <c:showCatName val="1"/>
              <c:showSerName val="0"/>
              <c:showPercent val="0"/>
              <c:showBubbleSize val="0"/>
              <c:separator>
</c:separator>
              <c:extLst>
                <c:ext xmlns:c15="http://schemas.microsoft.com/office/drawing/2012/chart" uri="{CE6537A1-D6FC-4f65-9D91-7224C49458BB}"/>
                <c:ext xmlns:c16="http://schemas.microsoft.com/office/drawing/2014/chart" uri="{C3380CC4-5D6E-409C-BE32-E72D297353CC}">
                  <c16:uniqueId val="{00000001-E7B5-4065-910C-418483A9439C}"/>
                </c:ext>
              </c:extLst>
            </c:dLbl>
            <c:dLbl>
              <c:idx val="1"/>
              <c:layout>
                <c:manualLayout>
                  <c:x val="0.25874764973310282"/>
                  <c:y val="-0.32902841109880948"/>
                </c:manualLayout>
              </c:layout>
              <c:showLegendKey val="0"/>
              <c:showVal val="1"/>
              <c:showCatName val="1"/>
              <c:showSerName val="0"/>
              <c:showPercent val="0"/>
              <c:showBubbleSize val="0"/>
              <c:separator>
</c:separator>
              <c:extLst>
                <c:ext xmlns:c15="http://schemas.microsoft.com/office/drawing/2012/chart" uri="{CE6537A1-D6FC-4f65-9D91-7224C49458BB}"/>
                <c:ext xmlns:c16="http://schemas.microsoft.com/office/drawing/2014/chart" uri="{C3380CC4-5D6E-409C-BE32-E72D297353CC}">
                  <c16:uniqueId val="{00000003-E7B5-4065-910C-418483A9439C}"/>
                </c:ext>
              </c:extLst>
            </c:dLbl>
            <c:dLbl>
              <c:idx val="2"/>
              <c:layout>
                <c:manualLayout>
                  <c:x val="-0.13142737764221096"/>
                  <c:y val="-7.1451068232118817E-2"/>
                </c:manualLayout>
              </c:layout>
              <c:showLegendKey val="0"/>
              <c:showVal val="1"/>
              <c:showCatName val="1"/>
              <c:showSerName val="0"/>
              <c:showPercent val="0"/>
              <c:showBubbleSize val="0"/>
              <c:separator>
</c:separator>
              <c:extLst>
                <c:ext xmlns:c15="http://schemas.microsoft.com/office/drawing/2012/chart" uri="{CE6537A1-D6FC-4f65-9D91-7224C49458BB}"/>
                <c:ext xmlns:c16="http://schemas.microsoft.com/office/drawing/2014/chart" uri="{C3380CC4-5D6E-409C-BE32-E72D297353CC}">
                  <c16:uniqueId val="{00000005-E7B5-4065-910C-418483A9439C}"/>
                </c:ext>
              </c:extLst>
            </c:dLbl>
            <c:dLbl>
              <c:idx val="3"/>
              <c:layout>
                <c:manualLayout>
                  <c:x val="2.1369884632374491E-3"/>
                  <c:y val="-0.12727341638899001"/>
                </c:manualLayout>
              </c:layout>
              <c:showLegendKey val="0"/>
              <c:showVal val="1"/>
              <c:showCatName val="1"/>
              <c:showSerName val="0"/>
              <c:showPercent val="0"/>
              <c:showBubbleSize val="0"/>
              <c:separator>
</c:separator>
              <c:extLst>
                <c:ext xmlns:c15="http://schemas.microsoft.com/office/drawing/2012/chart" uri="{CE6537A1-D6FC-4f65-9D91-7224C49458BB}"/>
                <c:ext xmlns:c16="http://schemas.microsoft.com/office/drawing/2014/chart" uri="{C3380CC4-5D6E-409C-BE32-E72D297353CC}">
                  <c16:uniqueId val="{00000007-E7B5-4065-910C-418483A9439C}"/>
                </c:ext>
              </c:extLst>
            </c:dLbl>
            <c:spPr>
              <a:noFill/>
              <a:ln>
                <a:noFill/>
              </a:ln>
              <a:effectLst/>
            </c:spPr>
            <c:txPr>
              <a:bodyPr rot="0" spcFirstLastPara="1" vertOverflow="ellipsis" vert="horz" wrap="square" lIns="38100" tIns="19050" rIns="38100" bIns="19050" anchor="ctr" anchorCtr="1">
                <a:spAutoFit/>
              </a:bodyPr>
              <a:lstStyle/>
              <a:p>
                <a:pPr>
                  <a:defRPr sz="1100" b="0" i="0" u="none" strike="noStrike" kern="1200" baseline="0">
                    <a:solidFill>
                      <a:schemeClr val="tx1"/>
                    </a:solidFill>
                    <a:latin typeface="Cambria" panose="02040503050406030204" pitchFamily="18" charset="0"/>
                    <a:ea typeface="Cambria" panose="02040503050406030204" pitchFamily="18" charset="0"/>
                    <a:cs typeface="+mn-cs"/>
                  </a:defRPr>
                </a:pPr>
                <a:endParaRPr lang="en-US"/>
              </a:p>
            </c:txPr>
            <c:showLegendKey val="0"/>
            <c:showVal val="1"/>
            <c:showCatName val="1"/>
            <c:showSerName val="0"/>
            <c:showPercent val="0"/>
            <c:showBubbleSize val="0"/>
            <c:separator>
</c:separator>
            <c:showLeaderLines val="1"/>
            <c:leaderLines>
              <c:spPr>
                <a:ln w="9525" cap="flat" cmpd="sng" algn="ctr">
                  <a:solidFill>
                    <a:schemeClr val="tx1">
                      <a:lumMod val="35000"/>
                      <a:lumOff val="65000"/>
                    </a:schemeClr>
                  </a:solidFill>
                  <a:round/>
                </a:ln>
                <a:effectLst/>
              </c:spPr>
            </c:leaderLines>
            <c:extLst>
              <c:ext xmlns:c15="http://schemas.microsoft.com/office/drawing/2012/chart" uri="{CE6537A1-D6FC-4f65-9D91-7224C49458BB}"/>
            </c:extLst>
          </c:dLbls>
          <c:cat>
            <c:strRef>
              <c:f>'SEF1'!$D$8:$D$11</c:f>
              <c:strCache>
                <c:ptCount val="4"/>
                <c:pt idx="0">
                  <c:v>Large</c:v>
                </c:pt>
                <c:pt idx="1">
                  <c:v>Mid &amp; Small</c:v>
                </c:pt>
                <c:pt idx="2">
                  <c:v>Unlisted</c:v>
                </c:pt>
                <c:pt idx="3">
                  <c:v>Cash</c:v>
                </c:pt>
              </c:strCache>
            </c:strRef>
          </c:cat>
          <c:val>
            <c:numRef>
              <c:f>'SEF1'!$E$8:$E$11</c:f>
              <c:numCache>
                <c:formatCode>0%</c:formatCode>
                <c:ptCount val="4"/>
                <c:pt idx="0">
                  <c:v>0.13400000000000001</c:v>
                </c:pt>
                <c:pt idx="1">
                  <c:v>0.73399999999999999</c:v>
                </c:pt>
                <c:pt idx="2">
                  <c:v>0.10299999999999999</c:v>
                </c:pt>
                <c:pt idx="3">
                  <c:v>0.03</c:v>
                </c:pt>
              </c:numCache>
            </c:numRef>
          </c:val>
          <c:extLst>
            <c:ext xmlns:c16="http://schemas.microsoft.com/office/drawing/2014/chart" uri="{C3380CC4-5D6E-409C-BE32-E72D297353CC}">
              <c16:uniqueId val="{0000000A-E7B5-4065-910C-418483A9439C}"/>
            </c:ext>
          </c:extLst>
        </c:ser>
        <c:dLbls>
          <c:showLegendKey val="0"/>
          <c:showVal val="0"/>
          <c:showCatName val="0"/>
          <c:showSerName val="0"/>
          <c:showPercent val="0"/>
          <c:showBubbleSize val="0"/>
          <c:showLeaderLines val="1"/>
        </c:dLbls>
        <c:firstSliceAng val="0"/>
        <c:holeSize val="75"/>
      </c:doughnutChart>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solidFill>
        <a:sysClr val="window" lastClr="FFFFFF">
          <a:lumMod val="85000"/>
        </a:sysClr>
      </a:solidFill>
    </a:ln>
    <a:effectLst/>
  </c:spPr>
  <c:txPr>
    <a:bodyPr/>
    <a:lstStyle/>
    <a:p>
      <a:pPr>
        <a:defRPr sz="1100">
          <a:latin typeface="Cambria" panose="02040503050406030204" pitchFamily="18" charset="0"/>
          <a:ea typeface="Cambria" panose="02040503050406030204" pitchFamily="18" charset="0"/>
        </a:defRPr>
      </a:pPr>
      <a:endParaRPr lang="en-US"/>
    </a:p>
  </c:txPr>
</c:chartSpace>
</file>

<file path=ppt/charts/chart5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title>
      <c:tx>
        <c:rich>
          <a:bodyPr rot="0" spcFirstLastPara="1" vertOverflow="ellipsis" vert="horz" wrap="square" anchor="ctr" anchorCtr="1"/>
          <a:lstStyle/>
          <a:p>
            <a:pPr>
              <a:defRPr sz="1440" b="1" i="0" u="none" strike="noStrike" kern="1200" spc="0" baseline="0">
                <a:solidFill>
                  <a:schemeClr val="tx1"/>
                </a:solidFill>
                <a:latin typeface="Cambria" panose="02040503050406030204" pitchFamily="18" charset="0"/>
                <a:ea typeface="Cambria" panose="02040503050406030204" pitchFamily="18" charset="0"/>
                <a:cs typeface="+mn-cs"/>
              </a:defRPr>
            </a:pPr>
            <a:r>
              <a:rPr lang="en-IN" b="1"/>
              <a:t>Performance</a:t>
            </a:r>
          </a:p>
        </c:rich>
      </c:tx>
      <c:overlay val="0"/>
      <c:spPr>
        <a:noFill/>
        <a:ln>
          <a:noFill/>
        </a:ln>
        <a:effectLst/>
      </c:spPr>
      <c:txPr>
        <a:bodyPr rot="0" spcFirstLastPara="1" vertOverflow="ellipsis" vert="horz" wrap="square" anchor="ctr" anchorCtr="1"/>
        <a:lstStyle/>
        <a:p>
          <a:pPr>
            <a:defRPr sz="1440" b="1" i="0" u="none" strike="noStrike" kern="1200" spc="0" baseline="0">
              <a:solidFill>
                <a:schemeClr val="tx1"/>
              </a:solidFill>
              <a:latin typeface="Cambria" panose="02040503050406030204" pitchFamily="18" charset="0"/>
              <a:ea typeface="Cambria" panose="02040503050406030204" pitchFamily="18" charset="0"/>
              <a:cs typeface="+mn-cs"/>
            </a:defRPr>
          </a:pPr>
          <a:endParaRPr lang="en-US"/>
        </a:p>
      </c:txPr>
    </c:title>
    <c:autoTitleDeleted val="0"/>
    <c:plotArea>
      <c:layout/>
      <c:barChart>
        <c:barDir val="col"/>
        <c:grouping val="clustered"/>
        <c:varyColors val="0"/>
        <c:ser>
          <c:idx val="0"/>
          <c:order val="0"/>
          <c:tx>
            <c:strRef>
              <c:f>'SEF1'!$D$2</c:f>
              <c:strCache>
                <c:ptCount val="1"/>
                <c:pt idx="0">
                  <c:v>SEF I</c:v>
                </c:pt>
              </c:strCache>
            </c:strRef>
          </c:tx>
          <c:spPr>
            <a:solidFill>
              <a:srgbClr val="B79165"/>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200" b="0" i="0" u="none" strike="noStrike" kern="1200" baseline="0">
                    <a:solidFill>
                      <a:schemeClr val="tx1"/>
                    </a:solidFill>
                    <a:latin typeface="Cambria" panose="02040503050406030204" pitchFamily="18" charset="0"/>
                    <a:ea typeface="Cambria" panose="02040503050406030204" pitchFamily="18" charset="0"/>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'SEF1'!$E$1:$K$1</c:f>
              <c:strCache>
                <c:ptCount val="7"/>
                <c:pt idx="0">
                  <c:v>1 M</c:v>
                </c:pt>
                <c:pt idx="1">
                  <c:v>3M</c:v>
                </c:pt>
                <c:pt idx="2">
                  <c:v>6M</c:v>
                </c:pt>
                <c:pt idx="3">
                  <c:v>1 Y</c:v>
                </c:pt>
                <c:pt idx="4">
                  <c:v>2 Y</c:v>
                </c:pt>
                <c:pt idx="5">
                  <c:v>3 Y</c:v>
                </c:pt>
                <c:pt idx="6">
                  <c:v>SI</c:v>
                </c:pt>
              </c:strCache>
            </c:strRef>
          </c:cat>
          <c:val>
            <c:numRef>
              <c:f>'SEF1'!$E$2:$K$2</c:f>
              <c:numCache>
                <c:formatCode>0%</c:formatCode>
                <c:ptCount val="7"/>
                <c:pt idx="0">
                  <c:v>0.03</c:v>
                </c:pt>
                <c:pt idx="1">
                  <c:v>5.3999999999999999E-2</c:v>
                </c:pt>
                <c:pt idx="2">
                  <c:v>0.14599999999999999</c:v>
                </c:pt>
                <c:pt idx="3">
                  <c:v>5.7000000000000002E-2</c:v>
                </c:pt>
                <c:pt idx="4">
                  <c:v>0.14199999999999999</c:v>
                </c:pt>
                <c:pt idx="5">
                  <c:v>0.38200000000000001</c:v>
                </c:pt>
                <c:pt idx="6">
                  <c:v>0.374</c:v>
                </c:pt>
              </c:numCache>
            </c:numRef>
          </c:val>
          <c:extLst>
            <c:ext xmlns:c16="http://schemas.microsoft.com/office/drawing/2014/chart" uri="{C3380CC4-5D6E-409C-BE32-E72D297353CC}">
              <c16:uniqueId val="{00000000-3433-4A20-8AEA-8B9890C56E4A}"/>
            </c:ext>
          </c:extLst>
        </c:ser>
        <c:ser>
          <c:idx val="1"/>
          <c:order val="1"/>
          <c:tx>
            <c:strRef>
              <c:f>'SEF1'!$D$3</c:f>
              <c:strCache>
                <c:ptCount val="1"/>
                <c:pt idx="0">
                  <c:v>BSE 500</c:v>
                </c:pt>
              </c:strCache>
            </c:strRef>
          </c:tx>
          <c:spPr>
            <a:solidFill>
              <a:sysClr val="window" lastClr="FFFFFF">
                <a:lumMod val="50000"/>
              </a:sys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200" b="0" i="0" u="none" strike="noStrike" kern="1200" baseline="0">
                    <a:solidFill>
                      <a:schemeClr val="tx1"/>
                    </a:solidFill>
                    <a:latin typeface="Cambria" panose="02040503050406030204" pitchFamily="18" charset="0"/>
                    <a:ea typeface="Cambria" panose="02040503050406030204" pitchFamily="18" charset="0"/>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'SEF1'!$E$1:$K$1</c:f>
              <c:strCache>
                <c:ptCount val="7"/>
                <c:pt idx="0">
                  <c:v>1 M</c:v>
                </c:pt>
                <c:pt idx="1">
                  <c:v>3M</c:v>
                </c:pt>
                <c:pt idx="2">
                  <c:v>6M</c:v>
                </c:pt>
                <c:pt idx="3">
                  <c:v>1 Y</c:v>
                </c:pt>
                <c:pt idx="4">
                  <c:v>2 Y</c:v>
                </c:pt>
                <c:pt idx="5">
                  <c:v>3 Y</c:v>
                </c:pt>
                <c:pt idx="6">
                  <c:v>SI</c:v>
                </c:pt>
              </c:strCache>
            </c:strRef>
          </c:cat>
          <c:val>
            <c:numRef>
              <c:f>'SEF1'!$E$3:$K$3</c:f>
              <c:numCache>
                <c:formatCode>0%</c:formatCode>
                <c:ptCount val="7"/>
                <c:pt idx="0">
                  <c:v>0.02</c:v>
                </c:pt>
                <c:pt idx="1">
                  <c:v>3.3000000000000002E-2</c:v>
                </c:pt>
                <c:pt idx="2">
                  <c:v>1.4E-2</c:v>
                </c:pt>
                <c:pt idx="3">
                  <c:v>0.02</c:v>
                </c:pt>
                <c:pt idx="4">
                  <c:v>-7.0000000000000001E-3</c:v>
                </c:pt>
                <c:pt idx="5">
                  <c:v>0.107</c:v>
                </c:pt>
                <c:pt idx="6">
                  <c:v>0.114</c:v>
                </c:pt>
              </c:numCache>
            </c:numRef>
          </c:val>
          <c:extLst>
            <c:ext xmlns:c16="http://schemas.microsoft.com/office/drawing/2014/chart" uri="{C3380CC4-5D6E-409C-BE32-E72D297353CC}">
              <c16:uniqueId val="{00000001-3433-4A20-8AEA-8B9890C56E4A}"/>
            </c:ext>
          </c:extLst>
        </c:ser>
        <c:dLbls>
          <c:showLegendKey val="0"/>
          <c:showVal val="0"/>
          <c:showCatName val="0"/>
          <c:showSerName val="0"/>
          <c:showPercent val="0"/>
          <c:showBubbleSize val="0"/>
        </c:dLbls>
        <c:gapWidth val="219"/>
        <c:overlap val="-27"/>
        <c:axId val="219587391"/>
        <c:axId val="219583551"/>
      </c:barChart>
      <c:catAx>
        <c:axId val="219587391"/>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200" b="0" i="0" u="none" strike="noStrike" kern="1200" baseline="0">
                <a:solidFill>
                  <a:schemeClr val="tx1"/>
                </a:solidFill>
                <a:latin typeface="Cambria" panose="02040503050406030204" pitchFamily="18" charset="0"/>
                <a:ea typeface="Cambria" panose="02040503050406030204" pitchFamily="18" charset="0"/>
                <a:cs typeface="+mn-cs"/>
              </a:defRPr>
            </a:pPr>
            <a:endParaRPr lang="en-US"/>
          </a:p>
        </c:txPr>
        <c:crossAx val="219583551"/>
        <c:crosses val="autoZero"/>
        <c:auto val="1"/>
        <c:lblAlgn val="ctr"/>
        <c:lblOffset val="100"/>
        <c:noMultiLvlLbl val="0"/>
      </c:catAx>
      <c:valAx>
        <c:axId val="219583551"/>
        <c:scaling>
          <c:orientation val="minMax"/>
        </c:scaling>
        <c:delete val="1"/>
        <c:axPos val="l"/>
        <c:numFmt formatCode="0%" sourceLinked="1"/>
        <c:majorTickMark val="none"/>
        <c:minorTickMark val="none"/>
        <c:tickLblPos val="nextTo"/>
        <c:crossAx val="219587391"/>
        <c:crosses val="autoZero"/>
        <c:crossBetween val="between"/>
      </c:valAx>
      <c:spPr>
        <a:noFill/>
        <a:ln>
          <a:noFill/>
        </a:ln>
        <a:effectLst/>
      </c:spPr>
    </c:plotArea>
    <c:legend>
      <c:legendPos val="b"/>
      <c:overlay val="0"/>
      <c:spPr>
        <a:noFill/>
        <a:ln>
          <a:noFill/>
        </a:ln>
        <a:effectLst/>
      </c:spPr>
      <c:txPr>
        <a:bodyPr rot="0" spcFirstLastPara="1" vertOverflow="ellipsis" vert="horz" wrap="square" anchor="ctr" anchorCtr="1"/>
        <a:lstStyle/>
        <a:p>
          <a:pPr>
            <a:defRPr sz="1200" b="0" i="0" u="none" strike="noStrike" kern="1200" baseline="0">
              <a:solidFill>
                <a:schemeClr val="tx1"/>
              </a:solidFill>
              <a:latin typeface="Cambria" panose="02040503050406030204" pitchFamily="18" charset="0"/>
              <a:ea typeface="Cambria" panose="02040503050406030204" pitchFamily="18" charset="0"/>
              <a:cs typeface="+mn-cs"/>
            </a:defRPr>
          </a:pPr>
          <a:endParaRPr lang="en-US"/>
        </a:p>
      </c:txPr>
    </c:legend>
    <c:plotVisOnly val="1"/>
    <c:dispBlanksAs val="gap"/>
    <c:showDLblsOverMax val="0"/>
  </c:chart>
  <c:spPr>
    <a:noFill/>
    <a:ln>
      <a:solidFill>
        <a:sysClr val="window" lastClr="FFFFFF">
          <a:lumMod val="85000"/>
        </a:sysClr>
      </a:solidFill>
    </a:ln>
    <a:effectLst/>
  </c:spPr>
  <c:txPr>
    <a:bodyPr/>
    <a:lstStyle/>
    <a:p>
      <a:pPr>
        <a:defRPr sz="1200">
          <a:solidFill>
            <a:schemeClr val="tx1"/>
          </a:solidFill>
          <a:latin typeface="Cambria" panose="02040503050406030204" pitchFamily="18" charset="0"/>
          <a:ea typeface="Cambria" panose="02040503050406030204" pitchFamily="18" charset="0"/>
        </a:defRPr>
      </a:pPr>
      <a:endParaRPr lang="en-US"/>
    </a:p>
  </c:txPr>
</c:chartSpace>
</file>

<file path=ppt/charts/chart5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rot="0" spcFirstLastPara="1" vertOverflow="ellipsis" vert="horz" wrap="square" anchor="ctr" anchorCtr="1"/>
          <a:lstStyle/>
          <a:p>
            <a:pPr>
              <a:defRPr sz="1200" b="1" i="0" u="none" strike="noStrike" kern="1200" spc="0" baseline="0">
                <a:solidFill>
                  <a:schemeClr val="tx1"/>
                </a:solidFill>
                <a:latin typeface="Cambria" panose="02040503050406030204" pitchFamily="18" charset="0"/>
                <a:ea typeface="Cambria" panose="02040503050406030204" pitchFamily="18" charset="0"/>
                <a:cs typeface="+mn-cs"/>
              </a:defRPr>
            </a:pPr>
            <a:r>
              <a:rPr lang="en-US" sz="1200" b="1"/>
              <a:t>Market Cap Allocation</a:t>
            </a:r>
          </a:p>
        </c:rich>
      </c:tx>
      <c:layout>
        <c:manualLayout>
          <c:xMode val="edge"/>
          <c:yMode val="edge"/>
          <c:x val="0.29897769288765524"/>
          <c:y val="0"/>
        </c:manualLayout>
      </c:layout>
      <c:overlay val="0"/>
      <c:spPr>
        <a:noFill/>
        <a:ln>
          <a:noFill/>
        </a:ln>
        <a:effectLst/>
      </c:spPr>
      <c:txPr>
        <a:bodyPr rot="0" spcFirstLastPara="1" vertOverflow="ellipsis" vert="horz" wrap="square" anchor="ctr" anchorCtr="1"/>
        <a:lstStyle/>
        <a:p>
          <a:pPr>
            <a:defRPr sz="1200" b="1" i="0" u="none" strike="noStrike" kern="1200" spc="0" baseline="0">
              <a:solidFill>
                <a:schemeClr val="tx1"/>
              </a:solidFill>
              <a:latin typeface="Cambria" panose="02040503050406030204" pitchFamily="18" charset="0"/>
              <a:ea typeface="Cambria" panose="02040503050406030204" pitchFamily="18" charset="0"/>
              <a:cs typeface="+mn-cs"/>
            </a:defRPr>
          </a:pPr>
          <a:endParaRPr lang="en-US"/>
        </a:p>
      </c:txPr>
    </c:title>
    <c:autoTitleDeleted val="0"/>
    <c:plotArea>
      <c:layout>
        <c:manualLayout>
          <c:layoutTarget val="inner"/>
          <c:xMode val="edge"/>
          <c:yMode val="edge"/>
          <c:x val="0.44065472649487736"/>
          <c:y val="0.18646159217556288"/>
          <c:w val="0.21938263165601563"/>
          <c:h val="0.81353840782443709"/>
        </c:manualLayout>
      </c:layout>
      <c:doughnutChart>
        <c:varyColors val="1"/>
        <c:ser>
          <c:idx val="0"/>
          <c:order val="0"/>
          <c:tx>
            <c:strRef>
              <c:f>'ICICI Alpha Opps.'!$C$20</c:f>
              <c:strCache>
                <c:ptCount val="1"/>
                <c:pt idx="0">
                  <c:v>Allocation %</c:v>
                </c:pt>
              </c:strCache>
            </c:strRef>
          </c:tx>
          <c:dPt>
            <c:idx val="0"/>
            <c:bubble3D val="0"/>
            <c:spPr>
              <a:solidFill>
                <a:srgbClr val="B79165"/>
              </a:solidFill>
              <a:ln w="19050">
                <a:solidFill>
                  <a:schemeClr val="lt1"/>
                </a:solidFill>
              </a:ln>
              <a:effectLst/>
            </c:spPr>
            <c:extLst>
              <c:ext xmlns:c16="http://schemas.microsoft.com/office/drawing/2014/chart" uri="{C3380CC4-5D6E-409C-BE32-E72D297353CC}">
                <c16:uniqueId val="{00000001-66EF-42B9-AE47-DEE2B0971B79}"/>
              </c:ext>
            </c:extLst>
          </c:dPt>
          <c:dPt>
            <c:idx val="1"/>
            <c:bubble3D val="0"/>
            <c:spPr>
              <a:solidFill>
                <a:schemeClr val="bg1">
                  <a:lumMod val="50000"/>
                </a:schemeClr>
              </a:solidFill>
              <a:ln w="19050">
                <a:solidFill>
                  <a:schemeClr val="lt1"/>
                </a:solidFill>
              </a:ln>
              <a:effectLst/>
            </c:spPr>
            <c:extLst>
              <c:ext xmlns:c16="http://schemas.microsoft.com/office/drawing/2014/chart" uri="{C3380CC4-5D6E-409C-BE32-E72D297353CC}">
                <c16:uniqueId val="{00000003-66EF-42B9-AE47-DEE2B0971B79}"/>
              </c:ext>
            </c:extLst>
          </c:dPt>
          <c:dPt>
            <c:idx val="2"/>
            <c:bubble3D val="0"/>
            <c:spPr>
              <a:solidFill>
                <a:schemeClr val="bg1">
                  <a:lumMod val="85000"/>
                </a:schemeClr>
              </a:solidFill>
              <a:ln w="19050">
                <a:solidFill>
                  <a:schemeClr val="lt1"/>
                </a:solidFill>
              </a:ln>
              <a:effectLst/>
            </c:spPr>
            <c:extLst>
              <c:ext xmlns:c16="http://schemas.microsoft.com/office/drawing/2014/chart" uri="{C3380CC4-5D6E-409C-BE32-E72D297353CC}">
                <c16:uniqueId val="{00000005-66EF-42B9-AE47-DEE2B0971B79}"/>
              </c:ext>
            </c:extLst>
          </c:dPt>
          <c:dPt>
            <c:idx val="3"/>
            <c:bubble3D val="0"/>
            <c:spPr>
              <a:solidFill>
                <a:schemeClr val="tx1"/>
              </a:solidFill>
              <a:ln w="19050">
                <a:solidFill>
                  <a:schemeClr val="lt1"/>
                </a:solidFill>
              </a:ln>
              <a:effectLst/>
            </c:spPr>
            <c:extLst>
              <c:ext xmlns:c16="http://schemas.microsoft.com/office/drawing/2014/chart" uri="{C3380CC4-5D6E-409C-BE32-E72D297353CC}">
                <c16:uniqueId val="{00000007-66EF-42B9-AE47-DEE2B0971B79}"/>
              </c:ext>
            </c:extLst>
          </c:dPt>
          <c:dLbls>
            <c:dLbl>
              <c:idx val="0"/>
              <c:layout>
                <c:manualLayout>
                  <c:x val="7.8665691129508011E-2"/>
                  <c:y val="1.1668665040403795E-2"/>
                </c:manualLayout>
              </c:layout>
              <c:showLegendKey val="0"/>
              <c:showVal val="1"/>
              <c:showCatName val="1"/>
              <c:showSerName val="0"/>
              <c:showPercent val="0"/>
              <c:showBubbleSize val="0"/>
              <c:separator>
</c:separator>
              <c:extLst>
                <c:ext xmlns:c15="http://schemas.microsoft.com/office/drawing/2012/chart" uri="{CE6537A1-D6FC-4f65-9D91-7224C49458BB}"/>
                <c:ext xmlns:c16="http://schemas.microsoft.com/office/drawing/2014/chart" uri="{C3380CC4-5D6E-409C-BE32-E72D297353CC}">
                  <c16:uniqueId val="{00000001-66EF-42B9-AE47-DEE2B0971B79}"/>
                </c:ext>
              </c:extLst>
            </c:dLbl>
            <c:dLbl>
              <c:idx val="1"/>
              <c:layout>
                <c:manualLayout>
                  <c:x val="-0.11327859522649153"/>
                  <c:y val="0.17502997560605851"/>
                </c:manualLayout>
              </c:layout>
              <c:showLegendKey val="0"/>
              <c:showVal val="1"/>
              <c:showCatName val="1"/>
              <c:showSerName val="0"/>
              <c:showPercent val="0"/>
              <c:showBubbleSize val="0"/>
              <c:separator>
</c:separator>
              <c:extLst>
                <c:ext xmlns:c15="http://schemas.microsoft.com/office/drawing/2012/chart" uri="{CE6537A1-D6FC-4f65-9D91-7224C49458BB}"/>
                <c:ext xmlns:c16="http://schemas.microsoft.com/office/drawing/2014/chart" uri="{C3380CC4-5D6E-409C-BE32-E72D297353CC}">
                  <c16:uniqueId val="{00000003-66EF-42B9-AE47-DEE2B0971B79}"/>
                </c:ext>
              </c:extLst>
            </c:dLbl>
            <c:dLbl>
              <c:idx val="2"/>
              <c:layout>
                <c:manualLayout>
                  <c:x val="-9.1252201710229353E-2"/>
                  <c:y val="2.3337330080807801E-2"/>
                </c:manualLayout>
              </c:layout>
              <c:showLegendKey val="0"/>
              <c:showVal val="1"/>
              <c:showCatName val="1"/>
              <c:showSerName val="0"/>
              <c:showPercent val="0"/>
              <c:showBubbleSize val="0"/>
              <c:separator>
</c:separator>
              <c:extLst>
                <c:ext xmlns:c15="http://schemas.microsoft.com/office/drawing/2012/chart" uri="{CE6537A1-D6FC-4f65-9D91-7224C49458BB}"/>
                <c:ext xmlns:c16="http://schemas.microsoft.com/office/drawing/2014/chart" uri="{C3380CC4-5D6E-409C-BE32-E72D297353CC}">
                  <c16:uniqueId val="{00000005-66EF-42B9-AE47-DEE2B0971B79}"/>
                </c:ext>
              </c:extLst>
            </c:dLbl>
            <c:dLbl>
              <c:idx val="3"/>
              <c:layout>
                <c:manualLayout>
                  <c:x val="0.18493622628167472"/>
                  <c:y val="0.14947927433766545"/>
                </c:manualLayout>
              </c:layout>
              <c:showLegendKey val="0"/>
              <c:showVal val="1"/>
              <c:showCatName val="1"/>
              <c:showSerName val="0"/>
              <c:showPercent val="0"/>
              <c:showBubbleSize val="0"/>
              <c:separator>
</c:separator>
              <c:extLst>
                <c:ext xmlns:c15="http://schemas.microsoft.com/office/drawing/2012/chart" uri="{CE6537A1-D6FC-4f65-9D91-7224C49458BB}"/>
                <c:ext xmlns:c16="http://schemas.microsoft.com/office/drawing/2014/chart" uri="{C3380CC4-5D6E-409C-BE32-E72D297353CC}">
                  <c16:uniqueId val="{00000007-66EF-42B9-AE47-DEE2B0971B79}"/>
                </c:ext>
              </c:extLst>
            </c:dLbl>
            <c:spPr>
              <a:noFill/>
              <a:ln>
                <a:noFill/>
              </a:ln>
              <a:effectLst/>
            </c:spPr>
            <c:txPr>
              <a:bodyPr rot="0" spcFirstLastPara="1" vertOverflow="ellipsis" vert="horz" wrap="square" anchor="ctr" anchorCtr="1"/>
              <a:lstStyle/>
              <a:p>
                <a:pPr>
                  <a:defRPr sz="1050" b="0" i="0" u="none" strike="noStrike" kern="1200" baseline="0">
                    <a:solidFill>
                      <a:schemeClr val="tx1"/>
                    </a:solidFill>
                    <a:latin typeface="Cambria" panose="02040503050406030204" pitchFamily="18" charset="0"/>
                    <a:ea typeface="Cambria" panose="02040503050406030204" pitchFamily="18" charset="0"/>
                    <a:cs typeface="+mn-cs"/>
                  </a:defRPr>
                </a:pPr>
                <a:endParaRPr lang="en-US"/>
              </a:p>
            </c:txPr>
            <c:showLegendKey val="0"/>
            <c:showVal val="1"/>
            <c:showCatName val="1"/>
            <c:showSerName val="0"/>
            <c:showPercent val="0"/>
            <c:showBubbleSize val="0"/>
            <c:separator>
</c:separator>
            <c:showLeaderLines val="1"/>
            <c:leaderLines>
              <c:spPr>
                <a:ln w="9525" cap="flat" cmpd="sng" algn="ctr">
                  <a:solidFill>
                    <a:schemeClr val="tx1">
                      <a:lumMod val="35000"/>
                      <a:lumOff val="65000"/>
                    </a:schemeClr>
                  </a:solidFill>
                  <a:round/>
                </a:ln>
                <a:effectLst/>
              </c:spPr>
            </c:leaderLines>
            <c:extLst>
              <c:ext xmlns:c15="http://schemas.microsoft.com/office/drawing/2012/chart" uri="{CE6537A1-D6FC-4f65-9D91-7224C49458BB}"/>
            </c:extLst>
          </c:dLbls>
          <c:cat>
            <c:strRef>
              <c:f>'ICICI Alpha Opps.'!$B$21:$B$24</c:f>
              <c:strCache>
                <c:ptCount val="4"/>
                <c:pt idx="0">
                  <c:v>Large</c:v>
                </c:pt>
                <c:pt idx="1">
                  <c:v>Mid</c:v>
                </c:pt>
                <c:pt idx="2">
                  <c:v>Small</c:v>
                </c:pt>
                <c:pt idx="3">
                  <c:v>Cash</c:v>
                </c:pt>
              </c:strCache>
            </c:strRef>
          </c:cat>
          <c:val>
            <c:numRef>
              <c:f>'ICICI Alpha Opps.'!$C$21:$C$24</c:f>
              <c:numCache>
                <c:formatCode>0%</c:formatCode>
                <c:ptCount val="4"/>
                <c:pt idx="0">
                  <c:v>0.69</c:v>
                </c:pt>
                <c:pt idx="1">
                  <c:v>0.13</c:v>
                </c:pt>
                <c:pt idx="2">
                  <c:v>0.17</c:v>
                </c:pt>
                <c:pt idx="3">
                  <c:v>0.02</c:v>
                </c:pt>
              </c:numCache>
            </c:numRef>
          </c:val>
          <c:extLst>
            <c:ext xmlns:c16="http://schemas.microsoft.com/office/drawing/2014/chart" uri="{C3380CC4-5D6E-409C-BE32-E72D297353CC}">
              <c16:uniqueId val="{00000008-66EF-42B9-AE47-DEE2B0971B79}"/>
            </c:ext>
          </c:extLst>
        </c:ser>
        <c:dLbls>
          <c:showLegendKey val="0"/>
          <c:showVal val="1"/>
          <c:showCatName val="0"/>
          <c:showSerName val="0"/>
          <c:showPercent val="0"/>
          <c:showBubbleSize val="0"/>
          <c:showLeaderLines val="1"/>
        </c:dLbls>
        <c:firstSliceAng val="0"/>
        <c:holeSize val="75"/>
      </c:doughnutChart>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solidFill>
        <a:schemeClr val="bg1">
          <a:lumMod val="85000"/>
        </a:schemeClr>
      </a:solidFill>
    </a:ln>
    <a:effectLst/>
  </c:spPr>
  <c:txPr>
    <a:bodyPr/>
    <a:lstStyle/>
    <a:p>
      <a:pPr>
        <a:defRPr>
          <a:solidFill>
            <a:schemeClr val="tx1"/>
          </a:solidFill>
          <a:latin typeface="Cambria" panose="02040503050406030204" pitchFamily="18" charset="0"/>
          <a:ea typeface="Cambria" panose="02040503050406030204" pitchFamily="18" charset="0"/>
        </a:defRPr>
      </a:pPr>
      <a:endParaRPr lang="en-US"/>
    </a:p>
  </c:txPr>
</c:chartSpace>
</file>

<file path=ppt/charts/chart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6.2681891593778696E-2"/>
          <c:y val="4.1330450287356976E-2"/>
          <c:w val="0.89830711521251116"/>
          <c:h val="0.86349235951120884"/>
        </c:manualLayout>
      </c:layout>
      <c:lineChart>
        <c:grouping val="standard"/>
        <c:varyColors val="0"/>
        <c:ser>
          <c:idx val="0"/>
          <c:order val="0"/>
          <c:spPr>
            <a:ln w="31750" cap="rnd">
              <a:solidFill>
                <a:srgbClr val="B79165">
                  <a:alpha val="99000"/>
                </a:srgbClr>
              </a:solidFill>
              <a:round/>
            </a:ln>
            <a:effectLst/>
          </c:spPr>
          <c:marker>
            <c:symbol val="none"/>
          </c:marker>
          <c:cat>
            <c:numRef>
              <c:f>Gsec!$A$2:$A$11</c:f>
              <c:numCache>
                <c:formatCode>General</c:formatCode>
                <c:ptCount val="10"/>
                <c:pt idx="0">
                  <c:v>1</c:v>
                </c:pt>
                <c:pt idx="1">
                  <c:v>2</c:v>
                </c:pt>
                <c:pt idx="2">
                  <c:v>3</c:v>
                </c:pt>
                <c:pt idx="3">
                  <c:v>4</c:v>
                </c:pt>
                <c:pt idx="4">
                  <c:v>5</c:v>
                </c:pt>
                <c:pt idx="5">
                  <c:v>6</c:v>
                </c:pt>
                <c:pt idx="6">
                  <c:v>7</c:v>
                </c:pt>
                <c:pt idx="7">
                  <c:v>8</c:v>
                </c:pt>
                <c:pt idx="8">
                  <c:v>9</c:v>
                </c:pt>
                <c:pt idx="9">
                  <c:v>10</c:v>
                </c:pt>
              </c:numCache>
            </c:numRef>
          </c:cat>
          <c:val>
            <c:numRef>
              <c:f>Gsec!$B$2:$B$11</c:f>
              <c:numCache>
                <c:formatCode>0.00</c:formatCode>
                <c:ptCount val="10"/>
                <c:pt idx="0">
                  <c:v>5.73</c:v>
                </c:pt>
                <c:pt idx="1">
                  <c:v>6</c:v>
                </c:pt>
                <c:pt idx="2">
                  <c:v>6.22</c:v>
                </c:pt>
                <c:pt idx="3">
                  <c:v>6.31</c:v>
                </c:pt>
                <c:pt idx="4">
                  <c:v>6.29</c:v>
                </c:pt>
                <c:pt idx="5">
                  <c:v>6.55</c:v>
                </c:pt>
                <c:pt idx="6">
                  <c:v>6.63</c:v>
                </c:pt>
                <c:pt idx="7">
                  <c:v>6.72</c:v>
                </c:pt>
                <c:pt idx="8">
                  <c:v>6.76</c:v>
                </c:pt>
                <c:pt idx="9">
                  <c:v>6.77</c:v>
                </c:pt>
              </c:numCache>
            </c:numRef>
          </c:val>
          <c:smooth val="1"/>
          <c:extLst>
            <c:ext xmlns:c16="http://schemas.microsoft.com/office/drawing/2014/chart" uri="{C3380CC4-5D6E-409C-BE32-E72D297353CC}">
              <c16:uniqueId val="{00000000-6C51-406F-BB0E-F29F5EF6B75B}"/>
            </c:ext>
          </c:extLst>
        </c:ser>
        <c:ser>
          <c:idx val="1"/>
          <c:order val="1"/>
          <c:spPr>
            <a:ln w="12700" cap="flat">
              <a:solidFill>
                <a:schemeClr val="bg1">
                  <a:lumMod val="50000"/>
                </a:schemeClr>
              </a:solidFill>
              <a:prstDash val="sysDash"/>
              <a:miter lim="800000"/>
            </a:ln>
            <a:effectLst/>
          </c:spPr>
          <c:marker>
            <c:symbol val="none"/>
          </c:marker>
          <c:cat>
            <c:numRef>
              <c:f>Gsec!$A$2:$A$11</c:f>
              <c:numCache>
                <c:formatCode>General</c:formatCode>
                <c:ptCount val="10"/>
                <c:pt idx="0">
                  <c:v>1</c:v>
                </c:pt>
                <c:pt idx="1">
                  <c:v>2</c:v>
                </c:pt>
                <c:pt idx="2">
                  <c:v>3</c:v>
                </c:pt>
                <c:pt idx="3">
                  <c:v>4</c:v>
                </c:pt>
                <c:pt idx="4">
                  <c:v>5</c:v>
                </c:pt>
                <c:pt idx="5">
                  <c:v>6</c:v>
                </c:pt>
                <c:pt idx="6">
                  <c:v>7</c:v>
                </c:pt>
                <c:pt idx="7">
                  <c:v>8</c:v>
                </c:pt>
                <c:pt idx="8">
                  <c:v>9</c:v>
                </c:pt>
                <c:pt idx="9">
                  <c:v>10</c:v>
                </c:pt>
              </c:numCache>
            </c:numRef>
          </c:cat>
          <c:val>
            <c:numRef>
              <c:f>Gsec!$C$2:$C$11</c:f>
              <c:numCache>
                <c:formatCode>0.00</c:formatCode>
                <c:ptCount val="10"/>
                <c:pt idx="0">
                  <c:v>5.75</c:v>
                </c:pt>
                <c:pt idx="1">
                  <c:v>5.86</c:v>
                </c:pt>
                <c:pt idx="2">
                  <c:v>6.11</c:v>
                </c:pt>
                <c:pt idx="3">
                  <c:v>6.38</c:v>
                </c:pt>
                <c:pt idx="4">
                  <c:v>6.52</c:v>
                </c:pt>
                <c:pt idx="5">
                  <c:v>6.6</c:v>
                </c:pt>
                <c:pt idx="6">
                  <c:v>6.71</c:v>
                </c:pt>
                <c:pt idx="7">
                  <c:v>6.73</c:v>
                </c:pt>
                <c:pt idx="8">
                  <c:v>6.74</c:v>
                </c:pt>
                <c:pt idx="9">
                  <c:v>6.74</c:v>
                </c:pt>
              </c:numCache>
            </c:numRef>
          </c:val>
          <c:smooth val="1"/>
          <c:extLst>
            <c:ext xmlns:c16="http://schemas.microsoft.com/office/drawing/2014/chart" uri="{C3380CC4-5D6E-409C-BE32-E72D297353CC}">
              <c16:uniqueId val="{00000001-6C51-406F-BB0E-F29F5EF6B75B}"/>
            </c:ext>
          </c:extLst>
        </c:ser>
        <c:dLbls>
          <c:showLegendKey val="0"/>
          <c:showVal val="0"/>
          <c:showCatName val="0"/>
          <c:showSerName val="0"/>
          <c:showPercent val="0"/>
          <c:showBubbleSize val="0"/>
        </c:dLbls>
        <c:smooth val="0"/>
        <c:axId val="1626028575"/>
        <c:axId val="1626033375"/>
      </c:lineChart>
      <c:catAx>
        <c:axId val="1626028575"/>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100" b="0" i="0" u="none" strike="noStrike" kern="1200" baseline="0">
                <a:solidFill>
                  <a:schemeClr val="tx1"/>
                </a:solidFill>
                <a:latin typeface="Cambria" panose="02040503050406030204" pitchFamily="18" charset="0"/>
                <a:ea typeface="Cambria" panose="02040503050406030204" pitchFamily="18" charset="0"/>
                <a:cs typeface="+mn-cs"/>
              </a:defRPr>
            </a:pPr>
            <a:endParaRPr lang="en-US"/>
          </a:p>
        </c:txPr>
        <c:crossAx val="1626033375"/>
        <c:crosses val="autoZero"/>
        <c:auto val="1"/>
        <c:lblAlgn val="ctr"/>
        <c:lblOffset val="100"/>
        <c:noMultiLvlLbl val="0"/>
      </c:catAx>
      <c:valAx>
        <c:axId val="1626033375"/>
        <c:scaling>
          <c:orientation val="minMax"/>
          <c:min val="5"/>
        </c:scaling>
        <c:delete val="0"/>
        <c:axPos val="l"/>
        <c:numFmt formatCode="0.00" sourceLinked="1"/>
        <c:majorTickMark val="none"/>
        <c:minorTickMark val="none"/>
        <c:tickLblPos val="nextTo"/>
        <c:spPr>
          <a:noFill/>
          <a:ln>
            <a:noFill/>
          </a:ln>
          <a:effectLst/>
        </c:spPr>
        <c:txPr>
          <a:bodyPr rot="-60000000" spcFirstLastPara="1" vertOverflow="ellipsis" vert="horz" wrap="square" anchor="ctr" anchorCtr="1"/>
          <a:lstStyle/>
          <a:p>
            <a:pPr>
              <a:defRPr sz="1100" b="0" i="0" u="none" strike="noStrike" kern="1200" baseline="0">
                <a:solidFill>
                  <a:schemeClr val="tx1"/>
                </a:solidFill>
                <a:latin typeface="Cambria" panose="02040503050406030204" pitchFamily="18" charset="0"/>
                <a:ea typeface="Cambria" panose="02040503050406030204" pitchFamily="18" charset="0"/>
                <a:cs typeface="+mn-cs"/>
              </a:defRPr>
            </a:pPr>
            <a:endParaRPr lang="en-US"/>
          </a:p>
        </c:txPr>
        <c:crossAx val="1626028575"/>
        <c:crosses val="autoZero"/>
        <c:crossBetween val="between"/>
      </c:valAx>
      <c:spPr>
        <a:noFill/>
        <a:ln>
          <a:noFill/>
        </a:ln>
        <a:effectLst/>
      </c:spPr>
    </c:plotArea>
    <c:plotVisOnly val="1"/>
    <c:dispBlanksAs val="gap"/>
    <c:showDLblsOverMax val="0"/>
  </c:chart>
  <c:spPr>
    <a:noFill/>
    <a:ln w="9525" cap="flat" cmpd="sng" algn="ctr">
      <a:solidFill>
        <a:schemeClr val="bg1">
          <a:lumMod val="85000"/>
        </a:schemeClr>
      </a:solidFill>
      <a:round/>
    </a:ln>
    <a:effectLst/>
  </c:spPr>
  <c:txPr>
    <a:bodyPr/>
    <a:lstStyle/>
    <a:p>
      <a:pPr>
        <a:defRPr sz="1100">
          <a:solidFill>
            <a:schemeClr val="tx1"/>
          </a:solidFill>
          <a:latin typeface="Cambria" panose="02040503050406030204" pitchFamily="18" charset="0"/>
          <a:ea typeface="Cambria" panose="02040503050406030204" pitchFamily="18" charset="0"/>
        </a:defRPr>
      </a:pPr>
      <a:endParaRPr lang="en-US"/>
    </a:p>
  </c:txPr>
</c:chartSpace>
</file>

<file path=ppt/charts/chart6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rot="0" spcFirstLastPara="1" vertOverflow="ellipsis" vert="horz" wrap="square" anchor="ctr" anchorCtr="1"/>
          <a:lstStyle/>
          <a:p>
            <a:pPr>
              <a:defRPr sz="1400" b="1" i="0" u="none" strike="noStrike" kern="1200" spc="0" baseline="0">
                <a:solidFill>
                  <a:sysClr val="windowText" lastClr="000000"/>
                </a:solidFill>
                <a:latin typeface="Cambria" panose="02040503050406030204" pitchFamily="18" charset="0"/>
                <a:ea typeface="Cambria" panose="02040503050406030204" pitchFamily="18" charset="0"/>
                <a:cs typeface="+mn-cs"/>
              </a:defRPr>
            </a:pPr>
            <a:r>
              <a:rPr lang="en-IN" sz="1400" b="1"/>
              <a:t>Performance</a:t>
            </a:r>
          </a:p>
        </c:rich>
      </c:tx>
      <c:layout>
        <c:manualLayout>
          <c:xMode val="edge"/>
          <c:yMode val="edge"/>
          <c:x val="0.38121826488121024"/>
          <c:y val="4.9760051120705348E-2"/>
        </c:manualLayout>
      </c:layout>
      <c:overlay val="0"/>
      <c:spPr>
        <a:noFill/>
        <a:ln>
          <a:noFill/>
        </a:ln>
        <a:effectLst/>
      </c:spPr>
      <c:txPr>
        <a:bodyPr rot="0" spcFirstLastPara="1" vertOverflow="ellipsis" vert="horz" wrap="square" anchor="ctr" anchorCtr="1"/>
        <a:lstStyle/>
        <a:p>
          <a:pPr>
            <a:defRPr sz="1400" b="1" i="0" u="none" strike="noStrike" kern="1200" spc="0" baseline="0">
              <a:solidFill>
                <a:sysClr val="windowText" lastClr="000000"/>
              </a:solidFill>
              <a:latin typeface="Cambria" panose="02040503050406030204" pitchFamily="18" charset="0"/>
              <a:ea typeface="Cambria" panose="02040503050406030204" pitchFamily="18" charset="0"/>
              <a:cs typeface="+mn-cs"/>
            </a:defRPr>
          </a:pPr>
          <a:endParaRPr lang="en-US"/>
        </a:p>
      </c:txPr>
    </c:title>
    <c:autoTitleDeleted val="0"/>
    <c:plotArea>
      <c:layout/>
      <c:barChart>
        <c:barDir val="col"/>
        <c:grouping val="clustered"/>
        <c:varyColors val="0"/>
        <c:ser>
          <c:idx val="0"/>
          <c:order val="0"/>
          <c:tx>
            <c:strRef>
              <c:f>'ICICI Alpha Opps.'!$B$3</c:f>
              <c:strCache>
                <c:ptCount val="1"/>
                <c:pt idx="0">
                  <c:v>Alpha Opportunities</c:v>
                </c:pt>
              </c:strCache>
            </c:strRef>
          </c:tx>
          <c:spPr>
            <a:solidFill>
              <a:srgbClr val="B79165"/>
            </a:solidFill>
            <a:ln>
              <a:noFill/>
            </a:ln>
            <a:effectLst/>
          </c:spPr>
          <c:invertIfNegative val="0"/>
          <c:dLbls>
            <c:dLbl>
              <c:idx val="0"/>
              <c:layout>
                <c:manualLayout>
                  <c:x val="-1.358452946719764E-2"/>
                  <c:y val="0"/>
                </c:manualLayout>
              </c:layout>
              <c:dLblPos val="outEnd"/>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29A3-443F-94E9-AB0538CAA636}"/>
                </c:ext>
              </c:extLst>
            </c:dLbl>
            <c:dLbl>
              <c:idx val="1"/>
              <c:layout>
                <c:manualLayout>
                  <c:x val="-1.9018341254076719E-2"/>
                  <c:y val="-9.0472820219464258E-3"/>
                </c:manualLayout>
              </c:layout>
              <c:dLblPos val="outEnd"/>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84E3-453D-9B18-9464695F212F}"/>
                </c:ext>
              </c:extLst>
            </c:dLbl>
            <c:dLbl>
              <c:idx val="2"/>
              <c:layout>
                <c:manualLayout>
                  <c:x val="-3.2602870721274338E-2"/>
                  <c:y val="1.3571279225125228E-2"/>
                </c:manualLayout>
              </c:layout>
              <c:dLblPos val="outEnd"/>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29A3-443F-94E9-AB0538CAA636}"/>
                </c:ext>
              </c:extLst>
            </c:dLbl>
            <c:spPr>
              <a:noFill/>
              <a:ln>
                <a:noFill/>
              </a:ln>
              <a:effectLst/>
            </c:spPr>
            <c:txPr>
              <a:bodyPr rot="0" spcFirstLastPara="1" vertOverflow="ellipsis" vert="horz" wrap="square" anchor="ctr" anchorCtr="1"/>
              <a:lstStyle/>
              <a:p>
                <a:pPr>
                  <a:defRPr sz="1200" b="0" i="0" u="none" strike="noStrike" kern="1200" baseline="0">
                    <a:solidFill>
                      <a:sysClr val="windowText" lastClr="000000"/>
                    </a:solidFill>
                    <a:latin typeface="Cambria" panose="02040503050406030204" pitchFamily="18" charset="0"/>
                    <a:ea typeface="Cambria" panose="02040503050406030204" pitchFamily="18" charset="0"/>
                    <a:cs typeface="+mn-cs"/>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'ICICI Alpha Opps.'!$C$2:$H$2</c:f>
              <c:strCache>
                <c:ptCount val="6"/>
                <c:pt idx="0">
                  <c:v>1 M</c:v>
                </c:pt>
                <c:pt idx="1">
                  <c:v>3 M</c:v>
                </c:pt>
                <c:pt idx="2">
                  <c:v>6 M</c:v>
                </c:pt>
                <c:pt idx="3">
                  <c:v>1 Y</c:v>
                </c:pt>
                <c:pt idx="4">
                  <c:v>2 Y</c:v>
                </c:pt>
                <c:pt idx="5">
                  <c:v>SI</c:v>
                </c:pt>
              </c:strCache>
            </c:strRef>
          </c:cat>
          <c:val>
            <c:numRef>
              <c:f>'ICICI Alpha Opps.'!$C$3:$H$3</c:f>
              <c:numCache>
                <c:formatCode>0%</c:formatCode>
                <c:ptCount val="6"/>
                <c:pt idx="0">
                  <c:v>0.01</c:v>
                </c:pt>
                <c:pt idx="1">
                  <c:v>0.04</c:v>
                </c:pt>
                <c:pt idx="2">
                  <c:v>0.05</c:v>
                </c:pt>
                <c:pt idx="3">
                  <c:v>0.09</c:v>
                </c:pt>
                <c:pt idx="4">
                  <c:v>0.06</c:v>
                </c:pt>
                <c:pt idx="5">
                  <c:v>0.18</c:v>
                </c:pt>
              </c:numCache>
            </c:numRef>
          </c:val>
          <c:extLst>
            <c:ext xmlns:c16="http://schemas.microsoft.com/office/drawing/2014/chart" uri="{C3380CC4-5D6E-409C-BE32-E72D297353CC}">
              <c16:uniqueId val="{00000000-D1B8-4937-A1A2-74F6E100FBFA}"/>
            </c:ext>
          </c:extLst>
        </c:ser>
        <c:ser>
          <c:idx val="1"/>
          <c:order val="1"/>
          <c:tx>
            <c:strRef>
              <c:f>'ICICI Alpha Opps.'!$B$4</c:f>
              <c:strCache>
                <c:ptCount val="1"/>
                <c:pt idx="0">
                  <c:v>BSE 200</c:v>
                </c:pt>
              </c:strCache>
            </c:strRef>
          </c:tx>
          <c:spPr>
            <a:solidFill>
              <a:srgbClr val="6D6D6D"/>
            </a:solidFill>
            <a:ln>
              <a:noFill/>
            </a:ln>
            <a:effectLst/>
          </c:spPr>
          <c:invertIfNegative val="0"/>
          <c:dLbls>
            <c:dLbl>
              <c:idx val="0"/>
              <c:layout>
                <c:manualLayout>
                  <c:x val="1.9018341254076695E-2"/>
                  <c:y val="3.1665843269018085E-2"/>
                </c:manualLayout>
              </c:layout>
              <c:dLblPos val="outEnd"/>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540B-43A6-A996-1C173C72DC86}"/>
                </c:ext>
              </c:extLst>
            </c:dLbl>
            <c:dLbl>
              <c:idx val="1"/>
              <c:layout>
                <c:manualLayout>
                  <c:x val="8.1507176803185845E-3"/>
                  <c:y val="1.357092303291964E-2"/>
                </c:manualLayout>
              </c:layout>
              <c:dLblPos val="outEnd"/>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A633-45F7-9C14-B87B8130AEDD}"/>
                </c:ext>
              </c:extLst>
            </c:dLbl>
            <c:dLbl>
              <c:idx val="3"/>
              <c:layout>
                <c:manualLayout>
                  <c:x val="2.9885964827834708E-2"/>
                  <c:y val="0"/>
                </c:manualLayout>
              </c:layout>
              <c:dLblPos val="outEnd"/>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29A3-443F-94E9-AB0538CAA636}"/>
                </c:ext>
              </c:extLst>
            </c:dLbl>
            <c:spPr>
              <a:noFill/>
              <a:ln>
                <a:noFill/>
              </a:ln>
              <a:effectLst/>
            </c:spPr>
            <c:txPr>
              <a:bodyPr rot="0" spcFirstLastPara="1" vertOverflow="ellipsis" vert="horz" wrap="square" anchor="ctr" anchorCtr="1"/>
              <a:lstStyle/>
              <a:p>
                <a:pPr>
                  <a:defRPr sz="1200" b="0" i="0" u="none" strike="noStrike" kern="1200" baseline="0">
                    <a:solidFill>
                      <a:sysClr val="windowText" lastClr="000000"/>
                    </a:solidFill>
                    <a:latin typeface="Cambria" panose="02040503050406030204" pitchFamily="18" charset="0"/>
                    <a:ea typeface="Cambria" panose="02040503050406030204" pitchFamily="18" charset="0"/>
                    <a:cs typeface="+mn-cs"/>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'ICICI Alpha Opps.'!$C$2:$H$2</c:f>
              <c:strCache>
                <c:ptCount val="6"/>
                <c:pt idx="0">
                  <c:v>1 M</c:v>
                </c:pt>
                <c:pt idx="1">
                  <c:v>3 M</c:v>
                </c:pt>
                <c:pt idx="2">
                  <c:v>6 M</c:v>
                </c:pt>
                <c:pt idx="3">
                  <c:v>1 Y</c:v>
                </c:pt>
                <c:pt idx="4">
                  <c:v>2 Y</c:v>
                </c:pt>
                <c:pt idx="5">
                  <c:v>SI</c:v>
                </c:pt>
              </c:strCache>
            </c:strRef>
          </c:cat>
          <c:val>
            <c:numRef>
              <c:f>'ICICI Alpha Opps.'!$C$4:$H$4</c:f>
              <c:numCache>
                <c:formatCode>0%</c:formatCode>
                <c:ptCount val="6"/>
                <c:pt idx="0">
                  <c:v>0.02</c:v>
                </c:pt>
                <c:pt idx="1">
                  <c:v>0.04</c:v>
                </c:pt>
                <c:pt idx="2">
                  <c:v>0.02</c:v>
                </c:pt>
                <c:pt idx="3">
                  <c:v>0.03</c:v>
                </c:pt>
                <c:pt idx="4">
                  <c:v>0</c:v>
                </c:pt>
                <c:pt idx="5">
                  <c:v>0.12</c:v>
                </c:pt>
              </c:numCache>
            </c:numRef>
          </c:val>
          <c:extLst>
            <c:ext xmlns:c16="http://schemas.microsoft.com/office/drawing/2014/chart" uri="{C3380CC4-5D6E-409C-BE32-E72D297353CC}">
              <c16:uniqueId val="{00000001-D1B8-4937-A1A2-74F6E100FBFA}"/>
            </c:ext>
          </c:extLst>
        </c:ser>
        <c:dLbls>
          <c:dLblPos val="outEnd"/>
          <c:showLegendKey val="0"/>
          <c:showVal val="1"/>
          <c:showCatName val="0"/>
          <c:showSerName val="0"/>
          <c:showPercent val="0"/>
          <c:showBubbleSize val="0"/>
        </c:dLbls>
        <c:gapWidth val="219"/>
        <c:overlap val="-27"/>
        <c:axId val="869762632"/>
        <c:axId val="869756152"/>
      </c:barChart>
      <c:catAx>
        <c:axId val="869762632"/>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200" b="0" i="0" u="none" strike="noStrike" kern="1200" baseline="0">
                <a:solidFill>
                  <a:sysClr val="windowText" lastClr="000000"/>
                </a:solidFill>
                <a:latin typeface="Cambria" panose="02040503050406030204" pitchFamily="18" charset="0"/>
                <a:ea typeface="Cambria" panose="02040503050406030204" pitchFamily="18" charset="0"/>
                <a:cs typeface="+mn-cs"/>
              </a:defRPr>
            </a:pPr>
            <a:endParaRPr lang="en-US"/>
          </a:p>
        </c:txPr>
        <c:crossAx val="869756152"/>
        <c:crosses val="autoZero"/>
        <c:auto val="1"/>
        <c:lblAlgn val="ctr"/>
        <c:lblOffset val="100"/>
        <c:noMultiLvlLbl val="0"/>
      </c:catAx>
      <c:valAx>
        <c:axId val="869756152"/>
        <c:scaling>
          <c:orientation val="minMax"/>
        </c:scaling>
        <c:delete val="1"/>
        <c:axPos val="l"/>
        <c:numFmt formatCode="0%" sourceLinked="1"/>
        <c:majorTickMark val="none"/>
        <c:minorTickMark val="none"/>
        <c:tickLblPos val="nextTo"/>
        <c:crossAx val="869762632"/>
        <c:crosses val="autoZero"/>
        <c:crossBetween val="between"/>
      </c:valAx>
      <c:spPr>
        <a:noFill/>
        <a:ln>
          <a:noFill/>
        </a:ln>
        <a:effectLst/>
      </c:spPr>
    </c:plotArea>
    <c:legend>
      <c:legendPos val="b"/>
      <c:overlay val="0"/>
      <c:spPr>
        <a:noFill/>
        <a:ln>
          <a:noFill/>
        </a:ln>
        <a:effectLst/>
      </c:spPr>
      <c:txPr>
        <a:bodyPr rot="0" spcFirstLastPara="1" vertOverflow="ellipsis" vert="horz" wrap="square" anchor="ctr" anchorCtr="1"/>
        <a:lstStyle/>
        <a:p>
          <a:pPr>
            <a:defRPr sz="1200" b="0" i="0" u="none" strike="noStrike" kern="1200" baseline="0">
              <a:solidFill>
                <a:sysClr val="windowText" lastClr="000000"/>
              </a:solidFill>
              <a:latin typeface="Cambria" panose="02040503050406030204" pitchFamily="18" charset="0"/>
              <a:ea typeface="Cambria" panose="02040503050406030204" pitchFamily="18" charset="0"/>
              <a:cs typeface="+mn-cs"/>
            </a:defRPr>
          </a:pPr>
          <a:endParaRPr lang="en-US"/>
        </a:p>
      </c:txPr>
    </c:legend>
    <c:plotVisOnly val="1"/>
    <c:dispBlanksAs val="gap"/>
    <c:showDLblsOverMax val="0"/>
  </c:chart>
  <c:spPr>
    <a:noFill/>
    <a:ln>
      <a:solidFill>
        <a:schemeClr val="bg1">
          <a:lumMod val="85000"/>
        </a:schemeClr>
      </a:solidFill>
    </a:ln>
    <a:effectLst/>
  </c:spPr>
  <c:txPr>
    <a:bodyPr/>
    <a:lstStyle/>
    <a:p>
      <a:pPr>
        <a:defRPr sz="1200">
          <a:solidFill>
            <a:sysClr val="windowText" lastClr="000000"/>
          </a:solidFill>
          <a:latin typeface="Cambria" panose="02040503050406030204" pitchFamily="18" charset="0"/>
          <a:ea typeface="Cambria" panose="02040503050406030204" pitchFamily="18" charset="0"/>
        </a:defRPr>
      </a:pPr>
      <a:endParaRPr lang="en-US"/>
    </a:p>
  </c:txPr>
</c:chartSpace>
</file>

<file path=ppt/charts/chart6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title>
      <c:tx>
        <c:rich>
          <a:bodyPr rot="0" spcFirstLastPara="1" vertOverflow="ellipsis" vert="horz" wrap="square" anchor="ctr" anchorCtr="1"/>
          <a:lstStyle/>
          <a:p>
            <a:pPr>
              <a:defRPr sz="1400" b="1" i="0" u="none" strike="noStrike" kern="1200" spc="0" baseline="0">
                <a:solidFill>
                  <a:sysClr val="windowText" lastClr="000000"/>
                </a:solidFill>
                <a:latin typeface="Cambria" panose="02040503050406030204" pitchFamily="18" charset="0"/>
                <a:ea typeface="Cambria" panose="02040503050406030204" pitchFamily="18" charset="0"/>
                <a:cs typeface="+mn-cs"/>
              </a:defRPr>
            </a:pPr>
            <a:r>
              <a:rPr lang="en-US" b="1"/>
              <a:t>Market-Cap Allocation</a:t>
            </a:r>
          </a:p>
        </c:rich>
      </c:tx>
      <c:layout>
        <c:manualLayout>
          <c:xMode val="edge"/>
          <c:yMode val="edge"/>
          <c:x val="0.18809971084324065"/>
          <c:y val="1.2345661010506935E-2"/>
        </c:manualLayout>
      </c:layout>
      <c:overlay val="0"/>
      <c:spPr>
        <a:noFill/>
        <a:ln>
          <a:noFill/>
        </a:ln>
        <a:effectLst/>
      </c:spPr>
      <c:txPr>
        <a:bodyPr rot="0" spcFirstLastPara="1" vertOverflow="ellipsis" vert="horz" wrap="square" anchor="ctr" anchorCtr="1"/>
        <a:lstStyle/>
        <a:p>
          <a:pPr>
            <a:defRPr sz="1400" b="1" i="0" u="none" strike="noStrike" kern="1200" spc="0" baseline="0">
              <a:solidFill>
                <a:sysClr val="windowText" lastClr="000000"/>
              </a:solidFill>
              <a:latin typeface="Cambria" panose="02040503050406030204" pitchFamily="18" charset="0"/>
              <a:ea typeface="Cambria" panose="02040503050406030204" pitchFamily="18" charset="0"/>
              <a:cs typeface="+mn-cs"/>
            </a:defRPr>
          </a:pPr>
          <a:endParaRPr lang="en-US"/>
        </a:p>
      </c:txPr>
    </c:title>
    <c:autoTitleDeleted val="0"/>
    <c:plotArea>
      <c:layout>
        <c:manualLayout>
          <c:layoutTarget val="inner"/>
          <c:xMode val="edge"/>
          <c:yMode val="edge"/>
          <c:x val="0.25213353033113822"/>
          <c:y val="0.33371705994270351"/>
          <c:w val="0.49573328390011551"/>
          <c:h val="0.62927067159446282"/>
        </c:manualLayout>
      </c:layout>
      <c:doughnutChart>
        <c:varyColors val="1"/>
        <c:ser>
          <c:idx val="0"/>
          <c:order val="0"/>
          <c:dPt>
            <c:idx val="0"/>
            <c:bubble3D val="0"/>
            <c:spPr>
              <a:solidFill>
                <a:srgbClr val="6D6D6D"/>
              </a:solidFill>
              <a:ln w="19050">
                <a:solidFill>
                  <a:schemeClr val="lt1"/>
                </a:solidFill>
              </a:ln>
              <a:effectLst/>
            </c:spPr>
            <c:extLst>
              <c:ext xmlns:c16="http://schemas.microsoft.com/office/drawing/2014/chart" uri="{C3380CC4-5D6E-409C-BE32-E72D297353CC}">
                <c16:uniqueId val="{00000001-EE65-42A7-9E73-7F261FB3E0F1}"/>
              </c:ext>
            </c:extLst>
          </c:dPt>
          <c:dPt>
            <c:idx val="1"/>
            <c:bubble3D val="0"/>
            <c:spPr>
              <a:solidFill>
                <a:srgbClr val="CBCBCB"/>
              </a:solidFill>
              <a:ln w="19050">
                <a:solidFill>
                  <a:schemeClr val="lt1"/>
                </a:solidFill>
              </a:ln>
              <a:effectLst/>
            </c:spPr>
            <c:extLst>
              <c:ext xmlns:c16="http://schemas.microsoft.com/office/drawing/2014/chart" uri="{C3380CC4-5D6E-409C-BE32-E72D297353CC}">
                <c16:uniqueId val="{00000003-EE65-42A7-9E73-7F261FB3E0F1}"/>
              </c:ext>
            </c:extLst>
          </c:dPt>
          <c:dPt>
            <c:idx val="2"/>
            <c:bubble3D val="0"/>
            <c:spPr>
              <a:solidFill>
                <a:srgbClr val="B79165"/>
              </a:solidFill>
              <a:ln w="19050">
                <a:solidFill>
                  <a:schemeClr val="lt1"/>
                </a:solidFill>
              </a:ln>
              <a:effectLst/>
            </c:spPr>
            <c:extLst>
              <c:ext xmlns:c16="http://schemas.microsoft.com/office/drawing/2014/chart" uri="{C3380CC4-5D6E-409C-BE32-E72D297353CC}">
                <c16:uniqueId val="{00000005-EE65-42A7-9E73-7F261FB3E0F1}"/>
              </c:ext>
            </c:extLst>
          </c:dPt>
          <c:dLbls>
            <c:dLbl>
              <c:idx val="0"/>
              <c:layout>
                <c:manualLayout>
                  <c:x val="-8.7518503000449346E-2"/>
                  <c:y val="-0.13996085463730401"/>
                </c:manualLayout>
              </c:layout>
              <c:showLegendKey val="0"/>
              <c:showVal val="1"/>
              <c:showCatName val="1"/>
              <c:showSerName val="0"/>
              <c:showPercent val="0"/>
              <c:showBubbleSize val="0"/>
              <c:separator>
</c:separator>
              <c:extLst>
                <c:ext xmlns:c15="http://schemas.microsoft.com/office/drawing/2012/chart" uri="{CE6537A1-D6FC-4f65-9D91-7224C49458BB}">
                  <c15:layout>
                    <c:manualLayout>
                      <c:w val="0.263453783157239"/>
                      <c:h val="0.2119675465261224"/>
                    </c:manualLayout>
                  </c15:layout>
                </c:ext>
                <c:ext xmlns:c16="http://schemas.microsoft.com/office/drawing/2014/chart" uri="{C3380CC4-5D6E-409C-BE32-E72D297353CC}">
                  <c16:uniqueId val="{00000001-EE65-42A7-9E73-7F261FB3E0F1}"/>
                </c:ext>
              </c:extLst>
            </c:dLbl>
            <c:dLbl>
              <c:idx val="1"/>
              <c:layout>
                <c:manualLayout>
                  <c:x val="0.11815044420983574"/>
                  <c:y val="-7.7765871367026049E-2"/>
                </c:manualLayout>
              </c:layout>
              <c:showLegendKey val="0"/>
              <c:showVal val="1"/>
              <c:showCatName val="1"/>
              <c:showSerName val="0"/>
              <c:showPercent val="0"/>
              <c:showBubbleSize val="0"/>
              <c:separator>
</c:separator>
              <c:extLst>
                <c:ext xmlns:c15="http://schemas.microsoft.com/office/drawing/2012/chart" uri="{CE6537A1-D6FC-4f65-9D91-7224C49458BB}"/>
                <c:ext xmlns:c16="http://schemas.microsoft.com/office/drawing/2014/chart" uri="{C3380CC4-5D6E-409C-BE32-E72D297353CC}">
                  <c16:uniqueId val="{00000003-EE65-42A7-9E73-7F261FB3E0F1}"/>
                </c:ext>
              </c:extLst>
            </c:dLbl>
            <c:dLbl>
              <c:idx val="2"/>
              <c:layout>
                <c:manualLayout>
                  <c:x val="4.8135366159562709E-2"/>
                  <c:y val="-0.13331292234347322"/>
                </c:manualLayout>
              </c:layout>
              <c:tx>
                <c:rich>
                  <a:bodyPr/>
                  <a:lstStyle/>
                  <a:p>
                    <a:fld id="{6E94540C-5771-4744-954D-81D5FB8E9C45}" type="CATEGORYNAME">
                      <a:rPr lang="en-US"/>
                      <a:pPr/>
                      <a:t>[CATEGORY NAME]</a:t>
                    </a:fld>
                    <a:r>
                      <a:rPr lang="en-US" baseline="0" dirty="0"/>
                      <a:t>
76%</a:t>
                    </a:r>
                  </a:p>
                </c:rich>
              </c:tx>
              <c:showLegendKey val="0"/>
              <c:showVal val="1"/>
              <c:showCatName val="1"/>
              <c:showSerName val="0"/>
              <c:showPercent val="0"/>
              <c:showBubbleSize val="0"/>
              <c:separator>
</c:separator>
              <c:extLst>
                <c:ext xmlns:c15="http://schemas.microsoft.com/office/drawing/2012/chart" uri="{CE6537A1-D6FC-4f65-9D91-7224C49458BB}">
                  <c15:dlblFieldTable/>
                  <c15:showDataLabelsRange val="0"/>
                </c:ext>
                <c:ext xmlns:c16="http://schemas.microsoft.com/office/drawing/2014/chart" uri="{C3380CC4-5D6E-409C-BE32-E72D297353CC}">
                  <c16:uniqueId val="{00000005-EE65-42A7-9E73-7F261FB3E0F1}"/>
                </c:ext>
              </c:extLst>
            </c:dLbl>
            <c:spPr>
              <a:noFill/>
              <a:ln>
                <a:noFill/>
              </a:ln>
              <a:effectLst/>
            </c:spPr>
            <c:txPr>
              <a:bodyPr rot="0" spcFirstLastPara="1" vertOverflow="ellipsis" vert="horz" wrap="square" anchor="ctr" anchorCtr="1"/>
              <a:lstStyle/>
              <a:p>
                <a:pPr>
                  <a:defRPr sz="1100" b="0" i="0" u="none" strike="noStrike" kern="1200" baseline="0">
                    <a:solidFill>
                      <a:sysClr val="windowText" lastClr="000000"/>
                    </a:solidFill>
                    <a:latin typeface="Cambria" panose="02040503050406030204" pitchFamily="18" charset="0"/>
                    <a:ea typeface="Cambria" panose="02040503050406030204" pitchFamily="18" charset="0"/>
                    <a:cs typeface="+mn-cs"/>
                  </a:defRPr>
                </a:pPr>
                <a:endParaRPr lang="en-US"/>
              </a:p>
            </c:txPr>
            <c:showLegendKey val="0"/>
            <c:showVal val="1"/>
            <c:showCatName val="1"/>
            <c:showSerName val="0"/>
            <c:showPercent val="0"/>
            <c:showBubbleSize val="0"/>
            <c:separator>
</c:separator>
            <c:showLeaderLines val="1"/>
            <c:leaderLines>
              <c:spPr>
                <a:ln w="9525" cap="flat" cmpd="sng" algn="ctr">
                  <a:solidFill>
                    <a:schemeClr val="tx1">
                      <a:lumMod val="35000"/>
                      <a:lumOff val="65000"/>
                    </a:schemeClr>
                  </a:solidFill>
                  <a:round/>
                </a:ln>
                <a:effectLst/>
              </c:spPr>
            </c:leaderLines>
            <c:extLst>
              <c:ext xmlns:c15="http://schemas.microsoft.com/office/drawing/2012/chart" uri="{CE6537A1-D6FC-4f65-9D91-7224C49458BB}"/>
            </c:extLst>
          </c:dLbls>
          <c:cat>
            <c:strRef>
              <c:f>'SageOne OE'!$B$22:$B$24</c:f>
              <c:strCache>
                <c:ptCount val="3"/>
                <c:pt idx="0">
                  <c:v>Large Cap</c:v>
                </c:pt>
                <c:pt idx="1">
                  <c:v>Mid Cap</c:v>
                </c:pt>
                <c:pt idx="2">
                  <c:v>Small Cap</c:v>
                </c:pt>
              </c:strCache>
            </c:strRef>
          </c:cat>
          <c:val>
            <c:numRef>
              <c:f>'SageOne OE'!$C$22:$C$24</c:f>
              <c:numCache>
                <c:formatCode>0%</c:formatCode>
                <c:ptCount val="3"/>
                <c:pt idx="0">
                  <c:v>0.02</c:v>
                </c:pt>
                <c:pt idx="1">
                  <c:v>0.06</c:v>
                </c:pt>
                <c:pt idx="2">
                  <c:v>0.76</c:v>
                </c:pt>
              </c:numCache>
            </c:numRef>
          </c:val>
          <c:extLst>
            <c:ext xmlns:c16="http://schemas.microsoft.com/office/drawing/2014/chart" uri="{C3380CC4-5D6E-409C-BE32-E72D297353CC}">
              <c16:uniqueId val="{00000006-EE65-42A7-9E73-7F261FB3E0F1}"/>
            </c:ext>
          </c:extLst>
        </c:ser>
        <c:dLbls>
          <c:showLegendKey val="0"/>
          <c:showVal val="1"/>
          <c:showCatName val="0"/>
          <c:showSerName val="0"/>
          <c:showPercent val="0"/>
          <c:showBubbleSize val="0"/>
          <c:showLeaderLines val="1"/>
        </c:dLbls>
        <c:firstSliceAng val="0"/>
        <c:holeSize val="75"/>
      </c:doughnutChart>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solidFill>
        <a:sysClr val="window" lastClr="FFFFFF">
          <a:lumMod val="85000"/>
        </a:sysClr>
      </a:solidFill>
    </a:ln>
    <a:effectLst/>
  </c:spPr>
  <c:txPr>
    <a:bodyPr/>
    <a:lstStyle/>
    <a:p>
      <a:pPr>
        <a:defRPr>
          <a:solidFill>
            <a:sysClr val="windowText" lastClr="000000"/>
          </a:solidFill>
          <a:latin typeface="Cambria" panose="02040503050406030204" pitchFamily="18" charset="0"/>
          <a:ea typeface="Cambria" panose="02040503050406030204" pitchFamily="18" charset="0"/>
        </a:defRPr>
      </a:pPr>
      <a:endParaRPr lang="en-US"/>
    </a:p>
  </c:txPr>
</c:chartSpace>
</file>

<file path=ppt/charts/chart6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title>
      <c:tx>
        <c:rich>
          <a:bodyPr rot="0" spcFirstLastPara="1" vertOverflow="ellipsis" vert="horz" wrap="square" anchor="ctr" anchorCtr="1"/>
          <a:lstStyle/>
          <a:p>
            <a:pPr>
              <a:defRPr sz="1400" b="1" i="0" u="none" strike="noStrike" kern="1200" spc="0" baseline="0">
                <a:solidFill>
                  <a:sysClr val="windowText" lastClr="000000"/>
                </a:solidFill>
                <a:latin typeface="Cambria" panose="02040503050406030204" pitchFamily="18" charset="0"/>
                <a:ea typeface="Cambria" panose="02040503050406030204" pitchFamily="18" charset="0"/>
                <a:cs typeface="+mn-cs"/>
              </a:defRPr>
            </a:pPr>
            <a:r>
              <a:rPr lang="en-IN" sz="1400" b="1"/>
              <a:t>Performance</a:t>
            </a:r>
          </a:p>
        </c:rich>
      </c:tx>
      <c:layout>
        <c:manualLayout>
          <c:xMode val="edge"/>
          <c:yMode val="edge"/>
          <c:x val="0.36426806345564139"/>
          <c:y val="3.8595049045342347E-2"/>
        </c:manualLayout>
      </c:layout>
      <c:overlay val="0"/>
      <c:spPr>
        <a:noFill/>
        <a:ln>
          <a:noFill/>
        </a:ln>
        <a:effectLst/>
      </c:spPr>
      <c:txPr>
        <a:bodyPr rot="0" spcFirstLastPara="1" vertOverflow="ellipsis" vert="horz" wrap="square" anchor="ctr" anchorCtr="1"/>
        <a:lstStyle/>
        <a:p>
          <a:pPr>
            <a:defRPr sz="1400" b="1" i="0" u="none" strike="noStrike" kern="1200" spc="0" baseline="0">
              <a:solidFill>
                <a:sysClr val="windowText" lastClr="000000"/>
              </a:solidFill>
              <a:latin typeface="Cambria" panose="02040503050406030204" pitchFamily="18" charset="0"/>
              <a:ea typeface="Cambria" panose="02040503050406030204" pitchFamily="18" charset="0"/>
              <a:cs typeface="+mn-cs"/>
            </a:defRPr>
          </a:pPr>
          <a:endParaRPr lang="en-US"/>
        </a:p>
      </c:txPr>
    </c:title>
    <c:autoTitleDeleted val="0"/>
    <c:plotArea>
      <c:layout/>
      <c:barChart>
        <c:barDir val="col"/>
        <c:grouping val="clustered"/>
        <c:varyColors val="0"/>
        <c:ser>
          <c:idx val="0"/>
          <c:order val="0"/>
          <c:tx>
            <c:strRef>
              <c:f>'SageOne OE'!$G$3</c:f>
              <c:strCache>
                <c:ptCount val="1"/>
                <c:pt idx="0">
                  <c:v>SageOne AIF Scheme 3</c:v>
                </c:pt>
              </c:strCache>
            </c:strRef>
          </c:tx>
          <c:spPr>
            <a:solidFill>
              <a:srgbClr val="B79165"/>
            </a:solidFill>
            <a:ln>
              <a:noFill/>
            </a:ln>
            <a:effectLst/>
          </c:spPr>
          <c:invertIfNegative val="0"/>
          <c:dLbls>
            <c:spPr>
              <a:noFill/>
              <a:ln>
                <a:noFill/>
              </a:ln>
              <a:effectLst/>
            </c:spPr>
            <c:txPr>
              <a:bodyPr rot="0" spcFirstLastPara="1" vertOverflow="ellipsis" vert="horz" wrap="square" anchor="ctr" anchorCtr="1"/>
              <a:lstStyle/>
              <a:p>
                <a:pPr>
                  <a:defRPr sz="1200" b="0" i="0" u="none" strike="noStrike" kern="1200" baseline="0">
                    <a:solidFill>
                      <a:sysClr val="windowText" lastClr="000000"/>
                    </a:solidFill>
                    <a:latin typeface="Cambria" panose="02040503050406030204" pitchFamily="18" charset="0"/>
                    <a:ea typeface="Cambria" panose="02040503050406030204" pitchFamily="18" charset="0"/>
                    <a:cs typeface="+mn-cs"/>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'SageOne OE'!$H$2:$L$2</c:f>
              <c:strCache>
                <c:ptCount val="5"/>
                <c:pt idx="0">
                  <c:v>1 M</c:v>
                </c:pt>
                <c:pt idx="1">
                  <c:v>3M</c:v>
                </c:pt>
                <c:pt idx="2">
                  <c:v>6 M</c:v>
                </c:pt>
                <c:pt idx="3">
                  <c:v>1 Y</c:v>
                </c:pt>
                <c:pt idx="4">
                  <c:v>SI</c:v>
                </c:pt>
              </c:strCache>
            </c:strRef>
          </c:cat>
          <c:val>
            <c:numRef>
              <c:f>'SageOne OE'!$H$3:$L$3</c:f>
              <c:numCache>
                <c:formatCode>0%</c:formatCode>
                <c:ptCount val="5"/>
                <c:pt idx="0">
                  <c:v>-3.0000000000000001E-3</c:v>
                </c:pt>
                <c:pt idx="1">
                  <c:v>5.1999999999999998E-2</c:v>
                </c:pt>
                <c:pt idx="2">
                  <c:v>0.10299999999999999</c:v>
                </c:pt>
                <c:pt idx="3">
                  <c:v>0.159</c:v>
                </c:pt>
                <c:pt idx="4">
                  <c:v>7.0000000000000007E-2</c:v>
                </c:pt>
              </c:numCache>
            </c:numRef>
          </c:val>
          <c:extLst>
            <c:ext xmlns:c16="http://schemas.microsoft.com/office/drawing/2014/chart" uri="{C3380CC4-5D6E-409C-BE32-E72D297353CC}">
              <c16:uniqueId val="{00000000-2871-4FBE-8C65-2CDF74769B35}"/>
            </c:ext>
          </c:extLst>
        </c:ser>
        <c:ser>
          <c:idx val="1"/>
          <c:order val="1"/>
          <c:tx>
            <c:strRef>
              <c:f>'SageOne OE'!$G$4</c:f>
              <c:strCache>
                <c:ptCount val="1"/>
                <c:pt idx="0">
                  <c:v>BSE 500 TRI</c:v>
                </c:pt>
              </c:strCache>
            </c:strRef>
          </c:tx>
          <c:spPr>
            <a:solidFill>
              <a:srgbClr val="6D6D6D"/>
            </a:solidFill>
            <a:ln>
              <a:noFill/>
            </a:ln>
            <a:effectLst/>
          </c:spPr>
          <c:invertIfNegative val="0"/>
          <c:dLbls>
            <c:dLbl>
              <c:idx val="3"/>
              <c:layout>
                <c:manualLayout>
                  <c:x val="0"/>
                  <c:y val="-3.3769908169614601E-2"/>
                </c:manualLayout>
              </c:layout>
              <c:dLblPos val="outEnd"/>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A1DD-432B-9CB7-A506BF0AA889}"/>
                </c:ext>
              </c:extLst>
            </c:dLbl>
            <c:dLbl>
              <c:idx val="4"/>
              <c:layout>
                <c:manualLayout>
                  <c:x val="3.0332566080808823E-2"/>
                  <c:y val="4.824761003197767E-3"/>
                </c:manualLayout>
              </c:layout>
              <c:dLblPos val="outEnd"/>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A1DD-432B-9CB7-A506BF0AA889}"/>
                </c:ext>
              </c:extLst>
            </c:dLbl>
            <c:spPr>
              <a:noFill/>
              <a:ln>
                <a:noFill/>
              </a:ln>
              <a:effectLst/>
            </c:spPr>
            <c:txPr>
              <a:bodyPr rot="0" spcFirstLastPara="1" vertOverflow="ellipsis" vert="horz" wrap="square" anchor="ctr" anchorCtr="1"/>
              <a:lstStyle/>
              <a:p>
                <a:pPr>
                  <a:defRPr sz="1200" b="0" i="0" u="none" strike="noStrike" kern="1200" baseline="0">
                    <a:solidFill>
                      <a:sysClr val="windowText" lastClr="000000"/>
                    </a:solidFill>
                    <a:latin typeface="Cambria" panose="02040503050406030204" pitchFamily="18" charset="0"/>
                    <a:ea typeface="Cambria" panose="02040503050406030204" pitchFamily="18" charset="0"/>
                    <a:cs typeface="+mn-cs"/>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'SageOne OE'!$H$2:$L$2</c:f>
              <c:strCache>
                <c:ptCount val="5"/>
                <c:pt idx="0">
                  <c:v>1 M</c:v>
                </c:pt>
                <c:pt idx="1">
                  <c:v>3M</c:v>
                </c:pt>
                <c:pt idx="2">
                  <c:v>6 M</c:v>
                </c:pt>
                <c:pt idx="3">
                  <c:v>1 Y</c:v>
                </c:pt>
                <c:pt idx="4">
                  <c:v>SI</c:v>
                </c:pt>
              </c:strCache>
            </c:strRef>
          </c:cat>
          <c:val>
            <c:numRef>
              <c:f>'SageOne OE'!$H$4:$L$4</c:f>
              <c:numCache>
                <c:formatCode>0%</c:formatCode>
                <c:ptCount val="5"/>
                <c:pt idx="0">
                  <c:v>2.1999999999999999E-2</c:v>
                </c:pt>
                <c:pt idx="1">
                  <c:v>3.7999999999999999E-2</c:v>
                </c:pt>
                <c:pt idx="2">
                  <c:v>0.02</c:v>
                </c:pt>
                <c:pt idx="3">
                  <c:v>0.03</c:v>
                </c:pt>
                <c:pt idx="4">
                  <c:v>5.0000000000000001E-3</c:v>
                </c:pt>
              </c:numCache>
            </c:numRef>
          </c:val>
          <c:extLst>
            <c:ext xmlns:c16="http://schemas.microsoft.com/office/drawing/2014/chart" uri="{C3380CC4-5D6E-409C-BE32-E72D297353CC}">
              <c16:uniqueId val="{00000001-2871-4FBE-8C65-2CDF74769B35}"/>
            </c:ext>
          </c:extLst>
        </c:ser>
        <c:dLbls>
          <c:dLblPos val="outEnd"/>
          <c:showLegendKey val="0"/>
          <c:showVal val="1"/>
          <c:showCatName val="0"/>
          <c:showSerName val="0"/>
          <c:showPercent val="0"/>
          <c:showBubbleSize val="0"/>
        </c:dLbls>
        <c:gapWidth val="219"/>
        <c:overlap val="-27"/>
        <c:axId val="403742304"/>
        <c:axId val="403744104"/>
      </c:barChart>
      <c:catAx>
        <c:axId val="403742304"/>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200" b="0" i="0" u="none" strike="noStrike" kern="1200" baseline="0">
                <a:solidFill>
                  <a:sysClr val="windowText" lastClr="000000"/>
                </a:solidFill>
                <a:latin typeface="Cambria" panose="02040503050406030204" pitchFamily="18" charset="0"/>
                <a:ea typeface="Cambria" panose="02040503050406030204" pitchFamily="18" charset="0"/>
                <a:cs typeface="+mn-cs"/>
              </a:defRPr>
            </a:pPr>
            <a:endParaRPr lang="en-US"/>
          </a:p>
        </c:txPr>
        <c:crossAx val="403744104"/>
        <c:crosses val="autoZero"/>
        <c:auto val="1"/>
        <c:lblAlgn val="ctr"/>
        <c:lblOffset val="100"/>
        <c:noMultiLvlLbl val="0"/>
      </c:catAx>
      <c:valAx>
        <c:axId val="403744104"/>
        <c:scaling>
          <c:orientation val="minMax"/>
        </c:scaling>
        <c:delete val="1"/>
        <c:axPos val="l"/>
        <c:numFmt formatCode="0%" sourceLinked="1"/>
        <c:majorTickMark val="none"/>
        <c:minorTickMark val="none"/>
        <c:tickLblPos val="nextTo"/>
        <c:crossAx val="403742304"/>
        <c:crosses val="autoZero"/>
        <c:crossBetween val="between"/>
      </c:valAx>
      <c:spPr>
        <a:noFill/>
        <a:ln>
          <a:noFill/>
        </a:ln>
        <a:effectLst/>
      </c:spPr>
    </c:plotArea>
    <c:legend>
      <c:legendPos val="b"/>
      <c:overlay val="0"/>
      <c:spPr>
        <a:noFill/>
        <a:ln>
          <a:noFill/>
        </a:ln>
        <a:effectLst/>
      </c:spPr>
      <c:txPr>
        <a:bodyPr rot="0" spcFirstLastPara="1" vertOverflow="ellipsis" vert="horz" wrap="square" anchor="ctr" anchorCtr="1"/>
        <a:lstStyle/>
        <a:p>
          <a:pPr>
            <a:defRPr sz="1200" b="0" i="0" u="none" strike="noStrike" kern="1200" baseline="0">
              <a:solidFill>
                <a:sysClr val="windowText" lastClr="000000"/>
              </a:solidFill>
              <a:latin typeface="Cambria" panose="02040503050406030204" pitchFamily="18" charset="0"/>
              <a:ea typeface="Cambria" panose="02040503050406030204" pitchFamily="18" charset="0"/>
              <a:cs typeface="+mn-cs"/>
            </a:defRPr>
          </a:pPr>
          <a:endParaRPr lang="en-US"/>
        </a:p>
      </c:txPr>
    </c:legend>
    <c:plotVisOnly val="1"/>
    <c:dispBlanksAs val="gap"/>
    <c:showDLblsOverMax val="0"/>
  </c:chart>
  <c:spPr>
    <a:noFill/>
    <a:ln>
      <a:solidFill>
        <a:sysClr val="window" lastClr="FFFFFF">
          <a:lumMod val="85000"/>
        </a:sysClr>
      </a:solidFill>
    </a:ln>
    <a:effectLst/>
  </c:spPr>
  <c:txPr>
    <a:bodyPr/>
    <a:lstStyle/>
    <a:p>
      <a:pPr>
        <a:defRPr sz="1200">
          <a:solidFill>
            <a:sysClr val="windowText" lastClr="000000"/>
          </a:solidFill>
          <a:latin typeface="Cambria" panose="02040503050406030204" pitchFamily="18" charset="0"/>
          <a:ea typeface="Cambria" panose="02040503050406030204" pitchFamily="18" charset="0"/>
        </a:defRPr>
      </a:pPr>
      <a:endParaRPr lang="en-US"/>
    </a:p>
  </c:txPr>
</c:chartSpace>
</file>

<file path=ppt/charts/chart6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rot="0" spcFirstLastPara="1" vertOverflow="ellipsis" vert="horz" wrap="square" anchor="ctr" anchorCtr="1"/>
          <a:lstStyle/>
          <a:p>
            <a:pPr>
              <a:defRPr sz="1400" b="1" i="0" u="none" strike="noStrike" kern="1200" spc="0" baseline="0">
                <a:solidFill>
                  <a:sysClr val="windowText" lastClr="000000"/>
                </a:solidFill>
                <a:latin typeface="Cambria" panose="02040503050406030204" pitchFamily="18" charset="0"/>
                <a:ea typeface="Cambria" panose="02040503050406030204" pitchFamily="18" charset="0"/>
                <a:cs typeface="+mn-cs"/>
              </a:defRPr>
            </a:pPr>
            <a:r>
              <a:rPr lang="en-US" sz="1400" b="1"/>
              <a:t>Performance</a:t>
            </a:r>
          </a:p>
        </c:rich>
      </c:tx>
      <c:layout>
        <c:manualLayout>
          <c:xMode val="edge"/>
          <c:yMode val="edge"/>
          <c:x val="0.37578455818022749"/>
          <c:y val="9.2592592592592587E-3"/>
        </c:manualLayout>
      </c:layout>
      <c:overlay val="0"/>
      <c:spPr>
        <a:noFill/>
        <a:ln>
          <a:noFill/>
        </a:ln>
        <a:effectLst/>
      </c:spPr>
      <c:txPr>
        <a:bodyPr rot="0" spcFirstLastPara="1" vertOverflow="ellipsis" vert="horz" wrap="square" anchor="ctr" anchorCtr="1"/>
        <a:lstStyle/>
        <a:p>
          <a:pPr>
            <a:defRPr sz="1400" b="1" i="0" u="none" strike="noStrike" kern="1200" spc="0" baseline="0">
              <a:solidFill>
                <a:sysClr val="windowText" lastClr="000000"/>
              </a:solidFill>
              <a:latin typeface="Cambria" panose="02040503050406030204" pitchFamily="18" charset="0"/>
              <a:ea typeface="Cambria" panose="02040503050406030204" pitchFamily="18" charset="0"/>
              <a:cs typeface="+mn-cs"/>
            </a:defRPr>
          </a:pPr>
          <a:endParaRPr lang="en-US"/>
        </a:p>
      </c:txPr>
    </c:title>
    <c:autoTitleDeleted val="0"/>
    <c:plotArea>
      <c:layout>
        <c:manualLayout>
          <c:layoutTarget val="inner"/>
          <c:xMode val="edge"/>
          <c:yMode val="edge"/>
          <c:x val="3.5714285714285712E-2"/>
          <c:y val="0.11983209052510821"/>
          <c:w val="0.93452380952380953"/>
          <c:h val="0.68387651874641497"/>
        </c:manualLayout>
      </c:layout>
      <c:barChart>
        <c:barDir val="col"/>
        <c:grouping val="clustered"/>
        <c:varyColors val="0"/>
        <c:ser>
          <c:idx val="0"/>
          <c:order val="0"/>
          <c:tx>
            <c:strRef>
              <c:f>'Alchemy-LOT'!$C$4</c:f>
              <c:strCache>
                <c:ptCount val="1"/>
                <c:pt idx="0">
                  <c:v>Alchemy Leaders of Tomorrow</c:v>
                </c:pt>
              </c:strCache>
            </c:strRef>
          </c:tx>
          <c:spPr>
            <a:solidFill>
              <a:srgbClr val="B79165"/>
            </a:solidFill>
            <a:ln>
              <a:noFill/>
            </a:ln>
            <a:effectLst/>
          </c:spPr>
          <c:invertIfNegative val="0"/>
          <c:dLbls>
            <c:dLbl>
              <c:idx val="0"/>
              <c:layout>
                <c:manualLayout>
                  <c:x val="-3.5714285714285719E-2"/>
                  <c:y val="2.6490413863829936E-2"/>
                </c:manualLayout>
              </c:layout>
              <c:dLblPos val="outEnd"/>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782C-46BE-B674-037218666EAB}"/>
                </c:ext>
              </c:extLst>
            </c:dLbl>
            <c:dLbl>
              <c:idx val="1"/>
              <c:layout>
                <c:manualLayout>
                  <c:x val="-2.6785714285714284E-2"/>
                  <c:y val="3.0905077262693158E-2"/>
                </c:manualLayout>
              </c:layout>
              <c:dLblPos val="outEnd"/>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805B-4DB9-897F-4CAD6115FE77}"/>
                </c:ext>
              </c:extLst>
            </c:dLbl>
            <c:dLbl>
              <c:idx val="2"/>
              <c:layout>
                <c:manualLayout>
                  <c:x val="1.4880952380952326E-2"/>
                  <c:y val="7.1783824444171917E-7"/>
                </c:manualLayout>
              </c:layout>
              <c:dLblPos val="outEnd"/>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DC98-452A-B6A2-56020DAD6547}"/>
                </c:ext>
              </c:extLst>
            </c:dLbl>
            <c:dLbl>
              <c:idx val="3"/>
              <c:layout>
                <c:manualLayout>
                  <c:x val="-1.1904761904761904E-2"/>
                  <c:y val="4.4150110375275938E-3"/>
                </c:manualLayout>
              </c:layout>
              <c:dLblPos val="outEnd"/>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74B4-476A-B1D3-E14F90A2374E}"/>
                </c:ext>
              </c:extLst>
            </c:dLbl>
            <c:dLbl>
              <c:idx val="4"/>
              <c:layout>
                <c:manualLayout>
                  <c:x val="1.1904761904761795E-2"/>
                  <c:y val="-4.4150110375275938E-3"/>
                </c:manualLayout>
              </c:layout>
              <c:dLblPos val="outEnd"/>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74B4-476A-B1D3-E14F90A2374E}"/>
                </c:ext>
              </c:extLst>
            </c:dLbl>
            <c:spPr>
              <a:noFill/>
              <a:ln>
                <a:noFill/>
              </a:ln>
              <a:effectLst/>
            </c:spPr>
            <c:txPr>
              <a:bodyPr rot="0" spcFirstLastPara="1" vertOverflow="ellipsis" vert="horz" wrap="square" anchor="ctr" anchorCtr="1"/>
              <a:lstStyle/>
              <a:p>
                <a:pPr>
                  <a:defRPr sz="1100" b="0" i="0" u="none" strike="noStrike" kern="1200" baseline="0">
                    <a:solidFill>
                      <a:sysClr val="windowText" lastClr="000000"/>
                    </a:solidFill>
                    <a:latin typeface="Cambria" panose="02040503050406030204" pitchFamily="18" charset="0"/>
                    <a:ea typeface="Cambria" panose="02040503050406030204" pitchFamily="18" charset="0"/>
                    <a:cs typeface="+mn-cs"/>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'Alchemy-LOT'!$D$3:$J$3</c:f>
              <c:strCache>
                <c:ptCount val="7"/>
                <c:pt idx="0">
                  <c:v>1 M</c:v>
                </c:pt>
                <c:pt idx="1">
                  <c:v>3 M</c:v>
                </c:pt>
                <c:pt idx="2">
                  <c:v>6 M</c:v>
                </c:pt>
                <c:pt idx="3">
                  <c:v>1 Y</c:v>
                </c:pt>
                <c:pt idx="4">
                  <c:v>3 Y</c:v>
                </c:pt>
                <c:pt idx="5">
                  <c:v>5 Y</c:v>
                </c:pt>
                <c:pt idx="6">
                  <c:v>SI</c:v>
                </c:pt>
              </c:strCache>
            </c:strRef>
          </c:cat>
          <c:val>
            <c:numRef>
              <c:f>'Alchemy-LOT'!$D$4:$J$4</c:f>
              <c:numCache>
                <c:formatCode>0%</c:formatCode>
                <c:ptCount val="7"/>
                <c:pt idx="0">
                  <c:v>5.0000000000000001E-3</c:v>
                </c:pt>
                <c:pt idx="1">
                  <c:v>0.114</c:v>
                </c:pt>
                <c:pt idx="2">
                  <c:v>0.20599999999999999</c:v>
                </c:pt>
                <c:pt idx="3">
                  <c:v>0.113</c:v>
                </c:pt>
                <c:pt idx="4">
                  <c:v>0.18</c:v>
                </c:pt>
                <c:pt idx="5">
                  <c:v>0.17399999999999999</c:v>
                </c:pt>
                <c:pt idx="6">
                  <c:v>0.154</c:v>
                </c:pt>
              </c:numCache>
            </c:numRef>
          </c:val>
          <c:extLst>
            <c:ext xmlns:c16="http://schemas.microsoft.com/office/drawing/2014/chart" uri="{C3380CC4-5D6E-409C-BE32-E72D297353CC}">
              <c16:uniqueId val="{00000000-1CCC-4678-AF32-1E87753FC494}"/>
            </c:ext>
          </c:extLst>
        </c:ser>
        <c:ser>
          <c:idx val="1"/>
          <c:order val="1"/>
          <c:tx>
            <c:strRef>
              <c:f>'Alchemy-LOT'!$C$5</c:f>
              <c:strCache>
                <c:ptCount val="1"/>
                <c:pt idx="0">
                  <c:v>S&amp;P BSE 500</c:v>
                </c:pt>
              </c:strCache>
            </c:strRef>
          </c:tx>
          <c:spPr>
            <a:solidFill>
              <a:srgbClr val="6D6D6D"/>
            </a:solidFill>
            <a:ln>
              <a:noFill/>
            </a:ln>
            <a:effectLst/>
          </c:spPr>
          <c:invertIfNegative val="0"/>
          <c:dLbls>
            <c:dLbl>
              <c:idx val="0"/>
              <c:layout>
                <c:manualLayout>
                  <c:x val="8.9285714285714281E-3"/>
                  <c:y val="-7.135671069288343E-3"/>
                </c:manualLayout>
              </c:layout>
              <c:dLblPos val="outEnd"/>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1CCC-4678-AF32-1E87753FC494}"/>
                </c:ext>
              </c:extLst>
            </c:dLbl>
            <c:dLbl>
              <c:idx val="1"/>
              <c:layout>
                <c:manualLayout>
                  <c:x val="8.9285714285713743E-3"/>
                  <c:y val="-2.2789569666740006E-2"/>
                </c:manualLayout>
              </c:layout>
              <c:dLblPos val="outEnd"/>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DC98-452A-B6A2-56020DAD6547}"/>
                </c:ext>
              </c:extLst>
            </c:dLbl>
            <c:dLbl>
              <c:idx val="2"/>
              <c:layout>
                <c:manualLayout>
                  <c:x val="1.7857142857142804E-2"/>
                  <c:y val="9.4033220836115608E-3"/>
                </c:manualLayout>
              </c:layout>
              <c:dLblPos val="outEnd"/>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74B4-476A-B1D3-E14F90A2374E}"/>
                </c:ext>
              </c:extLst>
            </c:dLbl>
            <c:dLbl>
              <c:idx val="4"/>
              <c:layout>
                <c:manualLayout>
                  <c:x val="1.4880952380952273E-2"/>
                  <c:y val="4.4150110375275938E-3"/>
                </c:manualLayout>
              </c:layout>
              <c:dLblPos val="outEnd"/>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1CCC-4678-AF32-1E87753FC494}"/>
                </c:ext>
              </c:extLst>
            </c:dLbl>
            <c:dLbl>
              <c:idx val="5"/>
              <c:layout>
                <c:manualLayout>
                  <c:x val="1.4880952380952273E-2"/>
                  <c:y val="1.7660044150110375E-2"/>
                </c:manualLayout>
              </c:layout>
              <c:dLblPos val="outEnd"/>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74B4-476A-B1D3-E14F90A2374E}"/>
                </c:ext>
              </c:extLst>
            </c:dLbl>
            <c:dLbl>
              <c:idx val="6"/>
              <c:layout>
                <c:manualLayout>
                  <c:x val="2.6785714285714284E-2"/>
                  <c:y val="0"/>
                </c:manualLayout>
              </c:layout>
              <c:dLblPos val="outEnd"/>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1CCC-4678-AF32-1E87753FC494}"/>
                </c:ext>
              </c:extLst>
            </c:dLbl>
            <c:spPr>
              <a:noFill/>
              <a:ln>
                <a:noFill/>
              </a:ln>
              <a:effectLst/>
            </c:spPr>
            <c:txPr>
              <a:bodyPr rot="0" spcFirstLastPara="1" vertOverflow="ellipsis" vert="horz" wrap="square" anchor="ctr" anchorCtr="1"/>
              <a:lstStyle/>
              <a:p>
                <a:pPr>
                  <a:defRPr sz="1100" b="0" i="0" u="none" strike="noStrike" kern="1200" baseline="0">
                    <a:solidFill>
                      <a:sysClr val="windowText" lastClr="000000"/>
                    </a:solidFill>
                    <a:latin typeface="Cambria" panose="02040503050406030204" pitchFamily="18" charset="0"/>
                    <a:ea typeface="Cambria" panose="02040503050406030204" pitchFamily="18" charset="0"/>
                    <a:cs typeface="+mn-cs"/>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'Alchemy-LOT'!$D$3:$J$3</c:f>
              <c:strCache>
                <c:ptCount val="7"/>
                <c:pt idx="0">
                  <c:v>1 M</c:v>
                </c:pt>
                <c:pt idx="1">
                  <c:v>3 M</c:v>
                </c:pt>
                <c:pt idx="2">
                  <c:v>6 M</c:v>
                </c:pt>
                <c:pt idx="3">
                  <c:v>1 Y</c:v>
                </c:pt>
                <c:pt idx="4">
                  <c:v>3 Y</c:v>
                </c:pt>
                <c:pt idx="5">
                  <c:v>5 Y</c:v>
                </c:pt>
                <c:pt idx="6">
                  <c:v>SI</c:v>
                </c:pt>
              </c:strCache>
            </c:strRef>
          </c:cat>
          <c:val>
            <c:numRef>
              <c:f>'Alchemy-LOT'!$D$5:$J$5</c:f>
              <c:numCache>
                <c:formatCode>0%</c:formatCode>
                <c:ptCount val="7"/>
                <c:pt idx="0">
                  <c:v>0.02</c:v>
                </c:pt>
                <c:pt idx="1">
                  <c:v>3.3000000000000002E-2</c:v>
                </c:pt>
                <c:pt idx="2">
                  <c:v>1.4E-2</c:v>
                </c:pt>
                <c:pt idx="3">
                  <c:v>0.02</c:v>
                </c:pt>
                <c:pt idx="4">
                  <c:v>0.107</c:v>
                </c:pt>
                <c:pt idx="5">
                  <c:v>0.11</c:v>
                </c:pt>
                <c:pt idx="6">
                  <c:v>0.111</c:v>
                </c:pt>
              </c:numCache>
            </c:numRef>
          </c:val>
          <c:extLst>
            <c:ext xmlns:c16="http://schemas.microsoft.com/office/drawing/2014/chart" uri="{C3380CC4-5D6E-409C-BE32-E72D297353CC}">
              <c16:uniqueId val="{00000001-1CCC-4678-AF32-1E87753FC494}"/>
            </c:ext>
          </c:extLst>
        </c:ser>
        <c:dLbls>
          <c:dLblPos val="outEnd"/>
          <c:showLegendKey val="0"/>
          <c:showVal val="1"/>
          <c:showCatName val="0"/>
          <c:showSerName val="0"/>
          <c:showPercent val="0"/>
          <c:showBubbleSize val="0"/>
        </c:dLbls>
        <c:gapWidth val="219"/>
        <c:overlap val="-27"/>
        <c:axId val="995572480"/>
        <c:axId val="995574880"/>
      </c:barChart>
      <c:catAx>
        <c:axId val="995572480"/>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100" b="0" i="0" u="none" strike="noStrike" kern="1200" baseline="0">
                <a:solidFill>
                  <a:sysClr val="windowText" lastClr="000000"/>
                </a:solidFill>
                <a:latin typeface="Cambria" panose="02040503050406030204" pitchFamily="18" charset="0"/>
                <a:ea typeface="Cambria" panose="02040503050406030204" pitchFamily="18" charset="0"/>
                <a:cs typeface="+mn-cs"/>
              </a:defRPr>
            </a:pPr>
            <a:endParaRPr lang="en-US"/>
          </a:p>
        </c:txPr>
        <c:crossAx val="995574880"/>
        <c:crosses val="autoZero"/>
        <c:auto val="1"/>
        <c:lblAlgn val="ctr"/>
        <c:lblOffset val="100"/>
        <c:noMultiLvlLbl val="0"/>
      </c:catAx>
      <c:valAx>
        <c:axId val="995574880"/>
        <c:scaling>
          <c:orientation val="minMax"/>
        </c:scaling>
        <c:delete val="1"/>
        <c:axPos val="l"/>
        <c:numFmt formatCode="0%" sourceLinked="1"/>
        <c:majorTickMark val="none"/>
        <c:minorTickMark val="none"/>
        <c:tickLblPos val="nextTo"/>
        <c:crossAx val="995572480"/>
        <c:crosses val="autoZero"/>
        <c:crossBetween val="between"/>
      </c:valAx>
      <c:spPr>
        <a:noFill/>
        <a:ln>
          <a:noFill/>
        </a:ln>
        <a:effectLst/>
      </c:spPr>
    </c:plotArea>
    <c:legend>
      <c:legendPos val="b"/>
      <c:overlay val="0"/>
      <c:spPr>
        <a:noFill/>
        <a:ln>
          <a:noFill/>
        </a:ln>
        <a:effectLst/>
      </c:spPr>
      <c:txPr>
        <a:bodyPr rot="0" spcFirstLastPara="1" vertOverflow="ellipsis" vert="horz" wrap="square" anchor="ctr" anchorCtr="1"/>
        <a:lstStyle/>
        <a:p>
          <a:pPr>
            <a:defRPr sz="1200" b="0" i="0" u="none" strike="noStrike" kern="1200" baseline="0">
              <a:solidFill>
                <a:sysClr val="windowText" lastClr="000000"/>
              </a:solidFill>
              <a:latin typeface="Cambria" panose="02040503050406030204" pitchFamily="18" charset="0"/>
              <a:ea typeface="Cambria" panose="02040503050406030204" pitchFamily="18" charset="0"/>
              <a:cs typeface="+mn-cs"/>
            </a:defRPr>
          </a:pPr>
          <a:endParaRPr lang="en-US"/>
        </a:p>
      </c:txPr>
    </c:legend>
    <c:plotVisOnly val="1"/>
    <c:dispBlanksAs val="gap"/>
    <c:showDLblsOverMax val="0"/>
  </c:chart>
  <c:spPr>
    <a:noFill/>
    <a:ln>
      <a:solidFill>
        <a:schemeClr val="bg1">
          <a:lumMod val="85000"/>
        </a:schemeClr>
      </a:solidFill>
    </a:ln>
    <a:effectLst/>
  </c:spPr>
  <c:txPr>
    <a:bodyPr/>
    <a:lstStyle/>
    <a:p>
      <a:pPr>
        <a:defRPr sz="1100">
          <a:solidFill>
            <a:sysClr val="windowText" lastClr="000000"/>
          </a:solidFill>
          <a:latin typeface="Cambria" panose="02040503050406030204" pitchFamily="18" charset="0"/>
          <a:ea typeface="Cambria" panose="02040503050406030204" pitchFamily="18" charset="0"/>
        </a:defRPr>
      </a:pPr>
      <a:endParaRPr lang="en-US"/>
    </a:p>
  </c:txPr>
</c:chartSpace>
</file>

<file path=ppt/charts/chart6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rot="0" spcFirstLastPara="1" vertOverflow="ellipsis" vert="horz" wrap="square" anchor="ctr" anchorCtr="1"/>
          <a:lstStyle/>
          <a:p>
            <a:pPr algn="ctr">
              <a:defRPr sz="1400" b="1" i="0" u="none" strike="noStrike" kern="1200" spc="0" baseline="0">
                <a:solidFill>
                  <a:schemeClr val="tx1"/>
                </a:solidFill>
                <a:latin typeface="Cambria" panose="02040503050406030204" pitchFamily="18" charset="0"/>
                <a:ea typeface="Cambria" panose="02040503050406030204" pitchFamily="18" charset="0"/>
                <a:cs typeface="+mn-cs"/>
              </a:defRPr>
            </a:pPr>
            <a:r>
              <a:rPr lang="en-US" sz="1400" b="1">
                <a:solidFill>
                  <a:schemeClr val="tx1"/>
                </a:solidFill>
              </a:rPr>
              <a:t>Market-Cap</a:t>
            </a:r>
            <a:r>
              <a:rPr lang="en-US" sz="1400" b="1" baseline="0">
                <a:solidFill>
                  <a:schemeClr val="tx1"/>
                </a:solidFill>
              </a:rPr>
              <a:t> </a:t>
            </a:r>
            <a:r>
              <a:rPr lang="en-US" sz="1400" b="1">
                <a:solidFill>
                  <a:schemeClr val="tx1"/>
                </a:solidFill>
              </a:rPr>
              <a:t>Allocation</a:t>
            </a:r>
          </a:p>
        </c:rich>
      </c:tx>
      <c:layout>
        <c:manualLayout>
          <c:xMode val="edge"/>
          <c:yMode val="edge"/>
          <c:x val="0.31023962578553954"/>
          <c:y val="2.3830969000975755E-2"/>
        </c:manualLayout>
      </c:layout>
      <c:overlay val="0"/>
      <c:spPr>
        <a:noFill/>
        <a:ln>
          <a:noFill/>
        </a:ln>
        <a:effectLst/>
      </c:spPr>
      <c:txPr>
        <a:bodyPr rot="0" spcFirstLastPara="1" vertOverflow="ellipsis" vert="horz" wrap="square" anchor="ctr" anchorCtr="1"/>
        <a:lstStyle/>
        <a:p>
          <a:pPr algn="ctr">
            <a:defRPr sz="1400" b="1" i="0" u="none" strike="noStrike" kern="1200" spc="0" baseline="0">
              <a:solidFill>
                <a:schemeClr val="tx1"/>
              </a:solidFill>
              <a:latin typeface="Cambria" panose="02040503050406030204" pitchFamily="18" charset="0"/>
              <a:ea typeface="Cambria" panose="02040503050406030204" pitchFamily="18" charset="0"/>
              <a:cs typeface="+mn-cs"/>
            </a:defRPr>
          </a:pPr>
          <a:endParaRPr lang="en-US"/>
        </a:p>
      </c:txPr>
    </c:title>
    <c:autoTitleDeleted val="0"/>
    <c:plotArea>
      <c:layout>
        <c:manualLayout>
          <c:layoutTarget val="inner"/>
          <c:xMode val="edge"/>
          <c:yMode val="edge"/>
          <c:x val="0.3635358191999129"/>
          <c:y val="0.18822087117516079"/>
          <c:w val="0.2840784582617078"/>
          <c:h val="0.80955928344466965"/>
        </c:manualLayout>
      </c:layout>
      <c:doughnutChart>
        <c:varyColors val="1"/>
        <c:ser>
          <c:idx val="0"/>
          <c:order val="0"/>
          <c:tx>
            <c:strRef>
              <c:f>'Alchemy-LOT'!$D$20</c:f>
              <c:strCache>
                <c:ptCount val="1"/>
                <c:pt idx="0">
                  <c:v>Allocation %</c:v>
                </c:pt>
              </c:strCache>
            </c:strRef>
          </c:tx>
          <c:dPt>
            <c:idx val="0"/>
            <c:bubble3D val="0"/>
            <c:spPr>
              <a:solidFill>
                <a:schemeClr val="tx1">
                  <a:lumMod val="50000"/>
                  <a:lumOff val="50000"/>
                </a:schemeClr>
              </a:solidFill>
              <a:ln w="19050">
                <a:solidFill>
                  <a:schemeClr val="lt1"/>
                </a:solidFill>
              </a:ln>
              <a:effectLst/>
            </c:spPr>
            <c:extLst>
              <c:ext xmlns:c16="http://schemas.microsoft.com/office/drawing/2014/chart" uri="{C3380CC4-5D6E-409C-BE32-E72D297353CC}">
                <c16:uniqueId val="{00000001-0A27-46E1-AE01-59F3E5ADE7DF}"/>
              </c:ext>
            </c:extLst>
          </c:dPt>
          <c:dPt>
            <c:idx val="1"/>
            <c:bubble3D val="0"/>
            <c:spPr>
              <a:solidFill>
                <a:srgbClr val="B79165"/>
              </a:solidFill>
              <a:ln w="19050">
                <a:solidFill>
                  <a:schemeClr val="lt1"/>
                </a:solidFill>
              </a:ln>
              <a:effectLst/>
            </c:spPr>
            <c:extLst>
              <c:ext xmlns:c16="http://schemas.microsoft.com/office/drawing/2014/chart" uri="{C3380CC4-5D6E-409C-BE32-E72D297353CC}">
                <c16:uniqueId val="{00000003-0A27-46E1-AE01-59F3E5ADE7DF}"/>
              </c:ext>
            </c:extLst>
          </c:dPt>
          <c:dPt>
            <c:idx val="2"/>
            <c:bubble3D val="0"/>
            <c:spPr>
              <a:solidFill>
                <a:schemeClr val="bg1">
                  <a:lumMod val="75000"/>
                </a:schemeClr>
              </a:solidFill>
              <a:ln w="19050">
                <a:solidFill>
                  <a:schemeClr val="lt1"/>
                </a:solidFill>
              </a:ln>
              <a:effectLst/>
            </c:spPr>
            <c:extLst>
              <c:ext xmlns:c16="http://schemas.microsoft.com/office/drawing/2014/chart" uri="{C3380CC4-5D6E-409C-BE32-E72D297353CC}">
                <c16:uniqueId val="{00000005-0A27-46E1-AE01-59F3E5ADE7DF}"/>
              </c:ext>
            </c:extLst>
          </c:dPt>
          <c:dLbls>
            <c:dLbl>
              <c:idx val="0"/>
              <c:layout>
                <c:manualLayout>
                  <c:x val="9.1420304317074791E-2"/>
                  <c:y val="3.2662594439236116E-2"/>
                </c:manualLayout>
              </c:layout>
              <c:showLegendKey val="0"/>
              <c:showVal val="1"/>
              <c:showCatName val="1"/>
              <c:showSerName val="0"/>
              <c:showPercent val="0"/>
              <c:showBubbleSize val="0"/>
              <c:separator>
</c:separator>
              <c:extLst>
                <c:ext xmlns:c15="http://schemas.microsoft.com/office/drawing/2012/chart" uri="{CE6537A1-D6FC-4f65-9D91-7224C49458BB}"/>
                <c:ext xmlns:c16="http://schemas.microsoft.com/office/drawing/2014/chart" uri="{C3380CC4-5D6E-409C-BE32-E72D297353CC}">
                  <c16:uniqueId val="{00000001-0A27-46E1-AE01-59F3E5ADE7DF}"/>
                </c:ext>
              </c:extLst>
            </c:dLbl>
            <c:dLbl>
              <c:idx val="1"/>
              <c:layout>
                <c:manualLayout>
                  <c:x val="0.12409008443515704"/>
                  <c:y val="-0.12768671314152991"/>
                </c:manualLayout>
              </c:layout>
              <c:showLegendKey val="0"/>
              <c:showVal val="1"/>
              <c:showCatName val="1"/>
              <c:showSerName val="0"/>
              <c:showPercent val="0"/>
              <c:showBubbleSize val="0"/>
              <c:separator>
</c:separator>
              <c:extLst>
                <c:ext xmlns:c15="http://schemas.microsoft.com/office/drawing/2012/chart" uri="{CE6537A1-D6FC-4f65-9D91-7224C49458BB}"/>
                <c:ext xmlns:c16="http://schemas.microsoft.com/office/drawing/2014/chart" uri="{C3380CC4-5D6E-409C-BE32-E72D297353CC}">
                  <c16:uniqueId val="{00000003-0A27-46E1-AE01-59F3E5ADE7DF}"/>
                </c:ext>
              </c:extLst>
            </c:dLbl>
            <c:dLbl>
              <c:idx val="2"/>
              <c:layout>
                <c:manualLayout>
                  <c:x val="-8.8941703707081626E-2"/>
                  <c:y val="-1.0015343841540039E-2"/>
                </c:manualLayout>
              </c:layout>
              <c:showLegendKey val="0"/>
              <c:showVal val="1"/>
              <c:showCatName val="1"/>
              <c:showSerName val="0"/>
              <c:showPercent val="0"/>
              <c:showBubbleSize val="0"/>
              <c:separator>
</c:separator>
              <c:extLst>
                <c:ext xmlns:c15="http://schemas.microsoft.com/office/drawing/2012/chart" uri="{CE6537A1-D6FC-4f65-9D91-7224C49458BB}"/>
                <c:ext xmlns:c16="http://schemas.microsoft.com/office/drawing/2014/chart" uri="{C3380CC4-5D6E-409C-BE32-E72D297353CC}">
                  <c16:uniqueId val="{00000005-0A27-46E1-AE01-59F3E5ADE7DF}"/>
                </c:ext>
              </c:extLst>
            </c:dLbl>
            <c:spPr>
              <a:noFill/>
              <a:ln>
                <a:noFill/>
              </a:ln>
              <a:effectLst/>
            </c:spPr>
            <c:txPr>
              <a:bodyPr rot="0" spcFirstLastPara="1" vertOverflow="ellipsis" vert="horz" wrap="square" anchor="ctr" anchorCtr="1"/>
              <a:lstStyle/>
              <a:p>
                <a:pPr>
                  <a:defRPr sz="1100" b="0" i="0" u="none" strike="noStrike" kern="1200" baseline="0">
                    <a:solidFill>
                      <a:sysClr val="windowText" lastClr="000000"/>
                    </a:solidFill>
                    <a:latin typeface="Cambria" panose="02040503050406030204" pitchFamily="18" charset="0"/>
                    <a:ea typeface="Cambria" panose="02040503050406030204" pitchFamily="18" charset="0"/>
                    <a:cs typeface="+mn-cs"/>
                  </a:defRPr>
                </a:pPr>
                <a:endParaRPr lang="en-US"/>
              </a:p>
            </c:txPr>
            <c:showLegendKey val="0"/>
            <c:showVal val="1"/>
            <c:showCatName val="1"/>
            <c:showSerName val="0"/>
            <c:showPercent val="0"/>
            <c:showBubbleSize val="0"/>
            <c:separator>
</c:separator>
            <c:showLeaderLines val="1"/>
            <c:leaderLines>
              <c:spPr>
                <a:ln w="9525" cap="flat" cmpd="sng" algn="ctr">
                  <a:solidFill>
                    <a:schemeClr val="tx1">
                      <a:lumMod val="35000"/>
                      <a:lumOff val="65000"/>
                    </a:schemeClr>
                  </a:solidFill>
                  <a:round/>
                </a:ln>
                <a:effectLst/>
              </c:spPr>
            </c:leaderLines>
            <c:extLst>
              <c:ext xmlns:c15="http://schemas.microsoft.com/office/drawing/2012/chart" uri="{CE6537A1-D6FC-4f65-9D91-7224C49458BB}"/>
            </c:extLst>
          </c:dLbls>
          <c:cat>
            <c:strRef>
              <c:f>'Alchemy-LOT'!$C$21:$C$23</c:f>
              <c:strCache>
                <c:ptCount val="3"/>
                <c:pt idx="0">
                  <c:v>Large Cap</c:v>
                </c:pt>
                <c:pt idx="1">
                  <c:v>Mid Cap</c:v>
                </c:pt>
                <c:pt idx="2">
                  <c:v>Small Cap</c:v>
                </c:pt>
              </c:strCache>
            </c:strRef>
          </c:cat>
          <c:val>
            <c:numRef>
              <c:f>'Alchemy-LOT'!$D$21:$D$23</c:f>
              <c:numCache>
                <c:formatCode>0%</c:formatCode>
                <c:ptCount val="3"/>
                <c:pt idx="0">
                  <c:v>0.34200000000000003</c:v>
                </c:pt>
                <c:pt idx="1">
                  <c:v>0.247</c:v>
                </c:pt>
                <c:pt idx="2">
                  <c:v>0.45100000000000001</c:v>
                </c:pt>
              </c:numCache>
            </c:numRef>
          </c:val>
          <c:extLst>
            <c:ext xmlns:c16="http://schemas.microsoft.com/office/drawing/2014/chart" uri="{C3380CC4-5D6E-409C-BE32-E72D297353CC}">
              <c16:uniqueId val="{00000006-0A27-46E1-AE01-59F3E5ADE7DF}"/>
            </c:ext>
          </c:extLst>
        </c:ser>
        <c:dLbls>
          <c:showLegendKey val="0"/>
          <c:showVal val="1"/>
          <c:showCatName val="0"/>
          <c:showSerName val="0"/>
          <c:showPercent val="0"/>
          <c:showBubbleSize val="0"/>
          <c:showLeaderLines val="1"/>
        </c:dLbls>
        <c:firstSliceAng val="0"/>
        <c:holeSize val="75"/>
      </c:doughnutChart>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solidFill>
        <a:schemeClr val="bg1">
          <a:lumMod val="85000"/>
        </a:schemeClr>
      </a:solidFill>
    </a:ln>
    <a:effectLst/>
  </c:spPr>
  <c:txPr>
    <a:bodyPr/>
    <a:lstStyle/>
    <a:p>
      <a:pPr>
        <a:defRPr sz="1050">
          <a:solidFill>
            <a:sysClr val="windowText" lastClr="000000"/>
          </a:solidFill>
          <a:latin typeface="Cambria" panose="02040503050406030204" pitchFamily="18" charset="0"/>
          <a:ea typeface="Cambria" panose="02040503050406030204" pitchFamily="18" charset="0"/>
        </a:defRPr>
      </a:pPr>
      <a:endParaRPr lang="en-US"/>
    </a:p>
  </c:txPr>
</c:chartSpace>
</file>

<file path=ppt/charts/chart6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title>
      <c:tx>
        <c:rich>
          <a:bodyPr rot="0" spcFirstLastPara="1" vertOverflow="ellipsis" vert="horz" wrap="square" anchor="ctr" anchorCtr="1"/>
          <a:lstStyle/>
          <a:p>
            <a:pPr>
              <a:defRPr sz="1300" b="1" i="0" u="none" strike="noStrike" kern="1200" spc="0" baseline="0">
                <a:solidFill>
                  <a:schemeClr val="tx1"/>
                </a:solidFill>
                <a:latin typeface="Cambria" panose="02040503050406030204" pitchFamily="18" charset="0"/>
                <a:ea typeface="Cambria" panose="02040503050406030204" pitchFamily="18" charset="0"/>
                <a:cs typeface="+mn-cs"/>
              </a:defRPr>
            </a:pPr>
            <a:r>
              <a:rPr lang="en-IN" sz="1300" b="1" dirty="0" err="1"/>
              <a:t>M.cap</a:t>
            </a:r>
            <a:r>
              <a:rPr lang="en-IN" sz="1300" b="1" dirty="0"/>
              <a:t> Allocation</a:t>
            </a:r>
          </a:p>
        </c:rich>
      </c:tx>
      <c:layout>
        <c:manualLayout>
          <c:xMode val="edge"/>
          <c:yMode val="edge"/>
          <c:x val="0.33673479409540458"/>
          <c:y val="1.9477930124842797E-2"/>
        </c:manualLayout>
      </c:layout>
      <c:overlay val="0"/>
      <c:spPr>
        <a:noFill/>
        <a:ln>
          <a:noFill/>
        </a:ln>
        <a:effectLst/>
      </c:spPr>
      <c:txPr>
        <a:bodyPr rot="0" spcFirstLastPara="1" vertOverflow="ellipsis" vert="horz" wrap="square" anchor="ctr" anchorCtr="1"/>
        <a:lstStyle/>
        <a:p>
          <a:pPr>
            <a:defRPr sz="1300" b="1" i="0" u="none" strike="noStrike" kern="1200" spc="0" baseline="0">
              <a:solidFill>
                <a:schemeClr val="tx1"/>
              </a:solidFill>
              <a:latin typeface="Cambria" panose="02040503050406030204" pitchFamily="18" charset="0"/>
              <a:ea typeface="Cambria" panose="02040503050406030204" pitchFamily="18" charset="0"/>
              <a:cs typeface="+mn-cs"/>
            </a:defRPr>
          </a:pPr>
          <a:endParaRPr lang="en-US"/>
        </a:p>
      </c:txPr>
    </c:title>
    <c:autoTitleDeleted val="0"/>
    <c:plotArea>
      <c:layout>
        <c:manualLayout>
          <c:layoutTarget val="inner"/>
          <c:xMode val="edge"/>
          <c:yMode val="edge"/>
          <c:x val="0.36510290872662865"/>
          <c:y val="0.18989698209580624"/>
          <c:w val="0.30191032071265989"/>
          <c:h val="0.78948476967205472"/>
        </c:manualLayout>
      </c:layout>
      <c:doughnutChart>
        <c:varyColors val="1"/>
        <c:ser>
          <c:idx val="0"/>
          <c:order val="0"/>
          <c:tx>
            <c:strRef>
              <c:f>'Alchemy LTV'!$D$10</c:f>
              <c:strCache>
                <c:ptCount val="1"/>
                <c:pt idx="0">
                  <c:v>0%</c:v>
                </c:pt>
              </c:strCache>
            </c:strRef>
          </c:tx>
          <c:dPt>
            <c:idx val="0"/>
            <c:bubble3D val="0"/>
            <c:spPr>
              <a:solidFill>
                <a:srgbClr val="B79165"/>
              </a:solidFill>
              <a:ln w="19050">
                <a:solidFill>
                  <a:schemeClr val="lt1"/>
                </a:solidFill>
              </a:ln>
              <a:effectLst/>
            </c:spPr>
            <c:extLst>
              <c:ext xmlns:c16="http://schemas.microsoft.com/office/drawing/2014/chart" uri="{C3380CC4-5D6E-409C-BE32-E72D297353CC}">
                <c16:uniqueId val="{00000001-5D6E-42B1-9163-26CC6BFA2FFA}"/>
              </c:ext>
            </c:extLst>
          </c:dPt>
          <c:dPt>
            <c:idx val="1"/>
            <c:bubble3D val="0"/>
            <c:spPr>
              <a:solidFill>
                <a:sysClr val="window" lastClr="FFFFFF">
                  <a:lumMod val="50000"/>
                </a:sysClr>
              </a:solidFill>
              <a:ln w="19050">
                <a:solidFill>
                  <a:schemeClr val="lt1"/>
                </a:solidFill>
              </a:ln>
              <a:effectLst/>
            </c:spPr>
            <c:extLst>
              <c:ext xmlns:c16="http://schemas.microsoft.com/office/drawing/2014/chart" uri="{C3380CC4-5D6E-409C-BE32-E72D297353CC}">
                <c16:uniqueId val="{00000003-5D6E-42B1-9163-26CC6BFA2FFA}"/>
              </c:ext>
            </c:extLst>
          </c:dPt>
          <c:dPt>
            <c:idx val="2"/>
            <c:bubble3D val="0"/>
            <c:spPr>
              <a:solidFill>
                <a:schemeClr val="accent3"/>
              </a:solidFill>
              <a:ln w="19050">
                <a:solidFill>
                  <a:schemeClr val="lt1"/>
                </a:solidFill>
              </a:ln>
              <a:effectLst/>
            </c:spPr>
            <c:extLst>
              <c:ext xmlns:c16="http://schemas.microsoft.com/office/drawing/2014/chart" uri="{C3380CC4-5D6E-409C-BE32-E72D297353CC}">
                <c16:uniqueId val="{00000005-5D6E-42B1-9163-26CC6BFA2FFA}"/>
              </c:ext>
            </c:extLst>
          </c:dPt>
          <c:dLbls>
            <c:dLbl>
              <c:idx val="0"/>
              <c:layout>
                <c:manualLayout>
                  <c:x val="0.11585067577660421"/>
                  <c:y val="-0.15647175265377156"/>
                </c:manualLayout>
              </c:layout>
              <c:showLegendKey val="0"/>
              <c:showVal val="1"/>
              <c:showCatName val="1"/>
              <c:showSerName val="0"/>
              <c:showPercent val="0"/>
              <c:showBubbleSize val="0"/>
              <c:separator>
</c:separator>
              <c:extLst>
                <c:ext xmlns:c15="http://schemas.microsoft.com/office/drawing/2012/chart" uri="{CE6537A1-D6FC-4f65-9D91-7224C49458BB}"/>
                <c:ext xmlns:c16="http://schemas.microsoft.com/office/drawing/2014/chart" uri="{C3380CC4-5D6E-409C-BE32-E72D297353CC}">
                  <c16:uniqueId val="{00000001-5D6E-42B1-9163-26CC6BFA2FFA}"/>
                </c:ext>
              </c:extLst>
            </c:dLbl>
            <c:dLbl>
              <c:idx val="1"/>
              <c:layout>
                <c:manualLayout>
                  <c:x val="-0.10136934130452881"/>
                  <c:y val="-1.4902071681311604E-2"/>
                </c:manualLayout>
              </c:layout>
              <c:showLegendKey val="0"/>
              <c:showVal val="1"/>
              <c:showCatName val="1"/>
              <c:showSerName val="0"/>
              <c:showPercent val="0"/>
              <c:showBubbleSize val="0"/>
              <c:separator>
</c:separator>
              <c:extLst>
                <c:ext xmlns:c15="http://schemas.microsoft.com/office/drawing/2012/chart" uri="{CE6537A1-D6FC-4f65-9D91-7224C49458BB}"/>
                <c:ext xmlns:c16="http://schemas.microsoft.com/office/drawing/2014/chart" uri="{C3380CC4-5D6E-409C-BE32-E72D297353CC}">
                  <c16:uniqueId val="{00000003-5D6E-42B1-9163-26CC6BFA2FFA}"/>
                </c:ext>
              </c:extLst>
            </c:dLbl>
            <c:dLbl>
              <c:idx val="2"/>
              <c:layout>
                <c:manualLayout>
                  <c:x val="5.1612844397993081E-2"/>
                  <c:y val="0.26274252831063671"/>
                </c:manualLayout>
              </c:layout>
              <c:showLegendKey val="0"/>
              <c:showVal val="1"/>
              <c:showCatName val="1"/>
              <c:showSerName val="0"/>
              <c:showPercent val="0"/>
              <c:showBubbleSize val="0"/>
              <c:extLst>
                <c:ext xmlns:c15="http://schemas.microsoft.com/office/drawing/2012/chart" uri="{CE6537A1-D6FC-4f65-9D91-7224C49458BB}">
                  <c15:layout>
                    <c:manualLayout>
                      <c:w val="0.20616510670896393"/>
                      <c:h val="0.40596914205085732"/>
                    </c:manualLayout>
                  </c15:layout>
                </c:ext>
                <c:ext xmlns:c16="http://schemas.microsoft.com/office/drawing/2014/chart" uri="{C3380CC4-5D6E-409C-BE32-E72D297353CC}">
                  <c16:uniqueId val="{00000005-5D6E-42B1-9163-26CC6BFA2FFA}"/>
                </c:ext>
              </c:extLst>
            </c:dLbl>
            <c:spPr>
              <a:noFill/>
              <a:ln>
                <a:noFill/>
              </a:ln>
              <a:effectLst/>
            </c:spPr>
            <c:txPr>
              <a:bodyPr rot="0" spcFirstLastPara="1" vertOverflow="ellipsis" vert="horz" wrap="square" anchor="ctr" anchorCtr="1"/>
              <a:lstStyle/>
              <a:p>
                <a:pPr>
                  <a:defRPr sz="1100" b="0" i="0" u="none" strike="noStrike" kern="1200" baseline="0">
                    <a:solidFill>
                      <a:schemeClr val="tx1"/>
                    </a:solidFill>
                    <a:latin typeface="Cambria" panose="02040503050406030204" pitchFamily="18" charset="0"/>
                    <a:ea typeface="Cambria" panose="02040503050406030204" pitchFamily="18" charset="0"/>
                    <a:cs typeface="+mn-cs"/>
                  </a:defRPr>
                </a:pPr>
                <a:endParaRPr lang="en-US"/>
              </a:p>
            </c:txPr>
            <c:showLegendKey val="0"/>
            <c:showVal val="1"/>
            <c:showCatName val="1"/>
            <c:showSerName val="0"/>
            <c:showPercent val="0"/>
            <c:showBubbleSize val="0"/>
            <c:separator>
</c:separator>
            <c:showLeaderLines val="1"/>
            <c:leaderLines>
              <c:spPr>
                <a:ln w="9525" cap="flat" cmpd="sng" algn="ctr">
                  <a:solidFill>
                    <a:schemeClr val="tx1">
                      <a:lumMod val="35000"/>
                      <a:lumOff val="65000"/>
                    </a:schemeClr>
                  </a:solidFill>
                  <a:round/>
                </a:ln>
                <a:effectLst/>
              </c:spPr>
            </c:leaderLines>
            <c:extLst>
              <c:ext xmlns:c15="http://schemas.microsoft.com/office/drawing/2012/chart" uri="{CE6537A1-D6FC-4f65-9D91-7224C49458BB}"/>
            </c:extLst>
          </c:dLbls>
          <c:cat>
            <c:strRef>
              <c:f>'Alchemy LTV'!$C$11:$C$13</c:f>
              <c:strCache>
                <c:ptCount val="3"/>
                <c:pt idx="0">
                  <c:v>Small Cap</c:v>
                </c:pt>
                <c:pt idx="1">
                  <c:v>Unlisted</c:v>
                </c:pt>
                <c:pt idx="2">
                  <c:v>Cash &amp; Eq</c:v>
                </c:pt>
              </c:strCache>
            </c:strRef>
          </c:cat>
          <c:val>
            <c:numRef>
              <c:f>'Alchemy LTV'!$D$11:$D$13</c:f>
              <c:numCache>
                <c:formatCode>0%</c:formatCode>
                <c:ptCount val="3"/>
                <c:pt idx="0">
                  <c:v>0.52490000000000003</c:v>
                </c:pt>
                <c:pt idx="1">
                  <c:v>0.251</c:v>
                </c:pt>
                <c:pt idx="2">
                  <c:v>0.22409999999999999</c:v>
                </c:pt>
              </c:numCache>
            </c:numRef>
          </c:val>
          <c:extLst>
            <c:ext xmlns:c16="http://schemas.microsoft.com/office/drawing/2014/chart" uri="{C3380CC4-5D6E-409C-BE32-E72D297353CC}">
              <c16:uniqueId val="{00000006-5D6E-42B1-9163-26CC6BFA2FFA}"/>
            </c:ext>
          </c:extLst>
        </c:ser>
        <c:dLbls>
          <c:showLegendKey val="0"/>
          <c:showVal val="0"/>
          <c:showCatName val="0"/>
          <c:showSerName val="0"/>
          <c:showPercent val="0"/>
          <c:showBubbleSize val="0"/>
          <c:showLeaderLines val="1"/>
        </c:dLbls>
        <c:firstSliceAng val="0"/>
        <c:holeSize val="75"/>
      </c:doughnutChart>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solidFill>
        <a:sysClr val="window" lastClr="FFFFFF">
          <a:lumMod val="85000"/>
        </a:sysClr>
      </a:solidFill>
    </a:ln>
    <a:effectLst/>
  </c:spPr>
  <c:txPr>
    <a:bodyPr/>
    <a:lstStyle/>
    <a:p>
      <a:pPr>
        <a:defRPr>
          <a:solidFill>
            <a:schemeClr val="tx1"/>
          </a:solidFill>
          <a:latin typeface="Cambria" panose="02040503050406030204" pitchFamily="18" charset="0"/>
          <a:ea typeface="Cambria" panose="02040503050406030204" pitchFamily="18" charset="0"/>
        </a:defRPr>
      </a:pPr>
      <a:endParaRPr lang="en-US"/>
    </a:p>
  </c:txPr>
</c:chartSpace>
</file>

<file path=ppt/charts/chart6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title>
      <c:tx>
        <c:rich>
          <a:bodyPr rot="0" spcFirstLastPara="1" vertOverflow="ellipsis" vert="horz" wrap="square" anchor="ctr" anchorCtr="1"/>
          <a:lstStyle/>
          <a:p>
            <a:pPr>
              <a:defRPr sz="1400" b="1" i="0" u="none" strike="noStrike" kern="1200" spc="0" baseline="0">
                <a:solidFill>
                  <a:schemeClr val="tx1"/>
                </a:solidFill>
                <a:latin typeface="Cambria" panose="02040503050406030204" pitchFamily="18" charset="0"/>
                <a:ea typeface="Cambria" panose="02040503050406030204" pitchFamily="18" charset="0"/>
                <a:cs typeface="+mn-cs"/>
              </a:defRPr>
            </a:pPr>
            <a:r>
              <a:rPr lang="en-IN" b="1" dirty="0">
                <a:solidFill>
                  <a:schemeClr val="tx1"/>
                </a:solidFill>
                <a:latin typeface="Cambria" panose="02040503050406030204" pitchFamily="18" charset="0"/>
                <a:ea typeface="Cambria" panose="02040503050406030204" pitchFamily="18" charset="0"/>
              </a:rPr>
              <a:t>Performance</a:t>
            </a:r>
          </a:p>
        </c:rich>
      </c:tx>
      <c:layout>
        <c:manualLayout>
          <c:xMode val="edge"/>
          <c:yMode val="edge"/>
          <c:x val="0.37177137367028035"/>
          <c:y val="4.1666666666666664E-2"/>
        </c:manualLayout>
      </c:layout>
      <c:overlay val="0"/>
      <c:spPr>
        <a:noFill/>
        <a:ln>
          <a:noFill/>
        </a:ln>
        <a:effectLst/>
      </c:spPr>
      <c:txPr>
        <a:bodyPr rot="0" spcFirstLastPara="1" vertOverflow="ellipsis" vert="horz" wrap="square" anchor="ctr" anchorCtr="1"/>
        <a:lstStyle/>
        <a:p>
          <a:pPr>
            <a:defRPr sz="1400" b="1" i="0" u="none" strike="noStrike" kern="1200" spc="0" baseline="0">
              <a:solidFill>
                <a:schemeClr val="tx1"/>
              </a:solidFill>
              <a:latin typeface="Cambria" panose="02040503050406030204" pitchFamily="18" charset="0"/>
              <a:ea typeface="Cambria" panose="02040503050406030204" pitchFamily="18" charset="0"/>
              <a:cs typeface="+mn-cs"/>
            </a:defRPr>
          </a:pPr>
          <a:endParaRPr lang="en-US"/>
        </a:p>
      </c:txPr>
    </c:title>
    <c:autoTitleDeleted val="0"/>
    <c:plotArea>
      <c:layout/>
      <c:barChart>
        <c:barDir val="col"/>
        <c:grouping val="clustered"/>
        <c:varyColors val="0"/>
        <c:ser>
          <c:idx val="0"/>
          <c:order val="0"/>
          <c:tx>
            <c:strRef>
              <c:f>'Alchemy LTV'!$J$3</c:f>
              <c:strCache>
                <c:ptCount val="1"/>
                <c:pt idx="0">
                  <c:v>Alchemy Long Term Ventures Fund 3</c:v>
                </c:pt>
              </c:strCache>
            </c:strRef>
          </c:tx>
          <c:spPr>
            <a:solidFill>
              <a:srgbClr val="B79165"/>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00" b="0" i="0" u="none" strike="noStrike" kern="1200" baseline="0">
                    <a:solidFill>
                      <a:schemeClr val="tx1">
                        <a:lumMod val="75000"/>
                        <a:lumOff val="25000"/>
                      </a:schemeClr>
                    </a:solidFill>
                    <a:latin typeface="Cambria" panose="02040503050406030204" pitchFamily="18" charset="0"/>
                    <a:ea typeface="Cambria" panose="02040503050406030204" pitchFamily="18" charset="0"/>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'Alchemy LTV'!$K$2:$M$2</c:f>
              <c:strCache>
                <c:ptCount val="3"/>
                <c:pt idx="0">
                  <c:v>1 M</c:v>
                </c:pt>
                <c:pt idx="1">
                  <c:v>3 M</c:v>
                </c:pt>
                <c:pt idx="2">
                  <c:v>SI</c:v>
                </c:pt>
              </c:strCache>
            </c:strRef>
          </c:cat>
          <c:val>
            <c:numRef>
              <c:f>'Alchemy LTV'!$K$3:$M$3</c:f>
              <c:numCache>
                <c:formatCode>0%</c:formatCode>
                <c:ptCount val="3"/>
                <c:pt idx="0">
                  <c:v>0.01</c:v>
                </c:pt>
                <c:pt idx="1">
                  <c:v>0.1</c:v>
                </c:pt>
                <c:pt idx="2">
                  <c:v>0.17</c:v>
                </c:pt>
              </c:numCache>
            </c:numRef>
          </c:val>
          <c:extLst>
            <c:ext xmlns:c16="http://schemas.microsoft.com/office/drawing/2014/chart" uri="{C3380CC4-5D6E-409C-BE32-E72D297353CC}">
              <c16:uniqueId val="{00000000-360E-4F01-9619-C63C89994697}"/>
            </c:ext>
          </c:extLst>
        </c:ser>
        <c:ser>
          <c:idx val="1"/>
          <c:order val="1"/>
          <c:tx>
            <c:strRef>
              <c:f>'Alchemy LTV'!$J$4</c:f>
              <c:strCache>
                <c:ptCount val="1"/>
                <c:pt idx="0">
                  <c:v>Nifty Smallcap 250 - TRI</c:v>
                </c:pt>
              </c:strCache>
            </c:strRef>
          </c:tx>
          <c:spPr>
            <a:solidFill>
              <a:sysClr val="window" lastClr="FFFFFF">
                <a:lumMod val="50000"/>
              </a:sysClr>
            </a:solidFill>
            <a:ln>
              <a:noFill/>
            </a:ln>
            <a:effectLst/>
          </c:spPr>
          <c:invertIfNegative val="0"/>
          <c:cat>
            <c:strRef>
              <c:f>'Alchemy LTV'!$K$2:$M$2</c:f>
              <c:strCache>
                <c:ptCount val="3"/>
                <c:pt idx="0">
                  <c:v>1 M</c:v>
                </c:pt>
                <c:pt idx="1">
                  <c:v>3 M</c:v>
                </c:pt>
                <c:pt idx="2">
                  <c:v>SI</c:v>
                </c:pt>
              </c:strCache>
            </c:strRef>
          </c:cat>
          <c:val>
            <c:numRef>
              <c:f>'Alchemy LTV'!$K$4:$M$4</c:f>
              <c:numCache>
                <c:formatCode>0%</c:formatCode>
                <c:ptCount val="3"/>
                <c:pt idx="0">
                  <c:v>0.01</c:v>
                </c:pt>
                <c:pt idx="1">
                  <c:v>7.0000000000000007E-2</c:v>
                </c:pt>
              </c:numCache>
            </c:numRef>
          </c:val>
          <c:extLst>
            <c:ext xmlns:c16="http://schemas.microsoft.com/office/drawing/2014/chart" uri="{C3380CC4-5D6E-409C-BE32-E72D297353CC}">
              <c16:uniqueId val="{00000001-360E-4F01-9619-C63C89994697}"/>
            </c:ext>
          </c:extLst>
        </c:ser>
        <c:dLbls>
          <c:showLegendKey val="0"/>
          <c:showVal val="0"/>
          <c:showCatName val="0"/>
          <c:showSerName val="0"/>
          <c:showPercent val="0"/>
          <c:showBubbleSize val="0"/>
        </c:dLbls>
        <c:gapWidth val="219"/>
        <c:overlap val="-27"/>
        <c:axId val="1840110320"/>
        <c:axId val="1464254384"/>
      </c:barChart>
      <c:catAx>
        <c:axId val="1840110320"/>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200" b="0" i="0" u="none" strike="noStrike" kern="1200" baseline="0">
                <a:solidFill>
                  <a:schemeClr val="tx1"/>
                </a:solidFill>
                <a:latin typeface="Cambria" panose="02040503050406030204" pitchFamily="18" charset="0"/>
                <a:ea typeface="Cambria" panose="02040503050406030204" pitchFamily="18" charset="0"/>
                <a:cs typeface="+mn-cs"/>
              </a:defRPr>
            </a:pPr>
            <a:endParaRPr lang="en-US"/>
          </a:p>
        </c:txPr>
        <c:crossAx val="1464254384"/>
        <c:crosses val="autoZero"/>
        <c:auto val="1"/>
        <c:lblAlgn val="ctr"/>
        <c:lblOffset val="100"/>
        <c:noMultiLvlLbl val="0"/>
      </c:catAx>
      <c:valAx>
        <c:axId val="1464254384"/>
        <c:scaling>
          <c:orientation val="minMax"/>
        </c:scaling>
        <c:delete val="1"/>
        <c:axPos val="l"/>
        <c:numFmt formatCode="0%" sourceLinked="1"/>
        <c:majorTickMark val="none"/>
        <c:minorTickMark val="none"/>
        <c:tickLblPos val="nextTo"/>
        <c:crossAx val="1840110320"/>
        <c:crosses val="autoZero"/>
        <c:crossBetween val="between"/>
      </c:valAx>
      <c:spPr>
        <a:noFill/>
        <a:ln>
          <a:noFill/>
        </a:ln>
        <a:effectLst/>
      </c:spPr>
    </c:plotArea>
    <c:legend>
      <c:legendPos val="b"/>
      <c:overlay val="0"/>
      <c:spPr>
        <a:noFill/>
        <a:ln>
          <a:noFill/>
        </a:ln>
        <a:effectLst/>
      </c:spPr>
      <c:txPr>
        <a:bodyPr rot="0" spcFirstLastPara="1" vertOverflow="ellipsis" vert="horz" wrap="square" anchor="ctr" anchorCtr="1"/>
        <a:lstStyle/>
        <a:p>
          <a:pPr>
            <a:defRPr sz="1050" b="0" i="0" u="none" strike="noStrike" kern="1200" baseline="0">
              <a:solidFill>
                <a:schemeClr val="tx1"/>
              </a:solidFill>
              <a:latin typeface="Cambria" panose="02040503050406030204" pitchFamily="18" charset="0"/>
              <a:ea typeface="Cambria" panose="02040503050406030204" pitchFamily="18" charset="0"/>
              <a:cs typeface="+mn-cs"/>
            </a:defRPr>
          </a:pPr>
          <a:endParaRPr lang="en-US"/>
        </a:p>
      </c:txPr>
    </c:legend>
    <c:plotVisOnly val="1"/>
    <c:dispBlanksAs val="gap"/>
    <c:showDLblsOverMax val="0"/>
  </c:chart>
  <c:spPr>
    <a:noFill/>
    <a:ln>
      <a:solidFill>
        <a:sysClr val="window" lastClr="FFFFFF">
          <a:lumMod val="85000"/>
        </a:sysClr>
      </a:solidFill>
    </a:ln>
    <a:effectLst/>
  </c:spPr>
  <c:txPr>
    <a:bodyPr/>
    <a:lstStyle/>
    <a:p>
      <a:pPr>
        <a:defRPr/>
      </a:pPr>
      <a:endParaRPr lang="en-US"/>
    </a:p>
  </c:txPr>
</c:chartSpace>
</file>

<file path=ppt/charts/chart6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rot="0" spcFirstLastPara="1" vertOverflow="ellipsis" vert="horz" wrap="square" anchor="ctr" anchorCtr="1"/>
          <a:lstStyle/>
          <a:p>
            <a:pPr>
              <a:defRPr sz="1200" b="1" i="0" u="none" strike="noStrike" kern="1200" spc="0" baseline="0">
                <a:solidFill>
                  <a:sysClr val="windowText" lastClr="000000"/>
                </a:solidFill>
                <a:latin typeface="Cambria" panose="02040503050406030204" pitchFamily="18" charset="0"/>
                <a:ea typeface="Cambria" panose="02040503050406030204" pitchFamily="18" charset="0"/>
                <a:cs typeface="+mn-cs"/>
              </a:defRPr>
            </a:pPr>
            <a:r>
              <a:rPr lang="en-US" sz="1200" b="1"/>
              <a:t>Market Cap Allocation</a:t>
            </a:r>
          </a:p>
        </c:rich>
      </c:tx>
      <c:layout>
        <c:manualLayout>
          <c:xMode val="edge"/>
          <c:yMode val="edge"/>
          <c:x val="0.294340113735783"/>
          <c:y val="0"/>
        </c:manualLayout>
      </c:layout>
      <c:overlay val="0"/>
      <c:spPr>
        <a:noFill/>
        <a:ln>
          <a:noFill/>
        </a:ln>
        <a:effectLst/>
      </c:spPr>
      <c:txPr>
        <a:bodyPr rot="0" spcFirstLastPara="1" vertOverflow="ellipsis" vert="horz" wrap="square" anchor="ctr" anchorCtr="1"/>
        <a:lstStyle/>
        <a:p>
          <a:pPr>
            <a:defRPr sz="1200" b="1" i="0" u="none" strike="noStrike" kern="1200" spc="0" baseline="0">
              <a:solidFill>
                <a:sysClr val="windowText" lastClr="000000"/>
              </a:solidFill>
              <a:latin typeface="Cambria" panose="02040503050406030204" pitchFamily="18" charset="0"/>
              <a:ea typeface="Cambria" panose="02040503050406030204" pitchFamily="18" charset="0"/>
              <a:cs typeface="+mn-cs"/>
            </a:defRPr>
          </a:pPr>
          <a:endParaRPr lang="en-US"/>
        </a:p>
      </c:txPr>
    </c:title>
    <c:autoTitleDeleted val="0"/>
    <c:plotArea>
      <c:layout>
        <c:manualLayout>
          <c:layoutTarget val="inner"/>
          <c:xMode val="edge"/>
          <c:yMode val="edge"/>
          <c:x val="3.5392589192111579E-2"/>
          <c:y val="0.28338849900982688"/>
          <c:w val="0.92921482161577684"/>
          <c:h val="0.35607727564267622"/>
        </c:manualLayout>
      </c:layout>
      <c:barChart>
        <c:barDir val="col"/>
        <c:grouping val="clustered"/>
        <c:varyColors val="0"/>
        <c:ser>
          <c:idx val="0"/>
          <c:order val="0"/>
          <c:tx>
            <c:strRef>
              <c:f>Jasmine!$C$6</c:f>
              <c:strCache>
                <c:ptCount val="1"/>
                <c:pt idx="0">
                  <c:v>Allocation %</c:v>
                </c:pt>
              </c:strCache>
            </c:strRef>
          </c:tx>
          <c:spPr>
            <a:solidFill>
              <a:srgbClr val="B79165"/>
            </a:solidFill>
            <a:ln>
              <a:noFill/>
            </a:ln>
            <a:effectLst/>
          </c:spPr>
          <c:invertIfNegative val="0"/>
          <c:dLbls>
            <c:dLbl>
              <c:idx val="2"/>
              <c:layout>
                <c:manualLayout>
                  <c:x val="-1.1797393446208058E-16"/>
                  <c:y val="4.4592905397497148E-2"/>
                </c:manualLayout>
              </c:layout>
              <c:dLblPos val="outEnd"/>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AC9C-431F-9468-50C7490CB3ED}"/>
                </c:ext>
              </c:extLst>
            </c:dLbl>
            <c:spPr>
              <a:noFill/>
              <a:ln>
                <a:noFill/>
              </a:ln>
              <a:effectLst/>
            </c:spPr>
            <c:txPr>
              <a:bodyPr rot="0" spcFirstLastPara="1" vertOverflow="ellipsis" vert="horz" wrap="square" anchor="ctr" anchorCtr="1"/>
              <a:lstStyle/>
              <a:p>
                <a:pPr>
                  <a:defRPr sz="1050" b="0" i="0" u="none" strike="noStrike" kern="1200" baseline="0">
                    <a:solidFill>
                      <a:sysClr val="windowText" lastClr="000000"/>
                    </a:solidFill>
                    <a:latin typeface="Cambria" panose="02040503050406030204" pitchFamily="18" charset="0"/>
                    <a:ea typeface="Cambria" panose="02040503050406030204" pitchFamily="18" charset="0"/>
                    <a:cs typeface="+mn-cs"/>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Jasmine!$B$7:$B$10</c:f>
              <c:strCache>
                <c:ptCount val="4"/>
                <c:pt idx="0">
                  <c:v>Large Cap</c:v>
                </c:pt>
                <c:pt idx="1">
                  <c:v>Mid Cap</c:v>
                </c:pt>
                <c:pt idx="2">
                  <c:v>Small Cap</c:v>
                </c:pt>
                <c:pt idx="3">
                  <c:v>Cash</c:v>
                </c:pt>
              </c:strCache>
            </c:strRef>
          </c:cat>
          <c:val>
            <c:numRef>
              <c:f>Jasmine!$C$7:$C$10</c:f>
              <c:numCache>
                <c:formatCode>0%</c:formatCode>
                <c:ptCount val="4"/>
                <c:pt idx="0">
                  <c:v>0.19500000000000001</c:v>
                </c:pt>
                <c:pt idx="1">
                  <c:v>0.16800000000000001</c:v>
                </c:pt>
                <c:pt idx="2">
                  <c:v>0.628</c:v>
                </c:pt>
                <c:pt idx="3">
                  <c:v>0</c:v>
                </c:pt>
              </c:numCache>
            </c:numRef>
          </c:val>
          <c:extLst>
            <c:ext xmlns:c16="http://schemas.microsoft.com/office/drawing/2014/chart" uri="{C3380CC4-5D6E-409C-BE32-E72D297353CC}">
              <c16:uniqueId val="{00000000-D5B0-47D1-9C4B-2912A2D6B37E}"/>
            </c:ext>
          </c:extLst>
        </c:ser>
        <c:dLbls>
          <c:dLblPos val="outEnd"/>
          <c:showLegendKey val="0"/>
          <c:showVal val="1"/>
          <c:showCatName val="0"/>
          <c:showSerName val="0"/>
          <c:showPercent val="0"/>
          <c:showBubbleSize val="0"/>
        </c:dLbls>
        <c:gapWidth val="219"/>
        <c:overlap val="-27"/>
        <c:axId val="1032977368"/>
        <c:axId val="1032984928"/>
      </c:barChart>
      <c:catAx>
        <c:axId val="1032977368"/>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050" b="0" i="0" u="none" strike="noStrike" kern="1200" baseline="0">
                <a:solidFill>
                  <a:sysClr val="windowText" lastClr="000000"/>
                </a:solidFill>
                <a:latin typeface="Cambria" panose="02040503050406030204" pitchFamily="18" charset="0"/>
                <a:ea typeface="Cambria" panose="02040503050406030204" pitchFamily="18" charset="0"/>
                <a:cs typeface="+mn-cs"/>
              </a:defRPr>
            </a:pPr>
            <a:endParaRPr lang="en-US"/>
          </a:p>
        </c:txPr>
        <c:crossAx val="1032984928"/>
        <c:crosses val="autoZero"/>
        <c:auto val="1"/>
        <c:lblAlgn val="ctr"/>
        <c:lblOffset val="100"/>
        <c:noMultiLvlLbl val="0"/>
      </c:catAx>
      <c:valAx>
        <c:axId val="1032984928"/>
        <c:scaling>
          <c:orientation val="minMax"/>
        </c:scaling>
        <c:delete val="1"/>
        <c:axPos val="l"/>
        <c:numFmt formatCode="0%" sourceLinked="1"/>
        <c:majorTickMark val="none"/>
        <c:minorTickMark val="none"/>
        <c:tickLblPos val="nextTo"/>
        <c:crossAx val="1032977368"/>
        <c:crosses val="autoZero"/>
        <c:crossBetween val="between"/>
      </c:valAx>
      <c:spPr>
        <a:noFill/>
        <a:ln>
          <a:noFill/>
        </a:ln>
        <a:effectLst/>
      </c:spPr>
    </c:plotArea>
    <c:plotVisOnly val="1"/>
    <c:dispBlanksAs val="gap"/>
    <c:showDLblsOverMax val="0"/>
  </c:chart>
  <c:spPr>
    <a:noFill/>
    <a:ln>
      <a:solidFill>
        <a:schemeClr val="bg1">
          <a:lumMod val="85000"/>
        </a:schemeClr>
      </a:solidFill>
    </a:ln>
    <a:effectLst/>
  </c:spPr>
  <c:txPr>
    <a:bodyPr/>
    <a:lstStyle/>
    <a:p>
      <a:pPr>
        <a:defRPr sz="1050">
          <a:solidFill>
            <a:sysClr val="windowText" lastClr="000000"/>
          </a:solidFill>
          <a:latin typeface="Cambria" panose="02040503050406030204" pitchFamily="18" charset="0"/>
          <a:ea typeface="Cambria" panose="02040503050406030204" pitchFamily="18" charset="0"/>
        </a:defRPr>
      </a:pPr>
      <a:endParaRPr lang="en-US"/>
    </a:p>
  </c:txPr>
</c:chartSpace>
</file>

<file path=ppt/charts/chart6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title>
      <c:tx>
        <c:rich>
          <a:bodyPr rot="0" spcFirstLastPara="1" vertOverflow="ellipsis" vert="horz" wrap="square" anchor="ctr" anchorCtr="1"/>
          <a:lstStyle/>
          <a:p>
            <a:pPr>
              <a:defRPr sz="1400" b="1" i="0" u="none" strike="noStrike" kern="1200" spc="0" baseline="0">
                <a:solidFill>
                  <a:sysClr val="windowText" lastClr="000000"/>
                </a:solidFill>
                <a:latin typeface="Cambria" panose="02040503050406030204" pitchFamily="18" charset="0"/>
                <a:ea typeface="Cambria" panose="02040503050406030204" pitchFamily="18" charset="0"/>
                <a:cs typeface="+mn-cs"/>
              </a:defRPr>
            </a:pPr>
            <a:r>
              <a:rPr lang="en-IN" sz="1400" b="1"/>
              <a:t>Performance</a:t>
            </a:r>
          </a:p>
        </c:rich>
      </c:tx>
      <c:overlay val="0"/>
      <c:spPr>
        <a:noFill/>
        <a:ln>
          <a:noFill/>
        </a:ln>
        <a:effectLst/>
      </c:spPr>
      <c:txPr>
        <a:bodyPr rot="0" spcFirstLastPara="1" vertOverflow="ellipsis" vert="horz" wrap="square" anchor="ctr" anchorCtr="1"/>
        <a:lstStyle/>
        <a:p>
          <a:pPr>
            <a:defRPr sz="1400" b="1" i="0" u="none" strike="noStrike" kern="1200" spc="0" baseline="0">
              <a:solidFill>
                <a:sysClr val="windowText" lastClr="000000"/>
              </a:solidFill>
              <a:latin typeface="Cambria" panose="02040503050406030204" pitchFamily="18" charset="0"/>
              <a:ea typeface="Cambria" panose="02040503050406030204" pitchFamily="18" charset="0"/>
              <a:cs typeface="+mn-cs"/>
            </a:defRPr>
          </a:pPr>
          <a:endParaRPr lang="en-US"/>
        </a:p>
      </c:txPr>
    </c:title>
    <c:autoTitleDeleted val="0"/>
    <c:plotArea>
      <c:layout/>
      <c:barChart>
        <c:barDir val="col"/>
        <c:grouping val="clustered"/>
        <c:varyColors val="0"/>
        <c:ser>
          <c:idx val="0"/>
          <c:order val="0"/>
          <c:tx>
            <c:strRef>
              <c:f>Jasmine!$B$3</c:f>
              <c:strCache>
                <c:ptCount val="1"/>
                <c:pt idx="0">
                  <c:v>Jasmine Class A</c:v>
                </c:pt>
              </c:strCache>
            </c:strRef>
          </c:tx>
          <c:spPr>
            <a:solidFill>
              <a:srgbClr val="B79165"/>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050" b="0" i="0" u="none" strike="noStrike" kern="1200" baseline="0">
                    <a:solidFill>
                      <a:sysClr val="windowText" lastClr="000000"/>
                    </a:solidFill>
                    <a:latin typeface="Cambria" panose="02040503050406030204" pitchFamily="18" charset="0"/>
                    <a:ea typeface="Cambria" panose="02040503050406030204" pitchFamily="18" charset="0"/>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Jasmine!$C$2:$H$2</c:f>
              <c:strCache>
                <c:ptCount val="6"/>
                <c:pt idx="0">
                  <c:v>1 M</c:v>
                </c:pt>
                <c:pt idx="1">
                  <c:v>3 M</c:v>
                </c:pt>
                <c:pt idx="2">
                  <c:v>6 M</c:v>
                </c:pt>
                <c:pt idx="3">
                  <c:v>1 Y</c:v>
                </c:pt>
                <c:pt idx="4">
                  <c:v>2 Y</c:v>
                </c:pt>
                <c:pt idx="5">
                  <c:v>SI</c:v>
                </c:pt>
              </c:strCache>
            </c:strRef>
          </c:cat>
          <c:val>
            <c:numRef>
              <c:f>Jasmine!$C$3:$H$3</c:f>
              <c:numCache>
                <c:formatCode>0%</c:formatCode>
                <c:ptCount val="6"/>
                <c:pt idx="0">
                  <c:v>8.0000000000000002E-3</c:v>
                </c:pt>
                <c:pt idx="1">
                  <c:v>6.6000000000000003E-2</c:v>
                </c:pt>
                <c:pt idx="2">
                  <c:v>8.2000000000000003E-2</c:v>
                </c:pt>
                <c:pt idx="3">
                  <c:v>2.9000000000000001E-2</c:v>
                </c:pt>
                <c:pt idx="4">
                  <c:v>3.5000000000000003E-2</c:v>
                </c:pt>
                <c:pt idx="5">
                  <c:v>4.7E-2</c:v>
                </c:pt>
              </c:numCache>
            </c:numRef>
          </c:val>
          <c:extLst>
            <c:ext xmlns:c16="http://schemas.microsoft.com/office/drawing/2014/chart" uri="{C3380CC4-5D6E-409C-BE32-E72D297353CC}">
              <c16:uniqueId val="{00000000-3003-4F0E-9D99-6D78FDFDB962}"/>
            </c:ext>
          </c:extLst>
        </c:ser>
        <c:ser>
          <c:idx val="1"/>
          <c:order val="1"/>
          <c:tx>
            <c:strRef>
              <c:f>Jasmine!$B$4</c:f>
              <c:strCache>
                <c:ptCount val="1"/>
                <c:pt idx="0">
                  <c:v>BSE 500 TRI</c:v>
                </c:pt>
              </c:strCache>
            </c:strRef>
          </c:tx>
          <c:spPr>
            <a:solidFill>
              <a:sysClr val="window" lastClr="FFFFFF">
                <a:lumMod val="50000"/>
              </a:sysClr>
            </a:solidFill>
            <a:ln>
              <a:noFill/>
            </a:ln>
            <a:effectLst/>
          </c:spPr>
          <c:invertIfNegative val="0"/>
          <c:dLbls>
            <c:dLbl>
              <c:idx val="0"/>
              <c:layout>
                <c:manualLayout>
                  <c:x val="-2.5462668816039986E-17"/>
                  <c:y val="-3.7037037037036952E-2"/>
                </c:manualLayout>
              </c:layout>
              <c:dLblPos val="outEnd"/>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3003-4F0E-9D99-6D78FDFDB962}"/>
                </c:ext>
              </c:extLst>
            </c:dLbl>
            <c:spPr>
              <a:noFill/>
              <a:ln>
                <a:noFill/>
              </a:ln>
              <a:effectLst/>
            </c:spPr>
            <c:txPr>
              <a:bodyPr rot="0" spcFirstLastPara="1" vertOverflow="ellipsis" vert="horz" wrap="square" lIns="38100" tIns="19050" rIns="38100" bIns="19050" anchor="ctr" anchorCtr="1">
                <a:spAutoFit/>
              </a:bodyPr>
              <a:lstStyle/>
              <a:p>
                <a:pPr>
                  <a:defRPr sz="1050" b="0" i="0" u="none" strike="noStrike" kern="1200" baseline="0">
                    <a:solidFill>
                      <a:sysClr val="windowText" lastClr="000000"/>
                    </a:solidFill>
                    <a:latin typeface="Cambria" panose="02040503050406030204" pitchFamily="18" charset="0"/>
                    <a:ea typeface="Cambria" panose="02040503050406030204" pitchFamily="18" charset="0"/>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Jasmine!$C$2:$H$2</c:f>
              <c:strCache>
                <c:ptCount val="6"/>
                <c:pt idx="0">
                  <c:v>1 M</c:v>
                </c:pt>
                <c:pt idx="1">
                  <c:v>3 M</c:v>
                </c:pt>
                <c:pt idx="2">
                  <c:v>6 M</c:v>
                </c:pt>
                <c:pt idx="3">
                  <c:v>1 Y</c:v>
                </c:pt>
                <c:pt idx="4">
                  <c:v>2 Y</c:v>
                </c:pt>
                <c:pt idx="5">
                  <c:v>SI</c:v>
                </c:pt>
              </c:strCache>
            </c:strRef>
          </c:cat>
          <c:val>
            <c:numRef>
              <c:f>Jasmine!$C$4:$H$4</c:f>
              <c:numCache>
                <c:formatCode>0%</c:formatCode>
                <c:ptCount val="6"/>
                <c:pt idx="0">
                  <c:v>2.1999999999999999E-2</c:v>
                </c:pt>
                <c:pt idx="1">
                  <c:v>3.7999999999999999E-2</c:v>
                </c:pt>
                <c:pt idx="2">
                  <c:v>0.02</c:v>
                </c:pt>
                <c:pt idx="3">
                  <c:v>0.03</c:v>
                </c:pt>
                <c:pt idx="4">
                  <c:v>2.5999999999999999E-2</c:v>
                </c:pt>
                <c:pt idx="5">
                  <c:v>5.7000000000000002E-2</c:v>
                </c:pt>
              </c:numCache>
            </c:numRef>
          </c:val>
          <c:extLst>
            <c:ext xmlns:c16="http://schemas.microsoft.com/office/drawing/2014/chart" uri="{C3380CC4-5D6E-409C-BE32-E72D297353CC}">
              <c16:uniqueId val="{00000002-3003-4F0E-9D99-6D78FDFDB962}"/>
            </c:ext>
          </c:extLst>
        </c:ser>
        <c:dLbls>
          <c:dLblPos val="outEnd"/>
          <c:showLegendKey val="0"/>
          <c:showVal val="1"/>
          <c:showCatName val="0"/>
          <c:showSerName val="0"/>
          <c:showPercent val="0"/>
          <c:showBubbleSize val="0"/>
        </c:dLbls>
        <c:gapWidth val="219"/>
        <c:overlap val="-27"/>
        <c:axId val="1032968728"/>
        <c:axId val="1032968008"/>
      </c:barChart>
      <c:catAx>
        <c:axId val="1032968728"/>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050" b="0" i="0" u="none" strike="noStrike" kern="1200" baseline="0">
                <a:solidFill>
                  <a:sysClr val="windowText" lastClr="000000"/>
                </a:solidFill>
                <a:latin typeface="Cambria" panose="02040503050406030204" pitchFamily="18" charset="0"/>
                <a:ea typeface="Cambria" panose="02040503050406030204" pitchFamily="18" charset="0"/>
                <a:cs typeface="+mn-cs"/>
              </a:defRPr>
            </a:pPr>
            <a:endParaRPr lang="en-US"/>
          </a:p>
        </c:txPr>
        <c:crossAx val="1032968008"/>
        <c:crosses val="autoZero"/>
        <c:auto val="1"/>
        <c:lblAlgn val="ctr"/>
        <c:lblOffset val="100"/>
        <c:noMultiLvlLbl val="0"/>
      </c:catAx>
      <c:valAx>
        <c:axId val="1032968008"/>
        <c:scaling>
          <c:orientation val="minMax"/>
        </c:scaling>
        <c:delete val="1"/>
        <c:axPos val="l"/>
        <c:numFmt formatCode="0%" sourceLinked="1"/>
        <c:majorTickMark val="none"/>
        <c:minorTickMark val="none"/>
        <c:tickLblPos val="nextTo"/>
        <c:crossAx val="1032968728"/>
        <c:crosses val="autoZero"/>
        <c:crossBetween val="between"/>
      </c:valAx>
      <c:spPr>
        <a:noFill/>
        <a:ln>
          <a:noFill/>
        </a:ln>
        <a:effectLst/>
      </c:spPr>
    </c:plotArea>
    <c:legend>
      <c:legendPos val="b"/>
      <c:layout>
        <c:manualLayout>
          <c:xMode val="edge"/>
          <c:yMode val="edge"/>
          <c:x val="0.19975641447662618"/>
          <c:y val="0.88271228166033111"/>
          <c:w val="0.60048690407445104"/>
          <c:h val="0.11728771833966893"/>
        </c:manualLayout>
      </c:layout>
      <c:overlay val="0"/>
      <c:spPr>
        <a:noFill/>
        <a:ln>
          <a:noFill/>
        </a:ln>
        <a:effectLst/>
      </c:spPr>
      <c:txPr>
        <a:bodyPr rot="0" spcFirstLastPara="1" vertOverflow="ellipsis" vert="horz" wrap="square" anchor="ctr" anchorCtr="1"/>
        <a:lstStyle/>
        <a:p>
          <a:pPr>
            <a:defRPr sz="1050" b="0" i="0" u="none" strike="noStrike" kern="1200" baseline="0">
              <a:solidFill>
                <a:sysClr val="windowText" lastClr="000000"/>
              </a:solidFill>
              <a:latin typeface="Cambria" panose="02040503050406030204" pitchFamily="18" charset="0"/>
              <a:ea typeface="Cambria" panose="02040503050406030204" pitchFamily="18" charset="0"/>
              <a:cs typeface="+mn-cs"/>
            </a:defRPr>
          </a:pPr>
          <a:endParaRPr lang="en-US"/>
        </a:p>
      </c:txPr>
    </c:legend>
    <c:plotVisOnly val="1"/>
    <c:dispBlanksAs val="gap"/>
    <c:showDLblsOverMax val="0"/>
  </c:chart>
  <c:spPr>
    <a:noFill/>
    <a:ln>
      <a:solidFill>
        <a:sysClr val="window" lastClr="FFFFFF">
          <a:lumMod val="85000"/>
        </a:sysClr>
      </a:solidFill>
    </a:ln>
    <a:effectLst/>
  </c:spPr>
  <c:txPr>
    <a:bodyPr/>
    <a:lstStyle/>
    <a:p>
      <a:pPr>
        <a:defRPr sz="1050">
          <a:solidFill>
            <a:sysClr val="windowText" lastClr="000000"/>
          </a:solidFill>
          <a:latin typeface="Cambria" panose="02040503050406030204" pitchFamily="18" charset="0"/>
          <a:ea typeface="Cambria" panose="02040503050406030204" pitchFamily="18" charset="0"/>
        </a:defRPr>
      </a:pPr>
      <a:endParaRPr lang="en-US"/>
    </a:p>
  </c:txPr>
</c:chartSpace>
</file>

<file path=ppt/charts/chart6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title>
      <c:tx>
        <c:rich>
          <a:bodyPr rot="0" spcFirstLastPara="1" vertOverflow="ellipsis" vert="horz" wrap="square" anchor="ctr" anchorCtr="1"/>
          <a:lstStyle/>
          <a:p>
            <a:pPr>
              <a:defRPr sz="1400" b="1" i="0" u="none" strike="noStrike" kern="1200" spc="0" baseline="0">
                <a:solidFill>
                  <a:sysClr val="windowText" lastClr="000000"/>
                </a:solidFill>
                <a:latin typeface="Cambria" panose="02040503050406030204" pitchFamily="18" charset="0"/>
                <a:ea typeface="Cambria" panose="02040503050406030204" pitchFamily="18" charset="0"/>
                <a:cs typeface="+mn-cs"/>
              </a:defRPr>
            </a:pPr>
            <a:r>
              <a:rPr lang="en-IN" sz="1400" b="1" dirty="0" err="1"/>
              <a:t>M.Cap</a:t>
            </a:r>
            <a:r>
              <a:rPr lang="en-IN" sz="1400" b="1" dirty="0"/>
              <a:t> Allocation</a:t>
            </a:r>
          </a:p>
        </c:rich>
      </c:tx>
      <c:layout>
        <c:manualLayout>
          <c:xMode val="edge"/>
          <c:yMode val="edge"/>
          <c:x val="0.2693884465097699"/>
          <c:y val="4.7278296165287691E-2"/>
        </c:manualLayout>
      </c:layout>
      <c:overlay val="0"/>
      <c:spPr>
        <a:noFill/>
        <a:ln>
          <a:noFill/>
        </a:ln>
        <a:effectLst/>
      </c:spPr>
      <c:txPr>
        <a:bodyPr rot="0" spcFirstLastPara="1" vertOverflow="ellipsis" vert="horz" wrap="square" anchor="ctr" anchorCtr="1"/>
        <a:lstStyle/>
        <a:p>
          <a:pPr>
            <a:defRPr sz="1400" b="1" i="0" u="none" strike="noStrike" kern="1200" spc="0" baseline="0">
              <a:solidFill>
                <a:sysClr val="windowText" lastClr="000000"/>
              </a:solidFill>
              <a:latin typeface="Cambria" panose="02040503050406030204" pitchFamily="18" charset="0"/>
              <a:ea typeface="Cambria" panose="02040503050406030204" pitchFamily="18" charset="0"/>
              <a:cs typeface="+mn-cs"/>
            </a:defRPr>
          </a:pPr>
          <a:endParaRPr lang="en-US"/>
        </a:p>
      </c:txPr>
    </c:title>
    <c:autoTitleDeleted val="0"/>
    <c:plotArea>
      <c:layout>
        <c:manualLayout>
          <c:layoutTarget val="inner"/>
          <c:xMode val="edge"/>
          <c:yMode val="edge"/>
          <c:x val="0.28319191809377653"/>
          <c:y val="0.24057141993349837"/>
          <c:w val="0.41664908651021521"/>
          <c:h val="0.69901415153595425"/>
        </c:manualLayout>
      </c:layout>
      <c:doughnutChart>
        <c:varyColors val="1"/>
        <c:ser>
          <c:idx val="0"/>
          <c:order val="0"/>
          <c:dPt>
            <c:idx val="0"/>
            <c:bubble3D val="0"/>
            <c:spPr>
              <a:solidFill>
                <a:srgbClr val="B79165"/>
              </a:solidFill>
              <a:ln w="19050">
                <a:solidFill>
                  <a:schemeClr val="lt1"/>
                </a:solidFill>
              </a:ln>
              <a:effectLst/>
            </c:spPr>
            <c:extLst>
              <c:ext xmlns:c16="http://schemas.microsoft.com/office/drawing/2014/chart" uri="{C3380CC4-5D6E-409C-BE32-E72D297353CC}">
                <c16:uniqueId val="{00000001-384F-4683-AAEE-6A360C435974}"/>
              </c:ext>
            </c:extLst>
          </c:dPt>
          <c:dPt>
            <c:idx val="1"/>
            <c:bubble3D val="0"/>
            <c:spPr>
              <a:solidFill>
                <a:sysClr val="window" lastClr="FFFFFF">
                  <a:lumMod val="50000"/>
                </a:sysClr>
              </a:solidFill>
              <a:ln w="19050">
                <a:solidFill>
                  <a:schemeClr val="lt1"/>
                </a:solidFill>
              </a:ln>
              <a:effectLst/>
            </c:spPr>
            <c:extLst>
              <c:ext xmlns:c16="http://schemas.microsoft.com/office/drawing/2014/chart" uri="{C3380CC4-5D6E-409C-BE32-E72D297353CC}">
                <c16:uniqueId val="{00000003-384F-4683-AAEE-6A360C435974}"/>
              </c:ext>
            </c:extLst>
          </c:dPt>
          <c:dPt>
            <c:idx val="2"/>
            <c:bubble3D val="0"/>
            <c:spPr>
              <a:solidFill>
                <a:sysClr val="window" lastClr="FFFFFF">
                  <a:lumMod val="85000"/>
                </a:sysClr>
              </a:solidFill>
              <a:ln w="19050">
                <a:solidFill>
                  <a:schemeClr val="lt1"/>
                </a:solidFill>
              </a:ln>
              <a:effectLst/>
            </c:spPr>
            <c:extLst>
              <c:ext xmlns:c16="http://schemas.microsoft.com/office/drawing/2014/chart" uri="{C3380CC4-5D6E-409C-BE32-E72D297353CC}">
                <c16:uniqueId val="{00000005-384F-4683-AAEE-6A360C435974}"/>
              </c:ext>
            </c:extLst>
          </c:dPt>
          <c:dPt>
            <c:idx val="3"/>
            <c:bubble3D val="0"/>
            <c:spPr>
              <a:solidFill>
                <a:sysClr val="window" lastClr="FFFFFF">
                  <a:lumMod val="75000"/>
                </a:sysClr>
              </a:solidFill>
              <a:ln w="19050">
                <a:solidFill>
                  <a:schemeClr val="lt1"/>
                </a:solidFill>
              </a:ln>
              <a:effectLst/>
            </c:spPr>
            <c:extLst>
              <c:ext xmlns:c16="http://schemas.microsoft.com/office/drawing/2014/chart" uri="{C3380CC4-5D6E-409C-BE32-E72D297353CC}">
                <c16:uniqueId val="{00000007-384F-4683-AAEE-6A360C435974}"/>
              </c:ext>
            </c:extLst>
          </c:dPt>
          <c:dLbls>
            <c:dLbl>
              <c:idx val="0"/>
              <c:layout>
                <c:manualLayout>
                  <c:x val="0.11240695074335323"/>
                  <c:y val="-5.4906333188945895E-2"/>
                </c:manualLayout>
              </c:layout>
              <c:showLegendKey val="0"/>
              <c:showVal val="0"/>
              <c:showCatName val="1"/>
              <c:showSerName val="0"/>
              <c:showPercent val="1"/>
              <c:showBubbleSize val="0"/>
              <c:separator>
</c:separator>
              <c:extLst>
                <c:ext xmlns:c15="http://schemas.microsoft.com/office/drawing/2012/chart" uri="{CE6537A1-D6FC-4f65-9D91-7224C49458BB}"/>
                <c:ext xmlns:c16="http://schemas.microsoft.com/office/drawing/2014/chart" uri="{C3380CC4-5D6E-409C-BE32-E72D297353CC}">
                  <c16:uniqueId val="{00000001-384F-4683-AAEE-6A360C435974}"/>
                </c:ext>
              </c:extLst>
            </c:dLbl>
            <c:dLbl>
              <c:idx val="1"/>
              <c:layout>
                <c:manualLayout>
                  <c:x val="5.1583441325722963E-2"/>
                  <c:y val="7.314293994784328E-2"/>
                </c:manualLayout>
              </c:layout>
              <c:showLegendKey val="0"/>
              <c:showVal val="0"/>
              <c:showCatName val="1"/>
              <c:showSerName val="0"/>
              <c:showPercent val="1"/>
              <c:showBubbleSize val="0"/>
              <c:separator>
</c:separator>
              <c:extLst>
                <c:ext xmlns:c15="http://schemas.microsoft.com/office/drawing/2012/chart" uri="{CE6537A1-D6FC-4f65-9D91-7224C49458BB}"/>
                <c:ext xmlns:c16="http://schemas.microsoft.com/office/drawing/2014/chart" uri="{C3380CC4-5D6E-409C-BE32-E72D297353CC}">
                  <c16:uniqueId val="{00000003-384F-4683-AAEE-6A360C435974}"/>
                </c:ext>
              </c:extLst>
            </c:dLbl>
            <c:dLbl>
              <c:idx val="2"/>
              <c:layout>
                <c:manualLayout>
                  <c:x val="-7.2222222222222215E-2"/>
                  <c:y val="-3.2407407407407489E-2"/>
                </c:manualLayout>
              </c:layout>
              <c:showLegendKey val="0"/>
              <c:showVal val="0"/>
              <c:showCatName val="1"/>
              <c:showSerName val="0"/>
              <c:showPercent val="1"/>
              <c:showBubbleSize val="0"/>
              <c:separator>
</c:separator>
              <c:extLst>
                <c:ext xmlns:c15="http://schemas.microsoft.com/office/drawing/2012/chart" uri="{CE6537A1-D6FC-4f65-9D91-7224C49458BB}"/>
                <c:ext xmlns:c16="http://schemas.microsoft.com/office/drawing/2014/chart" uri="{C3380CC4-5D6E-409C-BE32-E72D297353CC}">
                  <c16:uniqueId val="{00000005-384F-4683-AAEE-6A360C435974}"/>
                </c:ext>
              </c:extLst>
            </c:dLbl>
            <c:dLbl>
              <c:idx val="3"/>
              <c:layout>
                <c:manualLayout>
                  <c:x val="-9.0753997634368574E-2"/>
                  <c:y val="-2.6479723985365293E-2"/>
                </c:manualLayout>
              </c:layout>
              <c:showLegendKey val="0"/>
              <c:showVal val="0"/>
              <c:showCatName val="1"/>
              <c:showSerName val="0"/>
              <c:showPercent val="1"/>
              <c:showBubbleSize val="0"/>
              <c:extLst>
                <c:ext xmlns:c15="http://schemas.microsoft.com/office/drawing/2012/chart" uri="{CE6537A1-D6FC-4f65-9D91-7224C49458BB}"/>
                <c:ext xmlns:c16="http://schemas.microsoft.com/office/drawing/2014/chart" uri="{C3380CC4-5D6E-409C-BE32-E72D297353CC}">
                  <c16:uniqueId val="{00000007-384F-4683-AAEE-6A360C435974}"/>
                </c:ext>
              </c:extLst>
            </c:dLbl>
            <c:spPr>
              <a:noFill/>
              <a:ln>
                <a:noFill/>
              </a:ln>
              <a:effectLst/>
            </c:spPr>
            <c:txPr>
              <a:bodyPr rot="0" spcFirstLastPara="1" vertOverflow="ellipsis" vert="horz" wrap="square" anchor="ctr" anchorCtr="1"/>
              <a:lstStyle/>
              <a:p>
                <a:pPr>
                  <a:defRPr sz="1100" b="0" i="0" u="none" strike="noStrike" kern="1200" baseline="0">
                    <a:solidFill>
                      <a:sysClr val="windowText" lastClr="000000"/>
                    </a:solidFill>
                    <a:latin typeface="Cambria" panose="02040503050406030204" pitchFamily="18" charset="0"/>
                    <a:ea typeface="Cambria" panose="02040503050406030204" pitchFamily="18" charset="0"/>
                    <a:cs typeface="+mn-cs"/>
                  </a:defRPr>
                </a:pPr>
                <a:endParaRPr lang="en-US"/>
              </a:p>
            </c:txPr>
            <c:showLegendKey val="0"/>
            <c:showVal val="0"/>
            <c:showCatName val="1"/>
            <c:showSerName val="0"/>
            <c:showPercent val="1"/>
            <c:showBubbleSize val="0"/>
            <c:separator>
</c:separator>
            <c:showLeaderLines val="1"/>
            <c:leaderLines>
              <c:spPr>
                <a:ln w="9525" cap="flat" cmpd="sng" algn="ctr">
                  <a:solidFill>
                    <a:schemeClr val="tx1">
                      <a:lumMod val="35000"/>
                      <a:lumOff val="65000"/>
                    </a:schemeClr>
                  </a:solidFill>
                  <a:round/>
                </a:ln>
                <a:effectLst/>
              </c:spPr>
            </c:leaderLines>
            <c:extLst>
              <c:ext xmlns:c15="http://schemas.microsoft.com/office/drawing/2012/chart" uri="{CE6537A1-D6FC-4f65-9D91-7224C49458BB}"/>
            </c:extLst>
          </c:dLbls>
          <c:cat>
            <c:strRef>
              <c:f>'Emkay Emerging'!$B$8:$B$11</c:f>
              <c:strCache>
                <c:ptCount val="4"/>
                <c:pt idx="0">
                  <c:v>Large</c:v>
                </c:pt>
                <c:pt idx="1">
                  <c:v>Mid</c:v>
                </c:pt>
                <c:pt idx="2">
                  <c:v>Small</c:v>
                </c:pt>
                <c:pt idx="3">
                  <c:v>Cash</c:v>
                </c:pt>
              </c:strCache>
            </c:strRef>
          </c:cat>
          <c:val>
            <c:numRef>
              <c:f>'Emkay Emerging'!$C$8:$C$11</c:f>
              <c:numCache>
                <c:formatCode>0%</c:formatCode>
                <c:ptCount val="4"/>
                <c:pt idx="0">
                  <c:v>0.26200000000000001</c:v>
                </c:pt>
                <c:pt idx="1">
                  <c:v>0.17100000000000001</c:v>
                </c:pt>
                <c:pt idx="2">
                  <c:v>0.432</c:v>
                </c:pt>
                <c:pt idx="3">
                  <c:v>0.13500000000000001</c:v>
                </c:pt>
              </c:numCache>
            </c:numRef>
          </c:val>
          <c:extLst>
            <c:ext xmlns:c16="http://schemas.microsoft.com/office/drawing/2014/chart" uri="{C3380CC4-5D6E-409C-BE32-E72D297353CC}">
              <c16:uniqueId val="{00000009-6885-48BA-8C56-F16B4794E57F}"/>
            </c:ext>
          </c:extLst>
        </c:ser>
        <c:dLbls>
          <c:showLegendKey val="0"/>
          <c:showVal val="0"/>
          <c:showCatName val="0"/>
          <c:showSerName val="0"/>
          <c:showPercent val="0"/>
          <c:showBubbleSize val="0"/>
          <c:showLeaderLines val="1"/>
        </c:dLbls>
        <c:firstSliceAng val="0"/>
        <c:holeSize val="75"/>
      </c:doughnutChart>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solidFill>
        <a:sysClr val="window" lastClr="FFFFFF">
          <a:lumMod val="85000"/>
        </a:sysClr>
      </a:solidFill>
    </a:ln>
    <a:effectLst/>
  </c:spPr>
  <c:txPr>
    <a:bodyPr/>
    <a:lstStyle/>
    <a:p>
      <a:pPr>
        <a:defRPr sz="1100">
          <a:solidFill>
            <a:sysClr val="windowText" lastClr="000000"/>
          </a:solidFill>
          <a:latin typeface="Cambria" panose="02040503050406030204" pitchFamily="18" charset="0"/>
          <a:ea typeface="Cambria" panose="02040503050406030204" pitchFamily="18" charset="0"/>
        </a:defRPr>
      </a:pPr>
      <a:endParaRPr lang="en-US"/>
    </a:p>
  </c:txPr>
</c:chartSpace>
</file>

<file path=ppt/charts/chart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6.4384924780905115E-2"/>
          <c:y val="1.6540204068631301E-2"/>
          <c:w val="0.92518259661312041"/>
          <c:h val="0.90545695431938356"/>
        </c:manualLayout>
      </c:layout>
      <c:lineChart>
        <c:grouping val="standard"/>
        <c:varyColors val="0"/>
        <c:ser>
          <c:idx val="0"/>
          <c:order val="0"/>
          <c:spPr>
            <a:ln w="31750" cap="rnd">
              <a:solidFill>
                <a:srgbClr val="B79165"/>
              </a:solidFill>
              <a:prstDash val="sysDash"/>
              <a:round/>
            </a:ln>
            <a:effectLst>
              <a:outerShdw dist="25400" dir="2700000" algn="tl" rotWithShape="0">
                <a:schemeClr val="accent1"/>
              </a:outerShdw>
            </a:effectLst>
          </c:spPr>
          <c:marker>
            <c:symbol val="circle"/>
            <c:size val="8"/>
            <c:spPr>
              <a:noFill/>
              <a:ln w="9525">
                <a:solidFill>
                  <a:sysClr val="window" lastClr="FFFFFF"/>
                </a:solidFill>
                <a:round/>
              </a:ln>
              <a:effectLst/>
            </c:spPr>
          </c:marker>
          <c:dLbls>
            <c:spPr>
              <a:noFill/>
              <a:ln>
                <a:noFill/>
              </a:ln>
              <a:effectLst/>
            </c:spPr>
            <c:txPr>
              <a:bodyPr rot="0" spcFirstLastPara="1" vertOverflow="ellipsis" vert="horz" wrap="square" anchor="ctr" anchorCtr="1"/>
              <a:lstStyle/>
              <a:p>
                <a:pPr>
                  <a:defRPr sz="1200" b="0" i="0" u="none" strike="noStrike" kern="1200" baseline="0">
                    <a:solidFill>
                      <a:schemeClr val="lt1"/>
                    </a:solidFill>
                    <a:latin typeface="Cambria" panose="02040503050406030204" pitchFamily="18" charset="0"/>
                    <a:ea typeface="Cambria" panose="02040503050406030204" pitchFamily="18" charset="0"/>
                    <a:cs typeface="+mn-cs"/>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a:solidFill>
                        <a:schemeClr val="accent1">
                          <a:lumMod val="60000"/>
                          <a:lumOff val="40000"/>
                        </a:schemeClr>
                      </a:solidFill>
                    </a:ln>
                    <a:effectLst/>
                  </c:spPr>
                </c15:leaderLines>
              </c:ext>
            </c:extLst>
          </c:dLbls>
          <c:cat>
            <c:numRef>
              <c:f>gold!$A$3:$A$15</c:f>
              <c:numCache>
                <c:formatCode>mmm\-yy</c:formatCode>
                <c:ptCount val="13"/>
                <c:pt idx="0">
                  <c:v>45839</c:v>
                </c:pt>
                <c:pt idx="1">
                  <c:v>45870</c:v>
                </c:pt>
                <c:pt idx="2">
                  <c:v>45901</c:v>
                </c:pt>
                <c:pt idx="3">
                  <c:v>45931</c:v>
                </c:pt>
                <c:pt idx="4">
                  <c:v>45962</c:v>
                </c:pt>
                <c:pt idx="5">
                  <c:v>45992</c:v>
                </c:pt>
                <c:pt idx="6">
                  <c:v>46023</c:v>
                </c:pt>
                <c:pt idx="7">
                  <c:v>46054</c:v>
                </c:pt>
                <c:pt idx="8">
                  <c:v>46082</c:v>
                </c:pt>
                <c:pt idx="9">
                  <c:v>46113</c:v>
                </c:pt>
                <c:pt idx="10">
                  <c:v>46143</c:v>
                </c:pt>
                <c:pt idx="11">
                  <c:v>46174</c:v>
                </c:pt>
                <c:pt idx="12">
                  <c:v>46204</c:v>
                </c:pt>
              </c:numCache>
            </c:numRef>
          </c:cat>
          <c:val>
            <c:numRef>
              <c:f>gold!$B$3:$B$15</c:f>
              <c:numCache>
                <c:formatCode>0.00</c:formatCode>
                <c:ptCount val="13"/>
                <c:pt idx="0">
                  <c:v>33.75</c:v>
                </c:pt>
                <c:pt idx="1">
                  <c:v>35.159999999999997</c:v>
                </c:pt>
                <c:pt idx="2">
                  <c:v>38.729999999999997</c:v>
                </c:pt>
                <c:pt idx="3">
                  <c:v>40.130000000000003</c:v>
                </c:pt>
                <c:pt idx="4">
                  <c:v>42.55</c:v>
                </c:pt>
                <c:pt idx="5">
                  <c:v>43.57</c:v>
                </c:pt>
                <c:pt idx="6">
                  <c:v>48.65</c:v>
                </c:pt>
                <c:pt idx="7">
                  <c:v>52.78</c:v>
                </c:pt>
                <c:pt idx="8">
                  <c:v>46.72</c:v>
                </c:pt>
                <c:pt idx="9">
                  <c:v>46.3</c:v>
                </c:pt>
                <c:pt idx="10">
                  <c:v>45.93</c:v>
                </c:pt>
                <c:pt idx="11">
                  <c:v>40.39</c:v>
                </c:pt>
                <c:pt idx="12">
                  <c:v>41.07</c:v>
                </c:pt>
              </c:numCache>
            </c:numRef>
          </c:val>
          <c:smooth val="1"/>
          <c:extLst>
            <c:ext xmlns:c16="http://schemas.microsoft.com/office/drawing/2014/chart" uri="{C3380CC4-5D6E-409C-BE32-E72D297353CC}">
              <c16:uniqueId val="{00000000-266C-4E91-9B1A-29FFE2AF1DE8}"/>
            </c:ext>
          </c:extLst>
        </c:ser>
        <c:dLbls>
          <c:dLblPos val="t"/>
          <c:showLegendKey val="0"/>
          <c:showVal val="1"/>
          <c:showCatName val="0"/>
          <c:showSerName val="0"/>
          <c:showPercent val="0"/>
          <c:showBubbleSize val="0"/>
        </c:dLbls>
        <c:dropLines>
          <c:spPr>
            <a:ln w="9525" cap="flat" cmpd="sng" algn="ctr">
              <a:gradFill>
                <a:gsLst>
                  <a:gs pos="0">
                    <a:srgbClr val="B79165"/>
                  </a:gs>
                  <a:gs pos="59000">
                    <a:srgbClr val="5B9BD5">
                      <a:lumMod val="30000"/>
                      <a:lumOff val="70000"/>
                      <a:alpha val="0"/>
                    </a:srgbClr>
                  </a:gs>
                </a:gsLst>
                <a:lin ang="5400000" scaled="1"/>
              </a:gradFill>
              <a:round/>
            </a:ln>
            <a:effectLst/>
          </c:spPr>
        </c:dropLines>
        <c:marker val="1"/>
        <c:smooth val="0"/>
        <c:axId val="1045358256"/>
        <c:axId val="1045361136"/>
      </c:lineChart>
      <c:dateAx>
        <c:axId val="1045358256"/>
        <c:scaling>
          <c:orientation val="minMax"/>
        </c:scaling>
        <c:delete val="0"/>
        <c:axPos val="b"/>
        <c:numFmt formatCode="mmm\-yy" sourceLinked="1"/>
        <c:majorTickMark val="out"/>
        <c:minorTickMark val="none"/>
        <c:tickLblPos val="nextTo"/>
        <c:spPr>
          <a:noFill/>
          <a:ln w="9525" cap="flat" cmpd="sng" algn="ctr">
            <a:solidFill>
              <a:sysClr val="window" lastClr="FFFFFF">
                <a:lumMod val="85000"/>
              </a:sysClr>
            </a:solidFill>
            <a:round/>
          </a:ln>
          <a:effectLst/>
        </c:spPr>
        <c:txPr>
          <a:bodyPr rot="-60000000" spcFirstLastPara="1" vertOverflow="ellipsis" vert="horz" wrap="square" anchor="ctr" anchorCtr="1"/>
          <a:lstStyle/>
          <a:p>
            <a:pPr>
              <a:defRPr sz="1200" b="0" i="0" u="none" strike="noStrike" kern="1200" spc="100" baseline="0">
                <a:solidFill>
                  <a:schemeClr val="lt1"/>
                </a:solidFill>
                <a:latin typeface="Cambria" panose="02040503050406030204" pitchFamily="18" charset="0"/>
                <a:ea typeface="Cambria" panose="02040503050406030204" pitchFamily="18" charset="0"/>
                <a:cs typeface="+mn-cs"/>
              </a:defRPr>
            </a:pPr>
            <a:endParaRPr lang="en-US"/>
          </a:p>
        </c:txPr>
        <c:crossAx val="1045361136"/>
        <c:crosses val="autoZero"/>
        <c:auto val="1"/>
        <c:lblOffset val="100"/>
        <c:baseTimeUnit val="months"/>
      </c:dateAx>
      <c:valAx>
        <c:axId val="1045361136"/>
        <c:scaling>
          <c:orientation val="minMax"/>
          <c:min val="23"/>
        </c:scaling>
        <c:delete val="0"/>
        <c:axPos val="l"/>
        <c:numFmt formatCode="0.00" sourceLinked="1"/>
        <c:majorTickMark val="none"/>
        <c:minorTickMark val="none"/>
        <c:tickLblPos val="nextTo"/>
        <c:spPr>
          <a:noFill/>
          <a:ln>
            <a:noFill/>
          </a:ln>
          <a:effectLst/>
        </c:spPr>
        <c:txPr>
          <a:bodyPr rot="-60000000" spcFirstLastPara="1" vertOverflow="ellipsis" vert="horz" wrap="square" anchor="ctr" anchorCtr="1"/>
          <a:lstStyle/>
          <a:p>
            <a:pPr>
              <a:defRPr sz="1200" b="0" i="0" u="none" strike="noStrike" kern="1200" baseline="0">
                <a:solidFill>
                  <a:schemeClr val="lt1"/>
                </a:solidFill>
                <a:latin typeface="Cambria" panose="02040503050406030204" pitchFamily="18" charset="0"/>
                <a:ea typeface="Cambria" panose="02040503050406030204" pitchFamily="18" charset="0"/>
                <a:cs typeface="+mn-cs"/>
              </a:defRPr>
            </a:pPr>
            <a:endParaRPr lang="en-US"/>
          </a:p>
        </c:txPr>
        <c:crossAx val="1045358256"/>
        <c:crosses val="autoZero"/>
        <c:crossBetween val="between"/>
      </c:valAx>
      <c:spPr>
        <a:noFill/>
        <a:ln>
          <a:noFill/>
        </a:ln>
        <a:effectLst/>
      </c:spPr>
    </c:plotArea>
    <c:plotVisOnly val="1"/>
    <c:dispBlanksAs val="gap"/>
    <c:showDLblsOverMax val="0"/>
  </c:chart>
  <c:spPr>
    <a:noFill/>
    <a:ln w="9525" cap="flat" cmpd="sng" algn="ctr">
      <a:noFill/>
      <a:round/>
    </a:ln>
    <a:effectLst/>
  </c:spPr>
  <c:txPr>
    <a:bodyPr/>
    <a:lstStyle/>
    <a:p>
      <a:pPr>
        <a:defRPr sz="1200" b="0">
          <a:latin typeface="Cambria" panose="02040503050406030204" pitchFamily="18" charset="0"/>
          <a:ea typeface="Cambria" panose="02040503050406030204" pitchFamily="18" charset="0"/>
        </a:defRPr>
      </a:pPr>
      <a:endParaRPr lang="en-US"/>
    </a:p>
  </c:txPr>
</c:chartSpace>
</file>

<file path=ppt/charts/chart7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title>
      <c:tx>
        <c:rich>
          <a:bodyPr rot="0" spcFirstLastPara="1" vertOverflow="ellipsis" vert="horz" wrap="square" anchor="ctr" anchorCtr="1"/>
          <a:lstStyle/>
          <a:p>
            <a:pPr>
              <a:defRPr sz="1400" b="1" i="0" u="none" strike="noStrike" kern="1200" spc="0" baseline="0">
                <a:solidFill>
                  <a:schemeClr val="tx1"/>
                </a:solidFill>
                <a:latin typeface="Cambria" panose="02040503050406030204" pitchFamily="18" charset="0"/>
                <a:ea typeface="Cambria" panose="02040503050406030204" pitchFamily="18" charset="0"/>
                <a:cs typeface="+mn-cs"/>
              </a:defRPr>
            </a:pPr>
            <a:r>
              <a:rPr lang="en-IN" b="1"/>
              <a:t>Performance</a:t>
            </a:r>
          </a:p>
        </c:rich>
      </c:tx>
      <c:overlay val="0"/>
      <c:spPr>
        <a:noFill/>
        <a:ln>
          <a:noFill/>
        </a:ln>
        <a:effectLst/>
      </c:spPr>
      <c:txPr>
        <a:bodyPr rot="0" spcFirstLastPara="1" vertOverflow="ellipsis" vert="horz" wrap="square" anchor="ctr" anchorCtr="1"/>
        <a:lstStyle/>
        <a:p>
          <a:pPr>
            <a:defRPr sz="1400" b="1" i="0" u="none" strike="noStrike" kern="1200" spc="0" baseline="0">
              <a:solidFill>
                <a:schemeClr val="tx1"/>
              </a:solidFill>
              <a:latin typeface="Cambria" panose="02040503050406030204" pitchFamily="18" charset="0"/>
              <a:ea typeface="Cambria" panose="02040503050406030204" pitchFamily="18" charset="0"/>
              <a:cs typeface="+mn-cs"/>
            </a:defRPr>
          </a:pPr>
          <a:endParaRPr lang="en-US"/>
        </a:p>
      </c:txPr>
    </c:title>
    <c:autoTitleDeleted val="0"/>
    <c:plotArea>
      <c:layout>
        <c:manualLayout>
          <c:layoutTarget val="inner"/>
          <c:xMode val="edge"/>
          <c:yMode val="edge"/>
          <c:x val="3.1498811297543589E-2"/>
          <c:y val="7.4818051430702054E-2"/>
          <c:w val="0.93700237740491277"/>
          <c:h val="0.67995313085220066"/>
        </c:manualLayout>
      </c:layout>
      <c:barChart>
        <c:barDir val="col"/>
        <c:grouping val="clustered"/>
        <c:varyColors val="0"/>
        <c:ser>
          <c:idx val="0"/>
          <c:order val="0"/>
          <c:tx>
            <c:strRef>
              <c:f>'emkay GD'!$B$3</c:f>
              <c:strCache>
                <c:ptCount val="1"/>
                <c:pt idx="0">
                  <c:v>GOLDEN DECADE</c:v>
                </c:pt>
              </c:strCache>
            </c:strRef>
          </c:tx>
          <c:spPr>
            <a:solidFill>
              <a:sysClr val="window" lastClr="FFFFFF">
                <a:lumMod val="50000"/>
              </a:sysClr>
            </a:solidFill>
            <a:ln>
              <a:noFill/>
            </a:ln>
            <a:effectLst/>
          </c:spPr>
          <c:invertIfNegative val="0"/>
          <c:dLbls>
            <c:dLbl>
              <c:idx val="0"/>
              <c:layout>
                <c:manualLayout>
                  <c:x val="-3.1498811297543589E-2"/>
                  <c:y val="1.2575836831919781E-2"/>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3D72-450D-B03C-8430A4788B21}"/>
                </c:ext>
              </c:extLst>
            </c:dLbl>
            <c:dLbl>
              <c:idx val="1"/>
              <c:layout>
                <c:manualLayout>
                  <c:x val="-2.5771754697990236E-2"/>
                  <c:y val="2.1819581270208964E-2"/>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3D72-450D-B03C-8430A4788B21}"/>
                </c:ext>
              </c:extLst>
            </c:dLbl>
            <c:dLbl>
              <c:idx val="2"/>
              <c:layout>
                <c:manualLayout>
                  <c:x val="-2.8635282997766897E-3"/>
                  <c:y val="1.7713957985926339E-2"/>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3D72-450D-B03C-8430A4788B21}"/>
                </c:ext>
              </c:extLst>
            </c:dLbl>
            <c:spPr>
              <a:noFill/>
              <a:ln>
                <a:noFill/>
              </a:ln>
              <a:effectLst/>
            </c:spPr>
            <c:txPr>
              <a:bodyPr rot="0" spcFirstLastPara="1" vertOverflow="ellipsis" vert="horz" wrap="square" anchor="ctr" anchorCtr="1"/>
              <a:lstStyle/>
              <a:p>
                <a:pPr>
                  <a:defRPr sz="1100" b="0" i="0" u="none" strike="noStrike" kern="1200" baseline="0">
                    <a:solidFill>
                      <a:schemeClr val="tx1"/>
                    </a:solidFill>
                    <a:latin typeface="Cambria" panose="02040503050406030204" pitchFamily="18" charset="0"/>
                    <a:ea typeface="Cambria" panose="02040503050406030204" pitchFamily="18" charset="0"/>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'emkay GD'!$C$2:$H$2</c:f>
              <c:strCache>
                <c:ptCount val="6"/>
                <c:pt idx="0">
                  <c:v>1M</c:v>
                </c:pt>
                <c:pt idx="1">
                  <c:v>3M</c:v>
                </c:pt>
                <c:pt idx="2">
                  <c:v>6M</c:v>
                </c:pt>
                <c:pt idx="3">
                  <c:v>1 Y</c:v>
                </c:pt>
                <c:pt idx="4">
                  <c:v>2Y</c:v>
                </c:pt>
                <c:pt idx="5">
                  <c:v>SI</c:v>
                </c:pt>
              </c:strCache>
            </c:strRef>
          </c:cat>
          <c:val>
            <c:numRef>
              <c:f>'emkay GD'!$C$3:$H$3</c:f>
              <c:numCache>
                <c:formatCode>0%</c:formatCode>
                <c:ptCount val="6"/>
                <c:pt idx="0">
                  <c:v>2.8000000000000001E-2</c:v>
                </c:pt>
                <c:pt idx="1">
                  <c:v>6.4000000000000001E-2</c:v>
                </c:pt>
                <c:pt idx="2">
                  <c:v>9.9000000000000005E-2</c:v>
                </c:pt>
                <c:pt idx="3">
                  <c:v>1.0999999999999999E-2</c:v>
                </c:pt>
                <c:pt idx="4">
                  <c:v>4.3999999999999997E-2</c:v>
                </c:pt>
                <c:pt idx="5">
                  <c:v>0.14599999999999999</c:v>
                </c:pt>
              </c:numCache>
            </c:numRef>
          </c:val>
          <c:extLst>
            <c:ext xmlns:c16="http://schemas.microsoft.com/office/drawing/2014/chart" uri="{C3380CC4-5D6E-409C-BE32-E72D297353CC}">
              <c16:uniqueId val="{00000003-3D72-450D-B03C-8430A4788B21}"/>
            </c:ext>
          </c:extLst>
        </c:ser>
        <c:ser>
          <c:idx val="1"/>
          <c:order val="1"/>
          <c:tx>
            <c:strRef>
              <c:f>'emkay GD'!$B$4</c:f>
              <c:strCache>
                <c:ptCount val="1"/>
                <c:pt idx="0">
                  <c:v>BSE 500 TRI</c:v>
                </c:pt>
              </c:strCache>
            </c:strRef>
          </c:tx>
          <c:spPr>
            <a:solidFill>
              <a:srgbClr val="B79165"/>
            </a:solidFill>
            <a:ln>
              <a:noFill/>
            </a:ln>
            <a:effectLst/>
          </c:spPr>
          <c:invertIfNegative val="0"/>
          <c:dLbls>
            <c:dLbl>
              <c:idx val="0"/>
              <c:layout>
                <c:manualLayout>
                  <c:x val="8.5905848993300688E-3"/>
                  <c:y val="1.4082007251635605E-2"/>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3D72-450D-B03C-8430A4788B21}"/>
                </c:ext>
              </c:extLst>
            </c:dLbl>
            <c:dLbl>
              <c:idx val="1"/>
              <c:layout>
                <c:manualLayout>
                  <c:x val="2.5771754697990208E-2"/>
                  <c:y val="1.2317524442688747E-2"/>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3D72-450D-B03C-8430A4788B21}"/>
                </c:ext>
              </c:extLst>
            </c:dLbl>
            <c:dLbl>
              <c:idx val="3"/>
              <c:layout>
                <c:manualLayout>
                  <c:x val="2.5771754697990208E-2"/>
                  <c:y val="7.9429858822151131E-3"/>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6-3D72-450D-B03C-8430A4788B21}"/>
                </c:ext>
              </c:extLst>
            </c:dLbl>
            <c:dLbl>
              <c:idx val="4"/>
              <c:layout>
                <c:manualLayout>
                  <c:x val="8.5905848993300688E-3"/>
                  <c:y val="-4.0002103554335847E-17"/>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7-3D72-450D-B03C-8430A4788B21}"/>
                </c:ext>
              </c:extLst>
            </c:dLbl>
            <c:dLbl>
              <c:idx val="5"/>
              <c:layout>
                <c:manualLayout>
                  <c:x val="2.2908226398213518E-2"/>
                  <c:y val="-7.5140050151827056E-3"/>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8-3D72-450D-B03C-8430A4788B21}"/>
                </c:ext>
              </c:extLst>
            </c:dLbl>
            <c:spPr>
              <a:noFill/>
              <a:ln>
                <a:noFill/>
              </a:ln>
              <a:effectLst/>
            </c:spPr>
            <c:txPr>
              <a:bodyPr rot="0" spcFirstLastPara="1" vertOverflow="ellipsis" vert="horz" wrap="square" anchor="ctr" anchorCtr="1"/>
              <a:lstStyle/>
              <a:p>
                <a:pPr>
                  <a:defRPr sz="1100" b="0" i="0" u="none" strike="noStrike" kern="1200" baseline="0">
                    <a:solidFill>
                      <a:schemeClr val="tx1"/>
                    </a:solidFill>
                    <a:latin typeface="Cambria" panose="02040503050406030204" pitchFamily="18" charset="0"/>
                    <a:ea typeface="Cambria" panose="02040503050406030204" pitchFamily="18" charset="0"/>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'emkay GD'!$C$2:$H$2</c:f>
              <c:strCache>
                <c:ptCount val="6"/>
                <c:pt idx="0">
                  <c:v>1M</c:v>
                </c:pt>
                <c:pt idx="1">
                  <c:v>3M</c:v>
                </c:pt>
                <c:pt idx="2">
                  <c:v>6M</c:v>
                </c:pt>
                <c:pt idx="3">
                  <c:v>1 Y</c:v>
                </c:pt>
                <c:pt idx="4">
                  <c:v>2Y</c:v>
                </c:pt>
                <c:pt idx="5">
                  <c:v>SI</c:v>
                </c:pt>
              </c:strCache>
            </c:strRef>
          </c:cat>
          <c:val>
            <c:numRef>
              <c:f>'emkay GD'!$C$4:$H$4</c:f>
              <c:numCache>
                <c:formatCode>0%</c:formatCode>
                <c:ptCount val="6"/>
                <c:pt idx="0">
                  <c:v>2.1999999999999999E-2</c:v>
                </c:pt>
                <c:pt idx="1">
                  <c:v>3.7999999999999999E-2</c:v>
                </c:pt>
                <c:pt idx="2">
                  <c:v>0.02</c:v>
                </c:pt>
                <c:pt idx="3">
                  <c:v>0.03</c:v>
                </c:pt>
                <c:pt idx="4">
                  <c:v>4.0000000000000001E-3</c:v>
                </c:pt>
                <c:pt idx="5">
                  <c:v>0.13600000000000001</c:v>
                </c:pt>
              </c:numCache>
            </c:numRef>
          </c:val>
          <c:extLst>
            <c:ext xmlns:c16="http://schemas.microsoft.com/office/drawing/2014/chart" uri="{C3380CC4-5D6E-409C-BE32-E72D297353CC}">
              <c16:uniqueId val="{00000009-3D72-450D-B03C-8430A4788B21}"/>
            </c:ext>
          </c:extLst>
        </c:ser>
        <c:dLbls>
          <c:showLegendKey val="0"/>
          <c:showVal val="0"/>
          <c:showCatName val="0"/>
          <c:showSerName val="0"/>
          <c:showPercent val="0"/>
          <c:showBubbleSize val="0"/>
        </c:dLbls>
        <c:gapWidth val="219"/>
        <c:overlap val="-27"/>
        <c:axId val="1512515344"/>
        <c:axId val="1512519184"/>
      </c:barChart>
      <c:catAx>
        <c:axId val="1512515344"/>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100" b="0" i="0" u="none" strike="noStrike" kern="1200" baseline="0">
                <a:solidFill>
                  <a:schemeClr val="tx1"/>
                </a:solidFill>
                <a:latin typeface="Cambria" panose="02040503050406030204" pitchFamily="18" charset="0"/>
                <a:ea typeface="Cambria" panose="02040503050406030204" pitchFamily="18" charset="0"/>
                <a:cs typeface="+mn-cs"/>
              </a:defRPr>
            </a:pPr>
            <a:endParaRPr lang="en-US"/>
          </a:p>
        </c:txPr>
        <c:crossAx val="1512519184"/>
        <c:crosses val="autoZero"/>
        <c:auto val="1"/>
        <c:lblAlgn val="ctr"/>
        <c:lblOffset val="100"/>
        <c:noMultiLvlLbl val="0"/>
      </c:catAx>
      <c:valAx>
        <c:axId val="1512519184"/>
        <c:scaling>
          <c:orientation val="minMax"/>
        </c:scaling>
        <c:delete val="1"/>
        <c:axPos val="l"/>
        <c:numFmt formatCode="0%" sourceLinked="1"/>
        <c:majorTickMark val="none"/>
        <c:minorTickMark val="none"/>
        <c:tickLblPos val="nextTo"/>
        <c:crossAx val="1512515344"/>
        <c:crosses val="autoZero"/>
        <c:crossBetween val="between"/>
      </c:valAx>
      <c:spPr>
        <a:noFill/>
        <a:ln>
          <a:noFill/>
        </a:ln>
        <a:effectLst/>
      </c:spPr>
    </c:plotArea>
    <c:legend>
      <c:legendPos val="b"/>
      <c:overlay val="0"/>
      <c:spPr>
        <a:noFill/>
        <a:ln>
          <a:noFill/>
        </a:ln>
        <a:effectLst/>
      </c:spPr>
      <c:txPr>
        <a:bodyPr rot="0" spcFirstLastPara="1" vertOverflow="ellipsis" vert="horz" wrap="square" anchor="ctr" anchorCtr="1"/>
        <a:lstStyle/>
        <a:p>
          <a:pPr>
            <a:defRPr sz="1200" b="0" i="0" u="none" strike="noStrike" kern="1200" baseline="0">
              <a:solidFill>
                <a:schemeClr val="tx1"/>
              </a:solidFill>
              <a:latin typeface="Cambria" panose="02040503050406030204" pitchFamily="18" charset="0"/>
              <a:ea typeface="Cambria" panose="02040503050406030204" pitchFamily="18" charset="0"/>
              <a:cs typeface="+mn-cs"/>
            </a:defRPr>
          </a:pPr>
          <a:endParaRPr lang="en-US"/>
        </a:p>
      </c:txPr>
    </c:legend>
    <c:plotVisOnly val="1"/>
    <c:dispBlanksAs val="gap"/>
    <c:showDLblsOverMax val="0"/>
  </c:chart>
  <c:spPr>
    <a:noFill/>
    <a:ln>
      <a:solidFill>
        <a:sysClr val="window" lastClr="FFFFFF">
          <a:lumMod val="85000"/>
        </a:sysClr>
      </a:solidFill>
    </a:ln>
    <a:effectLst/>
  </c:spPr>
  <c:txPr>
    <a:bodyPr/>
    <a:lstStyle/>
    <a:p>
      <a:pPr>
        <a:defRPr>
          <a:solidFill>
            <a:schemeClr val="tx1"/>
          </a:solidFill>
          <a:latin typeface="Cambria" panose="02040503050406030204" pitchFamily="18" charset="0"/>
          <a:ea typeface="Cambria" panose="02040503050406030204" pitchFamily="18" charset="0"/>
        </a:defRPr>
      </a:pPr>
      <a:endParaRPr lang="en-US"/>
    </a:p>
  </c:txPr>
</c:chartSpace>
</file>

<file path=ppt/charts/chart7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rot="0" spcFirstLastPara="1" vertOverflow="ellipsis" vert="horz" wrap="square" anchor="ctr" anchorCtr="1"/>
          <a:lstStyle/>
          <a:p>
            <a:pPr>
              <a:defRPr sz="1400" b="0" i="0" u="none" strike="noStrike" kern="1200" spc="0" baseline="0">
                <a:solidFill>
                  <a:schemeClr val="tx1">
                    <a:lumMod val="65000"/>
                    <a:lumOff val="35000"/>
                  </a:schemeClr>
                </a:solidFill>
                <a:latin typeface="+mn-lt"/>
                <a:ea typeface="+mn-ea"/>
                <a:cs typeface="+mn-cs"/>
              </a:defRPr>
            </a:pPr>
            <a:r>
              <a:rPr lang="en-IN" b="1">
                <a:solidFill>
                  <a:schemeClr val="tx1"/>
                </a:solidFill>
                <a:latin typeface="Cambria" panose="02040503050406030204" pitchFamily="18" charset="0"/>
                <a:ea typeface="Cambria" panose="02040503050406030204" pitchFamily="18" charset="0"/>
              </a:rPr>
              <a:t>Market Cap Allocation</a:t>
            </a:r>
          </a:p>
        </c:rich>
      </c:tx>
      <c:overlay val="0"/>
      <c:spPr>
        <a:noFill/>
        <a:ln>
          <a:noFill/>
        </a:ln>
        <a:effectLst/>
      </c:spPr>
      <c:txPr>
        <a:bodyPr rot="0" spcFirstLastPara="1" vertOverflow="ellipsis" vert="horz" wrap="square" anchor="ctr" anchorCtr="1"/>
        <a:lstStyle/>
        <a:p>
          <a:pPr>
            <a:defRPr sz="1400" b="0" i="0" u="none" strike="noStrike" kern="1200" spc="0" baseline="0">
              <a:solidFill>
                <a:schemeClr val="tx1">
                  <a:lumMod val="65000"/>
                  <a:lumOff val="35000"/>
                </a:schemeClr>
              </a:solidFill>
              <a:latin typeface="+mn-lt"/>
              <a:ea typeface="+mn-ea"/>
              <a:cs typeface="+mn-cs"/>
            </a:defRPr>
          </a:pPr>
          <a:endParaRPr lang="en-US"/>
        </a:p>
      </c:txPr>
    </c:title>
    <c:autoTitleDeleted val="0"/>
    <c:plotArea>
      <c:layout/>
      <c:doughnutChart>
        <c:varyColors val="1"/>
        <c:ser>
          <c:idx val="0"/>
          <c:order val="0"/>
          <c:tx>
            <c:strRef>
              <c:f>'Direct-EQ-Portfolio'!$D$7</c:f>
              <c:strCache>
                <c:ptCount val="1"/>
                <c:pt idx="0">
                  <c:v>Market Cap Allocation</c:v>
                </c:pt>
              </c:strCache>
            </c:strRef>
          </c:tx>
          <c:dPt>
            <c:idx val="0"/>
            <c:bubble3D val="0"/>
            <c:spPr>
              <a:solidFill>
                <a:srgbClr val="B79165"/>
              </a:solidFill>
              <a:ln w="19050">
                <a:solidFill>
                  <a:schemeClr val="lt1"/>
                </a:solidFill>
              </a:ln>
              <a:effectLst/>
            </c:spPr>
            <c:extLst>
              <c:ext xmlns:c16="http://schemas.microsoft.com/office/drawing/2014/chart" uri="{C3380CC4-5D6E-409C-BE32-E72D297353CC}">
                <c16:uniqueId val="{00000001-A157-4F47-BD80-BFF1C6CA16EB}"/>
              </c:ext>
            </c:extLst>
          </c:dPt>
          <c:dPt>
            <c:idx val="1"/>
            <c:bubble3D val="0"/>
            <c:spPr>
              <a:solidFill>
                <a:schemeClr val="tx1">
                  <a:lumMod val="50000"/>
                  <a:lumOff val="50000"/>
                </a:schemeClr>
              </a:solidFill>
              <a:ln w="19050">
                <a:solidFill>
                  <a:schemeClr val="lt1"/>
                </a:solidFill>
              </a:ln>
              <a:effectLst/>
            </c:spPr>
            <c:extLst>
              <c:ext xmlns:c16="http://schemas.microsoft.com/office/drawing/2014/chart" uri="{C3380CC4-5D6E-409C-BE32-E72D297353CC}">
                <c16:uniqueId val="{00000003-A157-4F47-BD80-BFF1C6CA16EB}"/>
              </c:ext>
            </c:extLst>
          </c:dPt>
          <c:dPt>
            <c:idx val="2"/>
            <c:bubble3D val="0"/>
            <c:spPr>
              <a:solidFill>
                <a:schemeClr val="accent3"/>
              </a:solidFill>
              <a:ln w="19050">
                <a:solidFill>
                  <a:schemeClr val="lt1"/>
                </a:solidFill>
              </a:ln>
              <a:effectLst/>
            </c:spPr>
            <c:extLst>
              <c:ext xmlns:c16="http://schemas.microsoft.com/office/drawing/2014/chart" uri="{C3380CC4-5D6E-409C-BE32-E72D297353CC}">
                <c16:uniqueId val="{00000005-A157-4F47-BD80-BFF1C6CA16EB}"/>
              </c:ext>
            </c:extLst>
          </c:dPt>
          <c:dPt>
            <c:idx val="3"/>
            <c:bubble3D val="0"/>
            <c:spPr>
              <a:solidFill>
                <a:schemeClr val="tx1"/>
              </a:solidFill>
              <a:ln w="19050">
                <a:solidFill>
                  <a:schemeClr val="lt1"/>
                </a:solidFill>
              </a:ln>
              <a:effectLst/>
            </c:spPr>
            <c:extLst>
              <c:ext xmlns:c16="http://schemas.microsoft.com/office/drawing/2014/chart" uri="{C3380CC4-5D6E-409C-BE32-E72D297353CC}">
                <c16:uniqueId val="{00000007-A157-4F47-BD80-BFF1C6CA16EB}"/>
              </c:ext>
            </c:extLst>
          </c:dPt>
          <c:dLbls>
            <c:dLbl>
              <c:idx val="0"/>
              <c:layout>
                <c:manualLayout>
                  <c:x val="0.11579323391589187"/>
                  <c:y val="-1.7039447438895072E-2"/>
                </c:manualLayout>
              </c:layout>
              <c:showLegendKey val="0"/>
              <c:showVal val="1"/>
              <c:showCatName val="1"/>
              <c:showSerName val="0"/>
              <c:showPercent val="0"/>
              <c:showBubbleSize val="0"/>
              <c:separator>
</c:separator>
              <c:extLst>
                <c:ext xmlns:c15="http://schemas.microsoft.com/office/drawing/2012/chart" uri="{CE6537A1-D6FC-4f65-9D91-7224C49458BB}"/>
                <c:ext xmlns:c16="http://schemas.microsoft.com/office/drawing/2014/chart" uri="{C3380CC4-5D6E-409C-BE32-E72D297353CC}">
                  <c16:uniqueId val="{00000001-A157-4F47-BD80-BFF1C6CA16EB}"/>
                </c:ext>
              </c:extLst>
            </c:dLbl>
            <c:dLbl>
              <c:idx val="1"/>
              <c:layout>
                <c:manualLayout>
                  <c:x val="0"/>
                  <c:y val="-0.13631557951116016"/>
                </c:manualLayout>
              </c:layout>
              <c:showLegendKey val="0"/>
              <c:showVal val="1"/>
              <c:showCatName val="1"/>
              <c:showSerName val="0"/>
              <c:showPercent val="0"/>
              <c:showBubbleSize val="0"/>
              <c:separator>
</c:separator>
              <c:extLst>
                <c:ext xmlns:c15="http://schemas.microsoft.com/office/drawing/2012/chart" uri="{CE6537A1-D6FC-4f65-9D91-7224C49458BB}"/>
                <c:ext xmlns:c16="http://schemas.microsoft.com/office/drawing/2014/chart" uri="{C3380CC4-5D6E-409C-BE32-E72D297353CC}">
                  <c16:uniqueId val="{00000003-A157-4F47-BD80-BFF1C6CA16EB}"/>
                </c:ext>
              </c:extLst>
            </c:dLbl>
            <c:dLbl>
              <c:idx val="2"/>
              <c:layout>
                <c:manualLayout>
                  <c:x val="-0.11282417663599732"/>
                  <c:y val="1.1359631625930015E-2"/>
                </c:manualLayout>
              </c:layout>
              <c:showLegendKey val="0"/>
              <c:showVal val="1"/>
              <c:showCatName val="1"/>
              <c:showSerName val="0"/>
              <c:showPercent val="0"/>
              <c:showBubbleSize val="0"/>
              <c:separator>
</c:separator>
              <c:extLst>
                <c:ext xmlns:c15="http://schemas.microsoft.com/office/drawing/2012/chart" uri="{CE6537A1-D6FC-4f65-9D91-7224C49458BB}"/>
                <c:ext xmlns:c16="http://schemas.microsoft.com/office/drawing/2014/chart" uri="{C3380CC4-5D6E-409C-BE32-E72D297353CC}">
                  <c16:uniqueId val="{00000005-A157-4F47-BD80-BFF1C6CA16EB}"/>
                </c:ext>
              </c:extLst>
            </c:dLbl>
            <c:dLbl>
              <c:idx val="3"/>
              <c:layout>
                <c:manualLayout>
                  <c:x val="-0.1692360311699582"/>
                  <c:y val="3.9758710690755046E-2"/>
                </c:manualLayout>
              </c:layout>
              <c:showLegendKey val="0"/>
              <c:showVal val="1"/>
              <c:showCatName val="1"/>
              <c:showSerName val="0"/>
              <c:showPercent val="0"/>
              <c:showBubbleSize val="0"/>
              <c:separator>
</c:separator>
              <c:extLst>
                <c:ext xmlns:c15="http://schemas.microsoft.com/office/drawing/2012/chart" uri="{CE6537A1-D6FC-4f65-9D91-7224C49458BB}">
                  <c15:layout>
                    <c:manualLayout>
                      <c:w val="0.24441279528092894"/>
                      <c:h val="0.28330921275069454"/>
                    </c:manualLayout>
                  </c15:layout>
                </c:ext>
                <c:ext xmlns:c16="http://schemas.microsoft.com/office/drawing/2014/chart" uri="{C3380CC4-5D6E-409C-BE32-E72D297353CC}">
                  <c16:uniqueId val="{00000007-A157-4F47-BD80-BFF1C6CA16EB}"/>
                </c:ext>
              </c:extLst>
            </c:dLbl>
            <c:spPr>
              <a:noFill/>
              <a:ln>
                <a:noFill/>
              </a:ln>
              <a:effectLst/>
            </c:spPr>
            <c:txPr>
              <a:bodyPr rot="0" spcFirstLastPara="1" vertOverflow="ellipsis" vert="horz" wrap="square" lIns="38100" tIns="19050" rIns="38100" bIns="19050" anchor="ctr" anchorCtr="1">
                <a:spAutoFit/>
              </a:bodyPr>
              <a:lstStyle/>
              <a:p>
                <a:pPr>
                  <a:defRPr sz="1050" b="0" i="0" u="none" strike="noStrike" kern="1200" baseline="0">
                    <a:solidFill>
                      <a:schemeClr val="tx1"/>
                    </a:solidFill>
                    <a:latin typeface="Cambria" panose="02040503050406030204" pitchFamily="18" charset="0"/>
                    <a:ea typeface="Cambria" panose="02040503050406030204" pitchFamily="18" charset="0"/>
                    <a:cs typeface="+mn-cs"/>
                  </a:defRPr>
                </a:pPr>
                <a:endParaRPr lang="en-US"/>
              </a:p>
            </c:txPr>
            <c:showLegendKey val="0"/>
            <c:showVal val="1"/>
            <c:showCatName val="1"/>
            <c:showSerName val="0"/>
            <c:showPercent val="0"/>
            <c:showBubbleSize val="0"/>
            <c:separator>
</c:separator>
            <c:showLeaderLines val="1"/>
            <c:leaderLines>
              <c:spPr>
                <a:ln w="9525" cap="flat" cmpd="sng" algn="ctr">
                  <a:solidFill>
                    <a:schemeClr val="tx1">
                      <a:lumMod val="35000"/>
                      <a:lumOff val="65000"/>
                    </a:schemeClr>
                  </a:solidFill>
                  <a:round/>
                </a:ln>
                <a:effectLst/>
              </c:spPr>
            </c:leaderLines>
            <c:extLst>
              <c:ext xmlns:c15="http://schemas.microsoft.com/office/drawing/2012/chart" uri="{CE6537A1-D6FC-4f65-9D91-7224C49458BB}"/>
            </c:extLst>
          </c:dLbls>
          <c:cat>
            <c:strRef>
              <c:f>'Direct-EQ-Portfolio'!$C$8:$C$11</c:f>
              <c:strCache>
                <c:ptCount val="4"/>
                <c:pt idx="0">
                  <c:v>LARGE CAP</c:v>
                </c:pt>
                <c:pt idx="1">
                  <c:v>MID CAP</c:v>
                </c:pt>
                <c:pt idx="2">
                  <c:v>SMALL CAP</c:v>
                </c:pt>
                <c:pt idx="3">
                  <c:v>CASH &amp; EQUIVALENTS</c:v>
                </c:pt>
              </c:strCache>
            </c:strRef>
          </c:cat>
          <c:val>
            <c:numRef>
              <c:f>'Direct-EQ-Portfolio'!$D$8:$D$11</c:f>
              <c:numCache>
                <c:formatCode>0%</c:formatCode>
                <c:ptCount val="4"/>
                <c:pt idx="0">
                  <c:v>0.44</c:v>
                </c:pt>
                <c:pt idx="1">
                  <c:v>0.1</c:v>
                </c:pt>
                <c:pt idx="2">
                  <c:v>0.44</c:v>
                </c:pt>
                <c:pt idx="3">
                  <c:v>0.03</c:v>
                </c:pt>
              </c:numCache>
            </c:numRef>
          </c:val>
          <c:extLst>
            <c:ext xmlns:c16="http://schemas.microsoft.com/office/drawing/2014/chart" uri="{C3380CC4-5D6E-409C-BE32-E72D297353CC}">
              <c16:uniqueId val="{00000008-A157-4F47-BD80-BFF1C6CA16EB}"/>
            </c:ext>
          </c:extLst>
        </c:ser>
        <c:dLbls>
          <c:showLegendKey val="0"/>
          <c:showVal val="1"/>
          <c:showCatName val="0"/>
          <c:showSerName val="0"/>
          <c:showPercent val="0"/>
          <c:showBubbleSize val="0"/>
          <c:showLeaderLines val="1"/>
        </c:dLbls>
        <c:firstSliceAng val="0"/>
        <c:holeSize val="75"/>
      </c:doughnutChart>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solidFill>
        <a:schemeClr val="bg1">
          <a:lumMod val="85000"/>
        </a:schemeClr>
      </a:solidFill>
    </a:ln>
    <a:effectLst/>
  </c:spPr>
  <c:txPr>
    <a:bodyPr/>
    <a:lstStyle/>
    <a:p>
      <a:pPr>
        <a:defRPr/>
      </a:pPr>
      <a:endParaRPr lang="en-US"/>
    </a:p>
  </c:txPr>
</c:chartSpace>
</file>

<file path=ppt/charts/chart7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title>
      <c:tx>
        <c:rich>
          <a:bodyPr rot="0" spcFirstLastPara="1" vertOverflow="ellipsis" vert="horz" wrap="square" anchor="ctr" anchorCtr="1"/>
          <a:lstStyle/>
          <a:p>
            <a:pPr>
              <a:defRPr sz="1400" b="1" i="0" u="none" strike="noStrike" kern="1200" spc="0" baseline="0">
                <a:solidFill>
                  <a:schemeClr val="tx1"/>
                </a:solidFill>
                <a:latin typeface="Cambria" panose="02040503050406030204" pitchFamily="18" charset="0"/>
                <a:ea typeface="Cambria" panose="02040503050406030204" pitchFamily="18" charset="0"/>
                <a:cs typeface="+mn-cs"/>
              </a:defRPr>
            </a:pPr>
            <a:r>
              <a:rPr lang="en-IN" b="1"/>
              <a:t>Performance</a:t>
            </a:r>
          </a:p>
        </c:rich>
      </c:tx>
      <c:overlay val="0"/>
      <c:spPr>
        <a:noFill/>
        <a:ln>
          <a:noFill/>
        </a:ln>
        <a:effectLst/>
      </c:spPr>
      <c:txPr>
        <a:bodyPr rot="0" spcFirstLastPara="1" vertOverflow="ellipsis" vert="horz" wrap="square" anchor="ctr" anchorCtr="1"/>
        <a:lstStyle/>
        <a:p>
          <a:pPr>
            <a:defRPr sz="1400" b="1" i="0" u="none" strike="noStrike" kern="1200" spc="0" baseline="0">
              <a:solidFill>
                <a:schemeClr val="tx1"/>
              </a:solidFill>
              <a:latin typeface="Cambria" panose="02040503050406030204" pitchFamily="18" charset="0"/>
              <a:ea typeface="Cambria" panose="02040503050406030204" pitchFamily="18" charset="0"/>
              <a:cs typeface="+mn-cs"/>
            </a:defRPr>
          </a:pPr>
          <a:endParaRPr lang="en-US"/>
        </a:p>
      </c:txPr>
    </c:title>
    <c:autoTitleDeleted val="0"/>
    <c:plotArea>
      <c:layout>
        <c:manualLayout>
          <c:layoutTarget val="inner"/>
          <c:xMode val="edge"/>
          <c:yMode val="edge"/>
          <c:x val="2.7885030239888108E-2"/>
          <c:y val="0.16223193219297302"/>
          <c:w val="0.93865293347224621"/>
          <c:h val="0.68361035515059931"/>
        </c:manualLayout>
      </c:layout>
      <c:barChart>
        <c:barDir val="col"/>
        <c:grouping val="clustered"/>
        <c:varyColors val="0"/>
        <c:ser>
          <c:idx val="0"/>
          <c:order val="0"/>
          <c:tx>
            <c:strRef>
              <c:f>'Direct-EQ-Portfolio'!$B$3</c:f>
              <c:strCache>
                <c:ptCount val="1"/>
                <c:pt idx="0">
                  <c:v>Portfolio</c:v>
                </c:pt>
              </c:strCache>
            </c:strRef>
          </c:tx>
          <c:spPr>
            <a:solidFill>
              <a:srgbClr val="B79165"/>
            </a:solidFill>
            <a:ln>
              <a:noFill/>
            </a:ln>
            <a:effectLst/>
          </c:spPr>
          <c:invertIfNegative val="0"/>
          <c:dLbls>
            <c:dLbl>
              <c:idx val="0"/>
              <c:layout>
                <c:manualLayout>
                  <c:x val="-3.4886148934605211E-2"/>
                  <c:y val="1.7820672836426982E-2"/>
                </c:manualLayout>
              </c:layout>
              <c:dLblPos val="outEnd"/>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7920-4B4A-9DA2-676287D50D83}"/>
                </c:ext>
              </c:extLst>
            </c:dLbl>
            <c:dLbl>
              <c:idx val="1"/>
              <c:layout>
                <c:manualLayout>
                  <c:x val="-2.5560982437247115E-17"/>
                  <c:y val="1.336524153201449E-2"/>
                </c:manualLayout>
              </c:layout>
              <c:dLblPos val="outEnd"/>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B-2640-4028-925D-AA2836F3F74A}"/>
                </c:ext>
              </c:extLst>
            </c:dLbl>
            <c:dLbl>
              <c:idx val="2"/>
              <c:layout>
                <c:manualLayout>
                  <c:x val="0"/>
                  <c:y val="2.5380979542410694E-2"/>
                </c:manualLayout>
              </c:layout>
              <c:dLblPos val="outEnd"/>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2640-4028-925D-AA2836F3F74A}"/>
                </c:ext>
              </c:extLst>
            </c:dLbl>
            <c:dLbl>
              <c:idx val="3"/>
              <c:layout>
                <c:manualLayout>
                  <c:x val="-2.7885030239888108E-3"/>
                  <c:y val="2.6730833857770059E-2"/>
                </c:manualLayout>
              </c:layout>
              <c:dLblPos val="outEnd"/>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98DC-48AE-AE54-2885E501DC54}"/>
                </c:ext>
              </c:extLst>
            </c:dLbl>
            <c:dLbl>
              <c:idx val="4"/>
              <c:layout>
                <c:manualLayout>
                  <c:x val="-2.5096527215899299E-2"/>
                  <c:y val="1.336524153201449E-2"/>
                </c:manualLayout>
              </c:layout>
              <c:dLblPos val="outEnd"/>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98DC-48AE-AE54-2885E501DC54}"/>
                </c:ext>
              </c:extLst>
            </c:dLbl>
            <c:spPr>
              <a:noFill/>
              <a:ln>
                <a:noFill/>
              </a:ln>
              <a:effectLst/>
            </c:spPr>
            <c:txPr>
              <a:bodyPr rot="0" spcFirstLastPara="1" vertOverflow="ellipsis" vert="horz" wrap="square" anchor="ctr" anchorCtr="1"/>
              <a:lstStyle/>
              <a:p>
                <a:pPr>
                  <a:defRPr sz="1000" b="0" i="0" u="none" strike="noStrike" kern="1200" baseline="0">
                    <a:solidFill>
                      <a:schemeClr val="tx1"/>
                    </a:solidFill>
                    <a:latin typeface="Cambria" panose="02040503050406030204" pitchFamily="18" charset="0"/>
                    <a:ea typeface="Cambria" panose="02040503050406030204" pitchFamily="18" charset="0"/>
                    <a:cs typeface="+mn-cs"/>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'Direct-EQ-Portfolio'!$C$2:$I$2</c:f>
              <c:strCache>
                <c:ptCount val="7"/>
                <c:pt idx="0">
                  <c:v>1 M</c:v>
                </c:pt>
                <c:pt idx="1">
                  <c:v>3 M</c:v>
                </c:pt>
                <c:pt idx="2">
                  <c:v>6 M</c:v>
                </c:pt>
                <c:pt idx="3">
                  <c:v>1 Y</c:v>
                </c:pt>
                <c:pt idx="4">
                  <c:v>2 Y</c:v>
                </c:pt>
                <c:pt idx="5">
                  <c:v>3 Y</c:v>
                </c:pt>
                <c:pt idx="6">
                  <c:v>SI</c:v>
                </c:pt>
              </c:strCache>
            </c:strRef>
          </c:cat>
          <c:val>
            <c:numRef>
              <c:f>'Direct-EQ-Portfolio'!$C$3:$I$3</c:f>
              <c:numCache>
                <c:formatCode>0%</c:formatCode>
                <c:ptCount val="7"/>
                <c:pt idx="0">
                  <c:v>0.03</c:v>
                </c:pt>
                <c:pt idx="1">
                  <c:v>0.06</c:v>
                </c:pt>
                <c:pt idx="2">
                  <c:v>0.09</c:v>
                </c:pt>
                <c:pt idx="3">
                  <c:v>-0.03</c:v>
                </c:pt>
                <c:pt idx="4">
                  <c:v>0.02</c:v>
                </c:pt>
                <c:pt idx="5">
                  <c:v>0.17</c:v>
                </c:pt>
                <c:pt idx="6">
                  <c:v>0.16</c:v>
                </c:pt>
              </c:numCache>
            </c:numRef>
          </c:val>
          <c:extLst>
            <c:ext xmlns:c16="http://schemas.microsoft.com/office/drawing/2014/chart" uri="{C3380CC4-5D6E-409C-BE32-E72D297353CC}">
              <c16:uniqueId val="{00000001-2640-4028-925D-AA2836F3F74A}"/>
            </c:ext>
          </c:extLst>
        </c:ser>
        <c:ser>
          <c:idx val="1"/>
          <c:order val="1"/>
          <c:tx>
            <c:strRef>
              <c:f>'Direct-EQ-Portfolio'!$B$4</c:f>
              <c:strCache>
                <c:ptCount val="1"/>
                <c:pt idx="0">
                  <c:v>Nifty 200 TRI</c:v>
                </c:pt>
              </c:strCache>
            </c:strRef>
          </c:tx>
          <c:spPr>
            <a:solidFill>
              <a:sysClr val="window" lastClr="FFFFFF">
                <a:lumMod val="65000"/>
              </a:sysClr>
            </a:solidFill>
            <a:ln>
              <a:noFill/>
            </a:ln>
            <a:effectLst/>
          </c:spPr>
          <c:invertIfNegative val="0"/>
          <c:dLbls>
            <c:dLbl>
              <c:idx val="0"/>
              <c:layout>
                <c:manualLayout>
                  <c:x val="-1.7565373379469858E-5"/>
                  <c:y val="3.4430405678929714E-3"/>
                </c:manualLayout>
              </c:layout>
              <c:dLblPos val="outEnd"/>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2640-4028-925D-AA2836F3F74A}"/>
                </c:ext>
              </c:extLst>
            </c:dLbl>
            <c:dLbl>
              <c:idx val="1"/>
              <c:layout>
                <c:manualLayout>
                  <c:x val="1.9519521167921675E-2"/>
                  <c:y val="-1.7819269661462991E-2"/>
                </c:manualLayout>
              </c:layout>
              <c:dLblPos val="outEnd"/>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98DC-48AE-AE54-2885E501DC54}"/>
                </c:ext>
              </c:extLst>
            </c:dLbl>
            <c:dLbl>
              <c:idx val="2"/>
              <c:layout>
                <c:manualLayout>
                  <c:x val="0"/>
                  <c:y val="-1.5792734219719041E-2"/>
                </c:manualLayout>
              </c:layout>
              <c:dLblPos val="outEnd"/>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2640-4028-925D-AA2836F3F74A}"/>
                </c:ext>
              </c:extLst>
            </c:dLbl>
            <c:dLbl>
              <c:idx val="3"/>
              <c:layout>
                <c:manualLayout>
                  <c:x val="8.365509071966433E-3"/>
                  <c:y val="7.1281288170744028E-2"/>
                </c:manualLayout>
              </c:layout>
              <c:dLblPos val="outEnd"/>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052E-4999-BBBF-D7EE4CD7854B}"/>
                </c:ext>
              </c:extLst>
            </c:dLbl>
            <c:dLbl>
              <c:idx val="4"/>
              <c:layout>
                <c:manualLayout>
                  <c:x val="0"/>
                  <c:y val="8.9101610213429931E-3"/>
                </c:manualLayout>
              </c:layout>
              <c:dLblPos val="outEnd"/>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CD13-49B4-B5CB-C2282E44B752}"/>
                </c:ext>
              </c:extLst>
            </c:dLbl>
            <c:dLbl>
              <c:idx val="5"/>
              <c:layout>
                <c:manualLayout>
                  <c:x val="1.9501955794542218E-2"/>
                  <c:y val="-2.4285450689274621E-3"/>
                </c:manualLayout>
              </c:layout>
              <c:dLblPos val="outEnd"/>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2640-4028-925D-AA2836F3F74A}"/>
                </c:ext>
              </c:extLst>
            </c:dLbl>
            <c:dLbl>
              <c:idx val="6"/>
              <c:layout>
                <c:manualLayout>
                  <c:x val="1.671345277055351E-2"/>
                  <c:y val="-2.4703947622284984E-2"/>
                </c:manualLayout>
              </c:layout>
              <c:dLblPos val="outEnd"/>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2640-4028-925D-AA2836F3F74A}"/>
                </c:ext>
              </c:extLst>
            </c:dLbl>
            <c:spPr>
              <a:noFill/>
              <a:ln>
                <a:noFill/>
              </a:ln>
              <a:effectLst/>
            </c:spPr>
            <c:txPr>
              <a:bodyPr rot="0" spcFirstLastPara="1" vertOverflow="ellipsis" vert="horz" wrap="square" anchor="ctr" anchorCtr="1"/>
              <a:lstStyle/>
              <a:p>
                <a:pPr>
                  <a:defRPr sz="1000" b="0" i="0" u="none" strike="noStrike" kern="1200" baseline="0">
                    <a:solidFill>
                      <a:schemeClr val="tx1"/>
                    </a:solidFill>
                    <a:latin typeface="Cambria" panose="02040503050406030204" pitchFamily="18" charset="0"/>
                    <a:ea typeface="Cambria" panose="02040503050406030204" pitchFamily="18" charset="0"/>
                    <a:cs typeface="+mn-cs"/>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'Direct-EQ-Portfolio'!$C$2:$I$2</c:f>
              <c:strCache>
                <c:ptCount val="7"/>
                <c:pt idx="0">
                  <c:v>1 M</c:v>
                </c:pt>
                <c:pt idx="1">
                  <c:v>3 M</c:v>
                </c:pt>
                <c:pt idx="2">
                  <c:v>6 M</c:v>
                </c:pt>
                <c:pt idx="3">
                  <c:v>1 Y</c:v>
                </c:pt>
                <c:pt idx="4">
                  <c:v>2 Y</c:v>
                </c:pt>
                <c:pt idx="5">
                  <c:v>3 Y</c:v>
                </c:pt>
                <c:pt idx="6">
                  <c:v>SI</c:v>
                </c:pt>
              </c:strCache>
            </c:strRef>
          </c:cat>
          <c:val>
            <c:numRef>
              <c:f>'Direct-EQ-Portfolio'!$C$4:$I$4</c:f>
              <c:numCache>
                <c:formatCode>0%</c:formatCode>
                <c:ptCount val="7"/>
                <c:pt idx="0">
                  <c:v>0.02</c:v>
                </c:pt>
                <c:pt idx="1">
                  <c:v>0.03</c:v>
                </c:pt>
                <c:pt idx="2">
                  <c:v>0.01</c:v>
                </c:pt>
                <c:pt idx="3">
                  <c:v>0.03</c:v>
                </c:pt>
                <c:pt idx="4">
                  <c:v>0.01</c:v>
                </c:pt>
                <c:pt idx="5">
                  <c:v>0.12</c:v>
                </c:pt>
                <c:pt idx="6">
                  <c:v>0.11</c:v>
                </c:pt>
              </c:numCache>
            </c:numRef>
          </c:val>
          <c:extLst>
            <c:ext xmlns:c16="http://schemas.microsoft.com/office/drawing/2014/chart" uri="{C3380CC4-5D6E-409C-BE32-E72D297353CC}">
              <c16:uniqueId val="{00000006-2640-4028-925D-AA2836F3F74A}"/>
            </c:ext>
          </c:extLst>
        </c:ser>
        <c:ser>
          <c:idx val="2"/>
          <c:order val="2"/>
          <c:tx>
            <c:strRef>
              <c:f>'Direct-EQ-Portfolio'!$B$5</c:f>
              <c:strCache>
                <c:ptCount val="1"/>
                <c:pt idx="0">
                  <c:v>Nifty 50 TRI</c:v>
                </c:pt>
              </c:strCache>
            </c:strRef>
          </c:tx>
          <c:spPr>
            <a:solidFill>
              <a:sysClr val="window" lastClr="FFFFFF">
                <a:lumMod val="50000"/>
              </a:sysClr>
            </a:solidFill>
            <a:ln>
              <a:noFill/>
            </a:ln>
            <a:effectLst/>
          </c:spPr>
          <c:invertIfNegative val="0"/>
          <c:dLbls>
            <c:dLbl>
              <c:idx val="0"/>
              <c:layout>
                <c:manualLayout>
                  <c:x val="1.3855214535451046E-2"/>
                  <c:y val="2.0586718227480243E-2"/>
                </c:manualLayout>
              </c:layout>
              <c:dLblPos val="outEnd"/>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7-2640-4028-925D-AA2836F3F74A}"/>
                </c:ext>
              </c:extLst>
            </c:dLbl>
            <c:dLbl>
              <c:idx val="1"/>
              <c:layout>
                <c:manualLayout>
                  <c:x val="1.3924949746564597E-2"/>
                  <c:y val="2.1665021444021389E-2"/>
                </c:manualLayout>
              </c:layout>
              <c:dLblPos val="outEnd"/>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8-2640-4028-925D-AA2836F3F74A}"/>
                </c:ext>
              </c:extLst>
            </c:dLbl>
            <c:dLbl>
              <c:idx val="2"/>
              <c:layout>
                <c:manualLayout>
                  <c:x val="2.7885030239887597E-3"/>
                  <c:y val="-1.3363838357050498E-2"/>
                </c:manualLayout>
              </c:layout>
              <c:dLblPos val="outEnd"/>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C-2640-4028-925D-AA2836F3F74A}"/>
                </c:ext>
              </c:extLst>
            </c:dLbl>
            <c:dLbl>
              <c:idx val="3"/>
              <c:layout>
                <c:manualLayout>
                  <c:x val="1.6696106964341196E-2"/>
                  <c:y val="2.5379927161187702E-2"/>
                </c:manualLayout>
              </c:layout>
              <c:dLblPos val="outEnd"/>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9-2640-4028-925D-AA2836F3F74A}"/>
                </c:ext>
              </c:extLst>
            </c:dLbl>
            <c:dLbl>
              <c:idx val="4"/>
              <c:layout>
                <c:manualLayout>
                  <c:x val="8.365509071966433E-3"/>
                  <c:y val="1.7820322042685903E-2"/>
                </c:manualLayout>
              </c:layout>
              <c:dLblPos val="outEnd"/>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D-2640-4028-925D-AA2836F3F74A}"/>
                </c:ext>
              </c:extLst>
            </c:dLbl>
            <c:dLbl>
              <c:idx val="5"/>
              <c:layout>
                <c:manualLayout>
                  <c:x val="3.3462036287865732E-2"/>
                  <c:y val="1.7820322042685903E-2"/>
                </c:manualLayout>
              </c:layout>
              <c:dLblPos val="outEnd"/>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E-2640-4028-925D-AA2836F3F74A}"/>
                </c:ext>
              </c:extLst>
            </c:dLbl>
            <c:dLbl>
              <c:idx val="6"/>
              <c:layout>
                <c:manualLayout>
                  <c:x val="1.3942515119943849E-2"/>
                  <c:y val="8.9101610213429515E-3"/>
                </c:manualLayout>
              </c:layout>
              <c:dLblPos val="outEnd"/>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98DC-48AE-AE54-2885E501DC54}"/>
                </c:ext>
              </c:extLst>
            </c:dLbl>
            <c:spPr>
              <a:noFill/>
              <a:ln>
                <a:noFill/>
              </a:ln>
              <a:effectLst/>
            </c:spPr>
            <c:txPr>
              <a:bodyPr rot="0" spcFirstLastPara="1" vertOverflow="ellipsis" vert="horz" wrap="square" anchor="ctr" anchorCtr="1"/>
              <a:lstStyle/>
              <a:p>
                <a:pPr>
                  <a:defRPr sz="1000" b="0" i="0" u="none" strike="noStrike" kern="1200" baseline="0">
                    <a:solidFill>
                      <a:schemeClr val="tx1"/>
                    </a:solidFill>
                    <a:latin typeface="Cambria" panose="02040503050406030204" pitchFamily="18" charset="0"/>
                    <a:ea typeface="Cambria" panose="02040503050406030204" pitchFamily="18" charset="0"/>
                    <a:cs typeface="+mn-cs"/>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'Direct-EQ-Portfolio'!$C$2:$I$2</c:f>
              <c:strCache>
                <c:ptCount val="7"/>
                <c:pt idx="0">
                  <c:v>1 M</c:v>
                </c:pt>
                <c:pt idx="1">
                  <c:v>3 M</c:v>
                </c:pt>
                <c:pt idx="2">
                  <c:v>6 M</c:v>
                </c:pt>
                <c:pt idx="3">
                  <c:v>1 Y</c:v>
                </c:pt>
                <c:pt idx="4">
                  <c:v>2 Y</c:v>
                </c:pt>
                <c:pt idx="5">
                  <c:v>3 Y</c:v>
                </c:pt>
                <c:pt idx="6">
                  <c:v>SI</c:v>
                </c:pt>
              </c:strCache>
            </c:strRef>
          </c:cat>
          <c:val>
            <c:numRef>
              <c:f>'Direct-EQ-Portfolio'!$C$5:$I$5</c:f>
              <c:numCache>
                <c:formatCode>0%</c:formatCode>
                <c:ptCount val="7"/>
                <c:pt idx="0">
                  <c:v>0.02</c:v>
                </c:pt>
                <c:pt idx="1">
                  <c:v>0.02</c:v>
                </c:pt>
                <c:pt idx="2">
                  <c:v>-0.03</c:v>
                </c:pt>
                <c:pt idx="3">
                  <c:v>0</c:v>
                </c:pt>
                <c:pt idx="4">
                  <c:v>0</c:v>
                </c:pt>
                <c:pt idx="5">
                  <c:v>0.09</c:v>
                </c:pt>
                <c:pt idx="6">
                  <c:v>0.09</c:v>
                </c:pt>
              </c:numCache>
            </c:numRef>
          </c:val>
          <c:extLst>
            <c:ext xmlns:c16="http://schemas.microsoft.com/office/drawing/2014/chart" uri="{C3380CC4-5D6E-409C-BE32-E72D297353CC}">
              <c16:uniqueId val="{0000000A-2640-4028-925D-AA2836F3F74A}"/>
            </c:ext>
          </c:extLst>
        </c:ser>
        <c:dLbls>
          <c:dLblPos val="outEnd"/>
          <c:showLegendKey val="0"/>
          <c:showVal val="1"/>
          <c:showCatName val="0"/>
          <c:showSerName val="0"/>
          <c:showPercent val="0"/>
          <c:showBubbleSize val="0"/>
        </c:dLbls>
        <c:gapWidth val="219"/>
        <c:overlap val="-27"/>
        <c:axId val="826774360"/>
        <c:axId val="826770760"/>
      </c:barChart>
      <c:catAx>
        <c:axId val="826774360"/>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000" b="0" i="0" u="none" strike="noStrike" kern="1200" baseline="0">
                <a:solidFill>
                  <a:schemeClr val="tx1"/>
                </a:solidFill>
                <a:latin typeface="Cambria" panose="02040503050406030204" pitchFamily="18" charset="0"/>
                <a:ea typeface="Cambria" panose="02040503050406030204" pitchFamily="18" charset="0"/>
                <a:cs typeface="+mn-cs"/>
              </a:defRPr>
            </a:pPr>
            <a:endParaRPr lang="en-US"/>
          </a:p>
        </c:txPr>
        <c:crossAx val="826770760"/>
        <c:crosses val="autoZero"/>
        <c:auto val="1"/>
        <c:lblAlgn val="ctr"/>
        <c:lblOffset val="100"/>
        <c:noMultiLvlLbl val="0"/>
      </c:catAx>
      <c:valAx>
        <c:axId val="826770760"/>
        <c:scaling>
          <c:orientation val="minMax"/>
        </c:scaling>
        <c:delete val="1"/>
        <c:axPos val="l"/>
        <c:numFmt formatCode="0%" sourceLinked="1"/>
        <c:majorTickMark val="none"/>
        <c:minorTickMark val="none"/>
        <c:tickLblPos val="nextTo"/>
        <c:crossAx val="826774360"/>
        <c:crosses val="autoZero"/>
        <c:crossBetween val="between"/>
      </c:valAx>
      <c:spPr>
        <a:noFill/>
        <a:ln>
          <a:noFill/>
        </a:ln>
        <a:effectLst/>
      </c:spPr>
    </c:plotArea>
    <c:legend>
      <c:legendPos val="b"/>
      <c:overlay val="0"/>
      <c:spPr>
        <a:noFill/>
        <a:ln>
          <a:noFill/>
        </a:ln>
        <a:effectLst/>
      </c:spPr>
      <c:txPr>
        <a:bodyPr rot="0" spcFirstLastPara="1" vertOverflow="ellipsis" vert="horz" wrap="square" anchor="ctr" anchorCtr="1"/>
        <a:lstStyle/>
        <a:p>
          <a:pPr>
            <a:defRPr sz="1000" b="0" i="0" u="none" strike="noStrike" kern="1200" baseline="0">
              <a:solidFill>
                <a:schemeClr val="tx1"/>
              </a:solidFill>
              <a:latin typeface="Cambria" panose="02040503050406030204" pitchFamily="18" charset="0"/>
              <a:ea typeface="Cambria" panose="02040503050406030204" pitchFamily="18" charset="0"/>
              <a:cs typeface="+mn-cs"/>
            </a:defRPr>
          </a:pPr>
          <a:endParaRPr lang="en-US"/>
        </a:p>
      </c:txPr>
    </c:legend>
    <c:plotVisOnly val="1"/>
    <c:dispBlanksAs val="gap"/>
    <c:showDLblsOverMax val="0"/>
  </c:chart>
  <c:spPr>
    <a:noFill/>
    <a:ln>
      <a:solidFill>
        <a:sysClr val="window" lastClr="FFFFFF">
          <a:lumMod val="85000"/>
        </a:sysClr>
      </a:solidFill>
    </a:ln>
    <a:effectLst/>
  </c:spPr>
  <c:txPr>
    <a:bodyPr/>
    <a:lstStyle/>
    <a:p>
      <a:pPr>
        <a:defRPr>
          <a:solidFill>
            <a:schemeClr val="tx1"/>
          </a:solidFill>
          <a:latin typeface="Cambria" panose="02040503050406030204" pitchFamily="18" charset="0"/>
          <a:ea typeface="Cambria" panose="02040503050406030204" pitchFamily="18" charset="0"/>
        </a:defRPr>
      </a:pPr>
      <a:endParaRPr lang="en-US"/>
    </a:p>
  </c:txPr>
</c:chartSpace>
</file>

<file path=ppt/charts/chart7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barChart>
        <c:barDir val="bar"/>
        <c:grouping val="clustered"/>
        <c:varyColors val="0"/>
        <c:ser>
          <c:idx val="0"/>
          <c:order val="0"/>
          <c:spPr>
            <a:solidFill>
              <a:srgbClr val="B79165"/>
            </a:solidFill>
            <a:ln>
              <a:noFill/>
            </a:ln>
            <a:effectLst/>
          </c:spPr>
          <c:invertIfNegative val="0"/>
          <c:dLbls>
            <c:spPr>
              <a:noFill/>
              <a:ln>
                <a:noFill/>
              </a:ln>
              <a:effectLst/>
            </c:spPr>
            <c:txPr>
              <a:bodyPr rot="0" spcFirstLastPara="1" vertOverflow="ellipsis" vert="horz" wrap="square" anchor="ctr" anchorCtr="1"/>
              <a:lstStyle/>
              <a:p>
                <a:pPr>
                  <a:defRPr sz="1100" b="0" i="0" u="none" strike="noStrike" kern="1200" baseline="0">
                    <a:solidFill>
                      <a:schemeClr val="tx1"/>
                    </a:solidFill>
                    <a:latin typeface="Cambria" panose="02040503050406030204" pitchFamily="18" charset="0"/>
                    <a:ea typeface="Cambria" panose="02040503050406030204" pitchFamily="18" charset="0"/>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Sheet7!$E$11:$E$20</c:f>
              <c:strCache>
                <c:ptCount val="10"/>
                <c:pt idx="0">
                  <c:v>HOSPITALITY</c:v>
                </c:pt>
                <c:pt idx="1">
                  <c:v>REALITY</c:v>
                </c:pt>
                <c:pt idx="2">
                  <c:v>LOGISTICS</c:v>
                </c:pt>
                <c:pt idx="3">
                  <c:v>REFINERY</c:v>
                </c:pt>
                <c:pt idx="4">
                  <c:v>TELECOM</c:v>
                </c:pt>
                <c:pt idx="5">
                  <c:v>CAPITAL GOODS</c:v>
                </c:pt>
                <c:pt idx="6">
                  <c:v>IT</c:v>
                </c:pt>
                <c:pt idx="7">
                  <c:v>DIAMOND,GEMS</c:v>
                </c:pt>
                <c:pt idx="8">
                  <c:v>AUTOMOBILLE</c:v>
                </c:pt>
                <c:pt idx="9">
                  <c:v>BANKING &amp; FINANCIALS</c:v>
                </c:pt>
              </c:strCache>
            </c:strRef>
          </c:cat>
          <c:val>
            <c:numRef>
              <c:f>Sheet7!$F$11:$F$20</c:f>
              <c:numCache>
                <c:formatCode>0%</c:formatCode>
                <c:ptCount val="10"/>
                <c:pt idx="0">
                  <c:v>3.479117499023248E-2</c:v>
                </c:pt>
                <c:pt idx="1">
                  <c:v>3.5184858492818792E-2</c:v>
                </c:pt>
                <c:pt idx="2">
                  <c:v>3.84819418577119E-2</c:v>
                </c:pt>
                <c:pt idx="3">
                  <c:v>4.855408053985491E-2</c:v>
                </c:pt>
                <c:pt idx="4">
                  <c:v>7.2228058727645497E-2</c:v>
                </c:pt>
                <c:pt idx="5">
                  <c:v>9.4485819189171261E-2</c:v>
                </c:pt>
                <c:pt idx="6">
                  <c:v>9.8432515749690835E-2</c:v>
                </c:pt>
                <c:pt idx="7">
                  <c:v>0.10712538873890361</c:v>
                </c:pt>
                <c:pt idx="8">
                  <c:v>0.12892048115198282</c:v>
                </c:pt>
                <c:pt idx="9">
                  <c:v>0.22270068917605301</c:v>
                </c:pt>
              </c:numCache>
            </c:numRef>
          </c:val>
          <c:extLst>
            <c:ext xmlns:c16="http://schemas.microsoft.com/office/drawing/2014/chart" uri="{C3380CC4-5D6E-409C-BE32-E72D297353CC}">
              <c16:uniqueId val="{00000000-4CF3-4CA4-AB77-2464FD63856E}"/>
            </c:ext>
          </c:extLst>
        </c:ser>
        <c:dLbls>
          <c:showLegendKey val="0"/>
          <c:showVal val="0"/>
          <c:showCatName val="0"/>
          <c:showSerName val="0"/>
          <c:showPercent val="0"/>
          <c:showBubbleSize val="0"/>
        </c:dLbls>
        <c:gapWidth val="182"/>
        <c:axId val="1527335279"/>
        <c:axId val="1527334319"/>
      </c:barChart>
      <c:catAx>
        <c:axId val="1527335279"/>
        <c:scaling>
          <c:orientation val="minMax"/>
        </c:scaling>
        <c:delete val="0"/>
        <c:axPos val="l"/>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100" b="0" i="0" u="none" strike="noStrike" kern="1200" baseline="0">
                <a:solidFill>
                  <a:schemeClr val="tx1"/>
                </a:solidFill>
                <a:latin typeface="Cambria" panose="02040503050406030204" pitchFamily="18" charset="0"/>
                <a:ea typeface="Cambria" panose="02040503050406030204" pitchFamily="18" charset="0"/>
                <a:cs typeface="+mn-cs"/>
              </a:defRPr>
            </a:pPr>
            <a:endParaRPr lang="en-US"/>
          </a:p>
        </c:txPr>
        <c:crossAx val="1527334319"/>
        <c:crosses val="autoZero"/>
        <c:auto val="1"/>
        <c:lblAlgn val="ctr"/>
        <c:lblOffset val="100"/>
        <c:noMultiLvlLbl val="0"/>
      </c:catAx>
      <c:valAx>
        <c:axId val="1527334319"/>
        <c:scaling>
          <c:orientation val="minMax"/>
        </c:scaling>
        <c:delete val="1"/>
        <c:axPos val="b"/>
        <c:numFmt formatCode="0%" sourceLinked="1"/>
        <c:majorTickMark val="none"/>
        <c:minorTickMark val="none"/>
        <c:tickLblPos val="nextTo"/>
        <c:crossAx val="1527335279"/>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solidFill>
        <a:srgbClr val="E7E6E6">
          <a:lumMod val="90000"/>
        </a:srgbClr>
      </a:solidFill>
    </a:ln>
    <a:effectLst/>
  </c:spPr>
  <c:txPr>
    <a:bodyPr/>
    <a:lstStyle/>
    <a:p>
      <a:pPr>
        <a:defRPr sz="1100">
          <a:solidFill>
            <a:schemeClr val="tx1"/>
          </a:solidFill>
          <a:latin typeface="Cambria" panose="02040503050406030204" pitchFamily="18" charset="0"/>
          <a:ea typeface="Cambria" panose="02040503050406030204" pitchFamily="18" charset="0"/>
        </a:defRPr>
      </a:pPr>
      <a:endParaRPr lang="en-US"/>
    </a:p>
  </c:txPr>
</c:chartSpace>
</file>

<file path=ppt/charts/chart7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1"/>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view3D>
      <c:rotX val="30"/>
      <c:rotY val="0"/>
      <c:depthPercent val="100"/>
      <c:rAngAx val="0"/>
    </c:view3D>
    <c:floor>
      <c:thickness val="0"/>
      <c:spPr>
        <a:noFill/>
        <a:ln>
          <a:noFill/>
        </a:ln>
        <a:effectLst/>
        <a:sp3d/>
      </c:spPr>
    </c:floor>
    <c:sideWall>
      <c:thickness val="0"/>
      <c:spPr>
        <a:noFill/>
        <a:ln>
          <a:noFill/>
        </a:ln>
        <a:effectLst/>
        <a:sp3d/>
      </c:spPr>
    </c:sideWall>
    <c:backWall>
      <c:thickness val="0"/>
      <c:spPr>
        <a:noFill/>
        <a:ln>
          <a:noFill/>
        </a:ln>
        <a:effectLst/>
        <a:sp3d/>
      </c:spPr>
    </c:backWall>
    <c:plotArea>
      <c:layout>
        <c:manualLayout>
          <c:layoutTarget val="inner"/>
          <c:xMode val="edge"/>
          <c:yMode val="edge"/>
          <c:x val="4.5042920002885387E-2"/>
          <c:y val="0.12628178107986732"/>
          <c:w val="0.91466084782033708"/>
          <c:h val="0.86950704798259637"/>
        </c:manualLayout>
      </c:layout>
      <c:pie3DChart>
        <c:varyColors val="1"/>
        <c:ser>
          <c:idx val="0"/>
          <c:order val="0"/>
          <c:explosion val="23"/>
          <c:dPt>
            <c:idx val="0"/>
            <c:bubble3D val="0"/>
            <c:explosion val="0"/>
            <c:spPr>
              <a:solidFill>
                <a:srgbClr val="DBC8B2"/>
              </a:solidFill>
              <a:ln w="25400">
                <a:solidFill>
                  <a:schemeClr val="lt1"/>
                </a:solidFill>
              </a:ln>
              <a:effectLst/>
              <a:sp3d contourW="25400">
                <a:contourClr>
                  <a:schemeClr val="lt1"/>
                </a:contourClr>
              </a:sp3d>
            </c:spPr>
            <c:extLst>
              <c:ext xmlns:c16="http://schemas.microsoft.com/office/drawing/2014/chart" uri="{C3380CC4-5D6E-409C-BE32-E72D297353CC}">
                <c16:uniqueId val="{00000001-72A2-4A59-B8AB-0783B245F7C1}"/>
              </c:ext>
            </c:extLst>
          </c:dPt>
          <c:dPt>
            <c:idx val="1"/>
            <c:bubble3D val="0"/>
            <c:spPr>
              <a:solidFill>
                <a:srgbClr val="AD8351"/>
              </a:solidFill>
              <a:ln w="25400">
                <a:solidFill>
                  <a:schemeClr val="lt1"/>
                </a:solidFill>
              </a:ln>
              <a:effectLst/>
              <a:sp3d contourW="25400">
                <a:contourClr>
                  <a:schemeClr val="lt1"/>
                </a:contourClr>
              </a:sp3d>
            </c:spPr>
            <c:extLst>
              <c:ext xmlns:c16="http://schemas.microsoft.com/office/drawing/2014/chart" uri="{C3380CC4-5D6E-409C-BE32-E72D297353CC}">
                <c16:uniqueId val="{00000003-72A2-4A59-B8AB-0783B245F7C1}"/>
              </c:ext>
            </c:extLst>
          </c:dPt>
          <c:dLbls>
            <c:dLbl>
              <c:idx val="0"/>
              <c:layout>
                <c:manualLayout>
                  <c:x val="-0.26569164923417254"/>
                  <c:y val="-0.33492870664534918"/>
                </c:manualLayout>
              </c:layout>
              <c:dLblPos val="bestFit"/>
              <c:showLegendKey val="0"/>
              <c:showVal val="1"/>
              <c:showCatName val="1"/>
              <c:showSerName val="0"/>
              <c:showPercent val="0"/>
              <c:showBubbleSize val="0"/>
              <c:separator>
</c:separator>
              <c:extLst>
                <c:ext xmlns:c15="http://schemas.microsoft.com/office/drawing/2012/chart" uri="{CE6537A1-D6FC-4f65-9D91-7224C49458BB}">
                  <c15:layout>
                    <c:manualLayout>
                      <c:w val="0.2524181875015028"/>
                      <c:h val="0.21375613782103295"/>
                    </c:manualLayout>
                  </c15:layout>
                </c:ext>
                <c:ext xmlns:c16="http://schemas.microsoft.com/office/drawing/2014/chart" uri="{C3380CC4-5D6E-409C-BE32-E72D297353CC}">
                  <c16:uniqueId val="{00000001-72A2-4A59-B8AB-0783B245F7C1}"/>
                </c:ext>
              </c:extLst>
            </c:dLbl>
            <c:dLbl>
              <c:idx val="1"/>
              <c:layout>
                <c:manualLayout>
                  <c:x val="-9.6611658574675366E-2"/>
                  <c:y val="9.0650419413659852E-2"/>
                </c:manualLayout>
              </c:layout>
              <c:dLblPos val="bestFit"/>
              <c:showLegendKey val="0"/>
              <c:showVal val="1"/>
              <c:showCatName val="1"/>
              <c:showSerName val="0"/>
              <c:showPercent val="0"/>
              <c:showBubbleSize val="0"/>
              <c:separator>
</c:separator>
              <c:extLst>
                <c:ext xmlns:c15="http://schemas.microsoft.com/office/drawing/2012/chart" uri="{CE6537A1-D6FC-4f65-9D91-7224C49458BB}"/>
                <c:ext xmlns:c16="http://schemas.microsoft.com/office/drawing/2014/chart" uri="{C3380CC4-5D6E-409C-BE32-E72D297353CC}">
                  <c16:uniqueId val="{00000003-72A2-4A59-B8AB-0783B245F7C1}"/>
                </c:ext>
              </c:extLst>
            </c:dLbl>
            <c:spPr>
              <a:noFill/>
              <a:ln>
                <a:noFill/>
              </a:ln>
              <a:effectLst/>
            </c:spPr>
            <c:txPr>
              <a:bodyPr rot="0" spcFirstLastPara="1" vertOverflow="ellipsis" vert="horz" wrap="square" anchor="ctr" anchorCtr="1"/>
              <a:lstStyle/>
              <a:p>
                <a:pPr>
                  <a:defRPr sz="1100" b="1" i="0" u="none" strike="noStrike" kern="1200" baseline="0">
                    <a:solidFill>
                      <a:schemeClr val="tx1"/>
                    </a:solidFill>
                    <a:latin typeface="Cambria" panose="02040503050406030204" pitchFamily="18" charset="0"/>
                    <a:ea typeface="Cambria" panose="02040503050406030204" pitchFamily="18" charset="0"/>
                    <a:cs typeface="+mn-cs"/>
                  </a:defRPr>
                </a:pPr>
                <a:endParaRPr lang="en-US"/>
              </a:p>
            </c:txPr>
            <c:dLblPos val="outEnd"/>
            <c:showLegendKey val="0"/>
            <c:showVal val="1"/>
            <c:showCatName val="1"/>
            <c:showSerName val="0"/>
            <c:showPercent val="0"/>
            <c:showBubbleSize val="0"/>
            <c:separator>
</c:separator>
            <c:showLeaderLines val="1"/>
            <c:leaderLines>
              <c:spPr>
                <a:ln w="9525" cap="flat" cmpd="sng" algn="ctr">
                  <a:solidFill>
                    <a:schemeClr val="tx1">
                      <a:lumMod val="35000"/>
                      <a:lumOff val="65000"/>
                    </a:schemeClr>
                  </a:solidFill>
                  <a:round/>
                </a:ln>
                <a:effectLst/>
              </c:spPr>
            </c:leaderLines>
            <c:extLst>
              <c:ext xmlns:c15="http://schemas.microsoft.com/office/drawing/2012/chart" uri="{CE6537A1-D6FC-4f65-9D91-7224C49458BB}"/>
            </c:extLst>
          </c:dLbls>
          <c:cat>
            <c:strRef>
              <c:f>Sheet1!$E$12:$E$13</c:f>
              <c:strCache>
                <c:ptCount val="2"/>
                <c:pt idx="0">
                  <c:v>Goodluck India </c:v>
                </c:pt>
                <c:pt idx="1">
                  <c:v>Others</c:v>
                </c:pt>
              </c:strCache>
            </c:strRef>
          </c:cat>
          <c:val>
            <c:numRef>
              <c:f>Sheet1!$F$12:$F$13</c:f>
              <c:numCache>
                <c:formatCode>0%</c:formatCode>
                <c:ptCount val="2"/>
                <c:pt idx="0">
                  <c:v>0.8</c:v>
                </c:pt>
                <c:pt idx="1">
                  <c:v>0.2</c:v>
                </c:pt>
              </c:numCache>
            </c:numRef>
          </c:val>
          <c:extLst>
            <c:ext xmlns:c16="http://schemas.microsoft.com/office/drawing/2014/chart" uri="{C3380CC4-5D6E-409C-BE32-E72D297353CC}">
              <c16:uniqueId val="{00000004-72A2-4A59-B8AB-0783B245F7C1}"/>
            </c:ext>
          </c:extLst>
        </c:ser>
        <c:dLbls>
          <c:showLegendKey val="0"/>
          <c:showVal val="0"/>
          <c:showCatName val="0"/>
          <c:showSerName val="0"/>
          <c:showPercent val="0"/>
          <c:showBubbleSize val="0"/>
          <c:showLeaderLines val="1"/>
        </c:dLbls>
      </c:pie3DChart>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solidFill>
        <a:sysClr val="window" lastClr="FFFFFF">
          <a:lumMod val="85000"/>
        </a:sysClr>
      </a:solidFill>
    </a:ln>
    <a:effectLst/>
  </c:spPr>
  <c:txPr>
    <a:bodyPr/>
    <a:lstStyle/>
    <a:p>
      <a:pPr>
        <a:defRPr b="1">
          <a:solidFill>
            <a:schemeClr val="tx1"/>
          </a:solidFill>
          <a:latin typeface="Cambria" panose="02040503050406030204" pitchFamily="18" charset="0"/>
          <a:ea typeface="Cambria" panose="02040503050406030204" pitchFamily="18" charset="0"/>
        </a:defRPr>
      </a:pPr>
      <a:endParaRPr lang="en-US"/>
    </a:p>
  </c:txPr>
</c:chartSpace>
</file>

<file path=ppt/charts/chart7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title>
      <c:tx>
        <c:rich>
          <a:bodyPr rot="0" spcFirstLastPara="1" vertOverflow="ellipsis" vert="horz" wrap="square" anchor="ctr" anchorCtr="1"/>
          <a:lstStyle/>
          <a:p>
            <a:pPr>
              <a:defRPr sz="1400" b="1" i="0" u="none" strike="noStrike" kern="1200" spc="0" baseline="0">
                <a:solidFill>
                  <a:schemeClr val="tx1"/>
                </a:solidFill>
                <a:latin typeface="Cambria" panose="02040503050406030204" pitchFamily="18" charset="0"/>
                <a:ea typeface="Cambria" panose="02040503050406030204" pitchFamily="18" charset="0"/>
                <a:cs typeface="+mn-cs"/>
              </a:defRPr>
            </a:pPr>
            <a:r>
              <a:rPr lang="en-IN" sz="1400" b="1"/>
              <a:t>Performance</a:t>
            </a:r>
          </a:p>
        </c:rich>
      </c:tx>
      <c:overlay val="0"/>
      <c:spPr>
        <a:noFill/>
        <a:ln>
          <a:noFill/>
        </a:ln>
        <a:effectLst/>
      </c:spPr>
      <c:txPr>
        <a:bodyPr rot="0" spcFirstLastPara="1" vertOverflow="ellipsis" vert="horz" wrap="square" anchor="ctr" anchorCtr="1"/>
        <a:lstStyle/>
        <a:p>
          <a:pPr>
            <a:defRPr sz="1400" b="1" i="0" u="none" strike="noStrike" kern="1200" spc="0" baseline="0">
              <a:solidFill>
                <a:schemeClr val="tx1"/>
              </a:solidFill>
              <a:latin typeface="Cambria" panose="02040503050406030204" pitchFamily="18" charset="0"/>
              <a:ea typeface="Cambria" panose="02040503050406030204" pitchFamily="18" charset="0"/>
              <a:cs typeface="+mn-cs"/>
            </a:defRPr>
          </a:pPr>
          <a:endParaRPr lang="en-US"/>
        </a:p>
      </c:txPr>
    </c:title>
    <c:autoTitleDeleted val="0"/>
    <c:plotArea>
      <c:layout>
        <c:manualLayout>
          <c:layoutTarget val="inner"/>
          <c:xMode val="edge"/>
          <c:yMode val="edge"/>
          <c:x val="3.0555555555555555E-2"/>
          <c:y val="0.16858814523184601"/>
          <c:w val="0.93888888888888888"/>
          <c:h val="0.55813575386410041"/>
        </c:manualLayout>
      </c:layout>
      <c:barChart>
        <c:barDir val="col"/>
        <c:grouping val="clustered"/>
        <c:varyColors val="0"/>
        <c:ser>
          <c:idx val="0"/>
          <c:order val="0"/>
          <c:tx>
            <c:strRef>
              <c:f>Sundaram!$C$54</c:f>
              <c:strCache>
                <c:ptCount val="1"/>
                <c:pt idx="0">
                  <c:v>Aggressive </c:v>
                </c:pt>
              </c:strCache>
            </c:strRef>
          </c:tx>
          <c:spPr>
            <a:solidFill>
              <a:srgbClr val="B79165"/>
            </a:solidFill>
            <a:ln>
              <a:noFill/>
            </a:ln>
            <a:effectLst/>
          </c:spPr>
          <c:invertIfNegative val="0"/>
          <c:dLbls>
            <c:dLbl>
              <c:idx val="1"/>
              <c:layout>
                <c:manualLayout>
                  <c:x val="-1.6620404360042487E-2"/>
                  <c:y val="1.6079490925849489E-2"/>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6-F150-4B17-9E42-C9B66517B634}"/>
                </c:ext>
              </c:extLst>
            </c:dLbl>
            <c:dLbl>
              <c:idx val="3"/>
              <c:layout>
                <c:manualLayout>
                  <c:x val="-2.0313827551163E-2"/>
                  <c:y val="5.3598303086164973E-3"/>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C-F150-4B17-9E42-C9B66517B634}"/>
                </c:ext>
              </c:extLst>
            </c:dLbl>
            <c:spPr>
              <a:noFill/>
              <a:ln>
                <a:noFill/>
              </a:ln>
              <a:effectLst/>
            </c:spPr>
            <c:txPr>
              <a:bodyPr rot="0" spcFirstLastPara="1" vertOverflow="ellipsis" vert="horz" wrap="square" anchor="ctr" anchorCtr="1"/>
              <a:lstStyle/>
              <a:p>
                <a:pPr>
                  <a:defRPr sz="1100" b="0" i="0" u="none" strike="noStrike" kern="1200" baseline="0">
                    <a:solidFill>
                      <a:schemeClr val="tx1"/>
                    </a:solidFill>
                    <a:latin typeface="Cambria" panose="02040503050406030204" pitchFamily="18" charset="0"/>
                    <a:ea typeface="Cambria" panose="02040503050406030204" pitchFamily="18" charset="0"/>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Sundaram!$D$53:$I$53</c:f>
              <c:strCache>
                <c:ptCount val="6"/>
                <c:pt idx="0">
                  <c:v>1M</c:v>
                </c:pt>
                <c:pt idx="1">
                  <c:v>3M</c:v>
                </c:pt>
                <c:pt idx="2">
                  <c:v>6M</c:v>
                </c:pt>
                <c:pt idx="3">
                  <c:v>1 Y</c:v>
                </c:pt>
                <c:pt idx="4">
                  <c:v>2 Y</c:v>
                </c:pt>
                <c:pt idx="5">
                  <c:v>SI</c:v>
                </c:pt>
              </c:strCache>
            </c:strRef>
          </c:cat>
          <c:val>
            <c:numRef>
              <c:f>Sundaram!$D$54:$I$54</c:f>
              <c:numCache>
                <c:formatCode>0.0%</c:formatCode>
                <c:ptCount val="6"/>
                <c:pt idx="0">
                  <c:v>0.01</c:v>
                </c:pt>
                <c:pt idx="1">
                  <c:v>0.02</c:v>
                </c:pt>
                <c:pt idx="2">
                  <c:v>0.04</c:v>
                </c:pt>
                <c:pt idx="3">
                  <c:v>0.09</c:v>
                </c:pt>
                <c:pt idx="4">
                  <c:v>0.1</c:v>
                </c:pt>
                <c:pt idx="5">
                  <c:v>0.11</c:v>
                </c:pt>
              </c:numCache>
            </c:numRef>
          </c:val>
          <c:extLst>
            <c:ext xmlns:c16="http://schemas.microsoft.com/office/drawing/2014/chart" uri="{C3380CC4-5D6E-409C-BE32-E72D297353CC}">
              <c16:uniqueId val="{00000000-F150-4B17-9E42-C9B66517B634}"/>
            </c:ext>
          </c:extLst>
        </c:ser>
        <c:ser>
          <c:idx val="1"/>
          <c:order val="1"/>
          <c:tx>
            <c:strRef>
              <c:f>Sundaram!$C$55</c:f>
              <c:strCache>
                <c:ptCount val="1"/>
                <c:pt idx="0">
                  <c:v>Moderate</c:v>
                </c:pt>
              </c:strCache>
            </c:strRef>
          </c:tx>
          <c:spPr>
            <a:solidFill>
              <a:srgbClr val="DBC8B2"/>
            </a:solidFill>
            <a:ln>
              <a:noFill/>
            </a:ln>
            <a:effectLst/>
          </c:spPr>
          <c:invertIfNegative val="0"/>
          <c:dLbls>
            <c:dLbl>
              <c:idx val="0"/>
              <c:layout>
                <c:manualLayout>
                  <c:x val="-8.4639970361685596E-18"/>
                  <c:y val="-7.5037624320630963E-2"/>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F150-4B17-9E42-C9B66517B634}"/>
                </c:ext>
              </c:extLst>
            </c:dLbl>
            <c:dLbl>
              <c:idx val="2"/>
              <c:layout>
                <c:manualLayout>
                  <c:x val="1.8467115955602728E-3"/>
                  <c:y val="3.2158981851698978E-2"/>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9-F150-4B17-9E42-C9B66517B634}"/>
                </c:ext>
              </c:extLst>
            </c:dLbl>
            <c:dLbl>
              <c:idx val="4"/>
              <c:layout>
                <c:manualLayout>
                  <c:x val="1.4773692764482182E-2"/>
                  <c:y val="5.3598303086164973E-3"/>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D-F150-4B17-9E42-C9B66517B634}"/>
                </c:ext>
              </c:extLst>
            </c:dLbl>
            <c:dLbl>
              <c:idx val="5"/>
              <c:layout>
                <c:manualLayout>
                  <c:x val="0"/>
                  <c:y val="3.2158981851698958E-2"/>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F-F150-4B17-9E42-C9B66517B634}"/>
                </c:ext>
              </c:extLst>
            </c:dLbl>
            <c:spPr>
              <a:noFill/>
              <a:ln>
                <a:noFill/>
              </a:ln>
              <a:effectLst/>
            </c:spPr>
            <c:txPr>
              <a:bodyPr rot="0" spcFirstLastPara="1" vertOverflow="ellipsis" vert="horz" wrap="square" anchor="ctr" anchorCtr="1"/>
              <a:lstStyle/>
              <a:p>
                <a:pPr>
                  <a:defRPr sz="1100" b="0" i="0" u="none" strike="noStrike" kern="1200" baseline="0">
                    <a:solidFill>
                      <a:schemeClr val="tx1"/>
                    </a:solidFill>
                    <a:latin typeface="Cambria" panose="02040503050406030204" pitchFamily="18" charset="0"/>
                    <a:ea typeface="Cambria" panose="02040503050406030204" pitchFamily="18" charset="0"/>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Sundaram!$D$53:$I$53</c:f>
              <c:strCache>
                <c:ptCount val="6"/>
                <c:pt idx="0">
                  <c:v>1M</c:v>
                </c:pt>
                <c:pt idx="1">
                  <c:v>3M</c:v>
                </c:pt>
                <c:pt idx="2">
                  <c:v>6M</c:v>
                </c:pt>
                <c:pt idx="3">
                  <c:v>1 Y</c:v>
                </c:pt>
                <c:pt idx="4">
                  <c:v>2 Y</c:v>
                </c:pt>
                <c:pt idx="5">
                  <c:v>SI</c:v>
                </c:pt>
              </c:strCache>
            </c:strRef>
          </c:cat>
          <c:val>
            <c:numRef>
              <c:f>Sundaram!$D$55:$I$55</c:f>
              <c:numCache>
                <c:formatCode>0.0%</c:formatCode>
                <c:ptCount val="6"/>
                <c:pt idx="0">
                  <c:v>0.01</c:v>
                </c:pt>
                <c:pt idx="1">
                  <c:v>0.02</c:v>
                </c:pt>
                <c:pt idx="2">
                  <c:v>0.04</c:v>
                </c:pt>
                <c:pt idx="3">
                  <c:v>0.09</c:v>
                </c:pt>
                <c:pt idx="4">
                  <c:v>0.1</c:v>
                </c:pt>
                <c:pt idx="5">
                  <c:v>0.1</c:v>
                </c:pt>
              </c:numCache>
            </c:numRef>
          </c:val>
          <c:extLst>
            <c:ext xmlns:c16="http://schemas.microsoft.com/office/drawing/2014/chart" uri="{C3380CC4-5D6E-409C-BE32-E72D297353CC}">
              <c16:uniqueId val="{00000001-F150-4B17-9E42-C9B66517B634}"/>
            </c:ext>
          </c:extLst>
        </c:ser>
        <c:ser>
          <c:idx val="2"/>
          <c:order val="2"/>
          <c:tx>
            <c:strRef>
              <c:f>Sundaram!$C$56</c:f>
              <c:strCache>
                <c:ptCount val="1"/>
                <c:pt idx="0">
                  <c:v>Conservative</c:v>
                </c:pt>
              </c:strCache>
            </c:strRef>
          </c:tx>
          <c:spPr>
            <a:solidFill>
              <a:schemeClr val="accent3"/>
            </a:solidFill>
            <a:ln>
              <a:noFill/>
            </a:ln>
            <a:effectLst/>
          </c:spPr>
          <c:invertIfNegative val="0"/>
          <c:dLbls>
            <c:dLbl>
              <c:idx val="1"/>
              <c:layout>
                <c:manualLayout>
                  <c:x val="-1.8467115955603066E-3"/>
                  <c:y val="-5.8958133394781467E-2"/>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F150-4B17-9E42-C9B66517B634}"/>
                </c:ext>
              </c:extLst>
            </c:dLbl>
            <c:dLbl>
              <c:idx val="2"/>
              <c:layout>
                <c:manualLayout>
                  <c:x val="1.6620404360042387E-2"/>
                  <c:y val="-3.2158981851699034E-2"/>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8-F150-4B17-9E42-C9B66517B634}"/>
                </c:ext>
              </c:extLst>
            </c:dLbl>
            <c:dLbl>
              <c:idx val="3"/>
              <c:layout>
                <c:manualLayout>
                  <c:x val="1.8467115955602049E-3"/>
                  <c:y val="3.7518812160315482E-2"/>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B-F150-4B17-9E42-C9B66517B634}"/>
                </c:ext>
              </c:extLst>
            </c:dLbl>
            <c:dLbl>
              <c:idx val="5"/>
              <c:layout>
                <c:manualLayout>
                  <c:x val="2.0313827551163E-2"/>
                  <c:y val="2.1439321234465989E-2"/>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E-F150-4B17-9E42-C9B66517B634}"/>
                </c:ext>
              </c:extLst>
            </c:dLbl>
            <c:spPr>
              <a:noFill/>
              <a:ln>
                <a:noFill/>
              </a:ln>
              <a:effectLst/>
            </c:spPr>
            <c:txPr>
              <a:bodyPr rot="0" spcFirstLastPara="1" vertOverflow="ellipsis" vert="horz" wrap="square" anchor="ctr" anchorCtr="1"/>
              <a:lstStyle/>
              <a:p>
                <a:pPr>
                  <a:defRPr sz="1100" b="0" i="0" u="none" strike="noStrike" kern="1200" baseline="0">
                    <a:solidFill>
                      <a:schemeClr val="tx1"/>
                    </a:solidFill>
                    <a:latin typeface="Cambria" panose="02040503050406030204" pitchFamily="18" charset="0"/>
                    <a:ea typeface="Cambria" panose="02040503050406030204" pitchFamily="18" charset="0"/>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Sundaram!$D$53:$I$53</c:f>
              <c:strCache>
                <c:ptCount val="6"/>
                <c:pt idx="0">
                  <c:v>1M</c:v>
                </c:pt>
                <c:pt idx="1">
                  <c:v>3M</c:v>
                </c:pt>
                <c:pt idx="2">
                  <c:v>6M</c:v>
                </c:pt>
                <c:pt idx="3">
                  <c:v>1 Y</c:v>
                </c:pt>
                <c:pt idx="4">
                  <c:v>2 Y</c:v>
                </c:pt>
                <c:pt idx="5">
                  <c:v>SI</c:v>
                </c:pt>
              </c:strCache>
            </c:strRef>
          </c:cat>
          <c:val>
            <c:numRef>
              <c:f>Sundaram!$D$56:$I$56</c:f>
              <c:numCache>
                <c:formatCode>0.0%</c:formatCode>
                <c:ptCount val="6"/>
                <c:pt idx="0">
                  <c:v>0.01</c:v>
                </c:pt>
                <c:pt idx="1">
                  <c:v>0.02</c:v>
                </c:pt>
                <c:pt idx="2">
                  <c:v>0.04</c:v>
                </c:pt>
                <c:pt idx="3">
                  <c:v>0.08</c:v>
                </c:pt>
                <c:pt idx="4">
                  <c:v>0.09</c:v>
                </c:pt>
                <c:pt idx="5">
                  <c:v>0.09</c:v>
                </c:pt>
              </c:numCache>
            </c:numRef>
          </c:val>
          <c:extLst>
            <c:ext xmlns:c16="http://schemas.microsoft.com/office/drawing/2014/chart" uri="{C3380CC4-5D6E-409C-BE32-E72D297353CC}">
              <c16:uniqueId val="{00000002-F150-4B17-9E42-C9B66517B634}"/>
            </c:ext>
          </c:extLst>
        </c:ser>
        <c:ser>
          <c:idx val="3"/>
          <c:order val="3"/>
          <c:tx>
            <c:strRef>
              <c:f>Sundaram!$C$57</c:f>
              <c:strCache>
                <c:ptCount val="1"/>
                <c:pt idx="0">
                  <c:v>CRISIL Composite Bond Index</c:v>
                </c:pt>
              </c:strCache>
            </c:strRef>
          </c:tx>
          <c:spPr>
            <a:solidFill>
              <a:sysClr val="window" lastClr="FFFFFF">
                <a:lumMod val="50000"/>
              </a:sysClr>
            </a:solidFill>
            <a:ln>
              <a:noFill/>
            </a:ln>
            <a:effectLst/>
          </c:spPr>
          <c:invertIfNegative val="0"/>
          <c:dLbls>
            <c:dLbl>
              <c:idx val="2"/>
              <c:layout>
                <c:manualLayout>
                  <c:x val="7.3868463822410911E-3"/>
                  <c:y val="1.6079490925849489E-2"/>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7-F150-4B17-9E42-C9B66517B634}"/>
                </c:ext>
              </c:extLst>
            </c:dLbl>
            <c:dLbl>
              <c:idx val="3"/>
              <c:layout>
                <c:manualLayout>
                  <c:x val="1.1080269573361636E-2"/>
                  <c:y val="-2.4565605130525545E-17"/>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A-F150-4B17-9E42-C9B66517B634}"/>
                </c:ext>
              </c:extLst>
            </c:dLbl>
            <c:spPr>
              <a:noFill/>
              <a:ln>
                <a:noFill/>
              </a:ln>
              <a:effectLst/>
            </c:spPr>
            <c:txPr>
              <a:bodyPr rot="0" spcFirstLastPara="1" vertOverflow="ellipsis" vert="horz" wrap="square" anchor="ctr" anchorCtr="1"/>
              <a:lstStyle/>
              <a:p>
                <a:pPr>
                  <a:defRPr sz="1100" b="0" i="0" u="none" strike="noStrike" kern="1200" baseline="0">
                    <a:solidFill>
                      <a:schemeClr val="tx1"/>
                    </a:solidFill>
                    <a:latin typeface="Cambria" panose="02040503050406030204" pitchFamily="18" charset="0"/>
                    <a:ea typeface="Cambria" panose="02040503050406030204" pitchFamily="18" charset="0"/>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Sundaram!$D$53:$I$53</c:f>
              <c:strCache>
                <c:ptCount val="6"/>
                <c:pt idx="0">
                  <c:v>1M</c:v>
                </c:pt>
                <c:pt idx="1">
                  <c:v>3M</c:v>
                </c:pt>
                <c:pt idx="2">
                  <c:v>6M</c:v>
                </c:pt>
                <c:pt idx="3">
                  <c:v>1 Y</c:v>
                </c:pt>
                <c:pt idx="4">
                  <c:v>2 Y</c:v>
                </c:pt>
                <c:pt idx="5">
                  <c:v>SI</c:v>
                </c:pt>
              </c:strCache>
            </c:strRef>
          </c:cat>
          <c:val>
            <c:numRef>
              <c:f>Sundaram!$D$57:$I$57</c:f>
              <c:numCache>
                <c:formatCode>0.0%</c:formatCode>
                <c:ptCount val="6"/>
                <c:pt idx="0">
                  <c:v>0</c:v>
                </c:pt>
                <c:pt idx="1">
                  <c:v>0.03</c:v>
                </c:pt>
                <c:pt idx="2">
                  <c:v>0.03</c:v>
                </c:pt>
                <c:pt idx="3">
                  <c:v>0.04</c:v>
                </c:pt>
                <c:pt idx="4">
                  <c:v>7.0000000000000007E-2</c:v>
                </c:pt>
              </c:numCache>
            </c:numRef>
          </c:val>
          <c:extLst>
            <c:ext xmlns:c16="http://schemas.microsoft.com/office/drawing/2014/chart" uri="{C3380CC4-5D6E-409C-BE32-E72D297353CC}">
              <c16:uniqueId val="{00000003-F150-4B17-9E42-C9B66517B634}"/>
            </c:ext>
          </c:extLst>
        </c:ser>
        <c:dLbls>
          <c:showLegendKey val="0"/>
          <c:showVal val="0"/>
          <c:showCatName val="0"/>
          <c:showSerName val="0"/>
          <c:showPercent val="0"/>
          <c:showBubbleSize val="0"/>
        </c:dLbls>
        <c:gapWidth val="219"/>
        <c:overlap val="-27"/>
        <c:axId val="2074555648"/>
        <c:axId val="2074539328"/>
      </c:barChart>
      <c:catAx>
        <c:axId val="2074555648"/>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100" b="0" i="0" u="none" strike="noStrike" kern="1200" baseline="0">
                <a:solidFill>
                  <a:schemeClr val="tx1"/>
                </a:solidFill>
                <a:latin typeface="Cambria" panose="02040503050406030204" pitchFamily="18" charset="0"/>
                <a:ea typeface="Cambria" panose="02040503050406030204" pitchFamily="18" charset="0"/>
                <a:cs typeface="+mn-cs"/>
              </a:defRPr>
            </a:pPr>
            <a:endParaRPr lang="en-US"/>
          </a:p>
        </c:txPr>
        <c:crossAx val="2074539328"/>
        <c:crosses val="autoZero"/>
        <c:auto val="1"/>
        <c:lblAlgn val="ctr"/>
        <c:lblOffset val="100"/>
        <c:noMultiLvlLbl val="0"/>
      </c:catAx>
      <c:valAx>
        <c:axId val="2074539328"/>
        <c:scaling>
          <c:orientation val="minMax"/>
        </c:scaling>
        <c:delete val="1"/>
        <c:axPos val="l"/>
        <c:numFmt formatCode="0.0%" sourceLinked="1"/>
        <c:majorTickMark val="none"/>
        <c:minorTickMark val="none"/>
        <c:tickLblPos val="nextTo"/>
        <c:crossAx val="2074555648"/>
        <c:crosses val="autoZero"/>
        <c:crossBetween val="between"/>
      </c:valAx>
      <c:spPr>
        <a:noFill/>
        <a:ln>
          <a:noFill/>
        </a:ln>
        <a:effectLst/>
      </c:spPr>
    </c:plotArea>
    <c:legend>
      <c:legendPos val="b"/>
      <c:layout>
        <c:manualLayout>
          <c:xMode val="edge"/>
          <c:yMode val="edge"/>
          <c:x val="1.8423665791776025E-2"/>
          <c:y val="0.85982575094779834"/>
          <c:w val="0.94370822397200349"/>
          <c:h val="0.11239647127442405"/>
        </c:manualLayout>
      </c:layout>
      <c:overlay val="0"/>
      <c:spPr>
        <a:noFill/>
        <a:ln>
          <a:noFill/>
        </a:ln>
        <a:effectLst/>
      </c:spPr>
      <c:txPr>
        <a:bodyPr rot="0" spcFirstLastPara="1" vertOverflow="ellipsis" vert="horz" wrap="square" anchor="ctr" anchorCtr="1"/>
        <a:lstStyle/>
        <a:p>
          <a:pPr>
            <a:defRPr sz="1100" b="0" i="0" u="none" strike="noStrike" kern="1200" baseline="0">
              <a:solidFill>
                <a:schemeClr val="tx1"/>
              </a:solidFill>
              <a:latin typeface="Cambria" panose="02040503050406030204" pitchFamily="18" charset="0"/>
              <a:ea typeface="Cambria" panose="02040503050406030204" pitchFamily="18" charset="0"/>
              <a:cs typeface="+mn-cs"/>
            </a:defRPr>
          </a:pPr>
          <a:endParaRPr lang="en-US"/>
        </a:p>
      </c:txPr>
    </c:legend>
    <c:plotVisOnly val="1"/>
    <c:dispBlanksAs val="gap"/>
    <c:showDLblsOverMax val="0"/>
  </c:chart>
  <c:spPr>
    <a:noFill/>
    <a:ln>
      <a:solidFill>
        <a:sysClr val="window" lastClr="FFFFFF">
          <a:lumMod val="85000"/>
        </a:sysClr>
      </a:solidFill>
    </a:ln>
    <a:effectLst/>
  </c:spPr>
  <c:txPr>
    <a:bodyPr/>
    <a:lstStyle/>
    <a:p>
      <a:pPr>
        <a:defRPr sz="1100">
          <a:solidFill>
            <a:schemeClr val="tx1"/>
          </a:solidFill>
          <a:latin typeface="Cambria" panose="02040503050406030204" pitchFamily="18" charset="0"/>
          <a:ea typeface="Cambria" panose="02040503050406030204" pitchFamily="18" charset="0"/>
        </a:defRPr>
      </a:pPr>
      <a:endParaRPr lang="en-US"/>
    </a:p>
  </c:txPr>
</c:chartSpace>
</file>

<file path=ppt/charts/chart7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title>
      <c:tx>
        <c:rich>
          <a:bodyPr rot="0" spcFirstLastPara="1" vertOverflow="ellipsis" vert="horz" wrap="square" anchor="ctr" anchorCtr="1"/>
          <a:lstStyle/>
          <a:p>
            <a:pPr>
              <a:defRPr sz="1400" b="1" i="0" u="none" strike="noStrike" kern="1200" spc="0" baseline="0">
                <a:solidFill>
                  <a:schemeClr val="tx1"/>
                </a:solidFill>
                <a:latin typeface="Cambria" panose="02040503050406030204" pitchFamily="18" charset="0"/>
                <a:ea typeface="Cambria" panose="02040503050406030204" pitchFamily="18" charset="0"/>
                <a:cs typeface="+mn-cs"/>
              </a:defRPr>
            </a:pPr>
            <a:r>
              <a:rPr lang="en-US" sz="1400" b="1"/>
              <a:t>By Instrument</a:t>
            </a:r>
          </a:p>
        </c:rich>
      </c:tx>
      <c:layout>
        <c:manualLayout>
          <c:xMode val="edge"/>
          <c:yMode val="edge"/>
          <c:x val="0.34118843882666916"/>
          <c:y val="2.7486036227894303E-2"/>
        </c:manualLayout>
      </c:layout>
      <c:overlay val="0"/>
      <c:spPr>
        <a:noFill/>
        <a:ln>
          <a:noFill/>
        </a:ln>
        <a:effectLst/>
      </c:spPr>
      <c:txPr>
        <a:bodyPr rot="0" spcFirstLastPara="1" vertOverflow="ellipsis" vert="horz" wrap="square" anchor="ctr" anchorCtr="1"/>
        <a:lstStyle/>
        <a:p>
          <a:pPr>
            <a:defRPr sz="1400" b="1" i="0" u="none" strike="noStrike" kern="1200" spc="0" baseline="0">
              <a:solidFill>
                <a:schemeClr val="tx1"/>
              </a:solidFill>
              <a:latin typeface="Cambria" panose="02040503050406030204" pitchFamily="18" charset="0"/>
              <a:ea typeface="Cambria" panose="02040503050406030204" pitchFamily="18" charset="0"/>
              <a:cs typeface="+mn-cs"/>
            </a:defRPr>
          </a:pPr>
          <a:endParaRPr lang="en-US"/>
        </a:p>
      </c:txPr>
    </c:title>
    <c:autoTitleDeleted val="0"/>
    <c:plotArea>
      <c:layout/>
      <c:barChart>
        <c:barDir val="col"/>
        <c:grouping val="clustered"/>
        <c:varyColors val="0"/>
        <c:ser>
          <c:idx val="0"/>
          <c:order val="0"/>
          <c:tx>
            <c:strRef>
              <c:f>'Northern Arc Money Market'!$D$31</c:f>
              <c:strCache>
                <c:ptCount val="1"/>
                <c:pt idx="0">
                  <c:v>Weight %</c:v>
                </c:pt>
              </c:strCache>
            </c:strRef>
          </c:tx>
          <c:spPr>
            <a:solidFill>
              <a:srgbClr val="B79165"/>
            </a:solidFill>
            <a:ln>
              <a:noFill/>
            </a:ln>
            <a:effectLst/>
          </c:spPr>
          <c:invertIfNegative val="0"/>
          <c:dLbls>
            <c:spPr>
              <a:noFill/>
              <a:ln>
                <a:noFill/>
              </a:ln>
              <a:effectLst/>
            </c:spPr>
            <c:txPr>
              <a:bodyPr rot="0" spcFirstLastPara="1" vertOverflow="ellipsis" vert="horz" wrap="square" anchor="ctr" anchorCtr="1"/>
              <a:lstStyle/>
              <a:p>
                <a:pPr>
                  <a:defRPr sz="1050" b="0" i="0" u="none" strike="noStrike" kern="1200" baseline="0">
                    <a:solidFill>
                      <a:schemeClr val="tx1"/>
                    </a:solidFill>
                    <a:latin typeface="Cambria" panose="02040503050406030204" pitchFamily="18" charset="0"/>
                    <a:ea typeface="Cambria" panose="02040503050406030204" pitchFamily="18" charset="0"/>
                    <a:cs typeface="+mn-cs"/>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'Northern Arc Money Market'!$C$32:$C$35</c:f>
              <c:strCache>
                <c:ptCount val="4"/>
                <c:pt idx="0">
                  <c:v>Commercial Paper</c:v>
                </c:pt>
                <c:pt idx="1">
                  <c:v>NCD</c:v>
                </c:pt>
                <c:pt idx="2">
                  <c:v>CD</c:v>
                </c:pt>
                <c:pt idx="3">
                  <c:v>Net Current Asset</c:v>
                </c:pt>
              </c:strCache>
            </c:strRef>
          </c:cat>
          <c:val>
            <c:numRef>
              <c:f>'Northern Arc Money Market'!$D$32:$D$35</c:f>
              <c:numCache>
                <c:formatCode>0%</c:formatCode>
                <c:ptCount val="4"/>
                <c:pt idx="0">
                  <c:v>0.39</c:v>
                </c:pt>
                <c:pt idx="1">
                  <c:v>0.43</c:v>
                </c:pt>
                <c:pt idx="2">
                  <c:v>0.13</c:v>
                </c:pt>
                <c:pt idx="3">
                  <c:v>0.05</c:v>
                </c:pt>
              </c:numCache>
            </c:numRef>
          </c:val>
          <c:extLst>
            <c:ext xmlns:c16="http://schemas.microsoft.com/office/drawing/2014/chart" uri="{C3380CC4-5D6E-409C-BE32-E72D297353CC}">
              <c16:uniqueId val="{00000000-2BDE-46FC-A165-47C479A3E0CA}"/>
            </c:ext>
          </c:extLst>
        </c:ser>
        <c:dLbls>
          <c:dLblPos val="outEnd"/>
          <c:showLegendKey val="0"/>
          <c:showVal val="1"/>
          <c:showCatName val="0"/>
          <c:showSerName val="0"/>
          <c:showPercent val="0"/>
          <c:showBubbleSize val="0"/>
        </c:dLbls>
        <c:gapWidth val="219"/>
        <c:overlap val="-27"/>
        <c:axId val="1116800224"/>
        <c:axId val="1116814624"/>
      </c:barChart>
      <c:catAx>
        <c:axId val="1116800224"/>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050" b="0" i="0" u="none" strike="noStrike" kern="1200" baseline="0">
                <a:solidFill>
                  <a:schemeClr val="tx1"/>
                </a:solidFill>
                <a:latin typeface="Cambria" panose="02040503050406030204" pitchFamily="18" charset="0"/>
                <a:ea typeface="Cambria" panose="02040503050406030204" pitchFamily="18" charset="0"/>
                <a:cs typeface="+mn-cs"/>
              </a:defRPr>
            </a:pPr>
            <a:endParaRPr lang="en-US"/>
          </a:p>
        </c:txPr>
        <c:crossAx val="1116814624"/>
        <c:crosses val="autoZero"/>
        <c:auto val="1"/>
        <c:lblAlgn val="ctr"/>
        <c:lblOffset val="100"/>
        <c:noMultiLvlLbl val="0"/>
      </c:catAx>
      <c:valAx>
        <c:axId val="1116814624"/>
        <c:scaling>
          <c:orientation val="minMax"/>
        </c:scaling>
        <c:delete val="1"/>
        <c:axPos val="l"/>
        <c:numFmt formatCode="0%" sourceLinked="1"/>
        <c:majorTickMark val="none"/>
        <c:minorTickMark val="none"/>
        <c:tickLblPos val="nextTo"/>
        <c:crossAx val="1116800224"/>
        <c:crosses val="autoZero"/>
        <c:crossBetween val="between"/>
      </c:valAx>
      <c:spPr>
        <a:noFill/>
        <a:ln>
          <a:noFill/>
        </a:ln>
        <a:effectLst/>
      </c:spPr>
    </c:plotArea>
    <c:plotVisOnly val="1"/>
    <c:dispBlanksAs val="gap"/>
    <c:showDLblsOverMax val="0"/>
  </c:chart>
  <c:spPr>
    <a:noFill/>
    <a:ln>
      <a:solidFill>
        <a:sysClr val="window" lastClr="FFFFFF">
          <a:lumMod val="85000"/>
        </a:sysClr>
      </a:solidFill>
    </a:ln>
    <a:effectLst/>
  </c:spPr>
  <c:txPr>
    <a:bodyPr/>
    <a:lstStyle/>
    <a:p>
      <a:pPr>
        <a:defRPr sz="1050">
          <a:solidFill>
            <a:schemeClr val="tx1"/>
          </a:solidFill>
          <a:latin typeface="Cambria" panose="02040503050406030204" pitchFamily="18" charset="0"/>
          <a:ea typeface="Cambria" panose="02040503050406030204" pitchFamily="18" charset="0"/>
        </a:defRPr>
      </a:pPr>
      <a:endParaRPr lang="en-US"/>
    </a:p>
  </c:txPr>
</c:chartSpace>
</file>

<file path=ppt/charts/chart7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title>
      <c:tx>
        <c:rich>
          <a:bodyPr rot="0" spcFirstLastPara="1" vertOverflow="ellipsis" vert="horz" wrap="square" anchor="ctr" anchorCtr="1"/>
          <a:lstStyle/>
          <a:p>
            <a:pPr>
              <a:defRPr sz="1200" b="1" i="0" u="none" strike="noStrike" kern="1200" spc="0" baseline="0">
                <a:solidFill>
                  <a:sysClr val="windowText" lastClr="000000"/>
                </a:solidFill>
                <a:latin typeface="Cambria" panose="02040503050406030204" pitchFamily="18" charset="0"/>
                <a:ea typeface="Cambria" panose="02040503050406030204" pitchFamily="18" charset="0"/>
                <a:cs typeface="+mn-cs"/>
              </a:defRPr>
            </a:pPr>
            <a:r>
              <a:rPr lang="en-US" sz="1200" b="1">
                <a:solidFill>
                  <a:sysClr val="windowText" lastClr="000000"/>
                </a:solidFill>
                <a:latin typeface="Cambria" panose="02040503050406030204" pitchFamily="18" charset="0"/>
                <a:ea typeface="Cambria" panose="02040503050406030204" pitchFamily="18" charset="0"/>
              </a:rPr>
              <a:t>Portfolio Composition</a:t>
            </a:r>
            <a:r>
              <a:rPr lang="en-US" sz="1200" b="1" baseline="0">
                <a:solidFill>
                  <a:sysClr val="windowText" lastClr="000000"/>
                </a:solidFill>
                <a:latin typeface="Cambria" panose="02040503050406030204" pitchFamily="18" charset="0"/>
                <a:ea typeface="Cambria" panose="02040503050406030204" pitchFamily="18" charset="0"/>
              </a:rPr>
              <a:t> (</a:t>
            </a:r>
            <a:r>
              <a:rPr lang="en-US" sz="1200" b="1">
                <a:solidFill>
                  <a:sysClr val="windowText" lastClr="000000"/>
                </a:solidFill>
                <a:latin typeface="Cambria" panose="02040503050406030204" pitchFamily="18" charset="0"/>
                <a:ea typeface="Cambria" panose="02040503050406030204" pitchFamily="18" charset="0"/>
              </a:rPr>
              <a:t>By Ratings)</a:t>
            </a:r>
          </a:p>
        </c:rich>
      </c:tx>
      <c:overlay val="0"/>
      <c:spPr>
        <a:noFill/>
        <a:ln>
          <a:noFill/>
        </a:ln>
        <a:effectLst/>
      </c:spPr>
      <c:txPr>
        <a:bodyPr rot="0" spcFirstLastPara="1" vertOverflow="ellipsis" vert="horz" wrap="square" anchor="ctr" anchorCtr="1"/>
        <a:lstStyle/>
        <a:p>
          <a:pPr>
            <a:defRPr sz="1200" b="1" i="0" u="none" strike="noStrike" kern="1200" spc="0" baseline="0">
              <a:solidFill>
                <a:sysClr val="windowText" lastClr="000000"/>
              </a:solidFill>
              <a:latin typeface="Cambria" panose="02040503050406030204" pitchFamily="18" charset="0"/>
              <a:ea typeface="Cambria" panose="02040503050406030204" pitchFamily="18" charset="0"/>
              <a:cs typeface="+mn-cs"/>
            </a:defRPr>
          </a:pPr>
          <a:endParaRPr lang="en-US"/>
        </a:p>
      </c:txPr>
    </c:title>
    <c:autoTitleDeleted val="0"/>
    <c:plotArea>
      <c:layout>
        <c:manualLayout>
          <c:layoutTarget val="inner"/>
          <c:xMode val="edge"/>
          <c:yMode val="edge"/>
          <c:x val="0.32377037338997477"/>
          <c:y val="0.34300697656576756"/>
          <c:w val="0.35245925322005051"/>
          <c:h val="0.60984094221997842"/>
        </c:manualLayout>
      </c:layout>
      <c:pieChart>
        <c:varyColors val="1"/>
        <c:ser>
          <c:idx val="0"/>
          <c:order val="0"/>
          <c:tx>
            <c:strRef>
              <c:f>'Vivriti short term'!$L$6</c:f>
              <c:strCache>
                <c:ptCount val="1"/>
                <c:pt idx="0">
                  <c:v>Weight %</c:v>
                </c:pt>
              </c:strCache>
            </c:strRef>
          </c:tx>
          <c:dPt>
            <c:idx val="0"/>
            <c:bubble3D val="0"/>
            <c:spPr>
              <a:solidFill>
                <a:srgbClr val="E7E6E6">
                  <a:lumMod val="50000"/>
                </a:srgbClr>
              </a:solidFill>
              <a:ln w="19050">
                <a:solidFill>
                  <a:schemeClr val="lt1"/>
                </a:solidFill>
              </a:ln>
              <a:effectLst/>
            </c:spPr>
            <c:extLst>
              <c:ext xmlns:c16="http://schemas.microsoft.com/office/drawing/2014/chart" uri="{C3380CC4-5D6E-409C-BE32-E72D297353CC}">
                <c16:uniqueId val="{00000001-783B-4873-9703-5C9E7E8404E1}"/>
              </c:ext>
            </c:extLst>
          </c:dPt>
          <c:dPt>
            <c:idx val="1"/>
            <c:bubble3D val="0"/>
            <c:spPr>
              <a:solidFill>
                <a:srgbClr val="E7E6E6">
                  <a:lumMod val="10000"/>
                </a:srgbClr>
              </a:solidFill>
              <a:ln w="19050">
                <a:solidFill>
                  <a:schemeClr val="lt1"/>
                </a:solidFill>
              </a:ln>
              <a:effectLst/>
            </c:spPr>
            <c:extLst>
              <c:ext xmlns:c16="http://schemas.microsoft.com/office/drawing/2014/chart" uri="{C3380CC4-5D6E-409C-BE32-E72D297353CC}">
                <c16:uniqueId val="{00000003-783B-4873-9703-5C9E7E8404E1}"/>
              </c:ext>
            </c:extLst>
          </c:dPt>
          <c:dPt>
            <c:idx val="2"/>
            <c:bubble3D val="0"/>
            <c:spPr>
              <a:solidFill>
                <a:schemeClr val="accent3"/>
              </a:solidFill>
              <a:ln w="19050">
                <a:solidFill>
                  <a:schemeClr val="lt1"/>
                </a:solidFill>
              </a:ln>
              <a:effectLst/>
            </c:spPr>
            <c:extLst>
              <c:ext xmlns:c16="http://schemas.microsoft.com/office/drawing/2014/chart" uri="{C3380CC4-5D6E-409C-BE32-E72D297353CC}">
                <c16:uniqueId val="{00000005-783B-4873-9703-5C9E7E8404E1}"/>
              </c:ext>
            </c:extLst>
          </c:dPt>
          <c:dPt>
            <c:idx val="3"/>
            <c:bubble3D val="0"/>
            <c:spPr>
              <a:solidFill>
                <a:srgbClr val="B79165"/>
              </a:solidFill>
              <a:ln w="19050">
                <a:solidFill>
                  <a:schemeClr val="lt1"/>
                </a:solidFill>
              </a:ln>
              <a:effectLst/>
            </c:spPr>
            <c:extLst>
              <c:ext xmlns:c16="http://schemas.microsoft.com/office/drawing/2014/chart" uri="{C3380CC4-5D6E-409C-BE32-E72D297353CC}">
                <c16:uniqueId val="{00000007-783B-4873-9703-5C9E7E8404E1}"/>
              </c:ext>
            </c:extLst>
          </c:dPt>
          <c:dPt>
            <c:idx val="4"/>
            <c:bubble3D val="0"/>
            <c:spPr>
              <a:solidFill>
                <a:sysClr val="window" lastClr="FFFFFF">
                  <a:lumMod val="50000"/>
                </a:sysClr>
              </a:solidFill>
              <a:ln w="19050">
                <a:solidFill>
                  <a:schemeClr val="lt1"/>
                </a:solidFill>
              </a:ln>
              <a:effectLst/>
            </c:spPr>
            <c:extLst>
              <c:ext xmlns:c16="http://schemas.microsoft.com/office/drawing/2014/chart" uri="{C3380CC4-5D6E-409C-BE32-E72D297353CC}">
                <c16:uniqueId val="{00000009-783B-4873-9703-5C9E7E8404E1}"/>
              </c:ext>
            </c:extLst>
          </c:dPt>
          <c:dPt>
            <c:idx val="5"/>
            <c:bubble3D val="0"/>
            <c:spPr>
              <a:solidFill>
                <a:sysClr val="window" lastClr="FFFFFF">
                  <a:lumMod val="85000"/>
                </a:sysClr>
              </a:solidFill>
              <a:ln w="19050">
                <a:solidFill>
                  <a:schemeClr val="lt1"/>
                </a:solidFill>
              </a:ln>
              <a:effectLst/>
            </c:spPr>
            <c:extLst>
              <c:ext xmlns:c16="http://schemas.microsoft.com/office/drawing/2014/chart" uri="{C3380CC4-5D6E-409C-BE32-E72D297353CC}">
                <c16:uniqueId val="{0000000B-783B-4873-9703-5C9E7E8404E1}"/>
              </c:ext>
            </c:extLst>
          </c:dPt>
          <c:dPt>
            <c:idx val="6"/>
            <c:bubble3D val="0"/>
            <c:spPr>
              <a:solidFill>
                <a:sysClr val="windowText" lastClr="000000"/>
              </a:solidFill>
              <a:ln w="19050">
                <a:solidFill>
                  <a:schemeClr val="lt1"/>
                </a:solidFill>
              </a:ln>
              <a:effectLst/>
            </c:spPr>
            <c:extLst>
              <c:ext xmlns:c16="http://schemas.microsoft.com/office/drawing/2014/chart" uri="{C3380CC4-5D6E-409C-BE32-E72D297353CC}">
                <c16:uniqueId val="{0000000D-783B-4873-9703-5C9E7E8404E1}"/>
              </c:ext>
            </c:extLst>
          </c:dPt>
          <c:dPt>
            <c:idx val="7"/>
            <c:bubble3D val="0"/>
            <c:spPr>
              <a:solidFill>
                <a:srgbClr val="E7E6E6">
                  <a:lumMod val="25000"/>
                </a:srgbClr>
              </a:solidFill>
              <a:ln w="19050">
                <a:solidFill>
                  <a:schemeClr val="lt1"/>
                </a:solidFill>
              </a:ln>
              <a:effectLst/>
            </c:spPr>
            <c:extLst>
              <c:ext xmlns:c16="http://schemas.microsoft.com/office/drawing/2014/chart" uri="{C3380CC4-5D6E-409C-BE32-E72D297353CC}">
                <c16:uniqueId val="{0000000F-783B-4873-9703-5C9E7E8404E1}"/>
              </c:ext>
            </c:extLst>
          </c:dPt>
          <c:dLbls>
            <c:dLbl>
              <c:idx val="0"/>
              <c:layout>
                <c:manualLayout>
                  <c:x val="3.7357591881396297E-3"/>
                  <c:y val="8.6050580720524072E-2"/>
                </c:manualLayout>
              </c:layout>
              <c:showLegendKey val="0"/>
              <c:showVal val="1"/>
              <c:showCatName val="1"/>
              <c:showSerName val="0"/>
              <c:showPercent val="0"/>
              <c:showBubbleSize val="0"/>
              <c:separator>
</c:separator>
              <c:extLst>
                <c:ext xmlns:c15="http://schemas.microsoft.com/office/drawing/2012/chart" uri="{CE6537A1-D6FC-4f65-9D91-7224C49458BB}"/>
                <c:ext xmlns:c16="http://schemas.microsoft.com/office/drawing/2014/chart" uri="{C3380CC4-5D6E-409C-BE32-E72D297353CC}">
                  <c16:uniqueId val="{00000001-783B-4873-9703-5C9E7E8404E1}"/>
                </c:ext>
              </c:extLst>
            </c:dLbl>
            <c:dLbl>
              <c:idx val="1"/>
              <c:layout>
                <c:manualLayout>
                  <c:x val="-1.8165304268846503E-3"/>
                  <c:y val="0.15213219589820501"/>
                </c:manualLayout>
              </c:layout>
              <c:showLegendKey val="0"/>
              <c:showVal val="1"/>
              <c:showCatName val="1"/>
              <c:showSerName val="0"/>
              <c:showPercent val="0"/>
              <c:showBubbleSize val="0"/>
              <c:separator>
</c:separator>
              <c:extLst>
                <c:ext xmlns:c15="http://schemas.microsoft.com/office/drawing/2012/chart" uri="{CE6537A1-D6FC-4f65-9D91-7224C49458BB}">
                  <c15:layout>
                    <c:manualLayout>
                      <c:w val="0.30154405086285196"/>
                      <c:h val="0.17443889255989725"/>
                    </c:manualLayout>
                  </c15:layout>
                </c:ext>
                <c:ext xmlns:c16="http://schemas.microsoft.com/office/drawing/2014/chart" uri="{C3380CC4-5D6E-409C-BE32-E72D297353CC}">
                  <c16:uniqueId val="{00000003-783B-4873-9703-5C9E7E8404E1}"/>
                </c:ext>
              </c:extLst>
            </c:dLbl>
            <c:dLbl>
              <c:idx val="2"/>
              <c:layout>
                <c:manualLayout>
                  <c:x val="-9.9236914186816572E-3"/>
                  <c:y val="0.11137855850638631"/>
                </c:manualLayout>
              </c:layout>
              <c:showLegendKey val="0"/>
              <c:showVal val="1"/>
              <c:showCatName val="1"/>
              <c:showSerName val="0"/>
              <c:showPercent val="0"/>
              <c:showBubbleSize val="0"/>
              <c:separator>
</c:separator>
              <c:extLst>
                <c:ext xmlns:c15="http://schemas.microsoft.com/office/drawing/2012/chart" uri="{CE6537A1-D6FC-4f65-9D91-7224C49458BB}"/>
                <c:ext xmlns:c16="http://schemas.microsoft.com/office/drawing/2014/chart" uri="{C3380CC4-5D6E-409C-BE32-E72D297353CC}">
                  <c16:uniqueId val="{00000005-783B-4873-9703-5C9E7E8404E1}"/>
                </c:ext>
              </c:extLst>
            </c:dLbl>
            <c:dLbl>
              <c:idx val="4"/>
              <c:layout>
                <c:manualLayout>
                  <c:x val="1.1385783861485945E-2"/>
                  <c:y val="6.4029480259461924E-2"/>
                </c:manualLayout>
              </c:layout>
              <c:showLegendKey val="0"/>
              <c:showVal val="1"/>
              <c:showCatName val="1"/>
              <c:showSerName val="0"/>
              <c:showPercent val="0"/>
              <c:showBubbleSize val="0"/>
              <c:separator>
</c:separator>
              <c:extLst>
                <c:ext xmlns:c15="http://schemas.microsoft.com/office/drawing/2012/chart" uri="{CE6537A1-D6FC-4f65-9D91-7224C49458BB}"/>
                <c:ext xmlns:c16="http://schemas.microsoft.com/office/drawing/2014/chart" uri="{C3380CC4-5D6E-409C-BE32-E72D297353CC}">
                  <c16:uniqueId val="{00000009-783B-4873-9703-5C9E7E8404E1}"/>
                </c:ext>
              </c:extLst>
            </c:dLbl>
            <c:dLbl>
              <c:idx val="5"/>
              <c:layout>
                <c:manualLayout>
                  <c:x val="-9.8922239624679069E-4"/>
                  <c:y val="4.2578582264822418E-2"/>
                </c:manualLayout>
              </c:layout>
              <c:showLegendKey val="0"/>
              <c:showVal val="1"/>
              <c:showCatName val="1"/>
              <c:showSerName val="0"/>
              <c:showPercent val="0"/>
              <c:showBubbleSize val="0"/>
              <c:separator>
</c:separator>
              <c:extLst>
                <c:ext xmlns:c15="http://schemas.microsoft.com/office/drawing/2012/chart" uri="{CE6537A1-D6FC-4f65-9D91-7224C49458BB}"/>
                <c:ext xmlns:c16="http://schemas.microsoft.com/office/drawing/2014/chart" uri="{C3380CC4-5D6E-409C-BE32-E72D297353CC}">
                  <c16:uniqueId val="{0000000B-783B-4873-9703-5C9E7E8404E1}"/>
                </c:ext>
              </c:extLst>
            </c:dLbl>
            <c:dLbl>
              <c:idx val="6"/>
              <c:layout>
                <c:manualLayout>
                  <c:x val="2.6743618900498475E-2"/>
                  <c:y val="-1.1570853348578358E-2"/>
                </c:manualLayout>
              </c:layout>
              <c:showLegendKey val="0"/>
              <c:showVal val="1"/>
              <c:showCatName val="1"/>
              <c:showSerName val="0"/>
              <c:showPercent val="0"/>
              <c:showBubbleSize val="0"/>
              <c:separator>
</c:separator>
              <c:extLst>
                <c:ext xmlns:c15="http://schemas.microsoft.com/office/drawing/2012/chart" uri="{CE6537A1-D6FC-4f65-9D91-7224C49458BB}"/>
                <c:ext xmlns:c16="http://schemas.microsoft.com/office/drawing/2014/chart" uri="{C3380CC4-5D6E-409C-BE32-E72D297353CC}">
                  <c16:uniqueId val="{0000000D-783B-4873-9703-5C9E7E8404E1}"/>
                </c:ext>
              </c:extLst>
            </c:dLbl>
            <c:dLbl>
              <c:idx val="7"/>
              <c:layout>
                <c:manualLayout>
                  <c:x val="6.8469179772146949E-2"/>
                  <c:y val="4.0476455637307673E-2"/>
                </c:manualLayout>
              </c:layout>
              <c:showLegendKey val="0"/>
              <c:showVal val="1"/>
              <c:showCatName val="1"/>
              <c:showSerName val="0"/>
              <c:showPercent val="0"/>
              <c:showBubbleSize val="0"/>
              <c:separator>
</c:separator>
              <c:extLst>
                <c:ext xmlns:c15="http://schemas.microsoft.com/office/drawing/2012/chart" uri="{CE6537A1-D6FC-4f65-9D91-7224C49458BB}"/>
                <c:ext xmlns:c16="http://schemas.microsoft.com/office/drawing/2014/chart" uri="{C3380CC4-5D6E-409C-BE32-E72D297353CC}">
                  <c16:uniqueId val="{0000000F-783B-4873-9703-5C9E7E8404E1}"/>
                </c:ext>
              </c:extLst>
            </c:dLbl>
            <c:spPr>
              <a:noFill/>
              <a:ln>
                <a:noFill/>
              </a:ln>
              <a:effectLst/>
            </c:spPr>
            <c:txPr>
              <a:bodyPr rot="0" spcFirstLastPara="1" vertOverflow="ellipsis" vert="horz" wrap="square" lIns="38100" tIns="19050" rIns="38100" bIns="19050" anchor="ctr" anchorCtr="1">
                <a:spAutoFit/>
              </a:bodyPr>
              <a:lstStyle/>
              <a:p>
                <a:pPr>
                  <a:defRPr sz="1050" b="0" i="0" u="none" strike="noStrike" kern="1200" baseline="0">
                    <a:solidFill>
                      <a:sysClr val="windowText" lastClr="000000"/>
                    </a:solidFill>
                    <a:latin typeface="Cambria" panose="02040503050406030204" pitchFamily="18" charset="0"/>
                    <a:ea typeface="Cambria" panose="02040503050406030204" pitchFamily="18" charset="0"/>
                    <a:cs typeface="+mn-cs"/>
                  </a:defRPr>
                </a:pPr>
                <a:endParaRPr lang="en-US"/>
              </a:p>
            </c:txPr>
            <c:showLegendKey val="0"/>
            <c:showVal val="1"/>
            <c:showCatName val="1"/>
            <c:showSerName val="0"/>
            <c:showPercent val="0"/>
            <c:showBubbleSize val="0"/>
            <c:separator>
</c:separator>
            <c:showLeaderLines val="1"/>
            <c:leaderLines>
              <c:spPr>
                <a:ln w="9525" cap="flat" cmpd="sng" algn="ctr">
                  <a:solidFill>
                    <a:schemeClr val="tx1">
                      <a:lumMod val="35000"/>
                      <a:lumOff val="65000"/>
                    </a:schemeClr>
                  </a:solidFill>
                  <a:round/>
                </a:ln>
                <a:effectLst/>
              </c:spPr>
            </c:leaderLines>
            <c:extLst>
              <c:ext xmlns:c15="http://schemas.microsoft.com/office/drawing/2012/chart" uri="{CE6537A1-D6FC-4f65-9D91-7224C49458BB}"/>
            </c:extLst>
          </c:dLbls>
          <c:cat>
            <c:strRef>
              <c:f>'Vivriti short term'!$K$7:$K$14</c:f>
              <c:strCache>
                <c:ptCount val="8"/>
                <c:pt idx="0">
                  <c:v>A-</c:v>
                </c:pt>
                <c:pt idx="1">
                  <c:v>BBB+/BBB+(SO)</c:v>
                </c:pt>
                <c:pt idx="2">
                  <c:v>BBB</c:v>
                </c:pt>
                <c:pt idx="3">
                  <c:v>Unrated</c:v>
                </c:pt>
                <c:pt idx="4">
                  <c:v>BBB-</c:v>
                </c:pt>
                <c:pt idx="5">
                  <c:v>BB+</c:v>
                </c:pt>
                <c:pt idx="6">
                  <c:v>A</c:v>
                </c:pt>
                <c:pt idx="7">
                  <c:v>AA</c:v>
                </c:pt>
              </c:strCache>
            </c:strRef>
          </c:cat>
          <c:val>
            <c:numRef>
              <c:f>'Vivriti short term'!$L$7:$L$14</c:f>
              <c:numCache>
                <c:formatCode>0%</c:formatCode>
                <c:ptCount val="8"/>
                <c:pt idx="0">
                  <c:v>0.27</c:v>
                </c:pt>
                <c:pt idx="1">
                  <c:v>0.22</c:v>
                </c:pt>
                <c:pt idx="2">
                  <c:v>0.22</c:v>
                </c:pt>
                <c:pt idx="3">
                  <c:v>0.1</c:v>
                </c:pt>
                <c:pt idx="4">
                  <c:v>0.09</c:v>
                </c:pt>
                <c:pt idx="5">
                  <c:v>0.06</c:v>
                </c:pt>
                <c:pt idx="6">
                  <c:v>0.02</c:v>
                </c:pt>
                <c:pt idx="7">
                  <c:v>0.02</c:v>
                </c:pt>
              </c:numCache>
            </c:numRef>
          </c:val>
          <c:extLst>
            <c:ext xmlns:c16="http://schemas.microsoft.com/office/drawing/2014/chart" uri="{C3380CC4-5D6E-409C-BE32-E72D297353CC}">
              <c16:uniqueId val="{00000010-783B-4873-9703-5C9E7E8404E1}"/>
            </c:ext>
          </c:extLst>
        </c:ser>
        <c:dLbls>
          <c:showLegendKey val="0"/>
          <c:showVal val="0"/>
          <c:showCatName val="0"/>
          <c:showSerName val="0"/>
          <c:showPercent val="0"/>
          <c:showBubbleSize val="0"/>
          <c:showLeaderLines val="1"/>
        </c:dLbls>
        <c:firstSliceAng val="0"/>
      </c:pieChart>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solidFill>
        <a:sysClr val="window" lastClr="FFFFFF">
          <a:lumMod val="85000"/>
        </a:sysClr>
      </a:solidFill>
    </a:ln>
    <a:effectLst/>
  </c:spPr>
  <c:txPr>
    <a:bodyPr/>
    <a:lstStyle/>
    <a:p>
      <a:pPr>
        <a:defRPr/>
      </a:pPr>
      <a:endParaRPr lang="en-US"/>
    </a:p>
  </c:txPr>
</c:chartSpace>
</file>

<file path=ppt/charts/chart7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title>
      <c:tx>
        <c:rich>
          <a:bodyPr rot="0" spcFirstLastPara="1" vertOverflow="ellipsis" vert="horz" wrap="square" anchor="ctr" anchorCtr="1"/>
          <a:lstStyle/>
          <a:p>
            <a:pPr>
              <a:defRPr sz="1400" b="0" i="0" u="none" strike="noStrike" kern="1200" spc="0" baseline="0">
                <a:solidFill>
                  <a:sysClr val="windowText" lastClr="000000"/>
                </a:solidFill>
                <a:latin typeface="+mn-lt"/>
                <a:ea typeface="+mn-ea"/>
                <a:cs typeface="+mn-cs"/>
              </a:defRPr>
            </a:pPr>
            <a:r>
              <a:rPr lang="en-US" b="1">
                <a:solidFill>
                  <a:sysClr val="windowText" lastClr="000000"/>
                </a:solidFill>
                <a:latin typeface="Cambria" panose="02040503050406030204" pitchFamily="18" charset="0"/>
                <a:ea typeface="Cambria" panose="02040503050406030204" pitchFamily="18" charset="0"/>
              </a:rPr>
              <a:t>Portfolio Composition</a:t>
            </a:r>
          </a:p>
          <a:p>
            <a:pPr>
              <a:defRPr>
                <a:solidFill>
                  <a:sysClr val="windowText" lastClr="000000"/>
                </a:solidFill>
              </a:defRPr>
            </a:pPr>
            <a:r>
              <a:rPr lang="en-US" b="1">
                <a:solidFill>
                  <a:sysClr val="windowText" lastClr="000000"/>
                </a:solidFill>
                <a:latin typeface="Cambria" panose="02040503050406030204" pitchFamily="18" charset="0"/>
                <a:ea typeface="Cambria" panose="02040503050406030204" pitchFamily="18" charset="0"/>
              </a:rPr>
              <a:t>(By Instruments)</a:t>
            </a:r>
          </a:p>
        </c:rich>
      </c:tx>
      <c:overlay val="0"/>
      <c:spPr>
        <a:noFill/>
        <a:ln>
          <a:noFill/>
        </a:ln>
        <a:effectLst/>
      </c:spPr>
      <c:txPr>
        <a:bodyPr rot="0" spcFirstLastPara="1" vertOverflow="ellipsis" vert="horz" wrap="square" anchor="ctr" anchorCtr="1"/>
        <a:lstStyle/>
        <a:p>
          <a:pPr>
            <a:defRPr sz="1400" b="0" i="0" u="none" strike="noStrike" kern="1200" spc="0" baseline="0">
              <a:solidFill>
                <a:sysClr val="windowText" lastClr="000000"/>
              </a:solidFill>
              <a:latin typeface="+mn-lt"/>
              <a:ea typeface="+mn-ea"/>
              <a:cs typeface="+mn-cs"/>
            </a:defRPr>
          </a:pPr>
          <a:endParaRPr lang="en-US"/>
        </a:p>
      </c:txPr>
    </c:title>
    <c:autoTitleDeleted val="0"/>
    <c:plotArea>
      <c:layout>
        <c:manualLayout>
          <c:layoutTarget val="inner"/>
          <c:xMode val="edge"/>
          <c:yMode val="edge"/>
          <c:x val="7.9494128274616077E-2"/>
          <c:y val="0.25564839117332555"/>
          <c:w val="0.9205058717253839"/>
          <c:h val="0.53289054146009529"/>
        </c:manualLayout>
      </c:layout>
      <c:barChart>
        <c:barDir val="col"/>
        <c:grouping val="stacked"/>
        <c:varyColors val="0"/>
        <c:ser>
          <c:idx val="0"/>
          <c:order val="0"/>
          <c:tx>
            <c:strRef>
              <c:f>'Vivriti short term'!$I$9</c:f>
              <c:strCache>
                <c:ptCount val="1"/>
                <c:pt idx="0">
                  <c:v>Weight %</c:v>
                </c:pt>
              </c:strCache>
            </c:strRef>
          </c:tx>
          <c:spPr>
            <a:solidFill>
              <a:srgbClr val="B79165"/>
            </a:solidFill>
            <a:ln>
              <a:noFill/>
            </a:ln>
            <a:effectLst/>
          </c:spPr>
          <c:invertIfNegative val="0"/>
          <c:dLbls>
            <c:dLbl>
              <c:idx val="0"/>
              <c:layout>
                <c:manualLayout>
                  <c:x val="0"/>
                  <c:y val="-0.2887364737302574"/>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A344-4346-B2B1-41A68D25FBBE}"/>
                </c:ext>
              </c:extLst>
            </c:dLbl>
            <c:dLbl>
              <c:idx val="1"/>
              <c:layout>
                <c:manualLayout>
                  <c:x val="-3.6133694670280035E-3"/>
                  <c:y val="-8.8005163497556951E-2"/>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A344-4346-B2B1-41A68D25FBBE}"/>
                </c:ext>
              </c:extLst>
            </c:dLbl>
            <c:dLbl>
              <c:idx val="2"/>
              <c:layout>
                <c:manualLayout>
                  <c:x val="-7.2267389340560069E-3"/>
                  <c:y val="-6.9146914176651808E-2"/>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A344-4346-B2B1-41A68D25FBBE}"/>
                </c:ext>
              </c:extLst>
            </c:dLbl>
            <c:spPr>
              <a:noFill/>
              <a:ln>
                <a:noFill/>
              </a:ln>
              <a:effectLst/>
            </c:spPr>
            <c:txPr>
              <a:bodyPr rot="0" spcFirstLastPara="1" vertOverflow="ellipsis" vert="horz" wrap="square" lIns="38100" tIns="19050" rIns="38100" bIns="19050" anchor="ctr" anchorCtr="1">
                <a:spAutoFit/>
              </a:bodyPr>
              <a:lstStyle/>
              <a:p>
                <a:pPr>
                  <a:defRPr sz="1100" b="0" i="0" u="none" strike="noStrike" kern="1200" baseline="0">
                    <a:solidFill>
                      <a:sysClr val="windowText" lastClr="000000"/>
                    </a:solidFill>
                    <a:latin typeface="Cambria" panose="02040503050406030204" pitchFamily="18" charset="0"/>
                    <a:ea typeface="Cambria" panose="02040503050406030204" pitchFamily="18" charset="0"/>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'Vivriti short term'!$H$10:$H$12</c:f>
              <c:strCache>
                <c:ptCount val="3"/>
                <c:pt idx="0">
                  <c:v>NCD</c:v>
                </c:pt>
                <c:pt idx="1">
                  <c:v>CP</c:v>
                </c:pt>
                <c:pt idx="2">
                  <c:v>PTC</c:v>
                </c:pt>
              </c:strCache>
            </c:strRef>
          </c:cat>
          <c:val>
            <c:numRef>
              <c:f>'Vivriti short term'!$I$10:$I$12</c:f>
              <c:numCache>
                <c:formatCode>0%</c:formatCode>
                <c:ptCount val="3"/>
                <c:pt idx="0">
                  <c:v>0.82</c:v>
                </c:pt>
                <c:pt idx="1">
                  <c:v>0.12</c:v>
                </c:pt>
                <c:pt idx="2">
                  <c:v>0.06</c:v>
                </c:pt>
              </c:numCache>
            </c:numRef>
          </c:val>
          <c:extLst>
            <c:ext xmlns:c16="http://schemas.microsoft.com/office/drawing/2014/chart" uri="{C3380CC4-5D6E-409C-BE32-E72D297353CC}">
              <c16:uniqueId val="{00000001-A344-4346-B2B1-41A68D25FBBE}"/>
            </c:ext>
          </c:extLst>
        </c:ser>
        <c:dLbls>
          <c:showLegendKey val="0"/>
          <c:showVal val="0"/>
          <c:showCatName val="0"/>
          <c:showSerName val="0"/>
          <c:showPercent val="0"/>
          <c:showBubbleSize val="0"/>
        </c:dLbls>
        <c:gapWidth val="150"/>
        <c:overlap val="100"/>
        <c:axId val="98270288"/>
        <c:axId val="98254448"/>
      </c:barChart>
      <c:catAx>
        <c:axId val="98270288"/>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100" b="0" i="0" u="none" strike="noStrike" kern="1200" baseline="0">
                <a:solidFill>
                  <a:sysClr val="windowText" lastClr="000000"/>
                </a:solidFill>
                <a:latin typeface="Cambria" panose="02040503050406030204" pitchFamily="18" charset="0"/>
                <a:ea typeface="Cambria" panose="02040503050406030204" pitchFamily="18" charset="0"/>
                <a:cs typeface="+mn-cs"/>
              </a:defRPr>
            </a:pPr>
            <a:endParaRPr lang="en-US"/>
          </a:p>
        </c:txPr>
        <c:crossAx val="98254448"/>
        <c:crosses val="autoZero"/>
        <c:auto val="1"/>
        <c:lblAlgn val="ctr"/>
        <c:lblOffset val="100"/>
        <c:noMultiLvlLbl val="0"/>
      </c:catAx>
      <c:valAx>
        <c:axId val="98254448"/>
        <c:scaling>
          <c:orientation val="minMax"/>
        </c:scaling>
        <c:delete val="1"/>
        <c:axPos val="l"/>
        <c:numFmt formatCode="0%" sourceLinked="1"/>
        <c:majorTickMark val="none"/>
        <c:minorTickMark val="none"/>
        <c:tickLblPos val="nextTo"/>
        <c:crossAx val="98270288"/>
        <c:crosses val="autoZero"/>
        <c:crossBetween val="between"/>
      </c:valAx>
      <c:spPr>
        <a:noFill/>
        <a:ln w="25400">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solidFill>
        <a:sysClr val="window" lastClr="FFFFFF">
          <a:lumMod val="85000"/>
        </a:sysClr>
      </a:solidFill>
    </a:ln>
    <a:effectLst/>
  </c:spPr>
  <c:txPr>
    <a:bodyPr/>
    <a:lstStyle/>
    <a:p>
      <a:pPr>
        <a:defRPr/>
      </a:pPr>
      <a:endParaRPr lang="en-US"/>
    </a:p>
  </c:txPr>
</c:chartSpace>
</file>

<file path=ppt/charts/chart7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title>
      <c:tx>
        <c:rich>
          <a:bodyPr rot="0" spcFirstLastPara="1" vertOverflow="ellipsis" vert="horz" wrap="square" anchor="ctr" anchorCtr="1"/>
          <a:lstStyle/>
          <a:p>
            <a:pPr>
              <a:defRPr sz="1400" b="1" i="0" u="none" strike="noStrike" kern="1200" spc="0" baseline="0">
                <a:solidFill>
                  <a:schemeClr val="tx1"/>
                </a:solidFill>
                <a:latin typeface="Cambria" panose="02040503050406030204" pitchFamily="18" charset="0"/>
                <a:ea typeface="Cambria" panose="02040503050406030204" pitchFamily="18" charset="0"/>
                <a:cs typeface="+mn-cs"/>
              </a:defRPr>
            </a:pPr>
            <a:r>
              <a:rPr lang="en-IN" b="1"/>
              <a:t>Performance</a:t>
            </a:r>
          </a:p>
        </c:rich>
      </c:tx>
      <c:layout>
        <c:manualLayout>
          <c:xMode val="edge"/>
          <c:yMode val="edge"/>
          <c:x val="0.37268002288589275"/>
          <c:y val="7.5232866455145807E-3"/>
        </c:manualLayout>
      </c:layout>
      <c:overlay val="0"/>
      <c:spPr>
        <a:noFill/>
        <a:ln>
          <a:noFill/>
        </a:ln>
        <a:effectLst/>
      </c:spPr>
      <c:txPr>
        <a:bodyPr rot="0" spcFirstLastPara="1" vertOverflow="ellipsis" vert="horz" wrap="square" anchor="ctr" anchorCtr="1"/>
        <a:lstStyle/>
        <a:p>
          <a:pPr>
            <a:defRPr sz="1400" b="1" i="0" u="none" strike="noStrike" kern="1200" spc="0" baseline="0">
              <a:solidFill>
                <a:schemeClr val="tx1"/>
              </a:solidFill>
              <a:latin typeface="Cambria" panose="02040503050406030204" pitchFamily="18" charset="0"/>
              <a:ea typeface="Cambria" panose="02040503050406030204" pitchFamily="18" charset="0"/>
              <a:cs typeface="+mn-cs"/>
            </a:defRPr>
          </a:pPr>
          <a:endParaRPr lang="en-US"/>
        </a:p>
      </c:txPr>
    </c:title>
    <c:autoTitleDeleted val="0"/>
    <c:plotArea>
      <c:layout>
        <c:manualLayout>
          <c:layoutTarget val="inner"/>
          <c:xMode val="edge"/>
          <c:yMode val="edge"/>
          <c:x val="3.2035663467304472E-2"/>
          <c:y val="0.11540366283354223"/>
          <c:w val="0.93592867306539107"/>
          <c:h val="0.58568490342943391"/>
        </c:manualLayout>
      </c:layout>
      <c:barChart>
        <c:barDir val="col"/>
        <c:grouping val="clustered"/>
        <c:varyColors val="0"/>
        <c:ser>
          <c:idx val="0"/>
          <c:order val="0"/>
          <c:tx>
            <c:strRef>
              <c:f>Inquant!$D$3</c:f>
              <c:strCache>
                <c:ptCount val="1"/>
                <c:pt idx="0">
                  <c:v>InQuant Debt Plus Fund</c:v>
                </c:pt>
              </c:strCache>
            </c:strRef>
          </c:tx>
          <c:spPr>
            <a:solidFill>
              <a:srgbClr val="B79165"/>
            </a:solidFill>
            <a:ln>
              <a:noFill/>
            </a:ln>
            <a:effectLst/>
          </c:spPr>
          <c:invertIfNegative val="0"/>
          <c:dLbls>
            <c:spPr>
              <a:noFill/>
              <a:ln>
                <a:noFill/>
              </a:ln>
              <a:effectLst/>
            </c:spPr>
            <c:txPr>
              <a:bodyPr rot="0" spcFirstLastPara="1" vertOverflow="ellipsis" vert="horz" wrap="square" anchor="ctr" anchorCtr="1"/>
              <a:lstStyle/>
              <a:p>
                <a:pPr>
                  <a:defRPr sz="1100" b="0" i="0" u="none" strike="noStrike" kern="1200" baseline="0">
                    <a:solidFill>
                      <a:schemeClr val="tx1"/>
                    </a:solidFill>
                    <a:latin typeface="Cambria" panose="02040503050406030204" pitchFamily="18" charset="0"/>
                    <a:ea typeface="Cambria" panose="02040503050406030204" pitchFamily="18" charset="0"/>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Inquant!$E$2:$J$2</c:f>
              <c:strCache>
                <c:ptCount val="6"/>
                <c:pt idx="0">
                  <c:v>1M</c:v>
                </c:pt>
                <c:pt idx="1">
                  <c:v>3M</c:v>
                </c:pt>
                <c:pt idx="2">
                  <c:v>6M</c:v>
                </c:pt>
                <c:pt idx="3">
                  <c:v>1Y</c:v>
                </c:pt>
                <c:pt idx="4">
                  <c:v>2Y</c:v>
                </c:pt>
                <c:pt idx="5">
                  <c:v>SI</c:v>
                </c:pt>
              </c:strCache>
            </c:strRef>
          </c:cat>
          <c:val>
            <c:numRef>
              <c:f>Inquant!$E$3:$J$3</c:f>
              <c:numCache>
                <c:formatCode>0%</c:formatCode>
                <c:ptCount val="6"/>
                <c:pt idx="0">
                  <c:v>1.8200000000000001E-2</c:v>
                </c:pt>
                <c:pt idx="1">
                  <c:v>3.8600000000000002E-2</c:v>
                </c:pt>
                <c:pt idx="2">
                  <c:v>6.1699999999999998E-2</c:v>
                </c:pt>
                <c:pt idx="3">
                  <c:v>0.1166</c:v>
                </c:pt>
                <c:pt idx="4">
                  <c:v>0.1234</c:v>
                </c:pt>
                <c:pt idx="5">
                  <c:v>0.1346</c:v>
                </c:pt>
              </c:numCache>
            </c:numRef>
          </c:val>
          <c:extLst>
            <c:ext xmlns:c16="http://schemas.microsoft.com/office/drawing/2014/chart" uri="{C3380CC4-5D6E-409C-BE32-E72D297353CC}">
              <c16:uniqueId val="{00000000-2687-4207-98F7-B460F6FCC272}"/>
            </c:ext>
          </c:extLst>
        </c:ser>
        <c:ser>
          <c:idx val="1"/>
          <c:order val="1"/>
          <c:tx>
            <c:strRef>
              <c:f>Inquant!$D$4</c:f>
              <c:strCache>
                <c:ptCount val="1"/>
                <c:pt idx="0">
                  <c:v>Nifty 50 Arbitrage</c:v>
                </c:pt>
              </c:strCache>
            </c:strRef>
          </c:tx>
          <c:spPr>
            <a:solidFill>
              <a:sysClr val="window" lastClr="FFFFFF">
                <a:lumMod val="50000"/>
              </a:sysClr>
            </a:solidFill>
            <a:ln>
              <a:noFill/>
            </a:ln>
            <a:effectLst/>
          </c:spPr>
          <c:invertIfNegative val="0"/>
          <c:dLbls>
            <c:spPr>
              <a:noFill/>
              <a:ln>
                <a:noFill/>
              </a:ln>
              <a:effectLst/>
            </c:spPr>
            <c:txPr>
              <a:bodyPr rot="0" spcFirstLastPara="1" vertOverflow="ellipsis" vert="horz" wrap="square" anchor="ctr" anchorCtr="1"/>
              <a:lstStyle/>
              <a:p>
                <a:pPr>
                  <a:defRPr sz="1100" b="0" i="0" u="none" strike="noStrike" kern="1200" baseline="0">
                    <a:solidFill>
                      <a:schemeClr val="tx1"/>
                    </a:solidFill>
                    <a:latin typeface="Cambria" panose="02040503050406030204" pitchFamily="18" charset="0"/>
                    <a:ea typeface="Cambria" panose="02040503050406030204" pitchFamily="18" charset="0"/>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Inquant!$E$2:$J$2</c:f>
              <c:strCache>
                <c:ptCount val="6"/>
                <c:pt idx="0">
                  <c:v>1M</c:v>
                </c:pt>
                <c:pt idx="1">
                  <c:v>3M</c:v>
                </c:pt>
                <c:pt idx="2">
                  <c:v>6M</c:v>
                </c:pt>
                <c:pt idx="3">
                  <c:v>1Y</c:v>
                </c:pt>
                <c:pt idx="4">
                  <c:v>2Y</c:v>
                </c:pt>
                <c:pt idx="5">
                  <c:v>SI</c:v>
                </c:pt>
              </c:strCache>
            </c:strRef>
          </c:cat>
          <c:val>
            <c:numRef>
              <c:f>Inquant!$E$4:$J$4</c:f>
              <c:numCache>
                <c:formatCode>0%</c:formatCode>
                <c:ptCount val="6"/>
                <c:pt idx="0">
                  <c:v>8.5000000000000006E-3</c:v>
                </c:pt>
                <c:pt idx="1">
                  <c:v>1.9199999999999998E-2</c:v>
                </c:pt>
                <c:pt idx="2">
                  <c:v>3.3599999999999998E-2</c:v>
                </c:pt>
                <c:pt idx="3">
                  <c:v>7.4200000000000002E-2</c:v>
                </c:pt>
                <c:pt idx="4">
                  <c:v>7.4399999999999994E-2</c:v>
                </c:pt>
              </c:numCache>
            </c:numRef>
          </c:val>
          <c:extLst>
            <c:ext xmlns:c16="http://schemas.microsoft.com/office/drawing/2014/chart" uri="{C3380CC4-5D6E-409C-BE32-E72D297353CC}">
              <c16:uniqueId val="{00000001-2687-4207-98F7-B460F6FCC272}"/>
            </c:ext>
          </c:extLst>
        </c:ser>
        <c:dLbls>
          <c:showLegendKey val="0"/>
          <c:showVal val="0"/>
          <c:showCatName val="0"/>
          <c:showSerName val="0"/>
          <c:showPercent val="0"/>
          <c:showBubbleSize val="0"/>
        </c:dLbls>
        <c:gapWidth val="219"/>
        <c:overlap val="-27"/>
        <c:axId val="663523791"/>
        <c:axId val="663512751"/>
      </c:barChart>
      <c:catAx>
        <c:axId val="663523791"/>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100" b="0" i="0" u="none" strike="noStrike" kern="1200" baseline="0">
                <a:solidFill>
                  <a:schemeClr val="tx1"/>
                </a:solidFill>
                <a:latin typeface="Cambria" panose="02040503050406030204" pitchFamily="18" charset="0"/>
                <a:ea typeface="Cambria" panose="02040503050406030204" pitchFamily="18" charset="0"/>
                <a:cs typeface="+mn-cs"/>
              </a:defRPr>
            </a:pPr>
            <a:endParaRPr lang="en-US"/>
          </a:p>
        </c:txPr>
        <c:crossAx val="663512751"/>
        <c:crosses val="autoZero"/>
        <c:auto val="1"/>
        <c:lblAlgn val="ctr"/>
        <c:lblOffset val="100"/>
        <c:noMultiLvlLbl val="0"/>
      </c:catAx>
      <c:valAx>
        <c:axId val="663512751"/>
        <c:scaling>
          <c:orientation val="minMax"/>
        </c:scaling>
        <c:delete val="1"/>
        <c:axPos val="l"/>
        <c:numFmt formatCode="0%" sourceLinked="1"/>
        <c:majorTickMark val="none"/>
        <c:minorTickMark val="none"/>
        <c:tickLblPos val="nextTo"/>
        <c:crossAx val="663523791"/>
        <c:crosses val="autoZero"/>
        <c:crossBetween val="between"/>
      </c:valAx>
      <c:spPr>
        <a:noFill/>
        <a:ln>
          <a:noFill/>
        </a:ln>
        <a:effectLst/>
      </c:spPr>
    </c:plotArea>
    <c:legend>
      <c:legendPos val="b"/>
      <c:layout>
        <c:manualLayout>
          <c:xMode val="edge"/>
          <c:yMode val="edge"/>
          <c:x val="0.11491378232947658"/>
          <c:y val="0.85129424225693862"/>
          <c:w val="0.77017220602348446"/>
          <c:h val="0.14118247109754681"/>
        </c:manualLayout>
      </c:layout>
      <c:overlay val="0"/>
      <c:spPr>
        <a:noFill/>
        <a:ln>
          <a:noFill/>
        </a:ln>
        <a:effectLst/>
      </c:spPr>
      <c:txPr>
        <a:bodyPr rot="0" spcFirstLastPara="1" vertOverflow="ellipsis" vert="horz" wrap="square" anchor="ctr" anchorCtr="1"/>
        <a:lstStyle/>
        <a:p>
          <a:pPr>
            <a:defRPr sz="1100" b="0" i="0" u="none" strike="noStrike" kern="1200" baseline="0">
              <a:solidFill>
                <a:schemeClr val="tx1"/>
              </a:solidFill>
              <a:latin typeface="Cambria" panose="02040503050406030204" pitchFamily="18" charset="0"/>
              <a:ea typeface="Cambria" panose="02040503050406030204" pitchFamily="18" charset="0"/>
              <a:cs typeface="+mn-cs"/>
            </a:defRPr>
          </a:pPr>
          <a:endParaRPr lang="en-US"/>
        </a:p>
      </c:txPr>
    </c:legend>
    <c:plotVisOnly val="1"/>
    <c:dispBlanksAs val="gap"/>
    <c:showDLblsOverMax val="0"/>
  </c:chart>
  <c:spPr>
    <a:noFill/>
    <a:ln>
      <a:solidFill>
        <a:sysClr val="window" lastClr="FFFFFF">
          <a:lumMod val="85000"/>
        </a:sysClr>
      </a:solidFill>
    </a:ln>
    <a:effectLst/>
  </c:spPr>
  <c:txPr>
    <a:bodyPr/>
    <a:lstStyle/>
    <a:p>
      <a:pPr>
        <a:defRPr>
          <a:solidFill>
            <a:schemeClr val="tx1"/>
          </a:solidFill>
          <a:latin typeface="Cambria" panose="02040503050406030204" pitchFamily="18" charset="0"/>
          <a:ea typeface="Cambria" panose="02040503050406030204" pitchFamily="18" charset="0"/>
        </a:defRPr>
      </a:pPr>
      <a:endParaRPr lang="en-US"/>
    </a:p>
  </c:txPr>
</c:chartSpace>
</file>

<file path=ppt/charts/chart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lineChart>
        <c:grouping val="standard"/>
        <c:varyColors val="0"/>
        <c:dLbls>
          <c:dLblPos val="t"/>
          <c:showLegendKey val="0"/>
          <c:showVal val="1"/>
          <c:showCatName val="0"/>
          <c:showSerName val="0"/>
          <c:showPercent val="0"/>
          <c:showBubbleSize val="0"/>
        </c:dLbls>
        <c:marker val="1"/>
        <c:smooth val="0"/>
        <c:axId val="944357424"/>
        <c:axId val="944354096"/>
      </c:lineChart>
      <c:catAx>
        <c:axId val="944357424"/>
        <c:scaling>
          <c:orientation val="minMax"/>
        </c:scaling>
        <c:delete val="0"/>
        <c:axPos val="b"/>
        <c:numFmt formatCode="mmm\-yy" sourceLinked="1"/>
        <c:majorTickMark val="out"/>
        <c:minorTickMark val="none"/>
        <c:tickLblPos val="nextTo"/>
        <c:spPr>
          <a:noFill/>
          <a:ln w="9525" cap="flat" cmpd="sng" algn="ctr">
            <a:solidFill>
              <a:srgbClr val="B89166"/>
            </a:solidFill>
            <a:round/>
          </a:ln>
          <a:effectLst/>
        </c:spPr>
        <c:txPr>
          <a:bodyPr rot="-60000000" spcFirstLastPara="1" vertOverflow="ellipsis" vert="horz" wrap="square" anchor="ctr" anchorCtr="1"/>
          <a:lstStyle/>
          <a:p>
            <a:pPr algn="ctr">
              <a:defRPr lang="en-US" sz="1050" b="0" i="0" u="none" strike="noStrike" kern="1200" baseline="0">
                <a:solidFill>
                  <a:schemeClr val="bg1"/>
                </a:solidFill>
                <a:latin typeface="Cambria" panose="02040503050406030204" pitchFamily="18" charset="0"/>
                <a:ea typeface="Cambria" panose="02040503050406030204" pitchFamily="18" charset="0"/>
                <a:cs typeface="+mn-cs"/>
              </a:defRPr>
            </a:pPr>
            <a:endParaRPr lang="en-US"/>
          </a:p>
        </c:txPr>
        <c:crossAx val="944354096"/>
        <c:crosses val="autoZero"/>
        <c:auto val="1"/>
        <c:lblAlgn val="ctr"/>
        <c:lblOffset val="100"/>
        <c:noMultiLvlLbl val="1"/>
      </c:catAx>
      <c:valAx>
        <c:axId val="944354096"/>
        <c:scaling>
          <c:orientation val="minMax"/>
        </c:scaling>
        <c:delete val="0"/>
        <c:axPos val="l"/>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lgn="ctr">
              <a:defRPr lang="en-US" sz="1050" b="0" i="0" u="none" strike="noStrike" kern="1200" baseline="0">
                <a:solidFill>
                  <a:schemeClr val="bg1"/>
                </a:solidFill>
                <a:latin typeface="Cambria" panose="02040503050406030204" pitchFamily="18" charset="0"/>
                <a:ea typeface="Cambria" panose="02040503050406030204" pitchFamily="18" charset="0"/>
                <a:cs typeface="+mn-cs"/>
              </a:defRPr>
            </a:pPr>
            <a:endParaRPr lang="en-US"/>
          </a:p>
        </c:txPr>
        <c:crossAx val="944357424"/>
        <c:crosses val="autoZero"/>
        <c:crossBetween val="between"/>
      </c:valAx>
      <c:spPr>
        <a:noFill/>
        <a:ln w="25400">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chartSpace>
</file>

<file path=ppt/charts/chart8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title>
      <c:tx>
        <c:rich>
          <a:bodyPr rot="0" spcFirstLastPara="1" vertOverflow="ellipsis" vert="horz" wrap="square" anchor="ctr" anchorCtr="1"/>
          <a:lstStyle/>
          <a:p>
            <a:pPr>
              <a:defRPr sz="1400" b="1" i="0" u="none" strike="noStrike" kern="1200" spc="0" baseline="0">
                <a:solidFill>
                  <a:schemeClr val="tx1"/>
                </a:solidFill>
                <a:latin typeface="Cambria" panose="02040503050406030204" pitchFamily="18" charset="0"/>
                <a:ea typeface="Cambria" panose="02040503050406030204" pitchFamily="18" charset="0"/>
                <a:cs typeface="+mn-cs"/>
              </a:defRPr>
            </a:pPr>
            <a:r>
              <a:rPr lang="en-IN" b="1">
                <a:solidFill>
                  <a:schemeClr val="tx1"/>
                </a:solidFill>
              </a:rPr>
              <a:t>CY Performance</a:t>
            </a:r>
          </a:p>
        </c:rich>
      </c:tx>
      <c:overlay val="0"/>
      <c:spPr>
        <a:noFill/>
        <a:ln>
          <a:noFill/>
        </a:ln>
        <a:effectLst/>
      </c:spPr>
      <c:txPr>
        <a:bodyPr rot="0" spcFirstLastPara="1" vertOverflow="ellipsis" vert="horz" wrap="square" anchor="ctr" anchorCtr="1"/>
        <a:lstStyle/>
        <a:p>
          <a:pPr>
            <a:defRPr sz="1400" b="1" i="0" u="none" strike="noStrike" kern="1200" spc="0" baseline="0">
              <a:solidFill>
                <a:schemeClr val="tx1"/>
              </a:solidFill>
              <a:latin typeface="Cambria" panose="02040503050406030204" pitchFamily="18" charset="0"/>
              <a:ea typeface="Cambria" panose="02040503050406030204" pitchFamily="18" charset="0"/>
              <a:cs typeface="+mn-cs"/>
            </a:defRPr>
          </a:pPr>
          <a:endParaRPr lang="en-US"/>
        </a:p>
      </c:txPr>
    </c:title>
    <c:autoTitleDeleted val="0"/>
    <c:plotArea>
      <c:layout/>
      <c:barChart>
        <c:barDir val="col"/>
        <c:grouping val="clustered"/>
        <c:varyColors val="0"/>
        <c:ser>
          <c:idx val="0"/>
          <c:order val="0"/>
          <c:spPr>
            <a:solidFill>
              <a:srgbClr val="B79165"/>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00" b="0" i="0" u="none" strike="noStrike" kern="1200" baseline="0">
                    <a:solidFill>
                      <a:schemeClr val="tx1"/>
                    </a:solidFill>
                    <a:latin typeface="Cambria" panose="02040503050406030204" pitchFamily="18" charset="0"/>
                    <a:ea typeface="Cambria" panose="02040503050406030204" pitchFamily="18" charset="0"/>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Inquant!$R$15:$R$21</c:f>
              <c:strCache>
                <c:ptCount val="7"/>
                <c:pt idx="0">
                  <c:v>Jan</c:v>
                </c:pt>
                <c:pt idx="1">
                  <c:v>Feb</c:v>
                </c:pt>
                <c:pt idx="2">
                  <c:v>Mar</c:v>
                </c:pt>
                <c:pt idx="3">
                  <c:v>Apr</c:v>
                </c:pt>
                <c:pt idx="4">
                  <c:v>May</c:v>
                </c:pt>
                <c:pt idx="5">
                  <c:v>Jun</c:v>
                </c:pt>
                <c:pt idx="6">
                  <c:v>Jul</c:v>
                </c:pt>
              </c:strCache>
            </c:strRef>
          </c:cat>
          <c:val>
            <c:numRef>
              <c:f>Inquant!$S$15:$S$21</c:f>
              <c:numCache>
                <c:formatCode>0.00%</c:formatCode>
                <c:ptCount val="7"/>
                <c:pt idx="0">
                  <c:v>7.0000000000000001E-3</c:v>
                </c:pt>
                <c:pt idx="1">
                  <c:v>5.0000000000000001E-3</c:v>
                </c:pt>
                <c:pt idx="2">
                  <c:v>3.0000000000000001E-3</c:v>
                </c:pt>
                <c:pt idx="3">
                  <c:v>1.4E-2</c:v>
                </c:pt>
                <c:pt idx="4">
                  <c:v>8.0000000000000002E-3</c:v>
                </c:pt>
                <c:pt idx="5">
                  <c:v>1.2E-2</c:v>
                </c:pt>
                <c:pt idx="6">
                  <c:v>1.7999999999999999E-2</c:v>
                </c:pt>
              </c:numCache>
            </c:numRef>
          </c:val>
          <c:extLst>
            <c:ext xmlns:c16="http://schemas.microsoft.com/office/drawing/2014/chart" uri="{C3380CC4-5D6E-409C-BE32-E72D297353CC}">
              <c16:uniqueId val="{00000000-37DF-4515-9291-E1436A2E88C6}"/>
            </c:ext>
          </c:extLst>
        </c:ser>
        <c:dLbls>
          <c:showLegendKey val="0"/>
          <c:showVal val="0"/>
          <c:showCatName val="0"/>
          <c:showSerName val="0"/>
          <c:showPercent val="0"/>
          <c:showBubbleSize val="0"/>
        </c:dLbls>
        <c:gapWidth val="219"/>
        <c:overlap val="-27"/>
        <c:axId val="1174360975"/>
        <c:axId val="1174374415"/>
      </c:barChart>
      <c:catAx>
        <c:axId val="1174360975"/>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100" b="0" i="0" u="none" strike="noStrike" kern="1200" baseline="0">
                <a:solidFill>
                  <a:schemeClr val="tx1"/>
                </a:solidFill>
                <a:latin typeface="Cambria" panose="02040503050406030204" pitchFamily="18" charset="0"/>
                <a:ea typeface="Cambria" panose="02040503050406030204" pitchFamily="18" charset="0"/>
                <a:cs typeface="+mn-cs"/>
              </a:defRPr>
            </a:pPr>
            <a:endParaRPr lang="en-US"/>
          </a:p>
        </c:txPr>
        <c:crossAx val="1174374415"/>
        <c:crosses val="autoZero"/>
        <c:auto val="1"/>
        <c:lblAlgn val="ctr"/>
        <c:lblOffset val="100"/>
        <c:noMultiLvlLbl val="0"/>
      </c:catAx>
      <c:valAx>
        <c:axId val="1174374415"/>
        <c:scaling>
          <c:orientation val="minMax"/>
        </c:scaling>
        <c:delete val="1"/>
        <c:axPos val="l"/>
        <c:numFmt formatCode="0.00%" sourceLinked="1"/>
        <c:majorTickMark val="none"/>
        <c:minorTickMark val="none"/>
        <c:tickLblPos val="nextTo"/>
        <c:crossAx val="1174360975"/>
        <c:crosses val="autoZero"/>
        <c:crossBetween val="between"/>
      </c:valAx>
      <c:spPr>
        <a:noFill/>
        <a:ln>
          <a:noFill/>
        </a:ln>
        <a:effectLst/>
      </c:spPr>
    </c:plotArea>
    <c:plotVisOnly val="1"/>
    <c:dispBlanksAs val="gap"/>
    <c:showDLblsOverMax val="0"/>
  </c:chart>
  <c:spPr>
    <a:noFill/>
    <a:ln>
      <a:solidFill>
        <a:sysClr val="window" lastClr="FFFFFF">
          <a:lumMod val="85000"/>
        </a:sysClr>
      </a:solidFill>
    </a:ln>
    <a:effectLst/>
  </c:spPr>
  <c:txPr>
    <a:bodyPr/>
    <a:lstStyle/>
    <a:p>
      <a:pPr>
        <a:defRPr>
          <a:latin typeface="Cambria" panose="02040503050406030204" pitchFamily="18" charset="0"/>
          <a:ea typeface="Cambria" panose="02040503050406030204" pitchFamily="18" charset="0"/>
        </a:defRPr>
      </a:pPr>
      <a:endParaRPr lang="en-US"/>
    </a:p>
  </c:txPr>
</c:chartSpace>
</file>

<file path=ppt/charts/chart8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rot="0" spcFirstLastPara="1" vertOverflow="ellipsis" vert="horz" wrap="square" anchor="ctr" anchorCtr="1"/>
          <a:lstStyle/>
          <a:p>
            <a:pPr>
              <a:defRPr sz="1320" b="1" i="0" u="none" strike="noStrike" kern="1200" spc="0" baseline="0">
                <a:solidFill>
                  <a:sysClr val="windowText" lastClr="000000"/>
                </a:solidFill>
                <a:latin typeface="Cambria" panose="02040503050406030204" pitchFamily="18" charset="0"/>
                <a:ea typeface="Cambria" panose="02040503050406030204" pitchFamily="18" charset="0"/>
                <a:cs typeface="+mn-cs"/>
              </a:defRPr>
            </a:pPr>
            <a:r>
              <a:rPr lang="en-IN" b="1"/>
              <a:t>Rolling Returns</a:t>
            </a:r>
          </a:p>
          <a:p>
            <a:pPr>
              <a:defRPr b="1"/>
            </a:pPr>
            <a:r>
              <a:rPr lang="en-IN" b="1"/>
              <a:t> (Back Tested Strategy)</a:t>
            </a:r>
          </a:p>
        </c:rich>
      </c:tx>
      <c:overlay val="0"/>
      <c:spPr>
        <a:noFill/>
        <a:ln>
          <a:noFill/>
        </a:ln>
        <a:effectLst/>
      </c:spPr>
      <c:txPr>
        <a:bodyPr rot="0" spcFirstLastPara="1" vertOverflow="ellipsis" vert="horz" wrap="square" anchor="ctr" anchorCtr="1"/>
        <a:lstStyle/>
        <a:p>
          <a:pPr>
            <a:defRPr sz="1320" b="1" i="0" u="none" strike="noStrike" kern="1200" spc="0" baseline="0">
              <a:solidFill>
                <a:sysClr val="windowText" lastClr="000000"/>
              </a:solidFill>
              <a:latin typeface="Cambria" panose="02040503050406030204" pitchFamily="18" charset="0"/>
              <a:ea typeface="Cambria" panose="02040503050406030204" pitchFamily="18" charset="0"/>
              <a:cs typeface="+mn-cs"/>
            </a:defRPr>
          </a:pPr>
          <a:endParaRPr lang="en-US"/>
        </a:p>
      </c:txPr>
    </c:title>
    <c:autoTitleDeleted val="0"/>
    <c:plotArea>
      <c:layout>
        <c:manualLayout>
          <c:layoutTarget val="inner"/>
          <c:xMode val="edge"/>
          <c:yMode val="edge"/>
          <c:x val="4.4277072204748337E-2"/>
          <c:y val="0.29241525337043023"/>
          <c:w val="0.91882536762462808"/>
          <c:h val="0.60842300689429429"/>
        </c:manualLayout>
      </c:layout>
      <c:barChart>
        <c:barDir val="col"/>
        <c:grouping val="clustered"/>
        <c:varyColors val="0"/>
        <c:ser>
          <c:idx val="0"/>
          <c:order val="0"/>
          <c:tx>
            <c:strRef>
              <c:f>Sheet1!$H$5</c:f>
              <c:strCache>
                <c:ptCount val="1"/>
                <c:pt idx="0">
                  <c:v>Min</c:v>
                </c:pt>
              </c:strCache>
            </c:strRef>
          </c:tx>
          <c:spPr>
            <a:solidFill>
              <a:schemeClr val="bg1">
                <a:lumMod val="75000"/>
              </a:schemeClr>
            </a:solidFill>
            <a:ln>
              <a:noFill/>
            </a:ln>
            <a:effectLst/>
          </c:spPr>
          <c:invertIfNegative val="0"/>
          <c:dLbls>
            <c:dLbl>
              <c:idx val="0"/>
              <c:layout>
                <c:manualLayout>
                  <c:x val="-2.2138536102374172E-2"/>
                  <c:y val="6.9870389052905588E-2"/>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5-8248-4C3D-969A-670026D93D92}"/>
                </c:ext>
              </c:extLst>
            </c:dLbl>
            <c:dLbl>
              <c:idx val="1"/>
              <c:layout>
                <c:manualLayout>
                  <c:x val="-3.3207804153561254E-2"/>
                  <c:y val="3.4935194526452752E-2"/>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6-8248-4C3D-969A-670026D93D92}"/>
                </c:ext>
              </c:extLst>
            </c:dLbl>
            <c:spPr>
              <a:noFill/>
              <a:ln>
                <a:noFill/>
              </a:ln>
              <a:effectLst/>
            </c:spPr>
            <c:txPr>
              <a:bodyPr rot="0" spcFirstLastPara="1" vertOverflow="ellipsis" vert="horz" wrap="square" anchor="ctr" anchorCtr="1"/>
              <a:lstStyle/>
              <a:p>
                <a:pPr>
                  <a:defRPr sz="1100" b="0" i="0" u="none" strike="noStrike" kern="1200" baseline="0">
                    <a:solidFill>
                      <a:sysClr val="windowText" lastClr="000000"/>
                    </a:solidFill>
                    <a:latin typeface="Cambria" panose="02040503050406030204" pitchFamily="18" charset="0"/>
                    <a:ea typeface="Cambria" panose="02040503050406030204" pitchFamily="18" charset="0"/>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Sheet1!$I$4:$M$4</c:f>
              <c:strCache>
                <c:ptCount val="5"/>
                <c:pt idx="0">
                  <c:v>1M</c:v>
                </c:pt>
                <c:pt idx="1">
                  <c:v>3M</c:v>
                </c:pt>
                <c:pt idx="2">
                  <c:v>6M</c:v>
                </c:pt>
                <c:pt idx="3">
                  <c:v>1Y</c:v>
                </c:pt>
                <c:pt idx="4">
                  <c:v>2Y</c:v>
                </c:pt>
              </c:strCache>
            </c:strRef>
          </c:cat>
          <c:val>
            <c:numRef>
              <c:f>Sheet1!$I$5:$M$5</c:f>
              <c:numCache>
                <c:formatCode>0%</c:formatCode>
                <c:ptCount val="5"/>
                <c:pt idx="0">
                  <c:v>-3.0300000000000001E-2</c:v>
                </c:pt>
                <c:pt idx="1">
                  <c:v>-2.8299999999999999E-2</c:v>
                </c:pt>
                <c:pt idx="2">
                  <c:v>6.9999999999999999E-4</c:v>
                </c:pt>
                <c:pt idx="3">
                  <c:v>4.19E-2</c:v>
                </c:pt>
                <c:pt idx="4">
                  <c:v>7.0000000000000007E-2</c:v>
                </c:pt>
              </c:numCache>
            </c:numRef>
          </c:val>
          <c:extLst>
            <c:ext xmlns:c16="http://schemas.microsoft.com/office/drawing/2014/chart" uri="{C3380CC4-5D6E-409C-BE32-E72D297353CC}">
              <c16:uniqueId val="{00000000-8248-4C3D-969A-670026D93D92}"/>
            </c:ext>
          </c:extLst>
        </c:ser>
        <c:ser>
          <c:idx val="1"/>
          <c:order val="1"/>
          <c:tx>
            <c:strRef>
              <c:f>Sheet1!$H$6</c:f>
              <c:strCache>
                <c:ptCount val="1"/>
                <c:pt idx="0">
                  <c:v>Max</c:v>
                </c:pt>
              </c:strCache>
            </c:strRef>
          </c:tx>
          <c:spPr>
            <a:solidFill>
              <a:srgbClr val="B79165"/>
            </a:solidFill>
            <a:ln>
              <a:noFill/>
            </a:ln>
            <a:effectLst/>
          </c:spPr>
          <c:invertIfNegative val="0"/>
          <c:dLbls>
            <c:spPr>
              <a:noFill/>
              <a:ln>
                <a:noFill/>
              </a:ln>
              <a:effectLst/>
            </c:spPr>
            <c:txPr>
              <a:bodyPr rot="0" spcFirstLastPara="1" vertOverflow="ellipsis" vert="horz" wrap="square" anchor="ctr" anchorCtr="1"/>
              <a:lstStyle/>
              <a:p>
                <a:pPr>
                  <a:defRPr sz="1100" b="0" i="0" u="none" strike="noStrike" kern="1200" baseline="0">
                    <a:solidFill>
                      <a:sysClr val="windowText" lastClr="000000"/>
                    </a:solidFill>
                    <a:latin typeface="Cambria" panose="02040503050406030204" pitchFamily="18" charset="0"/>
                    <a:ea typeface="Cambria" panose="02040503050406030204" pitchFamily="18" charset="0"/>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Sheet1!$I$4:$M$4</c:f>
              <c:strCache>
                <c:ptCount val="5"/>
                <c:pt idx="0">
                  <c:v>1M</c:v>
                </c:pt>
                <c:pt idx="1">
                  <c:v>3M</c:v>
                </c:pt>
                <c:pt idx="2">
                  <c:v>6M</c:v>
                </c:pt>
                <c:pt idx="3">
                  <c:v>1Y</c:v>
                </c:pt>
                <c:pt idx="4">
                  <c:v>2Y</c:v>
                </c:pt>
              </c:strCache>
            </c:strRef>
          </c:cat>
          <c:val>
            <c:numRef>
              <c:f>Sheet1!$I$6:$M$6</c:f>
              <c:numCache>
                <c:formatCode>0%</c:formatCode>
                <c:ptCount val="5"/>
                <c:pt idx="0">
                  <c:v>2.7699999999999999E-2</c:v>
                </c:pt>
                <c:pt idx="1">
                  <c:v>5.4199999999999998E-2</c:v>
                </c:pt>
                <c:pt idx="2">
                  <c:v>9.01E-2</c:v>
                </c:pt>
                <c:pt idx="3">
                  <c:v>0.16320000000000001</c:v>
                </c:pt>
                <c:pt idx="4">
                  <c:v>0.12889999999999999</c:v>
                </c:pt>
              </c:numCache>
            </c:numRef>
          </c:val>
          <c:extLst>
            <c:ext xmlns:c16="http://schemas.microsoft.com/office/drawing/2014/chart" uri="{C3380CC4-5D6E-409C-BE32-E72D297353CC}">
              <c16:uniqueId val="{00000001-8248-4C3D-969A-670026D93D92}"/>
            </c:ext>
          </c:extLst>
        </c:ser>
        <c:ser>
          <c:idx val="2"/>
          <c:order val="2"/>
          <c:tx>
            <c:strRef>
              <c:f>Sheet1!$H$7</c:f>
              <c:strCache>
                <c:ptCount val="1"/>
                <c:pt idx="0">
                  <c:v>Avg</c:v>
                </c:pt>
              </c:strCache>
            </c:strRef>
          </c:tx>
          <c:spPr>
            <a:solidFill>
              <a:schemeClr val="tx1">
                <a:lumMod val="50000"/>
                <a:lumOff val="50000"/>
              </a:schemeClr>
            </a:solidFill>
            <a:ln>
              <a:noFill/>
            </a:ln>
            <a:effectLst/>
          </c:spPr>
          <c:invertIfNegative val="0"/>
          <c:dLbls>
            <c:dLbl>
              <c:idx val="1"/>
              <c:layout>
                <c:manualLayout>
                  <c:x val="7.3795120341246558E-3"/>
                  <c:y val="3.4935194526452669E-2"/>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7-8248-4C3D-969A-670026D93D92}"/>
                </c:ext>
              </c:extLst>
            </c:dLbl>
            <c:dLbl>
              <c:idx val="3"/>
              <c:layout>
                <c:manualLayout>
                  <c:x val="1.4759024068249447E-2"/>
                  <c:y val="2.6201395894839524E-2"/>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8248-4C3D-969A-670026D93D92}"/>
                </c:ext>
              </c:extLst>
            </c:dLbl>
            <c:dLbl>
              <c:idx val="4"/>
              <c:layout>
                <c:manualLayout>
                  <c:x val="1.1069268051187084E-2"/>
                  <c:y val="3.4935194526452752E-2"/>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8248-4C3D-969A-670026D93D92}"/>
                </c:ext>
              </c:extLst>
            </c:dLbl>
            <c:spPr>
              <a:noFill/>
              <a:ln>
                <a:noFill/>
              </a:ln>
              <a:effectLst/>
            </c:spPr>
            <c:txPr>
              <a:bodyPr rot="0" spcFirstLastPara="1" vertOverflow="ellipsis" vert="horz" wrap="square" anchor="ctr" anchorCtr="1"/>
              <a:lstStyle/>
              <a:p>
                <a:pPr>
                  <a:defRPr sz="1100" b="0" i="0" u="none" strike="noStrike" kern="1200" baseline="0">
                    <a:solidFill>
                      <a:sysClr val="windowText" lastClr="000000"/>
                    </a:solidFill>
                    <a:latin typeface="Cambria" panose="02040503050406030204" pitchFamily="18" charset="0"/>
                    <a:ea typeface="Cambria" panose="02040503050406030204" pitchFamily="18" charset="0"/>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Sheet1!$I$4:$M$4</c:f>
              <c:strCache>
                <c:ptCount val="5"/>
                <c:pt idx="0">
                  <c:v>1M</c:v>
                </c:pt>
                <c:pt idx="1">
                  <c:v>3M</c:v>
                </c:pt>
                <c:pt idx="2">
                  <c:v>6M</c:v>
                </c:pt>
                <c:pt idx="3">
                  <c:v>1Y</c:v>
                </c:pt>
                <c:pt idx="4">
                  <c:v>2Y</c:v>
                </c:pt>
              </c:strCache>
            </c:strRef>
          </c:cat>
          <c:val>
            <c:numRef>
              <c:f>Sheet1!$I$7:$M$7</c:f>
              <c:numCache>
                <c:formatCode>0%</c:formatCode>
                <c:ptCount val="5"/>
                <c:pt idx="0">
                  <c:v>7.9000000000000008E-3</c:v>
                </c:pt>
                <c:pt idx="1">
                  <c:v>2.4400000000000002E-2</c:v>
                </c:pt>
                <c:pt idx="2">
                  <c:v>4.9299999999999997E-2</c:v>
                </c:pt>
                <c:pt idx="3">
                  <c:v>0.1033</c:v>
                </c:pt>
                <c:pt idx="4">
                  <c:v>0.10100000000000001</c:v>
                </c:pt>
              </c:numCache>
            </c:numRef>
          </c:val>
          <c:extLst>
            <c:ext xmlns:c16="http://schemas.microsoft.com/office/drawing/2014/chart" uri="{C3380CC4-5D6E-409C-BE32-E72D297353CC}">
              <c16:uniqueId val="{00000002-8248-4C3D-969A-670026D93D92}"/>
            </c:ext>
          </c:extLst>
        </c:ser>
        <c:dLbls>
          <c:showLegendKey val="0"/>
          <c:showVal val="0"/>
          <c:showCatName val="0"/>
          <c:showSerName val="0"/>
          <c:showPercent val="0"/>
          <c:showBubbleSize val="0"/>
        </c:dLbls>
        <c:gapWidth val="219"/>
        <c:overlap val="-27"/>
        <c:axId val="368774159"/>
        <c:axId val="368775119"/>
      </c:barChart>
      <c:catAx>
        <c:axId val="368774159"/>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100" b="0" i="0" u="none" strike="noStrike" kern="1200" baseline="0">
                <a:solidFill>
                  <a:sysClr val="windowText" lastClr="000000"/>
                </a:solidFill>
                <a:latin typeface="Cambria" panose="02040503050406030204" pitchFamily="18" charset="0"/>
                <a:ea typeface="Cambria" panose="02040503050406030204" pitchFamily="18" charset="0"/>
                <a:cs typeface="+mn-cs"/>
              </a:defRPr>
            </a:pPr>
            <a:endParaRPr lang="en-US"/>
          </a:p>
        </c:txPr>
        <c:crossAx val="368775119"/>
        <c:crosses val="autoZero"/>
        <c:auto val="1"/>
        <c:lblAlgn val="ctr"/>
        <c:lblOffset val="100"/>
        <c:noMultiLvlLbl val="0"/>
      </c:catAx>
      <c:valAx>
        <c:axId val="368775119"/>
        <c:scaling>
          <c:orientation val="minMax"/>
        </c:scaling>
        <c:delete val="1"/>
        <c:axPos val="l"/>
        <c:numFmt formatCode="0%" sourceLinked="1"/>
        <c:majorTickMark val="none"/>
        <c:minorTickMark val="none"/>
        <c:tickLblPos val="nextTo"/>
        <c:crossAx val="368774159"/>
        <c:crosses val="autoZero"/>
        <c:crossBetween val="between"/>
      </c:valAx>
      <c:spPr>
        <a:noFill/>
        <a:ln>
          <a:noFill/>
        </a:ln>
        <a:effectLst/>
      </c:spPr>
    </c:plotArea>
    <c:legend>
      <c:legendPos val="b"/>
      <c:overlay val="0"/>
      <c:spPr>
        <a:noFill/>
        <a:ln>
          <a:noFill/>
        </a:ln>
        <a:effectLst/>
      </c:spPr>
      <c:txPr>
        <a:bodyPr rot="0" spcFirstLastPara="1" vertOverflow="ellipsis" vert="horz" wrap="square" anchor="ctr" anchorCtr="1"/>
        <a:lstStyle/>
        <a:p>
          <a:pPr>
            <a:defRPr sz="1100" b="0" i="0" u="none" strike="noStrike" kern="1200" baseline="0">
              <a:solidFill>
                <a:sysClr val="windowText" lastClr="000000"/>
              </a:solidFill>
              <a:latin typeface="Cambria" panose="02040503050406030204" pitchFamily="18" charset="0"/>
              <a:ea typeface="Cambria" panose="02040503050406030204" pitchFamily="18" charset="0"/>
              <a:cs typeface="+mn-cs"/>
            </a:defRPr>
          </a:pPr>
          <a:endParaRPr lang="en-US"/>
        </a:p>
      </c:txPr>
    </c:legend>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solidFill>
        <a:schemeClr val="bg1">
          <a:lumMod val="85000"/>
        </a:schemeClr>
      </a:solidFill>
    </a:ln>
    <a:effectLst/>
  </c:spPr>
  <c:txPr>
    <a:bodyPr/>
    <a:lstStyle/>
    <a:p>
      <a:pPr>
        <a:defRPr sz="1100">
          <a:solidFill>
            <a:sysClr val="windowText" lastClr="000000"/>
          </a:solidFill>
          <a:latin typeface="Cambria" panose="02040503050406030204" pitchFamily="18" charset="0"/>
          <a:ea typeface="Cambria" panose="02040503050406030204" pitchFamily="18" charset="0"/>
        </a:defRPr>
      </a:pPr>
      <a:endParaRPr lang="en-US"/>
    </a:p>
  </c:txPr>
</c:chartSpace>
</file>

<file path=ppt/charts/chart8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rot="0" spcFirstLastPara="1" vertOverflow="ellipsis" vert="horz" wrap="square" anchor="ctr" anchorCtr="1"/>
          <a:lstStyle/>
          <a:p>
            <a:pPr>
              <a:defRPr sz="1400" b="1" i="0" u="none" strike="noStrike" kern="1200" spc="0" baseline="0">
                <a:solidFill>
                  <a:sysClr val="windowText" lastClr="000000"/>
                </a:solidFill>
                <a:latin typeface="Cambria" panose="02040503050406030204" pitchFamily="18" charset="0"/>
                <a:ea typeface="Cambria" panose="02040503050406030204" pitchFamily="18" charset="0"/>
                <a:cs typeface="+mn-cs"/>
              </a:defRPr>
            </a:pPr>
            <a:r>
              <a:rPr lang="en-IN" b="1"/>
              <a:t>Performance</a:t>
            </a:r>
          </a:p>
        </c:rich>
      </c:tx>
      <c:overlay val="0"/>
      <c:spPr>
        <a:noFill/>
        <a:ln>
          <a:noFill/>
        </a:ln>
        <a:effectLst/>
      </c:spPr>
      <c:txPr>
        <a:bodyPr rot="0" spcFirstLastPara="1" vertOverflow="ellipsis" vert="horz" wrap="square" anchor="ctr" anchorCtr="1"/>
        <a:lstStyle/>
        <a:p>
          <a:pPr>
            <a:defRPr sz="1400" b="1" i="0" u="none" strike="noStrike" kern="1200" spc="0" baseline="0">
              <a:solidFill>
                <a:sysClr val="windowText" lastClr="000000"/>
              </a:solidFill>
              <a:latin typeface="Cambria" panose="02040503050406030204" pitchFamily="18" charset="0"/>
              <a:ea typeface="Cambria" panose="02040503050406030204" pitchFamily="18" charset="0"/>
              <a:cs typeface="+mn-cs"/>
            </a:defRPr>
          </a:pPr>
          <a:endParaRPr lang="en-US"/>
        </a:p>
      </c:txPr>
    </c:title>
    <c:autoTitleDeleted val="0"/>
    <c:plotArea>
      <c:layout>
        <c:manualLayout>
          <c:layoutTarget val="inner"/>
          <c:xMode val="edge"/>
          <c:yMode val="edge"/>
          <c:x val="3.8413105220653547E-2"/>
          <c:y val="0.15225049522701731"/>
          <c:w val="0.92957597376213519"/>
          <c:h val="0.66201466659087038"/>
        </c:manualLayout>
      </c:layout>
      <c:barChart>
        <c:barDir val="col"/>
        <c:grouping val="clustered"/>
        <c:varyColors val="0"/>
        <c:ser>
          <c:idx val="0"/>
          <c:order val="0"/>
          <c:tx>
            <c:strRef>
              <c:f>'Kotak Optimus'!$H$8</c:f>
              <c:strCache>
                <c:ptCount val="1"/>
                <c:pt idx="0">
                  <c:v>Optimus Aggressive</c:v>
                </c:pt>
              </c:strCache>
            </c:strRef>
          </c:tx>
          <c:spPr>
            <a:solidFill>
              <a:srgbClr val="B79165"/>
            </a:solidFill>
            <a:ln>
              <a:noFill/>
            </a:ln>
            <a:effectLst/>
          </c:spPr>
          <c:invertIfNegative val="0"/>
          <c:dLbls>
            <c:spPr>
              <a:noFill/>
              <a:ln>
                <a:noFill/>
              </a:ln>
              <a:effectLst/>
            </c:spPr>
            <c:txPr>
              <a:bodyPr rot="0" spcFirstLastPara="1" vertOverflow="ellipsis" vert="horz" wrap="square" anchor="ctr" anchorCtr="1"/>
              <a:lstStyle/>
              <a:p>
                <a:pPr>
                  <a:defRPr sz="1100" b="0" i="0" u="none" strike="noStrike" kern="1200" baseline="0">
                    <a:solidFill>
                      <a:sysClr val="windowText" lastClr="000000"/>
                    </a:solidFill>
                    <a:latin typeface="Cambria" panose="02040503050406030204" pitchFamily="18" charset="0"/>
                    <a:ea typeface="Cambria" panose="02040503050406030204" pitchFamily="18" charset="0"/>
                    <a:cs typeface="+mn-cs"/>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'Kotak Optimus'!$I$7:$L$7</c:f>
              <c:strCache>
                <c:ptCount val="4"/>
                <c:pt idx="0">
                  <c:v>1 M</c:v>
                </c:pt>
                <c:pt idx="1">
                  <c:v>6 M</c:v>
                </c:pt>
                <c:pt idx="2">
                  <c:v>1 Y</c:v>
                </c:pt>
                <c:pt idx="3">
                  <c:v>SI</c:v>
                </c:pt>
              </c:strCache>
            </c:strRef>
          </c:cat>
          <c:val>
            <c:numRef>
              <c:f>'Kotak Optimus'!$I$8:$L$8</c:f>
              <c:numCache>
                <c:formatCode>0%</c:formatCode>
                <c:ptCount val="4"/>
                <c:pt idx="0">
                  <c:v>0.01</c:v>
                </c:pt>
                <c:pt idx="1">
                  <c:v>0.05</c:v>
                </c:pt>
                <c:pt idx="2">
                  <c:v>0.05</c:v>
                </c:pt>
                <c:pt idx="3">
                  <c:v>7.0000000000000007E-2</c:v>
                </c:pt>
              </c:numCache>
            </c:numRef>
          </c:val>
          <c:extLst>
            <c:ext xmlns:c16="http://schemas.microsoft.com/office/drawing/2014/chart" uri="{C3380CC4-5D6E-409C-BE32-E72D297353CC}">
              <c16:uniqueId val="{00000000-D41F-44BD-98FE-211C2186B9D2}"/>
            </c:ext>
          </c:extLst>
        </c:ser>
        <c:ser>
          <c:idx val="1"/>
          <c:order val="1"/>
          <c:tx>
            <c:strRef>
              <c:f>'Kotak Optimus'!$H$9</c:f>
              <c:strCache>
                <c:ptCount val="1"/>
                <c:pt idx="0">
                  <c:v>Benchmark</c:v>
                </c:pt>
              </c:strCache>
            </c:strRef>
          </c:tx>
          <c:spPr>
            <a:solidFill>
              <a:srgbClr val="6D6D6D"/>
            </a:solidFill>
            <a:ln>
              <a:noFill/>
            </a:ln>
            <a:effectLst/>
          </c:spPr>
          <c:invertIfNegative val="0"/>
          <c:dLbls>
            <c:dLbl>
              <c:idx val="0"/>
              <c:layout>
                <c:manualLayout>
                  <c:x val="2.5608736813769031E-2"/>
                  <c:y val="1.6661492109164112E-2"/>
                </c:manualLayout>
              </c:layout>
              <c:dLblPos val="outEnd"/>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F0AF-4A4C-BAD7-2D6558132B78}"/>
                </c:ext>
              </c:extLst>
            </c:dLbl>
            <c:dLbl>
              <c:idx val="1"/>
              <c:layout>
                <c:manualLayout>
                  <c:x val="3.2010921017210704E-3"/>
                  <c:y val="1.1107515643926308E-2"/>
                </c:manualLayout>
              </c:layout>
              <c:dLblPos val="outEnd"/>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D41F-44BD-98FE-211C2186B9D2}"/>
                </c:ext>
              </c:extLst>
            </c:dLbl>
            <c:dLbl>
              <c:idx val="2"/>
              <c:layout>
                <c:manualLayout>
                  <c:x val="1.2804368406884516E-2"/>
                  <c:y val="-5.5531018921388996E-3"/>
                </c:manualLayout>
              </c:layout>
              <c:dLblPos val="outEnd"/>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D5CD-468E-ADCA-A2C5AF08E4F7}"/>
                </c:ext>
              </c:extLst>
            </c:dLbl>
            <c:spPr>
              <a:noFill/>
              <a:ln>
                <a:noFill/>
              </a:ln>
              <a:effectLst/>
            </c:spPr>
            <c:txPr>
              <a:bodyPr rot="0" spcFirstLastPara="1" vertOverflow="ellipsis" vert="horz" wrap="square" anchor="ctr" anchorCtr="1"/>
              <a:lstStyle/>
              <a:p>
                <a:pPr>
                  <a:defRPr sz="1100" b="0" i="0" u="none" strike="noStrike" kern="1200" baseline="0">
                    <a:solidFill>
                      <a:sysClr val="windowText" lastClr="000000"/>
                    </a:solidFill>
                    <a:latin typeface="Cambria" panose="02040503050406030204" pitchFamily="18" charset="0"/>
                    <a:ea typeface="Cambria" panose="02040503050406030204" pitchFamily="18" charset="0"/>
                    <a:cs typeface="+mn-cs"/>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'Kotak Optimus'!$I$7:$L$7</c:f>
              <c:strCache>
                <c:ptCount val="4"/>
                <c:pt idx="0">
                  <c:v>1 M</c:v>
                </c:pt>
                <c:pt idx="1">
                  <c:v>6 M</c:v>
                </c:pt>
                <c:pt idx="2">
                  <c:v>1 Y</c:v>
                </c:pt>
                <c:pt idx="3">
                  <c:v>SI</c:v>
                </c:pt>
              </c:strCache>
            </c:strRef>
          </c:cat>
          <c:val>
            <c:numRef>
              <c:f>'Kotak Optimus'!$I$9:$L$9</c:f>
              <c:numCache>
                <c:formatCode>0%</c:formatCode>
                <c:ptCount val="4"/>
                <c:pt idx="0">
                  <c:v>0.02</c:v>
                </c:pt>
                <c:pt idx="1">
                  <c:v>-0.01</c:v>
                </c:pt>
                <c:pt idx="2">
                  <c:v>0.01</c:v>
                </c:pt>
                <c:pt idx="3">
                  <c:v>0.08</c:v>
                </c:pt>
              </c:numCache>
            </c:numRef>
          </c:val>
          <c:extLst>
            <c:ext xmlns:c16="http://schemas.microsoft.com/office/drawing/2014/chart" uri="{C3380CC4-5D6E-409C-BE32-E72D297353CC}">
              <c16:uniqueId val="{00000001-D41F-44BD-98FE-211C2186B9D2}"/>
            </c:ext>
          </c:extLst>
        </c:ser>
        <c:dLbls>
          <c:dLblPos val="outEnd"/>
          <c:showLegendKey val="0"/>
          <c:showVal val="1"/>
          <c:showCatName val="0"/>
          <c:showSerName val="0"/>
          <c:showPercent val="0"/>
          <c:showBubbleSize val="0"/>
        </c:dLbls>
        <c:gapWidth val="219"/>
        <c:overlap val="-27"/>
        <c:axId val="563651024"/>
        <c:axId val="563653904"/>
      </c:barChart>
      <c:catAx>
        <c:axId val="563651024"/>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100" b="0" i="0" u="none" strike="noStrike" kern="1200" baseline="0">
                <a:solidFill>
                  <a:sysClr val="windowText" lastClr="000000"/>
                </a:solidFill>
                <a:latin typeface="Cambria" panose="02040503050406030204" pitchFamily="18" charset="0"/>
                <a:ea typeface="Cambria" panose="02040503050406030204" pitchFamily="18" charset="0"/>
                <a:cs typeface="+mn-cs"/>
              </a:defRPr>
            </a:pPr>
            <a:endParaRPr lang="en-US"/>
          </a:p>
        </c:txPr>
        <c:crossAx val="563653904"/>
        <c:crosses val="autoZero"/>
        <c:auto val="1"/>
        <c:lblAlgn val="ctr"/>
        <c:lblOffset val="100"/>
        <c:noMultiLvlLbl val="0"/>
      </c:catAx>
      <c:valAx>
        <c:axId val="563653904"/>
        <c:scaling>
          <c:orientation val="minMax"/>
        </c:scaling>
        <c:delete val="1"/>
        <c:axPos val="l"/>
        <c:numFmt formatCode="0%" sourceLinked="1"/>
        <c:majorTickMark val="none"/>
        <c:minorTickMark val="none"/>
        <c:tickLblPos val="nextTo"/>
        <c:crossAx val="563651024"/>
        <c:crosses val="autoZero"/>
        <c:crossBetween val="between"/>
      </c:valAx>
      <c:spPr>
        <a:noFill/>
        <a:ln>
          <a:noFill/>
        </a:ln>
        <a:effectLst/>
      </c:spPr>
    </c:plotArea>
    <c:legend>
      <c:legendPos val="b"/>
      <c:overlay val="0"/>
      <c:spPr>
        <a:noFill/>
        <a:ln>
          <a:noFill/>
        </a:ln>
        <a:effectLst/>
      </c:spPr>
      <c:txPr>
        <a:bodyPr rot="0" spcFirstLastPara="1" vertOverflow="ellipsis" vert="horz" wrap="square" anchor="ctr" anchorCtr="1"/>
        <a:lstStyle/>
        <a:p>
          <a:pPr>
            <a:defRPr sz="1100" b="0" i="0" u="none" strike="noStrike" kern="1200" baseline="0">
              <a:solidFill>
                <a:sysClr val="windowText" lastClr="000000"/>
              </a:solidFill>
              <a:latin typeface="Cambria" panose="02040503050406030204" pitchFamily="18" charset="0"/>
              <a:ea typeface="Cambria" panose="02040503050406030204" pitchFamily="18" charset="0"/>
              <a:cs typeface="+mn-cs"/>
            </a:defRPr>
          </a:pPr>
          <a:endParaRPr lang="en-US"/>
        </a:p>
      </c:txPr>
    </c:legend>
    <c:plotVisOnly val="1"/>
    <c:dispBlanksAs val="gap"/>
    <c:showDLblsOverMax val="0"/>
  </c:chart>
  <c:spPr>
    <a:noFill/>
    <a:ln>
      <a:solidFill>
        <a:schemeClr val="bg1">
          <a:lumMod val="85000"/>
        </a:schemeClr>
      </a:solidFill>
    </a:ln>
    <a:effectLst/>
  </c:spPr>
  <c:txPr>
    <a:bodyPr/>
    <a:lstStyle/>
    <a:p>
      <a:pPr>
        <a:defRPr b="0">
          <a:solidFill>
            <a:sysClr val="windowText" lastClr="000000"/>
          </a:solidFill>
          <a:latin typeface="Cambria" panose="02040503050406030204" pitchFamily="18" charset="0"/>
          <a:ea typeface="Cambria" panose="02040503050406030204" pitchFamily="18" charset="0"/>
        </a:defRPr>
      </a:pPr>
      <a:endParaRPr lang="en-US"/>
    </a:p>
  </c:txPr>
</c:chartSpace>
</file>

<file path=ppt/charts/chart8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rot="0" spcFirstLastPara="1" vertOverflow="ellipsis" vert="horz" wrap="square" anchor="ctr" anchorCtr="1"/>
          <a:lstStyle/>
          <a:p>
            <a:pPr>
              <a:defRPr sz="1300" b="1" i="0" u="none" strike="noStrike" kern="1200" spc="0" baseline="0">
                <a:solidFill>
                  <a:schemeClr val="tx1"/>
                </a:solidFill>
                <a:latin typeface="Cambria" panose="02040503050406030204" pitchFamily="18" charset="0"/>
                <a:ea typeface="Cambria" panose="02040503050406030204" pitchFamily="18" charset="0"/>
                <a:cs typeface="+mn-cs"/>
              </a:defRPr>
            </a:pPr>
            <a:r>
              <a:rPr lang="en-IN" sz="1300" b="1">
                <a:solidFill>
                  <a:schemeClr val="tx1"/>
                </a:solidFill>
                <a:latin typeface="Cambria" panose="02040503050406030204" pitchFamily="18" charset="0"/>
                <a:ea typeface="Cambria" panose="02040503050406030204" pitchFamily="18" charset="0"/>
              </a:rPr>
              <a:t>Market-Cap Allocation</a:t>
            </a:r>
          </a:p>
        </c:rich>
      </c:tx>
      <c:overlay val="0"/>
      <c:spPr>
        <a:noFill/>
        <a:ln>
          <a:noFill/>
        </a:ln>
        <a:effectLst/>
      </c:spPr>
      <c:txPr>
        <a:bodyPr rot="0" spcFirstLastPara="1" vertOverflow="ellipsis" vert="horz" wrap="square" anchor="ctr" anchorCtr="1"/>
        <a:lstStyle/>
        <a:p>
          <a:pPr>
            <a:defRPr sz="1300" b="1" i="0" u="none" strike="noStrike" kern="1200" spc="0" baseline="0">
              <a:solidFill>
                <a:schemeClr val="tx1"/>
              </a:solidFill>
              <a:latin typeface="Cambria" panose="02040503050406030204" pitchFamily="18" charset="0"/>
              <a:ea typeface="Cambria" panose="02040503050406030204" pitchFamily="18" charset="0"/>
              <a:cs typeface="+mn-cs"/>
            </a:defRPr>
          </a:pPr>
          <a:endParaRPr lang="en-US"/>
        </a:p>
      </c:txPr>
    </c:title>
    <c:autoTitleDeleted val="0"/>
    <c:plotArea>
      <c:layout>
        <c:manualLayout>
          <c:layoutTarget val="inner"/>
          <c:xMode val="edge"/>
          <c:yMode val="edge"/>
          <c:x val="0.37260786059908285"/>
          <c:y val="0.26080196622820995"/>
          <c:w val="0.2492647177067972"/>
          <c:h val="0.69608423224553573"/>
        </c:manualLayout>
      </c:layout>
      <c:doughnutChart>
        <c:varyColors val="1"/>
        <c:ser>
          <c:idx val="0"/>
          <c:order val="0"/>
          <c:tx>
            <c:strRef>
              <c:f>'Kotak Optimus'!$I$27</c:f>
              <c:strCache>
                <c:ptCount val="1"/>
                <c:pt idx="0">
                  <c:v>Allocation %</c:v>
                </c:pt>
              </c:strCache>
            </c:strRef>
          </c:tx>
          <c:dPt>
            <c:idx val="0"/>
            <c:bubble3D val="0"/>
            <c:spPr>
              <a:solidFill>
                <a:srgbClr val="B79165"/>
              </a:solidFill>
              <a:ln w="19050">
                <a:solidFill>
                  <a:schemeClr val="lt1"/>
                </a:solidFill>
              </a:ln>
              <a:effectLst/>
            </c:spPr>
            <c:extLst>
              <c:ext xmlns:c16="http://schemas.microsoft.com/office/drawing/2014/chart" uri="{C3380CC4-5D6E-409C-BE32-E72D297353CC}">
                <c16:uniqueId val="{00000001-F33A-41B5-8489-15A518155538}"/>
              </c:ext>
            </c:extLst>
          </c:dPt>
          <c:dPt>
            <c:idx val="1"/>
            <c:bubble3D val="0"/>
            <c:spPr>
              <a:solidFill>
                <a:srgbClr val="6D6D6D"/>
              </a:solidFill>
              <a:ln w="19050">
                <a:solidFill>
                  <a:schemeClr val="lt1"/>
                </a:solidFill>
              </a:ln>
              <a:effectLst/>
            </c:spPr>
            <c:extLst>
              <c:ext xmlns:c16="http://schemas.microsoft.com/office/drawing/2014/chart" uri="{C3380CC4-5D6E-409C-BE32-E72D297353CC}">
                <c16:uniqueId val="{00000003-F33A-41B5-8489-15A518155538}"/>
              </c:ext>
            </c:extLst>
          </c:dPt>
          <c:dPt>
            <c:idx val="2"/>
            <c:bubble3D val="0"/>
            <c:spPr>
              <a:solidFill>
                <a:schemeClr val="accent3"/>
              </a:solidFill>
              <a:ln w="19050">
                <a:solidFill>
                  <a:schemeClr val="lt1"/>
                </a:solidFill>
              </a:ln>
              <a:effectLst/>
            </c:spPr>
            <c:extLst>
              <c:ext xmlns:c16="http://schemas.microsoft.com/office/drawing/2014/chart" uri="{C3380CC4-5D6E-409C-BE32-E72D297353CC}">
                <c16:uniqueId val="{00000005-F33A-41B5-8489-15A518155538}"/>
              </c:ext>
            </c:extLst>
          </c:dPt>
          <c:dLbls>
            <c:dLbl>
              <c:idx val="0"/>
              <c:layout>
                <c:manualLayout>
                  <c:x val="0.11039556818295414"/>
                  <c:y val="-3.853564547206173E-2"/>
                </c:manualLayout>
              </c:layout>
              <c:showLegendKey val="0"/>
              <c:showVal val="1"/>
              <c:showCatName val="1"/>
              <c:showSerName val="0"/>
              <c:showPercent val="0"/>
              <c:showBubbleSize val="0"/>
              <c:separator>
</c:separator>
              <c:extLst>
                <c:ext xmlns:c15="http://schemas.microsoft.com/office/drawing/2012/chart" uri="{CE6537A1-D6FC-4f65-9D91-7224C49458BB}"/>
                <c:ext xmlns:c16="http://schemas.microsoft.com/office/drawing/2014/chart" uri="{C3380CC4-5D6E-409C-BE32-E72D297353CC}">
                  <c16:uniqueId val="{00000001-F33A-41B5-8489-15A518155538}"/>
                </c:ext>
              </c:extLst>
            </c:dLbl>
            <c:dLbl>
              <c:idx val="1"/>
              <c:layout>
                <c:manualLayout>
                  <c:x val="-9.8127741992282108E-2"/>
                  <c:y val="9.1494866957693294E-2"/>
                </c:manualLayout>
              </c:layout>
              <c:showLegendKey val="0"/>
              <c:showVal val="1"/>
              <c:showCatName val="1"/>
              <c:showSerName val="0"/>
              <c:showPercent val="0"/>
              <c:showBubbleSize val="0"/>
              <c:separator>
</c:separator>
              <c:extLst>
                <c:ext xmlns:c15="http://schemas.microsoft.com/office/drawing/2012/chart" uri="{CE6537A1-D6FC-4f65-9D91-7224C49458BB}"/>
                <c:ext xmlns:c16="http://schemas.microsoft.com/office/drawing/2014/chart" uri="{C3380CC4-5D6E-409C-BE32-E72D297353CC}">
                  <c16:uniqueId val="{00000003-F33A-41B5-8489-15A518155538}"/>
                </c:ext>
              </c:extLst>
            </c:dLbl>
            <c:dLbl>
              <c:idx val="2"/>
              <c:layout>
                <c:manualLayout>
                  <c:x val="-0.10141006265314806"/>
                  <c:y val="-7.7070322205973537E-3"/>
                </c:manualLayout>
              </c:layout>
              <c:showLegendKey val="0"/>
              <c:showVal val="1"/>
              <c:showCatName val="1"/>
              <c:showSerName val="0"/>
              <c:showPercent val="0"/>
              <c:showBubbleSize val="0"/>
              <c:separator>
</c:separator>
              <c:extLst>
                <c:ext xmlns:c15="http://schemas.microsoft.com/office/drawing/2012/chart" uri="{CE6537A1-D6FC-4f65-9D91-7224C49458BB}"/>
                <c:ext xmlns:c16="http://schemas.microsoft.com/office/drawing/2014/chart" uri="{C3380CC4-5D6E-409C-BE32-E72D297353CC}">
                  <c16:uniqueId val="{00000005-F33A-41B5-8489-15A518155538}"/>
                </c:ext>
              </c:extLst>
            </c:dLbl>
            <c:spPr>
              <a:noFill/>
              <a:ln>
                <a:noFill/>
              </a:ln>
              <a:effectLst/>
            </c:spPr>
            <c:txPr>
              <a:bodyPr rot="0" spcFirstLastPara="1" vertOverflow="ellipsis" vert="horz" wrap="square" lIns="38100" tIns="19050" rIns="38100" bIns="19050" anchor="ctr" anchorCtr="1">
                <a:spAutoFit/>
              </a:bodyPr>
              <a:lstStyle/>
              <a:p>
                <a:pPr>
                  <a:defRPr sz="1050" b="0" i="0" u="none" strike="noStrike" kern="1200" baseline="0">
                    <a:solidFill>
                      <a:schemeClr val="tx1"/>
                    </a:solidFill>
                    <a:latin typeface="Cambria" panose="02040503050406030204" pitchFamily="18" charset="0"/>
                    <a:ea typeface="Cambria" panose="02040503050406030204" pitchFamily="18" charset="0"/>
                    <a:cs typeface="+mn-cs"/>
                  </a:defRPr>
                </a:pPr>
                <a:endParaRPr lang="en-US"/>
              </a:p>
            </c:txPr>
            <c:showLegendKey val="0"/>
            <c:showVal val="1"/>
            <c:showCatName val="1"/>
            <c:showSerName val="0"/>
            <c:showPercent val="0"/>
            <c:showBubbleSize val="0"/>
            <c:separator>
</c:separator>
            <c:showLeaderLines val="1"/>
            <c:leaderLines>
              <c:spPr>
                <a:ln w="9525" cap="flat" cmpd="sng" algn="ctr">
                  <a:solidFill>
                    <a:schemeClr val="tx1">
                      <a:lumMod val="35000"/>
                      <a:lumOff val="65000"/>
                    </a:schemeClr>
                  </a:solidFill>
                  <a:round/>
                </a:ln>
                <a:effectLst/>
              </c:spPr>
            </c:leaderLines>
            <c:extLst>
              <c:ext xmlns:c15="http://schemas.microsoft.com/office/drawing/2012/chart" uri="{CE6537A1-D6FC-4f65-9D91-7224C49458BB}"/>
            </c:extLst>
          </c:dLbls>
          <c:cat>
            <c:strRef>
              <c:f>'Kotak Optimus'!$H$28:$H$30</c:f>
              <c:strCache>
                <c:ptCount val="3"/>
                <c:pt idx="0">
                  <c:v>Large Cap</c:v>
                </c:pt>
                <c:pt idx="1">
                  <c:v>Mid Cap</c:v>
                </c:pt>
                <c:pt idx="2">
                  <c:v>Small Cap</c:v>
                </c:pt>
              </c:strCache>
            </c:strRef>
          </c:cat>
          <c:val>
            <c:numRef>
              <c:f>'Kotak Optimus'!$I$28:$I$30</c:f>
              <c:numCache>
                <c:formatCode>0%</c:formatCode>
                <c:ptCount val="3"/>
                <c:pt idx="0">
                  <c:v>0.52</c:v>
                </c:pt>
                <c:pt idx="1">
                  <c:v>0.24</c:v>
                </c:pt>
                <c:pt idx="2">
                  <c:v>0.24</c:v>
                </c:pt>
              </c:numCache>
            </c:numRef>
          </c:val>
          <c:extLst>
            <c:ext xmlns:c16="http://schemas.microsoft.com/office/drawing/2014/chart" uri="{C3380CC4-5D6E-409C-BE32-E72D297353CC}">
              <c16:uniqueId val="{00000006-F33A-41B5-8489-15A518155538}"/>
            </c:ext>
          </c:extLst>
        </c:ser>
        <c:dLbls>
          <c:showLegendKey val="0"/>
          <c:showVal val="1"/>
          <c:showCatName val="0"/>
          <c:showSerName val="0"/>
          <c:showPercent val="0"/>
          <c:showBubbleSize val="0"/>
          <c:showLeaderLines val="1"/>
        </c:dLbls>
        <c:firstSliceAng val="0"/>
        <c:holeSize val="75"/>
      </c:doughnutChart>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solidFill>
        <a:schemeClr val="bg1">
          <a:lumMod val="85000"/>
        </a:schemeClr>
      </a:solidFill>
    </a:ln>
    <a:effectLst/>
  </c:spPr>
  <c:txPr>
    <a:bodyPr/>
    <a:lstStyle/>
    <a:p>
      <a:pPr>
        <a:defRPr/>
      </a:pPr>
      <a:endParaRPr lang="en-US"/>
    </a:p>
  </c:txPr>
</c:chartSpace>
</file>

<file path=ppt/charts/chart8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rot="0" spcFirstLastPara="1" vertOverflow="ellipsis" vert="horz" wrap="square" anchor="ctr" anchorCtr="1"/>
          <a:lstStyle/>
          <a:p>
            <a:pPr>
              <a:defRPr sz="1320" b="0" i="0" u="none" strike="noStrike" kern="1200" spc="0" baseline="0">
                <a:solidFill>
                  <a:sysClr val="windowText" lastClr="000000"/>
                </a:solidFill>
                <a:latin typeface="Cambria" panose="02040503050406030204" pitchFamily="18" charset="0"/>
                <a:ea typeface="Cambria" panose="02040503050406030204" pitchFamily="18" charset="0"/>
                <a:cs typeface="+mn-cs"/>
              </a:defRPr>
            </a:pPr>
            <a:r>
              <a:rPr lang="en-IN" sz="1400" b="1"/>
              <a:t>Performance</a:t>
            </a:r>
          </a:p>
        </c:rich>
      </c:tx>
      <c:overlay val="0"/>
      <c:spPr>
        <a:noFill/>
        <a:ln>
          <a:noFill/>
        </a:ln>
        <a:effectLst/>
      </c:spPr>
      <c:txPr>
        <a:bodyPr rot="0" spcFirstLastPara="1" vertOverflow="ellipsis" vert="horz" wrap="square" anchor="ctr" anchorCtr="1"/>
        <a:lstStyle/>
        <a:p>
          <a:pPr>
            <a:defRPr sz="1320" b="0" i="0" u="none" strike="noStrike" kern="1200" spc="0" baseline="0">
              <a:solidFill>
                <a:sysClr val="windowText" lastClr="000000"/>
              </a:solidFill>
              <a:latin typeface="Cambria" panose="02040503050406030204" pitchFamily="18" charset="0"/>
              <a:ea typeface="Cambria" panose="02040503050406030204" pitchFamily="18" charset="0"/>
              <a:cs typeface="+mn-cs"/>
            </a:defRPr>
          </a:pPr>
          <a:endParaRPr lang="en-US"/>
        </a:p>
      </c:txPr>
    </c:title>
    <c:autoTitleDeleted val="0"/>
    <c:plotArea>
      <c:layout>
        <c:manualLayout>
          <c:layoutTarget val="inner"/>
          <c:xMode val="edge"/>
          <c:yMode val="edge"/>
          <c:x val="3.7461672095375501E-2"/>
          <c:y val="6.4214972971211121E-2"/>
          <c:w val="0.92507641856699663"/>
          <c:h val="0.68859136345010885"/>
        </c:manualLayout>
      </c:layout>
      <c:barChart>
        <c:barDir val="col"/>
        <c:grouping val="clustered"/>
        <c:varyColors val="0"/>
        <c:ser>
          <c:idx val="0"/>
          <c:order val="0"/>
          <c:tx>
            <c:strRef>
              <c:f>'Kotak Optimus'!$A$8</c:f>
              <c:strCache>
                <c:ptCount val="1"/>
                <c:pt idx="0">
                  <c:v>Optimus Moderate</c:v>
                </c:pt>
              </c:strCache>
            </c:strRef>
          </c:tx>
          <c:spPr>
            <a:solidFill>
              <a:srgbClr val="B79165"/>
            </a:solidFill>
            <a:ln>
              <a:noFill/>
            </a:ln>
            <a:effectLst/>
          </c:spPr>
          <c:invertIfNegative val="0"/>
          <c:dLbls>
            <c:dLbl>
              <c:idx val="0"/>
              <c:layout>
                <c:manualLayout>
                  <c:x val="-1.6771036346220323E-2"/>
                  <c:y val="1.369857508922157E-2"/>
                </c:manualLayout>
              </c:layout>
              <c:dLblPos val="outEnd"/>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FE1D-4A72-B683-3477E82A1771}"/>
                </c:ext>
              </c:extLst>
            </c:dLbl>
            <c:dLbl>
              <c:idx val="1"/>
              <c:layout>
                <c:manualLayout>
                  <c:x val="1.3475612457301805E-2"/>
                  <c:y val="2.8352657045813877E-2"/>
                </c:manualLayout>
              </c:layout>
              <c:dLblPos val="outEnd"/>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3CF6-4892-88E7-D9E7D0C9281A}"/>
                </c:ext>
              </c:extLst>
            </c:dLbl>
            <c:dLbl>
              <c:idx val="2"/>
              <c:layout>
                <c:manualLayout>
                  <c:x val="-4.0426837371905416E-2"/>
                  <c:y val="-5.6700849106265166E-3"/>
                </c:manualLayout>
              </c:layout>
              <c:dLblPos val="outEnd"/>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9309-4DFD-B8A3-7C7FF510D79C}"/>
                </c:ext>
              </c:extLst>
            </c:dLbl>
            <c:spPr>
              <a:noFill/>
              <a:ln>
                <a:noFill/>
              </a:ln>
              <a:effectLst/>
            </c:spPr>
            <c:txPr>
              <a:bodyPr rot="0" spcFirstLastPara="1" vertOverflow="ellipsis" vert="horz" wrap="square" anchor="ctr" anchorCtr="1"/>
              <a:lstStyle/>
              <a:p>
                <a:pPr>
                  <a:defRPr sz="1100" b="0" i="0" u="none" strike="noStrike" kern="1200" baseline="0">
                    <a:solidFill>
                      <a:sysClr val="windowText" lastClr="000000"/>
                    </a:solidFill>
                    <a:latin typeface="Cambria" panose="02040503050406030204" pitchFamily="18" charset="0"/>
                    <a:ea typeface="Cambria" panose="02040503050406030204" pitchFamily="18" charset="0"/>
                    <a:cs typeface="+mn-cs"/>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'Kotak Optimus'!$B$7:$E$7</c:f>
              <c:strCache>
                <c:ptCount val="4"/>
                <c:pt idx="0">
                  <c:v>1 M</c:v>
                </c:pt>
                <c:pt idx="1">
                  <c:v>6 M</c:v>
                </c:pt>
                <c:pt idx="2">
                  <c:v>1 Y</c:v>
                </c:pt>
                <c:pt idx="3">
                  <c:v>SI</c:v>
                </c:pt>
              </c:strCache>
            </c:strRef>
          </c:cat>
          <c:val>
            <c:numRef>
              <c:f>'Kotak Optimus'!$B$8:$E$8</c:f>
              <c:numCache>
                <c:formatCode>0%</c:formatCode>
                <c:ptCount val="4"/>
                <c:pt idx="0">
                  <c:v>0.01</c:v>
                </c:pt>
                <c:pt idx="1">
                  <c:v>0.05</c:v>
                </c:pt>
                <c:pt idx="2">
                  <c:v>0.06</c:v>
                </c:pt>
                <c:pt idx="3">
                  <c:v>7.0000000000000007E-2</c:v>
                </c:pt>
              </c:numCache>
            </c:numRef>
          </c:val>
          <c:extLst>
            <c:ext xmlns:c16="http://schemas.microsoft.com/office/drawing/2014/chart" uri="{C3380CC4-5D6E-409C-BE32-E72D297353CC}">
              <c16:uniqueId val="{00000000-FE1D-4A72-B683-3477E82A1771}"/>
            </c:ext>
          </c:extLst>
        </c:ser>
        <c:ser>
          <c:idx val="1"/>
          <c:order val="1"/>
          <c:tx>
            <c:strRef>
              <c:f>'Kotak Optimus'!$A$9</c:f>
              <c:strCache>
                <c:ptCount val="1"/>
                <c:pt idx="0">
                  <c:v>Benchmark</c:v>
                </c:pt>
              </c:strCache>
            </c:strRef>
          </c:tx>
          <c:spPr>
            <a:solidFill>
              <a:srgbClr val="6D6D6D"/>
            </a:solidFill>
            <a:ln>
              <a:noFill/>
            </a:ln>
            <a:effectLst/>
          </c:spPr>
          <c:invertIfNegative val="0"/>
          <c:dLbls>
            <c:dLbl>
              <c:idx val="0"/>
              <c:layout>
                <c:manualLayout>
                  <c:x val="2.3692408004407691E-2"/>
                  <c:y val="1.3401653562678691E-2"/>
                </c:manualLayout>
              </c:layout>
              <c:dLblPos val="outEnd"/>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FE1D-4A72-B683-3477E82A1771}"/>
                </c:ext>
              </c:extLst>
            </c:dLbl>
            <c:spPr>
              <a:noFill/>
              <a:ln>
                <a:noFill/>
              </a:ln>
              <a:effectLst/>
            </c:spPr>
            <c:txPr>
              <a:bodyPr rot="0" spcFirstLastPara="1" vertOverflow="ellipsis" vert="horz" wrap="square" anchor="ctr" anchorCtr="1"/>
              <a:lstStyle/>
              <a:p>
                <a:pPr>
                  <a:defRPr sz="1100" b="0" i="0" u="none" strike="noStrike" kern="1200" baseline="0">
                    <a:solidFill>
                      <a:sysClr val="windowText" lastClr="000000"/>
                    </a:solidFill>
                    <a:latin typeface="Cambria" panose="02040503050406030204" pitchFamily="18" charset="0"/>
                    <a:ea typeface="Cambria" panose="02040503050406030204" pitchFamily="18" charset="0"/>
                    <a:cs typeface="+mn-cs"/>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'Kotak Optimus'!$B$7:$E$7</c:f>
              <c:strCache>
                <c:ptCount val="4"/>
                <c:pt idx="0">
                  <c:v>1 M</c:v>
                </c:pt>
                <c:pt idx="1">
                  <c:v>6 M</c:v>
                </c:pt>
                <c:pt idx="2">
                  <c:v>1 Y</c:v>
                </c:pt>
                <c:pt idx="3">
                  <c:v>SI</c:v>
                </c:pt>
              </c:strCache>
            </c:strRef>
          </c:cat>
          <c:val>
            <c:numRef>
              <c:f>'Kotak Optimus'!$B$9:$E$9</c:f>
              <c:numCache>
                <c:formatCode>0%</c:formatCode>
                <c:ptCount val="4"/>
                <c:pt idx="0">
                  <c:v>0.01</c:v>
                </c:pt>
                <c:pt idx="1">
                  <c:v>0</c:v>
                </c:pt>
                <c:pt idx="2">
                  <c:v>0.02</c:v>
                </c:pt>
                <c:pt idx="3">
                  <c:v>7.0000000000000007E-2</c:v>
                </c:pt>
              </c:numCache>
            </c:numRef>
          </c:val>
          <c:extLst>
            <c:ext xmlns:c16="http://schemas.microsoft.com/office/drawing/2014/chart" uri="{C3380CC4-5D6E-409C-BE32-E72D297353CC}">
              <c16:uniqueId val="{00000001-FE1D-4A72-B683-3477E82A1771}"/>
            </c:ext>
          </c:extLst>
        </c:ser>
        <c:dLbls>
          <c:dLblPos val="outEnd"/>
          <c:showLegendKey val="0"/>
          <c:showVal val="1"/>
          <c:showCatName val="0"/>
          <c:showSerName val="0"/>
          <c:showPercent val="0"/>
          <c:showBubbleSize val="0"/>
        </c:dLbls>
        <c:gapWidth val="219"/>
        <c:overlap val="-27"/>
        <c:axId val="37308223"/>
        <c:axId val="37307743"/>
      </c:barChart>
      <c:catAx>
        <c:axId val="37308223"/>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100" b="0" i="0" u="none" strike="noStrike" kern="1200" baseline="0">
                <a:solidFill>
                  <a:sysClr val="windowText" lastClr="000000"/>
                </a:solidFill>
                <a:latin typeface="Cambria" panose="02040503050406030204" pitchFamily="18" charset="0"/>
                <a:ea typeface="Cambria" panose="02040503050406030204" pitchFamily="18" charset="0"/>
                <a:cs typeface="+mn-cs"/>
              </a:defRPr>
            </a:pPr>
            <a:endParaRPr lang="en-US"/>
          </a:p>
        </c:txPr>
        <c:crossAx val="37307743"/>
        <c:crosses val="autoZero"/>
        <c:auto val="1"/>
        <c:lblAlgn val="ctr"/>
        <c:lblOffset val="100"/>
        <c:noMultiLvlLbl val="0"/>
      </c:catAx>
      <c:valAx>
        <c:axId val="37307743"/>
        <c:scaling>
          <c:orientation val="minMax"/>
        </c:scaling>
        <c:delete val="1"/>
        <c:axPos val="l"/>
        <c:numFmt formatCode="0%" sourceLinked="1"/>
        <c:majorTickMark val="none"/>
        <c:minorTickMark val="none"/>
        <c:tickLblPos val="nextTo"/>
        <c:crossAx val="37308223"/>
        <c:crosses val="autoZero"/>
        <c:crossBetween val="between"/>
      </c:valAx>
      <c:spPr>
        <a:noFill/>
        <a:ln>
          <a:noFill/>
        </a:ln>
        <a:effectLst/>
      </c:spPr>
    </c:plotArea>
    <c:legend>
      <c:legendPos val="b"/>
      <c:overlay val="0"/>
      <c:spPr>
        <a:noFill/>
        <a:ln>
          <a:noFill/>
        </a:ln>
        <a:effectLst/>
      </c:spPr>
      <c:txPr>
        <a:bodyPr rot="0" spcFirstLastPara="1" vertOverflow="ellipsis" vert="horz" wrap="square" anchor="ctr" anchorCtr="1"/>
        <a:lstStyle/>
        <a:p>
          <a:pPr>
            <a:defRPr sz="1100" b="0" i="0" u="none" strike="noStrike" kern="1200" baseline="0">
              <a:solidFill>
                <a:sysClr val="windowText" lastClr="000000"/>
              </a:solidFill>
              <a:latin typeface="Cambria" panose="02040503050406030204" pitchFamily="18" charset="0"/>
              <a:ea typeface="Cambria" panose="02040503050406030204" pitchFamily="18" charset="0"/>
              <a:cs typeface="+mn-cs"/>
            </a:defRPr>
          </a:pPr>
          <a:endParaRPr lang="en-US"/>
        </a:p>
      </c:txPr>
    </c:legend>
    <c:plotVisOnly val="1"/>
    <c:dispBlanksAs val="gap"/>
    <c:showDLblsOverMax val="0"/>
  </c:chart>
  <c:spPr>
    <a:noFill/>
    <a:ln>
      <a:solidFill>
        <a:schemeClr val="bg1">
          <a:lumMod val="85000"/>
        </a:schemeClr>
      </a:solidFill>
    </a:ln>
    <a:effectLst/>
  </c:spPr>
  <c:txPr>
    <a:bodyPr/>
    <a:lstStyle/>
    <a:p>
      <a:pPr>
        <a:defRPr sz="1100">
          <a:solidFill>
            <a:sysClr val="windowText" lastClr="000000"/>
          </a:solidFill>
          <a:latin typeface="Cambria" panose="02040503050406030204" pitchFamily="18" charset="0"/>
          <a:ea typeface="Cambria" panose="02040503050406030204" pitchFamily="18" charset="0"/>
        </a:defRPr>
      </a:pPr>
      <a:endParaRPr lang="en-US"/>
    </a:p>
  </c:txPr>
</c:chartSpace>
</file>

<file path=ppt/charts/chart8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rot="0" spcFirstLastPara="1" vertOverflow="ellipsis" vert="horz" wrap="square" anchor="ctr" anchorCtr="1"/>
          <a:lstStyle/>
          <a:p>
            <a:pPr>
              <a:defRPr sz="1400" b="1" i="0" u="none" strike="noStrike" kern="1200" spc="0" baseline="0">
                <a:solidFill>
                  <a:schemeClr val="tx1"/>
                </a:solidFill>
                <a:latin typeface="Cambria" panose="02040503050406030204" pitchFamily="18" charset="0"/>
                <a:ea typeface="Cambria" panose="02040503050406030204" pitchFamily="18" charset="0"/>
                <a:cs typeface="+mn-cs"/>
              </a:defRPr>
            </a:pPr>
            <a:r>
              <a:rPr lang="en-IN" b="1">
                <a:solidFill>
                  <a:schemeClr val="tx1"/>
                </a:solidFill>
                <a:latin typeface="Cambria" panose="02040503050406030204" pitchFamily="18" charset="0"/>
                <a:ea typeface="Cambria" panose="02040503050406030204" pitchFamily="18" charset="0"/>
              </a:rPr>
              <a:t>Market-Cap Allocation</a:t>
            </a:r>
          </a:p>
        </c:rich>
      </c:tx>
      <c:layout>
        <c:manualLayout>
          <c:xMode val="edge"/>
          <c:yMode val="edge"/>
          <c:x val="0.23563424565572022"/>
          <c:y val="0"/>
        </c:manualLayout>
      </c:layout>
      <c:overlay val="0"/>
      <c:spPr>
        <a:noFill/>
        <a:ln>
          <a:noFill/>
        </a:ln>
        <a:effectLst/>
      </c:spPr>
      <c:txPr>
        <a:bodyPr rot="0" spcFirstLastPara="1" vertOverflow="ellipsis" vert="horz" wrap="square" anchor="ctr" anchorCtr="1"/>
        <a:lstStyle/>
        <a:p>
          <a:pPr>
            <a:defRPr sz="1400" b="1" i="0" u="none" strike="noStrike" kern="1200" spc="0" baseline="0">
              <a:solidFill>
                <a:schemeClr val="tx1"/>
              </a:solidFill>
              <a:latin typeface="Cambria" panose="02040503050406030204" pitchFamily="18" charset="0"/>
              <a:ea typeface="Cambria" panose="02040503050406030204" pitchFamily="18" charset="0"/>
              <a:cs typeface="+mn-cs"/>
            </a:defRPr>
          </a:pPr>
          <a:endParaRPr lang="en-US"/>
        </a:p>
      </c:txPr>
    </c:title>
    <c:autoTitleDeleted val="0"/>
    <c:plotArea>
      <c:layout>
        <c:manualLayout>
          <c:layoutTarget val="inner"/>
          <c:xMode val="edge"/>
          <c:yMode val="edge"/>
          <c:x val="0.34127464836126253"/>
          <c:y val="0.1879699457082866"/>
          <c:w val="0.34322187793912917"/>
          <c:h val="0.78430156411154228"/>
        </c:manualLayout>
      </c:layout>
      <c:doughnutChart>
        <c:varyColors val="1"/>
        <c:ser>
          <c:idx val="0"/>
          <c:order val="0"/>
          <c:tx>
            <c:strRef>
              <c:f>'Kotak Optimus'!$C$39</c:f>
              <c:strCache>
                <c:ptCount val="1"/>
                <c:pt idx="0">
                  <c:v>Allocation %</c:v>
                </c:pt>
              </c:strCache>
            </c:strRef>
          </c:tx>
          <c:dPt>
            <c:idx val="0"/>
            <c:bubble3D val="0"/>
            <c:spPr>
              <a:solidFill>
                <a:srgbClr val="B79165"/>
              </a:solidFill>
              <a:ln w="19050">
                <a:solidFill>
                  <a:schemeClr val="lt1"/>
                </a:solidFill>
              </a:ln>
              <a:effectLst/>
            </c:spPr>
            <c:extLst>
              <c:ext xmlns:c16="http://schemas.microsoft.com/office/drawing/2014/chart" uri="{C3380CC4-5D6E-409C-BE32-E72D297353CC}">
                <c16:uniqueId val="{00000001-1B9A-414D-99D1-838D3547676F}"/>
              </c:ext>
            </c:extLst>
          </c:dPt>
          <c:dPt>
            <c:idx val="1"/>
            <c:bubble3D val="0"/>
            <c:spPr>
              <a:solidFill>
                <a:srgbClr val="6D6D6D"/>
              </a:solidFill>
              <a:ln w="19050">
                <a:solidFill>
                  <a:schemeClr val="lt1"/>
                </a:solidFill>
              </a:ln>
              <a:effectLst/>
            </c:spPr>
            <c:extLst>
              <c:ext xmlns:c16="http://schemas.microsoft.com/office/drawing/2014/chart" uri="{C3380CC4-5D6E-409C-BE32-E72D297353CC}">
                <c16:uniqueId val="{00000003-1B9A-414D-99D1-838D3547676F}"/>
              </c:ext>
            </c:extLst>
          </c:dPt>
          <c:dPt>
            <c:idx val="2"/>
            <c:bubble3D val="0"/>
            <c:spPr>
              <a:solidFill>
                <a:schemeClr val="accent3"/>
              </a:solidFill>
              <a:ln w="19050">
                <a:solidFill>
                  <a:schemeClr val="lt1"/>
                </a:solidFill>
              </a:ln>
              <a:effectLst/>
            </c:spPr>
            <c:extLst>
              <c:ext xmlns:c16="http://schemas.microsoft.com/office/drawing/2014/chart" uri="{C3380CC4-5D6E-409C-BE32-E72D297353CC}">
                <c16:uniqueId val="{00000005-1B9A-414D-99D1-838D3547676F}"/>
              </c:ext>
            </c:extLst>
          </c:dPt>
          <c:dLbls>
            <c:dLbl>
              <c:idx val="0"/>
              <c:layout>
                <c:manualLayout>
                  <c:x val="0.13244331426149608"/>
                  <c:y val="-1.7647933454784492E-2"/>
                </c:manualLayout>
              </c:layout>
              <c:spPr>
                <a:noFill/>
                <a:ln>
                  <a:noFill/>
                </a:ln>
                <a:effectLst/>
              </c:spPr>
              <c:txPr>
                <a:bodyPr rot="0" spcFirstLastPara="1" vertOverflow="ellipsis" vert="horz" wrap="square" lIns="38100" tIns="19050" rIns="38100" bIns="19050" anchor="ctr" anchorCtr="1">
                  <a:noAutofit/>
                </a:bodyPr>
                <a:lstStyle/>
                <a:p>
                  <a:pPr>
                    <a:defRPr sz="1200" b="0" i="0" u="none" strike="noStrike" kern="1200" baseline="0">
                      <a:solidFill>
                        <a:schemeClr val="tx1"/>
                      </a:solidFill>
                      <a:latin typeface="Cambria" panose="02040503050406030204" pitchFamily="18" charset="0"/>
                      <a:ea typeface="Cambria" panose="02040503050406030204" pitchFamily="18" charset="0"/>
                      <a:cs typeface="+mn-cs"/>
                    </a:defRPr>
                  </a:pPr>
                  <a:endParaRPr lang="en-US"/>
                </a:p>
              </c:txPr>
              <c:showLegendKey val="0"/>
              <c:showVal val="1"/>
              <c:showCatName val="1"/>
              <c:showSerName val="0"/>
              <c:showPercent val="0"/>
              <c:showBubbleSize val="0"/>
              <c:separator>
</c:separator>
              <c:extLst>
                <c:ext xmlns:c15="http://schemas.microsoft.com/office/drawing/2012/chart" uri="{CE6537A1-D6FC-4f65-9D91-7224C49458BB}">
                  <c15:layout>
                    <c:manualLayout>
                      <c:w val="0.22593063502154412"/>
                      <c:h val="0.36350365673518786"/>
                    </c:manualLayout>
                  </c15:layout>
                </c:ext>
                <c:ext xmlns:c16="http://schemas.microsoft.com/office/drawing/2014/chart" uri="{C3380CC4-5D6E-409C-BE32-E72D297353CC}">
                  <c16:uniqueId val="{00000001-1B9A-414D-99D1-838D3547676F}"/>
                </c:ext>
              </c:extLst>
            </c:dLbl>
            <c:dLbl>
              <c:idx val="1"/>
              <c:layout>
                <c:manualLayout>
                  <c:x val="6.3572790845518118E-2"/>
                  <c:y val="-0.15000743436566796"/>
                </c:manualLayout>
              </c:layout>
              <c:showLegendKey val="0"/>
              <c:showVal val="1"/>
              <c:showCatName val="1"/>
              <c:showSerName val="0"/>
              <c:showPercent val="0"/>
              <c:showBubbleSize val="0"/>
              <c:separator>
</c:separator>
              <c:extLst>
                <c:ext xmlns:c15="http://schemas.microsoft.com/office/drawing/2012/chart" uri="{CE6537A1-D6FC-4f65-9D91-7224C49458BB}"/>
                <c:ext xmlns:c16="http://schemas.microsoft.com/office/drawing/2014/chart" uri="{C3380CC4-5D6E-409C-BE32-E72D297353CC}">
                  <c16:uniqueId val="{00000003-1B9A-414D-99D1-838D3547676F}"/>
                </c:ext>
              </c:extLst>
            </c:dLbl>
            <c:dLbl>
              <c:idx val="2"/>
              <c:layout>
                <c:manualLayout>
                  <c:x val="-0.13067740340467612"/>
                  <c:y val="0"/>
                </c:manualLayout>
              </c:layout>
              <c:showLegendKey val="0"/>
              <c:showVal val="1"/>
              <c:showCatName val="1"/>
              <c:showSerName val="0"/>
              <c:showPercent val="0"/>
              <c:showBubbleSize val="0"/>
              <c:separator>
</c:separator>
              <c:extLst>
                <c:ext xmlns:c15="http://schemas.microsoft.com/office/drawing/2012/chart" uri="{CE6537A1-D6FC-4f65-9D91-7224C49458BB}"/>
                <c:ext xmlns:c16="http://schemas.microsoft.com/office/drawing/2014/chart" uri="{C3380CC4-5D6E-409C-BE32-E72D297353CC}">
                  <c16:uniqueId val="{00000005-1B9A-414D-99D1-838D3547676F}"/>
                </c:ext>
              </c:extLst>
            </c:dLbl>
            <c:spPr>
              <a:noFill/>
              <a:ln>
                <a:noFill/>
              </a:ln>
              <a:effectLst/>
            </c:spPr>
            <c:txPr>
              <a:bodyPr rot="0" spcFirstLastPara="1" vertOverflow="ellipsis" vert="horz" wrap="square" lIns="38100" tIns="19050" rIns="38100" bIns="19050" anchor="ctr" anchorCtr="1">
                <a:spAutoFit/>
              </a:bodyPr>
              <a:lstStyle/>
              <a:p>
                <a:pPr>
                  <a:defRPr sz="1200" b="0" i="0" u="none" strike="noStrike" kern="1200" baseline="0">
                    <a:solidFill>
                      <a:schemeClr val="tx1"/>
                    </a:solidFill>
                    <a:latin typeface="Cambria" panose="02040503050406030204" pitchFamily="18" charset="0"/>
                    <a:ea typeface="Cambria" panose="02040503050406030204" pitchFamily="18" charset="0"/>
                    <a:cs typeface="+mn-cs"/>
                  </a:defRPr>
                </a:pPr>
                <a:endParaRPr lang="en-US"/>
              </a:p>
            </c:txPr>
            <c:showLegendKey val="0"/>
            <c:showVal val="1"/>
            <c:showCatName val="1"/>
            <c:showSerName val="0"/>
            <c:showPercent val="0"/>
            <c:showBubbleSize val="0"/>
            <c:separator>
</c:separator>
            <c:showLeaderLines val="1"/>
            <c:leaderLines>
              <c:spPr>
                <a:ln w="9525" cap="flat" cmpd="sng" algn="ctr">
                  <a:solidFill>
                    <a:schemeClr val="tx1">
                      <a:lumMod val="35000"/>
                      <a:lumOff val="65000"/>
                    </a:schemeClr>
                  </a:solidFill>
                  <a:round/>
                </a:ln>
                <a:effectLst/>
              </c:spPr>
            </c:leaderLines>
            <c:extLst>
              <c:ext xmlns:c15="http://schemas.microsoft.com/office/drawing/2012/chart" uri="{CE6537A1-D6FC-4f65-9D91-7224C49458BB}"/>
            </c:extLst>
          </c:dLbls>
          <c:cat>
            <c:strRef>
              <c:f>'Kotak Optimus'!$B$40:$B$42</c:f>
              <c:strCache>
                <c:ptCount val="3"/>
                <c:pt idx="0">
                  <c:v>Large Cap</c:v>
                </c:pt>
                <c:pt idx="1">
                  <c:v>Mid Cap</c:v>
                </c:pt>
                <c:pt idx="2">
                  <c:v>Small Cap</c:v>
                </c:pt>
              </c:strCache>
            </c:strRef>
          </c:cat>
          <c:val>
            <c:numRef>
              <c:f>'Kotak Optimus'!$C$40:$C$42</c:f>
              <c:numCache>
                <c:formatCode>0%</c:formatCode>
                <c:ptCount val="3"/>
                <c:pt idx="0">
                  <c:v>0.52</c:v>
                </c:pt>
                <c:pt idx="1">
                  <c:v>0.23</c:v>
                </c:pt>
                <c:pt idx="2">
                  <c:v>0.25</c:v>
                </c:pt>
              </c:numCache>
            </c:numRef>
          </c:val>
          <c:extLst>
            <c:ext xmlns:c16="http://schemas.microsoft.com/office/drawing/2014/chart" uri="{C3380CC4-5D6E-409C-BE32-E72D297353CC}">
              <c16:uniqueId val="{00000008-1B9A-414D-99D1-838D3547676F}"/>
            </c:ext>
          </c:extLst>
        </c:ser>
        <c:dLbls>
          <c:showLegendKey val="0"/>
          <c:showVal val="1"/>
          <c:showCatName val="0"/>
          <c:showSerName val="0"/>
          <c:showPercent val="0"/>
          <c:showBubbleSize val="0"/>
          <c:showLeaderLines val="1"/>
        </c:dLbls>
        <c:firstSliceAng val="0"/>
        <c:holeSize val="75"/>
      </c:doughnutChart>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solidFill>
        <a:schemeClr val="bg1">
          <a:lumMod val="85000"/>
        </a:schemeClr>
      </a:solidFill>
    </a:ln>
    <a:effectLst/>
  </c:spPr>
  <c:txPr>
    <a:bodyPr/>
    <a:lstStyle/>
    <a:p>
      <a:pPr>
        <a:defRPr/>
      </a:pPr>
      <a:endParaRPr lang="en-US"/>
    </a:p>
  </c:txPr>
</c:chartSpace>
</file>

<file path=ppt/charts/chart8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rot="0" spcFirstLastPara="1" vertOverflow="ellipsis" vert="horz" wrap="square" anchor="ctr" anchorCtr="1"/>
          <a:lstStyle/>
          <a:p>
            <a:pPr>
              <a:defRPr sz="1200" b="1" i="0" u="none" strike="noStrike" kern="1200" spc="0" baseline="0">
                <a:solidFill>
                  <a:sysClr val="windowText" lastClr="000000"/>
                </a:solidFill>
                <a:latin typeface="Cambria" panose="02040503050406030204" pitchFamily="18" charset="0"/>
                <a:ea typeface="Cambria" panose="02040503050406030204" pitchFamily="18" charset="0"/>
                <a:cs typeface="+mn-cs"/>
              </a:defRPr>
            </a:pPr>
            <a:r>
              <a:rPr lang="en-IN" sz="1200" b="1"/>
              <a:t>Equity Exposure</a:t>
            </a:r>
          </a:p>
        </c:rich>
      </c:tx>
      <c:layout>
        <c:manualLayout>
          <c:xMode val="edge"/>
          <c:yMode val="edge"/>
          <c:x val="0.35509011373578309"/>
          <c:y val="0"/>
        </c:manualLayout>
      </c:layout>
      <c:overlay val="0"/>
      <c:spPr>
        <a:noFill/>
        <a:ln>
          <a:noFill/>
        </a:ln>
        <a:effectLst/>
      </c:spPr>
      <c:txPr>
        <a:bodyPr rot="0" spcFirstLastPara="1" vertOverflow="ellipsis" vert="horz" wrap="square" anchor="ctr" anchorCtr="1"/>
        <a:lstStyle/>
        <a:p>
          <a:pPr>
            <a:defRPr sz="1200" b="1" i="0" u="none" strike="noStrike" kern="1200" spc="0" baseline="0">
              <a:solidFill>
                <a:sysClr val="windowText" lastClr="000000"/>
              </a:solidFill>
              <a:latin typeface="Cambria" panose="02040503050406030204" pitchFamily="18" charset="0"/>
              <a:ea typeface="Cambria" panose="02040503050406030204" pitchFamily="18" charset="0"/>
              <a:cs typeface="+mn-cs"/>
            </a:defRPr>
          </a:pPr>
          <a:endParaRPr lang="en-US"/>
        </a:p>
      </c:txPr>
    </c:title>
    <c:autoTitleDeleted val="0"/>
    <c:plotArea>
      <c:layout/>
      <c:barChart>
        <c:barDir val="col"/>
        <c:grouping val="clustered"/>
        <c:varyColors val="0"/>
        <c:ser>
          <c:idx val="0"/>
          <c:order val="0"/>
          <c:spPr>
            <a:solidFill>
              <a:srgbClr val="B79165"/>
            </a:solidFill>
            <a:ln>
              <a:noFill/>
            </a:ln>
            <a:effectLst/>
          </c:spPr>
          <c:invertIfNegative val="0"/>
          <c:dLbls>
            <c:dLbl>
              <c:idx val="1"/>
              <c:layout>
                <c:manualLayout>
                  <c:x val="1.8294035568214666E-2"/>
                  <c:y val="0.30898185376121301"/>
                </c:manualLayout>
              </c:layout>
              <c:dLblPos val="outEnd"/>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7278-4A6F-85DD-0AD787D4535F}"/>
                </c:ext>
              </c:extLst>
            </c:dLbl>
            <c:dLbl>
              <c:idx val="3"/>
              <c:layout>
                <c:manualLayout>
                  <c:x val="-3.0490059280357886E-2"/>
                  <c:y val="4.5325619802266362E-2"/>
                </c:manualLayout>
              </c:layout>
              <c:dLblPos val="outEnd"/>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09C5-4CF9-AABA-8784D77AA270}"/>
                </c:ext>
              </c:extLst>
            </c:dLbl>
            <c:spPr>
              <a:noFill/>
              <a:ln>
                <a:noFill/>
              </a:ln>
              <a:effectLst/>
            </c:spPr>
            <c:txPr>
              <a:bodyPr rot="0" spcFirstLastPara="1" vertOverflow="ellipsis" vert="horz" wrap="square" anchor="ctr" anchorCtr="1"/>
              <a:lstStyle/>
              <a:p>
                <a:pPr>
                  <a:defRPr sz="1100" b="0" i="0" u="none" strike="noStrike" kern="1200" baseline="0">
                    <a:solidFill>
                      <a:sysClr val="windowText" lastClr="000000"/>
                    </a:solidFill>
                    <a:latin typeface="Cambria" panose="02040503050406030204" pitchFamily="18" charset="0"/>
                    <a:ea typeface="Cambria" panose="02040503050406030204" pitchFamily="18" charset="0"/>
                    <a:cs typeface="+mn-cs"/>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'ASK Long Short'!$C$19:$C$22</c:f>
              <c:strCache>
                <c:ptCount val="4"/>
                <c:pt idx="0">
                  <c:v>Long</c:v>
                </c:pt>
                <c:pt idx="1">
                  <c:v>Short</c:v>
                </c:pt>
                <c:pt idx="2">
                  <c:v>Gross</c:v>
                </c:pt>
                <c:pt idx="3">
                  <c:v>Net</c:v>
                </c:pt>
              </c:strCache>
            </c:strRef>
          </c:cat>
          <c:val>
            <c:numRef>
              <c:f>'ASK Long Short'!$D$19:$D$22</c:f>
              <c:numCache>
                <c:formatCode>0%</c:formatCode>
                <c:ptCount val="4"/>
                <c:pt idx="0">
                  <c:v>0.223</c:v>
                </c:pt>
                <c:pt idx="1">
                  <c:v>-0.219</c:v>
                </c:pt>
                <c:pt idx="2">
                  <c:v>0.442</c:v>
                </c:pt>
                <c:pt idx="3">
                  <c:v>4.0000000000000001E-3</c:v>
                </c:pt>
              </c:numCache>
            </c:numRef>
          </c:val>
          <c:extLst>
            <c:ext xmlns:c16="http://schemas.microsoft.com/office/drawing/2014/chart" uri="{C3380CC4-5D6E-409C-BE32-E72D297353CC}">
              <c16:uniqueId val="{00000000-7278-4A6F-85DD-0AD787D4535F}"/>
            </c:ext>
          </c:extLst>
        </c:ser>
        <c:dLbls>
          <c:dLblPos val="outEnd"/>
          <c:showLegendKey val="0"/>
          <c:showVal val="1"/>
          <c:showCatName val="0"/>
          <c:showSerName val="0"/>
          <c:showPercent val="0"/>
          <c:showBubbleSize val="0"/>
        </c:dLbls>
        <c:gapWidth val="219"/>
        <c:overlap val="-27"/>
        <c:axId val="1204997136"/>
        <c:axId val="1204991016"/>
      </c:barChart>
      <c:catAx>
        <c:axId val="1204997136"/>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100" b="0" i="0" u="none" strike="noStrike" kern="1200" baseline="0">
                <a:solidFill>
                  <a:sysClr val="windowText" lastClr="000000"/>
                </a:solidFill>
                <a:latin typeface="Cambria" panose="02040503050406030204" pitchFamily="18" charset="0"/>
                <a:ea typeface="Cambria" panose="02040503050406030204" pitchFamily="18" charset="0"/>
                <a:cs typeface="+mn-cs"/>
              </a:defRPr>
            </a:pPr>
            <a:endParaRPr lang="en-US"/>
          </a:p>
        </c:txPr>
        <c:crossAx val="1204991016"/>
        <c:crosses val="autoZero"/>
        <c:auto val="1"/>
        <c:lblAlgn val="ctr"/>
        <c:lblOffset val="100"/>
        <c:noMultiLvlLbl val="0"/>
      </c:catAx>
      <c:valAx>
        <c:axId val="1204991016"/>
        <c:scaling>
          <c:orientation val="minMax"/>
        </c:scaling>
        <c:delete val="1"/>
        <c:axPos val="l"/>
        <c:numFmt formatCode="0%" sourceLinked="1"/>
        <c:majorTickMark val="none"/>
        <c:minorTickMark val="none"/>
        <c:tickLblPos val="nextTo"/>
        <c:crossAx val="1204997136"/>
        <c:crosses val="autoZero"/>
        <c:crossBetween val="between"/>
      </c:valAx>
      <c:spPr>
        <a:noFill/>
        <a:ln>
          <a:noFill/>
        </a:ln>
        <a:effectLst/>
      </c:spPr>
    </c:plotArea>
    <c:plotVisOnly val="1"/>
    <c:dispBlanksAs val="gap"/>
    <c:showDLblsOverMax val="0"/>
  </c:chart>
  <c:spPr>
    <a:noFill/>
    <a:ln>
      <a:solidFill>
        <a:schemeClr val="bg1">
          <a:lumMod val="85000"/>
        </a:schemeClr>
      </a:solidFill>
    </a:ln>
    <a:effectLst/>
  </c:spPr>
  <c:txPr>
    <a:bodyPr/>
    <a:lstStyle/>
    <a:p>
      <a:pPr>
        <a:defRPr>
          <a:solidFill>
            <a:sysClr val="windowText" lastClr="000000"/>
          </a:solidFill>
          <a:latin typeface="Cambria" panose="02040503050406030204" pitchFamily="18" charset="0"/>
          <a:ea typeface="Cambria" panose="02040503050406030204" pitchFamily="18" charset="0"/>
        </a:defRPr>
      </a:pPr>
      <a:endParaRPr lang="en-US"/>
    </a:p>
  </c:txPr>
</c:chartSpace>
</file>

<file path=ppt/charts/chart8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title>
      <c:tx>
        <c:rich>
          <a:bodyPr rot="0" spcFirstLastPara="1" vertOverflow="ellipsis" vert="horz" wrap="square" anchor="ctr" anchorCtr="1"/>
          <a:lstStyle/>
          <a:p>
            <a:pPr>
              <a:defRPr sz="1400" b="1" i="0" u="none" strike="noStrike" kern="1200" spc="0" baseline="0">
                <a:solidFill>
                  <a:schemeClr val="tx1"/>
                </a:solidFill>
                <a:latin typeface="Cambria" panose="02040503050406030204" pitchFamily="18" charset="0"/>
                <a:ea typeface="Cambria" panose="02040503050406030204" pitchFamily="18" charset="0"/>
                <a:cs typeface="+mn-cs"/>
              </a:defRPr>
            </a:pPr>
            <a:r>
              <a:rPr lang="en-IN" b="1"/>
              <a:t>Performance</a:t>
            </a:r>
          </a:p>
        </c:rich>
      </c:tx>
      <c:overlay val="0"/>
      <c:spPr>
        <a:noFill/>
        <a:ln>
          <a:noFill/>
        </a:ln>
        <a:effectLst/>
      </c:spPr>
      <c:txPr>
        <a:bodyPr rot="0" spcFirstLastPara="1" vertOverflow="ellipsis" vert="horz" wrap="square" anchor="ctr" anchorCtr="1"/>
        <a:lstStyle/>
        <a:p>
          <a:pPr>
            <a:defRPr sz="1400" b="1" i="0" u="none" strike="noStrike" kern="1200" spc="0" baseline="0">
              <a:solidFill>
                <a:schemeClr val="tx1"/>
              </a:solidFill>
              <a:latin typeface="Cambria" panose="02040503050406030204" pitchFamily="18" charset="0"/>
              <a:ea typeface="Cambria" panose="02040503050406030204" pitchFamily="18" charset="0"/>
              <a:cs typeface="+mn-cs"/>
            </a:defRPr>
          </a:pPr>
          <a:endParaRPr lang="en-US"/>
        </a:p>
      </c:txPr>
    </c:title>
    <c:autoTitleDeleted val="0"/>
    <c:plotArea>
      <c:layout>
        <c:manualLayout>
          <c:layoutTarget val="inner"/>
          <c:xMode val="edge"/>
          <c:yMode val="edge"/>
          <c:x val="3.3459971862007915E-2"/>
          <c:y val="9.1817430434383326E-2"/>
          <c:w val="0.93308005627598423"/>
          <c:h val="0.52572320690605201"/>
        </c:manualLayout>
      </c:layout>
      <c:barChart>
        <c:barDir val="col"/>
        <c:grouping val="clustered"/>
        <c:varyColors val="0"/>
        <c:ser>
          <c:idx val="0"/>
          <c:order val="0"/>
          <c:tx>
            <c:strRef>
              <c:f>'ASK Long Short'!$C$4</c:f>
              <c:strCache>
                <c:ptCount val="1"/>
                <c:pt idx="0">
                  <c:v>ASK-ARF</c:v>
                </c:pt>
              </c:strCache>
            </c:strRef>
          </c:tx>
          <c:spPr>
            <a:solidFill>
              <a:srgbClr val="B79165"/>
            </a:solidFill>
            <a:ln>
              <a:noFill/>
            </a:ln>
            <a:effectLst/>
          </c:spPr>
          <c:invertIfNegative val="0"/>
          <c:dLbls>
            <c:spPr>
              <a:noFill/>
              <a:ln>
                <a:noFill/>
              </a:ln>
              <a:effectLst/>
            </c:spPr>
            <c:txPr>
              <a:bodyPr rot="0" spcFirstLastPara="1" vertOverflow="ellipsis" vert="horz" wrap="square" anchor="ctr" anchorCtr="1"/>
              <a:lstStyle/>
              <a:p>
                <a:pPr>
                  <a:defRPr sz="1100" b="0" i="0" u="none" strike="noStrike" kern="1200" baseline="0">
                    <a:solidFill>
                      <a:schemeClr val="tx1"/>
                    </a:solidFill>
                    <a:latin typeface="Cambria" panose="02040503050406030204" pitchFamily="18" charset="0"/>
                    <a:ea typeface="Cambria" panose="02040503050406030204" pitchFamily="18" charset="0"/>
                    <a:cs typeface="+mn-cs"/>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'ASK Long Short'!$D$3:$I$3</c:f>
              <c:strCache>
                <c:ptCount val="6"/>
                <c:pt idx="0">
                  <c:v>1 M</c:v>
                </c:pt>
                <c:pt idx="1">
                  <c:v>3 M</c:v>
                </c:pt>
                <c:pt idx="2">
                  <c:v>6 M</c:v>
                </c:pt>
                <c:pt idx="3">
                  <c:v>1 Y</c:v>
                </c:pt>
                <c:pt idx="4">
                  <c:v>2 Y</c:v>
                </c:pt>
                <c:pt idx="5">
                  <c:v>SI</c:v>
                </c:pt>
              </c:strCache>
            </c:strRef>
          </c:cat>
          <c:val>
            <c:numRef>
              <c:f>'ASK Long Short'!$D$4:$I$4</c:f>
              <c:numCache>
                <c:formatCode>0%</c:formatCode>
                <c:ptCount val="6"/>
                <c:pt idx="0">
                  <c:v>5.0000000000000001E-3</c:v>
                </c:pt>
                <c:pt idx="1">
                  <c:v>0.02</c:v>
                </c:pt>
                <c:pt idx="2">
                  <c:v>2.8999999999999998E-2</c:v>
                </c:pt>
                <c:pt idx="3">
                  <c:v>7.9000000000000001E-2</c:v>
                </c:pt>
                <c:pt idx="4">
                  <c:v>0.10099999999999999</c:v>
                </c:pt>
                <c:pt idx="5">
                  <c:v>0.12</c:v>
                </c:pt>
              </c:numCache>
            </c:numRef>
          </c:val>
          <c:extLst>
            <c:ext xmlns:c16="http://schemas.microsoft.com/office/drawing/2014/chart" uri="{C3380CC4-5D6E-409C-BE32-E72D297353CC}">
              <c16:uniqueId val="{00000000-159D-40E6-9AD5-CC0EA3A1E003}"/>
            </c:ext>
          </c:extLst>
        </c:ser>
        <c:ser>
          <c:idx val="1"/>
          <c:order val="1"/>
          <c:tx>
            <c:strRef>
              <c:f>'ASK Long Short'!$C$5</c:f>
              <c:strCache>
                <c:ptCount val="1"/>
                <c:pt idx="0">
                  <c:v>Nifty 50 ARB</c:v>
                </c:pt>
              </c:strCache>
            </c:strRef>
          </c:tx>
          <c:spPr>
            <a:solidFill>
              <a:srgbClr val="6D6D6D"/>
            </a:solidFill>
            <a:ln>
              <a:noFill/>
            </a:ln>
            <a:effectLst/>
          </c:spPr>
          <c:invertIfNegative val="0"/>
          <c:dLbls>
            <c:dLbl>
              <c:idx val="0"/>
              <c:layout>
                <c:manualLayout>
                  <c:x val="1.2167262495275605E-2"/>
                  <c:y val="1.6087098337138714E-2"/>
                </c:manualLayout>
              </c:layout>
              <c:dLblPos val="outEnd"/>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3969-4BD6-92BE-5C5680812568}"/>
                </c:ext>
              </c:extLst>
            </c:dLbl>
            <c:dLbl>
              <c:idx val="2"/>
              <c:layout>
                <c:manualLayout>
                  <c:x val="1.8250893742913353E-2"/>
                  <c:y val="8.0435491685693569E-3"/>
                </c:manualLayout>
              </c:layout>
              <c:dLblPos val="outEnd"/>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3969-4BD6-92BE-5C5680812568}"/>
                </c:ext>
              </c:extLst>
            </c:dLbl>
            <c:dLbl>
              <c:idx val="3"/>
              <c:layout>
                <c:manualLayout>
                  <c:x val="2.1292709366732308E-2"/>
                  <c:y val="8.0435491685693205E-3"/>
                </c:manualLayout>
              </c:layout>
              <c:dLblPos val="outEnd"/>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53F3-4481-80A9-65E194C7DE2A}"/>
                </c:ext>
              </c:extLst>
            </c:dLbl>
            <c:spPr>
              <a:noFill/>
              <a:ln>
                <a:noFill/>
              </a:ln>
              <a:effectLst/>
            </c:spPr>
            <c:txPr>
              <a:bodyPr rot="0" spcFirstLastPara="1" vertOverflow="ellipsis" vert="horz" wrap="square" anchor="ctr" anchorCtr="1"/>
              <a:lstStyle/>
              <a:p>
                <a:pPr>
                  <a:defRPr sz="1100" b="0" i="0" u="none" strike="noStrike" kern="1200" baseline="0">
                    <a:solidFill>
                      <a:schemeClr val="tx1"/>
                    </a:solidFill>
                    <a:latin typeface="Cambria" panose="02040503050406030204" pitchFamily="18" charset="0"/>
                    <a:ea typeface="Cambria" panose="02040503050406030204" pitchFamily="18" charset="0"/>
                    <a:cs typeface="+mn-cs"/>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'ASK Long Short'!$D$3:$I$3</c:f>
              <c:strCache>
                <c:ptCount val="6"/>
                <c:pt idx="0">
                  <c:v>1 M</c:v>
                </c:pt>
                <c:pt idx="1">
                  <c:v>3 M</c:v>
                </c:pt>
                <c:pt idx="2">
                  <c:v>6 M</c:v>
                </c:pt>
                <c:pt idx="3">
                  <c:v>1 Y</c:v>
                </c:pt>
                <c:pt idx="4">
                  <c:v>2 Y</c:v>
                </c:pt>
                <c:pt idx="5">
                  <c:v>SI</c:v>
                </c:pt>
              </c:strCache>
            </c:strRef>
          </c:cat>
          <c:val>
            <c:numRef>
              <c:f>'ASK Long Short'!$D$5:$I$5</c:f>
              <c:numCache>
                <c:formatCode>0%</c:formatCode>
                <c:ptCount val="6"/>
                <c:pt idx="0">
                  <c:v>1E-3</c:v>
                </c:pt>
                <c:pt idx="1">
                  <c:v>1.1000000000000001E-2</c:v>
                </c:pt>
                <c:pt idx="2">
                  <c:v>3.1E-2</c:v>
                </c:pt>
                <c:pt idx="3">
                  <c:v>6.6000000000000003E-2</c:v>
                </c:pt>
                <c:pt idx="4">
                  <c:v>7.0999999999999994E-2</c:v>
                </c:pt>
                <c:pt idx="5">
                  <c:v>7.0999999999999994E-2</c:v>
                </c:pt>
              </c:numCache>
            </c:numRef>
          </c:val>
          <c:extLst>
            <c:ext xmlns:c16="http://schemas.microsoft.com/office/drawing/2014/chart" uri="{C3380CC4-5D6E-409C-BE32-E72D297353CC}">
              <c16:uniqueId val="{00000001-159D-40E6-9AD5-CC0EA3A1E003}"/>
            </c:ext>
          </c:extLst>
        </c:ser>
        <c:dLbls>
          <c:dLblPos val="outEnd"/>
          <c:showLegendKey val="0"/>
          <c:showVal val="1"/>
          <c:showCatName val="0"/>
          <c:showSerName val="0"/>
          <c:showPercent val="0"/>
          <c:showBubbleSize val="0"/>
        </c:dLbls>
        <c:gapWidth val="219"/>
        <c:overlap val="-27"/>
        <c:axId val="1199774104"/>
        <c:axId val="1199778424"/>
      </c:barChart>
      <c:catAx>
        <c:axId val="1199774104"/>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100" b="0" i="0" u="none" strike="noStrike" kern="1200" baseline="0">
                <a:solidFill>
                  <a:schemeClr val="tx1"/>
                </a:solidFill>
                <a:latin typeface="Cambria" panose="02040503050406030204" pitchFamily="18" charset="0"/>
                <a:ea typeface="Cambria" panose="02040503050406030204" pitchFamily="18" charset="0"/>
                <a:cs typeface="+mn-cs"/>
              </a:defRPr>
            </a:pPr>
            <a:endParaRPr lang="en-US"/>
          </a:p>
        </c:txPr>
        <c:crossAx val="1199778424"/>
        <c:crosses val="autoZero"/>
        <c:auto val="1"/>
        <c:lblAlgn val="ctr"/>
        <c:lblOffset val="100"/>
        <c:noMultiLvlLbl val="0"/>
      </c:catAx>
      <c:valAx>
        <c:axId val="1199778424"/>
        <c:scaling>
          <c:orientation val="minMax"/>
        </c:scaling>
        <c:delete val="1"/>
        <c:axPos val="l"/>
        <c:numFmt formatCode="0%" sourceLinked="1"/>
        <c:majorTickMark val="none"/>
        <c:minorTickMark val="none"/>
        <c:tickLblPos val="nextTo"/>
        <c:crossAx val="1199774104"/>
        <c:crosses val="autoZero"/>
        <c:crossBetween val="between"/>
      </c:valAx>
      <c:spPr>
        <a:noFill/>
        <a:ln>
          <a:noFill/>
        </a:ln>
        <a:effectLst/>
      </c:spPr>
    </c:plotArea>
    <c:legend>
      <c:legendPos val="b"/>
      <c:overlay val="0"/>
      <c:spPr>
        <a:noFill/>
        <a:ln>
          <a:noFill/>
        </a:ln>
        <a:effectLst/>
      </c:spPr>
      <c:txPr>
        <a:bodyPr rot="0" spcFirstLastPara="1" vertOverflow="ellipsis" vert="horz" wrap="square" anchor="ctr" anchorCtr="1"/>
        <a:lstStyle/>
        <a:p>
          <a:pPr>
            <a:defRPr sz="1050" b="0" i="0" u="none" strike="noStrike" kern="1200" baseline="0">
              <a:solidFill>
                <a:schemeClr val="tx1"/>
              </a:solidFill>
              <a:latin typeface="Cambria" panose="02040503050406030204" pitchFamily="18" charset="0"/>
              <a:ea typeface="Cambria" panose="02040503050406030204" pitchFamily="18" charset="0"/>
              <a:cs typeface="+mn-cs"/>
            </a:defRPr>
          </a:pPr>
          <a:endParaRPr lang="en-US"/>
        </a:p>
      </c:txPr>
    </c:legend>
    <c:plotVisOnly val="1"/>
    <c:dispBlanksAs val="gap"/>
    <c:showDLblsOverMax val="0"/>
  </c:chart>
  <c:spPr>
    <a:noFill/>
    <a:ln>
      <a:solidFill>
        <a:sysClr val="window" lastClr="FFFFFF">
          <a:lumMod val="85000"/>
        </a:sysClr>
      </a:solidFill>
    </a:ln>
    <a:effectLst/>
  </c:spPr>
  <c:txPr>
    <a:bodyPr/>
    <a:lstStyle/>
    <a:p>
      <a:pPr>
        <a:defRPr>
          <a:solidFill>
            <a:schemeClr val="tx1"/>
          </a:solidFill>
          <a:latin typeface="Cambria" panose="02040503050406030204" pitchFamily="18" charset="0"/>
          <a:ea typeface="Cambria" panose="02040503050406030204" pitchFamily="18" charset="0"/>
        </a:defRPr>
      </a:pPr>
      <a:endParaRPr lang="en-US"/>
    </a:p>
  </c:txPr>
</c:chartSpace>
</file>

<file path=ppt/charts/chart8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title>
      <c:tx>
        <c:rich>
          <a:bodyPr rot="0" spcFirstLastPara="1" vertOverflow="ellipsis" vert="horz" wrap="square" anchor="ctr" anchorCtr="1"/>
          <a:lstStyle/>
          <a:p>
            <a:pPr>
              <a:defRPr sz="1400" b="1" i="0" u="none" strike="noStrike" kern="1200" spc="0" baseline="0">
                <a:solidFill>
                  <a:schemeClr val="tx1"/>
                </a:solidFill>
                <a:latin typeface="Cambria" panose="02040503050406030204" pitchFamily="18" charset="0"/>
                <a:ea typeface="Cambria" panose="02040503050406030204" pitchFamily="18" charset="0"/>
                <a:cs typeface="+mn-cs"/>
              </a:defRPr>
            </a:pPr>
            <a:r>
              <a:rPr lang="en-IN" sz="1400" b="1"/>
              <a:t>Equity Exposure</a:t>
            </a:r>
          </a:p>
        </c:rich>
      </c:tx>
      <c:layout>
        <c:manualLayout>
          <c:xMode val="edge"/>
          <c:yMode val="edge"/>
          <c:x val="0.36874300087489065"/>
          <c:y val="0"/>
        </c:manualLayout>
      </c:layout>
      <c:overlay val="0"/>
      <c:spPr>
        <a:noFill/>
        <a:ln>
          <a:noFill/>
        </a:ln>
        <a:effectLst/>
      </c:spPr>
      <c:txPr>
        <a:bodyPr rot="0" spcFirstLastPara="1" vertOverflow="ellipsis" vert="horz" wrap="square" anchor="ctr" anchorCtr="1"/>
        <a:lstStyle/>
        <a:p>
          <a:pPr>
            <a:defRPr sz="1400" b="1" i="0" u="none" strike="noStrike" kern="1200" spc="0" baseline="0">
              <a:solidFill>
                <a:schemeClr val="tx1"/>
              </a:solidFill>
              <a:latin typeface="Cambria" panose="02040503050406030204" pitchFamily="18" charset="0"/>
              <a:ea typeface="Cambria" panose="02040503050406030204" pitchFamily="18" charset="0"/>
              <a:cs typeface="+mn-cs"/>
            </a:defRPr>
          </a:pPr>
          <a:endParaRPr lang="en-US"/>
        </a:p>
      </c:txPr>
    </c:title>
    <c:autoTitleDeleted val="0"/>
    <c:plotArea>
      <c:layout/>
      <c:barChart>
        <c:barDir val="col"/>
        <c:grouping val="clustered"/>
        <c:varyColors val="0"/>
        <c:ser>
          <c:idx val="0"/>
          <c:order val="0"/>
          <c:spPr>
            <a:solidFill>
              <a:srgbClr val="B79165"/>
            </a:solidFill>
            <a:ln>
              <a:noFill/>
            </a:ln>
            <a:effectLst/>
          </c:spPr>
          <c:invertIfNegative val="0"/>
          <c:dLbls>
            <c:dLbl>
              <c:idx val="1"/>
              <c:layout>
                <c:manualLayout>
                  <c:x val="0"/>
                  <c:y val="-8.2844486087719715E-2"/>
                </c:manualLayout>
              </c:layout>
              <c:dLblPos val="outEnd"/>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B8F2-4006-863D-164C6710D4DB}"/>
                </c:ext>
              </c:extLst>
            </c:dLbl>
            <c:spPr>
              <a:noFill/>
              <a:ln>
                <a:noFill/>
              </a:ln>
              <a:effectLst/>
            </c:spPr>
            <c:txPr>
              <a:bodyPr rot="0" spcFirstLastPara="1" vertOverflow="ellipsis" vert="horz" wrap="square" anchor="ctr" anchorCtr="1"/>
              <a:lstStyle/>
              <a:p>
                <a:pPr>
                  <a:defRPr sz="1100" b="0" i="0" u="none" strike="noStrike" kern="1200" baseline="0">
                    <a:solidFill>
                      <a:schemeClr val="tx1"/>
                    </a:solidFill>
                    <a:latin typeface="Cambria" panose="02040503050406030204" pitchFamily="18" charset="0"/>
                    <a:ea typeface="Cambria" panose="02040503050406030204" pitchFamily="18" charset="0"/>
                    <a:cs typeface="+mn-cs"/>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Nuvama!$B$18:$B$21</c:f>
              <c:strCache>
                <c:ptCount val="4"/>
                <c:pt idx="0">
                  <c:v>Long</c:v>
                </c:pt>
                <c:pt idx="1">
                  <c:v>Short</c:v>
                </c:pt>
                <c:pt idx="2">
                  <c:v>Gross</c:v>
                </c:pt>
                <c:pt idx="3">
                  <c:v>Net</c:v>
                </c:pt>
              </c:strCache>
            </c:strRef>
          </c:cat>
          <c:val>
            <c:numRef>
              <c:f>Nuvama!$C$18:$C$21</c:f>
              <c:numCache>
                <c:formatCode>0%</c:formatCode>
                <c:ptCount val="4"/>
                <c:pt idx="0">
                  <c:v>1.01</c:v>
                </c:pt>
                <c:pt idx="1">
                  <c:v>-0.01</c:v>
                </c:pt>
                <c:pt idx="2">
                  <c:v>1.01</c:v>
                </c:pt>
                <c:pt idx="3">
                  <c:v>1</c:v>
                </c:pt>
              </c:numCache>
            </c:numRef>
          </c:val>
          <c:extLst>
            <c:ext xmlns:c16="http://schemas.microsoft.com/office/drawing/2014/chart" uri="{C3380CC4-5D6E-409C-BE32-E72D297353CC}">
              <c16:uniqueId val="{00000000-B8F2-4006-863D-164C6710D4DB}"/>
            </c:ext>
          </c:extLst>
        </c:ser>
        <c:dLbls>
          <c:dLblPos val="outEnd"/>
          <c:showLegendKey val="0"/>
          <c:showVal val="1"/>
          <c:showCatName val="0"/>
          <c:showSerName val="0"/>
          <c:showPercent val="0"/>
          <c:showBubbleSize val="0"/>
        </c:dLbls>
        <c:gapWidth val="219"/>
        <c:overlap val="-27"/>
        <c:axId val="509501304"/>
        <c:axId val="509520024"/>
      </c:barChart>
      <c:catAx>
        <c:axId val="509501304"/>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100" b="0" i="0" u="none" strike="noStrike" kern="1200" baseline="0">
                <a:solidFill>
                  <a:schemeClr val="tx1"/>
                </a:solidFill>
                <a:latin typeface="Cambria" panose="02040503050406030204" pitchFamily="18" charset="0"/>
                <a:ea typeface="Cambria" panose="02040503050406030204" pitchFamily="18" charset="0"/>
                <a:cs typeface="+mn-cs"/>
              </a:defRPr>
            </a:pPr>
            <a:endParaRPr lang="en-US"/>
          </a:p>
        </c:txPr>
        <c:crossAx val="509520024"/>
        <c:crosses val="autoZero"/>
        <c:auto val="1"/>
        <c:lblAlgn val="ctr"/>
        <c:lblOffset val="100"/>
        <c:noMultiLvlLbl val="0"/>
      </c:catAx>
      <c:valAx>
        <c:axId val="509520024"/>
        <c:scaling>
          <c:orientation val="minMax"/>
        </c:scaling>
        <c:delete val="1"/>
        <c:axPos val="l"/>
        <c:numFmt formatCode="0%" sourceLinked="1"/>
        <c:majorTickMark val="none"/>
        <c:minorTickMark val="none"/>
        <c:tickLblPos val="nextTo"/>
        <c:crossAx val="509501304"/>
        <c:crosses val="autoZero"/>
        <c:crossBetween val="between"/>
      </c:valAx>
      <c:spPr>
        <a:noFill/>
        <a:ln>
          <a:noFill/>
        </a:ln>
        <a:effectLst/>
      </c:spPr>
    </c:plotArea>
    <c:plotVisOnly val="1"/>
    <c:dispBlanksAs val="gap"/>
    <c:showDLblsOverMax val="0"/>
  </c:chart>
  <c:spPr>
    <a:noFill/>
    <a:ln>
      <a:solidFill>
        <a:sysClr val="window" lastClr="FFFFFF">
          <a:lumMod val="85000"/>
        </a:sysClr>
      </a:solidFill>
    </a:ln>
    <a:effectLst/>
  </c:spPr>
  <c:txPr>
    <a:bodyPr/>
    <a:lstStyle/>
    <a:p>
      <a:pPr>
        <a:defRPr sz="1100">
          <a:solidFill>
            <a:schemeClr val="tx1"/>
          </a:solidFill>
          <a:latin typeface="Cambria" panose="02040503050406030204" pitchFamily="18" charset="0"/>
          <a:ea typeface="Cambria" panose="02040503050406030204" pitchFamily="18" charset="0"/>
        </a:defRPr>
      </a:pPr>
      <a:endParaRPr lang="en-US"/>
    </a:p>
  </c:txPr>
</c:chartSpace>
</file>

<file path=ppt/charts/chart8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rot="0" spcFirstLastPara="1" vertOverflow="ellipsis" vert="horz" wrap="square" anchor="ctr" anchorCtr="1"/>
          <a:lstStyle/>
          <a:p>
            <a:pPr>
              <a:defRPr sz="1400" b="1" i="0" u="none" strike="noStrike" kern="1200" spc="0" baseline="0">
                <a:solidFill>
                  <a:schemeClr val="tx1"/>
                </a:solidFill>
                <a:latin typeface="Cambria" panose="02040503050406030204" pitchFamily="18" charset="0"/>
                <a:ea typeface="Cambria" panose="02040503050406030204" pitchFamily="18" charset="0"/>
                <a:cs typeface="+mn-cs"/>
              </a:defRPr>
            </a:pPr>
            <a:r>
              <a:rPr lang="en-IN" sz="1400" b="1"/>
              <a:t>Performance</a:t>
            </a:r>
          </a:p>
        </c:rich>
      </c:tx>
      <c:layout>
        <c:manualLayout>
          <c:xMode val="edge"/>
          <c:yMode val="edge"/>
          <c:x val="0.37578455818022749"/>
          <c:y val="0"/>
        </c:manualLayout>
      </c:layout>
      <c:overlay val="0"/>
      <c:spPr>
        <a:noFill/>
        <a:ln>
          <a:noFill/>
        </a:ln>
        <a:effectLst/>
      </c:spPr>
      <c:txPr>
        <a:bodyPr rot="0" spcFirstLastPara="1" vertOverflow="ellipsis" vert="horz" wrap="square" anchor="ctr" anchorCtr="1"/>
        <a:lstStyle/>
        <a:p>
          <a:pPr>
            <a:defRPr sz="1400" b="1" i="0" u="none" strike="noStrike" kern="1200" spc="0" baseline="0">
              <a:solidFill>
                <a:schemeClr val="tx1"/>
              </a:solidFill>
              <a:latin typeface="Cambria" panose="02040503050406030204" pitchFamily="18" charset="0"/>
              <a:ea typeface="Cambria" panose="02040503050406030204" pitchFamily="18" charset="0"/>
              <a:cs typeface="+mn-cs"/>
            </a:defRPr>
          </a:pPr>
          <a:endParaRPr lang="en-US"/>
        </a:p>
      </c:txPr>
    </c:title>
    <c:autoTitleDeleted val="0"/>
    <c:plotArea>
      <c:layout/>
      <c:barChart>
        <c:barDir val="col"/>
        <c:grouping val="clustered"/>
        <c:varyColors val="0"/>
        <c:ser>
          <c:idx val="0"/>
          <c:order val="0"/>
          <c:tx>
            <c:strRef>
              <c:f>Nuvama!$B$4</c:f>
              <c:strCache>
                <c:ptCount val="1"/>
                <c:pt idx="0">
                  <c:v>EDGE</c:v>
                </c:pt>
              </c:strCache>
            </c:strRef>
          </c:tx>
          <c:spPr>
            <a:solidFill>
              <a:srgbClr val="B79165"/>
            </a:solidFill>
            <a:ln>
              <a:noFill/>
            </a:ln>
            <a:effectLst/>
          </c:spPr>
          <c:invertIfNegative val="0"/>
          <c:dLbls>
            <c:spPr>
              <a:noFill/>
              <a:ln>
                <a:noFill/>
              </a:ln>
              <a:effectLst/>
            </c:spPr>
            <c:txPr>
              <a:bodyPr rot="0" spcFirstLastPara="1" vertOverflow="ellipsis" vert="horz" wrap="square" anchor="ctr" anchorCtr="1"/>
              <a:lstStyle/>
              <a:p>
                <a:pPr>
                  <a:defRPr sz="1100" b="0" i="0" u="none" strike="noStrike" kern="1200" baseline="0">
                    <a:solidFill>
                      <a:schemeClr val="tx1"/>
                    </a:solidFill>
                    <a:latin typeface="Cambria" panose="02040503050406030204" pitchFamily="18" charset="0"/>
                    <a:ea typeface="Cambria" panose="02040503050406030204" pitchFamily="18" charset="0"/>
                    <a:cs typeface="+mn-cs"/>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Nuvama!$C$3:$J$3</c:f>
              <c:strCache>
                <c:ptCount val="8"/>
                <c:pt idx="0">
                  <c:v>1 M</c:v>
                </c:pt>
                <c:pt idx="1">
                  <c:v>3 M</c:v>
                </c:pt>
                <c:pt idx="2">
                  <c:v>6 M</c:v>
                </c:pt>
                <c:pt idx="3">
                  <c:v>1 Y</c:v>
                </c:pt>
                <c:pt idx="4">
                  <c:v>2Y</c:v>
                </c:pt>
                <c:pt idx="5">
                  <c:v>3 Y</c:v>
                </c:pt>
                <c:pt idx="6">
                  <c:v>5 Y</c:v>
                </c:pt>
                <c:pt idx="7">
                  <c:v>SI</c:v>
                </c:pt>
              </c:strCache>
            </c:strRef>
          </c:cat>
          <c:val>
            <c:numRef>
              <c:f>Nuvama!$C$4:$I$4</c:f>
              <c:numCache>
                <c:formatCode>0%</c:formatCode>
                <c:ptCount val="7"/>
                <c:pt idx="0">
                  <c:v>0.03</c:v>
                </c:pt>
                <c:pt idx="1">
                  <c:v>0.04</c:v>
                </c:pt>
                <c:pt idx="2">
                  <c:v>0</c:v>
                </c:pt>
                <c:pt idx="3">
                  <c:v>0.03</c:v>
                </c:pt>
                <c:pt idx="4">
                  <c:v>0.02</c:v>
                </c:pt>
                <c:pt idx="5">
                  <c:v>0.13</c:v>
                </c:pt>
                <c:pt idx="6">
                  <c:v>0.14000000000000001</c:v>
                </c:pt>
              </c:numCache>
            </c:numRef>
          </c:val>
          <c:extLst>
            <c:ext xmlns:c16="http://schemas.microsoft.com/office/drawing/2014/chart" uri="{C3380CC4-5D6E-409C-BE32-E72D297353CC}">
              <c16:uniqueId val="{00000000-C951-4858-8E25-F876061EF20A}"/>
            </c:ext>
          </c:extLst>
        </c:ser>
        <c:ser>
          <c:idx val="1"/>
          <c:order val="1"/>
          <c:tx>
            <c:strRef>
              <c:f>Nuvama!$B$5</c:f>
              <c:strCache>
                <c:ptCount val="1"/>
                <c:pt idx="0">
                  <c:v>Nifty 50 TRI</c:v>
                </c:pt>
              </c:strCache>
            </c:strRef>
          </c:tx>
          <c:spPr>
            <a:solidFill>
              <a:srgbClr val="6D6D6D"/>
            </a:solidFill>
            <a:ln>
              <a:noFill/>
            </a:ln>
            <a:effectLst/>
          </c:spPr>
          <c:invertIfNegative val="0"/>
          <c:dLbls>
            <c:dLbl>
              <c:idx val="2"/>
              <c:layout>
                <c:manualLayout>
                  <c:x val="4.8780347281503891E-2"/>
                  <c:y val="5.6116400437795271E-3"/>
                </c:manualLayout>
              </c:layout>
              <c:dLblPos val="outEnd"/>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C951-4858-8E25-F876061EF20A}"/>
                </c:ext>
              </c:extLst>
            </c:dLbl>
            <c:spPr>
              <a:noFill/>
              <a:ln>
                <a:noFill/>
              </a:ln>
              <a:effectLst/>
            </c:spPr>
            <c:txPr>
              <a:bodyPr rot="0" spcFirstLastPara="1" vertOverflow="ellipsis" vert="horz" wrap="square" anchor="ctr" anchorCtr="1"/>
              <a:lstStyle/>
              <a:p>
                <a:pPr>
                  <a:defRPr sz="1100" b="0" i="0" u="none" strike="noStrike" kern="1200" baseline="0">
                    <a:solidFill>
                      <a:schemeClr val="tx1"/>
                    </a:solidFill>
                    <a:latin typeface="Cambria" panose="02040503050406030204" pitchFamily="18" charset="0"/>
                    <a:ea typeface="Cambria" panose="02040503050406030204" pitchFamily="18" charset="0"/>
                    <a:cs typeface="+mn-cs"/>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Nuvama!$C$3:$J$3</c:f>
              <c:strCache>
                <c:ptCount val="8"/>
                <c:pt idx="0">
                  <c:v>1 M</c:v>
                </c:pt>
                <c:pt idx="1">
                  <c:v>3 M</c:v>
                </c:pt>
                <c:pt idx="2">
                  <c:v>6 M</c:v>
                </c:pt>
                <c:pt idx="3">
                  <c:v>1 Y</c:v>
                </c:pt>
                <c:pt idx="4">
                  <c:v>2Y</c:v>
                </c:pt>
                <c:pt idx="5">
                  <c:v>3 Y</c:v>
                </c:pt>
                <c:pt idx="6">
                  <c:v>5 Y</c:v>
                </c:pt>
                <c:pt idx="7">
                  <c:v>SI</c:v>
                </c:pt>
              </c:strCache>
            </c:strRef>
          </c:cat>
          <c:val>
            <c:numRef>
              <c:f>Nuvama!$C$5:$I$5</c:f>
              <c:numCache>
                <c:formatCode>0%</c:formatCode>
                <c:ptCount val="7"/>
                <c:pt idx="0">
                  <c:v>0.02</c:v>
                </c:pt>
                <c:pt idx="1">
                  <c:v>0.02</c:v>
                </c:pt>
                <c:pt idx="2">
                  <c:v>-0.03</c:v>
                </c:pt>
                <c:pt idx="3">
                  <c:v>0</c:v>
                </c:pt>
                <c:pt idx="4">
                  <c:v>0</c:v>
                </c:pt>
                <c:pt idx="5">
                  <c:v>0.09</c:v>
                </c:pt>
                <c:pt idx="6">
                  <c:v>0.1</c:v>
                </c:pt>
              </c:numCache>
            </c:numRef>
          </c:val>
          <c:extLst>
            <c:ext xmlns:c16="http://schemas.microsoft.com/office/drawing/2014/chart" uri="{C3380CC4-5D6E-409C-BE32-E72D297353CC}">
              <c16:uniqueId val="{00000001-C951-4858-8E25-F876061EF20A}"/>
            </c:ext>
          </c:extLst>
        </c:ser>
        <c:dLbls>
          <c:dLblPos val="outEnd"/>
          <c:showLegendKey val="0"/>
          <c:showVal val="1"/>
          <c:showCatName val="0"/>
          <c:showSerName val="0"/>
          <c:showPercent val="0"/>
          <c:showBubbleSize val="0"/>
        </c:dLbls>
        <c:gapWidth val="219"/>
        <c:overlap val="-27"/>
        <c:axId val="509449104"/>
        <c:axId val="509456664"/>
      </c:barChart>
      <c:catAx>
        <c:axId val="509449104"/>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100" b="0" i="0" u="none" strike="noStrike" kern="1200" baseline="0">
                <a:solidFill>
                  <a:schemeClr val="tx1"/>
                </a:solidFill>
                <a:latin typeface="Cambria" panose="02040503050406030204" pitchFamily="18" charset="0"/>
                <a:ea typeface="Cambria" panose="02040503050406030204" pitchFamily="18" charset="0"/>
                <a:cs typeface="+mn-cs"/>
              </a:defRPr>
            </a:pPr>
            <a:endParaRPr lang="en-US"/>
          </a:p>
        </c:txPr>
        <c:crossAx val="509456664"/>
        <c:crosses val="autoZero"/>
        <c:auto val="1"/>
        <c:lblAlgn val="ctr"/>
        <c:lblOffset val="100"/>
        <c:noMultiLvlLbl val="0"/>
      </c:catAx>
      <c:valAx>
        <c:axId val="509456664"/>
        <c:scaling>
          <c:orientation val="minMax"/>
        </c:scaling>
        <c:delete val="1"/>
        <c:axPos val="l"/>
        <c:numFmt formatCode="0%" sourceLinked="1"/>
        <c:majorTickMark val="none"/>
        <c:minorTickMark val="none"/>
        <c:tickLblPos val="nextTo"/>
        <c:crossAx val="509449104"/>
        <c:crosses val="autoZero"/>
        <c:crossBetween val="between"/>
      </c:valAx>
      <c:spPr>
        <a:noFill/>
        <a:ln>
          <a:noFill/>
        </a:ln>
        <a:effectLst/>
      </c:spPr>
    </c:plotArea>
    <c:legend>
      <c:legendPos val="b"/>
      <c:overlay val="0"/>
      <c:spPr>
        <a:noFill/>
        <a:ln>
          <a:noFill/>
        </a:ln>
        <a:effectLst/>
      </c:spPr>
      <c:txPr>
        <a:bodyPr rot="0" spcFirstLastPara="1" vertOverflow="ellipsis" vert="horz" wrap="square" anchor="ctr" anchorCtr="1"/>
        <a:lstStyle/>
        <a:p>
          <a:pPr>
            <a:defRPr sz="1100" b="0" i="0" u="none" strike="noStrike" kern="1200" baseline="0">
              <a:solidFill>
                <a:schemeClr val="tx1"/>
              </a:solidFill>
              <a:latin typeface="Cambria" panose="02040503050406030204" pitchFamily="18" charset="0"/>
              <a:ea typeface="Cambria" panose="02040503050406030204" pitchFamily="18" charset="0"/>
              <a:cs typeface="+mn-cs"/>
            </a:defRPr>
          </a:pPr>
          <a:endParaRPr lang="en-US"/>
        </a:p>
      </c:txPr>
    </c:legend>
    <c:plotVisOnly val="1"/>
    <c:dispBlanksAs val="gap"/>
    <c:showDLblsOverMax val="0"/>
  </c:chart>
  <c:spPr>
    <a:noFill/>
    <a:ln>
      <a:solidFill>
        <a:schemeClr val="bg1">
          <a:lumMod val="85000"/>
        </a:schemeClr>
      </a:solidFill>
    </a:ln>
    <a:effectLst/>
  </c:spPr>
  <c:txPr>
    <a:bodyPr/>
    <a:lstStyle/>
    <a:p>
      <a:pPr>
        <a:defRPr sz="1050">
          <a:solidFill>
            <a:schemeClr val="tx1"/>
          </a:solidFill>
          <a:latin typeface="Cambria" panose="02040503050406030204" pitchFamily="18" charset="0"/>
          <a:ea typeface="Cambria" panose="02040503050406030204" pitchFamily="18" charset="0"/>
        </a:defRPr>
      </a:pPr>
      <a:endParaRPr lang="en-US"/>
    </a:p>
  </c:txPr>
</c:chartSpace>
</file>

<file path=ppt/charts/chart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6.4384924780905115E-2"/>
          <c:y val="5.241710584324815E-2"/>
          <c:w val="0.92518259661312041"/>
          <c:h val="0.86958004837372094"/>
        </c:manualLayout>
      </c:layout>
      <c:lineChart>
        <c:grouping val="standard"/>
        <c:varyColors val="0"/>
        <c:ser>
          <c:idx val="0"/>
          <c:order val="0"/>
          <c:spPr>
            <a:ln w="31750" cap="rnd">
              <a:solidFill>
                <a:srgbClr val="B79165"/>
              </a:solidFill>
              <a:prstDash val="sysDash"/>
              <a:round/>
            </a:ln>
            <a:effectLst>
              <a:outerShdw dist="25400" dir="2700000" algn="tl" rotWithShape="0">
                <a:schemeClr val="accent1"/>
              </a:outerShdw>
            </a:effectLst>
          </c:spPr>
          <c:marker>
            <c:symbol val="circle"/>
            <c:size val="8"/>
            <c:spPr>
              <a:noFill/>
              <a:ln w="9525">
                <a:solidFill>
                  <a:sysClr val="window" lastClr="FFFFFF"/>
                </a:solidFill>
                <a:round/>
              </a:ln>
              <a:effectLst/>
            </c:spPr>
          </c:marker>
          <c:dLbls>
            <c:spPr>
              <a:noFill/>
              <a:ln>
                <a:noFill/>
              </a:ln>
              <a:effectLst/>
            </c:spPr>
            <c:txPr>
              <a:bodyPr rot="0" spcFirstLastPara="1" vertOverflow="ellipsis" vert="horz" wrap="square" anchor="ctr" anchorCtr="1"/>
              <a:lstStyle/>
              <a:p>
                <a:pPr>
                  <a:defRPr sz="1200" b="0" i="0" u="none" strike="noStrike" kern="1200" baseline="0">
                    <a:solidFill>
                      <a:schemeClr val="lt1"/>
                    </a:solidFill>
                    <a:latin typeface="Cambria" panose="02040503050406030204" pitchFamily="18" charset="0"/>
                    <a:ea typeface="Cambria" panose="02040503050406030204" pitchFamily="18" charset="0"/>
                    <a:cs typeface="+mn-cs"/>
                  </a:defRPr>
                </a:pPr>
                <a:endParaRPr lang="en-US"/>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a:solidFill>
                        <a:schemeClr val="accent1">
                          <a:lumMod val="60000"/>
                          <a:lumOff val="40000"/>
                        </a:schemeClr>
                      </a:solidFill>
                    </a:ln>
                    <a:effectLst/>
                  </c:spPr>
                </c15:leaderLines>
              </c:ext>
            </c:extLst>
          </c:dLbls>
          <c:cat>
            <c:numRef>
              <c:f>Brent!$A$2:$A$14</c:f>
              <c:numCache>
                <c:formatCode>mmm\-yy</c:formatCode>
                <c:ptCount val="13"/>
                <c:pt idx="0">
                  <c:v>45839</c:v>
                </c:pt>
                <c:pt idx="1">
                  <c:v>45870</c:v>
                </c:pt>
                <c:pt idx="2">
                  <c:v>45901</c:v>
                </c:pt>
                <c:pt idx="3">
                  <c:v>45931</c:v>
                </c:pt>
                <c:pt idx="4">
                  <c:v>45962</c:v>
                </c:pt>
                <c:pt idx="5">
                  <c:v>45992</c:v>
                </c:pt>
                <c:pt idx="6">
                  <c:v>46023</c:v>
                </c:pt>
                <c:pt idx="7">
                  <c:v>46054</c:v>
                </c:pt>
                <c:pt idx="8">
                  <c:v>46082</c:v>
                </c:pt>
                <c:pt idx="9">
                  <c:v>46113</c:v>
                </c:pt>
                <c:pt idx="10">
                  <c:v>46143</c:v>
                </c:pt>
                <c:pt idx="11">
                  <c:v>46174</c:v>
                </c:pt>
                <c:pt idx="12">
                  <c:v>46204</c:v>
                </c:pt>
              </c:numCache>
            </c:numRef>
          </c:cat>
          <c:val>
            <c:numRef>
              <c:f>Brent!$B$2:$B$14</c:f>
              <c:numCache>
                <c:formatCode>0.00</c:formatCode>
                <c:ptCount val="13"/>
                <c:pt idx="0">
                  <c:v>71.69</c:v>
                </c:pt>
                <c:pt idx="1">
                  <c:v>67.33</c:v>
                </c:pt>
                <c:pt idx="2">
                  <c:v>66.03</c:v>
                </c:pt>
                <c:pt idx="3">
                  <c:v>64.599999999999994</c:v>
                </c:pt>
                <c:pt idx="4">
                  <c:v>63.18</c:v>
                </c:pt>
                <c:pt idx="5">
                  <c:v>60.77</c:v>
                </c:pt>
                <c:pt idx="6">
                  <c:v>69.7</c:v>
                </c:pt>
                <c:pt idx="7">
                  <c:v>73.09</c:v>
                </c:pt>
                <c:pt idx="8">
                  <c:v>107.25</c:v>
                </c:pt>
                <c:pt idx="9">
                  <c:v>117.04</c:v>
                </c:pt>
                <c:pt idx="10">
                  <c:v>95.89</c:v>
                </c:pt>
                <c:pt idx="11">
                  <c:v>73.680000000000007</c:v>
                </c:pt>
                <c:pt idx="12">
                  <c:v>89.09</c:v>
                </c:pt>
              </c:numCache>
            </c:numRef>
          </c:val>
          <c:smooth val="1"/>
          <c:extLst>
            <c:ext xmlns:c16="http://schemas.microsoft.com/office/drawing/2014/chart" uri="{C3380CC4-5D6E-409C-BE32-E72D297353CC}">
              <c16:uniqueId val="{00000000-8FB2-45A9-B414-8BB65CAC76C5}"/>
            </c:ext>
          </c:extLst>
        </c:ser>
        <c:dLbls>
          <c:dLblPos val="t"/>
          <c:showLegendKey val="0"/>
          <c:showVal val="1"/>
          <c:showCatName val="0"/>
          <c:showSerName val="0"/>
          <c:showPercent val="0"/>
          <c:showBubbleSize val="0"/>
        </c:dLbls>
        <c:dropLines>
          <c:spPr>
            <a:ln w="9525" cap="flat" cmpd="sng" algn="ctr">
              <a:gradFill>
                <a:gsLst>
                  <a:gs pos="0">
                    <a:srgbClr val="B79165"/>
                  </a:gs>
                  <a:gs pos="59000">
                    <a:srgbClr val="5B9BD5">
                      <a:lumMod val="30000"/>
                      <a:lumOff val="70000"/>
                      <a:alpha val="0"/>
                    </a:srgbClr>
                  </a:gs>
                </a:gsLst>
                <a:lin ang="5400000" scaled="1"/>
              </a:gradFill>
              <a:round/>
            </a:ln>
            <a:effectLst/>
          </c:spPr>
        </c:dropLines>
        <c:marker val="1"/>
        <c:smooth val="0"/>
        <c:axId val="1045358256"/>
        <c:axId val="1045361136"/>
      </c:lineChart>
      <c:dateAx>
        <c:axId val="1045358256"/>
        <c:scaling>
          <c:orientation val="minMax"/>
        </c:scaling>
        <c:delete val="0"/>
        <c:axPos val="b"/>
        <c:numFmt formatCode="mmm\-yy" sourceLinked="1"/>
        <c:majorTickMark val="out"/>
        <c:minorTickMark val="none"/>
        <c:tickLblPos val="nextTo"/>
        <c:spPr>
          <a:noFill/>
          <a:ln w="9525" cap="flat" cmpd="sng" algn="ctr">
            <a:solidFill>
              <a:sysClr val="window" lastClr="FFFFFF">
                <a:lumMod val="85000"/>
              </a:sysClr>
            </a:solidFill>
            <a:round/>
          </a:ln>
          <a:effectLst/>
        </c:spPr>
        <c:txPr>
          <a:bodyPr rot="-60000000" spcFirstLastPara="1" vertOverflow="ellipsis" vert="horz" wrap="square" anchor="ctr" anchorCtr="1"/>
          <a:lstStyle/>
          <a:p>
            <a:pPr>
              <a:defRPr sz="1200" b="0" i="0" u="none" strike="noStrike" kern="1200" spc="100" baseline="0">
                <a:solidFill>
                  <a:schemeClr val="lt1"/>
                </a:solidFill>
                <a:latin typeface="Cambria" panose="02040503050406030204" pitchFamily="18" charset="0"/>
                <a:ea typeface="Cambria" panose="02040503050406030204" pitchFamily="18" charset="0"/>
                <a:cs typeface="+mn-cs"/>
              </a:defRPr>
            </a:pPr>
            <a:endParaRPr lang="en-US"/>
          </a:p>
        </c:txPr>
        <c:crossAx val="1045361136"/>
        <c:crosses val="autoZero"/>
        <c:auto val="1"/>
        <c:lblOffset val="100"/>
        <c:baseTimeUnit val="months"/>
      </c:dateAx>
      <c:valAx>
        <c:axId val="1045361136"/>
        <c:scaling>
          <c:orientation val="minMax"/>
          <c:min val="23"/>
        </c:scaling>
        <c:delete val="0"/>
        <c:axPos val="l"/>
        <c:numFmt formatCode="0.00" sourceLinked="1"/>
        <c:majorTickMark val="none"/>
        <c:minorTickMark val="none"/>
        <c:tickLblPos val="nextTo"/>
        <c:spPr>
          <a:noFill/>
          <a:ln>
            <a:noFill/>
          </a:ln>
          <a:effectLst/>
        </c:spPr>
        <c:txPr>
          <a:bodyPr rot="-60000000" spcFirstLastPara="1" vertOverflow="ellipsis" vert="horz" wrap="square" anchor="ctr" anchorCtr="1"/>
          <a:lstStyle/>
          <a:p>
            <a:pPr>
              <a:defRPr sz="1200" b="0" i="0" u="none" strike="noStrike" kern="1200" baseline="0">
                <a:solidFill>
                  <a:schemeClr val="lt1"/>
                </a:solidFill>
                <a:latin typeface="Cambria" panose="02040503050406030204" pitchFamily="18" charset="0"/>
                <a:ea typeface="Cambria" panose="02040503050406030204" pitchFamily="18" charset="0"/>
                <a:cs typeface="+mn-cs"/>
              </a:defRPr>
            </a:pPr>
            <a:endParaRPr lang="en-US"/>
          </a:p>
        </c:txPr>
        <c:crossAx val="1045358256"/>
        <c:crosses val="autoZero"/>
        <c:crossBetween val="between"/>
      </c:valAx>
      <c:spPr>
        <a:noFill/>
        <a:ln>
          <a:noFill/>
        </a:ln>
        <a:effectLst/>
      </c:spPr>
    </c:plotArea>
    <c:plotVisOnly val="1"/>
    <c:dispBlanksAs val="gap"/>
    <c:showDLblsOverMax val="0"/>
  </c:chart>
  <c:spPr>
    <a:noFill/>
    <a:ln w="9525" cap="flat" cmpd="sng" algn="ctr">
      <a:noFill/>
      <a:round/>
    </a:ln>
    <a:effectLst/>
  </c:spPr>
  <c:txPr>
    <a:bodyPr/>
    <a:lstStyle/>
    <a:p>
      <a:pPr>
        <a:defRPr sz="1200" b="0">
          <a:latin typeface="Cambria" panose="02040503050406030204" pitchFamily="18" charset="0"/>
          <a:ea typeface="Cambria" panose="02040503050406030204" pitchFamily="18" charset="0"/>
        </a:defRPr>
      </a:pPr>
      <a:endParaRPr lang="en-US"/>
    </a:p>
  </c:txPr>
</c:chartSpace>
</file>

<file path=ppt/charts/chart9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rot="0" spcFirstLastPara="1" vertOverflow="ellipsis" vert="horz" wrap="square" anchor="ctr" anchorCtr="1"/>
          <a:lstStyle/>
          <a:p>
            <a:pPr>
              <a:defRPr sz="1400" b="0" i="0" u="none" strike="noStrike" kern="1200" spc="0" baseline="0">
                <a:solidFill>
                  <a:schemeClr val="tx1">
                    <a:lumMod val="65000"/>
                    <a:lumOff val="35000"/>
                  </a:schemeClr>
                </a:solidFill>
                <a:latin typeface="+mn-lt"/>
                <a:ea typeface="+mn-ea"/>
                <a:cs typeface="+mn-cs"/>
              </a:defRPr>
            </a:pPr>
            <a:r>
              <a:rPr lang="en-IN" sz="1300" b="1">
                <a:solidFill>
                  <a:sysClr val="windowText" lastClr="000000"/>
                </a:solidFill>
                <a:latin typeface="Cambria" panose="02040503050406030204" pitchFamily="18" charset="0"/>
                <a:ea typeface="Cambria" panose="02040503050406030204" pitchFamily="18" charset="0"/>
              </a:rPr>
              <a:t>M.Cap Allocation</a:t>
            </a:r>
          </a:p>
        </c:rich>
      </c:tx>
      <c:overlay val="0"/>
      <c:spPr>
        <a:noFill/>
        <a:ln>
          <a:noFill/>
        </a:ln>
        <a:effectLst/>
      </c:spPr>
      <c:txPr>
        <a:bodyPr rot="0" spcFirstLastPara="1" vertOverflow="ellipsis" vert="horz" wrap="square" anchor="ctr" anchorCtr="1"/>
        <a:lstStyle/>
        <a:p>
          <a:pPr>
            <a:defRPr sz="1400" b="0" i="0" u="none" strike="noStrike" kern="1200" spc="0" baseline="0">
              <a:solidFill>
                <a:schemeClr val="tx1">
                  <a:lumMod val="65000"/>
                  <a:lumOff val="35000"/>
                </a:schemeClr>
              </a:solidFill>
              <a:latin typeface="+mn-lt"/>
              <a:ea typeface="+mn-ea"/>
              <a:cs typeface="+mn-cs"/>
            </a:defRPr>
          </a:pPr>
          <a:endParaRPr lang="en-US"/>
        </a:p>
      </c:txPr>
    </c:title>
    <c:autoTitleDeleted val="0"/>
    <c:plotArea>
      <c:layout>
        <c:manualLayout>
          <c:layoutTarget val="inner"/>
          <c:xMode val="edge"/>
          <c:yMode val="edge"/>
          <c:x val="0.32852043563599731"/>
          <c:y val="0.23001936293833067"/>
          <c:w val="0.36265561530234719"/>
          <c:h val="0.74397015956766499"/>
        </c:manualLayout>
      </c:layout>
      <c:doughnutChart>
        <c:varyColors val="1"/>
        <c:ser>
          <c:idx val="0"/>
          <c:order val="0"/>
          <c:dPt>
            <c:idx val="0"/>
            <c:bubble3D val="0"/>
            <c:spPr>
              <a:solidFill>
                <a:srgbClr val="B79165"/>
              </a:solidFill>
              <a:ln w="19050">
                <a:solidFill>
                  <a:schemeClr val="lt1"/>
                </a:solidFill>
              </a:ln>
              <a:effectLst/>
            </c:spPr>
            <c:extLst>
              <c:ext xmlns:c16="http://schemas.microsoft.com/office/drawing/2014/chart" uri="{C3380CC4-5D6E-409C-BE32-E72D297353CC}">
                <c16:uniqueId val="{00000001-C185-4B47-B23A-3C3211BE16BB}"/>
              </c:ext>
            </c:extLst>
          </c:dPt>
          <c:dPt>
            <c:idx val="1"/>
            <c:bubble3D val="0"/>
            <c:spPr>
              <a:solidFill>
                <a:schemeClr val="bg1">
                  <a:lumMod val="50000"/>
                </a:schemeClr>
              </a:solidFill>
              <a:ln w="19050">
                <a:solidFill>
                  <a:schemeClr val="lt1"/>
                </a:solidFill>
              </a:ln>
              <a:effectLst/>
            </c:spPr>
            <c:extLst>
              <c:ext xmlns:c16="http://schemas.microsoft.com/office/drawing/2014/chart" uri="{C3380CC4-5D6E-409C-BE32-E72D297353CC}">
                <c16:uniqueId val="{00000003-C185-4B47-B23A-3C3211BE16BB}"/>
              </c:ext>
            </c:extLst>
          </c:dPt>
          <c:dPt>
            <c:idx val="2"/>
            <c:bubble3D val="0"/>
            <c:spPr>
              <a:solidFill>
                <a:schemeClr val="accent3"/>
              </a:solidFill>
              <a:ln w="19050">
                <a:solidFill>
                  <a:schemeClr val="lt1"/>
                </a:solidFill>
              </a:ln>
              <a:effectLst/>
            </c:spPr>
            <c:extLst>
              <c:ext xmlns:c16="http://schemas.microsoft.com/office/drawing/2014/chart" uri="{C3380CC4-5D6E-409C-BE32-E72D297353CC}">
                <c16:uniqueId val="{00000005-C185-4B47-B23A-3C3211BE16BB}"/>
              </c:ext>
            </c:extLst>
          </c:dPt>
          <c:dLbls>
            <c:dLbl>
              <c:idx val="0"/>
              <c:layout>
                <c:manualLayout>
                  <c:x val="0.18317444050451989"/>
                  <c:y val="-9.6973769358961459E-2"/>
                </c:manualLayout>
              </c:layout>
              <c:showLegendKey val="0"/>
              <c:showVal val="1"/>
              <c:showCatName val="1"/>
              <c:showSerName val="0"/>
              <c:showPercent val="0"/>
              <c:showBubbleSize val="0"/>
              <c:separator>
</c:separator>
              <c:extLst>
                <c:ext xmlns:c15="http://schemas.microsoft.com/office/drawing/2012/chart" uri="{CE6537A1-D6FC-4f65-9D91-7224C49458BB}">
                  <c15:layout>
                    <c:manualLayout>
                      <c:w val="0.16397082360414594"/>
                      <c:h val="0.3368629494661034"/>
                    </c:manualLayout>
                  </c15:layout>
                </c:ext>
                <c:ext xmlns:c16="http://schemas.microsoft.com/office/drawing/2014/chart" uri="{C3380CC4-5D6E-409C-BE32-E72D297353CC}">
                  <c16:uniqueId val="{00000001-C185-4B47-B23A-3C3211BE16BB}"/>
                </c:ext>
              </c:extLst>
            </c:dLbl>
            <c:dLbl>
              <c:idx val="1"/>
              <c:layout>
                <c:manualLayout>
                  <c:x val="-0.11029858783067868"/>
                  <c:y val="-3.2324589786320503E-2"/>
                </c:manualLayout>
              </c:layout>
              <c:showLegendKey val="0"/>
              <c:showVal val="1"/>
              <c:showCatName val="1"/>
              <c:showSerName val="0"/>
              <c:showPercent val="0"/>
              <c:showBubbleSize val="0"/>
              <c:separator>
</c:separator>
              <c:extLst>
                <c:ext xmlns:c15="http://schemas.microsoft.com/office/drawing/2012/chart" uri="{CE6537A1-D6FC-4f65-9D91-7224C49458BB}"/>
                <c:ext xmlns:c16="http://schemas.microsoft.com/office/drawing/2014/chart" uri="{C3380CC4-5D6E-409C-BE32-E72D297353CC}">
                  <c16:uniqueId val="{00000003-C185-4B47-B23A-3C3211BE16BB}"/>
                </c:ext>
              </c:extLst>
            </c:dLbl>
            <c:dLbl>
              <c:idx val="2"/>
              <c:layout>
                <c:manualLayout>
                  <c:x val="3.9392352796670943E-3"/>
                  <c:y val="0.25859671829056369"/>
                </c:manualLayout>
              </c:layout>
              <c:showLegendKey val="0"/>
              <c:showVal val="1"/>
              <c:showCatName val="1"/>
              <c:showSerName val="0"/>
              <c:showPercent val="0"/>
              <c:showBubbleSize val="0"/>
              <c:separator>
</c:separator>
              <c:extLst>
                <c:ext xmlns:c15="http://schemas.microsoft.com/office/drawing/2012/chart" uri="{CE6537A1-D6FC-4f65-9D91-7224C49458BB}"/>
                <c:ext xmlns:c16="http://schemas.microsoft.com/office/drawing/2014/chart" uri="{C3380CC4-5D6E-409C-BE32-E72D297353CC}">
                  <c16:uniqueId val="{00000005-C185-4B47-B23A-3C3211BE16BB}"/>
                </c:ext>
              </c:extLst>
            </c:dLbl>
            <c:spPr>
              <a:noFill/>
              <a:ln>
                <a:noFill/>
              </a:ln>
              <a:effectLst/>
            </c:spPr>
            <c:txPr>
              <a:bodyPr rot="0" spcFirstLastPara="1" vertOverflow="ellipsis" vert="horz" wrap="square" lIns="38100" tIns="19050" rIns="38100" bIns="19050" anchor="ctr" anchorCtr="1">
                <a:spAutoFit/>
              </a:bodyPr>
              <a:lstStyle/>
              <a:p>
                <a:pPr>
                  <a:defRPr sz="1100" b="0" i="0" u="none" strike="noStrike" kern="1200" baseline="0">
                    <a:solidFill>
                      <a:sysClr val="windowText" lastClr="000000"/>
                    </a:solidFill>
                    <a:latin typeface="Cambria" panose="02040503050406030204" pitchFamily="18" charset="0"/>
                    <a:ea typeface="Cambria" panose="02040503050406030204" pitchFamily="18" charset="0"/>
                    <a:cs typeface="+mn-cs"/>
                  </a:defRPr>
                </a:pPr>
                <a:endParaRPr lang="en-US"/>
              </a:p>
            </c:txPr>
            <c:showLegendKey val="0"/>
            <c:showVal val="1"/>
            <c:showCatName val="1"/>
            <c:showSerName val="0"/>
            <c:showPercent val="0"/>
            <c:showBubbleSize val="0"/>
            <c:separator>
</c:separator>
            <c:showLeaderLines val="1"/>
            <c:leaderLines>
              <c:spPr>
                <a:ln w="9525" cap="flat" cmpd="sng" algn="ctr">
                  <a:solidFill>
                    <a:schemeClr val="tx1">
                      <a:lumMod val="35000"/>
                      <a:lumOff val="65000"/>
                    </a:schemeClr>
                  </a:solidFill>
                  <a:round/>
                </a:ln>
                <a:effectLst/>
              </c:spPr>
            </c:leaderLines>
            <c:extLst>
              <c:ext xmlns:c15="http://schemas.microsoft.com/office/drawing/2012/chart" uri="{CE6537A1-D6FC-4f65-9D91-7224C49458BB}"/>
            </c:extLst>
          </c:dLbls>
          <c:cat>
            <c:strRef>
              <c:f>'Gift City'!$I$35:$I$37</c:f>
              <c:strCache>
                <c:ptCount val="3"/>
                <c:pt idx="0">
                  <c:v>Large Cap</c:v>
                </c:pt>
                <c:pt idx="1">
                  <c:v>SMID</c:v>
                </c:pt>
                <c:pt idx="2">
                  <c:v>Cash</c:v>
                </c:pt>
              </c:strCache>
            </c:strRef>
          </c:cat>
          <c:val>
            <c:numRef>
              <c:f>'Gift City'!$J$35:$J$37</c:f>
              <c:numCache>
                <c:formatCode>0%</c:formatCode>
                <c:ptCount val="3"/>
                <c:pt idx="0">
                  <c:v>0.80400000000000005</c:v>
                </c:pt>
                <c:pt idx="1">
                  <c:v>0.184</c:v>
                </c:pt>
                <c:pt idx="2">
                  <c:v>0.02</c:v>
                </c:pt>
              </c:numCache>
            </c:numRef>
          </c:val>
          <c:extLst>
            <c:ext xmlns:c16="http://schemas.microsoft.com/office/drawing/2014/chart" uri="{C3380CC4-5D6E-409C-BE32-E72D297353CC}">
              <c16:uniqueId val="{00000006-338E-432C-A2FE-5BB39E943448}"/>
            </c:ext>
          </c:extLst>
        </c:ser>
        <c:dLbls>
          <c:showLegendKey val="0"/>
          <c:showVal val="0"/>
          <c:showCatName val="0"/>
          <c:showSerName val="0"/>
          <c:showPercent val="0"/>
          <c:showBubbleSize val="0"/>
          <c:showLeaderLines val="1"/>
        </c:dLbls>
        <c:firstSliceAng val="0"/>
        <c:holeSize val="75"/>
      </c:doughnutChart>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solidFill>
        <a:schemeClr val="bg1">
          <a:lumMod val="85000"/>
        </a:schemeClr>
      </a:solidFill>
    </a:ln>
    <a:effectLst/>
  </c:spPr>
  <c:txPr>
    <a:bodyPr/>
    <a:lstStyle/>
    <a:p>
      <a:pPr>
        <a:defRPr/>
      </a:pPr>
      <a:endParaRPr lang="en-US"/>
    </a:p>
  </c:txPr>
</c:chartSpace>
</file>

<file path=ppt/charts/chart9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title>
      <c:tx>
        <c:rich>
          <a:bodyPr rot="0" spcFirstLastPara="1" vertOverflow="ellipsis" vert="horz" wrap="square" anchor="ctr" anchorCtr="1"/>
          <a:lstStyle/>
          <a:p>
            <a:pPr>
              <a:defRPr sz="1320" b="1" i="0" u="none" strike="noStrike" kern="1200" spc="0" baseline="0">
                <a:solidFill>
                  <a:schemeClr val="tx1"/>
                </a:solidFill>
                <a:latin typeface="Cambria" panose="02040503050406030204" pitchFamily="18" charset="0"/>
                <a:ea typeface="Cambria" panose="02040503050406030204" pitchFamily="18" charset="0"/>
                <a:cs typeface="+mn-cs"/>
              </a:defRPr>
            </a:pPr>
            <a:r>
              <a:rPr lang="en-IN" b="1"/>
              <a:t>Geographic Allocation</a:t>
            </a:r>
          </a:p>
        </c:rich>
      </c:tx>
      <c:overlay val="0"/>
      <c:spPr>
        <a:noFill/>
        <a:ln>
          <a:noFill/>
        </a:ln>
        <a:effectLst/>
      </c:spPr>
      <c:txPr>
        <a:bodyPr rot="0" spcFirstLastPara="1" vertOverflow="ellipsis" vert="horz" wrap="square" anchor="ctr" anchorCtr="1"/>
        <a:lstStyle/>
        <a:p>
          <a:pPr>
            <a:defRPr sz="1320" b="1" i="0" u="none" strike="noStrike" kern="1200" spc="0" baseline="0">
              <a:solidFill>
                <a:schemeClr val="tx1"/>
              </a:solidFill>
              <a:latin typeface="Cambria" panose="02040503050406030204" pitchFamily="18" charset="0"/>
              <a:ea typeface="Cambria" panose="02040503050406030204" pitchFamily="18" charset="0"/>
              <a:cs typeface="+mn-cs"/>
            </a:defRPr>
          </a:pPr>
          <a:endParaRPr lang="en-US"/>
        </a:p>
      </c:txPr>
    </c:title>
    <c:autoTitleDeleted val="0"/>
    <c:plotArea>
      <c:layout>
        <c:manualLayout>
          <c:layoutTarget val="inner"/>
          <c:xMode val="edge"/>
          <c:yMode val="edge"/>
          <c:x val="0.29478514431521546"/>
          <c:y val="0.20406237476329064"/>
          <c:w val="0.60726261303988771"/>
          <c:h val="0.67818403301628361"/>
        </c:manualLayout>
      </c:layout>
      <c:pieChart>
        <c:varyColors val="1"/>
        <c:ser>
          <c:idx val="0"/>
          <c:order val="0"/>
          <c:dPt>
            <c:idx val="0"/>
            <c:bubble3D val="0"/>
            <c:spPr>
              <a:solidFill>
                <a:sysClr val="window" lastClr="FFFFFF">
                  <a:lumMod val="85000"/>
                </a:sysClr>
              </a:solidFill>
              <a:ln w="19050">
                <a:solidFill>
                  <a:schemeClr val="lt1"/>
                </a:solidFill>
              </a:ln>
              <a:effectLst/>
            </c:spPr>
            <c:extLst>
              <c:ext xmlns:c16="http://schemas.microsoft.com/office/drawing/2014/chart" uri="{C3380CC4-5D6E-409C-BE32-E72D297353CC}">
                <c16:uniqueId val="{00000001-351B-4A63-929C-71F36D763E04}"/>
              </c:ext>
            </c:extLst>
          </c:dPt>
          <c:dPt>
            <c:idx val="1"/>
            <c:bubble3D val="0"/>
            <c:spPr>
              <a:solidFill>
                <a:srgbClr val="B79165"/>
              </a:solidFill>
              <a:ln w="19050">
                <a:solidFill>
                  <a:schemeClr val="lt1"/>
                </a:solidFill>
              </a:ln>
              <a:effectLst/>
            </c:spPr>
            <c:extLst>
              <c:ext xmlns:c16="http://schemas.microsoft.com/office/drawing/2014/chart" uri="{C3380CC4-5D6E-409C-BE32-E72D297353CC}">
                <c16:uniqueId val="{00000003-351B-4A63-929C-71F36D763E04}"/>
              </c:ext>
            </c:extLst>
          </c:dPt>
          <c:dPt>
            <c:idx val="2"/>
            <c:bubble3D val="0"/>
            <c:spPr>
              <a:solidFill>
                <a:srgbClr val="E7E6E6">
                  <a:lumMod val="75000"/>
                </a:srgbClr>
              </a:solidFill>
              <a:ln w="19050">
                <a:solidFill>
                  <a:schemeClr val="lt1"/>
                </a:solidFill>
              </a:ln>
              <a:effectLst/>
            </c:spPr>
            <c:extLst>
              <c:ext xmlns:c16="http://schemas.microsoft.com/office/drawing/2014/chart" uri="{C3380CC4-5D6E-409C-BE32-E72D297353CC}">
                <c16:uniqueId val="{00000005-351B-4A63-929C-71F36D763E04}"/>
              </c:ext>
            </c:extLst>
          </c:dPt>
          <c:dPt>
            <c:idx val="3"/>
            <c:bubble3D val="0"/>
            <c:spPr>
              <a:solidFill>
                <a:sysClr val="window" lastClr="FFFFFF">
                  <a:lumMod val="50000"/>
                </a:sysClr>
              </a:solidFill>
              <a:ln w="19050">
                <a:solidFill>
                  <a:schemeClr val="lt1"/>
                </a:solidFill>
              </a:ln>
              <a:effectLst/>
            </c:spPr>
            <c:extLst>
              <c:ext xmlns:c16="http://schemas.microsoft.com/office/drawing/2014/chart" uri="{C3380CC4-5D6E-409C-BE32-E72D297353CC}">
                <c16:uniqueId val="{00000007-351B-4A63-929C-71F36D763E04}"/>
              </c:ext>
            </c:extLst>
          </c:dPt>
          <c:dPt>
            <c:idx val="4"/>
            <c:bubble3D val="0"/>
            <c:spPr>
              <a:solidFill>
                <a:sysClr val="windowText" lastClr="000000">
                  <a:lumMod val="65000"/>
                  <a:lumOff val="35000"/>
                </a:sysClr>
              </a:solidFill>
              <a:ln w="19050">
                <a:solidFill>
                  <a:schemeClr val="lt1"/>
                </a:solidFill>
              </a:ln>
              <a:effectLst/>
            </c:spPr>
            <c:extLst>
              <c:ext xmlns:c16="http://schemas.microsoft.com/office/drawing/2014/chart" uri="{C3380CC4-5D6E-409C-BE32-E72D297353CC}">
                <c16:uniqueId val="{00000009-351B-4A63-929C-71F36D763E04}"/>
              </c:ext>
            </c:extLst>
          </c:dPt>
          <c:dPt>
            <c:idx val="5"/>
            <c:bubble3D val="0"/>
            <c:spPr>
              <a:solidFill>
                <a:sysClr val="windowText" lastClr="000000">
                  <a:lumMod val="95000"/>
                  <a:lumOff val="5000"/>
                </a:sysClr>
              </a:solidFill>
              <a:ln w="19050">
                <a:solidFill>
                  <a:schemeClr val="lt1"/>
                </a:solidFill>
              </a:ln>
              <a:effectLst/>
            </c:spPr>
            <c:extLst>
              <c:ext xmlns:c16="http://schemas.microsoft.com/office/drawing/2014/chart" uri="{C3380CC4-5D6E-409C-BE32-E72D297353CC}">
                <c16:uniqueId val="{0000000B-351B-4A63-929C-71F36D763E04}"/>
              </c:ext>
            </c:extLst>
          </c:dPt>
          <c:dPt>
            <c:idx val="6"/>
            <c:bubble3D val="0"/>
            <c:spPr>
              <a:solidFill>
                <a:srgbClr val="F2F2F2"/>
              </a:solidFill>
              <a:ln w="19050">
                <a:solidFill>
                  <a:schemeClr val="lt1"/>
                </a:solidFill>
              </a:ln>
              <a:effectLst/>
            </c:spPr>
            <c:extLst>
              <c:ext xmlns:c16="http://schemas.microsoft.com/office/drawing/2014/chart" uri="{C3380CC4-5D6E-409C-BE32-E72D297353CC}">
                <c16:uniqueId val="{0000000D-351B-4A63-929C-71F36D763E04}"/>
              </c:ext>
            </c:extLst>
          </c:dPt>
          <c:dLbls>
            <c:dLbl>
              <c:idx val="0"/>
              <c:layout>
                <c:manualLayout>
                  <c:x val="5.0824165288157433E-2"/>
                  <c:y val="4.7272753478397579E-2"/>
                </c:manualLayout>
              </c:layout>
              <c:showLegendKey val="0"/>
              <c:showVal val="1"/>
              <c:showCatName val="1"/>
              <c:showSerName val="0"/>
              <c:showPercent val="0"/>
              <c:showBubbleSize val="0"/>
              <c:separator>
</c:separator>
              <c:extLst>
                <c:ext xmlns:c15="http://schemas.microsoft.com/office/drawing/2012/chart" uri="{CE6537A1-D6FC-4f65-9D91-7224C49458BB}"/>
                <c:ext xmlns:c16="http://schemas.microsoft.com/office/drawing/2014/chart" uri="{C3380CC4-5D6E-409C-BE32-E72D297353CC}">
                  <c16:uniqueId val="{00000001-351B-4A63-929C-71F36D763E04}"/>
                </c:ext>
              </c:extLst>
            </c:dLbl>
            <c:dLbl>
              <c:idx val="1"/>
              <c:layout>
                <c:manualLayout>
                  <c:x val="-1.0968416585064034E-2"/>
                  <c:y val="0.13491047977188697"/>
                </c:manualLayout>
              </c:layout>
              <c:showLegendKey val="0"/>
              <c:showVal val="1"/>
              <c:showCatName val="1"/>
              <c:showSerName val="0"/>
              <c:showPercent val="0"/>
              <c:showBubbleSize val="0"/>
              <c:separator>
</c:separator>
              <c:extLst>
                <c:ext xmlns:c15="http://schemas.microsoft.com/office/drawing/2012/chart" uri="{CE6537A1-D6FC-4f65-9D91-7224C49458BB}"/>
                <c:ext xmlns:c16="http://schemas.microsoft.com/office/drawing/2014/chart" uri="{C3380CC4-5D6E-409C-BE32-E72D297353CC}">
                  <c16:uniqueId val="{00000003-351B-4A63-929C-71F36D763E04}"/>
                </c:ext>
              </c:extLst>
            </c:dLbl>
            <c:dLbl>
              <c:idx val="2"/>
              <c:layout>
                <c:manualLayout>
                  <c:x val="7.2264990808518031E-2"/>
                  <c:y val="-5.4202554519447409E-3"/>
                </c:manualLayout>
              </c:layout>
              <c:spPr>
                <a:noFill/>
                <a:ln>
                  <a:noFill/>
                </a:ln>
                <a:effectLst/>
              </c:spPr>
              <c:txPr>
                <a:bodyPr rot="0" spcFirstLastPara="1" vertOverflow="ellipsis" vert="horz" wrap="square" lIns="38100" tIns="19050" rIns="38100" bIns="19050" anchor="ctr" anchorCtr="1">
                  <a:noAutofit/>
                </a:bodyPr>
                <a:lstStyle/>
                <a:p>
                  <a:pPr>
                    <a:defRPr sz="1050" b="0" i="0" u="none" strike="noStrike" kern="1200" baseline="0">
                      <a:solidFill>
                        <a:schemeClr val="tx1"/>
                      </a:solidFill>
                      <a:latin typeface="Cambria" panose="02040503050406030204" pitchFamily="18" charset="0"/>
                      <a:ea typeface="Cambria" panose="02040503050406030204" pitchFamily="18" charset="0"/>
                      <a:cs typeface="+mn-cs"/>
                    </a:defRPr>
                  </a:pPr>
                  <a:endParaRPr lang="en-US"/>
                </a:p>
              </c:txPr>
              <c:showLegendKey val="0"/>
              <c:showVal val="1"/>
              <c:showCatName val="1"/>
              <c:showSerName val="0"/>
              <c:showPercent val="0"/>
              <c:showBubbleSize val="0"/>
              <c:separator>
</c:separator>
              <c:extLst>
                <c:ext xmlns:c15="http://schemas.microsoft.com/office/drawing/2012/chart" uri="{CE6537A1-D6FC-4f65-9D91-7224C49458BB}">
                  <c15:layout>
                    <c:manualLayout>
                      <c:w val="0.29682190768632888"/>
                      <c:h val="0.23979167440226745"/>
                    </c:manualLayout>
                  </c15:layout>
                </c:ext>
                <c:ext xmlns:c16="http://schemas.microsoft.com/office/drawing/2014/chart" uri="{C3380CC4-5D6E-409C-BE32-E72D297353CC}">
                  <c16:uniqueId val="{00000005-351B-4A63-929C-71F36D763E04}"/>
                </c:ext>
              </c:extLst>
            </c:dLbl>
            <c:dLbl>
              <c:idx val="3"/>
              <c:layout>
                <c:manualLayout>
                  <c:x val="-7.0328899093124161E-2"/>
                  <c:y val="2.436575542356299E-2"/>
                </c:manualLayout>
              </c:layout>
              <c:spPr>
                <a:noFill/>
                <a:ln>
                  <a:noFill/>
                </a:ln>
                <a:effectLst/>
              </c:spPr>
              <c:txPr>
                <a:bodyPr rot="0" spcFirstLastPara="1" vertOverflow="ellipsis" vert="horz" wrap="square" lIns="38100" tIns="19050" rIns="38100" bIns="19050" anchor="ctr" anchorCtr="1">
                  <a:noAutofit/>
                </a:bodyPr>
                <a:lstStyle/>
                <a:p>
                  <a:pPr>
                    <a:defRPr sz="1050" b="0" i="0" u="none" strike="noStrike" kern="1200" baseline="0">
                      <a:solidFill>
                        <a:schemeClr val="tx1"/>
                      </a:solidFill>
                      <a:latin typeface="Cambria" panose="02040503050406030204" pitchFamily="18" charset="0"/>
                      <a:ea typeface="Cambria" panose="02040503050406030204" pitchFamily="18" charset="0"/>
                      <a:cs typeface="+mn-cs"/>
                    </a:defRPr>
                  </a:pPr>
                  <a:endParaRPr lang="en-US"/>
                </a:p>
              </c:txPr>
              <c:showLegendKey val="0"/>
              <c:showVal val="1"/>
              <c:showCatName val="1"/>
              <c:showSerName val="0"/>
              <c:showPercent val="0"/>
              <c:showBubbleSize val="0"/>
              <c:separator>
</c:separator>
              <c:extLst>
                <c:ext xmlns:c15="http://schemas.microsoft.com/office/drawing/2012/chart" uri="{CE6537A1-D6FC-4f65-9D91-7224C49458BB}">
                  <c15:layout>
                    <c:manualLayout>
                      <c:w val="0.28107366480621188"/>
                      <c:h val="0.16091619259118078"/>
                    </c:manualLayout>
                  </c15:layout>
                </c:ext>
                <c:ext xmlns:c16="http://schemas.microsoft.com/office/drawing/2014/chart" uri="{C3380CC4-5D6E-409C-BE32-E72D297353CC}">
                  <c16:uniqueId val="{00000007-351B-4A63-929C-71F36D763E04}"/>
                </c:ext>
              </c:extLst>
            </c:dLbl>
            <c:dLbl>
              <c:idx val="4"/>
              <c:layout>
                <c:manualLayout>
                  <c:x val="8.2704162117799261E-3"/>
                  <c:y val="-2.6090634353408339E-2"/>
                </c:manualLayout>
              </c:layout>
              <c:showLegendKey val="0"/>
              <c:showVal val="1"/>
              <c:showCatName val="1"/>
              <c:showSerName val="0"/>
              <c:showPercent val="0"/>
              <c:showBubbleSize val="0"/>
              <c:separator>
</c:separator>
              <c:extLst>
                <c:ext xmlns:c15="http://schemas.microsoft.com/office/drawing/2012/chart" uri="{CE6537A1-D6FC-4f65-9D91-7224C49458BB}"/>
                <c:ext xmlns:c16="http://schemas.microsoft.com/office/drawing/2014/chart" uri="{C3380CC4-5D6E-409C-BE32-E72D297353CC}">
                  <c16:uniqueId val="{00000009-351B-4A63-929C-71F36D763E04}"/>
                </c:ext>
              </c:extLst>
            </c:dLbl>
            <c:dLbl>
              <c:idx val="5"/>
              <c:layout>
                <c:manualLayout>
                  <c:x val="-5.0161330323197563E-2"/>
                  <c:y val="-0.13744551469593438"/>
                </c:manualLayout>
              </c:layout>
              <c:spPr>
                <a:noFill/>
                <a:ln>
                  <a:noFill/>
                </a:ln>
                <a:effectLst/>
              </c:spPr>
              <c:txPr>
                <a:bodyPr rot="0" spcFirstLastPara="1" vertOverflow="ellipsis" vert="horz" wrap="square" lIns="38100" tIns="19050" rIns="38100" bIns="19050" anchor="ctr" anchorCtr="1">
                  <a:noAutofit/>
                </a:bodyPr>
                <a:lstStyle/>
                <a:p>
                  <a:pPr>
                    <a:defRPr sz="1050" b="0" i="0" u="none" strike="noStrike" kern="1200" baseline="0">
                      <a:solidFill>
                        <a:schemeClr val="tx1"/>
                      </a:solidFill>
                      <a:latin typeface="Cambria" panose="02040503050406030204" pitchFamily="18" charset="0"/>
                      <a:ea typeface="Cambria" panose="02040503050406030204" pitchFamily="18" charset="0"/>
                      <a:cs typeface="+mn-cs"/>
                    </a:defRPr>
                  </a:pPr>
                  <a:endParaRPr lang="en-US"/>
                </a:p>
              </c:txPr>
              <c:showLegendKey val="0"/>
              <c:showVal val="1"/>
              <c:showCatName val="1"/>
              <c:showSerName val="0"/>
              <c:showPercent val="0"/>
              <c:showBubbleSize val="0"/>
              <c:separator>
</c:separator>
              <c:extLst>
                <c:ext xmlns:c15="http://schemas.microsoft.com/office/drawing/2012/chart" uri="{CE6537A1-D6FC-4f65-9D91-7224C49458BB}">
                  <c15:layout>
                    <c:manualLayout>
                      <c:w val="0.15399183888444301"/>
                      <c:h val="0.20933026555410586"/>
                    </c:manualLayout>
                  </c15:layout>
                </c:ext>
                <c:ext xmlns:c16="http://schemas.microsoft.com/office/drawing/2014/chart" uri="{C3380CC4-5D6E-409C-BE32-E72D297353CC}">
                  <c16:uniqueId val="{0000000B-351B-4A63-929C-71F36D763E04}"/>
                </c:ext>
              </c:extLst>
            </c:dLbl>
            <c:dLbl>
              <c:idx val="6"/>
              <c:layout>
                <c:manualLayout>
                  <c:x val="7.3059018518471172E-2"/>
                  <c:y val="3.1327369345169123E-2"/>
                </c:manualLayout>
              </c:layout>
              <c:showLegendKey val="0"/>
              <c:showVal val="1"/>
              <c:showCatName val="1"/>
              <c:showSerName val="0"/>
              <c:showPercent val="0"/>
              <c:showBubbleSize val="0"/>
              <c:separator>
</c:separator>
              <c:extLst>
                <c:ext xmlns:c15="http://schemas.microsoft.com/office/drawing/2012/chart" uri="{CE6537A1-D6FC-4f65-9D91-7224C49458BB}">
                  <c15:layout>
                    <c:manualLayout>
                      <c:w val="0.27498542657936248"/>
                      <c:h val="0.28049821963814031"/>
                    </c:manualLayout>
                  </c15:layout>
                </c:ext>
                <c:ext xmlns:c16="http://schemas.microsoft.com/office/drawing/2014/chart" uri="{C3380CC4-5D6E-409C-BE32-E72D297353CC}">
                  <c16:uniqueId val="{0000000D-351B-4A63-929C-71F36D763E04}"/>
                </c:ext>
              </c:extLst>
            </c:dLbl>
            <c:spPr>
              <a:noFill/>
              <a:ln>
                <a:noFill/>
              </a:ln>
              <a:effectLst/>
            </c:spPr>
            <c:txPr>
              <a:bodyPr rot="0" spcFirstLastPara="1" vertOverflow="ellipsis" vert="horz" wrap="square" lIns="38100" tIns="19050" rIns="38100" bIns="19050" anchor="ctr" anchorCtr="1">
                <a:spAutoFit/>
              </a:bodyPr>
              <a:lstStyle/>
              <a:p>
                <a:pPr>
                  <a:defRPr sz="1050" b="0" i="0" u="none" strike="noStrike" kern="1200" baseline="0">
                    <a:solidFill>
                      <a:schemeClr val="tx1"/>
                    </a:solidFill>
                    <a:latin typeface="Cambria" panose="02040503050406030204" pitchFamily="18" charset="0"/>
                    <a:ea typeface="Cambria" panose="02040503050406030204" pitchFamily="18" charset="0"/>
                    <a:cs typeface="+mn-cs"/>
                  </a:defRPr>
                </a:pPr>
                <a:endParaRPr lang="en-US"/>
              </a:p>
            </c:txPr>
            <c:showLegendKey val="0"/>
            <c:showVal val="1"/>
            <c:showCatName val="1"/>
            <c:showSerName val="0"/>
            <c:showPercent val="0"/>
            <c:showBubbleSize val="0"/>
            <c:separator>
</c:separator>
            <c:showLeaderLines val="1"/>
            <c:leaderLines>
              <c:spPr>
                <a:ln w="9525" cap="flat" cmpd="sng" algn="ctr">
                  <a:solidFill>
                    <a:schemeClr val="tx1">
                      <a:lumMod val="35000"/>
                      <a:lumOff val="65000"/>
                    </a:schemeClr>
                  </a:solidFill>
                  <a:round/>
                </a:ln>
                <a:effectLst/>
              </c:spPr>
            </c:leaderLines>
            <c:extLst>
              <c:ext xmlns:c15="http://schemas.microsoft.com/office/drawing/2012/chart" uri="{CE6537A1-D6FC-4f65-9D91-7224C49458BB}"/>
            </c:extLst>
          </c:dLbls>
          <c:cat>
            <c:strRef>
              <c:f>Sheet1!$E$91:$E$97</c:f>
              <c:strCache>
                <c:ptCount val="7"/>
                <c:pt idx="0">
                  <c:v>US &amp; Canada</c:v>
                </c:pt>
                <c:pt idx="1">
                  <c:v>Europe</c:v>
                </c:pt>
                <c:pt idx="2">
                  <c:v>China &amp; Hong Kong</c:v>
                </c:pt>
                <c:pt idx="3">
                  <c:v>Taiwan</c:v>
                </c:pt>
                <c:pt idx="4">
                  <c:v>United Kingdom</c:v>
                </c:pt>
                <c:pt idx="5">
                  <c:v>Japan</c:v>
                </c:pt>
                <c:pt idx="6">
                  <c:v>Cash &amp; Equivalents</c:v>
                </c:pt>
              </c:strCache>
            </c:strRef>
          </c:cat>
          <c:val>
            <c:numRef>
              <c:f>Sheet1!$F$91:$F$97</c:f>
              <c:numCache>
                <c:formatCode>0.00%</c:formatCode>
                <c:ptCount val="7"/>
                <c:pt idx="0">
                  <c:v>0.35880000000000001</c:v>
                </c:pt>
                <c:pt idx="1">
                  <c:v>0.1585</c:v>
                </c:pt>
                <c:pt idx="2">
                  <c:v>0.13719999999999999</c:v>
                </c:pt>
                <c:pt idx="3">
                  <c:v>5.8999999999999997E-2</c:v>
                </c:pt>
                <c:pt idx="4">
                  <c:v>4.0899999999999999E-2</c:v>
                </c:pt>
                <c:pt idx="5">
                  <c:v>2.4500000000000001E-2</c:v>
                </c:pt>
                <c:pt idx="6">
                  <c:v>0.22109999999999999</c:v>
                </c:pt>
              </c:numCache>
            </c:numRef>
          </c:val>
          <c:extLst>
            <c:ext xmlns:c16="http://schemas.microsoft.com/office/drawing/2014/chart" uri="{C3380CC4-5D6E-409C-BE32-E72D297353CC}">
              <c16:uniqueId val="{00000010-351B-4A63-929C-71F36D763E04}"/>
            </c:ext>
          </c:extLst>
        </c:ser>
        <c:dLbls>
          <c:showLegendKey val="0"/>
          <c:showVal val="0"/>
          <c:showCatName val="0"/>
          <c:showSerName val="0"/>
          <c:showPercent val="0"/>
          <c:showBubbleSize val="0"/>
          <c:showLeaderLines val="1"/>
        </c:dLbls>
        <c:firstSliceAng val="0"/>
      </c:pieChart>
      <c:spPr>
        <a:noFill/>
        <a:ln>
          <a:noFill/>
        </a:ln>
        <a:effectLst/>
      </c:spPr>
    </c:plotArea>
    <c:plotVisOnly val="1"/>
    <c:dispBlanksAs val="gap"/>
    <c:showDLblsOverMax val="0"/>
  </c:chart>
  <c:spPr>
    <a:noFill/>
    <a:ln>
      <a:solidFill>
        <a:sysClr val="window" lastClr="FFFFFF">
          <a:lumMod val="85000"/>
        </a:sysClr>
      </a:solidFill>
    </a:ln>
    <a:effectLst/>
  </c:spPr>
  <c:txPr>
    <a:bodyPr/>
    <a:lstStyle/>
    <a:p>
      <a:pPr>
        <a:defRPr sz="1100">
          <a:solidFill>
            <a:schemeClr val="tx1"/>
          </a:solidFill>
          <a:latin typeface="Cambria" panose="02040503050406030204" pitchFamily="18" charset="0"/>
          <a:ea typeface="Cambria" panose="02040503050406030204" pitchFamily="18" charset="0"/>
        </a:defRPr>
      </a:pPr>
      <a:endParaRPr lang="en-US"/>
    </a:p>
  </c:txPr>
</c:chartSpace>
</file>

<file path=ppt/charts/chart9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title>
      <c:tx>
        <c:rich>
          <a:bodyPr rot="0" spcFirstLastPara="1" vertOverflow="ellipsis" vert="horz" wrap="square" anchor="ctr" anchorCtr="1"/>
          <a:lstStyle/>
          <a:p>
            <a:pPr>
              <a:defRPr sz="1400" b="1" i="0" u="none" strike="noStrike" kern="1200" spc="0" baseline="0">
                <a:solidFill>
                  <a:schemeClr val="tx1"/>
                </a:solidFill>
                <a:latin typeface="Cambria" panose="02040503050406030204" pitchFamily="18" charset="0"/>
                <a:ea typeface="Cambria" panose="02040503050406030204" pitchFamily="18" charset="0"/>
                <a:cs typeface="+mn-cs"/>
              </a:defRPr>
            </a:pPr>
            <a:r>
              <a:rPr lang="en-IN" b="1">
                <a:solidFill>
                  <a:schemeClr val="tx1"/>
                </a:solidFill>
              </a:rPr>
              <a:t>Performance</a:t>
            </a:r>
          </a:p>
        </c:rich>
      </c:tx>
      <c:overlay val="0"/>
      <c:spPr>
        <a:noFill/>
        <a:ln>
          <a:noFill/>
        </a:ln>
        <a:effectLst/>
      </c:spPr>
      <c:txPr>
        <a:bodyPr rot="0" spcFirstLastPara="1" vertOverflow="ellipsis" vert="horz" wrap="square" anchor="ctr" anchorCtr="1"/>
        <a:lstStyle/>
        <a:p>
          <a:pPr>
            <a:defRPr sz="1400" b="1" i="0" u="none" strike="noStrike" kern="1200" spc="0" baseline="0">
              <a:solidFill>
                <a:schemeClr val="tx1"/>
              </a:solidFill>
              <a:latin typeface="Cambria" panose="02040503050406030204" pitchFamily="18" charset="0"/>
              <a:ea typeface="Cambria" panose="02040503050406030204" pitchFamily="18" charset="0"/>
              <a:cs typeface="+mn-cs"/>
            </a:defRPr>
          </a:pPr>
          <a:endParaRPr lang="en-US"/>
        </a:p>
      </c:txPr>
    </c:title>
    <c:autoTitleDeleted val="0"/>
    <c:plotArea>
      <c:layout/>
      <c:barChart>
        <c:barDir val="col"/>
        <c:grouping val="clustered"/>
        <c:varyColors val="0"/>
        <c:ser>
          <c:idx val="0"/>
          <c:order val="0"/>
          <c:tx>
            <c:strRef>
              <c:f>Sheet1!$A$112</c:f>
              <c:strCache>
                <c:ptCount val="1"/>
                <c:pt idx="0">
                  <c:v>DSP GLOBAL EQUITY FUND</c:v>
                </c:pt>
              </c:strCache>
            </c:strRef>
          </c:tx>
          <c:spPr>
            <a:solidFill>
              <a:srgbClr val="B79165"/>
            </a:solidFill>
            <a:ln>
              <a:noFill/>
            </a:ln>
            <a:effectLst/>
          </c:spPr>
          <c:invertIfNegative val="0"/>
          <c:dLbls>
            <c:spPr>
              <a:noFill/>
              <a:ln>
                <a:noFill/>
              </a:ln>
              <a:effectLst/>
            </c:spPr>
            <c:txPr>
              <a:bodyPr rot="0" spcFirstLastPara="1" vertOverflow="ellipsis" vert="horz" wrap="square" anchor="ctr" anchorCtr="1"/>
              <a:lstStyle/>
              <a:p>
                <a:pPr>
                  <a:defRPr sz="1000" b="0" i="0" u="none" strike="noStrike" kern="1200" baseline="0">
                    <a:solidFill>
                      <a:schemeClr val="tx1"/>
                    </a:solidFill>
                    <a:latin typeface="Cambria" panose="02040503050406030204" pitchFamily="18" charset="0"/>
                    <a:ea typeface="Cambria" panose="02040503050406030204" pitchFamily="18" charset="0"/>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Sheet1!$B$111:$E$111</c:f>
              <c:strCache>
                <c:ptCount val="4"/>
                <c:pt idx="0">
                  <c:v>1M</c:v>
                </c:pt>
                <c:pt idx="1">
                  <c:v>3M</c:v>
                </c:pt>
                <c:pt idx="2">
                  <c:v>6M</c:v>
                </c:pt>
                <c:pt idx="3">
                  <c:v>SI</c:v>
                </c:pt>
              </c:strCache>
            </c:strRef>
          </c:cat>
          <c:val>
            <c:numRef>
              <c:f>Sheet1!$B$112:$E$112</c:f>
              <c:numCache>
                <c:formatCode>0%</c:formatCode>
                <c:ptCount val="4"/>
                <c:pt idx="0">
                  <c:v>4.5499999999999999E-2</c:v>
                </c:pt>
                <c:pt idx="1">
                  <c:v>2.5999999999999999E-3</c:v>
                </c:pt>
                <c:pt idx="2">
                  <c:v>-2.01E-2</c:v>
                </c:pt>
                <c:pt idx="3">
                  <c:v>-3.4099999999999998E-2</c:v>
                </c:pt>
              </c:numCache>
            </c:numRef>
          </c:val>
          <c:extLst>
            <c:ext xmlns:c16="http://schemas.microsoft.com/office/drawing/2014/chart" uri="{C3380CC4-5D6E-409C-BE32-E72D297353CC}">
              <c16:uniqueId val="{00000000-614A-4335-BE84-2F003FC5D718}"/>
            </c:ext>
          </c:extLst>
        </c:ser>
        <c:ser>
          <c:idx val="1"/>
          <c:order val="1"/>
          <c:tx>
            <c:strRef>
              <c:f>Sheet1!$A$113</c:f>
              <c:strCache>
                <c:ptCount val="1"/>
                <c:pt idx="0">
                  <c:v>MSCI ACWI</c:v>
                </c:pt>
              </c:strCache>
            </c:strRef>
          </c:tx>
          <c:spPr>
            <a:solidFill>
              <a:sysClr val="window" lastClr="FFFFFF">
                <a:lumMod val="50000"/>
              </a:sysClr>
            </a:solidFill>
            <a:ln>
              <a:noFill/>
            </a:ln>
            <a:effectLst/>
          </c:spPr>
          <c:invertIfNegative val="0"/>
          <c:dLbls>
            <c:spPr>
              <a:noFill/>
              <a:ln>
                <a:noFill/>
              </a:ln>
              <a:effectLst/>
            </c:spPr>
            <c:txPr>
              <a:bodyPr rot="0" spcFirstLastPara="1" vertOverflow="ellipsis" vert="horz" wrap="square" anchor="ctr" anchorCtr="1"/>
              <a:lstStyle/>
              <a:p>
                <a:pPr>
                  <a:defRPr sz="1000" b="0" i="0" u="none" strike="noStrike" kern="1200" baseline="0">
                    <a:solidFill>
                      <a:schemeClr val="tx1"/>
                    </a:solidFill>
                    <a:latin typeface="Cambria" panose="02040503050406030204" pitchFamily="18" charset="0"/>
                    <a:ea typeface="Cambria" panose="02040503050406030204" pitchFamily="18" charset="0"/>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Sheet1!$B$111:$E$111</c:f>
              <c:strCache>
                <c:ptCount val="4"/>
                <c:pt idx="0">
                  <c:v>1M</c:v>
                </c:pt>
                <c:pt idx="1">
                  <c:v>3M</c:v>
                </c:pt>
                <c:pt idx="2">
                  <c:v>6M</c:v>
                </c:pt>
                <c:pt idx="3">
                  <c:v>SI</c:v>
                </c:pt>
              </c:strCache>
            </c:strRef>
          </c:cat>
          <c:val>
            <c:numRef>
              <c:f>Sheet1!$B$113:$E$113</c:f>
              <c:numCache>
                <c:formatCode>0%</c:formatCode>
                <c:ptCount val="4"/>
                <c:pt idx="0">
                  <c:v>8.0000000000000004E-4</c:v>
                </c:pt>
                <c:pt idx="1">
                  <c:v>4.3999999999999997E-2</c:v>
                </c:pt>
                <c:pt idx="2">
                  <c:v>8.1299999999999997E-2</c:v>
                </c:pt>
                <c:pt idx="3">
                  <c:v>0.1573</c:v>
                </c:pt>
              </c:numCache>
            </c:numRef>
          </c:val>
          <c:extLst>
            <c:ext xmlns:c16="http://schemas.microsoft.com/office/drawing/2014/chart" uri="{C3380CC4-5D6E-409C-BE32-E72D297353CC}">
              <c16:uniqueId val="{00000001-614A-4335-BE84-2F003FC5D718}"/>
            </c:ext>
          </c:extLst>
        </c:ser>
        <c:dLbls>
          <c:showLegendKey val="0"/>
          <c:showVal val="0"/>
          <c:showCatName val="0"/>
          <c:showSerName val="0"/>
          <c:showPercent val="0"/>
          <c:showBubbleSize val="0"/>
        </c:dLbls>
        <c:gapWidth val="219"/>
        <c:overlap val="-27"/>
        <c:axId val="1846336399"/>
        <c:axId val="1846320079"/>
      </c:barChart>
      <c:catAx>
        <c:axId val="1846336399"/>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000" b="0" i="0" u="none" strike="noStrike" kern="1200" baseline="0">
                <a:solidFill>
                  <a:schemeClr val="tx1"/>
                </a:solidFill>
                <a:latin typeface="Cambria" panose="02040503050406030204" pitchFamily="18" charset="0"/>
                <a:ea typeface="Cambria" panose="02040503050406030204" pitchFamily="18" charset="0"/>
                <a:cs typeface="+mn-cs"/>
              </a:defRPr>
            </a:pPr>
            <a:endParaRPr lang="en-US"/>
          </a:p>
        </c:txPr>
        <c:crossAx val="1846320079"/>
        <c:crosses val="autoZero"/>
        <c:auto val="1"/>
        <c:lblAlgn val="ctr"/>
        <c:lblOffset val="100"/>
        <c:noMultiLvlLbl val="0"/>
      </c:catAx>
      <c:valAx>
        <c:axId val="1846320079"/>
        <c:scaling>
          <c:orientation val="minMax"/>
        </c:scaling>
        <c:delete val="1"/>
        <c:axPos val="l"/>
        <c:numFmt formatCode="0%" sourceLinked="1"/>
        <c:majorTickMark val="none"/>
        <c:minorTickMark val="none"/>
        <c:tickLblPos val="nextTo"/>
        <c:crossAx val="1846336399"/>
        <c:crosses val="autoZero"/>
        <c:crossBetween val="between"/>
      </c:valAx>
      <c:spPr>
        <a:noFill/>
        <a:ln>
          <a:noFill/>
        </a:ln>
        <a:effectLst/>
      </c:spPr>
    </c:plotArea>
    <c:legend>
      <c:legendPos val="b"/>
      <c:overlay val="0"/>
      <c:spPr>
        <a:noFill/>
        <a:ln>
          <a:noFill/>
        </a:ln>
        <a:effectLst/>
      </c:spPr>
      <c:txPr>
        <a:bodyPr rot="0" spcFirstLastPara="1" vertOverflow="ellipsis" vert="horz" wrap="square" anchor="ctr" anchorCtr="1"/>
        <a:lstStyle/>
        <a:p>
          <a:pPr>
            <a:defRPr sz="1000" b="0" i="0" u="none" strike="noStrike" kern="1200" baseline="0">
              <a:solidFill>
                <a:schemeClr val="tx1"/>
              </a:solidFill>
              <a:latin typeface="Cambria" panose="02040503050406030204" pitchFamily="18" charset="0"/>
              <a:ea typeface="Cambria" panose="02040503050406030204" pitchFamily="18" charset="0"/>
              <a:cs typeface="+mn-cs"/>
            </a:defRPr>
          </a:pPr>
          <a:endParaRPr lang="en-US"/>
        </a:p>
      </c:txPr>
    </c:legend>
    <c:plotVisOnly val="1"/>
    <c:dispBlanksAs val="gap"/>
    <c:showDLblsOverMax val="0"/>
  </c:chart>
  <c:spPr>
    <a:noFill/>
    <a:ln>
      <a:solidFill>
        <a:sysClr val="window" lastClr="FFFFFF">
          <a:lumMod val="85000"/>
        </a:sysClr>
      </a:solidFill>
    </a:ln>
    <a:effectLst/>
  </c:spPr>
  <c:txPr>
    <a:bodyPr/>
    <a:lstStyle/>
    <a:p>
      <a:pPr>
        <a:defRPr>
          <a:solidFill>
            <a:schemeClr val="tx1"/>
          </a:solidFill>
          <a:latin typeface="Cambria" panose="02040503050406030204" pitchFamily="18" charset="0"/>
          <a:ea typeface="Cambria" panose="02040503050406030204" pitchFamily="18" charset="0"/>
        </a:defRPr>
      </a:pPr>
      <a:endParaRPr lang="en-US"/>
    </a:p>
  </c:txPr>
</c:chartSpace>
</file>

<file path=ppt/charts/chart9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rot="0" spcFirstLastPara="1" vertOverflow="ellipsis" vert="horz" wrap="square" anchor="ctr" anchorCtr="1"/>
          <a:lstStyle/>
          <a:p>
            <a:pPr>
              <a:defRPr sz="1320" b="1" i="0" u="none" strike="noStrike" kern="1200" spc="0" baseline="0">
                <a:solidFill>
                  <a:schemeClr val="tx1"/>
                </a:solidFill>
                <a:latin typeface="Cambria" panose="02040503050406030204" pitchFamily="18" charset="0"/>
                <a:ea typeface="Cambria" panose="02040503050406030204" pitchFamily="18" charset="0"/>
                <a:cs typeface="+mn-cs"/>
              </a:defRPr>
            </a:pPr>
            <a:r>
              <a:rPr lang="en-IN" b="1">
                <a:solidFill>
                  <a:schemeClr val="tx1"/>
                </a:solidFill>
              </a:rPr>
              <a:t>M.Cap Allocation</a:t>
            </a:r>
          </a:p>
        </c:rich>
      </c:tx>
      <c:overlay val="0"/>
      <c:spPr>
        <a:noFill/>
        <a:ln>
          <a:noFill/>
        </a:ln>
        <a:effectLst/>
      </c:spPr>
      <c:txPr>
        <a:bodyPr rot="0" spcFirstLastPara="1" vertOverflow="ellipsis" vert="horz" wrap="square" anchor="ctr" anchorCtr="1"/>
        <a:lstStyle/>
        <a:p>
          <a:pPr>
            <a:defRPr sz="1320" b="1" i="0" u="none" strike="noStrike" kern="1200" spc="0" baseline="0">
              <a:solidFill>
                <a:schemeClr val="tx1"/>
              </a:solidFill>
              <a:latin typeface="Cambria" panose="02040503050406030204" pitchFamily="18" charset="0"/>
              <a:ea typeface="Cambria" panose="02040503050406030204" pitchFamily="18" charset="0"/>
              <a:cs typeface="+mn-cs"/>
            </a:defRPr>
          </a:pPr>
          <a:endParaRPr lang="en-US"/>
        </a:p>
      </c:txPr>
    </c:title>
    <c:autoTitleDeleted val="0"/>
    <c:plotArea>
      <c:layout>
        <c:manualLayout>
          <c:layoutTarget val="inner"/>
          <c:xMode val="edge"/>
          <c:yMode val="edge"/>
          <c:x val="0.3061388888888889"/>
          <c:y val="0.25671296296296298"/>
          <c:w val="0.40438888888888891"/>
          <c:h val="0.67398148148148151"/>
        </c:manualLayout>
      </c:layout>
      <c:doughnutChart>
        <c:varyColors val="1"/>
        <c:ser>
          <c:idx val="0"/>
          <c:order val="0"/>
          <c:dPt>
            <c:idx val="0"/>
            <c:bubble3D val="0"/>
            <c:spPr>
              <a:solidFill>
                <a:srgbClr val="B79165"/>
              </a:solidFill>
              <a:ln w="19050">
                <a:solidFill>
                  <a:schemeClr val="lt1"/>
                </a:solidFill>
              </a:ln>
              <a:effectLst/>
            </c:spPr>
            <c:extLst>
              <c:ext xmlns:c16="http://schemas.microsoft.com/office/drawing/2014/chart" uri="{C3380CC4-5D6E-409C-BE32-E72D297353CC}">
                <c16:uniqueId val="{00000001-288D-4BB8-A01D-ED96E4CF49DD}"/>
              </c:ext>
            </c:extLst>
          </c:dPt>
          <c:dPt>
            <c:idx val="1"/>
            <c:bubble3D val="0"/>
            <c:spPr>
              <a:solidFill>
                <a:srgbClr val="BFBFBF"/>
              </a:solidFill>
              <a:ln w="19050">
                <a:solidFill>
                  <a:schemeClr val="lt1"/>
                </a:solidFill>
              </a:ln>
              <a:effectLst/>
            </c:spPr>
            <c:extLst>
              <c:ext xmlns:c16="http://schemas.microsoft.com/office/drawing/2014/chart" uri="{C3380CC4-5D6E-409C-BE32-E72D297353CC}">
                <c16:uniqueId val="{00000003-288D-4BB8-A01D-ED96E4CF49DD}"/>
              </c:ext>
            </c:extLst>
          </c:dPt>
          <c:dPt>
            <c:idx val="2"/>
            <c:bubble3D val="0"/>
            <c:spPr>
              <a:solidFill>
                <a:schemeClr val="bg1">
                  <a:lumMod val="50000"/>
                </a:schemeClr>
              </a:solidFill>
              <a:ln w="19050">
                <a:solidFill>
                  <a:schemeClr val="lt1"/>
                </a:solidFill>
              </a:ln>
              <a:effectLst/>
            </c:spPr>
            <c:extLst>
              <c:ext xmlns:c16="http://schemas.microsoft.com/office/drawing/2014/chart" uri="{C3380CC4-5D6E-409C-BE32-E72D297353CC}">
                <c16:uniqueId val="{0000000A-1DAC-44D9-832E-E74018097C3F}"/>
              </c:ext>
            </c:extLst>
          </c:dPt>
          <c:dPt>
            <c:idx val="3"/>
            <c:bubble3D val="0"/>
            <c:spPr>
              <a:solidFill>
                <a:schemeClr val="tx1"/>
              </a:solidFill>
              <a:ln w="19050">
                <a:solidFill>
                  <a:schemeClr val="lt1"/>
                </a:solidFill>
              </a:ln>
              <a:effectLst/>
            </c:spPr>
            <c:extLst>
              <c:ext xmlns:c16="http://schemas.microsoft.com/office/drawing/2014/chart" uri="{C3380CC4-5D6E-409C-BE32-E72D297353CC}">
                <c16:uniqueId val="{00000009-1DAC-44D9-832E-E74018097C3F}"/>
              </c:ext>
            </c:extLst>
          </c:dPt>
          <c:dLbls>
            <c:dLbl>
              <c:idx val="0"/>
              <c:layout>
                <c:manualLayout>
                  <c:x val="0.10617719957265066"/>
                  <c:y val="2.6596908304849433E-2"/>
                </c:manualLayout>
              </c:layout>
              <c:showLegendKey val="0"/>
              <c:showVal val="1"/>
              <c:showCatName val="1"/>
              <c:showSerName val="0"/>
              <c:showPercent val="0"/>
              <c:showBubbleSize val="0"/>
              <c:separator>
</c:separator>
              <c:extLst>
                <c:ext xmlns:c15="http://schemas.microsoft.com/office/drawing/2012/chart" uri="{CE6537A1-D6FC-4f65-9D91-7224C49458BB}"/>
                <c:ext xmlns:c16="http://schemas.microsoft.com/office/drawing/2014/chart" uri="{C3380CC4-5D6E-409C-BE32-E72D297353CC}">
                  <c16:uniqueId val="{00000001-288D-4BB8-A01D-ED96E4CF49DD}"/>
                </c:ext>
              </c:extLst>
            </c:dLbl>
            <c:dLbl>
              <c:idx val="1"/>
              <c:layout>
                <c:manualLayout>
                  <c:x val="2.9364921689408047E-2"/>
                  <c:y val="0.16666644305148409"/>
                </c:manualLayout>
              </c:layout>
              <c:spPr>
                <a:noFill/>
                <a:ln>
                  <a:noFill/>
                </a:ln>
                <a:effectLst/>
              </c:spPr>
              <c:txPr>
                <a:bodyPr rot="0" spcFirstLastPara="1" vertOverflow="ellipsis" vert="horz" wrap="square" lIns="38100" tIns="19050" rIns="38100" bIns="19050" anchor="ctr" anchorCtr="1">
                  <a:noAutofit/>
                </a:bodyPr>
                <a:lstStyle/>
                <a:p>
                  <a:pPr>
                    <a:defRPr sz="1100" b="0" i="0" u="none" strike="noStrike" kern="1200" baseline="0">
                      <a:solidFill>
                        <a:schemeClr val="tx1"/>
                      </a:solidFill>
                      <a:latin typeface="Cambria" panose="02040503050406030204" pitchFamily="18" charset="0"/>
                      <a:ea typeface="Cambria" panose="02040503050406030204" pitchFamily="18" charset="0"/>
                      <a:cs typeface="+mn-cs"/>
                    </a:defRPr>
                  </a:pPr>
                  <a:endParaRPr lang="en-US"/>
                </a:p>
              </c:txPr>
              <c:showLegendKey val="0"/>
              <c:showVal val="1"/>
              <c:showCatName val="1"/>
              <c:showSerName val="0"/>
              <c:showPercent val="0"/>
              <c:showBubbleSize val="0"/>
              <c:separator>
</c:separator>
              <c:extLst>
                <c:ext xmlns:c15="http://schemas.microsoft.com/office/drawing/2012/chart" uri="{CE6537A1-D6FC-4f65-9D91-7224C49458BB}">
                  <c15:layout>
                    <c:manualLayout>
                      <c:w val="0.11527140068415291"/>
                      <c:h val="0.29069436175184538"/>
                    </c:manualLayout>
                  </c15:layout>
                </c:ext>
                <c:ext xmlns:c16="http://schemas.microsoft.com/office/drawing/2014/chart" uri="{C3380CC4-5D6E-409C-BE32-E72D297353CC}">
                  <c16:uniqueId val="{00000003-288D-4BB8-A01D-ED96E4CF49DD}"/>
                </c:ext>
              </c:extLst>
            </c:dLbl>
            <c:dLbl>
              <c:idx val="2"/>
              <c:layout>
                <c:manualLayout>
                  <c:x val="-6.1037789431217702E-2"/>
                  <c:y val="8.3431491249218989E-2"/>
                </c:manualLayout>
              </c:layout>
              <c:showLegendKey val="0"/>
              <c:showVal val="1"/>
              <c:showCatName val="1"/>
              <c:showSerName val="0"/>
              <c:showPercent val="0"/>
              <c:showBubbleSize val="0"/>
              <c:separator>
</c:separator>
              <c:extLst>
                <c:ext xmlns:c15="http://schemas.microsoft.com/office/drawing/2012/chart" uri="{CE6537A1-D6FC-4f65-9D91-7224C49458BB}"/>
                <c:ext xmlns:c16="http://schemas.microsoft.com/office/drawing/2014/chart" uri="{C3380CC4-5D6E-409C-BE32-E72D297353CC}">
                  <c16:uniqueId val="{0000000A-1DAC-44D9-832E-E74018097C3F}"/>
                </c:ext>
              </c:extLst>
            </c:dLbl>
            <c:dLbl>
              <c:idx val="3"/>
              <c:layout>
                <c:manualLayout>
                  <c:x val="-0.21183703390834388"/>
                  <c:y val="-2.5029447374765739E-2"/>
                </c:manualLayout>
              </c:layout>
              <c:showLegendKey val="0"/>
              <c:showVal val="1"/>
              <c:showCatName val="1"/>
              <c:showSerName val="0"/>
              <c:showPercent val="0"/>
              <c:showBubbleSize val="0"/>
              <c:separator>
</c:separator>
              <c:extLst>
                <c:ext xmlns:c15="http://schemas.microsoft.com/office/drawing/2012/chart" uri="{CE6537A1-D6FC-4f65-9D91-7224C49458BB}"/>
                <c:ext xmlns:c16="http://schemas.microsoft.com/office/drawing/2014/chart" uri="{C3380CC4-5D6E-409C-BE32-E72D297353CC}">
                  <c16:uniqueId val="{00000009-1DAC-44D9-832E-E74018097C3F}"/>
                </c:ext>
              </c:extLst>
            </c:dLbl>
            <c:spPr>
              <a:noFill/>
              <a:ln>
                <a:noFill/>
              </a:ln>
              <a:effectLst/>
            </c:spPr>
            <c:txPr>
              <a:bodyPr rot="0" spcFirstLastPara="1" vertOverflow="ellipsis" vert="horz" wrap="square" lIns="38100" tIns="19050" rIns="38100" bIns="19050" anchor="ctr" anchorCtr="1">
                <a:spAutoFit/>
              </a:bodyPr>
              <a:lstStyle/>
              <a:p>
                <a:pPr>
                  <a:defRPr sz="1100" b="0" i="0" u="none" strike="noStrike" kern="1200" baseline="0">
                    <a:solidFill>
                      <a:schemeClr val="tx1"/>
                    </a:solidFill>
                    <a:latin typeface="Cambria" panose="02040503050406030204" pitchFamily="18" charset="0"/>
                    <a:ea typeface="Cambria" panose="02040503050406030204" pitchFamily="18" charset="0"/>
                    <a:cs typeface="+mn-cs"/>
                  </a:defRPr>
                </a:pPr>
                <a:endParaRPr lang="en-US"/>
              </a:p>
            </c:txPr>
            <c:showLegendKey val="0"/>
            <c:showVal val="1"/>
            <c:showCatName val="1"/>
            <c:showSerName val="0"/>
            <c:showPercent val="0"/>
            <c:showBubbleSize val="0"/>
            <c:separator>
</c:separator>
            <c:showLeaderLines val="1"/>
            <c:leaderLines>
              <c:spPr>
                <a:ln w="9525" cap="flat" cmpd="sng" algn="ctr">
                  <a:solidFill>
                    <a:schemeClr val="tx1">
                      <a:lumMod val="35000"/>
                      <a:lumOff val="65000"/>
                    </a:schemeClr>
                  </a:solidFill>
                  <a:round/>
                </a:ln>
                <a:effectLst/>
              </c:spPr>
            </c:leaderLines>
            <c:extLst>
              <c:ext xmlns:c15="http://schemas.microsoft.com/office/drawing/2012/chart" uri="{CE6537A1-D6FC-4f65-9D91-7224C49458BB}"/>
            </c:extLst>
          </c:dLbls>
          <c:cat>
            <c:strRef>
              <c:f>Sheet1!$K$16:$K$19</c:f>
              <c:strCache>
                <c:ptCount val="4"/>
                <c:pt idx="0">
                  <c:v>Large</c:v>
                </c:pt>
                <c:pt idx="1">
                  <c:v>Mid </c:v>
                </c:pt>
                <c:pt idx="2">
                  <c:v>Small</c:v>
                </c:pt>
                <c:pt idx="3">
                  <c:v>Cash</c:v>
                </c:pt>
              </c:strCache>
            </c:strRef>
          </c:cat>
          <c:val>
            <c:numRef>
              <c:f>Sheet1!$L$16:$L$19</c:f>
              <c:numCache>
                <c:formatCode>0%</c:formatCode>
                <c:ptCount val="4"/>
                <c:pt idx="0">
                  <c:v>0.23599999999999999</c:v>
                </c:pt>
                <c:pt idx="1">
                  <c:v>0.34300000000000003</c:v>
                </c:pt>
                <c:pt idx="2">
                  <c:v>0.442</c:v>
                </c:pt>
                <c:pt idx="3">
                  <c:v>-0.02</c:v>
                </c:pt>
              </c:numCache>
            </c:numRef>
          </c:val>
          <c:extLst>
            <c:ext xmlns:c16="http://schemas.microsoft.com/office/drawing/2014/chart" uri="{C3380CC4-5D6E-409C-BE32-E72D297353CC}">
              <c16:uniqueId val="{00000008-1DAC-44D9-832E-E74018097C3F}"/>
            </c:ext>
          </c:extLst>
        </c:ser>
        <c:dLbls>
          <c:showLegendKey val="0"/>
          <c:showVal val="0"/>
          <c:showCatName val="0"/>
          <c:showSerName val="0"/>
          <c:showPercent val="0"/>
          <c:showBubbleSize val="0"/>
          <c:showLeaderLines val="1"/>
        </c:dLbls>
        <c:firstSliceAng val="0"/>
        <c:holeSize val="75"/>
      </c:doughnutChart>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solidFill>
        <a:schemeClr val="bg1">
          <a:lumMod val="85000"/>
        </a:schemeClr>
      </a:solidFill>
    </a:ln>
    <a:effectLst/>
  </c:spPr>
  <c:txPr>
    <a:bodyPr/>
    <a:lstStyle/>
    <a:p>
      <a:pPr>
        <a:defRPr sz="1100">
          <a:latin typeface="Cambria" panose="02040503050406030204" pitchFamily="18" charset="0"/>
          <a:ea typeface="Cambria" panose="02040503050406030204" pitchFamily="18" charset="0"/>
        </a:defRPr>
      </a:pPr>
      <a:endParaRPr lang="en-US"/>
    </a:p>
  </c:txPr>
</c:chartSpace>
</file>

<file path=ppt/charts/chart9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title>
      <c:tx>
        <c:rich>
          <a:bodyPr rot="0" spcFirstLastPara="1" vertOverflow="ellipsis" vert="horz" wrap="square" anchor="ctr" anchorCtr="1"/>
          <a:lstStyle/>
          <a:p>
            <a:pPr>
              <a:defRPr sz="1400" b="1" i="0" u="none" strike="noStrike" kern="1200" spc="0" baseline="0">
                <a:solidFill>
                  <a:schemeClr val="tx1"/>
                </a:solidFill>
                <a:latin typeface="Cambria" panose="02040503050406030204" pitchFamily="18" charset="0"/>
                <a:ea typeface="Cambria" panose="02040503050406030204" pitchFamily="18" charset="0"/>
                <a:cs typeface="+mn-cs"/>
              </a:defRPr>
            </a:pPr>
            <a:r>
              <a:rPr lang="en-IN" b="1"/>
              <a:t>Performance</a:t>
            </a:r>
          </a:p>
        </c:rich>
      </c:tx>
      <c:overlay val="0"/>
      <c:spPr>
        <a:noFill/>
        <a:ln>
          <a:noFill/>
        </a:ln>
        <a:effectLst/>
      </c:spPr>
      <c:txPr>
        <a:bodyPr rot="0" spcFirstLastPara="1" vertOverflow="ellipsis" vert="horz" wrap="square" anchor="ctr" anchorCtr="1"/>
        <a:lstStyle/>
        <a:p>
          <a:pPr>
            <a:defRPr sz="1400" b="1" i="0" u="none" strike="noStrike" kern="1200" spc="0" baseline="0">
              <a:solidFill>
                <a:schemeClr val="tx1"/>
              </a:solidFill>
              <a:latin typeface="Cambria" panose="02040503050406030204" pitchFamily="18" charset="0"/>
              <a:ea typeface="Cambria" panose="02040503050406030204" pitchFamily="18" charset="0"/>
              <a:cs typeface="+mn-cs"/>
            </a:defRPr>
          </a:pPr>
          <a:endParaRPr lang="en-US"/>
        </a:p>
      </c:txPr>
    </c:title>
    <c:autoTitleDeleted val="0"/>
    <c:plotArea>
      <c:layout/>
      <c:barChart>
        <c:barDir val="col"/>
        <c:grouping val="clustered"/>
        <c:varyColors val="0"/>
        <c:ser>
          <c:idx val="0"/>
          <c:order val="0"/>
          <c:tx>
            <c:strRef>
              <c:f>Sheet1!$H$38</c:f>
              <c:strCache>
                <c:ptCount val="1"/>
                <c:pt idx="0">
                  <c:v>Alchemy India Long Term Fund USD</c:v>
                </c:pt>
              </c:strCache>
            </c:strRef>
          </c:tx>
          <c:spPr>
            <a:solidFill>
              <a:srgbClr val="B79165"/>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00" b="0" i="0" u="none" strike="noStrike" kern="1200" baseline="0">
                    <a:solidFill>
                      <a:schemeClr val="tx1"/>
                    </a:solidFill>
                    <a:latin typeface="Cambria" panose="02040503050406030204" pitchFamily="18" charset="0"/>
                    <a:ea typeface="Cambria" panose="02040503050406030204" pitchFamily="18" charset="0"/>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Sheet1!$I$37:$O$37</c:f>
              <c:strCache>
                <c:ptCount val="7"/>
                <c:pt idx="0">
                  <c:v>1M</c:v>
                </c:pt>
                <c:pt idx="1">
                  <c:v>3M</c:v>
                </c:pt>
                <c:pt idx="2">
                  <c:v>6M</c:v>
                </c:pt>
                <c:pt idx="3">
                  <c:v>1Y</c:v>
                </c:pt>
                <c:pt idx="4">
                  <c:v>3Y</c:v>
                </c:pt>
                <c:pt idx="5">
                  <c:v>5Y</c:v>
                </c:pt>
                <c:pt idx="6">
                  <c:v>SI</c:v>
                </c:pt>
              </c:strCache>
            </c:strRef>
          </c:cat>
          <c:val>
            <c:numRef>
              <c:f>Sheet1!$I$38:$O$38</c:f>
              <c:numCache>
                <c:formatCode>0%</c:formatCode>
                <c:ptCount val="7"/>
                <c:pt idx="0">
                  <c:v>8.9999999999999993E-3</c:v>
                </c:pt>
                <c:pt idx="1">
                  <c:v>8.5300000000000001E-2</c:v>
                </c:pt>
                <c:pt idx="2">
                  <c:v>8.5000000000000006E-2</c:v>
                </c:pt>
                <c:pt idx="3">
                  <c:v>1.7000000000000001E-2</c:v>
                </c:pt>
                <c:pt idx="4">
                  <c:v>0.114</c:v>
                </c:pt>
                <c:pt idx="5">
                  <c:v>8.1000000000000003E-2</c:v>
                </c:pt>
                <c:pt idx="6">
                  <c:v>0.105</c:v>
                </c:pt>
              </c:numCache>
            </c:numRef>
          </c:val>
          <c:extLst>
            <c:ext xmlns:c16="http://schemas.microsoft.com/office/drawing/2014/chart" uri="{C3380CC4-5D6E-409C-BE32-E72D297353CC}">
              <c16:uniqueId val="{00000000-BA91-4763-A788-5EFBD6077320}"/>
            </c:ext>
          </c:extLst>
        </c:ser>
        <c:ser>
          <c:idx val="1"/>
          <c:order val="1"/>
          <c:tx>
            <c:strRef>
              <c:f>Sheet1!$H$39</c:f>
              <c:strCache>
                <c:ptCount val="1"/>
                <c:pt idx="0">
                  <c:v>BSE 500 $</c:v>
                </c:pt>
              </c:strCache>
            </c:strRef>
          </c:tx>
          <c:spPr>
            <a:solidFill>
              <a:srgbClr val="6D6D6D"/>
            </a:solidFill>
            <a:ln>
              <a:noFill/>
            </a:ln>
            <a:effectLst/>
          </c:spPr>
          <c:invertIfNegative val="0"/>
          <c:dLbls>
            <c:dLbl>
              <c:idx val="0"/>
              <c:layout>
                <c:manualLayout>
                  <c:x val="2.777777777777779E-2"/>
                  <c:y val="1.8518518518518517E-2"/>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41D9-44E1-9475-D494E1CD3CEC}"/>
                </c:ext>
              </c:extLst>
            </c:dLbl>
            <c:dLbl>
              <c:idx val="2"/>
              <c:layout>
                <c:manualLayout>
                  <c:x val="1.3888888888888838E-2"/>
                  <c:y val="8.4875562720133283E-17"/>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41D9-44E1-9475-D494E1CD3CEC}"/>
                </c:ext>
              </c:extLst>
            </c:dLbl>
            <c:dLbl>
              <c:idx val="4"/>
              <c:layout>
                <c:manualLayout>
                  <c:x val="1.1111111111111112E-2"/>
                  <c:y val="0"/>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41D9-44E1-9475-D494E1CD3CEC}"/>
                </c:ext>
              </c:extLst>
            </c:dLbl>
            <c:dLbl>
              <c:idx val="5"/>
              <c:layout>
                <c:manualLayout>
                  <c:x val="8.3333333333333332E-3"/>
                  <c:y val="-4.2437781360066642E-17"/>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41D9-44E1-9475-D494E1CD3CEC}"/>
                </c:ext>
              </c:extLst>
            </c:dLbl>
            <c:spPr>
              <a:noFill/>
              <a:ln>
                <a:noFill/>
              </a:ln>
              <a:effectLst/>
            </c:spPr>
            <c:txPr>
              <a:bodyPr rot="0" spcFirstLastPara="1" vertOverflow="ellipsis" vert="horz" wrap="square" lIns="38100" tIns="19050" rIns="38100" bIns="19050" anchor="ctr" anchorCtr="1">
                <a:spAutoFit/>
              </a:bodyPr>
              <a:lstStyle/>
              <a:p>
                <a:pPr>
                  <a:defRPr sz="1100" b="0" i="0" u="none" strike="noStrike" kern="1200" baseline="0">
                    <a:solidFill>
                      <a:schemeClr val="tx1"/>
                    </a:solidFill>
                    <a:latin typeface="Cambria" panose="02040503050406030204" pitchFamily="18" charset="0"/>
                    <a:ea typeface="Cambria" panose="02040503050406030204" pitchFamily="18" charset="0"/>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Sheet1!$I$37:$O$37</c:f>
              <c:strCache>
                <c:ptCount val="7"/>
                <c:pt idx="0">
                  <c:v>1M</c:v>
                </c:pt>
                <c:pt idx="1">
                  <c:v>3M</c:v>
                </c:pt>
                <c:pt idx="2">
                  <c:v>6M</c:v>
                </c:pt>
                <c:pt idx="3">
                  <c:v>1Y</c:v>
                </c:pt>
                <c:pt idx="4">
                  <c:v>3Y</c:v>
                </c:pt>
                <c:pt idx="5">
                  <c:v>5Y</c:v>
                </c:pt>
                <c:pt idx="6">
                  <c:v>SI</c:v>
                </c:pt>
              </c:strCache>
            </c:strRef>
          </c:cat>
          <c:val>
            <c:numRef>
              <c:f>Sheet1!$I$39:$O$39</c:f>
              <c:numCache>
                <c:formatCode>0%</c:formatCode>
                <c:ptCount val="7"/>
                <c:pt idx="0">
                  <c:v>1.2E-2</c:v>
                </c:pt>
                <c:pt idx="1">
                  <c:v>3.2000000000000001E-2</c:v>
                </c:pt>
                <c:pt idx="2">
                  <c:v>-2.3E-2</c:v>
                </c:pt>
                <c:pt idx="3">
                  <c:v>-6.4000000000000001E-2</c:v>
                </c:pt>
                <c:pt idx="4">
                  <c:v>5.2999999999999999E-2</c:v>
                </c:pt>
                <c:pt idx="5">
                  <c:v>5.6000000000000001E-2</c:v>
                </c:pt>
                <c:pt idx="6">
                  <c:v>5.8999999999999997E-2</c:v>
                </c:pt>
              </c:numCache>
            </c:numRef>
          </c:val>
          <c:extLst>
            <c:ext xmlns:c16="http://schemas.microsoft.com/office/drawing/2014/chart" uri="{C3380CC4-5D6E-409C-BE32-E72D297353CC}">
              <c16:uniqueId val="{00000001-BA91-4763-A788-5EFBD6077320}"/>
            </c:ext>
          </c:extLst>
        </c:ser>
        <c:dLbls>
          <c:showLegendKey val="0"/>
          <c:showVal val="0"/>
          <c:showCatName val="0"/>
          <c:showSerName val="0"/>
          <c:showPercent val="0"/>
          <c:showBubbleSize val="0"/>
        </c:dLbls>
        <c:gapWidth val="219"/>
        <c:overlap val="-27"/>
        <c:axId val="1793562544"/>
        <c:axId val="1793571664"/>
      </c:barChart>
      <c:catAx>
        <c:axId val="1793562544"/>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100" b="0" i="0" u="none" strike="noStrike" kern="1200" baseline="0">
                <a:solidFill>
                  <a:schemeClr val="tx1"/>
                </a:solidFill>
                <a:latin typeface="Cambria" panose="02040503050406030204" pitchFamily="18" charset="0"/>
                <a:ea typeface="Cambria" panose="02040503050406030204" pitchFamily="18" charset="0"/>
                <a:cs typeface="+mn-cs"/>
              </a:defRPr>
            </a:pPr>
            <a:endParaRPr lang="en-US"/>
          </a:p>
        </c:txPr>
        <c:crossAx val="1793571664"/>
        <c:crosses val="autoZero"/>
        <c:auto val="1"/>
        <c:lblAlgn val="ctr"/>
        <c:lblOffset val="100"/>
        <c:noMultiLvlLbl val="0"/>
      </c:catAx>
      <c:valAx>
        <c:axId val="1793571664"/>
        <c:scaling>
          <c:orientation val="minMax"/>
        </c:scaling>
        <c:delete val="1"/>
        <c:axPos val="l"/>
        <c:numFmt formatCode="0%" sourceLinked="1"/>
        <c:majorTickMark val="none"/>
        <c:minorTickMark val="none"/>
        <c:tickLblPos val="nextTo"/>
        <c:crossAx val="1793562544"/>
        <c:crosses val="autoZero"/>
        <c:crossBetween val="between"/>
      </c:valAx>
      <c:spPr>
        <a:noFill/>
        <a:ln>
          <a:noFill/>
        </a:ln>
        <a:effectLst/>
      </c:spPr>
    </c:plotArea>
    <c:legend>
      <c:legendPos val="b"/>
      <c:overlay val="0"/>
      <c:spPr>
        <a:noFill/>
        <a:ln>
          <a:noFill/>
        </a:ln>
        <a:effectLst/>
      </c:spPr>
      <c:txPr>
        <a:bodyPr rot="0" spcFirstLastPara="1" vertOverflow="ellipsis" vert="horz" wrap="square" anchor="ctr" anchorCtr="1"/>
        <a:lstStyle/>
        <a:p>
          <a:pPr>
            <a:defRPr sz="1100" b="0" i="0" u="none" strike="noStrike" kern="1200" baseline="0">
              <a:solidFill>
                <a:schemeClr val="tx1"/>
              </a:solidFill>
              <a:latin typeface="Cambria" panose="02040503050406030204" pitchFamily="18" charset="0"/>
              <a:ea typeface="Cambria" panose="02040503050406030204" pitchFamily="18" charset="0"/>
              <a:cs typeface="+mn-cs"/>
            </a:defRPr>
          </a:pPr>
          <a:endParaRPr lang="en-US"/>
        </a:p>
      </c:txPr>
    </c:legend>
    <c:plotVisOnly val="1"/>
    <c:dispBlanksAs val="gap"/>
    <c:showDLblsOverMax val="0"/>
  </c:chart>
  <c:spPr>
    <a:noFill/>
    <a:ln>
      <a:solidFill>
        <a:sysClr val="window" lastClr="FFFFFF">
          <a:lumMod val="85000"/>
        </a:sysClr>
      </a:solidFill>
    </a:ln>
    <a:effectLst/>
  </c:spPr>
  <c:txPr>
    <a:bodyPr/>
    <a:lstStyle/>
    <a:p>
      <a:pPr>
        <a:defRPr>
          <a:solidFill>
            <a:schemeClr val="tx1"/>
          </a:solidFill>
          <a:latin typeface="Cambria" panose="02040503050406030204" pitchFamily="18" charset="0"/>
          <a:ea typeface="Cambria" panose="02040503050406030204" pitchFamily="18" charset="0"/>
        </a:defRPr>
      </a:pPr>
      <a:endParaRPr lang="en-US"/>
    </a:p>
  </c:txPr>
</c:chartSpace>
</file>

<file path=ppt/charts/chart9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rot="0" spcFirstLastPara="1" vertOverflow="ellipsis" vert="horz" wrap="square" anchor="ctr" anchorCtr="1"/>
          <a:lstStyle/>
          <a:p>
            <a:pPr>
              <a:defRPr sz="1400" b="1" i="0" u="none" strike="noStrike" kern="1200" spc="0" baseline="0">
                <a:solidFill>
                  <a:schemeClr val="tx1"/>
                </a:solidFill>
                <a:latin typeface="Cambria" panose="02040503050406030204" pitchFamily="18" charset="0"/>
                <a:ea typeface="Cambria" panose="02040503050406030204" pitchFamily="18" charset="0"/>
                <a:cs typeface="+mn-cs"/>
              </a:defRPr>
            </a:pPr>
            <a:r>
              <a:rPr lang="en-IN" b="1"/>
              <a:t>M.Cap Allocation</a:t>
            </a:r>
          </a:p>
        </c:rich>
      </c:tx>
      <c:overlay val="0"/>
      <c:spPr>
        <a:noFill/>
        <a:ln>
          <a:noFill/>
        </a:ln>
        <a:effectLst/>
      </c:spPr>
      <c:txPr>
        <a:bodyPr rot="0" spcFirstLastPara="1" vertOverflow="ellipsis" vert="horz" wrap="square" anchor="ctr" anchorCtr="1"/>
        <a:lstStyle/>
        <a:p>
          <a:pPr>
            <a:defRPr sz="1400" b="1" i="0" u="none" strike="noStrike" kern="1200" spc="0" baseline="0">
              <a:solidFill>
                <a:schemeClr val="tx1"/>
              </a:solidFill>
              <a:latin typeface="Cambria" panose="02040503050406030204" pitchFamily="18" charset="0"/>
              <a:ea typeface="Cambria" panose="02040503050406030204" pitchFamily="18" charset="0"/>
              <a:cs typeface="+mn-cs"/>
            </a:defRPr>
          </a:pPr>
          <a:endParaRPr lang="en-US"/>
        </a:p>
      </c:txPr>
    </c:title>
    <c:autoTitleDeleted val="0"/>
    <c:plotArea>
      <c:layout>
        <c:manualLayout>
          <c:layoutTarget val="inner"/>
          <c:xMode val="edge"/>
          <c:yMode val="edge"/>
          <c:x val="0.26791468284429992"/>
          <c:y val="0.21715295187563682"/>
          <c:w val="0.48529204600924508"/>
          <c:h val="0.70053965606015012"/>
        </c:manualLayout>
      </c:layout>
      <c:doughnutChart>
        <c:varyColors val="1"/>
        <c:ser>
          <c:idx val="0"/>
          <c:order val="0"/>
          <c:dPt>
            <c:idx val="0"/>
            <c:bubble3D val="0"/>
            <c:spPr>
              <a:solidFill>
                <a:schemeClr val="tx1"/>
              </a:solidFill>
              <a:ln w="19050">
                <a:solidFill>
                  <a:schemeClr val="lt1"/>
                </a:solidFill>
              </a:ln>
              <a:effectLst/>
            </c:spPr>
            <c:extLst>
              <c:ext xmlns:c16="http://schemas.microsoft.com/office/drawing/2014/chart" uri="{C3380CC4-5D6E-409C-BE32-E72D297353CC}">
                <c16:uniqueId val="{00000001-6409-49B6-AF73-A961070E4D4E}"/>
              </c:ext>
            </c:extLst>
          </c:dPt>
          <c:dPt>
            <c:idx val="1"/>
            <c:bubble3D val="0"/>
            <c:spPr>
              <a:solidFill>
                <a:srgbClr val="B79165"/>
              </a:solidFill>
              <a:ln w="19050">
                <a:solidFill>
                  <a:schemeClr val="lt1"/>
                </a:solidFill>
              </a:ln>
              <a:effectLst/>
            </c:spPr>
            <c:extLst>
              <c:ext xmlns:c16="http://schemas.microsoft.com/office/drawing/2014/chart" uri="{C3380CC4-5D6E-409C-BE32-E72D297353CC}">
                <c16:uniqueId val="{00000003-6409-49B6-AF73-A961070E4D4E}"/>
              </c:ext>
            </c:extLst>
          </c:dPt>
          <c:dPt>
            <c:idx val="2"/>
            <c:bubble3D val="0"/>
            <c:spPr>
              <a:solidFill>
                <a:schemeClr val="accent3"/>
              </a:solidFill>
              <a:ln w="19050">
                <a:solidFill>
                  <a:schemeClr val="lt1"/>
                </a:solidFill>
              </a:ln>
              <a:effectLst/>
            </c:spPr>
            <c:extLst>
              <c:ext xmlns:c16="http://schemas.microsoft.com/office/drawing/2014/chart" uri="{C3380CC4-5D6E-409C-BE32-E72D297353CC}">
                <c16:uniqueId val="{00000005-6409-49B6-AF73-A961070E4D4E}"/>
              </c:ext>
            </c:extLst>
          </c:dPt>
          <c:dLbls>
            <c:dLbl>
              <c:idx val="0"/>
              <c:layout>
                <c:manualLayout>
                  <c:x val="8.4600492080531192E-2"/>
                  <c:y val="-2.8752793333446811E-2"/>
                </c:manualLayout>
              </c:layout>
              <c:showLegendKey val="0"/>
              <c:showVal val="1"/>
              <c:showCatName val="1"/>
              <c:showSerName val="0"/>
              <c:showPercent val="0"/>
              <c:showBubbleSize val="0"/>
              <c:separator>
</c:separator>
              <c:extLst>
                <c:ext xmlns:c15="http://schemas.microsoft.com/office/drawing/2012/chart" uri="{CE6537A1-D6FC-4f65-9D91-7224C49458BB}"/>
                <c:ext xmlns:c16="http://schemas.microsoft.com/office/drawing/2014/chart" uri="{C3380CC4-5D6E-409C-BE32-E72D297353CC}">
                  <c16:uniqueId val="{00000001-6409-49B6-AF73-A961070E4D4E}"/>
                </c:ext>
              </c:extLst>
            </c:dLbl>
            <c:dLbl>
              <c:idx val="1"/>
              <c:layout>
                <c:manualLayout>
                  <c:x val="9.3031972415165559E-2"/>
                  <c:y val="1.5440842121644656E-2"/>
                </c:manualLayout>
              </c:layout>
              <c:showLegendKey val="0"/>
              <c:showVal val="1"/>
              <c:showCatName val="1"/>
              <c:showSerName val="0"/>
              <c:showPercent val="0"/>
              <c:showBubbleSize val="0"/>
              <c:separator>
</c:separator>
              <c:extLst>
                <c:ext xmlns:c15="http://schemas.microsoft.com/office/drawing/2012/chart" uri="{CE6537A1-D6FC-4f65-9D91-7224C49458BB}"/>
                <c:ext xmlns:c16="http://schemas.microsoft.com/office/drawing/2014/chart" uri="{C3380CC4-5D6E-409C-BE32-E72D297353CC}">
                  <c16:uniqueId val="{00000003-6409-49B6-AF73-A961070E4D4E}"/>
                </c:ext>
              </c:extLst>
            </c:dLbl>
            <c:dLbl>
              <c:idx val="2"/>
              <c:layout>
                <c:manualLayout>
                  <c:x val="-9.6908304599130815E-2"/>
                  <c:y val="0"/>
                </c:manualLayout>
              </c:layout>
              <c:showLegendKey val="0"/>
              <c:showVal val="1"/>
              <c:showCatName val="1"/>
              <c:showSerName val="0"/>
              <c:showPercent val="0"/>
              <c:showBubbleSize val="0"/>
              <c:separator>
</c:separator>
              <c:extLst>
                <c:ext xmlns:c15="http://schemas.microsoft.com/office/drawing/2012/chart" uri="{CE6537A1-D6FC-4f65-9D91-7224C49458BB}"/>
                <c:ext xmlns:c16="http://schemas.microsoft.com/office/drawing/2014/chart" uri="{C3380CC4-5D6E-409C-BE32-E72D297353CC}">
                  <c16:uniqueId val="{00000005-6409-49B6-AF73-A961070E4D4E}"/>
                </c:ext>
              </c:extLst>
            </c:dLbl>
            <c:spPr>
              <a:noFill/>
              <a:ln>
                <a:noFill/>
              </a:ln>
              <a:effectLst/>
            </c:spPr>
            <c:txPr>
              <a:bodyPr rot="0" spcFirstLastPara="1" vertOverflow="ellipsis" vert="horz" wrap="square" lIns="38100" tIns="19050" rIns="38100" bIns="19050" anchor="ctr" anchorCtr="1">
                <a:spAutoFit/>
              </a:bodyPr>
              <a:lstStyle/>
              <a:p>
                <a:pPr>
                  <a:defRPr sz="1100" b="0" i="0" u="none" strike="noStrike" kern="1200" baseline="0">
                    <a:solidFill>
                      <a:schemeClr val="tx1"/>
                    </a:solidFill>
                    <a:latin typeface="Cambria" panose="02040503050406030204" pitchFamily="18" charset="0"/>
                    <a:ea typeface="Cambria" panose="02040503050406030204" pitchFamily="18" charset="0"/>
                    <a:cs typeface="+mn-cs"/>
                  </a:defRPr>
                </a:pPr>
                <a:endParaRPr lang="en-US"/>
              </a:p>
            </c:txPr>
            <c:showLegendKey val="0"/>
            <c:showVal val="1"/>
            <c:showCatName val="1"/>
            <c:showSerName val="0"/>
            <c:showPercent val="0"/>
            <c:showBubbleSize val="0"/>
            <c:separator>
</c:separator>
            <c:showLeaderLines val="1"/>
            <c:leaderLines>
              <c:spPr>
                <a:ln w="9525" cap="flat" cmpd="sng" algn="ctr">
                  <a:solidFill>
                    <a:schemeClr val="tx1">
                      <a:lumMod val="35000"/>
                      <a:lumOff val="65000"/>
                    </a:schemeClr>
                  </a:solidFill>
                  <a:round/>
                </a:ln>
                <a:effectLst/>
              </c:spPr>
            </c:leaderLines>
            <c:extLst>
              <c:ext xmlns:c15="http://schemas.microsoft.com/office/drawing/2012/chart" uri="{CE6537A1-D6FC-4f65-9D91-7224C49458BB}"/>
            </c:extLst>
          </c:dLbls>
          <c:cat>
            <c:strRef>
              <c:f>Sheet1!$R$68:$R$70</c:f>
              <c:strCache>
                <c:ptCount val="3"/>
                <c:pt idx="0">
                  <c:v>Large</c:v>
                </c:pt>
                <c:pt idx="1">
                  <c:v>Mid </c:v>
                </c:pt>
                <c:pt idx="2">
                  <c:v>Small</c:v>
                </c:pt>
              </c:strCache>
            </c:strRef>
          </c:cat>
          <c:val>
            <c:numRef>
              <c:f>Sheet1!$S$68:$S$70</c:f>
              <c:numCache>
                <c:formatCode>0%</c:formatCode>
                <c:ptCount val="3"/>
                <c:pt idx="0">
                  <c:v>0.21</c:v>
                </c:pt>
                <c:pt idx="1">
                  <c:v>0.41799999999999998</c:v>
                </c:pt>
                <c:pt idx="2">
                  <c:v>0.372</c:v>
                </c:pt>
              </c:numCache>
            </c:numRef>
          </c:val>
          <c:extLst>
            <c:ext xmlns:c16="http://schemas.microsoft.com/office/drawing/2014/chart" uri="{C3380CC4-5D6E-409C-BE32-E72D297353CC}">
              <c16:uniqueId val="{00000006-6409-49B6-AF73-A961070E4D4E}"/>
            </c:ext>
          </c:extLst>
        </c:ser>
        <c:dLbls>
          <c:showLegendKey val="0"/>
          <c:showVal val="0"/>
          <c:showCatName val="0"/>
          <c:showSerName val="0"/>
          <c:showPercent val="0"/>
          <c:showBubbleSize val="0"/>
          <c:showLeaderLines val="1"/>
        </c:dLbls>
        <c:firstSliceAng val="0"/>
        <c:holeSize val="75"/>
      </c:doughnutChart>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solidFill>
        <a:schemeClr val="bg1">
          <a:lumMod val="85000"/>
        </a:schemeClr>
      </a:solidFill>
    </a:ln>
    <a:effectLst/>
  </c:spPr>
  <c:txPr>
    <a:bodyPr/>
    <a:lstStyle/>
    <a:p>
      <a:pPr>
        <a:defRPr>
          <a:solidFill>
            <a:schemeClr val="tx1"/>
          </a:solidFill>
          <a:latin typeface="Cambria" panose="02040503050406030204" pitchFamily="18" charset="0"/>
          <a:ea typeface="Cambria" panose="02040503050406030204" pitchFamily="18" charset="0"/>
        </a:defRPr>
      </a:pPr>
      <a:endParaRPr lang="en-US"/>
    </a:p>
  </c:txPr>
</c:chartSpace>
</file>

<file path=ppt/charts/chart9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title>
      <c:tx>
        <c:rich>
          <a:bodyPr rot="0" spcFirstLastPara="1" vertOverflow="ellipsis" vert="horz" wrap="square" anchor="ctr" anchorCtr="1"/>
          <a:lstStyle/>
          <a:p>
            <a:pPr>
              <a:defRPr sz="1400" b="1" i="0" u="none" strike="noStrike" kern="1200" spc="0" baseline="0">
                <a:solidFill>
                  <a:schemeClr val="tx1"/>
                </a:solidFill>
                <a:latin typeface="Cambria" panose="02040503050406030204" pitchFamily="18" charset="0"/>
                <a:ea typeface="Cambria" panose="02040503050406030204" pitchFamily="18" charset="0"/>
                <a:cs typeface="+mn-cs"/>
              </a:defRPr>
            </a:pPr>
            <a:r>
              <a:rPr lang="en-IN" b="1"/>
              <a:t>Performance</a:t>
            </a:r>
          </a:p>
        </c:rich>
      </c:tx>
      <c:overlay val="0"/>
      <c:spPr>
        <a:noFill/>
        <a:ln>
          <a:noFill/>
        </a:ln>
        <a:effectLst/>
      </c:spPr>
      <c:txPr>
        <a:bodyPr rot="0" spcFirstLastPara="1" vertOverflow="ellipsis" vert="horz" wrap="square" anchor="ctr" anchorCtr="1"/>
        <a:lstStyle/>
        <a:p>
          <a:pPr>
            <a:defRPr sz="1400" b="1" i="0" u="none" strike="noStrike" kern="1200" spc="0" baseline="0">
              <a:solidFill>
                <a:schemeClr val="tx1"/>
              </a:solidFill>
              <a:latin typeface="Cambria" panose="02040503050406030204" pitchFamily="18" charset="0"/>
              <a:ea typeface="Cambria" panose="02040503050406030204" pitchFamily="18" charset="0"/>
              <a:cs typeface="+mn-cs"/>
            </a:defRPr>
          </a:pPr>
          <a:endParaRPr lang="en-US"/>
        </a:p>
      </c:txPr>
    </c:title>
    <c:autoTitleDeleted val="0"/>
    <c:plotArea>
      <c:layout/>
      <c:barChart>
        <c:barDir val="col"/>
        <c:grouping val="clustered"/>
        <c:varyColors val="0"/>
        <c:ser>
          <c:idx val="0"/>
          <c:order val="0"/>
          <c:tx>
            <c:strRef>
              <c:f>'Gift City'!$B$128</c:f>
              <c:strCache>
                <c:ptCount val="1"/>
                <c:pt idx="0">
                  <c:v>Motilal Oswal Alternative Investment (IFSC) Trust - Pre Tax ($ Return)</c:v>
                </c:pt>
              </c:strCache>
            </c:strRef>
          </c:tx>
          <c:spPr>
            <a:solidFill>
              <a:srgbClr val="B79165"/>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050" b="0" i="0" u="none" strike="noStrike" kern="1200" baseline="0">
                    <a:solidFill>
                      <a:schemeClr val="tx1"/>
                    </a:solidFill>
                    <a:latin typeface="Cambria" panose="02040503050406030204" pitchFamily="18" charset="0"/>
                    <a:ea typeface="Cambria" panose="02040503050406030204" pitchFamily="18" charset="0"/>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'Gift City'!$C$127:$H$127</c:f>
              <c:strCache>
                <c:ptCount val="6"/>
                <c:pt idx="0">
                  <c:v>1M</c:v>
                </c:pt>
                <c:pt idx="1">
                  <c:v>3M</c:v>
                </c:pt>
                <c:pt idx="2">
                  <c:v>6M</c:v>
                </c:pt>
                <c:pt idx="3">
                  <c:v>1Y</c:v>
                </c:pt>
                <c:pt idx="4">
                  <c:v>2Y</c:v>
                </c:pt>
                <c:pt idx="5">
                  <c:v>SI*</c:v>
                </c:pt>
              </c:strCache>
            </c:strRef>
          </c:cat>
          <c:val>
            <c:numRef>
              <c:f>'Gift City'!$C$128:$H$128</c:f>
              <c:numCache>
                <c:formatCode>0%</c:formatCode>
                <c:ptCount val="6"/>
                <c:pt idx="0">
                  <c:v>-7.0000000000000007E-2</c:v>
                </c:pt>
                <c:pt idx="1">
                  <c:v>0.23</c:v>
                </c:pt>
                <c:pt idx="2">
                  <c:v>0.03</c:v>
                </c:pt>
                <c:pt idx="3">
                  <c:v>-0.05</c:v>
                </c:pt>
                <c:pt idx="4">
                  <c:v>0.01</c:v>
                </c:pt>
                <c:pt idx="5">
                  <c:v>0.02</c:v>
                </c:pt>
              </c:numCache>
            </c:numRef>
          </c:val>
          <c:extLst>
            <c:ext xmlns:c16="http://schemas.microsoft.com/office/drawing/2014/chart" uri="{C3380CC4-5D6E-409C-BE32-E72D297353CC}">
              <c16:uniqueId val="{00000000-F803-4D03-AF86-E1B8C3025732}"/>
            </c:ext>
          </c:extLst>
        </c:ser>
        <c:ser>
          <c:idx val="1"/>
          <c:order val="1"/>
          <c:tx>
            <c:strRef>
              <c:f>'Gift City'!$B$129</c:f>
              <c:strCache>
                <c:ptCount val="1"/>
                <c:pt idx="0">
                  <c:v>MSCI India Index ($)</c:v>
                </c:pt>
              </c:strCache>
            </c:strRef>
          </c:tx>
          <c:spPr>
            <a:solidFill>
              <a:sysClr val="window" lastClr="FFFFFF">
                <a:lumMod val="50000"/>
              </a:sys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00" b="0" i="0" u="none" strike="noStrike" kern="1200" baseline="0">
                    <a:solidFill>
                      <a:schemeClr val="tx1"/>
                    </a:solidFill>
                    <a:latin typeface="Cambria" panose="02040503050406030204" pitchFamily="18" charset="0"/>
                    <a:ea typeface="Cambria" panose="02040503050406030204" pitchFamily="18" charset="0"/>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'Gift City'!$C$127:$H$127</c:f>
              <c:strCache>
                <c:ptCount val="6"/>
                <c:pt idx="0">
                  <c:v>1M</c:v>
                </c:pt>
                <c:pt idx="1">
                  <c:v>3M</c:v>
                </c:pt>
                <c:pt idx="2">
                  <c:v>6M</c:v>
                </c:pt>
                <c:pt idx="3">
                  <c:v>1Y</c:v>
                </c:pt>
                <c:pt idx="4">
                  <c:v>2Y</c:v>
                </c:pt>
                <c:pt idx="5">
                  <c:v>SI*</c:v>
                </c:pt>
              </c:strCache>
            </c:strRef>
          </c:cat>
          <c:val>
            <c:numRef>
              <c:f>'Gift City'!$C$129:$H$129</c:f>
              <c:numCache>
                <c:formatCode>0%</c:formatCode>
                <c:ptCount val="6"/>
                <c:pt idx="0">
                  <c:v>0.02</c:v>
                </c:pt>
                <c:pt idx="1">
                  <c:v>0.1</c:v>
                </c:pt>
                <c:pt idx="2">
                  <c:v>-0.1</c:v>
                </c:pt>
                <c:pt idx="3">
                  <c:v>-0.12</c:v>
                </c:pt>
                <c:pt idx="4">
                  <c:v>-0.05</c:v>
                </c:pt>
                <c:pt idx="5">
                  <c:v>-0.03</c:v>
                </c:pt>
              </c:numCache>
            </c:numRef>
          </c:val>
          <c:extLst>
            <c:ext xmlns:c16="http://schemas.microsoft.com/office/drawing/2014/chart" uri="{C3380CC4-5D6E-409C-BE32-E72D297353CC}">
              <c16:uniqueId val="{00000000-A2DC-4461-AFA0-189FEA4AE841}"/>
            </c:ext>
          </c:extLst>
        </c:ser>
        <c:dLbls>
          <c:showLegendKey val="0"/>
          <c:showVal val="0"/>
          <c:showCatName val="0"/>
          <c:showSerName val="0"/>
          <c:showPercent val="0"/>
          <c:showBubbleSize val="0"/>
        </c:dLbls>
        <c:gapWidth val="219"/>
        <c:overlap val="-27"/>
        <c:axId val="159860912"/>
        <c:axId val="159863792"/>
      </c:barChart>
      <c:catAx>
        <c:axId val="159860912"/>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100" b="0" i="0" u="none" strike="noStrike" kern="1200" baseline="0">
                <a:solidFill>
                  <a:schemeClr val="tx1"/>
                </a:solidFill>
                <a:latin typeface="Cambria" panose="02040503050406030204" pitchFamily="18" charset="0"/>
                <a:ea typeface="Cambria" panose="02040503050406030204" pitchFamily="18" charset="0"/>
                <a:cs typeface="+mn-cs"/>
              </a:defRPr>
            </a:pPr>
            <a:endParaRPr lang="en-US"/>
          </a:p>
        </c:txPr>
        <c:crossAx val="159863792"/>
        <c:crosses val="autoZero"/>
        <c:auto val="1"/>
        <c:lblAlgn val="ctr"/>
        <c:lblOffset val="100"/>
        <c:noMultiLvlLbl val="0"/>
      </c:catAx>
      <c:valAx>
        <c:axId val="159863792"/>
        <c:scaling>
          <c:orientation val="minMax"/>
        </c:scaling>
        <c:delete val="1"/>
        <c:axPos val="l"/>
        <c:numFmt formatCode="0%" sourceLinked="1"/>
        <c:majorTickMark val="none"/>
        <c:minorTickMark val="none"/>
        <c:tickLblPos val="nextTo"/>
        <c:crossAx val="159860912"/>
        <c:crosses val="autoZero"/>
        <c:crossBetween val="between"/>
      </c:valAx>
      <c:spPr>
        <a:noFill/>
        <a:ln>
          <a:noFill/>
        </a:ln>
        <a:effectLst/>
      </c:spPr>
    </c:plotArea>
    <c:legend>
      <c:legendPos val="b"/>
      <c:layout>
        <c:manualLayout>
          <c:xMode val="edge"/>
          <c:yMode val="edge"/>
          <c:x val="1.5546938550236378E-3"/>
          <c:y val="0.80308284372716021"/>
          <c:w val="0.86035607519445911"/>
          <c:h val="0.19691699780025859"/>
        </c:manualLayout>
      </c:layout>
      <c:overlay val="0"/>
      <c:spPr>
        <a:noFill/>
        <a:ln>
          <a:noFill/>
        </a:ln>
        <a:effectLst/>
      </c:spPr>
      <c:txPr>
        <a:bodyPr rot="0" spcFirstLastPara="1" vertOverflow="ellipsis" vert="horz" wrap="square" anchor="ctr" anchorCtr="1"/>
        <a:lstStyle/>
        <a:p>
          <a:pPr>
            <a:defRPr sz="1100" b="0" i="0" u="none" strike="noStrike" kern="1200" baseline="0">
              <a:solidFill>
                <a:schemeClr val="tx1"/>
              </a:solidFill>
              <a:latin typeface="Cambria" panose="02040503050406030204" pitchFamily="18" charset="0"/>
              <a:ea typeface="Cambria" panose="02040503050406030204" pitchFamily="18" charset="0"/>
              <a:cs typeface="+mn-cs"/>
            </a:defRPr>
          </a:pPr>
          <a:endParaRPr lang="en-US"/>
        </a:p>
      </c:txPr>
    </c:legend>
    <c:plotVisOnly val="1"/>
    <c:dispBlanksAs val="gap"/>
    <c:showDLblsOverMax val="0"/>
  </c:chart>
  <c:spPr>
    <a:noFill/>
    <a:ln w="9525" cap="flat" cmpd="sng" algn="ctr">
      <a:solidFill>
        <a:sysClr val="window" lastClr="FFFFFF">
          <a:lumMod val="85000"/>
        </a:sysClr>
      </a:solidFill>
      <a:round/>
    </a:ln>
    <a:effectLst/>
  </c:spPr>
  <c:txPr>
    <a:bodyPr/>
    <a:lstStyle/>
    <a:p>
      <a:pPr>
        <a:defRPr>
          <a:solidFill>
            <a:schemeClr val="tx1"/>
          </a:solidFill>
          <a:latin typeface="Cambria" panose="02040503050406030204" pitchFamily="18" charset="0"/>
          <a:ea typeface="Cambria" panose="02040503050406030204" pitchFamily="18" charset="0"/>
        </a:defRPr>
      </a:pPr>
      <a:endParaRPr lang="en-US"/>
    </a:p>
  </c:txPr>
</c:chartSpace>
</file>

<file path=ppt/charts/chart9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rot="0" spcFirstLastPara="1" vertOverflow="ellipsis" vert="horz" wrap="square" anchor="ctr" anchorCtr="1"/>
          <a:lstStyle/>
          <a:p>
            <a:pPr>
              <a:defRPr sz="1400" b="1" i="0" u="none" strike="noStrike" kern="1200" spc="0" baseline="0">
                <a:solidFill>
                  <a:schemeClr val="tx1"/>
                </a:solidFill>
                <a:latin typeface="Cambria" panose="02040503050406030204" pitchFamily="18" charset="0"/>
                <a:ea typeface="Cambria" panose="02040503050406030204" pitchFamily="18" charset="0"/>
                <a:cs typeface="+mn-cs"/>
              </a:defRPr>
            </a:pPr>
            <a:r>
              <a:rPr lang="en-US" sz="1400" b="1"/>
              <a:t>CY Performance</a:t>
            </a:r>
          </a:p>
        </c:rich>
      </c:tx>
      <c:layout>
        <c:manualLayout>
          <c:xMode val="edge"/>
          <c:yMode val="edge"/>
          <c:x val="0.38748600174978121"/>
          <c:y val="2.7777777777777776E-2"/>
        </c:manualLayout>
      </c:layout>
      <c:overlay val="0"/>
      <c:spPr>
        <a:noFill/>
        <a:ln>
          <a:noFill/>
        </a:ln>
        <a:effectLst/>
      </c:spPr>
      <c:txPr>
        <a:bodyPr rot="0" spcFirstLastPara="1" vertOverflow="ellipsis" vert="horz" wrap="square" anchor="ctr" anchorCtr="1"/>
        <a:lstStyle/>
        <a:p>
          <a:pPr>
            <a:defRPr sz="1400" b="1" i="0" u="none" strike="noStrike" kern="1200" spc="0" baseline="0">
              <a:solidFill>
                <a:schemeClr val="tx1"/>
              </a:solidFill>
              <a:latin typeface="Cambria" panose="02040503050406030204" pitchFamily="18" charset="0"/>
              <a:ea typeface="Cambria" panose="02040503050406030204" pitchFamily="18" charset="0"/>
              <a:cs typeface="+mn-cs"/>
            </a:defRPr>
          </a:pPr>
          <a:endParaRPr lang="en-US"/>
        </a:p>
      </c:txPr>
    </c:title>
    <c:autoTitleDeleted val="0"/>
    <c:plotArea>
      <c:layout/>
      <c:barChart>
        <c:barDir val="col"/>
        <c:grouping val="clustered"/>
        <c:varyColors val="0"/>
        <c:ser>
          <c:idx val="0"/>
          <c:order val="0"/>
          <c:tx>
            <c:strRef>
              <c:f>Sheet4!$C$2</c:f>
              <c:strCache>
                <c:ptCount val="1"/>
                <c:pt idx="0">
                  <c:v>Perf</c:v>
                </c:pt>
              </c:strCache>
            </c:strRef>
          </c:tx>
          <c:spPr>
            <a:solidFill>
              <a:srgbClr val="B79165"/>
            </a:solidFill>
            <a:ln>
              <a:noFill/>
            </a:ln>
            <a:effectLst/>
          </c:spPr>
          <c:invertIfNegative val="0"/>
          <c:dPt>
            <c:idx val="5"/>
            <c:invertIfNegative val="0"/>
            <c:bubble3D val="0"/>
            <c:spPr>
              <a:solidFill>
                <a:srgbClr val="B79165"/>
              </a:solidFill>
              <a:ln>
                <a:noFill/>
              </a:ln>
              <a:effectLst/>
            </c:spPr>
            <c:extLst>
              <c:ext xmlns:c16="http://schemas.microsoft.com/office/drawing/2014/chart" uri="{C3380CC4-5D6E-409C-BE32-E72D297353CC}">
                <c16:uniqueId val="{00000000-4217-4FE1-95A9-B5C3BDE8B967}"/>
              </c:ext>
            </c:extLst>
          </c:dPt>
          <c:dPt>
            <c:idx val="8"/>
            <c:invertIfNegative val="0"/>
            <c:bubble3D val="0"/>
            <c:spPr>
              <a:solidFill>
                <a:srgbClr val="B79165"/>
              </a:solidFill>
              <a:ln>
                <a:noFill/>
              </a:ln>
              <a:effectLst/>
            </c:spPr>
            <c:extLst>
              <c:ext xmlns:c16="http://schemas.microsoft.com/office/drawing/2014/chart" uri="{C3380CC4-5D6E-409C-BE32-E72D297353CC}">
                <c16:uniqueId val="{00000002-4217-4FE1-95A9-B5C3BDE8B967}"/>
              </c:ext>
            </c:extLst>
          </c:dPt>
          <c:dPt>
            <c:idx val="9"/>
            <c:invertIfNegative val="0"/>
            <c:bubble3D val="0"/>
            <c:spPr>
              <a:solidFill>
                <a:srgbClr val="B79165"/>
              </a:solidFill>
              <a:ln>
                <a:noFill/>
              </a:ln>
              <a:effectLst/>
            </c:spPr>
            <c:extLst>
              <c:ext xmlns:c16="http://schemas.microsoft.com/office/drawing/2014/chart" uri="{C3380CC4-5D6E-409C-BE32-E72D297353CC}">
                <c16:uniqueId val="{00000004-4217-4FE1-95A9-B5C3BDE8B967}"/>
              </c:ext>
            </c:extLst>
          </c:dPt>
          <c:dLbls>
            <c:dLbl>
              <c:idx val="5"/>
              <c:layout>
                <c:manualLayout>
                  <c:x val="-1.4085273459410134E-3"/>
                  <c:y val="-8.1852782651686259E-2"/>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4217-4FE1-95A9-B5C3BDE8B967}"/>
                </c:ext>
              </c:extLst>
            </c:dLbl>
            <c:dLbl>
              <c:idx val="7"/>
              <c:layout>
                <c:manualLayout>
                  <c:x val="0"/>
                  <c:y val="1.3888888888888888E-2"/>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4217-4FE1-95A9-B5C3BDE8B967}"/>
                </c:ext>
              </c:extLst>
            </c:dLbl>
            <c:dLbl>
              <c:idx val="8"/>
              <c:layout>
                <c:manualLayout>
                  <c:x val="-1.6612460339386025E-3"/>
                  <c:y val="-0.10487593388536785"/>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4217-4FE1-95A9-B5C3BDE8B967}"/>
                </c:ext>
              </c:extLst>
            </c:dLbl>
            <c:spPr>
              <a:noFill/>
              <a:ln>
                <a:noFill/>
              </a:ln>
              <a:effectLst/>
            </c:spPr>
            <c:txPr>
              <a:bodyPr rot="0" spcFirstLastPara="1" vertOverflow="ellipsis" vert="horz" wrap="square" anchor="ctr" anchorCtr="1"/>
              <a:lstStyle/>
              <a:p>
                <a:pPr>
                  <a:defRPr sz="1100" b="0" i="0" u="none" strike="noStrike" kern="1200" baseline="0">
                    <a:solidFill>
                      <a:schemeClr val="tx1"/>
                    </a:solidFill>
                    <a:latin typeface="Cambria" panose="02040503050406030204" pitchFamily="18" charset="0"/>
                    <a:ea typeface="Cambria" panose="02040503050406030204" pitchFamily="18" charset="0"/>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numRef>
              <c:f>Sheet4!$D$1:$Q$1</c:f>
              <c:numCache>
                <c:formatCode>General</c:formatCode>
                <c:ptCount val="14"/>
                <c:pt idx="0">
                  <c:v>2013</c:v>
                </c:pt>
                <c:pt idx="1">
                  <c:v>2014</c:v>
                </c:pt>
                <c:pt idx="2">
                  <c:v>2015</c:v>
                </c:pt>
                <c:pt idx="3">
                  <c:v>2016</c:v>
                </c:pt>
                <c:pt idx="4">
                  <c:v>2017</c:v>
                </c:pt>
                <c:pt idx="5">
                  <c:v>2018</c:v>
                </c:pt>
                <c:pt idx="6">
                  <c:v>2019</c:v>
                </c:pt>
                <c:pt idx="7">
                  <c:v>2020</c:v>
                </c:pt>
                <c:pt idx="8">
                  <c:v>2021</c:v>
                </c:pt>
                <c:pt idx="9">
                  <c:v>2022</c:v>
                </c:pt>
                <c:pt idx="10">
                  <c:v>2023</c:v>
                </c:pt>
                <c:pt idx="11">
                  <c:v>2024</c:v>
                </c:pt>
                <c:pt idx="12">
                  <c:v>2025</c:v>
                </c:pt>
                <c:pt idx="13">
                  <c:v>2026</c:v>
                </c:pt>
              </c:numCache>
            </c:numRef>
          </c:cat>
          <c:val>
            <c:numRef>
              <c:f>Sheet4!$D$2:$Q$2</c:f>
              <c:numCache>
                <c:formatCode>General</c:formatCode>
                <c:ptCount val="14"/>
                <c:pt idx="0">
                  <c:v>4.67</c:v>
                </c:pt>
                <c:pt idx="1">
                  <c:v>5.46</c:v>
                </c:pt>
                <c:pt idx="2">
                  <c:v>6.08</c:v>
                </c:pt>
                <c:pt idx="3">
                  <c:v>20.420000000000002</c:v>
                </c:pt>
                <c:pt idx="4">
                  <c:v>9.16</c:v>
                </c:pt>
                <c:pt idx="5">
                  <c:v>-2.2400000000000002</c:v>
                </c:pt>
                <c:pt idx="6">
                  <c:v>11.97</c:v>
                </c:pt>
                <c:pt idx="7">
                  <c:v>0</c:v>
                </c:pt>
                <c:pt idx="8">
                  <c:v>-1.26</c:v>
                </c:pt>
                <c:pt idx="9">
                  <c:v>-19.72</c:v>
                </c:pt>
                <c:pt idx="10">
                  <c:v>7.0000000000000007E-2</c:v>
                </c:pt>
                <c:pt idx="11">
                  <c:v>13.75</c:v>
                </c:pt>
                <c:pt idx="12">
                  <c:v>13.24</c:v>
                </c:pt>
                <c:pt idx="13">
                  <c:v>2.41</c:v>
                </c:pt>
              </c:numCache>
            </c:numRef>
          </c:val>
          <c:extLst>
            <c:ext xmlns:c16="http://schemas.microsoft.com/office/drawing/2014/chart" uri="{C3380CC4-5D6E-409C-BE32-E72D297353CC}">
              <c16:uniqueId val="{00000003-4217-4FE1-95A9-B5C3BDE8B967}"/>
            </c:ext>
          </c:extLst>
        </c:ser>
        <c:dLbls>
          <c:showLegendKey val="0"/>
          <c:showVal val="0"/>
          <c:showCatName val="0"/>
          <c:showSerName val="0"/>
          <c:showPercent val="0"/>
          <c:showBubbleSize val="0"/>
        </c:dLbls>
        <c:gapWidth val="219"/>
        <c:overlap val="-27"/>
        <c:axId val="1590527568"/>
        <c:axId val="1590544848"/>
      </c:barChart>
      <c:catAx>
        <c:axId val="1590527568"/>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100" b="0" i="0" u="none" strike="noStrike" kern="1200" baseline="0">
                <a:solidFill>
                  <a:schemeClr val="tx1"/>
                </a:solidFill>
                <a:latin typeface="Cambria" panose="02040503050406030204" pitchFamily="18" charset="0"/>
                <a:ea typeface="Cambria" panose="02040503050406030204" pitchFamily="18" charset="0"/>
                <a:cs typeface="+mn-cs"/>
              </a:defRPr>
            </a:pPr>
            <a:endParaRPr lang="en-US"/>
          </a:p>
        </c:txPr>
        <c:crossAx val="1590544848"/>
        <c:crosses val="autoZero"/>
        <c:auto val="1"/>
        <c:lblAlgn val="ctr"/>
        <c:lblOffset val="100"/>
        <c:noMultiLvlLbl val="0"/>
      </c:catAx>
      <c:valAx>
        <c:axId val="1590544848"/>
        <c:scaling>
          <c:orientation val="minMax"/>
        </c:scaling>
        <c:delete val="1"/>
        <c:axPos val="l"/>
        <c:numFmt formatCode="General" sourceLinked="1"/>
        <c:majorTickMark val="none"/>
        <c:minorTickMark val="none"/>
        <c:tickLblPos val="nextTo"/>
        <c:crossAx val="1590527568"/>
        <c:crosses val="autoZero"/>
        <c:crossBetween val="between"/>
      </c:valAx>
      <c:spPr>
        <a:noFill/>
        <a:ln>
          <a:noFill/>
        </a:ln>
        <a:effectLst/>
      </c:spPr>
    </c:plotArea>
    <c:plotVisOnly val="1"/>
    <c:dispBlanksAs val="gap"/>
    <c:showDLblsOverMax val="0"/>
  </c:chart>
  <c:spPr>
    <a:noFill/>
    <a:ln>
      <a:solidFill>
        <a:schemeClr val="bg1">
          <a:lumMod val="85000"/>
        </a:schemeClr>
      </a:solidFill>
    </a:ln>
    <a:effectLst/>
  </c:spPr>
  <c:txPr>
    <a:bodyPr/>
    <a:lstStyle/>
    <a:p>
      <a:pPr>
        <a:defRPr sz="1100">
          <a:solidFill>
            <a:schemeClr val="tx1"/>
          </a:solidFill>
          <a:latin typeface="Cambria" panose="02040503050406030204" pitchFamily="18" charset="0"/>
          <a:ea typeface="Cambria" panose="02040503050406030204" pitchFamily="18" charset="0"/>
        </a:defRPr>
      </a:pPr>
      <a:endParaRPr lang="en-US"/>
    </a:p>
  </c:txPr>
</c:chartSpace>
</file>

<file path=ppt/charts/chart9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barChart>
        <c:barDir val="bar"/>
        <c:grouping val="clustered"/>
        <c:varyColors val="0"/>
        <c:ser>
          <c:idx val="0"/>
          <c:order val="0"/>
          <c:tx>
            <c:strRef>
              <c:f>Sheet4!$B$4</c:f>
              <c:strCache>
                <c:ptCount val="1"/>
                <c:pt idx="0">
                  <c:v>Weight (%)</c:v>
                </c:pt>
              </c:strCache>
            </c:strRef>
          </c:tx>
          <c:spPr>
            <a:solidFill>
              <a:srgbClr val="BD9568"/>
            </a:solidFill>
            <a:ln>
              <a:noFill/>
            </a:ln>
            <a:effectLst/>
          </c:spPr>
          <c:invertIfNegative val="0"/>
          <c:dPt>
            <c:idx val="10"/>
            <c:invertIfNegative val="0"/>
            <c:bubble3D val="0"/>
            <c:spPr>
              <a:solidFill>
                <a:sysClr val="window" lastClr="FFFFFF">
                  <a:lumMod val="50000"/>
                </a:sysClr>
              </a:solidFill>
              <a:ln>
                <a:noFill/>
              </a:ln>
              <a:effectLst/>
            </c:spPr>
            <c:extLst>
              <c:ext xmlns:c16="http://schemas.microsoft.com/office/drawing/2014/chart" uri="{C3380CC4-5D6E-409C-BE32-E72D297353CC}">
                <c16:uniqueId val="{00000001-E625-4BA5-A5D8-B2DDF06F86B4}"/>
              </c:ext>
            </c:extLst>
          </c:dPt>
          <c:dLbls>
            <c:spPr>
              <a:noFill/>
              <a:ln>
                <a:noFill/>
              </a:ln>
              <a:effectLst/>
            </c:spPr>
            <c:txPr>
              <a:bodyPr rot="0" spcFirstLastPara="1" vertOverflow="ellipsis" vert="horz" wrap="square" anchor="ctr" anchorCtr="1"/>
              <a:lstStyle/>
              <a:p>
                <a:pPr>
                  <a:defRPr sz="1100" b="0" i="0" u="none" strike="noStrike" kern="1200" baseline="0">
                    <a:solidFill>
                      <a:schemeClr val="tx1"/>
                    </a:solidFill>
                    <a:latin typeface="Cambria" panose="02040503050406030204" pitchFamily="18" charset="0"/>
                    <a:ea typeface="Cambria" panose="02040503050406030204" pitchFamily="18" charset="0"/>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Sheet4!$A$5:$A$15</c:f>
              <c:strCache>
                <c:ptCount val="11"/>
                <c:pt idx="0">
                  <c:v>Indonesia</c:v>
                </c:pt>
                <c:pt idx="1">
                  <c:v>Netherlands</c:v>
                </c:pt>
                <c:pt idx="2">
                  <c:v>China</c:v>
                </c:pt>
                <c:pt idx="3">
                  <c:v>Saudi Arabia</c:v>
                </c:pt>
                <c:pt idx="4">
                  <c:v>Mexico</c:v>
                </c:pt>
                <c:pt idx="5">
                  <c:v>France</c:v>
                </c:pt>
                <c:pt idx="6">
                  <c:v>Australia</c:v>
                </c:pt>
                <c:pt idx="7">
                  <c:v>Britain</c:v>
                </c:pt>
                <c:pt idx="8">
                  <c:v>USA</c:v>
                </c:pt>
                <c:pt idx="9">
                  <c:v>India</c:v>
                </c:pt>
                <c:pt idx="10">
                  <c:v>Others</c:v>
                </c:pt>
              </c:strCache>
            </c:strRef>
          </c:cat>
          <c:val>
            <c:numRef>
              <c:f>Sheet4!$B$5:$B$15</c:f>
              <c:numCache>
                <c:formatCode>0%</c:formatCode>
                <c:ptCount val="11"/>
                <c:pt idx="0">
                  <c:v>0.03</c:v>
                </c:pt>
                <c:pt idx="1">
                  <c:v>0.03</c:v>
                </c:pt>
                <c:pt idx="2">
                  <c:v>0.05</c:v>
                </c:pt>
                <c:pt idx="3">
                  <c:v>0.05</c:v>
                </c:pt>
                <c:pt idx="4">
                  <c:v>0.06</c:v>
                </c:pt>
                <c:pt idx="5">
                  <c:v>0.06</c:v>
                </c:pt>
                <c:pt idx="6">
                  <c:v>7.0000000000000007E-2</c:v>
                </c:pt>
                <c:pt idx="7">
                  <c:v>0.1</c:v>
                </c:pt>
                <c:pt idx="8">
                  <c:v>0.14000000000000001</c:v>
                </c:pt>
                <c:pt idx="9">
                  <c:v>0.18</c:v>
                </c:pt>
                <c:pt idx="10">
                  <c:v>0.24</c:v>
                </c:pt>
              </c:numCache>
            </c:numRef>
          </c:val>
          <c:extLst>
            <c:ext xmlns:c16="http://schemas.microsoft.com/office/drawing/2014/chart" uri="{C3380CC4-5D6E-409C-BE32-E72D297353CC}">
              <c16:uniqueId val="{00000000-E625-4BA5-A5D8-B2DDF06F86B4}"/>
            </c:ext>
          </c:extLst>
        </c:ser>
        <c:dLbls>
          <c:showLegendKey val="0"/>
          <c:showVal val="0"/>
          <c:showCatName val="0"/>
          <c:showSerName val="0"/>
          <c:showPercent val="0"/>
          <c:showBubbleSize val="0"/>
        </c:dLbls>
        <c:gapWidth val="182"/>
        <c:axId val="1613077504"/>
        <c:axId val="1613087584"/>
      </c:barChart>
      <c:catAx>
        <c:axId val="1613077504"/>
        <c:scaling>
          <c:orientation val="minMax"/>
        </c:scaling>
        <c:delete val="0"/>
        <c:axPos val="l"/>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050" b="0" i="0" u="none" strike="noStrike" kern="1200" baseline="0">
                <a:solidFill>
                  <a:schemeClr val="tx1"/>
                </a:solidFill>
                <a:latin typeface="Cambria" panose="02040503050406030204" pitchFamily="18" charset="0"/>
                <a:ea typeface="Cambria" panose="02040503050406030204" pitchFamily="18" charset="0"/>
                <a:cs typeface="+mn-cs"/>
              </a:defRPr>
            </a:pPr>
            <a:endParaRPr lang="en-US"/>
          </a:p>
        </c:txPr>
        <c:crossAx val="1613087584"/>
        <c:crosses val="autoZero"/>
        <c:auto val="1"/>
        <c:lblAlgn val="ctr"/>
        <c:lblOffset val="100"/>
        <c:noMultiLvlLbl val="0"/>
      </c:catAx>
      <c:valAx>
        <c:axId val="1613087584"/>
        <c:scaling>
          <c:orientation val="minMax"/>
        </c:scaling>
        <c:delete val="1"/>
        <c:axPos val="b"/>
        <c:numFmt formatCode="0%" sourceLinked="1"/>
        <c:majorTickMark val="none"/>
        <c:minorTickMark val="none"/>
        <c:tickLblPos val="nextTo"/>
        <c:crossAx val="1613077504"/>
        <c:crosses val="autoZero"/>
        <c:crossBetween val="between"/>
      </c:valAx>
      <c:spPr>
        <a:noFill/>
        <a:ln>
          <a:noFill/>
        </a:ln>
        <a:effectLst/>
      </c:spPr>
    </c:plotArea>
    <c:plotVisOnly val="1"/>
    <c:dispBlanksAs val="gap"/>
    <c:showDLblsOverMax val="0"/>
  </c:chart>
  <c:spPr>
    <a:noFill/>
    <a:ln>
      <a:solidFill>
        <a:sysClr val="window" lastClr="FFFFFF">
          <a:lumMod val="85000"/>
        </a:sysClr>
      </a:solidFill>
    </a:ln>
    <a:effectLst/>
  </c:spPr>
  <c:txPr>
    <a:bodyPr/>
    <a:lstStyle/>
    <a:p>
      <a:pPr>
        <a:defRPr sz="1100">
          <a:solidFill>
            <a:schemeClr val="tx1"/>
          </a:solidFill>
          <a:latin typeface="Cambria" panose="02040503050406030204" pitchFamily="18" charset="0"/>
          <a:ea typeface="Cambria" panose="02040503050406030204" pitchFamily="18" charset="0"/>
        </a:defRPr>
      </a:pPr>
      <a:endParaRPr lang="en-US"/>
    </a:p>
  </c:txPr>
</c:chartSpace>
</file>

<file path=ppt/charts/chart9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0.26361203979545905"/>
          <c:y val="0.30744526572487973"/>
          <c:w val="0.49029460355587884"/>
          <c:h val="0.60735199717029331"/>
        </c:manualLayout>
      </c:layout>
      <c:pieChart>
        <c:varyColors val="1"/>
        <c:ser>
          <c:idx val="0"/>
          <c:order val="0"/>
          <c:tx>
            <c:strRef>
              <c:f>Sheet4!$F$4</c:f>
              <c:strCache>
                <c:ptCount val="1"/>
                <c:pt idx="0">
                  <c:v>Weight (%)</c:v>
                </c:pt>
              </c:strCache>
            </c:strRef>
          </c:tx>
          <c:dPt>
            <c:idx val="0"/>
            <c:bubble3D val="0"/>
            <c:spPr>
              <a:solidFill>
                <a:sysClr val="windowText" lastClr="000000">
                  <a:lumMod val="50000"/>
                  <a:lumOff val="50000"/>
                </a:sysClr>
              </a:solidFill>
              <a:ln w="19050">
                <a:solidFill>
                  <a:schemeClr val="lt1"/>
                </a:solidFill>
              </a:ln>
              <a:effectLst/>
            </c:spPr>
            <c:extLst>
              <c:ext xmlns:c16="http://schemas.microsoft.com/office/drawing/2014/chart" uri="{C3380CC4-5D6E-409C-BE32-E72D297353CC}">
                <c16:uniqueId val="{00000001-165A-4B8E-8616-5FC8A0F4281E}"/>
              </c:ext>
            </c:extLst>
          </c:dPt>
          <c:dPt>
            <c:idx val="1"/>
            <c:bubble3D val="0"/>
            <c:spPr>
              <a:solidFill>
                <a:srgbClr val="BD9568"/>
              </a:solidFill>
              <a:ln w="19050">
                <a:solidFill>
                  <a:schemeClr val="lt1"/>
                </a:solidFill>
              </a:ln>
              <a:effectLst/>
            </c:spPr>
            <c:extLst>
              <c:ext xmlns:c16="http://schemas.microsoft.com/office/drawing/2014/chart" uri="{C3380CC4-5D6E-409C-BE32-E72D297353CC}">
                <c16:uniqueId val="{00000003-165A-4B8E-8616-5FC8A0F4281E}"/>
              </c:ext>
            </c:extLst>
          </c:dPt>
          <c:dPt>
            <c:idx val="2"/>
            <c:bubble3D val="0"/>
            <c:spPr>
              <a:solidFill>
                <a:schemeClr val="accent3"/>
              </a:solidFill>
              <a:ln w="19050">
                <a:solidFill>
                  <a:schemeClr val="lt1"/>
                </a:solidFill>
              </a:ln>
              <a:effectLst/>
            </c:spPr>
            <c:extLst>
              <c:ext xmlns:c16="http://schemas.microsoft.com/office/drawing/2014/chart" uri="{C3380CC4-5D6E-409C-BE32-E72D297353CC}">
                <c16:uniqueId val="{00000005-165A-4B8E-8616-5FC8A0F4281E}"/>
              </c:ext>
            </c:extLst>
          </c:dPt>
          <c:dPt>
            <c:idx val="3"/>
            <c:bubble3D val="0"/>
            <c:spPr>
              <a:solidFill>
                <a:sysClr val="window" lastClr="FFFFFF">
                  <a:lumMod val="85000"/>
                </a:sysClr>
              </a:solidFill>
              <a:ln w="19050">
                <a:solidFill>
                  <a:schemeClr val="lt1"/>
                </a:solidFill>
              </a:ln>
              <a:effectLst/>
            </c:spPr>
            <c:extLst>
              <c:ext xmlns:c16="http://schemas.microsoft.com/office/drawing/2014/chart" uri="{C3380CC4-5D6E-409C-BE32-E72D297353CC}">
                <c16:uniqueId val="{00000007-165A-4B8E-8616-5FC8A0F4281E}"/>
              </c:ext>
            </c:extLst>
          </c:dPt>
          <c:dLbls>
            <c:dLbl>
              <c:idx val="0"/>
              <c:layout>
                <c:manualLayout>
                  <c:x val="-5.8395610489323027E-3"/>
                  <c:y val="4.9882119101566612E-2"/>
                </c:manualLayout>
              </c:layout>
              <c:showLegendKey val="0"/>
              <c:showVal val="1"/>
              <c:showCatName val="1"/>
              <c:showSerName val="0"/>
              <c:showPercent val="0"/>
              <c:showBubbleSize val="0"/>
              <c:separator>
</c:separator>
              <c:extLst>
                <c:ext xmlns:c15="http://schemas.microsoft.com/office/drawing/2012/chart" uri="{CE6537A1-D6FC-4f65-9D91-7224C49458BB}">
                  <c15:layout>
                    <c:manualLayout>
                      <c:w val="0.32117585769127666"/>
                      <c:h val="0.28809929541520274"/>
                    </c:manualLayout>
                  </c15:layout>
                </c:ext>
                <c:ext xmlns:c16="http://schemas.microsoft.com/office/drawing/2014/chart" uri="{C3380CC4-5D6E-409C-BE32-E72D297353CC}">
                  <c16:uniqueId val="{00000001-165A-4B8E-8616-5FC8A0F4281E}"/>
                </c:ext>
              </c:extLst>
            </c:dLbl>
            <c:dLbl>
              <c:idx val="1"/>
              <c:layout>
                <c:manualLayout>
                  <c:x val="0.29781761349554747"/>
                  <c:y val="-5.3714801141810853E-3"/>
                </c:manualLayout>
              </c:layout>
              <c:spPr>
                <a:noFill/>
                <a:ln>
                  <a:noFill/>
                </a:ln>
                <a:effectLst/>
              </c:spPr>
              <c:txPr>
                <a:bodyPr rot="0" spcFirstLastPara="1" vertOverflow="ellipsis" vert="horz" wrap="square" lIns="38100" tIns="19050" rIns="38100" bIns="19050" anchor="ctr" anchorCtr="1">
                  <a:noAutofit/>
                </a:bodyPr>
                <a:lstStyle/>
                <a:p>
                  <a:pPr>
                    <a:defRPr sz="1100" b="0" i="0" u="none" strike="noStrike" kern="1200" baseline="0">
                      <a:solidFill>
                        <a:schemeClr val="tx1"/>
                      </a:solidFill>
                      <a:latin typeface="Cambria" panose="02040503050406030204" pitchFamily="18" charset="0"/>
                      <a:ea typeface="Cambria" panose="02040503050406030204" pitchFamily="18" charset="0"/>
                      <a:cs typeface="+mn-cs"/>
                    </a:defRPr>
                  </a:pPr>
                  <a:endParaRPr lang="en-US"/>
                </a:p>
              </c:txPr>
              <c:showLegendKey val="0"/>
              <c:showVal val="1"/>
              <c:showCatName val="1"/>
              <c:showSerName val="0"/>
              <c:showPercent val="0"/>
              <c:showBubbleSize val="0"/>
              <c:separator>
</c:separator>
              <c:extLst>
                <c:ext xmlns:c15="http://schemas.microsoft.com/office/drawing/2012/chart" uri="{CE6537A1-D6FC-4f65-9D91-7224C49458BB}">
                  <c15:layout>
                    <c:manualLayout>
                      <c:w val="0.23650222248175826"/>
                      <c:h val="0.25551663700515004"/>
                    </c:manualLayout>
                  </c15:layout>
                </c:ext>
                <c:ext xmlns:c16="http://schemas.microsoft.com/office/drawing/2014/chart" uri="{C3380CC4-5D6E-409C-BE32-E72D297353CC}">
                  <c16:uniqueId val="{00000003-165A-4B8E-8616-5FC8A0F4281E}"/>
                </c:ext>
              </c:extLst>
            </c:dLbl>
            <c:dLbl>
              <c:idx val="2"/>
              <c:layout>
                <c:manualLayout>
                  <c:x val="9.7580444551528603E-3"/>
                  <c:y val="8.2308683217702933E-2"/>
                </c:manualLayout>
              </c:layout>
              <c:showLegendKey val="0"/>
              <c:showVal val="1"/>
              <c:showCatName val="1"/>
              <c:showSerName val="0"/>
              <c:showPercent val="0"/>
              <c:showBubbleSize val="0"/>
              <c:separator>
</c:separator>
              <c:extLst>
                <c:ext xmlns:c15="http://schemas.microsoft.com/office/drawing/2012/chart" uri="{CE6537A1-D6FC-4f65-9D91-7224C49458BB}"/>
                <c:ext xmlns:c16="http://schemas.microsoft.com/office/drawing/2014/chart" uri="{C3380CC4-5D6E-409C-BE32-E72D297353CC}">
                  <c16:uniqueId val="{00000005-165A-4B8E-8616-5FC8A0F4281E}"/>
                </c:ext>
              </c:extLst>
            </c:dLbl>
            <c:dLbl>
              <c:idx val="3"/>
              <c:layout>
                <c:manualLayout>
                  <c:x val="7.5914293636119998E-2"/>
                  <c:y val="1.5433890825814431E-2"/>
                </c:manualLayout>
              </c:layout>
              <c:showLegendKey val="0"/>
              <c:showVal val="1"/>
              <c:showCatName val="1"/>
              <c:showSerName val="0"/>
              <c:showPercent val="0"/>
              <c:showBubbleSize val="0"/>
              <c:separator>
</c:separator>
              <c:extLst>
                <c:ext xmlns:c15="http://schemas.microsoft.com/office/drawing/2012/chart" uri="{CE6537A1-D6FC-4f65-9D91-7224C49458BB}">
                  <c15:layout>
                    <c:manualLayout>
                      <c:w val="0.33577476031360742"/>
                      <c:h val="0.28809929541520274"/>
                    </c:manualLayout>
                  </c15:layout>
                </c:ext>
                <c:ext xmlns:c16="http://schemas.microsoft.com/office/drawing/2014/chart" uri="{C3380CC4-5D6E-409C-BE32-E72D297353CC}">
                  <c16:uniqueId val="{00000007-165A-4B8E-8616-5FC8A0F4281E}"/>
                </c:ext>
              </c:extLst>
            </c:dLbl>
            <c:spPr>
              <a:noFill/>
              <a:ln>
                <a:noFill/>
              </a:ln>
              <a:effectLst/>
            </c:spPr>
            <c:txPr>
              <a:bodyPr rot="0" spcFirstLastPara="1" vertOverflow="ellipsis" vert="horz" wrap="square" lIns="38100" tIns="19050" rIns="38100" bIns="19050" anchor="ctr" anchorCtr="1">
                <a:spAutoFit/>
              </a:bodyPr>
              <a:lstStyle/>
              <a:p>
                <a:pPr>
                  <a:defRPr sz="1100" b="0" i="0" u="none" strike="noStrike" kern="1200" baseline="0">
                    <a:solidFill>
                      <a:schemeClr val="tx1"/>
                    </a:solidFill>
                    <a:latin typeface="Cambria" panose="02040503050406030204" pitchFamily="18" charset="0"/>
                    <a:ea typeface="Cambria" panose="02040503050406030204" pitchFamily="18" charset="0"/>
                    <a:cs typeface="+mn-cs"/>
                  </a:defRPr>
                </a:pPr>
                <a:endParaRPr lang="en-US"/>
              </a:p>
            </c:txPr>
            <c:showLegendKey val="0"/>
            <c:showVal val="1"/>
            <c:showCatName val="1"/>
            <c:showSerName val="0"/>
            <c:showPercent val="0"/>
            <c:showBubbleSize val="0"/>
            <c:separator>
</c:separator>
            <c:showLeaderLines val="1"/>
            <c:leaderLines>
              <c:spPr>
                <a:ln w="9525" cap="flat" cmpd="sng" algn="ctr">
                  <a:solidFill>
                    <a:schemeClr val="tx1">
                      <a:lumMod val="35000"/>
                      <a:lumOff val="65000"/>
                    </a:schemeClr>
                  </a:solidFill>
                  <a:round/>
                </a:ln>
                <a:effectLst/>
              </c:spPr>
            </c:leaderLines>
            <c:extLst>
              <c:ext xmlns:c15="http://schemas.microsoft.com/office/drawing/2012/chart" uri="{CE6537A1-D6FC-4f65-9D91-7224C49458BB}"/>
            </c:extLst>
          </c:dLbls>
          <c:cat>
            <c:strRef>
              <c:f>Sheet4!$E$5:$E$8</c:f>
              <c:strCache>
                <c:ptCount val="4"/>
                <c:pt idx="0">
                  <c:v>A &amp; above</c:v>
                </c:pt>
                <c:pt idx="1">
                  <c:v>BBB</c:v>
                </c:pt>
                <c:pt idx="2">
                  <c:v>BB</c:v>
                </c:pt>
                <c:pt idx="3">
                  <c:v>B &amp; below</c:v>
                </c:pt>
              </c:strCache>
            </c:strRef>
          </c:cat>
          <c:val>
            <c:numRef>
              <c:f>Sheet4!$F$5:$F$8</c:f>
              <c:numCache>
                <c:formatCode>0%</c:formatCode>
                <c:ptCount val="4"/>
                <c:pt idx="0">
                  <c:v>0.18</c:v>
                </c:pt>
                <c:pt idx="1">
                  <c:v>0.63</c:v>
                </c:pt>
                <c:pt idx="2">
                  <c:v>0.12</c:v>
                </c:pt>
                <c:pt idx="3">
                  <c:v>7.0000000000000007E-2</c:v>
                </c:pt>
              </c:numCache>
            </c:numRef>
          </c:val>
          <c:extLst>
            <c:ext xmlns:c16="http://schemas.microsoft.com/office/drawing/2014/chart" uri="{C3380CC4-5D6E-409C-BE32-E72D297353CC}">
              <c16:uniqueId val="{00000008-165A-4B8E-8616-5FC8A0F4281E}"/>
            </c:ext>
          </c:extLst>
        </c:ser>
        <c:dLbls>
          <c:showLegendKey val="0"/>
          <c:showVal val="0"/>
          <c:showCatName val="0"/>
          <c:showSerName val="0"/>
          <c:showPercent val="0"/>
          <c:showBubbleSize val="0"/>
          <c:showLeaderLines val="1"/>
        </c:dLbls>
        <c:firstSliceAng val="0"/>
      </c:pieChart>
      <c:spPr>
        <a:noFill/>
        <a:ln>
          <a:noFill/>
        </a:ln>
        <a:effectLst/>
      </c:spPr>
    </c:plotArea>
    <c:plotVisOnly val="1"/>
    <c:dispBlanksAs val="gap"/>
    <c:showDLblsOverMax val="0"/>
  </c:chart>
  <c:spPr>
    <a:noFill/>
    <a:ln>
      <a:solidFill>
        <a:sysClr val="window" lastClr="FFFFFF">
          <a:lumMod val="85000"/>
        </a:sysClr>
      </a:solidFill>
    </a:ln>
    <a:effectLst/>
  </c:spPr>
  <c:txPr>
    <a:bodyPr/>
    <a:lstStyle/>
    <a:p>
      <a:pPr>
        <a:defRPr/>
      </a:pPr>
      <a:endParaRPr lang="en-US"/>
    </a:p>
  </c:txPr>
</c:chartSpace>
</file>

<file path=ppt/charts/colors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0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0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7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7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7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7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7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7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7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7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7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7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8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8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8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8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8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8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8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8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8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8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9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9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9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9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9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9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9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9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9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9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style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10.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9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100.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10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1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1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13.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9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14.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9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1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16.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9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17.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18.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9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19.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20.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9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2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22.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9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2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24.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9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2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26.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9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27.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28.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9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29.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3.xml><?xml version="1.0" encoding="utf-8"?>
<cs:chartStyle xmlns:cs="http://schemas.microsoft.com/office/drawing/2012/chartStyle" xmlns:a="http://schemas.openxmlformats.org/drawingml/2006/main" id="216">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30.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3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3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33.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9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3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35.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9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36.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9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37.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38.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9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39.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4.xml><?xml version="1.0" encoding="utf-8"?>
<cs:chartStyle xmlns:cs="http://schemas.microsoft.com/office/drawing/2012/chartStyle" xmlns:a="http://schemas.openxmlformats.org/drawingml/2006/main" id="227">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solidFill>
    </cs:spPr>
  </cs:dataPoint>
  <cs:dataPoint3D>
    <cs:lnRef idx="0"/>
    <cs:fillRef idx="1">
      <cs:styleClr val="auto"/>
    </cs:fillRef>
    <cs:effectRef idx="0"/>
    <cs:fontRef idx="minor">
      <a:schemeClr val="tx1"/>
    </cs:fontRef>
    <cs:spPr>
      <a:solidFill>
        <a:schemeClr val="phClr"/>
      </a:solidFill>
    </cs:spPr>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40.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9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4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42.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9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4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44.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9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4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46.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9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47.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48.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49.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9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5.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50.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5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5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53.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9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5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55.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9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5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57.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9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58.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59.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9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6.xml><?xml version="1.0" encoding="utf-8"?>
<cs:chartStyle xmlns:cs="http://schemas.microsoft.com/office/drawing/2012/chartStyle" xmlns:a="http://schemas.openxmlformats.org/drawingml/2006/main" id="227">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solidFill>
    </cs:spPr>
  </cs:dataPoint>
  <cs:dataPoint3D>
    <cs:lnRef idx="0"/>
    <cs:fillRef idx="1">
      <cs:styleClr val="auto"/>
    </cs:fillRef>
    <cs:effectRef idx="0"/>
    <cs:fontRef idx="minor">
      <a:schemeClr val="tx1"/>
    </cs:fontRef>
    <cs:spPr>
      <a:solidFill>
        <a:schemeClr val="phClr"/>
      </a:solidFill>
    </cs:spPr>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60.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61.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9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6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6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64.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9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65.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9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6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67.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68.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69.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9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7.xml><?xml version="1.0" encoding="utf-8"?>
<cs:chartStyle xmlns:cs="http://schemas.microsoft.com/office/drawing/2012/chartStyle" xmlns:a="http://schemas.openxmlformats.org/drawingml/2006/main" id="229">
  <cs:axisTitle>
    <cs:lnRef idx="0"/>
    <cs:fillRef idx="0"/>
    <cs:effectRef idx="0"/>
    <cs:fontRef idx="minor">
      <a:schemeClr val="lt1"/>
    </cs:fontRef>
    <cs:defRPr sz="900" b="1" kern="1200"/>
  </cs:axisTitle>
  <cs:categoryAxis>
    <cs:lnRef idx="0">
      <cs:styleClr val="0"/>
    </cs:lnRef>
    <cs:fillRef idx="0"/>
    <cs:effectRef idx="0"/>
    <cs:fontRef idx="minor">
      <a:schemeClr val="lt1"/>
    </cs:fontRef>
    <cs:spPr>
      <a:ln w="12700" cap="flat" cmpd="sng" algn="ctr">
        <a:solidFill>
          <a:schemeClr val="lt1"/>
        </a:solidFill>
        <a:round/>
      </a:ln>
    </cs:spPr>
    <cs:defRPr sz="900" kern="1200" spc="100" baseline="0"/>
  </cs:categoryAxis>
  <cs:chartArea>
    <cs:lnRef idx="0">
      <cs:styleClr val="0"/>
    </cs:lnRef>
    <cs:fillRef idx="0">
      <cs:styleClr val="0"/>
    </cs:fillRef>
    <cs:effectRef idx="0"/>
    <cs:fontRef idx="minor">
      <a:schemeClr val="dk1"/>
    </cs:fontRef>
    <cs:spPr>
      <a:solidFill>
        <a:schemeClr val="phClr"/>
      </a:solidFill>
      <a:ln w="9525" cap="flat" cmpd="sng" algn="ctr">
        <a:solidFill>
          <a:schemeClr val="phClr"/>
        </a:solidFill>
        <a:round/>
      </a:ln>
    </cs:spPr>
    <cs:defRPr sz="1000" kern="1200"/>
  </cs:chartArea>
  <cs:dataLabel>
    <cs:lnRef idx="0"/>
    <cs:fillRef idx="0"/>
    <cs:effectRef idx="0"/>
    <cs:fontRef idx="minor">
      <a:schemeClr val="lt1"/>
    </cs:fontRef>
    <cs:defRPr sz="900" b="1" kern="1200"/>
  </cs:dataLabel>
  <cs:dataLabelCallout>
    <cs:lnRef idx="0">
      <cs:styleClr val="auto"/>
    </cs:lnRef>
    <cs:fillRef idx="0"/>
    <cs:effectRef idx="0"/>
    <cs:fontRef idx="minor">
      <cs:styleClr val="auto"/>
    </cs:fontRef>
    <cs:spPr>
      <a:solidFill>
        <a:schemeClr val="lt1"/>
      </a:solidFill>
      <a:ln>
        <a:solidFill>
          <a:schemeClr val="phClr"/>
        </a:solidFill>
      </a:ln>
    </cs:spPr>
    <cs:defRPr sz="900" kern="1200"/>
    <cs:bodyPr rot="0" spcFirstLastPara="1" vertOverflow="clip" horzOverflow="clip" vert="horz" wrap="square" lIns="36576" tIns="18288" rIns="36576" bIns="18288" anchor="ctr" anchorCtr="1">
      <a:spAutoFit/>
    </cs:bodyPr>
  </cs:dataLabelCallout>
  <cs:dataPoint>
    <cs:lnRef idx="0"/>
    <cs:fillRef idx="0">
      <cs:styleClr val="auto"/>
    </cs:fillRef>
    <cs:effectRef idx="0"/>
    <cs:fontRef idx="minor">
      <a:schemeClr val="dk1"/>
    </cs:fontRef>
    <cs:spPr>
      <a:pattFill prst="ltUpDiag">
        <a:fgClr>
          <a:schemeClr val="phClr"/>
        </a:fgClr>
        <a:bgClr>
          <a:schemeClr val="lt1"/>
        </a:bgClr>
      </a:pattFill>
    </cs:spPr>
  </cs:dataPoint>
  <cs:dataPoint3D>
    <cs:lnRef idx="0"/>
    <cs:fillRef idx="0">
      <cs:styleClr val="auto"/>
    </cs:fillRef>
    <cs:effectRef idx="0"/>
    <cs:fontRef idx="minor">
      <a:schemeClr val="dk1"/>
    </cs:fontRef>
    <cs:spPr>
      <a:pattFill prst="ltUpDiag">
        <a:fgClr>
          <a:schemeClr val="phClr"/>
        </a:fgClr>
        <a:bgClr>
          <a:schemeClr val="lt1"/>
        </a:bgClr>
      </a:pattFill>
    </cs:spPr>
  </cs:dataPoint3D>
  <cs:dataPointLine>
    <cs:lnRef idx="0">
      <cs:styleClr val="auto"/>
    </cs:lnRef>
    <cs:fillRef idx="0"/>
    <cs:effectRef idx="0">
      <cs:styleClr val="auto"/>
    </cs:effectRef>
    <cs:fontRef idx="minor">
      <a:schemeClr val="dk1"/>
    </cs:fontRef>
    <cs:spPr>
      <a:ln w="34925" cap="rnd">
        <a:solidFill>
          <a:schemeClr val="lt1"/>
        </a:solidFill>
        <a:round/>
      </a:ln>
      <a:effectLst>
        <a:outerShdw dist="25400" dir="2700000" algn="tl" rotWithShape="0">
          <a:schemeClr val="phClr"/>
        </a:outerShdw>
      </a:effectLst>
    </cs:spPr>
  </cs:dataPointLine>
  <cs:dataPointMarker>
    <cs:lnRef idx="0"/>
    <cs:fillRef idx="0">
      <cs:styleClr val="auto"/>
    </cs:fillRef>
    <cs:effectRef idx="0"/>
    <cs:fontRef idx="minor">
      <a:schemeClr val="dk1"/>
    </cs:fontRef>
    <cs:spPr>
      <a:solidFill>
        <a:schemeClr val="phClr"/>
      </a:solidFill>
      <a:ln w="22225">
        <a:solidFill>
          <a:schemeClr val="lt1"/>
        </a:solidFill>
        <a:round/>
      </a:ln>
    </cs:spPr>
  </cs:dataPointMarker>
  <cs:dataPointMarkerLayout symbol="circle" size="5"/>
  <cs:dataPointWireframe>
    <cs:lnRef idx="0">
      <cs:styleClr val="auto"/>
    </cs:lnRef>
    <cs:fillRef idx="0"/>
    <cs:effectRef idx="0"/>
    <cs:fontRef idx="minor">
      <a:schemeClr val="dk1"/>
    </cs:fontRef>
    <cs:spPr>
      <a:ln w="9525" cap="rnd">
        <a:solidFill>
          <a:schemeClr val="phClr"/>
        </a:solidFill>
        <a:round/>
      </a:ln>
    </cs:spPr>
  </cs:dataPointWireframe>
  <cs:dataTable>
    <cs:lnRef idx="0">
      <cs:styleClr val="0"/>
    </cs:lnRef>
    <cs:fillRef idx="0"/>
    <cs:effectRef idx="0"/>
    <cs:fontRef idx="minor">
      <a:schemeClr val="lt1"/>
    </cs:fontRef>
    <cs:spPr>
      <a:ln w="9525">
        <a:solidFill>
          <a:schemeClr val="phClr">
            <a:lumMod val="60000"/>
            <a:lumOff val="40000"/>
          </a:schemeClr>
        </a:solidFill>
      </a:ln>
    </cs:spPr>
    <cs:defRPr sz="900" kern="1200"/>
  </cs:dataTable>
  <cs:downBar>
    <cs:lnRef idx="0">
      <cs:styleClr val="0"/>
    </cs:lnRef>
    <cs:fillRef idx="0"/>
    <cs:effectRef idx="0"/>
    <cs:fontRef idx="minor">
      <a:schemeClr val="dk1"/>
    </cs:fontRef>
    <cs:spPr>
      <a:solidFill>
        <a:schemeClr val="dk1">
          <a:lumMod val="35000"/>
          <a:lumOff val="65000"/>
        </a:schemeClr>
      </a:solidFill>
      <a:ln w="9525">
        <a:solidFill>
          <a:schemeClr val="phClr">
            <a:lumMod val="60000"/>
            <a:lumOff val="40000"/>
          </a:schemeClr>
        </a:solidFill>
      </a:ln>
    </cs:spPr>
  </cs:downBar>
  <cs:dropLine>
    <cs:lnRef idx="0"/>
    <cs:fillRef idx="0"/>
    <cs:effectRef idx="0"/>
    <cs:fontRef idx="minor">
      <a:schemeClr val="dk1"/>
    </cs:fontRef>
    <cs:spPr>
      <a:ln w="9525" cap="flat" cmpd="sng" algn="ctr">
        <a:gradFill>
          <a:gsLst>
            <a:gs pos="0">
              <a:schemeClr val="lt1"/>
            </a:gs>
            <a:gs pos="100000">
              <a:schemeClr val="lt1">
                <a:alpha val="0"/>
              </a:schemeClr>
            </a:gs>
          </a:gsLst>
          <a:lin ang="5400000" scaled="0"/>
        </a:gradFill>
        <a:round/>
      </a:ln>
    </cs:spPr>
  </cs:dropLine>
  <cs:errorBar>
    <cs:lnRef idx="0">
      <cs:styleClr val="0"/>
    </cs:lnRef>
    <cs:fillRef idx="0"/>
    <cs:effectRef idx="0"/>
    <cs:fontRef idx="minor">
      <a:schemeClr val="dk1"/>
    </cs:fontRef>
    <cs:spPr>
      <a:ln w="9525">
        <a:solidFill>
          <a:schemeClr val="phClr">
            <a:lumMod val="60000"/>
            <a:lumOff val="40000"/>
          </a:schemeClr>
        </a:solidFill>
        <a:round/>
      </a:ln>
      <a:effectLst>
        <a:glow rad="25400">
          <a:schemeClr val="lt1"/>
        </a:glow>
      </a:effectLst>
    </cs:spPr>
  </cs:errorBar>
  <cs:floor>
    <cs:lnRef idx="0"/>
    <cs:fillRef idx="0"/>
    <cs:effectRef idx="0"/>
    <cs:fontRef idx="minor">
      <a:schemeClr val="dk1"/>
    </cs:fontRef>
  </cs:floor>
  <cs:gridlineMajor>
    <cs:lnRef idx="0">
      <cs:styleClr val="0"/>
    </cs:lnRef>
    <cs:fillRef idx="0"/>
    <cs:effectRef idx="0"/>
    <cs:fontRef idx="minor">
      <a:schemeClr val="dk1"/>
    </cs:fontRef>
    <cs:spPr>
      <a:ln w="9525" cap="flat" cmpd="sng" algn="ctr">
        <a:solidFill>
          <a:schemeClr val="lt1">
            <a:alpha val="25000"/>
          </a:schemeClr>
        </a:solidFill>
        <a:round/>
      </a:ln>
    </cs:spPr>
  </cs:gridlineMajor>
  <cs:gridlineMinor>
    <cs:lnRef idx="0">
      <cs:styleClr val="0"/>
    </cs:lnRef>
    <cs:fillRef idx="0"/>
    <cs:effectRef idx="0"/>
    <cs:fontRef idx="minor">
      <a:schemeClr val="dk1"/>
    </cs:fontRef>
    <cs:spPr>
      <a:ln>
        <a:solidFill>
          <a:schemeClr val="lt1">
            <a:alpha val="10000"/>
          </a:schemeClr>
        </a:solidFill>
      </a:ln>
    </cs:spPr>
  </cs:gridlineMinor>
  <cs:hiLoLine>
    <cs:lnRef idx="0">
      <cs:styleClr val="0"/>
    </cs:lnRef>
    <cs:fillRef idx="0"/>
    <cs:effectRef idx="0"/>
    <cs:fontRef idx="minor">
      <a:schemeClr val="dk1"/>
    </cs:fontRef>
    <cs:spPr>
      <a:ln w="9525">
        <a:solidFill>
          <a:schemeClr val="phClr">
            <a:lumMod val="60000"/>
            <a:lumOff val="40000"/>
          </a:schemeClr>
        </a:solidFill>
        <a:prstDash val="dash"/>
      </a:ln>
    </cs:spPr>
  </cs:hiLoLine>
  <cs:leaderLine>
    <cs:lnRef idx="0">
      <cs:styleClr val="0"/>
    </cs:lnRef>
    <cs:fillRef idx="0"/>
    <cs:effectRef idx="0"/>
    <cs:fontRef idx="minor">
      <a:schemeClr val="dk1"/>
    </cs:fontRef>
    <cs:spPr>
      <a:ln w="9525">
        <a:solidFill>
          <a:schemeClr val="phClr">
            <a:lumMod val="60000"/>
            <a:lumOff val="40000"/>
          </a:schemeClr>
        </a:solidFill>
      </a:ln>
    </cs:spPr>
  </cs:leaderLine>
  <cs:legend>
    <cs:lnRef idx="0"/>
    <cs:fillRef idx="0"/>
    <cs:effectRef idx="0"/>
    <cs:fontRef idx="minor">
      <a:schemeClr val="lt1"/>
    </cs:fontRef>
    <cs:defRPr sz="900" kern="1200"/>
  </cs:legend>
  <cs:plotArea>
    <cs:lnRef idx="0"/>
    <cs:fillRef idx="0"/>
    <cs:effectRef idx="0"/>
    <cs:fontRef idx="minor">
      <a:schemeClr val="dk1"/>
    </cs:fontRef>
  </cs:plotArea>
  <cs:plotArea3D>
    <cs:lnRef idx="0"/>
    <cs:fillRef idx="0"/>
    <cs:effectRef idx="0"/>
    <cs:fontRef idx="minor">
      <a:schemeClr val="dk1"/>
    </cs:fontRef>
  </cs:plotArea3D>
  <cs:seriesAxis>
    <cs:lnRef idx="0">
      <cs:styleClr val="0"/>
    </cs:lnRef>
    <cs:fillRef idx="0"/>
    <cs:effectRef idx="0"/>
    <cs:fontRef idx="minor">
      <a:schemeClr val="lt1"/>
    </cs:fontRef>
    <cs:spPr>
      <a:ln w="3175" cap="flat" cmpd="sng" algn="ctr">
        <a:solidFill>
          <a:schemeClr val="phClr">
            <a:lumMod val="60000"/>
            <a:lumOff val="40000"/>
          </a:schemeClr>
        </a:solidFill>
        <a:round/>
      </a:ln>
    </cs:spPr>
    <cs:defRPr sz="900" kern="1200"/>
  </cs:seriesAxis>
  <cs:seriesLine>
    <cs:lnRef idx="0">
      <cs:styleClr val="0"/>
    </cs:lnRef>
    <cs:fillRef idx="0"/>
    <cs:effectRef idx="0"/>
    <cs:fontRef idx="minor">
      <a:schemeClr val="dk1"/>
    </cs:fontRef>
    <cs:spPr>
      <a:ln w="9525">
        <a:solidFill>
          <a:schemeClr val="phClr">
            <a:lumMod val="60000"/>
            <a:lumOff val="40000"/>
            <a:tint val="50000"/>
          </a:schemeClr>
        </a:solidFill>
        <a:prstDash val="dash"/>
      </a:ln>
    </cs:spPr>
  </cs:seriesLine>
  <cs:title>
    <cs:lnRef idx="0"/>
    <cs:fillRef idx="0"/>
    <cs:effectRef idx="0"/>
    <cs:fontRef idx="minor">
      <a:schemeClr val="lt1"/>
    </cs:fontRef>
    <cs:defRPr sz="1500" b="1" kern="1200" cap="all" spc="100" normalizeH="0" baseline="0"/>
  </cs:title>
  <cs:trendline>
    <cs:lnRef idx="0"/>
    <cs:fillRef idx="0"/>
    <cs:effectRef idx="0"/>
    <cs:fontRef idx="minor">
      <a:schemeClr val="dk1"/>
    </cs:fontRef>
    <cs:spPr>
      <a:ln w="28575" cap="rnd">
        <a:solidFill>
          <a:schemeClr val="lt1">
            <a:alpha val="50000"/>
          </a:schemeClr>
        </a:solidFill>
        <a:round/>
      </a:ln>
    </cs:spPr>
  </cs:trendline>
  <cs:trendlineLabel>
    <cs:lnRef idx="0"/>
    <cs:fillRef idx="0"/>
    <cs:effectRef idx="0"/>
    <cs:fontRef idx="minor">
      <a:schemeClr val="lt1"/>
    </cs:fontRef>
    <cs:defRPr sz="900" kern="1200"/>
  </cs:trendlineLabel>
  <cs:upBar>
    <cs:lnRef idx="0">
      <cs:styleClr val="0"/>
    </cs:lnRef>
    <cs:fillRef idx="0"/>
    <cs:effectRef idx="0"/>
    <cs:fontRef idx="minor">
      <a:schemeClr val="dk1"/>
    </cs:fontRef>
    <cs:spPr>
      <a:solidFill>
        <a:schemeClr val="lt1">
          <a:lumMod val="95000"/>
        </a:schemeClr>
      </a:solidFill>
      <a:ln w="9525">
        <a:solidFill>
          <a:schemeClr val="phClr">
            <a:lumMod val="60000"/>
            <a:lumOff val="40000"/>
          </a:schemeClr>
        </a:solidFill>
      </a:ln>
    </cs:spPr>
  </cs:upBar>
  <cs:valueAxis>
    <cs:lnRef idx="0"/>
    <cs:fillRef idx="0"/>
    <cs:effectRef idx="0"/>
    <cs:fontRef idx="minor">
      <a:schemeClr val="lt1"/>
    </cs:fontRef>
    <cs:defRPr sz="900" kern="1200"/>
  </cs:valueAxis>
  <cs:wall>
    <cs:lnRef idx="0"/>
    <cs:fillRef idx="0"/>
    <cs:effectRef idx="0"/>
    <cs:fontRef idx="minor">
      <a:schemeClr val="dk1"/>
    </cs:fontRef>
  </cs:wall>
</cs:chartStyle>
</file>

<file path=ppt/charts/style70.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71.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9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7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73.xml><?xml version="1.0" encoding="utf-8"?>
<cs:chartStyle xmlns:cs="http://schemas.microsoft.com/office/drawing/2012/chartStyle" xmlns:a="http://schemas.openxmlformats.org/drawingml/2006/main" id="216">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74.xml><?xml version="1.0" encoding="utf-8"?>
<cs:chartStyle xmlns:cs="http://schemas.microsoft.com/office/drawing/2012/chartStyle" xmlns:a="http://schemas.openxmlformats.org/drawingml/2006/main" id="262">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9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7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7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77.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9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78.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79.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8.xml><?xml version="1.0" encoding="utf-8"?>
<cs:chartStyle xmlns:cs="http://schemas.microsoft.com/office/drawing/2012/chartStyle" xmlns:a="http://schemas.openxmlformats.org/drawingml/2006/main" id="227">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solidFill>
    </cs:spPr>
  </cs:dataPoint>
  <cs:dataPoint3D>
    <cs:lnRef idx="0"/>
    <cs:fillRef idx="1">
      <cs:styleClr val="auto"/>
    </cs:fillRef>
    <cs:effectRef idx="0"/>
    <cs:fontRef idx="minor">
      <a:schemeClr val="tx1"/>
    </cs:fontRef>
    <cs:spPr>
      <a:solidFill>
        <a:schemeClr val="phClr"/>
      </a:solidFill>
    </cs:spPr>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80.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8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8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83.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9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8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85.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9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8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87.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88.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89.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9.xml><?xml version="1.0" encoding="utf-8"?>
<cs:chartStyle xmlns:cs="http://schemas.microsoft.com/office/drawing/2012/chartStyle" xmlns:a="http://schemas.openxmlformats.org/drawingml/2006/main" id="229">
  <cs:axisTitle>
    <cs:lnRef idx="0"/>
    <cs:fillRef idx="0"/>
    <cs:effectRef idx="0"/>
    <cs:fontRef idx="minor">
      <a:schemeClr val="lt1"/>
    </cs:fontRef>
    <cs:defRPr sz="900" b="1" kern="1200"/>
  </cs:axisTitle>
  <cs:categoryAxis>
    <cs:lnRef idx="0">
      <cs:styleClr val="0"/>
    </cs:lnRef>
    <cs:fillRef idx="0"/>
    <cs:effectRef idx="0"/>
    <cs:fontRef idx="minor">
      <a:schemeClr val="lt1"/>
    </cs:fontRef>
    <cs:spPr>
      <a:ln w="12700" cap="flat" cmpd="sng" algn="ctr">
        <a:solidFill>
          <a:schemeClr val="lt1"/>
        </a:solidFill>
        <a:round/>
      </a:ln>
    </cs:spPr>
    <cs:defRPr sz="900" kern="1200" spc="100" baseline="0"/>
  </cs:categoryAxis>
  <cs:chartArea>
    <cs:lnRef idx="0">
      <cs:styleClr val="0"/>
    </cs:lnRef>
    <cs:fillRef idx="0">
      <cs:styleClr val="0"/>
    </cs:fillRef>
    <cs:effectRef idx="0"/>
    <cs:fontRef idx="minor">
      <a:schemeClr val="dk1"/>
    </cs:fontRef>
    <cs:spPr>
      <a:solidFill>
        <a:schemeClr val="phClr"/>
      </a:solidFill>
      <a:ln w="9525" cap="flat" cmpd="sng" algn="ctr">
        <a:solidFill>
          <a:schemeClr val="phClr"/>
        </a:solidFill>
        <a:round/>
      </a:ln>
    </cs:spPr>
    <cs:defRPr sz="1000" kern="1200"/>
  </cs:chartArea>
  <cs:dataLabel>
    <cs:lnRef idx="0"/>
    <cs:fillRef idx="0"/>
    <cs:effectRef idx="0"/>
    <cs:fontRef idx="minor">
      <a:schemeClr val="lt1"/>
    </cs:fontRef>
    <cs:defRPr sz="900" b="1" kern="1200"/>
  </cs:dataLabel>
  <cs:dataLabelCallout>
    <cs:lnRef idx="0">
      <cs:styleClr val="auto"/>
    </cs:lnRef>
    <cs:fillRef idx="0"/>
    <cs:effectRef idx="0"/>
    <cs:fontRef idx="minor">
      <cs:styleClr val="auto"/>
    </cs:fontRef>
    <cs:spPr>
      <a:solidFill>
        <a:schemeClr val="lt1"/>
      </a:solidFill>
      <a:ln>
        <a:solidFill>
          <a:schemeClr val="phClr"/>
        </a:solidFill>
      </a:ln>
    </cs:spPr>
    <cs:defRPr sz="900" kern="1200"/>
    <cs:bodyPr rot="0" spcFirstLastPara="1" vertOverflow="clip" horzOverflow="clip" vert="horz" wrap="square" lIns="36576" tIns="18288" rIns="36576" bIns="18288" anchor="ctr" anchorCtr="1">
      <a:spAutoFit/>
    </cs:bodyPr>
  </cs:dataLabelCallout>
  <cs:dataPoint>
    <cs:lnRef idx="0"/>
    <cs:fillRef idx="0">
      <cs:styleClr val="auto"/>
    </cs:fillRef>
    <cs:effectRef idx="0"/>
    <cs:fontRef idx="minor">
      <a:schemeClr val="dk1"/>
    </cs:fontRef>
    <cs:spPr>
      <a:pattFill prst="ltUpDiag">
        <a:fgClr>
          <a:schemeClr val="phClr"/>
        </a:fgClr>
        <a:bgClr>
          <a:schemeClr val="lt1"/>
        </a:bgClr>
      </a:pattFill>
    </cs:spPr>
  </cs:dataPoint>
  <cs:dataPoint3D>
    <cs:lnRef idx="0"/>
    <cs:fillRef idx="0">
      <cs:styleClr val="auto"/>
    </cs:fillRef>
    <cs:effectRef idx="0"/>
    <cs:fontRef idx="minor">
      <a:schemeClr val="dk1"/>
    </cs:fontRef>
    <cs:spPr>
      <a:pattFill prst="ltUpDiag">
        <a:fgClr>
          <a:schemeClr val="phClr"/>
        </a:fgClr>
        <a:bgClr>
          <a:schemeClr val="lt1"/>
        </a:bgClr>
      </a:pattFill>
    </cs:spPr>
  </cs:dataPoint3D>
  <cs:dataPointLine>
    <cs:lnRef idx="0">
      <cs:styleClr val="auto"/>
    </cs:lnRef>
    <cs:fillRef idx="0"/>
    <cs:effectRef idx="0">
      <cs:styleClr val="auto"/>
    </cs:effectRef>
    <cs:fontRef idx="minor">
      <a:schemeClr val="dk1"/>
    </cs:fontRef>
    <cs:spPr>
      <a:ln w="34925" cap="rnd">
        <a:solidFill>
          <a:schemeClr val="lt1"/>
        </a:solidFill>
        <a:round/>
      </a:ln>
      <a:effectLst>
        <a:outerShdw dist="25400" dir="2700000" algn="tl" rotWithShape="0">
          <a:schemeClr val="phClr"/>
        </a:outerShdw>
      </a:effectLst>
    </cs:spPr>
  </cs:dataPointLine>
  <cs:dataPointMarker>
    <cs:lnRef idx="0"/>
    <cs:fillRef idx="0">
      <cs:styleClr val="auto"/>
    </cs:fillRef>
    <cs:effectRef idx="0"/>
    <cs:fontRef idx="minor">
      <a:schemeClr val="dk1"/>
    </cs:fontRef>
    <cs:spPr>
      <a:solidFill>
        <a:schemeClr val="phClr"/>
      </a:solidFill>
      <a:ln w="22225">
        <a:solidFill>
          <a:schemeClr val="lt1"/>
        </a:solidFill>
        <a:round/>
      </a:ln>
    </cs:spPr>
  </cs:dataPointMarker>
  <cs:dataPointMarkerLayout symbol="circle" size="5"/>
  <cs:dataPointWireframe>
    <cs:lnRef idx="0">
      <cs:styleClr val="auto"/>
    </cs:lnRef>
    <cs:fillRef idx="0"/>
    <cs:effectRef idx="0"/>
    <cs:fontRef idx="minor">
      <a:schemeClr val="dk1"/>
    </cs:fontRef>
    <cs:spPr>
      <a:ln w="9525" cap="rnd">
        <a:solidFill>
          <a:schemeClr val="phClr"/>
        </a:solidFill>
        <a:round/>
      </a:ln>
    </cs:spPr>
  </cs:dataPointWireframe>
  <cs:dataTable>
    <cs:lnRef idx="0">
      <cs:styleClr val="0"/>
    </cs:lnRef>
    <cs:fillRef idx="0"/>
    <cs:effectRef idx="0"/>
    <cs:fontRef idx="minor">
      <a:schemeClr val="lt1"/>
    </cs:fontRef>
    <cs:spPr>
      <a:ln w="9525">
        <a:solidFill>
          <a:schemeClr val="phClr">
            <a:lumMod val="60000"/>
            <a:lumOff val="40000"/>
          </a:schemeClr>
        </a:solidFill>
      </a:ln>
    </cs:spPr>
    <cs:defRPr sz="900" kern="1200"/>
  </cs:dataTable>
  <cs:downBar>
    <cs:lnRef idx="0">
      <cs:styleClr val="0"/>
    </cs:lnRef>
    <cs:fillRef idx="0"/>
    <cs:effectRef idx="0"/>
    <cs:fontRef idx="minor">
      <a:schemeClr val="dk1"/>
    </cs:fontRef>
    <cs:spPr>
      <a:solidFill>
        <a:schemeClr val="dk1">
          <a:lumMod val="35000"/>
          <a:lumOff val="65000"/>
        </a:schemeClr>
      </a:solidFill>
      <a:ln w="9525">
        <a:solidFill>
          <a:schemeClr val="phClr">
            <a:lumMod val="60000"/>
            <a:lumOff val="40000"/>
          </a:schemeClr>
        </a:solidFill>
      </a:ln>
    </cs:spPr>
  </cs:downBar>
  <cs:dropLine>
    <cs:lnRef idx="0"/>
    <cs:fillRef idx="0"/>
    <cs:effectRef idx="0"/>
    <cs:fontRef idx="minor">
      <a:schemeClr val="dk1"/>
    </cs:fontRef>
    <cs:spPr>
      <a:ln w="9525" cap="flat" cmpd="sng" algn="ctr">
        <a:gradFill>
          <a:gsLst>
            <a:gs pos="0">
              <a:schemeClr val="lt1"/>
            </a:gs>
            <a:gs pos="100000">
              <a:schemeClr val="lt1">
                <a:alpha val="0"/>
              </a:schemeClr>
            </a:gs>
          </a:gsLst>
          <a:lin ang="5400000" scaled="0"/>
        </a:gradFill>
        <a:round/>
      </a:ln>
    </cs:spPr>
  </cs:dropLine>
  <cs:errorBar>
    <cs:lnRef idx="0">
      <cs:styleClr val="0"/>
    </cs:lnRef>
    <cs:fillRef idx="0"/>
    <cs:effectRef idx="0"/>
    <cs:fontRef idx="minor">
      <a:schemeClr val="dk1"/>
    </cs:fontRef>
    <cs:spPr>
      <a:ln w="9525">
        <a:solidFill>
          <a:schemeClr val="phClr">
            <a:lumMod val="60000"/>
            <a:lumOff val="40000"/>
          </a:schemeClr>
        </a:solidFill>
        <a:round/>
      </a:ln>
      <a:effectLst>
        <a:glow rad="25400">
          <a:schemeClr val="lt1"/>
        </a:glow>
      </a:effectLst>
    </cs:spPr>
  </cs:errorBar>
  <cs:floor>
    <cs:lnRef idx="0"/>
    <cs:fillRef idx="0"/>
    <cs:effectRef idx="0"/>
    <cs:fontRef idx="minor">
      <a:schemeClr val="dk1"/>
    </cs:fontRef>
  </cs:floor>
  <cs:gridlineMajor>
    <cs:lnRef idx="0">
      <cs:styleClr val="0"/>
    </cs:lnRef>
    <cs:fillRef idx="0"/>
    <cs:effectRef idx="0"/>
    <cs:fontRef idx="minor">
      <a:schemeClr val="dk1"/>
    </cs:fontRef>
    <cs:spPr>
      <a:ln w="9525" cap="flat" cmpd="sng" algn="ctr">
        <a:solidFill>
          <a:schemeClr val="lt1">
            <a:alpha val="25000"/>
          </a:schemeClr>
        </a:solidFill>
        <a:round/>
      </a:ln>
    </cs:spPr>
  </cs:gridlineMajor>
  <cs:gridlineMinor>
    <cs:lnRef idx="0">
      <cs:styleClr val="0"/>
    </cs:lnRef>
    <cs:fillRef idx="0"/>
    <cs:effectRef idx="0"/>
    <cs:fontRef idx="minor">
      <a:schemeClr val="dk1"/>
    </cs:fontRef>
    <cs:spPr>
      <a:ln>
        <a:solidFill>
          <a:schemeClr val="lt1">
            <a:alpha val="10000"/>
          </a:schemeClr>
        </a:solidFill>
      </a:ln>
    </cs:spPr>
  </cs:gridlineMinor>
  <cs:hiLoLine>
    <cs:lnRef idx="0">
      <cs:styleClr val="0"/>
    </cs:lnRef>
    <cs:fillRef idx="0"/>
    <cs:effectRef idx="0"/>
    <cs:fontRef idx="minor">
      <a:schemeClr val="dk1"/>
    </cs:fontRef>
    <cs:spPr>
      <a:ln w="9525">
        <a:solidFill>
          <a:schemeClr val="phClr">
            <a:lumMod val="60000"/>
            <a:lumOff val="40000"/>
          </a:schemeClr>
        </a:solidFill>
        <a:prstDash val="dash"/>
      </a:ln>
    </cs:spPr>
  </cs:hiLoLine>
  <cs:leaderLine>
    <cs:lnRef idx="0">
      <cs:styleClr val="0"/>
    </cs:lnRef>
    <cs:fillRef idx="0"/>
    <cs:effectRef idx="0"/>
    <cs:fontRef idx="minor">
      <a:schemeClr val="dk1"/>
    </cs:fontRef>
    <cs:spPr>
      <a:ln w="9525">
        <a:solidFill>
          <a:schemeClr val="phClr">
            <a:lumMod val="60000"/>
            <a:lumOff val="40000"/>
          </a:schemeClr>
        </a:solidFill>
      </a:ln>
    </cs:spPr>
  </cs:leaderLine>
  <cs:legend>
    <cs:lnRef idx="0"/>
    <cs:fillRef idx="0"/>
    <cs:effectRef idx="0"/>
    <cs:fontRef idx="minor">
      <a:schemeClr val="lt1"/>
    </cs:fontRef>
    <cs:defRPr sz="900" kern="1200"/>
  </cs:legend>
  <cs:plotArea>
    <cs:lnRef idx="0"/>
    <cs:fillRef idx="0"/>
    <cs:effectRef idx="0"/>
    <cs:fontRef idx="minor">
      <a:schemeClr val="dk1"/>
    </cs:fontRef>
  </cs:plotArea>
  <cs:plotArea3D>
    <cs:lnRef idx="0"/>
    <cs:fillRef idx="0"/>
    <cs:effectRef idx="0"/>
    <cs:fontRef idx="minor">
      <a:schemeClr val="dk1"/>
    </cs:fontRef>
  </cs:plotArea3D>
  <cs:seriesAxis>
    <cs:lnRef idx="0">
      <cs:styleClr val="0"/>
    </cs:lnRef>
    <cs:fillRef idx="0"/>
    <cs:effectRef idx="0"/>
    <cs:fontRef idx="minor">
      <a:schemeClr val="lt1"/>
    </cs:fontRef>
    <cs:spPr>
      <a:ln w="3175" cap="flat" cmpd="sng" algn="ctr">
        <a:solidFill>
          <a:schemeClr val="phClr">
            <a:lumMod val="60000"/>
            <a:lumOff val="40000"/>
          </a:schemeClr>
        </a:solidFill>
        <a:round/>
      </a:ln>
    </cs:spPr>
    <cs:defRPr sz="900" kern="1200"/>
  </cs:seriesAxis>
  <cs:seriesLine>
    <cs:lnRef idx="0">
      <cs:styleClr val="0"/>
    </cs:lnRef>
    <cs:fillRef idx="0"/>
    <cs:effectRef idx="0"/>
    <cs:fontRef idx="minor">
      <a:schemeClr val="dk1"/>
    </cs:fontRef>
    <cs:spPr>
      <a:ln w="9525">
        <a:solidFill>
          <a:schemeClr val="phClr">
            <a:lumMod val="60000"/>
            <a:lumOff val="40000"/>
            <a:tint val="50000"/>
          </a:schemeClr>
        </a:solidFill>
        <a:prstDash val="dash"/>
      </a:ln>
    </cs:spPr>
  </cs:seriesLine>
  <cs:title>
    <cs:lnRef idx="0"/>
    <cs:fillRef idx="0"/>
    <cs:effectRef idx="0"/>
    <cs:fontRef idx="minor">
      <a:schemeClr val="lt1"/>
    </cs:fontRef>
    <cs:defRPr sz="1500" b="1" kern="1200" cap="all" spc="100" normalizeH="0" baseline="0"/>
  </cs:title>
  <cs:trendline>
    <cs:lnRef idx="0"/>
    <cs:fillRef idx="0"/>
    <cs:effectRef idx="0"/>
    <cs:fontRef idx="minor">
      <a:schemeClr val="dk1"/>
    </cs:fontRef>
    <cs:spPr>
      <a:ln w="28575" cap="rnd">
        <a:solidFill>
          <a:schemeClr val="lt1">
            <a:alpha val="50000"/>
          </a:schemeClr>
        </a:solidFill>
        <a:round/>
      </a:ln>
    </cs:spPr>
  </cs:trendline>
  <cs:trendlineLabel>
    <cs:lnRef idx="0"/>
    <cs:fillRef idx="0"/>
    <cs:effectRef idx="0"/>
    <cs:fontRef idx="minor">
      <a:schemeClr val="lt1"/>
    </cs:fontRef>
    <cs:defRPr sz="900" kern="1200"/>
  </cs:trendlineLabel>
  <cs:upBar>
    <cs:lnRef idx="0">
      <cs:styleClr val="0"/>
    </cs:lnRef>
    <cs:fillRef idx="0"/>
    <cs:effectRef idx="0"/>
    <cs:fontRef idx="minor">
      <a:schemeClr val="dk1"/>
    </cs:fontRef>
    <cs:spPr>
      <a:solidFill>
        <a:schemeClr val="lt1">
          <a:lumMod val="95000"/>
        </a:schemeClr>
      </a:solidFill>
      <a:ln w="9525">
        <a:solidFill>
          <a:schemeClr val="phClr">
            <a:lumMod val="60000"/>
            <a:lumOff val="40000"/>
          </a:schemeClr>
        </a:solidFill>
      </a:ln>
    </cs:spPr>
  </cs:upBar>
  <cs:valueAxis>
    <cs:lnRef idx="0"/>
    <cs:fillRef idx="0"/>
    <cs:effectRef idx="0"/>
    <cs:fontRef idx="minor">
      <a:schemeClr val="lt1"/>
    </cs:fontRef>
    <cs:defRPr sz="900" kern="1200"/>
  </cs:valueAxis>
  <cs:wall>
    <cs:lnRef idx="0"/>
    <cs:fillRef idx="0"/>
    <cs:effectRef idx="0"/>
    <cs:fontRef idx="minor">
      <a:schemeClr val="dk1"/>
    </cs:fontRef>
  </cs:wall>
</cs:chartStyle>
</file>

<file path=ppt/charts/style90.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9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91.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9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9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93.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9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9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95.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9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9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97.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98.xml><?xml version="1.0" encoding="utf-8"?>
<cs:chartStyle xmlns:cs="http://schemas.microsoft.com/office/drawing/2012/chartStyle" xmlns:a="http://schemas.openxmlformats.org/drawingml/2006/main" id="216">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99.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9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notesMasters/_rels/notesMaster1.xml.rels><?xml version="1.0" encoding="UTF-8" standalone="yes"?>
<Relationships xmlns="http://schemas.openxmlformats.org/package/2006/relationships"><Relationship Id="rId1" Type="http://schemas.openxmlformats.org/officeDocument/2006/relationships/theme" Target="../theme/theme6.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en-IN"/>
          </a:p>
        </p:txBody>
      </p:sp>
      <p:sp>
        <p:nvSpPr>
          <p:cNvPr id="3" name="Date Placeholder 2"/>
          <p:cNvSpPr>
            <a:spLocks noGrp="1"/>
          </p:cNvSpPr>
          <p:nvPr>
            <p:ph type="dt" idx="1"/>
          </p:nvPr>
        </p:nvSpPr>
        <p:spPr>
          <a:xfrm>
            <a:off x="3884613" y="0"/>
            <a:ext cx="2971800" cy="458788"/>
          </a:xfrm>
          <a:prstGeom prst="rect">
            <a:avLst/>
          </a:prstGeom>
        </p:spPr>
        <p:txBody>
          <a:bodyPr vert="horz" lIns="91440" tIns="45720" rIns="91440" bIns="45720" rtlCol="0"/>
          <a:lstStyle>
            <a:lvl1pPr algn="r">
              <a:defRPr sz="1200"/>
            </a:lvl1pPr>
          </a:lstStyle>
          <a:p>
            <a:fld id="{F7F0BB62-1430-402D-9393-6B7FB8962314}" type="datetimeFigureOut">
              <a:rPr lang="en-IN" smtClean="0"/>
              <a:t>21-08-2026</a:t>
            </a:fld>
            <a:endParaRPr lang="en-IN"/>
          </a:p>
        </p:txBody>
      </p:sp>
      <p:sp>
        <p:nvSpPr>
          <p:cNvPr id="4" name="Slide Image Placeholder 3"/>
          <p:cNvSpPr>
            <a:spLocks noGrp="1" noRot="1" noChangeAspect="1"/>
          </p:cNvSpPr>
          <p:nvPr>
            <p:ph type="sldImg" idx="2"/>
          </p:nvPr>
        </p:nvSpPr>
        <p:spPr>
          <a:xfrm>
            <a:off x="685800" y="1143000"/>
            <a:ext cx="5486400" cy="3086100"/>
          </a:xfrm>
          <a:prstGeom prst="rect">
            <a:avLst/>
          </a:prstGeom>
          <a:noFill/>
          <a:ln w="12700">
            <a:solidFill>
              <a:prstClr val="black"/>
            </a:solidFill>
          </a:ln>
        </p:spPr>
        <p:txBody>
          <a:bodyPr vert="horz" lIns="91440" tIns="45720" rIns="91440" bIns="45720" rtlCol="0" anchor="ctr"/>
          <a:lstStyle/>
          <a:p>
            <a:endParaRPr lang="en-IN"/>
          </a:p>
        </p:txBody>
      </p:sp>
      <p:sp>
        <p:nvSpPr>
          <p:cNvPr id="5" name="Notes Placeholder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IN"/>
          </a:p>
        </p:txBody>
      </p:sp>
      <p:sp>
        <p:nvSpPr>
          <p:cNvPr id="6" name="Footer Placeholder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a:defRPr sz="1200"/>
            </a:lvl1pPr>
          </a:lstStyle>
          <a:p>
            <a:endParaRPr lang="en-IN"/>
          </a:p>
        </p:txBody>
      </p:sp>
      <p:sp>
        <p:nvSpPr>
          <p:cNvPr id="7" name="Slide Number Placeholder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a:defRPr sz="1200"/>
            </a:lvl1pPr>
          </a:lstStyle>
          <a:p>
            <a:fld id="{A7DF62E4-E675-478F-8B01-72CC42C3D9DC}" type="slidenum">
              <a:rPr lang="en-IN" smtClean="0"/>
              <a:t>‹#›</a:t>
            </a:fld>
            <a:endParaRPr lang="en-IN"/>
          </a:p>
        </p:txBody>
      </p:sp>
    </p:spTree>
    <p:extLst>
      <p:ext uri="{BB962C8B-B14F-4D97-AF65-F5344CB8AC3E}">
        <p14:creationId xmlns:p14="http://schemas.microsoft.com/office/powerpoint/2010/main" val="440972953"/>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31.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39.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54.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56.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57.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58.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59.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72.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73.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74.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75.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89.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108.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111.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976E7D5-6B44-B0B7-59AB-C61D1731D645}"/>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77C20331-008A-988A-8294-949E6FFBFF16}"/>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E023BD0-896A-0422-4700-F56D6A05A0E7}"/>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C251AB29-2E4C-D975-9FE6-3C97AD332012}"/>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12969B35-DA77-4A37-ABF3-03B89A8D6788}" type="slidenum">
              <a:rPr kumimoji="0" lang="en-IN"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a:t>
            </a:fld>
            <a:endParaRPr kumimoji="0" lang="en-IN"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583026503"/>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IN"/>
          </a:p>
        </p:txBody>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A385A975-662C-4259-B329-B3286797F2F5}"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21</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024405741"/>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IN"/>
          </a:p>
        </p:txBody>
      </p:sp>
      <p:sp>
        <p:nvSpPr>
          <p:cNvPr id="3" name="Notes Placeholder 2"/>
          <p:cNvSpPr>
            <a:spLocks noGrp="1"/>
          </p:cNvSpPr>
          <p:nvPr>
            <p:ph type="body" idx="1"/>
          </p:nvPr>
        </p:nvSpPr>
        <p:spPr/>
        <p:txBody>
          <a:bodyPr/>
          <a:lstStyle/>
          <a:p>
            <a:endParaRPr lang="en-IN"/>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12969B35-DA77-4A37-ABF3-03B89A8D6788}" type="slidenum">
              <a:rPr kumimoji="0" lang="en-IN"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23</a:t>
            </a:fld>
            <a:endParaRPr kumimoji="0" lang="en-IN"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055436638"/>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IN"/>
          </a:p>
        </p:txBody>
      </p:sp>
      <p:sp>
        <p:nvSpPr>
          <p:cNvPr id="3" name="Notes Placeholder 2"/>
          <p:cNvSpPr>
            <a:spLocks noGrp="1"/>
          </p:cNvSpPr>
          <p:nvPr>
            <p:ph type="body" idx="1"/>
          </p:nvPr>
        </p:nvSpPr>
        <p:spPr/>
        <p:txBody>
          <a:bodyPr/>
          <a:lstStyle/>
          <a:p>
            <a:endParaRPr lang="en-IN"/>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95DD1156-6619-43BC-86EB-562D30A3F87D}" type="slidenum">
              <a:rPr kumimoji="0" lang="en-IN" sz="1200" b="0" i="0" u="none" strike="noStrike" kern="1200" cap="none" spc="0" normalizeH="0" baseline="0" noProof="0" smtClean="0">
                <a:ln>
                  <a:noFill/>
                </a:ln>
                <a:solidFill>
                  <a:prstClr val="black"/>
                </a:solidFill>
                <a:effectLst/>
                <a:uLnTx/>
                <a:uFillTx/>
                <a:latin typeface="Aptos" panose="0211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24</a:t>
            </a:fld>
            <a:endParaRPr kumimoji="0" lang="en-IN"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spTree>
    <p:extLst>
      <p:ext uri="{BB962C8B-B14F-4D97-AF65-F5344CB8AC3E}">
        <p14:creationId xmlns:p14="http://schemas.microsoft.com/office/powerpoint/2010/main" val="37189584"/>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4EFB169-309A-C449-8FD6-50CBFB84CC72}"/>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5A861093-BFD1-5F86-72BA-8989AC19F50B}"/>
              </a:ext>
            </a:extLst>
          </p:cNvPr>
          <p:cNvSpPr>
            <a:spLocks noGrp="1" noRot="1" noChangeAspect="1"/>
          </p:cNvSpPr>
          <p:nvPr>
            <p:ph type="sldImg"/>
          </p:nvPr>
        </p:nvSpPr>
        <p:spPr/>
        <p:txBody>
          <a:bodyPr/>
          <a:lstStyle/>
          <a:p>
            <a:endParaRPr lang="en-IN"/>
          </a:p>
        </p:txBody>
      </p:sp>
      <p:sp>
        <p:nvSpPr>
          <p:cNvPr id="3" name="Notes Placeholder 2">
            <a:extLst>
              <a:ext uri="{FF2B5EF4-FFF2-40B4-BE49-F238E27FC236}">
                <a16:creationId xmlns:a16="http://schemas.microsoft.com/office/drawing/2014/main" id="{13C8BEAB-4E51-47A3-97E7-DAD7FB198585}"/>
              </a:ext>
            </a:extLst>
          </p:cNvPr>
          <p:cNvSpPr>
            <a:spLocks noGrp="1"/>
          </p:cNvSpPr>
          <p:nvPr>
            <p:ph type="body" idx="1"/>
          </p:nvPr>
        </p:nvSpPr>
        <p:spPr/>
        <p:txBody>
          <a:bodyPr/>
          <a:lstStyle/>
          <a:p>
            <a:endParaRPr lang="en-IN"/>
          </a:p>
        </p:txBody>
      </p:sp>
      <p:sp>
        <p:nvSpPr>
          <p:cNvPr id="4" name="Slide Number Placeholder 3">
            <a:extLst>
              <a:ext uri="{FF2B5EF4-FFF2-40B4-BE49-F238E27FC236}">
                <a16:creationId xmlns:a16="http://schemas.microsoft.com/office/drawing/2014/main" id="{88965405-91FA-E659-00A8-B009965B8E8D}"/>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12969B35-DA77-4A37-ABF3-03B89A8D6788}" type="slidenum">
              <a:rPr kumimoji="0" lang="en-IN"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28</a:t>
            </a:fld>
            <a:endParaRPr kumimoji="0" lang="en-IN"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8594768"/>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IN"/>
          </a:p>
        </p:txBody>
      </p:sp>
      <p:sp>
        <p:nvSpPr>
          <p:cNvPr id="3" name="Notes Placeholder 2"/>
          <p:cNvSpPr>
            <a:spLocks noGrp="1"/>
          </p:cNvSpPr>
          <p:nvPr>
            <p:ph type="body" idx="1"/>
          </p:nvPr>
        </p:nvSpPr>
        <p:spPr/>
        <p:txBody>
          <a:bodyPr/>
          <a:lstStyle/>
          <a:p>
            <a:endParaRPr lang="en-IN"/>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95DD1156-6619-43BC-86EB-562D30A3F87D}" type="slidenum">
              <a:rPr kumimoji="0" lang="en-IN" sz="1200" b="0" i="0" u="none" strike="noStrike" kern="1200" cap="none" spc="0" normalizeH="0" baseline="0" noProof="0" smtClean="0">
                <a:ln>
                  <a:noFill/>
                </a:ln>
                <a:solidFill>
                  <a:prstClr val="black"/>
                </a:solidFill>
                <a:effectLst/>
                <a:uLnTx/>
                <a:uFillTx/>
                <a:latin typeface="Aptos" panose="0211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31</a:t>
            </a:fld>
            <a:endParaRPr kumimoji="0" lang="en-IN"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spTree>
    <p:extLst>
      <p:ext uri="{BB962C8B-B14F-4D97-AF65-F5344CB8AC3E}">
        <p14:creationId xmlns:p14="http://schemas.microsoft.com/office/powerpoint/2010/main" val="1376635622"/>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IN"/>
          </a:p>
        </p:txBody>
      </p:sp>
      <p:sp>
        <p:nvSpPr>
          <p:cNvPr id="3" name="Notes Placeholder 2"/>
          <p:cNvSpPr>
            <a:spLocks noGrp="1"/>
          </p:cNvSpPr>
          <p:nvPr>
            <p:ph type="body" idx="1"/>
          </p:nvPr>
        </p:nvSpPr>
        <p:spPr/>
        <p:txBody>
          <a:bodyPr/>
          <a:lstStyle/>
          <a:p>
            <a:endParaRPr lang="en-IN"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12969B35-DA77-4A37-ABF3-03B89A8D6788}" type="slidenum">
              <a:rPr kumimoji="0" lang="en-IN"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39</a:t>
            </a:fld>
            <a:endParaRPr kumimoji="0" lang="en-IN"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753404190"/>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61C2905-4775-4BA9-DFCF-8BBB52531FB6}"/>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CCB4CACD-97D7-DB3B-BE4F-BBEC5E0DB99E}"/>
              </a:ext>
            </a:extLst>
          </p:cNvPr>
          <p:cNvSpPr>
            <a:spLocks noGrp="1" noRot="1" noChangeAspect="1"/>
          </p:cNvSpPr>
          <p:nvPr>
            <p:ph type="sldImg"/>
          </p:nvPr>
        </p:nvSpPr>
        <p:spPr/>
        <p:txBody>
          <a:bodyPr/>
          <a:lstStyle/>
          <a:p>
            <a:endParaRPr lang="en-IN"/>
          </a:p>
        </p:txBody>
      </p:sp>
      <p:sp>
        <p:nvSpPr>
          <p:cNvPr id="3" name="Notes Placeholder 2">
            <a:extLst>
              <a:ext uri="{FF2B5EF4-FFF2-40B4-BE49-F238E27FC236}">
                <a16:creationId xmlns:a16="http://schemas.microsoft.com/office/drawing/2014/main" id="{DF238006-FC24-4133-0582-6637CC9948CB}"/>
              </a:ext>
            </a:extLst>
          </p:cNvPr>
          <p:cNvSpPr>
            <a:spLocks noGrp="1"/>
          </p:cNvSpPr>
          <p:nvPr>
            <p:ph type="body" idx="1"/>
          </p:nvPr>
        </p:nvSpPr>
        <p:spPr/>
        <p:txBody>
          <a:bodyPr/>
          <a:lstStyle/>
          <a:p>
            <a:endParaRPr lang="en-IN"/>
          </a:p>
        </p:txBody>
      </p:sp>
      <p:sp>
        <p:nvSpPr>
          <p:cNvPr id="4" name="Slide Number Placeholder 3">
            <a:extLst>
              <a:ext uri="{FF2B5EF4-FFF2-40B4-BE49-F238E27FC236}">
                <a16:creationId xmlns:a16="http://schemas.microsoft.com/office/drawing/2014/main" id="{E63E475A-186E-4404-5115-6D1377249E4B}"/>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B88A2BD1-8D53-44B7-B23E-CA4CEFCC9591}" type="slidenum">
              <a:rPr kumimoji="0" lang="en-IN" sz="1200" b="0" i="0" u="none" strike="noStrike" kern="1200" cap="none" spc="0" normalizeH="0" baseline="0" noProof="0" smtClean="0">
                <a:ln>
                  <a:noFill/>
                </a:ln>
                <a:solidFill>
                  <a:prstClr val="black"/>
                </a:solidFill>
                <a:effectLst/>
                <a:uLnTx/>
                <a:uFillTx/>
                <a:latin typeface="Aptos" panose="0211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54</a:t>
            </a:fld>
            <a:endParaRPr kumimoji="0" lang="en-IN"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spTree>
    <p:extLst>
      <p:ext uri="{BB962C8B-B14F-4D97-AF65-F5344CB8AC3E}">
        <p14:creationId xmlns:p14="http://schemas.microsoft.com/office/powerpoint/2010/main" val="1094140551"/>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B71A6EE-753F-2BED-0E80-59C866065D0F}"/>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0FF41EE9-4020-BDD5-6BD6-BCD7D682F51C}"/>
              </a:ext>
            </a:extLst>
          </p:cNvPr>
          <p:cNvSpPr>
            <a:spLocks noGrp="1" noRot="1" noChangeAspect="1"/>
          </p:cNvSpPr>
          <p:nvPr>
            <p:ph type="sldImg"/>
          </p:nvPr>
        </p:nvSpPr>
        <p:spPr/>
        <p:txBody>
          <a:bodyPr/>
          <a:lstStyle/>
          <a:p>
            <a:endParaRPr lang="en-IN"/>
          </a:p>
        </p:txBody>
      </p:sp>
      <p:sp>
        <p:nvSpPr>
          <p:cNvPr id="3" name="Notes Placeholder 2">
            <a:extLst>
              <a:ext uri="{FF2B5EF4-FFF2-40B4-BE49-F238E27FC236}">
                <a16:creationId xmlns:a16="http://schemas.microsoft.com/office/drawing/2014/main" id="{208B1548-7CEF-C7C8-BCB2-AD2E0CDF4032}"/>
              </a:ext>
            </a:extLst>
          </p:cNvPr>
          <p:cNvSpPr>
            <a:spLocks noGrp="1"/>
          </p:cNvSpPr>
          <p:nvPr>
            <p:ph type="body" idx="1"/>
          </p:nvPr>
        </p:nvSpPr>
        <p:spPr/>
        <p:txBody>
          <a:bodyPr/>
          <a:lstStyle/>
          <a:p>
            <a:endParaRPr lang="en-IN"/>
          </a:p>
        </p:txBody>
      </p:sp>
      <p:sp>
        <p:nvSpPr>
          <p:cNvPr id="4" name="Slide Number Placeholder 3">
            <a:extLst>
              <a:ext uri="{FF2B5EF4-FFF2-40B4-BE49-F238E27FC236}">
                <a16:creationId xmlns:a16="http://schemas.microsoft.com/office/drawing/2014/main" id="{544A037E-8F74-006F-B1A2-4F2962DE9573}"/>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B88A2BD1-8D53-44B7-B23E-CA4CEFCC9591}" type="slidenum">
              <a:rPr kumimoji="0" lang="en-IN" sz="1200" b="0" i="0" u="none" strike="noStrike" kern="1200" cap="none" spc="0" normalizeH="0" baseline="0" noProof="0" smtClean="0">
                <a:ln>
                  <a:noFill/>
                </a:ln>
                <a:solidFill>
                  <a:prstClr val="black"/>
                </a:solidFill>
                <a:effectLst/>
                <a:uLnTx/>
                <a:uFillTx/>
                <a:latin typeface="Aptos" panose="0211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56</a:t>
            </a:fld>
            <a:endParaRPr kumimoji="0" lang="en-IN"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spTree>
    <p:extLst>
      <p:ext uri="{BB962C8B-B14F-4D97-AF65-F5344CB8AC3E}">
        <p14:creationId xmlns:p14="http://schemas.microsoft.com/office/powerpoint/2010/main" val="3202504354"/>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C4B12A5-1868-1357-79AD-6F54B3C66BFF}"/>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DB7137A5-2F2E-2218-B3C6-5D767E66C377}"/>
              </a:ext>
            </a:extLst>
          </p:cNvPr>
          <p:cNvSpPr>
            <a:spLocks noGrp="1" noRot="1" noChangeAspect="1"/>
          </p:cNvSpPr>
          <p:nvPr>
            <p:ph type="sldImg"/>
          </p:nvPr>
        </p:nvSpPr>
        <p:spPr/>
        <p:txBody>
          <a:bodyPr/>
          <a:lstStyle/>
          <a:p>
            <a:endParaRPr lang="en-IN"/>
          </a:p>
        </p:txBody>
      </p:sp>
      <p:sp>
        <p:nvSpPr>
          <p:cNvPr id="3" name="Notes Placeholder 2">
            <a:extLst>
              <a:ext uri="{FF2B5EF4-FFF2-40B4-BE49-F238E27FC236}">
                <a16:creationId xmlns:a16="http://schemas.microsoft.com/office/drawing/2014/main" id="{775EB8D9-0E1A-6655-89D3-2053A5EA521E}"/>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E060068B-CD97-B2FA-BC54-429BFDAE82C4}"/>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B88A2BD1-8D53-44B7-B23E-CA4CEFCC9591}" type="slidenum">
              <a:rPr kumimoji="0" lang="en-IN" sz="1200" b="0" i="0" u="none" strike="noStrike" kern="1200" cap="none" spc="0" normalizeH="0" baseline="0" noProof="0" smtClean="0">
                <a:ln>
                  <a:noFill/>
                </a:ln>
                <a:solidFill>
                  <a:prstClr val="black"/>
                </a:solidFill>
                <a:effectLst/>
                <a:uLnTx/>
                <a:uFillTx/>
                <a:latin typeface="Aptos" panose="0211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57</a:t>
            </a:fld>
            <a:endParaRPr kumimoji="0" lang="en-IN"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spTree>
    <p:extLst>
      <p:ext uri="{BB962C8B-B14F-4D97-AF65-F5344CB8AC3E}">
        <p14:creationId xmlns:p14="http://schemas.microsoft.com/office/powerpoint/2010/main" val="827442715"/>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B71A6EE-753F-2BED-0E80-59C866065D0F}"/>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0FF41EE9-4020-BDD5-6BD6-BCD7D682F51C}"/>
              </a:ext>
            </a:extLst>
          </p:cNvPr>
          <p:cNvSpPr>
            <a:spLocks noGrp="1" noRot="1" noChangeAspect="1"/>
          </p:cNvSpPr>
          <p:nvPr>
            <p:ph type="sldImg"/>
          </p:nvPr>
        </p:nvSpPr>
        <p:spPr/>
        <p:txBody>
          <a:bodyPr/>
          <a:lstStyle/>
          <a:p>
            <a:endParaRPr lang="en-IN"/>
          </a:p>
        </p:txBody>
      </p:sp>
      <p:sp>
        <p:nvSpPr>
          <p:cNvPr id="3" name="Notes Placeholder 2">
            <a:extLst>
              <a:ext uri="{FF2B5EF4-FFF2-40B4-BE49-F238E27FC236}">
                <a16:creationId xmlns:a16="http://schemas.microsoft.com/office/drawing/2014/main" id="{208B1548-7CEF-C7C8-BCB2-AD2E0CDF4032}"/>
              </a:ext>
            </a:extLst>
          </p:cNvPr>
          <p:cNvSpPr>
            <a:spLocks noGrp="1"/>
          </p:cNvSpPr>
          <p:nvPr>
            <p:ph type="body" idx="1"/>
          </p:nvPr>
        </p:nvSpPr>
        <p:spPr/>
        <p:txBody>
          <a:bodyPr/>
          <a:lstStyle/>
          <a:p>
            <a:endParaRPr lang="en-IN"/>
          </a:p>
        </p:txBody>
      </p:sp>
      <p:sp>
        <p:nvSpPr>
          <p:cNvPr id="4" name="Slide Number Placeholder 3">
            <a:extLst>
              <a:ext uri="{FF2B5EF4-FFF2-40B4-BE49-F238E27FC236}">
                <a16:creationId xmlns:a16="http://schemas.microsoft.com/office/drawing/2014/main" id="{544A037E-8F74-006F-B1A2-4F2962DE9573}"/>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B88A2BD1-8D53-44B7-B23E-CA4CEFCC9591}" type="slidenum">
              <a:rPr kumimoji="0" lang="en-IN" sz="1200" b="0" i="0" u="none" strike="noStrike" kern="1200" cap="none" spc="0" normalizeH="0" baseline="0" noProof="0" smtClean="0">
                <a:ln>
                  <a:noFill/>
                </a:ln>
                <a:solidFill>
                  <a:prstClr val="black"/>
                </a:solidFill>
                <a:effectLst/>
                <a:uLnTx/>
                <a:uFillTx/>
                <a:latin typeface="Aptos" panose="0211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58</a:t>
            </a:fld>
            <a:endParaRPr kumimoji="0" lang="en-IN"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spTree>
    <p:extLst>
      <p:ext uri="{BB962C8B-B14F-4D97-AF65-F5344CB8AC3E}">
        <p14:creationId xmlns:p14="http://schemas.microsoft.com/office/powerpoint/2010/main" val="3202504354"/>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8524CDC-72DC-29D4-936C-4008070A5E21}"/>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D19B93D4-B2C6-CDD4-CC69-BE5294C2D0B4}"/>
              </a:ext>
            </a:extLst>
          </p:cNvPr>
          <p:cNvSpPr>
            <a:spLocks noGrp="1" noRot="1" noChangeAspect="1"/>
          </p:cNvSpPr>
          <p:nvPr>
            <p:ph type="sldImg"/>
          </p:nvPr>
        </p:nvSpPr>
        <p:spPr/>
        <p:txBody>
          <a:bodyPr/>
          <a:lstStyle/>
          <a:p>
            <a:endParaRPr lang="en-IN"/>
          </a:p>
        </p:txBody>
      </p:sp>
      <p:sp>
        <p:nvSpPr>
          <p:cNvPr id="3" name="Notes Placeholder 2">
            <a:extLst>
              <a:ext uri="{FF2B5EF4-FFF2-40B4-BE49-F238E27FC236}">
                <a16:creationId xmlns:a16="http://schemas.microsoft.com/office/drawing/2014/main" id="{D1334EE8-BB9D-F9A2-BB2B-69ED91A61226}"/>
              </a:ext>
            </a:extLst>
          </p:cNvPr>
          <p:cNvSpPr>
            <a:spLocks noGrp="1"/>
          </p:cNvSpPr>
          <p:nvPr>
            <p:ph type="body" idx="1"/>
          </p:nvPr>
        </p:nvSpPr>
        <p:spPr/>
        <p:txBody>
          <a:bodyPr/>
          <a:lstStyle/>
          <a:p>
            <a:endParaRPr lang="en-IN" dirty="0"/>
          </a:p>
        </p:txBody>
      </p:sp>
      <p:sp>
        <p:nvSpPr>
          <p:cNvPr id="4" name="Slide Number Placeholder 3">
            <a:extLst>
              <a:ext uri="{FF2B5EF4-FFF2-40B4-BE49-F238E27FC236}">
                <a16:creationId xmlns:a16="http://schemas.microsoft.com/office/drawing/2014/main" id="{597B6F01-DA7E-DEBE-3AF7-17FF8AAE93CE}"/>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12969B35-DA77-4A37-ABF3-03B89A8D6788}" type="slidenum">
              <a:rPr kumimoji="0" lang="en-IN"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a:t>
            </a:fld>
            <a:endParaRPr kumimoji="0" lang="en-IN"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417563463"/>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9F1E3CB-43A4-B7DC-8A87-D5378B9E1066}"/>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5FBF6EDB-A6D8-0050-4E8F-E38C57158FB8}"/>
              </a:ext>
            </a:extLst>
          </p:cNvPr>
          <p:cNvSpPr>
            <a:spLocks noGrp="1" noRot="1" noChangeAspect="1"/>
          </p:cNvSpPr>
          <p:nvPr>
            <p:ph type="sldImg"/>
          </p:nvPr>
        </p:nvSpPr>
        <p:spPr/>
        <p:txBody>
          <a:bodyPr/>
          <a:lstStyle/>
          <a:p>
            <a:endParaRPr lang="en-IN"/>
          </a:p>
        </p:txBody>
      </p:sp>
      <p:sp>
        <p:nvSpPr>
          <p:cNvPr id="3" name="Notes Placeholder 2">
            <a:extLst>
              <a:ext uri="{FF2B5EF4-FFF2-40B4-BE49-F238E27FC236}">
                <a16:creationId xmlns:a16="http://schemas.microsoft.com/office/drawing/2014/main" id="{1F2DE275-27DF-7021-9164-EBDB49C51500}"/>
              </a:ext>
            </a:extLst>
          </p:cNvPr>
          <p:cNvSpPr>
            <a:spLocks noGrp="1"/>
          </p:cNvSpPr>
          <p:nvPr>
            <p:ph type="body" idx="1"/>
          </p:nvPr>
        </p:nvSpPr>
        <p:spPr/>
        <p:txBody>
          <a:bodyPr/>
          <a:lstStyle/>
          <a:p>
            <a:endParaRPr lang="en-IN"/>
          </a:p>
        </p:txBody>
      </p:sp>
      <p:sp>
        <p:nvSpPr>
          <p:cNvPr id="4" name="Slide Number Placeholder 3">
            <a:extLst>
              <a:ext uri="{FF2B5EF4-FFF2-40B4-BE49-F238E27FC236}">
                <a16:creationId xmlns:a16="http://schemas.microsoft.com/office/drawing/2014/main" id="{11319A6F-0A67-3C4A-703E-9212475253D4}"/>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B88A2BD1-8D53-44B7-B23E-CA4CEFCC9591}" type="slidenum">
              <a:rPr kumimoji="0" lang="en-IN" sz="1200" b="0" i="0" u="none" strike="noStrike" kern="1200" cap="none" spc="0" normalizeH="0" baseline="0" noProof="0" smtClean="0">
                <a:ln>
                  <a:noFill/>
                </a:ln>
                <a:solidFill>
                  <a:prstClr val="black"/>
                </a:solidFill>
                <a:effectLst/>
                <a:uLnTx/>
                <a:uFillTx/>
                <a:latin typeface="Aptos" panose="0211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59</a:t>
            </a:fld>
            <a:endParaRPr kumimoji="0" lang="en-IN"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spTree>
    <p:extLst>
      <p:ext uri="{BB962C8B-B14F-4D97-AF65-F5344CB8AC3E}">
        <p14:creationId xmlns:p14="http://schemas.microsoft.com/office/powerpoint/2010/main" val="581772222"/>
      </p:ext>
    </p:extLst>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IN"/>
          </a:p>
        </p:txBody>
      </p:sp>
      <p:sp>
        <p:nvSpPr>
          <p:cNvPr id="3" name="Notes Placeholder 2"/>
          <p:cNvSpPr>
            <a:spLocks noGrp="1"/>
          </p:cNvSpPr>
          <p:nvPr>
            <p:ph type="body" idx="1"/>
          </p:nvPr>
        </p:nvSpPr>
        <p:spPr/>
        <p:txBody>
          <a:bodyPr/>
          <a:lstStyle/>
          <a:p>
            <a:endParaRPr lang="en-IN"/>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4A197BAB-F151-4052-A490-EFD6F43AA23D}" type="slidenum">
              <a:rPr kumimoji="0" lang="en-IN"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72</a:t>
            </a:fld>
            <a:endParaRPr kumimoji="0" lang="en-IN"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865856303"/>
      </p:ext>
    </p:extLst>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CC4F675-D101-1086-8CE3-1D9CCD23F953}"/>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949EF2F0-3281-F3AE-2132-81E9DF7227BC}"/>
              </a:ext>
            </a:extLst>
          </p:cNvPr>
          <p:cNvSpPr>
            <a:spLocks noGrp="1" noRot="1" noChangeAspect="1"/>
          </p:cNvSpPr>
          <p:nvPr>
            <p:ph type="sldImg"/>
          </p:nvPr>
        </p:nvSpPr>
        <p:spPr/>
        <p:txBody>
          <a:bodyPr/>
          <a:lstStyle/>
          <a:p>
            <a:endParaRPr lang="en-IN"/>
          </a:p>
        </p:txBody>
      </p:sp>
      <p:sp>
        <p:nvSpPr>
          <p:cNvPr id="3" name="Notes Placeholder 2">
            <a:extLst>
              <a:ext uri="{FF2B5EF4-FFF2-40B4-BE49-F238E27FC236}">
                <a16:creationId xmlns:a16="http://schemas.microsoft.com/office/drawing/2014/main" id="{CC921CFB-ED01-FE72-62C6-2D9AD5A6540E}"/>
              </a:ext>
            </a:extLst>
          </p:cNvPr>
          <p:cNvSpPr>
            <a:spLocks noGrp="1"/>
          </p:cNvSpPr>
          <p:nvPr>
            <p:ph type="body" idx="1"/>
          </p:nvPr>
        </p:nvSpPr>
        <p:spPr/>
        <p:txBody>
          <a:bodyPr/>
          <a:lstStyle/>
          <a:p>
            <a:endParaRPr lang="en-IN"/>
          </a:p>
        </p:txBody>
      </p:sp>
      <p:sp>
        <p:nvSpPr>
          <p:cNvPr id="4" name="Slide Number Placeholder 3">
            <a:extLst>
              <a:ext uri="{FF2B5EF4-FFF2-40B4-BE49-F238E27FC236}">
                <a16:creationId xmlns:a16="http://schemas.microsoft.com/office/drawing/2014/main" id="{03CC52F8-70EC-900E-933C-C6CBE20FCEA5}"/>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B88A2BD1-8D53-44B7-B23E-CA4CEFCC9591}" type="slidenum">
              <a:rPr kumimoji="0" lang="en-IN"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73</a:t>
            </a:fld>
            <a:endParaRPr kumimoji="0" lang="en-IN"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758109990"/>
      </p:ext>
    </p:extLst>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FFD135A-749A-EF00-6067-4E8DCFDF0D4B}"/>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FC3B6FCE-67A8-07E0-12D3-86AF067C4623}"/>
              </a:ext>
            </a:extLst>
          </p:cNvPr>
          <p:cNvSpPr>
            <a:spLocks noGrp="1" noRot="1" noChangeAspect="1"/>
          </p:cNvSpPr>
          <p:nvPr>
            <p:ph type="sldImg"/>
          </p:nvPr>
        </p:nvSpPr>
        <p:spPr/>
        <p:txBody>
          <a:bodyPr/>
          <a:lstStyle/>
          <a:p>
            <a:endParaRPr lang="en-IN"/>
          </a:p>
        </p:txBody>
      </p:sp>
      <p:sp>
        <p:nvSpPr>
          <p:cNvPr id="3" name="Notes Placeholder 2">
            <a:extLst>
              <a:ext uri="{FF2B5EF4-FFF2-40B4-BE49-F238E27FC236}">
                <a16:creationId xmlns:a16="http://schemas.microsoft.com/office/drawing/2014/main" id="{7610224D-2527-0F81-E344-27B8D6FF113A}"/>
              </a:ext>
            </a:extLst>
          </p:cNvPr>
          <p:cNvSpPr>
            <a:spLocks noGrp="1"/>
          </p:cNvSpPr>
          <p:nvPr>
            <p:ph type="body" idx="1"/>
          </p:nvPr>
        </p:nvSpPr>
        <p:spPr/>
        <p:txBody>
          <a:bodyPr/>
          <a:lstStyle/>
          <a:p>
            <a:endParaRPr lang="en-IN"/>
          </a:p>
        </p:txBody>
      </p:sp>
      <p:sp>
        <p:nvSpPr>
          <p:cNvPr id="4" name="Slide Number Placeholder 3">
            <a:extLst>
              <a:ext uri="{FF2B5EF4-FFF2-40B4-BE49-F238E27FC236}">
                <a16:creationId xmlns:a16="http://schemas.microsoft.com/office/drawing/2014/main" id="{386E1BAC-7C14-077B-42B4-8B87103AB6FC}"/>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B88A2BD1-8D53-44B7-B23E-CA4CEFCC9591}" type="slidenum">
              <a:rPr kumimoji="0" lang="en-IN"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74</a:t>
            </a:fld>
            <a:endParaRPr kumimoji="0" lang="en-IN"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344742190"/>
      </p:ext>
    </p:extLst>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59C2300-C556-D0FB-0AA3-2475E5C31BD0}"/>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6FCB8F6D-ABDB-F484-64D1-D5325E3C74FA}"/>
              </a:ext>
            </a:extLst>
          </p:cNvPr>
          <p:cNvSpPr>
            <a:spLocks noGrp="1" noRot="1" noChangeAspect="1"/>
          </p:cNvSpPr>
          <p:nvPr>
            <p:ph type="sldImg"/>
          </p:nvPr>
        </p:nvSpPr>
        <p:spPr/>
        <p:txBody>
          <a:bodyPr/>
          <a:lstStyle/>
          <a:p>
            <a:endParaRPr lang="en-IN"/>
          </a:p>
        </p:txBody>
      </p:sp>
      <p:sp>
        <p:nvSpPr>
          <p:cNvPr id="3" name="Notes Placeholder 2">
            <a:extLst>
              <a:ext uri="{FF2B5EF4-FFF2-40B4-BE49-F238E27FC236}">
                <a16:creationId xmlns:a16="http://schemas.microsoft.com/office/drawing/2014/main" id="{FE03EFFD-9613-E859-D5A9-B4976173FB00}"/>
              </a:ext>
            </a:extLst>
          </p:cNvPr>
          <p:cNvSpPr>
            <a:spLocks noGrp="1"/>
          </p:cNvSpPr>
          <p:nvPr>
            <p:ph type="body" idx="1"/>
          </p:nvPr>
        </p:nvSpPr>
        <p:spPr/>
        <p:txBody>
          <a:bodyPr/>
          <a:lstStyle/>
          <a:p>
            <a:endParaRPr lang="en-IN"/>
          </a:p>
        </p:txBody>
      </p:sp>
      <p:sp>
        <p:nvSpPr>
          <p:cNvPr id="4" name="Slide Number Placeholder 3">
            <a:extLst>
              <a:ext uri="{FF2B5EF4-FFF2-40B4-BE49-F238E27FC236}">
                <a16:creationId xmlns:a16="http://schemas.microsoft.com/office/drawing/2014/main" id="{87BE65B6-FADA-EFA2-FDE3-521B103007DD}"/>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B88A2BD1-8D53-44B7-B23E-CA4CEFCC9591}" type="slidenum">
              <a:rPr kumimoji="0" lang="en-IN"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75</a:t>
            </a:fld>
            <a:endParaRPr kumimoji="0" lang="en-IN"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937011590"/>
      </p:ext>
    </p:extLst>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F953D87-DA61-33AC-AD14-23D312C4A34D}"/>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C0D6523B-D4EC-30D8-C1A0-3B1FAB5983E5}"/>
              </a:ext>
            </a:extLst>
          </p:cNvPr>
          <p:cNvSpPr>
            <a:spLocks noGrp="1" noRot="1" noChangeAspect="1"/>
          </p:cNvSpPr>
          <p:nvPr>
            <p:ph type="sldImg"/>
          </p:nvPr>
        </p:nvSpPr>
        <p:spPr/>
        <p:txBody>
          <a:bodyPr/>
          <a:lstStyle/>
          <a:p>
            <a:endParaRPr lang="en-IN"/>
          </a:p>
        </p:txBody>
      </p:sp>
      <p:sp>
        <p:nvSpPr>
          <p:cNvPr id="3" name="Notes Placeholder 2">
            <a:extLst>
              <a:ext uri="{FF2B5EF4-FFF2-40B4-BE49-F238E27FC236}">
                <a16:creationId xmlns:a16="http://schemas.microsoft.com/office/drawing/2014/main" id="{6E7F47D0-41C3-1DF0-BD8B-3AA6830C6736}"/>
              </a:ext>
            </a:extLst>
          </p:cNvPr>
          <p:cNvSpPr>
            <a:spLocks noGrp="1"/>
          </p:cNvSpPr>
          <p:nvPr>
            <p:ph type="body" idx="1"/>
          </p:nvPr>
        </p:nvSpPr>
        <p:spPr/>
        <p:txBody>
          <a:bodyPr/>
          <a:lstStyle/>
          <a:p>
            <a:endParaRPr lang="en-IN"/>
          </a:p>
        </p:txBody>
      </p:sp>
      <p:sp>
        <p:nvSpPr>
          <p:cNvPr id="4" name="Slide Number Placeholder 3">
            <a:extLst>
              <a:ext uri="{FF2B5EF4-FFF2-40B4-BE49-F238E27FC236}">
                <a16:creationId xmlns:a16="http://schemas.microsoft.com/office/drawing/2014/main" id="{F702A993-E9CA-7A05-C695-8BCF8A67AFE3}"/>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12969B35-DA77-4A37-ABF3-03B89A8D6788}" type="slidenum">
              <a:rPr kumimoji="0" lang="en-IN"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89</a:t>
            </a:fld>
            <a:endParaRPr kumimoji="0" lang="en-IN"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681462736"/>
      </p:ext>
    </p:extLst>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B71A6EE-753F-2BED-0E80-59C866065D0F}"/>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0FF41EE9-4020-BDD5-6BD6-BCD7D682F51C}"/>
              </a:ext>
            </a:extLst>
          </p:cNvPr>
          <p:cNvSpPr>
            <a:spLocks noGrp="1" noRot="1" noChangeAspect="1"/>
          </p:cNvSpPr>
          <p:nvPr>
            <p:ph type="sldImg"/>
          </p:nvPr>
        </p:nvSpPr>
        <p:spPr/>
        <p:txBody>
          <a:bodyPr/>
          <a:lstStyle/>
          <a:p>
            <a:endParaRPr lang="en-IN"/>
          </a:p>
        </p:txBody>
      </p:sp>
      <p:sp>
        <p:nvSpPr>
          <p:cNvPr id="3" name="Notes Placeholder 2">
            <a:extLst>
              <a:ext uri="{FF2B5EF4-FFF2-40B4-BE49-F238E27FC236}">
                <a16:creationId xmlns:a16="http://schemas.microsoft.com/office/drawing/2014/main" id="{208B1548-7CEF-C7C8-BCB2-AD2E0CDF4032}"/>
              </a:ext>
            </a:extLst>
          </p:cNvPr>
          <p:cNvSpPr>
            <a:spLocks noGrp="1"/>
          </p:cNvSpPr>
          <p:nvPr>
            <p:ph type="body" idx="1"/>
          </p:nvPr>
        </p:nvSpPr>
        <p:spPr/>
        <p:txBody>
          <a:bodyPr/>
          <a:lstStyle/>
          <a:p>
            <a:endParaRPr lang="en-IN"/>
          </a:p>
        </p:txBody>
      </p:sp>
      <p:sp>
        <p:nvSpPr>
          <p:cNvPr id="4" name="Slide Number Placeholder 3">
            <a:extLst>
              <a:ext uri="{FF2B5EF4-FFF2-40B4-BE49-F238E27FC236}">
                <a16:creationId xmlns:a16="http://schemas.microsoft.com/office/drawing/2014/main" id="{544A037E-8F74-006F-B1A2-4F2962DE9573}"/>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B88A2BD1-8D53-44B7-B23E-CA4CEFCC9591}" type="slidenum">
              <a:rPr kumimoji="0" lang="en-IN" sz="1200" b="0" i="0" u="none" strike="noStrike" kern="1200" cap="none" spc="0" normalizeH="0" baseline="0" noProof="0" smtClean="0">
                <a:ln>
                  <a:noFill/>
                </a:ln>
                <a:solidFill>
                  <a:prstClr val="black"/>
                </a:solidFill>
                <a:effectLst/>
                <a:uLnTx/>
                <a:uFillTx/>
                <a:latin typeface="Aptos" panose="0211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108</a:t>
            </a:fld>
            <a:endParaRPr kumimoji="0" lang="en-IN"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spTree>
    <p:extLst>
      <p:ext uri="{BB962C8B-B14F-4D97-AF65-F5344CB8AC3E}">
        <p14:creationId xmlns:p14="http://schemas.microsoft.com/office/powerpoint/2010/main" val="203828219"/>
      </p:ext>
    </p:extLst>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1713509-70EB-F056-ABBB-360A351E7C21}"/>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7BBA5EFC-8D92-E772-86EF-92F5F81083E4}"/>
              </a:ext>
            </a:extLst>
          </p:cNvPr>
          <p:cNvSpPr>
            <a:spLocks noGrp="1" noRot="1" noChangeAspect="1"/>
          </p:cNvSpPr>
          <p:nvPr>
            <p:ph type="sldImg"/>
          </p:nvPr>
        </p:nvSpPr>
        <p:spPr/>
        <p:txBody>
          <a:bodyPr/>
          <a:lstStyle/>
          <a:p>
            <a:endParaRPr lang="en-IN"/>
          </a:p>
        </p:txBody>
      </p:sp>
      <p:sp>
        <p:nvSpPr>
          <p:cNvPr id="3" name="Notes Placeholder 2">
            <a:extLst>
              <a:ext uri="{FF2B5EF4-FFF2-40B4-BE49-F238E27FC236}">
                <a16:creationId xmlns:a16="http://schemas.microsoft.com/office/drawing/2014/main" id="{16136387-1F08-FA4D-5F26-BBACE3B5248F}"/>
              </a:ext>
            </a:extLst>
          </p:cNvPr>
          <p:cNvSpPr>
            <a:spLocks noGrp="1"/>
          </p:cNvSpPr>
          <p:nvPr>
            <p:ph type="body" idx="1"/>
          </p:nvPr>
        </p:nvSpPr>
        <p:spPr/>
        <p:txBody>
          <a:bodyPr/>
          <a:lstStyle/>
          <a:p>
            <a:endParaRPr lang="en-IN"/>
          </a:p>
        </p:txBody>
      </p:sp>
      <p:sp>
        <p:nvSpPr>
          <p:cNvPr id="4" name="Slide Number Placeholder 3">
            <a:extLst>
              <a:ext uri="{FF2B5EF4-FFF2-40B4-BE49-F238E27FC236}">
                <a16:creationId xmlns:a16="http://schemas.microsoft.com/office/drawing/2014/main" id="{2CB7B578-78F2-2687-D5D1-60C8A5BF67D9}"/>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12969B35-DA77-4A37-ABF3-03B89A8D6788}" type="slidenum">
              <a:rPr kumimoji="0" lang="en-IN"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111</a:t>
            </a:fld>
            <a:endParaRPr kumimoji="0" lang="en-IN"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999654221"/>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ED3C2CF-7A2E-C7BD-B68F-E756E97B3EB8}"/>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691995D1-6987-76D4-3770-A3959A04F62F}"/>
              </a:ext>
            </a:extLst>
          </p:cNvPr>
          <p:cNvSpPr>
            <a:spLocks noGrp="1" noRot="1" noChangeAspect="1"/>
          </p:cNvSpPr>
          <p:nvPr>
            <p:ph type="sldImg"/>
          </p:nvPr>
        </p:nvSpPr>
        <p:spPr/>
        <p:txBody>
          <a:bodyPr/>
          <a:lstStyle/>
          <a:p>
            <a:endParaRPr lang="en-IN"/>
          </a:p>
        </p:txBody>
      </p:sp>
      <p:sp>
        <p:nvSpPr>
          <p:cNvPr id="3" name="Notes Placeholder 2">
            <a:extLst>
              <a:ext uri="{FF2B5EF4-FFF2-40B4-BE49-F238E27FC236}">
                <a16:creationId xmlns:a16="http://schemas.microsoft.com/office/drawing/2014/main" id="{C42F62F1-4B8C-3B06-6487-1FF5EDF60805}"/>
              </a:ext>
            </a:extLst>
          </p:cNvPr>
          <p:cNvSpPr>
            <a:spLocks noGrp="1"/>
          </p:cNvSpPr>
          <p:nvPr>
            <p:ph type="body" idx="1"/>
          </p:nvPr>
        </p:nvSpPr>
        <p:spPr/>
        <p:txBody>
          <a:bodyPr/>
          <a:lstStyle/>
          <a:p>
            <a:endParaRPr lang="en-IN"/>
          </a:p>
        </p:txBody>
      </p:sp>
      <p:sp>
        <p:nvSpPr>
          <p:cNvPr id="4" name="Slide Number Placeholder 3">
            <a:extLst>
              <a:ext uri="{FF2B5EF4-FFF2-40B4-BE49-F238E27FC236}">
                <a16:creationId xmlns:a16="http://schemas.microsoft.com/office/drawing/2014/main" id="{933BF391-704A-27EE-BDC0-5CB44807135D}"/>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12969B35-DA77-4A37-ABF3-03B89A8D6788}" type="slidenum">
              <a:rPr kumimoji="0" lang="en-IN"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12</a:t>
            </a:fld>
            <a:endParaRPr kumimoji="0" lang="en-IN"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845683854"/>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4E210E7-B37B-5341-D402-122E1F3C4223}"/>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5A5ACCC1-5D48-A86E-7B62-B17A9514AE42}"/>
              </a:ext>
            </a:extLst>
          </p:cNvPr>
          <p:cNvSpPr>
            <a:spLocks noGrp="1" noRot="1" noChangeAspect="1"/>
          </p:cNvSpPr>
          <p:nvPr>
            <p:ph type="sldImg"/>
          </p:nvPr>
        </p:nvSpPr>
        <p:spPr/>
        <p:txBody>
          <a:bodyPr/>
          <a:lstStyle/>
          <a:p>
            <a:endParaRPr lang="en-IN"/>
          </a:p>
        </p:txBody>
      </p:sp>
      <p:sp>
        <p:nvSpPr>
          <p:cNvPr id="3" name="Notes Placeholder 2">
            <a:extLst>
              <a:ext uri="{FF2B5EF4-FFF2-40B4-BE49-F238E27FC236}">
                <a16:creationId xmlns:a16="http://schemas.microsoft.com/office/drawing/2014/main" id="{3A65DE6D-5C78-9F94-F672-A60A22649CDE}"/>
              </a:ext>
            </a:extLst>
          </p:cNvPr>
          <p:cNvSpPr>
            <a:spLocks noGrp="1"/>
          </p:cNvSpPr>
          <p:nvPr>
            <p:ph type="body" idx="1"/>
          </p:nvPr>
        </p:nvSpPr>
        <p:spPr/>
        <p:txBody>
          <a:bodyPr/>
          <a:lstStyle/>
          <a:p>
            <a:endParaRPr lang="en-IN"/>
          </a:p>
        </p:txBody>
      </p:sp>
      <p:sp>
        <p:nvSpPr>
          <p:cNvPr id="4" name="Slide Number Placeholder 3">
            <a:extLst>
              <a:ext uri="{FF2B5EF4-FFF2-40B4-BE49-F238E27FC236}">
                <a16:creationId xmlns:a16="http://schemas.microsoft.com/office/drawing/2014/main" id="{A2BF8840-3235-7D29-D6A2-6D19B55CAF94}"/>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12969B35-DA77-4A37-ABF3-03B89A8D6788}" type="slidenum">
              <a:rPr kumimoji="0" lang="en-IN"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13</a:t>
            </a:fld>
            <a:endParaRPr kumimoji="0" lang="en-IN"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680500718"/>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FC65156-AD6F-5B0F-540A-899AD623022A}"/>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FE5998C-58C3-956E-92B1-A39BEBF2A750}"/>
              </a:ext>
            </a:extLst>
          </p:cNvPr>
          <p:cNvSpPr>
            <a:spLocks noGrp="1" noRot="1" noChangeAspect="1"/>
          </p:cNvSpPr>
          <p:nvPr>
            <p:ph type="sldImg"/>
          </p:nvPr>
        </p:nvSpPr>
        <p:spPr/>
        <p:txBody>
          <a:bodyPr/>
          <a:lstStyle/>
          <a:p>
            <a:endParaRPr lang="en-IN"/>
          </a:p>
        </p:txBody>
      </p:sp>
      <p:sp>
        <p:nvSpPr>
          <p:cNvPr id="3" name="Notes Placeholder 2">
            <a:extLst>
              <a:ext uri="{FF2B5EF4-FFF2-40B4-BE49-F238E27FC236}">
                <a16:creationId xmlns:a16="http://schemas.microsoft.com/office/drawing/2014/main" id="{C9E9AC48-A133-3C4D-B744-5D90A1479855}"/>
              </a:ext>
            </a:extLst>
          </p:cNvPr>
          <p:cNvSpPr>
            <a:spLocks noGrp="1"/>
          </p:cNvSpPr>
          <p:nvPr>
            <p:ph type="body" idx="1"/>
          </p:nvPr>
        </p:nvSpPr>
        <p:spPr/>
        <p:txBody>
          <a:bodyPr/>
          <a:lstStyle/>
          <a:p>
            <a:endParaRPr lang="en-IN"/>
          </a:p>
        </p:txBody>
      </p:sp>
      <p:sp>
        <p:nvSpPr>
          <p:cNvPr id="4" name="Slide Number Placeholder 3">
            <a:extLst>
              <a:ext uri="{FF2B5EF4-FFF2-40B4-BE49-F238E27FC236}">
                <a16:creationId xmlns:a16="http://schemas.microsoft.com/office/drawing/2014/main" id="{FCC67BD1-D0E7-D9B5-9EE4-0307C51C6E1C}"/>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12969B35-DA77-4A37-ABF3-03B89A8D6788}" type="slidenum">
              <a:rPr kumimoji="0" lang="en-IN"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14</a:t>
            </a:fld>
            <a:endParaRPr kumimoji="0" lang="en-IN"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879473785"/>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80C4160-E795-AE47-3D9B-28637306056B}"/>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28F15D18-6EAB-6AC8-04D2-EAF9F5BCC284}"/>
              </a:ext>
            </a:extLst>
          </p:cNvPr>
          <p:cNvSpPr>
            <a:spLocks noGrp="1" noRot="1" noChangeAspect="1"/>
          </p:cNvSpPr>
          <p:nvPr>
            <p:ph type="sldImg"/>
          </p:nvPr>
        </p:nvSpPr>
        <p:spPr/>
        <p:txBody>
          <a:bodyPr/>
          <a:lstStyle/>
          <a:p>
            <a:endParaRPr lang="en-IN"/>
          </a:p>
        </p:txBody>
      </p:sp>
      <p:sp>
        <p:nvSpPr>
          <p:cNvPr id="3" name="Notes Placeholder 2">
            <a:extLst>
              <a:ext uri="{FF2B5EF4-FFF2-40B4-BE49-F238E27FC236}">
                <a16:creationId xmlns:a16="http://schemas.microsoft.com/office/drawing/2014/main" id="{98C50DE9-CDBE-486F-8D27-42D89F8BC271}"/>
              </a:ext>
            </a:extLst>
          </p:cNvPr>
          <p:cNvSpPr>
            <a:spLocks noGrp="1"/>
          </p:cNvSpPr>
          <p:nvPr>
            <p:ph type="body" idx="1"/>
          </p:nvPr>
        </p:nvSpPr>
        <p:spPr/>
        <p:txBody>
          <a:bodyPr/>
          <a:lstStyle/>
          <a:p>
            <a:endParaRPr lang="en-IN"/>
          </a:p>
        </p:txBody>
      </p:sp>
      <p:sp>
        <p:nvSpPr>
          <p:cNvPr id="4" name="Slide Number Placeholder 3">
            <a:extLst>
              <a:ext uri="{FF2B5EF4-FFF2-40B4-BE49-F238E27FC236}">
                <a16:creationId xmlns:a16="http://schemas.microsoft.com/office/drawing/2014/main" id="{92AFB65B-2511-F0EF-98AA-3466A4C86944}"/>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12969B35-DA77-4A37-ABF3-03B89A8D6788}" type="slidenum">
              <a:rPr kumimoji="0" lang="en-IN"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15</a:t>
            </a:fld>
            <a:endParaRPr kumimoji="0" lang="en-IN"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093710874"/>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33FC463-F0AF-93D1-E7EB-DD7AF2B4D80D}"/>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435796D9-0754-3FF8-8065-506BFC4D569B}"/>
              </a:ext>
            </a:extLst>
          </p:cNvPr>
          <p:cNvSpPr>
            <a:spLocks noGrp="1" noRot="1" noChangeAspect="1"/>
          </p:cNvSpPr>
          <p:nvPr>
            <p:ph type="sldImg"/>
          </p:nvPr>
        </p:nvSpPr>
        <p:spPr/>
        <p:txBody>
          <a:bodyPr/>
          <a:lstStyle/>
          <a:p>
            <a:endParaRPr lang="en-IN"/>
          </a:p>
        </p:txBody>
      </p:sp>
      <p:sp>
        <p:nvSpPr>
          <p:cNvPr id="3" name="Notes Placeholder 2">
            <a:extLst>
              <a:ext uri="{FF2B5EF4-FFF2-40B4-BE49-F238E27FC236}">
                <a16:creationId xmlns:a16="http://schemas.microsoft.com/office/drawing/2014/main" id="{D0D7639F-06D9-23F9-B774-1ED1296135AC}"/>
              </a:ext>
            </a:extLst>
          </p:cNvPr>
          <p:cNvSpPr>
            <a:spLocks noGrp="1"/>
          </p:cNvSpPr>
          <p:nvPr>
            <p:ph type="body" idx="1"/>
          </p:nvPr>
        </p:nvSpPr>
        <p:spPr/>
        <p:txBody>
          <a:bodyPr/>
          <a:lstStyle/>
          <a:p>
            <a:endParaRPr lang="en-IN"/>
          </a:p>
        </p:txBody>
      </p:sp>
      <p:sp>
        <p:nvSpPr>
          <p:cNvPr id="4" name="Slide Number Placeholder 3">
            <a:extLst>
              <a:ext uri="{FF2B5EF4-FFF2-40B4-BE49-F238E27FC236}">
                <a16:creationId xmlns:a16="http://schemas.microsoft.com/office/drawing/2014/main" id="{8A606BFB-35EC-6C37-66CA-A9525B83153A}"/>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12969B35-DA77-4A37-ABF3-03B89A8D6788}" type="slidenum">
              <a:rPr kumimoji="0" lang="en-IN"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16</a:t>
            </a:fld>
            <a:endParaRPr kumimoji="0" lang="en-IN"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013767279"/>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6B2AD73-009A-E5C5-3806-066BEAB0908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2E6A9B4D-CB17-5044-7EFB-F345B02F071C}"/>
              </a:ext>
            </a:extLst>
          </p:cNvPr>
          <p:cNvSpPr>
            <a:spLocks noGrp="1" noRot="1" noChangeAspect="1"/>
          </p:cNvSpPr>
          <p:nvPr>
            <p:ph type="sldImg"/>
          </p:nvPr>
        </p:nvSpPr>
        <p:spPr/>
        <p:txBody>
          <a:bodyPr/>
          <a:lstStyle/>
          <a:p>
            <a:endParaRPr lang="en-IN"/>
          </a:p>
        </p:txBody>
      </p:sp>
      <p:sp>
        <p:nvSpPr>
          <p:cNvPr id="3" name="Notes Placeholder 2">
            <a:extLst>
              <a:ext uri="{FF2B5EF4-FFF2-40B4-BE49-F238E27FC236}">
                <a16:creationId xmlns:a16="http://schemas.microsoft.com/office/drawing/2014/main" id="{35A8A60C-4F75-ABE6-F1A7-8C3808E2E990}"/>
              </a:ext>
            </a:extLst>
          </p:cNvPr>
          <p:cNvSpPr>
            <a:spLocks noGrp="1"/>
          </p:cNvSpPr>
          <p:nvPr>
            <p:ph type="body" idx="1"/>
          </p:nvPr>
        </p:nvSpPr>
        <p:spPr/>
        <p:txBody>
          <a:bodyPr/>
          <a:lstStyle/>
          <a:p>
            <a:endParaRPr lang="en-IN"/>
          </a:p>
        </p:txBody>
      </p:sp>
      <p:sp>
        <p:nvSpPr>
          <p:cNvPr id="4" name="Slide Number Placeholder 3">
            <a:extLst>
              <a:ext uri="{FF2B5EF4-FFF2-40B4-BE49-F238E27FC236}">
                <a16:creationId xmlns:a16="http://schemas.microsoft.com/office/drawing/2014/main" id="{0EC19698-7EC5-326B-F79D-CCD9F51334C6}"/>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12969B35-DA77-4A37-ABF3-03B89A8D6788}" type="slidenum">
              <a:rPr kumimoji="0" lang="en-IN"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17</a:t>
            </a:fld>
            <a:endParaRPr kumimoji="0" lang="en-IN"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724891799"/>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IN"/>
          </a:p>
        </p:txBody>
      </p:sp>
      <p:sp>
        <p:nvSpPr>
          <p:cNvPr id="3" name="Notes Placeholder 2"/>
          <p:cNvSpPr>
            <a:spLocks noGrp="1"/>
          </p:cNvSpPr>
          <p:nvPr>
            <p:ph type="body" idx="1"/>
          </p:nvPr>
        </p:nvSpPr>
        <p:spPr/>
        <p:txBody>
          <a:bodyPr/>
          <a:lstStyle/>
          <a:p>
            <a:endParaRPr lang="en-IN"/>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95DD1156-6619-43BC-86EB-562D30A3F87D}" type="slidenum">
              <a:rPr kumimoji="0" lang="en-IN" sz="1200" b="0" i="0" u="none" strike="noStrike" kern="1200" cap="none" spc="0" normalizeH="0" baseline="0" noProof="0" smtClean="0">
                <a:ln>
                  <a:noFill/>
                </a:ln>
                <a:solidFill>
                  <a:prstClr val="black"/>
                </a:solidFill>
                <a:effectLst/>
                <a:uLnTx/>
                <a:uFillTx/>
                <a:latin typeface="Aptos" panose="0211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20</a:t>
            </a:fld>
            <a:endParaRPr kumimoji="0" lang="en-IN"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spTree>
    <p:extLst>
      <p:ext uri="{BB962C8B-B14F-4D97-AF65-F5344CB8AC3E}">
        <p14:creationId xmlns:p14="http://schemas.microsoft.com/office/powerpoint/2010/main" val="12161501"/>
      </p:ext>
    </p:extLst>
  </p:cSld>
  <p:clrMapOvr>
    <a:masterClrMapping/>
  </p:clrMapOvr>
</p:notes>
</file>

<file path=ppt/slideLayouts/_rels/slideLayout1.xml.rels><?xml version="1.0" encoding="UTF-8" standalone="yes"?>
<Relationships xmlns="http://schemas.openxmlformats.org/package/2006/relationships"><Relationship Id="rId2" Type="http://schemas.openxmlformats.org/officeDocument/2006/relationships/slideMaster" Target="../slideMasters/slideMaster1.xml"/><Relationship Id="rId1" Type="http://schemas.openxmlformats.org/officeDocument/2006/relationships/tags" Target="../tags/tag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2" Type="http://schemas.openxmlformats.org/officeDocument/2006/relationships/slideMaster" Target="../slideMasters/slideMaster1.xml"/><Relationship Id="rId1" Type="http://schemas.openxmlformats.org/officeDocument/2006/relationships/tags" Target="../tags/tag2.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2" Type="http://schemas.openxmlformats.org/officeDocument/2006/relationships/slideMaster" Target="../slideMasters/slideMaster1.xml"/><Relationship Id="rId1" Type="http://schemas.openxmlformats.org/officeDocument/2006/relationships/tags" Target="../tags/tag3.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3.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4.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5.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6.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7.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8.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9.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0.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1.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2.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3.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4.xml.rels><?xml version="1.0" encoding="UTF-8" standalone="yes"?>
<Relationships xmlns="http://schemas.openxmlformats.org/package/2006/relationships"><Relationship Id="rId2" Type="http://schemas.openxmlformats.org/officeDocument/2006/relationships/slideMaster" Target="../slideMasters/slideMaster3.xml"/><Relationship Id="rId1" Type="http://schemas.openxmlformats.org/officeDocument/2006/relationships/tags" Target="../tags/tag4.xml"/></Relationships>
</file>

<file path=ppt/slideLayouts/_rels/slideLayout45.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6.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7.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8.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9.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0.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51.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52.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53.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54.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55.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56.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57.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58.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59.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0.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61.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62.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63.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64.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65.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66.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67.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68.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69.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0.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71.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72.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73.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74.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75.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76.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77.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type="title">
  <p:cSld name="Title Slide">
    <p:spTree>
      <p:nvGrpSpPr>
        <p:cNvPr id="1" name=""/>
        <p:cNvGrpSpPr/>
        <p:nvPr/>
      </p:nvGrpSpPr>
      <p:grpSpPr>
        <a:xfrm>
          <a:off x="0" y="0"/>
          <a:ext cx="0" cy="0"/>
          <a:chOff x="0" y="0"/>
          <a:chExt cx="0" cy="0"/>
        </a:xfrm>
      </p:grpSpPr>
      <p:sp>
        <p:nvSpPr>
          <p:cNvPr id="7" name="Do not remove" hidden="1">
            <a:extLst>
              <a:ext uri="{FF2B5EF4-FFF2-40B4-BE49-F238E27FC236}">
                <a16:creationId xmlns:a16="http://schemas.microsoft.com/office/drawing/2014/main" id="{27DAA292-A240-8D36-A444-41B9D3EA2C69}"/>
              </a:ext>
            </a:extLst>
          </p:cNvPr>
          <p:cNvSpPr/>
          <p:nvPr userDrawn="1">
            <p:custDataLst>
              <p:tags r:id="rId1"/>
            </p:custDataLst>
          </p:nvPr>
        </p:nvSpPr>
        <p:spPr>
          <a:xfrm>
            <a:off x="0" y="0"/>
            <a:ext cx="12700" cy="12700"/>
          </a:xfrm>
          <a:prstGeom prst="octagon">
            <a:avLst/>
          </a:prstGeom>
          <a:noFill/>
          <a:ln w="19050" cap="flat" cmpd="sng" algn="ctr">
            <a:noFill/>
            <a:prstDash val="solid"/>
            <a:miter lim="800000"/>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9050" cap="flat" cmpd="sng" algn="ctr">
                <a:solidFill>
                  <a:schemeClr val="accent1">
                    <a:shade val="15000"/>
                  </a:schemeClr>
                </a:solidFill>
                <a:prstDash val="solid"/>
                <a:miter lim="800000"/>
              </a14:hiddenLine>
            </a:ext>
          </a:ex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N"/>
          </a:p>
        </p:txBody>
      </p:sp>
      <p:sp>
        <p:nvSpPr>
          <p:cNvPr id="2" name="Title 1">
            <a:extLst>
              <a:ext uri="{FF2B5EF4-FFF2-40B4-BE49-F238E27FC236}">
                <a16:creationId xmlns:a16="http://schemas.microsoft.com/office/drawing/2014/main" id="{8D16F8B8-499A-09C0-108B-68FE2D9E9E04}"/>
              </a:ext>
            </a:extLst>
          </p:cNvPr>
          <p:cNvSpPr>
            <a:spLocks noGrp="1"/>
          </p:cNvSpPr>
          <p:nvPr>
            <p:ph type="ctrTitle"/>
          </p:nvPr>
        </p:nvSpPr>
        <p:spPr>
          <a:xfrm>
            <a:off x="1524000" y="1122363"/>
            <a:ext cx="9144000" cy="2387600"/>
          </a:xfrm>
        </p:spPr>
        <p:txBody>
          <a:bodyPr anchor="b"/>
          <a:lstStyle>
            <a:lvl1pPr algn="ctr">
              <a:defRPr sz="6000"/>
            </a:lvl1pPr>
          </a:lstStyle>
          <a:p>
            <a:r>
              <a:rPr lang="en-US"/>
              <a:t>Click to edit Master title style</a:t>
            </a:r>
            <a:endParaRPr lang="en-IN"/>
          </a:p>
        </p:txBody>
      </p:sp>
      <p:sp>
        <p:nvSpPr>
          <p:cNvPr id="3" name="Subtitle 2">
            <a:extLst>
              <a:ext uri="{FF2B5EF4-FFF2-40B4-BE49-F238E27FC236}">
                <a16:creationId xmlns:a16="http://schemas.microsoft.com/office/drawing/2014/main" id="{6286D992-3936-0C12-937E-143FB76D81B3}"/>
              </a:ext>
            </a:extLst>
          </p:cNvPr>
          <p:cNvSpPr>
            <a:spLocks noGrp="1"/>
          </p:cNvSpPr>
          <p:nvPr>
            <p:ph type="subTitle" idx="1"/>
          </p:nvPr>
        </p:nvSpPr>
        <p:spPr>
          <a:xfrm>
            <a:off x="1524000" y="3602038"/>
            <a:ext cx="9144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endParaRPr lang="en-IN"/>
          </a:p>
        </p:txBody>
      </p:sp>
      <p:sp>
        <p:nvSpPr>
          <p:cNvPr id="4" name="Date Placeholder 3">
            <a:extLst>
              <a:ext uri="{FF2B5EF4-FFF2-40B4-BE49-F238E27FC236}">
                <a16:creationId xmlns:a16="http://schemas.microsoft.com/office/drawing/2014/main" id="{B6776FE6-1641-2563-4D48-0583F70441AB}"/>
              </a:ext>
            </a:extLst>
          </p:cNvPr>
          <p:cNvSpPr>
            <a:spLocks noGrp="1"/>
          </p:cNvSpPr>
          <p:nvPr>
            <p:ph type="dt" sz="half" idx="10"/>
          </p:nvPr>
        </p:nvSpPr>
        <p:spPr/>
        <p:txBody>
          <a:bodyPr/>
          <a:lstStyle/>
          <a:p>
            <a:fld id="{F53212B9-F86D-4B79-8B83-EBFA437BA725}" type="datetimeFigureOut">
              <a:rPr lang="en-IN" smtClean="0"/>
              <a:t>21-08-2026</a:t>
            </a:fld>
            <a:endParaRPr lang="en-IN"/>
          </a:p>
        </p:txBody>
      </p:sp>
      <p:sp>
        <p:nvSpPr>
          <p:cNvPr id="5" name="Footer Placeholder 4">
            <a:extLst>
              <a:ext uri="{FF2B5EF4-FFF2-40B4-BE49-F238E27FC236}">
                <a16:creationId xmlns:a16="http://schemas.microsoft.com/office/drawing/2014/main" id="{DB67B436-7665-DE40-DAD1-DD2941CB3B17}"/>
              </a:ext>
            </a:extLst>
          </p:cNvPr>
          <p:cNvSpPr>
            <a:spLocks noGrp="1"/>
          </p:cNvSpPr>
          <p:nvPr>
            <p:ph type="ftr" sz="quarter" idx="11"/>
          </p:nvPr>
        </p:nvSpPr>
        <p:spPr/>
        <p:txBody>
          <a:bodyPr/>
          <a:lstStyle/>
          <a:p>
            <a:endParaRPr lang="en-IN"/>
          </a:p>
        </p:txBody>
      </p:sp>
      <p:sp>
        <p:nvSpPr>
          <p:cNvPr id="6" name="Slide Number Placeholder 5">
            <a:extLst>
              <a:ext uri="{FF2B5EF4-FFF2-40B4-BE49-F238E27FC236}">
                <a16:creationId xmlns:a16="http://schemas.microsoft.com/office/drawing/2014/main" id="{00495534-1E2D-1BF8-7B0F-E04AB0C7A779}"/>
              </a:ext>
            </a:extLst>
          </p:cNvPr>
          <p:cNvSpPr>
            <a:spLocks noGrp="1"/>
          </p:cNvSpPr>
          <p:nvPr>
            <p:ph type="sldNum" sz="quarter" idx="12"/>
          </p:nvPr>
        </p:nvSpPr>
        <p:spPr/>
        <p:txBody>
          <a:bodyPr/>
          <a:lstStyle/>
          <a:p>
            <a:fld id="{20EAFC32-9034-42DD-B4C1-16B148BA8683}" type="slidenum">
              <a:rPr lang="en-IN" smtClean="0"/>
              <a:t>‹#›</a:t>
            </a:fld>
            <a:endParaRPr lang="en-IN"/>
          </a:p>
        </p:txBody>
      </p:sp>
    </p:spTree>
    <p:extLst>
      <p:ext uri="{BB962C8B-B14F-4D97-AF65-F5344CB8AC3E}">
        <p14:creationId xmlns:p14="http://schemas.microsoft.com/office/powerpoint/2010/main" val="2471775695"/>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4EEEFCB-11DF-1832-E0EB-247D2CFB4F82}"/>
              </a:ext>
            </a:extLst>
          </p:cNvPr>
          <p:cNvSpPr>
            <a:spLocks noGrp="1"/>
          </p:cNvSpPr>
          <p:nvPr>
            <p:ph type="title"/>
          </p:nvPr>
        </p:nvSpPr>
        <p:spPr>
          <a:xfrm>
            <a:off x="839788" y="457200"/>
            <a:ext cx="3932237" cy="1600200"/>
          </a:xfrm>
        </p:spPr>
        <p:txBody>
          <a:bodyPr anchor="b"/>
          <a:lstStyle>
            <a:lvl1pPr>
              <a:defRPr sz="3200"/>
            </a:lvl1pPr>
          </a:lstStyle>
          <a:p>
            <a:r>
              <a:rPr lang="en-US"/>
              <a:t>Click to edit Master title style</a:t>
            </a:r>
            <a:endParaRPr lang="en-IN"/>
          </a:p>
        </p:txBody>
      </p:sp>
      <p:sp>
        <p:nvSpPr>
          <p:cNvPr id="3" name="Picture Placeholder 2">
            <a:extLst>
              <a:ext uri="{FF2B5EF4-FFF2-40B4-BE49-F238E27FC236}">
                <a16:creationId xmlns:a16="http://schemas.microsoft.com/office/drawing/2014/main" id="{CCB1D47C-1AC6-628E-3A98-F0D71EE31718}"/>
              </a:ext>
            </a:extLst>
          </p:cNvPr>
          <p:cNvSpPr>
            <a:spLocks noGrp="1"/>
          </p:cNvSpPr>
          <p:nvPr>
            <p:ph type="pic" idx="1"/>
          </p:nvPr>
        </p:nvSpPr>
        <p:spPr>
          <a:xfrm>
            <a:off x="5183188" y="987425"/>
            <a:ext cx="6172200" cy="4873625"/>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n-IN"/>
          </a:p>
        </p:txBody>
      </p:sp>
      <p:sp>
        <p:nvSpPr>
          <p:cNvPr id="4" name="Text Placeholder 3">
            <a:extLst>
              <a:ext uri="{FF2B5EF4-FFF2-40B4-BE49-F238E27FC236}">
                <a16:creationId xmlns:a16="http://schemas.microsoft.com/office/drawing/2014/main" id="{2281DF96-C1CD-DF15-3EBC-0690A8E886E0}"/>
              </a:ext>
            </a:extLst>
          </p:cNvPr>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Click to edit Master text styles</a:t>
            </a:r>
          </a:p>
        </p:txBody>
      </p:sp>
      <p:sp>
        <p:nvSpPr>
          <p:cNvPr id="5" name="Date Placeholder 4">
            <a:extLst>
              <a:ext uri="{FF2B5EF4-FFF2-40B4-BE49-F238E27FC236}">
                <a16:creationId xmlns:a16="http://schemas.microsoft.com/office/drawing/2014/main" id="{6BA7F68F-546A-BF59-956F-47453D591009}"/>
              </a:ext>
            </a:extLst>
          </p:cNvPr>
          <p:cNvSpPr>
            <a:spLocks noGrp="1"/>
          </p:cNvSpPr>
          <p:nvPr>
            <p:ph type="dt" sz="half" idx="10"/>
          </p:nvPr>
        </p:nvSpPr>
        <p:spPr/>
        <p:txBody>
          <a:bodyPr/>
          <a:lstStyle/>
          <a:p>
            <a:fld id="{C933BDDA-5A12-4608-8D75-10B9DE38A2F7}" type="datetimeFigureOut">
              <a:rPr lang="en-IN" smtClean="0"/>
              <a:t>21-08-2026</a:t>
            </a:fld>
            <a:endParaRPr lang="en-IN"/>
          </a:p>
        </p:txBody>
      </p:sp>
      <p:sp>
        <p:nvSpPr>
          <p:cNvPr id="6" name="Footer Placeholder 5">
            <a:extLst>
              <a:ext uri="{FF2B5EF4-FFF2-40B4-BE49-F238E27FC236}">
                <a16:creationId xmlns:a16="http://schemas.microsoft.com/office/drawing/2014/main" id="{F2B60B7E-4C6F-42A9-A66A-07B0760222B4}"/>
              </a:ext>
            </a:extLst>
          </p:cNvPr>
          <p:cNvSpPr>
            <a:spLocks noGrp="1"/>
          </p:cNvSpPr>
          <p:nvPr>
            <p:ph type="ftr" sz="quarter" idx="11"/>
          </p:nvPr>
        </p:nvSpPr>
        <p:spPr/>
        <p:txBody>
          <a:bodyPr/>
          <a:lstStyle/>
          <a:p>
            <a:endParaRPr lang="en-IN"/>
          </a:p>
        </p:txBody>
      </p:sp>
      <p:sp>
        <p:nvSpPr>
          <p:cNvPr id="7" name="Slide Number Placeholder 6">
            <a:extLst>
              <a:ext uri="{FF2B5EF4-FFF2-40B4-BE49-F238E27FC236}">
                <a16:creationId xmlns:a16="http://schemas.microsoft.com/office/drawing/2014/main" id="{2E96D9FB-40B9-E438-B578-FA953C0B20EC}"/>
              </a:ext>
            </a:extLst>
          </p:cNvPr>
          <p:cNvSpPr>
            <a:spLocks noGrp="1"/>
          </p:cNvSpPr>
          <p:nvPr>
            <p:ph type="sldNum" sz="quarter" idx="12"/>
          </p:nvPr>
        </p:nvSpPr>
        <p:spPr/>
        <p:txBody>
          <a:bodyPr/>
          <a:lstStyle/>
          <a:p>
            <a:fld id="{C73B9CC0-DBF8-464B-8764-886DFCAF8096}" type="slidenum">
              <a:rPr lang="en-IN" smtClean="0"/>
              <a:t>‹#›</a:t>
            </a:fld>
            <a:endParaRPr lang="en-IN"/>
          </a:p>
        </p:txBody>
      </p:sp>
    </p:spTree>
    <p:extLst>
      <p:ext uri="{BB962C8B-B14F-4D97-AF65-F5344CB8AC3E}">
        <p14:creationId xmlns:p14="http://schemas.microsoft.com/office/powerpoint/2010/main" val="3764049435"/>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946B9EB-1488-A6FB-977D-CAD67A84DB81}"/>
              </a:ext>
            </a:extLst>
          </p:cNvPr>
          <p:cNvSpPr>
            <a:spLocks noGrp="1"/>
          </p:cNvSpPr>
          <p:nvPr>
            <p:ph type="title"/>
          </p:nvPr>
        </p:nvSpPr>
        <p:spPr/>
        <p:txBody>
          <a:bodyPr/>
          <a:lstStyle/>
          <a:p>
            <a:r>
              <a:rPr lang="en-US"/>
              <a:t>Click to edit Master title style</a:t>
            </a:r>
            <a:endParaRPr lang="en-IN"/>
          </a:p>
        </p:txBody>
      </p:sp>
      <p:sp>
        <p:nvSpPr>
          <p:cNvPr id="3" name="Vertical Text Placeholder 2">
            <a:extLst>
              <a:ext uri="{FF2B5EF4-FFF2-40B4-BE49-F238E27FC236}">
                <a16:creationId xmlns:a16="http://schemas.microsoft.com/office/drawing/2014/main" id="{51B9BED3-1401-2016-36AB-6CC746F1D868}"/>
              </a:ext>
            </a:extLst>
          </p:cNvPr>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IN"/>
          </a:p>
        </p:txBody>
      </p:sp>
      <p:sp>
        <p:nvSpPr>
          <p:cNvPr id="4" name="Date Placeholder 3">
            <a:extLst>
              <a:ext uri="{FF2B5EF4-FFF2-40B4-BE49-F238E27FC236}">
                <a16:creationId xmlns:a16="http://schemas.microsoft.com/office/drawing/2014/main" id="{7C87EAC5-AD90-A628-430D-3C66FA163D96}"/>
              </a:ext>
            </a:extLst>
          </p:cNvPr>
          <p:cNvSpPr>
            <a:spLocks noGrp="1"/>
          </p:cNvSpPr>
          <p:nvPr>
            <p:ph type="dt" sz="half" idx="10"/>
          </p:nvPr>
        </p:nvSpPr>
        <p:spPr/>
        <p:txBody>
          <a:bodyPr/>
          <a:lstStyle/>
          <a:p>
            <a:fld id="{C933BDDA-5A12-4608-8D75-10B9DE38A2F7}" type="datetimeFigureOut">
              <a:rPr lang="en-IN" smtClean="0"/>
              <a:t>21-08-2026</a:t>
            </a:fld>
            <a:endParaRPr lang="en-IN"/>
          </a:p>
        </p:txBody>
      </p:sp>
      <p:sp>
        <p:nvSpPr>
          <p:cNvPr id="5" name="Footer Placeholder 4">
            <a:extLst>
              <a:ext uri="{FF2B5EF4-FFF2-40B4-BE49-F238E27FC236}">
                <a16:creationId xmlns:a16="http://schemas.microsoft.com/office/drawing/2014/main" id="{2E09CA4B-0F69-BC45-46D5-AA370BEA71AA}"/>
              </a:ext>
            </a:extLst>
          </p:cNvPr>
          <p:cNvSpPr>
            <a:spLocks noGrp="1"/>
          </p:cNvSpPr>
          <p:nvPr>
            <p:ph type="ftr" sz="quarter" idx="11"/>
          </p:nvPr>
        </p:nvSpPr>
        <p:spPr/>
        <p:txBody>
          <a:bodyPr/>
          <a:lstStyle/>
          <a:p>
            <a:endParaRPr lang="en-IN"/>
          </a:p>
        </p:txBody>
      </p:sp>
      <p:sp>
        <p:nvSpPr>
          <p:cNvPr id="6" name="Slide Number Placeholder 5">
            <a:extLst>
              <a:ext uri="{FF2B5EF4-FFF2-40B4-BE49-F238E27FC236}">
                <a16:creationId xmlns:a16="http://schemas.microsoft.com/office/drawing/2014/main" id="{1E319599-CCB6-C89D-668A-3C21E802C905}"/>
              </a:ext>
            </a:extLst>
          </p:cNvPr>
          <p:cNvSpPr>
            <a:spLocks noGrp="1"/>
          </p:cNvSpPr>
          <p:nvPr>
            <p:ph type="sldNum" sz="quarter" idx="12"/>
          </p:nvPr>
        </p:nvSpPr>
        <p:spPr/>
        <p:txBody>
          <a:bodyPr/>
          <a:lstStyle/>
          <a:p>
            <a:fld id="{C73B9CC0-DBF8-464B-8764-886DFCAF8096}" type="slidenum">
              <a:rPr lang="en-IN" smtClean="0"/>
              <a:t>‹#›</a:t>
            </a:fld>
            <a:endParaRPr lang="en-IN"/>
          </a:p>
        </p:txBody>
      </p:sp>
    </p:spTree>
    <p:extLst>
      <p:ext uri="{BB962C8B-B14F-4D97-AF65-F5344CB8AC3E}">
        <p14:creationId xmlns:p14="http://schemas.microsoft.com/office/powerpoint/2010/main" val="2625650568"/>
      </p:ext>
    </p:extLst>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a:extLst>
              <a:ext uri="{FF2B5EF4-FFF2-40B4-BE49-F238E27FC236}">
                <a16:creationId xmlns:a16="http://schemas.microsoft.com/office/drawing/2014/main" id="{443FB5D8-ECFB-EDAB-57CB-E57C283FBDD5}"/>
              </a:ext>
            </a:extLst>
          </p:cNvPr>
          <p:cNvSpPr>
            <a:spLocks noGrp="1"/>
          </p:cNvSpPr>
          <p:nvPr>
            <p:ph type="title" orient="vert"/>
          </p:nvPr>
        </p:nvSpPr>
        <p:spPr>
          <a:xfrm>
            <a:off x="8724900" y="365125"/>
            <a:ext cx="2628900" cy="5811838"/>
          </a:xfrm>
        </p:spPr>
        <p:txBody>
          <a:bodyPr vert="eaVert"/>
          <a:lstStyle/>
          <a:p>
            <a:r>
              <a:rPr lang="en-US"/>
              <a:t>Click to edit Master title style</a:t>
            </a:r>
            <a:endParaRPr lang="en-IN"/>
          </a:p>
        </p:txBody>
      </p:sp>
      <p:sp>
        <p:nvSpPr>
          <p:cNvPr id="3" name="Vertical Text Placeholder 2">
            <a:extLst>
              <a:ext uri="{FF2B5EF4-FFF2-40B4-BE49-F238E27FC236}">
                <a16:creationId xmlns:a16="http://schemas.microsoft.com/office/drawing/2014/main" id="{18E66BFA-4AC4-1CC5-2E7B-2317F1994384}"/>
              </a:ext>
            </a:extLst>
          </p:cNvPr>
          <p:cNvSpPr>
            <a:spLocks noGrp="1"/>
          </p:cNvSpPr>
          <p:nvPr>
            <p:ph type="body" orient="vert" idx="1"/>
          </p:nvPr>
        </p:nvSpPr>
        <p:spPr>
          <a:xfrm>
            <a:off x="838200" y="365125"/>
            <a:ext cx="7734300" cy="5811838"/>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IN"/>
          </a:p>
        </p:txBody>
      </p:sp>
      <p:sp>
        <p:nvSpPr>
          <p:cNvPr id="4" name="Date Placeholder 3">
            <a:extLst>
              <a:ext uri="{FF2B5EF4-FFF2-40B4-BE49-F238E27FC236}">
                <a16:creationId xmlns:a16="http://schemas.microsoft.com/office/drawing/2014/main" id="{F4A976E1-D6D0-3343-A204-C74778D4085A}"/>
              </a:ext>
            </a:extLst>
          </p:cNvPr>
          <p:cNvSpPr>
            <a:spLocks noGrp="1"/>
          </p:cNvSpPr>
          <p:nvPr>
            <p:ph type="dt" sz="half" idx="10"/>
          </p:nvPr>
        </p:nvSpPr>
        <p:spPr/>
        <p:txBody>
          <a:bodyPr/>
          <a:lstStyle/>
          <a:p>
            <a:fld id="{C933BDDA-5A12-4608-8D75-10B9DE38A2F7}" type="datetimeFigureOut">
              <a:rPr lang="en-IN" smtClean="0"/>
              <a:t>21-08-2026</a:t>
            </a:fld>
            <a:endParaRPr lang="en-IN"/>
          </a:p>
        </p:txBody>
      </p:sp>
      <p:sp>
        <p:nvSpPr>
          <p:cNvPr id="5" name="Footer Placeholder 4">
            <a:extLst>
              <a:ext uri="{FF2B5EF4-FFF2-40B4-BE49-F238E27FC236}">
                <a16:creationId xmlns:a16="http://schemas.microsoft.com/office/drawing/2014/main" id="{2AFEEC79-0F5F-6B6B-30B7-EF675F2A7B02}"/>
              </a:ext>
            </a:extLst>
          </p:cNvPr>
          <p:cNvSpPr>
            <a:spLocks noGrp="1"/>
          </p:cNvSpPr>
          <p:nvPr>
            <p:ph type="ftr" sz="quarter" idx="11"/>
          </p:nvPr>
        </p:nvSpPr>
        <p:spPr/>
        <p:txBody>
          <a:bodyPr/>
          <a:lstStyle/>
          <a:p>
            <a:endParaRPr lang="en-IN"/>
          </a:p>
        </p:txBody>
      </p:sp>
      <p:sp>
        <p:nvSpPr>
          <p:cNvPr id="6" name="Slide Number Placeholder 5">
            <a:extLst>
              <a:ext uri="{FF2B5EF4-FFF2-40B4-BE49-F238E27FC236}">
                <a16:creationId xmlns:a16="http://schemas.microsoft.com/office/drawing/2014/main" id="{E9FBA4D0-F80D-C246-5E97-0B04BB538078}"/>
              </a:ext>
            </a:extLst>
          </p:cNvPr>
          <p:cNvSpPr>
            <a:spLocks noGrp="1"/>
          </p:cNvSpPr>
          <p:nvPr>
            <p:ph type="sldNum" sz="quarter" idx="12"/>
          </p:nvPr>
        </p:nvSpPr>
        <p:spPr/>
        <p:txBody>
          <a:bodyPr/>
          <a:lstStyle/>
          <a:p>
            <a:fld id="{C73B9CC0-DBF8-464B-8764-886DFCAF8096}" type="slidenum">
              <a:rPr lang="en-IN" smtClean="0"/>
              <a:t>‹#›</a:t>
            </a:fld>
            <a:endParaRPr lang="en-IN"/>
          </a:p>
        </p:txBody>
      </p:sp>
    </p:spTree>
    <p:extLst>
      <p:ext uri="{BB962C8B-B14F-4D97-AF65-F5344CB8AC3E}">
        <p14:creationId xmlns:p14="http://schemas.microsoft.com/office/powerpoint/2010/main" val="1714171173"/>
      </p:ext>
    </p:extLst>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matchingName="Headline design 1">
  <p:cSld name="1_Headline design 1">
    <p:spTree>
      <p:nvGrpSpPr>
        <p:cNvPr id="1" name="Shape 40"/>
        <p:cNvGrpSpPr/>
        <p:nvPr/>
      </p:nvGrpSpPr>
      <p:grpSpPr>
        <a:xfrm>
          <a:off x="0" y="0"/>
          <a:ext cx="0" cy="0"/>
          <a:chOff x="0" y="0"/>
          <a:chExt cx="0" cy="0"/>
        </a:xfrm>
      </p:grpSpPr>
      <p:sp>
        <p:nvSpPr>
          <p:cNvPr id="4" name="Do not remove" hidden="1">
            <a:extLst>
              <a:ext uri="{FF2B5EF4-FFF2-40B4-BE49-F238E27FC236}">
                <a16:creationId xmlns:a16="http://schemas.microsoft.com/office/drawing/2014/main" id="{DA2A4C02-B434-E51A-049B-A9A66F474339}"/>
              </a:ext>
            </a:extLst>
          </p:cNvPr>
          <p:cNvSpPr/>
          <p:nvPr userDrawn="1">
            <p:custDataLst>
              <p:tags r:id="rId1"/>
            </p:custDataLst>
          </p:nvPr>
        </p:nvSpPr>
        <p:spPr>
          <a:xfrm>
            <a:off x="0" y="0"/>
            <a:ext cx="12700" cy="12700"/>
          </a:xfrm>
          <a:prstGeom prst="octagon">
            <a:avLst/>
          </a:prstGeom>
          <a:noFill/>
          <a:ln w="19050" cap="flat" cmpd="sng" algn="ctr">
            <a:noFill/>
            <a:prstDash val="solid"/>
            <a:miter lim="800000"/>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9050" cap="flat" cmpd="sng" algn="ctr">
                <a:solidFill>
                  <a:schemeClr val="accent1">
                    <a:shade val="15000"/>
                  </a:schemeClr>
                </a:solidFill>
                <a:prstDash val="solid"/>
                <a:miter lim="800000"/>
              </a14:hiddenLine>
            </a:ext>
          </a:ex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N"/>
          </a:p>
        </p:txBody>
      </p:sp>
      <p:sp>
        <p:nvSpPr>
          <p:cNvPr id="41" name="Google Shape;41;p6"/>
          <p:cNvSpPr txBox="1">
            <a:spLocks noGrp="1"/>
          </p:cNvSpPr>
          <p:nvPr>
            <p:ph type="ctrTitle"/>
          </p:nvPr>
        </p:nvSpPr>
        <p:spPr>
          <a:xfrm flipH="1">
            <a:off x="5468967" y="2990967"/>
            <a:ext cx="3674400" cy="2561600"/>
          </a:xfrm>
          <a:prstGeom prst="rect">
            <a:avLst/>
          </a:prstGeom>
        </p:spPr>
        <p:txBody>
          <a:bodyPr spcFirstLastPara="1" wrap="square" lIns="91425" tIns="91425" rIns="91425" bIns="91425" anchor="b" anchorCtr="0">
            <a:noAutofit/>
          </a:bodyPr>
          <a:lstStyle>
            <a:lvl1pPr lvl="0" rtl="0">
              <a:spcBef>
                <a:spcPts val="0"/>
              </a:spcBef>
              <a:spcAft>
                <a:spcPts val="0"/>
              </a:spcAft>
              <a:buClr>
                <a:srgbClr val="CCCCCC"/>
              </a:buClr>
              <a:buSzPts val="3600"/>
              <a:buNone/>
              <a:defRPr sz="4800">
                <a:solidFill>
                  <a:srgbClr val="CCCCCC"/>
                </a:solidFill>
              </a:defRPr>
            </a:lvl1pPr>
            <a:lvl2pPr lvl="1" rtl="0">
              <a:spcBef>
                <a:spcPts val="0"/>
              </a:spcBef>
              <a:spcAft>
                <a:spcPts val="0"/>
              </a:spcAft>
              <a:buClr>
                <a:srgbClr val="CCCCCC"/>
              </a:buClr>
              <a:buSzPts val="6500"/>
              <a:buNone/>
              <a:defRPr sz="8666">
                <a:solidFill>
                  <a:srgbClr val="CCCCCC"/>
                </a:solidFill>
              </a:defRPr>
            </a:lvl2pPr>
            <a:lvl3pPr lvl="2" rtl="0">
              <a:spcBef>
                <a:spcPts val="0"/>
              </a:spcBef>
              <a:spcAft>
                <a:spcPts val="0"/>
              </a:spcAft>
              <a:buClr>
                <a:srgbClr val="CCCCCC"/>
              </a:buClr>
              <a:buSzPts val="6500"/>
              <a:buNone/>
              <a:defRPr sz="8666">
                <a:solidFill>
                  <a:srgbClr val="CCCCCC"/>
                </a:solidFill>
              </a:defRPr>
            </a:lvl3pPr>
            <a:lvl4pPr lvl="3" rtl="0">
              <a:spcBef>
                <a:spcPts val="0"/>
              </a:spcBef>
              <a:spcAft>
                <a:spcPts val="0"/>
              </a:spcAft>
              <a:buClr>
                <a:srgbClr val="CCCCCC"/>
              </a:buClr>
              <a:buSzPts val="6500"/>
              <a:buNone/>
              <a:defRPr sz="8666">
                <a:solidFill>
                  <a:srgbClr val="CCCCCC"/>
                </a:solidFill>
              </a:defRPr>
            </a:lvl4pPr>
            <a:lvl5pPr lvl="4" rtl="0">
              <a:spcBef>
                <a:spcPts val="0"/>
              </a:spcBef>
              <a:spcAft>
                <a:spcPts val="0"/>
              </a:spcAft>
              <a:buClr>
                <a:srgbClr val="CCCCCC"/>
              </a:buClr>
              <a:buSzPts val="6500"/>
              <a:buNone/>
              <a:defRPr sz="8666">
                <a:solidFill>
                  <a:srgbClr val="CCCCCC"/>
                </a:solidFill>
              </a:defRPr>
            </a:lvl5pPr>
            <a:lvl6pPr lvl="5" rtl="0">
              <a:spcBef>
                <a:spcPts val="0"/>
              </a:spcBef>
              <a:spcAft>
                <a:spcPts val="0"/>
              </a:spcAft>
              <a:buClr>
                <a:srgbClr val="CCCCCC"/>
              </a:buClr>
              <a:buSzPts val="6500"/>
              <a:buNone/>
              <a:defRPr sz="8666">
                <a:solidFill>
                  <a:srgbClr val="CCCCCC"/>
                </a:solidFill>
              </a:defRPr>
            </a:lvl6pPr>
            <a:lvl7pPr lvl="6" rtl="0">
              <a:spcBef>
                <a:spcPts val="0"/>
              </a:spcBef>
              <a:spcAft>
                <a:spcPts val="0"/>
              </a:spcAft>
              <a:buClr>
                <a:srgbClr val="CCCCCC"/>
              </a:buClr>
              <a:buSzPts val="6500"/>
              <a:buNone/>
              <a:defRPr sz="8666">
                <a:solidFill>
                  <a:srgbClr val="CCCCCC"/>
                </a:solidFill>
              </a:defRPr>
            </a:lvl7pPr>
            <a:lvl8pPr lvl="7" rtl="0">
              <a:spcBef>
                <a:spcPts val="0"/>
              </a:spcBef>
              <a:spcAft>
                <a:spcPts val="0"/>
              </a:spcAft>
              <a:buClr>
                <a:srgbClr val="CCCCCC"/>
              </a:buClr>
              <a:buSzPts val="6500"/>
              <a:buNone/>
              <a:defRPr sz="8666">
                <a:solidFill>
                  <a:srgbClr val="CCCCCC"/>
                </a:solidFill>
              </a:defRPr>
            </a:lvl8pPr>
            <a:lvl9pPr lvl="8" rtl="0">
              <a:spcBef>
                <a:spcPts val="0"/>
              </a:spcBef>
              <a:spcAft>
                <a:spcPts val="0"/>
              </a:spcAft>
              <a:buClr>
                <a:srgbClr val="CCCCCC"/>
              </a:buClr>
              <a:buSzPts val="6500"/>
              <a:buNone/>
              <a:defRPr sz="8666">
                <a:solidFill>
                  <a:srgbClr val="CCCCCC"/>
                </a:solidFill>
              </a:defRPr>
            </a:lvl9pPr>
          </a:lstStyle>
          <a:p>
            <a:endParaRPr/>
          </a:p>
        </p:txBody>
      </p:sp>
      <p:sp>
        <p:nvSpPr>
          <p:cNvPr id="42" name="Google Shape;42;p6"/>
          <p:cNvSpPr txBox="1">
            <a:spLocks noGrp="1"/>
          </p:cNvSpPr>
          <p:nvPr>
            <p:ph type="title" idx="2" hasCustomPrompt="1"/>
          </p:nvPr>
        </p:nvSpPr>
        <p:spPr>
          <a:xfrm flipH="1">
            <a:off x="-994733" y="3225767"/>
            <a:ext cx="5984400" cy="2163200"/>
          </a:xfrm>
          <a:prstGeom prst="rect">
            <a:avLst/>
          </a:prstGeom>
        </p:spPr>
        <p:txBody>
          <a:bodyPr spcFirstLastPara="1" wrap="square" lIns="91425" tIns="91425" rIns="91425" bIns="91425" anchor="ctr" anchorCtr="0">
            <a:noAutofit/>
          </a:bodyPr>
          <a:lstStyle>
            <a:lvl1pPr lvl="0" algn="r" rtl="0">
              <a:spcBef>
                <a:spcPts val="0"/>
              </a:spcBef>
              <a:spcAft>
                <a:spcPts val="0"/>
              </a:spcAft>
              <a:buClr>
                <a:srgbClr val="CCCCCC"/>
              </a:buClr>
              <a:buSzPts val="16000"/>
              <a:buNone/>
              <a:defRPr sz="21333">
                <a:solidFill>
                  <a:srgbClr val="CCCCCC"/>
                </a:solidFill>
              </a:defRPr>
            </a:lvl1pPr>
            <a:lvl2pPr lvl="1" rtl="0">
              <a:spcBef>
                <a:spcPts val="0"/>
              </a:spcBef>
              <a:spcAft>
                <a:spcPts val="0"/>
              </a:spcAft>
              <a:buClr>
                <a:srgbClr val="CCCCCC"/>
              </a:buClr>
              <a:buSzPts val="14000"/>
              <a:buFont typeface="Fira Sans Extra Condensed Medium"/>
              <a:buNone/>
              <a:defRPr sz="18666">
                <a:solidFill>
                  <a:srgbClr val="CCCCCC"/>
                </a:solidFill>
                <a:latin typeface="Fira Sans Extra Condensed Medium"/>
                <a:ea typeface="Fira Sans Extra Condensed Medium"/>
                <a:cs typeface="Fira Sans Extra Condensed Medium"/>
                <a:sym typeface="Fira Sans Extra Condensed Medium"/>
              </a:defRPr>
            </a:lvl2pPr>
            <a:lvl3pPr lvl="2" rtl="0">
              <a:spcBef>
                <a:spcPts val="0"/>
              </a:spcBef>
              <a:spcAft>
                <a:spcPts val="0"/>
              </a:spcAft>
              <a:buClr>
                <a:srgbClr val="CCCCCC"/>
              </a:buClr>
              <a:buSzPts val="14000"/>
              <a:buFont typeface="Fira Sans Extra Condensed Medium"/>
              <a:buNone/>
              <a:defRPr sz="18666">
                <a:solidFill>
                  <a:srgbClr val="CCCCCC"/>
                </a:solidFill>
                <a:latin typeface="Fira Sans Extra Condensed Medium"/>
                <a:ea typeface="Fira Sans Extra Condensed Medium"/>
                <a:cs typeface="Fira Sans Extra Condensed Medium"/>
                <a:sym typeface="Fira Sans Extra Condensed Medium"/>
              </a:defRPr>
            </a:lvl3pPr>
            <a:lvl4pPr lvl="3" rtl="0">
              <a:spcBef>
                <a:spcPts val="0"/>
              </a:spcBef>
              <a:spcAft>
                <a:spcPts val="0"/>
              </a:spcAft>
              <a:buClr>
                <a:srgbClr val="CCCCCC"/>
              </a:buClr>
              <a:buSzPts val="14000"/>
              <a:buFont typeface="Fira Sans Extra Condensed Medium"/>
              <a:buNone/>
              <a:defRPr sz="18666">
                <a:solidFill>
                  <a:srgbClr val="CCCCCC"/>
                </a:solidFill>
                <a:latin typeface="Fira Sans Extra Condensed Medium"/>
                <a:ea typeface="Fira Sans Extra Condensed Medium"/>
                <a:cs typeface="Fira Sans Extra Condensed Medium"/>
                <a:sym typeface="Fira Sans Extra Condensed Medium"/>
              </a:defRPr>
            </a:lvl4pPr>
            <a:lvl5pPr lvl="4" rtl="0">
              <a:spcBef>
                <a:spcPts val="0"/>
              </a:spcBef>
              <a:spcAft>
                <a:spcPts val="0"/>
              </a:spcAft>
              <a:buClr>
                <a:srgbClr val="CCCCCC"/>
              </a:buClr>
              <a:buSzPts val="14000"/>
              <a:buFont typeface="Fira Sans Extra Condensed Medium"/>
              <a:buNone/>
              <a:defRPr sz="18666">
                <a:solidFill>
                  <a:srgbClr val="CCCCCC"/>
                </a:solidFill>
                <a:latin typeface="Fira Sans Extra Condensed Medium"/>
                <a:ea typeface="Fira Sans Extra Condensed Medium"/>
                <a:cs typeface="Fira Sans Extra Condensed Medium"/>
                <a:sym typeface="Fira Sans Extra Condensed Medium"/>
              </a:defRPr>
            </a:lvl5pPr>
            <a:lvl6pPr lvl="5" rtl="0">
              <a:spcBef>
                <a:spcPts val="0"/>
              </a:spcBef>
              <a:spcAft>
                <a:spcPts val="0"/>
              </a:spcAft>
              <a:buClr>
                <a:srgbClr val="CCCCCC"/>
              </a:buClr>
              <a:buSzPts val="14000"/>
              <a:buFont typeface="Fira Sans Extra Condensed Medium"/>
              <a:buNone/>
              <a:defRPr sz="18666">
                <a:solidFill>
                  <a:srgbClr val="CCCCCC"/>
                </a:solidFill>
                <a:latin typeface="Fira Sans Extra Condensed Medium"/>
                <a:ea typeface="Fira Sans Extra Condensed Medium"/>
                <a:cs typeface="Fira Sans Extra Condensed Medium"/>
                <a:sym typeface="Fira Sans Extra Condensed Medium"/>
              </a:defRPr>
            </a:lvl6pPr>
            <a:lvl7pPr lvl="6" rtl="0">
              <a:spcBef>
                <a:spcPts val="0"/>
              </a:spcBef>
              <a:spcAft>
                <a:spcPts val="0"/>
              </a:spcAft>
              <a:buClr>
                <a:srgbClr val="CCCCCC"/>
              </a:buClr>
              <a:buSzPts val="14000"/>
              <a:buFont typeface="Fira Sans Extra Condensed Medium"/>
              <a:buNone/>
              <a:defRPr sz="18666">
                <a:solidFill>
                  <a:srgbClr val="CCCCCC"/>
                </a:solidFill>
                <a:latin typeface="Fira Sans Extra Condensed Medium"/>
                <a:ea typeface="Fira Sans Extra Condensed Medium"/>
                <a:cs typeface="Fira Sans Extra Condensed Medium"/>
                <a:sym typeface="Fira Sans Extra Condensed Medium"/>
              </a:defRPr>
            </a:lvl7pPr>
            <a:lvl8pPr lvl="7" rtl="0">
              <a:spcBef>
                <a:spcPts val="0"/>
              </a:spcBef>
              <a:spcAft>
                <a:spcPts val="0"/>
              </a:spcAft>
              <a:buClr>
                <a:srgbClr val="CCCCCC"/>
              </a:buClr>
              <a:buSzPts val="14000"/>
              <a:buFont typeface="Fira Sans Extra Condensed Medium"/>
              <a:buNone/>
              <a:defRPr sz="18666">
                <a:solidFill>
                  <a:srgbClr val="CCCCCC"/>
                </a:solidFill>
                <a:latin typeface="Fira Sans Extra Condensed Medium"/>
                <a:ea typeface="Fira Sans Extra Condensed Medium"/>
                <a:cs typeface="Fira Sans Extra Condensed Medium"/>
                <a:sym typeface="Fira Sans Extra Condensed Medium"/>
              </a:defRPr>
            </a:lvl8pPr>
            <a:lvl9pPr lvl="8" rtl="0">
              <a:spcBef>
                <a:spcPts val="0"/>
              </a:spcBef>
              <a:spcAft>
                <a:spcPts val="0"/>
              </a:spcAft>
              <a:buClr>
                <a:srgbClr val="CCCCCC"/>
              </a:buClr>
              <a:buSzPts val="14000"/>
              <a:buFont typeface="Fira Sans Extra Condensed Medium"/>
              <a:buNone/>
              <a:defRPr sz="18666">
                <a:solidFill>
                  <a:srgbClr val="CCCCCC"/>
                </a:solidFill>
                <a:latin typeface="Fira Sans Extra Condensed Medium"/>
                <a:ea typeface="Fira Sans Extra Condensed Medium"/>
                <a:cs typeface="Fira Sans Extra Condensed Medium"/>
                <a:sym typeface="Fira Sans Extra Condensed Medium"/>
              </a:defRPr>
            </a:lvl9pPr>
          </a:lstStyle>
          <a:p>
            <a:r>
              <a:t>xx%</a:t>
            </a:r>
          </a:p>
        </p:txBody>
      </p:sp>
      <p:sp>
        <p:nvSpPr>
          <p:cNvPr id="43" name="Google Shape;43;p6"/>
          <p:cNvSpPr/>
          <p:nvPr/>
        </p:nvSpPr>
        <p:spPr>
          <a:xfrm>
            <a:off x="3363200" y="1004167"/>
            <a:ext cx="5465600" cy="4777600"/>
          </a:xfrm>
          <a:prstGeom prst="rect">
            <a:avLst/>
          </a:prstGeom>
          <a:noFill/>
          <a:ln w="9525"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2400">
              <a:solidFill>
                <a:srgbClr val="CCCCCC"/>
              </a:solidFill>
            </a:endParaRPr>
          </a:p>
        </p:txBody>
      </p:sp>
    </p:spTree>
    <p:extLst>
      <p:ext uri="{BB962C8B-B14F-4D97-AF65-F5344CB8AC3E}">
        <p14:creationId xmlns:p14="http://schemas.microsoft.com/office/powerpoint/2010/main" val="247951186"/>
      </p:ext>
    </p:extLst>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matchingName="Headline design 1">
  <p:cSld name="Headline design 1">
    <p:spTree>
      <p:nvGrpSpPr>
        <p:cNvPr id="1" name="Shape 40"/>
        <p:cNvGrpSpPr/>
        <p:nvPr/>
      </p:nvGrpSpPr>
      <p:grpSpPr>
        <a:xfrm>
          <a:off x="0" y="0"/>
          <a:ext cx="0" cy="0"/>
          <a:chOff x="0" y="0"/>
          <a:chExt cx="0" cy="0"/>
        </a:xfrm>
      </p:grpSpPr>
      <p:sp>
        <p:nvSpPr>
          <p:cNvPr id="41" name="Google Shape;41;p6"/>
          <p:cNvSpPr txBox="1">
            <a:spLocks noGrp="1"/>
          </p:cNvSpPr>
          <p:nvPr>
            <p:ph type="ctrTitle"/>
          </p:nvPr>
        </p:nvSpPr>
        <p:spPr>
          <a:xfrm flipH="1">
            <a:off x="5468967" y="2990967"/>
            <a:ext cx="3674400" cy="2561600"/>
          </a:xfrm>
          <a:prstGeom prst="rect">
            <a:avLst/>
          </a:prstGeom>
        </p:spPr>
        <p:txBody>
          <a:bodyPr spcFirstLastPara="1" wrap="square" lIns="91425" tIns="91425" rIns="91425" bIns="91425" anchor="b" anchorCtr="0">
            <a:noAutofit/>
          </a:bodyPr>
          <a:lstStyle>
            <a:lvl1pPr lvl="0" rtl="0">
              <a:spcBef>
                <a:spcPts val="0"/>
              </a:spcBef>
              <a:spcAft>
                <a:spcPts val="0"/>
              </a:spcAft>
              <a:buClr>
                <a:srgbClr val="CCCCCC"/>
              </a:buClr>
              <a:buSzPts val="3600"/>
              <a:buNone/>
              <a:defRPr sz="4800">
                <a:solidFill>
                  <a:srgbClr val="CCCCCC"/>
                </a:solidFill>
              </a:defRPr>
            </a:lvl1pPr>
            <a:lvl2pPr lvl="1" rtl="0">
              <a:spcBef>
                <a:spcPts val="0"/>
              </a:spcBef>
              <a:spcAft>
                <a:spcPts val="0"/>
              </a:spcAft>
              <a:buClr>
                <a:srgbClr val="CCCCCC"/>
              </a:buClr>
              <a:buSzPts val="6500"/>
              <a:buNone/>
              <a:defRPr sz="8666">
                <a:solidFill>
                  <a:srgbClr val="CCCCCC"/>
                </a:solidFill>
              </a:defRPr>
            </a:lvl2pPr>
            <a:lvl3pPr lvl="2" rtl="0">
              <a:spcBef>
                <a:spcPts val="0"/>
              </a:spcBef>
              <a:spcAft>
                <a:spcPts val="0"/>
              </a:spcAft>
              <a:buClr>
                <a:srgbClr val="CCCCCC"/>
              </a:buClr>
              <a:buSzPts val="6500"/>
              <a:buNone/>
              <a:defRPr sz="8666">
                <a:solidFill>
                  <a:srgbClr val="CCCCCC"/>
                </a:solidFill>
              </a:defRPr>
            </a:lvl3pPr>
            <a:lvl4pPr lvl="3" rtl="0">
              <a:spcBef>
                <a:spcPts val="0"/>
              </a:spcBef>
              <a:spcAft>
                <a:spcPts val="0"/>
              </a:spcAft>
              <a:buClr>
                <a:srgbClr val="CCCCCC"/>
              </a:buClr>
              <a:buSzPts val="6500"/>
              <a:buNone/>
              <a:defRPr sz="8666">
                <a:solidFill>
                  <a:srgbClr val="CCCCCC"/>
                </a:solidFill>
              </a:defRPr>
            </a:lvl4pPr>
            <a:lvl5pPr lvl="4" rtl="0">
              <a:spcBef>
                <a:spcPts val="0"/>
              </a:spcBef>
              <a:spcAft>
                <a:spcPts val="0"/>
              </a:spcAft>
              <a:buClr>
                <a:srgbClr val="CCCCCC"/>
              </a:buClr>
              <a:buSzPts val="6500"/>
              <a:buNone/>
              <a:defRPr sz="8666">
                <a:solidFill>
                  <a:srgbClr val="CCCCCC"/>
                </a:solidFill>
              </a:defRPr>
            </a:lvl5pPr>
            <a:lvl6pPr lvl="5" rtl="0">
              <a:spcBef>
                <a:spcPts val="0"/>
              </a:spcBef>
              <a:spcAft>
                <a:spcPts val="0"/>
              </a:spcAft>
              <a:buClr>
                <a:srgbClr val="CCCCCC"/>
              </a:buClr>
              <a:buSzPts val="6500"/>
              <a:buNone/>
              <a:defRPr sz="8666">
                <a:solidFill>
                  <a:srgbClr val="CCCCCC"/>
                </a:solidFill>
              </a:defRPr>
            </a:lvl6pPr>
            <a:lvl7pPr lvl="6" rtl="0">
              <a:spcBef>
                <a:spcPts val="0"/>
              </a:spcBef>
              <a:spcAft>
                <a:spcPts val="0"/>
              </a:spcAft>
              <a:buClr>
                <a:srgbClr val="CCCCCC"/>
              </a:buClr>
              <a:buSzPts val="6500"/>
              <a:buNone/>
              <a:defRPr sz="8666">
                <a:solidFill>
                  <a:srgbClr val="CCCCCC"/>
                </a:solidFill>
              </a:defRPr>
            </a:lvl7pPr>
            <a:lvl8pPr lvl="7" rtl="0">
              <a:spcBef>
                <a:spcPts val="0"/>
              </a:spcBef>
              <a:spcAft>
                <a:spcPts val="0"/>
              </a:spcAft>
              <a:buClr>
                <a:srgbClr val="CCCCCC"/>
              </a:buClr>
              <a:buSzPts val="6500"/>
              <a:buNone/>
              <a:defRPr sz="8666">
                <a:solidFill>
                  <a:srgbClr val="CCCCCC"/>
                </a:solidFill>
              </a:defRPr>
            </a:lvl8pPr>
            <a:lvl9pPr lvl="8" rtl="0">
              <a:spcBef>
                <a:spcPts val="0"/>
              </a:spcBef>
              <a:spcAft>
                <a:spcPts val="0"/>
              </a:spcAft>
              <a:buClr>
                <a:srgbClr val="CCCCCC"/>
              </a:buClr>
              <a:buSzPts val="6500"/>
              <a:buNone/>
              <a:defRPr sz="8666">
                <a:solidFill>
                  <a:srgbClr val="CCCCCC"/>
                </a:solidFill>
              </a:defRPr>
            </a:lvl9pPr>
          </a:lstStyle>
          <a:p>
            <a:endParaRPr/>
          </a:p>
        </p:txBody>
      </p:sp>
      <p:sp>
        <p:nvSpPr>
          <p:cNvPr id="42" name="Google Shape;42;p6"/>
          <p:cNvSpPr txBox="1">
            <a:spLocks noGrp="1"/>
          </p:cNvSpPr>
          <p:nvPr>
            <p:ph type="title" idx="2" hasCustomPrompt="1"/>
          </p:nvPr>
        </p:nvSpPr>
        <p:spPr>
          <a:xfrm flipH="1">
            <a:off x="-994733" y="3225767"/>
            <a:ext cx="5984400" cy="2163200"/>
          </a:xfrm>
          <a:prstGeom prst="rect">
            <a:avLst/>
          </a:prstGeom>
        </p:spPr>
        <p:txBody>
          <a:bodyPr spcFirstLastPara="1" wrap="square" lIns="91425" tIns="91425" rIns="91425" bIns="91425" anchor="ctr" anchorCtr="0">
            <a:noAutofit/>
          </a:bodyPr>
          <a:lstStyle>
            <a:lvl1pPr lvl="0" algn="r" rtl="0">
              <a:spcBef>
                <a:spcPts val="0"/>
              </a:spcBef>
              <a:spcAft>
                <a:spcPts val="0"/>
              </a:spcAft>
              <a:buClr>
                <a:srgbClr val="CCCCCC"/>
              </a:buClr>
              <a:buSzPts val="16000"/>
              <a:buNone/>
              <a:defRPr sz="21333">
                <a:solidFill>
                  <a:srgbClr val="CCCCCC"/>
                </a:solidFill>
              </a:defRPr>
            </a:lvl1pPr>
            <a:lvl2pPr lvl="1" rtl="0">
              <a:spcBef>
                <a:spcPts val="0"/>
              </a:spcBef>
              <a:spcAft>
                <a:spcPts val="0"/>
              </a:spcAft>
              <a:buClr>
                <a:srgbClr val="CCCCCC"/>
              </a:buClr>
              <a:buSzPts val="14000"/>
              <a:buFont typeface="Fira Sans Extra Condensed Medium"/>
              <a:buNone/>
              <a:defRPr sz="18666">
                <a:solidFill>
                  <a:srgbClr val="CCCCCC"/>
                </a:solidFill>
                <a:latin typeface="Fira Sans Extra Condensed Medium"/>
                <a:ea typeface="Fira Sans Extra Condensed Medium"/>
                <a:cs typeface="Fira Sans Extra Condensed Medium"/>
                <a:sym typeface="Fira Sans Extra Condensed Medium"/>
              </a:defRPr>
            </a:lvl2pPr>
            <a:lvl3pPr lvl="2" rtl="0">
              <a:spcBef>
                <a:spcPts val="0"/>
              </a:spcBef>
              <a:spcAft>
                <a:spcPts val="0"/>
              </a:spcAft>
              <a:buClr>
                <a:srgbClr val="CCCCCC"/>
              </a:buClr>
              <a:buSzPts val="14000"/>
              <a:buFont typeface="Fira Sans Extra Condensed Medium"/>
              <a:buNone/>
              <a:defRPr sz="18666">
                <a:solidFill>
                  <a:srgbClr val="CCCCCC"/>
                </a:solidFill>
                <a:latin typeface="Fira Sans Extra Condensed Medium"/>
                <a:ea typeface="Fira Sans Extra Condensed Medium"/>
                <a:cs typeface="Fira Sans Extra Condensed Medium"/>
                <a:sym typeface="Fira Sans Extra Condensed Medium"/>
              </a:defRPr>
            </a:lvl3pPr>
            <a:lvl4pPr lvl="3" rtl="0">
              <a:spcBef>
                <a:spcPts val="0"/>
              </a:spcBef>
              <a:spcAft>
                <a:spcPts val="0"/>
              </a:spcAft>
              <a:buClr>
                <a:srgbClr val="CCCCCC"/>
              </a:buClr>
              <a:buSzPts val="14000"/>
              <a:buFont typeface="Fira Sans Extra Condensed Medium"/>
              <a:buNone/>
              <a:defRPr sz="18666">
                <a:solidFill>
                  <a:srgbClr val="CCCCCC"/>
                </a:solidFill>
                <a:latin typeface="Fira Sans Extra Condensed Medium"/>
                <a:ea typeface="Fira Sans Extra Condensed Medium"/>
                <a:cs typeface="Fira Sans Extra Condensed Medium"/>
                <a:sym typeface="Fira Sans Extra Condensed Medium"/>
              </a:defRPr>
            </a:lvl4pPr>
            <a:lvl5pPr lvl="4" rtl="0">
              <a:spcBef>
                <a:spcPts val="0"/>
              </a:spcBef>
              <a:spcAft>
                <a:spcPts val="0"/>
              </a:spcAft>
              <a:buClr>
                <a:srgbClr val="CCCCCC"/>
              </a:buClr>
              <a:buSzPts val="14000"/>
              <a:buFont typeface="Fira Sans Extra Condensed Medium"/>
              <a:buNone/>
              <a:defRPr sz="18666">
                <a:solidFill>
                  <a:srgbClr val="CCCCCC"/>
                </a:solidFill>
                <a:latin typeface="Fira Sans Extra Condensed Medium"/>
                <a:ea typeface="Fira Sans Extra Condensed Medium"/>
                <a:cs typeface="Fira Sans Extra Condensed Medium"/>
                <a:sym typeface="Fira Sans Extra Condensed Medium"/>
              </a:defRPr>
            </a:lvl5pPr>
            <a:lvl6pPr lvl="5" rtl="0">
              <a:spcBef>
                <a:spcPts val="0"/>
              </a:spcBef>
              <a:spcAft>
                <a:spcPts val="0"/>
              </a:spcAft>
              <a:buClr>
                <a:srgbClr val="CCCCCC"/>
              </a:buClr>
              <a:buSzPts val="14000"/>
              <a:buFont typeface="Fira Sans Extra Condensed Medium"/>
              <a:buNone/>
              <a:defRPr sz="18666">
                <a:solidFill>
                  <a:srgbClr val="CCCCCC"/>
                </a:solidFill>
                <a:latin typeface="Fira Sans Extra Condensed Medium"/>
                <a:ea typeface="Fira Sans Extra Condensed Medium"/>
                <a:cs typeface="Fira Sans Extra Condensed Medium"/>
                <a:sym typeface="Fira Sans Extra Condensed Medium"/>
              </a:defRPr>
            </a:lvl6pPr>
            <a:lvl7pPr lvl="6" rtl="0">
              <a:spcBef>
                <a:spcPts val="0"/>
              </a:spcBef>
              <a:spcAft>
                <a:spcPts val="0"/>
              </a:spcAft>
              <a:buClr>
                <a:srgbClr val="CCCCCC"/>
              </a:buClr>
              <a:buSzPts val="14000"/>
              <a:buFont typeface="Fira Sans Extra Condensed Medium"/>
              <a:buNone/>
              <a:defRPr sz="18666">
                <a:solidFill>
                  <a:srgbClr val="CCCCCC"/>
                </a:solidFill>
                <a:latin typeface="Fira Sans Extra Condensed Medium"/>
                <a:ea typeface="Fira Sans Extra Condensed Medium"/>
                <a:cs typeface="Fira Sans Extra Condensed Medium"/>
                <a:sym typeface="Fira Sans Extra Condensed Medium"/>
              </a:defRPr>
            </a:lvl7pPr>
            <a:lvl8pPr lvl="7" rtl="0">
              <a:spcBef>
                <a:spcPts val="0"/>
              </a:spcBef>
              <a:spcAft>
                <a:spcPts val="0"/>
              </a:spcAft>
              <a:buClr>
                <a:srgbClr val="CCCCCC"/>
              </a:buClr>
              <a:buSzPts val="14000"/>
              <a:buFont typeface="Fira Sans Extra Condensed Medium"/>
              <a:buNone/>
              <a:defRPr sz="18666">
                <a:solidFill>
                  <a:srgbClr val="CCCCCC"/>
                </a:solidFill>
                <a:latin typeface="Fira Sans Extra Condensed Medium"/>
                <a:ea typeface="Fira Sans Extra Condensed Medium"/>
                <a:cs typeface="Fira Sans Extra Condensed Medium"/>
                <a:sym typeface="Fira Sans Extra Condensed Medium"/>
              </a:defRPr>
            </a:lvl8pPr>
            <a:lvl9pPr lvl="8" rtl="0">
              <a:spcBef>
                <a:spcPts val="0"/>
              </a:spcBef>
              <a:spcAft>
                <a:spcPts val="0"/>
              </a:spcAft>
              <a:buClr>
                <a:srgbClr val="CCCCCC"/>
              </a:buClr>
              <a:buSzPts val="14000"/>
              <a:buFont typeface="Fira Sans Extra Condensed Medium"/>
              <a:buNone/>
              <a:defRPr sz="18666">
                <a:solidFill>
                  <a:srgbClr val="CCCCCC"/>
                </a:solidFill>
                <a:latin typeface="Fira Sans Extra Condensed Medium"/>
                <a:ea typeface="Fira Sans Extra Condensed Medium"/>
                <a:cs typeface="Fira Sans Extra Condensed Medium"/>
                <a:sym typeface="Fira Sans Extra Condensed Medium"/>
              </a:defRPr>
            </a:lvl9pPr>
          </a:lstStyle>
          <a:p>
            <a:r>
              <a:t>xx%</a:t>
            </a:r>
          </a:p>
        </p:txBody>
      </p:sp>
      <p:sp>
        <p:nvSpPr>
          <p:cNvPr id="43" name="Google Shape;43;p6"/>
          <p:cNvSpPr/>
          <p:nvPr/>
        </p:nvSpPr>
        <p:spPr>
          <a:xfrm>
            <a:off x="3363200" y="1004167"/>
            <a:ext cx="5465600" cy="4777600"/>
          </a:xfrm>
          <a:prstGeom prst="rect">
            <a:avLst/>
          </a:prstGeom>
          <a:noFill/>
          <a:ln w="9525"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2400">
              <a:solidFill>
                <a:srgbClr val="CCCCCC"/>
              </a:solidFill>
            </a:endParaRPr>
          </a:p>
        </p:txBody>
      </p:sp>
    </p:spTree>
    <p:extLst>
      <p:ext uri="{BB962C8B-B14F-4D97-AF65-F5344CB8AC3E}">
        <p14:creationId xmlns:p14="http://schemas.microsoft.com/office/powerpoint/2010/main" val="1999333780"/>
      </p:ext>
    </p:extLst>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type="title" preserve="1">
  <p:cSld name="3_Title Slide">
    <p:spTree>
      <p:nvGrpSpPr>
        <p:cNvPr id="1" name=""/>
        <p:cNvGrpSpPr/>
        <p:nvPr/>
      </p:nvGrpSpPr>
      <p:grpSpPr>
        <a:xfrm>
          <a:off x="0" y="0"/>
          <a:ext cx="0" cy="0"/>
          <a:chOff x="0" y="0"/>
          <a:chExt cx="0" cy="0"/>
        </a:xfrm>
      </p:grpSpPr>
      <p:sp>
        <p:nvSpPr>
          <p:cNvPr id="7" name="Do not remove" hidden="1">
            <a:extLst>
              <a:ext uri="{FF2B5EF4-FFF2-40B4-BE49-F238E27FC236}">
                <a16:creationId xmlns:a16="http://schemas.microsoft.com/office/drawing/2014/main" id="{27DAA292-A240-8D36-A444-41B9D3EA2C69}"/>
              </a:ext>
            </a:extLst>
          </p:cNvPr>
          <p:cNvSpPr/>
          <p:nvPr userDrawn="1">
            <p:custDataLst>
              <p:tags r:id="rId1"/>
            </p:custDataLst>
          </p:nvPr>
        </p:nvSpPr>
        <p:spPr>
          <a:xfrm>
            <a:off x="0" y="0"/>
            <a:ext cx="12700" cy="12700"/>
          </a:xfrm>
          <a:prstGeom prst="octagon">
            <a:avLst/>
          </a:prstGeom>
          <a:noFill/>
          <a:ln w="19050" cap="flat" cmpd="sng" algn="ctr">
            <a:noFill/>
            <a:prstDash val="solid"/>
            <a:miter lim="800000"/>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9050" cap="flat" cmpd="sng" algn="ctr">
                <a:solidFill>
                  <a:schemeClr val="accent1">
                    <a:shade val="15000"/>
                  </a:schemeClr>
                </a:solidFill>
                <a:prstDash val="solid"/>
                <a:miter lim="800000"/>
              </a14:hiddenLine>
            </a:ext>
          </a:ex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N"/>
          </a:p>
        </p:txBody>
      </p:sp>
      <p:sp>
        <p:nvSpPr>
          <p:cNvPr id="2" name="Title 1">
            <a:extLst>
              <a:ext uri="{FF2B5EF4-FFF2-40B4-BE49-F238E27FC236}">
                <a16:creationId xmlns:a16="http://schemas.microsoft.com/office/drawing/2014/main" id="{8D16F8B8-499A-09C0-108B-68FE2D9E9E04}"/>
              </a:ext>
            </a:extLst>
          </p:cNvPr>
          <p:cNvSpPr>
            <a:spLocks noGrp="1"/>
          </p:cNvSpPr>
          <p:nvPr>
            <p:ph type="ctrTitle"/>
          </p:nvPr>
        </p:nvSpPr>
        <p:spPr>
          <a:xfrm>
            <a:off x="1524000" y="1122363"/>
            <a:ext cx="9144000" cy="2387600"/>
          </a:xfrm>
        </p:spPr>
        <p:txBody>
          <a:bodyPr anchor="b"/>
          <a:lstStyle>
            <a:lvl1pPr algn="ctr">
              <a:defRPr sz="6000"/>
            </a:lvl1pPr>
          </a:lstStyle>
          <a:p>
            <a:r>
              <a:rPr lang="en-US"/>
              <a:t>Click to edit Master title style</a:t>
            </a:r>
            <a:endParaRPr lang="en-IN"/>
          </a:p>
        </p:txBody>
      </p:sp>
      <p:sp>
        <p:nvSpPr>
          <p:cNvPr id="3" name="Subtitle 2">
            <a:extLst>
              <a:ext uri="{FF2B5EF4-FFF2-40B4-BE49-F238E27FC236}">
                <a16:creationId xmlns:a16="http://schemas.microsoft.com/office/drawing/2014/main" id="{6286D992-3936-0C12-937E-143FB76D81B3}"/>
              </a:ext>
            </a:extLst>
          </p:cNvPr>
          <p:cNvSpPr>
            <a:spLocks noGrp="1"/>
          </p:cNvSpPr>
          <p:nvPr>
            <p:ph type="subTitle" idx="1"/>
          </p:nvPr>
        </p:nvSpPr>
        <p:spPr>
          <a:xfrm>
            <a:off x="1524000" y="3602038"/>
            <a:ext cx="9144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endParaRPr lang="en-IN"/>
          </a:p>
        </p:txBody>
      </p:sp>
      <p:sp>
        <p:nvSpPr>
          <p:cNvPr id="4" name="Date Placeholder 3">
            <a:extLst>
              <a:ext uri="{FF2B5EF4-FFF2-40B4-BE49-F238E27FC236}">
                <a16:creationId xmlns:a16="http://schemas.microsoft.com/office/drawing/2014/main" id="{B6776FE6-1641-2563-4D48-0583F70441AB}"/>
              </a:ext>
            </a:extLst>
          </p:cNvPr>
          <p:cNvSpPr>
            <a:spLocks noGrp="1"/>
          </p:cNvSpPr>
          <p:nvPr>
            <p:ph type="dt" sz="half" idx="10"/>
          </p:nvPr>
        </p:nvSpPr>
        <p:spPr/>
        <p:txBody>
          <a:bodyPr/>
          <a:lstStyle/>
          <a:p>
            <a:fld id="{F53212B9-F86D-4B79-8B83-EBFA437BA725}" type="datetimeFigureOut">
              <a:rPr lang="en-IN" smtClean="0"/>
              <a:t>21-08-2026</a:t>
            </a:fld>
            <a:endParaRPr lang="en-IN"/>
          </a:p>
        </p:txBody>
      </p:sp>
      <p:sp>
        <p:nvSpPr>
          <p:cNvPr id="5" name="Footer Placeholder 4">
            <a:extLst>
              <a:ext uri="{FF2B5EF4-FFF2-40B4-BE49-F238E27FC236}">
                <a16:creationId xmlns:a16="http://schemas.microsoft.com/office/drawing/2014/main" id="{DB67B436-7665-DE40-DAD1-DD2941CB3B17}"/>
              </a:ext>
            </a:extLst>
          </p:cNvPr>
          <p:cNvSpPr>
            <a:spLocks noGrp="1"/>
          </p:cNvSpPr>
          <p:nvPr>
            <p:ph type="ftr" sz="quarter" idx="11"/>
          </p:nvPr>
        </p:nvSpPr>
        <p:spPr/>
        <p:txBody>
          <a:bodyPr/>
          <a:lstStyle/>
          <a:p>
            <a:endParaRPr lang="en-IN"/>
          </a:p>
        </p:txBody>
      </p:sp>
      <p:sp>
        <p:nvSpPr>
          <p:cNvPr id="6" name="Slide Number Placeholder 5">
            <a:extLst>
              <a:ext uri="{FF2B5EF4-FFF2-40B4-BE49-F238E27FC236}">
                <a16:creationId xmlns:a16="http://schemas.microsoft.com/office/drawing/2014/main" id="{00495534-1E2D-1BF8-7B0F-E04AB0C7A779}"/>
              </a:ext>
            </a:extLst>
          </p:cNvPr>
          <p:cNvSpPr>
            <a:spLocks noGrp="1"/>
          </p:cNvSpPr>
          <p:nvPr>
            <p:ph type="sldNum" sz="quarter" idx="12"/>
          </p:nvPr>
        </p:nvSpPr>
        <p:spPr/>
        <p:txBody>
          <a:bodyPr/>
          <a:lstStyle/>
          <a:p>
            <a:fld id="{20EAFC32-9034-42DD-B4C1-16B148BA8683}" type="slidenum">
              <a:rPr lang="en-IN" smtClean="0"/>
              <a:t>‹#›</a:t>
            </a:fld>
            <a:endParaRPr lang="en-IN"/>
          </a:p>
        </p:txBody>
      </p:sp>
    </p:spTree>
    <p:extLst>
      <p:ext uri="{BB962C8B-B14F-4D97-AF65-F5344CB8AC3E}">
        <p14:creationId xmlns:p14="http://schemas.microsoft.com/office/powerpoint/2010/main" val="2471775695"/>
      </p:ext>
    </p:extLst>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type="obj" preserve="1">
  <p:cSld name="3_Title and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C97A36F-2854-86D0-38F4-497A907C5D60}"/>
              </a:ext>
            </a:extLst>
          </p:cNvPr>
          <p:cNvSpPr>
            <a:spLocks noGrp="1"/>
          </p:cNvSpPr>
          <p:nvPr>
            <p:ph type="title"/>
          </p:nvPr>
        </p:nvSpPr>
        <p:spPr/>
        <p:txBody>
          <a:bodyPr/>
          <a:lstStyle/>
          <a:p>
            <a:r>
              <a:rPr lang="en-US"/>
              <a:t>Click to edit Master title style</a:t>
            </a:r>
            <a:endParaRPr lang="en-IN"/>
          </a:p>
        </p:txBody>
      </p:sp>
      <p:sp>
        <p:nvSpPr>
          <p:cNvPr id="3" name="Content Placeholder 2">
            <a:extLst>
              <a:ext uri="{FF2B5EF4-FFF2-40B4-BE49-F238E27FC236}">
                <a16:creationId xmlns:a16="http://schemas.microsoft.com/office/drawing/2014/main" id="{9A9B26D4-9581-C013-B85A-1E54E3907276}"/>
              </a:ext>
            </a:extLst>
          </p:cNvPr>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IN"/>
          </a:p>
        </p:txBody>
      </p:sp>
      <p:sp>
        <p:nvSpPr>
          <p:cNvPr id="4" name="Date Placeholder 3">
            <a:extLst>
              <a:ext uri="{FF2B5EF4-FFF2-40B4-BE49-F238E27FC236}">
                <a16:creationId xmlns:a16="http://schemas.microsoft.com/office/drawing/2014/main" id="{8FD3703E-2F23-4525-C6D4-11BE17D3DE97}"/>
              </a:ext>
            </a:extLst>
          </p:cNvPr>
          <p:cNvSpPr>
            <a:spLocks noGrp="1"/>
          </p:cNvSpPr>
          <p:nvPr>
            <p:ph type="dt" sz="half" idx="10"/>
          </p:nvPr>
        </p:nvSpPr>
        <p:spPr/>
        <p:txBody>
          <a:bodyPr/>
          <a:lstStyle/>
          <a:p>
            <a:fld id="{F53212B9-F86D-4B79-8B83-EBFA437BA725}" type="datetimeFigureOut">
              <a:rPr lang="en-IN" smtClean="0"/>
              <a:t>21-08-2026</a:t>
            </a:fld>
            <a:endParaRPr lang="en-IN"/>
          </a:p>
        </p:txBody>
      </p:sp>
      <p:sp>
        <p:nvSpPr>
          <p:cNvPr id="5" name="Footer Placeholder 4">
            <a:extLst>
              <a:ext uri="{FF2B5EF4-FFF2-40B4-BE49-F238E27FC236}">
                <a16:creationId xmlns:a16="http://schemas.microsoft.com/office/drawing/2014/main" id="{D93A6A00-EFF5-3E25-F823-EE216EEAFEA7}"/>
              </a:ext>
            </a:extLst>
          </p:cNvPr>
          <p:cNvSpPr>
            <a:spLocks noGrp="1"/>
          </p:cNvSpPr>
          <p:nvPr>
            <p:ph type="ftr" sz="quarter" idx="11"/>
          </p:nvPr>
        </p:nvSpPr>
        <p:spPr/>
        <p:txBody>
          <a:bodyPr/>
          <a:lstStyle/>
          <a:p>
            <a:endParaRPr lang="en-IN"/>
          </a:p>
        </p:txBody>
      </p:sp>
      <p:sp>
        <p:nvSpPr>
          <p:cNvPr id="6" name="Slide Number Placeholder 5">
            <a:extLst>
              <a:ext uri="{FF2B5EF4-FFF2-40B4-BE49-F238E27FC236}">
                <a16:creationId xmlns:a16="http://schemas.microsoft.com/office/drawing/2014/main" id="{3F9EB0F6-84EE-1370-63B7-2FC2E2A4BED1}"/>
              </a:ext>
            </a:extLst>
          </p:cNvPr>
          <p:cNvSpPr>
            <a:spLocks noGrp="1"/>
          </p:cNvSpPr>
          <p:nvPr>
            <p:ph type="sldNum" sz="quarter" idx="12"/>
          </p:nvPr>
        </p:nvSpPr>
        <p:spPr/>
        <p:txBody>
          <a:bodyPr/>
          <a:lstStyle/>
          <a:p>
            <a:fld id="{20EAFC32-9034-42DD-B4C1-16B148BA8683}" type="slidenum">
              <a:rPr lang="en-IN" smtClean="0"/>
              <a:t>‹#›</a:t>
            </a:fld>
            <a:endParaRPr lang="en-IN"/>
          </a:p>
        </p:txBody>
      </p:sp>
    </p:spTree>
    <p:extLst>
      <p:ext uri="{BB962C8B-B14F-4D97-AF65-F5344CB8AC3E}">
        <p14:creationId xmlns:p14="http://schemas.microsoft.com/office/powerpoint/2010/main" val="3458353067"/>
      </p:ext>
    </p:extLst>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type="title" preserve="1">
  <p:cSld name="1_Title Slide">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9CB5350-09F0-6936-4E22-529B7C178686}"/>
              </a:ext>
            </a:extLst>
          </p:cNvPr>
          <p:cNvSpPr>
            <a:spLocks noGrp="1"/>
          </p:cNvSpPr>
          <p:nvPr>
            <p:ph type="ctrTitle"/>
          </p:nvPr>
        </p:nvSpPr>
        <p:spPr>
          <a:xfrm>
            <a:off x="1524000" y="1122363"/>
            <a:ext cx="9144000" cy="2387600"/>
          </a:xfrm>
        </p:spPr>
        <p:txBody>
          <a:bodyPr anchor="b"/>
          <a:lstStyle>
            <a:lvl1pPr algn="ctr">
              <a:defRPr sz="6000"/>
            </a:lvl1pPr>
          </a:lstStyle>
          <a:p>
            <a:r>
              <a:rPr lang="en-US"/>
              <a:t>Click to edit Master title style</a:t>
            </a:r>
            <a:endParaRPr lang="en-IN"/>
          </a:p>
        </p:txBody>
      </p:sp>
      <p:sp>
        <p:nvSpPr>
          <p:cNvPr id="3" name="Subtitle 2">
            <a:extLst>
              <a:ext uri="{FF2B5EF4-FFF2-40B4-BE49-F238E27FC236}">
                <a16:creationId xmlns:a16="http://schemas.microsoft.com/office/drawing/2014/main" id="{0CA1B0DB-6CDF-02D0-94CB-473B2751E475}"/>
              </a:ext>
            </a:extLst>
          </p:cNvPr>
          <p:cNvSpPr>
            <a:spLocks noGrp="1"/>
          </p:cNvSpPr>
          <p:nvPr>
            <p:ph type="subTitle" idx="1"/>
          </p:nvPr>
        </p:nvSpPr>
        <p:spPr>
          <a:xfrm>
            <a:off x="1524000" y="3602038"/>
            <a:ext cx="9144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endParaRPr lang="en-IN"/>
          </a:p>
        </p:txBody>
      </p:sp>
      <p:sp>
        <p:nvSpPr>
          <p:cNvPr id="4" name="Date Placeholder 3">
            <a:extLst>
              <a:ext uri="{FF2B5EF4-FFF2-40B4-BE49-F238E27FC236}">
                <a16:creationId xmlns:a16="http://schemas.microsoft.com/office/drawing/2014/main" id="{AFB81406-0469-7BB4-BEFB-EA1557E104DC}"/>
              </a:ext>
            </a:extLst>
          </p:cNvPr>
          <p:cNvSpPr>
            <a:spLocks noGrp="1"/>
          </p:cNvSpPr>
          <p:nvPr>
            <p:ph type="dt" sz="half" idx="10"/>
          </p:nvPr>
        </p:nvSpPr>
        <p:spPr/>
        <p:txBody>
          <a:bodyPr/>
          <a:lstStyle/>
          <a:p>
            <a:fld id="{8AFDE1E1-73CF-4F60-9BDD-CB1CE54DEA0D}" type="datetimeFigureOut">
              <a:rPr lang="en-IN" smtClean="0"/>
              <a:t>21-08-2026</a:t>
            </a:fld>
            <a:endParaRPr lang="en-IN"/>
          </a:p>
        </p:txBody>
      </p:sp>
      <p:sp>
        <p:nvSpPr>
          <p:cNvPr id="5" name="Footer Placeholder 4">
            <a:extLst>
              <a:ext uri="{FF2B5EF4-FFF2-40B4-BE49-F238E27FC236}">
                <a16:creationId xmlns:a16="http://schemas.microsoft.com/office/drawing/2014/main" id="{7BDA635E-787E-A6AD-F17E-1BF46F48E842}"/>
              </a:ext>
            </a:extLst>
          </p:cNvPr>
          <p:cNvSpPr>
            <a:spLocks noGrp="1"/>
          </p:cNvSpPr>
          <p:nvPr>
            <p:ph type="ftr" sz="quarter" idx="11"/>
          </p:nvPr>
        </p:nvSpPr>
        <p:spPr/>
        <p:txBody>
          <a:bodyPr/>
          <a:lstStyle/>
          <a:p>
            <a:endParaRPr lang="en-IN"/>
          </a:p>
        </p:txBody>
      </p:sp>
      <p:sp>
        <p:nvSpPr>
          <p:cNvPr id="6" name="Slide Number Placeholder 5">
            <a:extLst>
              <a:ext uri="{FF2B5EF4-FFF2-40B4-BE49-F238E27FC236}">
                <a16:creationId xmlns:a16="http://schemas.microsoft.com/office/drawing/2014/main" id="{093D1E7F-286A-ECFD-758B-4DDC8B9BC0D5}"/>
              </a:ext>
            </a:extLst>
          </p:cNvPr>
          <p:cNvSpPr>
            <a:spLocks noGrp="1"/>
          </p:cNvSpPr>
          <p:nvPr>
            <p:ph type="sldNum" sz="quarter" idx="12"/>
          </p:nvPr>
        </p:nvSpPr>
        <p:spPr/>
        <p:txBody>
          <a:bodyPr/>
          <a:lstStyle/>
          <a:p>
            <a:fld id="{A55A1585-FB4E-4E17-9407-30D8521B7609}" type="slidenum">
              <a:rPr lang="en-IN" smtClean="0"/>
              <a:t>‹#›</a:t>
            </a:fld>
            <a:endParaRPr lang="en-IN"/>
          </a:p>
        </p:txBody>
      </p:sp>
    </p:spTree>
    <p:extLst>
      <p:ext uri="{BB962C8B-B14F-4D97-AF65-F5344CB8AC3E}">
        <p14:creationId xmlns:p14="http://schemas.microsoft.com/office/powerpoint/2010/main" val="1317490860"/>
      </p:ext>
    </p:extLst>
  </p:cSld>
  <p:clrMapOvr>
    <a:masterClrMapping/>
  </p:clrMapOvr>
</p:sldLayout>
</file>

<file path=ppt/slideLayouts/slideLayout18.xml><?xml version="1.0" encoding="utf-8"?>
<p:sldLayout xmlns:a="http://schemas.openxmlformats.org/drawingml/2006/main" xmlns:r="http://schemas.openxmlformats.org/officeDocument/2006/relationships" xmlns:p="http://schemas.openxmlformats.org/presentationml/2006/main" matchingName="Headline design 1">
  <p:cSld name="3_Headline design 1">
    <p:spTree>
      <p:nvGrpSpPr>
        <p:cNvPr id="1" name="Shape 40"/>
        <p:cNvGrpSpPr/>
        <p:nvPr/>
      </p:nvGrpSpPr>
      <p:grpSpPr>
        <a:xfrm>
          <a:off x="0" y="0"/>
          <a:ext cx="0" cy="0"/>
          <a:chOff x="0" y="0"/>
          <a:chExt cx="0" cy="0"/>
        </a:xfrm>
      </p:grpSpPr>
      <p:sp>
        <p:nvSpPr>
          <p:cNvPr id="41" name="Google Shape;41;p6"/>
          <p:cNvSpPr txBox="1">
            <a:spLocks noGrp="1"/>
          </p:cNvSpPr>
          <p:nvPr>
            <p:ph type="ctrTitle"/>
          </p:nvPr>
        </p:nvSpPr>
        <p:spPr>
          <a:xfrm flipH="1">
            <a:off x="5468967" y="2990967"/>
            <a:ext cx="3674400" cy="2561600"/>
          </a:xfrm>
          <a:prstGeom prst="rect">
            <a:avLst/>
          </a:prstGeom>
        </p:spPr>
        <p:txBody>
          <a:bodyPr spcFirstLastPara="1" wrap="square" lIns="91425" tIns="91425" rIns="91425" bIns="91425" anchor="b" anchorCtr="0">
            <a:noAutofit/>
          </a:bodyPr>
          <a:lstStyle>
            <a:lvl1pPr lvl="0" rtl="0">
              <a:spcBef>
                <a:spcPts val="0"/>
              </a:spcBef>
              <a:spcAft>
                <a:spcPts val="0"/>
              </a:spcAft>
              <a:buClr>
                <a:srgbClr val="CCCCCC"/>
              </a:buClr>
              <a:buSzPts val="3600"/>
              <a:buNone/>
              <a:defRPr sz="4800">
                <a:solidFill>
                  <a:srgbClr val="CCCCCC"/>
                </a:solidFill>
              </a:defRPr>
            </a:lvl1pPr>
            <a:lvl2pPr lvl="1" rtl="0">
              <a:spcBef>
                <a:spcPts val="0"/>
              </a:spcBef>
              <a:spcAft>
                <a:spcPts val="0"/>
              </a:spcAft>
              <a:buClr>
                <a:srgbClr val="CCCCCC"/>
              </a:buClr>
              <a:buSzPts val="6500"/>
              <a:buNone/>
              <a:defRPr sz="8666">
                <a:solidFill>
                  <a:srgbClr val="CCCCCC"/>
                </a:solidFill>
              </a:defRPr>
            </a:lvl2pPr>
            <a:lvl3pPr lvl="2" rtl="0">
              <a:spcBef>
                <a:spcPts val="0"/>
              </a:spcBef>
              <a:spcAft>
                <a:spcPts val="0"/>
              </a:spcAft>
              <a:buClr>
                <a:srgbClr val="CCCCCC"/>
              </a:buClr>
              <a:buSzPts val="6500"/>
              <a:buNone/>
              <a:defRPr sz="8666">
                <a:solidFill>
                  <a:srgbClr val="CCCCCC"/>
                </a:solidFill>
              </a:defRPr>
            </a:lvl3pPr>
            <a:lvl4pPr lvl="3" rtl="0">
              <a:spcBef>
                <a:spcPts val="0"/>
              </a:spcBef>
              <a:spcAft>
                <a:spcPts val="0"/>
              </a:spcAft>
              <a:buClr>
                <a:srgbClr val="CCCCCC"/>
              </a:buClr>
              <a:buSzPts val="6500"/>
              <a:buNone/>
              <a:defRPr sz="8666">
                <a:solidFill>
                  <a:srgbClr val="CCCCCC"/>
                </a:solidFill>
              </a:defRPr>
            </a:lvl4pPr>
            <a:lvl5pPr lvl="4" rtl="0">
              <a:spcBef>
                <a:spcPts val="0"/>
              </a:spcBef>
              <a:spcAft>
                <a:spcPts val="0"/>
              </a:spcAft>
              <a:buClr>
                <a:srgbClr val="CCCCCC"/>
              </a:buClr>
              <a:buSzPts val="6500"/>
              <a:buNone/>
              <a:defRPr sz="8666">
                <a:solidFill>
                  <a:srgbClr val="CCCCCC"/>
                </a:solidFill>
              </a:defRPr>
            </a:lvl5pPr>
            <a:lvl6pPr lvl="5" rtl="0">
              <a:spcBef>
                <a:spcPts val="0"/>
              </a:spcBef>
              <a:spcAft>
                <a:spcPts val="0"/>
              </a:spcAft>
              <a:buClr>
                <a:srgbClr val="CCCCCC"/>
              </a:buClr>
              <a:buSzPts val="6500"/>
              <a:buNone/>
              <a:defRPr sz="8666">
                <a:solidFill>
                  <a:srgbClr val="CCCCCC"/>
                </a:solidFill>
              </a:defRPr>
            </a:lvl6pPr>
            <a:lvl7pPr lvl="6" rtl="0">
              <a:spcBef>
                <a:spcPts val="0"/>
              </a:spcBef>
              <a:spcAft>
                <a:spcPts val="0"/>
              </a:spcAft>
              <a:buClr>
                <a:srgbClr val="CCCCCC"/>
              </a:buClr>
              <a:buSzPts val="6500"/>
              <a:buNone/>
              <a:defRPr sz="8666">
                <a:solidFill>
                  <a:srgbClr val="CCCCCC"/>
                </a:solidFill>
              </a:defRPr>
            </a:lvl7pPr>
            <a:lvl8pPr lvl="7" rtl="0">
              <a:spcBef>
                <a:spcPts val="0"/>
              </a:spcBef>
              <a:spcAft>
                <a:spcPts val="0"/>
              </a:spcAft>
              <a:buClr>
                <a:srgbClr val="CCCCCC"/>
              </a:buClr>
              <a:buSzPts val="6500"/>
              <a:buNone/>
              <a:defRPr sz="8666">
                <a:solidFill>
                  <a:srgbClr val="CCCCCC"/>
                </a:solidFill>
              </a:defRPr>
            </a:lvl8pPr>
            <a:lvl9pPr lvl="8" rtl="0">
              <a:spcBef>
                <a:spcPts val="0"/>
              </a:spcBef>
              <a:spcAft>
                <a:spcPts val="0"/>
              </a:spcAft>
              <a:buClr>
                <a:srgbClr val="CCCCCC"/>
              </a:buClr>
              <a:buSzPts val="6500"/>
              <a:buNone/>
              <a:defRPr sz="8666">
                <a:solidFill>
                  <a:srgbClr val="CCCCCC"/>
                </a:solidFill>
              </a:defRPr>
            </a:lvl9pPr>
          </a:lstStyle>
          <a:p>
            <a:endParaRPr/>
          </a:p>
        </p:txBody>
      </p:sp>
      <p:sp>
        <p:nvSpPr>
          <p:cNvPr id="42" name="Google Shape;42;p6"/>
          <p:cNvSpPr txBox="1">
            <a:spLocks noGrp="1"/>
          </p:cNvSpPr>
          <p:nvPr>
            <p:ph type="title" idx="2" hasCustomPrompt="1"/>
          </p:nvPr>
        </p:nvSpPr>
        <p:spPr>
          <a:xfrm flipH="1">
            <a:off x="-994733" y="3225767"/>
            <a:ext cx="5984400" cy="2163200"/>
          </a:xfrm>
          <a:prstGeom prst="rect">
            <a:avLst/>
          </a:prstGeom>
        </p:spPr>
        <p:txBody>
          <a:bodyPr spcFirstLastPara="1" wrap="square" lIns="91425" tIns="91425" rIns="91425" bIns="91425" anchor="ctr" anchorCtr="0">
            <a:noAutofit/>
          </a:bodyPr>
          <a:lstStyle>
            <a:lvl1pPr lvl="0" algn="r" rtl="0">
              <a:spcBef>
                <a:spcPts val="0"/>
              </a:spcBef>
              <a:spcAft>
                <a:spcPts val="0"/>
              </a:spcAft>
              <a:buClr>
                <a:srgbClr val="CCCCCC"/>
              </a:buClr>
              <a:buSzPts val="16000"/>
              <a:buNone/>
              <a:defRPr sz="21333">
                <a:solidFill>
                  <a:srgbClr val="CCCCCC"/>
                </a:solidFill>
              </a:defRPr>
            </a:lvl1pPr>
            <a:lvl2pPr lvl="1" rtl="0">
              <a:spcBef>
                <a:spcPts val="0"/>
              </a:spcBef>
              <a:spcAft>
                <a:spcPts val="0"/>
              </a:spcAft>
              <a:buClr>
                <a:srgbClr val="CCCCCC"/>
              </a:buClr>
              <a:buSzPts val="14000"/>
              <a:buFont typeface="Fira Sans Extra Condensed Medium"/>
              <a:buNone/>
              <a:defRPr sz="18666">
                <a:solidFill>
                  <a:srgbClr val="CCCCCC"/>
                </a:solidFill>
                <a:latin typeface="Fira Sans Extra Condensed Medium"/>
                <a:ea typeface="Fira Sans Extra Condensed Medium"/>
                <a:cs typeface="Fira Sans Extra Condensed Medium"/>
                <a:sym typeface="Fira Sans Extra Condensed Medium"/>
              </a:defRPr>
            </a:lvl2pPr>
            <a:lvl3pPr lvl="2" rtl="0">
              <a:spcBef>
                <a:spcPts val="0"/>
              </a:spcBef>
              <a:spcAft>
                <a:spcPts val="0"/>
              </a:spcAft>
              <a:buClr>
                <a:srgbClr val="CCCCCC"/>
              </a:buClr>
              <a:buSzPts val="14000"/>
              <a:buFont typeface="Fira Sans Extra Condensed Medium"/>
              <a:buNone/>
              <a:defRPr sz="18666">
                <a:solidFill>
                  <a:srgbClr val="CCCCCC"/>
                </a:solidFill>
                <a:latin typeface="Fira Sans Extra Condensed Medium"/>
                <a:ea typeface="Fira Sans Extra Condensed Medium"/>
                <a:cs typeface="Fira Sans Extra Condensed Medium"/>
                <a:sym typeface="Fira Sans Extra Condensed Medium"/>
              </a:defRPr>
            </a:lvl3pPr>
            <a:lvl4pPr lvl="3" rtl="0">
              <a:spcBef>
                <a:spcPts val="0"/>
              </a:spcBef>
              <a:spcAft>
                <a:spcPts val="0"/>
              </a:spcAft>
              <a:buClr>
                <a:srgbClr val="CCCCCC"/>
              </a:buClr>
              <a:buSzPts val="14000"/>
              <a:buFont typeface="Fira Sans Extra Condensed Medium"/>
              <a:buNone/>
              <a:defRPr sz="18666">
                <a:solidFill>
                  <a:srgbClr val="CCCCCC"/>
                </a:solidFill>
                <a:latin typeface="Fira Sans Extra Condensed Medium"/>
                <a:ea typeface="Fira Sans Extra Condensed Medium"/>
                <a:cs typeface="Fira Sans Extra Condensed Medium"/>
                <a:sym typeface="Fira Sans Extra Condensed Medium"/>
              </a:defRPr>
            </a:lvl4pPr>
            <a:lvl5pPr lvl="4" rtl="0">
              <a:spcBef>
                <a:spcPts val="0"/>
              </a:spcBef>
              <a:spcAft>
                <a:spcPts val="0"/>
              </a:spcAft>
              <a:buClr>
                <a:srgbClr val="CCCCCC"/>
              </a:buClr>
              <a:buSzPts val="14000"/>
              <a:buFont typeface="Fira Sans Extra Condensed Medium"/>
              <a:buNone/>
              <a:defRPr sz="18666">
                <a:solidFill>
                  <a:srgbClr val="CCCCCC"/>
                </a:solidFill>
                <a:latin typeface="Fira Sans Extra Condensed Medium"/>
                <a:ea typeface="Fira Sans Extra Condensed Medium"/>
                <a:cs typeface="Fira Sans Extra Condensed Medium"/>
                <a:sym typeface="Fira Sans Extra Condensed Medium"/>
              </a:defRPr>
            </a:lvl5pPr>
            <a:lvl6pPr lvl="5" rtl="0">
              <a:spcBef>
                <a:spcPts val="0"/>
              </a:spcBef>
              <a:spcAft>
                <a:spcPts val="0"/>
              </a:spcAft>
              <a:buClr>
                <a:srgbClr val="CCCCCC"/>
              </a:buClr>
              <a:buSzPts val="14000"/>
              <a:buFont typeface="Fira Sans Extra Condensed Medium"/>
              <a:buNone/>
              <a:defRPr sz="18666">
                <a:solidFill>
                  <a:srgbClr val="CCCCCC"/>
                </a:solidFill>
                <a:latin typeface="Fira Sans Extra Condensed Medium"/>
                <a:ea typeface="Fira Sans Extra Condensed Medium"/>
                <a:cs typeface="Fira Sans Extra Condensed Medium"/>
                <a:sym typeface="Fira Sans Extra Condensed Medium"/>
              </a:defRPr>
            </a:lvl6pPr>
            <a:lvl7pPr lvl="6" rtl="0">
              <a:spcBef>
                <a:spcPts val="0"/>
              </a:spcBef>
              <a:spcAft>
                <a:spcPts val="0"/>
              </a:spcAft>
              <a:buClr>
                <a:srgbClr val="CCCCCC"/>
              </a:buClr>
              <a:buSzPts val="14000"/>
              <a:buFont typeface="Fira Sans Extra Condensed Medium"/>
              <a:buNone/>
              <a:defRPr sz="18666">
                <a:solidFill>
                  <a:srgbClr val="CCCCCC"/>
                </a:solidFill>
                <a:latin typeface="Fira Sans Extra Condensed Medium"/>
                <a:ea typeface="Fira Sans Extra Condensed Medium"/>
                <a:cs typeface="Fira Sans Extra Condensed Medium"/>
                <a:sym typeface="Fira Sans Extra Condensed Medium"/>
              </a:defRPr>
            </a:lvl7pPr>
            <a:lvl8pPr lvl="7" rtl="0">
              <a:spcBef>
                <a:spcPts val="0"/>
              </a:spcBef>
              <a:spcAft>
                <a:spcPts val="0"/>
              </a:spcAft>
              <a:buClr>
                <a:srgbClr val="CCCCCC"/>
              </a:buClr>
              <a:buSzPts val="14000"/>
              <a:buFont typeface="Fira Sans Extra Condensed Medium"/>
              <a:buNone/>
              <a:defRPr sz="18666">
                <a:solidFill>
                  <a:srgbClr val="CCCCCC"/>
                </a:solidFill>
                <a:latin typeface="Fira Sans Extra Condensed Medium"/>
                <a:ea typeface="Fira Sans Extra Condensed Medium"/>
                <a:cs typeface="Fira Sans Extra Condensed Medium"/>
                <a:sym typeface="Fira Sans Extra Condensed Medium"/>
              </a:defRPr>
            </a:lvl8pPr>
            <a:lvl9pPr lvl="8" rtl="0">
              <a:spcBef>
                <a:spcPts val="0"/>
              </a:spcBef>
              <a:spcAft>
                <a:spcPts val="0"/>
              </a:spcAft>
              <a:buClr>
                <a:srgbClr val="CCCCCC"/>
              </a:buClr>
              <a:buSzPts val="14000"/>
              <a:buFont typeface="Fira Sans Extra Condensed Medium"/>
              <a:buNone/>
              <a:defRPr sz="18666">
                <a:solidFill>
                  <a:srgbClr val="CCCCCC"/>
                </a:solidFill>
                <a:latin typeface="Fira Sans Extra Condensed Medium"/>
                <a:ea typeface="Fira Sans Extra Condensed Medium"/>
                <a:cs typeface="Fira Sans Extra Condensed Medium"/>
                <a:sym typeface="Fira Sans Extra Condensed Medium"/>
              </a:defRPr>
            </a:lvl9pPr>
          </a:lstStyle>
          <a:p>
            <a:r>
              <a:t>xx%</a:t>
            </a:r>
          </a:p>
        </p:txBody>
      </p:sp>
      <p:sp>
        <p:nvSpPr>
          <p:cNvPr id="43" name="Google Shape;43;p6"/>
          <p:cNvSpPr/>
          <p:nvPr/>
        </p:nvSpPr>
        <p:spPr>
          <a:xfrm>
            <a:off x="3363200" y="1004167"/>
            <a:ext cx="5465600" cy="4777600"/>
          </a:xfrm>
          <a:prstGeom prst="rect">
            <a:avLst/>
          </a:prstGeom>
          <a:noFill/>
          <a:ln w="9525"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2400">
              <a:solidFill>
                <a:srgbClr val="CCCCCC"/>
              </a:solidFill>
            </a:endParaRPr>
          </a:p>
        </p:txBody>
      </p:sp>
    </p:spTree>
    <p:extLst>
      <p:ext uri="{BB962C8B-B14F-4D97-AF65-F5344CB8AC3E}">
        <p14:creationId xmlns:p14="http://schemas.microsoft.com/office/powerpoint/2010/main" val="1999333780"/>
      </p:ext>
    </p:extLst>
  </p:cSld>
  <p:clrMapOvr>
    <a:masterClrMapping/>
  </p:clrMapOvr>
</p:sldLayout>
</file>

<file path=ppt/slideLayouts/slideLayout19.xml><?xml version="1.0" encoding="utf-8"?>
<p:sldLayout xmlns:a="http://schemas.openxmlformats.org/drawingml/2006/main" xmlns:r="http://schemas.openxmlformats.org/officeDocument/2006/relationships" xmlns:p="http://schemas.openxmlformats.org/presentationml/2006/main" type="title" preserve="1">
  <p:cSld name="4_Title Slide">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A90AC14-036D-B09B-3879-F917D3731FA5}"/>
              </a:ext>
            </a:extLst>
          </p:cNvPr>
          <p:cNvSpPr>
            <a:spLocks noGrp="1"/>
          </p:cNvSpPr>
          <p:nvPr>
            <p:ph type="ctrTitle"/>
          </p:nvPr>
        </p:nvSpPr>
        <p:spPr>
          <a:xfrm>
            <a:off x="1524000" y="1122363"/>
            <a:ext cx="9144000" cy="2387600"/>
          </a:xfrm>
        </p:spPr>
        <p:txBody>
          <a:bodyPr anchor="b"/>
          <a:lstStyle>
            <a:lvl1pPr algn="ctr">
              <a:defRPr sz="6000"/>
            </a:lvl1pPr>
          </a:lstStyle>
          <a:p>
            <a:r>
              <a:rPr lang="en-US"/>
              <a:t>Click to edit Master title style</a:t>
            </a:r>
            <a:endParaRPr lang="en-IN"/>
          </a:p>
        </p:txBody>
      </p:sp>
      <p:sp>
        <p:nvSpPr>
          <p:cNvPr id="3" name="Subtitle 2">
            <a:extLst>
              <a:ext uri="{FF2B5EF4-FFF2-40B4-BE49-F238E27FC236}">
                <a16:creationId xmlns:a16="http://schemas.microsoft.com/office/drawing/2014/main" id="{BF1D95C8-33B3-A5B5-E927-E16FB0092E8D}"/>
              </a:ext>
            </a:extLst>
          </p:cNvPr>
          <p:cNvSpPr>
            <a:spLocks noGrp="1"/>
          </p:cNvSpPr>
          <p:nvPr>
            <p:ph type="subTitle" idx="1"/>
          </p:nvPr>
        </p:nvSpPr>
        <p:spPr>
          <a:xfrm>
            <a:off x="1524000" y="3602038"/>
            <a:ext cx="9144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endParaRPr lang="en-IN"/>
          </a:p>
        </p:txBody>
      </p:sp>
      <p:sp>
        <p:nvSpPr>
          <p:cNvPr id="4" name="Date Placeholder 3">
            <a:extLst>
              <a:ext uri="{FF2B5EF4-FFF2-40B4-BE49-F238E27FC236}">
                <a16:creationId xmlns:a16="http://schemas.microsoft.com/office/drawing/2014/main" id="{9E895EF4-02F2-CAAF-FE61-E7F998F86CBF}"/>
              </a:ext>
            </a:extLst>
          </p:cNvPr>
          <p:cNvSpPr>
            <a:spLocks noGrp="1"/>
          </p:cNvSpPr>
          <p:nvPr>
            <p:ph type="dt" sz="half" idx="10"/>
          </p:nvPr>
        </p:nvSpPr>
        <p:spPr/>
        <p:txBody>
          <a:bodyPr/>
          <a:lstStyle/>
          <a:p>
            <a:fld id="{2AC6F1DD-16C3-437A-BD14-9FC403B45908}" type="datetimeFigureOut">
              <a:rPr lang="en-IN" smtClean="0"/>
              <a:t>21-08-2026</a:t>
            </a:fld>
            <a:endParaRPr lang="en-IN"/>
          </a:p>
        </p:txBody>
      </p:sp>
      <p:sp>
        <p:nvSpPr>
          <p:cNvPr id="5" name="Footer Placeholder 4">
            <a:extLst>
              <a:ext uri="{FF2B5EF4-FFF2-40B4-BE49-F238E27FC236}">
                <a16:creationId xmlns:a16="http://schemas.microsoft.com/office/drawing/2014/main" id="{D8D8ACEC-8D2B-DB1E-4D3B-0BCF0D07E31E}"/>
              </a:ext>
            </a:extLst>
          </p:cNvPr>
          <p:cNvSpPr>
            <a:spLocks noGrp="1"/>
          </p:cNvSpPr>
          <p:nvPr>
            <p:ph type="ftr" sz="quarter" idx="11"/>
          </p:nvPr>
        </p:nvSpPr>
        <p:spPr/>
        <p:txBody>
          <a:bodyPr/>
          <a:lstStyle/>
          <a:p>
            <a:endParaRPr lang="en-IN"/>
          </a:p>
        </p:txBody>
      </p:sp>
      <p:sp>
        <p:nvSpPr>
          <p:cNvPr id="6" name="Slide Number Placeholder 5">
            <a:extLst>
              <a:ext uri="{FF2B5EF4-FFF2-40B4-BE49-F238E27FC236}">
                <a16:creationId xmlns:a16="http://schemas.microsoft.com/office/drawing/2014/main" id="{4B83CDB3-369E-AB77-205E-55D96D49A6FE}"/>
              </a:ext>
            </a:extLst>
          </p:cNvPr>
          <p:cNvSpPr>
            <a:spLocks noGrp="1"/>
          </p:cNvSpPr>
          <p:nvPr>
            <p:ph type="sldNum" sz="quarter" idx="12"/>
          </p:nvPr>
        </p:nvSpPr>
        <p:spPr/>
        <p:txBody>
          <a:bodyPr/>
          <a:lstStyle/>
          <a:p>
            <a:fld id="{1AECE55D-05F0-49EB-8374-18F8CFF8C88B}" type="slidenum">
              <a:rPr lang="en-IN" smtClean="0"/>
              <a:t>‹#›</a:t>
            </a:fld>
            <a:endParaRPr lang="en-IN"/>
          </a:p>
        </p:txBody>
      </p:sp>
    </p:spTree>
    <p:extLst>
      <p:ext uri="{BB962C8B-B14F-4D97-AF65-F5344CB8AC3E}">
        <p14:creationId xmlns:p14="http://schemas.microsoft.com/office/powerpoint/2010/main" val="1403306681"/>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C9DEC26-3282-15CE-0046-7319A5BCD89B}"/>
              </a:ext>
            </a:extLst>
          </p:cNvPr>
          <p:cNvSpPr>
            <a:spLocks noGrp="1"/>
          </p:cNvSpPr>
          <p:nvPr>
            <p:ph type="ctrTitle"/>
          </p:nvPr>
        </p:nvSpPr>
        <p:spPr>
          <a:xfrm>
            <a:off x="1524000" y="1122363"/>
            <a:ext cx="9144000" cy="2387600"/>
          </a:xfrm>
        </p:spPr>
        <p:txBody>
          <a:bodyPr anchor="b"/>
          <a:lstStyle>
            <a:lvl1pPr algn="ctr">
              <a:defRPr sz="6000"/>
            </a:lvl1pPr>
          </a:lstStyle>
          <a:p>
            <a:r>
              <a:rPr lang="en-US"/>
              <a:t>Click to edit Master title style</a:t>
            </a:r>
            <a:endParaRPr lang="en-IN"/>
          </a:p>
        </p:txBody>
      </p:sp>
      <p:sp>
        <p:nvSpPr>
          <p:cNvPr id="3" name="Subtitle 2">
            <a:extLst>
              <a:ext uri="{FF2B5EF4-FFF2-40B4-BE49-F238E27FC236}">
                <a16:creationId xmlns:a16="http://schemas.microsoft.com/office/drawing/2014/main" id="{666857D7-3014-ADD1-D261-92B55C7C36C2}"/>
              </a:ext>
            </a:extLst>
          </p:cNvPr>
          <p:cNvSpPr>
            <a:spLocks noGrp="1"/>
          </p:cNvSpPr>
          <p:nvPr>
            <p:ph type="subTitle" idx="1"/>
          </p:nvPr>
        </p:nvSpPr>
        <p:spPr>
          <a:xfrm>
            <a:off x="1524000" y="3602038"/>
            <a:ext cx="9144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endParaRPr lang="en-IN"/>
          </a:p>
        </p:txBody>
      </p:sp>
      <p:sp>
        <p:nvSpPr>
          <p:cNvPr id="4" name="Date Placeholder 3">
            <a:extLst>
              <a:ext uri="{FF2B5EF4-FFF2-40B4-BE49-F238E27FC236}">
                <a16:creationId xmlns:a16="http://schemas.microsoft.com/office/drawing/2014/main" id="{B8D6EC5E-47A9-3D55-D705-70743581FA40}"/>
              </a:ext>
            </a:extLst>
          </p:cNvPr>
          <p:cNvSpPr>
            <a:spLocks noGrp="1"/>
          </p:cNvSpPr>
          <p:nvPr>
            <p:ph type="dt" sz="half" idx="10"/>
          </p:nvPr>
        </p:nvSpPr>
        <p:spPr/>
        <p:txBody>
          <a:bodyPr/>
          <a:lstStyle/>
          <a:p>
            <a:fld id="{C933BDDA-5A12-4608-8D75-10B9DE38A2F7}" type="datetimeFigureOut">
              <a:rPr lang="en-IN" smtClean="0"/>
              <a:t>21-08-2026</a:t>
            </a:fld>
            <a:endParaRPr lang="en-IN"/>
          </a:p>
        </p:txBody>
      </p:sp>
      <p:sp>
        <p:nvSpPr>
          <p:cNvPr id="5" name="Footer Placeholder 4">
            <a:extLst>
              <a:ext uri="{FF2B5EF4-FFF2-40B4-BE49-F238E27FC236}">
                <a16:creationId xmlns:a16="http://schemas.microsoft.com/office/drawing/2014/main" id="{9056104F-AE30-A45F-DCBF-7905F19438DD}"/>
              </a:ext>
            </a:extLst>
          </p:cNvPr>
          <p:cNvSpPr>
            <a:spLocks noGrp="1"/>
          </p:cNvSpPr>
          <p:nvPr>
            <p:ph type="ftr" sz="quarter" idx="11"/>
          </p:nvPr>
        </p:nvSpPr>
        <p:spPr/>
        <p:txBody>
          <a:bodyPr/>
          <a:lstStyle/>
          <a:p>
            <a:endParaRPr lang="en-IN"/>
          </a:p>
        </p:txBody>
      </p:sp>
      <p:sp>
        <p:nvSpPr>
          <p:cNvPr id="6" name="Slide Number Placeholder 5">
            <a:extLst>
              <a:ext uri="{FF2B5EF4-FFF2-40B4-BE49-F238E27FC236}">
                <a16:creationId xmlns:a16="http://schemas.microsoft.com/office/drawing/2014/main" id="{DBD364ED-D1A9-9E79-3A7E-015E87B6434C}"/>
              </a:ext>
            </a:extLst>
          </p:cNvPr>
          <p:cNvSpPr>
            <a:spLocks noGrp="1"/>
          </p:cNvSpPr>
          <p:nvPr>
            <p:ph type="sldNum" sz="quarter" idx="12"/>
          </p:nvPr>
        </p:nvSpPr>
        <p:spPr/>
        <p:txBody>
          <a:bodyPr/>
          <a:lstStyle/>
          <a:p>
            <a:fld id="{C73B9CC0-DBF8-464B-8764-886DFCAF8096}" type="slidenum">
              <a:rPr lang="en-IN" smtClean="0"/>
              <a:t>‹#›</a:t>
            </a:fld>
            <a:endParaRPr lang="en-IN"/>
          </a:p>
        </p:txBody>
      </p:sp>
    </p:spTree>
    <p:extLst>
      <p:ext uri="{BB962C8B-B14F-4D97-AF65-F5344CB8AC3E}">
        <p14:creationId xmlns:p14="http://schemas.microsoft.com/office/powerpoint/2010/main" val="1969415878"/>
      </p:ext>
    </p:extLst>
  </p:cSld>
  <p:clrMapOvr>
    <a:masterClrMapping/>
  </p:clrMapOvr>
</p:sldLayout>
</file>

<file path=ppt/slideLayouts/slideLayout20.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1524000" y="1122363"/>
            <a:ext cx="9144000" cy="2387600"/>
          </a:xfrm>
        </p:spPr>
        <p:txBody>
          <a:bodyPr anchor="b"/>
          <a:lstStyle>
            <a:lvl1pPr algn="ctr">
              <a:defRPr sz="6000"/>
            </a:lvl1pPr>
          </a:lstStyle>
          <a:p>
            <a:r>
              <a:rPr lang="en-US"/>
              <a:t>Click to edit Master title style</a:t>
            </a:r>
            <a:endParaRPr lang="en-IN"/>
          </a:p>
        </p:txBody>
      </p:sp>
      <p:sp>
        <p:nvSpPr>
          <p:cNvPr id="3" name="Subtitle 2"/>
          <p:cNvSpPr>
            <a:spLocks noGrp="1"/>
          </p:cNvSpPr>
          <p:nvPr>
            <p:ph type="subTitle" idx="1"/>
          </p:nvPr>
        </p:nvSpPr>
        <p:spPr>
          <a:xfrm>
            <a:off x="1524000" y="3602038"/>
            <a:ext cx="9144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endParaRPr lang="en-IN"/>
          </a:p>
        </p:txBody>
      </p:sp>
      <p:sp>
        <p:nvSpPr>
          <p:cNvPr id="4" name="Date Placeholder 3"/>
          <p:cNvSpPr>
            <a:spLocks noGrp="1"/>
          </p:cNvSpPr>
          <p:nvPr>
            <p:ph type="dt" sz="half" idx="10"/>
          </p:nvPr>
        </p:nvSpPr>
        <p:spPr/>
        <p:txBody>
          <a:bodyPr/>
          <a:lstStyle/>
          <a:p>
            <a:fld id="{72BADDDC-6164-4DA9-883D-37D19C521883}" type="datetime1">
              <a:rPr lang="en-IN" smtClean="0"/>
              <a:t>21-08-2026</a:t>
            </a:fld>
            <a:endParaRPr lang="en-IN"/>
          </a:p>
        </p:txBody>
      </p:sp>
      <p:sp>
        <p:nvSpPr>
          <p:cNvPr id="5" name="Footer Placeholder 4"/>
          <p:cNvSpPr>
            <a:spLocks noGrp="1"/>
          </p:cNvSpPr>
          <p:nvPr>
            <p:ph type="ftr" sz="quarter" idx="11"/>
          </p:nvPr>
        </p:nvSpPr>
        <p:spPr/>
        <p:txBody>
          <a:bodyPr/>
          <a:lstStyle/>
          <a:p>
            <a:endParaRPr lang="en-IN"/>
          </a:p>
        </p:txBody>
      </p:sp>
      <p:sp>
        <p:nvSpPr>
          <p:cNvPr id="6" name="Slide Number Placeholder 5"/>
          <p:cNvSpPr>
            <a:spLocks noGrp="1"/>
          </p:cNvSpPr>
          <p:nvPr>
            <p:ph type="sldNum" sz="quarter" idx="12"/>
          </p:nvPr>
        </p:nvSpPr>
        <p:spPr/>
        <p:txBody>
          <a:bodyPr/>
          <a:lstStyle/>
          <a:p>
            <a:fld id="{1E62F875-1F54-4527-993B-FB1D0CCB3E02}" type="slidenum">
              <a:rPr lang="en-IN" smtClean="0"/>
              <a:t>‹#›</a:t>
            </a:fld>
            <a:endParaRPr lang="en-IN"/>
          </a:p>
        </p:txBody>
      </p:sp>
    </p:spTree>
    <p:extLst>
      <p:ext uri="{BB962C8B-B14F-4D97-AF65-F5344CB8AC3E}">
        <p14:creationId xmlns:p14="http://schemas.microsoft.com/office/powerpoint/2010/main" val="4144649013"/>
      </p:ext>
    </p:extLst>
  </p:cSld>
  <p:clrMapOvr>
    <a:masterClrMapping/>
  </p:clrMapOvr>
</p:sldLayout>
</file>

<file path=ppt/slideLayouts/slideLayout21.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IN"/>
          </a:p>
        </p:txBody>
      </p:sp>
      <p:sp>
        <p:nvSpPr>
          <p:cNvPr id="3" name="Content Placeholder 2"/>
          <p:cNvSpPr>
            <a:spLocks noGrp="1"/>
          </p:cNvSpPr>
          <p:nvPr>
            <p:ph idx="1"/>
          </p:nvPr>
        </p:nvSpPr>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IN"/>
          </a:p>
        </p:txBody>
      </p:sp>
      <p:sp>
        <p:nvSpPr>
          <p:cNvPr id="4" name="Date Placeholder 3"/>
          <p:cNvSpPr>
            <a:spLocks noGrp="1"/>
          </p:cNvSpPr>
          <p:nvPr>
            <p:ph type="dt" sz="half" idx="10"/>
          </p:nvPr>
        </p:nvSpPr>
        <p:spPr/>
        <p:txBody>
          <a:bodyPr/>
          <a:lstStyle/>
          <a:p>
            <a:fld id="{E490DC35-53AC-44A0-840C-ED7F2AF5AED0}" type="datetime1">
              <a:rPr lang="en-IN" smtClean="0"/>
              <a:t>21-08-2026</a:t>
            </a:fld>
            <a:endParaRPr lang="en-IN"/>
          </a:p>
        </p:txBody>
      </p:sp>
      <p:sp>
        <p:nvSpPr>
          <p:cNvPr id="5" name="Footer Placeholder 4"/>
          <p:cNvSpPr>
            <a:spLocks noGrp="1"/>
          </p:cNvSpPr>
          <p:nvPr>
            <p:ph type="ftr" sz="quarter" idx="11"/>
          </p:nvPr>
        </p:nvSpPr>
        <p:spPr/>
        <p:txBody>
          <a:bodyPr/>
          <a:lstStyle/>
          <a:p>
            <a:endParaRPr lang="en-IN"/>
          </a:p>
        </p:txBody>
      </p:sp>
      <p:sp>
        <p:nvSpPr>
          <p:cNvPr id="6" name="Slide Number Placeholder 5"/>
          <p:cNvSpPr>
            <a:spLocks noGrp="1"/>
          </p:cNvSpPr>
          <p:nvPr>
            <p:ph type="sldNum" sz="quarter" idx="12"/>
          </p:nvPr>
        </p:nvSpPr>
        <p:spPr/>
        <p:txBody>
          <a:bodyPr/>
          <a:lstStyle/>
          <a:p>
            <a:fld id="{1E62F875-1F54-4527-993B-FB1D0CCB3E02}" type="slidenum">
              <a:rPr lang="en-IN" smtClean="0"/>
              <a:t>‹#›</a:t>
            </a:fld>
            <a:endParaRPr lang="en-IN"/>
          </a:p>
        </p:txBody>
      </p:sp>
    </p:spTree>
    <p:extLst>
      <p:ext uri="{BB962C8B-B14F-4D97-AF65-F5344CB8AC3E}">
        <p14:creationId xmlns:p14="http://schemas.microsoft.com/office/powerpoint/2010/main" val="2204146445"/>
      </p:ext>
    </p:extLst>
  </p:cSld>
  <p:clrMapOvr>
    <a:masterClrMapping/>
  </p:clrMapOvr>
</p:sldLayout>
</file>

<file path=ppt/slideLayouts/slideLayout22.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831850" y="1709738"/>
            <a:ext cx="10515600" cy="2852737"/>
          </a:xfrm>
        </p:spPr>
        <p:txBody>
          <a:bodyPr anchor="b"/>
          <a:lstStyle>
            <a:lvl1pPr>
              <a:defRPr sz="6000"/>
            </a:lvl1pPr>
          </a:lstStyle>
          <a:p>
            <a:r>
              <a:rPr lang="en-US"/>
              <a:t>Click to edit Master title style</a:t>
            </a:r>
            <a:endParaRPr lang="en-IN"/>
          </a:p>
        </p:txBody>
      </p:sp>
      <p:sp>
        <p:nvSpPr>
          <p:cNvPr id="3" name="Text Placeholder 2"/>
          <p:cNvSpPr>
            <a:spLocks noGrp="1"/>
          </p:cNvSpPr>
          <p:nvPr>
            <p:ph type="body" idx="1"/>
          </p:nvPr>
        </p:nvSpPr>
        <p:spPr>
          <a:xfrm>
            <a:off x="831850" y="4589463"/>
            <a:ext cx="10515600" cy="1500187"/>
          </a:xfrm>
        </p:spPr>
        <p:txBody>
          <a:bodyPr/>
          <a:lstStyle>
            <a:lvl1pPr marL="0" indent="0">
              <a:buNone/>
              <a:defRPr sz="2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a:t>Edit Master text styles</a:t>
            </a:r>
          </a:p>
        </p:txBody>
      </p:sp>
      <p:sp>
        <p:nvSpPr>
          <p:cNvPr id="4" name="Date Placeholder 3"/>
          <p:cNvSpPr>
            <a:spLocks noGrp="1"/>
          </p:cNvSpPr>
          <p:nvPr>
            <p:ph type="dt" sz="half" idx="10"/>
          </p:nvPr>
        </p:nvSpPr>
        <p:spPr/>
        <p:txBody>
          <a:bodyPr/>
          <a:lstStyle/>
          <a:p>
            <a:fld id="{FA9BBE46-2618-4519-8959-F35C60DBC279}" type="datetime1">
              <a:rPr lang="en-IN" smtClean="0"/>
              <a:t>21-08-2026</a:t>
            </a:fld>
            <a:endParaRPr lang="en-IN"/>
          </a:p>
        </p:txBody>
      </p:sp>
      <p:sp>
        <p:nvSpPr>
          <p:cNvPr id="5" name="Footer Placeholder 4"/>
          <p:cNvSpPr>
            <a:spLocks noGrp="1"/>
          </p:cNvSpPr>
          <p:nvPr>
            <p:ph type="ftr" sz="quarter" idx="11"/>
          </p:nvPr>
        </p:nvSpPr>
        <p:spPr/>
        <p:txBody>
          <a:bodyPr/>
          <a:lstStyle/>
          <a:p>
            <a:endParaRPr lang="en-IN"/>
          </a:p>
        </p:txBody>
      </p:sp>
      <p:sp>
        <p:nvSpPr>
          <p:cNvPr id="6" name="Slide Number Placeholder 5"/>
          <p:cNvSpPr>
            <a:spLocks noGrp="1"/>
          </p:cNvSpPr>
          <p:nvPr>
            <p:ph type="sldNum" sz="quarter" idx="12"/>
          </p:nvPr>
        </p:nvSpPr>
        <p:spPr/>
        <p:txBody>
          <a:bodyPr/>
          <a:lstStyle/>
          <a:p>
            <a:fld id="{1E62F875-1F54-4527-993B-FB1D0CCB3E02}" type="slidenum">
              <a:rPr lang="en-IN" smtClean="0"/>
              <a:t>‹#›</a:t>
            </a:fld>
            <a:endParaRPr lang="en-IN"/>
          </a:p>
        </p:txBody>
      </p:sp>
    </p:spTree>
    <p:extLst>
      <p:ext uri="{BB962C8B-B14F-4D97-AF65-F5344CB8AC3E}">
        <p14:creationId xmlns:p14="http://schemas.microsoft.com/office/powerpoint/2010/main" val="2477557307"/>
      </p:ext>
    </p:extLst>
  </p:cSld>
  <p:clrMapOvr>
    <a:masterClrMapping/>
  </p:clrMapOvr>
</p:sldLayout>
</file>

<file path=ppt/slideLayouts/slideLayout23.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IN"/>
          </a:p>
        </p:txBody>
      </p:sp>
      <p:sp>
        <p:nvSpPr>
          <p:cNvPr id="3" name="Content Placeholder 2"/>
          <p:cNvSpPr>
            <a:spLocks noGrp="1"/>
          </p:cNvSpPr>
          <p:nvPr>
            <p:ph sz="half" idx="1"/>
          </p:nvPr>
        </p:nvSpPr>
        <p:spPr>
          <a:xfrm>
            <a:off x="838200" y="1825625"/>
            <a:ext cx="5181600" cy="4351338"/>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IN"/>
          </a:p>
        </p:txBody>
      </p:sp>
      <p:sp>
        <p:nvSpPr>
          <p:cNvPr id="4" name="Content Placeholder 3"/>
          <p:cNvSpPr>
            <a:spLocks noGrp="1"/>
          </p:cNvSpPr>
          <p:nvPr>
            <p:ph sz="half" idx="2"/>
          </p:nvPr>
        </p:nvSpPr>
        <p:spPr>
          <a:xfrm>
            <a:off x="6172200" y="1825625"/>
            <a:ext cx="5181600" cy="4351338"/>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IN"/>
          </a:p>
        </p:txBody>
      </p:sp>
      <p:sp>
        <p:nvSpPr>
          <p:cNvPr id="5" name="Date Placeholder 4"/>
          <p:cNvSpPr>
            <a:spLocks noGrp="1"/>
          </p:cNvSpPr>
          <p:nvPr>
            <p:ph type="dt" sz="half" idx="10"/>
          </p:nvPr>
        </p:nvSpPr>
        <p:spPr/>
        <p:txBody>
          <a:bodyPr/>
          <a:lstStyle/>
          <a:p>
            <a:fld id="{22A5F18D-3DC3-4D8D-926E-EEEA53D4315E}" type="datetime1">
              <a:rPr lang="en-IN" smtClean="0"/>
              <a:t>21-08-2026</a:t>
            </a:fld>
            <a:endParaRPr lang="en-IN"/>
          </a:p>
        </p:txBody>
      </p:sp>
      <p:sp>
        <p:nvSpPr>
          <p:cNvPr id="6" name="Footer Placeholder 5"/>
          <p:cNvSpPr>
            <a:spLocks noGrp="1"/>
          </p:cNvSpPr>
          <p:nvPr>
            <p:ph type="ftr" sz="quarter" idx="11"/>
          </p:nvPr>
        </p:nvSpPr>
        <p:spPr/>
        <p:txBody>
          <a:bodyPr/>
          <a:lstStyle/>
          <a:p>
            <a:endParaRPr lang="en-IN"/>
          </a:p>
        </p:txBody>
      </p:sp>
      <p:sp>
        <p:nvSpPr>
          <p:cNvPr id="7" name="Slide Number Placeholder 6"/>
          <p:cNvSpPr>
            <a:spLocks noGrp="1"/>
          </p:cNvSpPr>
          <p:nvPr>
            <p:ph type="sldNum" sz="quarter" idx="12"/>
          </p:nvPr>
        </p:nvSpPr>
        <p:spPr/>
        <p:txBody>
          <a:bodyPr/>
          <a:lstStyle/>
          <a:p>
            <a:fld id="{1E62F875-1F54-4527-993B-FB1D0CCB3E02}" type="slidenum">
              <a:rPr lang="en-IN" smtClean="0"/>
              <a:t>‹#›</a:t>
            </a:fld>
            <a:endParaRPr lang="en-IN"/>
          </a:p>
        </p:txBody>
      </p:sp>
    </p:spTree>
    <p:extLst>
      <p:ext uri="{BB962C8B-B14F-4D97-AF65-F5344CB8AC3E}">
        <p14:creationId xmlns:p14="http://schemas.microsoft.com/office/powerpoint/2010/main" val="1710172518"/>
      </p:ext>
    </p:extLst>
  </p:cSld>
  <p:clrMapOvr>
    <a:masterClrMapping/>
  </p:clrMapOvr>
</p:sldLayout>
</file>

<file path=ppt/slideLayouts/slideLayout24.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839788" y="365125"/>
            <a:ext cx="10515600" cy="1325563"/>
          </a:xfrm>
        </p:spPr>
        <p:txBody>
          <a:bodyPr/>
          <a:lstStyle/>
          <a:p>
            <a:r>
              <a:rPr lang="en-US"/>
              <a:t>Click to edit Master title style</a:t>
            </a:r>
            <a:endParaRPr lang="en-IN"/>
          </a:p>
        </p:txBody>
      </p:sp>
      <p:sp>
        <p:nvSpPr>
          <p:cNvPr id="3" name="Text Placeholder 2"/>
          <p:cNvSpPr>
            <a:spLocks noGrp="1"/>
          </p:cNvSpPr>
          <p:nvPr>
            <p:ph type="body" idx="1"/>
          </p:nvPr>
        </p:nvSpPr>
        <p:spPr>
          <a:xfrm>
            <a:off x="839788" y="1681163"/>
            <a:ext cx="515778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4" name="Content Placeholder 3"/>
          <p:cNvSpPr>
            <a:spLocks noGrp="1"/>
          </p:cNvSpPr>
          <p:nvPr>
            <p:ph sz="half" idx="2"/>
          </p:nvPr>
        </p:nvSpPr>
        <p:spPr>
          <a:xfrm>
            <a:off x="839788" y="2505075"/>
            <a:ext cx="5157787" cy="3684588"/>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IN"/>
          </a:p>
        </p:txBody>
      </p:sp>
      <p:sp>
        <p:nvSpPr>
          <p:cNvPr id="5" name="Text Placeholder 4"/>
          <p:cNvSpPr>
            <a:spLocks noGrp="1"/>
          </p:cNvSpPr>
          <p:nvPr>
            <p:ph type="body" sz="quarter" idx="3"/>
          </p:nvPr>
        </p:nvSpPr>
        <p:spPr>
          <a:xfrm>
            <a:off x="6172200" y="1681163"/>
            <a:ext cx="51831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6" name="Content Placeholder 5"/>
          <p:cNvSpPr>
            <a:spLocks noGrp="1"/>
          </p:cNvSpPr>
          <p:nvPr>
            <p:ph sz="quarter" idx="4"/>
          </p:nvPr>
        </p:nvSpPr>
        <p:spPr>
          <a:xfrm>
            <a:off x="6172200" y="2505075"/>
            <a:ext cx="5183188" cy="3684588"/>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IN"/>
          </a:p>
        </p:txBody>
      </p:sp>
      <p:sp>
        <p:nvSpPr>
          <p:cNvPr id="7" name="Date Placeholder 6"/>
          <p:cNvSpPr>
            <a:spLocks noGrp="1"/>
          </p:cNvSpPr>
          <p:nvPr>
            <p:ph type="dt" sz="half" idx="10"/>
          </p:nvPr>
        </p:nvSpPr>
        <p:spPr/>
        <p:txBody>
          <a:bodyPr/>
          <a:lstStyle/>
          <a:p>
            <a:fld id="{F43AD24A-F532-47E6-BF31-2A31E87AFCB1}" type="datetime1">
              <a:rPr lang="en-IN" smtClean="0"/>
              <a:t>21-08-2026</a:t>
            </a:fld>
            <a:endParaRPr lang="en-IN"/>
          </a:p>
        </p:txBody>
      </p:sp>
      <p:sp>
        <p:nvSpPr>
          <p:cNvPr id="8" name="Footer Placeholder 7"/>
          <p:cNvSpPr>
            <a:spLocks noGrp="1"/>
          </p:cNvSpPr>
          <p:nvPr>
            <p:ph type="ftr" sz="quarter" idx="11"/>
          </p:nvPr>
        </p:nvSpPr>
        <p:spPr/>
        <p:txBody>
          <a:bodyPr/>
          <a:lstStyle/>
          <a:p>
            <a:endParaRPr lang="en-IN"/>
          </a:p>
        </p:txBody>
      </p:sp>
      <p:sp>
        <p:nvSpPr>
          <p:cNvPr id="9" name="Slide Number Placeholder 8"/>
          <p:cNvSpPr>
            <a:spLocks noGrp="1"/>
          </p:cNvSpPr>
          <p:nvPr>
            <p:ph type="sldNum" sz="quarter" idx="12"/>
          </p:nvPr>
        </p:nvSpPr>
        <p:spPr/>
        <p:txBody>
          <a:bodyPr/>
          <a:lstStyle/>
          <a:p>
            <a:fld id="{1E62F875-1F54-4527-993B-FB1D0CCB3E02}" type="slidenum">
              <a:rPr lang="en-IN" smtClean="0"/>
              <a:t>‹#›</a:t>
            </a:fld>
            <a:endParaRPr lang="en-IN"/>
          </a:p>
        </p:txBody>
      </p:sp>
    </p:spTree>
    <p:extLst>
      <p:ext uri="{BB962C8B-B14F-4D97-AF65-F5344CB8AC3E}">
        <p14:creationId xmlns:p14="http://schemas.microsoft.com/office/powerpoint/2010/main" val="1491644597"/>
      </p:ext>
    </p:extLst>
  </p:cSld>
  <p:clrMapOvr>
    <a:masterClrMapping/>
  </p:clrMapOvr>
</p:sldLayout>
</file>

<file path=ppt/slideLayouts/slideLayout25.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IN"/>
          </a:p>
        </p:txBody>
      </p:sp>
      <p:sp>
        <p:nvSpPr>
          <p:cNvPr id="3" name="Date Placeholder 2"/>
          <p:cNvSpPr>
            <a:spLocks noGrp="1"/>
          </p:cNvSpPr>
          <p:nvPr>
            <p:ph type="dt" sz="half" idx="10"/>
          </p:nvPr>
        </p:nvSpPr>
        <p:spPr/>
        <p:txBody>
          <a:bodyPr/>
          <a:lstStyle/>
          <a:p>
            <a:fld id="{BED0A103-086B-4C3E-B0DD-268B7266E2F5}" type="datetime1">
              <a:rPr lang="en-IN" smtClean="0"/>
              <a:t>21-08-2026</a:t>
            </a:fld>
            <a:endParaRPr lang="en-IN"/>
          </a:p>
        </p:txBody>
      </p:sp>
      <p:sp>
        <p:nvSpPr>
          <p:cNvPr id="4" name="Footer Placeholder 3"/>
          <p:cNvSpPr>
            <a:spLocks noGrp="1"/>
          </p:cNvSpPr>
          <p:nvPr>
            <p:ph type="ftr" sz="quarter" idx="11"/>
          </p:nvPr>
        </p:nvSpPr>
        <p:spPr/>
        <p:txBody>
          <a:bodyPr/>
          <a:lstStyle/>
          <a:p>
            <a:endParaRPr lang="en-IN"/>
          </a:p>
        </p:txBody>
      </p:sp>
      <p:sp>
        <p:nvSpPr>
          <p:cNvPr id="5" name="Slide Number Placeholder 4"/>
          <p:cNvSpPr>
            <a:spLocks noGrp="1"/>
          </p:cNvSpPr>
          <p:nvPr>
            <p:ph type="sldNum" sz="quarter" idx="12"/>
          </p:nvPr>
        </p:nvSpPr>
        <p:spPr/>
        <p:txBody>
          <a:bodyPr/>
          <a:lstStyle/>
          <a:p>
            <a:fld id="{1E62F875-1F54-4527-993B-FB1D0CCB3E02}" type="slidenum">
              <a:rPr lang="en-IN" smtClean="0"/>
              <a:t>‹#›</a:t>
            </a:fld>
            <a:endParaRPr lang="en-IN"/>
          </a:p>
        </p:txBody>
      </p:sp>
    </p:spTree>
    <p:extLst>
      <p:ext uri="{BB962C8B-B14F-4D97-AF65-F5344CB8AC3E}">
        <p14:creationId xmlns:p14="http://schemas.microsoft.com/office/powerpoint/2010/main" val="2298102426"/>
      </p:ext>
    </p:extLst>
  </p:cSld>
  <p:clrMapOvr>
    <a:masterClrMapping/>
  </p:clrMapOvr>
</p:sldLayout>
</file>

<file path=ppt/slideLayouts/slideLayout26.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fld id="{E3B4663F-99B9-4AC9-9FFE-621D46B68A53}" type="datetime1">
              <a:rPr lang="en-IN" smtClean="0"/>
              <a:t>21-08-2026</a:t>
            </a:fld>
            <a:endParaRPr lang="en-IN"/>
          </a:p>
        </p:txBody>
      </p:sp>
      <p:sp>
        <p:nvSpPr>
          <p:cNvPr id="3" name="Footer Placeholder 2"/>
          <p:cNvSpPr>
            <a:spLocks noGrp="1"/>
          </p:cNvSpPr>
          <p:nvPr>
            <p:ph type="ftr" sz="quarter" idx="11"/>
          </p:nvPr>
        </p:nvSpPr>
        <p:spPr/>
        <p:txBody>
          <a:bodyPr/>
          <a:lstStyle/>
          <a:p>
            <a:endParaRPr lang="en-IN"/>
          </a:p>
        </p:txBody>
      </p:sp>
      <p:sp>
        <p:nvSpPr>
          <p:cNvPr id="4" name="Slide Number Placeholder 3"/>
          <p:cNvSpPr>
            <a:spLocks noGrp="1"/>
          </p:cNvSpPr>
          <p:nvPr>
            <p:ph type="sldNum" sz="quarter" idx="12"/>
          </p:nvPr>
        </p:nvSpPr>
        <p:spPr/>
        <p:txBody>
          <a:bodyPr/>
          <a:lstStyle/>
          <a:p>
            <a:fld id="{1E62F875-1F54-4527-993B-FB1D0CCB3E02}" type="slidenum">
              <a:rPr lang="en-IN" smtClean="0"/>
              <a:t>‹#›</a:t>
            </a:fld>
            <a:endParaRPr lang="en-IN"/>
          </a:p>
        </p:txBody>
      </p:sp>
    </p:spTree>
    <p:extLst>
      <p:ext uri="{BB962C8B-B14F-4D97-AF65-F5344CB8AC3E}">
        <p14:creationId xmlns:p14="http://schemas.microsoft.com/office/powerpoint/2010/main" val="369480085"/>
      </p:ext>
    </p:extLst>
  </p:cSld>
  <p:clrMapOvr>
    <a:masterClrMapping/>
  </p:clrMapOvr>
</p:sldLayout>
</file>

<file path=ppt/slideLayouts/slideLayout27.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839788" y="457200"/>
            <a:ext cx="3932237" cy="1600200"/>
          </a:xfrm>
        </p:spPr>
        <p:txBody>
          <a:bodyPr anchor="b"/>
          <a:lstStyle>
            <a:lvl1pPr>
              <a:defRPr sz="3200"/>
            </a:lvl1pPr>
          </a:lstStyle>
          <a:p>
            <a:r>
              <a:rPr lang="en-US"/>
              <a:t>Click to edit Master title style</a:t>
            </a:r>
            <a:endParaRPr lang="en-IN"/>
          </a:p>
        </p:txBody>
      </p:sp>
      <p:sp>
        <p:nvSpPr>
          <p:cNvPr id="3" name="Content Placeholder 2"/>
          <p:cNvSpPr>
            <a:spLocks noGrp="1"/>
          </p:cNvSpPr>
          <p:nvPr>
            <p:ph idx="1"/>
          </p:nvPr>
        </p:nvSpPr>
        <p:spPr>
          <a:xfrm>
            <a:off x="5183188" y="987425"/>
            <a:ext cx="617220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IN"/>
          </a:p>
        </p:txBody>
      </p:sp>
      <p:sp>
        <p:nvSpPr>
          <p:cNvPr id="4" name="Text Placeholder 3"/>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Edit Master text styles</a:t>
            </a:r>
          </a:p>
        </p:txBody>
      </p:sp>
      <p:sp>
        <p:nvSpPr>
          <p:cNvPr id="5" name="Date Placeholder 4"/>
          <p:cNvSpPr>
            <a:spLocks noGrp="1"/>
          </p:cNvSpPr>
          <p:nvPr>
            <p:ph type="dt" sz="half" idx="10"/>
          </p:nvPr>
        </p:nvSpPr>
        <p:spPr/>
        <p:txBody>
          <a:bodyPr/>
          <a:lstStyle/>
          <a:p>
            <a:fld id="{DC9A3D5F-849D-44EC-B907-DA5453B06F58}" type="datetime1">
              <a:rPr lang="en-IN" smtClean="0"/>
              <a:t>21-08-2026</a:t>
            </a:fld>
            <a:endParaRPr lang="en-IN"/>
          </a:p>
        </p:txBody>
      </p:sp>
      <p:sp>
        <p:nvSpPr>
          <p:cNvPr id="6" name="Footer Placeholder 5"/>
          <p:cNvSpPr>
            <a:spLocks noGrp="1"/>
          </p:cNvSpPr>
          <p:nvPr>
            <p:ph type="ftr" sz="quarter" idx="11"/>
          </p:nvPr>
        </p:nvSpPr>
        <p:spPr/>
        <p:txBody>
          <a:bodyPr/>
          <a:lstStyle/>
          <a:p>
            <a:endParaRPr lang="en-IN"/>
          </a:p>
        </p:txBody>
      </p:sp>
      <p:sp>
        <p:nvSpPr>
          <p:cNvPr id="7" name="Slide Number Placeholder 6"/>
          <p:cNvSpPr>
            <a:spLocks noGrp="1"/>
          </p:cNvSpPr>
          <p:nvPr>
            <p:ph type="sldNum" sz="quarter" idx="12"/>
          </p:nvPr>
        </p:nvSpPr>
        <p:spPr/>
        <p:txBody>
          <a:bodyPr/>
          <a:lstStyle/>
          <a:p>
            <a:fld id="{1E62F875-1F54-4527-993B-FB1D0CCB3E02}" type="slidenum">
              <a:rPr lang="en-IN" smtClean="0"/>
              <a:t>‹#›</a:t>
            </a:fld>
            <a:endParaRPr lang="en-IN"/>
          </a:p>
        </p:txBody>
      </p:sp>
    </p:spTree>
    <p:extLst>
      <p:ext uri="{BB962C8B-B14F-4D97-AF65-F5344CB8AC3E}">
        <p14:creationId xmlns:p14="http://schemas.microsoft.com/office/powerpoint/2010/main" val="2087032068"/>
      </p:ext>
    </p:extLst>
  </p:cSld>
  <p:clrMapOvr>
    <a:masterClrMapping/>
  </p:clrMapOvr>
</p:sldLayout>
</file>

<file path=ppt/slideLayouts/slideLayout28.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839788" y="457200"/>
            <a:ext cx="3932237" cy="1600200"/>
          </a:xfrm>
        </p:spPr>
        <p:txBody>
          <a:bodyPr anchor="b"/>
          <a:lstStyle>
            <a:lvl1pPr>
              <a:defRPr sz="3200"/>
            </a:lvl1pPr>
          </a:lstStyle>
          <a:p>
            <a:r>
              <a:rPr lang="en-US"/>
              <a:t>Click to edit Master title style</a:t>
            </a:r>
            <a:endParaRPr lang="en-IN"/>
          </a:p>
        </p:txBody>
      </p:sp>
      <p:sp>
        <p:nvSpPr>
          <p:cNvPr id="3" name="Picture Placeholder 2"/>
          <p:cNvSpPr>
            <a:spLocks noGrp="1"/>
          </p:cNvSpPr>
          <p:nvPr>
            <p:ph type="pic" idx="1"/>
          </p:nvPr>
        </p:nvSpPr>
        <p:spPr>
          <a:xfrm>
            <a:off x="5183188" y="987425"/>
            <a:ext cx="6172200" cy="4873625"/>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n-IN"/>
          </a:p>
        </p:txBody>
      </p:sp>
      <p:sp>
        <p:nvSpPr>
          <p:cNvPr id="4" name="Text Placeholder 3"/>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Edit Master text styles</a:t>
            </a:r>
          </a:p>
        </p:txBody>
      </p:sp>
      <p:sp>
        <p:nvSpPr>
          <p:cNvPr id="5" name="Date Placeholder 4"/>
          <p:cNvSpPr>
            <a:spLocks noGrp="1"/>
          </p:cNvSpPr>
          <p:nvPr>
            <p:ph type="dt" sz="half" idx="10"/>
          </p:nvPr>
        </p:nvSpPr>
        <p:spPr/>
        <p:txBody>
          <a:bodyPr/>
          <a:lstStyle/>
          <a:p>
            <a:fld id="{A811FAF7-D92C-4DD0-A041-D38C7245B76C}" type="datetime1">
              <a:rPr lang="en-IN" smtClean="0"/>
              <a:t>21-08-2026</a:t>
            </a:fld>
            <a:endParaRPr lang="en-IN"/>
          </a:p>
        </p:txBody>
      </p:sp>
      <p:sp>
        <p:nvSpPr>
          <p:cNvPr id="6" name="Footer Placeholder 5"/>
          <p:cNvSpPr>
            <a:spLocks noGrp="1"/>
          </p:cNvSpPr>
          <p:nvPr>
            <p:ph type="ftr" sz="quarter" idx="11"/>
          </p:nvPr>
        </p:nvSpPr>
        <p:spPr/>
        <p:txBody>
          <a:bodyPr/>
          <a:lstStyle/>
          <a:p>
            <a:endParaRPr lang="en-IN"/>
          </a:p>
        </p:txBody>
      </p:sp>
      <p:sp>
        <p:nvSpPr>
          <p:cNvPr id="7" name="Slide Number Placeholder 6"/>
          <p:cNvSpPr>
            <a:spLocks noGrp="1"/>
          </p:cNvSpPr>
          <p:nvPr>
            <p:ph type="sldNum" sz="quarter" idx="12"/>
          </p:nvPr>
        </p:nvSpPr>
        <p:spPr/>
        <p:txBody>
          <a:bodyPr/>
          <a:lstStyle/>
          <a:p>
            <a:fld id="{1E62F875-1F54-4527-993B-FB1D0CCB3E02}" type="slidenum">
              <a:rPr lang="en-IN" smtClean="0"/>
              <a:t>‹#›</a:t>
            </a:fld>
            <a:endParaRPr lang="en-IN"/>
          </a:p>
        </p:txBody>
      </p:sp>
    </p:spTree>
    <p:extLst>
      <p:ext uri="{BB962C8B-B14F-4D97-AF65-F5344CB8AC3E}">
        <p14:creationId xmlns:p14="http://schemas.microsoft.com/office/powerpoint/2010/main" val="1355924864"/>
      </p:ext>
    </p:extLst>
  </p:cSld>
  <p:clrMapOvr>
    <a:masterClrMapping/>
  </p:clrMapOvr>
</p:sldLayout>
</file>

<file path=ppt/slideLayouts/slideLayout29.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IN"/>
          </a:p>
        </p:txBody>
      </p:sp>
      <p:sp>
        <p:nvSpPr>
          <p:cNvPr id="3" name="Vertical Text Placeholder 2"/>
          <p:cNvSpPr>
            <a:spLocks noGrp="1"/>
          </p:cNvSpPr>
          <p:nvPr>
            <p:ph type="body" orient="vert" idx="1"/>
          </p:nvPr>
        </p:nvSpPr>
        <p:spPr/>
        <p:txBody>
          <a:bodyPr vert="eaVert"/>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IN"/>
          </a:p>
        </p:txBody>
      </p:sp>
      <p:sp>
        <p:nvSpPr>
          <p:cNvPr id="4" name="Date Placeholder 3"/>
          <p:cNvSpPr>
            <a:spLocks noGrp="1"/>
          </p:cNvSpPr>
          <p:nvPr>
            <p:ph type="dt" sz="half" idx="10"/>
          </p:nvPr>
        </p:nvSpPr>
        <p:spPr/>
        <p:txBody>
          <a:bodyPr/>
          <a:lstStyle/>
          <a:p>
            <a:fld id="{73CFF634-9A28-4108-A731-D7492B03F500}" type="datetime1">
              <a:rPr lang="en-IN" smtClean="0"/>
              <a:t>21-08-2026</a:t>
            </a:fld>
            <a:endParaRPr lang="en-IN"/>
          </a:p>
        </p:txBody>
      </p:sp>
      <p:sp>
        <p:nvSpPr>
          <p:cNvPr id="5" name="Footer Placeholder 4"/>
          <p:cNvSpPr>
            <a:spLocks noGrp="1"/>
          </p:cNvSpPr>
          <p:nvPr>
            <p:ph type="ftr" sz="quarter" idx="11"/>
          </p:nvPr>
        </p:nvSpPr>
        <p:spPr/>
        <p:txBody>
          <a:bodyPr/>
          <a:lstStyle/>
          <a:p>
            <a:endParaRPr lang="en-IN"/>
          </a:p>
        </p:txBody>
      </p:sp>
      <p:sp>
        <p:nvSpPr>
          <p:cNvPr id="6" name="Slide Number Placeholder 5"/>
          <p:cNvSpPr>
            <a:spLocks noGrp="1"/>
          </p:cNvSpPr>
          <p:nvPr>
            <p:ph type="sldNum" sz="quarter" idx="12"/>
          </p:nvPr>
        </p:nvSpPr>
        <p:spPr/>
        <p:txBody>
          <a:bodyPr/>
          <a:lstStyle/>
          <a:p>
            <a:fld id="{1E62F875-1F54-4527-993B-FB1D0CCB3E02}" type="slidenum">
              <a:rPr lang="en-IN" smtClean="0"/>
              <a:t>‹#›</a:t>
            </a:fld>
            <a:endParaRPr lang="en-IN"/>
          </a:p>
        </p:txBody>
      </p:sp>
    </p:spTree>
    <p:extLst>
      <p:ext uri="{BB962C8B-B14F-4D97-AF65-F5344CB8AC3E}">
        <p14:creationId xmlns:p14="http://schemas.microsoft.com/office/powerpoint/2010/main" val="2693874683"/>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EB8CDAC-0A98-E4E1-418A-A8BF64A992C5}"/>
              </a:ext>
            </a:extLst>
          </p:cNvPr>
          <p:cNvSpPr>
            <a:spLocks noGrp="1"/>
          </p:cNvSpPr>
          <p:nvPr>
            <p:ph type="title"/>
          </p:nvPr>
        </p:nvSpPr>
        <p:spPr/>
        <p:txBody>
          <a:bodyPr/>
          <a:lstStyle/>
          <a:p>
            <a:r>
              <a:rPr lang="en-US"/>
              <a:t>Click to edit Master title style</a:t>
            </a:r>
            <a:endParaRPr lang="en-IN"/>
          </a:p>
        </p:txBody>
      </p:sp>
      <p:sp>
        <p:nvSpPr>
          <p:cNvPr id="3" name="Content Placeholder 2">
            <a:extLst>
              <a:ext uri="{FF2B5EF4-FFF2-40B4-BE49-F238E27FC236}">
                <a16:creationId xmlns:a16="http://schemas.microsoft.com/office/drawing/2014/main" id="{D9F51855-28FE-7CBA-27DC-831939904E93}"/>
              </a:ext>
            </a:extLst>
          </p:cNvPr>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IN"/>
          </a:p>
        </p:txBody>
      </p:sp>
      <p:sp>
        <p:nvSpPr>
          <p:cNvPr id="4" name="Date Placeholder 3">
            <a:extLst>
              <a:ext uri="{FF2B5EF4-FFF2-40B4-BE49-F238E27FC236}">
                <a16:creationId xmlns:a16="http://schemas.microsoft.com/office/drawing/2014/main" id="{AFB1ACCB-6125-62DF-995A-80830F52F683}"/>
              </a:ext>
            </a:extLst>
          </p:cNvPr>
          <p:cNvSpPr>
            <a:spLocks noGrp="1"/>
          </p:cNvSpPr>
          <p:nvPr>
            <p:ph type="dt" sz="half" idx="10"/>
          </p:nvPr>
        </p:nvSpPr>
        <p:spPr/>
        <p:txBody>
          <a:bodyPr/>
          <a:lstStyle/>
          <a:p>
            <a:fld id="{C933BDDA-5A12-4608-8D75-10B9DE38A2F7}" type="datetimeFigureOut">
              <a:rPr lang="en-IN" smtClean="0"/>
              <a:t>21-08-2026</a:t>
            </a:fld>
            <a:endParaRPr lang="en-IN"/>
          </a:p>
        </p:txBody>
      </p:sp>
      <p:sp>
        <p:nvSpPr>
          <p:cNvPr id="5" name="Footer Placeholder 4">
            <a:extLst>
              <a:ext uri="{FF2B5EF4-FFF2-40B4-BE49-F238E27FC236}">
                <a16:creationId xmlns:a16="http://schemas.microsoft.com/office/drawing/2014/main" id="{F1C6E124-13B4-127B-6D40-3470284B142A}"/>
              </a:ext>
            </a:extLst>
          </p:cNvPr>
          <p:cNvSpPr>
            <a:spLocks noGrp="1"/>
          </p:cNvSpPr>
          <p:nvPr>
            <p:ph type="ftr" sz="quarter" idx="11"/>
          </p:nvPr>
        </p:nvSpPr>
        <p:spPr/>
        <p:txBody>
          <a:bodyPr/>
          <a:lstStyle/>
          <a:p>
            <a:endParaRPr lang="en-IN"/>
          </a:p>
        </p:txBody>
      </p:sp>
      <p:sp>
        <p:nvSpPr>
          <p:cNvPr id="6" name="Slide Number Placeholder 5">
            <a:extLst>
              <a:ext uri="{FF2B5EF4-FFF2-40B4-BE49-F238E27FC236}">
                <a16:creationId xmlns:a16="http://schemas.microsoft.com/office/drawing/2014/main" id="{8B02D24B-0591-9C25-2A07-6A155FE37F4C}"/>
              </a:ext>
            </a:extLst>
          </p:cNvPr>
          <p:cNvSpPr>
            <a:spLocks noGrp="1"/>
          </p:cNvSpPr>
          <p:nvPr>
            <p:ph type="sldNum" sz="quarter" idx="12"/>
          </p:nvPr>
        </p:nvSpPr>
        <p:spPr/>
        <p:txBody>
          <a:bodyPr/>
          <a:lstStyle/>
          <a:p>
            <a:fld id="{C73B9CC0-DBF8-464B-8764-886DFCAF8096}" type="slidenum">
              <a:rPr lang="en-IN" smtClean="0"/>
              <a:t>‹#›</a:t>
            </a:fld>
            <a:endParaRPr lang="en-IN"/>
          </a:p>
        </p:txBody>
      </p:sp>
    </p:spTree>
    <p:extLst>
      <p:ext uri="{BB962C8B-B14F-4D97-AF65-F5344CB8AC3E}">
        <p14:creationId xmlns:p14="http://schemas.microsoft.com/office/powerpoint/2010/main" val="3338962085"/>
      </p:ext>
    </p:extLst>
  </p:cSld>
  <p:clrMapOvr>
    <a:masterClrMapping/>
  </p:clrMapOvr>
</p:sldLayout>
</file>

<file path=ppt/slideLayouts/slideLayout30.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8724900" y="365125"/>
            <a:ext cx="2628900" cy="5811838"/>
          </a:xfrm>
        </p:spPr>
        <p:txBody>
          <a:bodyPr vert="eaVert"/>
          <a:lstStyle/>
          <a:p>
            <a:r>
              <a:rPr lang="en-US"/>
              <a:t>Click to edit Master title style</a:t>
            </a:r>
            <a:endParaRPr lang="en-IN"/>
          </a:p>
        </p:txBody>
      </p:sp>
      <p:sp>
        <p:nvSpPr>
          <p:cNvPr id="3" name="Vertical Text Placeholder 2"/>
          <p:cNvSpPr>
            <a:spLocks noGrp="1"/>
          </p:cNvSpPr>
          <p:nvPr>
            <p:ph type="body" orient="vert" idx="1"/>
          </p:nvPr>
        </p:nvSpPr>
        <p:spPr>
          <a:xfrm>
            <a:off x="838200" y="365125"/>
            <a:ext cx="7734300" cy="5811838"/>
          </a:xfrm>
        </p:spPr>
        <p:txBody>
          <a:bodyPr vert="eaVert"/>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IN"/>
          </a:p>
        </p:txBody>
      </p:sp>
      <p:sp>
        <p:nvSpPr>
          <p:cNvPr id="4" name="Date Placeholder 3"/>
          <p:cNvSpPr>
            <a:spLocks noGrp="1"/>
          </p:cNvSpPr>
          <p:nvPr>
            <p:ph type="dt" sz="half" idx="10"/>
          </p:nvPr>
        </p:nvSpPr>
        <p:spPr/>
        <p:txBody>
          <a:bodyPr/>
          <a:lstStyle/>
          <a:p>
            <a:fld id="{222151EA-C381-46F1-9548-4A6928B61173}" type="datetime1">
              <a:rPr lang="en-IN" smtClean="0"/>
              <a:t>21-08-2026</a:t>
            </a:fld>
            <a:endParaRPr lang="en-IN"/>
          </a:p>
        </p:txBody>
      </p:sp>
      <p:sp>
        <p:nvSpPr>
          <p:cNvPr id="5" name="Footer Placeholder 4"/>
          <p:cNvSpPr>
            <a:spLocks noGrp="1"/>
          </p:cNvSpPr>
          <p:nvPr>
            <p:ph type="ftr" sz="quarter" idx="11"/>
          </p:nvPr>
        </p:nvSpPr>
        <p:spPr/>
        <p:txBody>
          <a:bodyPr/>
          <a:lstStyle/>
          <a:p>
            <a:endParaRPr lang="en-IN"/>
          </a:p>
        </p:txBody>
      </p:sp>
      <p:sp>
        <p:nvSpPr>
          <p:cNvPr id="6" name="Slide Number Placeholder 5"/>
          <p:cNvSpPr>
            <a:spLocks noGrp="1"/>
          </p:cNvSpPr>
          <p:nvPr>
            <p:ph type="sldNum" sz="quarter" idx="12"/>
          </p:nvPr>
        </p:nvSpPr>
        <p:spPr/>
        <p:txBody>
          <a:bodyPr/>
          <a:lstStyle/>
          <a:p>
            <a:fld id="{1E62F875-1F54-4527-993B-FB1D0CCB3E02}" type="slidenum">
              <a:rPr lang="en-IN" smtClean="0"/>
              <a:t>‹#›</a:t>
            </a:fld>
            <a:endParaRPr lang="en-IN"/>
          </a:p>
        </p:txBody>
      </p:sp>
    </p:spTree>
    <p:extLst>
      <p:ext uri="{BB962C8B-B14F-4D97-AF65-F5344CB8AC3E}">
        <p14:creationId xmlns:p14="http://schemas.microsoft.com/office/powerpoint/2010/main" val="1449642470"/>
      </p:ext>
    </p:extLst>
  </p:cSld>
  <p:clrMapOvr>
    <a:masterClrMapping/>
  </p:clrMapOvr>
</p:sldLayout>
</file>

<file path=ppt/slideLayouts/slideLayout31.xml><?xml version="1.0" encoding="utf-8"?>
<p:sldLayout xmlns:a="http://schemas.openxmlformats.org/drawingml/2006/main" xmlns:r="http://schemas.openxmlformats.org/officeDocument/2006/relationships" xmlns:p="http://schemas.openxmlformats.org/presentationml/2006/main" matchingName="Headline design 1">
  <p:cSld name="Headline design 1">
    <p:spTree>
      <p:nvGrpSpPr>
        <p:cNvPr id="1" name="Shape 40"/>
        <p:cNvGrpSpPr/>
        <p:nvPr/>
      </p:nvGrpSpPr>
      <p:grpSpPr>
        <a:xfrm>
          <a:off x="0" y="0"/>
          <a:ext cx="0" cy="0"/>
          <a:chOff x="0" y="0"/>
          <a:chExt cx="0" cy="0"/>
        </a:xfrm>
      </p:grpSpPr>
      <p:sp>
        <p:nvSpPr>
          <p:cNvPr id="41" name="Google Shape;41;p6"/>
          <p:cNvSpPr txBox="1">
            <a:spLocks noGrp="1"/>
          </p:cNvSpPr>
          <p:nvPr>
            <p:ph type="ctrTitle"/>
          </p:nvPr>
        </p:nvSpPr>
        <p:spPr>
          <a:xfrm flipH="1">
            <a:off x="5468967" y="2990967"/>
            <a:ext cx="3674400" cy="2561600"/>
          </a:xfrm>
          <a:prstGeom prst="rect">
            <a:avLst/>
          </a:prstGeom>
        </p:spPr>
        <p:txBody>
          <a:bodyPr spcFirstLastPara="1" wrap="square" lIns="91425" tIns="91425" rIns="91425" bIns="91425" anchor="b" anchorCtr="0">
            <a:noAutofit/>
          </a:bodyPr>
          <a:lstStyle>
            <a:lvl1pPr lvl="0" rtl="0">
              <a:spcBef>
                <a:spcPts val="0"/>
              </a:spcBef>
              <a:spcAft>
                <a:spcPts val="0"/>
              </a:spcAft>
              <a:buClr>
                <a:srgbClr val="CCCCCC"/>
              </a:buClr>
              <a:buSzPts val="3600"/>
              <a:buNone/>
              <a:defRPr sz="4800">
                <a:solidFill>
                  <a:srgbClr val="CCCCCC"/>
                </a:solidFill>
              </a:defRPr>
            </a:lvl1pPr>
            <a:lvl2pPr lvl="1" rtl="0">
              <a:spcBef>
                <a:spcPts val="0"/>
              </a:spcBef>
              <a:spcAft>
                <a:spcPts val="0"/>
              </a:spcAft>
              <a:buClr>
                <a:srgbClr val="CCCCCC"/>
              </a:buClr>
              <a:buSzPts val="6500"/>
              <a:buNone/>
              <a:defRPr sz="8666">
                <a:solidFill>
                  <a:srgbClr val="CCCCCC"/>
                </a:solidFill>
              </a:defRPr>
            </a:lvl2pPr>
            <a:lvl3pPr lvl="2" rtl="0">
              <a:spcBef>
                <a:spcPts val="0"/>
              </a:spcBef>
              <a:spcAft>
                <a:spcPts val="0"/>
              </a:spcAft>
              <a:buClr>
                <a:srgbClr val="CCCCCC"/>
              </a:buClr>
              <a:buSzPts val="6500"/>
              <a:buNone/>
              <a:defRPr sz="8666">
                <a:solidFill>
                  <a:srgbClr val="CCCCCC"/>
                </a:solidFill>
              </a:defRPr>
            </a:lvl3pPr>
            <a:lvl4pPr lvl="3" rtl="0">
              <a:spcBef>
                <a:spcPts val="0"/>
              </a:spcBef>
              <a:spcAft>
                <a:spcPts val="0"/>
              </a:spcAft>
              <a:buClr>
                <a:srgbClr val="CCCCCC"/>
              </a:buClr>
              <a:buSzPts val="6500"/>
              <a:buNone/>
              <a:defRPr sz="8666">
                <a:solidFill>
                  <a:srgbClr val="CCCCCC"/>
                </a:solidFill>
              </a:defRPr>
            </a:lvl4pPr>
            <a:lvl5pPr lvl="4" rtl="0">
              <a:spcBef>
                <a:spcPts val="0"/>
              </a:spcBef>
              <a:spcAft>
                <a:spcPts val="0"/>
              </a:spcAft>
              <a:buClr>
                <a:srgbClr val="CCCCCC"/>
              </a:buClr>
              <a:buSzPts val="6500"/>
              <a:buNone/>
              <a:defRPr sz="8666">
                <a:solidFill>
                  <a:srgbClr val="CCCCCC"/>
                </a:solidFill>
              </a:defRPr>
            </a:lvl5pPr>
            <a:lvl6pPr lvl="5" rtl="0">
              <a:spcBef>
                <a:spcPts val="0"/>
              </a:spcBef>
              <a:spcAft>
                <a:spcPts val="0"/>
              </a:spcAft>
              <a:buClr>
                <a:srgbClr val="CCCCCC"/>
              </a:buClr>
              <a:buSzPts val="6500"/>
              <a:buNone/>
              <a:defRPr sz="8666">
                <a:solidFill>
                  <a:srgbClr val="CCCCCC"/>
                </a:solidFill>
              </a:defRPr>
            </a:lvl6pPr>
            <a:lvl7pPr lvl="6" rtl="0">
              <a:spcBef>
                <a:spcPts val="0"/>
              </a:spcBef>
              <a:spcAft>
                <a:spcPts val="0"/>
              </a:spcAft>
              <a:buClr>
                <a:srgbClr val="CCCCCC"/>
              </a:buClr>
              <a:buSzPts val="6500"/>
              <a:buNone/>
              <a:defRPr sz="8666">
                <a:solidFill>
                  <a:srgbClr val="CCCCCC"/>
                </a:solidFill>
              </a:defRPr>
            </a:lvl7pPr>
            <a:lvl8pPr lvl="7" rtl="0">
              <a:spcBef>
                <a:spcPts val="0"/>
              </a:spcBef>
              <a:spcAft>
                <a:spcPts val="0"/>
              </a:spcAft>
              <a:buClr>
                <a:srgbClr val="CCCCCC"/>
              </a:buClr>
              <a:buSzPts val="6500"/>
              <a:buNone/>
              <a:defRPr sz="8666">
                <a:solidFill>
                  <a:srgbClr val="CCCCCC"/>
                </a:solidFill>
              </a:defRPr>
            </a:lvl8pPr>
            <a:lvl9pPr lvl="8" rtl="0">
              <a:spcBef>
                <a:spcPts val="0"/>
              </a:spcBef>
              <a:spcAft>
                <a:spcPts val="0"/>
              </a:spcAft>
              <a:buClr>
                <a:srgbClr val="CCCCCC"/>
              </a:buClr>
              <a:buSzPts val="6500"/>
              <a:buNone/>
              <a:defRPr sz="8666">
                <a:solidFill>
                  <a:srgbClr val="CCCCCC"/>
                </a:solidFill>
              </a:defRPr>
            </a:lvl9pPr>
          </a:lstStyle>
          <a:p>
            <a:endParaRPr/>
          </a:p>
        </p:txBody>
      </p:sp>
      <p:sp>
        <p:nvSpPr>
          <p:cNvPr id="42" name="Google Shape;42;p6"/>
          <p:cNvSpPr txBox="1">
            <a:spLocks noGrp="1"/>
          </p:cNvSpPr>
          <p:nvPr>
            <p:ph type="title" idx="2" hasCustomPrompt="1"/>
          </p:nvPr>
        </p:nvSpPr>
        <p:spPr>
          <a:xfrm flipH="1">
            <a:off x="-994733" y="3225767"/>
            <a:ext cx="5984400" cy="2163200"/>
          </a:xfrm>
          <a:prstGeom prst="rect">
            <a:avLst/>
          </a:prstGeom>
        </p:spPr>
        <p:txBody>
          <a:bodyPr spcFirstLastPara="1" wrap="square" lIns="91425" tIns="91425" rIns="91425" bIns="91425" anchor="ctr" anchorCtr="0">
            <a:noAutofit/>
          </a:bodyPr>
          <a:lstStyle>
            <a:lvl1pPr lvl="0" algn="r" rtl="0">
              <a:spcBef>
                <a:spcPts val="0"/>
              </a:spcBef>
              <a:spcAft>
                <a:spcPts val="0"/>
              </a:spcAft>
              <a:buClr>
                <a:srgbClr val="CCCCCC"/>
              </a:buClr>
              <a:buSzPts val="16000"/>
              <a:buNone/>
              <a:defRPr sz="21333">
                <a:solidFill>
                  <a:srgbClr val="CCCCCC"/>
                </a:solidFill>
              </a:defRPr>
            </a:lvl1pPr>
            <a:lvl2pPr lvl="1" rtl="0">
              <a:spcBef>
                <a:spcPts val="0"/>
              </a:spcBef>
              <a:spcAft>
                <a:spcPts val="0"/>
              </a:spcAft>
              <a:buClr>
                <a:srgbClr val="CCCCCC"/>
              </a:buClr>
              <a:buSzPts val="14000"/>
              <a:buFont typeface="Fira Sans Extra Condensed Medium"/>
              <a:buNone/>
              <a:defRPr sz="18666">
                <a:solidFill>
                  <a:srgbClr val="CCCCCC"/>
                </a:solidFill>
                <a:latin typeface="Fira Sans Extra Condensed Medium"/>
                <a:ea typeface="Fira Sans Extra Condensed Medium"/>
                <a:cs typeface="Fira Sans Extra Condensed Medium"/>
                <a:sym typeface="Fira Sans Extra Condensed Medium"/>
              </a:defRPr>
            </a:lvl2pPr>
            <a:lvl3pPr lvl="2" rtl="0">
              <a:spcBef>
                <a:spcPts val="0"/>
              </a:spcBef>
              <a:spcAft>
                <a:spcPts val="0"/>
              </a:spcAft>
              <a:buClr>
                <a:srgbClr val="CCCCCC"/>
              </a:buClr>
              <a:buSzPts val="14000"/>
              <a:buFont typeface="Fira Sans Extra Condensed Medium"/>
              <a:buNone/>
              <a:defRPr sz="18666">
                <a:solidFill>
                  <a:srgbClr val="CCCCCC"/>
                </a:solidFill>
                <a:latin typeface="Fira Sans Extra Condensed Medium"/>
                <a:ea typeface="Fira Sans Extra Condensed Medium"/>
                <a:cs typeface="Fira Sans Extra Condensed Medium"/>
                <a:sym typeface="Fira Sans Extra Condensed Medium"/>
              </a:defRPr>
            </a:lvl3pPr>
            <a:lvl4pPr lvl="3" rtl="0">
              <a:spcBef>
                <a:spcPts val="0"/>
              </a:spcBef>
              <a:spcAft>
                <a:spcPts val="0"/>
              </a:spcAft>
              <a:buClr>
                <a:srgbClr val="CCCCCC"/>
              </a:buClr>
              <a:buSzPts val="14000"/>
              <a:buFont typeface="Fira Sans Extra Condensed Medium"/>
              <a:buNone/>
              <a:defRPr sz="18666">
                <a:solidFill>
                  <a:srgbClr val="CCCCCC"/>
                </a:solidFill>
                <a:latin typeface="Fira Sans Extra Condensed Medium"/>
                <a:ea typeface="Fira Sans Extra Condensed Medium"/>
                <a:cs typeface="Fira Sans Extra Condensed Medium"/>
                <a:sym typeface="Fira Sans Extra Condensed Medium"/>
              </a:defRPr>
            </a:lvl4pPr>
            <a:lvl5pPr lvl="4" rtl="0">
              <a:spcBef>
                <a:spcPts val="0"/>
              </a:spcBef>
              <a:spcAft>
                <a:spcPts val="0"/>
              </a:spcAft>
              <a:buClr>
                <a:srgbClr val="CCCCCC"/>
              </a:buClr>
              <a:buSzPts val="14000"/>
              <a:buFont typeface="Fira Sans Extra Condensed Medium"/>
              <a:buNone/>
              <a:defRPr sz="18666">
                <a:solidFill>
                  <a:srgbClr val="CCCCCC"/>
                </a:solidFill>
                <a:latin typeface="Fira Sans Extra Condensed Medium"/>
                <a:ea typeface="Fira Sans Extra Condensed Medium"/>
                <a:cs typeface="Fira Sans Extra Condensed Medium"/>
                <a:sym typeface="Fira Sans Extra Condensed Medium"/>
              </a:defRPr>
            </a:lvl5pPr>
            <a:lvl6pPr lvl="5" rtl="0">
              <a:spcBef>
                <a:spcPts val="0"/>
              </a:spcBef>
              <a:spcAft>
                <a:spcPts val="0"/>
              </a:spcAft>
              <a:buClr>
                <a:srgbClr val="CCCCCC"/>
              </a:buClr>
              <a:buSzPts val="14000"/>
              <a:buFont typeface="Fira Sans Extra Condensed Medium"/>
              <a:buNone/>
              <a:defRPr sz="18666">
                <a:solidFill>
                  <a:srgbClr val="CCCCCC"/>
                </a:solidFill>
                <a:latin typeface="Fira Sans Extra Condensed Medium"/>
                <a:ea typeface="Fira Sans Extra Condensed Medium"/>
                <a:cs typeface="Fira Sans Extra Condensed Medium"/>
                <a:sym typeface="Fira Sans Extra Condensed Medium"/>
              </a:defRPr>
            </a:lvl6pPr>
            <a:lvl7pPr lvl="6" rtl="0">
              <a:spcBef>
                <a:spcPts val="0"/>
              </a:spcBef>
              <a:spcAft>
                <a:spcPts val="0"/>
              </a:spcAft>
              <a:buClr>
                <a:srgbClr val="CCCCCC"/>
              </a:buClr>
              <a:buSzPts val="14000"/>
              <a:buFont typeface="Fira Sans Extra Condensed Medium"/>
              <a:buNone/>
              <a:defRPr sz="18666">
                <a:solidFill>
                  <a:srgbClr val="CCCCCC"/>
                </a:solidFill>
                <a:latin typeface="Fira Sans Extra Condensed Medium"/>
                <a:ea typeface="Fira Sans Extra Condensed Medium"/>
                <a:cs typeface="Fira Sans Extra Condensed Medium"/>
                <a:sym typeface="Fira Sans Extra Condensed Medium"/>
              </a:defRPr>
            </a:lvl7pPr>
            <a:lvl8pPr lvl="7" rtl="0">
              <a:spcBef>
                <a:spcPts val="0"/>
              </a:spcBef>
              <a:spcAft>
                <a:spcPts val="0"/>
              </a:spcAft>
              <a:buClr>
                <a:srgbClr val="CCCCCC"/>
              </a:buClr>
              <a:buSzPts val="14000"/>
              <a:buFont typeface="Fira Sans Extra Condensed Medium"/>
              <a:buNone/>
              <a:defRPr sz="18666">
                <a:solidFill>
                  <a:srgbClr val="CCCCCC"/>
                </a:solidFill>
                <a:latin typeface="Fira Sans Extra Condensed Medium"/>
                <a:ea typeface="Fira Sans Extra Condensed Medium"/>
                <a:cs typeface="Fira Sans Extra Condensed Medium"/>
                <a:sym typeface="Fira Sans Extra Condensed Medium"/>
              </a:defRPr>
            </a:lvl8pPr>
            <a:lvl9pPr lvl="8" rtl="0">
              <a:spcBef>
                <a:spcPts val="0"/>
              </a:spcBef>
              <a:spcAft>
                <a:spcPts val="0"/>
              </a:spcAft>
              <a:buClr>
                <a:srgbClr val="CCCCCC"/>
              </a:buClr>
              <a:buSzPts val="14000"/>
              <a:buFont typeface="Fira Sans Extra Condensed Medium"/>
              <a:buNone/>
              <a:defRPr sz="18666">
                <a:solidFill>
                  <a:srgbClr val="CCCCCC"/>
                </a:solidFill>
                <a:latin typeface="Fira Sans Extra Condensed Medium"/>
                <a:ea typeface="Fira Sans Extra Condensed Medium"/>
                <a:cs typeface="Fira Sans Extra Condensed Medium"/>
                <a:sym typeface="Fira Sans Extra Condensed Medium"/>
              </a:defRPr>
            </a:lvl9pPr>
          </a:lstStyle>
          <a:p>
            <a:r>
              <a:t>xx%</a:t>
            </a:r>
          </a:p>
        </p:txBody>
      </p:sp>
      <p:sp>
        <p:nvSpPr>
          <p:cNvPr id="43" name="Google Shape;43;p6"/>
          <p:cNvSpPr/>
          <p:nvPr/>
        </p:nvSpPr>
        <p:spPr>
          <a:xfrm>
            <a:off x="3363200" y="1004167"/>
            <a:ext cx="5465600" cy="4777600"/>
          </a:xfrm>
          <a:prstGeom prst="rect">
            <a:avLst/>
          </a:prstGeom>
          <a:noFill/>
          <a:ln w="9525"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2400">
              <a:solidFill>
                <a:srgbClr val="CCCCCC"/>
              </a:solidFill>
            </a:endParaRPr>
          </a:p>
        </p:txBody>
      </p:sp>
    </p:spTree>
    <p:extLst>
      <p:ext uri="{BB962C8B-B14F-4D97-AF65-F5344CB8AC3E}">
        <p14:creationId xmlns:p14="http://schemas.microsoft.com/office/powerpoint/2010/main" val="4152776553"/>
      </p:ext>
    </p:extLst>
  </p:cSld>
  <p:clrMapOvr>
    <a:masterClrMapping/>
  </p:clrMapOvr>
</p:sldLayout>
</file>

<file path=ppt/slideLayouts/slideLayout32.xml><?xml version="1.0" encoding="utf-8"?>
<p:sldLayout xmlns:a="http://schemas.openxmlformats.org/drawingml/2006/main" xmlns:r="http://schemas.openxmlformats.org/officeDocument/2006/relationships" xmlns:p="http://schemas.openxmlformats.org/presentationml/2006/main" userDrawn="1">
  <p:cSld name="1_Blank">
    <p:spTree>
      <p:nvGrpSpPr>
        <p:cNvPr id="1" name=""/>
        <p:cNvGrpSpPr/>
        <p:nvPr/>
      </p:nvGrpSpPr>
      <p:grpSpPr>
        <a:xfrm>
          <a:off x="0" y="0"/>
          <a:ext cx="0" cy="0"/>
          <a:chOff x="0" y="0"/>
          <a:chExt cx="0" cy="0"/>
        </a:xfrm>
      </p:grpSpPr>
      <p:sp>
        <p:nvSpPr>
          <p:cNvPr id="6" name="Title 1">
            <a:extLst>
              <a:ext uri="{FF2B5EF4-FFF2-40B4-BE49-F238E27FC236}">
                <a16:creationId xmlns:a16="http://schemas.microsoft.com/office/drawing/2014/main" id="{BA8C1A4B-1B07-4D06-863B-95C440B6A5F5}"/>
              </a:ext>
            </a:extLst>
          </p:cNvPr>
          <p:cNvSpPr>
            <a:spLocks noGrp="1"/>
          </p:cNvSpPr>
          <p:nvPr>
            <p:ph type="title" hasCustomPrompt="1"/>
          </p:nvPr>
        </p:nvSpPr>
        <p:spPr>
          <a:xfrm>
            <a:off x="831850" y="1709738"/>
            <a:ext cx="10515600" cy="2852737"/>
          </a:xfrm>
        </p:spPr>
        <p:txBody>
          <a:bodyPr anchor="ctr">
            <a:normAutofit/>
          </a:bodyPr>
          <a:lstStyle>
            <a:lvl1pPr algn="ctr">
              <a:defRPr sz="10000" b="1">
                <a:solidFill>
                  <a:schemeClr val="bg1"/>
                </a:solidFill>
                <a:effectLst>
                  <a:outerShdw blurRad="38100" dist="38100" dir="2700000" algn="tl">
                    <a:srgbClr val="000000">
                      <a:alpha val="43137"/>
                    </a:srgbClr>
                  </a:outerShdw>
                </a:effectLst>
                <a:latin typeface="Arial" panose="020B0604020202020204" pitchFamily="34" charset="0"/>
                <a:cs typeface="Arial" panose="020B0604020202020204" pitchFamily="34" charset="0"/>
              </a:defRPr>
            </a:lvl1pPr>
          </a:lstStyle>
          <a:p>
            <a:r>
              <a:rPr lang="en-US"/>
              <a:t>THANK YOU</a:t>
            </a:r>
            <a:endParaRPr lang="en-IN"/>
          </a:p>
        </p:txBody>
      </p:sp>
      <p:sp>
        <p:nvSpPr>
          <p:cNvPr id="2" name="Date Placeholder 1">
            <a:extLst>
              <a:ext uri="{FF2B5EF4-FFF2-40B4-BE49-F238E27FC236}">
                <a16:creationId xmlns:a16="http://schemas.microsoft.com/office/drawing/2014/main" id="{4C325C45-CADC-4824-8439-1443F3C75E86}"/>
              </a:ext>
            </a:extLst>
          </p:cNvPr>
          <p:cNvSpPr>
            <a:spLocks noGrp="1"/>
          </p:cNvSpPr>
          <p:nvPr>
            <p:ph type="dt" sz="half" idx="10"/>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fld id="{E506AAB7-FDC6-4C61-8852-B5AEF9DEC5E8}" type="datetimeFigureOut">
              <a:rPr kumimoji="0" lang="en-IN" sz="1200" b="0" i="0" u="none" strike="noStrike" kern="1200" cap="none" spc="0" normalizeH="0" baseline="0" noProof="0" smtClean="0">
                <a:ln>
                  <a:noFill/>
                </a:ln>
                <a:solidFill>
                  <a:prstClr val="black">
                    <a:tint val="75000"/>
                  </a:prstClr>
                </a:solidFill>
                <a:effectLst/>
                <a:uLnTx/>
                <a:uFillTx/>
                <a:latin typeface="Calibri" panose="020F0502020204030204"/>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21-08-2026</a:t>
            </a:fld>
            <a:endParaRPr kumimoji="0" lang="en-IN" sz="1200" b="0" i="0" u="none" strike="noStrike" kern="1200" cap="none" spc="0" normalizeH="0" baseline="0" noProof="0">
              <a:ln>
                <a:noFill/>
              </a:ln>
              <a:solidFill>
                <a:prstClr val="black">
                  <a:tint val="75000"/>
                </a:prstClr>
              </a:solidFill>
              <a:effectLst/>
              <a:uLnTx/>
              <a:uFillTx/>
              <a:latin typeface="Calibri" panose="020F0502020204030204"/>
              <a:ea typeface="+mn-ea"/>
              <a:cs typeface="+mn-cs"/>
            </a:endParaRPr>
          </a:p>
        </p:txBody>
      </p:sp>
      <p:sp>
        <p:nvSpPr>
          <p:cNvPr id="3" name="Footer Placeholder 2">
            <a:extLst>
              <a:ext uri="{FF2B5EF4-FFF2-40B4-BE49-F238E27FC236}">
                <a16:creationId xmlns:a16="http://schemas.microsoft.com/office/drawing/2014/main" id="{5C835BC5-16E1-442C-B6EB-70468475525E}"/>
              </a:ext>
            </a:extLst>
          </p:cNvPr>
          <p:cNvSpPr>
            <a:spLocks noGrp="1"/>
          </p:cNvSpPr>
          <p:nvPr>
            <p:ph type="ftr" sz="quarter" idx="11"/>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200" b="0" i="0" u="none" strike="noStrike" kern="1200" cap="none" spc="0" normalizeH="0" baseline="0" noProof="0">
              <a:ln>
                <a:noFill/>
              </a:ln>
              <a:solidFill>
                <a:prstClr val="black">
                  <a:tint val="75000"/>
                </a:prstClr>
              </a:solidFill>
              <a:effectLst/>
              <a:uLnTx/>
              <a:uFillTx/>
              <a:latin typeface="Calibri" panose="020F0502020204030204"/>
              <a:ea typeface="+mn-ea"/>
              <a:cs typeface="+mn-cs"/>
            </a:endParaRPr>
          </a:p>
        </p:txBody>
      </p:sp>
      <p:sp>
        <p:nvSpPr>
          <p:cNvPr id="4" name="Slide Number Placeholder 3">
            <a:extLst>
              <a:ext uri="{FF2B5EF4-FFF2-40B4-BE49-F238E27FC236}">
                <a16:creationId xmlns:a16="http://schemas.microsoft.com/office/drawing/2014/main" id="{07D1D808-D90A-48E2-A695-584393B78DD3}"/>
              </a:ext>
            </a:extLst>
          </p:cNvPr>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1FB7884-3276-45AD-AE4A-C88AA964D53A}" type="slidenum">
              <a:rPr kumimoji="0" lang="en-IN" sz="1200" b="0" i="0" u="none" strike="noStrike" kern="1200" cap="none" spc="0" normalizeH="0" baseline="0" noProof="0" smtClean="0">
                <a:ln>
                  <a:noFill/>
                </a:ln>
                <a:solidFill>
                  <a:prstClr val="black">
                    <a:tint val="75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a:t>
            </a:fld>
            <a:endParaRPr kumimoji="0" lang="en-IN" sz="1200" b="0" i="0" u="none" strike="noStrike" kern="1200" cap="none" spc="0" normalizeH="0" baseline="0" noProof="0">
              <a:ln>
                <a:noFill/>
              </a:ln>
              <a:solidFill>
                <a:prstClr val="black">
                  <a:tint val="75000"/>
                </a:prstClr>
              </a:solidFill>
              <a:effectLst/>
              <a:uLnTx/>
              <a:uFillTx/>
              <a:latin typeface="Calibri" panose="020F0502020204030204"/>
              <a:ea typeface="+mn-ea"/>
              <a:cs typeface="+mn-cs"/>
            </a:endParaRPr>
          </a:p>
        </p:txBody>
      </p:sp>
      <p:sp>
        <p:nvSpPr>
          <p:cNvPr id="7" name="Picture Placeholder 6">
            <a:extLst>
              <a:ext uri="{FF2B5EF4-FFF2-40B4-BE49-F238E27FC236}">
                <a16:creationId xmlns:a16="http://schemas.microsoft.com/office/drawing/2014/main" id="{C63969BF-34F6-4BB0-8C46-F7B280E0A1BF}"/>
              </a:ext>
            </a:extLst>
          </p:cNvPr>
          <p:cNvSpPr>
            <a:spLocks noGrp="1"/>
          </p:cNvSpPr>
          <p:nvPr>
            <p:ph type="pic" sz="quarter" idx="13"/>
          </p:nvPr>
        </p:nvSpPr>
        <p:spPr>
          <a:xfrm>
            <a:off x="0" y="0"/>
            <a:ext cx="12192000" cy="6858000"/>
          </a:xfrm>
        </p:spPr>
        <p:txBody>
          <a:bodyPr/>
          <a:lstStyle/>
          <a:p>
            <a:endParaRPr lang="en-IN"/>
          </a:p>
        </p:txBody>
      </p:sp>
    </p:spTree>
    <p:extLst>
      <p:ext uri="{BB962C8B-B14F-4D97-AF65-F5344CB8AC3E}">
        <p14:creationId xmlns:p14="http://schemas.microsoft.com/office/powerpoint/2010/main" val="3084258437"/>
      </p:ext>
    </p:extLst>
  </p:cSld>
  <p:clrMapOvr>
    <a:masterClrMapping/>
  </p:clrMapOvr>
</p:sldLayout>
</file>

<file path=ppt/slideLayouts/slideLayout33.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682A8C8-35D8-23A6-D609-DCE4444E0221}"/>
              </a:ext>
            </a:extLst>
          </p:cNvPr>
          <p:cNvSpPr>
            <a:spLocks noGrp="1"/>
          </p:cNvSpPr>
          <p:nvPr>
            <p:ph type="ctrTitle"/>
          </p:nvPr>
        </p:nvSpPr>
        <p:spPr>
          <a:xfrm>
            <a:off x="1524000" y="1122363"/>
            <a:ext cx="9144000" cy="2387600"/>
          </a:xfrm>
        </p:spPr>
        <p:txBody>
          <a:bodyPr anchor="b"/>
          <a:lstStyle>
            <a:lvl1pPr algn="ctr">
              <a:defRPr sz="6000"/>
            </a:lvl1pPr>
          </a:lstStyle>
          <a:p>
            <a:r>
              <a:rPr lang="en-US"/>
              <a:t>Click to edit Master title style</a:t>
            </a:r>
            <a:endParaRPr lang="en-IN"/>
          </a:p>
        </p:txBody>
      </p:sp>
      <p:sp>
        <p:nvSpPr>
          <p:cNvPr id="3" name="Subtitle 2">
            <a:extLst>
              <a:ext uri="{FF2B5EF4-FFF2-40B4-BE49-F238E27FC236}">
                <a16:creationId xmlns:a16="http://schemas.microsoft.com/office/drawing/2014/main" id="{B47D85C8-7BF0-156B-4A67-4BAFDC442239}"/>
              </a:ext>
            </a:extLst>
          </p:cNvPr>
          <p:cNvSpPr>
            <a:spLocks noGrp="1"/>
          </p:cNvSpPr>
          <p:nvPr>
            <p:ph type="subTitle" idx="1"/>
          </p:nvPr>
        </p:nvSpPr>
        <p:spPr>
          <a:xfrm>
            <a:off x="1524000" y="3602038"/>
            <a:ext cx="9144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endParaRPr lang="en-IN"/>
          </a:p>
        </p:txBody>
      </p:sp>
      <p:sp>
        <p:nvSpPr>
          <p:cNvPr id="4" name="Date Placeholder 3">
            <a:extLst>
              <a:ext uri="{FF2B5EF4-FFF2-40B4-BE49-F238E27FC236}">
                <a16:creationId xmlns:a16="http://schemas.microsoft.com/office/drawing/2014/main" id="{BD06C434-C347-4E6A-54DA-588F14B6C39A}"/>
              </a:ext>
            </a:extLst>
          </p:cNvPr>
          <p:cNvSpPr>
            <a:spLocks noGrp="1"/>
          </p:cNvSpPr>
          <p:nvPr>
            <p:ph type="dt" sz="half" idx="10"/>
          </p:nvPr>
        </p:nvSpPr>
        <p:spPr/>
        <p:txBody>
          <a:bodyPr/>
          <a:lstStyle/>
          <a:p>
            <a:fld id="{5DD74E57-1632-4C5C-A9EC-8B704D1AAAC1}" type="datetimeFigureOut">
              <a:rPr lang="en-IN" smtClean="0"/>
              <a:t>21-08-2026</a:t>
            </a:fld>
            <a:endParaRPr lang="en-IN"/>
          </a:p>
        </p:txBody>
      </p:sp>
      <p:sp>
        <p:nvSpPr>
          <p:cNvPr id="5" name="Footer Placeholder 4">
            <a:extLst>
              <a:ext uri="{FF2B5EF4-FFF2-40B4-BE49-F238E27FC236}">
                <a16:creationId xmlns:a16="http://schemas.microsoft.com/office/drawing/2014/main" id="{C0500FDE-6851-0191-5170-386492A763E7}"/>
              </a:ext>
            </a:extLst>
          </p:cNvPr>
          <p:cNvSpPr>
            <a:spLocks noGrp="1"/>
          </p:cNvSpPr>
          <p:nvPr>
            <p:ph type="ftr" sz="quarter" idx="11"/>
          </p:nvPr>
        </p:nvSpPr>
        <p:spPr/>
        <p:txBody>
          <a:bodyPr/>
          <a:lstStyle/>
          <a:p>
            <a:endParaRPr lang="en-IN"/>
          </a:p>
        </p:txBody>
      </p:sp>
      <p:sp>
        <p:nvSpPr>
          <p:cNvPr id="6" name="Slide Number Placeholder 5">
            <a:extLst>
              <a:ext uri="{FF2B5EF4-FFF2-40B4-BE49-F238E27FC236}">
                <a16:creationId xmlns:a16="http://schemas.microsoft.com/office/drawing/2014/main" id="{50AA3BF4-C056-93D0-1589-C34B5029B8F7}"/>
              </a:ext>
            </a:extLst>
          </p:cNvPr>
          <p:cNvSpPr>
            <a:spLocks noGrp="1"/>
          </p:cNvSpPr>
          <p:nvPr>
            <p:ph type="sldNum" sz="quarter" idx="12"/>
          </p:nvPr>
        </p:nvSpPr>
        <p:spPr/>
        <p:txBody>
          <a:bodyPr/>
          <a:lstStyle/>
          <a:p>
            <a:fld id="{51A60DC9-5BBE-47FF-87A2-FAFF435E6FDC}" type="slidenum">
              <a:rPr lang="en-IN" smtClean="0"/>
              <a:t>‹#›</a:t>
            </a:fld>
            <a:endParaRPr lang="en-IN"/>
          </a:p>
        </p:txBody>
      </p:sp>
    </p:spTree>
    <p:extLst>
      <p:ext uri="{BB962C8B-B14F-4D97-AF65-F5344CB8AC3E}">
        <p14:creationId xmlns:p14="http://schemas.microsoft.com/office/powerpoint/2010/main" val="3536494331"/>
      </p:ext>
    </p:extLst>
  </p:cSld>
  <p:clrMapOvr>
    <a:masterClrMapping/>
  </p:clrMapOvr>
</p:sldLayout>
</file>

<file path=ppt/slideLayouts/slideLayout34.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CB07519-94D6-D219-7D89-408CE5C2AACF}"/>
              </a:ext>
            </a:extLst>
          </p:cNvPr>
          <p:cNvSpPr>
            <a:spLocks noGrp="1"/>
          </p:cNvSpPr>
          <p:nvPr>
            <p:ph type="title"/>
          </p:nvPr>
        </p:nvSpPr>
        <p:spPr/>
        <p:txBody>
          <a:bodyPr/>
          <a:lstStyle/>
          <a:p>
            <a:r>
              <a:rPr lang="en-US"/>
              <a:t>Click to edit Master title style</a:t>
            </a:r>
            <a:endParaRPr lang="en-IN"/>
          </a:p>
        </p:txBody>
      </p:sp>
      <p:sp>
        <p:nvSpPr>
          <p:cNvPr id="3" name="Content Placeholder 2">
            <a:extLst>
              <a:ext uri="{FF2B5EF4-FFF2-40B4-BE49-F238E27FC236}">
                <a16:creationId xmlns:a16="http://schemas.microsoft.com/office/drawing/2014/main" id="{DB9E8C52-D5E5-1F4B-8A32-A9906763AB88}"/>
              </a:ext>
            </a:extLst>
          </p:cNvPr>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IN"/>
          </a:p>
        </p:txBody>
      </p:sp>
      <p:sp>
        <p:nvSpPr>
          <p:cNvPr id="4" name="Date Placeholder 3">
            <a:extLst>
              <a:ext uri="{FF2B5EF4-FFF2-40B4-BE49-F238E27FC236}">
                <a16:creationId xmlns:a16="http://schemas.microsoft.com/office/drawing/2014/main" id="{755223CE-F586-2C16-197B-392176C7E772}"/>
              </a:ext>
            </a:extLst>
          </p:cNvPr>
          <p:cNvSpPr>
            <a:spLocks noGrp="1"/>
          </p:cNvSpPr>
          <p:nvPr>
            <p:ph type="dt" sz="half" idx="10"/>
          </p:nvPr>
        </p:nvSpPr>
        <p:spPr/>
        <p:txBody>
          <a:bodyPr/>
          <a:lstStyle/>
          <a:p>
            <a:fld id="{5DD74E57-1632-4C5C-A9EC-8B704D1AAAC1}" type="datetimeFigureOut">
              <a:rPr lang="en-IN" smtClean="0"/>
              <a:t>21-08-2026</a:t>
            </a:fld>
            <a:endParaRPr lang="en-IN"/>
          </a:p>
        </p:txBody>
      </p:sp>
      <p:sp>
        <p:nvSpPr>
          <p:cNvPr id="5" name="Footer Placeholder 4">
            <a:extLst>
              <a:ext uri="{FF2B5EF4-FFF2-40B4-BE49-F238E27FC236}">
                <a16:creationId xmlns:a16="http://schemas.microsoft.com/office/drawing/2014/main" id="{1C374233-107D-5651-3F75-D6BCBDACE2F4}"/>
              </a:ext>
            </a:extLst>
          </p:cNvPr>
          <p:cNvSpPr>
            <a:spLocks noGrp="1"/>
          </p:cNvSpPr>
          <p:nvPr>
            <p:ph type="ftr" sz="quarter" idx="11"/>
          </p:nvPr>
        </p:nvSpPr>
        <p:spPr/>
        <p:txBody>
          <a:bodyPr/>
          <a:lstStyle/>
          <a:p>
            <a:endParaRPr lang="en-IN"/>
          </a:p>
        </p:txBody>
      </p:sp>
      <p:sp>
        <p:nvSpPr>
          <p:cNvPr id="6" name="Slide Number Placeholder 5">
            <a:extLst>
              <a:ext uri="{FF2B5EF4-FFF2-40B4-BE49-F238E27FC236}">
                <a16:creationId xmlns:a16="http://schemas.microsoft.com/office/drawing/2014/main" id="{EA5A6297-55EF-30E8-1361-909E8BADC97E}"/>
              </a:ext>
            </a:extLst>
          </p:cNvPr>
          <p:cNvSpPr>
            <a:spLocks noGrp="1"/>
          </p:cNvSpPr>
          <p:nvPr>
            <p:ph type="sldNum" sz="quarter" idx="12"/>
          </p:nvPr>
        </p:nvSpPr>
        <p:spPr/>
        <p:txBody>
          <a:bodyPr/>
          <a:lstStyle/>
          <a:p>
            <a:fld id="{51A60DC9-5BBE-47FF-87A2-FAFF435E6FDC}" type="slidenum">
              <a:rPr lang="en-IN" smtClean="0"/>
              <a:t>‹#›</a:t>
            </a:fld>
            <a:endParaRPr lang="en-IN"/>
          </a:p>
        </p:txBody>
      </p:sp>
    </p:spTree>
    <p:extLst>
      <p:ext uri="{BB962C8B-B14F-4D97-AF65-F5344CB8AC3E}">
        <p14:creationId xmlns:p14="http://schemas.microsoft.com/office/powerpoint/2010/main" val="4012586265"/>
      </p:ext>
    </p:extLst>
  </p:cSld>
  <p:clrMapOvr>
    <a:masterClrMapping/>
  </p:clrMapOvr>
</p:sldLayout>
</file>

<file path=ppt/slideLayouts/slideLayout35.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8FDC8FB-BBE2-4059-9431-19D12578D972}"/>
              </a:ext>
            </a:extLst>
          </p:cNvPr>
          <p:cNvSpPr>
            <a:spLocks noGrp="1"/>
          </p:cNvSpPr>
          <p:nvPr>
            <p:ph type="title"/>
          </p:nvPr>
        </p:nvSpPr>
        <p:spPr>
          <a:xfrm>
            <a:off x="831850" y="1709738"/>
            <a:ext cx="10515600" cy="2852737"/>
          </a:xfrm>
        </p:spPr>
        <p:txBody>
          <a:bodyPr anchor="b"/>
          <a:lstStyle>
            <a:lvl1pPr>
              <a:defRPr sz="6000"/>
            </a:lvl1pPr>
          </a:lstStyle>
          <a:p>
            <a:r>
              <a:rPr lang="en-US"/>
              <a:t>Click to edit Master title style</a:t>
            </a:r>
            <a:endParaRPr lang="en-IN"/>
          </a:p>
        </p:txBody>
      </p:sp>
      <p:sp>
        <p:nvSpPr>
          <p:cNvPr id="3" name="Text Placeholder 2">
            <a:extLst>
              <a:ext uri="{FF2B5EF4-FFF2-40B4-BE49-F238E27FC236}">
                <a16:creationId xmlns:a16="http://schemas.microsoft.com/office/drawing/2014/main" id="{44B265C8-8F31-03BD-A6BF-C028C1AB15AB}"/>
              </a:ext>
            </a:extLst>
          </p:cNvPr>
          <p:cNvSpPr>
            <a:spLocks noGrp="1"/>
          </p:cNvSpPr>
          <p:nvPr>
            <p:ph type="body" idx="1"/>
          </p:nvPr>
        </p:nvSpPr>
        <p:spPr>
          <a:xfrm>
            <a:off x="831850" y="4589463"/>
            <a:ext cx="10515600" cy="1500187"/>
          </a:xfrm>
        </p:spPr>
        <p:txBody>
          <a:bodyPr/>
          <a:lstStyle>
            <a:lvl1pPr marL="0" indent="0">
              <a:buNone/>
              <a:defRPr sz="2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a:t>Click to edit Master text styles</a:t>
            </a:r>
          </a:p>
        </p:txBody>
      </p:sp>
      <p:sp>
        <p:nvSpPr>
          <p:cNvPr id="4" name="Date Placeholder 3">
            <a:extLst>
              <a:ext uri="{FF2B5EF4-FFF2-40B4-BE49-F238E27FC236}">
                <a16:creationId xmlns:a16="http://schemas.microsoft.com/office/drawing/2014/main" id="{BF86395C-4EDF-5B83-A1AC-17D4C907459E}"/>
              </a:ext>
            </a:extLst>
          </p:cNvPr>
          <p:cNvSpPr>
            <a:spLocks noGrp="1"/>
          </p:cNvSpPr>
          <p:nvPr>
            <p:ph type="dt" sz="half" idx="10"/>
          </p:nvPr>
        </p:nvSpPr>
        <p:spPr/>
        <p:txBody>
          <a:bodyPr/>
          <a:lstStyle/>
          <a:p>
            <a:fld id="{5DD74E57-1632-4C5C-A9EC-8B704D1AAAC1}" type="datetimeFigureOut">
              <a:rPr lang="en-IN" smtClean="0"/>
              <a:t>21-08-2026</a:t>
            </a:fld>
            <a:endParaRPr lang="en-IN"/>
          </a:p>
        </p:txBody>
      </p:sp>
      <p:sp>
        <p:nvSpPr>
          <p:cNvPr id="5" name="Footer Placeholder 4">
            <a:extLst>
              <a:ext uri="{FF2B5EF4-FFF2-40B4-BE49-F238E27FC236}">
                <a16:creationId xmlns:a16="http://schemas.microsoft.com/office/drawing/2014/main" id="{E68B2F8C-13FB-4307-9030-C942DB10E2CD}"/>
              </a:ext>
            </a:extLst>
          </p:cNvPr>
          <p:cNvSpPr>
            <a:spLocks noGrp="1"/>
          </p:cNvSpPr>
          <p:nvPr>
            <p:ph type="ftr" sz="quarter" idx="11"/>
          </p:nvPr>
        </p:nvSpPr>
        <p:spPr/>
        <p:txBody>
          <a:bodyPr/>
          <a:lstStyle/>
          <a:p>
            <a:endParaRPr lang="en-IN"/>
          </a:p>
        </p:txBody>
      </p:sp>
      <p:sp>
        <p:nvSpPr>
          <p:cNvPr id="6" name="Slide Number Placeholder 5">
            <a:extLst>
              <a:ext uri="{FF2B5EF4-FFF2-40B4-BE49-F238E27FC236}">
                <a16:creationId xmlns:a16="http://schemas.microsoft.com/office/drawing/2014/main" id="{4D4DBDA9-8AD0-9006-9FF0-3EF3DDFFEFB2}"/>
              </a:ext>
            </a:extLst>
          </p:cNvPr>
          <p:cNvSpPr>
            <a:spLocks noGrp="1"/>
          </p:cNvSpPr>
          <p:nvPr>
            <p:ph type="sldNum" sz="quarter" idx="12"/>
          </p:nvPr>
        </p:nvSpPr>
        <p:spPr/>
        <p:txBody>
          <a:bodyPr/>
          <a:lstStyle/>
          <a:p>
            <a:fld id="{51A60DC9-5BBE-47FF-87A2-FAFF435E6FDC}" type="slidenum">
              <a:rPr lang="en-IN" smtClean="0"/>
              <a:t>‹#›</a:t>
            </a:fld>
            <a:endParaRPr lang="en-IN"/>
          </a:p>
        </p:txBody>
      </p:sp>
    </p:spTree>
    <p:extLst>
      <p:ext uri="{BB962C8B-B14F-4D97-AF65-F5344CB8AC3E}">
        <p14:creationId xmlns:p14="http://schemas.microsoft.com/office/powerpoint/2010/main" val="3184325172"/>
      </p:ext>
    </p:extLst>
  </p:cSld>
  <p:clrMapOvr>
    <a:masterClrMapping/>
  </p:clrMapOvr>
</p:sldLayout>
</file>

<file path=ppt/slideLayouts/slideLayout36.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D268B10-7CAD-37A8-853D-E6EBE96C806C}"/>
              </a:ext>
            </a:extLst>
          </p:cNvPr>
          <p:cNvSpPr>
            <a:spLocks noGrp="1"/>
          </p:cNvSpPr>
          <p:nvPr>
            <p:ph type="title"/>
          </p:nvPr>
        </p:nvSpPr>
        <p:spPr/>
        <p:txBody>
          <a:bodyPr/>
          <a:lstStyle/>
          <a:p>
            <a:r>
              <a:rPr lang="en-US"/>
              <a:t>Click to edit Master title style</a:t>
            </a:r>
            <a:endParaRPr lang="en-IN"/>
          </a:p>
        </p:txBody>
      </p:sp>
      <p:sp>
        <p:nvSpPr>
          <p:cNvPr id="3" name="Content Placeholder 2">
            <a:extLst>
              <a:ext uri="{FF2B5EF4-FFF2-40B4-BE49-F238E27FC236}">
                <a16:creationId xmlns:a16="http://schemas.microsoft.com/office/drawing/2014/main" id="{2B8D76DA-F43C-B3F6-C97C-D635B8F00FFF}"/>
              </a:ext>
            </a:extLst>
          </p:cNvPr>
          <p:cNvSpPr>
            <a:spLocks noGrp="1"/>
          </p:cNvSpPr>
          <p:nvPr>
            <p:ph sz="half" idx="1"/>
          </p:nvPr>
        </p:nvSpPr>
        <p:spPr>
          <a:xfrm>
            <a:off x="838200" y="1825625"/>
            <a:ext cx="5181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IN"/>
          </a:p>
        </p:txBody>
      </p:sp>
      <p:sp>
        <p:nvSpPr>
          <p:cNvPr id="4" name="Content Placeholder 3">
            <a:extLst>
              <a:ext uri="{FF2B5EF4-FFF2-40B4-BE49-F238E27FC236}">
                <a16:creationId xmlns:a16="http://schemas.microsoft.com/office/drawing/2014/main" id="{0F04C387-F4F0-7D0E-D12A-615E5FFEE6C6}"/>
              </a:ext>
            </a:extLst>
          </p:cNvPr>
          <p:cNvSpPr>
            <a:spLocks noGrp="1"/>
          </p:cNvSpPr>
          <p:nvPr>
            <p:ph sz="half" idx="2"/>
          </p:nvPr>
        </p:nvSpPr>
        <p:spPr>
          <a:xfrm>
            <a:off x="6172200" y="1825625"/>
            <a:ext cx="5181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IN"/>
          </a:p>
        </p:txBody>
      </p:sp>
      <p:sp>
        <p:nvSpPr>
          <p:cNvPr id="5" name="Date Placeholder 4">
            <a:extLst>
              <a:ext uri="{FF2B5EF4-FFF2-40B4-BE49-F238E27FC236}">
                <a16:creationId xmlns:a16="http://schemas.microsoft.com/office/drawing/2014/main" id="{62CBA46D-23DE-824A-61E4-0947962B4C06}"/>
              </a:ext>
            </a:extLst>
          </p:cNvPr>
          <p:cNvSpPr>
            <a:spLocks noGrp="1"/>
          </p:cNvSpPr>
          <p:nvPr>
            <p:ph type="dt" sz="half" idx="10"/>
          </p:nvPr>
        </p:nvSpPr>
        <p:spPr/>
        <p:txBody>
          <a:bodyPr/>
          <a:lstStyle/>
          <a:p>
            <a:fld id="{5DD74E57-1632-4C5C-A9EC-8B704D1AAAC1}" type="datetimeFigureOut">
              <a:rPr lang="en-IN" smtClean="0"/>
              <a:t>21-08-2026</a:t>
            </a:fld>
            <a:endParaRPr lang="en-IN"/>
          </a:p>
        </p:txBody>
      </p:sp>
      <p:sp>
        <p:nvSpPr>
          <p:cNvPr id="6" name="Footer Placeholder 5">
            <a:extLst>
              <a:ext uri="{FF2B5EF4-FFF2-40B4-BE49-F238E27FC236}">
                <a16:creationId xmlns:a16="http://schemas.microsoft.com/office/drawing/2014/main" id="{77F8B4DE-5CC7-DBC5-BE62-D5365BFC6FA2}"/>
              </a:ext>
            </a:extLst>
          </p:cNvPr>
          <p:cNvSpPr>
            <a:spLocks noGrp="1"/>
          </p:cNvSpPr>
          <p:nvPr>
            <p:ph type="ftr" sz="quarter" idx="11"/>
          </p:nvPr>
        </p:nvSpPr>
        <p:spPr/>
        <p:txBody>
          <a:bodyPr/>
          <a:lstStyle/>
          <a:p>
            <a:endParaRPr lang="en-IN"/>
          </a:p>
        </p:txBody>
      </p:sp>
      <p:sp>
        <p:nvSpPr>
          <p:cNvPr id="7" name="Slide Number Placeholder 6">
            <a:extLst>
              <a:ext uri="{FF2B5EF4-FFF2-40B4-BE49-F238E27FC236}">
                <a16:creationId xmlns:a16="http://schemas.microsoft.com/office/drawing/2014/main" id="{77E48C8C-DFAA-6DF6-6B42-0F524BB44A62}"/>
              </a:ext>
            </a:extLst>
          </p:cNvPr>
          <p:cNvSpPr>
            <a:spLocks noGrp="1"/>
          </p:cNvSpPr>
          <p:nvPr>
            <p:ph type="sldNum" sz="quarter" idx="12"/>
          </p:nvPr>
        </p:nvSpPr>
        <p:spPr/>
        <p:txBody>
          <a:bodyPr/>
          <a:lstStyle/>
          <a:p>
            <a:fld id="{51A60DC9-5BBE-47FF-87A2-FAFF435E6FDC}" type="slidenum">
              <a:rPr lang="en-IN" smtClean="0"/>
              <a:t>‹#›</a:t>
            </a:fld>
            <a:endParaRPr lang="en-IN"/>
          </a:p>
        </p:txBody>
      </p:sp>
    </p:spTree>
    <p:extLst>
      <p:ext uri="{BB962C8B-B14F-4D97-AF65-F5344CB8AC3E}">
        <p14:creationId xmlns:p14="http://schemas.microsoft.com/office/powerpoint/2010/main" val="1693070483"/>
      </p:ext>
    </p:extLst>
  </p:cSld>
  <p:clrMapOvr>
    <a:masterClrMapping/>
  </p:clrMapOvr>
</p:sldLayout>
</file>

<file path=ppt/slideLayouts/slideLayout37.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9753CAD-42B9-BA6C-F923-7BB37ADDF8EA}"/>
              </a:ext>
            </a:extLst>
          </p:cNvPr>
          <p:cNvSpPr>
            <a:spLocks noGrp="1"/>
          </p:cNvSpPr>
          <p:nvPr>
            <p:ph type="title"/>
          </p:nvPr>
        </p:nvSpPr>
        <p:spPr>
          <a:xfrm>
            <a:off x="839788" y="365125"/>
            <a:ext cx="10515600" cy="1325563"/>
          </a:xfrm>
        </p:spPr>
        <p:txBody>
          <a:bodyPr/>
          <a:lstStyle/>
          <a:p>
            <a:r>
              <a:rPr lang="en-US"/>
              <a:t>Click to edit Master title style</a:t>
            </a:r>
            <a:endParaRPr lang="en-IN"/>
          </a:p>
        </p:txBody>
      </p:sp>
      <p:sp>
        <p:nvSpPr>
          <p:cNvPr id="3" name="Text Placeholder 2">
            <a:extLst>
              <a:ext uri="{FF2B5EF4-FFF2-40B4-BE49-F238E27FC236}">
                <a16:creationId xmlns:a16="http://schemas.microsoft.com/office/drawing/2014/main" id="{2FC74458-2580-5054-9480-8B92D5B7E7ED}"/>
              </a:ext>
            </a:extLst>
          </p:cNvPr>
          <p:cNvSpPr>
            <a:spLocks noGrp="1"/>
          </p:cNvSpPr>
          <p:nvPr>
            <p:ph type="body" idx="1"/>
          </p:nvPr>
        </p:nvSpPr>
        <p:spPr>
          <a:xfrm>
            <a:off x="839788" y="1681163"/>
            <a:ext cx="515778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a:extLst>
              <a:ext uri="{FF2B5EF4-FFF2-40B4-BE49-F238E27FC236}">
                <a16:creationId xmlns:a16="http://schemas.microsoft.com/office/drawing/2014/main" id="{6C6F6C50-4AFE-92DB-D98C-98620F9B95CD}"/>
              </a:ext>
            </a:extLst>
          </p:cNvPr>
          <p:cNvSpPr>
            <a:spLocks noGrp="1"/>
          </p:cNvSpPr>
          <p:nvPr>
            <p:ph sz="half" idx="2"/>
          </p:nvPr>
        </p:nvSpPr>
        <p:spPr>
          <a:xfrm>
            <a:off x="839788" y="2505075"/>
            <a:ext cx="5157787" cy="368458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IN"/>
          </a:p>
        </p:txBody>
      </p:sp>
      <p:sp>
        <p:nvSpPr>
          <p:cNvPr id="5" name="Text Placeholder 4">
            <a:extLst>
              <a:ext uri="{FF2B5EF4-FFF2-40B4-BE49-F238E27FC236}">
                <a16:creationId xmlns:a16="http://schemas.microsoft.com/office/drawing/2014/main" id="{5DC42F26-BF5E-BC82-EF6D-7ACED12DCA8D}"/>
              </a:ext>
            </a:extLst>
          </p:cNvPr>
          <p:cNvSpPr>
            <a:spLocks noGrp="1"/>
          </p:cNvSpPr>
          <p:nvPr>
            <p:ph type="body" sz="quarter" idx="3"/>
          </p:nvPr>
        </p:nvSpPr>
        <p:spPr>
          <a:xfrm>
            <a:off x="6172200" y="1681163"/>
            <a:ext cx="51831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a:extLst>
              <a:ext uri="{FF2B5EF4-FFF2-40B4-BE49-F238E27FC236}">
                <a16:creationId xmlns:a16="http://schemas.microsoft.com/office/drawing/2014/main" id="{7558A0CC-BDC6-9ECA-A196-CFCBBFECDFCA}"/>
              </a:ext>
            </a:extLst>
          </p:cNvPr>
          <p:cNvSpPr>
            <a:spLocks noGrp="1"/>
          </p:cNvSpPr>
          <p:nvPr>
            <p:ph sz="quarter" idx="4"/>
          </p:nvPr>
        </p:nvSpPr>
        <p:spPr>
          <a:xfrm>
            <a:off x="6172200" y="2505075"/>
            <a:ext cx="5183188" cy="368458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IN"/>
          </a:p>
        </p:txBody>
      </p:sp>
      <p:sp>
        <p:nvSpPr>
          <p:cNvPr id="7" name="Date Placeholder 6">
            <a:extLst>
              <a:ext uri="{FF2B5EF4-FFF2-40B4-BE49-F238E27FC236}">
                <a16:creationId xmlns:a16="http://schemas.microsoft.com/office/drawing/2014/main" id="{E42893B9-A778-8913-0FDB-727B767AECC1}"/>
              </a:ext>
            </a:extLst>
          </p:cNvPr>
          <p:cNvSpPr>
            <a:spLocks noGrp="1"/>
          </p:cNvSpPr>
          <p:nvPr>
            <p:ph type="dt" sz="half" idx="10"/>
          </p:nvPr>
        </p:nvSpPr>
        <p:spPr/>
        <p:txBody>
          <a:bodyPr/>
          <a:lstStyle/>
          <a:p>
            <a:fld id="{5DD74E57-1632-4C5C-A9EC-8B704D1AAAC1}" type="datetimeFigureOut">
              <a:rPr lang="en-IN" smtClean="0"/>
              <a:t>21-08-2026</a:t>
            </a:fld>
            <a:endParaRPr lang="en-IN"/>
          </a:p>
        </p:txBody>
      </p:sp>
      <p:sp>
        <p:nvSpPr>
          <p:cNvPr id="8" name="Footer Placeholder 7">
            <a:extLst>
              <a:ext uri="{FF2B5EF4-FFF2-40B4-BE49-F238E27FC236}">
                <a16:creationId xmlns:a16="http://schemas.microsoft.com/office/drawing/2014/main" id="{6E6D4928-46F7-7DB4-2349-E67E42EFB711}"/>
              </a:ext>
            </a:extLst>
          </p:cNvPr>
          <p:cNvSpPr>
            <a:spLocks noGrp="1"/>
          </p:cNvSpPr>
          <p:nvPr>
            <p:ph type="ftr" sz="quarter" idx="11"/>
          </p:nvPr>
        </p:nvSpPr>
        <p:spPr/>
        <p:txBody>
          <a:bodyPr/>
          <a:lstStyle/>
          <a:p>
            <a:endParaRPr lang="en-IN"/>
          </a:p>
        </p:txBody>
      </p:sp>
      <p:sp>
        <p:nvSpPr>
          <p:cNvPr id="9" name="Slide Number Placeholder 8">
            <a:extLst>
              <a:ext uri="{FF2B5EF4-FFF2-40B4-BE49-F238E27FC236}">
                <a16:creationId xmlns:a16="http://schemas.microsoft.com/office/drawing/2014/main" id="{CC1C1725-A801-F344-5599-A44FBDCB2DAD}"/>
              </a:ext>
            </a:extLst>
          </p:cNvPr>
          <p:cNvSpPr>
            <a:spLocks noGrp="1"/>
          </p:cNvSpPr>
          <p:nvPr>
            <p:ph type="sldNum" sz="quarter" idx="12"/>
          </p:nvPr>
        </p:nvSpPr>
        <p:spPr/>
        <p:txBody>
          <a:bodyPr/>
          <a:lstStyle/>
          <a:p>
            <a:fld id="{51A60DC9-5BBE-47FF-87A2-FAFF435E6FDC}" type="slidenum">
              <a:rPr lang="en-IN" smtClean="0"/>
              <a:t>‹#›</a:t>
            </a:fld>
            <a:endParaRPr lang="en-IN"/>
          </a:p>
        </p:txBody>
      </p:sp>
    </p:spTree>
    <p:extLst>
      <p:ext uri="{BB962C8B-B14F-4D97-AF65-F5344CB8AC3E}">
        <p14:creationId xmlns:p14="http://schemas.microsoft.com/office/powerpoint/2010/main" val="3047630528"/>
      </p:ext>
    </p:extLst>
  </p:cSld>
  <p:clrMapOvr>
    <a:masterClrMapping/>
  </p:clrMapOvr>
</p:sldLayout>
</file>

<file path=ppt/slideLayouts/slideLayout38.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CCD9801-3388-3F8D-04F4-639BB26208C7}"/>
              </a:ext>
            </a:extLst>
          </p:cNvPr>
          <p:cNvSpPr>
            <a:spLocks noGrp="1"/>
          </p:cNvSpPr>
          <p:nvPr>
            <p:ph type="title"/>
          </p:nvPr>
        </p:nvSpPr>
        <p:spPr/>
        <p:txBody>
          <a:bodyPr/>
          <a:lstStyle/>
          <a:p>
            <a:r>
              <a:rPr lang="en-US"/>
              <a:t>Click to edit Master title style</a:t>
            </a:r>
            <a:endParaRPr lang="en-IN"/>
          </a:p>
        </p:txBody>
      </p:sp>
      <p:sp>
        <p:nvSpPr>
          <p:cNvPr id="3" name="Date Placeholder 2">
            <a:extLst>
              <a:ext uri="{FF2B5EF4-FFF2-40B4-BE49-F238E27FC236}">
                <a16:creationId xmlns:a16="http://schemas.microsoft.com/office/drawing/2014/main" id="{4056490F-1F52-75AE-3EF4-0B127A59E966}"/>
              </a:ext>
            </a:extLst>
          </p:cNvPr>
          <p:cNvSpPr>
            <a:spLocks noGrp="1"/>
          </p:cNvSpPr>
          <p:nvPr>
            <p:ph type="dt" sz="half" idx="10"/>
          </p:nvPr>
        </p:nvSpPr>
        <p:spPr/>
        <p:txBody>
          <a:bodyPr/>
          <a:lstStyle/>
          <a:p>
            <a:fld id="{5DD74E57-1632-4C5C-A9EC-8B704D1AAAC1}" type="datetimeFigureOut">
              <a:rPr lang="en-IN" smtClean="0"/>
              <a:t>21-08-2026</a:t>
            </a:fld>
            <a:endParaRPr lang="en-IN"/>
          </a:p>
        </p:txBody>
      </p:sp>
      <p:sp>
        <p:nvSpPr>
          <p:cNvPr id="4" name="Footer Placeholder 3">
            <a:extLst>
              <a:ext uri="{FF2B5EF4-FFF2-40B4-BE49-F238E27FC236}">
                <a16:creationId xmlns:a16="http://schemas.microsoft.com/office/drawing/2014/main" id="{BB7A250F-A48B-0190-E4A7-8748DB2EC5DF}"/>
              </a:ext>
            </a:extLst>
          </p:cNvPr>
          <p:cNvSpPr>
            <a:spLocks noGrp="1"/>
          </p:cNvSpPr>
          <p:nvPr>
            <p:ph type="ftr" sz="quarter" idx="11"/>
          </p:nvPr>
        </p:nvSpPr>
        <p:spPr/>
        <p:txBody>
          <a:bodyPr/>
          <a:lstStyle/>
          <a:p>
            <a:endParaRPr lang="en-IN"/>
          </a:p>
        </p:txBody>
      </p:sp>
      <p:sp>
        <p:nvSpPr>
          <p:cNvPr id="5" name="Slide Number Placeholder 4">
            <a:extLst>
              <a:ext uri="{FF2B5EF4-FFF2-40B4-BE49-F238E27FC236}">
                <a16:creationId xmlns:a16="http://schemas.microsoft.com/office/drawing/2014/main" id="{2FF5C766-4605-12E3-81E5-DDA0C8599BED}"/>
              </a:ext>
            </a:extLst>
          </p:cNvPr>
          <p:cNvSpPr>
            <a:spLocks noGrp="1"/>
          </p:cNvSpPr>
          <p:nvPr>
            <p:ph type="sldNum" sz="quarter" idx="12"/>
          </p:nvPr>
        </p:nvSpPr>
        <p:spPr/>
        <p:txBody>
          <a:bodyPr/>
          <a:lstStyle/>
          <a:p>
            <a:fld id="{51A60DC9-5BBE-47FF-87A2-FAFF435E6FDC}" type="slidenum">
              <a:rPr lang="en-IN" smtClean="0"/>
              <a:t>‹#›</a:t>
            </a:fld>
            <a:endParaRPr lang="en-IN"/>
          </a:p>
        </p:txBody>
      </p:sp>
    </p:spTree>
    <p:extLst>
      <p:ext uri="{BB962C8B-B14F-4D97-AF65-F5344CB8AC3E}">
        <p14:creationId xmlns:p14="http://schemas.microsoft.com/office/powerpoint/2010/main" val="1239469660"/>
      </p:ext>
    </p:extLst>
  </p:cSld>
  <p:clrMapOvr>
    <a:masterClrMapping/>
  </p:clrMapOvr>
</p:sldLayout>
</file>

<file path=ppt/slideLayouts/slideLayout39.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a:extLst>
              <a:ext uri="{FF2B5EF4-FFF2-40B4-BE49-F238E27FC236}">
                <a16:creationId xmlns:a16="http://schemas.microsoft.com/office/drawing/2014/main" id="{3F4136F5-FD4A-FCC0-8935-9C5D4B69CC39}"/>
              </a:ext>
            </a:extLst>
          </p:cNvPr>
          <p:cNvSpPr>
            <a:spLocks noGrp="1"/>
          </p:cNvSpPr>
          <p:nvPr>
            <p:ph type="dt" sz="half" idx="10"/>
          </p:nvPr>
        </p:nvSpPr>
        <p:spPr/>
        <p:txBody>
          <a:bodyPr/>
          <a:lstStyle/>
          <a:p>
            <a:fld id="{5DD74E57-1632-4C5C-A9EC-8B704D1AAAC1}" type="datetimeFigureOut">
              <a:rPr lang="en-IN" smtClean="0"/>
              <a:t>21-08-2026</a:t>
            </a:fld>
            <a:endParaRPr lang="en-IN"/>
          </a:p>
        </p:txBody>
      </p:sp>
      <p:sp>
        <p:nvSpPr>
          <p:cNvPr id="3" name="Footer Placeholder 2">
            <a:extLst>
              <a:ext uri="{FF2B5EF4-FFF2-40B4-BE49-F238E27FC236}">
                <a16:creationId xmlns:a16="http://schemas.microsoft.com/office/drawing/2014/main" id="{DAE44338-2359-A576-D051-922B1AF0DDD4}"/>
              </a:ext>
            </a:extLst>
          </p:cNvPr>
          <p:cNvSpPr>
            <a:spLocks noGrp="1"/>
          </p:cNvSpPr>
          <p:nvPr>
            <p:ph type="ftr" sz="quarter" idx="11"/>
          </p:nvPr>
        </p:nvSpPr>
        <p:spPr/>
        <p:txBody>
          <a:bodyPr/>
          <a:lstStyle/>
          <a:p>
            <a:endParaRPr lang="en-IN"/>
          </a:p>
        </p:txBody>
      </p:sp>
      <p:sp>
        <p:nvSpPr>
          <p:cNvPr id="4" name="Slide Number Placeholder 3">
            <a:extLst>
              <a:ext uri="{FF2B5EF4-FFF2-40B4-BE49-F238E27FC236}">
                <a16:creationId xmlns:a16="http://schemas.microsoft.com/office/drawing/2014/main" id="{D5D07C78-7525-26D9-2F71-171B0E1DB6DC}"/>
              </a:ext>
            </a:extLst>
          </p:cNvPr>
          <p:cNvSpPr>
            <a:spLocks noGrp="1"/>
          </p:cNvSpPr>
          <p:nvPr>
            <p:ph type="sldNum" sz="quarter" idx="12"/>
          </p:nvPr>
        </p:nvSpPr>
        <p:spPr/>
        <p:txBody>
          <a:bodyPr/>
          <a:lstStyle/>
          <a:p>
            <a:fld id="{51A60DC9-5BBE-47FF-87A2-FAFF435E6FDC}" type="slidenum">
              <a:rPr lang="en-IN" smtClean="0"/>
              <a:t>‹#›</a:t>
            </a:fld>
            <a:endParaRPr lang="en-IN"/>
          </a:p>
        </p:txBody>
      </p:sp>
    </p:spTree>
    <p:extLst>
      <p:ext uri="{BB962C8B-B14F-4D97-AF65-F5344CB8AC3E}">
        <p14:creationId xmlns:p14="http://schemas.microsoft.com/office/powerpoint/2010/main" val="2601551413"/>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75B5180-4453-40A5-0939-700AA4F2884A}"/>
              </a:ext>
            </a:extLst>
          </p:cNvPr>
          <p:cNvSpPr>
            <a:spLocks noGrp="1"/>
          </p:cNvSpPr>
          <p:nvPr>
            <p:ph type="title"/>
          </p:nvPr>
        </p:nvSpPr>
        <p:spPr>
          <a:xfrm>
            <a:off x="831850" y="1709738"/>
            <a:ext cx="10515600" cy="2852737"/>
          </a:xfrm>
        </p:spPr>
        <p:txBody>
          <a:bodyPr anchor="b"/>
          <a:lstStyle>
            <a:lvl1pPr>
              <a:defRPr sz="6000"/>
            </a:lvl1pPr>
          </a:lstStyle>
          <a:p>
            <a:r>
              <a:rPr lang="en-US"/>
              <a:t>Click to edit Master title style</a:t>
            </a:r>
            <a:endParaRPr lang="en-IN"/>
          </a:p>
        </p:txBody>
      </p:sp>
      <p:sp>
        <p:nvSpPr>
          <p:cNvPr id="3" name="Text Placeholder 2">
            <a:extLst>
              <a:ext uri="{FF2B5EF4-FFF2-40B4-BE49-F238E27FC236}">
                <a16:creationId xmlns:a16="http://schemas.microsoft.com/office/drawing/2014/main" id="{A8BFC088-A110-D25E-4358-4807E6235C59}"/>
              </a:ext>
            </a:extLst>
          </p:cNvPr>
          <p:cNvSpPr>
            <a:spLocks noGrp="1"/>
          </p:cNvSpPr>
          <p:nvPr>
            <p:ph type="body" idx="1"/>
          </p:nvPr>
        </p:nvSpPr>
        <p:spPr>
          <a:xfrm>
            <a:off x="831850" y="4589463"/>
            <a:ext cx="10515600" cy="1500187"/>
          </a:xfrm>
        </p:spPr>
        <p:txBody>
          <a:bodyPr/>
          <a:lstStyle>
            <a:lvl1pPr marL="0" indent="0">
              <a:buNone/>
              <a:defRPr sz="2400">
                <a:solidFill>
                  <a:schemeClr val="tx1">
                    <a:tint val="82000"/>
                  </a:schemeClr>
                </a:solidFill>
              </a:defRPr>
            </a:lvl1pPr>
            <a:lvl2pPr marL="457200" indent="0">
              <a:buNone/>
              <a:defRPr sz="2000">
                <a:solidFill>
                  <a:schemeClr val="tx1">
                    <a:tint val="82000"/>
                  </a:schemeClr>
                </a:solidFill>
              </a:defRPr>
            </a:lvl2pPr>
            <a:lvl3pPr marL="914400" indent="0">
              <a:buNone/>
              <a:defRPr sz="1800">
                <a:solidFill>
                  <a:schemeClr val="tx1">
                    <a:tint val="82000"/>
                  </a:schemeClr>
                </a:solidFill>
              </a:defRPr>
            </a:lvl3pPr>
            <a:lvl4pPr marL="1371600" indent="0">
              <a:buNone/>
              <a:defRPr sz="1600">
                <a:solidFill>
                  <a:schemeClr val="tx1">
                    <a:tint val="82000"/>
                  </a:schemeClr>
                </a:solidFill>
              </a:defRPr>
            </a:lvl4pPr>
            <a:lvl5pPr marL="1828800" indent="0">
              <a:buNone/>
              <a:defRPr sz="1600">
                <a:solidFill>
                  <a:schemeClr val="tx1">
                    <a:tint val="82000"/>
                  </a:schemeClr>
                </a:solidFill>
              </a:defRPr>
            </a:lvl5pPr>
            <a:lvl6pPr marL="2286000" indent="0">
              <a:buNone/>
              <a:defRPr sz="1600">
                <a:solidFill>
                  <a:schemeClr val="tx1">
                    <a:tint val="82000"/>
                  </a:schemeClr>
                </a:solidFill>
              </a:defRPr>
            </a:lvl6pPr>
            <a:lvl7pPr marL="2743200" indent="0">
              <a:buNone/>
              <a:defRPr sz="1600">
                <a:solidFill>
                  <a:schemeClr val="tx1">
                    <a:tint val="82000"/>
                  </a:schemeClr>
                </a:solidFill>
              </a:defRPr>
            </a:lvl7pPr>
            <a:lvl8pPr marL="3200400" indent="0">
              <a:buNone/>
              <a:defRPr sz="1600">
                <a:solidFill>
                  <a:schemeClr val="tx1">
                    <a:tint val="82000"/>
                  </a:schemeClr>
                </a:solidFill>
              </a:defRPr>
            </a:lvl8pPr>
            <a:lvl9pPr marL="3657600" indent="0">
              <a:buNone/>
              <a:defRPr sz="1600">
                <a:solidFill>
                  <a:schemeClr val="tx1">
                    <a:tint val="82000"/>
                  </a:schemeClr>
                </a:solidFill>
              </a:defRPr>
            </a:lvl9pPr>
          </a:lstStyle>
          <a:p>
            <a:pPr lvl="0"/>
            <a:r>
              <a:rPr lang="en-US"/>
              <a:t>Click to edit Master text styles</a:t>
            </a:r>
          </a:p>
        </p:txBody>
      </p:sp>
      <p:sp>
        <p:nvSpPr>
          <p:cNvPr id="4" name="Date Placeholder 3">
            <a:extLst>
              <a:ext uri="{FF2B5EF4-FFF2-40B4-BE49-F238E27FC236}">
                <a16:creationId xmlns:a16="http://schemas.microsoft.com/office/drawing/2014/main" id="{16A13C27-9AEE-0F24-8E25-DD3389788C50}"/>
              </a:ext>
            </a:extLst>
          </p:cNvPr>
          <p:cNvSpPr>
            <a:spLocks noGrp="1"/>
          </p:cNvSpPr>
          <p:nvPr>
            <p:ph type="dt" sz="half" idx="10"/>
          </p:nvPr>
        </p:nvSpPr>
        <p:spPr/>
        <p:txBody>
          <a:bodyPr/>
          <a:lstStyle/>
          <a:p>
            <a:fld id="{C933BDDA-5A12-4608-8D75-10B9DE38A2F7}" type="datetimeFigureOut">
              <a:rPr lang="en-IN" smtClean="0"/>
              <a:t>21-08-2026</a:t>
            </a:fld>
            <a:endParaRPr lang="en-IN"/>
          </a:p>
        </p:txBody>
      </p:sp>
      <p:sp>
        <p:nvSpPr>
          <p:cNvPr id="5" name="Footer Placeholder 4">
            <a:extLst>
              <a:ext uri="{FF2B5EF4-FFF2-40B4-BE49-F238E27FC236}">
                <a16:creationId xmlns:a16="http://schemas.microsoft.com/office/drawing/2014/main" id="{9B672B20-B3BB-66B7-615A-B7BF08D7787B}"/>
              </a:ext>
            </a:extLst>
          </p:cNvPr>
          <p:cNvSpPr>
            <a:spLocks noGrp="1"/>
          </p:cNvSpPr>
          <p:nvPr>
            <p:ph type="ftr" sz="quarter" idx="11"/>
          </p:nvPr>
        </p:nvSpPr>
        <p:spPr/>
        <p:txBody>
          <a:bodyPr/>
          <a:lstStyle/>
          <a:p>
            <a:endParaRPr lang="en-IN"/>
          </a:p>
        </p:txBody>
      </p:sp>
      <p:sp>
        <p:nvSpPr>
          <p:cNvPr id="6" name="Slide Number Placeholder 5">
            <a:extLst>
              <a:ext uri="{FF2B5EF4-FFF2-40B4-BE49-F238E27FC236}">
                <a16:creationId xmlns:a16="http://schemas.microsoft.com/office/drawing/2014/main" id="{1B7E7E7D-BFA6-A4A3-0CAF-68C75E766157}"/>
              </a:ext>
            </a:extLst>
          </p:cNvPr>
          <p:cNvSpPr>
            <a:spLocks noGrp="1"/>
          </p:cNvSpPr>
          <p:nvPr>
            <p:ph type="sldNum" sz="quarter" idx="12"/>
          </p:nvPr>
        </p:nvSpPr>
        <p:spPr/>
        <p:txBody>
          <a:bodyPr/>
          <a:lstStyle/>
          <a:p>
            <a:fld id="{C73B9CC0-DBF8-464B-8764-886DFCAF8096}" type="slidenum">
              <a:rPr lang="en-IN" smtClean="0"/>
              <a:t>‹#›</a:t>
            </a:fld>
            <a:endParaRPr lang="en-IN"/>
          </a:p>
        </p:txBody>
      </p:sp>
    </p:spTree>
    <p:extLst>
      <p:ext uri="{BB962C8B-B14F-4D97-AF65-F5344CB8AC3E}">
        <p14:creationId xmlns:p14="http://schemas.microsoft.com/office/powerpoint/2010/main" val="2160878787"/>
      </p:ext>
    </p:extLst>
  </p:cSld>
  <p:clrMapOvr>
    <a:masterClrMapping/>
  </p:clrMapOvr>
</p:sldLayout>
</file>

<file path=ppt/slideLayouts/slideLayout40.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051BE8B-4376-EA0A-E492-0056095C25C1}"/>
              </a:ext>
            </a:extLst>
          </p:cNvPr>
          <p:cNvSpPr>
            <a:spLocks noGrp="1"/>
          </p:cNvSpPr>
          <p:nvPr>
            <p:ph type="title"/>
          </p:nvPr>
        </p:nvSpPr>
        <p:spPr>
          <a:xfrm>
            <a:off x="839788" y="457200"/>
            <a:ext cx="3932237" cy="1600200"/>
          </a:xfrm>
        </p:spPr>
        <p:txBody>
          <a:bodyPr anchor="b"/>
          <a:lstStyle>
            <a:lvl1pPr>
              <a:defRPr sz="3200"/>
            </a:lvl1pPr>
          </a:lstStyle>
          <a:p>
            <a:r>
              <a:rPr lang="en-US"/>
              <a:t>Click to edit Master title style</a:t>
            </a:r>
            <a:endParaRPr lang="en-IN"/>
          </a:p>
        </p:txBody>
      </p:sp>
      <p:sp>
        <p:nvSpPr>
          <p:cNvPr id="3" name="Content Placeholder 2">
            <a:extLst>
              <a:ext uri="{FF2B5EF4-FFF2-40B4-BE49-F238E27FC236}">
                <a16:creationId xmlns:a16="http://schemas.microsoft.com/office/drawing/2014/main" id="{D15E031D-1969-5D15-8F04-739CE544D0DA}"/>
              </a:ext>
            </a:extLst>
          </p:cNvPr>
          <p:cNvSpPr>
            <a:spLocks noGrp="1"/>
          </p:cNvSpPr>
          <p:nvPr>
            <p:ph idx="1"/>
          </p:nvPr>
        </p:nvSpPr>
        <p:spPr>
          <a:xfrm>
            <a:off x="5183188" y="987425"/>
            <a:ext cx="617220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IN"/>
          </a:p>
        </p:txBody>
      </p:sp>
      <p:sp>
        <p:nvSpPr>
          <p:cNvPr id="4" name="Text Placeholder 3">
            <a:extLst>
              <a:ext uri="{FF2B5EF4-FFF2-40B4-BE49-F238E27FC236}">
                <a16:creationId xmlns:a16="http://schemas.microsoft.com/office/drawing/2014/main" id="{927C99D7-29F0-9B92-91FB-FB04F304FF53}"/>
              </a:ext>
            </a:extLst>
          </p:cNvPr>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Click to edit Master text styles</a:t>
            </a:r>
          </a:p>
        </p:txBody>
      </p:sp>
      <p:sp>
        <p:nvSpPr>
          <p:cNvPr id="5" name="Date Placeholder 4">
            <a:extLst>
              <a:ext uri="{FF2B5EF4-FFF2-40B4-BE49-F238E27FC236}">
                <a16:creationId xmlns:a16="http://schemas.microsoft.com/office/drawing/2014/main" id="{02226710-F370-9A4B-5576-FE76587058D0}"/>
              </a:ext>
            </a:extLst>
          </p:cNvPr>
          <p:cNvSpPr>
            <a:spLocks noGrp="1"/>
          </p:cNvSpPr>
          <p:nvPr>
            <p:ph type="dt" sz="half" idx="10"/>
          </p:nvPr>
        </p:nvSpPr>
        <p:spPr/>
        <p:txBody>
          <a:bodyPr/>
          <a:lstStyle/>
          <a:p>
            <a:fld id="{5DD74E57-1632-4C5C-A9EC-8B704D1AAAC1}" type="datetimeFigureOut">
              <a:rPr lang="en-IN" smtClean="0"/>
              <a:t>21-08-2026</a:t>
            </a:fld>
            <a:endParaRPr lang="en-IN"/>
          </a:p>
        </p:txBody>
      </p:sp>
      <p:sp>
        <p:nvSpPr>
          <p:cNvPr id="6" name="Footer Placeholder 5">
            <a:extLst>
              <a:ext uri="{FF2B5EF4-FFF2-40B4-BE49-F238E27FC236}">
                <a16:creationId xmlns:a16="http://schemas.microsoft.com/office/drawing/2014/main" id="{D00A320D-C1DA-C188-6708-7B3F467A0611}"/>
              </a:ext>
            </a:extLst>
          </p:cNvPr>
          <p:cNvSpPr>
            <a:spLocks noGrp="1"/>
          </p:cNvSpPr>
          <p:nvPr>
            <p:ph type="ftr" sz="quarter" idx="11"/>
          </p:nvPr>
        </p:nvSpPr>
        <p:spPr/>
        <p:txBody>
          <a:bodyPr/>
          <a:lstStyle/>
          <a:p>
            <a:endParaRPr lang="en-IN"/>
          </a:p>
        </p:txBody>
      </p:sp>
      <p:sp>
        <p:nvSpPr>
          <p:cNvPr id="7" name="Slide Number Placeholder 6">
            <a:extLst>
              <a:ext uri="{FF2B5EF4-FFF2-40B4-BE49-F238E27FC236}">
                <a16:creationId xmlns:a16="http://schemas.microsoft.com/office/drawing/2014/main" id="{5ECDC884-F5E4-B3FE-6566-6E955967F006}"/>
              </a:ext>
            </a:extLst>
          </p:cNvPr>
          <p:cNvSpPr>
            <a:spLocks noGrp="1"/>
          </p:cNvSpPr>
          <p:nvPr>
            <p:ph type="sldNum" sz="quarter" idx="12"/>
          </p:nvPr>
        </p:nvSpPr>
        <p:spPr/>
        <p:txBody>
          <a:bodyPr/>
          <a:lstStyle/>
          <a:p>
            <a:fld id="{51A60DC9-5BBE-47FF-87A2-FAFF435E6FDC}" type="slidenum">
              <a:rPr lang="en-IN" smtClean="0"/>
              <a:t>‹#›</a:t>
            </a:fld>
            <a:endParaRPr lang="en-IN"/>
          </a:p>
        </p:txBody>
      </p:sp>
    </p:spTree>
    <p:extLst>
      <p:ext uri="{BB962C8B-B14F-4D97-AF65-F5344CB8AC3E}">
        <p14:creationId xmlns:p14="http://schemas.microsoft.com/office/powerpoint/2010/main" val="2888705752"/>
      </p:ext>
    </p:extLst>
  </p:cSld>
  <p:clrMapOvr>
    <a:masterClrMapping/>
  </p:clrMapOvr>
</p:sldLayout>
</file>

<file path=ppt/slideLayouts/slideLayout41.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A0D209D-2F6D-996E-E867-D55177D665D1}"/>
              </a:ext>
            </a:extLst>
          </p:cNvPr>
          <p:cNvSpPr>
            <a:spLocks noGrp="1"/>
          </p:cNvSpPr>
          <p:nvPr>
            <p:ph type="title"/>
          </p:nvPr>
        </p:nvSpPr>
        <p:spPr>
          <a:xfrm>
            <a:off x="839788" y="457200"/>
            <a:ext cx="3932237" cy="1600200"/>
          </a:xfrm>
        </p:spPr>
        <p:txBody>
          <a:bodyPr anchor="b"/>
          <a:lstStyle>
            <a:lvl1pPr>
              <a:defRPr sz="3200"/>
            </a:lvl1pPr>
          </a:lstStyle>
          <a:p>
            <a:r>
              <a:rPr lang="en-US"/>
              <a:t>Click to edit Master title style</a:t>
            </a:r>
            <a:endParaRPr lang="en-IN"/>
          </a:p>
        </p:txBody>
      </p:sp>
      <p:sp>
        <p:nvSpPr>
          <p:cNvPr id="3" name="Picture Placeholder 2">
            <a:extLst>
              <a:ext uri="{FF2B5EF4-FFF2-40B4-BE49-F238E27FC236}">
                <a16:creationId xmlns:a16="http://schemas.microsoft.com/office/drawing/2014/main" id="{9F82FD4D-40DE-7D92-4E4A-680DECD16582}"/>
              </a:ext>
            </a:extLst>
          </p:cNvPr>
          <p:cNvSpPr>
            <a:spLocks noGrp="1"/>
          </p:cNvSpPr>
          <p:nvPr>
            <p:ph type="pic" idx="1"/>
          </p:nvPr>
        </p:nvSpPr>
        <p:spPr>
          <a:xfrm>
            <a:off x="5183188" y="987425"/>
            <a:ext cx="6172200" cy="4873625"/>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n-IN"/>
          </a:p>
        </p:txBody>
      </p:sp>
      <p:sp>
        <p:nvSpPr>
          <p:cNvPr id="4" name="Text Placeholder 3">
            <a:extLst>
              <a:ext uri="{FF2B5EF4-FFF2-40B4-BE49-F238E27FC236}">
                <a16:creationId xmlns:a16="http://schemas.microsoft.com/office/drawing/2014/main" id="{9C62556C-911F-9F34-0902-B39E602A013D}"/>
              </a:ext>
            </a:extLst>
          </p:cNvPr>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Click to edit Master text styles</a:t>
            </a:r>
          </a:p>
        </p:txBody>
      </p:sp>
      <p:sp>
        <p:nvSpPr>
          <p:cNvPr id="5" name="Date Placeholder 4">
            <a:extLst>
              <a:ext uri="{FF2B5EF4-FFF2-40B4-BE49-F238E27FC236}">
                <a16:creationId xmlns:a16="http://schemas.microsoft.com/office/drawing/2014/main" id="{7C25C6B2-73B5-AEAD-25DE-5C143F80F427}"/>
              </a:ext>
            </a:extLst>
          </p:cNvPr>
          <p:cNvSpPr>
            <a:spLocks noGrp="1"/>
          </p:cNvSpPr>
          <p:nvPr>
            <p:ph type="dt" sz="half" idx="10"/>
          </p:nvPr>
        </p:nvSpPr>
        <p:spPr/>
        <p:txBody>
          <a:bodyPr/>
          <a:lstStyle/>
          <a:p>
            <a:fld id="{5DD74E57-1632-4C5C-A9EC-8B704D1AAAC1}" type="datetimeFigureOut">
              <a:rPr lang="en-IN" smtClean="0"/>
              <a:t>21-08-2026</a:t>
            </a:fld>
            <a:endParaRPr lang="en-IN"/>
          </a:p>
        </p:txBody>
      </p:sp>
      <p:sp>
        <p:nvSpPr>
          <p:cNvPr id="6" name="Footer Placeholder 5">
            <a:extLst>
              <a:ext uri="{FF2B5EF4-FFF2-40B4-BE49-F238E27FC236}">
                <a16:creationId xmlns:a16="http://schemas.microsoft.com/office/drawing/2014/main" id="{23CDC183-CC3F-4953-C10F-50B17392D7BD}"/>
              </a:ext>
            </a:extLst>
          </p:cNvPr>
          <p:cNvSpPr>
            <a:spLocks noGrp="1"/>
          </p:cNvSpPr>
          <p:nvPr>
            <p:ph type="ftr" sz="quarter" idx="11"/>
          </p:nvPr>
        </p:nvSpPr>
        <p:spPr/>
        <p:txBody>
          <a:bodyPr/>
          <a:lstStyle/>
          <a:p>
            <a:endParaRPr lang="en-IN"/>
          </a:p>
        </p:txBody>
      </p:sp>
      <p:sp>
        <p:nvSpPr>
          <p:cNvPr id="7" name="Slide Number Placeholder 6">
            <a:extLst>
              <a:ext uri="{FF2B5EF4-FFF2-40B4-BE49-F238E27FC236}">
                <a16:creationId xmlns:a16="http://schemas.microsoft.com/office/drawing/2014/main" id="{CE967BF7-E00C-5C16-49F4-7C5D239ADC04}"/>
              </a:ext>
            </a:extLst>
          </p:cNvPr>
          <p:cNvSpPr>
            <a:spLocks noGrp="1"/>
          </p:cNvSpPr>
          <p:nvPr>
            <p:ph type="sldNum" sz="quarter" idx="12"/>
          </p:nvPr>
        </p:nvSpPr>
        <p:spPr/>
        <p:txBody>
          <a:bodyPr/>
          <a:lstStyle/>
          <a:p>
            <a:fld id="{51A60DC9-5BBE-47FF-87A2-FAFF435E6FDC}" type="slidenum">
              <a:rPr lang="en-IN" smtClean="0"/>
              <a:t>‹#›</a:t>
            </a:fld>
            <a:endParaRPr lang="en-IN"/>
          </a:p>
        </p:txBody>
      </p:sp>
    </p:spTree>
    <p:extLst>
      <p:ext uri="{BB962C8B-B14F-4D97-AF65-F5344CB8AC3E}">
        <p14:creationId xmlns:p14="http://schemas.microsoft.com/office/powerpoint/2010/main" val="3352149613"/>
      </p:ext>
    </p:extLst>
  </p:cSld>
  <p:clrMapOvr>
    <a:masterClrMapping/>
  </p:clrMapOvr>
</p:sldLayout>
</file>

<file path=ppt/slideLayouts/slideLayout42.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DA59C4C-AA89-CBF9-E322-944F1F6E831E}"/>
              </a:ext>
            </a:extLst>
          </p:cNvPr>
          <p:cNvSpPr>
            <a:spLocks noGrp="1"/>
          </p:cNvSpPr>
          <p:nvPr>
            <p:ph type="title"/>
          </p:nvPr>
        </p:nvSpPr>
        <p:spPr/>
        <p:txBody>
          <a:bodyPr/>
          <a:lstStyle/>
          <a:p>
            <a:r>
              <a:rPr lang="en-US"/>
              <a:t>Click to edit Master title style</a:t>
            </a:r>
            <a:endParaRPr lang="en-IN"/>
          </a:p>
        </p:txBody>
      </p:sp>
      <p:sp>
        <p:nvSpPr>
          <p:cNvPr id="3" name="Vertical Text Placeholder 2">
            <a:extLst>
              <a:ext uri="{FF2B5EF4-FFF2-40B4-BE49-F238E27FC236}">
                <a16:creationId xmlns:a16="http://schemas.microsoft.com/office/drawing/2014/main" id="{E5279267-C896-DDFE-8520-850DFECE1647}"/>
              </a:ext>
            </a:extLst>
          </p:cNvPr>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IN"/>
          </a:p>
        </p:txBody>
      </p:sp>
      <p:sp>
        <p:nvSpPr>
          <p:cNvPr id="4" name="Date Placeholder 3">
            <a:extLst>
              <a:ext uri="{FF2B5EF4-FFF2-40B4-BE49-F238E27FC236}">
                <a16:creationId xmlns:a16="http://schemas.microsoft.com/office/drawing/2014/main" id="{7522EDB4-DDE9-0373-6BBC-63E0F9346C68}"/>
              </a:ext>
            </a:extLst>
          </p:cNvPr>
          <p:cNvSpPr>
            <a:spLocks noGrp="1"/>
          </p:cNvSpPr>
          <p:nvPr>
            <p:ph type="dt" sz="half" idx="10"/>
          </p:nvPr>
        </p:nvSpPr>
        <p:spPr/>
        <p:txBody>
          <a:bodyPr/>
          <a:lstStyle/>
          <a:p>
            <a:fld id="{5DD74E57-1632-4C5C-A9EC-8B704D1AAAC1}" type="datetimeFigureOut">
              <a:rPr lang="en-IN" smtClean="0"/>
              <a:t>21-08-2026</a:t>
            </a:fld>
            <a:endParaRPr lang="en-IN"/>
          </a:p>
        </p:txBody>
      </p:sp>
      <p:sp>
        <p:nvSpPr>
          <p:cNvPr id="5" name="Footer Placeholder 4">
            <a:extLst>
              <a:ext uri="{FF2B5EF4-FFF2-40B4-BE49-F238E27FC236}">
                <a16:creationId xmlns:a16="http://schemas.microsoft.com/office/drawing/2014/main" id="{D7B83743-92B4-0530-06D9-0E8773938F46}"/>
              </a:ext>
            </a:extLst>
          </p:cNvPr>
          <p:cNvSpPr>
            <a:spLocks noGrp="1"/>
          </p:cNvSpPr>
          <p:nvPr>
            <p:ph type="ftr" sz="quarter" idx="11"/>
          </p:nvPr>
        </p:nvSpPr>
        <p:spPr/>
        <p:txBody>
          <a:bodyPr/>
          <a:lstStyle/>
          <a:p>
            <a:endParaRPr lang="en-IN"/>
          </a:p>
        </p:txBody>
      </p:sp>
      <p:sp>
        <p:nvSpPr>
          <p:cNvPr id="6" name="Slide Number Placeholder 5">
            <a:extLst>
              <a:ext uri="{FF2B5EF4-FFF2-40B4-BE49-F238E27FC236}">
                <a16:creationId xmlns:a16="http://schemas.microsoft.com/office/drawing/2014/main" id="{0FD6FE8B-A807-BF35-D7E6-D4CFA2672B10}"/>
              </a:ext>
            </a:extLst>
          </p:cNvPr>
          <p:cNvSpPr>
            <a:spLocks noGrp="1"/>
          </p:cNvSpPr>
          <p:nvPr>
            <p:ph type="sldNum" sz="quarter" idx="12"/>
          </p:nvPr>
        </p:nvSpPr>
        <p:spPr/>
        <p:txBody>
          <a:bodyPr/>
          <a:lstStyle/>
          <a:p>
            <a:fld id="{51A60DC9-5BBE-47FF-87A2-FAFF435E6FDC}" type="slidenum">
              <a:rPr lang="en-IN" smtClean="0"/>
              <a:t>‹#›</a:t>
            </a:fld>
            <a:endParaRPr lang="en-IN"/>
          </a:p>
        </p:txBody>
      </p:sp>
    </p:spTree>
    <p:extLst>
      <p:ext uri="{BB962C8B-B14F-4D97-AF65-F5344CB8AC3E}">
        <p14:creationId xmlns:p14="http://schemas.microsoft.com/office/powerpoint/2010/main" val="4126150777"/>
      </p:ext>
    </p:extLst>
  </p:cSld>
  <p:clrMapOvr>
    <a:masterClrMapping/>
  </p:clrMapOvr>
</p:sldLayout>
</file>

<file path=ppt/slideLayouts/slideLayout43.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a:extLst>
              <a:ext uri="{FF2B5EF4-FFF2-40B4-BE49-F238E27FC236}">
                <a16:creationId xmlns:a16="http://schemas.microsoft.com/office/drawing/2014/main" id="{BAA262C0-1898-CE46-1F77-36CDDC35D008}"/>
              </a:ext>
            </a:extLst>
          </p:cNvPr>
          <p:cNvSpPr>
            <a:spLocks noGrp="1"/>
          </p:cNvSpPr>
          <p:nvPr>
            <p:ph type="title" orient="vert"/>
          </p:nvPr>
        </p:nvSpPr>
        <p:spPr>
          <a:xfrm>
            <a:off x="8724900" y="365125"/>
            <a:ext cx="2628900" cy="5811838"/>
          </a:xfrm>
        </p:spPr>
        <p:txBody>
          <a:bodyPr vert="eaVert"/>
          <a:lstStyle/>
          <a:p>
            <a:r>
              <a:rPr lang="en-US"/>
              <a:t>Click to edit Master title style</a:t>
            </a:r>
            <a:endParaRPr lang="en-IN"/>
          </a:p>
        </p:txBody>
      </p:sp>
      <p:sp>
        <p:nvSpPr>
          <p:cNvPr id="3" name="Vertical Text Placeholder 2">
            <a:extLst>
              <a:ext uri="{FF2B5EF4-FFF2-40B4-BE49-F238E27FC236}">
                <a16:creationId xmlns:a16="http://schemas.microsoft.com/office/drawing/2014/main" id="{07A6A974-33A2-7038-7651-5D05B808AA41}"/>
              </a:ext>
            </a:extLst>
          </p:cNvPr>
          <p:cNvSpPr>
            <a:spLocks noGrp="1"/>
          </p:cNvSpPr>
          <p:nvPr>
            <p:ph type="body" orient="vert" idx="1"/>
          </p:nvPr>
        </p:nvSpPr>
        <p:spPr>
          <a:xfrm>
            <a:off x="838200" y="365125"/>
            <a:ext cx="7734300" cy="5811838"/>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IN"/>
          </a:p>
        </p:txBody>
      </p:sp>
      <p:sp>
        <p:nvSpPr>
          <p:cNvPr id="4" name="Date Placeholder 3">
            <a:extLst>
              <a:ext uri="{FF2B5EF4-FFF2-40B4-BE49-F238E27FC236}">
                <a16:creationId xmlns:a16="http://schemas.microsoft.com/office/drawing/2014/main" id="{2BB4F1D1-3DCC-5B80-972A-CA73DE55B0CF}"/>
              </a:ext>
            </a:extLst>
          </p:cNvPr>
          <p:cNvSpPr>
            <a:spLocks noGrp="1"/>
          </p:cNvSpPr>
          <p:nvPr>
            <p:ph type="dt" sz="half" idx="10"/>
          </p:nvPr>
        </p:nvSpPr>
        <p:spPr/>
        <p:txBody>
          <a:bodyPr/>
          <a:lstStyle/>
          <a:p>
            <a:fld id="{5DD74E57-1632-4C5C-A9EC-8B704D1AAAC1}" type="datetimeFigureOut">
              <a:rPr lang="en-IN" smtClean="0"/>
              <a:t>21-08-2026</a:t>
            </a:fld>
            <a:endParaRPr lang="en-IN"/>
          </a:p>
        </p:txBody>
      </p:sp>
      <p:sp>
        <p:nvSpPr>
          <p:cNvPr id="5" name="Footer Placeholder 4">
            <a:extLst>
              <a:ext uri="{FF2B5EF4-FFF2-40B4-BE49-F238E27FC236}">
                <a16:creationId xmlns:a16="http://schemas.microsoft.com/office/drawing/2014/main" id="{C29441DD-B2D1-1EBC-DB27-A62AF0B19886}"/>
              </a:ext>
            </a:extLst>
          </p:cNvPr>
          <p:cNvSpPr>
            <a:spLocks noGrp="1"/>
          </p:cNvSpPr>
          <p:nvPr>
            <p:ph type="ftr" sz="quarter" idx="11"/>
          </p:nvPr>
        </p:nvSpPr>
        <p:spPr/>
        <p:txBody>
          <a:bodyPr/>
          <a:lstStyle/>
          <a:p>
            <a:endParaRPr lang="en-IN"/>
          </a:p>
        </p:txBody>
      </p:sp>
      <p:sp>
        <p:nvSpPr>
          <p:cNvPr id="6" name="Slide Number Placeholder 5">
            <a:extLst>
              <a:ext uri="{FF2B5EF4-FFF2-40B4-BE49-F238E27FC236}">
                <a16:creationId xmlns:a16="http://schemas.microsoft.com/office/drawing/2014/main" id="{001FAA7D-5182-7D07-F670-C4A8D7E5E0FF}"/>
              </a:ext>
            </a:extLst>
          </p:cNvPr>
          <p:cNvSpPr>
            <a:spLocks noGrp="1"/>
          </p:cNvSpPr>
          <p:nvPr>
            <p:ph type="sldNum" sz="quarter" idx="12"/>
          </p:nvPr>
        </p:nvSpPr>
        <p:spPr/>
        <p:txBody>
          <a:bodyPr/>
          <a:lstStyle/>
          <a:p>
            <a:fld id="{51A60DC9-5BBE-47FF-87A2-FAFF435E6FDC}" type="slidenum">
              <a:rPr lang="en-IN" smtClean="0"/>
              <a:t>‹#›</a:t>
            </a:fld>
            <a:endParaRPr lang="en-IN"/>
          </a:p>
        </p:txBody>
      </p:sp>
    </p:spTree>
    <p:extLst>
      <p:ext uri="{BB962C8B-B14F-4D97-AF65-F5344CB8AC3E}">
        <p14:creationId xmlns:p14="http://schemas.microsoft.com/office/powerpoint/2010/main" val="70983106"/>
      </p:ext>
    </p:extLst>
  </p:cSld>
  <p:clrMapOvr>
    <a:masterClrMapping/>
  </p:clrMapOvr>
</p:sldLayout>
</file>

<file path=ppt/slideLayouts/slideLayout44.xml><?xml version="1.0" encoding="utf-8"?>
<p:sldLayout xmlns:a="http://schemas.openxmlformats.org/drawingml/2006/main" xmlns:r="http://schemas.openxmlformats.org/officeDocument/2006/relationships" xmlns:p="http://schemas.openxmlformats.org/presentationml/2006/main" type="title" preserve="1">
  <p:cSld name="1_Title Slide">
    <p:spTree>
      <p:nvGrpSpPr>
        <p:cNvPr id="1" name=""/>
        <p:cNvGrpSpPr/>
        <p:nvPr/>
      </p:nvGrpSpPr>
      <p:grpSpPr>
        <a:xfrm>
          <a:off x="0" y="0"/>
          <a:ext cx="0" cy="0"/>
          <a:chOff x="0" y="0"/>
          <a:chExt cx="0" cy="0"/>
        </a:xfrm>
      </p:grpSpPr>
      <p:sp>
        <p:nvSpPr>
          <p:cNvPr id="7" name="Do not remove" hidden="1">
            <a:extLst>
              <a:ext uri="{FF2B5EF4-FFF2-40B4-BE49-F238E27FC236}">
                <a16:creationId xmlns:a16="http://schemas.microsoft.com/office/drawing/2014/main" id="{98431765-C392-9456-D6D4-E00FF8DD574B}"/>
              </a:ext>
            </a:extLst>
          </p:cNvPr>
          <p:cNvSpPr/>
          <p:nvPr userDrawn="1">
            <p:custDataLst>
              <p:tags r:id="rId1"/>
            </p:custDataLst>
          </p:nvPr>
        </p:nvSpPr>
        <p:spPr>
          <a:xfrm>
            <a:off x="0" y="0"/>
            <a:ext cx="12700" cy="12700"/>
          </a:xfrm>
          <a:prstGeom prst="octagon">
            <a:avLst/>
          </a:prstGeom>
          <a:noFill/>
          <a:ln w="12700" cap="flat" cmpd="sng" algn="ctr">
            <a:noFill/>
            <a:prstDash val="solid"/>
            <a:miter lim="800000"/>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cap="flat" cmpd="sng" algn="ctr">
                <a:solidFill>
                  <a:schemeClr val="accent1">
                    <a:shade val="15000"/>
                  </a:schemeClr>
                </a:solidFill>
                <a:prstDash val="solid"/>
                <a:miter lim="800000"/>
              </a14:hiddenLine>
            </a:ext>
          </a:ex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IN"/>
          </a:p>
        </p:txBody>
      </p:sp>
      <p:sp>
        <p:nvSpPr>
          <p:cNvPr id="2" name="Title 1">
            <a:extLst>
              <a:ext uri="{FF2B5EF4-FFF2-40B4-BE49-F238E27FC236}">
                <a16:creationId xmlns:a16="http://schemas.microsoft.com/office/drawing/2014/main" id="{F5275293-0580-BC07-777C-4718C3845DE3}"/>
              </a:ext>
            </a:extLst>
          </p:cNvPr>
          <p:cNvSpPr>
            <a:spLocks noGrp="1"/>
          </p:cNvSpPr>
          <p:nvPr>
            <p:ph type="ctrTitle"/>
          </p:nvPr>
        </p:nvSpPr>
        <p:spPr>
          <a:xfrm>
            <a:off x="1524000" y="1122363"/>
            <a:ext cx="9144000" cy="2387600"/>
          </a:xfrm>
        </p:spPr>
        <p:txBody>
          <a:bodyPr anchor="b"/>
          <a:lstStyle>
            <a:lvl1pPr algn="ctr">
              <a:defRPr sz="6000"/>
            </a:lvl1pPr>
          </a:lstStyle>
          <a:p>
            <a:r>
              <a:rPr lang="en-US"/>
              <a:t>Click to edit Master title style</a:t>
            </a:r>
          </a:p>
        </p:txBody>
      </p:sp>
      <p:sp>
        <p:nvSpPr>
          <p:cNvPr id="3" name="Subtitle 2">
            <a:extLst>
              <a:ext uri="{FF2B5EF4-FFF2-40B4-BE49-F238E27FC236}">
                <a16:creationId xmlns:a16="http://schemas.microsoft.com/office/drawing/2014/main" id="{81216444-9820-718D-003B-690C5EC4C0A7}"/>
              </a:ext>
            </a:extLst>
          </p:cNvPr>
          <p:cNvSpPr>
            <a:spLocks noGrp="1"/>
          </p:cNvSpPr>
          <p:nvPr>
            <p:ph type="subTitle" idx="1"/>
          </p:nvPr>
        </p:nvSpPr>
        <p:spPr>
          <a:xfrm>
            <a:off x="1524000" y="3602038"/>
            <a:ext cx="9144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4" name="Date Placeholder 3">
            <a:extLst>
              <a:ext uri="{FF2B5EF4-FFF2-40B4-BE49-F238E27FC236}">
                <a16:creationId xmlns:a16="http://schemas.microsoft.com/office/drawing/2014/main" id="{7E90E545-D3B3-FDD3-CB2B-42B8257B303F}"/>
              </a:ext>
            </a:extLst>
          </p:cNvPr>
          <p:cNvSpPr>
            <a:spLocks noGrp="1"/>
          </p:cNvSpPr>
          <p:nvPr>
            <p:ph type="dt" sz="half" idx="10"/>
          </p:nvPr>
        </p:nvSpPr>
        <p:spPr/>
        <p:txBody>
          <a:bodyPr/>
          <a:lstStyle/>
          <a:p>
            <a:fld id="{B5917874-256B-49D4-8E5D-93574AE48236}" type="datetimeFigureOut">
              <a:rPr lang="en-US" smtClean="0"/>
              <a:t>21-Aug-26</a:t>
            </a:fld>
            <a:endParaRPr lang="en-US"/>
          </a:p>
        </p:txBody>
      </p:sp>
      <p:sp>
        <p:nvSpPr>
          <p:cNvPr id="5" name="Footer Placeholder 4">
            <a:extLst>
              <a:ext uri="{FF2B5EF4-FFF2-40B4-BE49-F238E27FC236}">
                <a16:creationId xmlns:a16="http://schemas.microsoft.com/office/drawing/2014/main" id="{AFA74273-9A99-1B2A-6B4B-A144AD0B0519}"/>
              </a:ext>
            </a:extLst>
          </p:cNvPr>
          <p:cNvSpPr>
            <a:spLocks noGrp="1"/>
          </p:cNvSpPr>
          <p:nvPr>
            <p:ph type="ftr" sz="quarter" idx="11"/>
          </p:nvPr>
        </p:nvSpPr>
        <p:spPr/>
        <p:txBody>
          <a:bodyPr/>
          <a:lstStyle/>
          <a:p>
            <a:endParaRPr lang="en-US"/>
          </a:p>
        </p:txBody>
      </p:sp>
      <p:sp>
        <p:nvSpPr>
          <p:cNvPr id="6" name="Slide Number Placeholder 5">
            <a:extLst>
              <a:ext uri="{FF2B5EF4-FFF2-40B4-BE49-F238E27FC236}">
                <a16:creationId xmlns:a16="http://schemas.microsoft.com/office/drawing/2014/main" id="{16788959-DD96-920E-EBB8-6EF19307295B}"/>
              </a:ext>
            </a:extLst>
          </p:cNvPr>
          <p:cNvSpPr>
            <a:spLocks noGrp="1"/>
          </p:cNvSpPr>
          <p:nvPr>
            <p:ph type="sldNum" sz="quarter" idx="12"/>
          </p:nvPr>
        </p:nvSpPr>
        <p:spPr/>
        <p:txBody>
          <a:bodyPr/>
          <a:lstStyle/>
          <a:p>
            <a:fld id="{9E7DB065-CA38-4A56-8148-C20A43880C94}" type="slidenum">
              <a:rPr lang="en-US" smtClean="0"/>
              <a:t>‹#›</a:t>
            </a:fld>
            <a:endParaRPr lang="en-US"/>
          </a:p>
        </p:txBody>
      </p:sp>
    </p:spTree>
    <p:extLst>
      <p:ext uri="{BB962C8B-B14F-4D97-AF65-F5344CB8AC3E}">
        <p14:creationId xmlns:p14="http://schemas.microsoft.com/office/powerpoint/2010/main" val="2578894232"/>
      </p:ext>
    </p:extLst>
  </p:cSld>
  <p:clrMapOvr>
    <a:masterClrMapping/>
  </p:clrMapOvr>
</p:sldLayout>
</file>

<file path=ppt/slideLayouts/slideLayout45.xml><?xml version="1.0" encoding="utf-8"?>
<p:sldLayout xmlns:a="http://schemas.openxmlformats.org/drawingml/2006/main" xmlns:r="http://schemas.openxmlformats.org/officeDocument/2006/relationships" xmlns:p="http://schemas.openxmlformats.org/presentationml/2006/main" type="obj" preserve="1">
  <p:cSld name="1_Title and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7DF5130-1766-F4D5-6D4C-E0D185BA325B}"/>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64B7B085-542D-71BA-5DE9-9E8D5E26B026}"/>
              </a:ext>
            </a:extLst>
          </p:cNvPr>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id="{952F6EA1-7DC2-97E4-1AB6-A925EA857739}"/>
              </a:ext>
            </a:extLst>
          </p:cNvPr>
          <p:cNvSpPr>
            <a:spLocks noGrp="1"/>
          </p:cNvSpPr>
          <p:nvPr>
            <p:ph type="dt" sz="half" idx="10"/>
          </p:nvPr>
        </p:nvSpPr>
        <p:spPr/>
        <p:txBody>
          <a:bodyPr/>
          <a:lstStyle/>
          <a:p>
            <a:fld id="{B5917874-256B-49D4-8E5D-93574AE48236}" type="datetimeFigureOut">
              <a:rPr lang="en-US" smtClean="0"/>
              <a:t>21-Aug-26</a:t>
            </a:fld>
            <a:endParaRPr lang="en-US"/>
          </a:p>
        </p:txBody>
      </p:sp>
      <p:sp>
        <p:nvSpPr>
          <p:cNvPr id="5" name="Footer Placeholder 4">
            <a:extLst>
              <a:ext uri="{FF2B5EF4-FFF2-40B4-BE49-F238E27FC236}">
                <a16:creationId xmlns:a16="http://schemas.microsoft.com/office/drawing/2014/main" id="{AA43FEB1-447C-107C-DD6E-952B1B78EA74}"/>
              </a:ext>
            </a:extLst>
          </p:cNvPr>
          <p:cNvSpPr>
            <a:spLocks noGrp="1"/>
          </p:cNvSpPr>
          <p:nvPr>
            <p:ph type="ftr" sz="quarter" idx="11"/>
          </p:nvPr>
        </p:nvSpPr>
        <p:spPr/>
        <p:txBody>
          <a:bodyPr/>
          <a:lstStyle/>
          <a:p>
            <a:endParaRPr lang="en-US"/>
          </a:p>
        </p:txBody>
      </p:sp>
      <p:sp>
        <p:nvSpPr>
          <p:cNvPr id="6" name="Slide Number Placeholder 5">
            <a:extLst>
              <a:ext uri="{FF2B5EF4-FFF2-40B4-BE49-F238E27FC236}">
                <a16:creationId xmlns:a16="http://schemas.microsoft.com/office/drawing/2014/main" id="{F040C9E1-EF9A-72B3-437D-5354997CADEA}"/>
              </a:ext>
            </a:extLst>
          </p:cNvPr>
          <p:cNvSpPr>
            <a:spLocks noGrp="1"/>
          </p:cNvSpPr>
          <p:nvPr>
            <p:ph type="sldNum" sz="quarter" idx="12"/>
          </p:nvPr>
        </p:nvSpPr>
        <p:spPr/>
        <p:txBody>
          <a:bodyPr/>
          <a:lstStyle/>
          <a:p>
            <a:fld id="{9E7DB065-CA38-4A56-8148-C20A43880C94}" type="slidenum">
              <a:rPr lang="en-US" smtClean="0"/>
              <a:t>‹#›</a:t>
            </a:fld>
            <a:endParaRPr lang="en-US"/>
          </a:p>
        </p:txBody>
      </p:sp>
    </p:spTree>
    <p:extLst>
      <p:ext uri="{BB962C8B-B14F-4D97-AF65-F5344CB8AC3E}">
        <p14:creationId xmlns:p14="http://schemas.microsoft.com/office/powerpoint/2010/main" val="2300673806"/>
      </p:ext>
    </p:extLst>
  </p:cSld>
  <p:clrMapOvr>
    <a:masterClrMapping/>
  </p:clrMapOvr>
</p:sldLayout>
</file>

<file path=ppt/slideLayouts/slideLayout46.xml><?xml version="1.0" encoding="utf-8"?>
<p:sldLayout xmlns:a="http://schemas.openxmlformats.org/drawingml/2006/main" xmlns:r="http://schemas.openxmlformats.org/officeDocument/2006/relationships" xmlns:p="http://schemas.openxmlformats.org/presentationml/2006/main" type="secHead" preserve="1">
  <p:cSld name="1_Section Header">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A8BF8A1-F079-D345-8973-65E33E54A0FD}"/>
              </a:ext>
            </a:extLst>
          </p:cNvPr>
          <p:cNvSpPr>
            <a:spLocks noGrp="1"/>
          </p:cNvSpPr>
          <p:nvPr>
            <p:ph type="title"/>
          </p:nvPr>
        </p:nvSpPr>
        <p:spPr>
          <a:xfrm>
            <a:off x="831850" y="1709738"/>
            <a:ext cx="10515600" cy="2852737"/>
          </a:xfrm>
        </p:spPr>
        <p:txBody>
          <a:bodyPr anchor="b"/>
          <a:lstStyle>
            <a:lvl1pPr>
              <a:defRPr sz="6000"/>
            </a:lvl1pPr>
          </a:lstStyle>
          <a:p>
            <a:r>
              <a:rPr lang="en-US"/>
              <a:t>Click to edit Master title style</a:t>
            </a:r>
          </a:p>
        </p:txBody>
      </p:sp>
      <p:sp>
        <p:nvSpPr>
          <p:cNvPr id="3" name="Text Placeholder 2">
            <a:extLst>
              <a:ext uri="{FF2B5EF4-FFF2-40B4-BE49-F238E27FC236}">
                <a16:creationId xmlns:a16="http://schemas.microsoft.com/office/drawing/2014/main" id="{910C7854-CE11-BB0F-CFB5-E914021E0424}"/>
              </a:ext>
            </a:extLst>
          </p:cNvPr>
          <p:cNvSpPr>
            <a:spLocks noGrp="1"/>
          </p:cNvSpPr>
          <p:nvPr>
            <p:ph type="body" idx="1"/>
          </p:nvPr>
        </p:nvSpPr>
        <p:spPr>
          <a:xfrm>
            <a:off x="831850" y="4589463"/>
            <a:ext cx="10515600" cy="1500187"/>
          </a:xfrm>
        </p:spPr>
        <p:txBody>
          <a:bodyPr/>
          <a:lstStyle>
            <a:lvl1pPr marL="0" indent="0">
              <a:buNone/>
              <a:defRPr sz="2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a:t>Click to edit Master text styles</a:t>
            </a:r>
          </a:p>
        </p:txBody>
      </p:sp>
      <p:sp>
        <p:nvSpPr>
          <p:cNvPr id="4" name="Date Placeholder 3">
            <a:extLst>
              <a:ext uri="{FF2B5EF4-FFF2-40B4-BE49-F238E27FC236}">
                <a16:creationId xmlns:a16="http://schemas.microsoft.com/office/drawing/2014/main" id="{59B91B4E-8FCB-C7DD-5281-AF332BA92812}"/>
              </a:ext>
            </a:extLst>
          </p:cNvPr>
          <p:cNvSpPr>
            <a:spLocks noGrp="1"/>
          </p:cNvSpPr>
          <p:nvPr>
            <p:ph type="dt" sz="half" idx="10"/>
          </p:nvPr>
        </p:nvSpPr>
        <p:spPr/>
        <p:txBody>
          <a:bodyPr/>
          <a:lstStyle/>
          <a:p>
            <a:fld id="{B5917874-256B-49D4-8E5D-93574AE48236}" type="datetimeFigureOut">
              <a:rPr lang="en-US" smtClean="0"/>
              <a:t>21-Aug-26</a:t>
            </a:fld>
            <a:endParaRPr lang="en-US"/>
          </a:p>
        </p:txBody>
      </p:sp>
      <p:sp>
        <p:nvSpPr>
          <p:cNvPr id="5" name="Footer Placeholder 4">
            <a:extLst>
              <a:ext uri="{FF2B5EF4-FFF2-40B4-BE49-F238E27FC236}">
                <a16:creationId xmlns:a16="http://schemas.microsoft.com/office/drawing/2014/main" id="{43D7B151-0D0D-90A7-815A-E8828D4E140C}"/>
              </a:ext>
            </a:extLst>
          </p:cNvPr>
          <p:cNvSpPr>
            <a:spLocks noGrp="1"/>
          </p:cNvSpPr>
          <p:nvPr>
            <p:ph type="ftr" sz="quarter" idx="11"/>
          </p:nvPr>
        </p:nvSpPr>
        <p:spPr/>
        <p:txBody>
          <a:bodyPr/>
          <a:lstStyle/>
          <a:p>
            <a:endParaRPr lang="en-US"/>
          </a:p>
        </p:txBody>
      </p:sp>
      <p:sp>
        <p:nvSpPr>
          <p:cNvPr id="6" name="Slide Number Placeholder 5">
            <a:extLst>
              <a:ext uri="{FF2B5EF4-FFF2-40B4-BE49-F238E27FC236}">
                <a16:creationId xmlns:a16="http://schemas.microsoft.com/office/drawing/2014/main" id="{0B02DAE4-099A-6272-08EB-1849A709121B}"/>
              </a:ext>
            </a:extLst>
          </p:cNvPr>
          <p:cNvSpPr>
            <a:spLocks noGrp="1"/>
          </p:cNvSpPr>
          <p:nvPr>
            <p:ph type="sldNum" sz="quarter" idx="12"/>
          </p:nvPr>
        </p:nvSpPr>
        <p:spPr/>
        <p:txBody>
          <a:bodyPr/>
          <a:lstStyle/>
          <a:p>
            <a:fld id="{9E7DB065-CA38-4A56-8148-C20A43880C94}" type="slidenum">
              <a:rPr lang="en-US" smtClean="0"/>
              <a:t>‹#›</a:t>
            </a:fld>
            <a:endParaRPr lang="en-US"/>
          </a:p>
        </p:txBody>
      </p:sp>
    </p:spTree>
    <p:extLst>
      <p:ext uri="{BB962C8B-B14F-4D97-AF65-F5344CB8AC3E}">
        <p14:creationId xmlns:p14="http://schemas.microsoft.com/office/powerpoint/2010/main" val="3403639216"/>
      </p:ext>
    </p:extLst>
  </p:cSld>
  <p:clrMapOvr>
    <a:masterClrMapping/>
  </p:clrMapOvr>
</p:sldLayout>
</file>

<file path=ppt/slideLayouts/slideLayout47.xml><?xml version="1.0" encoding="utf-8"?>
<p:sldLayout xmlns:a="http://schemas.openxmlformats.org/drawingml/2006/main" xmlns:r="http://schemas.openxmlformats.org/officeDocument/2006/relationships" xmlns:p="http://schemas.openxmlformats.org/presentationml/2006/main" type="twoObj" preserve="1">
  <p:cSld name="1_Two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E4075C4-256E-705D-4E61-18BC8DAF9501}"/>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5B7E76D8-2B37-1BC7-E156-567103FD1533}"/>
              </a:ext>
            </a:extLst>
          </p:cNvPr>
          <p:cNvSpPr>
            <a:spLocks noGrp="1"/>
          </p:cNvSpPr>
          <p:nvPr>
            <p:ph sz="half" idx="1"/>
          </p:nvPr>
        </p:nvSpPr>
        <p:spPr>
          <a:xfrm>
            <a:off x="838200" y="1825625"/>
            <a:ext cx="5181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a:extLst>
              <a:ext uri="{FF2B5EF4-FFF2-40B4-BE49-F238E27FC236}">
                <a16:creationId xmlns:a16="http://schemas.microsoft.com/office/drawing/2014/main" id="{BD0A7E6B-D2A8-8AC5-6528-B7045748C0D8}"/>
              </a:ext>
            </a:extLst>
          </p:cNvPr>
          <p:cNvSpPr>
            <a:spLocks noGrp="1"/>
          </p:cNvSpPr>
          <p:nvPr>
            <p:ph sz="half" idx="2"/>
          </p:nvPr>
        </p:nvSpPr>
        <p:spPr>
          <a:xfrm>
            <a:off x="6172200" y="1825625"/>
            <a:ext cx="5181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a:extLst>
              <a:ext uri="{FF2B5EF4-FFF2-40B4-BE49-F238E27FC236}">
                <a16:creationId xmlns:a16="http://schemas.microsoft.com/office/drawing/2014/main" id="{83AD63D1-2ED4-D325-C18A-D89D3CCF82AD}"/>
              </a:ext>
            </a:extLst>
          </p:cNvPr>
          <p:cNvSpPr>
            <a:spLocks noGrp="1"/>
          </p:cNvSpPr>
          <p:nvPr>
            <p:ph type="dt" sz="half" idx="10"/>
          </p:nvPr>
        </p:nvSpPr>
        <p:spPr/>
        <p:txBody>
          <a:bodyPr/>
          <a:lstStyle/>
          <a:p>
            <a:fld id="{B5917874-256B-49D4-8E5D-93574AE48236}" type="datetimeFigureOut">
              <a:rPr lang="en-US" smtClean="0"/>
              <a:t>21-Aug-26</a:t>
            </a:fld>
            <a:endParaRPr lang="en-US"/>
          </a:p>
        </p:txBody>
      </p:sp>
      <p:sp>
        <p:nvSpPr>
          <p:cNvPr id="6" name="Footer Placeholder 5">
            <a:extLst>
              <a:ext uri="{FF2B5EF4-FFF2-40B4-BE49-F238E27FC236}">
                <a16:creationId xmlns:a16="http://schemas.microsoft.com/office/drawing/2014/main" id="{50C84A17-5B7E-740B-9995-14E544F2B19E}"/>
              </a:ext>
            </a:extLst>
          </p:cNvPr>
          <p:cNvSpPr>
            <a:spLocks noGrp="1"/>
          </p:cNvSpPr>
          <p:nvPr>
            <p:ph type="ftr" sz="quarter" idx="11"/>
          </p:nvPr>
        </p:nvSpPr>
        <p:spPr/>
        <p:txBody>
          <a:bodyPr/>
          <a:lstStyle/>
          <a:p>
            <a:endParaRPr lang="en-US"/>
          </a:p>
        </p:txBody>
      </p:sp>
      <p:sp>
        <p:nvSpPr>
          <p:cNvPr id="7" name="Slide Number Placeholder 6">
            <a:extLst>
              <a:ext uri="{FF2B5EF4-FFF2-40B4-BE49-F238E27FC236}">
                <a16:creationId xmlns:a16="http://schemas.microsoft.com/office/drawing/2014/main" id="{3DAFCD7B-594E-353F-2096-BAFC39FE1A59}"/>
              </a:ext>
            </a:extLst>
          </p:cNvPr>
          <p:cNvSpPr>
            <a:spLocks noGrp="1"/>
          </p:cNvSpPr>
          <p:nvPr>
            <p:ph type="sldNum" sz="quarter" idx="12"/>
          </p:nvPr>
        </p:nvSpPr>
        <p:spPr/>
        <p:txBody>
          <a:bodyPr/>
          <a:lstStyle/>
          <a:p>
            <a:fld id="{9E7DB065-CA38-4A56-8148-C20A43880C94}" type="slidenum">
              <a:rPr lang="en-US" smtClean="0"/>
              <a:t>‹#›</a:t>
            </a:fld>
            <a:endParaRPr lang="en-US"/>
          </a:p>
        </p:txBody>
      </p:sp>
    </p:spTree>
    <p:extLst>
      <p:ext uri="{BB962C8B-B14F-4D97-AF65-F5344CB8AC3E}">
        <p14:creationId xmlns:p14="http://schemas.microsoft.com/office/powerpoint/2010/main" val="854586414"/>
      </p:ext>
    </p:extLst>
  </p:cSld>
  <p:clrMapOvr>
    <a:masterClrMapping/>
  </p:clrMapOvr>
</p:sldLayout>
</file>

<file path=ppt/slideLayouts/slideLayout48.xml><?xml version="1.0" encoding="utf-8"?>
<p:sldLayout xmlns:a="http://schemas.openxmlformats.org/drawingml/2006/main" xmlns:r="http://schemas.openxmlformats.org/officeDocument/2006/relationships" xmlns:p="http://schemas.openxmlformats.org/presentationml/2006/main" type="twoTxTwoObj" preserve="1">
  <p:cSld name="1_Comparis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C075A6F4-816A-5C13-EA18-5EB1D70C88C8}"/>
              </a:ext>
            </a:extLst>
          </p:cNvPr>
          <p:cNvSpPr>
            <a:spLocks noGrp="1"/>
          </p:cNvSpPr>
          <p:nvPr>
            <p:ph type="title"/>
          </p:nvPr>
        </p:nvSpPr>
        <p:spPr>
          <a:xfrm>
            <a:off x="839788" y="365125"/>
            <a:ext cx="10515600" cy="1325563"/>
          </a:xfrm>
        </p:spPr>
        <p:txBody>
          <a:bodyPr/>
          <a:lstStyle/>
          <a:p>
            <a:r>
              <a:rPr lang="en-US"/>
              <a:t>Click to edit Master title style</a:t>
            </a:r>
          </a:p>
        </p:txBody>
      </p:sp>
      <p:sp>
        <p:nvSpPr>
          <p:cNvPr id="3" name="Text Placeholder 2">
            <a:extLst>
              <a:ext uri="{FF2B5EF4-FFF2-40B4-BE49-F238E27FC236}">
                <a16:creationId xmlns:a16="http://schemas.microsoft.com/office/drawing/2014/main" id="{FC71BF86-62B3-6F8C-80F6-15DAFCBDA98E}"/>
              </a:ext>
            </a:extLst>
          </p:cNvPr>
          <p:cNvSpPr>
            <a:spLocks noGrp="1"/>
          </p:cNvSpPr>
          <p:nvPr>
            <p:ph type="body" idx="1"/>
          </p:nvPr>
        </p:nvSpPr>
        <p:spPr>
          <a:xfrm>
            <a:off x="839788" y="1681163"/>
            <a:ext cx="515778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a:extLst>
              <a:ext uri="{FF2B5EF4-FFF2-40B4-BE49-F238E27FC236}">
                <a16:creationId xmlns:a16="http://schemas.microsoft.com/office/drawing/2014/main" id="{0C2BC87B-BCBF-D93F-ADA6-9305796C7CAB}"/>
              </a:ext>
            </a:extLst>
          </p:cNvPr>
          <p:cNvSpPr>
            <a:spLocks noGrp="1"/>
          </p:cNvSpPr>
          <p:nvPr>
            <p:ph sz="half" idx="2"/>
          </p:nvPr>
        </p:nvSpPr>
        <p:spPr>
          <a:xfrm>
            <a:off x="839788" y="2505075"/>
            <a:ext cx="5157787" cy="368458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a:extLst>
              <a:ext uri="{FF2B5EF4-FFF2-40B4-BE49-F238E27FC236}">
                <a16:creationId xmlns:a16="http://schemas.microsoft.com/office/drawing/2014/main" id="{EE96558F-A9A3-533F-F2D1-B3C0E4E1AA05}"/>
              </a:ext>
            </a:extLst>
          </p:cNvPr>
          <p:cNvSpPr>
            <a:spLocks noGrp="1"/>
          </p:cNvSpPr>
          <p:nvPr>
            <p:ph type="body" sz="quarter" idx="3"/>
          </p:nvPr>
        </p:nvSpPr>
        <p:spPr>
          <a:xfrm>
            <a:off x="6172200" y="1681163"/>
            <a:ext cx="51831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a:extLst>
              <a:ext uri="{FF2B5EF4-FFF2-40B4-BE49-F238E27FC236}">
                <a16:creationId xmlns:a16="http://schemas.microsoft.com/office/drawing/2014/main" id="{D8A3C81C-A288-6E57-6EF6-DDF053CC7FBA}"/>
              </a:ext>
            </a:extLst>
          </p:cNvPr>
          <p:cNvSpPr>
            <a:spLocks noGrp="1"/>
          </p:cNvSpPr>
          <p:nvPr>
            <p:ph sz="quarter" idx="4"/>
          </p:nvPr>
        </p:nvSpPr>
        <p:spPr>
          <a:xfrm>
            <a:off x="6172200" y="2505075"/>
            <a:ext cx="5183188" cy="368458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6">
            <a:extLst>
              <a:ext uri="{FF2B5EF4-FFF2-40B4-BE49-F238E27FC236}">
                <a16:creationId xmlns:a16="http://schemas.microsoft.com/office/drawing/2014/main" id="{8C8549B0-1570-FDC2-D6D8-F02493CD853C}"/>
              </a:ext>
            </a:extLst>
          </p:cNvPr>
          <p:cNvSpPr>
            <a:spLocks noGrp="1"/>
          </p:cNvSpPr>
          <p:nvPr>
            <p:ph type="dt" sz="half" idx="10"/>
          </p:nvPr>
        </p:nvSpPr>
        <p:spPr/>
        <p:txBody>
          <a:bodyPr/>
          <a:lstStyle/>
          <a:p>
            <a:fld id="{B5917874-256B-49D4-8E5D-93574AE48236}" type="datetimeFigureOut">
              <a:rPr lang="en-US" smtClean="0"/>
              <a:t>21-Aug-26</a:t>
            </a:fld>
            <a:endParaRPr lang="en-US"/>
          </a:p>
        </p:txBody>
      </p:sp>
      <p:sp>
        <p:nvSpPr>
          <p:cNvPr id="8" name="Footer Placeholder 7">
            <a:extLst>
              <a:ext uri="{FF2B5EF4-FFF2-40B4-BE49-F238E27FC236}">
                <a16:creationId xmlns:a16="http://schemas.microsoft.com/office/drawing/2014/main" id="{84C1912F-390C-E8AE-6584-3B876D06633E}"/>
              </a:ext>
            </a:extLst>
          </p:cNvPr>
          <p:cNvSpPr>
            <a:spLocks noGrp="1"/>
          </p:cNvSpPr>
          <p:nvPr>
            <p:ph type="ftr" sz="quarter" idx="11"/>
          </p:nvPr>
        </p:nvSpPr>
        <p:spPr/>
        <p:txBody>
          <a:bodyPr/>
          <a:lstStyle/>
          <a:p>
            <a:endParaRPr lang="en-US"/>
          </a:p>
        </p:txBody>
      </p:sp>
      <p:sp>
        <p:nvSpPr>
          <p:cNvPr id="9" name="Slide Number Placeholder 8">
            <a:extLst>
              <a:ext uri="{FF2B5EF4-FFF2-40B4-BE49-F238E27FC236}">
                <a16:creationId xmlns:a16="http://schemas.microsoft.com/office/drawing/2014/main" id="{E97C443F-C4DF-5684-21B1-0D3AF57C92ED}"/>
              </a:ext>
            </a:extLst>
          </p:cNvPr>
          <p:cNvSpPr>
            <a:spLocks noGrp="1"/>
          </p:cNvSpPr>
          <p:nvPr>
            <p:ph type="sldNum" sz="quarter" idx="12"/>
          </p:nvPr>
        </p:nvSpPr>
        <p:spPr/>
        <p:txBody>
          <a:bodyPr/>
          <a:lstStyle/>
          <a:p>
            <a:fld id="{9E7DB065-CA38-4A56-8148-C20A43880C94}" type="slidenum">
              <a:rPr lang="en-US" smtClean="0"/>
              <a:t>‹#›</a:t>
            </a:fld>
            <a:endParaRPr lang="en-US"/>
          </a:p>
        </p:txBody>
      </p:sp>
    </p:spTree>
    <p:extLst>
      <p:ext uri="{BB962C8B-B14F-4D97-AF65-F5344CB8AC3E}">
        <p14:creationId xmlns:p14="http://schemas.microsoft.com/office/powerpoint/2010/main" val="139890569"/>
      </p:ext>
    </p:extLst>
  </p:cSld>
  <p:clrMapOvr>
    <a:masterClrMapping/>
  </p:clrMapOvr>
</p:sldLayout>
</file>

<file path=ppt/slideLayouts/slideLayout49.xml><?xml version="1.0" encoding="utf-8"?>
<p:sldLayout xmlns:a="http://schemas.openxmlformats.org/drawingml/2006/main" xmlns:r="http://schemas.openxmlformats.org/officeDocument/2006/relationships" xmlns:p="http://schemas.openxmlformats.org/presentationml/2006/main" type="titleOnly" preserve="1">
  <p:cSld name="1_Title Only">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74A8633-8B8D-77EB-C812-E644F3B82AB5}"/>
              </a:ext>
            </a:extLst>
          </p:cNvPr>
          <p:cNvSpPr>
            <a:spLocks noGrp="1"/>
          </p:cNvSpPr>
          <p:nvPr>
            <p:ph type="title"/>
          </p:nvPr>
        </p:nvSpPr>
        <p:spPr/>
        <p:txBody>
          <a:bodyPr/>
          <a:lstStyle/>
          <a:p>
            <a:r>
              <a:rPr lang="en-US"/>
              <a:t>Click to edit Master title style</a:t>
            </a:r>
          </a:p>
        </p:txBody>
      </p:sp>
      <p:sp>
        <p:nvSpPr>
          <p:cNvPr id="3" name="Date Placeholder 2">
            <a:extLst>
              <a:ext uri="{FF2B5EF4-FFF2-40B4-BE49-F238E27FC236}">
                <a16:creationId xmlns:a16="http://schemas.microsoft.com/office/drawing/2014/main" id="{4B6EADCD-356E-A0B8-C527-92F3CC9D16A4}"/>
              </a:ext>
            </a:extLst>
          </p:cNvPr>
          <p:cNvSpPr>
            <a:spLocks noGrp="1"/>
          </p:cNvSpPr>
          <p:nvPr>
            <p:ph type="dt" sz="half" idx="10"/>
          </p:nvPr>
        </p:nvSpPr>
        <p:spPr/>
        <p:txBody>
          <a:bodyPr/>
          <a:lstStyle/>
          <a:p>
            <a:fld id="{B5917874-256B-49D4-8E5D-93574AE48236}" type="datetimeFigureOut">
              <a:rPr lang="en-US" smtClean="0"/>
              <a:t>21-Aug-26</a:t>
            </a:fld>
            <a:endParaRPr lang="en-US"/>
          </a:p>
        </p:txBody>
      </p:sp>
      <p:sp>
        <p:nvSpPr>
          <p:cNvPr id="4" name="Footer Placeholder 3">
            <a:extLst>
              <a:ext uri="{FF2B5EF4-FFF2-40B4-BE49-F238E27FC236}">
                <a16:creationId xmlns:a16="http://schemas.microsoft.com/office/drawing/2014/main" id="{78D1FE33-C90C-34C6-310E-4F14D9013A62}"/>
              </a:ext>
            </a:extLst>
          </p:cNvPr>
          <p:cNvSpPr>
            <a:spLocks noGrp="1"/>
          </p:cNvSpPr>
          <p:nvPr>
            <p:ph type="ftr" sz="quarter" idx="11"/>
          </p:nvPr>
        </p:nvSpPr>
        <p:spPr/>
        <p:txBody>
          <a:bodyPr/>
          <a:lstStyle/>
          <a:p>
            <a:endParaRPr lang="en-US"/>
          </a:p>
        </p:txBody>
      </p:sp>
      <p:sp>
        <p:nvSpPr>
          <p:cNvPr id="5" name="Slide Number Placeholder 4">
            <a:extLst>
              <a:ext uri="{FF2B5EF4-FFF2-40B4-BE49-F238E27FC236}">
                <a16:creationId xmlns:a16="http://schemas.microsoft.com/office/drawing/2014/main" id="{6514A326-A54A-59E7-B387-F56D0F916D26}"/>
              </a:ext>
            </a:extLst>
          </p:cNvPr>
          <p:cNvSpPr>
            <a:spLocks noGrp="1"/>
          </p:cNvSpPr>
          <p:nvPr>
            <p:ph type="sldNum" sz="quarter" idx="12"/>
          </p:nvPr>
        </p:nvSpPr>
        <p:spPr/>
        <p:txBody>
          <a:bodyPr/>
          <a:lstStyle/>
          <a:p>
            <a:fld id="{9E7DB065-CA38-4A56-8148-C20A43880C94}" type="slidenum">
              <a:rPr lang="en-US" smtClean="0"/>
              <a:t>‹#›</a:t>
            </a:fld>
            <a:endParaRPr lang="en-US"/>
          </a:p>
        </p:txBody>
      </p:sp>
    </p:spTree>
    <p:extLst>
      <p:ext uri="{BB962C8B-B14F-4D97-AF65-F5344CB8AC3E}">
        <p14:creationId xmlns:p14="http://schemas.microsoft.com/office/powerpoint/2010/main" val="2103301364"/>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60B3239-4C84-9A0D-33E9-D9BC4884C55C}"/>
              </a:ext>
            </a:extLst>
          </p:cNvPr>
          <p:cNvSpPr>
            <a:spLocks noGrp="1"/>
          </p:cNvSpPr>
          <p:nvPr>
            <p:ph type="title"/>
          </p:nvPr>
        </p:nvSpPr>
        <p:spPr/>
        <p:txBody>
          <a:bodyPr/>
          <a:lstStyle/>
          <a:p>
            <a:r>
              <a:rPr lang="en-US"/>
              <a:t>Click to edit Master title style</a:t>
            </a:r>
            <a:endParaRPr lang="en-IN"/>
          </a:p>
        </p:txBody>
      </p:sp>
      <p:sp>
        <p:nvSpPr>
          <p:cNvPr id="3" name="Content Placeholder 2">
            <a:extLst>
              <a:ext uri="{FF2B5EF4-FFF2-40B4-BE49-F238E27FC236}">
                <a16:creationId xmlns:a16="http://schemas.microsoft.com/office/drawing/2014/main" id="{6D5D7157-8D21-22E3-339C-D9F592D07E5E}"/>
              </a:ext>
            </a:extLst>
          </p:cNvPr>
          <p:cNvSpPr>
            <a:spLocks noGrp="1"/>
          </p:cNvSpPr>
          <p:nvPr>
            <p:ph sz="half" idx="1"/>
          </p:nvPr>
        </p:nvSpPr>
        <p:spPr>
          <a:xfrm>
            <a:off x="838200" y="1825625"/>
            <a:ext cx="5181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IN"/>
          </a:p>
        </p:txBody>
      </p:sp>
      <p:sp>
        <p:nvSpPr>
          <p:cNvPr id="4" name="Content Placeholder 3">
            <a:extLst>
              <a:ext uri="{FF2B5EF4-FFF2-40B4-BE49-F238E27FC236}">
                <a16:creationId xmlns:a16="http://schemas.microsoft.com/office/drawing/2014/main" id="{6F5ACC9D-98C6-20B9-B287-EEA78E7D5B28}"/>
              </a:ext>
            </a:extLst>
          </p:cNvPr>
          <p:cNvSpPr>
            <a:spLocks noGrp="1"/>
          </p:cNvSpPr>
          <p:nvPr>
            <p:ph sz="half" idx="2"/>
          </p:nvPr>
        </p:nvSpPr>
        <p:spPr>
          <a:xfrm>
            <a:off x="6172200" y="1825625"/>
            <a:ext cx="5181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IN"/>
          </a:p>
        </p:txBody>
      </p:sp>
      <p:sp>
        <p:nvSpPr>
          <p:cNvPr id="5" name="Date Placeholder 4">
            <a:extLst>
              <a:ext uri="{FF2B5EF4-FFF2-40B4-BE49-F238E27FC236}">
                <a16:creationId xmlns:a16="http://schemas.microsoft.com/office/drawing/2014/main" id="{F65FCE79-7D7E-A458-649A-070AE55D4DB3}"/>
              </a:ext>
            </a:extLst>
          </p:cNvPr>
          <p:cNvSpPr>
            <a:spLocks noGrp="1"/>
          </p:cNvSpPr>
          <p:nvPr>
            <p:ph type="dt" sz="half" idx="10"/>
          </p:nvPr>
        </p:nvSpPr>
        <p:spPr/>
        <p:txBody>
          <a:bodyPr/>
          <a:lstStyle/>
          <a:p>
            <a:fld id="{C933BDDA-5A12-4608-8D75-10B9DE38A2F7}" type="datetimeFigureOut">
              <a:rPr lang="en-IN" smtClean="0"/>
              <a:t>21-08-2026</a:t>
            </a:fld>
            <a:endParaRPr lang="en-IN"/>
          </a:p>
        </p:txBody>
      </p:sp>
      <p:sp>
        <p:nvSpPr>
          <p:cNvPr id="6" name="Footer Placeholder 5">
            <a:extLst>
              <a:ext uri="{FF2B5EF4-FFF2-40B4-BE49-F238E27FC236}">
                <a16:creationId xmlns:a16="http://schemas.microsoft.com/office/drawing/2014/main" id="{9CCAFA44-FE36-0AD8-B496-D92D8246D293}"/>
              </a:ext>
            </a:extLst>
          </p:cNvPr>
          <p:cNvSpPr>
            <a:spLocks noGrp="1"/>
          </p:cNvSpPr>
          <p:nvPr>
            <p:ph type="ftr" sz="quarter" idx="11"/>
          </p:nvPr>
        </p:nvSpPr>
        <p:spPr/>
        <p:txBody>
          <a:bodyPr/>
          <a:lstStyle/>
          <a:p>
            <a:endParaRPr lang="en-IN"/>
          </a:p>
        </p:txBody>
      </p:sp>
      <p:sp>
        <p:nvSpPr>
          <p:cNvPr id="7" name="Slide Number Placeholder 6">
            <a:extLst>
              <a:ext uri="{FF2B5EF4-FFF2-40B4-BE49-F238E27FC236}">
                <a16:creationId xmlns:a16="http://schemas.microsoft.com/office/drawing/2014/main" id="{29AB95E8-8382-CBA8-5DB7-AD58CDE9D562}"/>
              </a:ext>
            </a:extLst>
          </p:cNvPr>
          <p:cNvSpPr>
            <a:spLocks noGrp="1"/>
          </p:cNvSpPr>
          <p:nvPr>
            <p:ph type="sldNum" sz="quarter" idx="12"/>
          </p:nvPr>
        </p:nvSpPr>
        <p:spPr/>
        <p:txBody>
          <a:bodyPr/>
          <a:lstStyle/>
          <a:p>
            <a:fld id="{C73B9CC0-DBF8-464B-8764-886DFCAF8096}" type="slidenum">
              <a:rPr lang="en-IN" smtClean="0"/>
              <a:t>‹#›</a:t>
            </a:fld>
            <a:endParaRPr lang="en-IN"/>
          </a:p>
        </p:txBody>
      </p:sp>
    </p:spTree>
    <p:extLst>
      <p:ext uri="{BB962C8B-B14F-4D97-AF65-F5344CB8AC3E}">
        <p14:creationId xmlns:p14="http://schemas.microsoft.com/office/powerpoint/2010/main" val="617700540"/>
      </p:ext>
    </p:extLst>
  </p:cSld>
  <p:clrMapOvr>
    <a:masterClrMapping/>
  </p:clrMapOvr>
</p:sldLayout>
</file>

<file path=ppt/slideLayouts/slideLayout50.xml><?xml version="1.0" encoding="utf-8"?>
<p:sldLayout xmlns:a="http://schemas.openxmlformats.org/drawingml/2006/main" xmlns:r="http://schemas.openxmlformats.org/officeDocument/2006/relationships" xmlns:p="http://schemas.openxmlformats.org/presentationml/2006/main" type="blank" preserve="1">
  <p:cSld name="1_Blank">
    <p:spTree>
      <p:nvGrpSpPr>
        <p:cNvPr id="1" name=""/>
        <p:cNvGrpSpPr/>
        <p:nvPr/>
      </p:nvGrpSpPr>
      <p:grpSpPr>
        <a:xfrm>
          <a:off x="0" y="0"/>
          <a:ext cx="0" cy="0"/>
          <a:chOff x="0" y="0"/>
          <a:chExt cx="0" cy="0"/>
        </a:xfrm>
      </p:grpSpPr>
      <p:sp>
        <p:nvSpPr>
          <p:cNvPr id="2" name="Date Placeholder 1">
            <a:extLst>
              <a:ext uri="{FF2B5EF4-FFF2-40B4-BE49-F238E27FC236}">
                <a16:creationId xmlns:a16="http://schemas.microsoft.com/office/drawing/2014/main" id="{BF824714-C425-AFD5-7B73-72F03CF5EA73}"/>
              </a:ext>
            </a:extLst>
          </p:cNvPr>
          <p:cNvSpPr>
            <a:spLocks noGrp="1"/>
          </p:cNvSpPr>
          <p:nvPr>
            <p:ph type="dt" sz="half" idx="10"/>
          </p:nvPr>
        </p:nvSpPr>
        <p:spPr/>
        <p:txBody>
          <a:bodyPr/>
          <a:lstStyle/>
          <a:p>
            <a:fld id="{B5917874-256B-49D4-8E5D-93574AE48236}" type="datetimeFigureOut">
              <a:rPr lang="en-US" smtClean="0"/>
              <a:t>21-Aug-26</a:t>
            </a:fld>
            <a:endParaRPr lang="en-US"/>
          </a:p>
        </p:txBody>
      </p:sp>
      <p:sp>
        <p:nvSpPr>
          <p:cNvPr id="3" name="Footer Placeholder 2">
            <a:extLst>
              <a:ext uri="{FF2B5EF4-FFF2-40B4-BE49-F238E27FC236}">
                <a16:creationId xmlns:a16="http://schemas.microsoft.com/office/drawing/2014/main" id="{670CD692-5D5F-17AF-1981-F595CB53C65F}"/>
              </a:ext>
            </a:extLst>
          </p:cNvPr>
          <p:cNvSpPr>
            <a:spLocks noGrp="1"/>
          </p:cNvSpPr>
          <p:nvPr>
            <p:ph type="ftr" sz="quarter" idx="11"/>
          </p:nvPr>
        </p:nvSpPr>
        <p:spPr/>
        <p:txBody>
          <a:bodyPr/>
          <a:lstStyle/>
          <a:p>
            <a:endParaRPr lang="en-US"/>
          </a:p>
        </p:txBody>
      </p:sp>
      <p:sp>
        <p:nvSpPr>
          <p:cNvPr id="4" name="Slide Number Placeholder 3">
            <a:extLst>
              <a:ext uri="{FF2B5EF4-FFF2-40B4-BE49-F238E27FC236}">
                <a16:creationId xmlns:a16="http://schemas.microsoft.com/office/drawing/2014/main" id="{5C639443-39F1-960F-6177-84F8D89CED60}"/>
              </a:ext>
            </a:extLst>
          </p:cNvPr>
          <p:cNvSpPr>
            <a:spLocks noGrp="1"/>
          </p:cNvSpPr>
          <p:nvPr>
            <p:ph type="sldNum" sz="quarter" idx="12"/>
          </p:nvPr>
        </p:nvSpPr>
        <p:spPr/>
        <p:txBody>
          <a:bodyPr/>
          <a:lstStyle/>
          <a:p>
            <a:fld id="{9E7DB065-CA38-4A56-8148-C20A43880C94}" type="slidenum">
              <a:rPr lang="en-US" smtClean="0"/>
              <a:t>‹#›</a:t>
            </a:fld>
            <a:endParaRPr lang="en-US"/>
          </a:p>
        </p:txBody>
      </p:sp>
    </p:spTree>
    <p:extLst>
      <p:ext uri="{BB962C8B-B14F-4D97-AF65-F5344CB8AC3E}">
        <p14:creationId xmlns:p14="http://schemas.microsoft.com/office/powerpoint/2010/main" val="2318822909"/>
      </p:ext>
    </p:extLst>
  </p:cSld>
  <p:clrMapOvr>
    <a:masterClrMapping/>
  </p:clrMapOvr>
</p:sldLayout>
</file>

<file path=ppt/slideLayouts/slideLayout51.xml><?xml version="1.0" encoding="utf-8"?>
<p:sldLayout xmlns:a="http://schemas.openxmlformats.org/drawingml/2006/main" xmlns:r="http://schemas.openxmlformats.org/officeDocument/2006/relationships" xmlns:p="http://schemas.openxmlformats.org/presentationml/2006/main" type="objTx" preserve="1">
  <p:cSld name="1_Content with Capti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BEDA69A-637E-804E-A457-2AA2B7C45DE1}"/>
              </a:ext>
            </a:extLst>
          </p:cNvPr>
          <p:cNvSpPr>
            <a:spLocks noGrp="1"/>
          </p:cNvSpPr>
          <p:nvPr>
            <p:ph type="title"/>
          </p:nvPr>
        </p:nvSpPr>
        <p:spPr>
          <a:xfrm>
            <a:off x="839788" y="457200"/>
            <a:ext cx="3932237" cy="1600200"/>
          </a:xfrm>
        </p:spPr>
        <p:txBody>
          <a:bodyPr anchor="b"/>
          <a:lstStyle>
            <a:lvl1pPr>
              <a:defRPr sz="3200"/>
            </a:lvl1pPr>
          </a:lstStyle>
          <a:p>
            <a:r>
              <a:rPr lang="en-US"/>
              <a:t>Click to edit Master title style</a:t>
            </a:r>
          </a:p>
        </p:txBody>
      </p:sp>
      <p:sp>
        <p:nvSpPr>
          <p:cNvPr id="3" name="Content Placeholder 2">
            <a:extLst>
              <a:ext uri="{FF2B5EF4-FFF2-40B4-BE49-F238E27FC236}">
                <a16:creationId xmlns:a16="http://schemas.microsoft.com/office/drawing/2014/main" id="{EC0616DE-9001-ED9A-D612-1F82BF7A7C09}"/>
              </a:ext>
            </a:extLst>
          </p:cNvPr>
          <p:cNvSpPr>
            <a:spLocks noGrp="1"/>
          </p:cNvSpPr>
          <p:nvPr>
            <p:ph idx="1"/>
          </p:nvPr>
        </p:nvSpPr>
        <p:spPr>
          <a:xfrm>
            <a:off x="5183188" y="987425"/>
            <a:ext cx="617220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a:extLst>
              <a:ext uri="{FF2B5EF4-FFF2-40B4-BE49-F238E27FC236}">
                <a16:creationId xmlns:a16="http://schemas.microsoft.com/office/drawing/2014/main" id="{898D7F71-9626-FEC9-F78B-40F84B5D0361}"/>
              </a:ext>
            </a:extLst>
          </p:cNvPr>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Click to edit Master text styles</a:t>
            </a:r>
          </a:p>
        </p:txBody>
      </p:sp>
      <p:sp>
        <p:nvSpPr>
          <p:cNvPr id="5" name="Date Placeholder 4">
            <a:extLst>
              <a:ext uri="{FF2B5EF4-FFF2-40B4-BE49-F238E27FC236}">
                <a16:creationId xmlns:a16="http://schemas.microsoft.com/office/drawing/2014/main" id="{750A1439-3C28-2A4C-E9F6-6FA4703CA788}"/>
              </a:ext>
            </a:extLst>
          </p:cNvPr>
          <p:cNvSpPr>
            <a:spLocks noGrp="1"/>
          </p:cNvSpPr>
          <p:nvPr>
            <p:ph type="dt" sz="half" idx="10"/>
          </p:nvPr>
        </p:nvSpPr>
        <p:spPr/>
        <p:txBody>
          <a:bodyPr/>
          <a:lstStyle/>
          <a:p>
            <a:fld id="{B5917874-256B-49D4-8E5D-93574AE48236}" type="datetimeFigureOut">
              <a:rPr lang="en-US" smtClean="0"/>
              <a:t>21-Aug-26</a:t>
            </a:fld>
            <a:endParaRPr lang="en-US"/>
          </a:p>
        </p:txBody>
      </p:sp>
      <p:sp>
        <p:nvSpPr>
          <p:cNvPr id="6" name="Footer Placeholder 5">
            <a:extLst>
              <a:ext uri="{FF2B5EF4-FFF2-40B4-BE49-F238E27FC236}">
                <a16:creationId xmlns:a16="http://schemas.microsoft.com/office/drawing/2014/main" id="{03C070C5-78EB-182B-ED93-8F2F3959DD67}"/>
              </a:ext>
            </a:extLst>
          </p:cNvPr>
          <p:cNvSpPr>
            <a:spLocks noGrp="1"/>
          </p:cNvSpPr>
          <p:nvPr>
            <p:ph type="ftr" sz="quarter" idx="11"/>
          </p:nvPr>
        </p:nvSpPr>
        <p:spPr/>
        <p:txBody>
          <a:bodyPr/>
          <a:lstStyle/>
          <a:p>
            <a:endParaRPr lang="en-US"/>
          </a:p>
        </p:txBody>
      </p:sp>
      <p:sp>
        <p:nvSpPr>
          <p:cNvPr id="7" name="Slide Number Placeholder 6">
            <a:extLst>
              <a:ext uri="{FF2B5EF4-FFF2-40B4-BE49-F238E27FC236}">
                <a16:creationId xmlns:a16="http://schemas.microsoft.com/office/drawing/2014/main" id="{507BD859-48FC-0766-9AB3-B029FDF09041}"/>
              </a:ext>
            </a:extLst>
          </p:cNvPr>
          <p:cNvSpPr>
            <a:spLocks noGrp="1"/>
          </p:cNvSpPr>
          <p:nvPr>
            <p:ph type="sldNum" sz="quarter" idx="12"/>
          </p:nvPr>
        </p:nvSpPr>
        <p:spPr/>
        <p:txBody>
          <a:bodyPr/>
          <a:lstStyle/>
          <a:p>
            <a:fld id="{9E7DB065-CA38-4A56-8148-C20A43880C94}" type="slidenum">
              <a:rPr lang="en-US" smtClean="0"/>
              <a:t>‹#›</a:t>
            </a:fld>
            <a:endParaRPr lang="en-US"/>
          </a:p>
        </p:txBody>
      </p:sp>
    </p:spTree>
    <p:extLst>
      <p:ext uri="{BB962C8B-B14F-4D97-AF65-F5344CB8AC3E}">
        <p14:creationId xmlns:p14="http://schemas.microsoft.com/office/powerpoint/2010/main" val="4205701993"/>
      </p:ext>
    </p:extLst>
  </p:cSld>
  <p:clrMapOvr>
    <a:masterClrMapping/>
  </p:clrMapOvr>
</p:sldLayout>
</file>

<file path=ppt/slideLayouts/slideLayout52.xml><?xml version="1.0" encoding="utf-8"?>
<p:sldLayout xmlns:a="http://schemas.openxmlformats.org/drawingml/2006/main" xmlns:r="http://schemas.openxmlformats.org/officeDocument/2006/relationships" xmlns:p="http://schemas.openxmlformats.org/presentationml/2006/main" type="picTx" preserve="1">
  <p:cSld name="1_Picture with Capti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CDC694A-6821-2475-BF01-52150297CB2F}"/>
              </a:ext>
            </a:extLst>
          </p:cNvPr>
          <p:cNvSpPr>
            <a:spLocks noGrp="1"/>
          </p:cNvSpPr>
          <p:nvPr>
            <p:ph type="title"/>
          </p:nvPr>
        </p:nvSpPr>
        <p:spPr>
          <a:xfrm>
            <a:off x="839788" y="457200"/>
            <a:ext cx="3932237" cy="1600200"/>
          </a:xfrm>
        </p:spPr>
        <p:txBody>
          <a:bodyPr anchor="b"/>
          <a:lstStyle>
            <a:lvl1pPr>
              <a:defRPr sz="3200"/>
            </a:lvl1pPr>
          </a:lstStyle>
          <a:p>
            <a:r>
              <a:rPr lang="en-US"/>
              <a:t>Click to edit Master title style</a:t>
            </a:r>
          </a:p>
        </p:txBody>
      </p:sp>
      <p:sp>
        <p:nvSpPr>
          <p:cNvPr id="3" name="Picture Placeholder 2">
            <a:extLst>
              <a:ext uri="{FF2B5EF4-FFF2-40B4-BE49-F238E27FC236}">
                <a16:creationId xmlns:a16="http://schemas.microsoft.com/office/drawing/2014/main" id="{8D0A2627-359D-7E85-5291-CC1BC2B738BB}"/>
              </a:ext>
            </a:extLst>
          </p:cNvPr>
          <p:cNvSpPr>
            <a:spLocks noGrp="1"/>
          </p:cNvSpPr>
          <p:nvPr>
            <p:ph type="pic" idx="1"/>
          </p:nvPr>
        </p:nvSpPr>
        <p:spPr>
          <a:xfrm>
            <a:off x="5183188" y="987425"/>
            <a:ext cx="6172200" cy="4873625"/>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n-US"/>
          </a:p>
        </p:txBody>
      </p:sp>
      <p:sp>
        <p:nvSpPr>
          <p:cNvPr id="4" name="Text Placeholder 3">
            <a:extLst>
              <a:ext uri="{FF2B5EF4-FFF2-40B4-BE49-F238E27FC236}">
                <a16:creationId xmlns:a16="http://schemas.microsoft.com/office/drawing/2014/main" id="{DD6E4445-74A4-1597-034B-369CDBD2FCF8}"/>
              </a:ext>
            </a:extLst>
          </p:cNvPr>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Click to edit Master text styles</a:t>
            </a:r>
          </a:p>
        </p:txBody>
      </p:sp>
      <p:sp>
        <p:nvSpPr>
          <p:cNvPr id="5" name="Date Placeholder 4">
            <a:extLst>
              <a:ext uri="{FF2B5EF4-FFF2-40B4-BE49-F238E27FC236}">
                <a16:creationId xmlns:a16="http://schemas.microsoft.com/office/drawing/2014/main" id="{0F16C428-321E-F808-8F33-B6EE7473262B}"/>
              </a:ext>
            </a:extLst>
          </p:cNvPr>
          <p:cNvSpPr>
            <a:spLocks noGrp="1"/>
          </p:cNvSpPr>
          <p:nvPr>
            <p:ph type="dt" sz="half" idx="10"/>
          </p:nvPr>
        </p:nvSpPr>
        <p:spPr/>
        <p:txBody>
          <a:bodyPr/>
          <a:lstStyle/>
          <a:p>
            <a:fld id="{B5917874-256B-49D4-8E5D-93574AE48236}" type="datetimeFigureOut">
              <a:rPr lang="en-US" smtClean="0"/>
              <a:t>21-Aug-26</a:t>
            </a:fld>
            <a:endParaRPr lang="en-US"/>
          </a:p>
        </p:txBody>
      </p:sp>
      <p:sp>
        <p:nvSpPr>
          <p:cNvPr id="6" name="Footer Placeholder 5">
            <a:extLst>
              <a:ext uri="{FF2B5EF4-FFF2-40B4-BE49-F238E27FC236}">
                <a16:creationId xmlns:a16="http://schemas.microsoft.com/office/drawing/2014/main" id="{532B3418-09E5-1A8E-8F75-1770B73F3B7B}"/>
              </a:ext>
            </a:extLst>
          </p:cNvPr>
          <p:cNvSpPr>
            <a:spLocks noGrp="1"/>
          </p:cNvSpPr>
          <p:nvPr>
            <p:ph type="ftr" sz="quarter" idx="11"/>
          </p:nvPr>
        </p:nvSpPr>
        <p:spPr/>
        <p:txBody>
          <a:bodyPr/>
          <a:lstStyle/>
          <a:p>
            <a:endParaRPr lang="en-US"/>
          </a:p>
        </p:txBody>
      </p:sp>
      <p:sp>
        <p:nvSpPr>
          <p:cNvPr id="7" name="Slide Number Placeholder 6">
            <a:extLst>
              <a:ext uri="{FF2B5EF4-FFF2-40B4-BE49-F238E27FC236}">
                <a16:creationId xmlns:a16="http://schemas.microsoft.com/office/drawing/2014/main" id="{35955682-8EE9-FEBA-6675-FD7EF6C7CB9A}"/>
              </a:ext>
            </a:extLst>
          </p:cNvPr>
          <p:cNvSpPr>
            <a:spLocks noGrp="1"/>
          </p:cNvSpPr>
          <p:nvPr>
            <p:ph type="sldNum" sz="quarter" idx="12"/>
          </p:nvPr>
        </p:nvSpPr>
        <p:spPr/>
        <p:txBody>
          <a:bodyPr/>
          <a:lstStyle/>
          <a:p>
            <a:fld id="{9E7DB065-CA38-4A56-8148-C20A43880C94}" type="slidenum">
              <a:rPr lang="en-US" smtClean="0"/>
              <a:t>‹#›</a:t>
            </a:fld>
            <a:endParaRPr lang="en-US"/>
          </a:p>
        </p:txBody>
      </p:sp>
    </p:spTree>
    <p:extLst>
      <p:ext uri="{BB962C8B-B14F-4D97-AF65-F5344CB8AC3E}">
        <p14:creationId xmlns:p14="http://schemas.microsoft.com/office/powerpoint/2010/main" val="2615937793"/>
      </p:ext>
    </p:extLst>
  </p:cSld>
  <p:clrMapOvr>
    <a:masterClrMapping/>
  </p:clrMapOvr>
</p:sldLayout>
</file>

<file path=ppt/slideLayouts/slideLayout53.xml><?xml version="1.0" encoding="utf-8"?>
<p:sldLayout xmlns:a="http://schemas.openxmlformats.org/drawingml/2006/main" xmlns:r="http://schemas.openxmlformats.org/officeDocument/2006/relationships" xmlns:p="http://schemas.openxmlformats.org/presentationml/2006/main" type="vertTx" preserve="1">
  <p:cSld name="1_Title and Vertical Tex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B74FBC8-630B-FC97-F0FA-6497670AB1A1}"/>
              </a:ext>
            </a:extLst>
          </p:cNvPr>
          <p:cNvSpPr>
            <a:spLocks noGrp="1"/>
          </p:cNvSpPr>
          <p:nvPr>
            <p:ph type="title"/>
          </p:nvPr>
        </p:nvSpPr>
        <p:spPr/>
        <p:txBody>
          <a:bodyPr/>
          <a:lstStyle/>
          <a:p>
            <a:r>
              <a:rPr lang="en-US"/>
              <a:t>Click to edit Master title style</a:t>
            </a:r>
          </a:p>
        </p:txBody>
      </p:sp>
      <p:sp>
        <p:nvSpPr>
          <p:cNvPr id="3" name="Vertical Text Placeholder 2">
            <a:extLst>
              <a:ext uri="{FF2B5EF4-FFF2-40B4-BE49-F238E27FC236}">
                <a16:creationId xmlns:a16="http://schemas.microsoft.com/office/drawing/2014/main" id="{D6A9E187-71C0-2265-6C0A-1F26E46A75E7}"/>
              </a:ext>
            </a:extLst>
          </p:cNvPr>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id="{736D0675-03B9-E2A0-E313-B4F175AA71D4}"/>
              </a:ext>
            </a:extLst>
          </p:cNvPr>
          <p:cNvSpPr>
            <a:spLocks noGrp="1"/>
          </p:cNvSpPr>
          <p:nvPr>
            <p:ph type="dt" sz="half" idx="10"/>
          </p:nvPr>
        </p:nvSpPr>
        <p:spPr/>
        <p:txBody>
          <a:bodyPr/>
          <a:lstStyle/>
          <a:p>
            <a:fld id="{B5917874-256B-49D4-8E5D-93574AE48236}" type="datetimeFigureOut">
              <a:rPr lang="en-US" smtClean="0"/>
              <a:t>21-Aug-26</a:t>
            </a:fld>
            <a:endParaRPr lang="en-US"/>
          </a:p>
        </p:txBody>
      </p:sp>
      <p:sp>
        <p:nvSpPr>
          <p:cNvPr id="5" name="Footer Placeholder 4">
            <a:extLst>
              <a:ext uri="{FF2B5EF4-FFF2-40B4-BE49-F238E27FC236}">
                <a16:creationId xmlns:a16="http://schemas.microsoft.com/office/drawing/2014/main" id="{AA6DB7F5-4D72-A04D-68EF-3FA8E2364926}"/>
              </a:ext>
            </a:extLst>
          </p:cNvPr>
          <p:cNvSpPr>
            <a:spLocks noGrp="1"/>
          </p:cNvSpPr>
          <p:nvPr>
            <p:ph type="ftr" sz="quarter" idx="11"/>
          </p:nvPr>
        </p:nvSpPr>
        <p:spPr/>
        <p:txBody>
          <a:bodyPr/>
          <a:lstStyle/>
          <a:p>
            <a:endParaRPr lang="en-US"/>
          </a:p>
        </p:txBody>
      </p:sp>
      <p:sp>
        <p:nvSpPr>
          <p:cNvPr id="6" name="Slide Number Placeholder 5">
            <a:extLst>
              <a:ext uri="{FF2B5EF4-FFF2-40B4-BE49-F238E27FC236}">
                <a16:creationId xmlns:a16="http://schemas.microsoft.com/office/drawing/2014/main" id="{1359C30E-B30D-003E-439B-B744E4567040}"/>
              </a:ext>
            </a:extLst>
          </p:cNvPr>
          <p:cNvSpPr>
            <a:spLocks noGrp="1"/>
          </p:cNvSpPr>
          <p:nvPr>
            <p:ph type="sldNum" sz="quarter" idx="12"/>
          </p:nvPr>
        </p:nvSpPr>
        <p:spPr/>
        <p:txBody>
          <a:bodyPr/>
          <a:lstStyle/>
          <a:p>
            <a:fld id="{9E7DB065-CA38-4A56-8148-C20A43880C94}" type="slidenum">
              <a:rPr lang="en-US" smtClean="0"/>
              <a:t>‹#›</a:t>
            </a:fld>
            <a:endParaRPr lang="en-US"/>
          </a:p>
        </p:txBody>
      </p:sp>
    </p:spTree>
    <p:extLst>
      <p:ext uri="{BB962C8B-B14F-4D97-AF65-F5344CB8AC3E}">
        <p14:creationId xmlns:p14="http://schemas.microsoft.com/office/powerpoint/2010/main" val="1671229158"/>
      </p:ext>
    </p:extLst>
  </p:cSld>
  <p:clrMapOvr>
    <a:masterClrMapping/>
  </p:clrMapOvr>
</p:sldLayout>
</file>

<file path=ppt/slideLayouts/slideLayout54.xml><?xml version="1.0" encoding="utf-8"?>
<p:sldLayout xmlns:a="http://schemas.openxmlformats.org/drawingml/2006/main" xmlns:r="http://schemas.openxmlformats.org/officeDocument/2006/relationships" xmlns:p="http://schemas.openxmlformats.org/presentationml/2006/main" type="vertTitleAndTx" preserve="1">
  <p:cSld name="1_Vertical Title and Text">
    <p:spTree>
      <p:nvGrpSpPr>
        <p:cNvPr id="1" name=""/>
        <p:cNvGrpSpPr/>
        <p:nvPr/>
      </p:nvGrpSpPr>
      <p:grpSpPr>
        <a:xfrm>
          <a:off x="0" y="0"/>
          <a:ext cx="0" cy="0"/>
          <a:chOff x="0" y="0"/>
          <a:chExt cx="0" cy="0"/>
        </a:xfrm>
      </p:grpSpPr>
      <p:sp>
        <p:nvSpPr>
          <p:cNvPr id="2" name="Vertical Title 1">
            <a:extLst>
              <a:ext uri="{FF2B5EF4-FFF2-40B4-BE49-F238E27FC236}">
                <a16:creationId xmlns:a16="http://schemas.microsoft.com/office/drawing/2014/main" id="{5B92971B-4BB6-C004-0A4B-902682E733AA}"/>
              </a:ext>
            </a:extLst>
          </p:cNvPr>
          <p:cNvSpPr>
            <a:spLocks noGrp="1"/>
          </p:cNvSpPr>
          <p:nvPr>
            <p:ph type="title" orient="vert"/>
          </p:nvPr>
        </p:nvSpPr>
        <p:spPr>
          <a:xfrm>
            <a:off x="8724900" y="365125"/>
            <a:ext cx="2628900" cy="5811838"/>
          </a:xfrm>
        </p:spPr>
        <p:txBody>
          <a:bodyPr vert="eaVert"/>
          <a:lstStyle/>
          <a:p>
            <a:r>
              <a:rPr lang="en-US"/>
              <a:t>Click to edit Master title style</a:t>
            </a:r>
          </a:p>
        </p:txBody>
      </p:sp>
      <p:sp>
        <p:nvSpPr>
          <p:cNvPr id="3" name="Vertical Text Placeholder 2">
            <a:extLst>
              <a:ext uri="{FF2B5EF4-FFF2-40B4-BE49-F238E27FC236}">
                <a16:creationId xmlns:a16="http://schemas.microsoft.com/office/drawing/2014/main" id="{E763AA2F-953C-0A7C-F668-5F31CB5872B4}"/>
              </a:ext>
            </a:extLst>
          </p:cNvPr>
          <p:cNvSpPr>
            <a:spLocks noGrp="1"/>
          </p:cNvSpPr>
          <p:nvPr>
            <p:ph type="body" orient="vert" idx="1"/>
          </p:nvPr>
        </p:nvSpPr>
        <p:spPr>
          <a:xfrm>
            <a:off x="838200" y="365125"/>
            <a:ext cx="7734300" cy="5811838"/>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id="{5EF95DC7-3F7A-EA20-3225-0B0A5E61A631}"/>
              </a:ext>
            </a:extLst>
          </p:cNvPr>
          <p:cNvSpPr>
            <a:spLocks noGrp="1"/>
          </p:cNvSpPr>
          <p:nvPr>
            <p:ph type="dt" sz="half" idx="10"/>
          </p:nvPr>
        </p:nvSpPr>
        <p:spPr/>
        <p:txBody>
          <a:bodyPr/>
          <a:lstStyle/>
          <a:p>
            <a:fld id="{B5917874-256B-49D4-8E5D-93574AE48236}" type="datetimeFigureOut">
              <a:rPr lang="en-US" smtClean="0"/>
              <a:t>21-Aug-26</a:t>
            </a:fld>
            <a:endParaRPr lang="en-US"/>
          </a:p>
        </p:txBody>
      </p:sp>
      <p:sp>
        <p:nvSpPr>
          <p:cNvPr id="5" name="Footer Placeholder 4">
            <a:extLst>
              <a:ext uri="{FF2B5EF4-FFF2-40B4-BE49-F238E27FC236}">
                <a16:creationId xmlns:a16="http://schemas.microsoft.com/office/drawing/2014/main" id="{F8A17233-2EFA-6BE2-AF29-426E8FD41A43}"/>
              </a:ext>
            </a:extLst>
          </p:cNvPr>
          <p:cNvSpPr>
            <a:spLocks noGrp="1"/>
          </p:cNvSpPr>
          <p:nvPr>
            <p:ph type="ftr" sz="quarter" idx="11"/>
          </p:nvPr>
        </p:nvSpPr>
        <p:spPr/>
        <p:txBody>
          <a:bodyPr/>
          <a:lstStyle/>
          <a:p>
            <a:endParaRPr lang="en-US"/>
          </a:p>
        </p:txBody>
      </p:sp>
      <p:sp>
        <p:nvSpPr>
          <p:cNvPr id="6" name="Slide Number Placeholder 5">
            <a:extLst>
              <a:ext uri="{FF2B5EF4-FFF2-40B4-BE49-F238E27FC236}">
                <a16:creationId xmlns:a16="http://schemas.microsoft.com/office/drawing/2014/main" id="{A563288D-0D66-6E25-BFE0-46A27ABF020E}"/>
              </a:ext>
            </a:extLst>
          </p:cNvPr>
          <p:cNvSpPr>
            <a:spLocks noGrp="1"/>
          </p:cNvSpPr>
          <p:nvPr>
            <p:ph type="sldNum" sz="quarter" idx="12"/>
          </p:nvPr>
        </p:nvSpPr>
        <p:spPr/>
        <p:txBody>
          <a:bodyPr/>
          <a:lstStyle/>
          <a:p>
            <a:fld id="{9E7DB065-CA38-4A56-8148-C20A43880C94}" type="slidenum">
              <a:rPr lang="en-US" smtClean="0"/>
              <a:t>‹#›</a:t>
            </a:fld>
            <a:endParaRPr lang="en-US"/>
          </a:p>
        </p:txBody>
      </p:sp>
    </p:spTree>
    <p:extLst>
      <p:ext uri="{BB962C8B-B14F-4D97-AF65-F5344CB8AC3E}">
        <p14:creationId xmlns:p14="http://schemas.microsoft.com/office/powerpoint/2010/main" val="2123736829"/>
      </p:ext>
    </p:extLst>
  </p:cSld>
  <p:clrMapOvr>
    <a:masterClrMapping/>
  </p:clrMapOvr>
</p:sldLayout>
</file>

<file path=ppt/slideLayouts/slideLayout55.xml><?xml version="1.0" encoding="utf-8"?>
<p:sldLayout xmlns:a="http://schemas.openxmlformats.org/drawingml/2006/main" xmlns:r="http://schemas.openxmlformats.org/officeDocument/2006/relationships" xmlns:p="http://schemas.openxmlformats.org/presentationml/2006/main" matchingName="Headline design 1">
  <p:cSld name="Headline design 1">
    <p:spTree>
      <p:nvGrpSpPr>
        <p:cNvPr id="1" name="Shape 40"/>
        <p:cNvGrpSpPr/>
        <p:nvPr/>
      </p:nvGrpSpPr>
      <p:grpSpPr>
        <a:xfrm>
          <a:off x="0" y="0"/>
          <a:ext cx="0" cy="0"/>
          <a:chOff x="0" y="0"/>
          <a:chExt cx="0" cy="0"/>
        </a:xfrm>
      </p:grpSpPr>
      <p:sp>
        <p:nvSpPr>
          <p:cNvPr id="41" name="Google Shape;41;p6"/>
          <p:cNvSpPr txBox="1">
            <a:spLocks noGrp="1"/>
          </p:cNvSpPr>
          <p:nvPr>
            <p:ph type="ctrTitle"/>
          </p:nvPr>
        </p:nvSpPr>
        <p:spPr>
          <a:xfrm flipH="1">
            <a:off x="5468967" y="2990967"/>
            <a:ext cx="3674400" cy="2561600"/>
          </a:xfrm>
          <a:prstGeom prst="rect">
            <a:avLst/>
          </a:prstGeom>
        </p:spPr>
        <p:txBody>
          <a:bodyPr spcFirstLastPara="1" wrap="square" lIns="91425" tIns="91425" rIns="91425" bIns="91425" anchor="b" anchorCtr="0">
            <a:noAutofit/>
          </a:bodyPr>
          <a:lstStyle>
            <a:lvl1pPr lvl="0" rtl="0">
              <a:spcBef>
                <a:spcPts val="0"/>
              </a:spcBef>
              <a:spcAft>
                <a:spcPts val="0"/>
              </a:spcAft>
              <a:buClr>
                <a:srgbClr val="CCCCCC"/>
              </a:buClr>
              <a:buSzPts val="3600"/>
              <a:buNone/>
              <a:defRPr sz="4800">
                <a:solidFill>
                  <a:srgbClr val="CCCCCC"/>
                </a:solidFill>
              </a:defRPr>
            </a:lvl1pPr>
            <a:lvl2pPr lvl="1" rtl="0">
              <a:spcBef>
                <a:spcPts val="0"/>
              </a:spcBef>
              <a:spcAft>
                <a:spcPts val="0"/>
              </a:spcAft>
              <a:buClr>
                <a:srgbClr val="CCCCCC"/>
              </a:buClr>
              <a:buSzPts val="6500"/>
              <a:buNone/>
              <a:defRPr sz="8666">
                <a:solidFill>
                  <a:srgbClr val="CCCCCC"/>
                </a:solidFill>
              </a:defRPr>
            </a:lvl2pPr>
            <a:lvl3pPr lvl="2" rtl="0">
              <a:spcBef>
                <a:spcPts val="0"/>
              </a:spcBef>
              <a:spcAft>
                <a:spcPts val="0"/>
              </a:spcAft>
              <a:buClr>
                <a:srgbClr val="CCCCCC"/>
              </a:buClr>
              <a:buSzPts val="6500"/>
              <a:buNone/>
              <a:defRPr sz="8666">
                <a:solidFill>
                  <a:srgbClr val="CCCCCC"/>
                </a:solidFill>
              </a:defRPr>
            </a:lvl3pPr>
            <a:lvl4pPr lvl="3" rtl="0">
              <a:spcBef>
                <a:spcPts val="0"/>
              </a:spcBef>
              <a:spcAft>
                <a:spcPts val="0"/>
              </a:spcAft>
              <a:buClr>
                <a:srgbClr val="CCCCCC"/>
              </a:buClr>
              <a:buSzPts val="6500"/>
              <a:buNone/>
              <a:defRPr sz="8666">
                <a:solidFill>
                  <a:srgbClr val="CCCCCC"/>
                </a:solidFill>
              </a:defRPr>
            </a:lvl4pPr>
            <a:lvl5pPr lvl="4" rtl="0">
              <a:spcBef>
                <a:spcPts val="0"/>
              </a:spcBef>
              <a:spcAft>
                <a:spcPts val="0"/>
              </a:spcAft>
              <a:buClr>
                <a:srgbClr val="CCCCCC"/>
              </a:buClr>
              <a:buSzPts val="6500"/>
              <a:buNone/>
              <a:defRPr sz="8666">
                <a:solidFill>
                  <a:srgbClr val="CCCCCC"/>
                </a:solidFill>
              </a:defRPr>
            </a:lvl5pPr>
            <a:lvl6pPr lvl="5" rtl="0">
              <a:spcBef>
                <a:spcPts val="0"/>
              </a:spcBef>
              <a:spcAft>
                <a:spcPts val="0"/>
              </a:spcAft>
              <a:buClr>
                <a:srgbClr val="CCCCCC"/>
              </a:buClr>
              <a:buSzPts val="6500"/>
              <a:buNone/>
              <a:defRPr sz="8666">
                <a:solidFill>
                  <a:srgbClr val="CCCCCC"/>
                </a:solidFill>
              </a:defRPr>
            </a:lvl6pPr>
            <a:lvl7pPr lvl="6" rtl="0">
              <a:spcBef>
                <a:spcPts val="0"/>
              </a:spcBef>
              <a:spcAft>
                <a:spcPts val="0"/>
              </a:spcAft>
              <a:buClr>
                <a:srgbClr val="CCCCCC"/>
              </a:buClr>
              <a:buSzPts val="6500"/>
              <a:buNone/>
              <a:defRPr sz="8666">
                <a:solidFill>
                  <a:srgbClr val="CCCCCC"/>
                </a:solidFill>
              </a:defRPr>
            </a:lvl7pPr>
            <a:lvl8pPr lvl="7" rtl="0">
              <a:spcBef>
                <a:spcPts val="0"/>
              </a:spcBef>
              <a:spcAft>
                <a:spcPts val="0"/>
              </a:spcAft>
              <a:buClr>
                <a:srgbClr val="CCCCCC"/>
              </a:buClr>
              <a:buSzPts val="6500"/>
              <a:buNone/>
              <a:defRPr sz="8666">
                <a:solidFill>
                  <a:srgbClr val="CCCCCC"/>
                </a:solidFill>
              </a:defRPr>
            </a:lvl8pPr>
            <a:lvl9pPr lvl="8" rtl="0">
              <a:spcBef>
                <a:spcPts val="0"/>
              </a:spcBef>
              <a:spcAft>
                <a:spcPts val="0"/>
              </a:spcAft>
              <a:buClr>
                <a:srgbClr val="CCCCCC"/>
              </a:buClr>
              <a:buSzPts val="6500"/>
              <a:buNone/>
              <a:defRPr sz="8666">
                <a:solidFill>
                  <a:srgbClr val="CCCCCC"/>
                </a:solidFill>
              </a:defRPr>
            </a:lvl9pPr>
          </a:lstStyle>
          <a:p>
            <a:endParaRPr/>
          </a:p>
        </p:txBody>
      </p:sp>
      <p:sp>
        <p:nvSpPr>
          <p:cNvPr id="42" name="Google Shape;42;p6"/>
          <p:cNvSpPr txBox="1">
            <a:spLocks noGrp="1"/>
          </p:cNvSpPr>
          <p:nvPr>
            <p:ph type="title" idx="2" hasCustomPrompt="1"/>
          </p:nvPr>
        </p:nvSpPr>
        <p:spPr>
          <a:xfrm flipH="1">
            <a:off x="-994733" y="3225767"/>
            <a:ext cx="5984400" cy="2163200"/>
          </a:xfrm>
          <a:prstGeom prst="rect">
            <a:avLst/>
          </a:prstGeom>
        </p:spPr>
        <p:txBody>
          <a:bodyPr spcFirstLastPara="1" wrap="square" lIns="91425" tIns="91425" rIns="91425" bIns="91425" anchor="ctr" anchorCtr="0">
            <a:noAutofit/>
          </a:bodyPr>
          <a:lstStyle>
            <a:lvl1pPr lvl="0" algn="r" rtl="0">
              <a:spcBef>
                <a:spcPts val="0"/>
              </a:spcBef>
              <a:spcAft>
                <a:spcPts val="0"/>
              </a:spcAft>
              <a:buClr>
                <a:srgbClr val="CCCCCC"/>
              </a:buClr>
              <a:buSzPts val="16000"/>
              <a:buNone/>
              <a:defRPr sz="21333">
                <a:solidFill>
                  <a:srgbClr val="CCCCCC"/>
                </a:solidFill>
              </a:defRPr>
            </a:lvl1pPr>
            <a:lvl2pPr lvl="1" rtl="0">
              <a:spcBef>
                <a:spcPts val="0"/>
              </a:spcBef>
              <a:spcAft>
                <a:spcPts val="0"/>
              </a:spcAft>
              <a:buClr>
                <a:srgbClr val="CCCCCC"/>
              </a:buClr>
              <a:buSzPts val="14000"/>
              <a:buFont typeface="Fira Sans Extra Condensed Medium"/>
              <a:buNone/>
              <a:defRPr sz="18666">
                <a:solidFill>
                  <a:srgbClr val="CCCCCC"/>
                </a:solidFill>
                <a:latin typeface="Fira Sans Extra Condensed Medium"/>
                <a:ea typeface="Fira Sans Extra Condensed Medium"/>
                <a:cs typeface="Fira Sans Extra Condensed Medium"/>
                <a:sym typeface="Fira Sans Extra Condensed Medium"/>
              </a:defRPr>
            </a:lvl2pPr>
            <a:lvl3pPr lvl="2" rtl="0">
              <a:spcBef>
                <a:spcPts val="0"/>
              </a:spcBef>
              <a:spcAft>
                <a:spcPts val="0"/>
              </a:spcAft>
              <a:buClr>
                <a:srgbClr val="CCCCCC"/>
              </a:buClr>
              <a:buSzPts val="14000"/>
              <a:buFont typeface="Fira Sans Extra Condensed Medium"/>
              <a:buNone/>
              <a:defRPr sz="18666">
                <a:solidFill>
                  <a:srgbClr val="CCCCCC"/>
                </a:solidFill>
                <a:latin typeface="Fira Sans Extra Condensed Medium"/>
                <a:ea typeface="Fira Sans Extra Condensed Medium"/>
                <a:cs typeface="Fira Sans Extra Condensed Medium"/>
                <a:sym typeface="Fira Sans Extra Condensed Medium"/>
              </a:defRPr>
            </a:lvl3pPr>
            <a:lvl4pPr lvl="3" rtl="0">
              <a:spcBef>
                <a:spcPts val="0"/>
              </a:spcBef>
              <a:spcAft>
                <a:spcPts val="0"/>
              </a:spcAft>
              <a:buClr>
                <a:srgbClr val="CCCCCC"/>
              </a:buClr>
              <a:buSzPts val="14000"/>
              <a:buFont typeface="Fira Sans Extra Condensed Medium"/>
              <a:buNone/>
              <a:defRPr sz="18666">
                <a:solidFill>
                  <a:srgbClr val="CCCCCC"/>
                </a:solidFill>
                <a:latin typeface="Fira Sans Extra Condensed Medium"/>
                <a:ea typeface="Fira Sans Extra Condensed Medium"/>
                <a:cs typeface="Fira Sans Extra Condensed Medium"/>
                <a:sym typeface="Fira Sans Extra Condensed Medium"/>
              </a:defRPr>
            </a:lvl4pPr>
            <a:lvl5pPr lvl="4" rtl="0">
              <a:spcBef>
                <a:spcPts val="0"/>
              </a:spcBef>
              <a:spcAft>
                <a:spcPts val="0"/>
              </a:spcAft>
              <a:buClr>
                <a:srgbClr val="CCCCCC"/>
              </a:buClr>
              <a:buSzPts val="14000"/>
              <a:buFont typeface="Fira Sans Extra Condensed Medium"/>
              <a:buNone/>
              <a:defRPr sz="18666">
                <a:solidFill>
                  <a:srgbClr val="CCCCCC"/>
                </a:solidFill>
                <a:latin typeface="Fira Sans Extra Condensed Medium"/>
                <a:ea typeface="Fira Sans Extra Condensed Medium"/>
                <a:cs typeface="Fira Sans Extra Condensed Medium"/>
                <a:sym typeface="Fira Sans Extra Condensed Medium"/>
              </a:defRPr>
            </a:lvl5pPr>
            <a:lvl6pPr lvl="5" rtl="0">
              <a:spcBef>
                <a:spcPts val="0"/>
              </a:spcBef>
              <a:spcAft>
                <a:spcPts val="0"/>
              </a:spcAft>
              <a:buClr>
                <a:srgbClr val="CCCCCC"/>
              </a:buClr>
              <a:buSzPts val="14000"/>
              <a:buFont typeface="Fira Sans Extra Condensed Medium"/>
              <a:buNone/>
              <a:defRPr sz="18666">
                <a:solidFill>
                  <a:srgbClr val="CCCCCC"/>
                </a:solidFill>
                <a:latin typeface="Fira Sans Extra Condensed Medium"/>
                <a:ea typeface="Fira Sans Extra Condensed Medium"/>
                <a:cs typeface="Fira Sans Extra Condensed Medium"/>
                <a:sym typeface="Fira Sans Extra Condensed Medium"/>
              </a:defRPr>
            </a:lvl6pPr>
            <a:lvl7pPr lvl="6" rtl="0">
              <a:spcBef>
                <a:spcPts val="0"/>
              </a:spcBef>
              <a:spcAft>
                <a:spcPts val="0"/>
              </a:spcAft>
              <a:buClr>
                <a:srgbClr val="CCCCCC"/>
              </a:buClr>
              <a:buSzPts val="14000"/>
              <a:buFont typeface="Fira Sans Extra Condensed Medium"/>
              <a:buNone/>
              <a:defRPr sz="18666">
                <a:solidFill>
                  <a:srgbClr val="CCCCCC"/>
                </a:solidFill>
                <a:latin typeface="Fira Sans Extra Condensed Medium"/>
                <a:ea typeface="Fira Sans Extra Condensed Medium"/>
                <a:cs typeface="Fira Sans Extra Condensed Medium"/>
                <a:sym typeface="Fira Sans Extra Condensed Medium"/>
              </a:defRPr>
            </a:lvl7pPr>
            <a:lvl8pPr lvl="7" rtl="0">
              <a:spcBef>
                <a:spcPts val="0"/>
              </a:spcBef>
              <a:spcAft>
                <a:spcPts val="0"/>
              </a:spcAft>
              <a:buClr>
                <a:srgbClr val="CCCCCC"/>
              </a:buClr>
              <a:buSzPts val="14000"/>
              <a:buFont typeface="Fira Sans Extra Condensed Medium"/>
              <a:buNone/>
              <a:defRPr sz="18666">
                <a:solidFill>
                  <a:srgbClr val="CCCCCC"/>
                </a:solidFill>
                <a:latin typeface="Fira Sans Extra Condensed Medium"/>
                <a:ea typeface="Fira Sans Extra Condensed Medium"/>
                <a:cs typeface="Fira Sans Extra Condensed Medium"/>
                <a:sym typeface="Fira Sans Extra Condensed Medium"/>
              </a:defRPr>
            </a:lvl8pPr>
            <a:lvl9pPr lvl="8" rtl="0">
              <a:spcBef>
                <a:spcPts val="0"/>
              </a:spcBef>
              <a:spcAft>
                <a:spcPts val="0"/>
              </a:spcAft>
              <a:buClr>
                <a:srgbClr val="CCCCCC"/>
              </a:buClr>
              <a:buSzPts val="14000"/>
              <a:buFont typeface="Fira Sans Extra Condensed Medium"/>
              <a:buNone/>
              <a:defRPr sz="18666">
                <a:solidFill>
                  <a:srgbClr val="CCCCCC"/>
                </a:solidFill>
                <a:latin typeface="Fira Sans Extra Condensed Medium"/>
                <a:ea typeface="Fira Sans Extra Condensed Medium"/>
                <a:cs typeface="Fira Sans Extra Condensed Medium"/>
                <a:sym typeface="Fira Sans Extra Condensed Medium"/>
              </a:defRPr>
            </a:lvl9pPr>
          </a:lstStyle>
          <a:p>
            <a:r>
              <a:t>xx%</a:t>
            </a:r>
          </a:p>
        </p:txBody>
      </p:sp>
      <p:sp>
        <p:nvSpPr>
          <p:cNvPr id="43" name="Google Shape;43;p6"/>
          <p:cNvSpPr/>
          <p:nvPr/>
        </p:nvSpPr>
        <p:spPr>
          <a:xfrm>
            <a:off x="3363200" y="1004167"/>
            <a:ext cx="5465600" cy="4777600"/>
          </a:xfrm>
          <a:prstGeom prst="rect">
            <a:avLst/>
          </a:prstGeom>
          <a:noFill/>
          <a:ln w="9525"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2400">
              <a:solidFill>
                <a:srgbClr val="CCCCCC"/>
              </a:solidFill>
            </a:endParaRPr>
          </a:p>
        </p:txBody>
      </p:sp>
    </p:spTree>
    <p:extLst>
      <p:ext uri="{BB962C8B-B14F-4D97-AF65-F5344CB8AC3E}">
        <p14:creationId xmlns:p14="http://schemas.microsoft.com/office/powerpoint/2010/main" val="114695367"/>
      </p:ext>
    </p:extLst>
  </p:cSld>
  <p:clrMapOvr>
    <a:masterClrMapping/>
  </p:clrMapOvr>
</p:sldLayout>
</file>

<file path=ppt/slideLayouts/slideLayout56.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5"/>
            <a:ext cx="7772400" cy="1470025"/>
          </a:xfrm>
        </p:spPr>
        <p:txBody>
          <a:bodyPr/>
          <a:lstStyle/>
          <a:p>
            <a:r>
              <a:rPr lang="en-US"/>
              <a:t>Click to edit Master title style</a:t>
            </a:r>
          </a:p>
        </p:txBody>
      </p:sp>
      <p:sp>
        <p:nvSpPr>
          <p:cNvPr id="3" name="Subtitle 2"/>
          <p:cNvSpPr>
            <a:spLocks noGrp="1"/>
          </p:cNvSpPr>
          <p:nvPr>
            <p:ph type="subTitle" idx="1"/>
          </p:nvPr>
        </p:nvSpPr>
        <p:spPr>
          <a:xfrm>
            <a:off x="1371600" y="3886200"/>
            <a:ext cx="6400800" cy="1752600"/>
          </a:xfr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a:t>Click to edit Master subtitle style</a:t>
            </a:r>
          </a:p>
        </p:txBody>
      </p:sp>
      <p:sp>
        <p:nvSpPr>
          <p:cNvPr id="4" name="Date Placeholder 3"/>
          <p:cNvSpPr>
            <a:spLocks noGrp="1"/>
          </p:cNvSpPr>
          <p:nvPr>
            <p:ph type="dt" sz="half" idx="10"/>
          </p:nvPr>
        </p:nvSpPr>
        <p:spPr/>
        <p:txBody>
          <a:bodyPr/>
          <a:lstStyle/>
          <a:p>
            <a:fld id="{5BCAD085-E8A6-8845-BD4E-CB4CCA059FC4}" type="datetimeFigureOut">
              <a:rPr lang="en-US" smtClean="0"/>
              <a:t>21-Aug-26</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C1FF6DA9-008F-8B48-92A6-B652298478BF}" type="slidenum">
              <a:rPr lang="en-US" smtClean="0"/>
              <a:t>‹#›</a:t>
            </a:fld>
            <a:endParaRPr lang="en-US"/>
          </a:p>
        </p:txBody>
      </p:sp>
    </p:spTree>
    <p:extLst>
      <p:ext uri="{BB962C8B-B14F-4D97-AF65-F5344CB8AC3E}">
        <p14:creationId xmlns:p14="http://schemas.microsoft.com/office/powerpoint/2010/main" val="1351366764"/>
      </p:ext>
    </p:extLst>
  </p:cSld>
  <p:clrMapOvr>
    <a:masterClrMapping/>
  </p:clrMapOvr>
</p:sldLayout>
</file>

<file path=ppt/slideLayouts/slideLayout57.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p>
            <a:fld id="{5BCAD085-E8A6-8845-BD4E-CB4CCA059FC4}" type="datetimeFigureOut">
              <a:rPr lang="en-US" smtClean="0"/>
              <a:t>21-Aug-26</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C1FF6DA9-008F-8B48-92A6-B652298478BF}" type="slidenum">
              <a:rPr lang="en-US" smtClean="0"/>
              <a:t>‹#›</a:t>
            </a:fld>
            <a:endParaRPr lang="en-US"/>
          </a:p>
        </p:txBody>
      </p:sp>
    </p:spTree>
    <p:extLst>
      <p:ext uri="{BB962C8B-B14F-4D97-AF65-F5344CB8AC3E}">
        <p14:creationId xmlns:p14="http://schemas.microsoft.com/office/powerpoint/2010/main" val="3827752640"/>
      </p:ext>
    </p:extLst>
  </p:cSld>
  <p:clrMapOvr>
    <a:masterClrMapping/>
  </p:clrMapOvr>
</p:sldLayout>
</file>

<file path=ppt/slideLayouts/slideLayout58.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solidFill>
                  <a:schemeClr val="tx1">
                    <a:tint val="75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Click to edit Master text styles</a:t>
            </a:r>
          </a:p>
        </p:txBody>
      </p:sp>
      <p:sp>
        <p:nvSpPr>
          <p:cNvPr id="4" name="Date Placeholder 3"/>
          <p:cNvSpPr>
            <a:spLocks noGrp="1"/>
          </p:cNvSpPr>
          <p:nvPr>
            <p:ph type="dt" sz="half" idx="10"/>
          </p:nvPr>
        </p:nvSpPr>
        <p:spPr/>
        <p:txBody>
          <a:bodyPr/>
          <a:lstStyle/>
          <a:p>
            <a:fld id="{5BCAD085-E8A6-8845-BD4E-CB4CCA059FC4}" type="datetimeFigureOut">
              <a:rPr lang="en-US" smtClean="0"/>
              <a:t>21-Aug-26</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C1FF6DA9-008F-8B48-92A6-B652298478BF}" type="slidenum">
              <a:rPr lang="en-US" smtClean="0"/>
              <a:t>‹#›</a:t>
            </a:fld>
            <a:endParaRPr lang="en-US"/>
          </a:p>
        </p:txBody>
      </p:sp>
    </p:spTree>
    <p:extLst>
      <p:ext uri="{BB962C8B-B14F-4D97-AF65-F5344CB8AC3E}">
        <p14:creationId xmlns:p14="http://schemas.microsoft.com/office/powerpoint/2010/main" val="3072001595"/>
      </p:ext>
    </p:extLst>
  </p:cSld>
  <p:clrMapOvr>
    <a:masterClrMapping/>
  </p:clrMapOvr>
</p:sldLayout>
</file>

<file path=ppt/slideLayouts/slideLayout59.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457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48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p:cNvSpPr>
            <a:spLocks noGrp="1"/>
          </p:cNvSpPr>
          <p:nvPr>
            <p:ph type="dt" sz="half" idx="10"/>
          </p:nvPr>
        </p:nvSpPr>
        <p:spPr/>
        <p:txBody>
          <a:bodyPr/>
          <a:lstStyle/>
          <a:p>
            <a:fld id="{5BCAD085-E8A6-8845-BD4E-CB4CCA059FC4}" type="datetimeFigureOut">
              <a:rPr lang="en-US" smtClean="0"/>
              <a:t>21-Aug-26</a:t>
            </a:fld>
            <a:endParaRPr lang="en-US"/>
          </a:p>
        </p:txBody>
      </p:sp>
      <p:sp>
        <p:nvSpPr>
          <p:cNvPr id="6" name="Footer Placeholder 5"/>
          <p:cNvSpPr>
            <a:spLocks noGrp="1"/>
          </p:cNvSpPr>
          <p:nvPr>
            <p:ph type="ftr" sz="quarter" idx="11"/>
          </p:nvPr>
        </p:nvSpPr>
        <p:spPr/>
        <p:txBody>
          <a:bodyPr/>
          <a:lstStyle/>
          <a:p>
            <a:endParaRPr lang="en-US"/>
          </a:p>
        </p:txBody>
      </p:sp>
      <p:sp>
        <p:nvSpPr>
          <p:cNvPr id="7" name="Slide Number Placeholder 6"/>
          <p:cNvSpPr>
            <a:spLocks noGrp="1"/>
          </p:cNvSpPr>
          <p:nvPr>
            <p:ph type="sldNum" sz="quarter" idx="12"/>
          </p:nvPr>
        </p:nvSpPr>
        <p:spPr/>
        <p:txBody>
          <a:bodyPr/>
          <a:lstStyle/>
          <a:p>
            <a:fld id="{C1FF6DA9-008F-8B48-92A6-B652298478BF}" type="slidenum">
              <a:rPr lang="en-US" smtClean="0"/>
              <a:t>‹#›</a:t>
            </a:fld>
            <a:endParaRPr lang="en-US"/>
          </a:p>
        </p:txBody>
      </p:sp>
    </p:spTree>
    <p:extLst>
      <p:ext uri="{BB962C8B-B14F-4D97-AF65-F5344CB8AC3E}">
        <p14:creationId xmlns:p14="http://schemas.microsoft.com/office/powerpoint/2010/main" val="1288919200"/>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0081C8B-CD27-5A77-19B1-C62643FBEFD2}"/>
              </a:ext>
            </a:extLst>
          </p:cNvPr>
          <p:cNvSpPr>
            <a:spLocks noGrp="1"/>
          </p:cNvSpPr>
          <p:nvPr>
            <p:ph type="title"/>
          </p:nvPr>
        </p:nvSpPr>
        <p:spPr>
          <a:xfrm>
            <a:off x="839788" y="365125"/>
            <a:ext cx="10515600" cy="1325563"/>
          </a:xfrm>
        </p:spPr>
        <p:txBody>
          <a:bodyPr/>
          <a:lstStyle/>
          <a:p>
            <a:r>
              <a:rPr lang="en-US"/>
              <a:t>Click to edit Master title style</a:t>
            </a:r>
            <a:endParaRPr lang="en-IN"/>
          </a:p>
        </p:txBody>
      </p:sp>
      <p:sp>
        <p:nvSpPr>
          <p:cNvPr id="3" name="Text Placeholder 2">
            <a:extLst>
              <a:ext uri="{FF2B5EF4-FFF2-40B4-BE49-F238E27FC236}">
                <a16:creationId xmlns:a16="http://schemas.microsoft.com/office/drawing/2014/main" id="{95BEDEFB-8B60-B95F-A2CF-73B8C91A01C0}"/>
              </a:ext>
            </a:extLst>
          </p:cNvPr>
          <p:cNvSpPr>
            <a:spLocks noGrp="1"/>
          </p:cNvSpPr>
          <p:nvPr>
            <p:ph type="body" idx="1"/>
          </p:nvPr>
        </p:nvSpPr>
        <p:spPr>
          <a:xfrm>
            <a:off x="839788" y="1681163"/>
            <a:ext cx="515778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a:extLst>
              <a:ext uri="{FF2B5EF4-FFF2-40B4-BE49-F238E27FC236}">
                <a16:creationId xmlns:a16="http://schemas.microsoft.com/office/drawing/2014/main" id="{EADE4D31-2E59-3CF0-58E7-D530532F1B2A}"/>
              </a:ext>
            </a:extLst>
          </p:cNvPr>
          <p:cNvSpPr>
            <a:spLocks noGrp="1"/>
          </p:cNvSpPr>
          <p:nvPr>
            <p:ph sz="half" idx="2"/>
          </p:nvPr>
        </p:nvSpPr>
        <p:spPr>
          <a:xfrm>
            <a:off x="839788" y="2505075"/>
            <a:ext cx="5157787" cy="368458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IN"/>
          </a:p>
        </p:txBody>
      </p:sp>
      <p:sp>
        <p:nvSpPr>
          <p:cNvPr id="5" name="Text Placeholder 4">
            <a:extLst>
              <a:ext uri="{FF2B5EF4-FFF2-40B4-BE49-F238E27FC236}">
                <a16:creationId xmlns:a16="http://schemas.microsoft.com/office/drawing/2014/main" id="{19593DAE-0B79-B14D-719B-EED948ACD2DD}"/>
              </a:ext>
            </a:extLst>
          </p:cNvPr>
          <p:cNvSpPr>
            <a:spLocks noGrp="1"/>
          </p:cNvSpPr>
          <p:nvPr>
            <p:ph type="body" sz="quarter" idx="3"/>
          </p:nvPr>
        </p:nvSpPr>
        <p:spPr>
          <a:xfrm>
            <a:off x="6172200" y="1681163"/>
            <a:ext cx="51831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a:extLst>
              <a:ext uri="{FF2B5EF4-FFF2-40B4-BE49-F238E27FC236}">
                <a16:creationId xmlns:a16="http://schemas.microsoft.com/office/drawing/2014/main" id="{28ECAD2E-CC24-5406-6AF3-F6F3BBC88BFF}"/>
              </a:ext>
            </a:extLst>
          </p:cNvPr>
          <p:cNvSpPr>
            <a:spLocks noGrp="1"/>
          </p:cNvSpPr>
          <p:nvPr>
            <p:ph sz="quarter" idx="4"/>
          </p:nvPr>
        </p:nvSpPr>
        <p:spPr>
          <a:xfrm>
            <a:off x="6172200" y="2505075"/>
            <a:ext cx="5183188" cy="368458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IN"/>
          </a:p>
        </p:txBody>
      </p:sp>
      <p:sp>
        <p:nvSpPr>
          <p:cNvPr id="7" name="Date Placeholder 6">
            <a:extLst>
              <a:ext uri="{FF2B5EF4-FFF2-40B4-BE49-F238E27FC236}">
                <a16:creationId xmlns:a16="http://schemas.microsoft.com/office/drawing/2014/main" id="{AAD07BBE-C172-92D7-0874-370B46C69528}"/>
              </a:ext>
            </a:extLst>
          </p:cNvPr>
          <p:cNvSpPr>
            <a:spLocks noGrp="1"/>
          </p:cNvSpPr>
          <p:nvPr>
            <p:ph type="dt" sz="half" idx="10"/>
          </p:nvPr>
        </p:nvSpPr>
        <p:spPr/>
        <p:txBody>
          <a:bodyPr/>
          <a:lstStyle/>
          <a:p>
            <a:fld id="{C933BDDA-5A12-4608-8D75-10B9DE38A2F7}" type="datetimeFigureOut">
              <a:rPr lang="en-IN" smtClean="0"/>
              <a:t>21-08-2026</a:t>
            </a:fld>
            <a:endParaRPr lang="en-IN"/>
          </a:p>
        </p:txBody>
      </p:sp>
      <p:sp>
        <p:nvSpPr>
          <p:cNvPr id="8" name="Footer Placeholder 7">
            <a:extLst>
              <a:ext uri="{FF2B5EF4-FFF2-40B4-BE49-F238E27FC236}">
                <a16:creationId xmlns:a16="http://schemas.microsoft.com/office/drawing/2014/main" id="{0DDB49CF-BC1A-A79A-DB5A-18E8B0A51571}"/>
              </a:ext>
            </a:extLst>
          </p:cNvPr>
          <p:cNvSpPr>
            <a:spLocks noGrp="1"/>
          </p:cNvSpPr>
          <p:nvPr>
            <p:ph type="ftr" sz="quarter" idx="11"/>
          </p:nvPr>
        </p:nvSpPr>
        <p:spPr/>
        <p:txBody>
          <a:bodyPr/>
          <a:lstStyle/>
          <a:p>
            <a:endParaRPr lang="en-IN"/>
          </a:p>
        </p:txBody>
      </p:sp>
      <p:sp>
        <p:nvSpPr>
          <p:cNvPr id="9" name="Slide Number Placeholder 8">
            <a:extLst>
              <a:ext uri="{FF2B5EF4-FFF2-40B4-BE49-F238E27FC236}">
                <a16:creationId xmlns:a16="http://schemas.microsoft.com/office/drawing/2014/main" id="{26E8FE72-A930-9DC4-2133-A69B4D92DC53}"/>
              </a:ext>
            </a:extLst>
          </p:cNvPr>
          <p:cNvSpPr>
            <a:spLocks noGrp="1"/>
          </p:cNvSpPr>
          <p:nvPr>
            <p:ph type="sldNum" sz="quarter" idx="12"/>
          </p:nvPr>
        </p:nvSpPr>
        <p:spPr/>
        <p:txBody>
          <a:bodyPr/>
          <a:lstStyle/>
          <a:p>
            <a:fld id="{C73B9CC0-DBF8-464B-8764-886DFCAF8096}" type="slidenum">
              <a:rPr lang="en-IN" smtClean="0"/>
              <a:t>‹#›</a:t>
            </a:fld>
            <a:endParaRPr lang="en-IN"/>
          </a:p>
        </p:txBody>
      </p:sp>
    </p:spTree>
    <p:extLst>
      <p:ext uri="{BB962C8B-B14F-4D97-AF65-F5344CB8AC3E}">
        <p14:creationId xmlns:p14="http://schemas.microsoft.com/office/powerpoint/2010/main" val="3229420078"/>
      </p:ext>
    </p:extLst>
  </p:cSld>
  <p:clrMapOvr>
    <a:masterClrMapping/>
  </p:clrMapOvr>
</p:sldLayout>
</file>

<file path=ppt/slideLayouts/slideLayout60.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6"/>
          <p:cNvSpPr>
            <a:spLocks noGrp="1"/>
          </p:cNvSpPr>
          <p:nvPr>
            <p:ph type="dt" sz="half" idx="10"/>
          </p:nvPr>
        </p:nvSpPr>
        <p:spPr/>
        <p:txBody>
          <a:bodyPr/>
          <a:lstStyle/>
          <a:p>
            <a:fld id="{5BCAD085-E8A6-8845-BD4E-CB4CCA059FC4}" type="datetimeFigureOut">
              <a:rPr lang="en-US" smtClean="0"/>
              <a:t>21-Aug-26</a:t>
            </a:fld>
            <a:endParaRPr lang="en-US"/>
          </a:p>
        </p:txBody>
      </p:sp>
      <p:sp>
        <p:nvSpPr>
          <p:cNvPr id="8" name="Footer Placeholder 7"/>
          <p:cNvSpPr>
            <a:spLocks noGrp="1"/>
          </p:cNvSpPr>
          <p:nvPr>
            <p:ph type="ftr" sz="quarter" idx="11"/>
          </p:nvPr>
        </p:nvSpPr>
        <p:spPr/>
        <p:txBody>
          <a:bodyPr/>
          <a:lstStyle/>
          <a:p>
            <a:endParaRPr lang="en-US"/>
          </a:p>
        </p:txBody>
      </p:sp>
      <p:sp>
        <p:nvSpPr>
          <p:cNvPr id="9" name="Slide Number Placeholder 8"/>
          <p:cNvSpPr>
            <a:spLocks noGrp="1"/>
          </p:cNvSpPr>
          <p:nvPr>
            <p:ph type="sldNum" sz="quarter" idx="12"/>
          </p:nvPr>
        </p:nvSpPr>
        <p:spPr/>
        <p:txBody>
          <a:bodyPr/>
          <a:lstStyle/>
          <a:p>
            <a:fld id="{C1FF6DA9-008F-8B48-92A6-B652298478BF}" type="slidenum">
              <a:rPr lang="en-US" smtClean="0"/>
              <a:t>‹#›</a:t>
            </a:fld>
            <a:endParaRPr lang="en-US"/>
          </a:p>
        </p:txBody>
      </p:sp>
    </p:spTree>
    <p:extLst>
      <p:ext uri="{BB962C8B-B14F-4D97-AF65-F5344CB8AC3E}">
        <p14:creationId xmlns:p14="http://schemas.microsoft.com/office/powerpoint/2010/main" val="3227294978"/>
      </p:ext>
    </p:extLst>
  </p:cSld>
  <p:clrMapOvr>
    <a:masterClrMapping/>
  </p:clrMapOvr>
</p:sldLayout>
</file>

<file path=ppt/slideLayouts/slideLayout61.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Date Placeholder 2"/>
          <p:cNvSpPr>
            <a:spLocks noGrp="1"/>
          </p:cNvSpPr>
          <p:nvPr>
            <p:ph type="dt" sz="half" idx="10"/>
          </p:nvPr>
        </p:nvSpPr>
        <p:spPr/>
        <p:txBody>
          <a:bodyPr/>
          <a:lstStyle/>
          <a:p>
            <a:fld id="{5BCAD085-E8A6-8845-BD4E-CB4CCA059FC4}" type="datetimeFigureOut">
              <a:rPr lang="en-US" smtClean="0"/>
              <a:t>21-Aug-26</a:t>
            </a:fld>
            <a:endParaRPr lang="en-US"/>
          </a:p>
        </p:txBody>
      </p:sp>
      <p:sp>
        <p:nvSpPr>
          <p:cNvPr id="4" name="Footer Placeholder 3"/>
          <p:cNvSpPr>
            <a:spLocks noGrp="1"/>
          </p:cNvSpPr>
          <p:nvPr>
            <p:ph type="ftr" sz="quarter" idx="11"/>
          </p:nvPr>
        </p:nvSpPr>
        <p:spPr/>
        <p:txBody>
          <a:bodyPr/>
          <a:lstStyle/>
          <a:p>
            <a:endParaRPr lang="en-US"/>
          </a:p>
        </p:txBody>
      </p:sp>
      <p:sp>
        <p:nvSpPr>
          <p:cNvPr id="5" name="Slide Number Placeholder 4"/>
          <p:cNvSpPr>
            <a:spLocks noGrp="1"/>
          </p:cNvSpPr>
          <p:nvPr>
            <p:ph type="sldNum" sz="quarter" idx="12"/>
          </p:nvPr>
        </p:nvSpPr>
        <p:spPr/>
        <p:txBody>
          <a:bodyPr/>
          <a:lstStyle/>
          <a:p>
            <a:fld id="{C1FF6DA9-008F-8B48-92A6-B652298478BF}" type="slidenum">
              <a:rPr lang="en-US" smtClean="0"/>
              <a:t>‹#›</a:t>
            </a:fld>
            <a:endParaRPr lang="en-US"/>
          </a:p>
        </p:txBody>
      </p:sp>
    </p:spTree>
    <p:extLst>
      <p:ext uri="{BB962C8B-B14F-4D97-AF65-F5344CB8AC3E}">
        <p14:creationId xmlns:p14="http://schemas.microsoft.com/office/powerpoint/2010/main" val="137182798"/>
      </p:ext>
    </p:extLst>
  </p:cSld>
  <p:clrMapOvr>
    <a:masterClrMapping/>
  </p:clrMapOvr>
</p:sldLayout>
</file>

<file path=ppt/slideLayouts/slideLayout62.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fld id="{5BCAD085-E8A6-8845-BD4E-CB4CCA059FC4}" type="datetimeFigureOut">
              <a:rPr lang="en-US" smtClean="0"/>
              <a:t>21-Aug-26</a:t>
            </a:fld>
            <a:endParaRPr lang="en-US"/>
          </a:p>
        </p:txBody>
      </p:sp>
      <p:sp>
        <p:nvSpPr>
          <p:cNvPr id="3" name="Footer Placeholder 2"/>
          <p:cNvSpPr>
            <a:spLocks noGrp="1"/>
          </p:cNvSpPr>
          <p:nvPr>
            <p:ph type="ftr" sz="quarter" idx="11"/>
          </p:nvPr>
        </p:nvSpPr>
        <p:spPr/>
        <p:txBody>
          <a:bodyPr/>
          <a:lstStyle/>
          <a:p>
            <a:endParaRPr lang="en-US"/>
          </a:p>
        </p:txBody>
      </p:sp>
      <p:sp>
        <p:nvSpPr>
          <p:cNvPr id="4" name="Slide Number Placeholder 3"/>
          <p:cNvSpPr>
            <a:spLocks noGrp="1"/>
          </p:cNvSpPr>
          <p:nvPr>
            <p:ph type="sldNum" sz="quarter" idx="12"/>
          </p:nvPr>
        </p:nvSpPr>
        <p:spPr/>
        <p:txBody>
          <a:bodyPr/>
          <a:lstStyle/>
          <a:p>
            <a:fld id="{C1FF6DA9-008F-8B48-92A6-B652298478BF}" type="slidenum">
              <a:rPr lang="en-US" smtClean="0"/>
              <a:t>‹#›</a:t>
            </a:fld>
            <a:endParaRPr lang="en-US"/>
          </a:p>
        </p:txBody>
      </p:sp>
    </p:spTree>
    <p:extLst>
      <p:ext uri="{BB962C8B-B14F-4D97-AF65-F5344CB8AC3E}">
        <p14:creationId xmlns:p14="http://schemas.microsoft.com/office/powerpoint/2010/main" val="3398812864"/>
      </p:ext>
    </p:extLst>
  </p:cSld>
  <p:clrMapOvr>
    <a:masterClrMapping/>
  </p:clrMapOvr>
</p:sldLayout>
</file>

<file path=ppt/slideLayouts/slideLayout63.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4"/>
          <p:cNvSpPr>
            <a:spLocks noGrp="1"/>
          </p:cNvSpPr>
          <p:nvPr>
            <p:ph type="dt" sz="half" idx="10"/>
          </p:nvPr>
        </p:nvSpPr>
        <p:spPr/>
        <p:txBody>
          <a:bodyPr/>
          <a:lstStyle/>
          <a:p>
            <a:fld id="{5BCAD085-E8A6-8845-BD4E-CB4CCA059FC4}" type="datetimeFigureOut">
              <a:rPr lang="en-US" smtClean="0"/>
              <a:t>21-Aug-26</a:t>
            </a:fld>
            <a:endParaRPr lang="en-US"/>
          </a:p>
        </p:txBody>
      </p:sp>
      <p:sp>
        <p:nvSpPr>
          <p:cNvPr id="6" name="Footer Placeholder 5"/>
          <p:cNvSpPr>
            <a:spLocks noGrp="1"/>
          </p:cNvSpPr>
          <p:nvPr>
            <p:ph type="ftr" sz="quarter" idx="11"/>
          </p:nvPr>
        </p:nvSpPr>
        <p:spPr/>
        <p:txBody>
          <a:bodyPr/>
          <a:lstStyle/>
          <a:p>
            <a:endParaRPr lang="en-US"/>
          </a:p>
        </p:txBody>
      </p:sp>
      <p:sp>
        <p:nvSpPr>
          <p:cNvPr id="7" name="Slide Number Placeholder 6"/>
          <p:cNvSpPr>
            <a:spLocks noGrp="1"/>
          </p:cNvSpPr>
          <p:nvPr>
            <p:ph type="sldNum" sz="quarter" idx="12"/>
          </p:nvPr>
        </p:nvSpPr>
        <p:spPr/>
        <p:txBody>
          <a:bodyPr/>
          <a:lstStyle/>
          <a:p>
            <a:fld id="{C1FF6DA9-008F-8B48-92A6-B652298478BF}" type="slidenum">
              <a:rPr lang="en-US" smtClean="0"/>
              <a:t>‹#›</a:t>
            </a:fld>
            <a:endParaRPr lang="en-US"/>
          </a:p>
        </p:txBody>
      </p:sp>
    </p:spTree>
    <p:extLst>
      <p:ext uri="{BB962C8B-B14F-4D97-AF65-F5344CB8AC3E}">
        <p14:creationId xmlns:p14="http://schemas.microsoft.com/office/powerpoint/2010/main" val="1795669834"/>
      </p:ext>
    </p:extLst>
  </p:cSld>
  <p:clrMapOvr>
    <a:masterClrMapping/>
  </p:clrMapOvr>
</p:sldLayout>
</file>

<file path=ppt/slideLayouts/slideLayout64.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n-US"/>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4"/>
          <p:cNvSpPr>
            <a:spLocks noGrp="1"/>
          </p:cNvSpPr>
          <p:nvPr>
            <p:ph type="dt" sz="half" idx="10"/>
          </p:nvPr>
        </p:nvSpPr>
        <p:spPr/>
        <p:txBody>
          <a:bodyPr/>
          <a:lstStyle/>
          <a:p>
            <a:fld id="{5BCAD085-E8A6-8845-BD4E-CB4CCA059FC4}" type="datetimeFigureOut">
              <a:rPr lang="en-US" smtClean="0"/>
              <a:t>21-Aug-26</a:t>
            </a:fld>
            <a:endParaRPr lang="en-US"/>
          </a:p>
        </p:txBody>
      </p:sp>
      <p:sp>
        <p:nvSpPr>
          <p:cNvPr id="6" name="Footer Placeholder 5"/>
          <p:cNvSpPr>
            <a:spLocks noGrp="1"/>
          </p:cNvSpPr>
          <p:nvPr>
            <p:ph type="ftr" sz="quarter" idx="11"/>
          </p:nvPr>
        </p:nvSpPr>
        <p:spPr/>
        <p:txBody>
          <a:bodyPr/>
          <a:lstStyle/>
          <a:p>
            <a:endParaRPr lang="en-US"/>
          </a:p>
        </p:txBody>
      </p:sp>
      <p:sp>
        <p:nvSpPr>
          <p:cNvPr id="7" name="Slide Number Placeholder 6"/>
          <p:cNvSpPr>
            <a:spLocks noGrp="1"/>
          </p:cNvSpPr>
          <p:nvPr>
            <p:ph type="sldNum" sz="quarter" idx="12"/>
          </p:nvPr>
        </p:nvSpPr>
        <p:spPr/>
        <p:txBody>
          <a:bodyPr/>
          <a:lstStyle/>
          <a:p>
            <a:fld id="{C1FF6DA9-008F-8B48-92A6-B652298478BF}" type="slidenum">
              <a:rPr lang="en-US" smtClean="0"/>
              <a:t>‹#›</a:t>
            </a:fld>
            <a:endParaRPr lang="en-US"/>
          </a:p>
        </p:txBody>
      </p:sp>
    </p:spTree>
    <p:extLst>
      <p:ext uri="{BB962C8B-B14F-4D97-AF65-F5344CB8AC3E}">
        <p14:creationId xmlns:p14="http://schemas.microsoft.com/office/powerpoint/2010/main" val="1915107166"/>
      </p:ext>
    </p:extLst>
  </p:cSld>
  <p:clrMapOvr>
    <a:masterClrMapping/>
  </p:clrMapOvr>
</p:sldLayout>
</file>

<file path=ppt/slideLayouts/slideLayout65.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p>
            <a:fld id="{5BCAD085-E8A6-8845-BD4E-CB4CCA059FC4}" type="datetimeFigureOut">
              <a:rPr lang="en-US" smtClean="0"/>
              <a:t>21-Aug-26</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C1FF6DA9-008F-8B48-92A6-B652298478BF}" type="slidenum">
              <a:rPr lang="en-US" smtClean="0"/>
              <a:t>‹#›</a:t>
            </a:fld>
            <a:endParaRPr lang="en-US"/>
          </a:p>
        </p:txBody>
      </p:sp>
    </p:spTree>
    <p:extLst>
      <p:ext uri="{BB962C8B-B14F-4D97-AF65-F5344CB8AC3E}">
        <p14:creationId xmlns:p14="http://schemas.microsoft.com/office/powerpoint/2010/main" val="2136097120"/>
      </p:ext>
    </p:extLst>
  </p:cSld>
  <p:clrMapOvr>
    <a:masterClrMapping/>
  </p:clrMapOvr>
</p:sldLayout>
</file>

<file path=ppt/slideLayouts/slideLayout66.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29400" y="274638"/>
            <a:ext cx="2057400" cy="5851525"/>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457200" y="274638"/>
            <a:ext cx="6019800" cy="5851525"/>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p>
            <a:fld id="{5BCAD085-E8A6-8845-BD4E-CB4CCA059FC4}" type="datetimeFigureOut">
              <a:rPr lang="en-US" smtClean="0"/>
              <a:t>21-Aug-26</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C1FF6DA9-008F-8B48-92A6-B652298478BF}" type="slidenum">
              <a:rPr lang="en-US" smtClean="0"/>
              <a:t>‹#›</a:t>
            </a:fld>
            <a:endParaRPr lang="en-US"/>
          </a:p>
        </p:txBody>
      </p:sp>
    </p:spTree>
    <p:extLst>
      <p:ext uri="{BB962C8B-B14F-4D97-AF65-F5344CB8AC3E}">
        <p14:creationId xmlns:p14="http://schemas.microsoft.com/office/powerpoint/2010/main" val="2585245907"/>
      </p:ext>
    </p:extLst>
  </p:cSld>
  <p:clrMapOvr>
    <a:masterClrMapping/>
  </p:clrMapOvr>
</p:sldLayout>
</file>

<file path=ppt/slideLayouts/slideLayout67.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BB9989B-4C59-6F1A-C243-F67DEDBCD4D8}"/>
              </a:ext>
            </a:extLst>
          </p:cNvPr>
          <p:cNvSpPr>
            <a:spLocks noGrp="1"/>
          </p:cNvSpPr>
          <p:nvPr>
            <p:ph type="ctrTitle"/>
          </p:nvPr>
        </p:nvSpPr>
        <p:spPr>
          <a:xfrm>
            <a:off x="1524000" y="1122363"/>
            <a:ext cx="9144000" cy="2387600"/>
          </a:xfrm>
        </p:spPr>
        <p:txBody>
          <a:bodyPr anchor="b"/>
          <a:lstStyle>
            <a:lvl1pPr algn="ctr">
              <a:defRPr sz="6000"/>
            </a:lvl1pPr>
          </a:lstStyle>
          <a:p>
            <a:r>
              <a:rPr lang="en-US"/>
              <a:t>Click to edit Master title style</a:t>
            </a:r>
            <a:endParaRPr lang="en-IN"/>
          </a:p>
        </p:txBody>
      </p:sp>
      <p:sp>
        <p:nvSpPr>
          <p:cNvPr id="3" name="Subtitle 2">
            <a:extLst>
              <a:ext uri="{FF2B5EF4-FFF2-40B4-BE49-F238E27FC236}">
                <a16:creationId xmlns:a16="http://schemas.microsoft.com/office/drawing/2014/main" id="{7F795BC5-F53D-C19F-72EA-90A6DF6F2432}"/>
              </a:ext>
            </a:extLst>
          </p:cNvPr>
          <p:cNvSpPr>
            <a:spLocks noGrp="1"/>
          </p:cNvSpPr>
          <p:nvPr>
            <p:ph type="subTitle" idx="1"/>
          </p:nvPr>
        </p:nvSpPr>
        <p:spPr>
          <a:xfrm>
            <a:off x="1524000" y="3602038"/>
            <a:ext cx="9144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endParaRPr lang="en-IN"/>
          </a:p>
        </p:txBody>
      </p:sp>
      <p:sp>
        <p:nvSpPr>
          <p:cNvPr id="4" name="Date Placeholder 3">
            <a:extLst>
              <a:ext uri="{FF2B5EF4-FFF2-40B4-BE49-F238E27FC236}">
                <a16:creationId xmlns:a16="http://schemas.microsoft.com/office/drawing/2014/main" id="{A1A5F136-8DA0-0337-2A12-C2119EAFF389}"/>
              </a:ext>
            </a:extLst>
          </p:cNvPr>
          <p:cNvSpPr>
            <a:spLocks noGrp="1"/>
          </p:cNvSpPr>
          <p:nvPr>
            <p:ph type="dt" sz="half" idx="10"/>
          </p:nvPr>
        </p:nvSpPr>
        <p:spPr/>
        <p:txBody>
          <a:bodyPr/>
          <a:lstStyle/>
          <a:p>
            <a:fld id="{D96E0276-7C3D-4815-AA13-3A3345D3E160}" type="datetimeFigureOut">
              <a:rPr lang="en-IN" smtClean="0"/>
              <a:t>21-08-2026</a:t>
            </a:fld>
            <a:endParaRPr lang="en-IN"/>
          </a:p>
        </p:txBody>
      </p:sp>
      <p:sp>
        <p:nvSpPr>
          <p:cNvPr id="5" name="Footer Placeholder 4">
            <a:extLst>
              <a:ext uri="{FF2B5EF4-FFF2-40B4-BE49-F238E27FC236}">
                <a16:creationId xmlns:a16="http://schemas.microsoft.com/office/drawing/2014/main" id="{B9BF95E5-719D-198E-16C2-0863F389AA3A}"/>
              </a:ext>
            </a:extLst>
          </p:cNvPr>
          <p:cNvSpPr>
            <a:spLocks noGrp="1"/>
          </p:cNvSpPr>
          <p:nvPr>
            <p:ph type="ftr" sz="quarter" idx="11"/>
          </p:nvPr>
        </p:nvSpPr>
        <p:spPr/>
        <p:txBody>
          <a:bodyPr/>
          <a:lstStyle/>
          <a:p>
            <a:endParaRPr lang="en-IN"/>
          </a:p>
        </p:txBody>
      </p:sp>
      <p:sp>
        <p:nvSpPr>
          <p:cNvPr id="6" name="Slide Number Placeholder 5">
            <a:extLst>
              <a:ext uri="{FF2B5EF4-FFF2-40B4-BE49-F238E27FC236}">
                <a16:creationId xmlns:a16="http://schemas.microsoft.com/office/drawing/2014/main" id="{F58CED0F-02B8-7C09-8AAB-070D6017A44A}"/>
              </a:ext>
            </a:extLst>
          </p:cNvPr>
          <p:cNvSpPr>
            <a:spLocks noGrp="1"/>
          </p:cNvSpPr>
          <p:nvPr>
            <p:ph type="sldNum" sz="quarter" idx="12"/>
          </p:nvPr>
        </p:nvSpPr>
        <p:spPr/>
        <p:txBody>
          <a:bodyPr/>
          <a:lstStyle/>
          <a:p>
            <a:fld id="{DE4D7800-3292-4435-A4A9-AC2F1B8934B9}" type="slidenum">
              <a:rPr lang="en-IN" smtClean="0"/>
              <a:t>‹#›</a:t>
            </a:fld>
            <a:endParaRPr lang="en-IN"/>
          </a:p>
        </p:txBody>
      </p:sp>
    </p:spTree>
    <p:extLst>
      <p:ext uri="{BB962C8B-B14F-4D97-AF65-F5344CB8AC3E}">
        <p14:creationId xmlns:p14="http://schemas.microsoft.com/office/powerpoint/2010/main" val="2065773098"/>
      </p:ext>
    </p:extLst>
  </p:cSld>
  <p:clrMapOvr>
    <a:masterClrMapping/>
  </p:clrMapOvr>
</p:sldLayout>
</file>

<file path=ppt/slideLayouts/slideLayout68.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C851817-D2B0-9FCF-51C6-346140F76571}"/>
              </a:ext>
            </a:extLst>
          </p:cNvPr>
          <p:cNvSpPr>
            <a:spLocks noGrp="1"/>
          </p:cNvSpPr>
          <p:nvPr>
            <p:ph type="title"/>
          </p:nvPr>
        </p:nvSpPr>
        <p:spPr/>
        <p:txBody>
          <a:bodyPr/>
          <a:lstStyle/>
          <a:p>
            <a:r>
              <a:rPr lang="en-US"/>
              <a:t>Click to edit Master title style</a:t>
            </a:r>
            <a:endParaRPr lang="en-IN"/>
          </a:p>
        </p:txBody>
      </p:sp>
      <p:sp>
        <p:nvSpPr>
          <p:cNvPr id="3" name="Content Placeholder 2">
            <a:extLst>
              <a:ext uri="{FF2B5EF4-FFF2-40B4-BE49-F238E27FC236}">
                <a16:creationId xmlns:a16="http://schemas.microsoft.com/office/drawing/2014/main" id="{F059A2BE-7AA4-8CA7-1F54-0DB5AE2BF7B3}"/>
              </a:ext>
            </a:extLst>
          </p:cNvPr>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IN"/>
          </a:p>
        </p:txBody>
      </p:sp>
      <p:sp>
        <p:nvSpPr>
          <p:cNvPr id="4" name="Date Placeholder 3">
            <a:extLst>
              <a:ext uri="{FF2B5EF4-FFF2-40B4-BE49-F238E27FC236}">
                <a16:creationId xmlns:a16="http://schemas.microsoft.com/office/drawing/2014/main" id="{2AA923EA-89B3-DA00-934E-9A8FC948BB17}"/>
              </a:ext>
            </a:extLst>
          </p:cNvPr>
          <p:cNvSpPr>
            <a:spLocks noGrp="1"/>
          </p:cNvSpPr>
          <p:nvPr>
            <p:ph type="dt" sz="half" idx="10"/>
          </p:nvPr>
        </p:nvSpPr>
        <p:spPr/>
        <p:txBody>
          <a:bodyPr/>
          <a:lstStyle/>
          <a:p>
            <a:fld id="{D96E0276-7C3D-4815-AA13-3A3345D3E160}" type="datetimeFigureOut">
              <a:rPr lang="en-IN" smtClean="0"/>
              <a:t>21-08-2026</a:t>
            </a:fld>
            <a:endParaRPr lang="en-IN"/>
          </a:p>
        </p:txBody>
      </p:sp>
      <p:sp>
        <p:nvSpPr>
          <p:cNvPr id="5" name="Footer Placeholder 4">
            <a:extLst>
              <a:ext uri="{FF2B5EF4-FFF2-40B4-BE49-F238E27FC236}">
                <a16:creationId xmlns:a16="http://schemas.microsoft.com/office/drawing/2014/main" id="{EAEF142E-8E49-4D2F-0213-E7C7AA5D008F}"/>
              </a:ext>
            </a:extLst>
          </p:cNvPr>
          <p:cNvSpPr>
            <a:spLocks noGrp="1"/>
          </p:cNvSpPr>
          <p:nvPr>
            <p:ph type="ftr" sz="quarter" idx="11"/>
          </p:nvPr>
        </p:nvSpPr>
        <p:spPr/>
        <p:txBody>
          <a:bodyPr/>
          <a:lstStyle/>
          <a:p>
            <a:endParaRPr lang="en-IN"/>
          </a:p>
        </p:txBody>
      </p:sp>
      <p:sp>
        <p:nvSpPr>
          <p:cNvPr id="6" name="Slide Number Placeholder 5">
            <a:extLst>
              <a:ext uri="{FF2B5EF4-FFF2-40B4-BE49-F238E27FC236}">
                <a16:creationId xmlns:a16="http://schemas.microsoft.com/office/drawing/2014/main" id="{FEF03DC3-A06E-EDB3-64BB-F2AFE7DA9D7C}"/>
              </a:ext>
            </a:extLst>
          </p:cNvPr>
          <p:cNvSpPr>
            <a:spLocks noGrp="1"/>
          </p:cNvSpPr>
          <p:nvPr>
            <p:ph type="sldNum" sz="quarter" idx="12"/>
          </p:nvPr>
        </p:nvSpPr>
        <p:spPr/>
        <p:txBody>
          <a:bodyPr/>
          <a:lstStyle/>
          <a:p>
            <a:fld id="{DE4D7800-3292-4435-A4A9-AC2F1B8934B9}" type="slidenum">
              <a:rPr lang="en-IN" smtClean="0"/>
              <a:t>‹#›</a:t>
            </a:fld>
            <a:endParaRPr lang="en-IN"/>
          </a:p>
        </p:txBody>
      </p:sp>
    </p:spTree>
    <p:extLst>
      <p:ext uri="{BB962C8B-B14F-4D97-AF65-F5344CB8AC3E}">
        <p14:creationId xmlns:p14="http://schemas.microsoft.com/office/powerpoint/2010/main" val="303071657"/>
      </p:ext>
    </p:extLst>
  </p:cSld>
  <p:clrMapOvr>
    <a:masterClrMapping/>
  </p:clrMapOvr>
</p:sldLayout>
</file>

<file path=ppt/slideLayouts/slideLayout69.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ADA30FE-9174-0EBA-E09B-6C36608F6162}"/>
              </a:ext>
            </a:extLst>
          </p:cNvPr>
          <p:cNvSpPr>
            <a:spLocks noGrp="1"/>
          </p:cNvSpPr>
          <p:nvPr>
            <p:ph type="title"/>
          </p:nvPr>
        </p:nvSpPr>
        <p:spPr>
          <a:xfrm>
            <a:off x="831850" y="1709738"/>
            <a:ext cx="10515600" cy="2852737"/>
          </a:xfrm>
        </p:spPr>
        <p:txBody>
          <a:bodyPr anchor="b"/>
          <a:lstStyle>
            <a:lvl1pPr>
              <a:defRPr sz="6000"/>
            </a:lvl1pPr>
          </a:lstStyle>
          <a:p>
            <a:r>
              <a:rPr lang="en-US"/>
              <a:t>Click to edit Master title style</a:t>
            </a:r>
            <a:endParaRPr lang="en-IN"/>
          </a:p>
        </p:txBody>
      </p:sp>
      <p:sp>
        <p:nvSpPr>
          <p:cNvPr id="3" name="Text Placeholder 2">
            <a:extLst>
              <a:ext uri="{FF2B5EF4-FFF2-40B4-BE49-F238E27FC236}">
                <a16:creationId xmlns:a16="http://schemas.microsoft.com/office/drawing/2014/main" id="{ADF0FDB7-3DEB-242D-BF07-EC974F2B086B}"/>
              </a:ext>
            </a:extLst>
          </p:cNvPr>
          <p:cNvSpPr>
            <a:spLocks noGrp="1"/>
          </p:cNvSpPr>
          <p:nvPr>
            <p:ph type="body" idx="1"/>
          </p:nvPr>
        </p:nvSpPr>
        <p:spPr>
          <a:xfrm>
            <a:off x="831850" y="4589463"/>
            <a:ext cx="10515600" cy="1500187"/>
          </a:xfrm>
        </p:spPr>
        <p:txBody>
          <a:bodyPr/>
          <a:lstStyle>
            <a:lvl1pPr marL="0" indent="0">
              <a:buNone/>
              <a:defRPr sz="2400">
                <a:solidFill>
                  <a:schemeClr val="tx1">
                    <a:tint val="82000"/>
                  </a:schemeClr>
                </a:solidFill>
              </a:defRPr>
            </a:lvl1pPr>
            <a:lvl2pPr marL="457200" indent="0">
              <a:buNone/>
              <a:defRPr sz="2000">
                <a:solidFill>
                  <a:schemeClr val="tx1">
                    <a:tint val="82000"/>
                  </a:schemeClr>
                </a:solidFill>
              </a:defRPr>
            </a:lvl2pPr>
            <a:lvl3pPr marL="914400" indent="0">
              <a:buNone/>
              <a:defRPr sz="1800">
                <a:solidFill>
                  <a:schemeClr val="tx1">
                    <a:tint val="82000"/>
                  </a:schemeClr>
                </a:solidFill>
              </a:defRPr>
            </a:lvl3pPr>
            <a:lvl4pPr marL="1371600" indent="0">
              <a:buNone/>
              <a:defRPr sz="1600">
                <a:solidFill>
                  <a:schemeClr val="tx1">
                    <a:tint val="82000"/>
                  </a:schemeClr>
                </a:solidFill>
              </a:defRPr>
            </a:lvl4pPr>
            <a:lvl5pPr marL="1828800" indent="0">
              <a:buNone/>
              <a:defRPr sz="1600">
                <a:solidFill>
                  <a:schemeClr val="tx1">
                    <a:tint val="82000"/>
                  </a:schemeClr>
                </a:solidFill>
              </a:defRPr>
            </a:lvl5pPr>
            <a:lvl6pPr marL="2286000" indent="0">
              <a:buNone/>
              <a:defRPr sz="1600">
                <a:solidFill>
                  <a:schemeClr val="tx1">
                    <a:tint val="82000"/>
                  </a:schemeClr>
                </a:solidFill>
              </a:defRPr>
            </a:lvl6pPr>
            <a:lvl7pPr marL="2743200" indent="0">
              <a:buNone/>
              <a:defRPr sz="1600">
                <a:solidFill>
                  <a:schemeClr val="tx1">
                    <a:tint val="82000"/>
                  </a:schemeClr>
                </a:solidFill>
              </a:defRPr>
            </a:lvl7pPr>
            <a:lvl8pPr marL="3200400" indent="0">
              <a:buNone/>
              <a:defRPr sz="1600">
                <a:solidFill>
                  <a:schemeClr val="tx1">
                    <a:tint val="82000"/>
                  </a:schemeClr>
                </a:solidFill>
              </a:defRPr>
            </a:lvl8pPr>
            <a:lvl9pPr marL="3657600" indent="0">
              <a:buNone/>
              <a:defRPr sz="1600">
                <a:solidFill>
                  <a:schemeClr val="tx1">
                    <a:tint val="82000"/>
                  </a:schemeClr>
                </a:solidFill>
              </a:defRPr>
            </a:lvl9pPr>
          </a:lstStyle>
          <a:p>
            <a:pPr lvl="0"/>
            <a:r>
              <a:rPr lang="en-US"/>
              <a:t>Click to edit Master text styles</a:t>
            </a:r>
          </a:p>
        </p:txBody>
      </p:sp>
      <p:sp>
        <p:nvSpPr>
          <p:cNvPr id="4" name="Date Placeholder 3">
            <a:extLst>
              <a:ext uri="{FF2B5EF4-FFF2-40B4-BE49-F238E27FC236}">
                <a16:creationId xmlns:a16="http://schemas.microsoft.com/office/drawing/2014/main" id="{B8D8D303-01E6-343B-01CB-2EB576F5D9D9}"/>
              </a:ext>
            </a:extLst>
          </p:cNvPr>
          <p:cNvSpPr>
            <a:spLocks noGrp="1"/>
          </p:cNvSpPr>
          <p:nvPr>
            <p:ph type="dt" sz="half" idx="10"/>
          </p:nvPr>
        </p:nvSpPr>
        <p:spPr/>
        <p:txBody>
          <a:bodyPr/>
          <a:lstStyle/>
          <a:p>
            <a:fld id="{D96E0276-7C3D-4815-AA13-3A3345D3E160}" type="datetimeFigureOut">
              <a:rPr lang="en-IN" smtClean="0"/>
              <a:t>21-08-2026</a:t>
            </a:fld>
            <a:endParaRPr lang="en-IN"/>
          </a:p>
        </p:txBody>
      </p:sp>
      <p:sp>
        <p:nvSpPr>
          <p:cNvPr id="5" name="Footer Placeholder 4">
            <a:extLst>
              <a:ext uri="{FF2B5EF4-FFF2-40B4-BE49-F238E27FC236}">
                <a16:creationId xmlns:a16="http://schemas.microsoft.com/office/drawing/2014/main" id="{11904C34-0EE6-5F16-8A9A-00BD6A7B8F39}"/>
              </a:ext>
            </a:extLst>
          </p:cNvPr>
          <p:cNvSpPr>
            <a:spLocks noGrp="1"/>
          </p:cNvSpPr>
          <p:nvPr>
            <p:ph type="ftr" sz="quarter" idx="11"/>
          </p:nvPr>
        </p:nvSpPr>
        <p:spPr/>
        <p:txBody>
          <a:bodyPr/>
          <a:lstStyle/>
          <a:p>
            <a:endParaRPr lang="en-IN"/>
          </a:p>
        </p:txBody>
      </p:sp>
      <p:sp>
        <p:nvSpPr>
          <p:cNvPr id="6" name="Slide Number Placeholder 5">
            <a:extLst>
              <a:ext uri="{FF2B5EF4-FFF2-40B4-BE49-F238E27FC236}">
                <a16:creationId xmlns:a16="http://schemas.microsoft.com/office/drawing/2014/main" id="{C1031BC2-F5E4-FA7D-FB5C-A56326FFC883}"/>
              </a:ext>
            </a:extLst>
          </p:cNvPr>
          <p:cNvSpPr>
            <a:spLocks noGrp="1"/>
          </p:cNvSpPr>
          <p:nvPr>
            <p:ph type="sldNum" sz="quarter" idx="12"/>
          </p:nvPr>
        </p:nvSpPr>
        <p:spPr/>
        <p:txBody>
          <a:bodyPr/>
          <a:lstStyle/>
          <a:p>
            <a:fld id="{DE4D7800-3292-4435-A4A9-AC2F1B8934B9}" type="slidenum">
              <a:rPr lang="en-IN" smtClean="0"/>
              <a:t>‹#›</a:t>
            </a:fld>
            <a:endParaRPr lang="en-IN"/>
          </a:p>
        </p:txBody>
      </p:sp>
    </p:spTree>
    <p:extLst>
      <p:ext uri="{BB962C8B-B14F-4D97-AF65-F5344CB8AC3E}">
        <p14:creationId xmlns:p14="http://schemas.microsoft.com/office/powerpoint/2010/main" val="1023543935"/>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8B966BB-4FB6-A723-7952-191A3FF4EE39}"/>
              </a:ext>
            </a:extLst>
          </p:cNvPr>
          <p:cNvSpPr>
            <a:spLocks noGrp="1"/>
          </p:cNvSpPr>
          <p:nvPr>
            <p:ph type="title"/>
          </p:nvPr>
        </p:nvSpPr>
        <p:spPr/>
        <p:txBody>
          <a:bodyPr/>
          <a:lstStyle/>
          <a:p>
            <a:r>
              <a:rPr lang="en-US"/>
              <a:t>Click to edit Master title style</a:t>
            </a:r>
            <a:endParaRPr lang="en-IN"/>
          </a:p>
        </p:txBody>
      </p:sp>
      <p:sp>
        <p:nvSpPr>
          <p:cNvPr id="3" name="Date Placeholder 2">
            <a:extLst>
              <a:ext uri="{FF2B5EF4-FFF2-40B4-BE49-F238E27FC236}">
                <a16:creationId xmlns:a16="http://schemas.microsoft.com/office/drawing/2014/main" id="{84053D41-2554-0885-8F7A-A4338AED321D}"/>
              </a:ext>
            </a:extLst>
          </p:cNvPr>
          <p:cNvSpPr>
            <a:spLocks noGrp="1"/>
          </p:cNvSpPr>
          <p:nvPr>
            <p:ph type="dt" sz="half" idx="10"/>
          </p:nvPr>
        </p:nvSpPr>
        <p:spPr/>
        <p:txBody>
          <a:bodyPr/>
          <a:lstStyle/>
          <a:p>
            <a:fld id="{C933BDDA-5A12-4608-8D75-10B9DE38A2F7}" type="datetimeFigureOut">
              <a:rPr lang="en-IN" smtClean="0"/>
              <a:t>21-08-2026</a:t>
            </a:fld>
            <a:endParaRPr lang="en-IN"/>
          </a:p>
        </p:txBody>
      </p:sp>
      <p:sp>
        <p:nvSpPr>
          <p:cNvPr id="4" name="Footer Placeholder 3">
            <a:extLst>
              <a:ext uri="{FF2B5EF4-FFF2-40B4-BE49-F238E27FC236}">
                <a16:creationId xmlns:a16="http://schemas.microsoft.com/office/drawing/2014/main" id="{C37ED423-25D2-7534-E0C8-052621DEBDDC}"/>
              </a:ext>
            </a:extLst>
          </p:cNvPr>
          <p:cNvSpPr>
            <a:spLocks noGrp="1"/>
          </p:cNvSpPr>
          <p:nvPr>
            <p:ph type="ftr" sz="quarter" idx="11"/>
          </p:nvPr>
        </p:nvSpPr>
        <p:spPr/>
        <p:txBody>
          <a:bodyPr/>
          <a:lstStyle/>
          <a:p>
            <a:endParaRPr lang="en-IN"/>
          </a:p>
        </p:txBody>
      </p:sp>
      <p:sp>
        <p:nvSpPr>
          <p:cNvPr id="5" name="Slide Number Placeholder 4">
            <a:extLst>
              <a:ext uri="{FF2B5EF4-FFF2-40B4-BE49-F238E27FC236}">
                <a16:creationId xmlns:a16="http://schemas.microsoft.com/office/drawing/2014/main" id="{18996AD0-F228-B65D-79B9-C77846052869}"/>
              </a:ext>
            </a:extLst>
          </p:cNvPr>
          <p:cNvSpPr>
            <a:spLocks noGrp="1"/>
          </p:cNvSpPr>
          <p:nvPr>
            <p:ph type="sldNum" sz="quarter" idx="12"/>
          </p:nvPr>
        </p:nvSpPr>
        <p:spPr/>
        <p:txBody>
          <a:bodyPr/>
          <a:lstStyle/>
          <a:p>
            <a:fld id="{C73B9CC0-DBF8-464B-8764-886DFCAF8096}" type="slidenum">
              <a:rPr lang="en-IN" smtClean="0"/>
              <a:t>‹#›</a:t>
            </a:fld>
            <a:endParaRPr lang="en-IN"/>
          </a:p>
        </p:txBody>
      </p:sp>
    </p:spTree>
    <p:extLst>
      <p:ext uri="{BB962C8B-B14F-4D97-AF65-F5344CB8AC3E}">
        <p14:creationId xmlns:p14="http://schemas.microsoft.com/office/powerpoint/2010/main" val="1062164156"/>
      </p:ext>
    </p:extLst>
  </p:cSld>
  <p:clrMapOvr>
    <a:masterClrMapping/>
  </p:clrMapOvr>
</p:sldLayout>
</file>

<file path=ppt/slideLayouts/slideLayout70.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F29D5FB-9314-2EF2-E0DF-82CD4A3031D6}"/>
              </a:ext>
            </a:extLst>
          </p:cNvPr>
          <p:cNvSpPr>
            <a:spLocks noGrp="1"/>
          </p:cNvSpPr>
          <p:nvPr>
            <p:ph type="title"/>
          </p:nvPr>
        </p:nvSpPr>
        <p:spPr/>
        <p:txBody>
          <a:bodyPr/>
          <a:lstStyle/>
          <a:p>
            <a:r>
              <a:rPr lang="en-US"/>
              <a:t>Click to edit Master title style</a:t>
            </a:r>
            <a:endParaRPr lang="en-IN"/>
          </a:p>
        </p:txBody>
      </p:sp>
      <p:sp>
        <p:nvSpPr>
          <p:cNvPr id="3" name="Content Placeholder 2">
            <a:extLst>
              <a:ext uri="{FF2B5EF4-FFF2-40B4-BE49-F238E27FC236}">
                <a16:creationId xmlns:a16="http://schemas.microsoft.com/office/drawing/2014/main" id="{C699E5D5-DA25-E765-7926-1AD490C8FFC7}"/>
              </a:ext>
            </a:extLst>
          </p:cNvPr>
          <p:cNvSpPr>
            <a:spLocks noGrp="1"/>
          </p:cNvSpPr>
          <p:nvPr>
            <p:ph sz="half" idx="1"/>
          </p:nvPr>
        </p:nvSpPr>
        <p:spPr>
          <a:xfrm>
            <a:off x="838200" y="1825625"/>
            <a:ext cx="5181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IN"/>
          </a:p>
        </p:txBody>
      </p:sp>
      <p:sp>
        <p:nvSpPr>
          <p:cNvPr id="4" name="Content Placeholder 3">
            <a:extLst>
              <a:ext uri="{FF2B5EF4-FFF2-40B4-BE49-F238E27FC236}">
                <a16:creationId xmlns:a16="http://schemas.microsoft.com/office/drawing/2014/main" id="{11368145-A0A7-8227-962A-04BE2CC1D9D1}"/>
              </a:ext>
            </a:extLst>
          </p:cNvPr>
          <p:cNvSpPr>
            <a:spLocks noGrp="1"/>
          </p:cNvSpPr>
          <p:nvPr>
            <p:ph sz="half" idx="2"/>
          </p:nvPr>
        </p:nvSpPr>
        <p:spPr>
          <a:xfrm>
            <a:off x="6172200" y="1825625"/>
            <a:ext cx="5181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IN"/>
          </a:p>
        </p:txBody>
      </p:sp>
      <p:sp>
        <p:nvSpPr>
          <p:cNvPr id="5" name="Date Placeholder 4">
            <a:extLst>
              <a:ext uri="{FF2B5EF4-FFF2-40B4-BE49-F238E27FC236}">
                <a16:creationId xmlns:a16="http://schemas.microsoft.com/office/drawing/2014/main" id="{7009B482-38DD-71B1-79A6-6A132D97BCF0}"/>
              </a:ext>
            </a:extLst>
          </p:cNvPr>
          <p:cNvSpPr>
            <a:spLocks noGrp="1"/>
          </p:cNvSpPr>
          <p:nvPr>
            <p:ph type="dt" sz="half" idx="10"/>
          </p:nvPr>
        </p:nvSpPr>
        <p:spPr/>
        <p:txBody>
          <a:bodyPr/>
          <a:lstStyle/>
          <a:p>
            <a:fld id="{D96E0276-7C3D-4815-AA13-3A3345D3E160}" type="datetimeFigureOut">
              <a:rPr lang="en-IN" smtClean="0"/>
              <a:t>21-08-2026</a:t>
            </a:fld>
            <a:endParaRPr lang="en-IN"/>
          </a:p>
        </p:txBody>
      </p:sp>
      <p:sp>
        <p:nvSpPr>
          <p:cNvPr id="6" name="Footer Placeholder 5">
            <a:extLst>
              <a:ext uri="{FF2B5EF4-FFF2-40B4-BE49-F238E27FC236}">
                <a16:creationId xmlns:a16="http://schemas.microsoft.com/office/drawing/2014/main" id="{8048849D-FD6B-C11F-71DE-52B5546D1E04}"/>
              </a:ext>
            </a:extLst>
          </p:cNvPr>
          <p:cNvSpPr>
            <a:spLocks noGrp="1"/>
          </p:cNvSpPr>
          <p:nvPr>
            <p:ph type="ftr" sz="quarter" idx="11"/>
          </p:nvPr>
        </p:nvSpPr>
        <p:spPr/>
        <p:txBody>
          <a:bodyPr/>
          <a:lstStyle/>
          <a:p>
            <a:endParaRPr lang="en-IN"/>
          </a:p>
        </p:txBody>
      </p:sp>
      <p:sp>
        <p:nvSpPr>
          <p:cNvPr id="7" name="Slide Number Placeholder 6">
            <a:extLst>
              <a:ext uri="{FF2B5EF4-FFF2-40B4-BE49-F238E27FC236}">
                <a16:creationId xmlns:a16="http://schemas.microsoft.com/office/drawing/2014/main" id="{CB3FF10A-AF7D-4634-58F9-B325F68AC8B7}"/>
              </a:ext>
            </a:extLst>
          </p:cNvPr>
          <p:cNvSpPr>
            <a:spLocks noGrp="1"/>
          </p:cNvSpPr>
          <p:nvPr>
            <p:ph type="sldNum" sz="quarter" idx="12"/>
          </p:nvPr>
        </p:nvSpPr>
        <p:spPr/>
        <p:txBody>
          <a:bodyPr/>
          <a:lstStyle/>
          <a:p>
            <a:fld id="{DE4D7800-3292-4435-A4A9-AC2F1B8934B9}" type="slidenum">
              <a:rPr lang="en-IN" smtClean="0"/>
              <a:t>‹#›</a:t>
            </a:fld>
            <a:endParaRPr lang="en-IN"/>
          </a:p>
        </p:txBody>
      </p:sp>
    </p:spTree>
    <p:extLst>
      <p:ext uri="{BB962C8B-B14F-4D97-AF65-F5344CB8AC3E}">
        <p14:creationId xmlns:p14="http://schemas.microsoft.com/office/powerpoint/2010/main" val="1452966906"/>
      </p:ext>
    </p:extLst>
  </p:cSld>
  <p:clrMapOvr>
    <a:masterClrMapping/>
  </p:clrMapOvr>
</p:sldLayout>
</file>

<file path=ppt/slideLayouts/slideLayout71.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73225A9-05C2-939F-6F36-BDA40C0A64B3}"/>
              </a:ext>
            </a:extLst>
          </p:cNvPr>
          <p:cNvSpPr>
            <a:spLocks noGrp="1"/>
          </p:cNvSpPr>
          <p:nvPr>
            <p:ph type="title"/>
          </p:nvPr>
        </p:nvSpPr>
        <p:spPr>
          <a:xfrm>
            <a:off x="839788" y="365125"/>
            <a:ext cx="10515600" cy="1325563"/>
          </a:xfrm>
        </p:spPr>
        <p:txBody>
          <a:bodyPr/>
          <a:lstStyle/>
          <a:p>
            <a:r>
              <a:rPr lang="en-US"/>
              <a:t>Click to edit Master title style</a:t>
            </a:r>
            <a:endParaRPr lang="en-IN"/>
          </a:p>
        </p:txBody>
      </p:sp>
      <p:sp>
        <p:nvSpPr>
          <p:cNvPr id="3" name="Text Placeholder 2">
            <a:extLst>
              <a:ext uri="{FF2B5EF4-FFF2-40B4-BE49-F238E27FC236}">
                <a16:creationId xmlns:a16="http://schemas.microsoft.com/office/drawing/2014/main" id="{43A14995-5155-D82F-5B17-4CA2A3E4D093}"/>
              </a:ext>
            </a:extLst>
          </p:cNvPr>
          <p:cNvSpPr>
            <a:spLocks noGrp="1"/>
          </p:cNvSpPr>
          <p:nvPr>
            <p:ph type="body" idx="1"/>
          </p:nvPr>
        </p:nvSpPr>
        <p:spPr>
          <a:xfrm>
            <a:off x="839788" y="1681163"/>
            <a:ext cx="515778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a:extLst>
              <a:ext uri="{FF2B5EF4-FFF2-40B4-BE49-F238E27FC236}">
                <a16:creationId xmlns:a16="http://schemas.microsoft.com/office/drawing/2014/main" id="{A85876A2-FAE0-0C32-1909-6FB1BC02DD6D}"/>
              </a:ext>
            </a:extLst>
          </p:cNvPr>
          <p:cNvSpPr>
            <a:spLocks noGrp="1"/>
          </p:cNvSpPr>
          <p:nvPr>
            <p:ph sz="half" idx="2"/>
          </p:nvPr>
        </p:nvSpPr>
        <p:spPr>
          <a:xfrm>
            <a:off x="839788" y="2505075"/>
            <a:ext cx="5157787" cy="368458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IN"/>
          </a:p>
        </p:txBody>
      </p:sp>
      <p:sp>
        <p:nvSpPr>
          <p:cNvPr id="5" name="Text Placeholder 4">
            <a:extLst>
              <a:ext uri="{FF2B5EF4-FFF2-40B4-BE49-F238E27FC236}">
                <a16:creationId xmlns:a16="http://schemas.microsoft.com/office/drawing/2014/main" id="{D54786C1-E6C4-C34A-1312-1EC387CA9D6A}"/>
              </a:ext>
            </a:extLst>
          </p:cNvPr>
          <p:cNvSpPr>
            <a:spLocks noGrp="1"/>
          </p:cNvSpPr>
          <p:nvPr>
            <p:ph type="body" sz="quarter" idx="3"/>
          </p:nvPr>
        </p:nvSpPr>
        <p:spPr>
          <a:xfrm>
            <a:off x="6172200" y="1681163"/>
            <a:ext cx="51831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a:extLst>
              <a:ext uri="{FF2B5EF4-FFF2-40B4-BE49-F238E27FC236}">
                <a16:creationId xmlns:a16="http://schemas.microsoft.com/office/drawing/2014/main" id="{D1306309-4FC3-0330-971D-128EFFD2D1AA}"/>
              </a:ext>
            </a:extLst>
          </p:cNvPr>
          <p:cNvSpPr>
            <a:spLocks noGrp="1"/>
          </p:cNvSpPr>
          <p:nvPr>
            <p:ph sz="quarter" idx="4"/>
          </p:nvPr>
        </p:nvSpPr>
        <p:spPr>
          <a:xfrm>
            <a:off x="6172200" y="2505075"/>
            <a:ext cx="5183188" cy="368458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IN"/>
          </a:p>
        </p:txBody>
      </p:sp>
      <p:sp>
        <p:nvSpPr>
          <p:cNvPr id="7" name="Date Placeholder 6">
            <a:extLst>
              <a:ext uri="{FF2B5EF4-FFF2-40B4-BE49-F238E27FC236}">
                <a16:creationId xmlns:a16="http://schemas.microsoft.com/office/drawing/2014/main" id="{47D246F4-41D8-9AD2-C97D-F3245E0256C0}"/>
              </a:ext>
            </a:extLst>
          </p:cNvPr>
          <p:cNvSpPr>
            <a:spLocks noGrp="1"/>
          </p:cNvSpPr>
          <p:nvPr>
            <p:ph type="dt" sz="half" idx="10"/>
          </p:nvPr>
        </p:nvSpPr>
        <p:spPr/>
        <p:txBody>
          <a:bodyPr/>
          <a:lstStyle/>
          <a:p>
            <a:fld id="{D96E0276-7C3D-4815-AA13-3A3345D3E160}" type="datetimeFigureOut">
              <a:rPr lang="en-IN" smtClean="0"/>
              <a:t>21-08-2026</a:t>
            </a:fld>
            <a:endParaRPr lang="en-IN"/>
          </a:p>
        </p:txBody>
      </p:sp>
      <p:sp>
        <p:nvSpPr>
          <p:cNvPr id="8" name="Footer Placeholder 7">
            <a:extLst>
              <a:ext uri="{FF2B5EF4-FFF2-40B4-BE49-F238E27FC236}">
                <a16:creationId xmlns:a16="http://schemas.microsoft.com/office/drawing/2014/main" id="{7FF43456-559B-C11B-C828-60C965DD72C6}"/>
              </a:ext>
            </a:extLst>
          </p:cNvPr>
          <p:cNvSpPr>
            <a:spLocks noGrp="1"/>
          </p:cNvSpPr>
          <p:nvPr>
            <p:ph type="ftr" sz="quarter" idx="11"/>
          </p:nvPr>
        </p:nvSpPr>
        <p:spPr/>
        <p:txBody>
          <a:bodyPr/>
          <a:lstStyle/>
          <a:p>
            <a:endParaRPr lang="en-IN"/>
          </a:p>
        </p:txBody>
      </p:sp>
      <p:sp>
        <p:nvSpPr>
          <p:cNvPr id="9" name="Slide Number Placeholder 8">
            <a:extLst>
              <a:ext uri="{FF2B5EF4-FFF2-40B4-BE49-F238E27FC236}">
                <a16:creationId xmlns:a16="http://schemas.microsoft.com/office/drawing/2014/main" id="{E5863937-9886-481D-D468-876C55EFE977}"/>
              </a:ext>
            </a:extLst>
          </p:cNvPr>
          <p:cNvSpPr>
            <a:spLocks noGrp="1"/>
          </p:cNvSpPr>
          <p:nvPr>
            <p:ph type="sldNum" sz="quarter" idx="12"/>
          </p:nvPr>
        </p:nvSpPr>
        <p:spPr/>
        <p:txBody>
          <a:bodyPr/>
          <a:lstStyle/>
          <a:p>
            <a:fld id="{DE4D7800-3292-4435-A4A9-AC2F1B8934B9}" type="slidenum">
              <a:rPr lang="en-IN" smtClean="0"/>
              <a:t>‹#›</a:t>
            </a:fld>
            <a:endParaRPr lang="en-IN"/>
          </a:p>
        </p:txBody>
      </p:sp>
    </p:spTree>
    <p:extLst>
      <p:ext uri="{BB962C8B-B14F-4D97-AF65-F5344CB8AC3E}">
        <p14:creationId xmlns:p14="http://schemas.microsoft.com/office/powerpoint/2010/main" val="1627495918"/>
      </p:ext>
    </p:extLst>
  </p:cSld>
  <p:clrMapOvr>
    <a:masterClrMapping/>
  </p:clrMapOvr>
</p:sldLayout>
</file>

<file path=ppt/slideLayouts/slideLayout72.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3B3AF66-357E-D99E-6B8A-3632B4C068D0}"/>
              </a:ext>
            </a:extLst>
          </p:cNvPr>
          <p:cNvSpPr>
            <a:spLocks noGrp="1"/>
          </p:cNvSpPr>
          <p:nvPr>
            <p:ph type="title"/>
          </p:nvPr>
        </p:nvSpPr>
        <p:spPr/>
        <p:txBody>
          <a:bodyPr/>
          <a:lstStyle/>
          <a:p>
            <a:r>
              <a:rPr lang="en-US"/>
              <a:t>Click to edit Master title style</a:t>
            </a:r>
            <a:endParaRPr lang="en-IN"/>
          </a:p>
        </p:txBody>
      </p:sp>
      <p:sp>
        <p:nvSpPr>
          <p:cNvPr id="3" name="Date Placeholder 2">
            <a:extLst>
              <a:ext uri="{FF2B5EF4-FFF2-40B4-BE49-F238E27FC236}">
                <a16:creationId xmlns:a16="http://schemas.microsoft.com/office/drawing/2014/main" id="{6C9035F7-2826-57C5-030D-A61CE438C5CC}"/>
              </a:ext>
            </a:extLst>
          </p:cNvPr>
          <p:cNvSpPr>
            <a:spLocks noGrp="1"/>
          </p:cNvSpPr>
          <p:nvPr>
            <p:ph type="dt" sz="half" idx="10"/>
          </p:nvPr>
        </p:nvSpPr>
        <p:spPr/>
        <p:txBody>
          <a:bodyPr/>
          <a:lstStyle/>
          <a:p>
            <a:fld id="{D96E0276-7C3D-4815-AA13-3A3345D3E160}" type="datetimeFigureOut">
              <a:rPr lang="en-IN" smtClean="0"/>
              <a:t>21-08-2026</a:t>
            </a:fld>
            <a:endParaRPr lang="en-IN"/>
          </a:p>
        </p:txBody>
      </p:sp>
      <p:sp>
        <p:nvSpPr>
          <p:cNvPr id="4" name="Footer Placeholder 3">
            <a:extLst>
              <a:ext uri="{FF2B5EF4-FFF2-40B4-BE49-F238E27FC236}">
                <a16:creationId xmlns:a16="http://schemas.microsoft.com/office/drawing/2014/main" id="{4FF43ECF-64CD-33D5-645F-2BC101107DC8}"/>
              </a:ext>
            </a:extLst>
          </p:cNvPr>
          <p:cNvSpPr>
            <a:spLocks noGrp="1"/>
          </p:cNvSpPr>
          <p:nvPr>
            <p:ph type="ftr" sz="quarter" idx="11"/>
          </p:nvPr>
        </p:nvSpPr>
        <p:spPr/>
        <p:txBody>
          <a:bodyPr/>
          <a:lstStyle/>
          <a:p>
            <a:endParaRPr lang="en-IN"/>
          </a:p>
        </p:txBody>
      </p:sp>
      <p:sp>
        <p:nvSpPr>
          <p:cNvPr id="5" name="Slide Number Placeholder 4">
            <a:extLst>
              <a:ext uri="{FF2B5EF4-FFF2-40B4-BE49-F238E27FC236}">
                <a16:creationId xmlns:a16="http://schemas.microsoft.com/office/drawing/2014/main" id="{E8A4836D-3667-ACDD-8657-16ABD55CCEA7}"/>
              </a:ext>
            </a:extLst>
          </p:cNvPr>
          <p:cNvSpPr>
            <a:spLocks noGrp="1"/>
          </p:cNvSpPr>
          <p:nvPr>
            <p:ph type="sldNum" sz="quarter" idx="12"/>
          </p:nvPr>
        </p:nvSpPr>
        <p:spPr/>
        <p:txBody>
          <a:bodyPr/>
          <a:lstStyle/>
          <a:p>
            <a:fld id="{DE4D7800-3292-4435-A4A9-AC2F1B8934B9}" type="slidenum">
              <a:rPr lang="en-IN" smtClean="0"/>
              <a:t>‹#›</a:t>
            </a:fld>
            <a:endParaRPr lang="en-IN"/>
          </a:p>
        </p:txBody>
      </p:sp>
    </p:spTree>
    <p:extLst>
      <p:ext uri="{BB962C8B-B14F-4D97-AF65-F5344CB8AC3E}">
        <p14:creationId xmlns:p14="http://schemas.microsoft.com/office/powerpoint/2010/main" val="1702260681"/>
      </p:ext>
    </p:extLst>
  </p:cSld>
  <p:clrMapOvr>
    <a:masterClrMapping/>
  </p:clrMapOvr>
</p:sldLayout>
</file>

<file path=ppt/slideLayouts/slideLayout73.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a:extLst>
              <a:ext uri="{FF2B5EF4-FFF2-40B4-BE49-F238E27FC236}">
                <a16:creationId xmlns:a16="http://schemas.microsoft.com/office/drawing/2014/main" id="{443E4C77-B080-2B02-0294-953CB72BCBAB}"/>
              </a:ext>
            </a:extLst>
          </p:cNvPr>
          <p:cNvSpPr>
            <a:spLocks noGrp="1"/>
          </p:cNvSpPr>
          <p:nvPr>
            <p:ph type="dt" sz="half" idx="10"/>
          </p:nvPr>
        </p:nvSpPr>
        <p:spPr/>
        <p:txBody>
          <a:bodyPr/>
          <a:lstStyle/>
          <a:p>
            <a:fld id="{D96E0276-7C3D-4815-AA13-3A3345D3E160}" type="datetimeFigureOut">
              <a:rPr lang="en-IN" smtClean="0"/>
              <a:t>21-08-2026</a:t>
            </a:fld>
            <a:endParaRPr lang="en-IN"/>
          </a:p>
        </p:txBody>
      </p:sp>
      <p:sp>
        <p:nvSpPr>
          <p:cNvPr id="3" name="Footer Placeholder 2">
            <a:extLst>
              <a:ext uri="{FF2B5EF4-FFF2-40B4-BE49-F238E27FC236}">
                <a16:creationId xmlns:a16="http://schemas.microsoft.com/office/drawing/2014/main" id="{F0F41101-F579-7D03-A6FC-9AE3335B2443}"/>
              </a:ext>
            </a:extLst>
          </p:cNvPr>
          <p:cNvSpPr>
            <a:spLocks noGrp="1"/>
          </p:cNvSpPr>
          <p:nvPr>
            <p:ph type="ftr" sz="quarter" idx="11"/>
          </p:nvPr>
        </p:nvSpPr>
        <p:spPr/>
        <p:txBody>
          <a:bodyPr/>
          <a:lstStyle/>
          <a:p>
            <a:endParaRPr lang="en-IN"/>
          </a:p>
        </p:txBody>
      </p:sp>
      <p:sp>
        <p:nvSpPr>
          <p:cNvPr id="4" name="Slide Number Placeholder 3">
            <a:extLst>
              <a:ext uri="{FF2B5EF4-FFF2-40B4-BE49-F238E27FC236}">
                <a16:creationId xmlns:a16="http://schemas.microsoft.com/office/drawing/2014/main" id="{85259A70-F1CD-61C7-F9C0-33A38ED552DB}"/>
              </a:ext>
            </a:extLst>
          </p:cNvPr>
          <p:cNvSpPr>
            <a:spLocks noGrp="1"/>
          </p:cNvSpPr>
          <p:nvPr>
            <p:ph type="sldNum" sz="quarter" idx="12"/>
          </p:nvPr>
        </p:nvSpPr>
        <p:spPr/>
        <p:txBody>
          <a:bodyPr/>
          <a:lstStyle/>
          <a:p>
            <a:fld id="{DE4D7800-3292-4435-A4A9-AC2F1B8934B9}" type="slidenum">
              <a:rPr lang="en-IN" smtClean="0"/>
              <a:t>‹#›</a:t>
            </a:fld>
            <a:endParaRPr lang="en-IN"/>
          </a:p>
        </p:txBody>
      </p:sp>
    </p:spTree>
    <p:extLst>
      <p:ext uri="{BB962C8B-B14F-4D97-AF65-F5344CB8AC3E}">
        <p14:creationId xmlns:p14="http://schemas.microsoft.com/office/powerpoint/2010/main" val="947914152"/>
      </p:ext>
    </p:extLst>
  </p:cSld>
  <p:clrMapOvr>
    <a:masterClrMapping/>
  </p:clrMapOvr>
</p:sldLayout>
</file>

<file path=ppt/slideLayouts/slideLayout74.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C2326680-0C43-B5AB-695C-F10B2385C4ED}"/>
              </a:ext>
            </a:extLst>
          </p:cNvPr>
          <p:cNvSpPr>
            <a:spLocks noGrp="1"/>
          </p:cNvSpPr>
          <p:nvPr>
            <p:ph type="title"/>
          </p:nvPr>
        </p:nvSpPr>
        <p:spPr>
          <a:xfrm>
            <a:off x="839788" y="457200"/>
            <a:ext cx="3932237" cy="1600200"/>
          </a:xfrm>
        </p:spPr>
        <p:txBody>
          <a:bodyPr anchor="b"/>
          <a:lstStyle>
            <a:lvl1pPr>
              <a:defRPr sz="3200"/>
            </a:lvl1pPr>
          </a:lstStyle>
          <a:p>
            <a:r>
              <a:rPr lang="en-US"/>
              <a:t>Click to edit Master title style</a:t>
            </a:r>
            <a:endParaRPr lang="en-IN"/>
          </a:p>
        </p:txBody>
      </p:sp>
      <p:sp>
        <p:nvSpPr>
          <p:cNvPr id="3" name="Content Placeholder 2">
            <a:extLst>
              <a:ext uri="{FF2B5EF4-FFF2-40B4-BE49-F238E27FC236}">
                <a16:creationId xmlns:a16="http://schemas.microsoft.com/office/drawing/2014/main" id="{9F85E7FE-9DF4-2EF5-A84C-B705233E0768}"/>
              </a:ext>
            </a:extLst>
          </p:cNvPr>
          <p:cNvSpPr>
            <a:spLocks noGrp="1"/>
          </p:cNvSpPr>
          <p:nvPr>
            <p:ph idx="1"/>
          </p:nvPr>
        </p:nvSpPr>
        <p:spPr>
          <a:xfrm>
            <a:off x="5183188" y="987425"/>
            <a:ext cx="617220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IN"/>
          </a:p>
        </p:txBody>
      </p:sp>
      <p:sp>
        <p:nvSpPr>
          <p:cNvPr id="4" name="Text Placeholder 3">
            <a:extLst>
              <a:ext uri="{FF2B5EF4-FFF2-40B4-BE49-F238E27FC236}">
                <a16:creationId xmlns:a16="http://schemas.microsoft.com/office/drawing/2014/main" id="{8F1760BC-EE48-706B-ECFC-A525B52A3C29}"/>
              </a:ext>
            </a:extLst>
          </p:cNvPr>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Click to edit Master text styles</a:t>
            </a:r>
          </a:p>
        </p:txBody>
      </p:sp>
      <p:sp>
        <p:nvSpPr>
          <p:cNvPr id="5" name="Date Placeholder 4">
            <a:extLst>
              <a:ext uri="{FF2B5EF4-FFF2-40B4-BE49-F238E27FC236}">
                <a16:creationId xmlns:a16="http://schemas.microsoft.com/office/drawing/2014/main" id="{A28075BC-1D9E-E688-4904-A51226B6038F}"/>
              </a:ext>
            </a:extLst>
          </p:cNvPr>
          <p:cNvSpPr>
            <a:spLocks noGrp="1"/>
          </p:cNvSpPr>
          <p:nvPr>
            <p:ph type="dt" sz="half" idx="10"/>
          </p:nvPr>
        </p:nvSpPr>
        <p:spPr/>
        <p:txBody>
          <a:bodyPr/>
          <a:lstStyle/>
          <a:p>
            <a:fld id="{D96E0276-7C3D-4815-AA13-3A3345D3E160}" type="datetimeFigureOut">
              <a:rPr lang="en-IN" smtClean="0"/>
              <a:t>21-08-2026</a:t>
            </a:fld>
            <a:endParaRPr lang="en-IN"/>
          </a:p>
        </p:txBody>
      </p:sp>
      <p:sp>
        <p:nvSpPr>
          <p:cNvPr id="6" name="Footer Placeholder 5">
            <a:extLst>
              <a:ext uri="{FF2B5EF4-FFF2-40B4-BE49-F238E27FC236}">
                <a16:creationId xmlns:a16="http://schemas.microsoft.com/office/drawing/2014/main" id="{30AD3262-B31E-0052-3FA6-251E986B7D62}"/>
              </a:ext>
            </a:extLst>
          </p:cNvPr>
          <p:cNvSpPr>
            <a:spLocks noGrp="1"/>
          </p:cNvSpPr>
          <p:nvPr>
            <p:ph type="ftr" sz="quarter" idx="11"/>
          </p:nvPr>
        </p:nvSpPr>
        <p:spPr/>
        <p:txBody>
          <a:bodyPr/>
          <a:lstStyle/>
          <a:p>
            <a:endParaRPr lang="en-IN"/>
          </a:p>
        </p:txBody>
      </p:sp>
      <p:sp>
        <p:nvSpPr>
          <p:cNvPr id="7" name="Slide Number Placeholder 6">
            <a:extLst>
              <a:ext uri="{FF2B5EF4-FFF2-40B4-BE49-F238E27FC236}">
                <a16:creationId xmlns:a16="http://schemas.microsoft.com/office/drawing/2014/main" id="{64F85FC3-752C-BF2D-6035-9CFB7D340509}"/>
              </a:ext>
            </a:extLst>
          </p:cNvPr>
          <p:cNvSpPr>
            <a:spLocks noGrp="1"/>
          </p:cNvSpPr>
          <p:nvPr>
            <p:ph type="sldNum" sz="quarter" idx="12"/>
          </p:nvPr>
        </p:nvSpPr>
        <p:spPr/>
        <p:txBody>
          <a:bodyPr/>
          <a:lstStyle/>
          <a:p>
            <a:fld id="{DE4D7800-3292-4435-A4A9-AC2F1B8934B9}" type="slidenum">
              <a:rPr lang="en-IN" smtClean="0"/>
              <a:t>‹#›</a:t>
            </a:fld>
            <a:endParaRPr lang="en-IN"/>
          </a:p>
        </p:txBody>
      </p:sp>
    </p:spTree>
    <p:extLst>
      <p:ext uri="{BB962C8B-B14F-4D97-AF65-F5344CB8AC3E}">
        <p14:creationId xmlns:p14="http://schemas.microsoft.com/office/powerpoint/2010/main" val="1257113862"/>
      </p:ext>
    </p:extLst>
  </p:cSld>
  <p:clrMapOvr>
    <a:masterClrMapping/>
  </p:clrMapOvr>
</p:sldLayout>
</file>

<file path=ppt/slideLayouts/slideLayout75.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1C8A922-2F4F-66F4-2F48-6015EF17364C}"/>
              </a:ext>
            </a:extLst>
          </p:cNvPr>
          <p:cNvSpPr>
            <a:spLocks noGrp="1"/>
          </p:cNvSpPr>
          <p:nvPr>
            <p:ph type="title"/>
          </p:nvPr>
        </p:nvSpPr>
        <p:spPr>
          <a:xfrm>
            <a:off x="839788" y="457200"/>
            <a:ext cx="3932237" cy="1600200"/>
          </a:xfrm>
        </p:spPr>
        <p:txBody>
          <a:bodyPr anchor="b"/>
          <a:lstStyle>
            <a:lvl1pPr>
              <a:defRPr sz="3200"/>
            </a:lvl1pPr>
          </a:lstStyle>
          <a:p>
            <a:r>
              <a:rPr lang="en-US"/>
              <a:t>Click to edit Master title style</a:t>
            </a:r>
            <a:endParaRPr lang="en-IN"/>
          </a:p>
        </p:txBody>
      </p:sp>
      <p:sp>
        <p:nvSpPr>
          <p:cNvPr id="3" name="Picture Placeholder 2">
            <a:extLst>
              <a:ext uri="{FF2B5EF4-FFF2-40B4-BE49-F238E27FC236}">
                <a16:creationId xmlns:a16="http://schemas.microsoft.com/office/drawing/2014/main" id="{0972BE7B-9055-CEFD-AE26-BD32F4B84AEB}"/>
              </a:ext>
            </a:extLst>
          </p:cNvPr>
          <p:cNvSpPr>
            <a:spLocks noGrp="1"/>
          </p:cNvSpPr>
          <p:nvPr>
            <p:ph type="pic" idx="1"/>
          </p:nvPr>
        </p:nvSpPr>
        <p:spPr>
          <a:xfrm>
            <a:off x="5183188" y="987425"/>
            <a:ext cx="6172200" cy="4873625"/>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n-IN"/>
          </a:p>
        </p:txBody>
      </p:sp>
      <p:sp>
        <p:nvSpPr>
          <p:cNvPr id="4" name="Text Placeholder 3">
            <a:extLst>
              <a:ext uri="{FF2B5EF4-FFF2-40B4-BE49-F238E27FC236}">
                <a16:creationId xmlns:a16="http://schemas.microsoft.com/office/drawing/2014/main" id="{E08FBC31-246D-D5D1-3C8A-AE5D873A7568}"/>
              </a:ext>
            </a:extLst>
          </p:cNvPr>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Click to edit Master text styles</a:t>
            </a:r>
          </a:p>
        </p:txBody>
      </p:sp>
      <p:sp>
        <p:nvSpPr>
          <p:cNvPr id="5" name="Date Placeholder 4">
            <a:extLst>
              <a:ext uri="{FF2B5EF4-FFF2-40B4-BE49-F238E27FC236}">
                <a16:creationId xmlns:a16="http://schemas.microsoft.com/office/drawing/2014/main" id="{F0FD0FF9-0788-69E5-190B-CF8C679CA691}"/>
              </a:ext>
            </a:extLst>
          </p:cNvPr>
          <p:cNvSpPr>
            <a:spLocks noGrp="1"/>
          </p:cNvSpPr>
          <p:nvPr>
            <p:ph type="dt" sz="half" idx="10"/>
          </p:nvPr>
        </p:nvSpPr>
        <p:spPr/>
        <p:txBody>
          <a:bodyPr/>
          <a:lstStyle/>
          <a:p>
            <a:fld id="{D96E0276-7C3D-4815-AA13-3A3345D3E160}" type="datetimeFigureOut">
              <a:rPr lang="en-IN" smtClean="0"/>
              <a:t>21-08-2026</a:t>
            </a:fld>
            <a:endParaRPr lang="en-IN"/>
          </a:p>
        </p:txBody>
      </p:sp>
      <p:sp>
        <p:nvSpPr>
          <p:cNvPr id="6" name="Footer Placeholder 5">
            <a:extLst>
              <a:ext uri="{FF2B5EF4-FFF2-40B4-BE49-F238E27FC236}">
                <a16:creationId xmlns:a16="http://schemas.microsoft.com/office/drawing/2014/main" id="{831030B4-5824-085B-C814-A0A5C55CE00E}"/>
              </a:ext>
            </a:extLst>
          </p:cNvPr>
          <p:cNvSpPr>
            <a:spLocks noGrp="1"/>
          </p:cNvSpPr>
          <p:nvPr>
            <p:ph type="ftr" sz="quarter" idx="11"/>
          </p:nvPr>
        </p:nvSpPr>
        <p:spPr/>
        <p:txBody>
          <a:bodyPr/>
          <a:lstStyle/>
          <a:p>
            <a:endParaRPr lang="en-IN"/>
          </a:p>
        </p:txBody>
      </p:sp>
      <p:sp>
        <p:nvSpPr>
          <p:cNvPr id="7" name="Slide Number Placeholder 6">
            <a:extLst>
              <a:ext uri="{FF2B5EF4-FFF2-40B4-BE49-F238E27FC236}">
                <a16:creationId xmlns:a16="http://schemas.microsoft.com/office/drawing/2014/main" id="{F219A327-50BD-16E8-4E7A-0B121C738BE9}"/>
              </a:ext>
            </a:extLst>
          </p:cNvPr>
          <p:cNvSpPr>
            <a:spLocks noGrp="1"/>
          </p:cNvSpPr>
          <p:nvPr>
            <p:ph type="sldNum" sz="quarter" idx="12"/>
          </p:nvPr>
        </p:nvSpPr>
        <p:spPr/>
        <p:txBody>
          <a:bodyPr/>
          <a:lstStyle/>
          <a:p>
            <a:fld id="{DE4D7800-3292-4435-A4A9-AC2F1B8934B9}" type="slidenum">
              <a:rPr lang="en-IN" smtClean="0"/>
              <a:t>‹#›</a:t>
            </a:fld>
            <a:endParaRPr lang="en-IN"/>
          </a:p>
        </p:txBody>
      </p:sp>
    </p:spTree>
    <p:extLst>
      <p:ext uri="{BB962C8B-B14F-4D97-AF65-F5344CB8AC3E}">
        <p14:creationId xmlns:p14="http://schemas.microsoft.com/office/powerpoint/2010/main" val="915977452"/>
      </p:ext>
    </p:extLst>
  </p:cSld>
  <p:clrMapOvr>
    <a:masterClrMapping/>
  </p:clrMapOvr>
</p:sldLayout>
</file>

<file path=ppt/slideLayouts/slideLayout76.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9D30752-7AC6-ECDE-A156-63C7CC3BBCA2}"/>
              </a:ext>
            </a:extLst>
          </p:cNvPr>
          <p:cNvSpPr>
            <a:spLocks noGrp="1"/>
          </p:cNvSpPr>
          <p:nvPr>
            <p:ph type="title"/>
          </p:nvPr>
        </p:nvSpPr>
        <p:spPr/>
        <p:txBody>
          <a:bodyPr/>
          <a:lstStyle/>
          <a:p>
            <a:r>
              <a:rPr lang="en-US"/>
              <a:t>Click to edit Master title style</a:t>
            </a:r>
            <a:endParaRPr lang="en-IN"/>
          </a:p>
        </p:txBody>
      </p:sp>
      <p:sp>
        <p:nvSpPr>
          <p:cNvPr id="3" name="Vertical Text Placeholder 2">
            <a:extLst>
              <a:ext uri="{FF2B5EF4-FFF2-40B4-BE49-F238E27FC236}">
                <a16:creationId xmlns:a16="http://schemas.microsoft.com/office/drawing/2014/main" id="{E58A050F-64BA-409D-E612-5EF2A4CCDAE1}"/>
              </a:ext>
            </a:extLst>
          </p:cNvPr>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IN"/>
          </a:p>
        </p:txBody>
      </p:sp>
      <p:sp>
        <p:nvSpPr>
          <p:cNvPr id="4" name="Date Placeholder 3">
            <a:extLst>
              <a:ext uri="{FF2B5EF4-FFF2-40B4-BE49-F238E27FC236}">
                <a16:creationId xmlns:a16="http://schemas.microsoft.com/office/drawing/2014/main" id="{54CA9929-67BD-063C-F1FE-8A04C0D1357C}"/>
              </a:ext>
            </a:extLst>
          </p:cNvPr>
          <p:cNvSpPr>
            <a:spLocks noGrp="1"/>
          </p:cNvSpPr>
          <p:nvPr>
            <p:ph type="dt" sz="half" idx="10"/>
          </p:nvPr>
        </p:nvSpPr>
        <p:spPr/>
        <p:txBody>
          <a:bodyPr/>
          <a:lstStyle/>
          <a:p>
            <a:fld id="{D96E0276-7C3D-4815-AA13-3A3345D3E160}" type="datetimeFigureOut">
              <a:rPr lang="en-IN" smtClean="0"/>
              <a:t>21-08-2026</a:t>
            </a:fld>
            <a:endParaRPr lang="en-IN"/>
          </a:p>
        </p:txBody>
      </p:sp>
      <p:sp>
        <p:nvSpPr>
          <p:cNvPr id="5" name="Footer Placeholder 4">
            <a:extLst>
              <a:ext uri="{FF2B5EF4-FFF2-40B4-BE49-F238E27FC236}">
                <a16:creationId xmlns:a16="http://schemas.microsoft.com/office/drawing/2014/main" id="{AE696497-F832-E3B4-4C59-D709C6075E3D}"/>
              </a:ext>
            </a:extLst>
          </p:cNvPr>
          <p:cNvSpPr>
            <a:spLocks noGrp="1"/>
          </p:cNvSpPr>
          <p:nvPr>
            <p:ph type="ftr" sz="quarter" idx="11"/>
          </p:nvPr>
        </p:nvSpPr>
        <p:spPr/>
        <p:txBody>
          <a:bodyPr/>
          <a:lstStyle/>
          <a:p>
            <a:endParaRPr lang="en-IN"/>
          </a:p>
        </p:txBody>
      </p:sp>
      <p:sp>
        <p:nvSpPr>
          <p:cNvPr id="6" name="Slide Number Placeholder 5">
            <a:extLst>
              <a:ext uri="{FF2B5EF4-FFF2-40B4-BE49-F238E27FC236}">
                <a16:creationId xmlns:a16="http://schemas.microsoft.com/office/drawing/2014/main" id="{CDDA1236-068E-A343-8A26-3CAB97865EED}"/>
              </a:ext>
            </a:extLst>
          </p:cNvPr>
          <p:cNvSpPr>
            <a:spLocks noGrp="1"/>
          </p:cNvSpPr>
          <p:nvPr>
            <p:ph type="sldNum" sz="quarter" idx="12"/>
          </p:nvPr>
        </p:nvSpPr>
        <p:spPr/>
        <p:txBody>
          <a:bodyPr/>
          <a:lstStyle/>
          <a:p>
            <a:fld id="{DE4D7800-3292-4435-A4A9-AC2F1B8934B9}" type="slidenum">
              <a:rPr lang="en-IN" smtClean="0"/>
              <a:t>‹#›</a:t>
            </a:fld>
            <a:endParaRPr lang="en-IN"/>
          </a:p>
        </p:txBody>
      </p:sp>
    </p:spTree>
    <p:extLst>
      <p:ext uri="{BB962C8B-B14F-4D97-AF65-F5344CB8AC3E}">
        <p14:creationId xmlns:p14="http://schemas.microsoft.com/office/powerpoint/2010/main" val="3794724833"/>
      </p:ext>
    </p:extLst>
  </p:cSld>
  <p:clrMapOvr>
    <a:masterClrMapping/>
  </p:clrMapOvr>
</p:sldLayout>
</file>

<file path=ppt/slideLayouts/slideLayout77.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a:extLst>
              <a:ext uri="{FF2B5EF4-FFF2-40B4-BE49-F238E27FC236}">
                <a16:creationId xmlns:a16="http://schemas.microsoft.com/office/drawing/2014/main" id="{AF80813B-F5F1-E362-B2CF-9E73192089C6}"/>
              </a:ext>
            </a:extLst>
          </p:cNvPr>
          <p:cNvSpPr>
            <a:spLocks noGrp="1"/>
          </p:cNvSpPr>
          <p:nvPr>
            <p:ph type="title" orient="vert"/>
          </p:nvPr>
        </p:nvSpPr>
        <p:spPr>
          <a:xfrm>
            <a:off x="8724900" y="365125"/>
            <a:ext cx="2628900" cy="5811838"/>
          </a:xfrm>
        </p:spPr>
        <p:txBody>
          <a:bodyPr vert="eaVert"/>
          <a:lstStyle/>
          <a:p>
            <a:r>
              <a:rPr lang="en-US"/>
              <a:t>Click to edit Master title style</a:t>
            </a:r>
            <a:endParaRPr lang="en-IN"/>
          </a:p>
        </p:txBody>
      </p:sp>
      <p:sp>
        <p:nvSpPr>
          <p:cNvPr id="3" name="Vertical Text Placeholder 2">
            <a:extLst>
              <a:ext uri="{FF2B5EF4-FFF2-40B4-BE49-F238E27FC236}">
                <a16:creationId xmlns:a16="http://schemas.microsoft.com/office/drawing/2014/main" id="{06DCF0AF-867B-6162-6A40-DFE31D900C2A}"/>
              </a:ext>
            </a:extLst>
          </p:cNvPr>
          <p:cNvSpPr>
            <a:spLocks noGrp="1"/>
          </p:cNvSpPr>
          <p:nvPr>
            <p:ph type="body" orient="vert" idx="1"/>
          </p:nvPr>
        </p:nvSpPr>
        <p:spPr>
          <a:xfrm>
            <a:off x="838200" y="365125"/>
            <a:ext cx="7734300" cy="5811838"/>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IN"/>
          </a:p>
        </p:txBody>
      </p:sp>
      <p:sp>
        <p:nvSpPr>
          <p:cNvPr id="4" name="Date Placeholder 3">
            <a:extLst>
              <a:ext uri="{FF2B5EF4-FFF2-40B4-BE49-F238E27FC236}">
                <a16:creationId xmlns:a16="http://schemas.microsoft.com/office/drawing/2014/main" id="{0A2652BC-5A94-EA73-ACA1-83AC470E4A11}"/>
              </a:ext>
            </a:extLst>
          </p:cNvPr>
          <p:cNvSpPr>
            <a:spLocks noGrp="1"/>
          </p:cNvSpPr>
          <p:nvPr>
            <p:ph type="dt" sz="half" idx="10"/>
          </p:nvPr>
        </p:nvSpPr>
        <p:spPr/>
        <p:txBody>
          <a:bodyPr/>
          <a:lstStyle/>
          <a:p>
            <a:fld id="{D96E0276-7C3D-4815-AA13-3A3345D3E160}" type="datetimeFigureOut">
              <a:rPr lang="en-IN" smtClean="0"/>
              <a:t>21-08-2026</a:t>
            </a:fld>
            <a:endParaRPr lang="en-IN"/>
          </a:p>
        </p:txBody>
      </p:sp>
      <p:sp>
        <p:nvSpPr>
          <p:cNvPr id="5" name="Footer Placeholder 4">
            <a:extLst>
              <a:ext uri="{FF2B5EF4-FFF2-40B4-BE49-F238E27FC236}">
                <a16:creationId xmlns:a16="http://schemas.microsoft.com/office/drawing/2014/main" id="{3B8EAF24-60B6-8C6B-8764-A38DF742B0CA}"/>
              </a:ext>
            </a:extLst>
          </p:cNvPr>
          <p:cNvSpPr>
            <a:spLocks noGrp="1"/>
          </p:cNvSpPr>
          <p:nvPr>
            <p:ph type="ftr" sz="quarter" idx="11"/>
          </p:nvPr>
        </p:nvSpPr>
        <p:spPr/>
        <p:txBody>
          <a:bodyPr/>
          <a:lstStyle/>
          <a:p>
            <a:endParaRPr lang="en-IN"/>
          </a:p>
        </p:txBody>
      </p:sp>
      <p:sp>
        <p:nvSpPr>
          <p:cNvPr id="6" name="Slide Number Placeholder 5">
            <a:extLst>
              <a:ext uri="{FF2B5EF4-FFF2-40B4-BE49-F238E27FC236}">
                <a16:creationId xmlns:a16="http://schemas.microsoft.com/office/drawing/2014/main" id="{B095C6D0-089C-D887-8800-24DE5562C2CD}"/>
              </a:ext>
            </a:extLst>
          </p:cNvPr>
          <p:cNvSpPr>
            <a:spLocks noGrp="1"/>
          </p:cNvSpPr>
          <p:nvPr>
            <p:ph type="sldNum" sz="quarter" idx="12"/>
          </p:nvPr>
        </p:nvSpPr>
        <p:spPr/>
        <p:txBody>
          <a:bodyPr/>
          <a:lstStyle/>
          <a:p>
            <a:fld id="{DE4D7800-3292-4435-A4A9-AC2F1B8934B9}" type="slidenum">
              <a:rPr lang="en-IN" smtClean="0"/>
              <a:t>‹#›</a:t>
            </a:fld>
            <a:endParaRPr lang="en-IN"/>
          </a:p>
        </p:txBody>
      </p:sp>
    </p:spTree>
    <p:extLst>
      <p:ext uri="{BB962C8B-B14F-4D97-AF65-F5344CB8AC3E}">
        <p14:creationId xmlns:p14="http://schemas.microsoft.com/office/powerpoint/2010/main" val="2788494984"/>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a:extLst>
              <a:ext uri="{FF2B5EF4-FFF2-40B4-BE49-F238E27FC236}">
                <a16:creationId xmlns:a16="http://schemas.microsoft.com/office/drawing/2014/main" id="{43FBE772-DD86-E859-4685-E6E03CF4849F}"/>
              </a:ext>
            </a:extLst>
          </p:cNvPr>
          <p:cNvSpPr>
            <a:spLocks noGrp="1"/>
          </p:cNvSpPr>
          <p:nvPr>
            <p:ph type="dt" sz="half" idx="10"/>
          </p:nvPr>
        </p:nvSpPr>
        <p:spPr/>
        <p:txBody>
          <a:bodyPr/>
          <a:lstStyle/>
          <a:p>
            <a:fld id="{C933BDDA-5A12-4608-8D75-10B9DE38A2F7}" type="datetimeFigureOut">
              <a:rPr lang="en-IN" smtClean="0"/>
              <a:t>21-08-2026</a:t>
            </a:fld>
            <a:endParaRPr lang="en-IN"/>
          </a:p>
        </p:txBody>
      </p:sp>
      <p:sp>
        <p:nvSpPr>
          <p:cNvPr id="3" name="Footer Placeholder 2">
            <a:extLst>
              <a:ext uri="{FF2B5EF4-FFF2-40B4-BE49-F238E27FC236}">
                <a16:creationId xmlns:a16="http://schemas.microsoft.com/office/drawing/2014/main" id="{0FF2546E-5B6D-04E4-DF10-92BF0EA8FD4A}"/>
              </a:ext>
            </a:extLst>
          </p:cNvPr>
          <p:cNvSpPr>
            <a:spLocks noGrp="1"/>
          </p:cNvSpPr>
          <p:nvPr>
            <p:ph type="ftr" sz="quarter" idx="11"/>
          </p:nvPr>
        </p:nvSpPr>
        <p:spPr/>
        <p:txBody>
          <a:bodyPr/>
          <a:lstStyle/>
          <a:p>
            <a:endParaRPr lang="en-IN"/>
          </a:p>
        </p:txBody>
      </p:sp>
      <p:sp>
        <p:nvSpPr>
          <p:cNvPr id="4" name="Slide Number Placeholder 3">
            <a:extLst>
              <a:ext uri="{FF2B5EF4-FFF2-40B4-BE49-F238E27FC236}">
                <a16:creationId xmlns:a16="http://schemas.microsoft.com/office/drawing/2014/main" id="{274E3A0D-3E2D-3FE4-0E43-9AA3228405EB}"/>
              </a:ext>
            </a:extLst>
          </p:cNvPr>
          <p:cNvSpPr>
            <a:spLocks noGrp="1"/>
          </p:cNvSpPr>
          <p:nvPr>
            <p:ph type="sldNum" sz="quarter" idx="12"/>
          </p:nvPr>
        </p:nvSpPr>
        <p:spPr/>
        <p:txBody>
          <a:bodyPr/>
          <a:lstStyle/>
          <a:p>
            <a:fld id="{C73B9CC0-DBF8-464B-8764-886DFCAF8096}" type="slidenum">
              <a:rPr lang="en-IN" smtClean="0"/>
              <a:t>‹#›</a:t>
            </a:fld>
            <a:endParaRPr lang="en-IN"/>
          </a:p>
        </p:txBody>
      </p:sp>
    </p:spTree>
    <p:extLst>
      <p:ext uri="{BB962C8B-B14F-4D97-AF65-F5344CB8AC3E}">
        <p14:creationId xmlns:p14="http://schemas.microsoft.com/office/powerpoint/2010/main" val="2082499497"/>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441DA6A-0B0D-5C73-23BA-62F4DFB76D91}"/>
              </a:ext>
            </a:extLst>
          </p:cNvPr>
          <p:cNvSpPr>
            <a:spLocks noGrp="1"/>
          </p:cNvSpPr>
          <p:nvPr>
            <p:ph type="title"/>
          </p:nvPr>
        </p:nvSpPr>
        <p:spPr>
          <a:xfrm>
            <a:off x="839788" y="457200"/>
            <a:ext cx="3932237" cy="1600200"/>
          </a:xfrm>
        </p:spPr>
        <p:txBody>
          <a:bodyPr anchor="b"/>
          <a:lstStyle>
            <a:lvl1pPr>
              <a:defRPr sz="3200"/>
            </a:lvl1pPr>
          </a:lstStyle>
          <a:p>
            <a:r>
              <a:rPr lang="en-US"/>
              <a:t>Click to edit Master title style</a:t>
            </a:r>
            <a:endParaRPr lang="en-IN"/>
          </a:p>
        </p:txBody>
      </p:sp>
      <p:sp>
        <p:nvSpPr>
          <p:cNvPr id="3" name="Content Placeholder 2">
            <a:extLst>
              <a:ext uri="{FF2B5EF4-FFF2-40B4-BE49-F238E27FC236}">
                <a16:creationId xmlns:a16="http://schemas.microsoft.com/office/drawing/2014/main" id="{678BC15E-97A1-B9A1-DD59-00A68B053697}"/>
              </a:ext>
            </a:extLst>
          </p:cNvPr>
          <p:cNvSpPr>
            <a:spLocks noGrp="1"/>
          </p:cNvSpPr>
          <p:nvPr>
            <p:ph idx="1"/>
          </p:nvPr>
        </p:nvSpPr>
        <p:spPr>
          <a:xfrm>
            <a:off x="5183188" y="987425"/>
            <a:ext cx="617220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IN"/>
          </a:p>
        </p:txBody>
      </p:sp>
      <p:sp>
        <p:nvSpPr>
          <p:cNvPr id="4" name="Text Placeholder 3">
            <a:extLst>
              <a:ext uri="{FF2B5EF4-FFF2-40B4-BE49-F238E27FC236}">
                <a16:creationId xmlns:a16="http://schemas.microsoft.com/office/drawing/2014/main" id="{321F76FF-1571-9716-75D9-D1559C04C58E}"/>
              </a:ext>
            </a:extLst>
          </p:cNvPr>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Click to edit Master text styles</a:t>
            </a:r>
          </a:p>
        </p:txBody>
      </p:sp>
      <p:sp>
        <p:nvSpPr>
          <p:cNvPr id="5" name="Date Placeholder 4">
            <a:extLst>
              <a:ext uri="{FF2B5EF4-FFF2-40B4-BE49-F238E27FC236}">
                <a16:creationId xmlns:a16="http://schemas.microsoft.com/office/drawing/2014/main" id="{96C35871-F027-D76C-8319-D818CDBE1A52}"/>
              </a:ext>
            </a:extLst>
          </p:cNvPr>
          <p:cNvSpPr>
            <a:spLocks noGrp="1"/>
          </p:cNvSpPr>
          <p:nvPr>
            <p:ph type="dt" sz="half" idx="10"/>
          </p:nvPr>
        </p:nvSpPr>
        <p:spPr/>
        <p:txBody>
          <a:bodyPr/>
          <a:lstStyle/>
          <a:p>
            <a:fld id="{C933BDDA-5A12-4608-8D75-10B9DE38A2F7}" type="datetimeFigureOut">
              <a:rPr lang="en-IN" smtClean="0"/>
              <a:t>21-08-2026</a:t>
            </a:fld>
            <a:endParaRPr lang="en-IN"/>
          </a:p>
        </p:txBody>
      </p:sp>
      <p:sp>
        <p:nvSpPr>
          <p:cNvPr id="6" name="Footer Placeholder 5">
            <a:extLst>
              <a:ext uri="{FF2B5EF4-FFF2-40B4-BE49-F238E27FC236}">
                <a16:creationId xmlns:a16="http://schemas.microsoft.com/office/drawing/2014/main" id="{5501BDE7-29B8-2801-C875-82A7102064A9}"/>
              </a:ext>
            </a:extLst>
          </p:cNvPr>
          <p:cNvSpPr>
            <a:spLocks noGrp="1"/>
          </p:cNvSpPr>
          <p:nvPr>
            <p:ph type="ftr" sz="quarter" idx="11"/>
          </p:nvPr>
        </p:nvSpPr>
        <p:spPr/>
        <p:txBody>
          <a:bodyPr/>
          <a:lstStyle/>
          <a:p>
            <a:endParaRPr lang="en-IN"/>
          </a:p>
        </p:txBody>
      </p:sp>
      <p:sp>
        <p:nvSpPr>
          <p:cNvPr id="7" name="Slide Number Placeholder 6">
            <a:extLst>
              <a:ext uri="{FF2B5EF4-FFF2-40B4-BE49-F238E27FC236}">
                <a16:creationId xmlns:a16="http://schemas.microsoft.com/office/drawing/2014/main" id="{DD41AFFB-B876-54DD-687E-91C2522A3896}"/>
              </a:ext>
            </a:extLst>
          </p:cNvPr>
          <p:cNvSpPr>
            <a:spLocks noGrp="1"/>
          </p:cNvSpPr>
          <p:nvPr>
            <p:ph type="sldNum" sz="quarter" idx="12"/>
          </p:nvPr>
        </p:nvSpPr>
        <p:spPr/>
        <p:txBody>
          <a:bodyPr/>
          <a:lstStyle/>
          <a:p>
            <a:fld id="{C73B9CC0-DBF8-464B-8764-886DFCAF8096}" type="slidenum">
              <a:rPr lang="en-IN" smtClean="0"/>
              <a:t>‹#›</a:t>
            </a:fld>
            <a:endParaRPr lang="en-IN"/>
          </a:p>
        </p:txBody>
      </p:sp>
    </p:spTree>
    <p:extLst>
      <p:ext uri="{BB962C8B-B14F-4D97-AF65-F5344CB8AC3E}">
        <p14:creationId xmlns:p14="http://schemas.microsoft.com/office/powerpoint/2010/main" val="3426944861"/>
      </p:ext>
    </p:extLst>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slideLayout" Target="../slideLayouts/slideLayout13.xml"/><Relationship Id="rId18" Type="http://schemas.openxmlformats.org/officeDocument/2006/relationships/slideLayout" Target="../slideLayouts/slideLayout18.xml"/><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slideLayout" Target="../slideLayouts/slideLayout12.xml"/><Relationship Id="rId17" Type="http://schemas.openxmlformats.org/officeDocument/2006/relationships/slideLayout" Target="../slideLayouts/slideLayout17.xml"/><Relationship Id="rId2" Type="http://schemas.openxmlformats.org/officeDocument/2006/relationships/slideLayout" Target="../slideLayouts/slideLayout2.xml"/><Relationship Id="rId16" Type="http://schemas.openxmlformats.org/officeDocument/2006/relationships/slideLayout" Target="../slideLayouts/slideLayout16.xml"/><Relationship Id="rId20" Type="http://schemas.openxmlformats.org/officeDocument/2006/relationships/theme" Target="../theme/theme1.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5" Type="http://schemas.openxmlformats.org/officeDocument/2006/relationships/slideLayout" Target="../slideLayouts/slideLayout15.xml"/><Relationship Id="rId10" Type="http://schemas.openxmlformats.org/officeDocument/2006/relationships/slideLayout" Target="../slideLayouts/slideLayout10.xml"/><Relationship Id="rId19" Type="http://schemas.openxmlformats.org/officeDocument/2006/relationships/slideLayout" Target="../slideLayouts/slideLayout19.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slideLayout" Target="../slideLayouts/slideLayout14.xml"/></Relationships>
</file>

<file path=ppt/slideMasters/_rels/slideMaster2.xml.rels><?xml version="1.0" encoding="UTF-8" standalone="yes"?>
<Relationships xmlns="http://schemas.openxmlformats.org/package/2006/relationships"><Relationship Id="rId8" Type="http://schemas.openxmlformats.org/officeDocument/2006/relationships/slideLayout" Target="../slideLayouts/slideLayout27.xml"/><Relationship Id="rId13" Type="http://schemas.openxmlformats.org/officeDocument/2006/relationships/slideLayout" Target="../slideLayouts/slideLayout32.xml"/><Relationship Id="rId3" Type="http://schemas.openxmlformats.org/officeDocument/2006/relationships/slideLayout" Target="../slideLayouts/slideLayout22.xml"/><Relationship Id="rId7" Type="http://schemas.openxmlformats.org/officeDocument/2006/relationships/slideLayout" Target="../slideLayouts/slideLayout26.xml"/><Relationship Id="rId12" Type="http://schemas.openxmlformats.org/officeDocument/2006/relationships/slideLayout" Target="../slideLayouts/slideLayout31.xml"/><Relationship Id="rId2" Type="http://schemas.openxmlformats.org/officeDocument/2006/relationships/slideLayout" Target="../slideLayouts/slideLayout21.xml"/><Relationship Id="rId1" Type="http://schemas.openxmlformats.org/officeDocument/2006/relationships/slideLayout" Target="../slideLayouts/slideLayout20.xml"/><Relationship Id="rId6" Type="http://schemas.openxmlformats.org/officeDocument/2006/relationships/slideLayout" Target="../slideLayouts/slideLayout25.xml"/><Relationship Id="rId11" Type="http://schemas.openxmlformats.org/officeDocument/2006/relationships/slideLayout" Target="../slideLayouts/slideLayout30.xml"/><Relationship Id="rId5" Type="http://schemas.openxmlformats.org/officeDocument/2006/relationships/slideLayout" Target="../slideLayouts/slideLayout24.xml"/><Relationship Id="rId10" Type="http://schemas.openxmlformats.org/officeDocument/2006/relationships/slideLayout" Target="../slideLayouts/slideLayout29.xml"/><Relationship Id="rId4" Type="http://schemas.openxmlformats.org/officeDocument/2006/relationships/slideLayout" Target="../slideLayouts/slideLayout23.xml"/><Relationship Id="rId9" Type="http://schemas.openxmlformats.org/officeDocument/2006/relationships/slideLayout" Target="../slideLayouts/slideLayout28.xml"/><Relationship Id="rId14" Type="http://schemas.openxmlformats.org/officeDocument/2006/relationships/theme" Target="../theme/theme2.xml"/></Relationships>
</file>

<file path=ppt/slideMasters/_rels/slideMaster3.xml.rels><?xml version="1.0" encoding="UTF-8" standalone="yes"?>
<Relationships xmlns="http://schemas.openxmlformats.org/package/2006/relationships"><Relationship Id="rId8" Type="http://schemas.openxmlformats.org/officeDocument/2006/relationships/slideLayout" Target="../slideLayouts/slideLayout40.xml"/><Relationship Id="rId13" Type="http://schemas.openxmlformats.org/officeDocument/2006/relationships/slideLayout" Target="../slideLayouts/slideLayout45.xml"/><Relationship Id="rId18" Type="http://schemas.openxmlformats.org/officeDocument/2006/relationships/slideLayout" Target="../slideLayouts/slideLayout50.xml"/><Relationship Id="rId3" Type="http://schemas.openxmlformats.org/officeDocument/2006/relationships/slideLayout" Target="../slideLayouts/slideLayout35.xml"/><Relationship Id="rId21" Type="http://schemas.openxmlformats.org/officeDocument/2006/relationships/slideLayout" Target="../slideLayouts/slideLayout53.xml"/><Relationship Id="rId7" Type="http://schemas.openxmlformats.org/officeDocument/2006/relationships/slideLayout" Target="../slideLayouts/slideLayout39.xml"/><Relationship Id="rId12" Type="http://schemas.openxmlformats.org/officeDocument/2006/relationships/slideLayout" Target="../slideLayouts/slideLayout44.xml"/><Relationship Id="rId17" Type="http://schemas.openxmlformats.org/officeDocument/2006/relationships/slideLayout" Target="../slideLayouts/slideLayout49.xml"/><Relationship Id="rId2" Type="http://schemas.openxmlformats.org/officeDocument/2006/relationships/slideLayout" Target="../slideLayouts/slideLayout34.xml"/><Relationship Id="rId16" Type="http://schemas.openxmlformats.org/officeDocument/2006/relationships/slideLayout" Target="../slideLayouts/slideLayout48.xml"/><Relationship Id="rId20" Type="http://schemas.openxmlformats.org/officeDocument/2006/relationships/slideLayout" Target="../slideLayouts/slideLayout52.xml"/><Relationship Id="rId1" Type="http://schemas.openxmlformats.org/officeDocument/2006/relationships/slideLayout" Target="../slideLayouts/slideLayout33.xml"/><Relationship Id="rId6" Type="http://schemas.openxmlformats.org/officeDocument/2006/relationships/slideLayout" Target="../slideLayouts/slideLayout38.xml"/><Relationship Id="rId11" Type="http://schemas.openxmlformats.org/officeDocument/2006/relationships/slideLayout" Target="../slideLayouts/slideLayout43.xml"/><Relationship Id="rId24" Type="http://schemas.openxmlformats.org/officeDocument/2006/relationships/theme" Target="../theme/theme3.xml"/><Relationship Id="rId5" Type="http://schemas.openxmlformats.org/officeDocument/2006/relationships/slideLayout" Target="../slideLayouts/slideLayout37.xml"/><Relationship Id="rId15" Type="http://schemas.openxmlformats.org/officeDocument/2006/relationships/slideLayout" Target="../slideLayouts/slideLayout47.xml"/><Relationship Id="rId23" Type="http://schemas.openxmlformats.org/officeDocument/2006/relationships/slideLayout" Target="../slideLayouts/slideLayout55.xml"/><Relationship Id="rId10" Type="http://schemas.openxmlformats.org/officeDocument/2006/relationships/slideLayout" Target="../slideLayouts/slideLayout42.xml"/><Relationship Id="rId19" Type="http://schemas.openxmlformats.org/officeDocument/2006/relationships/slideLayout" Target="../slideLayouts/slideLayout51.xml"/><Relationship Id="rId4" Type="http://schemas.openxmlformats.org/officeDocument/2006/relationships/slideLayout" Target="../slideLayouts/slideLayout36.xml"/><Relationship Id="rId9" Type="http://schemas.openxmlformats.org/officeDocument/2006/relationships/slideLayout" Target="../slideLayouts/slideLayout41.xml"/><Relationship Id="rId14" Type="http://schemas.openxmlformats.org/officeDocument/2006/relationships/slideLayout" Target="../slideLayouts/slideLayout46.xml"/><Relationship Id="rId22" Type="http://schemas.openxmlformats.org/officeDocument/2006/relationships/slideLayout" Target="../slideLayouts/slideLayout54.xml"/></Relationships>
</file>

<file path=ppt/slideMasters/_rels/slideMaster4.xml.rels><?xml version="1.0" encoding="UTF-8" standalone="yes"?>
<Relationships xmlns="http://schemas.openxmlformats.org/package/2006/relationships"><Relationship Id="rId8" Type="http://schemas.openxmlformats.org/officeDocument/2006/relationships/slideLayout" Target="../slideLayouts/slideLayout63.xml"/><Relationship Id="rId3" Type="http://schemas.openxmlformats.org/officeDocument/2006/relationships/slideLayout" Target="../slideLayouts/slideLayout58.xml"/><Relationship Id="rId7" Type="http://schemas.openxmlformats.org/officeDocument/2006/relationships/slideLayout" Target="../slideLayouts/slideLayout62.xml"/><Relationship Id="rId12" Type="http://schemas.openxmlformats.org/officeDocument/2006/relationships/theme" Target="../theme/theme4.xml"/><Relationship Id="rId2" Type="http://schemas.openxmlformats.org/officeDocument/2006/relationships/slideLayout" Target="../slideLayouts/slideLayout57.xml"/><Relationship Id="rId1" Type="http://schemas.openxmlformats.org/officeDocument/2006/relationships/slideLayout" Target="../slideLayouts/slideLayout56.xml"/><Relationship Id="rId6" Type="http://schemas.openxmlformats.org/officeDocument/2006/relationships/slideLayout" Target="../slideLayouts/slideLayout61.xml"/><Relationship Id="rId11" Type="http://schemas.openxmlformats.org/officeDocument/2006/relationships/slideLayout" Target="../slideLayouts/slideLayout66.xml"/><Relationship Id="rId5" Type="http://schemas.openxmlformats.org/officeDocument/2006/relationships/slideLayout" Target="../slideLayouts/slideLayout60.xml"/><Relationship Id="rId10" Type="http://schemas.openxmlformats.org/officeDocument/2006/relationships/slideLayout" Target="../slideLayouts/slideLayout65.xml"/><Relationship Id="rId4" Type="http://schemas.openxmlformats.org/officeDocument/2006/relationships/slideLayout" Target="../slideLayouts/slideLayout59.xml"/><Relationship Id="rId9" Type="http://schemas.openxmlformats.org/officeDocument/2006/relationships/slideLayout" Target="../slideLayouts/slideLayout64.xml"/></Relationships>
</file>

<file path=ppt/slideMasters/_rels/slideMaster5.xml.rels><?xml version="1.0" encoding="UTF-8" standalone="yes"?>
<Relationships xmlns="http://schemas.openxmlformats.org/package/2006/relationships"><Relationship Id="rId8" Type="http://schemas.openxmlformats.org/officeDocument/2006/relationships/slideLayout" Target="../slideLayouts/slideLayout74.xml"/><Relationship Id="rId3" Type="http://schemas.openxmlformats.org/officeDocument/2006/relationships/slideLayout" Target="../slideLayouts/slideLayout69.xml"/><Relationship Id="rId7" Type="http://schemas.openxmlformats.org/officeDocument/2006/relationships/slideLayout" Target="../slideLayouts/slideLayout73.xml"/><Relationship Id="rId12" Type="http://schemas.openxmlformats.org/officeDocument/2006/relationships/theme" Target="../theme/theme5.xml"/><Relationship Id="rId2" Type="http://schemas.openxmlformats.org/officeDocument/2006/relationships/slideLayout" Target="../slideLayouts/slideLayout68.xml"/><Relationship Id="rId1" Type="http://schemas.openxmlformats.org/officeDocument/2006/relationships/slideLayout" Target="../slideLayouts/slideLayout67.xml"/><Relationship Id="rId6" Type="http://schemas.openxmlformats.org/officeDocument/2006/relationships/slideLayout" Target="../slideLayouts/slideLayout72.xml"/><Relationship Id="rId11" Type="http://schemas.openxmlformats.org/officeDocument/2006/relationships/slideLayout" Target="../slideLayouts/slideLayout77.xml"/><Relationship Id="rId5" Type="http://schemas.openxmlformats.org/officeDocument/2006/relationships/slideLayout" Target="../slideLayouts/slideLayout71.xml"/><Relationship Id="rId10" Type="http://schemas.openxmlformats.org/officeDocument/2006/relationships/slideLayout" Target="../slideLayouts/slideLayout76.xml"/><Relationship Id="rId4" Type="http://schemas.openxmlformats.org/officeDocument/2006/relationships/slideLayout" Target="../slideLayouts/slideLayout70.xml"/><Relationship Id="rId9" Type="http://schemas.openxmlformats.org/officeDocument/2006/relationships/slideLayout" Target="../slideLayouts/slideLayout75.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a:extLst>
              <a:ext uri="{FF2B5EF4-FFF2-40B4-BE49-F238E27FC236}">
                <a16:creationId xmlns:a16="http://schemas.microsoft.com/office/drawing/2014/main" id="{B4E2FACB-6355-088D-BE6B-5EA3E16B3F49}"/>
              </a:ext>
            </a:extLst>
          </p:cNvPr>
          <p:cNvSpPr>
            <a:spLocks noGrp="1"/>
          </p:cNvSpPr>
          <p:nvPr>
            <p:ph type="title"/>
          </p:nvPr>
        </p:nvSpPr>
        <p:spPr>
          <a:xfrm>
            <a:off x="838200" y="365125"/>
            <a:ext cx="10515600" cy="1325563"/>
          </a:xfrm>
          <a:prstGeom prst="rect">
            <a:avLst/>
          </a:prstGeom>
        </p:spPr>
        <p:txBody>
          <a:bodyPr vert="horz" lIns="91440" tIns="45720" rIns="91440" bIns="45720" rtlCol="0" anchor="ctr">
            <a:normAutofit/>
          </a:bodyPr>
          <a:lstStyle/>
          <a:p>
            <a:r>
              <a:rPr lang="en-US"/>
              <a:t>Click to edit Master title style</a:t>
            </a:r>
            <a:endParaRPr lang="en-IN"/>
          </a:p>
        </p:txBody>
      </p:sp>
      <p:sp>
        <p:nvSpPr>
          <p:cNvPr id="3" name="Text Placeholder 2">
            <a:extLst>
              <a:ext uri="{FF2B5EF4-FFF2-40B4-BE49-F238E27FC236}">
                <a16:creationId xmlns:a16="http://schemas.microsoft.com/office/drawing/2014/main" id="{506C5E68-B698-33CB-2172-F8B7AE199F92}"/>
              </a:ext>
            </a:extLst>
          </p:cNvPr>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IN"/>
          </a:p>
        </p:txBody>
      </p:sp>
      <p:sp>
        <p:nvSpPr>
          <p:cNvPr id="4" name="Date Placeholder 3">
            <a:extLst>
              <a:ext uri="{FF2B5EF4-FFF2-40B4-BE49-F238E27FC236}">
                <a16:creationId xmlns:a16="http://schemas.microsoft.com/office/drawing/2014/main" id="{96B052A4-C233-02D2-8DD5-2752168C7DB5}"/>
              </a:ext>
            </a:extLst>
          </p:cNvPr>
          <p:cNvSpPr>
            <a:spLocks noGrp="1"/>
          </p:cNvSpPr>
          <p:nvPr>
            <p:ph type="dt" sz="half" idx="2"/>
          </p:nvPr>
        </p:nvSpPr>
        <p:spPr>
          <a:xfrm>
            <a:off x="838200" y="6356350"/>
            <a:ext cx="2743200" cy="365125"/>
          </a:xfrm>
          <a:prstGeom prst="rect">
            <a:avLst/>
          </a:prstGeom>
        </p:spPr>
        <p:txBody>
          <a:bodyPr vert="horz" lIns="91440" tIns="45720" rIns="91440" bIns="45720" rtlCol="0" anchor="ctr"/>
          <a:lstStyle>
            <a:lvl1pPr algn="l">
              <a:defRPr sz="1200">
                <a:solidFill>
                  <a:schemeClr val="tx1">
                    <a:tint val="82000"/>
                  </a:schemeClr>
                </a:solidFill>
              </a:defRPr>
            </a:lvl1pPr>
          </a:lstStyle>
          <a:p>
            <a:fld id="{C933BDDA-5A12-4608-8D75-10B9DE38A2F7}" type="datetimeFigureOut">
              <a:rPr lang="en-IN" smtClean="0"/>
              <a:t>21-08-2026</a:t>
            </a:fld>
            <a:endParaRPr lang="en-IN"/>
          </a:p>
        </p:txBody>
      </p:sp>
      <p:sp>
        <p:nvSpPr>
          <p:cNvPr id="5" name="Footer Placeholder 4">
            <a:extLst>
              <a:ext uri="{FF2B5EF4-FFF2-40B4-BE49-F238E27FC236}">
                <a16:creationId xmlns:a16="http://schemas.microsoft.com/office/drawing/2014/main" id="{4A63FCDC-04FF-DBCC-1182-A0B1859381E7}"/>
              </a:ext>
            </a:extLst>
          </p:cNvPr>
          <p:cNvSpPr>
            <a:spLocks noGrp="1"/>
          </p:cNvSpPr>
          <p:nvPr>
            <p:ph type="ftr" sz="quarter" idx="3"/>
          </p:nvPr>
        </p:nvSpPr>
        <p:spPr>
          <a:xfrm>
            <a:off x="4038600" y="6356350"/>
            <a:ext cx="4114800" cy="365125"/>
          </a:xfrm>
          <a:prstGeom prst="rect">
            <a:avLst/>
          </a:prstGeom>
        </p:spPr>
        <p:txBody>
          <a:bodyPr vert="horz" lIns="91440" tIns="45720" rIns="91440" bIns="45720" rtlCol="0" anchor="ctr"/>
          <a:lstStyle>
            <a:lvl1pPr algn="ctr">
              <a:defRPr sz="1200">
                <a:solidFill>
                  <a:schemeClr val="tx1">
                    <a:tint val="82000"/>
                  </a:schemeClr>
                </a:solidFill>
              </a:defRPr>
            </a:lvl1pPr>
          </a:lstStyle>
          <a:p>
            <a:endParaRPr lang="en-IN"/>
          </a:p>
        </p:txBody>
      </p:sp>
      <p:sp>
        <p:nvSpPr>
          <p:cNvPr id="6" name="Slide Number Placeholder 5">
            <a:extLst>
              <a:ext uri="{FF2B5EF4-FFF2-40B4-BE49-F238E27FC236}">
                <a16:creationId xmlns:a16="http://schemas.microsoft.com/office/drawing/2014/main" id="{AB7FD93C-D6DF-E210-47F1-A72414751FDF}"/>
              </a:ext>
            </a:extLst>
          </p:cNvPr>
          <p:cNvSpPr>
            <a:spLocks noGrp="1"/>
          </p:cNvSpPr>
          <p:nvPr>
            <p:ph type="sldNum" sz="quarter" idx="4"/>
          </p:nvPr>
        </p:nvSpPr>
        <p:spPr>
          <a:xfrm>
            <a:off x="8610600" y="6356350"/>
            <a:ext cx="2743200" cy="365125"/>
          </a:xfrm>
          <a:prstGeom prst="rect">
            <a:avLst/>
          </a:prstGeom>
        </p:spPr>
        <p:txBody>
          <a:bodyPr vert="horz" lIns="91440" tIns="45720" rIns="91440" bIns="45720" rtlCol="0" anchor="ctr"/>
          <a:lstStyle>
            <a:lvl1pPr algn="r">
              <a:defRPr sz="1200">
                <a:solidFill>
                  <a:schemeClr val="tx1">
                    <a:tint val="82000"/>
                  </a:schemeClr>
                </a:solidFill>
              </a:defRPr>
            </a:lvl1pPr>
          </a:lstStyle>
          <a:p>
            <a:fld id="{C73B9CC0-DBF8-464B-8764-886DFCAF8096}" type="slidenum">
              <a:rPr lang="en-IN" smtClean="0"/>
              <a:t>‹#›</a:t>
            </a:fld>
            <a:endParaRPr lang="en-IN"/>
          </a:p>
        </p:txBody>
      </p:sp>
    </p:spTree>
    <p:extLst>
      <p:ext uri="{BB962C8B-B14F-4D97-AF65-F5344CB8AC3E}">
        <p14:creationId xmlns:p14="http://schemas.microsoft.com/office/powerpoint/2010/main" val="580287351"/>
      </p:ext>
    </p:extLst>
  </p:cSld>
  <p:clrMap bg1="lt1" tx1="dk1" bg2="lt2" tx2="dk2" accent1="accent1" accent2="accent2" accent3="accent3" accent4="accent4" accent5="accent5" accent6="accent6" hlink="hlink" folHlink="folHlink"/>
  <p:sldLayoutIdLst>
    <p:sldLayoutId id="2147483746" r:id="rId1"/>
    <p:sldLayoutId id="2147483649" r:id="rId2"/>
    <p:sldLayoutId id="2147483650" r:id="rId3"/>
    <p:sldLayoutId id="2147483651" r:id="rId4"/>
    <p:sldLayoutId id="2147483652" r:id="rId5"/>
    <p:sldLayoutId id="2147483653" r:id="rId6"/>
    <p:sldLayoutId id="2147483654" r:id="rId7"/>
    <p:sldLayoutId id="2147483655" r:id="rId8"/>
    <p:sldLayoutId id="2147483656" r:id="rId9"/>
    <p:sldLayoutId id="2147483657" r:id="rId10"/>
    <p:sldLayoutId id="2147483658" r:id="rId11"/>
    <p:sldLayoutId id="2147483659" r:id="rId12"/>
    <p:sldLayoutId id="2147483748" r:id="rId13"/>
    <p:sldLayoutId id="2147483747" r:id="rId14"/>
    <p:sldLayoutId id="2147483675" r:id="rId15"/>
    <p:sldLayoutId id="2147483676" r:id="rId16"/>
    <p:sldLayoutId id="2147483686" r:id="rId17"/>
    <p:sldLayoutId id="2147483697" r:id="rId18"/>
    <p:sldLayoutId id="2147483750" r:id="rId19"/>
  </p:sldLayoutIdLst>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cSld>
    <p:bg>
      <p:bgPr>
        <a:pattFill prst="pct30">
          <a:fgClr>
            <a:schemeClr val="bg1">
              <a:lumMod val="95000"/>
            </a:schemeClr>
          </a:fgClr>
          <a:bgClr>
            <a:schemeClr val="bg1"/>
          </a:bgClr>
        </a:pattFill>
        <a:effectLst/>
      </p:bgPr>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838200" y="365125"/>
            <a:ext cx="10515600" cy="1325563"/>
          </a:xfrm>
          <a:prstGeom prst="rect">
            <a:avLst/>
          </a:prstGeom>
        </p:spPr>
        <p:txBody>
          <a:bodyPr vert="horz" lIns="91440" tIns="45720" rIns="91440" bIns="45720" rtlCol="0" anchor="ctr">
            <a:normAutofit/>
          </a:bodyPr>
          <a:lstStyle/>
          <a:p>
            <a:r>
              <a:rPr lang="en-US"/>
              <a:t>Click to edit Master title style</a:t>
            </a:r>
            <a:endParaRPr lang="en-IN"/>
          </a:p>
        </p:txBody>
      </p:sp>
      <p:sp>
        <p:nvSpPr>
          <p:cNvPr id="3" name="Text Placeholder 2"/>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IN"/>
          </a:p>
        </p:txBody>
      </p:sp>
      <p:sp>
        <p:nvSpPr>
          <p:cNvPr id="4" name="Date Placeholder 3"/>
          <p:cNvSpPr>
            <a:spLocks noGrp="1"/>
          </p:cNvSpPr>
          <p:nvPr>
            <p:ph type="dt" sz="half" idx="2"/>
          </p:nvPr>
        </p:nvSpPr>
        <p:spPr>
          <a:xfrm>
            <a:off x="838200" y="6356350"/>
            <a:ext cx="27432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fld id="{7D91EDCC-F8F4-4CF8-973C-4DC70652FC68}" type="datetime1">
              <a:rPr lang="en-IN" smtClean="0"/>
              <a:t>21-08-2026</a:t>
            </a:fld>
            <a:endParaRPr lang="en-IN"/>
          </a:p>
        </p:txBody>
      </p:sp>
      <p:sp>
        <p:nvSpPr>
          <p:cNvPr id="5" name="Footer Placeholder 4"/>
          <p:cNvSpPr>
            <a:spLocks noGrp="1"/>
          </p:cNvSpPr>
          <p:nvPr>
            <p:ph type="ftr" sz="quarter" idx="3"/>
          </p:nvPr>
        </p:nvSpPr>
        <p:spPr>
          <a:xfrm>
            <a:off x="4038600" y="6356350"/>
            <a:ext cx="41148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en-IN"/>
          </a:p>
        </p:txBody>
      </p:sp>
      <p:sp>
        <p:nvSpPr>
          <p:cNvPr id="6" name="Slide Number Placeholder 5"/>
          <p:cNvSpPr>
            <a:spLocks noGrp="1"/>
          </p:cNvSpPr>
          <p:nvPr>
            <p:ph type="sldNum" sz="quarter" idx="4"/>
          </p:nvPr>
        </p:nvSpPr>
        <p:spPr>
          <a:xfrm>
            <a:off x="8610600" y="6356350"/>
            <a:ext cx="27432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1E62F875-1F54-4527-993B-FB1D0CCB3E02}" type="slidenum">
              <a:rPr lang="en-IN" smtClean="0"/>
              <a:t>‹#›</a:t>
            </a:fld>
            <a:endParaRPr lang="en-IN"/>
          </a:p>
        </p:txBody>
      </p:sp>
    </p:spTree>
    <p:extLst>
      <p:ext uri="{BB962C8B-B14F-4D97-AF65-F5344CB8AC3E}">
        <p14:creationId xmlns:p14="http://schemas.microsoft.com/office/powerpoint/2010/main" val="1070842230"/>
      </p:ext>
    </p:extLst>
  </p:cSld>
  <p:clrMap bg1="lt1" tx1="dk1" bg2="lt2" tx2="dk2" accent1="accent1" accent2="accent2" accent3="accent3" accent4="accent4" accent5="accent5" accent6="accent6" hlink="hlink" folHlink="folHlink"/>
  <p:sldLayoutIdLst>
    <p:sldLayoutId id="2147483661" r:id="rId1"/>
    <p:sldLayoutId id="2147483662" r:id="rId2"/>
    <p:sldLayoutId id="2147483663" r:id="rId3"/>
    <p:sldLayoutId id="2147483664" r:id="rId4"/>
    <p:sldLayoutId id="2147483665" r:id="rId5"/>
    <p:sldLayoutId id="2147483666" r:id="rId6"/>
    <p:sldLayoutId id="2147483667" r:id="rId7"/>
    <p:sldLayoutId id="2147483668" r:id="rId8"/>
    <p:sldLayoutId id="2147483669" r:id="rId9"/>
    <p:sldLayoutId id="2147483670" r:id="rId10"/>
    <p:sldLayoutId id="2147483671" r:id="rId11"/>
    <p:sldLayoutId id="2147483672" r:id="rId12"/>
    <p:sldLayoutId id="2147483673" r:id="rId13"/>
  </p:sldLayoutIdLst>
  <p:hf hdr="0" ftr="0" dt="0"/>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3.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a:extLst>
              <a:ext uri="{FF2B5EF4-FFF2-40B4-BE49-F238E27FC236}">
                <a16:creationId xmlns:a16="http://schemas.microsoft.com/office/drawing/2014/main" id="{E002825B-9F64-152D-C11F-67A9EB02AB6F}"/>
              </a:ext>
            </a:extLst>
          </p:cNvPr>
          <p:cNvSpPr>
            <a:spLocks noGrp="1"/>
          </p:cNvSpPr>
          <p:nvPr>
            <p:ph type="title"/>
          </p:nvPr>
        </p:nvSpPr>
        <p:spPr>
          <a:xfrm>
            <a:off x="838200" y="365125"/>
            <a:ext cx="10515600" cy="1325563"/>
          </a:xfrm>
          <a:prstGeom prst="rect">
            <a:avLst/>
          </a:prstGeom>
        </p:spPr>
        <p:txBody>
          <a:bodyPr vert="horz" lIns="91440" tIns="45720" rIns="91440" bIns="45720" rtlCol="0" anchor="ctr">
            <a:normAutofit/>
          </a:bodyPr>
          <a:lstStyle/>
          <a:p>
            <a:r>
              <a:rPr lang="en-US"/>
              <a:t>Click to edit Master title style</a:t>
            </a:r>
            <a:endParaRPr lang="en-IN"/>
          </a:p>
        </p:txBody>
      </p:sp>
      <p:sp>
        <p:nvSpPr>
          <p:cNvPr id="3" name="Text Placeholder 2">
            <a:extLst>
              <a:ext uri="{FF2B5EF4-FFF2-40B4-BE49-F238E27FC236}">
                <a16:creationId xmlns:a16="http://schemas.microsoft.com/office/drawing/2014/main" id="{A47851CD-BEDC-570F-F797-7963CDC0E433}"/>
              </a:ext>
            </a:extLst>
          </p:cNvPr>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IN"/>
          </a:p>
        </p:txBody>
      </p:sp>
      <p:sp>
        <p:nvSpPr>
          <p:cNvPr id="4" name="Date Placeholder 3">
            <a:extLst>
              <a:ext uri="{FF2B5EF4-FFF2-40B4-BE49-F238E27FC236}">
                <a16:creationId xmlns:a16="http://schemas.microsoft.com/office/drawing/2014/main" id="{BE910603-7E54-8710-C436-7C5808871E45}"/>
              </a:ext>
            </a:extLst>
          </p:cNvPr>
          <p:cNvSpPr>
            <a:spLocks noGrp="1"/>
          </p:cNvSpPr>
          <p:nvPr>
            <p:ph type="dt" sz="half" idx="2"/>
          </p:nvPr>
        </p:nvSpPr>
        <p:spPr>
          <a:xfrm>
            <a:off x="838200" y="6356350"/>
            <a:ext cx="27432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fld id="{5DD74E57-1632-4C5C-A9EC-8B704D1AAAC1}" type="datetimeFigureOut">
              <a:rPr lang="en-IN" smtClean="0"/>
              <a:t>21-08-2026</a:t>
            </a:fld>
            <a:endParaRPr lang="en-IN"/>
          </a:p>
        </p:txBody>
      </p:sp>
      <p:sp>
        <p:nvSpPr>
          <p:cNvPr id="5" name="Footer Placeholder 4">
            <a:extLst>
              <a:ext uri="{FF2B5EF4-FFF2-40B4-BE49-F238E27FC236}">
                <a16:creationId xmlns:a16="http://schemas.microsoft.com/office/drawing/2014/main" id="{11A1860D-1E1D-D662-3241-40FC34DC7CA3}"/>
              </a:ext>
            </a:extLst>
          </p:cNvPr>
          <p:cNvSpPr>
            <a:spLocks noGrp="1"/>
          </p:cNvSpPr>
          <p:nvPr>
            <p:ph type="ftr" sz="quarter" idx="3"/>
          </p:nvPr>
        </p:nvSpPr>
        <p:spPr>
          <a:xfrm>
            <a:off x="4038600" y="6356350"/>
            <a:ext cx="41148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en-IN"/>
          </a:p>
        </p:txBody>
      </p:sp>
      <p:sp>
        <p:nvSpPr>
          <p:cNvPr id="6" name="Slide Number Placeholder 5">
            <a:extLst>
              <a:ext uri="{FF2B5EF4-FFF2-40B4-BE49-F238E27FC236}">
                <a16:creationId xmlns:a16="http://schemas.microsoft.com/office/drawing/2014/main" id="{D4E4B42B-4332-D31C-7CD8-32672BFC860A}"/>
              </a:ext>
            </a:extLst>
          </p:cNvPr>
          <p:cNvSpPr>
            <a:spLocks noGrp="1"/>
          </p:cNvSpPr>
          <p:nvPr>
            <p:ph type="sldNum" sz="quarter" idx="4"/>
          </p:nvPr>
        </p:nvSpPr>
        <p:spPr>
          <a:xfrm>
            <a:off x="8610600" y="6356350"/>
            <a:ext cx="27432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51A60DC9-5BBE-47FF-87A2-FAFF435E6FDC}" type="slidenum">
              <a:rPr lang="en-IN" smtClean="0"/>
              <a:t>‹#›</a:t>
            </a:fld>
            <a:endParaRPr lang="en-IN"/>
          </a:p>
        </p:txBody>
      </p:sp>
    </p:spTree>
    <p:extLst>
      <p:ext uri="{BB962C8B-B14F-4D97-AF65-F5344CB8AC3E}">
        <p14:creationId xmlns:p14="http://schemas.microsoft.com/office/powerpoint/2010/main" val="2281085421"/>
      </p:ext>
    </p:extLst>
  </p:cSld>
  <p:clrMap bg1="lt1" tx1="dk1" bg2="lt2" tx2="dk2" accent1="accent1" accent2="accent2" accent3="accent3" accent4="accent4" accent5="accent5" accent6="accent6" hlink="hlink" folHlink="folHlink"/>
  <p:sldLayoutIdLst>
    <p:sldLayoutId id="2147483711" r:id="rId1"/>
    <p:sldLayoutId id="2147483712" r:id="rId2"/>
    <p:sldLayoutId id="2147483713" r:id="rId3"/>
    <p:sldLayoutId id="2147483714" r:id="rId4"/>
    <p:sldLayoutId id="2147483715" r:id="rId5"/>
    <p:sldLayoutId id="2147483716" r:id="rId6"/>
    <p:sldLayoutId id="2147483717" r:id="rId7"/>
    <p:sldLayoutId id="2147483718" r:id="rId8"/>
    <p:sldLayoutId id="2147483719" r:id="rId9"/>
    <p:sldLayoutId id="2147483720" r:id="rId10"/>
    <p:sldLayoutId id="2147483721" r:id="rId11"/>
    <p:sldLayoutId id="2147483722" r:id="rId12"/>
    <p:sldLayoutId id="2147483723" r:id="rId13"/>
    <p:sldLayoutId id="2147483724" r:id="rId14"/>
    <p:sldLayoutId id="2147483725" r:id="rId15"/>
    <p:sldLayoutId id="2147483726" r:id="rId16"/>
    <p:sldLayoutId id="2147483727" r:id="rId17"/>
    <p:sldLayoutId id="2147483728" r:id="rId18"/>
    <p:sldLayoutId id="2147483729" r:id="rId19"/>
    <p:sldLayoutId id="2147483730" r:id="rId20"/>
    <p:sldLayoutId id="2147483731" r:id="rId21"/>
    <p:sldLayoutId id="2147483732" r:id="rId22"/>
    <p:sldLayoutId id="2147483733" r:id="rId23"/>
  </p:sldLayoutIdLst>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4.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457200" y="274638"/>
            <a:ext cx="8229600" cy="1143000"/>
          </a:xfrm>
          <a:prstGeom prst="rect">
            <a:avLst/>
          </a:prstGeom>
        </p:spPr>
        <p:txBody>
          <a:bodyPr vert="horz" lIns="91440" tIns="45720" rIns="91440" bIns="45720" rtlCol="0" anchor="ctr">
            <a:normAutofit/>
          </a:bodyPr>
          <a:lstStyle/>
          <a:p>
            <a:r>
              <a:rPr lang="en-US"/>
              <a:t>Click to edit Master title style</a:t>
            </a:r>
          </a:p>
        </p:txBody>
      </p:sp>
      <p:sp>
        <p:nvSpPr>
          <p:cNvPr id="3" name="Text Placeholder 2"/>
          <p:cNvSpPr>
            <a:spLocks noGrp="1"/>
          </p:cNvSpPr>
          <p:nvPr>
            <p:ph type="body" idx="1"/>
          </p:nvPr>
        </p:nvSpPr>
        <p:spPr>
          <a:xfrm>
            <a:off x="457200" y="1600200"/>
            <a:ext cx="8229600" cy="4525963"/>
          </a:xfrm>
          <a:prstGeom prst="rect">
            <a:avLst/>
          </a:prstGeom>
        </p:spPr>
        <p:txBody>
          <a:bodyPr vert="horz" lIns="91440" tIns="45720" rIns="91440" bIns="45720" rtlCol="0">
            <a:norm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2"/>
          </p:nvPr>
        </p:nvSpPr>
        <p:spPr>
          <a:xfrm>
            <a:off x="457200" y="6356350"/>
            <a:ext cx="21336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fld id="{5BCAD085-E8A6-8845-BD4E-CB4CCA059FC4}" type="datetimeFigureOut">
              <a:rPr lang="en-US" smtClean="0"/>
              <a:t>21-Aug-26</a:t>
            </a:fld>
            <a:endParaRPr lang="en-US"/>
          </a:p>
        </p:txBody>
      </p:sp>
      <p:sp>
        <p:nvSpPr>
          <p:cNvPr id="5" name="Footer Placeholder 4"/>
          <p:cNvSpPr>
            <a:spLocks noGrp="1"/>
          </p:cNvSpPr>
          <p:nvPr>
            <p:ph type="ftr" sz="quarter" idx="3"/>
          </p:nvPr>
        </p:nvSpPr>
        <p:spPr>
          <a:xfrm>
            <a:off x="3124200" y="6356350"/>
            <a:ext cx="28956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en-US"/>
          </a:p>
        </p:txBody>
      </p:sp>
      <p:sp>
        <p:nvSpPr>
          <p:cNvPr id="6" name="Slide Number Placeholder 5"/>
          <p:cNvSpPr>
            <a:spLocks noGrp="1"/>
          </p:cNvSpPr>
          <p:nvPr>
            <p:ph type="sldNum" sz="quarter" idx="4"/>
          </p:nvPr>
        </p:nvSpPr>
        <p:spPr>
          <a:xfrm>
            <a:off x="6553200" y="6356350"/>
            <a:ext cx="21336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C1FF6DA9-008F-8B48-92A6-B652298478BF}" type="slidenum">
              <a:rPr lang="en-US" smtClean="0"/>
              <a:t>‹#›</a:t>
            </a:fld>
            <a:endParaRPr lang="en-US"/>
          </a:p>
        </p:txBody>
      </p:sp>
    </p:spTree>
    <p:extLst>
      <p:ext uri="{BB962C8B-B14F-4D97-AF65-F5344CB8AC3E}">
        <p14:creationId xmlns:p14="http://schemas.microsoft.com/office/powerpoint/2010/main" val="3690528302"/>
      </p:ext>
    </p:extLst>
  </p:cSld>
  <p:clrMap bg1="lt1" tx1="dk1" bg2="lt2" tx2="dk2" accent1="accent1" accent2="accent2" accent3="accent3" accent4="accent4" accent5="accent5" accent6="accent6" hlink="hlink" folHlink="folHlink"/>
  <p:sldLayoutIdLst>
    <p:sldLayoutId id="2147483735" r:id="rId1"/>
    <p:sldLayoutId id="2147483736" r:id="rId2"/>
    <p:sldLayoutId id="2147483737" r:id="rId3"/>
    <p:sldLayoutId id="2147483738" r:id="rId4"/>
    <p:sldLayoutId id="2147483739" r:id="rId5"/>
    <p:sldLayoutId id="2147483740" r:id="rId6"/>
    <p:sldLayoutId id="2147483741" r:id="rId7"/>
    <p:sldLayoutId id="2147483742" r:id="rId8"/>
    <p:sldLayoutId id="2147483743" r:id="rId9"/>
    <p:sldLayoutId id="2147483744" r:id="rId10"/>
    <p:sldLayoutId id="2147483745" r:id="rId11"/>
  </p:sldLayoutIdLst>
  <p:txStyles>
    <p:titleStyle>
      <a:lvl1pPr algn="ctr" defTabSz="457200" rtl="0" eaLnBrk="1" latinLnBrk="0" hangingPunct="1">
        <a:spcBef>
          <a:spcPct val="0"/>
        </a:spcBef>
        <a:buNone/>
        <a:defRPr sz="4400" kern="1200">
          <a:solidFill>
            <a:schemeClr val="tx1"/>
          </a:solidFill>
          <a:latin typeface="+mj-lt"/>
          <a:ea typeface="+mj-ea"/>
          <a:cs typeface="+mj-cs"/>
        </a:defRPr>
      </a:lvl1pPr>
    </p:titleStyle>
    <p:bodyStyle>
      <a:lvl1pPr marL="342900" indent="-342900" algn="l" defTabSz="457200" rtl="0" eaLnBrk="1" latinLnBrk="0" hangingPunct="1">
        <a:spcBef>
          <a:spcPct val="20000"/>
        </a:spcBef>
        <a:buFont typeface="Arial"/>
        <a:buChar char="•"/>
        <a:defRPr sz="3200" kern="1200">
          <a:solidFill>
            <a:schemeClr val="tx1"/>
          </a:solidFill>
          <a:latin typeface="+mn-lt"/>
          <a:ea typeface="+mn-ea"/>
          <a:cs typeface="+mn-cs"/>
        </a:defRPr>
      </a:lvl1pPr>
      <a:lvl2pPr marL="742950" indent="-285750" algn="l" defTabSz="457200" rtl="0" eaLnBrk="1" latinLnBrk="0" hangingPunct="1">
        <a:spcBef>
          <a:spcPct val="20000"/>
        </a:spcBef>
        <a:buFont typeface="Arial"/>
        <a:buChar char="–"/>
        <a:defRPr sz="2800" kern="1200">
          <a:solidFill>
            <a:schemeClr val="tx1"/>
          </a:solidFill>
          <a:latin typeface="+mn-lt"/>
          <a:ea typeface="+mn-ea"/>
          <a:cs typeface="+mn-cs"/>
        </a:defRPr>
      </a:lvl2pPr>
      <a:lvl3pPr marL="1143000" indent="-228600" algn="l" defTabSz="457200" rtl="0" eaLnBrk="1" latinLnBrk="0" hangingPunct="1">
        <a:spcBef>
          <a:spcPct val="20000"/>
        </a:spcBef>
        <a:buFont typeface="Arial"/>
        <a:buChar char="•"/>
        <a:defRPr sz="2400" kern="1200">
          <a:solidFill>
            <a:schemeClr val="tx1"/>
          </a:solidFill>
          <a:latin typeface="+mn-lt"/>
          <a:ea typeface="+mn-ea"/>
          <a:cs typeface="+mn-cs"/>
        </a:defRPr>
      </a:lvl3pPr>
      <a:lvl4pPr marL="1600200" indent="-228600" algn="l" defTabSz="457200" rtl="0" eaLnBrk="1" latinLnBrk="0" hangingPunct="1">
        <a:spcBef>
          <a:spcPct val="20000"/>
        </a:spcBef>
        <a:buFont typeface="Arial"/>
        <a:buChar char="–"/>
        <a:defRPr sz="2000" kern="1200">
          <a:solidFill>
            <a:schemeClr val="tx1"/>
          </a:solidFill>
          <a:latin typeface="+mn-lt"/>
          <a:ea typeface="+mn-ea"/>
          <a:cs typeface="+mn-cs"/>
        </a:defRPr>
      </a:lvl4pPr>
      <a:lvl5pPr marL="2057400" indent="-228600" algn="l" defTabSz="457200" rtl="0" eaLnBrk="1" latinLnBrk="0" hangingPunct="1">
        <a:spcBef>
          <a:spcPct val="20000"/>
        </a:spcBef>
        <a:buFont typeface="Arial"/>
        <a:buChar char="»"/>
        <a:defRPr sz="2000" kern="1200">
          <a:solidFill>
            <a:schemeClr val="tx1"/>
          </a:solidFill>
          <a:latin typeface="+mn-lt"/>
          <a:ea typeface="+mn-ea"/>
          <a:cs typeface="+mn-cs"/>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Masters/slideMaster5.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a:extLst>
              <a:ext uri="{FF2B5EF4-FFF2-40B4-BE49-F238E27FC236}">
                <a16:creationId xmlns:a16="http://schemas.microsoft.com/office/drawing/2014/main" id="{D5338BE9-BA3B-286B-D7A4-E4697DADFEC3}"/>
              </a:ext>
            </a:extLst>
          </p:cNvPr>
          <p:cNvSpPr>
            <a:spLocks noGrp="1"/>
          </p:cNvSpPr>
          <p:nvPr>
            <p:ph type="title"/>
          </p:nvPr>
        </p:nvSpPr>
        <p:spPr>
          <a:xfrm>
            <a:off x="838200" y="365125"/>
            <a:ext cx="10515600" cy="1325563"/>
          </a:xfrm>
          <a:prstGeom prst="rect">
            <a:avLst/>
          </a:prstGeom>
        </p:spPr>
        <p:txBody>
          <a:bodyPr vert="horz" lIns="91440" tIns="45720" rIns="91440" bIns="45720" rtlCol="0" anchor="ctr">
            <a:normAutofit/>
          </a:bodyPr>
          <a:lstStyle/>
          <a:p>
            <a:r>
              <a:rPr lang="en-US"/>
              <a:t>Click to edit Master title style</a:t>
            </a:r>
            <a:endParaRPr lang="en-IN"/>
          </a:p>
        </p:txBody>
      </p:sp>
      <p:sp>
        <p:nvSpPr>
          <p:cNvPr id="3" name="Text Placeholder 2">
            <a:extLst>
              <a:ext uri="{FF2B5EF4-FFF2-40B4-BE49-F238E27FC236}">
                <a16:creationId xmlns:a16="http://schemas.microsoft.com/office/drawing/2014/main" id="{F4D25D01-212E-5CF1-45F7-D676FEB867BC}"/>
              </a:ext>
            </a:extLst>
          </p:cNvPr>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IN"/>
          </a:p>
        </p:txBody>
      </p:sp>
      <p:sp>
        <p:nvSpPr>
          <p:cNvPr id="4" name="Date Placeholder 3">
            <a:extLst>
              <a:ext uri="{FF2B5EF4-FFF2-40B4-BE49-F238E27FC236}">
                <a16:creationId xmlns:a16="http://schemas.microsoft.com/office/drawing/2014/main" id="{5CA62855-872D-CE25-27F2-C18108777A0D}"/>
              </a:ext>
            </a:extLst>
          </p:cNvPr>
          <p:cNvSpPr>
            <a:spLocks noGrp="1"/>
          </p:cNvSpPr>
          <p:nvPr>
            <p:ph type="dt" sz="half" idx="2"/>
          </p:nvPr>
        </p:nvSpPr>
        <p:spPr>
          <a:xfrm>
            <a:off x="838200" y="6356350"/>
            <a:ext cx="2743200" cy="365125"/>
          </a:xfrm>
          <a:prstGeom prst="rect">
            <a:avLst/>
          </a:prstGeom>
        </p:spPr>
        <p:txBody>
          <a:bodyPr vert="horz" lIns="91440" tIns="45720" rIns="91440" bIns="45720" rtlCol="0" anchor="ctr"/>
          <a:lstStyle>
            <a:lvl1pPr algn="l">
              <a:defRPr sz="1200">
                <a:solidFill>
                  <a:schemeClr val="tx1">
                    <a:tint val="82000"/>
                  </a:schemeClr>
                </a:solidFill>
              </a:defRPr>
            </a:lvl1pPr>
          </a:lstStyle>
          <a:p>
            <a:fld id="{D96E0276-7C3D-4815-AA13-3A3345D3E160}" type="datetimeFigureOut">
              <a:rPr lang="en-IN" smtClean="0"/>
              <a:t>21-08-2026</a:t>
            </a:fld>
            <a:endParaRPr lang="en-IN"/>
          </a:p>
        </p:txBody>
      </p:sp>
      <p:sp>
        <p:nvSpPr>
          <p:cNvPr id="5" name="Footer Placeholder 4">
            <a:extLst>
              <a:ext uri="{FF2B5EF4-FFF2-40B4-BE49-F238E27FC236}">
                <a16:creationId xmlns:a16="http://schemas.microsoft.com/office/drawing/2014/main" id="{95A70313-B856-E97D-C0DF-29A45ADCEBA2}"/>
              </a:ext>
            </a:extLst>
          </p:cNvPr>
          <p:cNvSpPr>
            <a:spLocks noGrp="1"/>
          </p:cNvSpPr>
          <p:nvPr>
            <p:ph type="ftr" sz="quarter" idx="3"/>
          </p:nvPr>
        </p:nvSpPr>
        <p:spPr>
          <a:xfrm>
            <a:off x="4038600" y="6356350"/>
            <a:ext cx="4114800" cy="365125"/>
          </a:xfrm>
          <a:prstGeom prst="rect">
            <a:avLst/>
          </a:prstGeom>
        </p:spPr>
        <p:txBody>
          <a:bodyPr vert="horz" lIns="91440" tIns="45720" rIns="91440" bIns="45720" rtlCol="0" anchor="ctr"/>
          <a:lstStyle>
            <a:lvl1pPr algn="ctr">
              <a:defRPr sz="1200">
                <a:solidFill>
                  <a:schemeClr val="tx1">
                    <a:tint val="82000"/>
                  </a:schemeClr>
                </a:solidFill>
              </a:defRPr>
            </a:lvl1pPr>
          </a:lstStyle>
          <a:p>
            <a:endParaRPr lang="en-IN"/>
          </a:p>
        </p:txBody>
      </p:sp>
      <p:sp>
        <p:nvSpPr>
          <p:cNvPr id="6" name="Slide Number Placeholder 5">
            <a:extLst>
              <a:ext uri="{FF2B5EF4-FFF2-40B4-BE49-F238E27FC236}">
                <a16:creationId xmlns:a16="http://schemas.microsoft.com/office/drawing/2014/main" id="{F2BA62DE-8637-F6C1-31B1-13FC8B654FF5}"/>
              </a:ext>
            </a:extLst>
          </p:cNvPr>
          <p:cNvSpPr>
            <a:spLocks noGrp="1"/>
          </p:cNvSpPr>
          <p:nvPr>
            <p:ph type="sldNum" sz="quarter" idx="4"/>
          </p:nvPr>
        </p:nvSpPr>
        <p:spPr>
          <a:xfrm>
            <a:off x="8610600" y="6356350"/>
            <a:ext cx="2743200" cy="365125"/>
          </a:xfrm>
          <a:prstGeom prst="rect">
            <a:avLst/>
          </a:prstGeom>
        </p:spPr>
        <p:txBody>
          <a:bodyPr vert="horz" lIns="91440" tIns="45720" rIns="91440" bIns="45720" rtlCol="0" anchor="ctr"/>
          <a:lstStyle>
            <a:lvl1pPr algn="r">
              <a:defRPr sz="1200">
                <a:solidFill>
                  <a:schemeClr val="tx1">
                    <a:tint val="82000"/>
                  </a:schemeClr>
                </a:solidFill>
              </a:defRPr>
            </a:lvl1pPr>
          </a:lstStyle>
          <a:p>
            <a:fld id="{DE4D7800-3292-4435-A4A9-AC2F1B8934B9}" type="slidenum">
              <a:rPr lang="en-IN" smtClean="0"/>
              <a:t>‹#›</a:t>
            </a:fld>
            <a:endParaRPr lang="en-IN"/>
          </a:p>
        </p:txBody>
      </p:sp>
    </p:spTree>
    <p:extLst>
      <p:ext uri="{BB962C8B-B14F-4D97-AF65-F5344CB8AC3E}">
        <p14:creationId xmlns:p14="http://schemas.microsoft.com/office/powerpoint/2010/main" val="467218020"/>
      </p:ext>
    </p:extLst>
  </p:cSld>
  <p:clrMap bg1="lt1" tx1="dk1" bg2="lt2" tx2="dk2" accent1="accent1" accent2="accent2" accent3="accent3" accent4="accent4" accent5="accent5" accent6="accent6" hlink="hlink" folHlink="folHlink"/>
  <p:sldLayoutIdLst>
    <p:sldLayoutId id="2147483752" r:id="rId1"/>
    <p:sldLayoutId id="2147483753" r:id="rId2"/>
    <p:sldLayoutId id="2147483754" r:id="rId3"/>
    <p:sldLayoutId id="2147483755" r:id="rId4"/>
    <p:sldLayoutId id="2147483756" r:id="rId5"/>
    <p:sldLayoutId id="2147483757" r:id="rId6"/>
    <p:sldLayoutId id="2147483758" r:id="rId7"/>
    <p:sldLayoutId id="2147483759" r:id="rId8"/>
    <p:sldLayoutId id="2147483760" r:id="rId9"/>
    <p:sldLayoutId id="2147483761" r:id="rId10"/>
    <p:sldLayoutId id="2147483762" r:id="rId11"/>
  </p:sldLayoutIdLst>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Layout" Target="../slideLayouts/slideLayout20.xml"/></Relationships>
</file>

<file path=ppt/slides/_rels/slide10.xml.rels><?xml version="1.0" encoding="UTF-8" standalone="yes"?>
<Relationships xmlns="http://schemas.openxmlformats.org/package/2006/relationships"><Relationship Id="rId2" Type="http://schemas.openxmlformats.org/officeDocument/2006/relationships/notesSlide" Target="../notesSlides/notesSlide2.xml"/><Relationship Id="rId1" Type="http://schemas.openxmlformats.org/officeDocument/2006/relationships/slideLayout" Target="../slideLayouts/slideLayout20.xml"/></Relationships>
</file>

<file path=ppt/slides/_rels/slide100.xml.rels><?xml version="1.0" encoding="UTF-8" standalone="yes"?>
<Relationships xmlns="http://schemas.openxmlformats.org/package/2006/relationships"><Relationship Id="rId1" Type="http://schemas.openxmlformats.org/officeDocument/2006/relationships/slideLayout" Target="../slideLayouts/slideLayout20.xml"/></Relationships>
</file>

<file path=ppt/slides/_rels/slide101.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Layout" Target="../slideLayouts/slideLayout20.xml"/></Relationships>
</file>

<file path=ppt/slides/_rels/slide102.xml.rels><?xml version="1.0" encoding="UTF-8" standalone="yes"?>
<Relationships xmlns="http://schemas.openxmlformats.org/package/2006/relationships"><Relationship Id="rId3" Type="http://schemas.openxmlformats.org/officeDocument/2006/relationships/chart" Target="../charts/chart90.xml"/><Relationship Id="rId2" Type="http://schemas.openxmlformats.org/officeDocument/2006/relationships/image" Target="../media/image1.png"/><Relationship Id="rId1" Type="http://schemas.openxmlformats.org/officeDocument/2006/relationships/slideLayout" Target="../slideLayouts/slideLayout20.xml"/></Relationships>
</file>

<file path=ppt/slides/_rels/slide103.xml.rels><?xml version="1.0" encoding="UTF-8" standalone="yes"?>
<Relationships xmlns="http://schemas.openxmlformats.org/package/2006/relationships"><Relationship Id="rId3" Type="http://schemas.openxmlformats.org/officeDocument/2006/relationships/chart" Target="../charts/chart91.xml"/><Relationship Id="rId2" Type="http://schemas.openxmlformats.org/officeDocument/2006/relationships/image" Target="../media/image1.png"/><Relationship Id="rId1" Type="http://schemas.openxmlformats.org/officeDocument/2006/relationships/slideLayout" Target="../slideLayouts/slideLayout20.xml"/><Relationship Id="rId4" Type="http://schemas.openxmlformats.org/officeDocument/2006/relationships/chart" Target="../charts/chart92.xml"/></Relationships>
</file>

<file path=ppt/slides/_rels/slide104.xml.rels><?xml version="1.0" encoding="UTF-8" standalone="yes"?>
<Relationships xmlns="http://schemas.openxmlformats.org/package/2006/relationships"><Relationship Id="rId3" Type="http://schemas.openxmlformats.org/officeDocument/2006/relationships/chart" Target="../charts/chart93.xml"/><Relationship Id="rId2" Type="http://schemas.openxmlformats.org/officeDocument/2006/relationships/image" Target="../media/image1.png"/><Relationship Id="rId1" Type="http://schemas.openxmlformats.org/officeDocument/2006/relationships/slideLayout" Target="../slideLayouts/slideLayout20.xml"/><Relationship Id="rId4" Type="http://schemas.openxmlformats.org/officeDocument/2006/relationships/chart" Target="../charts/chart94.xml"/></Relationships>
</file>

<file path=ppt/slides/_rels/slide105.xml.rels><?xml version="1.0" encoding="UTF-8" standalone="yes"?>
<Relationships xmlns="http://schemas.openxmlformats.org/package/2006/relationships"><Relationship Id="rId3" Type="http://schemas.openxmlformats.org/officeDocument/2006/relationships/chart" Target="../charts/chart95.xml"/><Relationship Id="rId2" Type="http://schemas.openxmlformats.org/officeDocument/2006/relationships/image" Target="../media/image1.png"/><Relationship Id="rId1" Type="http://schemas.openxmlformats.org/officeDocument/2006/relationships/slideLayout" Target="../slideLayouts/slideLayout20.xml"/><Relationship Id="rId4" Type="http://schemas.openxmlformats.org/officeDocument/2006/relationships/chart" Target="../charts/chart96.xml"/></Relationships>
</file>

<file path=ppt/slides/_rels/slide106.xml.rels><?xml version="1.0" encoding="UTF-8" standalone="yes"?>
<Relationships xmlns="http://schemas.openxmlformats.org/package/2006/relationships"><Relationship Id="rId1" Type="http://schemas.openxmlformats.org/officeDocument/2006/relationships/slideLayout" Target="../slideLayouts/slideLayout20.xml"/></Relationships>
</file>

<file path=ppt/slides/_rels/slide107.xml.rels><?xml version="1.0" encoding="UTF-8" standalone="yes"?>
<Relationships xmlns="http://schemas.openxmlformats.org/package/2006/relationships"><Relationship Id="rId3" Type="http://schemas.openxmlformats.org/officeDocument/2006/relationships/chart" Target="../charts/chart97.xml"/><Relationship Id="rId2" Type="http://schemas.openxmlformats.org/officeDocument/2006/relationships/image" Target="../media/image4.png"/><Relationship Id="rId1" Type="http://schemas.openxmlformats.org/officeDocument/2006/relationships/slideLayout" Target="../slideLayouts/slideLayout26.xml"/><Relationship Id="rId6" Type="http://schemas.openxmlformats.org/officeDocument/2006/relationships/chart" Target="../charts/chart100.xml"/><Relationship Id="rId5" Type="http://schemas.openxmlformats.org/officeDocument/2006/relationships/chart" Target="../charts/chart99.xml"/><Relationship Id="rId4" Type="http://schemas.openxmlformats.org/officeDocument/2006/relationships/chart" Target="../charts/chart98.xml"/></Relationships>
</file>

<file path=ppt/slides/_rels/slide108.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notesSlide" Target="../notesSlides/notesSlide26.xml"/><Relationship Id="rId1" Type="http://schemas.openxmlformats.org/officeDocument/2006/relationships/slideLayout" Target="../slideLayouts/slideLayout20.xml"/><Relationship Id="rId4" Type="http://schemas.openxmlformats.org/officeDocument/2006/relationships/chart" Target="../charts/chart101.xml"/></Relationships>
</file>

<file path=ppt/slides/_rels/slide109.xml.rels><?xml version="1.0" encoding="UTF-8" standalone="yes"?>
<Relationships xmlns="http://schemas.openxmlformats.org/package/2006/relationships"><Relationship Id="rId3" Type="http://schemas.openxmlformats.org/officeDocument/2006/relationships/chart" Target="../charts/chart102.xml"/><Relationship Id="rId2" Type="http://schemas.openxmlformats.org/officeDocument/2006/relationships/image" Target="../media/image4.png"/><Relationship Id="rId1" Type="http://schemas.openxmlformats.org/officeDocument/2006/relationships/slideLayout" Target="../slideLayouts/slideLayout26.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20.xml"/></Relationships>
</file>

<file path=ppt/slides/_rels/slide110.xml.rels><?xml version="1.0" encoding="UTF-8" standalone="yes"?>
<Relationships xmlns="http://schemas.openxmlformats.org/package/2006/relationships"><Relationship Id="rId3" Type="http://schemas.openxmlformats.org/officeDocument/2006/relationships/chart" Target="../charts/chart103.xml"/><Relationship Id="rId2" Type="http://schemas.openxmlformats.org/officeDocument/2006/relationships/image" Target="../media/image4.png"/><Relationship Id="rId1" Type="http://schemas.openxmlformats.org/officeDocument/2006/relationships/slideLayout" Target="../slideLayouts/slideLayout62.xml"/><Relationship Id="rId4" Type="http://schemas.openxmlformats.org/officeDocument/2006/relationships/chart" Target="../charts/chart104.xml"/></Relationships>
</file>

<file path=ppt/slides/_rels/slide111.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27.xml"/><Relationship Id="rId1" Type="http://schemas.openxmlformats.org/officeDocument/2006/relationships/slideLayout" Target="../slideLayouts/slideLayout31.xml"/></Relationships>
</file>

<file path=ppt/slides/_rels/slide112.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Layout" Target="../slideLayouts/slideLayout20.xml"/></Relationships>
</file>

<file path=ppt/slides/_rels/slide113.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Layout" Target="../slideLayouts/slideLayout20.xml"/></Relationships>
</file>

<file path=ppt/slides/_rels/slide114.xml.rels><?xml version="1.0" encoding="UTF-8" standalone="yes"?>
<Relationships xmlns="http://schemas.openxmlformats.org/package/2006/relationships"><Relationship Id="rId3" Type="http://schemas.openxmlformats.org/officeDocument/2006/relationships/image" Target="../media/image12.png"/><Relationship Id="rId2" Type="http://schemas.openxmlformats.org/officeDocument/2006/relationships/image" Target="../media/image11.jpeg"/><Relationship Id="rId1" Type="http://schemas.openxmlformats.org/officeDocument/2006/relationships/slideLayout" Target="../slideLayouts/slideLayout32.xml"/></Relationships>
</file>

<file path=ppt/slides/_rels/slide12.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3.xml"/><Relationship Id="rId1" Type="http://schemas.openxmlformats.org/officeDocument/2006/relationships/slideLayout" Target="../slideLayouts/slideLayout14.xml"/></Relationships>
</file>

<file path=ppt/slides/_rels/slide13.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4.xml"/><Relationship Id="rId1" Type="http://schemas.openxmlformats.org/officeDocument/2006/relationships/slideLayout" Target="../slideLayouts/slideLayout14.xml"/></Relationships>
</file>

<file path=ppt/slides/_rels/slide14.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5.xml"/><Relationship Id="rId1" Type="http://schemas.openxmlformats.org/officeDocument/2006/relationships/slideLayout" Target="../slideLayouts/slideLayout14.xml"/></Relationships>
</file>

<file path=ppt/slides/_rels/slide15.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6.xml"/><Relationship Id="rId1" Type="http://schemas.openxmlformats.org/officeDocument/2006/relationships/slideLayout" Target="../slideLayouts/slideLayout14.xml"/></Relationships>
</file>

<file path=ppt/slides/_rels/slide16.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7.xml"/><Relationship Id="rId1" Type="http://schemas.openxmlformats.org/officeDocument/2006/relationships/slideLayout" Target="../slideLayouts/slideLayout14.xml"/></Relationships>
</file>

<file path=ppt/slides/_rels/slide17.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8.xml"/><Relationship Id="rId1" Type="http://schemas.openxmlformats.org/officeDocument/2006/relationships/slideLayout" Target="../slideLayouts/slideLayout14.xml"/></Relationships>
</file>

<file path=ppt/slides/_rels/slide18.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Layout" Target="../slideLayouts/slideLayout31.xml"/></Relationships>
</file>

<file path=ppt/slides/_rels/slide19.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Layout" Target="../slideLayouts/slideLayout31.xml"/></Relationships>
</file>

<file path=ppt/slides/_rels/slide2.xml.rels><?xml version="1.0" encoding="UTF-8" standalone="yes"?>
<Relationships xmlns="http://schemas.openxmlformats.org/package/2006/relationships"><Relationship Id="rId8" Type="http://schemas.openxmlformats.org/officeDocument/2006/relationships/slide" Target="slide20.xml"/><Relationship Id="rId13" Type="http://schemas.openxmlformats.org/officeDocument/2006/relationships/slide" Target="slide28.xml"/><Relationship Id="rId18" Type="http://schemas.openxmlformats.org/officeDocument/2006/relationships/slide" Target="slide50.xml"/><Relationship Id="rId26" Type="http://schemas.openxmlformats.org/officeDocument/2006/relationships/slide" Target="slide37.xml"/><Relationship Id="rId3" Type="http://schemas.openxmlformats.org/officeDocument/2006/relationships/slide" Target="slide7.xml"/><Relationship Id="rId21" Type="http://schemas.openxmlformats.org/officeDocument/2006/relationships/slide" Target="slide32.xml"/><Relationship Id="rId7" Type="http://schemas.openxmlformats.org/officeDocument/2006/relationships/slide" Target="slide18.xml"/><Relationship Id="rId12" Type="http://schemas.openxmlformats.org/officeDocument/2006/relationships/slide" Target="slide24.xml"/><Relationship Id="rId17" Type="http://schemas.openxmlformats.org/officeDocument/2006/relationships/slide" Target="slide29.xml"/><Relationship Id="rId25" Type="http://schemas.openxmlformats.org/officeDocument/2006/relationships/slide" Target="slide36.xml"/><Relationship Id="rId2" Type="http://schemas.openxmlformats.org/officeDocument/2006/relationships/slide" Target="slide5.xml"/><Relationship Id="rId16" Type="http://schemas.openxmlformats.org/officeDocument/2006/relationships/slide" Target="slide27.xml"/><Relationship Id="rId20" Type="http://schemas.openxmlformats.org/officeDocument/2006/relationships/slide" Target="slide31.xml"/><Relationship Id="rId29" Type="http://schemas.openxmlformats.org/officeDocument/2006/relationships/slide" Target="slide39.xml"/><Relationship Id="rId1" Type="http://schemas.openxmlformats.org/officeDocument/2006/relationships/slideLayout" Target="../slideLayouts/slideLayout20.xml"/><Relationship Id="rId6" Type="http://schemas.openxmlformats.org/officeDocument/2006/relationships/slide" Target="slide12.xml"/><Relationship Id="rId11" Type="http://schemas.openxmlformats.org/officeDocument/2006/relationships/slide" Target="slide23.xml"/><Relationship Id="rId24" Type="http://schemas.openxmlformats.org/officeDocument/2006/relationships/slide" Target="slide35.xml"/><Relationship Id="rId5" Type="http://schemas.openxmlformats.org/officeDocument/2006/relationships/slide" Target="slide10.xml"/><Relationship Id="rId15" Type="http://schemas.openxmlformats.org/officeDocument/2006/relationships/slide" Target="slide26.xml"/><Relationship Id="rId23" Type="http://schemas.openxmlformats.org/officeDocument/2006/relationships/slide" Target="slide34.xml"/><Relationship Id="rId28" Type="http://schemas.openxmlformats.org/officeDocument/2006/relationships/slide" Target="slide48.xml"/><Relationship Id="rId10" Type="http://schemas.openxmlformats.org/officeDocument/2006/relationships/slide" Target="slide22.xml"/><Relationship Id="rId19" Type="http://schemas.openxmlformats.org/officeDocument/2006/relationships/slide" Target="slide30.xml"/><Relationship Id="rId31" Type="http://schemas.openxmlformats.org/officeDocument/2006/relationships/image" Target="../media/image1.png"/><Relationship Id="rId4" Type="http://schemas.openxmlformats.org/officeDocument/2006/relationships/slide" Target="slide8.xml"/><Relationship Id="rId9" Type="http://schemas.openxmlformats.org/officeDocument/2006/relationships/slide" Target="slide21.xml"/><Relationship Id="rId14" Type="http://schemas.openxmlformats.org/officeDocument/2006/relationships/slide" Target="slide25.xml"/><Relationship Id="rId22" Type="http://schemas.openxmlformats.org/officeDocument/2006/relationships/slide" Target="slide33.xml"/><Relationship Id="rId27" Type="http://schemas.openxmlformats.org/officeDocument/2006/relationships/slide" Target="slide38.xml"/><Relationship Id="rId30" Type="http://schemas.openxmlformats.org/officeDocument/2006/relationships/slide" Target="slide46.xml"/></Relationships>
</file>

<file path=ppt/slides/_rels/slide20.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9.xml"/><Relationship Id="rId1" Type="http://schemas.openxmlformats.org/officeDocument/2006/relationships/slideLayout" Target="../slideLayouts/slideLayout20.xml"/><Relationship Id="rId5" Type="http://schemas.openxmlformats.org/officeDocument/2006/relationships/chart" Target="../charts/chart11.xml"/><Relationship Id="rId4" Type="http://schemas.openxmlformats.org/officeDocument/2006/relationships/chart" Target="../charts/chart10.xml"/></Relationships>
</file>

<file path=ppt/slides/_rels/slide21.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10.xml"/><Relationship Id="rId1" Type="http://schemas.openxmlformats.org/officeDocument/2006/relationships/slideLayout" Target="../slideLayouts/slideLayout44.xml"/><Relationship Id="rId5" Type="http://schemas.openxmlformats.org/officeDocument/2006/relationships/chart" Target="../charts/chart13.xml"/><Relationship Id="rId4" Type="http://schemas.openxmlformats.org/officeDocument/2006/relationships/chart" Target="../charts/chart12.xml"/></Relationships>
</file>

<file path=ppt/slides/_rels/slide22.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chart" Target="../charts/chart14.xml"/><Relationship Id="rId1" Type="http://schemas.openxmlformats.org/officeDocument/2006/relationships/slideLayout" Target="../slideLayouts/slideLayout20.xml"/><Relationship Id="rId4" Type="http://schemas.openxmlformats.org/officeDocument/2006/relationships/chart" Target="../charts/chart15.xml"/></Relationships>
</file>

<file path=ppt/slides/_rels/slide23.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11.xml"/><Relationship Id="rId1" Type="http://schemas.openxmlformats.org/officeDocument/2006/relationships/slideLayout" Target="../slideLayouts/slideLayout20.xml"/><Relationship Id="rId5" Type="http://schemas.openxmlformats.org/officeDocument/2006/relationships/chart" Target="../charts/chart17.xml"/><Relationship Id="rId4" Type="http://schemas.openxmlformats.org/officeDocument/2006/relationships/chart" Target="../charts/chart16.xml"/></Relationships>
</file>

<file path=ppt/slides/_rels/slide24.xml.rels><?xml version="1.0" encoding="UTF-8" standalone="yes"?>
<Relationships xmlns="http://schemas.openxmlformats.org/package/2006/relationships"><Relationship Id="rId3" Type="http://schemas.openxmlformats.org/officeDocument/2006/relationships/chart" Target="../charts/chart18.xml"/><Relationship Id="rId2" Type="http://schemas.openxmlformats.org/officeDocument/2006/relationships/notesSlide" Target="../notesSlides/notesSlide12.xml"/><Relationship Id="rId1" Type="http://schemas.openxmlformats.org/officeDocument/2006/relationships/slideLayout" Target="../slideLayouts/slideLayout44.xml"/><Relationship Id="rId5" Type="http://schemas.openxmlformats.org/officeDocument/2006/relationships/chart" Target="../charts/chart19.xml"/><Relationship Id="rId4" Type="http://schemas.openxmlformats.org/officeDocument/2006/relationships/image" Target="../media/image1.png"/></Relationships>
</file>

<file path=ppt/slides/_rels/slide25.xml.rels><?xml version="1.0" encoding="UTF-8" standalone="yes"?>
<Relationships xmlns="http://schemas.openxmlformats.org/package/2006/relationships"><Relationship Id="rId3" Type="http://schemas.openxmlformats.org/officeDocument/2006/relationships/chart" Target="../charts/chart21.xml"/><Relationship Id="rId2" Type="http://schemas.openxmlformats.org/officeDocument/2006/relationships/chart" Target="../charts/chart20.xml"/><Relationship Id="rId1" Type="http://schemas.openxmlformats.org/officeDocument/2006/relationships/slideLayout" Target="../slideLayouts/slideLayout20.xml"/><Relationship Id="rId4" Type="http://schemas.openxmlformats.org/officeDocument/2006/relationships/image" Target="../media/image1.png"/></Relationships>
</file>

<file path=ppt/slides/_rels/slide26.xml.rels><?xml version="1.0" encoding="UTF-8" standalone="yes"?>
<Relationships xmlns="http://schemas.openxmlformats.org/package/2006/relationships"><Relationship Id="rId3" Type="http://schemas.openxmlformats.org/officeDocument/2006/relationships/chart" Target="../charts/chart22.xml"/><Relationship Id="rId2" Type="http://schemas.openxmlformats.org/officeDocument/2006/relationships/image" Target="../media/image1.png"/><Relationship Id="rId1" Type="http://schemas.openxmlformats.org/officeDocument/2006/relationships/slideLayout" Target="../slideLayouts/slideLayout20.xml"/><Relationship Id="rId4" Type="http://schemas.openxmlformats.org/officeDocument/2006/relationships/chart" Target="../charts/chart23.xml"/></Relationships>
</file>

<file path=ppt/slides/_rels/slide27.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chart" Target="../charts/chart24.xml"/><Relationship Id="rId1" Type="http://schemas.openxmlformats.org/officeDocument/2006/relationships/slideLayout" Target="../slideLayouts/slideLayout44.xml"/><Relationship Id="rId4" Type="http://schemas.openxmlformats.org/officeDocument/2006/relationships/chart" Target="../charts/chart25.xml"/></Relationships>
</file>

<file path=ppt/slides/_rels/slide28.xml.rels><?xml version="1.0" encoding="UTF-8" standalone="yes"?>
<Relationships xmlns="http://schemas.openxmlformats.org/package/2006/relationships"><Relationship Id="rId3" Type="http://schemas.openxmlformats.org/officeDocument/2006/relationships/chart" Target="../charts/chart26.xml"/><Relationship Id="rId2" Type="http://schemas.openxmlformats.org/officeDocument/2006/relationships/notesSlide" Target="../notesSlides/notesSlide13.xml"/><Relationship Id="rId1" Type="http://schemas.openxmlformats.org/officeDocument/2006/relationships/slideLayout" Target="../slideLayouts/slideLayout44.xml"/><Relationship Id="rId5" Type="http://schemas.openxmlformats.org/officeDocument/2006/relationships/chart" Target="../charts/chart27.xml"/><Relationship Id="rId4" Type="http://schemas.openxmlformats.org/officeDocument/2006/relationships/image" Target="../media/image3.png"/></Relationships>
</file>

<file path=ppt/slides/_rels/slide29.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chart" Target="../charts/chart28.xml"/><Relationship Id="rId1" Type="http://schemas.openxmlformats.org/officeDocument/2006/relationships/slideLayout" Target="../slideLayouts/slideLayout44.xml"/><Relationship Id="rId4" Type="http://schemas.openxmlformats.org/officeDocument/2006/relationships/chart" Target="../charts/chart29.xml"/></Relationships>
</file>

<file path=ppt/slides/_rels/slide3.xml.rels><?xml version="1.0" encoding="UTF-8" standalone="yes"?>
<Relationships xmlns="http://schemas.openxmlformats.org/package/2006/relationships"><Relationship Id="rId8" Type="http://schemas.openxmlformats.org/officeDocument/2006/relationships/slide" Target="slide47.xml"/><Relationship Id="rId13" Type="http://schemas.openxmlformats.org/officeDocument/2006/relationships/slide" Target="slide53.xml"/><Relationship Id="rId18" Type="http://schemas.openxmlformats.org/officeDocument/2006/relationships/slide" Target="slide58.xml"/><Relationship Id="rId26" Type="http://schemas.openxmlformats.org/officeDocument/2006/relationships/slide" Target="slide75.xml"/><Relationship Id="rId3" Type="http://schemas.openxmlformats.org/officeDocument/2006/relationships/slide" Target="slide43.xml"/><Relationship Id="rId21" Type="http://schemas.openxmlformats.org/officeDocument/2006/relationships/slide" Target="slide61.xml"/><Relationship Id="rId7" Type="http://schemas.openxmlformats.org/officeDocument/2006/relationships/slide" Target="slide45.xml"/><Relationship Id="rId12" Type="http://schemas.openxmlformats.org/officeDocument/2006/relationships/slide" Target="slide52.xml"/><Relationship Id="rId17" Type="http://schemas.openxmlformats.org/officeDocument/2006/relationships/slide" Target="slide57.xml"/><Relationship Id="rId25" Type="http://schemas.openxmlformats.org/officeDocument/2006/relationships/slide" Target="slide74.xml"/><Relationship Id="rId2" Type="http://schemas.openxmlformats.org/officeDocument/2006/relationships/slide" Target="slide40.xml"/><Relationship Id="rId16" Type="http://schemas.openxmlformats.org/officeDocument/2006/relationships/slide" Target="slide56.xml"/><Relationship Id="rId20" Type="http://schemas.openxmlformats.org/officeDocument/2006/relationships/slide" Target="slide60.xml"/><Relationship Id="rId29" Type="http://schemas.openxmlformats.org/officeDocument/2006/relationships/slide" Target="slide80.xml"/><Relationship Id="rId1" Type="http://schemas.openxmlformats.org/officeDocument/2006/relationships/slideLayout" Target="../slideLayouts/slideLayout20.xml"/><Relationship Id="rId6" Type="http://schemas.openxmlformats.org/officeDocument/2006/relationships/slide" Target="slide50.xml"/><Relationship Id="rId11" Type="http://schemas.openxmlformats.org/officeDocument/2006/relationships/slide" Target="slide51.xml"/><Relationship Id="rId24" Type="http://schemas.openxmlformats.org/officeDocument/2006/relationships/slide" Target="slide73.xml"/><Relationship Id="rId5" Type="http://schemas.openxmlformats.org/officeDocument/2006/relationships/slide" Target="slide44.xml"/><Relationship Id="rId15" Type="http://schemas.openxmlformats.org/officeDocument/2006/relationships/slide" Target="slide55.xml"/><Relationship Id="rId23" Type="http://schemas.openxmlformats.org/officeDocument/2006/relationships/slide" Target="slide67.xml"/><Relationship Id="rId28" Type="http://schemas.openxmlformats.org/officeDocument/2006/relationships/slide" Target="slide79.xml"/><Relationship Id="rId10" Type="http://schemas.openxmlformats.org/officeDocument/2006/relationships/slide" Target="slide49.xml"/><Relationship Id="rId19" Type="http://schemas.openxmlformats.org/officeDocument/2006/relationships/slide" Target="slide59.xml"/><Relationship Id="rId4" Type="http://schemas.openxmlformats.org/officeDocument/2006/relationships/slide" Target="slide46.xml"/><Relationship Id="rId9" Type="http://schemas.openxmlformats.org/officeDocument/2006/relationships/slide" Target="slide48.xml"/><Relationship Id="rId14" Type="http://schemas.openxmlformats.org/officeDocument/2006/relationships/slide" Target="slide54.xml"/><Relationship Id="rId22" Type="http://schemas.openxmlformats.org/officeDocument/2006/relationships/slide" Target="slide66.xml"/><Relationship Id="rId27" Type="http://schemas.openxmlformats.org/officeDocument/2006/relationships/slide" Target="slide78.xml"/><Relationship Id="rId30" Type="http://schemas.openxmlformats.org/officeDocument/2006/relationships/image" Target="../media/image1.png"/></Relationships>
</file>

<file path=ppt/slides/_rels/slide30.xml.rels><?xml version="1.0" encoding="UTF-8" standalone="yes"?>
<Relationships xmlns="http://schemas.openxmlformats.org/package/2006/relationships"><Relationship Id="rId3" Type="http://schemas.openxmlformats.org/officeDocument/2006/relationships/chart" Target="../charts/chart30.xml"/><Relationship Id="rId2" Type="http://schemas.openxmlformats.org/officeDocument/2006/relationships/image" Target="../media/image1.png"/><Relationship Id="rId1" Type="http://schemas.openxmlformats.org/officeDocument/2006/relationships/slideLayout" Target="../slideLayouts/slideLayout44.xml"/><Relationship Id="rId4" Type="http://schemas.openxmlformats.org/officeDocument/2006/relationships/chart" Target="../charts/chart31.xml"/></Relationships>
</file>

<file path=ppt/slides/_rels/slide31.xml.rels><?xml version="1.0" encoding="UTF-8" standalone="yes"?>
<Relationships xmlns="http://schemas.openxmlformats.org/package/2006/relationships"><Relationship Id="rId3" Type="http://schemas.openxmlformats.org/officeDocument/2006/relationships/chart" Target="../charts/chart32.xml"/><Relationship Id="rId2" Type="http://schemas.openxmlformats.org/officeDocument/2006/relationships/notesSlide" Target="../notesSlides/notesSlide14.xml"/><Relationship Id="rId1" Type="http://schemas.openxmlformats.org/officeDocument/2006/relationships/slideLayout" Target="../slideLayouts/slideLayout44.xml"/><Relationship Id="rId5" Type="http://schemas.openxmlformats.org/officeDocument/2006/relationships/image" Target="../media/image1.png"/><Relationship Id="rId4" Type="http://schemas.openxmlformats.org/officeDocument/2006/relationships/chart" Target="../charts/chart33.xml"/></Relationships>
</file>

<file path=ppt/slides/_rels/slide32.xml.rels><?xml version="1.0" encoding="UTF-8" standalone="yes"?>
<Relationships xmlns="http://schemas.openxmlformats.org/package/2006/relationships"><Relationship Id="rId3" Type="http://schemas.openxmlformats.org/officeDocument/2006/relationships/chart" Target="../charts/chart34.xml"/><Relationship Id="rId2" Type="http://schemas.openxmlformats.org/officeDocument/2006/relationships/image" Target="../media/image1.png"/><Relationship Id="rId1" Type="http://schemas.openxmlformats.org/officeDocument/2006/relationships/slideLayout" Target="../slideLayouts/slideLayout2.xml"/><Relationship Id="rId4" Type="http://schemas.openxmlformats.org/officeDocument/2006/relationships/chart" Target="../charts/chart35.xml"/></Relationships>
</file>

<file path=ppt/slides/_rels/slide33.xml.rels><?xml version="1.0" encoding="UTF-8" standalone="yes"?>
<Relationships xmlns="http://schemas.openxmlformats.org/package/2006/relationships"><Relationship Id="rId3" Type="http://schemas.openxmlformats.org/officeDocument/2006/relationships/chart" Target="../charts/chart37.xml"/><Relationship Id="rId2" Type="http://schemas.openxmlformats.org/officeDocument/2006/relationships/chart" Target="../charts/chart36.xml"/><Relationship Id="rId1" Type="http://schemas.openxmlformats.org/officeDocument/2006/relationships/slideLayout" Target="../slideLayouts/slideLayout20.xml"/><Relationship Id="rId4" Type="http://schemas.openxmlformats.org/officeDocument/2006/relationships/image" Target="../media/image1.png"/></Relationships>
</file>

<file path=ppt/slides/_rels/slide34.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chart" Target="../charts/chart38.xml"/><Relationship Id="rId1" Type="http://schemas.openxmlformats.org/officeDocument/2006/relationships/slideLayout" Target="../slideLayouts/slideLayout20.xml"/><Relationship Id="rId4" Type="http://schemas.openxmlformats.org/officeDocument/2006/relationships/chart" Target="../charts/chart39.xml"/></Relationships>
</file>

<file path=ppt/slides/_rels/slide35.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chart" Target="../charts/chart40.xml"/><Relationship Id="rId1" Type="http://schemas.openxmlformats.org/officeDocument/2006/relationships/slideLayout" Target="../slideLayouts/slideLayout20.xml"/><Relationship Id="rId4" Type="http://schemas.openxmlformats.org/officeDocument/2006/relationships/chart" Target="../charts/chart41.xml"/></Relationships>
</file>

<file path=ppt/slides/_rels/slide36.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chart" Target="../charts/chart42.xml"/><Relationship Id="rId1" Type="http://schemas.openxmlformats.org/officeDocument/2006/relationships/slideLayout" Target="../slideLayouts/slideLayout20.xml"/><Relationship Id="rId4" Type="http://schemas.openxmlformats.org/officeDocument/2006/relationships/chart" Target="../charts/chart43.xml"/></Relationships>
</file>

<file path=ppt/slides/_rels/slide37.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chart" Target="../charts/chart44.xml"/><Relationship Id="rId1" Type="http://schemas.openxmlformats.org/officeDocument/2006/relationships/slideLayout" Target="../slideLayouts/slideLayout2.xml"/><Relationship Id="rId4" Type="http://schemas.openxmlformats.org/officeDocument/2006/relationships/chart" Target="../charts/chart45.xml"/></Relationships>
</file>

<file path=ppt/slides/_rels/slide38.xml.rels><?xml version="1.0" encoding="UTF-8" standalone="yes"?>
<Relationships xmlns="http://schemas.openxmlformats.org/package/2006/relationships"><Relationship Id="rId3" Type="http://schemas.openxmlformats.org/officeDocument/2006/relationships/chart" Target="../charts/chart46.xml"/><Relationship Id="rId2" Type="http://schemas.openxmlformats.org/officeDocument/2006/relationships/image" Target="../media/image1.png"/><Relationship Id="rId1" Type="http://schemas.openxmlformats.org/officeDocument/2006/relationships/slideLayout" Target="../slideLayouts/slideLayout20.xml"/><Relationship Id="rId4" Type="http://schemas.openxmlformats.org/officeDocument/2006/relationships/chart" Target="../charts/chart47.xml"/></Relationships>
</file>

<file path=ppt/slides/_rels/slide39.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15.xml"/><Relationship Id="rId1" Type="http://schemas.openxmlformats.org/officeDocument/2006/relationships/slideLayout" Target="../slideLayouts/slideLayout1.xml"/><Relationship Id="rId5" Type="http://schemas.openxmlformats.org/officeDocument/2006/relationships/chart" Target="../charts/chart49.xml"/><Relationship Id="rId4" Type="http://schemas.openxmlformats.org/officeDocument/2006/relationships/chart" Target="../charts/chart48.xml"/></Relationships>
</file>

<file path=ppt/slides/_rels/slide4.xml.rels><?xml version="1.0" encoding="UTF-8" standalone="yes"?>
<Relationships xmlns="http://schemas.openxmlformats.org/package/2006/relationships"><Relationship Id="rId8" Type="http://schemas.openxmlformats.org/officeDocument/2006/relationships/slide" Target="slide88.xml"/><Relationship Id="rId13" Type="http://schemas.openxmlformats.org/officeDocument/2006/relationships/slide" Target="slide96.xml"/><Relationship Id="rId18" Type="http://schemas.openxmlformats.org/officeDocument/2006/relationships/slide" Target="slide103.xml"/><Relationship Id="rId26" Type="http://schemas.openxmlformats.org/officeDocument/2006/relationships/slide" Target="slide112.xml"/><Relationship Id="rId3" Type="http://schemas.openxmlformats.org/officeDocument/2006/relationships/slide" Target="slide82.xml"/><Relationship Id="rId21" Type="http://schemas.openxmlformats.org/officeDocument/2006/relationships/slide" Target="slide107.xml"/><Relationship Id="rId7" Type="http://schemas.openxmlformats.org/officeDocument/2006/relationships/slide" Target="slide87.xml"/><Relationship Id="rId12" Type="http://schemas.openxmlformats.org/officeDocument/2006/relationships/slide" Target="slide95.xml"/><Relationship Id="rId17" Type="http://schemas.openxmlformats.org/officeDocument/2006/relationships/slide" Target="slide102.xml"/><Relationship Id="rId25" Type="http://schemas.openxmlformats.org/officeDocument/2006/relationships/slide" Target="slide111.xml"/><Relationship Id="rId2" Type="http://schemas.openxmlformats.org/officeDocument/2006/relationships/slide" Target="slide81.xml"/><Relationship Id="rId16" Type="http://schemas.openxmlformats.org/officeDocument/2006/relationships/slide" Target="slide101.xml"/><Relationship Id="rId20" Type="http://schemas.openxmlformats.org/officeDocument/2006/relationships/slide" Target="slide105.xml"/><Relationship Id="rId1" Type="http://schemas.openxmlformats.org/officeDocument/2006/relationships/slideLayout" Target="../slideLayouts/slideLayout20.xml"/><Relationship Id="rId6" Type="http://schemas.openxmlformats.org/officeDocument/2006/relationships/slide" Target="slide85.xml"/><Relationship Id="rId11" Type="http://schemas.openxmlformats.org/officeDocument/2006/relationships/slide" Target="slide94.xml"/><Relationship Id="rId24" Type="http://schemas.openxmlformats.org/officeDocument/2006/relationships/slide" Target="slide110.xml"/><Relationship Id="rId5" Type="http://schemas.openxmlformats.org/officeDocument/2006/relationships/slide" Target="slide84.xml"/><Relationship Id="rId15" Type="http://schemas.openxmlformats.org/officeDocument/2006/relationships/slide" Target="slide99.xml"/><Relationship Id="rId23" Type="http://schemas.openxmlformats.org/officeDocument/2006/relationships/slide" Target="slide109.xml"/><Relationship Id="rId10" Type="http://schemas.openxmlformats.org/officeDocument/2006/relationships/slide" Target="slide93.xml"/><Relationship Id="rId19" Type="http://schemas.openxmlformats.org/officeDocument/2006/relationships/slide" Target="slide104.xml"/><Relationship Id="rId4" Type="http://schemas.openxmlformats.org/officeDocument/2006/relationships/slide" Target="slide83.xml"/><Relationship Id="rId9" Type="http://schemas.openxmlformats.org/officeDocument/2006/relationships/slide" Target="slide92.xml"/><Relationship Id="rId14" Type="http://schemas.openxmlformats.org/officeDocument/2006/relationships/slide" Target="slide97.xml"/><Relationship Id="rId22" Type="http://schemas.openxmlformats.org/officeDocument/2006/relationships/slide" Target="slide108.xml"/><Relationship Id="rId27" Type="http://schemas.openxmlformats.org/officeDocument/2006/relationships/image" Target="../media/image1.png"/></Relationships>
</file>

<file path=ppt/slides/_rels/slide40.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Layout" Target="../slideLayouts/slideLayout3.xml"/></Relationships>
</file>

<file path=ppt/slides/_rels/slide41.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Layout" Target="../slideLayouts/slideLayout55.xml"/></Relationships>
</file>

<file path=ppt/slides/_rels/slide42.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Layout" Target="../slideLayouts/slideLayout55.xml"/></Relationships>
</file>

<file path=ppt/slides/_rels/slide43.xml.rels><?xml version="1.0" encoding="UTF-8" standalone="yes"?>
<Relationships xmlns="http://schemas.openxmlformats.org/package/2006/relationships"><Relationship Id="rId3" Type="http://schemas.openxmlformats.org/officeDocument/2006/relationships/chart" Target="../charts/chart50.xml"/><Relationship Id="rId2" Type="http://schemas.openxmlformats.org/officeDocument/2006/relationships/image" Target="../media/image1.png"/><Relationship Id="rId1" Type="http://schemas.openxmlformats.org/officeDocument/2006/relationships/slideLayout" Target="../slideLayouts/slideLayout2.xml"/></Relationships>
</file>

<file path=ppt/slides/_rels/slide44.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chart" Target="../charts/chart51.xml"/><Relationship Id="rId1" Type="http://schemas.openxmlformats.org/officeDocument/2006/relationships/slideLayout" Target="../slideLayouts/slideLayout2.xml"/><Relationship Id="rId4" Type="http://schemas.openxmlformats.org/officeDocument/2006/relationships/chart" Target="../charts/chart52.xml"/></Relationships>
</file>

<file path=ppt/slides/_rels/slide45.xml.rels><?xml version="1.0" encoding="UTF-8" standalone="yes"?>
<Relationships xmlns="http://schemas.openxmlformats.org/package/2006/relationships"><Relationship Id="rId3" Type="http://schemas.openxmlformats.org/officeDocument/2006/relationships/chart" Target="../charts/chart53.xml"/><Relationship Id="rId2" Type="http://schemas.openxmlformats.org/officeDocument/2006/relationships/image" Target="../media/image1.png"/><Relationship Id="rId1" Type="http://schemas.openxmlformats.org/officeDocument/2006/relationships/slideLayout" Target="../slideLayouts/slideLayout2.xml"/><Relationship Id="rId4" Type="http://schemas.openxmlformats.org/officeDocument/2006/relationships/chart" Target="../charts/chart54.xml"/></Relationships>
</file>

<file path=ppt/slides/_rels/slide46.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chart" Target="../charts/chart55.xml"/><Relationship Id="rId1" Type="http://schemas.openxmlformats.org/officeDocument/2006/relationships/slideLayout" Target="../slideLayouts/slideLayout2.xml"/><Relationship Id="rId4" Type="http://schemas.openxmlformats.org/officeDocument/2006/relationships/chart" Target="../charts/chart56.xml"/></Relationships>
</file>

<file path=ppt/slides/_rels/slide47.xml.rels><?xml version="1.0" encoding="UTF-8" standalone="yes"?>
<Relationships xmlns="http://schemas.openxmlformats.org/package/2006/relationships"><Relationship Id="rId3" Type="http://schemas.openxmlformats.org/officeDocument/2006/relationships/chart" Target="../charts/chart57.xml"/><Relationship Id="rId2" Type="http://schemas.openxmlformats.org/officeDocument/2006/relationships/image" Target="../media/image1.png"/><Relationship Id="rId1" Type="http://schemas.openxmlformats.org/officeDocument/2006/relationships/slideLayout" Target="../slideLayouts/slideLayout2.xml"/><Relationship Id="rId4" Type="http://schemas.openxmlformats.org/officeDocument/2006/relationships/chart" Target="../charts/chart58.xml"/></Relationships>
</file>

<file path=ppt/slides/_rels/slide48.xml.rels><?xml version="1.0" encoding="UTF-8" standalone="yes"?>
<Relationships xmlns="http://schemas.openxmlformats.org/package/2006/relationships"><Relationship Id="rId3" Type="http://schemas.openxmlformats.org/officeDocument/2006/relationships/chart" Target="../charts/chart59.xml"/><Relationship Id="rId2" Type="http://schemas.openxmlformats.org/officeDocument/2006/relationships/image" Target="../media/image1.png"/><Relationship Id="rId1" Type="http://schemas.openxmlformats.org/officeDocument/2006/relationships/slideLayout" Target="../slideLayouts/slideLayout2.xml"/><Relationship Id="rId4" Type="http://schemas.openxmlformats.org/officeDocument/2006/relationships/chart" Target="../charts/chart60.xml"/></Relationships>
</file>

<file path=ppt/slides/_rels/slide49.xml.rels><?xml version="1.0" encoding="UTF-8" standalone="yes"?>
<Relationships xmlns="http://schemas.openxmlformats.org/package/2006/relationships"><Relationship Id="rId3" Type="http://schemas.openxmlformats.org/officeDocument/2006/relationships/chart" Target="../charts/chart61.xml"/><Relationship Id="rId2" Type="http://schemas.openxmlformats.org/officeDocument/2006/relationships/image" Target="../media/image1.png"/><Relationship Id="rId1" Type="http://schemas.openxmlformats.org/officeDocument/2006/relationships/slideLayout" Target="../slideLayouts/slideLayout2.xml"/><Relationship Id="rId4" Type="http://schemas.openxmlformats.org/officeDocument/2006/relationships/chart" Target="../charts/chart62.xml"/></Relationships>
</file>

<file path=ppt/slides/_rels/slide5.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chart" Target="../charts/chart1.xml"/><Relationship Id="rId1" Type="http://schemas.openxmlformats.org/officeDocument/2006/relationships/slideLayout" Target="../slideLayouts/slideLayout20.xml"/><Relationship Id="rId5" Type="http://schemas.openxmlformats.org/officeDocument/2006/relationships/chart" Target="../charts/chart3.xml"/><Relationship Id="rId4" Type="http://schemas.openxmlformats.org/officeDocument/2006/relationships/chart" Target="../charts/chart2.xml"/></Relationships>
</file>

<file path=ppt/slides/_rels/slide50.xml.rels><?xml version="1.0" encoding="UTF-8" standalone="yes"?>
<Relationships xmlns="http://schemas.openxmlformats.org/package/2006/relationships"><Relationship Id="rId3" Type="http://schemas.openxmlformats.org/officeDocument/2006/relationships/chart" Target="../charts/chart64.xml"/><Relationship Id="rId2" Type="http://schemas.openxmlformats.org/officeDocument/2006/relationships/chart" Target="../charts/chart63.xml"/><Relationship Id="rId1" Type="http://schemas.openxmlformats.org/officeDocument/2006/relationships/slideLayout" Target="../slideLayouts/slideLayout2.xml"/><Relationship Id="rId4" Type="http://schemas.openxmlformats.org/officeDocument/2006/relationships/image" Target="../media/image1.png"/></Relationships>
</file>

<file path=ppt/slides/_rels/slide51.xml.rels><?xml version="1.0" encoding="UTF-8" standalone="yes"?>
<Relationships xmlns="http://schemas.openxmlformats.org/package/2006/relationships"><Relationship Id="rId3" Type="http://schemas.openxmlformats.org/officeDocument/2006/relationships/chart" Target="../charts/chart65.xml"/><Relationship Id="rId2" Type="http://schemas.openxmlformats.org/officeDocument/2006/relationships/image" Target="../media/image1.png"/><Relationship Id="rId1" Type="http://schemas.openxmlformats.org/officeDocument/2006/relationships/slideLayout" Target="../slideLayouts/slideLayout2.xml"/><Relationship Id="rId4" Type="http://schemas.openxmlformats.org/officeDocument/2006/relationships/chart" Target="../charts/chart66.xml"/></Relationships>
</file>

<file path=ppt/slides/_rels/slide52.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chart" Target="../charts/chart67.xml"/><Relationship Id="rId1" Type="http://schemas.openxmlformats.org/officeDocument/2006/relationships/slideLayout" Target="../slideLayouts/slideLayout2.xml"/><Relationship Id="rId4" Type="http://schemas.openxmlformats.org/officeDocument/2006/relationships/chart" Target="../charts/chart68.xml"/></Relationships>
</file>

<file path=ppt/slides/_rels/slide53.xml.rels><?xml version="1.0" encoding="UTF-8" standalone="yes"?>
<Relationships xmlns="http://schemas.openxmlformats.org/package/2006/relationships"><Relationship Id="rId3" Type="http://schemas.openxmlformats.org/officeDocument/2006/relationships/chart" Target="../charts/chart69.xml"/><Relationship Id="rId2" Type="http://schemas.openxmlformats.org/officeDocument/2006/relationships/image" Target="../media/image1.png"/><Relationship Id="rId1" Type="http://schemas.openxmlformats.org/officeDocument/2006/relationships/slideLayout" Target="../slideLayouts/slideLayout2.xml"/><Relationship Id="rId4" Type="http://schemas.openxmlformats.org/officeDocument/2006/relationships/chart" Target="../charts/chart70.xml"/></Relationships>
</file>

<file path=ppt/slides/_rels/slide54.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16.xml"/><Relationship Id="rId1" Type="http://schemas.openxmlformats.org/officeDocument/2006/relationships/slideLayout" Target="../slideLayouts/slideLayout2.xml"/></Relationships>
</file>

<file path=ppt/slides/_rels/slide55.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Layout" Target="../slideLayouts/slideLayout2.xml"/></Relationships>
</file>

<file path=ppt/slides/_rels/slide56.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notesSlide" Target="../notesSlides/notesSlide17.xml"/><Relationship Id="rId1" Type="http://schemas.openxmlformats.org/officeDocument/2006/relationships/slideLayout" Target="../slideLayouts/slideLayout2.xml"/></Relationships>
</file>

<file path=ppt/slides/_rels/slide57.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notesSlide" Target="../notesSlides/notesSlide18.xml"/><Relationship Id="rId1" Type="http://schemas.openxmlformats.org/officeDocument/2006/relationships/slideLayout" Target="../slideLayouts/slideLayout2.xml"/></Relationships>
</file>

<file path=ppt/slides/_rels/slide58.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notesSlide" Target="../notesSlides/notesSlide19.xml"/><Relationship Id="rId1" Type="http://schemas.openxmlformats.org/officeDocument/2006/relationships/slideLayout" Target="../slideLayouts/slideLayout2.xml"/></Relationships>
</file>

<file path=ppt/slides/_rels/slide59.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20.xml"/><Relationship Id="rId1" Type="http://schemas.openxmlformats.org/officeDocument/2006/relationships/slideLayout" Target="../slideLayouts/slideLayout1.xml"/></Relationships>
</file>

<file path=ppt/slides/_rels/slide6.xml.rels><?xml version="1.0" encoding="UTF-8" standalone="yes"?>
<Relationships xmlns="http://schemas.openxmlformats.org/package/2006/relationships"><Relationship Id="rId3" Type="http://schemas.openxmlformats.org/officeDocument/2006/relationships/chart" Target="../charts/chart5.xml"/><Relationship Id="rId2" Type="http://schemas.openxmlformats.org/officeDocument/2006/relationships/chart" Target="../charts/chart4.xml"/><Relationship Id="rId1" Type="http://schemas.openxmlformats.org/officeDocument/2006/relationships/slideLayout" Target="../slideLayouts/slideLayout20.xml"/><Relationship Id="rId4" Type="http://schemas.openxmlformats.org/officeDocument/2006/relationships/image" Target="../media/image2.png"/></Relationships>
</file>

<file path=ppt/slides/_rels/slide60.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chart" Target="../charts/chart71.xml"/><Relationship Id="rId1" Type="http://schemas.openxmlformats.org/officeDocument/2006/relationships/slideLayout" Target="../slideLayouts/slideLayout20.xml"/><Relationship Id="rId5" Type="http://schemas.openxmlformats.org/officeDocument/2006/relationships/chart" Target="../charts/chart73.xml"/><Relationship Id="rId4" Type="http://schemas.openxmlformats.org/officeDocument/2006/relationships/chart" Target="../charts/chart72.xml"/></Relationships>
</file>

<file path=ppt/slides/_rels/slide61.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Layout" Target="../slideLayouts/slideLayout33.xml"/></Relationships>
</file>

<file path=ppt/slides/_rels/slide62.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Layout" Target="../slideLayouts/slideLayout33.xml"/></Relationships>
</file>

<file path=ppt/slides/_rels/slide63.xml.rels><?xml version="1.0" encoding="UTF-8" standalone="yes"?>
<Relationships xmlns="http://schemas.openxmlformats.org/package/2006/relationships"><Relationship Id="rId3" Type="http://schemas.openxmlformats.org/officeDocument/2006/relationships/chart" Target="../charts/chart74.xml"/><Relationship Id="rId2" Type="http://schemas.openxmlformats.org/officeDocument/2006/relationships/image" Target="../media/image1.png"/><Relationship Id="rId1" Type="http://schemas.openxmlformats.org/officeDocument/2006/relationships/slideLayout" Target="../slideLayouts/slideLayout3.xml"/></Relationships>
</file>

<file path=ppt/slides/_rels/slide64.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Layout" Target="../slideLayouts/slideLayout3.xml"/></Relationships>
</file>

<file path=ppt/slides/_rels/slide65.xml.rels><?xml version="1.0" encoding="UTF-8" standalone="yes"?>
<Relationships xmlns="http://schemas.openxmlformats.org/package/2006/relationships"><Relationship Id="rId8" Type="http://schemas.openxmlformats.org/officeDocument/2006/relationships/image" Target="../media/image10.png"/><Relationship Id="rId3" Type="http://schemas.openxmlformats.org/officeDocument/2006/relationships/image" Target="../media/image6.png"/><Relationship Id="rId7" Type="http://schemas.openxmlformats.org/officeDocument/2006/relationships/image" Target="../media/image9.png"/><Relationship Id="rId2" Type="http://schemas.openxmlformats.org/officeDocument/2006/relationships/image" Target="../media/image5.png"/><Relationship Id="rId1" Type="http://schemas.openxmlformats.org/officeDocument/2006/relationships/slideLayout" Target="../slideLayouts/slideLayout20.xml"/><Relationship Id="rId6" Type="http://schemas.openxmlformats.org/officeDocument/2006/relationships/image" Target="../media/image8.png"/><Relationship Id="rId5" Type="http://schemas.openxmlformats.org/officeDocument/2006/relationships/image" Target="../media/image1.png"/><Relationship Id="rId4" Type="http://schemas.openxmlformats.org/officeDocument/2006/relationships/image" Target="../media/image7.png"/></Relationships>
</file>

<file path=ppt/slides/_rels/slide66.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Layout" Target="../slideLayouts/slideLayout20.xml"/></Relationships>
</file>

<file path=ppt/slides/_rels/slide67.xml.rels><?xml version="1.0" encoding="UTF-8" standalone="yes"?>
<Relationships xmlns="http://schemas.openxmlformats.org/package/2006/relationships"><Relationship Id="rId1" Type="http://schemas.openxmlformats.org/officeDocument/2006/relationships/slideLayout" Target="../slideLayouts/slideLayout20.xml"/></Relationships>
</file>

<file path=ppt/slides/_rels/slide68.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Layout" Target="../slideLayouts/slideLayout14.xml"/></Relationships>
</file>

<file path=ppt/slides/_rels/slide69.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Layout" Target="../slideLayouts/slideLayout14.xml"/></Relationships>
</file>

<file path=ppt/slides/_rels/slide7.xml.rels><?xml version="1.0" encoding="UTF-8" standalone="yes"?>
<Relationships xmlns="http://schemas.openxmlformats.org/package/2006/relationships"><Relationship Id="rId3" Type="http://schemas.openxmlformats.org/officeDocument/2006/relationships/chart" Target="../charts/chart6.xml"/><Relationship Id="rId2" Type="http://schemas.openxmlformats.org/officeDocument/2006/relationships/notesSlide" Target="../notesSlides/notesSlide1.xml"/><Relationship Id="rId1" Type="http://schemas.openxmlformats.org/officeDocument/2006/relationships/slideLayout" Target="../slideLayouts/slideLayout20.xml"/><Relationship Id="rId4" Type="http://schemas.openxmlformats.org/officeDocument/2006/relationships/image" Target="../media/image2.png"/></Relationships>
</file>

<file path=ppt/slides/_rels/slide70.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Layout" Target="../slideLayouts/slideLayout14.xml"/></Relationships>
</file>

<file path=ppt/slides/_rels/slide71.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Layout" Target="../slideLayouts/slideLayout14.xml"/></Relationships>
</file>

<file path=ppt/slides/_rels/slide72.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21.xml"/><Relationship Id="rId1" Type="http://schemas.openxmlformats.org/officeDocument/2006/relationships/slideLayout" Target="../slideLayouts/slideLayout14.xml"/></Relationships>
</file>

<file path=ppt/slides/_rels/slide73.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22.xml"/><Relationship Id="rId1" Type="http://schemas.openxmlformats.org/officeDocument/2006/relationships/slideLayout" Target="../slideLayouts/slideLayout2.xml"/></Relationships>
</file>

<file path=ppt/slides/_rels/slide74.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23.xml"/><Relationship Id="rId1" Type="http://schemas.openxmlformats.org/officeDocument/2006/relationships/slideLayout" Target="../slideLayouts/slideLayout2.xml"/></Relationships>
</file>

<file path=ppt/slides/_rels/slide75.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24.xml"/><Relationship Id="rId1" Type="http://schemas.openxmlformats.org/officeDocument/2006/relationships/slideLayout" Target="../slideLayouts/slideLayout2.xml"/><Relationship Id="rId4" Type="http://schemas.openxmlformats.org/officeDocument/2006/relationships/chart" Target="../charts/chart75.xml"/></Relationships>
</file>

<file path=ppt/slides/_rels/slide76.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Layout" Target="../slideLayouts/slideLayout31.xml"/></Relationships>
</file>

<file path=ppt/slides/_rels/slide77.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Layout" Target="../slideLayouts/slideLayout31.xml"/></Relationships>
</file>

<file path=ppt/slides/_rels/slide78.xml.rels><?xml version="1.0" encoding="UTF-8" standalone="yes"?>
<Relationships xmlns="http://schemas.openxmlformats.org/package/2006/relationships"><Relationship Id="rId3" Type="http://schemas.openxmlformats.org/officeDocument/2006/relationships/chart" Target="../charts/chart76.xml"/><Relationship Id="rId2" Type="http://schemas.openxmlformats.org/officeDocument/2006/relationships/image" Target="../media/image1.png"/><Relationship Id="rId1" Type="http://schemas.openxmlformats.org/officeDocument/2006/relationships/slideLayout" Target="../slideLayouts/slideLayout20.xml"/></Relationships>
</file>

<file path=ppt/slides/_rels/slide79.xml.rels><?xml version="1.0" encoding="UTF-8" standalone="yes"?>
<Relationships xmlns="http://schemas.openxmlformats.org/package/2006/relationships"><Relationship Id="rId3" Type="http://schemas.openxmlformats.org/officeDocument/2006/relationships/chart" Target="../charts/chart77.xml"/><Relationship Id="rId2" Type="http://schemas.openxmlformats.org/officeDocument/2006/relationships/image" Target="../media/image1.png"/><Relationship Id="rId1" Type="http://schemas.openxmlformats.org/officeDocument/2006/relationships/slideLayout" Target="../slideLayouts/slideLayout20.xml"/><Relationship Id="rId4" Type="http://schemas.openxmlformats.org/officeDocument/2006/relationships/chart" Target="../charts/chart78.xml"/></Relationships>
</file>

<file path=ppt/slides/_rels/slide8.xml.rels><?xml version="1.0" encoding="UTF-8" standalone="yes"?>
<Relationships xmlns="http://schemas.openxmlformats.org/package/2006/relationships"><Relationship Id="rId3" Type="http://schemas.openxmlformats.org/officeDocument/2006/relationships/chart" Target="../charts/chart7.xml"/><Relationship Id="rId2" Type="http://schemas.openxmlformats.org/officeDocument/2006/relationships/image" Target="../media/image2.png"/><Relationship Id="rId1" Type="http://schemas.openxmlformats.org/officeDocument/2006/relationships/slideLayout" Target="../slideLayouts/slideLayout20.xml"/></Relationships>
</file>

<file path=ppt/slides/_rels/slide80.xml.rels><?xml version="1.0" encoding="UTF-8" standalone="yes"?>
<Relationships xmlns="http://schemas.openxmlformats.org/package/2006/relationships"><Relationship Id="rId3" Type="http://schemas.openxmlformats.org/officeDocument/2006/relationships/chart" Target="../charts/chart79.xml"/><Relationship Id="rId2" Type="http://schemas.openxmlformats.org/officeDocument/2006/relationships/image" Target="../media/image1.png"/><Relationship Id="rId1" Type="http://schemas.openxmlformats.org/officeDocument/2006/relationships/slideLayout" Target="../slideLayouts/slideLayout20.xml"/><Relationship Id="rId4" Type="http://schemas.openxmlformats.org/officeDocument/2006/relationships/chart" Target="../charts/chart80.xml"/></Relationships>
</file>

<file path=ppt/slides/_rels/slide81.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Layout" Target="../slideLayouts/slideLayout67.xml"/></Relationships>
</file>

<file path=ppt/slides/_rels/slide8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83.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Layout" Target="../slideLayouts/slideLayout2.xml"/></Relationships>
</file>

<file path=ppt/slides/_rels/slide84.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Layout" Target="../slideLayouts/slideLayout20.xml"/></Relationships>
</file>

<file path=ppt/slides/_rels/slide85.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Layout" Target="../slideLayouts/slideLayout1.xml"/></Relationships>
</file>

<file path=ppt/slides/_rels/slide86.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Layout" Target="../slideLayouts/slideLayout1.xml"/></Relationships>
</file>

<file path=ppt/slides/_rels/slide87.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Layout" Target="../slideLayouts/slideLayout1.xml"/></Relationships>
</file>

<file path=ppt/slides/_rels/slide8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89.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25.xml"/><Relationship Id="rId1" Type="http://schemas.openxmlformats.org/officeDocument/2006/relationships/slideLayout" Target="../slideLayouts/slideLayout14.xml"/></Relationships>
</file>

<file path=ppt/slides/_rels/slide9.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chart" Target="../charts/chart8.xml"/><Relationship Id="rId1" Type="http://schemas.openxmlformats.org/officeDocument/2006/relationships/slideLayout" Target="../slideLayouts/slideLayout20.xml"/><Relationship Id="rId4" Type="http://schemas.openxmlformats.org/officeDocument/2006/relationships/chart" Target="../charts/chart9.xml"/></Relationships>
</file>

<file path=ppt/slides/_rels/slide90.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Layout" Target="../slideLayouts/slideLayout14.xml"/></Relationships>
</file>

<file path=ppt/slides/_rels/slide91.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Layout" Target="../slideLayouts/slideLayout14.xml"/></Relationships>
</file>

<file path=ppt/slides/_rels/slide92.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chart" Target="../charts/chart81.xml"/><Relationship Id="rId1" Type="http://schemas.openxmlformats.org/officeDocument/2006/relationships/slideLayout" Target="../slideLayouts/slideLayout1.xml"/></Relationships>
</file>

<file path=ppt/slides/_rels/slide93.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Layout" Target="../slideLayouts/slideLayout1.xml"/></Relationships>
</file>

<file path=ppt/slides/_rels/slide94.xml.rels><?xml version="1.0" encoding="UTF-8" standalone="yes"?>
<Relationships xmlns="http://schemas.openxmlformats.org/package/2006/relationships"><Relationship Id="rId3" Type="http://schemas.openxmlformats.org/officeDocument/2006/relationships/chart" Target="../charts/chart83.xml"/><Relationship Id="rId2" Type="http://schemas.openxmlformats.org/officeDocument/2006/relationships/chart" Target="../charts/chart82.xml"/><Relationship Id="rId1" Type="http://schemas.openxmlformats.org/officeDocument/2006/relationships/slideLayout" Target="../slideLayouts/slideLayout20.xml"/><Relationship Id="rId4" Type="http://schemas.openxmlformats.org/officeDocument/2006/relationships/image" Target="../media/image1.png"/></Relationships>
</file>

<file path=ppt/slides/_rels/slide95.xml.rels><?xml version="1.0" encoding="UTF-8" standalone="yes"?>
<Relationships xmlns="http://schemas.openxmlformats.org/package/2006/relationships"><Relationship Id="rId3" Type="http://schemas.openxmlformats.org/officeDocument/2006/relationships/chart" Target="../charts/chart85.xml"/><Relationship Id="rId2" Type="http://schemas.openxmlformats.org/officeDocument/2006/relationships/chart" Target="../charts/chart84.xml"/><Relationship Id="rId1" Type="http://schemas.openxmlformats.org/officeDocument/2006/relationships/slideLayout" Target="../slideLayouts/slideLayout20.xml"/><Relationship Id="rId4" Type="http://schemas.openxmlformats.org/officeDocument/2006/relationships/image" Target="../media/image1.png"/></Relationships>
</file>

<file path=ppt/slides/_rels/slide96.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chart" Target="../charts/chart86.xml"/><Relationship Id="rId1" Type="http://schemas.openxmlformats.org/officeDocument/2006/relationships/slideLayout" Target="../slideLayouts/slideLayout20.xml"/><Relationship Id="rId4" Type="http://schemas.openxmlformats.org/officeDocument/2006/relationships/chart" Target="../charts/chart87.xml"/></Relationships>
</file>

<file path=ppt/slides/_rels/slide97.xml.rels><?xml version="1.0" encoding="UTF-8" standalone="yes"?>
<Relationships xmlns="http://schemas.openxmlformats.org/package/2006/relationships"><Relationship Id="rId3" Type="http://schemas.openxmlformats.org/officeDocument/2006/relationships/chart" Target="../charts/chart88.xml"/><Relationship Id="rId2" Type="http://schemas.openxmlformats.org/officeDocument/2006/relationships/image" Target="../media/image1.png"/><Relationship Id="rId1" Type="http://schemas.openxmlformats.org/officeDocument/2006/relationships/slideLayout" Target="../slideLayouts/slideLayout33.xml"/><Relationship Id="rId4" Type="http://schemas.openxmlformats.org/officeDocument/2006/relationships/chart" Target="../charts/chart89.xml"/></Relationships>
</file>

<file path=ppt/slides/_rels/slide98.xml.rels><?xml version="1.0" encoding="UTF-8" standalone="yes"?>
<Relationships xmlns="http://schemas.openxmlformats.org/package/2006/relationships"><Relationship Id="rId1" Type="http://schemas.openxmlformats.org/officeDocument/2006/relationships/slideLayout" Target="../slideLayouts/slideLayout44.xml"/></Relationships>
</file>

<file path=ppt/slides/_rels/slide99.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Layout" Target="../slideLayouts/slideLayout20.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 name="Oval 16"/>
          <p:cNvSpPr/>
          <p:nvPr/>
        </p:nvSpPr>
        <p:spPr>
          <a:xfrm>
            <a:off x="-1235413" y="418722"/>
            <a:ext cx="5768502" cy="5768502"/>
          </a:xfrm>
          <a:prstGeom prst="ellipse">
            <a:avLst/>
          </a:prstGeom>
          <a:solidFill>
            <a:schemeClr val="bg1">
              <a:lumMod val="85000"/>
              <a:alpha val="26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 name="Rectangle 11"/>
          <p:cNvSpPr/>
          <p:nvPr/>
        </p:nvSpPr>
        <p:spPr>
          <a:xfrm>
            <a:off x="-526473" y="6036365"/>
            <a:ext cx="12718473" cy="821635"/>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 name="TextBox 10"/>
          <p:cNvSpPr txBox="1"/>
          <p:nvPr/>
        </p:nvSpPr>
        <p:spPr>
          <a:xfrm>
            <a:off x="2936844" y="2674213"/>
            <a:ext cx="6643531" cy="1138773"/>
          </a:xfrm>
          <a:prstGeom prst="rect">
            <a:avLst/>
          </a:prstGeom>
          <a:noFill/>
          <a:ln>
            <a:noFill/>
          </a:ln>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800" b="1"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Arial" pitchFamily="34" charset="0"/>
              </a:rPr>
              <a:t>Investment Reckoner </a:t>
            </a:r>
            <a:r>
              <a:rPr kumimoji="0" lang="en-US" b="1"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Arial" pitchFamily="34" charset="0"/>
              </a:rPr>
              <a:t>August 2026</a:t>
            </a:r>
            <a:endParaRPr kumimoji="0" lang="en-US" sz="4800" b="1"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Arial" pitchFamily="34" charset="0"/>
            </a:endParaRPr>
          </a:p>
        </p:txBody>
      </p:sp>
      <p:sp>
        <p:nvSpPr>
          <p:cNvPr id="16" name="Donut 15"/>
          <p:cNvSpPr/>
          <p:nvPr/>
        </p:nvSpPr>
        <p:spPr>
          <a:xfrm>
            <a:off x="-1400783" y="-1432347"/>
            <a:ext cx="4077477" cy="4077477"/>
          </a:xfrm>
          <a:prstGeom prst="donut">
            <a:avLst>
              <a:gd name="adj" fmla="val 11399"/>
            </a:avLst>
          </a:prstGeom>
          <a:solidFill>
            <a:srgbClr val="C6995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cxnSp>
        <p:nvCxnSpPr>
          <p:cNvPr id="20" name="Straight Connector 19"/>
          <p:cNvCxnSpPr>
            <a:cxnSpLocks/>
          </p:cNvCxnSpPr>
          <p:nvPr/>
        </p:nvCxnSpPr>
        <p:spPr>
          <a:xfrm>
            <a:off x="11284880" y="-415636"/>
            <a:ext cx="0" cy="6592702"/>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pic>
        <p:nvPicPr>
          <p:cNvPr id="3" name="Picture 2" descr="A white text on a black background&#10;&#10;AI-generated content may be incorrect.">
            <a:extLst>
              <a:ext uri="{FF2B5EF4-FFF2-40B4-BE49-F238E27FC236}">
                <a16:creationId xmlns:a16="http://schemas.microsoft.com/office/drawing/2014/main" id="{066B4BD0-A597-5559-806E-215FB7F5FDDB}"/>
              </a:ext>
            </a:extLst>
          </p:cNvPr>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10377054" y="6277052"/>
            <a:ext cx="1559328" cy="340260"/>
          </a:xfrm>
          <a:prstGeom prst="rect">
            <a:avLst/>
          </a:prstGeom>
        </p:spPr>
      </p:pic>
    </p:spTree>
    <p:extLst>
      <p:ext uri="{BB962C8B-B14F-4D97-AF65-F5344CB8AC3E}">
        <p14:creationId xmlns:p14="http://schemas.microsoft.com/office/powerpoint/2010/main" val="683482689"/>
      </p:ext>
    </p:extLst>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0D0C7D9-FA76-4A13-8E94-5BED3A00612D}"/>
            </a:ext>
          </a:extLst>
        </p:cNvPr>
        <p:cNvGrpSpPr/>
        <p:nvPr/>
      </p:nvGrpSpPr>
      <p:grpSpPr>
        <a:xfrm>
          <a:off x="0" y="0"/>
          <a:ext cx="0" cy="0"/>
          <a:chOff x="0" y="0"/>
          <a:chExt cx="0" cy="0"/>
        </a:xfrm>
      </p:grpSpPr>
      <p:sp>
        <p:nvSpPr>
          <p:cNvPr id="4" name="Rectangle 3">
            <a:extLst>
              <a:ext uri="{FF2B5EF4-FFF2-40B4-BE49-F238E27FC236}">
                <a16:creationId xmlns:a16="http://schemas.microsoft.com/office/drawing/2014/main" id="{2044DDEC-15D3-DB9B-D94B-50AED4A764D0}"/>
              </a:ext>
            </a:extLst>
          </p:cNvPr>
          <p:cNvSpPr/>
          <p:nvPr/>
        </p:nvSpPr>
        <p:spPr>
          <a:xfrm>
            <a:off x="0" y="0"/>
            <a:ext cx="12192000" cy="821635"/>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 name="Title 1">
            <a:extLst>
              <a:ext uri="{FF2B5EF4-FFF2-40B4-BE49-F238E27FC236}">
                <a16:creationId xmlns:a16="http://schemas.microsoft.com/office/drawing/2014/main" id="{3133CE73-4B38-A1BF-01F8-13A877CE8304}"/>
              </a:ext>
            </a:extLst>
          </p:cNvPr>
          <p:cNvSpPr txBox="1">
            <a:spLocks/>
          </p:cNvSpPr>
          <p:nvPr/>
        </p:nvSpPr>
        <p:spPr>
          <a:xfrm>
            <a:off x="165475" y="106018"/>
            <a:ext cx="11007609" cy="630899"/>
          </a:xfrm>
          <a:prstGeom prst="rect">
            <a:avLst/>
          </a:prstGeom>
        </p:spPr>
        <p:txBody>
          <a:bodyPr vert="horz" lIns="91440" tIns="45720" rIns="91440" bIns="45720" rtlCol="0" anchor="ctr">
            <a:noAutofit/>
          </a:bodyPr>
          <a:lstStyle>
            <a:lvl1pPr algn="ctr" defTabSz="914400" rtl="0" eaLnBrk="1" latinLnBrk="0" hangingPunct="1">
              <a:lnSpc>
                <a:spcPct val="90000"/>
              </a:lnSpc>
              <a:spcBef>
                <a:spcPct val="0"/>
              </a:spcBef>
              <a:buNone/>
              <a:defRPr sz="6000" kern="1200">
                <a:solidFill>
                  <a:schemeClr val="tx1"/>
                </a:solidFill>
                <a:latin typeface="+mj-lt"/>
                <a:ea typeface="+mj-ea"/>
                <a:cs typeface="+mj-cs"/>
              </a:defRPr>
            </a:lvl1pPr>
          </a:lstStyle>
          <a:p>
            <a:pPr marL="0" marR="0" lvl="0" indent="0" algn="l" defTabSz="914400" rtl="0" eaLnBrk="1" fontAlgn="auto" latinLnBrk="0" hangingPunct="1">
              <a:lnSpc>
                <a:spcPct val="90000"/>
              </a:lnSpc>
              <a:spcBef>
                <a:spcPct val="0"/>
              </a:spcBef>
              <a:spcAft>
                <a:spcPts val="0"/>
              </a:spcAft>
              <a:buClrTx/>
              <a:buSzTx/>
              <a:buFontTx/>
              <a:buNone/>
              <a:tabLst/>
              <a:defRPr/>
            </a:pPr>
            <a:r>
              <a:rPr kumimoji="0" lang="en-US" sz="2800" b="1" i="0" u="none" strike="noStrike" kern="1200" cap="none" spc="0" normalizeH="0" baseline="0" noProof="0" dirty="0">
                <a:ln>
                  <a:noFill/>
                </a:ln>
                <a:solidFill>
                  <a:prstClr val="white"/>
                </a:solidFill>
                <a:effectLst/>
                <a:uLnTx/>
                <a:uFillTx/>
                <a:latin typeface="Cambria" panose="02040503050406030204" pitchFamily="18" charset="0"/>
                <a:ea typeface="Cambria" panose="02040503050406030204" pitchFamily="18" charset="0"/>
                <a:cs typeface="+mj-cs"/>
              </a:rPr>
              <a:t>OVERALL MARKET UPDATE</a:t>
            </a:r>
            <a:endParaRPr kumimoji="0" lang="en-IN" sz="2800" b="1" i="0" u="none" strike="noStrike" kern="1200" cap="none" spc="0" normalizeH="0" baseline="0" noProof="0" dirty="0">
              <a:ln>
                <a:noFill/>
              </a:ln>
              <a:solidFill>
                <a:prstClr val="white"/>
              </a:solidFill>
              <a:effectLst/>
              <a:uLnTx/>
              <a:uFillTx/>
              <a:latin typeface="Cambria" panose="02040503050406030204" pitchFamily="18" charset="0"/>
              <a:ea typeface="Cambria" panose="02040503050406030204" pitchFamily="18" charset="0"/>
              <a:cs typeface="+mj-cs"/>
            </a:endParaRPr>
          </a:p>
        </p:txBody>
      </p:sp>
      <p:sp>
        <p:nvSpPr>
          <p:cNvPr id="18" name="Rectangle 17">
            <a:extLst>
              <a:ext uri="{FF2B5EF4-FFF2-40B4-BE49-F238E27FC236}">
                <a16:creationId xmlns:a16="http://schemas.microsoft.com/office/drawing/2014/main" id="{A9F347C5-F3EB-BBF2-5FAA-BE1E7A02D9E5}"/>
              </a:ext>
            </a:extLst>
          </p:cNvPr>
          <p:cNvSpPr/>
          <p:nvPr/>
        </p:nvSpPr>
        <p:spPr>
          <a:xfrm>
            <a:off x="0" y="808383"/>
            <a:ext cx="12192000" cy="45719"/>
          </a:xfrm>
          <a:prstGeom prst="rect">
            <a:avLst/>
          </a:prstGeom>
          <a:solidFill>
            <a:schemeClr val="bg1">
              <a:lumMod val="6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7" name="Rectangle 26">
            <a:extLst>
              <a:ext uri="{FF2B5EF4-FFF2-40B4-BE49-F238E27FC236}">
                <a16:creationId xmlns:a16="http://schemas.microsoft.com/office/drawing/2014/main" id="{54635DC5-B160-FF9D-4821-E4F7702C6761}"/>
              </a:ext>
            </a:extLst>
          </p:cNvPr>
          <p:cNvSpPr/>
          <p:nvPr/>
        </p:nvSpPr>
        <p:spPr>
          <a:xfrm>
            <a:off x="0" y="6627059"/>
            <a:ext cx="12192000" cy="235963"/>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8" name="Slide Number Placeholder 18">
            <a:extLst>
              <a:ext uri="{FF2B5EF4-FFF2-40B4-BE49-F238E27FC236}">
                <a16:creationId xmlns:a16="http://schemas.microsoft.com/office/drawing/2014/main" id="{0E92D3C3-BDCD-8352-B7FF-757930CFB344}"/>
              </a:ext>
            </a:extLst>
          </p:cNvPr>
          <p:cNvSpPr>
            <a:spLocks noGrp="1"/>
          </p:cNvSpPr>
          <p:nvPr>
            <p:ph type="sldNum" sz="quarter" idx="12"/>
          </p:nvPr>
        </p:nvSpPr>
        <p:spPr>
          <a:xfrm>
            <a:off x="9448800" y="6549225"/>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1E62F875-1F54-4527-993B-FB1D0CCB3E02}" type="slidenum">
              <a:rPr kumimoji="0" lang="en-IN" sz="1200" b="1" i="0" u="none" strike="noStrike" kern="1200" cap="none" spc="0" normalizeH="0" baseline="0" noProof="0" smtClean="0">
                <a:ln>
                  <a:noFill/>
                </a:ln>
                <a:solidFill>
                  <a:prstClr val="white"/>
                </a:solidFill>
                <a:effectLst/>
                <a:uLnTx/>
                <a:uFillTx/>
                <a:latin typeface="Cambria" panose="02040503050406030204" pitchFamily="18" charset="0"/>
                <a:ea typeface="Cambria" panose="02040503050406030204" pitchFamily="18" charset="0"/>
                <a:cs typeface="+mn-cs"/>
              </a:rPr>
              <a:pPr marL="0" marR="0" lvl="0" indent="0" algn="r" defTabSz="914400" rtl="0" eaLnBrk="1" fontAlgn="auto" latinLnBrk="0" hangingPunct="1">
                <a:lnSpc>
                  <a:spcPct val="100000"/>
                </a:lnSpc>
                <a:spcBef>
                  <a:spcPts val="0"/>
                </a:spcBef>
                <a:spcAft>
                  <a:spcPts val="0"/>
                </a:spcAft>
                <a:buClrTx/>
                <a:buSzTx/>
                <a:buFontTx/>
                <a:buNone/>
                <a:tabLst/>
                <a:defRPr/>
              </a:pPr>
              <a:t>10</a:t>
            </a:fld>
            <a:endParaRPr kumimoji="0" lang="en-IN" sz="1200" b="1" i="0" u="none" strike="noStrike" kern="1200" cap="none" spc="0" normalizeH="0" baseline="0" noProof="0" dirty="0">
              <a:ln>
                <a:noFill/>
              </a:ln>
              <a:solidFill>
                <a:prstClr val="white"/>
              </a:solidFill>
              <a:effectLst/>
              <a:uLnTx/>
              <a:uFillTx/>
              <a:latin typeface="Cambria" panose="02040503050406030204" pitchFamily="18" charset="0"/>
              <a:ea typeface="Cambria" panose="02040503050406030204" pitchFamily="18" charset="0"/>
              <a:cs typeface="+mn-cs"/>
            </a:endParaRPr>
          </a:p>
        </p:txBody>
      </p:sp>
      <p:sp>
        <p:nvSpPr>
          <p:cNvPr id="32" name="TextBox 31">
            <a:extLst>
              <a:ext uri="{FF2B5EF4-FFF2-40B4-BE49-F238E27FC236}">
                <a16:creationId xmlns:a16="http://schemas.microsoft.com/office/drawing/2014/main" id="{7E8824E7-97BB-7637-E8EC-E078F4964AF8}"/>
              </a:ext>
            </a:extLst>
          </p:cNvPr>
          <p:cNvSpPr txBox="1"/>
          <p:nvPr/>
        </p:nvSpPr>
        <p:spPr>
          <a:xfrm>
            <a:off x="339325" y="955049"/>
            <a:ext cx="3574046" cy="323165"/>
          </a:xfrm>
          <a:prstGeom prst="rect">
            <a:avLst/>
          </a:prstGeom>
          <a:noFill/>
          <a:ln>
            <a:noFill/>
          </a:ln>
        </p:spPr>
        <p:txBody>
          <a:bodyPr wrap="square" rtlCol="0">
            <a:spAutoFit/>
          </a:bodyPr>
          <a:lstStyle>
            <a:defPPr>
              <a:defRPr lang="en-US"/>
            </a:defPPr>
            <a:lvl1pPr>
              <a:defRPr sz="2800">
                <a:solidFill>
                  <a:srgbClr val="BD9568"/>
                </a:solidFill>
                <a:latin typeface="FSP DEMO - Volte Semibold" panose="00000700000000000000" pitchFamily="50" charset="0"/>
              </a:defRPr>
            </a:lvl1p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500" b="1"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Equity Outlook</a:t>
            </a:r>
          </a:p>
        </p:txBody>
      </p:sp>
      <p:sp>
        <p:nvSpPr>
          <p:cNvPr id="42" name="Rectangle: Rounded Corners 41">
            <a:extLst>
              <a:ext uri="{FF2B5EF4-FFF2-40B4-BE49-F238E27FC236}">
                <a16:creationId xmlns:a16="http://schemas.microsoft.com/office/drawing/2014/main" id="{41D8C08B-961E-81C6-B3CF-9737E2585029}"/>
              </a:ext>
            </a:extLst>
          </p:cNvPr>
          <p:cNvSpPr/>
          <p:nvPr/>
        </p:nvSpPr>
        <p:spPr>
          <a:xfrm>
            <a:off x="273485" y="1280204"/>
            <a:ext cx="11645029" cy="1445065"/>
          </a:xfrm>
          <a:prstGeom prst="roundRect">
            <a:avLst/>
          </a:prstGeom>
          <a:solidFill>
            <a:srgbClr val="DBC8B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285750" marR="0" lvl="0" indent="-285750" algn="l" defTabSz="1462674"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0" lang="en-US" sz="1200" b="0"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Indian equities remain fundamentally supported, with resilient earnings, comfortable large-cap valuations and steady domestic flows.</a:t>
            </a:r>
          </a:p>
          <a:p>
            <a:pPr marL="285750" marR="0" lvl="0" indent="-285750" algn="l" defTabSz="1462674"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0" lang="en-US" sz="1200" b="0"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Festive consumption could provide near-term support to staples and discretionary, while green energy, EVs and power continue to offer longer-term structural opportunities.</a:t>
            </a:r>
          </a:p>
          <a:p>
            <a:pPr marL="285750" marR="0" lvl="0" indent="-285750" algn="l" defTabSz="1462674"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0" lang="en-US" sz="1200" b="0"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Global markets remain led by the AI investment cycle, particularly in the U.S., though valuations concerns are keeping volatility high, especially across Asian markets.</a:t>
            </a:r>
          </a:p>
          <a:p>
            <a:pPr marL="285750" marR="0" lvl="0" indent="-285750" algn="l" defTabSz="1462674"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0" lang="en-US" sz="1200" b="0"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Regional market stories are increasingly diverging with Europe possibly benefitting from </a:t>
            </a:r>
            <a:r>
              <a:rPr kumimoji="0" lang="en-US" sz="1200" b="0" i="0" u="none" strike="noStrike" kern="1200" cap="none" spc="0" normalizeH="0" baseline="0" noProof="0" dirty="0" err="1">
                <a:ln>
                  <a:noFill/>
                </a:ln>
                <a:solidFill>
                  <a:prstClr val="black"/>
                </a:solidFill>
                <a:effectLst/>
                <a:uLnTx/>
                <a:uFillTx/>
                <a:latin typeface="Cambria" panose="02040503050406030204" pitchFamily="18" charset="0"/>
                <a:ea typeface="Cambria" panose="02040503050406030204" pitchFamily="18" charset="0"/>
                <a:cs typeface="+mn-cs"/>
              </a:rPr>
              <a:t>defence</a:t>
            </a:r>
            <a:r>
              <a:rPr kumimoji="0" lang="en-US" sz="1200" b="0"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 spending and trade deals, while China’s AI-led tech strength is more visible offshore even as weak demand and real estate weigh on onshore equities</a:t>
            </a:r>
            <a:r>
              <a:rPr kumimoji="0" lang="en-IN" sz="1200" b="0"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a:t>
            </a:r>
          </a:p>
        </p:txBody>
      </p:sp>
      <p:sp>
        <p:nvSpPr>
          <p:cNvPr id="43" name="Rectangle: Rounded Corners 42">
            <a:extLst>
              <a:ext uri="{FF2B5EF4-FFF2-40B4-BE49-F238E27FC236}">
                <a16:creationId xmlns:a16="http://schemas.microsoft.com/office/drawing/2014/main" id="{A0CFBC32-541F-7478-9DEA-E7A4AB8CA919}"/>
              </a:ext>
            </a:extLst>
          </p:cNvPr>
          <p:cNvSpPr/>
          <p:nvPr/>
        </p:nvSpPr>
        <p:spPr>
          <a:xfrm>
            <a:off x="186618" y="3315047"/>
            <a:ext cx="11645028" cy="1207774"/>
          </a:xfrm>
          <a:prstGeom prst="roundRect">
            <a:avLst/>
          </a:prstGeom>
          <a:solidFill>
            <a:srgbClr val="B7916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0" lang="en-US" sz="1200" b="0"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Major central banks continue to adopt a cautious, data-dependent approach as persistent inflation and elevated government debt keep global yields relatively high.</a:t>
            </a: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0" lang="en-US" sz="1200" b="0"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In India, the RBI remained on hold in August, with contained inflation and resilient growth providing room for a steady policy stance and highlighting the underlying strength of the domestic economy</a:t>
            </a: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0" lang="en-US" sz="1200" b="0"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In the current market environment, the short-to-intermediate segment of the yield curve, alongside selective credit opportunities through AIFs, NCDs and alternative themes such as infrastructure, remains relevant within fixed income allocations</a:t>
            </a:r>
          </a:p>
        </p:txBody>
      </p:sp>
      <p:sp>
        <p:nvSpPr>
          <p:cNvPr id="44" name="Rectangle: Rounded Corners 43">
            <a:extLst>
              <a:ext uri="{FF2B5EF4-FFF2-40B4-BE49-F238E27FC236}">
                <a16:creationId xmlns:a16="http://schemas.microsoft.com/office/drawing/2014/main" id="{E6453A1B-57E4-4597-12C5-267D39F17AE3}"/>
              </a:ext>
            </a:extLst>
          </p:cNvPr>
          <p:cNvSpPr/>
          <p:nvPr/>
        </p:nvSpPr>
        <p:spPr>
          <a:xfrm>
            <a:off x="186618" y="5029991"/>
            <a:ext cx="11610527" cy="1316881"/>
          </a:xfrm>
          <a:prstGeom prst="roundRect">
            <a:avLst/>
          </a:prstGeom>
          <a:solidFill>
            <a:srgbClr val="DBC8B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0" lang="en-US" sz="1200" b="0"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Oil remains caught between geopolitics and fundamentals, with prices likely to swing sharply as peace talks and conflict developments shape the near-term direction.</a:t>
            </a: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0" lang="en-US" sz="1200" b="0"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The West Asia conflict is reshaping oil supply chains, with diversification accelerating even as India’s Russian crude imports hit a record 2.78 mbd</a:t>
            </a: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0" lang="en-US" sz="1200" b="0"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Gold prices are moving on expectation of Fed's move. Though prices are mostly expected to be under pressure from elevated yields and hawkish rate expectations in near term but long term outlook remain constructive.</a:t>
            </a: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0" lang="en-US" sz="1200" b="0"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Silver faces similar pressure alongside gold, while AI, electrification and green-energy demand strengthen its long-term structural appeal.</a:t>
            </a:r>
          </a:p>
        </p:txBody>
      </p:sp>
      <p:sp>
        <p:nvSpPr>
          <p:cNvPr id="3" name="TextBox 2">
            <a:extLst>
              <a:ext uri="{FF2B5EF4-FFF2-40B4-BE49-F238E27FC236}">
                <a16:creationId xmlns:a16="http://schemas.microsoft.com/office/drawing/2014/main" id="{C104DF69-320C-4401-CA23-FBA41B6534AD}"/>
              </a:ext>
            </a:extLst>
          </p:cNvPr>
          <p:cNvSpPr txBox="1"/>
          <p:nvPr/>
        </p:nvSpPr>
        <p:spPr>
          <a:xfrm>
            <a:off x="339325" y="2932439"/>
            <a:ext cx="3574046" cy="323165"/>
          </a:xfrm>
          <a:prstGeom prst="rect">
            <a:avLst/>
          </a:prstGeom>
          <a:noFill/>
          <a:ln>
            <a:noFill/>
          </a:ln>
        </p:spPr>
        <p:txBody>
          <a:bodyPr wrap="square" rtlCol="0">
            <a:spAutoFit/>
          </a:bodyPr>
          <a:lstStyle>
            <a:defPPr>
              <a:defRPr lang="en-US"/>
            </a:defPPr>
            <a:lvl1pPr>
              <a:defRPr sz="2800">
                <a:solidFill>
                  <a:srgbClr val="BD9568"/>
                </a:solidFill>
                <a:latin typeface="FSP DEMO - Volte Semibold" panose="00000700000000000000" pitchFamily="50" charset="0"/>
              </a:defRPr>
            </a:lvl1p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500" b="1"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Debt Outlook</a:t>
            </a:r>
          </a:p>
        </p:txBody>
      </p:sp>
      <p:sp>
        <p:nvSpPr>
          <p:cNvPr id="7" name="TextBox 6">
            <a:extLst>
              <a:ext uri="{FF2B5EF4-FFF2-40B4-BE49-F238E27FC236}">
                <a16:creationId xmlns:a16="http://schemas.microsoft.com/office/drawing/2014/main" id="{965EB853-CDD5-105D-1F8A-06B6777771FA}"/>
              </a:ext>
            </a:extLst>
          </p:cNvPr>
          <p:cNvSpPr txBox="1"/>
          <p:nvPr/>
        </p:nvSpPr>
        <p:spPr>
          <a:xfrm>
            <a:off x="273485" y="4667924"/>
            <a:ext cx="3574046" cy="323165"/>
          </a:xfrm>
          <a:prstGeom prst="rect">
            <a:avLst/>
          </a:prstGeom>
          <a:noFill/>
          <a:ln>
            <a:noFill/>
          </a:ln>
        </p:spPr>
        <p:txBody>
          <a:bodyPr wrap="square" rtlCol="0">
            <a:spAutoFit/>
          </a:bodyPr>
          <a:lstStyle>
            <a:defPPr>
              <a:defRPr lang="en-US"/>
            </a:defPPr>
            <a:lvl1pPr>
              <a:defRPr sz="2800">
                <a:solidFill>
                  <a:srgbClr val="BD9568"/>
                </a:solidFill>
                <a:latin typeface="FSP DEMO - Volte Semibold" panose="00000700000000000000" pitchFamily="50" charset="0"/>
              </a:defRPr>
            </a:lvl1p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500" b="1"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Commodity Outlook</a:t>
            </a:r>
          </a:p>
        </p:txBody>
      </p:sp>
    </p:spTree>
    <p:extLst>
      <p:ext uri="{BB962C8B-B14F-4D97-AF65-F5344CB8AC3E}">
        <p14:creationId xmlns:p14="http://schemas.microsoft.com/office/powerpoint/2010/main" val="219741261"/>
      </p:ext>
    </p:extLst>
  </p:cSld>
  <p:clrMapOvr>
    <a:masterClrMapping/>
  </p:clrMapOvr>
</p:sld>
</file>

<file path=ppt/slides/slide1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 name="Oval 16"/>
          <p:cNvSpPr/>
          <p:nvPr/>
        </p:nvSpPr>
        <p:spPr>
          <a:xfrm>
            <a:off x="-1235413" y="408562"/>
            <a:ext cx="5768502" cy="5768502"/>
          </a:xfrm>
          <a:prstGeom prst="ellipse">
            <a:avLst/>
          </a:prstGeom>
          <a:solidFill>
            <a:schemeClr val="bg1">
              <a:lumMod val="85000"/>
              <a:alpha val="26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 name="Rectangle 11"/>
          <p:cNvSpPr/>
          <p:nvPr/>
        </p:nvSpPr>
        <p:spPr>
          <a:xfrm>
            <a:off x="-526473" y="6036365"/>
            <a:ext cx="12718473" cy="821635"/>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 name="TextBox 10"/>
          <p:cNvSpPr txBox="1"/>
          <p:nvPr/>
        </p:nvSpPr>
        <p:spPr>
          <a:xfrm>
            <a:off x="2936844" y="2674213"/>
            <a:ext cx="6643531" cy="830997"/>
          </a:xfrm>
          <a:prstGeom prst="rect">
            <a:avLst/>
          </a:prstGeom>
          <a:noFill/>
          <a:ln>
            <a:noFill/>
          </a:ln>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800" b="1" i="0"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Arial" pitchFamily="34" charset="0"/>
              </a:rPr>
              <a:t>Gift City Products</a:t>
            </a:r>
          </a:p>
        </p:txBody>
      </p:sp>
      <p:sp>
        <p:nvSpPr>
          <p:cNvPr id="16" name="Donut 15"/>
          <p:cNvSpPr/>
          <p:nvPr/>
        </p:nvSpPr>
        <p:spPr>
          <a:xfrm>
            <a:off x="-1400783" y="-1432347"/>
            <a:ext cx="4077477" cy="4077477"/>
          </a:xfrm>
          <a:prstGeom prst="donut">
            <a:avLst>
              <a:gd name="adj" fmla="val 11399"/>
            </a:avLst>
          </a:prstGeom>
          <a:solidFill>
            <a:srgbClr val="C6995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cxnSp>
        <p:nvCxnSpPr>
          <p:cNvPr id="20" name="Straight Connector 19"/>
          <p:cNvCxnSpPr>
            <a:cxnSpLocks/>
          </p:cNvCxnSpPr>
          <p:nvPr/>
        </p:nvCxnSpPr>
        <p:spPr>
          <a:xfrm>
            <a:off x="11284880" y="793"/>
            <a:ext cx="0" cy="6176273"/>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527647898"/>
      </p:ext>
    </p:extLst>
  </p:cSld>
  <p:clrMapOvr>
    <a:masterClrMapping/>
  </p:clrMapOvr>
</p:sld>
</file>

<file path=ppt/slides/slide1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3"/>
          <p:cNvSpPr/>
          <p:nvPr/>
        </p:nvSpPr>
        <p:spPr>
          <a:xfrm>
            <a:off x="0" y="0"/>
            <a:ext cx="12192000" cy="821635"/>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 name="Title 1">
            <a:extLst>
              <a:ext uri="{FF2B5EF4-FFF2-40B4-BE49-F238E27FC236}">
                <a16:creationId xmlns:a16="http://schemas.microsoft.com/office/drawing/2014/main" id="{D5D14BE9-64D4-42CE-969F-9590C16A2F5F}"/>
              </a:ext>
            </a:extLst>
          </p:cNvPr>
          <p:cNvSpPr txBox="1">
            <a:spLocks/>
          </p:cNvSpPr>
          <p:nvPr/>
        </p:nvSpPr>
        <p:spPr>
          <a:xfrm>
            <a:off x="165475" y="80856"/>
            <a:ext cx="11007609" cy="630899"/>
          </a:xfrm>
          <a:prstGeom prst="rect">
            <a:avLst/>
          </a:prstGeom>
        </p:spPr>
        <p:txBody>
          <a:bodyPr vert="horz" lIns="91440" tIns="45720" rIns="91440" bIns="45720" rtlCol="0" anchor="ctr">
            <a:noAutofit/>
          </a:bodyPr>
          <a:lstStyle>
            <a:lvl1pPr algn="ctr" defTabSz="914400" rtl="0" eaLnBrk="1" latinLnBrk="0" hangingPunct="1">
              <a:lnSpc>
                <a:spcPct val="90000"/>
              </a:lnSpc>
              <a:spcBef>
                <a:spcPct val="0"/>
              </a:spcBef>
              <a:buNone/>
              <a:defRPr sz="6000" kern="1200">
                <a:solidFill>
                  <a:schemeClr val="tx1"/>
                </a:solidFill>
                <a:latin typeface="+mj-lt"/>
                <a:ea typeface="+mj-ea"/>
                <a:cs typeface="+mj-cs"/>
              </a:defRPr>
            </a:lvl1pPr>
          </a:lstStyle>
          <a:p>
            <a:pPr marL="0" marR="0" lvl="0" indent="0" algn="l" defTabSz="914400" rtl="0" eaLnBrk="1" fontAlgn="auto" latinLnBrk="0" hangingPunct="1">
              <a:lnSpc>
                <a:spcPct val="90000"/>
              </a:lnSpc>
              <a:spcBef>
                <a:spcPct val="0"/>
              </a:spcBef>
              <a:spcAft>
                <a:spcPts val="0"/>
              </a:spcAft>
              <a:buClrTx/>
              <a:buSzTx/>
              <a:buFontTx/>
              <a:buNone/>
              <a:tabLst/>
              <a:defRPr/>
            </a:pPr>
            <a:r>
              <a:rPr kumimoji="0" lang="en-US" sz="2800" b="1" i="0" u="none" strike="noStrike" kern="1200" cap="none" spc="0" normalizeH="0" baseline="0" noProof="0" dirty="0">
                <a:ln>
                  <a:noFill/>
                </a:ln>
                <a:solidFill>
                  <a:prstClr val="white"/>
                </a:solidFill>
                <a:effectLst/>
                <a:uLnTx/>
                <a:uFillTx/>
                <a:latin typeface="Cambria" panose="02040503050406030204" pitchFamily="18" charset="0"/>
                <a:ea typeface="Cambria" panose="02040503050406030204" pitchFamily="18" charset="0"/>
                <a:cs typeface="+mj-cs"/>
              </a:rPr>
              <a:t>Gift City AIF - Outbound</a:t>
            </a:r>
          </a:p>
          <a:p>
            <a:pPr marL="0" marR="0" lvl="0" indent="0" algn="l" defTabSz="914400" rtl="0" eaLnBrk="1" fontAlgn="auto" latinLnBrk="0" hangingPunct="1">
              <a:lnSpc>
                <a:spcPct val="90000"/>
              </a:lnSpc>
              <a:spcBef>
                <a:spcPct val="0"/>
              </a:spcBef>
              <a:spcAft>
                <a:spcPts val="0"/>
              </a:spcAft>
              <a:buClrTx/>
              <a:buSzTx/>
              <a:buFontTx/>
              <a:buNone/>
              <a:tabLst/>
              <a:defRPr/>
            </a:pPr>
            <a:r>
              <a:rPr kumimoji="0" lang="en-US" sz="2800" b="1" i="0" u="none" strike="noStrike" kern="1200" cap="none" spc="0" normalizeH="0" baseline="0" noProof="0" dirty="0">
                <a:ln>
                  <a:noFill/>
                </a:ln>
                <a:solidFill>
                  <a:prstClr val="white"/>
                </a:solidFill>
                <a:effectLst/>
                <a:uLnTx/>
                <a:uFillTx/>
                <a:latin typeface="Cambria" panose="02040503050406030204" pitchFamily="18" charset="0"/>
                <a:ea typeface="Cambria" panose="02040503050406030204" pitchFamily="18" charset="0"/>
                <a:cs typeface="+mj-cs"/>
              </a:rPr>
              <a:t>Mirae Asset Global Allocation Fund</a:t>
            </a:r>
            <a:endParaRPr kumimoji="0" lang="en-IN" sz="2800" b="1" i="0" u="none" strike="noStrike" kern="1200" cap="none" spc="0" normalizeH="0" baseline="0" noProof="0" dirty="0">
              <a:ln>
                <a:noFill/>
              </a:ln>
              <a:solidFill>
                <a:prstClr val="white"/>
              </a:solidFill>
              <a:effectLst/>
              <a:uLnTx/>
              <a:uFillTx/>
              <a:latin typeface="Cambria" panose="02040503050406030204" pitchFamily="18" charset="0"/>
              <a:ea typeface="Cambria" panose="02040503050406030204" pitchFamily="18" charset="0"/>
              <a:cs typeface="+mj-cs"/>
            </a:endParaRPr>
          </a:p>
        </p:txBody>
      </p:sp>
      <p:sp>
        <p:nvSpPr>
          <p:cNvPr id="22" name="Rectangle 21"/>
          <p:cNvSpPr/>
          <p:nvPr/>
        </p:nvSpPr>
        <p:spPr>
          <a:xfrm>
            <a:off x="0" y="6613807"/>
            <a:ext cx="12192000" cy="235963"/>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aphicFrame>
        <p:nvGraphicFramePr>
          <p:cNvPr id="2" name="Table 2">
            <a:extLst>
              <a:ext uri="{FF2B5EF4-FFF2-40B4-BE49-F238E27FC236}">
                <a16:creationId xmlns:a16="http://schemas.microsoft.com/office/drawing/2014/main" id="{A0E88391-4530-5B8D-6918-E006259714FE}"/>
              </a:ext>
            </a:extLst>
          </p:cNvPr>
          <p:cNvGraphicFramePr>
            <a:graphicFrameLocks noGrp="1"/>
          </p:cNvGraphicFramePr>
          <p:nvPr>
            <p:extLst>
              <p:ext uri="{D42A27DB-BD31-4B8C-83A1-F6EECF244321}">
                <p14:modId xmlns:p14="http://schemas.microsoft.com/office/powerpoint/2010/main" val="2648574775"/>
              </p:ext>
            </p:extLst>
          </p:nvPr>
        </p:nvGraphicFramePr>
        <p:xfrm>
          <a:off x="97235" y="5188394"/>
          <a:ext cx="4146156" cy="1346976"/>
        </p:xfrm>
        <a:graphic>
          <a:graphicData uri="http://schemas.openxmlformats.org/drawingml/2006/table">
            <a:tbl>
              <a:tblPr firstRow="1" bandRow="1">
                <a:tableStyleId>{073A0DAA-6AF3-43AB-8588-CEC1D06C72B9}</a:tableStyleId>
              </a:tblPr>
              <a:tblGrid>
                <a:gridCol w="1930910">
                  <a:extLst>
                    <a:ext uri="{9D8B030D-6E8A-4147-A177-3AD203B41FA5}">
                      <a16:colId xmlns:a16="http://schemas.microsoft.com/office/drawing/2014/main" val="979919291"/>
                    </a:ext>
                  </a:extLst>
                </a:gridCol>
                <a:gridCol w="2215246">
                  <a:extLst>
                    <a:ext uri="{9D8B030D-6E8A-4147-A177-3AD203B41FA5}">
                      <a16:colId xmlns:a16="http://schemas.microsoft.com/office/drawing/2014/main" val="2728041260"/>
                    </a:ext>
                  </a:extLst>
                </a:gridCol>
              </a:tblGrid>
              <a:tr h="336744">
                <a:tc>
                  <a:txBody>
                    <a:bodyPr/>
                    <a:lstStyle/>
                    <a:p>
                      <a:r>
                        <a:rPr lang="en-US" sz="1300">
                          <a:latin typeface="Cambria" panose="02040503050406030204" pitchFamily="18" charset="0"/>
                          <a:ea typeface="Cambria" panose="02040503050406030204" pitchFamily="18" charset="0"/>
                        </a:rPr>
                        <a:t>Particulars</a:t>
                      </a:r>
                      <a:endParaRPr lang="en-IN" sz="1300">
                        <a:latin typeface="Cambria" panose="02040503050406030204" pitchFamily="18" charset="0"/>
                        <a:ea typeface="Cambria" panose="02040503050406030204" pitchFamily="18" charset="0"/>
                      </a:endParaRPr>
                    </a:p>
                  </a:txBody>
                  <a:tcPr anchor="ctr"/>
                </a:tc>
                <a:tc>
                  <a:txBody>
                    <a:bodyPr/>
                    <a:lstStyle/>
                    <a:p>
                      <a:pPr algn="ctr"/>
                      <a:r>
                        <a:rPr lang="en-US" sz="1300">
                          <a:latin typeface="Cambria" panose="02040503050406030204" pitchFamily="18" charset="0"/>
                          <a:ea typeface="Cambria" panose="02040503050406030204" pitchFamily="18" charset="0"/>
                        </a:rPr>
                        <a:t>Details</a:t>
                      </a:r>
                      <a:endParaRPr lang="en-IN" sz="1300">
                        <a:latin typeface="Cambria" panose="02040503050406030204" pitchFamily="18" charset="0"/>
                        <a:ea typeface="Cambria" panose="02040503050406030204" pitchFamily="18" charset="0"/>
                      </a:endParaRPr>
                    </a:p>
                  </a:txBody>
                  <a:tcPr anchor="ctr"/>
                </a:tc>
                <a:extLst>
                  <a:ext uri="{0D108BD9-81ED-4DB2-BD59-A6C34878D82A}">
                    <a16:rowId xmlns:a16="http://schemas.microsoft.com/office/drawing/2014/main" val="2509566197"/>
                  </a:ext>
                </a:extLst>
              </a:tr>
              <a:tr h="336744">
                <a:tc>
                  <a:txBody>
                    <a:bodyPr/>
                    <a:lstStyle/>
                    <a:p>
                      <a:r>
                        <a:rPr lang="en-IN" sz="1300" b="1" dirty="0">
                          <a:latin typeface="Cambria" panose="02040503050406030204" pitchFamily="18" charset="0"/>
                          <a:ea typeface="Cambria" panose="02040503050406030204" pitchFamily="18" charset="0"/>
                        </a:rPr>
                        <a:t>AUM </a:t>
                      </a:r>
                    </a:p>
                  </a:txBody>
                  <a:tcPr anchor="ctr"/>
                </a:tc>
                <a:tc>
                  <a:txBody>
                    <a:bodyPr/>
                    <a:lstStyle/>
                    <a:p>
                      <a:pPr algn="ctr"/>
                      <a:r>
                        <a:rPr lang="en-IN" sz="1300" dirty="0">
                          <a:latin typeface="Cambria" panose="02040503050406030204" pitchFamily="18" charset="0"/>
                          <a:ea typeface="Cambria" panose="02040503050406030204" pitchFamily="18" charset="0"/>
                        </a:rPr>
                        <a:t>USD 125 Mn</a:t>
                      </a:r>
                    </a:p>
                  </a:txBody>
                  <a:tcPr anchor="ctr"/>
                </a:tc>
                <a:extLst>
                  <a:ext uri="{0D108BD9-81ED-4DB2-BD59-A6C34878D82A}">
                    <a16:rowId xmlns:a16="http://schemas.microsoft.com/office/drawing/2014/main" val="3085341055"/>
                  </a:ext>
                </a:extLst>
              </a:tr>
              <a:tr h="336744">
                <a:tc>
                  <a:txBody>
                    <a:bodyPr/>
                    <a:lstStyle/>
                    <a:p>
                      <a:r>
                        <a:rPr lang="en-US" sz="1300" b="1">
                          <a:latin typeface="Cambria" panose="02040503050406030204" pitchFamily="18" charset="0"/>
                          <a:ea typeface="Cambria" panose="02040503050406030204" pitchFamily="18" charset="0"/>
                        </a:rPr>
                        <a:t>Min Investment</a:t>
                      </a:r>
                      <a:endParaRPr lang="en-IN" sz="1300" b="1">
                        <a:latin typeface="Cambria" panose="02040503050406030204" pitchFamily="18" charset="0"/>
                        <a:ea typeface="Cambria" panose="02040503050406030204" pitchFamily="18" charset="0"/>
                      </a:endParaRPr>
                    </a:p>
                  </a:txBody>
                  <a:tcPr anchor="ctr"/>
                </a:tc>
                <a:tc>
                  <a:txBody>
                    <a:bodyPr/>
                    <a:lstStyle/>
                    <a:p>
                      <a:pPr algn="ctr"/>
                      <a:r>
                        <a:rPr lang="en-US" sz="1300" dirty="0">
                          <a:latin typeface="Cambria" panose="02040503050406030204" pitchFamily="18" charset="0"/>
                          <a:ea typeface="Cambria" panose="02040503050406030204" pitchFamily="18" charset="0"/>
                        </a:rPr>
                        <a:t>USD 151,000</a:t>
                      </a:r>
                    </a:p>
                  </a:txBody>
                  <a:tcPr anchor="ctr"/>
                </a:tc>
                <a:extLst>
                  <a:ext uri="{0D108BD9-81ED-4DB2-BD59-A6C34878D82A}">
                    <a16:rowId xmlns:a16="http://schemas.microsoft.com/office/drawing/2014/main" val="4053942507"/>
                  </a:ext>
                </a:extLst>
              </a:tr>
              <a:tr h="336744">
                <a:tc>
                  <a:txBody>
                    <a:bodyPr/>
                    <a:lstStyle/>
                    <a:p>
                      <a:r>
                        <a:rPr lang="en-IN" sz="1300" b="1">
                          <a:latin typeface="Cambria" panose="02040503050406030204" pitchFamily="18" charset="0"/>
                          <a:ea typeface="Cambria" panose="02040503050406030204" pitchFamily="18" charset="0"/>
                        </a:rPr>
                        <a:t>Tenure</a:t>
                      </a:r>
                    </a:p>
                  </a:txBody>
                  <a:tcPr anchor="ctr"/>
                </a:tc>
                <a:tc>
                  <a:txBody>
                    <a:bodyPr/>
                    <a:lstStyle/>
                    <a:p>
                      <a:pPr algn="ctr"/>
                      <a:r>
                        <a:rPr lang="en-IN" sz="1300" dirty="0">
                          <a:latin typeface="Cambria" panose="02040503050406030204" pitchFamily="18" charset="0"/>
                          <a:ea typeface="Cambria" panose="02040503050406030204" pitchFamily="18" charset="0"/>
                        </a:rPr>
                        <a:t>3 yrs (+2)</a:t>
                      </a:r>
                    </a:p>
                  </a:txBody>
                  <a:tcPr anchor="ctr"/>
                </a:tc>
                <a:extLst>
                  <a:ext uri="{0D108BD9-81ED-4DB2-BD59-A6C34878D82A}">
                    <a16:rowId xmlns:a16="http://schemas.microsoft.com/office/drawing/2014/main" val="595497186"/>
                  </a:ext>
                </a:extLst>
              </a:tr>
            </a:tbl>
          </a:graphicData>
        </a:graphic>
      </p:graphicFrame>
      <p:graphicFrame>
        <p:nvGraphicFramePr>
          <p:cNvPr id="7" name="Table 8">
            <a:extLst>
              <a:ext uri="{FF2B5EF4-FFF2-40B4-BE49-F238E27FC236}">
                <a16:creationId xmlns:a16="http://schemas.microsoft.com/office/drawing/2014/main" id="{0EC37C96-EDEE-F100-CFDF-A2F8C83D1CA0}"/>
              </a:ext>
            </a:extLst>
          </p:cNvPr>
          <p:cNvGraphicFramePr>
            <a:graphicFrameLocks noGrp="1"/>
          </p:cNvGraphicFramePr>
          <p:nvPr/>
        </p:nvGraphicFramePr>
        <p:xfrm>
          <a:off x="8534350" y="5065411"/>
          <a:ext cx="3364182" cy="1083076"/>
        </p:xfrm>
        <a:graphic>
          <a:graphicData uri="http://schemas.openxmlformats.org/drawingml/2006/table">
            <a:tbl>
              <a:tblPr firstRow="1" bandRow="1">
                <a:tableStyleId>{073A0DAA-6AF3-43AB-8588-CEC1D06C72B9}</a:tableStyleId>
              </a:tblPr>
              <a:tblGrid>
                <a:gridCol w="1855334">
                  <a:extLst>
                    <a:ext uri="{9D8B030D-6E8A-4147-A177-3AD203B41FA5}">
                      <a16:colId xmlns:a16="http://schemas.microsoft.com/office/drawing/2014/main" val="3655427531"/>
                    </a:ext>
                  </a:extLst>
                </a:gridCol>
                <a:gridCol w="1508848">
                  <a:extLst>
                    <a:ext uri="{9D8B030D-6E8A-4147-A177-3AD203B41FA5}">
                      <a16:colId xmlns:a16="http://schemas.microsoft.com/office/drawing/2014/main" val="1999429750"/>
                    </a:ext>
                  </a:extLst>
                </a:gridCol>
              </a:tblGrid>
              <a:tr h="380528">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IN" sz="1200" b="1" i="0" u="none" strike="noStrike">
                          <a:solidFill>
                            <a:schemeClr val="bg1"/>
                          </a:solidFill>
                          <a:effectLst/>
                          <a:latin typeface="Cambria" panose="02040503050406030204" pitchFamily="18" charset="0"/>
                          <a:ea typeface="Cambria" panose="02040503050406030204" pitchFamily="18" charset="0"/>
                        </a:rPr>
                        <a:t>Corpus</a:t>
                      </a:r>
                    </a:p>
                  </a:txBody>
                  <a:tcPr anchor="ctr"/>
                </a:tc>
                <a:tc>
                  <a:txBody>
                    <a:bodyPr/>
                    <a:lstStyle/>
                    <a:p>
                      <a:pPr algn="ctr" fontAlgn="ctr"/>
                      <a:r>
                        <a:rPr lang="en-IN" sz="1200" b="1" i="0" u="none" strike="noStrike">
                          <a:solidFill>
                            <a:schemeClr val="bg1"/>
                          </a:solidFill>
                          <a:effectLst/>
                          <a:latin typeface="Cambria" panose="02040503050406030204" pitchFamily="18" charset="0"/>
                          <a:ea typeface="Cambria" panose="02040503050406030204" pitchFamily="18" charset="0"/>
                        </a:rPr>
                        <a:t>Fixed</a:t>
                      </a:r>
                    </a:p>
                  </a:txBody>
                  <a:tcPr marL="9525" marR="9525" marT="9525" marB="0" anchor="ctr"/>
                </a:tc>
                <a:extLst>
                  <a:ext uri="{0D108BD9-81ED-4DB2-BD59-A6C34878D82A}">
                    <a16:rowId xmlns:a16="http://schemas.microsoft.com/office/drawing/2014/main" val="3419815612"/>
                  </a:ext>
                </a:extLst>
              </a:tr>
              <a:tr h="351274">
                <a:tc>
                  <a:txBody>
                    <a:bodyPr/>
                    <a:lstStyle/>
                    <a:p>
                      <a:pPr algn="ctr" fontAlgn="b"/>
                      <a:r>
                        <a:rPr lang="en-IN" sz="1200" b="1" i="0" u="none" strike="noStrike" dirty="0">
                          <a:solidFill>
                            <a:schemeClr val="tx1"/>
                          </a:solidFill>
                          <a:effectLst/>
                          <a:latin typeface="Cambria" panose="02040503050406030204" pitchFamily="18" charset="0"/>
                          <a:ea typeface="Cambria" panose="02040503050406030204" pitchFamily="18" charset="0"/>
                        </a:rPr>
                        <a:t>USD 150k-249k</a:t>
                      </a:r>
                    </a:p>
                  </a:txBody>
                  <a:tcPr marL="9525" marR="9525" marT="9525" marB="0" anchor="ctr"/>
                </a:tc>
                <a:tc>
                  <a:txBody>
                    <a:bodyPr/>
                    <a:lstStyle/>
                    <a:p>
                      <a:pPr algn="ctr" fontAlgn="ctr"/>
                      <a:r>
                        <a:rPr lang="en-IN" sz="1200" b="0" i="0" u="none" strike="noStrike">
                          <a:solidFill>
                            <a:schemeClr val="tx1"/>
                          </a:solidFill>
                          <a:effectLst/>
                          <a:latin typeface="Cambria" panose="02040503050406030204" pitchFamily="18" charset="0"/>
                          <a:ea typeface="Cambria" panose="02040503050406030204" pitchFamily="18" charset="0"/>
                        </a:rPr>
                        <a:t>1.50%</a:t>
                      </a:r>
                    </a:p>
                  </a:txBody>
                  <a:tcPr marL="9525" marR="9525" marT="9525" marB="0" anchor="ctr"/>
                </a:tc>
                <a:extLst>
                  <a:ext uri="{0D108BD9-81ED-4DB2-BD59-A6C34878D82A}">
                    <a16:rowId xmlns:a16="http://schemas.microsoft.com/office/drawing/2014/main" val="1593328609"/>
                  </a:ext>
                </a:extLst>
              </a:tr>
              <a:tr h="351274">
                <a:tc>
                  <a:txBody>
                    <a:bodyPr/>
                    <a:lstStyle/>
                    <a:p>
                      <a:pPr algn="ctr" fontAlgn="b"/>
                      <a:r>
                        <a:rPr lang="en-IN" sz="1200" b="1" i="0" u="none" strike="noStrike">
                          <a:solidFill>
                            <a:schemeClr val="tx1"/>
                          </a:solidFill>
                          <a:effectLst/>
                          <a:latin typeface="Cambria" panose="02040503050406030204" pitchFamily="18" charset="0"/>
                          <a:ea typeface="Cambria" panose="02040503050406030204" pitchFamily="18" charset="0"/>
                        </a:rPr>
                        <a:t>&gt; USD 249K</a:t>
                      </a:r>
                    </a:p>
                  </a:txBody>
                  <a:tcPr marL="9525" marR="9525" marT="9525" marB="0" anchor="ctr"/>
                </a:tc>
                <a:tc>
                  <a:txBody>
                    <a:bodyPr/>
                    <a:lstStyle/>
                    <a:p>
                      <a:pPr algn="ctr" fontAlgn="ctr"/>
                      <a:r>
                        <a:rPr lang="en-IN" sz="1200" b="0" i="0" u="none" strike="noStrike" dirty="0">
                          <a:solidFill>
                            <a:schemeClr val="tx1"/>
                          </a:solidFill>
                          <a:effectLst/>
                          <a:latin typeface="Cambria" panose="02040503050406030204" pitchFamily="18" charset="0"/>
                          <a:ea typeface="Cambria" panose="02040503050406030204" pitchFamily="18" charset="0"/>
                        </a:rPr>
                        <a:t>1.25%</a:t>
                      </a:r>
                    </a:p>
                  </a:txBody>
                  <a:tcPr marL="9525" marR="9525" marT="9525" marB="0" anchor="ctr"/>
                </a:tc>
                <a:extLst>
                  <a:ext uri="{0D108BD9-81ED-4DB2-BD59-A6C34878D82A}">
                    <a16:rowId xmlns:a16="http://schemas.microsoft.com/office/drawing/2014/main" val="918766262"/>
                  </a:ext>
                </a:extLst>
              </a:tr>
            </a:tbl>
          </a:graphicData>
        </a:graphic>
      </p:graphicFrame>
      <p:sp>
        <p:nvSpPr>
          <p:cNvPr id="9" name="TextBox 8"/>
          <p:cNvSpPr txBox="1"/>
          <p:nvPr/>
        </p:nvSpPr>
        <p:spPr>
          <a:xfrm>
            <a:off x="97235" y="974534"/>
            <a:ext cx="4169234" cy="4093428"/>
          </a:xfrm>
          <a:prstGeom prst="rect">
            <a:avLst/>
          </a:prstGeom>
          <a:noFill/>
          <a:ln>
            <a:solidFill>
              <a:schemeClr val="bg1">
                <a:lumMod val="85000"/>
              </a:schemeClr>
            </a:solidFill>
          </a:ln>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300" b="1"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About the fund:</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300" b="0"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The fund adopts a globally diversified investment strategy designed to capture long-term growth while managing risk. It invests across multiple countries and sectors, with a stronger focus on structural growth themes such as </a:t>
            </a:r>
            <a:r>
              <a:rPr kumimoji="0" lang="en-US" sz="1300" b="1"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artificial intelligence, data centers, and semiconductors</a:t>
            </a:r>
            <a:r>
              <a:rPr kumimoji="0" lang="en-US" sz="1300" b="0"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 which are expected to drive future economic expansion.</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300" b="0"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300" b="0"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Geographically, the portfolio is spread across </a:t>
            </a:r>
            <a:r>
              <a:rPr kumimoji="0" lang="en-US" sz="1300" b="1"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the US, China, Taiwan, Hong Kong, Europe, Japan, and the UK</a:t>
            </a:r>
            <a:r>
              <a:rPr kumimoji="0" lang="en-US" sz="1300" b="0"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 helping to reduce overall volatility. While </a:t>
            </a:r>
            <a:r>
              <a:rPr kumimoji="0" lang="en-US" sz="1300" b="1"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technology</a:t>
            </a:r>
            <a:r>
              <a:rPr kumimoji="0" lang="en-US" sz="1300" b="0"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 forms the foundation of the portfolio, the fund also includes exposure to sectors such as </a:t>
            </a:r>
            <a:r>
              <a:rPr kumimoji="0" lang="en-US" sz="1300" b="1"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industrials and financials </a:t>
            </a:r>
            <a:r>
              <a:rPr kumimoji="0" lang="en-US" sz="1300" b="0"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to create a balanced allocation. A significant portion of the fund is invested in </a:t>
            </a:r>
            <a:r>
              <a:rPr kumimoji="0" lang="en-US" sz="1300" b="1"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developed</a:t>
            </a:r>
            <a:r>
              <a:rPr kumimoji="0" lang="en-US" sz="1300" b="0"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 </a:t>
            </a:r>
            <a:r>
              <a:rPr kumimoji="0" lang="en-US" sz="1300" b="1"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markets</a:t>
            </a:r>
            <a:r>
              <a:rPr kumimoji="0" lang="en-US" sz="1300" b="0"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 particularly the </a:t>
            </a:r>
            <a:r>
              <a:rPr kumimoji="0" lang="en-US" sz="1300" b="1"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US</a:t>
            </a:r>
            <a:r>
              <a:rPr kumimoji="0" lang="en-US" sz="1300" b="0"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 to provide stability, while selective allocations to high-growth themes and </a:t>
            </a:r>
            <a:r>
              <a:rPr kumimoji="0" lang="en-US" sz="1300" b="1"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emerging markets </a:t>
            </a:r>
            <a:r>
              <a:rPr kumimoji="0" lang="en-US" sz="1300" b="0"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aim to enhance </a:t>
            </a:r>
            <a:r>
              <a:rPr kumimoji="0" lang="en-US" sz="1300" b="1"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return</a:t>
            </a:r>
            <a:r>
              <a:rPr kumimoji="0" lang="en-US" sz="1300" b="0"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 </a:t>
            </a:r>
            <a:r>
              <a:rPr kumimoji="0" lang="en-US" sz="1300" b="1"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potential</a:t>
            </a:r>
            <a:r>
              <a:rPr kumimoji="0" lang="en-US" sz="1300" b="0"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 and </a:t>
            </a:r>
            <a:r>
              <a:rPr kumimoji="0" lang="en-US" sz="1300" b="1"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diversification</a:t>
            </a:r>
            <a:r>
              <a:rPr kumimoji="0" lang="en-US" sz="1300" b="0"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 over the long term.</a:t>
            </a:r>
            <a:endParaRPr kumimoji="0" lang="en-IN" sz="1300" b="1"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endParaRPr>
          </a:p>
        </p:txBody>
      </p:sp>
      <p:sp>
        <p:nvSpPr>
          <p:cNvPr id="14" name="TextBox 13"/>
          <p:cNvSpPr txBox="1"/>
          <p:nvPr/>
        </p:nvSpPr>
        <p:spPr>
          <a:xfrm>
            <a:off x="8478829" y="4776250"/>
            <a:ext cx="2902229" cy="30777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400" b="1" i="0"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rPr>
              <a:t>Fees Structure</a:t>
            </a:r>
          </a:p>
        </p:txBody>
      </p:sp>
      <p:sp>
        <p:nvSpPr>
          <p:cNvPr id="18" name="Rectangle 17"/>
          <p:cNvSpPr/>
          <p:nvPr/>
        </p:nvSpPr>
        <p:spPr>
          <a:xfrm>
            <a:off x="0" y="808383"/>
            <a:ext cx="12192000" cy="45719"/>
          </a:xfrm>
          <a:prstGeom prst="rect">
            <a:avLst/>
          </a:prstGeom>
          <a:solidFill>
            <a:schemeClr val="bg1">
              <a:lumMod val="6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9" name="Slide Number Placeholder 18"/>
          <p:cNvSpPr>
            <a:spLocks noGrp="1"/>
          </p:cNvSpPr>
          <p:nvPr>
            <p:ph type="sldNum" sz="quarter" idx="12"/>
          </p:nvPr>
        </p:nvSpPr>
        <p:spPr>
          <a:xfrm>
            <a:off x="9448800" y="6535368"/>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1E62F875-1F54-4527-993B-FB1D0CCB3E02}" type="slidenum">
              <a:rPr kumimoji="0" lang="en-IN" sz="1200" b="1" i="0" u="none" strike="noStrike" kern="1200" cap="none" spc="0" normalizeH="0" baseline="0" noProof="0" smtClean="0">
                <a:ln>
                  <a:noFill/>
                </a:ln>
                <a:solidFill>
                  <a:prstClr val="white"/>
                </a:solidFill>
                <a:effectLst/>
                <a:uLnTx/>
                <a:uFillTx/>
                <a:latin typeface="Cambria" panose="02040503050406030204" pitchFamily="18" charset="0"/>
                <a:ea typeface="Cambria" panose="02040503050406030204" pitchFamily="18" charset="0"/>
                <a:cs typeface="+mn-cs"/>
              </a:rPr>
              <a:pPr marL="0" marR="0" lvl="0" indent="0" algn="r" defTabSz="914400" rtl="0" eaLnBrk="1" fontAlgn="auto" latinLnBrk="0" hangingPunct="1">
                <a:lnSpc>
                  <a:spcPct val="100000"/>
                </a:lnSpc>
                <a:spcBef>
                  <a:spcPts val="0"/>
                </a:spcBef>
                <a:spcAft>
                  <a:spcPts val="0"/>
                </a:spcAft>
                <a:buClrTx/>
                <a:buSzTx/>
                <a:buFontTx/>
                <a:buNone/>
                <a:tabLst/>
                <a:defRPr/>
              </a:pPr>
              <a:t>101</a:t>
            </a:fld>
            <a:endParaRPr kumimoji="0" lang="en-IN" sz="1200" b="1" i="0" u="none" strike="noStrike" kern="1200" cap="none" spc="0" normalizeH="0" baseline="0" noProof="0">
              <a:ln>
                <a:noFill/>
              </a:ln>
              <a:solidFill>
                <a:prstClr val="white"/>
              </a:solidFill>
              <a:effectLst/>
              <a:uLnTx/>
              <a:uFillTx/>
              <a:latin typeface="Cambria" panose="02040503050406030204" pitchFamily="18" charset="0"/>
              <a:ea typeface="Cambria" panose="02040503050406030204" pitchFamily="18" charset="0"/>
              <a:cs typeface="+mn-cs"/>
            </a:endParaRPr>
          </a:p>
        </p:txBody>
      </p:sp>
      <p:pic>
        <p:nvPicPr>
          <p:cNvPr id="10" name="Picture 9" descr="A white text on a black background&#10;&#10;AI-generated content may be incorrect.">
            <a:extLst>
              <a:ext uri="{FF2B5EF4-FFF2-40B4-BE49-F238E27FC236}">
                <a16:creationId xmlns:a16="http://schemas.microsoft.com/office/drawing/2014/main" id="{1376B5D2-9DF5-844C-2C2D-7579C419AFB8}"/>
              </a:ext>
            </a:extLst>
          </p:cNvPr>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10362466" y="234062"/>
            <a:ext cx="1559328" cy="340260"/>
          </a:xfrm>
          <a:prstGeom prst="rect">
            <a:avLst/>
          </a:prstGeom>
        </p:spPr>
      </p:pic>
      <p:graphicFrame>
        <p:nvGraphicFramePr>
          <p:cNvPr id="12" name="Table 11">
            <a:extLst>
              <a:ext uri="{FF2B5EF4-FFF2-40B4-BE49-F238E27FC236}">
                <a16:creationId xmlns:a16="http://schemas.microsoft.com/office/drawing/2014/main" id="{604722D5-C1DA-BE56-8114-2486C6B837F7}"/>
              </a:ext>
            </a:extLst>
          </p:cNvPr>
          <p:cNvGraphicFramePr>
            <a:graphicFrameLocks noGrp="1"/>
          </p:cNvGraphicFramePr>
          <p:nvPr>
            <p:extLst>
              <p:ext uri="{D42A27DB-BD31-4B8C-83A1-F6EECF244321}">
                <p14:modId xmlns:p14="http://schemas.microsoft.com/office/powerpoint/2010/main" val="662695378"/>
              </p:ext>
            </p:extLst>
          </p:nvPr>
        </p:nvGraphicFramePr>
        <p:xfrm>
          <a:off x="8478829" y="3530378"/>
          <a:ext cx="3592859" cy="1245870"/>
        </p:xfrm>
        <a:graphic>
          <a:graphicData uri="http://schemas.openxmlformats.org/drawingml/2006/table">
            <a:tbl>
              <a:tblPr/>
              <a:tblGrid>
                <a:gridCol w="2431673">
                  <a:extLst>
                    <a:ext uri="{9D8B030D-6E8A-4147-A177-3AD203B41FA5}">
                      <a16:colId xmlns:a16="http://schemas.microsoft.com/office/drawing/2014/main" val="1894600918"/>
                    </a:ext>
                  </a:extLst>
                </a:gridCol>
                <a:gridCol w="1161186">
                  <a:extLst>
                    <a:ext uri="{9D8B030D-6E8A-4147-A177-3AD203B41FA5}">
                      <a16:colId xmlns:a16="http://schemas.microsoft.com/office/drawing/2014/main" val="4217133279"/>
                    </a:ext>
                  </a:extLst>
                </a:gridCol>
              </a:tblGrid>
              <a:tr h="316044">
                <a:tc>
                  <a:txBody>
                    <a:bodyPr/>
                    <a:lstStyle/>
                    <a:p>
                      <a:pPr algn="ctr" rtl="0" fontAlgn="ctr">
                        <a:buNone/>
                      </a:pPr>
                      <a:r>
                        <a:rPr lang="en-IN" sz="1300" b="1" i="0" u="none" strike="noStrike">
                          <a:solidFill>
                            <a:srgbClr val="FFFFFF"/>
                          </a:solidFill>
                          <a:effectLst/>
                          <a:latin typeface="Cambria" panose="02040503050406030204" pitchFamily="18" charset="0"/>
                        </a:rPr>
                        <a:t>Asset Allocation</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000000"/>
                    </a:solidFill>
                  </a:tcPr>
                </a:tc>
                <a:tc>
                  <a:txBody>
                    <a:bodyPr/>
                    <a:lstStyle/>
                    <a:p>
                      <a:pPr algn="ctr" rtl="0" fontAlgn="ctr">
                        <a:buNone/>
                      </a:pPr>
                      <a:r>
                        <a:rPr lang="en-IN" sz="1300" b="1" i="0" u="none" strike="noStrike">
                          <a:solidFill>
                            <a:srgbClr val="FFFFFF"/>
                          </a:solidFill>
                          <a:effectLst/>
                          <a:latin typeface="Cambria" panose="02040503050406030204" pitchFamily="18" charset="0"/>
                        </a:rPr>
                        <a:t>Allocation %</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000000"/>
                    </a:solidFill>
                  </a:tcPr>
                </a:tc>
                <a:extLst>
                  <a:ext uri="{0D108BD9-81ED-4DB2-BD59-A6C34878D82A}">
                    <a16:rowId xmlns:a16="http://schemas.microsoft.com/office/drawing/2014/main" val="1085156572"/>
                  </a:ext>
                </a:extLst>
              </a:tr>
              <a:tr h="344458">
                <a:tc>
                  <a:txBody>
                    <a:bodyPr/>
                    <a:lstStyle/>
                    <a:p>
                      <a:pPr algn="ctr" rtl="0" fontAlgn="ctr">
                        <a:buNone/>
                      </a:pPr>
                      <a:r>
                        <a:rPr lang="en-US" sz="1300" b="0" i="0" u="none" strike="noStrike">
                          <a:solidFill>
                            <a:srgbClr val="000000"/>
                          </a:solidFill>
                          <a:effectLst/>
                          <a:latin typeface="Cambria" panose="02040503050406030204" pitchFamily="18" charset="0"/>
                        </a:rPr>
                        <a:t>Global ETFs and offshore funds</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905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E7E7E7"/>
                    </a:solidFill>
                  </a:tcPr>
                </a:tc>
                <a:tc>
                  <a:txBody>
                    <a:bodyPr/>
                    <a:lstStyle/>
                    <a:p>
                      <a:pPr algn="ctr" rtl="0" fontAlgn="b">
                        <a:buNone/>
                      </a:pPr>
                      <a:r>
                        <a:rPr lang="en-IN" sz="1300" b="0" i="0" u="none" strike="noStrike">
                          <a:solidFill>
                            <a:srgbClr val="000000"/>
                          </a:solidFill>
                          <a:effectLst/>
                          <a:latin typeface="Cambria" panose="02040503050406030204" pitchFamily="18" charset="0"/>
                        </a:rPr>
                        <a:t>90-100%</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905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E7E7E7"/>
                    </a:solidFill>
                  </a:tcPr>
                </a:tc>
                <a:extLst>
                  <a:ext uri="{0D108BD9-81ED-4DB2-BD59-A6C34878D82A}">
                    <a16:rowId xmlns:a16="http://schemas.microsoft.com/office/drawing/2014/main" val="2479296388"/>
                  </a:ext>
                </a:extLst>
              </a:tr>
              <a:tr h="585368">
                <a:tc>
                  <a:txBody>
                    <a:bodyPr/>
                    <a:lstStyle/>
                    <a:p>
                      <a:pPr algn="ctr" rtl="0" fontAlgn="ctr">
                        <a:buNone/>
                      </a:pPr>
                      <a:r>
                        <a:rPr lang="en-US" sz="1300" b="0" i="0" u="none" strike="noStrike" dirty="0">
                          <a:solidFill>
                            <a:srgbClr val="000000"/>
                          </a:solidFill>
                          <a:effectLst/>
                          <a:latin typeface="Cambria" panose="02040503050406030204" pitchFamily="18" charset="0"/>
                        </a:rPr>
                        <a:t>Short term FD, Liquid ETFs, units of overnight funds</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CBCBCB"/>
                    </a:solidFill>
                  </a:tcPr>
                </a:tc>
                <a:tc>
                  <a:txBody>
                    <a:bodyPr/>
                    <a:lstStyle/>
                    <a:p>
                      <a:pPr algn="ctr" rtl="0" fontAlgn="b">
                        <a:buNone/>
                      </a:pPr>
                      <a:r>
                        <a:rPr lang="en-IN" sz="1300" b="0" i="0" u="none" strike="noStrike" dirty="0" err="1">
                          <a:solidFill>
                            <a:srgbClr val="000000"/>
                          </a:solidFill>
                          <a:effectLst/>
                          <a:latin typeface="Cambria" panose="02040503050406030204" pitchFamily="18" charset="0"/>
                        </a:rPr>
                        <a:t>Upto</a:t>
                      </a:r>
                      <a:r>
                        <a:rPr lang="en-IN" sz="1300" b="0" i="0" u="none" strike="noStrike" dirty="0">
                          <a:solidFill>
                            <a:srgbClr val="000000"/>
                          </a:solidFill>
                          <a:effectLst/>
                          <a:latin typeface="Cambria" panose="02040503050406030204" pitchFamily="18" charset="0"/>
                        </a:rPr>
                        <a:t> 10%</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CBCBCB"/>
                    </a:solidFill>
                  </a:tcPr>
                </a:tc>
                <a:extLst>
                  <a:ext uri="{0D108BD9-81ED-4DB2-BD59-A6C34878D82A}">
                    <a16:rowId xmlns:a16="http://schemas.microsoft.com/office/drawing/2014/main" val="3074311107"/>
                  </a:ext>
                </a:extLst>
              </a:tr>
            </a:tbl>
          </a:graphicData>
        </a:graphic>
      </p:graphicFrame>
      <p:graphicFrame>
        <p:nvGraphicFramePr>
          <p:cNvPr id="23" name="Table 22">
            <a:extLst>
              <a:ext uri="{FF2B5EF4-FFF2-40B4-BE49-F238E27FC236}">
                <a16:creationId xmlns:a16="http://schemas.microsoft.com/office/drawing/2014/main" id="{A02C0BAC-3478-74F0-971B-704E910814AD}"/>
              </a:ext>
            </a:extLst>
          </p:cNvPr>
          <p:cNvGraphicFramePr>
            <a:graphicFrameLocks noGrp="1"/>
          </p:cNvGraphicFramePr>
          <p:nvPr>
            <p:extLst>
              <p:ext uri="{D42A27DB-BD31-4B8C-83A1-F6EECF244321}">
                <p14:modId xmlns:p14="http://schemas.microsoft.com/office/powerpoint/2010/main" val="1132265804"/>
              </p:ext>
            </p:extLst>
          </p:nvPr>
        </p:nvGraphicFramePr>
        <p:xfrm>
          <a:off x="4438880" y="3532930"/>
          <a:ext cx="3826630" cy="1245870"/>
        </p:xfrm>
        <a:graphic>
          <a:graphicData uri="http://schemas.openxmlformats.org/drawingml/2006/table">
            <a:tbl>
              <a:tblPr/>
              <a:tblGrid>
                <a:gridCol w="2421152">
                  <a:extLst>
                    <a:ext uri="{9D8B030D-6E8A-4147-A177-3AD203B41FA5}">
                      <a16:colId xmlns:a16="http://schemas.microsoft.com/office/drawing/2014/main" val="2238821253"/>
                    </a:ext>
                  </a:extLst>
                </a:gridCol>
                <a:gridCol w="1405478">
                  <a:extLst>
                    <a:ext uri="{9D8B030D-6E8A-4147-A177-3AD203B41FA5}">
                      <a16:colId xmlns:a16="http://schemas.microsoft.com/office/drawing/2014/main" val="584649402"/>
                    </a:ext>
                  </a:extLst>
                </a:gridCol>
              </a:tblGrid>
              <a:tr h="191124">
                <a:tc>
                  <a:txBody>
                    <a:bodyPr/>
                    <a:lstStyle/>
                    <a:p>
                      <a:pPr algn="ctr" rtl="0" fontAlgn="ctr">
                        <a:buNone/>
                      </a:pPr>
                      <a:r>
                        <a:rPr lang="en-IN" sz="1300" b="1" i="0" u="none" strike="noStrike">
                          <a:solidFill>
                            <a:srgbClr val="FFFFFF"/>
                          </a:solidFill>
                          <a:effectLst/>
                          <a:latin typeface="Cambria" panose="02040503050406030204" pitchFamily="18" charset="0"/>
                        </a:rPr>
                        <a:t>Top Sectors</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000000"/>
                    </a:solidFill>
                  </a:tcPr>
                </a:tc>
                <a:tc>
                  <a:txBody>
                    <a:bodyPr/>
                    <a:lstStyle/>
                    <a:p>
                      <a:pPr algn="ctr" rtl="0" fontAlgn="ctr">
                        <a:buNone/>
                      </a:pPr>
                      <a:r>
                        <a:rPr lang="en-IN" sz="1300" b="1" i="0" u="none" strike="noStrike">
                          <a:solidFill>
                            <a:srgbClr val="FFFFFF"/>
                          </a:solidFill>
                          <a:effectLst/>
                          <a:latin typeface="Cambria" panose="02040503050406030204" pitchFamily="18" charset="0"/>
                        </a:rPr>
                        <a:t>Allocation %</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000000"/>
                    </a:solidFill>
                  </a:tcPr>
                </a:tc>
                <a:extLst>
                  <a:ext uri="{0D108BD9-81ED-4DB2-BD59-A6C34878D82A}">
                    <a16:rowId xmlns:a16="http://schemas.microsoft.com/office/drawing/2014/main" val="3170895530"/>
                  </a:ext>
                </a:extLst>
              </a:tr>
              <a:tr h="191124">
                <a:tc>
                  <a:txBody>
                    <a:bodyPr/>
                    <a:lstStyle/>
                    <a:p>
                      <a:pPr algn="ctr" rtl="0" fontAlgn="ctr">
                        <a:buNone/>
                      </a:pPr>
                      <a:r>
                        <a:rPr lang="en-IN" sz="1300" b="0" i="0" u="none" strike="noStrike">
                          <a:solidFill>
                            <a:srgbClr val="000000"/>
                          </a:solidFill>
                          <a:effectLst/>
                          <a:latin typeface="Cambria" panose="02040503050406030204" pitchFamily="18" charset="0"/>
                        </a:rPr>
                        <a:t>IT</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905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E7E7E7"/>
                    </a:solidFill>
                  </a:tcPr>
                </a:tc>
                <a:tc>
                  <a:txBody>
                    <a:bodyPr/>
                    <a:lstStyle/>
                    <a:p>
                      <a:pPr algn="ctr" rtl="0" fontAlgn="b">
                        <a:buNone/>
                      </a:pPr>
                      <a:r>
                        <a:rPr lang="en-IN" sz="1300" b="0" i="0" u="none" strike="noStrike" dirty="0">
                          <a:solidFill>
                            <a:srgbClr val="000000"/>
                          </a:solidFill>
                          <a:effectLst/>
                          <a:latin typeface="Cambria" panose="02040503050406030204" pitchFamily="18" charset="0"/>
                        </a:rPr>
                        <a:t>31.50%</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905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E7E7E7"/>
                    </a:solidFill>
                  </a:tcPr>
                </a:tc>
                <a:extLst>
                  <a:ext uri="{0D108BD9-81ED-4DB2-BD59-A6C34878D82A}">
                    <a16:rowId xmlns:a16="http://schemas.microsoft.com/office/drawing/2014/main" val="3037801637"/>
                  </a:ext>
                </a:extLst>
              </a:tr>
              <a:tr h="191124">
                <a:tc>
                  <a:txBody>
                    <a:bodyPr/>
                    <a:lstStyle/>
                    <a:p>
                      <a:pPr algn="ctr" rtl="0" fontAlgn="ctr">
                        <a:buNone/>
                      </a:pPr>
                      <a:r>
                        <a:rPr lang="en-IN" sz="1300" b="0" i="0" u="none" strike="noStrike">
                          <a:solidFill>
                            <a:srgbClr val="000000"/>
                          </a:solidFill>
                          <a:effectLst/>
                          <a:latin typeface="Cambria" panose="02040503050406030204" pitchFamily="18" charset="0"/>
                        </a:rPr>
                        <a:t>Industrials</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CBCBCB"/>
                    </a:solidFill>
                  </a:tcPr>
                </a:tc>
                <a:tc>
                  <a:txBody>
                    <a:bodyPr/>
                    <a:lstStyle/>
                    <a:p>
                      <a:pPr algn="ctr" rtl="0" fontAlgn="b">
                        <a:buNone/>
                      </a:pPr>
                      <a:r>
                        <a:rPr lang="en-IN" sz="1300" b="0" i="0" u="none" strike="noStrike" dirty="0">
                          <a:solidFill>
                            <a:srgbClr val="000000"/>
                          </a:solidFill>
                          <a:effectLst/>
                          <a:latin typeface="Cambria" panose="02040503050406030204" pitchFamily="18" charset="0"/>
                        </a:rPr>
                        <a:t>14.60%</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CBCBCB"/>
                    </a:solidFill>
                  </a:tcPr>
                </a:tc>
                <a:extLst>
                  <a:ext uri="{0D108BD9-81ED-4DB2-BD59-A6C34878D82A}">
                    <a16:rowId xmlns:a16="http://schemas.microsoft.com/office/drawing/2014/main" val="4153780706"/>
                  </a:ext>
                </a:extLst>
              </a:tr>
              <a:tr h="191124">
                <a:tc>
                  <a:txBody>
                    <a:bodyPr/>
                    <a:lstStyle/>
                    <a:p>
                      <a:pPr algn="ctr" rtl="0" fontAlgn="ctr">
                        <a:buNone/>
                      </a:pPr>
                      <a:r>
                        <a:rPr lang="en-IN" sz="1300" b="0" i="0" u="none" strike="noStrike">
                          <a:solidFill>
                            <a:srgbClr val="000000"/>
                          </a:solidFill>
                          <a:effectLst/>
                          <a:latin typeface="Cambria" panose="02040503050406030204" pitchFamily="18" charset="0"/>
                        </a:rPr>
                        <a:t>Financials</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905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E7E7E7"/>
                    </a:solidFill>
                  </a:tcPr>
                </a:tc>
                <a:tc>
                  <a:txBody>
                    <a:bodyPr/>
                    <a:lstStyle/>
                    <a:p>
                      <a:pPr algn="ctr" rtl="0" fontAlgn="b">
                        <a:buNone/>
                      </a:pPr>
                      <a:r>
                        <a:rPr lang="en-IN" sz="1300" b="0" i="0" u="none" strike="noStrike" dirty="0">
                          <a:solidFill>
                            <a:srgbClr val="000000"/>
                          </a:solidFill>
                          <a:effectLst/>
                          <a:latin typeface="Cambria" panose="02040503050406030204" pitchFamily="18" charset="0"/>
                        </a:rPr>
                        <a:t>7.90%</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905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E7E7E7"/>
                    </a:solidFill>
                  </a:tcPr>
                </a:tc>
                <a:extLst>
                  <a:ext uri="{0D108BD9-81ED-4DB2-BD59-A6C34878D82A}">
                    <a16:rowId xmlns:a16="http://schemas.microsoft.com/office/drawing/2014/main" val="3542288466"/>
                  </a:ext>
                </a:extLst>
              </a:tr>
              <a:tr h="191124">
                <a:tc>
                  <a:txBody>
                    <a:bodyPr/>
                    <a:lstStyle/>
                    <a:p>
                      <a:pPr algn="ctr" rtl="0" fontAlgn="ctr">
                        <a:buNone/>
                      </a:pPr>
                      <a:r>
                        <a:rPr lang="en-IN" sz="1300" b="0" i="0" u="none" strike="noStrike" dirty="0">
                          <a:solidFill>
                            <a:srgbClr val="000000"/>
                          </a:solidFill>
                          <a:effectLst/>
                          <a:latin typeface="Cambria" panose="02040503050406030204" pitchFamily="18" charset="0"/>
                        </a:rPr>
                        <a:t>Communications</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CBCBCB"/>
                    </a:solidFill>
                  </a:tcPr>
                </a:tc>
                <a:tc>
                  <a:txBody>
                    <a:bodyPr/>
                    <a:lstStyle/>
                    <a:p>
                      <a:pPr algn="ctr" rtl="0" fontAlgn="b">
                        <a:buNone/>
                      </a:pPr>
                      <a:r>
                        <a:rPr lang="en-IN" sz="1300" b="0" i="0" u="none" strike="noStrike" dirty="0">
                          <a:solidFill>
                            <a:srgbClr val="000000"/>
                          </a:solidFill>
                          <a:effectLst/>
                          <a:latin typeface="Cambria" panose="02040503050406030204" pitchFamily="18" charset="0"/>
                        </a:rPr>
                        <a:t>5.80%</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CBCBCB"/>
                    </a:solidFill>
                  </a:tcPr>
                </a:tc>
                <a:extLst>
                  <a:ext uri="{0D108BD9-81ED-4DB2-BD59-A6C34878D82A}">
                    <a16:rowId xmlns:a16="http://schemas.microsoft.com/office/drawing/2014/main" val="2005050069"/>
                  </a:ext>
                </a:extLst>
              </a:tr>
              <a:tr h="191124">
                <a:tc>
                  <a:txBody>
                    <a:bodyPr/>
                    <a:lstStyle/>
                    <a:p>
                      <a:pPr algn="ctr" rtl="0" fontAlgn="ctr">
                        <a:buNone/>
                      </a:pPr>
                      <a:r>
                        <a:rPr lang="en-IN" sz="1300" b="0" i="0" u="none" strike="noStrike" dirty="0">
                          <a:solidFill>
                            <a:srgbClr val="000000"/>
                          </a:solidFill>
                          <a:effectLst/>
                          <a:latin typeface="Cambria" panose="02040503050406030204" pitchFamily="18" charset="0"/>
                        </a:rPr>
                        <a:t>Cons. Discretionary</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905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E7E7E7"/>
                    </a:solidFill>
                  </a:tcPr>
                </a:tc>
                <a:tc>
                  <a:txBody>
                    <a:bodyPr/>
                    <a:lstStyle/>
                    <a:p>
                      <a:pPr algn="ctr" rtl="0" fontAlgn="b">
                        <a:buNone/>
                      </a:pPr>
                      <a:r>
                        <a:rPr lang="en-IN" sz="1300" b="0" i="0" u="none" strike="noStrike" dirty="0">
                          <a:solidFill>
                            <a:srgbClr val="000000"/>
                          </a:solidFill>
                          <a:effectLst/>
                          <a:latin typeface="Cambria" panose="02040503050406030204" pitchFamily="18" charset="0"/>
                        </a:rPr>
                        <a:t>5.50%</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905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E7E7E7"/>
                    </a:solidFill>
                  </a:tcPr>
                </a:tc>
                <a:extLst>
                  <a:ext uri="{0D108BD9-81ED-4DB2-BD59-A6C34878D82A}">
                    <a16:rowId xmlns:a16="http://schemas.microsoft.com/office/drawing/2014/main" val="690603092"/>
                  </a:ext>
                </a:extLst>
              </a:tr>
            </a:tbl>
          </a:graphicData>
        </a:graphic>
      </p:graphicFrame>
      <p:graphicFrame>
        <p:nvGraphicFramePr>
          <p:cNvPr id="8" name="Table 7">
            <a:extLst>
              <a:ext uri="{FF2B5EF4-FFF2-40B4-BE49-F238E27FC236}">
                <a16:creationId xmlns:a16="http://schemas.microsoft.com/office/drawing/2014/main" id="{426939CB-4C08-5546-D9BC-9BB510C7EAB7}"/>
              </a:ext>
            </a:extLst>
          </p:cNvPr>
          <p:cNvGraphicFramePr>
            <a:graphicFrameLocks noGrp="1"/>
          </p:cNvGraphicFramePr>
          <p:nvPr>
            <p:extLst>
              <p:ext uri="{D42A27DB-BD31-4B8C-83A1-F6EECF244321}">
                <p14:modId xmlns:p14="http://schemas.microsoft.com/office/powerpoint/2010/main" val="544822472"/>
              </p:ext>
            </p:extLst>
          </p:nvPr>
        </p:nvGraphicFramePr>
        <p:xfrm>
          <a:off x="4475555" y="4880700"/>
          <a:ext cx="3826631" cy="1661160"/>
        </p:xfrm>
        <a:graphic>
          <a:graphicData uri="http://schemas.openxmlformats.org/drawingml/2006/table">
            <a:tbl>
              <a:tblPr/>
              <a:tblGrid>
                <a:gridCol w="2086402">
                  <a:extLst>
                    <a:ext uri="{9D8B030D-6E8A-4147-A177-3AD203B41FA5}">
                      <a16:colId xmlns:a16="http://schemas.microsoft.com/office/drawing/2014/main" val="419527118"/>
                    </a:ext>
                  </a:extLst>
                </a:gridCol>
                <a:gridCol w="1740229">
                  <a:extLst>
                    <a:ext uri="{9D8B030D-6E8A-4147-A177-3AD203B41FA5}">
                      <a16:colId xmlns:a16="http://schemas.microsoft.com/office/drawing/2014/main" val="2859903611"/>
                    </a:ext>
                  </a:extLst>
                </a:gridCol>
              </a:tblGrid>
              <a:tr h="195150">
                <a:tc>
                  <a:txBody>
                    <a:bodyPr/>
                    <a:lstStyle/>
                    <a:p>
                      <a:pPr algn="ctr" rtl="0" fontAlgn="ctr">
                        <a:buNone/>
                      </a:pPr>
                      <a:r>
                        <a:rPr lang="en-IN" sz="1300" b="1" i="0" u="none" strike="noStrike">
                          <a:solidFill>
                            <a:srgbClr val="FFFFFF"/>
                          </a:solidFill>
                          <a:effectLst/>
                          <a:latin typeface="Cambria" panose="02040503050406030204" pitchFamily="18" charset="0"/>
                        </a:rPr>
                        <a:t>Top Countries</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000000"/>
                    </a:solidFill>
                  </a:tcPr>
                </a:tc>
                <a:tc>
                  <a:txBody>
                    <a:bodyPr/>
                    <a:lstStyle/>
                    <a:p>
                      <a:pPr algn="ctr" rtl="0" fontAlgn="ctr">
                        <a:buNone/>
                      </a:pPr>
                      <a:r>
                        <a:rPr lang="en-IN" sz="1300" b="1" i="0" u="none" strike="noStrike">
                          <a:solidFill>
                            <a:srgbClr val="FFFFFF"/>
                          </a:solidFill>
                          <a:effectLst/>
                          <a:latin typeface="Cambria" panose="02040503050406030204" pitchFamily="18" charset="0"/>
                        </a:rPr>
                        <a:t>Allocation %</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000000"/>
                    </a:solidFill>
                  </a:tcPr>
                </a:tc>
                <a:extLst>
                  <a:ext uri="{0D108BD9-81ED-4DB2-BD59-A6C34878D82A}">
                    <a16:rowId xmlns:a16="http://schemas.microsoft.com/office/drawing/2014/main" val="256278036"/>
                  </a:ext>
                </a:extLst>
              </a:tr>
              <a:tr h="195150">
                <a:tc>
                  <a:txBody>
                    <a:bodyPr/>
                    <a:lstStyle/>
                    <a:p>
                      <a:pPr algn="ctr" rtl="0" fontAlgn="ctr">
                        <a:buNone/>
                      </a:pPr>
                      <a:r>
                        <a:rPr lang="en-IN" sz="1300" b="0" i="0" u="none" strike="noStrike">
                          <a:solidFill>
                            <a:srgbClr val="000000"/>
                          </a:solidFill>
                          <a:effectLst/>
                          <a:latin typeface="Cambria" panose="02040503050406030204" pitchFamily="18" charset="0"/>
                        </a:rPr>
                        <a:t>United States</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905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E7E7E7"/>
                    </a:solidFill>
                  </a:tcPr>
                </a:tc>
                <a:tc>
                  <a:txBody>
                    <a:bodyPr/>
                    <a:lstStyle/>
                    <a:p>
                      <a:pPr algn="ctr" rtl="0" fontAlgn="b">
                        <a:buNone/>
                      </a:pPr>
                      <a:r>
                        <a:rPr lang="en-IN" sz="1300" b="0" i="0" u="none" strike="noStrike" dirty="0">
                          <a:solidFill>
                            <a:srgbClr val="000000"/>
                          </a:solidFill>
                          <a:effectLst/>
                          <a:latin typeface="Cambria" panose="02040503050406030204" pitchFamily="18" charset="0"/>
                        </a:rPr>
                        <a:t>49.70%</a:t>
                      </a:r>
                    </a:p>
                  </a:txBody>
                  <a:tcPr marL="9525" marR="9525" marT="9525" marB="0" anchor="b">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905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E7E7E7"/>
                    </a:solidFill>
                  </a:tcPr>
                </a:tc>
                <a:extLst>
                  <a:ext uri="{0D108BD9-81ED-4DB2-BD59-A6C34878D82A}">
                    <a16:rowId xmlns:a16="http://schemas.microsoft.com/office/drawing/2014/main" val="1957239708"/>
                  </a:ext>
                </a:extLst>
              </a:tr>
              <a:tr h="195150">
                <a:tc>
                  <a:txBody>
                    <a:bodyPr/>
                    <a:lstStyle/>
                    <a:p>
                      <a:pPr algn="ctr" rtl="0" fontAlgn="ctr">
                        <a:buNone/>
                      </a:pPr>
                      <a:r>
                        <a:rPr lang="en-IN" sz="1300" b="0" i="0" u="none" strike="noStrike">
                          <a:solidFill>
                            <a:srgbClr val="000000"/>
                          </a:solidFill>
                          <a:effectLst/>
                          <a:latin typeface="Cambria" panose="02040503050406030204" pitchFamily="18" charset="0"/>
                        </a:rPr>
                        <a:t>China</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CBCBCB"/>
                    </a:solidFill>
                  </a:tcPr>
                </a:tc>
                <a:tc>
                  <a:txBody>
                    <a:bodyPr/>
                    <a:lstStyle/>
                    <a:p>
                      <a:pPr algn="ctr" rtl="0" fontAlgn="b">
                        <a:buNone/>
                      </a:pPr>
                      <a:r>
                        <a:rPr lang="en-IN" sz="1300" b="0" i="0" u="none" strike="noStrike" dirty="0">
                          <a:solidFill>
                            <a:srgbClr val="000000"/>
                          </a:solidFill>
                          <a:effectLst/>
                          <a:latin typeface="Cambria" panose="02040503050406030204" pitchFamily="18" charset="0"/>
                        </a:rPr>
                        <a:t>7.50%</a:t>
                      </a:r>
                    </a:p>
                  </a:txBody>
                  <a:tcPr marL="9525" marR="9525" marT="9525" marB="0" anchor="b">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CBCBCB"/>
                    </a:solidFill>
                  </a:tcPr>
                </a:tc>
                <a:extLst>
                  <a:ext uri="{0D108BD9-81ED-4DB2-BD59-A6C34878D82A}">
                    <a16:rowId xmlns:a16="http://schemas.microsoft.com/office/drawing/2014/main" val="3523223614"/>
                  </a:ext>
                </a:extLst>
              </a:tr>
              <a:tr h="195150">
                <a:tc>
                  <a:txBody>
                    <a:bodyPr/>
                    <a:lstStyle/>
                    <a:p>
                      <a:pPr algn="ctr" rtl="0" fontAlgn="ctr">
                        <a:buNone/>
                      </a:pPr>
                      <a:r>
                        <a:rPr lang="en-IN" sz="1300" b="0" i="0" u="none" strike="noStrike">
                          <a:solidFill>
                            <a:srgbClr val="000000"/>
                          </a:solidFill>
                          <a:effectLst/>
                          <a:latin typeface="Cambria" panose="02040503050406030204" pitchFamily="18" charset="0"/>
                        </a:rPr>
                        <a:t>Europe</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905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E7E7E7"/>
                    </a:solidFill>
                  </a:tcPr>
                </a:tc>
                <a:tc>
                  <a:txBody>
                    <a:bodyPr/>
                    <a:lstStyle/>
                    <a:p>
                      <a:pPr algn="ctr" rtl="0" fontAlgn="b">
                        <a:buNone/>
                      </a:pPr>
                      <a:r>
                        <a:rPr lang="en-IN" sz="1300" b="0" i="0" u="none" strike="noStrike" dirty="0">
                          <a:solidFill>
                            <a:srgbClr val="000000"/>
                          </a:solidFill>
                          <a:effectLst/>
                          <a:latin typeface="Cambria" panose="02040503050406030204" pitchFamily="18" charset="0"/>
                        </a:rPr>
                        <a:t>7.00%</a:t>
                      </a:r>
                    </a:p>
                  </a:txBody>
                  <a:tcPr marL="9525" marR="9525" marT="9525" marB="0" anchor="b">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905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E7E7E7"/>
                    </a:solidFill>
                  </a:tcPr>
                </a:tc>
                <a:extLst>
                  <a:ext uri="{0D108BD9-81ED-4DB2-BD59-A6C34878D82A}">
                    <a16:rowId xmlns:a16="http://schemas.microsoft.com/office/drawing/2014/main" val="1551013202"/>
                  </a:ext>
                </a:extLst>
              </a:tr>
              <a:tr h="195150">
                <a:tc>
                  <a:txBody>
                    <a:bodyPr/>
                    <a:lstStyle/>
                    <a:p>
                      <a:pPr algn="ctr" rtl="0" fontAlgn="ctr">
                        <a:buNone/>
                      </a:pPr>
                      <a:r>
                        <a:rPr lang="en-IN" sz="1300" b="0" i="0" u="none" strike="noStrike">
                          <a:solidFill>
                            <a:srgbClr val="000000"/>
                          </a:solidFill>
                          <a:effectLst/>
                          <a:latin typeface="Cambria" panose="02040503050406030204" pitchFamily="18" charset="0"/>
                        </a:rPr>
                        <a:t>Taiwan</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CBCBCB"/>
                    </a:solidFill>
                  </a:tcPr>
                </a:tc>
                <a:tc>
                  <a:txBody>
                    <a:bodyPr/>
                    <a:lstStyle/>
                    <a:p>
                      <a:pPr algn="ctr" rtl="0" fontAlgn="b">
                        <a:buNone/>
                      </a:pPr>
                      <a:r>
                        <a:rPr lang="en-IN" sz="1300" b="0" i="0" u="none" strike="noStrike" dirty="0">
                          <a:solidFill>
                            <a:srgbClr val="000000"/>
                          </a:solidFill>
                          <a:effectLst/>
                          <a:latin typeface="Cambria" panose="02040503050406030204" pitchFamily="18" charset="0"/>
                        </a:rPr>
                        <a:t>4.50%</a:t>
                      </a:r>
                    </a:p>
                  </a:txBody>
                  <a:tcPr marL="9525" marR="9525" marT="9525" marB="0" anchor="b">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CBCBCB"/>
                    </a:solidFill>
                  </a:tcPr>
                </a:tc>
                <a:extLst>
                  <a:ext uri="{0D108BD9-81ED-4DB2-BD59-A6C34878D82A}">
                    <a16:rowId xmlns:a16="http://schemas.microsoft.com/office/drawing/2014/main" val="168961531"/>
                  </a:ext>
                </a:extLst>
              </a:tr>
              <a:tr h="195150">
                <a:tc>
                  <a:txBody>
                    <a:bodyPr/>
                    <a:lstStyle/>
                    <a:p>
                      <a:pPr algn="ctr" rtl="0" fontAlgn="ctr">
                        <a:buNone/>
                      </a:pPr>
                      <a:r>
                        <a:rPr lang="en-IN" sz="1300" b="0" i="0" u="none" strike="noStrike">
                          <a:solidFill>
                            <a:srgbClr val="000000"/>
                          </a:solidFill>
                          <a:effectLst/>
                          <a:latin typeface="Cambria" panose="02040503050406030204" pitchFamily="18" charset="0"/>
                        </a:rPr>
                        <a:t>South Korea</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905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E7E7E7"/>
                    </a:solidFill>
                  </a:tcPr>
                </a:tc>
                <a:tc>
                  <a:txBody>
                    <a:bodyPr/>
                    <a:lstStyle/>
                    <a:p>
                      <a:pPr algn="ctr" rtl="0" fontAlgn="b">
                        <a:buNone/>
                      </a:pPr>
                      <a:r>
                        <a:rPr lang="en-IN" sz="1300" b="0" i="0" u="none" strike="noStrike" dirty="0">
                          <a:solidFill>
                            <a:srgbClr val="000000"/>
                          </a:solidFill>
                          <a:effectLst/>
                          <a:latin typeface="Cambria" panose="02040503050406030204" pitchFamily="18" charset="0"/>
                        </a:rPr>
                        <a:t>2.70%</a:t>
                      </a:r>
                    </a:p>
                  </a:txBody>
                  <a:tcPr marL="9525" marR="9525" marT="9525" marB="0" anchor="b">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905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E7E7E7"/>
                    </a:solidFill>
                  </a:tcPr>
                </a:tc>
                <a:extLst>
                  <a:ext uri="{0D108BD9-81ED-4DB2-BD59-A6C34878D82A}">
                    <a16:rowId xmlns:a16="http://schemas.microsoft.com/office/drawing/2014/main" val="3454442873"/>
                  </a:ext>
                </a:extLst>
              </a:tr>
              <a:tr h="195150">
                <a:tc>
                  <a:txBody>
                    <a:bodyPr/>
                    <a:lstStyle/>
                    <a:p>
                      <a:pPr algn="ctr" rtl="0" fontAlgn="ctr">
                        <a:buNone/>
                      </a:pPr>
                      <a:r>
                        <a:rPr lang="en-IN" sz="1300" b="0" i="0" u="none" strike="noStrike">
                          <a:solidFill>
                            <a:srgbClr val="000000"/>
                          </a:solidFill>
                          <a:effectLst/>
                          <a:latin typeface="Cambria" panose="02040503050406030204" pitchFamily="18" charset="0"/>
                        </a:rPr>
                        <a:t>Japan</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CBCBCB"/>
                    </a:solidFill>
                  </a:tcPr>
                </a:tc>
                <a:tc>
                  <a:txBody>
                    <a:bodyPr/>
                    <a:lstStyle/>
                    <a:p>
                      <a:pPr algn="ctr" rtl="0" fontAlgn="b">
                        <a:buNone/>
                      </a:pPr>
                      <a:r>
                        <a:rPr lang="en-IN" sz="1300" b="0" i="0" u="none" strike="noStrike" dirty="0">
                          <a:solidFill>
                            <a:srgbClr val="000000"/>
                          </a:solidFill>
                          <a:effectLst/>
                          <a:latin typeface="Cambria" panose="02040503050406030204" pitchFamily="18" charset="0"/>
                        </a:rPr>
                        <a:t>2.50%</a:t>
                      </a:r>
                    </a:p>
                  </a:txBody>
                  <a:tcPr marL="9525" marR="9525" marT="9525" marB="0" anchor="b">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CBCBCB"/>
                    </a:solidFill>
                  </a:tcPr>
                </a:tc>
                <a:extLst>
                  <a:ext uri="{0D108BD9-81ED-4DB2-BD59-A6C34878D82A}">
                    <a16:rowId xmlns:a16="http://schemas.microsoft.com/office/drawing/2014/main" val="1470345911"/>
                  </a:ext>
                </a:extLst>
              </a:tr>
              <a:tr h="195150">
                <a:tc>
                  <a:txBody>
                    <a:bodyPr/>
                    <a:lstStyle/>
                    <a:p>
                      <a:pPr algn="ctr" rtl="0" fontAlgn="ctr">
                        <a:buNone/>
                      </a:pPr>
                      <a:r>
                        <a:rPr lang="en-IN" sz="1300" b="0" i="0" u="none" strike="noStrike">
                          <a:solidFill>
                            <a:srgbClr val="000000"/>
                          </a:solidFill>
                          <a:effectLst/>
                          <a:latin typeface="Cambria" panose="02040503050406030204" pitchFamily="18" charset="0"/>
                        </a:rPr>
                        <a:t>United Kingdom</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905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E7E7E7"/>
                    </a:solidFill>
                  </a:tcPr>
                </a:tc>
                <a:tc>
                  <a:txBody>
                    <a:bodyPr/>
                    <a:lstStyle/>
                    <a:p>
                      <a:pPr algn="ctr" rtl="0" fontAlgn="b">
                        <a:buNone/>
                      </a:pPr>
                      <a:r>
                        <a:rPr lang="en-IN" sz="1300" b="0" i="0" u="none" strike="noStrike" dirty="0">
                          <a:solidFill>
                            <a:srgbClr val="000000"/>
                          </a:solidFill>
                          <a:effectLst/>
                          <a:latin typeface="Cambria" panose="02040503050406030204" pitchFamily="18" charset="0"/>
                        </a:rPr>
                        <a:t>1.40%</a:t>
                      </a:r>
                    </a:p>
                  </a:txBody>
                  <a:tcPr marL="9525" marR="9525" marT="9525" marB="0" anchor="b">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905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E7E7E7"/>
                    </a:solidFill>
                  </a:tcPr>
                </a:tc>
                <a:extLst>
                  <a:ext uri="{0D108BD9-81ED-4DB2-BD59-A6C34878D82A}">
                    <a16:rowId xmlns:a16="http://schemas.microsoft.com/office/drawing/2014/main" val="1007068704"/>
                  </a:ext>
                </a:extLst>
              </a:tr>
            </a:tbl>
          </a:graphicData>
        </a:graphic>
      </p:graphicFrame>
      <p:sp>
        <p:nvSpPr>
          <p:cNvPr id="11" name="TextBox 10">
            <a:extLst>
              <a:ext uri="{FF2B5EF4-FFF2-40B4-BE49-F238E27FC236}">
                <a16:creationId xmlns:a16="http://schemas.microsoft.com/office/drawing/2014/main" id="{5FB15EF9-7041-E131-E7A4-53782985CFEE}"/>
              </a:ext>
            </a:extLst>
          </p:cNvPr>
          <p:cNvSpPr txBox="1"/>
          <p:nvPr/>
        </p:nvSpPr>
        <p:spPr>
          <a:xfrm>
            <a:off x="8489372" y="6338828"/>
            <a:ext cx="3128984" cy="24622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000" b="0" i="1"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*Data as </a:t>
            </a:r>
            <a:r>
              <a:rPr kumimoji="0" lang="en-IN" sz="1000" b="0" i="1"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rPr>
              <a:t>on Jul 31</a:t>
            </a:r>
            <a:r>
              <a:rPr kumimoji="0" lang="en-IN" sz="1000" b="0" i="1" u="none" strike="noStrike" kern="1200" cap="none" spc="0" normalizeH="0" baseline="30000" noProof="0">
                <a:ln>
                  <a:noFill/>
                </a:ln>
                <a:solidFill>
                  <a:prstClr val="black"/>
                </a:solidFill>
                <a:effectLst/>
                <a:uLnTx/>
                <a:uFillTx/>
                <a:latin typeface="Cambria" panose="02040503050406030204" pitchFamily="18" charset="0"/>
                <a:ea typeface="Cambria" panose="02040503050406030204" pitchFamily="18" charset="0"/>
                <a:cs typeface="+mn-cs"/>
              </a:rPr>
              <a:t>st</a:t>
            </a:r>
            <a:r>
              <a:rPr kumimoji="0" lang="en-IN" sz="1000" b="0" i="1"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rPr>
              <a:t> , </a:t>
            </a:r>
            <a:r>
              <a:rPr kumimoji="0" lang="en-IN" sz="1000" b="0" i="1"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2026</a:t>
            </a:r>
          </a:p>
        </p:txBody>
      </p:sp>
      <p:graphicFrame>
        <p:nvGraphicFramePr>
          <p:cNvPr id="6" name="Table 5">
            <a:extLst>
              <a:ext uri="{FF2B5EF4-FFF2-40B4-BE49-F238E27FC236}">
                <a16:creationId xmlns:a16="http://schemas.microsoft.com/office/drawing/2014/main" id="{3E6CA1A2-CE09-2F15-C4A2-B3B6F3BA7EE8}"/>
              </a:ext>
            </a:extLst>
          </p:cNvPr>
          <p:cNvGraphicFramePr>
            <a:graphicFrameLocks noGrp="1"/>
          </p:cNvGraphicFramePr>
          <p:nvPr>
            <p:extLst>
              <p:ext uri="{D42A27DB-BD31-4B8C-83A1-F6EECF244321}">
                <p14:modId xmlns:p14="http://schemas.microsoft.com/office/powerpoint/2010/main" val="3218596466"/>
              </p:ext>
            </p:extLst>
          </p:nvPr>
        </p:nvGraphicFramePr>
        <p:xfrm>
          <a:off x="4449106" y="989936"/>
          <a:ext cx="7632808" cy="2444724"/>
        </p:xfrm>
        <a:graphic>
          <a:graphicData uri="http://schemas.openxmlformats.org/drawingml/2006/table">
            <a:tbl>
              <a:tblPr/>
              <a:tblGrid>
                <a:gridCol w="1117505">
                  <a:extLst>
                    <a:ext uri="{9D8B030D-6E8A-4147-A177-3AD203B41FA5}">
                      <a16:colId xmlns:a16="http://schemas.microsoft.com/office/drawing/2014/main" val="941338980"/>
                    </a:ext>
                  </a:extLst>
                </a:gridCol>
                <a:gridCol w="4759175">
                  <a:extLst>
                    <a:ext uri="{9D8B030D-6E8A-4147-A177-3AD203B41FA5}">
                      <a16:colId xmlns:a16="http://schemas.microsoft.com/office/drawing/2014/main" val="270711404"/>
                    </a:ext>
                  </a:extLst>
                </a:gridCol>
                <a:gridCol w="1756128">
                  <a:extLst>
                    <a:ext uri="{9D8B030D-6E8A-4147-A177-3AD203B41FA5}">
                      <a16:colId xmlns:a16="http://schemas.microsoft.com/office/drawing/2014/main" val="1640580318"/>
                    </a:ext>
                  </a:extLst>
                </a:gridCol>
              </a:tblGrid>
              <a:tr h="0">
                <a:tc gridSpan="2">
                  <a:txBody>
                    <a:bodyPr/>
                    <a:lstStyle/>
                    <a:p>
                      <a:pPr algn="ctr" rtl="0" fontAlgn="ctr">
                        <a:buNone/>
                      </a:pPr>
                      <a:r>
                        <a:rPr lang="en-IN" sz="1300" b="1" i="0" u="none" strike="noStrike">
                          <a:solidFill>
                            <a:srgbClr val="FFFFFF"/>
                          </a:solidFill>
                          <a:effectLst/>
                          <a:latin typeface="Cambria" panose="02040503050406030204" pitchFamily="18" charset="0"/>
                        </a:rPr>
                        <a:t>Portfolio</a:t>
                      </a:r>
                    </a:p>
                  </a:txBody>
                  <a:tcPr marL="5607" marR="5607" marT="5607"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000000"/>
                    </a:solidFill>
                  </a:tcPr>
                </a:tc>
                <a:tc hMerge="1">
                  <a:txBody>
                    <a:bodyPr/>
                    <a:lstStyle/>
                    <a:p>
                      <a:endParaRPr lang="en-IN"/>
                    </a:p>
                  </a:txBody>
                  <a:tcPr/>
                </a:tc>
                <a:tc>
                  <a:txBody>
                    <a:bodyPr/>
                    <a:lstStyle/>
                    <a:p>
                      <a:pPr algn="ctr" rtl="0" fontAlgn="b">
                        <a:buNone/>
                      </a:pPr>
                      <a:r>
                        <a:rPr lang="en-IN" sz="1300" b="1" i="0" u="none" strike="noStrike">
                          <a:solidFill>
                            <a:srgbClr val="FFFFFF"/>
                          </a:solidFill>
                          <a:effectLst/>
                          <a:latin typeface="Cambria" panose="02040503050406030204" pitchFamily="18" charset="0"/>
                        </a:rPr>
                        <a:t>% Allocation</a:t>
                      </a:r>
                    </a:p>
                  </a:txBody>
                  <a:tcPr marL="5607" marR="5607" marT="5607" marB="0" anchor="b">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000000"/>
                    </a:solidFill>
                  </a:tcPr>
                </a:tc>
                <a:extLst>
                  <a:ext uri="{0D108BD9-81ED-4DB2-BD59-A6C34878D82A}">
                    <a16:rowId xmlns:a16="http://schemas.microsoft.com/office/drawing/2014/main" val="1787280144"/>
                  </a:ext>
                </a:extLst>
              </a:tr>
              <a:tr h="0">
                <a:tc rowSpan="3">
                  <a:txBody>
                    <a:bodyPr/>
                    <a:lstStyle/>
                    <a:p>
                      <a:pPr algn="ctr" rtl="0" fontAlgn="ctr">
                        <a:buNone/>
                      </a:pPr>
                      <a:r>
                        <a:rPr lang="en-IN" sz="1300" b="1" i="0" u="none" strike="noStrike">
                          <a:solidFill>
                            <a:srgbClr val="000000"/>
                          </a:solidFill>
                          <a:effectLst/>
                          <a:latin typeface="Cambria" panose="02040503050406030204" pitchFamily="18" charset="0"/>
                        </a:rPr>
                        <a:t>Core Allocation</a:t>
                      </a:r>
                    </a:p>
                  </a:txBody>
                  <a:tcPr marL="5607" marR="5607" marT="5607"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D9D9D9"/>
                    </a:solidFill>
                  </a:tcPr>
                </a:tc>
                <a:tc>
                  <a:txBody>
                    <a:bodyPr/>
                    <a:lstStyle/>
                    <a:p>
                      <a:pPr algn="l" rtl="0" fontAlgn="b">
                        <a:buNone/>
                      </a:pPr>
                      <a:r>
                        <a:rPr lang="en-IN" sz="1300" b="0" i="0" u="none" strike="noStrike" dirty="0">
                          <a:solidFill>
                            <a:srgbClr val="000000"/>
                          </a:solidFill>
                          <a:effectLst/>
                          <a:latin typeface="Cambria" panose="02040503050406030204" pitchFamily="18" charset="0"/>
                        </a:rPr>
                        <a:t>Global X S&amp;P 500 ETF  </a:t>
                      </a:r>
                    </a:p>
                  </a:txBody>
                  <a:tcPr marL="5607" marR="5607" marT="5607"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D9D9D9"/>
                    </a:solidFill>
                  </a:tcPr>
                </a:tc>
                <a:tc>
                  <a:txBody>
                    <a:bodyPr/>
                    <a:lstStyle/>
                    <a:p>
                      <a:pPr algn="ctr" rtl="0" fontAlgn="b">
                        <a:buNone/>
                      </a:pPr>
                      <a:r>
                        <a:rPr lang="en-IN" sz="1300" b="0" i="0" u="none" strike="noStrike">
                          <a:solidFill>
                            <a:srgbClr val="000000"/>
                          </a:solidFill>
                          <a:effectLst/>
                          <a:latin typeface="Cambria" panose="02040503050406030204" pitchFamily="18" charset="0"/>
                        </a:rPr>
                        <a:t>21.59%</a:t>
                      </a:r>
                    </a:p>
                  </a:txBody>
                  <a:tcPr marL="5607" marR="5607" marT="5607" marB="0" anchor="b">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D9D9D9"/>
                    </a:solidFill>
                  </a:tcPr>
                </a:tc>
                <a:extLst>
                  <a:ext uri="{0D108BD9-81ED-4DB2-BD59-A6C34878D82A}">
                    <a16:rowId xmlns:a16="http://schemas.microsoft.com/office/drawing/2014/main" val="4111640525"/>
                  </a:ext>
                </a:extLst>
              </a:tr>
              <a:tr h="0">
                <a:tc vMerge="1">
                  <a:txBody>
                    <a:bodyPr/>
                    <a:lstStyle/>
                    <a:p>
                      <a:endParaRPr lang="en-IN"/>
                    </a:p>
                  </a:txBody>
                  <a:tcPr/>
                </a:tc>
                <a:tc>
                  <a:txBody>
                    <a:bodyPr/>
                    <a:lstStyle/>
                    <a:p>
                      <a:pPr algn="l" rtl="0" fontAlgn="b">
                        <a:buNone/>
                      </a:pPr>
                      <a:r>
                        <a:rPr lang="en-IN" sz="1300" b="0" i="0" u="none" strike="noStrike" dirty="0">
                          <a:solidFill>
                            <a:srgbClr val="000000"/>
                          </a:solidFill>
                          <a:effectLst/>
                          <a:latin typeface="Cambria" panose="02040503050406030204" pitchFamily="18" charset="0"/>
                        </a:rPr>
                        <a:t>iShares Core MSCI International Developed Markets ETF</a:t>
                      </a:r>
                    </a:p>
                  </a:txBody>
                  <a:tcPr marL="5607" marR="5607" marT="5607"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D9D9D9"/>
                    </a:solidFill>
                  </a:tcPr>
                </a:tc>
                <a:tc>
                  <a:txBody>
                    <a:bodyPr/>
                    <a:lstStyle/>
                    <a:p>
                      <a:pPr algn="ctr" rtl="0" fontAlgn="b">
                        <a:buNone/>
                      </a:pPr>
                      <a:r>
                        <a:rPr lang="en-IN" sz="1300" b="0" i="0" u="none" strike="noStrike">
                          <a:solidFill>
                            <a:srgbClr val="000000"/>
                          </a:solidFill>
                          <a:effectLst/>
                          <a:latin typeface="Cambria" panose="02040503050406030204" pitchFamily="18" charset="0"/>
                        </a:rPr>
                        <a:t>10.72%</a:t>
                      </a:r>
                    </a:p>
                  </a:txBody>
                  <a:tcPr marL="5607" marR="5607" marT="5607" marB="0" anchor="b">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D9D9D9"/>
                    </a:solidFill>
                  </a:tcPr>
                </a:tc>
                <a:extLst>
                  <a:ext uri="{0D108BD9-81ED-4DB2-BD59-A6C34878D82A}">
                    <a16:rowId xmlns:a16="http://schemas.microsoft.com/office/drawing/2014/main" val="4098654399"/>
                  </a:ext>
                </a:extLst>
              </a:tr>
              <a:tr h="0">
                <a:tc vMerge="1">
                  <a:txBody>
                    <a:bodyPr/>
                    <a:lstStyle/>
                    <a:p>
                      <a:endParaRPr lang="en-IN"/>
                    </a:p>
                  </a:txBody>
                  <a:tcPr/>
                </a:tc>
                <a:tc>
                  <a:txBody>
                    <a:bodyPr/>
                    <a:lstStyle/>
                    <a:p>
                      <a:pPr algn="l" rtl="0" fontAlgn="b">
                        <a:buNone/>
                      </a:pPr>
                      <a:r>
                        <a:rPr lang="en-IN" sz="1300" b="0" i="0" u="none" strike="noStrike">
                          <a:solidFill>
                            <a:srgbClr val="000000"/>
                          </a:solidFill>
                          <a:effectLst/>
                          <a:latin typeface="Cambria" panose="02040503050406030204" pitchFamily="18" charset="0"/>
                        </a:rPr>
                        <a:t>Global X AI &amp; Technology ETF</a:t>
                      </a:r>
                    </a:p>
                  </a:txBody>
                  <a:tcPr marL="5607" marR="5607" marT="5607"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D9D9D9"/>
                    </a:solidFill>
                  </a:tcPr>
                </a:tc>
                <a:tc>
                  <a:txBody>
                    <a:bodyPr/>
                    <a:lstStyle/>
                    <a:p>
                      <a:pPr algn="ctr" rtl="0" fontAlgn="b">
                        <a:buNone/>
                      </a:pPr>
                      <a:r>
                        <a:rPr lang="en-IN" sz="1300" b="0" i="0" u="none" strike="noStrike">
                          <a:solidFill>
                            <a:srgbClr val="000000"/>
                          </a:solidFill>
                          <a:effectLst/>
                          <a:latin typeface="Cambria" panose="02040503050406030204" pitchFamily="18" charset="0"/>
                        </a:rPr>
                        <a:t>8.92%</a:t>
                      </a:r>
                    </a:p>
                  </a:txBody>
                  <a:tcPr marL="5607" marR="5607" marT="5607" marB="0" anchor="b">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D9D9D9"/>
                    </a:solidFill>
                  </a:tcPr>
                </a:tc>
                <a:extLst>
                  <a:ext uri="{0D108BD9-81ED-4DB2-BD59-A6C34878D82A}">
                    <a16:rowId xmlns:a16="http://schemas.microsoft.com/office/drawing/2014/main" val="26923785"/>
                  </a:ext>
                </a:extLst>
              </a:tr>
              <a:tr h="0">
                <a:tc rowSpan="7">
                  <a:txBody>
                    <a:bodyPr/>
                    <a:lstStyle/>
                    <a:p>
                      <a:pPr algn="ctr" rtl="0" fontAlgn="ctr">
                        <a:buNone/>
                      </a:pPr>
                      <a:r>
                        <a:rPr lang="en-IN" sz="1300" b="1" i="0" u="none" strike="noStrike">
                          <a:solidFill>
                            <a:srgbClr val="000000"/>
                          </a:solidFill>
                          <a:effectLst/>
                          <a:latin typeface="Cambria" panose="02040503050406030204" pitchFamily="18" charset="0"/>
                        </a:rPr>
                        <a:t>Tactical Allocation</a:t>
                      </a:r>
                    </a:p>
                  </a:txBody>
                  <a:tcPr marL="5607" marR="5607" marT="5607"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E7E7E7"/>
                    </a:solidFill>
                  </a:tcPr>
                </a:tc>
                <a:tc>
                  <a:txBody>
                    <a:bodyPr/>
                    <a:lstStyle/>
                    <a:p>
                      <a:pPr algn="l" rtl="0" fontAlgn="b">
                        <a:buNone/>
                      </a:pPr>
                      <a:r>
                        <a:rPr lang="en-IN" sz="1300" b="0" i="0" u="none" strike="noStrike" dirty="0">
                          <a:solidFill>
                            <a:srgbClr val="000000"/>
                          </a:solidFill>
                          <a:effectLst/>
                          <a:latin typeface="Cambria" panose="02040503050406030204" pitchFamily="18" charset="0"/>
                        </a:rPr>
                        <a:t>Global X MSCI China ETF  </a:t>
                      </a:r>
                    </a:p>
                  </a:txBody>
                  <a:tcPr marL="5607" marR="5607" marT="5607"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E7E7E7"/>
                    </a:solidFill>
                  </a:tcPr>
                </a:tc>
                <a:tc>
                  <a:txBody>
                    <a:bodyPr/>
                    <a:lstStyle/>
                    <a:p>
                      <a:pPr algn="ctr" rtl="0" fontAlgn="b">
                        <a:buNone/>
                      </a:pPr>
                      <a:r>
                        <a:rPr lang="en-IN" sz="1300" b="0" i="0" u="none" strike="noStrike">
                          <a:solidFill>
                            <a:srgbClr val="000000"/>
                          </a:solidFill>
                          <a:effectLst/>
                          <a:latin typeface="Cambria" panose="02040503050406030204" pitchFamily="18" charset="0"/>
                        </a:rPr>
                        <a:t>5.54%</a:t>
                      </a:r>
                    </a:p>
                  </a:txBody>
                  <a:tcPr marL="5607" marR="5607" marT="5607" marB="0" anchor="b">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E7E7E7"/>
                    </a:solidFill>
                  </a:tcPr>
                </a:tc>
                <a:extLst>
                  <a:ext uri="{0D108BD9-81ED-4DB2-BD59-A6C34878D82A}">
                    <a16:rowId xmlns:a16="http://schemas.microsoft.com/office/drawing/2014/main" val="2228812047"/>
                  </a:ext>
                </a:extLst>
              </a:tr>
              <a:tr h="0">
                <a:tc vMerge="1">
                  <a:txBody>
                    <a:bodyPr/>
                    <a:lstStyle/>
                    <a:p>
                      <a:endParaRPr lang="en-IN"/>
                    </a:p>
                  </a:txBody>
                  <a:tcPr/>
                </a:tc>
                <a:tc>
                  <a:txBody>
                    <a:bodyPr/>
                    <a:lstStyle/>
                    <a:p>
                      <a:pPr algn="l" rtl="0" fontAlgn="b">
                        <a:buNone/>
                      </a:pPr>
                      <a:r>
                        <a:rPr lang="en-IN" sz="1300" b="0" i="0" u="none" strike="noStrike" dirty="0">
                          <a:solidFill>
                            <a:srgbClr val="000000"/>
                          </a:solidFill>
                          <a:effectLst/>
                          <a:latin typeface="Cambria" panose="02040503050406030204" pitchFamily="18" charset="0"/>
                        </a:rPr>
                        <a:t>Global X AI Semiconductor Index ETF</a:t>
                      </a:r>
                    </a:p>
                  </a:txBody>
                  <a:tcPr marL="5607" marR="5607" marT="5607"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E7E7E7"/>
                    </a:solidFill>
                  </a:tcPr>
                </a:tc>
                <a:tc>
                  <a:txBody>
                    <a:bodyPr/>
                    <a:lstStyle/>
                    <a:p>
                      <a:pPr algn="ctr" rtl="0" fontAlgn="b">
                        <a:buNone/>
                      </a:pPr>
                      <a:r>
                        <a:rPr lang="en-IN" sz="1300" b="0" i="0" u="none" strike="noStrike">
                          <a:solidFill>
                            <a:srgbClr val="000000"/>
                          </a:solidFill>
                          <a:effectLst/>
                          <a:latin typeface="Cambria" panose="02040503050406030204" pitchFamily="18" charset="0"/>
                        </a:rPr>
                        <a:t>8.82%</a:t>
                      </a:r>
                    </a:p>
                  </a:txBody>
                  <a:tcPr marL="5607" marR="5607" marT="5607" marB="0" anchor="b">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E7E7E7"/>
                    </a:solidFill>
                  </a:tcPr>
                </a:tc>
                <a:extLst>
                  <a:ext uri="{0D108BD9-81ED-4DB2-BD59-A6C34878D82A}">
                    <a16:rowId xmlns:a16="http://schemas.microsoft.com/office/drawing/2014/main" val="22251271"/>
                  </a:ext>
                </a:extLst>
              </a:tr>
              <a:tr h="0">
                <a:tc vMerge="1">
                  <a:txBody>
                    <a:bodyPr/>
                    <a:lstStyle/>
                    <a:p>
                      <a:endParaRPr lang="en-IN"/>
                    </a:p>
                  </a:txBody>
                  <a:tcPr/>
                </a:tc>
                <a:tc>
                  <a:txBody>
                    <a:bodyPr/>
                    <a:lstStyle/>
                    <a:p>
                      <a:pPr algn="l" rtl="0" fontAlgn="b">
                        <a:buNone/>
                      </a:pPr>
                      <a:r>
                        <a:rPr lang="en-IN" sz="1300" b="0" i="0" u="none" strike="noStrike">
                          <a:solidFill>
                            <a:srgbClr val="000000"/>
                          </a:solidFill>
                          <a:effectLst/>
                          <a:latin typeface="Cambria" panose="02040503050406030204" pitchFamily="18" charset="0"/>
                        </a:rPr>
                        <a:t>Global X Defense Tech ETF  </a:t>
                      </a:r>
                    </a:p>
                  </a:txBody>
                  <a:tcPr marL="5607" marR="5607" marT="5607"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E7E7E7"/>
                    </a:solidFill>
                  </a:tcPr>
                </a:tc>
                <a:tc>
                  <a:txBody>
                    <a:bodyPr/>
                    <a:lstStyle/>
                    <a:p>
                      <a:pPr algn="ctr" rtl="0" fontAlgn="b">
                        <a:buNone/>
                      </a:pPr>
                      <a:r>
                        <a:rPr lang="en-IN" sz="1300" b="0" i="0" u="none" strike="noStrike">
                          <a:solidFill>
                            <a:srgbClr val="000000"/>
                          </a:solidFill>
                          <a:effectLst/>
                          <a:latin typeface="Cambria" panose="02040503050406030204" pitchFamily="18" charset="0"/>
                        </a:rPr>
                        <a:t>6.58%</a:t>
                      </a:r>
                    </a:p>
                  </a:txBody>
                  <a:tcPr marL="5607" marR="5607" marT="5607" marB="0" anchor="b">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E7E7E7"/>
                    </a:solidFill>
                  </a:tcPr>
                </a:tc>
                <a:extLst>
                  <a:ext uri="{0D108BD9-81ED-4DB2-BD59-A6C34878D82A}">
                    <a16:rowId xmlns:a16="http://schemas.microsoft.com/office/drawing/2014/main" val="4074440317"/>
                  </a:ext>
                </a:extLst>
              </a:tr>
              <a:tr h="0">
                <a:tc vMerge="1">
                  <a:txBody>
                    <a:bodyPr/>
                    <a:lstStyle/>
                    <a:p>
                      <a:endParaRPr lang="en-IN"/>
                    </a:p>
                  </a:txBody>
                  <a:tcPr/>
                </a:tc>
                <a:tc>
                  <a:txBody>
                    <a:bodyPr/>
                    <a:lstStyle/>
                    <a:p>
                      <a:pPr algn="l" rtl="0" fontAlgn="b">
                        <a:buNone/>
                      </a:pPr>
                      <a:r>
                        <a:rPr lang="en-IN" sz="1300" b="0" i="0" u="none" strike="noStrike" dirty="0">
                          <a:solidFill>
                            <a:srgbClr val="000000"/>
                          </a:solidFill>
                          <a:effectLst/>
                          <a:latin typeface="Cambria" panose="02040503050406030204" pitchFamily="18" charset="0"/>
                        </a:rPr>
                        <a:t>Global X Data </a:t>
                      </a:r>
                      <a:r>
                        <a:rPr lang="en-IN" sz="1300" b="0" i="0" u="none" strike="noStrike" dirty="0" err="1">
                          <a:solidFill>
                            <a:srgbClr val="000000"/>
                          </a:solidFill>
                          <a:effectLst/>
                          <a:latin typeface="Cambria" panose="02040503050406030204" pitchFamily="18" charset="0"/>
                        </a:rPr>
                        <a:t>Center</a:t>
                      </a:r>
                      <a:r>
                        <a:rPr lang="en-IN" sz="1300" b="0" i="0" u="none" strike="noStrike" dirty="0">
                          <a:solidFill>
                            <a:srgbClr val="000000"/>
                          </a:solidFill>
                          <a:effectLst/>
                          <a:latin typeface="Cambria" panose="02040503050406030204" pitchFamily="18" charset="0"/>
                        </a:rPr>
                        <a:t> &amp; Digital Infrastructure</a:t>
                      </a:r>
                    </a:p>
                  </a:txBody>
                  <a:tcPr marL="5607" marR="5607" marT="5607"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E7E7E7"/>
                    </a:solidFill>
                  </a:tcPr>
                </a:tc>
                <a:tc>
                  <a:txBody>
                    <a:bodyPr/>
                    <a:lstStyle/>
                    <a:p>
                      <a:pPr algn="ctr" rtl="0" fontAlgn="b">
                        <a:buNone/>
                      </a:pPr>
                      <a:r>
                        <a:rPr lang="en-IN" sz="1300" b="0" i="0" u="none" strike="noStrike">
                          <a:solidFill>
                            <a:srgbClr val="000000"/>
                          </a:solidFill>
                          <a:effectLst/>
                          <a:latin typeface="Cambria" panose="02040503050406030204" pitchFamily="18" charset="0"/>
                        </a:rPr>
                        <a:t>6.89%</a:t>
                      </a:r>
                    </a:p>
                  </a:txBody>
                  <a:tcPr marL="5607" marR="5607" marT="5607" marB="0" anchor="b">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E7E7E7"/>
                    </a:solidFill>
                  </a:tcPr>
                </a:tc>
                <a:extLst>
                  <a:ext uri="{0D108BD9-81ED-4DB2-BD59-A6C34878D82A}">
                    <a16:rowId xmlns:a16="http://schemas.microsoft.com/office/drawing/2014/main" val="4008758485"/>
                  </a:ext>
                </a:extLst>
              </a:tr>
              <a:tr h="0">
                <a:tc vMerge="1">
                  <a:txBody>
                    <a:bodyPr/>
                    <a:lstStyle/>
                    <a:p>
                      <a:endParaRPr lang="en-IN"/>
                    </a:p>
                  </a:txBody>
                  <a:tcPr/>
                </a:tc>
                <a:tc>
                  <a:txBody>
                    <a:bodyPr/>
                    <a:lstStyle/>
                    <a:p>
                      <a:pPr algn="l" rtl="0" fontAlgn="b">
                        <a:buNone/>
                      </a:pPr>
                      <a:r>
                        <a:rPr lang="en-IN" sz="1300" b="0" i="0" u="none" strike="noStrike" dirty="0">
                          <a:solidFill>
                            <a:srgbClr val="000000"/>
                          </a:solidFill>
                          <a:effectLst/>
                          <a:latin typeface="Cambria" panose="02040503050406030204" pitchFamily="18" charset="0"/>
                        </a:rPr>
                        <a:t>Global X Rare Earth &amp; Critical Materials</a:t>
                      </a:r>
                    </a:p>
                  </a:txBody>
                  <a:tcPr marL="5607" marR="5607" marT="5607"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E7E7E7"/>
                    </a:solidFill>
                  </a:tcPr>
                </a:tc>
                <a:tc>
                  <a:txBody>
                    <a:bodyPr/>
                    <a:lstStyle/>
                    <a:p>
                      <a:pPr algn="ctr" rtl="0" fontAlgn="b">
                        <a:buNone/>
                      </a:pPr>
                      <a:r>
                        <a:rPr lang="en-IN" sz="1300" b="0" i="0" u="none" strike="noStrike">
                          <a:solidFill>
                            <a:srgbClr val="000000"/>
                          </a:solidFill>
                          <a:effectLst/>
                          <a:latin typeface="Cambria" panose="02040503050406030204" pitchFamily="18" charset="0"/>
                        </a:rPr>
                        <a:t>1.35%</a:t>
                      </a:r>
                    </a:p>
                  </a:txBody>
                  <a:tcPr marL="5607" marR="5607" marT="5607" marB="0" anchor="b">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E7E7E7"/>
                    </a:solidFill>
                  </a:tcPr>
                </a:tc>
                <a:extLst>
                  <a:ext uri="{0D108BD9-81ED-4DB2-BD59-A6C34878D82A}">
                    <a16:rowId xmlns:a16="http://schemas.microsoft.com/office/drawing/2014/main" val="2562317976"/>
                  </a:ext>
                </a:extLst>
              </a:tr>
              <a:tr h="0">
                <a:tc vMerge="1">
                  <a:txBody>
                    <a:bodyPr/>
                    <a:lstStyle/>
                    <a:p>
                      <a:endParaRPr lang="en-IN"/>
                    </a:p>
                  </a:txBody>
                  <a:tcPr/>
                </a:tc>
                <a:tc>
                  <a:txBody>
                    <a:bodyPr/>
                    <a:lstStyle/>
                    <a:p>
                      <a:pPr algn="l" rtl="0" fontAlgn="b">
                        <a:buNone/>
                      </a:pPr>
                      <a:r>
                        <a:rPr lang="en-IN" sz="1300" b="0" i="0" u="none" strike="noStrike" dirty="0">
                          <a:solidFill>
                            <a:srgbClr val="000000"/>
                          </a:solidFill>
                          <a:effectLst/>
                          <a:latin typeface="Cambria" panose="02040503050406030204" pitchFamily="18" charset="0"/>
                        </a:rPr>
                        <a:t>iShares MSCI Emerging Markets ex China ETF</a:t>
                      </a:r>
                    </a:p>
                  </a:txBody>
                  <a:tcPr marL="5607" marR="5607" marT="5607"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E7E7E7"/>
                    </a:solidFill>
                  </a:tcPr>
                </a:tc>
                <a:tc>
                  <a:txBody>
                    <a:bodyPr/>
                    <a:lstStyle/>
                    <a:p>
                      <a:pPr algn="ctr" rtl="0" fontAlgn="b">
                        <a:buNone/>
                      </a:pPr>
                      <a:r>
                        <a:rPr lang="en-IN" sz="1300" b="0" i="0" u="none" strike="noStrike" dirty="0">
                          <a:solidFill>
                            <a:srgbClr val="000000"/>
                          </a:solidFill>
                          <a:effectLst/>
                          <a:latin typeface="Cambria" panose="02040503050406030204" pitchFamily="18" charset="0"/>
                        </a:rPr>
                        <a:t>7.11%</a:t>
                      </a:r>
                    </a:p>
                  </a:txBody>
                  <a:tcPr marL="5607" marR="5607" marT="5607" marB="0" anchor="b">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E7E7E7"/>
                    </a:solidFill>
                  </a:tcPr>
                </a:tc>
                <a:extLst>
                  <a:ext uri="{0D108BD9-81ED-4DB2-BD59-A6C34878D82A}">
                    <a16:rowId xmlns:a16="http://schemas.microsoft.com/office/drawing/2014/main" val="2151898602"/>
                  </a:ext>
                </a:extLst>
              </a:tr>
              <a:tr h="0">
                <a:tc vMerge="1">
                  <a:txBody>
                    <a:bodyPr/>
                    <a:lstStyle/>
                    <a:p>
                      <a:endParaRPr lang="en-IN"/>
                    </a:p>
                  </a:txBody>
                  <a:tcPr/>
                </a:tc>
                <a:tc>
                  <a:txBody>
                    <a:bodyPr/>
                    <a:lstStyle/>
                    <a:p>
                      <a:pPr algn="l" rtl="0" fontAlgn="b">
                        <a:buNone/>
                      </a:pPr>
                      <a:r>
                        <a:rPr lang="en-IN" sz="1300" b="0" i="0" u="none" strike="noStrike" dirty="0">
                          <a:solidFill>
                            <a:srgbClr val="000000"/>
                          </a:solidFill>
                          <a:effectLst/>
                          <a:latin typeface="Cambria" panose="02040503050406030204" pitchFamily="18" charset="0"/>
                        </a:rPr>
                        <a:t>Global X US Infrastructure Development ETF</a:t>
                      </a:r>
                    </a:p>
                  </a:txBody>
                  <a:tcPr marL="5607" marR="5607" marT="5607"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E7E7E7"/>
                    </a:solidFill>
                  </a:tcPr>
                </a:tc>
                <a:tc>
                  <a:txBody>
                    <a:bodyPr/>
                    <a:lstStyle/>
                    <a:p>
                      <a:pPr algn="ctr" rtl="0" fontAlgn="b">
                        <a:buNone/>
                      </a:pPr>
                      <a:r>
                        <a:rPr lang="en-IN" sz="1300" b="0" i="0" u="none" strike="noStrike" dirty="0">
                          <a:solidFill>
                            <a:srgbClr val="000000"/>
                          </a:solidFill>
                          <a:effectLst/>
                          <a:latin typeface="Cambria" panose="02040503050406030204" pitchFamily="18" charset="0"/>
                        </a:rPr>
                        <a:t>4.45%</a:t>
                      </a:r>
                    </a:p>
                  </a:txBody>
                  <a:tcPr marL="5607" marR="5607" marT="5607" marB="0" anchor="b">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E7E7E7"/>
                    </a:solidFill>
                  </a:tcPr>
                </a:tc>
                <a:extLst>
                  <a:ext uri="{0D108BD9-81ED-4DB2-BD59-A6C34878D82A}">
                    <a16:rowId xmlns:a16="http://schemas.microsoft.com/office/drawing/2014/main" val="1552922419"/>
                  </a:ext>
                </a:extLst>
              </a:tr>
              <a:tr h="0">
                <a:tc>
                  <a:txBody>
                    <a:bodyPr/>
                    <a:lstStyle/>
                    <a:p>
                      <a:pPr algn="ctr" rtl="0" fontAlgn="b">
                        <a:buNone/>
                      </a:pPr>
                      <a:r>
                        <a:rPr lang="en-IN" sz="1300" b="0" i="0" u="none" strike="noStrike" dirty="0">
                          <a:solidFill>
                            <a:srgbClr val="000000"/>
                          </a:solidFill>
                          <a:effectLst/>
                          <a:latin typeface="Cambria" panose="02040503050406030204" pitchFamily="18" charset="0"/>
                        </a:rPr>
                        <a:t> </a:t>
                      </a:r>
                    </a:p>
                  </a:txBody>
                  <a:tcPr marL="5607" marR="5607" marT="5607" marB="0" anchor="b">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A6A6A6"/>
                    </a:solidFill>
                  </a:tcPr>
                </a:tc>
                <a:tc>
                  <a:txBody>
                    <a:bodyPr/>
                    <a:lstStyle/>
                    <a:p>
                      <a:pPr algn="l" rtl="0" fontAlgn="b">
                        <a:buNone/>
                      </a:pPr>
                      <a:r>
                        <a:rPr lang="en-IN" sz="1300" b="0" i="0" u="none" strike="noStrike" dirty="0">
                          <a:solidFill>
                            <a:srgbClr val="000000"/>
                          </a:solidFill>
                          <a:effectLst/>
                          <a:latin typeface="Cambria" panose="02040503050406030204" pitchFamily="18" charset="0"/>
                        </a:rPr>
                        <a:t>Cash      </a:t>
                      </a:r>
                    </a:p>
                  </a:txBody>
                  <a:tcPr marL="5607" marR="5607" marT="5607"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A6A6A6"/>
                    </a:solidFill>
                  </a:tcPr>
                </a:tc>
                <a:tc>
                  <a:txBody>
                    <a:bodyPr/>
                    <a:lstStyle/>
                    <a:p>
                      <a:pPr algn="ctr" rtl="0" fontAlgn="b">
                        <a:buNone/>
                      </a:pPr>
                      <a:r>
                        <a:rPr lang="en-IN" sz="1300" b="0" i="0" u="none" strike="noStrike" dirty="0">
                          <a:solidFill>
                            <a:srgbClr val="000000"/>
                          </a:solidFill>
                          <a:effectLst/>
                          <a:latin typeface="Cambria" panose="02040503050406030204" pitchFamily="18" charset="0"/>
                        </a:rPr>
                        <a:t>18.02%</a:t>
                      </a:r>
                    </a:p>
                  </a:txBody>
                  <a:tcPr marL="5607" marR="5607" marT="5607" marB="0" anchor="b">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A6A6A6"/>
                    </a:solidFill>
                  </a:tcPr>
                </a:tc>
                <a:extLst>
                  <a:ext uri="{0D108BD9-81ED-4DB2-BD59-A6C34878D82A}">
                    <a16:rowId xmlns:a16="http://schemas.microsoft.com/office/drawing/2014/main" val="606128004"/>
                  </a:ext>
                </a:extLst>
              </a:tr>
            </a:tbl>
          </a:graphicData>
        </a:graphic>
      </p:graphicFrame>
    </p:spTree>
    <p:extLst>
      <p:ext uri="{BB962C8B-B14F-4D97-AF65-F5344CB8AC3E}">
        <p14:creationId xmlns:p14="http://schemas.microsoft.com/office/powerpoint/2010/main" val="3179377826"/>
      </p:ext>
    </p:extLst>
  </p:cSld>
  <p:clrMapOvr>
    <a:masterClrMapping/>
  </p:clrMapOvr>
</p:sld>
</file>

<file path=ppt/slides/slide10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FF980B8-53D3-85AE-7EB0-0D81E59F8538}"/>
            </a:ext>
          </a:extLst>
        </p:cNvPr>
        <p:cNvGrpSpPr/>
        <p:nvPr/>
      </p:nvGrpSpPr>
      <p:grpSpPr>
        <a:xfrm>
          <a:off x="0" y="0"/>
          <a:ext cx="0" cy="0"/>
          <a:chOff x="0" y="0"/>
          <a:chExt cx="0" cy="0"/>
        </a:xfrm>
      </p:grpSpPr>
      <p:sp>
        <p:nvSpPr>
          <p:cNvPr id="4" name="Rectangle 3">
            <a:extLst>
              <a:ext uri="{FF2B5EF4-FFF2-40B4-BE49-F238E27FC236}">
                <a16:creationId xmlns:a16="http://schemas.microsoft.com/office/drawing/2014/main" id="{B5C62E32-7987-4775-24CD-65DD4FC47479}"/>
              </a:ext>
            </a:extLst>
          </p:cNvPr>
          <p:cNvSpPr/>
          <p:nvPr/>
        </p:nvSpPr>
        <p:spPr>
          <a:xfrm>
            <a:off x="0" y="0"/>
            <a:ext cx="12192000" cy="821635"/>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 name="Title 1">
            <a:extLst>
              <a:ext uri="{FF2B5EF4-FFF2-40B4-BE49-F238E27FC236}">
                <a16:creationId xmlns:a16="http://schemas.microsoft.com/office/drawing/2014/main" id="{E14B6DA7-FD7A-EC66-2568-D1C2BCD1EED7}"/>
              </a:ext>
            </a:extLst>
          </p:cNvPr>
          <p:cNvSpPr txBox="1">
            <a:spLocks/>
          </p:cNvSpPr>
          <p:nvPr/>
        </p:nvSpPr>
        <p:spPr>
          <a:xfrm>
            <a:off x="165475" y="80856"/>
            <a:ext cx="11007609" cy="630899"/>
          </a:xfrm>
          <a:prstGeom prst="rect">
            <a:avLst/>
          </a:prstGeom>
        </p:spPr>
        <p:txBody>
          <a:bodyPr vert="horz" lIns="91440" tIns="45720" rIns="91440" bIns="45720" rtlCol="0" anchor="ctr">
            <a:noAutofit/>
          </a:bodyPr>
          <a:lstStyle>
            <a:lvl1pPr algn="ctr" defTabSz="914400" rtl="0" eaLnBrk="1" latinLnBrk="0" hangingPunct="1">
              <a:lnSpc>
                <a:spcPct val="90000"/>
              </a:lnSpc>
              <a:spcBef>
                <a:spcPct val="0"/>
              </a:spcBef>
              <a:buNone/>
              <a:defRPr sz="6000" kern="1200">
                <a:solidFill>
                  <a:schemeClr val="tx1"/>
                </a:solidFill>
                <a:latin typeface="+mj-lt"/>
                <a:ea typeface="+mj-ea"/>
                <a:cs typeface="+mj-cs"/>
              </a:defRPr>
            </a:lvl1pPr>
          </a:lstStyle>
          <a:p>
            <a:pPr marL="0" marR="0" lvl="0" indent="0" algn="l" defTabSz="914400" rtl="0" eaLnBrk="1" fontAlgn="auto" latinLnBrk="0" hangingPunct="1">
              <a:lnSpc>
                <a:spcPct val="90000"/>
              </a:lnSpc>
              <a:spcBef>
                <a:spcPct val="0"/>
              </a:spcBef>
              <a:spcAft>
                <a:spcPts val="0"/>
              </a:spcAft>
              <a:buClrTx/>
              <a:buSzTx/>
              <a:buFontTx/>
              <a:buNone/>
              <a:tabLst/>
              <a:defRPr/>
            </a:pPr>
            <a:r>
              <a:rPr kumimoji="0" lang="en-US" sz="2800" b="1" i="0" u="none" strike="noStrike" kern="1200" cap="none" spc="0" normalizeH="0" baseline="0" noProof="0" dirty="0">
                <a:ln>
                  <a:noFill/>
                </a:ln>
                <a:solidFill>
                  <a:prstClr val="white"/>
                </a:solidFill>
                <a:effectLst/>
                <a:uLnTx/>
                <a:uFillTx/>
                <a:latin typeface="Cambria" panose="02040503050406030204" pitchFamily="18" charset="0"/>
                <a:ea typeface="Cambria" panose="02040503050406030204" pitchFamily="18" charset="0"/>
                <a:cs typeface="+mj-cs"/>
              </a:rPr>
              <a:t>Gift City AIF - Outbound</a:t>
            </a:r>
          </a:p>
          <a:p>
            <a:pPr marL="0" marR="0" lvl="0" indent="0" algn="l" defTabSz="914400" rtl="0" eaLnBrk="1" fontAlgn="auto" latinLnBrk="0" hangingPunct="1">
              <a:lnSpc>
                <a:spcPct val="90000"/>
              </a:lnSpc>
              <a:spcBef>
                <a:spcPct val="0"/>
              </a:spcBef>
              <a:spcAft>
                <a:spcPts val="0"/>
              </a:spcAft>
              <a:buClrTx/>
              <a:buSzTx/>
              <a:buFontTx/>
              <a:buNone/>
              <a:tabLst/>
              <a:defRPr/>
            </a:pPr>
            <a:r>
              <a:rPr kumimoji="0" lang="en-US" sz="2800" b="1" i="0" u="none" strike="noStrike" kern="1200" cap="none" spc="0" normalizeH="0" baseline="0" noProof="0" dirty="0">
                <a:ln>
                  <a:noFill/>
                </a:ln>
                <a:solidFill>
                  <a:prstClr val="white"/>
                </a:solidFill>
                <a:effectLst/>
                <a:uLnTx/>
                <a:uFillTx/>
                <a:latin typeface="Cambria" panose="02040503050406030204" pitchFamily="18" charset="0"/>
                <a:ea typeface="Cambria" panose="02040503050406030204" pitchFamily="18" charset="0"/>
                <a:cs typeface="+mj-cs"/>
              </a:rPr>
              <a:t>Ashoka </a:t>
            </a:r>
            <a:r>
              <a:rPr kumimoji="0" lang="en-US" sz="2800" b="1" i="0" u="none" strike="noStrike" kern="1200" cap="none" spc="0" normalizeH="0" baseline="0" noProof="0" dirty="0" err="1">
                <a:ln>
                  <a:noFill/>
                </a:ln>
                <a:solidFill>
                  <a:prstClr val="white"/>
                </a:solidFill>
                <a:effectLst/>
                <a:uLnTx/>
                <a:uFillTx/>
                <a:latin typeface="Cambria" panose="02040503050406030204" pitchFamily="18" charset="0"/>
                <a:ea typeface="Cambria" panose="02040503050406030204" pitchFamily="18" charset="0"/>
                <a:cs typeface="+mj-cs"/>
              </a:rPr>
              <a:t>WhiteOak</a:t>
            </a:r>
            <a:r>
              <a:rPr kumimoji="0" lang="en-US" sz="2800" b="1" i="0" u="none" strike="noStrike" kern="1200" cap="none" spc="0" normalizeH="0" baseline="0" noProof="0" dirty="0">
                <a:ln>
                  <a:noFill/>
                </a:ln>
                <a:solidFill>
                  <a:prstClr val="white"/>
                </a:solidFill>
                <a:effectLst/>
                <a:uLnTx/>
                <a:uFillTx/>
                <a:latin typeface="Cambria" panose="02040503050406030204" pitchFamily="18" charset="0"/>
                <a:ea typeface="Cambria" panose="02040503050406030204" pitchFamily="18" charset="0"/>
                <a:cs typeface="+mj-cs"/>
              </a:rPr>
              <a:t> GEM Ex India Fund</a:t>
            </a:r>
            <a:endParaRPr kumimoji="0" lang="en-IN" sz="2800" b="1" i="0" u="none" strike="noStrike" kern="1200" cap="none" spc="0" normalizeH="0" baseline="0" noProof="0" dirty="0">
              <a:ln>
                <a:noFill/>
              </a:ln>
              <a:solidFill>
                <a:prstClr val="white"/>
              </a:solidFill>
              <a:effectLst/>
              <a:uLnTx/>
              <a:uFillTx/>
              <a:latin typeface="Cambria" panose="02040503050406030204" pitchFamily="18" charset="0"/>
              <a:ea typeface="Cambria" panose="02040503050406030204" pitchFamily="18" charset="0"/>
              <a:cs typeface="+mj-cs"/>
            </a:endParaRPr>
          </a:p>
        </p:txBody>
      </p:sp>
      <p:sp>
        <p:nvSpPr>
          <p:cNvPr id="22" name="Rectangle 21">
            <a:extLst>
              <a:ext uri="{FF2B5EF4-FFF2-40B4-BE49-F238E27FC236}">
                <a16:creationId xmlns:a16="http://schemas.microsoft.com/office/drawing/2014/main" id="{54DF4BD4-3A48-08A7-56F2-95A6647B855B}"/>
              </a:ext>
            </a:extLst>
          </p:cNvPr>
          <p:cNvSpPr/>
          <p:nvPr/>
        </p:nvSpPr>
        <p:spPr>
          <a:xfrm>
            <a:off x="0" y="6613807"/>
            <a:ext cx="12192000" cy="235963"/>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aphicFrame>
        <p:nvGraphicFramePr>
          <p:cNvPr id="2" name="Table 2">
            <a:extLst>
              <a:ext uri="{FF2B5EF4-FFF2-40B4-BE49-F238E27FC236}">
                <a16:creationId xmlns:a16="http://schemas.microsoft.com/office/drawing/2014/main" id="{093D5E36-5CC5-1C0E-6CC7-4EF20F341A42}"/>
              </a:ext>
            </a:extLst>
          </p:cNvPr>
          <p:cNvGraphicFramePr>
            <a:graphicFrameLocks noGrp="1"/>
          </p:cNvGraphicFramePr>
          <p:nvPr>
            <p:extLst>
              <p:ext uri="{D42A27DB-BD31-4B8C-83A1-F6EECF244321}">
                <p14:modId xmlns:p14="http://schemas.microsoft.com/office/powerpoint/2010/main" val="3276166613"/>
              </p:ext>
            </p:extLst>
          </p:nvPr>
        </p:nvGraphicFramePr>
        <p:xfrm>
          <a:off x="159157" y="4182920"/>
          <a:ext cx="4146156" cy="2288540"/>
        </p:xfrm>
        <a:graphic>
          <a:graphicData uri="http://schemas.openxmlformats.org/drawingml/2006/table">
            <a:tbl>
              <a:tblPr firstRow="1" bandRow="1">
                <a:tableStyleId>{073A0DAA-6AF3-43AB-8588-CEC1D06C72B9}</a:tableStyleId>
              </a:tblPr>
              <a:tblGrid>
                <a:gridCol w="1685685">
                  <a:extLst>
                    <a:ext uri="{9D8B030D-6E8A-4147-A177-3AD203B41FA5}">
                      <a16:colId xmlns:a16="http://schemas.microsoft.com/office/drawing/2014/main" val="979919291"/>
                    </a:ext>
                  </a:extLst>
                </a:gridCol>
                <a:gridCol w="2460471">
                  <a:extLst>
                    <a:ext uri="{9D8B030D-6E8A-4147-A177-3AD203B41FA5}">
                      <a16:colId xmlns:a16="http://schemas.microsoft.com/office/drawing/2014/main" val="2728041260"/>
                    </a:ext>
                  </a:extLst>
                </a:gridCol>
              </a:tblGrid>
              <a:tr h="572135">
                <a:tc>
                  <a:txBody>
                    <a:bodyPr/>
                    <a:lstStyle/>
                    <a:p>
                      <a:r>
                        <a:rPr lang="en-US" sz="1300">
                          <a:latin typeface="Cambria" panose="02040503050406030204" pitchFamily="18" charset="0"/>
                          <a:ea typeface="Cambria" panose="02040503050406030204" pitchFamily="18" charset="0"/>
                        </a:rPr>
                        <a:t>Particulars</a:t>
                      </a:r>
                      <a:endParaRPr lang="en-IN" sz="1300">
                        <a:latin typeface="Cambria" panose="02040503050406030204" pitchFamily="18" charset="0"/>
                        <a:ea typeface="Cambria" panose="02040503050406030204" pitchFamily="18" charset="0"/>
                      </a:endParaRPr>
                    </a:p>
                  </a:txBody>
                  <a:tcPr anchor="ctr"/>
                </a:tc>
                <a:tc>
                  <a:txBody>
                    <a:bodyPr/>
                    <a:lstStyle/>
                    <a:p>
                      <a:pPr algn="ctr"/>
                      <a:r>
                        <a:rPr lang="en-US" sz="1300" dirty="0">
                          <a:latin typeface="Cambria" panose="02040503050406030204" pitchFamily="18" charset="0"/>
                          <a:ea typeface="Cambria" panose="02040503050406030204" pitchFamily="18" charset="0"/>
                        </a:rPr>
                        <a:t>Details</a:t>
                      </a:r>
                      <a:endParaRPr lang="en-IN" sz="1300" dirty="0">
                        <a:latin typeface="Cambria" panose="02040503050406030204" pitchFamily="18" charset="0"/>
                        <a:ea typeface="Cambria" panose="02040503050406030204" pitchFamily="18" charset="0"/>
                      </a:endParaRPr>
                    </a:p>
                  </a:txBody>
                  <a:tcPr anchor="ctr"/>
                </a:tc>
                <a:extLst>
                  <a:ext uri="{0D108BD9-81ED-4DB2-BD59-A6C34878D82A}">
                    <a16:rowId xmlns:a16="http://schemas.microsoft.com/office/drawing/2014/main" val="2509566197"/>
                  </a:ext>
                </a:extLst>
              </a:tr>
              <a:tr h="572135">
                <a:tc>
                  <a:txBody>
                    <a:bodyPr/>
                    <a:lstStyle/>
                    <a:p>
                      <a:r>
                        <a:rPr lang="en-IN" sz="1300" b="1" dirty="0">
                          <a:latin typeface="Cambria" panose="02040503050406030204" pitchFamily="18" charset="0"/>
                          <a:ea typeface="Cambria" panose="02040503050406030204" pitchFamily="18" charset="0"/>
                        </a:rPr>
                        <a:t>Inception Date</a:t>
                      </a:r>
                    </a:p>
                  </a:txBody>
                  <a:tcPr anchor="ctr">
                    <a:solidFill>
                      <a:schemeClr val="bg1">
                        <a:lumMod val="85000"/>
                      </a:schemeClr>
                    </a:solidFill>
                  </a:tcPr>
                </a:tc>
                <a:tc>
                  <a:txBody>
                    <a:bodyPr/>
                    <a:lstStyle/>
                    <a:p>
                      <a:pPr algn="ctr"/>
                      <a:r>
                        <a:rPr lang="en-IN" sz="1300" dirty="0">
                          <a:latin typeface="Cambria" panose="02040503050406030204" pitchFamily="18" charset="0"/>
                          <a:ea typeface="Cambria" panose="02040503050406030204" pitchFamily="18" charset="0"/>
                        </a:rPr>
                        <a:t>Dec 21, 2022</a:t>
                      </a:r>
                    </a:p>
                  </a:txBody>
                  <a:tcPr anchor="ctr">
                    <a:solidFill>
                      <a:schemeClr val="bg1">
                        <a:lumMod val="85000"/>
                      </a:schemeClr>
                    </a:solidFill>
                  </a:tcPr>
                </a:tc>
                <a:extLst>
                  <a:ext uri="{0D108BD9-81ED-4DB2-BD59-A6C34878D82A}">
                    <a16:rowId xmlns:a16="http://schemas.microsoft.com/office/drawing/2014/main" val="3085341055"/>
                  </a:ext>
                </a:extLst>
              </a:tr>
              <a:tr h="572135">
                <a:tc>
                  <a:txBody>
                    <a:bodyPr/>
                    <a:lstStyle/>
                    <a:p>
                      <a:r>
                        <a:rPr lang="en-US" sz="1300" b="1" dirty="0">
                          <a:latin typeface="Cambria" panose="02040503050406030204" pitchFamily="18" charset="0"/>
                          <a:ea typeface="Cambria" panose="02040503050406030204" pitchFamily="18" charset="0"/>
                        </a:rPr>
                        <a:t>Min Investment</a:t>
                      </a:r>
                      <a:endParaRPr lang="en-IN" sz="1300" b="1" dirty="0">
                        <a:latin typeface="Cambria" panose="02040503050406030204" pitchFamily="18" charset="0"/>
                        <a:ea typeface="Cambria" panose="02040503050406030204" pitchFamily="18" charset="0"/>
                      </a:endParaRPr>
                    </a:p>
                  </a:txBody>
                  <a:tcPr anchor="ctr">
                    <a:solidFill>
                      <a:schemeClr val="bg1">
                        <a:lumMod val="95000"/>
                      </a:schemeClr>
                    </a:solidFill>
                  </a:tcPr>
                </a:tc>
                <a:tc>
                  <a:txBody>
                    <a:bodyPr/>
                    <a:lstStyle/>
                    <a:p>
                      <a:pPr algn="ctr"/>
                      <a:r>
                        <a:rPr lang="en-US" sz="1300" dirty="0">
                          <a:latin typeface="Cambria" panose="02040503050406030204" pitchFamily="18" charset="0"/>
                          <a:ea typeface="Cambria" panose="02040503050406030204" pitchFamily="18" charset="0"/>
                        </a:rPr>
                        <a:t>USD </a:t>
                      </a:r>
                      <a:r>
                        <a:rPr lang="en-US" sz="1300" dirty="0">
                          <a:solidFill>
                            <a:schemeClr val="tx1"/>
                          </a:solidFill>
                          <a:latin typeface="Cambria" panose="02040503050406030204" pitchFamily="18" charset="0"/>
                          <a:ea typeface="Cambria" panose="02040503050406030204" pitchFamily="18" charset="0"/>
                        </a:rPr>
                        <a:t>150,000</a:t>
                      </a:r>
                    </a:p>
                  </a:txBody>
                  <a:tcPr anchor="ctr">
                    <a:solidFill>
                      <a:schemeClr val="bg1">
                        <a:lumMod val="95000"/>
                      </a:schemeClr>
                    </a:solidFill>
                  </a:tcPr>
                </a:tc>
                <a:extLst>
                  <a:ext uri="{0D108BD9-81ED-4DB2-BD59-A6C34878D82A}">
                    <a16:rowId xmlns:a16="http://schemas.microsoft.com/office/drawing/2014/main" val="4053942507"/>
                  </a:ext>
                </a:extLst>
              </a:tr>
              <a:tr h="572135">
                <a:tc>
                  <a:txBody>
                    <a:bodyPr/>
                    <a:lstStyle/>
                    <a:p>
                      <a:r>
                        <a:rPr lang="en-IN" sz="1300" b="1" dirty="0">
                          <a:latin typeface="Cambria" panose="02040503050406030204" pitchFamily="18" charset="0"/>
                          <a:ea typeface="Cambria" panose="02040503050406030204" pitchFamily="18" charset="0"/>
                        </a:rPr>
                        <a:t>Lock - In</a:t>
                      </a:r>
                    </a:p>
                  </a:txBody>
                  <a:tcPr anchor="ctr">
                    <a:solidFill>
                      <a:srgbClr val="D9D9D9"/>
                    </a:solidFill>
                  </a:tcPr>
                </a:tc>
                <a:tc>
                  <a:txBody>
                    <a:bodyPr/>
                    <a:lstStyle/>
                    <a:p>
                      <a:pPr algn="ctr"/>
                      <a:r>
                        <a:rPr lang="en-IN" sz="1300" dirty="0">
                          <a:latin typeface="Cambria" panose="02040503050406030204" pitchFamily="18" charset="0"/>
                          <a:ea typeface="Cambria" panose="02040503050406030204" pitchFamily="18" charset="0"/>
                        </a:rPr>
                        <a:t>24 Months</a:t>
                      </a:r>
                    </a:p>
                  </a:txBody>
                  <a:tcPr anchor="ctr">
                    <a:solidFill>
                      <a:srgbClr val="D9D9D9"/>
                    </a:solidFill>
                  </a:tcPr>
                </a:tc>
                <a:extLst>
                  <a:ext uri="{0D108BD9-81ED-4DB2-BD59-A6C34878D82A}">
                    <a16:rowId xmlns:a16="http://schemas.microsoft.com/office/drawing/2014/main" val="595497186"/>
                  </a:ext>
                </a:extLst>
              </a:tr>
            </a:tbl>
          </a:graphicData>
        </a:graphic>
      </p:graphicFrame>
      <p:graphicFrame>
        <p:nvGraphicFramePr>
          <p:cNvPr id="7" name="Table 8">
            <a:extLst>
              <a:ext uri="{FF2B5EF4-FFF2-40B4-BE49-F238E27FC236}">
                <a16:creationId xmlns:a16="http://schemas.microsoft.com/office/drawing/2014/main" id="{D136D88B-3ABD-485C-35E4-8FFD7B0D8EC1}"/>
              </a:ext>
            </a:extLst>
          </p:cNvPr>
          <p:cNvGraphicFramePr>
            <a:graphicFrameLocks noGrp="1"/>
          </p:cNvGraphicFramePr>
          <p:nvPr/>
        </p:nvGraphicFramePr>
        <p:xfrm>
          <a:off x="8557612" y="5301129"/>
          <a:ext cx="3364182" cy="912694"/>
        </p:xfrm>
        <a:graphic>
          <a:graphicData uri="http://schemas.openxmlformats.org/drawingml/2006/table">
            <a:tbl>
              <a:tblPr firstRow="1" bandRow="1">
                <a:tableStyleId>{073A0DAA-6AF3-43AB-8588-CEC1D06C72B9}</a:tableStyleId>
              </a:tblPr>
              <a:tblGrid>
                <a:gridCol w="1855334">
                  <a:extLst>
                    <a:ext uri="{9D8B030D-6E8A-4147-A177-3AD203B41FA5}">
                      <a16:colId xmlns:a16="http://schemas.microsoft.com/office/drawing/2014/main" val="3655427531"/>
                    </a:ext>
                  </a:extLst>
                </a:gridCol>
                <a:gridCol w="1508848">
                  <a:extLst>
                    <a:ext uri="{9D8B030D-6E8A-4147-A177-3AD203B41FA5}">
                      <a16:colId xmlns:a16="http://schemas.microsoft.com/office/drawing/2014/main" val="1999429750"/>
                    </a:ext>
                  </a:extLst>
                </a:gridCol>
              </a:tblGrid>
              <a:tr h="322426">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IN" sz="1200" b="1" i="0" u="none" strike="noStrike" dirty="0">
                          <a:solidFill>
                            <a:schemeClr val="bg1"/>
                          </a:solidFill>
                          <a:effectLst/>
                          <a:latin typeface="Cambria" panose="02040503050406030204" pitchFamily="18" charset="0"/>
                          <a:ea typeface="Cambria" panose="02040503050406030204" pitchFamily="18" charset="0"/>
                        </a:rPr>
                        <a:t>Corpus</a:t>
                      </a:r>
                    </a:p>
                  </a:txBody>
                  <a:tcPr anchor="ctr"/>
                </a:tc>
                <a:tc>
                  <a:txBody>
                    <a:bodyPr/>
                    <a:lstStyle/>
                    <a:p>
                      <a:pPr algn="ctr" fontAlgn="ctr"/>
                      <a:r>
                        <a:rPr lang="en-IN" sz="1200" b="1" i="0" u="none" strike="noStrike">
                          <a:solidFill>
                            <a:schemeClr val="bg1"/>
                          </a:solidFill>
                          <a:effectLst/>
                          <a:latin typeface="Cambria" panose="02040503050406030204" pitchFamily="18" charset="0"/>
                          <a:ea typeface="Cambria" panose="02040503050406030204" pitchFamily="18" charset="0"/>
                        </a:rPr>
                        <a:t>Fixed</a:t>
                      </a:r>
                    </a:p>
                  </a:txBody>
                  <a:tcPr marL="9525" marR="9525" marT="9525" marB="0" anchor="ctr"/>
                </a:tc>
                <a:extLst>
                  <a:ext uri="{0D108BD9-81ED-4DB2-BD59-A6C34878D82A}">
                    <a16:rowId xmlns:a16="http://schemas.microsoft.com/office/drawing/2014/main" val="3419815612"/>
                  </a:ext>
                </a:extLst>
              </a:tr>
              <a:tr h="295134">
                <a:tc>
                  <a:txBody>
                    <a:bodyPr/>
                    <a:lstStyle/>
                    <a:p>
                      <a:pPr algn="ctr" fontAlgn="b"/>
                      <a:r>
                        <a:rPr lang="en-IN" sz="1200" b="1" i="0" u="none" strike="noStrike" dirty="0">
                          <a:solidFill>
                            <a:schemeClr val="tx1"/>
                          </a:solidFill>
                          <a:effectLst/>
                          <a:latin typeface="Cambria" panose="02040503050406030204" pitchFamily="18" charset="0"/>
                          <a:ea typeface="Cambria" panose="02040503050406030204" pitchFamily="18" charset="0"/>
                        </a:rPr>
                        <a:t>USD 150k-499k</a:t>
                      </a:r>
                    </a:p>
                  </a:txBody>
                  <a:tcPr marL="9525" marR="9525" marT="9525" marB="0" anchor="ctr"/>
                </a:tc>
                <a:tc>
                  <a:txBody>
                    <a:bodyPr/>
                    <a:lstStyle/>
                    <a:p>
                      <a:pPr algn="ctr" fontAlgn="ctr"/>
                      <a:r>
                        <a:rPr lang="en-IN" sz="1200" b="0" i="0" u="none" strike="noStrike" dirty="0">
                          <a:solidFill>
                            <a:schemeClr val="tx1"/>
                          </a:solidFill>
                          <a:effectLst/>
                          <a:latin typeface="Cambria" panose="02040503050406030204" pitchFamily="18" charset="0"/>
                          <a:ea typeface="Cambria" panose="02040503050406030204" pitchFamily="18" charset="0"/>
                        </a:rPr>
                        <a:t>1.30%</a:t>
                      </a:r>
                    </a:p>
                  </a:txBody>
                  <a:tcPr marL="9525" marR="9525" marT="9525" marB="0" anchor="ctr"/>
                </a:tc>
                <a:extLst>
                  <a:ext uri="{0D108BD9-81ED-4DB2-BD59-A6C34878D82A}">
                    <a16:rowId xmlns:a16="http://schemas.microsoft.com/office/drawing/2014/main" val="1593328609"/>
                  </a:ext>
                </a:extLst>
              </a:tr>
              <a:tr h="295134">
                <a:tc>
                  <a:txBody>
                    <a:bodyPr/>
                    <a:lstStyle/>
                    <a:p>
                      <a:pPr algn="ctr" fontAlgn="b"/>
                      <a:r>
                        <a:rPr lang="en-IN" sz="1200" b="1" i="0" u="none" strike="noStrike" dirty="0">
                          <a:solidFill>
                            <a:schemeClr val="tx1"/>
                          </a:solidFill>
                          <a:effectLst/>
                          <a:latin typeface="Cambria" panose="02040503050406030204" pitchFamily="18" charset="0"/>
                          <a:ea typeface="Cambria" panose="02040503050406030204" pitchFamily="18" charset="0"/>
                        </a:rPr>
                        <a:t>USD 500k-1,999,999</a:t>
                      </a:r>
                    </a:p>
                  </a:txBody>
                  <a:tcPr marL="9525" marR="9525" marT="9525" marB="0" anchor="ctr"/>
                </a:tc>
                <a:tc>
                  <a:txBody>
                    <a:bodyPr/>
                    <a:lstStyle/>
                    <a:p>
                      <a:pPr algn="ctr" fontAlgn="ctr"/>
                      <a:r>
                        <a:rPr lang="en-IN" sz="1200" b="0" i="0" u="none" strike="noStrike" dirty="0">
                          <a:solidFill>
                            <a:schemeClr val="tx1"/>
                          </a:solidFill>
                          <a:effectLst/>
                          <a:latin typeface="Cambria" panose="02040503050406030204" pitchFamily="18" charset="0"/>
                          <a:ea typeface="Cambria" panose="02040503050406030204" pitchFamily="18" charset="0"/>
                        </a:rPr>
                        <a:t>0.80%</a:t>
                      </a:r>
                    </a:p>
                  </a:txBody>
                  <a:tcPr marL="9525" marR="9525" marT="9525" marB="0" anchor="ctr"/>
                </a:tc>
                <a:extLst>
                  <a:ext uri="{0D108BD9-81ED-4DB2-BD59-A6C34878D82A}">
                    <a16:rowId xmlns:a16="http://schemas.microsoft.com/office/drawing/2014/main" val="918766262"/>
                  </a:ext>
                </a:extLst>
              </a:tr>
            </a:tbl>
          </a:graphicData>
        </a:graphic>
      </p:graphicFrame>
      <p:sp>
        <p:nvSpPr>
          <p:cNvPr id="9" name="TextBox 8">
            <a:extLst>
              <a:ext uri="{FF2B5EF4-FFF2-40B4-BE49-F238E27FC236}">
                <a16:creationId xmlns:a16="http://schemas.microsoft.com/office/drawing/2014/main" id="{7FA9046C-EA09-4693-1498-94FBEE2B214C}"/>
              </a:ext>
            </a:extLst>
          </p:cNvPr>
          <p:cNvSpPr txBox="1"/>
          <p:nvPr/>
        </p:nvSpPr>
        <p:spPr>
          <a:xfrm>
            <a:off x="97235" y="974534"/>
            <a:ext cx="4169234" cy="3093154"/>
          </a:xfrm>
          <a:prstGeom prst="rect">
            <a:avLst/>
          </a:prstGeom>
          <a:noFill/>
          <a:ln>
            <a:solidFill>
              <a:schemeClr val="bg1">
                <a:lumMod val="85000"/>
              </a:schemeClr>
            </a:solidFill>
          </a:ln>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300" b="1"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About the fund:</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300" b="0"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The fund adopts a globally diversified investment strategy, gaining exposure to a broad set of emerging markets outside India, including China, Taiwan, South Korea, Thailand, Malaysia, and select Middle Eastern countries through its underlying investment in the Whiteoak’s  Master Fund, domiciled in Dublin. This structure enables investors to access international opportunities and benefit from geographic and sectoral diversification.</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300" b="0"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300" b="0"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The fund follows a bottom-up, research-driven investment approach, focused on identifying high-quality businesses with strong governance, scalable growth potential, and attractive valuations.</a:t>
            </a:r>
            <a:endParaRPr kumimoji="0" lang="en-IN" sz="1300" b="1"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endParaRPr>
          </a:p>
        </p:txBody>
      </p:sp>
      <p:sp>
        <p:nvSpPr>
          <p:cNvPr id="14" name="TextBox 13">
            <a:extLst>
              <a:ext uri="{FF2B5EF4-FFF2-40B4-BE49-F238E27FC236}">
                <a16:creationId xmlns:a16="http://schemas.microsoft.com/office/drawing/2014/main" id="{C8A0F04A-3891-99CB-CDE0-656F104DD800}"/>
              </a:ext>
            </a:extLst>
          </p:cNvPr>
          <p:cNvSpPr txBox="1"/>
          <p:nvPr/>
        </p:nvSpPr>
        <p:spPr>
          <a:xfrm>
            <a:off x="8557612" y="4993352"/>
            <a:ext cx="2902229" cy="30777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400" b="1"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Fees Structure</a:t>
            </a:r>
          </a:p>
        </p:txBody>
      </p:sp>
      <p:sp>
        <p:nvSpPr>
          <p:cNvPr id="18" name="Rectangle 17">
            <a:extLst>
              <a:ext uri="{FF2B5EF4-FFF2-40B4-BE49-F238E27FC236}">
                <a16:creationId xmlns:a16="http://schemas.microsoft.com/office/drawing/2014/main" id="{5506D5C1-6E2D-ADEF-57A3-5496DBEBF681}"/>
              </a:ext>
            </a:extLst>
          </p:cNvPr>
          <p:cNvSpPr/>
          <p:nvPr/>
        </p:nvSpPr>
        <p:spPr>
          <a:xfrm>
            <a:off x="0" y="808383"/>
            <a:ext cx="12192000" cy="45719"/>
          </a:xfrm>
          <a:prstGeom prst="rect">
            <a:avLst/>
          </a:prstGeom>
          <a:solidFill>
            <a:schemeClr val="bg1">
              <a:lumMod val="6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9" name="Slide Number Placeholder 18">
            <a:extLst>
              <a:ext uri="{FF2B5EF4-FFF2-40B4-BE49-F238E27FC236}">
                <a16:creationId xmlns:a16="http://schemas.microsoft.com/office/drawing/2014/main" id="{0E455D0A-E757-9EBB-8836-A2CC1CCDC600}"/>
              </a:ext>
            </a:extLst>
          </p:cNvPr>
          <p:cNvSpPr>
            <a:spLocks noGrp="1"/>
          </p:cNvSpPr>
          <p:nvPr>
            <p:ph type="sldNum" sz="quarter" idx="12"/>
          </p:nvPr>
        </p:nvSpPr>
        <p:spPr>
          <a:xfrm>
            <a:off x="9448800" y="6535368"/>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1E62F875-1F54-4527-993B-FB1D0CCB3E02}" type="slidenum">
              <a:rPr kumimoji="0" lang="en-IN" sz="1200" b="1" i="0" u="none" strike="noStrike" kern="1200" cap="none" spc="0" normalizeH="0" baseline="0" noProof="0" smtClean="0">
                <a:ln>
                  <a:noFill/>
                </a:ln>
                <a:solidFill>
                  <a:prstClr val="white"/>
                </a:solidFill>
                <a:effectLst/>
                <a:uLnTx/>
                <a:uFillTx/>
                <a:latin typeface="Cambria" panose="02040503050406030204" pitchFamily="18" charset="0"/>
                <a:ea typeface="Cambria" panose="02040503050406030204" pitchFamily="18" charset="0"/>
                <a:cs typeface="+mn-cs"/>
              </a:rPr>
              <a:pPr marL="0" marR="0" lvl="0" indent="0" algn="r" defTabSz="914400" rtl="0" eaLnBrk="1" fontAlgn="auto" latinLnBrk="0" hangingPunct="1">
                <a:lnSpc>
                  <a:spcPct val="100000"/>
                </a:lnSpc>
                <a:spcBef>
                  <a:spcPts val="0"/>
                </a:spcBef>
                <a:spcAft>
                  <a:spcPts val="0"/>
                </a:spcAft>
                <a:buClrTx/>
                <a:buSzTx/>
                <a:buFontTx/>
                <a:buNone/>
                <a:tabLst/>
                <a:defRPr/>
              </a:pPr>
              <a:t>102</a:t>
            </a:fld>
            <a:endParaRPr kumimoji="0" lang="en-IN" sz="1200" b="1" i="0" u="none" strike="noStrike" kern="1200" cap="none" spc="0" normalizeH="0" baseline="0" noProof="0">
              <a:ln>
                <a:noFill/>
              </a:ln>
              <a:solidFill>
                <a:prstClr val="white"/>
              </a:solidFill>
              <a:effectLst/>
              <a:uLnTx/>
              <a:uFillTx/>
              <a:latin typeface="Cambria" panose="02040503050406030204" pitchFamily="18" charset="0"/>
              <a:ea typeface="Cambria" panose="02040503050406030204" pitchFamily="18" charset="0"/>
              <a:cs typeface="+mn-cs"/>
            </a:endParaRPr>
          </a:p>
        </p:txBody>
      </p:sp>
      <p:pic>
        <p:nvPicPr>
          <p:cNvPr id="10" name="Picture 9" descr="A white text on a black background&#10;&#10;AI-generated content may be incorrect.">
            <a:extLst>
              <a:ext uri="{FF2B5EF4-FFF2-40B4-BE49-F238E27FC236}">
                <a16:creationId xmlns:a16="http://schemas.microsoft.com/office/drawing/2014/main" id="{C7DA90FC-EFA1-C3C5-8B37-E8F3DDD6DED2}"/>
              </a:ext>
            </a:extLst>
          </p:cNvPr>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10362466" y="234062"/>
            <a:ext cx="1559328" cy="340260"/>
          </a:xfrm>
          <a:prstGeom prst="rect">
            <a:avLst/>
          </a:prstGeom>
        </p:spPr>
      </p:pic>
      <p:graphicFrame>
        <p:nvGraphicFramePr>
          <p:cNvPr id="20" name="Table 19">
            <a:extLst>
              <a:ext uri="{FF2B5EF4-FFF2-40B4-BE49-F238E27FC236}">
                <a16:creationId xmlns:a16="http://schemas.microsoft.com/office/drawing/2014/main" id="{0F8D90E9-4136-1471-F90C-A9D9E883D330}"/>
              </a:ext>
            </a:extLst>
          </p:cNvPr>
          <p:cNvGraphicFramePr>
            <a:graphicFrameLocks noGrp="1"/>
          </p:cNvGraphicFramePr>
          <p:nvPr>
            <p:extLst>
              <p:ext uri="{D42A27DB-BD31-4B8C-83A1-F6EECF244321}">
                <p14:modId xmlns:p14="http://schemas.microsoft.com/office/powerpoint/2010/main" val="3333445968"/>
              </p:ext>
            </p:extLst>
          </p:nvPr>
        </p:nvGraphicFramePr>
        <p:xfrm>
          <a:off x="8607427" y="1014323"/>
          <a:ext cx="3364181" cy="2106120"/>
        </p:xfrm>
        <a:graphic>
          <a:graphicData uri="http://schemas.openxmlformats.org/drawingml/2006/table">
            <a:tbl>
              <a:tblPr/>
              <a:tblGrid>
                <a:gridCol w="2154912">
                  <a:extLst>
                    <a:ext uri="{9D8B030D-6E8A-4147-A177-3AD203B41FA5}">
                      <a16:colId xmlns:a16="http://schemas.microsoft.com/office/drawing/2014/main" val="3144987173"/>
                    </a:ext>
                  </a:extLst>
                </a:gridCol>
                <a:gridCol w="1209269">
                  <a:extLst>
                    <a:ext uri="{9D8B030D-6E8A-4147-A177-3AD203B41FA5}">
                      <a16:colId xmlns:a16="http://schemas.microsoft.com/office/drawing/2014/main" val="3464885990"/>
                    </a:ext>
                  </a:extLst>
                </a:gridCol>
              </a:tblGrid>
              <a:tr h="351020">
                <a:tc>
                  <a:txBody>
                    <a:bodyPr/>
                    <a:lstStyle/>
                    <a:p>
                      <a:pPr algn="ctr" rtl="0" fontAlgn="ctr">
                        <a:buNone/>
                      </a:pPr>
                      <a:r>
                        <a:rPr lang="en-IN" sz="1300" b="1" i="0" u="none" strike="noStrike" dirty="0">
                          <a:solidFill>
                            <a:srgbClr val="FFFFFF"/>
                          </a:solidFill>
                          <a:effectLst/>
                          <a:latin typeface="Cambria" panose="02040503050406030204" pitchFamily="18" charset="0"/>
                        </a:rPr>
                        <a:t>Top Regions</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000000"/>
                    </a:solidFill>
                  </a:tcPr>
                </a:tc>
                <a:tc>
                  <a:txBody>
                    <a:bodyPr/>
                    <a:lstStyle/>
                    <a:p>
                      <a:pPr algn="ctr" rtl="0" fontAlgn="ctr">
                        <a:buNone/>
                      </a:pPr>
                      <a:r>
                        <a:rPr lang="en-IN" sz="1300" b="1" i="0" u="none" strike="noStrike">
                          <a:solidFill>
                            <a:srgbClr val="FFFFFF"/>
                          </a:solidFill>
                          <a:effectLst/>
                          <a:latin typeface="Cambria" panose="02040503050406030204" pitchFamily="18" charset="0"/>
                        </a:rPr>
                        <a:t>Allocation %</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000000"/>
                    </a:solidFill>
                  </a:tcPr>
                </a:tc>
                <a:extLst>
                  <a:ext uri="{0D108BD9-81ED-4DB2-BD59-A6C34878D82A}">
                    <a16:rowId xmlns:a16="http://schemas.microsoft.com/office/drawing/2014/main" val="1306076661"/>
                  </a:ext>
                </a:extLst>
              </a:tr>
              <a:tr h="351020">
                <a:tc>
                  <a:txBody>
                    <a:bodyPr/>
                    <a:lstStyle/>
                    <a:p>
                      <a:pPr algn="ctr" rtl="0" fontAlgn="b">
                        <a:buNone/>
                      </a:pPr>
                      <a:r>
                        <a:rPr lang="en-IN" sz="1300" b="0" i="0" u="none" strike="noStrike" dirty="0">
                          <a:solidFill>
                            <a:srgbClr val="000000"/>
                          </a:solidFill>
                          <a:effectLst/>
                          <a:latin typeface="Cambria" panose="02040503050406030204" pitchFamily="18" charset="0"/>
                        </a:rPr>
                        <a:t>Asia</a:t>
                      </a:r>
                    </a:p>
                  </a:txBody>
                  <a:tcPr marL="0" marR="0" marT="0"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905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CBCBCB"/>
                    </a:solidFill>
                  </a:tcPr>
                </a:tc>
                <a:tc>
                  <a:txBody>
                    <a:bodyPr/>
                    <a:lstStyle/>
                    <a:p>
                      <a:pPr algn="ctr" fontAlgn="b">
                        <a:buNone/>
                      </a:pPr>
                      <a:r>
                        <a:rPr lang="en-IN" sz="1300" b="0" i="0" u="none" strike="noStrike" dirty="0">
                          <a:solidFill>
                            <a:srgbClr val="000000"/>
                          </a:solidFill>
                          <a:effectLst/>
                          <a:latin typeface="Cambria" panose="02040503050406030204" pitchFamily="18" charset="0"/>
                          <a:ea typeface="Cambria" panose="02040503050406030204" pitchFamily="18" charset="0"/>
                        </a:rPr>
                        <a:t>74.70%</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905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CBCBCB"/>
                    </a:solidFill>
                  </a:tcPr>
                </a:tc>
                <a:extLst>
                  <a:ext uri="{0D108BD9-81ED-4DB2-BD59-A6C34878D82A}">
                    <a16:rowId xmlns:a16="http://schemas.microsoft.com/office/drawing/2014/main" val="3804577517"/>
                  </a:ext>
                </a:extLst>
              </a:tr>
              <a:tr h="351020">
                <a:tc>
                  <a:txBody>
                    <a:bodyPr/>
                    <a:lstStyle/>
                    <a:p>
                      <a:pPr algn="ctr" rtl="0" fontAlgn="b">
                        <a:buNone/>
                      </a:pPr>
                      <a:r>
                        <a:rPr lang="en-IN" sz="1300" b="0" i="0" u="none" strike="noStrike">
                          <a:solidFill>
                            <a:srgbClr val="000000"/>
                          </a:solidFill>
                          <a:effectLst/>
                          <a:latin typeface="Cambria" panose="02040503050406030204" pitchFamily="18" charset="0"/>
                        </a:rPr>
                        <a:t>Developed Markets</a:t>
                      </a:r>
                    </a:p>
                  </a:txBody>
                  <a:tcPr marL="0" marR="0" marT="0"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E7E7E7"/>
                    </a:solidFill>
                  </a:tcPr>
                </a:tc>
                <a:tc>
                  <a:txBody>
                    <a:bodyPr/>
                    <a:lstStyle/>
                    <a:p>
                      <a:pPr algn="ctr" fontAlgn="b">
                        <a:buNone/>
                      </a:pPr>
                      <a:r>
                        <a:rPr lang="en-IN" sz="1300" b="0" i="0" u="none" strike="noStrike" dirty="0">
                          <a:solidFill>
                            <a:srgbClr val="000000"/>
                          </a:solidFill>
                          <a:effectLst/>
                          <a:latin typeface="Cambria" panose="02040503050406030204" pitchFamily="18" charset="0"/>
                          <a:ea typeface="Cambria" panose="02040503050406030204" pitchFamily="18" charset="0"/>
                        </a:rPr>
                        <a:t>9.70%</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E7E7E7"/>
                    </a:solidFill>
                  </a:tcPr>
                </a:tc>
                <a:extLst>
                  <a:ext uri="{0D108BD9-81ED-4DB2-BD59-A6C34878D82A}">
                    <a16:rowId xmlns:a16="http://schemas.microsoft.com/office/drawing/2014/main" val="3036649497"/>
                  </a:ext>
                </a:extLst>
              </a:tr>
              <a:tr h="351020">
                <a:tc>
                  <a:txBody>
                    <a:bodyPr/>
                    <a:lstStyle/>
                    <a:p>
                      <a:pPr algn="ctr" rtl="0" fontAlgn="b">
                        <a:buNone/>
                      </a:pPr>
                      <a:r>
                        <a:rPr lang="en-IN" sz="1300" b="0" i="0" u="none" strike="noStrike">
                          <a:solidFill>
                            <a:srgbClr val="000000"/>
                          </a:solidFill>
                          <a:effectLst/>
                          <a:latin typeface="Cambria" panose="02040503050406030204" pitchFamily="18" charset="0"/>
                        </a:rPr>
                        <a:t>LATAM</a:t>
                      </a:r>
                    </a:p>
                  </a:txBody>
                  <a:tcPr marL="0" marR="0" marT="0"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CBCBCB"/>
                    </a:solidFill>
                  </a:tcPr>
                </a:tc>
                <a:tc>
                  <a:txBody>
                    <a:bodyPr/>
                    <a:lstStyle/>
                    <a:p>
                      <a:pPr algn="ctr" fontAlgn="b">
                        <a:buNone/>
                      </a:pPr>
                      <a:r>
                        <a:rPr lang="en-IN" sz="1300" b="0" i="0" u="none" strike="noStrike" dirty="0">
                          <a:solidFill>
                            <a:srgbClr val="000000"/>
                          </a:solidFill>
                          <a:effectLst/>
                          <a:latin typeface="Cambria" panose="02040503050406030204" pitchFamily="18" charset="0"/>
                          <a:ea typeface="Cambria" panose="02040503050406030204" pitchFamily="18" charset="0"/>
                        </a:rPr>
                        <a:t>7.50%</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CBCBCB"/>
                    </a:solidFill>
                  </a:tcPr>
                </a:tc>
                <a:extLst>
                  <a:ext uri="{0D108BD9-81ED-4DB2-BD59-A6C34878D82A}">
                    <a16:rowId xmlns:a16="http://schemas.microsoft.com/office/drawing/2014/main" val="371818237"/>
                  </a:ext>
                </a:extLst>
              </a:tr>
              <a:tr h="351020">
                <a:tc>
                  <a:txBody>
                    <a:bodyPr/>
                    <a:lstStyle/>
                    <a:p>
                      <a:pPr algn="ctr" rtl="0" fontAlgn="b">
                        <a:buNone/>
                      </a:pPr>
                      <a:r>
                        <a:rPr lang="en-IN" sz="1300" b="0" i="0" u="none" strike="noStrike">
                          <a:solidFill>
                            <a:srgbClr val="000000"/>
                          </a:solidFill>
                          <a:effectLst/>
                          <a:latin typeface="Cambria" panose="02040503050406030204" pitchFamily="18" charset="0"/>
                        </a:rPr>
                        <a:t>Equrope and Africa</a:t>
                      </a:r>
                    </a:p>
                  </a:txBody>
                  <a:tcPr marL="0" marR="0" marT="0"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905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E7E7E7"/>
                    </a:solidFill>
                  </a:tcPr>
                </a:tc>
                <a:tc>
                  <a:txBody>
                    <a:bodyPr/>
                    <a:lstStyle/>
                    <a:p>
                      <a:pPr algn="ctr" fontAlgn="b">
                        <a:buNone/>
                      </a:pPr>
                      <a:r>
                        <a:rPr lang="en-IN" sz="1300" b="0" i="0" u="none" strike="noStrike" dirty="0">
                          <a:solidFill>
                            <a:srgbClr val="000000"/>
                          </a:solidFill>
                          <a:effectLst/>
                          <a:latin typeface="Cambria" panose="02040503050406030204" pitchFamily="18" charset="0"/>
                          <a:ea typeface="Cambria" panose="02040503050406030204" pitchFamily="18" charset="0"/>
                        </a:rPr>
                        <a:t>3.60%</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905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E7E7E7"/>
                    </a:solidFill>
                  </a:tcPr>
                </a:tc>
                <a:extLst>
                  <a:ext uri="{0D108BD9-81ED-4DB2-BD59-A6C34878D82A}">
                    <a16:rowId xmlns:a16="http://schemas.microsoft.com/office/drawing/2014/main" val="1416309415"/>
                  </a:ext>
                </a:extLst>
              </a:tr>
              <a:tr h="351020">
                <a:tc>
                  <a:txBody>
                    <a:bodyPr/>
                    <a:lstStyle/>
                    <a:p>
                      <a:pPr algn="ctr" rtl="0" fontAlgn="b">
                        <a:buNone/>
                      </a:pPr>
                      <a:r>
                        <a:rPr lang="en-IN" sz="1300" b="0" i="0" u="none" strike="noStrike">
                          <a:solidFill>
                            <a:srgbClr val="000000"/>
                          </a:solidFill>
                          <a:effectLst/>
                          <a:latin typeface="Cambria" panose="02040503050406030204" pitchFamily="18" charset="0"/>
                        </a:rPr>
                        <a:t>Middle East</a:t>
                      </a:r>
                    </a:p>
                  </a:txBody>
                  <a:tcPr marL="0" marR="0" marT="0"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CBCBCB"/>
                    </a:solidFill>
                  </a:tcPr>
                </a:tc>
                <a:tc>
                  <a:txBody>
                    <a:bodyPr/>
                    <a:lstStyle/>
                    <a:p>
                      <a:pPr algn="ctr" fontAlgn="b">
                        <a:buNone/>
                      </a:pPr>
                      <a:r>
                        <a:rPr lang="en-IN" sz="1300" b="0" i="0" u="none" strike="noStrike" dirty="0">
                          <a:solidFill>
                            <a:srgbClr val="000000"/>
                          </a:solidFill>
                          <a:effectLst/>
                          <a:latin typeface="Cambria" panose="02040503050406030204" pitchFamily="18" charset="0"/>
                          <a:ea typeface="Cambria" panose="02040503050406030204" pitchFamily="18" charset="0"/>
                        </a:rPr>
                        <a:t>3.10%</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CBCBCB"/>
                    </a:solidFill>
                  </a:tcPr>
                </a:tc>
                <a:extLst>
                  <a:ext uri="{0D108BD9-81ED-4DB2-BD59-A6C34878D82A}">
                    <a16:rowId xmlns:a16="http://schemas.microsoft.com/office/drawing/2014/main" val="4102963475"/>
                  </a:ext>
                </a:extLst>
              </a:tr>
            </a:tbl>
          </a:graphicData>
        </a:graphic>
      </p:graphicFrame>
      <p:graphicFrame>
        <p:nvGraphicFramePr>
          <p:cNvPr id="23" name="Table 22">
            <a:extLst>
              <a:ext uri="{FF2B5EF4-FFF2-40B4-BE49-F238E27FC236}">
                <a16:creationId xmlns:a16="http://schemas.microsoft.com/office/drawing/2014/main" id="{874E41F1-E9F9-F7EE-D381-016BA47779B0}"/>
              </a:ext>
            </a:extLst>
          </p:cNvPr>
          <p:cNvGraphicFramePr>
            <a:graphicFrameLocks noGrp="1"/>
          </p:cNvGraphicFramePr>
          <p:nvPr>
            <p:extLst>
              <p:ext uri="{D42A27DB-BD31-4B8C-83A1-F6EECF244321}">
                <p14:modId xmlns:p14="http://schemas.microsoft.com/office/powerpoint/2010/main" val="665243273"/>
              </p:ext>
            </p:extLst>
          </p:nvPr>
        </p:nvGraphicFramePr>
        <p:xfrm>
          <a:off x="4386389" y="3792511"/>
          <a:ext cx="4058886" cy="2722120"/>
        </p:xfrm>
        <a:graphic>
          <a:graphicData uri="http://schemas.openxmlformats.org/drawingml/2006/table">
            <a:tbl>
              <a:tblPr/>
              <a:tblGrid>
                <a:gridCol w="2568103">
                  <a:extLst>
                    <a:ext uri="{9D8B030D-6E8A-4147-A177-3AD203B41FA5}">
                      <a16:colId xmlns:a16="http://schemas.microsoft.com/office/drawing/2014/main" val="2238821253"/>
                    </a:ext>
                  </a:extLst>
                </a:gridCol>
                <a:gridCol w="1490783">
                  <a:extLst>
                    <a:ext uri="{9D8B030D-6E8A-4147-A177-3AD203B41FA5}">
                      <a16:colId xmlns:a16="http://schemas.microsoft.com/office/drawing/2014/main" val="584649402"/>
                    </a:ext>
                  </a:extLst>
                </a:gridCol>
              </a:tblGrid>
              <a:tr h="272212">
                <a:tc>
                  <a:txBody>
                    <a:bodyPr/>
                    <a:lstStyle/>
                    <a:p>
                      <a:pPr algn="ctr" rtl="0" fontAlgn="ctr">
                        <a:buNone/>
                      </a:pPr>
                      <a:r>
                        <a:rPr lang="en-IN" sz="1300" b="1" i="0" u="none" strike="noStrike" dirty="0">
                          <a:solidFill>
                            <a:srgbClr val="FFFFFF"/>
                          </a:solidFill>
                          <a:effectLst/>
                          <a:latin typeface="Cambria" panose="02040503050406030204" pitchFamily="18" charset="0"/>
                        </a:rPr>
                        <a:t>Top Sectors</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000000"/>
                    </a:solidFill>
                  </a:tcPr>
                </a:tc>
                <a:tc>
                  <a:txBody>
                    <a:bodyPr/>
                    <a:lstStyle/>
                    <a:p>
                      <a:pPr algn="ctr" rtl="0" fontAlgn="ctr">
                        <a:buNone/>
                      </a:pPr>
                      <a:r>
                        <a:rPr lang="en-IN" sz="1300" b="1" i="0" u="none" strike="noStrike">
                          <a:solidFill>
                            <a:srgbClr val="FFFFFF"/>
                          </a:solidFill>
                          <a:effectLst/>
                          <a:latin typeface="Cambria" panose="02040503050406030204" pitchFamily="18" charset="0"/>
                        </a:rPr>
                        <a:t>Allocation %</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000000"/>
                    </a:solidFill>
                  </a:tcPr>
                </a:tc>
                <a:extLst>
                  <a:ext uri="{0D108BD9-81ED-4DB2-BD59-A6C34878D82A}">
                    <a16:rowId xmlns:a16="http://schemas.microsoft.com/office/drawing/2014/main" val="3170895530"/>
                  </a:ext>
                </a:extLst>
              </a:tr>
              <a:tr h="272212">
                <a:tc>
                  <a:txBody>
                    <a:bodyPr/>
                    <a:lstStyle/>
                    <a:p>
                      <a:pPr algn="ctr" rtl="0" fontAlgn="b">
                        <a:buNone/>
                      </a:pPr>
                      <a:r>
                        <a:rPr lang="en-IN" sz="1300" b="0" i="0" u="none" strike="noStrike">
                          <a:solidFill>
                            <a:srgbClr val="000000"/>
                          </a:solidFill>
                          <a:effectLst/>
                          <a:latin typeface="Cambria" panose="02040503050406030204" pitchFamily="18" charset="0"/>
                        </a:rPr>
                        <a:t>Information Tech</a:t>
                      </a:r>
                    </a:p>
                  </a:txBody>
                  <a:tcPr marL="0" marR="0" marT="0"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905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bg1">
                        <a:lumMod val="85000"/>
                      </a:schemeClr>
                    </a:solidFill>
                  </a:tcPr>
                </a:tc>
                <a:tc>
                  <a:txBody>
                    <a:bodyPr/>
                    <a:lstStyle/>
                    <a:p>
                      <a:pPr algn="ctr" rtl="0" fontAlgn="b">
                        <a:buNone/>
                      </a:pPr>
                      <a:r>
                        <a:rPr lang="en-IN" sz="1300" b="0" i="0" u="none" strike="noStrike" dirty="0">
                          <a:solidFill>
                            <a:srgbClr val="000000"/>
                          </a:solidFill>
                          <a:effectLst/>
                          <a:latin typeface="Cambria" panose="02040503050406030204" pitchFamily="18" charset="0"/>
                        </a:rPr>
                        <a:t>42.60%</a:t>
                      </a:r>
                    </a:p>
                  </a:txBody>
                  <a:tcPr marL="0" marR="0" marT="0"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905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3037801637"/>
                  </a:ext>
                </a:extLst>
              </a:tr>
              <a:tr h="272212">
                <a:tc>
                  <a:txBody>
                    <a:bodyPr/>
                    <a:lstStyle/>
                    <a:p>
                      <a:pPr algn="ctr" rtl="0" fontAlgn="b">
                        <a:buNone/>
                      </a:pPr>
                      <a:r>
                        <a:rPr lang="en-IN" sz="1300" b="0" i="0" u="none" strike="noStrike">
                          <a:solidFill>
                            <a:srgbClr val="000000"/>
                          </a:solidFill>
                          <a:effectLst/>
                          <a:latin typeface="Cambria" panose="02040503050406030204" pitchFamily="18" charset="0"/>
                        </a:rPr>
                        <a:t>Financials</a:t>
                      </a:r>
                    </a:p>
                  </a:txBody>
                  <a:tcPr marL="0" marR="0" marT="0"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bg1">
                        <a:lumMod val="95000"/>
                      </a:schemeClr>
                    </a:solidFill>
                  </a:tcPr>
                </a:tc>
                <a:tc>
                  <a:txBody>
                    <a:bodyPr/>
                    <a:lstStyle/>
                    <a:p>
                      <a:pPr algn="ctr" rtl="0" fontAlgn="b">
                        <a:buNone/>
                      </a:pPr>
                      <a:r>
                        <a:rPr lang="en-IN" sz="1300" b="0" i="0" u="none" strike="noStrike" dirty="0">
                          <a:solidFill>
                            <a:srgbClr val="000000"/>
                          </a:solidFill>
                          <a:effectLst/>
                          <a:latin typeface="Cambria" panose="02040503050406030204" pitchFamily="18" charset="0"/>
                        </a:rPr>
                        <a:t>14.30%</a:t>
                      </a:r>
                    </a:p>
                  </a:txBody>
                  <a:tcPr marL="0" marR="0" marT="0"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361851203"/>
                  </a:ext>
                </a:extLst>
              </a:tr>
              <a:tr h="272212">
                <a:tc>
                  <a:txBody>
                    <a:bodyPr/>
                    <a:lstStyle/>
                    <a:p>
                      <a:pPr algn="ctr" rtl="0" fontAlgn="b">
                        <a:buNone/>
                      </a:pPr>
                      <a:r>
                        <a:rPr lang="en-IN" sz="1300" b="0" i="0" u="none" strike="noStrike">
                          <a:solidFill>
                            <a:srgbClr val="000000"/>
                          </a:solidFill>
                          <a:effectLst/>
                          <a:latin typeface="Cambria" panose="02040503050406030204" pitchFamily="18" charset="0"/>
                        </a:rPr>
                        <a:t>Consumer Discreationery</a:t>
                      </a:r>
                    </a:p>
                  </a:txBody>
                  <a:tcPr marL="0" marR="0" marT="0"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bg1">
                        <a:lumMod val="85000"/>
                      </a:schemeClr>
                    </a:solidFill>
                  </a:tcPr>
                </a:tc>
                <a:tc>
                  <a:txBody>
                    <a:bodyPr/>
                    <a:lstStyle/>
                    <a:p>
                      <a:pPr algn="ctr" rtl="0" fontAlgn="b">
                        <a:buNone/>
                      </a:pPr>
                      <a:r>
                        <a:rPr lang="en-IN" sz="1300" b="0" i="0" u="none" strike="noStrike" dirty="0">
                          <a:solidFill>
                            <a:srgbClr val="000000"/>
                          </a:solidFill>
                          <a:effectLst/>
                          <a:latin typeface="Cambria" panose="02040503050406030204" pitchFamily="18" charset="0"/>
                        </a:rPr>
                        <a:t>8.80%</a:t>
                      </a:r>
                    </a:p>
                  </a:txBody>
                  <a:tcPr marL="0" marR="0" marT="0"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90664365"/>
                  </a:ext>
                </a:extLst>
              </a:tr>
              <a:tr h="272212">
                <a:tc>
                  <a:txBody>
                    <a:bodyPr/>
                    <a:lstStyle/>
                    <a:p>
                      <a:pPr algn="ctr" rtl="0" fontAlgn="b">
                        <a:buNone/>
                      </a:pPr>
                      <a:r>
                        <a:rPr lang="en-IN" sz="1300" b="0" i="0" u="none" strike="noStrike" dirty="0">
                          <a:solidFill>
                            <a:srgbClr val="000000"/>
                          </a:solidFill>
                          <a:effectLst/>
                          <a:latin typeface="Cambria" panose="02040503050406030204" pitchFamily="18" charset="0"/>
                        </a:rPr>
                        <a:t>Industrials</a:t>
                      </a:r>
                    </a:p>
                  </a:txBody>
                  <a:tcPr marL="0" marR="0" marT="0"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bg1">
                        <a:lumMod val="95000"/>
                      </a:schemeClr>
                    </a:solidFill>
                  </a:tcPr>
                </a:tc>
                <a:tc>
                  <a:txBody>
                    <a:bodyPr/>
                    <a:lstStyle/>
                    <a:p>
                      <a:pPr algn="ctr" rtl="0" fontAlgn="b">
                        <a:buNone/>
                      </a:pPr>
                      <a:r>
                        <a:rPr lang="en-IN" sz="1300" b="0" i="0" u="none" strike="noStrike" dirty="0">
                          <a:solidFill>
                            <a:srgbClr val="000000"/>
                          </a:solidFill>
                          <a:effectLst/>
                          <a:latin typeface="Cambria" panose="02040503050406030204" pitchFamily="18" charset="0"/>
                        </a:rPr>
                        <a:t>8.20%</a:t>
                      </a:r>
                    </a:p>
                  </a:txBody>
                  <a:tcPr marL="0" marR="0" marT="0"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1604357780"/>
                  </a:ext>
                </a:extLst>
              </a:tr>
              <a:tr h="272212">
                <a:tc>
                  <a:txBody>
                    <a:bodyPr/>
                    <a:lstStyle/>
                    <a:p>
                      <a:pPr algn="ctr" rtl="0" fontAlgn="ctr">
                        <a:buNone/>
                      </a:pPr>
                      <a:r>
                        <a:rPr lang="en-IN" sz="1300" b="0" i="0" u="none" strike="noStrike" dirty="0">
                          <a:solidFill>
                            <a:srgbClr val="000000"/>
                          </a:solidFill>
                          <a:effectLst/>
                          <a:latin typeface="Cambria" panose="02040503050406030204" pitchFamily="18" charset="0"/>
                        </a:rPr>
                        <a:t>Materials</a:t>
                      </a:r>
                    </a:p>
                  </a:txBody>
                  <a:tcPr marL="0" marR="0" marT="0"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bg1">
                        <a:lumMod val="85000"/>
                      </a:schemeClr>
                    </a:solidFill>
                  </a:tcPr>
                </a:tc>
                <a:tc>
                  <a:txBody>
                    <a:bodyPr/>
                    <a:lstStyle/>
                    <a:p>
                      <a:pPr algn="ctr" rtl="0" fontAlgn="ctr">
                        <a:buNone/>
                      </a:pPr>
                      <a:r>
                        <a:rPr lang="en-IN" sz="1300" b="0" i="0" u="none" strike="noStrike" dirty="0">
                          <a:solidFill>
                            <a:srgbClr val="000000"/>
                          </a:solidFill>
                          <a:effectLst/>
                          <a:latin typeface="Cambria" panose="02040503050406030204" pitchFamily="18" charset="0"/>
                        </a:rPr>
                        <a:t>4.50%</a:t>
                      </a:r>
                    </a:p>
                  </a:txBody>
                  <a:tcPr marL="0" marR="0" marT="0"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804354644"/>
                  </a:ext>
                </a:extLst>
              </a:tr>
              <a:tr h="272212">
                <a:tc>
                  <a:txBody>
                    <a:bodyPr/>
                    <a:lstStyle/>
                    <a:p>
                      <a:pPr algn="ctr" rtl="0" fontAlgn="b">
                        <a:buNone/>
                      </a:pPr>
                      <a:r>
                        <a:rPr lang="en-IN" sz="1300" b="0" i="0" u="none" strike="noStrike" dirty="0">
                          <a:solidFill>
                            <a:srgbClr val="000000"/>
                          </a:solidFill>
                          <a:effectLst/>
                          <a:latin typeface="Cambria" panose="02040503050406030204" pitchFamily="18" charset="0"/>
                        </a:rPr>
                        <a:t>Comm Services</a:t>
                      </a:r>
                    </a:p>
                  </a:txBody>
                  <a:tcPr marL="0" marR="0" marT="0"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chemeClr val="bg1">
                        <a:lumMod val="95000"/>
                      </a:schemeClr>
                    </a:solidFill>
                  </a:tcPr>
                </a:tc>
                <a:tc>
                  <a:txBody>
                    <a:bodyPr/>
                    <a:lstStyle/>
                    <a:p>
                      <a:pPr algn="ctr" rtl="0" fontAlgn="b">
                        <a:buNone/>
                      </a:pPr>
                      <a:r>
                        <a:rPr lang="en-IN" sz="1300" b="0" i="0" u="none" strike="noStrike" dirty="0">
                          <a:solidFill>
                            <a:srgbClr val="000000"/>
                          </a:solidFill>
                          <a:effectLst/>
                          <a:latin typeface="Cambria" panose="02040503050406030204" pitchFamily="18" charset="0"/>
                        </a:rPr>
                        <a:t>4.70%</a:t>
                      </a:r>
                    </a:p>
                  </a:txBody>
                  <a:tcPr marL="0" marR="0" marT="0"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4153780706"/>
                  </a:ext>
                </a:extLst>
              </a:tr>
              <a:tr h="272212">
                <a:tc>
                  <a:txBody>
                    <a:bodyPr/>
                    <a:lstStyle/>
                    <a:p>
                      <a:pPr algn="ctr" rtl="0" fontAlgn="b">
                        <a:buNone/>
                      </a:pPr>
                      <a:r>
                        <a:rPr lang="en-IN" sz="1300" b="0" i="0" u="none" strike="noStrike">
                          <a:solidFill>
                            <a:srgbClr val="000000"/>
                          </a:solidFill>
                          <a:effectLst/>
                          <a:latin typeface="Cambria" panose="02040503050406030204" pitchFamily="18" charset="0"/>
                        </a:rPr>
                        <a:t>Healthcare</a:t>
                      </a:r>
                    </a:p>
                  </a:txBody>
                  <a:tcPr marL="0" marR="0" marT="0"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905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bg1">
                        <a:lumMod val="85000"/>
                      </a:schemeClr>
                    </a:solidFill>
                  </a:tcPr>
                </a:tc>
                <a:tc>
                  <a:txBody>
                    <a:bodyPr/>
                    <a:lstStyle/>
                    <a:p>
                      <a:pPr algn="ctr" rtl="0" fontAlgn="b">
                        <a:buNone/>
                      </a:pPr>
                      <a:r>
                        <a:rPr lang="en-IN" sz="1300" b="0" i="0" u="none" strike="noStrike" dirty="0">
                          <a:solidFill>
                            <a:srgbClr val="000000"/>
                          </a:solidFill>
                          <a:effectLst/>
                          <a:latin typeface="Cambria" panose="02040503050406030204" pitchFamily="18" charset="0"/>
                        </a:rPr>
                        <a:t>3.00%</a:t>
                      </a:r>
                    </a:p>
                  </a:txBody>
                  <a:tcPr marL="0" marR="0" marT="0"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905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3542288466"/>
                  </a:ext>
                </a:extLst>
              </a:tr>
              <a:tr h="272212">
                <a:tc>
                  <a:txBody>
                    <a:bodyPr/>
                    <a:lstStyle/>
                    <a:p>
                      <a:pPr algn="ctr" rtl="0" fontAlgn="b">
                        <a:buNone/>
                      </a:pPr>
                      <a:r>
                        <a:rPr lang="en-IN" sz="1300" b="0" i="0" u="none" strike="noStrike" dirty="0">
                          <a:solidFill>
                            <a:srgbClr val="000000"/>
                          </a:solidFill>
                          <a:effectLst/>
                          <a:latin typeface="Cambria" panose="02040503050406030204" pitchFamily="18" charset="0"/>
                        </a:rPr>
                        <a:t>Energy</a:t>
                      </a:r>
                    </a:p>
                  </a:txBody>
                  <a:tcPr marL="0" marR="0" marT="0"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chemeClr val="bg1">
                        <a:lumMod val="95000"/>
                      </a:schemeClr>
                    </a:solidFill>
                  </a:tcPr>
                </a:tc>
                <a:tc>
                  <a:txBody>
                    <a:bodyPr/>
                    <a:lstStyle/>
                    <a:p>
                      <a:pPr algn="ctr" rtl="0" fontAlgn="b">
                        <a:buNone/>
                      </a:pPr>
                      <a:r>
                        <a:rPr lang="en-IN" sz="1300" b="0" i="0" u="none" strike="noStrike" dirty="0">
                          <a:solidFill>
                            <a:srgbClr val="000000"/>
                          </a:solidFill>
                          <a:effectLst/>
                          <a:latin typeface="Cambria" panose="02040503050406030204" pitchFamily="18" charset="0"/>
                        </a:rPr>
                        <a:t>1.60%</a:t>
                      </a:r>
                    </a:p>
                  </a:txBody>
                  <a:tcPr marL="0" marR="0" marT="0"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2005050069"/>
                  </a:ext>
                </a:extLst>
              </a:tr>
              <a:tr h="272212">
                <a:tc>
                  <a:txBody>
                    <a:bodyPr/>
                    <a:lstStyle/>
                    <a:p>
                      <a:pPr algn="ctr" rtl="0" fontAlgn="b">
                        <a:buNone/>
                      </a:pPr>
                      <a:r>
                        <a:rPr lang="en-IN" sz="1300" b="0" i="0" u="none" strike="noStrike" dirty="0">
                          <a:solidFill>
                            <a:srgbClr val="000000"/>
                          </a:solidFill>
                          <a:effectLst/>
                          <a:latin typeface="Cambria" panose="02040503050406030204" pitchFamily="18" charset="0"/>
                        </a:rPr>
                        <a:t>Consumer Staples</a:t>
                      </a:r>
                    </a:p>
                  </a:txBody>
                  <a:tcPr marL="0" marR="0" marT="0"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905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bg1">
                        <a:lumMod val="85000"/>
                      </a:schemeClr>
                    </a:solidFill>
                  </a:tcPr>
                </a:tc>
                <a:tc>
                  <a:txBody>
                    <a:bodyPr/>
                    <a:lstStyle/>
                    <a:p>
                      <a:pPr algn="ctr" rtl="0" fontAlgn="b">
                        <a:buNone/>
                      </a:pPr>
                      <a:r>
                        <a:rPr lang="en-IN" sz="1300" b="0" i="0" u="none" strike="noStrike" dirty="0">
                          <a:solidFill>
                            <a:srgbClr val="000000"/>
                          </a:solidFill>
                          <a:effectLst/>
                          <a:latin typeface="Cambria" panose="02040503050406030204" pitchFamily="18" charset="0"/>
                        </a:rPr>
                        <a:t>1.90%</a:t>
                      </a:r>
                    </a:p>
                  </a:txBody>
                  <a:tcPr marL="0" marR="0" marT="0"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905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690603092"/>
                  </a:ext>
                </a:extLst>
              </a:tr>
            </a:tbl>
          </a:graphicData>
        </a:graphic>
      </p:graphicFrame>
      <p:graphicFrame>
        <p:nvGraphicFramePr>
          <p:cNvPr id="6" name="Table 5">
            <a:extLst>
              <a:ext uri="{FF2B5EF4-FFF2-40B4-BE49-F238E27FC236}">
                <a16:creationId xmlns:a16="http://schemas.microsoft.com/office/drawing/2014/main" id="{2C2E97CA-B469-2D50-D584-75393D889BE2}"/>
              </a:ext>
            </a:extLst>
          </p:cNvPr>
          <p:cNvGraphicFramePr>
            <a:graphicFrameLocks noGrp="1"/>
          </p:cNvGraphicFramePr>
          <p:nvPr>
            <p:extLst>
              <p:ext uri="{D42A27DB-BD31-4B8C-83A1-F6EECF244321}">
                <p14:modId xmlns:p14="http://schemas.microsoft.com/office/powerpoint/2010/main" val="2013748924"/>
              </p:ext>
            </p:extLst>
          </p:nvPr>
        </p:nvGraphicFramePr>
        <p:xfrm>
          <a:off x="4386389" y="978397"/>
          <a:ext cx="4058885" cy="2671768"/>
        </p:xfrm>
        <a:graphic>
          <a:graphicData uri="http://schemas.openxmlformats.org/drawingml/2006/table">
            <a:tbl>
              <a:tblPr/>
              <a:tblGrid>
                <a:gridCol w="2568103">
                  <a:extLst>
                    <a:ext uri="{9D8B030D-6E8A-4147-A177-3AD203B41FA5}">
                      <a16:colId xmlns:a16="http://schemas.microsoft.com/office/drawing/2014/main" val="2238821253"/>
                    </a:ext>
                  </a:extLst>
                </a:gridCol>
                <a:gridCol w="1490782">
                  <a:extLst>
                    <a:ext uri="{9D8B030D-6E8A-4147-A177-3AD203B41FA5}">
                      <a16:colId xmlns:a16="http://schemas.microsoft.com/office/drawing/2014/main" val="584649402"/>
                    </a:ext>
                  </a:extLst>
                </a:gridCol>
              </a:tblGrid>
              <a:tr h="242888">
                <a:tc>
                  <a:txBody>
                    <a:bodyPr/>
                    <a:lstStyle/>
                    <a:p>
                      <a:pPr algn="ctr" rtl="0" fontAlgn="ctr">
                        <a:buNone/>
                      </a:pPr>
                      <a:r>
                        <a:rPr lang="en-IN" sz="1300" b="1" i="0" u="none" strike="noStrike" dirty="0">
                          <a:solidFill>
                            <a:srgbClr val="FFFFFF"/>
                          </a:solidFill>
                          <a:effectLst/>
                          <a:latin typeface="Cambria" panose="02040503050406030204" pitchFamily="18" charset="0"/>
                        </a:rPr>
                        <a:t>Top Holdings</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000000"/>
                    </a:solidFill>
                  </a:tcPr>
                </a:tc>
                <a:tc>
                  <a:txBody>
                    <a:bodyPr/>
                    <a:lstStyle/>
                    <a:p>
                      <a:pPr algn="ctr" rtl="0" fontAlgn="ctr">
                        <a:buNone/>
                      </a:pPr>
                      <a:r>
                        <a:rPr lang="en-IN" sz="1300" b="1" i="0" u="none" strike="noStrike">
                          <a:solidFill>
                            <a:srgbClr val="FFFFFF"/>
                          </a:solidFill>
                          <a:effectLst/>
                          <a:latin typeface="Cambria" panose="02040503050406030204" pitchFamily="18" charset="0"/>
                        </a:rPr>
                        <a:t>Allocation %</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000000"/>
                    </a:solidFill>
                  </a:tcPr>
                </a:tc>
                <a:extLst>
                  <a:ext uri="{0D108BD9-81ED-4DB2-BD59-A6C34878D82A}">
                    <a16:rowId xmlns:a16="http://schemas.microsoft.com/office/drawing/2014/main" val="3170895530"/>
                  </a:ext>
                </a:extLst>
              </a:tr>
              <a:tr h="242888">
                <a:tc>
                  <a:txBody>
                    <a:bodyPr/>
                    <a:lstStyle/>
                    <a:p>
                      <a:pPr algn="ctr" rtl="0" fontAlgn="b">
                        <a:buNone/>
                      </a:pPr>
                      <a:r>
                        <a:rPr lang="en-IN" sz="1300" b="0" i="0" u="none" strike="noStrike" dirty="0">
                          <a:solidFill>
                            <a:srgbClr val="000000"/>
                          </a:solidFill>
                          <a:effectLst/>
                          <a:latin typeface="Cambria" panose="02040503050406030204" pitchFamily="18" charset="0"/>
                        </a:rPr>
                        <a:t>TSMC</a:t>
                      </a:r>
                    </a:p>
                  </a:txBody>
                  <a:tcPr marL="0" marR="0" marT="0"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905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bg1">
                        <a:lumMod val="85000"/>
                      </a:schemeClr>
                    </a:solidFill>
                  </a:tcPr>
                </a:tc>
                <a:tc>
                  <a:txBody>
                    <a:bodyPr/>
                    <a:lstStyle/>
                    <a:p>
                      <a:pPr algn="ctr" rtl="0" fontAlgn="b">
                        <a:buNone/>
                      </a:pPr>
                      <a:r>
                        <a:rPr lang="en-IN" sz="1300" b="0" i="0" u="none" strike="noStrike" dirty="0">
                          <a:solidFill>
                            <a:srgbClr val="000000"/>
                          </a:solidFill>
                          <a:effectLst/>
                          <a:latin typeface="Cambria" panose="02040503050406030204" pitchFamily="18" charset="0"/>
                        </a:rPr>
                        <a:t>9.80%</a:t>
                      </a:r>
                    </a:p>
                  </a:txBody>
                  <a:tcPr marL="0" marR="0" marT="0"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905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3037801637"/>
                  </a:ext>
                </a:extLst>
              </a:tr>
              <a:tr h="242888">
                <a:tc>
                  <a:txBody>
                    <a:bodyPr/>
                    <a:lstStyle/>
                    <a:p>
                      <a:pPr algn="ctr" rtl="0" fontAlgn="b">
                        <a:buNone/>
                      </a:pPr>
                      <a:r>
                        <a:rPr lang="en-IN" sz="1300" b="0" i="0" u="none" strike="noStrike" dirty="0">
                          <a:solidFill>
                            <a:srgbClr val="000000"/>
                          </a:solidFill>
                          <a:effectLst/>
                          <a:latin typeface="Cambria" panose="02040503050406030204" pitchFamily="18" charset="0"/>
                        </a:rPr>
                        <a:t>Samsung Electronics</a:t>
                      </a:r>
                    </a:p>
                  </a:txBody>
                  <a:tcPr marL="0" marR="0" marT="0"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bg1">
                        <a:lumMod val="95000"/>
                      </a:schemeClr>
                    </a:solidFill>
                  </a:tcPr>
                </a:tc>
                <a:tc>
                  <a:txBody>
                    <a:bodyPr/>
                    <a:lstStyle/>
                    <a:p>
                      <a:pPr algn="ctr" rtl="0" fontAlgn="b">
                        <a:buNone/>
                      </a:pPr>
                      <a:r>
                        <a:rPr lang="en-IN" sz="1300" b="0" i="0" u="none" strike="noStrike" dirty="0">
                          <a:solidFill>
                            <a:srgbClr val="000000"/>
                          </a:solidFill>
                          <a:effectLst/>
                          <a:latin typeface="Cambria" panose="02040503050406030204" pitchFamily="18" charset="0"/>
                        </a:rPr>
                        <a:t>9.20%</a:t>
                      </a:r>
                    </a:p>
                  </a:txBody>
                  <a:tcPr marL="0" marR="0" marT="0"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1591482923"/>
                  </a:ext>
                </a:extLst>
              </a:tr>
              <a:tr h="242888">
                <a:tc>
                  <a:txBody>
                    <a:bodyPr/>
                    <a:lstStyle/>
                    <a:p>
                      <a:pPr algn="ctr" rtl="0" fontAlgn="b">
                        <a:buNone/>
                      </a:pPr>
                      <a:r>
                        <a:rPr lang="en-IN" sz="1300" b="0" i="0" u="none" strike="noStrike" dirty="0">
                          <a:solidFill>
                            <a:srgbClr val="000000"/>
                          </a:solidFill>
                          <a:effectLst/>
                          <a:latin typeface="Cambria" panose="02040503050406030204" pitchFamily="18" charset="0"/>
                        </a:rPr>
                        <a:t>SK Hynix</a:t>
                      </a:r>
                    </a:p>
                  </a:txBody>
                  <a:tcPr marL="0" marR="0" marT="0"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bg1">
                        <a:lumMod val="85000"/>
                      </a:schemeClr>
                    </a:solidFill>
                  </a:tcPr>
                </a:tc>
                <a:tc>
                  <a:txBody>
                    <a:bodyPr/>
                    <a:lstStyle/>
                    <a:p>
                      <a:pPr algn="ctr" rtl="0" fontAlgn="b">
                        <a:buNone/>
                      </a:pPr>
                      <a:r>
                        <a:rPr lang="en-IN" sz="1300" b="0" i="0" u="none" strike="noStrike" dirty="0">
                          <a:solidFill>
                            <a:srgbClr val="000000"/>
                          </a:solidFill>
                          <a:effectLst/>
                          <a:latin typeface="Cambria" panose="02040503050406030204" pitchFamily="18" charset="0"/>
                        </a:rPr>
                        <a:t>8.90%</a:t>
                      </a:r>
                    </a:p>
                  </a:txBody>
                  <a:tcPr marL="0" marR="0" marT="0"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361851203"/>
                  </a:ext>
                </a:extLst>
              </a:tr>
              <a:tr h="242888">
                <a:tc>
                  <a:txBody>
                    <a:bodyPr/>
                    <a:lstStyle/>
                    <a:p>
                      <a:pPr algn="ctr" rtl="0" fontAlgn="b">
                        <a:buNone/>
                      </a:pPr>
                      <a:r>
                        <a:rPr lang="en-IN" sz="1300" b="0" i="0" u="none" strike="noStrike" dirty="0">
                          <a:solidFill>
                            <a:srgbClr val="000000"/>
                          </a:solidFill>
                          <a:effectLst/>
                          <a:latin typeface="Cambria" panose="02040503050406030204" pitchFamily="18" charset="0"/>
                        </a:rPr>
                        <a:t>Tencent Holdings</a:t>
                      </a:r>
                    </a:p>
                  </a:txBody>
                  <a:tcPr marL="0" marR="0" marT="0"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bg1">
                        <a:lumMod val="95000"/>
                      </a:schemeClr>
                    </a:solidFill>
                  </a:tcPr>
                </a:tc>
                <a:tc>
                  <a:txBody>
                    <a:bodyPr/>
                    <a:lstStyle/>
                    <a:p>
                      <a:pPr algn="ctr" rtl="0" fontAlgn="b">
                        <a:buNone/>
                      </a:pPr>
                      <a:r>
                        <a:rPr lang="en-IN" sz="1300" b="0" i="0" u="none" strike="noStrike" dirty="0">
                          <a:solidFill>
                            <a:srgbClr val="000000"/>
                          </a:solidFill>
                          <a:effectLst/>
                          <a:latin typeface="Cambria" panose="02040503050406030204" pitchFamily="18" charset="0"/>
                        </a:rPr>
                        <a:t>3.60%</a:t>
                      </a:r>
                    </a:p>
                  </a:txBody>
                  <a:tcPr marL="0" marR="0" marT="0"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90664365"/>
                  </a:ext>
                </a:extLst>
              </a:tr>
              <a:tr h="242888">
                <a:tc>
                  <a:txBody>
                    <a:bodyPr/>
                    <a:lstStyle/>
                    <a:p>
                      <a:pPr algn="ctr" rtl="0" fontAlgn="b">
                        <a:buNone/>
                      </a:pPr>
                      <a:r>
                        <a:rPr lang="en-IN" sz="1300" b="0" i="0" u="none" strike="noStrike" dirty="0">
                          <a:solidFill>
                            <a:srgbClr val="000000"/>
                          </a:solidFill>
                          <a:effectLst/>
                          <a:latin typeface="Cambria" panose="02040503050406030204" pitchFamily="18" charset="0"/>
                        </a:rPr>
                        <a:t>Alibaba</a:t>
                      </a:r>
                    </a:p>
                  </a:txBody>
                  <a:tcPr marL="0" marR="0" marT="0"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bg1">
                        <a:lumMod val="85000"/>
                      </a:schemeClr>
                    </a:solidFill>
                  </a:tcPr>
                </a:tc>
                <a:tc>
                  <a:txBody>
                    <a:bodyPr/>
                    <a:lstStyle/>
                    <a:p>
                      <a:pPr algn="ctr" rtl="0" fontAlgn="b">
                        <a:buNone/>
                      </a:pPr>
                      <a:r>
                        <a:rPr lang="en-IN" sz="1300" b="0" i="0" u="none" strike="noStrike" dirty="0">
                          <a:solidFill>
                            <a:srgbClr val="000000"/>
                          </a:solidFill>
                          <a:effectLst/>
                          <a:latin typeface="Cambria" panose="02040503050406030204" pitchFamily="18" charset="0"/>
                        </a:rPr>
                        <a:t>1.90%</a:t>
                      </a:r>
                    </a:p>
                  </a:txBody>
                  <a:tcPr marL="0" marR="0" marT="0"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604357780"/>
                  </a:ext>
                </a:extLst>
              </a:tr>
              <a:tr h="242888">
                <a:tc>
                  <a:txBody>
                    <a:bodyPr/>
                    <a:lstStyle/>
                    <a:p>
                      <a:pPr algn="ctr" rtl="0" fontAlgn="b">
                        <a:buNone/>
                      </a:pPr>
                      <a:r>
                        <a:rPr lang="en-IN" sz="1300" b="0" i="0" u="none" strike="noStrike" dirty="0">
                          <a:solidFill>
                            <a:srgbClr val="000000"/>
                          </a:solidFill>
                          <a:effectLst/>
                          <a:latin typeface="Cambria" panose="02040503050406030204" pitchFamily="18" charset="0"/>
                        </a:rPr>
                        <a:t>Delta Electronics</a:t>
                      </a:r>
                    </a:p>
                  </a:txBody>
                  <a:tcPr marL="0" marR="0" marT="0"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bg1">
                        <a:lumMod val="95000"/>
                      </a:schemeClr>
                    </a:solidFill>
                  </a:tcPr>
                </a:tc>
                <a:tc>
                  <a:txBody>
                    <a:bodyPr/>
                    <a:lstStyle/>
                    <a:p>
                      <a:pPr algn="ctr" rtl="0" fontAlgn="b">
                        <a:buNone/>
                      </a:pPr>
                      <a:r>
                        <a:rPr lang="en-IN" sz="1300" b="0" i="0" u="none" strike="noStrike" dirty="0">
                          <a:solidFill>
                            <a:srgbClr val="000000"/>
                          </a:solidFill>
                          <a:effectLst/>
                          <a:latin typeface="Cambria" panose="02040503050406030204" pitchFamily="18" charset="0"/>
                        </a:rPr>
                        <a:t>1.80%</a:t>
                      </a:r>
                    </a:p>
                  </a:txBody>
                  <a:tcPr marL="0" marR="0" marT="0"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804354644"/>
                  </a:ext>
                </a:extLst>
              </a:tr>
              <a:tr h="242888">
                <a:tc>
                  <a:txBody>
                    <a:bodyPr/>
                    <a:lstStyle/>
                    <a:p>
                      <a:pPr algn="ctr" rtl="0" fontAlgn="b">
                        <a:buNone/>
                      </a:pPr>
                      <a:r>
                        <a:rPr lang="en-IN" sz="1300" b="0" i="0" u="none" strike="noStrike" dirty="0">
                          <a:solidFill>
                            <a:srgbClr val="000000"/>
                          </a:solidFill>
                          <a:effectLst/>
                          <a:latin typeface="Cambria" panose="02040503050406030204" pitchFamily="18" charset="0"/>
                        </a:rPr>
                        <a:t>MediaTek Inc</a:t>
                      </a:r>
                    </a:p>
                  </a:txBody>
                  <a:tcPr marL="0" marR="0" marT="0"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chemeClr val="bg1">
                        <a:lumMod val="85000"/>
                      </a:schemeClr>
                    </a:solidFill>
                  </a:tcPr>
                </a:tc>
                <a:tc>
                  <a:txBody>
                    <a:bodyPr/>
                    <a:lstStyle/>
                    <a:p>
                      <a:pPr algn="ctr" rtl="0" fontAlgn="b">
                        <a:buNone/>
                      </a:pPr>
                      <a:r>
                        <a:rPr lang="en-IN" sz="1300" b="0" i="0" u="none" strike="noStrike" dirty="0">
                          <a:solidFill>
                            <a:srgbClr val="000000"/>
                          </a:solidFill>
                          <a:effectLst/>
                          <a:latin typeface="Cambria" panose="02040503050406030204" pitchFamily="18" charset="0"/>
                        </a:rPr>
                        <a:t>1.40%</a:t>
                      </a:r>
                    </a:p>
                  </a:txBody>
                  <a:tcPr marL="0" marR="0" marT="0"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4153780706"/>
                  </a:ext>
                </a:extLst>
              </a:tr>
              <a:tr h="242888">
                <a:tc>
                  <a:txBody>
                    <a:bodyPr/>
                    <a:lstStyle/>
                    <a:p>
                      <a:pPr algn="ctr" rtl="0" fontAlgn="b">
                        <a:buNone/>
                      </a:pPr>
                      <a:r>
                        <a:rPr lang="en-IN" sz="1300" b="0" i="0" u="none" strike="noStrike" dirty="0">
                          <a:solidFill>
                            <a:srgbClr val="000000"/>
                          </a:solidFill>
                          <a:effectLst/>
                          <a:latin typeface="Cambria" panose="02040503050406030204" pitchFamily="18" charset="0"/>
                        </a:rPr>
                        <a:t>Elite Material</a:t>
                      </a:r>
                    </a:p>
                  </a:txBody>
                  <a:tcPr marL="0" marR="0" marT="0"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905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bg1">
                        <a:lumMod val="95000"/>
                      </a:schemeClr>
                    </a:solidFill>
                  </a:tcPr>
                </a:tc>
                <a:tc>
                  <a:txBody>
                    <a:bodyPr/>
                    <a:lstStyle/>
                    <a:p>
                      <a:pPr algn="ctr" rtl="0" fontAlgn="b">
                        <a:buNone/>
                      </a:pPr>
                      <a:r>
                        <a:rPr lang="en-IN" sz="1300" b="0" i="0" u="none" strike="noStrike" dirty="0">
                          <a:solidFill>
                            <a:srgbClr val="000000"/>
                          </a:solidFill>
                          <a:effectLst/>
                          <a:latin typeface="Cambria" panose="02040503050406030204" pitchFamily="18" charset="0"/>
                        </a:rPr>
                        <a:t>1.10%</a:t>
                      </a:r>
                    </a:p>
                  </a:txBody>
                  <a:tcPr marL="0" marR="0" marT="0"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905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3542288466"/>
                  </a:ext>
                </a:extLst>
              </a:tr>
              <a:tr h="242888">
                <a:tc>
                  <a:txBody>
                    <a:bodyPr/>
                    <a:lstStyle/>
                    <a:p>
                      <a:pPr algn="ctr" rtl="0" fontAlgn="b">
                        <a:buNone/>
                      </a:pPr>
                      <a:r>
                        <a:rPr lang="en-IN" sz="1300" b="0" i="0" u="none" strike="noStrike" dirty="0" err="1">
                          <a:solidFill>
                            <a:srgbClr val="000000"/>
                          </a:solidFill>
                          <a:effectLst/>
                          <a:latin typeface="Cambria" panose="02040503050406030204" pitchFamily="18" charset="0"/>
                        </a:rPr>
                        <a:t>Accton</a:t>
                      </a:r>
                      <a:r>
                        <a:rPr lang="en-IN" sz="1300" b="0" i="0" u="none" strike="noStrike" dirty="0">
                          <a:solidFill>
                            <a:srgbClr val="000000"/>
                          </a:solidFill>
                          <a:effectLst/>
                          <a:latin typeface="Cambria" panose="02040503050406030204" pitchFamily="18" charset="0"/>
                        </a:rPr>
                        <a:t> Technology</a:t>
                      </a:r>
                    </a:p>
                  </a:txBody>
                  <a:tcPr marL="0" marR="0" marT="0"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chemeClr val="bg1">
                        <a:lumMod val="85000"/>
                      </a:schemeClr>
                    </a:solidFill>
                  </a:tcPr>
                </a:tc>
                <a:tc>
                  <a:txBody>
                    <a:bodyPr/>
                    <a:lstStyle/>
                    <a:p>
                      <a:pPr algn="ctr" rtl="0" fontAlgn="b">
                        <a:buNone/>
                      </a:pPr>
                      <a:r>
                        <a:rPr lang="en-IN" sz="1300" b="0" i="0" u="none" strike="noStrike" dirty="0">
                          <a:solidFill>
                            <a:srgbClr val="000000"/>
                          </a:solidFill>
                          <a:effectLst/>
                          <a:latin typeface="Cambria" panose="02040503050406030204" pitchFamily="18" charset="0"/>
                        </a:rPr>
                        <a:t>0.90%</a:t>
                      </a:r>
                    </a:p>
                  </a:txBody>
                  <a:tcPr marL="0" marR="0" marT="0"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2005050069"/>
                  </a:ext>
                </a:extLst>
              </a:tr>
              <a:tr h="242888">
                <a:tc>
                  <a:txBody>
                    <a:bodyPr/>
                    <a:lstStyle/>
                    <a:p>
                      <a:pPr algn="ctr" rtl="0" fontAlgn="b">
                        <a:buNone/>
                      </a:pPr>
                      <a:r>
                        <a:rPr lang="en-IN" sz="1300" b="0" i="0" u="none" strike="noStrike" dirty="0">
                          <a:solidFill>
                            <a:srgbClr val="000000"/>
                          </a:solidFill>
                          <a:effectLst/>
                          <a:latin typeface="Cambria" panose="02040503050406030204" pitchFamily="18" charset="0"/>
                        </a:rPr>
                        <a:t>China Merchants Bank</a:t>
                      </a:r>
                    </a:p>
                  </a:txBody>
                  <a:tcPr marL="0" marR="0" marT="0"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905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bg1">
                        <a:lumMod val="95000"/>
                      </a:schemeClr>
                    </a:solidFill>
                  </a:tcPr>
                </a:tc>
                <a:tc>
                  <a:txBody>
                    <a:bodyPr/>
                    <a:lstStyle/>
                    <a:p>
                      <a:pPr algn="ctr" rtl="0" fontAlgn="b">
                        <a:buNone/>
                      </a:pPr>
                      <a:r>
                        <a:rPr lang="en-IN" sz="1300" b="0" i="0" u="none" strike="noStrike" dirty="0">
                          <a:solidFill>
                            <a:srgbClr val="000000"/>
                          </a:solidFill>
                          <a:effectLst/>
                          <a:latin typeface="Cambria" panose="02040503050406030204" pitchFamily="18" charset="0"/>
                        </a:rPr>
                        <a:t>0.90%</a:t>
                      </a:r>
                    </a:p>
                  </a:txBody>
                  <a:tcPr marL="0" marR="0" marT="0"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905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690603092"/>
                  </a:ext>
                </a:extLst>
              </a:tr>
            </a:tbl>
          </a:graphicData>
        </a:graphic>
      </p:graphicFrame>
      <p:graphicFrame>
        <p:nvGraphicFramePr>
          <p:cNvPr id="8" name="Chart 7">
            <a:extLst>
              <a:ext uri="{FF2B5EF4-FFF2-40B4-BE49-F238E27FC236}">
                <a16:creationId xmlns:a16="http://schemas.microsoft.com/office/drawing/2014/main" id="{BB5F3DB5-BFC4-19AB-2978-B198BC9BED5B}"/>
              </a:ext>
            </a:extLst>
          </p:cNvPr>
          <p:cNvGraphicFramePr>
            <a:graphicFrameLocks/>
          </p:cNvGraphicFramePr>
          <p:nvPr>
            <p:extLst>
              <p:ext uri="{D42A27DB-BD31-4B8C-83A1-F6EECF244321}">
                <p14:modId xmlns:p14="http://schemas.microsoft.com/office/powerpoint/2010/main" val="676496191"/>
              </p:ext>
            </p:extLst>
          </p:nvPr>
        </p:nvGraphicFramePr>
        <p:xfrm>
          <a:off x="8607427" y="3276742"/>
          <a:ext cx="3319212" cy="1716610"/>
        </p:xfrm>
        <a:graphic>
          <a:graphicData uri="http://schemas.openxmlformats.org/drawingml/2006/chart">
            <c:chart xmlns:c="http://schemas.openxmlformats.org/drawingml/2006/chart" xmlns:r="http://schemas.openxmlformats.org/officeDocument/2006/relationships" r:id="rId3"/>
          </a:graphicData>
        </a:graphic>
      </p:graphicFrame>
      <p:sp>
        <p:nvSpPr>
          <p:cNvPr id="11" name="TextBox 10">
            <a:extLst>
              <a:ext uri="{FF2B5EF4-FFF2-40B4-BE49-F238E27FC236}">
                <a16:creationId xmlns:a16="http://schemas.microsoft.com/office/drawing/2014/main" id="{4023B279-24C9-EAB5-9F55-78006C31DB53}"/>
              </a:ext>
            </a:extLst>
          </p:cNvPr>
          <p:cNvSpPr txBox="1"/>
          <p:nvPr/>
        </p:nvSpPr>
        <p:spPr>
          <a:xfrm>
            <a:off x="8475789" y="6272647"/>
            <a:ext cx="3128984" cy="246221"/>
          </a:xfrm>
          <a:prstGeom prst="rect">
            <a:avLst/>
          </a:prstGeom>
          <a:solidFill>
            <a:schemeClr val="bg1"/>
          </a:solid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000" b="0" i="1"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*Data as </a:t>
            </a:r>
            <a:r>
              <a:rPr kumimoji="0" lang="en-IN" sz="1000" b="0" i="1"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rPr>
              <a:t>on Jun 30</a:t>
            </a:r>
            <a:r>
              <a:rPr kumimoji="0" lang="en-IN" sz="1000" b="0" i="1" u="none" strike="noStrike" kern="1200" cap="none" spc="0" normalizeH="0" baseline="30000" noProof="0">
                <a:ln>
                  <a:noFill/>
                </a:ln>
                <a:solidFill>
                  <a:prstClr val="black"/>
                </a:solidFill>
                <a:effectLst/>
                <a:uLnTx/>
                <a:uFillTx/>
                <a:latin typeface="Cambria" panose="02040503050406030204" pitchFamily="18" charset="0"/>
                <a:ea typeface="Cambria" panose="02040503050406030204" pitchFamily="18" charset="0"/>
                <a:cs typeface="+mn-cs"/>
              </a:rPr>
              <a:t>th</a:t>
            </a:r>
            <a:r>
              <a:rPr kumimoji="0" lang="en-IN" sz="1000" b="0" i="1"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rPr>
              <a:t>  </a:t>
            </a:r>
            <a:r>
              <a:rPr kumimoji="0" lang="en-IN" sz="1000" b="0" i="1"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2026</a:t>
            </a:r>
          </a:p>
        </p:txBody>
      </p:sp>
    </p:spTree>
    <p:extLst>
      <p:ext uri="{BB962C8B-B14F-4D97-AF65-F5344CB8AC3E}">
        <p14:creationId xmlns:p14="http://schemas.microsoft.com/office/powerpoint/2010/main" val="534214358"/>
      </p:ext>
    </p:extLst>
  </p:cSld>
  <p:clrMapOvr>
    <a:masterClrMapping/>
  </p:clrMapOvr>
</p:sld>
</file>

<file path=ppt/slides/slide10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FE2D6E8-D77E-A5C6-56BA-DD23E027D7CA}"/>
            </a:ext>
          </a:extLst>
        </p:cNvPr>
        <p:cNvGrpSpPr/>
        <p:nvPr/>
      </p:nvGrpSpPr>
      <p:grpSpPr>
        <a:xfrm>
          <a:off x="0" y="0"/>
          <a:ext cx="0" cy="0"/>
          <a:chOff x="0" y="0"/>
          <a:chExt cx="0" cy="0"/>
        </a:xfrm>
      </p:grpSpPr>
      <p:sp>
        <p:nvSpPr>
          <p:cNvPr id="4" name="Rectangle 3">
            <a:extLst>
              <a:ext uri="{FF2B5EF4-FFF2-40B4-BE49-F238E27FC236}">
                <a16:creationId xmlns:a16="http://schemas.microsoft.com/office/drawing/2014/main" id="{85F08228-F2AD-8CEB-13F7-31032322F9B2}"/>
              </a:ext>
            </a:extLst>
          </p:cNvPr>
          <p:cNvSpPr/>
          <p:nvPr/>
        </p:nvSpPr>
        <p:spPr>
          <a:xfrm>
            <a:off x="0" y="0"/>
            <a:ext cx="12192000" cy="821635"/>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 name="Title 1">
            <a:extLst>
              <a:ext uri="{FF2B5EF4-FFF2-40B4-BE49-F238E27FC236}">
                <a16:creationId xmlns:a16="http://schemas.microsoft.com/office/drawing/2014/main" id="{A02FDAA6-5BB8-4A3E-9D46-CD5E558D9F2D}"/>
              </a:ext>
            </a:extLst>
          </p:cNvPr>
          <p:cNvSpPr txBox="1">
            <a:spLocks/>
          </p:cNvSpPr>
          <p:nvPr/>
        </p:nvSpPr>
        <p:spPr>
          <a:xfrm>
            <a:off x="165475" y="80856"/>
            <a:ext cx="11007609" cy="630899"/>
          </a:xfrm>
          <a:prstGeom prst="rect">
            <a:avLst/>
          </a:prstGeom>
        </p:spPr>
        <p:txBody>
          <a:bodyPr vert="horz" lIns="91440" tIns="45720" rIns="91440" bIns="45720" rtlCol="0" anchor="ctr">
            <a:noAutofit/>
          </a:bodyPr>
          <a:lstStyle>
            <a:lvl1pPr algn="ctr" defTabSz="914400" rtl="0" eaLnBrk="1" latinLnBrk="0" hangingPunct="1">
              <a:lnSpc>
                <a:spcPct val="90000"/>
              </a:lnSpc>
              <a:spcBef>
                <a:spcPct val="0"/>
              </a:spcBef>
              <a:buNone/>
              <a:defRPr sz="6000" kern="1200">
                <a:solidFill>
                  <a:schemeClr val="tx1"/>
                </a:solidFill>
                <a:latin typeface="+mj-lt"/>
                <a:ea typeface="+mj-ea"/>
                <a:cs typeface="+mj-cs"/>
              </a:defRPr>
            </a:lvl1pPr>
          </a:lstStyle>
          <a:p>
            <a:pPr marL="0" marR="0" lvl="0" indent="0" algn="l" defTabSz="914400" rtl="0" eaLnBrk="1" fontAlgn="auto" latinLnBrk="0" hangingPunct="1">
              <a:lnSpc>
                <a:spcPct val="90000"/>
              </a:lnSpc>
              <a:spcBef>
                <a:spcPct val="0"/>
              </a:spcBef>
              <a:spcAft>
                <a:spcPts val="0"/>
              </a:spcAft>
              <a:buClrTx/>
              <a:buSzTx/>
              <a:buFontTx/>
              <a:buNone/>
              <a:tabLst/>
              <a:defRPr/>
            </a:pPr>
            <a:r>
              <a:rPr kumimoji="0" lang="en-US" sz="2800" b="1" i="0" u="none" strike="noStrike" kern="1200" cap="none" spc="0" normalizeH="0" baseline="0" noProof="0" dirty="0">
                <a:ln>
                  <a:noFill/>
                </a:ln>
                <a:solidFill>
                  <a:prstClr val="white"/>
                </a:solidFill>
                <a:effectLst/>
                <a:uLnTx/>
                <a:uFillTx/>
                <a:latin typeface="Cambria" panose="02040503050406030204" pitchFamily="18" charset="0"/>
                <a:ea typeface="Cambria" panose="02040503050406030204" pitchFamily="18" charset="0"/>
                <a:cs typeface="+mj-cs"/>
              </a:rPr>
              <a:t>Gift City (</a:t>
            </a:r>
            <a:r>
              <a:rPr kumimoji="0" lang="en-US" sz="2800" b="1" i="0" u="none" strike="noStrike" kern="1200" cap="none" spc="0" normalizeH="0" baseline="0" noProof="0" dirty="0" err="1">
                <a:ln>
                  <a:noFill/>
                </a:ln>
                <a:solidFill>
                  <a:prstClr val="white"/>
                </a:solidFill>
                <a:effectLst/>
                <a:uLnTx/>
                <a:uFillTx/>
                <a:latin typeface="Cambria" panose="02040503050406030204" pitchFamily="18" charset="0"/>
                <a:ea typeface="Cambria" panose="02040503050406030204" pitchFamily="18" charset="0"/>
                <a:cs typeface="+mj-cs"/>
              </a:rPr>
              <a:t>Retai</a:t>
            </a:r>
            <a:r>
              <a:rPr kumimoji="0" lang="en-US" sz="2800" b="1" i="0" u="none" strike="noStrike" kern="1200" cap="none" spc="0" normalizeH="0" baseline="0" noProof="0" dirty="0">
                <a:ln>
                  <a:noFill/>
                </a:ln>
                <a:solidFill>
                  <a:prstClr val="white"/>
                </a:solidFill>
                <a:effectLst/>
                <a:uLnTx/>
                <a:uFillTx/>
                <a:latin typeface="Cambria" panose="02040503050406030204" pitchFamily="18" charset="0"/>
                <a:ea typeface="Cambria" panose="02040503050406030204" pitchFamily="18" charset="0"/>
                <a:cs typeface="+mj-cs"/>
              </a:rPr>
              <a:t>l Fund) – Outbound</a:t>
            </a:r>
          </a:p>
          <a:p>
            <a:pPr marL="0" marR="0" lvl="0" indent="0" algn="l" defTabSz="914400" rtl="0" eaLnBrk="1" fontAlgn="auto" latinLnBrk="0" hangingPunct="1">
              <a:lnSpc>
                <a:spcPct val="90000"/>
              </a:lnSpc>
              <a:spcBef>
                <a:spcPct val="0"/>
              </a:spcBef>
              <a:spcAft>
                <a:spcPts val="0"/>
              </a:spcAft>
              <a:buClrTx/>
              <a:buSzTx/>
              <a:buFontTx/>
              <a:buNone/>
              <a:tabLst/>
              <a:defRPr/>
            </a:pPr>
            <a:r>
              <a:rPr kumimoji="0" lang="en-US" sz="2800" b="1" i="0" u="none" strike="noStrike" kern="1200" cap="none" spc="0" normalizeH="0" baseline="0" noProof="0" dirty="0">
                <a:ln>
                  <a:noFill/>
                </a:ln>
                <a:solidFill>
                  <a:prstClr val="white"/>
                </a:solidFill>
                <a:effectLst/>
                <a:uLnTx/>
                <a:uFillTx/>
                <a:latin typeface="Cambria" panose="02040503050406030204" pitchFamily="18" charset="0"/>
                <a:ea typeface="Cambria" panose="02040503050406030204" pitchFamily="18" charset="0"/>
                <a:cs typeface="+mj-cs"/>
              </a:rPr>
              <a:t>DSP Global Equity Fund</a:t>
            </a:r>
          </a:p>
        </p:txBody>
      </p:sp>
      <p:sp>
        <p:nvSpPr>
          <p:cNvPr id="22" name="Rectangle 21">
            <a:extLst>
              <a:ext uri="{FF2B5EF4-FFF2-40B4-BE49-F238E27FC236}">
                <a16:creationId xmlns:a16="http://schemas.microsoft.com/office/drawing/2014/main" id="{670BE231-EB30-DB83-0166-5D2417DDFFE2}"/>
              </a:ext>
            </a:extLst>
          </p:cNvPr>
          <p:cNvSpPr/>
          <p:nvPr/>
        </p:nvSpPr>
        <p:spPr>
          <a:xfrm>
            <a:off x="0" y="6613807"/>
            <a:ext cx="12192000" cy="235963"/>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aphicFrame>
        <p:nvGraphicFramePr>
          <p:cNvPr id="2" name="Table 2">
            <a:extLst>
              <a:ext uri="{FF2B5EF4-FFF2-40B4-BE49-F238E27FC236}">
                <a16:creationId xmlns:a16="http://schemas.microsoft.com/office/drawing/2014/main" id="{EF603B85-E891-7E52-4690-060420A7D003}"/>
              </a:ext>
            </a:extLst>
          </p:cNvPr>
          <p:cNvGraphicFramePr>
            <a:graphicFrameLocks noGrp="1"/>
          </p:cNvGraphicFramePr>
          <p:nvPr>
            <p:extLst>
              <p:ext uri="{D42A27DB-BD31-4B8C-83A1-F6EECF244321}">
                <p14:modId xmlns:p14="http://schemas.microsoft.com/office/powerpoint/2010/main" val="1774172492"/>
              </p:ext>
            </p:extLst>
          </p:nvPr>
        </p:nvGraphicFramePr>
        <p:xfrm>
          <a:off x="151263" y="2901130"/>
          <a:ext cx="3053384" cy="3570328"/>
        </p:xfrm>
        <a:graphic>
          <a:graphicData uri="http://schemas.openxmlformats.org/drawingml/2006/table">
            <a:tbl>
              <a:tblPr firstRow="1" bandRow="1">
                <a:tableStyleId>{073A0DAA-6AF3-43AB-8588-CEC1D06C72B9}</a:tableStyleId>
              </a:tblPr>
              <a:tblGrid>
                <a:gridCol w="1210523">
                  <a:extLst>
                    <a:ext uri="{9D8B030D-6E8A-4147-A177-3AD203B41FA5}">
                      <a16:colId xmlns:a16="http://schemas.microsoft.com/office/drawing/2014/main" val="979919291"/>
                    </a:ext>
                  </a:extLst>
                </a:gridCol>
                <a:gridCol w="1842861">
                  <a:extLst>
                    <a:ext uri="{9D8B030D-6E8A-4147-A177-3AD203B41FA5}">
                      <a16:colId xmlns:a16="http://schemas.microsoft.com/office/drawing/2014/main" val="2728041260"/>
                    </a:ext>
                  </a:extLst>
                </a:gridCol>
              </a:tblGrid>
              <a:tr h="378973">
                <a:tc>
                  <a:txBody>
                    <a:bodyPr/>
                    <a:lstStyle/>
                    <a:p>
                      <a:pPr algn="ctr"/>
                      <a:r>
                        <a:rPr lang="en-US" sz="1300" dirty="0">
                          <a:latin typeface="Cambria" panose="02040503050406030204" pitchFamily="18" charset="0"/>
                          <a:ea typeface="Cambria" panose="02040503050406030204" pitchFamily="18" charset="0"/>
                        </a:rPr>
                        <a:t>Particulars</a:t>
                      </a:r>
                      <a:endParaRPr lang="en-IN" sz="1300" dirty="0">
                        <a:latin typeface="Cambria" panose="02040503050406030204" pitchFamily="18" charset="0"/>
                        <a:ea typeface="Cambria" panose="02040503050406030204" pitchFamily="18" charset="0"/>
                      </a:endParaRPr>
                    </a:p>
                  </a:txBody>
                  <a:tcPr anchor="ctr"/>
                </a:tc>
                <a:tc>
                  <a:txBody>
                    <a:bodyPr/>
                    <a:lstStyle/>
                    <a:p>
                      <a:pPr algn="ctr"/>
                      <a:r>
                        <a:rPr lang="en-US" sz="1300" dirty="0">
                          <a:latin typeface="Cambria" panose="02040503050406030204" pitchFamily="18" charset="0"/>
                          <a:ea typeface="Cambria" panose="02040503050406030204" pitchFamily="18" charset="0"/>
                        </a:rPr>
                        <a:t>Details</a:t>
                      </a:r>
                      <a:endParaRPr lang="en-IN" sz="1300" dirty="0">
                        <a:latin typeface="Cambria" panose="02040503050406030204" pitchFamily="18" charset="0"/>
                        <a:ea typeface="Cambria" panose="02040503050406030204" pitchFamily="18" charset="0"/>
                      </a:endParaRPr>
                    </a:p>
                  </a:txBody>
                  <a:tcPr anchor="ctr"/>
                </a:tc>
                <a:extLst>
                  <a:ext uri="{0D108BD9-81ED-4DB2-BD59-A6C34878D82A}">
                    <a16:rowId xmlns:a16="http://schemas.microsoft.com/office/drawing/2014/main" val="2509566197"/>
                  </a:ext>
                </a:extLst>
              </a:tr>
              <a:tr h="638271">
                <a:tc>
                  <a:txBody>
                    <a:bodyPr/>
                    <a:lstStyle/>
                    <a:p>
                      <a:r>
                        <a:rPr lang="en-IN" sz="1300" b="1" dirty="0">
                          <a:latin typeface="Cambria" panose="02040503050406030204" pitchFamily="18" charset="0"/>
                          <a:ea typeface="Cambria" panose="02040503050406030204" pitchFamily="18" charset="0"/>
                        </a:rPr>
                        <a:t>Inception Date</a:t>
                      </a:r>
                    </a:p>
                  </a:txBody>
                  <a:tcPr anchor="ctr">
                    <a:solidFill>
                      <a:srgbClr val="D9D9D9"/>
                    </a:solidFill>
                  </a:tcPr>
                </a:tc>
                <a:tc>
                  <a:txBody>
                    <a:bodyPr/>
                    <a:lstStyle/>
                    <a:p>
                      <a:pPr algn="ctr"/>
                      <a:r>
                        <a:rPr lang="en-US" sz="1300" dirty="0">
                          <a:latin typeface="Cambria" panose="02040503050406030204" pitchFamily="18" charset="0"/>
                          <a:ea typeface="Cambria" panose="02040503050406030204" pitchFamily="18" charset="0"/>
                        </a:rPr>
                        <a:t>18</a:t>
                      </a:r>
                      <a:r>
                        <a:rPr lang="en-US" sz="1300" baseline="30000" dirty="0">
                          <a:latin typeface="Cambria" panose="02040503050406030204" pitchFamily="18" charset="0"/>
                          <a:ea typeface="Cambria" panose="02040503050406030204" pitchFamily="18" charset="0"/>
                        </a:rPr>
                        <a:t>th</a:t>
                      </a:r>
                      <a:r>
                        <a:rPr lang="en-US" sz="1300" dirty="0">
                          <a:latin typeface="Cambria" panose="02040503050406030204" pitchFamily="18" charset="0"/>
                          <a:ea typeface="Cambria" panose="02040503050406030204" pitchFamily="18" charset="0"/>
                        </a:rPr>
                        <a:t> Sept, 2025</a:t>
                      </a:r>
                    </a:p>
                  </a:txBody>
                  <a:tcPr anchor="ctr">
                    <a:solidFill>
                      <a:srgbClr val="D9D9D9"/>
                    </a:solidFill>
                  </a:tcPr>
                </a:tc>
                <a:extLst>
                  <a:ext uri="{0D108BD9-81ED-4DB2-BD59-A6C34878D82A}">
                    <a16:rowId xmlns:a16="http://schemas.microsoft.com/office/drawing/2014/main" val="1221551968"/>
                  </a:ext>
                </a:extLst>
              </a:tr>
              <a:tr h="378973">
                <a:tc>
                  <a:txBody>
                    <a:bodyPr/>
                    <a:lstStyle/>
                    <a:p>
                      <a:r>
                        <a:rPr lang="en-IN" sz="1300" b="1" dirty="0">
                          <a:latin typeface="Cambria" panose="02040503050406030204" pitchFamily="18" charset="0"/>
                          <a:ea typeface="Cambria" panose="02040503050406030204" pitchFamily="18" charset="0"/>
                        </a:rPr>
                        <a:t>AUM</a:t>
                      </a:r>
                    </a:p>
                  </a:txBody>
                  <a:tcPr anchor="ctr">
                    <a:solidFill>
                      <a:schemeClr val="bg1">
                        <a:lumMod val="95000"/>
                      </a:schemeClr>
                    </a:solidFill>
                  </a:tcPr>
                </a:tc>
                <a:tc>
                  <a:txBody>
                    <a:bodyPr/>
                    <a:lstStyle/>
                    <a:p>
                      <a:pPr algn="ctr"/>
                      <a:r>
                        <a:rPr lang="en-US" sz="1300" dirty="0">
                          <a:latin typeface="Cambria" panose="02040503050406030204" pitchFamily="18" charset="0"/>
                          <a:ea typeface="Cambria" panose="02040503050406030204" pitchFamily="18" charset="0"/>
                        </a:rPr>
                        <a:t>USD 49 M</a:t>
                      </a:r>
                    </a:p>
                  </a:txBody>
                  <a:tcPr anchor="ctr">
                    <a:solidFill>
                      <a:schemeClr val="bg1">
                        <a:lumMod val="95000"/>
                      </a:schemeClr>
                    </a:solidFill>
                  </a:tcPr>
                </a:tc>
                <a:extLst>
                  <a:ext uri="{0D108BD9-81ED-4DB2-BD59-A6C34878D82A}">
                    <a16:rowId xmlns:a16="http://schemas.microsoft.com/office/drawing/2014/main" val="1993139529"/>
                  </a:ext>
                </a:extLst>
              </a:tr>
              <a:tr h="638271">
                <a:tc>
                  <a:txBody>
                    <a:bodyPr/>
                    <a:lstStyle/>
                    <a:p>
                      <a:r>
                        <a:rPr lang="en-US" sz="1300" b="1" dirty="0">
                          <a:latin typeface="Cambria" panose="02040503050406030204" pitchFamily="18" charset="0"/>
                          <a:ea typeface="Cambria" panose="02040503050406030204" pitchFamily="18" charset="0"/>
                        </a:rPr>
                        <a:t>Min Investment</a:t>
                      </a:r>
                      <a:endParaRPr lang="en-IN" sz="1300" b="1" dirty="0">
                        <a:latin typeface="Cambria" panose="02040503050406030204" pitchFamily="18" charset="0"/>
                        <a:ea typeface="Cambria" panose="02040503050406030204" pitchFamily="18" charset="0"/>
                      </a:endParaRPr>
                    </a:p>
                  </a:txBody>
                  <a:tcPr anchor="ctr">
                    <a:solidFill>
                      <a:schemeClr val="bg1">
                        <a:lumMod val="85000"/>
                      </a:schemeClr>
                    </a:solidFill>
                  </a:tcPr>
                </a:tc>
                <a:tc>
                  <a:txBody>
                    <a:bodyPr/>
                    <a:lstStyle/>
                    <a:p>
                      <a:pPr algn="ctr"/>
                      <a:r>
                        <a:rPr lang="en-US" sz="1300" dirty="0">
                          <a:latin typeface="Cambria" panose="02040503050406030204" pitchFamily="18" charset="0"/>
                          <a:ea typeface="Cambria" panose="02040503050406030204" pitchFamily="18" charset="0"/>
                        </a:rPr>
                        <a:t>USD 5,000</a:t>
                      </a:r>
                    </a:p>
                  </a:txBody>
                  <a:tcPr anchor="ctr">
                    <a:solidFill>
                      <a:schemeClr val="bg1">
                        <a:lumMod val="85000"/>
                      </a:schemeClr>
                    </a:solidFill>
                  </a:tcPr>
                </a:tc>
                <a:extLst>
                  <a:ext uri="{0D108BD9-81ED-4DB2-BD59-A6C34878D82A}">
                    <a16:rowId xmlns:a16="http://schemas.microsoft.com/office/drawing/2014/main" val="4053942507"/>
                  </a:ext>
                </a:extLst>
              </a:tr>
              <a:tr h="897569">
                <a:tc>
                  <a:txBody>
                    <a:bodyPr/>
                    <a:lstStyle/>
                    <a:p>
                      <a:r>
                        <a:rPr lang="en-IN" sz="1300" b="1" dirty="0">
                          <a:latin typeface="Cambria" panose="02040503050406030204" pitchFamily="18" charset="0"/>
                          <a:ea typeface="Cambria" panose="02040503050406030204" pitchFamily="18" charset="0"/>
                        </a:rPr>
                        <a:t>Fund Manager</a:t>
                      </a:r>
                    </a:p>
                  </a:txBody>
                  <a:tcPr anchor="ctr">
                    <a:solidFill>
                      <a:schemeClr val="bg1">
                        <a:lumMod val="95000"/>
                      </a:schemeClr>
                    </a:solidFill>
                  </a:tcPr>
                </a:tc>
                <a:tc>
                  <a:txBody>
                    <a:bodyPr/>
                    <a:lstStyle/>
                    <a:p>
                      <a:pPr marL="0" algn="ctr" defTabSz="914400" rtl="0" eaLnBrk="1" latinLnBrk="0" hangingPunct="1"/>
                      <a:r>
                        <a:rPr lang="en-IN" sz="1300" kern="1200" dirty="0">
                          <a:solidFill>
                            <a:schemeClr val="dk1"/>
                          </a:solidFill>
                          <a:latin typeface="Cambria" panose="02040503050406030204" pitchFamily="18" charset="0"/>
                          <a:ea typeface="Cambria" panose="02040503050406030204" pitchFamily="18" charset="0"/>
                          <a:cs typeface="+mn-cs"/>
                        </a:rPr>
                        <a:t>Natraj Sankaranarayanan </a:t>
                      </a:r>
                    </a:p>
                    <a:p>
                      <a:pPr marL="0" algn="ctr" defTabSz="914400" rtl="0" eaLnBrk="1" latinLnBrk="0" hangingPunct="1"/>
                      <a:r>
                        <a:rPr lang="en-IN" sz="1300" kern="1200" dirty="0">
                          <a:solidFill>
                            <a:schemeClr val="dk1"/>
                          </a:solidFill>
                          <a:latin typeface="Cambria" panose="02040503050406030204" pitchFamily="18" charset="0"/>
                          <a:ea typeface="Cambria" panose="02040503050406030204" pitchFamily="18" charset="0"/>
                          <a:cs typeface="+mn-cs"/>
                        </a:rPr>
                        <a:t>and Jayesh Jain</a:t>
                      </a:r>
                    </a:p>
                  </a:txBody>
                  <a:tcPr anchor="ctr">
                    <a:solidFill>
                      <a:schemeClr val="bg1">
                        <a:lumMod val="95000"/>
                      </a:schemeClr>
                    </a:solidFill>
                  </a:tcPr>
                </a:tc>
                <a:extLst>
                  <a:ext uri="{0D108BD9-81ED-4DB2-BD59-A6C34878D82A}">
                    <a16:rowId xmlns:a16="http://schemas.microsoft.com/office/drawing/2014/main" val="595497186"/>
                  </a:ext>
                </a:extLst>
              </a:tr>
              <a:tr h="638271">
                <a:tc>
                  <a:txBody>
                    <a:bodyPr/>
                    <a:lstStyle/>
                    <a:p>
                      <a:r>
                        <a:rPr lang="en-IN" sz="1300" b="1">
                          <a:latin typeface="Cambria" panose="02040503050406030204" pitchFamily="18" charset="0"/>
                          <a:ea typeface="Cambria" panose="02040503050406030204" pitchFamily="18" charset="0"/>
                        </a:rPr>
                        <a:t>Exit Load</a:t>
                      </a:r>
                    </a:p>
                  </a:txBody>
                  <a:tcPr anchor="ctr">
                    <a:solidFill>
                      <a:schemeClr val="bg1">
                        <a:lumMod val="85000"/>
                      </a:schemeClr>
                    </a:solidFill>
                  </a:tcPr>
                </a:tc>
                <a:tc>
                  <a:txBody>
                    <a:bodyPr/>
                    <a:lstStyle/>
                    <a:p>
                      <a:pPr algn="ctr"/>
                      <a:r>
                        <a:rPr lang="en-IN" sz="1300" dirty="0">
                          <a:latin typeface="Cambria" panose="02040503050406030204" pitchFamily="18" charset="0"/>
                          <a:ea typeface="Cambria" panose="02040503050406030204" pitchFamily="18" charset="0"/>
                        </a:rPr>
                        <a:t>1% </a:t>
                      </a:r>
                      <a:r>
                        <a:rPr lang="en-IN" sz="1300" dirty="0" err="1">
                          <a:latin typeface="Cambria" panose="02040503050406030204" pitchFamily="18" charset="0"/>
                          <a:ea typeface="Cambria" panose="02040503050406030204" pitchFamily="18" charset="0"/>
                        </a:rPr>
                        <a:t>upto</a:t>
                      </a:r>
                      <a:r>
                        <a:rPr lang="en-IN" sz="1300" dirty="0">
                          <a:latin typeface="Cambria" panose="02040503050406030204" pitchFamily="18" charset="0"/>
                          <a:ea typeface="Cambria" panose="02040503050406030204" pitchFamily="18" charset="0"/>
                        </a:rPr>
                        <a:t> 24 months,</a:t>
                      </a:r>
                    </a:p>
                    <a:p>
                      <a:pPr algn="ctr"/>
                      <a:r>
                        <a:rPr lang="en-IN" sz="1300" dirty="0">
                          <a:latin typeface="Cambria" panose="02040503050406030204" pitchFamily="18" charset="0"/>
                          <a:ea typeface="Cambria" panose="02040503050406030204" pitchFamily="18" charset="0"/>
                        </a:rPr>
                        <a:t> Nil after 24 months</a:t>
                      </a:r>
                    </a:p>
                  </a:txBody>
                  <a:tcPr anchor="ctr">
                    <a:solidFill>
                      <a:schemeClr val="bg1">
                        <a:lumMod val="85000"/>
                      </a:schemeClr>
                    </a:solidFill>
                  </a:tcPr>
                </a:tc>
                <a:extLst>
                  <a:ext uri="{0D108BD9-81ED-4DB2-BD59-A6C34878D82A}">
                    <a16:rowId xmlns:a16="http://schemas.microsoft.com/office/drawing/2014/main" val="2805933689"/>
                  </a:ext>
                </a:extLst>
              </a:tr>
            </a:tbl>
          </a:graphicData>
        </a:graphic>
      </p:graphicFrame>
      <p:graphicFrame>
        <p:nvGraphicFramePr>
          <p:cNvPr id="7" name="Table 8">
            <a:extLst>
              <a:ext uri="{FF2B5EF4-FFF2-40B4-BE49-F238E27FC236}">
                <a16:creationId xmlns:a16="http://schemas.microsoft.com/office/drawing/2014/main" id="{E058FB9B-B0B6-1AEA-D2A0-F3BA737EF08B}"/>
              </a:ext>
            </a:extLst>
          </p:cNvPr>
          <p:cNvGraphicFramePr>
            <a:graphicFrameLocks noGrp="1"/>
          </p:cNvGraphicFramePr>
          <p:nvPr/>
        </p:nvGraphicFramePr>
        <p:xfrm>
          <a:off x="8980220" y="5653557"/>
          <a:ext cx="2902229" cy="527551"/>
        </p:xfrm>
        <a:graphic>
          <a:graphicData uri="http://schemas.openxmlformats.org/drawingml/2006/table">
            <a:tbl>
              <a:tblPr firstRow="1" bandRow="1">
                <a:tableStyleId>{073A0DAA-6AF3-43AB-8588-CEC1D06C72B9}</a:tableStyleId>
              </a:tblPr>
              <a:tblGrid>
                <a:gridCol w="1679377">
                  <a:extLst>
                    <a:ext uri="{9D8B030D-6E8A-4147-A177-3AD203B41FA5}">
                      <a16:colId xmlns:a16="http://schemas.microsoft.com/office/drawing/2014/main" val="3655427531"/>
                    </a:ext>
                  </a:extLst>
                </a:gridCol>
                <a:gridCol w="1222852">
                  <a:extLst>
                    <a:ext uri="{9D8B030D-6E8A-4147-A177-3AD203B41FA5}">
                      <a16:colId xmlns:a16="http://schemas.microsoft.com/office/drawing/2014/main" val="1999429750"/>
                    </a:ext>
                  </a:extLst>
                </a:gridCol>
              </a:tblGrid>
              <a:tr h="241202">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IN" sz="1200" b="1" i="0" u="none" strike="noStrike">
                          <a:solidFill>
                            <a:schemeClr val="bg1"/>
                          </a:solidFill>
                          <a:effectLst/>
                          <a:latin typeface="Cambria" panose="02040503050406030204" pitchFamily="18" charset="0"/>
                          <a:ea typeface="Cambria" panose="02040503050406030204" pitchFamily="18" charset="0"/>
                        </a:rPr>
                        <a:t>Fee Structure</a:t>
                      </a:r>
                    </a:p>
                  </a:txBody>
                  <a:tcPr anchor="ctr"/>
                </a:tc>
                <a:tc>
                  <a:txBody>
                    <a:bodyPr/>
                    <a:lstStyle/>
                    <a:p>
                      <a:pPr algn="ctr" fontAlgn="ctr"/>
                      <a:r>
                        <a:rPr lang="en-IN" sz="1200" b="1" i="0" u="none" strike="noStrike">
                          <a:solidFill>
                            <a:schemeClr val="bg1"/>
                          </a:solidFill>
                          <a:effectLst/>
                          <a:latin typeface="Cambria" panose="02040503050406030204" pitchFamily="18" charset="0"/>
                          <a:ea typeface="Cambria" panose="02040503050406030204" pitchFamily="18" charset="0"/>
                        </a:rPr>
                        <a:t>Fee</a:t>
                      </a:r>
                    </a:p>
                  </a:txBody>
                  <a:tcPr marL="9525" marR="9525" marT="9525" marB="0" anchor="ctr"/>
                </a:tc>
                <a:extLst>
                  <a:ext uri="{0D108BD9-81ED-4DB2-BD59-A6C34878D82A}">
                    <a16:rowId xmlns:a16="http://schemas.microsoft.com/office/drawing/2014/main" val="3419815612"/>
                  </a:ext>
                </a:extLst>
              </a:tr>
              <a:tr h="253231">
                <a:tc>
                  <a:txBody>
                    <a:bodyPr/>
                    <a:lstStyle/>
                    <a:p>
                      <a:pPr algn="ctr" fontAlgn="b"/>
                      <a:r>
                        <a:rPr lang="en-IN" sz="1200" b="1" i="0" u="none" strike="noStrike">
                          <a:solidFill>
                            <a:schemeClr val="tx1"/>
                          </a:solidFill>
                          <a:effectLst/>
                          <a:latin typeface="Cambria" panose="02040503050406030204" pitchFamily="18" charset="0"/>
                          <a:ea typeface="Cambria" panose="02040503050406030204" pitchFamily="18" charset="0"/>
                        </a:rPr>
                        <a:t>Fixed</a:t>
                      </a:r>
                    </a:p>
                  </a:txBody>
                  <a:tcPr marL="9525" marR="9525" marT="9525" marB="0" anchor="ctr"/>
                </a:tc>
                <a:tc>
                  <a:txBody>
                    <a:bodyPr/>
                    <a:lstStyle/>
                    <a:p>
                      <a:pPr algn="ctr" fontAlgn="ctr"/>
                      <a:r>
                        <a:rPr lang="en-IN" sz="1200" b="0" i="0" u="none" strike="noStrike" dirty="0">
                          <a:solidFill>
                            <a:schemeClr val="tx1"/>
                          </a:solidFill>
                          <a:effectLst/>
                          <a:latin typeface="Cambria" panose="02040503050406030204" pitchFamily="18" charset="0"/>
                          <a:ea typeface="Cambria" panose="02040503050406030204" pitchFamily="18" charset="0"/>
                        </a:rPr>
                        <a:t>1.75%</a:t>
                      </a:r>
                    </a:p>
                  </a:txBody>
                  <a:tcPr marL="9525" marR="9525" marT="9525" marB="0" anchor="ctr"/>
                </a:tc>
                <a:extLst>
                  <a:ext uri="{0D108BD9-81ED-4DB2-BD59-A6C34878D82A}">
                    <a16:rowId xmlns:a16="http://schemas.microsoft.com/office/drawing/2014/main" val="1593328609"/>
                  </a:ext>
                </a:extLst>
              </a:tr>
            </a:tbl>
          </a:graphicData>
        </a:graphic>
      </p:graphicFrame>
      <p:sp>
        <p:nvSpPr>
          <p:cNvPr id="9" name="TextBox 8">
            <a:extLst>
              <a:ext uri="{FF2B5EF4-FFF2-40B4-BE49-F238E27FC236}">
                <a16:creationId xmlns:a16="http://schemas.microsoft.com/office/drawing/2014/main" id="{7C63ABD6-5112-3B7C-C469-4FD117536C5D}"/>
              </a:ext>
            </a:extLst>
          </p:cNvPr>
          <p:cNvSpPr txBox="1"/>
          <p:nvPr/>
        </p:nvSpPr>
        <p:spPr>
          <a:xfrm>
            <a:off x="151263" y="950730"/>
            <a:ext cx="8725532" cy="1892826"/>
          </a:xfrm>
          <a:prstGeom prst="rect">
            <a:avLst/>
          </a:prstGeom>
          <a:noFill/>
          <a:ln>
            <a:solidFill>
              <a:schemeClr val="bg1">
                <a:lumMod val="85000"/>
              </a:schemeClr>
            </a:solidFill>
          </a:ln>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300" b="1"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About the fund:</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300" b="1"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300" b="0"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The Fund is a long-term, global equity strategy that invests in 30–50 high-quality companies across the U.S., Europe, Asia, and other select markets, primarily targeting businesses with market capitalizations above USD 30 billion. It focuses on companies capable of delivering steady, sustainable earnings growth, seeking opportunities where valuations are attractive—typically 30–40% below assessed intrinsic value. Each investment emphasizes a long-term horizon and disciplined adherence to fundamental principles. The Fund prioritizes intrinsic value over market narratives, while remaining research-driven and valuation-focused. At the same time, it maintains flexibility to adapt to evolving market conditions, concentrating on businesses with the potential to consistently grow intrinsic value over time.</a:t>
            </a:r>
            <a:endParaRPr kumimoji="0" lang="en-IN" sz="1300" b="0"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endParaRPr>
          </a:p>
        </p:txBody>
      </p:sp>
      <p:sp>
        <p:nvSpPr>
          <p:cNvPr id="14" name="TextBox 13">
            <a:extLst>
              <a:ext uri="{FF2B5EF4-FFF2-40B4-BE49-F238E27FC236}">
                <a16:creationId xmlns:a16="http://schemas.microsoft.com/office/drawing/2014/main" id="{8D1369A9-4F5E-B503-6A76-49AA9E5C9A9D}"/>
              </a:ext>
            </a:extLst>
          </p:cNvPr>
          <p:cNvSpPr txBox="1"/>
          <p:nvPr/>
        </p:nvSpPr>
        <p:spPr>
          <a:xfrm>
            <a:off x="8876795" y="5321314"/>
            <a:ext cx="2902229" cy="30777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400" b="1"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Fees Structure</a:t>
            </a:r>
          </a:p>
        </p:txBody>
      </p:sp>
      <p:sp>
        <p:nvSpPr>
          <p:cNvPr id="18" name="Rectangle 17">
            <a:extLst>
              <a:ext uri="{FF2B5EF4-FFF2-40B4-BE49-F238E27FC236}">
                <a16:creationId xmlns:a16="http://schemas.microsoft.com/office/drawing/2014/main" id="{95675E21-EF29-9674-A2D2-CDD9764B1EC6}"/>
              </a:ext>
            </a:extLst>
          </p:cNvPr>
          <p:cNvSpPr/>
          <p:nvPr/>
        </p:nvSpPr>
        <p:spPr>
          <a:xfrm>
            <a:off x="0" y="808383"/>
            <a:ext cx="12192000" cy="45719"/>
          </a:xfrm>
          <a:prstGeom prst="rect">
            <a:avLst/>
          </a:prstGeom>
          <a:solidFill>
            <a:schemeClr val="bg1">
              <a:lumMod val="6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9" name="Slide Number Placeholder 18">
            <a:extLst>
              <a:ext uri="{FF2B5EF4-FFF2-40B4-BE49-F238E27FC236}">
                <a16:creationId xmlns:a16="http://schemas.microsoft.com/office/drawing/2014/main" id="{75685CED-A3AC-269D-0B64-266FA1EB135C}"/>
              </a:ext>
            </a:extLst>
          </p:cNvPr>
          <p:cNvSpPr>
            <a:spLocks noGrp="1"/>
          </p:cNvSpPr>
          <p:nvPr>
            <p:ph type="sldNum" sz="quarter" idx="12"/>
          </p:nvPr>
        </p:nvSpPr>
        <p:spPr>
          <a:xfrm>
            <a:off x="9448800" y="6535368"/>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1E62F875-1F54-4527-993B-FB1D0CCB3E02}" type="slidenum">
              <a:rPr kumimoji="0" lang="en-IN" sz="1200" b="1" i="0" u="none" strike="noStrike" kern="1200" cap="none" spc="0" normalizeH="0" baseline="0" noProof="0" smtClean="0">
                <a:ln>
                  <a:noFill/>
                </a:ln>
                <a:solidFill>
                  <a:prstClr val="white"/>
                </a:solidFill>
                <a:effectLst/>
                <a:uLnTx/>
                <a:uFillTx/>
                <a:latin typeface="Cambria" panose="02040503050406030204" pitchFamily="18" charset="0"/>
                <a:ea typeface="Cambria" panose="02040503050406030204" pitchFamily="18" charset="0"/>
                <a:cs typeface="+mn-cs"/>
              </a:rPr>
              <a:pPr marL="0" marR="0" lvl="0" indent="0" algn="r" defTabSz="914400" rtl="0" eaLnBrk="1" fontAlgn="auto" latinLnBrk="0" hangingPunct="1">
                <a:lnSpc>
                  <a:spcPct val="100000"/>
                </a:lnSpc>
                <a:spcBef>
                  <a:spcPts val="0"/>
                </a:spcBef>
                <a:spcAft>
                  <a:spcPts val="0"/>
                </a:spcAft>
                <a:buClrTx/>
                <a:buSzTx/>
                <a:buFontTx/>
                <a:buNone/>
                <a:tabLst/>
                <a:defRPr/>
              </a:pPr>
              <a:t>103</a:t>
            </a:fld>
            <a:endParaRPr kumimoji="0" lang="en-IN" sz="1200" b="1" i="0" u="none" strike="noStrike" kern="1200" cap="none" spc="0" normalizeH="0" baseline="0" noProof="0">
              <a:ln>
                <a:noFill/>
              </a:ln>
              <a:solidFill>
                <a:prstClr val="white"/>
              </a:solidFill>
              <a:effectLst/>
              <a:uLnTx/>
              <a:uFillTx/>
              <a:latin typeface="Cambria" panose="02040503050406030204" pitchFamily="18" charset="0"/>
              <a:ea typeface="Cambria" panose="02040503050406030204" pitchFamily="18" charset="0"/>
              <a:cs typeface="+mn-cs"/>
            </a:endParaRPr>
          </a:p>
        </p:txBody>
      </p:sp>
      <p:pic>
        <p:nvPicPr>
          <p:cNvPr id="10" name="Picture 9" descr="A white text on a black background&#10;&#10;AI-generated content may be incorrect.">
            <a:extLst>
              <a:ext uri="{FF2B5EF4-FFF2-40B4-BE49-F238E27FC236}">
                <a16:creationId xmlns:a16="http://schemas.microsoft.com/office/drawing/2014/main" id="{83CD828C-055B-5E9C-793D-3F2D44666D71}"/>
              </a:ext>
            </a:extLst>
          </p:cNvPr>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10362466" y="234062"/>
            <a:ext cx="1559328" cy="340260"/>
          </a:xfrm>
          <a:prstGeom prst="rect">
            <a:avLst/>
          </a:prstGeom>
        </p:spPr>
      </p:pic>
      <p:graphicFrame>
        <p:nvGraphicFramePr>
          <p:cNvPr id="23" name="Table 22">
            <a:extLst>
              <a:ext uri="{FF2B5EF4-FFF2-40B4-BE49-F238E27FC236}">
                <a16:creationId xmlns:a16="http://schemas.microsoft.com/office/drawing/2014/main" id="{39998113-9DBE-B3C4-966A-5C72875D95F5}"/>
              </a:ext>
            </a:extLst>
          </p:cNvPr>
          <p:cNvGraphicFramePr>
            <a:graphicFrameLocks noGrp="1"/>
          </p:cNvGraphicFramePr>
          <p:nvPr>
            <p:extLst>
              <p:ext uri="{D42A27DB-BD31-4B8C-83A1-F6EECF244321}">
                <p14:modId xmlns:p14="http://schemas.microsoft.com/office/powerpoint/2010/main" val="2178701598"/>
              </p:ext>
            </p:extLst>
          </p:nvPr>
        </p:nvGraphicFramePr>
        <p:xfrm>
          <a:off x="6137040" y="2892489"/>
          <a:ext cx="2754061" cy="3642879"/>
        </p:xfrm>
        <a:graphic>
          <a:graphicData uri="http://schemas.openxmlformats.org/drawingml/2006/table">
            <a:tbl>
              <a:tblPr/>
              <a:tblGrid>
                <a:gridCol w="1771718">
                  <a:extLst>
                    <a:ext uri="{9D8B030D-6E8A-4147-A177-3AD203B41FA5}">
                      <a16:colId xmlns:a16="http://schemas.microsoft.com/office/drawing/2014/main" val="2238821253"/>
                    </a:ext>
                  </a:extLst>
                </a:gridCol>
                <a:gridCol w="982343">
                  <a:extLst>
                    <a:ext uri="{9D8B030D-6E8A-4147-A177-3AD203B41FA5}">
                      <a16:colId xmlns:a16="http://schemas.microsoft.com/office/drawing/2014/main" val="584649402"/>
                    </a:ext>
                  </a:extLst>
                </a:gridCol>
              </a:tblGrid>
              <a:tr h="264187">
                <a:tc>
                  <a:txBody>
                    <a:bodyPr/>
                    <a:lstStyle/>
                    <a:p>
                      <a:pPr algn="ctr" rtl="0" fontAlgn="ctr">
                        <a:buNone/>
                      </a:pPr>
                      <a:r>
                        <a:rPr lang="en-IN" sz="1300" b="1" i="0" u="none" strike="noStrike">
                          <a:solidFill>
                            <a:srgbClr val="FFFFFF"/>
                          </a:solidFill>
                          <a:effectLst/>
                          <a:latin typeface="Cambria" panose="02040503050406030204" pitchFamily="18" charset="0"/>
                          <a:ea typeface="Cambria" panose="02040503050406030204" pitchFamily="18" charset="0"/>
                        </a:rPr>
                        <a:t>Top Sectors</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000000"/>
                    </a:solidFill>
                  </a:tcPr>
                </a:tc>
                <a:tc>
                  <a:txBody>
                    <a:bodyPr/>
                    <a:lstStyle/>
                    <a:p>
                      <a:pPr algn="ctr" rtl="0" fontAlgn="ctr">
                        <a:buNone/>
                      </a:pPr>
                      <a:r>
                        <a:rPr lang="en-IN" sz="1300" b="1" i="0" u="none" strike="noStrike" dirty="0">
                          <a:solidFill>
                            <a:srgbClr val="FFFFFF"/>
                          </a:solidFill>
                          <a:effectLst/>
                          <a:latin typeface="Cambria" panose="02040503050406030204" pitchFamily="18" charset="0"/>
                          <a:ea typeface="Cambria" panose="02040503050406030204" pitchFamily="18" charset="0"/>
                        </a:rPr>
                        <a:t>Weight  %</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000000"/>
                    </a:solidFill>
                  </a:tcPr>
                </a:tc>
                <a:extLst>
                  <a:ext uri="{0D108BD9-81ED-4DB2-BD59-A6C34878D82A}">
                    <a16:rowId xmlns:a16="http://schemas.microsoft.com/office/drawing/2014/main" val="3170895530"/>
                  </a:ext>
                </a:extLst>
              </a:tr>
              <a:tr h="244798">
                <a:tc>
                  <a:txBody>
                    <a:bodyPr/>
                    <a:lstStyle/>
                    <a:p>
                      <a:pPr algn="ctr" fontAlgn="b">
                        <a:buNone/>
                      </a:pPr>
                      <a:r>
                        <a:rPr lang="en-IN" sz="1200" b="0" i="0" u="none" strike="noStrike">
                          <a:solidFill>
                            <a:srgbClr val="000000"/>
                          </a:solidFill>
                          <a:effectLst/>
                          <a:latin typeface="Cambria" panose="02040503050406030204" pitchFamily="18" charset="0"/>
                          <a:ea typeface="Cambria" panose="02040503050406030204" pitchFamily="18" charset="0"/>
                        </a:rPr>
                        <a:t>Financial Services</a:t>
                      </a:r>
                      <a:endParaRPr lang="en-IN" sz="1200" b="0" i="0" u="none" strike="noStrike" dirty="0">
                        <a:solidFill>
                          <a:srgbClr val="000000"/>
                        </a:solidFill>
                        <a:effectLst/>
                        <a:latin typeface="Cambria" panose="02040503050406030204" pitchFamily="18" charset="0"/>
                        <a:ea typeface="Cambria" panose="02040503050406030204" pitchFamily="18" charset="0"/>
                      </a:endParaRP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905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bg2">
                        <a:lumMod val="90000"/>
                      </a:schemeClr>
                    </a:solidFill>
                  </a:tcPr>
                </a:tc>
                <a:tc>
                  <a:txBody>
                    <a:bodyPr/>
                    <a:lstStyle/>
                    <a:p>
                      <a:pPr algn="ctr" fontAlgn="b">
                        <a:buNone/>
                      </a:pPr>
                      <a:r>
                        <a:rPr lang="en-IN" sz="1200" b="0" i="0" u="none" strike="noStrike">
                          <a:solidFill>
                            <a:srgbClr val="000000"/>
                          </a:solidFill>
                          <a:effectLst/>
                          <a:latin typeface="Cambria" panose="02040503050406030204" pitchFamily="18" charset="0"/>
                          <a:ea typeface="Cambria" panose="02040503050406030204" pitchFamily="18" charset="0"/>
                        </a:rPr>
                        <a:t>18.32%</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905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bg2">
                        <a:lumMod val="90000"/>
                      </a:schemeClr>
                    </a:solidFill>
                  </a:tcPr>
                </a:tc>
                <a:extLst>
                  <a:ext uri="{0D108BD9-81ED-4DB2-BD59-A6C34878D82A}">
                    <a16:rowId xmlns:a16="http://schemas.microsoft.com/office/drawing/2014/main" val="3037801637"/>
                  </a:ext>
                </a:extLst>
              </a:tr>
              <a:tr h="244798">
                <a:tc>
                  <a:txBody>
                    <a:bodyPr/>
                    <a:lstStyle/>
                    <a:p>
                      <a:pPr algn="ctr" fontAlgn="b">
                        <a:buNone/>
                      </a:pPr>
                      <a:r>
                        <a:rPr lang="en-IN" sz="1200" b="0" i="0" u="none" strike="noStrike">
                          <a:solidFill>
                            <a:srgbClr val="000000"/>
                          </a:solidFill>
                          <a:effectLst/>
                          <a:latin typeface="Cambria" panose="02040503050406030204" pitchFamily="18" charset="0"/>
                          <a:ea typeface="Cambria" panose="02040503050406030204" pitchFamily="18" charset="0"/>
                        </a:rPr>
                        <a:t>Media &amp; Entertainment</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bg1">
                        <a:lumMod val="95000"/>
                      </a:schemeClr>
                    </a:solidFill>
                  </a:tcPr>
                </a:tc>
                <a:tc>
                  <a:txBody>
                    <a:bodyPr/>
                    <a:lstStyle/>
                    <a:p>
                      <a:pPr algn="ctr" fontAlgn="b">
                        <a:buNone/>
                      </a:pPr>
                      <a:r>
                        <a:rPr lang="en-IN" sz="1200" b="0" i="0" u="none" strike="noStrike">
                          <a:solidFill>
                            <a:srgbClr val="000000"/>
                          </a:solidFill>
                          <a:effectLst/>
                          <a:latin typeface="Cambria" panose="02040503050406030204" pitchFamily="18" charset="0"/>
                          <a:ea typeface="Cambria" panose="02040503050406030204" pitchFamily="18" charset="0"/>
                        </a:rPr>
                        <a:t>17.84%</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3624348916"/>
                  </a:ext>
                </a:extLst>
              </a:tr>
              <a:tr h="477476">
                <a:tc>
                  <a:txBody>
                    <a:bodyPr/>
                    <a:lstStyle/>
                    <a:p>
                      <a:pPr algn="ctr" fontAlgn="b">
                        <a:buNone/>
                      </a:pPr>
                      <a:r>
                        <a:rPr lang="en-IN" sz="1200" b="0" i="0" u="none" strike="noStrike">
                          <a:solidFill>
                            <a:srgbClr val="000000"/>
                          </a:solidFill>
                          <a:effectLst/>
                          <a:latin typeface="Cambria" panose="02040503050406030204" pitchFamily="18" charset="0"/>
                          <a:ea typeface="Cambria" panose="02040503050406030204" pitchFamily="18" charset="0"/>
                        </a:rPr>
                        <a:t>Consumer Discretionary Distrib</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bg2">
                        <a:lumMod val="90000"/>
                      </a:schemeClr>
                    </a:solidFill>
                  </a:tcPr>
                </a:tc>
                <a:tc>
                  <a:txBody>
                    <a:bodyPr/>
                    <a:lstStyle/>
                    <a:p>
                      <a:pPr algn="ctr" fontAlgn="b">
                        <a:buNone/>
                      </a:pPr>
                      <a:r>
                        <a:rPr lang="en-IN" sz="1200" b="0" i="0" u="none" strike="noStrike">
                          <a:solidFill>
                            <a:srgbClr val="000000"/>
                          </a:solidFill>
                          <a:effectLst/>
                          <a:latin typeface="Cambria" panose="02040503050406030204" pitchFamily="18" charset="0"/>
                          <a:ea typeface="Cambria" panose="02040503050406030204" pitchFamily="18" charset="0"/>
                        </a:rPr>
                        <a:t>7.76%</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bg2">
                        <a:lumMod val="90000"/>
                      </a:schemeClr>
                    </a:solidFill>
                  </a:tcPr>
                </a:tc>
                <a:extLst>
                  <a:ext uri="{0D108BD9-81ED-4DB2-BD59-A6C34878D82A}">
                    <a16:rowId xmlns:a16="http://schemas.microsoft.com/office/drawing/2014/main" val="2346315539"/>
                  </a:ext>
                </a:extLst>
              </a:tr>
              <a:tr h="477476">
                <a:tc>
                  <a:txBody>
                    <a:bodyPr/>
                    <a:lstStyle/>
                    <a:p>
                      <a:pPr algn="ctr" fontAlgn="b">
                        <a:buNone/>
                      </a:pPr>
                      <a:r>
                        <a:rPr lang="en-IN" sz="1200" b="0" i="0" u="none" strike="noStrike">
                          <a:solidFill>
                            <a:srgbClr val="000000"/>
                          </a:solidFill>
                          <a:effectLst/>
                          <a:latin typeface="Cambria" panose="02040503050406030204" pitchFamily="18" charset="0"/>
                          <a:ea typeface="Cambria" panose="02040503050406030204" pitchFamily="18" charset="0"/>
                        </a:rPr>
                        <a:t>Consumer Durables &amp; Apparel</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chemeClr val="bg1">
                        <a:lumMod val="95000"/>
                      </a:schemeClr>
                    </a:solidFill>
                  </a:tcPr>
                </a:tc>
                <a:tc>
                  <a:txBody>
                    <a:bodyPr/>
                    <a:lstStyle/>
                    <a:p>
                      <a:pPr algn="ctr" fontAlgn="b">
                        <a:buNone/>
                      </a:pPr>
                      <a:r>
                        <a:rPr lang="en-IN" sz="1200" b="0" i="0" u="none" strike="noStrike">
                          <a:solidFill>
                            <a:srgbClr val="000000"/>
                          </a:solidFill>
                          <a:effectLst/>
                          <a:latin typeface="Cambria" panose="02040503050406030204" pitchFamily="18" charset="0"/>
                          <a:ea typeface="Cambria" panose="02040503050406030204" pitchFamily="18" charset="0"/>
                        </a:rPr>
                        <a:t>7.19%</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4153780706"/>
                  </a:ext>
                </a:extLst>
              </a:tr>
              <a:tr h="477476">
                <a:tc>
                  <a:txBody>
                    <a:bodyPr/>
                    <a:lstStyle/>
                    <a:p>
                      <a:pPr algn="ctr" fontAlgn="b">
                        <a:buNone/>
                      </a:pPr>
                      <a:r>
                        <a:rPr lang="en-IN" sz="1200" b="0" i="0" u="none" strike="noStrike">
                          <a:solidFill>
                            <a:srgbClr val="000000"/>
                          </a:solidFill>
                          <a:effectLst/>
                          <a:latin typeface="Cambria" panose="02040503050406030204" pitchFamily="18" charset="0"/>
                          <a:ea typeface="Cambria" panose="02040503050406030204" pitchFamily="18" charset="0"/>
                        </a:rPr>
                        <a:t>Semiconductors &amp; Semiconductor</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905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bg2">
                        <a:lumMod val="90000"/>
                      </a:schemeClr>
                    </a:solidFill>
                  </a:tcPr>
                </a:tc>
                <a:tc>
                  <a:txBody>
                    <a:bodyPr/>
                    <a:lstStyle/>
                    <a:p>
                      <a:pPr algn="ctr" fontAlgn="b">
                        <a:buNone/>
                      </a:pPr>
                      <a:r>
                        <a:rPr lang="en-IN" sz="1200" b="0" i="0" u="none" strike="noStrike">
                          <a:solidFill>
                            <a:srgbClr val="000000"/>
                          </a:solidFill>
                          <a:effectLst/>
                          <a:latin typeface="Cambria" panose="02040503050406030204" pitchFamily="18" charset="0"/>
                          <a:ea typeface="Cambria" panose="02040503050406030204" pitchFamily="18" charset="0"/>
                        </a:rPr>
                        <a:t>5.90%</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905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bg2">
                        <a:lumMod val="90000"/>
                      </a:schemeClr>
                    </a:solidFill>
                  </a:tcPr>
                </a:tc>
                <a:extLst>
                  <a:ext uri="{0D108BD9-81ED-4DB2-BD59-A6C34878D82A}">
                    <a16:rowId xmlns:a16="http://schemas.microsoft.com/office/drawing/2014/main" val="3542288466"/>
                  </a:ext>
                </a:extLst>
              </a:tr>
              <a:tr h="244798">
                <a:tc>
                  <a:txBody>
                    <a:bodyPr/>
                    <a:lstStyle/>
                    <a:p>
                      <a:pPr algn="ctr" fontAlgn="b">
                        <a:buNone/>
                      </a:pPr>
                      <a:r>
                        <a:rPr lang="en-IN" sz="1200" b="0" i="0" u="none" strike="noStrike">
                          <a:solidFill>
                            <a:srgbClr val="000000"/>
                          </a:solidFill>
                          <a:effectLst/>
                          <a:latin typeface="Cambria" panose="02040503050406030204" pitchFamily="18" charset="0"/>
                          <a:ea typeface="Cambria" panose="02040503050406030204" pitchFamily="18" charset="0"/>
                        </a:rPr>
                        <a:t>Capital Goods</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chemeClr val="bg1">
                        <a:lumMod val="95000"/>
                      </a:schemeClr>
                    </a:solidFill>
                  </a:tcPr>
                </a:tc>
                <a:tc>
                  <a:txBody>
                    <a:bodyPr/>
                    <a:lstStyle/>
                    <a:p>
                      <a:pPr algn="ctr" fontAlgn="b">
                        <a:buNone/>
                      </a:pPr>
                      <a:r>
                        <a:rPr lang="en-IN" sz="1200" b="0" i="0" u="none" strike="noStrike">
                          <a:solidFill>
                            <a:srgbClr val="000000"/>
                          </a:solidFill>
                          <a:effectLst/>
                          <a:latin typeface="Cambria" panose="02040503050406030204" pitchFamily="18" charset="0"/>
                          <a:ea typeface="Cambria" panose="02040503050406030204" pitchFamily="18" charset="0"/>
                        </a:rPr>
                        <a:t>5.43%</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2005050069"/>
                  </a:ext>
                </a:extLst>
              </a:tr>
              <a:tr h="244798">
                <a:tc>
                  <a:txBody>
                    <a:bodyPr/>
                    <a:lstStyle/>
                    <a:p>
                      <a:pPr algn="ctr" fontAlgn="b">
                        <a:buNone/>
                      </a:pPr>
                      <a:r>
                        <a:rPr lang="en-IN" sz="1200" b="0" i="0" u="none" strike="noStrike">
                          <a:solidFill>
                            <a:srgbClr val="000000"/>
                          </a:solidFill>
                          <a:effectLst/>
                          <a:latin typeface="Cambria" panose="02040503050406030204" pitchFamily="18" charset="0"/>
                          <a:ea typeface="Cambria" panose="02040503050406030204" pitchFamily="18" charset="0"/>
                        </a:rPr>
                        <a:t>Consumer Services</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905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chemeClr val="bg2">
                        <a:lumMod val="90000"/>
                      </a:schemeClr>
                    </a:solidFill>
                  </a:tcPr>
                </a:tc>
                <a:tc>
                  <a:txBody>
                    <a:bodyPr/>
                    <a:lstStyle/>
                    <a:p>
                      <a:pPr algn="ctr" fontAlgn="b">
                        <a:buNone/>
                      </a:pPr>
                      <a:r>
                        <a:rPr lang="en-IN" sz="1200" b="0" i="0" u="none" strike="noStrike">
                          <a:solidFill>
                            <a:srgbClr val="000000"/>
                          </a:solidFill>
                          <a:effectLst/>
                          <a:latin typeface="Cambria" panose="02040503050406030204" pitchFamily="18" charset="0"/>
                          <a:ea typeface="Cambria" panose="02040503050406030204" pitchFamily="18" charset="0"/>
                        </a:rPr>
                        <a:t>4.72%</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905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chemeClr val="bg2">
                        <a:lumMod val="90000"/>
                      </a:schemeClr>
                    </a:solidFill>
                  </a:tcPr>
                </a:tc>
                <a:extLst>
                  <a:ext uri="{0D108BD9-81ED-4DB2-BD59-A6C34878D82A}">
                    <a16:rowId xmlns:a16="http://schemas.microsoft.com/office/drawing/2014/main" val="690603092"/>
                  </a:ext>
                </a:extLst>
              </a:tr>
              <a:tr h="244798">
                <a:tc>
                  <a:txBody>
                    <a:bodyPr/>
                    <a:lstStyle/>
                    <a:p>
                      <a:pPr algn="ctr" fontAlgn="b">
                        <a:buNone/>
                      </a:pPr>
                      <a:r>
                        <a:rPr lang="en-IN" sz="1200" b="0" i="0" u="none" strike="noStrike" dirty="0">
                          <a:solidFill>
                            <a:srgbClr val="000000"/>
                          </a:solidFill>
                          <a:effectLst/>
                          <a:latin typeface="Cambria" panose="02040503050406030204" pitchFamily="18" charset="0"/>
                          <a:ea typeface="Cambria" panose="02040503050406030204" pitchFamily="18" charset="0"/>
                        </a:rPr>
                        <a:t>Software &amp; Services</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905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chemeClr val="bg1">
                        <a:lumMod val="95000"/>
                      </a:schemeClr>
                    </a:solidFill>
                  </a:tcPr>
                </a:tc>
                <a:tc>
                  <a:txBody>
                    <a:bodyPr/>
                    <a:lstStyle/>
                    <a:p>
                      <a:pPr algn="ctr" fontAlgn="b">
                        <a:buNone/>
                      </a:pPr>
                      <a:r>
                        <a:rPr lang="en-IN" sz="1200" b="0" i="0" u="none" strike="noStrike">
                          <a:solidFill>
                            <a:srgbClr val="000000"/>
                          </a:solidFill>
                          <a:effectLst/>
                          <a:latin typeface="Cambria" panose="02040503050406030204" pitchFamily="18" charset="0"/>
                          <a:ea typeface="Cambria" panose="02040503050406030204" pitchFamily="18" charset="0"/>
                        </a:rPr>
                        <a:t>4.45%</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905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169545772"/>
                  </a:ext>
                </a:extLst>
              </a:tr>
              <a:tr h="477476">
                <a:tc>
                  <a:txBody>
                    <a:bodyPr/>
                    <a:lstStyle/>
                    <a:p>
                      <a:pPr algn="ctr" fontAlgn="b">
                        <a:buNone/>
                      </a:pPr>
                      <a:r>
                        <a:rPr lang="en-IN" sz="1200" b="0" i="0" u="none" strike="noStrike">
                          <a:solidFill>
                            <a:srgbClr val="000000"/>
                          </a:solidFill>
                          <a:effectLst/>
                          <a:latin typeface="Cambria" panose="02040503050406030204" pitchFamily="18" charset="0"/>
                          <a:ea typeface="Cambria" panose="02040503050406030204" pitchFamily="18" charset="0"/>
                        </a:rPr>
                        <a:t>Automobiles &amp; Components</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905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chemeClr val="bg2">
                        <a:lumMod val="90000"/>
                      </a:schemeClr>
                    </a:solidFill>
                  </a:tcPr>
                </a:tc>
                <a:tc>
                  <a:txBody>
                    <a:bodyPr/>
                    <a:lstStyle/>
                    <a:p>
                      <a:pPr algn="ctr" fontAlgn="b">
                        <a:buNone/>
                      </a:pPr>
                      <a:r>
                        <a:rPr lang="en-IN" sz="1200" b="0" i="0" u="none" strike="noStrike">
                          <a:solidFill>
                            <a:srgbClr val="000000"/>
                          </a:solidFill>
                          <a:effectLst/>
                          <a:latin typeface="Cambria" panose="02040503050406030204" pitchFamily="18" charset="0"/>
                          <a:ea typeface="Cambria" panose="02040503050406030204" pitchFamily="18" charset="0"/>
                        </a:rPr>
                        <a:t>2.58%</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905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chemeClr val="bg2">
                        <a:lumMod val="90000"/>
                      </a:schemeClr>
                    </a:solidFill>
                  </a:tcPr>
                </a:tc>
                <a:extLst>
                  <a:ext uri="{0D108BD9-81ED-4DB2-BD59-A6C34878D82A}">
                    <a16:rowId xmlns:a16="http://schemas.microsoft.com/office/drawing/2014/main" val="437356230"/>
                  </a:ext>
                </a:extLst>
              </a:tr>
              <a:tr h="244798">
                <a:tc>
                  <a:txBody>
                    <a:bodyPr/>
                    <a:lstStyle/>
                    <a:p>
                      <a:pPr algn="ctr" fontAlgn="b">
                        <a:buNone/>
                      </a:pPr>
                      <a:r>
                        <a:rPr lang="en-IN" sz="1200" b="0" i="0" u="none" strike="noStrike">
                          <a:solidFill>
                            <a:srgbClr val="000000"/>
                          </a:solidFill>
                          <a:effectLst/>
                          <a:latin typeface="Cambria" panose="02040503050406030204" pitchFamily="18" charset="0"/>
                          <a:ea typeface="Cambria" panose="02040503050406030204" pitchFamily="18" charset="0"/>
                        </a:rPr>
                        <a:t>Insurance</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905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bg1">
                        <a:lumMod val="95000"/>
                      </a:schemeClr>
                    </a:solidFill>
                  </a:tcPr>
                </a:tc>
                <a:tc>
                  <a:txBody>
                    <a:bodyPr/>
                    <a:lstStyle/>
                    <a:p>
                      <a:pPr algn="ctr" fontAlgn="b">
                        <a:buNone/>
                      </a:pPr>
                      <a:r>
                        <a:rPr lang="en-IN" sz="1200" b="0" i="0" u="none" strike="noStrike" dirty="0">
                          <a:solidFill>
                            <a:srgbClr val="000000"/>
                          </a:solidFill>
                          <a:effectLst/>
                          <a:latin typeface="Cambria" panose="02040503050406030204" pitchFamily="18" charset="0"/>
                          <a:ea typeface="Cambria" panose="02040503050406030204" pitchFamily="18" charset="0"/>
                        </a:rPr>
                        <a:t>2.22%</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905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1569598891"/>
                  </a:ext>
                </a:extLst>
              </a:tr>
            </a:tbl>
          </a:graphicData>
        </a:graphic>
      </p:graphicFrame>
      <p:graphicFrame>
        <p:nvGraphicFramePr>
          <p:cNvPr id="3" name="Table 2">
            <a:extLst>
              <a:ext uri="{FF2B5EF4-FFF2-40B4-BE49-F238E27FC236}">
                <a16:creationId xmlns:a16="http://schemas.microsoft.com/office/drawing/2014/main" id="{E01C6CC3-E666-0DEF-AD98-D66CC05A6885}"/>
              </a:ext>
            </a:extLst>
          </p:cNvPr>
          <p:cNvGraphicFramePr>
            <a:graphicFrameLocks noGrp="1"/>
          </p:cNvGraphicFramePr>
          <p:nvPr>
            <p:extLst>
              <p:ext uri="{D42A27DB-BD31-4B8C-83A1-F6EECF244321}">
                <p14:modId xmlns:p14="http://schemas.microsoft.com/office/powerpoint/2010/main" val="3863033307"/>
              </p:ext>
            </p:extLst>
          </p:nvPr>
        </p:nvGraphicFramePr>
        <p:xfrm>
          <a:off x="3323793" y="2892487"/>
          <a:ext cx="2754061" cy="3659375"/>
        </p:xfrm>
        <a:graphic>
          <a:graphicData uri="http://schemas.openxmlformats.org/drawingml/2006/table">
            <a:tbl>
              <a:tblPr/>
              <a:tblGrid>
                <a:gridCol w="1915496">
                  <a:extLst>
                    <a:ext uri="{9D8B030D-6E8A-4147-A177-3AD203B41FA5}">
                      <a16:colId xmlns:a16="http://schemas.microsoft.com/office/drawing/2014/main" val="2238821253"/>
                    </a:ext>
                  </a:extLst>
                </a:gridCol>
                <a:gridCol w="838565">
                  <a:extLst>
                    <a:ext uri="{9D8B030D-6E8A-4147-A177-3AD203B41FA5}">
                      <a16:colId xmlns:a16="http://schemas.microsoft.com/office/drawing/2014/main" val="584649402"/>
                    </a:ext>
                  </a:extLst>
                </a:gridCol>
              </a:tblGrid>
              <a:tr h="325361">
                <a:tc>
                  <a:txBody>
                    <a:bodyPr/>
                    <a:lstStyle/>
                    <a:p>
                      <a:pPr algn="ctr" rtl="0" fontAlgn="ctr">
                        <a:buNone/>
                      </a:pPr>
                      <a:r>
                        <a:rPr lang="en-IN" sz="1300" b="1" i="0" u="none" strike="noStrike" dirty="0">
                          <a:solidFill>
                            <a:srgbClr val="FFFFFF"/>
                          </a:solidFill>
                          <a:effectLst/>
                          <a:latin typeface="Cambria" panose="02040503050406030204" pitchFamily="18" charset="0"/>
                          <a:ea typeface="Cambria" panose="02040503050406030204" pitchFamily="18" charset="0"/>
                        </a:rPr>
                        <a:t>Top Holdings</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000000"/>
                    </a:solidFill>
                  </a:tcPr>
                </a:tc>
                <a:tc>
                  <a:txBody>
                    <a:bodyPr/>
                    <a:lstStyle/>
                    <a:p>
                      <a:pPr algn="ctr" rtl="0" fontAlgn="ctr">
                        <a:buNone/>
                      </a:pPr>
                      <a:r>
                        <a:rPr lang="en-IN" sz="1300" b="1" i="0" u="none" strike="noStrike" dirty="0">
                          <a:solidFill>
                            <a:srgbClr val="FFFFFF"/>
                          </a:solidFill>
                          <a:effectLst/>
                          <a:latin typeface="Cambria" panose="02040503050406030204" pitchFamily="18" charset="0"/>
                          <a:ea typeface="Cambria" panose="02040503050406030204" pitchFamily="18" charset="0"/>
                        </a:rPr>
                        <a:t>Weight %</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000000"/>
                    </a:solidFill>
                  </a:tcPr>
                </a:tc>
                <a:extLst>
                  <a:ext uri="{0D108BD9-81ED-4DB2-BD59-A6C34878D82A}">
                    <a16:rowId xmlns:a16="http://schemas.microsoft.com/office/drawing/2014/main" val="3170895530"/>
                  </a:ext>
                </a:extLst>
              </a:tr>
              <a:tr h="325361">
                <a:tc>
                  <a:txBody>
                    <a:bodyPr/>
                    <a:lstStyle/>
                    <a:p>
                      <a:pPr algn="ctr" rtl="0" fontAlgn="b">
                        <a:buNone/>
                      </a:pPr>
                      <a:r>
                        <a:rPr lang="en-IN" sz="1300" b="0" i="0" u="none" strike="noStrike" dirty="0">
                          <a:solidFill>
                            <a:srgbClr val="000000"/>
                          </a:solidFill>
                          <a:effectLst/>
                          <a:latin typeface="Cambria" panose="02040503050406030204" pitchFamily="18" charset="0"/>
                        </a:rPr>
                        <a:t>Amazon.com Inc</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905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bg1">
                        <a:lumMod val="95000"/>
                      </a:schemeClr>
                    </a:solidFill>
                  </a:tcPr>
                </a:tc>
                <a:tc>
                  <a:txBody>
                    <a:bodyPr/>
                    <a:lstStyle/>
                    <a:p>
                      <a:pPr algn="ctr" rtl="0" fontAlgn="b">
                        <a:buNone/>
                      </a:pPr>
                      <a:r>
                        <a:rPr lang="en-IN" sz="1300" b="0" i="0" u="none" strike="noStrike">
                          <a:solidFill>
                            <a:srgbClr val="000000"/>
                          </a:solidFill>
                          <a:effectLst/>
                          <a:latin typeface="Cambria" panose="02040503050406030204" pitchFamily="18" charset="0"/>
                        </a:rPr>
                        <a:t>6.27%</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905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3037801637"/>
                  </a:ext>
                </a:extLst>
              </a:tr>
              <a:tr h="325361">
                <a:tc>
                  <a:txBody>
                    <a:bodyPr/>
                    <a:lstStyle/>
                    <a:p>
                      <a:pPr algn="ctr" rtl="0" fontAlgn="b">
                        <a:buNone/>
                      </a:pPr>
                      <a:r>
                        <a:rPr lang="en-IN" sz="1300" b="0" i="0" u="none" strike="noStrike">
                          <a:solidFill>
                            <a:srgbClr val="000000"/>
                          </a:solidFill>
                          <a:effectLst/>
                          <a:latin typeface="Cambria" panose="02040503050406030204" pitchFamily="18" charset="0"/>
                        </a:rPr>
                        <a:t>TSMC</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bg2">
                        <a:lumMod val="90000"/>
                      </a:schemeClr>
                    </a:solidFill>
                  </a:tcPr>
                </a:tc>
                <a:tc>
                  <a:txBody>
                    <a:bodyPr/>
                    <a:lstStyle/>
                    <a:p>
                      <a:pPr algn="ctr" rtl="0" fontAlgn="b">
                        <a:buNone/>
                      </a:pPr>
                      <a:r>
                        <a:rPr lang="en-IN" sz="1300" b="0" i="0" u="none" strike="noStrike">
                          <a:solidFill>
                            <a:srgbClr val="000000"/>
                          </a:solidFill>
                          <a:effectLst/>
                          <a:latin typeface="Cambria" panose="02040503050406030204" pitchFamily="18" charset="0"/>
                        </a:rPr>
                        <a:t>5.90%</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bg2">
                        <a:lumMod val="90000"/>
                      </a:schemeClr>
                    </a:solidFill>
                  </a:tcPr>
                </a:tc>
                <a:extLst>
                  <a:ext uri="{0D108BD9-81ED-4DB2-BD59-A6C34878D82A}">
                    <a16:rowId xmlns:a16="http://schemas.microsoft.com/office/drawing/2014/main" val="1099037702"/>
                  </a:ext>
                </a:extLst>
              </a:tr>
              <a:tr h="325361">
                <a:tc>
                  <a:txBody>
                    <a:bodyPr/>
                    <a:lstStyle/>
                    <a:p>
                      <a:pPr algn="ctr" rtl="0" fontAlgn="b">
                        <a:buNone/>
                      </a:pPr>
                      <a:r>
                        <a:rPr lang="en-IN" sz="1300" b="0" i="0" u="none" strike="noStrike">
                          <a:solidFill>
                            <a:srgbClr val="000000"/>
                          </a:solidFill>
                          <a:effectLst/>
                          <a:latin typeface="Cambria" panose="02040503050406030204" pitchFamily="18" charset="0"/>
                        </a:rPr>
                        <a:t>Adyen NV</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bg1">
                        <a:lumMod val="95000"/>
                      </a:schemeClr>
                    </a:solidFill>
                  </a:tcPr>
                </a:tc>
                <a:tc>
                  <a:txBody>
                    <a:bodyPr/>
                    <a:lstStyle/>
                    <a:p>
                      <a:pPr algn="ctr" rtl="0" fontAlgn="b">
                        <a:buNone/>
                      </a:pPr>
                      <a:r>
                        <a:rPr lang="en-IN" sz="1300" b="0" i="0" u="none" strike="noStrike">
                          <a:solidFill>
                            <a:srgbClr val="000000"/>
                          </a:solidFill>
                          <a:effectLst/>
                          <a:latin typeface="Cambria" panose="02040503050406030204" pitchFamily="18" charset="0"/>
                        </a:rPr>
                        <a:t>5.04%</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3575862614"/>
                  </a:ext>
                </a:extLst>
              </a:tr>
              <a:tr h="325361">
                <a:tc>
                  <a:txBody>
                    <a:bodyPr/>
                    <a:lstStyle/>
                    <a:p>
                      <a:pPr algn="ctr" rtl="0" fontAlgn="b">
                        <a:buNone/>
                      </a:pPr>
                      <a:r>
                        <a:rPr lang="en-IN" sz="1300" b="0" i="0" u="none" strike="noStrike">
                          <a:solidFill>
                            <a:srgbClr val="000000"/>
                          </a:solidFill>
                          <a:effectLst/>
                          <a:latin typeface="Cambria" panose="02040503050406030204" pitchFamily="18" charset="0"/>
                        </a:rPr>
                        <a:t>Tencent Holdings</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chemeClr val="bg2">
                        <a:lumMod val="90000"/>
                      </a:schemeClr>
                    </a:solidFill>
                  </a:tcPr>
                </a:tc>
                <a:tc>
                  <a:txBody>
                    <a:bodyPr/>
                    <a:lstStyle/>
                    <a:p>
                      <a:pPr algn="ctr" rtl="0" fontAlgn="b">
                        <a:buNone/>
                      </a:pPr>
                      <a:r>
                        <a:rPr lang="en-IN" sz="1300" b="0" i="0" u="none" strike="noStrike">
                          <a:solidFill>
                            <a:srgbClr val="000000"/>
                          </a:solidFill>
                          <a:effectLst/>
                          <a:latin typeface="Cambria" panose="02040503050406030204" pitchFamily="18" charset="0"/>
                        </a:rPr>
                        <a:t>4.50%</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chemeClr val="bg2">
                        <a:lumMod val="90000"/>
                      </a:schemeClr>
                    </a:solidFill>
                  </a:tcPr>
                </a:tc>
                <a:extLst>
                  <a:ext uri="{0D108BD9-81ED-4DB2-BD59-A6C34878D82A}">
                    <a16:rowId xmlns:a16="http://schemas.microsoft.com/office/drawing/2014/main" val="4153780706"/>
                  </a:ext>
                </a:extLst>
              </a:tr>
              <a:tr h="325361">
                <a:tc>
                  <a:txBody>
                    <a:bodyPr/>
                    <a:lstStyle/>
                    <a:p>
                      <a:pPr algn="ctr" rtl="0" fontAlgn="b">
                        <a:buNone/>
                      </a:pPr>
                      <a:r>
                        <a:rPr lang="en-IN" sz="1300" b="0" i="0" u="none" strike="noStrike">
                          <a:solidFill>
                            <a:srgbClr val="000000"/>
                          </a:solidFill>
                          <a:effectLst/>
                          <a:latin typeface="Cambria" panose="02040503050406030204" pitchFamily="18" charset="0"/>
                        </a:rPr>
                        <a:t>Constellation Software Inc</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905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bg1">
                        <a:lumMod val="95000"/>
                      </a:schemeClr>
                    </a:solidFill>
                  </a:tcPr>
                </a:tc>
                <a:tc>
                  <a:txBody>
                    <a:bodyPr/>
                    <a:lstStyle/>
                    <a:p>
                      <a:pPr algn="ctr" rtl="0" fontAlgn="b">
                        <a:buNone/>
                      </a:pPr>
                      <a:r>
                        <a:rPr lang="en-IN" sz="1300" b="0" i="0" u="none" strike="noStrike">
                          <a:solidFill>
                            <a:srgbClr val="000000"/>
                          </a:solidFill>
                          <a:effectLst/>
                          <a:latin typeface="Cambria" panose="02040503050406030204" pitchFamily="18" charset="0"/>
                        </a:rPr>
                        <a:t>4.45%</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905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3542288466"/>
                  </a:ext>
                </a:extLst>
              </a:tr>
              <a:tr h="325361">
                <a:tc>
                  <a:txBody>
                    <a:bodyPr/>
                    <a:lstStyle/>
                    <a:p>
                      <a:pPr algn="ctr" rtl="0" fontAlgn="b">
                        <a:buNone/>
                      </a:pPr>
                      <a:r>
                        <a:rPr lang="en-IN" sz="1300" b="0" i="0" u="none" strike="noStrike">
                          <a:solidFill>
                            <a:srgbClr val="000000"/>
                          </a:solidFill>
                          <a:effectLst/>
                          <a:latin typeface="Cambria" panose="02040503050406030204" pitchFamily="18" charset="0"/>
                        </a:rPr>
                        <a:t>Alphabet Inc</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chemeClr val="bg2">
                        <a:lumMod val="90000"/>
                      </a:schemeClr>
                    </a:solidFill>
                  </a:tcPr>
                </a:tc>
                <a:tc>
                  <a:txBody>
                    <a:bodyPr/>
                    <a:lstStyle/>
                    <a:p>
                      <a:pPr algn="ctr" rtl="0" fontAlgn="b">
                        <a:buNone/>
                      </a:pPr>
                      <a:r>
                        <a:rPr lang="en-IN" sz="1300" b="0" i="0" u="none" strike="noStrike">
                          <a:solidFill>
                            <a:srgbClr val="000000"/>
                          </a:solidFill>
                          <a:effectLst/>
                          <a:latin typeface="Cambria" panose="02040503050406030204" pitchFamily="18" charset="0"/>
                        </a:rPr>
                        <a:t>4.06%</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chemeClr val="bg2">
                        <a:lumMod val="90000"/>
                      </a:schemeClr>
                    </a:solidFill>
                  </a:tcPr>
                </a:tc>
                <a:extLst>
                  <a:ext uri="{0D108BD9-81ED-4DB2-BD59-A6C34878D82A}">
                    <a16:rowId xmlns:a16="http://schemas.microsoft.com/office/drawing/2014/main" val="2005050069"/>
                  </a:ext>
                </a:extLst>
              </a:tr>
              <a:tr h="325361">
                <a:tc>
                  <a:txBody>
                    <a:bodyPr/>
                    <a:lstStyle/>
                    <a:p>
                      <a:pPr algn="ctr" rtl="0" fontAlgn="b">
                        <a:buNone/>
                      </a:pPr>
                      <a:r>
                        <a:rPr lang="en-IN" sz="1300" b="0" i="0" u="none" strike="noStrike">
                          <a:solidFill>
                            <a:srgbClr val="000000"/>
                          </a:solidFill>
                          <a:effectLst/>
                          <a:latin typeface="Cambria" panose="02040503050406030204" pitchFamily="18" charset="0"/>
                        </a:rPr>
                        <a:t>FAIRFAX INDIA HO-SUB VTG SHS</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905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chemeClr val="bg1">
                        <a:lumMod val="95000"/>
                      </a:schemeClr>
                    </a:solidFill>
                  </a:tcPr>
                </a:tc>
                <a:tc>
                  <a:txBody>
                    <a:bodyPr/>
                    <a:lstStyle/>
                    <a:p>
                      <a:pPr algn="ctr" rtl="0" fontAlgn="b">
                        <a:buNone/>
                      </a:pPr>
                      <a:r>
                        <a:rPr lang="en-IN" sz="1300" b="0" i="0" u="none" strike="noStrike">
                          <a:solidFill>
                            <a:srgbClr val="000000"/>
                          </a:solidFill>
                          <a:effectLst/>
                          <a:latin typeface="Cambria" panose="02040503050406030204" pitchFamily="18" charset="0"/>
                        </a:rPr>
                        <a:t>3.68%</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905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690603092"/>
                  </a:ext>
                </a:extLst>
              </a:tr>
              <a:tr h="325361">
                <a:tc>
                  <a:txBody>
                    <a:bodyPr/>
                    <a:lstStyle/>
                    <a:p>
                      <a:pPr algn="ctr" rtl="0" fontAlgn="b">
                        <a:buNone/>
                      </a:pPr>
                      <a:r>
                        <a:rPr lang="en-IN" sz="1300" b="0" i="0" u="none" strike="noStrike">
                          <a:solidFill>
                            <a:srgbClr val="000000"/>
                          </a:solidFill>
                          <a:effectLst/>
                          <a:latin typeface="Cambria" panose="02040503050406030204" pitchFamily="18" charset="0"/>
                        </a:rPr>
                        <a:t>Nexans SA</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905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chemeClr val="bg2">
                        <a:lumMod val="90000"/>
                      </a:schemeClr>
                    </a:solidFill>
                  </a:tcPr>
                </a:tc>
                <a:tc>
                  <a:txBody>
                    <a:bodyPr/>
                    <a:lstStyle/>
                    <a:p>
                      <a:pPr algn="ctr" rtl="0" fontAlgn="b">
                        <a:buNone/>
                      </a:pPr>
                      <a:r>
                        <a:rPr lang="en-IN" sz="1300" b="0" i="0" u="none" strike="noStrike">
                          <a:solidFill>
                            <a:srgbClr val="000000"/>
                          </a:solidFill>
                          <a:effectLst/>
                          <a:latin typeface="Cambria" panose="02040503050406030204" pitchFamily="18" charset="0"/>
                        </a:rPr>
                        <a:t>3.26%</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905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chemeClr val="bg2">
                        <a:lumMod val="90000"/>
                      </a:schemeClr>
                    </a:solidFill>
                  </a:tcPr>
                </a:tc>
                <a:extLst>
                  <a:ext uri="{0D108BD9-81ED-4DB2-BD59-A6C34878D82A}">
                    <a16:rowId xmlns:a16="http://schemas.microsoft.com/office/drawing/2014/main" val="169545772"/>
                  </a:ext>
                </a:extLst>
              </a:tr>
              <a:tr h="325361">
                <a:tc>
                  <a:txBody>
                    <a:bodyPr/>
                    <a:lstStyle/>
                    <a:p>
                      <a:pPr algn="ctr" rtl="0" fontAlgn="b">
                        <a:buNone/>
                      </a:pPr>
                      <a:r>
                        <a:rPr lang="en-IN" sz="1300" b="0" i="0" u="none" strike="noStrike">
                          <a:solidFill>
                            <a:srgbClr val="000000"/>
                          </a:solidFill>
                          <a:effectLst/>
                          <a:latin typeface="Cambria" panose="02040503050406030204" pitchFamily="18" charset="0"/>
                        </a:rPr>
                        <a:t>Meta Platform</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905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chemeClr val="bg1">
                        <a:lumMod val="95000"/>
                      </a:schemeClr>
                    </a:solidFill>
                  </a:tcPr>
                </a:tc>
                <a:tc>
                  <a:txBody>
                    <a:bodyPr/>
                    <a:lstStyle/>
                    <a:p>
                      <a:pPr algn="ctr" rtl="0" fontAlgn="b">
                        <a:buNone/>
                      </a:pPr>
                      <a:r>
                        <a:rPr lang="en-IN" sz="1300" b="0" i="0" u="none" strike="noStrike">
                          <a:solidFill>
                            <a:srgbClr val="000000"/>
                          </a:solidFill>
                          <a:effectLst/>
                          <a:latin typeface="Cambria" panose="02040503050406030204" pitchFamily="18" charset="0"/>
                        </a:rPr>
                        <a:t>2.97%</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905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437356230"/>
                  </a:ext>
                </a:extLst>
              </a:tr>
              <a:tr h="325361">
                <a:tc>
                  <a:txBody>
                    <a:bodyPr/>
                    <a:lstStyle/>
                    <a:p>
                      <a:pPr algn="ctr" rtl="0" fontAlgn="b">
                        <a:buNone/>
                      </a:pPr>
                      <a:r>
                        <a:rPr lang="en-IN" sz="1300" b="0" i="0" u="none" strike="noStrike">
                          <a:solidFill>
                            <a:srgbClr val="000000"/>
                          </a:solidFill>
                          <a:effectLst/>
                          <a:latin typeface="Cambria" panose="02040503050406030204" pitchFamily="18" charset="0"/>
                        </a:rPr>
                        <a:t>Berkshire Hathaway</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905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bg2">
                        <a:lumMod val="90000"/>
                      </a:schemeClr>
                    </a:solidFill>
                  </a:tcPr>
                </a:tc>
                <a:tc>
                  <a:txBody>
                    <a:bodyPr/>
                    <a:lstStyle/>
                    <a:p>
                      <a:pPr algn="ctr" rtl="0" fontAlgn="b">
                        <a:buNone/>
                      </a:pPr>
                      <a:r>
                        <a:rPr lang="en-IN" sz="1300" b="0" i="0" u="none" strike="noStrike" dirty="0">
                          <a:solidFill>
                            <a:srgbClr val="000000"/>
                          </a:solidFill>
                          <a:effectLst/>
                          <a:latin typeface="Cambria" panose="02040503050406030204" pitchFamily="18" charset="0"/>
                        </a:rPr>
                        <a:t>2.93%</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905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bg2">
                        <a:lumMod val="90000"/>
                      </a:schemeClr>
                    </a:solidFill>
                  </a:tcPr>
                </a:tc>
                <a:extLst>
                  <a:ext uri="{0D108BD9-81ED-4DB2-BD59-A6C34878D82A}">
                    <a16:rowId xmlns:a16="http://schemas.microsoft.com/office/drawing/2014/main" val="1569598891"/>
                  </a:ext>
                </a:extLst>
              </a:tr>
            </a:tbl>
          </a:graphicData>
        </a:graphic>
      </p:graphicFrame>
      <p:sp>
        <p:nvSpPr>
          <p:cNvPr id="8" name="TextBox 7">
            <a:extLst>
              <a:ext uri="{FF2B5EF4-FFF2-40B4-BE49-F238E27FC236}">
                <a16:creationId xmlns:a16="http://schemas.microsoft.com/office/drawing/2014/main" id="{EC1C51DC-6658-B6D2-70B2-4369E9262BFE}"/>
              </a:ext>
            </a:extLst>
          </p:cNvPr>
          <p:cNvSpPr txBox="1"/>
          <p:nvPr/>
        </p:nvSpPr>
        <p:spPr>
          <a:xfrm>
            <a:off x="8914285" y="6173301"/>
            <a:ext cx="3128984" cy="24622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000" b="0" i="1"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*data as on July 31</a:t>
            </a:r>
            <a:r>
              <a:rPr kumimoji="0" lang="en-IN" sz="1000" b="0" i="1" u="none" strike="noStrike" kern="1200" cap="none" spc="0" normalizeH="0" baseline="30000" noProof="0" dirty="0">
                <a:ln>
                  <a:noFill/>
                </a:ln>
                <a:solidFill>
                  <a:prstClr val="black"/>
                </a:solidFill>
                <a:effectLst/>
                <a:uLnTx/>
                <a:uFillTx/>
                <a:latin typeface="Cambria" panose="02040503050406030204" pitchFamily="18" charset="0"/>
                <a:ea typeface="Cambria" panose="02040503050406030204" pitchFamily="18" charset="0"/>
                <a:cs typeface="+mn-cs"/>
              </a:rPr>
              <a:t>st</a:t>
            </a:r>
            <a:r>
              <a:rPr kumimoji="0" lang="en-IN" sz="1000" b="0" i="1"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 2026</a:t>
            </a:r>
          </a:p>
        </p:txBody>
      </p:sp>
      <p:graphicFrame>
        <p:nvGraphicFramePr>
          <p:cNvPr id="11" name="Chart 10">
            <a:extLst>
              <a:ext uri="{FF2B5EF4-FFF2-40B4-BE49-F238E27FC236}">
                <a16:creationId xmlns:a16="http://schemas.microsoft.com/office/drawing/2014/main" id="{8534A8D6-A5D1-CA43-7D6E-0C02C4EB4B01}"/>
              </a:ext>
            </a:extLst>
          </p:cNvPr>
          <p:cNvGraphicFramePr>
            <a:graphicFrameLocks/>
          </p:cNvGraphicFramePr>
          <p:nvPr>
            <p:extLst>
              <p:ext uri="{D42A27DB-BD31-4B8C-83A1-F6EECF244321}">
                <p14:modId xmlns:p14="http://schemas.microsoft.com/office/powerpoint/2010/main" val="565684196"/>
              </p:ext>
            </p:extLst>
          </p:nvPr>
        </p:nvGraphicFramePr>
        <p:xfrm>
          <a:off x="8968061" y="2892485"/>
          <a:ext cx="3128984" cy="2343063"/>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6" name="Chart 5">
            <a:extLst>
              <a:ext uri="{FF2B5EF4-FFF2-40B4-BE49-F238E27FC236}">
                <a16:creationId xmlns:a16="http://schemas.microsoft.com/office/drawing/2014/main" id="{00000000-0008-0000-5300-000007000000}"/>
              </a:ext>
            </a:extLst>
          </p:cNvPr>
          <p:cNvGraphicFramePr>
            <a:graphicFrameLocks/>
          </p:cNvGraphicFramePr>
          <p:nvPr>
            <p:extLst>
              <p:ext uri="{D42A27DB-BD31-4B8C-83A1-F6EECF244321}">
                <p14:modId xmlns:p14="http://schemas.microsoft.com/office/powerpoint/2010/main" val="1185117576"/>
              </p:ext>
            </p:extLst>
          </p:nvPr>
        </p:nvGraphicFramePr>
        <p:xfrm>
          <a:off x="8968061" y="974842"/>
          <a:ext cx="3128984" cy="1831878"/>
        </p:xfrm>
        <a:graphic>
          <a:graphicData uri="http://schemas.openxmlformats.org/drawingml/2006/chart">
            <c:chart xmlns:c="http://schemas.openxmlformats.org/drawingml/2006/chart" xmlns:r="http://schemas.openxmlformats.org/officeDocument/2006/relationships" r:id="rId4"/>
          </a:graphicData>
        </a:graphic>
      </p:graphicFrame>
    </p:spTree>
    <p:extLst>
      <p:ext uri="{BB962C8B-B14F-4D97-AF65-F5344CB8AC3E}">
        <p14:creationId xmlns:p14="http://schemas.microsoft.com/office/powerpoint/2010/main" val="1513345760"/>
      </p:ext>
    </p:extLst>
  </p:cSld>
  <p:clrMapOvr>
    <a:masterClrMapping/>
  </p:clrMapOvr>
</p:sld>
</file>

<file path=ppt/slides/slide10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1AC93A8-14B8-3248-9442-D9EF1E400B79}"/>
            </a:ext>
          </a:extLst>
        </p:cNvPr>
        <p:cNvGrpSpPr/>
        <p:nvPr/>
      </p:nvGrpSpPr>
      <p:grpSpPr>
        <a:xfrm>
          <a:off x="0" y="0"/>
          <a:ext cx="0" cy="0"/>
          <a:chOff x="0" y="0"/>
          <a:chExt cx="0" cy="0"/>
        </a:xfrm>
      </p:grpSpPr>
      <p:sp>
        <p:nvSpPr>
          <p:cNvPr id="4" name="Rectangle 3">
            <a:extLst>
              <a:ext uri="{FF2B5EF4-FFF2-40B4-BE49-F238E27FC236}">
                <a16:creationId xmlns:a16="http://schemas.microsoft.com/office/drawing/2014/main" id="{C607D3A9-EEDD-0F08-2B1B-09F8E3EBB22F}"/>
              </a:ext>
            </a:extLst>
          </p:cNvPr>
          <p:cNvSpPr/>
          <p:nvPr/>
        </p:nvSpPr>
        <p:spPr>
          <a:xfrm>
            <a:off x="0" y="0"/>
            <a:ext cx="12192000" cy="821635"/>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 name="Title 1">
            <a:extLst>
              <a:ext uri="{FF2B5EF4-FFF2-40B4-BE49-F238E27FC236}">
                <a16:creationId xmlns:a16="http://schemas.microsoft.com/office/drawing/2014/main" id="{CFEB87BD-6B5D-01DE-8C6D-F196AD05671D}"/>
              </a:ext>
            </a:extLst>
          </p:cNvPr>
          <p:cNvSpPr txBox="1">
            <a:spLocks/>
          </p:cNvSpPr>
          <p:nvPr/>
        </p:nvSpPr>
        <p:spPr>
          <a:xfrm>
            <a:off x="165475" y="80856"/>
            <a:ext cx="11007609" cy="630899"/>
          </a:xfrm>
          <a:prstGeom prst="rect">
            <a:avLst/>
          </a:prstGeom>
        </p:spPr>
        <p:txBody>
          <a:bodyPr vert="horz" lIns="91440" tIns="45720" rIns="91440" bIns="45720" rtlCol="0" anchor="ctr">
            <a:noAutofit/>
          </a:bodyPr>
          <a:lstStyle>
            <a:lvl1pPr algn="ctr" defTabSz="914400" rtl="0" eaLnBrk="1" latinLnBrk="0" hangingPunct="1">
              <a:lnSpc>
                <a:spcPct val="90000"/>
              </a:lnSpc>
              <a:spcBef>
                <a:spcPct val="0"/>
              </a:spcBef>
              <a:buNone/>
              <a:defRPr sz="6000" kern="1200">
                <a:solidFill>
                  <a:schemeClr val="tx1"/>
                </a:solidFill>
                <a:latin typeface="+mj-lt"/>
                <a:ea typeface="+mj-ea"/>
                <a:cs typeface="+mj-cs"/>
              </a:defRPr>
            </a:lvl1pPr>
          </a:lstStyle>
          <a:p>
            <a:pPr marL="0" marR="0" lvl="0" indent="0" algn="l" defTabSz="914400" rtl="0" eaLnBrk="1" fontAlgn="auto" latinLnBrk="0" hangingPunct="1">
              <a:lnSpc>
                <a:spcPct val="90000"/>
              </a:lnSpc>
              <a:spcBef>
                <a:spcPct val="0"/>
              </a:spcBef>
              <a:spcAft>
                <a:spcPts val="0"/>
              </a:spcAft>
              <a:buClrTx/>
              <a:buSzTx/>
              <a:buFontTx/>
              <a:buNone/>
              <a:tabLst/>
              <a:defRPr/>
            </a:pPr>
            <a:r>
              <a:rPr kumimoji="0" lang="en-US" sz="2800" b="1" i="0" u="none" strike="noStrike" kern="1200" cap="none" spc="0" normalizeH="0" baseline="0" noProof="0" dirty="0">
                <a:ln>
                  <a:noFill/>
                </a:ln>
                <a:solidFill>
                  <a:prstClr val="white"/>
                </a:solidFill>
                <a:effectLst/>
                <a:uLnTx/>
                <a:uFillTx/>
                <a:latin typeface="Cambria" panose="02040503050406030204" pitchFamily="18" charset="0"/>
                <a:ea typeface="Cambria" panose="02040503050406030204" pitchFamily="18" charset="0"/>
                <a:cs typeface="+mj-cs"/>
              </a:rPr>
              <a:t>Gift City AIF – Inbound</a:t>
            </a:r>
          </a:p>
          <a:p>
            <a:pPr marL="0" marR="0" lvl="0" indent="0" algn="l" defTabSz="914400" rtl="0" eaLnBrk="1" fontAlgn="auto" latinLnBrk="0" hangingPunct="1">
              <a:lnSpc>
                <a:spcPct val="90000"/>
              </a:lnSpc>
              <a:spcBef>
                <a:spcPct val="0"/>
              </a:spcBef>
              <a:spcAft>
                <a:spcPts val="0"/>
              </a:spcAft>
              <a:buClrTx/>
              <a:buSzTx/>
              <a:buFontTx/>
              <a:buNone/>
              <a:tabLst/>
              <a:defRPr/>
            </a:pPr>
            <a:r>
              <a:rPr kumimoji="0" lang="en-US" sz="2800" b="1" i="0" u="none" strike="noStrike" kern="1200" cap="none" spc="0" normalizeH="0" baseline="0" noProof="0" dirty="0">
                <a:ln>
                  <a:noFill/>
                </a:ln>
                <a:solidFill>
                  <a:prstClr val="white"/>
                </a:solidFill>
                <a:effectLst/>
                <a:uLnTx/>
                <a:uFillTx/>
                <a:latin typeface="Cambria" panose="02040503050406030204" pitchFamily="18" charset="0"/>
                <a:ea typeface="Cambria" panose="02040503050406030204" pitchFamily="18" charset="0"/>
                <a:cs typeface="+mj-cs"/>
              </a:rPr>
              <a:t>Alchemy India Long Term Fund</a:t>
            </a:r>
          </a:p>
        </p:txBody>
      </p:sp>
      <p:sp>
        <p:nvSpPr>
          <p:cNvPr id="22" name="Rectangle 21">
            <a:extLst>
              <a:ext uri="{FF2B5EF4-FFF2-40B4-BE49-F238E27FC236}">
                <a16:creationId xmlns:a16="http://schemas.microsoft.com/office/drawing/2014/main" id="{435BA199-55D6-ED71-3D9F-83CA6A9C5634}"/>
              </a:ext>
            </a:extLst>
          </p:cNvPr>
          <p:cNvSpPr/>
          <p:nvPr/>
        </p:nvSpPr>
        <p:spPr>
          <a:xfrm>
            <a:off x="0" y="6613807"/>
            <a:ext cx="12192000" cy="235963"/>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aphicFrame>
        <p:nvGraphicFramePr>
          <p:cNvPr id="2" name="Table 2">
            <a:extLst>
              <a:ext uri="{FF2B5EF4-FFF2-40B4-BE49-F238E27FC236}">
                <a16:creationId xmlns:a16="http://schemas.microsoft.com/office/drawing/2014/main" id="{9400CF20-FE22-F517-F7F5-F80909D978EA}"/>
              </a:ext>
            </a:extLst>
          </p:cNvPr>
          <p:cNvGraphicFramePr>
            <a:graphicFrameLocks noGrp="1"/>
          </p:cNvGraphicFramePr>
          <p:nvPr>
            <p:extLst>
              <p:ext uri="{D42A27DB-BD31-4B8C-83A1-F6EECF244321}">
                <p14:modId xmlns:p14="http://schemas.microsoft.com/office/powerpoint/2010/main" val="1916699476"/>
              </p:ext>
            </p:extLst>
          </p:nvPr>
        </p:nvGraphicFramePr>
        <p:xfrm>
          <a:off x="124531" y="4174264"/>
          <a:ext cx="4146156" cy="2331720"/>
        </p:xfrm>
        <a:graphic>
          <a:graphicData uri="http://schemas.openxmlformats.org/drawingml/2006/table">
            <a:tbl>
              <a:tblPr firstRow="1" bandRow="1">
                <a:tableStyleId>{073A0DAA-6AF3-43AB-8588-CEC1D06C72B9}</a:tableStyleId>
              </a:tblPr>
              <a:tblGrid>
                <a:gridCol w="1930910">
                  <a:extLst>
                    <a:ext uri="{9D8B030D-6E8A-4147-A177-3AD203B41FA5}">
                      <a16:colId xmlns:a16="http://schemas.microsoft.com/office/drawing/2014/main" val="979919291"/>
                    </a:ext>
                  </a:extLst>
                </a:gridCol>
                <a:gridCol w="2215246">
                  <a:extLst>
                    <a:ext uri="{9D8B030D-6E8A-4147-A177-3AD203B41FA5}">
                      <a16:colId xmlns:a16="http://schemas.microsoft.com/office/drawing/2014/main" val="2728041260"/>
                    </a:ext>
                  </a:extLst>
                </a:gridCol>
              </a:tblGrid>
              <a:tr h="283552">
                <a:tc>
                  <a:txBody>
                    <a:bodyPr/>
                    <a:lstStyle/>
                    <a:p>
                      <a:r>
                        <a:rPr lang="en-US" sz="1300">
                          <a:latin typeface="Cambria" panose="02040503050406030204" pitchFamily="18" charset="0"/>
                          <a:ea typeface="Cambria" panose="02040503050406030204" pitchFamily="18" charset="0"/>
                        </a:rPr>
                        <a:t>Particulars</a:t>
                      </a:r>
                      <a:endParaRPr lang="en-IN" sz="1300">
                        <a:latin typeface="Cambria" panose="02040503050406030204" pitchFamily="18" charset="0"/>
                        <a:ea typeface="Cambria" panose="02040503050406030204" pitchFamily="18" charset="0"/>
                      </a:endParaRPr>
                    </a:p>
                  </a:txBody>
                  <a:tcPr anchor="ctr"/>
                </a:tc>
                <a:tc>
                  <a:txBody>
                    <a:bodyPr/>
                    <a:lstStyle/>
                    <a:p>
                      <a:pPr algn="ctr"/>
                      <a:r>
                        <a:rPr lang="en-US" sz="1300">
                          <a:latin typeface="Cambria" panose="02040503050406030204" pitchFamily="18" charset="0"/>
                          <a:ea typeface="Cambria" panose="02040503050406030204" pitchFamily="18" charset="0"/>
                        </a:rPr>
                        <a:t>Details</a:t>
                      </a:r>
                      <a:endParaRPr lang="en-IN" sz="1300">
                        <a:latin typeface="Cambria" panose="02040503050406030204" pitchFamily="18" charset="0"/>
                        <a:ea typeface="Cambria" panose="02040503050406030204" pitchFamily="18" charset="0"/>
                      </a:endParaRPr>
                    </a:p>
                  </a:txBody>
                  <a:tcPr anchor="ctr"/>
                </a:tc>
                <a:extLst>
                  <a:ext uri="{0D108BD9-81ED-4DB2-BD59-A6C34878D82A}">
                    <a16:rowId xmlns:a16="http://schemas.microsoft.com/office/drawing/2014/main" val="2509566197"/>
                  </a:ext>
                </a:extLst>
              </a:tr>
              <a:tr h="283552">
                <a:tc>
                  <a:txBody>
                    <a:bodyPr/>
                    <a:lstStyle/>
                    <a:p>
                      <a:r>
                        <a:rPr lang="en-IN" sz="1300" b="1" dirty="0">
                          <a:latin typeface="Cambria" panose="02040503050406030204" pitchFamily="18" charset="0"/>
                          <a:ea typeface="Cambria" panose="02040503050406030204" pitchFamily="18" charset="0"/>
                        </a:rPr>
                        <a:t>Inception Date</a:t>
                      </a:r>
                    </a:p>
                  </a:txBody>
                  <a:tcPr anchor="ctr">
                    <a:solidFill>
                      <a:schemeClr val="bg1">
                        <a:lumMod val="75000"/>
                      </a:schemeClr>
                    </a:solidFill>
                  </a:tcPr>
                </a:tc>
                <a:tc>
                  <a:txBody>
                    <a:bodyPr/>
                    <a:lstStyle/>
                    <a:p>
                      <a:pPr algn="ctr"/>
                      <a:r>
                        <a:rPr lang="en-US" sz="1300" dirty="0">
                          <a:latin typeface="Cambria" panose="02040503050406030204" pitchFamily="18" charset="0"/>
                          <a:ea typeface="Cambria" panose="02040503050406030204" pitchFamily="18" charset="0"/>
                        </a:rPr>
                        <a:t>June 11, 2008</a:t>
                      </a:r>
                    </a:p>
                  </a:txBody>
                  <a:tcPr anchor="ctr">
                    <a:solidFill>
                      <a:schemeClr val="bg1">
                        <a:lumMod val="75000"/>
                      </a:schemeClr>
                    </a:solidFill>
                  </a:tcPr>
                </a:tc>
                <a:extLst>
                  <a:ext uri="{0D108BD9-81ED-4DB2-BD59-A6C34878D82A}">
                    <a16:rowId xmlns:a16="http://schemas.microsoft.com/office/drawing/2014/main" val="2009996184"/>
                  </a:ext>
                </a:extLst>
              </a:tr>
              <a:tr h="283552">
                <a:tc>
                  <a:txBody>
                    <a:bodyPr/>
                    <a:lstStyle/>
                    <a:p>
                      <a:r>
                        <a:rPr lang="en-IN" sz="1300" b="1" dirty="0">
                          <a:latin typeface="Cambria" panose="02040503050406030204" pitchFamily="18" charset="0"/>
                          <a:ea typeface="Cambria" panose="02040503050406030204" pitchFamily="18" charset="0"/>
                        </a:rPr>
                        <a:t>AUM</a:t>
                      </a:r>
                    </a:p>
                  </a:txBody>
                  <a:tcPr anchor="ctr">
                    <a:solidFill>
                      <a:schemeClr val="bg1">
                        <a:lumMod val="85000"/>
                      </a:schemeClr>
                    </a:solidFill>
                  </a:tcPr>
                </a:tc>
                <a:tc>
                  <a:txBody>
                    <a:bodyPr/>
                    <a:lstStyle/>
                    <a:p>
                      <a:pPr algn="ctr"/>
                      <a:r>
                        <a:rPr lang="en-US" sz="1300" dirty="0">
                          <a:latin typeface="Cambria" panose="02040503050406030204" pitchFamily="18" charset="0"/>
                          <a:ea typeface="Cambria" panose="02040503050406030204" pitchFamily="18" charset="0"/>
                        </a:rPr>
                        <a:t>~ USD 640 M</a:t>
                      </a:r>
                    </a:p>
                  </a:txBody>
                  <a:tcPr anchor="ctr">
                    <a:solidFill>
                      <a:srgbClr val="D9D9D9"/>
                    </a:solidFill>
                  </a:tcPr>
                </a:tc>
                <a:extLst>
                  <a:ext uri="{0D108BD9-81ED-4DB2-BD59-A6C34878D82A}">
                    <a16:rowId xmlns:a16="http://schemas.microsoft.com/office/drawing/2014/main" val="550210671"/>
                  </a:ext>
                </a:extLst>
              </a:tr>
              <a:tr h="283552">
                <a:tc>
                  <a:txBody>
                    <a:bodyPr/>
                    <a:lstStyle/>
                    <a:p>
                      <a:r>
                        <a:rPr lang="en-US" sz="1300" b="1" dirty="0">
                          <a:latin typeface="Cambria" panose="02040503050406030204" pitchFamily="18" charset="0"/>
                          <a:ea typeface="Cambria" panose="02040503050406030204" pitchFamily="18" charset="0"/>
                        </a:rPr>
                        <a:t>Min Investment</a:t>
                      </a:r>
                      <a:endParaRPr lang="en-IN" sz="1300" b="1" dirty="0">
                        <a:latin typeface="Cambria" panose="02040503050406030204" pitchFamily="18" charset="0"/>
                        <a:ea typeface="Cambria" panose="02040503050406030204" pitchFamily="18" charset="0"/>
                      </a:endParaRPr>
                    </a:p>
                  </a:txBody>
                  <a:tcPr anchor="ctr">
                    <a:solidFill>
                      <a:schemeClr val="bg1">
                        <a:lumMod val="75000"/>
                      </a:schemeClr>
                    </a:solidFill>
                  </a:tcPr>
                </a:tc>
                <a:tc>
                  <a:txBody>
                    <a:bodyPr/>
                    <a:lstStyle/>
                    <a:p>
                      <a:pPr algn="ctr"/>
                      <a:r>
                        <a:rPr lang="en-US" sz="1300" dirty="0">
                          <a:latin typeface="Cambria" panose="02040503050406030204" pitchFamily="18" charset="0"/>
                          <a:ea typeface="Cambria" panose="02040503050406030204" pitchFamily="18" charset="0"/>
                        </a:rPr>
                        <a:t>USD 150,000</a:t>
                      </a:r>
                    </a:p>
                  </a:txBody>
                  <a:tcPr anchor="ctr">
                    <a:solidFill>
                      <a:schemeClr val="bg1">
                        <a:lumMod val="75000"/>
                      </a:schemeClr>
                    </a:solidFill>
                  </a:tcPr>
                </a:tc>
                <a:extLst>
                  <a:ext uri="{0D108BD9-81ED-4DB2-BD59-A6C34878D82A}">
                    <a16:rowId xmlns:a16="http://schemas.microsoft.com/office/drawing/2014/main" val="4053942507"/>
                  </a:ext>
                </a:extLst>
              </a:tr>
              <a:tr h="283552">
                <a:tc>
                  <a:txBody>
                    <a:bodyPr/>
                    <a:lstStyle/>
                    <a:p>
                      <a:r>
                        <a:rPr lang="en-IN" sz="1300" b="1" dirty="0">
                          <a:latin typeface="Cambria" panose="02040503050406030204" pitchFamily="18" charset="0"/>
                          <a:ea typeface="Cambria" panose="02040503050406030204" pitchFamily="18" charset="0"/>
                        </a:rPr>
                        <a:t>No. of Stocks</a:t>
                      </a:r>
                    </a:p>
                  </a:txBody>
                  <a:tcPr anchor="ctr">
                    <a:solidFill>
                      <a:schemeClr val="bg1">
                        <a:lumMod val="85000"/>
                      </a:schemeClr>
                    </a:solidFill>
                  </a:tcPr>
                </a:tc>
                <a:tc>
                  <a:txBody>
                    <a:bodyPr/>
                    <a:lstStyle/>
                    <a:p>
                      <a:pPr algn="ctr"/>
                      <a:r>
                        <a:rPr lang="en-IN" sz="1300" dirty="0">
                          <a:latin typeface="Cambria" panose="02040503050406030204" pitchFamily="18" charset="0"/>
                          <a:ea typeface="Cambria" panose="02040503050406030204" pitchFamily="18" charset="0"/>
                        </a:rPr>
                        <a:t>20-40</a:t>
                      </a:r>
                    </a:p>
                  </a:txBody>
                  <a:tcPr anchor="ctr">
                    <a:solidFill>
                      <a:schemeClr val="bg1">
                        <a:lumMod val="85000"/>
                      </a:schemeClr>
                    </a:solidFill>
                  </a:tcPr>
                </a:tc>
                <a:extLst>
                  <a:ext uri="{0D108BD9-81ED-4DB2-BD59-A6C34878D82A}">
                    <a16:rowId xmlns:a16="http://schemas.microsoft.com/office/drawing/2014/main" val="595497186"/>
                  </a:ext>
                </a:extLst>
              </a:tr>
              <a:tr h="865581">
                <a:tc>
                  <a:txBody>
                    <a:bodyPr/>
                    <a:lstStyle/>
                    <a:p>
                      <a:r>
                        <a:rPr lang="en-IN" sz="1300" b="1">
                          <a:latin typeface="Cambria" panose="02040503050406030204" pitchFamily="18" charset="0"/>
                          <a:ea typeface="Cambria" panose="02040503050406030204" pitchFamily="18" charset="0"/>
                        </a:rPr>
                        <a:t>Exit Load</a:t>
                      </a:r>
                    </a:p>
                  </a:txBody>
                  <a:tcPr anchor="ctr">
                    <a:solidFill>
                      <a:schemeClr val="bg1">
                        <a:lumMod val="75000"/>
                      </a:schemeClr>
                    </a:solidFill>
                  </a:tcPr>
                </a:tc>
                <a:tc>
                  <a:txBody>
                    <a:bodyPr/>
                    <a:lstStyle/>
                    <a:p>
                      <a:pPr algn="ctr"/>
                      <a:r>
                        <a:rPr lang="en-US" sz="1300" dirty="0">
                          <a:latin typeface="Cambria" panose="02040503050406030204" pitchFamily="18" charset="0"/>
                          <a:ea typeface="Cambria" panose="02040503050406030204" pitchFamily="18" charset="0"/>
                        </a:rPr>
                        <a:t>0-12 Months – 3% </a:t>
                      </a:r>
                    </a:p>
                    <a:p>
                      <a:pPr algn="ctr"/>
                      <a:r>
                        <a:rPr lang="en-US" sz="1300" dirty="0">
                          <a:latin typeface="Cambria" panose="02040503050406030204" pitchFamily="18" charset="0"/>
                          <a:ea typeface="Cambria" panose="02040503050406030204" pitchFamily="18" charset="0"/>
                        </a:rPr>
                        <a:t>13-24 Months – 2% </a:t>
                      </a:r>
                    </a:p>
                    <a:p>
                      <a:pPr algn="ctr"/>
                      <a:r>
                        <a:rPr lang="en-US" sz="1300" dirty="0">
                          <a:latin typeface="Cambria" panose="02040503050406030204" pitchFamily="18" charset="0"/>
                          <a:ea typeface="Cambria" panose="02040503050406030204" pitchFamily="18" charset="0"/>
                        </a:rPr>
                        <a:t>25-36 Months – 1%</a:t>
                      </a:r>
                    </a:p>
                    <a:p>
                      <a:pPr algn="ctr"/>
                      <a:r>
                        <a:rPr lang="en-US" sz="1300" dirty="0">
                          <a:latin typeface="Cambria" panose="02040503050406030204" pitchFamily="18" charset="0"/>
                          <a:ea typeface="Cambria" panose="02040503050406030204" pitchFamily="18" charset="0"/>
                        </a:rPr>
                        <a:t>Thereafter – Nil</a:t>
                      </a:r>
                      <a:endParaRPr lang="en-IN" sz="1300" dirty="0">
                        <a:latin typeface="Cambria" panose="02040503050406030204" pitchFamily="18" charset="0"/>
                        <a:ea typeface="Cambria" panose="02040503050406030204" pitchFamily="18" charset="0"/>
                      </a:endParaRPr>
                    </a:p>
                  </a:txBody>
                  <a:tcPr anchor="ctr">
                    <a:solidFill>
                      <a:schemeClr val="bg1">
                        <a:lumMod val="75000"/>
                      </a:schemeClr>
                    </a:solidFill>
                  </a:tcPr>
                </a:tc>
                <a:extLst>
                  <a:ext uri="{0D108BD9-81ED-4DB2-BD59-A6C34878D82A}">
                    <a16:rowId xmlns:a16="http://schemas.microsoft.com/office/drawing/2014/main" val="2805933689"/>
                  </a:ext>
                </a:extLst>
              </a:tr>
            </a:tbl>
          </a:graphicData>
        </a:graphic>
      </p:graphicFrame>
      <p:graphicFrame>
        <p:nvGraphicFramePr>
          <p:cNvPr id="7" name="Table 8">
            <a:extLst>
              <a:ext uri="{FF2B5EF4-FFF2-40B4-BE49-F238E27FC236}">
                <a16:creationId xmlns:a16="http://schemas.microsoft.com/office/drawing/2014/main" id="{76AA10FA-3E5B-0BC1-6343-7579CEA1656B}"/>
              </a:ext>
            </a:extLst>
          </p:cNvPr>
          <p:cNvGraphicFramePr>
            <a:graphicFrameLocks noGrp="1"/>
          </p:cNvGraphicFramePr>
          <p:nvPr/>
        </p:nvGraphicFramePr>
        <p:xfrm>
          <a:off x="8540683" y="5554664"/>
          <a:ext cx="3364180" cy="780782"/>
        </p:xfrm>
        <a:graphic>
          <a:graphicData uri="http://schemas.openxmlformats.org/drawingml/2006/table">
            <a:tbl>
              <a:tblPr firstRow="1" bandRow="1">
                <a:tableStyleId>{073A0DAA-6AF3-43AB-8588-CEC1D06C72B9}</a:tableStyleId>
              </a:tblPr>
              <a:tblGrid>
                <a:gridCol w="1199542">
                  <a:extLst>
                    <a:ext uri="{9D8B030D-6E8A-4147-A177-3AD203B41FA5}">
                      <a16:colId xmlns:a16="http://schemas.microsoft.com/office/drawing/2014/main" val="3655427531"/>
                    </a:ext>
                  </a:extLst>
                </a:gridCol>
                <a:gridCol w="754903">
                  <a:extLst>
                    <a:ext uri="{9D8B030D-6E8A-4147-A177-3AD203B41FA5}">
                      <a16:colId xmlns:a16="http://schemas.microsoft.com/office/drawing/2014/main" val="1999429750"/>
                    </a:ext>
                  </a:extLst>
                </a:gridCol>
                <a:gridCol w="759999">
                  <a:extLst>
                    <a:ext uri="{9D8B030D-6E8A-4147-A177-3AD203B41FA5}">
                      <a16:colId xmlns:a16="http://schemas.microsoft.com/office/drawing/2014/main" val="1640243395"/>
                    </a:ext>
                  </a:extLst>
                </a:gridCol>
                <a:gridCol w="649736">
                  <a:extLst>
                    <a:ext uri="{9D8B030D-6E8A-4147-A177-3AD203B41FA5}">
                      <a16:colId xmlns:a16="http://schemas.microsoft.com/office/drawing/2014/main" val="1710146513"/>
                    </a:ext>
                  </a:extLst>
                </a:gridCol>
              </a:tblGrid>
              <a:tr h="241202">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IN" sz="1200" b="1" i="0" u="none" strike="noStrike">
                          <a:solidFill>
                            <a:schemeClr val="bg1"/>
                          </a:solidFill>
                          <a:effectLst/>
                          <a:latin typeface="Cambria" panose="02040503050406030204" pitchFamily="18" charset="0"/>
                          <a:ea typeface="Cambria" panose="02040503050406030204" pitchFamily="18" charset="0"/>
                        </a:rPr>
                        <a:t>Corpus</a:t>
                      </a:r>
                    </a:p>
                  </a:txBody>
                  <a:tcPr anchor="ctr"/>
                </a:tc>
                <a:tc>
                  <a:txBody>
                    <a:bodyPr/>
                    <a:lstStyle/>
                    <a:p>
                      <a:pPr algn="ctr" fontAlgn="ctr"/>
                      <a:r>
                        <a:rPr lang="en-IN" sz="1200" b="1" i="0" u="none" strike="noStrike">
                          <a:solidFill>
                            <a:schemeClr val="bg1"/>
                          </a:solidFill>
                          <a:effectLst/>
                          <a:latin typeface="Cambria" panose="02040503050406030204" pitchFamily="18" charset="0"/>
                          <a:ea typeface="Cambria" panose="02040503050406030204" pitchFamily="18" charset="0"/>
                        </a:rPr>
                        <a:t>Fixed</a:t>
                      </a:r>
                    </a:p>
                  </a:txBody>
                  <a:tcPr marL="9525" marR="9525" marT="9525" marB="0" anchor="ctr"/>
                </a:tc>
                <a:tc>
                  <a:txBody>
                    <a:bodyPr/>
                    <a:lstStyle/>
                    <a:p>
                      <a:pPr algn="ctr" fontAlgn="ctr"/>
                      <a:r>
                        <a:rPr lang="en-IN" sz="1200" b="1" i="0" u="none" strike="noStrike">
                          <a:solidFill>
                            <a:schemeClr val="bg1"/>
                          </a:solidFill>
                          <a:effectLst/>
                          <a:latin typeface="Cambria" panose="02040503050406030204" pitchFamily="18" charset="0"/>
                          <a:ea typeface="Cambria" panose="02040503050406030204" pitchFamily="18" charset="0"/>
                        </a:rPr>
                        <a:t>Perf</a:t>
                      </a:r>
                    </a:p>
                  </a:txBody>
                  <a:tcPr marL="9525" marR="9525" marT="9525" marB="0" anchor="ctr"/>
                </a:tc>
                <a:tc>
                  <a:txBody>
                    <a:bodyPr/>
                    <a:lstStyle/>
                    <a:p>
                      <a:pPr algn="ctr" fontAlgn="ctr"/>
                      <a:r>
                        <a:rPr lang="en-IN" sz="1200" b="1" i="0" u="none" strike="noStrike">
                          <a:solidFill>
                            <a:schemeClr val="bg1"/>
                          </a:solidFill>
                          <a:effectLst/>
                          <a:latin typeface="Cambria" panose="02040503050406030204" pitchFamily="18" charset="0"/>
                          <a:ea typeface="Cambria" panose="02040503050406030204" pitchFamily="18" charset="0"/>
                        </a:rPr>
                        <a:t>Hurdle</a:t>
                      </a:r>
                    </a:p>
                  </a:txBody>
                  <a:tcPr marL="9525" marR="9525" marT="9525" marB="0" anchor="ctr"/>
                </a:tc>
                <a:extLst>
                  <a:ext uri="{0D108BD9-81ED-4DB2-BD59-A6C34878D82A}">
                    <a16:rowId xmlns:a16="http://schemas.microsoft.com/office/drawing/2014/main" val="3419815612"/>
                  </a:ext>
                </a:extLst>
              </a:tr>
              <a:tr h="253231">
                <a:tc>
                  <a:txBody>
                    <a:bodyPr/>
                    <a:lstStyle/>
                    <a:p>
                      <a:pPr algn="ctr" fontAlgn="b"/>
                      <a:r>
                        <a:rPr lang="en-IN" sz="1200" b="1" i="0" u="none" strike="noStrike">
                          <a:solidFill>
                            <a:schemeClr val="tx1"/>
                          </a:solidFill>
                          <a:effectLst/>
                          <a:latin typeface="Cambria" panose="02040503050406030204" pitchFamily="18" charset="0"/>
                          <a:ea typeface="Cambria" panose="02040503050406030204" pitchFamily="18" charset="0"/>
                        </a:rPr>
                        <a:t>USD 150k-300k</a:t>
                      </a:r>
                    </a:p>
                  </a:txBody>
                  <a:tcPr marL="9525" marR="9525" marT="9525" marB="0" anchor="ctr"/>
                </a:tc>
                <a:tc>
                  <a:txBody>
                    <a:bodyPr/>
                    <a:lstStyle/>
                    <a:p>
                      <a:pPr algn="ctr" fontAlgn="ctr"/>
                      <a:r>
                        <a:rPr lang="en-IN" sz="1200" b="0" i="0" u="none" strike="noStrike">
                          <a:solidFill>
                            <a:schemeClr val="tx1"/>
                          </a:solidFill>
                          <a:effectLst/>
                          <a:latin typeface="Cambria" panose="02040503050406030204" pitchFamily="18" charset="0"/>
                          <a:ea typeface="Cambria" panose="02040503050406030204" pitchFamily="18" charset="0"/>
                        </a:rPr>
                        <a:t>1.50%</a:t>
                      </a:r>
                    </a:p>
                  </a:txBody>
                  <a:tcPr marL="9525" marR="9525" marT="9525" marB="0" anchor="ctr"/>
                </a:tc>
                <a:tc rowSpan="2">
                  <a:txBody>
                    <a:bodyPr/>
                    <a:lstStyle/>
                    <a:p>
                      <a:pPr algn="ctr" fontAlgn="ctr"/>
                      <a:r>
                        <a:rPr lang="en-IN" sz="1200" b="0" i="0" u="none" strike="noStrike">
                          <a:solidFill>
                            <a:schemeClr val="tx1"/>
                          </a:solidFill>
                          <a:effectLst/>
                          <a:latin typeface="Cambria" panose="02040503050406030204" pitchFamily="18" charset="0"/>
                          <a:ea typeface="Cambria" panose="02040503050406030204" pitchFamily="18" charset="0"/>
                        </a:rPr>
                        <a:t>15%</a:t>
                      </a:r>
                    </a:p>
                  </a:txBody>
                  <a:tcPr marL="9525" marR="9525" marT="9525" marB="0" anchor="ctr"/>
                </a:tc>
                <a:tc rowSpan="2">
                  <a:txBody>
                    <a:bodyPr/>
                    <a:lstStyle/>
                    <a:p>
                      <a:pPr algn="ctr" fontAlgn="ctr"/>
                      <a:r>
                        <a:rPr lang="en-IN" sz="1200" b="0" i="0" u="none" strike="noStrike">
                          <a:solidFill>
                            <a:schemeClr val="tx1"/>
                          </a:solidFill>
                          <a:effectLst/>
                          <a:latin typeface="Cambria" panose="02040503050406030204" pitchFamily="18" charset="0"/>
                          <a:ea typeface="Cambria" panose="02040503050406030204" pitchFamily="18" charset="0"/>
                        </a:rPr>
                        <a:t>6%</a:t>
                      </a:r>
                    </a:p>
                  </a:txBody>
                  <a:tcPr marL="9525" marR="9525" marT="9525" marB="0" anchor="ctr"/>
                </a:tc>
                <a:extLst>
                  <a:ext uri="{0D108BD9-81ED-4DB2-BD59-A6C34878D82A}">
                    <a16:rowId xmlns:a16="http://schemas.microsoft.com/office/drawing/2014/main" val="1593328609"/>
                  </a:ext>
                </a:extLst>
              </a:tr>
              <a:tr h="253231">
                <a:tc>
                  <a:txBody>
                    <a:bodyPr/>
                    <a:lstStyle/>
                    <a:p>
                      <a:pPr algn="ctr" fontAlgn="b"/>
                      <a:r>
                        <a:rPr lang="en-IN" sz="1200" b="1" i="0" u="none" strike="noStrike">
                          <a:solidFill>
                            <a:schemeClr val="tx1"/>
                          </a:solidFill>
                          <a:effectLst/>
                          <a:latin typeface="Cambria" panose="02040503050406030204" pitchFamily="18" charset="0"/>
                          <a:ea typeface="Cambria" panose="02040503050406030204" pitchFamily="18" charset="0"/>
                        </a:rPr>
                        <a:t>&gt; USD 300K</a:t>
                      </a:r>
                    </a:p>
                  </a:txBody>
                  <a:tcPr marL="9525" marR="9525" marT="9525" marB="0" anchor="ctr"/>
                </a:tc>
                <a:tc>
                  <a:txBody>
                    <a:bodyPr/>
                    <a:lstStyle/>
                    <a:p>
                      <a:pPr algn="ctr" fontAlgn="ctr"/>
                      <a:r>
                        <a:rPr lang="en-IN" sz="1200" b="0" i="0" u="none" strike="noStrike">
                          <a:solidFill>
                            <a:schemeClr val="tx1"/>
                          </a:solidFill>
                          <a:effectLst/>
                          <a:latin typeface="Cambria" panose="02040503050406030204" pitchFamily="18" charset="0"/>
                          <a:ea typeface="Cambria" panose="02040503050406030204" pitchFamily="18" charset="0"/>
                        </a:rPr>
                        <a:t>1.25%</a:t>
                      </a:r>
                    </a:p>
                  </a:txBody>
                  <a:tcPr marL="9525" marR="9525" marT="9525" marB="0" anchor="ctr"/>
                </a:tc>
                <a:tc vMerge="1">
                  <a:txBody>
                    <a:bodyPr/>
                    <a:lstStyle/>
                    <a:p>
                      <a:pPr algn="ctr" fontAlgn="ctr"/>
                      <a:endParaRPr lang="en-IN" sz="1200" b="0" i="0" u="none" strike="noStrike">
                        <a:solidFill>
                          <a:schemeClr val="tx1"/>
                        </a:solidFill>
                        <a:effectLst/>
                        <a:latin typeface="Cambria" panose="02040503050406030204" pitchFamily="18" charset="0"/>
                        <a:ea typeface="Cambria" panose="02040503050406030204" pitchFamily="18" charset="0"/>
                      </a:endParaRPr>
                    </a:p>
                  </a:txBody>
                  <a:tcPr marL="9525" marR="9525" marT="9525" marB="0" anchor="ctr"/>
                </a:tc>
                <a:tc vMerge="1">
                  <a:txBody>
                    <a:bodyPr/>
                    <a:lstStyle/>
                    <a:p>
                      <a:pPr algn="ctr" fontAlgn="ctr"/>
                      <a:endParaRPr lang="en-IN" sz="1200" b="0" i="0" u="none" strike="noStrike">
                        <a:solidFill>
                          <a:schemeClr val="tx1"/>
                        </a:solidFill>
                        <a:effectLst/>
                        <a:latin typeface="Cambria" panose="02040503050406030204" pitchFamily="18" charset="0"/>
                        <a:ea typeface="Cambria" panose="02040503050406030204" pitchFamily="18" charset="0"/>
                      </a:endParaRPr>
                    </a:p>
                  </a:txBody>
                  <a:tcPr marL="9525" marR="9525" marT="9525" marB="0" anchor="ctr"/>
                </a:tc>
                <a:extLst>
                  <a:ext uri="{0D108BD9-81ED-4DB2-BD59-A6C34878D82A}">
                    <a16:rowId xmlns:a16="http://schemas.microsoft.com/office/drawing/2014/main" val="918766262"/>
                  </a:ext>
                </a:extLst>
              </a:tr>
            </a:tbl>
          </a:graphicData>
        </a:graphic>
      </p:graphicFrame>
      <p:sp>
        <p:nvSpPr>
          <p:cNvPr id="9" name="TextBox 8">
            <a:extLst>
              <a:ext uri="{FF2B5EF4-FFF2-40B4-BE49-F238E27FC236}">
                <a16:creationId xmlns:a16="http://schemas.microsoft.com/office/drawing/2014/main" id="{85ADDC01-6AFB-16A0-BDD9-76E5D5880275}"/>
              </a:ext>
            </a:extLst>
          </p:cNvPr>
          <p:cNvSpPr txBox="1"/>
          <p:nvPr/>
        </p:nvSpPr>
        <p:spPr>
          <a:xfrm>
            <a:off x="97235" y="974534"/>
            <a:ext cx="4169234" cy="3093154"/>
          </a:xfrm>
          <a:prstGeom prst="rect">
            <a:avLst/>
          </a:prstGeom>
          <a:noFill/>
          <a:ln>
            <a:solidFill>
              <a:schemeClr val="bg1">
                <a:lumMod val="85000"/>
              </a:schemeClr>
            </a:solidFill>
          </a:ln>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300" b="1" i="0"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rPr>
              <a:t>About the fund:</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300" b="1" i="0"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300" b="0" i="0"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rPr>
              <a:t>A long-only Indian equity fund focused on generating long-term absolute returns by investing in </a:t>
            </a:r>
            <a:r>
              <a:rPr kumimoji="0" lang="en-US" sz="1300" b="1" i="0"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rPr>
              <a:t>listed Indian equities</a:t>
            </a:r>
            <a:r>
              <a:rPr kumimoji="0" lang="en-US" sz="1300" b="0" i="0"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rPr>
              <a:t>, selectively participating in </a:t>
            </a:r>
            <a:r>
              <a:rPr kumimoji="0" lang="en-US" sz="1300" b="1" i="0"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rPr>
              <a:t>IPOs, anchor investments, and PIPE opportunities</a:t>
            </a:r>
            <a:r>
              <a:rPr kumimoji="0" lang="en-US" sz="1300" b="0" i="0"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rPr>
              <a:t>. Its investment philosophy is grounded in a Growth at a Reasonable Price </a:t>
            </a:r>
            <a:r>
              <a:rPr kumimoji="0" lang="en-US" sz="1300" b="1" i="0"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rPr>
              <a:t>(GARP) </a:t>
            </a:r>
            <a:r>
              <a:rPr kumimoji="0" lang="en-US" sz="1300" b="0" i="0"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rPr>
              <a:t>approach, reflecting the belief that India’s high-growth economy offers sustained opportunities for well-positioned businesses. </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300" b="0" i="0"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300" b="0" i="0"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rPr>
              <a:t>The Fund is </a:t>
            </a:r>
            <a:r>
              <a:rPr kumimoji="0" lang="en-US" sz="1300" b="1" i="0"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rPr>
              <a:t>market cap agnostic</a:t>
            </a:r>
            <a:r>
              <a:rPr kumimoji="0" lang="en-US" sz="1300" b="0" i="0"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rPr>
              <a:t>, taking concentrated, high-conviction positions across </a:t>
            </a:r>
            <a:r>
              <a:rPr kumimoji="0" lang="en-US" sz="1300" b="1" i="0"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rPr>
              <a:t>large, mid, and small </a:t>
            </a:r>
            <a:r>
              <a:rPr kumimoji="0" lang="en-US" sz="1300" b="0" i="0"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rPr>
              <a:t>cap companies, with a clear emphasis on long term ownership rather than short term trading</a:t>
            </a:r>
            <a:endParaRPr kumimoji="0" lang="en-IN" sz="1300" b="1" i="0"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endParaRPr>
          </a:p>
        </p:txBody>
      </p:sp>
      <p:sp>
        <p:nvSpPr>
          <p:cNvPr id="14" name="TextBox 13">
            <a:extLst>
              <a:ext uri="{FF2B5EF4-FFF2-40B4-BE49-F238E27FC236}">
                <a16:creationId xmlns:a16="http://schemas.microsoft.com/office/drawing/2014/main" id="{82519286-6DD5-3925-3303-FA940C1A04AC}"/>
              </a:ext>
            </a:extLst>
          </p:cNvPr>
          <p:cNvSpPr txBox="1"/>
          <p:nvPr/>
        </p:nvSpPr>
        <p:spPr>
          <a:xfrm>
            <a:off x="8489371" y="5293500"/>
            <a:ext cx="2902229" cy="30777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400" b="1" i="0"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rPr>
              <a:t>Fees Structure</a:t>
            </a:r>
          </a:p>
        </p:txBody>
      </p:sp>
      <p:sp>
        <p:nvSpPr>
          <p:cNvPr id="15" name="TextBox 14">
            <a:extLst>
              <a:ext uri="{FF2B5EF4-FFF2-40B4-BE49-F238E27FC236}">
                <a16:creationId xmlns:a16="http://schemas.microsoft.com/office/drawing/2014/main" id="{0C0C88B2-9E80-096F-3132-C0CDE5228296}"/>
              </a:ext>
            </a:extLst>
          </p:cNvPr>
          <p:cNvSpPr txBox="1"/>
          <p:nvPr/>
        </p:nvSpPr>
        <p:spPr>
          <a:xfrm>
            <a:off x="8489372" y="6338828"/>
            <a:ext cx="3128984" cy="24622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000" b="0" i="1"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*performance as on July 31st, 2026</a:t>
            </a:r>
          </a:p>
        </p:txBody>
      </p:sp>
      <p:sp>
        <p:nvSpPr>
          <p:cNvPr id="18" name="Rectangle 17">
            <a:extLst>
              <a:ext uri="{FF2B5EF4-FFF2-40B4-BE49-F238E27FC236}">
                <a16:creationId xmlns:a16="http://schemas.microsoft.com/office/drawing/2014/main" id="{AFF98FFE-50E9-86A4-9C58-32B52EAB63D3}"/>
              </a:ext>
            </a:extLst>
          </p:cNvPr>
          <p:cNvSpPr/>
          <p:nvPr/>
        </p:nvSpPr>
        <p:spPr>
          <a:xfrm>
            <a:off x="0" y="808383"/>
            <a:ext cx="12192000" cy="45719"/>
          </a:xfrm>
          <a:prstGeom prst="rect">
            <a:avLst/>
          </a:prstGeom>
          <a:solidFill>
            <a:schemeClr val="bg1">
              <a:lumMod val="6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9" name="Slide Number Placeholder 18">
            <a:extLst>
              <a:ext uri="{FF2B5EF4-FFF2-40B4-BE49-F238E27FC236}">
                <a16:creationId xmlns:a16="http://schemas.microsoft.com/office/drawing/2014/main" id="{1364C86C-D82B-95FB-F83B-C17DD32D83AE}"/>
              </a:ext>
            </a:extLst>
          </p:cNvPr>
          <p:cNvSpPr>
            <a:spLocks noGrp="1"/>
          </p:cNvSpPr>
          <p:nvPr>
            <p:ph type="sldNum" sz="quarter" idx="12"/>
          </p:nvPr>
        </p:nvSpPr>
        <p:spPr>
          <a:xfrm>
            <a:off x="9448800" y="6535368"/>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1E62F875-1F54-4527-993B-FB1D0CCB3E02}" type="slidenum">
              <a:rPr kumimoji="0" lang="en-IN" sz="1200" b="1" i="0" u="none" strike="noStrike" kern="1200" cap="none" spc="0" normalizeH="0" baseline="0" noProof="0" smtClean="0">
                <a:ln>
                  <a:noFill/>
                </a:ln>
                <a:solidFill>
                  <a:prstClr val="white"/>
                </a:solidFill>
                <a:effectLst/>
                <a:uLnTx/>
                <a:uFillTx/>
                <a:latin typeface="Cambria" panose="02040503050406030204" pitchFamily="18" charset="0"/>
                <a:ea typeface="Cambria" panose="02040503050406030204" pitchFamily="18" charset="0"/>
                <a:cs typeface="+mn-cs"/>
              </a:rPr>
              <a:pPr marL="0" marR="0" lvl="0" indent="0" algn="r" defTabSz="914400" rtl="0" eaLnBrk="1" fontAlgn="auto" latinLnBrk="0" hangingPunct="1">
                <a:lnSpc>
                  <a:spcPct val="100000"/>
                </a:lnSpc>
                <a:spcBef>
                  <a:spcPts val="0"/>
                </a:spcBef>
                <a:spcAft>
                  <a:spcPts val="0"/>
                </a:spcAft>
                <a:buClrTx/>
                <a:buSzTx/>
                <a:buFontTx/>
                <a:buNone/>
                <a:tabLst/>
                <a:defRPr/>
              </a:pPr>
              <a:t>104</a:t>
            </a:fld>
            <a:endParaRPr kumimoji="0" lang="en-IN" sz="1200" b="1" i="0" u="none" strike="noStrike" kern="1200" cap="none" spc="0" normalizeH="0" baseline="0" noProof="0">
              <a:ln>
                <a:noFill/>
              </a:ln>
              <a:solidFill>
                <a:prstClr val="white"/>
              </a:solidFill>
              <a:effectLst/>
              <a:uLnTx/>
              <a:uFillTx/>
              <a:latin typeface="Cambria" panose="02040503050406030204" pitchFamily="18" charset="0"/>
              <a:ea typeface="Cambria" panose="02040503050406030204" pitchFamily="18" charset="0"/>
              <a:cs typeface="+mn-cs"/>
            </a:endParaRPr>
          </a:p>
        </p:txBody>
      </p:sp>
      <p:pic>
        <p:nvPicPr>
          <p:cNvPr id="10" name="Picture 9" descr="A white text on a black background&#10;&#10;AI-generated content may be incorrect.">
            <a:extLst>
              <a:ext uri="{FF2B5EF4-FFF2-40B4-BE49-F238E27FC236}">
                <a16:creationId xmlns:a16="http://schemas.microsoft.com/office/drawing/2014/main" id="{86CE362B-1988-C5E0-BD2D-6A457FAFB504}"/>
              </a:ext>
            </a:extLst>
          </p:cNvPr>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10362466" y="234062"/>
            <a:ext cx="1559328" cy="340260"/>
          </a:xfrm>
          <a:prstGeom prst="rect">
            <a:avLst/>
          </a:prstGeom>
        </p:spPr>
      </p:pic>
      <p:graphicFrame>
        <p:nvGraphicFramePr>
          <p:cNvPr id="20" name="Table 19">
            <a:extLst>
              <a:ext uri="{FF2B5EF4-FFF2-40B4-BE49-F238E27FC236}">
                <a16:creationId xmlns:a16="http://schemas.microsoft.com/office/drawing/2014/main" id="{EEF282D7-DC4B-9C6D-25B3-C094876AEAC9}"/>
              </a:ext>
            </a:extLst>
          </p:cNvPr>
          <p:cNvGraphicFramePr>
            <a:graphicFrameLocks noGrp="1"/>
          </p:cNvGraphicFramePr>
          <p:nvPr>
            <p:extLst>
              <p:ext uri="{D42A27DB-BD31-4B8C-83A1-F6EECF244321}">
                <p14:modId xmlns:p14="http://schemas.microsoft.com/office/powerpoint/2010/main" val="2891790402"/>
              </p:ext>
            </p:extLst>
          </p:nvPr>
        </p:nvGraphicFramePr>
        <p:xfrm>
          <a:off x="8517081" y="1015579"/>
          <a:ext cx="3537152" cy="2539999"/>
        </p:xfrm>
        <a:graphic>
          <a:graphicData uri="http://schemas.openxmlformats.org/drawingml/2006/table">
            <a:tbl>
              <a:tblPr/>
              <a:tblGrid>
                <a:gridCol w="2856772">
                  <a:extLst>
                    <a:ext uri="{9D8B030D-6E8A-4147-A177-3AD203B41FA5}">
                      <a16:colId xmlns:a16="http://schemas.microsoft.com/office/drawing/2014/main" val="3144987173"/>
                    </a:ext>
                  </a:extLst>
                </a:gridCol>
                <a:gridCol w="680380">
                  <a:extLst>
                    <a:ext uri="{9D8B030D-6E8A-4147-A177-3AD203B41FA5}">
                      <a16:colId xmlns:a16="http://schemas.microsoft.com/office/drawing/2014/main" val="3464885990"/>
                    </a:ext>
                  </a:extLst>
                </a:gridCol>
              </a:tblGrid>
              <a:tr h="230909">
                <a:tc>
                  <a:txBody>
                    <a:bodyPr/>
                    <a:lstStyle/>
                    <a:p>
                      <a:pPr algn="ctr" rtl="0" fontAlgn="ctr">
                        <a:buNone/>
                      </a:pPr>
                      <a:r>
                        <a:rPr lang="en-IN" sz="1300" b="1" i="0" u="none" strike="noStrike">
                          <a:solidFill>
                            <a:srgbClr val="FFFFFF"/>
                          </a:solidFill>
                          <a:effectLst/>
                          <a:latin typeface="Cambria" panose="02040503050406030204" pitchFamily="18" charset="0"/>
                        </a:rPr>
                        <a:t>Top 10 Holdings</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000000"/>
                    </a:solidFill>
                  </a:tcPr>
                </a:tc>
                <a:tc>
                  <a:txBody>
                    <a:bodyPr/>
                    <a:lstStyle/>
                    <a:p>
                      <a:pPr algn="ctr" rtl="0" fontAlgn="ctr">
                        <a:buNone/>
                      </a:pPr>
                      <a:r>
                        <a:rPr lang="en-IN" sz="1300" b="1" i="0" u="none" strike="noStrike" dirty="0">
                          <a:solidFill>
                            <a:srgbClr val="FFFFFF"/>
                          </a:solidFill>
                          <a:effectLst/>
                          <a:latin typeface="Cambria" panose="02040503050406030204" pitchFamily="18" charset="0"/>
                        </a:rPr>
                        <a:t>Weight </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000000"/>
                    </a:solidFill>
                  </a:tcPr>
                </a:tc>
                <a:extLst>
                  <a:ext uri="{0D108BD9-81ED-4DB2-BD59-A6C34878D82A}">
                    <a16:rowId xmlns:a16="http://schemas.microsoft.com/office/drawing/2014/main" val="1306076661"/>
                  </a:ext>
                </a:extLst>
              </a:tr>
              <a:tr h="230909">
                <a:tc>
                  <a:txBody>
                    <a:bodyPr/>
                    <a:lstStyle/>
                    <a:p>
                      <a:pPr algn="ctr" fontAlgn="b">
                        <a:buNone/>
                      </a:pPr>
                      <a:r>
                        <a:rPr lang="en-IN" sz="1300" b="0" i="0" u="none" strike="noStrike" dirty="0">
                          <a:solidFill>
                            <a:srgbClr val="000000"/>
                          </a:solidFill>
                          <a:effectLst/>
                          <a:latin typeface="Cambria" panose="02040503050406030204" pitchFamily="18" charset="0"/>
                          <a:ea typeface="Cambria" panose="02040503050406030204" pitchFamily="18" charset="0"/>
                        </a:rPr>
                        <a:t>Avalon Technologies Ltd</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905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bg1">
                        <a:lumMod val="75000"/>
                      </a:schemeClr>
                    </a:solidFill>
                  </a:tcPr>
                </a:tc>
                <a:tc>
                  <a:txBody>
                    <a:bodyPr/>
                    <a:lstStyle/>
                    <a:p>
                      <a:pPr algn="ctr" fontAlgn="b">
                        <a:buNone/>
                      </a:pPr>
                      <a:r>
                        <a:rPr lang="en-IN" sz="1300" b="0" i="0" u="none" strike="noStrike">
                          <a:solidFill>
                            <a:srgbClr val="000000"/>
                          </a:solidFill>
                          <a:effectLst/>
                          <a:latin typeface="Cambria" panose="02040503050406030204" pitchFamily="18" charset="0"/>
                          <a:ea typeface="Cambria" panose="02040503050406030204" pitchFamily="18" charset="0"/>
                        </a:rPr>
                        <a:t>5.9%</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905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bg1">
                        <a:lumMod val="75000"/>
                      </a:schemeClr>
                    </a:solidFill>
                  </a:tcPr>
                </a:tc>
                <a:extLst>
                  <a:ext uri="{0D108BD9-81ED-4DB2-BD59-A6C34878D82A}">
                    <a16:rowId xmlns:a16="http://schemas.microsoft.com/office/drawing/2014/main" val="3804577517"/>
                  </a:ext>
                </a:extLst>
              </a:tr>
              <a:tr h="230909">
                <a:tc>
                  <a:txBody>
                    <a:bodyPr/>
                    <a:lstStyle/>
                    <a:p>
                      <a:pPr algn="ctr" fontAlgn="b">
                        <a:buNone/>
                      </a:pPr>
                      <a:r>
                        <a:rPr lang="en-IN" sz="1300" b="0" i="0" u="none" strike="noStrike" dirty="0" err="1">
                          <a:solidFill>
                            <a:srgbClr val="000000"/>
                          </a:solidFill>
                          <a:effectLst/>
                          <a:latin typeface="Cambria" panose="02040503050406030204" pitchFamily="18" charset="0"/>
                          <a:ea typeface="Cambria" panose="02040503050406030204" pitchFamily="18" charset="0"/>
                        </a:rPr>
                        <a:t>CarTrade</a:t>
                      </a:r>
                      <a:r>
                        <a:rPr lang="en-IN" sz="1300" b="0" i="0" u="none" strike="noStrike" dirty="0">
                          <a:solidFill>
                            <a:srgbClr val="000000"/>
                          </a:solidFill>
                          <a:effectLst/>
                          <a:latin typeface="Cambria" panose="02040503050406030204" pitchFamily="18" charset="0"/>
                          <a:ea typeface="Cambria" panose="02040503050406030204" pitchFamily="18" charset="0"/>
                        </a:rPr>
                        <a:t> Tech Ltd</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chemeClr val="bg1">
                        <a:lumMod val="95000"/>
                      </a:schemeClr>
                    </a:solidFill>
                  </a:tcPr>
                </a:tc>
                <a:tc>
                  <a:txBody>
                    <a:bodyPr/>
                    <a:lstStyle/>
                    <a:p>
                      <a:pPr algn="ctr" fontAlgn="b">
                        <a:buNone/>
                      </a:pPr>
                      <a:r>
                        <a:rPr lang="en-IN" sz="1300" b="0" i="0" u="none" strike="noStrike" dirty="0">
                          <a:solidFill>
                            <a:srgbClr val="000000"/>
                          </a:solidFill>
                          <a:effectLst/>
                          <a:latin typeface="Cambria" panose="02040503050406030204" pitchFamily="18" charset="0"/>
                          <a:ea typeface="Cambria" panose="02040503050406030204" pitchFamily="18" charset="0"/>
                        </a:rPr>
                        <a:t>5.1%</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371818237"/>
                  </a:ext>
                </a:extLst>
              </a:tr>
              <a:tr h="230909">
                <a:tc>
                  <a:txBody>
                    <a:bodyPr/>
                    <a:lstStyle/>
                    <a:p>
                      <a:pPr algn="ctr" fontAlgn="b">
                        <a:buNone/>
                      </a:pPr>
                      <a:r>
                        <a:rPr lang="en-IN" sz="1300" b="0" i="0" u="none" strike="noStrike">
                          <a:solidFill>
                            <a:srgbClr val="000000"/>
                          </a:solidFill>
                          <a:effectLst/>
                          <a:latin typeface="Cambria" panose="02040503050406030204" pitchFamily="18" charset="0"/>
                          <a:ea typeface="Cambria" panose="02040503050406030204" pitchFamily="18" charset="0"/>
                        </a:rPr>
                        <a:t>GE Vernova T&amp;D India Ltd</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905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bg1">
                        <a:lumMod val="75000"/>
                      </a:schemeClr>
                    </a:solidFill>
                  </a:tcPr>
                </a:tc>
                <a:tc>
                  <a:txBody>
                    <a:bodyPr/>
                    <a:lstStyle/>
                    <a:p>
                      <a:pPr algn="ctr" fontAlgn="b">
                        <a:buNone/>
                      </a:pPr>
                      <a:r>
                        <a:rPr lang="en-IN" sz="1300" b="0" i="0" u="none" strike="noStrike" dirty="0">
                          <a:solidFill>
                            <a:srgbClr val="000000"/>
                          </a:solidFill>
                          <a:effectLst/>
                          <a:latin typeface="Cambria" panose="02040503050406030204" pitchFamily="18" charset="0"/>
                          <a:ea typeface="Cambria" panose="02040503050406030204" pitchFamily="18" charset="0"/>
                        </a:rPr>
                        <a:t>4.9%</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905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bg1">
                        <a:lumMod val="75000"/>
                      </a:schemeClr>
                    </a:solidFill>
                  </a:tcPr>
                </a:tc>
                <a:extLst>
                  <a:ext uri="{0D108BD9-81ED-4DB2-BD59-A6C34878D82A}">
                    <a16:rowId xmlns:a16="http://schemas.microsoft.com/office/drawing/2014/main" val="1416309415"/>
                  </a:ext>
                </a:extLst>
              </a:tr>
              <a:tr h="230909">
                <a:tc>
                  <a:txBody>
                    <a:bodyPr/>
                    <a:lstStyle/>
                    <a:p>
                      <a:pPr algn="ctr" fontAlgn="b">
                        <a:buNone/>
                      </a:pPr>
                      <a:r>
                        <a:rPr lang="en-IN" sz="1300" b="0" i="0" u="none" strike="noStrike" dirty="0">
                          <a:solidFill>
                            <a:srgbClr val="000000"/>
                          </a:solidFill>
                          <a:effectLst/>
                          <a:latin typeface="Cambria" panose="02040503050406030204" pitchFamily="18" charset="0"/>
                          <a:ea typeface="Cambria" panose="02040503050406030204" pitchFamily="18" charset="0"/>
                        </a:rPr>
                        <a:t>One 97 Communications Ltd</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chemeClr val="bg1">
                        <a:lumMod val="95000"/>
                      </a:schemeClr>
                    </a:solidFill>
                  </a:tcPr>
                </a:tc>
                <a:tc>
                  <a:txBody>
                    <a:bodyPr/>
                    <a:lstStyle/>
                    <a:p>
                      <a:pPr algn="ctr" fontAlgn="b">
                        <a:buNone/>
                      </a:pPr>
                      <a:r>
                        <a:rPr lang="en-IN" sz="1300" b="0" i="0" u="none" strike="noStrike" dirty="0">
                          <a:solidFill>
                            <a:srgbClr val="000000"/>
                          </a:solidFill>
                          <a:effectLst/>
                          <a:latin typeface="Cambria" panose="02040503050406030204" pitchFamily="18" charset="0"/>
                          <a:ea typeface="Cambria" panose="02040503050406030204" pitchFamily="18" charset="0"/>
                        </a:rPr>
                        <a:t>4.9%</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4102963475"/>
                  </a:ext>
                </a:extLst>
              </a:tr>
              <a:tr h="230909">
                <a:tc>
                  <a:txBody>
                    <a:bodyPr/>
                    <a:lstStyle/>
                    <a:p>
                      <a:pPr algn="ctr" fontAlgn="b">
                        <a:buNone/>
                      </a:pPr>
                      <a:r>
                        <a:rPr lang="en-IN" sz="1300" b="0" i="0" u="none" strike="noStrike">
                          <a:solidFill>
                            <a:srgbClr val="000000"/>
                          </a:solidFill>
                          <a:effectLst/>
                          <a:latin typeface="Cambria" panose="02040503050406030204" pitchFamily="18" charset="0"/>
                          <a:ea typeface="Cambria" panose="02040503050406030204" pitchFamily="18" charset="0"/>
                        </a:rPr>
                        <a:t>ABB India Ltd</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905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chemeClr val="bg1">
                        <a:lumMod val="75000"/>
                      </a:schemeClr>
                    </a:solidFill>
                  </a:tcPr>
                </a:tc>
                <a:tc>
                  <a:txBody>
                    <a:bodyPr/>
                    <a:lstStyle/>
                    <a:p>
                      <a:pPr algn="ctr" fontAlgn="b">
                        <a:buNone/>
                      </a:pPr>
                      <a:r>
                        <a:rPr lang="en-IN" sz="1300" b="0" i="0" u="none" strike="noStrike">
                          <a:solidFill>
                            <a:srgbClr val="000000"/>
                          </a:solidFill>
                          <a:effectLst/>
                          <a:latin typeface="Cambria" panose="02040503050406030204" pitchFamily="18" charset="0"/>
                          <a:ea typeface="Cambria" panose="02040503050406030204" pitchFamily="18" charset="0"/>
                        </a:rPr>
                        <a:t>4.8%</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905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chemeClr val="bg1">
                        <a:lumMod val="75000"/>
                      </a:schemeClr>
                    </a:solidFill>
                  </a:tcPr>
                </a:tc>
                <a:extLst>
                  <a:ext uri="{0D108BD9-81ED-4DB2-BD59-A6C34878D82A}">
                    <a16:rowId xmlns:a16="http://schemas.microsoft.com/office/drawing/2014/main" val="3535819337"/>
                  </a:ext>
                </a:extLst>
              </a:tr>
              <a:tr h="230909">
                <a:tc>
                  <a:txBody>
                    <a:bodyPr/>
                    <a:lstStyle/>
                    <a:p>
                      <a:pPr algn="ctr" fontAlgn="b">
                        <a:buNone/>
                      </a:pPr>
                      <a:r>
                        <a:rPr lang="en-IN" sz="1300" b="0" i="0" u="none" strike="noStrike" dirty="0">
                          <a:solidFill>
                            <a:srgbClr val="000000"/>
                          </a:solidFill>
                          <a:effectLst/>
                          <a:latin typeface="Cambria" panose="02040503050406030204" pitchFamily="18" charset="0"/>
                          <a:ea typeface="Cambria" panose="02040503050406030204" pitchFamily="18" charset="0"/>
                        </a:rPr>
                        <a:t>Divis Laboratories Ltd</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905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chemeClr val="bg1">
                        <a:lumMod val="95000"/>
                      </a:schemeClr>
                    </a:solidFill>
                  </a:tcPr>
                </a:tc>
                <a:tc>
                  <a:txBody>
                    <a:bodyPr/>
                    <a:lstStyle/>
                    <a:p>
                      <a:pPr algn="ctr" fontAlgn="b">
                        <a:buNone/>
                      </a:pPr>
                      <a:r>
                        <a:rPr lang="en-IN" sz="1300" b="0" i="0" u="none" strike="noStrike" dirty="0">
                          <a:solidFill>
                            <a:srgbClr val="000000"/>
                          </a:solidFill>
                          <a:effectLst/>
                          <a:latin typeface="Cambria" panose="02040503050406030204" pitchFamily="18" charset="0"/>
                          <a:ea typeface="Cambria" panose="02040503050406030204" pitchFamily="18" charset="0"/>
                        </a:rPr>
                        <a:t>4.6%</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905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2584262399"/>
                  </a:ext>
                </a:extLst>
              </a:tr>
              <a:tr h="230909">
                <a:tc>
                  <a:txBody>
                    <a:bodyPr/>
                    <a:lstStyle/>
                    <a:p>
                      <a:pPr algn="ctr" fontAlgn="b">
                        <a:buNone/>
                      </a:pPr>
                      <a:r>
                        <a:rPr lang="en-IN" sz="1300" b="0" i="0" u="none" strike="noStrike" dirty="0">
                          <a:solidFill>
                            <a:srgbClr val="000000"/>
                          </a:solidFill>
                          <a:effectLst/>
                          <a:latin typeface="Cambria" panose="02040503050406030204" pitchFamily="18" charset="0"/>
                          <a:ea typeface="Cambria" panose="02040503050406030204" pitchFamily="18" charset="0"/>
                        </a:rPr>
                        <a:t>PB Fintech Ltd</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905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chemeClr val="bg1">
                        <a:lumMod val="75000"/>
                      </a:schemeClr>
                    </a:solidFill>
                  </a:tcPr>
                </a:tc>
                <a:tc>
                  <a:txBody>
                    <a:bodyPr/>
                    <a:lstStyle/>
                    <a:p>
                      <a:pPr algn="ctr" fontAlgn="b">
                        <a:buNone/>
                      </a:pPr>
                      <a:r>
                        <a:rPr lang="en-IN" sz="1300" b="0" i="0" u="none" strike="noStrike" dirty="0">
                          <a:solidFill>
                            <a:srgbClr val="000000"/>
                          </a:solidFill>
                          <a:effectLst/>
                          <a:latin typeface="Cambria" panose="02040503050406030204" pitchFamily="18" charset="0"/>
                          <a:ea typeface="Cambria" panose="02040503050406030204" pitchFamily="18" charset="0"/>
                        </a:rPr>
                        <a:t>4.4%</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905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chemeClr val="bg1">
                        <a:lumMod val="75000"/>
                      </a:schemeClr>
                    </a:solidFill>
                  </a:tcPr>
                </a:tc>
                <a:extLst>
                  <a:ext uri="{0D108BD9-81ED-4DB2-BD59-A6C34878D82A}">
                    <a16:rowId xmlns:a16="http://schemas.microsoft.com/office/drawing/2014/main" val="1222855419"/>
                  </a:ext>
                </a:extLst>
              </a:tr>
              <a:tr h="230909">
                <a:tc>
                  <a:txBody>
                    <a:bodyPr/>
                    <a:lstStyle/>
                    <a:p>
                      <a:pPr algn="ctr" fontAlgn="b">
                        <a:buNone/>
                      </a:pPr>
                      <a:r>
                        <a:rPr lang="en-IN" sz="1300" b="0" i="0" u="none" strike="noStrike" dirty="0" err="1">
                          <a:solidFill>
                            <a:srgbClr val="000000"/>
                          </a:solidFill>
                          <a:effectLst/>
                          <a:latin typeface="Cambria" panose="02040503050406030204" pitchFamily="18" charset="0"/>
                          <a:ea typeface="Cambria" panose="02040503050406030204" pitchFamily="18" charset="0"/>
                        </a:rPr>
                        <a:t>Dynamatic</a:t>
                      </a:r>
                      <a:r>
                        <a:rPr lang="en-IN" sz="1300" b="0" i="0" u="none" strike="noStrike" dirty="0">
                          <a:solidFill>
                            <a:srgbClr val="000000"/>
                          </a:solidFill>
                          <a:effectLst/>
                          <a:latin typeface="Cambria" panose="02040503050406030204" pitchFamily="18" charset="0"/>
                          <a:ea typeface="Cambria" panose="02040503050406030204" pitchFamily="18" charset="0"/>
                        </a:rPr>
                        <a:t> Technologies Ltd</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905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chemeClr val="bg1">
                        <a:lumMod val="95000"/>
                      </a:schemeClr>
                    </a:solidFill>
                  </a:tcPr>
                </a:tc>
                <a:tc>
                  <a:txBody>
                    <a:bodyPr/>
                    <a:lstStyle/>
                    <a:p>
                      <a:pPr algn="ctr" fontAlgn="b">
                        <a:buNone/>
                      </a:pPr>
                      <a:r>
                        <a:rPr lang="en-IN" sz="1300" b="0" i="0" u="none" strike="noStrike" dirty="0">
                          <a:solidFill>
                            <a:srgbClr val="000000"/>
                          </a:solidFill>
                          <a:effectLst/>
                          <a:latin typeface="Cambria" panose="02040503050406030204" pitchFamily="18" charset="0"/>
                          <a:ea typeface="Cambria" panose="02040503050406030204" pitchFamily="18" charset="0"/>
                        </a:rPr>
                        <a:t>4.4%</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905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2107879595"/>
                  </a:ext>
                </a:extLst>
              </a:tr>
              <a:tr h="230909">
                <a:tc>
                  <a:txBody>
                    <a:bodyPr/>
                    <a:lstStyle/>
                    <a:p>
                      <a:pPr algn="ctr" fontAlgn="b">
                        <a:buNone/>
                      </a:pPr>
                      <a:r>
                        <a:rPr lang="en-IN" sz="1300" b="0" i="0" u="none" strike="noStrike" dirty="0">
                          <a:solidFill>
                            <a:srgbClr val="000000"/>
                          </a:solidFill>
                          <a:effectLst/>
                          <a:latin typeface="Cambria" panose="02040503050406030204" pitchFamily="18" charset="0"/>
                          <a:ea typeface="Cambria" panose="02040503050406030204" pitchFamily="18" charset="0"/>
                        </a:rPr>
                        <a:t>Multi Commodity Exchange of India Ltd</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905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chemeClr val="bg1">
                        <a:lumMod val="75000"/>
                      </a:schemeClr>
                    </a:solidFill>
                  </a:tcPr>
                </a:tc>
                <a:tc>
                  <a:txBody>
                    <a:bodyPr/>
                    <a:lstStyle/>
                    <a:p>
                      <a:pPr algn="ctr" fontAlgn="b">
                        <a:buNone/>
                      </a:pPr>
                      <a:r>
                        <a:rPr lang="en-IN" sz="1300" b="0" i="0" u="none" strike="noStrike" dirty="0">
                          <a:solidFill>
                            <a:srgbClr val="000000"/>
                          </a:solidFill>
                          <a:effectLst/>
                          <a:latin typeface="Cambria" panose="02040503050406030204" pitchFamily="18" charset="0"/>
                          <a:ea typeface="Cambria" panose="02040503050406030204" pitchFamily="18" charset="0"/>
                        </a:rPr>
                        <a:t>4.4%</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905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chemeClr val="bg1">
                        <a:lumMod val="75000"/>
                      </a:schemeClr>
                    </a:solidFill>
                  </a:tcPr>
                </a:tc>
                <a:extLst>
                  <a:ext uri="{0D108BD9-81ED-4DB2-BD59-A6C34878D82A}">
                    <a16:rowId xmlns:a16="http://schemas.microsoft.com/office/drawing/2014/main" val="2402149042"/>
                  </a:ext>
                </a:extLst>
              </a:tr>
              <a:tr h="230909">
                <a:tc>
                  <a:txBody>
                    <a:bodyPr/>
                    <a:lstStyle/>
                    <a:p>
                      <a:pPr algn="ctr" fontAlgn="b">
                        <a:buNone/>
                      </a:pPr>
                      <a:r>
                        <a:rPr lang="en-IN" sz="1300" b="0" i="0" u="none" strike="noStrike" dirty="0">
                          <a:solidFill>
                            <a:srgbClr val="000000"/>
                          </a:solidFill>
                          <a:effectLst/>
                          <a:latin typeface="Cambria" panose="02040503050406030204" pitchFamily="18" charset="0"/>
                          <a:ea typeface="Cambria" panose="02040503050406030204" pitchFamily="18" charset="0"/>
                        </a:rPr>
                        <a:t>Ather Energy Ltd</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905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bg1">
                        <a:lumMod val="95000"/>
                      </a:schemeClr>
                    </a:solidFill>
                  </a:tcPr>
                </a:tc>
                <a:tc>
                  <a:txBody>
                    <a:bodyPr/>
                    <a:lstStyle/>
                    <a:p>
                      <a:pPr algn="ctr" fontAlgn="b">
                        <a:buNone/>
                      </a:pPr>
                      <a:r>
                        <a:rPr lang="en-IN" sz="1300" b="0" i="0" u="none" strike="noStrike" dirty="0">
                          <a:solidFill>
                            <a:srgbClr val="000000"/>
                          </a:solidFill>
                          <a:effectLst/>
                          <a:latin typeface="Cambria" panose="02040503050406030204" pitchFamily="18" charset="0"/>
                          <a:ea typeface="Cambria" panose="02040503050406030204" pitchFamily="18" charset="0"/>
                        </a:rPr>
                        <a:t>4.0%</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905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1551719429"/>
                  </a:ext>
                </a:extLst>
              </a:tr>
            </a:tbl>
          </a:graphicData>
        </a:graphic>
      </p:graphicFrame>
      <p:graphicFrame>
        <p:nvGraphicFramePr>
          <p:cNvPr id="23" name="Table 22">
            <a:extLst>
              <a:ext uri="{FF2B5EF4-FFF2-40B4-BE49-F238E27FC236}">
                <a16:creationId xmlns:a16="http://schemas.microsoft.com/office/drawing/2014/main" id="{871AF6DC-5B18-8CE8-EC1B-60AF6DB96064}"/>
              </a:ext>
            </a:extLst>
          </p:cNvPr>
          <p:cNvGraphicFramePr>
            <a:graphicFrameLocks noGrp="1"/>
          </p:cNvGraphicFramePr>
          <p:nvPr>
            <p:extLst>
              <p:ext uri="{D42A27DB-BD31-4B8C-83A1-F6EECF244321}">
                <p14:modId xmlns:p14="http://schemas.microsoft.com/office/powerpoint/2010/main" val="3803348202"/>
              </p:ext>
            </p:extLst>
          </p:nvPr>
        </p:nvGraphicFramePr>
        <p:xfrm>
          <a:off x="4381351" y="4067688"/>
          <a:ext cx="4012021" cy="2438296"/>
        </p:xfrm>
        <a:graphic>
          <a:graphicData uri="http://schemas.openxmlformats.org/drawingml/2006/table">
            <a:tbl>
              <a:tblPr/>
              <a:tblGrid>
                <a:gridCol w="2538451">
                  <a:extLst>
                    <a:ext uri="{9D8B030D-6E8A-4147-A177-3AD203B41FA5}">
                      <a16:colId xmlns:a16="http://schemas.microsoft.com/office/drawing/2014/main" val="2238821253"/>
                    </a:ext>
                  </a:extLst>
                </a:gridCol>
                <a:gridCol w="1473570">
                  <a:extLst>
                    <a:ext uri="{9D8B030D-6E8A-4147-A177-3AD203B41FA5}">
                      <a16:colId xmlns:a16="http://schemas.microsoft.com/office/drawing/2014/main" val="584649402"/>
                    </a:ext>
                  </a:extLst>
                </a:gridCol>
              </a:tblGrid>
              <a:tr h="304787">
                <a:tc>
                  <a:txBody>
                    <a:bodyPr/>
                    <a:lstStyle/>
                    <a:p>
                      <a:pPr algn="ctr" rtl="0" fontAlgn="ctr">
                        <a:buNone/>
                      </a:pPr>
                      <a:r>
                        <a:rPr lang="en-IN" sz="1300" b="1" i="0" u="none" strike="noStrike" dirty="0">
                          <a:solidFill>
                            <a:srgbClr val="FFFFFF"/>
                          </a:solidFill>
                          <a:effectLst/>
                          <a:latin typeface="Cambria" panose="02040503050406030204" pitchFamily="18" charset="0"/>
                          <a:ea typeface="Cambria" panose="02040503050406030204" pitchFamily="18" charset="0"/>
                        </a:rPr>
                        <a:t>Top Sectors</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000000"/>
                    </a:solidFill>
                  </a:tcPr>
                </a:tc>
                <a:tc>
                  <a:txBody>
                    <a:bodyPr/>
                    <a:lstStyle/>
                    <a:p>
                      <a:pPr algn="ctr" rtl="0" fontAlgn="ctr">
                        <a:buNone/>
                      </a:pPr>
                      <a:r>
                        <a:rPr lang="en-IN" sz="1300" b="1" i="0" u="none" strike="noStrike">
                          <a:solidFill>
                            <a:srgbClr val="FFFFFF"/>
                          </a:solidFill>
                          <a:effectLst/>
                          <a:latin typeface="Cambria" panose="02040503050406030204" pitchFamily="18" charset="0"/>
                          <a:ea typeface="Cambria" panose="02040503050406030204" pitchFamily="18" charset="0"/>
                        </a:rPr>
                        <a:t>Allocation %</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000000"/>
                    </a:solidFill>
                  </a:tcPr>
                </a:tc>
                <a:extLst>
                  <a:ext uri="{0D108BD9-81ED-4DB2-BD59-A6C34878D82A}">
                    <a16:rowId xmlns:a16="http://schemas.microsoft.com/office/drawing/2014/main" val="3170895530"/>
                  </a:ext>
                </a:extLst>
              </a:tr>
              <a:tr h="304787">
                <a:tc>
                  <a:txBody>
                    <a:bodyPr/>
                    <a:lstStyle/>
                    <a:p>
                      <a:pPr algn="ctr" fontAlgn="b">
                        <a:buNone/>
                      </a:pPr>
                      <a:r>
                        <a:rPr lang="en-IN" sz="1300" b="0" i="0" u="none" strike="noStrike" dirty="0">
                          <a:solidFill>
                            <a:srgbClr val="000000"/>
                          </a:solidFill>
                          <a:effectLst/>
                          <a:latin typeface="Cambria" panose="02040503050406030204" pitchFamily="18" charset="0"/>
                          <a:ea typeface="Cambria" panose="02040503050406030204" pitchFamily="18" charset="0"/>
                        </a:rPr>
                        <a:t>Industrials</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905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bg1">
                        <a:lumMod val="75000"/>
                      </a:schemeClr>
                    </a:solidFill>
                  </a:tcPr>
                </a:tc>
                <a:tc>
                  <a:txBody>
                    <a:bodyPr/>
                    <a:lstStyle/>
                    <a:p>
                      <a:pPr algn="ctr" fontAlgn="b">
                        <a:buNone/>
                      </a:pPr>
                      <a:r>
                        <a:rPr lang="en-IN" sz="1300" b="0" i="0" u="none" strike="noStrike" dirty="0">
                          <a:solidFill>
                            <a:srgbClr val="000000"/>
                          </a:solidFill>
                          <a:effectLst/>
                          <a:latin typeface="Cambria" panose="02040503050406030204" pitchFamily="18" charset="0"/>
                          <a:ea typeface="Cambria" panose="02040503050406030204" pitchFamily="18" charset="0"/>
                        </a:rPr>
                        <a:t>29.67%</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905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bg1">
                        <a:lumMod val="75000"/>
                      </a:schemeClr>
                    </a:solidFill>
                  </a:tcPr>
                </a:tc>
                <a:extLst>
                  <a:ext uri="{0D108BD9-81ED-4DB2-BD59-A6C34878D82A}">
                    <a16:rowId xmlns:a16="http://schemas.microsoft.com/office/drawing/2014/main" val="3037801637"/>
                  </a:ext>
                </a:extLst>
              </a:tr>
              <a:tr h="304787">
                <a:tc>
                  <a:txBody>
                    <a:bodyPr/>
                    <a:lstStyle/>
                    <a:p>
                      <a:pPr algn="ctr" fontAlgn="b">
                        <a:buNone/>
                      </a:pPr>
                      <a:r>
                        <a:rPr lang="en-IN" sz="1300" b="0" i="0" u="none" strike="noStrike" dirty="0">
                          <a:solidFill>
                            <a:srgbClr val="000000"/>
                          </a:solidFill>
                          <a:effectLst/>
                          <a:latin typeface="Cambria" panose="02040503050406030204" pitchFamily="18" charset="0"/>
                          <a:ea typeface="Cambria" panose="02040503050406030204" pitchFamily="18" charset="0"/>
                        </a:rPr>
                        <a:t>Financials</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chemeClr val="bg1">
                        <a:lumMod val="85000"/>
                      </a:schemeClr>
                    </a:solidFill>
                  </a:tcPr>
                </a:tc>
                <a:tc>
                  <a:txBody>
                    <a:bodyPr/>
                    <a:lstStyle/>
                    <a:p>
                      <a:pPr algn="ctr" fontAlgn="b">
                        <a:buNone/>
                      </a:pPr>
                      <a:r>
                        <a:rPr lang="en-IN" sz="1300" b="0" i="0" u="none" strike="noStrike">
                          <a:solidFill>
                            <a:srgbClr val="000000"/>
                          </a:solidFill>
                          <a:effectLst/>
                          <a:latin typeface="Cambria" panose="02040503050406030204" pitchFamily="18" charset="0"/>
                          <a:ea typeface="Cambria" panose="02040503050406030204" pitchFamily="18" charset="0"/>
                        </a:rPr>
                        <a:t>21.95%</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4153780706"/>
                  </a:ext>
                </a:extLst>
              </a:tr>
              <a:tr h="304787">
                <a:tc>
                  <a:txBody>
                    <a:bodyPr/>
                    <a:lstStyle/>
                    <a:p>
                      <a:pPr algn="ctr" fontAlgn="b">
                        <a:buNone/>
                      </a:pPr>
                      <a:r>
                        <a:rPr lang="en-IN" sz="1300" b="0" i="0" u="none" strike="noStrike" dirty="0">
                          <a:solidFill>
                            <a:srgbClr val="000000"/>
                          </a:solidFill>
                          <a:effectLst/>
                          <a:latin typeface="Cambria" panose="02040503050406030204" pitchFamily="18" charset="0"/>
                          <a:ea typeface="Cambria" panose="02040503050406030204" pitchFamily="18" charset="0"/>
                        </a:rPr>
                        <a:t>Consumer Discretionary</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905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bg1">
                        <a:lumMod val="75000"/>
                      </a:schemeClr>
                    </a:solidFill>
                  </a:tcPr>
                </a:tc>
                <a:tc>
                  <a:txBody>
                    <a:bodyPr/>
                    <a:lstStyle/>
                    <a:p>
                      <a:pPr algn="ctr" fontAlgn="b">
                        <a:buNone/>
                      </a:pPr>
                      <a:r>
                        <a:rPr lang="en-IN" sz="1300" b="0" i="0" u="none" strike="noStrike" dirty="0">
                          <a:solidFill>
                            <a:srgbClr val="000000"/>
                          </a:solidFill>
                          <a:effectLst/>
                          <a:latin typeface="Cambria" panose="02040503050406030204" pitchFamily="18" charset="0"/>
                          <a:ea typeface="Cambria" panose="02040503050406030204" pitchFamily="18" charset="0"/>
                        </a:rPr>
                        <a:t>19.40%</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905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bg1">
                        <a:lumMod val="75000"/>
                      </a:schemeClr>
                    </a:solidFill>
                  </a:tcPr>
                </a:tc>
                <a:extLst>
                  <a:ext uri="{0D108BD9-81ED-4DB2-BD59-A6C34878D82A}">
                    <a16:rowId xmlns:a16="http://schemas.microsoft.com/office/drawing/2014/main" val="3542288466"/>
                  </a:ext>
                </a:extLst>
              </a:tr>
              <a:tr h="304787">
                <a:tc>
                  <a:txBody>
                    <a:bodyPr/>
                    <a:lstStyle/>
                    <a:p>
                      <a:pPr algn="ctr" fontAlgn="b">
                        <a:buNone/>
                      </a:pPr>
                      <a:r>
                        <a:rPr lang="en-IN" sz="1300" b="0" i="0" u="none" strike="noStrike" dirty="0">
                          <a:solidFill>
                            <a:srgbClr val="000000"/>
                          </a:solidFill>
                          <a:effectLst/>
                          <a:latin typeface="Cambria" panose="02040503050406030204" pitchFamily="18" charset="0"/>
                          <a:ea typeface="Cambria" panose="02040503050406030204" pitchFamily="18" charset="0"/>
                        </a:rPr>
                        <a:t>Information Technology</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chemeClr val="bg1">
                        <a:lumMod val="85000"/>
                      </a:schemeClr>
                    </a:solidFill>
                  </a:tcPr>
                </a:tc>
                <a:tc>
                  <a:txBody>
                    <a:bodyPr/>
                    <a:lstStyle/>
                    <a:p>
                      <a:pPr algn="ctr" fontAlgn="b">
                        <a:buNone/>
                      </a:pPr>
                      <a:r>
                        <a:rPr lang="en-IN" sz="1300" b="0" i="0" u="none" strike="noStrike">
                          <a:solidFill>
                            <a:srgbClr val="000000"/>
                          </a:solidFill>
                          <a:effectLst/>
                          <a:latin typeface="Cambria" panose="02040503050406030204" pitchFamily="18" charset="0"/>
                          <a:ea typeface="Cambria" panose="02040503050406030204" pitchFamily="18" charset="0"/>
                        </a:rPr>
                        <a:t>13.28%</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2005050069"/>
                  </a:ext>
                </a:extLst>
              </a:tr>
              <a:tr h="304787">
                <a:tc>
                  <a:txBody>
                    <a:bodyPr/>
                    <a:lstStyle/>
                    <a:p>
                      <a:pPr algn="ctr" fontAlgn="b">
                        <a:buNone/>
                      </a:pPr>
                      <a:r>
                        <a:rPr lang="en-IN" sz="1300" b="0" i="0" u="none" strike="noStrike" dirty="0">
                          <a:solidFill>
                            <a:srgbClr val="000000"/>
                          </a:solidFill>
                          <a:effectLst/>
                          <a:latin typeface="Cambria" panose="02040503050406030204" pitchFamily="18" charset="0"/>
                          <a:ea typeface="Cambria" panose="02040503050406030204" pitchFamily="18" charset="0"/>
                        </a:rPr>
                        <a:t>Health Care</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905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chemeClr val="bg1">
                        <a:lumMod val="75000"/>
                      </a:schemeClr>
                    </a:solidFill>
                  </a:tcPr>
                </a:tc>
                <a:tc>
                  <a:txBody>
                    <a:bodyPr/>
                    <a:lstStyle/>
                    <a:p>
                      <a:pPr algn="ctr" fontAlgn="b">
                        <a:buNone/>
                      </a:pPr>
                      <a:r>
                        <a:rPr lang="en-IN" sz="1300" b="0" i="0" u="none" strike="noStrike" dirty="0">
                          <a:solidFill>
                            <a:srgbClr val="000000"/>
                          </a:solidFill>
                          <a:effectLst/>
                          <a:latin typeface="Cambria" panose="02040503050406030204" pitchFamily="18" charset="0"/>
                          <a:ea typeface="Cambria" panose="02040503050406030204" pitchFamily="18" charset="0"/>
                        </a:rPr>
                        <a:t>9.80%</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905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chemeClr val="bg1">
                        <a:lumMod val="75000"/>
                      </a:schemeClr>
                    </a:solidFill>
                  </a:tcPr>
                </a:tc>
                <a:extLst>
                  <a:ext uri="{0D108BD9-81ED-4DB2-BD59-A6C34878D82A}">
                    <a16:rowId xmlns:a16="http://schemas.microsoft.com/office/drawing/2014/main" val="690603092"/>
                  </a:ext>
                </a:extLst>
              </a:tr>
              <a:tr h="304787">
                <a:tc>
                  <a:txBody>
                    <a:bodyPr/>
                    <a:lstStyle/>
                    <a:p>
                      <a:pPr algn="ctr" fontAlgn="b">
                        <a:buNone/>
                      </a:pPr>
                      <a:r>
                        <a:rPr lang="en-IN" sz="1300" b="0" i="0" u="none" strike="noStrike" dirty="0">
                          <a:solidFill>
                            <a:srgbClr val="000000"/>
                          </a:solidFill>
                          <a:effectLst/>
                          <a:latin typeface="Cambria" panose="02040503050406030204" pitchFamily="18" charset="0"/>
                          <a:ea typeface="Cambria" panose="02040503050406030204" pitchFamily="18" charset="0"/>
                        </a:rPr>
                        <a:t>Consumer Staples</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905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chemeClr val="bg1">
                        <a:lumMod val="85000"/>
                      </a:schemeClr>
                    </a:solidFill>
                  </a:tcPr>
                </a:tc>
                <a:tc>
                  <a:txBody>
                    <a:bodyPr/>
                    <a:lstStyle/>
                    <a:p>
                      <a:pPr algn="ctr" fontAlgn="b">
                        <a:buNone/>
                      </a:pPr>
                      <a:r>
                        <a:rPr lang="en-IN" sz="1300" b="0" i="0" u="none" strike="noStrike">
                          <a:solidFill>
                            <a:srgbClr val="000000"/>
                          </a:solidFill>
                          <a:effectLst/>
                          <a:latin typeface="Cambria" panose="02040503050406030204" pitchFamily="18" charset="0"/>
                          <a:ea typeface="Cambria" panose="02040503050406030204" pitchFamily="18" charset="0"/>
                        </a:rPr>
                        <a:t>7.58%</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905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69545772"/>
                  </a:ext>
                </a:extLst>
              </a:tr>
              <a:tr h="304787">
                <a:tc>
                  <a:txBody>
                    <a:bodyPr/>
                    <a:lstStyle/>
                    <a:p>
                      <a:pPr algn="ctr" fontAlgn="b">
                        <a:buNone/>
                      </a:pPr>
                      <a:r>
                        <a:rPr lang="en-IN" sz="1300" b="0" i="0" u="none" strike="noStrike">
                          <a:solidFill>
                            <a:srgbClr val="000000"/>
                          </a:solidFill>
                          <a:effectLst/>
                          <a:latin typeface="Cambria" panose="02040503050406030204" pitchFamily="18" charset="0"/>
                          <a:ea typeface="Cambria" panose="02040503050406030204" pitchFamily="18" charset="0"/>
                        </a:rPr>
                        <a:t>Real Estate</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905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chemeClr val="bg1">
                        <a:lumMod val="75000"/>
                      </a:schemeClr>
                    </a:solidFill>
                  </a:tcPr>
                </a:tc>
                <a:tc>
                  <a:txBody>
                    <a:bodyPr/>
                    <a:lstStyle/>
                    <a:p>
                      <a:pPr algn="ctr" fontAlgn="b">
                        <a:buNone/>
                      </a:pPr>
                      <a:r>
                        <a:rPr lang="en-IN" sz="1300" b="0" i="0" u="none" strike="noStrike" dirty="0">
                          <a:solidFill>
                            <a:srgbClr val="000000"/>
                          </a:solidFill>
                          <a:effectLst/>
                          <a:latin typeface="Cambria" panose="02040503050406030204" pitchFamily="18" charset="0"/>
                          <a:ea typeface="Cambria" panose="02040503050406030204" pitchFamily="18" charset="0"/>
                        </a:rPr>
                        <a:t>0.35%</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905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chemeClr val="bg1">
                        <a:lumMod val="75000"/>
                      </a:schemeClr>
                    </a:solidFill>
                  </a:tcPr>
                </a:tc>
                <a:extLst>
                  <a:ext uri="{0D108BD9-81ED-4DB2-BD59-A6C34878D82A}">
                    <a16:rowId xmlns:a16="http://schemas.microsoft.com/office/drawing/2014/main" val="437356230"/>
                  </a:ext>
                </a:extLst>
              </a:tr>
            </a:tbl>
          </a:graphicData>
        </a:graphic>
      </p:graphicFrame>
      <p:graphicFrame>
        <p:nvGraphicFramePr>
          <p:cNvPr id="8" name="Chart 7">
            <a:extLst>
              <a:ext uri="{FF2B5EF4-FFF2-40B4-BE49-F238E27FC236}">
                <a16:creationId xmlns:a16="http://schemas.microsoft.com/office/drawing/2014/main" id="{BB964995-06B0-B056-5E51-20107727D35E}"/>
              </a:ext>
            </a:extLst>
          </p:cNvPr>
          <p:cNvGraphicFramePr>
            <a:graphicFrameLocks/>
          </p:cNvGraphicFramePr>
          <p:nvPr>
            <p:extLst>
              <p:ext uri="{D42A27DB-BD31-4B8C-83A1-F6EECF244321}">
                <p14:modId xmlns:p14="http://schemas.microsoft.com/office/powerpoint/2010/main" val="1473580824"/>
              </p:ext>
            </p:extLst>
          </p:nvPr>
        </p:nvGraphicFramePr>
        <p:xfrm>
          <a:off x="8515302" y="3697925"/>
          <a:ext cx="3537153" cy="1586118"/>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3" name="Chart 2">
            <a:extLst>
              <a:ext uri="{FF2B5EF4-FFF2-40B4-BE49-F238E27FC236}">
                <a16:creationId xmlns:a16="http://schemas.microsoft.com/office/drawing/2014/main" id="{8FBF63BE-7066-AE49-2314-125934731B52}"/>
              </a:ext>
            </a:extLst>
          </p:cNvPr>
          <p:cNvGraphicFramePr>
            <a:graphicFrameLocks/>
          </p:cNvGraphicFramePr>
          <p:nvPr>
            <p:extLst>
              <p:ext uri="{D42A27DB-BD31-4B8C-83A1-F6EECF244321}">
                <p14:modId xmlns:p14="http://schemas.microsoft.com/office/powerpoint/2010/main" val="3739222028"/>
              </p:ext>
            </p:extLst>
          </p:nvPr>
        </p:nvGraphicFramePr>
        <p:xfrm>
          <a:off x="4374016" y="961925"/>
          <a:ext cx="4012021" cy="2963416"/>
        </p:xfrm>
        <a:graphic>
          <a:graphicData uri="http://schemas.openxmlformats.org/drawingml/2006/chart">
            <c:chart xmlns:c="http://schemas.openxmlformats.org/drawingml/2006/chart" xmlns:r="http://schemas.openxmlformats.org/officeDocument/2006/relationships" r:id="rId4"/>
          </a:graphicData>
        </a:graphic>
      </p:graphicFrame>
    </p:spTree>
    <p:extLst>
      <p:ext uri="{BB962C8B-B14F-4D97-AF65-F5344CB8AC3E}">
        <p14:creationId xmlns:p14="http://schemas.microsoft.com/office/powerpoint/2010/main" val="3753732122"/>
      </p:ext>
    </p:extLst>
  </p:cSld>
  <p:clrMapOvr>
    <a:masterClrMapping/>
  </p:clrMapOvr>
</p:sld>
</file>

<file path=ppt/slides/slide10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286CBF7-59A8-ABD4-BD52-8F27797515BF}"/>
            </a:ext>
          </a:extLst>
        </p:cNvPr>
        <p:cNvGrpSpPr/>
        <p:nvPr/>
      </p:nvGrpSpPr>
      <p:grpSpPr>
        <a:xfrm>
          <a:off x="0" y="0"/>
          <a:ext cx="0" cy="0"/>
          <a:chOff x="0" y="0"/>
          <a:chExt cx="0" cy="0"/>
        </a:xfrm>
      </p:grpSpPr>
      <p:sp>
        <p:nvSpPr>
          <p:cNvPr id="4" name="Rectangle 3">
            <a:extLst>
              <a:ext uri="{FF2B5EF4-FFF2-40B4-BE49-F238E27FC236}">
                <a16:creationId xmlns:a16="http://schemas.microsoft.com/office/drawing/2014/main" id="{688AC323-2BED-144C-DC6D-13058BAAEC66}"/>
              </a:ext>
            </a:extLst>
          </p:cNvPr>
          <p:cNvSpPr/>
          <p:nvPr/>
        </p:nvSpPr>
        <p:spPr>
          <a:xfrm>
            <a:off x="0" y="0"/>
            <a:ext cx="12192000" cy="821635"/>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 name="Title 1">
            <a:extLst>
              <a:ext uri="{FF2B5EF4-FFF2-40B4-BE49-F238E27FC236}">
                <a16:creationId xmlns:a16="http://schemas.microsoft.com/office/drawing/2014/main" id="{0245395F-B8A0-76D4-A0A1-A7D9CFCBC15A}"/>
              </a:ext>
            </a:extLst>
          </p:cNvPr>
          <p:cNvSpPr txBox="1">
            <a:spLocks/>
          </p:cNvSpPr>
          <p:nvPr/>
        </p:nvSpPr>
        <p:spPr>
          <a:xfrm>
            <a:off x="165475" y="80856"/>
            <a:ext cx="11007609" cy="630899"/>
          </a:xfrm>
          <a:prstGeom prst="rect">
            <a:avLst/>
          </a:prstGeom>
        </p:spPr>
        <p:txBody>
          <a:bodyPr vert="horz" lIns="91440" tIns="45720" rIns="91440" bIns="45720" rtlCol="0" anchor="ctr">
            <a:noAutofit/>
          </a:bodyPr>
          <a:lstStyle>
            <a:lvl1pPr algn="ctr" defTabSz="914400" rtl="0" eaLnBrk="1" latinLnBrk="0" hangingPunct="1">
              <a:lnSpc>
                <a:spcPct val="90000"/>
              </a:lnSpc>
              <a:spcBef>
                <a:spcPct val="0"/>
              </a:spcBef>
              <a:buNone/>
              <a:defRPr sz="6000" kern="1200">
                <a:solidFill>
                  <a:schemeClr val="tx1"/>
                </a:solidFill>
                <a:latin typeface="+mj-lt"/>
                <a:ea typeface="+mj-ea"/>
                <a:cs typeface="+mj-cs"/>
              </a:defRPr>
            </a:lvl1pPr>
          </a:lstStyle>
          <a:p>
            <a:pPr marL="0" marR="0" lvl="0" indent="0" algn="l" defTabSz="914400" rtl="0" eaLnBrk="1" fontAlgn="auto" latinLnBrk="0" hangingPunct="1">
              <a:lnSpc>
                <a:spcPct val="90000"/>
              </a:lnSpc>
              <a:spcBef>
                <a:spcPct val="0"/>
              </a:spcBef>
              <a:spcAft>
                <a:spcPts val="0"/>
              </a:spcAft>
              <a:buClrTx/>
              <a:buSzTx/>
              <a:buFontTx/>
              <a:buNone/>
              <a:tabLst/>
              <a:defRPr/>
            </a:pPr>
            <a:r>
              <a:rPr kumimoji="0" lang="en-US" sz="2800" b="1" i="0" u="none" strike="noStrike" kern="1200" cap="none" spc="0" normalizeH="0" baseline="0" noProof="0" dirty="0">
                <a:ln>
                  <a:noFill/>
                </a:ln>
                <a:solidFill>
                  <a:prstClr val="white"/>
                </a:solidFill>
                <a:effectLst/>
                <a:uLnTx/>
                <a:uFillTx/>
                <a:latin typeface="Cambria" panose="02040503050406030204" pitchFamily="18" charset="0"/>
                <a:ea typeface="Cambria" panose="02040503050406030204" pitchFamily="18" charset="0"/>
                <a:cs typeface="+mj-cs"/>
              </a:rPr>
              <a:t>Gift City AIF – Inbound</a:t>
            </a:r>
          </a:p>
          <a:p>
            <a:pPr marL="0" marR="0" lvl="0" indent="0" algn="l" defTabSz="914400" rtl="0" eaLnBrk="1" fontAlgn="auto" latinLnBrk="0" hangingPunct="1">
              <a:lnSpc>
                <a:spcPct val="90000"/>
              </a:lnSpc>
              <a:spcBef>
                <a:spcPct val="0"/>
              </a:spcBef>
              <a:spcAft>
                <a:spcPts val="0"/>
              </a:spcAft>
              <a:buClrTx/>
              <a:buSzTx/>
              <a:buFontTx/>
              <a:buNone/>
              <a:tabLst/>
              <a:defRPr/>
            </a:pPr>
            <a:r>
              <a:rPr kumimoji="0" lang="en-US" sz="2800" b="1" i="0" u="none" strike="noStrike" kern="1200" cap="none" spc="0" normalizeH="0" baseline="0" noProof="0" dirty="0">
                <a:ln>
                  <a:noFill/>
                </a:ln>
                <a:solidFill>
                  <a:prstClr val="white"/>
                </a:solidFill>
                <a:effectLst/>
                <a:uLnTx/>
                <a:uFillTx/>
                <a:latin typeface="Cambria" panose="02040503050406030204" pitchFamily="18" charset="0"/>
                <a:ea typeface="Cambria" panose="02040503050406030204" pitchFamily="18" charset="0"/>
                <a:cs typeface="+mj-cs"/>
              </a:rPr>
              <a:t>Motilal Oswal Alternative Investment</a:t>
            </a:r>
          </a:p>
        </p:txBody>
      </p:sp>
      <p:sp>
        <p:nvSpPr>
          <p:cNvPr id="22" name="Rectangle 21">
            <a:extLst>
              <a:ext uri="{FF2B5EF4-FFF2-40B4-BE49-F238E27FC236}">
                <a16:creationId xmlns:a16="http://schemas.microsoft.com/office/drawing/2014/main" id="{B812CBBE-872D-7A90-BBF2-E26C1F0CE1F8}"/>
              </a:ext>
            </a:extLst>
          </p:cNvPr>
          <p:cNvSpPr/>
          <p:nvPr/>
        </p:nvSpPr>
        <p:spPr>
          <a:xfrm>
            <a:off x="0" y="6613807"/>
            <a:ext cx="12192000" cy="235963"/>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aphicFrame>
        <p:nvGraphicFramePr>
          <p:cNvPr id="2" name="Table 2">
            <a:extLst>
              <a:ext uri="{FF2B5EF4-FFF2-40B4-BE49-F238E27FC236}">
                <a16:creationId xmlns:a16="http://schemas.microsoft.com/office/drawing/2014/main" id="{80194BC6-7578-B5B6-E298-03C9E8D02BEB}"/>
              </a:ext>
            </a:extLst>
          </p:cNvPr>
          <p:cNvGraphicFramePr>
            <a:graphicFrameLocks noGrp="1"/>
          </p:cNvGraphicFramePr>
          <p:nvPr>
            <p:extLst>
              <p:ext uri="{D42A27DB-BD31-4B8C-83A1-F6EECF244321}">
                <p14:modId xmlns:p14="http://schemas.microsoft.com/office/powerpoint/2010/main" val="3759169184"/>
              </p:ext>
            </p:extLst>
          </p:nvPr>
        </p:nvGraphicFramePr>
        <p:xfrm>
          <a:off x="124531" y="4310876"/>
          <a:ext cx="4038594" cy="2240280"/>
        </p:xfrm>
        <a:graphic>
          <a:graphicData uri="http://schemas.openxmlformats.org/drawingml/2006/table">
            <a:tbl>
              <a:tblPr firstRow="1" bandRow="1">
                <a:tableStyleId>{073A0DAA-6AF3-43AB-8588-CEC1D06C72B9}</a:tableStyleId>
              </a:tblPr>
              <a:tblGrid>
                <a:gridCol w="1734249">
                  <a:extLst>
                    <a:ext uri="{9D8B030D-6E8A-4147-A177-3AD203B41FA5}">
                      <a16:colId xmlns:a16="http://schemas.microsoft.com/office/drawing/2014/main" val="979919291"/>
                    </a:ext>
                  </a:extLst>
                </a:gridCol>
                <a:gridCol w="2304345">
                  <a:extLst>
                    <a:ext uri="{9D8B030D-6E8A-4147-A177-3AD203B41FA5}">
                      <a16:colId xmlns:a16="http://schemas.microsoft.com/office/drawing/2014/main" val="2728041260"/>
                    </a:ext>
                  </a:extLst>
                </a:gridCol>
              </a:tblGrid>
              <a:tr h="249233">
                <a:tc>
                  <a:txBody>
                    <a:bodyPr/>
                    <a:lstStyle/>
                    <a:p>
                      <a:pPr algn="ctr"/>
                      <a:r>
                        <a:rPr lang="en-US" sz="1300">
                          <a:latin typeface="Cambria" panose="02040503050406030204" pitchFamily="18" charset="0"/>
                          <a:ea typeface="Cambria" panose="02040503050406030204" pitchFamily="18" charset="0"/>
                        </a:rPr>
                        <a:t>Particulars</a:t>
                      </a:r>
                      <a:endParaRPr lang="en-IN" sz="1300">
                        <a:latin typeface="Cambria" panose="02040503050406030204" pitchFamily="18" charset="0"/>
                        <a:ea typeface="Cambria" panose="02040503050406030204" pitchFamily="18" charset="0"/>
                      </a:endParaRPr>
                    </a:p>
                  </a:txBody>
                  <a:tcPr anchor="ctr"/>
                </a:tc>
                <a:tc>
                  <a:txBody>
                    <a:bodyPr/>
                    <a:lstStyle/>
                    <a:p>
                      <a:pPr algn="ctr"/>
                      <a:r>
                        <a:rPr lang="en-US" sz="1300">
                          <a:latin typeface="Cambria" panose="02040503050406030204" pitchFamily="18" charset="0"/>
                          <a:ea typeface="Cambria" panose="02040503050406030204" pitchFamily="18" charset="0"/>
                        </a:rPr>
                        <a:t>Details</a:t>
                      </a:r>
                      <a:endParaRPr lang="en-IN" sz="1300">
                        <a:latin typeface="Cambria" panose="02040503050406030204" pitchFamily="18" charset="0"/>
                        <a:ea typeface="Cambria" panose="02040503050406030204" pitchFamily="18" charset="0"/>
                      </a:endParaRPr>
                    </a:p>
                  </a:txBody>
                  <a:tcPr anchor="ctr"/>
                </a:tc>
                <a:extLst>
                  <a:ext uri="{0D108BD9-81ED-4DB2-BD59-A6C34878D82A}">
                    <a16:rowId xmlns:a16="http://schemas.microsoft.com/office/drawing/2014/main" val="2509566197"/>
                  </a:ext>
                </a:extLst>
              </a:tr>
              <a:tr h="249233">
                <a:tc>
                  <a:txBody>
                    <a:bodyPr/>
                    <a:lstStyle/>
                    <a:p>
                      <a:r>
                        <a:rPr lang="en-US" sz="1300" b="1" dirty="0">
                          <a:latin typeface="Cambria" panose="02040503050406030204" pitchFamily="18" charset="0"/>
                          <a:ea typeface="Cambria" panose="02040503050406030204" pitchFamily="18" charset="0"/>
                        </a:rPr>
                        <a:t>Inception Date</a:t>
                      </a:r>
                      <a:endParaRPr lang="en-IN" sz="1300" b="1" dirty="0">
                        <a:latin typeface="Cambria" panose="02040503050406030204" pitchFamily="18" charset="0"/>
                        <a:ea typeface="Cambria" panose="02040503050406030204" pitchFamily="18" charset="0"/>
                      </a:endParaRPr>
                    </a:p>
                  </a:txBody>
                  <a:tcPr anchor="ctr">
                    <a:solidFill>
                      <a:schemeClr val="bg1">
                        <a:lumMod val="95000"/>
                      </a:schemeClr>
                    </a:solidFill>
                  </a:tcPr>
                </a:tc>
                <a:tc>
                  <a:txBody>
                    <a:bodyPr/>
                    <a:lstStyle/>
                    <a:p>
                      <a:pPr algn="ctr"/>
                      <a:r>
                        <a:rPr lang="en-US" sz="1300" dirty="0">
                          <a:latin typeface="Cambria" panose="02040503050406030204" pitchFamily="18" charset="0"/>
                          <a:ea typeface="Cambria" panose="02040503050406030204" pitchFamily="18" charset="0"/>
                        </a:rPr>
                        <a:t>13</a:t>
                      </a:r>
                      <a:r>
                        <a:rPr lang="en-US" sz="1300" baseline="30000" dirty="0">
                          <a:latin typeface="Cambria" panose="02040503050406030204" pitchFamily="18" charset="0"/>
                          <a:ea typeface="Cambria" panose="02040503050406030204" pitchFamily="18" charset="0"/>
                        </a:rPr>
                        <a:t>th</a:t>
                      </a:r>
                      <a:r>
                        <a:rPr lang="en-US" sz="1300" dirty="0">
                          <a:latin typeface="Cambria" panose="02040503050406030204" pitchFamily="18" charset="0"/>
                          <a:ea typeface="Cambria" panose="02040503050406030204" pitchFamily="18" charset="0"/>
                        </a:rPr>
                        <a:t> June 2024</a:t>
                      </a:r>
                    </a:p>
                  </a:txBody>
                  <a:tcPr anchor="ctr">
                    <a:solidFill>
                      <a:schemeClr val="bg1">
                        <a:lumMod val="95000"/>
                      </a:schemeClr>
                    </a:solidFill>
                  </a:tcPr>
                </a:tc>
                <a:extLst>
                  <a:ext uri="{0D108BD9-81ED-4DB2-BD59-A6C34878D82A}">
                    <a16:rowId xmlns:a16="http://schemas.microsoft.com/office/drawing/2014/main" val="1362760919"/>
                  </a:ext>
                </a:extLst>
              </a:tr>
              <a:tr h="249233">
                <a:tc>
                  <a:txBody>
                    <a:bodyPr/>
                    <a:lstStyle/>
                    <a:p>
                      <a:r>
                        <a:rPr lang="en-US" sz="1300" b="1" dirty="0">
                          <a:latin typeface="Cambria" panose="02040503050406030204" pitchFamily="18" charset="0"/>
                          <a:ea typeface="Cambria" panose="02040503050406030204" pitchFamily="18" charset="0"/>
                        </a:rPr>
                        <a:t>Min Investment</a:t>
                      </a:r>
                      <a:endParaRPr lang="en-IN" sz="1300" b="1" dirty="0">
                        <a:latin typeface="Cambria" panose="02040503050406030204" pitchFamily="18" charset="0"/>
                        <a:ea typeface="Cambria" panose="02040503050406030204" pitchFamily="18" charset="0"/>
                      </a:endParaRPr>
                    </a:p>
                  </a:txBody>
                  <a:tcPr anchor="ctr">
                    <a:solidFill>
                      <a:schemeClr val="bg2">
                        <a:lumMod val="90000"/>
                      </a:schemeClr>
                    </a:solidFill>
                  </a:tcPr>
                </a:tc>
                <a:tc>
                  <a:txBody>
                    <a:bodyPr/>
                    <a:lstStyle/>
                    <a:p>
                      <a:pPr algn="ctr"/>
                      <a:r>
                        <a:rPr lang="en-US" sz="1300" dirty="0">
                          <a:latin typeface="Cambria" panose="02040503050406030204" pitchFamily="18" charset="0"/>
                          <a:ea typeface="Cambria" panose="02040503050406030204" pitchFamily="18" charset="0"/>
                        </a:rPr>
                        <a:t>USD 150,000</a:t>
                      </a:r>
                    </a:p>
                  </a:txBody>
                  <a:tcPr anchor="ctr">
                    <a:solidFill>
                      <a:schemeClr val="bg2">
                        <a:lumMod val="90000"/>
                      </a:schemeClr>
                    </a:solidFill>
                  </a:tcPr>
                </a:tc>
                <a:extLst>
                  <a:ext uri="{0D108BD9-81ED-4DB2-BD59-A6C34878D82A}">
                    <a16:rowId xmlns:a16="http://schemas.microsoft.com/office/drawing/2014/main" val="4053942507"/>
                  </a:ext>
                </a:extLst>
              </a:tr>
              <a:tr h="249233">
                <a:tc>
                  <a:txBody>
                    <a:bodyPr/>
                    <a:lstStyle/>
                    <a:p>
                      <a:r>
                        <a:rPr lang="en-IN" sz="1300" b="1" dirty="0">
                          <a:latin typeface="Cambria" panose="02040503050406030204" pitchFamily="18" charset="0"/>
                          <a:ea typeface="Cambria" panose="02040503050406030204" pitchFamily="18" charset="0"/>
                        </a:rPr>
                        <a:t>AUM</a:t>
                      </a:r>
                    </a:p>
                  </a:txBody>
                  <a:tcPr anchor="ctr">
                    <a:solidFill>
                      <a:schemeClr val="bg1">
                        <a:lumMod val="95000"/>
                      </a:schemeClr>
                    </a:solidFill>
                  </a:tcPr>
                </a:tc>
                <a:tc>
                  <a:txBody>
                    <a:bodyPr/>
                    <a:lstStyle/>
                    <a:p>
                      <a:pPr algn="ctr"/>
                      <a:r>
                        <a:rPr lang="en-US" sz="1300" dirty="0">
                          <a:latin typeface="Cambria" panose="02040503050406030204" pitchFamily="18" charset="0"/>
                          <a:ea typeface="Cambria" panose="02040503050406030204" pitchFamily="18" charset="0"/>
                        </a:rPr>
                        <a:t>USD 76 Mn</a:t>
                      </a:r>
                    </a:p>
                  </a:txBody>
                  <a:tcPr anchor="ctr">
                    <a:solidFill>
                      <a:schemeClr val="bg1">
                        <a:lumMod val="95000"/>
                      </a:schemeClr>
                    </a:solidFill>
                  </a:tcPr>
                </a:tc>
                <a:extLst>
                  <a:ext uri="{0D108BD9-81ED-4DB2-BD59-A6C34878D82A}">
                    <a16:rowId xmlns:a16="http://schemas.microsoft.com/office/drawing/2014/main" val="3305444007"/>
                  </a:ext>
                </a:extLst>
              </a:tr>
              <a:tr h="931346">
                <a:tc>
                  <a:txBody>
                    <a:bodyPr/>
                    <a:lstStyle/>
                    <a:p>
                      <a:r>
                        <a:rPr lang="en-IN" sz="1300" b="1" dirty="0">
                          <a:latin typeface="Cambria" panose="02040503050406030204" pitchFamily="18" charset="0"/>
                          <a:ea typeface="Cambria" panose="02040503050406030204" pitchFamily="18" charset="0"/>
                        </a:rPr>
                        <a:t>Exit Load</a:t>
                      </a:r>
                    </a:p>
                  </a:txBody>
                  <a:tcPr anchor="ctr">
                    <a:solidFill>
                      <a:schemeClr val="bg2">
                        <a:lumMod val="90000"/>
                      </a:schemeClr>
                    </a:solidFill>
                  </a:tcPr>
                </a:tc>
                <a:tc>
                  <a:txBody>
                    <a:bodyPr/>
                    <a:lstStyle/>
                    <a:p>
                      <a:pPr algn="ctr"/>
                      <a:r>
                        <a:rPr lang="en-US" sz="1300" dirty="0" err="1">
                          <a:latin typeface="Cambria" panose="02040503050406030204" pitchFamily="18" charset="0"/>
                          <a:ea typeface="Cambria" panose="02040503050406030204" pitchFamily="18" charset="0"/>
                        </a:rPr>
                        <a:t>Upto</a:t>
                      </a:r>
                      <a:r>
                        <a:rPr lang="en-US" sz="1300" dirty="0">
                          <a:latin typeface="Cambria" panose="02040503050406030204" pitchFamily="18" charset="0"/>
                          <a:ea typeface="Cambria" panose="02040503050406030204" pitchFamily="18" charset="0"/>
                        </a:rPr>
                        <a:t> 6 months – 4%</a:t>
                      </a:r>
                    </a:p>
                    <a:p>
                      <a:pPr algn="ctr"/>
                      <a:r>
                        <a:rPr lang="en-US" sz="1300" dirty="0">
                          <a:latin typeface="Cambria" panose="02040503050406030204" pitchFamily="18" charset="0"/>
                          <a:ea typeface="Cambria" panose="02040503050406030204" pitchFamily="18" charset="0"/>
                        </a:rPr>
                        <a:t>&gt;6 to 12 months – 3% </a:t>
                      </a:r>
                    </a:p>
                    <a:p>
                      <a:pPr algn="ctr"/>
                      <a:r>
                        <a:rPr lang="en-US" sz="1300" dirty="0">
                          <a:latin typeface="Cambria" panose="02040503050406030204" pitchFamily="18" charset="0"/>
                          <a:ea typeface="Cambria" panose="02040503050406030204" pitchFamily="18" charset="0"/>
                        </a:rPr>
                        <a:t>&gt;12 to 24 months – 2%</a:t>
                      </a:r>
                    </a:p>
                    <a:p>
                      <a:pPr algn="ctr"/>
                      <a:r>
                        <a:rPr lang="en-US" sz="1300" dirty="0">
                          <a:latin typeface="Cambria" panose="02040503050406030204" pitchFamily="18" charset="0"/>
                          <a:ea typeface="Cambria" panose="02040503050406030204" pitchFamily="18" charset="0"/>
                        </a:rPr>
                        <a:t>&gt;24 to 36 months – 1%</a:t>
                      </a:r>
                    </a:p>
                    <a:p>
                      <a:pPr algn="ctr"/>
                      <a:r>
                        <a:rPr lang="en-US" sz="1300" dirty="0">
                          <a:latin typeface="Cambria" panose="02040503050406030204" pitchFamily="18" charset="0"/>
                          <a:ea typeface="Cambria" panose="02040503050406030204" pitchFamily="18" charset="0"/>
                        </a:rPr>
                        <a:t>&gt;36 months – NIL</a:t>
                      </a:r>
                      <a:endParaRPr lang="en-IN" sz="1300" dirty="0">
                        <a:latin typeface="Cambria" panose="02040503050406030204" pitchFamily="18" charset="0"/>
                        <a:ea typeface="Cambria" panose="02040503050406030204" pitchFamily="18" charset="0"/>
                      </a:endParaRPr>
                    </a:p>
                  </a:txBody>
                  <a:tcPr anchor="ctr">
                    <a:solidFill>
                      <a:schemeClr val="bg2">
                        <a:lumMod val="90000"/>
                      </a:schemeClr>
                    </a:solidFill>
                  </a:tcPr>
                </a:tc>
                <a:extLst>
                  <a:ext uri="{0D108BD9-81ED-4DB2-BD59-A6C34878D82A}">
                    <a16:rowId xmlns:a16="http://schemas.microsoft.com/office/drawing/2014/main" val="2805933689"/>
                  </a:ext>
                </a:extLst>
              </a:tr>
            </a:tbl>
          </a:graphicData>
        </a:graphic>
      </p:graphicFrame>
      <p:graphicFrame>
        <p:nvGraphicFramePr>
          <p:cNvPr id="7" name="Table 8">
            <a:extLst>
              <a:ext uri="{FF2B5EF4-FFF2-40B4-BE49-F238E27FC236}">
                <a16:creationId xmlns:a16="http://schemas.microsoft.com/office/drawing/2014/main" id="{CB7030A0-4220-039D-5724-63B786FE6260}"/>
              </a:ext>
            </a:extLst>
          </p:cNvPr>
          <p:cNvGraphicFramePr>
            <a:graphicFrameLocks noGrp="1"/>
          </p:cNvGraphicFramePr>
          <p:nvPr/>
        </p:nvGraphicFramePr>
        <p:xfrm>
          <a:off x="8769246" y="5558952"/>
          <a:ext cx="3120337" cy="780782"/>
        </p:xfrm>
        <a:graphic>
          <a:graphicData uri="http://schemas.openxmlformats.org/drawingml/2006/table">
            <a:tbl>
              <a:tblPr firstRow="1" bandRow="1">
                <a:tableStyleId>{073A0DAA-6AF3-43AB-8588-CEC1D06C72B9}</a:tableStyleId>
              </a:tblPr>
              <a:tblGrid>
                <a:gridCol w="2285140">
                  <a:extLst>
                    <a:ext uri="{9D8B030D-6E8A-4147-A177-3AD203B41FA5}">
                      <a16:colId xmlns:a16="http://schemas.microsoft.com/office/drawing/2014/main" val="3655427531"/>
                    </a:ext>
                  </a:extLst>
                </a:gridCol>
                <a:gridCol w="835197">
                  <a:extLst>
                    <a:ext uri="{9D8B030D-6E8A-4147-A177-3AD203B41FA5}">
                      <a16:colId xmlns:a16="http://schemas.microsoft.com/office/drawing/2014/main" val="1999429750"/>
                    </a:ext>
                  </a:extLst>
                </a:gridCol>
              </a:tblGrid>
              <a:tr h="241202">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200" b="1" i="0" u="none" strike="noStrike">
                          <a:solidFill>
                            <a:schemeClr val="bg1"/>
                          </a:solidFill>
                          <a:effectLst/>
                          <a:latin typeface="Cambria" panose="02040503050406030204" pitchFamily="18" charset="0"/>
                          <a:ea typeface="Cambria" panose="02040503050406030204" pitchFamily="18" charset="0"/>
                        </a:rPr>
                        <a:t>C</a:t>
                      </a:r>
                      <a:r>
                        <a:rPr lang="en-IN" sz="1200" b="1" i="0" u="none" strike="noStrike" err="1">
                          <a:solidFill>
                            <a:schemeClr val="bg1"/>
                          </a:solidFill>
                          <a:effectLst/>
                          <a:latin typeface="Cambria" panose="02040503050406030204" pitchFamily="18" charset="0"/>
                          <a:ea typeface="Cambria" panose="02040503050406030204" pitchFamily="18" charset="0"/>
                        </a:rPr>
                        <a:t>orpus</a:t>
                      </a:r>
                      <a:endParaRPr lang="en-IN" sz="1200" b="1" i="0" u="none" strike="noStrike">
                        <a:solidFill>
                          <a:schemeClr val="bg1"/>
                        </a:solidFill>
                        <a:effectLst/>
                        <a:latin typeface="Cambria" panose="02040503050406030204" pitchFamily="18" charset="0"/>
                        <a:ea typeface="Cambria" panose="02040503050406030204" pitchFamily="18" charset="0"/>
                      </a:endParaRPr>
                    </a:p>
                  </a:txBody>
                  <a:tcPr anchor="ctr"/>
                </a:tc>
                <a:tc>
                  <a:txBody>
                    <a:bodyPr/>
                    <a:lstStyle/>
                    <a:p>
                      <a:pPr algn="ctr" fontAlgn="ctr"/>
                      <a:r>
                        <a:rPr lang="en-IN" sz="1200" b="1" i="0" u="none" strike="noStrike">
                          <a:solidFill>
                            <a:schemeClr val="bg1"/>
                          </a:solidFill>
                          <a:effectLst/>
                          <a:latin typeface="Cambria" panose="02040503050406030204" pitchFamily="18" charset="0"/>
                          <a:ea typeface="Cambria" panose="02040503050406030204" pitchFamily="18" charset="0"/>
                        </a:rPr>
                        <a:t>Fee</a:t>
                      </a:r>
                    </a:p>
                  </a:txBody>
                  <a:tcPr marL="9525" marR="9525" marT="9525" marB="0" anchor="ctr"/>
                </a:tc>
                <a:extLst>
                  <a:ext uri="{0D108BD9-81ED-4DB2-BD59-A6C34878D82A}">
                    <a16:rowId xmlns:a16="http://schemas.microsoft.com/office/drawing/2014/main" val="3419815612"/>
                  </a:ext>
                </a:extLst>
              </a:tr>
              <a:tr h="253231">
                <a:tc>
                  <a:txBody>
                    <a:bodyPr/>
                    <a:lstStyle/>
                    <a:p>
                      <a:pPr algn="ctr" fontAlgn="b"/>
                      <a:r>
                        <a:rPr lang="en-US" sz="1200" b="1" i="0" u="none" strike="noStrike">
                          <a:solidFill>
                            <a:schemeClr val="tx1"/>
                          </a:solidFill>
                          <a:effectLst/>
                          <a:latin typeface="Cambria" panose="02040503050406030204" pitchFamily="18" charset="0"/>
                          <a:ea typeface="Cambria" panose="02040503050406030204" pitchFamily="18" charset="0"/>
                        </a:rPr>
                        <a:t>USD 150,000&lt;300,000</a:t>
                      </a:r>
                      <a:endParaRPr lang="en-IN" sz="1200" b="1" i="0" u="none" strike="noStrike">
                        <a:solidFill>
                          <a:schemeClr val="tx1"/>
                        </a:solidFill>
                        <a:effectLst/>
                        <a:latin typeface="Cambria" panose="02040503050406030204" pitchFamily="18" charset="0"/>
                        <a:ea typeface="Cambria" panose="02040503050406030204" pitchFamily="18" charset="0"/>
                      </a:endParaRPr>
                    </a:p>
                  </a:txBody>
                  <a:tcPr marL="9525" marR="9525" marT="9525" marB="0" anchor="ctr"/>
                </a:tc>
                <a:tc>
                  <a:txBody>
                    <a:bodyPr/>
                    <a:lstStyle/>
                    <a:p>
                      <a:pPr algn="ctr" fontAlgn="ctr"/>
                      <a:r>
                        <a:rPr lang="en-US" sz="1200" b="0" i="0" u="none" strike="noStrike">
                          <a:solidFill>
                            <a:schemeClr val="tx1"/>
                          </a:solidFill>
                          <a:effectLst/>
                          <a:latin typeface="Cambria" panose="02040503050406030204" pitchFamily="18" charset="0"/>
                          <a:ea typeface="Cambria" panose="02040503050406030204" pitchFamily="18" charset="0"/>
                        </a:rPr>
                        <a:t>2.50%</a:t>
                      </a:r>
                      <a:endParaRPr lang="en-IN" sz="1200" b="0" i="0" u="none" strike="noStrike">
                        <a:solidFill>
                          <a:schemeClr val="tx1"/>
                        </a:solidFill>
                        <a:effectLst/>
                        <a:latin typeface="Cambria" panose="02040503050406030204" pitchFamily="18" charset="0"/>
                        <a:ea typeface="Cambria" panose="02040503050406030204" pitchFamily="18" charset="0"/>
                      </a:endParaRPr>
                    </a:p>
                  </a:txBody>
                  <a:tcPr marL="9525" marR="9525" marT="9525" marB="0" anchor="ctr"/>
                </a:tc>
                <a:extLst>
                  <a:ext uri="{0D108BD9-81ED-4DB2-BD59-A6C34878D82A}">
                    <a16:rowId xmlns:a16="http://schemas.microsoft.com/office/drawing/2014/main" val="1593328609"/>
                  </a:ext>
                </a:extLst>
              </a:tr>
              <a:tr h="253231">
                <a:tc>
                  <a:txBody>
                    <a:bodyPr/>
                    <a:lstStyle/>
                    <a:p>
                      <a:pPr algn="ctr" fontAlgn="b"/>
                      <a:r>
                        <a:rPr lang="en-US" sz="1200" b="1" i="0" u="none" strike="noStrike">
                          <a:solidFill>
                            <a:schemeClr val="tx1"/>
                          </a:solidFill>
                          <a:effectLst/>
                          <a:latin typeface="Cambria" panose="02040503050406030204" pitchFamily="18" charset="0"/>
                          <a:ea typeface="Cambria" panose="02040503050406030204" pitchFamily="18" charset="0"/>
                        </a:rPr>
                        <a:t>USD 300,000&lt;500,000</a:t>
                      </a:r>
                      <a:endParaRPr lang="en-IN" sz="1200" b="1" i="0" u="none" strike="noStrike">
                        <a:solidFill>
                          <a:schemeClr val="tx1"/>
                        </a:solidFill>
                        <a:effectLst/>
                        <a:latin typeface="Cambria" panose="02040503050406030204" pitchFamily="18" charset="0"/>
                        <a:ea typeface="Cambria" panose="02040503050406030204" pitchFamily="18" charset="0"/>
                      </a:endParaRPr>
                    </a:p>
                  </a:txBody>
                  <a:tcPr marL="9525" marR="9525" marT="9525" marB="0" anchor="ctr"/>
                </a:tc>
                <a:tc>
                  <a:txBody>
                    <a:bodyPr/>
                    <a:lstStyle/>
                    <a:p>
                      <a:pPr algn="ctr" fontAlgn="ctr"/>
                      <a:r>
                        <a:rPr lang="en-US" sz="1200" b="0" i="0" u="none" strike="noStrike" dirty="0">
                          <a:solidFill>
                            <a:schemeClr val="tx1"/>
                          </a:solidFill>
                          <a:effectLst/>
                          <a:latin typeface="Cambria" panose="02040503050406030204" pitchFamily="18" charset="0"/>
                          <a:ea typeface="Cambria" panose="02040503050406030204" pitchFamily="18" charset="0"/>
                        </a:rPr>
                        <a:t>2.25%</a:t>
                      </a:r>
                      <a:endParaRPr lang="en-IN" sz="1200" b="0" i="0" u="none" strike="noStrike" dirty="0">
                        <a:solidFill>
                          <a:schemeClr val="tx1"/>
                        </a:solidFill>
                        <a:effectLst/>
                        <a:latin typeface="Cambria" panose="02040503050406030204" pitchFamily="18" charset="0"/>
                        <a:ea typeface="Cambria" panose="02040503050406030204" pitchFamily="18" charset="0"/>
                      </a:endParaRPr>
                    </a:p>
                  </a:txBody>
                  <a:tcPr marL="9525" marR="9525" marT="9525" marB="0" anchor="ctr"/>
                </a:tc>
                <a:extLst>
                  <a:ext uri="{0D108BD9-81ED-4DB2-BD59-A6C34878D82A}">
                    <a16:rowId xmlns:a16="http://schemas.microsoft.com/office/drawing/2014/main" val="16354404"/>
                  </a:ext>
                </a:extLst>
              </a:tr>
            </a:tbl>
          </a:graphicData>
        </a:graphic>
      </p:graphicFrame>
      <p:sp>
        <p:nvSpPr>
          <p:cNvPr id="9" name="TextBox 8">
            <a:extLst>
              <a:ext uri="{FF2B5EF4-FFF2-40B4-BE49-F238E27FC236}">
                <a16:creationId xmlns:a16="http://schemas.microsoft.com/office/drawing/2014/main" id="{EC41F128-093C-E178-0FF3-F7486C43FEDA}"/>
              </a:ext>
            </a:extLst>
          </p:cNvPr>
          <p:cNvSpPr txBox="1"/>
          <p:nvPr/>
        </p:nvSpPr>
        <p:spPr>
          <a:xfrm>
            <a:off x="124531" y="987847"/>
            <a:ext cx="4009215" cy="3247043"/>
          </a:xfrm>
          <a:prstGeom prst="rect">
            <a:avLst/>
          </a:prstGeom>
          <a:noFill/>
          <a:ln>
            <a:solidFill>
              <a:schemeClr val="bg1">
                <a:lumMod val="85000"/>
              </a:schemeClr>
            </a:solidFill>
          </a:ln>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300" b="1"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About the fund:</a:t>
            </a:r>
            <a:endParaRPr kumimoji="0" lang="en-IN" sz="1200" b="1"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Motilal Oswal Alternative Investment IFSC Trust follows a </a:t>
            </a:r>
            <a:r>
              <a:rPr kumimoji="0" lang="en-US" sz="1200" b="1"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Founders Strategy</a:t>
            </a:r>
            <a:r>
              <a:rPr kumimoji="0" lang="en-US" sz="1200" b="0"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 investing in promoter-driven and founder-led Indian companies to capture long-term growth. The fund adopts a </a:t>
            </a:r>
            <a:r>
              <a:rPr kumimoji="0" lang="en-US" sz="1200" b="1"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multi-cap, long-only India equity approach</a:t>
            </a:r>
            <a:r>
              <a:rPr kumimoji="0" lang="en-US" sz="1200" b="0"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 focusing on high-quality businesses with strong management, high </a:t>
            </a:r>
            <a:r>
              <a:rPr kumimoji="0" lang="en-US" sz="1200" b="1"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ROE/ROCE</a:t>
            </a:r>
            <a:r>
              <a:rPr kumimoji="0" lang="en-US" sz="1200" b="0"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 and disciplined risk management.</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The Founders strategy is guided by the </a:t>
            </a:r>
            <a:r>
              <a:rPr kumimoji="0" lang="en-US" sz="1200" b="1"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Q-G-L-P framework-</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200" b="1"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Quality: </a:t>
            </a:r>
            <a:r>
              <a:rPr kumimoji="0" lang="en-US" sz="1200" b="0"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Min. threshold set for RoCE/ROE</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200" b="1"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Growth &amp; Longevity: </a:t>
            </a:r>
            <a:r>
              <a:rPr kumimoji="0" lang="en-US" sz="1200" b="0"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Investing in suitable themes identified by the investment team collectively.</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200" b="1"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Price: </a:t>
            </a:r>
            <a:r>
              <a:rPr kumimoji="0" lang="en-US" sz="1200" b="0"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Application of PE, PEG framework and Expanding the framework through rolling out DCF, implied returns &amp; growth.</a:t>
            </a:r>
            <a:endParaRPr kumimoji="0" lang="en-IN" sz="1300" b="0"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endParaRPr>
          </a:p>
        </p:txBody>
      </p:sp>
      <p:sp>
        <p:nvSpPr>
          <p:cNvPr id="14" name="TextBox 13">
            <a:extLst>
              <a:ext uri="{FF2B5EF4-FFF2-40B4-BE49-F238E27FC236}">
                <a16:creationId xmlns:a16="http://schemas.microsoft.com/office/drawing/2014/main" id="{45334147-228A-B016-476F-000F7F754531}"/>
              </a:ext>
            </a:extLst>
          </p:cNvPr>
          <p:cNvSpPr txBox="1"/>
          <p:nvPr/>
        </p:nvSpPr>
        <p:spPr>
          <a:xfrm>
            <a:off x="8752694" y="5287798"/>
            <a:ext cx="2902229" cy="30777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400" b="1" i="0"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rPr>
              <a:t>Fees Structure</a:t>
            </a:r>
          </a:p>
        </p:txBody>
      </p:sp>
      <p:sp>
        <p:nvSpPr>
          <p:cNvPr id="15" name="TextBox 14">
            <a:extLst>
              <a:ext uri="{FF2B5EF4-FFF2-40B4-BE49-F238E27FC236}">
                <a16:creationId xmlns:a16="http://schemas.microsoft.com/office/drawing/2014/main" id="{1BE122BA-7A90-DCF3-430C-F4E0DB4D5344}"/>
              </a:ext>
            </a:extLst>
          </p:cNvPr>
          <p:cNvSpPr txBox="1"/>
          <p:nvPr/>
        </p:nvSpPr>
        <p:spPr>
          <a:xfrm>
            <a:off x="8760599" y="6317617"/>
            <a:ext cx="3128984" cy="24622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000" b="0" i="1"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*performance as on </a:t>
            </a:r>
            <a:r>
              <a:rPr lang="en-IN" sz="1000" i="1" dirty="0">
                <a:solidFill>
                  <a:prstClr val="black"/>
                </a:solidFill>
                <a:latin typeface="Cambria" panose="02040503050406030204" pitchFamily="18" charset="0"/>
                <a:ea typeface="Cambria" panose="02040503050406030204" pitchFamily="18" charset="0"/>
              </a:rPr>
              <a:t>Jul 31</a:t>
            </a:r>
            <a:r>
              <a:rPr lang="en-IN" sz="1000" i="1" baseline="30000" dirty="0">
                <a:solidFill>
                  <a:prstClr val="black"/>
                </a:solidFill>
                <a:latin typeface="Cambria" panose="02040503050406030204" pitchFamily="18" charset="0"/>
                <a:ea typeface="Cambria" panose="02040503050406030204" pitchFamily="18" charset="0"/>
              </a:rPr>
              <a:t>st</a:t>
            </a:r>
            <a:r>
              <a:rPr lang="en-IN" sz="1000" i="1" dirty="0">
                <a:solidFill>
                  <a:prstClr val="black"/>
                </a:solidFill>
                <a:latin typeface="Cambria" panose="02040503050406030204" pitchFamily="18" charset="0"/>
                <a:ea typeface="Cambria" panose="02040503050406030204" pitchFamily="18" charset="0"/>
              </a:rPr>
              <a:t> </a:t>
            </a:r>
            <a:r>
              <a:rPr kumimoji="0" lang="en-IN" sz="1000" b="0" i="1"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2026</a:t>
            </a:r>
          </a:p>
        </p:txBody>
      </p:sp>
      <p:sp>
        <p:nvSpPr>
          <p:cNvPr id="18" name="Rectangle 17">
            <a:extLst>
              <a:ext uri="{FF2B5EF4-FFF2-40B4-BE49-F238E27FC236}">
                <a16:creationId xmlns:a16="http://schemas.microsoft.com/office/drawing/2014/main" id="{283A83E2-9004-4F16-9E1C-0CB24D1F4B42}"/>
              </a:ext>
            </a:extLst>
          </p:cNvPr>
          <p:cNvSpPr/>
          <p:nvPr/>
        </p:nvSpPr>
        <p:spPr>
          <a:xfrm>
            <a:off x="0" y="808383"/>
            <a:ext cx="12192000" cy="45719"/>
          </a:xfrm>
          <a:prstGeom prst="rect">
            <a:avLst/>
          </a:prstGeom>
          <a:solidFill>
            <a:schemeClr val="bg1">
              <a:lumMod val="6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9" name="Slide Number Placeholder 18">
            <a:extLst>
              <a:ext uri="{FF2B5EF4-FFF2-40B4-BE49-F238E27FC236}">
                <a16:creationId xmlns:a16="http://schemas.microsoft.com/office/drawing/2014/main" id="{DAC96F4B-3FEC-A466-6DB8-386DB880EB7A}"/>
              </a:ext>
            </a:extLst>
          </p:cNvPr>
          <p:cNvSpPr>
            <a:spLocks noGrp="1"/>
          </p:cNvSpPr>
          <p:nvPr>
            <p:ph type="sldNum" sz="quarter" idx="12"/>
          </p:nvPr>
        </p:nvSpPr>
        <p:spPr>
          <a:xfrm>
            <a:off x="9448800" y="6535368"/>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1E62F875-1F54-4527-993B-FB1D0CCB3E02}" type="slidenum">
              <a:rPr kumimoji="0" lang="en-IN" sz="1200" b="1" i="0" u="none" strike="noStrike" kern="1200" cap="none" spc="0" normalizeH="0" baseline="0" noProof="0" smtClean="0">
                <a:ln>
                  <a:noFill/>
                </a:ln>
                <a:solidFill>
                  <a:prstClr val="white"/>
                </a:solidFill>
                <a:effectLst/>
                <a:uLnTx/>
                <a:uFillTx/>
                <a:latin typeface="Cambria" panose="02040503050406030204" pitchFamily="18" charset="0"/>
                <a:ea typeface="Cambria" panose="02040503050406030204" pitchFamily="18" charset="0"/>
                <a:cs typeface="+mn-cs"/>
              </a:rPr>
              <a:pPr marL="0" marR="0" lvl="0" indent="0" algn="r" defTabSz="914400" rtl="0" eaLnBrk="1" fontAlgn="auto" latinLnBrk="0" hangingPunct="1">
                <a:lnSpc>
                  <a:spcPct val="100000"/>
                </a:lnSpc>
                <a:spcBef>
                  <a:spcPts val="0"/>
                </a:spcBef>
                <a:spcAft>
                  <a:spcPts val="0"/>
                </a:spcAft>
                <a:buClrTx/>
                <a:buSzTx/>
                <a:buFontTx/>
                <a:buNone/>
                <a:tabLst/>
                <a:defRPr/>
              </a:pPr>
              <a:t>105</a:t>
            </a:fld>
            <a:endParaRPr kumimoji="0" lang="en-IN" sz="1200" b="1" i="0" u="none" strike="noStrike" kern="1200" cap="none" spc="0" normalizeH="0" baseline="0" noProof="0" dirty="0">
              <a:ln>
                <a:noFill/>
              </a:ln>
              <a:solidFill>
                <a:prstClr val="white"/>
              </a:solidFill>
              <a:effectLst/>
              <a:uLnTx/>
              <a:uFillTx/>
              <a:latin typeface="Cambria" panose="02040503050406030204" pitchFamily="18" charset="0"/>
              <a:ea typeface="Cambria" panose="02040503050406030204" pitchFamily="18" charset="0"/>
              <a:cs typeface="+mn-cs"/>
            </a:endParaRPr>
          </a:p>
        </p:txBody>
      </p:sp>
      <p:pic>
        <p:nvPicPr>
          <p:cNvPr id="10" name="Picture 9" descr="A white text on a black background&#10;&#10;AI-generated content may be incorrect.">
            <a:extLst>
              <a:ext uri="{FF2B5EF4-FFF2-40B4-BE49-F238E27FC236}">
                <a16:creationId xmlns:a16="http://schemas.microsoft.com/office/drawing/2014/main" id="{71806E30-9AAC-2312-0D83-6847C65D8972}"/>
              </a:ext>
            </a:extLst>
          </p:cNvPr>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10362466" y="234062"/>
            <a:ext cx="1559328" cy="340260"/>
          </a:xfrm>
          <a:prstGeom prst="rect">
            <a:avLst/>
          </a:prstGeom>
        </p:spPr>
      </p:pic>
      <p:graphicFrame>
        <p:nvGraphicFramePr>
          <p:cNvPr id="20" name="Table 19">
            <a:extLst>
              <a:ext uri="{FF2B5EF4-FFF2-40B4-BE49-F238E27FC236}">
                <a16:creationId xmlns:a16="http://schemas.microsoft.com/office/drawing/2014/main" id="{0B309520-C09E-8EB5-46DF-159F5009E57E}"/>
              </a:ext>
            </a:extLst>
          </p:cNvPr>
          <p:cNvGraphicFramePr>
            <a:graphicFrameLocks noGrp="1"/>
          </p:cNvGraphicFramePr>
          <p:nvPr>
            <p:extLst>
              <p:ext uri="{D42A27DB-BD31-4B8C-83A1-F6EECF244321}">
                <p14:modId xmlns:p14="http://schemas.microsoft.com/office/powerpoint/2010/main" val="1624269434"/>
              </p:ext>
            </p:extLst>
          </p:nvPr>
        </p:nvGraphicFramePr>
        <p:xfrm>
          <a:off x="8776185" y="936430"/>
          <a:ext cx="3290629" cy="2581836"/>
        </p:xfrm>
        <a:graphic>
          <a:graphicData uri="http://schemas.openxmlformats.org/drawingml/2006/table">
            <a:tbl>
              <a:tblPr/>
              <a:tblGrid>
                <a:gridCol w="2390579">
                  <a:extLst>
                    <a:ext uri="{9D8B030D-6E8A-4147-A177-3AD203B41FA5}">
                      <a16:colId xmlns:a16="http://schemas.microsoft.com/office/drawing/2014/main" val="3144987173"/>
                    </a:ext>
                  </a:extLst>
                </a:gridCol>
                <a:gridCol w="900050">
                  <a:extLst>
                    <a:ext uri="{9D8B030D-6E8A-4147-A177-3AD203B41FA5}">
                      <a16:colId xmlns:a16="http://schemas.microsoft.com/office/drawing/2014/main" val="3464885990"/>
                    </a:ext>
                  </a:extLst>
                </a:gridCol>
              </a:tblGrid>
              <a:tr h="244926">
                <a:tc>
                  <a:txBody>
                    <a:bodyPr/>
                    <a:lstStyle/>
                    <a:p>
                      <a:pPr algn="ctr" rtl="0" fontAlgn="ctr">
                        <a:buNone/>
                      </a:pPr>
                      <a:r>
                        <a:rPr lang="en-US" sz="1300" b="1" i="0" u="none" strike="noStrike">
                          <a:solidFill>
                            <a:srgbClr val="FFFFFF"/>
                          </a:solidFill>
                          <a:effectLst/>
                          <a:latin typeface="Cambria" panose="02040503050406030204" pitchFamily="18" charset="0"/>
                          <a:ea typeface="Cambria" panose="02040503050406030204" pitchFamily="18" charset="0"/>
                        </a:rPr>
                        <a:t>Top Sectors</a:t>
                      </a:r>
                      <a:endParaRPr lang="en-IN" sz="1300" b="1" i="0" u="none" strike="noStrike">
                        <a:solidFill>
                          <a:srgbClr val="FFFFFF"/>
                        </a:solidFill>
                        <a:effectLst/>
                        <a:latin typeface="Cambria" panose="02040503050406030204" pitchFamily="18" charset="0"/>
                        <a:ea typeface="Cambria" panose="02040503050406030204" pitchFamily="18" charset="0"/>
                      </a:endParaRP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000000"/>
                    </a:solidFill>
                  </a:tcPr>
                </a:tc>
                <a:tc>
                  <a:txBody>
                    <a:bodyPr/>
                    <a:lstStyle/>
                    <a:p>
                      <a:pPr algn="ctr" rtl="0" fontAlgn="ctr">
                        <a:buNone/>
                      </a:pPr>
                      <a:r>
                        <a:rPr lang="en-US" sz="1300" b="1" i="0" u="none" strike="noStrike">
                          <a:solidFill>
                            <a:srgbClr val="FFFFFF"/>
                          </a:solidFill>
                          <a:effectLst/>
                          <a:latin typeface="Cambria" panose="02040503050406030204" pitchFamily="18" charset="0"/>
                          <a:ea typeface="Cambria" panose="02040503050406030204" pitchFamily="18" charset="0"/>
                        </a:rPr>
                        <a:t>% Weight</a:t>
                      </a:r>
                      <a:endParaRPr lang="en-IN" sz="1300" b="1" i="0" u="none" strike="noStrike">
                        <a:solidFill>
                          <a:srgbClr val="FFFFFF"/>
                        </a:solidFill>
                        <a:effectLst/>
                        <a:latin typeface="Cambria" panose="02040503050406030204" pitchFamily="18" charset="0"/>
                        <a:ea typeface="Cambria" panose="02040503050406030204" pitchFamily="18" charset="0"/>
                      </a:endParaRP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000000"/>
                    </a:solidFill>
                  </a:tcPr>
                </a:tc>
                <a:extLst>
                  <a:ext uri="{0D108BD9-81ED-4DB2-BD59-A6C34878D82A}">
                    <a16:rowId xmlns:a16="http://schemas.microsoft.com/office/drawing/2014/main" val="1306076661"/>
                  </a:ext>
                </a:extLst>
              </a:tr>
              <a:tr h="233691">
                <a:tc>
                  <a:txBody>
                    <a:bodyPr/>
                    <a:lstStyle/>
                    <a:p>
                      <a:pPr algn="ctr" fontAlgn="ctr">
                        <a:buNone/>
                      </a:pPr>
                      <a:r>
                        <a:rPr lang="en-IN" sz="1200" b="0" i="0" u="none" strike="noStrike" dirty="0">
                          <a:solidFill>
                            <a:srgbClr val="000000"/>
                          </a:solidFill>
                          <a:effectLst/>
                          <a:latin typeface="Cambria" panose="02040503050406030204" pitchFamily="18" charset="0"/>
                          <a:ea typeface="Cambria" panose="02040503050406030204" pitchFamily="18" charset="0"/>
                        </a:rPr>
                        <a:t> Capital Goods &amp; Engineering</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905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bg1">
                        <a:lumMod val="85000"/>
                      </a:schemeClr>
                    </a:solidFill>
                  </a:tcPr>
                </a:tc>
                <a:tc>
                  <a:txBody>
                    <a:bodyPr/>
                    <a:lstStyle/>
                    <a:p>
                      <a:pPr algn="ctr" fontAlgn="ctr">
                        <a:buNone/>
                      </a:pPr>
                      <a:r>
                        <a:rPr lang="en-IN" sz="1200" b="0" i="0" u="none" strike="noStrike">
                          <a:solidFill>
                            <a:srgbClr val="000000"/>
                          </a:solidFill>
                          <a:effectLst/>
                          <a:latin typeface="Cambria" panose="02040503050406030204" pitchFamily="18" charset="0"/>
                          <a:ea typeface="Cambria" panose="02040503050406030204" pitchFamily="18" charset="0"/>
                        </a:rPr>
                        <a:t>19.90%</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905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3804577517"/>
                  </a:ext>
                </a:extLst>
              </a:tr>
              <a:tr h="233691">
                <a:tc>
                  <a:txBody>
                    <a:bodyPr/>
                    <a:lstStyle/>
                    <a:p>
                      <a:pPr algn="ctr" fontAlgn="ctr">
                        <a:buNone/>
                      </a:pPr>
                      <a:r>
                        <a:rPr lang="en-IN" sz="1200" b="0" i="0" u="none" strike="noStrike">
                          <a:solidFill>
                            <a:srgbClr val="000000"/>
                          </a:solidFill>
                          <a:effectLst/>
                          <a:latin typeface="Cambria" panose="02040503050406030204" pitchFamily="18" charset="0"/>
                          <a:ea typeface="Cambria" panose="02040503050406030204" pitchFamily="18" charset="0"/>
                        </a:rPr>
                        <a:t>Financialisation</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chemeClr val="bg1">
                        <a:lumMod val="95000"/>
                      </a:schemeClr>
                    </a:solidFill>
                  </a:tcPr>
                </a:tc>
                <a:tc>
                  <a:txBody>
                    <a:bodyPr/>
                    <a:lstStyle/>
                    <a:p>
                      <a:pPr algn="ctr" fontAlgn="ctr">
                        <a:buNone/>
                      </a:pPr>
                      <a:r>
                        <a:rPr lang="en-IN" sz="1200" b="0" i="0" u="none" strike="noStrike">
                          <a:solidFill>
                            <a:srgbClr val="000000"/>
                          </a:solidFill>
                          <a:effectLst/>
                          <a:latin typeface="Cambria" panose="02040503050406030204" pitchFamily="18" charset="0"/>
                          <a:ea typeface="Cambria" panose="02040503050406030204" pitchFamily="18" charset="0"/>
                        </a:rPr>
                        <a:t>14.90%</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371818237"/>
                  </a:ext>
                </a:extLst>
              </a:tr>
              <a:tr h="233691">
                <a:tc>
                  <a:txBody>
                    <a:bodyPr/>
                    <a:lstStyle/>
                    <a:p>
                      <a:pPr algn="ctr" fontAlgn="ctr">
                        <a:buNone/>
                      </a:pPr>
                      <a:r>
                        <a:rPr lang="en-IN" sz="1200" b="0" i="0" u="none" strike="noStrike">
                          <a:solidFill>
                            <a:srgbClr val="000000"/>
                          </a:solidFill>
                          <a:effectLst/>
                          <a:latin typeface="Cambria" panose="02040503050406030204" pitchFamily="18" charset="0"/>
                          <a:ea typeface="Cambria" panose="02040503050406030204" pitchFamily="18" charset="0"/>
                        </a:rPr>
                        <a:t>Renewable Energy</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905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bg1">
                        <a:lumMod val="85000"/>
                      </a:schemeClr>
                    </a:solidFill>
                  </a:tcPr>
                </a:tc>
                <a:tc>
                  <a:txBody>
                    <a:bodyPr/>
                    <a:lstStyle/>
                    <a:p>
                      <a:pPr algn="ctr" fontAlgn="ctr">
                        <a:buNone/>
                      </a:pPr>
                      <a:r>
                        <a:rPr lang="en-IN" sz="1200" b="0" i="0" u="none" strike="noStrike">
                          <a:solidFill>
                            <a:srgbClr val="000000"/>
                          </a:solidFill>
                          <a:effectLst/>
                          <a:latin typeface="Cambria" panose="02040503050406030204" pitchFamily="18" charset="0"/>
                          <a:ea typeface="Cambria" panose="02040503050406030204" pitchFamily="18" charset="0"/>
                        </a:rPr>
                        <a:t>12.00%</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905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416309415"/>
                  </a:ext>
                </a:extLst>
              </a:tr>
              <a:tr h="233691">
                <a:tc>
                  <a:txBody>
                    <a:bodyPr/>
                    <a:lstStyle/>
                    <a:p>
                      <a:pPr algn="ctr" fontAlgn="ctr">
                        <a:buNone/>
                      </a:pPr>
                      <a:r>
                        <a:rPr lang="en-IN" sz="1200" b="0" i="0" u="none" strike="noStrike">
                          <a:solidFill>
                            <a:srgbClr val="000000"/>
                          </a:solidFill>
                          <a:effectLst/>
                          <a:latin typeface="Cambria" panose="02040503050406030204" pitchFamily="18" charset="0"/>
                          <a:ea typeface="Cambria" panose="02040503050406030204" pitchFamily="18" charset="0"/>
                        </a:rPr>
                        <a:t>Urbanization</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chemeClr val="bg1">
                        <a:lumMod val="95000"/>
                      </a:schemeClr>
                    </a:solidFill>
                  </a:tcPr>
                </a:tc>
                <a:tc>
                  <a:txBody>
                    <a:bodyPr/>
                    <a:lstStyle/>
                    <a:p>
                      <a:pPr algn="ctr" fontAlgn="ctr">
                        <a:buNone/>
                      </a:pPr>
                      <a:r>
                        <a:rPr lang="en-IN" sz="1200" b="0" i="0" u="none" strike="noStrike">
                          <a:solidFill>
                            <a:srgbClr val="000000"/>
                          </a:solidFill>
                          <a:effectLst/>
                          <a:latin typeface="Cambria" panose="02040503050406030204" pitchFamily="18" charset="0"/>
                          <a:ea typeface="Cambria" panose="02040503050406030204" pitchFamily="18" charset="0"/>
                        </a:rPr>
                        <a:t>9.80%</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4102963475"/>
                  </a:ext>
                </a:extLst>
              </a:tr>
              <a:tr h="233691">
                <a:tc>
                  <a:txBody>
                    <a:bodyPr/>
                    <a:lstStyle/>
                    <a:p>
                      <a:pPr algn="ctr" fontAlgn="ctr">
                        <a:buNone/>
                      </a:pPr>
                      <a:r>
                        <a:rPr lang="en-IN" sz="1200" b="0" i="0" u="none" strike="noStrike">
                          <a:solidFill>
                            <a:srgbClr val="000000"/>
                          </a:solidFill>
                          <a:effectLst/>
                          <a:latin typeface="Cambria" panose="02040503050406030204" pitchFamily="18" charset="0"/>
                          <a:ea typeface="Cambria" panose="02040503050406030204" pitchFamily="18" charset="0"/>
                        </a:rPr>
                        <a:t>Auto + EV</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905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chemeClr val="bg1">
                        <a:lumMod val="85000"/>
                      </a:schemeClr>
                    </a:solidFill>
                  </a:tcPr>
                </a:tc>
                <a:tc>
                  <a:txBody>
                    <a:bodyPr/>
                    <a:lstStyle/>
                    <a:p>
                      <a:pPr algn="ctr" fontAlgn="ctr">
                        <a:buNone/>
                      </a:pPr>
                      <a:r>
                        <a:rPr lang="en-IN" sz="1200" b="0" i="0" u="none" strike="noStrike">
                          <a:solidFill>
                            <a:srgbClr val="000000"/>
                          </a:solidFill>
                          <a:effectLst/>
                          <a:latin typeface="Cambria" panose="02040503050406030204" pitchFamily="18" charset="0"/>
                          <a:ea typeface="Cambria" panose="02040503050406030204" pitchFamily="18" charset="0"/>
                        </a:rPr>
                        <a:t>9.20%</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905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3535819337"/>
                  </a:ext>
                </a:extLst>
              </a:tr>
              <a:tr h="233691">
                <a:tc>
                  <a:txBody>
                    <a:bodyPr/>
                    <a:lstStyle/>
                    <a:p>
                      <a:pPr algn="ctr" fontAlgn="ctr">
                        <a:buNone/>
                      </a:pPr>
                      <a:r>
                        <a:rPr lang="en-IN" sz="1200" b="0" i="0" u="none" strike="noStrike">
                          <a:solidFill>
                            <a:srgbClr val="000000"/>
                          </a:solidFill>
                          <a:effectLst/>
                          <a:latin typeface="Cambria" panose="02040503050406030204" pitchFamily="18" charset="0"/>
                          <a:ea typeface="Cambria" panose="02040503050406030204" pitchFamily="18" charset="0"/>
                        </a:rPr>
                        <a:t>Tech &amp; Tech Services</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905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chemeClr val="bg1">
                        <a:lumMod val="95000"/>
                      </a:schemeClr>
                    </a:solidFill>
                  </a:tcPr>
                </a:tc>
                <a:tc>
                  <a:txBody>
                    <a:bodyPr/>
                    <a:lstStyle/>
                    <a:p>
                      <a:pPr algn="ctr" fontAlgn="ctr">
                        <a:buNone/>
                      </a:pPr>
                      <a:r>
                        <a:rPr lang="en-IN" sz="1200" b="0" i="0" u="none" strike="noStrike">
                          <a:solidFill>
                            <a:srgbClr val="000000"/>
                          </a:solidFill>
                          <a:effectLst/>
                          <a:latin typeface="Cambria" panose="02040503050406030204" pitchFamily="18" charset="0"/>
                          <a:ea typeface="Cambria" panose="02040503050406030204" pitchFamily="18" charset="0"/>
                        </a:rPr>
                        <a:t>9.10%</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905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999596891"/>
                  </a:ext>
                </a:extLst>
              </a:tr>
              <a:tr h="233691">
                <a:tc>
                  <a:txBody>
                    <a:bodyPr/>
                    <a:lstStyle/>
                    <a:p>
                      <a:pPr algn="ctr" fontAlgn="ctr">
                        <a:buNone/>
                      </a:pPr>
                      <a:r>
                        <a:rPr lang="en-IN" sz="1200" b="0" i="0" u="none" strike="noStrike">
                          <a:solidFill>
                            <a:srgbClr val="000000"/>
                          </a:solidFill>
                          <a:effectLst/>
                          <a:latin typeface="Cambria" panose="02040503050406030204" pitchFamily="18" charset="0"/>
                          <a:ea typeface="Cambria" panose="02040503050406030204" pitchFamily="18" charset="0"/>
                        </a:rPr>
                        <a:t>Healthcare Ecosystem</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905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chemeClr val="bg1">
                        <a:lumMod val="85000"/>
                      </a:schemeClr>
                    </a:solidFill>
                  </a:tcPr>
                </a:tc>
                <a:tc>
                  <a:txBody>
                    <a:bodyPr/>
                    <a:lstStyle/>
                    <a:p>
                      <a:pPr algn="ctr" fontAlgn="ctr">
                        <a:buNone/>
                      </a:pPr>
                      <a:r>
                        <a:rPr lang="en-IN" sz="1200" b="0" i="0" u="none" strike="noStrike">
                          <a:solidFill>
                            <a:srgbClr val="000000"/>
                          </a:solidFill>
                          <a:effectLst/>
                          <a:latin typeface="Cambria" panose="02040503050406030204" pitchFamily="18" charset="0"/>
                          <a:ea typeface="Cambria" panose="02040503050406030204" pitchFamily="18" charset="0"/>
                        </a:rPr>
                        <a:t>7.40%</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905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2075666509"/>
                  </a:ext>
                </a:extLst>
              </a:tr>
              <a:tr h="233691">
                <a:tc>
                  <a:txBody>
                    <a:bodyPr/>
                    <a:lstStyle/>
                    <a:p>
                      <a:pPr algn="ctr" fontAlgn="ctr">
                        <a:buNone/>
                      </a:pPr>
                      <a:r>
                        <a:rPr lang="en-IN" sz="1200" b="0" i="0" u="none" strike="noStrike">
                          <a:solidFill>
                            <a:srgbClr val="000000"/>
                          </a:solidFill>
                          <a:effectLst/>
                          <a:latin typeface="Cambria" panose="02040503050406030204" pitchFamily="18" charset="0"/>
                          <a:ea typeface="Cambria" panose="02040503050406030204" pitchFamily="18" charset="0"/>
                        </a:rPr>
                        <a:t>Manufacturing/Capex</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905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chemeClr val="bg1">
                        <a:lumMod val="95000"/>
                      </a:schemeClr>
                    </a:solidFill>
                  </a:tcPr>
                </a:tc>
                <a:tc>
                  <a:txBody>
                    <a:bodyPr/>
                    <a:lstStyle/>
                    <a:p>
                      <a:pPr algn="ctr" fontAlgn="ctr">
                        <a:buNone/>
                      </a:pPr>
                      <a:r>
                        <a:rPr lang="en-IN" sz="1200" b="0" i="0" u="none" strike="noStrike">
                          <a:solidFill>
                            <a:srgbClr val="000000"/>
                          </a:solidFill>
                          <a:effectLst/>
                          <a:latin typeface="Cambria" panose="02040503050406030204" pitchFamily="18" charset="0"/>
                          <a:ea typeface="Cambria" panose="02040503050406030204" pitchFamily="18" charset="0"/>
                        </a:rPr>
                        <a:t>5.90%</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905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3937878884"/>
                  </a:ext>
                </a:extLst>
              </a:tr>
              <a:tr h="233691">
                <a:tc>
                  <a:txBody>
                    <a:bodyPr/>
                    <a:lstStyle/>
                    <a:p>
                      <a:pPr algn="ctr" fontAlgn="ctr">
                        <a:buNone/>
                      </a:pPr>
                      <a:r>
                        <a:rPr lang="en-IN" sz="1200" b="0" i="0" u="none" strike="noStrike">
                          <a:solidFill>
                            <a:srgbClr val="000000"/>
                          </a:solidFill>
                          <a:effectLst/>
                          <a:latin typeface="Cambria" panose="02040503050406030204" pitchFamily="18" charset="0"/>
                          <a:ea typeface="Cambria" panose="02040503050406030204" pitchFamily="18" charset="0"/>
                        </a:rPr>
                        <a:t>Electronic Goods Manufacturing</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905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chemeClr val="bg1">
                        <a:lumMod val="85000"/>
                      </a:schemeClr>
                    </a:solidFill>
                  </a:tcPr>
                </a:tc>
                <a:tc>
                  <a:txBody>
                    <a:bodyPr/>
                    <a:lstStyle/>
                    <a:p>
                      <a:pPr algn="ctr" fontAlgn="ctr">
                        <a:buNone/>
                      </a:pPr>
                      <a:r>
                        <a:rPr lang="en-IN" sz="1200" b="0" i="0" u="none" strike="noStrike">
                          <a:solidFill>
                            <a:srgbClr val="000000"/>
                          </a:solidFill>
                          <a:effectLst/>
                          <a:latin typeface="Cambria" panose="02040503050406030204" pitchFamily="18" charset="0"/>
                          <a:ea typeface="Cambria" panose="02040503050406030204" pitchFamily="18" charset="0"/>
                        </a:rPr>
                        <a:t>3.50%</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905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3211626633"/>
                  </a:ext>
                </a:extLst>
              </a:tr>
              <a:tr h="233691">
                <a:tc>
                  <a:txBody>
                    <a:bodyPr/>
                    <a:lstStyle/>
                    <a:p>
                      <a:pPr algn="ctr" fontAlgn="ctr">
                        <a:buNone/>
                      </a:pPr>
                      <a:r>
                        <a:rPr lang="en-IN" sz="1200" b="0" i="0" u="none" strike="noStrike">
                          <a:solidFill>
                            <a:srgbClr val="000000"/>
                          </a:solidFill>
                          <a:effectLst/>
                          <a:latin typeface="Cambria" panose="02040503050406030204" pitchFamily="18" charset="0"/>
                          <a:ea typeface="Cambria" panose="02040503050406030204" pitchFamily="18" charset="0"/>
                        </a:rPr>
                        <a:t>Defense</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905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chemeClr val="bg1">
                        <a:lumMod val="95000"/>
                      </a:schemeClr>
                    </a:solidFill>
                  </a:tcPr>
                </a:tc>
                <a:tc>
                  <a:txBody>
                    <a:bodyPr/>
                    <a:lstStyle/>
                    <a:p>
                      <a:pPr algn="ctr" fontAlgn="ctr">
                        <a:buNone/>
                      </a:pPr>
                      <a:r>
                        <a:rPr lang="en-IN" sz="1200" b="0" i="0" u="none" strike="noStrike" dirty="0">
                          <a:solidFill>
                            <a:srgbClr val="000000"/>
                          </a:solidFill>
                          <a:effectLst/>
                          <a:latin typeface="Cambria" panose="02040503050406030204" pitchFamily="18" charset="0"/>
                          <a:ea typeface="Cambria" panose="02040503050406030204" pitchFamily="18" charset="0"/>
                        </a:rPr>
                        <a:t>3.50%</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905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3902057937"/>
                  </a:ext>
                </a:extLst>
              </a:tr>
            </a:tbl>
          </a:graphicData>
        </a:graphic>
      </p:graphicFrame>
      <p:graphicFrame>
        <p:nvGraphicFramePr>
          <p:cNvPr id="23" name="Table 22">
            <a:extLst>
              <a:ext uri="{FF2B5EF4-FFF2-40B4-BE49-F238E27FC236}">
                <a16:creationId xmlns:a16="http://schemas.microsoft.com/office/drawing/2014/main" id="{04496E5D-2C39-89A5-8E86-93C8875DDC23}"/>
              </a:ext>
            </a:extLst>
          </p:cNvPr>
          <p:cNvGraphicFramePr>
            <a:graphicFrameLocks noGrp="1"/>
          </p:cNvGraphicFramePr>
          <p:nvPr>
            <p:extLst>
              <p:ext uri="{D42A27DB-BD31-4B8C-83A1-F6EECF244321}">
                <p14:modId xmlns:p14="http://schemas.microsoft.com/office/powerpoint/2010/main" val="636049714"/>
              </p:ext>
            </p:extLst>
          </p:nvPr>
        </p:nvGraphicFramePr>
        <p:xfrm>
          <a:off x="4310863" y="3749033"/>
          <a:ext cx="4294093" cy="2722423"/>
        </p:xfrm>
        <a:graphic>
          <a:graphicData uri="http://schemas.openxmlformats.org/drawingml/2006/table">
            <a:tbl>
              <a:tblPr/>
              <a:tblGrid>
                <a:gridCol w="3168940">
                  <a:extLst>
                    <a:ext uri="{9D8B030D-6E8A-4147-A177-3AD203B41FA5}">
                      <a16:colId xmlns:a16="http://schemas.microsoft.com/office/drawing/2014/main" val="2238821253"/>
                    </a:ext>
                  </a:extLst>
                </a:gridCol>
                <a:gridCol w="1125153">
                  <a:extLst>
                    <a:ext uri="{9D8B030D-6E8A-4147-A177-3AD203B41FA5}">
                      <a16:colId xmlns:a16="http://schemas.microsoft.com/office/drawing/2014/main" val="584649402"/>
                    </a:ext>
                  </a:extLst>
                </a:gridCol>
              </a:tblGrid>
              <a:tr h="247493">
                <a:tc>
                  <a:txBody>
                    <a:bodyPr/>
                    <a:lstStyle/>
                    <a:p>
                      <a:pPr algn="ctr" rtl="0" fontAlgn="ctr">
                        <a:buNone/>
                      </a:pPr>
                      <a:r>
                        <a:rPr lang="en-IN" sz="1300" b="1" i="0" u="none" strike="noStrike">
                          <a:solidFill>
                            <a:srgbClr val="FFFFFF"/>
                          </a:solidFill>
                          <a:effectLst/>
                          <a:latin typeface="Cambria" panose="02040503050406030204" pitchFamily="18" charset="0"/>
                          <a:ea typeface="Cambria" panose="02040503050406030204" pitchFamily="18" charset="0"/>
                        </a:rPr>
                        <a:t>Top Holdings</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000000"/>
                    </a:solidFill>
                  </a:tcPr>
                </a:tc>
                <a:tc>
                  <a:txBody>
                    <a:bodyPr/>
                    <a:lstStyle/>
                    <a:p>
                      <a:pPr algn="ctr" rtl="0" fontAlgn="ctr">
                        <a:buNone/>
                      </a:pPr>
                      <a:r>
                        <a:rPr lang="en-US" sz="1300" b="1" i="0" u="none" strike="noStrike">
                          <a:solidFill>
                            <a:srgbClr val="FFFFFF"/>
                          </a:solidFill>
                          <a:effectLst/>
                          <a:latin typeface="Cambria" panose="02040503050406030204" pitchFamily="18" charset="0"/>
                          <a:ea typeface="Cambria" panose="02040503050406030204" pitchFamily="18" charset="0"/>
                        </a:rPr>
                        <a:t>% W</a:t>
                      </a:r>
                      <a:r>
                        <a:rPr lang="en-IN" sz="1300" b="1" i="0" u="none" strike="noStrike">
                          <a:solidFill>
                            <a:srgbClr val="FFFFFF"/>
                          </a:solidFill>
                          <a:effectLst/>
                          <a:latin typeface="Cambria" panose="02040503050406030204" pitchFamily="18" charset="0"/>
                          <a:ea typeface="Cambria" panose="02040503050406030204" pitchFamily="18" charset="0"/>
                        </a:rPr>
                        <a:t>eight</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000000"/>
                    </a:solidFill>
                  </a:tcPr>
                </a:tc>
                <a:extLst>
                  <a:ext uri="{0D108BD9-81ED-4DB2-BD59-A6C34878D82A}">
                    <a16:rowId xmlns:a16="http://schemas.microsoft.com/office/drawing/2014/main" val="3170895530"/>
                  </a:ext>
                </a:extLst>
              </a:tr>
              <a:tr h="247493">
                <a:tc>
                  <a:txBody>
                    <a:bodyPr/>
                    <a:lstStyle/>
                    <a:p>
                      <a:pPr algn="ctr" fontAlgn="ctr">
                        <a:buNone/>
                      </a:pPr>
                      <a:r>
                        <a:rPr lang="en-IN" sz="1300" b="0" i="0" u="none" strike="noStrike" dirty="0">
                          <a:solidFill>
                            <a:srgbClr val="000000"/>
                          </a:solidFill>
                          <a:effectLst/>
                          <a:latin typeface="Cambria" panose="02040503050406030204" pitchFamily="18" charset="0"/>
                          <a:ea typeface="Cambria" panose="02040503050406030204" pitchFamily="18" charset="0"/>
                        </a:rPr>
                        <a:t>Ather Energy Ltd.</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905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bg1">
                        <a:lumMod val="75000"/>
                      </a:schemeClr>
                    </a:solidFill>
                  </a:tcPr>
                </a:tc>
                <a:tc>
                  <a:txBody>
                    <a:bodyPr/>
                    <a:lstStyle/>
                    <a:p>
                      <a:pPr algn="ctr" fontAlgn="ctr">
                        <a:buNone/>
                      </a:pPr>
                      <a:r>
                        <a:rPr lang="en-IN" sz="1300" b="0" i="0" u="none" strike="noStrike">
                          <a:solidFill>
                            <a:srgbClr val="000000"/>
                          </a:solidFill>
                          <a:effectLst/>
                          <a:latin typeface="Cambria" panose="02040503050406030204" pitchFamily="18" charset="0"/>
                          <a:ea typeface="Cambria" panose="02040503050406030204" pitchFamily="18" charset="0"/>
                        </a:rPr>
                        <a:t>5.60%</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905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bg1">
                        <a:lumMod val="75000"/>
                      </a:schemeClr>
                    </a:solidFill>
                  </a:tcPr>
                </a:tc>
                <a:extLst>
                  <a:ext uri="{0D108BD9-81ED-4DB2-BD59-A6C34878D82A}">
                    <a16:rowId xmlns:a16="http://schemas.microsoft.com/office/drawing/2014/main" val="3037801637"/>
                  </a:ext>
                </a:extLst>
              </a:tr>
              <a:tr h="247493">
                <a:tc>
                  <a:txBody>
                    <a:bodyPr/>
                    <a:lstStyle/>
                    <a:p>
                      <a:pPr algn="ctr" fontAlgn="ctr">
                        <a:buNone/>
                      </a:pPr>
                      <a:r>
                        <a:rPr lang="en-IN" sz="1300" b="0" i="0" u="none" strike="noStrike">
                          <a:solidFill>
                            <a:srgbClr val="000000"/>
                          </a:solidFill>
                          <a:effectLst/>
                          <a:latin typeface="Cambria" panose="02040503050406030204" pitchFamily="18" charset="0"/>
                          <a:ea typeface="Cambria" panose="02040503050406030204" pitchFamily="18" charset="0"/>
                        </a:rPr>
                        <a:t>Apar Industries Ltd.</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chemeClr val="bg1">
                        <a:lumMod val="85000"/>
                      </a:schemeClr>
                    </a:solidFill>
                  </a:tcPr>
                </a:tc>
                <a:tc>
                  <a:txBody>
                    <a:bodyPr/>
                    <a:lstStyle/>
                    <a:p>
                      <a:pPr algn="ctr" fontAlgn="ctr">
                        <a:buNone/>
                      </a:pPr>
                      <a:r>
                        <a:rPr lang="en-IN" sz="1300" b="0" i="0" u="none" strike="noStrike">
                          <a:solidFill>
                            <a:srgbClr val="000000"/>
                          </a:solidFill>
                          <a:effectLst/>
                          <a:latin typeface="Cambria" panose="02040503050406030204" pitchFamily="18" charset="0"/>
                          <a:ea typeface="Cambria" panose="02040503050406030204" pitchFamily="18" charset="0"/>
                        </a:rPr>
                        <a:t>5.20%</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4153780706"/>
                  </a:ext>
                </a:extLst>
              </a:tr>
              <a:tr h="247493">
                <a:tc>
                  <a:txBody>
                    <a:bodyPr/>
                    <a:lstStyle/>
                    <a:p>
                      <a:pPr algn="ctr" fontAlgn="ctr">
                        <a:buNone/>
                      </a:pPr>
                      <a:r>
                        <a:rPr lang="en-IN" sz="1300" b="0" i="0" u="none" strike="noStrike">
                          <a:solidFill>
                            <a:srgbClr val="000000"/>
                          </a:solidFill>
                          <a:effectLst/>
                          <a:latin typeface="Cambria" panose="02040503050406030204" pitchFamily="18" charset="0"/>
                          <a:ea typeface="Cambria" panose="02040503050406030204" pitchFamily="18" charset="0"/>
                        </a:rPr>
                        <a:t>Aditya Infotech Ltd.</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905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bg1">
                        <a:lumMod val="75000"/>
                      </a:schemeClr>
                    </a:solidFill>
                  </a:tcPr>
                </a:tc>
                <a:tc>
                  <a:txBody>
                    <a:bodyPr/>
                    <a:lstStyle/>
                    <a:p>
                      <a:pPr algn="ctr" fontAlgn="ctr">
                        <a:buNone/>
                      </a:pPr>
                      <a:r>
                        <a:rPr lang="en-IN" sz="1300" b="0" i="0" u="none" strike="noStrike">
                          <a:solidFill>
                            <a:srgbClr val="000000"/>
                          </a:solidFill>
                          <a:effectLst/>
                          <a:latin typeface="Cambria" panose="02040503050406030204" pitchFamily="18" charset="0"/>
                          <a:ea typeface="Cambria" panose="02040503050406030204" pitchFamily="18" charset="0"/>
                        </a:rPr>
                        <a:t>5.20%</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905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bg1">
                        <a:lumMod val="75000"/>
                      </a:schemeClr>
                    </a:solidFill>
                  </a:tcPr>
                </a:tc>
                <a:extLst>
                  <a:ext uri="{0D108BD9-81ED-4DB2-BD59-A6C34878D82A}">
                    <a16:rowId xmlns:a16="http://schemas.microsoft.com/office/drawing/2014/main" val="3542288466"/>
                  </a:ext>
                </a:extLst>
              </a:tr>
              <a:tr h="247493">
                <a:tc>
                  <a:txBody>
                    <a:bodyPr/>
                    <a:lstStyle/>
                    <a:p>
                      <a:pPr algn="ctr" fontAlgn="ctr">
                        <a:buNone/>
                      </a:pPr>
                      <a:r>
                        <a:rPr lang="en-IN" sz="1300" b="0" i="0" u="none" strike="noStrike">
                          <a:solidFill>
                            <a:srgbClr val="000000"/>
                          </a:solidFill>
                          <a:effectLst/>
                          <a:latin typeface="Cambria" panose="02040503050406030204" pitchFamily="18" charset="0"/>
                          <a:ea typeface="Cambria" panose="02040503050406030204" pitchFamily="18" charset="0"/>
                        </a:rPr>
                        <a:t>Eternal Ltd.</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chemeClr val="bg1">
                        <a:lumMod val="85000"/>
                      </a:schemeClr>
                    </a:solidFill>
                  </a:tcPr>
                </a:tc>
                <a:tc>
                  <a:txBody>
                    <a:bodyPr/>
                    <a:lstStyle/>
                    <a:p>
                      <a:pPr algn="ctr" fontAlgn="ctr">
                        <a:buNone/>
                      </a:pPr>
                      <a:r>
                        <a:rPr lang="en-IN" sz="1300" b="0" i="0" u="none" strike="noStrike">
                          <a:solidFill>
                            <a:srgbClr val="000000"/>
                          </a:solidFill>
                          <a:effectLst/>
                          <a:latin typeface="Cambria" panose="02040503050406030204" pitchFamily="18" charset="0"/>
                          <a:ea typeface="Cambria" panose="02040503050406030204" pitchFamily="18" charset="0"/>
                        </a:rPr>
                        <a:t>5.10%</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2005050069"/>
                  </a:ext>
                </a:extLst>
              </a:tr>
              <a:tr h="247493">
                <a:tc>
                  <a:txBody>
                    <a:bodyPr/>
                    <a:lstStyle/>
                    <a:p>
                      <a:pPr algn="ctr" fontAlgn="ctr">
                        <a:buNone/>
                      </a:pPr>
                      <a:r>
                        <a:rPr lang="en-IN" sz="1300" b="0" i="0" u="none" strike="noStrike">
                          <a:solidFill>
                            <a:srgbClr val="000000"/>
                          </a:solidFill>
                          <a:effectLst/>
                          <a:latin typeface="Cambria" panose="02040503050406030204" pitchFamily="18" charset="0"/>
                          <a:ea typeface="Cambria" panose="02040503050406030204" pitchFamily="18" charset="0"/>
                        </a:rPr>
                        <a:t>PTC Industries Ltd.</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905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chemeClr val="bg1">
                        <a:lumMod val="75000"/>
                      </a:schemeClr>
                    </a:solidFill>
                  </a:tcPr>
                </a:tc>
                <a:tc>
                  <a:txBody>
                    <a:bodyPr/>
                    <a:lstStyle/>
                    <a:p>
                      <a:pPr algn="ctr" fontAlgn="ctr">
                        <a:buNone/>
                      </a:pPr>
                      <a:r>
                        <a:rPr lang="en-IN" sz="1300" b="0" i="0" u="none" strike="noStrike">
                          <a:solidFill>
                            <a:srgbClr val="000000"/>
                          </a:solidFill>
                          <a:effectLst/>
                          <a:latin typeface="Cambria" panose="02040503050406030204" pitchFamily="18" charset="0"/>
                          <a:ea typeface="Cambria" panose="02040503050406030204" pitchFamily="18" charset="0"/>
                        </a:rPr>
                        <a:t>5.00%</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905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chemeClr val="bg1">
                        <a:lumMod val="75000"/>
                      </a:schemeClr>
                    </a:solidFill>
                  </a:tcPr>
                </a:tc>
                <a:extLst>
                  <a:ext uri="{0D108BD9-81ED-4DB2-BD59-A6C34878D82A}">
                    <a16:rowId xmlns:a16="http://schemas.microsoft.com/office/drawing/2014/main" val="690603092"/>
                  </a:ext>
                </a:extLst>
              </a:tr>
              <a:tr h="247493">
                <a:tc>
                  <a:txBody>
                    <a:bodyPr/>
                    <a:lstStyle/>
                    <a:p>
                      <a:pPr algn="ctr" fontAlgn="ctr">
                        <a:buNone/>
                      </a:pPr>
                      <a:r>
                        <a:rPr lang="en-IN" sz="1300" b="0" i="0" u="none" strike="noStrike">
                          <a:solidFill>
                            <a:srgbClr val="000000"/>
                          </a:solidFill>
                          <a:effectLst/>
                          <a:latin typeface="Cambria" panose="02040503050406030204" pitchFamily="18" charset="0"/>
                          <a:ea typeface="Cambria" panose="02040503050406030204" pitchFamily="18" charset="0"/>
                        </a:rPr>
                        <a:t>CG Power and Industrial Solutions Ltd.</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905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chemeClr val="bg1">
                        <a:lumMod val="85000"/>
                      </a:schemeClr>
                    </a:solidFill>
                  </a:tcPr>
                </a:tc>
                <a:tc>
                  <a:txBody>
                    <a:bodyPr/>
                    <a:lstStyle/>
                    <a:p>
                      <a:pPr algn="ctr" fontAlgn="ctr">
                        <a:buNone/>
                      </a:pPr>
                      <a:r>
                        <a:rPr lang="en-IN" sz="1300" b="0" i="0" u="none" strike="noStrike">
                          <a:solidFill>
                            <a:srgbClr val="000000"/>
                          </a:solidFill>
                          <a:effectLst/>
                          <a:latin typeface="Cambria" panose="02040503050406030204" pitchFamily="18" charset="0"/>
                          <a:ea typeface="Cambria" panose="02040503050406030204" pitchFamily="18" charset="0"/>
                        </a:rPr>
                        <a:t>4.50%</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905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69545772"/>
                  </a:ext>
                </a:extLst>
              </a:tr>
              <a:tr h="247493">
                <a:tc>
                  <a:txBody>
                    <a:bodyPr/>
                    <a:lstStyle/>
                    <a:p>
                      <a:pPr algn="ctr" fontAlgn="ctr">
                        <a:buNone/>
                      </a:pPr>
                      <a:r>
                        <a:rPr lang="en-IN" sz="1300" b="0" i="0" u="none" strike="noStrike">
                          <a:solidFill>
                            <a:srgbClr val="000000"/>
                          </a:solidFill>
                          <a:effectLst/>
                          <a:latin typeface="Cambria" panose="02040503050406030204" pitchFamily="18" charset="0"/>
                          <a:ea typeface="Cambria" panose="02040503050406030204" pitchFamily="18" charset="0"/>
                        </a:rPr>
                        <a:t>Radico Khaitan Ltd.</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905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chemeClr val="bg1">
                        <a:lumMod val="75000"/>
                      </a:schemeClr>
                    </a:solidFill>
                  </a:tcPr>
                </a:tc>
                <a:tc>
                  <a:txBody>
                    <a:bodyPr/>
                    <a:lstStyle/>
                    <a:p>
                      <a:pPr algn="ctr" fontAlgn="ctr">
                        <a:buNone/>
                      </a:pPr>
                      <a:r>
                        <a:rPr lang="en-IN" sz="1300" b="0" i="0" u="none" strike="noStrike">
                          <a:solidFill>
                            <a:srgbClr val="000000"/>
                          </a:solidFill>
                          <a:effectLst/>
                          <a:latin typeface="Cambria" panose="02040503050406030204" pitchFamily="18" charset="0"/>
                          <a:ea typeface="Cambria" panose="02040503050406030204" pitchFamily="18" charset="0"/>
                        </a:rPr>
                        <a:t>4.50%</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905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chemeClr val="bg1">
                        <a:lumMod val="75000"/>
                      </a:schemeClr>
                    </a:solidFill>
                  </a:tcPr>
                </a:tc>
                <a:extLst>
                  <a:ext uri="{0D108BD9-81ED-4DB2-BD59-A6C34878D82A}">
                    <a16:rowId xmlns:a16="http://schemas.microsoft.com/office/drawing/2014/main" val="437356230"/>
                  </a:ext>
                </a:extLst>
              </a:tr>
              <a:tr h="247493">
                <a:tc>
                  <a:txBody>
                    <a:bodyPr/>
                    <a:lstStyle/>
                    <a:p>
                      <a:pPr algn="ctr" fontAlgn="ctr">
                        <a:buNone/>
                      </a:pPr>
                      <a:r>
                        <a:rPr lang="en-IN" sz="1300" b="0" i="0" u="none" strike="noStrike">
                          <a:solidFill>
                            <a:srgbClr val="000000"/>
                          </a:solidFill>
                          <a:effectLst/>
                          <a:latin typeface="Cambria" panose="02040503050406030204" pitchFamily="18" charset="0"/>
                          <a:ea typeface="Cambria" panose="02040503050406030204" pitchFamily="18" charset="0"/>
                        </a:rPr>
                        <a:t>Billionbrains Garage Ventures Ltd.</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905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chemeClr val="bg1">
                        <a:lumMod val="85000"/>
                      </a:schemeClr>
                    </a:solidFill>
                  </a:tcPr>
                </a:tc>
                <a:tc>
                  <a:txBody>
                    <a:bodyPr/>
                    <a:lstStyle/>
                    <a:p>
                      <a:pPr algn="ctr" fontAlgn="ctr">
                        <a:buNone/>
                      </a:pPr>
                      <a:r>
                        <a:rPr lang="en-IN" sz="1300" b="0" i="0" u="none" strike="noStrike">
                          <a:solidFill>
                            <a:srgbClr val="000000"/>
                          </a:solidFill>
                          <a:effectLst/>
                          <a:latin typeface="Cambria" panose="02040503050406030204" pitchFamily="18" charset="0"/>
                          <a:ea typeface="Cambria" panose="02040503050406030204" pitchFamily="18" charset="0"/>
                        </a:rPr>
                        <a:t>4.20%</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905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569598891"/>
                  </a:ext>
                </a:extLst>
              </a:tr>
              <a:tr h="247493">
                <a:tc>
                  <a:txBody>
                    <a:bodyPr/>
                    <a:lstStyle/>
                    <a:p>
                      <a:pPr algn="ctr" fontAlgn="ctr">
                        <a:buNone/>
                      </a:pPr>
                      <a:r>
                        <a:rPr lang="en-IN" sz="1300" b="0" i="0" u="none" strike="noStrike">
                          <a:solidFill>
                            <a:srgbClr val="000000"/>
                          </a:solidFill>
                          <a:effectLst/>
                          <a:latin typeface="Cambria" panose="02040503050406030204" pitchFamily="18" charset="0"/>
                          <a:ea typeface="Cambria" panose="02040503050406030204" pitchFamily="18" charset="0"/>
                        </a:rPr>
                        <a:t>Shriram Finance Ltd.</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905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chemeClr val="bg1">
                        <a:lumMod val="75000"/>
                      </a:schemeClr>
                    </a:solidFill>
                  </a:tcPr>
                </a:tc>
                <a:tc>
                  <a:txBody>
                    <a:bodyPr/>
                    <a:lstStyle/>
                    <a:p>
                      <a:pPr algn="ctr" fontAlgn="ctr">
                        <a:buNone/>
                      </a:pPr>
                      <a:r>
                        <a:rPr lang="en-IN" sz="1300" b="0" i="0" u="none" strike="noStrike">
                          <a:solidFill>
                            <a:srgbClr val="000000"/>
                          </a:solidFill>
                          <a:effectLst/>
                          <a:latin typeface="Cambria" panose="02040503050406030204" pitchFamily="18" charset="0"/>
                          <a:ea typeface="Cambria" panose="02040503050406030204" pitchFamily="18" charset="0"/>
                        </a:rPr>
                        <a:t>4.20%</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905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chemeClr val="bg1">
                        <a:lumMod val="75000"/>
                      </a:schemeClr>
                    </a:solidFill>
                  </a:tcPr>
                </a:tc>
                <a:extLst>
                  <a:ext uri="{0D108BD9-81ED-4DB2-BD59-A6C34878D82A}">
                    <a16:rowId xmlns:a16="http://schemas.microsoft.com/office/drawing/2014/main" val="1995519822"/>
                  </a:ext>
                </a:extLst>
              </a:tr>
              <a:tr h="247493">
                <a:tc>
                  <a:txBody>
                    <a:bodyPr/>
                    <a:lstStyle/>
                    <a:p>
                      <a:pPr algn="ctr" fontAlgn="ctr">
                        <a:buNone/>
                      </a:pPr>
                      <a:r>
                        <a:rPr lang="en-IN" sz="1300" b="0" i="0" u="none" strike="noStrike">
                          <a:solidFill>
                            <a:srgbClr val="000000"/>
                          </a:solidFill>
                          <a:effectLst/>
                          <a:latin typeface="Cambria" panose="02040503050406030204" pitchFamily="18" charset="0"/>
                          <a:ea typeface="Cambria" panose="02040503050406030204" pitchFamily="18" charset="0"/>
                        </a:rPr>
                        <a:t>Suzlon Energy Ltd.</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905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bg1">
                        <a:lumMod val="85000"/>
                      </a:schemeClr>
                    </a:solidFill>
                  </a:tcPr>
                </a:tc>
                <a:tc>
                  <a:txBody>
                    <a:bodyPr/>
                    <a:lstStyle/>
                    <a:p>
                      <a:pPr algn="ctr" fontAlgn="ctr">
                        <a:buNone/>
                      </a:pPr>
                      <a:r>
                        <a:rPr lang="en-IN" sz="1300" b="0" i="0" u="none" strike="noStrike" dirty="0">
                          <a:solidFill>
                            <a:srgbClr val="000000"/>
                          </a:solidFill>
                          <a:effectLst/>
                          <a:latin typeface="Cambria" panose="02040503050406030204" pitchFamily="18" charset="0"/>
                          <a:ea typeface="Cambria" panose="02040503050406030204" pitchFamily="18" charset="0"/>
                        </a:rPr>
                        <a:t>4.20%</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905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3427051135"/>
                  </a:ext>
                </a:extLst>
              </a:tr>
            </a:tbl>
          </a:graphicData>
        </a:graphic>
      </p:graphicFrame>
      <p:graphicFrame>
        <p:nvGraphicFramePr>
          <p:cNvPr id="6" name="Chart 5">
            <a:extLst>
              <a:ext uri="{FF2B5EF4-FFF2-40B4-BE49-F238E27FC236}">
                <a16:creationId xmlns:a16="http://schemas.microsoft.com/office/drawing/2014/main" id="{8B4A4074-78A8-C52F-D6A4-41125A690816}"/>
              </a:ext>
            </a:extLst>
          </p:cNvPr>
          <p:cNvGraphicFramePr>
            <a:graphicFrameLocks/>
          </p:cNvGraphicFramePr>
          <p:nvPr>
            <p:extLst>
              <p:ext uri="{D42A27DB-BD31-4B8C-83A1-F6EECF244321}">
                <p14:modId xmlns:p14="http://schemas.microsoft.com/office/powerpoint/2010/main" val="3172457400"/>
              </p:ext>
            </p:extLst>
          </p:nvPr>
        </p:nvGraphicFramePr>
        <p:xfrm>
          <a:off x="8763465" y="3603609"/>
          <a:ext cx="3276293" cy="1644988"/>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8" name="Chart 7">
            <a:extLst>
              <a:ext uri="{FF2B5EF4-FFF2-40B4-BE49-F238E27FC236}">
                <a16:creationId xmlns:a16="http://schemas.microsoft.com/office/drawing/2014/main" id="{00000000-0008-0000-4E00-000007000000}"/>
              </a:ext>
            </a:extLst>
          </p:cNvPr>
          <p:cNvGraphicFramePr>
            <a:graphicFrameLocks/>
          </p:cNvGraphicFramePr>
          <p:nvPr>
            <p:extLst>
              <p:ext uri="{D42A27DB-BD31-4B8C-83A1-F6EECF244321}">
                <p14:modId xmlns:p14="http://schemas.microsoft.com/office/powerpoint/2010/main" val="3162672029"/>
              </p:ext>
            </p:extLst>
          </p:nvPr>
        </p:nvGraphicFramePr>
        <p:xfrm>
          <a:off x="4310863" y="1032817"/>
          <a:ext cx="4294093" cy="2615762"/>
        </p:xfrm>
        <a:graphic>
          <a:graphicData uri="http://schemas.openxmlformats.org/drawingml/2006/chart">
            <c:chart xmlns:c="http://schemas.openxmlformats.org/drawingml/2006/chart" xmlns:r="http://schemas.openxmlformats.org/officeDocument/2006/relationships" r:id="rId4"/>
          </a:graphicData>
        </a:graphic>
      </p:graphicFrame>
    </p:spTree>
    <p:extLst>
      <p:ext uri="{BB962C8B-B14F-4D97-AF65-F5344CB8AC3E}">
        <p14:creationId xmlns:p14="http://schemas.microsoft.com/office/powerpoint/2010/main" val="3305344845"/>
      </p:ext>
    </p:extLst>
  </p:cSld>
  <p:clrMapOvr>
    <a:masterClrMapping/>
  </p:clrMapOvr>
</p:sld>
</file>

<file path=ppt/slides/slide10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0272529-A4F1-9E64-A8EB-5A6C1C3A6122}"/>
            </a:ext>
          </a:extLst>
        </p:cNvPr>
        <p:cNvGrpSpPr/>
        <p:nvPr/>
      </p:nvGrpSpPr>
      <p:grpSpPr>
        <a:xfrm>
          <a:off x="0" y="0"/>
          <a:ext cx="0" cy="0"/>
          <a:chOff x="0" y="0"/>
          <a:chExt cx="0" cy="0"/>
        </a:xfrm>
      </p:grpSpPr>
      <p:sp>
        <p:nvSpPr>
          <p:cNvPr id="17" name="Oval 16">
            <a:extLst>
              <a:ext uri="{FF2B5EF4-FFF2-40B4-BE49-F238E27FC236}">
                <a16:creationId xmlns:a16="http://schemas.microsoft.com/office/drawing/2014/main" id="{F486D2D8-1E58-2BAD-93E2-4E493A4F6BDA}"/>
              </a:ext>
            </a:extLst>
          </p:cNvPr>
          <p:cNvSpPr/>
          <p:nvPr/>
        </p:nvSpPr>
        <p:spPr>
          <a:xfrm>
            <a:off x="-1235413" y="408562"/>
            <a:ext cx="5768502" cy="5768502"/>
          </a:xfrm>
          <a:prstGeom prst="ellipse">
            <a:avLst/>
          </a:prstGeom>
          <a:solidFill>
            <a:schemeClr val="bg1">
              <a:lumMod val="85000"/>
              <a:alpha val="26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 name="Rectangle 11">
            <a:extLst>
              <a:ext uri="{FF2B5EF4-FFF2-40B4-BE49-F238E27FC236}">
                <a16:creationId xmlns:a16="http://schemas.microsoft.com/office/drawing/2014/main" id="{2A95DE2D-B1EE-DDA4-DE99-54E802121E5C}"/>
              </a:ext>
            </a:extLst>
          </p:cNvPr>
          <p:cNvSpPr/>
          <p:nvPr/>
        </p:nvSpPr>
        <p:spPr>
          <a:xfrm>
            <a:off x="-526473" y="6036365"/>
            <a:ext cx="12718473" cy="821635"/>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 name="TextBox 10">
            <a:extLst>
              <a:ext uri="{FF2B5EF4-FFF2-40B4-BE49-F238E27FC236}">
                <a16:creationId xmlns:a16="http://schemas.microsoft.com/office/drawing/2014/main" id="{E2E8DD86-99AF-5E22-44B3-61ABAAB19923}"/>
              </a:ext>
            </a:extLst>
          </p:cNvPr>
          <p:cNvSpPr txBox="1"/>
          <p:nvPr/>
        </p:nvSpPr>
        <p:spPr>
          <a:xfrm>
            <a:off x="2936844" y="2674213"/>
            <a:ext cx="6643531" cy="830997"/>
          </a:xfrm>
          <a:prstGeom prst="rect">
            <a:avLst/>
          </a:prstGeom>
          <a:noFill/>
          <a:ln>
            <a:noFill/>
          </a:ln>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800" b="1"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Arial" pitchFamily="34" charset="0"/>
              </a:rPr>
              <a:t>Offshore Funds</a:t>
            </a:r>
          </a:p>
        </p:txBody>
      </p:sp>
      <p:sp>
        <p:nvSpPr>
          <p:cNvPr id="16" name="Donut 15">
            <a:extLst>
              <a:ext uri="{FF2B5EF4-FFF2-40B4-BE49-F238E27FC236}">
                <a16:creationId xmlns:a16="http://schemas.microsoft.com/office/drawing/2014/main" id="{719052CE-E974-6847-1217-8DA898601F49}"/>
              </a:ext>
            </a:extLst>
          </p:cNvPr>
          <p:cNvSpPr/>
          <p:nvPr/>
        </p:nvSpPr>
        <p:spPr>
          <a:xfrm>
            <a:off x="-1400783" y="-1432347"/>
            <a:ext cx="4077477" cy="4077477"/>
          </a:xfrm>
          <a:prstGeom prst="donut">
            <a:avLst>
              <a:gd name="adj" fmla="val 11399"/>
            </a:avLst>
          </a:prstGeom>
          <a:solidFill>
            <a:srgbClr val="C6995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cxnSp>
        <p:nvCxnSpPr>
          <p:cNvPr id="20" name="Straight Connector 19">
            <a:extLst>
              <a:ext uri="{FF2B5EF4-FFF2-40B4-BE49-F238E27FC236}">
                <a16:creationId xmlns:a16="http://schemas.microsoft.com/office/drawing/2014/main" id="{8CC09F5D-B87E-066F-F8B1-9D46ED6D1A1B}"/>
              </a:ext>
            </a:extLst>
          </p:cNvPr>
          <p:cNvCxnSpPr>
            <a:cxnSpLocks/>
          </p:cNvCxnSpPr>
          <p:nvPr/>
        </p:nvCxnSpPr>
        <p:spPr>
          <a:xfrm>
            <a:off x="11284880" y="793"/>
            <a:ext cx="0" cy="6176273"/>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614812398"/>
      </p:ext>
    </p:extLst>
  </p:cSld>
  <p:clrMapOvr>
    <a:masterClrMapping/>
  </p:clrMapOvr>
</p:sld>
</file>

<file path=ppt/slides/slide10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51642C2-A4D3-C1F7-45C8-D6948A5A9A2B}"/>
            </a:ext>
          </a:extLst>
        </p:cNvPr>
        <p:cNvGrpSpPr/>
        <p:nvPr/>
      </p:nvGrpSpPr>
      <p:grpSpPr>
        <a:xfrm>
          <a:off x="0" y="0"/>
          <a:ext cx="0" cy="0"/>
          <a:chOff x="0" y="0"/>
          <a:chExt cx="0" cy="0"/>
        </a:xfrm>
      </p:grpSpPr>
      <p:sp>
        <p:nvSpPr>
          <p:cNvPr id="2" name="Rectangle 1">
            <a:extLst>
              <a:ext uri="{FF2B5EF4-FFF2-40B4-BE49-F238E27FC236}">
                <a16:creationId xmlns:a16="http://schemas.microsoft.com/office/drawing/2014/main" id="{A0DAA9DA-645F-332B-6E85-D657793B9C68}"/>
              </a:ext>
            </a:extLst>
          </p:cNvPr>
          <p:cNvSpPr/>
          <p:nvPr/>
        </p:nvSpPr>
        <p:spPr>
          <a:xfrm>
            <a:off x="0" y="0"/>
            <a:ext cx="12191695" cy="822960"/>
          </a:xfrm>
          <a:prstGeom prst="rect">
            <a:avLst/>
          </a:prstGeom>
          <a:solidFill>
            <a:srgbClr val="0000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sz="1800" b="0" i="0" u="none" strike="noStrike" kern="1200" cap="none" spc="0" normalizeH="0" baseline="0" noProof="0">
              <a:ln>
                <a:noFill/>
              </a:ln>
              <a:solidFill>
                <a:prstClr val="white"/>
              </a:solidFill>
              <a:effectLst/>
              <a:uLnTx/>
              <a:uFillTx/>
              <a:latin typeface="Calibri"/>
              <a:ea typeface="+mn-ea"/>
              <a:cs typeface="+mn-cs"/>
            </a:endParaRPr>
          </a:p>
        </p:txBody>
      </p:sp>
      <p:pic>
        <p:nvPicPr>
          <p:cNvPr id="4" name="Picture 3" descr="white_logo.png">
            <a:extLst>
              <a:ext uri="{FF2B5EF4-FFF2-40B4-BE49-F238E27FC236}">
                <a16:creationId xmlns:a16="http://schemas.microsoft.com/office/drawing/2014/main" id="{5B690564-A562-D3F3-9711-EAA8C6335D5E}"/>
              </a:ext>
            </a:extLst>
          </p:cNvPr>
          <p:cNvPicPr>
            <a:picLocks noChangeAspect="1"/>
          </p:cNvPicPr>
          <p:nvPr/>
        </p:nvPicPr>
        <p:blipFill>
          <a:blip r:embed="rId2"/>
          <a:stretch>
            <a:fillRect/>
          </a:stretch>
        </p:blipFill>
        <p:spPr>
          <a:xfrm>
            <a:off x="10533888" y="246888"/>
            <a:ext cx="1490472" cy="324612"/>
          </a:xfrm>
          <a:prstGeom prst="rect">
            <a:avLst/>
          </a:prstGeom>
        </p:spPr>
      </p:pic>
      <p:sp>
        <p:nvSpPr>
          <p:cNvPr id="5" name="Rectangle 4">
            <a:extLst>
              <a:ext uri="{FF2B5EF4-FFF2-40B4-BE49-F238E27FC236}">
                <a16:creationId xmlns:a16="http://schemas.microsoft.com/office/drawing/2014/main" id="{A87F3E0A-39B2-4988-0A9F-5E68EC4F7885}"/>
              </a:ext>
            </a:extLst>
          </p:cNvPr>
          <p:cNvSpPr/>
          <p:nvPr/>
        </p:nvSpPr>
        <p:spPr>
          <a:xfrm>
            <a:off x="0" y="804672"/>
            <a:ext cx="12191695" cy="45720"/>
          </a:xfrm>
          <a:prstGeom prst="rect">
            <a:avLst/>
          </a:prstGeom>
          <a:solidFill>
            <a:srgbClr val="A6A6A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sz="1800" b="0" i="0" u="none" strike="noStrike" kern="1200" cap="none" spc="0" normalizeH="0" baseline="0" noProof="0">
              <a:ln>
                <a:noFill/>
              </a:ln>
              <a:solidFill>
                <a:prstClr val="white"/>
              </a:solidFill>
              <a:effectLst/>
              <a:uLnTx/>
              <a:uFillTx/>
              <a:latin typeface="Calibri"/>
              <a:ea typeface="+mn-ea"/>
              <a:cs typeface="+mn-cs"/>
            </a:endParaRPr>
          </a:p>
        </p:txBody>
      </p:sp>
      <p:graphicFrame>
        <p:nvGraphicFramePr>
          <p:cNvPr id="8" name="Table 7">
            <a:extLst>
              <a:ext uri="{FF2B5EF4-FFF2-40B4-BE49-F238E27FC236}">
                <a16:creationId xmlns:a16="http://schemas.microsoft.com/office/drawing/2014/main" id="{40B3B506-70F1-08F7-90F3-83B98A8AD2EB}"/>
              </a:ext>
            </a:extLst>
          </p:cNvPr>
          <p:cNvGraphicFramePr>
            <a:graphicFrameLocks noGrp="1"/>
          </p:cNvGraphicFramePr>
          <p:nvPr/>
        </p:nvGraphicFramePr>
        <p:xfrm>
          <a:off x="164591" y="4171492"/>
          <a:ext cx="4126493" cy="2315184"/>
        </p:xfrm>
        <a:graphic>
          <a:graphicData uri="http://schemas.openxmlformats.org/drawingml/2006/table">
            <a:tbl>
              <a:tblPr>
                <a:tableStyleId>{5C22544A-7EE6-4342-B048-85BDC9FD1C3A}</a:tableStyleId>
              </a:tblPr>
              <a:tblGrid>
                <a:gridCol w="1572922">
                  <a:extLst>
                    <a:ext uri="{9D8B030D-6E8A-4147-A177-3AD203B41FA5}">
                      <a16:colId xmlns:a16="http://schemas.microsoft.com/office/drawing/2014/main" val="20000"/>
                    </a:ext>
                  </a:extLst>
                </a:gridCol>
                <a:gridCol w="2553571">
                  <a:extLst>
                    <a:ext uri="{9D8B030D-6E8A-4147-A177-3AD203B41FA5}">
                      <a16:colId xmlns:a16="http://schemas.microsoft.com/office/drawing/2014/main" val="20001"/>
                    </a:ext>
                  </a:extLst>
                </a:gridCol>
              </a:tblGrid>
              <a:tr h="289398">
                <a:tc>
                  <a:txBody>
                    <a:bodyPr/>
                    <a:lstStyle/>
                    <a:p>
                      <a:pPr algn="ctr"/>
                      <a:r>
                        <a:rPr sz="1200" b="1" i="0">
                          <a:solidFill>
                            <a:srgbClr val="FFFFFF"/>
                          </a:solidFill>
                          <a:latin typeface="Cambria"/>
                          <a:cs typeface="Cambria"/>
                        </a:rPr>
                        <a:t>Particulars</a:t>
                      </a:r>
                    </a:p>
                  </a:txBody>
                  <a:tcPr marL="45720" marR="45720" marT="9144" marB="9144" anchor="ctr">
                    <a:solidFill>
                      <a:srgbClr val="000000"/>
                    </a:solidFill>
                  </a:tcPr>
                </a:tc>
                <a:tc>
                  <a:txBody>
                    <a:bodyPr/>
                    <a:lstStyle/>
                    <a:p>
                      <a:pPr algn="ctr"/>
                      <a:r>
                        <a:rPr sz="1200" b="1" i="0" dirty="0">
                          <a:solidFill>
                            <a:srgbClr val="FFFFFF"/>
                          </a:solidFill>
                          <a:latin typeface="Cambria"/>
                          <a:cs typeface="Cambria"/>
                        </a:rPr>
                        <a:t>Details</a:t>
                      </a:r>
                    </a:p>
                  </a:txBody>
                  <a:tcPr marL="45720" marR="45720" marT="9144" marB="9144" anchor="ctr">
                    <a:solidFill>
                      <a:srgbClr val="000000"/>
                    </a:solidFill>
                  </a:tcPr>
                </a:tc>
                <a:extLst>
                  <a:ext uri="{0D108BD9-81ED-4DB2-BD59-A6C34878D82A}">
                    <a16:rowId xmlns:a16="http://schemas.microsoft.com/office/drawing/2014/main" val="10000"/>
                  </a:ext>
                </a:extLst>
              </a:tr>
              <a:tr h="289398">
                <a:tc>
                  <a:txBody>
                    <a:bodyPr/>
                    <a:lstStyle/>
                    <a:p>
                      <a:pPr algn="ctr"/>
                      <a:r>
                        <a:rPr lang="en-IN" sz="1200" b="1" i="0" dirty="0">
                          <a:solidFill>
                            <a:srgbClr val="000000"/>
                          </a:solidFill>
                          <a:latin typeface="Cambria"/>
                          <a:cs typeface="Cambria"/>
                        </a:rPr>
                        <a:t>Min. Investment</a:t>
                      </a:r>
                      <a:endParaRPr sz="1200" b="1" i="0" dirty="0">
                        <a:solidFill>
                          <a:srgbClr val="000000"/>
                        </a:solidFill>
                        <a:latin typeface="Cambria"/>
                        <a:cs typeface="Cambria"/>
                      </a:endParaRPr>
                    </a:p>
                  </a:txBody>
                  <a:tcPr marL="45720" marR="45720" marT="9144" marB="9144" anchor="ctr">
                    <a:solidFill>
                      <a:srgbClr val="E7E7E7"/>
                    </a:solidFill>
                  </a:tcPr>
                </a:tc>
                <a:tc>
                  <a:txBody>
                    <a:bodyPr/>
                    <a:lstStyle/>
                    <a:p>
                      <a:pPr algn="ctr"/>
                      <a:r>
                        <a:rPr lang="en-IN" sz="1200" b="0" i="0" dirty="0">
                          <a:solidFill>
                            <a:srgbClr val="000000"/>
                          </a:solidFill>
                          <a:latin typeface="Cambria"/>
                          <a:cs typeface="Cambria"/>
                        </a:rPr>
                        <a:t>US$ 100,000</a:t>
                      </a:r>
                      <a:endParaRPr sz="1200" b="0" i="0" dirty="0">
                        <a:solidFill>
                          <a:srgbClr val="000000"/>
                        </a:solidFill>
                        <a:latin typeface="Cambria"/>
                        <a:cs typeface="Cambria"/>
                      </a:endParaRPr>
                    </a:p>
                  </a:txBody>
                  <a:tcPr marL="45720" marR="45720" marT="9144" marB="9144" anchor="ctr">
                    <a:solidFill>
                      <a:srgbClr val="E7E7E7"/>
                    </a:solidFill>
                  </a:tcPr>
                </a:tc>
                <a:extLst>
                  <a:ext uri="{0D108BD9-81ED-4DB2-BD59-A6C34878D82A}">
                    <a16:rowId xmlns:a16="http://schemas.microsoft.com/office/drawing/2014/main" val="10001"/>
                  </a:ext>
                </a:extLst>
              </a:tr>
              <a:tr h="289398">
                <a:tc>
                  <a:txBody>
                    <a:bodyPr/>
                    <a:lstStyle/>
                    <a:p>
                      <a:pPr algn="ctr"/>
                      <a:r>
                        <a:rPr sz="1200" b="1" i="0" dirty="0">
                          <a:solidFill>
                            <a:srgbClr val="000000"/>
                          </a:solidFill>
                          <a:latin typeface="Cambria"/>
                          <a:cs typeface="Cambria"/>
                        </a:rPr>
                        <a:t>Inception</a:t>
                      </a:r>
                    </a:p>
                  </a:txBody>
                  <a:tcPr marL="45720" marR="45720" marT="9144" marB="9144" anchor="ctr">
                    <a:solidFill>
                      <a:srgbClr val="FFFFFF"/>
                    </a:solidFill>
                  </a:tcPr>
                </a:tc>
                <a:tc>
                  <a:txBody>
                    <a:bodyPr/>
                    <a:lstStyle/>
                    <a:p>
                      <a:pPr algn="ctr"/>
                      <a:r>
                        <a:rPr sz="1200" b="0" i="0" dirty="0">
                          <a:solidFill>
                            <a:srgbClr val="000000"/>
                          </a:solidFill>
                          <a:latin typeface="Cambria"/>
                          <a:cs typeface="Cambria"/>
                        </a:rPr>
                        <a:t>October </a:t>
                      </a:r>
                      <a:r>
                        <a:rPr lang="en-IN" sz="1200" b="0" i="0" dirty="0">
                          <a:solidFill>
                            <a:srgbClr val="000000"/>
                          </a:solidFill>
                          <a:latin typeface="Cambria"/>
                          <a:cs typeface="Cambria"/>
                        </a:rPr>
                        <a:t>4</a:t>
                      </a:r>
                      <a:r>
                        <a:rPr lang="en-IN" sz="1200" b="0" i="0" baseline="30000" dirty="0">
                          <a:solidFill>
                            <a:srgbClr val="000000"/>
                          </a:solidFill>
                          <a:latin typeface="Cambria"/>
                          <a:cs typeface="Cambria"/>
                        </a:rPr>
                        <a:t>th</a:t>
                      </a:r>
                      <a:r>
                        <a:rPr lang="en-IN" sz="1200" b="0" i="0" dirty="0">
                          <a:solidFill>
                            <a:srgbClr val="000000"/>
                          </a:solidFill>
                          <a:latin typeface="Cambria"/>
                          <a:cs typeface="Cambria"/>
                        </a:rPr>
                        <a:t> ,</a:t>
                      </a:r>
                      <a:r>
                        <a:rPr sz="1200" b="0" i="0" dirty="0">
                          <a:solidFill>
                            <a:srgbClr val="000000"/>
                          </a:solidFill>
                          <a:latin typeface="Cambria"/>
                          <a:cs typeface="Cambria"/>
                        </a:rPr>
                        <a:t>2013</a:t>
                      </a:r>
                    </a:p>
                  </a:txBody>
                  <a:tcPr marL="45720" marR="45720" marT="9144" marB="9144" anchor="ctr">
                    <a:solidFill>
                      <a:srgbClr val="FFFFFF"/>
                    </a:solidFill>
                  </a:tcPr>
                </a:tc>
                <a:extLst>
                  <a:ext uri="{0D108BD9-81ED-4DB2-BD59-A6C34878D82A}">
                    <a16:rowId xmlns:a16="http://schemas.microsoft.com/office/drawing/2014/main" val="10003"/>
                  </a:ext>
                </a:extLst>
              </a:tr>
              <a:tr h="289398">
                <a:tc>
                  <a:txBody>
                    <a:bodyPr/>
                    <a:lstStyle/>
                    <a:p>
                      <a:pPr algn="ctr"/>
                      <a:r>
                        <a:rPr sz="1200" b="1" i="0" dirty="0">
                          <a:solidFill>
                            <a:srgbClr val="000000"/>
                          </a:solidFill>
                          <a:latin typeface="Cambria"/>
                          <a:cs typeface="Cambria"/>
                        </a:rPr>
                        <a:t>Currency</a:t>
                      </a:r>
                    </a:p>
                  </a:txBody>
                  <a:tcPr marL="45720" marR="45720" marT="9144" marB="9144" anchor="ctr">
                    <a:solidFill>
                      <a:srgbClr val="E7E7E7"/>
                    </a:solidFill>
                  </a:tcPr>
                </a:tc>
                <a:tc>
                  <a:txBody>
                    <a:bodyPr/>
                    <a:lstStyle/>
                    <a:p>
                      <a:pPr algn="ctr"/>
                      <a:r>
                        <a:rPr sz="1200" b="0" i="0" dirty="0">
                          <a:solidFill>
                            <a:srgbClr val="000000"/>
                          </a:solidFill>
                          <a:latin typeface="Cambria"/>
                          <a:cs typeface="Cambria"/>
                        </a:rPr>
                        <a:t>USD (SGD class available)</a:t>
                      </a:r>
                    </a:p>
                  </a:txBody>
                  <a:tcPr marL="45720" marR="45720" marT="9144" marB="9144" anchor="ctr">
                    <a:solidFill>
                      <a:srgbClr val="E7E7E7"/>
                    </a:solidFill>
                  </a:tcPr>
                </a:tc>
                <a:extLst>
                  <a:ext uri="{0D108BD9-81ED-4DB2-BD59-A6C34878D82A}">
                    <a16:rowId xmlns:a16="http://schemas.microsoft.com/office/drawing/2014/main" val="10004"/>
                  </a:ext>
                </a:extLst>
              </a:tr>
              <a:tr h="289398">
                <a:tc>
                  <a:txBody>
                    <a:bodyPr/>
                    <a:lstStyle/>
                    <a:p>
                      <a:pPr algn="ctr"/>
                      <a:r>
                        <a:rPr lang="en-IN" sz="1200" b="1" i="0" dirty="0">
                          <a:solidFill>
                            <a:srgbClr val="000000"/>
                          </a:solidFill>
                          <a:latin typeface="Cambria"/>
                          <a:cs typeface="Cambria"/>
                        </a:rPr>
                        <a:t>Gross Investments</a:t>
                      </a:r>
                      <a:endParaRPr sz="1200" b="1" i="0" dirty="0">
                        <a:solidFill>
                          <a:srgbClr val="000000"/>
                        </a:solidFill>
                        <a:latin typeface="Cambria"/>
                        <a:cs typeface="Cambria"/>
                      </a:endParaRPr>
                    </a:p>
                  </a:txBody>
                  <a:tcPr marL="45720" marR="45720" marT="9144" marB="9144" anchor="ctr">
                    <a:solidFill>
                      <a:srgbClr val="FFFFFF"/>
                    </a:solidFill>
                  </a:tcPr>
                </a:tc>
                <a:tc>
                  <a:txBody>
                    <a:bodyPr/>
                    <a:lstStyle/>
                    <a:p>
                      <a:pPr algn="ctr"/>
                      <a:r>
                        <a:rPr sz="1200" b="0" i="0" dirty="0">
                          <a:solidFill>
                            <a:srgbClr val="000000"/>
                          </a:solidFill>
                          <a:latin typeface="Cambria"/>
                          <a:cs typeface="Cambria"/>
                        </a:rPr>
                        <a:t>US$ 236 </a:t>
                      </a:r>
                      <a:r>
                        <a:rPr sz="1200" b="0" i="0" dirty="0" err="1">
                          <a:solidFill>
                            <a:srgbClr val="000000"/>
                          </a:solidFill>
                          <a:latin typeface="Cambria"/>
                          <a:cs typeface="Cambria"/>
                        </a:rPr>
                        <a:t>mn</a:t>
                      </a:r>
                      <a:endParaRPr sz="1200" b="0" i="0" dirty="0">
                        <a:solidFill>
                          <a:srgbClr val="000000"/>
                        </a:solidFill>
                        <a:latin typeface="Cambria"/>
                        <a:cs typeface="Cambria"/>
                      </a:endParaRPr>
                    </a:p>
                  </a:txBody>
                  <a:tcPr marL="45720" marR="45720" marT="9144" marB="9144" anchor="ctr">
                    <a:solidFill>
                      <a:srgbClr val="FFFFFF"/>
                    </a:solidFill>
                  </a:tcPr>
                </a:tc>
                <a:extLst>
                  <a:ext uri="{0D108BD9-81ED-4DB2-BD59-A6C34878D82A}">
                    <a16:rowId xmlns:a16="http://schemas.microsoft.com/office/drawing/2014/main" val="10005"/>
                  </a:ext>
                </a:extLst>
              </a:tr>
              <a:tr h="289398">
                <a:tc>
                  <a:txBody>
                    <a:bodyPr/>
                    <a:lstStyle/>
                    <a:p>
                      <a:pPr algn="ctr"/>
                      <a:r>
                        <a:rPr lang="en-IN" sz="1200" b="1" i="0" dirty="0">
                          <a:solidFill>
                            <a:srgbClr val="000000"/>
                          </a:solidFill>
                          <a:latin typeface="Cambria"/>
                          <a:cs typeface="Cambria"/>
                        </a:rPr>
                        <a:t>Tenure</a:t>
                      </a:r>
                      <a:endParaRPr sz="1200" b="1" i="0" dirty="0">
                        <a:solidFill>
                          <a:srgbClr val="000000"/>
                        </a:solidFill>
                        <a:latin typeface="Cambria"/>
                        <a:cs typeface="Cambria"/>
                      </a:endParaRPr>
                    </a:p>
                  </a:txBody>
                  <a:tcPr marL="45720" marR="45720" marT="9144" marB="9144" anchor="ctr">
                    <a:solidFill>
                      <a:srgbClr val="E7E7E7"/>
                    </a:solidFill>
                  </a:tcPr>
                </a:tc>
                <a:tc>
                  <a:txBody>
                    <a:bodyPr/>
                    <a:lstStyle/>
                    <a:p>
                      <a:pPr algn="ctr"/>
                      <a:r>
                        <a:rPr lang="en-IN" sz="1200" b="0" i="0" dirty="0">
                          <a:solidFill>
                            <a:srgbClr val="000000"/>
                          </a:solidFill>
                          <a:latin typeface="Cambria"/>
                          <a:cs typeface="Cambria"/>
                        </a:rPr>
                        <a:t>O</a:t>
                      </a:r>
                      <a:r>
                        <a:rPr sz="1200" b="0" i="0" dirty="0">
                          <a:solidFill>
                            <a:srgbClr val="000000"/>
                          </a:solidFill>
                          <a:latin typeface="Cambria"/>
                          <a:cs typeface="Cambria"/>
                        </a:rPr>
                        <a:t>pen-ended</a:t>
                      </a:r>
                    </a:p>
                  </a:txBody>
                  <a:tcPr marL="45720" marR="45720" marT="9144" marB="9144" anchor="ctr">
                    <a:solidFill>
                      <a:srgbClr val="E7E7E7"/>
                    </a:solidFill>
                  </a:tcPr>
                </a:tc>
                <a:extLst>
                  <a:ext uri="{0D108BD9-81ED-4DB2-BD59-A6C34878D82A}">
                    <a16:rowId xmlns:a16="http://schemas.microsoft.com/office/drawing/2014/main" val="10006"/>
                  </a:ext>
                </a:extLst>
              </a:tr>
              <a:tr h="289398">
                <a:tc>
                  <a:txBody>
                    <a:bodyPr/>
                    <a:lstStyle/>
                    <a:p>
                      <a:pPr algn="ctr"/>
                      <a:r>
                        <a:rPr lang="en-IN" sz="1200" b="1" i="0" dirty="0">
                          <a:solidFill>
                            <a:srgbClr val="000000"/>
                          </a:solidFill>
                          <a:latin typeface="Cambria"/>
                          <a:cs typeface="Cambria"/>
                        </a:rPr>
                        <a:t>Exit Load</a:t>
                      </a:r>
                      <a:endParaRPr sz="1200" b="1" i="0" dirty="0">
                        <a:solidFill>
                          <a:srgbClr val="000000"/>
                        </a:solidFill>
                        <a:latin typeface="Cambria"/>
                        <a:cs typeface="Cambria"/>
                      </a:endParaRPr>
                    </a:p>
                  </a:txBody>
                  <a:tcPr marL="45720" marR="45720" marT="9144" marB="9144" anchor="ctr">
                    <a:solidFill>
                      <a:schemeClr val="bg1"/>
                    </a:solidFill>
                  </a:tcPr>
                </a:tc>
                <a:tc>
                  <a:txBody>
                    <a:bodyPr/>
                    <a:lstStyle/>
                    <a:p>
                      <a:pPr algn="ctr"/>
                      <a:r>
                        <a:rPr lang="en-IN" sz="1200" b="0" i="0" dirty="0">
                          <a:solidFill>
                            <a:srgbClr val="000000"/>
                          </a:solidFill>
                          <a:latin typeface="Cambria"/>
                          <a:cs typeface="Cambria"/>
                        </a:rPr>
                        <a:t>0.25%</a:t>
                      </a:r>
                      <a:endParaRPr sz="1200" b="0" i="0" dirty="0">
                        <a:solidFill>
                          <a:srgbClr val="000000"/>
                        </a:solidFill>
                        <a:latin typeface="Cambria"/>
                        <a:cs typeface="Cambria"/>
                      </a:endParaRPr>
                    </a:p>
                  </a:txBody>
                  <a:tcPr marL="45720" marR="45720" marT="9144" marB="9144" anchor="ctr">
                    <a:solidFill>
                      <a:schemeClr val="bg1"/>
                    </a:solidFill>
                  </a:tcPr>
                </a:tc>
                <a:extLst>
                  <a:ext uri="{0D108BD9-81ED-4DB2-BD59-A6C34878D82A}">
                    <a16:rowId xmlns:a16="http://schemas.microsoft.com/office/drawing/2014/main" val="1897834453"/>
                  </a:ext>
                </a:extLst>
              </a:tr>
              <a:tr h="289398">
                <a:tc>
                  <a:txBody>
                    <a:bodyPr/>
                    <a:lstStyle/>
                    <a:p>
                      <a:pPr algn="ctr"/>
                      <a:r>
                        <a:rPr lang="en-IN" sz="1200" b="1" i="0" dirty="0">
                          <a:solidFill>
                            <a:srgbClr val="000000"/>
                          </a:solidFill>
                          <a:latin typeface="Cambria"/>
                          <a:cs typeface="Cambria"/>
                        </a:rPr>
                        <a:t>Dividend</a:t>
                      </a:r>
                      <a:endParaRPr sz="1200" b="1" i="0" dirty="0">
                        <a:solidFill>
                          <a:srgbClr val="000000"/>
                        </a:solidFill>
                        <a:latin typeface="Cambria"/>
                        <a:cs typeface="Cambria"/>
                      </a:endParaRPr>
                    </a:p>
                  </a:txBody>
                  <a:tcPr marL="45720" marR="45720" marT="9144" marB="9144" anchor="ctr">
                    <a:solidFill>
                      <a:srgbClr val="E7E7E7"/>
                    </a:solidFill>
                  </a:tcPr>
                </a:tc>
                <a:tc>
                  <a:txBody>
                    <a:bodyPr/>
                    <a:lstStyle/>
                    <a:p>
                      <a:pPr algn="ctr"/>
                      <a:r>
                        <a:rPr lang="en-IN" sz="1200" b="0" i="0" dirty="0">
                          <a:solidFill>
                            <a:srgbClr val="000000"/>
                          </a:solidFill>
                          <a:latin typeface="Cambria"/>
                          <a:cs typeface="Cambria"/>
                        </a:rPr>
                        <a:t>6% p.a. (Paid half yearly)</a:t>
                      </a:r>
                      <a:endParaRPr sz="1200" b="0" i="0" dirty="0">
                        <a:solidFill>
                          <a:srgbClr val="000000"/>
                        </a:solidFill>
                        <a:latin typeface="Cambria"/>
                        <a:cs typeface="Cambria"/>
                      </a:endParaRPr>
                    </a:p>
                  </a:txBody>
                  <a:tcPr marL="45720" marR="45720" marT="9144" marB="9144" anchor="ctr">
                    <a:solidFill>
                      <a:srgbClr val="E7E7E7"/>
                    </a:solidFill>
                  </a:tcPr>
                </a:tc>
                <a:extLst>
                  <a:ext uri="{0D108BD9-81ED-4DB2-BD59-A6C34878D82A}">
                    <a16:rowId xmlns:a16="http://schemas.microsoft.com/office/drawing/2014/main" val="10007"/>
                  </a:ext>
                </a:extLst>
              </a:tr>
            </a:tbl>
          </a:graphicData>
        </a:graphic>
      </p:graphicFrame>
      <p:graphicFrame>
        <p:nvGraphicFramePr>
          <p:cNvPr id="12" name="Table 11">
            <a:extLst>
              <a:ext uri="{FF2B5EF4-FFF2-40B4-BE49-F238E27FC236}">
                <a16:creationId xmlns:a16="http://schemas.microsoft.com/office/drawing/2014/main" id="{765F2BA5-AE3B-6715-2FD3-39EB1E9FCE59}"/>
              </a:ext>
            </a:extLst>
          </p:cNvPr>
          <p:cNvGraphicFramePr>
            <a:graphicFrameLocks noGrp="1"/>
          </p:cNvGraphicFramePr>
          <p:nvPr/>
        </p:nvGraphicFramePr>
        <p:xfrm>
          <a:off x="4416070" y="2740149"/>
          <a:ext cx="7644865" cy="731520"/>
        </p:xfrm>
        <a:graphic>
          <a:graphicData uri="http://schemas.openxmlformats.org/drawingml/2006/table">
            <a:tbl>
              <a:tblPr>
                <a:tableStyleId>{5C22544A-7EE6-4342-B048-85BDC9FD1C3A}</a:tableStyleId>
              </a:tblPr>
              <a:tblGrid>
                <a:gridCol w="1747654">
                  <a:extLst>
                    <a:ext uri="{9D8B030D-6E8A-4147-A177-3AD203B41FA5}">
                      <a16:colId xmlns:a16="http://schemas.microsoft.com/office/drawing/2014/main" val="20000"/>
                    </a:ext>
                  </a:extLst>
                </a:gridCol>
                <a:gridCol w="1106516">
                  <a:extLst>
                    <a:ext uri="{9D8B030D-6E8A-4147-A177-3AD203B41FA5}">
                      <a16:colId xmlns:a16="http://schemas.microsoft.com/office/drawing/2014/main" val="20001"/>
                    </a:ext>
                  </a:extLst>
                </a:gridCol>
                <a:gridCol w="1106516">
                  <a:extLst>
                    <a:ext uri="{9D8B030D-6E8A-4147-A177-3AD203B41FA5}">
                      <a16:colId xmlns:a16="http://schemas.microsoft.com/office/drawing/2014/main" val="20002"/>
                    </a:ext>
                  </a:extLst>
                </a:gridCol>
                <a:gridCol w="1106516">
                  <a:extLst>
                    <a:ext uri="{9D8B030D-6E8A-4147-A177-3AD203B41FA5}">
                      <a16:colId xmlns:a16="http://schemas.microsoft.com/office/drawing/2014/main" val="20003"/>
                    </a:ext>
                  </a:extLst>
                </a:gridCol>
                <a:gridCol w="1106516">
                  <a:extLst>
                    <a:ext uri="{9D8B030D-6E8A-4147-A177-3AD203B41FA5}">
                      <a16:colId xmlns:a16="http://schemas.microsoft.com/office/drawing/2014/main" val="20004"/>
                    </a:ext>
                  </a:extLst>
                </a:gridCol>
                <a:gridCol w="1471147">
                  <a:extLst>
                    <a:ext uri="{9D8B030D-6E8A-4147-A177-3AD203B41FA5}">
                      <a16:colId xmlns:a16="http://schemas.microsoft.com/office/drawing/2014/main" val="20005"/>
                    </a:ext>
                  </a:extLst>
                </a:gridCol>
              </a:tblGrid>
              <a:tr h="365760">
                <a:tc>
                  <a:txBody>
                    <a:bodyPr/>
                    <a:lstStyle/>
                    <a:p>
                      <a:pPr algn="ctr"/>
                      <a:r>
                        <a:rPr lang="en-IN" sz="1100" b="1" i="0" dirty="0">
                          <a:solidFill>
                            <a:srgbClr val="FFFFFF"/>
                          </a:solidFill>
                          <a:latin typeface="Cambria"/>
                          <a:cs typeface="Cambria"/>
                        </a:rPr>
                        <a:t>Monthly Returns</a:t>
                      </a:r>
                      <a:endParaRPr sz="1100" b="1" i="0" dirty="0">
                        <a:solidFill>
                          <a:srgbClr val="FFFFFF"/>
                        </a:solidFill>
                        <a:latin typeface="Cambria"/>
                        <a:cs typeface="Cambria"/>
                      </a:endParaRPr>
                    </a:p>
                  </a:txBody>
                  <a:tcPr marL="45720" marR="45720" marT="9144" marB="9144"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rgbClr val="000000"/>
                    </a:solidFill>
                  </a:tcPr>
                </a:tc>
                <a:tc>
                  <a:txBody>
                    <a:bodyPr/>
                    <a:lstStyle/>
                    <a:p>
                      <a:pPr algn="ctr"/>
                      <a:r>
                        <a:rPr sz="1100" b="1" i="0" dirty="0">
                          <a:solidFill>
                            <a:srgbClr val="FFFFFF"/>
                          </a:solidFill>
                          <a:latin typeface="Cambria"/>
                          <a:cs typeface="Cambria"/>
                        </a:rPr>
                        <a:t>JAN</a:t>
                      </a:r>
                      <a:r>
                        <a:rPr lang="en-IN" sz="1100" b="1" i="0" dirty="0">
                          <a:solidFill>
                            <a:srgbClr val="FFFFFF"/>
                          </a:solidFill>
                          <a:latin typeface="Cambria"/>
                          <a:cs typeface="Cambria"/>
                        </a:rPr>
                        <a:t>’26</a:t>
                      </a:r>
                      <a:endParaRPr sz="1100" b="1" i="0" dirty="0">
                        <a:solidFill>
                          <a:srgbClr val="FFFFFF"/>
                        </a:solidFill>
                        <a:latin typeface="Cambria"/>
                        <a:cs typeface="Cambria"/>
                      </a:endParaRPr>
                    </a:p>
                  </a:txBody>
                  <a:tcPr marL="45720" marR="45720" marT="9144" marB="9144"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rgbClr val="000000"/>
                    </a:solidFill>
                  </a:tcPr>
                </a:tc>
                <a:tc>
                  <a:txBody>
                    <a:bodyPr/>
                    <a:lstStyle/>
                    <a:p>
                      <a:pPr algn="ctr"/>
                      <a:r>
                        <a:rPr sz="1100" b="1" i="0" dirty="0">
                          <a:solidFill>
                            <a:srgbClr val="FFFFFF"/>
                          </a:solidFill>
                          <a:latin typeface="Cambria"/>
                          <a:cs typeface="Cambria"/>
                        </a:rPr>
                        <a:t>FEB</a:t>
                      </a:r>
                      <a:r>
                        <a:rPr lang="en-IN" sz="1100" b="1" i="0" dirty="0">
                          <a:solidFill>
                            <a:srgbClr val="FFFFFF"/>
                          </a:solidFill>
                          <a:latin typeface="Cambria"/>
                          <a:cs typeface="Cambria"/>
                        </a:rPr>
                        <a:t>’26</a:t>
                      </a:r>
                      <a:endParaRPr sz="1100" b="1" i="0" dirty="0">
                        <a:solidFill>
                          <a:srgbClr val="FFFFFF"/>
                        </a:solidFill>
                        <a:latin typeface="Cambria"/>
                        <a:cs typeface="Cambria"/>
                      </a:endParaRPr>
                    </a:p>
                  </a:txBody>
                  <a:tcPr marL="45720" marR="45720" marT="9144" marB="9144"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rgbClr val="000000"/>
                    </a:solidFill>
                  </a:tcPr>
                </a:tc>
                <a:tc>
                  <a:txBody>
                    <a:bodyPr/>
                    <a:lstStyle/>
                    <a:p>
                      <a:pPr algn="ctr"/>
                      <a:r>
                        <a:rPr sz="1100" b="1" i="0" dirty="0">
                          <a:solidFill>
                            <a:srgbClr val="FFFFFF"/>
                          </a:solidFill>
                          <a:latin typeface="Cambria"/>
                          <a:cs typeface="Cambria"/>
                        </a:rPr>
                        <a:t>MAR</a:t>
                      </a:r>
                      <a:r>
                        <a:rPr lang="en-IN" sz="1100" b="1" i="0" dirty="0">
                          <a:solidFill>
                            <a:srgbClr val="FFFFFF"/>
                          </a:solidFill>
                          <a:latin typeface="Cambria"/>
                          <a:cs typeface="Cambria"/>
                        </a:rPr>
                        <a:t>’26</a:t>
                      </a:r>
                      <a:endParaRPr sz="1100" b="1" i="0" dirty="0">
                        <a:solidFill>
                          <a:srgbClr val="FFFFFF"/>
                        </a:solidFill>
                        <a:latin typeface="Cambria"/>
                        <a:cs typeface="Cambria"/>
                      </a:endParaRPr>
                    </a:p>
                  </a:txBody>
                  <a:tcPr marL="45720" marR="45720" marT="9144" marB="9144"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rgbClr val="000000"/>
                    </a:solidFill>
                  </a:tcPr>
                </a:tc>
                <a:tc>
                  <a:txBody>
                    <a:bodyPr/>
                    <a:lstStyle/>
                    <a:p>
                      <a:pPr algn="ctr"/>
                      <a:r>
                        <a:rPr sz="1100" b="1" i="0" dirty="0">
                          <a:solidFill>
                            <a:srgbClr val="FFFFFF"/>
                          </a:solidFill>
                          <a:latin typeface="Cambria"/>
                          <a:cs typeface="Cambria"/>
                        </a:rPr>
                        <a:t>APR</a:t>
                      </a:r>
                      <a:r>
                        <a:rPr lang="en-IN" sz="1100" b="1" i="0" dirty="0">
                          <a:solidFill>
                            <a:srgbClr val="FFFFFF"/>
                          </a:solidFill>
                          <a:latin typeface="Cambria"/>
                          <a:cs typeface="Cambria"/>
                        </a:rPr>
                        <a:t>’26</a:t>
                      </a:r>
                      <a:endParaRPr sz="1100" b="1" i="0" dirty="0">
                        <a:solidFill>
                          <a:srgbClr val="FFFFFF"/>
                        </a:solidFill>
                        <a:latin typeface="Cambria"/>
                        <a:cs typeface="Cambria"/>
                      </a:endParaRPr>
                    </a:p>
                  </a:txBody>
                  <a:tcPr marL="45720" marR="45720" marT="9144" marB="9144"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rgbClr val="000000"/>
                    </a:solidFill>
                  </a:tcPr>
                </a:tc>
                <a:tc>
                  <a:txBody>
                    <a:bodyPr/>
                    <a:lstStyle/>
                    <a:p>
                      <a:pPr algn="ctr"/>
                      <a:r>
                        <a:rPr sz="1100" b="1" i="0" dirty="0">
                          <a:solidFill>
                            <a:srgbClr val="FFFFFF"/>
                          </a:solidFill>
                          <a:latin typeface="Cambria"/>
                          <a:cs typeface="Cambria"/>
                        </a:rPr>
                        <a:t>2026 YTD</a:t>
                      </a:r>
                    </a:p>
                  </a:txBody>
                  <a:tcPr marL="45720" marR="45720" marT="9144" marB="9144"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rgbClr val="000000"/>
                    </a:solidFill>
                  </a:tcPr>
                </a:tc>
                <a:extLst>
                  <a:ext uri="{0D108BD9-81ED-4DB2-BD59-A6C34878D82A}">
                    <a16:rowId xmlns:a16="http://schemas.microsoft.com/office/drawing/2014/main" val="10000"/>
                  </a:ext>
                </a:extLst>
              </a:tr>
              <a:tr h="365760">
                <a:tc>
                  <a:txBody>
                    <a:bodyPr/>
                    <a:lstStyle/>
                    <a:p>
                      <a:pPr algn="ctr"/>
                      <a:r>
                        <a:rPr lang="en-IN" sz="1100" b="1" i="0" dirty="0">
                          <a:solidFill>
                            <a:srgbClr val="000000"/>
                          </a:solidFill>
                          <a:latin typeface="Cambria"/>
                          <a:cs typeface="Cambria"/>
                        </a:rPr>
                        <a:t>Silverdale Bond Fund</a:t>
                      </a:r>
                      <a:endParaRPr sz="1100" b="1" i="0" dirty="0">
                        <a:solidFill>
                          <a:srgbClr val="000000"/>
                        </a:solidFill>
                        <a:latin typeface="Cambria"/>
                        <a:cs typeface="Cambria"/>
                      </a:endParaRPr>
                    </a:p>
                  </a:txBody>
                  <a:tcPr marL="45720" marR="45720" marT="9144" marB="9144"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rgbClr val="E7E7E7"/>
                    </a:solidFill>
                  </a:tcPr>
                </a:tc>
                <a:tc>
                  <a:txBody>
                    <a:bodyPr/>
                    <a:lstStyle/>
                    <a:p>
                      <a:pPr algn="ctr"/>
                      <a:r>
                        <a:rPr sz="1100" b="0" i="0" dirty="0">
                          <a:solidFill>
                            <a:srgbClr val="000000"/>
                          </a:solidFill>
                          <a:latin typeface="Cambria"/>
                          <a:cs typeface="Cambria"/>
                        </a:rPr>
                        <a:t>1.86%</a:t>
                      </a:r>
                    </a:p>
                  </a:txBody>
                  <a:tcPr marL="45720" marR="45720" marT="9144" marB="9144"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rgbClr val="FFFFFF"/>
                    </a:solidFill>
                  </a:tcPr>
                </a:tc>
                <a:tc>
                  <a:txBody>
                    <a:bodyPr/>
                    <a:lstStyle/>
                    <a:p>
                      <a:pPr algn="ctr"/>
                      <a:r>
                        <a:rPr sz="1100" b="0" i="0">
                          <a:solidFill>
                            <a:srgbClr val="000000"/>
                          </a:solidFill>
                          <a:latin typeface="Cambria"/>
                          <a:cs typeface="Cambria"/>
                        </a:rPr>
                        <a:t>0.75%</a:t>
                      </a:r>
                    </a:p>
                  </a:txBody>
                  <a:tcPr marL="45720" marR="45720" marT="9144" marB="9144"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rgbClr val="FFFFFF"/>
                    </a:solidFill>
                  </a:tcPr>
                </a:tc>
                <a:tc>
                  <a:txBody>
                    <a:bodyPr/>
                    <a:lstStyle/>
                    <a:p>
                      <a:pPr algn="ctr"/>
                      <a:r>
                        <a:rPr sz="1100" b="0" i="0" dirty="0">
                          <a:solidFill>
                            <a:schemeClr val="tx1"/>
                          </a:solidFill>
                          <a:latin typeface="Cambria"/>
                          <a:cs typeface="Cambria"/>
                        </a:rPr>
                        <a:t>-4.30%</a:t>
                      </a:r>
                    </a:p>
                  </a:txBody>
                  <a:tcPr marL="45720" marR="45720" marT="9144" marB="9144"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rgbClr val="FFFFFF"/>
                    </a:solidFill>
                  </a:tcPr>
                </a:tc>
                <a:tc>
                  <a:txBody>
                    <a:bodyPr/>
                    <a:lstStyle/>
                    <a:p>
                      <a:pPr algn="ctr"/>
                      <a:r>
                        <a:rPr sz="1100" b="0" i="0" dirty="0">
                          <a:solidFill>
                            <a:srgbClr val="000000"/>
                          </a:solidFill>
                          <a:latin typeface="Cambria"/>
                          <a:cs typeface="Cambria"/>
                        </a:rPr>
                        <a:t>4.11%</a:t>
                      </a:r>
                    </a:p>
                  </a:txBody>
                  <a:tcPr marL="45720" marR="45720" marT="9144" marB="9144"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rgbClr val="FFFFFF"/>
                    </a:solidFill>
                  </a:tcPr>
                </a:tc>
                <a:tc>
                  <a:txBody>
                    <a:bodyPr/>
                    <a:lstStyle/>
                    <a:p>
                      <a:pPr algn="ctr"/>
                      <a:r>
                        <a:rPr sz="1100" b="0" i="0" dirty="0">
                          <a:solidFill>
                            <a:srgbClr val="000000"/>
                          </a:solidFill>
                          <a:latin typeface="Cambria"/>
                          <a:cs typeface="Cambria"/>
                        </a:rPr>
                        <a:t>2.41%</a:t>
                      </a:r>
                    </a:p>
                  </a:txBody>
                  <a:tcPr marL="45720" marR="45720" marT="9144" marB="9144"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rgbClr val="E7E7E7"/>
                    </a:solidFill>
                  </a:tcPr>
                </a:tc>
                <a:extLst>
                  <a:ext uri="{0D108BD9-81ED-4DB2-BD59-A6C34878D82A}">
                    <a16:rowId xmlns:a16="http://schemas.microsoft.com/office/drawing/2014/main" val="10001"/>
                  </a:ext>
                </a:extLst>
              </a:tr>
            </a:tbl>
          </a:graphicData>
        </a:graphic>
      </p:graphicFrame>
      <p:graphicFrame>
        <p:nvGraphicFramePr>
          <p:cNvPr id="48" name="Table 47">
            <a:extLst>
              <a:ext uri="{FF2B5EF4-FFF2-40B4-BE49-F238E27FC236}">
                <a16:creationId xmlns:a16="http://schemas.microsoft.com/office/drawing/2014/main" id="{24995C20-0CF1-E588-0410-BFB93E08A6B9}"/>
              </a:ext>
            </a:extLst>
          </p:cNvPr>
          <p:cNvGraphicFramePr>
            <a:graphicFrameLocks noGrp="1"/>
          </p:cNvGraphicFramePr>
          <p:nvPr>
            <p:extLst>
              <p:ext uri="{D42A27DB-BD31-4B8C-83A1-F6EECF244321}">
                <p14:modId xmlns:p14="http://schemas.microsoft.com/office/powerpoint/2010/main" val="1249891798"/>
              </p:ext>
            </p:extLst>
          </p:nvPr>
        </p:nvGraphicFramePr>
        <p:xfrm>
          <a:off x="9886114" y="5535982"/>
          <a:ext cx="2174822" cy="682707"/>
        </p:xfrm>
        <a:graphic>
          <a:graphicData uri="http://schemas.openxmlformats.org/drawingml/2006/table">
            <a:tbl>
              <a:tblPr>
                <a:tableStyleId>{5C22544A-7EE6-4342-B048-85BDC9FD1C3A}</a:tableStyleId>
              </a:tblPr>
              <a:tblGrid>
                <a:gridCol w="1166308">
                  <a:extLst>
                    <a:ext uri="{9D8B030D-6E8A-4147-A177-3AD203B41FA5}">
                      <a16:colId xmlns:a16="http://schemas.microsoft.com/office/drawing/2014/main" val="20000"/>
                    </a:ext>
                  </a:extLst>
                </a:gridCol>
                <a:gridCol w="1008514">
                  <a:extLst>
                    <a:ext uri="{9D8B030D-6E8A-4147-A177-3AD203B41FA5}">
                      <a16:colId xmlns:a16="http://schemas.microsoft.com/office/drawing/2014/main" val="20001"/>
                    </a:ext>
                  </a:extLst>
                </a:gridCol>
              </a:tblGrid>
              <a:tr h="227569">
                <a:tc gridSpan="2">
                  <a:txBody>
                    <a:bodyPr/>
                    <a:lstStyle/>
                    <a:p>
                      <a:pPr algn="ctr"/>
                      <a:r>
                        <a:rPr sz="1100" b="1" i="0" dirty="0">
                          <a:solidFill>
                            <a:srgbClr val="FFFFFF"/>
                          </a:solidFill>
                          <a:latin typeface="Cambria"/>
                          <a:cs typeface="Cambria"/>
                        </a:rPr>
                        <a:t>Fees &amp; Expenses</a:t>
                      </a:r>
                    </a:p>
                  </a:txBody>
                  <a:tcPr marL="45720" marR="45720" marT="9144" marB="9144" anchor="ctr">
                    <a:solidFill>
                      <a:srgbClr val="000000"/>
                    </a:solidFill>
                  </a:tcPr>
                </a:tc>
                <a:tc hMerge="1">
                  <a:txBody>
                    <a:bodyPr/>
                    <a:lstStyle/>
                    <a:p>
                      <a:pPr algn="ctr"/>
                      <a:endParaRPr/>
                    </a:p>
                  </a:txBody>
                  <a:tcPr marL="45720" marR="45720" marT="9144" marB="9144" anchor="ctr">
                    <a:solidFill>
                      <a:srgbClr val="000000"/>
                    </a:solidFill>
                  </a:tcPr>
                </a:tc>
                <a:extLst>
                  <a:ext uri="{0D108BD9-81ED-4DB2-BD59-A6C34878D82A}">
                    <a16:rowId xmlns:a16="http://schemas.microsoft.com/office/drawing/2014/main" val="10000"/>
                  </a:ext>
                </a:extLst>
              </a:tr>
              <a:tr h="227569">
                <a:tc>
                  <a:txBody>
                    <a:bodyPr/>
                    <a:lstStyle/>
                    <a:p>
                      <a:pPr algn="ctr"/>
                      <a:r>
                        <a:rPr sz="1100" b="1" i="0" dirty="0">
                          <a:solidFill>
                            <a:srgbClr val="000000"/>
                          </a:solidFill>
                          <a:latin typeface="Cambria"/>
                          <a:cs typeface="Cambria"/>
                        </a:rPr>
                        <a:t>M</a:t>
                      </a:r>
                      <a:r>
                        <a:rPr lang="en-IN" sz="1100" b="1" i="0" dirty="0">
                          <a:solidFill>
                            <a:srgbClr val="000000"/>
                          </a:solidFill>
                          <a:latin typeface="Cambria"/>
                          <a:cs typeface="Cambria"/>
                        </a:rPr>
                        <a:t>gm</a:t>
                      </a:r>
                      <a:r>
                        <a:rPr sz="1100" b="1" i="0" dirty="0">
                          <a:solidFill>
                            <a:srgbClr val="000000"/>
                          </a:solidFill>
                          <a:latin typeface="Cambria"/>
                          <a:cs typeface="Cambria"/>
                        </a:rPr>
                        <a:t>t Fee</a:t>
                      </a:r>
                    </a:p>
                  </a:txBody>
                  <a:tcPr marL="45720" marR="45720" marT="9144" marB="9144" anchor="ctr">
                    <a:solidFill>
                      <a:schemeClr val="bg1">
                        <a:lumMod val="85000"/>
                      </a:schemeClr>
                    </a:solidFill>
                  </a:tcPr>
                </a:tc>
                <a:tc>
                  <a:txBody>
                    <a:bodyPr/>
                    <a:lstStyle/>
                    <a:p>
                      <a:pPr algn="ctr"/>
                      <a:r>
                        <a:rPr lang="en-IN" sz="1100" b="0" i="0">
                          <a:solidFill>
                            <a:srgbClr val="000000"/>
                          </a:solidFill>
                          <a:latin typeface="Cambria"/>
                          <a:cs typeface="Cambria"/>
                        </a:rPr>
                        <a:t>0.75</a:t>
                      </a:r>
                      <a:r>
                        <a:rPr sz="1100" b="0" i="0">
                          <a:solidFill>
                            <a:srgbClr val="000000"/>
                          </a:solidFill>
                          <a:latin typeface="Cambria"/>
                          <a:cs typeface="Cambria"/>
                        </a:rPr>
                        <a:t>% p.a.</a:t>
                      </a:r>
                    </a:p>
                  </a:txBody>
                  <a:tcPr marL="45720" marR="45720" marT="9144" marB="9144" anchor="ctr">
                    <a:solidFill>
                      <a:schemeClr val="bg1">
                        <a:lumMod val="85000"/>
                      </a:schemeClr>
                    </a:solidFill>
                  </a:tcPr>
                </a:tc>
                <a:extLst>
                  <a:ext uri="{0D108BD9-81ED-4DB2-BD59-A6C34878D82A}">
                    <a16:rowId xmlns:a16="http://schemas.microsoft.com/office/drawing/2014/main" val="10001"/>
                  </a:ext>
                </a:extLst>
              </a:tr>
              <a:tr h="227569">
                <a:tc>
                  <a:txBody>
                    <a:bodyPr/>
                    <a:lstStyle/>
                    <a:p>
                      <a:pPr algn="ctr"/>
                      <a:r>
                        <a:rPr sz="1100" b="1" i="0">
                          <a:solidFill>
                            <a:srgbClr val="000000"/>
                          </a:solidFill>
                          <a:latin typeface="Cambria"/>
                          <a:cs typeface="Cambria"/>
                        </a:rPr>
                        <a:t>Entry Load</a:t>
                      </a:r>
                    </a:p>
                  </a:txBody>
                  <a:tcPr marL="45720" marR="45720" marT="9144" marB="9144" anchor="ctr">
                    <a:solidFill>
                      <a:srgbClr val="E7E7E7"/>
                    </a:solidFill>
                  </a:tcPr>
                </a:tc>
                <a:tc>
                  <a:txBody>
                    <a:bodyPr/>
                    <a:lstStyle/>
                    <a:p>
                      <a:pPr algn="ctr"/>
                      <a:r>
                        <a:rPr sz="1100" b="0" i="0" dirty="0">
                          <a:solidFill>
                            <a:srgbClr val="000000"/>
                          </a:solidFill>
                          <a:latin typeface="Cambria"/>
                          <a:cs typeface="Cambria"/>
                        </a:rPr>
                        <a:t>Up to 2%</a:t>
                      </a:r>
                    </a:p>
                  </a:txBody>
                  <a:tcPr marL="45720" marR="45720" marT="9144" marB="9144" anchor="ctr">
                    <a:solidFill>
                      <a:srgbClr val="E7E7E7"/>
                    </a:solidFill>
                  </a:tcPr>
                </a:tc>
                <a:extLst>
                  <a:ext uri="{0D108BD9-81ED-4DB2-BD59-A6C34878D82A}">
                    <a16:rowId xmlns:a16="http://schemas.microsoft.com/office/drawing/2014/main" val="10002"/>
                  </a:ext>
                </a:extLst>
              </a:tr>
            </a:tbl>
          </a:graphicData>
        </a:graphic>
      </p:graphicFrame>
      <p:sp>
        <p:nvSpPr>
          <p:cNvPr id="49" name="Rectangle 48">
            <a:extLst>
              <a:ext uri="{FF2B5EF4-FFF2-40B4-BE49-F238E27FC236}">
                <a16:creationId xmlns:a16="http://schemas.microsoft.com/office/drawing/2014/main" id="{677DE7DC-ABA5-9EE0-63EF-FC80246E2802}"/>
              </a:ext>
            </a:extLst>
          </p:cNvPr>
          <p:cNvSpPr/>
          <p:nvPr/>
        </p:nvSpPr>
        <p:spPr>
          <a:xfrm>
            <a:off x="0" y="6611112"/>
            <a:ext cx="12191695" cy="237744"/>
          </a:xfrm>
          <a:prstGeom prst="rect">
            <a:avLst/>
          </a:prstGeom>
          <a:solidFill>
            <a:srgbClr val="0000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sz="1800" b="0" i="0" u="none" strike="noStrike" kern="1200" cap="none" spc="0" normalizeH="0" baseline="0" noProof="0">
              <a:ln>
                <a:noFill/>
              </a:ln>
              <a:solidFill>
                <a:prstClr val="white"/>
              </a:solidFill>
              <a:effectLst/>
              <a:uLnTx/>
              <a:uFillTx/>
              <a:latin typeface="Calibri"/>
              <a:ea typeface="+mn-ea"/>
              <a:cs typeface="+mn-cs"/>
            </a:endParaRPr>
          </a:p>
        </p:txBody>
      </p:sp>
      <p:sp>
        <p:nvSpPr>
          <p:cNvPr id="53" name="Title 1">
            <a:extLst>
              <a:ext uri="{FF2B5EF4-FFF2-40B4-BE49-F238E27FC236}">
                <a16:creationId xmlns:a16="http://schemas.microsoft.com/office/drawing/2014/main" id="{6B6C2CD4-0E25-BC0B-083B-1BE1809C4404}"/>
              </a:ext>
            </a:extLst>
          </p:cNvPr>
          <p:cNvSpPr txBox="1">
            <a:spLocks/>
          </p:cNvSpPr>
          <p:nvPr/>
        </p:nvSpPr>
        <p:spPr>
          <a:xfrm>
            <a:off x="165475" y="106018"/>
            <a:ext cx="11007609" cy="630899"/>
          </a:xfrm>
          <a:prstGeom prst="rect">
            <a:avLst/>
          </a:prstGeom>
        </p:spPr>
        <p:txBody>
          <a:bodyPr vert="horz" lIns="91440" tIns="45720" rIns="91440" bIns="45720" rtlCol="0" anchor="ctr">
            <a:noAutofit/>
          </a:bodyPr>
          <a:lstStyle>
            <a:lvl1pPr algn="ctr" defTabSz="914400" rtl="0" eaLnBrk="1" latinLnBrk="0" hangingPunct="1">
              <a:lnSpc>
                <a:spcPct val="90000"/>
              </a:lnSpc>
              <a:spcBef>
                <a:spcPct val="0"/>
              </a:spcBef>
              <a:buNone/>
              <a:defRPr sz="6000" kern="1200">
                <a:solidFill>
                  <a:schemeClr val="tx1"/>
                </a:solidFill>
                <a:latin typeface="+mj-lt"/>
                <a:ea typeface="+mj-ea"/>
                <a:cs typeface="+mj-cs"/>
              </a:defRPr>
            </a:lvl1pPr>
          </a:lstStyle>
          <a:p>
            <a:pPr marL="0" marR="0" lvl="0" indent="0" algn="l" defTabSz="914400" rtl="0" eaLnBrk="1" fontAlgn="auto" latinLnBrk="0" hangingPunct="1">
              <a:lnSpc>
                <a:spcPct val="90000"/>
              </a:lnSpc>
              <a:spcBef>
                <a:spcPct val="0"/>
              </a:spcBef>
              <a:spcAft>
                <a:spcPts val="0"/>
              </a:spcAft>
              <a:buClrTx/>
              <a:buSzTx/>
              <a:buFontTx/>
              <a:buNone/>
              <a:tabLst/>
              <a:defRPr/>
            </a:pPr>
            <a:r>
              <a:rPr kumimoji="0" lang="en-US" sz="2800" b="1" i="0" u="none" strike="noStrike" kern="1200" cap="none" spc="0" normalizeH="0" baseline="0" noProof="0" dirty="0">
                <a:ln>
                  <a:noFill/>
                </a:ln>
                <a:solidFill>
                  <a:prstClr val="white"/>
                </a:solidFill>
                <a:effectLst/>
                <a:uLnTx/>
                <a:uFillTx/>
                <a:latin typeface="Cambria" panose="02040503050406030204" pitchFamily="18" charset="0"/>
                <a:ea typeface="Cambria" panose="02040503050406030204" pitchFamily="18" charset="0"/>
                <a:cs typeface="+mj-cs"/>
              </a:rPr>
              <a:t>Offshore Fund</a:t>
            </a:r>
          </a:p>
          <a:p>
            <a:pPr marL="0" marR="0" lvl="0" indent="0" algn="l" defTabSz="914400" rtl="0" eaLnBrk="1" fontAlgn="auto" latinLnBrk="0" hangingPunct="1">
              <a:lnSpc>
                <a:spcPct val="90000"/>
              </a:lnSpc>
              <a:spcBef>
                <a:spcPct val="0"/>
              </a:spcBef>
              <a:spcAft>
                <a:spcPts val="0"/>
              </a:spcAft>
              <a:buClrTx/>
              <a:buSzTx/>
              <a:buFontTx/>
              <a:buNone/>
              <a:tabLst/>
              <a:defRPr/>
            </a:pPr>
            <a:r>
              <a:rPr kumimoji="0" lang="en-US" sz="2800" b="1" i="0" u="none" strike="noStrike" kern="1200" cap="none" spc="0" normalizeH="0" baseline="0" noProof="0" dirty="0">
                <a:ln>
                  <a:noFill/>
                </a:ln>
                <a:solidFill>
                  <a:prstClr val="white"/>
                </a:solidFill>
                <a:effectLst/>
                <a:uLnTx/>
                <a:uFillTx/>
                <a:latin typeface="Cambria" panose="02040503050406030204" pitchFamily="18" charset="0"/>
                <a:ea typeface="Cambria" panose="02040503050406030204" pitchFamily="18" charset="0"/>
                <a:cs typeface="+mj-cs"/>
              </a:rPr>
              <a:t>Silverdale Bond Fund</a:t>
            </a:r>
          </a:p>
        </p:txBody>
      </p:sp>
      <p:sp>
        <p:nvSpPr>
          <p:cNvPr id="3" name="TextBox 2">
            <a:extLst>
              <a:ext uri="{FF2B5EF4-FFF2-40B4-BE49-F238E27FC236}">
                <a16:creationId xmlns:a16="http://schemas.microsoft.com/office/drawing/2014/main" id="{8E835B1A-6CDA-2DD8-7294-0B99571BDE6F}"/>
              </a:ext>
            </a:extLst>
          </p:cNvPr>
          <p:cNvSpPr txBox="1"/>
          <p:nvPr/>
        </p:nvSpPr>
        <p:spPr>
          <a:xfrm>
            <a:off x="164592" y="982363"/>
            <a:ext cx="4126494" cy="3093154"/>
          </a:xfrm>
          <a:prstGeom prst="rect">
            <a:avLst/>
          </a:prstGeom>
          <a:noFill/>
          <a:ln>
            <a:solidFill>
              <a:schemeClr val="bg1">
                <a:lumMod val="85000"/>
              </a:schemeClr>
            </a:solidFill>
          </a:ln>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300" b="1"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About the Fund – </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300" b="1"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300" b="0"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Silverdale Bond Fund follows an actively managed, short-duration fixed income strategy focused on investment-grade USD bonds. Its key differentiator is the use of a prudent </a:t>
            </a:r>
            <a:r>
              <a:rPr kumimoji="0" lang="en-US" sz="1300" b="1"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leverage framework (approximately 1.5x) </a:t>
            </a:r>
            <a:r>
              <a:rPr kumimoji="0" lang="en-US" sz="1300" b="0"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to enhance portfolio yields, supported by proprietary cash flow-based credit analysis and rigorous risk management. </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300" b="0"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300" b="0"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Backed by a </a:t>
            </a:r>
            <a:r>
              <a:rPr kumimoji="0" lang="en-US" sz="1300" b="1"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13+ year track record</a:t>
            </a:r>
            <a:r>
              <a:rPr kumimoji="0" lang="en-US" sz="1300" b="0"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 across multiple market cycles, the strategy aims to deliver enhanced risk-adjusted returns while maintaining a diversified portfolio of high-quality bonds and relatively low duration risk.</a:t>
            </a:r>
          </a:p>
        </p:txBody>
      </p:sp>
      <p:graphicFrame>
        <p:nvGraphicFramePr>
          <p:cNvPr id="50" name="Chart 49">
            <a:extLst>
              <a:ext uri="{FF2B5EF4-FFF2-40B4-BE49-F238E27FC236}">
                <a16:creationId xmlns:a16="http://schemas.microsoft.com/office/drawing/2014/main" id="{52B16915-6E48-C3B3-6BB3-9CB219F72213}"/>
              </a:ext>
            </a:extLst>
          </p:cNvPr>
          <p:cNvGraphicFramePr>
            <a:graphicFrameLocks/>
          </p:cNvGraphicFramePr>
          <p:nvPr>
            <p:extLst>
              <p:ext uri="{D42A27DB-BD31-4B8C-83A1-F6EECF244321}">
                <p14:modId xmlns:p14="http://schemas.microsoft.com/office/powerpoint/2010/main" val="2799866902"/>
              </p:ext>
            </p:extLst>
          </p:nvPr>
        </p:nvGraphicFramePr>
        <p:xfrm>
          <a:off x="4379495" y="1002381"/>
          <a:ext cx="7644864" cy="1650512"/>
        </p:xfrm>
        <a:graphic>
          <a:graphicData uri="http://schemas.openxmlformats.org/drawingml/2006/chart">
            <c:chart xmlns:c="http://schemas.openxmlformats.org/drawingml/2006/chart" xmlns:r="http://schemas.openxmlformats.org/officeDocument/2006/relationships" r:id="rId3"/>
          </a:graphicData>
        </a:graphic>
      </p:graphicFrame>
      <p:sp>
        <p:nvSpPr>
          <p:cNvPr id="52" name="TextBox 51">
            <a:extLst>
              <a:ext uri="{FF2B5EF4-FFF2-40B4-BE49-F238E27FC236}">
                <a16:creationId xmlns:a16="http://schemas.microsoft.com/office/drawing/2014/main" id="{4B2A855B-3806-93CE-D7ED-DC605B22F655}"/>
              </a:ext>
            </a:extLst>
          </p:cNvPr>
          <p:cNvSpPr txBox="1"/>
          <p:nvPr/>
        </p:nvSpPr>
        <p:spPr>
          <a:xfrm>
            <a:off x="4374216" y="3484998"/>
            <a:ext cx="2491851" cy="292388"/>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300" b="1"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Country Allocation</a:t>
            </a:r>
          </a:p>
        </p:txBody>
      </p:sp>
      <p:sp>
        <p:nvSpPr>
          <p:cNvPr id="54" name="TextBox 53">
            <a:extLst>
              <a:ext uri="{FF2B5EF4-FFF2-40B4-BE49-F238E27FC236}">
                <a16:creationId xmlns:a16="http://schemas.microsoft.com/office/drawing/2014/main" id="{8030FF8E-BC71-0500-0CB0-36F66311CC12}"/>
              </a:ext>
            </a:extLst>
          </p:cNvPr>
          <p:cNvSpPr txBox="1"/>
          <p:nvPr/>
        </p:nvSpPr>
        <p:spPr>
          <a:xfrm>
            <a:off x="7394809" y="3489539"/>
            <a:ext cx="2114842" cy="292388"/>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300" b="1"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Active Duration</a:t>
            </a:r>
          </a:p>
        </p:txBody>
      </p:sp>
      <p:sp>
        <p:nvSpPr>
          <p:cNvPr id="55" name="TextBox 54">
            <a:extLst>
              <a:ext uri="{FF2B5EF4-FFF2-40B4-BE49-F238E27FC236}">
                <a16:creationId xmlns:a16="http://schemas.microsoft.com/office/drawing/2014/main" id="{0D85E18E-FF9B-7252-0143-92DF1C1D2FFE}"/>
              </a:ext>
            </a:extLst>
          </p:cNvPr>
          <p:cNvSpPr txBox="1"/>
          <p:nvPr/>
        </p:nvSpPr>
        <p:spPr>
          <a:xfrm>
            <a:off x="9852123" y="3493005"/>
            <a:ext cx="2322778" cy="292388"/>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300" b="1"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Credit Quality</a:t>
            </a:r>
          </a:p>
        </p:txBody>
      </p:sp>
      <p:graphicFrame>
        <p:nvGraphicFramePr>
          <p:cNvPr id="56" name="Chart 55">
            <a:extLst>
              <a:ext uri="{FF2B5EF4-FFF2-40B4-BE49-F238E27FC236}">
                <a16:creationId xmlns:a16="http://schemas.microsoft.com/office/drawing/2014/main" id="{EF8D987C-3D7B-7386-36EA-3D9C6DB7F02E}"/>
              </a:ext>
            </a:extLst>
          </p:cNvPr>
          <p:cNvGraphicFramePr>
            <a:graphicFrameLocks/>
          </p:cNvGraphicFramePr>
          <p:nvPr/>
        </p:nvGraphicFramePr>
        <p:xfrm>
          <a:off x="4379496" y="3781927"/>
          <a:ext cx="2867872" cy="2715710"/>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57" name="Chart 56">
            <a:extLst>
              <a:ext uri="{FF2B5EF4-FFF2-40B4-BE49-F238E27FC236}">
                <a16:creationId xmlns:a16="http://schemas.microsoft.com/office/drawing/2014/main" id="{2A145138-644D-3BDA-D982-8CA303190E6C}"/>
              </a:ext>
            </a:extLst>
          </p:cNvPr>
          <p:cNvGraphicFramePr>
            <a:graphicFrameLocks/>
          </p:cNvGraphicFramePr>
          <p:nvPr/>
        </p:nvGraphicFramePr>
        <p:xfrm>
          <a:off x="9886113" y="3765949"/>
          <a:ext cx="2174821" cy="1712663"/>
        </p:xfrm>
        <a:graphic>
          <a:graphicData uri="http://schemas.openxmlformats.org/drawingml/2006/chart">
            <c:chart xmlns:c="http://schemas.openxmlformats.org/drawingml/2006/chart" xmlns:r="http://schemas.openxmlformats.org/officeDocument/2006/relationships" r:id="rId5"/>
          </a:graphicData>
        </a:graphic>
      </p:graphicFrame>
      <p:graphicFrame>
        <p:nvGraphicFramePr>
          <p:cNvPr id="58" name="Chart 57">
            <a:extLst>
              <a:ext uri="{FF2B5EF4-FFF2-40B4-BE49-F238E27FC236}">
                <a16:creationId xmlns:a16="http://schemas.microsoft.com/office/drawing/2014/main" id="{AEF0C5CD-3280-FB72-859D-6E155C39F4AC}"/>
              </a:ext>
            </a:extLst>
          </p:cNvPr>
          <p:cNvGraphicFramePr>
            <a:graphicFrameLocks/>
          </p:cNvGraphicFramePr>
          <p:nvPr/>
        </p:nvGraphicFramePr>
        <p:xfrm>
          <a:off x="7394809" y="3769598"/>
          <a:ext cx="2368951" cy="2743200"/>
        </p:xfrm>
        <a:graphic>
          <a:graphicData uri="http://schemas.openxmlformats.org/drawingml/2006/chart">
            <c:chart xmlns:c="http://schemas.openxmlformats.org/drawingml/2006/chart" xmlns:r="http://schemas.openxmlformats.org/officeDocument/2006/relationships" r:id="rId6"/>
          </a:graphicData>
        </a:graphic>
      </p:graphicFrame>
      <p:sp>
        <p:nvSpPr>
          <p:cNvPr id="7" name="TextBox 6">
            <a:extLst>
              <a:ext uri="{FF2B5EF4-FFF2-40B4-BE49-F238E27FC236}">
                <a16:creationId xmlns:a16="http://schemas.microsoft.com/office/drawing/2014/main" id="{93C1E2D3-F38E-577B-E6B8-96CC5D9EEA50}"/>
              </a:ext>
            </a:extLst>
          </p:cNvPr>
          <p:cNvSpPr txBox="1"/>
          <p:nvPr/>
        </p:nvSpPr>
        <p:spPr>
          <a:xfrm>
            <a:off x="9872823" y="6236978"/>
            <a:ext cx="3128984" cy="24622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000" b="0" i="1"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US NRI Cannot invest</a:t>
            </a:r>
          </a:p>
        </p:txBody>
      </p:sp>
      <p:sp>
        <p:nvSpPr>
          <p:cNvPr id="9" name="Slide Number Placeholder 18">
            <a:extLst>
              <a:ext uri="{FF2B5EF4-FFF2-40B4-BE49-F238E27FC236}">
                <a16:creationId xmlns:a16="http://schemas.microsoft.com/office/drawing/2014/main" id="{8BB0C7B9-0FEA-99BA-8D9D-BFFF54465408}"/>
              </a:ext>
            </a:extLst>
          </p:cNvPr>
          <p:cNvSpPr>
            <a:spLocks noGrp="1"/>
          </p:cNvSpPr>
          <p:nvPr>
            <p:ph type="sldNum" sz="quarter" idx="12"/>
          </p:nvPr>
        </p:nvSpPr>
        <p:spPr>
          <a:xfrm>
            <a:off x="9448800" y="6535368"/>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1E62F875-1F54-4527-993B-FB1D0CCB3E02}" type="slidenum">
              <a:rPr kumimoji="0" lang="en-IN" sz="1200" b="1" i="0" u="none" strike="noStrike" kern="1200" cap="none" spc="0" normalizeH="0" baseline="0" noProof="0" smtClean="0">
                <a:ln>
                  <a:noFill/>
                </a:ln>
                <a:solidFill>
                  <a:prstClr val="white"/>
                </a:solidFill>
                <a:effectLst/>
                <a:uLnTx/>
                <a:uFillTx/>
                <a:latin typeface="Cambria" panose="02040503050406030204" pitchFamily="18" charset="0"/>
                <a:ea typeface="Cambria" panose="02040503050406030204" pitchFamily="18" charset="0"/>
                <a:cs typeface="+mn-cs"/>
              </a:rPr>
              <a:pPr marL="0" marR="0" lvl="0" indent="0" algn="r" defTabSz="914400" rtl="0" eaLnBrk="1" fontAlgn="auto" latinLnBrk="0" hangingPunct="1">
                <a:lnSpc>
                  <a:spcPct val="100000"/>
                </a:lnSpc>
                <a:spcBef>
                  <a:spcPts val="0"/>
                </a:spcBef>
                <a:spcAft>
                  <a:spcPts val="0"/>
                </a:spcAft>
                <a:buClrTx/>
                <a:buSzTx/>
                <a:buFontTx/>
                <a:buNone/>
                <a:tabLst/>
                <a:defRPr/>
              </a:pPr>
              <a:t>107</a:t>
            </a:fld>
            <a:endParaRPr kumimoji="0" lang="en-IN" sz="1200" b="1" i="0" u="none" strike="noStrike" kern="1200" cap="none" spc="0" normalizeH="0" baseline="0" noProof="0" dirty="0">
              <a:ln>
                <a:noFill/>
              </a:ln>
              <a:solidFill>
                <a:prstClr val="white"/>
              </a:solidFill>
              <a:effectLst/>
              <a:uLnTx/>
              <a:uFillTx/>
              <a:latin typeface="Cambria" panose="02040503050406030204" pitchFamily="18" charset="0"/>
              <a:ea typeface="Cambria" panose="02040503050406030204" pitchFamily="18" charset="0"/>
              <a:cs typeface="+mn-cs"/>
            </a:endParaRPr>
          </a:p>
        </p:txBody>
      </p:sp>
    </p:spTree>
    <p:extLst>
      <p:ext uri="{BB962C8B-B14F-4D97-AF65-F5344CB8AC3E}">
        <p14:creationId xmlns:p14="http://schemas.microsoft.com/office/powerpoint/2010/main" val="3150190140"/>
      </p:ext>
    </p:extLst>
  </p:cSld>
  <p:clrMapOvr>
    <a:masterClrMapping/>
  </p:clrMapOvr>
</p:sld>
</file>

<file path=ppt/slides/slide10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4A66749-F027-4C04-32CE-35EB5BB9464F}"/>
            </a:ext>
          </a:extLst>
        </p:cNvPr>
        <p:cNvGrpSpPr/>
        <p:nvPr/>
      </p:nvGrpSpPr>
      <p:grpSpPr>
        <a:xfrm>
          <a:off x="0" y="0"/>
          <a:ext cx="0" cy="0"/>
          <a:chOff x="0" y="0"/>
          <a:chExt cx="0" cy="0"/>
        </a:xfrm>
      </p:grpSpPr>
      <p:sp>
        <p:nvSpPr>
          <p:cNvPr id="4" name="Rectangle 3">
            <a:extLst>
              <a:ext uri="{FF2B5EF4-FFF2-40B4-BE49-F238E27FC236}">
                <a16:creationId xmlns:a16="http://schemas.microsoft.com/office/drawing/2014/main" id="{E05E9CD3-D2E1-D7CF-44B3-E7C8723E4E9B}"/>
              </a:ext>
            </a:extLst>
          </p:cNvPr>
          <p:cNvSpPr/>
          <p:nvPr/>
        </p:nvSpPr>
        <p:spPr>
          <a:xfrm>
            <a:off x="0" y="0"/>
            <a:ext cx="12192000" cy="821635"/>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 name="Title 1">
            <a:extLst>
              <a:ext uri="{FF2B5EF4-FFF2-40B4-BE49-F238E27FC236}">
                <a16:creationId xmlns:a16="http://schemas.microsoft.com/office/drawing/2014/main" id="{A946D05C-258A-87AD-E8F2-16248EBD7D84}"/>
              </a:ext>
            </a:extLst>
          </p:cNvPr>
          <p:cNvSpPr txBox="1">
            <a:spLocks/>
          </p:cNvSpPr>
          <p:nvPr/>
        </p:nvSpPr>
        <p:spPr>
          <a:xfrm>
            <a:off x="165475" y="106018"/>
            <a:ext cx="11007609" cy="630899"/>
          </a:xfrm>
          <a:prstGeom prst="rect">
            <a:avLst/>
          </a:prstGeom>
        </p:spPr>
        <p:txBody>
          <a:bodyPr vert="horz" lIns="91440" tIns="45720" rIns="91440" bIns="45720" rtlCol="0" anchor="ctr">
            <a:noAutofit/>
          </a:bodyPr>
          <a:lstStyle>
            <a:lvl1pPr algn="ctr" defTabSz="914400" rtl="0" eaLnBrk="1" latinLnBrk="0" hangingPunct="1">
              <a:lnSpc>
                <a:spcPct val="90000"/>
              </a:lnSpc>
              <a:spcBef>
                <a:spcPct val="0"/>
              </a:spcBef>
              <a:buNone/>
              <a:defRPr sz="6000" kern="1200">
                <a:solidFill>
                  <a:schemeClr val="tx1"/>
                </a:solidFill>
                <a:latin typeface="+mj-lt"/>
                <a:ea typeface="+mj-ea"/>
                <a:cs typeface="+mj-cs"/>
              </a:defRPr>
            </a:lvl1pPr>
          </a:lstStyle>
          <a:p>
            <a:pPr marL="0" marR="0" lvl="0" indent="0" algn="l" defTabSz="914400" rtl="0" eaLnBrk="1" fontAlgn="auto" latinLnBrk="0" hangingPunct="1">
              <a:lnSpc>
                <a:spcPct val="90000"/>
              </a:lnSpc>
              <a:spcBef>
                <a:spcPct val="0"/>
              </a:spcBef>
              <a:spcAft>
                <a:spcPts val="0"/>
              </a:spcAft>
              <a:buClrTx/>
              <a:buSzTx/>
              <a:buFontTx/>
              <a:buNone/>
              <a:tabLst/>
              <a:defRPr/>
            </a:pPr>
            <a:r>
              <a:rPr kumimoji="0" lang="en-US" sz="2800" b="1" i="0" u="none" strike="noStrike" kern="1200" cap="none" spc="0" normalizeH="0" baseline="0" noProof="0" dirty="0">
                <a:ln>
                  <a:noFill/>
                </a:ln>
                <a:solidFill>
                  <a:prstClr val="white"/>
                </a:solidFill>
                <a:effectLst/>
                <a:uLnTx/>
                <a:uFillTx/>
                <a:latin typeface="Cambria" panose="02040503050406030204" pitchFamily="18" charset="0"/>
                <a:ea typeface="Cambria" panose="02040503050406030204" pitchFamily="18" charset="0"/>
                <a:cs typeface="+mj-cs"/>
              </a:rPr>
              <a:t>Offshore Fund</a:t>
            </a:r>
          </a:p>
          <a:p>
            <a:pPr marL="0" marR="0" lvl="0" indent="0" algn="l" defTabSz="914400" rtl="0" eaLnBrk="1" fontAlgn="auto" latinLnBrk="0" hangingPunct="1">
              <a:lnSpc>
                <a:spcPct val="90000"/>
              </a:lnSpc>
              <a:spcBef>
                <a:spcPct val="0"/>
              </a:spcBef>
              <a:spcAft>
                <a:spcPts val="0"/>
              </a:spcAft>
              <a:buClrTx/>
              <a:buSzTx/>
              <a:buFontTx/>
              <a:buNone/>
              <a:tabLst/>
              <a:defRPr/>
            </a:pPr>
            <a:r>
              <a:rPr kumimoji="0" lang="en-US" sz="2800" b="1" i="0" u="none" strike="noStrike" kern="1200" cap="none" spc="0" normalizeH="0" baseline="0" noProof="0" dirty="0">
                <a:ln>
                  <a:noFill/>
                </a:ln>
                <a:solidFill>
                  <a:prstClr val="white"/>
                </a:solidFill>
                <a:effectLst/>
                <a:uLnTx/>
                <a:uFillTx/>
                <a:latin typeface="Cambria" panose="02040503050406030204" pitchFamily="18" charset="0"/>
                <a:ea typeface="Cambria" panose="02040503050406030204" pitchFamily="18" charset="0"/>
                <a:cs typeface="+mj-cs"/>
              </a:rPr>
              <a:t>Abans Multi Asset Fund</a:t>
            </a:r>
          </a:p>
        </p:txBody>
      </p:sp>
      <p:sp>
        <p:nvSpPr>
          <p:cNvPr id="22" name="Rectangle 21">
            <a:extLst>
              <a:ext uri="{FF2B5EF4-FFF2-40B4-BE49-F238E27FC236}">
                <a16:creationId xmlns:a16="http://schemas.microsoft.com/office/drawing/2014/main" id="{B284BA33-74F6-EBF9-9C61-EB29E407E155}"/>
              </a:ext>
            </a:extLst>
          </p:cNvPr>
          <p:cNvSpPr/>
          <p:nvPr/>
        </p:nvSpPr>
        <p:spPr>
          <a:xfrm>
            <a:off x="0" y="6613807"/>
            <a:ext cx="12192000" cy="235963"/>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 name="TextBox 8">
            <a:extLst>
              <a:ext uri="{FF2B5EF4-FFF2-40B4-BE49-F238E27FC236}">
                <a16:creationId xmlns:a16="http://schemas.microsoft.com/office/drawing/2014/main" id="{0ADDF840-0041-903C-7BF1-E962498780D4}"/>
              </a:ext>
            </a:extLst>
          </p:cNvPr>
          <p:cNvSpPr txBox="1"/>
          <p:nvPr/>
        </p:nvSpPr>
        <p:spPr>
          <a:xfrm>
            <a:off x="165475" y="1018950"/>
            <a:ext cx="3881870" cy="3060133"/>
          </a:xfrm>
          <a:prstGeom prst="rect">
            <a:avLst/>
          </a:prstGeom>
          <a:noFill/>
          <a:ln>
            <a:solidFill>
              <a:schemeClr val="bg1">
                <a:lumMod val="85000"/>
              </a:schemeClr>
            </a:solidFill>
          </a:ln>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300" b="1"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About the Fund – </a:t>
            </a:r>
            <a:endParaRPr kumimoji="0" lang="en-IN" sz="1300" b="0"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endParaRPr>
          </a:p>
          <a:p>
            <a:pPr marL="0" marR="0" lvl="0" indent="0" algn="l" defTabSz="457200" rtl="0" eaLnBrk="1" fontAlgn="auto" latinLnBrk="0" hangingPunct="1">
              <a:lnSpc>
                <a:spcPct val="104000"/>
              </a:lnSpc>
              <a:spcBef>
                <a:spcPts val="0"/>
              </a:spcBef>
              <a:spcAft>
                <a:spcPts val="600"/>
              </a:spcAft>
              <a:buClrTx/>
              <a:buSzTx/>
              <a:buFontTx/>
              <a:buNone/>
              <a:tabLst/>
              <a:defRPr/>
            </a:pPr>
            <a:r>
              <a:rPr kumimoji="0" lang="en-US" sz="1300" b="0" i="0" u="none" strike="noStrike" kern="1200" cap="none" spc="0" normalizeH="0" baseline="0" noProof="0" dirty="0">
                <a:ln>
                  <a:noFill/>
                </a:ln>
                <a:solidFill>
                  <a:srgbClr val="000000"/>
                </a:solidFill>
                <a:effectLst/>
                <a:uLnTx/>
                <a:uFillTx/>
                <a:latin typeface="Cambria"/>
                <a:ea typeface="+mn-ea"/>
                <a:cs typeface="Cambria"/>
              </a:rPr>
              <a:t>Abans Multi Asset Fund is a US$-denominated sub-fund of Abans Investment Global Opportunities Fund VCC, domiciled and FSC-regulated in Mauritius. It runs arbitrage and </a:t>
            </a:r>
            <a:r>
              <a:rPr kumimoji="0" lang="en-US" sz="1300" b="1" i="0" u="none" strike="noStrike" kern="1200" cap="none" spc="0" normalizeH="0" baseline="0" noProof="0" dirty="0">
                <a:ln>
                  <a:noFill/>
                </a:ln>
                <a:solidFill>
                  <a:srgbClr val="000000"/>
                </a:solidFill>
                <a:effectLst/>
                <a:uLnTx/>
                <a:uFillTx/>
                <a:latin typeface="Cambria"/>
                <a:ea typeface="+mn-ea"/>
                <a:cs typeface="Cambria"/>
              </a:rPr>
              <a:t>relative-value strategies </a:t>
            </a:r>
            <a:r>
              <a:rPr kumimoji="0" lang="en-US" sz="1300" b="0" i="0" u="none" strike="noStrike" kern="1200" cap="none" spc="0" normalizeH="0" baseline="0" noProof="0" dirty="0">
                <a:ln>
                  <a:noFill/>
                </a:ln>
                <a:solidFill>
                  <a:srgbClr val="000000"/>
                </a:solidFill>
                <a:effectLst/>
                <a:uLnTx/>
                <a:uFillTx/>
                <a:latin typeface="Cambria"/>
                <a:ea typeface="+mn-ea"/>
                <a:cs typeface="Cambria"/>
              </a:rPr>
              <a:t>— location &amp; calendar spreads, statistical and volatility arbitrage, and pairs trading — across Gold, Silver and Copper on global exchanges (LBMA, SHFE, CME, LME).</a:t>
            </a:r>
          </a:p>
          <a:p>
            <a:pPr marL="0" marR="0" lvl="0" indent="0" algn="l" defTabSz="457200" rtl="0" eaLnBrk="1" fontAlgn="auto" latinLnBrk="0" hangingPunct="1">
              <a:lnSpc>
                <a:spcPct val="104000"/>
              </a:lnSpc>
              <a:spcBef>
                <a:spcPts val="0"/>
              </a:spcBef>
              <a:spcAft>
                <a:spcPts val="0"/>
              </a:spcAft>
              <a:buClrTx/>
              <a:buSzTx/>
              <a:buFontTx/>
              <a:buNone/>
              <a:tabLst/>
              <a:defRPr/>
            </a:pPr>
            <a:r>
              <a:rPr kumimoji="0" lang="en-US" sz="1300" b="0" i="0" u="none" strike="noStrike" kern="1200" cap="none" spc="0" normalizeH="0" baseline="0" noProof="0" dirty="0">
                <a:ln>
                  <a:noFill/>
                </a:ln>
                <a:solidFill>
                  <a:srgbClr val="000000"/>
                </a:solidFill>
                <a:effectLst/>
                <a:uLnTx/>
                <a:uFillTx/>
                <a:latin typeface="Cambria"/>
                <a:ea typeface="+mn-ea"/>
                <a:cs typeface="Cambria"/>
              </a:rPr>
              <a:t>Built for absolute returns with strict drawdown control and minimal directional exposure, the Fund carries low correlation to equities and bonds and targets capital preservation. Its strategy mirrors the </a:t>
            </a:r>
            <a:r>
              <a:rPr kumimoji="0" lang="en-US" sz="1300" b="1" i="0" u="none" strike="noStrike" kern="1200" cap="none" spc="0" normalizeH="0" baseline="0" noProof="0" dirty="0">
                <a:ln>
                  <a:noFill/>
                </a:ln>
                <a:solidFill>
                  <a:srgbClr val="000000"/>
                </a:solidFill>
                <a:effectLst/>
                <a:uLnTx/>
                <a:uFillTx/>
                <a:latin typeface="Cambria"/>
                <a:ea typeface="+mn-ea"/>
                <a:cs typeface="Cambria"/>
              </a:rPr>
              <a:t>Abans Global Arbitrage Fund, </a:t>
            </a:r>
            <a:r>
              <a:rPr kumimoji="0" lang="en-US" sz="1300" b="0" i="0" u="none" strike="noStrike" kern="1200" cap="none" spc="0" normalizeH="0" baseline="0" noProof="0" dirty="0">
                <a:ln>
                  <a:noFill/>
                </a:ln>
                <a:solidFill>
                  <a:srgbClr val="000000"/>
                </a:solidFill>
                <a:effectLst/>
                <a:uLnTx/>
                <a:uFillTx/>
                <a:latin typeface="Cambria"/>
                <a:ea typeface="+mn-ea"/>
                <a:cs typeface="Cambria"/>
              </a:rPr>
              <a:t>live since 2016.</a:t>
            </a:r>
          </a:p>
        </p:txBody>
      </p:sp>
      <p:sp>
        <p:nvSpPr>
          <p:cNvPr id="18" name="Rectangle 17">
            <a:extLst>
              <a:ext uri="{FF2B5EF4-FFF2-40B4-BE49-F238E27FC236}">
                <a16:creationId xmlns:a16="http://schemas.microsoft.com/office/drawing/2014/main" id="{E022DB6C-3FD9-52A1-B080-4DB88B08F42A}"/>
              </a:ext>
            </a:extLst>
          </p:cNvPr>
          <p:cNvSpPr/>
          <p:nvPr/>
        </p:nvSpPr>
        <p:spPr>
          <a:xfrm>
            <a:off x="0" y="808383"/>
            <a:ext cx="12192000" cy="45719"/>
          </a:xfrm>
          <a:prstGeom prst="rect">
            <a:avLst/>
          </a:prstGeom>
          <a:solidFill>
            <a:schemeClr val="bg1">
              <a:lumMod val="6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2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9" name="Slide Number Placeholder 18">
            <a:extLst>
              <a:ext uri="{FF2B5EF4-FFF2-40B4-BE49-F238E27FC236}">
                <a16:creationId xmlns:a16="http://schemas.microsoft.com/office/drawing/2014/main" id="{25F23F10-56FE-A6BD-4A10-A25BF30FF678}"/>
              </a:ext>
            </a:extLst>
          </p:cNvPr>
          <p:cNvSpPr>
            <a:spLocks noGrp="1"/>
          </p:cNvSpPr>
          <p:nvPr>
            <p:ph type="sldNum" sz="quarter" idx="12"/>
          </p:nvPr>
        </p:nvSpPr>
        <p:spPr>
          <a:xfrm>
            <a:off x="9448800" y="6535368"/>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1E62F875-1F54-4527-993B-FB1D0CCB3E02}" type="slidenum">
              <a:rPr kumimoji="0" lang="en-IN" sz="1200" b="1" i="0" u="none" strike="noStrike" kern="1200" cap="none" spc="0" normalizeH="0" baseline="0" noProof="0" smtClean="0">
                <a:ln>
                  <a:noFill/>
                </a:ln>
                <a:solidFill>
                  <a:prstClr val="white"/>
                </a:solidFill>
                <a:effectLst/>
                <a:uLnTx/>
                <a:uFillTx/>
                <a:latin typeface="Cambria" panose="02040503050406030204" pitchFamily="18" charset="0"/>
                <a:ea typeface="Cambria" panose="02040503050406030204" pitchFamily="18" charset="0"/>
                <a:cs typeface="+mn-cs"/>
              </a:rPr>
              <a:pPr marL="0" marR="0" lvl="0" indent="0" algn="r" defTabSz="914400" rtl="0" eaLnBrk="1" fontAlgn="auto" latinLnBrk="0" hangingPunct="1">
                <a:lnSpc>
                  <a:spcPct val="100000"/>
                </a:lnSpc>
                <a:spcBef>
                  <a:spcPts val="0"/>
                </a:spcBef>
                <a:spcAft>
                  <a:spcPts val="0"/>
                </a:spcAft>
                <a:buClrTx/>
                <a:buSzTx/>
                <a:buFontTx/>
                <a:buNone/>
                <a:tabLst/>
                <a:defRPr/>
              </a:pPr>
              <a:t>108</a:t>
            </a:fld>
            <a:endParaRPr kumimoji="0" lang="en-IN" sz="1200" b="1" i="0" u="none" strike="noStrike" kern="1200" cap="none" spc="0" normalizeH="0" baseline="0" noProof="0">
              <a:ln>
                <a:noFill/>
              </a:ln>
              <a:solidFill>
                <a:prstClr val="white"/>
              </a:solidFill>
              <a:effectLst/>
              <a:uLnTx/>
              <a:uFillTx/>
              <a:latin typeface="Cambria" panose="02040503050406030204" pitchFamily="18" charset="0"/>
              <a:ea typeface="Cambria" panose="02040503050406030204" pitchFamily="18" charset="0"/>
              <a:cs typeface="+mn-cs"/>
            </a:endParaRPr>
          </a:p>
        </p:txBody>
      </p:sp>
      <p:graphicFrame>
        <p:nvGraphicFramePr>
          <p:cNvPr id="7" name="Table 2">
            <a:extLst>
              <a:ext uri="{FF2B5EF4-FFF2-40B4-BE49-F238E27FC236}">
                <a16:creationId xmlns:a16="http://schemas.microsoft.com/office/drawing/2014/main" id="{5A02DE9A-72F6-410E-B262-19561B6E3308}"/>
              </a:ext>
            </a:extLst>
          </p:cNvPr>
          <p:cNvGraphicFramePr>
            <a:graphicFrameLocks noGrp="1"/>
          </p:cNvGraphicFramePr>
          <p:nvPr/>
        </p:nvGraphicFramePr>
        <p:xfrm>
          <a:off x="179122" y="4162042"/>
          <a:ext cx="3881870" cy="2334577"/>
        </p:xfrm>
        <a:graphic>
          <a:graphicData uri="http://schemas.openxmlformats.org/drawingml/2006/table">
            <a:tbl>
              <a:tblPr firstRow="1" bandRow="1">
                <a:tableStyleId>{073A0DAA-6AF3-43AB-8588-CEC1D06C72B9}</a:tableStyleId>
              </a:tblPr>
              <a:tblGrid>
                <a:gridCol w="1558395">
                  <a:extLst>
                    <a:ext uri="{9D8B030D-6E8A-4147-A177-3AD203B41FA5}">
                      <a16:colId xmlns:a16="http://schemas.microsoft.com/office/drawing/2014/main" val="979919291"/>
                    </a:ext>
                  </a:extLst>
                </a:gridCol>
                <a:gridCol w="2323475">
                  <a:extLst>
                    <a:ext uri="{9D8B030D-6E8A-4147-A177-3AD203B41FA5}">
                      <a16:colId xmlns:a16="http://schemas.microsoft.com/office/drawing/2014/main" val="2728041260"/>
                    </a:ext>
                  </a:extLst>
                </a:gridCol>
              </a:tblGrid>
              <a:tr h="333511">
                <a:tc>
                  <a:txBody>
                    <a:bodyPr/>
                    <a:lstStyle/>
                    <a:p>
                      <a:pPr algn="ctr"/>
                      <a:r>
                        <a:rPr lang="en-US" sz="1200" dirty="0">
                          <a:latin typeface="Cambria" panose="02040503050406030204" pitchFamily="18" charset="0"/>
                          <a:ea typeface="Cambria" panose="02040503050406030204" pitchFamily="18" charset="0"/>
                        </a:rPr>
                        <a:t>Particulars</a:t>
                      </a:r>
                      <a:endParaRPr lang="en-IN" sz="1200" dirty="0">
                        <a:latin typeface="Cambria" panose="02040503050406030204" pitchFamily="18" charset="0"/>
                        <a:ea typeface="Cambria" panose="02040503050406030204" pitchFamily="18" charset="0"/>
                      </a:endParaRPr>
                    </a:p>
                  </a:txBody>
                  <a:tcPr anchor="ctr">
                    <a:lnL w="12700" cap="flat" cmpd="sng" algn="ctr">
                      <a:solidFill>
                        <a:schemeClr val="bg1">
                          <a:lumMod val="85000"/>
                        </a:schemeClr>
                      </a:solidFill>
                      <a:prstDash val="solid"/>
                      <a:round/>
                      <a:headEnd type="none" w="med" len="med"/>
                      <a:tailEnd type="none" w="med" len="med"/>
                    </a:lnL>
                    <a:lnT w="12700" cap="flat" cmpd="sng" algn="ctr">
                      <a:solidFill>
                        <a:schemeClr val="bg1">
                          <a:lumMod val="85000"/>
                        </a:schemeClr>
                      </a:solidFill>
                      <a:prstDash val="solid"/>
                      <a:round/>
                      <a:headEnd type="none" w="med" len="med"/>
                      <a:tailEnd type="none" w="med" len="med"/>
                    </a:lnT>
                  </a:tcPr>
                </a:tc>
                <a:tc>
                  <a:txBody>
                    <a:bodyPr/>
                    <a:lstStyle/>
                    <a:p>
                      <a:pPr algn="ctr"/>
                      <a:r>
                        <a:rPr lang="en-US" sz="1200" dirty="0">
                          <a:latin typeface="Cambria" panose="02040503050406030204" pitchFamily="18" charset="0"/>
                          <a:ea typeface="Cambria" panose="02040503050406030204" pitchFamily="18" charset="0"/>
                        </a:rPr>
                        <a:t>Details</a:t>
                      </a:r>
                      <a:endParaRPr lang="en-IN" sz="1200" dirty="0">
                        <a:latin typeface="Cambria" panose="02040503050406030204" pitchFamily="18" charset="0"/>
                        <a:ea typeface="Cambria" panose="02040503050406030204" pitchFamily="18" charset="0"/>
                      </a:endParaRPr>
                    </a:p>
                  </a:txBody>
                  <a:tcPr anchor="ctr">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tcPr>
                </a:tc>
                <a:extLst>
                  <a:ext uri="{0D108BD9-81ED-4DB2-BD59-A6C34878D82A}">
                    <a16:rowId xmlns:a16="http://schemas.microsoft.com/office/drawing/2014/main" val="2509566197"/>
                  </a:ext>
                </a:extLst>
              </a:tr>
              <a:tr h="333511">
                <a:tc>
                  <a:txBody>
                    <a:bodyPr/>
                    <a:lstStyle/>
                    <a:p>
                      <a:pPr algn="ctr"/>
                      <a:r>
                        <a:rPr lang="en-IN" sz="1200" b="1" dirty="0">
                          <a:latin typeface="Cambria" panose="02040503050406030204" pitchFamily="18" charset="0"/>
                          <a:ea typeface="Cambria" panose="02040503050406030204" pitchFamily="18" charset="0"/>
                        </a:rPr>
                        <a:t>Min Investment</a:t>
                      </a:r>
                    </a:p>
                  </a:txBody>
                  <a:tcPr anchor="ctr">
                    <a:lnL w="12700" cap="flat" cmpd="sng" algn="ctr">
                      <a:solidFill>
                        <a:schemeClr val="bg1">
                          <a:lumMod val="85000"/>
                        </a:schemeClr>
                      </a:solidFill>
                      <a:prstDash val="solid"/>
                      <a:round/>
                      <a:headEnd type="none" w="med" len="med"/>
                      <a:tailEnd type="none" w="med" len="med"/>
                    </a:lnL>
                    <a:solidFill>
                      <a:schemeClr val="bg1"/>
                    </a:solidFill>
                  </a:tcPr>
                </a:tc>
                <a:tc>
                  <a:txBody>
                    <a:bodyPr/>
                    <a:lstStyle/>
                    <a:p>
                      <a:pPr algn="ctr"/>
                      <a:r>
                        <a:rPr lang="en-US" sz="1200" dirty="0">
                          <a:latin typeface="Cambria" panose="02040503050406030204" pitchFamily="18" charset="0"/>
                          <a:ea typeface="Cambria" panose="02040503050406030204" pitchFamily="18" charset="0"/>
                        </a:rPr>
                        <a:t>US$ 100,000</a:t>
                      </a:r>
                    </a:p>
                  </a:txBody>
                  <a:tcPr anchor="ctr">
                    <a:lnR w="12700" cap="flat" cmpd="sng" algn="ctr">
                      <a:solidFill>
                        <a:schemeClr val="bg1">
                          <a:lumMod val="85000"/>
                        </a:schemeClr>
                      </a:solidFill>
                      <a:prstDash val="solid"/>
                      <a:round/>
                      <a:headEnd type="none" w="med" len="med"/>
                      <a:tailEnd type="none" w="med" len="med"/>
                    </a:lnR>
                    <a:solidFill>
                      <a:schemeClr val="bg1"/>
                    </a:solidFill>
                  </a:tcPr>
                </a:tc>
                <a:extLst>
                  <a:ext uri="{0D108BD9-81ED-4DB2-BD59-A6C34878D82A}">
                    <a16:rowId xmlns:a16="http://schemas.microsoft.com/office/drawing/2014/main" val="4053942507"/>
                  </a:ext>
                </a:extLst>
              </a:tr>
              <a:tr h="333511">
                <a:tc>
                  <a:txBody>
                    <a:bodyPr/>
                    <a:lstStyle/>
                    <a:p>
                      <a:pPr algn="ctr"/>
                      <a:r>
                        <a:rPr lang="en-IN" sz="1200" b="1" dirty="0">
                          <a:latin typeface="Cambria" panose="02040503050406030204" pitchFamily="18" charset="0"/>
                          <a:ea typeface="Cambria" panose="02040503050406030204" pitchFamily="18" charset="0"/>
                        </a:rPr>
                        <a:t>Top up</a:t>
                      </a:r>
                    </a:p>
                  </a:txBody>
                  <a:tcPr anchor="ctr">
                    <a:lnL w="12700" cap="flat" cmpd="sng" algn="ctr">
                      <a:solidFill>
                        <a:schemeClr val="bg1">
                          <a:lumMod val="85000"/>
                        </a:schemeClr>
                      </a:solidFill>
                      <a:prstDash val="solid"/>
                      <a:round/>
                      <a:headEnd type="none" w="med" len="med"/>
                      <a:tailEnd type="none" w="med" len="med"/>
                    </a:lnL>
                    <a:solidFill>
                      <a:srgbClr val="D9D9D9"/>
                    </a:solidFill>
                  </a:tcPr>
                </a:tc>
                <a:tc>
                  <a:txBody>
                    <a:bodyPr/>
                    <a:lstStyle/>
                    <a:p>
                      <a:pPr algn="ctr"/>
                      <a:r>
                        <a:rPr lang="en-IN" sz="1200" dirty="0">
                          <a:latin typeface="Cambria" panose="02040503050406030204" pitchFamily="18" charset="0"/>
                          <a:ea typeface="Cambria" panose="02040503050406030204" pitchFamily="18" charset="0"/>
                        </a:rPr>
                        <a:t>US$ 10,000</a:t>
                      </a:r>
                    </a:p>
                  </a:txBody>
                  <a:tcPr anchor="ctr">
                    <a:lnR w="12700" cap="flat" cmpd="sng" algn="ctr">
                      <a:solidFill>
                        <a:schemeClr val="bg1">
                          <a:lumMod val="85000"/>
                        </a:schemeClr>
                      </a:solidFill>
                      <a:prstDash val="solid"/>
                      <a:round/>
                      <a:headEnd type="none" w="med" len="med"/>
                      <a:tailEnd type="none" w="med" len="med"/>
                    </a:lnR>
                    <a:solidFill>
                      <a:srgbClr val="D9D9D9"/>
                    </a:solidFill>
                  </a:tcPr>
                </a:tc>
                <a:extLst>
                  <a:ext uri="{0D108BD9-81ED-4DB2-BD59-A6C34878D82A}">
                    <a16:rowId xmlns:a16="http://schemas.microsoft.com/office/drawing/2014/main" val="2597416536"/>
                  </a:ext>
                </a:extLst>
              </a:tr>
              <a:tr h="333511">
                <a:tc>
                  <a:txBody>
                    <a:bodyPr/>
                    <a:lstStyle/>
                    <a:p>
                      <a:pPr algn="ctr"/>
                      <a:r>
                        <a:rPr lang="en-IN" sz="1200" b="1" dirty="0">
                          <a:latin typeface="Cambria" panose="02040503050406030204" pitchFamily="18" charset="0"/>
                          <a:ea typeface="Cambria" panose="02040503050406030204" pitchFamily="18" charset="0"/>
                        </a:rPr>
                        <a:t>Currency</a:t>
                      </a:r>
                    </a:p>
                  </a:txBody>
                  <a:tcPr anchor="ctr">
                    <a:lnL w="12700" cap="flat" cmpd="sng" algn="ctr">
                      <a:solidFill>
                        <a:schemeClr val="bg1">
                          <a:lumMod val="85000"/>
                        </a:schemeClr>
                      </a:solidFill>
                      <a:prstDash val="solid"/>
                      <a:round/>
                      <a:headEnd type="none" w="med" len="med"/>
                      <a:tailEnd type="none" w="med" len="med"/>
                    </a:lnL>
                    <a:solidFill>
                      <a:schemeClr val="bg1"/>
                    </a:solidFill>
                  </a:tcPr>
                </a:tc>
                <a:tc>
                  <a:txBody>
                    <a:bodyPr/>
                    <a:lstStyle/>
                    <a:p>
                      <a:pPr algn="ctr"/>
                      <a:r>
                        <a:rPr lang="en-IN" sz="1200" dirty="0">
                          <a:latin typeface="Cambria" panose="02040503050406030204" pitchFamily="18" charset="0"/>
                          <a:ea typeface="Cambria" panose="02040503050406030204" pitchFamily="18" charset="0"/>
                        </a:rPr>
                        <a:t>USD</a:t>
                      </a:r>
                    </a:p>
                  </a:txBody>
                  <a:tcPr anchor="ctr">
                    <a:lnR w="12700" cap="flat" cmpd="sng" algn="ctr">
                      <a:solidFill>
                        <a:schemeClr val="bg1">
                          <a:lumMod val="85000"/>
                        </a:schemeClr>
                      </a:solidFill>
                      <a:prstDash val="solid"/>
                      <a:round/>
                      <a:headEnd type="none" w="med" len="med"/>
                      <a:tailEnd type="none" w="med" len="med"/>
                    </a:lnR>
                    <a:solidFill>
                      <a:schemeClr val="bg1"/>
                    </a:solidFill>
                  </a:tcPr>
                </a:tc>
                <a:extLst>
                  <a:ext uri="{0D108BD9-81ED-4DB2-BD59-A6C34878D82A}">
                    <a16:rowId xmlns:a16="http://schemas.microsoft.com/office/drawing/2014/main" val="1718514280"/>
                  </a:ext>
                </a:extLst>
              </a:tr>
              <a:tr h="333511">
                <a:tc>
                  <a:txBody>
                    <a:bodyPr/>
                    <a:lstStyle/>
                    <a:p>
                      <a:pPr algn="ctr"/>
                      <a:r>
                        <a:rPr lang="en-IN" sz="1200" b="1" dirty="0">
                          <a:latin typeface="Cambria" panose="02040503050406030204" pitchFamily="18" charset="0"/>
                          <a:ea typeface="Cambria" panose="02040503050406030204" pitchFamily="18" charset="0"/>
                        </a:rPr>
                        <a:t>Inception Date</a:t>
                      </a:r>
                    </a:p>
                  </a:txBody>
                  <a:tcPr anchor="ctr">
                    <a:lnL w="12700" cap="flat" cmpd="sng" algn="ctr">
                      <a:solidFill>
                        <a:schemeClr val="bg1">
                          <a:lumMod val="85000"/>
                        </a:schemeClr>
                      </a:solidFill>
                      <a:prstDash val="solid"/>
                      <a:round/>
                      <a:headEnd type="none" w="med" len="med"/>
                      <a:tailEnd type="none" w="med" len="med"/>
                    </a:lnL>
                    <a:solidFill>
                      <a:schemeClr val="bg1">
                        <a:lumMod val="85000"/>
                      </a:schemeClr>
                    </a:solidFill>
                  </a:tcPr>
                </a:tc>
                <a:tc>
                  <a:txBody>
                    <a:bodyPr/>
                    <a:lstStyle/>
                    <a:p>
                      <a:pPr algn="ctr"/>
                      <a:r>
                        <a:rPr lang="en-IN" sz="1200" dirty="0">
                          <a:latin typeface="Cambria" panose="02040503050406030204" pitchFamily="18" charset="0"/>
                          <a:ea typeface="Cambria" panose="02040503050406030204" pitchFamily="18" charset="0"/>
                        </a:rPr>
                        <a:t>February 1</a:t>
                      </a:r>
                      <a:r>
                        <a:rPr lang="en-IN" sz="1200" baseline="30000" dirty="0">
                          <a:latin typeface="Cambria" panose="02040503050406030204" pitchFamily="18" charset="0"/>
                          <a:ea typeface="Cambria" panose="02040503050406030204" pitchFamily="18" charset="0"/>
                        </a:rPr>
                        <a:t>st</a:t>
                      </a:r>
                      <a:r>
                        <a:rPr lang="en-IN" sz="1200" dirty="0">
                          <a:latin typeface="Cambria" panose="02040503050406030204" pitchFamily="18" charset="0"/>
                          <a:ea typeface="Cambria" panose="02040503050406030204" pitchFamily="18" charset="0"/>
                        </a:rPr>
                        <a:t>, 2026</a:t>
                      </a:r>
                    </a:p>
                  </a:txBody>
                  <a:tcPr anchor="ctr">
                    <a:lnR w="12700" cap="flat" cmpd="sng" algn="ctr">
                      <a:solidFill>
                        <a:schemeClr val="bg1">
                          <a:lumMod val="85000"/>
                        </a:schemeClr>
                      </a:solidFill>
                      <a:prstDash val="solid"/>
                      <a:round/>
                      <a:headEnd type="none" w="med" len="med"/>
                      <a:tailEnd type="none" w="med" len="med"/>
                    </a:lnR>
                    <a:solidFill>
                      <a:schemeClr val="bg1">
                        <a:lumMod val="85000"/>
                      </a:schemeClr>
                    </a:solidFill>
                  </a:tcPr>
                </a:tc>
                <a:extLst>
                  <a:ext uri="{0D108BD9-81ED-4DB2-BD59-A6C34878D82A}">
                    <a16:rowId xmlns:a16="http://schemas.microsoft.com/office/drawing/2014/main" val="2257639668"/>
                  </a:ext>
                </a:extLst>
              </a:tr>
              <a:tr h="333511">
                <a:tc>
                  <a:txBody>
                    <a:bodyPr/>
                    <a:lstStyle/>
                    <a:p>
                      <a:pPr algn="ctr"/>
                      <a:r>
                        <a:rPr lang="en-IN" sz="1200" b="1" dirty="0">
                          <a:latin typeface="Cambria" panose="02040503050406030204" pitchFamily="18" charset="0"/>
                          <a:ea typeface="Cambria" panose="02040503050406030204" pitchFamily="18" charset="0"/>
                        </a:rPr>
                        <a:t>Exit Load</a:t>
                      </a:r>
                    </a:p>
                  </a:txBody>
                  <a:tcPr anchor="ctr">
                    <a:lnL w="12700" cap="flat" cmpd="sng" algn="ctr">
                      <a:solidFill>
                        <a:schemeClr val="bg1">
                          <a:lumMod val="85000"/>
                        </a:schemeClr>
                      </a:solidFill>
                      <a:prstDash val="solid"/>
                      <a:round/>
                      <a:headEnd type="none" w="med" len="med"/>
                      <a:tailEnd type="none" w="med" len="med"/>
                    </a:lnL>
                    <a:solidFill>
                      <a:schemeClr val="bg1"/>
                    </a:solidFill>
                  </a:tcPr>
                </a:tc>
                <a:tc>
                  <a:txBody>
                    <a:bodyPr/>
                    <a:lstStyle/>
                    <a:p>
                      <a:pPr algn="ctr"/>
                      <a:r>
                        <a:rPr lang="en-IN" sz="1200" dirty="0">
                          <a:latin typeface="Cambria" panose="02040503050406030204" pitchFamily="18" charset="0"/>
                          <a:ea typeface="Cambria" panose="02040503050406030204" pitchFamily="18" charset="0"/>
                        </a:rPr>
                        <a:t>NIL</a:t>
                      </a:r>
                    </a:p>
                  </a:txBody>
                  <a:tcPr anchor="ctr">
                    <a:lnR w="12700" cap="flat" cmpd="sng" algn="ctr">
                      <a:solidFill>
                        <a:schemeClr val="bg1">
                          <a:lumMod val="85000"/>
                        </a:schemeClr>
                      </a:solidFill>
                      <a:prstDash val="solid"/>
                      <a:round/>
                      <a:headEnd type="none" w="med" len="med"/>
                      <a:tailEnd type="none" w="med" len="med"/>
                    </a:lnR>
                    <a:solidFill>
                      <a:schemeClr val="bg1"/>
                    </a:solidFill>
                  </a:tcPr>
                </a:tc>
                <a:extLst>
                  <a:ext uri="{0D108BD9-81ED-4DB2-BD59-A6C34878D82A}">
                    <a16:rowId xmlns:a16="http://schemas.microsoft.com/office/drawing/2014/main" val="595497186"/>
                  </a:ext>
                </a:extLst>
              </a:tr>
              <a:tr h="333511">
                <a:tc>
                  <a:txBody>
                    <a:bodyPr/>
                    <a:lstStyle/>
                    <a:p>
                      <a:pPr algn="ctr"/>
                      <a:r>
                        <a:rPr lang="en-IN" sz="1200" b="1" dirty="0">
                          <a:latin typeface="Cambria" panose="02040503050406030204" pitchFamily="18" charset="0"/>
                          <a:ea typeface="Cambria" panose="02040503050406030204" pitchFamily="18" charset="0"/>
                        </a:rPr>
                        <a:t>Tenure</a:t>
                      </a:r>
                    </a:p>
                  </a:txBody>
                  <a:tcPr anchor="ctr">
                    <a:lnL w="12700" cap="flat" cmpd="sng" algn="ctr">
                      <a:solidFill>
                        <a:schemeClr val="bg1">
                          <a:lumMod val="85000"/>
                        </a:schemeClr>
                      </a:solidFill>
                      <a:prstDash val="solid"/>
                      <a:round/>
                      <a:headEnd type="none" w="med" len="med"/>
                      <a:tailEnd type="none" w="med" len="med"/>
                    </a:lnL>
                    <a:solidFill>
                      <a:schemeClr val="bg1">
                        <a:lumMod val="85000"/>
                      </a:schemeClr>
                    </a:solidFill>
                  </a:tcPr>
                </a:tc>
                <a:tc>
                  <a:txBody>
                    <a:bodyPr/>
                    <a:lstStyle/>
                    <a:p>
                      <a:pPr algn="ctr"/>
                      <a:r>
                        <a:rPr lang="en-IN" sz="1200" dirty="0">
                          <a:latin typeface="Cambria" panose="02040503050406030204" pitchFamily="18" charset="0"/>
                          <a:ea typeface="Cambria" panose="02040503050406030204" pitchFamily="18" charset="0"/>
                        </a:rPr>
                        <a:t>Open Ended</a:t>
                      </a:r>
                    </a:p>
                  </a:txBody>
                  <a:tcPr anchor="ctr">
                    <a:lnR w="12700" cap="flat" cmpd="sng" algn="ctr">
                      <a:solidFill>
                        <a:schemeClr val="bg1">
                          <a:lumMod val="85000"/>
                        </a:schemeClr>
                      </a:solidFill>
                      <a:prstDash val="solid"/>
                      <a:round/>
                      <a:headEnd type="none" w="med" len="med"/>
                      <a:tailEnd type="none" w="med" len="med"/>
                    </a:lnR>
                    <a:solidFill>
                      <a:schemeClr val="bg1">
                        <a:lumMod val="85000"/>
                      </a:schemeClr>
                    </a:solidFill>
                  </a:tcPr>
                </a:tc>
                <a:extLst>
                  <a:ext uri="{0D108BD9-81ED-4DB2-BD59-A6C34878D82A}">
                    <a16:rowId xmlns:a16="http://schemas.microsoft.com/office/drawing/2014/main" val="4137932513"/>
                  </a:ext>
                </a:extLst>
              </a:tr>
            </a:tbl>
          </a:graphicData>
        </a:graphic>
      </p:graphicFrame>
      <p:graphicFrame>
        <p:nvGraphicFramePr>
          <p:cNvPr id="10" name="Table 9">
            <a:extLst>
              <a:ext uri="{FF2B5EF4-FFF2-40B4-BE49-F238E27FC236}">
                <a16:creationId xmlns:a16="http://schemas.microsoft.com/office/drawing/2014/main" id="{57F8CD6B-7F30-9223-A2F5-4E03C013185B}"/>
              </a:ext>
            </a:extLst>
          </p:cNvPr>
          <p:cNvGraphicFramePr>
            <a:graphicFrameLocks noGrp="1"/>
          </p:cNvGraphicFramePr>
          <p:nvPr>
            <p:extLst>
              <p:ext uri="{D42A27DB-BD31-4B8C-83A1-F6EECF244321}">
                <p14:modId xmlns:p14="http://schemas.microsoft.com/office/powerpoint/2010/main" val="148931078"/>
              </p:ext>
            </p:extLst>
          </p:nvPr>
        </p:nvGraphicFramePr>
        <p:xfrm>
          <a:off x="4225716" y="1193350"/>
          <a:ext cx="7797260" cy="2345591"/>
        </p:xfrm>
        <a:graphic>
          <a:graphicData uri="http://schemas.openxmlformats.org/drawingml/2006/table">
            <a:tbl>
              <a:tblPr/>
              <a:tblGrid>
                <a:gridCol w="1925139">
                  <a:extLst>
                    <a:ext uri="{9D8B030D-6E8A-4147-A177-3AD203B41FA5}">
                      <a16:colId xmlns:a16="http://schemas.microsoft.com/office/drawing/2014/main" val="4129834988"/>
                    </a:ext>
                  </a:extLst>
                </a:gridCol>
                <a:gridCol w="4109845">
                  <a:extLst>
                    <a:ext uri="{9D8B030D-6E8A-4147-A177-3AD203B41FA5}">
                      <a16:colId xmlns:a16="http://schemas.microsoft.com/office/drawing/2014/main" val="3212315216"/>
                    </a:ext>
                  </a:extLst>
                </a:gridCol>
                <a:gridCol w="905294">
                  <a:extLst>
                    <a:ext uri="{9D8B030D-6E8A-4147-A177-3AD203B41FA5}">
                      <a16:colId xmlns:a16="http://schemas.microsoft.com/office/drawing/2014/main" val="3401702889"/>
                    </a:ext>
                  </a:extLst>
                </a:gridCol>
                <a:gridCol w="856982">
                  <a:extLst>
                    <a:ext uri="{9D8B030D-6E8A-4147-A177-3AD203B41FA5}">
                      <a16:colId xmlns:a16="http://schemas.microsoft.com/office/drawing/2014/main" val="3112907521"/>
                    </a:ext>
                  </a:extLst>
                </a:gridCol>
              </a:tblGrid>
              <a:tr h="242471">
                <a:tc>
                  <a:txBody>
                    <a:bodyPr/>
                    <a:lstStyle/>
                    <a:p>
                      <a:pPr algn="ctr"/>
                      <a:r>
                        <a:rPr lang="en-IN" sz="1200" b="1" i="0" dirty="0">
                          <a:solidFill>
                            <a:srgbClr val="FFFFFF"/>
                          </a:solidFill>
                          <a:latin typeface="Cambria"/>
                          <a:cs typeface="Cambria"/>
                        </a:rPr>
                        <a:t>Strategy Name</a:t>
                      </a:r>
                      <a:endParaRPr sz="1200" b="1" i="0" dirty="0">
                        <a:solidFill>
                          <a:srgbClr val="FFFFFF"/>
                        </a:solidFill>
                        <a:latin typeface="Cambria"/>
                        <a:cs typeface="Cambria"/>
                      </a:endParaRPr>
                    </a:p>
                  </a:txBody>
                  <a:tcPr marL="36576" marR="36576" marT="9144" marB="9144"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rgbClr val="000000"/>
                    </a:solidFill>
                  </a:tcPr>
                </a:tc>
                <a:tc>
                  <a:txBody>
                    <a:bodyPr/>
                    <a:lstStyle/>
                    <a:p>
                      <a:pPr algn="ctr"/>
                      <a:r>
                        <a:rPr lang="en-IN" sz="1200" b="1" i="0" dirty="0">
                          <a:solidFill>
                            <a:srgbClr val="FFFFFF"/>
                          </a:solidFill>
                          <a:latin typeface="Cambria"/>
                          <a:cs typeface="Cambria"/>
                        </a:rPr>
                        <a:t>About the Strategy</a:t>
                      </a:r>
                      <a:endParaRPr sz="1200" b="1" i="0" dirty="0">
                        <a:solidFill>
                          <a:srgbClr val="FFFFFF"/>
                        </a:solidFill>
                        <a:latin typeface="Cambria"/>
                        <a:cs typeface="Cambria"/>
                      </a:endParaRPr>
                    </a:p>
                  </a:txBody>
                  <a:tcPr marL="36576" marR="36576" marT="9144" marB="9144"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rgbClr val="000000"/>
                    </a:solidFill>
                  </a:tcPr>
                </a:tc>
                <a:tc>
                  <a:txBody>
                    <a:bodyPr/>
                    <a:lstStyle/>
                    <a:p>
                      <a:pPr algn="ctr"/>
                      <a:r>
                        <a:rPr sz="1200" b="1" i="0" dirty="0">
                          <a:solidFill>
                            <a:srgbClr val="FFFFFF"/>
                          </a:solidFill>
                          <a:latin typeface="Cambria"/>
                          <a:cs typeface="Cambria"/>
                        </a:rPr>
                        <a:t>T</a:t>
                      </a:r>
                      <a:r>
                        <a:rPr lang="en-IN" sz="1200" b="1" i="0" dirty="0" err="1">
                          <a:solidFill>
                            <a:srgbClr val="FFFFFF"/>
                          </a:solidFill>
                          <a:latin typeface="Cambria"/>
                          <a:cs typeface="Cambria"/>
                        </a:rPr>
                        <a:t>arget</a:t>
                      </a:r>
                      <a:r>
                        <a:rPr sz="1200" b="1" i="0" dirty="0">
                          <a:solidFill>
                            <a:srgbClr val="FFFFFF"/>
                          </a:solidFill>
                          <a:latin typeface="Cambria"/>
                          <a:cs typeface="Cambria"/>
                        </a:rPr>
                        <a:t> %</a:t>
                      </a:r>
                    </a:p>
                  </a:txBody>
                  <a:tcPr marL="36576" marR="36576" marT="9144" marB="9144"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rgbClr val="000000"/>
                    </a:solidFill>
                  </a:tcPr>
                </a:tc>
                <a:tc>
                  <a:txBody>
                    <a:bodyPr/>
                    <a:lstStyle/>
                    <a:p>
                      <a:pPr algn="ctr"/>
                      <a:r>
                        <a:rPr sz="1200" b="1" i="0" dirty="0">
                          <a:solidFill>
                            <a:srgbClr val="FFFFFF"/>
                          </a:solidFill>
                          <a:latin typeface="Cambria"/>
                          <a:cs typeface="Cambria"/>
                        </a:rPr>
                        <a:t>R</a:t>
                      </a:r>
                      <a:r>
                        <a:rPr lang="en-IN" sz="1200" b="1" i="0" dirty="0" err="1">
                          <a:solidFill>
                            <a:srgbClr val="FFFFFF"/>
                          </a:solidFill>
                          <a:latin typeface="Cambria"/>
                          <a:cs typeface="Cambria"/>
                        </a:rPr>
                        <a:t>isk</a:t>
                      </a:r>
                      <a:endParaRPr sz="1200" b="1" i="0" dirty="0">
                        <a:solidFill>
                          <a:srgbClr val="FFFFFF"/>
                        </a:solidFill>
                        <a:latin typeface="Cambria"/>
                        <a:cs typeface="Cambria"/>
                      </a:endParaRPr>
                    </a:p>
                  </a:txBody>
                  <a:tcPr marL="36576" marR="36576" marT="9144" marB="9144"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rgbClr val="000000"/>
                    </a:solidFill>
                  </a:tcPr>
                </a:tc>
                <a:extLst>
                  <a:ext uri="{0D108BD9-81ED-4DB2-BD59-A6C34878D82A}">
                    <a16:rowId xmlns:a16="http://schemas.microsoft.com/office/drawing/2014/main" val="2617997369"/>
                  </a:ext>
                </a:extLst>
              </a:tr>
              <a:tr h="382836">
                <a:tc>
                  <a:txBody>
                    <a:bodyPr/>
                    <a:lstStyle/>
                    <a:p>
                      <a:pPr algn="ctr"/>
                      <a:r>
                        <a:rPr sz="1200" b="0" i="0" dirty="0">
                          <a:solidFill>
                            <a:srgbClr val="000000"/>
                          </a:solidFill>
                          <a:latin typeface="Cambria"/>
                          <a:cs typeface="Cambria"/>
                        </a:rPr>
                        <a:t>Cross-Exchange Arbitrage</a:t>
                      </a:r>
                    </a:p>
                  </a:txBody>
                  <a:tcPr marL="36576" marR="36576" marT="9144" marB="9144"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a:r>
                        <a:rPr lang="en-US" sz="1200" b="0" i="0" dirty="0">
                          <a:solidFill>
                            <a:srgbClr val="000000"/>
                          </a:solidFill>
                          <a:latin typeface="Cambria"/>
                          <a:cs typeface="Cambria"/>
                        </a:rPr>
                        <a:t>Capturing price differences for the same commodity across different exchanges.</a:t>
                      </a:r>
                      <a:endParaRPr sz="1200" b="0" i="0" dirty="0">
                        <a:solidFill>
                          <a:srgbClr val="000000"/>
                        </a:solidFill>
                        <a:latin typeface="Cambria"/>
                        <a:cs typeface="Cambria"/>
                      </a:endParaRPr>
                    </a:p>
                  </a:txBody>
                  <a:tcPr marL="36576" marR="36576" marT="9144" marB="9144"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a:r>
                        <a:rPr sz="1200" b="0" i="0" dirty="0">
                          <a:solidFill>
                            <a:srgbClr val="000000"/>
                          </a:solidFill>
                          <a:latin typeface="Cambria"/>
                          <a:cs typeface="Cambria"/>
                        </a:rPr>
                        <a:t>4–6%</a:t>
                      </a:r>
                    </a:p>
                  </a:txBody>
                  <a:tcPr marL="36576" marR="36576" marT="9144" marB="9144"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a:r>
                        <a:rPr sz="1200" b="0" i="0">
                          <a:solidFill>
                            <a:srgbClr val="000000"/>
                          </a:solidFill>
                          <a:latin typeface="Cambria"/>
                          <a:cs typeface="Cambria"/>
                        </a:rPr>
                        <a:t>Low</a:t>
                      </a:r>
                    </a:p>
                  </a:txBody>
                  <a:tcPr marL="36576" marR="36576" marT="9144" marB="9144"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151770165"/>
                  </a:ext>
                </a:extLst>
              </a:tr>
              <a:tr h="382836">
                <a:tc>
                  <a:txBody>
                    <a:bodyPr/>
                    <a:lstStyle/>
                    <a:p>
                      <a:pPr algn="ctr"/>
                      <a:r>
                        <a:rPr sz="1200" b="0" i="0" dirty="0">
                          <a:solidFill>
                            <a:srgbClr val="000000"/>
                          </a:solidFill>
                          <a:latin typeface="Cambria"/>
                          <a:cs typeface="Cambria"/>
                        </a:rPr>
                        <a:t>Calendar Spread Mean Rev.</a:t>
                      </a:r>
                    </a:p>
                  </a:txBody>
                  <a:tcPr marL="36576" marR="36576" marT="9144" marB="9144"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algn="ctr"/>
                      <a:r>
                        <a:rPr lang="en-US" sz="1200" b="0" i="0" dirty="0">
                          <a:solidFill>
                            <a:srgbClr val="000000"/>
                          </a:solidFill>
                          <a:latin typeface="Cambria"/>
                          <a:cs typeface="Cambria"/>
                        </a:rPr>
                        <a:t>Benefiting from pricing discrepancies between contracts with different maturities.</a:t>
                      </a:r>
                      <a:endParaRPr sz="1200" b="0" i="0" dirty="0">
                        <a:solidFill>
                          <a:srgbClr val="000000"/>
                        </a:solidFill>
                        <a:latin typeface="Cambria"/>
                        <a:cs typeface="Cambria"/>
                      </a:endParaRPr>
                    </a:p>
                  </a:txBody>
                  <a:tcPr marL="36576" marR="36576" marT="9144" marB="9144"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algn="ctr"/>
                      <a:r>
                        <a:rPr sz="1200" b="0" i="0" dirty="0">
                          <a:solidFill>
                            <a:srgbClr val="000000"/>
                          </a:solidFill>
                          <a:latin typeface="Cambria"/>
                          <a:cs typeface="Cambria"/>
                        </a:rPr>
                        <a:t>6–8%</a:t>
                      </a:r>
                    </a:p>
                  </a:txBody>
                  <a:tcPr marL="36576" marR="36576" marT="9144" marB="9144"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algn="ctr"/>
                      <a:r>
                        <a:rPr sz="1200" b="0" i="0">
                          <a:solidFill>
                            <a:srgbClr val="000000"/>
                          </a:solidFill>
                          <a:latin typeface="Cambria"/>
                          <a:cs typeface="Cambria"/>
                        </a:rPr>
                        <a:t>Low–Med</a:t>
                      </a:r>
                    </a:p>
                  </a:txBody>
                  <a:tcPr marL="36576" marR="36576" marT="9144" marB="9144"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4166600549"/>
                  </a:ext>
                </a:extLst>
              </a:tr>
              <a:tr h="565809">
                <a:tc>
                  <a:txBody>
                    <a:bodyPr/>
                    <a:lstStyle/>
                    <a:p>
                      <a:pPr algn="ctr"/>
                      <a:r>
                        <a:rPr sz="1200" b="0" i="0" dirty="0">
                          <a:solidFill>
                            <a:srgbClr val="000000"/>
                          </a:solidFill>
                          <a:latin typeface="Cambria"/>
                          <a:cs typeface="Cambria"/>
                        </a:rPr>
                        <a:t>Cross-Instrument Pairs</a:t>
                      </a:r>
                    </a:p>
                  </a:txBody>
                  <a:tcPr marL="36576" marR="36576" marT="9144" marB="9144"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a:r>
                        <a:rPr lang="en-US" sz="1200" b="0" i="0" dirty="0">
                          <a:solidFill>
                            <a:srgbClr val="000000"/>
                          </a:solidFill>
                          <a:latin typeface="Cambria"/>
                          <a:cs typeface="Cambria"/>
                        </a:rPr>
                        <a:t>Exploiting temporary deviations in the historical relationship between related commodities such as gold-silver or gold-copper.</a:t>
                      </a:r>
                      <a:endParaRPr sz="1200" b="0" i="0" dirty="0">
                        <a:solidFill>
                          <a:srgbClr val="000000"/>
                        </a:solidFill>
                        <a:latin typeface="Cambria"/>
                        <a:cs typeface="Cambria"/>
                      </a:endParaRPr>
                    </a:p>
                  </a:txBody>
                  <a:tcPr marL="36576" marR="36576" marT="9144" marB="9144"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a:r>
                        <a:rPr sz="1200" b="0" i="0" dirty="0">
                          <a:solidFill>
                            <a:srgbClr val="000000"/>
                          </a:solidFill>
                          <a:latin typeface="Cambria"/>
                          <a:cs typeface="Cambria"/>
                        </a:rPr>
                        <a:t>5–8%</a:t>
                      </a:r>
                    </a:p>
                  </a:txBody>
                  <a:tcPr marL="36576" marR="36576" marT="9144" marB="9144"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a:r>
                        <a:rPr sz="1200" b="0" i="0" dirty="0">
                          <a:solidFill>
                            <a:srgbClr val="000000"/>
                          </a:solidFill>
                          <a:latin typeface="Cambria"/>
                          <a:cs typeface="Cambria"/>
                        </a:rPr>
                        <a:t>Low–Med</a:t>
                      </a:r>
                    </a:p>
                  </a:txBody>
                  <a:tcPr marL="36576" marR="36576" marT="9144" marB="9144"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2124774621"/>
                  </a:ext>
                </a:extLst>
              </a:tr>
              <a:tr h="382836">
                <a:tc>
                  <a:txBody>
                    <a:bodyPr/>
                    <a:lstStyle/>
                    <a:p>
                      <a:pPr algn="ctr"/>
                      <a:r>
                        <a:rPr sz="1200" b="0" i="0" dirty="0">
                          <a:solidFill>
                            <a:srgbClr val="000000"/>
                          </a:solidFill>
                          <a:latin typeface="Cambria"/>
                          <a:cs typeface="Cambria"/>
                        </a:rPr>
                        <a:t>Volatility Arbitrage</a:t>
                      </a:r>
                    </a:p>
                  </a:txBody>
                  <a:tcPr marL="36576" marR="36576" marT="9144" marB="9144"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algn="ctr"/>
                      <a:r>
                        <a:rPr lang="en-US" sz="1200" b="0" i="0" dirty="0">
                          <a:solidFill>
                            <a:srgbClr val="000000"/>
                          </a:solidFill>
                          <a:latin typeface="Cambria"/>
                          <a:cs typeface="Cambria"/>
                        </a:rPr>
                        <a:t>Identifying opportunities when market-implied volatility diverges from actual volatility.</a:t>
                      </a:r>
                      <a:endParaRPr sz="1200" b="0" i="0" dirty="0">
                        <a:solidFill>
                          <a:srgbClr val="000000"/>
                        </a:solidFill>
                        <a:latin typeface="Cambria"/>
                        <a:cs typeface="Cambria"/>
                      </a:endParaRPr>
                    </a:p>
                  </a:txBody>
                  <a:tcPr marL="36576" marR="36576" marT="9144" marB="9144"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algn="ctr"/>
                      <a:r>
                        <a:rPr sz="1200" b="0" i="0" dirty="0">
                          <a:solidFill>
                            <a:srgbClr val="000000"/>
                          </a:solidFill>
                          <a:latin typeface="Cambria"/>
                          <a:cs typeface="Cambria"/>
                        </a:rPr>
                        <a:t>6–8%</a:t>
                      </a:r>
                    </a:p>
                  </a:txBody>
                  <a:tcPr marL="36576" marR="36576" marT="9144" marB="9144"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bg1">
                        <a:lumMod val="85000"/>
                      </a:schemeClr>
                    </a:solidFill>
                  </a:tcPr>
                </a:tc>
                <a:tc>
                  <a:txBody>
                    <a:bodyPr/>
                    <a:lstStyle/>
                    <a:p>
                      <a:pPr algn="ctr"/>
                      <a:r>
                        <a:rPr sz="1200" b="0" i="0" dirty="0">
                          <a:solidFill>
                            <a:srgbClr val="000000"/>
                          </a:solidFill>
                          <a:latin typeface="Cambria"/>
                          <a:cs typeface="Cambria"/>
                        </a:rPr>
                        <a:t>Med–High</a:t>
                      </a:r>
                    </a:p>
                  </a:txBody>
                  <a:tcPr marL="36576" marR="36576" marT="9144" marB="9144"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3038022956"/>
                  </a:ext>
                </a:extLst>
              </a:tr>
              <a:tr h="382836">
                <a:tc>
                  <a:txBody>
                    <a:bodyPr/>
                    <a:lstStyle/>
                    <a:p>
                      <a:pPr algn="ctr"/>
                      <a:r>
                        <a:rPr sz="1200" b="0" i="0" dirty="0">
                          <a:solidFill>
                            <a:srgbClr val="000000"/>
                          </a:solidFill>
                          <a:latin typeface="Cambria"/>
                          <a:cs typeface="Cambria"/>
                        </a:rPr>
                        <a:t>Statistical &amp; Basis Arb.</a:t>
                      </a:r>
                    </a:p>
                  </a:txBody>
                  <a:tcPr marL="36576" marR="36576" marT="9144" marB="9144"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a:r>
                        <a:rPr lang="en-US" sz="1200" b="0" i="0" dirty="0">
                          <a:solidFill>
                            <a:srgbClr val="000000"/>
                          </a:solidFill>
                          <a:latin typeface="Cambria"/>
                          <a:cs typeface="Cambria"/>
                        </a:rPr>
                        <a:t>Using quantitative models to identify and capture short-term market dislocations.</a:t>
                      </a:r>
                      <a:endParaRPr sz="1200" b="0" i="0" dirty="0">
                        <a:solidFill>
                          <a:srgbClr val="000000"/>
                        </a:solidFill>
                        <a:latin typeface="Cambria"/>
                        <a:cs typeface="Cambria"/>
                      </a:endParaRPr>
                    </a:p>
                  </a:txBody>
                  <a:tcPr marL="36576" marR="36576" marT="9144" marB="9144"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a:r>
                        <a:rPr sz="1200" b="0" i="0" dirty="0">
                          <a:solidFill>
                            <a:srgbClr val="000000"/>
                          </a:solidFill>
                          <a:latin typeface="Cambria"/>
                          <a:cs typeface="Cambria"/>
                        </a:rPr>
                        <a:t>5–8%</a:t>
                      </a:r>
                    </a:p>
                  </a:txBody>
                  <a:tcPr marL="36576" marR="36576" marT="9144" marB="9144"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a:r>
                        <a:rPr sz="1200" b="0" i="0" dirty="0">
                          <a:solidFill>
                            <a:srgbClr val="000000"/>
                          </a:solidFill>
                          <a:latin typeface="Cambria"/>
                          <a:cs typeface="Cambria"/>
                        </a:rPr>
                        <a:t>Med–High</a:t>
                      </a:r>
                    </a:p>
                  </a:txBody>
                  <a:tcPr marL="36576" marR="36576" marT="9144" marB="9144"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747769103"/>
                  </a:ext>
                </a:extLst>
              </a:tr>
            </a:tbl>
          </a:graphicData>
        </a:graphic>
      </p:graphicFrame>
      <p:pic>
        <p:nvPicPr>
          <p:cNvPr id="11" name="Picture 10" descr="A white text on a black background&#10;&#10;AI-generated content may be incorrect.">
            <a:extLst>
              <a:ext uri="{FF2B5EF4-FFF2-40B4-BE49-F238E27FC236}">
                <a16:creationId xmlns:a16="http://schemas.microsoft.com/office/drawing/2014/main" id="{396CEA61-304D-AC15-732A-404FC4915649}"/>
              </a:ext>
            </a:extLst>
          </p:cNvPr>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10529455" y="228124"/>
            <a:ext cx="1493521" cy="325900"/>
          </a:xfrm>
          <a:prstGeom prst="rect">
            <a:avLst/>
          </a:prstGeom>
        </p:spPr>
      </p:pic>
      <p:graphicFrame>
        <p:nvGraphicFramePr>
          <p:cNvPr id="13" name="Table 12">
            <a:extLst>
              <a:ext uri="{FF2B5EF4-FFF2-40B4-BE49-F238E27FC236}">
                <a16:creationId xmlns:a16="http://schemas.microsoft.com/office/drawing/2014/main" id="{9ACA15F9-6BCF-4769-F86E-3DB9CAFE0088}"/>
              </a:ext>
            </a:extLst>
          </p:cNvPr>
          <p:cNvGraphicFramePr>
            <a:graphicFrameLocks noGrp="1"/>
          </p:cNvGraphicFramePr>
          <p:nvPr>
            <p:extLst>
              <p:ext uri="{D42A27DB-BD31-4B8C-83A1-F6EECF244321}">
                <p14:modId xmlns:p14="http://schemas.microsoft.com/office/powerpoint/2010/main" val="873064118"/>
              </p:ext>
            </p:extLst>
          </p:nvPr>
        </p:nvGraphicFramePr>
        <p:xfrm>
          <a:off x="9140560" y="4927848"/>
          <a:ext cx="2895740" cy="1146040"/>
        </p:xfrm>
        <a:graphic>
          <a:graphicData uri="http://schemas.openxmlformats.org/drawingml/2006/table">
            <a:tbl>
              <a:tblPr/>
              <a:tblGrid>
                <a:gridCol w="1270766">
                  <a:extLst>
                    <a:ext uri="{9D8B030D-6E8A-4147-A177-3AD203B41FA5}">
                      <a16:colId xmlns:a16="http://schemas.microsoft.com/office/drawing/2014/main" val="3220171823"/>
                    </a:ext>
                  </a:extLst>
                </a:gridCol>
                <a:gridCol w="1624974">
                  <a:extLst>
                    <a:ext uri="{9D8B030D-6E8A-4147-A177-3AD203B41FA5}">
                      <a16:colId xmlns:a16="http://schemas.microsoft.com/office/drawing/2014/main" val="1308968643"/>
                    </a:ext>
                  </a:extLst>
                </a:gridCol>
              </a:tblGrid>
              <a:tr h="229208">
                <a:tc gridSpan="2">
                  <a:txBody>
                    <a:bodyPr/>
                    <a:lstStyle/>
                    <a:p>
                      <a:pPr algn="ctr" fontAlgn="b"/>
                      <a:r>
                        <a:rPr lang="en-IN" sz="1200" b="1" i="0" u="none" strike="noStrike" dirty="0">
                          <a:solidFill>
                            <a:schemeClr val="bg1"/>
                          </a:solidFill>
                          <a:effectLst/>
                          <a:latin typeface="Cambria" panose="02040503050406030204" pitchFamily="18" charset="0"/>
                          <a:ea typeface="Cambria" panose="02040503050406030204" pitchFamily="18" charset="0"/>
                        </a:rPr>
                        <a:t>Fees &amp; Expenses</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905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tx1">
                        <a:lumMod val="95000"/>
                        <a:lumOff val="5000"/>
                      </a:schemeClr>
                    </a:solidFill>
                  </a:tcPr>
                </a:tc>
                <a:tc hMerge="1">
                  <a:txBody>
                    <a:bodyPr/>
                    <a:lstStyle/>
                    <a:p>
                      <a:endParaRPr dirty="0"/>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905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tx1">
                        <a:lumMod val="95000"/>
                        <a:lumOff val="5000"/>
                      </a:schemeClr>
                    </a:solidFill>
                  </a:tcPr>
                </a:tc>
                <a:extLst>
                  <a:ext uri="{0D108BD9-81ED-4DB2-BD59-A6C34878D82A}">
                    <a16:rowId xmlns:a16="http://schemas.microsoft.com/office/drawing/2014/main" val="2481903916"/>
                  </a:ext>
                </a:extLst>
              </a:tr>
              <a:tr h="229208">
                <a:tc>
                  <a:txBody>
                    <a:bodyPr/>
                    <a:lstStyle/>
                    <a:p>
                      <a:pPr algn="ctr" fontAlgn="b"/>
                      <a:r>
                        <a:rPr lang="en-IN" sz="1200" b="0" i="0" u="none" strike="noStrike" dirty="0">
                          <a:solidFill>
                            <a:srgbClr val="000000"/>
                          </a:solidFill>
                          <a:effectLst/>
                          <a:latin typeface="Cambria" panose="02040503050406030204" pitchFamily="18" charset="0"/>
                          <a:ea typeface="Cambria" panose="02040503050406030204" pitchFamily="18" charset="0"/>
                        </a:rPr>
                        <a:t>Set up Fees</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E7E7E7"/>
                    </a:solidFill>
                  </a:tcPr>
                </a:tc>
                <a:tc>
                  <a:txBody>
                    <a:bodyPr/>
                    <a:lstStyle/>
                    <a:p>
                      <a:pPr algn="ctr" fontAlgn="b"/>
                      <a:r>
                        <a:rPr lang="en-IN" sz="1200" b="0" i="0" u="none" strike="noStrike" dirty="0">
                          <a:solidFill>
                            <a:srgbClr val="000000"/>
                          </a:solidFill>
                          <a:effectLst/>
                          <a:latin typeface="Cambria" panose="02040503050406030204" pitchFamily="18" charset="0"/>
                          <a:ea typeface="Cambria" panose="02040503050406030204" pitchFamily="18" charset="0"/>
                        </a:rPr>
                        <a:t>1%</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E7E7E7"/>
                    </a:solidFill>
                  </a:tcPr>
                </a:tc>
                <a:extLst>
                  <a:ext uri="{0D108BD9-81ED-4DB2-BD59-A6C34878D82A}">
                    <a16:rowId xmlns:a16="http://schemas.microsoft.com/office/drawing/2014/main" val="1162688777"/>
                  </a:ext>
                </a:extLst>
              </a:tr>
              <a:tr h="229208">
                <a:tc>
                  <a:txBody>
                    <a:bodyPr/>
                    <a:lstStyle/>
                    <a:p>
                      <a:pPr algn="ctr" fontAlgn="b"/>
                      <a:r>
                        <a:rPr lang="en-IN" sz="1200" b="0" i="0" u="none" strike="noStrike" dirty="0">
                          <a:solidFill>
                            <a:srgbClr val="000000"/>
                          </a:solidFill>
                          <a:effectLst/>
                          <a:latin typeface="Cambria" panose="02040503050406030204" pitchFamily="18" charset="0"/>
                          <a:ea typeface="Cambria" panose="02040503050406030204" pitchFamily="18" charset="0"/>
                        </a:rPr>
                        <a:t>Mngmt</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E7E7E7"/>
                    </a:solidFill>
                  </a:tcPr>
                </a:tc>
                <a:tc>
                  <a:txBody>
                    <a:bodyPr/>
                    <a:lstStyle/>
                    <a:p>
                      <a:pPr algn="ctr" fontAlgn="b"/>
                      <a:r>
                        <a:rPr lang="en-IN" sz="1200" b="0" i="0" u="none" strike="noStrike" dirty="0">
                          <a:solidFill>
                            <a:srgbClr val="000000"/>
                          </a:solidFill>
                          <a:effectLst/>
                          <a:latin typeface="Cambria" panose="02040503050406030204" pitchFamily="18" charset="0"/>
                          <a:ea typeface="Cambria" panose="02040503050406030204" pitchFamily="18" charset="0"/>
                        </a:rPr>
                        <a:t>2% p.a.</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E7E7E7"/>
                    </a:solidFill>
                  </a:tcPr>
                </a:tc>
                <a:extLst>
                  <a:ext uri="{0D108BD9-81ED-4DB2-BD59-A6C34878D82A}">
                    <a16:rowId xmlns:a16="http://schemas.microsoft.com/office/drawing/2014/main" val="2333232710"/>
                  </a:ext>
                </a:extLst>
              </a:tr>
              <a:tr h="229208">
                <a:tc>
                  <a:txBody>
                    <a:bodyPr/>
                    <a:lstStyle/>
                    <a:p>
                      <a:pPr algn="ctr" fontAlgn="b"/>
                      <a:r>
                        <a:rPr lang="en-IN" sz="1200" b="0" i="0" u="none" strike="noStrike" dirty="0">
                          <a:solidFill>
                            <a:srgbClr val="000000"/>
                          </a:solidFill>
                          <a:effectLst/>
                          <a:latin typeface="Cambria" panose="02040503050406030204" pitchFamily="18" charset="0"/>
                          <a:ea typeface="Cambria" panose="02040503050406030204" pitchFamily="18" charset="0"/>
                        </a:rPr>
                        <a:t>Carry</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E7E7E7"/>
                    </a:solidFill>
                  </a:tcPr>
                </a:tc>
                <a:tc>
                  <a:txBody>
                    <a:bodyPr/>
                    <a:lstStyle/>
                    <a:p>
                      <a:pPr algn="ctr" fontAlgn="b"/>
                      <a:r>
                        <a:rPr lang="en-IN" sz="1200" b="0" i="0" u="none" strike="noStrike" dirty="0">
                          <a:solidFill>
                            <a:srgbClr val="000000"/>
                          </a:solidFill>
                          <a:effectLst/>
                          <a:latin typeface="Cambria" panose="02040503050406030204" pitchFamily="18" charset="0"/>
                          <a:ea typeface="Cambria" panose="02040503050406030204" pitchFamily="18" charset="0"/>
                        </a:rPr>
                        <a:t>20% above hurdle</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E7E7E7"/>
                    </a:solidFill>
                  </a:tcPr>
                </a:tc>
                <a:extLst>
                  <a:ext uri="{0D108BD9-81ED-4DB2-BD59-A6C34878D82A}">
                    <a16:rowId xmlns:a16="http://schemas.microsoft.com/office/drawing/2014/main" val="3353741471"/>
                  </a:ext>
                </a:extLst>
              </a:tr>
              <a:tr h="229208">
                <a:tc>
                  <a:txBody>
                    <a:bodyPr/>
                    <a:lstStyle/>
                    <a:p>
                      <a:pPr algn="ctr" fontAlgn="b"/>
                      <a:r>
                        <a:rPr lang="en-IN" sz="1200" b="0" i="0" u="none" strike="noStrike" dirty="0">
                          <a:solidFill>
                            <a:srgbClr val="000000"/>
                          </a:solidFill>
                          <a:effectLst/>
                          <a:latin typeface="Cambria" panose="02040503050406030204" pitchFamily="18" charset="0"/>
                          <a:ea typeface="Cambria" panose="02040503050406030204" pitchFamily="18" charset="0"/>
                        </a:rPr>
                        <a:t>Monthly Hurdle</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E7E7E7"/>
                    </a:solidFill>
                  </a:tcPr>
                </a:tc>
                <a:tc>
                  <a:txBody>
                    <a:bodyPr/>
                    <a:lstStyle/>
                    <a:p>
                      <a:pPr algn="ctr" fontAlgn="b"/>
                      <a:r>
                        <a:rPr lang="en-IN" sz="1200" b="0" i="0" u="none" strike="noStrike" dirty="0">
                          <a:solidFill>
                            <a:srgbClr val="000000"/>
                          </a:solidFill>
                          <a:effectLst/>
                          <a:latin typeface="Cambria" panose="02040503050406030204" pitchFamily="18" charset="0"/>
                          <a:ea typeface="Cambria" panose="02040503050406030204" pitchFamily="18" charset="0"/>
                        </a:rPr>
                        <a:t>0.50%</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E7E7E7"/>
                    </a:solidFill>
                  </a:tcPr>
                </a:tc>
                <a:extLst>
                  <a:ext uri="{0D108BD9-81ED-4DB2-BD59-A6C34878D82A}">
                    <a16:rowId xmlns:a16="http://schemas.microsoft.com/office/drawing/2014/main" val="352818722"/>
                  </a:ext>
                </a:extLst>
              </a:tr>
            </a:tbl>
          </a:graphicData>
        </a:graphic>
      </p:graphicFrame>
      <p:sp>
        <p:nvSpPr>
          <p:cNvPr id="15" name="TextBox 14">
            <a:extLst>
              <a:ext uri="{FF2B5EF4-FFF2-40B4-BE49-F238E27FC236}">
                <a16:creationId xmlns:a16="http://schemas.microsoft.com/office/drawing/2014/main" id="{E35D14A7-3541-943A-1BBB-4F27C8B0BEFE}"/>
              </a:ext>
            </a:extLst>
          </p:cNvPr>
          <p:cNvSpPr txBox="1"/>
          <p:nvPr/>
        </p:nvSpPr>
        <p:spPr>
          <a:xfrm>
            <a:off x="4172435" y="895375"/>
            <a:ext cx="3418536" cy="30777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400" b="1"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Investment Strategy</a:t>
            </a:r>
          </a:p>
        </p:txBody>
      </p:sp>
      <p:sp>
        <p:nvSpPr>
          <p:cNvPr id="3" name="TextBox 2">
            <a:extLst>
              <a:ext uri="{FF2B5EF4-FFF2-40B4-BE49-F238E27FC236}">
                <a16:creationId xmlns:a16="http://schemas.microsoft.com/office/drawing/2014/main" id="{55E8686B-A4F7-402B-A648-BF892A24267C}"/>
              </a:ext>
            </a:extLst>
          </p:cNvPr>
          <p:cNvSpPr txBox="1"/>
          <p:nvPr/>
        </p:nvSpPr>
        <p:spPr>
          <a:xfrm>
            <a:off x="9140560" y="4640045"/>
            <a:ext cx="2367452" cy="30777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400" b="1"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Fee Structure</a:t>
            </a:r>
          </a:p>
        </p:txBody>
      </p:sp>
      <p:graphicFrame>
        <p:nvGraphicFramePr>
          <p:cNvPr id="16" name="Table 15">
            <a:extLst>
              <a:ext uri="{FF2B5EF4-FFF2-40B4-BE49-F238E27FC236}">
                <a16:creationId xmlns:a16="http://schemas.microsoft.com/office/drawing/2014/main" id="{B060900B-427D-F471-7E37-B37FBB301E73}"/>
              </a:ext>
            </a:extLst>
          </p:cNvPr>
          <p:cNvGraphicFramePr>
            <a:graphicFrameLocks noGrp="1"/>
          </p:cNvGraphicFramePr>
          <p:nvPr>
            <p:extLst>
              <p:ext uri="{D42A27DB-BD31-4B8C-83A1-F6EECF244321}">
                <p14:modId xmlns:p14="http://schemas.microsoft.com/office/powerpoint/2010/main" val="1143951307"/>
              </p:ext>
            </p:extLst>
          </p:nvPr>
        </p:nvGraphicFramePr>
        <p:xfrm>
          <a:off x="4225716" y="3832878"/>
          <a:ext cx="7797258" cy="728982"/>
        </p:xfrm>
        <a:graphic>
          <a:graphicData uri="http://schemas.openxmlformats.org/drawingml/2006/table">
            <a:tbl>
              <a:tblPr>
                <a:tableStyleId>{5C22544A-7EE6-4342-B048-85BDC9FD1C3A}</a:tableStyleId>
              </a:tblPr>
              <a:tblGrid>
                <a:gridCol w="1571208">
                  <a:extLst>
                    <a:ext uri="{9D8B030D-6E8A-4147-A177-3AD203B41FA5}">
                      <a16:colId xmlns:a16="http://schemas.microsoft.com/office/drawing/2014/main" val="20000"/>
                    </a:ext>
                  </a:extLst>
                </a:gridCol>
                <a:gridCol w="1245210">
                  <a:extLst>
                    <a:ext uri="{9D8B030D-6E8A-4147-A177-3AD203B41FA5}">
                      <a16:colId xmlns:a16="http://schemas.microsoft.com/office/drawing/2014/main" val="485210472"/>
                    </a:ext>
                  </a:extLst>
                </a:gridCol>
                <a:gridCol w="1245210">
                  <a:extLst>
                    <a:ext uri="{9D8B030D-6E8A-4147-A177-3AD203B41FA5}">
                      <a16:colId xmlns:a16="http://schemas.microsoft.com/office/drawing/2014/main" val="20008"/>
                    </a:ext>
                  </a:extLst>
                </a:gridCol>
                <a:gridCol w="1245210">
                  <a:extLst>
                    <a:ext uri="{9D8B030D-6E8A-4147-A177-3AD203B41FA5}">
                      <a16:colId xmlns:a16="http://schemas.microsoft.com/office/drawing/2014/main" val="20009"/>
                    </a:ext>
                  </a:extLst>
                </a:gridCol>
                <a:gridCol w="1245210">
                  <a:extLst>
                    <a:ext uri="{9D8B030D-6E8A-4147-A177-3AD203B41FA5}">
                      <a16:colId xmlns:a16="http://schemas.microsoft.com/office/drawing/2014/main" val="20010"/>
                    </a:ext>
                  </a:extLst>
                </a:gridCol>
                <a:gridCol w="1245210">
                  <a:extLst>
                    <a:ext uri="{9D8B030D-6E8A-4147-A177-3AD203B41FA5}">
                      <a16:colId xmlns:a16="http://schemas.microsoft.com/office/drawing/2014/main" val="20011"/>
                    </a:ext>
                  </a:extLst>
                </a:gridCol>
              </a:tblGrid>
              <a:tr h="364491">
                <a:tc>
                  <a:txBody>
                    <a:bodyPr/>
                    <a:lstStyle/>
                    <a:p>
                      <a:pPr algn="ctr"/>
                      <a:r>
                        <a:rPr lang="en-IN" sz="1200" b="1" i="0" dirty="0">
                          <a:solidFill>
                            <a:srgbClr val="FFFFFF"/>
                          </a:solidFill>
                          <a:latin typeface="Cambria"/>
                          <a:cs typeface="Cambria"/>
                        </a:rPr>
                        <a:t>Monthly Returns</a:t>
                      </a:r>
                      <a:endParaRPr sz="1200" b="1" i="0" dirty="0">
                        <a:solidFill>
                          <a:srgbClr val="FFFFFF"/>
                        </a:solidFill>
                        <a:latin typeface="Cambria"/>
                        <a:cs typeface="Cambria"/>
                      </a:endParaRPr>
                    </a:p>
                  </a:txBody>
                  <a:tcPr marL="36576" marR="36576" marT="9144" marB="9144"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rgbClr val="000000"/>
                    </a:solidFill>
                  </a:tcPr>
                </a:tc>
                <a:tc>
                  <a:txBody>
                    <a:bodyPr/>
                    <a:lstStyle/>
                    <a:p>
                      <a:pPr algn="ctr"/>
                      <a:r>
                        <a:rPr lang="en-IN" sz="1200" b="1" i="0" dirty="0">
                          <a:solidFill>
                            <a:srgbClr val="FFFFFF"/>
                          </a:solidFill>
                          <a:latin typeface="Cambria"/>
                          <a:cs typeface="Cambria"/>
                        </a:rPr>
                        <a:t>JAN’26</a:t>
                      </a:r>
                      <a:endParaRPr sz="1200" b="1" i="0" dirty="0">
                        <a:solidFill>
                          <a:srgbClr val="FFFFFF"/>
                        </a:solidFill>
                        <a:latin typeface="Cambria"/>
                        <a:cs typeface="Cambria"/>
                      </a:endParaRPr>
                    </a:p>
                  </a:txBody>
                  <a:tcPr marL="36576" marR="36576" marT="9144" marB="9144"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r>
                        <a:rPr sz="1200" b="1" i="0" dirty="0">
                          <a:solidFill>
                            <a:srgbClr val="FFFFFF"/>
                          </a:solidFill>
                          <a:latin typeface="Cambria"/>
                          <a:cs typeface="Cambria"/>
                        </a:rPr>
                        <a:t>FEB</a:t>
                      </a:r>
                      <a:r>
                        <a:rPr lang="en-IN" sz="1200" b="1" i="0" dirty="0">
                          <a:solidFill>
                            <a:srgbClr val="FFFFFF"/>
                          </a:solidFill>
                          <a:latin typeface="Cambria"/>
                          <a:cs typeface="Cambria"/>
                        </a:rPr>
                        <a:t>’26</a:t>
                      </a:r>
                      <a:endParaRPr sz="1200" b="1" i="0" dirty="0">
                        <a:solidFill>
                          <a:srgbClr val="FFFFFF"/>
                        </a:solidFill>
                        <a:latin typeface="Cambria"/>
                        <a:cs typeface="Cambria"/>
                      </a:endParaRPr>
                    </a:p>
                  </a:txBody>
                  <a:tcPr marL="36576" marR="36576" marT="9144" marB="9144"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r>
                        <a:rPr sz="1200" b="1" i="0" dirty="0">
                          <a:solidFill>
                            <a:srgbClr val="FFFFFF"/>
                          </a:solidFill>
                          <a:latin typeface="Cambria"/>
                          <a:cs typeface="Cambria"/>
                        </a:rPr>
                        <a:t>MAR</a:t>
                      </a:r>
                      <a:r>
                        <a:rPr lang="en-IN" sz="1200" b="1" i="0" dirty="0">
                          <a:solidFill>
                            <a:srgbClr val="FFFFFF"/>
                          </a:solidFill>
                          <a:latin typeface="Cambria"/>
                          <a:cs typeface="Cambria"/>
                        </a:rPr>
                        <a:t>’26</a:t>
                      </a:r>
                      <a:endParaRPr sz="1200" b="1" i="0" dirty="0">
                        <a:solidFill>
                          <a:srgbClr val="FFFFFF"/>
                        </a:solidFill>
                        <a:latin typeface="Cambria"/>
                        <a:cs typeface="Cambria"/>
                      </a:endParaRPr>
                    </a:p>
                  </a:txBody>
                  <a:tcPr marL="36576" marR="36576" marT="9144" marB="9144"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r>
                        <a:rPr sz="1200" b="1" i="0" dirty="0">
                          <a:solidFill>
                            <a:srgbClr val="FFFFFF"/>
                          </a:solidFill>
                          <a:latin typeface="Cambria"/>
                          <a:cs typeface="Cambria"/>
                        </a:rPr>
                        <a:t>APR</a:t>
                      </a:r>
                      <a:r>
                        <a:rPr lang="en-IN" sz="1200" b="1" i="0" dirty="0">
                          <a:solidFill>
                            <a:srgbClr val="FFFFFF"/>
                          </a:solidFill>
                          <a:latin typeface="Cambria"/>
                          <a:cs typeface="Cambria"/>
                        </a:rPr>
                        <a:t>’26</a:t>
                      </a:r>
                      <a:endParaRPr sz="1200" b="1" i="0" dirty="0">
                        <a:solidFill>
                          <a:srgbClr val="FFFFFF"/>
                        </a:solidFill>
                        <a:latin typeface="Cambria"/>
                        <a:cs typeface="Cambria"/>
                      </a:endParaRPr>
                    </a:p>
                  </a:txBody>
                  <a:tcPr marL="36576" marR="36576" marT="9144" marB="9144"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r>
                        <a:rPr sz="1200" b="1" i="0" dirty="0">
                          <a:solidFill>
                            <a:srgbClr val="FFFFFF"/>
                          </a:solidFill>
                          <a:latin typeface="Cambria"/>
                          <a:cs typeface="Cambria"/>
                        </a:rPr>
                        <a:t>2026 YTD</a:t>
                      </a:r>
                    </a:p>
                  </a:txBody>
                  <a:tcPr marL="36576" marR="36576" marT="9144" marB="9144"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tx1"/>
                    </a:solidFill>
                  </a:tcPr>
                </a:tc>
                <a:extLst>
                  <a:ext uri="{0D108BD9-81ED-4DB2-BD59-A6C34878D82A}">
                    <a16:rowId xmlns:a16="http://schemas.microsoft.com/office/drawing/2014/main" val="10000"/>
                  </a:ext>
                </a:extLst>
              </a:tr>
              <a:tr h="364491">
                <a:tc>
                  <a:txBody>
                    <a:bodyPr/>
                    <a:lstStyle/>
                    <a:p>
                      <a:pPr algn="ctr"/>
                      <a:r>
                        <a:rPr sz="1200" b="1" i="0" dirty="0">
                          <a:solidFill>
                            <a:srgbClr val="000000"/>
                          </a:solidFill>
                          <a:latin typeface="Cambria"/>
                          <a:cs typeface="Cambria"/>
                        </a:rPr>
                        <a:t>US$ Return</a:t>
                      </a:r>
                    </a:p>
                  </a:txBody>
                  <a:tcPr marL="36576" marR="36576" marT="9144" marB="9144"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IN" sz="1200" b="0" i="0" dirty="0">
                          <a:solidFill>
                            <a:srgbClr val="000000"/>
                          </a:solidFill>
                          <a:latin typeface="Cambria"/>
                          <a:cs typeface="Cambria"/>
                        </a:rPr>
                        <a:t>0.60%</a:t>
                      </a:r>
                      <a:endParaRPr sz="1200" b="0" i="0" dirty="0">
                        <a:solidFill>
                          <a:srgbClr val="000000"/>
                        </a:solidFill>
                        <a:latin typeface="Cambria"/>
                        <a:cs typeface="Cambria"/>
                      </a:endParaRPr>
                    </a:p>
                  </a:txBody>
                  <a:tcPr marL="36576" marR="36576" marT="9144" marB="9144"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p>
                      <a:pPr algn="ctr"/>
                      <a:r>
                        <a:rPr lang="en-IN" sz="1200" b="0" i="0" dirty="0">
                          <a:solidFill>
                            <a:srgbClr val="000000"/>
                          </a:solidFill>
                          <a:latin typeface="Cambria"/>
                          <a:cs typeface="Cambria"/>
                        </a:rPr>
                        <a:t>0.66%</a:t>
                      </a:r>
                      <a:endParaRPr sz="1200" b="0" i="0" dirty="0">
                        <a:solidFill>
                          <a:srgbClr val="000000"/>
                        </a:solidFill>
                        <a:latin typeface="Cambria"/>
                        <a:cs typeface="Cambria"/>
                      </a:endParaRPr>
                    </a:p>
                  </a:txBody>
                  <a:tcPr marL="36576" marR="36576" marT="9144" marB="9144"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p>
                      <a:pPr algn="ctr"/>
                      <a:r>
                        <a:rPr lang="en-IN" sz="1200" b="0" i="0" dirty="0">
                          <a:solidFill>
                            <a:srgbClr val="000000"/>
                          </a:solidFill>
                          <a:latin typeface="Cambria"/>
                          <a:cs typeface="Cambria"/>
                        </a:rPr>
                        <a:t>0.59%</a:t>
                      </a:r>
                      <a:endParaRPr sz="1200" b="0" i="0" dirty="0">
                        <a:solidFill>
                          <a:srgbClr val="000000"/>
                        </a:solidFill>
                        <a:latin typeface="Cambria"/>
                        <a:cs typeface="Cambria"/>
                      </a:endParaRPr>
                    </a:p>
                  </a:txBody>
                  <a:tcPr marL="36576" marR="36576" marT="9144" marB="9144"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p>
                      <a:pPr algn="ctr"/>
                      <a:r>
                        <a:rPr lang="en-IN" sz="1200" b="0" i="0" dirty="0">
                          <a:solidFill>
                            <a:srgbClr val="000000"/>
                          </a:solidFill>
                          <a:latin typeface="Cambria"/>
                          <a:cs typeface="Cambria"/>
                        </a:rPr>
                        <a:t>0.55%</a:t>
                      </a:r>
                      <a:endParaRPr sz="1200" b="0" i="0" dirty="0">
                        <a:solidFill>
                          <a:srgbClr val="000000"/>
                        </a:solidFill>
                        <a:latin typeface="Cambria"/>
                        <a:cs typeface="Cambria"/>
                      </a:endParaRPr>
                    </a:p>
                  </a:txBody>
                  <a:tcPr marL="36576" marR="36576" marT="9144" marB="9144"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p>
                      <a:pPr algn="ctr"/>
                      <a:r>
                        <a:rPr lang="en-IN" sz="1200" b="0" i="0" dirty="0">
                          <a:solidFill>
                            <a:srgbClr val="000000"/>
                          </a:solidFill>
                          <a:latin typeface="Cambria"/>
                          <a:cs typeface="Cambria"/>
                        </a:rPr>
                        <a:t>2.41%</a:t>
                      </a:r>
                      <a:endParaRPr sz="1200" b="0" i="0" dirty="0">
                        <a:solidFill>
                          <a:srgbClr val="000000"/>
                        </a:solidFill>
                        <a:latin typeface="Cambria"/>
                        <a:cs typeface="Cambria"/>
                      </a:endParaRPr>
                    </a:p>
                  </a:txBody>
                  <a:tcPr marL="36576" marR="36576" marT="9144" marB="9144"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rgbClr val="FFFFFF"/>
                    </a:solidFill>
                  </a:tcPr>
                </a:tc>
                <a:extLst>
                  <a:ext uri="{0D108BD9-81ED-4DB2-BD59-A6C34878D82A}">
                    <a16:rowId xmlns:a16="http://schemas.microsoft.com/office/drawing/2014/main" val="10001"/>
                  </a:ext>
                </a:extLst>
              </a:tr>
            </a:tbl>
          </a:graphicData>
        </a:graphic>
      </p:graphicFrame>
      <p:sp>
        <p:nvSpPr>
          <p:cNvPr id="17" name="TextBox 16">
            <a:extLst>
              <a:ext uri="{FF2B5EF4-FFF2-40B4-BE49-F238E27FC236}">
                <a16:creationId xmlns:a16="http://schemas.microsoft.com/office/drawing/2014/main" id="{ABA43210-9F82-4236-2C15-27AF9552667F}"/>
              </a:ext>
            </a:extLst>
          </p:cNvPr>
          <p:cNvSpPr txBox="1"/>
          <p:nvPr/>
        </p:nvSpPr>
        <p:spPr>
          <a:xfrm>
            <a:off x="4199322" y="3515524"/>
            <a:ext cx="3418536" cy="30777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400" b="1"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Calendar Year Performance</a:t>
            </a:r>
          </a:p>
        </p:txBody>
      </p:sp>
      <p:graphicFrame>
        <p:nvGraphicFramePr>
          <p:cNvPr id="23" name="Chart 22">
            <a:extLst>
              <a:ext uri="{FF2B5EF4-FFF2-40B4-BE49-F238E27FC236}">
                <a16:creationId xmlns:a16="http://schemas.microsoft.com/office/drawing/2014/main" id="{924FDE92-66CD-4F5D-044B-F8904EC4B1B3}"/>
              </a:ext>
            </a:extLst>
          </p:cNvPr>
          <p:cNvGraphicFramePr>
            <a:graphicFrameLocks noGrp="1"/>
          </p:cNvGraphicFramePr>
          <p:nvPr/>
        </p:nvGraphicFramePr>
        <p:xfrm>
          <a:off x="4192326" y="4947844"/>
          <a:ext cx="4793044" cy="1561881"/>
        </p:xfrm>
        <a:graphic>
          <a:graphicData uri="http://schemas.openxmlformats.org/drawingml/2006/chart">
            <c:chart xmlns:c="http://schemas.openxmlformats.org/drawingml/2006/chart" xmlns:r="http://schemas.openxmlformats.org/officeDocument/2006/relationships" r:id="rId4"/>
          </a:graphicData>
        </a:graphic>
      </p:graphicFrame>
      <p:sp>
        <p:nvSpPr>
          <p:cNvPr id="6" name="TextBox 5">
            <a:extLst>
              <a:ext uri="{FF2B5EF4-FFF2-40B4-BE49-F238E27FC236}">
                <a16:creationId xmlns:a16="http://schemas.microsoft.com/office/drawing/2014/main" id="{ADB16BEA-2083-9A8D-386D-1888FA8A6A70}"/>
              </a:ext>
            </a:extLst>
          </p:cNvPr>
          <p:cNvSpPr txBox="1"/>
          <p:nvPr/>
        </p:nvSpPr>
        <p:spPr>
          <a:xfrm>
            <a:off x="4199322" y="4600369"/>
            <a:ext cx="4793044" cy="30777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400" b="1"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CY Performance – Global Arbitrage Fund </a:t>
            </a:r>
          </a:p>
        </p:txBody>
      </p:sp>
      <p:sp>
        <p:nvSpPr>
          <p:cNvPr id="12" name="TextBox 11">
            <a:extLst>
              <a:ext uri="{FF2B5EF4-FFF2-40B4-BE49-F238E27FC236}">
                <a16:creationId xmlns:a16="http://schemas.microsoft.com/office/drawing/2014/main" id="{D0DE1989-0A9D-0855-DA8B-74DE38738902}"/>
              </a:ext>
            </a:extLst>
          </p:cNvPr>
          <p:cNvSpPr txBox="1"/>
          <p:nvPr/>
        </p:nvSpPr>
        <p:spPr>
          <a:xfrm>
            <a:off x="9130696" y="6257346"/>
            <a:ext cx="3128984" cy="24622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000" b="0" i="1"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US NRI Cannot invest</a:t>
            </a:r>
          </a:p>
        </p:txBody>
      </p:sp>
      <p:sp>
        <p:nvSpPr>
          <p:cNvPr id="20" name="TextBox 19">
            <a:extLst>
              <a:ext uri="{FF2B5EF4-FFF2-40B4-BE49-F238E27FC236}">
                <a16:creationId xmlns:a16="http://schemas.microsoft.com/office/drawing/2014/main" id="{7C5AE81B-90AC-A81F-4785-FCA22E46A71F}"/>
              </a:ext>
            </a:extLst>
          </p:cNvPr>
          <p:cNvSpPr txBox="1"/>
          <p:nvPr/>
        </p:nvSpPr>
        <p:spPr>
          <a:xfrm>
            <a:off x="9086724" y="6078249"/>
            <a:ext cx="3128984" cy="24622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000" b="0" i="1"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*Carry is without catch-up</a:t>
            </a:r>
          </a:p>
        </p:txBody>
      </p:sp>
    </p:spTree>
    <p:extLst>
      <p:ext uri="{BB962C8B-B14F-4D97-AF65-F5344CB8AC3E}">
        <p14:creationId xmlns:p14="http://schemas.microsoft.com/office/powerpoint/2010/main" val="1552408437"/>
      </p:ext>
    </p:extLst>
  </p:cSld>
  <p:clrMapOvr>
    <a:masterClrMapping/>
  </p:clrMapOvr>
</p:sld>
</file>

<file path=ppt/slides/slide10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6B78C7F-7976-0C54-96B8-A712A9F55343}"/>
            </a:ext>
          </a:extLst>
        </p:cNvPr>
        <p:cNvGrpSpPr/>
        <p:nvPr/>
      </p:nvGrpSpPr>
      <p:grpSpPr>
        <a:xfrm>
          <a:off x="0" y="0"/>
          <a:ext cx="0" cy="0"/>
          <a:chOff x="0" y="0"/>
          <a:chExt cx="0" cy="0"/>
        </a:xfrm>
      </p:grpSpPr>
      <p:sp>
        <p:nvSpPr>
          <p:cNvPr id="2" name="Rectangle 1">
            <a:extLst>
              <a:ext uri="{FF2B5EF4-FFF2-40B4-BE49-F238E27FC236}">
                <a16:creationId xmlns:a16="http://schemas.microsoft.com/office/drawing/2014/main" id="{AA129E8E-A00E-DE07-A55A-D538E12E4B76}"/>
              </a:ext>
            </a:extLst>
          </p:cNvPr>
          <p:cNvSpPr/>
          <p:nvPr/>
        </p:nvSpPr>
        <p:spPr>
          <a:xfrm>
            <a:off x="0" y="0"/>
            <a:ext cx="12191695" cy="822960"/>
          </a:xfrm>
          <a:prstGeom prst="rect">
            <a:avLst/>
          </a:prstGeom>
          <a:solidFill>
            <a:srgbClr val="0000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sz="1800" b="0" i="0" u="none" strike="noStrike" kern="1200" cap="none" spc="0" normalizeH="0" baseline="0" noProof="0">
              <a:ln>
                <a:noFill/>
              </a:ln>
              <a:solidFill>
                <a:prstClr val="white"/>
              </a:solidFill>
              <a:effectLst/>
              <a:uLnTx/>
              <a:uFillTx/>
              <a:latin typeface="Calibri"/>
              <a:ea typeface="+mn-ea"/>
              <a:cs typeface="+mn-cs"/>
            </a:endParaRPr>
          </a:p>
        </p:txBody>
      </p:sp>
      <p:pic>
        <p:nvPicPr>
          <p:cNvPr id="4" name="Picture 3" descr="white_logo.png">
            <a:extLst>
              <a:ext uri="{FF2B5EF4-FFF2-40B4-BE49-F238E27FC236}">
                <a16:creationId xmlns:a16="http://schemas.microsoft.com/office/drawing/2014/main" id="{A17C9A2D-F658-694D-C98F-B2ADA2EBB437}"/>
              </a:ext>
            </a:extLst>
          </p:cNvPr>
          <p:cNvPicPr>
            <a:picLocks noChangeAspect="1"/>
          </p:cNvPicPr>
          <p:nvPr/>
        </p:nvPicPr>
        <p:blipFill>
          <a:blip r:embed="rId2"/>
          <a:stretch>
            <a:fillRect/>
          </a:stretch>
        </p:blipFill>
        <p:spPr>
          <a:xfrm>
            <a:off x="10533888" y="246888"/>
            <a:ext cx="1490472" cy="324612"/>
          </a:xfrm>
          <a:prstGeom prst="rect">
            <a:avLst/>
          </a:prstGeom>
        </p:spPr>
      </p:pic>
      <p:sp>
        <p:nvSpPr>
          <p:cNvPr id="5" name="Rectangle 4">
            <a:extLst>
              <a:ext uri="{FF2B5EF4-FFF2-40B4-BE49-F238E27FC236}">
                <a16:creationId xmlns:a16="http://schemas.microsoft.com/office/drawing/2014/main" id="{370C7E44-BC29-C516-3CE4-F942553C00B0}"/>
              </a:ext>
            </a:extLst>
          </p:cNvPr>
          <p:cNvSpPr/>
          <p:nvPr/>
        </p:nvSpPr>
        <p:spPr>
          <a:xfrm>
            <a:off x="0" y="804672"/>
            <a:ext cx="12191695" cy="45720"/>
          </a:xfrm>
          <a:prstGeom prst="rect">
            <a:avLst/>
          </a:prstGeom>
          <a:solidFill>
            <a:srgbClr val="A6A6A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sz="1800" b="0" i="0" u="none" strike="noStrike" kern="1200" cap="none" spc="0" normalizeH="0" baseline="0" noProof="0">
              <a:ln>
                <a:noFill/>
              </a:ln>
              <a:solidFill>
                <a:prstClr val="white"/>
              </a:solidFill>
              <a:effectLst/>
              <a:uLnTx/>
              <a:uFillTx/>
              <a:latin typeface="Calibri"/>
              <a:ea typeface="+mn-ea"/>
              <a:cs typeface="+mn-cs"/>
            </a:endParaRPr>
          </a:p>
        </p:txBody>
      </p:sp>
      <p:graphicFrame>
        <p:nvGraphicFramePr>
          <p:cNvPr id="8" name="Table 7">
            <a:extLst>
              <a:ext uri="{FF2B5EF4-FFF2-40B4-BE49-F238E27FC236}">
                <a16:creationId xmlns:a16="http://schemas.microsoft.com/office/drawing/2014/main" id="{9D3D6B9B-E095-765A-C520-05E8E9F32D5C}"/>
              </a:ext>
            </a:extLst>
          </p:cNvPr>
          <p:cNvGraphicFramePr>
            <a:graphicFrameLocks noGrp="1"/>
          </p:cNvGraphicFramePr>
          <p:nvPr>
            <p:extLst>
              <p:ext uri="{D42A27DB-BD31-4B8C-83A1-F6EECF244321}">
                <p14:modId xmlns:p14="http://schemas.microsoft.com/office/powerpoint/2010/main" val="2946998286"/>
              </p:ext>
            </p:extLst>
          </p:nvPr>
        </p:nvGraphicFramePr>
        <p:xfrm>
          <a:off x="125808" y="3971142"/>
          <a:ext cx="3881870" cy="2413047"/>
        </p:xfrm>
        <a:graphic>
          <a:graphicData uri="http://schemas.openxmlformats.org/drawingml/2006/table">
            <a:tbl>
              <a:tblPr>
                <a:tableStyleId>{5C22544A-7EE6-4342-B048-85BDC9FD1C3A}</a:tableStyleId>
              </a:tblPr>
              <a:tblGrid>
                <a:gridCol w="1644149">
                  <a:extLst>
                    <a:ext uri="{9D8B030D-6E8A-4147-A177-3AD203B41FA5}">
                      <a16:colId xmlns:a16="http://schemas.microsoft.com/office/drawing/2014/main" val="20000"/>
                    </a:ext>
                  </a:extLst>
                </a:gridCol>
                <a:gridCol w="2237721">
                  <a:extLst>
                    <a:ext uri="{9D8B030D-6E8A-4147-A177-3AD203B41FA5}">
                      <a16:colId xmlns:a16="http://schemas.microsoft.com/office/drawing/2014/main" val="20001"/>
                    </a:ext>
                  </a:extLst>
                </a:gridCol>
              </a:tblGrid>
              <a:tr h="344721">
                <a:tc>
                  <a:txBody>
                    <a:bodyPr/>
                    <a:lstStyle/>
                    <a:p>
                      <a:pPr algn="ctr"/>
                      <a:r>
                        <a:rPr sz="1200" b="1" i="0">
                          <a:solidFill>
                            <a:srgbClr val="FFFFFF"/>
                          </a:solidFill>
                          <a:latin typeface="Cambria"/>
                          <a:cs typeface="Cambria"/>
                        </a:rPr>
                        <a:t>Particulars</a:t>
                      </a:r>
                    </a:p>
                  </a:txBody>
                  <a:tcPr marL="45720" marR="36576" marT="9144" marB="9144" anchor="ctr">
                    <a:solidFill>
                      <a:srgbClr val="000000"/>
                    </a:solidFill>
                  </a:tcPr>
                </a:tc>
                <a:tc>
                  <a:txBody>
                    <a:bodyPr/>
                    <a:lstStyle/>
                    <a:p>
                      <a:pPr algn="ctr"/>
                      <a:r>
                        <a:rPr sz="1200" b="1" i="0">
                          <a:solidFill>
                            <a:srgbClr val="FFFFFF"/>
                          </a:solidFill>
                          <a:latin typeface="Cambria"/>
                          <a:cs typeface="Cambria"/>
                        </a:rPr>
                        <a:t>Details</a:t>
                      </a:r>
                    </a:p>
                  </a:txBody>
                  <a:tcPr marL="45720" marR="36576" marT="9144" marB="9144" anchor="ctr">
                    <a:solidFill>
                      <a:srgbClr val="000000"/>
                    </a:solidFill>
                  </a:tcPr>
                </a:tc>
                <a:extLst>
                  <a:ext uri="{0D108BD9-81ED-4DB2-BD59-A6C34878D82A}">
                    <a16:rowId xmlns:a16="http://schemas.microsoft.com/office/drawing/2014/main" val="10000"/>
                  </a:ext>
                </a:extLst>
              </a:tr>
              <a:tr h="344721">
                <a:tc>
                  <a:txBody>
                    <a:bodyPr/>
                    <a:lstStyle/>
                    <a:p>
                      <a:pPr algn="ctr"/>
                      <a:r>
                        <a:rPr lang="en-IN" sz="1200" b="1" i="0" dirty="0">
                          <a:solidFill>
                            <a:srgbClr val="000000"/>
                          </a:solidFill>
                          <a:latin typeface="Cambria"/>
                          <a:cs typeface="Cambria"/>
                        </a:rPr>
                        <a:t>Domicile</a:t>
                      </a:r>
                      <a:endParaRPr sz="1200" b="1" i="0" dirty="0">
                        <a:solidFill>
                          <a:srgbClr val="000000"/>
                        </a:solidFill>
                        <a:latin typeface="Cambria"/>
                        <a:cs typeface="Cambria"/>
                      </a:endParaRPr>
                    </a:p>
                  </a:txBody>
                  <a:tcPr marL="45720" marR="36576" marT="9144" marB="9144" anchor="ctr">
                    <a:solidFill>
                      <a:srgbClr val="E7E7E7"/>
                    </a:solidFill>
                  </a:tcPr>
                </a:tc>
                <a:tc>
                  <a:txBody>
                    <a:bodyPr/>
                    <a:lstStyle/>
                    <a:p>
                      <a:pPr algn="ctr"/>
                      <a:r>
                        <a:rPr sz="1200" b="0" i="0" dirty="0">
                          <a:solidFill>
                            <a:srgbClr val="000000"/>
                          </a:solidFill>
                          <a:latin typeface="Cambria"/>
                          <a:cs typeface="Cambria"/>
                        </a:rPr>
                        <a:t>British Virgin Islands</a:t>
                      </a:r>
                    </a:p>
                  </a:txBody>
                  <a:tcPr marL="45720" marR="36576" marT="9144" marB="9144" anchor="ctr">
                    <a:solidFill>
                      <a:srgbClr val="E7E7E7"/>
                    </a:solidFill>
                  </a:tcPr>
                </a:tc>
                <a:extLst>
                  <a:ext uri="{0D108BD9-81ED-4DB2-BD59-A6C34878D82A}">
                    <a16:rowId xmlns:a16="http://schemas.microsoft.com/office/drawing/2014/main" val="10002"/>
                  </a:ext>
                </a:extLst>
              </a:tr>
              <a:tr h="344721">
                <a:tc>
                  <a:txBody>
                    <a:bodyPr/>
                    <a:lstStyle/>
                    <a:p>
                      <a:pPr algn="ctr"/>
                      <a:r>
                        <a:rPr lang="en-IN" sz="1200" b="1" i="0" dirty="0">
                          <a:solidFill>
                            <a:srgbClr val="000000"/>
                          </a:solidFill>
                          <a:latin typeface="Cambria"/>
                          <a:cs typeface="Cambria"/>
                        </a:rPr>
                        <a:t>I</a:t>
                      </a:r>
                      <a:r>
                        <a:rPr sz="1200" b="1" i="0" dirty="0" err="1">
                          <a:solidFill>
                            <a:srgbClr val="000000"/>
                          </a:solidFill>
                          <a:latin typeface="Cambria"/>
                          <a:cs typeface="Cambria"/>
                        </a:rPr>
                        <a:t>nception</a:t>
                      </a:r>
                      <a:r>
                        <a:rPr lang="en-IN" sz="1200" b="1" i="0" dirty="0">
                          <a:solidFill>
                            <a:srgbClr val="000000"/>
                          </a:solidFill>
                          <a:latin typeface="Cambria"/>
                          <a:cs typeface="Cambria"/>
                        </a:rPr>
                        <a:t> Date</a:t>
                      </a:r>
                      <a:endParaRPr sz="1200" b="1" i="0" dirty="0">
                        <a:solidFill>
                          <a:srgbClr val="000000"/>
                        </a:solidFill>
                        <a:latin typeface="Cambria"/>
                        <a:cs typeface="Cambria"/>
                      </a:endParaRPr>
                    </a:p>
                  </a:txBody>
                  <a:tcPr marL="45720" marR="36576" marT="9144" marB="9144" anchor="ctr">
                    <a:solidFill>
                      <a:srgbClr val="FFFFFF"/>
                    </a:solidFill>
                  </a:tcPr>
                </a:tc>
                <a:tc>
                  <a:txBody>
                    <a:bodyPr/>
                    <a:lstStyle/>
                    <a:p>
                      <a:pPr algn="ctr"/>
                      <a:r>
                        <a:rPr sz="1200" b="0" i="0" dirty="0">
                          <a:solidFill>
                            <a:srgbClr val="000000"/>
                          </a:solidFill>
                          <a:latin typeface="Cambria"/>
                          <a:cs typeface="Cambria"/>
                        </a:rPr>
                        <a:t>July 2012 </a:t>
                      </a:r>
                    </a:p>
                  </a:txBody>
                  <a:tcPr marL="45720" marR="36576" marT="9144" marB="9144" anchor="ctr">
                    <a:solidFill>
                      <a:srgbClr val="FFFFFF"/>
                    </a:solidFill>
                  </a:tcPr>
                </a:tc>
                <a:extLst>
                  <a:ext uri="{0D108BD9-81ED-4DB2-BD59-A6C34878D82A}">
                    <a16:rowId xmlns:a16="http://schemas.microsoft.com/office/drawing/2014/main" val="10003"/>
                  </a:ext>
                </a:extLst>
              </a:tr>
              <a:tr h="344721">
                <a:tc>
                  <a:txBody>
                    <a:bodyPr/>
                    <a:lstStyle/>
                    <a:p>
                      <a:pPr algn="ctr"/>
                      <a:r>
                        <a:rPr sz="1200" b="1" i="0">
                          <a:solidFill>
                            <a:srgbClr val="000000"/>
                          </a:solidFill>
                          <a:latin typeface="Cambria"/>
                          <a:cs typeface="Cambria"/>
                        </a:rPr>
                        <a:t>AUM</a:t>
                      </a:r>
                    </a:p>
                  </a:txBody>
                  <a:tcPr marL="45720" marR="36576" marT="9144" marB="9144" anchor="ctr">
                    <a:solidFill>
                      <a:srgbClr val="E7E7E7"/>
                    </a:solidFill>
                  </a:tcPr>
                </a:tc>
                <a:tc>
                  <a:txBody>
                    <a:bodyPr/>
                    <a:lstStyle/>
                    <a:p>
                      <a:pPr algn="ctr"/>
                      <a:r>
                        <a:rPr sz="1200" b="0" i="0">
                          <a:solidFill>
                            <a:srgbClr val="000000"/>
                          </a:solidFill>
                          <a:latin typeface="Cambria"/>
                          <a:cs typeface="Cambria"/>
                        </a:rPr>
                        <a:t>US$ 265 million</a:t>
                      </a:r>
                    </a:p>
                  </a:txBody>
                  <a:tcPr marL="45720" marR="36576" marT="9144" marB="9144" anchor="ctr">
                    <a:solidFill>
                      <a:srgbClr val="E7E7E7"/>
                    </a:solidFill>
                  </a:tcPr>
                </a:tc>
                <a:extLst>
                  <a:ext uri="{0D108BD9-81ED-4DB2-BD59-A6C34878D82A}">
                    <a16:rowId xmlns:a16="http://schemas.microsoft.com/office/drawing/2014/main" val="10004"/>
                  </a:ext>
                </a:extLst>
              </a:tr>
              <a:tr h="344721">
                <a:tc>
                  <a:txBody>
                    <a:bodyPr/>
                    <a:lstStyle/>
                    <a:p>
                      <a:pPr algn="ctr"/>
                      <a:r>
                        <a:rPr sz="1200" b="1" i="0">
                          <a:solidFill>
                            <a:srgbClr val="000000"/>
                          </a:solidFill>
                          <a:latin typeface="Cambria"/>
                          <a:cs typeface="Cambria"/>
                        </a:rPr>
                        <a:t>Min. investment</a:t>
                      </a:r>
                    </a:p>
                  </a:txBody>
                  <a:tcPr marL="45720" marR="36576" marT="9144" marB="9144" anchor="ctr">
                    <a:solidFill>
                      <a:srgbClr val="FFFFFF"/>
                    </a:solidFill>
                  </a:tcPr>
                </a:tc>
                <a:tc>
                  <a:txBody>
                    <a:bodyPr/>
                    <a:lstStyle/>
                    <a:p>
                      <a:pPr algn="ctr"/>
                      <a:r>
                        <a:rPr sz="1200" b="0" i="0" dirty="0">
                          <a:solidFill>
                            <a:srgbClr val="000000"/>
                          </a:solidFill>
                          <a:latin typeface="Cambria"/>
                          <a:cs typeface="Cambria"/>
                        </a:rPr>
                        <a:t>US$ </a:t>
                      </a:r>
                      <a:r>
                        <a:rPr lang="en-IN" sz="1200" b="0" i="0" dirty="0">
                          <a:solidFill>
                            <a:srgbClr val="000000"/>
                          </a:solidFill>
                          <a:latin typeface="Cambria"/>
                          <a:cs typeface="Cambria"/>
                        </a:rPr>
                        <a:t>100,000</a:t>
                      </a:r>
                      <a:endParaRPr sz="1200" b="0" i="0" dirty="0">
                        <a:solidFill>
                          <a:srgbClr val="000000"/>
                        </a:solidFill>
                        <a:latin typeface="Cambria"/>
                        <a:cs typeface="Cambria"/>
                      </a:endParaRPr>
                    </a:p>
                  </a:txBody>
                  <a:tcPr marL="45720" marR="36576" marT="9144" marB="9144" anchor="ctr">
                    <a:solidFill>
                      <a:srgbClr val="FFFFFF"/>
                    </a:solidFill>
                  </a:tcPr>
                </a:tc>
                <a:extLst>
                  <a:ext uri="{0D108BD9-81ED-4DB2-BD59-A6C34878D82A}">
                    <a16:rowId xmlns:a16="http://schemas.microsoft.com/office/drawing/2014/main" val="10005"/>
                  </a:ext>
                </a:extLst>
              </a:tr>
              <a:tr h="344721">
                <a:tc>
                  <a:txBody>
                    <a:bodyPr/>
                    <a:lstStyle/>
                    <a:p>
                      <a:pPr algn="ctr"/>
                      <a:r>
                        <a:rPr sz="1200" b="1" i="0" dirty="0">
                          <a:solidFill>
                            <a:srgbClr val="000000"/>
                          </a:solidFill>
                          <a:latin typeface="Cambria"/>
                          <a:cs typeface="Cambria"/>
                        </a:rPr>
                        <a:t>Eligible investors</a:t>
                      </a:r>
                    </a:p>
                  </a:txBody>
                  <a:tcPr marL="45720" marR="36576" marT="9144" marB="9144" anchor="ctr">
                    <a:solidFill>
                      <a:srgbClr val="E7E7E7"/>
                    </a:solidFill>
                  </a:tcPr>
                </a:tc>
                <a:tc>
                  <a:txBody>
                    <a:bodyPr/>
                    <a:lstStyle/>
                    <a:p>
                      <a:pPr algn="ctr"/>
                      <a:r>
                        <a:rPr sz="1200" b="0" i="0" dirty="0">
                          <a:solidFill>
                            <a:srgbClr val="000000"/>
                          </a:solidFill>
                          <a:latin typeface="Cambria"/>
                          <a:cs typeface="Cambria"/>
                        </a:rPr>
                        <a:t>Accredited / Qualified</a:t>
                      </a:r>
                    </a:p>
                  </a:txBody>
                  <a:tcPr marL="45720" marR="36576" marT="9144" marB="9144" anchor="ctr">
                    <a:solidFill>
                      <a:srgbClr val="E7E7E7"/>
                    </a:solidFill>
                  </a:tcPr>
                </a:tc>
                <a:extLst>
                  <a:ext uri="{0D108BD9-81ED-4DB2-BD59-A6C34878D82A}">
                    <a16:rowId xmlns:a16="http://schemas.microsoft.com/office/drawing/2014/main" val="10006"/>
                  </a:ext>
                </a:extLst>
              </a:tr>
              <a:tr h="344721">
                <a:tc>
                  <a:txBody>
                    <a:bodyPr/>
                    <a:lstStyle/>
                    <a:p>
                      <a:pPr algn="ctr"/>
                      <a:r>
                        <a:rPr lang="en-IN" sz="1200" b="1" i="0" dirty="0">
                          <a:solidFill>
                            <a:srgbClr val="000000"/>
                          </a:solidFill>
                          <a:latin typeface="Cambria"/>
                          <a:cs typeface="Cambria"/>
                        </a:rPr>
                        <a:t>Tenure</a:t>
                      </a:r>
                      <a:endParaRPr sz="1200" b="1" i="0" dirty="0">
                        <a:solidFill>
                          <a:srgbClr val="000000"/>
                        </a:solidFill>
                        <a:latin typeface="Cambria"/>
                        <a:cs typeface="Cambria"/>
                      </a:endParaRPr>
                    </a:p>
                  </a:txBody>
                  <a:tcPr marL="45720" marR="36576" marT="9144" marB="9144" anchor="ctr">
                    <a:solidFill>
                      <a:srgbClr val="FFFFFF"/>
                    </a:solidFill>
                  </a:tcPr>
                </a:tc>
                <a:tc>
                  <a:txBody>
                    <a:bodyPr/>
                    <a:lstStyle/>
                    <a:p>
                      <a:pPr algn="ctr"/>
                      <a:r>
                        <a:rPr lang="en-IN" sz="1200" b="0" i="0" dirty="0">
                          <a:solidFill>
                            <a:srgbClr val="000000"/>
                          </a:solidFill>
                          <a:latin typeface="Cambria"/>
                          <a:cs typeface="Cambria"/>
                        </a:rPr>
                        <a:t>Open Ended</a:t>
                      </a:r>
                      <a:endParaRPr sz="1200" b="0" i="0" dirty="0">
                        <a:solidFill>
                          <a:srgbClr val="000000"/>
                        </a:solidFill>
                        <a:latin typeface="Cambria"/>
                        <a:cs typeface="Cambria"/>
                      </a:endParaRPr>
                    </a:p>
                  </a:txBody>
                  <a:tcPr marL="45720" marR="36576" marT="9144" marB="9144" anchor="ctr">
                    <a:solidFill>
                      <a:srgbClr val="FFFFFF"/>
                    </a:solidFill>
                  </a:tcPr>
                </a:tc>
                <a:extLst>
                  <a:ext uri="{0D108BD9-81ED-4DB2-BD59-A6C34878D82A}">
                    <a16:rowId xmlns:a16="http://schemas.microsoft.com/office/drawing/2014/main" val="10008"/>
                  </a:ext>
                </a:extLst>
              </a:tr>
            </a:tbl>
          </a:graphicData>
        </a:graphic>
      </p:graphicFrame>
      <p:sp>
        <p:nvSpPr>
          <p:cNvPr id="10" name="TextBox 9">
            <a:extLst>
              <a:ext uri="{FF2B5EF4-FFF2-40B4-BE49-F238E27FC236}">
                <a16:creationId xmlns:a16="http://schemas.microsoft.com/office/drawing/2014/main" id="{88FA6173-893A-E441-CE33-69613BFF3713}"/>
              </a:ext>
            </a:extLst>
          </p:cNvPr>
          <p:cNvSpPr txBox="1"/>
          <p:nvPr/>
        </p:nvSpPr>
        <p:spPr>
          <a:xfrm>
            <a:off x="4233267" y="951999"/>
            <a:ext cx="7735821" cy="233910"/>
          </a:xfrm>
          <a:prstGeom prst="rect">
            <a:avLst/>
          </a:prstGeom>
          <a:solidFill>
            <a:schemeClr val="tx1"/>
          </a:solidFill>
          <a:ln>
            <a:noFill/>
          </a:ln>
        </p:spPr>
        <p:txBody>
          <a:bodyPr wrap="square" lIns="27432" tIns="9144" rIns="27432" bIns="9144"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IN" sz="1400" b="1" i="0" u="none" strike="noStrike" kern="1200" cap="none" spc="0" normalizeH="0" baseline="0" noProof="0" dirty="0">
                <a:ln>
                  <a:noFill/>
                </a:ln>
                <a:solidFill>
                  <a:prstClr val="white"/>
                </a:solidFill>
                <a:effectLst/>
                <a:uLnTx/>
                <a:uFillTx/>
                <a:latin typeface="Cambria"/>
                <a:ea typeface="+mn-ea"/>
                <a:cs typeface="Cambria"/>
              </a:rPr>
              <a:t>Risk Management Framework</a:t>
            </a:r>
            <a:endParaRPr kumimoji="0" sz="1400" b="1" i="0" u="none" strike="noStrike" kern="1200" cap="none" spc="0" normalizeH="0" baseline="0" noProof="0" dirty="0">
              <a:ln>
                <a:noFill/>
              </a:ln>
              <a:solidFill>
                <a:prstClr val="white"/>
              </a:solidFill>
              <a:effectLst/>
              <a:uLnTx/>
              <a:uFillTx/>
              <a:latin typeface="Cambria"/>
              <a:ea typeface="+mn-ea"/>
              <a:cs typeface="Cambria"/>
            </a:endParaRPr>
          </a:p>
        </p:txBody>
      </p:sp>
      <p:sp>
        <p:nvSpPr>
          <p:cNvPr id="12" name="TextBox 11">
            <a:extLst>
              <a:ext uri="{FF2B5EF4-FFF2-40B4-BE49-F238E27FC236}">
                <a16:creationId xmlns:a16="http://schemas.microsoft.com/office/drawing/2014/main" id="{45E7A31C-2F57-1C4A-2753-CA4F8B863286}"/>
              </a:ext>
            </a:extLst>
          </p:cNvPr>
          <p:cNvSpPr txBox="1"/>
          <p:nvPr/>
        </p:nvSpPr>
        <p:spPr>
          <a:xfrm>
            <a:off x="4118564" y="3760209"/>
            <a:ext cx="3657600" cy="218521"/>
          </a:xfrm>
          <a:prstGeom prst="rect">
            <a:avLst/>
          </a:prstGeom>
          <a:noFill/>
          <a:ln>
            <a:noFill/>
          </a:ln>
        </p:spPr>
        <p:txBody>
          <a:bodyPr wrap="square" lIns="27432" tIns="9144" rIns="27432" bIns="9144" anchor="ctr">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sz="1300" b="1" i="0" u="none" strike="noStrike" kern="1200" cap="none" spc="0" normalizeH="0" baseline="0" noProof="0" dirty="0">
                <a:ln>
                  <a:noFill/>
                </a:ln>
                <a:solidFill>
                  <a:srgbClr val="000000"/>
                </a:solidFill>
                <a:effectLst/>
                <a:uLnTx/>
                <a:uFillTx/>
                <a:latin typeface="Cambria"/>
                <a:ea typeface="+mn-ea"/>
                <a:cs typeface="Cambria"/>
              </a:rPr>
              <a:t>Calendar Year Performance</a:t>
            </a:r>
          </a:p>
        </p:txBody>
      </p:sp>
      <p:sp>
        <p:nvSpPr>
          <p:cNvPr id="23" name="Rectangle 22">
            <a:extLst>
              <a:ext uri="{FF2B5EF4-FFF2-40B4-BE49-F238E27FC236}">
                <a16:creationId xmlns:a16="http://schemas.microsoft.com/office/drawing/2014/main" id="{947FE47D-B618-E50F-5A55-C6C87E1DF542}"/>
              </a:ext>
            </a:extLst>
          </p:cNvPr>
          <p:cNvSpPr/>
          <p:nvPr/>
        </p:nvSpPr>
        <p:spPr>
          <a:xfrm>
            <a:off x="0" y="6583680"/>
            <a:ext cx="12191695" cy="256032"/>
          </a:xfrm>
          <a:prstGeom prst="rect">
            <a:avLst/>
          </a:prstGeom>
          <a:solidFill>
            <a:srgbClr val="0000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sz="1800" b="0" i="0" u="none" strike="noStrike" kern="1200" cap="none" spc="0" normalizeH="0" baseline="0" noProof="0">
              <a:ln>
                <a:noFill/>
              </a:ln>
              <a:solidFill>
                <a:prstClr val="white"/>
              </a:solidFill>
              <a:effectLst/>
              <a:uLnTx/>
              <a:uFillTx/>
              <a:latin typeface="Calibri"/>
              <a:ea typeface="+mn-ea"/>
              <a:cs typeface="+mn-cs"/>
            </a:endParaRPr>
          </a:p>
        </p:txBody>
      </p:sp>
      <p:sp>
        <p:nvSpPr>
          <p:cNvPr id="13" name="TextBox 12">
            <a:extLst>
              <a:ext uri="{FF2B5EF4-FFF2-40B4-BE49-F238E27FC236}">
                <a16:creationId xmlns:a16="http://schemas.microsoft.com/office/drawing/2014/main" id="{E67C7189-996C-0774-3939-77DAB5F441E3}"/>
              </a:ext>
            </a:extLst>
          </p:cNvPr>
          <p:cNvSpPr txBox="1"/>
          <p:nvPr/>
        </p:nvSpPr>
        <p:spPr>
          <a:xfrm>
            <a:off x="139456" y="963227"/>
            <a:ext cx="3868222" cy="2931700"/>
          </a:xfrm>
          <a:prstGeom prst="rect">
            <a:avLst/>
          </a:prstGeom>
          <a:noFill/>
          <a:ln>
            <a:solidFill>
              <a:schemeClr val="bg1">
                <a:lumMod val="85000"/>
              </a:schemeClr>
            </a:solidFill>
          </a:ln>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300" b="1"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About the Fund – </a:t>
            </a:r>
            <a:endParaRPr kumimoji="0" lang="en-IN" sz="1300" b="0"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endParaRPr>
          </a:p>
          <a:p>
            <a:pPr marL="0" marR="0" lvl="0" indent="0" algn="l" defTabSz="457200" rtl="0" eaLnBrk="1" fontAlgn="auto" latinLnBrk="0" hangingPunct="1">
              <a:lnSpc>
                <a:spcPct val="101500"/>
              </a:lnSpc>
              <a:spcBef>
                <a:spcPts val="0"/>
              </a:spcBef>
              <a:spcAft>
                <a:spcPts val="0"/>
              </a:spcAft>
              <a:buClrTx/>
              <a:buSzTx/>
              <a:buFontTx/>
              <a:buNone/>
              <a:tabLst/>
              <a:defRPr/>
            </a:pPr>
            <a:r>
              <a:rPr kumimoji="0" lang="en-US" sz="1300" b="0"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Demeter </a:t>
            </a:r>
            <a:r>
              <a:rPr kumimoji="0" lang="en-US" sz="1300" b="0" i="0" u="none" strike="noStrike" kern="1200" cap="none" spc="0" normalizeH="0" baseline="0" noProof="0" dirty="0" err="1">
                <a:ln>
                  <a:noFill/>
                </a:ln>
                <a:solidFill>
                  <a:prstClr val="black"/>
                </a:solidFill>
                <a:effectLst/>
                <a:uLnTx/>
                <a:uFillTx/>
                <a:latin typeface="Cambria" panose="02040503050406030204" pitchFamily="18" charset="0"/>
                <a:ea typeface="Cambria" panose="02040503050406030204" pitchFamily="18" charset="0"/>
                <a:cs typeface="+mn-cs"/>
              </a:rPr>
              <a:t>IntelliFund</a:t>
            </a:r>
            <a:r>
              <a:rPr kumimoji="0" lang="en-US" sz="1300" b="0"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 Externa is a quantitative, algorithm-driven strategy that dynamically allocates between the S&amp;P 500, NASDAQ, and cash, using tactical leverage and daily rebalancing to capture market opportunities while managing downside risk.</a:t>
            </a:r>
          </a:p>
          <a:p>
            <a:pPr marL="0" marR="0" lvl="0" indent="0" algn="l" defTabSz="457200" rtl="0" eaLnBrk="1" fontAlgn="auto" latinLnBrk="0" hangingPunct="1">
              <a:lnSpc>
                <a:spcPct val="101500"/>
              </a:lnSpc>
              <a:spcBef>
                <a:spcPts val="0"/>
              </a:spcBef>
              <a:spcAft>
                <a:spcPts val="0"/>
              </a:spcAft>
              <a:buClrTx/>
              <a:buSzTx/>
              <a:buFontTx/>
              <a:buNone/>
              <a:tabLst/>
              <a:defRPr/>
            </a:pPr>
            <a:endParaRPr kumimoji="0" lang="en-US" sz="1300" b="0" i="0" u="none" strike="noStrike" kern="1200" cap="none" spc="0" normalizeH="0" baseline="0" noProof="0" dirty="0">
              <a:ln>
                <a:noFill/>
              </a:ln>
              <a:solidFill>
                <a:srgbClr val="000000"/>
              </a:solidFill>
              <a:effectLst/>
              <a:uLnTx/>
              <a:uFillTx/>
              <a:latin typeface="Cambria" panose="02040503050406030204" pitchFamily="18" charset="0"/>
              <a:ea typeface="Cambria" panose="02040503050406030204" pitchFamily="18" charset="0"/>
              <a:cs typeface="Cambria"/>
            </a:endParaRPr>
          </a:p>
          <a:p>
            <a:pPr marL="0" marR="0" lvl="0" indent="0" algn="l" defTabSz="457200" rtl="0" eaLnBrk="1" fontAlgn="auto" latinLnBrk="0" hangingPunct="1">
              <a:lnSpc>
                <a:spcPct val="101500"/>
              </a:lnSpc>
              <a:spcBef>
                <a:spcPts val="0"/>
              </a:spcBef>
              <a:spcAft>
                <a:spcPts val="0"/>
              </a:spcAft>
              <a:buClrTx/>
              <a:buSzTx/>
              <a:buFontTx/>
              <a:buNone/>
              <a:tabLst/>
              <a:defRPr/>
            </a:pPr>
            <a:r>
              <a:rPr kumimoji="0" lang="en-US" sz="1300" b="0"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A key differentiator is its ability to move to cash during </a:t>
            </a:r>
            <a:r>
              <a:rPr kumimoji="0" lang="en-US" sz="1300" b="0" i="0" u="none" strike="noStrike" kern="1200" cap="none" spc="0" normalizeH="0" baseline="0" noProof="0" dirty="0" err="1">
                <a:ln>
                  <a:noFill/>
                </a:ln>
                <a:solidFill>
                  <a:prstClr val="black"/>
                </a:solidFill>
                <a:effectLst/>
                <a:uLnTx/>
                <a:uFillTx/>
                <a:latin typeface="Cambria" panose="02040503050406030204" pitchFamily="18" charset="0"/>
                <a:ea typeface="Cambria" panose="02040503050406030204" pitchFamily="18" charset="0"/>
                <a:cs typeface="+mn-cs"/>
              </a:rPr>
              <a:t>unfavourable</a:t>
            </a:r>
            <a:r>
              <a:rPr kumimoji="0" lang="en-US" sz="1300" b="0"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 market conditions. Backed by a </a:t>
            </a:r>
            <a:r>
              <a:rPr kumimoji="0" lang="en-US" sz="1300" b="1"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13+ year verified </a:t>
            </a:r>
            <a:r>
              <a:rPr kumimoji="0" lang="en-US" sz="1300" b="0"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and audited track record with zero negative calendar-year returns since inception, the strategy has delivered consistent performance across multiple market cycles.</a:t>
            </a:r>
            <a:endParaRPr kumimoji="0" lang="en-US" sz="1300" b="0" i="0" u="none" strike="noStrike" kern="1200" cap="none" spc="0" normalizeH="0" baseline="0" noProof="0" dirty="0">
              <a:ln>
                <a:noFill/>
              </a:ln>
              <a:solidFill>
                <a:srgbClr val="000000"/>
              </a:solidFill>
              <a:effectLst/>
              <a:uLnTx/>
              <a:uFillTx/>
              <a:latin typeface="Cambria" panose="02040503050406030204" pitchFamily="18" charset="0"/>
              <a:ea typeface="Cambria" panose="02040503050406030204" pitchFamily="18" charset="0"/>
              <a:cs typeface="Cambria"/>
            </a:endParaRPr>
          </a:p>
        </p:txBody>
      </p:sp>
      <p:graphicFrame>
        <p:nvGraphicFramePr>
          <p:cNvPr id="14" name="Chart 13">
            <a:extLst>
              <a:ext uri="{FF2B5EF4-FFF2-40B4-BE49-F238E27FC236}">
                <a16:creationId xmlns:a16="http://schemas.microsoft.com/office/drawing/2014/main" id="{6AB4F252-5812-BBAB-D5B3-ED3E5223B3CC}"/>
              </a:ext>
            </a:extLst>
          </p:cNvPr>
          <p:cNvGraphicFramePr>
            <a:graphicFrameLocks/>
          </p:cNvGraphicFramePr>
          <p:nvPr/>
        </p:nvGraphicFramePr>
        <p:xfrm>
          <a:off x="4124083" y="4067181"/>
          <a:ext cx="4583189" cy="2416751"/>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26" name="Table 25">
            <a:extLst>
              <a:ext uri="{FF2B5EF4-FFF2-40B4-BE49-F238E27FC236}">
                <a16:creationId xmlns:a16="http://schemas.microsoft.com/office/drawing/2014/main" id="{181A9D65-E15C-A604-9A6F-46052A33BD72}"/>
              </a:ext>
            </a:extLst>
          </p:cNvPr>
          <p:cNvGraphicFramePr>
            <a:graphicFrameLocks noGrp="1"/>
          </p:cNvGraphicFramePr>
          <p:nvPr/>
        </p:nvGraphicFramePr>
        <p:xfrm>
          <a:off x="8797747" y="4060686"/>
          <a:ext cx="3274537" cy="1607021"/>
        </p:xfrm>
        <a:graphic>
          <a:graphicData uri="http://schemas.openxmlformats.org/drawingml/2006/table">
            <a:tbl>
              <a:tblPr>
                <a:tableStyleId>{5C22544A-7EE6-4342-B048-85BDC9FD1C3A}</a:tableStyleId>
              </a:tblPr>
              <a:tblGrid>
                <a:gridCol w="1247005">
                  <a:extLst>
                    <a:ext uri="{9D8B030D-6E8A-4147-A177-3AD203B41FA5}">
                      <a16:colId xmlns:a16="http://schemas.microsoft.com/office/drawing/2014/main" val="20000"/>
                    </a:ext>
                  </a:extLst>
                </a:gridCol>
                <a:gridCol w="996287">
                  <a:extLst>
                    <a:ext uri="{9D8B030D-6E8A-4147-A177-3AD203B41FA5}">
                      <a16:colId xmlns:a16="http://schemas.microsoft.com/office/drawing/2014/main" val="20001"/>
                    </a:ext>
                  </a:extLst>
                </a:gridCol>
                <a:gridCol w="1031245">
                  <a:extLst>
                    <a:ext uri="{9D8B030D-6E8A-4147-A177-3AD203B41FA5}">
                      <a16:colId xmlns:a16="http://schemas.microsoft.com/office/drawing/2014/main" val="20002"/>
                    </a:ext>
                  </a:extLst>
                </a:gridCol>
              </a:tblGrid>
              <a:tr h="215943">
                <a:tc>
                  <a:txBody>
                    <a:bodyPr/>
                    <a:lstStyle/>
                    <a:p>
                      <a:pPr algn="ctr"/>
                      <a:r>
                        <a:rPr lang="en-IN" sz="1050" b="1" dirty="0">
                          <a:solidFill>
                            <a:schemeClr val="bg1"/>
                          </a:solidFill>
                          <a:latin typeface="Cambria" panose="02040503050406030204" pitchFamily="18" charset="0"/>
                          <a:ea typeface="Cambria" panose="02040503050406030204" pitchFamily="18" charset="0"/>
                        </a:rPr>
                        <a:t>Fee</a:t>
                      </a:r>
                      <a:endParaRPr sz="1050" b="1" dirty="0">
                        <a:solidFill>
                          <a:schemeClr val="bg1"/>
                        </a:solidFill>
                        <a:latin typeface="Cambria" panose="02040503050406030204" pitchFamily="18" charset="0"/>
                        <a:ea typeface="Cambria" panose="02040503050406030204" pitchFamily="18" charset="0"/>
                      </a:endParaRPr>
                    </a:p>
                  </a:txBody>
                  <a:tcPr marL="54864" marR="45720" marT="18288" marB="18288" anchor="ctr">
                    <a:solidFill>
                      <a:schemeClr val="tx1"/>
                    </a:solidFill>
                  </a:tcPr>
                </a:tc>
                <a:tc>
                  <a:txBody>
                    <a:bodyPr/>
                    <a:lstStyle/>
                    <a:p>
                      <a:pPr algn="ctr"/>
                      <a:r>
                        <a:rPr sz="1050" b="1" i="0" dirty="0">
                          <a:solidFill>
                            <a:srgbClr val="FFFFFF"/>
                          </a:solidFill>
                          <a:latin typeface="Cambria" panose="02040503050406030204" pitchFamily="18" charset="0"/>
                          <a:ea typeface="Cambria" panose="02040503050406030204" pitchFamily="18" charset="0"/>
                          <a:cs typeface="Cambria"/>
                        </a:rPr>
                        <a:t>Class B</a:t>
                      </a:r>
                    </a:p>
                  </a:txBody>
                  <a:tcPr marL="54864" marR="45720" marT="18288" marB="18288" anchor="ctr">
                    <a:solidFill>
                      <a:schemeClr val="tx1"/>
                    </a:solidFill>
                  </a:tcPr>
                </a:tc>
                <a:tc>
                  <a:txBody>
                    <a:bodyPr/>
                    <a:lstStyle/>
                    <a:p>
                      <a:pPr algn="ctr"/>
                      <a:r>
                        <a:rPr sz="1050" b="1" i="0" dirty="0">
                          <a:solidFill>
                            <a:srgbClr val="FFFFFF"/>
                          </a:solidFill>
                          <a:latin typeface="Cambria" panose="02040503050406030204" pitchFamily="18" charset="0"/>
                          <a:ea typeface="Cambria" panose="02040503050406030204" pitchFamily="18" charset="0"/>
                          <a:cs typeface="Cambria"/>
                        </a:rPr>
                        <a:t>Class C</a:t>
                      </a:r>
                    </a:p>
                  </a:txBody>
                  <a:tcPr marL="54864" marR="45720" marT="18288" marB="18288" anchor="ctr">
                    <a:solidFill>
                      <a:schemeClr val="tx1"/>
                    </a:solidFill>
                  </a:tcPr>
                </a:tc>
                <a:extLst>
                  <a:ext uri="{0D108BD9-81ED-4DB2-BD59-A6C34878D82A}">
                    <a16:rowId xmlns:a16="http://schemas.microsoft.com/office/drawing/2014/main" val="10000"/>
                  </a:ext>
                </a:extLst>
              </a:tr>
              <a:tr h="215943">
                <a:tc>
                  <a:txBody>
                    <a:bodyPr/>
                    <a:lstStyle/>
                    <a:p>
                      <a:pPr algn="l"/>
                      <a:r>
                        <a:rPr sz="1050" b="1" i="0">
                          <a:solidFill>
                            <a:srgbClr val="000000"/>
                          </a:solidFill>
                          <a:latin typeface="Cambria" panose="02040503050406030204" pitchFamily="18" charset="0"/>
                          <a:ea typeface="Cambria" panose="02040503050406030204" pitchFamily="18" charset="0"/>
                          <a:cs typeface="Cambria"/>
                        </a:rPr>
                        <a:t>Management Fee</a:t>
                      </a:r>
                    </a:p>
                  </a:txBody>
                  <a:tcPr marL="54864" marR="45720" marT="18288" marB="18288" anchor="ctr">
                    <a:solidFill>
                      <a:srgbClr val="E7E7E7"/>
                    </a:solidFill>
                  </a:tcPr>
                </a:tc>
                <a:tc>
                  <a:txBody>
                    <a:bodyPr/>
                    <a:lstStyle/>
                    <a:p>
                      <a:pPr algn="ctr"/>
                      <a:r>
                        <a:rPr sz="1050" b="1" i="0" dirty="0">
                          <a:solidFill>
                            <a:srgbClr val="000000"/>
                          </a:solidFill>
                          <a:latin typeface="Cambria" panose="02040503050406030204" pitchFamily="18" charset="0"/>
                          <a:ea typeface="Cambria" panose="02040503050406030204" pitchFamily="18" charset="0"/>
                          <a:cs typeface="Cambria"/>
                        </a:rPr>
                        <a:t>0%</a:t>
                      </a:r>
                    </a:p>
                  </a:txBody>
                  <a:tcPr marL="54864" marR="45720" marT="18288" marB="18288" anchor="ctr">
                    <a:solidFill>
                      <a:srgbClr val="FFFFFF"/>
                    </a:solidFill>
                  </a:tcPr>
                </a:tc>
                <a:tc>
                  <a:txBody>
                    <a:bodyPr/>
                    <a:lstStyle/>
                    <a:p>
                      <a:pPr algn="ctr"/>
                      <a:r>
                        <a:rPr sz="1050" b="1" i="0">
                          <a:solidFill>
                            <a:srgbClr val="000000"/>
                          </a:solidFill>
                          <a:latin typeface="Cambria" panose="02040503050406030204" pitchFamily="18" charset="0"/>
                          <a:ea typeface="Cambria" panose="02040503050406030204" pitchFamily="18" charset="0"/>
                          <a:cs typeface="Cambria"/>
                        </a:rPr>
                        <a:t>2%</a:t>
                      </a:r>
                    </a:p>
                  </a:txBody>
                  <a:tcPr marL="54864" marR="45720" marT="18288" marB="18288" anchor="ctr">
                    <a:solidFill>
                      <a:srgbClr val="FFFFFF"/>
                    </a:solidFill>
                  </a:tcPr>
                </a:tc>
                <a:extLst>
                  <a:ext uri="{0D108BD9-81ED-4DB2-BD59-A6C34878D82A}">
                    <a16:rowId xmlns:a16="http://schemas.microsoft.com/office/drawing/2014/main" val="10001"/>
                  </a:ext>
                </a:extLst>
              </a:tr>
              <a:tr h="743249">
                <a:tc>
                  <a:txBody>
                    <a:bodyPr/>
                    <a:lstStyle/>
                    <a:p>
                      <a:pPr algn="l"/>
                      <a:r>
                        <a:rPr sz="1050" b="1" i="0" dirty="0">
                          <a:solidFill>
                            <a:srgbClr val="000000"/>
                          </a:solidFill>
                          <a:latin typeface="Cambria" panose="02040503050406030204" pitchFamily="18" charset="0"/>
                          <a:ea typeface="Cambria" panose="02040503050406030204" pitchFamily="18" charset="0"/>
                          <a:cs typeface="Cambria"/>
                        </a:rPr>
                        <a:t>Equity Perf Fee</a:t>
                      </a:r>
                    </a:p>
                  </a:txBody>
                  <a:tcPr marL="54864" marR="45720" marT="18288" marB="18288" anchor="ctr">
                    <a:solidFill>
                      <a:srgbClr val="E7E7E7"/>
                    </a:solidFill>
                  </a:tcPr>
                </a:tc>
                <a:tc>
                  <a:txBody>
                    <a:bodyPr/>
                    <a:lstStyle/>
                    <a:p>
                      <a:pPr algn="ctr"/>
                      <a:r>
                        <a:rPr sz="1050" b="1" i="0" dirty="0">
                          <a:solidFill>
                            <a:schemeClr val="tx1"/>
                          </a:solidFill>
                          <a:latin typeface="Cambria" panose="02040503050406030204" pitchFamily="18" charset="0"/>
                          <a:ea typeface="Cambria" panose="02040503050406030204" pitchFamily="18" charset="0"/>
                          <a:cs typeface="Cambria"/>
                        </a:rPr>
                        <a:t>33%</a:t>
                      </a:r>
                      <a:r>
                        <a:rPr lang="en-IN" sz="1050" b="1" i="0" dirty="0">
                          <a:solidFill>
                            <a:schemeClr val="tx1"/>
                          </a:solidFill>
                          <a:latin typeface="Cambria" panose="02040503050406030204" pitchFamily="18" charset="0"/>
                          <a:ea typeface="Cambria" panose="02040503050406030204" pitchFamily="18" charset="0"/>
                          <a:cs typeface="Cambria"/>
                        </a:rPr>
                        <a:t> </a:t>
                      </a:r>
                      <a:endParaRPr lang="en-US" sz="1050" b="1" i="0" dirty="0">
                        <a:solidFill>
                          <a:schemeClr val="tx1"/>
                        </a:solidFill>
                        <a:latin typeface="Cambria" panose="02040503050406030204" pitchFamily="18" charset="0"/>
                        <a:ea typeface="Cambria" panose="02040503050406030204" pitchFamily="18" charset="0"/>
                        <a:cs typeface="Cambria"/>
                      </a:endParaRPr>
                    </a:p>
                    <a:p>
                      <a:pPr algn="ctr"/>
                      <a:r>
                        <a:rPr lang="en-US" sz="1050" b="0" i="0" dirty="0">
                          <a:solidFill>
                            <a:schemeClr val="tx1"/>
                          </a:solidFill>
                          <a:latin typeface="Cambria" panose="02040503050406030204" pitchFamily="18" charset="0"/>
                          <a:ea typeface="Cambria" panose="02040503050406030204" pitchFamily="18" charset="0"/>
                          <a:cs typeface="Cambria"/>
                        </a:rPr>
                        <a:t>of excess over S&amp;P 500 (monthly)</a:t>
                      </a:r>
                    </a:p>
                  </a:txBody>
                  <a:tcPr marL="54864" marR="45720" marT="18288" marB="18288" anchor="ctr">
                    <a:solidFill>
                      <a:srgbClr val="E7E7E7"/>
                    </a:solidFill>
                  </a:tcPr>
                </a:tc>
                <a:tc>
                  <a:txBody>
                    <a:bodyPr/>
                    <a:lstStyle/>
                    <a:p>
                      <a:pPr algn="ctr"/>
                      <a:r>
                        <a:rPr sz="1050" b="1" i="0" dirty="0">
                          <a:solidFill>
                            <a:schemeClr val="tx1"/>
                          </a:solidFill>
                          <a:latin typeface="Cambria" panose="02040503050406030204" pitchFamily="18" charset="0"/>
                          <a:ea typeface="Cambria" panose="02040503050406030204" pitchFamily="18" charset="0"/>
                          <a:cs typeface="Cambria"/>
                        </a:rPr>
                        <a:t>20%</a:t>
                      </a:r>
                    </a:p>
                    <a:p>
                      <a:pPr algn="ctr"/>
                      <a:r>
                        <a:rPr sz="1050" b="0" i="0" dirty="0">
                          <a:solidFill>
                            <a:schemeClr val="tx1"/>
                          </a:solidFill>
                          <a:latin typeface="Cambria" panose="02040503050406030204" pitchFamily="18" charset="0"/>
                          <a:ea typeface="Cambria" panose="02040503050406030204" pitchFamily="18" charset="0"/>
                          <a:cs typeface="Cambria"/>
                        </a:rPr>
                        <a:t>of excess over S&amp;P 500 (monthly)</a:t>
                      </a:r>
                    </a:p>
                  </a:txBody>
                  <a:tcPr marL="54864" marR="45720" marT="18288" marB="18288" anchor="ctr">
                    <a:solidFill>
                      <a:srgbClr val="E7E7E7"/>
                    </a:solidFill>
                  </a:tcPr>
                </a:tc>
                <a:extLst>
                  <a:ext uri="{0D108BD9-81ED-4DB2-BD59-A6C34878D82A}">
                    <a16:rowId xmlns:a16="http://schemas.microsoft.com/office/drawing/2014/main" val="10002"/>
                  </a:ext>
                </a:extLst>
              </a:tr>
              <a:tr h="215943">
                <a:tc>
                  <a:txBody>
                    <a:bodyPr/>
                    <a:lstStyle/>
                    <a:p>
                      <a:pPr algn="l"/>
                      <a:r>
                        <a:rPr sz="1050" b="1" i="0" dirty="0">
                          <a:solidFill>
                            <a:srgbClr val="000000"/>
                          </a:solidFill>
                          <a:latin typeface="Cambria" panose="02040503050406030204" pitchFamily="18" charset="0"/>
                          <a:ea typeface="Cambria" panose="02040503050406030204" pitchFamily="18" charset="0"/>
                          <a:cs typeface="Cambria"/>
                        </a:rPr>
                        <a:t>High-Water Mark</a:t>
                      </a:r>
                    </a:p>
                  </a:txBody>
                  <a:tcPr marL="54864" marR="45720" marT="18288" marB="18288" anchor="ctr">
                    <a:solidFill>
                      <a:srgbClr val="E7E7E7"/>
                    </a:solidFill>
                  </a:tcPr>
                </a:tc>
                <a:tc>
                  <a:txBody>
                    <a:bodyPr/>
                    <a:lstStyle/>
                    <a:p>
                      <a:pPr algn="ctr"/>
                      <a:r>
                        <a:rPr sz="1050" b="1" i="0">
                          <a:solidFill>
                            <a:srgbClr val="A6A6A6"/>
                          </a:solidFill>
                          <a:latin typeface="Cambria" panose="02040503050406030204" pitchFamily="18" charset="0"/>
                          <a:ea typeface="Cambria" panose="02040503050406030204" pitchFamily="18" charset="0"/>
                          <a:cs typeface="Cambria"/>
                        </a:rPr>
                        <a:t>—</a:t>
                      </a:r>
                    </a:p>
                  </a:txBody>
                  <a:tcPr marL="54864" marR="45720" marT="18288" marB="18288" anchor="ctr">
                    <a:solidFill>
                      <a:srgbClr val="FFFFFF"/>
                    </a:solidFill>
                  </a:tcPr>
                </a:tc>
                <a:tc>
                  <a:txBody>
                    <a:bodyPr/>
                    <a:lstStyle/>
                    <a:p>
                      <a:pPr algn="ctr"/>
                      <a:r>
                        <a:rPr sz="1050" b="1" i="0" dirty="0">
                          <a:solidFill>
                            <a:srgbClr val="000000"/>
                          </a:solidFill>
                          <a:latin typeface="Cambria" panose="02040503050406030204" pitchFamily="18" charset="0"/>
                          <a:ea typeface="Cambria" panose="02040503050406030204" pitchFamily="18" charset="0"/>
                          <a:cs typeface="Cambria"/>
                        </a:rPr>
                        <a:t>Yes</a:t>
                      </a:r>
                    </a:p>
                  </a:txBody>
                  <a:tcPr marL="54864" marR="45720" marT="18288" marB="18288" anchor="ctr">
                    <a:solidFill>
                      <a:srgbClr val="FFFFFF"/>
                    </a:solidFill>
                  </a:tcPr>
                </a:tc>
                <a:extLst>
                  <a:ext uri="{0D108BD9-81ED-4DB2-BD59-A6C34878D82A}">
                    <a16:rowId xmlns:a16="http://schemas.microsoft.com/office/drawing/2014/main" val="10005"/>
                  </a:ext>
                </a:extLst>
              </a:tr>
              <a:tr h="215943">
                <a:tc>
                  <a:txBody>
                    <a:bodyPr/>
                    <a:lstStyle/>
                    <a:p>
                      <a:pPr algn="l"/>
                      <a:r>
                        <a:rPr sz="1050" b="1" i="0">
                          <a:solidFill>
                            <a:srgbClr val="000000"/>
                          </a:solidFill>
                          <a:latin typeface="Cambria" panose="02040503050406030204" pitchFamily="18" charset="0"/>
                          <a:ea typeface="Cambria" panose="02040503050406030204" pitchFamily="18" charset="0"/>
                          <a:cs typeface="Cambria"/>
                        </a:rPr>
                        <a:t>Lock-up Period</a:t>
                      </a:r>
                    </a:p>
                  </a:txBody>
                  <a:tcPr marL="54864" marR="45720" marT="18288" marB="18288" anchor="ctr">
                    <a:solidFill>
                      <a:srgbClr val="E7E7E7"/>
                    </a:solidFill>
                  </a:tcPr>
                </a:tc>
                <a:tc>
                  <a:txBody>
                    <a:bodyPr/>
                    <a:lstStyle/>
                    <a:p>
                      <a:pPr algn="ctr"/>
                      <a:r>
                        <a:rPr sz="1050" b="1" i="0" dirty="0">
                          <a:solidFill>
                            <a:srgbClr val="000000"/>
                          </a:solidFill>
                          <a:latin typeface="Cambria" panose="02040503050406030204" pitchFamily="18" charset="0"/>
                          <a:ea typeface="Cambria" panose="02040503050406030204" pitchFamily="18" charset="0"/>
                          <a:cs typeface="Cambria"/>
                        </a:rPr>
                        <a:t>30 days</a:t>
                      </a:r>
                    </a:p>
                  </a:txBody>
                  <a:tcPr marL="54864" marR="45720" marT="18288" marB="18288" anchor="ctr">
                    <a:solidFill>
                      <a:srgbClr val="E7E7E7"/>
                    </a:solidFill>
                  </a:tcPr>
                </a:tc>
                <a:tc>
                  <a:txBody>
                    <a:bodyPr/>
                    <a:lstStyle/>
                    <a:p>
                      <a:pPr algn="ctr"/>
                      <a:r>
                        <a:rPr sz="1050" b="1" i="0" dirty="0">
                          <a:solidFill>
                            <a:srgbClr val="A6A6A6"/>
                          </a:solidFill>
                          <a:latin typeface="Cambria" panose="02040503050406030204" pitchFamily="18" charset="0"/>
                          <a:ea typeface="Cambria" panose="02040503050406030204" pitchFamily="18" charset="0"/>
                          <a:cs typeface="Cambria"/>
                        </a:rPr>
                        <a:t>—</a:t>
                      </a:r>
                    </a:p>
                  </a:txBody>
                  <a:tcPr marL="54864" marR="45720" marT="18288" marB="18288" anchor="ctr">
                    <a:solidFill>
                      <a:srgbClr val="E7E7E7"/>
                    </a:solidFill>
                  </a:tcPr>
                </a:tc>
                <a:extLst>
                  <a:ext uri="{0D108BD9-81ED-4DB2-BD59-A6C34878D82A}">
                    <a16:rowId xmlns:a16="http://schemas.microsoft.com/office/drawing/2014/main" val="10006"/>
                  </a:ext>
                </a:extLst>
              </a:tr>
            </a:tbl>
          </a:graphicData>
        </a:graphic>
      </p:graphicFrame>
      <p:sp>
        <p:nvSpPr>
          <p:cNvPr id="27" name="TextBox 26">
            <a:extLst>
              <a:ext uri="{FF2B5EF4-FFF2-40B4-BE49-F238E27FC236}">
                <a16:creationId xmlns:a16="http://schemas.microsoft.com/office/drawing/2014/main" id="{E0AED7B0-9830-2641-282A-EB28E6EE8D8F}"/>
              </a:ext>
            </a:extLst>
          </p:cNvPr>
          <p:cNvSpPr txBox="1"/>
          <p:nvPr/>
        </p:nvSpPr>
        <p:spPr>
          <a:xfrm>
            <a:off x="8815707" y="3839948"/>
            <a:ext cx="3236837" cy="218521"/>
          </a:xfrm>
          <a:prstGeom prst="rect">
            <a:avLst/>
          </a:prstGeom>
          <a:noFill/>
          <a:ln>
            <a:noFill/>
          </a:ln>
        </p:spPr>
        <p:txBody>
          <a:bodyPr wrap="square" lIns="27432" tIns="9144" rIns="27432" bIns="9144" anchor="ctr">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IN" sz="1300" b="1" i="0" u="none" strike="noStrike" kern="1200" cap="none" spc="0" normalizeH="0" baseline="0" noProof="0" dirty="0">
                <a:ln>
                  <a:noFill/>
                </a:ln>
                <a:solidFill>
                  <a:srgbClr val="000000"/>
                </a:solidFill>
                <a:effectLst/>
                <a:uLnTx/>
                <a:uFillTx/>
                <a:latin typeface="Cambria"/>
                <a:ea typeface="+mn-ea"/>
                <a:cs typeface="Cambria"/>
              </a:rPr>
              <a:t>Fee Structure</a:t>
            </a:r>
            <a:endParaRPr kumimoji="0" sz="1300" b="1" i="0" u="none" strike="noStrike" kern="1200" cap="none" spc="0" normalizeH="0" baseline="0" noProof="0" dirty="0">
              <a:ln>
                <a:noFill/>
              </a:ln>
              <a:solidFill>
                <a:srgbClr val="000000"/>
              </a:solidFill>
              <a:effectLst/>
              <a:uLnTx/>
              <a:uFillTx/>
              <a:latin typeface="Cambria"/>
              <a:ea typeface="+mn-ea"/>
              <a:cs typeface="Cambria"/>
            </a:endParaRPr>
          </a:p>
        </p:txBody>
      </p:sp>
      <p:sp>
        <p:nvSpPr>
          <p:cNvPr id="30" name="Title 1">
            <a:extLst>
              <a:ext uri="{FF2B5EF4-FFF2-40B4-BE49-F238E27FC236}">
                <a16:creationId xmlns:a16="http://schemas.microsoft.com/office/drawing/2014/main" id="{D6D23456-6C71-96F2-FEE8-C642087BC840}"/>
              </a:ext>
            </a:extLst>
          </p:cNvPr>
          <p:cNvSpPr txBox="1">
            <a:spLocks/>
          </p:cNvSpPr>
          <p:nvPr/>
        </p:nvSpPr>
        <p:spPr>
          <a:xfrm>
            <a:off x="165475" y="106018"/>
            <a:ext cx="11007609" cy="630899"/>
          </a:xfrm>
          <a:prstGeom prst="rect">
            <a:avLst/>
          </a:prstGeom>
        </p:spPr>
        <p:txBody>
          <a:bodyPr vert="horz" lIns="91440" tIns="45720" rIns="91440" bIns="45720" rtlCol="0" anchor="ctr">
            <a:noAutofit/>
          </a:bodyPr>
          <a:lstStyle>
            <a:lvl1pPr algn="ctr" defTabSz="914400" rtl="0" eaLnBrk="1" latinLnBrk="0" hangingPunct="1">
              <a:lnSpc>
                <a:spcPct val="90000"/>
              </a:lnSpc>
              <a:spcBef>
                <a:spcPct val="0"/>
              </a:spcBef>
              <a:buNone/>
              <a:defRPr sz="6000" kern="1200">
                <a:solidFill>
                  <a:schemeClr val="tx1"/>
                </a:solidFill>
                <a:latin typeface="+mj-lt"/>
                <a:ea typeface="+mj-ea"/>
                <a:cs typeface="+mj-cs"/>
              </a:defRPr>
            </a:lvl1pPr>
          </a:lstStyle>
          <a:p>
            <a:pPr marL="0" marR="0" lvl="0" indent="0" algn="l" defTabSz="914400" rtl="0" eaLnBrk="1" fontAlgn="auto" latinLnBrk="0" hangingPunct="1">
              <a:lnSpc>
                <a:spcPct val="90000"/>
              </a:lnSpc>
              <a:spcBef>
                <a:spcPct val="0"/>
              </a:spcBef>
              <a:spcAft>
                <a:spcPts val="0"/>
              </a:spcAft>
              <a:buClrTx/>
              <a:buSzTx/>
              <a:buFontTx/>
              <a:buNone/>
              <a:tabLst/>
              <a:defRPr/>
            </a:pPr>
            <a:r>
              <a:rPr kumimoji="0" lang="en-US" sz="2800" b="1" i="0" u="none" strike="noStrike" kern="1200" cap="none" spc="0" normalizeH="0" baseline="0" noProof="0" dirty="0">
                <a:ln>
                  <a:noFill/>
                </a:ln>
                <a:solidFill>
                  <a:prstClr val="white"/>
                </a:solidFill>
                <a:effectLst/>
                <a:uLnTx/>
                <a:uFillTx/>
                <a:latin typeface="Cambria" panose="02040503050406030204" pitchFamily="18" charset="0"/>
                <a:ea typeface="Cambria" panose="02040503050406030204" pitchFamily="18" charset="0"/>
                <a:cs typeface="+mj-cs"/>
              </a:rPr>
              <a:t>Offshore Fund</a:t>
            </a:r>
          </a:p>
          <a:p>
            <a:pPr marL="0" marR="0" lvl="0" indent="0" algn="l" defTabSz="914400" rtl="0" eaLnBrk="1" fontAlgn="auto" latinLnBrk="0" hangingPunct="1">
              <a:lnSpc>
                <a:spcPct val="90000"/>
              </a:lnSpc>
              <a:spcBef>
                <a:spcPct val="0"/>
              </a:spcBef>
              <a:spcAft>
                <a:spcPts val="0"/>
              </a:spcAft>
              <a:buClrTx/>
              <a:buSzTx/>
              <a:buFontTx/>
              <a:buNone/>
              <a:tabLst/>
              <a:defRPr/>
            </a:pPr>
            <a:r>
              <a:rPr kumimoji="0" lang="en-US" sz="2800" b="1" i="0" u="none" strike="noStrike" kern="1200" cap="none" spc="0" normalizeH="0" baseline="0" noProof="0" dirty="0">
                <a:ln>
                  <a:noFill/>
                </a:ln>
                <a:solidFill>
                  <a:prstClr val="white"/>
                </a:solidFill>
                <a:effectLst/>
                <a:uLnTx/>
                <a:uFillTx/>
                <a:latin typeface="Cambria" panose="02040503050406030204" pitchFamily="18" charset="0"/>
                <a:ea typeface="Cambria" panose="02040503050406030204" pitchFamily="18" charset="0"/>
                <a:cs typeface="+mj-cs"/>
              </a:rPr>
              <a:t>Demeter </a:t>
            </a:r>
            <a:r>
              <a:rPr kumimoji="0" lang="en-US" sz="2800" b="1" i="0" u="none" strike="noStrike" kern="1200" cap="none" spc="0" normalizeH="0" baseline="0" noProof="0" dirty="0" err="1">
                <a:ln>
                  <a:noFill/>
                </a:ln>
                <a:solidFill>
                  <a:prstClr val="white"/>
                </a:solidFill>
                <a:effectLst/>
                <a:uLnTx/>
                <a:uFillTx/>
                <a:latin typeface="Cambria" panose="02040503050406030204" pitchFamily="18" charset="0"/>
                <a:ea typeface="Cambria" panose="02040503050406030204" pitchFamily="18" charset="0"/>
                <a:cs typeface="+mj-cs"/>
              </a:rPr>
              <a:t>IntelliFund</a:t>
            </a:r>
            <a:r>
              <a:rPr kumimoji="0" lang="en-US" sz="2800" b="1" i="0" u="none" strike="noStrike" kern="1200" cap="none" spc="0" normalizeH="0" baseline="0" noProof="0" dirty="0">
                <a:ln>
                  <a:noFill/>
                </a:ln>
                <a:solidFill>
                  <a:prstClr val="white"/>
                </a:solidFill>
                <a:effectLst/>
                <a:uLnTx/>
                <a:uFillTx/>
                <a:latin typeface="Cambria" panose="02040503050406030204" pitchFamily="18" charset="0"/>
                <a:ea typeface="Cambria" panose="02040503050406030204" pitchFamily="18" charset="0"/>
                <a:cs typeface="+mj-cs"/>
              </a:rPr>
              <a:t> Externa</a:t>
            </a:r>
          </a:p>
        </p:txBody>
      </p:sp>
      <p:sp>
        <p:nvSpPr>
          <p:cNvPr id="36" name="TextBox 35">
            <a:extLst>
              <a:ext uri="{FF2B5EF4-FFF2-40B4-BE49-F238E27FC236}">
                <a16:creationId xmlns:a16="http://schemas.microsoft.com/office/drawing/2014/main" id="{B1847FBA-5E97-CE80-35F7-AAC578A17FE1}"/>
              </a:ext>
            </a:extLst>
          </p:cNvPr>
          <p:cNvSpPr txBox="1"/>
          <p:nvPr/>
        </p:nvSpPr>
        <p:spPr>
          <a:xfrm>
            <a:off x="4118564" y="1264608"/>
            <a:ext cx="2597193" cy="233910"/>
          </a:xfrm>
          <a:prstGeom prst="rect">
            <a:avLst/>
          </a:prstGeom>
          <a:noFill/>
          <a:ln>
            <a:noFill/>
          </a:ln>
        </p:spPr>
        <p:txBody>
          <a:bodyPr wrap="square" lIns="72000" tIns="9144" rIns="72000" bIns="9144" anchor="ctr">
            <a:spAutoFit/>
          </a:bodyPr>
          <a:lstStyle/>
          <a:p>
            <a:pPr marL="0" marR="0" lvl="0" indent="0" algn="ctr" defTabSz="457200" rtl="0" eaLnBrk="1" fontAlgn="auto" latinLnBrk="0" hangingPunct="1">
              <a:lnSpc>
                <a:spcPct val="100000"/>
              </a:lnSpc>
              <a:spcBef>
                <a:spcPts val="0"/>
              </a:spcBef>
              <a:spcAft>
                <a:spcPts val="200"/>
              </a:spcAft>
              <a:buClrTx/>
              <a:buSzTx/>
              <a:buFontTx/>
              <a:buNone/>
              <a:tabLst/>
              <a:defRPr/>
            </a:pPr>
            <a:r>
              <a:rPr kumimoji="0" lang="en-IN" sz="1400" b="1" i="0" u="none" strike="noStrike" kern="1200" cap="none" spc="0" normalizeH="0" baseline="0" noProof="0" dirty="0">
                <a:ln>
                  <a:noFill/>
                </a:ln>
                <a:solidFill>
                  <a:srgbClr val="000000"/>
                </a:solidFill>
                <a:effectLst/>
                <a:uLnTx/>
                <a:uFillTx/>
                <a:latin typeface="Cambria"/>
                <a:ea typeface="+mn-ea"/>
                <a:cs typeface="Cambria"/>
              </a:rPr>
              <a:t>Technology &amp; Infrastructure</a:t>
            </a:r>
          </a:p>
        </p:txBody>
      </p:sp>
      <p:sp>
        <p:nvSpPr>
          <p:cNvPr id="37" name="TextBox 36">
            <a:extLst>
              <a:ext uri="{FF2B5EF4-FFF2-40B4-BE49-F238E27FC236}">
                <a16:creationId xmlns:a16="http://schemas.microsoft.com/office/drawing/2014/main" id="{8C7C132A-CDDD-4D7C-CBD4-ED9CBA944329}"/>
              </a:ext>
            </a:extLst>
          </p:cNvPr>
          <p:cNvSpPr txBox="1"/>
          <p:nvPr/>
        </p:nvSpPr>
        <p:spPr>
          <a:xfrm>
            <a:off x="9487626" y="1286114"/>
            <a:ext cx="2481462" cy="233910"/>
          </a:xfrm>
          <a:prstGeom prst="rect">
            <a:avLst/>
          </a:prstGeom>
          <a:noFill/>
          <a:ln>
            <a:noFill/>
          </a:ln>
        </p:spPr>
        <p:txBody>
          <a:bodyPr wrap="square" lIns="72000" tIns="9144" rIns="72000" bIns="9144" anchor="ctr">
            <a:spAutoFit/>
          </a:bodyPr>
          <a:lstStyle/>
          <a:p>
            <a:pPr marL="0" marR="0" lvl="0" indent="0" algn="ctr" defTabSz="457200" rtl="0" eaLnBrk="1" fontAlgn="auto" latinLnBrk="0" hangingPunct="1">
              <a:lnSpc>
                <a:spcPct val="100000"/>
              </a:lnSpc>
              <a:spcBef>
                <a:spcPts val="0"/>
              </a:spcBef>
              <a:spcAft>
                <a:spcPts val="200"/>
              </a:spcAft>
              <a:buClrTx/>
              <a:buSzTx/>
              <a:buFontTx/>
              <a:buNone/>
              <a:tabLst/>
              <a:defRPr/>
            </a:pPr>
            <a:r>
              <a:rPr kumimoji="0" lang="en-IN" sz="1400" b="1" i="0" u="none" strike="noStrike" kern="1200" cap="none" spc="0" normalizeH="0" baseline="0" noProof="0" dirty="0">
                <a:ln>
                  <a:noFill/>
                </a:ln>
                <a:solidFill>
                  <a:srgbClr val="000000"/>
                </a:solidFill>
                <a:effectLst/>
                <a:uLnTx/>
                <a:uFillTx/>
                <a:latin typeface="Cambria"/>
                <a:ea typeface="+mn-ea"/>
                <a:cs typeface="Cambria"/>
              </a:rPr>
              <a:t>Operational Risk Controls</a:t>
            </a:r>
          </a:p>
        </p:txBody>
      </p:sp>
      <p:sp>
        <p:nvSpPr>
          <p:cNvPr id="3" name="TextBox 2">
            <a:extLst>
              <a:ext uri="{FF2B5EF4-FFF2-40B4-BE49-F238E27FC236}">
                <a16:creationId xmlns:a16="http://schemas.microsoft.com/office/drawing/2014/main" id="{7191C679-1AF7-3953-00EF-B338DB2330EA}"/>
              </a:ext>
            </a:extLst>
          </p:cNvPr>
          <p:cNvSpPr txBox="1"/>
          <p:nvPr/>
        </p:nvSpPr>
        <p:spPr>
          <a:xfrm>
            <a:off x="6794043" y="1292609"/>
            <a:ext cx="2615297" cy="233910"/>
          </a:xfrm>
          <a:prstGeom prst="rect">
            <a:avLst/>
          </a:prstGeom>
          <a:noFill/>
          <a:ln>
            <a:noFill/>
          </a:ln>
        </p:spPr>
        <p:txBody>
          <a:bodyPr wrap="square" lIns="72000" tIns="9144" rIns="72000" bIns="9144" anchor="ctr">
            <a:spAutoFit/>
          </a:bodyPr>
          <a:lstStyle/>
          <a:p>
            <a:pPr marL="0" marR="0" lvl="0" indent="0" algn="ctr" defTabSz="457200" rtl="0" eaLnBrk="1" fontAlgn="auto" latinLnBrk="0" hangingPunct="1">
              <a:lnSpc>
                <a:spcPct val="100000"/>
              </a:lnSpc>
              <a:spcBef>
                <a:spcPts val="0"/>
              </a:spcBef>
              <a:spcAft>
                <a:spcPts val="200"/>
              </a:spcAft>
              <a:buClrTx/>
              <a:buSzTx/>
              <a:buFontTx/>
              <a:buNone/>
              <a:tabLst/>
              <a:defRPr/>
            </a:pPr>
            <a:r>
              <a:rPr kumimoji="0" lang="en-IN" sz="1400" b="1" i="0" u="none" strike="noStrike" kern="1200" cap="none" spc="0" normalizeH="0" baseline="0" noProof="0" dirty="0">
                <a:ln>
                  <a:noFill/>
                </a:ln>
                <a:solidFill>
                  <a:srgbClr val="000000"/>
                </a:solidFill>
                <a:effectLst/>
                <a:uLnTx/>
                <a:uFillTx/>
                <a:latin typeface="Cambria"/>
                <a:ea typeface="+mn-ea"/>
                <a:cs typeface="Cambria"/>
              </a:rPr>
              <a:t>Market Risk Mitigation</a:t>
            </a:r>
            <a:endParaRPr kumimoji="0" lang="en-IN" sz="1200" b="1" i="0" u="none" strike="noStrike" kern="1200" cap="none" spc="0" normalizeH="0" baseline="0" noProof="0" dirty="0">
              <a:ln>
                <a:noFill/>
              </a:ln>
              <a:solidFill>
                <a:srgbClr val="000000"/>
              </a:solidFill>
              <a:effectLst/>
              <a:uLnTx/>
              <a:uFillTx/>
              <a:latin typeface="Cambria"/>
              <a:ea typeface="+mn-ea"/>
              <a:cs typeface="Cambria"/>
            </a:endParaRPr>
          </a:p>
        </p:txBody>
      </p:sp>
      <p:sp>
        <p:nvSpPr>
          <p:cNvPr id="7" name="Rounded Rectangle 24">
            <a:extLst>
              <a:ext uri="{FF2B5EF4-FFF2-40B4-BE49-F238E27FC236}">
                <a16:creationId xmlns:a16="http://schemas.microsoft.com/office/drawing/2014/main" id="{927BB894-E0FE-A401-9269-C7503D679203}"/>
              </a:ext>
            </a:extLst>
          </p:cNvPr>
          <p:cNvSpPr/>
          <p:nvPr/>
        </p:nvSpPr>
        <p:spPr>
          <a:xfrm>
            <a:off x="4118565" y="1555836"/>
            <a:ext cx="2615298" cy="2079282"/>
          </a:xfrm>
          <a:prstGeom prst="roundRect">
            <a:avLst/>
          </a:prstGeom>
          <a:solidFill>
            <a:srgbClr val="DBC8B2"/>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rIns="36000" rtlCol="0" anchor="ctr"/>
          <a:lstStyle/>
          <a:p>
            <a:pPr marL="171450" marR="0" lvl="0" indent="-171450" algn="l" defTabSz="457200" rtl="0" eaLnBrk="1" fontAlgn="auto" latinLnBrk="0" hangingPunct="1">
              <a:lnSpc>
                <a:spcPct val="105000"/>
              </a:lnSpc>
              <a:spcBef>
                <a:spcPts val="0"/>
              </a:spcBef>
              <a:spcAft>
                <a:spcPts val="500"/>
              </a:spcAft>
              <a:buClrTx/>
              <a:buSzTx/>
              <a:buFont typeface="Arial" panose="020B0604020202020204" pitchFamily="34" charset="0"/>
              <a:buChar char="•"/>
              <a:tabLst/>
              <a:defRPr/>
            </a:pPr>
            <a:r>
              <a:rPr kumimoji="0" lang="en-IN" sz="1100" b="1" i="0" u="none" strike="noStrike" kern="1200" cap="none" spc="0" normalizeH="0" baseline="0" noProof="0" dirty="0">
                <a:ln>
                  <a:noFill/>
                </a:ln>
                <a:solidFill>
                  <a:srgbClr val="000000"/>
                </a:solidFill>
                <a:effectLst/>
                <a:uLnTx/>
                <a:uFillTx/>
                <a:latin typeface="Cambria"/>
                <a:ea typeface="+mn-ea"/>
                <a:cs typeface="Cambria"/>
              </a:rPr>
              <a:t>Redundancy — </a:t>
            </a:r>
            <a:r>
              <a:rPr kumimoji="0" lang="en-IN" sz="1100" b="0" i="0" u="none" strike="noStrike" kern="1200" cap="none" spc="0" normalizeH="0" baseline="0" noProof="0" dirty="0">
                <a:ln>
                  <a:noFill/>
                </a:ln>
                <a:solidFill>
                  <a:srgbClr val="000000"/>
                </a:solidFill>
                <a:effectLst/>
                <a:uLnTx/>
                <a:uFillTx/>
                <a:latin typeface="Cambria"/>
                <a:ea typeface="+mn-ea"/>
                <a:cs typeface="Cambria"/>
              </a:rPr>
              <a:t>cloud storage with server failover &amp; alternative trading platforms</a:t>
            </a:r>
          </a:p>
          <a:p>
            <a:pPr marL="171450" marR="0" lvl="0" indent="-171450" algn="l" defTabSz="457200" rtl="0" eaLnBrk="1" fontAlgn="auto" latinLnBrk="0" hangingPunct="1">
              <a:lnSpc>
                <a:spcPct val="105000"/>
              </a:lnSpc>
              <a:spcBef>
                <a:spcPts val="0"/>
              </a:spcBef>
              <a:spcAft>
                <a:spcPts val="500"/>
              </a:spcAft>
              <a:buClrTx/>
              <a:buSzTx/>
              <a:buFont typeface="Arial" panose="020B0604020202020204" pitchFamily="34" charset="0"/>
              <a:buChar char="•"/>
              <a:tabLst/>
              <a:defRPr/>
            </a:pPr>
            <a:r>
              <a:rPr kumimoji="0" lang="en-IN" sz="1100" b="1" i="0" u="none" strike="noStrike" kern="1200" cap="none" spc="0" normalizeH="0" baseline="0" noProof="0" dirty="0">
                <a:ln>
                  <a:noFill/>
                </a:ln>
                <a:solidFill>
                  <a:srgbClr val="000000"/>
                </a:solidFill>
                <a:effectLst/>
                <a:uLnTx/>
                <a:uFillTx/>
                <a:latin typeface="Cambria"/>
                <a:ea typeface="+mn-ea"/>
                <a:cs typeface="Cambria"/>
              </a:rPr>
              <a:t>Cybersecurity — </a:t>
            </a:r>
            <a:r>
              <a:rPr kumimoji="0" lang="en-IN" sz="1100" b="0" i="0" u="none" strike="noStrike" kern="1200" cap="none" spc="0" normalizeH="0" baseline="0" noProof="0" dirty="0">
                <a:ln>
                  <a:noFill/>
                </a:ln>
                <a:solidFill>
                  <a:srgbClr val="000000"/>
                </a:solidFill>
                <a:effectLst/>
                <a:uLnTx/>
                <a:uFillTx/>
                <a:latin typeface="Cambria"/>
                <a:ea typeface="+mn-ea"/>
                <a:cs typeface="Cambria"/>
              </a:rPr>
              <a:t>multi-factor authentication, encryption &amp; regular penetration testing</a:t>
            </a:r>
          </a:p>
          <a:p>
            <a:pPr marL="171450" marR="0" lvl="0" indent="-171450" algn="l" defTabSz="457200" rtl="0" eaLnBrk="1" fontAlgn="auto" latinLnBrk="0" hangingPunct="1">
              <a:lnSpc>
                <a:spcPct val="105000"/>
              </a:lnSpc>
              <a:spcBef>
                <a:spcPts val="0"/>
              </a:spcBef>
              <a:spcAft>
                <a:spcPts val="500"/>
              </a:spcAft>
              <a:buClrTx/>
              <a:buSzTx/>
              <a:buFont typeface="Arial" panose="020B0604020202020204" pitchFamily="34" charset="0"/>
              <a:buChar char="•"/>
              <a:tabLst/>
              <a:defRPr/>
            </a:pPr>
            <a:r>
              <a:rPr kumimoji="0" lang="en-IN" sz="1100" b="1" i="0" u="none" strike="noStrike" kern="1200" cap="none" spc="0" normalizeH="0" baseline="0" noProof="0" dirty="0">
                <a:ln>
                  <a:noFill/>
                </a:ln>
                <a:solidFill>
                  <a:srgbClr val="000000"/>
                </a:solidFill>
                <a:effectLst/>
                <a:uLnTx/>
                <a:uFillTx/>
                <a:latin typeface="Cambria"/>
                <a:ea typeface="+mn-ea"/>
                <a:cs typeface="Cambria"/>
              </a:rPr>
              <a:t>Business Continuity — </a:t>
            </a:r>
            <a:r>
              <a:rPr kumimoji="0" lang="en-IN" sz="1100" b="0" i="0" u="none" strike="noStrike" kern="1200" cap="none" spc="0" normalizeH="0" baseline="0" noProof="0" dirty="0">
                <a:ln>
                  <a:noFill/>
                </a:ln>
                <a:solidFill>
                  <a:srgbClr val="000000"/>
                </a:solidFill>
                <a:effectLst/>
                <a:uLnTx/>
                <a:uFillTx/>
                <a:latin typeface="Cambria"/>
                <a:ea typeface="+mn-ea"/>
                <a:cs typeface="Cambria"/>
              </a:rPr>
              <a:t>tested disaster-recovery with full remote operational capability</a:t>
            </a:r>
          </a:p>
        </p:txBody>
      </p:sp>
      <p:sp>
        <p:nvSpPr>
          <p:cNvPr id="9" name="Rounded Rectangle 24">
            <a:extLst>
              <a:ext uri="{FF2B5EF4-FFF2-40B4-BE49-F238E27FC236}">
                <a16:creationId xmlns:a16="http://schemas.microsoft.com/office/drawing/2014/main" id="{DC7EE415-CEDB-BC32-D1E8-43F8A04B5282}"/>
              </a:ext>
            </a:extLst>
          </p:cNvPr>
          <p:cNvSpPr/>
          <p:nvPr/>
        </p:nvSpPr>
        <p:spPr>
          <a:xfrm>
            <a:off x="6794042" y="1582548"/>
            <a:ext cx="2615298" cy="2051508"/>
          </a:xfrm>
          <a:prstGeom prst="roundRect">
            <a:avLst/>
          </a:prstGeom>
          <a:solidFill>
            <a:srgbClr val="B79165"/>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rIns="36000" rtlCol="0" anchor="ctr"/>
          <a:lstStyle/>
          <a:p>
            <a:pPr marL="171450" marR="0" lvl="0" indent="-171450" algn="l" defTabSz="457200" rtl="0" eaLnBrk="1" fontAlgn="auto" latinLnBrk="0" hangingPunct="1">
              <a:lnSpc>
                <a:spcPct val="105000"/>
              </a:lnSpc>
              <a:spcBef>
                <a:spcPts val="0"/>
              </a:spcBef>
              <a:spcAft>
                <a:spcPts val="500"/>
              </a:spcAft>
              <a:buClrTx/>
              <a:buSzTx/>
              <a:buFont typeface="Arial" panose="020B0604020202020204" pitchFamily="34" charset="0"/>
              <a:buChar char="•"/>
              <a:tabLst/>
              <a:defRPr/>
            </a:pPr>
            <a:r>
              <a:rPr kumimoji="0" lang="en-US" sz="1200" b="0" i="0" u="none" strike="noStrike" kern="1200" cap="none" spc="0" normalizeH="0" baseline="0" noProof="0" dirty="0">
                <a:ln>
                  <a:noFill/>
                </a:ln>
                <a:solidFill>
                  <a:srgbClr val="000000"/>
                </a:solidFill>
                <a:effectLst/>
                <a:uLnTx/>
                <a:uFillTx/>
                <a:latin typeface="Cambria"/>
                <a:ea typeface="+mn-ea"/>
                <a:cs typeface="Cambria"/>
              </a:rPr>
              <a:t>CAPM+4 model incorporating skewness &amp; kurtosis</a:t>
            </a:r>
          </a:p>
          <a:p>
            <a:pPr marL="171450" marR="0" lvl="0" indent="-171450" algn="l" defTabSz="457200" rtl="0" eaLnBrk="1" fontAlgn="auto" latinLnBrk="0" hangingPunct="1">
              <a:lnSpc>
                <a:spcPct val="105000"/>
              </a:lnSpc>
              <a:spcBef>
                <a:spcPts val="0"/>
              </a:spcBef>
              <a:spcAft>
                <a:spcPts val="500"/>
              </a:spcAft>
              <a:buClrTx/>
              <a:buSzTx/>
              <a:buFont typeface="Arial" panose="020B0604020202020204" pitchFamily="34" charset="0"/>
              <a:buChar char="•"/>
              <a:tabLst/>
              <a:defRPr/>
            </a:pPr>
            <a:r>
              <a:rPr kumimoji="0" lang="en-US" sz="1200" b="0" i="0" u="none" strike="noStrike" kern="1200" cap="none" spc="0" normalizeH="0" baseline="0" noProof="0" dirty="0">
                <a:ln>
                  <a:noFill/>
                </a:ln>
                <a:solidFill>
                  <a:srgbClr val="000000"/>
                </a:solidFill>
                <a:effectLst/>
                <a:uLnTx/>
                <a:uFillTx/>
                <a:latin typeface="Cambria"/>
                <a:ea typeface="+mn-ea"/>
                <a:cs typeface="Cambria"/>
              </a:rPr>
              <a:t>~40% of trading days held in cash as a tactical hedge</a:t>
            </a:r>
          </a:p>
          <a:p>
            <a:pPr marL="171450" marR="0" lvl="0" indent="-171450" algn="l" defTabSz="457200" rtl="0" eaLnBrk="1" fontAlgn="auto" latinLnBrk="0" hangingPunct="1">
              <a:lnSpc>
                <a:spcPct val="105000"/>
              </a:lnSpc>
              <a:spcBef>
                <a:spcPts val="0"/>
              </a:spcBef>
              <a:spcAft>
                <a:spcPts val="500"/>
              </a:spcAft>
              <a:buClrTx/>
              <a:buSzTx/>
              <a:buFont typeface="Arial" panose="020B0604020202020204" pitchFamily="34" charset="0"/>
              <a:buChar char="•"/>
              <a:tabLst/>
              <a:defRPr/>
            </a:pPr>
            <a:r>
              <a:rPr kumimoji="0" lang="en-US" sz="1200" b="0" i="0" u="none" strike="noStrike" kern="1200" cap="none" spc="0" normalizeH="0" baseline="0" noProof="0" dirty="0">
                <a:ln>
                  <a:noFill/>
                </a:ln>
                <a:solidFill>
                  <a:srgbClr val="000000"/>
                </a:solidFill>
                <a:effectLst/>
                <a:uLnTx/>
                <a:uFillTx/>
                <a:latin typeface="Cambria"/>
                <a:ea typeface="+mn-ea"/>
                <a:cs typeface="Cambria"/>
              </a:rPr>
              <a:t>Out-of-the-money put options for tail-risk protection</a:t>
            </a:r>
          </a:p>
          <a:p>
            <a:pPr marL="171450" marR="0" lvl="0" indent="-171450" algn="l" defTabSz="457200" rtl="0" eaLnBrk="1" fontAlgn="auto" latinLnBrk="0" hangingPunct="1">
              <a:lnSpc>
                <a:spcPct val="105000"/>
              </a:lnSpc>
              <a:spcBef>
                <a:spcPts val="0"/>
              </a:spcBef>
              <a:spcAft>
                <a:spcPts val="500"/>
              </a:spcAft>
              <a:buClrTx/>
              <a:buSzTx/>
              <a:buFont typeface="Arial" panose="020B0604020202020204" pitchFamily="34" charset="0"/>
              <a:buChar char="•"/>
              <a:tabLst/>
              <a:defRPr/>
            </a:pPr>
            <a:r>
              <a:rPr kumimoji="0" lang="en-US" sz="1200" b="0" i="0" u="none" strike="noStrike" kern="1200" cap="none" spc="0" normalizeH="0" baseline="0" noProof="0" dirty="0">
                <a:ln>
                  <a:noFill/>
                </a:ln>
                <a:solidFill>
                  <a:srgbClr val="000000"/>
                </a:solidFill>
                <a:effectLst/>
                <a:uLnTx/>
                <a:uFillTx/>
                <a:latin typeface="Cambria"/>
                <a:ea typeface="+mn-ea"/>
                <a:cs typeface="Cambria"/>
              </a:rPr>
              <a:t>Broad index diversification (SPY, QQQ)</a:t>
            </a:r>
            <a:endParaRPr kumimoji="0" lang="en-IN" sz="1200" b="1" i="0" u="none" strike="noStrike" kern="1200" cap="none" spc="0" normalizeH="0" baseline="0" noProof="0" dirty="0">
              <a:ln>
                <a:noFill/>
              </a:ln>
              <a:solidFill>
                <a:srgbClr val="000000"/>
              </a:solidFill>
              <a:effectLst/>
              <a:uLnTx/>
              <a:uFillTx/>
              <a:latin typeface="Cambria"/>
              <a:ea typeface="+mn-ea"/>
              <a:cs typeface="Cambria"/>
            </a:endParaRPr>
          </a:p>
        </p:txBody>
      </p:sp>
      <p:sp>
        <p:nvSpPr>
          <p:cNvPr id="11" name="Rounded Rectangle 24">
            <a:extLst>
              <a:ext uri="{FF2B5EF4-FFF2-40B4-BE49-F238E27FC236}">
                <a16:creationId xmlns:a16="http://schemas.microsoft.com/office/drawing/2014/main" id="{D0275F8E-254B-8AEB-95AD-56EAE64E61C2}"/>
              </a:ext>
            </a:extLst>
          </p:cNvPr>
          <p:cNvSpPr/>
          <p:nvPr/>
        </p:nvSpPr>
        <p:spPr>
          <a:xfrm>
            <a:off x="9469519" y="1610322"/>
            <a:ext cx="2615298" cy="2023734"/>
          </a:xfrm>
          <a:prstGeom prst="round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rIns="36000" rtlCol="0" anchor="ctr"/>
          <a:lstStyle/>
          <a:p>
            <a:pPr marL="171450" marR="0" lvl="0" indent="-171450" algn="l" defTabSz="457200" rtl="0" eaLnBrk="1" fontAlgn="auto" latinLnBrk="0" hangingPunct="1">
              <a:lnSpc>
                <a:spcPct val="105000"/>
              </a:lnSpc>
              <a:spcBef>
                <a:spcPts val="0"/>
              </a:spcBef>
              <a:spcAft>
                <a:spcPts val="500"/>
              </a:spcAft>
              <a:buClrTx/>
              <a:buSzTx/>
              <a:buFont typeface="Arial" panose="020B0604020202020204" pitchFamily="34" charset="0"/>
              <a:buChar char="•"/>
              <a:tabLst/>
              <a:defRPr/>
            </a:pPr>
            <a:r>
              <a:rPr kumimoji="0" lang="en-US" sz="1200" b="0" i="0" u="none" strike="noStrike" kern="1200" cap="none" spc="0" normalizeH="0" baseline="0" noProof="0" dirty="0">
                <a:ln>
                  <a:noFill/>
                </a:ln>
                <a:solidFill>
                  <a:srgbClr val="000000"/>
                </a:solidFill>
                <a:effectLst/>
                <a:uLnTx/>
                <a:uFillTx/>
                <a:latin typeface="Cambria"/>
                <a:ea typeface="+mn-ea"/>
                <a:cs typeface="Cambria"/>
              </a:rPr>
              <a:t>Independent third-party administrator (ASCENT)</a:t>
            </a:r>
          </a:p>
          <a:p>
            <a:pPr marL="171450" marR="0" lvl="0" indent="-171450" algn="l" defTabSz="457200" rtl="0" eaLnBrk="1" fontAlgn="auto" latinLnBrk="0" hangingPunct="1">
              <a:lnSpc>
                <a:spcPct val="105000"/>
              </a:lnSpc>
              <a:spcBef>
                <a:spcPts val="0"/>
              </a:spcBef>
              <a:spcAft>
                <a:spcPts val="500"/>
              </a:spcAft>
              <a:buClrTx/>
              <a:buSzTx/>
              <a:buFont typeface="Arial" panose="020B0604020202020204" pitchFamily="34" charset="0"/>
              <a:buChar char="•"/>
              <a:tabLst/>
              <a:defRPr/>
            </a:pPr>
            <a:r>
              <a:rPr kumimoji="0" lang="en-US" sz="1200" b="0" i="0" u="none" strike="noStrike" kern="1200" cap="none" spc="0" normalizeH="0" baseline="0" noProof="0" dirty="0">
                <a:ln>
                  <a:noFill/>
                </a:ln>
                <a:solidFill>
                  <a:srgbClr val="000000"/>
                </a:solidFill>
                <a:effectLst/>
                <a:uLnTx/>
                <a:uFillTx/>
                <a:latin typeface="Cambria"/>
                <a:ea typeface="+mn-ea"/>
                <a:cs typeface="Cambria"/>
              </a:rPr>
              <a:t>Annual audits (KPMG)</a:t>
            </a:r>
          </a:p>
          <a:p>
            <a:pPr marL="171450" marR="0" lvl="0" indent="-171450" algn="l" defTabSz="457200" rtl="0" eaLnBrk="1" fontAlgn="auto" latinLnBrk="0" hangingPunct="1">
              <a:lnSpc>
                <a:spcPct val="105000"/>
              </a:lnSpc>
              <a:spcBef>
                <a:spcPts val="0"/>
              </a:spcBef>
              <a:spcAft>
                <a:spcPts val="500"/>
              </a:spcAft>
              <a:buClrTx/>
              <a:buSzTx/>
              <a:buFont typeface="Arial" panose="020B0604020202020204" pitchFamily="34" charset="0"/>
              <a:buChar char="•"/>
              <a:tabLst/>
              <a:defRPr/>
            </a:pPr>
            <a:r>
              <a:rPr kumimoji="0" lang="en-US" sz="1200" b="0" i="0" u="none" strike="noStrike" kern="1200" cap="none" spc="0" normalizeH="0" baseline="0" noProof="0" dirty="0">
                <a:ln>
                  <a:noFill/>
                </a:ln>
                <a:solidFill>
                  <a:srgbClr val="000000"/>
                </a:solidFill>
                <a:effectLst/>
                <a:uLnTx/>
                <a:uFillTx/>
                <a:latin typeface="Cambria"/>
                <a:ea typeface="+mn-ea"/>
                <a:cs typeface="Cambria"/>
              </a:rPr>
              <a:t>Segregation of duties across all functions</a:t>
            </a:r>
          </a:p>
          <a:p>
            <a:pPr marL="171450" marR="0" lvl="0" indent="-171450" algn="l" defTabSz="457200" rtl="0" eaLnBrk="1" fontAlgn="auto" latinLnBrk="0" hangingPunct="1">
              <a:lnSpc>
                <a:spcPct val="105000"/>
              </a:lnSpc>
              <a:spcBef>
                <a:spcPts val="0"/>
              </a:spcBef>
              <a:spcAft>
                <a:spcPts val="500"/>
              </a:spcAft>
              <a:buClrTx/>
              <a:buSzTx/>
              <a:buFont typeface="Arial" panose="020B0604020202020204" pitchFamily="34" charset="0"/>
              <a:buChar char="•"/>
              <a:tabLst/>
              <a:defRPr/>
            </a:pPr>
            <a:r>
              <a:rPr kumimoji="0" lang="en-US" sz="1200" b="0" i="0" u="none" strike="noStrike" kern="1200" cap="none" spc="0" normalizeH="0" baseline="0" noProof="0" dirty="0">
                <a:ln>
                  <a:noFill/>
                </a:ln>
                <a:solidFill>
                  <a:srgbClr val="000000"/>
                </a:solidFill>
                <a:effectLst/>
                <a:uLnTx/>
                <a:uFillTx/>
                <a:latin typeface="Cambria"/>
                <a:ea typeface="+mn-ea"/>
                <a:cs typeface="Cambria"/>
              </a:rPr>
              <a:t>Cross-training &amp; succession planning</a:t>
            </a:r>
            <a:endParaRPr kumimoji="0" lang="en-IN" sz="1200" b="1" i="0" u="none" strike="noStrike" kern="1200" cap="none" spc="0" normalizeH="0" baseline="0" noProof="0" dirty="0">
              <a:ln>
                <a:noFill/>
              </a:ln>
              <a:solidFill>
                <a:srgbClr val="000000"/>
              </a:solidFill>
              <a:effectLst/>
              <a:uLnTx/>
              <a:uFillTx/>
              <a:latin typeface="Cambria"/>
              <a:ea typeface="+mn-ea"/>
              <a:cs typeface="Cambria"/>
            </a:endParaRPr>
          </a:p>
        </p:txBody>
      </p:sp>
      <p:sp>
        <p:nvSpPr>
          <p:cNvPr id="15" name="TextBox 14">
            <a:extLst>
              <a:ext uri="{FF2B5EF4-FFF2-40B4-BE49-F238E27FC236}">
                <a16:creationId xmlns:a16="http://schemas.microsoft.com/office/drawing/2014/main" id="{9B077BA9-BA3E-52F7-4F05-A25568244FC5}"/>
              </a:ext>
            </a:extLst>
          </p:cNvPr>
          <p:cNvSpPr txBox="1"/>
          <p:nvPr/>
        </p:nvSpPr>
        <p:spPr>
          <a:xfrm>
            <a:off x="8745896" y="5739422"/>
            <a:ext cx="3128984" cy="24622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000" b="0" i="1"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US NRI Can invest</a:t>
            </a:r>
          </a:p>
        </p:txBody>
      </p:sp>
      <p:sp>
        <p:nvSpPr>
          <p:cNvPr id="16" name="Slide Number Placeholder 18">
            <a:extLst>
              <a:ext uri="{FF2B5EF4-FFF2-40B4-BE49-F238E27FC236}">
                <a16:creationId xmlns:a16="http://schemas.microsoft.com/office/drawing/2014/main" id="{A3C19C23-582C-524F-D167-FE6173BE4FD6}"/>
              </a:ext>
            </a:extLst>
          </p:cNvPr>
          <p:cNvSpPr>
            <a:spLocks noGrp="1"/>
          </p:cNvSpPr>
          <p:nvPr>
            <p:ph type="sldNum" sz="quarter" idx="12"/>
          </p:nvPr>
        </p:nvSpPr>
        <p:spPr>
          <a:xfrm>
            <a:off x="9448800" y="6535368"/>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1E62F875-1F54-4527-993B-FB1D0CCB3E02}" type="slidenum">
              <a:rPr kumimoji="0" lang="en-IN" sz="1200" b="1" i="0" u="none" strike="noStrike" kern="1200" cap="none" spc="0" normalizeH="0" baseline="0" noProof="0" smtClean="0">
                <a:ln>
                  <a:noFill/>
                </a:ln>
                <a:solidFill>
                  <a:prstClr val="white"/>
                </a:solidFill>
                <a:effectLst/>
                <a:uLnTx/>
                <a:uFillTx/>
                <a:latin typeface="Cambria" panose="02040503050406030204" pitchFamily="18" charset="0"/>
                <a:ea typeface="Cambria" panose="02040503050406030204" pitchFamily="18" charset="0"/>
                <a:cs typeface="+mn-cs"/>
              </a:rPr>
              <a:pPr marL="0" marR="0" lvl="0" indent="0" algn="r" defTabSz="914400" rtl="0" eaLnBrk="1" fontAlgn="auto" latinLnBrk="0" hangingPunct="1">
                <a:lnSpc>
                  <a:spcPct val="100000"/>
                </a:lnSpc>
                <a:spcBef>
                  <a:spcPts val="0"/>
                </a:spcBef>
                <a:spcAft>
                  <a:spcPts val="0"/>
                </a:spcAft>
                <a:buClrTx/>
                <a:buSzTx/>
                <a:buFontTx/>
                <a:buNone/>
                <a:tabLst/>
                <a:defRPr/>
              </a:pPr>
              <a:t>109</a:t>
            </a:fld>
            <a:endParaRPr kumimoji="0" lang="en-IN" sz="1200" b="1" i="0" u="none" strike="noStrike" kern="1200" cap="none" spc="0" normalizeH="0" baseline="0" noProof="0" dirty="0">
              <a:ln>
                <a:noFill/>
              </a:ln>
              <a:solidFill>
                <a:prstClr val="white"/>
              </a:solidFill>
              <a:effectLst/>
              <a:uLnTx/>
              <a:uFillTx/>
              <a:latin typeface="Cambria" panose="02040503050406030204" pitchFamily="18" charset="0"/>
              <a:ea typeface="Cambria" panose="02040503050406030204" pitchFamily="18" charset="0"/>
              <a:cs typeface="+mn-cs"/>
            </a:endParaRPr>
          </a:p>
        </p:txBody>
      </p:sp>
    </p:spTree>
    <p:extLst>
      <p:ext uri="{BB962C8B-B14F-4D97-AF65-F5344CB8AC3E}">
        <p14:creationId xmlns:p14="http://schemas.microsoft.com/office/powerpoint/2010/main" val="3895593670"/>
      </p:ext>
    </p:extLst>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 name="Oval 16"/>
          <p:cNvSpPr/>
          <p:nvPr/>
        </p:nvSpPr>
        <p:spPr>
          <a:xfrm>
            <a:off x="-1235413" y="408562"/>
            <a:ext cx="5768502" cy="5768502"/>
          </a:xfrm>
          <a:prstGeom prst="ellipse">
            <a:avLst/>
          </a:prstGeom>
          <a:solidFill>
            <a:schemeClr val="bg1">
              <a:lumMod val="85000"/>
              <a:alpha val="26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 name="Rectangle 11"/>
          <p:cNvSpPr/>
          <p:nvPr/>
        </p:nvSpPr>
        <p:spPr>
          <a:xfrm>
            <a:off x="-526473" y="6036365"/>
            <a:ext cx="12718473" cy="821635"/>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 name="TextBox 10"/>
          <p:cNvSpPr txBox="1"/>
          <p:nvPr/>
        </p:nvSpPr>
        <p:spPr>
          <a:xfrm>
            <a:off x="2936844" y="2674213"/>
            <a:ext cx="6643531" cy="1569660"/>
          </a:xfrm>
          <a:prstGeom prst="rect">
            <a:avLst/>
          </a:prstGeom>
          <a:noFill/>
          <a:ln>
            <a:noFill/>
          </a:ln>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800" b="1" i="0"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Arial" pitchFamily="34" charset="0"/>
              </a:rPr>
              <a:t>Equity Products &amp; Performances</a:t>
            </a:r>
          </a:p>
        </p:txBody>
      </p:sp>
      <p:sp>
        <p:nvSpPr>
          <p:cNvPr id="16" name="Donut 15"/>
          <p:cNvSpPr/>
          <p:nvPr/>
        </p:nvSpPr>
        <p:spPr>
          <a:xfrm>
            <a:off x="-1400783" y="-1432347"/>
            <a:ext cx="4077477" cy="4077477"/>
          </a:xfrm>
          <a:prstGeom prst="donut">
            <a:avLst>
              <a:gd name="adj" fmla="val 11399"/>
            </a:avLst>
          </a:prstGeom>
          <a:solidFill>
            <a:srgbClr val="C6995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cxnSp>
        <p:nvCxnSpPr>
          <p:cNvPr id="20" name="Straight Connector 19"/>
          <p:cNvCxnSpPr>
            <a:cxnSpLocks/>
          </p:cNvCxnSpPr>
          <p:nvPr/>
        </p:nvCxnSpPr>
        <p:spPr>
          <a:xfrm>
            <a:off x="11284880" y="793"/>
            <a:ext cx="0" cy="6176273"/>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086868533"/>
      </p:ext>
    </p:extLst>
  </p:cSld>
  <p:clrMapOvr>
    <a:masterClrMapping/>
  </p:clrMapOvr>
</p:sld>
</file>

<file path=ppt/slides/slide11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40EA452-8DBC-F6B3-E323-F2CA8FA0103C}"/>
            </a:ext>
          </a:extLst>
        </p:cNvPr>
        <p:cNvGrpSpPr/>
        <p:nvPr/>
      </p:nvGrpSpPr>
      <p:grpSpPr>
        <a:xfrm>
          <a:off x="0" y="0"/>
          <a:ext cx="0" cy="0"/>
          <a:chOff x="0" y="0"/>
          <a:chExt cx="0" cy="0"/>
        </a:xfrm>
      </p:grpSpPr>
      <p:sp>
        <p:nvSpPr>
          <p:cNvPr id="2" name="Rectangle 1">
            <a:extLst>
              <a:ext uri="{FF2B5EF4-FFF2-40B4-BE49-F238E27FC236}">
                <a16:creationId xmlns:a16="http://schemas.microsoft.com/office/drawing/2014/main" id="{FFABCC19-898A-7252-14ED-B512DAA04762}"/>
              </a:ext>
            </a:extLst>
          </p:cNvPr>
          <p:cNvSpPr/>
          <p:nvPr/>
        </p:nvSpPr>
        <p:spPr>
          <a:xfrm>
            <a:off x="0" y="0"/>
            <a:ext cx="12191695" cy="822960"/>
          </a:xfrm>
          <a:prstGeom prst="rect">
            <a:avLst/>
          </a:prstGeom>
          <a:solidFill>
            <a:srgbClr val="0000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sz="1800" b="0" i="0" u="none" strike="noStrike" kern="1200" cap="none" spc="0" normalizeH="0" baseline="0" noProof="0">
              <a:ln>
                <a:noFill/>
              </a:ln>
              <a:solidFill>
                <a:prstClr val="white"/>
              </a:solidFill>
              <a:effectLst/>
              <a:uLnTx/>
              <a:uFillTx/>
              <a:latin typeface="Calibri"/>
              <a:ea typeface="+mn-ea"/>
              <a:cs typeface="+mn-cs"/>
            </a:endParaRPr>
          </a:p>
        </p:txBody>
      </p:sp>
      <p:pic>
        <p:nvPicPr>
          <p:cNvPr id="4" name="Picture 3" descr="white_logo.png">
            <a:extLst>
              <a:ext uri="{FF2B5EF4-FFF2-40B4-BE49-F238E27FC236}">
                <a16:creationId xmlns:a16="http://schemas.microsoft.com/office/drawing/2014/main" id="{96DBFDAD-8A7C-2C18-2256-AEAEC1DB2D2E}"/>
              </a:ext>
            </a:extLst>
          </p:cNvPr>
          <p:cNvPicPr>
            <a:picLocks noChangeAspect="1"/>
          </p:cNvPicPr>
          <p:nvPr/>
        </p:nvPicPr>
        <p:blipFill>
          <a:blip r:embed="rId2"/>
          <a:stretch>
            <a:fillRect/>
          </a:stretch>
        </p:blipFill>
        <p:spPr>
          <a:xfrm>
            <a:off x="10533888" y="246888"/>
            <a:ext cx="1490472" cy="324612"/>
          </a:xfrm>
          <a:prstGeom prst="rect">
            <a:avLst/>
          </a:prstGeom>
        </p:spPr>
      </p:pic>
      <p:sp>
        <p:nvSpPr>
          <p:cNvPr id="5" name="Rectangle 4">
            <a:extLst>
              <a:ext uri="{FF2B5EF4-FFF2-40B4-BE49-F238E27FC236}">
                <a16:creationId xmlns:a16="http://schemas.microsoft.com/office/drawing/2014/main" id="{95DAA670-519C-D5D2-18A4-D928011E49B1}"/>
              </a:ext>
            </a:extLst>
          </p:cNvPr>
          <p:cNvSpPr/>
          <p:nvPr/>
        </p:nvSpPr>
        <p:spPr>
          <a:xfrm>
            <a:off x="0" y="804672"/>
            <a:ext cx="12191695" cy="45720"/>
          </a:xfrm>
          <a:prstGeom prst="rect">
            <a:avLst/>
          </a:prstGeom>
          <a:solidFill>
            <a:srgbClr val="A6A6A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sz="1800" b="0" i="0" u="none" strike="noStrike" kern="1200" cap="none" spc="0" normalizeH="0" baseline="0" noProof="0">
              <a:ln>
                <a:noFill/>
              </a:ln>
              <a:solidFill>
                <a:prstClr val="white"/>
              </a:solidFill>
              <a:effectLst/>
              <a:uLnTx/>
              <a:uFillTx/>
              <a:latin typeface="Calibri"/>
              <a:ea typeface="+mn-ea"/>
              <a:cs typeface="+mn-cs"/>
            </a:endParaRPr>
          </a:p>
        </p:txBody>
      </p:sp>
      <p:graphicFrame>
        <p:nvGraphicFramePr>
          <p:cNvPr id="8" name="Table 7">
            <a:extLst>
              <a:ext uri="{FF2B5EF4-FFF2-40B4-BE49-F238E27FC236}">
                <a16:creationId xmlns:a16="http://schemas.microsoft.com/office/drawing/2014/main" id="{91F82E8C-DA3E-CAAB-51B7-5866BC5E44E5}"/>
              </a:ext>
            </a:extLst>
          </p:cNvPr>
          <p:cNvGraphicFramePr>
            <a:graphicFrameLocks noGrp="1"/>
          </p:cNvGraphicFramePr>
          <p:nvPr/>
        </p:nvGraphicFramePr>
        <p:xfrm>
          <a:off x="139456" y="3814086"/>
          <a:ext cx="3881870" cy="2612449"/>
        </p:xfrm>
        <a:graphic>
          <a:graphicData uri="http://schemas.openxmlformats.org/drawingml/2006/table">
            <a:tbl>
              <a:tblPr>
                <a:tableStyleId>{5C22544A-7EE6-4342-B048-85BDC9FD1C3A}</a:tableStyleId>
              </a:tblPr>
              <a:tblGrid>
                <a:gridCol w="1644149">
                  <a:extLst>
                    <a:ext uri="{9D8B030D-6E8A-4147-A177-3AD203B41FA5}">
                      <a16:colId xmlns:a16="http://schemas.microsoft.com/office/drawing/2014/main" val="20000"/>
                    </a:ext>
                  </a:extLst>
                </a:gridCol>
                <a:gridCol w="2237721">
                  <a:extLst>
                    <a:ext uri="{9D8B030D-6E8A-4147-A177-3AD203B41FA5}">
                      <a16:colId xmlns:a16="http://schemas.microsoft.com/office/drawing/2014/main" val="20001"/>
                    </a:ext>
                  </a:extLst>
                </a:gridCol>
              </a:tblGrid>
              <a:tr h="373207">
                <a:tc>
                  <a:txBody>
                    <a:bodyPr/>
                    <a:lstStyle/>
                    <a:p>
                      <a:pPr algn="ctr"/>
                      <a:r>
                        <a:rPr sz="1300" b="1" i="0">
                          <a:solidFill>
                            <a:srgbClr val="FFFFFF"/>
                          </a:solidFill>
                          <a:latin typeface="Cambria"/>
                          <a:cs typeface="Cambria"/>
                        </a:rPr>
                        <a:t>Particulars</a:t>
                      </a:r>
                    </a:p>
                  </a:txBody>
                  <a:tcPr marL="45720" marR="36576" marT="9144" marB="9144" anchor="ctr">
                    <a:solidFill>
                      <a:srgbClr val="000000"/>
                    </a:solidFill>
                  </a:tcPr>
                </a:tc>
                <a:tc>
                  <a:txBody>
                    <a:bodyPr/>
                    <a:lstStyle/>
                    <a:p>
                      <a:pPr algn="ctr"/>
                      <a:r>
                        <a:rPr sz="1300" b="1" i="0">
                          <a:solidFill>
                            <a:srgbClr val="FFFFFF"/>
                          </a:solidFill>
                          <a:latin typeface="Cambria"/>
                          <a:cs typeface="Cambria"/>
                        </a:rPr>
                        <a:t>Details</a:t>
                      </a:r>
                    </a:p>
                  </a:txBody>
                  <a:tcPr marL="45720" marR="36576" marT="9144" marB="9144" anchor="ctr">
                    <a:solidFill>
                      <a:srgbClr val="000000"/>
                    </a:solidFill>
                  </a:tcPr>
                </a:tc>
                <a:extLst>
                  <a:ext uri="{0D108BD9-81ED-4DB2-BD59-A6C34878D82A}">
                    <a16:rowId xmlns:a16="http://schemas.microsoft.com/office/drawing/2014/main" val="10000"/>
                  </a:ext>
                </a:extLst>
              </a:tr>
              <a:tr h="373207">
                <a:tc>
                  <a:txBody>
                    <a:bodyPr/>
                    <a:lstStyle/>
                    <a:p>
                      <a:pPr algn="ctr"/>
                      <a:r>
                        <a:rPr lang="en-IN" sz="1300" b="1" i="0">
                          <a:solidFill>
                            <a:srgbClr val="000000"/>
                          </a:solidFill>
                          <a:latin typeface="Cambria"/>
                          <a:cs typeface="Cambria"/>
                        </a:rPr>
                        <a:t>Domicile</a:t>
                      </a:r>
                      <a:endParaRPr sz="1300" b="1" i="0">
                        <a:solidFill>
                          <a:srgbClr val="000000"/>
                        </a:solidFill>
                        <a:latin typeface="Cambria"/>
                        <a:cs typeface="Cambria"/>
                      </a:endParaRPr>
                    </a:p>
                  </a:txBody>
                  <a:tcPr marL="45720" marR="36576" marT="9144" marB="9144" anchor="ctr">
                    <a:solidFill>
                      <a:srgbClr val="E7E7E7"/>
                    </a:solidFill>
                  </a:tcPr>
                </a:tc>
                <a:tc>
                  <a:txBody>
                    <a:bodyPr/>
                    <a:lstStyle/>
                    <a:p>
                      <a:pPr algn="ctr"/>
                      <a:r>
                        <a:rPr lang="en-IN" sz="1300" b="0" i="0">
                          <a:solidFill>
                            <a:srgbClr val="000000"/>
                          </a:solidFill>
                          <a:latin typeface="Cambria"/>
                          <a:cs typeface="Cambria"/>
                        </a:rPr>
                        <a:t>Cayman </a:t>
                      </a:r>
                      <a:r>
                        <a:rPr sz="1300" b="0" i="0">
                          <a:solidFill>
                            <a:srgbClr val="000000"/>
                          </a:solidFill>
                          <a:latin typeface="Cambria"/>
                          <a:cs typeface="Cambria"/>
                        </a:rPr>
                        <a:t>Islands</a:t>
                      </a:r>
                    </a:p>
                  </a:txBody>
                  <a:tcPr marL="45720" marR="36576" marT="9144" marB="9144" anchor="ctr">
                    <a:solidFill>
                      <a:srgbClr val="E7E7E7"/>
                    </a:solidFill>
                  </a:tcPr>
                </a:tc>
                <a:extLst>
                  <a:ext uri="{0D108BD9-81ED-4DB2-BD59-A6C34878D82A}">
                    <a16:rowId xmlns:a16="http://schemas.microsoft.com/office/drawing/2014/main" val="10002"/>
                  </a:ext>
                </a:extLst>
              </a:tr>
              <a:tr h="373207">
                <a:tc>
                  <a:txBody>
                    <a:bodyPr/>
                    <a:lstStyle/>
                    <a:p>
                      <a:pPr algn="ctr"/>
                      <a:r>
                        <a:rPr lang="en-IN" sz="1300" b="1" i="0">
                          <a:solidFill>
                            <a:srgbClr val="000000"/>
                          </a:solidFill>
                          <a:latin typeface="Cambria"/>
                          <a:cs typeface="Cambria"/>
                        </a:rPr>
                        <a:t>I</a:t>
                      </a:r>
                      <a:r>
                        <a:rPr sz="1300" b="1" i="0" err="1">
                          <a:solidFill>
                            <a:srgbClr val="000000"/>
                          </a:solidFill>
                          <a:latin typeface="Cambria"/>
                          <a:cs typeface="Cambria"/>
                        </a:rPr>
                        <a:t>nception</a:t>
                      </a:r>
                      <a:r>
                        <a:rPr lang="en-IN" sz="1300" b="1" i="0">
                          <a:solidFill>
                            <a:srgbClr val="000000"/>
                          </a:solidFill>
                          <a:latin typeface="Cambria"/>
                          <a:cs typeface="Cambria"/>
                        </a:rPr>
                        <a:t> Date</a:t>
                      </a:r>
                      <a:endParaRPr sz="1300" b="1" i="0">
                        <a:solidFill>
                          <a:srgbClr val="000000"/>
                        </a:solidFill>
                        <a:latin typeface="Cambria"/>
                        <a:cs typeface="Cambria"/>
                      </a:endParaRPr>
                    </a:p>
                  </a:txBody>
                  <a:tcPr marL="45720" marR="36576" marT="9144" marB="9144" anchor="ctr">
                    <a:solidFill>
                      <a:srgbClr val="FFFFFF"/>
                    </a:solidFill>
                  </a:tcPr>
                </a:tc>
                <a:tc>
                  <a:txBody>
                    <a:bodyPr/>
                    <a:lstStyle/>
                    <a:p>
                      <a:pPr algn="ctr"/>
                      <a:r>
                        <a:rPr lang="en-IN" sz="1300" b="0" i="0">
                          <a:solidFill>
                            <a:srgbClr val="000000"/>
                          </a:solidFill>
                          <a:latin typeface="Cambria"/>
                          <a:cs typeface="Cambria"/>
                        </a:rPr>
                        <a:t>December 24</a:t>
                      </a:r>
                      <a:r>
                        <a:rPr lang="en-IN" sz="1300" b="0" i="0" baseline="30000">
                          <a:solidFill>
                            <a:srgbClr val="000000"/>
                          </a:solidFill>
                          <a:latin typeface="Cambria"/>
                          <a:cs typeface="Cambria"/>
                        </a:rPr>
                        <a:t>th</a:t>
                      </a:r>
                      <a:r>
                        <a:rPr lang="en-IN" sz="1300" b="0" i="0">
                          <a:solidFill>
                            <a:srgbClr val="000000"/>
                          </a:solidFill>
                          <a:latin typeface="Cambria"/>
                          <a:cs typeface="Cambria"/>
                        </a:rPr>
                        <a:t> , 2025</a:t>
                      </a:r>
                      <a:endParaRPr sz="1300" b="0" i="0">
                        <a:solidFill>
                          <a:srgbClr val="000000"/>
                        </a:solidFill>
                        <a:latin typeface="Cambria"/>
                        <a:cs typeface="Cambria"/>
                      </a:endParaRPr>
                    </a:p>
                  </a:txBody>
                  <a:tcPr marL="45720" marR="36576" marT="9144" marB="9144" anchor="ctr">
                    <a:solidFill>
                      <a:srgbClr val="FFFFFF"/>
                    </a:solidFill>
                  </a:tcPr>
                </a:tc>
                <a:extLst>
                  <a:ext uri="{0D108BD9-81ED-4DB2-BD59-A6C34878D82A}">
                    <a16:rowId xmlns:a16="http://schemas.microsoft.com/office/drawing/2014/main" val="10003"/>
                  </a:ext>
                </a:extLst>
              </a:tr>
              <a:tr h="373207">
                <a:tc>
                  <a:txBody>
                    <a:bodyPr/>
                    <a:lstStyle/>
                    <a:p>
                      <a:pPr algn="ctr"/>
                      <a:r>
                        <a:rPr lang="en-IN" sz="1300" b="1" i="0">
                          <a:solidFill>
                            <a:srgbClr val="000000"/>
                          </a:solidFill>
                          <a:latin typeface="Cambria"/>
                          <a:cs typeface="Cambria"/>
                        </a:rPr>
                        <a:t>Maturity Date</a:t>
                      </a:r>
                      <a:endParaRPr sz="1300" b="1" i="0">
                        <a:solidFill>
                          <a:srgbClr val="000000"/>
                        </a:solidFill>
                        <a:latin typeface="Cambria"/>
                        <a:cs typeface="Cambria"/>
                      </a:endParaRPr>
                    </a:p>
                  </a:txBody>
                  <a:tcPr marL="45720" marR="36576" marT="9144" marB="9144" anchor="ctr">
                    <a:solidFill>
                      <a:srgbClr val="E7E7E7"/>
                    </a:solidFill>
                  </a:tcPr>
                </a:tc>
                <a:tc>
                  <a:txBody>
                    <a:bodyPr/>
                    <a:lstStyle/>
                    <a:p>
                      <a:pPr algn="ctr"/>
                      <a:r>
                        <a:rPr lang="en-IN" sz="1300" b="0" i="0">
                          <a:solidFill>
                            <a:srgbClr val="000000"/>
                          </a:solidFill>
                          <a:latin typeface="Cambria"/>
                          <a:cs typeface="Cambria"/>
                        </a:rPr>
                        <a:t>October 29</a:t>
                      </a:r>
                      <a:r>
                        <a:rPr lang="en-IN" sz="1300" b="0" i="0" baseline="30000">
                          <a:solidFill>
                            <a:srgbClr val="000000"/>
                          </a:solidFill>
                          <a:latin typeface="Cambria"/>
                          <a:cs typeface="Cambria"/>
                        </a:rPr>
                        <a:t>th</a:t>
                      </a:r>
                      <a:r>
                        <a:rPr lang="en-IN" sz="1300" b="0" i="0">
                          <a:solidFill>
                            <a:srgbClr val="000000"/>
                          </a:solidFill>
                          <a:latin typeface="Cambria"/>
                          <a:cs typeface="Cambria"/>
                        </a:rPr>
                        <a:t>, 2029</a:t>
                      </a:r>
                      <a:endParaRPr sz="1300" b="0" i="0">
                        <a:solidFill>
                          <a:srgbClr val="000000"/>
                        </a:solidFill>
                        <a:latin typeface="Cambria"/>
                        <a:cs typeface="Cambria"/>
                      </a:endParaRPr>
                    </a:p>
                  </a:txBody>
                  <a:tcPr marL="45720" marR="36576" marT="9144" marB="9144" anchor="ctr">
                    <a:solidFill>
                      <a:srgbClr val="E7E7E7"/>
                    </a:solidFill>
                  </a:tcPr>
                </a:tc>
                <a:extLst>
                  <a:ext uri="{0D108BD9-81ED-4DB2-BD59-A6C34878D82A}">
                    <a16:rowId xmlns:a16="http://schemas.microsoft.com/office/drawing/2014/main" val="1254688765"/>
                  </a:ext>
                </a:extLst>
              </a:tr>
              <a:tr h="373207">
                <a:tc>
                  <a:txBody>
                    <a:bodyPr/>
                    <a:lstStyle/>
                    <a:p>
                      <a:pPr algn="ctr"/>
                      <a:r>
                        <a:rPr lang="en-IN" sz="1300" b="1" i="0">
                          <a:solidFill>
                            <a:srgbClr val="000000"/>
                          </a:solidFill>
                          <a:latin typeface="Cambria"/>
                          <a:cs typeface="Cambria"/>
                        </a:rPr>
                        <a:t>Currency</a:t>
                      </a:r>
                      <a:endParaRPr sz="1300" b="1" i="0">
                        <a:solidFill>
                          <a:srgbClr val="000000"/>
                        </a:solidFill>
                        <a:latin typeface="Cambria"/>
                        <a:cs typeface="Cambria"/>
                      </a:endParaRPr>
                    </a:p>
                  </a:txBody>
                  <a:tcPr marL="45720" marR="36576" marT="9144" marB="9144" anchor="ctr">
                    <a:solidFill>
                      <a:srgbClr val="FFFFFF"/>
                    </a:solidFill>
                  </a:tcPr>
                </a:tc>
                <a:tc>
                  <a:txBody>
                    <a:bodyPr/>
                    <a:lstStyle/>
                    <a:p>
                      <a:pPr algn="ctr"/>
                      <a:r>
                        <a:rPr lang="en-IN" sz="1300" b="0" i="0">
                          <a:solidFill>
                            <a:srgbClr val="000000"/>
                          </a:solidFill>
                          <a:latin typeface="Cambria"/>
                          <a:cs typeface="Cambria"/>
                        </a:rPr>
                        <a:t>USD</a:t>
                      </a:r>
                      <a:endParaRPr sz="1300" b="0" i="0">
                        <a:solidFill>
                          <a:srgbClr val="000000"/>
                        </a:solidFill>
                        <a:latin typeface="Cambria"/>
                        <a:cs typeface="Cambria"/>
                      </a:endParaRPr>
                    </a:p>
                  </a:txBody>
                  <a:tcPr marL="45720" marR="36576" marT="9144" marB="9144" anchor="ctr">
                    <a:solidFill>
                      <a:srgbClr val="FFFFFF"/>
                    </a:solidFill>
                  </a:tcPr>
                </a:tc>
                <a:extLst>
                  <a:ext uri="{0D108BD9-81ED-4DB2-BD59-A6C34878D82A}">
                    <a16:rowId xmlns:a16="http://schemas.microsoft.com/office/drawing/2014/main" val="211022447"/>
                  </a:ext>
                </a:extLst>
              </a:tr>
              <a:tr h="373207">
                <a:tc>
                  <a:txBody>
                    <a:bodyPr/>
                    <a:lstStyle/>
                    <a:p>
                      <a:pPr algn="ctr"/>
                      <a:r>
                        <a:rPr sz="1300" b="1" i="0">
                          <a:solidFill>
                            <a:srgbClr val="000000"/>
                          </a:solidFill>
                          <a:latin typeface="Cambria"/>
                          <a:cs typeface="Cambria"/>
                        </a:rPr>
                        <a:t>Min. investment</a:t>
                      </a:r>
                    </a:p>
                  </a:txBody>
                  <a:tcPr marL="45720" marR="36576" marT="9144" marB="9144" anchor="ctr">
                    <a:solidFill>
                      <a:srgbClr val="E7E7E7"/>
                    </a:solidFill>
                  </a:tcPr>
                </a:tc>
                <a:tc>
                  <a:txBody>
                    <a:bodyPr/>
                    <a:lstStyle/>
                    <a:p>
                      <a:pPr algn="ctr"/>
                      <a:r>
                        <a:rPr sz="1300" b="0" i="0">
                          <a:solidFill>
                            <a:srgbClr val="000000"/>
                          </a:solidFill>
                          <a:latin typeface="Cambria"/>
                          <a:cs typeface="Cambria"/>
                        </a:rPr>
                        <a:t>US$ </a:t>
                      </a:r>
                      <a:r>
                        <a:rPr lang="en-IN" sz="1300" b="0" i="0">
                          <a:solidFill>
                            <a:srgbClr val="000000"/>
                          </a:solidFill>
                          <a:latin typeface="Cambria"/>
                          <a:cs typeface="Cambria"/>
                        </a:rPr>
                        <a:t>1</a:t>
                      </a:r>
                      <a:r>
                        <a:rPr sz="1300" b="0" i="0">
                          <a:solidFill>
                            <a:srgbClr val="000000"/>
                          </a:solidFill>
                          <a:latin typeface="Cambria"/>
                          <a:cs typeface="Cambria"/>
                        </a:rPr>
                        <a:t>00,000</a:t>
                      </a:r>
                    </a:p>
                  </a:txBody>
                  <a:tcPr marL="45720" marR="36576" marT="9144" marB="9144" anchor="ctr">
                    <a:solidFill>
                      <a:srgbClr val="E7E7E7"/>
                    </a:solidFill>
                  </a:tcPr>
                </a:tc>
                <a:extLst>
                  <a:ext uri="{0D108BD9-81ED-4DB2-BD59-A6C34878D82A}">
                    <a16:rowId xmlns:a16="http://schemas.microsoft.com/office/drawing/2014/main" val="10005"/>
                  </a:ext>
                </a:extLst>
              </a:tr>
              <a:tr h="373207">
                <a:tc>
                  <a:txBody>
                    <a:bodyPr/>
                    <a:lstStyle/>
                    <a:p>
                      <a:pPr algn="ctr"/>
                      <a:r>
                        <a:rPr lang="en-IN" sz="1300" b="1" i="0">
                          <a:solidFill>
                            <a:srgbClr val="000000"/>
                          </a:solidFill>
                          <a:latin typeface="Cambria"/>
                          <a:cs typeface="Cambria"/>
                        </a:rPr>
                        <a:t>Leverage</a:t>
                      </a:r>
                      <a:endParaRPr sz="1300" b="1" i="0">
                        <a:solidFill>
                          <a:srgbClr val="000000"/>
                        </a:solidFill>
                        <a:latin typeface="Cambria"/>
                        <a:cs typeface="Cambria"/>
                      </a:endParaRPr>
                    </a:p>
                  </a:txBody>
                  <a:tcPr marL="45720" marR="36576" marT="9144" marB="9144" anchor="ctr">
                    <a:solidFill>
                      <a:schemeClr val="bg1"/>
                    </a:solidFill>
                  </a:tcPr>
                </a:tc>
                <a:tc>
                  <a:txBody>
                    <a:bodyPr/>
                    <a:lstStyle/>
                    <a:p>
                      <a:pPr algn="ctr"/>
                      <a:r>
                        <a:rPr lang="en-IN" sz="1300" b="0" i="0">
                          <a:solidFill>
                            <a:srgbClr val="000000"/>
                          </a:solidFill>
                          <a:latin typeface="Cambria"/>
                          <a:cs typeface="Cambria"/>
                        </a:rPr>
                        <a:t>~ 1.5x</a:t>
                      </a:r>
                      <a:endParaRPr sz="1300" b="0" i="0">
                        <a:solidFill>
                          <a:srgbClr val="000000"/>
                        </a:solidFill>
                        <a:latin typeface="Cambria"/>
                        <a:cs typeface="Cambria"/>
                      </a:endParaRPr>
                    </a:p>
                  </a:txBody>
                  <a:tcPr marL="45720" marR="36576" marT="9144" marB="9144" anchor="ctr">
                    <a:solidFill>
                      <a:schemeClr val="bg1"/>
                    </a:solidFill>
                  </a:tcPr>
                </a:tc>
                <a:extLst>
                  <a:ext uri="{0D108BD9-81ED-4DB2-BD59-A6C34878D82A}">
                    <a16:rowId xmlns:a16="http://schemas.microsoft.com/office/drawing/2014/main" val="10006"/>
                  </a:ext>
                </a:extLst>
              </a:tr>
            </a:tbl>
          </a:graphicData>
        </a:graphic>
      </p:graphicFrame>
      <p:sp>
        <p:nvSpPr>
          <p:cNvPr id="12" name="TextBox 11">
            <a:extLst>
              <a:ext uri="{FF2B5EF4-FFF2-40B4-BE49-F238E27FC236}">
                <a16:creationId xmlns:a16="http://schemas.microsoft.com/office/drawing/2014/main" id="{442450A3-0B73-DEED-E85A-A2AC02E79CD6}"/>
              </a:ext>
            </a:extLst>
          </p:cNvPr>
          <p:cNvSpPr txBox="1"/>
          <p:nvPr/>
        </p:nvSpPr>
        <p:spPr>
          <a:xfrm>
            <a:off x="4289908" y="5753711"/>
            <a:ext cx="2010908" cy="710964"/>
          </a:xfrm>
          <a:prstGeom prst="rect">
            <a:avLst/>
          </a:prstGeom>
          <a:solidFill>
            <a:srgbClr val="DBC8B2"/>
          </a:solidFill>
          <a:ln>
            <a:solidFill>
              <a:schemeClr val="bg1">
                <a:lumMod val="85000"/>
              </a:schemeClr>
            </a:solidFill>
          </a:ln>
        </p:spPr>
        <p:txBody>
          <a:bodyPr wrap="square" lIns="27432" tIns="9144" rIns="27432" bIns="9144"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900" b="1" i="0" u="none" strike="noStrike" kern="1200" cap="none" spc="0" normalizeH="0" baseline="0" noProof="0">
              <a:ln>
                <a:noFill/>
              </a:ln>
              <a:solidFill>
                <a:srgbClr val="000000"/>
              </a:solidFill>
              <a:effectLst/>
              <a:uLnTx/>
              <a:uFillTx/>
              <a:latin typeface="Cambria"/>
              <a:ea typeface="+mn-ea"/>
              <a:cs typeface="Cambria"/>
            </a:endParaRP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IN" sz="1300" b="1" i="0" u="none" strike="noStrike" kern="1200" cap="none" spc="0" normalizeH="0" baseline="0" noProof="0">
                <a:ln>
                  <a:noFill/>
                </a:ln>
                <a:solidFill>
                  <a:srgbClr val="000000"/>
                </a:solidFill>
                <a:effectLst/>
                <a:uLnTx/>
                <a:uFillTx/>
                <a:latin typeface="Cambria"/>
                <a:ea typeface="+mn-ea"/>
                <a:cs typeface="Cambria"/>
              </a:rPr>
              <a:t>Expected XIRR </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IN" sz="1300" b="1" i="0" u="none" strike="noStrike" kern="1200" cap="none" spc="0" normalizeH="0" baseline="0" noProof="0">
                <a:ln>
                  <a:noFill/>
                </a:ln>
                <a:solidFill>
                  <a:srgbClr val="000000"/>
                </a:solidFill>
                <a:effectLst/>
                <a:uLnTx/>
                <a:uFillTx/>
                <a:latin typeface="Cambria"/>
                <a:ea typeface="+mn-ea"/>
                <a:cs typeface="Cambria"/>
              </a:rPr>
              <a:t>~7%</a:t>
            </a:r>
          </a:p>
          <a:p>
            <a:pPr marL="0" marR="0" lvl="0" indent="0" algn="ctr" defTabSz="457200" rtl="0" eaLnBrk="1" fontAlgn="auto" latinLnBrk="0" hangingPunct="1">
              <a:lnSpc>
                <a:spcPct val="100000"/>
              </a:lnSpc>
              <a:spcBef>
                <a:spcPts val="0"/>
              </a:spcBef>
              <a:spcAft>
                <a:spcPts val="0"/>
              </a:spcAft>
              <a:buClrTx/>
              <a:buSzTx/>
              <a:buFontTx/>
              <a:buNone/>
              <a:tabLst/>
              <a:defRPr/>
            </a:pPr>
            <a:endParaRPr kumimoji="0" sz="900" b="1" i="0" u="none" strike="noStrike" kern="1200" cap="none" spc="0" normalizeH="0" baseline="0" noProof="0">
              <a:ln>
                <a:noFill/>
              </a:ln>
              <a:solidFill>
                <a:srgbClr val="000000"/>
              </a:solidFill>
              <a:effectLst/>
              <a:uLnTx/>
              <a:uFillTx/>
              <a:latin typeface="Cambria"/>
              <a:ea typeface="+mn-ea"/>
              <a:cs typeface="Cambria"/>
            </a:endParaRPr>
          </a:p>
        </p:txBody>
      </p:sp>
      <p:sp>
        <p:nvSpPr>
          <p:cNvPr id="23" name="Rectangle 22">
            <a:extLst>
              <a:ext uri="{FF2B5EF4-FFF2-40B4-BE49-F238E27FC236}">
                <a16:creationId xmlns:a16="http://schemas.microsoft.com/office/drawing/2014/main" id="{32E3C23B-25B0-6706-60E3-6BDB3D0F33C6}"/>
              </a:ext>
            </a:extLst>
          </p:cNvPr>
          <p:cNvSpPr/>
          <p:nvPr/>
        </p:nvSpPr>
        <p:spPr>
          <a:xfrm>
            <a:off x="0" y="6583680"/>
            <a:ext cx="12191695" cy="256032"/>
          </a:xfrm>
          <a:prstGeom prst="rect">
            <a:avLst/>
          </a:prstGeom>
          <a:solidFill>
            <a:srgbClr val="0000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sz="1800" b="0" i="0" u="none" strike="noStrike" kern="1200" cap="none" spc="0" normalizeH="0" baseline="0" noProof="0">
              <a:ln>
                <a:noFill/>
              </a:ln>
              <a:solidFill>
                <a:prstClr val="white"/>
              </a:solidFill>
              <a:effectLst/>
              <a:uLnTx/>
              <a:uFillTx/>
              <a:latin typeface="Calibri"/>
              <a:ea typeface="+mn-ea"/>
              <a:cs typeface="+mn-cs"/>
            </a:endParaRPr>
          </a:p>
        </p:txBody>
      </p:sp>
      <p:sp>
        <p:nvSpPr>
          <p:cNvPr id="13" name="TextBox 12">
            <a:extLst>
              <a:ext uri="{FF2B5EF4-FFF2-40B4-BE49-F238E27FC236}">
                <a16:creationId xmlns:a16="http://schemas.microsoft.com/office/drawing/2014/main" id="{1DA6621F-ED29-6CEA-E769-7455C2BD7B94}"/>
              </a:ext>
            </a:extLst>
          </p:cNvPr>
          <p:cNvSpPr txBox="1"/>
          <p:nvPr/>
        </p:nvSpPr>
        <p:spPr>
          <a:xfrm>
            <a:off x="139456" y="982272"/>
            <a:ext cx="3868222" cy="2723694"/>
          </a:xfrm>
          <a:prstGeom prst="rect">
            <a:avLst/>
          </a:prstGeom>
          <a:noFill/>
          <a:ln>
            <a:solidFill>
              <a:schemeClr val="bg1">
                <a:lumMod val="85000"/>
              </a:schemeClr>
            </a:solidFill>
          </a:ln>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300" b="1"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About the Fund – </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300" b="0"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endParaRPr>
          </a:p>
          <a:p>
            <a:pPr marL="0" marR="0" lvl="0" indent="0" algn="l" defTabSz="457200" rtl="0" eaLnBrk="1" fontAlgn="auto" latinLnBrk="0" hangingPunct="1">
              <a:lnSpc>
                <a:spcPct val="102000"/>
              </a:lnSpc>
              <a:spcBef>
                <a:spcPts val="0"/>
              </a:spcBef>
              <a:spcAft>
                <a:spcPts val="0"/>
              </a:spcAft>
              <a:buClrTx/>
              <a:buSzTx/>
              <a:buFontTx/>
              <a:buNone/>
              <a:tabLst/>
              <a:defRPr/>
            </a:pPr>
            <a:r>
              <a:rPr kumimoji="0" lang="en-US" sz="1300" b="0" i="0" u="none" strike="noStrike" kern="1200" cap="none" spc="0" normalizeH="0" baseline="0" noProof="0" dirty="0">
                <a:ln>
                  <a:noFill/>
                </a:ln>
                <a:solidFill>
                  <a:srgbClr val="000000"/>
                </a:solidFill>
                <a:effectLst/>
                <a:uLnTx/>
                <a:uFillTx/>
                <a:latin typeface="Cambria"/>
                <a:ea typeface="+mn-ea"/>
                <a:cs typeface="Cambria"/>
              </a:rPr>
              <a:t>Newport Global Fund is a leveraged fixed-income strategy that invests in a concentrated portfolio of USD-denominated </a:t>
            </a:r>
            <a:r>
              <a:rPr kumimoji="0" lang="en-US" sz="1300" b="1" i="0" u="none" strike="noStrike" kern="1200" cap="none" spc="0" normalizeH="0" baseline="0" noProof="0" dirty="0">
                <a:ln>
                  <a:noFill/>
                </a:ln>
                <a:solidFill>
                  <a:srgbClr val="000000"/>
                </a:solidFill>
                <a:effectLst/>
                <a:uLnTx/>
                <a:uFillTx/>
                <a:latin typeface="Cambria"/>
                <a:ea typeface="+mn-ea"/>
                <a:cs typeface="Cambria"/>
              </a:rPr>
              <a:t>corporate bonds, </a:t>
            </a:r>
            <a:r>
              <a:rPr kumimoji="0" lang="en-US" sz="1300" b="0" i="0" u="none" strike="noStrike" kern="1200" cap="none" spc="0" normalizeH="0" baseline="0" noProof="0" dirty="0">
                <a:ln>
                  <a:noFill/>
                </a:ln>
                <a:solidFill>
                  <a:srgbClr val="000000"/>
                </a:solidFill>
                <a:effectLst/>
                <a:uLnTx/>
                <a:uFillTx/>
                <a:latin typeface="Cambria"/>
                <a:ea typeface="+mn-ea"/>
                <a:cs typeface="Cambria"/>
              </a:rPr>
              <a:t>targeting enhanced income through </a:t>
            </a:r>
            <a:r>
              <a:rPr kumimoji="0" lang="en-US" sz="1300" b="1" i="0" u="none" strike="noStrike" kern="1200" cap="none" spc="0" normalizeH="0" baseline="0" noProof="0" dirty="0">
                <a:ln>
                  <a:noFill/>
                </a:ln>
                <a:solidFill>
                  <a:srgbClr val="000000"/>
                </a:solidFill>
                <a:effectLst/>
                <a:uLnTx/>
                <a:uFillTx/>
                <a:latin typeface="Cambria"/>
                <a:ea typeface="+mn-ea"/>
                <a:cs typeface="Cambria"/>
              </a:rPr>
              <a:t>approximately 1.5x leverage </a:t>
            </a:r>
            <a:r>
              <a:rPr kumimoji="0" lang="en-US" sz="1300" b="0" i="0" u="none" strike="noStrike" kern="1200" cap="none" spc="0" normalizeH="0" baseline="0" noProof="0" dirty="0">
                <a:ln>
                  <a:noFill/>
                </a:ln>
                <a:solidFill>
                  <a:srgbClr val="000000"/>
                </a:solidFill>
                <a:effectLst/>
                <a:uLnTx/>
                <a:uFillTx/>
                <a:latin typeface="Cambria"/>
                <a:ea typeface="+mn-ea"/>
                <a:cs typeface="Cambria"/>
              </a:rPr>
              <a:t>and interest rate swaps to lock in funding costs. </a:t>
            </a:r>
          </a:p>
          <a:p>
            <a:pPr marL="0" marR="0" lvl="0" indent="0" algn="l" defTabSz="457200" rtl="0" eaLnBrk="1" fontAlgn="auto" latinLnBrk="0" hangingPunct="1">
              <a:lnSpc>
                <a:spcPct val="102000"/>
              </a:lnSpc>
              <a:spcBef>
                <a:spcPts val="0"/>
              </a:spcBef>
              <a:spcAft>
                <a:spcPts val="0"/>
              </a:spcAft>
              <a:buClrTx/>
              <a:buSzTx/>
              <a:buFontTx/>
              <a:buNone/>
              <a:tabLst/>
              <a:defRPr/>
            </a:pPr>
            <a:r>
              <a:rPr kumimoji="0" lang="en-US" sz="1300" b="0" i="0" u="none" strike="noStrike" kern="1200" cap="none" spc="0" normalizeH="0" baseline="0" noProof="0" dirty="0">
                <a:ln>
                  <a:noFill/>
                </a:ln>
                <a:solidFill>
                  <a:srgbClr val="000000"/>
                </a:solidFill>
                <a:effectLst/>
                <a:uLnTx/>
                <a:uFillTx/>
                <a:latin typeface="Cambria"/>
                <a:ea typeface="+mn-ea"/>
                <a:cs typeface="Cambria"/>
              </a:rPr>
              <a:t>The fund follows a buy-and-hold approach focused on generating predictable cash flows from a portfolio of global and Indian issuers, with a target </a:t>
            </a:r>
            <a:r>
              <a:rPr kumimoji="0" lang="en-US" sz="1300" b="1" i="0" u="none" strike="noStrike" kern="1200" cap="none" spc="0" normalizeH="0" baseline="0" noProof="0" dirty="0">
                <a:ln>
                  <a:noFill/>
                </a:ln>
                <a:solidFill>
                  <a:srgbClr val="000000"/>
                </a:solidFill>
                <a:effectLst/>
                <a:uLnTx/>
                <a:uFillTx/>
                <a:latin typeface="Cambria"/>
                <a:ea typeface="+mn-ea"/>
                <a:cs typeface="Cambria"/>
              </a:rPr>
              <a:t>net levered yield of ~7.6% </a:t>
            </a:r>
            <a:r>
              <a:rPr kumimoji="0" lang="en-US" sz="1300" b="0" i="0" u="none" strike="noStrike" kern="1200" cap="none" spc="0" normalizeH="0" baseline="0" noProof="0" dirty="0">
                <a:ln>
                  <a:noFill/>
                </a:ln>
                <a:solidFill>
                  <a:srgbClr val="000000"/>
                </a:solidFill>
                <a:effectLst/>
                <a:uLnTx/>
                <a:uFillTx/>
                <a:latin typeface="Cambria"/>
                <a:ea typeface="+mn-ea"/>
                <a:cs typeface="Cambria"/>
              </a:rPr>
              <a:t>and an average maturity of </a:t>
            </a:r>
            <a:r>
              <a:rPr kumimoji="0" lang="en-US" sz="1300" b="1" i="0" u="none" strike="noStrike" kern="1200" cap="none" spc="0" normalizeH="0" baseline="0" noProof="0" dirty="0">
                <a:ln>
                  <a:noFill/>
                </a:ln>
                <a:solidFill>
                  <a:srgbClr val="000000"/>
                </a:solidFill>
                <a:effectLst/>
                <a:uLnTx/>
                <a:uFillTx/>
                <a:latin typeface="Cambria"/>
                <a:ea typeface="+mn-ea"/>
                <a:cs typeface="Cambria"/>
              </a:rPr>
              <a:t>approximately 3.6 years</a:t>
            </a:r>
            <a:r>
              <a:rPr kumimoji="0" lang="en-US" sz="1300" b="0" i="0" u="none" strike="noStrike" kern="1200" cap="none" spc="0" normalizeH="0" baseline="0" noProof="0" dirty="0">
                <a:ln>
                  <a:noFill/>
                </a:ln>
                <a:solidFill>
                  <a:srgbClr val="000000"/>
                </a:solidFill>
                <a:effectLst/>
                <a:uLnTx/>
                <a:uFillTx/>
                <a:latin typeface="Cambria"/>
                <a:ea typeface="+mn-ea"/>
                <a:cs typeface="Cambria"/>
              </a:rPr>
              <a:t>.</a:t>
            </a:r>
          </a:p>
        </p:txBody>
      </p:sp>
      <p:sp>
        <p:nvSpPr>
          <p:cNvPr id="27" name="TextBox 26">
            <a:extLst>
              <a:ext uri="{FF2B5EF4-FFF2-40B4-BE49-F238E27FC236}">
                <a16:creationId xmlns:a16="http://schemas.microsoft.com/office/drawing/2014/main" id="{11A85DFB-BBC5-796A-A11A-34853DEF6F71}"/>
              </a:ext>
            </a:extLst>
          </p:cNvPr>
          <p:cNvSpPr txBox="1"/>
          <p:nvPr/>
        </p:nvSpPr>
        <p:spPr>
          <a:xfrm>
            <a:off x="4229959" y="927013"/>
            <a:ext cx="3236837" cy="233910"/>
          </a:xfrm>
          <a:prstGeom prst="rect">
            <a:avLst/>
          </a:prstGeom>
          <a:noFill/>
          <a:ln>
            <a:noFill/>
          </a:ln>
        </p:spPr>
        <p:txBody>
          <a:bodyPr wrap="square" lIns="27432" tIns="9144" rIns="27432" bIns="9144" anchor="ctr">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IN" sz="1400" b="1" i="0" u="none" strike="noStrike" kern="1200" cap="none" spc="0" normalizeH="0" baseline="0" noProof="0">
                <a:ln>
                  <a:noFill/>
                </a:ln>
                <a:solidFill>
                  <a:srgbClr val="000000"/>
                </a:solidFill>
                <a:effectLst/>
                <a:uLnTx/>
                <a:uFillTx/>
                <a:latin typeface="Cambria"/>
                <a:ea typeface="+mn-ea"/>
                <a:cs typeface="Cambria"/>
              </a:rPr>
              <a:t>Portfolio Structure </a:t>
            </a:r>
            <a:endParaRPr kumimoji="0" sz="1400" b="1" i="0" u="none" strike="noStrike" kern="1200" cap="none" spc="0" normalizeH="0" baseline="0" noProof="0">
              <a:ln>
                <a:noFill/>
              </a:ln>
              <a:solidFill>
                <a:srgbClr val="000000"/>
              </a:solidFill>
              <a:effectLst/>
              <a:uLnTx/>
              <a:uFillTx/>
              <a:latin typeface="Cambria"/>
              <a:ea typeface="+mn-ea"/>
              <a:cs typeface="Cambria"/>
            </a:endParaRPr>
          </a:p>
        </p:txBody>
      </p:sp>
      <p:sp>
        <p:nvSpPr>
          <p:cNvPr id="30" name="Title 1">
            <a:extLst>
              <a:ext uri="{FF2B5EF4-FFF2-40B4-BE49-F238E27FC236}">
                <a16:creationId xmlns:a16="http://schemas.microsoft.com/office/drawing/2014/main" id="{6BCB2560-8271-76AD-C0C9-FE7441AA7B7C}"/>
              </a:ext>
            </a:extLst>
          </p:cNvPr>
          <p:cNvSpPr txBox="1">
            <a:spLocks/>
          </p:cNvSpPr>
          <p:nvPr/>
        </p:nvSpPr>
        <p:spPr>
          <a:xfrm>
            <a:off x="165475" y="106018"/>
            <a:ext cx="11007609" cy="630899"/>
          </a:xfrm>
          <a:prstGeom prst="rect">
            <a:avLst/>
          </a:prstGeom>
        </p:spPr>
        <p:txBody>
          <a:bodyPr vert="horz" lIns="91440" tIns="45720" rIns="91440" bIns="45720" rtlCol="0" anchor="ctr">
            <a:noAutofit/>
          </a:bodyPr>
          <a:lstStyle>
            <a:lvl1pPr algn="ctr" defTabSz="914400" rtl="0" eaLnBrk="1" latinLnBrk="0" hangingPunct="1">
              <a:lnSpc>
                <a:spcPct val="90000"/>
              </a:lnSpc>
              <a:spcBef>
                <a:spcPct val="0"/>
              </a:spcBef>
              <a:buNone/>
              <a:defRPr sz="6000" kern="1200">
                <a:solidFill>
                  <a:schemeClr val="tx1"/>
                </a:solidFill>
                <a:latin typeface="+mj-lt"/>
                <a:ea typeface="+mj-ea"/>
                <a:cs typeface="+mj-cs"/>
              </a:defRPr>
            </a:lvl1pPr>
          </a:lstStyle>
          <a:p>
            <a:pPr marL="0" marR="0" lvl="0" indent="0" algn="l" defTabSz="914400" rtl="0" eaLnBrk="1" fontAlgn="auto" latinLnBrk="0" hangingPunct="1">
              <a:lnSpc>
                <a:spcPct val="90000"/>
              </a:lnSpc>
              <a:spcBef>
                <a:spcPct val="0"/>
              </a:spcBef>
              <a:spcAft>
                <a:spcPts val="0"/>
              </a:spcAft>
              <a:buClrTx/>
              <a:buSzTx/>
              <a:buFontTx/>
              <a:buNone/>
              <a:tabLst/>
              <a:defRPr/>
            </a:pPr>
            <a:r>
              <a:rPr kumimoji="0" lang="en-US" sz="2800" b="1" i="0" u="none" strike="noStrike" kern="1200" cap="none" spc="0" normalizeH="0" baseline="0" noProof="0" dirty="0">
                <a:ln>
                  <a:noFill/>
                </a:ln>
                <a:solidFill>
                  <a:prstClr val="white"/>
                </a:solidFill>
                <a:effectLst/>
                <a:uLnTx/>
                <a:uFillTx/>
                <a:latin typeface="Cambria" panose="02040503050406030204" pitchFamily="18" charset="0"/>
                <a:ea typeface="Cambria" panose="02040503050406030204" pitchFamily="18" charset="0"/>
                <a:cs typeface="+mj-cs"/>
              </a:rPr>
              <a:t>Offshore Fund</a:t>
            </a:r>
          </a:p>
          <a:p>
            <a:pPr marL="0" marR="0" lvl="0" indent="0" algn="l" defTabSz="914400" rtl="0" eaLnBrk="1" fontAlgn="auto" latinLnBrk="0" hangingPunct="1">
              <a:lnSpc>
                <a:spcPct val="90000"/>
              </a:lnSpc>
              <a:spcBef>
                <a:spcPct val="0"/>
              </a:spcBef>
              <a:spcAft>
                <a:spcPts val="0"/>
              </a:spcAft>
              <a:buClrTx/>
              <a:buSzTx/>
              <a:buFontTx/>
              <a:buNone/>
              <a:tabLst/>
              <a:defRPr/>
            </a:pPr>
            <a:r>
              <a:rPr kumimoji="0" lang="en-US" sz="2800" b="1" i="0" u="none" strike="noStrike" kern="1200" cap="none" spc="0" normalizeH="0" baseline="0" noProof="0" dirty="0">
                <a:ln>
                  <a:noFill/>
                </a:ln>
                <a:solidFill>
                  <a:prstClr val="white"/>
                </a:solidFill>
                <a:effectLst/>
                <a:uLnTx/>
                <a:uFillTx/>
                <a:latin typeface="Cambria" panose="02040503050406030204" pitchFamily="18" charset="0"/>
                <a:ea typeface="Cambria" panose="02040503050406030204" pitchFamily="18" charset="0"/>
                <a:cs typeface="+mj-cs"/>
              </a:rPr>
              <a:t>Varanium Newport Global Fund</a:t>
            </a:r>
          </a:p>
        </p:txBody>
      </p:sp>
      <p:sp>
        <p:nvSpPr>
          <p:cNvPr id="6" name="TextBox 5">
            <a:extLst>
              <a:ext uri="{FF2B5EF4-FFF2-40B4-BE49-F238E27FC236}">
                <a16:creationId xmlns:a16="http://schemas.microsoft.com/office/drawing/2014/main" id="{E822D9C2-3872-6A43-B924-7C79100EE55A}"/>
              </a:ext>
            </a:extLst>
          </p:cNvPr>
          <p:cNvSpPr txBox="1"/>
          <p:nvPr/>
        </p:nvSpPr>
        <p:spPr>
          <a:xfrm>
            <a:off x="6533487" y="5746279"/>
            <a:ext cx="2010907" cy="718396"/>
          </a:xfrm>
          <a:prstGeom prst="rect">
            <a:avLst/>
          </a:prstGeom>
          <a:solidFill>
            <a:srgbClr val="DBC8B2"/>
          </a:solidFill>
          <a:ln>
            <a:solidFill>
              <a:schemeClr val="bg1">
                <a:lumMod val="85000"/>
              </a:schemeClr>
            </a:solidFill>
          </a:ln>
        </p:spPr>
        <p:txBody>
          <a:bodyPr wrap="square" lIns="27432" tIns="9144" rIns="27432" bIns="9144"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IN" sz="900" b="1" i="0" u="none" strike="noStrike" kern="1200" cap="none" spc="0" normalizeH="0" baseline="0" noProof="0">
              <a:ln>
                <a:noFill/>
              </a:ln>
              <a:solidFill>
                <a:srgbClr val="000000"/>
              </a:solidFill>
              <a:effectLst/>
              <a:uLnTx/>
              <a:uFillTx/>
              <a:latin typeface="Cambria"/>
              <a:ea typeface="+mn-ea"/>
              <a:cs typeface="Cambria"/>
            </a:endParaRP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IN" sz="1300" b="1" i="0" u="none" strike="noStrike" kern="1200" cap="none" spc="0" normalizeH="0" baseline="0" noProof="0">
                <a:ln>
                  <a:noFill/>
                </a:ln>
                <a:solidFill>
                  <a:srgbClr val="000000"/>
                </a:solidFill>
                <a:effectLst/>
                <a:uLnTx/>
                <a:uFillTx/>
                <a:latin typeface="Cambria"/>
                <a:ea typeface="+mn-ea"/>
                <a:cs typeface="Cambria"/>
              </a:rPr>
              <a:t>Net Levered Yield</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IN" sz="1300" b="1" i="0" u="none" strike="noStrike" kern="1200" cap="none" spc="0" normalizeH="0" baseline="0" noProof="0">
                <a:ln>
                  <a:noFill/>
                </a:ln>
                <a:solidFill>
                  <a:srgbClr val="000000"/>
                </a:solidFill>
                <a:effectLst/>
                <a:uLnTx/>
                <a:uFillTx/>
                <a:latin typeface="Cambria"/>
                <a:ea typeface="+mn-ea"/>
                <a:cs typeface="Cambria"/>
              </a:rPr>
              <a:t>~7.6%</a:t>
            </a:r>
          </a:p>
          <a:p>
            <a:pPr marL="0" marR="0" lvl="0" indent="0" algn="ctr" defTabSz="457200" rtl="0" eaLnBrk="1" fontAlgn="auto" latinLnBrk="0" hangingPunct="1">
              <a:lnSpc>
                <a:spcPct val="100000"/>
              </a:lnSpc>
              <a:spcBef>
                <a:spcPts val="0"/>
              </a:spcBef>
              <a:spcAft>
                <a:spcPts val="0"/>
              </a:spcAft>
              <a:buClrTx/>
              <a:buSzTx/>
              <a:buFontTx/>
              <a:buNone/>
              <a:tabLst/>
              <a:defRPr/>
            </a:pPr>
            <a:endParaRPr kumimoji="0" sz="900" b="1" i="0" u="none" strike="noStrike" kern="1200" cap="none" spc="0" normalizeH="0" baseline="0" noProof="0">
              <a:ln>
                <a:noFill/>
              </a:ln>
              <a:solidFill>
                <a:srgbClr val="000000"/>
              </a:solidFill>
              <a:effectLst/>
              <a:uLnTx/>
              <a:uFillTx/>
              <a:latin typeface="Cambria"/>
              <a:ea typeface="+mn-ea"/>
              <a:cs typeface="Cambria"/>
            </a:endParaRPr>
          </a:p>
        </p:txBody>
      </p:sp>
      <p:graphicFrame>
        <p:nvGraphicFramePr>
          <p:cNvPr id="15" name="Table 14">
            <a:extLst>
              <a:ext uri="{FF2B5EF4-FFF2-40B4-BE49-F238E27FC236}">
                <a16:creationId xmlns:a16="http://schemas.microsoft.com/office/drawing/2014/main" id="{2B1D276F-E4E0-67C9-9D2D-049D7075231E}"/>
              </a:ext>
            </a:extLst>
          </p:cNvPr>
          <p:cNvGraphicFramePr>
            <a:graphicFrameLocks noGrp="1"/>
          </p:cNvGraphicFramePr>
          <p:nvPr/>
        </p:nvGraphicFramePr>
        <p:xfrm>
          <a:off x="4229959" y="1238997"/>
          <a:ext cx="7729830" cy="2139487"/>
        </p:xfrm>
        <a:graphic>
          <a:graphicData uri="http://schemas.openxmlformats.org/drawingml/2006/table">
            <a:tbl>
              <a:tblPr>
                <a:tableStyleId>{5C22544A-7EE6-4342-B048-85BDC9FD1C3A}</a:tableStyleId>
              </a:tblPr>
              <a:tblGrid>
                <a:gridCol w="3363907">
                  <a:extLst>
                    <a:ext uri="{9D8B030D-6E8A-4147-A177-3AD203B41FA5}">
                      <a16:colId xmlns:a16="http://schemas.microsoft.com/office/drawing/2014/main" val="20000"/>
                    </a:ext>
                  </a:extLst>
                </a:gridCol>
                <a:gridCol w="1359878">
                  <a:extLst>
                    <a:ext uri="{9D8B030D-6E8A-4147-A177-3AD203B41FA5}">
                      <a16:colId xmlns:a16="http://schemas.microsoft.com/office/drawing/2014/main" val="20001"/>
                    </a:ext>
                  </a:extLst>
                </a:gridCol>
                <a:gridCol w="3006045">
                  <a:extLst>
                    <a:ext uri="{9D8B030D-6E8A-4147-A177-3AD203B41FA5}">
                      <a16:colId xmlns:a16="http://schemas.microsoft.com/office/drawing/2014/main" val="20002"/>
                    </a:ext>
                  </a:extLst>
                </a:gridCol>
              </a:tblGrid>
              <a:tr h="376387">
                <a:tc>
                  <a:txBody>
                    <a:bodyPr/>
                    <a:lstStyle/>
                    <a:p>
                      <a:pPr algn="ctr"/>
                      <a:r>
                        <a:rPr sz="1300" b="1" i="0">
                          <a:solidFill>
                            <a:srgbClr val="FFFFFF"/>
                          </a:solidFill>
                          <a:latin typeface="Cambria"/>
                          <a:cs typeface="Cambria"/>
                        </a:rPr>
                        <a:t>Issuer</a:t>
                      </a:r>
                    </a:p>
                  </a:txBody>
                  <a:tcPr marL="45720" marR="36576" marT="9144" marB="9144" anchor="ctr">
                    <a:solidFill>
                      <a:srgbClr val="000000"/>
                    </a:solidFill>
                  </a:tcPr>
                </a:tc>
                <a:tc>
                  <a:txBody>
                    <a:bodyPr/>
                    <a:lstStyle/>
                    <a:p>
                      <a:pPr algn="ctr"/>
                      <a:r>
                        <a:rPr sz="1300" b="1" i="0">
                          <a:solidFill>
                            <a:srgbClr val="FFFFFF"/>
                          </a:solidFill>
                          <a:latin typeface="Cambria"/>
                          <a:cs typeface="Cambria"/>
                        </a:rPr>
                        <a:t>Holding</a:t>
                      </a:r>
                    </a:p>
                  </a:txBody>
                  <a:tcPr marL="45720" marR="36576" marT="9144" marB="9144" anchor="ctr">
                    <a:solidFill>
                      <a:srgbClr val="000000"/>
                    </a:solidFill>
                  </a:tcPr>
                </a:tc>
                <a:tc>
                  <a:txBody>
                    <a:bodyPr/>
                    <a:lstStyle/>
                    <a:p>
                      <a:pPr algn="ctr"/>
                      <a:r>
                        <a:rPr sz="1300" b="1" i="0">
                          <a:solidFill>
                            <a:srgbClr val="FFFFFF"/>
                          </a:solidFill>
                          <a:latin typeface="Cambria"/>
                          <a:cs typeface="Cambria"/>
                        </a:rPr>
                        <a:t>Rating</a:t>
                      </a:r>
                    </a:p>
                  </a:txBody>
                  <a:tcPr marL="45720" marR="36576" marT="9144" marB="9144" anchor="ctr">
                    <a:solidFill>
                      <a:srgbClr val="000000"/>
                    </a:solidFill>
                  </a:tcPr>
                </a:tc>
                <a:extLst>
                  <a:ext uri="{0D108BD9-81ED-4DB2-BD59-A6C34878D82A}">
                    <a16:rowId xmlns:a16="http://schemas.microsoft.com/office/drawing/2014/main" val="10000"/>
                  </a:ext>
                </a:extLst>
              </a:tr>
              <a:tr h="293850">
                <a:tc>
                  <a:txBody>
                    <a:bodyPr/>
                    <a:lstStyle/>
                    <a:p>
                      <a:pPr algn="ctr"/>
                      <a:r>
                        <a:rPr sz="1300" b="0" i="0">
                          <a:solidFill>
                            <a:srgbClr val="000000"/>
                          </a:solidFill>
                          <a:latin typeface="Cambria"/>
                          <a:cs typeface="Cambria"/>
                        </a:rPr>
                        <a:t>Santander UK PLC</a:t>
                      </a:r>
                    </a:p>
                  </a:txBody>
                  <a:tcPr marL="45720" marR="36576" marT="9144" marB="9144" anchor="ctr">
                    <a:solidFill>
                      <a:srgbClr val="FFFFFF"/>
                    </a:solidFill>
                  </a:tcPr>
                </a:tc>
                <a:tc>
                  <a:txBody>
                    <a:bodyPr/>
                    <a:lstStyle/>
                    <a:p>
                      <a:pPr algn="ctr"/>
                      <a:r>
                        <a:rPr sz="1300" b="0" i="0">
                          <a:solidFill>
                            <a:srgbClr val="000000"/>
                          </a:solidFill>
                          <a:latin typeface="Cambria"/>
                          <a:cs typeface="Cambria"/>
                        </a:rPr>
                        <a:t>22.7%</a:t>
                      </a:r>
                    </a:p>
                  </a:txBody>
                  <a:tcPr marL="45720" marR="36576" marT="9144" marB="9144" anchor="ctr">
                    <a:solidFill>
                      <a:srgbClr val="FFFFFF"/>
                    </a:solidFill>
                  </a:tcPr>
                </a:tc>
                <a:tc>
                  <a:txBody>
                    <a:bodyPr/>
                    <a:lstStyle/>
                    <a:p>
                      <a:pPr algn="ctr"/>
                      <a:r>
                        <a:rPr sz="1300" b="0" i="0">
                          <a:solidFill>
                            <a:srgbClr val="000000"/>
                          </a:solidFill>
                          <a:latin typeface="Cambria"/>
                          <a:cs typeface="Cambria"/>
                        </a:rPr>
                        <a:t>BBB-/Baa3/BBB+</a:t>
                      </a:r>
                    </a:p>
                  </a:txBody>
                  <a:tcPr marL="45720" marR="36576" marT="9144" marB="9144" anchor="ctr">
                    <a:solidFill>
                      <a:srgbClr val="FFFFFF"/>
                    </a:solidFill>
                  </a:tcPr>
                </a:tc>
                <a:extLst>
                  <a:ext uri="{0D108BD9-81ED-4DB2-BD59-A6C34878D82A}">
                    <a16:rowId xmlns:a16="http://schemas.microsoft.com/office/drawing/2014/main" val="10001"/>
                  </a:ext>
                </a:extLst>
              </a:tr>
              <a:tr h="293850">
                <a:tc>
                  <a:txBody>
                    <a:bodyPr/>
                    <a:lstStyle/>
                    <a:p>
                      <a:pPr algn="ctr"/>
                      <a:r>
                        <a:rPr sz="1300" b="0" i="0">
                          <a:solidFill>
                            <a:srgbClr val="000000"/>
                          </a:solidFill>
                          <a:latin typeface="Cambria"/>
                          <a:cs typeface="Cambria"/>
                        </a:rPr>
                        <a:t>Adani Ports &amp; Special</a:t>
                      </a:r>
                    </a:p>
                  </a:txBody>
                  <a:tcPr marL="45720" marR="36576" marT="9144" marB="9144" anchor="ctr">
                    <a:solidFill>
                      <a:srgbClr val="E7E7E7"/>
                    </a:solidFill>
                  </a:tcPr>
                </a:tc>
                <a:tc>
                  <a:txBody>
                    <a:bodyPr/>
                    <a:lstStyle/>
                    <a:p>
                      <a:pPr algn="ctr"/>
                      <a:r>
                        <a:rPr sz="1300" b="0" i="0">
                          <a:solidFill>
                            <a:srgbClr val="000000"/>
                          </a:solidFill>
                          <a:latin typeface="Cambria"/>
                          <a:cs typeface="Cambria"/>
                        </a:rPr>
                        <a:t>22.5%</a:t>
                      </a:r>
                    </a:p>
                  </a:txBody>
                  <a:tcPr marL="45720" marR="36576" marT="9144" marB="9144" anchor="ctr">
                    <a:solidFill>
                      <a:srgbClr val="E7E7E7"/>
                    </a:solidFill>
                  </a:tcPr>
                </a:tc>
                <a:tc>
                  <a:txBody>
                    <a:bodyPr/>
                    <a:lstStyle/>
                    <a:p>
                      <a:pPr algn="ctr"/>
                      <a:r>
                        <a:rPr sz="1300" b="0" i="0">
                          <a:solidFill>
                            <a:srgbClr val="000000"/>
                          </a:solidFill>
                          <a:latin typeface="Cambria"/>
                          <a:cs typeface="Cambria"/>
                        </a:rPr>
                        <a:t>BBB-/Baa3/BBB-</a:t>
                      </a:r>
                    </a:p>
                  </a:txBody>
                  <a:tcPr marL="45720" marR="36576" marT="9144" marB="9144" anchor="ctr">
                    <a:solidFill>
                      <a:srgbClr val="E7E7E7"/>
                    </a:solidFill>
                  </a:tcPr>
                </a:tc>
                <a:extLst>
                  <a:ext uri="{0D108BD9-81ED-4DB2-BD59-A6C34878D82A}">
                    <a16:rowId xmlns:a16="http://schemas.microsoft.com/office/drawing/2014/main" val="10002"/>
                  </a:ext>
                </a:extLst>
              </a:tr>
              <a:tr h="293850">
                <a:tc>
                  <a:txBody>
                    <a:bodyPr/>
                    <a:lstStyle/>
                    <a:p>
                      <a:pPr algn="ctr"/>
                      <a:r>
                        <a:rPr sz="1300" b="0" i="0">
                          <a:solidFill>
                            <a:srgbClr val="000000"/>
                          </a:solidFill>
                          <a:latin typeface="Cambria"/>
                          <a:cs typeface="Cambria"/>
                        </a:rPr>
                        <a:t>Muthoot Finance</a:t>
                      </a:r>
                    </a:p>
                  </a:txBody>
                  <a:tcPr marL="45720" marR="36576" marT="9144" marB="9144" anchor="ctr">
                    <a:solidFill>
                      <a:srgbClr val="FFFFFF"/>
                    </a:solidFill>
                  </a:tcPr>
                </a:tc>
                <a:tc>
                  <a:txBody>
                    <a:bodyPr/>
                    <a:lstStyle/>
                    <a:p>
                      <a:pPr algn="ctr"/>
                      <a:r>
                        <a:rPr sz="1300" b="0" i="0">
                          <a:solidFill>
                            <a:srgbClr val="000000"/>
                          </a:solidFill>
                          <a:latin typeface="Cambria"/>
                          <a:cs typeface="Cambria"/>
                        </a:rPr>
                        <a:t>22.4%</a:t>
                      </a:r>
                    </a:p>
                  </a:txBody>
                  <a:tcPr marL="45720" marR="36576" marT="9144" marB="9144" anchor="ctr">
                    <a:solidFill>
                      <a:srgbClr val="FFFFFF"/>
                    </a:solidFill>
                  </a:tcPr>
                </a:tc>
                <a:tc>
                  <a:txBody>
                    <a:bodyPr/>
                    <a:lstStyle/>
                    <a:p>
                      <a:pPr algn="ctr"/>
                      <a:r>
                        <a:rPr sz="1300" b="0" i="0">
                          <a:solidFill>
                            <a:srgbClr val="000000"/>
                          </a:solidFill>
                          <a:latin typeface="Cambria"/>
                          <a:cs typeface="Cambria"/>
                        </a:rPr>
                        <a:t>BB+/–/BB+</a:t>
                      </a:r>
                    </a:p>
                  </a:txBody>
                  <a:tcPr marL="45720" marR="36576" marT="9144" marB="9144" anchor="ctr">
                    <a:solidFill>
                      <a:srgbClr val="FFFFFF"/>
                    </a:solidFill>
                  </a:tcPr>
                </a:tc>
                <a:extLst>
                  <a:ext uri="{0D108BD9-81ED-4DB2-BD59-A6C34878D82A}">
                    <a16:rowId xmlns:a16="http://schemas.microsoft.com/office/drawing/2014/main" val="10003"/>
                  </a:ext>
                </a:extLst>
              </a:tr>
              <a:tr h="293850">
                <a:tc>
                  <a:txBody>
                    <a:bodyPr/>
                    <a:lstStyle/>
                    <a:p>
                      <a:pPr algn="ctr"/>
                      <a:r>
                        <a:rPr sz="1300" b="0" i="0">
                          <a:solidFill>
                            <a:srgbClr val="000000"/>
                          </a:solidFill>
                          <a:latin typeface="Cambria"/>
                          <a:cs typeface="Cambria"/>
                        </a:rPr>
                        <a:t>Biocon Biologics Global</a:t>
                      </a:r>
                    </a:p>
                  </a:txBody>
                  <a:tcPr marL="45720" marR="36576" marT="9144" marB="9144" anchor="ctr">
                    <a:solidFill>
                      <a:srgbClr val="E7E7E7"/>
                    </a:solidFill>
                  </a:tcPr>
                </a:tc>
                <a:tc>
                  <a:txBody>
                    <a:bodyPr/>
                    <a:lstStyle/>
                    <a:p>
                      <a:pPr algn="ctr"/>
                      <a:r>
                        <a:rPr sz="1300" b="0" i="0">
                          <a:solidFill>
                            <a:srgbClr val="000000"/>
                          </a:solidFill>
                          <a:latin typeface="Cambria"/>
                          <a:cs typeface="Cambria"/>
                        </a:rPr>
                        <a:t>22.4%</a:t>
                      </a:r>
                    </a:p>
                  </a:txBody>
                  <a:tcPr marL="45720" marR="36576" marT="9144" marB="9144" anchor="ctr">
                    <a:solidFill>
                      <a:srgbClr val="E7E7E7"/>
                    </a:solidFill>
                  </a:tcPr>
                </a:tc>
                <a:tc>
                  <a:txBody>
                    <a:bodyPr/>
                    <a:lstStyle/>
                    <a:p>
                      <a:pPr algn="ctr"/>
                      <a:r>
                        <a:rPr sz="1300" b="0" i="0">
                          <a:solidFill>
                            <a:srgbClr val="000000"/>
                          </a:solidFill>
                          <a:latin typeface="Cambria"/>
                          <a:cs typeface="Cambria"/>
                        </a:rPr>
                        <a:t>BB+/–/BB</a:t>
                      </a:r>
                    </a:p>
                  </a:txBody>
                  <a:tcPr marL="45720" marR="36576" marT="9144" marB="9144" anchor="ctr">
                    <a:solidFill>
                      <a:srgbClr val="E7E7E7"/>
                    </a:solidFill>
                  </a:tcPr>
                </a:tc>
                <a:extLst>
                  <a:ext uri="{0D108BD9-81ED-4DB2-BD59-A6C34878D82A}">
                    <a16:rowId xmlns:a16="http://schemas.microsoft.com/office/drawing/2014/main" val="10004"/>
                  </a:ext>
                </a:extLst>
              </a:tr>
              <a:tr h="293850">
                <a:tc>
                  <a:txBody>
                    <a:bodyPr/>
                    <a:lstStyle/>
                    <a:p>
                      <a:pPr algn="ctr"/>
                      <a:r>
                        <a:rPr sz="1300" b="0" i="0">
                          <a:solidFill>
                            <a:srgbClr val="000000"/>
                          </a:solidFill>
                          <a:latin typeface="Cambria"/>
                          <a:cs typeface="Cambria"/>
                        </a:rPr>
                        <a:t>Shriram Finance</a:t>
                      </a:r>
                    </a:p>
                  </a:txBody>
                  <a:tcPr marL="45720" marR="36576" marT="9144" marB="9144" anchor="ctr">
                    <a:solidFill>
                      <a:srgbClr val="FFFFFF"/>
                    </a:solidFill>
                  </a:tcPr>
                </a:tc>
                <a:tc>
                  <a:txBody>
                    <a:bodyPr/>
                    <a:lstStyle/>
                    <a:p>
                      <a:pPr algn="ctr"/>
                      <a:r>
                        <a:rPr sz="1300" b="0" i="0">
                          <a:solidFill>
                            <a:srgbClr val="000000"/>
                          </a:solidFill>
                          <a:latin typeface="Cambria"/>
                          <a:cs typeface="Cambria"/>
                        </a:rPr>
                        <a:t>5.0%</a:t>
                      </a:r>
                    </a:p>
                  </a:txBody>
                  <a:tcPr marL="45720" marR="36576" marT="9144" marB="9144" anchor="ctr">
                    <a:solidFill>
                      <a:srgbClr val="FFFFFF"/>
                    </a:solidFill>
                  </a:tcPr>
                </a:tc>
                <a:tc>
                  <a:txBody>
                    <a:bodyPr/>
                    <a:lstStyle/>
                    <a:p>
                      <a:pPr algn="ctr"/>
                      <a:r>
                        <a:rPr sz="1300" b="0" i="0">
                          <a:solidFill>
                            <a:srgbClr val="000000"/>
                          </a:solidFill>
                          <a:latin typeface="Cambria"/>
                          <a:cs typeface="Cambria"/>
                        </a:rPr>
                        <a:t>BBB-/–/BB+</a:t>
                      </a:r>
                    </a:p>
                  </a:txBody>
                  <a:tcPr marL="45720" marR="36576" marT="9144" marB="9144" anchor="ctr">
                    <a:solidFill>
                      <a:srgbClr val="FFFFFF"/>
                    </a:solidFill>
                  </a:tcPr>
                </a:tc>
                <a:extLst>
                  <a:ext uri="{0D108BD9-81ED-4DB2-BD59-A6C34878D82A}">
                    <a16:rowId xmlns:a16="http://schemas.microsoft.com/office/drawing/2014/main" val="10005"/>
                  </a:ext>
                </a:extLst>
              </a:tr>
              <a:tr h="293850">
                <a:tc>
                  <a:txBody>
                    <a:bodyPr/>
                    <a:lstStyle/>
                    <a:p>
                      <a:pPr algn="ctr"/>
                      <a:r>
                        <a:rPr sz="1300" b="0" i="0">
                          <a:solidFill>
                            <a:srgbClr val="000000"/>
                          </a:solidFill>
                          <a:latin typeface="Cambria"/>
                          <a:cs typeface="Cambria"/>
                        </a:rPr>
                        <a:t>Delhi Int. Airport</a:t>
                      </a:r>
                    </a:p>
                  </a:txBody>
                  <a:tcPr marL="45720" marR="36576" marT="9144" marB="9144" anchor="ctr">
                    <a:solidFill>
                      <a:srgbClr val="E7E7E7"/>
                    </a:solidFill>
                  </a:tcPr>
                </a:tc>
                <a:tc>
                  <a:txBody>
                    <a:bodyPr/>
                    <a:lstStyle/>
                    <a:p>
                      <a:pPr algn="ctr"/>
                      <a:r>
                        <a:rPr sz="1300" b="0" i="0">
                          <a:solidFill>
                            <a:srgbClr val="000000"/>
                          </a:solidFill>
                          <a:latin typeface="Cambria"/>
                          <a:cs typeface="Cambria"/>
                        </a:rPr>
                        <a:t>5.0%</a:t>
                      </a:r>
                    </a:p>
                  </a:txBody>
                  <a:tcPr marL="45720" marR="36576" marT="9144" marB="9144" anchor="ctr">
                    <a:solidFill>
                      <a:srgbClr val="E7E7E7"/>
                    </a:solidFill>
                  </a:tcPr>
                </a:tc>
                <a:tc>
                  <a:txBody>
                    <a:bodyPr/>
                    <a:lstStyle/>
                    <a:p>
                      <a:pPr algn="ctr"/>
                      <a:r>
                        <a:rPr sz="1300" b="0" i="0">
                          <a:solidFill>
                            <a:srgbClr val="000000"/>
                          </a:solidFill>
                          <a:latin typeface="Cambria"/>
                          <a:cs typeface="Cambria"/>
                        </a:rPr>
                        <a:t>BB/Ba3/BB+</a:t>
                      </a:r>
                    </a:p>
                  </a:txBody>
                  <a:tcPr marL="45720" marR="36576" marT="9144" marB="9144" anchor="ctr">
                    <a:solidFill>
                      <a:srgbClr val="E7E7E7"/>
                    </a:solidFill>
                  </a:tcPr>
                </a:tc>
                <a:extLst>
                  <a:ext uri="{0D108BD9-81ED-4DB2-BD59-A6C34878D82A}">
                    <a16:rowId xmlns:a16="http://schemas.microsoft.com/office/drawing/2014/main" val="10006"/>
                  </a:ext>
                </a:extLst>
              </a:tr>
            </a:tbl>
          </a:graphicData>
        </a:graphic>
      </p:graphicFrame>
      <p:graphicFrame>
        <p:nvGraphicFramePr>
          <p:cNvPr id="16" name="Chart 15">
            <a:extLst>
              <a:ext uri="{FF2B5EF4-FFF2-40B4-BE49-F238E27FC236}">
                <a16:creationId xmlns:a16="http://schemas.microsoft.com/office/drawing/2014/main" id="{A1E39DFC-E4BA-04F9-33C8-5D3D347579C1}"/>
              </a:ext>
            </a:extLst>
          </p:cNvPr>
          <p:cNvGraphicFramePr>
            <a:graphicFrameLocks noGrp="1"/>
          </p:cNvGraphicFramePr>
          <p:nvPr/>
        </p:nvGraphicFramePr>
        <p:xfrm>
          <a:off x="8823807" y="3821541"/>
          <a:ext cx="3155311" cy="1466869"/>
        </p:xfrm>
        <a:graphic>
          <a:graphicData uri="http://schemas.openxmlformats.org/drawingml/2006/chart">
            <c:chart xmlns:c="http://schemas.openxmlformats.org/drawingml/2006/chart" xmlns:r="http://schemas.openxmlformats.org/officeDocument/2006/relationships" r:id="rId3"/>
          </a:graphicData>
        </a:graphic>
      </p:graphicFrame>
      <p:sp>
        <p:nvSpPr>
          <p:cNvPr id="17" name="TextBox 16">
            <a:extLst>
              <a:ext uri="{FF2B5EF4-FFF2-40B4-BE49-F238E27FC236}">
                <a16:creationId xmlns:a16="http://schemas.microsoft.com/office/drawing/2014/main" id="{1BAC6F7A-EEA1-66EF-3ED6-D4268B64C2E8}"/>
              </a:ext>
            </a:extLst>
          </p:cNvPr>
          <p:cNvSpPr txBox="1"/>
          <p:nvPr/>
        </p:nvSpPr>
        <p:spPr>
          <a:xfrm>
            <a:off x="8880989" y="3494196"/>
            <a:ext cx="3236837" cy="233910"/>
          </a:xfrm>
          <a:prstGeom prst="rect">
            <a:avLst/>
          </a:prstGeom>
          <a:noFill/>
          <a:ln>
            <a:noFill/>
          </a:ln>
        </p:spPr>
        <p:txBody>
          <a:bodyPr wrap="square" lIns="27432" tIns="9144" rIns="27432" bIns="9144" anchor="ctr">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IN" sz="1400" b="1" i="0" u="none" strike="noStrike" kern="1200" cap="none" spc="0" normalizeH="0" baseline="0" noProof="0">
                <a:ln>
                  <a:noFill/>
                </a:ln>
                <a:solidFill>
                  <a:srgbClr val="000000"/>
                </a:solidFill>
                <a:effectLst/>
                <a:uLnTx/>
                <a:uFillTx/>
                <a:latin typeface="Cambria"/>
                <a:ea typeface="+mn-ea"/>
                <a:cs typeface="Cambria"/>
              </a:rPr>
              <a:t>Country Allocation</a:t>
            </a:r>
            <a:endParaRPr kumimoji="0" sz="1400" b="1" i="0" u="none" strike="noStrike" kern="1200" cap="none" spc="0" normalizeH="0" baseline="0" noProof="0">
              <a:ln>
                <a:noFill/>
              </a:ln>
              <a:solidFill>
                <a:srgbClr val="000000"/>
              </a:solidFill>
              <a:effectLst/>
              <a:uLnTx/>
              <a:uFillTx/>
              <a:latin typeface="Cambria"/>
              <a:ea typeface="+mn-ea"/>
              <a:cs typeface="Cambria"/>
            </a:endParaRPr>
          </a:p>
        </p:txBody>
      </p:sp>
      <p:graphicFrame>
        <p:nvGraphicFramePr>
          <p:cNvPr id="18" name="Table 17">
            <a:extLst>
              <a:ext uri="{FF2B5EF4-FFF2-40B4-BE49-F238E27FC236}">
                <a16:creationId xmlns:a16="http://schemas.microsoft.com/office/drawing/2014/main" id="{D2F51F8D-8487-4DA3-540C-A46D7E75F582}"/>
              </a:ext>
            </a:extLst>
          </p:cNvPr>
          <p:cNvGraphicFramePr>
            <a:graphicFrameLocks noGrp="1"/>
          </p:cNvGraphicFramePr>
          <p:nvPr/>
        </p:nvGraphicFramePr>
        <p:xfrm>
          <a:off x="8880989" y="5439083"/>
          <a:ext cx="3155311" cy="795140"/>
        </p:xfrm>
        <a:graphic>
          <a:graphicData uri="http://schemas.openxmlformats.org/drawingml/2006/table">
            <a:tbl>
              <a:tblPr/>
              <a:tblGrid>
                <a:gridCol w="1384676">
                  <a:extLst>
                    <a:ext uri="{9D8B030D-6E8A-4147-A177-3AD203B41FA5}">
                      <a16:colId xmlns:a16="http://schemas.microsoft.com/office/drawing/2014/main" val="3220171823"/>
                    </a:ext>
                  </a:extLst>
                </a:gridCol>
                <a:gridCol w="1770635">
                  <a:extLst>
                    <a:ext uri="{9D8B030D-6E8A-4147-A177-3AD203B41FA5}">
                      <a16:colId xmlns:a16="http://schemas.microsoft.com/office/drawing/2014/main" val="1308968643"/>
                    </a:ext>
                  </a:extLst>
                </a:gridCol>
              </a:tblGrid>
              <a:tr h="198785">
                <a:tc gridSpan="2">
                  <a:txBody>
                    <a:bodyPr/>
                    <a:lstStyle/>
                    <a:p>
                      <a:pPr algn="ctr" fontAlgn="b"/>
                      <a:r>
                        <a:rPr lang="en-IN" sz="1200" b="1" i="0" u="none" strike="noStrike">
                          <a:solidFill>
                            <a:schemeClr val="bg1"/>
                          </a:solidFill>
                          <a:effectLst/>
                          <a:latin typeface="Cambria" panose="02040503050406030204" pitchFamily="18" charset="0"/>
                          <a:ea typeface="Cambria" panose="02040503050406030204" pitchFamily="18" charset="0"/>
                        </a:rPr>
                        <a:t>Fees &amp; Expenses</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905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tx1">
                        <a:lumMod val="95000"/>
                        <a:lumOff val="5000"/>
                      </a:schemeClr>
                    </a:solidFill>
                  </a:tcPr>
                </a:tc>
                <a:tc hMerge="1">
                  <a:txBody>
                    <a:bodyPr/>
                    <a:lstStyle/>
                    <a:p>
                      <a:endParaRP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905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tx1">
                        <a:lumMod val="95000"/>
                        <a:lumOff val="5000"/>
                      </a:schemeClr>
                    </a:solidFill>
                  </a:tcPr>
                </a:tc>
                <a:extLst>
                  <a:ext uri="{0D108BD9-81ED-4DB2-BD59-A6C34878D82A}">
                    <a16:rowId xmlns:a16="http://schemas.microsoft.com/office/drawing/2014/main" val="2481903916"/>
                  </a:ext>
                </a:extLst>
              </a:tr>
              <a:tr h="198785">
                <a:tc>
                  <a:txBody>
                    <a:bodyPr/>
                    <a:lstStyle/>
                    <a:p>
                      <a:pPr algn="ctr" fontAlgn="b"/>
                      <a:r>
                        <a:rPr lang="en-IN" sz="1200" b="0" i="0" u="none" strike="noStrike">
                          <a:solidFill>
                            <a:srgbClr val="000000"/>
                          </a:solidFill>
                          <a:effectLst/>
                          <a:latin typeface="Cambria" panose="02040503050406030204" pitchFamily="18" charset="0"/>
                          <a:ea typeface="Cambria" panose="02040503050406030204" pitchFamily="18" charset="0"/>
                        </a:rPr>
                        <a:t>Set up Fees</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E7E7E7"/>
                    </a:solidFill>
                  </a:tcPr>
                </a:tc>
                <a:tc>
                  <a:txBody>
                    <a:bodyPr/>
                    <a:lstStyle/>
                    <a:p>
                      <a:pPr algn="ctr" fontAlgn="b"/>
                      <a:r>
                        <a:rPr lang="en-IN" sz="1200" b="0" i="0" u="none" strike="noStrike">
                          <a:solidFill>
                            <a:srgbClr val="000000"/>
                          </a:solidFill>
                          <a:effectLst/>
                          <a:latin typeface="Cambria" panose="02040503050406030204" pitchFamily="18" charset="0"/>
                          <a:ea typeface="Cambria" panose="02040503050406030204" pitchFamily="18" charset="0"/>
                        </a:rPr>
                        <a:t>1%</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E7E7E7"/>
                    </a:solidFill>
                  </a:tcPr>
                </a:tc>
                <a:extLst>
                  <a:ext uri="{0D108BD9-81ED-4DB2-BD59-A6C34878D82A}">
                    <a16:rowId xmlns:a16="http://schemas.microsoft.com/office/drawing/2014/main" val="1162688777"/>
                  </a:ext>
                </a:extLst>
              </a:tr>
              <a:tr h="198785">
                <a:tc>
                  <a:txBody>
                    <a:bodyPr/>
                    <a:lstStyle/>
                    <a:p>
                      <a:pPr algn="ctr" fontAlgn="b"/>
                      <a:r>
                        <a:rPr lang="en-IN" sz="1200" b="0" i="0" u="none" strike="noStrike">
                          <a:solidFill>
                            <a:srgbClr val="000000"/>
                          </a:solidFill>
                          <a:effectLst/>
                          <a:latin typeface="Cambria" panose="02040503050406030204" pitchFamily="18" charset="0"/>
                          <a:ea typeface="Cambria" panose="02040503050406030204" pitchFamily="18" charset="0"/>
                        </a:rPr>
                        <a:t>Mngmt</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E7E7E7"/>
                    </a:solidFill>
                  </a:tcPr>
                </a:tc>
                <a:tc>
                  <a:txBody>
                    <a:bodyPr/>
                    <a:lstStyle/>
                    <a:p>
                      <a:pPr algn="ctr" fontAlgn="b"/>
                      <a:r>
                        <a:rPr lang="en-IN" sz="1200" b="0" i="0" u="none" strike="noStrike">
                          <a:solidFill>
                            <a:srgbClr val="000000"/>
                          </a:solidFill>
                          <a:effectLst/>
                          <a:latin typeface="Cambria" panose="02040503050406030204" pitchFamily="18" charset="0"/>
                          <a:ea typeface="Cambria" panose="02040503050406030204" pitchFamily="18" charset="0"/>
                        </a:rPr>
                        <a:t>1%</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E7E7E7"/>
                    </a:solidFill>
                  </a:tcPr>
                </a:tc>
                <a:extLst>
                  <a:ext uri="{0D108BD9-81ED-4DB2-BD59-A6C34878D82A}">
                    <a16:rowId xmlns:a16="http://schemas.microsoft.com/office/drawing/2014/main" val="2333232710"/>
                  </a:ext>
                </a:extLst>
              </a:tr>
              <a:tr h="198785">
                <a:tc>
                  <a:txBody>
                    <a:bodyPr/>
                    <a:lstStyle/>
                    <a:p>
                      <a:pPr algn="ctr" fontAlgn="b"/>
                      <a:r>
                        <a:rPr lang="en-IN" sz="1200" b="0" i="0" u="none" strike="noStrike" err="1">
                          <a:solidFill>
                            <a:srgbClr val="000000"/>
                          </a:solidFill>
                          <a:effectLst/>
                          <a:latin typeface="Cambria" panose="02040503050406030204" pitchFamily="18" charset="0"/>
                          <a:ea typeface="Cambria" panose="02040503050406030204" pitchFamily="18" charset="0"/>
                        </a:rPr>
                        <a:t>Opex</a:t>
                      </a:r>
                      <a:endParaRPr lang="en-IN" sz="1200" b="0" i="0" u="none" strike="noStrike">
                        <a:solidFill>
                          <a:srgbClr val="000000"/>
                        </a:solidFill>
                        <a:effectLst/>
                        <a:latin typeface="Cambria" panose="02040503050406030204" pitchFamily="18" charset="0"/>
                        <a:ea typeface="Cambria" panose="02040503050406030204" pitchFamily="18" charset="0"/>
                      </a:endParaRP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E7E7E7"/>
                    </a:solidFill>
                  </a:tcPr>
                </a:tc>
                <a:tc>
                  <a:txBody>
                    <a:bodyPr/>
                    <a:lstStyle/>
                    <a:p>
                      <a:pPr algn="ctr" fontAlgn="b"/>
                      <a:r>
                        <a:rPr lang="en-IN" sz="1200" b="0" i="0" u="none" strike="noStrike">
                          <a:solidFill>
                            <a:srgbClr val="000000"/>
                          </a:solidFill>
                          <a:effectLst/>
                          <a:latin typeface="Cambria" panose="02040503050406030204" pitchFamily="18" charset="0"/>
                          <a:ea typeface="Cambria" panose="02040503050406030204" pitchFamily="18" charset="0"/>
                        </a:rPr>
                        <a:t>0.1%</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E7E7E7"/>
                    </a:solidFill>
                  </a:tcPr>
                </a:tc>
                <a:extLst>
                  <a:ext uri="{0D108BD9-81ED-4DB2-BD59-A6C34878D82A}">
                    <a16:rowId xmlns:a16="http://schemas.microsoft.com/office/drawing/2014/main" val="3353741471"/>
                  </a:ext>
                </a:extLst>
              </a:tr>
            </a:tbl>
          </a:graphicData>
        </a:graphic>
      </p:graphicFrame>
      <p:graphicFrame>
        <p:nvGraphicFramePr>
          <p:cNvPr id="19" name="Chart 18">
            <a:extLst>
              <a:ext uri="{FF2B5EF4-FFF2-40B4-BE49-F238E27FC236}">
                <a16:creationId xmlns:a16="http://schemas.microsoft.com/office/drawing/2014/main" id="{326C61FC-E7AF-2093-9CB9-ED913A00F319}"/>
              </a:ext>
            </a:extLst>
          </p:cNvPr>
          <p:cNvGraphicFramePr>
            <a:graphicFrameLocks noGrp="1"/>
          </p:cNvGraphicFramePr>
          <p:nvPr/>
        </p:nvGraphicFramePr>
        <p:xfrm>
          <a:off x="4289908" y="3785689"/>
          <a:ext cx="4254486" cy="1833314"/>
        </p:xfrm>
        <a:graphic>
          <a:graphicData uri="http://schemas.openxmlformats.org/drawingml/2006/chart">
            <c:chart xmlns:c="http://schemas.openxmlformats.org/drawingml/2006/chart" xmlns:r="http://schemas.openxmlformats.org/officeDocument/2006/relationships" r:id="rId4"/>
          </a:graphicData>
        </a:graphic>
      </p:graphicFrame>
      <p:sp>
        <p:nvSpPr>
          <p:cNvPr id="20" name="TextBox 19">
            <a:extLst>
              <a:ext uri="{FF2B5EF4-FFF2-40B4-BE49-F238E27FC236}">
                <a16:creationId xmlns:a16="http://schemas.microsoft.com/office/drawing/2014/main" id="{19F8A6D7-E7D4-43FD-8ACD-C8B304987931}"/>
              </a:ext>
            </a:extLst>
          </p:cNvPr>
          <p:cNvSpPr txBox="1"/>
          <p:nvPr/>
        </p:nvSpPr>
        <p:spPr>
          <a:xfrm>
            <a:off x="4334487" y="3497683"/>
            <a:ext cx="3236837" cy="233910"/>
          </a:xfrm>
          <a:prstGeom prst="rect">
            <a:avLst/>
          </a:prstGeom>
          <a:noFill/>
          <a:ln>
            <a:noFill/>
          </a:ln>
        </p:spPr>
        <p:txBody>
          <a:bodyPr wrap="square" lIns="27432" tIns="9144" rIns="27432" bIns="9144" anchor="ctr">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IN" sz="1400" b="1" i="0" u="none" strike="noStrike" kern="1200" cap="none" spc="0" normalizeH="0" baseline="0" noProof="0">
                <a:ln>
                  <a:noFill/>
                </a:ln>
                <a:solidFill>
                  <a:srgbClr val="000000"/>
                </a:solidFill>
                <a:effectLst/>
                <a:uLnTx/>
                <a:uFillTx/>
                <a:latin typeface="Cambria"/>
                <a:ea typeface="+mn-ea"/>
                <a:cs typeface="Cambria"/>
              </a:rPr>
              <a:t>Credit Quality</a:t>
            </a:r>
            <a:endParaRPr kumimoji="0" sz="1400" b="1" i="0" u="none" strike="noStrike" kern="1200" cap="none" spc="0" normalizeH="0" baseline="0" noProof="0">
              <a:ln>
                <a:noFill/>
              </a:ln>
              <a:solidFill>
                <a:srgbClr val="000000"/>
              </a:solidFill>
              <a:effectLst/>
              <a:uLnTx/>
              <a:uFillTx/>
              <a:latin typeface="Cambria"/>
              <a:ea typeface="+mn-ea"/>
              <a:cs typeface="Cambria"/>
            </a:endParaRPr>
          </a:p>
        </p:txBody>
      </p:sp>
      <p:sp>
        <p:nvSpPr>
          <p:cNvPr id="3" name="TextBox 2">
            <a:extLst>
              <a:ext uri="{FF2B5EF4-FFF2-40B4-BE49-F238E27FC236}">
                <a16:creationId xmlns:a16="http://schemas.microsoft.com/office/drawing/2014/main" id="{20A65006-8D85-062E-6DF7-FE3DB95866C7}"/>
              </a:ext>
            </a:extLst>
          </p:cNvPr>
          <p:cNvSpPr txBox="1"/>
          <p:nvPr/>
        </p:nvSpPr>
        <p:spPr>
          <a:xfrm>
            <a:off x="8836970" y="6285841"/>
            <a:ext cx="3128984" cy="24622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000" b="0" i="1"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US NRI Can invest Min. 1Mn USD </a:t>
            </a:r>
          </a:p>
        </p:txBody>
      </p:sp>
      <p:sp>
        <p:nvSpPr>
          <p:cNvPr id="9" name="Slide Number Placeholder 18">
            <a:extLst>
              <a:ext uri="{FF2B5EF4-FFF2-40B4-BE49-F238E27FC236}">
                <a16:creationId xmlns:a16="http://schemas.microsoft.com/office/drawing/2014/main" id="{8491BAD3-5606-902E-E2B3-D8AE83D0982B}"/>
              </a:ext>
            </a:extLst>
          </p:cNvPr>
          <p:cNvSpPr>
            <a:spLocks noGrp="1"/>
          </p:cNvSpPr>
          <p:nvPr>
            <p:ph type="sldNum" sz="quarter" idx="12"/>
          </p:nvPr>
        </p:nvSpPr>
        <p:spPr>
          <a:xfrm>
            <a:off x="9448800" y="6535368"/>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1E62F875-1F54-4527-993B-FB1D0CCB3E02}" type="slidenum">
              <a:rPr kumimoji="0" lang="en-IN" sz="1200" b="1" i="0" u="none" strike="noStrike" kern="1200" cap="none" spc="0" normalizeH="0" baseline="0" noProof="0" smtClean="0">
                <a:ln>
                  <a:noFill/>
                </a:ln>
                <a:solidFill>
                  <a:prstClr val="white"/>
                </a:solidFill>
                <a:effectLst/>
                <a:uLnTx/>
                <a:uFillTx/>
                <a:latin typeface="Cambria" panose="02040503050406030204" pitchFamily="18" charset="0"/>
                <a:ea typeface="Cambria" panose="02040503050406030204" pitchFamily="18" charset="0"/>
                <a:cs typeface="+mn-cs"/>
              </a:rPr>
              <a:pPr marL="0" marR="0" lvl="0" indent="0" algn="r" defTabSz="914400" rtl="0" eaLnBrk="1" fontAlgn="auto" latinLnBrk="0" hangingPunct="1">
                <a:lnSpc>
                  <a:spcPct val="100000"/>
                </a:lnSpc>
                <a:spcBef>
                  <a:spcPts val="0"/>
                </a:spcBef>
                <a:spcAft>
                  <a:spcPts val="0"/>
                </a:spcAft>
                <a:buClrTx/>
                <a:buSzTx/>
                <a:buFontTx/>
                <a:buNone/>
                <a:tabLst/>
                <a:defRPr/>
              </a:pPr>
              <a:t>110</a:t>
            </a:fld>
            <a:endParaRPr kumimoji="0" lang="en-IN" sz="1200" b="1" i="0" u="none" strike="noStrike" kern="1200" cap="none" spc="0" normalizeH="0" baseline="0" noProof="0" dirty="0">
              <a:ln>
                <a:noFill/>
              </a:ln>
              <a:solidFill>
                <a:prstClr val="white"/>
              </a:solidFill>
              <a:effectLst/>
              <a:uLnTx/>
              <a:uFillTx/>
              <a:latin typeface="Cambria" panose="02040503050406030204" pitchFamily="18" charset="0"/>
              <a:ea typeface="Cambria" panose="02040503050406030204" pitchFamily="18" charset="0"/>
              <a:cs typeface="+mn-cs"/>
            </a:endParaRPr>
          </a:p>
        </p:txBody>
      </p:sp>
    </p:spTree>
    <p:extLst>
      <p:ext uri="{BB962C8B-B14F-4D97-AF65-F5344CB8AC3E}">
        <p14:creationId xmlns:p14="http://schemas.microsoft.com/office/powerpoint/2010/main" val="1986946605"/>
      </p:ext>
    </p:extLst>
  </p:cSld>
  <p:clrMapOvr>
    <a:masterClrMapping/>
  </p:clrMapOvr>
</p:sld>
</file>

<file path=ppt/slides/slide11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B053195-0C1C-4852-B01A-6521A28BE592}"/>
            </a:ext>
          </a:extLst>
        </p:cNvPr>
        <p:cNvGrpSpPr/>
        <p:nvPr/>
      </p:nvGrpSpPr>
      <p:grpSpPr>
        <a:xfrm>
          <a:off x="0" y="0"/>
          <a:ext cx="0" cy="0"/>
          <a:chOff x="0" y="0"/>
          <a:chExt cx="0" cy="0"/>
        </a:xfrm>
      </p:grpSpPr>
      <p:sp>
        <p:nvSpPr>
          <p:cNvPr id="5" name="Rectangle 4">
            <a:extLst>
              <a:ext uri="{FF2B5EF4-FFF2-40B4-BE49-F238E27FC236}">
                <a16:creationId xmlns:a16="http://schemas.microsoft.com/office/drawing/2014/main" id="{2810E0EB-730A-9D1A-F5D1-6E9A8C5B15B0}"/>
              </a:ext>
            </a:extLst>
          </p:cNvPr>
          <p:cNvSpPr/>
          <p:nvPr/>
        </p:nvSpPr>
        <p:spPr>
          <a:xfrm>
            <a:off x="0" y="0"/>
            <a:ext cx="12192000" cy="821635"/>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dirty="0">
                <a:ln>
                  <a:noFill/>
                </a:ln>
                <a:solidFill>
                  <a:prstClr val="white"/>
                </a:solidFill>
                <a:effectLst/>
                <a:uLnTx/>
                <a:uFillTx/>
                <a:latin typeface="Cambria" panose="02040503050406030204" pitchFamily="18" charset="0"/>
                <a:ea typeface="Cambria" panose="02040503050406030204" pitchFamily="18" charset="0"/>
                <a:cs typeface="+mn-cs"/>
              </a:rPr>
              <a:t>  MUTUAL FUNDS – COMMODITY</a:t>
            </a:r>
            <a:endParaRPr kumimoji="0" lang="en-IN" sz="2800" b="1"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 name="Rectangle 5">
            <a:extLst>
              <a:ext uri="{FF2B5EF4-FFF2-40B4-BE49-F238E27FC236}">
                <a16:creationId xmlns:a16="http://schemas.microsoft.com/office/drawing/2014/main" id="{A1533A7F-12D2-4094-27D8-50F0DC84A583}"/>
              </a:ext>
            </a:extLst>
          </p:cNvPr>
          <p:cNvSpPr/>
          <p:nvPr/>
        </p:nvSpPr>
        <p:spPr>
          <a:xfrm>
            <a:off x="0" y="6622036"/>
            <a:ext cx="12192000" cy="235963"/>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 name="Rectangle 8">
            <a:extLst>
              <a:ext uri="{FF2B5EF4-FFF2-40B4-BE49-F238E27FC236}">
                <a16:creationId xmlns:a16="http://schemas.microsoft.com/office/drawing/2014/main" id="{61A6E245-FE4C-6BF2-7756-987653785682}"/>
              </a:ext>
            </a:extLst>
          </p:cNvPr>
          <p:cNvSpPr/>
          <p:nvPr/>
        </p:nvSpPr>
        <p:spPr>
          <a:xfrm>
            <a:off x="0" y="808383"/>
            <a:ext cx="12192000" cy="45719"/>
          </a:xfrm>
          <a:prstGeom prst="rect">
            <a:avLst/>
          </a:prstGeom>
          <a:solidFill>
            <a:schemeClr val="bg1">
              <a:lumMod val="6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 name="Slide Number Placeholder 18">
            <a:extLst>
              <a:ext uri="{FF2B5EF4-FFF2-40B4-BE49-F238E27FC236}">
                <a16:creationId xmlns:a16="http://schemas.microsoft.com/office/drawing/2014/main" id="{A9C83B23-AC81-3377-07D6-E7C4D082270B}"/>
              </a:ext>
            </a:extLst>
          </p:cNvPr>
          <p:cNvSpPr txBox="1">
            <a:spLocks/>
          </p:cNvSpPr>
          <p:nvPr/>
        </p:nvSpPr>
        <p:spPr>
          <a:xfrm>
            <a:off x="9448800" y="6588981"/>
            <a:ext cx="2743200" cy="365125"/>
          </a:xfrm>
          <a:prstGeom prst="rect">
            <a:avLst/>
          </a:prstGeom>
        </p:spPr>
        <p:txBody>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1E62F875-1F54-4527-993B-FB1D0CCB3E02}" type="slidenum">
              <a:rPr kumimoji="0" lang="en-IN" sz="1200" b="1" i="0" u="none" strike="noStrike" kern="1200" cap="none" spc="0" normalizeH="0" baseline="0" noProof="0" smtClean="0">
                <a:ln>
                  <a:noFill/>
                </a:ln>
                <a:solidFill>
                  <a:prstClr val="white"/>
                </a:solidFill>
                <a:effectLst/>
                <a:uLnTx/>
                <a:uFillTx/>
                <a:latin typeface="Cambria" panose="02040503050406030204" pitchFamily="18" charset="0"/>
                <a:ea typeface="Cambria" panose="02040503050406030204" pitchFamily="18" charset="0"/>
                <a:cs typeface="+mn-cs"/>
              </a:rPr>
              <a:pPr marL="0" marR="0" lvl="0" indent="0" algn="r" defTabSz="914400" rtl="0" eaLnBrk="1" fontAlgn="auto" latinLnBrk="0" hangingPunct="1">
                <a:lnSpc>
                  <a:spcPct val="100000"/>
                </a:lnSpc>
                <a:spcBef>
                  <a:spcPts val="0"/>
                </a:spcBef>
                <a:spcAft>
                  <a:spcPts val="0"/>
                </a:spcAft>
                <a:buClrTx/>
                <a:buSzTx/>
                <a:buFontTx/>
                <a:buNone/>
                <a:tabLst/>
                <a:defRPr/>
              </a:pPr>
              <a:t>111</a:t>
            </a:fld>
            <a:endParaRPr kumimoji="0" lang="en-IN" sz="1200" b="1" i="0" u="none" strike="noStrike" kern="1200" cap="none" spc="0" normalizeH="0" baseline="0" noProof="0">
              <a:ln>
                <a:noFill/>
              </a:ln>
              <a:solidFill>
                <a:prstClr val="white"/>
              </a:solidFill>
              <a:effectLst/>
              <a:uLnTx/>
              <a:uFillTx/>
              <a:latin typeface="Cambria" panose="02040503050406030204" pitchFamily="18" charset="0"/>
              <a:ea typeface="Cambria" panose="02040503050406030204" pitchFamily="18" charset="0"/>
              <a:cs typeface="+mn-cs"/>
            </a:endParaRPr>
          </a:p>
        </p:txBody>
      </p:sp>
      <p:sp>
        <p:nvSpPr>
          <p:cNvPr id="7" name="TextBox 6">
            <a:extLst>
              <a:ext uri="{FF2B5EF4-FFF2-40B4-BE49-F238E27FC236}">
                <a16:creationId xmlns:a16="http://schemas.microsoft.com/office/drawing/2014/main" id="{1F0E9D47-EE28-157E-4116-D19A35FA06E7}"/>
              </a:ext>
            </a:extLst>
          </p:cNvPr>
          <p:cNvSpPr txBox="1"/>
          <p:nvPr/>
        </p:nvSpPr>
        <p:spPr>
          <a:xfrm>
            <a:off x="0" y="6376492"/>
            <a:ext cx="5986027" cy="24622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00" b="0" i="1" u="none" strike="noStrike" kern="1200" cap="none" spc="0" normalizeH="0" baseline="0" noProof="0" dirty="0">
                <a:ln>
                  <a:noFill/>
                </a:ln>
                <a:solidFill>
                  <a:prstClr val="black"/>
                </a:solidFill>
                <a:effectLst/>
                <a:uLnTx/>
                <a:uFillTx/>
                <a:latin typeface="Cambria" pitchFamily="18" charset="0"/>
                <a:ea typeface="Cambria" pitchFamily="18" charset="0"/>
                <a:cs typeface="+mn-cs"/>
              </a:rPr>
              <a:t>*Performance as on July 31st, 2026, **performance &lt;1year is absolute</a:t>
            </a:r>
          </a:p>
        </p:txBody>
      </p:sp>
      <p:sp>
        <p:nvSpPr>
          <p:cNvPr id="3" name="TextBox 2">
            <a:extLst>
              <a:ext uri="{FF2B5EF4-FFF2-40B4-BE49-F238E27FC236}">
                <a16:creationId xmlns:a16="http://schemas.microsoft.com/office/drawing/2014/main" id="{7BDBE13B-5863-DCEC-25DA-C1C204D19FCF}"/>
              </a:ext>
            </a:extLst>
          </p:cNvPr>
          <p:cNvSpPr txBox="1"/>
          <p:nvPr/>
        </p:nvSpPr>
        <p:spPr>
          <a:xfrm>
            <a:off x="29833" y="5587744"/>
            <a:ext cx="12121754" cy="861774"/>
          </a:xfrm>
          <a:prstGeom prst="rect">
            <a:avLst/>
          </a:prstGeom>
          <a:noFill/>
        </p:spPr>
        <p:txBody>
          <a:bodyPr wrap="square">
            <a:spAutoFit/>
          </a:bodyPr>
          <a:lstStyle/>
          <a:p>
            <a:pPr marL="0" marR="0" lvl="0" indent="0" algn="just" defTabSz="914400" rtl="0" eaLnBrk="1" fontAlgn="auto" latinLnBrk="0" hangingPunct="1">
              <a:lnSpc>
                <a:spcPct val="100000"/>
              </a:lnSpc>
              <a:spcBef>
                <a:spcPts val="0"/>
              </a:spcBef>
              <a:spcAft>
                <a:spcPts val="0"/>
              </a:spcAft>
              <a:buClrTx/>
              <a:buSzTx/>
              <a:buFontTx/>
              <a:buNone/>
              <a:tabLst/>
              <a:defRPr/>
            </a:pPr>
            <a:r>
              <a:rPr kumimoji="0" lang="en-US" sz="1000" b="0" i="1"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rPr>
              <a:t>Mutual Fund Distribution Services are offered through AMFI-registered Mutual Fund Distributor. Centricity Financial Distribution Private Limited, AMFI Registration Number - ARN 189274, with initial registration dated 26.10.2021 and current validity of ARN until 25.10.2027, disclaims any responsibility for losses or damages arising from investments made in mutual funds distributed through its services. Mutual fund investments are subject to market risks, read all scheme related documents carefully . Centricity Financial Distribution Private Limited does not guarantee or assure any specific returns on investments and does not assume any liability for the performance of mutual fund schemes. Investors are advised to consider their individual risk tolerance, investment objectives, and financial situation before investing. It is recommended to consult with a financial advisor to ensure that the chosen mutual fund products align with the investor’s needs and goals.</a:t>
            </a:r>
            <a:endParaRPr kumimoji="0" lang="en-IN" sz="1000" b="0" i="1"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endParaRPr>
          </a:p>
        </p:txBody>
      </p:sp>
      <p:pic>
        <p:nvPicPr>
          <p:cNvPr id="2" name="Picture 1" descr="A white text on a black background&#10;&#10;AI-generated content may be incorrect.">
            <a:extLst>
              <a:ext uri="{FF2B5EF4-FFF2-40B4-BE49-F238E27FC236}">
                <a16:creationId xmlns:a16="http://schemas.microsoft.com/office/drawing/2014/main" id="{DD2D9A4E-8ADC-6E71-8300-83C07DE67A0D}"/>
              </a:ext>
            </a:extLst>
          </p:cNvPr>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10362466" y="234062"/>
            <a:ext cx="1559328" cy="340260"/>
          </a:xfrm>
          <a:prstGeom prst="rect">
            <a:avLst/>
          </a:prstGeom>
        </p:spPr>
      </p:pic>
      <p:graphicFrame>
        <p:nvGraphicFramePr>
          <p:cNvPr id="4" name="Table 3">
            <a:extLst>
              <a:ext uri="{FF2B5EF4-FFF2-40B4-BE49-F238E27FC236}">
                <a16:creationId xmlns:a16="http://schemas.microsoft.com/office/drawing/2014/main" id="{BE5D4E60-0B79-7636-4180-435ABD4C4464}"/>
              </a:ext>
            </a:extLst>
          </p:cNvPr>
          <p:cNvGraphicFramePr>
            <a:graphicFrameLocks noGrp="1"/>
          </p:cNvGraphicFramePr>
          <p:nvPr>
            <p:extLst>
              <p:ext uri="{D42A27DB-BD31-4B8C-83A1-F6EECF244321}">
                <p14:modId xmlns:p14="http://schemas.microsoft.com/office/powerpoint/2010/main" val="1747353280"/>
              </p:ext>
            </p:extLst>
          </p:nvPr>
        </p:nvGraphicFramePr>
        <p:xfrm>
          <a:off x="92361" y="914866"/>
          <a:ext cx="12003809" cy="4465300"/>
        </p:xfrm>
        <a:graphic>
          <a:graphicData uri="http://schemas.openxmlformats.org/drawingml/2006/table">
            <a:tbl>
              <a:tblPr/>
              <a:tblGrid>
                <a:gridCol w="2680625">
                  <a:extLst>
                    <a:ext uri="{9D8B030D-6E8A-4147-A177-3AD203B41FA5}">
                      <a16:colId xmlns:a16="http://schemas.microsoft.com/office/drawing/2014/main" val="4124596661"/>
                    </a:ext>
                  </a:extLst>
                </a:gridCol>
                <a:gridCol w="893542">
                  <a:extLst>
                    <a:ext uri="{9D8B030D-6E8A-4147-A177-3AD203B41FA5}">
                      <a16:colId xmlns:a16="http://schemas.microsoft.com/office/drawing/2014/main" val="2979768824"/>
                    </a:ext>
                  </a:extLst>
                </a:gridCol>
                <a:gridCol w="1416179">
                  <a:extLst>
                    <a:ext uri="{9D8B030D-6E8A-4147-A177-3AD203B41FA5}">
                      <a16:colId xmlns:a16="http://schemas.microsoft.com/office/drawing/2014/main" val="913407215"/>
                    </a:ext>
                  </a:extLst>
                </a:gridCol>
                <a:gridCol w="654455">
                  <a:extLst>
                    <a:ext uri="{9D8B030D-6E8A-4147-A177-3AD203B41FA5}">
                      <a16:colId xmlns:a16="http://schemas.microsoft.com/office/drawing/2014/main" val="1296982728"/>
                    </a:ext>
                  </a:extLst>
                </a:gridCol>
                <a:gridCol w="654455">
                  <a:extLst>
                    <a:ext uri="{9D8B030D-6E8A-4147-A177-3AD203B41FA5}">
                      <a16:colId xmlns:a16="http://schemas.microsoft.com/office/drawing/2014/main" val="1057881816"/>
                    </a:ext>
                  </a:extLst>
                </a:gridCol>
                <a:gridCol w="654455">
                  <a:extLst>
                    <a:ext uri="{9D8B030D-6E8A-4147-A177-3AD203B41FA5}">
                      <a16:colId xmlns:a16="http://schemas.microsoft.com/office/drawing/2014/main" val="1070644970"/>
                    </a:ext>
                  </a:extLst>
                </a:gridCol>
                <a:gridCol w="654455">
                  <a:extLst>
                    <a:ext uri="{9D8B030D-6E8A-4147-A177-3AD203B41FA5}">
                      <a16:colId xmlns:a16="http://schemas.microsoft.com/office/drawing/2014/main" val="1412566248"/>
                    </a:ext>
                  </a:extLst>
                </a:gridCol>
                <a:gridCol w="654455">
                  <a:extLst>
                    <a:ext uri="{9D8B030D-6E8A-4147-A177-3AD203B41FA5}">
                      <a16:colId xmlns:a16="http://schemas.microsoft.com/office/drawing/2014/main" val="561973667"/>
                    </a:ext>
                  </a:extLst>
                </a:gridCol>
                <a:gridCol w="654455">
                  <a:extLst>
                    <a:ext uri="{9D8B030D-6E8A-4147-A177-3AD203B41FA5}">
                      <a16:colId xmlns:a16="http://schemas.microsoft.com/office/drawing/2014/main" val="3214656178"/>
                    </a:ext>
                  </a:extLst>
                </a:gridCol>
                <a:gridCol w="654455">
                  <a:extLst>
                    <a:ext uri="{9D8B030D-6E8A-4147-A177-3AD203B41FA5}">
                      <a16:colId xmlns:a16="http://schemas.microsoft.com/office/drawing/2014/main" val="802429400"/>
                    </a:ext>
                  </a:extLst>
                </a:gridCol>
                <a:gridCol w="654455">
                  <a:extLst>
                    <a:ext uri="{9D8B030D-6E8A-4147-A177-3AD203B41FA5}">
                      <a16:colId xmlns:a16="http://schemas.microsoft.com/office/drawing/2014/main" val="692976445"/>
                    </a:ext>
                  </a:extLst>
                </a:gridCol>
                <a:gridCol w="654455">
                  <a:extLst>
                    <a:ext uri="{9D8B030D-6E8A-4147-A177-3AD203B41FA5}">
                      <a16:colId xmlns:a16="http://schemas.microsoft.com/office/drawing/2014/main" val="539655105"/>
                    </a:ext>
                  </a:extLst>
                </a:gridCol>
                <a:gridCol w="1123368">
                  <a:extLst>
                    <a:ext uri="{9D8B030D-6E8A-4147-A177-3AD203B41FA5}">
                      <a16:colId xmlns:a16="http://schemas.microsoft.com/office/drawing/2014/main" val="2055517141"/>
                    </a:ext>
                  </a:extLst>
                </a:gridCol>
              </a:tblGrid>
              <a:tr h="331409">
                <a:tc>
                  <a:txBody>
                    <a:bodyPr/>
                    <a:lstStyle/>
                    <a:p>
                      <a:pPr algn="l" rtl="0" fontAlgn="ctr">
                        <a:buNone/>
                      </a:pPr>
                      <a:r>
                        <a:rPr lang="en-IN" sz="1200" b="1" i="0" u="none" strike="noStrike">
                          <a:solidFill>
                            <a:srgbClr val="FFFFFF"/>
                          </a:solidFill>
                          <a:effectLst/>
                          <a:latin typeface="Cambria" panose="02040503050406030204" pitchFamily="18" charset="0"/>
                        </a:rPr>
                        <a:t>Scheme Name</a:t>
                      </a:r>
                    </a:p>
                  </a:txBody>
                  <a:tcPr marL="72000"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D0D0D"/>
                    </a:solidFill>
                  </a:tcPr>
                </a:tc>
                <a:tc>
                  <a:txBody>
                    <a:bodyPr/>
                    <a:lstStyle/>
                    <a:p>
                      <a:pPr algn="ctr" rtl="0" fontAlgn="ctr">
                        <a:buNone/>
                      </a:pPr>
                      <a:r>
                        <a:rPr lang="en-IN" sz="1200" b="1" i="0" u="none" strike="noStrike">
                          <a:solidFill>
                            <a:srgbClr val="FFFFFF"/>
                          </a:solidFill>
                          <a:effectLst/>
                          <a:latin typeface="Cambria" panose="02040503050406030204" pitchFamily="18" charset="0"/>
                        </a:rPr>
                        <a:t>AUM</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D0D0D"/>
                    </a:solidFill>
                  </a:tcPr>
                </a:tc>
                <a:tc>
                  <a:txBody>
                    <a:bodyPr/>
                    <a:lstStyle/>
                    <a:p>
                      <a:pPr algn="ctr" rtl="0" fontAlgn="ctr">
                        <a:buNone/>
                      </a:pPr>
                      <a:r>
                        <a:rPr lang="en-IN" sz="1200" b="1" i="0" u="none" strike="noStrike">
                          <a:solidFill>
                            <a:srgbClr val="FFFFFF"/>
                          </a:solidFill>
                          <a:effectLst/>
                          <a:latin typeface="Cambria" panose="02040503050406030204" pitchFamily="18" charset="0"/>
                        </a:rPr>
                        <a:t>Inception Date</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D0D0D"/>
                    </a:solidFill>
                  </a:tcPr>
                </a:tc>
                <a:tc>
                  <a:txBody>
                    <a:bodyPr/>
                    <a:lstStyle/>
                    <a:p>
                      <a:pPr algn="ctr" rtl="0" fontAlgn="ctr">
                        <a:buNone/>
                      </a:pPr>
                      <a:r>
                        <a:rPr lang="en-IN" sz="1200" b="1" i="0" u="none" strike="noStrike">
                          <a:solidFill>
                            <a:srgbClr val="FFFFFF"/>
                          </a:solidFill>
                          <a:effectLst/>
                          <a:latin typeface="Cambria" panose="02040503050406030204" pitchFamily="18" charset="0"/>
                        </a:rPr>
                        <a:t>1M</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D0D0D"/>
                    </a:solidFill>
                  </a:tcPr>
                </a:tc>
                <a:tc>
                  <a:txBody>
                    <a:bodyPr/>
                    <a:lstStyle/>
                    <a:p>
                      <a:pPr algn="ctr" rtl="0" fontAlgn="ctr">
                        <a:buNone/>
                      </a:pPr>
                      <a:r>
                        <a:rPr lang="en-IN" sz="1200" b="1" i="0" u="none" strike="noStrike">
                          <a:solidFill>
                            <a:srgbClr val="FFFFFF"/>
                          </a:solidFill>
                          <a:effectLst/>
                          <a:latin typeface="Cambria" panose="02040503050406030204" pitchFamily="18" charset="0"/>
                        </a:rPr>
                        <a:t>3M</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D0D0D"/>
                    </a:solidFill>
                  </a:tcPr>
                </a:tc>
                <a:tc>
                  <a:txBody>
                    <a:bodyPr/>
                    <a:lstStyle/>
                    <a:p>
                      <a:pPr algn="ctr" rtl="0" fontAlgn="ctr">
                        <a:buNone/>
                      </a:pPr>
                      <a:r>
                        <a:rPr lang="en-IN" sz="1200" b="1" i="0" u="none" strike="noStrike">
                          <a:solidFill>
                            <a:srgbClr val="FFFFFF"/>
                          </a:solidFill>
                          <a:effectLst/>
                          <a:latin typeface="Cambria" panose="02040503050406030204" pitchFamily="18" charset="0"/>
                        </a:rPr>
                        <a:t>6M</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D0D0D"/>
                    </a:solidFill>
                  </a:tcPr>
                </a:tc>
                <a:tc>
                  <a:txBody>
                    <a:bodyPr/>
                    <a:lstStyle/>
                    <a:p>
                      <a:pPr algn="ctr" rtl="0" fontAlgn="ctr">
                        <a:buNone/>
                      </a:pPr>
                      <a:r>
                        <a:rPr lang="en-IN" sz="1200" b="1" i="0" u="none" strike="noStrike">
                          <a:solidFill>
                            <a:srgbClr val="FFFFFF"/>
                          </a:solidFill>
                          <a:effectLst/>
                          <a:latin typeface="Cambria" panose="02040503050406030204" pitchFamily="18" charset="0"/>
                        </a:rPr>
                        <a:t>1Y</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D0D0D"/>
                    </a:solidFill>
                  </a:tcPr>
                </a:tc>
                <a:tc>
                  <a:txBody>
                    <a:bodyPr/>
                    <a:lstStyle/>
                    <a:p>
                      <a:pPr algn="ctr" rtl="0" fontAlgn="ctr">
                        <a:buNone/>
                      </a:pPr>
                      <a:r>
                        <a:rPr lang="en-IN" sz="1200" b="1" i="0" u="none" strike="noStrike">
                          <a:solidFill>
                            <a:srgbClr val="FFFFFF"/>
                          </a:solidFill>
                          <a:effectLst/>
                          <a:latin typeface="Cambria" panose="02040503050406030204" pitchFamily="18" charset="0"/>
                        </a:rPr>
                        <a:t>2Y</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D0D0D"/>
                    </a:solidFill>
                  </a:tcPr>
                </a:tc>
                <a:tc>
                  <a:txBody>
                    <a:bodyPr/>
                    <a:lstStyle/>
                    <a:p>
                      <a:pPr algn="ctr" rtl="0" fontAlgn="ctr">
                        <a:buNone/>
                      </a:pPr>
                      <a:r>
                        <a:rPr lang="en-IN" sz="1200" b="1" i="0" u="none" strike="noStrike">
                          <a:solidFill>
                            <a:srgbClr val="FFFFFF"/>
                          </a:solidFill>
                          <a:effectLst/>
                          <a:latin typeface="Cambria" panose="02040503050406030204" pitchFamily="18" charset="0"/>
                        </a:rPr>
                        <a:t>3Y</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D0D0D"/>
                    </a:solidFill>
                  </a:tcPr>
                </a:tc>
                <a:tc>
                  <a:txBody>
                    <a:bodyPr/>
                    <a:lstStyle/>
                    <a:p>
                      <a:pPr algn="ctr" rtl="0" fontAlgn="ctr">
                        <a:buNone/>
                      </a:pPr>
                      <a:r>
                        <a:rPr lang="en-IN" sz="1200" b="1" i="0" u="none" strike="noStrike">
                          <a:solidFill>
                            <a:srgbClr val="FFFFFF"/>
                          </a:solidFill>
                          <a:effectLst/>
                          <a:latin typeface="Cambria" panose="02040503050406030204" pitchFamily="18" charset="0"/>
                        </a:rPr>
                        <a:t>5Y</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D0D0D"/>
                    </a:solidFill>
                  </a:tcPr>
                </a:tc>
                <a:tc>
                  <a:txBody>
                    <a:bodyPr/>
                    <a:lstStyle/>
                    <a:p>
                      <a:pPr algn="ctr" rtl="0" fontAlgn="ctr">
                        <a:buNone/>
                      </a:pPr>
                      <a:r>
                        <a:rPr lang="en-IN" sz="1200" b="1" i="0" u="none" strike="noStrike">
                          <a:solidFill>
                            <a:srgbClr val="FFFFFF"/>
                          </a:solidFill>
                          <a:effectLst/>
                          <a:latin typeface="Cambria" panose="02040503050406030204" pitchFamily="18" charset="0"/>
                        </a:rPr>
                        <a:t>10Y</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D0D0D"/>
                    </a:solidFill>
                  </a:tcPr>
                </a:tc>
                <a:tc>
                  <a:txBody>
                    <a:bodyPr/>
                    <a:lstStyle/>
                    <a:p>
                      <a:pPr algn="ctr" rtl="0" fontAlgn="ctr">
                        <a:buNone/>
                      </a:pPr>
                      <a:r>
                        <a:rPr lang="en-IN" sz="1200" b="1" i="0" u="none" strike="noStrike" dirty="0">
                          <a:solidFill>
                            <a:srgbClr val="FFFFFF"/>
                          </a:solidFill>
                          <a:effectLst/>
                          <a:latin typeface="Cambria" panose="02040503050406030204" pitchFamily="18" charset="0"/>
                        </a:rPr>
                        <a:t>SI</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D0D0D"/>
                    </a:solidFill>
                  </a:tcPr>
                </a:tc>
                <a:tc>
                  <a:txBody>
                    <a:bodyPr/>
                    <a:lstStyle/>
                    <a:p>
                      <a:pPr algn="ctr" rtl="0" fontAlgn="ctr">
                        <a:buNone/>
                      </a:pPr>
                      <a:r>
                        <a:rPr lang="en-IN" sz="1200" b="1" i="0" u="none" strike="noStrike">
                          <a:solidFill>
                            <a:srgbClr val="FFFFFF"/>
                          </a:solidFill>
                          <a:effectLst/>
                          <a:latin typeface="Cambria" panose="02040503050406030204" pitchFamily="18" charset="0"/>
                        </a:rPr>
                        <a:t>Expense Ratio</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D0D0D"/>
                    </a:solidFill>
                  </a:tcPr>
                </a:tc>
                <a:extLst>
                  <a:ext uri="{0D108BD9-81ED-4DB2-BD59-A6C34878D82A}">
                    <a16:rowId xmlns:a16="http://schemas.microsoft.com/office/drawing/2014/main" val="251092777"/>
                  </a:ext>
                </a:extLst>
              </a:tr>
              <a:tr h="331409">
                <a:tc>
                  <a:txBody>
                    <a:bodyPr/>
                    <a:lstStyle/>
                    <a:p>
                      <a:pPr algn="l" rtl="0" fontAlgn="ctr">
                        <a:buNone/>
                      </a:pPr>
                      <a:r>
                        <a:rPr lang="en-IN" sz="1200" b="1" i="0" u="none" strike="noStrike">
                          <a:solidFill>
                            <a:srgbClr val="000000"/>
                          </a:solidFill>
                          <a:effectLst/>
                          <a:latin typeface="Cambria" panose="02040503050406030204" pitchFamily="18" charset="0"/>
                        </a:rPr>
                        <a:t>GOLD</a:t>
                      </a:r>
                    </a:p>
                  </a:txBody>
                  <a:tcPr marL="72000"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FBFBF"/>
                    </a:solidFill>
                  </a:tcPr>
                </a:tc>
                <a:tc>
                  <a:txBody>
                    <a:bodyPr/>
                    <a:lstStyle/>
                    <a:p>
                      <a:pPr algn="ctr" rtl="0" fontAlgn="ctr">
                        <a:buNone/>
                      </a:pPr>
                      <a:r>
                        <a:rPr lang="en-IN" sz="1200" b="1" i="1" u="none" strike="noStrike">
                          <a:solidFill>
                            <a:srgbClr val="000000"/>
                          </a:solidFill>
                          <a:effectLst/>
                          <a:latin typeface="Cambria" panose="02040503050406030204" pitchFamily="18" charset="0"/>
                        </a:rPr>
                        <a:t> </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FBFBF"/>
                    </a:solidFill>
                  </a:tcPr>
                </a:tc>
                <a:tc>
                  <a:txBody>
                    <a:bodyPr/>
                    <a:lstStyle/>
                    <a:p>
                      <a:pPr algn="ctr" rtl="0" fontAlgn="ctr">
                        <a:buNone/>
                      </a:pPr>
                      <a:r>
                        <a:rPr lang="en-IN" sz="1200" b="1" i="1" u="none" strike="noStrike">
                          <a:solidFill>
                            <a:srgbClr val="000000"/>
                          </a:solidFill>
                          <a:effectLst/>
                          <a:latin typeface="Cambria" panose="02040503050406030204" pitchFamily="18" charset="0"/>
                        </a:rPr>
                        <a:t> </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FBFBF"/>
                    </a:solidFill>
                  </a:tcPr>
                </a:tc>
                <a:tc>
                  <a:txBody>
                    <a:bodyPr/>
                    <a:lstStyle/>
                    <a:p>
                      <a:pPr algn="ctr" rtl="0" fontAlgn="ctr">
                        <a:buNone/>
                      </a:pPr>
                      <a:r>
                        <a:rPr lang="en-IN" sz="1200" b="1" i="0" u="none" strike="noStrike">
                          <a:solidFill>
                            <a:srgbClr val="000000"/>
                          </a:solidFill>
                          <a:effectLst/>
                          <a:latin typeface="Cambria" panose="02040503050406030204" pitchFamily="18" charset="0"/>
                        </a:rPr>
                        <a:t> </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FBFBF"/>
                    </a:solidFill>
                  </a:tcPr>
                </a:tc>
                <a:tc>
                  <a:txBody>
                    <a:bodyPr/>
                    <a:lstStyle/>
                    <a:p>
                      <a:pPr algn="ctr" rtl="0" fontAlgn="ctr">
                        <a:buNone/>
                      </a:pPr>
                      <a:r>
                        <a:rPr lang="en-IN" sz="1200" b="1" i="0" u="none" strike="noStrike">
                          <a:solidFill>
                            <a:srgbClr val="000000"/>
                          </a:solidFill>
                          <a:effectLst/>
                          <a:latin typeface="Cambria" panose="02040503050406030204" pitchFamily="18" charset="0"/>
                        </a:rPr>
                        <a:t> </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FBFBF"/>
                    </a:solidFill>
                  </a:tcPr>
                </a:tc>
                <a:tc>
                  <a:txBody>
                    <a:bodyPr/>
                    <a:lstStyle/>
                    <a:p>
                      <a:pPr algn="ctr" rtl="0" fontAlgn="ctr">
                        <a:buNone/>
                      </a:pPr>
                      <a:r>
                        <a:rPr lang="en-IN" sz="1200" b="1" i="0" u="none" strike="noStrike">
                          <a:solidFill>
                            <a:srgbClr val="000000"/>
                          </a:solidFill>
                          <a:effectLst/>
                          <a:latin typeface="Cambria" panose="02040503050406030204" pitchFamily="18" charset="0"/>
                        </a:rPr>
                        <a:t> </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FBFBF"/>
                    </a:solidFill>
                  </a:tcPr>
                </a:tc>
                <a:tc>
                  <a:txBody>
                    <a:bodyPr/>
                    <a:lstStyle/>
                    <a:p>
                      <a:pPr algn="ctr" rtl="0" fontAlgn="ctr">
                        <a:buNone/>
                      </a:pPr>
                      <a:r>
                        <a:rPr lang="en-IN" sz="1200" b="1" i="0" u="none" strike="noStrike">
                          <a:solidFill>
                            <a:srgbClr val="000000"/>
                          </a:solidFill>
                          <a:effectLst/>
                          <a:latin typeface="Cambria" panose="02040503050406030204" pitchFamily="18" charset="0"/>
                        </a:rPr>
                        <a:t> </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FBFBF"/>
                    </a:solidFill>
                  </a:tcPr>
                </a:tc>
                <a:tc>
                  <a:txBody>
                    <a:bodyPr/>
                    <a:lstStyle/>
                    <a:p>
                      <a:pPr algn="ctr" rtl="0" fontAlgn="ctr">
                        <a:buNone/>
                      </a:pPr>
                      <a:r>
                        <a:rPr lang="en-IN" sz="1200" b="1" i="0" u="none" strike="noStrike">
                          <a:solidFill>
                            <a:srgbClr val="000000"/>
                          </a:solidFill>
                          <a:effectLst/>
                          <a:latin typeface="Cambria" panose="02040503050406030204" pitchFamily="18" charset="0"/>
                        </a:rPr>
                        <a:t> </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FBFBF"/>
                    </a:solidFill>
                  </a:tcPr>
                </a:tc>
                <a:tc>
                  <a:txBody>
                    <a:bodyPr/>
                    <a:lstStyle/>
                    <a:p>
                      <a:pPr algn="ctr" rtl="0" fontAlgn="ctr">
                        <a:buNone/>
                      </a:pPr>
                      <a:r>
                        <a:rPr lang="en-IN" sz="1200" b="1" i="0" u="none" strike="noStrike">
                          <a:solidFill>
                            <a:srgbClr val="000000"/>
                          </a:solidFill>
                          <a:effectLst/>
                          <a:latin typeface="Cambria" panose="02040503050406030204" pitchFamily="18" charset="0"/>
                        </a:rPr>
                        <a:t> </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FBFBF"/>
                    </a:solidFill>
                  </a:tcPr>
                </a:tc>
                <a:tc>
                  <a:txBody>
                    <a:bodyPr/>
                    <a:lstStyle/>
                    <a:p>
                      <a:pPr algn="ctr" rtl="0" fontAlgn="ctr">
                        <a:buNone/>
                      </a:pPr>
                      <a:r>
                        <a:rPr lang="en-IN" sz="1200" b="1" i="0" u="none" strike="noStrike">
                          <a:solidFill>
                            <a:srgbClr val="000000"/>
                          </a:solidFill>
                          <a:effectLst/>
                          <a:latin typeface="Cambria" panose="02040503050406030204" pitchFamily="18" charset="0"/>
                        </a:rPr>
                        <a:t> </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FBFBF"/>
                    </a:solidFill>
                  </a:tcPr>
                </a:tc>
                <a:tc>
                  <a:txBody>
                    <a:bodyPr/>
                    <a:lstStyle/>
                    <a:p>
                      <a:pPr algn="ctr" rtl="0" fontAlgn="ctr">
                        <a:buNone/>
                      </a:pPr>
                      <a:r>
                        <a:rPr lang="en-IN" sz="1200" b="1" i="0" u="none" strike="noStrike">
                          <a:solidFill>
                            <a:srgbClr val="000000"/>
                          </a:solidFill>
                          <a:effectLst/>
                          <a:latin typeface="Cambria" panose="02040503050406030204" pitchFamily="18" charset="0"/>
                        </a:rPr>
                        <a:t> </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FBFBF"/>
                    </a:solidFill>
                  </a:tcPr>
                </a:tc>
                <a:tc>
                  <a:txBody>
                    <a:bodyPr/>
                    <a:lstStyle/>
                    <a:p>
                      <a:pPr algn="ctr" rtl="0" fontAlgn="ctr">
                        <a:buNone/>
                      </a:pPr>
                      <a:r>
                        <a:rPr lang="en-IN" sz="1200" b="1" i="0" u="none" strike="noStrike" dirty="0">
                          <a:solidFill>
                            <a:srgbClr val="000000"/>
                          </a:solidFill>
                          <a:effectLst/>
                          <a:latin typeface="Cambria" panose="02040503050406030204" pitchFamily="18" charset="0"/>
                        </a:rPr>
                        <a:t> </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FBFBF"/>
                    </a:solidFill>
                  </a:tcPr>
                </a:tc>
                <a:tc>
                  <a:txBody>
                    <a:bodyPr/>
                    <a:lstStyle/>
                    <a:p>
                      <a:pPr algn="ctr" rtl="0" fontAlgn="ctr">
                        <a:buNone/>
                      </a:pPr>
                      <a:r>
                        <a:rPr lang="en-IN" sz="1200" b="1" i="0" u="none" strike="noStrike">
                          <a:solidFill>
                            <a:srgbClr val="000000"/>
                          </a:solidFill>
                          <a:effectLst/>
                          <a:latin typeface="Cambria" panose="02040503050406030204" pitchFamily="18" charset="0"/>
                        </a:rPr>
                        <a:t> </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FBFBF"/>
                    </a:solidFill>
                  </a:tcPr>
                </a:tc>
                <a:extLst>
                  <a:ext uri="{0D108BD9-81ED-4DB2-BD59-A6C34878D82A}">
                    <a16:rowId xmlns:a16="http://schemas.microsoft.com/office/drawing/2014/main" val="3970259474"/>
                  </a:ext>
                </a:extLst>
              </a:tr>
              <a:tr h="366294">
                <a:tc>
                  <a:txBody>
                    <a:bodyPr/>
                    <a:lstStyle/>
                    <a:p>
                      <a:pPr algn="l" rtl="0" fontAlgn="ctr">
                        <a:buNone/>
                      </a:pPr>
                      <a:r>
                        <a:rPr lang="en-US" sz="1200" b="0" i="0" u="none" strike="noStrike" dirty="0">
                          <a:solidFill>
                            <a:srgbClr val="000000"/>
                          </a:solidFill>
                          <a:effectLst/>
                          <a:latin typeface="Cambria" panose="02040503050406030204" pitchFamily="18" charset="0"/>
                        </a:rPr>
                        <a:t>Nippon India ETF Gold </a:t>
                      </a:r>
                      <a:r>
                        <a:rPr lang="en-US" sz="1200" b="0" i="0" u="none" strike="noStrike" dirty="0" err="1">
                          <a:solidFill>
                            <a:srgbClr val="000000"/>
                          </a:solidFill>
                          <a:effectLst/>
                          <a:latin typeface="Cambria" panose="02040503050406030204" pitchFamily="18" charset="0"/>
                        </a:rPr>
                        <a:t>BeES</a:t>
                      </a:r>
                      <a:endParaRPr lang="en-US" sz="1200" b="0" i="0" u="none" strike="noStrike" dirty="0">
                        <a:solidFill>
                          <a:srgbClr val="000000"/>
                        </a:solidFill>
                        <a:effectLst/>
                        <a:latin typeface="Cambria" panose="02040503050406030204" pitchFamily="18" charset="0"/>
                      </a:endParaRPr>
                    </a:p>
                  </a:txBody>
                  <a:tcPr marL="72000"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200" b="0" i="0" u="none" strike="noStrike" dirty="0">
                          <a:solidFill>
                            <a:srgbClr val="000000"/>
                          </a:solidFill>
                          <a:effectLst/>
                          <a:latin typeface="Cambria" panose="02040503050406030204" pitchFamily="18" charset="0"/>
                        </a:rPr>
                        <a:t>53,341.21</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b">
                        <a:buNone/>
                      </a:pPr>
                      <a:r>
                        <a:rPr lang="en-US" sz="1200" b="0" i="0" u="none" strike="noStrike" dirty="0">
                          <a:solidFill>
                            <a:srgbClr val="000000"/>
                          </a:solidFill>
                          <a:effectLst/>
                          <a:latin typeface="Cambria" panose="02040503050406030204" pitchFamily="18" charset="0"/>
                        </a:rPr>
                        <a:t>2007-03-08</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b">
                        <a:buNone/>
                      </a:pPr>
                      <a:r>
                        <a:rPr lang="en-US" sz="1200" b="0" i="0" u="none" strike="noStrike" dirty="0">
                          <a:solidFill>
                            <a:schemeClr val="tx1"/>
                          </a:solidFill>
                          <a:effectLst/>
                          <a:latin typeface="Cambria" panose="02040503050406030204" pitchFamily="18" charset="0"/>
                        </a:rPr>
                        <a:t>0.93</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b">
                        <a:buNone/>
                      </a:pPr>
                      <a:r>
                        <a:rPr lang="en-US" sz="1200" b="0" i="0" u="none" strike="noStrike">
                          <a:solidFill>
                            <a:schemeClr val="tx1"/>
                          </a:solidFill>
                          <a:effectLst/>
                          <a:latin typeface="Cambria" panose="02040503050406030204" pitchFamily="18" charset="0"/>
                        </a:rPr>
                        <a:t>-5.11</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b">
                        <a:buNone/>
                      </a:pPr>
                      <a:r>
                        <a:rPr lang="en-US" sz="1200" b="0" i="0" u="none" strike="noStrike">
                          <a:solidFill>
                            <a:schemeClr val="tx1"/>
                          </a:solidFill>
                          <a:effectLst/>
                          <a:latin typeface="Cambria" panose="02040503050406030204" pitchFamily="18" charset="0"/>
                        </a:rPr>
                        <a:t>-13.61</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b">
                        <a:buNone/>
                      </a:pPr>
                      <a:r>
                        <a:rPr lang="en-US" sz="1200" b="0" i="0" u="none" strike="noStrike">
                          <a:solidFill>
                            <a:schemeClr val="tx1"/>
                          </a:solidFill>
                          <a:effectLst/>
                          <a:latin typeface="Cambria" panose="02040503050406030204" pitchFamily="18" charset="0"/>
                        </a:rPr>
                        <a:t>43.24</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b">
                        <a:buNone/>
                      </a:pPr>
                      <a:r>
                        <a:rPr lang="en-US" sz="1200" b="0" i="0" u="none" strike="noStrike">
                          <a:solidFill>
                            <a:schemeClr val="tx1"/>
                          </a:solidFill>
                          <a:effectLst/>
                          <a:latin typeface="Cambria" panose="02040503050406030204" pitchFamily="18" charset="0"/>
                        </a:rPr>
                        <a:t>41.69</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b">
                        <a:buNone/>
                      </a:pPr>
                      <a:r>
                        <a:rPr lang="en-US" sz="1200" b="0" i="0" u="none" strike="noStrike">
                          <a:solidFill>
                            <a:schemeClr val="tx1"/>
                          </a:solidFill>
                          <a:effectLst/>
                          <a:latin typeface="Cambria" panose="02040503050406030204" pitchFamily="18" charset="0"/>
                        </a:rPr>
                        <a:t>32.27</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b">
                        <a:buNone/>
                      </a:pPr>
                      <a:r>
                        <a:rPr lang="en-US" sz="1200" b="0" i="0" u="none" strike="noStrike">
                          <a:solidFill>
                            <a:schemeClr val="tx1"/>
                          </a:solidFill>
                          <a:effectLst/>
                          <a:latin typeface="Cambria" panose="02040503050406030204" pitchFamily="18" charset="0"/>
                        </a:rPr>
                        <a:t>22.74</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b">
                        <a:buNone/>
                      </a:pPr>
                      <a:r>
                        <a:rPr lang="en-US" sz="1200" b="0" i="0" u="none" strike="noStrike">
                          <a:solidFill>
                            <a:schemeClr val="tx1"/>
                          </a:solidFill>
                          <a:effectLst/>
                          <a:latin typeface="Cambria" panose="02040503050406030204" pitchFamily="18" charset="0"/>
                        </a:rPr>
                        <a:t>14.88</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b">
                        <a:buNone/>
                      </a:pPr>
                      <a:r>
                        <a:rPr lang="en-US" sz="1200" b="0" i="0" u="none" strike="noStrike">
                          <a:solidFill>
                            <a:schemeClr val="tx1"/>
                          </a:solidFill>
                          <a:effectLst/>
                          <a:latin typeface="Cambria" panose="02040503050406030204" pitchFamily="18" charset="0"/>
                        </a:rPr>
                        <a:t>13.85</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b">
                        <a:buNone/>
                      </a:pPr>
                      <a:r>
                        <a:rPr lang="en-US" sz="1200" b="0" i="0" u="none" strike="noStrike" dirty="0">
                          <a:solidFill>
                            <a:schemeClr val="tx1"/>
                          </a:solidFill>
                          <a:effectLst/>
                          <a:latin typeface="Cambria" panose="02040503050406030204" pitchFamily="18" charset="0"/>
                        </a:rPr>
                        <a:t>0.69</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2701961075"/>
                  </a:ext>
                </a:extLst>
              </a:tr>
              <a:tr h="331409">
                <a:tc>
                  <a:txBody>
                    <a:bodyPr/>
                    <a:lstStyle/>
                    <a:p>
                      <a:pPr algn="l" rtl="0" fontAlgn="ctr">
                        <a:buNone/>
                      </a:pPr>
                      <a:r>
                        <a:rPr lang="en-IN" sz="1200" b="0" i="0" u="none" strike="noStrike" dirty="0">
                          <a:solidFill>
                            <a:srgbClr val="000000"/>
                          </a:solidFill>
                          <a:effectLst/>
                          <a:latin typeface="Cambria" panose="02040503050406030204" pitchFamily="18" charset="0"/>
                        </a:rPr>
                        <a:t>HDFC Gold ETF</a:t>
                      </a:r>
                    </a:p>
                  </a:txBody>
                  <a:tcPr marL="72000"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US" sz="1200" b="0" i="0" u="none" strike="noStrike">
                          <a:solidFill>
                            <a:srgbClr val="000000"/>
                          </a:solidFill>
                          <a:effectLst/>
                          <a:latin typeface="Cambria" panose="02040503050406030204" pitchFamily="18" charset="0"/>
                        </a:rPr>
                        <a:t>22,285.40</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US" sz="1200" b="0" i="0" u="none" strike="noStrike" dirty="0">
                          <a:solidFill>
                            <a:srgbClr val="000000"/>
                          </a:solidFill>
                          <a:effectLst/>
                          <a:latin typeface="Cambria" panose="02040503050406030204" pitchFamily="18" charset="0"/>
                        </a:rPr>
                        <a:t>2010-08-13</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US" sz="1200" b="0" i="0" u="none" strike="noStrike">
                          <a:solidFill>
                            <a:schemeClr val="tx1"/>
                          </a:solidFill>
                          <a:effectLst/>
                          <a:latin typeface="Cambria" panose="02040503050406030204" pitchFamily="18" charset="0"/>
                        </a:rPr>
                        <a:t>0.95</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US" sz="1200" b="0" i="0" u="none" strike="noStrike">
                          <a:solidFill>
                            <a:schemeClr val="tx1"/>
                          </a:solidFill>
                          <a:effectLst/>
                          <a:latin typeface="Cambria" panose="02040503050406030204" pitchFamily="18" charset="0"/>
                        </a:rPr>
                        <a:t>-5.07</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US" sz="1200" b="0" i="0" u="none" strike="noStrike">
                          <a:solidFill>
                            <a:schemeClr val="tx1"/>
                          </a:solidFill>
                          <a:effectLst/>
                          <a:latin typeface="Cambria" panose="02040503050406030204" pitchFamily="18" charset="0"/>
                        </a:rPr>
                        <a:t>-13.52</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US" sz="1200" b="0" i="0" u="none" strike="noStrike">
                          <a:solidFill>
                            <a:schemeClr val="tx1"/>
                          </a:solidFill>
                          <a:effectLst/>
                          <a:latin typeface="Cambria" panose="02040503050406030204" pitchFamily="18" charset="0"/>
                        </a:rPr>
                        <a:t>43.47</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US" sz="1200" b="0" i="0" u="none" strike="noStrike">
                          <a:solidFill>
                            <a:schemeClr val="tx1"/>
                          </a:solidFill>
                          <a:effectLst/>
                          <a:latin typeface="Cambria" panose="02040503050406030204" pitchFamily="18" charset="0"/>
                        </a:rPr>
                        <a:t>41.90</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US" sz="1200" b="0" i="0" u="none" strike="noStrike">
                          <a:solidFill>
                            <a:schemeClr val="tx1"/>
                          </a:solidFill>
                          <a:effectLst/>
                          <a:latin typeface="Cambria" panose="02040503050406030204" pitchFamily="18" charset="0"/>
                        </a:rPr>
                        <a:t>32.37</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US" sz="1200" b="0" i="0" u="none" strike="noStrike">
                          <a:solidFill>
                            <a:schemeClr val="tx1"/>
                          </a:solidFill>
                          <a:effectLst/>
                          <a:latin typeface="Cambria" panose="02040503050406030204" pitchFamily="18" charset="0"/>
                        </a:rPr>
                        <a:t>22.90</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US" sz="1200" b="0" i="0" u="none" strike="noStrike">
                          <a:solidFill>
                            <a:schemeClr val="tx1"/>
                          </a:solidFill>
                          <a:effectLst/>
                          <a:latin typeface="Cambria" panose="02040503050406030204" pitchFamily="18" charset="0"/>
                        </a:rPr>
                        <a:t>15.04</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US" sz="1200" b="0" i="0" u="none" strike="noStrike" dirty="0">
                          <a:solidFill>
                            <a:schemeClr val="tx1"/>
                          </a:solidFill>
                          <a:effectLst/>
                          <a:latin typeface="Cambria" panose="02040503050406030204" pitchFamily="18" charset="0"/>
                        </a:rPr>
                        <a:t>12.67</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US" sz="1200" b="0" i="0" u="none" strike="noStrike" dirty="0">
                          <a:solidFill>
                            <a:schemeClr val="tx1"/>
                          </a:solidFill>
                          <a:effectLst/>
                          <a:latin typeface="Cambria" panose="02040503050406030204" pitchFamily="18" charset="0"/>
                        </a:rPr>
                        <a:t>0.50</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1586640258"/>
                  </a:ext>
                </a:extLst>
              </a:tr>
              <a:tr h="366294">
                <a:tc>
                  <a:txBody>
                    <a:bodyPr/>
                    <a:lstStyle/>
                    <a:p>
                      <a:pPr algn="l" rtl="0" fontAlgn="ctr">
                        <a:buNone/>
                      </a:pPr>
                      <a:r>
                        <a:rPr lang="en-IN" sz="1200" b="0" i="0" u="none" strike="noStrike" dirty="0">
                          <a:solidFill>
                            <a:srgbClr val="000000"/>
                          </a:solidFill>
                          <a:effectLst/>
                          <a:latin typeface="Cambria" panose="02040503050406030204" pitchFamily="18" charset="0"/>
                        </a:rPr>
                        <a:t>SBI Gold ETF</a:t>
                      </a:r>
                    </a:p>
                  </a:txBody>
                  <a:tcPr marL="72000"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b">
                        <a:buNone/>
                      </a:pPr>
                      <a:r>
                        <a:rPr lang="en-US" sz="1200" b="0" i="0" u="none" strike="noStrike">
                          <a:solidFill>
                            <a:srgbClr val="000000"/>
                          </a:solidFill>
                          <a:effectLst/>
                          <a:latin typeface="Cambria" panose="02040503050406030204" pitchFamily="18" charset="0"/>
                        </a:rPr>
                        <a:t>24,424.67</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b">
                        <a:buNone/>
                      </a:pPr>
                      <a:r>
                        <a:rPr lang="en-US" sz="1200" b="0" i="0" u="none" strike="noStrike" dirty="0">
                          <a:solidFill>
                            <a:srgbClr val="000000"/>
                          </a:solidFill>
                          <a:effectLst/>
                          <a:latin typeface="Cambria" panose="02040503050406030204" pitchFamily="18" charset="0"/>
                        </a:rPr>
                        <a:t>2009-05-18</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b">
                        <a:buNone/>
                      </a:pPr>
                      <a:r>
                        <a:rPr lang="en-US" sz="1200" b="0" i="0" u="none" strike="noStrike">
                          <a:solidFill>
                            <a:schemeClr val="tx1"/>
                          </a:solidFill>
                          <a:effectLst/>
                          <a:latin typeface="Cambria" panose="02040503050406030204" pitchFamily="18" charset="0"/>
                        </a:rPr>
                        <a:t>0.94</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b">
                        <a:buNone/>
                      </a:pPr>
                      <a:r>
                        <a:rPr lang="en-US" sz="1200" b="0" i="0" u="none" strike="noStrike">
                          <a:solidFill>
                            <a:schemeClr val="tx1"/>
                          </a:solidFill>
                          <a:effectLst/>
                          <a:latin typeface="Cambria" panose="02040503050406030204" pitchFamily="18" charset="0"/>
                        </a:rPr>
                        <a:t>-5.07</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b">
                        <a:buNone/>
                      </a:pPr>
                      <a:r>
                        <a:rPr lang="en-US" sz="1200" b="0" i="0" u="none" strike="noStrike">
                          <a:solidFill>
                            <a:schemeClr val="tx1"/>
                          </a:solidFill>
                          <a:effectLst/>
                          <a:latin typeface="Cambria" panose="02040503050406030204" pitchFamily="18" charset="0"/>
                        </a:rPr>
                        <a:t>-13.61</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b">
                        <a:buNone/>
                      </a:pPr>
                      <a:r>
                        <a:rPr lang="en-US" sz="1200" b="0" i="0" u="none" strike="noStrike">
                          <a:solidFill>
                            <a:schemeClr val="tx1"/>
                          </a:solidFill>
                          <a:effectLst/>
                          <a:latin typeface="Cambria" panose="02040503050406030204" pitchFamily="18" charset="0"/>
                        </a:rPr>
                        <a:t>43.37</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b">
                        <a:buNone/>
                      </a:pPr>
                      <a:r>
                        <a:rPr lang="en-US" sz="1200" b="0" i="0" u="none" strike="noStrike">
                          <a:solidFill>
                            <a:schemeClr val="tx1"/>
                          </a:solidFill>
                          <a:effectLst/>
                          <a:latin typeface="Cambria" panose="02040503050406030204" pitchFamily="18" charset="0"/>
                        </a:rPr>
                        <a:t>41.82</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b">
                        <a:buNone/>
                      </a:pPr>
                      <a:r>
                        <a:rPr lang="en-US" sz="1200" b="0" i="0" u="none" strike="noStrike">
                          <a:solidFill>
                            <a:schemeClr val="tx1"/>
                          </a:solidFill>
                          <a:effectLst/>
                          <a:latin typeface="Cambria" panose="02040503050406030204" pitchFamily="18" charset="0"/>
                        </a:rPr>
                        <a:t>32.28</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b">
                        <a:buNone/>
                      </a:pPr>
                      <a:r>
                        <a:rPr lang="en-US" sz="1200" b="0" i="0" u="none" strike="noStrike">
                          <a:solidFill>
                            <a:schemeClr val="tx1"/>
                          </a:solidFill>
                          <a:effectLst/>
                          <a:latin typeface="Cambria" panose="02040503050406030204" pitchFamily="18" charset="0"/>
                        </a:rPr>
                        <a:t>22.82</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b">
                        <a:buNone/>
                      </a:pPr>
                      <a:r>
                        <a:rPr lang="en-US" sz="1200" b="0" i="0" u="none" strike="noStrike">
                          <a:solidFill>
                            <a:schemeClr val="tx1"/>
                          </a:solidFill>
                          <a:effectLst/>
                          <a:latin typeface="Cambria" panose="02040503050406030204" pitchFamily="18" charset="0"/>
                        </a:rPr>
                        <a:t>14.94</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b">
                        <a:buNone/>
                      </a:pPr>
                      <a:r>
                        <a:rPr lang="en-US" sz="1200" b="0" i="0" u="none" strike="noStrike" dirty="0">
                          <a:solidFill>
                            <a:schemeClr val="tx1"/>
                          </a:solidFill>
                          <a:effectLst/>
                          <a:latin typeface="Cambria" panose="02040503050406030204" pitchFamily="18" charset="0"/>
                        </a:rPr>
                        <a:t>13.05</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b">
                        <a:buNone/>
                      </a:pPr>
                      <a:r>
                        <a:rPr lang="en-US" sz="1200" b="0" i="0" u="none" strike="noStrike" dirty="0">
                          <a:solidFill>
                            <a:schemeClr val="tx1"/>
                          </a:solidFill>
                          <a:effectLst/>
                          <a:latin typeface="Cambria" panose="02040503050406030204" pitchFamily="18" charset="0"/>
                        </a:rPr>
                        <a:t>0.55</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3682707416"/>
                  </a:ext>
                </a:extLst>
              </a:tr>
              <a:tr h="366294">
                <a:tc>
                  <a:txBody>
                    <a:bodyPr/>
                    <a:lstStyle/>
                    <a:p>
                      <a:pPr algn="l" rtl="0" fontAlgn="ctr">
                        <a:buNone/>
                      </a:pPr>
                      <a:r>
                        <a:rPr lang="en-IN" sz="1200" b="0" i="0" u="none" strike="noStrike" dirty="0">
                          <a:solidFill>
                            <a:srgbClr val="000000"/>
                          </a:solidFill>
                          <a:effectLst/>
                          <a:latin typeface="Cambria" panose="02040503050406030204" pitchFamily="18" charset="0"/>
                        </a:rPr>
                        <a:t>ICICI Pru Gold ETF</a:t>
                      </a:r>
                    </a:p>
                  </a:txBody>
                  <a:tcPr marL="72000"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b">
                        <a:buNone/>
                      </a:pPr>
                      <a:r>
                        <a:rPr lang="en-US" sz="1200" b="0" i="0" u="none" strike="noStrike">
                          <a:solidFill>
                            <a:srgbClr val="000000"/>
                          </a:solidFill>
                          <a:effectLst/>
                          <a:latin typeface="Cambria" panose="02040503050406030204" pitchFamily="18" charset="0"/>
                        </a:rPr>
                        <a:t>25,821.80</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b">
                        <a:buNone/>
                      </a:pPr>
                      <a:r>
                        <a:rPr lang="en-US" sz="1200" b="0" i="0" u="none" strike="noStrike" dirty="0">
                          <a:solidFill>
                            <a:srgbClr val="000000"/>
                          </a:solidFill>
                          <a:effectLst/>
                          <a:latin typeface="Cambria" panose="02040503050406030204" pitchFamily="18" charset="0"/>
                        </a:rPr>
                        <a:t>2010-08-24</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b">
                        <a:buNone/>
                      </a:pPr>
                      <a:r>
                        <a:rPr lang="en-US" sz="1200" b="0" i="0" u="none" strike="noStrike">
                          <a:solidFill>
                            <a:schemeClr val="tx1"/>
                          </a:solidFill>
                          <a:effectLst/>
                          <a:latin typeface="Cambria" panose="02040503050406030204" pitchFamily="18" charset="0"/>
                        </a:rPr>
                        <a:t>0.95</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b">
                        <a:buNone/>
                      </a:pPr>
                      <a:r>
                        <a:rPr lang="en-US" sz="1200" b="0" i="0" u="none" strike="noStrike" dirty="0">
                          <a:solidFill>
                            <a:schemeClr val="tx1"/>
                          </a:solidFill>
                          <a:effectLst/>
                          <a:latin typeface="Cambria" panose="02040503050406030204" pitchFamily="18" charset="0"/>
                        </a:rPr>
                        <a:t>-5.03</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b">
                        <a:buNone/>
                      </a:pPr>
                      <a:r>
                        <a:rPr lang="en-US" sz="1200" b="0" i="0" u="none" strike="noStrike">
                          <a:solidFill>
                            <a:schemeClr val="tx1"/>
                          </a:solidFill>
                          <a:effectLst/>
                          <a:latin typeface="Cambria" panose="02040503050406030204" pitchFamily="18" charset="0"/>
                        </a:rPr>
                        <a:t>-13.45</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b">
                        <a:buNone/>
                      </a:pPr>
                      <a:r>
                        <a:rPr lang="en-US" sz="1200" b="0" i="0" u="none" strike="noStrike">
                          <a:solidFill>
                            <a:schemeClr val="tx1"/>
                          </a:solidFill>
                          <a:effectLst/>
                          <a:latin typeface="Cambria" panose="02040503050406030204" pitchFamily="18" charset="0"/>
                        </a:rPr>
                        <a:t>43.67</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b">
                        <a:buNone/>
                      </a:pPr>
                      <a:r>
                        <a:rPr lang="en-US" sz="1200" b="0" i="0" u="none" strike="noStrike">
                          <a:solidFill>
                            <a:schemeClr val="tx1"/>
                          </a:solidFill>
                          <a:effectLst/>
                          <a:latin typeface="Cambria" panose="02040503050406030204" pitchFamily="18" charset="0"/>
                        </a:rPr>
                        <a:t>42.11</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b">
                        <a:buNone/>
                      </a:pPr>
                      <a:r>
                        <a:rPr lang="en-US" sz="1200" b="0" i="0" u="none" strike="noStrike">
                          <a:solidFill>
                            <a:schemeClr val="tx1"/>
                          </a:solidFill>
                          <a:effectLst/>
                          <a:latin typeface="Cambria" panose="02040503050406030204" pitchFamily="18" charset="0"/>
                        </a:rPr>
                        <a:t>32.60</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b">
                        <a:buNone/>
                      </a:pPr>
                      <a:r>
                        <a:rPr lang="en-US" sz="1200" b="0" i="0" u="none" strike="noStrike">
                          <a:solidFill>
                            <a:schemeClr val="tx1"/>
                          </a:solidFill>
                          <a:effectLst/>
                          <a:latin typeface="Cambria" panose="02040503050406030204" pitchFamily="18" charset="0"/>
                        </a:rPr>
                        <a:t>23.02</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b">
                        <a:buNone/>
                      </a:pPr>
                      <a:r>
                        <a:rPr lang="en-US" sz="1200" b="0" i="0" u="none" strike="noStrike">
                          <a:solidFill>
                            <a:schemeClr val="tx1"/>
                          </a:solidFill>
                          <a:effectLst/>
                          <a:latin typeface="Cambria" panose="02040503050406030204" pitchFamily="18" charset="0"/>
                        </a:rPr>
                        <a:t>14.91</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b">
                        <a:buNone/>
                      </a:pPr>
                      <a:r>
                        <a:rPr lang="en-US" sz="1200" b="0" i="0" u="none" strike="noStrike" dirty="0">
                          <a:solidFill>
                            <a:schemeClr val="tx1"/>
                          </a:solidFill>
                          <a:effectLst/>
                          <a:latin typeface="Cambria" panose="02040503050406030204" pitchFamily="18" charset="0"/>
                        </a:rPr>
                        <a:t>12.37</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b">
                        <a:buNone/>
                      </a:pPr>
                      <a:r>
                        <a:rPr lang="en-US" sz="1200" b="0" i="0" u="none" strike="noStrike" dirty="0">
                          <a:solidFill>
                            <a:schemeClr val="tx1"/>
                          </a:solidFill>
                          <a:effectLst/>
                          <a:latin typeface="Cambria" panose="02040503050406030204" pitchFamily="18" charset="0"/>
                        </a:rPr>
                        <a:t>0.42</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997630195"/>
                  </a:ext>
                </a:extLst>
              </a:tr>
              <a:tr h="331409">
                <a:tc>
                  <a:txBody>
                    <a:bodyPr/>
                    <a:lstStyle/>
                    <a:p>
                      <a:pPr algn="l" rtl="0" fontAlgn="ctr">
                        <a:buNone/>
                      </a:pPr>
                      <a:r>
                        <a:rPr lang="en-IN" sz="1200" b="0" i="0" u="none" strike="noStrike" dirty="0">
                          <a:solidFill>
                            <a:srgbClr val="000000"/>
                          </a:solidFill>
                          <a:effectLst/>
                          <a:latin typeface="Cambria" panose="02040503050406030204" pitchFamily="18" charset="0"/>
                        </a:rPr>
                        <a:t>Kotak Gold Fund(G)</a:t>
                      </a:r>
                    </a:p>
                  </a:txBody>
                  <a:tcPr marL="72000"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US" sz="1200" b="0" i="0" u="none" strike="noStrike">
                          <a:solidFill>
                            <a:srgbClr val="000000"/>
                          </a:solidFill>
                          <a:effectLst/>
                          <a:latin typeface="Cambria" panose="02040503050406030204" pitchFamily="18" charset="0"/>
                        </a:rPr>
                        <a:t>6,531.97</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US" sz="1200" b="0" i="0" u="none" strike="noStrike" dirty="0">
                          <a:solidFill>
                            <a:srgbClr val="000000"/>
                          </a:solidFill>
                          <a:effectLst/>
                          <a:latin typeface="Cambria" panose="02040503050406030204" pitchFamily="18" charset="0"/>
                        </a:rPr>
                        <a:t>2011-03-25</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US" sz="1200" b="0" i="0" u="none" strike="noStrike">
                          <a:solidFill>
                            <a:schemeClr val="tx1"/>
                          </a:solidFill>
                          <a:effectLst/>
                          <a:latin typeface="Cambria" panose="02040503050406030204" pitchFamily="18" charset="0"/>
                        </a:rPr>
                        <a:t>0.90</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US" sz="1200" b="0" i="0" u="none" strike="noStrike">
                          <a:solidFill>
                            <a:schemeClr val="tx1"/>
                          </a:solidFill>
                          <a:effectLst/>
                          <a:latin typeface="Cambria" panose="02040503050406030204" pitchFamily="18" charset="0"/>
                        </a:rPr>
                        <a:t>-5.33</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US" sz="1200" b="0" i="0" u="none" strike="noStrike">
                          <a:solidFill>
                            <a:schemeClr val="tx1"/>
                          </a:solidFill>
                          <a:effectLst/>
                          <a:latin typeface="Cambria" panose="02040503050406030204" pitchFamily="18" charset="0"/>
                        </a:rPr>
                        <a:t>-9.39</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US" sz="1200" b="0" i="0" u="none" strike="noStrike">
                          <a:solidFill>
                            <a:schemeClr val="tx1"/>
                          </a:solidFill>
                          <a:effectLst/>
                          <a:latin typeface="Cambria" panose="02040503050406030204" pitchFamily="18" charset="0"/>
                        </a:rPr>
                        <a:t>41.98</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US" sz="1200" b="0" i="0" u="none" strike="noStrike">
                          <a:solidFill>
                            <a:schemeClr val="tx1"/>
                          </a:solidFill>
                          <a:effectLst/>
                          <a:latin typeface="Cambria" panose="02040503050406030204" pitchFamily="18" charset="0"/>
                        </a:rPr>
                        <a:t>40.75</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US" sz="1200" b="0" i="0" u="none" strike="noStrike">
                          <a:solidFill>
                            <a:schemeClr val="tx1"/>
                          </a:solidFill>
                          <a:effectLst/>
                          <a:latin typeface="Cambria" panose="02040503050406030204" pitchFamily="18" charset="0"/>
                        </a:rPr>
                        <a:t>31.73</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US" sz="1200" b="0" i="0" u="none" strike="noStrike">
                          <a:solidFill>
                            <a:schemeClr val="tx1"/>
                          </a:solidFill>
                          <a:effectLst/>
                          <a:latin typeface="Cambria" panose="02040503050406030204" pitchFamily="18" charset="0"/>
                        </a:rPr>
                        <a:t>22.17</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US" sz="1200" b="0" i="0" u="none" strike="noStrike">
                          <a:solidFill>
                            <a:schemeClr val="tx1"/>
                          </a:solidFill>
                          <a:effectLst/>
                          <a:latin typeface="Cambria" panose="02040503050406030204" pitchFamily="18" charset="0"/>
                        </a:rPr>
                        <a:t>15.07</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US" sz="1200" b="0" i="0" u="none" strike="noStrike">
                          <a:solidFill>
                            <a:schemeClr val="tx1"/>
                          </a:solidFill>
                          <a:effectLst/>
                          <a:latin typeface="Cambria" panose="02040503050406030204" pitchFamily="18" charset="0"/>
                        </a:rPr>
                        <a:t>11.61</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US" sz="1200" b="0" i="0" u="none" strike="noStrike" dirty="0">
                          <a:solidFill>
                            <a:schemeClr val="tx1"/>
                          </a:solidFill>
                          <a:effectLst/>
                          <a:latin typeface="Cambria" panose="02040503050406030204" pitchFamily="18" charset="0"/>
                        </a:rPr>
                        <a:t>0.38</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1753802613"/>
                  </a:ext>
                </a:extLst>
              </a:tr>
              <a:tr h="366294">
                <a:tc>
                  <a:txBody>
                    <a:bodyPr/>
                    <a:lstStyle/>
                    <a:p>
                      <a:pPr algn="l" rtl="0" fontAlgn="ctr">
                        <a:buNone/>
                      </a:pPr>
                      <a:r>
                        <a:rPr lang="en-IN" sz="1200" b="0" i="0" u="none" strike="noStrike" dirty="0">
                          <a:solidFill>
                            <a:srgbClr val="000000"/>
                          </a:solidFill>
                          <a:effectLst/>
                          <a:latin typeface="Cambria" panose="02040503050406030204" pitchFamily="18" charset="0"/>
                        </a:rPr>
                        <a:t>Mirae Asset Gold ETF</a:t>
                      </a:r>
                    </a:p>
                  </a:txBody>
                  <a:tcPr marL="72000"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b">
                        <a:buNone/>
                      </a:pPr>
                      <a:r>
                        <a:rPr lang="en-US" sz="1200" b="0" i="0" u="none" strike="noStrike" dirty="0">
                          <a:solidFill>
                            <a:srgbClr val="000000"/>
                          </a:solidFill>
                          <a:effectLst/>
                          <a:latin typeface="Cambria" panose="02040503050406030204" pitchFamily="18" charset="0"/>
                        </a:rPr>
                        <a:t>3,164.72</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b">
                        <a:buNone/>
                      </a:pPr>
                      <a:r>
                        <a:rPr lang="en-US" sz="1200" b="0" i="0" u="none" strike="noStrike" dirty="0">
                          <a:solidFill>
                            <a:srgbClr val="000000"/>
                          </a:solidFill>
                          <a:effectLst/>
                          <a:latin typeface="Cambria" panose="02040503050406030204" pitchFamily="18" charset="0"/>
                        </a:rPr>
                        <a:t>2023-02-20</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b">
                        <a:buNone/>
                      </a:pPr>
                      <a:r>
                        <a:rPr lang="en-US" sz="1200" b="0" i="0" u="none" strike="noStrike" dirty="0">
                          <a:solidFill>
                            <a:schemeClr val="tx1"/>
                          </a:solidFill>
                          <a:effectLst/>
                          <a:latin typeface="Cambria" panose="02040503050406030204" pitchFamily="18" charset="0"/>
                        </a:rPr>
                        <a:t>0.96</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b">
                        <a:buNone/>
                      </a:pPr>
                      <a:r>
                        <a:rPr lang="en-US" sz="1200" b="0" i="0" u="none" strike="noStrike" dirty="0">
                          <a:solidFill>
                            <a:schemeClr val="tx1"/>
                          </a:solidFill>
                          <a:effectLst/>
                          <a:latin typeface="Cambria" panose="02040503050406030204" pitchFamily="18" charset="0"/>
                        </a:rPr>
                        <a:t>-4.99</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b">
                        <a:buNone/>
                      </a:pPr>
                      <a:r>
                        <a:rPr lang="en-US" sz="1200" b="0" i="0" u="none" strike="noStrike" dirty="0">
                          <a:solidFill>
                            <a:schemeClr val="tx1"/>
                          </a:solidFill>
                          <a:effectLst/>
                          <a:latin typeface="Cambria" panose="02040503050406030204" pitchFamily="18" charset="0"/>
                        </a:rPr>
                        <a:t>-13.34</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b">
                        <a:buNone/>
                      </a:pPr>
                      <a:r>
                        <a:rPr lang="en-US" sz="1200" b="0" i="0" u="none" strike="noStrike" dirty="0">
                          <a:solidFill>
                            <a:schemeClr val="tx1"/>
                          </a:solidFill>
                          <a:effectLst/>
                          <a:latin typeface="Cambria" panose="02040503050406030204" pitchFamily="18" charset="0"/>
                        </a:rPr>
                        <a:t>43.44</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b">
                        <a:buNone/>
                      </a:pPr>
                      <a:r>
                        <a:rPr lang="en-US" sz="1200" b="0" i="0" u="none" strike="noStrike" dirty="0">
                          <a:solidFill>
                            <a:schemeClr val="tx1"/>
                          </a:solidFill>
                          <a:effectLst/>
                          <a:latin typeface="Cambria" panose="02040503050406030204" pitchFamily="18" charset="0"/>
                        </a:rPr>
                        <a:t>41.88</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b">
                        <a:buNone/>
                      </a:pPr>
                      <a:r>
                        <a:rPr lang="en-US" sz="1200" b="0" i="0" u="none" strike="noStrike" dirty="0">
                          <a:solidFill>
                            <a:schemeClr val="tx1"/>
                          </a:solidFill>
                          <a:effectLst/>
                          <a:latin typeface="Cambria" panose="02040503050406030204" pitchFamily="18" charset="0"/>
                        </a:rPr>
                        <a:t>32.54</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b">
                        <a:buNone/>
                      </a:pPr>
                      <a:r>
                        <a:rPr lang="en-US" sz="1200" b="0" i="0" u="none" strike="noStrike" dirty="0">
                          <a:solidFill>
                            <a:schemeClr val="tx1"/>
                          </a:solidFill>
                          <a:effectLst/>
                          <a:latin typeface="Cambria" panose="02040503050406030204" pitchFamily="18" charset="0"/>
                        </a:rPr>
                        <a:t> -</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b">
                        <a:buNone/>
                      </a:pPr>
                      <a:r>
                        <a:rPr lang="en-US" sz="1200" b="0" i="0" u="none" strike="noStrike" dirty="0">
                          <a:solidFill>
                            <a:schemeClr val="tx1"/>
                          </a:solidFill>
                          <a:effectLst/>
                          <a:latin typeface="Cambria" panose="02040503050406030204" pitchFamily="18" charset="0"/>
                        </a:rPr>
                        <a:t>- </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b">
                        <a:buNone/>
                      </a:pPr>
                      <a:r>
                        <a:rPr lang="en-US" sz="1200" b="0" i="0" u="none" strike="noStrike" dirty="0">
                          <a:solidFill>
                            <a:schemeClr val="tx1"/>
                          </a:solidFill>
                          <a:effectLst/>
                          <a:latin typeface="Cambria" panose="02040503050406030204" pitchFamily="18" charset="0"/>
                        </a:rPr>
                        <a:t>29.55</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b">
                        <a:buNone/>
                      </a:pPr>
                      <a:r>
                        <a:rPr lang="en-US" sz="1200" b="0" i="0" u="none" strike="noStrike" dirty="0">
                          <a:solidFill>
                            <a:schemeClr val="tx1"/>
                          </a:solidFill>
                          <a:effectLst/>
                          <a:latin typeface="Cambria" panose="02040503050406030204" pitchFamily="18" charset="0"/>
                        </a:rPr>
                        <a:t>0.30</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2892019916"/>
                  </a:ext>
                </a:extLst>
              </a:tr>
              <a:tr h="331409">
                <a:tc>
                  <a:txBody>
                    <a:bodyPr/>
                    <a:lstStyle/>
                    <a:p>
                      <a:pPr algn="l" fontAlgn="b">
                        <a:buNone/>
                      </a:pPr>
                      <a:r>
                        <a:rPr lang="en-IN" sz="1200" b="1" i="1" u="none" strike="noStrike" dirty="0">
                          <a:solidFill>
                            <a:srgbClr val="000000"/>
                          </a:solidFill>
                          <a:effectLst/>
                          <a:latin typeface="Cambria" panose="02040503050406030204" pitchFamily="18" charset="0"/>
                        </a:rPr>
                        <a:t>CRISIL Composite Bond Index</a:t>
                      </a:r>
                    </a:p>
                  </a:txBody>
                  <a:tcPr marL="72000"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US" sz="1200" b="1" i="1" u="none" strike="noStrike">
                          <a:solidFill>
                            <a:srgbClr val="000000"/>
                          </a:solidFill>
                          <a:effectLst/>
                          <a:latin typeface="Cambria" panose="02040503050406030204" pitchFamily="18" charset="0"/>
                        </a:rPr>
                        <a:t> </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US" sz="1200" b="1" i="1" u="none" strike="noStrike">
                          <a:solidFill>
                            <a:srgbClr val="000000"/>
                          </a:solidFill>
                          <a:effectLst/>
                          <a:latin typeface="Cambria" panose="02040503050406030204" pitchFamily="18" charset="0"/>
                        </a:rPr>
                        <a:t> </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200" b="1" i="1" u="none" strike="noStrike">
                          <a:solidFill>
                            <a:schemeClr val="tx1"/>
                          </a:solidFill>
                          <a:effectLst/>
                          <a:latin typeface="Cambria" panose="02040503050406030204" pitchFamily="18" charset="0"/>
                        </a:rPr>
                        <a:t>0.07</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200" b="1" i="1" u="none" strike="noStrike">
                          <a:solidFill>
                            <a:schemeClr val="tx1"/>
                          </a:solidFill>
                          <a:effectLst/>
                          <a:latin typeface="Cambria" panose="02040503050406030204" pitchFamily="18" charset="0"/>
                        </a:rPr>
                        <a:t>2.70</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200" b="1" i="1" u="none" strike="noStrike">
                          <a:solidFill>
                            <a:schemeClr val="tx1"/>
                          </a:solidFill>
                          <a:effectLst/>
                          <a:latin typeface="Cambria" panose="02040503050406030204" pitchFamily="18" charset="0"/>
                        </a:rPr>
                        <a:t>3.09</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200" b="1" i="1" u="none" strike="noStrike">
                          <a:solidFill>
                            <a:schemeClr val="tx1"/>
                          </a:solidFill>
                          <a:effectLst/>
                          <a:latin typeface="Cambria" panose="02040503050406030204" pitchFamily="18" charset="0"/>
                        </a:rPr>
                        <a:t>4.47</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200" b="1" i="1" u="none" strike="noStrike">
                          <a:solidFill>
                            <a:schemeClr val="tx1"/>
                          </a:solidFill>
                          <a:effectLst/>
                          <a:latin typeface="Cambria" panose="02040503050406030204" pitchFamily="18" charset="0"/>
                        </a:rPr>
                        <a:t>6.59</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200" b="1" i="1" u="none" strike="noStrike">
                          <a:solidFill>
                            <a:schemeClr val="tx1"/>
                          </a:solidFill>
                          <a:effectLst/>
                          <a:latin typeface="Cambria" panose="02040503050406030204" pitchFamily="18" charset="0"/>
                        </a:rPr>
                        <a:t>7.12</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200" b="1" i="1" u="none" strike="noStrike" dirty="0">
                          <a:solidFill>
                            <a:schemeClr val="tx1"/>
                          </a:solidFill>
                          <a:effectLst/>
                          <a:latin typeface="Cambria" panose="02040503050406030204" pitchFamily="18" charset="0"/>
                        </a:rPr>
                        <a:t>6.13</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200" b="1" i="1" u="none" strike="noStrike">
                          <a:solidFill>
                            <a:schemeClr val="tx1"/>
                          </a:solidFill>
                          <a:effectLst/>
                          <a:latin typeface="Cambria" panose="02040503050406030204" pitchFamily="18" charset="0"/>
                        </a:rPr>
                        <a:t>7.04</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US" sz="1200" b="1" i="1" u="none" strike="noStrike" dirty="0">
                          <a:solidFill>
                            <a:schemeClr val="tx1"/>
                          </a:solidFill>
                          <a:effectLst/>
                          <a:latin typeface="Cambria" panose="02040503050406030204" pitchFamily="18" charset="0"/>
                        </a:rPr>
                        <a:t> </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US" sz="1200" b="1" i="1" u="none" strike="noStrike">
                          <a:solidFill>
                            <a:schemeClr val="tx1"/>
                          </a:solidFill>
                          <a:effectLst/>
                          <a:latin typeface="Cambria" panose="02040503050406030204" pitchFamily="18" charset="0"/>
                        </a:rPr>
                        <a:t> </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2535945067"/>
                  </a:ext>
                </a:extLst>
              </a:tr>
              <a:tr h="331409">
                <a:tc>
                  <a:txBody>
                    <a:bodyPr/>
                    <a:lstStyle/>
                    <a:p>
                      <a:pPr algn="l" rtl="0" fontAlgn="ctr">
                        <a:buNone/>
                      </a:pPr>
                      <a:r>
                        <a:rPr lang="en-IN" sz="1200" b="1" i="0" u="none" strike="noStrike">
                          <a:solidFill>
                            <a:srgbClr val="000000"/>
                          </a:solidFill>
                          <a:effectLst/>
                          <a:latin typeface="Cambria" panose="02040503050406030204" pitchFamily="18" charset="0"/>
                        </a:rPr>
                        <a:t>SILVER</a:t>
                      </a:r>
                    </a:p>
                  </a:txBody>
                  <a:tcPr marL="72000"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FBFBF"/>
                    </a:solidFill>
                  </a:tcPr>
                </a:tc>
                <a:tc>
                  <a:txBody>
                    <a:bodyPr/>
                    <a:lstStyle/>
                    <a:p>
                      <a:pPr algn="ctr" rtl="0" fontAlgn="ctr">
                        <a:buNone/>
                      </a:pPr>
                      <a:r>
                        <a:rPr lang="en-US" sz="1200" b="1" i="1" u="none" strike="noStrike">
                          <a:solidFill>
                            <a:srgbClr val="000000"/>
                          </a:solidFill>
                          <a:effectLst/>
                          <a:latin typeface="Cambria" panose="02040503050406030204" pitchFamily="18" charset="0"/>
                        </a:rPr>
                        <a:t> </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FBFBF"/>
                    </a:solidFill>
                  </a:tcPr>
                </a:tc>
                <a:tc>
                  <a:txBody>
                    <a:bodyPr/>
                    <a:lstStyle/>
                    <a:p>
                      <a:pPr algn="ctr" rtl="0" fontAlgn="ctr">
                        <a:buNone/>
                      </a:pPr>
                      <a:r>
                        <a:rPr lang="en-US" sz="1200" b="1" i="1" u="none" strike="noStrike">
                          <a:solidFill>
                            <a:srgbClr val="000000"/>
                          </a:solidFill>
                          <a:effectLst/>
                          <a:latin typeface="Cambria" panose="02040503050406030204" pitchFamily="18" charset="0"/>
                        </a:rPr>
                        <a:t> </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FBFBF"/>
                    </a:solidFill>
                  </a:tcPr>
                </a:tc>
                <a:tc>
                  <a:txBody>
                    <a:bodyPr/>
                    <a:lstStyle/>
                    <a:p>
                      <a:pPr algn="ctr" rtl="0" fontAlgn="ctr">
                        <a:buNone/>
                      </a:pPr>
                      <a:r>
                        <a:rPr lang="en-US" sz="1200" b="1" i="0" u="none" strike="noStrike">
                          <a:solidFill>
                            <a:schemeClr val="tx1"/>
                          </a:solidFill>
                          <a:effectLst/>
                          <a:latin typeface="Cambria" panose="02040503050406030204" pitchFamily="18" charset="0"/>
                        </a:rPr>
                        <a:t> </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FBFBF"/>
                    </a:solidFill>
                  </a:tcPr>
                </a:tc>
                <a:tc>
                  <a:txBody>
                    <a:bodyPr/>
                    <a:lstStyle/>
                    <a:p>
                      <a:pPr algn="ctr" rtl="0" fontAlgn="ctr">
                        <a:buNone/>
                      </a:pPr>
                      <a:r>
                        <a:rPr lang="en-US" sz="1200" b="1" i="0" u="none" strike="noStrike">
                          <a:solidFill>
                            <a:schemeClr val="tx1"/>
                          </a:solidFill>
                          <a:effectLst/>
                          <a:latin typeface="Cambria" panose="02040503050406030204" pitchFamily="18" charset="0"/>
                        </a:rPr>
                        <a:t> </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FBFBF"/>
                    </a:solidFill>
                  </a:tcPr>
                </a:tc>
                <a:tc>
                  <a:txBody>
                    <a:bodyPr/>
                    <a:lstStyle/>
                    <a:p>
                      <a:pPr algn="ctr" rtl="0" fontAlgn="ctr">
                        <a:buNone/>
                      </a:pPr>
                      <a:r>
                        <a:rPr lang="en-US" sz="1200" b="1" i="0" u="none" strike="noStrike">
                          <a:solidFill>
                            <a:schemeClr val="tx1"/>
                          </a:solidFill>
                          <a:effectLst/>
                          <a:latin typeface="Cambria" panose="02040503050406030204" pitchFamily="18" charset="0"/>
                        </a:rPr>
                        <a:t> </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FBFBF"/>
                    </a:solidFill>
                  </a:tcPr>
                </a:tc>
                <a:tc>
                  <a:txBody>
                    <a:bodyPr/>
                    <a:lstStyle/>
                    <a:p>
                      <a:pPr algn="ctr" rtl="0" fontAlgn="ctr">
                        <a:buNone/>
                      </a:pPr>
                      <a:r>
                        <a:rPr lang="en-US" sz="1200" b="1" i="0" u="none" strike="noStrike">
                          <a:solidFill>
                            <a:schemeClr val="tx1"/>
                          </a:solidFill>
                          <a:effectLst/>
                          <a:latin typeface="Cambria" panose="02040503050406030204" pitchFamily="18" charset="0"/>
                        </a:rPr>
                        <a:t> </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FBFBF"/>
                    </a:solidFill>
                  </a:tcPr>
                </a:tc>
                <a:tc>
                  <a:txBody>
                    <a:bodyPr/>
                    <a:lstStyle/>
                    <a:p>
                      <a:pPr algn="ctr" rtl="0" fontAlgn="ctr">
                        <a:buNone/>
                      </a:pPr>
                      <a:r>
                        <a:rPr lang="en-US" sz="1200" b="1" i="0" u="none" strike="noStrike">
                          <a:solidFill>
                            <a:schemeClr val="tx1"/>
                          </a:solidFill>
                          <a:effectLst/>
                          <a:latin typeface="Cambria" panose="02040503050406030204" pitchFamily="18" charset="0"/>
                        </a:rPr>
                        <a:t> </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FBFBF"/>
                    </a:solidFill>
                  </a:tcPr>
                </a:tc>
                <a:tc>
                  <a:txBody>
                    <a:bodyPr/>
                    <a:lstStyle/>
                    <a:p>
                      <a:pPr algn="ctr" rtl="0" fontAlgn="ctr">
                        <a:buNone/>
                      </a:pPr>
                      <a:r>
                        <a:rPr lang="en-US" sz="1200" b="1" i="0" u="none" strike="noStrike" dirty="0">
                          <a:solidFill>
                            <a:schemeClr val="tx1"/>
                          </a:solidFill>
                          <a:effectLst/>
                          <a:latin typeface="Cambria" panose="02040503050406030204" pitchFamily="18" charset="0"/>
                        </a:rPr>
                        <a:t> </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FBFBF"/>
                    </a:solidFill>
                  </a:tcPr>
                </a:tc>
                <a:tc>
                  <a:txBody>
                    <a:bodyPr/>
                    <a:lstStyle/>
                    <a:p>
                      <a:pPr algn="ctr" rtl="0" fontAlgn="ctr">
                        <a:buNone/>
                      </a:pPr>
                      <a:r>
                        <a:rPr lang="en-US" sz="1200" b="1" i="0" u="none" strike="noStrike" dirty="0">
                          <a:solidFill>
                            <a:schemeClr val="tx1"/>
                          </a:solidFill>
                          <a:effectLst/>
                          <a:latin typeface="Cambria" panose="02040503050406030204" pitchFamily="18" charset="0"/>
                        </a:rPr>
                        <a:t> </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FBFBF"/>
                    </a:solidFill>
                  </a:tcPr>
                </a:tc>
                <a:tc>
                  <a:txBody>
                    <a:bodyPr/>
                    <a:lstStyle/>
                    <a:p>
                      <a:pPr algn="ctr" rtl="0" fontAlgn="ctr">
                        <a:buNone/>
                      </a:pPr>
                      <a:r>
                        <a:rPr lang="en-US" sz="1200" b="1" i="0" u="none" strike="noStrike">
                          <a:solidFill>
                            <a:schemeClr val="tx1"/>
                          </a:solidFill>
                          <a:effectLst/>
                          <a:latin typeface="Cambria" panose="02040503050406030204" pitchFamily="18" charset="0"/>
                        </a:rPr>
                        <a:t> </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FBFBF"/>
                    </a:solidFill>
                  </a:tcPr>
                </a:tc>
                <a:tc>
                  <a:txBody>
                    <a:bodyPr/>
                    <a:lstStyle/>
                    <a:p>
                      <a:pPr algn="ctr" rtl="0" fontAlgn="ctr">
                        <a:buNone/>
                      </a:pPr>
                      <a:r>
                        <a:rPr lang="en-US" sz="1200" b="1" i="0" u="none" strike="noStrike" dirty="0">
                          <a:solidFill>
                            <a:schemeClr val="tx1"/>
                          </a:solidFill>
                          <a:effectLst/>
                          <a:latin typeface="Cambria" panose="02040503050406030204" pitchFamily="18" charset="0"/>
                        </a:rPr>
                        <a:t> </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FBFBF"/>
                    </a:solidFill>
                  </a:tcPr>
                </a:tc>
                <a:tc>
                  <a:txBody>
                    <a:bodyPr/>
                    <a:lstStyle/>
                    <a:p>
                      <a:pPr algn="ctr" rtl="0" fontAlgn="ctr">
                        <a:buNone/>
                      </a:pPr>
                      <a:r>
                        <a:rPr lang="en-US" sz="1200" b="1" i="0" u="none" strike="noStrike">
                          <a:solidFill>
                            <a:schemeClr val="tx1"/>
                          </a:solidFill>
                          <a:effectLst/>
                          <a:latin typeface="Cambria" panose="02040503050406030204" pitchFamily="18" charset="0"/>
                        </a:rPr>
                        <a:t> </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FBFBF"/>
                    </a:solidFill>
                  </a:tcPr>
                </a:tc>
                <a:extLst>
                  <a:ext uri="{0D108BD9-81ED-4DB2-BD59-A6C34878D82A}">
                    <a16:rowId xmlns:a16="http://schemas.microsoft.com/office/drawing/2014/main" val="517352437"/>
                  </a:ext>
                </a:extLst>
              </a:tr>
              <a:tr h="331409">
                <a:tc>
                  <a:txBody>
                    <a:bodyPr/>
                    <a:lstStyle/>
                    <a:p>
                      <a:pPr algn="l" rtl="0" fontAlgn="ctr">
                        <a:buNone/>
                      </a:pPr>
                      <a:r>
                        <a:rPr lang="en-IN" sz="1200" b="0" i="0" u="none" strike="noStrike" dirty="0">
                          <a:solidFill>
                            <a:srgbClr val="000000"/>
                          </a:solidFill>
                          <a:effectLst/>
                          <a:latin typeface="Cambria" panose="02040503050406030204" pitchFamily="18" charset="0"/>
                        </a:rPr>
                        <a:t>Nippon India Silver ETF</a:t>
                      </a:r>
                    </a:p>
                  </a:txBody>
                  <a:tcPr marL="72000"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US" sz="1200" b="0" i="0" u="none" strike="noStrike">
                          <a:solidFill>
                            <a:srgbClr val="000000"/>
                          </a:solidFill>
                          <a:effectLst/>
                          <a:latin typeface="Cambria" panose="02040503050406030204" pitchFamily="18" charset="0"/>
                        </a:rPr>
                        <a:t>29,499.37</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US" sz="1200" b="0" i="0" u="none" strike="noStrike" dirty="0">
                          <a:solidFill>
                            <a:srgbClr val="000000"/>
                          </a:solidFill>
                          <a:effectLst/>
                          <a:latin typeface="Cambria" panose="02040503050406030204" pitchFamily="18" charset="0"/>
                        </a:rPr>
                        <a:t>2022-02-04</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US" sz="1200" b="0" i="0" u="none" strike="noStrike">
                          <a:solidFill>
                            <a:schemeClr val="tx1"/>
                          </a:solidFill>
                          <a:effectLst/>
                          <a:latin typeface="Cambria" panose="02040503050406030204" pitchFamily="18" charset="0"/>
                        </a:rPr>
                        <a:t>-3.17</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US" sz="1200" b="0" i="0" u="none" strike="noStrike">
                          <a:solidFill>
                            <a:schemeClr val="tx1"/>
                          </a:solidFill>
                          <a:effectLst/>
                          <a:latin typeface="Cambria" panose="02040503050406030204" pitchFamily="18" charset="0"/>
                        </a:rPr>
                        <a:t>-9.16</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US" sz="1200" b="0" i="0" u="none" strike="noStrike">
                          <a:solidFill>
                            <a:schemeClr val="tx1"/>
                          </a:solidFill>
                          <a:effectLst/>
                          <a:latin typeface="Cambria" panose="02040503050406030204" pitchFamily="18" charset="0"/>
                        </a:rPr>
                        <a:t>-34.44</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US" sz="1200" b="0" i="0" u="none" strike="noStrike">
                          <a:solidFill>
                            <a:schemeClr val="tx1"/>
                          </a:solidFill>
                          <a:effectLst/>
                          <a:latin typeface="Cambria" panose="02040503050406030204" pitchFamily="18" charset="0"/>
                        </a:rPr>
                        <a:t>94.55</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US" sz="1200" b="0" i="0" u="none" strike="noStrike">
                          <a:solidFill>
                            <a:schemeClr val="tx1"/>
                          </a:solidFill>
                          <a:effectLst/>
                          <a:latin typeface="Cambria" panose="02040503050406030204" pitchFamily="18" charset="0"/>
                        </a:rPr>
                        <a:t>59.67</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US" sz="1200" b="0" i="0" u="none" strike="noStrike">
                          <a:solidFill>
                            <a:schemeClr val="tx1"/>
                          </a:solidFill>
                          <a:effectLst/>
                          <a:latin typeface="Cambria" panose="02040503050406030204" pitchFamily="18" charset="0"/>
                        </a:rPr>
                        <a:t>41.71</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b">
                        <a:buNone/>
                      </a:pPr>
                      <a:r>
                        <a:rPr lang="en-US" sz="1200" b="0" i="0" u="none" strike="noStrike" dirty="0">
                          <a:solidFill>
                            <a:schemeClr val="tx1"/>
                          </a:solidFill>
                          <a:effectLst/>
                          <a:latin typeface="Cambria" panose="02040503050406030204" pitchFamily="18" charset="0"/>
                        </a:rPr>
                        <a:t> -</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b">
                        <a:buNone/>
                      </a:pPr>
                      <a:r>
                        <a:rPr lang="en-US" sz="1200" b="0" i="0" u="none" strike="noStrike" dirty="0">
                          <a:solidFill>
                            <a:schemeClr val="tx1"/>
                          </a:solidFill>
                          <a:effectLst/>
                          <a:latin typeface="Cambria" panose="02040503050406030204" pitchFamily="18" charset="0"/>
                        </a:rPr>
                        <a:t>- </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b">
                        <a:buNone/>
                      </a:pPr>
                      <a:r>
                        <a:rPr lang="en-US" sz="1200" b="0" i="0" u="none" strike="noStrike" dirty="0">
                          <a:solidFill>
                            <a:schemeClr val="tx1"/>
                          </a:solidFill>
                          <a:effectLst/>
                          <a:latin typeface="Cambria" panose="02040503050406030204" pitchFamily="18" charset="0"/>
                        </a:rPr>
                        <a:t>31.30</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US" sz="1200" b="0" i="0" u="none" strike="noStrike" dirty="0">
                          <a:solidFill>
                            <a:schemeClr val="tx1"/>
                          </a:solidFill>
                          <a:effectLst/>
                          <a:latin typeface="Cambria" panose="02040503050406030204" pitchFamily="18" charset="0"/>
                        </a:rPr>
                        <a:t>0.49</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2081789094"/>
                  </a:ext>
                </a:extLst>
              </a:tr>
              <a:tr h="331409">
                <a:tc>
                  <a:txBody>
                    <a:bodyPr/>
                    <a:lstStyle/>
                    <a:p>
                      <a:pPr algn="l" rtl="0" fontAlgn="ctr">
                        <a:buNone/>
                      </a:pPr>
                      <a:r>
                        <a:rPr lang="en-IN" sz="1200" b="0" i="0" u="none" strike="noStrike" dirty="0">
                          <a:solidFill>
                            <a:srgbClr val="000000"/>
                          </a:solidFill>
                          <a:effectLst/>
                          <a:latin typeface="Cambria" panose="02040503050406030204" pitchFamily="18" charset="0"/>
                        </a:rPr>
                        <a:t>ICICI Pru Silver ETF FOF(G)</a:t>
                      </a:r>
                    </a:p>
                  </a:txBody>
                  <a:tcPr marL="72000"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US" sz="1200" b="0" i="0" u="none" strike="noStrike">
                          <a:solidFill>
                            <a:srgbClr val="000000"/>
                          </a:solidFill>
                          <a:effectLst/>
                          <a:latin typeface="Cambria" panose="02040503050406030204" pitchFamily="18" charset="0"/>
                        </a:rPr>
                        <a:t>5,960.11</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US" sz="1200" b="0" i="0" u="none" strike="noStrike" dirty="0">
                          <a:solidFill>
                            <a:srgbClr val="000000"/>
                          </a:solidFill>
                          <a:effectLst/>
                          <a:latin typeface="Cambria" panose="02040503050406030204" pitchFamily="18" charset="0"/>
                        </a:rPr>
                        <a:t>2022-02-01</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US" sz="1200" b="0" i="0" u="none" strike="noStrike">
                          <a:solidFill>
                            <a:schemeClr val="tx1"/>
                          </a:solidFill>
                          <a:effectLst/>
                          <a:latin typeface="Cambria" panose="02040503050406030204" pitchFamily="18" charset="0"/>
                        </a:rPr>
                        <a:t>-2.98</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US" sz="1200" b="0" i="0" u="none" strike="noStrike">
                          <a:solidFill>
                            <a:schemeClr val="tx1"/>
                          </a:solidFill>
                          <a:effectLst/>
                          <a:latin typeface="Cambria" panose="02040503050406030204" pitchFamily="18" charset="0"/>
                        </a:rPr>
                        <a:t>-9.15</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US" sz="1200" b="0" i="0" u="none" strike="noStrike">
                          <a:solidFill>
                            <a:schemeClr val="tx1"/>
                          </a:solidFill>
                          <a:effectLst/>
                          <a:latin typeface="Cambria" panose="02040503050406030204" pitchFamily="18" charset="0"/>
                        </a:rPr>
                        <a:t>-26.74</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US" sz="1200" b="0" i="0" u="none" strike="noStrike">
                          <a:solidFill>
                            <a:schemeClr val="tx1"/>
                          </a:solidFill>
                          <a:effectLst/>
                          <a:latin typeface="Cambria" panose="02040503050406030204" pitchFamily="18" charset="0"/>
                        </a:rPr>
                        <a:t>90.50</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US" sz="1200" b="0" i="0" u="none" strike="noStrike">
                          <a:solidFill>
                            <a:schemeClr val="tx1"/>
                          </a:solidFill>
                          <a:effectLst/>
                          <a:latin typeface="Cambria" panose="02040503050406030204" pitchFamily="18" charset="0"/>
                        </a:rPr>
                        <a:t>57.53</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US" sz="1200" b="0" i="0" u="none" strike="noStrike">
                          <a:solidFill>
                            <a:schemeClr val="tx1"/>
                          </a:solidFill>
                          <a:effectLst/>
                          <a:latin typeface="Cambria" panose="02040503050406030204" pitchFamily="18" charset="0"/>
                        </a:rPr>
                        <a:t>40.60</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b">
                        <a:buNone/>
                      </a:pPr>
                      <a:r>
                        <a:rPr lang="en-US" sz="1200" b="0" i="0" u="none" strike="noStrike" dirty="0">
                          <a:solidFill>
                            <a:schemeClr val="tx1"/>
                          </a:solidFill>
                          <a:effectLst/>
                          <a:latin typeface="Cambria" panose="02040503050406030204" pitchFamily="18" charset="0"/>
                        </a:rPr>
                        <a:t> -</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b">
                        <a:buNone/>
                      </a:pPr>
                      <a:r>
                        <a:rPr lang="en-US" sz="1200" b="0" i="0" u="none" strike="noStrike" dirty="0">
                          <a:solidFill>
                            <a:schemeClr val="tx1"/>
                          </a:solidFill>
                          <a:effectLst/>
                          <a:latin typeface="Cambria" panose="02040503050406030204" pitchFamily="18" charset="0"/>
                        </a:rPr>
                        <a:t>- </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b">
                        <a:buNone/>
                      </a:pPr>
                      <a:r>
                        <a:rPr lang="en-US" sz="1200" b="0" i="0" u="none" strike="noStrike" dirty="0">
                          <a:solidFill>
                            <a:schemeClr val="tx1"/>
                          </a:solidFill>
                          <a:effectLst/>
                          <a:latin typeface="Cambria" panose="02040503050406030204" pitchFamily="18" charset="0"/>
                        </a:rPr>
                        <a:t>29.86</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US" sz="1200" b="0" i="0" u="none" strike="noStrike" dirty="0">
                          <a:solidFill>
                            <a:schemeClr val="tx1"/>
                          </a:solidFill>
                          <a:effectLst/>
                          <a:latin typeface="Cambria" panose="02040503050406030204" pitchFamily="18" charset="0"/>
                        </a:rPr>
                        <a:t>0.56</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2542532781"/>
                  </a:ext>
                </a:extLst>
              </a:tr>
              <a:tr h="348852">
                <a:tc>
                  <a:txBody>
                    <a:bodyPr/>
                    <a:lstStyle/>
                    <a:p>
                      <a:pPr algn="l" fontAlgn="b">
                        <a:buNone/>
                      </a:pPr>
                      <a:r>
                        <a:rPr lang="en-IN" sz="1200" b="1" i="1" u="none" strike="noStrike">
                          <a:solidFill>
                            <a:srgbClr val="000000"/>
                          </a:solidFill>
                          <a:effectLst/>
                          <a:latin typeface="Cambria" panose="02040503050406030204" pitchFamily="18" charset="0"/>
                        </a:rPr>
                        <a:t>CRISIL Composite Bond Index</a:t>
                      </a:r>
                    </a:p>
                  </a:txBody>
                  <a:tcPr marL="72000"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US" sz="1200" b="1" i="1" u="none" strike="noStrike">
                          <a:solidFill>
                            <a:srgbClr val="000000"/>
                          </a:solidFill>
                          <a:effectLst/>
                          <a:latin typeface="Cambria" panose="02040503050406030204" pitchFamily="18" charset="0"/>
                        </a:rPr>
                        <a:t> </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US" sz="1200" b="1" i="1" u="none" strike="noStrike">
                          <a:solidFill>
                            <a:srgbClr val="000000"/>
                          </a:solidFill>
                          <a:effectLst/>
                          <a:latin typeface="Cambria" panose="02040503050406030204" pitchFamily="18" charset="0"/>
                        </a:rPr>
                        <a:t> </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200" b="1" i="1" u="none" strike="noStrike">
                          <a:solidFill>
                            <a:schemeClr val="tx1"/>
                          </a:solidFill>
                          <a:effectLst/>
                          <a:latin typeface="Cambria" panose="02040503050406030204" pitchFamily="18" charset="0"/>
                        </a:rPr>
                        <a:t>0.07</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200" b="1" i="1" u="none" strike="noStrike">
                          <a:solidFill>
                            <a:schemeClr val="tx1"/>
                          </a:solidFill>
                          <a:effectLst/>
                          <a:latin typeface="Cambria" panose="02040503050406030204" pitchFamily="18" charset="0"/>
                        </a:rPr>
                        <a:t>2.70</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200" b="1" i="1" u="none" strike="noStrike">
                          <a:solidFill>
                            <a:schemeClr val="tx1"/>
                          </a:solidFill>
                          <a:effectLst/>
                          <a:latin typeface="Cambria" panose="02040503050406030204" pitchFamily="18" charset="0"/>
                        </a:rPr>
                        <a:t>3.09</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200" b="1" i="1" u="none" strike="noStrike">
                          <a:solidFill>
                            <a:schemeClr val="tx1"/>
                          </a:solidFill>
                          <a:effectLst/>
                          <a:latin typeface="Cambria" panose="02040503050406030204" pitchFamily="18" charset="0"/>
                        </a:rPr>
                        <a:t>4.47</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200" b="1" i="1" u="none" strike="noStrike">
                          <a:solidFill>
                            <a:schemeClr val="tx1"/>
                          </a:solidFill>
                          <a:effectLst/>
                          <a:latin typeface="Cambria" panose="02040503050406030204" pitchFamily="18" charset="0"/>
                        </a:rPr>
                        <a:t>6.59</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200" b="1" i="1" u="none" strike="noStrike">
                          <a:solidFill>
                            <a:schemeClr val="tx1"/>
                          </a:solidFill>
                          <a:effectLst/>
                          <a:latin typeface="Cambria" panose="02040503050406030204" pitchFamily="18" charset="0"/>
                        </a:rPr>
                        <a:t>7.12</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200" b="1" i="1" u="none" strike="noStrike">
                          <a:solidFill>
                            <a:schemeClr val="tx1"/>
                          </a:solidFill>
                          <a:effectLst/>
                          <a:latin typeface="Cambria" panose="02040503050406030204" pitchFamily="18" charset="0"/>
                        </a:rPr>
                        <a:t>6.13</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200" b="1" i="1" u="none" strike="noStrike" dirty="0">
                          <a:solidFill>
                            <a:schemeClr val="tx1"/>
                          </a:solidFill>
                          <a:effectLst/>
                          <a:latin typeface="Cambria" panose="02040503050406030204" pitchFamily="18" charset="0"/>
                        </a:rPr>
                        <a:t>7.04</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US" sz="1200" b="1" i="1" u="none" strike="noStrike" dirty="0">
                          <a:solidFill>
                            <a:schemeClr val="tx1"/>
                          </a:solidFill>
                          <a:effectLst/>
                          <a:latin typeface="Cambria" panose="02040503050406030204" pitchFamily="18" charset="0"/>
                        </a:rPr>
                        <a:t> </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US" sz="1200" b="1" i="1" u="none" strike="noStrike" dirty="0">
                          <a:solidFill>
                            <a:schemeClr val="tx1"/>
                          </a:solidFill>
                          <a:effectLst/>
                          <a:latin typeface="Cambria" panose="02040503050406030204" pitchFamily="18" charset="0"/>
                        </a:rPr>
                        <a:t> </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2110073247"/>
                  </a:ext>
                </a:extLst>
              </a:tr>
            </a:tbl>
          </a:graphicData>
        </a:graphic>
      </p:graphicFrame>
    </p:spTree>
    <p:extLst>
      <p:ext uri="{BB962C8B-B14F-4D97-AF65-F5344CB8AC3E}">
        <p14:creationId xmlns:p14="http://schemas.microsoft.com/office/powerpoint/2010/main" val="1791684312"/>
      </p:ext>
    </p:extLst>
  </p:cSld>
  <p:clrMapOvr>
    <a:masterClrMapping/>
  </p:clrMapOvr>
</p:sld>
</file>

<file path=ppt/slides/slide1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4">
            <a:extLst>
              <a:ext uri="{FF2B5EF4-FFF2-40B4-BE49-F238E27FC236}">
                <a16:creationId xmlns:a16="http://schemas.microsoft.com/office/drawing/2014/main" id="{CA2E79A2-8B51-2B55-9753-B0DB6AF6F403}"/>
              </a:ext>
            </a:extLst>
          </p:cNvPr>
          <p:cNvSpPr/>
          <p:nvPr/>
        </p:nvSpPr>
        <p:spPr>
          <a:xfrm>
            <a:off x="0" y="0"/>
            <a:ext cx="12192000" cy="821635"/>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a:ln>
                  <a:noFill/>
                </a:ln>
                <a:solidFill>
                  <a:prstClr val="white"/>
                </a:solidFill>
                <a:effectLst/>
                <a:uLnTx/>
                <a:uFillTx/>
                <a:latin typeface="Cambria" panose="02040503050406030204" pitchFamily="18" charset="0"/>
                <a:ea typeface="Cambria" panose="02040503050406030204" pitchFamily="18" charset="0"/>
                <a:cs typeface="+mn-cs"/>
              </a:rPr>
              <a:t> REIT/ </a:t>
            </a:r>
            <a:r>
              <a:rPr kumimoji="0" lang="en-US" sz="2800" b="1" i="0" u="none" strike="noStrike" kern="1200" cap="none" spc="0" normalizeH="0" baseline="0" noProof="0" err="1">
                <a:ln>
                  <a:noFill/>
                </a:ln>
                <a:solidFill>
                  <a:prstClr val="white"/>
                </a:solidFill>
                <a:effectLst/>
                <a:uLnTx/>
                <a:uFillTx/>
                <a:latin typeface="Cambria" panose="02040503050406030204" pitchFamily="18" charset="0"/>
                <a:ea typeface="Cambria" panose="02040503050406030204" pitchFamily="18" charset="0"/>
                <a:cs typeface="+mn-cs"/>
              </a:rPr>
              <a:t>InvIT</a:t>
            </a:r>
            <a:endParaRPr kumimoji="0" lang="en-IN" sz="2800" b="1"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3" name="Rectangle: Rounded Corners 22">
            <a:extLst>
              <a:ext uri="{FF2B5EF4-FFF2-40B4-BE49-F238E27FC236}">
                <a16:creationId xmlns:a16="http://schemas.microsoft.com/office/drawing/2014/main" id="{342DB44E-13D4-2437-25EE-EE6FF9BC0A98}"/>
              </a:ext>
            </a:extLst>
          </p:cNvPr>
          <p:cNvSpPr/>
          <p:nvPr/>
        </p:nvSpPr>
        <p:spPr>
          <a:xfrm>
            <a:off x="8051428" y="2362063"/>
            <a:ext cx="1902029" cy="4183688"/>
          </a:xfrm>
          <a:prstGeom prst="roundRect">
            <a:avLst/>
          </a:prstGeom>
          <a:solidFill>
            <a:srgbClr val="DBC8B2"/>
          </a:solidFill>
          <a:ln>
            <a:noFill/>
          </a:ln>
        </p:spPr>
        <p:style>
          <a:lnRef idx="2">
            <a:schemeClr val="dk1"/>
          </a:lnRef>
          <a:fillRef idx="1">
            <a:schemeClr val="lt1"/>
          </a:fillRef>
          <a:effectRef idx="0">
            <a:schemeClr val="dk1"/>
          </a:effectRef>
          <a:fontRef idx="minor">
            <a:schemeClr val="dk1"/>
          </a:fontRef>
        </p:style>
        <p:txBody>
          <a:bodyPr rtlCol="0" anchor="t"/>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rPr>
              <a:t>Brookfield REIT</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endParaRPr kumimoji="0" lang="en-US" sz="1100" b="0" i="0"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endParaRP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100" b="0" i="0"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rPr>
              <a:t>The Brookfield India Real Estate Trust comprises of grade-A commercial assets located in four major cities – Mumbai, Gurugram, Noida and Kolkata. </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rPr>
              <a:t>18.7 M of TOTAL AREA</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900" b="1" i="0"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endParaRP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100" b="0" i="0"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rPr>
              <a:t>The strong performance of  high-quality REIT portfolio, is driven by proactive portfolio management, a prudent capital structure and a corp. governance framework aligned with best market practices</a:t>
            </a:r>
            <a:r>
              <a:rPr kumimoji="0" lang="en-US" sz="1100" b="1" i="0"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rPr>
              <a:t>. </a:t>
            </a:r>
          </a:p>
        </p:txBody>
      </p:sp>
      <p:sp>
        <p:nvSpPr>
          <p:cNvPr id="24" name="Rectangle: Rounded Corners 23">
            <a:extLst>
              <a:ext uri="{FF2B5EF4-FFF2-40B4-BE49-F238E27FC236}">
                <a16:creationId xmlns:a16="http://schemas.microsoft.com/office/drawing/2014/main" id="{9B7A073A-1A6E-DB18-6B24-0375F47BD99E}"/>
              </a:ext>
            </a:extLst>
          </p:cNvPr>
          <p:cNvSpPr/>
          <p:nvPr/>
        </p:nvSpPr>
        <p:spPr>
          <a:xfrm>
            <a:off x="2169330" y="2362063"/>
            <a:ext cx="1923545" cy="4183689"/>
          </a:xfrm>
          <a:prstGeom prst="roundRect">
            <a:avLst/>
          </a:prstGeom>
          <a:solidFill>
            <a:srgbClr val="DBC8B2"/>
          </a:solidFill>
          <a:ln>
            <a:noFill/>
          </a:ln>
        </p:spPr>
        <p:style>
          <a:lnRef idx="2">
            <a:schemeClr val="dk1"/>
          </a:lnRef>
          <a:fillRef idx="1">
            <a:schemeClr val="lt1"/>
          </a:fillRef>
          <a:effectRef idx="0">
            <a:schemeClr val="dk1"/>
          </a:effectRef>
          <a:fontRef idx="minor">
            <a:schemeClr val="dk1"/>
          </a:fontRef>
        </p:style>
        <p:txBody>
          <a:bodyPr rtlCol="0" anchor="t"/>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err="1">
                <a:ln>
                  <a:noFill/>
                </a:ln>
                <a:solidFill>
                  <a:prstClr val="black"/>
                </a:solidFill>
                <a:effectLst/>
                <a:uLnTx/>
                <a:uFillTx/>
                <a:latin typeface="Cambria" panose="02040503050406030204" pitchFamily="18" charset="0"/>
                <a:ea typeface="Cambria" panose="02040503050406030204" pitchFamily="18" charset="0"/>
                <a:cs typeface="+mn-cs"/>
              </a:rPr>
              <a:t>Powergrid</a:t>
            </a:r>
            <a:r>
              <a:rPr kumimoji="0" lang="en-US" sz="1400" b="1" i="0"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rPr>
              <a:t> </a:t>
            </a:r>
            <a:r>
              <a:rPr kumimoji="0" lang="en-US" sz="1400" b="1" i="0" u="none" strike="noStrike" kern="1200" cap="none" spc="0" normalizeH="0" baseline="0" noProof="0" err="1">
                <a:ln>
                  <a:noFill/>
                </a:ln>
                <a:solidFill>
                  <a:prstClr val="black"/>
                </a:solidFill>
                <a:effectLst/>
                <a:uLnTx/>
                <a:uFillTx/>
                <a:latin typeface="Cambria" panose="02040503050406030204" pitchFamily="18" charset="0"/>
                <a:ea typeface="Cambria" panose="02040503050406030204" pitchFamily="18" charset="0"/>
                <a:cs typeface="+mn-cs"/>
              </a:rPr>
              <a:t>InvIT</a:t>
            </a:r>
            <a:endParaRPr kumimoji="0" lang="en-US" sz="1100" b="0" i="0"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endParaRP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endParaRPr kumimoji="0" lang="en-US" sz="1100" b="0" i="0"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endParaRP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100" b="0" i="0" u="none" strike="noStrike" kern="1200" cap="none" spc="0" normalizeH="0" baseline="0" noProof="0" err="1">
                <a:ln>
                  <a:noFill/>
                </a:ln>
                <a:solidFill>
                  <a:prstClr val="black"/>
                </a:solidFill>
                <a:effectLst/>
                <a:uLnTx/>
                <a:uFillTx/>
                <a:latin typeface="Cambria" panose="02040503050406030204" pitchFamily="18" charset="0"/>
                <a:ea typeface="Cambria" panose="02040503050406030204" pitchFamily="18" charset="0"/>
                <a:cs typeface="+mn-cs"/>
              </a:rPr>
              <a:t>Powergrid</a:t>
            </a:r>
            <a:r>
              <a:rPr kumimoji="0" lang="en-US" sz="1100" b="0" i="0"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rPr>
              <a:t> </a:t>
            </a:r>
            <a:r>
              <a:rPr kumimoji="0" lang="en-US" sz="1100" b="0" i="0" u="none" strike="noStrike" kern="1200" cap="none" spc="0" normalizeH="0" baseline="0" noProof="0" err="1">
                <a:ln>
                  <a:noFill/>
                </a:ln>
                <a:solidFill>
                  <a:prstClr val="black"/>
                </a:solidFill>
                <a:effectLst/>
                <a:uLnTx/>
                <a:uFillTx/>
                <a:latin typeface="Cambria" panose="02040503050406030204" pitchFamily="18" charset="0"/>
                <a:ea typeface="Cambria" panose="02040503050406030204" pitchFamily="18" charset="0"/>
                <a:cs typeface="+mn-cs"/>
              </a:rPr>
              <a:t>InvIT</a:t>
            </a:r>
            <a:r>
              <a:rPr kumimoji="0" lang="en-US" sz="1100" b="0" i="0"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rPr>
              <a:t> has been set-up to own, construct, operate, maintain and invest as an Infrastructure Investment Trust (</a:t>
            </a:r>
            <a:r>
              <a:rPr kumimoji="0" lang="en-US" sz="1100" b="0" i="0" u="none" strike="noStrike" kern="1200" cap="none" spc="0" normalizeH="0" baseline="0" noProof="0" err="1">
                <a:ln>
                  <a:noFill/>
                </a:ln>
                <a:solidFill>
                  <a:prstClr val="black"/>
                </a:solidFill>
                <a:effectLst/>
                <a:uLnTx/>
                <a:uFillTx/>
                <a:latin typeface="Cambria" panose="02040503050406030204" pitchFamily="18" charset="0"/>
                <a:ea typeface="Cambria" panose="02040503050406030204" pitchFamily="18" charset="0"/>
                <a:cs typeface="+mn-cs"/>
              </a:rPr>
              <a:t>InvIT</a:t>
            </a:r>
            <a:r>
              <a:rPr kumimoji="0" lang="en-US" sz="1100" b="0" i="0"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rPr>
              <a:t>) as permissible under SEBI </a:t>
            </a:r>
            <a:r>
              <a:rPr kumimoji="0" lang="en-US" sz="1100" b="0" i="0" u="none" strike="noStrike" kern="1200" cap="none" spc="0" normalizeH="0" baseline="0" noProof="0" err="1">
                <a:ln>
                  <a:noFill/>
                </a:ln>
                <a:solidFill>
                  <a:prstClr val="black"/>
                </a:solidFill>
                <a:effectLst/>
                <a:uLnTx/>
                <a:uFillTx/>
                <a:latin typeface="Cambria" panose="02040503050406030204" pitchFamily="18" charset="0"/>
                <a:ea typeface="Cambria" panose="02040503050406030204" pitchFamily="18" charset="0"/>
                <a:cs typeface="+mn-cs"/>
              </a:rPr>
              <a:t>InvIT</a:t>
            </a:r>
            <a:r>
              <a:rPr kumimoji="0" lang="en-US" sz="1100" b="0" i="0"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rPr>
              <a:t> Regulations, including in power transmission assets in India.</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endParaRPr kumimoji="0" lang="en-US" sz="1100" b="0" i="0"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endParaRP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100" b="0" i="0"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rPr>
              <a:t> </a:t>
            </a:r>
            <a:r>
              <a:rPr kumimoji="0" lang="en-IN" sz="1100" b="1" i="0"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rPr>
              <a:t>5 ISTS Projects </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IN" sz="1100" b="0" i="0"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rPr>
              <a:t>11 lines; ~3,699 </a:t>
            </a:r>
            <a:r>
              <a:rPr kumimoji="0" lang="en-IN" sz="1100" b="0" i="0" u="none" strike="noStrike" kern="1200" cap="none" spc="0" normalizeH="0" baseline="0" noProof="0" err="1">
                <a:ln>
                  <a:noFill/>
                </a:ln>
                <a:solidFill>
                  <a:prstClr val="black"/>
                </a:solidFill>
                <a:effectLst/>
                <a:uLnTx/>
                <a:uFillTx/>
                <a:latin typeface="Cambria" panose="02040503050406030204" pitchFamily="18" charset="0"/>
                <a:ea typeface="Cambria" panose="02040503050406030204" pitchFamily="18" charset="0"/>
                <a:cs typeface="+mn-cs"/>
              </a:rPr>
              <a:t>ckm</a:t>
            </a:r>
            <a:endParaRPr kumimoji="0" lang="en-IN" sz="1100" b="0" i="0"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endParaRP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IN" sz="1100" b="0" i="0"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rPr>
              <a:t>3 substations; 6,630 MVA</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rPr>
              <a:t> </a:t>
            </a:r>
            <a:endParaRPr kumimoji="0" lang="en-IN" sz="1100" b="0" i="0"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endParaRPr>
          </a:p>
        </p:txBody>
      </p:sp>
      <p:sp>
        <p:nvSpPr>
          <p:cNvPr id="25" name="Rectangle: Rounded Corners 24">
            <a:extLst>
              <a:ext uri="{FF2B5EF4-FFF2-40B4-BE49-F238E27FC236}">
                <a16:creationId xmlns:a16="http://schemas.microsoft.com/office/drawing/2014/main" id="{D7440570-C2F2-7D84-ABE3-AFD2349BCC9F}"/>
              </a:ext>
            </a:extLst>
          </p:cNvPr>
          <p:cNvSpPr/>
          <p:nvPr/>
        </p:nvSpPr>
        <p:spPr>
          <a:xfrm>
            <a:off x="4215530" y="2362845"/>
            <a:ext cx="1795294" cy="4183690"/>
          </a:xfrm>
          <a:prstGeom prst="roundRect">
            <a:avLst/>
          </a:prstGeom>
          <a:solidFill>
            <a:srgbClr val="DBC8B2"/>
          </a:solidFill>
          <a:ln>
            <a:noFill/>
          </a:ln>
        </p:spPr>
        <p:style>
          <a:lnRef idx="2">
            <a:schemeClr val="dk1"/>
          </a:lnRef>
          <a:fillRef idx="1">
            <a:schemeClr val="lt1"/>
          </a:fillRef>
          <a:effectRef idx="0">
            <a:schemeClr val="dk1"/>
          </a:effectRef>
          <a:fontRef idx="minor">
            <a:schemeClr val="dk1"/>
          </a:fontRef>
        </p:style>
        <p:txBody>
          <a:bodyPr rtlCol="0" anchor="t"/>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rPr>
              <a:t>Embassy Office Parks REIT</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endParaRPr kumimoji="0" lang="en-US" sz="1100" b="0" i="0"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endParaRP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100" b="0" i="0"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rPr>
              <a:t>Embassy REIT is India’s first publicly listed Real Estate Investment Trust.</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100" b="0" i="0"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endParaRP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100" b="0" i="0"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rPr>
              <a:t>It owns and operates a 42.8 million square feet (“</a:t>
            </a:r>
            <a:r>
              <a:rPr kumimoji="0" lang="en-US" sz="1100" b="0" i="0" u="none" strike="noStrike" kern="1200" cap="none" spc="0" normalizeH="0" baseline="0" noProof="0" err="1">
                <a:ln>
                  <a:noFill/>
                </a:ln>
                <a:solidFill>
                  <a:prstClr val="black"/>
                </a:solidFill>
                <a:effectLst/>
                <a:uLnTx/>
                <a:uFillTx/>
                <a:latin typeface="Cambria" panose="02040503050406030204" pitchFamily="18" charset="0"/>
                <a:ea typeface="Cambria" panose="02040503050406030204" pitchFamily="18" charset="0"/>
                <a:cs typeface="+mn-cs"/>
              </a:rPr>
              <a:t>msf</a:t>
            </a:r>
            <a:r>
              <a:rPr kumimoji="0" lang="en-US" sz="1100" b="0" i="0"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rPr>
              <a:t>”) portfolio.</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100" b="0" i="0"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endParaRP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100" b="0" i="0"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rPr>
              <a:t>Embassy REIT’s portfolio comprises 33.8 </a:t>
            </a:r>
            <a:r>
              <a:rPr kumimoji="0" lang="en-US" sz="1100" b="0" i="0" u="none" strike="noStrike" kern="1200" cap="none" spc="0" normalizeH="0" baseline="0" noProof="0" err="1">
                <a:ln>
                  <a:noFill/>
                </a:ln>
                <a:solidFill>
                  <a:prstClr val="black"/>
                </a:solidFill>
                <a:effectLst/>
                <a:uLnTx/>
                <a:uFillTx/>
                <a:latin typeface="Cambria" panose="02040503050406030204" pitchFamily="18" charset="0"/>
                <a:ea typeface="Cambria" panose="02040503050406030204" pitchFamily="18" charset="0"/>
                <a:cs typeface="+mn-cs"/>
              </a:rPr>
              <a:t>msf</a:t>
            </a:r>
            <a:r>
              <a:rPr kumimoji="0" lang="en-US" sz="1100" b="0" i="0"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rPr>
              <a:t> completed operating area and is home to over 214 of the world’s leading companies. </a:t>
            </a:r>
          </a:p>
        </p:txBody>
      </p:sp>
      <p:sp>
        <p:nvSpPr>
          <p:cNvPr id="26" name="Rectangle: Rounded Corners 25">
            <a:extLst>
              <a:ext uri="{FF2B5EF4-FFF2-40B4-BE49-F238E27FC236}">
                <a16:creationId xmlns:a16="http://schemas.microsoft.com/office/drawing/2014/main" id="{19BB3C59-C013-EE66-38C4-02ACB754B863}"/>
              </a:ext>
            </a:extLst>
          </p:cNvPr>
          <p:cNvSpPr/>
          <p:nvPr/>
        </p:nvSpPr>
        <p:spPr>
          <a:xfrm>
            <a:off x="6133479" y="2365483"/>
            <a:ext cx="1795294" cy="4183690"/>
          </a:xfrm>
          <a:prstGeom prst="roundRect">
            <a:avLst/>
          </a:prstGeom>
          <a:solidFill>
            <a:srgbClr val="DBC8B2"/>
          </a:solidFill>
          <a:ln>
            <a:noFill/>
          </a:ln>
        </p:spPr>
        <p:style>
          <a:lnRef idx="2">
            <a:schemeClr val="dk1"/>
          </a:lnRef>
          <a:fillRef idx="1">
            <a:schemeClr val="lt1"/>
          </a:fillRef>
          <a:effectRef idx="0">
            <a:schemeClr val="dk1"/>
          </a:effectRef>
          <a:fontRef idx="minor">
            <a:schemeClr val="dk1"/>
          </a:fontRef>
        </p:style>
        <p:txBody>
          <a:bodyPr rtlCol="0" anchor="t"/>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rPr>
              <a:t>Mindspace Business Parks REIT</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endParaRPr kumimoji="0" lang="en-US" sz="1100" b="0" i="0"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endParaRP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100" b="0" i="0"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rPr>
              <a:t>Mindspace REIT, a pioneer in shaping world‑class business districts.</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100" b="0" i="0"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endParaRP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100" b="0" i="0"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rPr>
              <a:t>The portfolio is valued at INR 273 billion (30</a:t>
            </a:r>
            <a:r>
              <a:rPr kumimoji="0" lang="en-US" sz="1100" b="0" i="0" u="none" strike="noStrike" kern="1200" cap="none" spc="0" normalizeH="0" baseline="30000" noProof="0">
                <a:ln>
                  <a:noFill/>
                </a:ln>
                <a:solidFill>
                  <a:prstClr val="black"/>
                </a:solidFill>
                <a:effectLst/>
                <a:uLnTx/>
                <a:uFillTx/>
                <a:latin typeface="Cambria" panose="02040503050406030204" pitchFamily="18" charset="0"/>
                <a:ea typeface="Cambria" panose="02040503050406030204" pitchFamily="18" charset="0"/>
                <a:cs typeface="+mn-cs"/>
              </a:rPr>
              <a:t>th</a:t>
            </a:r>
            <a:r>
              <a:rPr kumimoji="0" lang="en-US" sz="1100" b="0" i="0"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rPr>
              <a:t> September 2022).</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100" b="0" i="0"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endParaRP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100" b="0" i="0"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rPr>
              <a:t>Mindspace REIT is cognizant of its larger corporate purpose and strives to build engaging, community-based ecosystems that create lasting value.</a:t>
            </a:r>
            <a:endParaRPr kumimoji="0" lang="en-IN" sz="1100" b="0" i="0"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endParaRPr>
          </a:p>
        </p:txBody>
      </p:sp>
      <p:sp>
        <p:nvSpPr>
          <p:cNvPr id="10" name="TextBox 9">
            <a:extLst>
              <a:ext uri="{FF2B5EF4-FFF2-40B4-BE49-F238E27FC236}">
                <a16:creationId xmlns:a16="http://schemas.microsoft.com/office/drawing/2014/main" id="{1FFDBFC6-E8A1-46C6-0204-DC2BA7BA3A7F}"/>
              </a:ext>
            </a:extLst>
          </p:cNvPr>
          <p:cNvSpPr txBox="1"/>
          <p:nvPr/>
        </p:nvSpPr>
        <p:spPr>
          <a:xfrm>
            <a:off x="199238" y="912487"/>
            <a:ext cx="5896762" cy="1384995"/>
          </a:xfrm>
          <a:prstGeom prst="rect">
            <a:avLst/>
          </a:prstGeom>
          <a:noFill/>
          <a:ln>
            <a:solidFill>
              <a:schemeClr val="bg1">
                <a:lumMod val="85000"/>
              </a:schemeClr>
            </a:solidFill>
          </a:ln>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rPr>
              <a:t>Real Estate Investment Trusts or REITs</a:t>
            </a:r>
            <a:r>
              <a:rPr kumimoji="0" lang="en-US" sz="1400" b="0" i="0"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rPr>
              <a:t> are investment trusts (like mutual funds) that own and operate real estate properties generating regular income and capital appreciation on their investments. They pool funds from investors offering them a liquid way of entering the real estate market while helping them diversify their portfolio and earn regular income plus long-term capital appreciation.</a:t>
            </a:r>
            <a:endParaRPr kumimoji="0" lang="en-IN" sz="1400" b="0" i="0"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endParaRPr>
          </a:p>
        </p:txBody>
      </p:sp>
      <p:sp>
        <p:nvSpPr>
          <p:cNvPr id="2" name="TextBox 1">
            <a:extLst>
              <a:ext uri="{FF2B5EF4-FFF2-40B4-BE49-F238E27FC236}">
                <a16:creationId xmlns:a16="http://schemas.microsoft.com/office/drawing/2014/main" id="{91991977-8CC3-AA9D-CBC0-489A621E879E}"/>
              </a:ext>
            </a:extLst>
          </p:cNvPr>
          <p:cNvSpPr txBox="1"/>
          <p:nvPr/>
        </p:nvSpPr>
        <p:spPr>
          <a:xfrm>
            <a:off x="6220688" y="912486"/>
            <a:ext cx="5896762" cy="1384995"/>
          </a:xfrm>
          <a:prstGeom prst="rect">
            <a:avLst/>
          </a:prstGeom>
          <a:noFill/>
          <a:ln>
            <a:solidFill>
              <a:schemeClr val="bg1">
                <a:lumMod val="85000"/>
              </a:schemeClr>
            </a:solidFill>
          </a:ln>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rPr>
              <a:t>Infrastructure Investment Trusts or </a:t>
            </a:r>
            <a:r>
              <a:rPr kumimoji="0" lang="en-US" sz="1400" b="1" i="0" u="none" strike="noStrike" kern="1200" cap="none" spc="0" normalizeH="0" baseline="0" noProof="0" err="1">
                <a:ln>
                  <a:noFill/>
                </a:ln>
                <a:solidFill>
                  <a:prstClr val="black"/>
                </a:solidFill>
                <a:effectLst/>
                <a:uLnTx/>
                <a:uFillTx/>
                <a:latin typeface="Cambria" panose="02040503050406030204" pitchFamily="18" charset="0"/>
                <a:ea typeface="Cambria" panose="02040503050406030204" pitchFamily="18" charset="0"/>
                <a:cs typeface="+mn-cs"/>
              </a:rPr>
              <a:t>InvITs</a:t>
            </a:r>
            <a:r>
              <a:rPr kumimoji="0" lang="en-US" sz="1400" b="1" i="0"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rPr>
              <a:t> </a:t>
            </a:r>
            <a:r>
              <a:rPr kumimoji="0" lang="en-US" sz="1400" b="0" i="0"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rPr>
              <a:t>are also like mutual funds that pool money from investors that own and operate operational infrastructure assets projects with long gestation periods like highways, roads, pipelines, warehouses, power plants, etc. They offer regular income (via dividends) and long-term capital appreciation.</a:t>
            </a: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400" b="0" i="0"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endParaRPr>
          </a:p>
        </p:txBody>
      </p:sp>
      <p:sp>
        <p:nvSpPr>
          <p:cNvPr id="9" name="Rectangle: Rounded Corners 8">
            <a:extLst>
              <a:ext uri="{FF2B5EF4-FFF2-40B4-BE49-F238E27FC236}">
                <a16:creationId xmlns:a16="http://schemas.microsoft.com/office/drawing/2014/main" id="{9566F227-E7C0-751E-0742-B173E05D1146}"/>
              </a:ext>
            </a:extLst>
          </p:cNvPr>
          <p:cNvSpPr/>
          <p:nvPr/>
        </p:nvSpPr>
        <p:spPr>
          <a:xfrm>
            <a:off x="123130" y="2362845"/>
            <a:ext cx="1923545" cy="4183690"/>
          </a:xfrm>
          <a:prstGeom prst="roundRect">
            <a:avLst/>
          </a:prstGeom>
          <a:solidFill>
            <a:srgbClr val="DBC8B2"/>
          </a:solidFill>
          <a:ln>
            <a:noFill/>
          </a:ln>
        </p:spPr>
        <p:style>
          <a:lnRef idx="2">
            <a:schemeClr val="dk1"/>
          </a:lnRef>
          <a:fillRef idx="1">
            <a:schemeClr val="lt1"/>
          </a:fillRef>
          <a:effectRef idx="0">
            <a:schemeClr val="dk1"/>
          </a:effectRef>
          <a:fontRef idx="minor">
            <a:schemeClr val="dk1"/>
          </a:fontRef>
        </p:style>
        <p:txBody>
          <a:bodyPr rtlCol="0" anchor="t"/>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err="1">
                <a:ln>
                  <a:noFill/>
                </a:ln>
                <a:solidFill>
                  <a:prstClr val="black"/>
                </a:solidFill>
                <a:effectLst/>
                <a:uLnTx/>
                <a:uFillTx/>
                <a:latin typeface="Cambria" panose="02040503050406030204" pitchFamily="18" charset="0"/>
                <a:ea typeface="Cambria" panose="02040503050406030204" pitchFamily="18" charset="0"/>
                <a:cs typeface="+mn-cs"/>
              </a:rPr>
              <a:t>IndiGrid</a:t>
            </a:r>
            <a:r>
              <a:rPr kumimoji="0" lang="en-US" sz="1400" b="1" i="0"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rPr>
              <a:t> </a:t>
            </a:r>
            <a:r>
              <a:rPr kumimoji="0" lang="en-US" sz="1400" b="1" i="0" u="none" strike="noStrike" kern="1200" cap="none" spc="0" normalizeH="0" baseline="0" noProof="0" err="1">
                <a:ln>
                  <a:noFill/>
                </a:ln>
                <a:solidFill>
                  <a:prstClr val="black"/>
                </a:solidFill>
                <a:effectLst/>
                <a:uLnTx/>
                <a:uFillTx/>
                <a:latin typeface="Cambria" panose="02040503050406030204" pitchFamily="18" charset="0"/>
                <a:ea typeface="Cambria" panose="02040503050406030204" pitchFamily="18" charset="0"/>
                <a:cs typeface="+mn-cs"/>
              </a:rPr>
              <a:t>InvIT</a:t>
            </a:r>
            <a:endParaRPr kumimoji="0" lang="en-US" sz="1400" b="1" i="0"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endParaRP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endParaRPr kumimoji="0" lang="en-US" sz="1100" b="0" i="0"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endParaRP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100" b="0" i="0"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rPr>
              <a:t>India's first and largest </a:t>
            </a:r>
            <a:r>
              <a:rPr kumimoji="0" lang="en-US" sz="1100" b="0" i="0" u="none" strike="noStrike" kern="1200" cap="none" spc="0" normalizeH="0" baseline="0" noProof="0" err="1">
                <a:ln>
                  <a:noFill/>
                </a:ln>
                <a:solidFill>
                  <a:prstClr val="black"/>
                </a:solidFill>
                <a:effectLst/>
                <a:uLnTx/>
                <a:uFillTx/>
                <a:latin typeface="Cambria" panose="02040503050406030204" pitchFamily="18" charset="0"/>
                <a:ea typeface="Cambria" panose="02040503050406030204" pitchFamily="18" charset="0"/>
                <a:cs typeface="+mn-cs"/>
              </a:rPr>
              <a:t>InvIT</a:t>
            </a:r>
            <a:r>
              <a:rPr kumimoji="0" lang="en-US" sz="1100" b="0" i="0"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rPr>
              <a:t> in the power transmission sector</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100" b="0" i="0"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rPr>
              <a:t>It owns, operates, and manages power transmission networks and renewable energy assets that deliver reliable power throughout India. </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100" b="0" i="0"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rPr>
              <a:t> AAA-rated cash flows from the long-term operating transmission and solar assets.</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100" b="0" i="0" u="none" strike="noStrike" kern="1200" cap="none" spc="0" normalizeH="0" baseline="0" noProof="0" err="1">
                <a:ln>
                  <a:noFill/>
                </a:ln>
                <a:solidFill>
                  <a:prstClr val="black"/>
                </a:solidFill>
                <a:effectLst/>
                <a:uLnTx/>
                <a:uFillTx/>
                <a:latin typeface="Cambria" panose="02040503050406030204" pitchFamily="18" charset="0"/>
                <a:ea typeface="Cambria" panose="02040503050406030204" pitchFamily="18" charset="0"/>
                <a:cs typeface="+mn-cs"/>
              </a:rPr>
              <a:t>IndiGrid’s</a:t>
            </a:r>
            <a:r>
              <a:rPr kumimoji="0" lang="en-US" sz="1100" b="0" i="0"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rPr>
              <a:t> Portfolio Assets consists of sixteen power projects comprising of 14 operational transmission projects</a:t>
            </a:r>
          </a:p>
        </p:txBody>
      </p:sp>
      <p:sp>
        <p:nvSpPr>
          <p:cNvPr id="3" name="Rectangle 2">
            <a:extLst>
              <a:ext uri="{FF2B5EF4-FFF2-40B4-BE49-F238E27FC236}">
                <a16:creationId xmlns:a16="http://schemas.microsoft.com/office/drawing/2014/main" id="{9199C5B8-5F23-8835-643A-723A69BC5B1E}"/>
              </a:ext>
            </a:extLst>
          </p:cNvPr>
          <p:cNvSpPr/>
          <p:nvPr/>
        </p:nvSpPr>
        <p:spPr>
          <a:xfrm>
            <a:off x="0" y="6613807"/>
            <a:ext cx="12192000" cy="235963"/>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 name="Slide Number Placeholder 18">
            <a:extLst>
              <a:ext uri="{FF2B5EF4-FFF2-40B4-BE49-F238E27FC236}">
                <a16:creationId xmlns:a16="http://schemas.microsoft.com/office/drawing/2014/main" id="{3973E064-E07C-E163-AB6D-7AB620BB141C}"/>
              </a:ext>
            </a:extLst>
          </p:cNvPr>
          <p:cNvSpPr>
            <a:spLocks noGrp="1"/>
          </p:cNvSpPr>
          <p:nvPr>
            <p:ph type="sldNum" sz="quarter" idx="12"/>
          </p:nvPr>
        </p:nvSpPr>
        <p:spPr>
          <a:xfrm>
            <a:off x="9448800" y="6549225"/>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1E62F875-1F54-4527-993B-FB1D0CCB3E02}" type="slidenum">
              <a:rPr kumimoji="0" lang="en-IN" sz="1200" b="1" i="0" u="none" strike="noStrike" kern="1200" cap="none" spc="0" normalizeH="0" baseline="0" noProof="0" smtClean="0">
                <a:ln>
                  <a:noFill/>
                </a:ln>
                <a:solidFill>
                  <a:prstClr val="white"/>
                </a:solidFill>
                <a:effectLst/>
                <a:uLnTx/>
                <a:uFillTx/>
                <a:latin typeface="Cambria" panose="02040503050406030204" pitchFamily="18" charset="0"/>
                <a:ea typeface="Cambria" panose="02040503050406030204" pitchFamily="18" charset="0"/>
                <a:cs typeface="+mn-cs"/>
              </a:rPr>
              <a:pPr marL="0" marR="0" lvl="0" indent="0" algn="r" defTabSz="914400" rtl="0" eaLnBrk="1" fontAlgn="auto" latinLnBrk="0" hangingPunct="1">
                <a:lnSpc>
                  <a:spcPct val="100000"/>
                </a:lnSpc>
                <a:spcBef>
                  <a:spcPts val="0"/>
                </a:spcBef>
                <a:spcAft>
                  <a:spcPts val="0"/>
                </a:spcAft>
                <a:buClrTx/>
                <a:buSzTx/>
                <a:buFontTx/>
                <a:buNone/>
                <a:tabLst/>
                <a:defRPr/>
              </a:pPr>
              <a:t>112</a:t>
            </a:fld>
            <a:endParaRPr kumimoji="0" lang="en-IN" sz="1200" b="1" i="0" u="none" strike="noStrike" kern="1200" cap="none" spc="0" normalizeH="0" baseline="0" noProof="0">
              <a:ln>
                <a:noFill/>
              </a:ln>
              <a:solidFill>
                <a:prstClr val="white"/>
              </a:solidFill>
              <a:effectLst/>
              <a:uLnTx/>
              <a:uFillTx/>
              <a:latin typeface="Cambria" panose="02040503050406030204" pitchFamily="18" charset="0"/>
              <a:ea typeface="Cambria" panose="02040503050406030204" pitchFamily="18" charset="0"/>
              <a:cs typeface="+mn-cs"/>
            </a:endParaRPr>
          </a:p>
        </p:txBody>
      </p:sp>
      <p:sp>
        <p:nvSpPr>
          <p:cNvPr id="7" name="Rectangle 6">
            <a:extLst>
              <a:ext uri="{FF2B5EF4-FFF2-40B4-BE49-F238E27FC236}">
                <a16:creationId xmlns:a16="http://schemas.microsoft.com/office/drawing/2014/main" id="{ACCD407A-E0D8-DBC8-3F1F-BA9DD21B3C32}"/>
              </a:ext>
            </a:extLst>
          </p:cNvPr>
          <p:cNvSpPr/>
          <p:nvPr/>
        </p:nvSpPr>
        <p:spPr>
          <a:xfrm>
            <a:off x="0" y="808383"/>
            <a:ext cx="12192000" cy="45719"/>
          </a:xfrm>
          <a:prstGeom prst="rect">
            <a:avLst/>
          </a:prstGeom>
          <a:solidFill>
            <a:schemeClr val="bg1">
              <a:lumMod val="6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8" name="Rectangle: Rounded Corners 7">
            <a:extLst>
              <a:ext uri="{FF2B5EF4-FFF2-40B4-BE49-F238E27FC236}">
                <a16:creationId xmlns:a16="http://schemas.microsoft.com/office/drawing/2014/main" id="{7AFF8EB5-40F4-5CC1-E6A1-BD127B90E993}"/>
              </a:ext>
            </a:extLst>
          </p:cNvPr>
          <p:cNvSpPr/>
          <p:nvPr/>
        </p:nvSpPr>
        <p:spPr>
          <a:xfrm>
            <a:off x="10076110" y="2362845"/>
            <a:ext cx="2041340" cy="4182906"/>
          </a:xfrm>
          <a:prstGeom prst="roundRect">
            <a:avLst/>
          </a:prstGeom>
          <a:solidFill>
            <a:srgbClr val="DBC8B2"/>
          </a:solidFill>
          <a:ln>
            <a:noFill/>
          </a:ln>
        </p:spPr>
        <p:style>
          <a:lnRef idx="2">
            <a:schemeClr val="dk1"/>
          </a:lnRef>
          <a:fillRef idx="1">
            <a:schemeClr val="lt1"/>
          </a:fillRef>
          <a:effectRef idx="0">
            <a:schemeClr val="dk1"/>
          </a:effectRef>
          <a:fontRef idx="minor">
            <a:schemeClr val="dk1"/>
          </a:fontRef>
        </p:style>
        <p:txBody>
          <a:bodyPr rtlCol="0" anchor="t"/>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rPr>
              <a:t>Bharat Highways </a:t>
            </a:r>
            <a:r>
              <a:rPr kumimoji="0" lang="en-US" sz="1400" b="1" i="0" u="none" strike="noStrike" kern="1200" cap="none" spc="0" normalizeH="0" baseline="0" noProof="0" err="1">
                <a:ln>
                  <a:noFill/>
                </a:ln>
                <a:solidFill>
                  <a:prstClr val="black"/>
                </a:solidFill>
                <a:effectLst/>
                <a:uLnTx/>
                <a:uFillTx/>
                <a:latin typeface="Cambria" panose="02040503050406030204" pitchFamily="18" charset="0"/>
                <a:ea typeface="Cambria" panose="02040503050406030204" pitchFamily="18" charset="0"/>
                <a:cs typeface="+mn-cs"/>
              </a:rPr>
              <a:t>InvIT</a:t>
            </a:r>
            <a:endParaRPr kumimoji="0" lang="en-US" sz="1400" b="1" i="0"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100" b="0" i="0"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endParaRP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100" b="0" i="0"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rPr>
              <a:t>Bharat </a:t>
            </a:r>
            <a:r>
              <a:rPr kumimoji="0" lang="en-US" sz="1100" b="0" i="0" u="none" strike="noStrike" kern="1200" cap="none" spc="0" normalizeH="0" baseline="0" noProof="0" err="1">
                <a:ln>
                  <a:noFill/>
                </a:ln>
                <a:solidFill>
                  <a:prstClr val="black"/>
                </a:solidFill>
                <a:effectLst/>
                <a:uLnTx/>
                <a:uFillTx/>
                <a:latin typeface="Cambria" panose="02040503050406030204" pitchFamily="18" charset="0"/>
                <a:ea typeface="Cambria" panose="02040503050406030204" pitchFamily="18" charset="0"/>
                <a:cs typeface="+mn-cs"/>
              </a:rPr>
              <a:t>InvIT</a:t>
            </a:r>
            <a:r>
              <a:rPr kumimoji="0" lang="en-US" sz="1100" b="0" i="0"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rPr>
              <a:t> has been set-up to acquire, manage and invest in a portfolio of infrastructure assets across sectors and/or securities of companies engaged in the infrastructure sector, carry on the activities of an infrastructure investment trust.</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100" b="0" i="0"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rPr>
              <a:t>The present portfolio of assets consists of seven road assets, all operating on Hybrid Annuity Mode basis, in the states of Punjab, Gujarat, Andhra Pradesh, Maharashtra and Uttar Pradesh.</a:t>
            </a:r>
          </a:p>
        </p:txBody>
      </p:sp>
      <p:pic>
        <p:nvPicPr>
          <p:cNvPr id="6" name="Picture 5" descr="A white text on a black background&#10;&#10;AI-generated content may be incorrect.">
            <a:extLst>
              <a:ext uri="{FF2B5EF4-FFF2-40B4-BE49-F238E27FC236}">
                <a16:creationId xmlns:a16="http://schemas.microsoft.com/office/drawing/2014/main" id="{AC5A9894-130E-AB76-9C12-374ED56C0E58}"/>
              </a:ext>
            </a:extLst>
          </p:cNvPr>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10362466" y="234062"/>
            <a:ext cx="1559328" cy="340260"/>
          </a:xfrm>
          <a:prstGeom prst="rect">
            <a:avLst/>
          </a:prstGeom>
        </p:spPr>
      </p:pic>
    </p:spTree>
    <p:extLst>
      <p:ext uri="{BB962C8B-B14F-4D97-AF65-F5344CB8AC3E}">
        <p14:creationId xmlns:p14="http://schemas.microsoft.com/office/powerpoint/2010/main" val="418515671"/>
      </p:ext>
    </p:extLst>
  </p:cSld>
  <p:clrMapOvr>
    <a:masterClrMapping/>
  </p:clrMapOvr>
</p:sld>
</file>

<file path=ppt/slides/slide1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3"/>
          <p:cNvSpPr/>
          <p:nvPr/>
        </p:nvSpPr>
        <p:spPr>
          <a:xfrm>
            <a:off x="0" y="0"/>
            <a:ext cx="12192000" cy="821635"/>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 name="Title 1">
            <a:extLst>
              <a:ext uri="{FF2B5EF4-FFF2-40B4-BE49-F238E27FC236}">
                <a16:creationId xmlns:a16="http://schemas.microsoft.com/office/drawing/2014/main" id="{D5D14BE9-64D4-42CE-969F-9590C16A2F5F}"/>
              </a:ext>
            </a:extLst>
          </p:cNvPr>
          <p:cNvSpPr txBox="1">
            <a:spLocks/>
          </p:cNvSpPr>
          <p:nvPr/>
        </p:nvSpPr>
        <p:spPr>
          <a:xfrm>
            <a:off x="165475" y="106018"/>
            <a:ext cx="11007609" cy="630899"/>
          </a:xfrm>
          <a:prstGeom prst="rect">
            <a:avLst/>
          </a:prstGeom>
        </p:spPr>
        <p:txBody>
          <a:bodyPr vert="horz" lIns="91440" tIns="45720" rIns="91440" bIns="45720" rtlCol="0" anchor="ctr">
            <a:noAutofit/>
          </a:bodyPr>
          <a:lstStyle>
            <a:lvl1pPr algn="ctr" defTabSz="914400" rtl="0" eaLnBrk="1" latinLnBrk="0" hangingPunct="1">
              <a:lnSpc>
                <a:spcPct val="90000"/>
              </a:lnSpc>
              <a:spcBef>
                <a:spcPct val="0"/>
              </a:spcBef>
              <a:buNone/>
              <a:defRPr sz="6000" kern="1200">
                <a:solidFill>
                  <a:schemeClr val="tx1"/>
                </a:solidFill>
                <a:latin typeface="+mj-lt"/>
                <a:ea typeface="+mj-ea"/>
                <a:cs typeface="+mj-cs"/>
              </a:defRPr>
            </a:lvl1pPr>
          </a:lstStyle>
          <a:p>
            <a:pPr marL="0" marR="0" lvl="0" indent="0" algn="l" defTabSz="914400" rtl="0" eaLnBrk="1" fontAlgn="auto" latinLnBrk="0" hangingPunct="1">
              <a:lnSpc>
                <a:spcPct val="90000"/>
              </a:lnSpc>
              <a:spcBef>
                <a:spcPct val="0"/>
              </a:spcBef>
              <a:spcAft>
                <a:spcPts val="0"/>
              </a:spcAft>
              <a:buClrTx/>
              <a:buSzTx/>
              <a:buFontTx/>
              <a:buNone/>
              <a:tabLst/>
              <a:defRPr/>
            </a:pPr>
            <a:r>
              <a:rPr kumimoji="0" lang="en-US" sz="2800" b="1" i="0" u="none" strike="noStrike" kern="1200" cap="none" spc="0" normalizeH="0" baseline="0" noProof="0">
                <a:ln>
                  <a:noFill/>
                </a:ln>
                <a:solidFill>
                  <a:prstClr val="white"/>
                </a:solidFill>
                <a:effectLst/>
                <a:uLnTx/>
                <a:uFillTx/>
                <a:latin typeface="Cambria" panose="02040503050406030204" pitchFamily="18" charset="0"/>
                <a:ea typeface="Cambria" panose="02040503050406030204" pitchFamily="18" charset="0"/>
                <a:cs typeface="+mj-cs"/>
              </a:rPr>
              <a:t>DISCLAIMER</a:t>
            </a:r>
          </a:p>
        </p:txBody>
      </p:sp>
      <p:sp>
        <p:nvSpPr>
          <p:cNvPr id="18" name="Rectangle 17"/>
          <p:cNvSpPr/>
          <p:nvPr/>
        </p:nvSpPr>
        <p:spPr>
          <a:xfrm>
            <a:off x="0" y="808383"/>
            <a:ext cx="12192000" cy="45719"/>
          </a:xfrm>
          <a:prstGeom prst="rect">
            <a:avLst/>
          </a:prstGeom>
          <a:solidFill>
            <a:schemeClr val="bg1">
              <a:lumMod val="6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7" name="Rectangle 26"/>
          <p:cNvSpPr/>
          <p:nvPr/>
        </p:nvSpPr>
        <p:spPr>
          <a:xfrm>
            <a:off x="0" y="6641517"/>
            <a:ext cx="12192000" cy="235963"/>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8" name="Slide Number Placeholder 18"/>
          <p:cNvSpPr>
            <a:spLocks noGrp="1"/>
          </p:cNvSpPr>
          <p:nvPr>
            <p:ph type="sldNum" sz="quarter" idx="12"/>
          </p:nvPr>
        </p:nvSpPr>
        <p:spPr>
          <a:xfrm>
            <a:off x="9448800" y="6549225"/>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1E62F875-1F54-4527-993B-FB1D0CCB3E02}" type="slidenum">
              <a:rPr kumimoji="0" lang="en-IN" sz="1200" b="1" i="0" u="none" strike="noStrike" kern="1200" cap="none" spc="0" normalizeH="0" baseline="0" noProof="0" smtClean="0">
                <a:ln>
                  <a:noFill/>
                </a:ln>
                <a:solidFill>
                  <a:prstClr val="white"/>
                </a:solidFill>
                <a:effectLst/>
                <a:uLnTx/>
                <a:uFillTx/>
                <a:latin typeface="Cambria" panose="02040503050406030204" pitchFamily="18" charset="0"/>
                <a:ea typeface="Cambria" panose="02040503050406030204" pitchFamily="18" charset="0"/>
                <a:cs typeface="+mn-cs"/>
              </a:rPr>
              <a:pPr marL="0" marR="0" lvl="0" indent="0" algn="r" defTabSz="914400" rtl="0" eaLnBrk="1" fontAlgn="auto" latinLnBrk="0" hangingPunct="1">
                <a:lnSpc>
                  <a:spcPct val="100000"/>
                </a:lnSpc>
                <a:spcBef>
                  <a:spcPts val="0"/>
                </a:spcBef>
                <a:spcAft>
                  <a:spcPts val="0"/>
                </a:spcAft>
                <a:buClrTx/>
                <a:buSzTx/>
                <a:buFontTx/>
                <a:buNone/>
                <a:tabLst/>
                <a:defRPr/>
              </a:pPr>
              <a:t>113</a:t>
            </a:fld>
            <a:endParaRPr kumimoji="0" lang="en-IN" sz="1200" b="1" i="0" u="none" strike="noStrike" kern="1200" cap="none" spc="0" normalizeH="0" baseline="0" noProof="0">
              <a:ln>
                <a:noFill/>
              </a:ln>
              <a:solidFill>
                <a:prstClr val="white"/>
              </a:solidFill>
              <a:effectLst/>
              <a:uLnTx/>
              <a:uFillTx/>
              <a:latin typeface="Cambria" panose="02040503050406030204" pitchFamily="18" charset="0"/>
              <a:ea typeface="Cambria" panose="02040503050406030204" pitchFamily="18" charset="0"/>
              <a:cs typeface="+mn-cs"/>
            </a:endParaRPr>
          </a:p>
        </p:txBody>
      </p:sp>
      <p:sp>
        <p:nvSpPr>
          <p:cNvPr id="19" name="TextBox 18">
            <a:extLst>
              <a:ext uri="{FF2B5EF4-FFF2-40B4-BE49-F238E27FC236}">
                <a16:creationId xmlns:a16="http://schemas.microsoft.com/office/drawing/2014/main" id="{725D6932-1AE1-BDB4-40A1-A1C40D8CEAE8}"/>
              </a:ext>
            </a:extLst>
          </p:cNvPr>
          <p:cNvSpPr txBox="1"/>
          <p:nvPr/>
        </p:nvSpPr>
        <p:spPr>
          <a:xfrm>
            <a:off x="363136" y="974624"/>
            <a:ext cx="11554691" cy="2893100"/>
          </a:xfrm>
          <a:prstGeom prst="rect">
            <a:avLst/>
          </a:prstGeom>
          <a:noFill/>
          <a:ln>
            <a:solidFill>
              <a:schemeClr val="bg1">
                <a:lumMod val="85000"/>
              </a:schemeClr>
            </a:solidFill>
          </a:ln>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This material is intended for informational purposes only and does not constitute investment advice or a research report as defined under the SEBI (Research Analyst) Regulations, 2014. The views expressed are not tailored to any specific investor(s). Past performance is not indicative of future results. Investment products and market outlooks are subject to risks, including potential loss of principal. Investors should independently evaluate all information and consult their financial advisor before making any investment decisions. Data and information used in this post are sourced on as is basis from publicly available information and third-party reports/sites. Centricity (including its affiliates, directors, and employees) assumes no liability for any loss arising from the use of this material.</a:t>
            </a:r>
            <a:endParaRPr kumimoji="0" lang="en-IN" sz="1400" b="0"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 </a:t>
            </a:r>
            <a:endParaRPr kumimoji="0" lang="en-IN" sz="1400" b="0"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Centricity Group operates through its respective registered entities: AMFI (ARN: 189274) – Centricity Financial Distribution Pvt. Ltd. | APMI (APRN: 00803) – Centricity Financial Distribution Pvt. Ltd. | PMS (Registration No.: INP000010007) – Centricity Portfolio Managers Private Ltd. | RIA (Registration No.: INA00018559) – Centricity Advisory Services Pvt. Ltd. | RA (Registration No.: INH000029102) – Centricity Securities Private Limited.</a:t>
            </a: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endParaRPr>
          </a:p>
        </p:txBody>
      </p:sp>
      <p:cxnSp>
        <p:nvCxnSpPr>
          <p:cNvPr id="22" name="Straight Connector 21">
            <a:extLst>
              <a:ext uri="{FF2B5EF4-FFF2-40B4-BE49-F238E27FC236}">
                <a16:creationId xmlns:a16="http://schemas.microsoft.com/office/drawing/2014/main" id="{008C64CD-1829-7BA0-E83C-287CC0540606}"/>
              </a:ext>
            </a:extLst>
          </p:cNvPr>
          <p:cNvCxnSpPr/>
          <p:nvPr/>
        </p:nvCxnSpPr>
        <p:spPr>
          <a:xfrm>
            <a:off x="4461164" y="3583222"/>
            <a:ext cx="3269672" cy="0"/>
          </a:xfrm>
          <a:prstGeom prst="line">
            <a:avLst/>
          </a:prstGeom>
        </p:spPr>
        <p:style>
          <a:lnRef idx="1">
            <a:schemeClr val="dk1"/>
          </a:lnRef>
          <a:fillRef idx="0">
            <a:schemeClr val="dk1"/>
          </a:fillRef>
          <a:effectRef idx="0">
            <a:schemeClr val="dk1"/>
          </a:effectRef>
          <a:fontRef idx="minor">
            <a:schemeClr val="tx1"/>
          </a:fontRef>
        </p:style>
      </p:cxnSp>
      <p:pic>
        <p:nvPicPr>
          <p:cNvPr id="2" name="Picture 1" descr="A white text on a black background&#10;&#10;AI-generated content may be incorrect.">
            <a:extLst>
              <a:ext uri="{FF2B5EF4-FFF2-40B4-BE49-F238E27FC236}">
                <a16:creationId xmlns:a16="http://schemas.microsoft.com/office/drawing/2014/main" id="{A5743D38-90A3-BE9D-452B-89F35526E79A}"/>
              </a:ext>
            </a:extLst>
          </p:cNvPr>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10362466" y="234062"/>
            <a:ext cx="1559328" cy="340260"/>
          </a:xfrm>
          <a:prstGeom prst="rect">
            <a:avLst/>
          </a:prstGeom>
        </p:spPr>
      </p:pic>
    </p:spTree>
    <p:extLst>
      <p:ext uri="{BB962C8B-B14F-4D97-AF65-F5344CB8AC3E}">
        <p14:creationId xmlns:p14="http://schemas.microsoft.com/office/powerpoint/2010/main" val="3174927398"/>
      </p:ext>
    </p:extLst>
  </p:cSld>
  <p:clrMapOvr>
    <a:masterClrMapping/>
  </p:clrMapOvr>
</p:sld>
</file>

<file path=ppt/slides/slide1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8">
            <a:extLst>
              <a:ext uri="{FF2B5EF4-FFF2-40B4-BE49-F238E27FC236}">
                <a16:creationId xmlns:a16="http://schemas.microsoft.com/office/drawing/2014/main" id="{678510DC-6E42-4390-A580-A9ED507E2E6C}"/>
              </a:ext>
            </a:extLst>
          </p:cNvPr>
          <p:cNvSpPr>
            <a:spLocks noGrp="1"/>
          </p:cNvSpPr>
          <p:nvPr>
            <p:ph type="title"/>
          </p:nvPr>
        </p:nvSpPr>
        <p:spPr>
          <a:xfrm>
            <a:off x="987514" y="3051082"/>
            <a:ext cx="10515600" cy="2852737"/>
          </a:xfrm>
        </p:spPr>
        <p:txBody>
          <a:bodyPr>
            <a:normAutofit/>
          </a:bodyPr>
          <a:lstStyle/>
          <a:p>
            <a:pPr algn="r"/>
            <a:r>
              <a:rPr lang="en-US" sz="6000" spc="300">
                <a:solidFill>
                  <a:schemeClr val="tx1"/>
                </a:solidFill>
                <a:effectLst/>
                <a:latin typeface="Cambria" panose="02040503050406030204" pitchFamily="18" charset="0"/>
                <a:ea typeface="Cambria" panose="02040503050406030204" pitchFamily="18" charset="0"/>
              </a:rPr>
              <a:t>THANK YOU</a:t>
            </a:r>
            <a:endParaRPr lang="en-IN" sz="6000" spc="300">
              <a:solidFill>
                <a:schemeClr val="tx1"/>
              </a:solidFill>
              <a:effectLst/>
              <a:latin typeface="Cambria" panose="02040503050406030204" pitchFamily="18" charset="0"/>
              <a:ea typeface="Cambria" panose="02040503050406030204" pitchFamily="18" charset="0"/>
            </a:endParaRPr>
          </a:p>
        </p:txBody>
      </p:sp>
      <p:pic>
        <p:nvPicPr>
          <p:cNvPr id="7" name="Picture Placeholder 6">
            <a:extLst>
              <a:ext uri="{FF2B5EF4-FFF2-40B4-BE49-F238E27FC236}">
                <a16:creationId xmlns:a16="http://schemas.microsoft.com/office/drawing/2014/main" id="{5463D9EF-E4F3-4AE6-8F49-7152E7C311B8}"/>
              </a:ext>
            </a:extLst>
          </p:cNvPr>
          <p:cNvPicPr>
            <a:picLocks noGrp="1" noChangeAspect="1"/>
          </p:cNvPicPr>
          <p:nvPr>
            <p:ph type="pic" sz="quarter" idx="13"/>
          </p:nvPr>
        </p:nvPicPr>
        <p:blipFill rotWithShape="1">
          <a:blip r:embed="rId2" cstate="print">
            <a:grayscl/>
            <a:extLst>
              <a:ext uri="{28A0092B-C50C-407E-A947-70E740481C1C}">
                <a14:useLocalDpi xmlns:a14="http://schemas.microsoft.com/office/drawing/2010/main" val="0"/>
              </a:ext>
            </a:extLst>
          </a:blip>
          <a:srcRect t="7856" b="7856"/>
          <a:stretch/>
        </p:blipFill>
        <p:spPr/>
      </p:pic>
      <p:sp>
        <p:nvSpPr>
          <p:cNvPr id="8" name="Rectangle 7">
            <a:extLst>
              <a:ext uri="{FF2B5EF4-FFF2-40B4-BE49-F238E27FC236}">
                <a16:creationId xmlns:a16="http://schemas.microsoft.com/office/drawing/2014/main" id="{8EC6DFA3-C600-4CBD-8560-15416F9E210E}"/>
              </a:ext>
            </a:extLst>
          </p:cNvPr>
          <p:cNvSpPr/>
          <p:nvPr/>
        </p:nvSpPr>
        <p:spPr>
          <a:xfrm>
            <a:off x="0" y="-141547"/>
            <a:ext cx="12192000" cy="6858000"/>
          </a:xfrm>
          <a:prstGeom prst="rect">
            <a:avLst/>
          </a:prstGeom>
          <a:gradFill flip="none" rotWithShape="1">
            <a:gsLst>
              <a:gs pos="0">
                <a:schemeClr val="bg1">
                  <a:alpha val="0"/>
                </a:schemeClr>
              </a:gs>
              <a:gs pos="30000">
                <a:schemeClr val="bg1">
                  <a:alpha val="49000"/>
                </a:schemeClr>
              </a:gs>
              <a:gs pos="63000">
                <a:schemeClr val="bg1"/>
              </a:gs>
              <a:gs pos="91000">
                <a:schemeClr val="bg1"/>
              </a:gs>
            </a:gsLst>
            <a:lin ang="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 name="Title 8">
            <a:extLst>
              <a:ext uri="{FF2B5EF4-FFF2-40B4-BE49-F238E27FC236}">
                <a16:creationId xmlns:a16="http://schemas.microsoft.com/office/drawing/2014/main" id="{678510DC-6E42-4390-A580-A9ED507E2E6C}"/>
              </a:ext>
            </a:extLst>
          </p:cNvPr>
          <p:cNvSpPr txBox="1">
            <a:spLocks/>
          </p:cNvSpPr>
          <p:nvPr/>
        </p:nvSpPr>
        <p:spPr>
          <a:xfrm>
            <a:off x="6546838" y="969429"/>
            <a:ext cx="6095674" cy="3472549"/>
          </a:xfrm>
          <a:prstGeom prst="rect">
            <a:avLst/>
          </a:prstGeom>
          <a:effectLst/>
        </p:spPr>
        <p:txBody>
          <a:bodyPr vert="horz" lIns="91440" tIns="45720" rIns="91440" bIns="45720" rtlCol="0" anchor="ctr">
            <a:normAutofit fontScale="97500"/>
          </a:bodyPr>
          <a:lstStyle>
            <a:lvl1pPr algn="ctr" defTabSz="457200" rtl="0" eaLnBrk="1" latinLnBrk="0" hangingPunct="1">
              <a:spcBef>
                <a:spcPct val="0"/>
              </a:spcBef>
              <a:buNone/>
              <a:defRPr sz="10000" b="1" kern="1200" cap="none">
                <a:ln w="3175" cmpd="sng">
                  <a:noFill/>
                </a:ln>
                <a:solidFill>
                  <a:schemeClr val="bg1"/>
                </a:solidFill>
                <a:effectLst>
                  <a:outerShdw blurRad="38100" dist="38100" dir="2700000" algn="tl">
                    <a:srgbClr val="000000">
                      <a:alpha val="43137"/>
                    </a:srgbClr>
                  </a:outerShdw>
                </a:effectLst>
                <a:latin typeface="Arial" panose="020B0604020202020204" pitchFamily="34" charset="0"/>
                <a:ea typeface="+mj-ea"/>
                <a:cs typeface="Arial" panose="020B0604020202020204" pitchFamily="34" charset="0"/>
              </a:defRPr>
            </a:lvl1pPr>
            <a:lvl2pPr eaLnBrk="1" hangingPunct="1">
              <a:defRPr>
                <a:solidFill>
                  <a:schemeClr val="tx2"/>
                </a:solidFill>
              </a:defRPr>
            </a:lvl2pPr>
            <a:lvl3pPr eaLnBrk="1" hangingPunct="1">
              <a:defRPr>
                <a:solidFill>
                  <a:schemeClr val="tx2"/>
                </a:solidFill>
              </a:defRPr>
            </a:lvl3pPr>
            <a:lvl4pPr eaLnBrk="1" hangingPunct="1">
              <a:defRPr>
                <a:solidFill>
                  <a:schemeClr val="tx2"/>
                </a:solidFill>
              </a:defRPr>
            </a:lvl4pPr>
            <a:lvl5pPr eaLnBrk="1" hangingPunct="1">
              <a:defRPr>
                <a:solidFill>
                  <a:schemeClr val="tx2"/>
                </a:solidFill>
              </a:defRPr>
            </a:lvl5pPr>
            <a:lvl6pPr eaLnBrk="1" hangingPunct="1">
              <a:defRPr>
                <a:solidFill>
                  <a:schemeClr val="tx2"/>
                </a:solidFill>
              </a:defRPr>
            </a:lvl6pPr>
            <a:lvl7pPr eaLnBrk="1" hangingPunct="1">
              <a:defRPr>
                <a:solidFill>
                  <a:schemeClr val="tx2"/>
                </a:solidFill>
              </a:defRPr>
            </a:lvl7pPr>
            <a:lvl8pPr eaLnBrk="1" hangingPunct="1">
              <a:defRPr>
                <a:solidFill>
                  <a:schemeClr val="tx2"/>
                </a:solidFill>
              </a:defRPr>
            </a:lvl8pPr>
            <a:lvl9pPr eaLnBrk="1" hangingPunct="1">
              <a:defRPr>
                <a:solidFill>
                  <a:schemeClr val="tx2"/>
                </a:solidFill>
              </a:defRPr>
            </a:lvl9pPr>
          </a:lstStyle>
          <a:p>
            <a:pPr marL="0" marR="0" lvl="0" indent="0" algn="ctr" defTabSz="457200" rtl="0" eaLnBrk="1" fontAlgn="auto" latinLnBrk="0" hangingPunct="1">
              <a:lnSpc>
                <a:spcPct val="100000"/>
              </a:lnSpc>
              <a:spcBef>
                <a:spcPct val="0"/>
              </a:spcBef>
              <a:spcAft>
                <a:spcPts val="0"/>
              </a:spcAft>
              <a:buClrTx/>
              <a:buSzTx/>
              <a:buFontTx/>
              <a:buNone/>
              <a:tabLst/>
              <a:defRPr/>
            </a:pPr>
            <a:r>
              <a:rPr kumimoji="0" lang="en-IN" sz="7200" b="1" i="0" u="none" strike="noStrike" kern="1200" cap="none" spc="300" normalizeH="0" baseline="0" noProof="0">
                <a:ln w="3175" cmpd="sng">
                  <a:noFill/>
                </a:ln>
                <a:solidFill>
                  <a:prstClr val="black"/>
                </a:solidFill>
                <a:effectLst/>
                <a:uLnTx/>
                <a:uFillTx/>
                <a:latin typeface="Cambria" pitchFamily="18" charset="0"/>
                <a:ea typeface="Cambria" pitchFamily="18" charset="0"/>
                <a:cs typeface="Arial" panose="020B0604020202020204" pitchFamily="34" charset="0"/>
              </a:rPr>
              <a:t>THANK </a:t>
            </a:r>
          </a:p>
          <a:p>
            <a:pPr marL="0" marR="0" lvl="0" indent="0" algn="ctr" defTabSz="457200" rtl="0" eaLnBrk="1" fontAlgn="auto" latinLnBrk="0" hangingPunct="1">
              <a:lnSpc>
                <a:spcPct val="100000"/>
              </a:lnSpc>
              <a:spcBef>
                <a:spcPct val="0"/>
              </a:spcBef>
              <a:spcAft>
                <a:spcPts val="0"/>
              </a:spcAft>
              <a:buClrTx/>
              <a:buSzTx/>
              <a:buFontTx/>
              <a:buNone/>
              <a:tabLst/>
              <a:defRPr/>
            </a:pPr>
            <a:r>
              <a:rPr kumimoji="0" lang="en-IN" sz="7200" b="1" i="0" u="none" strike="noStrike" kern="1200" cap="none" spc="300" normalizeH="0" baseline="0" noProof="0">
                <a:ln w="3175" cmpd="sng">
                  <a:noFill/>
                </a:ln>
                <a:solidFill>
                  <a:prstClr val="black"/>
                </a:solidFill>
                <a:effectLst/>
                <a:uLnTx/>
                <a:uFillTx/>
                <a:latin typeface="Cambria" pitchFamily="18" charset="0"/>
                <a:ea typeface="Cambria" pitchFamily="18" charset="0"/>
                <a:cs typeface="Arial" panose="020B0604020202020204" pitchFamily="34" charset="0"/>
              </a:rPr>
              <a:t>YOU</a:t>
            </a:r>
          </a:p>
        </p:txBody>
      </p:sp>
      <p:sp>
        <p:nvSpPr>
          <p:cNvPr id="12" name="Rectangle 11"/>
          <p:cNvSpPr/>
          <p:nvPr/>
        </p:nvSpPr>
        <p:spPr>
          <a:xfrm>
            <a:off x="-699655" y="6677178"/>
            <a:ext cx="13591309" cy="207448"/>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4" name="Rectangle 13"/>
          <p:cNvSpPr/>
          <p:nvPr/>
        </p:nvSpPr>
        <p:spPr>
          <a:xfrm>
            <a:off x="-332509" y="-141547"/>
            <a:ext cx="13120254" cy="347142"/>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pic>
        <p:nvPicPr>
          <p:cNvPr id="4" name="Picture 3" descr="A black text on a black background&#10;&#10;AI-generated content may be incorrect.">
            <a:extLst>
              <a:ext uri="{FF2B5EF4-FFF2-40B4-BE49-F238E27FC236}">
                <a16:creationId xmlns:a16="http://schemas.microsoft.com/office/drawing/2014/main" id="{45B9748B-8910-4881-757F-02B331FB141B}"/>
              </a:ext>
            </a:extLst>
          </p:cNvPr>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7742429" y="3962457"/>
            <a:ext cx="3704492" cy="806961"/>
          </a:xfrm>
          <a:prstGeom prst="rect">
            <a:avLst/>
          </a:prstGeom>
        </p:spPr>
      </p:pic>
    </p:spTree>
    <p:extLst>
      <p:ext uri="{BB962C8B-B14F-4D97-AF65-F5344CB8AC3E}">
        <p14:creationId xmlns:p14="http://schemas.microsoft.com/office/powerpoint/2010/main" val="1881124507"/>
      </p:ext>
    </p:extLst>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910F18E-5A26-3555-915B-9BAF7C7BB57A}"/>
            </a:ext>
          </a:extLst>
        </p:cNvPr>
        <p:cNvGrpSpPr/>
        <p:nvPr/>
      </p:nvGrpSpPr>
      <p:grpSpPr>
        <a:xfrm>
          <a:off x="0" y="0"/>
          <a:ext cx="0" cy="0"/>
          <a:chOff x="0" y="0"/>
          <a:chExt cx="0" cy="0"/>
        </a:xfrm>
      </p:grpSpPr>
      <p:sp>
        <p:nvSpPr>
          <p:cNvPr id="5" name="Rectangle 4">
            <a:extLst>
              <a:ext uri="{FF2B5EF4-FFF2-40B4-BE49-F238E27FC236}">
                <a16:creationId xmlns:a16="http://schemas.microsoft.com/office/drawing/2014/main" id="{20776461-8AB9-95C3-5309-DCE1E69236AF}"/>
              </a:ext>
            </a:extLst>
          </p:cNvPr>
          <p:cNvSpPr/>
          <p:nvPr/>
        </p:nvSpPr>
        <p:spPr>
          <a:xfrm>
            <a:off x="0" y="0"/>
            <a:ext cx="12192000" cy="821635"/>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a:ln>
                  <a:noFill/>
                </a:ln>
                <a:solidFill>
                  <a:prstClr val="white"/>
                </a:solidFill>
                <a:effectLst/>
                <a:uLnTx/>
                <a:uFillTx/>
                <a:latin typeface="Cambria" panose="02040503050406030204" pitchFamily="18" charset="0"/>
                <a:ea typeface="Cambria" panose="02040503050406030204" pitchFamily="18" charset="0"/>
                <a:cs typeface="+mn-cs"/>
              </a:rPr>
              <a:t>  MUTUAL FUNDS – EQUITY</a:t>
            </a:r>
            <a:endParaRPr kumimoji="0" lang="en-IN" sz="2800" b="1"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 name="Rectangle 5">
            <a:extLst>
              <a:ext uri="{FF2B5EF4-FFF2-40B4-BE49-F238E27FC236}">
                <a16:creationId xmlns:a16="http://schemas.microsoft.com/office/drawing/2014/main" id="{B1CC5ED8-FF06-279F-85EF-6C0012330742}"/>
              </a:ext>
            </a:extLst>
          </p:cNvPr>
          <p:cNvSpPr/>
          <p:nvPr/>
        </p:nvSpPr>
        <p:spPr>
          <a:xfrm>
            <a:off x="0" y="6622036"/>
            <a:ext cx="12192000" cy="235963"/>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 name="Rectangle 8">
            <a:extLst>
              <a:ext uri="{FF2B5EF4-FFF2-40B4-BE49-F238E27FC236}">
                <a16:creationId xmlns:a16="http://schemas.microsoft.com/office/drawing/2014/main" id="{73542802-E4D7-ED7B-C1AB-1951BA15B0DD}"/>
              </a:ext>
            </a:extLst>
          </p:cNvPr>
          <p:cNvSpPr/>
          <p:nvPr/>
        </p:nvSpPr>
        <p:spPr>
          <a:xfrm>
            <a:off x="0" y="808383"/>
            <a:ext cx="12192000" cy="45719"/>
          </a:xfrm>
          <a:prstGeom prst="rect">
            <a:avLst/>
          </a:prstGeom>
          <a:solidFill>
            <a:schemeClr val="bg1">
              <a:lumMod val="6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 name="Slide Number Placeholder 18">
            <a:extLst>
              <a:ext uri="{FF2B5EF4-FFF2-40B4-BE49-F238E27FC236}">
                <a16:creationId xmlns:a16="http://schemas.microsoft.com/office/drawing/2014/main" id="{BC82F88A-B213-C323-1C0E-3C3272651E20}"/>
              </a:ext>
            </a:extLst>
          </p:cNvPr>
          <p:cNvSpPr txBox="1">
            <a:spLocks/>
          </p:cNvSpPr>
          <p:nvPr/>
        </p:nvSpPr>
        <p:spPr>
          <a:xfrm>
            <a:off x="9448800" y="6588981"/>
            <a:ext cx="2743200" cy="365125"/>
          </a:xfrm>
          <a:prstGeom prst="rect">
            <a:avLst/>
          </a:prstGeom>
        </p:spPr>
        <p:txBody>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1E62F875-1F54-4527-993B-FB1D0CCB3E02}" type="slidenum">
              <a:rPr kumimoji="0" lang="en-IN" sz="1200" b="1" i="0" u="none" strike="noStrike" kern="1200" cap="none" spc="0" normalizeH="0" baseline="0" noProof="0" smtClean="0">
                <a:ln>
                  <a:noFill/>
                </a:ln>
                <a:solidFill>
                  <a:prstClr val="white"/>
                </a:solidFill>
                <a:effectLst/>
                <a:uLnTx/>
                <a:uFillTx/>
                <a:latin typeface="Cambria" panose="02040503050406030204" pitchFamily="18" charset="0"/>
                <a:ea typeface="Cambria" panose="02040503050406030204" pitchFamily="18" charset="0"/>
                <a:cs typeface="+mn-cs"/>
              </a:rPr>
              <a:pPr marL="0" marR="0" lvl="0" indent="0" algn="r" defTabSz="914400" rtl="0" eaLnBrk="1" fontAlgn="auto" latinLnBrk="0" hangingPunct="1">
                <a:lnSpc>
                  <a:spcPct val="100000"/>
                </a:lnSpc>
                <a:spcBef>
                  <a:spcPts val="0"/>
                </a:spcBef>
                <a:spcAft>
                  <a:spcPts val="0"/>
                </a:spcAft>
                <a:buClrTx/>
                <a:buSzTx/>
                <a:buFontTx/>
                <a:buNone/>
                <a:tabLst/>
                <a:defRPr/>
              </a:pPr>
              <a:t>12</a:t>
            </a:fld>
            <a:endParaRPr kumimoji="0" lang="en-IN" sz="1200" b="1" i="0" u="none" strike="noStrike" kern="1200" cap="none" spc="0" normalizeH="0" baseline="0" noProof="0">
              <a:ln>
                <a:noFill/>
              </a:ln>
              <a:solidFill>
                <a:prstClr val="white"/>
              </a:solidFill>
              <a:effectLst/>
              <a:uLnTx/>
              <a:uFillTx/>
              <a:latin typeface="Cambria" panose="02040503050406030204" pitchFamily="18" charset="0"/>
              <a:ea typeface="Cambria" panose="02040503050406030204" pitchFamily="18" charset="0"/>
              <a:cs typeface="+mn-cs"/>
            </a:endParaRPr>
          </a:p>
        </p:txBody>
      </p:sp>
      <p:sp>
        <p:nvSpPr>
          <p:cNvPr id="7" name="TextBox 6">
            <a:extLst>
              <a:ext uri="{FF2B5EF4-FFF2-40B4-BE49-F238E27FC236}">
                <a16:creationId xmlns:a16="http://schemas.microsoft.com/office/drawing/2014/main" id="{B4DCBF83-8261-2691-EE68-800BC448C100}"/>
              </a:ext>
            </a:extLst>
          </p:cNvPr>
          <p:cNvSpPr txBox="1"/>
          <p:nvPr/>
        </p:nvSpPr>
        <p:spPr>
          <a:xfrm>
            <a:off x="0" y="6211602"/>
            <a:ext cx="5986027" cy="40011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00" b="0" i="1" u="none" strike="noStrike" kern="1200" cap="none" spc="0" normalizeH="0" baseline="0" noProof="0" dirty="0">
                <a:ln>
                  <a:noFill/>
                </a:ln>
                <a:solidFill>
                  <a:prstClr val="black"/>
                </a:solidFill>
                <a:effectLst/>
                <a:uLnTx/>
                <a:uFillTx/>
                <a:latin typeface="Cambria" pitchFamily="18" charset="0"/>
                <a:ea typeface="Cambria" pitchFamily="18" charset="0"/>
                <a:cs typeface="+mn-cs"/>
              </a:rPr>
              <a:t>*Performance as on July 31st, 2026, **performance &lt;1year is absolute</a:t>
            </a:r>
          </a:p>
          <a:p>
            <a:pPr marL="0" marR="0" lvl="0" indent="0" algn="l" defTabSz="914400" rtl="0" eaLnBrk="1" fontAlgn="auto" latinLnBrk="0" hangingPunct="1">
              <a:lnSpc>
                <a:spcPct val="100000"/>
              </a:lnSpc>
              <a:spcBef>
                <a:spcPts val="0"/>
              </a:spcBef>
              <a:spcAft>
                <a:spcPts val="0"/>
              </a:spcAft>
              <a:buClrTx/>
              <a:buSzTx/>
              <a:buFontTx/>
              <a:buNone/>
              <a:tabLst/>
              <a:defRPr/>
            </a:pPr>
            <a:r>
              <a:rPr lang="en-IN" sz="1000" i="1" dirty="0">
                <a:solidFill>
                  <a:prstClr val="black"/>
                </a:solidFill>
                <a:latin typeface="Cambria" panose="02040503050406030204" pitchFamily="18" charset="0"/>
                <a:ea typeface="Cambria" panose="02040503050406030204" pitchFamily="18" charset="0"/>
              </a:rPr>
              <a:t>Highlighted Funds are under watchlist</a:t>
            </a:r>
            <a:endParaRPr kumimoji="0" lang="en-IN" sz="1000" b="0" i="1"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endParaRPr>
          </a:p>
        </p:txBody>
      </p:sp>
      <p:sp>
        <p:nvSpPr>
          <p:cNvPr id="8" name="TextBox 7">
            <a:extLst>
              <a:ext uri="{FF2B5EF4-FFF2-40B4-BE49-F238E27FC236}">
                <a16:creationId xmlns:a16="http://schemas.microsoft.com/office/drawing/2014/main" id="{A18B5955-28DA-13D6-F531-7B801EE28A65}"/>
              </a:ext>
            </a:extLst>
          </p:cNvPr>
          <p:cNvSpPr txBox="1"/>
          <p:nvPr/>
        </p:nvSpPr>
        <p:spPr>
          <a:xfrm>
            <a:off x="4298" y="5624235"/>
            <a:ext cx="12121754" cy="646331"/>
          </a:xfrm>
          <a:prstGeom prst="rect">
            <a:avLst/>
          </a:prstGeom>
          <a:noFill/>
        </p:spPr>
        <p:txBody>
          <a:bodyPr wrap="square">
            <a:spAutoFit/>
          </a:bodyPr>
          <a:lstStyle/>
          <a:p>
            <a:pPr marL="0" marR="0" lvl="0" indent="0" algn="just" defTabSz="914400" rtl="0" eaLnBrk="1" fontAlgn="auto" latinLnBrk="0" hangingPunct="1">
              <a:lnSpc>
                <a:spcPct val="100000"/>
              </a:lnSpc>
              <a:spcBef>
                <a:spcPts val="0"/>
              </a:spcBef>
              <a:spcAft>
                <a:spcPts val="0"/>
              </a:spcAft>
              <a:buClrTx/>
              <a:buSzTx/>
              <a:buFontTx/>
              <a:buNone/>
              <a:tabLst/>
              <a:defRPr/>
            </a:pPr>
            <a:r>
              <a:rPr kumimoji="0" lang="en-US" sz="900" b="0" i="1"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Mutual Fund Distribution Services are offered through AMFI-registered Mutual Fund Distributor. Centricity Financial Distribution Private Limited, AMFI Registration Number - ARN 189274, with initial registration dated 26.10.2021 and current validity of ARN until 25.10.2027, disclaims any responsibility for losses or damages arising from investments made in mutual funds distributed through its services. Mutual fund investments are subject to market risks, read all scheme related documents carefully . Centricity Financial Distribution Private Limited does not guarantee or assure any specific returns on investments and does not assume any liability for the performance of mutual fund schemes. Investors are advised to consider their individual risk tolerance, investment objectives, and financial situation before investing. It is recommended to consult with a financial advisor to ensure that the chosen mutual fund products align with the investor’s needs and goals.</a:t>
            </a:r>
            <a:endParaRPr kumimoji="0" lang="en-IN" sz="900" b="0" i="1"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endParaRPr>
          </a:p>
        </p:txBody>
      </p:sp>
      <p:pic>
        <p:nvPicPr>
          <p:cNvPr id="2" name="Picture 1" descr="A white text on a black background&#10;&#10;AI-generated content may be incorrect.">
            <a:extLst>
              <a:ext uri="{FF2B5EF4-FFF2-40B4-BE49-F238E27FC236}">
                <a16:creationId xmlns:a16="http://schemas.microsoft.com/office/drawing/2014/main" id="{90EB6DF2-0308-098E-3115-D27D67A5983F}"/>
              </a:ext>
            </a:extLst>
          </p:cNvPr>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10362466" y="234062"/>
            <a:ext cx="1559328" cy="340260"/>
          </a:xfrm>
          <a:prstGeom prst="rect">
            <a:avLst/>
          </a:prstGeom>
        </p:spPr>
      </p:pic>
      <p:graphicFrame>
        <p:nvGraphicFramePr>
          <p:cNvPr id="4" name="Table 3">
            <a:extLst>
              <a:ext uri="{FF2B5EF4-FFF2-40B4-BE49-F238E27FC236}">
                <a16:creationId xmlns:a16="http://schemas.microsoft.com/office/drawing/2014/main" id="{2C6B0182-D10F-ED76-696F-345185E36211}"/>
              </a:ext>
            </a:extLst>
          </p:cNvPr>
          <p:cNvGraphicFramePr>
            <a:graphicFrameLocks noGrp="1"/>
          </p:cNvGraphicFramePr>
          <p:nvPr>
            <p:extLst>
              <p:ext uri="{D42A27DB-BD31-4B8C-83A1-F6EECF244321}">
                <p14:modId xmlns:p14="http://schemas.microsoft.com/office/powerpoint/2010/main" val="3061140096"/>
              </p:ext>
            </p:extLst>
          </p:nvPr>
        </p:nvGraphicFramePr>
        <p:xfrm>
          <a:off x="55356" y="915064"/>
          <a:ext cx="12070696" cy="4676705"/>
        </p:xfrm>
        <a:graphic>
          <a:graphicData uri="http://schemas.openxmlformats.org/drawingml/2006/table">
            <a:tbl>
              <a:tblPr/>
              <a:tblGrid>
                <a:gridCol w="3161263">
                  <a:extLst>
                    <a:ext uri="{9D8B030D-6E8A-4147-A177-3AD203B41FA5}">
                      <a16:colId xmlns:a16="http://schemas.microsoft.com/office/drawing/2014/main" val="3184719608"/>
                    </a:ext>
                  </a:extLst>
                </a:gridCol>
                <a:gridCol w="873457">
                  <a:extLst>
                    <a:ext uri="{9D8B030D-6E8A-4147-A177-3AD203B41FA5}">
                      <a16:colId xmlns:a16="http://schemas.microsoft.com/office/drawing/2014/main" val="1912017366"/>
                    </a:ext>
                  </a:extLst>
                </a:gridCol>
                <a:gridCol w="1016000">
                  <a:extLst>
                    <a:ext uri="{9D8B030D-6E8A-4147-A177-3AD203B41FA5}">
                      <a16:colId xmlns:a16="http://schemas.microsoft.com/office/drawing/2014/main" val="4125312924"/>
                    </a:ext>
                  </a:extLst>
                </a:gridCol>
                <a:gridCol w="461799">
                  <a:extLst>
                    <a:ext uri="{9D8B030D-6E8A-4147-A177-3AD203B41FA5}">
                      <a16:colId xmlns:a16="http://schemas.microsoft.com/office/drawing/2014/main" val="3651856222"/>
                    </a:ext>
                  </a:extLst>
                </a:gridCol>
                <a:gridCol w="500281">
                  <a:extLst>
                    <a:ext uri="{9D8B030D-6E8A-4147-A177-3AD203B41FA5}">
                      <a16:colId xmlns:a16="http://schemas.microsoft.com/office/drawing/2014/main" val="1827094489"/>
                    </a:ext>
                  </a:extLst>
                </a:gridCol>
                <a:gridCol w="551593">
                  <a:extLst>
                    <a:ext uri="{9D8B030D-6E8A-4147-A177-3AD203B41FA5}">
                      <a16:colId xmlns:a16="http://schemas.microsoft.com/office/drawing/2014/main" val="348058313"/>
                    </a:ext>
                  </a:extLst>
                </a:gridCol>
                <a:gridCol w="551593">
                  <a:extLst>
                    <a:ext uri="{9D8B030D-6E8A-4147-A177-3AD203B41FA5}">
                      <a16:colId xmlns:a16="http://schemas.microsoft.com/office/drawing/2014/main" val="3946791758"/>
                    </a:ext>
                  </a:extLst>
                </a:gridCol>
                <a:gridCol w="500281">
                  <a:extLst>
                    <a:ext uri="{9D8B030D-6E8A-4147-A177-3AD203B41FA5}">
                      <a16:colId xmlns:a16="http://schemas.microsoft.com/office/drawing/2014/main" val="364767398"/>
                    </a:ext>
                  </a:extLst>
                </a:gridCol>
                <a:gridCol w="500281">
                  <a:extLst>
                    <a:ext uri="{9D8B030D-6E8A-4147-A177-3AD203B41FA5}">
                      <a16:colId xmlns:a16="http://schemas.microsoft.com/office/drawing/2014/main" val="3111032524"/>
                    </a:ext>
                  </a:extLst>
                </a:gridCol>
                <a:gridCol w="500281">
                  <a:extLst>
                    <a:ext uri="{9D8B030D-6E8A-4147-A177-3AD203B41FA5}">
                      <a16:colId xmlns:a16="http://schemas.microsoft.com/office/drawing/2014/main" val="154748573"/>
                    </a:ext>
                  </a:extLst>
                </a:gridCol>
                <a:gridCol w="500281">
                  <a:extLst>
                    <a:ext uri="{9D8B030D-6E8A-4147-A177-3AD203B41FA5}">
                      <a16:colId xmlns:a16="http://schemas.microsoft.com/office/drawing/2014/main" val="2332617787"/>
                    </a:ext>
                  </a:extLst>
                </a:gridCol>
                <a:gridCol w="410487">
                  <a:extLst>
                    <a:ext uri="{9D8B030D-6E8A-4147-A177-3AD203B41FA5}">
                      <a16:colId xmlns:a16="http://schemas.microsoft.com/office/drawing/2014/main" val="1251889580"/>
                    </a:ext>
                  </a:extLst>
                </a:gridCol>
                <a:gridCol w="679870">
                  <a:extLst>
                    <a:ext uri="{9D8B030D-6E8A-4147-A177-3AD203B41FA5}">
                      <a16:colId xmlns:a16="http://schemas.microsoft.com/office/drawing/2014/main" val="3041368608"/>
                    </a:ext>
                  </a:extLst>
                </a:gridCol>
                <a:gridCol w="461799">
                  <a:extLst>
                    <a:ext uri="{9D8B030D-6E8A-4147-A177-3AD203B41FA5}">
                      <a16:colId xmlns:a16="http://schemas.microsoft.com/office/drawing/2014/main" val="3704340517"/>
                    </a:ext>
                  </a:extLst>
                </a:gridCol>
                <a:gridCol w="410487">
                  <a:extLst>
                    <a:ext uri="{9D8B030D-6E8A-4147-A177-3AD203B41FA5}">
                      <a16:colId xmlns:a16="http://schemas.microsoft.com/office/drawing/2014/main" val="246157810"/>
                    </a:ext>
                  </a:extLst>
                </a:gridCol>
                <a:gridCol w="461799">
                  <a:extLst>
                    <a:ext uri="{9D8B030D-6E8A-4147-A177-3AD203B41FA5}">
                      <a16:colId xmlns:a16="http://schemas.microsoft.com/office/drawing/2014/main" val="1395085036"/>
                    </a:ext>
                  </a:extLst>
                </a:gridCol>
                <a:gridCol w="529144">
                  <a:extLst>
                    <a:ext uri="{9D8B030D-6E8A-4147-A177-3AD203B41FA5}">
                      <a16:colId xmlns:a16="http://schemas.microsoft.com/office/drawing/2014/main" val="1751282558"/>
                    </a:ext>
                  </a:extLst>
                </a:gridCol>
              </a:tblGrid>
              <a:tr h="402645">
                <a:tc>
                  <a:txBody>
                    <a:bodyPr/>
                    <a:lstStyle/>
                    <a:p>
                      <a:pPr algn="l" rtl="0" fontAlgn="ctr">
                        <a:buNone/>
                      </a:pPr>
                      <a:r>
                        <a:rPr lang="en-IN" sz="1200" b="1" i="0" u="none" strike="noStrike">
                          <a:solidFill>
                            <a:srgbClr val="FFFFFF"/>
                          </a:solidFill>
                          <a:effectLst/>
                          <a:latin typeface="Cambria" panose="02040503050406030204" pitchFamily="18" charset="0"/>
                        </a:rPr>
                        <a:t>Scheme Name</a:t>
                      </a:r>
                    </a:p>
                  </a:txBody>
                  <a:tcPr marL="72000" marR="7525" marT="7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D0D0D"/>
                    </a:solidFill>
                  </a:tcPr>
                </a:tc>
                <a:tc>
                  <a:txBody>
                    <a:bodyPr/>
                    <a:lstStyle/>
                    <a:p>
                      <a:pPr algn="ctr" rtl="0" fontAlgn="ctr">
                        <a:buNone/>
                      </a:pPr>
                      <a:r>
                        <a:rPr lang="en-IN" sz="1200" b="1" i="0" u="none" strike="noStrike" dirty="0">
                          <a:solidFill>
                            <a:schemeClr val="tx1"/>
                          </a:solidFill>
                          <a:effectLst/>
                          <a:latin typeface="Cambria" panose="02040503050406030204" pitchFamily="18" charset="0"/>
                        </a:rPr>
                        <a:t>AUM</a:t>
                      </a:r>
                    </a:p>
                  </a:txBody>
                  <a:tcPr marL="7525" marR="7525" marT="7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D0D0D"/>
                    </a:solidFill>
                  </a:tcPr>
                </a:tc>
                <a:tc>
                  <a:txBody>
                    <a:bodyPr/>
                    <a:lstStyle/>
                    <a:p>
                      <a:pPr algn="ctr" rtl="0" fontAlgn="ctr">
                        <a:buNone/>
                      </a:pPr>
                      <a:r>
                        <a:rPr lang="en-IN" sz="1200" b="1" i="0" u="none" strike="noStrike">
                          <a:solidFill>
                            <a:srgbClr val="FFFFFF"/>
                          </a:solidFill>
                          <a:effectLst/>
                          <a:latin typeface="Cambria" panose="02040503050406030204" pitchFamily="18" charset="0"/>
                        </a:rPr>
                        <a:t>Inception Date</a:t>
                      </a:r>
                    </a:p>
                  </a:txBody>
                  <a:tcPr marL="7525" marR="7525" marT="7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D0D0D"/>
                    </a:solidFill>
                  </a:tcPr>
                </a:tc>
                <a:tc>
                  <a:txBody>
                    <a:bodyPr/>
                    <a:lstStyle/>
                    <a:p>
                      <a:pPr algn="ctr" rtl="0" fontAlgn="ctr">
                        <a:buNone/>
                      </a:pPr>
                      <a:r>
                        <a:rPr lang="en-IN" sz="1200" b="1" i="0" u="none" strike="noStrike">
                          <a:solidFill>
                            <a:srgbClr val="FFFFFF"/>
                          </a:solidFill>
                          <a:effectLst/>
                          <a:latin typeface="Cambria" panose="02040503050406030204" pitchFamily="18" charset="0"/>
                        </a:rPr>
                        <a:t>1M</a:t>
                      </a:r>
                    </a:p>
                  </a:txBody>
                  <a:tcPr marL="7525" marR="7525" marT="7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D0D0D"/>
                    </a:solidFill>
                  </a:tcPr>
                </a:tc>
                <a:tc>
                  <a:txBody>
                    <a:bodyPr/>
                    <a:lstStyle/>
                    <a:p>
                      <a:pPr algn="ctr" rtl="0" fontAlgn="ctr">
                        <a:buNone/>
                      </a:pPr>
                      <a:r>
                        <a:rPr lang="en-IN" sz="1200" b="1" i="0" u="none" strike="noStrike">
                          <a:solidFill>
                            <a:srgbClr val="FFFFFF"/>
                          </a:solidFill>
                          <a:effectLst/>
                          <a:latin typeface="Cambria" panose="02040503050406030204" pitchFamily="18" charset="0"/>
                        </a:rPr>
                        <a:t>3M</a:t>
                      </a:r>
                    </a:p>
                  </a:txBody>
                  <a:tcPr marL="7525" marR="7525" marT="7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D0D0D"/>
                    </a:solidFill>
                  </a:tcPr>
                </a:tc>
                <a:tc>
                  <a:txBody>
                    <a:bodyPr/>
                    <a:lstStyle/>
                    <a:p>
                      <a:pPr algn="ctr" rtl="0" fontAlgn="ctr">
                        <a:buNone/>
                      </a:pPr>
                      <a:r>
                        <a:rPr lang="en-IN" sz="1200" b="1" i="0" u="none" strike="noStrike">
                          <a:solidFill>
                            <a:srgbClr val="FFFFFF"/>
                          </a:solidFill>
                          <a:effectLst/>
                          <a:latin typeface="Cambria" panose="02040503050406030204" pitchFamily="18" charset="0"/>
                        </a:rPr>
                        <a:t>6M</a:t>
                      </a:r>
                    </a:p>
                  </a:txBody>
                  <a:tcPr marL="7525" marR="7525" marT="7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D0D0D"/>
                    </a:solidFill>
                  </a:tcPr>
                </a:tc>
                <a:tc>
                  <a:txBody>
                    <a:bodyPr/>
                    <a:lstStyle/>
                    <a:p>
                      <a:pPr algn="ctr" rtl="0" fontAlgn="ctr">
                        <a:buNone/>
                      </a:pPr>
                      <a:r>
                        <a:rPr lang="en-IN" sz="1200" b="1" i="0" u="none" strike="noStrike">
                          <a:solidFill>
                            <a:srgbClr val="FFFFFF"/>
                          </a:solidFill>
                          <a:effectLst/>
                          <a:latin typeface="Cambria" panose="02040503050406030204" pitchFamily="18" charset="0"/>
                        </a:rPr>
                        <a:t>1Y</a:t>
                      </a:r>
                    </a:p>
                  </a:txBody>
                  <a:tcPr marL="7525" marR="7525" marT="7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D0D0D"/>
                    </a:solidFill>
                  </a:tcPr>
                </a:tc>
                <a:tc>
                  <a:txBody>
                    <a:bodyPr/>
                    <a:lstStyle/>
                    <a:p>
                      <a:pPr algn="ctr" rtl="0" fontAlgn="ctr">
                        <a:buNone/>
                      </a:pPr>
                      <a:r>
                        <a:rPr lang="en-IN" sz="1200" b="1" i="0" u="none" strike="noStrike">
                          <a:solidFill>
                            <a:srgbClr val="FFFFFF"/>
                          </a:solidFill>
                          <a:effectLst/>
                          <a:latin typeface="Cambria" panose="02040503050406030204" pitchFamily="18" charset="0"/>
                        </a:rPr>
                        <a:t>2Y</a:t>
                      </a:r>
                    </a:p>
                  </a:txBody>
                  <a:tcPr marL="7525" marR="7525" marT="7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D0D0D"/>
                    </a:solidFill>
                  </a:tcPr>
                </a:tc>
                <a:tc>
                  <a:txBody>
                    <a:bodyPr/>
                    <a:lstStyle/>
                    <a:p>
                      <a:pPr algn="ctr" rtl="0" fontAlgn="ctr">
                        <a:buNone/>
                      </a:pPr>
                      <a:r>
                        <a:rPr lang="en-IN" sz="1200" b="1" i="0" u="none" strike="noStrike">
                          <a:solidFill>
                            <a:srgbClr val="FFFFFF"/>
                          </a:solidFill>
                          <a:effectLst/>
                          <a:latin typeface="Cambria" panose="02040503050406030204" pitchFamily="18" charset="0"/>
                        </a:rPr>
                        <a:t>3Y</a:t>
                      </a:r>
                    </a:p>
                  </a:txBody>
                  <a:tcPr marL="7525" marR="7525" marT="7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D0D0D"/>
                    </a:solidFill>
                  </a:tcPr>
                </a:tc>
                <a:tc>
                  <a:txBody>
                    <a:bodyPr/>
                    <a:lstStyle/>
                    <a:p>
                      <a:pPr algn="ctr" rtl="0" fontAlgn="ctr">
                        <a:buNone/>
                      </a:pPr>
                      <a:r>
                        <a:rPr lang="en-IN" sz="1200" b="1" i="0" u="none" strike="noStrike">
                          <a:solidFill>
                            <a:srgbClr val="FFFFFF"/>
                          </a:solidFill>
                          <a:effectLst/>
                          <a:latin typeface="Cambria" panose="02040503050406030204" pitchFamily="18" charset="0"/>
                        </a:rPr>
                        <a:t>5Y</a:t>
                      </a:r>
                    </a:p>
                  </a:txBody>
                  <a:tcPr marL="7525" marR="7525" marT="7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D0D0D"/>
                    </a:solidFill>
                  </a:tcPr>
                </a:tc>
                <a:tc>
                  <a:txBody>
                    <a:bodyPr/>
                    <a:lstStyle/>
                    <a:p>
                      <a:pPr algn="ctr" rtl="0" fontAlgn="ctr">
                        <a:buNone/>
                      </a:pPr>
                      <a:r>
                        <a:rPr lang="en-IN" sz="1200" b="1" i="0" u="none" strike="noStrike">
                          <a:solidFill>
                            <a:srgbClr val="FFFFFF"/>
                          </a:solidFill>
                          <a:effectLst/>
                          <a:latin typeface="Cambria" panose="02040503050406030204" pitchFamily="18" charset="0"/>
                        </a:rPr>
                        <a:t>10Y</a:t>
                      </a:r>
                    </a:p>
                  </a:txBody>
                  <a:tcPr marL="7525" marR="7525" marT="7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D0D0D"/>
                    </a:solidFill>
                  </a:tcPr>
                </a:tc>
                <a:tc>
                  <a:txBody>
                    <a:bodyPr/>
                    <a:lstStyle/>
                    <a:p>
                      <a:pPr algn="ctr" rtl="0" fontAlgn="ctr">
                        <a:buNone/>
                      </a:pPr>
                      <a:r>
                        <a:rPr lang="en-IN" sz="1200" b="1" i="0" u="none" strike="noStrike">
                          <a:solidFill>
                            <a:srgbClr val="FFFFFF"/>
                          </a:solidFill>
                          <a:effectLst/>
                          <a:latin typeface="Cambria" panose="02040503050406030204" pitchFamily="18" charset="0"/>
                        </a:rPr>
                        <a:t>SI</a:t>
                      </a:r>
                    </a:p>
                  </a:txBody>
                  <a:tcPr marL="7525" marR="7525" marT="7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D0D0D"/>
                    </a:solidFill>
                  </a:tcPr>
                </a:tc>
                <a:tc>
                  <a:txBody>
                    <a:bodyPr/>
                    <a:lstStyle/>
                    <a:p>
                      <a:pPr algn="ctr" rtl="0" fontAlgn="ctr">
                        <a:buNone/>
                      </a:pPr>
                      <a:r>
                        <a:rPr lang="en-IN" sz="1200" b="1" i="0" u="none" strike="noStrike">
                          <a:solidFill>
                            <a:srgbClr val="FFFFFF"/>
                          </a:solidFill>
                          <a:effectLst/>
                          <a:latin typeface="Cambria" panose="02040503050406030204" pitchFamily="18" charset="0"/>
                        </a:rPr>
                        <a:t>Expense</a:t>
                      </a:r>
                    </a:p>
                  </a:txBody>
                  <a:tcPr marL="7525" marR="7525" marT="7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D0D0D"/>
                    </a:solidFill>
                  </a:tcPr>
                </a:tc>
                <a:tc>
                  <a:txBody>
                    <a:bodyPr/>
                    <a:lstStyle/>
                    <a:p>
                      <a:pPr algn="ctr" rtl="0" fontAlgn="ctr">
                        <a:buNone/>
                      </a:pPr>
                      <a:r>
                        <a:rPr lang="en-IN" sz="1200" b="1" i="0" u="none" strike="noStrike">
                          <a:solidFill>
                            <a:srgbClr val="FFFFFF"/>
                          </a:solidFill>
                          <a:effectLst/>
                          <a:latin typeface="Cambria" panose="02040503050406030204" pitchFamily="18" charset="0"/>
                        </a:rPr>
                        <a:t>Large</a:t>
                      </a:r>
                    </a:p>
                  </a:txBody>
                  <a:tcPr marL="7525" marR="7525" marT="7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D0D0D"/>
                    </a:solidFill>
                  </a:tcPr>
                </a:tc>
                <a:tc>
                  <a:txBody>
                    <a:bodyPr/>
                    <a:lstStyle/>
                    <a:p>
                      <a:pPr algn="ctr" rtl="0" fontAlgn="ctr">
                        <a:buNone/>
                      </a:pPr>
                      <a:r>
                        <a:rPr lang="en-IN" sz="1200" b="1" i="0" u="none" strike="noStrike">
                          <a:solidFill>
                            <a:srgbClr val="FFFFFF"/>
                          </a:solidFill>
                          <a:effectLst/>
                          <a:latin typeface="Cambria" panose="02040503050406030204" pitchFamily="18" charset="0"/>
                        </a:rPr>
                        <a:t>Mid</a:t>
                      </a:r>
                    </a:p>
                  </a:txBody>
                  <a:tcPr marL="7525" marR="7525" marT="7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D0D0D"/>
                    </a:solidFill>
                  </a:tcPr>
                </a:tc>
                <a:tc>
                  <a:txBody>
                    <a:bodyPr/>
                    <a:lstStyle/>
                    <a:p>
                      <a:pPr algn="ctr" rtl="0" fontAlgn="ctr">
                        <a:buNone/>
                      </a:pPr>
                      <a:r>
                        <a:rPr lang="en-IN" sz="1200" b="1" i="0" u="none" strike="noStrike">
                          <a:solidFill>
                            <a:srgbClr val="FFFFFF"/>
                          </a:solidFill>
                          <a:effectLst/>
                          <a:latin typeface="Cambria" panose="02040503050406030204" pitchFamily="18" charset="0"/>
                        </a:rPr>
                        <a:t>Small</a:t>
                      </a:r>
                    </a:p>
                  </a:txBody>
                  <a:tcPr marL="7525" marR="7525" marT="7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D0D0D"/>
                    </a:solidFill>
                  </a:tcPr>
                </a:tc>
                <a:tc>
                  <a:txBody>
                    <a:bodyPr/>
                    <a:lstStyle/>
                    <a:p>
                      <a:pPr algn="ctr" rtl="0" fontAlgn="ctr">
                        <a:buNone/>
                      </a:pPr>
                      <a:r>
                        <a:rPr lang="en-IN" sz="1200" b="1" i="0" u="none" strike="noStrike">
                          <a:solidFill>
                            <a:srgbClr val="FFFFFF"/>
                          </a:solidFill>
                          <a:effectLst/>
                          <a:latin typeface="Cambria" panose="02040503050406030204" pitchFamily="18" charset="0"/>
                        </a:rPr>
                        <a:t>Others</a:t>
                      </a:r>
                    </a:p>
                  </a:txBody>
                  <a:tcPr marL="7525" marR="7525" marT="7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D0D0D"/>
                    </a:solidFill>
                  </a:tcPr>
                </a:tc>
                <a:extLst>
                  <a:ext uri="{0D108BD9-81ED-4DB2-BD59-A6C34878D82A}">
                    <a16:rowId xmlns:a16="http://schemas.microsoft.com/office/drawing/2014/main" val="557425633"/>
                  </a:ext>
                </a:extLst>
              </a:tr>
              <a:tr h="213703">
                <a:tc>
                  <a:txBody>
                    <a:bodyPr/>
                    <a:lstStyle/>
                    <a:p>
                      <a:pPr algn="l" rtl="0" fontAlgn="ctr">
                        <a:buNone/>
                      </a:pPr>
                      <a:r>
                        <a:rPr lang="en-IN" sz="1100" b="1" i="0" u="none" strike="noStrike" dirty="0">
                          <a:solidFill>
                            <a:srgbClr val="000000"/>
                          </a:solidFill>
                          <a:effectLst/>
                          <a:latin typeface="Cambria" panose="02040503050406030204" pitchFamily="18" charset="0"/>
                        </a:rPr>
                        <a:t>Large Cap Funds</a:t>
                      </a:r>
                    </a:p>
                  </a:txBody>
                  <a:tcPr marL="72000"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FBFBF"/>
                    </a:solidFill>
                  </a:tcPr>
                </a:tc>
                <a:tc>
                  <a:txBody>
                    <a:bodyPr/>
                    <a:lstStyle/>
                    <a:p>
                      <a:pPr algn="ctr" rtl="0" fontAlgn="ctr">
                        <a:buNone/>
                      </a:pPr>
                      <a:r>
                        <a:rPr lang="en-IN" sz="1100" b="1" i="0" u="none" strike="noStrike">
                          <a:solidFill>
                            <a:srgbClr val="000000"/>
                          </a:solidFill>
                          <a:effectLst/>
                          <a:latin typeface="Cambria" panose="02040503050406030204" pitchFamily="18" charset="0"/>
                        </a:rPr>
                        <a:t> </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FBFBF"/>
                    </a:solidFill>
                  </a:tcPr>
                </a:tc>
                <a:tc>
                  <a:txBody>
                    <a:bodyPr/>
                    <a:lstStyle/>
                    <a:p>
                      <a:pPr algn="ctr" rtl="0" fontAlgn="ctr">
                        <a:buNone/>
                      </a:pPr>
                      <a:r>
                        <a:rPr lang="en-IN" sz="1100" b="1" i="0" u="none" strike="noStrike">
                          <a:solidFill>
                            <a:srgbClr val="000000"/>
                          </a:solidFill>
                          <a:effectLst/>
                          <a:latin typeface="Cambria" panose="02040503050406030204" pitchFamily="18" charset="0"/>
                        </a:rPr>
                        <a:t> </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FBFBF"/>
                    </a:solidFill>
                  </a:tcPr>
                </a:tc>
                <a:tc>
                  <a:txBody>
                    <a:bodyPr/>
                    <a:lstStyle/>
                    <a:p>
                      <a:pPr algn="ctr" rtl="0" fontAlgn="ctr">
                        <a:buNone/>
                      </a:pPr>
                      <a:r>
                        <a:rPr lang="en-IN" sz="1100" b="1" i="0" u="none" strike="noStrike">
                          <a:solidFill>
                            <a:srgbClr val="000000"/>
                          </a:solidFill>
                          <a:effectLst/>
                          <a:latin typeface="Cambria" panose="02040503050406030204" pitchFamily="18" charset="0"/>
                        </a:rPr>
                        <a:t> </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FBFBF"/>
                    </a:solidFill>
                  </a:tcPr>
                </a:tc>
                <a:tc>
                  <a:txBody>
                    <a:bodyPr/>
                    <a:lstStyle/>
                    <a:p>
                      <a:pPr algn="ctr" rtl="0" fontAlgn="ctr">
                        <a:buNone/>
                      </a:pPr>
                      <a:r>
                        <a:rPr lang="en-IN" sz="1100" b="1" i="0" u="none" strike="noStrike">
                          <a:solidFill>
                            <a:srgbClr val="000000"/>
                          </a:solidFill>
                          <a:effectLst/>
                          <a:latin typeface="Cambria" panose="02040503050406030204" pitchFamily="18" charset="0"/>
                        </a:rPr>
                        <a:t> </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FBFBF"/>
                    </a:solidFill>
                  </a:tcPr>
                </a:tc>
                <a:tc>
                  <a:txBody>
                    <a:bodyPr/>
                    <a:lstStyle/>
                    <a:p>
                      <a:pPr algn="ctr" rtl="0" fontAlgn="ctr">
                        <a:buNone/>
                      </a:pPr>
                      <a:r>
                        <a:rPr lang="en-IN" sz="1100" b="1" i="0" u="none" strike="noStrike">
                          <a:solidFill>
                            <a:srgbClr val="000000"/>
                          </a:solidFill>
                          <a:effectLst/>
                          <a:latin typeface="Cambria" panose="02040503050406030204" pitchFamily="18" charset="0"/>
                        </a:rPr>
                        <a:t> </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FBFBF"/>
                    </a:solidFill>
                  </a:tcPr>
                </a:tc>
                <a:tc>
                  <a:txBody>
                    <a:bodyPr/>
                    <a:lstStyle/>
                    <a:p>
                      <a:pPr algn="ctr" rtl="0" fontAlgn="ctr">
                        <a:buNone/>
                      </a:pPr>
                      <a:r>
                        <a:rPr lang="en-IN" sz="1100" b="1" i="0" u="none" strike="noStrike">
                          <a:solidFill>
                            <a:srgbClr val="000000"/>
                          </a:solidFill>
                          <a:effectLst/>
                          <a:latin typeface="Cambria" panose="02040503050406030204" pitchFamily="18" charset="0"/>
                        </a:rPr>
                        <a:t> </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FBFBF"/>
                    </a:solidFill>
                  </a:tcPr>
                </a:tc>
                <a:tc>
                  <a:txBody>
                    <a:bodyPr/>
                    <a:lstStyle/>
                    <a:p>
                      <a:pPr algn="ctr" rtl="0" fontAlgn="ctr">
                        <a:buNone/>
                      </a:pPr>
                      <a:r>
                        <a:rPr lang="en-IN" sz="1100" b="1" i="0" u="none" strike="noStrike">
                          <a:solidFill>
                            <a:srgbClr val="000000"/>
                          </a:solidFill>
                          <a:effectLst/>
                          <a:latin typeface="Cambria" panose="02040503050406030204" pitchFamily="18" charset="0"/>
                        </a:rPr>
                        <a:t> </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FBFBF"/>
                    </a:solidFill>
                  </a:tcPr>
                </a:tc>
                <a:tc>
                  <a:txBody>
                    <a:bodyPr/>
                    <a:lstStyle/>
                    <a:p>
                      <a:pPr algn="ctr" rtl="0" fontAlgn="ctr">
                        <a:buNone/>
                      </a:pPr>
                      <a:r>
                        <a:rPr lang="en-IN" sz="1100" b="1" i="0" u="none" strike="noStrike">
                          <a:solidFill>
                            <a:srgbClr val="000000"/>
                          </a:solidFill>
                          <a:effectLst/>
                          <a:latin typeface="Cambria" panose="02040503050406030204" pitchFamily="18" charset="0"/>
                        </a:rPr>
                        <a:t> </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FBFBF"/>
                    </a:solidFill>
                  </a:tcPr>
                </a:tc>
                <a:tc>
                  <a:txBody>
                    <a:bodyPr/>
                    <a:lstStyle/>
                    <a:p>
                      <a:pPr algn="ctr" rtl="0" fontAlgn="ctr">
                        <a:buNone/>
                      </a:pPr>
                      <a:r>
                        <a:rPr lang="en-IN" sz="1100" b="1" i="0" u="none" strike="noStrike">
                          <a:solidFill>
                            <a:srgbClr val="000000"/>
                          </a:solidFill>
                          <a:effectLst/>
                          <a:latin typeface="Cambria" panose="02040503050406030204" pitchFamily="18" charset="0"/>
                        </a:rPr>
                        <a:t> </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FBFBF"/>
                    </a:solidFill>
                  </a:tcPr>
                </a:tc>
                <a:tc>
                  <a:txBody>
                    <a:bodyPr/>
                    <a:lstStyle/>
                    <a:p>
                      <a:pPr algn="ctr" rtl="0" fontAlgn="ctr">
                        <a:buNone/>
                      </a:pPr>
                      <a:r>
                        <a:rPr lang="en-IN" sz="1100" b="1" i="0" u="none" strike="noStrike">
                          <a:solidFill>
                            <a:srgbClr val="000000"/>
                          </a:solidFill>
                          <a:effectLst/>
                          <a:latin typeface="Cambria" panose="02040503050406030204" pitchFamily="18" charset="0"/>
                        </a:rPr>
                        <a:t> </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FBFBF"/>
                    </a:solidFill>
                  </a:tcPr>
                </a:tc>
                <a:tc>
                  <a:txBody>
                    <a:bodyPr/>
                    <a:lstStyle/>
                    <a:p>
                      <a:pPr algn="ctr" rtl="0" fontAlgn="ctr">
                        <a:buNone/>
                      </a:pPr>
                      <a:r>
                        <a:rPr lang="en-IN" sz="1100" b="1" i="0" u="none" strike="noStrike">
                          <a:solidFill>
                            <a:srgbClr val="000000"/>
                          </a:solidFill>
                          <a:effectLst/>
                          <a:latin typeface="Cambria" panose="02040503050406030204" pitchFamily="18" charset="0"/>
                        </a:rPr>
                        <a:t> </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FBFBF"/>
                    </a:solidFill>
                  </a:tcPr>
                </a:tc>
                <a:tc>
                  <a:txBody>
                    <a:bodyPr/>
                    <a:lstStyle/>
                    <a:p>
                      <a:pPr algn="ctr" rtl="0" fontAlgn="ctr">
                        <a:buNone/>
                      </a:pPr>
                      <a:r>
                        <a:rPr lang="en-IN" sz="1100" b="1" i="0" u="none" strike="noStrike">
                          <a:solidFill>
                            <a:srgbClr val="000000"/>
                          </a:solidFill>
                          <a:effectLst/>
                          <a:latin typeface="Cambria" panose="02040503050406030204" pitchFamily="18" charset="0"/>
                        </a:rPr>
                        <a:t> </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FBFBF"/>
                    </a:solidFill>
                  </a:tcPr>
                </a:tc>
                <a:tc>
                  <a:txBody>
                    <a:bodyPr/>
                    <a:lstStyle/>
                    <a:p>
                      <a:pPr algn="ctr" rtl="0" fontAlgn="ctr">
                        <a:buNone/>
                      </a:pPr>
                      <a:r>
                        <a:rPr lang="en-IN" sz="1100" b="1" i="0" u="none" strike="noStrike">
                          <a:solidFill>
                            <a:srgbClr val="000000"/>
                          </a:solidFill>
                          <a:effectLst/>
                          <a:latin typeface="Cambria" panose="02040503050406030204" pitchFamily="18" charset="0"/>
                        </a:rPr>
                        <a:t> </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FBFBF"/>
                    </a:solidFill>
                  </a:tcPr>
                </a:tc>
                <a:tc>
                  <a:txBody>
                    <a:bodyPr/>
                    <a:lstStyle/>
                    <a:p>
                      <a:pPr algn="ctr" rtl="0" fontAlgn="ctr">
                        <a:buNone/>
                      </a:pPr>
                      <a:r>
                        <a:rPr lang="en-IN" sz="1100" b="1" i="0" u="none" strike="noStrike">
                          <a:solidFill>
                            <a:srgbClr val="000000"/>
                          </a:solidFill>
                          <a:effectLst/>
                          <a:latin typeface="Cambria" panose="02040503050406030204" pitchFamily="18" charset="0"/>
                        </a:rPr>
                        <a:t> </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FBFBF"/>
                    </a:solidFill>
                  </a:tcPr>
                </a:tc>
                <a:tc>
                  <a:txBody>
                    <a:bodyPr/>
                    <a:lstStyle/>
                    <a:p>
                      <a:pPr algn="ctr" rtl="0" fontAlgn="ctr">
                        <a:buNone/>
                      </a:pPr>
                      <a:r>
                        <a:rPr lang="en-IN" sz="1100" b="1" i="0" u="none" strike="noStrike">
                          <a:solidFill>
                            <a:srgbClr val="000000"/>
                          </a:solidFill>
                          <a:effectLst/>
                          <a:latin typeface="Cambria" panose="02040503050406030204" pitchFamily="18" charset="0"/>
                        </a:rPr>
                        <a:t> </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FBFBF"/>
                    </a:solidFill>
                  </a:tcPr>
                </a:tc>
                <a:tc>
                  <a:txBody>
                    <a:bodyPr/>
                    <a:lstStyle/>
                    <a:p>
                      <a:pPr algn="ctr" rtl="0" fontAlgn="ctr">
                        <a:buNone/>
                      </a:pPr>
                      <a:r>
                        <a:rPr lang="en-IN" sz="1100" b="1" i="0" u="none" strike="noStrike">
                          <a:solidFill>
                            <a:srgbClr val="000000"/>
                          </a:solidFill>
                          <a:effectLst/>
                          <a:latin typeface="Cambria" panose="02040503050406030204" pitchFamily="18" charset="0"/>
                        </a:rPr>
                        <a:t> </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FBFBF"/>
                    </a:solidFill>
                  </a:tcPr>
                </a:tc>
                <a:extLst>
                  <a:ext uri="{0D108BD9-81ED-4DB2-BD59-A6C34878D82A}">
                    <a16:rowId xmlns:a16="http://schemas.microsoft.com/office/drawing/2014/main" val="959026102"/>
                  </a:ext>
                </a:extLst>
              </a:tr>
              <a:tr h="213703">
                <a:tc>
                  <a:txBody>
                    <a:bodyPr/>
                    <a:lstStyle/>
                    <a:p>
                      <a:pPr algn="l" rtl="0" fontAlgn="b">
                        <a:buNone/>
                      </a:pPr>
                      <a:r>
                        <a:rPr lang="en-US" sz="1100" b="0" i="0" u="none" strike="noStrike" dirty="0">
                          <a:solidFill>
                            <a:srgbClr val="000000"/>
                          </a:solidFill>
                          <a:effectLst/>
                          <a:latin typeface="Cambria" panose="02040503050406030204" pitchFamily="18" charset="0"/>
                        </a:rPr>
                        <a:t>ICICI Pru Large Cap Fund(G)</a:t>
                      </a:r>
                    </a:p>
                  </a:txBody>
                  <a:tcPr marL="72000"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dirty="0">
                          <a:solidFill>
                            <a:srgbClr val="000000"/>
                          </a:solidFill>
                          <a:effectLst/>
                          <a:latin typeface="Cambria" panose="02040503050406030204" pitchFamily="18" charset="0"/>
                        </a:rPr>
                        <a:t>80,960.34</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23-May-2008</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2.05</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2.91</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-1.83</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-0.01</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0.56</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12.12</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13.20</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13.21</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14.07</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1.13</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82.47</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11.71</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0.11</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5.71</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2691351412"/>
                  </a:ext>
                </a:extLst>
              </a:tr>
              <a:tr h="213703">
                <a:tc>
                  <a:txBody>
                    <a:bodyPr/>
                    <a:lstStyle/>
                    <a:p>
                      <a:pPr algn="l" rtl="0" fontAlgn="b">
                        <a:buNone/>
                      </a:pPr>
                      <a:r>
                        <a:rPr lang="en-IN" sz="1100" b="0" i="0" u="none" strike="noStrike">
                          <a:solidFill>
                            <a:srgbClr val="000000"/>
                          </a:solidFill>
                          <a:effectLst/>
                          <a:latin typeface="Cambria" panose="02040503050406030204" pitchFamily="18" charset="0"/>
                        </a:rPr>
                        <a:t>Nippon India Large Cap Fund(G)</a:t>
                      </a:r>
                    </a:p>
                  </a:txBody>
                  <a:tcPr marL="72000"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54,224.56</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08-Aug-2007</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1.26</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2.08</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-0.80</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0.41</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0.54</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11.91</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14.93</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13.77</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12.30</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1.22</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80.88</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14.48</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3.23</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1.41</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3648761573"/>
                  </a:ext>
                </a:extLst>
              </a:tr>
              <a:tr h="213703">
                <a:tc>
                  <a:txBody>
                    <a:bodyPr/>
                    <a:lstStyle/>
                    <a:p>
                      <a:pPr algn="l" rtl="0" fontAlgn="b">
                        <a:buNone/>
                      </a:pPr>
                      <a:r>
                        <a:rPr lang="en-US" sz="1100" b="0" i="0" u="none" strike="noStrike" dirty="0">
                          <a:solidFill>
                            <a:srgbClr val="000000"/>
                          </a:solidFill>
                          <a:effectLst/>
                          <a:latin typeface="Cambria" panose="02040503050406030204" pitchFamily="18" charset="0"/>
                        </a:rPr>
                        <a:t>HDFC Large Cap Fund(G)</a:t>
                      </a:r>
                    </a:p>
                  </a:txBody>
                  <a:tcPr marL="72000"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dirty="0">
                          <a:solidFill>
                            <a:srgbClr val="000000"/>
                          </a:solidFill>
                          <a:effectLst/>
                          <a:latin typeface="Cambria" panose="02040503050406030204" pitchFamily="18" charset="0"/>
                        </a:rPr>
                        <a:t>40,197.89</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dirty="0">
                          <a:solidFill>
                            <a:srgbClr val="000000"/>
                          </a:solidFill>
                          <a:effectLst/>
                          <a:latin typeface="Cambria" panose="02040503050406030204" pitchFamily="18" charset="0"/>
                        </a:rPr>
                        <a:t>11-Oct-1996</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dirty="0">
                          <a:solidFill>
                            <a:srgbClr val="000000"/>
                          </a:solidFill>
                          <a:effectLst/>
                          <a:latin typeface="Cambria" panose="02040503050406030204" pitchFamily="18" charset="0"/>
                        </a:rPr>
                        <a:t>2.99</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dirty="0">
                          <a:solidFill>
                            <a:srgbClr val="000000"/>
                          </a:solidFill>
                          <a:effectLst/>
                          <a:latin typeface="Cambria" panose="02040503050406030204" pitchFamily="18" charset="0"/>
                        </a:rPr>
                        <a:t>5.06</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dirty="0">
                          <a:solidFill>
                            <a:srgbClr val="000000"/>
                          </a:solidFill>
                          <a:effectLst/>
                          <a:latin typeface="Cambria" panose="02040503050406030204" pitchFamily="18" charset="0"/>
                        </a:rPr>
                        <a:t>0.03</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dirty="0">
                          <a:solidFill>
                            <a:srgbClr val="000000"/>
                          </a:solidFill>
                          <a:effectLst/>
                          <a:latin typeface="Cambria" panose="02040503050406030204" pitchFamily="18" charset="0"/>
                        </a:rPr>
                        <a:t>1.47</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dirty="0">
                          <a:solidFill>
                            <a:srgbClr val="000000"/>
                          </a:solidFill>
                          <a:effectLst/>
                          <a:latin typeface="Cambria" panose="02040503050406030204" pitchFamily="18" charset="0"/>
                        </a:rPr>
                        <a:t>-0.50</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dirty="0">
                          <a:solidFill>
                            <a:srgbClr val="000000"/>
                          </a:solidFill>
                          <a:effectLst/>
                          <a:latin typeface="Cambria" panose="02040503050406030204" pitchFamily="18" charset="0"/>
                        </a:rPr>
                        <a:t>10.27</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dirty="0">
                          <a:solidFill>
                            <a:srgbClr val="000000"/>
                          </a:solidFill>
                          <a:effectLst/>
                          <a:latin typeface="Cambria" panose="02040503050406030204" pitchFamily="18" charset="0"/>
                        </a:rPr>
                        <a:t>12.85</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dirty="0">
                          <a:solidFill>
                            <a:srgbClr val="000000"/>
                          </a:solidFill>
                          <a:effectLst/>
                          <a:latin typeface="Cambria" panose="02040503050406030204" pitchFamily="18" charset="0"/>
                        </a:rPr>
                        <a:t>12.32</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dirty="0">
                          <a:solidFill>
                            <a:srgbClr val="000000"/>
                          </a:solidFill>
                          <a:effectLst/>
                          <a:latin typeface="Cambria" panose="02040503050406030204" pitchFamily="18" charset="0"/>
                        </a:rPr>
                        <a:t>18.04</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dirty="0">
                          <a:solidFill>
                            <a:srgbClr val="000000"/>
                          </a:solidFill>
                          <a:effectLst/>
                          <a:latin typeface="Cambria" panose="02040503050406030204" pitchFamily="18" charset="0"/>
                        </a:rPr>
                        <a:t>1.29</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80.33</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15.23</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4.44</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1323786845"/>
                  </a:ext>
                </a:extLst>
              </a:tr>
              <a:tr h="213703">
                <a:tc>
                  <a:txBody>
                    <a:bodyPr/>
                    <a:lstStyle/>
                    <a:p>
                      <a:pPr algn="l" rtl="0" fontAlgn="b">
                        <a:buNone/>
                      </a:pPr>
                      <a:r>
                        <a:rPr lang="en-US" sz="1100" b="0" i="0" u="none" strike="noStrike" dirty="0">
                          <a:solidFill>
                            <a:srgbClr val="000000"/>
                          </a:solidFill>
                          <a:effectLst/>
                          <a:latin typeface="Cambria" panose="02040503050406030204" pitchFamily="18" charset="0"/>
                        </a:rPr>
                        <a:t>Tata Large Cap Fund-Reg(G)</a:t>
                      </a:r>
                    </a:p>
                  </a:txBody>
                  <a:tcPr marL="72000"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dirty="0">
                          <a:solidFill>
                            <a:srgbClr val="000000"/>
                          </a:solidFill>
                          <a:effectLst/>
                          <a:latin typeface="Cambria" panose="02040503050406030204" pitchFamily="18" charset="0"/>
                        </a:rPr>
                        <a:t>2,783.80</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dirty="0">
                          <a:solidFill>
                            <a:srgbClr val="000000"/>
                          </a:solidFill>
                          <a:effectLst/>
                          <a:latin typeface="Cambria" panose="02040503050406030204" pitchFamily="18" charset="0"/>
                        </a:rPr>
                        <a:t>07-May-1998</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dirty="0">
                          <a:solidFill>
                            <a:srgbClr val="000000"/>
                          </a:solidFill>
                          <a:effectLst/>
                          <a:latin typeface="Cambria" panose="02040503050406030204" pitchFamily="18" charset="0"/>
                        </a:rPr>
                        <a:t>2.64</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dirty="0">
                          <a:solidFill>
                            <a:srgbClr val="000000"/>
                          </a:solidFill>
                          <a:effectLst/>
                          <a:latin typeface="Cambria" panose="02040503050406030204" pitchFamily="18" charset="0"/>
                        </a:rPr>
                        <a:t>3.84</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dirty="0">
                          <a:solidFill>
                            <a:srgbClr val="000000"/>
                          </a:solidFill>
                          <a:effectLst/>
                          <a:latin typeface="Cambria" panose="02040503050406030204" pitchFamily="18" charset="0"/>
                        </a:rPr>
                        <a:t>0.97</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dirty="0">
                          <a:solidFill>
                            <a:srgbClr val="000000"/>
                          </a:solidFill>
                          <a:effectLst/>
                          <a:latin typeface="Cambria" panose="02040503050406030204" pitchFamily="18" charset="0"/>
                        </a:rPr>
                        <a:t>4.48</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dirty="0">
                          <a:solidFill>
                            <a:srgbClr val="000000"/>
                          </a:solidFill>
                          <a:effectLst/>
                          <a:latin typeface="Cambria" panose="02040503050406030204" pitchFamily="18" charset="0"/>
                        </a:rPr>
                        <a:t>0.06</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dirty="0">
                          <a:solidFill>
                            <a:srgbClr val="000000"/>
                          </a:solidFill>
                          <a:effectLst/>
                          <a:latin typeface="Cambria" panose="02040503050406030204" pitchFamily="18" charset="0"/>
                        </a:rPr>
                        <a:t>10.71</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dirty="0">
                          <a:solidFill>
                            <a:srgbClr val="000000"/>
                          </a:solidFill>
                          <a:effectLst/>
                          <a:latin typeface="Cambria" panose="02040503050406030204" pitchFamily="18" charset="0"/>
                        </a:rPr>
                        <a:t>11.06</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dirty="0">
                          <a:solidFill>
                            <a:srgbClr val="000000"/>
                          </a:solidFill>
                          <a:effectLst/>
                          <a:latin typeface="Cambria" panose="02040503050406030204" pitchFamily="18" charset="0"/>
                        </a:rPr>
                        <a:t>11.39</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dirty="0">
                          <a:solidFill>
                            <a:srgbClr val="000000"/>
                          </a:solidFill>
                          <a:effectLst/>
                          <a:latin typeface="Cambria" panose="02040503050406030204" pitchFamily="18" charset="0"/>
                        </a:rPr>
                        <a:t>18.21</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dirty="0">
                          <a:solidFill>
                            <a:srgbClr val="000000"/>
                          </a:solidFill>
                          <a:effectLst/>
                          <a:latin typeface="Cambria" panose="02040503050406030204" pitchFamily="18" charset="0"/>
                        </a:rPr>
                        <a:t>1.68</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dirty="0">
                          <a:solidFill>
                            <a:srgbClr val="000000"/>
                          </a:solidFill>
                          <a:effectLst/>
                          <a:latin typeface="Cambria" panose="02040503050406030204" pitchFamily="18" charset="0"/>
                        </a:rPr>
                        <a:t>91.29</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dirty="0">
                          <a:solidFill>
                            <a:srgbClr val="000000"/>
                          </a:solidFill>
                          <a:effectLst/>
                          <a:latin typeface="Cambria" panose="02040503050406030204" pitchFamily="18" charset="0"/>
                        </a:rPr>
                        <a:t>2.22</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dirty="0">
                          <a:solidFill>
                            <a:srgbClr val="000000"/>
                          </a:solidFill>
                          <a:effectLst/>
                          <a:latin typeface="Cambria" panose="02040503050406030204" pitchFamily="18" charset="0"/>
                        </a:rPr>
                        <a:t>3.96</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dirty="0">
                          <a:solidFill>
                            <a:srgbClr val="000000"/>
                          </a:solidFill>
                          <a:effectLst/>
                          <a:latin typeface="Cambria" panose="02040503050406030204" pitchFamily="18" charset="0"/>
                        </a:rPr>
                        <a:t>2.54</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2393318923"/>
                  </a:ext>
                </a:extLst>
              </a:tr>
              <a:tr h="213703">
                <a:tc>
                  <a:txBody>
                    <a:bodyPr/>
                    <a:lstStyle/>
                    <a:p>
                      <a:pPr algn="l" rtl="0" fontAlgn="b">
                        <a:buNone/>
                      </a:pPr>
                      <a:r>
                        <a:rPr lang="en-US" sz="1100" b="0" i="0" u="none" strike="noStrike" dirty="0">
                          <a:solidFill>
                            <a:srgbClr val="000000"/>
                          </a:solidFill>
                          <a:effectLst/>
                          <a:latin typeface="Cambria" panose="02040503050406030204" pitchFamily="18" charset="0"/>
                        </a:rPr>
                        <a:t>Edelweiss Large Cap Fund-Reg(G)</a:t>
                      </a:r>
                    </a:p>
                  </a:txBody>
                  <a:tcPr marL="72000"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dirty="0">
                          <a:solidFill>
                            <a:srgbClr val="000000"/>
                          </a:solidFill>
                          <a:effectLst/>
                          <a:latin typeface="Cambria" panose="02040503050406030204" pitchFamily="18" charset="0"/>
                        </a:rPr>
                        <a:t>1,443.24</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20-May-2009</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2.90</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3.71</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-0.79</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1.86</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-0.65</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9.70</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10.73</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11.99</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13.18</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1.82</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82.80</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12.96</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2.98</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1.25</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1061151717"/>
                  </a:ext>
                </a:extLst>
              </a:tr>
              <a:tr h="213703">
                <a:tc>
                  <a:txBody>
                    <a:bodyPr/>
                    <a:lstStyle/>
                    <a:p>
                      <a:pPr algn="l" rtl="0" fontAlgn="b">
                        <a:buNone/>
                      </a:pPr>
                      <a:r>
                        <a:rPr lang="en-IN" sz="1100" b="1" i="1" u="none" strike="noStrike" dirty="0">
                          <a:solidFill>
                            <a:srgbClr val="000000"/>
                          </a:solidFill>
                          <a:effectLst/>
                          <a:latin typeface="Cambria" panose="02040503050406030204" pitchFamily="18" charset="0"/>
                        </a:rPr>
                        <a:t>NIFTY 50 - TRI</a:t>
                      </a:r>
                    </a:p>
                  </a:txBody>
                  <a:tcPr marL="72000"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1" i="1" u="none" strike="noStrike">
                          <a:solidFill>
                            <a:srgbClr val="000000"/>
                          </a:solidFill>
                          <a:effectLst/>
                          <a:latin typeface="Cambria" panose="02040503050406030204" pitchFamily="18" charset="0"/>
                        </a:rPr>
                        <a:t> </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1" i="1" u="none" strike="noStrike">
                          <a:solidFill>
                            <a:srgbClr val="000000"/>
                          </a:solidFill>
                          <a:effectLst/>
                          <a:latin typeface="Cambria" panose="02040503050406030204" pitchFamily="18" charset="0"/>
                        </a:rPr>
                        <a:t> </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1" i="1" u="none" strike="noStrike" dirty="0">
                          <a:solidFill>
                            <a:srgbClr val="000000"/>
                          </a:solidFill>
                          <a:effectLst/>
                          <a:latin typeface="Cambria" panose="02040503050406030204" pitchFamily="18" charset="0"/>
                        </a:rPr>
                        <a:t>2.37</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1" i="1" u="none" strike="noStrike" dirty="0">
                          <a:solidFill>
                            <a:srgbClr val="000000"/>
                          </a:solidFill>
                          <a:effectLst/>
                          <a:latin typeface="Cambria" panose="02040503050406030204" pitchFamily="18" charset="0"/>
                        </a:rPr>
                        <a:t>2.28</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1" i="1" u="none" strike="noStrike" dirty="0">
                          <a:solidFill>
                            <a:srgbClr val="000000"/>
                          </a:solidFill>
                          <a:effectLst/>
                          <a:latin typeface="Cambria" panose="02040503050406030204" pitchFamily="18" charset="0"/>
                        </a:rPr>
                        <a:t>-2.98</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1" i="1" u="none" strike="noStrike" dirty="0">
                          <a:solidFill>
                            <a:srgbClr val="000000"/>
                          </a:solidFill>
                          <a:effectLst/>
                          <a:latin typeface="Cambria" panose="02040503050406030204" pitchFamily="18" charset="0"/>
                        </a:rPr>
                        <a:t>-0.43</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1" i="1" u="none" strike="noStrike" dirty="0">
                          <a:solidFill>
                            <a:srgbClr val="000000"/>
                          </a:solidFill>
                          <a:effectLst/>
                          <a:latin typeface="Cambria" panose="02040503050406030204" pitchFamily="18" charset="0"/>
                        </a:rPr>
                        <a:t>0.06</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1" i="1" u="none" strike="noStrike" dirty="0">
                          <a:solidFill>
                            <a:srgbClr val="000000"/>
                          </a:solidFill>
                          <a:effectLst/>
                          <a:latin typeface="Cambria" panose="02040503050406030204" pitchFamily="18" charset="0"/>
                        </a:rPr>
                        <a:t>8.56</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1" i="1" u="none" strike="noStrike" dirty="0">
                          <a:solidFill>
                            <a:srgbClr val="000000"/>
                          </a:solidFill>
                          <a:effectLst/>
                          <a:latin typeface="Cambria" panose="02040503050406030204" pitchFamily="18" charset="0"/>
                        </a:rPr>
                        <a:t>10.39</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1" i="1" u="none" strike="noStrike" dirty="0">
                          <a:solidFill>
                            <a:srgbClr val="000000"/>
                          </a:solidFill>
                          <a:effectLst/>
                          <a:latin typeface="Cambria" panose="02040503050406030204" pitchFamily="18" charset="0"/>
                        </a:rPr>
                        <a:t>12.27</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dirty="0">
                          <a:solidFill>
                            <a:srgbClr val="000000"/>
                          </a:solidFill>
                          <a:effectLst/>
                          <a:latin typeface="Cambria" panose="02040503050406030204" pitchFamily="18" charset="0"/>
                        </a:rPr>
                        <a:t> </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dirty="0">
                          <a:solidFill>
                            <a:srgbClr val="000000"/>
                          </a:solidFill>
                          <a:effectLst/>
                          <a:latin typeface="Cambria" panose="02040503050406030204" pitchFamily="18" charset="0"/>
                        </a:rPr>
                        <a:t> </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dirty="0">
                          <a:solidFill>
                            <a:srgbClr val="000000"/>
                          </a:solidFill>
                          <a:effectLst/>
                          <a:latin typeface="Cambria" panose="02040503050406030204" pitchFamily="18" charset="0"/>
                        </a:rPr>
                        <a:t> </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dirty="0">
                          <a:solidFill>
                            <a:srgbClr val="000000"/>
                          </a:solidFill>
                          <a:effectLst/>
                          <a:latin typeface="Cambria" panose="02040503050406030204" pitchFamily="18" charset="0"/>
                        </a:rPr>
                        <a:t> </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dirty="0">
                          <a:solidFill>
                            <a:srgbClr val="000000"/>
                          </a:solidFill>
                          <a:effectLst/>
                          <a:latin typeface="Cambria" panose="02040503050406030204" pitchFamily="18" charset="0"/>
                        </a:rPr>
                        <a:t> </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 </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2530661138"/>
                  </a:ext>
                </a:extLst>
              </a:tr>
              <a:tr h="213703">
                <a:tc>
                  <a:txBody>
                    <a:bodyPr/>
                    <a:lstStyle/>
                    <a:p>
                      <a:pPr algn="l" rtl="0" fontAlgn="b">
                        <a:buNone/>
                      </a:pPr>
                      <a:r>
                        <a:rPr lang="en-IN" sz="1100" b="1" i="1" u="none" strike="noStrike">
                          <a:solidFill>
                            <a:srgbClr val="000000"/>
                          </a:solidFill>
                          <a:effectLst/>
                          <a:latin typeface="Cambria" panose="02040503050406030204" pitchFamily="18" charset="0"/>
                        </a:rPr>
                        <a:t>NIFTY 100 - TRI</a:t>
                      </a:r>
                    </a:p>
                  </a:txBody>
                  <a:tcPr marL="72000"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1" i="1" u="none" strike="noStrike">
                          <a:solidFill>
                            <a:srgbClr val="000000"/>
                          </a:solidFill>
                          <a:effectLst/>
                          <a:latin typeface="Cambria" panose="02040503050406030204" pitchFamily="18" charset="0"/>
                        </a:rPr>
                        <a:t> </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1" i="1" u="none" strike="noStrike">
                          <a:solidFill>
                            <a:srgbClr val="000000"/>
                          </a:solidFill>
                          <a:effectLst/>
                          <a:latin typeface="Cambria" panose="02040503050406030204" pitchFamily="18" charset="0"/>
                        </a:rPr>
                        <a:t> </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1" i="1" u="none" strike="noStrike">
                          <a:solidFill>
                            <a:srgbClr val="000000"/>
                          </a:solidFill>
                          <a:effectLst/>
                          <a:latin typeface="Cambria" panose="02040503050406030204" pitchFamily="18" charset="0"/>
                        </a:rPr>
                        <a:t>2.49</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1" i="1" u="none" strike="noStrike">
                          <a:solidFill>
                            <a:srgbClr val="000000"/>
                          </a:solidFill>
                          <a:effectLst/>
                          <a:latin typeface="Cambria" panose="02040503050406030204" pitchFamily="18" charset="0"/>
                        </a:rPr>
                        <a:t>2.98</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1" i="1" u="none" strike="noStrike">
                          <a:solidFill>
                            <a:srgbClr val="000000"/>
                          </a:solidFill>
                          <a:effectLst/>
                          <a:latin typeface="Cambria" panose="02040503050406030204" pitchFamily="18" charset="0"/>
                        </a:rPr>
                        <a:t>-0.89</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1" i="1" u="none" strike="noStrike">
                          <a:solidFill>
                            <a:srgbClr val="000000"/>
                          </a:solidFill>
                          <a:effectLst/>
                          <a:latin typeface="Cambria" panose="02040503050406030204" pitchFamily="18" charset="0"/>
                        </a:rPr>
                        <a:t>1.54</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1" i="1" u="none" strike="noStrike">
                          <a:solidFill>
                            <a:srgbClr val="000000"/>
                          </a:solidFill>
                          <a:effectLst/>
                          <a:latin typeface="Cambria" panose="02040503050406030204" pitchFamily="18" charset="0"/>
                        </a:rPr>
                        <a:t>0.10</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1" i="1" u="none" strike="noStrike">
                          <a:solidFill>
                            <a:srgbClr val="000000"/>
                          </a:solidFill>
                          <a:effectLst/>
                          <a:latin typeface="Cambria" panose="02040503050406030204" pitchFamily="18" charset="0"/>
                        </a:rPr>
                        <a:t>10.23</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1" i="1" u="none" strike="noStrike">
                          <a:solidFill>
                            <a:srgbClr val="000000"/>
                          </a:solidFill>
                          <a:effectLst/>
                          <a:latin typeface="Cambria" panose="02040503050406030204" pitchFamily="18" charset="0"/>
                        </a:rPr>
                        <a:t>10.92</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1" i="1" u="none" strike="noStrike">
                          <a:solidFill>
                            <a:srgbClr val="000000"/>
                          </a:solidFill>
                          <a:effectLst/>
                          <a:latin typeface="Cambria" panose="02040503050406030204" pitchFamily="18" charset="0"/>
                        </a:rPr>
                        <a:t>12.48</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 </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 </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 </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 </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 </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 </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3233496213"/>
                  </a:ext>
                </a:extLst>
              </a:tr>
              <a:tr h="213703">
                <a:tc>
                  <a:txBody>
                    <a:bodyPr/>
                    <a:lstStyle/>
                    <a:p>
                      <a:pPr algn="l" rtl="0" fontAlgn="ctr">
                        <a:buNone/>
                      </a:pPr>
                      <a:r>
                        <a:rPr lang="en-IN" sz="1100" b="1" i="0" u="none" strike="noStrike">
                          <a:solidFill>
                            <a:srgbClr val="000000"/>
                          </a:solidFill>
                          <a:effectLst/>
                          <a:latin typeface="Cambria" panose="02040503050406030204" pitchFamily="18" charset="0"/>
                        </a:rPr>
                        <a:t>Large &amp; Mid Cap Funds</a:t>
                      </a:r>
                    </a:p>
                  </a:txBody>
                  <a:tcPr marL="72000"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ctr" rtl="0" fontAlgn="ctr">
                        <a:buNone/>
                      </a:pPr>
                      <a:r>
                        <a:rPr lang="en-US" sz="1100" b="1" i="0" u="none" strike="noStrike">
                          <a:solidFill>
                            <a:srgbClr val="000000"/>
                          </a:solidFill>
                          <a:effectLst/>
                          <a:latin typeface="Cambria" panose="02040503050406030204" pitchFamily="18" charset="0"/>
                        </a:rPr>
                        <a:t> </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ctr" rtl="0" fontAlgn="ctr">
                        <a:buNone/>
                      </a:pPr>
                      <a:r>
                        <a:rPr lang="en-US" sz="1100" b="1" i="0" u="none" strike="noStrike">
                          <a:solidFill>
                            <a:srgbClr val="000000"/>
                          </a:solidFill>
                          <a:effectLst/>
                          <a:latin typeface="Cambria" panose="02040503050406030204" pitchFamily="18" charset="0"/>
                        </a:rPr>
                        <a:t> </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ctr" rtl="0" fontAlgn="ctr">
                        <a:buNone/>
                      </a:pPr>
                      <a:r>
                        <a:rPr lang="en-US" sz="1100" b="1" i="0" u="none" strike="noStrike">
                          <a:solidFill>
                            <a:srgbClr val="000000"/>
                          </a:solidFill>
                          <a:effectLst/>
                          <a:latin typeface="Cambria" panose="02040503050406030204" pitchFamily="18" charset="0"/>
                        </a:rPr>
                        <a:t> </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ctr" rtl="0" fontAlgn="ctr">
                        <a:buNone/>
                      </a:pPr>
                      <a:r>
                        <a:rPr lang="en-US" sz="1100" b="1" i="0" u="none" strike="noStrike" dirty="0">
                          <a:solidFill>
                            <a:srgbClr val="000000"/>
                          </a:solidFill>
                          <a:effectLst/>
                          <a:latin typeface="Cambria" panose="02040503050406030204" pitchFamily="18" charset="0"/>
                        </a:rPr>
                        <a:t> </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ctr" rtl="0" fontAlgn="ctr">
                        <a:buNone/>
                      </a:pPr>
                      <a:r>
                        <a:rPr lang="en-US" sz="1100" b="1" i="0" u="none" strike="noStrike">
                          <a:solidFill>
                            <a:srgbClr val="000000"/>
                          </a:solidFill>
                          <a:effectLst/>
                          <a:latin typeface="Cambria" panose="02040503050406030204" pitchFamily="18" charset="0"/>
                        </a:rPr>
                        <a:t> </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ctr" rtl="0" fontAlgn="ctr">
                        <a:buNone/>
                      </a:pPr>
                      <a:r>
                        <a:rPr lang="en-US" sz="1100" b="1" i="0" u="none" strike="noStrike">
                          <a:solidFill>
                            <a:srgbClr val="000000"/>
                          </a:solidFill>
                          <a:effectLst/>
                          <a:latin typeface="Cambria" panose="02040503050406030204" pitchFamily="18" charset="0"/>
                        </a:rPr>
                        <a:t> </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ctr" rtl="0" fontAlgn="ctr">
                        <a:buNone/>
                      </a:pPr>
                      <a:r>
                        <a:rPr lang="en-US" sz="1100" b="1" i="0" u="none" strike="noStrike">
                          <a:solidFill>
                            <a:srgbClr val="000000"/>
                          </a:solidFill>
                          <a:effectLst/>
                          <a:latin typeface="Cambria" panose="02040503050406030204" pitchFamily="18" charset="0"/>
                        </a:rPr>
                        <a:t> </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ctr" rtl="0" fontAlgn="ctr">
                        <a:buNone/>
                      </a:pPr>
                      <a:r>
                        <a:rPr lang="en-US" sz="1100" b="1" i="0" u="none" strike="noStrike">
                          <a:solidFill>
                            <a:srgbClr val="000000"/>
                          </a:solidFill>
                          <a:effectLst/>
                          <a:latin typeface="Cambria" panose="02040503050406030204" pitchFamily="18" charset="0"/>
                        </a:rPr>
                        <a:t> </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ctr" rtl="0" fontAlgn="ctr">
                        <a:buNone/>
                      </a:pPr>
                      <a:r>
                        <a:rPr lang="en-US" sz="1100" b="1" i="0" u="none" strike="noStrike">
                          <a:solidFill>
                            <a:srgbClr val="000000"/>
                          </a:solidFill>
                          <a:effectLst/>
                          <a:latin typeface="Cambria" panose="02040503050406030204" pitchFamily="18" charset="0"/>
                        </a:rPr>
                        <a:t> </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ctr" rtl="0" fontAlgn="ctr">
                        <a:buNone/>
                      </a:pPr>
                      <a:r>
                        <a:rPr lang="en-US" sz="1100" b="1" i="0" u="none" strike="noStrike">
                          <a:solidFill>
                            <a:srgbClr val="000000"/>
                          </a:solidFill>
                          <a:effectLst/>
                          <a:latin typeface="Cambria" panose="02040503050406030204" pitchFamily="18" charset="0"/>
                        </a:rPr>
                        <a:t> </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ctr" rtl="0" fontAlgn="ctr">
                        <a:buNone/>
                      </a:pPr>
                      <a:r>
                        <a:rPr lang="en-US" sz="1100" b="1" i="0" u="none" strike="noStrike">
                          <a:solidFill>
                            <a:srgbClr val="000000"/>
                          </a:solidFill>
                          <a:effectLst/>
                          <a:latin typeface="Cambria" panose="02040503050406030204" pitchFamily="18" charset="0"/>
                        </a:rPr>
                        <a:t> </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ctr" rtl="0" fontAlgn="ctr">
                        <a:buNone/>
                      </a:pPr>
                      <a:r>
                        <a:rPr lang="en-US" sz="1100" b="1" i="0" u="none" strike="noStrike">
                          <a:solidFill>
                            <a:srgbClr val="000000"/>
                          </a:solidFill>
                          <a:effectLst/>
                          <a:latin typeface="Cambria" panose="02040503050406030204" pitchFamily="18" charset="0"/>
                        </a:rPr>
                        <a:t> </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ctr" rtl="0" fontAlgn="ctr">
                        <a:buNone/>
                      </a:pPr>
                      <a:r>
                        <a:rPr lang="en-US" sz="1100" b="1" i="0" u="none" strike="noStrike">
                          <a:solidFill>
                            <a:srgbClr val="000000"/>
                          </a:solidFill>
                          <a:effectLst/>
                          <a:latin typeface="Cambria" panose="02040503050406030204" pitchFamily="18" charset="0"/>
                        </a:rPr>
                        <a:t> </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ctr" rtl="0" fontAlgn="ctr">
                        <a:buNone/>
                      </a:pPr>
                      <a:r>
                        <a:rPr lang="en-US" sz="1100" b="1" i="0" u="none" strike="noStrike">
                          <a:solidFill>
                            <a:srgbClr val="000000"/>
                          </a:solidFill>
                          <a:effectLst/>
                          <a:latin typeface="Cambria" panose="02040503050406030204" pitchFamily="18" charset="0"/>
                        </a:rPr>
                        <a:t> </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ctr" rtl="0" fontAlgn="ctr">
                        <a:buNone/>
                      </a:pPr>
                      <a:r>
                        <a:rPr lang="en-US" sz="1100" b="1" i="0" u="none" strike="noStrike">
                          <a:solidFill>
                            <a:srgbClr val="000000"/>
                          </a:solidFill>
                          <a:effectLst/>
                          <a:latin typeface="Cambria" panose="02040503050406030204" pitchFamily="18" charset="0"/>
                        </a:rPr>
                        <a:t> </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ctr" rtl="0" fontAlgn="ctr">
                        <a:buNone/>
                      </a:pPr>
                      <a:r>
                        <a:rPr lang="en-US" sz="1100" b="1" i="0" u="none" strike="noStrike">
                          <a:solidFill>
                            <a:srgbClr val="000000"/>
                          </a:solidFill>
                          <a:effectLst/>
                          <a:latin typeface="Cambria" panose="02040503050406030204" pitchFamily="18" charset="0"/>
                        </a:rPr>
                        <a:t> </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extLst>
                  <a:ext uri="{0D108BD9-81ED-4DB2-BD59-A6C34878D82A}">
                    <a16:rowId xmlns:a16="http://schemas.microsoft.com/office/drawing/2014/main" val="2429494760"/>
                  </a:ext>
                </a:extLst>
              </a:tr>
              <a:tr h="213703">
                <a:tc>
                  <a:txBody>
                    <a:bodyPr/>
                    <a:lstStyle/>
                    <a:p>
                      <a:pPr algn="l" rtl="0" fontAlgn="ctr">
                        <a:buNone/>
                      </a:pPr>
                      <a:r>
                        <a:rPr lang="en-US" sz="1100" b="0" i="0" u="none" strike="noStrike">
                          <a:solidFill>
                            <a:srgbClr val="000000"/>
                          </a:solidFill>
                          <a:effectLst/>
                          <a:latin typeface="Cambria" panose="02040503050406030204" pitchFamily="18" charset="0"/>
                        </a:rPr>
                        <a:t>Motilal Oswal Large &amp; Midcap Fund-Reg(G)</a:t>
                      </a:r>
                    </a:p>
                  </a:txBody>
                  <a:tcPr marL="72000"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18,444.81</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17-Oct-2019</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-1.42</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3.01</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11.23</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5.86</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7.16</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20.98</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17.61</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20.47</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1.42</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35.44</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35.49</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28.46</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0.61</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1948294470"/>
                  </a:ext>
                </a:extLst>
              </a:tr>
              <a:tr h="213703">
                <a:tc>
                  <a:txBody>
                    <a:bodyPr/>
                    <a:lstStyle/>
                    <a:p>
                      <a:pPr algn="l" rtl="0" fontAlgn="ctr">
                        <a:buNone/>
                      </a:pPr>
                      <a:r>
                        <a:rPr lang="en-US" sz="1100" b="0" i="0" u="none" strike="noStrike" dirty="0">
                          <a:solidFill>
                            <a:srgbClr val="000000"/>
                          </a:solidFill>
                          <a:effectLst/>
                          <a:latin typeface="Cambria" panose="02040503050406030204" pitchFamily="18" charset="0"/>
                        </a:rPr>
                        <a:t>Bandhan Large &amp; Mid Cap Fund-Reg(G)</a:t>
                      </a:r>
                    </a:p>
                  </a:txBody>
                  <a:tcPr marL="72000"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19,777.42</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09-Aug-2005</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1.08</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1.99</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3.54</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5.62</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2.81</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18.12</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16.56</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15.04</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13.40</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1.42</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39.35</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36.23</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18.60</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5.82</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2473354163"/>
                  </a:ext>
                </a:extLst>
              </a:tr>
              <a:tr h="213703">
                <a:tc>
                  <a:txBody>
                    <a:bodyPr/>
                    <a:lstStyle/>
                    <a:p>
                      <a:pPr algn="l" rtl="0" fontAlgn="ctr">
                        <a:buNone/>
                      </a:pPr>
                      <a:r>
                        <a:rPr lang="en-US" sz="1100" b="0" i="0" u="none" strike="noStrike" dirty="0">
                          <a:solidFill>
                            <a:srgbClr val="000000"/>
                          </a:solidFill>
                          <a:effectLst/>
                          <a:latin typeface="Cambria" panose="02040503050406030204" pitchFamily="18" charset="0"/>
                        </a:rPr>
                        <a:t>Tata Large &amp; Mid Cap Fund-Reg(G)</a:t>
                      </a:r>
                    </a:p>
                  </a:txBody>
                  <a:tcPr marL="72000"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accent2">
                        <a:lumMod val="20000"/>
                        <a:lumOff val="80000"/>
                      </a:schemeClr>
                    </a:solidFill>
                  </a:tcPr>
                </a:tc>
                <a:tc>
                  <a:txBody>
                    <a:bodyPr/>
                    <a:lstStyle/>
                    <a:p>
                      <a:pPr algn="ctr" rtl="0" fontAlgn="ctr">
                        <a:buNone/>
                      </a:pPr>
                      <a:r>
                        <a:rPr lang="en-US" sz="1100" b="0" i="0" u="none" strike="noStrike" dirty="0">
                          <a:solidFill>
                            <a:srgbClr val="000000"/>
                          </a:solidFill>
                          <a:effectLst/>
                          <a:latin typeface="Cambria" panose="02040503050406030204" pitchFamily="18" charset="0"/>
                        </a:rPr>
                        <a:t>7,900.58</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accent2">
                        <a:lumMod val="20000"/>
                        <a:lumOff val="80000"/>
                      </a:schemeClr>
                    </a:solidFill>
                  </a:tcPr>
                </a:tc>
                <a:tc>
                  <a:txBody>
                    <a:bodyPr/>
                    <a:lstStyle/>
                    <a:p>
                      <a:pPr algn="ctr" rtl="0" fontAlgn="ctr">
                        <a:buNone/>
                      </a:pPr>
                      <a:r>
                        <a:rPr lang="en-US" sz="1100" b="0" i="0" u="none" strike="noStrike" dirty="0">
                          <a:solidFill>
                            <a:srgbClr val="000000"/>
                          </a:solidFill>
                          <a:effectLst/>
                          <a:latin typeface="Cambria" panose="02040503050406030204" pitchFamily="18" charset="0"/>
                        </a:rPr>
                        <a:t>25-Feb-1993</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accent2">
                        <a:lumMod val="20000"/>
                        <a:lumOff val="80000"/>
                      </a:schemeClr>
                    </a:solidFill>
                  </a:tcPr>
                </a:tc>
                <a:tc>
                  <a:txBody>
                    <a:bodyPr/>
                    <a:lstStyle/>
                    <a:p>
                      <a:pPr algn="ctr" rtl="0" fontAlgn="ctr">
                        <a:buNone/>
                      </a:pPr>
                      <a:r>
                        <a:rPr lang="en-US" sz="1100" b="0" i="0" u="none" strike="noStrike" dirty="0">
                          <a:solidFill>
                            <a:srgbClr val="000000"/>
                          </a:solidFill>
                          <a:effectLst/>
                          <a:latin typeface="Cambria" panose="02040503050406030204" pitchFamily="18" charset="0"/>
                        </a:rPr>
                        <a:t>1.57</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accent2">
                        <a:lumMod val="20000"/>
                        <a:lumOff val="80000"/>
                      </a:schemeClr>
                    </a:solidFill>
                  </a:tcPr>
                </a:tc>
                <a:tc>
                  <a:txBody>
                    <a:bodyPr/>
                    <a:lstStyle/>
                    <a:p>
                      <a:pPr algn="ctr" rtl="0" fontAlgn="ctr">
                        <a:buNone/>
                      </a:pPr>
                      <a:r>
                        <a:rPr lang="en-US" sz="1100" b="0" i="0" u="none" strike="noStrike" dirty="0">
                          <a:solidFill>
                            <a:srgbClr val="000000"/>
                          </a:solidFill>
                          <a:effectLst/>
                          <a:latin typeface="Cambria" panose="02040503050406030204" pitchFamily="18" charset="0"/>
                        </a:rPr>
                        <a:t>4.46</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accent2">
                        <a:lumMod val="20000"/>
                        <a:lumOff val="80000"/>
                      </a:schemeClr>
                    </a:solidFill>
                  </a:tcPr>
                </a:tc>
                <a:tc>
                  <a:txBody>
                    <a:bodyPr/>
                    <a:lstStyle/>
                    <a:p>
                      <a:pPr algn="ctr" rtl="0" fontAlgn="ctr">
                        <a:buNone/>
                      </a:pPr>
                      <a:r>
                        <a:rPr lang="en-US" sz="1100" b="0" i="0" u="none" strike="noStrike" dirty="0">
                          <a:solidFill>
                            <a:srgbClr val="000000"/>
                          </a:solidFill>
                          <a:effectLst/>
                          <a:latin typeface="Cambria" panose="02040503050406030204" pitchFamily="18" charset="0"/>
                        </a:rPr>
                        <a:t>1.94</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accent2">
                        <a:lumMod val="20000"/>
                        <a:lumOff val="80000"/>
                      </a:schemeClr>
                    </a:solidFill>
                  </a:tcPr>
                </a:tc>
                <a:tc>
                  <a:txBody>
                    <a:bodyPr/>
                    <a:lstStyle/>
                    <a:p>
                      <a:pPr algn="ctr" rtl="0" fontAlgn="ctr">
                        <a:buNone/>
                      </a:pPr>
                      <a:r>
                        <a:rPr lang="en-US" sz="1100" b="0" i="0" u="none" strike="noStrike" dirty="0">
                          <a:solidFill>
                            <a:srgbClr val="000000"/>
                          </a:solidFill>
                          <a:effectLst/>
                          <a:latin typeface="Cambria" panose="02040503050406030204" pitchFamily="18" charset="0"/>
                        </a:rPr>
                        <a:t>-4.49</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accent2">
                        <a:lumMod val="20000"/>
                        <a:lumOff val="80000"/>
                      </a:schemeClr>
                    </a:solidFill>
                  </a:tcPr>
                </a:tc>
                <a:tc>
                  <a:txBody>
                    <a:bodyPr/>
                    <a:lstStyle/>
                    <a:p>
                      <a:pPr algn="ctr" rtl="0" fontAlgn="ctr">
                        <a:buNone/>
                      </a:pPr>
                      <a:r>
                        <a:rPr lang="en-US" sz="1100" b="0" i="0" u="none" strike="noStrike" dirty="0">
                          <a:solidFill>
                            <a:srgbClr val="000000"/>
                          </a:solidFill>
                          <a:effectLst/>
                          <a:latin typeface="Cambria" panose="02040503050406030204" pitchFamily="18" charset="0"/>
                        </a:rPr>
                        <a:t>-3.34</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accent2">
                        <a:lumMod val="20000"/>
                        <a:lumOff val="80000"/>
                      </a:schemeClr>
                    </a:solidFill>
                  </a:tcPr>
                </a:tc>
                <a:tc>
                  <a:txBody>
                    <a:bodyPr/>
                    <a:lstStyle/>
                    <a:p>
                      <a:pPr algn="ctr" rtl="0" fontAlgn="ctr">
                        <a:buNone/>
                      </a:pPr>
                      <a:r>
                        <a:rPr lang="en-US" sz="1100" b="0" i="0" u="none" strike="noStrike" dirty="0">
                          <a:solidFill>
                            <a:srgbClr val="000000"/>
                          </a:solidFill>
                          <a:effectLst/>
                          <a:latin typeface="Cambria" panose="02040503050406030204" pitchFamily="18" charset="0"/>
                        </a:rPr>
                        <a:t>7.40</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accent2">
                        <a:lumMod val="20000"/>
                        <a:lumOff val="80000"/>
                      </a:schemeClr>
                    </a:solidFill>
                  </a:tcPr>
                </a:tc>
                <a:tc>
                  <a:txBody>
                    <a:bodyPr/>
                    <a:lstStyle/>
                    <a:p>
                      <a:pPr algn="ctr" rtl="0" fontAlgn="ctr">
                        <a:buNone/>
                      </a:pPr>
                      <a:r>
                        <a:rPr lang="en-US" sz="1100" b="0" i="0" u="none" strike="noStrike" dirty="0">
                          <a:solidFill>
                            <a:srgbClr val="000000"/>
                          </a:solidFill>
                          <a:effectLst/>
                          <a:latin typeface="Cambria" panose="02040503050406030204" pitchFamily="18" charset="0"/>
                        </a:rPr>
                        <a:t>10.51</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accent2">
                        <a:lumMod val="20000"/>
                        <a:lumOff val="80000"/>
                      </a:schemeClr>
                    </a:solidFill>
                  </a:tcPr>
                </a:tc>
                <a:tc>
                  <a:txBody>
                    <a:bodyPr/>
                    <a:lstStyle/>
                    <a:p>
                      <a:pPr algn="ctr" rtl="0" fontAlgn="ctr">
                        <a:buNone/>
                      </a:pPr>
                      <a:r>
                        <a:rPr lang="en-US" sz="1100" b="0" i="0" u="none" strike="noStrike" dirty="0">
                          <a:solidFill>
                            <a:srgbClr val="000000"/>
                          </a:solidFill>
                          <a:effectLst/>
                          <a:latin typeface="Cambria" panose="02040503050406030204" pitchFamily="18" charset="0"/>
                        </a:rPr>
                        <a:t>11.97</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accent2">
                        <a:lumMod val="20000"/>
                        <a:lumOff val="80000"/>
                      </a:schemeClr>
                    </a:solidFill>
                  </a:tcPr>
                </a:tc>
                <a:tc>
                  <a:txBody>
                    <a:bodyPr/>
                    <a:lstStyle/>
                    <a:p>
                      <a:pPr algn="ctr" rtl="0" fontAlgn="ctr">
                        <a:buNone/>
                      </a:pPr>
                      <a:r>
                        <a:rPr lang="en-US" sz="1100" b="0" i="0" u="none" strike="noStrike" dirty="0">
                          <a:solidFill>
                            <a:srgbClr val="000000"/>
                          </a:solidFill>
                          <a:effectLst/>
                          <a:latin typeface="Cambria" panose="02040503050406030204" pitchFamily="18" charset="0"/>
                        </a:rPr>
                        <a:t>12.43</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accent2">
                        <a:lumMod val="20000"/>
                        <a:lumOff val="80000"/>
                      </a:schemeClr>
                    </a:solidFill>
                  </a:tcPr>
                </a:tc>
                <a:tc>
                  <a:txBody>
                    <a:bodyPr/>
                    <a:lstStyle/>
                    <a:p>
                      <a:pPr algn="ctr" rtl="0" fontAlgn="ctr">
                        <a:buNone/>
                      </a:pPr>
                      <a:r>
                        <a:rPr lang="en-US" sz="1100" b="0" i="0" u="none" strike="noStrike" dirty="0">
                          <a:solidFill>
                            <a:srgbClr val="000000"/>
                          </a:solidFill>
                          <a:effectLst/>
                          <a:latin typeface="Cambria" panose="02040503050406030204" pitchFamily="18" charset="0"/>
                        </a:rPr>
                        <a:t>1.52</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accent2">
                        <a:lumMod val="20000"/>
                        <a:lumOff val="80000"/>
                      </a:schemeClr>
                    </a:solidFill>
                  </a:tcPr>
                </a:tc>
                <a:tc>
                  <a:txBody>
                    <a:bodyPr/>
                    <a:lstStyle/>
                    <a:p>
                      <a:pPr algn="ctr" rtl="0" fontAlgn="ctr">
                        <a:buNone/>
                      </a:pPr>
                      <a:r>
                        <a:rPr lang="en-US" sz="1100" b="0" i="0" u="none" strike="noStrike" dirty="0">
                          <a:solidFill>
                            <a:srgbClr val="000000"/>
                          </a:solidFill>
                          <a:effectLst/>
                          <a:latin typeface="Cambria" panose="02040503050406030204" pitchFamily="18" charset="0"/>
                        </a:rPr>
                        <a:t>38.57</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accent2">
                        <a:lumMod val="20000"/>
                        <a:lumOff val="80000"/>
                      </a:schemeClr>
                    </a:solidFill>
                  </a:tcPr>
                </a:tc>
                <a:tc>
                  <a:txBody>
                    <a:bodyPr/>
                    <a:lstStyle/>
                    <a:p>
                      <a:pPr algn="ctr" rtl="0" fontAlgn="ctr">
                        <a:buNone/>
                      </a:pPr>
                      <a:r>
                        <a:rPr lang="en-US" sz="1100" b="0" i="0" u="none" strike="noStrike" dirty="0">
                          <a:solidFill>
                            <a:srgbClr val="000000"/>
                          </a:solidFill>
                          <a:effectLst/>
                          <a:latin typeface="Cambria" panose="02040503050406030204" pitchFamily="18" charset="0"/>
                        </a:rPr>
                        <a:t>37.52</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accent2">
                        <a:lumMod val="20000"/>
                        <a:lumOff val="80000"/>
                      </a:schemeClr>
                    </a:solidFill>
                  </a:tcPr>
                </a:tc>
                <a:tc>
                  <a:txBody>
                    <a:bodyPr/>
                    <a:lstStyle/>
                    <a:p>
                      <a:pPr algn="ctr" rtl="0" fontAlgn="ctr">
                        <a:buNone/>
                      </a:pPr>
                      <a:r>
                        <a:rPr lang="en-US" sz="1100" b="0" i="0" u="none" strike="noStrike" dirty="0">
                          <a:solidFill>
                            <a:srgbClr val="000000"/>
                          </a:solidFill>
                          <a:effectLst/>
                          <a:latin typeface="Cambria" panose="02040503050406030204" pitchFamily="18" charset="0"/>
                        </a:rPr>
                        <a:t>18.46</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accent2">
                        <a:lumMod val="20000"/>
                        <a:lumOff val="80000"/>
                      </a:schemeClr>
                    </a:solidFill>
                  </a:tcPr>
                </a:tc>
                <a:tc>
                  <a:txBody>
                    <a:bodyPr/>
                    <a:lstStyle/>
                    <a:p>
                      <a:pPr algn="ctr" rtl="0" fontAlgn="ctr">
                        <a:buNone/>
                      </a:pPr>
                      <a:r>
                        <a:rPr lang="en-US" sz="1100" b="0" i="0" u="none" strike="noStrike" dirty="0">
                          <a:solidFill>
                            <a:srgbClr val="000000"/>
                          </a:solidFill>
                          <a:effectLst/>
                          <a:latin typeface="Cambria" panose="02040503050406030204" pitchFamily="18" charset="0"/>
                        </a:rPr>
                        <a:t>5.46</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accent2">
                        <a:lumMod val="20000"/>
                        <a:lumOff val="80000"/>
                      </a:schemeClr>
                    </a:solidFill>
                  </a:tcPr>
                </a:tc>
                <a:extLst>
                  <a:ext uri="{0D108BD9-81ED-4DB2-BD59-A6C34878D82A}">
                    <a16:rowId xmlns:a16="http://schemas.microsoft.com/office/drawing/2014/main" val="444227252"/>
                  </a:ext>
                </a:extLst>
              </a:tr>
              <a:tr h="213703">
                <a:tc>
                  <a:txBody>
                    <a:bodyPr/>
                    <a:lstStyle/>
                    <a:p>
                      <a:pPr algn="l" rtl="0" fontAlgn="ctr">
                        <a:buNone/>
                      </a:pPr>
                      <a:r>
                        <a:rPr lang="en-IN" sz="1100" b="1" i="1" u="none" strike="noStrike">
                          <a:solidFill>
                            <a:srgbClr val="000000"/>
                          </a:solidFill>
                          <a:effectLst/>
                          <a:latin typeface="Cambria" panose="02040503050406030204" pitchFamily="18" charset="0"/>
                        </a:rPr>
                        <a:t>NIFTY 100 - TRI</a:t>
                      </a:r>
                    </a:p>
                  </a:txBody>
                  <a:tcPr marL="72000"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1" i="1" u="none" strike="noStrike">
                          <a:solidFill>
                            <a:srgbClr val="000000"/>
                          </a:solidFill>
                          <a:effectLst/>
                          <a:latin typeface="Cambria" panose="02040503050406030204" pitchFamily="18" charset="0"/>
                        </a:rPr>
                        <a:t> </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1" i="1" u="none" strike="noStrike">
                          <a:solidFill>
                            <a:srgbClr val="000000"/>
                          </a:solidFill>
                          <a:effectLst/>
                          <a:latin typeface="Cambria" panose="02040503050406030204" pitchFamily="18" charset="0"/>
                        </a:rPr>
                        <a:t> </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1" i="1" u="none" strike="noStrike">
                          <a:solidFill>
                            <a:srgbClr val="000000"/>
                          </a:solidFill>
                          <a:effectLst/>
                          <a:latin typeface="Cambria" panose="02040503050406030204" pitchFamily="18" charset="0"/>
                        </a:rPr>
                        <a:t>2.49</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1" i="1" u="none" strike="noStrike">
                          <a:solidFill>
                            <a:srgbClr val="000000"/>
                          </a:solidFill>
                          <a:effectLst/>
                          <a:latin typeface="Cambria" panose="02040503050406030204" pitchFamily="18" charset="0"/>
                        </a:rPr>
                        <a:t>2.98</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1" i="1" u="none" strike="noStrike">
                          <a:solidFill>
                            <a:srgbClr val="000000"/>
                          </a:solidFill>
                          <a:effectLst/>
                          <a:latin typeface="Cambria" panose="02040503050406030204" pitchFamily="18" charset="0"/>
                        </a:rPr>
                        <a:t>-0.89</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1" i="1" u="none" strike="noStrike">
                          <a:solidFill>
                            <a:srgbClr val="000000"/>
                          </a:solidFill>
                          <a:effectLst/>
                          <a:latin typeface="Cambria" panose="02040503050406030204" pitchFamily="18" charset="0"/>
                        </a:rPr>
                        <a:t>1.54</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1" i="1" u="none" strike="noStrike">
                          <a:solidFill>
                            <a:srgbClr val="000000"/>
                          </a:solidFill>
                          <a:effectLst/>
                          <a:latin typeface="Cambria" panose="02040503050406030204" pitchFamily="18" charset="0"/>
                        </a:rPr>
                        <a:t>0.10</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1" i="1" u="none" strike="noStrike" dirty="0">
                          <a:solidFill>
                            <a:srgbClr val="000000"/>
                          </a:solidFill>
                          <a:effectLst/>
                          <a:latin typeface="Cambria" panose="02040503050406030204" pitchFamily="18" charset="0"/>
                        </a:rPr>
                        <a:t>10.23</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1" i="1" u="none" strike="noStrike">
                          <a:solidFill>
                            <a:srgbClr val="000000"/>
                          </a:solidFill>
                          <a:effectLst/>
                          <a:latin typeface="Cambria" panose="02040503050406030204" pitchFamily="18" charset="0"/>
                        </a:rPr>
                        <a:t>10.92</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1" i="1" u="none" strike="noStrike">
                          <a:solidFill>
                            <a:srgbClr val="000000"/>
                          </a:solidFill>
                          <a:effectLst/>
                          <a:latin typeface="Cambria" panose="02040503050406030204" pitchFamily="18" charset="0"/>
                        </a:rPr>
                        <a:t>12.48</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1" i="1" u="none" strike="noStrike">
                          <a:solidFill>
                            <a:srgbClr val="000000"/>
                          </a:solidFill>
                          <a:effectLst/>
                          <a:latin typeface="Cambria" panose="02040503050406030204" pitchFamily="18" charset="0"/>
                        </a:rPr>
                        <a:t> </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1" i="1" u="none" strike="noStrike">
                          <a:solidFill>
                            <a:srgbClr val="000000"/>
                          </a:solidFill>
                          <a:effectLst/>
                          <a:latin typeface="Cambria" panose="02040503050406030204" pitchFamily="18" charset="0"/>
                        </a:rPr>
                        <a:t> </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1" i="1" u="none" strike="noStrike">
                          <a:solidFill>
                            <a:srgbClr val="000000"/>
                          </a:solidFill>
                          <a:effectLst/>
                          <a:latin typeface="Cambria" panose="02040503050406030204" pitchFamily="18" charset="0"/>
                        </a:rPr>
                        <a:t> </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1" i="1" u="none" strike="noStrike">
                          <a:solidFill>
                            <a:srgbClr val="000000"/>
                          </a:solidFill>
                          <a:effectLst/>
                          <a:latin typeface="Cambria" panose="02040503050406030204" pitchFamily="18" charset="0"/>
                        </a:rPr>
                        <a:t> </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1" i="1" u="none" strike="noStrike">
                          <a:solidFill>
                            <a:srgbClr val="000000"/>
                          </a:solidFill>
                          <a:effectLst/>
                          <a:latin typeface="Cambria" panose="02040503050406030204" pitchFamily="18" charset="0"/>
                        </a:rPr>
                        <a:t> </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1" i="1" u="none" strike="noStrike" dirty="0">
                          <a:solidFill>
                            <a:srgbClr val="000000"/>
                          </a:solidFill>
                          <a:effectLst/>
                          <a:latin typeface="Cambria" panose="02040503050406030204" pitchFamily="18" charset="0"/>
                        </a:rPr>
                        <a:t> </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3206551206"/>
                  </a:ext>
                </a:extLst>
              </a:tr>
              <a:tr h="213703">
                <a:tc>
                  <a:txBody>
                    <a:bodyPr/>
                    <a:lstStyle/>
                    <a:p>
                      <a:pPr algn="l" rtl="0" fontAlgn="ctr">
                        <a:buNone/>
                      </a:pPr>
                      <a:r>
                        <a:rPr lang="en-IN" sz="1100" b="1" i="0" u="none" strike="noStrike">
                          <a:solidFill>
                            <a:srgbClr val="000000"/>
                          </a:solidFill>
                          <a:effectLst/>
                          <a:latin typeface="Cambria" panose="02040503050406030204" pitchFamily="18" charset="0"/>
                        </a:rPr>
                        <a:t>Flexi Cap Funds</a:t>
                      </a:r>
                    </a:p>
                  </a:txBody>
                  <a:tcPr marL="72000"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ctr" rtl="0" fontAlgn="ctr">
                        <a:buNone/>
                      </a:pPr>
                      <a:r>
                        <a:rPr lang="en-US" sz="1100" b="1" i="0" u="none" strike="noStrike">
                          <a:solidFill>
                            <a:srgbClr val="000000"/>
                          </a:solidFill>
                          <a:effectLst/>
                          <a:latin typeface="Cambria" panose="02040503050406030204" pitchFamily="18" charset="0"/>
                        </a:rPr>
                        <a:t> </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ctr" rtl="0" fontAlgn="ctr">
                        <a:buNone/>
                      </a:pPr>
                      <a:r>
                        <a:rPr lang="en-US" sz="1100" b="1" i="0" u="none" strike="noStrike">
                          <a:solidFill>
                            <a:srgbClr val="000000"/>
                          </a:solidFill>
                          <a:effectLst/>
                          <a:latin typeface="Cambria" panose="02040503050406030204" pitchFamily="18" charset="0"/>
                        </a:rPr>
                        <a:t> </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ctr" rtl="0" fontAlgn="ctr">
                        <a:buNone/>
                      </a:pPr>
                      <a:r>
                        <a:rPr lang="en-US" sz="1100" b="1" i="0" u="none" strike="noStrike">
                          <a:solidFill>
                            <a:srgbClr val="000000"/>
                          </a:solidFill>
                          <a:effectLst/>
                          <a:latin typeface="Cambria" panose="02040503050406030204" pitchFamily="18" charset="0"/>
                        </a:rPr>
                        <a:t> </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ctr" rtl="0" fontAlgn="ctr">
                        <a:buNone/>
                      </a:pPr>
                      <a:r>
                        <a:rPr lang="en-US" sz="1100" b="1" i="0" u="none" strike="noStrike">
                          <a:solidFill>
                            <a:srgbClr val="000000"/>
                          </a:solidFill>
                          <a:effectLst/>
                          <a:latin typeface="Cambria" panose="02040503050406030204" pitchFamily="18" charset="0"/>
                        </a:rPr>
                        <a:t> </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ctr" rtl="0" fontAlgn="ctr">
                        <a:buNone/>
                      </a:pPr>
                      <a:r>
                        <a:rPr lang="en-US" sz="1100" b="1" i="0" u="none" strike="noStrike">
                          <a:solidFill>
                            <a:srgbClr val="000000"/>
                          </a:solidFill>
                          <a:effectLst/>
                          <a:latin typeface="Cambria" panose="02040503050406030204" pitchFamily="18" charset="0"/>
                        </a:rPr>
                        <a:t> </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ctr" rtl="0" fontAlgn="ctr">
                        <a:buNone/>
                      </a:pPr>
                      <a:r>
                        <a:rPr lang="en-US" sz="1100" b="1" i="0" u="none" strike="noStrike">
                          <a:solidFill>
                            <a:srgbClr val="000000"/>
                          </a:solidFill>
                          <a:effectLst/>
                          <a:latin typeface="Cambria" panose="02040503050406030204" pitchFamily="18" charset="0"/>
                        </a:rPr>
                        <a:t> </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ctr" rtl="0" fontAlgn="ctr">
                        <a:buNone/>
                      </a:pPr>
                      <a:r>
                        <a:rPr lang="en-US" sz="1100" b="1" i="0" u="none" strike="noStrike">
                          <a:solidFill>
                            <a:srgbClr val="000000"/>
                          </a:solidFill>
                          <a:effectLst/>
                          <a:latin typeface="Cambria" panose="02040503050406030204" pitchFamily="18" charset="0"/>
                        </a:rPr>
                        <a:t> </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ctr" rtl="0" fontAlgn="ctr">
                        <a:buNone/>
                      </a:pPr>
                      <a:r>
                        <a:rPr lang="en-US" sz="1100" b="1" i="0" u="none" strike="noStrike">
                          <a:solidFill>
                            <a:srgbClr val="000000"/>
                          </a:solidFill>
                          <a:effectLst/>
                          <a:latin typeface="Cambria" panose="02040503050406030204" pitchFamily="18" charset="0"/>
                        </a:rPr>
                        <a:t> </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ctr" rtl="0" fontAlgn="ctr">
                        <a:buNone/>
                      </a:pPr>
                      <a:r>
                        <a:rPr lang="en-US" sz="1100" b="1" i="0" u="none" strike="noStrike">
                          <a:solidFill>
                            <a:srgbClr val="000000"/>
                          </a:solidFill>
                          <a:effectLst/>
                          <a:latin typeface="Cambria" panose="02040503050406030204" pitchFamily="18" charset="0"/>
                        </a:rPr>
                        <a:t> </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ctr" rtl="0" fontAlgn="ctr">
                        <a:buNone/>
                      </a:pPr>
                      <a:r>
                        <a:rPr lang="en-US" sz="1100" b="1" i="0" u="none" strike="noStrike" dirty="0">
                          <a:solidFill>
                            <a:srgbClr val="000000"/>
                          </a:solidFill>
                          <a:effectLst/>
                          <a:latin typeface="Cambria" panose="02040503050406030204" pitchFamily="18" charset="0"/>
                        </a:rPr>
                        <a:t> </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ctr" rtl="0" fontAlgn="ctr">
                        <a:buNone/>
                      </a:pPr>
                      <a:r>
                        <a:rPr lang="en-US" sz="1100" b="1" i="0" u="none" strike="noStrike">
                          <a:solidFill>
                            <a:srgbClr val="000000"/>
                          </a:solidFill>
                          <a:effectLst/>
                          <a:latin typeface="Cambria" panose="02040503050406030204" pitchFamily="18" charset="0"/>
                        </a:rPr>
                        <a:t> </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ctr" rtl="0" fontAlgn="ctr">
                        <a:buNone/>
                      </a:pPr>
                      <a:r>
                        <a:rPr lang="en-US" sz="1100" b="1" i="0" u="none" strike="noStrike">
                          <a:solidFill>
                            <a:srgbClr val="000000"/>
                          </a:solidFill>
                          <a:effectLst/>
                          <a:latin typeface="Cambria" panose="02040503050406030204" pitchFamily="18" charset="0"/>
                        </a:rPr>
                        <a:t> </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ctr" rtl="0" fontAlgn="ctr">
                        <a:buNone/>
                      </a:pPr>
                      <a:r>
                        <a:rPr lang="en-US" sz="1100" b="1" i="0" u="none" strike="noStrike">
                          <a:solidFill>
                            <a:srgbClr val="000000"/>
                          </a:solidFill>
                          <a:effectLst/>
                          <a:latin typeface="Cambria" panose="02040503050406030204" pitchFamily="18" charset="0"/>
                        </a:rPr>
                        <a:t> </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ctr" rtl="0" fontAlgn="ctr">
                        <a:buNone/>
                      </a:pPr>
                      <a:r>
                        <a:rPr lang="en-US" sz="1100" b="1" i="0" u="none" strike="noStrike">
                          <a:solidFill>
                            <a:srgbClr val="000000"/>
                          </a:solidFill>
                          <a:effectLst/>
                          <a:latin typeface="Cambria" panose="02040503050406030204" pitchFamily="18" charset="0"/>
                        </a:rPr>
                        <a:t> </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ctr" rtl="0" fontAlgn="ctr">
                        <a:buNone/>
                      </a:pPr>
                      <a:r>
                        <a:rPr lang="en-US" sz="1100" b="1" i="0" u="none" strike="noStrike">
                          <a:solidFill>
                            <a:srgbClr val="000000"/>
                          </a:solidFill>
                          <a:effectLst/>
                          <a:latin typeface="Cambria" panose="02040503050406030204" pitchFamily="18" charset="0"/>
                        </a:rPr>
                        <a:t> </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ctr" rtl="0" fontAlgn="ctr">
                        <a:buNone/>
                      </a:pPr>
                      <a:r>
                        <a:rPr lang="en-US" sz="1100" b="1" i="0" u="none" strike="noStrike">
                          <a:solidFill>
                            <a:srgbClr val="000000"/>
                          </a:solidFill>
                          <a:effectLst/>
                          <a:latin typeface="Cambria" panose="02040503050406030204" pitchFamily="18" charset="0"/>
                        </a:rPr>
                        <a:t> </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extLst>
                  <a:ext uri="{0D108BD9-81ED-4DB2-BD59-A6C34878D82A}">
                    <a16:rowId xmlns:a16="http://schemas.microsoft.com/office/drawing/2014/main" val="2748586802"/>
                  </a:ext>
                </a:extLst>
              </a:tr>
              <a:tr h="213703">
                <a:tc>
                  <a:txBody>
                    <a:bodyPr/>
                    <a:lstStyle/>
                    <a:p>
                      <a:pPr algn="l" rtl="0" fontAlgn="ctr">
                        <a:buNone/>
                      </a:pPr>
                      <a:r>
                        <a:rPr lang="en-IN" sz="1100" b="0" i="0" u="none" strike="noStrike" dirty="0">
                          <a:solidFill>
                            <a:srgbClr val="000000"/>
                          </a:solidFill>
                          <a:effectLst/>
                          <a:latin typeface="Cambria" panose="02040503050406030204" pitchFamily="18" charset="0"/>
                        </a:rPr>
                        <a:t>Parag Parikh Flexi Cap Fund-Reg(G)</a:t>
                      </a:r>
                    </a:p>
                  </a:txBody>
                  <a:tcPr marL="72000"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accent2">
                        <a:lumMod val="20000"/>
                        <a:lumOff val="80000"/>
                      </a:schemeClr>
                    </a:solidFill>
                  </a:tcPr>
                </a:tc>
                <a:tc>
                  <a:txBody>
                    <a:bodyPr/>
                    <a:lstStyle/>
                    <a:p>
                      <a:pPr algn="ctr" rtl="0" fontAlgn="ctr">
                        <a:buNone/>
                      </a:pPr>
                      <a:r>
                        <a:rPr lang="en-US" sz="1100" b="0" i="0" u="none" strike="noStrike" dirty="0">
                          <a:solidFill>
                            <a:srgbClr val="000000"/>
                          </a:solidFill>
                          <a:effectLst/>
                          <a:latin typeface="Cambria" panose="02040503050406030204" pitchFamily="18" charset="0"/>
                        </a:rPr>
                        <a:t>148,429.00</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accent2">
                        <a:lumMod val="20000"/>
                        <a:lumOff val="80000"/>
                      </a:schemeClr>
                    </a:solidFill>
                  </a:tcPr>
                </a:tc>
                <a:tc>
                  <a:txBody>
                    <a:bodyPr/>
                    <a:lstStyle/>
                    <a:p>
                      <a:pPr algn="ctr" rtl="0" fontAlgn="ctr">
                        <a:buNone/>
                      </a:pPr>
                      <a:r>
                        <a:rPr lang="en-US" sz="1100" b="0" i="0" u="none" strike="noStrike" dirty="0">
                          <a:solidFill>
                            <a:srgbClr val="000000"/>
                          </a:solidFill>
                          <a:effectLst/>
                          <a:latin typeface="Cambria" panose="02040503050406030204" pitchFamily="18" charset="0"/>
                        </a:rPr>
                        <a:t>24-May-2013</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accent2">
                        <a:lumMod val="20000"/>
                        <a:lumOff val="80000"/>
                      </a:schemeClr>
                    </a:solidFill>
                  </a:tcPr>
                </a:tc>
                <a:tc>
                  <a:txBody>
                    <a:bodyPr/>
                    <a:lstStyle/>
                    <a:p>
                      <a:pPr algn="ctr" rtl="0" fontAlgn="ctr">
                        <a:buNone/>
                      </a:pPr>
                      <a:r>
                        <a:rPr lang="en-US" sz="1100" b="0" i="0" u="none" strike="noStrike" dirty="0">
                          <a:solidFill>
                            <a:srgbClr val="000000"/>
                          </a:solidFill>
                          <a:effectLst/>
                          <a:latin typeface="Cambria" panose="02040503050406030204" pitchFamily="18" charset="0"/>
                        </a:rPr>
                        <a:t>2.41</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accent2">
                        <a:lumMod val="20000"/>
                        <a:lumOff val="80000"/>
                      </a:schemeClr>
                    </a:solidFill>
                  </a:tcPr>
                </a:tc>
                <a:tc>
                  <a:txBody>
                    <a:bodyPr/>
                    <a:lstStyle/>
                    <a:p>
                      <a:pPr algn="ctr" rtl="0" fontAlgn="ctr">
                        <a:buNone/>
                      </a:pPr>
                      <a:r>
                        <a:rPr lang="en-US" sz="1100" b="0" i="0" u="none" strike="noStrike" dirty="0">
                          <a:solidFill>
                            <a:srgbClr val="000000"/>
                          </a:solidFill>
                          <a:effectLst/>
                          <a:latin typeface="Cambria" panose="02040503050406030204" pitchFamily="18" charset="0"/>
                        </a:rPr>
                        <a:t>0.68</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accent2">
                        <a:lumMod val="20000"/>
                        <a:lumOff val="80000"/>
                      </a:schemeClr>
                    </a:solidFill>
                  </a:tcPr>
                </a:tc>
                <a:tc>
                  <a:txBody>
                    <a:bodyPr/>
                    <a:lstStyle/>
                    <a:p>
                      <a:pPr algn="ctr" rtl="0" fontAlgn="ctr">
                        <a:buNone/>
                      </a:pPr>
                      <a:r>
                        <a:rPr lang="en-US" sz="1100" b="0" i="0" u="none" strike="noStrike" dirty="0">
                          <a:solidFill>
                            <a:srgbClr val="000000"/>
                          </a:solidFill>
                          <a:effectLst/>
                          <a:latin typeface="Cambria" panose="02040503050406030204" pitchFamily="18" charset="0"/>
                        </a:rPr>
                        <a:t>-1.87</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accent2">
                        <a:lumMod val="20000"/>
                        <a:lumOff val="80000"/>
                      </a:schemeClr>
                    </a:solidFill>
                  </a:tcPr>
                </a:tc>
                <a:tc>
                  <a:txBody>
                    <a:bodyPr/>
                    <a:lstStyle/>
                    <a:p>
                      <a:pPr algn="ctr" rtl="0" fontAlgn="ctr">
                        <a:buNone/>
                      </a:pPr>
                      <a:r>
                        <a:rPr lang="en-US" sz="1100" b="0" i="0" u="none" strike="noStrike" dirty="0">
                          <a:solidFill>
                            <a:srgbClr val="000000"/>
                          </a:solidFill>
                          <a:effectLst/>
                          <a:latin typeface="Cambria" panose="02040503050406030204" pitchFamily="18" charset="0"/>
                        </a:rPr>
                        <a:t>-0.74</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accent2">
                        <a:lumMod val="20000"/>
                        <a:lumOff val="80000"/>
                      </a:schemeClr>
                    </a:solidFill>
                  </a:tcPr>
                </a:tc>
                <a:tc>
                  <a:txBody>
                    <a:bodyPr/>
                    <a:lstStyle/>
                    <a:p>
                      <a:pPr algn="ctr" rtl="0" fontAlgn="ctr">
                        <a:buNone/>
                      </a:pPr>
                      <a:r>
                        <a:rPr lang="en-US" sz="1100" b="0" i="0" u="none" strike="noStrike" dirty="0">
                          <a:solidFill>
                            <a:srgbClr val="000000"/>
                          </a:solidFill>
                          <a:effectLst/>
                          <a:latin typeface="Cambria" panose="02040503050406030204" pitchFamily="18" charset="0"/>
                        </a:rPr>
                        <a:t>3.45</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accent2">
                        <a:lumMod val="20000"/>
                        <a:lumOff val="80000"/>
                      </a:schemeClr>
                    </a:solidFill>
                  </a:tcPr>
                </a:tc>
                <a:tc>
                  <a:txBody>
                    <a:bodyPr/>
                    <a:lstStyle/>
                    <a:p>
                      <a:pPr algn="ctr" rtl="0" fontAlgn="ctr">
                        <a:buNone/>
                      </a:pPr>
                      <a:r>
                        <a:rPr lang="en-US" sz="1100" b="0" i="0" u="none" strike="noStrike" dirty="0">
                          <a:solidFill>
                            <a:srgbClr val="000000"/>
                          </a:solidFill>
                          <a:effectLst/>
                          <a:latin typeface="Cambria" panose="02040503050406030204" pitchFamily="18" charset="0"/>
                        </a:rPr>
                        <a:t>13.54</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accent2">
                        <a:lumMod val="20000"/>
                        <a:lumOff val="80000"/>
                      </a:schemeClr>
                    </a:solidFill>
                  </a:tcPr>
                </a:tc>
                <a:tc>
                  <a:txBody>
                    <a:bodyPr/>
                    <a:lstStyle/>
                    <a:p>
                      <a:pPr algn="ctr" rtl="0" fontAlgn="ctr">
                        <a:buNone/>
                      </a:pPr>
                      <a:r>
                        <a:rPr lang="en-US" sz="1100" b="0" i="0" u="none" strike="noStrike" dirty="0">
                          <a:solidFill>
                            <a:srgbClr val="000000"/>
                          </a:solidFill>
                          <a:effectLst/>
                          <a:latin typeface="Cambria" panose="02040503050406030204" pitchFamily="18" charset="0"/>
                        </a:rPr>
                        <a:t>12.79</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accent2">
                        <a:lumMod val="20000"/>
                        <a:lumOff val="80000"/>
                      </a:schemeClr>
                    </a:solidFill>
                  </a:tcPr>
                </a:tc>
                <a:tc>
                  <a:txBody>
                    <a:bodyPr/>
                    <a:lstStyle/>
                    <a:p>
                      <a:pPr algn="ctr" rtl="0" fontAlgn="ctr">
                        <a:buNone/>
                      </a:pPr>
                      <a:r>
                        <a:rPr lang="en-US" sz="1100" b="0" i="0" u="none" strike="noStrike" dirty="0">
                          <a:solidFill>
                            <a:srgbClr val="000000"/>
                          </a:solidFill>
                          <a:effectLst/>
                          <a:latin typeface="Cambria" panose="02040503050406030204" pitchFamily="18" charset="0"/>
                        </a:rPr>
                        <a:t>16.59</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accent2">
                        <a:lumMod val="20000"/>
                        <a:lumOff val="80000"/>
                      </a:schemeClr>
                    </a:solidFill>
                  </a:tcPr>
                </a:tc>
                <a:tc>
                  <a:txBody>
                    <a:bodyPr/>
                    <a:lstStyle/>
                    <a:p>
                      <a:pPr algn="ctr" rtl="0" fontAlgn="ctr">
                        <a:buNone/>
                      </a:pPr>
                      <a:r>
                        <a:rPr lang="en-US" sz="1100" b="0" i="0" u="none" strike="noStrike" dirty="0">
                          <a:solidFill>
                            <a:srgbClr val="000000"/>
                          </a:solidFill>
                          <a:effectLst/>
                          <a:latin typeface="Cambria" panose="02040503050406030204" pitchFamily="18" charset="0"/>
                        </a:rPr>
                        <a:t>17.49</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accent2">
                        <a:lumMod val="20000"/>
                        <a:lumOff val="80000"/>
                      </a:schemeClr>
                    </a:solidFill>
                  </a:tcPr>
                </a:tc>
                <a:tc>
                  <a:txBody>
                    <a:bodyPr/>
                    <a:lstStyle/>
                    <a:p>
                      <a:pPr algn="ctr" rtl="0" fontAlgn="ctr">
                        <a:buNone/>
                      </a:pPr>
                      <a:r>
                        <a:rPr lang="en-US" sz="1100" b="0" i="0" u="none" strike="noStrike" dirty="0">
                          <a:solidFill>
                            <a:srgbClr val="000000"/>
                          </a:solidFill>
                          <a:effectLst/>
                          <a:latin typeface="Cambria" panose="02040503050406030204" pitchFamily="18" charset="0"/>
                        </a:rPr>
                        <a:t>1.04</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accent2">
                        <a:lumMod val="20000"/>
                        <a:lumOff val="80000"/>
                      </a:schemeClr>
                    </a:solidFill>
                  </a:tcPr>
                </a:tc>
                <a:tc>
                  <a:txBody>
                    <a:bodyPr/>
                    <a:lstStyle/>
                    <a:p>
                      <a:pPr algn="ctr" rtl="0" fontAlgn="ctr">
                        <a:buNone/>
                      </a:pPr>
                      <a:r>
                        <a:rPr lang="en-US" sz="1100" b="0" i="0" u="none" strike="noStrike" dirty="0">
                          <a:solidFill>
                            <a:srgbClr val="000000"/>
                          </a:solidFill>
                          <a:effectLst/>
                          <a:latin typeface="Cambria" panose="02040503050406030204" pitchFamily="18" charset="0"/>
                        </a:rPr>
                        <a:t>64.85</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accent2">
                        <a:lumMod val="20000"/>
                        <a:lumOff val="80000"/>
                      </a:schemeClr>
                    </a:solidFill>
                  </a:tcPr>
                </a:tc>
                <a:tc>
                  <a:txBody>
                    <a:bodyPr/>
                    <a:lstStyle/>
                    <a:p>
                      <a:pPr algn="ctr" rtl="0" fontAlgn="ctr">
                        <a:buNone/>
                      </a:pPr>
                      <a:r>
                        <a:rPr lang="en-US" sz="1100" b="0" i="0" u="none" strike="noStrike" dirty="0">
                          <a:solidFill>
                            <a:srgbClr val="000000"/>
                          </a:solidFill>
                          <a:effectLst/>
                          <a:latin typeface="Cambria" panose="02040503050406030204" pitchFamily="18" charset="0"/>
                        </a:rPr>
                        <a:t>3.19</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accent2">
                        <a:lumMod val="20000"/>
                        <a:lumOff val="80000"/>
                      </a:schemeClr>
                    </a:solidFill>
                  </a:tcPr>
                </a:tc>
                <a:tc>
                  <a:txBody>
                    <a:bodyPr/>
                    <a:lstStyle/>
                    <a:p>
                      <a:pPr algn="ctr" rtl="0" fontAlgn="ctr">
                        <a:buNone/>
                      </a:pPr>
                      <a:r>
                        <a:rPr lang="en-US" sz="1100" b="0" i="0" u="none" strike="noStrike" dirty="0">
                          <a:solidFill>
                            <a:srgbClr val="000000"/>
                          </a:solidFill>
                          <a:effectLst/>
                          <a:latin typeface="Cambria" panose="02040503050406030204" pitchFamily="18" charset="0"/>
                        </a:rPr>
                        <a:t>4.19</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accent2">
                        <a:lumMod val="20000"/>
                        <a:lumOff val="80000"/>
                      </a:schemeClr>
                    </a:solidFill>
                  </a:tcPr>
                </a:tc>
                <a:tc>
                  <a:txBody>
                    <a:bodyPr/>
                    <a:lstStyle/>
                    <a:p>
                      <a:pPr algn="ctr" rtl="0" fontAlgn="ctr">
                        <a:buNone/>
                      </a:pPr>
                      <a:r>
                        <a:rPr lang="en-US" sz="1100" b="0" i="0" u="none" strike="noStrike" dirty="0">
                          <a:solidFill>
                            <a:srgbClr val="000000"/>
                          </a:solidFill>
                          <a:effectLst/>
                          <a:latin typeface="Cambria" panose="02040503050406030204" pitchFamily="18" charset="0"/>
                        </a:rPr>
                        <a:t>27.76</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accent2">
                        <a:lumMod val="20000"/>
                        <a:lumOff val="80000"/>
                      </a:schemeClr>
                    </a:solidFill>
                  </a:tcPr>
                </a:tc>
                <a:extLst>
                  <a:ext uri="{0D108BD9-81ED-4DB2-BD59-A6C34878D82A}">
                    <a16:rowId xmlns:a16="http://schemas.microsoft.com/office/drawing/2014/main" val="2333886902"/>
                  </a:ext>
                </a:extLst>
              </a:tr>
              <a:tr h="213703">
                <a:tc>
                  <a:txBody>
                    <a:bodyPr/>
                    <a:lstStyle/>
                    <a:p>
                      <a:pPr algn="l" rtl="0" fontAlgn="ctr">
                        <a:buNone/>
                      </a:pPr>
                      <a:r>
                        <a:rPr lang="en-US" sz="1100" b="0" i="0" u="none" strike="noStrike" dirty="0">
                          <a:solidFill>
                            <a:srgbClr val="000000"/>
                          </a:solidFill>
                          <a:effectLst/>
                          <a:latin typeface="Cambria" panose="02040503050406030204" pitchFamily="18" charset="0"/>
                        </a:rPr>
                        <a:t>HDFC Flexi Cap Fund(G)</a:t>
                      </a:r>
                    </a:p>
                  </a:txBody>
                  <a:tcPr marL="72000"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accent2">
                        <a:lumMod val="20000"/>
                        <a:lumOff val="80000"/>
                      </a:schemeClr>
                    </a:solidFill>
                  </a:tcPr>
                </a:tc>
                <a:tc>
                  <a:txBody>
                    <a:bodyPr/>
                    <a:lstStyle/>
                    <a:p>
                      <a:pPr algn="ctr" rtl="0" fontAlgn="ctr">
                        <a:buNone/>
                      </a:pPr>
                      <a:r>
                        <a:rPr lang="en-US" sz="1100" b="0" i="0" u="none" strike="noStrike" dirty="0">
                          <a:solidFill>
                            <a:srgbClr val="000000"/>
                          </a:solidFill>
                          <a:effectLst/>
                          <a:latin typeface="Cambria" panose="02040503050406030204" pitchFamily="18" charset="0"/>
                        </a:rPr>
                        <a:t>110,736.41</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accent2">
                        <a:lumMod val="20000"/>
                        <a:lumOff val="80000"/>
                      </a:schemeClr>
                    </a:solidFill>
                  </a:tcPr>
                </a:tc>
                <a:tc>
                  <a:txBody>
                    <a:bodyPr/>
                    <a:lstStyle/>
                    <a:p>
                      <a:pPr algn="ctr" rtl="0" fontAlgn="ctr">
                        <a:buNone/>
                      </a:pPr>
                      <a:r>
                        <a:rPr lang="en-US" sz="1100" b="0" i="0" u="none" strike="noStrike" dirty="0">
                          <a:solidFill>
                            <a:srgbClr val="000000"/>
                          </a:solidFill>
                          <a:effectLst/>
                          <a:latin typeface="Cambria" panose="02040503050406030204" pitchFamily="18" charset="0"/>
                        </a:rPr>
                        <a:t>01-Jan-1995</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accent2">
                        <a:lumMod val="20000"/>
                        <a:lumOff val="80000"/>
                      </a:schemeClr>
                    </a:solidFill>
                  </a:tcPr>
                </a:tc>
                <a:tc>
                  <a:txBody>
                    <a:bodyPr/>
                    <a:lstStyle/>
                    <a:p>
                      <a:pPr algn="ctr" rtl="0" fontAlgn="ctr">
                        <a:buNone/>
                      </a:pPr>
                      <a:r>
                        <a:rPr lang="en-US" sz="1100" b="0" i="0" u="none" strike="noStrike">
                          <a:solidFill>
                            <a:srgbClr val="000000"/>
                          </a:solidFill>
                          <a:effectLst/>
                          <a:latin typeface="Cambria" panose="02040503050406030204" pitchFamily="18" charset="0"/>
                        </a:rPr>
                        <a:t>2.92</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accent2">
                        <a:lumMod val="20000"/>
                        <a:lumOff val="80000"/>
                      </a:schemeClr>
                    </a:solidFill>
                  </a:tcPr>
                </a:tc>
                <a:tc>
                  <a:txBody>
                    <a:bodyPr/>
                    <a:lstStyle/>
                    <a:p>
                      <a:pPr algn="ctr" rtl="0" fontAlgn="ctr">
                        <a:buNone/>
                      </a:pPr>
                      <a:r>
                        <a:rPr lang="en-US" sz="1100" b="0" i="0" u="none" strike="noStrike">
                          <a:solidFill>
                            <a:srgbClr val="000000"/>
                          </a:solidFill>
                          <a:effectLst/>
                          <a:latin typeface="Cambria" panose="02040503050406030204" pitchFamily="18" charset="0"/>
                        </a:rPr>
                        <a:t>5.93</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accent2">
                        <a:lumMod val="20000"/>
                        <a:lumOff val="80000"/>
                      </a:schemeClr>
                    </a:solidFill>
                  </a:tcPr>
                </a:tc>
                <a:tc>
                  <a:txBody>
                    <a:bodyPr/>
                    <a:lstStyle/>
                    <a:p>
                      <a:pPr algn="ctr" rtl="0" fontAlgn="ctr">
                        <a:buNone/>
                      </a:pPr>
                      <a:r>
                        <a:rPr lang="en-US" sz="1100" b="0" i="0" u="none" strike="noStrike">
                          <a:solidFill>
                            <a:srgbClr val="000000"/>
                          </a:solidFill>
                          <a:effectLst/>
                          <a:latin typeface="Cambria" panose="02040503050406030204" pitchFamily="18" charset="0"/>
                        </a:rPr>
                        <a:t>0.73</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accent2">
                        <a:lumMod val="20000"/>
                        <a:lumOff val="80000"/>
                      </a:schemeClr>
                    </a:solidFill>
                  </a:tcPr>
                </a:tc>
                <a:tc>
                  <a:txBody>
                    <a:bodyPr/>
                    <a:lstStyle/>
                    <a:p>
                      <a:pPr algn="ctr" rtl="0" fontAlgn="ctr">
                        <a:buNone/>
                      </a:pPr>
                      <a:r>
                        <a:rPr lang="en-US" sz="1100" b="0" i="0" u="none" strike="noStrike">
                          <a:solidFill>
                            <a:srgbClr val="000000"/>
                          </a:solidFill>
                          <a:effectLst/>
                          <a:latin typeface="Cambria" panose="02040503050406030204" pitchFamily="18" charset="0"/>
                        </a:rPr>
                        <a:t>4.60</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accent2">
                        <a:lumMod val="20000"/>
                        <a:lumOff val="80000"/>
                      </a:schemeClr>
                    </a:solidFill>
                  </a:tcPr>
                </a:tc>
                <a:tc>
                  <a:txBody>
                    <a:bodyPr/>
                    <a:lstStyle/>
                    <a:p>
                      <a:pPr algn="ctr" rtl="0" fontAlgn="ctr">
                        <a:buNone/>
                      </a:pPr>
                      <a:r>
                        <a:rPr lang="en-US" sz="1100" b="0" i="0" u="none" strike="noStrike">
                          <a:solidFill>
                            <a:srgbClr val="000000"/>
                          </a:solidFill>
                          <a:effectLst/>
                          <a:latin typeface="Cambria" panose="02040503050406030204" pitchFamily="18" charset="0"/>
                        </a:rPr>
                        <a:t>5.15</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accent2">
                        <a:lumMod val="20000"/>
                        <a:lumOff val="80000"/>
                      </a:schemeClr>
                    </a:solidFill>
                  </a:tcPr>
                </a:tc>
                <a:tc>
                  <a:txBody>
                    <a:bodyPr/>
                    <a:lstStyle/>
                    <a:p>
                      <a:pPr algn="ctr" rtl="0" fontAlgn="ctr">
                        <a:buNone/>
                      </a:pPr>
                      <a:r>
                        <a:rPr lang="en-US" sz="1100" b="0" i="0" u="none" strike="noStrike">
                          <a:solidFill>
                            <a:srgbClr val="000000"/>
                          </a:solidFill>
                          <a:effectLst/>
                          <a:latin typeface="Cambria" panose="02040503050406030204" pitchFamily="18" charset="0"/>
                        </a:rPr>
                        <a:t>16.27</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accent2">
                        <a:lumMod val="20000"/>
                        <a:lumOff val="80000"/>
                      </a:schemeClr>
                    </a:solidFill>
                  </a:tcPr>
                </a:tc>
                <a:tc>
                  <a:txBody>
                    <a:bodyPr/>
                    <a:lstStyle/>
                    <a:p>
                      <a:pPr algn="ctr" rtl="0" fontAlgn="ctr">
                        <a:buNone/>
                      </a:pPr>
                      <a:r>
                        <a:rPr lang="en-US" sz="1100" b="0" i="0" u="none" strike="noStrike" dirty="0">
                          <a:solidFill>
                            <a:srgbClr val="000000"/>
                          </a:solidFill>
                          <a:effectLst/>
                          <a:latin typeface="Cambria" panose="02040503050406030204" pitchFamily="18" charset="0"/>
                        </a:rPr>
                        <a:t>17.99</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accent2">
                        <a:lumMod val="20000"/>
                        <a:lumOff val="80000"/>
                      </a:schemeClr>
                    </a:solidFill>
                  </a:tcPr>
                </a:tc>
                <a:tc>
                  <a:txBody>
                    <a:bodyPr/>
                    <a:lstStyle/>
                    <a:p>
                      <a:pPr algn="ctr" rtl="0" fontAlgn="ctr">
                        <a:buNone/>
                      </a:pPr>
                      <a:r>
                        <a:rPr lang="en-US" sz="1100" b="0" i="0" u="none" strike="noStrike">
                          <a:solidFill>
                            <a:srgbClr val="000000"/>
                          </a:solidFill>
                          <a:effectLst/>
                          <a:latin typeface="Cambria" panose="02040503050406030204" pitchFamily="18" charset="0"/>
                        </a:rPr>
                        <a:t>15.54</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accent2">
                        <a:lumMod val="20000"/>
                        <a:lumOff val="80000"/>
                      </a:schemeClr>
                    </a:solidFill>
                  </a:tcPr>
                </a:tc>
                <a:tc>
                  <a:txBody>
                    <a:bodyPr/>
                    <a:lstStyle/>
                    <a:p>
                      <a:pPr algn="ctr" rtl="0" fontAlgn="ctr">
                        <a:buNone/>
                      </a:pPr>
                      <a:r>
                        <a:rPr lang="en-US" sz="1100" b="0" i="0" u="none" strike="noStrike" dirty="0">
                          <a:solidFill>
                            <a:srgbClr val="000000"/>
                          </a:solidFill>
                          <a:effectLst/>
                          <a:latin typeface="Cambria" panose="02040503050406030204" pitchFamily="18" charset="0"/>
                        </a:rPr>
                        <a:t>18.36</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accent2">
                        <a:lumMod val="20000"/>
                        <a:lumOff val="80000"/>
                      </a:schemeClr>
                    </a:solidFill>
                  </a:tcPr>
                </a:tc>
                <a:tc>
                  <a:txBody>
                    <a:bodyPr/>
                    <a:lstStyle/>
                    <a:p>
                      <a:pPr algn="ctr" rtl="0" fontAlgn="ctr">
                        <a:buNone/>
                      </a:pPr>
                      <a:r>
                        <a:rPr lang="en-US" sz="1100" b="0" i="0" u="none" strike="noStrike">
                          <a:solidFill>
                            <a:srgbClr val="000000"/>
                          </a:solidFill>
                          <a:effectLst/>
                          <a:latin typeface="Cambria" panose="02040503050406030204" pitchFamily="18" charset="0"/>
                        </a:rPr>
                        <a:t>1.08</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accent2">
                        <a:lumMod val="20000"/>
                        <a:lumOff val="80000"/>
                      </a:schemeClr>
                    </a:solidFill>
                  </a:tcPr>
                </a:tc>
                <a:tc>
                  <a:txBody>
                    <a:bodyPr/>
                    <a:lstStyle/>
                    <a:p>
                      <a:pPr algn="ctr" rtl="0" fontAlgn="ctr">
                        <a:buNone/>
                      </a:pPr>
                      <a:r>
                        <a:rPr lang="en-US" sz="1100" b="0" i="0" u="none" strike="noStrike" dirty="0">
                          <a:solidFill>
                            <a:srgbClr val="000000"/>
                          </a:solidFill>
                          <a:effectLst/>
                          <a:latin typeface="Cambria" panose="02040503050406030204" pitchFamily="18" charset="0"/>
                        </a:rPr>
                        <a:t>70.94</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accent2">
                        <a:lumMod val="20000"/>
                        <a:lumOff val="80000"/>
                      </a:schemeClr>
                    </a:solidFill>
                  </a:tcPr>
                </a:tc>
                <a:tc>
                  <a:txBody>
                    <a:bodyPr/>
                    <a:lstStyle/>
                    <a:p>
                      <a:pPr algn="ctr" rtl="0" fontAlgn="ctr">
                        <a:buNone/>
                      </a:pPr>
                      <a:r>
                        <a:rPr lang="en-US" sz="1100" b="0" i="0" u="none" strike="noStrike" dirty="0">
                          <a:solidFill>
                            <a:srgbClr val="000000"/>
                          </a:solidFill>
                          <a:effectLst/>
                          <a:latin typeface="Cambria" panose="02040503050406030204" pitchFamily="18" charset="0"/>
                        </a:rPr>
                        <a:t>13.91</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accent2">
                        <a:lumMod val="20000"/>
                        <a:lumOff val="80000"/>
                      </a:schemeClr>
                    </a:solidFill>
                  </a:tcPr>
                </a:tc>
                <a:tc>
                  <a:txBody>
                    <a:bodyPr/>
                    <a:lstStyle/>
                    <a:p>
                      <a:pPr algn="ctr" rtl="0" fontAlgn="ctr">
                        <a:buNone/>
                      </a:pPr>
                      <a:r>
                        <a:rPr lang="en-US" sz="1100" b="0" i="0" u="none" strike="noStrike" dirty="0">
                          <a:solidFill>
                            <a:srgbClr val="000000"/>
                          </a:solidFill>
                          <a:effectLst/>
                          <a:latin typeface="Cambria" panose="02040503050406030204" pitchFamily="18" charset="0"/>
                        </a:rPr>
                        <a:t>8.99</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accent2">
                        <a:lumMod val="20000"/>
                        <a:lumOff val="80000"/>
                      </a:schemeClr>
                    </a:solidFill>
                  </a:tcPr>
                </a:tc>
                <a:tc>
                  <a:txBody>
                    <a:bodyPr/>
                    <a:lstStyle/>
                    <a:p>
                      <a:pPr algn="ctr" rtl="0" fontAlgn="ctr">
                        <a:buNone/>
                      </a:pPr>
                      <a:r>
                        <a:rPr lang="en-US" sz="1100" b="0" i="0" u="none" strike="noStrike" dirty="0">
                          <a:solidFill>
                            <a:srgbClr val="000000"/>
                          </a:solidFill>
                          <a:effectLst/>
                          <a:latin typeface="Cambria" panose="02040503050406030204" pitchFamily="18" charset="0"/>
                        </a:rPr>
                        <a:t>6.16</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accent2">
                        <a:lumMod val="20000"/>
                        <a:lumOff val="80000"/>
                      </a:schemeClr>
                    </a:solidFill>
                  </a:tcPr>
                </a:tc>
                <a:extLst>
                  <a:ext uri="{0D108BD9-81ED-4DB2-BD59-A6C34878D82A}">
                    <a16:rowId xmlns:a16="http://schemas.microsoft.com/office/drawing/2014/main" val="3295619661"/>
                  </a:ext>
                </a:extLst>
              </a:tr>
              <a:tr h="213703">
                <a:tc>
                  <a:txBody>
                    <a:bodyPr/>
                    <a:lstStyle/>
                    <a:p>
                      <a:pPr algn="l" rtl="0" fontAlgn="ctr">
                        <a:buNone/>
                      </a:pPr>
                      <a:r>
                        <a:rPr lang="en-US" sz="1100" b="0" i="0" u="none" strike="noStrike" dirty="0">
                          <a:solidFill>
                            <a:srgbClr val="000000"/>
                          </a:solidFill>
                          <a:effectLst/>
                          <a:latin typeface="Cambria" panose="02040503050406030204" pitchFamily="18" charset="0"/>
                        </a:rPr>
                        <a:t>Franklin India Flexi Cap Fund(G)</a:t>
                      </a:r>
                    </a:p>
                  </a:txBody>
                  <a:tcPr marL="72000"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dirty="0">
                          <a:solidFill>
                            <a:srgbClr val="000000"/>
                          </a:solidFill>
                          <a:effectLst/>
                          <a:latin typeface="Cambria" panose="02040503050406030204" pitchFamily="18" charset="0"/>
                        </a:rPr>
                        <a:t>19,509.44</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dirty="0">
                          <a:solidFill>
                            <a:srgbClr val="000000"/>
                          </a:solidFill>
                          <a:effectLst/>
                          <a:latin typeface="Cambria" panose="02040503050406030204" pitchFamily="18" charset="0"/>
                        </a:rPr>
                        <a:t>29-Sep-1994</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dirty="0">
                          <a:solidFill>
                            <a:srgbClr val="000000"/>
                          </a:solidFill>
                          <a:effectLst/>
                          <a:latin typeface="Cambria" panose="02040503050406030204" pitchFamily="18" charset="0"/>
                        </a:rPr>
                        <a:t>1.67</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dirty="0">
                          <a:solidFill>
                            <a:srgbClr val="000000"/>
                          </a:solidFill>
                          <a:effectLst/>
                          <a:latin typeface="Cambria" panose="02040503050406030204" pitchFamily="18" charset="0"/>
                        </a:rPr>
                        <a:t>3.21</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dirty="0">
                          <a:solidFill>
                            <a:srgbClr val="000000"/>
                          </a:solidFill>
                          <a:effectLst/>
                          <a:latin typeface="Cambria" panose="02040503050406030204" pitchFamily="18" charset="0"/>
                        </a:rPr>
                        <a:t>-0.70</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dirty="0">
                          <a:solidFill>
                            <a:srgbClr val="000000"/>
                          </a:solidFill>
                          <a:effectLst/>
                          <a:latin typeface="Cambria" panose="02040503050406030204" pitchFamily="18" charset="0"/>
                        </a:rPr>
                        <a:t>-1.21</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dirty="0">
                          <a:solidFill>
                            <a:srgbClr val="000000"/>
                          </a:solidFill>
                          <a:effectLst/>
                          <a:latin typeface="Cambria" panose="02040503050406030204" pitchFamily="18" charset="0"/>
                        </a:rPr>
                        <a:t>-0.66</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dirty="0">
                          <a:solidFill>
                            <a:srgbClr val="000000"/>
                          </a:solidFill>
                          <a:effectLst/>
                          <a:latin typeface="Cambria" panose="02040503050406030204" pitchFamily="18" charset="0"/>
                        </a:rPr>
                        <a:t>12.32</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dirty="0">
                          <a:solidFill>
                            <a:srgbClr val="000000"/>
                          </a:solidFill>
                          <a:effectLst/>
                          <a:latin typeface="Cambria" panose="02040503050406030204" pitchFamily="18" charset="0"/>
                        </a:rPr>
                        <a:t>13.25</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dirty="0">
                          <a:solidFill>
                            <a:srgbClr val="000000"/>
                          </a:solidFill>
                          <a:effectLst/>
                          <a:latin typeface="Cambria" panose="02040503050406030204" pitchFamily="18" charset="0"/>
                        </a:rPr>
                        <a:t>12.84</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dirty="0">
                          <a:solidFill>
                            <a:srgbClr val="000000"/>
                          </a:solidFill>
                          <a:effectLst/>
                          <a:latin typeface="Cambria" panose="02040503050406030204" pitchFamily="18" charset="0"/>
                        </a:rPr>
                        <a:t>17.30</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dirty="0">
                          <a:solidFill>
                            <a:srgbClr val="000000"/>
                          </a:solidFill>
                          <a:effectLst/>
                          <a:latin typeface="Cambria" panose="02040503050406030204" pitchFamily="18" charset="0"/>
                        </a:rPr>
                        <a:t>1.42</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dirty="0">
                          <a:solidFill>
                            <a:srgbClr val="000000"/>
                          </a:solidFill>
                          <a:effectLst/>
                          <a:latin typeface="Cambria" panose="02040503050406030204" pitchFamily="18" charset="0"/>
                        </a:rPr>
                        <a:t>72.79</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11.47</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10.44</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5.30</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1986451035"/>
                  </a:ext>
                </a:extLst>
              </a:tr>
              <a:tr h="213703">
                <a:tc>
                  <a:txBody>
                    <a:bodyPr/>
                    <a:lstStyle/>
                    <a:p>
                      <a:pPr algn="l" rtl="0" fontAlgn="ctr">
                        <a:buNone/>
                      </a:pPr>
                      <a:r>
                        <a:rPr lang="en-US" sz="1100" b="0" i="0" u="none" strike="noStrike" dirty="0">
                          <a:solidFill>
                            <a:srgbClr val="000000"/>
                          </a:solidFill>
                          <a:effectLst/>
                          <a:latin typeface="Cambria" panose="02040503050406030204" pitchFamily="18" charset="0"/>
                        </a:rPr>
                        <a:t>Bajaj </a:t>
                      </a:r>
                      <a:r>
                        <a:rPr lang="en-US" sz="1100" b="0" i="0" u="none" strike="noStrike" dirty="0" err="1">
                          <a:solidFill>
                            <a:srgbClr val="000000"/>
                          </a:solidFill>
                          <a:effectLst/>
                          <a:latin typeface="Cambria" panose="02040503050406030204" pitchFamily="18" charset="0"/>
                        </a:rPr>
                        <a:t>Finserv</a:t>
                      </a:r>
                      <a:r>
                        <a:rPr lang="en-US" sz="1100" b="0" i="0" u="none" strike="noStrike" dirty="0">
                          <a:solidFill>
                            <a:srgbClr val="000000"/>
                          </a:solidFill>
                          <a:effectLst/>
                          <a:latin typeface="Cambria" panose="02040503050406030204" pitchFamily="18" charset="0"/>
                        </a:rPr>
                        <a:t> Flexi Cap Fund-Reg(G)</a:t>
                      </a:r>
                    </a:p>
                  </a:txBody>
                  <a:tcPr marL="72000"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dirty="0">
                          <a:solidFill>
                            <a:srgbClr val="000000"/>
                          </a:solidFill>
                          <a:effectLst/>
                          <a:latin typeface="Cambria" panose="02040503050406030204" pitchFamily="18" charset="0"/>
                        </a:rPr>
                        <a:t>8,173.32</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dirty="0">
                          <a:solidFill>
                            <a:srgbClr val="000000"/>
                          </a:solidFill>
                          <a:effectLst/>
                          <a:latin typeface="Cambria" panose="02040503050406030204" pitchFamily="18" charset="0"/>
                        </a:rPr>
                        <a:t>14-Aug-2023</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dirty="0">
                          <a:solidFill>
                            <a:srgbClr val="000000"/>
                          </a:solidFill>
                          <a:effectLst/>
                          <a:latin typeface="Cambria" panose="02040503050406030204" pitchFamily="18" charset="0"/>
                        </a:rPr>
                        <a:t>1.87</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dirty="0">
                          <a:solidFill>
                            <a:srgbClr val="000000"/>
                          </a:solidFill>
                          <a:effectLst/>
                          <a:latin typeface="Cambria" panose="02040503050406030204" pitchFamily="18" charset="0"/>
                        </a:rPr>
                        <a:t>6.46</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dirty="0">
                          <a:solidFill>
                            <a:srgbClr val="000000"/>
                          </a:solidFill>
                          <a:effectLst/>
                          <a:latin typeface="Cambria" panose="02040503050406030204" pitchFamily="18" charset="0"/>
                        </a:rPr>
                        <a:t>7.53</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dirty="0">
                          <a:solidFill>
                            <a:srgbClr val="000000"/>
                          </a:solidFill>
                          <a:effectLst/>
                          <a:latin typeface="Cambria" panose="02040503050406030204" pitchFamily="18" charset="0"/>
                        </a:rPr>
                        <a:t>6.90</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dirty="0">
                          <a:solidFill>
                            <a:srgbClr val="000000"/>
                          </a:solidFill>
                          <a:effectLst/>
                          <a:latin typeface="Cambria" panose="02040503050406030204" pitchFamily="18" charset="0"/>
                        </a:rPr>
                        <a:t>5.26</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dirty="0">
                          <a:solidFill>
                            <a:srgbClr val="000000"/>
                          </a:solidFill>
                          <a:effectLst/>
                          <a:latin typeface="Cambria" panose="02040503050406030204" pitchFamily="18" charset="0"/>
                        </a:rPr>
                        <a:t>-</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dirty="0">
                          <a:solidFill>
                            <a:srgbClr val="000000"/>
                          </a:solidFill>
                          <a:effectLst/>
                          <a:latin typeface="Cambria" panose="02040503050406030204" pitchFamily="18" charset="0"/>
                        </a:rPr>
                        <a:t>-</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dirty="0">
                          <a:solidFill>
                            <a:srgbClr val="000000"/>
                          </a:solidFill>
                          <a:effectLst/>
                          <a:latin typeface="Cambria" panose="02040503050406030204" pitchFamily="18" charset="0"/>
                        </a:rPr>
                        <a:t>-</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dirty="0">
                          <a:solidFill>
                            <a:srgbClr val="000000"/>
                          </a:solidFill>
                          <a:effectLst/>
                          <a:latin typeface="Cambria" panose="02040503050406030204" pitchFamily="18" charset="0"/>
                        </a:rPr>
                        <a:t>16.21</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dirty="0">
                          <a:solidFill>
                            <a:srgbClr val="000000"/>
                          </a:solidFill>
                          <a:effectLst/>
                          <a:latin typeface="Cambria" panose="02040503050406030204" pitchFamily="18" charset="0"/>
                        </a:rPr>
                        <a:t>1.52</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44.19</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23.00</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dirty="0">
                          <a:solidFill>
                            <a:srgbClr val="000000"/>
                          </a:solidFill>
                          <a:effectLst/>
                          <a:latin typeface="Cambria" panose="02040503050406030204" pitchFamily="18" charset="0"/>
                        </a:rPr>
                        <a:t>29.34</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3.48</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1396412845"/>
                  </a:ext>
                </a:extLst>
              </a:tr>
              <a:tr h="213703">
                <a:tc>
                  <a:txBody>
                    <a:bodyPr/>
                    <a:lstStyle/>
                    <a:p>
                      <a:pPr algn="l" rtl="0" fontAlgn="ctr">
                        <a:buNone/>
                      </a:pPr>
                      <a:r>
                        <a:rPr lang="en-IN" sz="1100" b="1" i="1" u="none" strike="noStrike" dirty="0">
                          <a:solidFill>
                            <a:srgbClr val="000000"/>
                          </a:solidFill>
                          <a:effectLst/>
                          <a:latin typeface="Cambria" panose="02040503050406030204" pitchFamily="18" charset="0"/>
                        </a:rPr>
                        <a:t>NIFTY 100 – TRI</a:t>
                      </a:r>
                    </a:p>
                  </a:txBody>
                  <a:tcPr marL="72000"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1" i="1" u="none" strike="noStrike">
                          <a:solidFill>
                            <a:srgbClr val="000000"/>
                          </a:solidFill>
                          <a:effectLst/>
                          <a:latin typeface="Cambria" panose="02040503050406030204" pitchFamily="18" charset="0"/>
                        </a:rPr>
                        <a:t> </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1" i="1" u="none" strike="noStrike">
                          <a:solidFill>
                            <a:srgbClr val="000000"/>
                          </a:solidFill>
                          <a:effectLst/>
                          <a:latin typeface="Cambria" panose="02040503050406030204" pitchFamily="18" charset="0"/>
                        </a:rPr>
                        <a:t> </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1" i="1" u="none" strike="noStrike">
                          <a:solidFill>
                            <a:srgbClr val="000000"/>
                          </a:solidFill>
                          <a:effectLst/>
                          <a:latin typeface="Cambria" panose="02040503050406030204" pitchFamily="18" charset="0"/>
                        </a:rPr>
                        <a:t>2.49</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1" i="1" u="none" strike="noStrike">
                          <a:solidFill>
                            <a:srgbClr val="000000"/>
                          </a:solidFill>
                          <a:effectLst/>
                          <a:latin typeface="Cambria" panose="02040503050406030204" pitchFamily="18" charset="0"/>
                        </a:rPr>
                        <a:t>2.98</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1" i="1" u="none" strike="noStrike">
                          <a:solidFill>
                            <a:srgbClr val="000000"/>
                          </a:solidFill>
                          <a:effectLst/>
                          <a:latin typeface="Cambria" panose="02040503050406030204" pitchFamily="18" charset="0"/>
                        </a:rPr>
                        <a:t>-0.89</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1" i="1" u="none" strike="noStrike">
                          <a:solidFill>
                            <a:srgbClr val="000000"/>
                          </a:solidFill>
                          <a:effectLst/>
                          <a:latin typeface="Cambria" panose="02040503050406030204" pitchFamily="18" charset="0"/>
                        </a:rPr>
                        <a:t>1.54</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1" i="1" u="none" strike="noStrike">
                          <a:solidFill>
                            <a:srgbClr val="000000"/>
                          </a:solidFill>
                          <a:effectLst/>
                          <a:latin typeface="Cambria" panose="02040503050406030204" pitchFamily="18" charset="0"/>
                        </a:rPr>
                        <a:t>0.10</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1" i="1" u="none" strike="noStrike">
                          <a:solidFill>
                            <a:srgbClr val="000000"/>
                          </a:solidFill>
                          <a:effectLst/>
                          <a:latin typeface="Cambria" panose="02040503050406030204" pitchFamily="18" charset="0"/>
                        </a:rPr>
                        <a:t>10.23</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1" i="1" u="none" strike="noStrike">
                          <a:solidFill>
                            <a:srgbClr val="000000"/>
                          </a:solidFill>
                          <a:effectLst/>
                          <a:latin typeface="Cambria" panose="02040503050406030204" pitchFamily="18" charset="0"/>
                        </a:rPr>
                        <a:t>10.92</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1" i="1" u="none" strike="noStrike">
                          <a:solidFill>
                            <a:srgbClr val="000000"/>
                          </a:solidFill>
                          <a:effectLst/>
                          <a:latin typeface="Cambria" panose="02040503050406030204" pitchFamily="18" charset="0"/>
                        </a:rPr>
                        <a:t>12.48</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1" i="1" u="none" strike="noStrike">
                          <a:solidFill>
                            <a:srgbClr val="000000"/>
                          </a:solidFill>
                          <a:effectLst/>
                          <a:latin typeface="Cambria" panose="02040503050406030204" pitchFamily="18" charset="0"/>
                        </a:rPr>
                        <a:t> </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1" i="1" u="none" strike="noStrike">
                          <a:solidFill>
                            <a:srgbClr val="000000"/>
                          </a:solidFill>
                          <a:effectLst/>
                          <a:latin typeface="Cambria" panose="02040503050406030204" pitchFamily="18" charset="0"/>
                        </a:rPr>
                        <a:t> </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1" i="1" u="none" strike="noStrike">
                          <a:solidFill>
                            <a:srgbClr val="000000"/>
                          </a:solidFill>
                          <a:effectLst/>
                          <a:latin typeface="Cambria" panose="02040503050406030204" pitchFamily="18" charset="0"/>
                        </a:rPr>
                        <a:t> </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1" i="1" u="none" strike="noStrike">
                          <a:solidFill>
                            <a:srgbClr val="000000"/>
                          </a:solidFill>
                          <a:effectLst/>
                          <a:latin typeface="Cambria" panose="02040503050406030204" pitchFamily="18" charset="0"/>
                        </a:rPr>
                        <a:t> </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1" i="1" u="none" strike="noStrike">
                          <a:solidFill>
                            <a:srgbClr val="000000"/>
                          </a:solidFill>
                          <a:effectLst/>
                          <a:latin typeface="Cambria" panose="02040503050406030204" pitchFamily="18" charset="0"/>
                        </a:rPr>
                        <a:t> </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1" i="1" u="none" strike="noStrike">
                          <a:solidFill>
                            <a:srgbClr val="000000"/>
                          </a:solidFill>
                          <a:effectLst/>
                          <a:latin typeface="Cambria" panose="02040503050406030204" pitchFamily="18" charset="0"/>
                        </a:rPr>
                        <a:t> </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3555360172"/>
                  </a:ext>
                </a:extLst>
              </a:tr>
              <a:tr h="213703">
                <a:tc>
                  <a:txBody>
                    <a:bodyPr/>
                    <a:lstStyle/>
                    <a:p>
                      <a:pPr algn="l" rtl="0" fontAlgn="ctr">
                        <a:buNone/>
                      </a:pPr>
                      <a:r>
                        <a:rPr lang="en-IN" sz="1100" b="1" i="1" u="none" strike="noStrike" dirty="0">
                          <a:solidFill>
                            <a:srgbClr val="000000"/>
                          </a:solidFill>
                          <a:effectLst/>
                          <a:latin typeface="Cambria" panose="02040503050406030204" pitchFamily="18" charset="0"/>
                        </a:rPr>
                        <a:t>NIFTY 500 - TRI</a:t>
                      </a:r>
                    </a:p>
                  </a:txBody>
                  <a:tcPr marL="72000"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1" i="1" u="none" strike="noStrike">
                          <a:solidFill>
                            <a:srgbClr val="000000"/>
                          </a:solidFill>
                          <a:effectLst/>
                          <a:latin typeface="Cambria" panose="02040503050406030204" pitchFamily="18" charset="0"/>
                        </a:rPr>
                        <a:t> </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1" i="1" u="none" strike="noStrike">
                          <a:solidFill>
                            <a:srgbClr val="000000"/>
                          </a:solidFill>
                          <a:effectLst/>
                          <a:latin typeface="Cambria" panose="02040503050406030204" pitchFamily="18" charset="0"/>
                        </a:rPr>
                        <a:t> </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1" i="1" u="none" strike="noStrike">
                          <a:solidFill>
                            <a:srgbClr val="000000"/>
                          </a:solidFill>
                          <a:effectLst/>
                          <a:latin typeface="Cambria" panose="02040503050406030204" pitchFamily="18" charset="0"/>
                        </a:rPr>
                        <a:t>2.20</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1" i="1" u="none" strike="noStrike">
                          <a:solidFill>
                            <a:srgbClr val="000000"/>
                          </a:solidFill>
                          <a:effectLst/>
                          <a:latin typeface="Cambria" panose="02040503050406030204" pitchFamily="18" charset="0"/>
                        </a:rPr>
                        <a:t>3.93</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1" i="1" u="none" strike="noStrike">
                          <a:solidFill>
                            <a:srgbClr val="000000"/>
                          </a:solidFill>
                          <a:effectLst/>
                          <a:latin typeface="Cambria" panose="02040503050406030204" pitchFamily="18" charset="0"/>
                        </a:rPr>
                        <a:t>2.27</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1" i="1" u="none" strike="noStrike">
                          <a:solidFill>
                            <a:srgbClr val="000000"/>
                          </a:solidFill>
                          <a:effectLst/>
                          <a:latin typeface="Cambria" panose="02040503050406030204" pitchFamily="18" charset="0"/>
                        </a:rPr>
                        <a:t>3.37</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1" i="1" u="none" strike="noStrike">
                          <a:solidFill>
                            <a:srgbClr val="000000"/>
                          </a:solidFill>
                          <a:effectLst/>
                          <a:latin typeface="Cambria" panose="02040503050406030204" pitchFamily="18" charset="0"/>
                        </a:rPr>
                        <a:t>0.84</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1" i="1" u="none" strike="noStrike">
                          <a:solidFill>
                            <a:srgbClr val="000000"/>
                          </a:solidFill>
                          <a:effectLst/>
                          <a:latin typeface="Cambria" panose="02040503050406030204" pitchFamily="18" charset="0"/>
                        </a:rPr>
                        <a:t>12.29</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1" i="1" u="none" strike="noStrike">
                          <a:solidFill>
                            <a:srgbClr val="000000"/>
                          </a:solidFill>
                          <a:effectLst/>
                          <a:latin typeface="Cambria" panose="02040503050406030204" pitchFamily="18" charset="0"/>
                        </a:rPr>
                        <a:t>12.53</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1" i="1" u="none" strike="noStrike">
                          <a:solidFill>
                            <a:srgbClr val="000000"/>
                          </a:solidFill>
                          <a:effectLst/>
                          <a:latin typeface="Cambria" panose="02040503050406030204" pitchFamily="18" charset="0"/>
                        </a:rPr>
                        <a:t>13.55</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1" i="1" u="none" strike="noStrike">
                          <a:solidFill>
                            <a:srgbClr val="000000"/>
                          </a:solidFill>
                          <a:effectLst/>
                          <a:latin typeface="Cambria" panose="02040503050406030204" pitchFamily="18" charset="0"/>
                        </a:rPr>
                        <a:t> </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1" i="1" u="none" strike="noStrike">
                          <a:solidFill>
                            <a:srgbClr val="000000"/>
                          </a:solidFill>
                          <a:effectLst/>
                          <a:latin typeface="Cambria" panose="02040503050406030204" pitchFamily="18" charset="0"/>
                        </a:rPr>
                        <a:t> </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1" i="1" u="none" strike="noStrike">
                          <a:solidFill>
                            <a:srgbClr val="000000"/>
                          </a:solidFill>
                          <a:effectLst/>
                          <a:latin typeface="Cambria" panose="02040503050406030204" pitchFamily="18" charset="0"/>
                        </a:rPr>
                        <a:t> </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1" i="1" u="none" strike="noStrike">
                          <a:solidFill>
                            <a:srgbClr val="000000"/>
                          </a:solidFill>
                          <a:effectLst/>
                          <a:latin typeface="Cambria" panose="02040503050406030204" pitchFamily="18" charset="0"/>
                        </a:rPr>
                        <a:t> </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1" i="1" u="none" strike="noStrike">
                          <a:solidFill>
                            <a:srgbClr val="000000"/>
                          </a:solidFill>
                          <a:effectLst/>
                          <a:latin typeface="Cambria" panose="02040503050406030204" pitchFamily="18" charset="0"/>
                        </a:rPr>
                        <a:t> </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1" i="1" u="none" strike="noStrike" dirty="0">
                          <a:solidFill>
                            <a:srgbClr val="000000"/>
                          </a:solidFill>
                          <a:effectLst/>
                          <a:latin typeface="Cambria" panose="02040503050406030204" pitchFamily="18" charset="0"/>
                        </a:rPr>
                        <a:t> </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488912671"/>
                  </a:ext>
                </a:extLst>
              </a:tr>
            </a:tbl>
          </a:graphicData>
        </a:graphic>
      </p:graphicFrame>
    </p:spTree>
    <p:extLst>
      <p:ext uri="{BB962C8B-B14F-4D97-AF65-F5344CB8AC3E}">
        <p14:creationId xmlns:p14="http://schemas.microsoft.com/office/powerpoint/2010/main" val="2498443752"/>
      </p:ext>
    </p:extLst>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1DFCCBC-C2C0-E5F9-8190-AA414F27457F}"/>
            </a:ext>
          </a:extLst>
        </p:cNvPr>
        <p:cNvGrpSpPr/>
        <p:nvPr/>
      </p:nvGrpSpPr>
      <p:grpSpPr>
        <a:xfrm>
          <a:off x="0" y="0"/>
          <a:ext cx="0" cy="0"/>
          <a:chOff x="0" y="0"/>
          <a:chExt cx="0" cy="0"/>
        </a:xfrm>
      </p:grpSpPr>
      <p:sp>
        <p:nvSpPr>
          <p:cNvPr id="5" name="Rectangle 4">
            <a:extLst>
              <a:ext uri="{FF2B5EF4-FFF2-40B4-BE49-F238E27FC236}">
                <a16:creationId xmlns:a16="http://schemas.microsoft.com/office/drawing/2014/main" id="{B90FFB53-4A71-688F-D5BA-E8F6BE91C7E1}"/>
              </a:ext>
            </a:extLst>
          </p:cNvPr>
          <p:cNvSpPr/>
          <p:nvPr/>
        </p:nvSpPr>
        <p:spPr>
          <a:xfrm>
            <a:off x="0" y="0"/>
            <a:ext cx="12192000" cy="821635"/>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a:ln>
                  <a:noFill/>
                </a:ln>
                <a:solidFill>
                  <a:prstClr val="white"/>
                </a:solidFill>
                <a:effectLst/>
                <a:uLnTx/>
                <a:uFillTx/>
                <a:latin typeface="Cambria" panose="02040503050406030204" pitchFamily="18" charset="0"/>
                <a:ea typeface="Cambria" panose="02040503050406030204" pitchFamily="18" charset="0"/>
                <a:cs typeface="+mn-cs"/>
              </a:rPr>
              <a:t>  MUTUAL FUNDS – EQUITY</a:t>
            </a:r>
            <a:endParaRPr kumimoji="0" lang="en-IN" sz="2800" b="1"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 name="Rectangle 5">
            <a:extLst>
              <a:ext uri="{FF2B5EF4-FFF2-40B4-BE49-F238E27FC236}">
                <a16:creationId xmlns:a16="http://schemas.microsoft.com/office/drawing/2014/main" id="{46EA9FEF-943E-2D3D-C878-A043120100C6}"/>
              </a:ext>
            </a:extLst>
          </p:cNvPr>
          <p:cNvSpPr/>
          <p:nvPr/>
        </p:nvSpPr>
        <p:spPr>
          <a:xfrm>
            <a:off x="0" y="6622036"/>
            <a:ext cx="12192000" cy="235963"/>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 name="Rectangle 8">
            <a:extLst>
              <a:ext uri="{FF2B5EF4-FFF2-40B4-BE49-F238E27FC236}">
                <a16:creationId xmlns:a16="http://schemas.microsoft.com/office/drawing/2014/main" id="{69863A3E-73E6-3A41-451E-73AEDCC9BF82}"/>
              </a:ext>
            </a:extLst>
          </p:cNvPr>
          <p:cNvSpPr/>
          <p:nvPr/>
        </p:nvSpPr>
        <p:spPr>
          <a:xfrm>
            <a:off x="0" y="808383"/>
            <a:ext cx="12192000" cy="45719"/>
          </a:xfrm>
          <a:prstGeom prst="rect">
            <a:avLst/>
          </a:prstGeom>
          <a:solidFill>
            <a:schemeClr val="bg1">
              <a:lumMod val="6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 name="Slide Number Placeholder 18">
            <a:extLst>
              <a:ext uri="{FF2B5EF4-FFF2-40B4-BE49-F238E27FC236}">
                <a16:creationId xmlns:a16="http://schemas.microsoft.com/office/drawing/2014/main" id="{E2D6E99D-F79E-69C3-325B-02EE030AA70D}"/>
              </a:ext>
            </a:extLst>
          </p:cNvPr>
          <p:cNvSpPr txBox="1">
            <a:spLocks/>
          </p:cNvSpPr>
          <p:nvPr/>
        </p:nvSpPr>
        <p:spPr>
          <a:xfrm>
            <a:off x="9448800" y="6588981"/>
            <a:ext cx="2743200" cy="365125"/>
          </a:xfrm>
          <a:prstGeom prst="rect">
            <a:avLst/>
          </a:prstGeom>
        </p:spPr>
        <p:txBody>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1E62F875-1F54-4527-993B-FB1D0CCB3E02}" type="slidenum">
              <a:rPr kumimoji="0" lang="en-IN" sz="1200" b="1" i="0" u="none" strike="noStrike" kern="1200" cap="none" spc="0" normalizeH="0" baseline="0" noProof="0" smtClean="0">
                <a:ln>
                  <a:noFill/>
                </a:ln>
                <a:solidFill>
                  <a:prstClr val="white"/>
                </a:solidFill>
                <a:effectLst/>
                <a:uLnTx/>
                <a:uFillTx/>
                <a:latin typeface="Cambria" panose="02040503050406030204" pitchFamily="18" charset="0"/>
                <a:ea typeface="Cambria" panose="02040503050406030204" pitchFamily="18" charset="0"/>
                <a:cs typeface="+mn-cs"/>
              </a:rPr>
              <a:pPr marL="0" marR="0" lvl="0" indent="0" algn="r" defTabSz="914400" rtl="0" eaLnBrk="1" fontAlgn="auto" latinLnBrk="0" hangingPunct="1">
                <a:lnSpc>
                  <a:spcPct val="100000"/>
                </a:lnSpc>
                <a:spcBef>
                  <a:spcPts val="0"/>
                </a:spcBef>
                <a:spcAft>
                  <a:spcPts val="0"/>
                </a:spcAft>
                <a:buClrTx/>
                <a:buSzTx/>
                <a:buFontTx/>
                <a:buNone/>
                <a:tabLst/>
                <a:defRPr/>
              </a:pPr>
              <a:t>13</a:t>
            </a:fld>
            <a:endParaRPr kumimoji="0" lang="en-IN" sz="1200" b="1" i="0" u="none" strike="noStrike" kern="1200" cap="none" spc="0" normalizeH="0" baseline="0" noProof="0">
              <a:ln>
                <a:noFill/>
              </a:ln>
              <a:solidFill>
                <a:prstClr val="white"/>
              </a:solidFill>
              <a:effectLst/>
              <a:uLnTx/>
              <a:uFillTx/>
              <a:latin typeface="Cambria" panose="02040503050406030204" pitchFamily="18" charset="0"/>
              <a:ea typeface="Cambria" panose="02040503050406030204" pitchFamily="18" charset="0"/>
              <a:cs typeface="+mn-cs"/>
            </a:endParaRPr>
          </a:p>
        </p:txBody>
      </p:sp>
      <p:pic>
        <p:nvPicPr>
          <p:cNvPr id="7" name="Picture 6" descr="A white text on a black background&#10;&#10;AI-generated content may be incorrect.">
            <a:extLst>
              <a:ext uri="{FF2B5EF4-FFF2-40B4-BE49-F238E27FC236}">
                <a16:creationId xmlns:a16="http://schemas.microsoft.com/office/drawing/2014/main" id="{22E3C543-6353-3AA4-7667-E6DFD00A8268}"/>
              </a:ext>
            </a:extLst>
          </p:cNvPr>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10362466" y="234062"/>
            <a:ext cx="1559328" cy="340260"/>
          </a:xfrm>
          <a:prstGeom prst="rect">
            <a:avLst/>
          </a:prstGeom>
        </p:spPr>
      </p:pic>
      <p:graphicFrame>
        <p:nvGraphicFramePr>
          <p:cNvPr id="8" name="Table 7">
            <a:extLst>
              <a:ext uri="{FF2B5EF4-FFF2-40B4-BE49-F238E27FC236}">
                <a16:creationId xmlns:a16="http://schemas.microsoft.com/office/drawing/2014/main" id="{9E4BFD58-CE6F-464B-5725-F27C1877713C}"/>
              </a:ext>
            </a:extLst>
          </p:cNvPr>
          <p:cNvGraphicFramePr>
            <a:graphicFrameLocks noGrp="1"/>
          </p:cNvGraphicFramePr>
          <p:nvPr>
            <p:extLst>
              <p:ext uri="{D42A27DB-BD31-4B8C-83A1-F6EECF244321}">
                <p14:modId xmlns:p14="http://schemas.microsoft.com/office/powerpoint/2010/main" val="1562170613"/>
              </p:ext>
            </p:extLst>
          </p:nvPr>
        </p:nvGraphicFramePr>
        <p:xfrm>
          <a:off x="81978" y="881812"/>
          <a:ext cx="11971477" cy="4721842"/>
        </p:xfrm>
        <a:graphic>
          <a:graphicData uri="http://schemas.openxmlformats.org/drawingml/2006/table">
            <a:tbl>
              <a:tblPr/>
              <a:tblGrid>
                <a:gridCol w="3011579">
                  <a:extLst>
                    <a:ext uri="{9D8B030D-6E8A-4147-A177-3AD203B41FA5}">
                      <a16:colId xmlns:a16="http://schemas.microsoft.com/office/drawing/2014/main" val="1420177091"/>
                    </a:ext>
                  </a:extLst>
                </a:gridCol>
                <a:gridCol w="784906">
                  <a:extLst>
                    <a:ext uri="{9D8B030D-6E8A-4147-A177-3AD203B41FA5}">
                      <a16:colId xmlns:a16="http://schemas.microsoft.com/office/drawing/2014/main" val="792917057"/>
                    </a:ext>
                  </a:extLst>
                </a:gridCol>
                <a:gridCol w="1016000">
                  <a:extLst>
                    <a:ext uri="{9D8B030D-6E8A-4147-A177-3AD203B41FA5}">
                      <a16:colId xmlns:a16="http://schemas.microsoft.com/office/drawing/2014/main" val="2074198693"/>
                    </a:ext>
                  </a:extLst>
                </a:gridCol>
                <a:gridCol w="470944">
                  <a:extLst>
                    <a:ext uri="{9D8B030D-6E8A-4147-A177-3AD203B41FA5}">
                      <a16:colId xmlns:a16="http://schemas.microsoft.com/office/drawing/2014/main" val="1022373559"/>
                    </a:ext>
                  </a:extLst>
                </a:gridCol>
                <a:gridCol w="510188">
                  <a:extLst>
                    <a:ext uri="{9D8B030D-6E8A-4147-A177-3AD203B41FA5}">
                      <a16:colId xmlns:a16="http://schemas.microsoft.com/office/drawing/2014/main" val="4214741963"/>
                    </a:ext>
                  </a:extLst>
                </a:gridCol>
                <a:gridCol w="562515">
                  <a:extLst>
                    <a:ext uri="{9D8B030D-6E8A-4147-A177-3AD203B41FA5}">
                      <a16:colId xmlns:a16="http://schemas.microsoft.com/office/drawing/2014/main" val="1162664724"/>
                    </a:ext>
                  </a:extLst>
                </a:gridCol>
                <a:gridCol w="562515">
                  <a:extLst>
                    <a:ext uri="{9D8B030D-6E8A-4147-A177-3AD203B41FA5}">
                      <a16:colId xmlns:a16="http://schemas.microsoft.com/office/drawing/2014/main" val="620106097"/>
                    </a:ext>
                  </a:extLst>
                </a:gridCol>
                <a:gridCol w="510188">
                  <a:extLst>
                    <a:ext uri="{9D8B030D-6E8A-4147-A177-3AD203B41FA5}">
                      <a16:colId xmlns:a16="http://schemas.microsoft.com/office/drawing/2014/main" val="260498513"/>
                    </a:ext>
                  </a:extLst>
                </a:gridCol>
                <a:gridCol w="510188">
                  <a:extLst>
                    <a:ext uri="{9D8B030D-6E8A-4147-A177-3AD203B41FA5}">
                      <a16:colId xmlns:a16="http://schemas.microsoft.com/office/drawing/2014/main" val="1194984476"/>
                    </a:ext>
                  </a:extLst>
                </a:gridCol>
                <a:gridCol w="510188">
                  <a:extLst>
                    <a:ext uri="{9D8B030D-6E8A-4147-A177-3AD203B41FA5}">
                      <a16:colId xmlns:a16="http://schemas.microsoft.com/office/drawing/2014/main" val="1210695907"/>
                    </a:ext>
                  </a:extLst>
                </a:gridCol>
                <a:gridCol w="510188">
                  <a:extLst>
                    <a:ext uri="{9D8B030D-6E8A-4147-A177-3AD203B41FA5}">
                      <a16:colId xmlns:a16="http://schemas.microsoft.com/office/drawing/2014/main" val="1558506678"/>
                    </a:ext>
                  </a:extLst>
                </a:gridCol>
                <a:gridCol w="418617">
                  <a:extLst>
                    <a:ext uri="{9D8B030D-6E8A-4147-A177-3AD203B41FA5}">
                      <a16:colId xmlns:a16="http://schemas.microsoft.com/office/drawing/2014/main" val="1785278450"/>
                    </a:ext>
                  </a:extLst>
                </a:gridCol>
                <a:gridCol w="693333">
                  <a:extLst>
                    <a:ext uri="{9D8B030D-6E8A-4147-A177-3AD203B41FA5}">
                      <a16:colId xmlns:a16="http://schemas.microsoft.com/office/drawing/2014/main" val="3407128271"/>
                    </a:ext>
                  </a:extLst>
                </a:gridCol>
                <a:gridCol w="470944">
                  <a:extLst>
                    <a:ext uri="{9D8B030D-6E8A-4147-A177-3AD203B41FA5}">
                      <a16:colId xmlns:a16="http://schemas.microsoft.com/office/drawing/2014/main" val="806519879"/>
                    </a:ext>
                  </a:extLst>
                </a:gridCol>
                <a:gridCol w="418617">
                  <a:extLst>
                    <a:ext uri="{9D8B030D-6E8A-4147-A177-3AD203B41FA5}">
                      <a16:colId xmlns:a16="http://schemas.microsoft.com/office/drawing/2014/main" val="4183856425"/>
                    </a:ext>
                  </a:extLst>
                </a:gridCol>
                <a:gridCol w="470944">
                  <a:extLst>
                    <a:ext uri="{9D8B030D-6E8A-4147-A177-3AD203B41FA5}">
                      <a16:colId xmlns:a16="http://schemas.microsoft.com/office/drawing/2014/main" val="3990022725"/>
                    </a:ext>
                  </a:extLst>
                </a:gridCol>
                <a:gridCol w="539623">
                  <a:extLst>
                    <a:ext uri="{9D8B030D-6E8A-4147-A177-3AD203B41FA5}">
                      <a16:colId xmlns:a16="http://schemas.microsoft.com/office/drawing/2014/main" val="1550070922"/>
                    </a:ext>
                  </a:extLst>
                </a:gridCol>
              </a:tblGrid>
              <a:tr h="386170">
                <a:tc>
                  <a:txBody>
                    <a:bodyPr/>
                    <a:lstStyle/>
                    <a:p>
                      <a:pPr algn="l" rtl="0" fontAlgn="ctr">
                        <a:buNone/>
                      </a:pPr>
                      <a:r>
                        <a:rPr lang="en-IN" sz="1200" b="1" i="0" u="none" strike="noStrike">
                          <a:solidFill>
                            <a:srgbClr val="FFFFFF"/>
                          </a:solidFill>
                          <a:effectLst/>
                          <a:latin typeface="Cambria" panose="02040503050406030204" pitchFamily="18" charset="0"/>
                        </a:rPr>
                        <a:t>Scheme Name</a:t>
                      </a:r>
                    </a:p>
                  </a:txBody>
                  <a:tcPr marL="72000" marR="7525" marT="7525"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rgbClr val="0D0D0D"/>
                    </a:solidFill>
                  </a:tcPr>
                </a:tc>
                <a:tc>
                  <a:txBody>
                    <a:bodyPr/>
                    <a:lstStyle/>
                    <a:p>
                      <a:pPr algn="ctr" rtl="0" fontAlgn="ctr">
                        <a:buNone/>
                      </a:pPr>
                      <a:r>
                        <a:rPr lang="en-IN" sz="1200" b="1" i="0" u="none" strike="noStrike">
                          <a:solidFill>
                            <a:srgbClr val="FFFFFF"/>
                          </a:solidFill>
                          <a:effectLst/>
                          <a:latin typeface="Cambria" panose="02040503050406030204" pitchFamily="18" charset="0"/>
                        </a:rPr>
                        <a:t>AUM </a:t>
                      </a:r>
                    </a:p>
                  </a:txBody>
                  <a:tcPr marL="7525" marR="7525" marT="7525"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rgbClr val="000000"/>
                    </a:solidFill>
                  </a:tcPr>
                </a:tc>
                <a:tc>
                  <a:txBody>
                    <a:bodyPr/>
                    <a:lstStyle/>
                    <a:p>
                      <a:pPr algn="ctr" rtl="0" fontAlgn="ctr">
                        <a:buNone/>
                      </a:pPr>
                      <a:r>
                        <a:rPr lang="en-IN" sz="1200" b="1" i="0" u="none" strike="noStrike">
                          <a:solidFill>
                            <a:srgbClr val="FFFFFF"/>
                          </a:solidFill>
                          <a:effectLst/>
                          <a:latin typeface="Cambria" panose="02040503050406030204" pitchFamily="18" charset="0"/>
                        </a:rPr>
                        <a:t>Inception Date</a:t>
                      </a:r>
                    </a:p>
                  </a:txBody>
                  <a:tcPr marL="7525" marR="7525" marT="7525"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rgbClr val="0D0D0D"/>
                    </a:solidFill>
                  </a:tcPr>
                </a:tc>
                <a:tc>
                  <a:txBody>
                    <a:bodyPr/>
                    <a:lstStyle/>
                    <a:p>
                      <a:pPr algn="ctr" rtl="0" fontAlgn="ctr">
                        <a:buNone/>
                      </a:pPr>
                      <a:r>
                        <a:rPr lang="en-IN" sz="1200" b="1" i="0" u="none" strike="noStrike">
                          <a:solidFill>
                            <a:srgbClr val="FFFFFF"/>
                          </a:solidFill>
                          <a:effectLst/>
                          <a:latin typeface="Cambria" panose="02040503050406030204" pitchFamily="18" charset="0"/>
                        </a:rPr>
                        <a:t>1M</a:t>
                      </a:r>
                    </a:p>
                  </a:txBody>
                  <a:tcPr marL="7525" marR="7525" marT="7525"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rgbClr val="0D0D0D"/>
                    </a:solidFill>
                  </a:tcPr>
                </a:tc>
                <a:tc>
                  <a:txBody>
                    <a:bodyPr/>
                    <a:lstStyle/>
                    <a:p>
                      <a:pPr algn="ctr" rtl="0" fontAlgn="ctr">
                        <a:buNone/>
                      </a:pPr>
                      <a:r>
                        <a:rPr lang="en-IN" sz="1200" b="1" i="0" u="none" strike="noStrike">
                          <a:solidFill>
                            <a:srgbClr val="FFFFFF"/>
                          </a:solidFill>
                          <a:effectLst/>
                          <a:latin typeface="Cambria" panose="02040503050406030204" pitchFamily="18" charset="0"/>
                        </a:rPr>
                        <a:t>3M</a:t>
                      </a:r>
                    </a:p>
                  </a:txBody>
                  <a:tcPr marL="7525" marR="7525" marT="7525"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rgbClr val="0D0D0D"/>
                    </a:solidFill>
                  </a:tcPr>
                </a:tc>
                <a:tc>
                  <a:txBody>
                    <a:bodyPr/>
                    <a:lstStyle/>
                    <a:p>
                      <a:pPr algn="ctr" rtl="0" fontAlgn="ctr">
                        <a:buNone/>
                      </a:pPr>
                      <a:r>
                        <a:rPr lang="en-IN" sz="1200" b="1" i="0" u="none" strike="noStrike">
                          <a:solidFill>
                            <a:srgbClr val="FFFFFF"/>
                          </a:solidFill>
                          <a:effectLst/>
                          <a:latin typeface="Cambria" panose="02040503050406030204" pitchFamily="18" charset="0"/>
                        </a:rPr>
                        <a:t>6M </a:t>
                      </a:r>
                    </a:p>
                  </a:txBody>
                  <a:tcPr marL="7525" marR="7525" marT="7525"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rgbClr val="0D0D0D"/>
                    </a:solidFill>
                  </a:tcPr>
                </a:tc>
                <a:tc>
                  <a:txBody>
                    <a:bodyPr/>
                    <a:lstStyle/>
                    <a:p>
                      <a:pPr algn="ctr" rtl="0" fontAlgn="ctr">
                        <a:buNone/>
                      </a:pPr>
                      <a:r>
                        <a:rPr lang="en-IN" sz="1200" b="1" i="0" u="none" strike="noStrike">
                          <a:solidFill>
                            <a:srgbClr val="FFFFFF"/>
                          </a:solidFill>
                          <a:effectLst/>
                          <a:latin typeface="Cambria" panose="02040503050406030204" pitchFamily="18" charset="0"/>
                        </a:rPr>
                        <a:t>1Y </a:t>
                      </a:r>
                    </a:p>
                  </a:txBody>
                  <a:tcPr marL="7525" marR="7525" marT="7525"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rgbClr val="0D0D0D"/>
                    </a:solidFill>
                  </a:tcPr>
                </a:tc>
                <a:tc>
                  <a:txBody>
                    <a:bodyPr/>
                    <a:lstStyle/>
                    <a:p>
                      <a:pPr algn="ctr" rtl="0" fontAlgn="ctr">
                        <a:buNone/>
                      </a:pPr>
                      <a:r>
                        <a:rPr lang="en-IN" sz="1200" b="1" i="0" u="none" strike="noStrike">
                          <a:solidFill>
                            <a:srgbClr val="FFFFFF"/>
                          </a:solidFill>
                          <a:effectLst/>
                          <a:latin typeface="Cambria" panose="02040503050406030204" pitchFamily="18" charset="0"/>
                        </a:rPr>
                        <a:t>2Y </a:t>
                      </a:r>
                    </a:p>
                  </a:txBody>
                  <a:tcPr marL="7525" marR="7525" marT="7525"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rgbClr val="0D0D0D"/>
                    </a:solidFill>
                  </a:tcPr>
                </a:tc>
                <a:tc>
                  <a:txBody>
                    <a:bodyPr/>
                    <a:lstStyle/>
                    <a:p>
                      <a:pPr algn="ctr" rtl="0" fontAlgn="ctr">
                        <a:buNone/>
                      </a:pPr>
                      <a:r>
                        <a:rPr lang="en-IN" sz="1200" b="1" i="0" u="none" strike="noStrike">
                          <a:solidFill>
                            <a:srgbClr val="FFFFFF"/>
                          </a:solidFill>
                          <a:effectLst/>
                          <a:latin typeface="Cambria" panose="02040503050406030204" pitchFamily="18" charset="0"/>
                        </a:rPr>
                        <a:t>3Y </a:t>
                      </a:r>
                    </a:p>
                  </a:txBody>
                  <a:tcPr marL="7525" marR="7525" marT="7525"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rgbClr val="0D0D0D"/>
                    </a:solidFill>
                  </a:tcPr>
                </a:tc>
                <a:tc>
                  <a:txBody>
                    <a:bodyPr/>
                    <a:lstStyle/>
                    <a:p>
                      <a:pPr algn="ctr" rtl="0" fontAlgn="ctr">
                        <a:buNone/>
                      </a:pPr>
                      <a:r>
                        <a:rPr lang="en-IN" sz="1200" b="1" i="0" u="none" strike="noStrike">
                          <a:solidFill>
                            <a:srgbClr val="FFFFFF"/>
                          </a:solidFill>
                          <a:effectLst/>
                          <a:latin typeface="Cambria" panose="02040503050406030204" pitchFamily="18" charset="0"/>
                        </a:rPr>
                        <a:t>5Y </a:t>
                      </a:r>
                    </a:p>
                  </a:txBody>
                  <a:tcPr marL="7525" marR="7525" marT="7525"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rgbClr val="0D0D0D"/>
                    </a:solidFill>
                  </a:tcPr>
                </a:tc>
                <a:tc>
                  <a:txBody>
                    <a:bodyPr/>
                    <a:lstStyle/>
                    <a:p>
                      <a:pPr algn="ctr" rtl="0" fontAlgn="ctr">
                        <a:buNone/>
                      </a:pPr>
                      <a:r>
                        <a:rPr lang="en-IN" sz="1200" b="1" i="0" u="none" strike="noStrike">
                          <a:solidFill>
                            <a:srgbClr val="FFFFFF"/>
                          </a:solidFill>
                          <a:effectLst/>
                          <a:latin typeface="Cambria" panose="02040503050406030204" pitchFamily="18" charset="0"/>
                        </a:rPr>
                        <a:t>10Y </a:t>
                      </a:r>
                    </a:p>
                  </a:txBody>
                  <a:tcPr marL="7525" marR="7525" marT="7525"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rgbClr val="0D0D0D"/>
                    </a:solidFill>
                  </a:tcPr>
                </a:tc>
                <a:tc>
                  <a:txBody>
                    <a:bodyPr/>
                    <a:lstStyle/>
                    <a:p>
                      <a:pPr algn="ctr" rtl="0" fontAlgn="ctr">
                        <a:buNone/>
                      </a:pPr>
                      <a:r>
                        <a:rPr lang="en-IN" sz="1200" b="1" i="0" u="none" strike="noStrike">
                          <a:solidFill>
                            <a:srgbClr val="FFFFFF"/>
                          </a:solidFill>
                          <a:effectLst/>
                          <a:latin typeface="Cambria" panose="02040503050406030204" pitchFamily="18" charset="0"/>
                        </a:rPr>
                        <a:t>SI </a:t>
                      </a:r>
                    </a:p>
                  </a:txBody>
                  <a:tcPr marL="7525" marR="7525" marT="7525"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rgbClr val="0D0D0D"/>
                    </a:solidFill>
                  </a:tcPr>
                </a:tc>
                <a:tc>
                  <a:txBody>
                    <a:bodyPr/>
                    <a:lstStyle/>
                    <a:p>
                      <a:pPr algn="ctr" rtl="0" fontAlgn="ctr">
                        <a:buNone/>
                      </a:pPr>
                      <a:r>
                        <a:rPr lang="en-IN" sz="1200" b="1" i="0" u="none" strike="noStrike">
                          <a:solidFill>
                            <a:srgbClr val="FFFFFF"/>
                          </a:solidFill>
                          <a:effectLst/>
                          <a:latin typeface="Cambria" panose="02040503050406030204" pitchFamily="18" charset="0"/>
                        </a:rPr>
                        <a:t>Expense </a:t>
                      </a:r>
                    </a:p>
                  </a:txBody>
                  <a:tcPr marL="7525" marR="7525" marT="7525"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rgbClr val="0D0D0D"/>
                    </a:solidFill>
                  </a:tcPr>
                </a:tc>
                <a:tc>
                  <a:txBody>
                    <a:bodyPr/>
                    <a:lstStyle/>
                    <a:p>
                      <a:pPr algn="ctr" rtl="0" fontAlgn="ctr">
                        <a:buNone/>
                      </a:pPr>
                      <a:r>
                        <a:rPr lang="en-IN" sz="1200" b="1" i="0" u="none" strike="noStrike">
                          <a:solidFill>
                            <a:srgbClr val="FFFFFF"/>
                          </a:solidFill>
                          <a:effectLst/>
                          <a:latin typeface="Cambria" panose="02040503050406030204" pitchFamily="18" charset="0"/>
                        </a:rPr>
                        <a:t>Large</a:t>
                      </a:r>
                    </a:p>
                  </a:txBody>
                  <a:tcPr marL="7525" marR="7525" marT="7525"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rgbClr val="0D0D0D"/>
                    </a:solidFill>
                  </a:tcPr>
                </a:tc>
                <a:tc>
                  <a:txBody>
                    <a:bodyPr/>
                    <a:lstStyle/>
                    <a:p>
                      <a:pPr algn="ctr" rtl="0" fontAlgn="ctr">
                        <a:buNone/>
                      </a:pPr>
                      <a:r>
                        <a:rPr lang="en-IN" sz="1200" b="1" i="0" u="none" strike="noStrike">
                          <a:solidFill>
                            <a:srgbClr val="FFFFFF"/>
                          </a:solidFill>
                          <a:effectLst/>
                          <a:latin typeface="Cambria" panose="02040503050406030204" pitchFamily="18" charset="0"/>
                        </a:rPr>
                        <a:t>Mid</a:t>
                      </a:r>
                    </a:p>
                  </a:txBody>
                  <a:tcPr marL="7525" marR="7525" marT="7525"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rgbClr val="0D0D0D"/>
                    </a:solidFill>
                  </a:tcPr>
                </a:tc>
                <a:tc>
                  <a:txBody>
                    <a:bodyPr/>
                    <a:lstStyle/>
                    <a:p>
                      <a:pPr algn="ctr" rtl="0" fontAlgn="ctr">
                        <a:buNone/>
                      </a:pPr>
                      <a:r>
                        <a:rPr lang="en-IN" sz="1200" b="1" i="0" u="none" strike="noStrike">
                          <a:solidFill>
                            <a:srgbClr val="FFFFFF"/>
                          </a:solidFill>
                          <a:effectLst/>
                          <a:latin typeface="Cambria" panose="02040503050406030204" pitchFamily="18" charset="0"/>
                        </a:rPr>
                        <a:t>Small</a:t>
                      </a:r>
                    </a:p>
                  </a:txBody>
                  <a:tcPr marL="7525" marR="7525" marT="7525"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rgbClr val="0D0D0D"/>
                    </a:solidFill>
                  </a:tcPr>
                </a:tc>
                <a:tc>
                  <a:txBody>
                    <a:bodyPr/>
                    <a:lstStyle/>
                    <a:p>
                      <a:pPr algn="ctr" rtl="0" fontAlgn="ctr">
                        <a:buNone/>
                      </a:pPr>
                      <a:r>
                        <a:rPr lang="en-IN" sz="1200" b="1" i="0" u="none" strike="noStrike">
                          <a:solidFill>
                            <a:srgbClr val="FFFFFF"/>
                          </a:solidFill>
                          <a:effectLst/>
                          <a:latin typeface="Cambria" panose="02040503050406030204" pitchFamily="18" charset="0"/>
                        </a:rPr>
                        <a:t>Others</a:t>
                      </a:r>
                    </a:p>
                  </a:txBody>
                  <a:tcPr marL="7525" marR="7525" marT="7525"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rgbClr val="0D0D0D"/>
                    </a:solidFill>
                  </a:tcPr>
                </a:tc>
                <a:extLst>
                  <a:ext uri="{0D108BD9-81ED-4DB2-BD59-A6C34878D82A}">
                    <a16:rowId xmlns:a16="http://schemas.microsoft.com/office/drawing/2014/main" val="3434608387"/>
                  </a:ext>
                </a:extLst>
              </a:tr>
              <a:tr h="197076">
                <a:tc>
                  <a:txBody>
                    <a:bodyPr/>
                    <a:lstStyle/>
                    <a:p>
                      <a:pPr algn="l" rtl="0" fontAlgn="ctr">
                        <a:buNone/>
                      </a:pPr>
                      <a:r>
                        <a:rPr lang="en-IN" sz="1100" b="1" i="0" u="none" strike="noStrike" dirty="0">
                          <a:solidFill>
                            <a:srgbClr val="000000"/>
                          </a:solidFill>
                          <a:effectLst/>
                          <a:latin typeface="Cambria" panose="02040503050406030204" pitchFamily="18" charset="0"/>
                        </a:rPr>
                        <a:t>Multi Cap Funds</a:t>
                      </a:r>
                    </a:p>
                  </a:txBody>
                  <a:tcPr marL="72000" marR="9525" marT="9525"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rgbClr val="D0CECE"/>
                    </a:solidFill>
                  </a:tcPr>
                </a:tc>
                <a:tc>
                  <a:txBody>
                    <a:bodyPr/>
                    <a:lstStyle/>
                    <a:p>
                      <a:pPr algn="ctr" rtl="0" fontAlgn="ctr">
                        <a:buNone/>
                      </a:pPr>
                      <a:r>
                        <a:rPr lang="en-IN" sz="1100" b="1" i="0" u="none" strike="noStrike">
                          <a:solidFill>
                            <a:srgbClr val="000000"/>
                          </a:solidFill>
                          <a:effectLst/>
                          <a:latin typeface="Cambria" panose="02040503050406030204" pitchFamily="18" charset="0"/>
                        </a:rPr>
                        <a:t> </a:t>
                      </a:r>
                    </a:p>
                  </a:txBody>
                  <a:tcPr marL="9525" marR="9525" marT="9525"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rgbClr val="D0CECE"/>
                    </a:solidFill>
                  </a:tcPr>
                </a:tc>
                <a:tc>
                  <a:txBody>
                    <a:bodyPr/>
                    <a:lstStyle/>
                    <a:p>
                      <a:pPr algn="ctr" rtl="0" fontAlgn="ctr">
                        <a:buNone/>
                      </a:pPr>
                      <a:r>
                        <a:rPr lang="en-IN" sz="1100" b="1" i="0" u="none" strike="noStrike">
                          <a:solidFill>
                            <a:srgbClr val="000000"/>
                          </a:solidFill>
                          <a:effectLst/>
                          <a:latin typeface="Cambria" panose="02040503050406030204" pitchFamily="18" charset="0"/>
                        </a:rPr>
                        <a:t> </a:t>
                      </a:r>
                    </a:p>
                  </a:txBody>
                  <a:tcPr marL="9525" marR="9525" marT="9525"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rgbClr val="D0CECE"/>
                    </a:solidFill>
                  </a:tcPr>
                </a:tc>
                <a:tc>
                  <a:txBody>
                    <a:bodyPr/>
                    <a:lstStyle/>
                    <a:p>
                      <a:pPr algn="ctr" rtl="0" fontAlgn="ctr">
                        <a:buNone/>
                      </a:pPr>
                      <a:r>
                        <a:rPr lang="en-IN" sz="1100" b="1" i="0" u="none" strike="noStrike">
                          <a:solidFill>
                            <a:srgbClr val="000000"/>
                          </a:solidFill>
                          <a:effectLst/>
                          <a:latin typeface="Cambria" panose="02040503050406030204" pitchFamily="18" charset="0"/>
                        </a:rPr>
                        <a:t> </a:t>
                      </a:r>
                    </a:p>
                  </a:txBody>
                  <a:tcPr marL="9525" marR="9525" marT="9525"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rgbClr val="D0CECE"/>
                    </a:solidFill>
                  </a:tcPr>
                </a:tc>
                <a:tc>
                  <a:txBody>
                    <a:bodyPr/>
                    <a:lstStyle/>
                    <a:p>
                      <a:pPr algn="ctr" rtl="0" fontAlgn="ctr">
                        <a:buNone/>
                      </a:pPr>
                      <a:r>
                        <a:rPr lang="en-IN" sz="1100" b="1" i="0" u="none" strike="noStrike">
                          <a:solidFill>
                            <a:srgbClr val="000000"/>
                          </a:solidFill>
                          <a:effectLst/>
                          <a:latin typeface="Cambria" panose="02040503050406030204" pitchFamily="18" charset="0"/>
                        </a:rPr>
                        <a:t> </a:t>
                      </a:r>
                    </a:p>
                  </a:txBody>
                  <a:tcPr marL="9525" marR="9525" marT="9525"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rgbClr val="D0CECE"/>
                    </a:solidFill>
                  </a:tcPr>
                </a:tc>
                <a:tc>
                  <a:txBody>
                    <a:bodyPr/>
                    <a:lstStyle/>
                    <a:p>
                      <a:pPr algn="ctr" rtl="0" fontAlgn="ctr">
                        <a:buNone/>
                      </a:pPr>
                      <a:r>
                        <a:rPr lang="en-IN" sz="1100" b="1" i="0" u="none" strike="noStrike">
                          <a:solidFill>
                            <a:srgbClr val="000000"/>
                          </a:solidFill>
                          <a:effectLst/>
                          <a:latin typeface="Cambria" panose="02040503050406030204" pitchFamily="18" charset="0"/>
                        </a:rPr>
                        <a:t> </a:t>
                      </a:r>
                    </a:p>
                  </a:txBody>
                  <a:tcPr marL="9525" marR="9525" marT="9525"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rgbClr val="D0CECE"/>
                    </a:solidFill>
                  </a:tcPr>
                </a:tc>
                <a:tc>
                  <a:txBody>
                    <a:bodyPr/>
                    <a:lstStyle/>
                    <a:p>
                      <a:pPr algn="ctr" rtl="0" fontAlgn="ctr">
                        <a:buNone/>
                      </a:pPr>
                      <a:r>
                        <a:rPr lang="en-IN" sz="1100" b="1" i="0" u="none" strike="noStrike">
                          <a:solidFill>
                            <a:srgbClr val="000000"/>
                          </a:solidFill>
                          <a:effectLst/>
                          <a:latin typeface="Cambria" panose="02040503050406030204" pitchFamily="18" charset="0"/>
                        </a:rPr>
                        <a:t> </a:t>
                      </a:r>
                    </a:p>
                  </a:txBody>
                  <a:tcPr marL="9525" marR="9525" marT="9525"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rgbClr val="D0CECE"/>
                    </a:solidFill>
                  </a:tcPr>
                </a:tc>
                <a:tc>
                  <a:txBody>
                    <a:bodyPr/>
                    <a:lstStyle/>
                    <a:p>
                      <a:pPr algn="ctr" rtl="0" fontAlgn="ctr">
                        <a:buNone/>
                      </a:pPr>
                      <a:r>
                        <a:rPr lang="en-IN" sz="1100" b="1" i="0" u="none" strike="noStrike">
                          <a:solidFill>
                            <a:srgbClr val="000000"/>
                          </a:solidFill>
                          <a:effectLst/>
                          <a:latin typeface="Cambria" panose="02040503050406030204" pitchFamily="18" charset="0"/>
                        </a:rPr>
                        <a:t> </a:t>
                      </a:r>
                    </a:p>
                  </a:txBody>
                  <a:tcPr marL="9525" marR="9525" marT="9525"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rgbClr val="D0CECE"/>
                    </a:solidFill>
                  </a:tcPr>
                </a:tc>
                <a:tc>
                  <a:txBody>
                    <a:bodyPr/>
                    <a:lstStyle/>
                    <a:p>
                      <a:pPr algn="ctr" rtl="0" fontAlgn="ctr">
                        <a:buNone/>
                      </a:pPr>
                      <a:r>
                        <a:rPr lang="en-IN" sz="1100" b="1" i="0" u="none" strike="noStrike">
                          <a:solidFill>
                            <a:srgbClr val="000000"/>
                          </a:solidFill>
                          <a:effectLst/>
                          <a:latin typeface="Cambria" panose="02040503050406030204" pitchFamily="18" charset="0"/>
                        </a:rPr>
                        <a:t> </a:t>
                      </a:r>
                    </a:p>
                  </a:txBody>
                  <a:tcPr marL="9525" marR="9525" marT="9525"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rgbClr val="D0CECE"/>
                    </a:solidFill>
                  </a:tcPr>
                </a:tc>
                <a:tc>
                  <a:txBody>
                    <a:bodyPr/>
                    <a:lstStyle/>
                    <a:p>
                      <a:pPr algn="ctr" rtl="0" fontAlgn="ctr">
                        <a:buNone/>
                      </a:pPr>
                      <a:r>
                        <a:rPr lang="en-IN" sz="1100" b="1" i="0" u="none" strike="noStrike">
                          <a:solidFill>
                            <a:srgbClr val="000000"/>
                          </a:solidFill>
                          <a:effectLst/>
                          <a:latin typeface="Cambria" panose="02040503050406030204" pitchFamily="18" charset="0"/>
                        </a:rPr>
                        <a:t> </a:t>
                      </a:r>
                    </a:p>
                  </a:txBody>
                  <a:tcPr marL="9525" marR="9525" marT="9525"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rgbClr val="D0CECE"/>
                    </a:solidFill>
                  </a:tcPr>
                </a:tc>
                <a:tc>
                  <a:txBody>
                    <a:bodyPr/>
                    <a:lstStyle/>
                    <a:p>
                      <a:pPr algn="ctr" rtl="0" fontAlgn="ctr">
                        <a:buNone/>
                      </a:pPr>
                      <a:r>
                        <a:rPr lang="en-IN" sz="1100" b="1" i="0" u="none" strike="noStrike">
                          <a:solidFill>
                            <a:srgbClr val="000000"/>
                          </a:solidFill>
                          <a:effectLst/>
                          <a:latin typeface="Cambria" panose="02040503050406030204" pitchFamily="18" charset="0"/>
                        </a:rPr>
                        <a:t> </a:t>
                      </a:r>
                    </a:p>
                  </a:txBody>
                  <a:tcPr marL="9525" marR="9525" marT="9525"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rgbClr val="D0CECE"/>
                    </a:solidFill>
                  </a:tcPr>
                </a:tc>
                <a:tc>
                  <a:txBody>
                    <a:bodyPr/>
                    <a:lstStyle/>
                    <a:p>
                      <a:pPr algn="ctr" rtl="0" fontAlgn="ctr">
                        <a:buNone/>
                      </a:pPr>
                      <a:r>
                        <a:rPr lang="en-IN" sz="1100" b="1" i="0" u="none" strike="noStrike">
                          <a:solidFill>
                            <a:srgbClr val="000000"/>
                          </a:solidFill>
                          <a:effectLst/>
                          <a:latin typeface="Cambria" panose="02040503050406030204" pitchFamily="18" charset="0"/>
                        </a:rPr>
                        <a:t> </a:t>
                      </a:r>
                    </a:p>
                  </a:txBody>
                  <a:tcPr marL="9525" marR="9525" marT="9525"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rgbClr val="D0CECE"/>
                    </a:solidFill>
                  </a:tcPr>
                </a:tc>
                <a:tc>
                  <a:txBody>
                    <a:bodyPr/>
                    <a:lstStyle/>
                    <a:p>
                      <a:pPr algn="ctr" rtl="0" fontAlgn="ctr">
                        <a:buNone/>
                      </a:pPr>
                      <a:r>
                        <a:rPr lang="en-IN" sz="1100" b="1" i="0" u="none" strike="noStrike">
                          <a:solidFill>
                            <a:srgbClr val="000000"/>
                          </a:solidFill>
                          <a:effectLst/>
                          <a:latin typeface="Cambria" panose="02040503050406030204" pitchFamily="18" charset="0"/>
                        </a:rPr>
                        <a:t> </a:t>
                      </a:r>
                    </a:p>
                  </a:txBody>
                  <a:tcPr marL="9525" marR="9525" marT="9525"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rgbClr val="D0CECE"/>
                    </a:solidFill>
                  </a:tcPr>
                </a:tc>
                <a:tc>
                  <a:txBody>
                    <a:bodyPr/>
                    <a:lstStyle/>
                    <a:p>
                      <a:pPr algn="ctr" rtl="0" fontAlgn="ctr">
                        <a:buNone/>
                      </a:pPr>
                      <a:r>
                        <a:rPr lang="en-IN" sz="1100" b="1" i="0" u="none" strike="noStrike">
                          <a:solidFill>
                            <a:srgbClr val="000000"/>
                          </a:solidFill>
                          <a:effectLst/>
                          <a:latin typeface="Cambria" panose="02040503050406030204" pitchFamily="18" charset="0"/>
                        </a:rPr>
                        <a:t> </a:t>
                      </a:r>
                    </a:p>
                  </a:txBody>
                  <a:tcPr marL="9525" marR="9525" marT="9525"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rgbClr val="BFBFBF"/>
                    </a:solidFill>
                  </a:tcPr>
                </a:tc>
                <a:tc>
                  <a:txBody>
                    <a:bodyPr/>
                    <a:lstStyle/>
                    <a:p>
                      <a:pPr algn="ctr" rtl="0" fontAlgn="ctr">
                        <a:buNone/>
                      </a:pPr>
                      <a:r>
                        <a:rPr lang="en-IN" sz="1100" b="1" i="0" u="none" strike="noStrike">
                          <a:solidFill>
                            <a:srgbClr val="000000"/>
                          </a:solidFill>
                          <a:effectLst/>
                          <a:latin typeface="Cambria" panose="02040503050406030204" pitchFamily="18" charset="0"/>
                        </a:rPr>
                        <a:t> </a:t>
                      </a:r>
                    </a:p>
                  </a:txBody>
                  <a:tcPr marL="9525" marR="9525" marT="9525"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rgbClr val="BFBFBF"/>
                    </a:solidFill>
                  </a:tcPr>
                </a:tc>
                <a:tc>
                  <a:txBody>
                    <a:bodyPr/>
                    <a:lstStyle/>
                    <a:p>
                      <a:pPr algn="ctr" rtl="0" fontAlgn="ctr">
                        <a:buNone/>
                      </a:pPr>
                      <a:r>
                        <a:rPr lang="en-IN" sz="1100" b="1" i="0" u="none" strike="noStrike">
                          <a:solidFill>
                            <a:srgbClr val="000000"/>
                          </a:solidFill>
                          <a:effectLst/>
                          <a:latin typeface="Cambria" panose="02040503050406030204" pitchFamily="18" charset="0"/>
                        </a:rPr>
                        <a:t> </a:t>
                      </a:r>
                    </a:p>
                  </a:txBody>
                  <a:tcPr marL="9525" marR="9525" marT="9525"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rgbClr val="BFBFBF"/>
                    </a:solidFill>
                  </a:tcPr>
                </a:tc>
                <a:tc>
                  <a:txBody>
                    <a:bodyPr/>
                    <a:lstStyle/>
                    <a:p>
                      <a:pPr algn="ctr" rtl="0" fontAlgn="ctr">
                        <a:buNone/>
                      </a:pPr>
                      <a:r>
                        <a:rPr lang="en-IN" sz="1100" b="1" i="0" u="none" strike="noStrike">
                          <a:solidFill>
                            <a:srgbClr val="000000"/>
                          </a:solidFill>
                          <a:effectLst/>
                          <a:latin typeface="Cambria" panose="02040503050406030204" pitchFamily="18" charset="0"/>
                        </a:rPr>
                        <a:t> </a:t>
                      </a:r>
                    </a:p>
                  </a:txBody>
                  <a:tcPr marL="9525" marR="9525" marT="9525"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rgbClr val="BFBFBF"/>
                    </a:solidFill>
                  </a:tcPr>
                </a:tc>
                <a:extLst>
                  <a:ext uri="{0D108BD9-81ED-4DB2-BD59-A6C34878D82A}">
                    <a16:rowId xmlns:a16="http://schemas.microsoft.com/office/drawing/2014/main" val="3888648205"/>
                  </a:ext>
                </a:extLst>
              </a:tr>
              <a:tr h="197076">
                <a:tc>
                  <a:txBody>
                    <a:bodyPr/>
                    <a:lstStyle/>
                    <a:p>
                      <a:pPr algn="l" rtl="0" fontAlgn="ctr">
                        <a:buNone/>
                      </a:pPr>
                      <a:r>
                        <a:rPr lang="it-IT" sz="1100" b="0" i="0" u="none" strike="noStrike" dirty="0">
                          <a:solidFill>
                            <a:srgbClr val="000000"/>
                          </a:solidFill>
                          <a:effectLst/>
                          <a:latin typeface="Cambria" panose="02040503050406030204" pitchFamily="18" charset="0"/>
                        </a:rPr>
                        <a:t>Nippon India Multi Cap Fund(G)</a:t>
                      </a:r>
                    </a:p>
                  </a:txBody>
                  <a:tcPr marL="72000" marR="9525" marT="9525"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rtl="0" fontAlgn="ctr">
                        <a:buNone/>
                      </a:pPr>
                      <a:r>
                        <a:rPr lang="en-US" sz="1100" b="0" i="0" u="none" strike="noStrike" dirty="0">
                          <a:solidFill>
                            <a:srgbClr val="000000"/>
                          </a:solidFill>
                          <a:effectLst/>
                          <a:latin typeface="Cambria" panose="02040503050406030204" pitchFamily="18" charset="0"/>
                        </a:rPr>
                        <a:t>55,587.00</a:t>
                      </a:r>
                    </a:p>
                  </a:txBody>
                  <a:tcPr marL="7620" marR="7620" marT="762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28-Mar-2005</a:t>
                      </a:r>
                    </a:p>
                  </a:txBody>
                  <a:tcPr marL="7620" marR="7620" marT="762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0.57</a:t>
                      </a:r>
                    </a:p>
                  </a:txBody>
                  <a:tcPr marL="7620" marR="7620" marT="762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2.42</a:t>
                      </a:r>
                    </a:p>
                  </a:txBody>
                  <a:tcPr marL="7620" marR="7620" marT="762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5.32</a:t>
                      </a:r>
                    </a:p>
                  </a:txBody>
                  <a:tcPr marL="7620" marR="7620" marT="762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1.22</a:t>
                      </a:r>
                    </a:p>
                  </a:txBody>
                  <a:tcPr marL="7620" marR="7620" marT="762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1.02</a:t>
                      </a:r>
                    </a:p>
                  </a:txBody>
                  <a:tcPr marL="7620" marR="7620" marT="762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14.36</a:t>
                      </a:r>
                    </a:p>
                  </a:txBody>
                  <a:tcPr marL="7620" marR="7620" marT="762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18.34</a:t>
                      </a:r>
                    </a:p>
                  </a:txBody>
                  <a:tcPr marL="7620" marR="7620" marT="762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15.09</a:t>
                      </a:r>
                    </a:p>
                  </a:txBody>
                  <a:tcPr marL="7620" marR="7620" marT="762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17.32</a:t>
                      </a:r>
                    </a:p>
                  </a:txBody>
                  <a:tcPr marL="7620" marR="7620" marT="762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1.21</a:t>
                      </a:r>
                    </a:p>
                  </a:txBody>
                  <a:tcPr marL="7620" marR="7620" marT="762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45.97</a:t>
                      </a:r>
                    </a:p>
                  </a:txBody>
                  <a:tcPr marL="7620" marR="7620" marT="762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26.93</a:t>
                      </a:r>
                    </a:p>
                  </a:txBody>
                  <a:tcPr marL="7620" marR="7620" marT="762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25.84</a:t>
                      </a:r>
                    </a:p>
                  </a:txBody>
                  <a:tcPr marL="7620" marR="7620" marT="762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1.26</a:t>
                      </a:r>
                    </a:p>
                  </a:txBody>
                  <a:tcPr marL="7620" marR="7620" marT="762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extLst>
                  <a:ext uri="{0D108BD9-81ED-4DB2-BD59-A6C34878D82A}">
                    <a16:rowId xmlns:a16="http://schemas.microsoft.com/office/drawing/2014/main" val="590977436"/>
                  </a:ext>
                </a:extLst>
              </a:tr>
              <a:tr h="197076">
                <a:tc>
                  <a:txBody>
                    <a:bodyPr/>
                    <a:lstStyle/>
                    <a:p>
                      <a:pPr algn="l" rtl="0" fontAlgn="ctr">
                        <a:buNone/>
                      </a:pPr>
                      <a:r>
                        <a:rPr lang="en-US" sz="1100" b="0" i="0" u="none" strike="noStrike" dirty="0">
                          <a:solidFill>
                            <a:srgbClr val="000000"/>
                          </a:solidFill>
                          <a:effectLst/>
                          <a:latin typeface="Cambria" panose="02040503050406030204" pitchFamily="18" charset="0"/>
                        </a:rPr>
                        <a:t>Kotak Multicap Fund-Reg(G)</a:t>
                      </a:r>
                    </a:p>
                  </a:txBody>
                  <a:tcPr marL="72000" marR="9525" marT="9525"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rtl="0" fontAlgn="ctr">
                        <a:buNone/>
                      </a:pPr>
                      <a:r>
                        <a:rPr lang="en-US" sz="1100" b="0" i="0" u="none" strike="noStrike" dirty="0">
                          <a:solidFill>
                            <a:srgbClr val="000000"/>
                          </a:solidFill>
                          <a:effectLst/>
                          <a:latin typeface="Cambria" panose="02040503050406030204" pitchFamily="18" charset="0"/>
                        </a:rPr>
                        <a:t>29,274.39</a:t>
                      </a:r>
                    </a:p>
                  </a:txBody>
                  <a:tcPr marL="7620" marR="7620" marT="762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fontAlgn="b">
                        <a:buNone/>
                      </a:pPr>
                      <a:r>
                        <a:rPr lang="en-US" sz="1100" b="0" i="0" u="none" strike="noStrike" dirty="0">
                          <a:solidFill>
                            <a:srgbClr val="000000"/>
                          </a:solidFill>
                          <a:effectLst/>
                          <a:latin typeface="Cambria" panose="02040503050406030204" pitchFamily="18" charset="0"/>
                          <a:ea typeface="Cambria" panose="02040503050406030204" pitchFamily="18" charset="0"/>
                        </a:rPr>
                        <a:t>29-Sep-2021</a:t>
                      </a:r>
                      <a:endParaRPr lang="en-IN" sz="1100" b="0" i="0" u="none" strike="noStrike" dirty="0">
                        <a:solidFill>
                          <a:srgbClr val="000000"/>
                        </a:solidFill>
                        <a:effectLst/>
                        <a:latin typeface="Cambria" panose="02040503050406030204" pitchFamily="18" charset="0"/>
                        <a:ea typeface="Cambria" panose="02040503050406030204" pitchFamily="18" charset="0"/>
                      </a:endParaRPr>
                    </a:p>
                  </a:txBody>
                  <a:tcPr marL="9525" marR="9525" marT="9525"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fontAlgn="b">
                        <a:buNone/>
                      </a:pPr>
                      <a:r>
                        <a:rPr lang="en-IN" sz="1100" b="0" i="0" u="none" strike="noStrike" dirty="0">
                          <a:solidFill>
                            <a:srgbClr val="000000"/>
                          </a:solidFill>
                          <a:effectLst/>
                          <a:latin typeface="Cambria" panose="02040503050406030204" pitchFamily="18" charset="0"/>
                          <a:ea typeface="Cambria" panose="02040503050406030204" pitchFamily="18" charset="0"/>
                        </a:rPr>
                        <a:t>1.02</a:t>
                      </a:r>
                    </a:p>
                  </a:txBody>
                  <a:tcPr marL="9525" marR="9525" marT="9525"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fontAlgn="b">
                        <a:buNone/>
                      </a:pPr>
                      <a:r>
                        <a:rPr lang="en-IN" sz="1100" b="0" i="0" u="none" strike="noStrike">
                          <a:solidFill>
                            <a:srgbClr val="000000"/>
                          </a:solidFill>
                          <a:effectLst/>
                          <a:latin typeface="Cambria" panose="02040503050406030204" pitchFamily="18" charset="0"/>
                          <a:ea typeface="Cambria" panose="02040503050406030204" pitchFamily="18" charset="0"/>
                        </a:rPr>
                        <a:t>2.84</a:t>
                      </a:r>
                    </a:p>
                  </a:txBody>
                  <a:tcPr marL="9525" marR="9525" marT="9525"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fontAlgn="b">
                        <a:buNone/>
                      </a:pPr>
                      <a:r>
                        <a:rPr lang="en-IN" sz="1100" b="0" i="0" u="none" strike="noStrike" dirty="0">
                          <a:solidFill>
                            <a:srgbClr val="000000"/>
                          </a:solidFill>
                          <a:effectLst/>
                          <a:latin typeface="Cambria" panose="02040503050406030204" pitchFamily="18" charset="0"/>
                          <a:ea typeface="Cambria" panose="02040503050406030204" pitchFamily="18" charset="0"/>
                        </a:rPr>
                        <a:t>4.78</a:t>
                      </a:r>
                    </a:p>
                  </a:txBody>
                  <a:tcPr marL="9525" marR="9525" marT="9525"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fontAlgn="b">
                        <a:buNone/>
                      </a:pPr>
                      <a:r>
                        <a:rPr lang="en-IN" sz="1100" b="0" i="0" u="none" strike="noStrike" dirty="0">
                          <a:solidFill>
                            <a:srgbClr val="000000"/>
                          </a:solidFill>
                          <a:effectLst/>
                          <a:latin typeface="Cambria" panose="02040503050406030204" pitchFamily="18" charset="0"/>
                          <a:ea typeface="Cambria" panose="02040503050406030204" pitchFamily="18" charset="0"/>
                        </a:rPr>
                        <a:t>8.41</a:t>
                      </a:r>
                    </a:p>
                  </a:txBody>
                  <a:tcPr marL="9525" marR="9525" marT="9525"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fontAlgn="b">
                        <a:buNone/>
                      </a:pPr>
                      <a:r>
                        <a:rPr lang="en-IN" sz="1100" b="0" i="0" u="none" strike="noStrike">
                          <a:solidFill>
                            <a:srgbClr val="000000"/>
                          </a:solidFill>
                          <a:effectLst/>
                          <a:latin typeface="Cambria" panose="02040503050406030204" pitchFamily="18" charset="0"/>
                          <a:ea typeface="Cambria" panose="02040503050406030204" pitchFamily="18" charset="0"/>
                        </a:rPr>
                        <a:t>1.85</a:t>
                      </a:r>
                    </a:p>
                  </a:txBody>
                  <a:tcPr marL="9525" marR="9525" marT="9525"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fontAlgn="b">
                        <a:buNone/>
                      </a:pPr>
                      <a:r>
                        <a:rPr lang="en-IN" sz="1100" b="0" i="0" u="none" strike="noStrike" dirty="0">
                          <a:solidFill>
                            <a:srgbClr val="000000"/>
                          </a:solidFill>
                          <a:effectLst/>
                          <a:latin typeface="Cambria" panose="02040503050406030204" pitchFamily="18" charset="0"/>
                          <a:ea typeface="Cambria" panose="02040503050406030204" pitchFamily="18" charset="0"/>
                        </a:rPr>
                        <a:t>17.22</a:t>
                      </a:r>
                    </a:p>
                  </a:txBody>
                  <a:tcPr marL="9525" marR="9525" marT="9525"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marL="0" algn="ctr" defTabSz="914400" rtl="0" eaLnBrk="1" fontAlgn="ctr" latinLnBrk="0" hangingPunct="1">
                        <a:buNone/>
                      </a:pPr>
                      <a:r>
                        <a:rPr lang="en-IN" sz="1100" b="0" i="0" u="none" strike="noStrike" kern="1200" dirty="0">
                          <a:solidFill>
                            <a:srgbClr val="000000"/>
                          </a:solidFill>
                          <a:effectLst/>
                          <a:latin typeface="Cambria" panose="02040503050406030204" pitchFamily="18" charset="0"/>
                          <a:ea typeface="+mn-ea"/>
                          <a:cs typeface="+mn-cs"/>
                        </a:rPr>
                        <a:t>- </a:t>
                      </a:r>
                    </a:p>
                  </a:txBody>
                  <a:tcPr marL="9525" marR="9525" marT="9525"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marL="0" algn="ctr" defTabSz="914400" rtl="0" eaLnBrk="1" fontAlgn="ctr" latinLnBrk="0" hangingPunct="1">
                        <a:buNone/>
                      </a:pPr>
                      <a:r>
                        <a:rPr lang="en-IN" sz="1100" b="0" i="0" u="none" strike="noStrike" kern="1200" dirty="0">
                          <a:solidFill>
                            <a:srgbClr val="000000"/>
                          </a:solidFill>
                          <a:effectLst/>
                          <a:latin typeface="Cambria" panose="02040503050406030204" pitchFamily="18" charset="0"/>
                          <a:ea typeface="+mn-ea"/>
                          <a:cs typeface="+mn-cs"/>
                        </a:rPr>
                        <a:t> -</a:t>
                      </a:r>
                    </a:p>
                  </a:txBody>
                  <a:tcPr marL="9525" marR="9525" marT="9525"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fontAlgn="b">
                        <a:buNone/>
                      </a:pPr>
                      <a:r>
                        <a:rPr lang="en-IN" sz="1100" b="0" i="0" u="none" strike="noStrike">
                          <a:solidFill>
                            <a:srgbClr val="000000"/>
                          </a:solidFill>
                          <a:effectLst/>
                          <a:latin typeface="Cambria" panose="02040503050406030204" pitchFamily="18" charset="0"/>
                          <a:ea typeface="Cambria" panose="02040503050406030204" pitchFamily="18" charset="0"/>
                        </a:rPr>
                        <a:t>15.59</a:t>
                      </a:r>
                    </a:p>
                  </a:txBody>
                  <a:tcPr marL="9525" marR="9525" marT="9525"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fontAlgn="b">
                        <a:buNone/>
                      </a:pPr>
                      <a:r>
                        <a:rPr lang="en-US" sz="1100" b="0" i="0" u="none" strike="noStrike" dirty="0">
                          <a:solidFill>
                            <a:srgbClr val="000000"/>
                          </a:solidFill>
                          <a:effectLst/>
                          <a:latin typeface="Cambria" panose="02040503050406030204" pitchFamily="18" charset="0"/>
                          <a:ea typeface="Cambria" panose="02040503050406030204" pitchFamily="18" charset="0"/>
                        </a:rPr>
                        <a:t>1.35</a:t>
                      </a:r>
                      <a:endParaRPr lang="en-IN" sz="1100" b="0" i="0" u="none" strike="noStrike" dirty="0">
                        <a:solidFill>
                          <a:srgbClr val="000000"/>
                        </a:solidFill>
                        <a:effectLst/>
                        <a:latin typeface="Cambria" panose="02040503050406030204" pitchFamily="18" charset="0"/>
                        <a:ea typeface="Cambria" panose="02040503050406030204" pitchFamily="18" charset="0"/>
                      </a:endParaRPr>
                    </a:p>
                  </a:txBody>
                  <a:tcPr marL="9525" marR="9525" marT="9525"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fontAlgn="b">
                        <a:buNone/>
                      </a:pPr>
                      <a:r>
                        <a:rPr lang="en-IN" sz="1100" b="0" i="0" u="none" strike="noStrike" dirty="0">
                          <a:solidFill>
                            <a:srgbClr val="000000"/>
                          </a:solidFill>
                          <a:effectLst/>
                          <a:latin typeface="Cambria" panose="02040503050406030204" pitchFamily="18" charset="0"/>
                          <a:ea typeface="Cambria" panose="02040503050406030204" pitchFamily="18" charset="0"/>
                        </a:rPr>
                        <a:t>41.51</a:t>
                      </a:r>
                    </a:p>
                  </a:txBody>
                  <a:tcPr marL="9525" marR="9525" marT="9525"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fontAlgn="b">
                        <a:buNone/>
                      </a:pPr>
                      <a:r>
                        <a:rPr lang="en-IN" sz="1100" b="0" i="0" u="none" strike="noStrike" dirty="0">
                          <a:solidFill>
                            <a:srgbClr val="000000"/>
                          </a:solidFill>
                          <a:effectLst/>
                          <a:latin typeface="Cambria" panose="02040503050406030204" pitchFamily="18" charset="0"/>
                          <a:ea typeface="Cambria" panose="02040503050406030204" pitchFamily="18" charset="0"/>
                        </a:rPr>
                        <a:t>26.98</a:t>
                      </a:r>
                    </a:p>
                  </a:txBody>
                  <a:tcPr marL="9525" marR="9525" marT="9525"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fontAlgn="b">
                        <a:buNone/>
                      </a:pPr>
                      <a:r>
                        <a:rPr lang="en-IN" sz="1100" b="0" i="0" u="none" strike="noStrike" dirty="0">
                          <a:solidFill>
                            <a:srgbClr val="000000"/>
                          </a:solidFill>
                          <a:effectLst/>
                          <a:latin typeface="Cambria" panose="02040503050406030204" pitchFamily="18" charset="0"/>
                          <a:ea typeface="Cambria" panose="02040503050406030204" pitchFamily="18" charset="0"/>
                        </a:rPr>
                        <a:t>27.51</a:t>
                      </a:r>
                    </a:p>
                  </a:txBody>
                  <a:tcPr marL="9525" marR="9525" marT="9525"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fontAlgn="b">
                        <a:buNone/>
                      </a:pPr>
                      <a:r>
                        <a:rPr lang="en-IN" sz="1100" b="0" i="0" u="none" strike="noStrike" dirty="0">
                          <a:solidFill>
                            <a:srgbClr val="000000"/>
                          </a:solidFill>
                          <a:effectLst/>
                          <a:latin typeface="Cambria" panose="02040503050406030204" pitchFamily="18" charset="0"/>
                          <a:ea typeface="Cambria" panose="02040503050406030204" pitchFamily="18" charset="0"/>
                        </a:rPr>
                        <a:t>4.01</a:t>
                      </a:r>
                    </a:p>
                  </a:txBody>
                  <a:tcPr marL="9525" marR="9525" marT="9525"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extLst>
                  <a:ext uri="{0D108BD9-81ED-4DB2-BD59-A6C34878D82A}">
                    <a16:rowId xmlns:a16="http://schemas.microsoft.com/office/drawing/2014/main" val="2732483705"/>
                  </a:ext>
                </a:extLst>
              </a:tr>
              <a:tr h="197076">
                <a:tc>
                  <a:txBody>
                    <a:bodyPr/>
                    <a:lstStyle/>
                    <a:p>
                      <a:pPr algn="l" rtl="0" fontAlgn="ctr">
                        <a:buNone/>
                      </a:pPr>
                      <a:r>
                        <a:rPr lang="en-US" sz="1100" b="0" i="0" u="none" strike="noStrike" dirty="0">
                          <a:solidFill>
                            <a:srgbClr val="000000"/>
                          </a:solidFill>
                          <a:effectLst/>
                          <a:latin typeface="Cambria" panose="02040503050406030204" pitchFamily="18" charset="0"/>
                        </a:rPr>
                        <a:t>ICICI Pru Multicap Fund(G)</a:t>
                      </a:r>
                    </a:p>
                  </a:txBody>
                  <a:tcPr marL="72000" marR="9525" marT="9525"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rtl="0" fontAlgn="ctr">
                        <a:buNone/>
                      </a:pPr>
                      <a:r>
                        <a:rPr lang="en-US" sz="1100" b="0" i="0" u="none" strike="noStrike" dirty="0">
                          <a:solidFill>
                            <a:srgbClr val="000000"/>
                          </a:solidFill>
                          <a:effectLst/>
                          <a:latin typeface="Cambria" panose="02040503050406030204" pitchFamily="18" charset="0"/>
                        </a:rPr>
                        <a:t>18,769.03</a:t>
                      </a:r>
                    </a:p>
                  </a:txBody>
                  <a:tcPr marL="7620" marR="7620" marT="762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rtl="0" fontAlgn="ctr">
                        <a:buNone/>
                      </a:pPr>
                      <a:r>
                        <a:rPr lang="en-US" sz="1100" b="0" i="0" u="none" strike="noStrike" dirty="0">
                          <a:solidFill>
                            <a:srgbClr val="000000"/>
                          </a:solidFill>
                          <a:effectLst/>
                          <a:latin typeface="Cambria" panose="02040503050406030204" pitchFamily="18" charset="0"/>
                        </a:rPr>
                        <a:t>01-Oct-1994</a:t>
                      </a:r>
                    </a:p>
                  </a:txBody>
                  <a:tcPr marL="7620" marR="7620" marT="762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rtl="0" fontAlgn="ctr">
                        <a:buNone/>
                      </a:pPr>
                      <a:r>
                        <a:rPr lang="en-US" sz="1100" b="0" i="0" u="none" strike="noStrike" dirty="0">
                          <a:solidFill>
                            <a:srgbClr val="000000"/>
                          </a:solidFill>
                          <a:effectLst/>
                          <a:latin typeface="Cambria" panose="02040503050406030204" pitchFamily="18" charset="0"/>
                        </a:rPr>
                        <a:t>1.26</a:t>
                      </a:r>
                    </a:p>
                  </a:txBody>
                  <a:tcPr marL="7620" marR="7620" marT="762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rtl="0" fontAlgn="ctr">
                        <a:buNone/>
                      </a:pPr>
                      <a:r>
                        <a:rPr lang="en-US" sz="1100" b="0" i="0" u="none" strike="noStrike" dirty="0">
                          <a:solidFill>
                            <a:srgbClr val="000000"/>
                          </a:solidFill>
                          <a:effectLst/>
                          <a:latin typeface="Cambria" panose="02040503050406030204" pitchFamily="18" charset="0"/>
                        </a:rPr>
                        <a:t>5.15</a:t>
                      </a:r>
                    </a:p>
                  </a:txBody>
                  <a:tcPr marL="7620" marR="7620" marT="762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rtl="0" fontAlgn="ctr">
                        <a:buNone/>
                      </a:pPr>
                      <a:r>
                        <a:rPr lang="en-US" sz="1100" b="0" i="0" u="none" strike="noStrike" dirty="0">
                          <a:solidFill>
                            <a:srgbClr val="000000"/>
                          </a:solidFill>
                          <a:effectLst/>
                          <a:latin typeface="Cambria" panose="02040503050406030204" pitchFamily="18" charset="0"/>
                        </a:rPr>
                        <a:t>9.67</a:t>
                      </a:r>
                    </a:p>
                  </a:txBody>
                  <a:tcPr marL="7620" marR="7620" marT="762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rtl="0" fontAlgn="ctr">
                        <a:buNone/>
                      </a:pPr>
                      <a:r>
                        <a:rPr lang="en-US" sz="1100" b="0" i="0" u="none" strike="noStrike" dirty="0">
                          <a:solidFill>
                            <a:srgbClr val="000000"/>
                          </a:solidFill>
                          <a:effectLst/>
                          <a:latin typeface="Cambria" panose="02040503050406030204" pitchFamily="18" charset="0"/>
                        </a:rPr>
                        <a:t>8.11</a:t>
                      </a:r>
                    </a:p>
                  </a:txBody>
                  <a:tcPr marL="7620" marR="7620" marT="762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rtl="0" fontAlgn="ctr">
                        <a:buNone/>
                      </a:pPr>
                      <a:r>
                        <a:rPr lang="en-US" sz="1100" b="0" i="0" u="none" strike="noStrike" dirty="0">
                          <a:solidFill>
                            <a:srgbClr val="000000"/>
                          </a:solidFill>
                          <a:effectLst/>
                          <a:latin typeface="Cambria" panose="02040503050406030204" pitchFamily="18" charset="0"/>
                        </a:rPr>
                        <a:t>3.73</a:t>
                      </a:r>
                    </a:p>
                  </a:txBody>
                  <a:tcPr marL="7620" marR="7620" marT="762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rtl="0" fontAlgn="ctr">
                        <a:buNone/>
                      </a:pPr>
                      <a:r>
                        <a:rPr lang="en-US" sz="1100" b="0" i="0" u="none" strike="noStrike" dirty="0">
                          <a:solidFill>
                            <a:srgbClr val="000000"/>
                          </a:solidFill>
                          <a:effectLst/>
                          <a:latin typeface="Cambria" panose="02040503050406030204" pitchFamily="18" charset="0"/>
                        </a:rPr>
                        <a:t>16.47</a:t>
                      </a:r>
                    </a:p>
                  </a:txBody>
                  <a:tcPr marL="7620" marR="7620" marT="762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rtl="0" fontAlgn="ctr">
                        <a:buNone/>
                      </a:pPr>
                      <a:r>
                        <a:rPr lang="en-US" sz="1100" b="0" i="0" u="none" strike="noStrike" dirty="0">
                          <a:solidFill>
                            <a:srgbClr val="000000"/>
                          </a:solidFill>
                          <a:effectLst/>
                          <a:latin typeface="Cambria" panose="02040503050406030204" pitchFamily="18" charset="0"/>
                        </a:rPr>
                        <a:t>15.27</a:t>
                      </a:r>
                    </a:p>
                  </a:txBody>
                  <a:tcPr marL="7620" marR="7620" marT="762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rtl="0" fontAlgn="ctr">
                        <a:buNone/>
                      </a:pPr>
                      <a:r>
                        <a:rPr lang="en-US" sz="1100" b="0" i="0" u="none" strike="noStrike" dirty="0">
                          <a:solidFill>
                            <a:srgbClr val="000000"/>
                          </a:solidFill>
                          <a:effectLst/>
                          <a:latin typeface="Cambria" panose="02040503050406030204" pitchFamily="18" charset="0"/>
                        </a:rPr>
                        <a:t>14.32</a:t>
                      </a:r>
                    </a:p>
                  </a:txBody>
                  <a:tcPr marL="7620" marR="7620" marT="762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rtl="0" fontAlgn="ctr">
                        <a:buNone/>
                      </a:pPr>
                      <a:r>
                        <a:rPr lang="en-US" sz="1100" b="0" i="0" u="none" strike="noStrike" dirty="0">
                          <a:solidFill>
                            <a:srgbClr val="000000"/>
                          </a:solidFill>
                          <a:effectLst/>
                          <a:latin typeface="Cambria" panose="02040503050406030204" pitchFamily="18" charset="0"/>
                        </a:rPr>
                        <a:t>15.00</a:t>
                      </a:r>
                    </a:p>
                  </a:txBody>
                  <a:tcPr marL="7620" marR="7620" marT="762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rtl="0" fontAlgn="ctr">
                        <a:buNone/>
                      </a:pPr>
                      <a:r>
                        <a:rPr lang="en-US" sz="1100" b="0" i="0" u="none" strike="noStrike" dirty="0">
                          <a:solidFill>
                            <a:srgbClr val="000000"/>
                          </a:solidFill>
                          <a:effectLst/>
                          <a:latin typeface="Cambria" panose="02040503050406030204" pitchFamily="18" charset="0"/>
                        </a:rPr>
                        <a:t>1.42</a:t>
                      </a:r>
                    </a:p>
                  </a:txBody>
                  <a:tcPr marL="7620" marR="7620" marT="762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rtl="0" fontAlgn="ctr">
                        <a:buNone/>
                      </a:pPr>
                      <a:r>
                        <a:rPr lang="en-US" sz="1100" b="0" i="0" u="none" strike="noStrike" dirty="0">
                          <a:solidFill>
                            <a:srgbClr val="000000"/>
                          </a:solidFill>
                          <a:effectLst/>
                          <a:latin typeface="Cambria" panose="02040503050406030204" pitchFamily="18" charset="0"/>
                        </a:rPr>
                        <a:t>38.88</a:t>
                      </a:r>
                    </a:p>
                  </a:txBody>
                  <a:tcPr marL="7620" marR="7620" marT="762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rtl="0" fontAlgn="ctr">
                        <a:buNone/>
                      </a:pPr>
                      <a:r>
                        <a:rPr lang="en-US" sz="1100" b="0" i="0" u="none" strike="noStrike" dirty="0">
                          <a:solidFill>
                            <a:srgbClr val="000000"/>
                          </a:solidFill>
                          <a:effectLst/>
                          <a:latin typeface="Cambria" panose="02040503050406030204" pitchFamily="18" charset="0"/>
                        </a:rPr>
                        <a:t>29.22</a:t>
                      </a:r>
                    </a:p>
                  </a:txBody>
                  <a:tcPr marL="7620" marR="7620" marT="762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rtl="0" fontAlgn="ctr">
                        <a:buNone/>
                      </a:pPr>
                      <a:r>
                        <a:rPr lang="en-US" sz="1100" b="0" i="0" u="none" strike="noStrike" dirty="0">
                          <a:solidFill>
                            <a:srgbClr val="000000"/>
                          </a:solidFill>
                          <a:effectLst/>
                          <a:latin typeface="Cambria" panose="02040503050406030204" pitchFamily="18" charset="0"/>
                        </a:rPr>
                        <a:t>29.98</a:t>
                      </a:r>
                    </a:p>
                  </a:txBody>
                  <a:tcPr marL="7620" marR="7620" marT="762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rtl="0" fontAlgn="ctr">
                        <a:buNone/>
                      </a:pPr>
                      <a:r>
                        <a:rPr lang="en-US" sz="1100" b="0" i="0" u="none" strike="noStrike" dirty="0">
                          <a:solidFill>
                            <a:srgbClr val="000000"/>
                          </a:solidFill>
                          <a:effectLst/>
                          <a:latin typeface="Cambria" panose="02040503050406030204" pitchFamily="18" charset="0"/>
                        </a:rPr>
                        <a:t>1.92</a:t>
                      </a:r>
                    </a:p>
                  </a:txBody>
                  <a:tcPr marL="7620" marR="7620" marT="762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extLst>
                  <a:ext uri="{0D108BD9-81ED-4DB2-BD59-A6C34878D82A}">
                    <a16:rowId xmlns:a16="http://schemas.microsoft.com/office/drawing/2014/main" val="333769170"/>
                  </a:ext>
                </a:extLst>
              </a:tr>
              <a:tr h="197076">
                <a:tc>
                  <a:txBody>
                    <a:bodyPr/>
                    <a:lstStyle/>
                    <a:p>
                      <a:pPr marL="0" algn="l" defTabSz="914400" rtl="0" eaLnBrk="1" fontAlgn="ctr" latinLnBrk="0" hangingPunct="1">
                        <a:buNone/>
                      </a:pPr>
                      <a:r>
                        <a:rPr lang="en-US" sz="1100" b="0" i="0" u="none" strike="noStrike" kern="1200" dirty="0">
                          <a:solidFill>
                            <a:srgbClr val="000000"/>
                          </a:solidFill>
                          <a:effectLst/>
                          <a:latin typeface="Cambria" panose="02040503050406030204" pitchFamily="18" charset="0"/>
                          <a:ea typeface="+mn-ea"/>
                          <a:cs typeface="+mn-cs"/>
                        </a:rPr>
                        <a:t>WOC Multi Cap Fund-Reg(G)</a:t>
                      </a:r>
                      <a:endParaRPr lang="en-IN" sz="1100" b="0" i="0" u="none" strike="noStrike" kern="1200" dirty="0">
                        <a:solidFill>
                          <a:srgbClr val="000000"/>
                        </a:solidFill>
                        <a:effectLst/>
                        <a:latin typeface="Cambria" panose="02040503050406030204" pitchFamily="18" charset="0"/>
                        <a:ea typeface="+mn-ea"/>
                        <a:cs typeface="+mn-cs"/>
                      </a:endParaRPr>
                    </a:p>
                  </a:txBody>
                  <a:tcPr marL="72000" marR="9525" marT="9525"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marL="0" algn="ctr" defTabSz="914400" rtl="0" eaLnBrk="1" fontAlgn="ctr" latinLnBrk="0" hangingPunct="1">
                        <a:buNone/>
                      </a:pPr>
                      <a:r>
                        <a:rPr lang="en-US" sz="1100" b="0" i="0" u="none" strike="noStrike" kern="1200" dirty="0">
                          <a:solidFill>
                            <a:srgbClr val="000000"/>
                          </a:solidFill>
                          <a:effectLst/>
                          <a:latin typeface="Cambria" panose="02040503050406030204" pitchFamily="18" charset="0"/>
                          <a:ea typeface="+mn-ea"/>
                          <a:cs typeface="+mn-cs"/>
                        </a:rPr>
                        <a:t>4,134.24</a:t>
                      </a:r>
                    </a:p>
                  </a:txBody>
                  <a:tcPr marL="7620" marR="7620" marT="762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marL="0" algn="ctr" defTabSz="914400" rtl="0" eaLnBrk="1" fontAlgn="ctr" latinLnBrk="0" hangingPunct="1">
                        <a:buNone/>
                      </a:pPr>
                      <a:r>
                        <a:rPr lang="en-US" sz="1100" b="0" i="0" u="none" strike="noStrike" kern="1200" dirty="0">
                          <a:solidFill>
                            <a:srgbClr val="000000"/>
                          </a:solidFill>
                          <a:effectLst/>
                          <a:latin typeface="Cambria" panose="02040503050406030204" pitchFamily="18" charset="0"/>
                          <a:ea typeface="+mn-ea"/>
                          <a:cs typeface="+mn-cs"/>
                        </a:rPr>
                        <a:t>22-Sep-2023</a:t>
                      </a:r>
                    </a:p>
                  </a:txBody>
                  <a:tcPr marL="7620" marR="7620" marT="762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marL="0" algn="ctr" defTabSz="914400" rtl="0" eaLnBrk="1" fontAlgn="ctr" latinLnBrk="0" hangingPunct="1">
                        <a:buNone/>
                      </a:pPr>
                      <a:r>
                        <a:rPr lang="en-IN" sz="1100" b="0" i="0" u="none" strike="noStrike" kern="1200" dirty="0">
                          <a:solidFill>
                            <a:srgbClr val="000000"/>
                          </a:solidFill>
                          <a:effectLst/>
                          <a:latin typeface="Cambria" panose="02040503050406030204" pitchFamily="18" charset="0"/>
                          <a:ea typeface="+mn-ea"/>
                          <a:cs typeface="+mn-cs"/>
                        </a:rPr>
                        <a:t>2.96</a:t>
                      </a:r>
                    </a:p>
                  </a:txBody>
                  <a:tcPr marL="9525" marR="9525" marT="9525"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marL="0" algn="ctr" defTabSz="914400" rtl="0" eaLnBrk="1" fontAlgn="ctr" latinLnBrk="0" hangingPunct="1">
                        <a:buNone/>
                      </a:pPr>
                      <a:r>
                        <a:rPr lang="en-IN" sz="1100" b="0" i="0" u="none" strike="noStrike" kern="1200" dirty="0">
                          <a:solidFill>
                            <a:srgbClr val="000000"/>
                          </a:solidFill>
                          <a:effectLst/>
                          <a:latin typeface="Cambria" panose="02040503050406030204" pitchFamily="18" charset="0"/>
                          <a:ea typeface="+mn-ea"/>
                          <a:cs typeface="+mn-cs"/>
                        </a:rPr>
                        <a:t>7.92</a:t>
                      </a:r>
                    </a:p>
                  </a:txBody>
                  <a:tcPr marL="9525" marR="9525" marT="9525"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marL="0" algn="ctr" defTabSz="914400" rtl="0" eaLnBrk="1" fontAlgn="ctr" latinLnBrk="0" hangingPunct="1">
                        <a:buNone/>
                      </a:pPr>
                      <a:r>
                        <a:rPr lang="en-IN" sz="1100" b="0" i="0" u="none" strike="noStrike" kern="1200" dirty="0">
                          <a:solidFill>
                            <a:srgbClr val="000000"/>
                          </a:solidFill>
                          <a:effectLst/>
                          <a:latin typeface="Cambria" panose="02040503050406030204" pitchFamily="18" charset="0"/>
                          <a:ea typeface="+mn-ea"/>
                          <a:cs typeface="+mn-cs"/>
                        </a:rPr>
                        <a:t>8.24</a:t>
                      </a:r>
                    </a:p>
                  </a:txBody>
                  <a:tcPr marL="9525" marR="9525" marT="9525"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marL="0" algn="ctr" defTabSz="914400" rtl="0" eaLnBrk="1" fontAlgn="ctr" latinLnBrk="0" hangingPunct="1">
                        <a:buNone/>
                      </a:pPr>
                      <a:r>
                        <a:rPr lang="en-IN" sz="1100" b="0" i="0" u="none" strike="noStrike" kern="1200" dirty="0">
                          <a:solidFill>
                            <a:srgbClr val="000000"/>
                          </a:solidFill>
                          <a:effectLst/>
                          <a:latin typeface="Cambria" panose="02040503050406030204" pitchFamily="18" charset="0"/>
                          <a:ea typeface="+mn-ea"/>
                          <a:cs typeface="+mn-cs"/>
                        </a:rPr>
                        <a:t>7.95</a:t>
                      </a:r>
                    </a:p>
                  </a:txBody>
                  <a:tcPr marL="9525" marR="9525" marT="9525"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marL="0" algn="ctr" defTabSz="914400" rtl="0" eaLnBrk="1" fontAlgn="ctr" latinLnBrk="0" hangingPunct="1">
                        <a:buNone/>
                      </a:pPr>
                      <a:r>
                        <a:rPr lang="en-IN" sz="1100" b="0" i="0" u="none" strike="noStrike" kern="1200" dirty="0">
                          <a:solidFill>
                            <a:srgbClr val="000000"/>
                          </a:solidFill>
                          <a:effectLst/>
                          <a:latin typeface="Cambria" panose="02040503050406030204" pitchFamily="18" charset="0"/>
                          <a:ea typeface="+mn-ea"/>
                          <a:cs typeface="+mn-cs"/>
                        </a:rPr>
                        <a:t>7.19</a:t>
                      </a:r>
                    </a:p>
                  </a:txBody>
                  <a:tcPr marL="9525" marR="9525" marT="9525"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marL="0" algn="ctr" defTabSz="914400" rtl="0" eaLnBrk="1" fontAlgn="ctr" latinLnBrk="0" hangingPunct="1">
                        <a:buNone/>
                      </a:pPr>
                      <a:r>
                        <a:rPr lang="en-IN" sz="1100" b="0" i="0" u="none" strike="noStrike" kern="1200" dirty="0">
                          <a:solidFill>
                            <a:srgbClr val="000000"/>
                          </a:solidFill>
                          <a:effectLst/>
                          <a:latin typeface="Cambria" panose="02040503050406030204" pitchFamily="18" charset="0"/>
                          <a:ea typeface="+mn-ea"/>
                          <a:cs typeface="+mn-cs"/>
                        </a:rPr>
                        <a:t> -</a:t>
                      </a:r>
                    </a:p>
                  </a:txBody>
                  <a:tcPr marL="9525" marR="9525" marT="9525"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marL="0" algn="ctr" defTabSz="914400" rtl="0" eaLnBrk="1" fontAlgn="ctr" latinLnBrk="0" hangingPunct="1">
                        <a:buNone/>
                      </a:pPr>
                      <a:r>
                        <a:rPr lang="en-IN" sz="1100" b="0" i="0" u="none" strike="noStrike" kern="1200" dirty="0">
                          <a:solidFill>
                            <a:srgbClr val="000000"/>
                          </a:solidFill>
                          <a:effectLst/>
                          <a:latin typeface="Cambria" panose="02040503050406030204" pitchFamily="18" charset="0"/>
                          <a:ea typeface="+mn-ea"/>
                          <a:cs typeface="+mn-cs"/>
                        </a:rPr>
                        <a:t>- </a:t>
                      </a:r>
                    </a:p>
                  </a:txBody>
                  <a:tcPr marL="9525" marR="9525" marT="9525"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marL="0" algn="ctr" defTabSz="914400" rtl="0" eaLnBrk="1" fontAlgn="ctr" latinLnBrk="0" hangingPunct="1">
                        <a:buNone/>
                      </a:pPr>
                      <a:r>
                        <a:rPr lang="en-IN" sz="1100" b="0" i="0" u="none" strike="noStrike" kern="1200" dirty="0">
                          <a:solidFill>
                            <a:srgbClr val="000000"/>
                          </a:solidFill>
                          <a:effectLst/>
                          <a:latin typeface="Cambria" panose="02040503050406030204" pitchFamily="18" charset="0"/>
                          <a:ea typeface="+mn-ea"/>
                          <a:cs typeface="+mn-cs"/>
                        </a:rPr>
                        <a:t> -</a:t>
                      </a:r>
                    </a:p>
                  </a:txBody>
                  <a:tcPr marL="9525" marR="9525" marT="9525"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marL="0" algn="ctr" defTabSz="914400" rtl="0" eaLnBrk="1" fontAlgn="ctr" latinLnBrk="0" hangingPunct="1">
                        <a:buNone/>
                      </a:pPr>
                      <a:r>
                        <a:rPr lang="en-IN" sz="1100" b="0" i="0" u="none" strike="noStrike" kern="1200" dirty="0">
                          <a:solidFill>
                            <a:srgbClr val="000000"/>
                          </a:solidFill>
                          <a:effectLst/>
                          <a:latin typeface="Cambria" panose="02040503050406030204" pitchFamily="18" charset="0"/>
                          <a:ea typeface="+mn-ea"/>
                          <a:cs typeface="+mn-cs"/>
                        </a:rPr>
                        <a:t>18.18</a:t>
                      </a:r>
                    </a:p>
                  </a:txBody>
                  <a:tcPr marL="9525" marR="9525" marT="9525"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marL="0" algn="ctr" defTabSz="914400" rtl="0" eaLnBrk="1" fontAlgn="ctr" latinLnBrk="0" hangingPunct="1">
                        <a:buNone/>
                      </a:pPr>
                      <a:r>
                        <a:rPr lang="en-US" sz="1100" b="0" i="0" u="none" strike="noStrike" kern="1200" dirty="0">
                          <a:solidFill>
                            <a:srgbClr val="000000"/>
                          </a:solidFill>
                          <a:effectLst/>
                          <a:latin typeface="Cambria" panose="02040503050406030204" pitchFamily="18" charset="0"/>
                          <a:ea typeface="+mn-ea"/>
                          <a:cs typeface="+mn-cs"/>
                        </a:rPr>
                        <a:t>1.63</a:t>
                      </a:r>
                      <a:endParaRPr lang="en-IN" sz="1100" b="0" i="0" u="none" strike="noStrike" kern="1200" dirty="0">
                        <a:solidFill>
                          <a:srgbClr val="000000"/>
                        </a:solidFill>
                        <a:effectLst/>
                        <a:latin typeface="Cambria" panose="02040503050406030204" pitchFamily="18" charset="0"/>
                        <a:ea typeface="+mn-ea"/>
                        <a:cs typeface="+mn-cs"/>
                      </a:endParaRPr>
                    </a:p>
                  </a:txBody>
                  <a:tcPr marL="9525" marR="9525" marT="9525"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marL="0" algn="ctr" defTabSz="914400" rtl="0" eaLnBrk="1" fontAlgn="ctr" latinLnBrk="0" hangingPunct="1">
                        <a:buNone/>
                      </a:pPr>
                      <a:r>
                        <a:rPr lang="en-IN" sz="1100" b="0" i="0" u="none" strike="noStrike" kern="1200" dirty="0">
                          <a:solidFill>
                            <a:srgbClr val="000000"/>
                          </a:solidFill>
                          <a:effectLst/>
                          <a:latin typeface="Cambria" panose="02040503050406030204" pitchFamily="18" charset="0"/>
                          <a:ea typeface="+mn-ea"/>
                          <a:cs typeface="+mn-cs"/>
                        </a:rPr>
                        <a:t>33.26</a:t>
                      </a:r>
                    </a:p>
                  </a:txBody>
                  <a:tcPr marL="9525" marR="9525" marT="9525"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marL="0" algn="ctr" defTabSz="914400" rtl="0" eaLnBrk="1" fontAlgn="ctr" latinLnBrk="0" hangingPunct="1">
                        <a:buNone/>
                      </a:pPr>
                      <a:r>
                        <a:rPr lang="en-IN" sz="1100" b="0" i="0" u="none" strike="noStrike" kern="1200" dirty="0">
                          <a:solidFill>
                            <a:srgbClr val="000000"/>
                          </a:solidFill>
                          <a:effectLst/>
                          <a:latin typeface="Cambria" panose="02040503050406030204" pitchFamily="18" charset="0"/>
                          <a:ea typeface="+mn-ea"/>
                          <a:cs typeface="+mn-cs"/>
                        </a:rPr>
                        <a:t>26.42</a:t>
                      </a:r>
                    </a:p>
                  </a:txBody>
                  <a:tcPr marL="9525" marR="9525" marT="9525"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marL="0" algn="ctr" defTabSz="914400" rtl="0" eaLnBrk="1" fontAlgn="ctr" latinLnBrk="0" hangingPunct="1">
                        <a:buNone/>
                      </a:pPr>
                      <a:r>
                        <a:rPr lang="en-IN" sz="1100" b="0" i="0" u="none" strike="noStrike" kern="1200" dirty="0">
                          <a:solidFill>
                            <a:srgbClr val="000000"/>
                          </a:solidFill>
                          <a:effectLst/>
                          <a:latin typeface="Cambria" panose="02040503050406030204" pitchFamily="18" charset="0"/>
                          <a:ea typeface="+mn-ea"/>
                          <a:cs typeface="+mn-cs"/>
                        </a:rPr>
                        <a:t>29.03</a:t>
                      </a:r>
                    </a:p>
                  </a:txBody>
                  <a:tcPr marL="9525" marR="9525" marT="9525"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marL="0" algn="ctr" defTabSz="914400" rtl="0" eaLnBrk="1" fontAlgn="ctr" latinLnBrk="0" hangingPunct="1">
                        <a:buNone/>
                      </a:pPr>
                      <a:r>
                        <a:rPr lang="en-IN" sz="1100" b="0" i="0" u="none" strike="noStrike" kern="1200" dirty="0">
                          <a:solidFill>
                            <a:srgbClr val="000000"/>
                          </a:solidFill>
                          <a:effectLst/>
                          <a:latin typeface="Cambria" panose="02040503050406030204" pitchFamily="18" charset="0"/>
                          <a:ea typeface="+mn-ea"/>
                          <a:cs typeface="+mn-cs"/>
                        </a:rPr>
                        <a:t>11.30</a:t>
                      </a:r>
                    </a:p>
                  </a:txBody>
                  <a:tcPr marL="9525" marR="9525" marT="9525"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extLst>
                  <a:ext uri="{0D108BD9-81ED-4DB2-BD59-A6C34878D82A}">
                    <a16:rowId xmlns:a16="http://schemas.microsoft.com/office/drawing/2014/main" val="3424259061"/>
                  </a:ext>
                </a:extLst>
              </a:tr>
              <a:tr h="197076">
                <a:tc>
                  <a:txBody>
                    <a:bodyPr/>
                    <a:lstStyle/>
                    <a:p>
                      <a:pPr marL="0" algn="l" defTabSz="914400" rtl="0" eaLnBrk="1" fontAlgn="ctr" latinLnBrk="0" hangingPunct="1">
                        <a:buNone/>
                      </a:pPr>
                      <a:r>
                        <a:rPr lang="en-IN" sz="1100" b="0" i="0" u="none" strike="noStrike" kern="1200" dirty="0" err="1">
                          <a:solidFill>
                            <a:srgbClr val="000000"/>
                          </a:solidFill>
                          <a:effectLst/>
                          <a:latin typeface="Cambria" panose="02040503050406030204" pitchFamily="18" charset="0"/>
                          <a:ea typeface="+mn-ea"/>
                          <a:cs typeface="+mn-cs"/>
                        </a:rPr>
                        <a:t>Groww</a:t>
                      </a:r>
                      <a:r>
                        <a:rPr lang="en-IN" sz="1100" b="0" i="0" u="none" strike="noStrike" kern="1200" dirty="0">
                          <a:solidFill>
                            <a:srgbClr val="000000"/>
                          </a:solidFill>
                          <a:effectLst/>
                          <a:latin typeface="Cambria" panose="02040503050406030204" pitchFamily="18" charset="0"/>
                          <a:ea typeface="+mn-ea"/>
                          <a:cs typeface="+mn-cs"/>
                        </a:rPr>
                        <a:t> Multicap Fund-Reg(G)</a:t>
                      </a:r>
                    </a:p>
                  </a:txBody>
                  <a:tcPr marL="72000" marR="9525" marT="9525"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marL="0" algn="ctr" defTabSz="914400" rtl="0" eaLnBrk="1" fontAlgn="ctr" latinLnBrk="0" hangingPunct="1">
                        <a:buNone/>
                      </a:pPr>
                      <a:r>
                        <a:rPr lang="en-US" sz="1100" b="0" i="0" u="none" strike="noStrike" kern="1200" dirty="0">
                          <a:solidFill>
                            <a:srgbClr val="000000"/>
                          </a:solidFill>
                          <a:effectLst/>
                          <a:latin typeface="Cambria" panose="02040503050406030204" pitchFamily="18" charset="0"/>
                          <a:ea typeface="+mn-ea"/>
                          <a:cs typeface="+mn-cs"/>
                        </a:rPr>
                        <a:t>923.91</a:t>
                      </a:r>
                    </a:p>
                  </a:txBody>
                  <a:tcPr marL="7620" marR="7620" marT="762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marL="0" algn="ctr" defTabSz="914400" rtl="0" eaLnBrk="1" fontAlgn="ctr" latinLnBrk="0" hangingPunct="1">
                        <a:buNone/>
                      </a:pPr>
                      <a:r>
                        <a:rPr lang="en-US" sz="1100" b="0" i="0" u="none" strike="noStrike" kern="1200" dirty="0">
                          <a:solidFill>
                            <a:srgbClr val="000000"/>
                          </a:solidFill>
                          <a:effectLst/>
                          <a:latin typeface="Cambria" panose="02040503050406030204" pitchFamily="18" charset="0"/>
                          <a:ea typeface="+mn-ea"/>
                          <a:cs typeface="+mn-cs"/>
                        </a:rPr>
                        <a:t>16-Dec-2024</a:t>
                      </a:r>
                    </a:p>
                  </a:txBody>
                  <a:tcPr marL="7620" marR="7620" marT="762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fontAlgn="b">
                        <a:buNone/>
                      </a:pPr>
                      <a:r>
                        <a:rPr lang="en-IN" sz="1100" b="0" i="0" u="none" strike="noStrike" dirty="0">
                          <a:solidFill>
                            <a:srgbClr val="000000"/>
                          </a:solidFill>
                          <a:effectLst/>
                          <a:latin typeface="Cambria" panose="02040503050406030204" pitchFamily="18" charset="0"/>
                          <a:ea typeface="Cambria" panose="02040503050406030204" pitchFamily="18" charset="0"/>
                        </a:rPr>
                        <a:t>1.85</a:t>
                      </a:r>
                    </a:p>
                  </a:txBody>
                  <a:tcPr marL="9525" marR="9525" marT="9525"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fontAlgn="b">
                        <a:buNone/>
                      </a:pPr>
                      <a:r>
                        <a:rPr lang="en-IN" sz="1100" b="0" i="0" u="none" strike="noStrike" dirty="0">
                          <a:solidFill>
                            <a:srgbClr val="000000"/>
                          </a:solidFill>
                          <a:effectLst/>
                          <a:latin typeface="Cambria" panose="02040503050406030204" pitchFamily="18" charset="0"/>
                          <a:ea typeface="Cambria" panose="02040503050406030204" pitchFamily="18" charset="0"/>
                        </a:rPr>
                        <a:t>7.81</a:t>
                      </a:r>
                    </a:p>
                  </a:txBody>
                  <a:tcPr marL="9525" marR="9525" marT="9525"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fontAlgn="b">
                        <a:buNone/>
                      </a:pPr>
                      <a:r>
                        <a:rPr lang="en-IN" sz="1100" b="0" i="0" u="none" strike="noStrike" dirty="0">
                          <a:solidFill>
                            <a:srgbClr val="000000"/>
                          </a:solidFill>
                          <a:effectLst/>
                          <a:latin typeface="Cambria" panose="02040503050406030204" pitchFamily="18" charset="0"/>
                          <a:ea typeface="Cambria" panose="02040503050406030204" pitchFamily="18" charset="0"/>
                        </a:rPr>
                        <a:t>15.02</a:t>
                      </a:r>
                    </a:p>
                  </a:txBody>
                  <a:tcPr marL="9525" marR="9525" marT="9525"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fontAlgn="b">
                        <a:buNone/>
                      </a:pPr>
                      <a:r>
                        <a:rPr lang="en-IN" sz="1100" b="0" i="0" u="none" strike="noStrike" dirty="0">
                          <a:solidFill>
                            <a:srgbClr val="000000"/>
                          </a:solidFill>
                          <a:effectLst/>
                          <a:latin typeface="Cambria" panose="02040503050406030204" pitchFamily="18" charset="0"/>
                          <a:ea typeface="Cambria" panose="02040503050406030204" pitchFamily="18" charset="0"/>
                        </a:rPr>
                        <a:t>14.57</a:t>
                      </a:r>
                    </a:p>
                  </a:txBody>
                  <a:tcPr marL="9525" marR="9525" marT="9525"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marL="0" algn="ctr" defTabSz="914400" rtl="0" eaLnBrk="1" fontAlgn="ctr" latinLnBrk="0" hangingPunct="1">
                        <a:buNone/>
                      </a:pPr>
                      <a:r>
                        <a:rPr lang="en-IN" sz="1100" b="0" i="0" u="none" strike="noStrike" kern="1200" dirty="0">
                          <a:solidFill>
                            <a:srgbClr val="000000"/>
                          </a:solidFill>
                          <a:effectLst/>
                          <a:latin typeface="Cambria" panose="02040503050406030204" pitchFamily="18" charset="0"/>
                          <a:ea typeface="+mn-ea"/>
                          <a:cs typeface="+mn-cs"/>
                        </a:rPr>
                        <a:t> -</a:t>
                      </a:r>
                    </a:p>
                  </a:txBody>
                  <a:tcPr marL="9525" marR="9525" marT="9525"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marL="0" algn="ctr" defTabSz="914400" rtl="0" eaLnBrk="1" fontAlgn="ctr" latinLnBrk="0" hangingPunct="1">
                        <a:buNone/>
                      </a:pPr>
                      <a:r>
                        <a:rPr lang="en-IN" sz="1100" b="0" i="0" u="none" strike="noStrike" kern="1200" dirty="0">
                          <a:solidFill>
                            <a:srgbClr val="000000"/>
                          </a:solidFill>
                          <a:effectLst/>
                          <a:latin typeface="Cambria" panose="02040503050406030204" pitchFamily="18" charset="0"/>
                          <a:ea typeface="+mn-ea"/>
                          <a:cs typeface="+mn-cs"/>
                        </a:rPr>
                        <a:t> -</a:t>
                      </a:r>
                    </a:p>
                  </a:txBody>
                  <a:tcPr marL="9525" marR="9525" marT="9525"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marL="0" algn="ctr" defTabSz="914400" rtl="0" eaLnBrk="1" fontAlgn="ctr" latinLnBrk="0" hangingPunct="1">
                        <a:buNone/>
                      </a:pPr>
                      <a:r>
                        <a:rPr lang="en-IN" sz="1100" b="0" i="0" u="none" strike="noStrike" kern="1200" dirty="0">
                          <a:solidFill>
                            <a:srgbClr val="000000"/>
                          </a:solidFill>
                          <a:effectLst/>
                          <a:latin typeface="Cambria" panose="02040503050406030204" pitchFamily="18" charset="0"/>
                          <a:ea typeface="+mn-ea"/>
                          <a:cs typeface="+mn-cs"/>
                        </a:rPr>
                        <a:t>- </a:t>
                      </a:r>
                    </a:p>
                  </a:txBody>
                  <a:tcPr marL="9525" marR="9525" marT="9525"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marL="0" algn="ctr" defTabSz="914400" rtl="0" eaLnBrk="1" fontAlgn="ctr" latinLnBrk="0" hangingPunct="1">
                        <a:buNone/>
                      </a:pPr>
                      <a:r>
                        <a:rPr lang="en-IN" sz="1100" b="0" i="0" u="none" strike="noStrike" kern="1200" dirty="0">
                          <a:solidFill>
                            <a:srgbClr val="000000"/>
                          </a:solidFill>
                          <a:effectLst/>
                          <a:latin typeface="Cambria" panose="02040503050406030204" pitchFamily="18" charset="0"/>
                          <a:ea typeface="+mn-ea"/>
                          <a:cs typeface="+mn-cs"/>
                        </a:rPr>
                        <a:t> -</a:t>
                      </a:r>
                    </a:p>
                  </a:txBody>
                  <a:tcPr marL="9525" marR="9525" marT="9525"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fontAlgn="b">
                        <a:buNone/>
                      </a:pPr>
                      <a:r>
                        <a:rPr lang="en-IN" sz="1100" b="0" i="0" u="none" strike="noStrike" dirty="0">
                          <a:solidFill>
                            <a:srgbClr val="000000"/>
                          </a:solidFill>
                          <a:effectLst/>
                          <a:latin typeface="Cambria" panose="02040503050406030204" pitchFamily="18" charset="0"/>
                          <a:ea typeface="Cambria" panose="02040503050406030204" pitchFamily="18" charset="0"/>
                        </a:rPr>
                        <a:t>10.35</a:t>
                      </a:r>
                    </a:p>
                  </a:txBody>
                  <a:tcPr marL="9525" marR="9525" marT="9525"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marL="0" algn="ctr" defTabSz="914400" rtl="0" eaLnBrk="1" fontAlgn="ctr" latinLnBrk="0" hangingPunct="1">
                        <a:buNone/>
                      </a:pPr>
                      <a:r>
                        <a:rPr lang="en-IN" sz="1100" b="0" i="0" u="none" strike="noStrike" kern="1200" dirty="0">
                          <a:solidFill>
                            <a:srgbClr val="000000"/>
                          </a:solidFill>
                          <a:effectLst/>
                          <a:latin typeface="Cambria" panose="02040503050406030204" pitchFamily="18" charset="0"/>
                          <a:ea typeface="Cambria" panose="02040503050406030204" pitchFamily="18" charset="0"/>
                          <a:cs typeface="+mn-cs"/>
                        </a:rPr>
                        <a:t>1.95</a:t>
                      </a:r>
                    </a:p>
                  </a:txBody>
                  <a:tcPr marL="9525" marR="9525" marT="9525"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fontAlgn="b">
                        <a:buNone/>
                      </a:pPr>
                      <a:r>
                        <a:rPr lang="en-IN" sz="1100" b="0" i="0" u="none" strike="noStrike" dirty="0">
                          <a:solidFill>
                            <a:srgbClr val="000000"/>
                          </a:solidFill>
                          <a:effectLst/>
                          <a:latin typeface="Cambria" panose="02040503050406030204" pitchFamily="18" charset="0"/>
                          <a:ea typeface="Cambria" panose="02040503050406030204" pitchFamily="18" charset="0"/>
                        </a:rPr>
                        <a:t>27.69</a:t>
                      </a:r>
                    </a:p>
                  </a:txBody>
                  <a:tcPr marL="9525" marR="9525" marT="9525"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fontAlgn="b">
                        <a:buNone/>
                      </a:pPr>
                      <a:r>
                        <a:rPr lang="en-IN" sz="1100" b="0" i="0" u="none" strike="noStrike" dirty="0">
                          <a:solidFill>
                            <a:srgbClr val="000000"/>
                          </a:solidFill>
                          <a:effectLst/>
                          <a:latin typeface="Cambria" panose="02040503050406030204" pitchFamily="18" charset="0"/>
                          <a:ea typeface="Cambria" panose="02040503050406030204" pitchFamily="18" charset="0"/>
                        </a:rPr>
                        <a:t>27.63</a:t>
                      </a:r>
                    </a:p>
                  </a:txBody>
                  <a:tcPr marL="9525" marR="9525" marT="9525"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fontAlgn="b">
                        <a:buNone/>
                      </a:pPr>
                      <a:r>
                        <a:rPr lang="en-IN" sz="1100" b="0" i="0" u="none" strike="noStrike" dirty="0">
                          <a:solidFill>
                            <a:srgbClr val="000000"/>
                          </a:solidFill>
                          <a:effectLst/>
                          <a:latin typeface="Cambria" panose="02040503050406030204" pitchFamily="18" charset="0"/>
                          <a:ea typeface="Cambria" panose="02040503050406030204" pitchFamily="18" charset="0"/>
                        </a:rPr>
                        <a:t>34.93</a:t>
                      </a:r>
                    </a:p>
                  </a:txBody>
                  <a:tcPr marL="9525" marR="9525" marT="9525"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fontAlgn="b">
                        <a:buNone/>
                      </a:pPr>
                      <a:r>
                        <a:rPr lang="en-IN" sz="1100" b="0" i="0" u="none" strike="noStrike" dirty="0">
                          <a:solidFill>
                            <a:srgbClr val="000000"/>
                          </a:solidFill>
                          <a:effectLst/>
                          <a:latin typeface="Cambria" panose="02040503050406030204" pitchFamily="18" charset="0"/>
                          <a:ea typeface="Cambria" panose="02040503050406030204" pitchFamily="18" charset="0"/>
                        </a:rPr>
                        <a:t>9.75</a:t>
                      </a:r>
                    </a:p>
                  </a:txBody>
                  <a:tcPr marL="9525" marR="9525" marT="9525"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extLst>
                  <a:ext uri="{0D108BD9-81ED-4DB2-BD59-A6C34878D82A}">
                    <a16:rowId xmlns:a16="http://schemas.microsoft.com/office/drawing/2014/main" val="893607934"/>
                  </a:ext>
                </a:extLst>
              </a:tr>
              <a:tr h="197076">
                <a:tc>
                  <a:txBody>
                    <a:bodyPr/>
                    <a:lstStyle/>
                    <a:p>
                      <a:pPr algn="l" rtl="0" fontAlgn="ctr">
                        <a:buNone/>
                      </a:pPr>
                      <a:r>
                        <a:rPr lang="en-IN" sz="1100" b="1" i="1" u="none" strike="noStrike" dirty="0">
                          <a:solidFill>
                            <a:srgbClr val="000000"/>
                          </a:solidFill>
                          <a:effectLst/>
                          <a:latin typeface="Cambria" panose="02040503050406030204" pitchFamily="18" charset="0"/>
                        </a:rPr>
                        <a:t>NIFTY 100 - TRI</a:t>
                      </a:r>
                    </a:p>
                  </a:txBody>
                  <a:tcPr marL="72000" marR="9525" marT="9525"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rtl="0" fontAlgn="ctr">
                        <a:buNone/>
                      </a:pPr>
                      <a:r>
                        <a:rPr lang="en-US" sz="1100" b="1" i="1" u="none" strike="noStrike" dirty="0">
                          <a:solidFill>
                            <a:srgbClr val="000000"/>
                          </a:solidFill>
                          <a:effectLst/>
                          <a:latin typeface="Cambria" panose="02040503050406030204" pitchFamily="18" charset="0"/>
                        </a:rPr>
                        <a:t> </a:t>
                      </a:r>
                    </a:p>
                  </a:txBody>
                  <a:tcPr marL="7620" marR="7620" marT="762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rtl="0" fontAlgn="ctr">
                        <a:buNone/>
                      </a:pPr>
                      <a:r>
                        <a:rPr lang="en-US" sz="1100" b="1" i="1" u="none" strike="noStrike" dirty="0">
                          <a:solidFill>
                            <a:srgbClr val="000000"/>
                          </a:solidFill>
                          <a:effectLst/>
                          <a:latin typeface="Cambria" panose="02040503050406030204" pitchFamily="18" charset="0"/>
                        </a:rPr>
                        <a:t> </a:t>
                      </a:r>
                    </a:p>
                  </a:txBody>
                  <a:tcPr marL="7620" marR="7620" marT="762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rtl="0" fontAlgn="ctr">
                        <a:buNone/>
                      </a:pPr>
                      <a:r>
                        <a:rPr lang="en-US" sz="1100" b="1" i="1" u="none" strike="noStrike" dirty="0">
                          <a:solidFill>
                            <a:srgbClr val="000000"/>
                          </a:solidFill>
                          <a:effectLst/>
                          <a:latin typeface="Cambria" panose="02040503050406030204" pitchFamily="18" charset="0"/>
                        </a:rPr>
                        <a:t>2.49</a:t>
                      </a:r>
                    </a:p>
                  </a:txBody>
                  <a:tcPr marL="7620" marR="7620" marT="762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rtl="0" fontAlgn="ctr">
                        <a:buNone/>
                      </a:pPr>
                      <a:r>
                        <a:rPr lang="en-US" sz="1100" b="1" i="1" u="none" strike="noStrike" dirty="0">
                          <a:solidFill>
                            <a:srgbClr val="000000"/>
                          </a:solidFill>
                          <a:effectLst/>
                          <a:latin typeface="Cambria" panose="02040503050406030204" pitchFamily="18" charset="0"/>
                        </a:rPr>
                        <a:t>2.98</a:t>
                      </a:r>
                    </a:p>
                  </a:txBody>
                  <a:tcPr marL="7620" marR="7620" marT="762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rtl="0" fontAlgn="ctr">
                        <a:buNone/>
                      </a:pPr>
                      <a:r>
                        <a:rPr lang="en-US" sz="1100" b="1" i="1" u="none" strike="noStrike" dirty="0">
                          <a:solidFill>
                            <a:srgbClr val="000000"/>
                          </a:solidFill>
                          <a:effectLst/>
                          <a:latin typeface="Cambria" panose="02040503050406030204" pitchFamily="18" charset="0"/>
                        </a:rPr>
                        <a:t>-0.89</a:t>
                      </a:r>
                    </a:p>
                  </a:txBody>
                  <a:tcPr marL="7620" marR="7620" marT="762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rtl="0" fontAlgn="ctr">
                        <a:buNone/>
                      </a:pPr>
                      <a:r>
                        <a:rPr lang="en-US" sz="1100" b="1" i="1" u="none" strike="noStrike" dirty="0">
                          <a:solidFill>
                            <a:srgbClr val="000000"/>
                          </a:solidFill>
                          <a:effectLst/>
                          <a:latin typeface="Cambria" panose="02040503050406030204" pitchFamily="18" charset="0"/>
                        </a:rPr>
                        <a:t>1.54</a:t>
                      </a:r>
                    </a:p>
                  </a:txBody>
                  <a:tcPr marL="7620" marR="7620" marT="762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rtl="0" fontAlgn="ctr">
                        <a:buNone/>
                      </a:pPr>
                      <a:r>
                        <a:rPr lang="en-US" sz="1100" b="1" i="1" u="none" strike="noStrike" dirty="0">
                          <a:solidFill>
                            <a:srgbClr val="000000"/>
                          </a:solidFill>
                          <a:effectLst/>
                          <a:latin typeface="Cambria" panose="02040503050406030204" pitchFamily="18" charset="0"/>
                        </a:rPr>
                        <a:t>0.10</a:t>
                      </a:r>
                    </a:p>
                  </a:txBody>
                  <a:tcPr marL="7620" marR="7620" marT="762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rtl="0" fontAlgn="ctr">
                        <a:buNone/>
                      </a:pPr>
                      <a:r>
                        <a:rPr lang="en-US" sz="1100" b="1" i="1" u="none" strike="noStrike">
                          <a:solidFill>
                            <a:srgbClr val="000000"/>
                          </a:solidFill>
                          <a:effectLst/>
                          <a:latin typeface="Cambria" panose="02040503050406030204" pitchFamily="18" charset="0"/>
                        </a:rPr>
                        <a:t>10.23</a:t>
                      </a:r>
                    </a:p>
                  </a:txBody>
                  <a:tcPr marL="7620" marR="7620" marT="762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rtl="0" fontAlgn="ctr">
                        <a:buNone/>
                      </a:pPr>
                      <a:r>
                        <a:rPr lang="en-US" sz="1100" b="1" i="1" u="none" strike="noStrike" dirty="0">
                          <a:solidFill>
                            <a:srgbClr val="000000"/>
                          </a:solidFill>
                          <a:effectLst/>
                          <a:latin typeface="Cambria" panose="02040503050406030204" pitchFamily="18" charset="0"/>
                        </a:rPr>
                        <a:t>10.92</a:t>
                      </a:r>
                    </a:p>
                  </a:txBody>
                  <a:tcPr marL="7620" marR="7620" marT="762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rtl="0" fontAlgn="ctr">
                        <a:buNone/>
                      </a:pPr>
                      <a:r>
                        <a:rPr lang="en-US" sz="1100" b="1" i="1" u="none" strike="noStrike" dirty="0">
                          <a:solidFill>
                            <a:srgbClr val="000000"/>
                          </a:solidFill>
                          <a:effectLst/>
                          <a:latin typeface="Cambria" panose="02040503050406030204" pitchFamily="18" charset="0"/>
                        </a:rPr>
                        <a:t>12.48</a:t>
                      </a:r>
                    </a:p>
                  </a:txBody>
                  <a:tcPr marL="7620" marR="7620" marT="762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rtl="0" fontAlgn="ctr">
                        <a:buNone/>
                      </a:pPr>
                      <a:r>
                        <a:rPr lang="en-US" sz="1100" b="1" i="1" u="none" strike="noStrike" dirty="0">
                          <a:solidFill>
                            <a:srgbClr val="000000"/>
                          </a:solidFill>
                          <a:effectLst/>
                          <a:latin typeface="Cambria" panose="02040503050406030204" pitchFamily="18" charset="0"/>
                        </a:rPr>
                        <a:t> </a:t>
                      </a:r>
                    </a:p>
                  </a:txBody>
                  <a:tcPr marL="7620" marR="7620" marT="762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rtl="0" fontAlgn="ctr">
                        <a:buNone/>
                      </a:pPr>
                      <a:r>
                        <a:rPr lang="en-US" sz="1100" b="0" i="0" u="none" strike="noStrike" dirty="0">
                          <a:solidFill>
                            <a:srgbClr val="000000"/>
                          </a:solidFill>
                          <a:effectLst/>
                          <a:latin typeface="Cambria" panose="02040503050406030204" pitchFamily="18" charset="0"/>
                        </a:rPr>
                        <a:t> </a:t>
                      </a:r>
                    </a:p>
                  </a:txBody>
                  <a:tcPr marL="7620" marR="7620" marT="762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rtl="0" fontAlgn="ctr">
                        <a:buNone/>
                      </a:pPr>
                      <a:r>
                        <a:rPr lang="en-US" sz="1100" b="0" i="0" u="none" strike="noStrike" dirty="0">
                          <a:solidFill>
                            <a:srgbClr val="000000"/>
                          </a:solidFill>
                          <a:effectLst/>
                          <a:latin typeface="Cambria" panose="02040503050406030204" pitchFamily="18" charset="0"/>
                        </a:rPr>
                        <a:t> </a:t>
                      </a:r>
                    </a:p>
                  </a:txBody>
                  <a:tcPr marL="7620" marR="7620" marT="762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rtl="0" fontAlgn="ctr">
                        <a:buNone/>
                      </a:pPr>
                      <a:r>
                        <a:rPr lang="en-US" sz="1100" b="0" i="0" u="none" strike="noStrike" dirty="0">
                          <a:solidFill>
                            <a:srgbClr val="000000"/>
                          </a:solidFill>
                          <a:effectLst/>
                          <a:latin typeface="Cambria" panose="02040503050406030204" pitchFamily="18" charset="0"/>
                        </a:rPr>
                        <a:t> </a:t>
                      </a:r>
                    </a:p>
                  </a:txBody>
                  <a:tcPr marL="7620" marR="7620" marT="762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rtl="0" fontAlgn="ctr">
                        <a:buNone/>
                      </a:pPr>
                      <a:r>
                        <a:rPr lang="en-US" sz="1100" b="0" i="0" u="none" strike="noStrike" dirty="0">
                          <a:solidFill>
                            <a:srgbClr val="000000"/>
                          </a:solidFill>
                          <a:effectLst/>
                          <a:latin typeface="Cambria" panose="02040503050406030204" pitchFamily="18" charset="0"/>
                        </a:rPr>
                        <a:t> </a:t>
                      </a:r>
                    </a:p>
                  </a:txBody>
                  <a:tcPr marL="7620" marR="7620" marT="762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rtl="0" fontAlgn="ctr">
                        <a:buNone/>
                      </a:pPr>
                      <a:r>
                        <a:rPr lang="en-US" sz="1100" b="0" i="0" u="none" strike="noStrike" dirty="0">
                          <a:solidFill>
                            <a:srgbClr val="000000"/>
                          </a:solidFill>
                          <a:effectLst/>
                          <a:latin typeface="Cambria" panose="02040503050406030204" pitchFamily="18" charset="0"/>
                        </a:rPr>
                        <a:t> </a:t>
                      </a:r>
                    </a:p>
                  </a:txBody>
                  <a:tcPr marL="7620" marR="7620" marT="762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extLst>
                  <a:ext uri="{0D108BD9-81ED-4DB2-BD59-A6C34878D82A}">
                    <a16:rowId xmlns:a16="http://schemas.microsoft.com/office/drawing/2014/main" val="3648020349"/>
                  </a:ext>
                </a:extLst>
              </a:tr>
              <a:tr h="197076">
                <a:tc>
                  <a:txBody>
                    <a:bodyPr/>
                    <a:lstStyle/>
                    <a:p>
                      <a:pPr algn="l" rtl="0" fontAlgn="ctr">
                        <a:buNone/>
                      </a:pPr>
                      <a:r>
                        <a:rPr lang="en-IN" sz="1100" b="1" i="1" u="none" strike="noStrike">
                          <a:solidFill>
                            <a:srgbClr val="000000"/>
                          </a:solidFill>
                          <a:effectLst/>
                          <a:latin typeface="Cambria" panose="02040503050406030204" pitchFamily="18" charset="0"/>
                        </a:rPr>
                        <a:t>NIFTY 500 - TRI</a:t>
                      </a:r>
                    </a:p>
                  </a:txBody>
                  <a:tcPr marL="72000" marR="9525" marT="9525"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rtl="0" fontAlgn="ctr">
                        <a:buNone/>
                      </a:pPr>
                      <a:r>
                        <a:rPr lang="en-US" sz="1100" b="1" i="1" u="none" strike="noStrike">
                          <a:solidFill>
                            <a:srgbClr val="000000"/>
                          </a:solidFill>
                          <a:effectLst/>
                          <a:latin typeface="Cambria" panose="02040503050406030204" pitchFamily="18" charset="0"/>
                        </a:rPr>
                        <a:t> </a:t>
                      </a:r>
                    </a:p>
                  </a:txBody>
                  <a:tcPr marL="7620" marR="7620" marT="762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rtl="0" fontAlgn="ctr">
                        <a:buNone/>
                      </a:pPr>
                      <a:r>
                        <a:rPr lang="en-US" sz="1100" b="1" i="1" u="none" strike="noStrike">
                          <a:solidFill>
                            <a:srgbClr val="000000"/>
                          </a:solidFill>
                          <a:effectLst/>
                          <a:latin typeface="Cambria" panose="02040503050406030204" pitchFamily="18" charset="0"/>
                        </a:rPr>
                        <a:t> </a:t>
                      </a:r>
                    </a:p>
                  </a:txBody>
                  <a:tcPr marL="7620" marR="7620" marT="762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rtl="0" fontAlgn="ctr">
                        <a:buNone/>
                      </a:pPr>
                      <a:r>
                        <a:rPr lang="en-US" sz="1100" b="1" i="1" u="none" strike="noStrike">
                          <a:solidFill>
                            <a:srgbClr val="000000"/>
                          </a:solidFill>
                          <a:effectLst/>
                          <a:latin typeface="Cambria" panose="02040503050406030204" pitchFamily="18" charset="0"/>
                        </a:rPr>
                        <a:t>2.20</a:t>
                      </a:r>
                    </a:p>
                  </a:txBody>
                  <a:tcPr marL="7620" marR="7620" marT="762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rtl="0" fontAlgn="ctr">
                        <a:buNone/>
                      </a:pPr>
                      <a:r>
                        <a:rPr lang="en-US" sz="1100" b="1" i="1" u="none" strike="noStrike">
                          <a:solidFill>
                            <a:srgbClr val="000000"/>
                          </a:solidFill>
                          <a:effectLst/>
                          <a:latin typeface="Cambria" panose="02040503050406030204" pitchFamily="18" charset="0"/>
                        </a:rPr>
                        <a:t>3.93</a:t>
                      </a:r>
                    </a:p>
                  </a:txBody>
                  <a:tcPr marL="7620" marR="7620" marT="762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rtl="0" fontAlgn="ctr">
                        <a:buNone/>
                      </a:pPr>
                      <a:r>
                        <a:rPr lang="en-US" sz="1100" b="1" i="1" u="none" strike="noStrike">
                          <a:solidFill>
                            <a:srgbClr val="000000"/>
                          </a:solidFill>
                          <a:effectLst/>
                          <a:latin typeface="Cambria" panose="02040503050406030204" pitchFamily="18" charset="0"/>
                        </a:rPr>
                        <a:t>2.27</a:t>
                      </a:r>
                    </a:p>
                  </a:txBody>
                  <a:tcPr marL="7620" marR="7620" marT="762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rtl="0" fontAlgn="ctr">
                        <a:buNone/>
                      </a:pPr>
                      <a:r>
                        <a:rPr lang="en-US" sz="1100" b="1" i="1" u="none" strike="noStrike">
                          <a:solidFill>
                            <a:srgbClr val="000000"/>
                          </a:solidFill>
                          <a:effectLst/>
                          <a:latin typeface="Cambria" panose="02040503050406030204" pitchFamily="18" charset="0"/>
                        </a:rPr>
                        <a:t>3.37</a:t>
                      </a:r>
                    </a:p>
                  </a:txBody>
                  <a:tcPr marL="7620" marR="7620" marT="762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rtl="0" fontAlgn="ctr">
                        <a:buNone/>
                      </a:pPr>
                      <a:r>
                        <a:rPr lang="en-US" sz="1100" b="1" i="1" u="none" strike="noStrike">
                          <a:solidFill>
                            <a:srgbClr val="000000"/>
                          </a:solidFill>
                          <a:effectLst/>
                          <a:latin typeface="Cambria" panose="02040503050406030204" pitchFamily="18" charset="0"/>
                        </a:rPr>
                        <a:t>0.84</a:t>
                      </a:r>
                    </a:p>
                  </a:txBody>
                  <a:tcPr marL="7620" marR="7620" marT="762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rtl="0" fontAlgn="ctr">
                        <a:buNone/>
                      </a:pPr>
                      <a:r>
                        <a:rPr lang="en-US" sz="1100" b="1" i="1" u="none" strike="noStrike">
                          <a:solidFill>
                            <a:srgbClr val="000000"/>
                          </a:solidFill>
                          <a:effectLst/>
                          <a:latin typeface="Cambria" panose="02040503050406030204" pitchFamily="18" charset="0"/>
                        </a:rPr>
                        <a:t>12.29</a:t>
                      </a:r>
                    </a:p>
                  </a:txBody>
                  <a:tcPr marL="7620" marR="7620" marT="762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rtl="0" fontAlgn="ctr">
                        <a:buNone/>
                      </a:pPr>
                      <a:r>
                        <a:rPr lang="en-US" sz="1100" b="1" i="1" u="none" strike="noStrike">
                          <a:solidFill>
                            <a:srgbClr val="000000"/>
                          </a:solidFill>
                          <a:effectLst/>
                          <a:latin typeface="Cambria" panose="02040503050406030204" pitchFamily="18" charset="0"/>
                        </a:rPr>
                        <a:t>12.53</a:t>
                      </a:r>
                    </a:p>
                  </a:txBody>
                  <a:tcPr marL="7620" marR="7620" marT="762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rtl="0" fontAlgn="ctr">
                        <a:buNone/>
                      </a:pPr>
                      <a:r>
                        <a:rPr lang="en-US" sz="1100" b="1" i="1" u="none" strike="noStrike">
                          <a:solidFill>
                            <a:srgbClr val="000000"/>
                          </a:solidFill>
                          <a:effectLst/>
                          <a:latin typeface="Cambria" panose="02040503050406030204" pitchFamily="18" charset="0"/>
                        </a:rPr>
                        <a:t>13.55</a:t>
                      </a:r>
                    </a:p>
                  </a:txBody>
                  <a:tcPr marL="7620" marR="7620" marT="762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rtl="0" fontAlgn="ctr">
                        <a:buNone/>
                      </a:pPr>
                      <a:r>
                        <a:rPr lang="en-US" sz="1100" b="1" i="1" u="none" strike="noStrike">
                          <a:solidFill>
                            <a:srgbClr val="000000"/>
                          </a:solidFill>
                          <a:effectLst/>
                          <a:latin typeface="Cambria" panose="02040503050406030204" pitchFamily="18" charset="0"/>
                        </a:rPr>
                        <a:t> </a:t>
                      </a:r>
                    </a:p>
                  </a:txBody>
                  <a:tcPr marL="7620" marR="7620" marT="762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 </a:t>
                      </a:r>
                    </a:p>
                  </a:txBody>
                  <a:tcPr marL="7620" marR="7620" marT="762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 </a:t>
                      </a:r>
                    </a:p>
                  </a:txBody>
                  <a:tcPr marL="7620" marR="7620" marT="762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 </a:t>
                      </a:r>
                    </a:p>
                  </a:txBody>
                  <a:tcPr marL="7620" marR="7620" marT="762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 </a:t>
                      </a:r>
                    </a:p>
                  </a:txBody>
                  <a:tcPr marL="7620" marR="7620" marT="762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 </a:t>
                      </a:r>
                    </a:p>
                  </a:txBody>
                  <a:tcPr marL="7620" marR="7620" marT="762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extLst>
                  <a:ext uri="{0D108BD9-81ED-4DB2-BD59-A6C34878D82A}">
                    <a16:rowId xmlns:a16="http://schemas.microsoft.com/office/drawing/2014/main" val="1807641913"/>
                  </a:ext>
                </a:extLst>
              </a:tr>
              <a:tr h="197076">
                <a:tc>
                  <a:txBody>
                    <a:bodyPr/>
                    <a:lstStyle/>
                    <a:p>
                      <a:pPr algn="l" rtl="0" fontAlgn="ctr">
                        <a:buNone/>
                      </a:pPr>
                      <a:r>
                        <a:rPr lang="en-IN" sz="1100" b="1" i="0" u="none" strike="noStrike">
                          <a:solidFill>
                            <a:srgbClr val="000000"/>
                          </a:solidFill>
                          <a:effectLst/>
                          <a:latin typeface="Cambria" panose="02040503050406030204" pitchFamily="18" charset="0"/>
                        </a:rPr>
                        <a:t>Focused Funds</a:t>
                      </a:r>
                    </a:p>
                  </a:txBody>
                  <a:tcPr marL="72000" marR="9525" marT="9525"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rgbClr val="D0CECE"/>
                    </a:solidFill>
                  </a:tcPr>
                </a:tc>
                <a:tc>
                  <a:txBody>
                    <a:bodyPr/>
                    <a:lstStyle/>
                    <a:p>
                      <a:pPr algn="ctr" rtl="0" fontAlgn="ctr">
                        <a:buNone/>
                      </a:pPr>
                      <a:r>
                        <a:rPr lang="en-US" sz="1100" b="1" i="0" u="none" strike="noStrike">
                          <a:solidFill>
                            <a:srgbClr val="000000"/>
                          </a:solidFill>
                          <a:effectLst/>
                          <a:latin typeface="Cambria" panose="02040503050406030204" pitchFamily="18" charset="0"/>
                        </a:rPr>
                        <a:t> </a:t>
                      </a:r>
                    </a:p>
                  </a:txBody>
                  <a:tcPr marL="7620" marR="7620" marT="762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rgbClr val="D0CECE"/>
                    </a:solidFill>
                  </a:tcPr>
                </a:tc>
                <a:tc>
                  <a:txBody>
                    <a:bodyPr/>
                    <a:lstStyle/>
                    <a:p>
                      <a:pPr algn="ctr" rtl="0" fontAlgn="ctr">
                        <a:buNone/>
                      </a:pPr>
                      <a:r>
                        <a:rPr lang="en-US" sz="1100" b="1" i="0" u="none" strike="noStrike">
                          <a:solidFill>
                            <a:srgbClr val="000000"/>
                          </a:solidFill>
                          <a:effectLst/>
                          <a:latin typeface="Cambria" panose="02040503050406030204" pitchFamily="18" charset="0"/>
                        </a:rPr>
                        <a:t> </a:t>
                      </a:r>
                    </a:p>
                  </a:txBody>
                  <a:tcPr marL="7620" marR="7620" marT="762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rgbClr val="D0CECE"/>
                    </a:solidFill>
                  </a:tcPr>
                </a:tc>
                <a:tc>
                  <a:txBody>
                    <a:bodyPr/>
                    <a:lstStyle/>
                    <a:p>
                      <a:pPr algn="ctr" rtl="0" fontAlgn="ctr">
                        <a:buNone/>
                      </a:pPr>
                      <a:r>
                        <a:rPr lang="en-US" sz="1100" b="1" i="0" u="none" strike="noStrike">
                          <a:solidFill>
                            <a:srgbClr val="000000"/>
                          </a:solidFill>
                          <a:effectLst/>
                          <a:latin typeface="Cambria" panose="02040503050406030204" pitchFamily="18" charset="0"/>
                        </a:rPr>
                        <a:t> </a:t>
                      </a:r>
                    </a:p>
                  </a:txBody>
                  <a:tcPr marL="7620" marR="7620" marT="762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rgbClr val="D0CECE"/>
                    </a:solidFill>
                  </a:tcPr>
                </a:tc>
                <a:tc>
                  <a:txBody>
                    <a:bodyPr/>
                    <a:lstStyle/>
                    <a:p>
                      <a:pPr algn="ctr" rtl="0" fontAlgn="ctr">
                        <a:buNone/>
                      </a:pPr>
                      <a:r>
                        <a:rPr lang="en-US" sz="1100" b="1" i="0" u="none" strike="noStrike">
                          <a:solidFill>
                            <a:srgbClr val="000000"/>
                          </a:solidFill>
                          <a:effectLst/>
                          <a:latin typeface="Cambria" panose="02040503050406030204" pitchFamily="18" charset="0"/>
                        </a:rPr>
                        <a:t> </a:t>
                      </a:r>
                    </a:p>
                  </a:txBody>
                  <a:tcPr marL="7620" marR="7620" marT="762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rgbClr val="D0CECE"/>
                    </a:solidFill>
                  </a:tcPr>
                </a:tc>
                <a:tc>
                  <a:txBody>
                    <a:bodyPr/>
                    <a:lstStyle/>
                    <a:p>
                      <a:pPr algn="ctr" rtl="0" fontAlgn="ctr">
                        <a:buNone/>
                      </a:pPr>
                      <a:r>
                        <a:rPr lang="en-US" sz="1100" b="1" i="0" u="none" strike="noStrike">
                          <a:solidFill>
                            <a:srgbClr val="000000"/>
                          </a:solidFill>
                          <a:effectLst/>
                          <a:latin typeface="Cambria" panose="02040503050406030204" pitchFamily="18" charset="0"/>
                        </a:rPr>
                        <a:t> </a:t>
                      </a:r>
                    </a:p>
                  </a:txBody>
                  <a:tcPr marL="7620" marR="7620" marT="762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rgbClr val="D0CECE"/>
                    </a:solidFill>
                  </a:tcPr>
                </a:tc>
                <a:tc>
                  <a:txBody>
                    <a:bodyPr/>
                    <a:lstStyle/>
                    <a:p>
                      <a:pPr algn="ctr" rtl="0" fontAlgn="ctr">
                        <a:buNone/>
                      </a:pPr>
                      <a:r>
                        <a:rPr lang="en-US" sz="1100" b="1" i="0" u="none" strike="noStrike">
                          <a:solidFill>
                            <a:srgbClr val="000000"/>
                          </a:solidFill>
                          <a:effectLst/>
                          <a:latin typeface="Cambria" panose="02040503050406030204" pitchFamily="18" charset="0"/>
                        </a:rPr>
                        <a:t> </a:t>
                      </a:r>
                    </a:p>
                  </a:txBody>
                  <a:tcPr marL="7620" marR="7620" marT="762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rgbClr val="D0CECE"/>
                    </a:solidFill>
                  </a:tcPr>
                </a:tc>
                <a:tc>
                  <a:txBody>
                    <a:bodyPr/>
                    <a:lstStyle/>
                    <a:p>
                      <a:pPr algn="ctr" rtl="0" fontAlgn="ctr">
                        <a:buNone/>
                      </a:pPr>
                      <a:r>
                        <a:rPr lang="en-US" sz="1100" b="1" i="0" u="none" strike="noStrike">
                          <a:solidFill>
                            <a:srgbClr val="000000"/>
                          </a:solidFill>
                          <a:effectLst/>
                          <a:latin typeface="Cambria" panose="02040503050406030204" pitchFamily="18" charset="0"/>
                        </a:rPr>
                        <a:t> </a:t>
                      </a:r>
                    </a:p>
                  </a:txBody>
                  <a:tcPr marL="7620" marR="7620" marT="762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rgbClr val="D0CECE"/>
                    </a:solidFill>
                  </a:tcPr>
                </a:tc>
                <a:tc>
                  <a:txBody>
                    <a:bodyPr/>
                    <a:lstStyle/>
                    <a:p>
                      <a:pPr algn="ctr" rtl="0" fontAlgn="ctr">
                        <a:buNone/>
                      </a:pPr>
                      <a:r>
                        <a:rPr lang="en-US" sz="1100" b="1" i="0" u="none" strike="noStrike">
                          <a:solidFill>
                            <a:srgbClr val="000000"/>
                          </a:solidFill>
                          <a:effectLst/>
                          <a:latin typeface="Cambria" panose="02040503050406030204" pitchFamily="18" charset="0"/>
                        </a:rPr>
                        <a:t> </a:t>
                      </a:r>
                    </a:p>
                  </a:txBody>
                  <a:tcPr marL="7620" marR="7620" marT="762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rgbClr val="D0CECE"/>
                    </a:solidFill>
                  </a:tcPr>
                </a:tc>
                <a:tc>
                  <a:txBody>
                    <a:bodyPr/>
                    <a:lstStyle/>
                    <a:p>
                      <a:pPr algn="ctr" rtl="0" fontAlgn="ctr">
                        <a:buNone/>
                      </a:pPr>
                      <a:r>
                        <a:rPr lang="en-US" sz="1100" b="1" i="0" u="none" strike="noStrike">
                          <a:solidFill>
                            <a:srgbClr val="000000"/>
                          </a:solidFill>
                          <a:effectLst/>
                          <a:latin typeface="Cambria" panose="02040503050406030204" pitchFamily="18" charset="0"/>
                        </a:rPr>
                        <a:t> </a:t>
                      </a:r>
                    </a:p>
                  </a:txBody>
                  <a:tcPr marL="7620" marR="7620" marT="762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rgbClr val="D0CECE"/>
                    </a:solidFill>
                  </a:tcPr>
                </a:tc>
                <a:tc>
                  <a:txBody>
                    <a:bodyPr/>
                    <a:lstStyle/>
                    <a:p>
                      <a:pPr algn="ctr" rtl="0" fontAlgn="ctr">
                        <a:buNone/>
                      </a:pPr>
                      <a:r>
                        <a:rPr lang="en-US" sz="1100" b="1" i="0" u="none" strike="noStrike">
                          <a:solidFill>
                            <a:srgbClr val="000000"/>
                          </a:solidFill>
                          <a:effectLst/>
                          <a:latin typeface="Cambria" panose="02040503050406030204" pitchFamily="18" charset="0"/>
                        </a:rPr>
                        <a:t> </a:t>
                      </a:r>
                    </a:p>
                  </a:txBody>
                  <a:tcPr marL="7620" marR="7620" marT="762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rgbClr val="D0CECE"/>
                    </a:solidFill>
                  </a:tcPr>
                </a:tc>
                <a:tc>
                  <a:txBody>
                    <a:bodyPr/>
                    <a:lstStyle/>
                    <a:p>
                      <a:pPr algn="ctr" rtl="0" fontAlgn="ctr">
                        <a:buNone/>
                      </a:pPr>
                      <a:r>
                        <a:rPr lang="en-US" sz="1100" b="1" i="0" u="none" strike="noStrike">
                          <a:solidFill>
                            <a:srgbClr val="000000"/>
                          </a:solidFill>
                          <a:effectLst/>
                          <a:latin typeface="Cambria" panose="02040503050406030204" pitchFamily="18" charset="0"/>
                        </a:rPr>
                        <a:t> </a:t>
                      </a:r>
                    </a:p>
                  </a:txBody>
                  <a:tcPr marL="7620" marR="7620" marT="762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rgbClr val="D0CECE"/>
                    </a:solidFill>
                  </a:tcPr>
                </a:tc>
                <a:tc>
                  <a:txBody>
                    <a:bodyPr/>
                    <a:lstStyle/>
                    <a:p>
                      <a:pPr algn="ctr" rtl="0" fontAlgn="ctr">
                        <a:buNone/>
                      </a:pPr>
                      <a:r>
                        <a:rPr lang="en-US" sz="1100" b="1" i="0" u="none" strike="noStrike">
                          <a:solidFill>
                            <a:srgbClr val="000000"/>
                          </a:solidFill>
                          <a:effectLst/>
                          <a:latin typeface="Cambria" panose="02040503050406030204" pitchFamily="18" charset="0"/>
                        </a:rPr>
                        <a:t> </a:t>
                      </a:r>
                    </a:p>
                  </a:txBody>
                  <a:tcPr marL="7620" marR="7620" marT="762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rgbClr val="D0CECE"/>
                    </a:solidFill>
                  </a:tcPr>
                </a:tc>
                <a:tc>
                  <a:txBody>
                    <a:bodyPr/>
                    <a:lstStyle/>
                    <a:p>
                      <a:pPr algn="ctr" rtl="0" fontAlgn="ctr">
                        <a:buNone/>
                      </a:pPr>
                      <a:r>
                        <a:rPr lang="en-US" sz="1100" b="1" i="0" u="none" strike="noStrike">
                          <a:solidFill>
                            <a:srgbClr val="000000"/>
                          </a:solidFill>
                          <a:effectLst/>
                          <a:latin typeface="Cambria" panose="02040503050406030204" pitchFamily="18" charset="0"/>
                        </a:rPr>
                        <a:t> </a:t>
                      </a:r>
                    </a:p>
                  </a:txBody>
                  <a:tcPr marL="7620" marR="7620" marT="762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rgbClr val="BFBFBF"/>
                    </a:solidFill>
                  </a:tcPr>
                </a:tc>
                <a:tc>
                  <a:txBody>
                    <a:bodyPr/>
                    <a:lstStyle/>
                    <a:p>
                      <a:pPr algn="ctr" rtl="0" fontAlgn="ctr">
                        <a:buNone/>
                      </a:pPr>
                      <a:r>
                        <a:rPr lang="en-US" sz="1100" b="1" i="0" u="none" strike="noStrike">
                          <a:solidFill>
                            <a:srgbClr val="000000"/>
                          </a:solidFill>
                          <a:effectLst/>
                          <a:latin typeface="Cambria" panose="02040503050406030204" pitchFamily="18" charset="0"/>
                        </a:rPr>
                        <a:t> </a:t>
                      </a:r>
                    </a:p>
                  </a:txBody>
                  <a:tcPr marL="7620" marR="7620" marT="762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rgbClr val="BFBFBF"/>
                    </a:solidFill>
                  </a:tcPr>
                </a:tc>
                <a:tc>
                  <a:txBody>
                    <a:bodyPr/>
                    <a:lstStyle/>
                    <a:p>
                      <a:pPr algn="ctr" rtl="0" fontAlgn="ctr">
                        <a:buNone/>
                      </a:pPr>
                      <a:r>
                        <a:rPr lang="en-US" sz="1100" b="1" i="0" u="none" strike="noStrike">
                          <a:solidFill>
                            <a:srgbClr val="000000"/>
                          </a:solidFill>
                          <a:effectLst/>
                          <a:latin typeface="Cambria" panose="02040503050406030204" pitchFamily="18" charset="0"/>
                        </a:rPr>
                        <a:t> </a:t>
                      </a:r>
                    </a:p>
                  </a:txBody>
                  <a:tcPr marL="7620" marR="7620" marT="762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rgbClr val="BFBFBF"/>
                    </a:solidFill>
                  </a:tcPr>
                </a:tc>
                <a:tc>
                  <a:txBody>
                    <a:bodyPr/>
                    <a:lstStyle/>
                    <a:p>
                      <a:pPr algn="ctr" rtl="0" fontAlgn="ctr">
                        <a:buNone/>
                      </a:pPr>
                      <a:r>
                        <a:rPr lang="en-US" sz="1100" b="1" i="0" u="none" strike="noStrike">
                          <a:solidFill>
                            <a:srgbClr val="000000"/>
                          </a:solidFill>
                          <a:effectLst/>
                          <a:latin typeface="Cambria" panose="02040503050406030204" pitchFamily="18" charset="0"/>
                        </a:rPr>
                        <a:t> </a:t>
                      </a:r>
                    </a:p>
                  </a:txBody>
                  <a:tcPr marL="7620" marR="7620" marT="762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rgbClr val="BFBFBF"/>
                    </a:solidFill>
                  </a:tcPr>
                </a:tc>
                <a:extLst>
                  <a:ext uri="{0D108BD9-81ED-4DB2-BD59-A6C34878D82A}">
                    <a16:rowId xmlns:a16="http://schemas.microsoft.com/office/drawing/2014/main" val="1016217852"/>
                  </a:ext>
                </a:extLst>
              </a:tr>
              <a:tr h="197076">
                <a:tc>
                  <a:txBody>
                    <a:bodyPr/>
                    <a:lstStyle/>
                    <a:p>
                      <a:pPr algn="l" rtl="0" fontAlgn="ctr">
                        <a:buNone/>
                      </a:pPr>
                      <a:r>
                        <a:rPr lang="en-IN" sz="1100" b="0" i="0" u="none" strike="noStrike">
                          <a:solidFill>
                            <a:srgbClr val="000000"/>
                          </a:solidFill>
                          <a:effectLst/>
                          <a:latin typeface="Cambria" panose="02040503050406030204" pitchFamily="18" charset="0"/>
                        </a:rPr>
                        <a:t>HDFC Focused Fund-Reg(G)</a:t>
                      </a:r>
                    </a:p>
                  </a:txBody>
                  <a:tcPr marL="72000" marR="9525" marT="9525"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27,924.78</a:t>
                      </a:r>
                    </a:p>
                  </a:txBody>
                  <a:tcPr marL="7620" marR="7620" marT="762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rtl="0" fontAlgn="ctr">
                        <a:buNone/>
                      </a:pPr>
                      <a:r>
                        <a:rPr lang="en-US" sz="1100" b="0" i="0" u="none" strike="noStrike" dirty="0">
                          <a:solidFill>
                            <a:srgbClr val="000000"/>
                          </a:solidFill>
                          <a:effectLst/>
                          <a:latin typeface="Cambria" panose="02040503050406030204" pitchFamily="18" charset="0"/>
                        </a:rPr>
                        <a:t>17-Sep-2004</a:t>
                      </a:r>
                    </a:p>
                  </a:txBody>
                  <a:tcPr marL="7620" marR="7620" marT="762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2.35</a:t>
                      </a:r>
                    </a:p>
                  </a:txBody>
                  <a:tcPr marL="7620" marR="7620" marT="762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5.55</a:t>
                      </a:r>
                    </a:p>
                  </a:txBody>
                  <a:tcPr marL="7620" marR="7620" marT="762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0.32</a:t>
                      </a:r>
                    </a:p>
                  </a:txBody>
                  <a:tcPr marL="7620" marR="7620" marT="762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3.05</a:t>
                      </a:r>
                    </a:p>
                  </a:txBody>
                  <a:tcPr marL="7620" marR="7620" marT="762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4.57</a:t>
                      </a:r>
                    </a:p>
                  </a:txBody>
                  <a:tcPr marL="7620" marR="7620" marT="762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15.84</a:t>
                      </a:r>
                    </a:p>
                  </a:txBody>
                  <a:tcPr marL="7620" marR="7620" marT="762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18.34</a:t>
                      </a:r>
                    </a:p>
                  </a:txBody>
                  <a:tcPr marL="7620" marR="7620" marT="762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13.88</a:t>
                      </a:r>
                    </a:p>
                  </a:txBody>
                  <a:tcPr marL="7620" marR="7620" marT="762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15.51</a:t>
                      </a:r>
                    </a:p>
                  </a:txBody>
                  <a:tcPr marL="7620" marR="7620" marT="762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1.36</a:t>
                      </a:r>
                    </a:p>
                  </a:txBody>
                  <a:tcPr marL="7620" marR="7620" marT="762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75.93</a:t>
                      </a:r>
                    </a:p>
                  </a:txBody>
                  <a:tcPr marL="7620" marR="7620" marT="762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10.12</a:t>
                      </a:r>
                    </a:p>
                  </a:txBody>
                  <a:tcPr marL="7620" marR="7620" marT="762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7.26</a:t>
                      </a:r>
                    </a:p>
                  </a:txBody>
                  <a:tcPr marL="7620" marR="7620" marT="762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6.69</a:t>
                      </a:r>
                    </a:p>
                  </a:txBody>
                  <a:tcPr marL="7620" marR="7620" marT="762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extLst>
                  <a:ext uri="{0D108BD9-81ED-4DB2-BD59-A6C34878D82A}">
                    <a16:rowId xmlns:a16="http://schemas.microsoft.com/office/drawing/2014/main" val="2012132681"/>
                  </a:ext>
                </a:extLst>
              </a:tr>
              <a:tr h="197076">
                <a:tc>
                  <a:txBody>
                    <a:bodyPr/>
                    <a:lstStyle/>
                    <a:p>
                      <a:pPr algn="l" rtl="0" fontAlgn="ctr">
                        <a:buNone/>
                      </a:pPr>
                      <a:r>
                        <a:rPr lang="en-US" sz="1100" b="0" i="0" u="none" strike="noStrike" dirty="0">
                          <a:solidFill>
                            <a:srgbClr val="000000"/>
                          </a:solidFill>
                          <a:effectLst/>
                          <a:latin typeface="Cambria" panose="02040503050406030204" pitchFamily="18" charset="0"/>
                        </a:rPr>
                        <a:t>Franklin India Focused Equity Fund(G)</a:t>
                      </a:r>
                    </a:p>
                  </a:txBody>
                  <a:tcPr marL="72000" marR="9525" marT="9525"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11,510.35</a:t>
                      </a:r>
                    </a:p>
                  </a:txBody>
                  <a:tcPr marL="7620" marR="7620" marT="762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26-Jul-2007</a:t>
                      </a:r>
                    </a:p>
                  </a:txBody>
                  <a:tcPr marL="7620" marR="7620" marT="762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1.57</a:t>
                      </a:r>
                    </a:p>
                  </a:txBody>
                  <a:tcPr marL="7620" marR="7620" marT="762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1.24</a:t>
                      </a:r>
                    </a:p>
                  </a:txBody>
                  <a:tcPr marL="7620" marR="7620" marT="762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-4.85</a:t>
                      </a:r>
                    </a:p>
                  </a:txBody>
                  <a:tcPr marL="7620" marR="7620" marT="762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-5.54</a:t>
                      </a:r>
                    </a:p>
                  </a:txBody>
                  <a:tcPr marL="7620" marR="7620" marT="762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-3.01</a:t>
                      </a:r>
                    </a:p>
                  </a:txBody>
                  <a:tcPr marL="7620" marR="7620" marT="762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8.76</a:t>
                      </a:r>
                    </a:p>
                  </a:txBody>
                  <a:tcPr marL="7620" marR="7620" marT="762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11.08</a:t>
                      </a:r>
                    </a:p>
                  </a:txBody>
                  <a:tcPr marL="7620" marR="7620" marT="762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12.59</a:t>
                      </a:r>
                    </a:p>
                  </a:txBody>
                  <a:tcPr marL="7620" marR="7620" marT="762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12.98</a:t>
                      </a:r>
                    </a:p>
                  </a:txBody>
                  <a:tcPr marL="7620" marR="7620" marT="762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1.48</a:t>
                      </a:r>
                    </a:p>
                  </a:txBody>
                  <a:tcPr marL="7620" marR="7620" marT="762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72.73</a:t>
                      </a:r>
                    </a:p>
                  </a:txBody>
                  <a:tcPr marL="7620" marR="7620" marT="762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13.13</a:t>
                      </a:r>
                    </a:p>
                  </a:txBody>
                  <a:tcPr marL="7620" marR="7620" marT="762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6.48</a:t>
                      </a:r>
                    </a:p>
                  </a:txBody>
                  <a:tcPr marL="7620" marR="7620" marT="762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7.66</a:t>
                      </a:r>
                    </a:p>
                  </a:txBody>
                  <a:tcPr marL="7620" marR="7620" marT="762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extLst>
                  <a:ext uri="{0D108BD9-81ED-4DB2-BD59-A6C34878D82A}">
                    <a16:rowId xmlns:a16="http://schemas.microsoft.com/office/drawing/2014/main" val="3152238936"/>
                  </a:ext>
                </a:extLst>
              </a:tr>
              <a:tr h="197076">
                <a:tc>
                  <a:txBody>
                    <a:bodyPr/>
                    <a:lstStyle/>
                    <a:p>
                      <a:pPr algn="l" rtl="0" fontAlgn="ctr">
                        <a:buNone/>
                      </a:pPr>
                      <a:r>
                        <a:rPr lang="en-US" sz="1100" b="0" i="0" u="none" strike="noStrike" dirty="0">
                          <a:solidFill>
                            <a:srgbClr val="000000"/>
                          </a:solidFill>
                          <a:effectLst/>
                          <a:latin typeface="Cambria" panose="02040503050406030204" pitchFamily="18" charset="0"/>
                        </a:rPr>
                        <a:t>360 ONE Focused Fund-Reg(G)</a:t>
                      </a:r>
                    </a:p>
                  </a:txBody>
                  <a:tcPr marL="72000" marR="9525" marT="9525"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rtl="0" fontAlgn="ctr">
                        <a:buNone/>
                      </a:pPr>
                      <a:r>
                        <a:rPr lang="en-US" sz="1100" b="0" i="0" u="none" strike="noStrike" dirty="0">
                          <a:solidFill>
                            <a:srgbClr val="000000"/>
                          </a:solidFill>
                          <a:effectLst/>
                          <a:latin typeface="Cambria" panose="02040503050406030204" pitchFamily="18" charset="0"/>
                        </a:rPr>
                        <a:t>6,697.90</a:t>
                      </a:r>
                    </a:p>
                  </a:txBody>
                  <a:tcPr marL="7620" marR="7620" marT="762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rtl="0" fontAlgn="ctr">
                        <a:buNone/>
                      </a:pPr>
                      <a:r>
                        <a:rPr lang="en-US" sz="1100" b="0" i="0" u="none" strike="noStrike" dirty="0">
                          <a:solidFill>
                            <a:srgbClr val="000000"/>
                          </a:solidFill>
                          <a:effectLst/>
                          <a:latin typeface="Cambria" panose="02040503050406030204" pitchFamily="18" charset="0"/>
                        </a:rPr>
                        <a:t>30-Oct-2014</a:t>
                      </a:r>
                    </a:p>
                  </a:txBody>
                  <a:tcPr marL="7620" marR="7620" marT="762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rtl="0" fontAlgn="ctr">
                        <a:buNone/>
                      </a:pPr>
                      <a:r>
                        <a:rPr lang="en-US" sz="1100" b="0" i="0" u="none" strike="noStrike" dirty="0">
                          <a:solidFill>
                            <a:srgbClr val="000000"/>
                          </a:solidFill>
                          <a:effectLst/>
                          <a:latin typeface="Cambria" panose="02040503050406030204" pitchFamily="18" charset="0"/>
                        </a:rPr>
                        <a:t>2.56</a:t>
                      </a:r>
                    </a:p>
                  </a:txBody>
                  <a:tcPr marL="7620" marR="7620" marT="762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rtl="0" fontAlgn="ctr">
                        <a:buNone/>
                      </a:pPr>
                      <a:r>
                        <a:rPr lang="en-US" sz="1100" b="0" i="0" u="none" strike="noStrike" dirty="0">
                          <a:solidFill>
                            <a:srgbClr val="000000"/>
                          </a:solidFill>
                          <a:effectLst/>
                          <a:latin typeface="Cambria" panose="02040503050406030204" pitchFamily="18" charset="0"/>
                        </a:rPr>
                        <a:t>7.60</a:t>
                      </a:r>
                    </a:p>
                  </a:txBody>
                  <a:tcPr marL="7620" marR="7620" marT="762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rtl="0" fontAlgn="ctr">
                        <a:buNone/>
                      </a:pPr>
                      <a:r>
                        <a:rPr lang="en-US" sz="1100" b="0" i="0" u="none" strike="noStrike" dirty="0">
                          <a:solidFill>
                            <a:srgbClr val="000000"/>
                          </a:solidFill>
                          <a:effectLst/>
                          <a:latin typeface="Cambria" panose="02040503050406030204" pitchFamily="18" charset="0"/>
                        </a:rPr>
                        <a:t>5.27</a:t>
                      </a:r>
                    </a:p>
                  </a:txBody>
                  <a:tcPr marL="7620" marR="7620" marT="762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rtl="0" fontAlgn="ctr">
                        <a:buNone/>
                      </a:pPr>
                      <a:r>
                        <a:rPr lang="en-US" sz="1100" b="0" i="0" u="none" strike="noStrike" dirty="0">
                          <a:solidFill>
                            <a:srgbClr val="000000"/>
                          </a:solidFill>
                          <a:effectLst/>
                          <a:latin typeface="Cambria" panose="02040503050406030204" pitchFamily="18" charset="0"/>
                        </a:rPr>
                        <a:t>4.52</a:t>
                      </a:r>
                    </a:p>
                  </a:txBody>
                  <a:tcPr marL="7620" marR="7620" marT="762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rtl="0" fontAlgn="ctr">
                        <a:buNone/>
                      </a:pPr>
                      <a:r>
                        <a:rPr lang="en-US" sz="1100" b="0" i="0" u="none" strike="noStrike" dirty="0">
                          <a:solidFill>
                            <a:srgbClr val="000000"/>
                          </a:solidFill>
                          <a:effectLst/>
                          <a:latin typeface="Cambria" panose="02040503050406030204" pitchFamily="18" charset="0"/>
                        </a:rPr>
                        <a:t>-0.68</a:t>
                      </a:r>
                    </a:p>
                  </a:txBody>
                  <a:tcPr marL="7620" marR="7620" marT="762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rtl="0" fontAlgn="ctr">
                        <a:buNone/>
                      </a:pPr>
                      <a:r>
                        <a:rPr lang="en-US" sz="1100" b="0" i="0" u="none" strike="noStrike" dirty="0">
                          <a:solidFill>
                            <a:srgbClr val="000000"/>
                          </a:solidFill>
                          <a:effectLst/>
                          <a:latin typeface="Cambria" panose="02040503050406030204" pitchFamily="18" charset="0"/>
                        </a:rPr>
                        <a:t>11.63</a:t>
                      </a:r>
                    </a:p>
                  </a:txBody>
                  <a:tcPr marL="7620" marR="7620" marT="762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rtl="0" fontAlgn="ctr">
                        <a:buNone/>
                      </a:pPr>
                      <a:r>
                        <a:rPr lang="en-US" sz="1100" b="0" i="0" u="none" strike="noStrike" dirty="0">
                          <a:solidFill>
                            <a:srgbClr val="000000"/>
                          </a:solidFill>
                          <a:effectLst/>
                          <a:latin typeface="Cambria" panose="02040503050406030204" pitchFamily="18" charset="0"/>
                        </a:rPr>
                        <a:t>11.81</a:t>
                      </a:r>
                    </a:p>
                  </a:txBody>
                  <a:tcPr marL="7620" marR="7620" marT="762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rtl="0" fontAlgn="ctr">
                        <a:buNone/>
                      </a:pPr>
                      <a:r>
                        <a:rPr lang="en-US" sz="1100" b="0" i="0" u="none" strike="noStrike" dirty="0">
                          <a:solidFill>
                            <a:srgbClr val="000000"/>
                          </a:solidFill>
                          <a:effectLst/>
                          <a:latin typeface="Cambria" panose="02040503050406030204" pitchFamily="18" charset="0"/>
                        </a:rPr>
                        <a:t>14.70</a:t>
                      </a:r>
                    </a:p>
                  </a:txBody>
                  <a:tcPr marL="7620" marR="7620" marT="762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rtl="0" fontAlgn="ctr">
                        <a:buNone/>
                      </a:pPr>
                      <a:r>
                        <a:rPr lang="en-US" sz="1100" b="0" i="0" u="none" strike="noStrike" dirty="0">
                          <a:solidFill>
                            <a:srgbClr val="000000"/>
                          </a:solidFill>
                          <a:effectLst/>
                          <a:latin typeface="Cambria" panose="02040503050406030204" pitchFamily="18" charset="0"/>
                        </a:rPr>
                        <a:t>14.40</a:t>
                      </a:r>
                    </a:p>
                  </a:txBody>
                  <a:tcPr marL="7620" marR="7620" marT="762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rtl="0" fontAlgn="ctr">
                        <a:buNone/>
                      </a:pPr>
                      <a:r>
                        <a:rPr lang="en-US" sz="1100" b="0" i="0" u="none" strike="noStrike" dirty="0">
                          <a:solidFill>
                            <a:srgbClr val="000000"/>
                          </a:solidFill>
                          <a:effectLst/>
                          <a:latin typeface="Cambria" panose="02040503050406030204" pitchFamily="18" charset="0"/>
                        </a:rPr>
                        <a:t>1.54</a:t>
                      </a:r>
                    </a:p>
                  </a:txBody>
                  <a:tcPr marL="7620" marR="7620" marT="762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rtl="0" fontAlgn="ctr">
                        <a:buNone/>
                      </a:pPr>
                      <a:r>
                        <a:rPr lang="en-US" sz="1100" b="0" i="0" u="none" strike="noStrike" dirty="0">
                          <a:solidFill>
                            <a:srgbClr val="000000"/>
                          </a:solidFill>
                          <a:effectLst/>
                          <a:latin typeface="Cambria" panose="02040503050406030204" pitchFamily="18" charset="0"/>
                        </a:rPr>
                        <a:t>65.30</a:t>
                      </a:r>
                    </a:p>
                  </a:txBody>
                  <a:tcPr marL="7620" marR="7620" marT="762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rtl="0" fontAlgn="ctr">
                        <a:buNone/>
                      </a:pPr>
                      <a:r>
                        <a:rPr lang="en-US" sz="1100" b="0" i="0" u="none" strike="noStrike" dirty="0">
                          <a:solidFill>
                            <a:srgbClr val="000000"/>
                          </a:solidFill>
                          <a:effectLst/>
                          <a:latin typeface="Cambria" panose="02040503050406030204" pitchFamily="18" charset="0"/>
                        </a:rPr>
                        <a:t>13.34</a:t>
                      </a:r>
                    </a:p>
                  </a:txBody>
                  <a:tcPr marL="7620" marR="7620" marT="762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rtl="0" fontAlgn="ctr">
                        <a:buNone/>
                      </a:pPr>
                      <a:r>
                        <a:rPr lang="en-US" sz="1100" b="0" i="0" u="none" strike="noStrike" dirty="0">
                          <a:solidFill>
                            <a:srgbClr val="000000"/>
                          </a:solidFill>
                          <a:effectLst/>
                          <a:latin typeface="Cambria" panose="02040503050406030204" pitchFamily="18" charset="0"/>
                        </a:rPr>
                        <a:t>18.57</a:t>
                      </a:r>
                    </a:p>
                  </a:txBody>
                  <a:tcPr marL="7620" marR="7620" marT="762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rtl="0" fontAlgn="ctr">
                        <a:buNone/>
                      </a:pPr>
                      <a:r>
                        <a:rPr lang="en-US" sz="1100" b="0" i="0" u="none" strike="noStrike" dirty="0">
                          <a:solidFill>
                            <a:srgbClr val="000000"/>
                          </a:solidFill>
                          <a:effectLst/>
                          <a:latin typeface="Cambria" panose="02040503050406030204" pitchFamily="18" charset="0"/>
                        </a:rPr>
                        <a:t>2.79</a:t>
                      </a:r>
                    </a:p>
                  </a:txBody>
                  <a:tcPr marL="7620" marR="7620" marT="762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extLst>
                  <a:ext uri="{0D108BD9-81ED-4DB2-BD59-A6C34878D82A}">
                    <a16:rowId xmlns:a16="http://schemas.microsoft.com/office/drawing/2014/main" val="2064918315"/>
                  </a:ext>
                </a:extLst>
              </a:tr>
              <a:tr h="197076">
                <a:tc>
                  <a:txBody>
                    <a:bodyPr/>
                    <a:lstStyle/>
                    <a:p>
                      <a:pPr algn="l" rtl="0" fontAlgn="b">
                        <a:buNone/>
                      </a:pPr>
                      <a:r>
                        <a:rPr lang="en-US" sz="1100" b="0" i="0" u="none" strike="noStrike" dirty="0">
                          <a:solidFill>
                            <a:srgbClr val="000000"/>
                          </a:solidFill>
                          <a:effectLst/>
                          <a:latin typeface="Cambria" panose="02040503050406030204" pitchFamily="18" charset="0"/>
                        </a:rPr>
                        <a:t>Invesco India Focused Fund-Reg(G)</a:t>
                      </a:r>
                    </a:p>
                  </a:txBody>
                  <a:tcPr marL="72000" marR="9525" marT="9525"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rtl="0" fontAlgn="ctr">
                        <a:buNone/>
                      </a:pPr>
                      <a:r>
                        <a:rPr lang="en-US" sz="1100" b="0" i="0" u="none" strike="noStrike" dirty="0">
                          <a:solidFill>
                            <a:srgbClr val="000000"/>
                          </a:solidFill>
                          <a:effectLst/>
                          <a:latin typeface="Cambria" panose="02040503050406030204" pitchFamily="18" charset="0"/>
                        </a:rPr>
                        <a:t>6,065.16</a:t>
                      </a:r>
                    </a:p>
                  </a:txBody>
                  <a:tcPr marL="7620" marR="7620" marT="762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rtl="0" fontAlgn="ctr">
                        <a:buNone/>
                      </a:pPr>
                      <a:r>
                        <a:rPr lang="en-US" sz="1100" b="0" i="0" u="none" strike="noStrike" dirty="0">
                          <a:solidFill>
                            <a:srgbClr val="000000"/>
                          </a:solidFill>
                          <a:effectLst/>
                          <a:latin typeface="Cambria" panose="02040503050406030204" pitchFamily="18" charset="0"/>
                        </a:rPr>
                        <a:t>29-Sep-2020</a:t>
                      </a:r>
                    </a:p>
                  </a:txBody>
                  <a:tcPr marL="7620" marR="7620" marT="762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rtl="0" fontAlgn="ctr">
                        <a:buNone/>
                      </a:pPr>
                      <a:r>
                        <a:rPr lang="en-US" sz="1100" b="0" i="0" u="none" strike="noStrike" dirty="0">
                          <a:solidFill>
                            <a:srgbClr val="000000"/>
                          </a:solidFill>
                          <a:effectLst/>
                          <a:latin typeface="Cambria" panose="02040503050406030204" pitchFamily="18" charset="0"/>
                        </a:rPr>
                        <a:t>3.60</a:t>
                      </a:r>
                    </a:p>
                  </a:txBody>
                  <a:tcPr marL="7620" marR="7620" marT="762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rtl="0" fontAlgn="ctr">
                        <a:buNone/>
                      </a:pPr>
                      <a:r>
                        <a:rPr lang="en-US" sz="1100" b="0" i="0" u="none" strike="noStrike" dirty="0">
                          <a:solidFill>
                            <a:srgbClr val="000000"/>
                          </a:solidFill>
                          <a:effectLst/>
                          <a:latin typeface="Cambria" panose="02040503050406030204" pitchFamily="18" charset="0"/>
                        </a:rPr>
                        <a:t>12.36</a:t>
                      </a:r>
                    </a:p>
                  </a:txBody>
                  <a:tcPr marL="7620" marR="7620" marT="762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rtl="0" fontAlgn="ctr">
                        <a:buNone/>
                      </a:pPr>
                      <a:r>
                        <a:rPr lang="en-US" sz="1100" b="0" i="0" u="none" strike="noStrike" dirty="0">
                          <a:solidFill>
                            <a:srgbClr val="000000"/>
                          </a:solidFill>
                          <a:effectLst/>
                          <a:latin typeface="Cambria" panose="02040503050406030204" pitchFamily="18" charset="0"/>
                        </a:rPr>
                        <a:t>13.63</a:t>
                      </a:r>
                    </a:p>
                  </a:txBody>
                  <a:tcPr marL="7620" marR="7620" marT="762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rtl="0" fontAlgn="ctr">
                        <a:buNone/>
                      </a:pPr>
                      <a:r>
                        <a:rPr lang="en-US" sz="1100" b="0" i="0" u="none" strike="noStrike" dirty="0">
                          <a:solidFill>
                            <a:srgbClr val="000000"/>
                          </a:solidFill>
                          <a:effectLst/>
                          <a:latin typeface="Cambria" panose="02040503050406030204" pitchFamily="18" charset="0"/>
                        </a:rPr>
                        <a:t>2.11</a:t>
                      </a:r>
                    </a:p>
                  </a:txBody>
                  <a:tcPr marL="7620" marR="7620" marT="762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rtl="0" fontAlgn="ctr">
                        <a:buNone/>
                      </a:pPr>
                      <a:r>
                        <a:rPr lang="en-US" sz="1100" b="0" i="0" u="none" strike="noStrike" dirty="0">
                          <a:solidFill>
                            <a:srgbClr val="000000"/>
                          </a:solidFill>
                          <a:effectLst/>
                          <a:latin typeface="Cambria" panose="02040503050406030204" pitchFamily="18" charset="0"/>
                        </a:rPr>
                        <a:t>3.86</a:t>
                      </a:r>
                    </a:p>
                  </a:txBody>
                  <a:tcPr marL="7620" marR="7620" marT="762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rtl="0" fontAlgn="ctr">
                        <a:buNone/>
                      </a:pPr>
                      <a:r>
                        <a:rPr lang="en-US" sz="1100" b="0" i="0" u="none" strike="noStrike" dirty="0">
                          <a:solidFill>
                            <a:srgbClr val="000000"/>
                          </a:solidFill>
                          <a:effectLst/>
                          <a:latin typeface="Cambria" panose="02040503050406030204" pitchFamily="18" charset="0"/>
                        </a:rPr>
                        <a:t>21.08</a:t>
                      </a:r>
                    </a:p>
                  </a:txBody>
                  <a:tcPr marL="7620" marR="7620" marT="762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rtl="0" fontAlgn="ctr">
                        <a:buNone/>
                      </a:pPr>
                      <a:r>
                        <a:rPr lang="en-US" sz="1100" b="0" i="0" u="none" strike="noStrike" dirty="0">
                          <a:solidFill>
                            <a:srgbClr val="000000"/>
                          </a:solidFill>
                          <a:effectLst/>
                          <a:latin typeface="Cambria" panose="02040503050406030204" pitchFamily="18" charset="0"/>
                        </a:rPr>
                        <a:t>15.19</a:t>
                      </a:r>
                    </a:p>
                  </a:txBody>
                  <a:tcPr marL="7620" marR="7620" marT="762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rtl="0" fontAlgn="ctr">
                        <a:buNone/>
                      </a:pPr>
                      <a:r>
                        <a:rPr lang="en-US" sz="1100" b="0" i="0" u="none" strike="noStrike" dirty="0">
                          <a:solidFill>
                            <a:srgbClr val="000000"/>
                          </a:solidFill>
                          <a:effectLst/>
                          <a:latin typeface="Cambria" panose="02040503050406030204" pitchFamily="18" charset="0"/>
                        </a:rPr>
                        <a:t>-</a:t>
                      </a:r>
                    </a:p>
                  </a:txBody>
                  <a:tcPr marL="7620" marR="7620" marT="762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rtl="0" fontAlgn="ctr">
                        <a:buNone/>
                      </a:pPr>
                      <a:r>
                        <a:rPr lang="en-US" sz="1100" b="0" i="0" u="none" strike="noStrike" dirty="0">
                          <a:solidFill>
                            <a:srgbClr val="000000"/>
                          </a:solidFill>
                          <a:effectLst/>
                          <a:latin typeface="Cambria" panose="02040503050406030204" pitchFamily="18" charset="0"/>
                        </a:rPr>
                        <a:t>20.07</a:t>
                      </a:r>
                    </a:p>
                  </a:txBody>
                  <a:tcPr marL="7620" marR="7620" marT="762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rtl="0" fontAlgn="ctr">
                        <a:buNone/>
                      </a:pPr>
                      <a:r>
                        <a:rPr lang="en-US" sz="1100" b="0" i="0" u="none" strike="noStrike" dirty="0">
                          <a:solidFill>
                            <a:srgbClr val="000000"/>
                          </a:solidFill>
                          <a:effectLst/>
                          <a:latin typeface="Cambria" panose="02040503050406030204" pitchFamily="18" charset="0"/>
                        </a:rPr>
                        <a:t>1.56</a:t>
                      </a:r>
                    </a:p>
                  </a:txBody>
                  <a:tcPr marL="7620" marR="7620" marT="762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rtl="0" fontAlgn="ctr">
                        <a:buNone/>
                      </a:pPr>
                      <a:r>
                        <a:rPr lang="en-US" sz="1100" b="0" i="0" u="none" strike="noStrike" dirty="0">
                          <a:solidFill>
                            <a:srgbClr val="000000"/>
                          </a:solidFill>
                          <a:effectLst/>
                          <a:latin typeface="Cambria" panose="02040503050406030204" pitchFamily="18" charset="0"/>
                        </a:rPr>
                        <a:t>49.24</a:t>
                      </a:r>
                    </a:p>
                  </a:txBody>
                  <a:tcPr marL="7620" marR="7620" marT="762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23.81</a:t>
                      </a:r>
                    </a:p>
                  </a:txBody>
                  <a:tcPr marL="7620" marR="7620" marT="762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22.11</a:t>
                      </a:r>
                    </a:p>
                  </a:txBody>
                  <a:tcPr marL="7620" marR="7620" marT="762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4.84</a:t>
                      </a:r>
                    </a:p>
                  </a:txBody>
                  <a:tcPr marL="7620" marR="7620" marT="762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extLst>
                  <a:ext uri="{0D108BD9-81ED-4DB2-BD59-A6C34878D82A}">
                    <a16:rowId xmlns:a16="http://schemas.microsoft.com/office/drawing/2014/main" val="1114242090"/>
                  </a:ext>
                </a:extLst>
              </a:tr>
              <a:tr h="197076">
                <a:tc>
                  <a:txBody>
                    <a:bodyPr/>
                    <a:lstStyle/>
                    <a:p>
                      <a:pPr algn="l" rtl="0" fontAlgn="ctr">
                        <a:buNone/>
                      </a:pPr>
                      <a:r>
                        <a:rPr lang="en-IN" sz="1100" b="1" i="1" u="none" strike="noStrike">
                          <a:solidFill>
                            <a:srgbClr val="000000"/>
                          </a:solidFill>
                          <a:effectLst/>
                          <a:latin typeface="Cambria" panose="02040503050406030204" pitchFamily="18" charset="0"/>
                        </a:rPr>
                        <a:t>NIFTY 100 - TRI</a:t>
                      </a:r>
                    </a:p>
                  </a:txBody>
                  <a:tcPr marL="72000" marR="9525" marT="9525"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rtl="0" fontAlgn="ctr">
                        <a:buNone/>
                      </a:pPr>
                      <a:r>
                        <a:rPr lang="en-US" sz="1100" b="1" i="1" u="none" strike="noStrike">
                          <a:solidFill>
                            <a:srgbClr val="000000"/>
                          </a:solidFill>
                          <a:effectLst/>
                          <a:latin typeface="Cambria" panose="02040503050406030204" pitchFamily="18" charset="0"/>
                        </a:rPr>
                        <a:t> </a:t>
                      </a:r>
                    </a:p>
                  </a:txBody>
                  <a:tcPr marL="7620" marR="7620" marT="762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rtl="0" fontAlgn="ctr">
                        <a:buNone/>
                      </a:pPr>
                      <a:r>
                        <a:rPr lang="en-US" sz="1100" b="1" i="1" u="none" strike="noStrike">
                          <a:solidFill>
                            <a:srgbClr val="000000"/>
                          </a:solidFill>
                          <a:effectLst/>
                          <a:latin typeface="Cambria" panose="02040503050406030204" pitchFamily="18" charset="0"/>
                        </a:rPr>
                        <a:t> </a:t>
                      </a:r>
                    </a:p>
                  </a:txBody>
                  <a:tcPr marL="7620" marR="7620" marT="762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rtl="0" fontAlgn="ctr">
                        <a:buNone/>
                      </a:pPr>
                      <a:r>
                        <a:rPr lang="en-US" sz="1100" b="1" i="1" u="none" strike="noStrike">
                          <a:solidFill>
                            <a:srgbClr val="000000"/>
                          </a:solidFill>
                          <a:effectLst/>
                          <a:latin typeface="Cambria" panose="02040503050406030204" pitchFamily="18" charset="0"/>
                        </a:rPr>
                        <a:t>2.49</a:t>
                      </a:r>
                    </a:p>
                  </a:txBody>
                  <a:tcPr marL="7620" marR="7620" marT="762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rtl="0" fontAlgn="ctr">
                        <a:buNone/>
                      </a:pPr>
                      <a:r>
                        <a:rPr lang="en-US" sz="1100" b="1" i="1" u="none" strike="noStrike">
                          <a:solidFill>
                            <a:srgbClr val="000000"/>
                          </a:solidFill>
                          <a:effectLst/>
                          <a:latin typeface="Cambria" panose="02040503050406030204" pitchFamily="18" charset="0"/>
                        </a:rPr>
                        <a:t>2.98</a:t>
                      </a:r>
                    </a:p>
                  </a:txBody>
                  <a:tcPr marL="7620" marR="7620" marT="762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rtl="0" fontAlgn="ctr">
                        <a:buNone/>
                      </a:pPr>
                      <a:r>
                        <a:rPr lang="en-US" sz="1100" b="1" i="1" u="none" strike="noStrike">
                          <a:solidFill>
                            <a:srgbClr val="000000"/>
                          </a:solidFill>
                          <a:effectLst/>
                          <a:latin typeface="Cambria" panose="02040503050406030204" pitchFamily="18" charset="0"/>
                        </a:rPr>
                        <a:t>-0.89</a:t>
                      </a:r>
                    </a:p>
                  </a:txBody>
                  <a:tcPr marL="7620" marR="7620" marT="762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rtl="0" fontAlgn="ctr">
                        <a:buNone/>
                      </a:pPr>
                      <a:r>
                        <a:rPr lang="en-US" sz="1100" b="1" i="1" u="none" strike="noStrike">
                          <a:solidFill>
                            <a:srgbClr val="000000"/>
                          </a:solidFill>
                          <a:effectLst/>
                          <a:latin typeface="Cambria" panose="02040503050406030204" pitchFamily="18" charset="0"/>
                        </a:rPr>
                        <a:t>1.54</a:t>
                      </a:r>
                    </a:p>
                  </a:txBody>
                  <a:tcPr marL="7620" marR="7620" marT="762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rtl="0" fontAlgn="ctr">
                        <a:buNone/>
                      </a:pPr>
                      <a:r>
                        <a:rPr lang="en-US" sz="1100" b="1" i="1" u="none" strike="noStrike">
                          <a:solidFill>
                            <a:srgbClr val="000000"/>
                          </a:solidFill>
                          <a:effectLst/>
                          <a:latin typeface="Cambria" panose="02040503050406030204" pitchFamily="18" charset="0"/>
                        </a:rPr>
                        <a:t>0.10</a:t>
                      </a:r>
                    </a:p>
                  </a:txBody>
                  <a:tcPr marL="7620" marR="7620" marT="762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rtl="0" fontAlgn="ctr">
                        <a:buNone/>
                      </a:pPr>
                      <a:r>
                        <a:rPr lang="en-US" sz="1100" b="1" i="1" u="none" strike="noStrike">
                          <a:solidFill>
                            <a:srgbClr val="000000"/>
                          </a:solidFill>
                          <a:effectLst/>
                          <a:latin typeface="Cambria" panose="02040503050406030204" pitchFamily="18" charset="0"/>
                        </a:rPr>
                        <a:t>10.23</a:t>
                      </a:r>
                    </a:p>
                  </a:txBody>
                  <a:tcPr marL="7620" marR="7620" marT="762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rtl="0" fontAlgn="ctr">
                        <a:buNone/>
                      </a:pPr>
                      <a:r>
                        <a:rPr lang="en-US" sz="1100" b="1" i="1" u="none" strike="noStrike">
                          <a:solidFill>
                            <a:srgbClr val="000000"/>
                          </a:solidFill>
                          <a:effectLst/>
                          <a:latin typeface="Cambria" panose="02040503050406030204" pitchFamily="18" charset="0"/>
                        </a:rPr>
                        <a:t>10.92</a:t>
                      </a:r>
                    </a:p>
                  </a:txBody>
                  <a:tcPr marL="7620" marR="7620" marT="762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rtl="0" fontAlgn="ctr">
                        <a:buNone/>
                      </a:pPr>
                      <a:r>
                        <a:rPr lang="en-US" sz="1100" b="1" i="1" u="none" strike="noStrike">
                          <a:solidFill>
                            <a:srgbClr val="000000"/>
                          </a:solidFill>
                          <a:effectLst/>
                          <a:latin typeface="Cambria" panose="02040503050406030204" pitchFamily="18" charset="0"/>
                        </a:rPr>
                        <a:t>12.48</a:t>
                      </a:r>
                    </a:p>
                  </a:txBody>
                  <a:tcPr marL="7620" marR="7620" marT="762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 </a:t>
                      </a:r>
                    </a:p>
                  </a:txBody>
                  <a:tcPr marL="7620" marR="7620" marT="762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 </a:t>
                      </a:r>
                    </a:p>
                  </a:txBody>
                  <a:tcPr marL="7620" marR="7620" marT="762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 </a:t>
                      </a:r>
                    </a:p>
                  </a:txBody>
                  <a:tcPr marL="7620" marR="7620" marT="762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 </a:t>
                      </a:r>
                    </a:p>
                  </a:txBody>
                  <a:tcPr marL="7620" marR="7620" marT="762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 </a:t>
                      </a:r>
                    </a:p>
                  </a:txBody>
                  <a:tcPr marL="7620" marR="7620" marT="762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 </a:t>
                      </a:r>
                    </a:p>
                  </a:txBody>
                  <a:tcPr marL="7620" marR="7620" marT="762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extLst>
                  <a:ext uri="{0D108BD9-81ED-4DB2-BD59-A6C34878D82A}">
                    <a16:rowId xmlns:a16="http://schemas.microsoft.com/office/drawing/2014/main" val="1943688857"/>
                  </a:ext>
                </a:extLst>
              </a:tr>
              <a:tr h="197076">
                <a:tc>
                  <a:txBody>
                    <a:bodyPr/>
                    <a:lstStyle/>
                    <a:p>
                      <a:pPr algn="l" rtl="0" fontAlgn="ctr">
                        <a:buNone/>
                      </a:pPr>
                      <a:r>
                        <a:rPr lang="en-IN" sz="1100" b="1" i="0" u="none" strike="noStrike" dirty="0">
                          <a:solidFill>
                            <a:srgbClr val="000000"/>
                          </a:solidFill>
                          <a:effectLst/>
                          <a:latin typeface="Cambria" panose="02040503050406030204" pitchFamily="18" charset="0"/>
                        </a:rPr>
                        <a:t>Midcap Fund</a:t>
                      </a:r>
                    </a:p>
                  </a:txBody>
                  <a:tcPr marL="72000" marR="9525" marT="9525"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rgbClr val="D0CECE"/>
                    </a:solidFill>
                  </a:tcPr>
                </a:tc>
                <a:tc>
                  <a:txBody>
                    <a:bodyPr/>
                    <a:lstStyle/>
                    <a:p>
                      <a:pPr algn="ctr" rtl="0" fontAlgn="ctr">
                        <a:buNone/>
                      </a:pPr>
                      <a:r>
                        <a:rPr lang="en-US" sz="1100" b="1" i="0" u="none" strike="noStrike">
                          <a:solidFill>
                            <a:srgbClr val="000000"/>
                          </a:solidFill>
                          <a:effectLst/>
                          <a:latin typeface="Cambria" panose="02040503050406030204" pitchFamily="18" charset="0"/>
                        </a:rPr>
                        <a:t> </a:t>
                      </a:r>
                    </a:p>
                  </a:txBody>
                  <a:tcPr marL="7620" marR="7620" marT="762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rgbClr val="D0CECE"/>
                    </a:solidFill>
                  </a:tcPr>
                </a:tc>
                <a:tc>
                  <a:txBody>
                    <a:bodyPr/>
                    <a:lstStyle/>
                    <a:p>
                      <a:pPr algn="ctr" rtl="0" fontAlgn="ctr">
                        <a:buNone/>
                      </a:pPr>
                      <a:r>
                        <a:rPr lang="en-US" sz="1100" b="1" i="0" u="none" strike="noStrike">
                          <a:solidFill>
                            <a:srgbClr val="000000"/>
                          </a:solidFill>
                          <a:effectLst/>
                          <a:latin typeface="Cambria" panose="02040503050406030204" pitchFamily="18" charset="0"/>
                        </a:rPr>
                        <a:t> </a:t>
                      </a:r>
                    </a:p>
                  </a:txBody>
                  <a:tcPr marL="7620" marR="7620" marT="762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rgbClr val="D0CECE"/>
                    </a:solidFill>
                  </a:tcPr>
                </a:tc>
                <a:tc>
                  <a:txBody>
                    <a:bodyPr/>
                    <a:lstStyle/>
                    <a:p>
                      <a:pPr algn="ctr" rtl="0" fontAlgn="ctr">
                        <a:buNone/>
                      </a:pPr>
                      <a:r>
                        <a:rPr lang="en-US" sz="1100" b="1" i="0" u="none" strike="noStrike">
                          <a:solidFill>
                            <a:srgbClr val="000000"/>
                          </a:solidFill>
                          <a:effectLst/>
                          <a:latin typeface="Cambria" panose="02040503050406030204" pitchFamily="18" charset="0"/>
                        </a:rPr>
                        <a:t> </a:t>
                      </a:r>
                    </a:p>
                  </a:txBody>
                  <a:tcPr marL="7620" marR="7620" marT="762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rgbClr val="D0CECE"/>
                    </a:solidFill>
                  </a:tcPr>
                </a:tc>
                <a:tc>
                  <a:txBody>
                    <a:bodyPr/>
                    <a:lstStyle/>
                    <a:p>
                      <a:pPr algn="ctr" rtl="0" fontAlgn="ctr">
                        <a:buNone/>
                      </a:pPr>
                      <a:r>
                        <a:rPr lang="en-US" sz="1100" b="1" i="0" u="none" strike="noStrike">
                          <a:solidFill>
                            <a:srgbClr val="000000"/>
                          </a:solidFill>
                          <a:effectLst/>
                          <a:latin typeface="Cambria" panose="02040503050406030204" pitchFamily="18" charset="0"/>
                        </a:rPr>
                        <a:t> </a:t>
                      </a:r>
                    </a:p>
                  </a:txBody>
                  <a:tcPr marL="7620" marR="7620" marT="762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rgbClr val="D0CECE"/>
                    </a:solidFill>
                  </a:tcPr>
                </a:tc>
                <a:tc>
                  <a:txBody>
                    <a:bodyPr/>
                    <a:lstStyle/>
                    <a:p>
                      <a:pPr algn="ctr" rtl="0" fontAlgn="ctr">
                        <a:buNone/>
                      </a:pPr>
                      <a:r>
                        <a:rPr lang="en-US" sz="1100" b="1" i="0" u="none" strike="noStrike">
                          <a:solidFill>
                            <a:srgbClr val="000000"/>
                          </a:solidFill>
                          <a:effectLst/>
                          <a:latin typeface="Cambria" panose="02040503050406030204" pitchFamily="18" charset="0"/>
                        </a:rPr>
                        <a:t> </a:t>
                      </a:r>
                    </a:p>
                  </a:txBody>
                  <a:tcPr marL="7620" marR="7620" marT="762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rgbClr val="D0CECE"/>
                    </a:solidFill>
                  </a:tcPr>
                </a:tc>
                <a:tc>
                  <a:txBody>
                    <a:bodyPr/>
                    <a:lstStyle/>
                    <a:p>
                      <a:pPr algn="ctr" rtl="0" fontAlgn="ctr">
                        <a:buNone/>
                      </a:pPr>
                      <a:r>
                        <a:rPr lang="en-US" sz="1100" b="1" i="0" u="none" strike="noStrike">
                          <a:solidFill>
                            <a:srgbClr val="000000"/>
                          </a:solidFill>
                          <a:effectLst/>
                          <a:latin typeface="Cambria" panose="02040503050406030204" pitchFamily="18" charset="0"/>
                        </a:rPr>
                        <a:t> </a:t>
                      </a:r>
                    </a:p>
                  </a:txBody>
                  <a:tcPr marL="7620" marR="7620" marT="762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rgbClr val="D0CECE"/>
                    </a:solidFill>
                  </a:tcPr>
                </a:tc>
                <a:tc>
                  <a:txBody>
                    <a:bodyPr/>
                    <a:lstStyle/>
                    <a:p>
                      <a:pPr algn="ctr" rtl="0" fontAlgn="ctr">
                        <a:buNone/>
                      </a:pPr>
                      <a:r>
                        <a:rPr lang="en-US" sz="1100" b="1" i="0" u="none" strike="noStrike">
                          <a:solidFill>
                            <a:srgbClr val="000000"/>
                          </a:solidFill>
                          <a:effectLst/>
                          <a:latin typeface="Cambria" panose="02040503050406030204" pitchFamily="18" charset="0"/>
                        </a:rPr>
                        <a:t> </a:t>
                      </a:r>
                    </a:p>
                  </a:txBody>
                  <a:tcPr marL="7620" marR="7620" marT="762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rgbClr val="D0CECE"/>
                    </a:solidFill>
                  </a:tcPr>
                </a:tc>
                <a:tc>
                  <a:txBody>
                    <a:bodyPr/>
                    <a:lstStyle/>
                    <a:p>
                      <a:pPr algn="ctr" rtl="0" fontAlgn="ctr">
                        <a:buNone/>
                      </a:pPr>
                      <a:r>
                        <a:rPr lang="en-US" sz="1100" b="1" i="0" u="none" strike="noStrike">
                          <a:solidFill>
                            <a:srgbClr val="000000"/>
                          </a:solidFill>
                          <a:effectLst/>
                          <a:latin typeface="Cambria" panose="02040503050406030204" pitchFamily="18" charset="0"/>
                        </a:rPr>
                        <a:t> </a:t>
                      </a:r>
                    </a:p>
                  </a:txBody>
                  <a:tcPr marL="7620" marR="7620" marT="762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rgbClr val="D0CECE"/>
                    </a:solidFill>
                  </a:tcPr>
                </a:tc>
                <a:tc>
                  <a:txBody>
                    <a:bodyPr/>
                    <a:lstStyle/>
                    <a:p>
                      <a:pPr algn="ctr" rtl="0" fontAlgn="ctr">
                        <a:buNone/>
                      </a:pPr>
                      <a:r>
                        <a:rPr lang="en-US" sz="1100" b="1" i="0" u="none" strike="noStrike">
                          <a:solidFill>
                            <a:srgbClr val="000000"/>
                          </a:solidFill>
                          <a:effectLst/>
                          <a:latin typeface="Cambria" panose="02040503050406030204" pitchFamily="18" charset="0"/>
                        </a:rPr>
                        <a:t> </a:t>
                      </a:r>
                    </a:p>
                  </a:txBody>
                  <a:tcPr marL="7620" marR="7620" marT="762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rgbClr val="D0CECE"/>
                    </a:solidFill>
                  </a:tcPr>
                </a:tc>
                <a:tc>
                  <a:txBody>
                    <a:bodyPr/>
                    <a:lstStyle/>
                    <a:p>
                      <a:pPr algn="ctr" rtl="0" fontAlgn="ctr">
                        <a:buNone/>
                      </a:pPr>
                      <a:r>
                        <a:rPr lang="en-US" sz="1100" b="1" i="0" u="none" strike="noStrike">
                          <a:solidFill>
                            <a:srgbClr val="000000"/>
                          </a:solidFill>
                          <a:effectLst/>
                          <a:latin typeface="Cambria" panose="02040503050406030204" pitchFamily="18" charset="0"/>
                        </a:rPr>
                        <a:t> </a:t>
                      </a:r>
                    </a:p>
                  </a:txBody>
                  <a:tcPr marL="7620" marR="7620" marT="762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rgbClr val="D0CECE"/>
                    </a:solidFill>
                  </a:tcPr>
                </a:tc>
                <a:tc>
                  <a:txBody>
                    <a:bodyPr/>
                    <a:lstStyle/>
                    <a:p>
                      <a:pPr algn="ctr" rtl="0" fontAlgn="ctr">
                        <a:buNone/>
                      </a:pPr>
                      <a:r>
                        <a:rPr lang="en-US" sz="1100" b="1" i="0" u="none" strike="noStrike">
                          <a:solidFill>
                            <a:srgbClr val="000000"/>
                          </a:solidFill>
                          <a:effectLst/>
                          <a:latin typeface="Cambria" panose="02040503050406030204" pitchFamily="18" charset="0"/>
                        </a:rPr>
                        <a:t> </a:t>
                      </a:r>
                    </a:p>
                  </a:txBody>
                  <a:tcPr marL="7620" marR="7620" marT="762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rgbClr val="D0CECE"/>
                    </a:solidFill>
                  </a:tcPr>
                </a:tc>
                <a:tc>
                  <a:txBody>
                    <a:bodyPr/>
                    <a:lstStyle/>
                    <a:p>
                      <a:pPr algn="ctr" rtl="0" fontAlgn="ctr">
                        <a:buNone/>
                      </a:pPr>
                      <a:r>
                        <a:rPr lang="en-US" sz="1100" b="1" i="0" u="none" strike="noStrike">
                          <a:solidFill>
                            <a:srgbClr val="000000"/>
                          </a:solidFill>
                          <a:effectLst/>
                          <a:latin typeface="Cambria" panose="02040503050406030204" pitchFamily="18" charset="0"/>
                        </a:rPr>
                        <a:t> </a:t>
                      </a:r>
                    </a:p>
                  </a:txBody>
                  <a:tcPr marL="7620" marR="7620" marT="762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rgbClr val="D0CECE"/>
                    </a:solidFill>
                  </a:tcPr>
                </a:tc>
                <a:tc>
                  <a:txBody>
                    <a:bodyPr/>
                    <a:lstStyle/>
                    <a:p>
                      <a:pPr algn="ctr" rtl="0" fontAlgn="ctr">
                        <a:buNone/>
                      </a:pPr>
                      <a:r>
                        <a:rPr lang="en-US" sz="1100" b="1" i="0" u="none" strike="noStrike">
                          <a:solidFill>
                            <a:srgbClr val="000000"/>
                          </a:solidFill>
                          <a:effectLst/>
                          <a:latin typeface="Cambria" panose="02040503050406030204" pitchFamily="18" charset="0"/>
                        </a:rPr>
                        <a:t> </a:t>
                      </a:r>
                    </a:p>
                  </a:txBody>
                  <a:tcPr marL="7620" marR="7620" marT="762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rgbClr val="BFBFBF"/>
                    </a:solidFill>
                  </a:tcPr>
                </a:tc>
                <a:tc>
                  <a:txBody>
                    <a:bodyPr/>
                    <a:lstStyle/>
                    <a:p>
                      <a:pPr algn="ctr" rtl="0" fontAlgn="ctr">
                        <a:buNone/>
                      </a:pPr>
                      <a:r>
                        <a:rPr lang="en-US" sz="1100" b="1" i="0" u="none" strike="noStrike">
                          <a:solidFill>
                            <a:srgbClr val="000000"/>
                          </a:solidFill>
                          <a:effectLst/>
                          <a:latin typeface="Cambria" panose="02040503050406030204" pitchFamily="18" charset="0"/>
                        </a:rPr>
                        <a:t> </a:t>
                      </a:r>
                    </a:p>
                  </a:txBody>
                  <a:tcPr marL="7620" marR="7620" marT="762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rgbClr val="BFBFBF"/>
                    </a:solidFill>
                  </a:tcPr>
                </a:tc>
                <a:tc>
                  <a:txBody>
                    <a:bodyPr/>
                    <a:lstStyle/>
                    <a:p>
                      <a:pPr algn="ctr" rtl="0" fontAlgn="ctr">
                        <a:buNone/>
                      </a:pPr>
                      <a:r>
                        <a:rPr lang="en-US" sz="1100" b="1" i="0" u="none" strike="noStrike">
                          <a:solidFill>
                            <a:srgbClr val="000000"/>
                          </a:solidFill>
                          <a:effectLst/>
                          <a:latin typeface="Cambria" panose="02040503050406030204" pitchFamily="18" charset="0"/>
                        </a:rPr>
                        <a:t> </a:t>
                      </a:r>
                    </a:p>
                  </a:txBody>
                  <a:tcPr marL="7620" marR="7620" marT="762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rgbClr val="BFBFBF"/>
                    </a:solidFill>
                  </a:tcPr>
                </a:tc>
                <a:tc>
                  <a:txBody>
                    <a:bodyPr/>
                    <a:lstStyle/>
                    <a:p>
                      <a:pPr algn="ctr" rtl="0" fontAlgn="ctr">
                        <a:buNone/>
                      </a:pPr>
                      <a:r>
                        <a:rPr lang="en-US" sz="1100" b="1" i="0" u="none" strike="noStrike">
                          <a:solidFill>
                            <a:srgbClr val="000000"/>
                          </a:solidFill>
                          <a:effectLst/>
                          <a:latin typeface="Cambria" panose="02040503050406030204" pitchFamily="18" charset="0"/>
                        </a:rPr>
                        <a:t> </a:t>
                      </a:r>
                    </a:p>
                  </a:txBody>
                  <a:tcPr marL="7620" marR="7620" marT="762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rgbClr val="BFBFBF"/>
                    </a:solidFill>
                  </a:tcPr>
                </a:tc>
                <a:extLst>
                  <a:ext uri="{0D108BD9-81ED-4DB2-BD59-A6C34878D82A}">
                    <a16:rowId xmlns:a16="http://schemas.microsoft.com/office/drawing/2014/main" val="470281433"/>
                  </a:ext>
                </a:extLst>
              </a:tr>
              <a:tr h="197076">
                <a:tc>
                  <a:txBody>
                    <a:bodyPr/>
                    <a:lstStyle/>
                    <a:p>
                      <a:pPr algn="l" rtl="0" fontAlgn="ctr">
                        <a:buNone/>
                      </a:pPr>
                      <a:r>
                        <a:rPr lang="en-US" sz="1100" b="0" i="0" u="none" strike="noStrike" dirty="0">
                          <a:solidFill>
                            <a:srgbClr val="000000"/>
                          </a:solidFill>
                          <a:effectLst/>
                          <a:latin typeface="Cambria" panose="02040503050406030204" pitchFamily="18" charset="0"/>
                        </a:rPr>
                        <a:t>HDFC Mid Cap Fund-Reg(G)</a:t>
                      </a:r>
                    </a:p>
                  </a:txBody>
                  <a:tcPr marL="72000" marR="9525" marT="9525"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accent2">
                        <a:lumMod val="20000"/>
                        <a:lumOff val="80000"/>
                      </a:schemeClr>
                    </a:solidFill>
                  </a:tcPr>
                </a:tc>
                <a:tc>
                  <a:txBody>
                    <a:bodyPr/>
                    <a:lstStyle/>
                    <a:p>
                      <a:pPr algn="ctr" rtl="0" fontAlgn="ctr">
                        <a:buNone/>
                      </a:pPr>
                      <a:r>
                        <a:rPr lang="en-US" sz="1100" b="0" i="0" u="none" strike="noStrike" dirty="0">
                          <a:solidFill>
                            <a:srgbClr val="000000"/>
                          </a:solidFill>
                          <a:effectLst/>
                          <a:latin typeface="Cambria" panose="02040503050406030204" pitchFamily="18" charset="0"/>
                        </a:rPr>
                        <a:t>105,142.69</a:t>
                      </a:r>
                    </a:p>
                  </a:txBody>
                  <a:tcPr marL="7620" marR="7620" marT="762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accent2">
                        <a:lumMod val="20000"/>
                        <a:lumOff val="80000"/>
                      </a:schemeClr>
                    </a:solidFill>
                  </a:tcPr>
                </a:tc>
                <a:tc>
                  <a:txBody>
                    <a:bodyPr/>
                    <a:lstStyle/>
                    <a:p>
                      <a:pPr algn="ctr" rtl="0" fontAlgn="ctr">
                        <a:buNone/>
                      </a:pPr>
                      <a:r>
                        <a:rPr lang="en-US" sz="1100" b="0" i="0" u="none" strike="noStrike" dirty="0">
                          <a:solidFill>
                            <a:srgbClr val="000000"/>
                          </a:solidFill>
                          <a:effectLst/>
                          <a:latin typeface="Cambria" panose="02040503050406030204" pitchFamily="18" charset="0"/>
                        </a:rPr>
                        <a:t>25-Jun-2007</a:t>
                      </a:r>
                    </a:p>
                  </a:txBody>
                  <a:tcPr marL="7620" marR="7620" marT="762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accent2">
                        <a:lumMod val="20000"/>
                        <a:lumOff val="80000"/>
                      </a:schemeClr>
                    </a:solidFill>
                  </a:tcPr>
                </a:tc>
                <a:tc>
                  <a:txBody>
                    <a:bodyPr/>
                    <a:lstStyle/>
                    <a:p>
                      <a:pPr algn="ctr" rtl="0" fontAlgn="ctr">
                        <a:buNone/>
                      </a:pPr>
                      <a:r>
                        <a:rPr lang="en-US" sz="1100" b="0" i="0" u="none" strike="noStrike" dirty="0">
                          <a:solidFill>
                            <a:srgbClr val="000000"/>
                          </a:solidFill>
                          <a:effectLst/>
                          <a:latin typeface="Cambria" panose="02040503050406030204" pitchFamily="18" charset="0"/>
                        </a:rPr>
                        <a:t>2.92</a:t>
                      </a:r>
                    </a:p>
                  </a:txBody>
                  <a:tcPr marL="7620" marR="7620" marT="762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accent2">
                        <a:lumMod val="20000"/>
                        <a:lumOff val="80000"/>
                      </a:schemeClr>
                    </a:solidFill>
                  </a:tcPr>
                </a:tc>
                <a:tc>
                  <a:txBody>
                    <a:bodyPr/>
                    <a:lstStyle/>
                    <a:p>
                      <a:pPr algn="ctr" rtl="0" fontAlgn="ctr">
                        <a:buNone/>
                      </a:pPr>
                      <a:r>
                        <a:rPr lang="en-US" sz="1100" b="0" i="0" u="none" strike="noStrike" dirty="0">
                          <a:solidFill>
                            <a:srgbClr val="000000"/>
                          </a:solidFill>
                          <a:effectLst/>
                          <a:latin typeface="Cambria" panose="02040503050406030204" pitchFamily="18" charset="0"/>
                        </a:rPr>
                        <a:t>7.09</a:t>
                      </a:r>
                    </a:p>
                  </a:txBody>
                  <a:tcPr marL="7620" marR="7620" marT="762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accent2">
                        <a:lumMod val="20000"/>
                        <a:lumOff val="80000"/>
                      </a:schemeClr>
                    </a:solidFill>
                  </a:tcPr>
                </a:tc>
                <a:tc>
                  <a:txBody>
                    <a:bodyPr/>
                    <a:lstStyle/>
                    <a:p>
                      <a:pPr algn="ctr" rtl="0" fontAlgn="ctr">
                        <a:buNone/>
                      </a:pPr>
                      <a:r>
                        <a:rPr lang="en-US" sz="1100" b="0" i="0" u="none" strike="noStrike" dirty="0">
                          <a:solidFill>
                            <a:srgbClr val="000000"/>
                          </a:solidFill>
                          <a:effectLst/>
                          <a:latin typeface="Cambria" panose="02040503050406030204" pitchFamily="18" charset="0"/>
                        </a:rPr>
                        <a:t>5.13</a:t>
                      </a:r>
                    </a:p>
                  </a:txBody>
                  <a:tcPr marL="7620" marR="7620" marT="762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accent2">
                        <a:lumMod val="20000"/>
                        <a:lumOff val="80000"/>
                      </a:schemeClr>
                    </a:solidFill>
                  </a:tcPr>
                </a:tc>
                <a:tc>
                  <a:txBody>
                    <a:bodyPr/>
                    <a:lstStyle/>
                    <a:p>
                      <a:pPr algn="ctr" rtl="0" fontAlgn="ctr">
                        <a:buNone/>
                      </a:pPr>
                      <a:r>
                        <a:rPr lang="en-US" sz="1100" b="0" i="0" u="none" strike="noStrike" dirty="0">
                          <a:solidFill>
                            <a:srgbClr val="000000"/>
                          </a:solidFill>
                          <a:effectLst/>
                          <a:latin typeface="Cambria" panose="02040503050406030204" pitchFamily="18" charset="0"/>
                        </a:rPr>
                        <a:t>8.67</a:t>
                      </a:r>
                    </a:p>
                  </a:txBody>
                  <a:tcPr marL="7620" marR="7620" marT="762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accent2">
                        <a:lumMod val="20000"/>
                        <a:lumOff val="80000"/>
                      </a:schemeClr>
                    </a:solidFill>
                  </a:tcPr>
                </a:tc>
                <a:tc>
                  <a:txBody>
                    <a:bodyPr/>
                    <a:lstStyle/>
                    <a:p>
                      <a:pPr algn="ctr" rtl="0" fontAlgn="ctr">
                        <a:buNone/>
                      </a:pPr>
                      <a:r>
                        <a:rPr lang="en-US" sz="1100" b="0" i="0" u="none" strike="noStrike" dirty="0">
                          <a:solidFill>
                            <a:srgbClr val="000000"/>
                          </a:solidFill>
                          <a:effectLst/>
                          <a:latin typeface="Cambria" panose="02040503050406030204" pitchFamily="18" charset="0"/>
                        </a:rPr>
                        <a:t>5.11</a:t>
                      </a:r>
                    </a:p>
                  </a:txBody>
                  <a:tcPr marL="7620" marR="7620" marT="762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accent2">
                        <a:lumMod val="20000"/>
                        <a:lumOff val="80000"/>
                      </a:schemeClr>
                    </a:solidFill>
                  </a:tcPr>
                </a:tc>
                <a:tc>
                  <a:txBody>
                    <a:bodyPr/>
                    <a:lstStyle/>
                    <a:p>
                      <a:pPr algn="ctr" rtl="0" fontAlgn="ctr">
                        <a:buNone/>
                      </a:pPr>
                      <a:r>
                        <a:rPr lang="en-US" sz="1100" b="0" i="0" u="none" strike="noStrike" dirty="0">
                          <a:solidFill>
                            <a:srgbClr val="000000"/>
                          </a:solidFill>
                          <a:effectLst/>
                          <a:latin typeface="Cambria" panose="02040503050406030204" pitchFamily="18" charset="0"/>
                        </a:rPr>
                        <a:t>18.78</a:t>
                      </a:r>
                    </a:p>
                  </a:txBody>
                  <a:tcPr marL="7620" marR="7620" marT="762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accent2">
                        <a:lumMod val="20000"/>
                        <a:lumOff val="80000"/>
                      </a:schemeClr>
                    </a:solidFill>
                  </a:tcPr>
                </a:tc>
                <a:tc>
                  <a:txBody>
                    <a:bodyPr/>
                    <a:lstStyle/>
                    <a:p>
                      <a:pPr algn="ctr" rtl="0" fontAlgn="ctr">
                        <a:buNone/>
                      </a:pPr>
                      <a:r>
                        <a:rPr lang="en-US" sz="1100" b="0" i="0" u="none" strike="noStrike" dirty="0">
                          <a:solidFill>
                            <a:srgbClr val="000000"/>
                          </a:solidFill>
                          <a:effectLst/>
                          <a:latin typeface="Cambria" panose="02040503050406030204" pitchFamily="18" charset="0"/>
                        </a:rPr>
                        <a:t>19.68</a:t>
                      </a:r>
                    </a:p>
                  </a:txBody>
                  <a:tcPr marL="7620" marR="7620" marT="762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accent2">
                        <a:lumMod val="20000"/>
                        <a:lumOff val="80000"/>
                      </a:schemeClr>
                    </a:solidFill>
                  </a:tcPr>
                </a:tc>
                <a:tc>
                  <a:txBody>
                    <a:bodyPr/>
                    <a:lstStyle/>
                    <a:p>
                      <a:pPr algn="ctr" rtl="0" fontAlgn="ctr">
                        <a:buNone/>
                      </a:pPr>
                      <a:r>
                        <a:rPr lang="en-US" sz="1100" b="0" i="0" u="none" strike="noStrike" dirty="0">
                          <a:solidFill>
                            <a:srgbClr val="000000"/>
                          </a:solidFill>
                          <a:effectLst/>
                          <a:latin typeface="Cambria" panose="02040503050406030204" pitchFamily="18" charset="0"/>
                        </a:rPr>
                        <a:t>17.27</a:t>
                      </a:r>
                    </a:p>
                  </a:txBody>
                  <a:tcPr marL="7620" marR="7620" marT="762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accent2">
                        <a:lumMod val="20000"/>
                        <a:lumOff val="80000"/>
                      </a:schemeClr>
                    </a:solidFill>
                  </a:tcPr>
                </a:tc>
                <a:tc>
                  <a:txBody>
                    <a:bodyPr/>
                    <a:lstStyle/>
                    <a:p>
                      <a:pPr algn="ctr" rtl="0" fontAlgn="ctr">
                        <a:buNone/>
                      </a:pPr>
                      <a:r>
                        <a:rPr lang="en-US" sz="1100" b="0" i="0" u="none" strike="noStrike" dirty="0">
                          <a:solidFill>
                            <a:srgbClr val="000000"/>
                          </a:solidFill>
                          <a:effectLst/>
                          <a:latin typeface="Cambria" panose="02040503050406030204" pitchFamily="18" charset="0"/>
                        </a:rPr>
                        <a:t>17.29</a:t>
                      </a:r>
                    </a:p>
                  </a:txBody>
                  <a:tcPr marL="7620" marR="7620" marT="762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accent2">
                        <a:lumMod val="20000"/>
                        <a:lumOff val="80000"/>
                      </a:schemeClr>
                    </a:solidFill>
                  </a:tcPr>
                </a:tc>
                <a:tc>
                  <a:txBody>
                    <a:bodyPr/>
                    <a:lstStyle/>
                    <a:p>
                      <a:pPr algn="ctr" rtl="0" fontAlgn="ctr">
                        <a:buNone/>
                      </a:pPr>
                      <a:r>
                        <a:rPr lang="en-US" sz="1100" b="0" i="0" u="none" strike="noStrike" dirty="0">
                          <a:solidFill>
                            <a:srgbClr val="000000"/>
                          </a:solidFill>
                          <a:effectLst/>
                          <a:latin typeface="Cambria" panose="02040503050406030204" pitchFamily="18" charset="0"/>
                        </a:rPr>
                        <a:t>1.09</a:t>
                      </a:r>
                    </a:p>
                  </a:txBody>
                  <a:tcPr marL="7620" marR="7620" marT="762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accent2">
                        <a:lumMod val="20000"/>
                        <a:lumOff val="80000"/>
                      </a:schemeClr>
                    </a:solidFill>
                  </a:tcPr>
                </a:tc>
                <a:tc>
                  <a:txBody>
                    <a:bodyPr/>
                    <a:lstStyle/>
                    <a:p>
                      <a:pPr algn="ctr" rtl="0" fontAlgn="ctr">
                        <a:buNone/>
                      </a:pPr>
                      <a:r>
                        <a:rPr lang="en-US" sz="1100" b="0" i="0" u="none" strike="noStrike" dirty="0">
                          <a:solidFill>
                            <a:srgbClr val="000000"/>
                          </a:solidFill>
                          <a:effectLst/>
                          <a:latin typeface="Cambria" panose="02040503050406030204" pitchFamily="18" charset="0"/>
                        </a:rPr>
                        <a:t>10.39</a:t>
                      </a:r>
                    </a:p>
                  </a:txBody>
                  <a:tcPr marL="7620" marR="7620" marT="762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accent2">
                        <a:lumMod val="20000"/>
                        <a:lumOff val="80000"/>
                      </a:schemeClr>
                    </a:solidFill>
                  </a:tcPr>
                </a:tc>
                <a:tc>
                  <a:txBody>
                    <a:bodyPr/>
                    <a:lstStyle/>
                    <a:p>
                      <a:pPr algn="ctr" rtl="0" fontAlgn="ctr">
                        <a:buNone/>
                      </a:pPr>
                      <a:r>
                        <a:rPr lang="en-US" sz="1100" b="0" i="0" u="none" strike="noStrike" dirty="0">
                          <a:solidFill>
                            <a:srgbClr val="000000"/>
                          </a:solidFill>
                          <a:effectLst/>
                          <a:latin typeface="Cambria" panose="02040503050406030204" pitchFamily="18" charset="0"/>
                        </a:rPr>
                        <a:t>65.11</a:t>
                      </a:r>
                    </a:p>
                  </a:txBody>
                  <a:tcPr marL="7620" marR="7620" marT="762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accent2">
                        <a:lumMod val="20000"/>
                        <a:lumOff val="80000"/>
                      </a:schemeClr>
                    </a:solidFill>
                  </a:tcPr>
                </a:tc>
                <a:tc>
                  <a:txBody>
                    <a:bodyPr/>
                    <a:lstStyle/>
                    <a:p>
                      <a:pPr algn="ctr" rtl="0" fontAlgn="ctr">
                        <a:buNone/>
                      </a:pPr>
                      <a:r>
                        <a:rPr lang="en-US" sz="1100" b="0" i="0" u="none" strike="noStrike" dirty="0">
                          <a:solidFill>
                            <a:srgbClr val="000000"/>
                          </a:solidFill>
                          <a:effectLst/>
                          <a:latin typeface="Cambria" panose="02040503050406030204" pitchFamily="18" charset="0"/>
                        </a:rPr>
                        <a:t>17.56</a:t>
                      </a:r>
                    </a:p>
                  </a:txBody>
                  <a:tcPr marL="7620" marR="7620" marT="762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accent2">
                        <a:lumMod val="20000"/>
                        <a:lumOff val="80000"/>
                      </a:schemeClr>
                    </a:solidFill>
                  </a:tcPr>
                </a:tc>
                <a:tc>
                  <a:txBody>
                    <a:bodyPr/>
                    <a:lstStyle/>
                    <a:p>
                      <a:pPr algn="ctr" rtl="0" fontAlgn="ctr">
                        <a:buNone/>
                      </a:pPr>
                      <a:r>
                        <a:rPr lang="en-US" sz="1100" b="0" i="0" u="none" strike="noStrike" dirty="0">
                          <a:solidFill>
                            <a:srgbClr val="000000"/>
                          </a:solidFill>
                          <a:effectLst/>
                          <a:latin typeface="Cambria" panose="02040503050406030204" pitchFamily="18" charset="0"/>
                        </a:rPr>
                        <a:t>6.93</a:t>
                      </a:r>
                    </a:p>
                  </a:txBody>
                  <a:tcPr marL="7620" marR="7620" marT="762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accent2">
                        <a:lumMod val="20000"/>
                        <a:lumOff val="80000"/>
                      </a:schemeClr>
                    </a:solidFill>
                  </a:tcPr>
                </a:tc>
                <a:extLst>
                  <a:ext uri="{0D108BD9-81ED-4DB2-BD59-A6C34878D82A}">
                    <a16:rowId xmlns:a16="http://schemas.microsoft.com/office/drawing/2014/main" val="316102934"/>
                  </a:ext>
                </a:extLst>
              </a:tr>
              <a:tr h="197076">
                <a:tc>
                  <a:txBody>
                    <a:bodyPr/>
                    <a:lstStyle/>
                    <a:p>
                      <a:pPr algn="l" rtl="0" fontAlgn="ctr">
                        <a:buNone/>
                      </a:pPr>
                      <a:r>
                        <a:rPr lang="en-US" sz="1100" b="0" i="0" u="none" strike="noStrike" dirty="0">
                          <a:solidFill>
                            <a:srgbClr val="000000"/>
                          </a:solidFill>
                          <a:effectLst/>
                          <a:latin typeface="Cambria" panose="02040503050406030204" pitchFamily="18" charset="0"/>
                        </a:rPr>
                        <a:t>Nippon India Growth Mid Cap Fund(G)</a:t>
                      </a:r>
                    </a:p>
                  </a:txBody>
                  <a:tcPr marL="72000" marR="9525" marT="9525"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50,750.81</a:t>
                      </a:r>
                    </a:p>
                  </a:txBody>
                  <a:tcPr marL="7620" marR="7620" marT="762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08-Oct-1995</a:t>
                      </a:r>
                    </a:p>
                  </a:txBody>
                  <a:tcPr marL="7620" marR="7620" marT="762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1.26</a:t>
                      </a:r>
                    </a:p>
                  </a:txBody>
                  <a:tcPr marL="7620" marR="7620" marT="762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4.86</a:t>
                      </a:r>
                    </a:p>
                  </a:txBody>
                  <a:tcPr marL="7620" marR="7620" marT="762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9.04</a:t>
                      </a:r>
                    </a:p>
                  </a:txBody>
                  <a:tcPr marL="7620" marR="7620" marT="762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9.70</a:t>
                      </a:r>
                    </a:p>
                  </a:txBody>
                  <a:tcPr marL="7620" marR="7620" marT="762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5.13</a:t>
                      </a:r>
                    </a:p>
                  </a:txBody>
                  <a:tcPr marL="7620" marR="7620" marT="762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rtl="0" fontAlgn="ctr">
                        <a:buNone/>
                      </a:pPr>
                      <a:r>
                        <a:rPr lang="en-US" sz="1100" b="0" i="0" u="none" strike="noStrike" dirty="0">
                          <a:solidFill>
                            <a:srgbClr val="000000"/>
                          </a:solidFill>
                          <a:effectLst/>
                          <a:latin typeface="Cambria" panose="02040503050406030204" pitchFamily="18" charset="0"/>
                        </a:rPr>
                        <a:t>20.43</a:t>
                      </a:r>
                    </a:p>
                  </a:txBody>
                  <a:tcPr marL="7620" marR="7620" marT="762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18.85</a:t>
                      </a:r>
                    </a:p>
                  </a:txBody>
                  <a:tcPr marL="7620" marR="7620" marT="762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17.96</a:t>
                      </a:r>
                    </a:p>
                  </a:txBody>
                  <a:tcPr marL="7620" marR="7620" marT="762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21.93</a:t>
                      </a:r>
                    </a:p>
                  </a:txBody>
                  <a:tcPr marL="7620" marR="7620" marT="762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1.24</a:t>
                      </a:r>
                    </a:p>
                  </a:txBody>
                  <a:tcPr marL="7620" marR="7620" marT="762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21.93</a:t>
                      </a:r>
                    </a:p>
                  </a:txBody>
                  <a:tcPr marL="7620" marR="7620" marT="762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65.72</a:t>
                      </a:r>
                    </a:p>
                  </a:txBody>
                  <a:tcPr marL="7620" marR="7620" marT="762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11.23</a:t>
                      </a:r>
                    </a:p>
                  </a:txBody>
                  <a:tcPr marL="7620" marR="7620" marT="762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1.12</a:t>
                      </a:r>
                    </a:p>
                  </a:txBody>
                  <a:tcPr marL="7620" marR="7620" marT="762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extLst>
                  <a:ext uri="{0D108BD9-81ED-4DB2-BD59-A6C34878D82A}">
                    <a16:rowId xmlns:a16="http://schemas.microsoft.com/office/drawing/2014/main" val="3021488781"/>
                  </a:ext>
                </a:extLst>
              </a:tr>
              <a:tr h="197076">
                <a:tc>
                  <a:txBody>
                    <a:bodyPr/>
                    <a:lstStyle/>
                    <a:p>
                      <a:pPr algn="l" rtl="0" fontAlgn="ctr">
                        <a:buNone/>
                      </a:pPr>
                      <a:r>
                        <a:rPr lang="en-US" sz="1100" b="0" i="0" u="none" strike="noStrike" dirty="0">
                          <a:solidFill>
                            <a:srgbClr val="000000"/>
                          </a:solidFill>
                          <a:effectLst/>
                          <a:latin typeface="Cambria" panose="02040503050406030204" pitchFamily="18" charset="0"/>
                        </a:rPr>
                        <a:t>Motilal Oswal Midcap Fund-Reg(G)</a:t>
                      </a:r>
                    </a:p>
                  </a:txBody>
                  <a:tcPr marL="72000" marR="9525" marT="9525"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accent2">
                        <a:lumMod val="20000"/>
                        <a:lumOff val="80000"/>
                      </a:schemeClr>
                    </a:solidFill>
                  </a:tcPr>
                </a:tc>
                <a:tc>
                  <a:txBody>
                    <a:bodyPr/>
                    <a:lstStyle/>
                    <a:p>
                      <a:pPr algn="ctr" rtl="0" fontAlgn="ctr">
                        <a:buNone/>
                      </a:pPr>
                      <a:r>
                        <a:rPr lang="en-US" sz="1100" b="0" i="0" u="none" strike="noStrike" dirty="0">
                          <a:solidFill>
                            <a:srgbClr val="000000"/>
                          </a:solidFill>
                          <a:effectLst/>
                          <a:latin typeface="Cambria" panose="02040503050406030204" pitchFamily="18" charset="0"/>
                        </a:rPr>
                        <a:t>40,036.07</a:t>
                      </a:r>
                    </a:p>
                  </a:txBody>
                  <a:tcPr marL="7620" marR="7620" marT="762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accent2">
                        <a:lumMod val="20000"/>
                        <a:lumOff val="80000"/>
                      </a:schemeClr>
                    </a:solidFill>
                  </a:tcPr>
                </a:tc>
                <a:tc>
                  <a:txBody>
                    <a:bodyPr/>
                    <a:lstStyle/>
                    <a:p>
                      <a:pPr algn="ctr" rtl="0" fontAlgn="ctr">
                        <a:buNone/>
                      </a:pPr>
                      <a:r>
                        <a:rPr lang="en-US" sz="1100" b="0" i="0" u="none" strike="noStrike" dirty="0">
                          <a:solidFill>
                            <a:srgbClr val="000000"/>
                          </a:solidFill>
                          <a:effectLst/>
                          <a:latin typeface="Cambria" panose="02040503050406030204" pitchFamily="18" charset="0"/>
                        </a:rPr>
                        <a:t>24-Feb-2014</a:t>
                      </a:r>
                    </a:p>
                  </a:txBody>
                  <a:tcPr marL="7620" marR="7620" marT="762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accent2">
                        <a:lumMod val="20000"/>
                        <a:lumOff val="80000"/>
                      </a:schemeClr>
                    </a:solidFill>
                  </a:tcPr>
                </a:tc>
                <a:tc>
                  <a:txBody>
                    <a:bodyPr/>
                    <a:lstStyle/>
                    <a:p>
                      <a:pPr algn="ctr" rtl="0" fontAlgn="ctr">
                        <a:buNone/>
                      </a:pPr>
                      <a:r>
                        <a:rPr lang="en-US" sz="1100" b="0" i="0" u="none" strike="noStrike" dirty="0">
                          <a:solidFill>
                            <a:srgbClr val="000000"/>
                          </a:solidFill>
                          <a:effectLst/>
                          <a:latin typeface="Cambria" panose="02040503050406030204" pitchFamily="18" charset="0"/>
                        </a:rPr>
                        <a:t>6.63</a:t>
                      </a:r>
                    </a:p>
                  </a:txBody>
                  <a:tcPr marL="7620" marR="7620" marT="762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accent2">
                        <a:lumMod val="20000"/>
                        <a:lumOff val="80000"/>
                      </a:schemeClr>
                    </a:solidFill>
                  </a:tcPr>
                </a:tc>
                <a:tc>
                  <a:txBody>
                    <a:bodyPr/>
                    <a:lstStyle/>
                    <a:p>
                      <a:pPr algn="ctr" rtl="0" fontAlgn="ctr">
                        <a:buNone/>
                      </a:pPr>
                      <a:r>
                        <a:rPr lang="en-US" sz="1100" b="0" i="0" u="none" strike="noStrike" dirty="0">
                          <a:solidFill>
                            <a:srgbClr val="000000"/>
                          </a:solidFill>
                          <a:effectLst/>
                          <a:latin typeface="Cambria" panose="02040503050406030204" pitchFamily="18" charset="0"/>
                        </a:rPr>
                        <a:t>10.20</a:t>
                      </a:r>
                    </a:p>
                  </a:txBody>
                  <a:tcPr marL="7620" marR="7620" marT="762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accent2">
                        <a:lumMod val="20000"/>
                        <a:lumOff val="80000"/>
                      </a:schemeClr>
                    </a:solidFill>
                  </a:tcPr>
                </a:tc>
                <a:tc>
                  <a:txBody>
                    <a:bodyPr/>
                    <a:lstStyle/>
                    <a:p>
                      <a:pPr algn="ctr" rtl="0" fontAlgn="ctr">
                        <a:buNone/>
                      </a:pPr>
                      <a:r>
                        <a:rPr lang="en-US" sz="1100" b="0" i="0" u="none" strike="noStrike" dirty="0">
                          <a:solidFill>
                            <a:srgbClr val="000000"/>
                          </a:solidFill>
                          <a:effectLst/>
                          <a:latin typeface="Cambria" panose="02040503050406030204" pitchFamily="18" charset="0"/>
                        </a:rPr>
                        <a:t>8.94</a:t>
                      </a:r>
                    </a:p>
                  </a:txBody>
                  <a:tcPr marL="7620" marR="7620" marT="762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accent2">
                        <a:lumMod val="20000"/>
                        <a:lumOff val="80000"/>
                      </a:schemeClr>
                    </a:solidFill>
                  </a:tcPr>
                </a:tc>
                <a:tc>
                  <a:txBody>
                    <a:bodyPr/>
                    <a:lstStyle/>
                    <a:p>
                      <a:pPr algn="ctr" rtl="0" fontAlgn="ctr">
                        <a:buNone/>
                      </a:pPr>
                      <a:r>
                        <a:rPr lang="en-US" sz="1100" b="0" i="0" u="none" strike="noStrike" dirty="0">
                          <a:solidFill>
                            <a:srgbClr val="000000"/>
                          </a:solidFill>
                          <a:effectLst/>
                          <a:latin typeface="Cambria" panose="02040503050406030204" pitchFamily="18" charset="0"/>
                        </a:rPr>
                        <a:t>-1.65</a:t>
                      </a:r>
                    </a:p>
                  </a:txBody>
                  <a:tcPr marL="7620" marR="7620" marT="762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accent2">
                        <a:lumMod val="20000"/>
                        <a:lumOff val="80000"/>
                      </a:schemeClr>
                    </a:solidFill>
                  </a:tcPr>
                </a:tc>
                <a:tc>
                  <a:txBody>
                    <a:bodyPr/>
                    <a:lstStyle/>
                    <a:p>
                      <a:pPr algn="ctr" rtl="0" fontAlgn="ctr">
                        <a:buNone/>
                      </a:pPr>
                      <a:r>
                        <a:rPr lang="en-US" sz="1100" b="0" i="0" u="none" strike="noStrike" dirty="0">
                          <a:solidFill>
                            <a:srgbClr val="000000"/>
                          </a:solidFill>
                          <a:effectLst/>
                          <a:latin typeface="Cambria" panose="02040503050406030204" pitchFamily="18" charset="0"/>
                        </a:rPr>
                        <a:t>-0.04</a:t>
                      </a:r>
                    </a:p>
                  </a:txBody>
                  <a:tcPr marL="7620" marR="7620" marT="762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accent2">
                        <a:lumMod val="20000"/>
                        <a:lumOff val="80000"/>
                      </a:schemeClr>
                    </a:solidFill>
                  </a:tcPr>
                </a:tc>
                <a:tc>
                  <a:txBody>
                    <a:bodyPr/>
                    <a:lstStyle/>
                    <a:p>
                      <a:pPr algn="ctr" rtl="0" fontAlgn="ctr">
                        <a:buNone/>
                      </a:pPr>
                      <a:r>
                        <a:rPr lang="en-US" sz="1100" b="0" i="0" u="none" strike="noStrike" dirty="0">
                          <a:solidFill>
                            <a:srgbClr val="000000"/>
                          </a:solidFill>
                          <a:effectLst/>
                          <a:latin typeface="Cambria" panose="02040503050406030204" pitchFamily="18" charset="0"/>
                        </a:rPr>
                        <a:t>19.18</a:t>
                      </a:r>
                    </a:p>
                  </a:txBody>
                  <a:tcPr marL="7620" marR="7620" marT="762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accent2">
                        <a:lumMod val="20000"/>
                        <a:lumOff val="80000"/>
                      </a:schemeClr>
                    </a:solidFill>
                  </a:tcPr>
                </a:tc>
                <a:tc>
                  <a:txBody>
                    <a:bodyPr/>
                    <a:lstStyle/>
                    <a:p>
                      <a:pPr algn="ctr" rtl="0" fontAlgn="ctr">
                        <a:buNone/>
                      </a:pPr>
                      <a:r>
                        <a:rPr lang="en-US" sz="1100" b="0" i="0" u="none" strike="noStrike" dirty="0">
                          <a:solidFill>
                            <a:srgbClr val="000000"/>
                          </a:solidFill>
                          <a:effectLst/>
                          <a:latin typeface="Cambria" panose="02040503050406030204" pitchFamily="18" charset="0"/>
                        </a:rPr>
                        <a:t>21.65</a:t>
                      </a:r>
                    </a:p>
                  </a:txBody>
                  <a:tcPr marL="7620" marR="7620" marT="762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accent2">
                        <a:lumMod val="20000"/>
                        <a:lumOff val="80000"/>
                      </a:schemeClr>
                    </a:solidFill>
                  </a:tcPr>
                </a:tc>
                <a:tc>
                  <a:txBody>
                    <a:bodyPr/>
                    <a:lstStyle/>
                    <a:p>
                      <a:pPr algn="ctr" rtl="0" fontAlgn="ctr">
                        <a:buNone/>
                      </a:pPr>
                      <a:r>
                        <a:rPr lang="en-US" sz="1100" b="0" i="0" u="none" strike="noStrike" dirty="0">
                          <a:solidFill>
                            <a:srgbClr val="000000"/>
                          </a:solidFill>
                          <a:effectLst/>
                          <a:latin typeface="Cambria" panose="02040503050406030204" pitchFamily="18" charset="0"/>
                        </a:rPr>
                        <a:t>16.08</a:t>
                      </a:r>
                    </a:p>
                  </a:txBody>
                  <a:tcPr marL="7620" marR="7620" marT="762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accent2">
                        <a:lumMod val="20000"/>
                        <a:lumOff val="80000"/>
                      </a:schemeClr>
                    </a:solidFill>
                  </a:tcPr>
                </a:tc>
                <a:tc>
                  <a:txBody>
                    <a:bodyPr/>
                    <a:lstStyle/>
                    <a:p>
                      <a:pPr algn="ctr" rtl="0" fontAlgn="ctr">
                        <a:buNone/>
                      </a:pPr>
                      <a:r>
                        <a:rPr lang="en-US" sz="1100" b="0" i="0" u="none" strike="noStrike" dirty="0">
                          <a:solidFill>
                            <a:srgbClr val="000000"/>
                          </a:solidFill>
                          <a:effectLst/>
                          <a:latin typeface="Cambria" panose="02040503050406030204" pitchFamily="18" charset="0"/>
                        </a:rPr>
                        <a:t>20.36</a:t>
                      </a:r>
                    </a:p>
                  </a:txBody>
                  <a:tcPr marL="7620" marR="7620" marT="762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accent2">
                        <a:lumMod val="20000"/>
                        <a:lumOff val="80000"/>
                      </a:schemeClr>
                    </a:solidFill>
                  </a:tcPr>
                </a:tc>
                <a:tc>
                  <a:txBody>
                    <a:bodyPr/>
                    <a:lstStyle/>
                    <a:p>
                      <a:pPr algn="ctr" rtl="0" fontAlgn="ctr">
                        <a:buNone/>
                      </a:pPr>
                      <a:r>
                        <a:rPr lang="en-US" sz="1100" b="0" i="0" u="none" strike="noStrike" dirty="0">
                          <a:solidFill>
                            <a:srgbClr val="000000"/>
                          </a:solidFill>
                          <a:effectLst/>
                          <a:latin typeface="Cambria" panose="02040503050406030204" pitchFamily="18" charset="0"/>
                        </a:rPr>
                        <a:t>1.29</a:t>
                      </a:r>
                    </a:p>
                  </a:txBody>
                  <a:tcPr marL="7620" marR="7620" marT="762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accent2">
                        <a:lumMod val="20000"/>
                        <a:lumOff val="80000"/>
                      </a:schemeClr>
                    </a:solidFill>
                  </a:tcPr>
                </a:tc>
                <a:tc>
                  <a:txBody>
                    <a:bodyPr/>
                    <a:lstStyle/>
                    <a:p>
                      <a:pPr algn="ctr" rtl="0" fontAlgn="ctr">
                        <a:buNone/>
                      </a:pPr>
                      <a:r>
                        <a:rPr lang="en-US" sz="1100" b="0" i="0" u="none" strike="noStrike" dirty="0">
                          <a:solidFill>
                            <a:srgbClr val="000000"/>
                          </a:solidFill>
                          <a:effectLst/>
                          <a:latin typeface="Cambria" panose="02040503050406030204" pitchFamily="18" charset="0"/>
                        </a:rPr>
                        <a:t>25.64</a:t>
                      </a:r>
                    </a:p>
                  </a:txBody>
                  <a:tcPr marL="7620" marR="7620" marT="762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accent2">
                        <a:lumMod val="20000"/>
                        <a:lumOff val="80000"/>
                      </a:schemeClr>
                    </a:solidFill>
                  </a:tcPr>
                </a:tc>
                <a:tc>
                  <a:txBody>
                    <a:bodyPr/>
                    <a:lstStyle/>
                    <a:p>
                      <a:pPr algn="ctr" rtl="0" fontAlgn="ctr">
                        <a:buNone/>
                      </a:pPr>
                      <a:r>
                        <a:rPr lang="en-US" sz="1100" b="0" i="0" u="none" strike="noStrike" dirty="0">
                          <a:solidFill>
                            <a:srgbClr val="000000"/>
                          </a:solidFill>
                          <a:effectLst/>
                          <a:latin typeface="Cambria" panose="02040503050406030204" pitchFamily="18" charset="0"/>
                        </a:rPr>
                        <a:t>66.97</a:t>
                      </a:r>
                    </a:p>
                  </a:txBody>
                  <a:tcPr marL="7620" marR="7620" marT="762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accent2">
                        <a:lumMod val="20000"/>
                        <a:lumOff val="80000"/>
                      </a:schemeClr>
                    </a:solidFill>
                  </a:tcPr>
                </a:tc>
                <a:tc>
                  <a:txBody>
                    <a:bodyPr/>
                    <a:lstStyle/>
                    <a:p>
                      <a:pPr algn="ctr" rtl="0" fontAlgn="ctr">
                        <a:buNone/>
                      </a:pPr>
                      <a:r>
                        <a:rPr lang="en-US" sz="1100" b="0" i="0" u="none" strike="noStrike" dirty="0">
                          <a:solidFill>
                            <a:srgbClr val="000000"/>
                          </a:solidFill>
                          <a:effectLst/>
                          <a:latin typeface="Cambria" panose="02040503050406030204" pitchFamily="18" charset="0"/>
                        </a:rPr>
                        <a:t>3.26</a:t>
                      </a:r>
                    </a:p>
                  </a:txBody>
                  <a:tcPr marL="7620" marR="7620" marT="762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accent2">
                        <a:lumMod val="20000"/>
                        <a:lumOff val="80000"/>
                      </a:schemeClr>
                    </a:solidFill>
                  </a:tcPr>
                </a:tc>
                <a:tc>
                  <a:txBody>
                    <a:bodyPr/>
                    <a:lstStyle/>
                    <a:p>
                      <a:pPr algn="ctr" rtl="0" fontAlgn="ctr">
                        <a:buNone/>
                      </a:pPr>
                      <a:r>
                        <a:rPr lang="en-US" sz="1100" b="0" i="0" u="none" strike="noStrike" dirty="0">
                          <a:solidFill>
                            <a:srgbClr val="000000"/>
                          </a:solidFill>
                          <a:effectLst/>
                          <a:latin typeface="Cambria" panose="02040503050406030204" pitchFamily="18" charset="0"/>
                        </a:rPr>
                        <a:t>4.13</a:t>
                      </a:r>
                    </a:p>
                  </a:txBody>
                  <a:tcPr marL="7620" marR="7620" marT="762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solidFill>
                      <a:schemeClr val="accent2">
                        <a:lumMod val="20000"/>
                        <a:lumOff val="80000"/>
                      </a:schemeClr>
                    </a:solidFill>
                  </a:tcPr>
                </a:tc>
                <a:extLst>
                  <a:ext uri="{0D108BD9-81ED-4DB2-BD59-A6C34878D82A}">
                    <a16:rowId xmlns:a16="http://schemas.microsoft.com/office/drawing/2014/main" val="2586056931"/>
                  </a:ext>
                </a:extLst>
              </a:tr>
              <a:tr h="197076">
                <a:tc>
                  <a:txBody>
                    <a:bodyPr/>
                    <a:lstStyle/>
                    <a:p>
                      <a:pPr algn="l" rtl="0" fontAlgn="ctr">
                        <a:buNone/>
                      </a:pPr>
                      <a:r>
                        <a:rPr lang="en-US" sz="1100" b="0" i="0" u="none" strike="noStrike" dirty="0">
                          <a:solidFill>
                            <a:srgbClr val="000000"/>
                          </a:solidFill>
                          <a:effectLst/>
                          <a:latin typeface="Cambria" panose="02040503050406030204" pitchFamily="18" charset="0"/>
                        </a:rPr>
                        <a:t>Edelweiss Mid Cap Fund-Reg(G)</a:t>
                      </a:r>
                    </a:p>
                  </a:txBody>
                  <a:tcPr marL="72000" marR="9525" marT="9525"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rtl="0" fontAlgn="ctr">
                        <a:buNone/>
                      </a:pPr>
                      <a:r>
                        <a:rPr lang="en-US" sz="1100" b="0" i="0" u="none" strike="noStrike" dirty="0">
                          <a:solidFill>
                            <a:srgbClr val="000000"/>
                          </a:solidFill>
                          <a:effectLst/>
                          <a:latin typeface="Cambria" panose="02040503050406030204" pitchFamily="18" charset="0"/>
                        </a:rPr>
                        <a:t>18,693.49</a:t>
                      </a:r>
                    </a:p>
                  </a:txBody>
                  <a:tcPr marL="7620" marR="7620" marT="762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rtl="0" fontAlgn="ctr">
                        <a:buNone/>
                      </a:pPr>
                      <a:r>
                        <a:rPr lang="en-US" sz="1100" b="0" i="0" u="none" strike="noStrike" dirty="0">
                          <a:solidFill>
                            <a:srgbClr val="000000"/>
                          </a:solidFill>
                          <a:effectLst/>
                          <a:latin typeface="Cambria" panose="02040503050406030204" pitchFamily="18" charset="0"/>
                        </a:rPr>
                        <a:t>26-Dec-2007</a:t>
                      </a:r>
                    </a:p>
                  </a:txBody>
                  <a:tcPr marL="7620" marR="7620" marT="762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rtl="0" fontAlgn="ctr">
                        <a:buNone/>
                      </a:pPr>
                      <a:r>
                        <a:rPr lang="en-US" sz="1100" b="0" i="0" u="none" strike="noStrike" dirty="0">
                          <a:solidFill>
                            <a:srgbClr val="000000"/>
                          </a:solidFill>
                          <a:effectLst/>
                          <a:latin typeface="Cambria" panose="02040503050406030204" pitchFamily="18" charset="0"/>
                        </a:rPr>
                        <a:t>1.41</a:t>
                      </a:r>
                    </a:p>
                  </a:txBody>
                  <a:tcPr marL="7620" marR="7620" marT="762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rtl="0" fontAlgn="ctr">
                        <a:buNone/>
                      </a:pPr>
                      <a:r>
                        <a:rPr lang="en-US" sz="1100" b="0" i="0" u="none" strike="noStrike" dirty="0">
                          <a:solidFill>
                            <a:srgbClr val="000000"/>
                          </a:solidFill>
                          <a:effectLst/>
                          <a:latin typeface="Cambria" panose="02040503050406030204" pitchFamily="18" charset="0"/>
                        </a:rPr>
                        <a:t>5.55</a:t>
                      </a:r>
                    </a:p>
                  </a:txBody>
                  <a:tcPr marL="7620" marR="7620" marT="762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rtl="0" fontAlgn="ctr">
                        <a:buNone/>
                      </a:pPr>
                      <a:r>
                        <a:rPr lang="en-US" sz="1100" b="0" i="0" u="none" strike="noStrike" dirty="0">
                          <a:solidFill>
                            <a:srgbClr val="000000"/>
                          </a:solidFill>
                          <a:effectLst/>
                          <a:latin typeface="Cambria" panose="02040503050406030204" pitchFamily="18" charset="0"/>
                        </a:rPr>
                        <a:t>6.51</a:t>
                      </a:r>
                    </a:p>
                  </a:txBody>
                  <a:tcPr marL="7620" marR="7620" marT="762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rtl="0" fontAlgn="ctr">
                        <a:buNone/>
                      </a:pPr>
                      <a:r>
                        <a:rPr lang="en-US" sz="1100" b="0" i="0" u="none" strike="noStrike" dirty="0">
                          <a:solidFill>
                            <a:srgbClr val="000000"/>
                          </a:solidFill>
                          <a:effectLst/>
                          <a:latin typeface="Cambria" panose="02040503050406030204" pitchFamily="18" charset="0"/>
                        </a:rPr>
                        <a:t>9.21</a:t>
                      </a:r>
                    </a:p>
                  </a:txBody>
                  <a:tcPr marL="7620" marR="7620" marT="762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rtl="0" fontAlgn="ctr">
                        <a:buNone/>
                      </a:pPr>
                      <a:r>
                        <a:rPr lang="en-US" sz="1100" b="0" i="0" u="none" strike="noStrike" dirty="0">
                          <a:solidFill>
                            <a:srgbClr val="000000"/>
                          </a:solidFill>
                          <a:effectLst/>
                          <a:latin typeface="Cambria" panose="02040503050406030204" pitchFamily="18" charset="0"/>
                        </a:rPr>
                        <a:t>6.23</a:t>
                      </a:r>
                    </a:p>
                  </a:txBody>
                  <a:tcPr marL="7620" marR="7620" marT="762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rtl="0" fontAlgn="ctr">
                        <a:buNone/>
                      </a:pPr>
                      <a:r>
                        <a:rPr lang="en-US" sz="1100" b="0" i="0" u="none" strike="noStrike" dirty="0">
                          <a:solidFill>
                            <a:srgbClr val="000000"/>
                          </a:solidFill>
                          <a:effectLst/>
                          <a:latin typeface="Cambria" panose="02040503050406030204" pitchFamily="18" charset="0"/>
                        </a:rPr>
                        <a:t>21.53</a:t>
                      </a:r>
                    </a:p>
                  </a:txBody>
                  <a:tcPr marL="7620" marR="7620" marT="762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rtl="0" fontAlgn="ctr">
                        <a:buNone/>
                      </a:pPr>
                      <a:r>
                        <a:rPr lang="en-US" sz="1100" b="0" i="0" u="none" strike="noStrike" dirty="0">
                          <a:solidFill>
                            <a:srgbClr val="000000"/>
                          </a:solidFill>
                          <a:effectLst/>
                          <a:latin typeface="Cambria" panose="02040503050406030204" pitchFamily="18" charset="0"/>
                        </a:rPr>
                        <a:t>17.94</a:t>
                      </a:r>
                    </a:p>
                  </a:txBody>
                  <a:tcPr marL="7620" marR="7620" marT="762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rtl="0" fontAlgn="ctr">
                        <a:buNone/>
                      </a:pPr>
                      <a:r>
                        <a:rPr lang="en-US" sz="1100" b="0" i="0" u="none" strike="noStrike" dirty="0">
                          <a:solidFill>
                            <a:srgbClr val="000000"/>
                          </a:solidFill>
                          <a:effectLst/>
                          <a:latin typeface="Cambria" panose="02040503050406030204" pitchFamily="18" charset="0"/>
                        </a:rPr>
                        <a:t>17.91</a:t>
                      </a:r>
                    </a:p>
                  </a:txBody>
                  <a:tcPr marL="7620" marR="7620" marT="762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rtl="0" fontAlgn="ctr">
                        <a:buNone/>
                      </a:pPr>
                      <a:r>
                        <a:rPr lang="en-US" sz="1100" b="0" i="0" u="none" strike="noStrike" dirty="0">
                          <a:solidFill>
                            <a:srgbClr val="000000"/>
                          </a:solidFill>
                          <a:effectLst/>
                          <a:latin typeface="Cambria" panose="02040503050406030204" pitchFamily="18" charset="0"/>
                        </a:rPr>
                        <a:t>13.68</a:t>
                      </a:r>
                    </a:p>
                  </a:txBody>
                  <a:tcPr marL="7620" marR="7620" marT="762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rtl="0" fontAlgn="ctr">
                        <a:buNone/>
                      </a:pPr>
                      <a:r>
                        <a:rPr lang="en-US" sz="1100" b="0" i="0" u="none" strike="noStrike" dirty="0">
                          <a:solidFill>
                            <a:srgbClr val="000000"/>
                          </a:solidFill>
                          <a:effectLst/>
                          <a:latin typeface="Cambria" panose="02040503050406030204" pitchFamily="18" charset="0"/>
                        </a:rPr>
                        <a:t>1.42</a:t>
                      </a:r>
                    </a:p>
                  </a:txBody>
                  <a:tcPr marL="7620" marR="7620" marT="762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rtl="0" fontAlgn="ctr">
                        <a:buNone/>
                      </a:pPr>
                      <a:r>
                        <a:rPr lang="en-US" sz="1100" b="0" i="0" u="none" strike="noStrike" dirty="0">
                          <a:solidFill>
                            <a:srgbClr val="000000"/>
                          </a:solidFill>
                          <a:effectLst/>
                          <a:latin typeface="Cambria" panose="02040503050406030204" pitchFamily="18" charset="0"/>
                        </a:rPr>
                        <a:t>18.19</a:t>
                      </a:r>
                    </a:p>
                  </a:txBody>
                  <a:tcPr marL="7620" marR="7620" marT="762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66.63</a:t>
                      </a:r>
                    </a:p>
                  </a:txBody>
                  <a:tcPr marL="7620" marR="7620" marT="762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11.91</a:t>
                      </a:r>
                    </a:p>
                  </a:txBody>
                  <a:tcPr marL="7620" marR="7620" marT="762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3.26</a:t>
                      </a:r>
                    </a:p>
                  </a:txBody>
                  <a:tcPr marL="7620" marR="7620" marT="762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extLst>
                  <a:ext uri="{0D108BD9-81ED-4DB2-BD59-A6C34878D82A}">
                    <a16:rowId xmlns:a16="http://schemas.microsoft.com/office/drawing/2014/main" val="1690855289"/>
                  </a:ext>
                </a:extLst>
              </a:tr>
              <a:tr h="197076">
                <a:tc>
                  <a:txBody>
                    <a:bodyPr/>
                    <a:lstStyle/>
                    <a:p>
                      <a:pPr algn="l" rtl="0" fontAlgn="ctr">
                        <a:buNone/>
                      </a:pPr>
                      <a:r>
                        <a:rPr lang="en-IN" sz="1100" b="0" i="0" u="none" strike="noStrike">
                          <a:solidFill>
                            <a:srgbClr val="000000"/>
                          </a:solidFill>
                          <a:effectLst/>
                          <a:latin typeface="Cambria" panose="02040503050406030204" pitchFamily="18" charset="0"/>
                        </a:rPr>
                        <a:t>Invesco India Midcap Fund-Reg(G)</a:t>
                      </a:r>
                    </a:p>
                  </a:txBody>
                  <a:tcPr marL="72000" marR="9525" marT="9525"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14,721.45</a:t>
                      </a:r>
                    </a:p>
                  </a:txBody>
                  <a:tcPr marL="7620" marR="7620" marT="762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19-Apr-2007</a:t>
                      </a:r>
                    </a:p>
                  </a:txBody>
                  <a:tcPr marL="7620" marR="7620" marT="762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1.34</a:t>
                      </a:r>
                    </a:p>
                  </a:txBody>
                  <a:tcPr marL="7620" marR="7620" marT="762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10.50</a:t>
                      </a:r>
                    </a:p>
                  </a:txBody>
                  <a:tcPr marL="7620" marR="7620" marT="762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14.90</a:t>
                      </a:r>
                    </a:p>
                  </a:txBody>
                  <a:tcPr marL="7620" marR="7620" marT="762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10.22</a:t>
                      </a:r>
                    </a:p>
                  </a:txBody>
                  <a:tcPr marL="7620" marR="7620" marT="762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10.93</a:t>
                      </a:r>
                    </a:p>
                  </a:txBody>
                  <a:tcPr marL="7620" marR="7620" marT="762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24.04</a:t>
                      </a:r>
                    </a:p>
                  </a:txBody>
                  <a:tcPr marL="7620" marR="7620" marT="762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19.17</a:t>
                      </a:r>
                    </a:p>
                  </a:txBody>
                  <a:tcPr marL="7620" marR="7620" marT="762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18.21</a:t>
                      </a:r>
                    </a:p>
                  </a:txBody>
                  <a:tcPr marL="7620" marR="7620" marT="762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16.73</a:t>
                      </a:r>
                    </a:p>
                  </a:txBody>
                  <a:tcPr marL="7620" marR="7620" marT="762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1.45</a:t>
                      </a:r>
                    </a:p>
                  </a:txBody>
                  <a:tcPr marL="7620" marR="7620" marT="762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16.47</a:t>
                      </a:r>
                    </a:p>
                  </a:txBody>
                  <a:tcPr marL="7620" marR="7620" marT="762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60.86</a:t>
                      </a:r>
                    </a:p>
                  </a:txBody>
                  <a:tcPr marL="7620" marR="7620" marT="762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19.16</a:t>
                      </a:r>
                    </a:p>
                  </a:txBody>
                  <a:tcPr marL="7620" marR="7620" marT="762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3.52</a:t>
                      </a:r>
                    </a:p>
                  </a:txBody>
                  <a:tcPr marL="7620" marR="7620" marT="762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extLst>
                  <a:ext uri="{0D108BD9-81ED-4DB2-BD59-A6C34878D82A}">
                    <a16:rowId xmlns:a16="http://schemas.microsoft.com/office/drawing/2014/main" val="2283979506"/>
                  </a:ext>
                </a:extLst>
              </a:tr>
              <a:tr h="197076">
                <a:tc>
                  <a:txBody>
                    <a:bodyPr/>
                    <a:lstStyle/>
                    <a:p>
                      <a:pPr algn="l" rtl="0" fontAlgn="ctr">
                        <a:buNone/>
                      </a:pPr>
                      <a:r>
                        <a:rPr lang="en-US" sz="1100" b="0" i="0" u="none" strike="noStrike" dirty="0">
                          <a:solidFill>
                            <a:srgbClr val="000000"/>
                          </a:solidFill>
                          <a:effectLst/>
                          <a:latin typeface="Cambria" panose="02040503050406030204" pitchFamily="18" charset="0"/>
                        </a:rPr>
                        <a:t>WOC Mid Cap Fund-Reg(G)</a:t>
                      </a:r>
                    </a:p>
                  </a:txBody>
                  <a:tcPr marL="72000" marR="9525" marT="9525"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6,792.14</a:t>
                      </a:r>
                    </a:p>
                  </a:txBody>
                  <a:tcPr marL="7620" marR="7620" marT="762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07-Sep-2022</a:t>
                      </a:r>
                    </a:p>
                  </a:txBody>
                  <a:tcPr marL="7620" marR="7620" marT="762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rtl="0" fontAlgn="ctr">
                        <a:buNone/>
                      </a:pPr>
                      <a:r>
                        <a:rPr lang="en-US" sz="1100" b="0" i="0" u="none" strike="noStrike" dirty="0">
                          <a:solidFill>
                            <a:srgbClr val="000000"/>
                          </a:solidFill>
                          <a:effectLst/>
                          <a:latin typeface="Cambria" panose="02040503050406030204" pitchFamily="18" charset="0"/>
                        </a:rPr>
                        <a:t>2.73</a:t>
                      </a:r>
                    </a:p>
                  </a:txBody>
                  <a:tcPr marL="7620" marR="7620" marT="762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9.15</a:t>
                      </a:r>
                    </a:p>
                  </a:txBody>
                  <a:tcPr marL="7620" marR="7620" marT="762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12.69</a:t>
                      </a:r>
                    </a:p>
                  </a:txBody>
                  <a:tcPr marL="7620" marR="7620" marT="762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14.19</a:t>
                      </a:r>
                    </a:p>
                  </a:txBody>
                  <a:tcPr marL="7620" marR="7620" marT="762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9.52</a:t>
                      </a:r>
                    </a:p>
                  </a:txBody>
                  <a:tcPr marL="7620" marR="7620" marT="762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21.64</a:t>
                      </a:r>
                    </a:p>
                  </a:txBody>
                  <a:tcPr marL="7620" marR="7620" marT="762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a:t>
                      </a:r>
                    </a:p>
                  </a:txBody>
                  <a:tcPr marL="7620" marR="7620" marT="762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a:t>
                      </a:r>
                    </a:p>
                  </a:txBody>
                  <a:tcPr marL="7620" marR="7620" marT="762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22.11</a:t>
                      </a:r>
                    </a:p>
                  </a:txBody>
                  <a:tcPr marL="7620" marR="7620" marT="762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1.55</a:t>
                      </a:r>
                    </a:p>
                  </a:txBody>
                  <a:tcPr marL="7620" marR="7620" marT="762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5.34</a:t>
                      </a:r>
                    </a:p>
                  </a:txBody>
                  <a:tcPr marL="7620" marR="7620" marT="762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62.80</a:t>
                      </a:r>
                    </a:p>
                  </a:txBody>
                  <a:tcPr marL="7620" marR="7620" marT="762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18.55</a:t>
                      </a:r>
                    </a:p>
                  </a:txBody>
                  <a:tcPr marL="7620" marR="7620" marT="762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13.31</a:t>
                      </a:r>
                    </a:p>
                  </a:txBody>
                  <a:tcPr marL="7620" marR="7620" marT="762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extLst>
                  <a:ext uri="{0D108BD9-81ED-4DB2-BD59-A6C34878D82A}">
                    <a16:rowId xmlns:a16="http://schemas.microsoft.com/office/drawing/2014/main" val="2579303039"/>
                  </a:ext>
                </a:extLst>
              </a:tr>
              <a:tr h="197076">
                <a:tc>
                  <a:txBody>
                    <a:bodyPr/>
                    <a:lstStyle/>
                    <a:p>
                      <a:pPr algn="l" rtl="0" fontAlgn="ctr">
                        <a:buNone/>
                      </a:pPr>
                      <a:r>
                        <a:rPr lang="en-IN" sz="1100" b="1" i="1" u="none" strike="noStrike" dirty="0">
                          <a:solidFill>
                            <a:srgbClr val="000000"/>
                          </a:solidFill>
                          <a:effectLst/>
                          <a:latin typeface="Cambria" panose="02040503050406030204" pitchFamily="18" charset="0"/>
                        </a:rPr>
                        <a:t>Nifty Midcap 150 - TRI</a:t>
                      </a:r>
                    </a:p>
                  </a:txBody>
                  <a:tcPr marL="72000" marR="9525" marT="9525"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rtl="0" fontAlgn="ctr">
                        <a:buNone/>
                      </a:pPr>
                      <a:r>
                        <a:rPr lang="en-US" sz="1100" b="1" i="1" u="none" strike="noStrike" dirty="0">
                          <a:solidFill>
                            <a:srgbClr val="000000"/>
                          </a:solidFill>
                          <a:effectLst/>
                          <a:latin typeface="Cambria" panose="02040503050406030204" pitchFamily="18" charset="0"/>
                        </a:rPr>
                        <a:t> </a:t>
                      </a:r>
                    </a:p>
                  </a:txBody>
                  <a:tcPr marL="7620" marR="7620" marT="762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rtl="0" fontAlgn="ctr">
                        <a:buNone/>
                      </a:pPr>
                      <a:r>
                        <a:rPr lang="en-US" sz="1100" b="1" i="1" u="none" strike="noStrike" dirty="0">
                          <a:solidFill>
                            <a:srgbClr val="000000"/>
                          </a:solidFill>
                          <a:effectLst/>
                          <a:latin typeface="Cambria" panose="02040503050406030204" pitchFamily="18" charset="0"/>
                        </a:rPr>
                        <a:t> </a:t>
                      </a:r>
                    </a:p>
                  </a:txBody>
                  <a:tcPr marL="7620" marR="7620" marT="762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rtl="0" fontAlgn="ctr">
                        <a:buNone/>
                      </a:pPr>
                      <a:r>
                        <a:rPr lang="en-US" sz="1100" b="1" i="1" u="none" strike="noStrike" dirty="0">
                          <a:solidFill>
                            <a:srgbClr val="000000"/>
                          </a:solidFill>
                          <a:effectLst/>
                          <a:latin typeface="Cambria" panose="02040503050406030204" pitchFamily="18" charset="0"/>
                        </a:rPr>
                        <a:t>1.73</a:t>
                      </a:r>
                    </a:p>
                  </a:txBody>
                  <a:tcPr marL="7620" marR="7620" marT="762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rtl="0" fontAlgn="ctr">
                        <a:buNone/>
                      </a:pPr>
                      <a:r>
                        <a:rPr lang="en-US" sz="1100" b="1" i="1" u="none" strike="noStrike" dirty="0">
                          <a:solidFill>
                            <a:srgbClr val="000000"/>
                          </a:solidFill>
                          <a:effectLst/>
                          <a:latin typeface="Cambria" panose="02040503050406030204" pitchFamily="18" charset="0"/>
                        </a:rPr>
                        <a:t>5.43</a:t>
                      </a:r>
                    </a:p>
                  </a:txBody>
                  <a:tcPr marL="7620" marR="7620" marT="762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rtl="0" fontAlgn="ctr">
                        <a:buNone/>
                      </a:pPr>
                      <a:r>
                        <a:rPr lang="en-US" sz="1100" b="1" i="1" u="none" strike="noStrike" dirty="0">
                          <a:solidFill>
                            <a:srgbClr val="000000"/>
                          </a:solidFill>
                          <a:effectLst/>
                          <a:latin typeface="Cambria" panose="02040503050406030204" pitchFamily="18" charset="0"/>
                        </a:rPr>
                        <a:t>8.09</a:t>
                      </a:r>
                    </a:p>
                  </a:txBody>
                  <a:tcPr marL="7620" marR="7620" marT="762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rtl="0" fontAlgn="ctr">
                        <a:buNone/>
                      </a:pPr>
                      <a:r>
                        <a:rPr lang="en-US" sz="1100" b="1" i="1" u="none" strike="noStrike" dirty="0">
                          <a:solidFill>
                            <a:srgbClr val="000000"/>
                          </a:solidFill>
                          <a:effectLst/>
                          <a:latin typeface="Cambria" panose="02040503050406030204" pitchFamily="18" charset="0"/>
                        </a:rPr>
                        <a:t>9.01</a:t>
                      </a:r>
                    </a:p>
                  </a:txBody>
                  <a:tcPr marL="7620" marR="7620" marT="762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rtl="0" fontAlgn="ctr">
                        <a:buNone/>
                      </a:pPr>
                      <a:r>
                        <a:rPr lang="en-US" sz="1100" b="1" i="1" u="none" strike="noStrike" dirty="0">
                          <a:solidFill>
                            <a:srgbClr val="000000"/>
                          </a:solidFill>
                          <a:effectLst/>
                          <a:latin typeface="Cambria" panose="02040503050406030204" pitchFamily="18" charset="0"/>
                        </a:rPr>
                        <a:t>3.49</a:t>
                      </a:r>
                    </a:p>
                  </a:txBody>
                  <a:tcPr marL="7620" marR="7620" marT="762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rtl="0" fontAlgn="ctr">
                        <a:buNone/>
                      </a:pPr>
                      <a:r>
                        <a:rPr lang="en-US" sz="1100" b="1" i="1" u="none" strike="noStrike" dirty="0">
                          <a:solidFill>
                            <a:srgbClr val="000000"/>
                          </a:solidFill>
                          <a:effectLst/>
                          <a:latin typeface="Cambria" panose="02040503050406030204" pitchFamily="18" charset="0"/>
                        </a:rPr>
                        <a:t>18.53</a:t>
                      </a:r>
                    </a:p>
                  </a:txBody>
                  <a:tcPr marL="7620" marR="7620" marT="762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rtl="0" fontAlgn="ctr">
                        <a:buNone/>
                      </a:pPr>
                      <a:r>
                        <a:rPr lang="en-US" sz="1100" b="1" i="1" u="none" strike="noStrike" dirty="0">
                          <a:solidFill>
                            <a:srgbClr val="000000"/>
                          </a:solidFill>
                          <a:effectLst/>
                          <a:latin typeface="Cambria" panose="02040503050406030204" pitchFamily="18" charset="0"/>
                        </a:rPr>
                        <a:t>17.91</a:t>
                      </a:r>
                    </a:p>
                  </a:txBody>
                  <a:tcPr marL="7620" marR="7620" marT="762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rtl="0" fontAlgn="ctr">
                        <a:buNone/>
                      </a:pPr>
                      <a:r>
                        <a:rPr lang="en-US" sz="1100" b="1" i="1" u="none" strike="noStrike" dirty="0">
                          <a:solidFill>
                            <a:srgbClr val="000000"/>
                          </a:solidFill>
                          <a:effectLst/>
                          <a:latin typeface="Cambria" panose="02040503050406030204" pitchFamily="18" charset="0"/>
                        </a:rPr>
                        <a:t>17.80</a:t>
                      </a:r>
                    </a:p>
                  </a:txBody>
                  <a:tcPr marL="7620" marR="7620" marT="762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 </a:t>
                      </a:r>
                    </a:p>
                  </a:txBody>
                  <a:tcPr marL="7620" marR="7620" marT="762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 </a:t>
                      </a:r>
                    </a:p>
                  </a:txBody>
                  <a:tcPr marL="7620" marR="7620" marT="762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 </a:t>
                      </a:r>
                    </a:p>
                  </a:txBody>
                  <a:tcPr marL="7620" marR="7620" marT="762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rtl="0" fontAlgn="ctr">
                        <a:buNone/>
                      </a:pPr>
                      <a:r>
                        <a:rPr lang="en-US" sz="1100" b="0" i="0" u="none" strike="noStrike" dirty="0">
                          <a:solidFill>
                            <a:srgbClr val="000000"/>
                          </a:solidFill>
                          <a:effectLst/>
                          <a:latin typeface="Cambria" panose="02040503050406030204" pitchFamily="18" charset="0"/>
                        </a:rPr>
                        <a:t> </a:t>
                      </a:r>
                    </a:p>
                  </a:txBody>
                  <a:tcPr marL="7620" marR="7620" marT="762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 </a:t>
                      </a:r>
                    </a:p>
                  </a:txBody>
                  <a:tcPr marL="7620" marR="7620" marT="762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tc>
                  <a:txBody>
                    <a:bodyPr/>
                    <a:lstStyle/>
                    <a:p>
                      <a:pPr algn="ctr" rtl="0" fontAlgn="ctr">
                        <a:buNone/>
                      </a:pPr>
                      <a:r>
                        <a:rPr lang="en-US" sz="1100" b="0" i="0" u="none" strike="noStrike" dirty="0">
                          <a:solidFill>
                            <a:srgbClr val="000000"/>
                          </a:solidFill>
                          <a:effectLst/>
                          <a:latin typeface="Cambria" panose="02040503050406030204" pitchFamily="18" charset="0"/>
                        </a:rPr>
                        <a:t> </a:t>
                      </a:r>
                    </a:p>
                  </a:txBody>
                  <a:tcPr marL="7620" marR="7620" marT="7620" marB="0" anchor="ctr">
                    <a:lnL w="12700" cap="flat" cmpd="sng" algn="ctr">
                      <a:solidFill>
                        <a:schemeClr val="bg1">
                          <a:lumMod val="50000"/>
                        </a:schemeClr>
                      </a:solidFill>
                      <a:prstDash val="solid"/>
                      <a:round/>
                      <a:headEnd type="none" w="med" len="med"/>
                      <a:tailEnd type="none" w="med" len="med"/>
                    </a:lnL>
                    <a:lnR w="12700" cap="flat" cmpd="sng" algn="ctr">
                      <a:solidFill>
                        <a:schemeClr val="bg1">
                          <a:lumMod val="50000"/>
                        </a:schemeClr>
                      </a:solidFill>
                      <a:prstDash val="solid"/>
                      <a:round/>
                      <a:headEnd type="none" w="med" len="med"/>
                      <a:tailEnd type="none" w="med" len="med"/>
                    </a:lnR>
                    <a:lnT w="12700" cap="flat" cmpd="sng" algn="ctr">
                      <a:solidFill>
                        <a:schemeClr val="bg1">
                          <a:lumMod val="50000"/>
                        </a:schemeClr>
                      </a:solidFill>
                      <a:prstDash val="solid"/>
                      <a:round/>
                      <a:headEnd type="none" w="med" len="med"/>
                      <a:tailEnd type="none" w="med" len="med"/>
                    </a:lnT>
                    <a:lnB w="12700" cap="flat" cmpd="sng" algn="ctr">
                      <a:solidFill>
                        <a:schemeClr val="bg1">
                          <a:lumMod val="50000"/>
                        </a:schemeClr>
                      </a:solidFill>
                      <a:prstDash val="solid"/>
                      <a:round/>
                      <a:headEnd type="none" w="med" len="med"/>
                      <a:tailEnd type="none" w="med" len="med"/>
                    </a:lnB>
                    <a:noFill/>
                  </a:tcPr>
                </a:tc>
                <a:extLst>
                  <a:ext uri="{0D108BD9-81ED-4DB2-BD59-A6C34878D82A}">
                    <a16:rowId xmlns:a16="http://schemas.microsoft.com/office/drawing/2014/main" val="1529724754"/>
                  </a:ext>
                </a:extLst>
              </a:tr>
            </a:tbl>
          </a:graphicData>
        </a:graphic>
      </p:graphicFrame>
      <p:sp>
        <p:nvSpPr>
          <p:cNvPr id="11" name="TextBox 10">
            <a:extLst>
              <a:ext uri="{FF2B5EF4-FFF2-40B4-BE49-F238E27FC236}">
                <a16:creationId xmlns:a16="http://schemas.microsoft.com/office/drawing/2014/main" id="{595C02A7-5058-363B-894F-D4BDFB6EEB6B}"/>
              </a:ext>
            </a:extLst>
          </p:cNvPr>
          <p:cNvSpPr txBox="1"/>
          <p:nvPr/>
        </p:nvSpPr>
        <p:spPr>
          <a:xfrm>
            <a:off x="0" y="6211602"/>
            <a:ext cx="5986027" cy="40011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00" b="0" i="1" u="none" strike="noStrike" kern="1200" cap="none" spc="0" normalizeH="0" baseline="0" noProof="0" dirty="0">
                <a:ln>
                  <a:noFill/>
                </a:ln>
                <a:solidFill>
                  <a:prstClr val="black"/>
                </a:solidFill>
                <a:effectLst/>
                <a:uLnTx/>
                <a:uFillTx/>
                <a:latin typeface="Cambria" pitchFamily="18" charset="0"/>
                <a:ea typeface="Cambria" pitchFamily="18" charset="0"/>
                <a:cs typeface="+mn-cs"/>
              </a:rPr>
              <a:t>*Performance as on July 31st, 2026, **performance &lt;1year is absolute</a:t>
            </a:r>
          </a:p>
          <a:p>
            <a:pPr marL="0" marR="0" lvl="0" indent="0" algn="l" defTabSz="914400" rtl="0" eaLnBrk="1" fontAlgn="auto" latinLnBrk="0" hangingPunct="1">
              <a:lnSpc>
                <a:spcPct val="100000"/>
              </a:lnSpc>
              <a:spcBef>
                <a:spcPts val="0"/>
              </a:spcBef>
              <a:spcAft>
                <a:spcPts val="0"/>
              </a:spcAft>
              <a:buClrTx/>
              <a:buSzTx/>
              <a:buFontTx/>
              <a:buNone/>
              <a:tabLst/>
              <a:defRPr/>
            </a:pPr>
            <a:r>
              <a:rPr lang="en-IN" sz="1000" i="1" dirty="0">
                <a:solidFill>
                  <a:prstClr val="black"/>
                </a:solidFill>
                <a:latin typeface="Cambria" panose="02040503050406030204" pitchFamily="18" charset="0"/>
                <a:ea typeface="Cambria" panose="02040503050406030204" pitchFamily="18" charset="0"/>
              </a:rPr>
              <a:t>Highlighted Funds are under watchlist</a:t>
            </a:r>
            <a:endParaRPr kumimoji="0" lang="en-IN" sz="1000" b="0" i="1"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endParaRPr>
          </a:p>
        </p:txBody>
      </p:sp>
      <p:sp>
        <p:nvSpPr>
          <p:cNvPr id="13" name="TextBox 12">
            <a:extLst>
              <a:ext uri="{FF2B5EF4-FFF2-40B4-BE49-F238E27FC236}">
                <a16:creationId xmlns:a16="http://schemas.microsoft.com/office/drawing/2014/main" id="{70BE54F7-755D-1439-1905-E181F558AADA}"/>
              </a:ext>
            </a:extLst>
          </p:cNvPr>
          <p:cNvSpPr txBox="1"/>
          <p:nvPr/>
        </p:nvSpPr>
        <p:spPr>
          <a:xfrm>
            <a:off x="29833" y="5636119"/>
            <a:ext cx="12121754" cy="646331"/>
          </a:xfrm>
          <a:prstGeom prst="rect">
            <a:avLst/>
          </a:prstGeom>
          <a:noFill/>
        </p:spPr>
        <p:txBody>
          <a:bodyPr wrap="square">
            <a:spAutoFit/>
          </a:bodyPr>
          <a:lstStyle/>
          <a:p>
            <a:pPr marL="0" marR="0" lvl="0" indent="0" algn="just" defTabSz="914400" rtl="0" eaLnBrk="1" fontAlgn="auto" latinLnBrk="0" hangingPunct="1">
              <a:lnSpc>
                <a:spcPct val="100000"/>
              </a:lnSpc>
              <a:spcBef>
                <a:spcPts val="0"/>
              </a:spcBef>
              <a:spcAft>
                <a:spcPts val="0"/>
              </a:spcAft>
              <a:buClrTx/>
              <a:buSzTx/>
              <a:buFontTx/>
              <a:buNone/>
              <a:tabLst/>
              <a:defRPr/>
            </a:pPr>
            <a:r>
              <a:rPr kumimoji="0" lang="en-US" sz="900" b="0" i="1"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Mutual Fund Distribution Services are offered through AMFI-registered Mutual Fund Distributor. Centricity Financial Distribution Private Limited, AMFI Registration Number - ARN 189274, with initial registration dated 26.10.2021 and current validity of ARN until 25.10.2027, disclaims any responsibility for losses or damages arising from investments made in mutual funds distributed through its services. Mutual fund investments are subject to market risks, read all scheme related documents carefully . Centricity Financial Distribution Private Limited does not guarantee or assure any specific returns on investments and does not assume any liability for the performance of mutual fund schemes. Investors are advised to consider their individual risk tolerance, investment objectives, and financial situation before investing. It is recommended to consult with a financial advisor to ensure that the chosen mutual fund products align with the investor’s needs and goals.</a:t>
            </a:r>
            <a:endParaRPr kumimoji="0" lang="en-IN" sz="900" b="0" i="1"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endParaRPr>
          </a:p>
        </p:txBody>
      </p:sp>
    </p:spTree>
    <p:extLst>
      <p:ext uri="{BB962C8B-B14F-4D97-AF65-F5344CB8AC3E}">
        <p14:creationId xmlns:p14="http://schemas.microsoft.com/office/powerpoint/2010/main" val="3057802603"/>
      </p:ext>
    </p:extLst>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E7B3D8B-8670-AB30-22F6-2143AE344959}"/>
            </a:ext>
          </a:extLst>
        </p:cNvPr>
        <p:cNvGrpSpPr/>
        <p:nvPr/>
      </p:nvGrpSpPr>
      <p:grpSpPr>
        <a:xfrm>
          <a:off x="0" y="0"/>
          <a:ext cx="0" cy="0"/>
          <a:chOff x="0" y="0"/>
          <a:chExt cx="0" cy="0"/>
        </a:xfrm>
      </p:grpSpPr>
      <p:sp>
        <p:nvSpPr>
          <p:cNvPr id="5" name="Rectangle 4">
            <a:extLst>
              <a:ext uri="{FF2B5EF4-FFF2-40B4-BE49-F238E27FC236}">
                <a16:creationId xmlns:a16="http://schemas.microsoft.com/office/drawing/2014/main" id="{60ABA302-A75F-C76A-BA09-889667BCEA29}"/>
              </a:ext>
            </a:extLst>
          </p:cNvPr>
          <p:cNvSpPr/>
          <p:nvPr/>
        </p:nvSpPr>
        <p:spPr>
          <a:xfrm>
            <a:off x="0" y="0"/>
            <a:ext cx="12192000" cy="821635"/>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a:ln>
                  <a:noFill/>
                </a:ln>
                <a:solidFill>
                  <a:prstClr val="white"/>
                </a:solidFill>
                <a:effectLst/>
                <a:uLnTx/>
                <a:uFillTx/>
                <a:latin typeface="Cambria" panose="02040503050406030204" pitchFamily="18" charset="0"/>
                <a:ea typeface="Cambria" panose="02040503050406030204" pitchFamily="18" charset="0"/>
                <a:cs typeface="+mn-cs"/>
              </a:rPr>
              <a:t>  MUTUAL FUNDS – EQUITY</a:t>
            </a:r>
            <a:endParaRPr kumimoji="0" lang="en-IN" sz="2800" b="1"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 name="Rectangle 5">
            <a:extLst>
              <a:ext uri="{FF2B5EF4-FFF2-40B4-BE49-F238E27FC236}">
                <a16:creationId xmlns:a16="http://schemas.microsoft.com/office/drawing/2014/main" id="{0193438B-9852-398D-DE1E-6D193EE2A4CE}"/>
              </a:ext>
            </a:extLst>
          </p:cNvPr>
          <p:cNvSpPr/>
          <p:nvPr/>
        </p:nvSpPr>
        <p:spPr>
          <a:xfrm>
            <a:off x="0" y="6622036"/>
            <a:ext cx="12192000" cy="235963"/>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 name="Rectangle 8">
            <a:extLst>
              <a:ext uri="{FF2B5EF4-FFF2-40B4-BE49-F238E27FC236}">
                <a16:creationId xmlns:a16="http://schemas.microsoft.com/office/drawing/2014/main" id="{4BC356A0-705F-726C-8F66-8F9624E3E7E0}"/>
              </a:ext>
            </a:extLst>
          </p:cNvPr>
          <p:cNvSpPr/>
          <p:nvPr/>
        </p:nvSpPr>
        <p:spPr>
          <a:xfrm>
            <a:off x="0" y="808383"/>
            <a:ext cx="12192000" cy="45719"/>
          </a:xfrm>
          <a:prstGeom prst="rect">
            <a:avLst/>
          </a:prstGeom>
          <a:solidFill>
            <a:schemeClr val="bg1">
              <a:lumMod val="6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 name="Slide Number Placeholder 18">
            <a:extLst>
              <a:ext uri="{FF2B5EF4-FFF2-40B4-BE49-F238E27FC236}">
                <a16:creationId xmlns:a16="http://schemas.microsoft.com/office/drawing/2014/main" id="{D6ACC86D-37BC-BCAE-E287-C47506D696F9}"/>
              </a:ext>
            </a:extLst>
          </p:cNvPr>
          <p:cNvSpPr txBox="1">
            <a:spLocks/>
          </p:cNvSpPr>
          <p:nvPr/>
        </p:nvSpPr>
        <p:spPr>
          <a:xfrm>
            <a:off x="9448800" y="6588981"/>
            <a:ext cx="2743200" cy="365125"/>
          </a:xfrm>
          <a:prstGeom prst="rect">
            <a:avLst/>
          </a:prstGeom>
        </p:spPr>
        <p:txBody>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1E62F875-1F54-4527-993B-FB1D0CCB3E02}" type="slidenum">
              <a:rPr kumimoji="0" lang="en-IN" sz="1200" b="1" i="0" u="none" strike="noStrike" kern="1200" cap="none" spc="0" normalizeH="0" baseline="0" noProof="0" smtClean="0">
                <a:ln>
                  <a:noFill/>
                </a:ln>
                <a:solidFill>
                  <a:prstClr val="white"/>
                </a:solidFill>
                <a:effectLst/>
                <a:uLnTx/>
                <a:uFillTx/>
                <a:latin typeface="Cambria" panose="02040503050406030204" pitchFamily="18" charset="0"/>
                <a:ea typeface="Cambria" panose="02040503050406030204" pitchFamily="18" charset="0"/>
                <a:cs typeface="+mn-cs"/>
              </a:rPr>
              <a:pPr marL="0" marR="0" lvl="0" indent="0" algn="r" defTabSz="914400" rtl="0" eaLnBrk="1" fontAlgn="auto" latinLnBrk="0" hangingPunct="1">
                <a:lnSpc>
                  <a:spcPct val="100000"/>
                </a:lnSpc>
                <a:spcBef>
                  <a:spcPts val="0"/>
                </a:spcBef>
                <a:spcAft>
                  <a:spcPts val="0"/>
                </a:spcAft>
                <a:buClrTx/>
                <a:buSzTx/>
                <a:buFontTx/>
                <a:buNone/>
                <a:tabLst/>
                <a:defRPr/>
              </a:pPr>
              <a:t>14</a:t>
            </a:fld>
            <a:endParaRPr kumimoji="0" lang="en-IN" sz="1200" b="1" i="0" u="none" strike="noStrike" kern="1200" cap="none" spc="0" normalizeH="0" baseline="0" noProof="0">
              <a:ln>
                <a:noFill/>
              </a:ln>
              <a:solidFill>
                <a:prstClr val="white"/>
              </a:solidFill>
              <a:effectLst/>
              <a:uLnTx/>
              <a:uFillTx/>
              <a:latin typeface="Cambria" panose="02040503050406030204" pitchFamily="18" charset="0"/>
              <a:ea typeface="Cambria" panose="02040503050406030204" pitchFamily="18" charset="0"/>
              <a:cs typeface="+mn-cs"/>
            </a:endParaRPr>
          </a:p>
        </p:txBody>
      </p:sp>
      <p:pic>
        <p:nvPicPr>
          <p:cNvPr id="7" name="Picture 6" descr="A white text on a black background&#10;&#10;AI-generated content may be incorrect.">
            <a:extLst>
              <a:ext uri="{FF2B5EF4-FFF2-40B4-BE49-F238E27FC236}">
                <a16:creationId xmlns:a16="http://schemas.microsoft.com/office/drawing/2014/main" id="{9C74879C-34A9-BEE3-8F06-4CA20B23C507}"/>
              </a:ext>
            </a:extLst>
          </p:cNvPr>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10362466" y="234062"/>
            <a:ext cx="1559328" cy="340260"/>
          </a:xfrm>
          <a:prstGeom prst="rect">
            <a:avLst/>
          </a:prstGeom>
        </p:spPr>
      </p:pic>
      <p:graphicFrame>
        <p:nvGraphicFramePr>
          <p:cNvPr id="8" name="Table 7">
            <a:extLst>
              <a:ext uri="{FF2B5EF4-FFF2-40B4-BE49-F238E27FC236}">
                <a16:creationId xmlns:a16="http://schemas.microsoft.com/office/drawing/2014/main" id="{F5717711-2D37-6F87-96D2-7A8F5C57F383}"/>
              </a:ext>
            </a:extLst>
          </p:cNvPr>
          <p:cNvGraphicFramePr>
            <a:graphicFrameLocks noGrp="1"/>
          </p:cNvGraphicFramePr>
          <p:nvPr>
            <p:extLst>
              <p:ext uri="{D42A27DB-BD31-4B8C-83A1-F6EECF244321}">
                <p14:modId xmlns:p14="http://schemas.microsoft.com/office/powerpoint/2010/main" val="143119141"/>
              </p:ext>
            </p:extLst>
          </p:nvPr>
        </p:nvGraphicFramePr>
        <p:xfrm>
          <a:off x="57542" y="887157"/>
          <a:ext cx="12080188" cy="4667797"/>
        </p:xfrm>
        <a:graphic>
          <a:graphicData uri="http://schemas.openxmlformats.org/drawingml/2006/table">
            <a:tbl>
              <a:tblPr/>
              <a:tblGrid>
                <a:gridCol w="3223164">
                  <a:extLst>
                    <a:ext uri="{9D8B030D-6E8A-4147-A177-3AD203B41FA5}">
                      <a16:colId xmlns:a16="http://schemas.microsoft.com/office/drawing/2014/main" val="1855254719"/>
                    </a:ext>
                  </a:extLst>
                </a:gridCol>
                <a:gridCol w="774742">
                  <a:extLst>
                    <a:ext uri="{9D8B030D-6E8A-4147-A177-3AD203B41FA5}">
                      <a16:colId xmlns:a16="http://schemas.microsoft.com/office/drawing/2014/main" val="798089531"/>
                    </a:ext>
                  </a:extLst>
                </a:gridCol>
                <a:gridCol w="1016000">
                  <a:extLst>
                    <a:ext uri="{9D8B030D-6E8A-4147-A177-3AD203B41FA5}">
                      <a16:colId xmlns:a16="http://schemas.microsoft.com/office/drawing/2014/main" val="433225198"/>
                    </a:ext>
                  </a:extLst>
                </a:gridCol>
                <a:gridCol w="464845">
                  <a:extLst>
                    <a:ext uri="{9D8B030D-6E8A-4147-A177-3AD203B41FA5}">
                      <a16:colId xmlns:a16="http://schemas.microsoft.com/office/drawing/2014/main" val="1617175010"/>
                    </a:ext>
                  </a:extLst>
                </a:gridCol>
                <a:gridCol w="503581">
                  <a:extLst>
                    <a:ext uri="{9D8B030D-6E8A-4147-A177-3AD203B41FA5}">
                      <a16:colId xmlns:a16="http://schemas.microsoft.com/office/drawing/2014/main" val="635018670"/>
                    </a:ext>
                  </a:extLst>
                </a:gridCol>
                <a:gridCol w="555231">
                  <a:extLst>
                    <a:ext uri="{9D8B030D-6E8A-4147-A177-3AD203B41FA5}">
                      <a16:colId xmlns:a16="http://schemas.microsoft.com/office/drawing/2014/main" val="3195673228"/>
                    </a:ext>
                  </a:extLst>
                </a:gridCol>
                <a:gridCol w="555231">
                  <a:extLst>
                    <a:ext uri="{9D8B030D-6E8A-4147-A177-3AD203B41FA5}">
                      <a16:colId xmlns:a16="http://schemas.microsoft.com/office/drawing/2014/main" val="3377258716"/>
                    </a:ext>
                  </a:extLst>
                </a:gridCol>
                <a:gridCol w="503581">
                  <a:extLst>
                    <a:ext uri="{9D8B030D-6E8A-4147-A177-3AD203B41FA5}">
                      <a16:colId xmlns:a16="http://schemas.microsoft.com/office/drawing/2014/main" val="687357092"/>
                    </a:ext>
                  </a:extLst>
                </a:gridCol>
                <a:gridCol w="503581">
                  <a:extLst>
                    <a:ext uri="{9D8B030D-6E8A-4147-A177-3AD203B41FA5}">
                      <a16:colId xmlns:a16="http://schemas.microsoft.com/office/drawing/2014/main" val="1717131146"/>
                    </a:ext>
                  </a:extLst>
                </a:gridCol>
                <a:gridCol w="503581">
                  <a:extLst>
                    <a:ext uri="{9D8B030D-6E8A-4147-A177-3AD203B41FA5}">
                      <a16:colId xmlns:a16="http://schemas.microsoft.com/office/drawing/2014/main" val="498330518"/>
                    </a:ext>
                  </a:extLst>
                </a:gridCol>
                <a:gridCol w="503581">
                  <a:extLst>
                    <a:ext uri="{9D8B030D-6E8A-4147-A177-3AD203B41FA5}">
                      <a16:colId xmlns:a16="http://schemas.microsoft.com/office/drawing/2014/main" val="1270176176"/>
                    </a:ext>
                  </a:extLst>
                </a:gridCol>
                <a:gridCol w="446700">
                  <a:extLst>
                    <a:ext uri="{9D8B030D-6E8A-4147-A177-3AD203B41FA5}">
                      <a16:colId xmlns:a16="http://schemas.microsoft.com/office/drawing/2014/main" val="2988798042"/>
                    </a:ext>
                  </a:extLst>
                </a:gridCol>
                <a:gridCol w="650850">
                  <a:extLst>
                    <a:ext uri="{9D8B030D-6E8A-4147-A177-3AD203B41FA5}">
                      <a16:colId xmlns:a16="http://schemas.microsoft.com/office/drawing/2014/main" val="26601288"/>
                    </a:ext>
                  </a:extLst>
                </a:gridCol>
                <a:gridCol w="464845">
                  <a:extLst>
                    <a:ext uri="{9D8B030D-6E8A-4147-A177-3AD203B41FA5}">
                      <a16:colId xmlns:a16="http://schemas.microsoft.com/office/drawing/2014/main" val="2076435300"/>
                    </a:ext>
                  </a:extLst>
                </a:gridCol>
                <a:gridCol w="413195">
                  <a:extLst>
                    <a:ext uri="{9D8B030D-6E8A-4147-A177-3AD203B41FA5}">
                      <a16:colId xmlns:a16="http://schemas.microsoft.com/office/drawing/2014/main" val="982120451"/>
                    </a:ext>
                  </a:extLst>
                </a:gridCol>
                <a:gridCol w="464845">
                  <a:extLst>
                    <a:ext uri="{9D8B030D-6E8A-4147-A177-3AD203B41FA5}">
                      <a16:colId xmlns:a16="http://schemas.microsoft.com/office/drawing/2014/main" val="1219702382"/>
                    </a:ext>
                  </a:extLst>
                </a:gridCol>
                <a:gridCol w="532635">
                  <a:extLst>
                    <a:ext uri="{9D8B030D-6E8A-4147-A177-3AD203B41FA5}">
                      <a16:colId xmlns:a16="http://schemas.microsoft.com/office/drawing/2014/main" val="3833727516"/>
                    </a:ext>
                  </a:extLst>
                </a:gridCol>
              </a:tblGrid>
              <a:tr h="268407">
                <a:tc>
                  <a:txBody>
                    <a:bodyPr/>
                    <a:lstStyle/>
                    <a:p>
                      <a:pPr algn="l" rtl="0" fontAlgn="ctr">
                        <a:buNone/>
                      </a:pPr>
                      <a:r>
                        <a:rPr lang="en-IN" sz="1200" b="1" i="0" u="none" strike="noStrike">
                          <a:solidFill>
                            <a:srgbClr val="FFFFFF"/>
                          </a:solidFill>
                          <a:effectLst/>
                          <a:latin typeface="Cambria" panose="02040503050406030204" pitchFamily="18" charset="0"/>
                        </a:rPr>
                        <a:t>Scheme Name</a:t>
                      </a:r>
                    </a:p>
                  </a:txBody>
                  <a:tcPr marL="72000" marR="7525" marT="7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D0D0D"/>
                    </a:solidFill>
                  </a:tcPr>
                </a:tc>
                <a:tc>
                  <a:txBody>
                    <a:bodyPr/>
                    <a:lstStyle/>
                    <a:p>
                      <a:pPr algn="ctr" rtl="0" fontAlgn="ctr">
                        <a:buNone/>
                      </a:pPr>
                      <a:r>
                        <a:rPr lang="en-IN" sz="1200" b="1" i="0" u="none" strike="noStrike">
                          <a:solidFill>
                            <a:srgbClr val="FFFFFF"/>
                          </a:solidFill>
                          <a:effectLst/>
                          <a:latin typeface="Cambria" panose="02040503050406030204" pitchFamily="18" charset="0"/>
                        </a:rPr>
                        <a:t>AUM </a:t>
                      </a:r>
                    </a:p>
                  </a:txBody>
                  <a:tcPr marL="7525" marR="7525" marT="7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0000"/>
                    </a:solidFill>
                  </a:tcPr>
                </a:tc>
                <a:tc>
                  <a:txBody>
                    <a:bodyPr/>
                    <a:lstStyle/>
                    <a:p>
                      <a:pPr algn="ctr" rtl="0" fontAlgn="ctr">
                        <a:buNone/>
                      </a:pPr>
                      <a:r>
                        <a:rPr lang="en-IN" sz="1200" b="1" i="0" u="none" strike="noStrike">
                          <a:solidFill>
                            <a:srgbClr val="FFFFFF"/>
                          </a:solidFill>
                          <a:effectLst/>
                          <a:latin typeface="Cambria" panose="02040503050406030204" pitchFamily="18" charset="0"/>
                        </a:rPr>
                        <a:t>Inception Date</a:t>
                      </a:r>
                    </a:p>
                  </a:txBody>
                  <a:tcPr marL="7525" marR="7525" marT="7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D0D0D"/>
                    </a:solidFill>
                  </a:tcPr>
                </a:tc>
                <a:tc>
                  <a:txBody>
                    <a:bodyPr/>
                    <a:lstStyle/>
                    <a:p>
                      <a:pPr algn="ctr" rtl="0" fontAlgn="ctr">
                        <a:buNone/>
                      </a:pPr>
                      <a:r>
                        <a:rPr lang="en-IN" sz="1200" b="1" i="0" u="none" strike="noStrike">
                          <a:solidFill>
                            <a:srgbClr val="FFFFFF"/>
                          </a:solidFill>
                          <a:effectLst/>
                          <a:latin typeface="Cambria" panose="02040503050406030204" pitchFamily="18" charset="0"/>
                        </a:rPr>
                        <a:t>1M</a:t>
                      </a:r>
                    </a:p>
                  </a:txBody>
                  <a:tcPr marL="7525" marR="7525" marT="7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D0D0D"/>
                    </a:solidFill>
                  </a:tcPr>
                </a:tc>
                <a:tc>
                  <a:txBody>
                    <a:bodyPr/>
                    <a:lstStyle/>
                    <a:p>
                      <a:pPr algn="ctr" rtl="0" fontAlgn="ctr">
                        <a:buNone/>
                      </a:pPr>
                      <a:r>
                        <a:rPr lang="en-IN" sz="1200" b="1" i="0" u="none" strike="noStrike">
                          <a:solidFill>
                            <a:srgbClr val="FFFFFF"/>
                          </a:solidFill>
                          <a:effectLst/>
                          <a:latin typeface="Cambria" panose="02040503050406030204" pitchFamily="18" charset="0"/>
                        </a:rPr>
                        <a:t>3M</a:t>
                      </a:r>
                    </a:p>
                  </a:txBody>
                  <a:tcPr marL="7525" marR="7525" marT="7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D0D0D"/>
                    </a:solidFill>
                  </a:tcPr>
                </a:tc>
                <a:tc>
                  <a:txBody>
                    <a:bodyPr/>
                    <a:lstStyle/>
                    <a:p>
                      <a:pPr algn="ctr" rtl="0" fontAlgn="ctr">
                        <a:buNone/>
                      </a:pPr>
                      <a:r>
                        <a:rPr lang="en-IN" sz="1200" b="1" i="0" u="none" strike="noStrike">
                          <a:solidFill>
                            <a:srgbClr val="FFFFFF"/>
                          </a:solidFill>
                          <a:effectLst/>
                          <a:latin typeface="Cambria" panose="02040503050406030204" pitchFamily="18" charset="0"/>
                        </a:rPr>
                        <a:t>6M </a:t>
                      </a:r>
                    </a:p>
                  </a:txBody>
                  <a:tcPr marL="7525" marR="7525" marT="7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D0D0D"/>
                    </a:solidFill>
                  </a:tcPr>
                </a:tc>
                <a:tc>
                  <a:txBody>
                    <a:bodyPr/>
                    <a:lstStyle/>
                    <a:p>
                      <a:pPr algn="ctr" rtl="0" fontAlgn="ctr">
                        <a:buNone/>
                      </a:pPr>
                      <a:r>
                        <a:rPr lang="en-IN" sz="1200" b="1" i="0" u="none" strike="noStrike">
                          <a:solidFill>
                            <a:srgbClr val="FFFFFF"/>
                          </a:solidFill>
                          <a:effectLst/>
                          <a:latin typeface="Cambria" panose="02040503050406030204" pitchFamily="18" charset="0"/>
                        </a:rPr>
                        <a:t>1Y </a:t>
                      </a:r>
                    </a:p>
                  </a:txBody>
                  <a:tcPr marL="7525" marR="7525" marT="7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D0D0D"/>
                    </a:solidFill>
                  </a:tcPr>
                </a:tc>
                <a:tc>
                  <a:txBody>
                    <a:bodyPr/>
                    <a:lstStyle/>
                    <a:p>
                      <a:pPr algn="ctr" rtl="0" fontAlgn="ctr">
                        <a:buNone/>
                      </a:pPr>
                      <a:r>
                        <a:rPr lang="en-IN" sz="1200" b="1" i="0" u="none" strike="noStrike">
                          <a:solidFill>
                            <a:srgbClr val="FFFFFF"/>
                          </a:solidFill>
                          <a:effectLst/>
                          <a:latin typeface="Cambria" panose="02040503050406030204" pitchFamily="18" charset="0"/>
                        </a:rPr>
                        <a:t>2Y </a:t>
                      </a:r>
                    </a:p>
                  </a:txBody>
                  <a:tcPr marL="7525" marR="7525" marT="7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D0D0D"/>
                    </a:solidFill>
                  </a:tcPr>
                </a:tc>
                <a:tc>
                  <a:txBody>
                    <a:bodyPr/>
                    <a:lstStyle/>
                    <a:p>
                      <a:pPr algn="ctr" rtl="0" fontAlgn="ctr">
                        <a:buNone/>
                      </a:pPr>
                      <a:r>
                        <a:rPr lang="en-IN" sz="1200" b="1" i="0" u="none" strike="noStrike">
                          <a:solidFill>
                            <a:srgbClr val="FFFFFF"/>
                          </a:solidFill>
                          <a:effectLst/>
                          <a:latin typeface="Cambria" panose="02040503050406030204" pitchFamily="18" charset="0"/>
                        </a:rPr>
                        <a:t>3Y </a:t>
                      </a:r>
                    </a:p>
                  </a:txBody>
                  <a:tcPr marL="7525" marR="7525" marT="7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D0D0D"/>
                    </a:solidFill>
                  </a:tcPr>
                </a:tc>
                <a:tc>
                  <a:txBody>
                    <a:bodyPr/>
                    <a:lstStyle/>
                    <a:p>
                      <a:pPr algn="ctr" rtl="0" fontAlgn="ctr">
                        <a:buNone/>
                      </a:pPr>
                      <a:r>
                        <a:rPr lang="en-IN" sz="1200" b="1" i="0" u="none" strike="noStrike">
                          <a:solidFill>
                            <a:srgbClr val="FFFFFF"/>
                          </a:solidFill>
                          <a:effectLst/>
                          <a:latin typeface="Cambria" panose="02040503050406030204" pitchFamily="18" charset="0"/>
                        </a:rPr>
                        <a:t>5Y </a:t>
                      </a:r>
                    </a:p>
                  </a:txBody>
                  <a:tcPr marL="7525" marR="7525" marT="7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D0D0D"/>
                    </a:solidFill>
                  </a:tcPr>
                </a:tc>
                <a:tc>
                  <a:txBody>
                    <a:bodyPr/>
                    <a:lstStyle/>
                    <a:p>
                      <a:pPr algn="ctr" rtl="0" fontAlgn="ctr">
                        <a:buNone/>
                      </a:pPr>
                      <a:r>
                        <a:rPr lang="en-IN" sz="1200" b="1" i="0" u="none" strike="noStrike">
                          <a:solidFill>
                            <a:srgbClr val="FFFFFF"/>
                          </a:solidFill>
                          <a:effectLst/>
                          <a:latin typeface="Cambria" panose="02040503050406030204" pitchFamily="18" charset="0"/>
                        </a:rPr>
                        <a:t>10Y </a:t>
                      </a:r>
                    </a:p>
                  </a:txBody>
                  <a:tcPr marL="7525" marR="7525" marT="7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D0D0D"/>
                    </a:solidFill>
                  </a:tcPr>
                </a:tc>
                <a:tc>
                  <a:txBody>
                    <a:bodyPr/>
                    <a:lstStyle/>
                    <a:p>
                      <a:pPr algn="ctr" rtl="0" fontAlgn="ctr">
                        <a:buNone/>
                      </a:pPr>
                      <a:r>
                        <a:rPr lang="en-IN" sz="1200" b="1" i="0" u="none" strike="noStrike">
                          <a:solidFill>
                            <a:srgbClr val="FFFFFF"/>
                          </a:solidFill>
                          <a:effectLst/>
                          <a:latin typeface="Cambria" panose="02040503050406030204" pitchFamily="18" charset="0"/>
                        </a:rPr>
                        <a:t>SI </a:t>
                      </a:r>
                    </a:p>
                  </a:txBody>
                  <a:tcPr marL="7525" marR="7525" marT="7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D0D0D"/>
                    </a:solidFill>
                  </a:tcPr>
                </a:tc>
                <a:tc>
                  <a:txBody>
                    <a:bodyPr/>
                    <a:lstStyle/>
                    <a:p>
                      <a:pPr algn="ctr" rtl="0" fontAlgn="ctr">
                        <a:buNone/>
                      </a:pPr>
                      <a:r>
                        <a:rPr lang="en-IN" sz="1200" b="1" i="0" u="none" strike="noStrike">
                          <a:solidFill>
                            <a:srgbClr val="FFFFFF"/>
                          </a:solidFill>
                          <a:effectLst/>
                          <a:latin typeface="Cambria" panose="02040503050406030204" pitchFamily="18" charset="0"/>
                        </a:rPr>
                        <a:t>Expense </a:t>
                      </a:r>
                    </a:p>
                  </a:txBody>
                  <a:tcPr marL="7525" marR="7525" marT="7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D0D0D"/>
                    </a:solidFill>
                  </a:tcPr>
                </a:tc>
                <a:tc>
                  <a:txBody>
                    <a:bodyPr/>
                    <a:lstStyle/>
                    <a:p>
                      <a:pPr algn="ctr" rtl="0" fontAlgn="ctr">
                        <a:buNone/>
                      </a:pPr>
                      <a:r>
                        <a:rPr lang="en-IN" sz="1200" b="1" i="0" u="none" strike="noStrike">
                          <a:solidFill>
                            <a:srgbClr val="FFFFFF"/>
                          </a:solidFill>
                          <a:effectLst/>
                          <a:latin typeface="Cambria" panose="02040503050406030204" pitchFamily="18" charset="0"/>
                        </a:rPr>
                        <a:t>Large</a:t>
                      </a:r>
                    </a:p>
                  </a:txBody>
                  <a:tcPr marL="7525" marR="7525" marT="7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D0D0D"/>
                    </a:solidFill>
                  </a:tcPr>
                </a:tc>
                <a:tc>
                  <a:txBody>
                    <a:bodyPr/>
                    <a:lstStyle/>
                    <a:p>
                      <a:pPr algn="ctr" rtl="0" fontAlgn="ctr">
                        <a:buNone/>
                      </a:pPr>
                      <a:r>
                        <a:rPr lang="en-IN" sz="1200" b="1" i="0" u="none" strike="noStrike">
                          <a:solidFill>
                            <a:srgbClr val="FFFFFF"/>
                          </a:solidFill>
                          <a:effectLst/>
                          <a:latin typeface="Cambria" panose="02040503050406030204" pitchFamily="18" charset="0"/>
                        </a:rPr>
                        <a:t>Mid</a:t>
                      </a:r>
                    </a:p>
                  </a:txBody>
                  <a:tcPr marL="7525" marR="7525" marT="7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D0D0D"/>
                    </a:solidFill>
                  </a:tcPr>
                </a:tc>
                <a:tc>
                  <a:txBody>
                    <a:bodyPr/>
                    <a:lstStyle/>
                    <a:p>
                      <a:pPr algn="ctr" rtl="0" fontAlgn="ctr">
                        <a:buNone/>
                      </a:pPr>
                      <a:r>
                        <a:rPr lang="en-IN" sz="1200" b="1" i="0" u="none" strike="noStrike">
                          <a:solidFill>
                            <a:srgbClr val="FFFFFF"/>
                          </a:solidFill>
                          <a:effectLst/>
                          <a:latin typeface="Cambria" panose="02040503050406030204" pitchFamily="18" charset="0"/>
                        </a:rPr>
                        <a:t>Small</a:t>
                      </a:r>
                    </a:p>
                  </a:txBody>
                  <a:tcPr marL="7525" marR="7525" marT="7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D0D0D"/>
                    </a:solidFill>
                  </a:tcPr>
                </a:tc>
                <a:tc>
                  <a:txBody>
                    <a:bodyPr/>
                    <a:lstStyle/>
                    <a:p>
                      <a:pPr algn="ctr" rtl="0" fontAlgn="ctr">
                        <a:buNone/>
                      </a:pPr>
                      <a:r>
                        <a:rPr lang="en-IN" sz="1200" b="1" i="0" u="none" strike="noStrike">
                          <a:solidFill>
                            <a:srgbClr val="FFFFFF"/>
                          </a:solidFill>
                          <a:effectLst/>
                          <a:latin typeface="Cambria" panose="02040503050406030204" pitchFamily="18" charset="0"/>
                        </a:rPr>
                        <a:t>Others</a:t>
                      </a:r>
                    </a:p>
                  </a:txBody>
                  <a:tcPr marL="7525" marR="7525" marT="7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D0D0D"/>
                    </a:solidFill>
                  </a:tcPr>
                </a:tc>
                <a:extLst>
                  <a:ext uri="{0D108BD9-81ED-4DB2-BD59-A6C34878D82A}">
                    <a16:rowId xmlns:a16="http://schemas.microsoft.com/office/drawing/2014/main" val="2589293716"/>
                  </a:ext>
                </a:extLst>
              </a:tr>
              <a:tr h="268407">
                <a:tc>
                  <a:txBody>
                    <a:bodyPr/>
                    <a:lstStyle/>
                    <a:p>
                      <a:pPr algn="l" rtl="0" fontAlgn="ctr">
                        <a:buNone/>
                      </a:pPr>
                      <a:r>
                        <a:rPr lang="en-IN" sz="1100" b="1" i="0" u="none" strike="noStrike" dirty="0">
                          <a:solidFill>
                            <a:srgbClr val="000000"/>
                          </a:solidFill>
                          <a:effectLst/>
                          <a:latin typeface="Cambria" panose="02040503050406030204" pitchFamily="18" charset="0"/>
                        </a:rPr>
                        <a:t>Small Cap Funds</a:t>
                      </a:r>
                    </a:p>
                  </a:txBody>
                  <a:tcPr marL="72000" marR="7525" marT="7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ctr" rtl="0" fontAlgn="ctr">
                        <a:buNone/>
                      </a:pPr>
                      <a:r>
                        <a:rPr lang="en-IN" sz="1100" b="1" i="0" u="none" strike="noStrike">
                          <a:solidFill>
                            <a:srgbClr val="000000"/>
                          </a:solidFill>
                          <a:effectLst/>
                          <a:latin typeface="Cambria" panose="02040503050406030204" pitchFamily="18" charset="0"/>
                        </a:rPr>
                        <a:t> </a:t>
                      </a:r>
                    </a:p>
                  </a:txBody>
                  <a:tcPr marL="7525" marR="7525" marT="7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ctr" rtl="0" fontAlgn="ctr">
                        <a:buNone/>
                      </a:pPr>
                      <a:r>
                        <a:rPr lang="en-IN" sz="1100" b="1" i="0" u="none" strike="noStrike">
                          <a:solidFill>
                            <a:srgbClr val="000000"/>
                          </a:solidFill>
                          <a:effectLst/>
                          <a:latin typeface="Cambria" panose="02040503050406030204" pitchFamily="18" charset="0"/>
                        </a:rPr>
                        <a:t> </a:t>
                      </a:r>
                    </a:p>
                  </a:txBody>
                  <a:tcPr marL="7525" marR="7525" marT="7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ctr" rtl="0" fontAlgn="ctr">
                        <a:buNone/>
                      </a:pPr>
                      <a:r>
                        <a:rPr lang="en-IN" sz="1100" b="1" i="0" u="none" strike="noStrike">
                          <a:solidFill>
                            <a:srgbClr val="000000"/>
                          </a:solidFill>
                          <a:effectLst/>
                          <a:latin typeface="Cambria" panose="02040503050406030204" pitchFamily="18" charset="0"/>
                        </a:rPr>
                        <a:t> </a:t>
                      </a:r>
                    </a:p>
                  </a:txBody>
                  <a:tcPr marL="7525" marR="7525" marT="7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ctr" rtl="0" fontAlgn="ctr">
                        <a:buNone/>
                      </a:pPr>
                      <a:r>
                        <a:rPr lang="en-IN" sz="1100" b="1" i="0" u="none" strike="noStrike">
                          <a:solidFill>
                            <a:srgbClr val="000000"/>
                          </a:solidFill>
                          <a:effectLst/>
                          <a:latin typeface="Cambria" panose="02040503050406030204" pitchFamily="18" charset="0"/>
                        </a:rPr>
                        <a:t> </a:t>
                      </a:r>
                    </a:p>
                  </a:txBody>
                  <a:tcPr marL="7525" marR="7525" marT="7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ctr" rtl="0" fontAlgn="ctr">
                        <a:buNone/>
                      </a:pPr>
                      <a:r>
                        <a:rPr lang="en-IN" sz="1100" b="1" i="0" u="none" strike="noStrike">
                          <a:solidFill>
                            <a:srgbClr val="000000"/>
                          </a:solidFill>
                          <a:effectLst/>
                          <a:latin typeface="Cambria" panose="02040503050406030204" pitchFamily="18" charset="0"/>
                        </a:rPr>
                        <a:t> </a:t>
                      </a:r>
                    </a:p>
                  </a:txBody>
                  <a:tcPr marL="7525" marR="7525" marT="7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ctr" rtl="0" fontAlgn="ctr">
                        <a:buNone/>
                      </a:pPr>
                      <a:r>
                        <a:rPr lang="en-IN" sz="1100" b="1" i="0" u="none" strike="noStrike">
                          <a:solidFill>
                            <a:srgbClr val="000000"/>
                          </a:solidFill>
                          <a:effectLst/>
                          <a:latin typeface="Cambria" panose="02040503050406030204" pitchFamily="18" charset="0"/>
                        </a:rPr>
                        <a:t> </a:t>
                      </a:r>
                    </a:p>
                  </a:txBody>
                  <a:tcPr marL="7525" marR="7525" marT="7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ctr" rtl="0" fontAlgn="ctr">
                        <a:buNone/>
                      </a:pPr>
                      <a:r>
                        <a:rPr lang="en-IN" sz="1100" b="1" i="0" u="none" strike="noStrike">
                          <a:solidFill>
                            <a:srgbClr val="000000"/>
                          </a:solidFill>
                          <a:effectLst/>
                          <a:latin typeface="Cambria" panose="02040503050406030204" pitchFamily="18" charset="0"/>
                        </a:rPr>
                        <a:t> </a:t>
                      </a:r>
                    </a:p>
                  </a:txBody>
                  <a:tcPr marL="7525" marR="7525" marT="7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ctr" rtl="0" fontAlgn="ctr">
                        <a:buNone/>
                      </a:pPr>
                      <a:r>
                        <a:rPr lang="en-IN" sz="1100" b="1" i="0" u="none" strike="noStrike">
                          <a:solidFill>
                            <a:srgbClr val="000000"/>
                          </a:solidFill>
                          <a:effectLst/>
                          <a:latin typeface="Cambria" panose="02040503050406030204" pitchFamily="18" charset="0"/>
                        </a:rPr>
                        <a:t> </a:t>
                      </a:r>
                    </a:p>
                  </a:txBody>
                  <a:tcPr marL="7525" marR="7525" marT="7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ctr" rtl="0" fontAlgn="ctr">
                        <a:buNone/>
                      </a:pPr>
                      <a:r>
                        <a:rPr lang="en-IN" sz="1100" b="1" i="0" u="none" strike="noStrike">
                          <a:solidFill>
                            <a:srgbClr val="000000"/>
                          </a:solidFill>
                          <a:effectLst/>
                          <a:latin typeface="Cambria" panose="02040503050406030204" pitchFamily="18" charset="0"/>
                        </a:rPr>
                        <a:t> </a:t>
                      </a:r>
                    </a:p>
                  </a:txBody>
                  <a:tcPr marL="7525" marR="7525" marT="7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ctr" rtl="0" fontAlgn="ctr">
                        <a:buNone/>
                      </a:pPr>
                      <a:r>
                        <a:rPr lang="en-IN" sz="1100" b="1" i="0" u="none" strike="noStrike">
                          <a:solidFill>
                            <a:srgbClr val="000000"/>
                          </a:solidFill>
                          <a:effectLst/>
                          <a:latin typeface="Cambria" panose="02040503050406030204" pitchFamily="18" charset="0"/>
                        </a:rPr>
                        <a:t> </a:t>
                      </a:r>
                    </a:p>
                  </a:txBody>
                  <a:tcPr marL="7525" marR="7525" marT="7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ctr" rtl="0" fontAlgn="ctr">
                        <a:buNone/>
                      </a:pPr>
                      <a:r>
                        <a:rPr lang="en-IN" sz="1100" b="1" i="0" u="none" strike="noStrike">
                          <a:solidFill>
                            <a:srgbClr val="000000"/>
                          </a:solidFill>
                          <a:effectLst/>
                          <a:latin typeface="Cambria" panose="02040503050406030204" pitchFamily="18" charset="0"/>
                        </a:rPr>
                        <a:t> </a:t>
                      </a:r>
                    </a:p>
                  </a:txBody>
                  <a:tcPr marL="7525" marR="7525" marT="7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ctr" rtl="0" fontAlgn="ctr">
                        <a:buNone/>
                      </a:pPr>
                      <a:r>
                        <a:rPr lang="en-IN" sz="1100" b="1" i="0" u="none" strike="noStrike">
                          <a:solidFill>
                            <a:srgbClr val="000000"/>
                          </a:solidFill>
                          <a:effectLst/>
                          <a:latin typeface="Cambria" panose="02040503050406030204" pitchFamily="18" charset="0"/>
                        </a:rPr>
                        <a:t> </a:t>
                      </a:r>
                    </a:p>
                  </a:txBody>
                  <a:tcPr marL="7525" marR="7525" marT="7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ctr" rtl="0" fontAlgn="ctr">
                        <a:buNone/>
                      </a:pPr>
                      <a:r>
                        <a:rPr lang="en-IN" sz="1100" b="1" i="0" u="none" strike="noStrike">
                          <a:solidFill>
                            <a:srgbClr val="000000"/>
                          </a:solidFill>
                          <a:effectLst/>
                          <a:latin typeface="Cambria" panose="02040503050406030204" pitchFamily="18" charset="0"/>
                        </a:rPr>
                        <a:t> </a:t>
                      </a:r>
                    </a:p>
                  </a:txBody>
                  <a:tcPr marL="7525" marR="7525" marT="7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FBFBF"/>
                    </a:solidFill>
                  </a:tcPr>
                </a:tc>
                <a:tc>
                  <a:txBody>
                    <a:bodyPr/>
                    <a:lstStyle/>
                    <a:p>
                      <a:pPr algn="ctr" rtl="0" fontAlgn="ctr">
                        <a:buNone/>
                      </a:pPr>
                      <a:r>
                        <a:rPr lang="en-IN" sz="1100" b="1" i="0" u="none" strike="noStrike">
                          <a:solidFill>
                            <a:srgbClr val="000000"/>
                          </a:solidFill>
                          <a:effectLst/>
                          <a:latin typeface="Cambria" panose="02040503050406030204" pitchFamily="18" charset="0"/>
                        </a:rPr>
                        <a:t> </a:t>
                      </a:r>
                    </a:p>
                  </a:txBody>
                  <a:tcPr marL="7525" marR="7525" marT="7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FBFBF"/>
                    </a:solidFill>
                  </a:tcPr>
                </a:tc>
                <a:tc>
                  <a:txBody>
                    <a:bodyPr/>
                    <a:lstStyle/>
                    <a:p>
                      <a:pPr algn="ctr" rtl="0" fontAlgn="ctr">
                        <a:buNone/>
                      </a:pPr>
                      <a:r>
                        <a:rPr lang="en-IN" sz="1100" b="1" i="0" u="none" strike="noStrike">
                          <a:solidFill>
                            <a:srgbClr val="000000"/>
                          </a:solidFill>
                          <a:effectLst/>
                          <a:latin typeface="Cambria" panose="02040503050406030204" pitchFamily="18" charset="0"/>
                        </a:rPr>
                        <a:t> </a:t>
                      </a:r>
                    </a:p>
                  </a:txBody>
                  <a:tcPr marL="7525" marR="7525" marT="7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FBFBF"/>
                    </a:solidFill>
                  </a:tcPr>
                </a:tc>
                <a:tc>
                  <a:txBody>
                    <a:bodyPr/>
                    <a:lstStyle/>
                    <a:p>
                      <a:pPr algn="ctr" rtl="0" fontAlgn="ctr">
                        <a:buNone/>
                      </a:pPr>
                      <a:r>
                        <a:rPr lang="en-IN" sz="1100" b="1" i="0" u="none" strike="noStrike">
                          <a:solidFill>
                            <a:srgbClr val="000000"/>
                          </a:solidFill>
                          <a:effectLst/>
                          <a:latin typeface="Cambria" panose="02040503050406030204" pitchFamily="18" charset="0"/>
                        </a:rPr>
                        <a:t> </a:t>
                      </a:r>
                    </a:p>
                  </a:txBody>
                  <a:tcPr marL="7525" marR="7525" marT="7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FBFBF"/>
                    </a:solidFill>
                  </a:tcPr>
                </a:tc>
                <a:extLst>
                  <a:ext uri="{0D108BD9-81ED-4DB2-BD59-A6C34878D82A}">
                    <a16:rowId xmlns:a16="http://schemas.microsoft.com/office/drawing/2014/main" val="2094504408"/>
                  </a:ext>
                </a:extLst>
              </a:tr>
              <a:tr h="268407">
                <a:tc>
                  <a:txBody>
                    <a:bodyPr/>
                    <a:lstStyle/>
                    <a:p>
                      <a:pPr algn="l" rtl="0" fontAlgn="ctr">
                        <a:buNone/>
                      </a:pPr>
                      <a:r>
                        <a:rPr lang="en-US" sz="1100" b="0" i="0" u="none" strike="noStrike" dirty="0">
                          <a:solidFill>
                            <a:srgbClr val="000000"/>
                          </a:solidFill>
                          <a:effectLst/>
                          <a:latin typeface="Cambria" panose="02040503050406030204" pitchFamily="18" charset="0"/>
                        </a:rPr>
                        <a:t>Nippon India Small Cap Fund(G)</a:t>
                      </a:r>
                    </a:p>
                  </a:txBody>
                  <a:tcPr marL="72000"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dirty="0">
                          <a:solidFill>
                            <a:srgbClr val="000000"/>
                          </a:solidFill>
                          <a:effectLst/>
                          <a:latin typeface="Cambria" panose="02040503050406030204" pitchFamily="18" charset="0"/>
                        </a:rPr>
                        <a:t>78,956.77</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16-Sep-2010</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-0.23</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5.58</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12.98</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6.20</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-0.03</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15.84</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18.41</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20.32</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19.96</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1.13</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14.50</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13.22</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69.36</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2.91</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3066724199"/>
                  </a:ext>
                </a:extLst>
              </a:tr>
              <a:tr h="268407">
                <a:tc>
                  <a:txBody>
                    <a:bodyPr/>
                    <a:lstStyle/>
                    <a:p>
                      <a:pPr algn="l" rtl="0" fontAlgn="ctr">
                        <a:buNone/>
                      </a:pPr>
                      <a:r>
                        <a:rPr lang="en-US" sz="1100" b="0" i="0" u="none" strike="noStrike" dirty="0">
                          <a:solidFill>
                            <a:srgbClr val="000000"/>
                          </a:solidFill>
                          <a:effectLst/>
                          <a:latin typeface="Cambria" panose="02040503050406030204" pitchFamily="18" charset="0"/>
                        </a:rPr>
                        <a:t>HDFC Small Cap Fund-Reg(G)</a:t>
                      </a:r>
                    </a:p>
                  </a:txBody>
                  <a:tcPr marL="72000"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accent2">
                        <a:lumMod val="20000"/>
                        <a:lumOff val="80000"/>
                      </a:schemeClr>
                    </a:solidFill>
                  </a:tcPr>
                </a:tc>
                <a:tc>
                  <a:txBody>
                    <a:bodyPr/>
                    <a:lstStyle/>
                    <a:p>
                      <a:pPr algn="ctr" rtl="0" fontAlgn="ctr">
                        <a:buNone/>
                      </a:pPr>
                      <a:r>
                        <a:rPr lang="en-US" sz="1100" b="0" i="0" u="none" strike="noStrike" dirty="0">
                          <a:solidFill>
                            <a:srgbClr val="000000"/>
                          </a:solidFill>
                          <a:effectLst/>
                          <a:latin typeface="Cambria" panose="02040503050406030204" pitchFamily="18" charset="0"/>
                        </a:rPr>
                        <a:t>41,679.00</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accent2">
                        <a:lumMod val="20000"/>
                        <a:lumOff val="80000"/>
                      </a:schemeClr>
                    </a:solidFill>
                  </a:tcPr>
                </a:tc>
                <a:tc>
                  <a:txBody>
                    <a:bodyPr/>
                    <a:lstStyle/>
                    <a:p>
                      <a:pPr algn="ctr" rtl="0" fontAlgn="ctr">
                        <a:buNone/>
                      </a:pPr>
                      <a:r>
                        <a:rPr lang="en-US" sz="1100" b="0" i="0" u="none" strike="noStrike" dirty="0">
                          <a:solidFill>
                            <a:srgbClr val="000000"/>
                          </a:solidFill>
                          <a:effectLst/>
                          <a:latin typeface="Cambria" panose="02040503050406030204" pitchFamily="18" charset="0"/>
                        </a:rPr>
                        <a:t>03-Apr-2008</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accent2">
                        <a:lumMod val="20000"/>
                        <a:lumOff val="80000"/>
                      </a:schemeClr>
                    </a:solidFill>
                  </a:tcPr>
                </a:tc>
                <a:tc>
                  <a:txBody>
                    <a:bodyPr/>
                    <a:lstStyle/>
                    <a:p>
                      <a:pPr algn="ctr" rtl="0" fontAlgn="ctr">
                        <a:buNone/>
                      </a:pPr>
                      <a:r>
                        <a:rPr lang="en-US" sz="1100" b="0" i="0" u="none" strike="noStrike" dirty="0">
                          <a:solidFill>
                            <a:srgbClr val="000000"/>
                          </a:solidFill>
                          <a:effectLst/>
                          <a:latin typeface="Cambria" panose="02040503050406030204" pitchFamily="18" charset="0"/>
                        </a:rPr>
                        <a:t>2.43</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accent2">
                        <a:lumMod val="20000"/>
                        <a:lumOff val="80000"/>
                      </a:schemeClr>
                    </a:solidFill>
                  </a:tcPr>
                </a:tc>
                <a:tc>
                  <a:txBody>
                    <a:bodyPr/>
                    <a:lstStyle/>
                    <a:p>
                      <a:pPr algn="ctr" rtl="0" fontAlgn="ctr">
                        <a:buNone/>
                      </a:pPr>
                      <a:r>
                        <a:rPr lang="en-US" sz="1100" b="0" i="0" u="none" strike="noStrike" dirty="0">
                          <a:solidFill>
                            <a:srgbClr val="000000"/>
                          </a:solidFill>
                          <a:effectLst/>
                          <a:latin typeface="Cambria" panose="02040503050406030204" pitchFamily="18" charset="0"/>
                        </a:rPr>
                        <a:t>6.48</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accent2">
                        <a:lumMod val="20000"/>
                        <a:lumOff val="80000"/>
                      </a:schemeClr>
                    </a:solidFill>
                  </a:tcPr>
                </a:tc>
                <a:tc>
                  <a:txBody>
                    <a:bodyPr/>
                    <a:lstStyle/>
                    <a:p>
                      <a:pPr algn="ctr" rtl="0" fontAlgn="ctr">
                        <a:buNone/>
                      </a:pPr>
                      <a:r>
                        <a:rPr lang="en-US" sz="1100" b="0" i="0" u="none" strike="noStrike" dirty="0">
                          <a:solidFill>
                            <a:srgbClr val="000000"/>
                          </a:solidFill>
                          <a:effectLst/>
                          <a:latin typeface="Cambria" panose="02040503050406030204" pitchFamily="18" charset="0"/>
                        </a:rPr>
                        <a:t>4.71</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accent2">
                        <a:lumMod val="20000"/>
                        <a:lumOff val="80000"/>
                      </a:schemeClr>
                    </a:solidFill>
                  </a:tcPr>
                </a:tc>
                <a:tc>
                  <a:txBody>
                    <a:bodyPr/>
                    <a:lstStyle/>
                    <a:p>
                      <a:pPr algn="ctr" rtl="0" fontAlgn="ctr">
                        <a:buNone/>
                      </a:pPr>
                      <a:r>
                        <a:rPr lang="en-US" sz="1100" b="0" i="0" u="none" strike="noStrike" dirty="0">
                          <a:solidFill>
                            <a:srgbClr val="000000"/>
                          </a:solidFill>
                          <a:effectLst/>
                          <a:latin typeface="Cambria" panose="02040503050406030204" pitchFamily="18" charset="0"/>
                        </a:rPr>
                        <a:t>-0.81</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accent2">
                        <a:lumMod val="20000"/>
                        <a:lumOff val="80000"/>
                      </a:schemeClr>
                    </a:solidFill>
                  </a:tcPr>
                </a:tc>
                <a:tc>
                  <a:txBody>
                    <a:bodyPr/>
                    <a:lstStyle/>
                    <a:p>
                      <a:pPr algn="ctr" rtl="0" fontAlgn="ctr">
                        <a:buNone/>
                      </a:pPr>
                      <a:r>
                        <a:rPr lang="en-US" sz="1100" b="0" i="0" u="none" strike="noStrike" dirty="0">
                          <a:solidFill>
                            <a:srgbClr val="000000"/>
                          </a:solidFill>
                          <a:effectLst/>
                          <a:latin typeface="Cambria" panose="02040503050406030204" pitchFamily="18" charset="0"/>
                        </a:rPr>
                        <a:t>0.29</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accent2">
                        <a:lumMod val="20000"/>
                        <a:lumOff val="80000"/>
                      </a:schemeClr>
                    </a:solidFill>
                  </a:tcPr>
                </a:tc>
                <a:tc>
                  <a:txBody>
                    <a:bodyPr/>
                    <a:lstStyle/>
                    <a:p>
                      <a:pPr algn="ctr" rtl="0" fontAlgn="ctr">
                        <a:buNone/>
                      </a:pPr>
                      <a:r>
                        <a:rPr lang="en-US" sz="1100" b="0" i="0" u="none" strike="noStrike" dirty="0">
                          <a:solidFill>
                            <a:srgbClr val="000000"/>
                          </a:solidFill>
                          <a:effectLst/>
                          <a:latin typeface="Cambria" panose="02040503050406030204" pitchFamily="18" charset="0"/>
                        </a:rPr>
                        <a:t>11.67</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accent2">
                        <a:lumMod val="20000"/>
                        <a:lumOff val="80000"/>
                      </a:schemeClr>
                    </a:solidFill>
                  </a:tcPr>
                </a:tc>
                <a:tc>
                  <a:txBody>
                    <a:bodyPr/>
                    <a:lstStyle/>
                    <a:p>
                      <a:pPr algn="ctr" rtl="0" fontAlgn="ctr">
                        <a:buNone/>
                      </a:pPr>
                      <a:r>
                        <a:rPr lang="en-US" sz="1100" b="0" i="0" u="none" strike="noStrike" dirty="0">
                          <a:solidFill>
                            <a:srgbClr val="000000"/>
                          </a:solidFill>
                          <a:effectLst/>
                          <a:latin typeface="Cambria" panose="02040503050406030204" pitchFamily="18" charset="0"/>
                        </a:rPr>
                        <a:t>14.70</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accent2">
                        <a:lumMod val="20000"/>
                        <a:lumOff val="80000"/>
                      </a:schemeClr>
                    </a:solidFill>
                  </a:tcPr>
                </a:tc>
                <a:tc>
                  <a:txBody>
                    <a:bodyPr/>
                    <a:lstStyle/>
                    <a:p>
                      <a:pPr algn="ctr" rtl="0" fontAlgn="ctr">
                        <a:buNone/>
                      </a:pPr>
                      <a:r>
                        <a:rPr lang="en-US" sz="1100" b="0" i="0" u="none" strike="noStrike" dirty="0">
                          <a:solidFill>
                            <a:srgbClr val="000000"/>
                          </a:solidFill>
                          <a:effectLst/>
                          <a:latin typeface="Cambria" panose="02040503050406030204" pitchFamily="18" charset="0"/>
                        </a:rPr>
                        <a:t>16.88</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accent2">
                        <a:lumMod val="20000"/>
                        <a:lumOff val="80000"/>
                      </a:schemeClr>
                    </a:solidFill>
                  </a:tcPr>
                </a:tc>
                <a:tc>
                  <a:txBody>
                    <a:bodyPr/>
                    <a:lstStyle/>
                    <a:p>
                      <a:pPr algn="ctr" rtl="0" fontAlgn="ctr">
                        <a:buNone/>
                      </a:pPr>
                      <a:r>
                        <a:rPr lang="en-US" sz="1100" b="0" i="0" u="none" strike="noStrike" dirty="0">
                          <a:solidFill>
                            <a:srgbClr val="000000"/>
                          </a:solidFill>
                          <a:effectLst/>
                          <a:latin typeface="Cambria" panose="02040503050406030204" pitchFamily="18" charset="0"/>
                        </a:rPr>
                        <a:t>15.49</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accent2">
                        <a:lumMod val="20000"/>
                        <a:lumOff val="80000"/>
                      </a:schemeClr>
                    </a:solidFill>
                  </a:tcPr>
                </a:tc>
                <a:tc>
                  <a:txBody>
                    <a:bodyPr/>
                    <a:lstStyle/>
                    <a:p>
                      <a:pPr algn="ctr" rtl="0" fontAlgn="ctr">
                        <a:buNone/>
                      </a:pPr>
                      <a:r>
                        <a:rPr lang="en-US" sz="1100" b="0" i="0" u="none" strike="noStrike" dirty="0">
                          <a:solidFill>
                            <a:srgbClr val="000000"/>
                          </a:solidFill>
                          <a:effectLst/>
                          <a:latin typeface="Cambria" panose="02040503050406030204" pitchFamily="18" charset="0"/>
                        </a:rPr>
                        <a:t>1.28</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accent2">
                        <a:lumMod val="20000"/>
                        <a:lumOff val="80000"/>
                      </a:schemeClr>
                    </a:solidFill>
                  </a:tcPr>
                </a:tc>
                <a:tc>
                  <a:txBody>
                    <a:bodyPr/>
                    <a:lstStyle/>
                    <a:p>
                      <a:pPr algn="ctr" rtl="0" fontAlgn="ctr">
                        <a:buNone/>
                      </a:pPr>
                      <a:r>
                        <a:rPr lang="en-US" sz="1100" b="0" i="0" u="none" strike="noStrike" dirty="0">
                          <a:solidFill>
                            <a:srgbClr val="000000"/>
                          </a:solidFill>
                          <a:effectLst/>
                          <a:latin typeface="Cambria" panose="02040503050406030204" pitchFamily="18" charset="0"/>
                        </a:rPr>
                        <a:t>6.77</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accent2">
                        <a:lumMod val="20000"/>
                        <a:lumOff val="80000"/>
                      </a:schemeClr>
                    </a:solidFill>
                  </a:tcPr>
                </a:tc>
                <a:tc>
                  <a:txBody>
                    <a:bodyPr/>
                    <a:lstStyle/>
                    <a:p>
                      <a:pPr algn="ctr" rtl="0" fontAlgn="ctr">
                        <a:buNone/>
                      </a:pPr>
                      <a:r>
                        <a:rPr lang="en-US" sz="1100" b="0" i="0" u="none" strike="noStrike" dirty="0">
                          <a:solidFill>
                            <a:srgbClr val="000000"/>
                          </a:solidFill>
                          <a:effectLst/>
                          <a:latin typeface="Cambria" panose="02040503050406030204" pitchFamily="18" charset="0"/>
                        </a:rPr>
                        <a:t>10.76</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accent2">
                        <a:lumMod val="20000"/>
                        <a:lumOff val="80000"/>
                      </a:schemeClr>
                    </a:solidFill>
                  </a:tcPr>
                </a:tc>
                <a:tc>
                  <a:txBody>
                    <a:bodyPr/>
                    <a:lstStyle/>
                    <a:p>
                      <a:pPr algn="ctr" rtl="0" fontAlgn="ctr">
                        <a:buNone/>
                      </a:pPr>
                      <a:r>
                        <a:rPr lang="en-US" sz="1100" b="0" i="0" u="none" strike="noStrike" dirty="0">
                          <a:solidFill>
                            <a:srgbClr val="000000"/>
                          </a:solidFill>
                          <a:effectLst/>
                          <a:latin typeface="Cambria" panose="02040503050406030204" pitchFamily="18" charset="0"/>
                        </a:rPr>
                        <a:t>72.50</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accent2">
                        <a:lumMod val="20000"/>
                        <a:lumOff val="80000"/>
                      </a:schemeClr>
                    </a:solidFill>
                  </a:tcPr>
                </a:tc>
                <a:tc>
                  <a:txBody>
                    <a:bodyPr/>
                    <a:lstStyle/>
                    <a:p>
                      <a:pPr algn="ctr" rtl="0" fontAlgn="ctr">
                        <a:buNone/>
                      </a:pPr>
                      <a:r>
                        <a:rPr lang="en-US" sz="1100" b="0" i="0" u="none" strike="noStrike" dirty="0">
                          <a:solidFill>
                            <a:srgbClr val="000000"/>
                          </a:solidFill>
                          <a:effectLst/>
                          <a:latin typeface="Cambria" panose="02040503050406030204" pitchFamily="18" charset="0"/>
                        </a:rPr>
                        <a:t>9.96</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accent2">
                        <a:lumMod val="20000"/>
                        <a:lumOff val="80000"/>
                      </a:schemeClr>
                    </a:solidFill>
                  </a:tcPr>
                </a:tc>
                <a:extLst>
                  <a:ext uri="{0D108BD9-81ED-4DB2-BD59-A6C34878D82A}">
                    <a16:rowId xmlns:a16="http://schemas.microsoft.com/office/drawing/2014/main" val="1662315985"/>
                  </a:ext>
                </a:extLst>
              </a:tr>
              <a:tr h="268407">
                <a:tc>
                  <a:txBody>
                    <a:bodyPr/>
                    <a:lstStyle/>
                    <a:p>
                      <a:pPr algn="l" rtl="0" fontAlgn="ctr">
                        <a:buNone/>
                      </a:pPr>
                      <a:r>
                        <a:rPr lang="en-US" sz="1100" b="0" i="0" u="none" strike="noStrike" dirty="0">
                          <a:solidFill>
                            <a:srgbClr val="000000"/>
                          </a:solidFill>
                          <a:effectLst/>
                          <a:latin typeface="Cambria" panose="02040503050406030204" pitchFamily="18" charset="0"/>
                        </a:rPr>
                        <a:t>Bandhan Small Cap Fund-Reg(G)</a:t>
                      </a:r>
                    </a:p>
                  </a:txBody>
                  <a:tcPr marL="72000"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dirty="0">
                          <a:solidFill>
                            <a:srgbClr val="000000"/>
                          </a:solidFill>
                          <a:effectLst/>
                          <a:latin typeface="Cambria" panose="02040503050406030204" pitchFamily="18" charset="0"/>
                        </a:rPr>
                        <a:t>31,103.03</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dirty="0">
                          <a:solidFill>
                            <a:srgbClr val="000000"/>
                          </a:solidFill>
                          <a:effectLst/>
                          <a:latin typeface="Cambria" panose="02040503050406030204" pitchFamily="18" charset="0"/>
                        </a:rPr>
                        <a:t>25-Feb-2020</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dirty="0">
                          <a:solidFill>
                            <a:srgbClr val="000000"/>
                          </a:solidFill>
                          <a:effectLst/>
                          <a:latin typeface="Cambria" panose="02040503050406030204" pitchFamily="18" charset="0"/>
                        </a:rPr>
                        <a:t>2.23</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dirty="0">
                          <a:solidFill>
                            <a:srgbClr val="000000"/>
                          </a:solidFill>
                          <a:effectLst/>
                          <a:latin typeface="Cambria" panose="02040503050406030204" pitchFamily="18" charset="0"/>
                        </a:rPr>
                        <a:t>6.71</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dirty="0">
                          <a:solidFill>
                            <a:srgbClr val="000000"/>
                          </a:solidFill>
                          <a:effectLst/>
                          <a:latin typeface="Cambria" panose="02040503050406030204" pitchFamily="18" charset="0"/>
                        </a:rPr>
                        <a:t>13.61</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dirty="0">
                          <a:solidFill>
                            <a:srgbClr val="000000"/>
                          </a:solidFill>
                          <a:effectLst/>
                          <a:latin typeface="Cambria" panose="02040503050406030204" pitchFamily="18" charset="0"/>
                        </a:rPr>
                        <a:t>8.05</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dirty="0">
                          <a:solidFill>
                            <a:srgbClr val="000000"/>
                          </a:solidFill>
                          <a:effectLst/>
                          <a:latin typeface="Cambria" panose="02040503050406030204" pitchFamily="18" charset="0"/>
                        </a:rPr>
                        <a:t>6.76</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dirty="0">
                          <a:solidFill>
                            <a:srgbClr val="000000"/>
                          </a:solidFill>
                          <a:effectLst/>
                          <a:latin typeface="Cambria" panose="02040503050406030204" pitchFamily="18" charset="0"/>
                        </a:rPr>
                        <a:t>25.35</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dirty="0">
                          <a:solidFill>
                            <a:srgbClr val="000000"/>
                          </a:solidFill>
                          <a:effectLst/>
                          <a:latin typeface="Cambria" panose="02040503050406030204" pitchFamily="18" charset="0"/>
                        </a:rPr>
                        <a:t>18.08</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dirty="0">
                          <a:solidFill>
                            <a:srgbClr val="000000"/>
                          </a:solidFill>
                          <a:effectLst/>
                          <a:latin typeface="Cambria" panose="02040503050406030204" pitchFamily="18" charset="0"/>
                        </a:rPr>
                        <a:t>-</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dirty="0">
                          <a:solidFill>
                            <a:srgbClr val="000000"/>
                          </a:solidFill>
                          <a:effectLst/>
                          <a:latin typeface="Cambria" panose="02040503050406030204" pitchFamily="18" charset="0"/>
                        </a:rPr>
                        <a:t>28.64</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dirty="0">
                          <a:solidFill>
                            <a:srgbClr val="000000"/>
                          </a:solidFill>
                          <a:effectLst/>
                          <a:latin typeface="Cambria" panose="02040503050406030204" pitchFamily="18" charset="0"/>
                        </a:rPr>
                        <a:t>1.34</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dirty="0">
                          <a:solidFill>
                            <a:srgbClr val="000000"/>
                          </a:solidFill>
                          <a:effectLst/>
                          <a:latin typeface="Cambria" panose="02040503050406030204" pitchFamily="18" charset="0"/>
                        </a:rPr>
                        <a:t>6.33</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dirty="0">
                          <a:solidFill>
                            <a:srgbClr val="000000"/>
                          </a:solidFill>
                          <a:effectLst/>
                          <a:latin typeface="Cambria" panose="02040503050406030204" pitchFamily="18" charset="0"/>
                        </a:rPr>
                        <a:t>12.12</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71.17</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10.38</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1165609864"/>
                  </a:ext>
                </a:extLst>
              </a:tr>
              <a:tr h="268407">
                <a:tc>
                  <a:txBody>
                    <a:bodyPr/>
                    <a:lstStyle/>
                    <a:p>
                      <a:pPr algn="l" rtl="0" fontAlgn="ctr">
                        <a:buNone/>
                      </a:pPr>
                      <a:r>
                        <a:rPr lang="en-US" sz="1100" b="0" i="0" u="none" strike="noStrike" dirty="0">
                          <a:solidFill>
                            <a:srgbClr val="000000"/>
                          </a:solidFill>
                          <a:effectLst/>
                          <a:latin typeface="Cambria" panose="02040503050406030204" pitchFamily="18" charset="0"/>
                        </a:rPr>
                        <a:t>Franklin India Small Cap Fund(G)</a:t>
                      </a:r>
                    </a:p>
                  </a:txBody>
                  <a:tcPr marL="72000"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dirty="0">
                          <a:solidFill>
                            <a:srgbClr val="000000"/>
                          </a:solidFill>
                          <a:effectLst/>
                          <a:latin typeface="Cambria" panose="02040503050406030204" pitchFamily="18" charset="0"/>
                        </a:rPr>
                        <a:t>14,466.52</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dirty="0">
                          <a:solidFill>
                            <a:srgbClr val="000000"/>
                          </a:solidFill>
                          <a:effectLst/>
                          <a:latin typeface="Cambria" panose="02040503050406030204" pitchFamily="18" charset="0"/>
                        </a:rPr>
                        <a:t>13-Jan-2006</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dirty="0">
                          <a:solidFill>
                            <a:srgbClr val="000000"/>
                          </a:solidFill>
                          <a:effectLst/>
                          <a:latin typeface="Cambria" panose="02040503050406030204" pitchFamily="18" charset="0"/>
                        </a:rPr>
                        <a:t>0.70</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dirty="0">
                          <a:solidFill>
                            <a:srgbClr val="000000"/>
                          </a:solidFill>
                          <a:effectLst/>
                          <a:latin typeface="Cambria" panose="02040503050406030204" pitchFamily="18" charset="0"/>
                        </a:rPr>
                        <a:t>3.62</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dirty="0">
                          <a:solidFill>
                            <a:srgbClr val="000000"/>
                          </a:solidFill>
                          <a:effectLst/>
                          <a:latin typeface="Cambria" panose="02040503050406030204" pitchFamily="18" charset="0"/>
                        </a:rPr>
                        <a:t>11.51</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dirty="0">
                          <a:solidFill>
                            <a:srgbClr val="000000"/>
                          </a:solidFill>
                          <a:effectLst/>
                          <a:latin typeface="Cambria" panose="02040503050406030204" pitchFamily="18" charset="0"/>
                        </a:rPr>
                        <a:t>2.17</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dirty="0">
                          <a:solidFill>
                            <a:srgbClr val="000000"/>
                          </a:solidFill>
                          <a:effectLst/>
                          <a:latin typeface="Cambria" panose="02040503050406030204" pitchFamily="18" charset="0"/>
                        </a:rPr>
                        <a:t>-2.64</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dirty="0">
                          <a:solidFill>
                            <a:srgbClr val="000000"/>
                          </a:solidFill>
                          <a:effectLst/>
                          <a:latin typeface="Cambria" panose="02040503050406030204" pitchFamily="18" charset="0"/>
                        </a:rPr>
                        <a:t>13.98</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dirty="0">
                          <a:solidFill>
                            <a:srgbClr val="000000"/>
                          </a:solidFill>
                          <a:effectLst/>
                          <a:latin typeface="Cambria" panose="02040503050406030204" pitchFamily="18" charset="0"/>
                        </a:rPr>
                        <a:t>16.04</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dirty="0">
                          <a:solidFill>
                            <a:srgbClr val="000000"/>
                          </a:solidFill>
                          <a:effectLst/>
                          <a:latin typeface="Cambria" panose="02040503050406030204" pitchFamily="18" charset="0"/>
                        </a:rPr>
                        <a:t>14.45</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dirty="0">
                          <a:solidFill>
                            <a:srgbClr val="000000"/>
                          </a:solidFill>
                          <a:effectLst/>
                          <a:latin typeface="Cambria" panose="02040503050406030204" pitchFamily="18" charset="0"/>
                        </a:rPr>
                        <a:t>14.99</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dirty="0">
                          <a:solidFill>
                            <a:srgbClr val="000000"/>
                          </a:solidFill>
                          <a:effectLst/>
                          <a:latin typeface="Cambria" panose="02040503050406030204" pitchFamily="18" charset="0"/>
                        </a:rPr>
                        <a:t>1.45</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dirty="0">
                          <a:solidFill>
                            <a:srgbClr val="000000"/>
                          </a:solidFill>
                          <a:effectLst/>
                          <a:latin typeface="Cambria" panose="02040503050406030204" pitchFamily="18" charset="0"/>
                        </a:rPr>
                        <a:t>9.14</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5.16</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81.31</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4.38</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2199825025"/>
                  </a:ext>
                </a:extLst>
              </a:tr>
              <a:tr h="268407">
                <a:tc>
                  <a:txBody>
                    <a:bodyPr/>
                    <a:lstStyle/>
                    <a:p>
                      <a:pPr algn="l" rtl="0" fontAlgn="ctr">
                        <a:buNone/>
                      </a:pPr>
                      <a:r>
                        <a:rPr lang="en-US" sz="1100" b="0" i="0" u="none" strike="noStrike" dirty="0">
                          <a:solidFill>
                            <a:srgbClr val="000000"/>
                          </a:solidFill>
                          <a:effectLst/>
                          <a:latin typeface="Cambria" panose="02040503050406030204" pitchFamily="18" charset="0"/>
                        </a:rPr>
                        <a:t>Tata Small Cap Fund-Reg(G)</a:t>
                      </a:r>
                    </a:p>
                  </a:txBody>
                  <a:tcPr marL="72000"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accent2">
                        <a:lumMod val="20000"/>
                        <a:lumOff val="80000"/>
                      </a:schemeClr>
                    </a:solidFill>
                  </a:tcPr>
                </a:tc>
                <a:tc>
                  <a:txBody>
                    <a:bodyPr/>
                    <a:lstStyle/>
                    <a:p>
                      <a:pPr algn="ctr" rtl="0" fontAlgn="ctr">
                        <a:buNone/>
                      </a:pPr>
                      <a:r>
                        <a:rPr lang="en-US" sz="1100" b="0" i="0" u="none" strike="noStrike" dirty="0">
                          <a:solidFill>
                            <a:srgbClr val="000000"/>
                          </a:solidFill>
                          <a:effectLst/>
                          <a:latin typeface="Cambria" panose="02040503050406030204" pitchFamily="18" charset="0"/>
                        </a:rPr>
                        <a:t>12,695.77</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accent2">
                        <a:lumMod val="20000"/>
                        <a:lumOff val="80000"/>
                      </a:schemeClr>
                    </a:solidFill>
                  </a:tcPr>
                </a:tc>
                <a:tc>
                  <a:txBody>
                    <a:bodyPr/>
                    <a:lstStyle/>
                    <a:p>
                      <a:pPr algn="ctr" rtl="0" fontAlgn="ctr">
                        <a:buNone/>
                      </a:pPr>
                      <a:r>
                        <a:rPr lang="en-US" sz="1100" b="0" i="0" u="none" strike="noStrike" dirty="0">
                          <a:solidFill>
                            <a:srgbClr val="000000"/>
                          </a:solidFill>
                          <a:effectLst/>
                          <a:latin typeface="Cambria" panose="02040503050406030204" pitchFamily="18" charset="0"/>
                        </a:rPr>
                        <a:t>12-Nov-2018</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accent2">
                        <a:lumMod val="20000"/>
                        <a:lumOff val="80000"/>
                      </a:schemeClr>
                    </a:solidFill>
                  </a:tcPr>
                </a:tc>
                <a:tc>
                  <a:txBody>
                    <a:bodyPr/>
                    <a:lstStyle/>
                    <a:p>
                      <a:pPr algn="ctr" rtl="0" fontAlgn="ctr">
                        <a:buNone/>
                      </a:pPr>
                      <a:r>
                        <a:rPr lang="en-US" sz="1100" b="0" i="0" u="none" strike="noStrike" dirty="0">
                          <a:solidFill>
                            <a:srgbClr val="000000"/>
                          </a:solidFill>
                          <a:effectLst/>
                          <a:latin typeface="Cambria" panose="02040503050406030204" pitchFamily="18" charset="0"/>
                        </a:rPr>
                        <a:t>0.99</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accent2">
                        <a:lumMod val="20000"/>
                        <a:lumOff val="80000"/>
                      </a:schemeClr>
                    </a:solidFill>
                  </a:tcPr>
                </a:tc>
                <a:tc>
                  <a:txBody>
                    <a:bodyPr/>
                    <a:lstStyle/>
                    <a:p>
                      <a:pPr algn="ctr" rtl="0" fontAlgn="ctr">
                        <a:buNone/>
                      </a:pPr>
                      <a:r>
                        <a:rPr lang="en-US" sz="1100" b="0" i="0" u="none" strike="noStrike" dirty="0">
                          <a:solidFill>
                            <a:srgbClr val="000000"/>
                          </a:solidFill>
                          <a:effectLst/>
                          <a:latin typeface="Cambria" panose="02040503050406030204" pitchFamily="18" charset="0"/>
                        </a:rPr>
                        <a:t>9.50</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accent2">
                        <a:lumMod val="20000"/>
                        <a:lumOff val="80000"/>
                      </a:schemeClr>
                    </a:solidFill>
                  </a:tcPr>
                </a:tc>
                <a:tc>
                  <a:txBody>
                    <a:bodyPr/>
                    <a:lstStyle/>
                    <a:p>
                      <a:pPr algn="ctr" rtl="0" fontAlgn="ctr">
                        <a:buNone/>
                      </a:pPr>
                      <a:r>
                        <a:rPr lang="en-US" sz="1100" b="0" i="0" u="none" strike="noStrike" dirty="0">
                          <a:solidFill>
                            <a:srgbClr val="000000"/>
                          </a:solidFill>
                          <a:effectLst/>
                          <a:latin typeface="Cambria" panose="02040503050406030204" pitchFamily="18" charset="0"/>
                        </a:rPr>
                        <a:t>9.94</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accent2">
                        <a:lumMod val="20000"/>
                        <a:lumOff val="80000"/>
                      </a:schemeClr>
                    </a:solidFill>
                  </a:tcPr>
                </a:tc>
                <a:tc>
                  <a:txBody>
                    <a:bodyPr/>
                    <a:lstStyle/>
                    <a:p>
                      <a:pPr algn="ctr" rtl="0" fontAlgn="ctr">
                        <a:buNone/>
                      </a:pPr>
                      <a:r>
                        <a:rPr lang="en-US" sz="1100" b="0" i="0" u="none" strike="noStrike" dirty="0">
                          <a:solidFill>
                            <a:srgbClr val="000000"/>
                          </a:solidFill>
                          <a:effectLst/>
                          <a:latin typeface="Cambria" panose="02040503050406030204" pitchFamily="18" charset="0"/>
                        </a:rPr>
                        <a:t>-6.85</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accent2">
                        <a:lumMod val="20000"/>
                        <a:lumOff val="80000"/>
                      </a:schemeClr>
                    </a:solidFill>
                  </a:tcPr>
                </a:tc>
                <a:tc>
                  <a:txBody>
                    <a:bodyPr/>
                    <a:lstStyle/>
                    <a:p>
                      <a:pPr algn="ctr" rtl="0" fontAlgn="ctr">
                        <a:buNone/>
                      </a:pPr>
                      <a:r>
                        <a:rPr lang="en-US" sz="1100" b="0" i="0" u="none" strike="noStrike" dirty="0">
                          <a:solidFill>
                            <a:srgbClr val="000000"/>
                          </a:solidFill>
                          <a:effectLst/>
                          <a:latin typeface="Cambria" panose="02040503050406030204" pitchFamily="18" charset="0"/>
                        </a:rPr>
                        <a:t>-3.62</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accent2">
                        <a:lumMod val="20000"/>
                        <a:lumOff val="80000"/>
                      </a:schemeClr>
                    </a:solidFill>
                  </a:tcPr>
                </a:tc>
                <a:tc>
                  <a:txBody>
                    <a:bodyPr/>
                    <a:lstStyle/>
                    <a:p>
                      <a:pPr algn="ctr" rtl="0" fontAlgn="ctr">
                        <a:buNone/>
                      </a:pPr>
                      <a:r>
                        <a:rPr lang="en-US" sz="1100" b="0" i="0" u="none" strike="noStrike" dirty="0">
                          <a:solidFill>
                            <a:srgbClr val="000000"/>
                          </a:solidFill>
                          <a:effectLst/>
                          <a:latin typeface="Cambria" panose="02040503050406030204" pitchFamily="18" charset="0"/>
                        </a:rPr>
                        <a:t>10.51</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accent2">
                        <a:lumMod val="20000"/>
                        <a:lumOff val="80000"/>
                      </a:schemeClr>
                    </a:solidFill>
                  </a:tcPr>
                </a:tc>
                <a:tc>
                  <a:txBody>
                    <a:bodyPr/>
                    <a:lstStyle/>
                    <a:p>
                      <a:pPr algn="ctr" rtl="0" fontAlgn="ctr">
                        <a:buNone/>
                      </a:pPr>
                      <a:r>
                        <a:rPr lang="en-US" sz="1100" b="0" i="0" u="none" strike="noStrike" dirty="0">
                          <a:solidFill>
                            <a:srgbClr val="000000"/>
                          </a:solidFill>
                          <a:effectLst/>
                          <a:latin typeface="Cambria" panose="02040503050406030204" pitchFamily="18" charset="0"/>
                        </a:rPr>
                        <a:t>13.23</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accent2">
                        <a:lumMod val="20000"/>
                        <a:lumOff val="80000"/>
                      </a:schemeClr>
                    </a:solidFill>
                  </a:tcPr>
                </a:tc>
                <a:tc>
                  <a:txBody>
                    <a:bodyPr/>
                    <a:lstStyle/>
                    <a:p>
                      <a:pPr algn="ctr" rtl="0" fontAlgn="ctr">
                        <a:buNone/>
                      </a:pPr>
                      <a:r>
                        <a:rPr lang="en-US" sz="1100" b="0" i="0" u="none" strike="noStrike" dirty="0">
                          <a:solidFill>
                            <a:srgbClr val="000000"/>
                          </a:solidFill>
                          <a:effectLst/>
                          <a:latin typeface="Cambria" panose="02040503050406030204" pitchFamily="18" charset="0"/>
                        </a:rPr>
                        <a:t>-</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accent2">
                        <a:lumMod val="20000"/>
                        <a:lumOff val="80000"/>
                      </a:schemeClr>
                    </a:solidFill>
                  </a:tcPr>
                </a:tc>
                <a:tc>
                  <a:txBody>
                    <a:bodyPr/>
                    <a:lstStyle/>
                    <a:p>
                      <a:pPr algn="ctr" rtl="0" fontAlgn="ctr">
                        <a:buNone/>
                      </a:pPr>
                      <a:r>
                        <a:rPr lang="en-US" sz="1100" b="0" i="0" u="none" strike="noStrike" dirty="0">
                          <a:solidFill>
                            <a:srgbClr val="000000"/>
                          </a:solidFill>
                          <a:effectLst/>
                          <a:latin typeface="Cambria" panose="02040503050406030204" pitchFamily="18" charset="0"/>
                        </a:rPr>
                        <a:t>18.94</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accent2">
                        <a:lumMod val="20000"/>
                        <a:lumOff val="80000"/>
                      </a:schemeClr>
                    </a:solidFill>
                  </a:tcPr>
                </a:tc>
                <a:tc>
                  <a:txBody>
                    <a:bodyPr/>
                    <a:lstStyle/>
                    <a:p>
                      <a:pPr algn="ctr" rtl="0" fontAlgn="ctr">
                        <a:buNone/>
                      </a:pPr>
                      <a:r>
                        <a:rPr lang="en-US" sz="1100" b="0" i="0" u="none" strike="noStrike" dirty="0">
                          <a:solidFill>
                            <a:srgbClr val="000000"/>
                          </a:solidFill>
                          <a:effectLst/>
                          <a:latin typeface="Cambria" panose="02040503050406030204" pitchFamily="18" charset="0"/>
                        </a:rPr>
                        <a:t>1.46</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accent2">
                        <a:lumMod val="20000"/>
                        <a:lumOff val="80000"/>
                      </a:schemeClr>
                    </a:solidFill>
                  </a:tcPr>
                </a:tc>
                <a:tc>
                  <a:txBody>
                    <a:bodyPr/>
                    <a:lstStyle/>
                    <a:p>
                      <a:pPr algn="ctr" rtl="0" fontAlgn="ctr">
                        <a:buNone/>
                      </a:pPr>
                      <a:r>
                        <a:rPr lang="en-US" sz="1100" b="0" i="0" u="none" strike="noStrike" dirty="0">
                          <a:solidFill>
                            <a:srgbClr val="000000"/>
                          </a:solidFill>
                          <a:effectLst/>
                          <a:latin typeface="Cambria" panose="02040503050406030204" pitchFamily="18" charset="0"/>
                        </a:rPr>
                        <a:t>-</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accent2">
                        <a:lumMod val="20000"/>
                        <a:lumOff val="80000"/>
                      </a:schemeClr>
                    </a:solidFill>
                  </a:tcPr>
                </a:tc>
                <a:tc>
                  <a:txBody>
                    <a:bodyPr/>
                    <a:lstStyle/>
                    <a:p>
                      <a:pPr algn="ctr" rtl="0" fontAlgn="ctr">
                        <a:buNone/>
                      </a:pPr>
                      <a:r>
                        <a:rPr lang="en-US" sz="1100" b="0" i="0" u="none" strike="noStrike" dirty="0">
                          <a:solidFill>
                            <a:srgbClr val="000000"/>
                          </a:solidFill>
                          <a:effectLst/>
                          <a:latin typeface="Cambria" panose="02040503050406030204" pitchFamily="18" charset="0"/>
                        </a:rPr>
                        <a:t>8.09</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accent2">
                        <a:lumMod val="20000"/>
                        <a:lumOff val="80000"/>
                      </a:schemeClr>
                    </a:solidFill>
                  </a:tcPr>
                </a:tc>
                <a:tc>
                  <a:txBody>
                    <a:bodyPr/>
                    <a:lstStyle/>
                    <a:p>
                      <a:pPr algn="ctr" rtl="0" fontAlgn="ctr">
                        <a:buNone/>
                      </a:pPr>
                      <a:r>
                        <a:rPr lang="en-US" sz="1100" b="0" i="0" u="none" strike="noStrike" dirty="0">
                          <a:solidFill>
                            <a:srgbClr val="000000"/>
                          </a:solidFill>
                          <a:effectLst/>
                          <a:latin typeface="Cambria" panose="02040503050406030204" pitchFamily="18" charset="0"/>
                        </a:rPr>
                        <a:t>84.84</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accent2">
                        <a:lumMod val="20000"/>
                        <a:lumOff val="80000"/>
                      </a:schemeClr>
                    </a:solidFill>
                  </a:tcPr>
                </a:tc>
                <a:tc>
                  <a:txBody>
                    <a:bodyPr/>
                    <a:lstStyle/>
                    <a:p>
                      <a:pPr algn="ctr" rtl="0" fontAlgn="ctr">
                        <a:buNone/>
                      </a:pPr>
                      <a:r>
                        <a:rPr lang="en-US" sz="1100" b="0" i="0" u="none" strike="noStrike" dirty="0">
                          <a:solidFill>
                            <a:srgbClr val="000000"/>
                          </a:solidFill>
                          <a:effectLst/>
                          <a:latin typeface="Cambria" panose="02040503050406030204" pitchFamily="18" charset="0"/>
                        </a:rPr>
                        <a:t>7.08</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accent2">
                        <a:lumMod val="20000"/>
                        <a:lumOff val="80000"/>
                      </a:schemeClr>
                    </a:solidFill>
                  </a:tcPr>
                </a:tc>
                <a:extLst>
                  <a:ext uri="{0D108BD9-81ED-4DB2-BD59-A6C34878D82A}">
                    <a16:rowId xmlns:a16="http://schemas.microsoft.com/office/drawing/2014/main" val="3081072167"/>
                  </a:ext>
                </a:extLst>
              </a:tr>
              <a:tr h="268407">
                <a:tc>
                  <a:txBody>
                    <a:bodyPr/>
                    <a:lstStyle/>
                    <a:p>
                      <a:pPr algn="l" rtl="0" fontAlgn="ctr">
                        <a:buNone/>
                      </a:pPr>
                      <a:r>
                        <a:rPr lang="en-IN" sz="1100" b="0" i="0" u="none" strike="noStrike" dirty="0">
                          <a:solidFill>
                            <a:srgbClr val="000000"/>
                          </a:solidFill>
                          <a:effectLst/>
                          <a:latin typeface="Cambria" panose="02040503050406030204" pitchFamily="18" charset="0"/>
                        </a:rPr>
                        <a:t>Invesco India </a:t>
                      </a:r>
                      <a:r>
                        <a:rPr lang="en-IN" sz="1100" b="0" i="0" u="none" strike="noStrike" dirty="0" err="1">
                          <a:solidFill>
                            <a:srgbClr val="000000"/>
                          </a:solidFill>
                          <a:effectLst/>
                          <a:latin typeface="Cambria" panose="02040503050406030204" pitchFamily="18" charset="0"/>
                        </a:rPr>
                        <a:t>Smallcap</a:t>
                      </a:r>
                      <a:r>
                        <a:rPr lang="en-IN" sz="1100" b="0" i="0" u="none" strike="noStrike" dirty="0">
                          <a:solidFill>
                            <a:srgbClr val="000000"/>
                          </a:solidFill>
                          <a:effectLst/>
                          <a:latin typeface="Cambria" panose="02040503050406030204" pitchFamily="18" charset="0"/>
                        </a:rPr>
                        <a:t> Fund-Reg(G)</a:t>
                      </a:r>
                    </a:p>
                  </a:txBody>
                  <a:tcPr marL="72000"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dirty="0">
                          <a:solidFill>
                            <a:srgbClr val="000000"/>
                          </a:solidFill>
                          <a:effectLst/>
                          <a:latin typeface="Cambria" panose="02040503050406030204" pitchFamily="18" charset="0"/>
                        </a:rPr>
                        <a:t>14,474.79</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dirty="0">
                          <a:solidFill>
                            <a:srgbClr val="000000"/>
                          </a:solidFill>
                          <a:effectLst/>
                          <a:latin typeface="Cambria" panose="02040503050406030204" pitchFamily="18" charset="0"/>
                        </a:rPr>
                        <a:t>30-Oct-2018</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dirty="0">
                          <a:solidFill>
                            <a:srgbClr val="000000"/>
                          </a:solidFill>
                          <a:effectLst/>
                          <a:latin typeface="Cambria" panose="02040503050406030204" pitchFamily="18" charset="0"/>
                        </a:rPr>
                        <a:t>1.33</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dirty="0">
                          <a:solidFill>
                            <a:srgbClr val="000000"/>
                          </a:solidFill>
                          <a:effectLst/>
                          <a:latin typeface="Cambria" panose="02040503050406030204" pitchFamily="18" charset="0"/>
                        </a:rPr>
                        <a:t>12.52</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dirty="0">
                          <a:solidFill>
                            <a:srgbClr val="000000"/>
                          </a:solidFill>
                          <a:effectLst/>
                          <a:latin typeface="Cambria" panose="02040503050406030204" pitchFamily="18" charset="0"/>
                        </a:rPr>
                        <a:t>19.85</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dirty="0">
                          <a:solidFill>
                            <a:srgbClr val="000000"/>
                          </a:solidFill>
                          <a:effectLst/>
                          <a:latin typeface="Cambria" panose="02040503050406030204" pitchFamily="18" charset="0"/>
                        </a:rPr>
                        <a:t>13.41</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dirty="0">
                          <a:solidFill>
                            <a:srgbClr val="000000"/>
                          </a:solidFill>
                          <a:effectLst/>
                          <a:latin typeface="Cambria" panose="02040503050406030204" pitchFamily="18" charset="0"/>
                        </a:rPr>
                        <a:t>8.51</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dirty="0">
                          <a:solidFill>
                            <a:srgbClr val="000000"/>
                          </a:solidFill>
                          <a:effectLst/>
                          <a:latin typeface="Cambria" panose="02040503050406030204" pitchFamily="18" charset="0"/>
                        </a:rPr>
                        <a:t>21.88</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dirty="0">
                          <a:solidFill>
                            <a:srgbClr val="000000"/>
                          </a:solidFill>
                          <a:effectLst/>
                          <a:latin typeface="Cambria" panose="02040503050406030204" pitchFamily="18" charset="0"/>
                        </a:rPr>
                        <a:t>18.35</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dirty="0">
                          <a:solidFill>
                            <a:srgbClr val="000000"/>
                          </a:solidFill>
                          <a:effectLst/>
                          <a:latin typeface="Cambria" panose="02040503050406030204" pitchFamily="18" charset="0"/>
                        </a:rPr>
                        <a:t>-</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dirty="0">
                          <a:solidFill>
                            <a:srgbClr val="000000"/>
                          </a:solidFill>
                          <a:effectLst/>
                          <a:latin typeface="Cambria" panose="02040503050406030204" pitchFamily="18" charset="0"/>
                        </a:rPr>
                        <a:t>22.12</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dirty="0">
                          <a:solidFill>
                            <a:srgbClr val="000000"/>
                          </a:solidFill>
                          <a:effectLst/>
                          <a:latin typeface="Cambria" panose="02040503050406030204" pitchFamily="18" charset="0"/>
                        </a:rPr>
                        <a:t>1.45</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dirty="0">
                          <a:solidFill>
                            <a:srgbClr val="000000"/>
                          </a:solidFill>
                          <a:effectLst/>
                          <a:latin typeface="Cambria" panose="02040503050406030204" pitchFamily="18" charset="0"/>
                        </a:rPr>
                        <a:t>13.67</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dirty="0">
                          <a:solidFill>
                            <a:srgbClr val="000000"/>
                          </a:solidFill>
                          <a:effectLst/>
                          <a:latin typeface="Cambria" panose="02040503050406030204" pitchFamily="18" charset="0"/>
                        </a:rPr>
                        <a:t>14.97</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65.50</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dirty="0">
                          <a:solidFill>
                            <a:srgbClr val="000000"/>
                          </a:solidFill>
                          <a:effectLst/>
                          <a:latin typeface="Cambria" panose="02040503050406030204" pitchFamily="18" charset="0"/>
                        </a:rPr>
                        <a:t>5.85</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1866629977"/>
                  </a:ext>
                </a:extLst>
              </a:tr>
              <a:tr h="268407">
                <a:tc>
                  <a:txBody>
                    <a:bodyPr/>
                    <a:lstStyle/>
                    <a:p>
                      <a:pPr algn="l" rtl="0" fontAlgn="ctr">
                        <a:buNone/>
                      </a:pPr>
                      <a:r>
                        <a:rPr lang="en-US" sz="1100" b="0" i="0" u="none" strike="noStrike" dirty="0">
                          <a:solidFill>
                            <a:srgbClr val="000000"/>
                          </a:solidFill>
                          <a:effectLst/>
                          <a:latin typeface="Cambria" panose="02040503050406030204" pitchFamily="18" charset="0"/>
                        </a:rPr>
                        <a:t>TRUSTMF Small Cap Fund-Reg(G)</a:t>
                      </a:r>
                    </a:p>
                  </a:txBody>
                  <a:tcPr marL="72000"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dirty="0">
                          <a:solidFill>
                            <a:srgbClr val="000000"/>
                          </a:solidFill>
                          <a:effectLst/>
                          <a:latin typeface="Cambria" panose="02040503050406030204" pitchFamily="18" charset="0"/>
                        </a:rPr>
                        <a:t>2,859.82</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dirty="0">
                          <a:solidFill>
                            <a:srgbClr val="000000"/>
                          </a:solidFill>
                          <a:effectLst/>
                          <a:latin typeface="Cambria" panose="02040503050406030204" pitchFamily="18" charset="0"/>
                        </a:rPr>
                        <a:t>04-Nov-2024</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IN" sz="1100" b="0" i="0" u="none" strike="noStrike" dirty="0">
                          <a:solidFill>
                            <a:srgbClr val="000000"/>
                          </a:solidFill>
                          <a:effectLst/>
                          <a:latin typeface="Cambria" panose="02040503050406030204" pitchFamily="18" charset="0"/>
                          <a:ea typeface="Cambria" panose="02040503050406030204" pitchFamily="18" charset="0"/>
                        </a:rPr>
                        <a:t>0.71</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IN" sz="1100" b="0" i="0" u="none" strike="noStrike">
                          <a:solidFill>
                            <a:srgbClr val="000000"/>
                          </a:solidFill>
                          <a:effectLst/>
                          <a:latin typeface="Cambria" panose="02040503050406030204" pitchFamily="18" charset="0"/>
                          <a:ea typeface="Cambria" panose="02040503050406030204" pitchFamily="18" charset="0"/>
                        </a:rPr>
                        <a:t>12.86</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IN" sz="1100" b="0" i="0" u="none" strike="noStrike">
                          <a:solidFill>
                            <a:srgbClr val="000000"/>
                          </a:solidFill>
                          <a:effectLst/>
                          <a:latin typeface="Cambria" panose="02040503050406030204" pitchFamily="18" charset="0"/>
                          <a:ea typeface="Cambria" panose="02040503050406030204" pitchFamily="18" charset="0"/>
                        </a:rPr>
                        <a:t>24.61</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IN" sz="1100" b="0" i="0" u="none" strike="noStrike">
                          <a:solidFill>
                            <a:srgbClr val="000000"/>
                          </a:solidFill>
                          <a:effectLst/>
                          <a:latin typeface="Cambria" panose="02040503050406030204" pitchFamily="18" charset="0"/>
                          <a:ea typeface="Cambria" panose="02040503050406030204" pitchFamily="18" charset="0"/>
                        </a:rPr>
                        <a:t>24.61</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marL="0" marR="0" lvl="0" indent="0" algn="ctr" defTabSz="914400" rtl="0" eaLnBrk="1" fontAlgn="ctr"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a:ln>
                            <a:noFill/>
                          </a:ln>
                          <a:solidFill>
                            <a:srgbClr val="000000"/>
                          </a:solidFill>
                          <a:effectLst/>
                          <a:uLnTx/>
                          <a:uFillTx/>
                          <a:latin typeface="Cambria" panose="02040503050406030204" pitchFamily="18" charset="0"/>
                          <a:ea typeface="+mn-ea"/>
                          <a:cs typeface="+mn-cs"/>
                        </a:rPr>
                        <a:t>-</a:t>
                      </a:r>
                      <a:endParaRPr kumimoji="0" lang="en-US" sz="1100" b="0" i="0" u="none" strike="noStrike" kern="1200" cap="none" spc="0" normalizeH="0" baseline="0" noProof="0" dirty="0">
                        <a:ln>
                          <a:noFill/>
                        </a:ln>
                        <a:solidFill>
                          <a:srgbClr val="000000"/>
                        </a:solidFill>
                        <a:effectLst/>
                        <a:uLnTx/>
                        <a:uFillTx/>
                        <a:latin typeface="Cambria" panose="02040503050406030204" pitchFamily="18" charset="0"/>
                        <a:ea typeface="+mn-ea"/>
                        <a:cs typeface="+mn-cs"/>
                      </a:endParaRP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marL="0" marR="0" lvl="0" indent="0" algn="ctr" defTabSz="914400" rtl="0" eaLnBrk="1" fontAlgn="ctr"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a:ln>
                            <a:noFill/>
                          </a:ln>
                          <a:solidFill>
                            <a:srgbClr val="000000"/>
                          </a:solidFill>
                          <a:effectLst/>
                          <a:uLnTx/>
                          <a:uFillTx/>
                          <a:latin typeface="Cambria" panose="02040503050406030204" pitchFamily="18" charset="0"/>
                          <a:ea typeface="+mn-ea"/>
                          <a:cs typeface="+mn-cs"/>
                        </a:rPr>
                        <a:t>-</a:t>
                      </a:r>
                      <a:endParaRPr kumimoji="0" lang="en-US" sz="1100" b="0" i="0" u="none" strike="noStrike" kern="1200" cap="none" spc="0" normalizeH="0" baseline="0" noProof="0" dirty="0">
                        <a:ln>
                          <a:noFill/>
                        </a:ln>
                        <a:solidFill>
                          <a:srgbClr val="000000"/>
                        </a:solidFill>
                        <a:effectLst/>
                        <a:uLnTx/>
                        <a:uFillTx/>
                        <a:latin typeface="Cambria" panose="02040503050406030204" pitchFamily="18" charset="0"/>
                        <a:ea typeface="+mn-ea"/>
                        <a:cs typeface="+mn-cs"/>
                      </a:endParaRP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marL="0" marR="0" lvl="0" indent="0" algn="ctr" defTabSz="914400" rtl="0" eaLnBrk="1" fontAlgn="ctr"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a:ln>
                            <a:noFill/>
                          </a:ln>
                          <a:solidFill>
                            <a:srgbClr val="000000"/>
                          </a:solidFill>
                          <a:effectLst/>
                          <a:uLnTx/>
                          <a:uFillTx/>
                          <a:latin typeface="Cambria" panose="02040503050406030204" pitchFamily="18" charset="0"/>
                          <a:ea typeface="+mn-ea"/>
                          <a:cs typeface="+mn-cs"/>
                        </a:rPr>
                        <a:t>-</a:t>
                      </a:r>
                      <a:endParaRPr kumimoji="0" lang="en-US" sz="1100" b="0" i="0" u="none" strike="noStrike" kern="1200" cap="none" spc="0" normalizeH="0" baseline="0" noProof="0" dirty="0">
                        <a:ln>
                          <a:noFill/>
                        </a:ln>
                        <a:solidFill>
                          <a:srgbClr val="000000"/>
                        </a:solidFill>
                        <a:effectLst/>
                        <a:uLnTx/>
                        <a:uFillTx/>
                        <a:latin typeface="Cambria" panose="02040503050406030204" pitchFamily="18" charset="0"/>
                        <a:ea typeface="+mn-ea"/>
                        <a:cs typeface="+mn-cs"/>
                      </a:endParaRP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marL="0" marR="0" lvl="0" indent="0" algn="ctr" defTabSz="914400" rtl="0" eaLnBrk="1" fontAlgn="ctr"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srgbClr val="000000"/>
                          </a:solidFill>
                          <a:effectLst/>
                          <a:uLnTx/>
                          <a:uFillTx/>
                          <a:latin typeface="Cambria" panose="02040503050406030204" pitchFamily="18" charset="0"/>
                          <a:ea typeface="+mn-ea"/>
                          <a:cs typeface="+mn-cs"/>
                        </a:rPr>
                        <a:t>-</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IN" sz="1100" b="0" i="0" u="none" strike="noStrike">
                          <a:solidFill>
                            <a:srgbClr val="000000"/>
                          </a:solidFill>
                          <a:effectLst/>
                          <a:latin typeface="Cambria" panose="02040503050406030204" pitchFamily="18" charset="0"/>
                          <a:ea typeface="Cambria" panose="02040503050406030204" pitchFamily="18" charset="0"/>
                        </a:rPr>
                        <a:t>15.32</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US" sz="1100" b="0" i="0" u="none" strike="noStrike" dirty="0">
                          <a:solidFill>
                            <a:srgbClr val="000000"/>
                          </a:solidFill>
                          <a:effectLst/>
                          <a:latin typeface="Cambria" panose="02040503050406030204" pitchFamily="18" charset="0"/>
                          <a:ea typeface="Cambria" panose="02040503050406030204" pitchFamily="18" charset="0"/>
                        </a:rPr>
                        <a:t>1.68</a:t>
                      </a:r>
                      <a:endParaRPr lang="en-IN" sz="1100" b="0" i="0" u="none" strike="noStrike" dirty="0">
                        <a:solidFill>
                          <a:srgbClr val="000000"/>
                        </a:solidFill>
                        <a:effectLst/>
                        <a:latin typeface="Cambria" panose="02040503050406030204" pitchFamily="18" charset="0"/>
                        <a:ea typeface="Cambria" panose="02040503050406030204" pitchFamily="18" charset="0"/>
                      </a:endParaRP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IN" sz="1100" b="0" i="0" u="none" strike="noStrike" dirty="0">
                          <a:solidFill>
                            <a:srgbClr val="000000"/>
                          </a:solidFill>
                          <a:effectLst/>
                          <a:latin typeface="Cambria" panose="02040503050406030204" pitchFamily="18" charset="0"/>
                          <a:ea typeface="Cambria" panose="02040503050406030204" pitchFamily="18" charset="0"/>
                        </a:rPr>
                        <a:t>2.40</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IN" sz="1100" b="0" i="0" u="none" strike="noStrike" dirty="0">
                          <a:solidFill>
                            <a:srgbClr val="000000"/>
                          </a:solidFill>
                          <a:effectLst/>
                          <a:latin typeface="Cambria" panose="02040503050406030204" pitchFamily="18" charset="0"/>
                          <a:ea typeface="Cambria" panose="02040503050406030204" pitchFamily="18" charset="0"/>
                        </a:rPr>
                        <a:t>21.90</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IN" sz="1100" b="0" i="0" u="none" strike="noStrike" dirty="0">
                          <a:solidFill>
                            <a:srgbClr val="000000"/>
                          </a:solidFill>
                          <a:effectLst/>
                          <a:latin typeface="Cambria" panose="02040503050406030204" pitchFamily="18" charset="0"/>
                          <a:ea typeface="Cambria" panose="02040503050406030204" pitchFamily="18" charset="0"/>
                        </a:rPr>
                        <a:t>71.90</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IN" sz="1100" b="0" i="0" u="none" strike="noStrike" dirty="0">
                          <a:solidFill>
                            <a:srgbClr val="000000"/>
                          </a:solidFill>
                          <a:effectLst/>
                          <a:latin typeface="Cambria" panose="02040503050406030204" pitchFamily="18" charset="0"/>
                          <a:ea typeface="Cambria" panose="02040503050406030204" pitchFamily="18" charset="0"/>
                        </a:rPr>
                        <a:t>3.80</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938408941"/>
                  </a:ext>
                </a:extLst>
              </a:tr>
              <a:tr h="268407">
                <a:tc>
                  <a:txBody>
                    <a:bodyPr/>
                    <a:lstStyle/>
                    <a:p>
                      <a:pPr algn="l" rtl="0" fontAlgn="ctr">
                        <a:buNone/>
                      </a:pPr>
                      <a:r>
                        <a:rPr lang="en-IN" sz="1100" b="1" i="1" u="none" strike="noStrike" dirty="0">
                          <a:solidFill>
                            <a:srgbClr val="000000"/>
                          </a:solidFill>
                          <a:effectLst/>
                          <a:latin typeface="Cambria" panose="02040503050406030204" pitchFamily="18" charset="0"/>
                        </a:rPr>
                        <a:t>Nifty </a:t>
                      </a:r>
                      <a:r>
                        <a:rPr lang="en-IN" sz="1100" b="1" i="1" u="none" strike="noStrike" dirty="0" err="1">
                          <a:solidFill>
                            <a:srgbClr val="000000"/>
                          </a:solidFill>
                          <a:effectLst/>
                          <a:latin typeface="Cambria" panose="02040503050406030204" pitchFamily="18" charset="0"/>
                        </a:rPr>
                        <a:t>Smallcap</a:t>
                      </a:r>
                      <a:r>
                        <a:rPr lang="en-IN" sz="1100" b="1" i="1" u="none" strike="noStrike" dirty="0">
                          <a:solidFill>
                            <a:srgbClr val="000000"/>
                          </a:solidFill>
                          <a:effectLst/>
                          <a:latin typeface="Cambria" panose="02040503050406030204" pitchFamily="18" charset="0"/>
                        </a:rPr>
                        <a:t> 250 - TRI</a:t>
                      </a:r>
                    </a:p>
                  </a:txBody>
                  <a:tcPr marL="72000"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1" i="1" u="none" strike="noStrike">
                          <a:solidFill>
                            <a:srgbClr val="000000"/>
                          </a:solidFill>
                          <a:effectLst/>
                          <a:latin typeface="Cambria" panose="02040503050406030204" pitchFamily="18" charset="0"/>
                        </a:rPr>
                        <a:t> </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1" i="1" u="none" strike="noStrike">
                          <a:solidFill>
                            <a:srgbClr val="000000"/>
                          </a:solidFill>
                          <a:effectLst/>
                          <a:latin typeface="Cambria" panose="02040503050406030204" pitchFamily="18" charset="0"/>
                        </a:rPr>
                        <a:t> </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1" i="1" u="none" strike="noStrike" dirty="0">
                          <a:solidFill>
                            <a:srgbClr val="000000"/>
                          </a:solidFill>
                          <a:effectLst/>
                          <a:latin typeface="Cambria" panose="02040503050406030204" pitchFamily="18" charset="0"/>
                        </a:rPr>
                        <a:t>1.28</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1" i="1" u="none" strike="noStrike" dirty="0">
                          <a:solidFill>
                            <a:srgbClr val="000000"/>
                          </a:solidFill>
                          <a:effectLst/>
                          <a:latin typeface="Cambria" panose="02040503050406030204" pitchFamily="18" charset="0"/>
                        </a:rPr>
                        <a:t>7.37</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1" i="1" u="none" strike="noStrike">
                          <a:solidFill>
                            <a:srgbClr val="000000"/>
                          </a:solidFill>
                          <a:effectLst/>
                          <a:latin typeface="Cambria" panose="02040503050406030204" pitchFamily="18" charset="0"/>
                        </a:rPr>
                        <a:t>14.05</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1" i="1" u="none" strike="noStrike" dirty="0">
                          <a:solidFill>
                            <a:srgbClr val="000000"/>
                          </a:solidFill>
                          <a:effectLst/>
                          <a:latin typeface="Cambria" panose="02040503050406030204" pitchFamily="18" charset="0"/>
                        </a:rPr>
                        <a:t>5.19</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1" i="1" u="none" strike="noStrike" dirty="0">
                          <a:solidFill>
                            <a:srgbClr val="000000"/>
                          </a:solidFill>
                          <a:effectLst/>
                          <a:latin typeface="Cambria" panose="02040503050406030204" pitchFamily="18" charset="0"/>
                        </a:rPr>
                        <a:t>0.52</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1" i="1" u="none" strike="noStrike">
                          <a:solidFill>
                            <a:srgbClr val="000000"/>
                          </a:solidFill>
                          <a:effectLst/>
                          <a:latin typeface="Cambria" panose="02040503050406030204" pitchFamily="18" charset="0"/>
                        </a:rPr>
                        <a:t>17.13</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1" i="1" u="none" strike="noStrike">
                          <a:solidFill>
                            <a:srgbClr val="000000"/>
                          </a:solidFill>
                          <a:effectLst/>
                          <a:latin typeface="Cambria" panose="02040503050406030204" pitchFamily="18" charset="0"/>
                        </a:rPr>
                        <a:t>15.27</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1" i="1" u="none" strike="noStrike" dirty="0">
                          <a:solidFill>
                            <a:srgbClr val="000000"/>
                          </a:solidFill>
                          <a:effectLst/>
                          <a:latin typeface="Cambria" panose="02040503050406030204" pitchFamily="18" charset="0"/>
                        </a:rPr>
                        <a:t>15.06</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1" i="1" u="none" strike="noStrike">
                          <a:solidFill>
                            <a:srgbClr val="000000"/>
                          </a:solidFill>
                          <a:effectLst/>
                          <a:latin typeface="Cambria" panose="02040503050406030204" pitchFamily="18" charset="0"/>
                        </a:rPr>
                        <a:t> </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 </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 </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 </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 </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dirty="0">
                          <a:solidFill>
                            <a:srgbClr val="000000"/>
                          </a:solidFill>
                          <a:effectLst/>
                          <a:latin typeface="Cambria" panose="02040503050406030204" pitchFamily="18" charset="0"/>
                        </a:rPr>
                        <a:t> </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3872289804"/>
                  </a:ext>
                </a:extLst>
              </a:tr>
              <a:tr h="268407">
                <a:tc>
                  <a:txBody>
                    <a:bodyPr/>
                    <a:lstStyle/>
                    <a:p>
                      <a:pPr algn="l" rtl="0" fontAlgn="ctr">
                        <a:buNone/>
                      </a:pPr>
                      <a:r>
                        <a:rPr lang="en-IN" sz="1100" b="1" i="0" u="none" strike="noStrike">
                          <a:solidFill>
                            <a:srgbClr val="000000"/>
                          </a:solidFill>
                          <a:effectLst/>
                          <a:latin typeface="Cambria" panose="02040503050406030204" pitchFamily="18" charset="0"/>
                        </a:rPr>
                        <a:t>ELSS Funds</a:t>
                      </a:r>
                    </a:p>
                  </a:txBody>
                  <a:tcPr marL="72000"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ctr" rtl="0" fontAlgn="ctr">
                        <a:buNone/>
                      </a:pPr>
                      <a:r>
                        <a:rPr lang="en-US" sz="1100" b="1" i="0" u="none" strike="noStrike">
                          <a:solidFill>
                            <a:srgbClr val="000000"/>
                          </a:solidFill>
                          <a:effectLst/>
                          <a:latin typeface="Cambria" panose="02040503050406030204" pitchFamily="18" charset="0"/>
                        </a:rPr>
                        <a:t> </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ctr" rtl="0" fontAlgn="ctr">
                        <a:buNone/>
                      </a:pPr>
                      <a:r>
                        <a:rPr lang="en-US" sz="1100" b="1" i="0" u="none" strike="noStrike">
                          <a:solidFill>
                            <a:srgbClr val="000000"/>
                          </a:solidFill>
                          <a:effectLst/>
                          <a:latin typeface="Cambria" panose="02040503050406030204" pitchFamily="18" charset="0"/>
                        </a:rPr>
                        <a:t> </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ctr" rtl="0" fontAlgn="ctr">
                        <a:buNone/>
                      </a:pPr>
                      <a:r>
                        <a:rPr lang="en-US" sz="1100" b="1" i="0" u="none" strike="noStrike">
                          <a:solidFill>
                            <a:srgbClr val="000000"/>
                          </a:solidFill>
                          <a:effectLst/>
                          <a:latin typeface="Cambria" panose="02040503050406030204" pitchFamily="18" charset="0"/>
                        </a:rPr>
                        <a:t> </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ctr" rtl="0" fontAlgn="ctr">
                        <a:buNone/>
                      </a:pPr>
                      <a:r>
                        <a:rPr lang="en-US" sz="1100" b="1" i="0" u="none" strike="noStrike">
                          <a:solidFill>
                            <a:srgbClr val="000000"/>
                          </a:solidFill>
                          <a:effectLst/>
                          <a:latin typeface="Cambria" panose="02040503050406030204" pitchFamily="18" charset="0"/>
                        </a:rPr>
                        <a:t> </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ctr" rtl="0" fontAlgn="ctr">
                        <a:buNone/>
                      </a:pPr>
                      <a:r>
                        <a:rPr lang="en-US" sz="1100" b="1" i="0" u="none" strike="noStrike">
                          <a:solidFill>
                            <a:srgbClr val="000000"/>
                          </a:solidFill>
                          <a:effectLst/>
                          <a:latin typeface="Cambria" panose="02040503050406030204" pitchFamily="18" charset="0"/>
                        </a:rPr>
                        <a:t> </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ctr" rtl="0" fontAlgn="ctr">
                        <a:buNone/>
                      </a:pPr>
                      <a:r>
                        <a:rPr lang="en-US" sz="1100" b="1" i="0" u="none" strike="noStrike">
                          <a:solidFill>
                            <a:srgbClr val="000000"/>
                          </a:solidFill>
                          <a:effectLst/>
                          <a:latin typeface="Cambria" panose="02040503050406030204" pitchFamily="18" charset="0"/>
                        </a:rPr>
                        <a:t> </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ctr" rtl="0" fontAlgn="ctr">
                        <a:buNone/>
                      </a:pPr>
                      <a:r>
                        <a:rPr lang="en-US" sz="1100" b="1" i="0" u="none" strike="noStrike">
                          <a:solidFill>
                            <a:srgbClr val="000000"/>
                          </a:solidFill>
                          <a:effectLst/>
                          <a:latin typeface="Cambria" panose="02040503050406030204" pitchFamily="18" charset="0"/>
                        </a:rPr>
                        <a:t> </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ctr" rtl="0" fontAlgn="ctr">
                        <a:buNone/>
                      </a:pPr>
                      <a:r>
                        <a:rPr lang="en-US" sz="1100" b="1" i="0" u="none" strike="noStrike" dirty="0">
                          <a:solidFill>
                            <a:srgbClr val="000000"/>
                          </a:solidFill>
                          <a:effectLst/>
                          <a:latin typeface="Cambria" panose="02040503050406030204" pitchFamily="18" charset="0"/>
                        </a:rPr>
                        <a:t> </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ctr" rtl="0" fontAlgn="ctr">
                        <a:buNone/>
                      </a:pPr>
                      <a:r>
                        <a:rPr lang="en-US" sz="1100" b="1" i="0" u="none" strike="noStrike" dirty="0">
                          <a:solidFill>
                            <a:srgbClr val="000000"/>
                          </a:solidFill>
                          <a:effectLst/>
                          <a:latin typeface="Cambria" panose="02040503050406030204" pitchFamily="18" charset="0"/>
                        </a:rPr>
                        <a:t> </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ctr" rtl="0" fontAlgn="ctr">
                        <a:buNone/>
                      </a:pPr>
                      <a:r>
                        <a:rPr lang="en-US" sz="1100" b="1" i="0" u="none" strike="noStrike">
                          <a:solidFill>
                            <a:srgbClr val="000000"/>
                          </a:solidFill>
                          <a:effectLst/>
                          <a:latin typeface="Cambria" panose="02040503050406030204" pitchFamily="18" charset="0"/>
                        </a:rPr>
                        <a:t> </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ctr" rtl="0" fontAlgn="ctr">
                        <a:buNone/>
                      </a:pPr>
                      <a:r>
                        <a:rPr lang="en-US" sz="1100" b="1" i="0" u="none" strike="noStrike">
                          <a:solidFill>
                            <a:srgbClr val="000000"/>
                          </a:solidFill>
                          <a:effectLst/>
                          <a:latin typeface="Cambria" panose="02040503050406030204" pitchFamily="18" charset="0"/>
                        </a:rPr>
                        <a:t> </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ctr" rtl="0" fontAlgn="ctr">
                        <a:buNone/>
                      </a:pPr>
                      <a:r>
                        <a:rPr lang="en-US" sz="1100" b="1" i="0" u="none" strike="noStrike">
                          <a:solidFill>
                            <a:srgbClr val="000000"/>
                          </a:solidFill>
                          <a:effectLst/>
                          <a:latin typeface="Cambria" panose="02040503050406030204" pitchFamily="18" charset="0"/>
                        </a:rPr>
                        <a:t> </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ctr" rtl="0" fontAlgn="ctr">
                        <a:buNone/>
                      </a:pPr>
                      <a:r>
                        <a:rPr lang="en-US" sz="1100" b="1" i="0" u="none" strike="noStrike">
                          <a:solidFill>
                            <a:srgbClr val="000000"/>
                          </a:solidFill>
                          <a:effectLst/>
                          <a:latin typeface="Cambria" panose="02040503050406030204" pitchFamily="18" charset="0"/>
                        </a:rPr>
                        <a:t> </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FBFBF"/>
                    </a:solidFill>
                  </a:tcPr>
                </a:tc>
                <a:tc>
                  <a:txBody>
                    <a:bodyPr/>
                    <a:lstStyle/>
                    <a:p>
                      <a:pPr algn="ctr" rtl="0" fontAlgn="ctr">
                        <a:buNone/>
                      </a:pPr>
                      <a:r>
                        <a:rPr lang="en-US" sz="1100" b="1" i="0" u="none" strike="noStrike">
                          <a:solidFill>
                            <a:srgbClr val="000000"/>
                          </a:solidFill>
                          <a:effectLst/>
                          <a:latin typeface="Cambria" panose="02040503050406030204" pitchFamily="18" charset="0"/>
                        </a:rPr>
                        <a:t> </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FBFBF"/>
                    </a:solidFill>
                  </a:tcPr>
                </a:tc>
                <a:tc>
                  <a:txBody>
                    <a:bodyPr/>
                    <a:lstStyle/>
                    <a:p>
                      <a:pPr algn="ctr" rtl="0" fontAlgn="ctr">
                        <a:buNone/>
                      </a:pPr>
                      <a:r>
                        <a:rPr lang="en-US" sz="1100" b="1" i="0" u="none" strike="noStrike">
                          <a:solidFill>
                            <a:srgbClr val="000000"/>
                          </a:solidFill>
                          <a:effectLst/>
                          <a:latin typeface="Cambria" panose="02040503050406030204" pitchFamily="18" charset="0"/>
                        </a:rPr>
                        <a:t> </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FBFBF"/>
                    </a:solidFill>
                  </a:tcPr>
                </a:tc>
                <a:tc>
                  <a:txBody>
                    <a:bodyPr/>
                    <a:lstStyle/>
                    <a:p>
                      <a:pPr algn="ctr" rtl="0" fontAlgn="ctr">
                        <a:buNone/>
                      </a:pPr>
                      <a:r>
                        <a:rPr lang="en-US" sz="1100" b="1" i="0" u="none" strike="noStrike">
                          <a:solidFill>
                            <a:srgbClr val="000000"/>
                          </a:solidFill>
                          <a:effectLst/>
                          <a:latin typeface="Cambria" panose="02040503050406030204" pitchFamily="18" charset="0"/>
                        </a:rPr>
                        <a:t> </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FBFBF"/>
                    </a:solidFill>
                  </a:tcPr>
                </a:tc>
                <a:extLst>
                  <a:ext uri="{0D108BD9-81ED-4DB2-BD59-A6C34878D82A}">
                    <a16:rowId xmlns:a16="http://schemas.microsoft.com/office/drawing/2014/main" val="1474340629"/>
                  </a:ext>
                </a:extLst>
              </a:tr>
              <a:tr h="268407">
                <a:tc>
                  <a:txBody>
                    <a:bodyPr/>
                    <a:lstStyle/>
                    <a:p>
                      <a:pPr algn="l" rtl="0" fontAlgn="ctr">
                        <a:buNone/>
                      </a:pPr>
                      <a:r>
                        <a:rPr lang="en-US" sz="1100" b="0" i="0" u="none" strike="noStrike">
                          <a:solidFill>
                            <a:srgbClr val="000000"/>
                          </a:solidFill>
                          <a:effectLst/>
                          <a:latin typeface="Cambria" panose="02040503050406030204" pitchFamily="18" charset="0"/>
                        </a:rPr>
                        <a:t>Quant ELSS Tax Saver Fund(G)</a:t>
                      </a:r>
                    </a:p>
                  </a:txBody>
                  <a:tcPr marL="72000"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13,382.30</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13-Apr-2000</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1.88</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7.14</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14.48</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13.04</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-0.22</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15.08</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14.41</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18.98</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15.14</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1.46</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72.51</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13.66</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6.68</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7.15</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39316956"/>
                  </a:ext>
                </a:extLst>
              </a:tr>
              <a:tr h="268407">
                <a:tc>
                  <a:txBody>
                    <a:bodyPr/>
                    <a:lstStyle/>
                    <a:p>
                      <a:pPr algn="l" rtl="0" fontAlgn="ctr">
                        <a:buNone/>
                      </a:pPr>
                      <a:r>
                        <a:rPr lang="en-IN" sz="1100" b="0" i="0" u="none" strike="noStrike">
                          <a:solidFill>
                            <a:srgbClr val="000000"/>
                          </a:solidFill>
                          <a:effectLst/>
                          <a:latin typeface="Cambria" panose="02040503050406030204" pitchFamily="18" charset="0"/>
                        </a:rPr>
                        <a:t>Bandhan ELSS Tax Saver Fund-Reg(G)</a:t>
                      </a:r>
                    </a:p>
                  </a:txBody>
                  <a:tcPr marL="72000"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7,004.60</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26-Dec-2008</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1.80</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3.65</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1.52</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3.77</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-0.24</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9.89</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12.03</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14.20</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16.89</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1.55</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68.80</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16.05</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10.09</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5.06</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2438356886"/>
                  </a:ext>
                </a:extLst>
              </a:tr>
              <a:tr h="268407">
                <a:tc>
                  <a:txBody>
                    <a:bodyPr/>
                    <a:lstStyle/>
                    <a:p>
                      <a:pPr algn="l" rtl="0" fontAlgn="ctr">
                        <a:buNone/>
                      </a:pPr>
                      <a:r>
                        <a:rPr lang="en-IN" sz="1100" b="0" i="0" u="none" strike="noStrike" dirty="0">
                          <a:solidFill>
                            <a:srgbClr val="000000"/>
                          </a:solidFill>
                          <a:effectLst/>
                          <a:latin typeface="Cambria" panose="02040503050406030204" pitchFamily="18" charset="0"/>
                        </a:rPr>
                        <a:t>Kotak ELSS Tax Saver Fund(G)</a:t>
                      </a:r>
                    </a:p>
                  </a:txBody>
                  <a:tcPr marL="72000"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dirty="0">
                          <a:solidFill>
                            <a:srgbClr val="000000"/>
                          </a:solidFill>
                          <a:effectLst/>
                          <a:latin typeface="Cambria" panose="02040503050406030204" pitchFamily="18" charset="0"/>
                        </a:rPr>
                        <a:t>6,341.90</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dirty="0">
                          <a:solidFill>
                            <a:srgbClr val="000000"/>
                          </a:solidFill>
                          <a:effectLst/>
                          <a:latin typeface="Cambria" panose="02040503050406030204" pitchFamily="18" charset="0"/>
                        </a:rPr>
                        <a:t>23-Nov-2005</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dirty="0">
                          <a:solidFill>
                            <a:srgbClr val="000000"/>
                          </a:solidFill>
                          <a:effectLst/>
                          <a:latin typeface="Cambria" panose="02040503050406030204" pitchFamily="18" charset="0"/>
                        </a:rPr>
                        <a:t>2.74</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dirty="0">
                          <a:solidFill>
                            <a:srgbClr val="000000"/>
                          </a:solidFill>
                          <a:effectLst/>
                          <a:latin typeface="Cambria" panose="02040503050406030204" pitchFamily="18" charset="0"/>
                        </a:rPr>
                        <a:t>4.71</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dirty="0">
                          <a:solidFill>
                            <a:srgbClr val="000000"/>
                          </a:solidFill>
                          <a:effectLst/>
                          <a:latin typeface="Cambria" panose="02040503050406030204" pitchFamily="18" charset="0"/>
                        </a:rPr>
                        <a:t>2.23</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dirty="0">
                          <a:solidFill>
                            <a:srgbClr val="000000"/>
                          </a:solidFill>
                          <a:effectLst/>
                          <a:latin typeface="Cambria" panose="02040503050406030204" pitchFamily="18" charset="0"/>
                        </a:rPr>
                        <a:t>1.77</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dirty="0">
                          <a:solidFill>
                            <a:srgbClr val="000000"/>
                          </a:solidFill>
                          <a:effectLst/>
                          <a:latin typeface="Cambria" panose="02040503050406030204" pitchFamily="18" charset="0"/>
                        </a:rPr>
                        <a:t>-1.12</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dirty="0">
                          <a:solidFill>
                            <a:srgbClr val="000000"/>
                          </a:solidFill>
                          <a:effectLst/>
                          <a:latin typeface="Cambria" panose="02040503050406030204" pitchFamily="18" charset="0"/>
                        </a:rPr>
                        <a:t>11.04</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dirty="0">
                          <a:solidFill>
                            <a:srgbClr val="000000"/>
                          </a:solidFill>
                          <a:effectLst/>
                          <a:latin typeface="Cambria" panose="02040503050406030204" pitchFamily="18" charset="0"/>
                        </a:rPr>
                        <a:t>12.00</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dirty="0">
                          <a:solidFill>
                            <a:srgbClr val="000000"/>
                          </a:solidFill>
                          <a:effectLst/>
                          <a:latin typeface="Cambria" panose="02040503050406030204" pitchFamily="18" charset="0"/>
                        </a:rPr>
                        <a:t>13.44</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dirty="0">
                          <a:solidFill>
                            <a:srgbClr val="000000"/>
                          </a:solidFill>
                          <a:effectLst/>
                          <a:latin typeface="Cambria" panose="02040503050406030204" pitchFamily="18" charset="0"/>
                        </a:rPr>
                        <a:t>12.64</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1.56</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65.44</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23.33</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10.71</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0.52</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139847507"/>
                  </a:ext>
                </a:extLst>
              </a:tr>
              <a:tr h="268407">
                <a:tc>
                  <a:txBody>
                    <a:bodyPr/>
                    <a:lstStyle/>
                    <a:p>
                      <a:pPr algn="l" rtl="0" fontAlgn="ctr">
                        <a:buNone/>
                      </a:pPr>
                      <a:r>
                        <a:rPr lang="en-US" sz="1100" b="0" i="0" u="none" strike="noStrike">
                          <a:solidFill>
                            <a:srgbClr val="000000"/>
                          </a:solidFill>
                          <a:effectLst/>
                          <a:latin typeface="Cambria" panose="02040503050406030204" pitchFamily="18" charset="0"/>
                        </a:rPr>
                        <a:t>Motilal Oswal ELSS Tax Saver Fund-Reg(G)</a:t>
                      </a:r>
                    </a:p>
                  </a:txBody>
                  <a:tcPr marL="72000"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4,783.81</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21-Jan-2015</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-1.84</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1.91</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12.34</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5.16</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4.45</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20.23</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16.31</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15.81</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15.86</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1.61</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13.59</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35.27</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48.71</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2.43</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3323128849"/>
                  </a:ext>
                </a:extLst>
              </a:tr>
              <a:tr h="268407">
                <a:tc>
                  <a:txBody>
                    <a:bodyPr/>
                    <a:lstStyle/>
                    <a:p>
                      <a:pPr algn="l" rtl="0" fontAlgn="ctr">
                        <a:buNone/>
                      </a:pPr>
                      <a:r>
                        <a:rPr lang="en-US" sz="1100" b="0" i="0" u="none" strike="noStrike">
                          <a:solidFill>
                            <a:srgbClr val="000000"/>
                          </a:solidFill>
                          <a:effectLst/>
                          <a:latin typeface="Cambria" panose="02040503050406030204" pitchFamily="18" charset="0"/>
                        </a:rPr>
                        <a:t>WOC ELSS Tax Saver Fund-Reg(G)</a:t>
                      </a:r>
                    </a:p>
                  </a:txBody>
                  <a:tcPr marL="72000"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493.51</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14-Oct-2022</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3.58</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7.31</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5.54</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3.67</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4.93</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15.76</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16.77</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2.10</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55.29</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11.94</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30.07</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2.70</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4278342591"/>
                  </a:ext>
                </a:extLst>
              </a:tr>
              <a:tr h="268407">
                <a:tc>
                  <a:txBody>
                    <a:bodyPr/>
                    <a:lstStyle/>
                    <a:p>
                      <a:pPr algn="l" rtl="0" fontAlgn="ctr">
                        <a:buNone/>
                      </a:pPr>
                      <a:r>
                        <a:rPr lang="en-IN" sz="1100" b="1" i="1" u="none" strike="noStrike">
                          <a:solidFill>
                            <a:srgbClr val="000000"/>
                          </a:solidFill>
                          <a:effectLst/>
                          <a:latin typeface="Cambria" panose="02040503050406030204" pitchFamily="18" charset="0"/>
                        </a:rPr>
                        <a:t>NIFTY 50 - TRI</a:t>
                      </a:r>
                    </a:p>
                  </a:txBody>
                  <a:tcPr marL="72000"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1" i="1" u="none" strike="noStrike">
                          <a:solidFill>
                            <a:srgbClr val="000000"/>
                          </a:solidFill>
                          <a:effectLst/>
                          <a:latin typeface="Cambria" panose="02040503050406030204" pitchFamily="18" charset="0"/>
                        </a:rPr>
                        <a:t> </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1" i="1" u="none" strike="noStrike">
                          <a:solidFill>
                            <a:srgbClr val="000000"/>
                          </a:solidFill>
                          <a:effectLst/>
                          <a:latin typeface="Cambria" panose="02040503050406030204" pitchFamily="18" charset="0"/>
                        </a:rPr>
                        <a:t> </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1" i="1" u="none" strike="noStrike">
                          <a:solidFill>
                            <a:srgbClr val="000000"/>
                          </a:solidFill>
                          <a:effectLst/>
                          <a:latin typeface="Cambria" panose="02040503050406030204" pitchFamily="18" charset="0"/>
                        </a:rPr>
                        <a:t>2.37</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1" i="1" u="none" strike="noStrike">
                          <a:solidFill>
                            <a:srgbClr val="000000"/>
                          </a:solidFill>
                          <a:effectLst/>
                          <a:latin typeface="Cambria" panose="02040503050406030204" pitchFamily="18" charset="0"/>
                        </a:rPr>
                        <a:t>2.28</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1" i="1" u="none" strike="noStrike">
                          <a:solidFill>
                            <a:srgbClr val="000000"/>
                          </a:solidFill>
                          <a:effectLst/>
                          <a:latin typeface="Cambria" panose="02040503050406030204" pitchFamily="18" charset="0"/>
                        </a:rPr>
                        <a:t>-2.98</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1" i="1" u="none" strike="noStrike">
                          <a:solidFill>
                            <a:srgbClr val="000000"/>
                          </a:solidFill>
                          <a:effectLst/>
                          <a:latin typeface="Cambria" panose="02040503050406030204" pitchFamily="18" charset="0"/>
                        </a:rPr>
                        <a:t>-0.43</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1" i="1" u="none" strike="noStrike">
                          <a:solidFill>
                            <a:srgbClr val="000000"/>
                          </a:solidFill>
                          <a:effectLst/>
                          <a:latin typeface="Cambria" panose="02040503050406030204" pitchFamily="18" charset="0"/>
                        </a:rPr>
                        <a:t>0.06</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1" i="1" u="none" strike="noStrike">
                          <a:solidFill>
                            <a:srgbClr val="000000"/>
                          </a:solidFill>
                          <a:effectLst/>
                          <a:latin typeface="Cambria" panose="02040503050406030204" pitchFamily="18" charset="0"/>
                        </a:rPr>
                        <a:t>8.56</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1" i="1" u="none" strike="noStrike">
                          <a:solidFill>
                            <a:srgbClr val="000000"/>
                          </a:solidFill>
                          <a:effectLst/>
                          <a:latin typeface="Cambria" panose="02040503050406030204" pitchFamily="18" charset="0"/>
                        </a:rPr>
                        <a:t>10.39</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1" i="1" u="none" strike="noStrike">
                          <a:solidFill>
                            <a:srgbClr val="000000"/>
                          </a:solidFill>
                          <a:effectLst/>
                          <a:latin typeface="Cambria" panose="02040503050406030204" pitchFamily="18" charset="0"/>
                        </a:rPr>
                        <a:t>12.27</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 </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 </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 </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 </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 </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dirty="0">
                          <a:solidFill>
                            <a:srgbClr val="000000"/>
                          </a:solidFill>
                          <a:effectLst/>
                          <a:latin typeface="Cambria" panose="02040503050406030204" pitchFamily="18" charset="0"/>
                        </a:rPr>
                        <a:t> </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946818044"/>
                  </a:ext>
                </a:extLst>
              </a:tr>
            </a:tbl>
          </a:graphicData>
        </a:graphic>
      </p:graphicFrame>
      <p:sp>
        <p:nvSpPr>
          <p:cNvPr id="11" name="TextBox 10">
            <a:extLst>
              <a:ext uri="{FF2B5EF4-FFF2-40B4-BE49-F238E27FC236}">
                <a16:creationId xmlns:a16="http://schemas.microsoft.com/office/drawing/2014/main" id="{3207D251-794F-FE9F-6879-16203DFBFB22}"/>
              </a:ext>
            </a:extLst>
          </p:cNvPr>
          <p:cNvSpPr txBox="1"/>
          <p:nvPr/>
        </p:nvSpPr>
        <p:spPr>
          <a:xfrm>
            <a:off x="0" y="6211602"/>
            <a:ext cx="5986027" cy="40011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00" b="0" i="1" u="none" strike="noStrike" kern="1200" cap="none" spc="0" normalizeH="0" baseline="0" noProof="0" dirty="0">
                <a:ln>
                  <a:noFill/>
                </a:ln>
                <a:solidFill>
                  <a:prstClr val="black"/>
                </a:solidFill>
                <a:effectLst/>
                <a:uLnTx/>
                <a:uFillTx/>
                <a:latin typeface="Cambria" pitchFamily="18" charset="0"/>
                <a:ea typeface="Cambria" pitchFamily="18" charset="0"/>
                <a:cs typeface="+mn-cs"/>
              </a:rPr>
              <a:t>*Performance as on July 31st, 2026, **performance &lt;1year is absolute</a:t>
            </a:r>
          </a:p>
          <a:p>
            <a:pPr marL="0" marR="0" lvl="0" indent="0" algn="l" defTabSz="914400" rtl="0" eaLnBrk="1" fontAlgn="auto" latinLnBrk="0" hangingPunct="1">
              <a:lnSpc>
                <a:spcPct val="100000"/>
              </a:lnSpc>
              <a:spcBef>
                <a:spcPts val="0"/>
              </a:spcBef>
              <a:spcAft>
                <a:spcPts val="0"/>
              </a:spcAft>
              <a:buClrTx/>
              <a:buSzTx/>
              <a:buFontTx/>
              <a:buNone/>
              <a:tabLst/>
              <a:defRPr/>
            </a:pPr>
            <a:r>
              <a:rPr lang="en-IN" sz="1000" i="1" dirty="0">
                <a:solidFill>
                  <a:prstClr val="black"/>
                </a:solidFill>
                <a:latin typeface="Cambria" panose="02040503050406030204" pitchFamily="18" charset="0"/>
                <a:ea typeface="Cambria" panose="02040503050406030204" pitchFamily="18" charset="0"/>
              </a:rPr>
              <a:t>Highlighted Funds are under watchlist</a:t>
            </a:r>
            <a:endParaRPr kumimoji="0" lang="en-IN" sz="1000" b="0" i="1"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endParaRPr>
          </a:p>
        </p:txBody>
      </p:sp>
      <p:sp>
        <p:nvSpPr>
          <p:cNvPr id="13" name="TextBox 12">
            <a:extLst>
              <a:ext uri="{FF2B5EF4-FFF2-40B4-BE49-F238E27FC236}">
                <a16:creationId xmlns:a16="http://schemas.microsoft.com/office/drawing/2014/main" id="{2C1371E1-0B98-EC23-FE29-CA2DA45DECA0}"/>
              </a:ext>
            </a:extLst>
          </p:cNvPr>
          <p:cNvSpPr txBox="1"/>
          <p:nvPr/>
        </p:nvSpPr>
        <p:spPr>
          <a:xfrm>
            <a:off x="29833" y="5561169"/>
            <a:ext cx="12121754" cy="646331"/>
          </a:xfrm>
          <a:prstGeom prst="rect">
            <a:avLst/>
          </a:prstGeom>
          <a:noFill/>
        </p:spPr>
        <p:txBody>
          <a:bodyPr wrap="square">
            <a:spAutoFit/>
          </a:bodyPr>
          <a:lstStyle/>
          <a:p>
            <a:pPr marL="0" marR="0" lvl="0" indent="0" algn="just" defTabSz="914400" rtl="0" eaLnBrk="1" fontAlgn="auto" latinLnBrk="0" hangingPunct="1">
              <a:lnSpc>
                <a:spcPct val="100000"/>
              </a:lnSpc>
              <a:spcBef>
                <a:spcPts val="0"/>
              </a:spcBef>
              <a:spcAft>
                <a:spcPts val="0"/>
              </a:spcAft>
              <a:buClrTx/>
              <a:buSzTx/>
              <a:buFontTx/>
              <a:buNone/>
              <a:tabLst/>
              <a:defRPr/>
            </a:pPr>
            <a:r>
              <a:rPr kumimoji="0" lang="en-US" sz="900" b="0" i="1"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Mutual Fund Distribution Services are offered through AMFI-registered Mutual Fund Distributor. Centricity Financial Distribution Private Limited, AMFI Registration Number - ARN 189274, with initial registration dated 26.10.2021 and current validity of ARN until 25.10.2027, disclaims any responsibility for losses or damages arising from investments made in mutual funds distributed through its services. Mutual fund investments are subject to market risks, read all scheme related documents carefully . Centricity Financial Distribution Private Limited does not guarantee or assure any specific returns on investments and does not assume any liability for the performance of mutual fund schemes. Investors are advised to consider their individual risk tolerance, investment objectives, and financial situation before investing. It is recommended to consult with a financial advisor to ensure that the chosen mutual fund products align with the investor’s needs and goals.</a:t>
            </a:r>
            <a:endParaRPr kumimoji="0" lang="en-IN" sz="900" b="0" i="1"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endParaRPr>
          </a:p>
        </p:txBody>
      </p:sp>
    </p:spTree>
    <p:extLst>
      <p:ext uri="{BB962C8B-B14F-4D97-AF65-F5344CB8AC3E}">
        <p14:creationId xmlns:p14="http://schemas.microsoft.com/office/powerpoint/2010/main" val="1118215413"/>
      </p:ext>
    </p:extLst>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8FECADE-95D9-D730-F4D4-1ADC4FB8A048}"/>
            </a:ext>
          </a:extLst>
        </p:cNvPr>
        <p:cNvGrpSpPr/>
        <p:nvPr/>
      </p:nvGrpSpPr>
      <p:grpSpPr>
        <a:xfrm>
          <a:off x="0" y="0"/>
          <a:ext cx="0" cy="0"/>
          <a:chOff x="0" y="0"/>
          <a:chExt cx="0" cy="0"/>
        </a:xfrm>
      </p:grpSpPr>
      <p:sp>
        <p:nvSpPr>
          <p:cNvPr id="5" name="Rectangle 4">
            <a:extLst>
              <a:ext uri="{FF2B5EF4-FFF2-40B4-BE49-F238E27FC236}">
                <a16:creationId xmlns:a16="http://schemas.microsoft.com/office/drawing/2014/main" id="{DD29E502-87F7-B3C8-F39F-3658FB168BAF}"/>
              </a:ext>
            </a:extLst>
          </p:cNvPr>
          <p:cNvSpPr/>
          <p:nvPr/>
        </p:nvSpPr>
        <p:spPr>
          <a:xfrm>
            <a:off x="0" y="0"/>
            <a:ext cx="12192000" cy="821635"/>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a:ln>
                  <a:noFill/>
                </a:ln>
                <a:solidFill>
                  <a:prstClr val="white"/>
                </a:solidFill>
                <a:effectLst/>
                <a:uLnTx/>
                <a:uFillTx/>
                <a:latin typeface="Cambria" panose="02040503050406030204" pitchFamily="18" charset="0"/>
                <a:ea typeface="Cambria" panose="02040503050406030204" pitchFamily="18" charset="0"/>
                <a:cs typeface="+mn-cs"/>
              </a:rPr>
              <a:t>  MUTUAL FUNDS – EQUITY</a:t>
            </a:r>
            <a:endParaRPr kumimoji="0" lang="en-IN" sz="2800" b="1"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 name="Rectangle 5">
            <a:extLst>
              <a:ext uri="{FF2B5EF4-FFF2-40B4-BE49-F238E27FC236}">
                <a16:creationId xmlns:a16="http://schemas.microsoft.com/office/drawing/2014/main" id="{1EC7B187-A42E-FBA2-47A0-1D1D712D851A}"/>
              </a:ext>
            </a:extLst>
          </p:cNvPr>
          <p:cNvSpPr/>
          <p:nvPr/>
        </p:nvSpPr>
        <p:spPr>
          <a:xfrm>
            <a:off x="0" y="6622036"/>
            <a:ext cx="12192000" cy="235963"/>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 name="Rectangle 8">
            <a:extLst>
              <a:ext uri="{FF2B5EF4-FFF2-40B4-BE49-F238E27FC236}">
                <a16:creationId xmlns:a16="http://schemas.microsoft.com/office/drawing/2014/main" id="{9EEABAC8-7868-34D8-1F24-397F53C754AC}"/>
              </a:ext>
            </a:extLst>
          </p:cNvPr>
          <p:cNvSpPr/>
          <p:nvPr/>
        </p:nvSpPr>
        <p:spPr>
          <a:xfrm>
            <a:off x="0" y="808383"/>
            <a:ext cx="12192000" cy="45719"/>
          </a:xfrm>
          <a:prstGeom prst="rect">
            <a:avLst/>
          </a:prstGeom>
          <a:solidFill>
            <a:schemeClr val="bg1">
              <a:lumMod val="6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 name="Slide Number Placeholder 18">
            <a:extLst>
              <a:ext uri="{FF2B5EF4-FFF2-40B4-BE49-F238E27FC236}">
                <a16:creationId xmlns:a16="http://schemas.microsoft.com/office/drawing/2014/main" id="{8669B61B-61BC-5EC5-7C2A-98F358C3C36B}"/>
              </a:ext>
            </a:extLst>
          </p:cNvPr>
          <p:cNvSpPr txBox="1">
            <a:spLocks/>
          </p:cNvSpPr>
          <p:nvPr/>
        </p:nvSpPr>
        <p:spPr>
          <a:xfrm>
            <a:off x="9448800" y="6588981"/>
            <a:ext cx="2743200" cy="365125"/>
          </a:xfrm>
          <a:prstGeom prst="rect">
            <a:avLst/>
          </a:prstGeom>
        </p:spPr>
        <p:txBody>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1E62F875-1F54-4527-993B-FB1D0CCB3E02}" type="slidenum">
              <a:rPr kumimoji="0" lang="en-IN" sz="1200" b="1" i="0" u="none" strike="noStrike" kern="1200" cap="none" spc="0" normalizeH="0" baseline="0" noProof="0" smtClean="0">
                <a:ln>
                  <a:noFill/>
                </a:ln>
                <a:solidFill>
                  <a:prstClr val="white"/>
                </a:solidFill>
                <a:effectLst/>
                <a:uLnTx/>
                <a:uFillTx/>
                <a:latin typeface="Cambria" panose="02040503050406030204" pitchFamily="18" charset="0"/>
                <a:ea typeface="Cambria" panose="02040503050406030204" pitchFamily="18" charset="0"/>
                <a:cs typeface="+mn-cs"/>
              </a:rPr>
              <a:pPr marL="0" marR="0" lvl="0" indent="0" algn="r" defTabSz="914400" rtl="0" eaLnBrk="1" fontAlgn="auto" latinLnBrk="0" hangingPunct="1">
                <a:lnSpc>
                  <a:spcPct val="100000"/>
                </a:lnSpc>
                <a:spcBef>
                  <a:spcPts val="0"/>
                </a:spcBef>
                <a:spcAft>
                  <a:spcPts val="0"/>
                </a:spcAft>
                <a:buClrTx/>
                <a:buSzTx/>
                <a:buFontTx/>
                <a:buNone/>
                <a:tabLst/>
                <a:defRPr/>
              </a:pPr>
              <a:t>15</a:t>
            </a:fld>
            <a:endParaRPr kumimoji="0" lang="en-IN" sz="1200" b="1" i="0" u="none" strike="noStrike" kern="1200" cap="none" spc="0" normalizeH="0" baseline="0" noProof="0">
              <a:ln>
                <a:noFill/>
              </a:ln>
              <a:solidFill>
                <a:prstClr val="white"/>
              </a:solidFill>
              <a:effectLst/>
              <a:uLnTx/>
              <a:uFillTx/>
              <a:latin typeface="Cambria" panose="02040503050406030204" pitchFamily="18" charset="0"/>
              <a:ea typeface="Cambria" panose="02040503050406030204" pitchFamily="18" charset="0"/>
              <a:cs typeface="+mn-cs"/>
            </a:endParaRPr>
          </a:p>
        </p:txBody>
      </p:sp>
      <p:pic>
        <p:nvPicPr>
          <p:cNvPr id="7" name="Picture 6" descr="A white text on a black background&#10;&#10;AI-generated content may be incorrect.">
            <a:extLst>
              <a:ext uri="{FF2B5EF4-FFF2-40B4-BE49-F238E27FC236}">
                <a16:creationId xmlns:a16="http://schemas.microsoft.com/office/drawing/2014/main" id="{A92A772F-8A28-45EB-3C46-D39B742F4256}"/>
              </a:ext>
            </a:extLst>
          </p:cNvPr>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10362466" y="234062"/>
            <a:ext cx="1559328" cy="340260"/>
          </a:xfrm>
          <a:prstGeom prst="rect">
            <a:avLst/>
          </a:prstGeom>
        </p:spPr>
      </p:pic>
      <p:graphicFrame>
        <p:nvGraphicFramePr>
          <p:cNvPr id="3" name="Table 2">
            <a:extLst>
              <a:ext uri="{FF2B5EF4-FFF2-40B4-BE49-F238E27FC236}">
                <a16:creationId xmlns:a16="http://schemas.microsoft.com/office/drawing/2014/main" id="{1F497803-0CBD-0A66-ADC5-120E0EC34ACE}"/>
              </a:ext>
            </a:extLst>
          </p:cNvPr>
          <p:cNvGraphicFramePr>
            <a:graphicFrameLocks noGrp="1"/>
          </p:cNvGraphicFramePr>
          <p:nvPr>
            <p:extLst>
              <p:ext uri="{D42A27DB-BD31-4B8C-83A1-F6EECF244321}">
                <p14:modId xmlns:p14="http://schemas.microsoft.com/office/powerpoint/2010/main" val="105862884"/>
              </p:ext>
            </p:extLst>
          </p:nvPr>
        </p:nvGraphicFramePr>
        <p:xfrm>
          <a:off x="61236" y="896311"/>
          <a:ext cx="12008846" cy="4649865"/>
        </p:xfrm>
        <a:graphic>
          <a:graphicData uri="http://schemas.openxmlformats.org/drawingml/2006/table">
            <a:tbl>
              <a:tblPr/>
              <a:tblGrid>
                <a:gridCol w="3507223">
                  <a:extLst>
                    <a:ext uri="{9D8B030D-6E8A-4147-A177-3AD203B41FA5}">
                      <a16:colId xmlns:a16="http://schemas.microsoft.com/office/drawing/2014/main" val="719175446"/>
                    </a:ext>
                  </a:extLst>
                </a:gridCol>
                <a:gridCol w="739625">
                  <a:extLst>
                    <a:ext uri="{9D8B030D-6E8A-4147-A177-3AD203B41FA5}">
                      <a16:colId xmlns:a16="http://schemas.microsoft.com/office/drawing/2014/main" val="1962796673"/>
                    </a:ext>
                  </a:extLst>
                </a:gridCol>
                <a:gridCol w="1016000">
                  <a:extLst>
                    <a:ext uri="{9D8B030D-6E8A-4147-A177-3AD203B41FA5}">
                      <a16:colId xmlns:a16="http://schemas.microsoft.com/office/drawing/2014/main" val="622701805"/>
                    </a:ext>
                  </a:extLst>
                </a:gridCol>
                <a:gridCol w="443776">
                  <a:extLst>
                    <a:ext uri="{9D8B030D-6E8A-4147-A177-3AD203B41FA5}">
                      <a16:colId xmlns:a16="http://schemas.microsoft.com/office/drawing/2014/main" val="2589421659"/>
                    </a:ext>
                  </a:extLst>
                </a:gridCol>
                <a:gridCol w="480756">
                  <a:extLst>
                    <a:ext uri="{9D8B030D-6E8A-4147-A177-3AD203B41FA5}">
                      <a16:colId xmlns:a16="http://schemas.microsoft.com/office/drawing/2014/main" val="432588654"/>
                    </a:ext>
                  </a:extLst>
                </a:gridCol>
                <a:gridCol w="530064">
                  <a:extLst>
                    <a:ext uri="{9D8B030D-6E8A-4147-A177-3AD203B41FA5}">
                      <a16:colId xmlns:a16="http://schemas.microsoft.com/office/drawing/2014/main" val="675574370"/>
                    </a:ext>
                  </a:extLst>
                </a:gridCol>
                <a:gridCol w="530064">
                  <a:extLst>
                    <a:ext uri="{9D8B030D-6E8A-4147-A177-3AD203B41FA5}">
                      <a16:colId xmlns:a16="http://schemas.microsoft.com/office/drawing/2014/main" val="4253627376"/>
                    </a:ext>
                  </a:extLst>
                </a:gridCol>
                <a:gridCol w="480756">
                  <a:extLst>
                    <a:ext uri="{9D8B030D-6E8A-4147-A177-3AD203B41FA5}">
                      <a16:colId xmlns:a16="http://schemas.microsoft.com/office/drawing/2014/main" val="560055501"/>
                    </a:ext>
                  </a:extLst>
                </a:gridCol>
                <a:gridCol w="480756">
                  <a:extLst>
                    <a:ext uri="{9D8B030D-6E8A-4147-A177-3AD203B41FA5}">
                      <a16:colId xmlns:a16="http://schemas.microsoft.com/office/drawing/2014/main" val="2382418132"/>
                    </a:ext>
                  </a:extLst>
                </a:gridCol>
                <a:gridCol w="480756">
                  <a:extLst>
                    <a:ext uri="{9D8B030D-6E8A-4147-A177-3AD203B41FA5}">
                      <a16:colId xmlns:a16="http://schemas.microsoft.com/office/drawing/2014/main" val="3344445378"/>
                    </a:ext>
                  </a:extLst>
                </a:gridCol>
                <a:gridCol w="480756">
                  <a:extLst>
                    <a:ext uri="{9D8B030D-6E8A-4147-A177-3AD203B41FA5}">
                      <a16:colId xmlns:a16="http://schemas.microsoft.com/office/drawing/2014/main" val="116942705"/>
                    </a:ext>
                  </a:extLst>
                </a:gridCol>
                <a:gridCol w="440551">
                  <a:extLst>
                    <a:ext uri="{9D8B030D-6E8A-4147-A177-3AD203B41FA5}">
                      <a16:colId xmlns:a16="http://schemas.microsoft.com/office/drawing/2014/main" val="253433176"/>
                    </a:ext>
                  </a:extLst>
                </a:gridCol>
                <a:gridCol w="607252">
                  <a:extLst>
                    <a:ext uri="{9D8B030D-6E8A-4147-A177-3AD203B41FA5}">
                      <a16:colId xmlns:a16="http://schemas.microsoft.com/office/drawing/2014/main" val="3713538217"/>
                    </a:ext>
                  </a:extLst>
                </a:gridCol>
                <a:gridCol w="443776">
                  <a:extLst>
                    <a:ext uri="{9D8B030D-6E8A-4147-A177-3AD203B41FA5}">
                      <a16:colId xmlns:a16="http://schemas.microsoft.com/office/drawing/2014/main" val="295212773"/>
                    </a:ext>
                  </a:extLst>
                </a:gridCol>
                <a:gridCol w="394467">
                  <a:extLst>
                    <a:ext uri="{9D8B030D-6E8A-4147-A177-3AD203B41FA5}">
                      <a16:colId xmlns:a16="http://schemas.microsoft.com/office/drawing/2014/main" val="3874837831"/>
                    </a:ext>
                  </a:extLst>
                </a:gridCol>
                <a:gridCol w="443776">
                  <a:extLst>
                    <a:ext uri="{9D8B030D-6E8A-4147-A177-3AD203B41FA5}">
                      <a16:colId xmlns:a16="http://schemas.microsoft.com/office/drawing/2014/main" val="3641021082"/>
                    </a:ext>
                  </a:extLst>
                </a:gridCol>
                <a:gridCol w="508492">
                  <a:extLst>
                    <a:ext uri="{9D8B030D-6E8A-4147-A177-3AD203B41FA5}">
                      <a16:colId xmlns:a16="http://schemas.microsoft.com/office/drawing/2014/main" val="4028418469"/>
                    </a:ext>
                  </a:extLst>
                </a:gridCol>
              </a:tblGrid>
              <a:tr h="397029">
                <a:tc>
                  <a:txBody>
                    <a:bodyPr/>
                    <a:lstStyle/>
                    <a:p>
                      <a:pPr algn="l" rtl="0" fontAlgn="ctr">
                        <a:buNone/>
                      </a:pPr>
                      <a:r>
                        <a:rPr lang="en-IN" sz="1100" b="1" i="0" u="none" strike="noStrike">
                          <a:solidFill>
                            <a:srgbClr val="FFFFFF"/>
                          </a:solidFill>
                          <a:effectLst/>
                          <a:latin typeface="Cambria" panose="02040503050406030204" pitchFamily="18" charset="0"/>
                        </a:rPr>
                        <a:t>Scheme Name</a:t>
                      </a:r>
                    </a:p>
                  </a:txBody>
                  <a:tcPr marL="72000" marR="7525" marT="7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D0D0D"/>
                    </a:solidFill>
                  </a:tcPr>
                </a:tc>
                <a:tc>
                  <a:txBody>
                    <a:bodyPr/>
                    <a:lstStyle/>
                    <a:p>
                      <a:pPr algn="ctr" rtl="0" fontAlgn="ctr">
                        <a:buNone/>
                      </a:pPr>
                      <a:r>
                        <a:rPr lang="en-IN" sz="1100" b="1" i="0" u="none" strike="noStrike">
                          <a:solidFill>
                            <a:srgbClr val="FFFFFF"/>
                          </a:solidFill>
                          <a:effectLst/>
                          <a:latin typeface="Cambria" panose="02040503050406030204" pitchFamily="18" charset="0"/>
                        </a:rPr>
                        <a:t>AUM </a:t>
                      </a:r>
                    </a:p>
                  </a:txBody>
                  <a:tcPr marL="7525" marR="7525" marT="7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0000"/>
                    </a:solidFill>
                  </a:tcPr>
                </a:tc>
                <a:tc>
                  <a:txBody>
                    <a:bodyPr/>
                    <a:lstStyle/>
                    <a:p>
                      <a:pPr algn="ctr" rtl="0" fontAlgn="ctr">
                        <a:buNone/>
                      </a:pPr>
                      <a:r>
                        <a:rPr lang="en-IN" sz="1100" b="1" i="0" u="none" strike="noStrike">
                          <a:solidFill>
                            <a:srgbClr val="FFFFFF"/>
                          </a:solidFill>
                          <a:effectLst/>
                          <a:latin typeface="Cambria" panose="02040503050406030204" pitchFamily="18" charset="0"/>
                        </a:rPr>
                        <a:t>Inception Date</a:t>
                      </a:r>
                    </a:p>
                  </a:txBody>
                  <a:tcPr marL="7525" marR="7525" marT="7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D0D0D"/>
                    </a:solidFill>
                  </a:tcPr>
                </a:tc>
                <a:tc>
                  <a:txBody>
                    <a:bodyPr/>
                    <a:lstStyle/>
                    <a:p>
                      <a:pPr algn="ctr" rtl="0" fontAlgn="ctr">
                        <a:buNone/>
                      </a:pPr>
                      <a:r>
                        <a:rPr lang="en-IN" sz="1100" b="1" i="0" u="none" strike="noStrike">
                          <a:solidFill>
                            <a:srgbClr val="FFFFFF"/>
                          </a:solidFill>
                          <a:effectLst/>
                          <a:latin typeface="Cambria" panose="02040503050406030204" pitchFamily="18" charset="0"/>
                        </a:rPr>
                        <a:t>1M</a:t>
                      </a:r>
                    </a:p>
                  </a:txBody>
                  <a:tcPr marL="7525" marR="7525" marT="7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D0D0D"/>
                    </a:solidFill>
                  </a:tcPr>
                </a:tc>
                <a:tc>
                  <a:txBody>
                    <a:bodyPr/>
                    <a:lstStyle/>
                    <a:p>
                      <a:pPr algn="ctr" rtl="0" fontAlgn="ctr">
                        <a:buNone/>
                      </a:pPr>
                      <a:r>
                        <a:rPr lang="en-IN" sz="1100" b="1" i="0" u="none" strike="noStrike">
                          <a:solidFill>
                            <a:srgbClr val="FFFFFF"/>
                          </a:solidFill>
                          <a:effectLst/>
                          <a:latin typeface="Cambria" panose="02040503050406030204" pitchFamily="18" charset="0"/>
                        </a:rPr>
                        <a:t>3M</a:t>
                      </a:r>
                    </a:p>
                  </a:txBody>
                  <a:tcPr marL="7525" marR="7525" marT="7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D0D0D"/>
                    </a:solidFill>
                  </a:tcPr>
                </a:tc>
                <a:tc>
                  <a:txBody>
                    <a:bodyPr/>
                    <a:lstStyle/>
                    <a:p>
                      <a:pPr algn="ctr" rtl="0" fontAlgn="ctr">
                        <a:buNone/>
                      </a:pPr>
                      <a:r>
                        <a:rPr lang="en-IN" sz="1100" b="1" i="0" u="none" strike="noStrike">
                          <a:solidFill>
                            <a:srgbClr val="FFFFFF"/>
                          </a:solidFill>
                          <a:effectLst/>
                          <a:latin typeface="Cambria" panose="02040503050406030204" pitchFamily="18" charset="0"/>
                        </a:rPr>
                        <a:t>6M </a:t>
                      </a:r>
                    </a:p>
                  </a:txBody>
                  <a:tcPr marL="7525" marR="7525" marT="7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D0D0D"/>
                    </a:solidFill>
                  </a:tcPr>
                </a:tc>
                <a:tc>
                  <a:txBody>
                    <a:bodyPr/>
                    <a:lstStyle/>
                    <a:p>
                      <a:pPr algn="ctr" rtl="0" fontAlgn="ctr">
                        <a:buNone/>
                      </a:pPr>
                      <a:r>
                        <a:rPr lang="en-IN" sz="1100" b="1" i="0" u="none" strike="noStrike">
                          <a:solidFill>
                            <a:srgbClr val="FFFFFF"/>
                          </a:solidFill>
                          <a:effectLst/>
                          <a:latin typeface="Cambria" panose="02040503050406030204" pitchFamily="18" charset="0"/>
                        </a:rPr>
                        <a:t>1Y </a:t>
                      </a:r>
                    </a:p>
                  </a:txBody>
                  <a:tcPr marL="7525" marR="7525" marT="7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D0D0D"/>
                    </a:solidFill>
                  </a:tcPr>
                </a:tc>
                <a:tc>
                  <a:txBody>
                    <a:bodyPr/>
                    <a:lstStyle/>
                    <a:p>
                      <a:pPr algn="ctr" rtl="0" fontAlgn="ctr">
                        <a:buNone/>
                      </a:pPr>
                      <a:r>
                        <a:rPr lang="en-IN" sz="1100" b="1" i="0" u="none" strike="noStrike">
                          <a:solidFill>
                            <a:srgbClr val="FFFFFF"/>
                          </a:solidFill>
                          <a:effectLst/>
                          <a:latin typeface="Cambria" panose="02040503050406030204" pitchFamily="18" charset="0"/>
                        </a:rPr>
                        <a:t>2Y </a:t>
                      </a:r>
                    </a:p>
                  </a:txBody>
                  <a:tcPr marL="7525" marR="7525" marT="7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D0D0D"/>
                    </a:solidFill>
                  </a:tcPr>
                </a:tc>
                <a:tc>
                  <a:txBody>
                    <a:bodyPr/>
                    <a:lstStyle/>
                    <a:p>
                      <a:pPr algn="ctr" rtl="0" fontAlgn="ctr">
                        <a:buNone/>
                      </a:pPr>
                      <a:r>
                        <a:rPr lang="en-IN" sz="1100" b="1" i="0" u="none" strike="noStrike">
                          <a:solidFill>
                            <a:srgbClr val="FFFFFF"/>
                          </a:solidFill>
                          <a:effectLst/>
                          <a:latin typeface="Cambria" panose="02040503050406030204" pitchFamily="18" charset="0"/>
                        </a:rPr>
                        <a:t>3Y </a:t>
                      </a:r>
                    </a:p>
                  </a:txBody>
                  <a:tcPr marL="7525" marR="7525" marT="7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D0D0D"/>
                    </a:solidFill>
                  </a:tcPr>
                </a:tc>
                <a:tc>
                  <a:txBody>
                    <a:bodyPr/>
                    <a:lstStyle/>
                    <a:p>
                      <a:pPr algn="ctr" rtl="0" fontAlgn="ctr">
                        <a:buNone/>
                      </a:pPr>
                      <a:r>
                        <a:rPr lang="en-IN" sz="1100" b="1" i="0" u="none" strike="noStrike" dirty="0">
                          <a:solidFill>
                            <a:srgbClr val="FFFFFF"/>
                          </a:solidFill>
                          <a:effectLst/>
                          <a:latin typeface="Cambria" panose="02040503050406030204" pitchFamily="18" charset="0"/>
                        </a:rPr>
                        <a:t>5Y </a:t>
                      </a:r>
                    </a:p>
                  </a:txBody>
                  <a:tcPr marL="7525" marR="7525" marT="7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D0D0D"/>
                    </a:solidFill>
                  </a:tcPr>
                </a:tc>
                <a:tc>
                  <a:txBody>
                    <a:bodyPr/>
                    <a:lstStyle/>
                    <a:p>
                      <a:pPr algn="ctr" rtl="0" fontAlgn="ctr">
                        <a:buNone/>
                      </a:pPr>
                      <a:r>
                        <a:rPr lang="en-IN" sz="1100" b="1" i="0" u="none" strike="noStrike">
                          <a:solidFill>
                            <a:srgbClr val="FFFFFF"/>
                          </a:solidFill>
                          <a:effectLst/>
                          <a:latin typeface="Cambria" panose="02040503050406030204" pitchFamily="18" charset="0"/>
                        </a:rPr>
                        <a:t>10Y </a:t>
                      </a:r>
                    </a:p>
                  </a:txBody>
                  <a:tcPr marL="7525" marR="7525" marT="7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D0D0D"/>
                    </a:solidFill>
                  </a:tcPr>
                </a:tc>
                <a:tc>
                  <a:txBody>
                    <a:bodyPr/>
                    <a:lstStyle/>
                    <a:p>
                      <a:pPr algn="ctr" rtl="0" fontAlgn="ctr">
                        <a:buNone/>
                      </a:pPr>
                      <a:r>
                        <a:rPr lang="en-IN" sz="1100" b="1" i="0" u="none" strike="noStrike">
                          <a:solidFill>
                            <a:srgbClr val="FFFFFF"/>
                          </a:solidFill>
                          <a:effectLst/>
                          <a:latin typeface="Cambria" panose="02040503050406030204" pitchFamily="18" charset="0"/>
                        </a:rPr>
                        <a:t>SI </a:t>
                      </a:r>
                    </a:p>
                  </a:txBody>
                  <a:tcPr marL="7525" marR="7525" marT="7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D0D0D"/>
                    </a:solidFill>
                  </a:tcPr>
                </a:tc>
                <a:tc>
                  <a:txBody>
                    <a:bodyPr/>
                    <a:lstStyle/>
                    <a:p>
                      <a:pPr algn="ctr" rtl="0" fontAlgn="ctr">
                        <a:buNone/>
                      </a:pPr>
                      <a:r>
                        <a:rPr lang="en-IN" sz="1100" b="1" i="0" u="none" strike="noStrike">
                          <a:solidFill>
                            <a:srgbClr val="FFFFFF"/>
                          </a:solidFill>
                          <a:effectLst/>
                          <a:latin typeface="Cambria" panose="02040503050406030204" pitchFamily="18" charset="0"/>
                        </a:rPr>
                        <a:t>Expense </a:t>
                      </a:r>
                    </a:p>
                  </a:txBody>
                  <a:tcPr marL="7525" marR="7525" marT="7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D0D0D"/>
                    </a:solidFill>
                  </a:tcPr>
                </a:tc>
                <a:tc>
                  <a:txBody>
                    <a:bodyPr/>
                    <a:lstStyle/>
                    <a:p>
                      <a:pPr algn="ctr" rtl="0" fontAlgn="ctr">
                        <a:buNone/>
                      </a:pPr>
                      <a:r>
                        <a:rPr lang="en-IN" sz="1100" b="1" i="0" u="none" strike="noStrike">
                          <a:solidFill>
                            <a:srgbClr val="FFFFFF"/>
                          </a:solidFill>
                          <a:effectLst/>
                          <a:latin typeface="Cambria" panose="02040503050406030204" pitchFamily="18" charset="0"/>
                        </a:rPr>
                        <a:t>Large</a:t>
                      </a:r>
                    </a:p>
                  </a:txBody>
                  <a:tcPr marL="7525" marR="7525" marT="7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D0D0D"/>
                    </a:solidFill>
                  </a:tcPr>
                </a:tc>
                <a:tc>
                  <a:txBody>
                    <a:bodyPr/>
                    <a:lstStyle/>
                    <a:p>
                      <a:pPr algn="ctr" rtl="0" fontAlgn="ctr">
                        <a:buNone/>
                      </a:pPr>
                      <a:r>
                        <a:rPr lang="en-IN" sz="1100" b="1" i="0" u="none" strike="noStrike">
                          <a:solidFill>
                            <a:srgbClr val="FFFFFF"/>
                          </a:solidFill>
                          <a:effectLst/>
                          <a:latin typeface="Cambria" panose="02040503050406030204" pitchFamily="18" charset="0"/>
                        </a:rPr>
                        <a:t>Mid</a:t>
                      </a:r>
                    </a:p>
                  </a:txBody>
                  <a:tcPr marL="7525" marR="7525" marT="7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D0D0D"/>
                    </a:solidFill>
                  </a:tcPr>
                </a:tc>
                <a:tc>
                  <a:txBody>
                    <a:bodyPr/>
                    <a:lstStyle/>
                    <a:p>
                      <a:pPr algn="ctr" rtl="0" fontAlgn="ctr">
                        <a:buNone/>
                      </a:pPr>
                      <a:r>
                        <a:rPr lang="en-IN" sz="1100" b="1" i="0" u="none" strike="noStrike">
                          <a:solidFill>
                            <a:srgbClr val="FFFFFF"/>
                          </a:solidFill>
                          <a:effectLst/>
                          <a:latin typeface="Cambria" panose="02040503050406030204" pitchFamily="18" charset="0"/>
                        </a:rPr>
                        <a:t>Small</a:t>
                      </a:r>
                    </a:p>
                  </a:txBody>
                  <a:tcPr marL="7525" marR="7525" marT="7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D0D0D"/>
                    </a:solidFill>
                  </a:tcPr>
                </a:tc>
                <a:tc>
                  <a:txBody>
                    <a:bodyPr/>
                    <a:lstStyle/>
                    <a:p>
                      <a:pPr algn="ctr" rtl="0" fontAlgn="ctr">
                        <a:buNone/>
                      </a:pPr>
                      <a:r>
                        <a:rPr lang="en-IN" sz="1100" b="1" i="0" u="none" strike="noStrike">
                          <a:solidFill>
                            <a:srgbClr val="FFFFFF"/>
                          </a:solidFill>
                          <a:effectLst/>
                          <a:latin typeface="Cambria" panose="02040503050406030204" pitchFamily="18" charset="0"/>
                        </a:rPr>
                        <a:t>Others</a:t>
                      </a:r>
                    </a:p>
                  </a:txBody>
                  <a:tcPr marL="7525" marR="7525" marT="7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D0D0D"/>
                    </a:solidFill>
                  </a:tcPr>
                </a:tc>
                <a:extLst>
                  <a:ext uri="{0D108BD9-81ED-4DB2-BD59-A6C34878D82A}">
                    <a16:rowId xmlns:a16="http://schemas.microsoft.com/office/drawing/2014/main" val="2632173882"/>
                  </a:ext>
                </a:extLst>
              </a:tr>
              <a:tr h="202516">
                <a:tc>
                  <a:txBody>
                    <a:bodyPr/>
                    <a:lstStyle/>
                    <a:p>
                      <a:pPr algn="l" rtl="0" fontAlgn="ctr">
                        <a:buNone/>
                      </a:pPr>
                      <a:r>
                        <a:rPr lang="en-IN" sz="1100" b="1" i="0" u="none" strike="noStrike" dirty="0">
                          <a:solidFill>
                            <a:srgbClr val="000000"/>
                          </a:solidFill>
                          <a:effectLst/>
                          <a:latin typeface="Cambria" panose="02040503050406030204" pitchFamily="18" charset="0"/>
                        </a:rPr>
                        <a:t>Sectoral</a:t>
                      </a:r>
                    </a:p>
                  </a:txBody>
                  <a:tcPr marL="72000" marR="7525" marT="7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FBFBF"/>
                    </a:solidFill>
                  </a:tcPr>
                </a:tc>
                <a:tc>
                  <a:txBody>
                    <a:bodyPr/>
                    <a:lstStyle/>
                    <a:p>
                      <a:pPr algn="ctr" rtl="0" fontAlgn="ctr">
                        <a:buNone/>
                      </a:pPr>
                      <a:r>
                        <a:rPr lang="en-IN" sz="1100" b="1" i="0" u="none" strike="noStrike">
                          <a:solidFill>
                            <a:srgbClr val="000000"/>
                          </a:solidFill>
                          <a:effectLst/>
                          <a:latin typeface="Cambria" panose="02040503050406030204" pitchFamily="18" charset="0"/>
                        </a:rPr>
                        <a:t> </a:t>
                      </a:r>
                    </a:p>
                  </a:txBody>
                  <a:tcPr marL="7525" marR="7525" marT="7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FBFBF"/>
                    </a:solidFill>
                  </a:tcPr>
                </a:tc>
                <a:tc>
                  <a:txBody>
                    <a:bodyPr/>
                    <a:lstStyle/>
                    <a:p>
                      <a:pPr algn="ctr" rtl="0" fontAlgn="ctr">
                        <a:buNone/>
                      </a:pPr>
                      <a:r>
                        <a:rPr lang="en-IN" sz="1100" b="1" i="0" u="none" strike="noStrike">
                          <a:solidFill>
                            <a:srgbClr val="000000"/>
                          </a:solidFill>
                          <a:effectLst/>
                          <a:latin typeface="Cambria" panose="02040503050406030204" pitchFamily="18" charset="0"/>
                        </a:rPr>
                        <a:t> </a:t>
                      </a:r>
                    </a:p>
                  </a:txBody>
                  <a:tcPr marL="7525" marR="7525" marT="7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FBFBF"/>
                    </a:solidFill>
                  </a:tcPr>
                </a:tc>
                <a:tc>
                  <a:txBody>
                    <a:bodyPr/>
                    <a:lstStyle/>
                    <a:p>
                      <a:pPr algn="ctr" rtl="0" fontAlgn="ctr">
                        <a:buNone/>
                      </a:pPr>
                      <a:r>
                        <a:rPr lang="en-IN" sz="1100" b="1" i="0" u="none" strike="noStrike">
                          <a:solidFill>
                            <a:srgbClr val="000000"/>
                          </a:solidFill>
                          <a:effectLst/>
                          <a:latin typeface="Cambria" panose="02040503050406030204" pitchFamily="18" charset="0"/>
                        </a:rPr>
                        <a:t> </a:t>
                      </a:r>
                    </a:p>
                  </a:txBody>
                  <a:tcPr marL="7525" marR="7525" marT="7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FBFBF"/>
                    </a:solidFill>
                  </a:tcPr>
                </a:tc>
                <a:tc>
                  <a:txBody>
                    <a:bodyPr/>
                    <a:lstStyle/>
                    <a:p>
                      <a:pPr algn="ctr" rtl="0" fontAlgn="ctr">
                        <a:buNone/>
                      </a:pPr>
                      <a:r>
                        <a:rPr lang="en-IN" sz="1100" b="1" i="0" u="none" strike="noStrike">
                          <a:solidFill>
                            <a:srgbClr val="000000"/>
                          </a:solidFill>
                          <a:effectLst/>
                          <a:latin typeface="Cambria" panose="02040503050406030204" pitchFamily="18" charset="0"/>
                        </a:rPr>
                        <a:t> </a:t>
                      </a:r>
                    </a:p>
                  </a:txBody>
                  <a:tcPr marL="7525" marR="7525" marT="7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FBFBF"/>
                    </a:solidFill>
                  </a:tcPr>
                </a:tc>
                <a:tc>
                  <a:txBody>
                    <a:bodyPr/>
                    <a:lstStyle/>
                    <a:p>
                      <a:pPr algn="ctr" rtl="0" fontAlgn="ctr">
                        <a:buNone/>
                      </a:pPr>
                      <a:r>
                        <a:rPr lang="en-IN" sz="1100" b="1" i="0" u="none" strike="noStrike">
                          <a:solidFill>
                            <a:srgbClr val="000000"/>
                          </a:solidFill>
                          <a:effectLst/>
                          <a:latin typeface="Cambria" panose="02040503050406030204" pitchFamily="18" charset="0"/>
                        </a:rPr>
                        <a:t> </a:t>
                      </a:r>
                    </a:p>
                  </a:txBody>
                  <a:tcPr marL="7525" marR="7525" marT="7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FBFBF"/>
                    </a:solidFill>
                  </a:tcPr>
                </a:tc>
                <a:tc>
                  <a:txBody>
                    <a:bodyPr/>
                    <a:lstStyle/>
                    <a:p>
                      <a:pPr algn="ctr" rtl="0" fontAlgn="ctr">
                        <a:buNone/>
                      </a:pPr>
                      <a:r>
                        <a:rPr lang="en-IN" sz="1100" b="1" i="0" u="none" strike="noStrike">
                          <a:solidFill>
                            <a:srgbClr val="000000"/>
                          </a:solidFill>
                          <a:effectLst/>
                          <a:latin typeface="Cambria" panose="02040503050406030204" pitchFamily="18" charset="0"/>
                        </a:rPr>
                        <a:t> </a:t>
                      </a:r>
                    </a:p>
                  </a:txBody>
                  <a:tcPr marL="7525" marR="7525" marT="7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FBFBF"/>
                    </a:solidFill>
                  </a:tcPr>
                </a:tc>
                <a:tc>
                  <a:txBody>
                    <a:bodyPr/>
                    <a:lstStyle/>
                    <a:p>
                      <a:pPr algn="ctr" rtl="0" fontAlgn="ctr">
                        <a:buNone/>
                      </a:pPr>
                      <a:r>
                        <a:rPr lang="en-IN" sz="1100" b="1" i="0" u="none" strike="noStrike">
                          <a:solidFill>
                            <a:srgbClr val="000000"/>
                          </a:solidFill>
                          <a:effectLst/>
                          <a:latin typeface="Cambria" panose="02040503050406030204" pitchFamily="18" charset="0"/>
                        </a:rPr>
                        <a:t> </a:t>
                      </a:r>
                    </a:p>
                  </a:txBody>
                  <a:tcPr marL="7525" marR="7525" marT="7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FBFBF"/>
                    </a:solidFill>
                  </a:tcPr>
                </a:tc>
                <a:tc>
                  <a:txBody>
                    <a:bodyPr/>
                    <a:lstStyle/>
                    <a:p>
                      <a:pPr algn="ctr" rtl="0" fontAlgn="ctr">
                        <a:buNone/>
                      </a:pPr>
                      <a:r>
                        <a:rPr lang="en-IN" sz="1100" b="1" i="0" u="none" strike="noStrike">
                          <a:solidFill>
                            <a:srgbClr val="000000"/>
                          </a:solidFill>
                          <a:effectLst/>
                          <a:latin typeface="Cambria" panose="02040503050406030204" pitchFamily="18" charset="0"/>
                        </a:rPr>
                        <a:t> </a:t>
                      </a:r>
                    </a:p>
                  </a:txBody>
                  <a:tcPr marL="7525" marR="7525" marT="7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FBFBF"/>
                    </a:solidFill>
                  </a:tcPr>
                </a:tc>
                <a:tc>
                  <a:txBody>
                    <a:bodyPr/>
                    <a:lstStyle/>
                    <a:p>
                      <a:pPr algn="ctr" rtl="0" fontAlgn="ctr">
                        <a:buNone/>
                      </a:pPr>
                      <a:r>
                        <a:rPr lang="en-IN" sz="1100" b="1" i="0" u="none" strike="noStrike">
                          <a:solidFill>
                            <a:srgbClr val="000000"/>
                          </a:solidFill>
                          <a:effectLst/>
                          <a:latin typeface="Cambria" panose="02040503050406030204" pitchFamily="18" charset="0"/>
                        </a:rPr>
                        <a:t> </a:t>
                      </a:r>
                    </a:p>
                  </a:txBody>
                  <a:tcPr marL="7525" marR="7525" marT="7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FBFBF"/>
                    </a:solidFill>
                  </a:tcPr>
                </a:tc>
                <a:tc>
                  <a:txBody>
                    <a:bodyPr/>
                    <a:lstStyle/>
                    <a:p>
                      <a:pPr algn="ctr" rtl="0" fontAlgn="ctr">
                        <a:buNone/>
                      </a:pPr>
                      <a:r>
                        <a:rPr lang="en-IN" sz="1100" b="1" i="0" u="none" strike="noStrike">
                          <a:solidFill>
                            <a:srgbClr val="000000"/>
                          </a:solidFill>
                          <a:effectLst/>
                          <a:latin typeface="Cambria" panose="02040503050406030204" pitchFamily="18" charset="0"/>
                        </a:rPr>
                        <a:t> </a:t>
                      </a:r>
                    </a:p>
                  </a:txBody>
                  <a:tcPr marL="7525" marR="7525" marT="7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FBFBF"/>
                    </a:solidFill>
                  </a:tcPr>
                </a:tc>
                <a:tc>
                  <a:txBody>
                    <a:bodyPr/>
                    <a:lstStyle/>
                    <a:p>
                      <a:pPr algn="ctr" rtl="0" fontAlgn="ctr">
                        <a:buNone/>
                      </a:pPr>
                      <a:r>
                        <a:rPr lang="en-IN" sz="1100" b="1" i="0" u="none" strike="noStrike">
                          <a:solidFill>
                            <a:srgbClr val="000000"/>
                          </a:solidFill>
                          <a:effectLst/>
                          <a:latin typeface="Cambria" panose="02040503050406030204" pitchFamily="18" charset="0"/>
                        </a:rPr>
                        <a:t> </a:t>
                      </a:r>
                    </a:p>
                  </a:txBody>
                  <a:tcPr marL="7525" marR="7525" marT="7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FBFBF"/>
                    </a:solidFill>
                  </a:tcPr>
                </a:tc>
                <a:tc>
                  <a:txBody>
                    <a:bodyPr/>
                    <a:lstStyle/>
                    <a:p>
                      <a:pPr algn="ctr" rtl="0" fontAlgn="ctr">
                        <a:buNone/>
                      </a:pPr>
                      <a:r>
                        <a:rPr lang="en-IN" sz="1100" b="1" i="0" u="none" strike="noStrike">
                          <a:solidFill>
                            <a:srgbClr val="000000"/>
                          </a:solidFill>
                          <a:effectLst/>
                          <a:latin typeface="Cambria" panose="02040503050406030204" pitchFamily="18" charset="0"/>
                        </a:rPr>
                        <a:t> </a:t>
                      </a:r>
                    </a:p>
                  </a:txBody>
                  <a:tcPr marL="7525" marR="7525" marT="7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FBFBF"/>
                    </a:solidFill>
                  </a:tcPr>
                </a:tc>
                <a:tc>
                  <a:txBody>
                    <a:bodyPr/>
                    <a:lstStyle/>
                    <a:p>
                      <a:pPr algn="ctr" rtl="0" fontAlgn="ctr">
                        <a:buNone/>
                      </a:pPr>
                      <a:r>
                        <a:rPr lang="en-IN" sz="1100" b="1" i="0" u="none" strike="noStrike">
                          <a:solidFill>
                            <a:srgbClr val="000000"/>
                          </a:solidFill>
                          <a:effectLst/>
                          <a:latin typeface="Cambria" panose="02040503050406030204" pitchFamily="18" charset="0"/>
                        </a:rPr>
                        <a:t> </a:t>
                      </a:r>
                    </a:p>
                  </a:txBody>
                  <a:tcPr marL="7525" marR="7525" marT="7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FBFBF"/>
                    </a:solidFill>
                  </a:tcPr>
                </a:tc>
                <a:tc>
                  <a:txBody>
                    <a:bodyPr/>
                    <a:lstStyle/>
                    <a:p>
                      <a:pPr algn="ctr" rtl="0" fontAlgn="ctr">
                        <a:buNone/>
                      </a:pPr>
                      <a:r>
                        <a:rPr lang="en-IN" sz="1100" b="1" i="0" u="none" strike="noStrike">
                          <a:solidFill>
                            <a:srgbClr val="000000"/>
                          </a:solidFill>
                          <a:effectLst/>
                          <a:latin typeface="Cambria" panose="02040503050406030204" pitchFamily="18" charset="0"/>
                        </a:rPr>
                        <a:t> </a:t>
                      </a:r>
                    </a:p>
                  </a:txBody>
                  <a:tcPr marL="7525" marR="7525" marT="7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FBFBF"/>
                    </a:solidFill>
                  </a:tcPr>
                </a:tc>
                <a:tc>
                  <a:txBody>
                    <a:bodyPr/>
                    <a:lstStyle/>
                    <a:p>
                      <a:pPr algn="ctr" rtl="0" fontAlgn="ctr">
                        <a:buNone/>
                      </a:pPr>
                      <a:r>
                        <a:rPr lang="en-IN" sz="1100" b="1" i="0" u="none" strike="noStrike">
                          <a:solidFill>
                            <a:srgbClr val="000000"/>
                          </a:solidFill>
                          <a:effectLst/>
                          <a:latin typeface="Cambria" panose="02040503050406030204" pitchFamily="18" charset="0"/>
                        </a:rPr>
                        <a:t> </a:t>
                      </a:r>
                    </a:p>
                  </a:txBody>
                  <a:tcPr marL="7525" marR="7525" marT="7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FBFBF"/>
                    </a:solidFill>
                  </a:tcPr>
                </a:tc>
                <a:tc>
                  <a:txBody>
                    <a:bodyPr/>
                    <a:lstStyle/>
                    <a:p>
                      <a:pPr algn="ctr" rtl="0" fontAlgn="ctr">
                        <a:buNone/>
                      </a:pPr>
                      <a:r>
                        <a:rPr lang="en-IN" sz="1100" b="1" i="0" u="none" strike="noStrike">
                          <a:solidFill>
                            <a:srgbClr val="000000"/>
                          </a:solidFill>
                          <a:effectLst/>
                          <a:latin typeface="Cambria" panose="02040503050406030204" pitchFamily="18" charset="0"/>
                        </a:rPr>
                        <a:t> </a:t>
                      </a:r>
                    </a:p>
                  </a:txBody>
                  <a:tcPr marL="7525" marR="7525" marT="7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FBFBF"/>
                    </a:solidFill>
                  </a:tcPr>
                </a:tc>
                <a:extLst>
                  <a:ext uri="{0D108BD9-81ED-4DB2-BD59-A6C34878D82A}">
                    <a16:rowId xmlns:a16="http://schemas.microsoft.com/office/drawing/2014/main" val="1471746798"/>
                  </a:ext>
                </a:extLst>
              </a:tr>
              <a:tr h="202516">
                <a:tc>
                  <a:txBody>
                    <a:bodyPr/>
                    <a:lstStyle/>
                    <a:p>
                      <a:pPr algn="l" rtl="0" fontAlgn="ctr">
                        <a:buNone/>
                      </a:pPr>
                      <a:r>
                        <a:rPr lang="en-IN" sz="1100" b="0" i="0" u="none" strike="noStrike" dirty="0">
                          <a:solidFill>
                            <a:srgbClr val="000000"/>
                          </a:solidFill>
                          <a:effectLst/>
                          <a:latin typeface="Cambria" panose="02040503050406030204" pitchFamily="18" charset="0"/>
                        </a:rPr>
                        <a:t>ICICI Pru India Opp Fund(G)</a:t>
                      </a:r>
                    </a:p>
                  </a:txBody>
                  <a:tcPr marL="72000"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dirty="0">
                          <a:solidFill>
                            <a:srgbClr val="000000"/>
                          </a:solidFill>
                          <a:effectLst/>
                          <a:latin typeface="Cambria" panose="02040503050406030204" pitchFamily="18" charset="0"/>
                        </a:rPr>
                        <a:t>38,298.96</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15-Jan-2019</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2.01</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2.84</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-1.74</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3.21</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3.51</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15.37</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18.89</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18.77</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1.30</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67.60</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14.70</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10.34</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7.36</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1646109544"/>
                  </a:ext>
                </a:extLst>
              </a:tr>
              <a:tr h="202516">
                <a:tc>
                  <a:txBody>
                    <a:bodyPr/>
                    <a:lstStyle/>
                    <a:p>
                      <a:pPr algn="l" rtl="0" fontAlgn="ctr">
                        <a:buNone/>
                      </a:pPr>
                      <a:r>
                        <a:rPr lang="en-US" sz="1100" b="0" i="0" u="none" strike="noStrike">
                          <a:solidFill>
                            <a:srgbClr val="000000"/>
                          </a:solidFill>
                          <a:effectLst/>
                          <a:latin typeface="Cambria" panose="02040503050406030204" pitchFamily="18" charset="0"/>
                        </a:rPr>
                        <a:t>ICICI Pru Technology Fund(G)</a:t>
                      </a:r>
                    </a:p>
                  </a:txBody>
                  <a:tcPr marL="72000"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13,540.47</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03-Mar-2000</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12.55</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7.35</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-10.65</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-6.74</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-5.28</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8.28</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5.45</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16.36</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11.61</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1.46</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45.77</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20.12</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26.79</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7.33</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619995116"/>
                  </a:ext>
                </a:extLst>
              </a:tr>
              <a:tr h="202516">
                <a:tc>
                  <a:txBody>
                    <a:bodyPr/>
                    <a:lstStyle/>
                    <a:p>
                      <a:pPr algn="l" rtl="0" fontAlgn="ctr">
                        <a:buNone/>
                      </a:pPr>
                      <a:r>
                        <a:rPr lang="nn-NO" sz="1100" b="0" i="0" u="none" strike="noStrike" dirty="0">
                          <a:solidFill>
                            <a:srgbClr val="000000"/>
                          </a:solidFill>
                          <a:effectLst/>
                          <a:latin typeface="Cambria" panose="02040503050406030204" pitchFamily="18" charset="0"/>
                        </a:rPr>
                        <a:t>Tata Digital India Fund-Reg(G)</a:t>
                      </a:r>
                    </a:p>
                  </a:txBody>
                  <a:tcPr marL="72000"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dirty="0">
                          <a:solidFill>
                            <a:srgbClr val="000000"/>
                          </a:solidFill>
                          <a:effectLst/>
                          <a:latin typeface="Cambria" panose="02040503050406030204" pitchFamily="18" charset="0"/>
                        </a:rPr>
                        <a:t>10,214.39</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dirty="0">
                          <a:solidFill>
                            <a:srgbClr val="000000"/>
                          </a:solidFill>
                          <a:effectLst/>
                          <a:latin typeface="Cambria" panose="02040503050406030204" pitchFamily="18" charset="0"/>
                        </a:rPr>
                        <a:t>28-Dec-2015</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dirty="0">
                          <a:solidFill>
                            <a:srgbClr val="000000"/>
                          </a:solidFill>
                          <a:effectLst/>
                          <a:latin typeface="Cambria" panose="02040503050406030204" pitchFamily="18" charset="0"/>
                        </a:rPr>
                        <a:t>11.82</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dirty="0">
                          <a:solidFill>
                            <a:srgbClr val="000000"/>
                          </a:solidFill>
                          <a:effectLst/>
                          <a:latin typeface="Cambria" panose="02040503050406030204" pitchFamily="18" charset="0"/>
                        </a:rPr>
                        <a:t>7.32</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dirty="0">
                          <a:solidFill>
                            <a:srgbClr val="000000"/>
                          </a:solidFill>
                          <a:effectLst/>
                          <a:latin typeface="Cambria" panose="02040503050406030204" pitchFamily="18" charset="0"/>
                        </a:rPr>
                        <a:t>-12.06</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dirty="0">
                          <a:solidFill>
                            <a:srgbClr val="000000"/>
                          </a:solidFill>
                          <a:effectLst/>
                          <a:latin typeface="Cambria" panose="02040503050406030204" pitchFamily="18" charset="0"/>
                        </a:rPr>
                        <a:t>-8.63</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dirty="0">
                          <a:solidFill>
                            <a:srgbClr val="000000"/>
                          </a:solidFill>
                          <a:effectLst/>
                          <a:latin typeface="Cambria" panose="02040503050406030204" pitchFamily="18" charset="0"/>
                        </a:rPr>
                        <a:t>-8.35</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dirty="0">
                          <a:solidFill>
                            <a:srgbClr val="000000"/>
                          </a:solidFill>
                          <a:effectLst/>
                          <a:latin typeface="Cambria" panose="02040503050406030204" pitchFamily="18" charset="0"/>
                        </a:rPr>
                        <a:t>6.97</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dirty="0">
                          <a:solidFill>
                            <a:srgbClr val="000000"/>
                          </a:solidFill>
                          <a:effectLst/>
                          <a:latin typeface="Cambria" panose="02040503050406030204" pitchFamily="18" charset="0"/>
                        </a:rPr>
                        <a:t>5.33</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dirty="0">
                          <a:solidFill>
                            <a:srgbClr val="000000"/>
                          </a:solidFill>
                          <a:effectLst/>
                          <a:latin typeface="Cambria" panose="02040503050406030204" pitchFamily="18" charset="0"/>
                        </a:rPr>
                        <a:t>15.59</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dirty="0">
                          <a:solidFill>
                            <a:srgbClr val="000000"/>
                          </a:solidFill>
                          <a:effectLst/>
                          <a:latin typeface="Cambria" panose="02040503050406030204" pitchFamily="18" charset="0"/>
                        </a:rPr>
                        <a:t>14.49</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dirty="0">
                          <a:solidFill>
                            <a:srgbClr val="000000"/>
                          </a:solidFill>
                          <a:effectLst/>
                          <a:latin typeface="Cambria" panose="02040503050406030204" pitchFamily="18" charset="0"/>
                        </a:rPr>
                        <a:t>1.49</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dirty="0">
                          <a:solidFill>
                            <a:srgbClr val="000000"/>
                          </a:solidFill>
                          <a:effectLst/>
                          <a:latin typeface="Cambria" panose="02040503050406030204" pitchFamily="18" charset="0"/>
                        </a:rPr>
                        <a:t>60.80</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dirty="0">
                          <a:solidFill>
                            <a:srgbClr val="000000"/>
                          </a:solidFill>
                          <a:effectLst/>
                          <a:latin typeface="Cambria" panose="02040503050406030204" pitchFamily="18" charset="0"/>
                        </a:rPr>
                        <a:t>16.11</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dirty="0">
                          <a:solidFill>
                            <a:srgbClr val="000000"/>
                          </a:solidFill>
                          <a:effectLst/>
                          <a:latin typeface="Cambria" panose="02040503050406030204" pitchFamily="18" charset="0"/>
                        </a:rPr>
                        <a:t>18.46</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dirty="0">
                          <a:solidFill>
                            <a:srgbClr val="000000"/>
                          </a:solidFill>
                          <a:effectLst/>
                          <a:latin typeface="Cambria" panose="02040503050406030204" pitchFamily="18" charset="0"/>
                        </a:rPr>
                        <a:t>4.62</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2272159766"/>
                  </a:ext>
                </a:extLst>
              </a:tr>
              <a:tr h="202516">
                <a:tc>
                  <a:txBody>
                    <a:bodyPr/>
                    <a:lstStyle/>
                    <a:p>
                      <a:pPr algn="l" rtl="0" fontAlgn="ctr">
                        <a:buNone/>
                      </a:pPr>
                      <a:r>
                        <a:rPr lang="en-IN" sz="1100" b="0" i="0" u="none" strike="noStrike">
                          <a:solidFill>
                            <a:srgbClr val="000000"/>
                          </a:solidFill>
                          <a:effectLst/>
                          <a:latin typeface="Cambria" panose="02040503050406030204" pitchFamily="18" charset="0"/>
                        </a:rPr>
                        <a:t>Nippon India Banking &amp; Financial Services Fund(G)</a:t>
                      </a:r>
                    </a:p>
                  </a:txBody>
                  <a:tcPr marL="72000"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dirty="0">
                          <a:solidFill>
                            <a:srgbClr val="000000"/>
                          </a:solidFill>
                          <a:effectLst/>
                          <a:latin typeface="Cambria" panose="02040503050406030204" pitchFamily="18" charset="0"/>
                        </a:rPr>
                        <a:t>7,774.49</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26-May-2003</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-0.55</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3.25</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-2.07</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3.18</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6.25</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11.80</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13.59</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12.88</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19.66</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1.53</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59.55</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20.40</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18.39</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dirty="0">
                          <a:solidFill>
                            <a:srgbClr val="000000"/>
                          </a:solidFill>
                          <a:effectLst/>
                          <a:latin typeface="Cambria" panose="02040503050406030204" pitchFamily="18" charset="0"/>
                        </a:rPr>
                        <a:t>1.66</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710034516"/>
                  </a:ext>
                </a:extLst>
              </a:tr>
              <a:tr h="202516">
                <a:tc>
                  <a:txBody>
                    <a:bodyPr/>
                    <a:lstStyle/>
                    <a:p>
                      <a:pPr algn="l" rtl="0" fontAlgn="ctr">
                        <a:buNone/>
                      </a:pPr>
                      <a:r>
                        <a:rPr lang="en-IN" sz="1100" b="0" i="0" u="none" strike="noStrike" dirty="0">
                          <a:solidFill>
                            <a:srgbClr val="000000"/>
                          </a:solidFill>
                          <a:effectLst/>
                          <a:latin typeface="Cambria" panose="02040503050406030204" pitchFamily="18" charset="0"/>
                        </a:rPr>
                        <a:t>Sundaram Services Fund-Reg(G)</a:t>
                      </a:r>
                    </a:p>
                  </a:txBody>
                  <a:tcPr marL="72000"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dirty="0">
                          <a:solidFill>
                            <a:srgbClr val="000000"/>
                          </a:solidFill>
                          <a:effectLst/>
                          <a:latin typeface="Cambria" panose="02040503050406030204" pitchFamily="18" charset="0"/>
                        </a:rPr>
                        <a:t>5,137.34</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dirty="0">
                          <a:solidFill>
                            <a:srgbClr val="000000"/>
                          </a:solidFill>
                          <a:effectLst/>
                          <a:latin typeface="Cambria" panose="02040503050406030204" pitchFamily="18" charset="0"/>
                        </a:rPr>
                        <a:t>21-Sep-2018</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dirty="0">
                          <a:solidFill>
                            <a:srgbClr val="000000"/>
                          </a:solidFill>
                          <a:effectLst/>
                          <a:latin typeface="Cambria" panose="02040503050406030204" pitchFamily="18" charset="0"/>
                        </a:rPr>
                        <a:t>3.54</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dirty="0">
                          <a:solidFill>
                            <a:srgbClr val="000000"/>
                          </a:solidFill>
                          <a:effectLst/>
                          <a:latin typeface="Cambria" panose="02040503050406030204" pitchFamily="18" charset="0"/>
                        </a:rPr>
                        <a:t>8.85</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dirty="0">
                          <a:solidFill>
                            <a:srgbClr val="000000"/>
                          </a:solidFill>
                          <a:effectLst/>
                          <a:latin typeface="Cambria" panose="02040503050406030204" pitchFamily="18" charset="0"/>
                        </a:rPr>
                        <a:t>4.92</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dirty="0">
                          <a:solidFill>
                            <a:srgbClr val="000000"/>
                          </a:solidFill>
                          <a:effectLst/>
                          <a:latin typeface="Cambria" panose="02040503050406030204" pitchFamily="18" charset="0"/>
                        </a:rPr>
                        <a:t>4.55</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dirty="0">
                          <a:solidFill>
                            <a:srgbClr val="000000"/>
                          </a:solidFill>
                          <a:effectLst/>
                          <a:latin typeface="Cambria" panose="02040503050406030204" pitchFamily="18" charset="0"/>
                        </a:rPr>
                        <a:t>7.13</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dirty="0">
                          <a:solidFill>
                            <a:srgbClr val="000000"/>
                          </a:solidFill>
                          <a:effectLst/>
                          <a:latin typeface="Cambria" panose="02040503050406030204" pitchFamily="18" charset="0"/>
                        </a:rPr>
                        <a:t>14.24</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dirty="0">
                          <a:solidFill>
                            <a:srgbClr val="000000"/>
                          </a:solidFill>
                          <a:effectLst/>
                          <a:latin typeface="Cambria" panose="02040503050406030204" pitchFamily="18" charset="0"/>
                        </a:rPr>
                        <a:t>14.28</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dirty="0">
                          <a:solidFill>
                            <a:srgbClr val="000000"/>
                          </a:solidFill>
                          <a:effectLst/>
                          <a:latin typeface="Cambria" panose="02040503050406030204" pitchFamily="18" charset="0"/>
                        </a:rPr>
                        <a:t>-</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dirty="0">
                          <a:solidFill>
                            <a:srgbClr val="000000"/>
                          </a:solidFill>
                          <a:effectLst/>
                          <a:latin typeface="Cambria" panose="02040503050406030204" pitchFamily="18" charset="0"/>
                        </a:rPr>
                        <a:t>17.87</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1.60</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48.58</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14.25</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31.04</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6.12</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3070478953"/>
                  </a:ext>
                </a:extLst>
              </a:tr>
              <a:tr h="202516">
                <a:tc>
                  <a:txBody>
                    <a:bodyPr/>
                    <a:lstStyle/>
                    <a:p>
                      <a:pPr algn="l" rtl="0" fontAlgn="ctr">
                        <a:buNone/>
                      </a:pPr>
                      <a:r>
                        <a:rPr lang="en-US" sz="1100" b="0" i="0" u="none" strike="noStrike">
                          <a:solidFill>
                            <a:srgbClr val="000000"/>
                          </a:solidFill>
                          <a:effectLst/>
                          <a:latin typeface="Cambria" panose="02040503050406030204" pitchFamily="18" charset="0"/>
                        </a:rPr>
                        <a:t>Mirae Asset Great Consumer Fund-Reg(G)</a:t>
                      </a:r>
                    </a:p>
                  </a:txBody>
                  <a:tcPr marL="72000"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4,731.84</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29-Mar-2011</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4.19</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6.97</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7.53</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1.42</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-0.84</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10.99</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13.48</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14.84</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15.72</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1.61</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66.20</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9.77</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23.12</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0.91</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1658949534"/>
                  </a:ext>
                </a:extLst>
              </a:tr>
              <a:tr h="202516">
                <a:tc>
                  <a:txBody>
                    <a:bodyPr/>
                    <a:lstStyle/>
                    <a:p>
                      <a:pPr algn="l" rtl="0" fontAlgn="ctr">
                        <a:buNone/>
                      </a:pPr>
                      <a:r>
                        <a:rPr lang="en-US" sz="1100" b="0" i="0" u="none" strike="noStrike">
                          <a:solidFill>
                            <a:srgbClr val="000000"/>
                          </a:solidFill>
                          <a:effectLst/>
                          <a:latin typeface="Cambria" panose="02040503050406030204" pitchFamily="18" charset="0"/>
                        </a:rPr>
                        <a:t>SBI Healthcare Opp Fund-Reg(G)</a:t>
                      </a:r>
                    </a:p>
                  </a:txBody>
                  <a:tcPr marL="72000"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5,399.88</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14-Jul-1999</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4.15</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16.86</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26.46</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16.28</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15.79</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23.11</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16.95</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13.41</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16.37</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1.59</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34.97</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31.10</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32.22</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1.71</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2650064729"/>
                  </a:ext>
                </a:extLst>
              </a:tr>
              <a:tr h="202516">
                <a:tc>
                  <a:txBody>
                    <a:bodyPr/>
                    <a:lstStyle/>
                    <a:p>
                      <a:pPr algn="l" rtl="0" fontAlgn="ctr">
                        <a:buNone/>
                      </a:pPr>
                      <a:r>
                        <a:rPr lang="en-US" sz="1100" b="0" i="0" u="none" strike="noStrike">
                          <a:solidFill>
                            <a:srgbClr val="000000"/>
                          </a:solidFill>
                          <a:effectLst/>
                          <a:latin typeface="Cambria" panose="02040503050406030204" pitchFamily="18" charset="0"/>
                        </a:rPr>
                        <a:t>UTI Transportation &amp; Logistics Fund-Reg(G)</a:t>
                      </a:r>
                    </a:p>
                  </a:txBody>
                  <a:tcPr marL="72000"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4,262.90</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16-Apr-2004</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7.15</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10.71</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6.46</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14.00</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2.95</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18.64</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20.23</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12.19</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16.48</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1.62</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69.64</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15.97</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11.16</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3.22</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3558830090"/>
                  </a:ext>
                </a:extLst>
              </a:tr>
              <a:tr h="202516">
                <a:tc>
                  <a:txBody>
                    <a:bodyPr/>
                    <a:lstStyle/>
                    <a:p>
                      <a:pPr algn="l" rtl="0" fontAlgn="ctr">
                        <a:buNone/>
                      </a:pPr>
                      <a:r>
                        <a:rPr lang="en-US" sz="1100" b="0" i="0" u="none" strike="noStrike">
                          <a:solidFill>
                            <a:srgbClr val="000000"/>
                          </a:solidFill>
                          <a:effectLst/>
                          <a:latin typeface="Cambria" panose="02040503050406030204" pitchFamily="18" charset="0"/>
                        </a:rPr>
                        <a:t>SBI Consumption Opp Fund-Reg(G)</a:t>
                      </a:r>
                    </a:p>
                  </a:txBody>
                  <a:tcPr marL="72000"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2,958.95</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01-Jan-2013</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3.38</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1.36</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2.41</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-4.73</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-5.78</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7.13</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13.15</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12.98</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13.82</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1.68</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50.82</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21.65</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25.19</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2.34</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2995000848"/>
                  </a:ext>
                </a:extLst>
              </a:tr>
              <a:tr h="202516">
                <a:tc>
                  <a:txBody>
                    <a:bodyPr/>
                    <a:lstStyle/>
                    <a:p>
                      <a:pPr algn="l" rtl="0" fontAlgn="ctr">
                        <a:buNone/>
                      </a:pPr>
                      <a:r>
                        <a:rPr lang="en-US" sz="1100" b="0" i="0" u="none" strike="noStrike">
                          <a:solidFill>
                            <a:srgbClr val="000000"/>
                          </a:solidFill>
                          <a:effectLst/>
                          <a:latin typeface="Cambria" panose="02040503050406030204" pitchFamily="18" charset="0"/>
                        </a:rPr>
                        <a:t>Mirae Asset Healthcare Fund-Reg(G)</a:t>
                      </a:r>
                    </a:p>
                  </a:txBody>
                  <a:tcPr marL="72000"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3,442.28</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02-Jul-2018</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4.47</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13.45</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25.07</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dirty="0">
                          <a:solidFill>
                            <a:srgbClr val="000000"/>
                          </a:solidFill>
                          <a:effectLst/>
                          <a:latin typeface="Cambria" panose="02040503050406030204" pitchFamily="18" charset="0"/>
                        </a:rPr>
                        <a:t>14.50</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12.26</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21.93</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14.38</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20.62</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1.65</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36.21</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43.87</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18.66</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1.26</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3876750688"/>
                  </a:ext>
                </a:extLst>
              </a:tr>
              <a:tr h="202516">
                <a:tc>
                  <a:txBody>
                    <a:bodyPr/>
                    <a:lstStyle/>
                    <a:p>
                      <a:pPr algn="l" rtl="0" fontAlgn="ctr">
                        <a:buNone/>
                      </a:pPr>
                      <a:r>
                        <a:rPr lang="en-US" sz="1100" b="0" i="0" u="none" strike="noStrike" dirty="0">
                          <a:solidFill>
                            <a:srgbClr val="000000"/>
                          </a:solidFill>
                          <a:effectLst/>
                          <a:latin typeface="Cambria" panose="02040503050406030204" pitchFamily="18" charset="0"/>
                        </a:rPr>
                        <a:t>Tata Banking &amp; Financial Services Fund-Reg(G)</a:t>
                      </a:r>
                    </a:p>
                  </a:txBody>
                  <a:tcPr marL="72000"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dirty="0">
                          <a:solidFill>
                            <a:srgbClr val="000000"/>
                          </a:solidFill>
                          <a:effectLst/>
                          <a:latin typeface="Cambria" panose="02040503050406030204" pitchFamily="18" charset="0"/>
                        </a:rPr>
                        <a:t>3,180.97</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dirty="0">
                          <a:solidFill>
                            <a:srgbClr val="000000"/>
                          </a:solidFill>
                          <a:effectLst/>
                          <a:latin typeface="Cambria" panose="02040503050406030204" pitchFamily="18" charset="0"/>
                        </a:rPr>
                        <a:t>28-Dec-2015</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dirty="0">
                          <a:solidFill>
                            <a:srgbClr val="000000"/>
                          </a:solidFill>
                          <a:effectLst/>
                          <a:latin typeface="Cambria" panose="02040503050406030204" pitchFamily="18" charset="0"/>
                        </a:rPr>
                        <a:t>-0.23</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dirty="0">
                          <a:solidFill>
                            <a:srgbClr val="000000"/>
                          </a:solidFill>
                          <a:effectLst/>
                          <a:latin typeface="Cambria" panose="02040503050406030204" pitchFamily="18" charset="0"/>
                        </a:rPr>
                        <a:t>3.46</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dirty="0">
                          <a:solidFill>
                            <a:srgbClr val="000000"/>
                          </a:solidFill>
                          <a:effectLst/>
                          <a:latin typeface="Cambria" panose="02040503050406030204" pitchFamily="18" charset="0"/>
                        </a:rPr>
                        <a:t>-2.24</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dirty="0">
                          <a:solidFill>
                            <a:srgbClr val="000000"/>
                          </a:solidFill>
                          <a:effectLst/>
                          <a:latin typeface="Cambria" panose="02040503050406030204" pitchFamily="18" charset="0"/>
                        </a:rPr>
                        <a:t>2.79</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dirty="0">
                          <a:solidFill>
                            <a:srgbClr val="000000"/>
                          </a:solidFill>
                          <a:effectLst/>
                          <a:latin typeface="Cambria" panose="02040503050406030204" pitchFamily="18" charset="0"/>
                        </a:rPr>
                        <a:t>6.75</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dirty="0">
                          <a:solidFill>
                            <a:srgbClr val="000000"/>
                          </a:solidFill>
                          <a:effectLst/>
                          <a:latin typeface="Cambria" panose="02040503050406030204" pitchFamily="18" charset="0"/>
                        </a:rPr>
                        <a:t>10.73</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dirty="0">
                          <a:solidFill>
                            <a:srgbClr val="000000"/>
                          </a:solidFill>
                          <a:effectLst/>
                          <a:latin typeface="Cambria" panose="02040503050406030204" pitchFamily="18" charset="0"/>
                        </a:rPr>
                        <a:t>12.07</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dirty="0">
                          <a:solidFill>
                            <a:srgbClr val="000000"/>
                          </a:solidFill>
                          <a:effectLst/>
                          <a:latin typeface="Cambria" panose="02040503050406030204" pitchFamily="18" charset="0"/>
                        </a:rPr>
                        <a:t>13.13</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dirty="0">
                          <a:solidFill>
                            <a:srgbClr val="000000"/>
                          </a:solidFill>
                          <a:effectLst/>
                          <a:latin typeface="Cambria" panose="02040503050406030204" pitchFamily="18" charset="0"/>
                        </a:rPr>
                        <a:t>14.95</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dirty="0">
                          <a:solidFill>
                            <a:srgbClr val="000000"/>
                          </a:solidFill>
                          <a:effectLst/>
                          <a:latin typeface="Cambria" panose="02040503050406030204" pitchFamily="18" charset="0"/>
                        </a:rPr>
                        <a:t>1.65</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dirty="0">
                          <a:solidFill>
                            <a:srgbClr val="000000"/>
                          </a:solidFill>
                          <a:effectLst/>
                          <a:latin typeface="Cambria" panose="02040503050406030204" pitchFamily="18" charset="0"/>
                        </a:rPr>
                        <a:t>56.69</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dirty="0">
                          <a:solidFill>
                            <a:srgbClr val="000000"/>
                          </a:solidFill>
                          <a:effectLst/>
                          <a:latin typeface="Cambria" panose="02040503050406030204" pitchFamily="18" charset="0"/>
                        </a:rPr>
                        <a:t>16.24</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dirty="0">
                          <a:solidFill>
                            <a:srgbClr val="000000"/>
                          </a:solidFill>
                          <a:effectLst/>
                          <a:latin typeface="Cambria" panose="02040503050406030204" pitchFamily="18" charset="0"/>
                        </a:rPr>
                        <a:t>22.75</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dirty="0">
                          <a:solidFill>
                            <a:srgbClr val="000000"/>
                          </a:solidFill>
                          <a:effectLst/>
                          <a:latin typeface="Cambria" panose="02040503050406030204" pitchFamily="18" charset="0"/>
                        </a:rPr>
                        <a:t>4.32</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2090402421"/>
                  </a:ext>
                </a:extLst>
              </a:tr>
              <a:tr h="202516">
                <a:tc>
                  <a:txBody>
                    <a:bodyPr/>
                    <a:lstStyle/>
                    <a:p>
                      <a:pPr algn="l" rtl="0" fontAlgn="ctr">
                        <a:buNone/>
                      </a:pPr>
                      <a:r>
                        <a:rPr lang="en-IN" sz="1100" b="0" i="0" u="none" strike="noStrike">
                          <a:solidFill>
                            <a:srgbClr val="000000"/>
                          </a:solidFill>
                          <a:effectLst/>
                          <a:latin typeface="Cambria" panose="02040503050406030204" pitchFamily="18" charset="0"/>
                        </a:rPr>
                        <a:t>Bandhan Infrastructure Fund-Reg(G)</a:t>
                      </a:r>
                    </a:p>
                  </a:txBody>
                  <a:tcPr marL="72000"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1,500.26</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08-Mar-2011</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-1.96</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1.52</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7.91</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-1.52</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-7.29</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16.21</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16.42</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15.33</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10.93</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1.82</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47.94</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10.55</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40.05</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dirty="0">
                          <a:solidFill>
                            <a:srgbClr val="000000"/>
                          </a:solidFill>
                          <a:effectLst/>
                          <a:latin typeface="Cambria" panose="02040503050406030204" pitchFamily="18" charset="0"/>
                        </a:rPr>
                        <a:t>1.46</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4270294248"/>
                  </a:ext>
                </a:extLst>
              </a:tr>
              <a:tr h="202516">
                <a:tc>
                  <a:txBody>
                    <a:bodyPr/>
                    <a:lstStyle/>
                    <a:p>
                      <a:pPr algn="l" rtl="0" fontAlgn="ctr">
                        <a:buNone/>
                      </a:pPr>
                      <a:r>
                        <a:rPr lang="nn-NO" sz="1100" b="0" i="0" u="none" strike="noStrike" dirty="0">
                          <a:solidFill>
                            <a:srgbClr val="000000"/>
                          </a:solidFill>
                          <a:effectLst/>
                          <a:latin typeface="Cambria" panose="02040503050406030204" pitchFamily="18" charset="0"/>
                        </a:rPr>
                        <a:t>Sundaram Fin Serv Opp Fund(G)</a:t>
                      </a:r>
                    </a:p>
                  </a:txBody>
                  <a:tcPr marL="72000"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dirty="0">
                          <a:solidFill>
                            <a:srgbClr val="000000"/>
                          </a:solidFill>
                          <a:effectLst/>
                          <a:latin typeface="Cambria" panose="02040503050406030204" pitchFamily="18" charset="0"/>
                        </a:rPr>
                        <a:t>1,678.66</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dirty="0">
                          <a:solidFill>
                            <a:srgbClr val="000000"/>
                          </a:solidFill>
                          <a:effectLst/>
                          <a:latin typeface="Cambria" panose="02040503050406030204" pitchFamily="18" charset="0"/>
                        </a:rPr>
                        <a:t>10-Jun-2008</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dirty="0">
                          <a:solidFill>
                            <a:srgbClr val="000000"/>
                          </a:solidFill>
                          <a:effectLst/>
                          <a:latin typeface="Cambria" panose="02040503050406030204" pitchFamily="18" charset="0"/>
                        </a:rPr>
                        <a:t>-0.53</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dirty="0">
                          <a:solidFill>
                            <a:srgbClr val="000000"/>
                          </a:solidFill>
                          <a:effectLst/>
                          <a:latin typeface="Cambria" panose="02040503050406030204" pitchFamily="18" charset="0"/>
                        </a:rPr>
                        <a:t>3.69</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dirty="0">
                          <a:solidFill>
                            <a:srgbClr val="000000"/>
                          </a:solidFill>
                          <a:effectLst/>
                          <a:latin typeface="Cambria" panose="02040503050406030204" pitchFamily="18" charset="0"/>
                        </a:rPr>
                        <a:t>-2.52</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dirty="0">
                          <a:solidFill>
                            <a:srgbClr val="000000"/>
                          </a:solidFill>
                          <a:effectLst/>
                          <a:latin typeface="Cambria" panose="02040503050406030204" pitchFamily="18" charset="0"/>
                        </a:rPr>
                        <a:t>4.87</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dirty="0">
                          <a:solidFill>
                            <a:srgbClr val="000000"/>
                          </a:solidFill>
                          <a:effectLst/>
                          <a:latin typeface="Cambria" panose="02040503050406030204" pitchFamily="18" charset="0"/>
                        </a:rPr>
                        <a:t>4.83</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dirty="0">
                          <a:solidFill>
                            <a:srgbClr val="000000"/>
                          </a:solidFill>
                          <a:effectLst/>
                          <a:latin typeface="Cambria" panose="02040503050406030204" pitchFamily="18" charset="0"/>
                        </a:rPr>
                        <a:t>12.05</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dirty="0">
                          <a:solidFill>
                            <a:srgbClr val="000000"/>
                          </a:solidFill>
                          <a:effectLst/>
                          <a:latin typeface="Cambria" panose="02040503050406030204" pitchFamily="18" charset="0"/>
                        </a:rPr>
                        <a:t>13.85</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dirty="0">
                          <a:solidFill>
                            <a:srgbClr val="000000"/>
                          </a:solidFill>
                          <a:effectLst/>
                          <a:latin typeface="Cambria" panose="02040503050406030204" pitchFamily="18" charset="0"/>
                        </a:rPr>
                        <a:t>13.24</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dirty="0">
                          <a:solidFill>
                            <a:srgbClr val="000000"/>
                          </a:solidFill>
                          <a:effectLst/>
                          <a:latin typeface="Cambria" panose="02040503050406030204" pitchFamily="18" charset="0"/>
                        </a:rPr>
                        <a:t>14.00</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dirty="0">
                          <a:solidFill>
                            <a:srgbClr val="000000"/>
                          </a:solidFill>
                          <a:effectLst/>
                          <a:latin typeface="Cambria" panose="02040503050406030204" pitchFamily="18" charset="0"/>
                        </a:rPr>
                        <a:t>1.79</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58.45</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7.62</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30.76</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3.17</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1783585286"/>
                  </a:ext>
                </a:extLst>
              </a:tr>
              <a:tr h="202516">
                <a:tc>
                  <a:txBody>
                    <a:bodyPr/>
                    <a:lstStyle/>
                    <a:p>
                      <a:pPr algn="l" rtl="0" fontAlgn="ctr">
                        <a:buNone/>
                      </a:pPr>
                      <a:r>
                        <a:rPr lang="en-IN" sz="1100" b="0" i="0" u="none" strike="noStrike">
                          <a:solidFill>
                            <a:srgbClr val="000000"/>
                          </a:solidFill>
                          <a:effectLst/>
                          <a:latin typeface="Cambria" panose="02040503050406030204" pitchFamily="18" charset="0"/>
                        </a:rPr>
                        <a:t>Invesco India Financial Services Fund-Reg(G)</a:t>
                      </a:r>
                    </a:p>
                  </a:txBody>
                  <a:tcPr marL="72000"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1,845.19</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14-Jul-2008</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-0.15</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4.95</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0.66</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7.39</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8.81</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17.18</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14.53</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14.52</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dirty="0">
                          <a:solidFill>
                            <a:srgbClr val="000000"/>
                          </a:solidFill>
                          <a:effectLst/>
                          <a:latin typeface="Cambria" panose="02040503050406030204" pitchFamily="18" charset="0"/>
                        </a:rPr>
                        <a:t>16.07</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1.77</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57.76</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16.28</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24.76</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1.19</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3037960662"/>
                  </a:ext>
                </a:extLst>
              </a:tr>
              <a:tr h="202516">
                <a:tc>
                  <a:txBody>
                    <a:bodyPr/>
                    <a:lstStyle/>
                    <a:p>
                      <a:pPr algn="l" rtl="0" fontAlgn="ctr">
                        <a:buNone/>
                      </a:pPr>
                      <a:r>
                        <a:rPr lang="en-US" sz="1100" b="0" i="0" u="none" strike="noStrike" dirty="0">
                          <a:solidFill>
                            <a:srgbClr val="000000"/>
                          </a:solidFill>
                          <a:effectLst/>
                          <a:latin typeface="Cambria" panose="02040503050406030204" pitchFamily="18" charset="0"/>
                        </a:rPr>
                        <a:t>LIC MF Infra Fund-Reg(G)</a:t>
                      </a:r>
                    </a:p>
                  </a:txBody>
                  <a:tcPr marL="72000"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1,144.81</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24-Mar-2008</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-0.86</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5.30</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14.45</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9.79</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2.10</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24.47</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22.37</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16.52</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9.68</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1.88</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43.05</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16.43</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29.62</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10.90</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3734087709"/>
                  </a:ext>
                </a:extLst>
              </a:tr>
              <a:tr h="202516">
                <a:tc>
                  <a:txBody>
                    <a:bodyPr/>
                    <a:lstStyle/>
                    <a:p>
                      <a:pPr algn="l" rtl="0" fontAlgn="ctr">
                        <a:buNone/>
                      </a:pPr>
                      <a:r>
                        <a:rPr lang="en-IN" sz="1100" b="1" i="1" u="none" strike="noStrike" dirty="0">
                          <a:solidFill>
                            <a:srgbClr val="000000"/>
                          </a:solidFill>
                          <a:effectLst/>
                          <a:latin typeface="Cambria" panose="02040503050406030204" pitchFamily="18" charset="0"/>
                        </a:rPr>
                        <a:t>Nifty Financial Services - TRI</a:t>
                      </a:r>
                    </a:p>
                  </a:txBody>
                  <a:tcPr marL="72000"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1" i="1" u="none" strike="noStrike">
                          <a:solidFill>
                            <a:srgbClr val="000000"/>
                          </a:solidFill>
                          <a:effectLst/>
                          <a:latin typeface="Cambria" panose="02040503050406030204" pitchFamily="18" charset="0"/>
                        </a:rPr>
                        <a:t> </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1" i="1" u="none" strike="noStrike">
                          <a:solidFill>
                            <a:srgbClr val="000000"/>
                          </a:solidFill>
                          <a:effectLst/>
                          <a:latin typeface="Cambria" panose="02040503050406030204" pitchFamily="18" charset="0"/>
                        </a:rPr>
                        <a:t> </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1" i="1" u="none" strike="noStrike">
                          <a:solidFill>
                            <a:srgbClr val="000000"/>
                          </a:solidFill>
                          <a:effectLst/>
                          <a:latin typeface="Cambria" panose="02040503050406030204" pitchFamily="18" charset="0"/>
                        </a:rPr>
                        <a:t>0.24</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1" i="1" u="none" strike="noStrike">
                          <a:solidFill>
                            <a:srgbClr val="000000"/>
                          </a:solidFill>
                          <a:effectLst/>
                          <a:latin typeface="Cambria" panose="02040503050406030204" pitchFamily="18" charset="0"/>
                        </a:rPr>
                        <a:t>4.30</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1" i="1" u="none" strike="noStrike">
                          <a:solidFill>
                            <a:srgbClr val="000000"/>
                          </a:solidFill>
                          <a:effectLst/>
                          <a:latin typeface="Cambria" panose="02040503050406030204" pitchFamily="18" charset="0"/>
                        </a:rPr>
                        <a:t>-2.01</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1" i="1" u="none" strike="noStrike">
                          <a:solidFill>
                            <a:srgbClr val="000000"/>
                          </a:solidFill>
                          <a:effectLst/>
                          <a:latin typeface="Cambria" panose="02040503050406030204" pitchFamily="18" charset="0"/>
                        </a:rPr>
                        <a:t>0.75</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1" i="1" u="none" strike="noStrike">
                          <a:solidFill>
                            <a:srgbClr val="000000"/>
                          </a:solidFill>
                          <a:effectLst/>
                          <a:latin typeface="Cambria" panose="02040503050406030204" pitchFamily="18" charset="0"/>
                        </a:rPr>
                        <a:t>7.62</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1" i="1" u="none" strike="noStrike">
                          <a:solidFill>
                            <a:srgbClr val="000000"/>
                          </a:solidFill>
                          <a:effectLst/>
                          <a:latin typeface="Cambria" panose="02040503050406030204" pitchFamily="18" charset="0"/>
                        </a:rPr>
                        <a:t>10.41</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1" i="1" u="none" strike="noStrike">
                          <a:solidFill>
                            <a:srgbClr val="000000"/>
                          </a:solidFill>
                          <a:effectLst/>
                          <a:latin typeface="Cambria" panose="02040503050406030204" pitchFamily="18" charset="0"/>
                        </a:rPr>
                        <a:t>11.06</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1" i="1" u="none" strike="noStrike">
                          <a:solidFill>
                            <a:srgbClr val="000000"/>
                          </a:solidFill>
                          <a:effectLst/>
                          <a:latin typeface="Cambria" panose="02040503050406030204" pitchFamily="18" charset="0"/>
                        </a:rPr>
                        <a:t>13.82</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 </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 </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 </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 </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 </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 </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3594402935"/>
                  </a:ext>
                </a:extLst>
              </a:tr>
              <a:tr h="202516">
                <a:tc>
                  <a:txBody>
                    <a:bodyPr/>
                    <a:lstStyle/>
                    <a:p>
                      <a:pPr algn="l" rtl="0" fontAlgn="ctr">
                        <a:buNone/>
                      </a:pPr>
                      <a:r>
                        <a:rPr lang="en-IN" sz="1100" b="1" i="1" u="none" strike="noStrike" dirty="0">
                          <a:solidFill>
                            <a:srgbClr val="000000"/>
                          </a:solidFill>
                          <a:effectLst/>
                          <a:latin typeface="Cambria" panose="02040503050406030204" pitchFamily="18" charset="0"/>
                        </a:rPr>
                        <a:t>Nifty Infrastructure - TRI</a:t>
                      </a:r>
                    </a:p>
                  </a:txBody>
                  <a:tcPr marL="72000"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1" i="1" u="none" strike="noStrike" dirty="0">
                          <a:solidFill>
                            <a:srgbClr val="000000"/>
                          </a:solidFill>
                          <a:effectLst/>
                          <a:latin typeface="Cambria" panose="02040503050406030204" pitchFamily="18" charset="0"/>
                        </a:rPr>
                        <a:t> </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1" i="1" u="none" strike="noStrike" dirty="0">
                          <a:solidFill>
                            <a:srgbClr val="000000"/>
                          </a:solidFill>
                          <a:effectLst/>
                          <a:latin typeface="Cambria" panose="02040503050406030204" pitchFamily="18" charset="0"/>
                        </a:rPr>
                        <a:t> </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1" i="1" u="none" strike="noStrike" dirty="0">
                          <a:solidFill>
                            <a:srgbClr val="000000"/>
                          </a:solidFill>
                          <a:effectLst/>
                          <a:latin typeface="Cambria" panose="02040503050406030204" pitchFamily="18" charset="0"/>
                        </a:rPr>
                        <a:t>0.42</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1" i="1" u="none" strike="noStrike" dirty="0">
                          <a:solidFill>
                            <a:srgbClr val="000000"/>
                          </a:solidFill>
                          <a:effectLst/>
                          <a:latin typeface="Cambria" panose="02040503050406030204" pitchFamily="18" charset="0"/>
                        </a:rPr>
                        <a:t>0.39</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1" i="1" u="none" strike="noStrike" dirty="0">
                          <a:solidFill>
                            <a:srgbClr val="000000"/>
                          </a:solidFill>
                          <a:effectLst/>
                          <a:latin typeface="Cambria" panose="02040503050406030204" pitchFamily="18" charset="0"/>
                        </a:rPr>
                        <a:t>3.43</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1" i="1" u="none" strike="noStrike" dirty="0">
                          <a:solidFill>
                            <a:srgbClr val="000000"/>
                          </a:solidFill>
                          <a:effectLst/>
                          <a:latin typeface="Cambria" panose="02040503050406030204" pitchFamily="18" charset="0"/>
                        </a:rPr>
                        <a:t>4.73</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1" i="1" u="none" strike="noStrike" dirty="0">
                          <a:solidFill>
                            <a:srgbClr val="000000"/>
                          </a:solidFill>
                          <a:effectLst/>
                          <a:latin typeface="Cambria" panose="02040503050406030204" pitchFamily="18" charset="0"/>
                        </a:rPr>
                        <a:t>0.47</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1" i="1" u="none" strike="noStrike" dirty="0">
                          <a:solidFill>
                            <a:srgbClr val="000000"/>
                          </a:solidFill>
                          <a:effectLst/>
                          <a:latin typeface="Cambria" panose="02040503050406030204" pitchFamily="18" charset="0"/>
                        </a:rPr>
                        <a:t>16.54</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1" i="1" u="none" strike="noStrike" dirty="0">
                          <a:solidFill>
                            <a:srgbClr val="000000"/>
                          </a:solidFill>
                          <a:effectLst/>
                          <a:latin typeface="Cambria" panose="02040503050406030204" pitchFamily="18" charset="0"/>
                        </a:rPr>
                        <a:t>17.42</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1" i="1" u="none" strike="noStrike">
                          <a:solidFill>
                            <a:srgbClr val="000000"/>
                          </a:solidFill>
                          <a:effectLst/>
                          <a:latin typeface="Cambria" panose="02040503050406030204" pitchFamily="18" charset="0"/>
                        </a:rPr>
                        <a:t>13.80</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 </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 </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 </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 </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 </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 </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3383594554"/>
                  </a:ext>
                </a:extLst>
              </a:tr>
              <a:tr h="202516">
                <a:tc>
                  <a:txBody>
                    <a:bodyPr/>
                    <a:lstStyle/>
                    <a:p>
                      <a:pPr algn="l" rtl="0" fontAlgn="ctr">
                        <a:buNone/>
                      </a:pPr>
                      <a:r>
                        <a:rPr lang="en-IN" sz="1100" b="1" i="1" u="none" strike="noStrike">
                          <a:solidFill>
                            <a:srgbClr val="000000"/>
                          </a:solidFill>
                          <a:effectLst/>
                          <a:latin typeface="Cambria" panose="02040503050406030204" pitchFamily="18" charset="0"/>
                        </a:rPr>
                        <a:t>NIFTY IT - TRI</a:t>
                      </a:r>
                    </a:p>
                  </a:txBody>
                  <a:tcPr marL="72000"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1" i="1" u="none" strike="noStrike">
                          <a:solidFill>
                            <a:srgbClr val="000000"/>
                          </a:solidFill>
                          <a:effectLst/>
                          <a:latin typeface="Cambria" panose="02040503050406030204" pitchFamily="18" charset="0"/>
                        </a:rPr>
                        <a:t> </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1" i="1" u="none" strike="noStrike">
                          <a:solidFill>
                            <a:srgbClr val="000000"/>
                          </a:solidFill>
                          <a:effectLst/>
                          <a:latin typeface="Cambria" panose="02040503050406030204" pitchFamily="18" charset="0"/>
                        </a:rPr>
                        <a:t> </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1" i="1" u="none" strike="noStrike">
                          <a:solidFill>
                            <a:srgbClr val="000000"/>
                          </a:solidFill>
                          <a:effectLst/>
                          <a:latin typeface="Cambria" panose="02040503050406030204" pitchFamily="18" charset="0"/>
                        </a:rPr>
                        <a:t>17.13</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1" i="1" u="none" strike="noStrike">
                          <a:solidFill>
                            <a:srgbClr val="000000"/>
                          </a:solidFill>
                          <a:effectLst/>
                          <a:latin typeface="Cambria" panose="02040503050406030204" pitchFamily="18" charset="0"/>
                        </a:rPr>
                        <a:t>5.29</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1" i="1" u="none" strike="noStrike">
                          <a:solidFill>
                            <a:srgbClr val="000000"/>
                          </a:solidFill>
                          <a:effectLst/>
                          <a:latin typeface="Cambria" panose="02040503050406030204" pitchFamily="18" charset="0"/>
                        </a:rPr>
                        <a:t>-18.57</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1" i="1" u="none" strike="noStrike">
                          <a:solidFill>
                            <a:srgbClr val="000000"/>
                          </a:solidFill>
                          <a:effectLst/>
                          <a:latin typeface="Cambria" panose="02040503050406030204" pitchFamily="18" charset="0"/>
                        </a:rPr>
                        <a:t>-11.16</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1" i="1" u="none" strike="noStrike">
                          <a:solidFill>
                            <a:srgbClr val="000000"/>
                          </a:solidFill>
                          <a:effectLst/>
                          <a:latin typeface="Cambria" panose="02040503050406030204" pitchFamily="18" charset="0"/>
                        </a:rPr>
                        <a:t>-11.39</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1" i="1" u="none" strike="noStrike">
                          <a:solidFill>
                            <a:srgbClr val="000000"/>
                          </a:solidFill>
                          <a:effectLst/>
                          <a:latin typeface="Cambria" panose="02040503050406030204" pitchFamily="18" charset="0"/>
                        </a:rPr>
                        <a:t>3.03</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1" i="1" u="none" strike="noStrike">
                          <a:solidFill>
                            <a:srgbClr val="000000"/>
                          </a:solidFill>
                          <a:effectLst/>
                          <a:latin typeface="Cambria" panose="02040503050406030204" pitchFamily="18" charset="0"/>
                        </a:rPr>
                        <a:t>2.22</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1" i="1" u="none" strike="noStrike">
                          <a:solidFill>
                            <a:srgbClr val="000000"/>
                          </a:solidFill>
                          <a:effectLst/>
                          <a:latin typeface="Cambria" panose="02040503050406030204" pitchFamily="18" charset="0"/>
                        </a:rPr>
                        <a:t>13.16</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 </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 </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 </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 </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 </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 </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1038000062"/>
                  </a:ext>
                </a:extLst>
              </a:tr>
              <a:tr h="202516">
                <a:tc>
                  <a:txBody>
                    <a:bodyPr/>
                    <a:lstStyle/>
                    <a:p>
                      <a:pPr algn="l" rtl="0" fontAlgn="ctr">
                        <a:buNone/>
                      </a:pPr>
                      <a:r>
                        <a:rPr lang="en-IN" sz="1100" b="1" i="1" u="none" strike="noStrike" dirty="0">
                          <a:solidFill>
                            <a:srgbClr val="000000"/>
                          </a:solidFill>
                          <a:effectLst/>
                          <a:latin typeface="Cambria" panose="02040503050406030204" pitchFamily="18" charset="0"/>
                        </a:rPr>
                        <a:t>NIFTY PHARMA - TRI</a:t>
                      </a:r>
                    </a:p>
                  </a:txBody>
                  <a:tcPr marL="72000"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1" i="1" u="none" strike="noStrike" dirty="0">
                          <a:solidFill>
                            <a:srgbClr val="000000"/>
                          </a:solidFill>
                          <a:effectLst/>
                          <a:latin typeface="Cambria" panose="02040503050406030204" pitchFamily="18" charset="0"/>
                        </a:rPr>
                        <a:t> </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1" i="1" u="none" strike="noStrike" dirty="0">
                          <a:solidFill>
                            <a:srgbClr val="000000"/>
                          </a:solidFill>
                          <a:effectLst/>
                          <a:latin typeface="Cambria" panose="02040503050406030204" pitchFamily="18" charset="0"/>
                        </a:rPr>
                        <a:t> </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1" i="1" u="none" strike="noStrike" dirty="0">
                          <a:solidFill>
                            <a:srgbClr val="000000"/>
                          </a:solidFill>
                          <a:effectLst/>
                          <a:latin typeface="Cambria" panose="02040503050406030204" pitchFamily="18" charset="0"/>
                        </a:rPr>
                        <a:t>4.98</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1" i="1" u="none" strike="noStrike" dirty="0">
                          <a:solidFill>
                            <a:srgbClr val="000000"/>
                          </a:solidFill>
                          <a:effectLst/>
                          <a:latin typeface="Cambria" panose="02040503050406030204" pitchFamily="18" charset="0"/>
                        </a:rPr>
                        <a:t>14.39</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1" i="1" u="none" strike="noStrike" dirty="0">
                          <a:solidFill>
                            <a:srgbClr val="000000"/>
                          </a:solidFill>
                          <a:effectLst/>
                          <a:latin typeface="Cambria" panose="02040503050406030204" pitchFamily="18" charset="0"/>
                        </a:rPr>
                        <a:t>22.85</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1" i="1" u="none" strike="noStrike" dirty="0">
                          <a:solidFill>
                            <a:srgbClr val="000000"/>
                          </a:solidFill>
                          <a:effectLst/>
                          <a:latin typeface="Cambria" panose="02040503050406030204" pitchFamily="18" charset="0"/>
                        </a:rPr>
                        <a:t>17.24</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1" i="1" u="none" strike="noStrike" dirty="0">
                          <a:solidFill>
                            <a:srgbClr val="000000"/>
                          </a:solidFill>
                          <a:effectLst/>
                          <a:latin typeface="Cambria" panose="02040503050406030204" pitchFamily="18" charset="0"/>
                        </a:rPr>
                        <a:t>11.19</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1" i="1" u="none" strike="noStrike" dirty="0">
                          <a:solidFill>
                            <a:srgbClr val="000000"/>
                          </a:solidFill>
                          <a:effectLst/>
                          <a:latin typeface="Cambria" panose="02040503050406030204" pitchFamily="18" charset="0"/>
                        </a:rPr>
                        <a:t>21.77</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1" i="1" u="none" strike="noStrike">
                          <a:solidFill>
                            <a:srgbClr val="000000"/>
                          </a:solidFill>
                          <a:effectLst/>
                          <a:latin typeface="Cambria" panose="02040503050406030204" pitchFamily="18" charset="0"/>
                        </a:rPr>
                        <a:t>13.81</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1" i="1" u="none" strike="noStrike">
                          <a:solidFill>
                            <a:srgbClr val="000000"/>
                          </a:solidFill>
                          <a:effectLst/>
                          <a:latin typeface="Cambria" panose="02040503050406030204" pitchFamily="18" charset="0"/>
                        </a:rPr>
                        <a:t>9.29</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 </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 </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 </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 </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 </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 </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1418039259"/>
                  </a:ext>
                </a:extLst>
              </a:tr>
              <a:tr h="202516">
                <a:tc>
                  <a:txBody>
                    <a:bodyPr/>
                    <a:lstStyle/>
                    <a:p>
                      <a:pPr algn="l" rtl="0" fontAlgn="ctr">
                        <a:buNone/>
                      </a:pPr>
                      <a:r>
                        <a:rPr lang="en-IN" sz="1100" b="1" i="1" u="none" strike="noStrike">
                          <a:solidFill>
                            <a:srgbClr val="000000"/>
                          </a:solidFill>
                          <a:effectLst/>
                          <a:latin typeface="Cambria" panose="02040503050406030204" pitchFamily="18" charset="0"/>
                        </a:rPr>
                        <a:t>NIFTY 500 - TRI</a:t>
                      </a:r>
                    </a:p>
                  </a:txBody>
                  <a:tcPr marL="72000"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1" i="1" u="none" strike="noStrike">
                          <a:solidFill>
                            <a:srgbClr val="000000"/>
                          </a:solidFill>
                          <a:effectLst/>
                          <a:latin typeface="Cambria" panose="02040503050406030204" pitchFamily="18" charset="0"/>
                        </a:rPr>
                        <a:t> </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1" i="1" u="none" strike="noStrike">
                          <a:solidFill>
                            <a:srgbClr val="000000"/>
                          </a:solidFill>
                          <a:effectLst/>
                          <a:latin typeface="Cambria" panose="02040503050406030204" pitchFamily="18" charset="0"/>
                        </a:rPr>
                        <a:t> </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1" i="1" u="none" strike="noStrike">
                          <a:solidFill>
                            <a:srgbClr val="000000"/>
                          </a:solidFill>
                          <a:effectLst/>
                          <a:latin typeface="Cambria" panose="02040503050406030204" pitchFamily="18" charset="0"/>
                        </a:rPr>
                        <a:t>2.20</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1" i="1" u="none" strike="noStrike">
                          <a:solidFill>
                            <a:srgbClr val="000000"/>
                          </a:solidFill>
                          <a:effectLst/>
                          <a:latin typeface="Cambria" panose="02040503050406030204" pitchFamily="18" charset="0"/>
                        </a:rPr>
                        <a:t>3.93</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1" i="1" u="none" strike="noStrike">
                          <a:solidFill>
                            <a:srgbClr val="000000"/>
                          </a:solidFill>
                          <a:effectLst/>
                          <a:latin typeface="Cambria" panose="02040503050406030204" pitchFamily="18" charset="0"/>
                        </a:rPr>
                        <a:t>2.27</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1" i="1" u="none" strike="noStrike">
                          <a:solidFill>
                            <a:srgbClr val="000000"/>
                          </a:solidFill>
                          <a:effectLst/>
                          <a:latin typeface="Cambria" panose="02040503050406030204" pitchFamily="18" charset="0"/>
                        </a:rPr>
                        <a:t>3.37</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1" i="1" u="none" strike="noStrike">
                          <a:solidFill>
                            <a:srgbClr val="000000"/>
                          </a:solidFill>
                          <a:effectLst/>
                          <a:latin typeface="Cambria" panose="02040503050406030204" pitchFamily="18" charset="0"/>
                        </a:rPr>
                        <a:t>0.84</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1" i="1" u="none" strike="noStrike" dirty="0">
                          <a:solidFill>
                            <a:srgbClr val="000000"/>
                          </a:solidFill>
                          <a:effectLst/>
                          <a:latin typeface="Cambria" panose="02040503050406030204" pitchFamily="18" charset="0"/>
                        </a:rPr>
                        <a:t>12.29</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1" i="1" u="none" strike="noStrike">
                          <a:solidFill>
                            <a:srgbClr val="000000"/>
                          </a:solidFill>
                          <a:effectLst/>
                          <a:latin typeface="Cambria" panose="02040503050406030204" pitchFamily="18" charset="0"/>
                        </a:rPr>
                        <a:t>12.53</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1" i="1" u="none" strike="noStrike">
                          <a:solidFill>
                            <a:srgbClr val="000000"/>
                          </a:solidFill>
                          <a:effectLst/>
                          <a:latin typeface="Cambria" panose="02040503050406030204" pitchFamily="18" charset="0"/>
                        </a:rPr>
                        <a:t>13.55</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 </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 </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 </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 </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 </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dirty="0">
                          <a:solidFill>
                            <a:srgbClr val="000000"/>
                          </a:solidFill>
                          <a:effectLst/>
                          <a:latin typeface="Cambria" panose="02040503050406030204" pitchFamily="18" charset="0"/>
                        </a:rPr>
                        <a:t> </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989276254"/>
                  </a:ext>
                </a:extLst>
              </a:tr>
            </a:tbl>
          </a:graphicData>
        </a:graphic>
      </p:graphicFrame>
      <p:sp>
        <p:nvSpPr>
          <p:cNvPr id="11" name="TextBox 10">
            <a:extLst>
              <a:ext uri="{FF2B5EF4-FFF2-40B4-BE49-F238E27FC236}">
                <a16:creationId xmlns:a16="http://schemas.microsoft.com/office/drawing/2014/main" id="{E3E8F091-F3E6-3B80-0214-FAC546628A3C}"/>
              </a:ext>
            </a:extLst>
          </p:cNvPr>
          <p:cNvSpPr txBox="1"/>
          <p:nvPr/>
        </p:nvSpPr>
        <p:spPr>
          <a:xfrm>
            <a:off x="0" y="6211602"/>
            <a:ext cx="5986027" cy="40011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00" b="0" i="1" u="none" strike="noStrike" kern="1200" cap="none" spc="0" normalizeH="0" baseline="0" noProof="0" dirty="0">
                <a:ln>
                  <a:noFill/>
                </a:ln>
                <a:solidFill>
                  <a:prstClr val="black"/>
                </a:solidFill>
                <a:effectLst/>
                <a:uLnTx/>
                <a:uFillTx/>
                <a:latin typeface="Cambria" pitchFamily="18" charset="0"/>
                <a:ea typeface="Cambria" pitchFamily="18" charset="0"/>
                <a:cs typeface="+mn-cs"/>
              </a:rPr>
              <a:t>*Performance as on July 31st, 2026, **performance &lt;1year is absolute</a:t>
            </a:r>
          </a:p>
          <a:p>
            <a:pPr marL="0" marR="0" lvl="0" indent="0" algn="l" defTabSz="914400" rtl="0" eaLnBrk="1" fontAlgn="auto" latinLnBrk="0" hangingPunct="1">
              <a:lnSpc>
                <a:spcPct val="100000"/>
              </a:lnSpc>
              <a:spcBef>
                <a:spcPts val="0"/>
              </a:spcBef>
              <a:spcAft>
                <a:spcPts val="0"/>
              </a:spcAft>
              <a:buClrTx/>
              <a:buSzTx/>
              <a:buFontTx/>
              <a:buNone/>
              <a:tabLst/>
              <a:defRPr/>
            </a:pPr>
            <a:r>
              <a:rPr lang="en-IN" sz="1000" i="1" dirty="0">
                <a:solidFill>
                  <a:prstClr val="black"/>
                </a:solidFill>
                <a:latin typeface="Cambria" panose="02040503050406030204" pitchFamily="18" charset="0"/>
                <a:ea typeface="Cambria" panose="02040503050406030204" pitchFamily="18" charset="0"/>
              </a:rPr>
              <a:t>Highlighted Funds are under watchlist</a:t>
            </a:r>
            <a:endParaRPr kumimoji="0" lang="en-IN" sz="1000" b="0" i="1"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endParaRPr>
          </a:p>
        </p:txBody>
      </p:sp>
      <p:sp>
        <p:nvSpPr>
          <p:cNvPr id="13" name="TextBox 12">
            <a:extLst>
              <a:ext uri="{FF2B5EF4-FFF2-40B4-BE49-F238E27FC236}">
                <a16:creationId xmlns:a16="http://schemas.microsoft.com/office/drawing/2014/main" id="{3B4452C0-E078-91AF-3E7C-68751C69AD6C}"/>
              </a:ext>
            </a:extLst>
          </p:cNvPr>
          <p:cNvSpPr txBox="1"/>
          <p:nvPr/>
        </p:nvSpPr>
        <p:spPr>
          <a:xfrm>
            <a:off x="29833" y="5561169"/>
            <a:ext cx="12121754" cy="646331"/>
          </a:xfrm>
          <a:prstGeom prst="rect">
            <a:avLst/>
          </a:prstGeom>
          <a:noFill/>
        </p:spPr>
        <p:txBody>
          <a:bodyPr wrap="square">
            <a:spAutoFit/>
          </a:bodyPr>
          <a:lstStyle/>
          <a:p>
            <a:pPr marL="0" marR="0" lvl="0" indent="0" algn="just" defTabSz="914400" rtl="0" eaLnBrk="1" fontAlgn="auto" latinLnBrk="0" hangingPunct="1">
              <a:lnSpc>
                <a:spcPct val="100000"/>
              </a:lnSpc>
              <a:spcBef>
                <a:spcPts val="0"/>
              </a:spcBef>
              <a:spcAft>
                <a:spcPts val="0"/>
              </a:spcAft>
              <a:buClrTx/>
              <a:buSzTx/>
              <a:buFontTx/>
              <a:buNone/>
              <a:tabLst/>
              <a:defRPr/>
            </a:pPr>
            <a:r>
              <a:rPr kumimoji="0" lang="en-US" sz="900" b="0" i="1"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Mutual Fund Distribution Services are offered through AMFI-registered Mutual Fund Distributor. Centricity Financial Distribution Private Limited, AMFI Registration Number - ARN 189274, with initial registration dated 26.10.2021 and current validity of ARN until 25.10.2027, disclaims any responsibility for losses or damages arising from investments made in mutual funds distributed through its services. Mutual fund investments are subject to market risks, read all scheme related documents carefully . Centricity Financial Distribution Private Limited does not guarantee or assure any specific returns on investments and does not assume any liability for the performance of mutual fund schemes. Investors are advised to consider their individual risk tolerance, investment objectives, and financial situation before investing. It is recommended to consult with a financial advisor to ensure that the chosen mutual fund products align with the investor’s needs and goals.</a:t>
            </a:r>
            <a:endParaRPr kumimoji="0" lang="en-IN" sz="900" b="0" i="1"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endParaRPr>
          </a:p>
        </p:txBody>
      </p:sp>
    </p:spTree>
    <p:extLst>
      <p:ext uri="{BB962C8B-B14F-4D97-AF65-F5344CB8AC3E}">
        <p14:creationId xmlns:p14="http://schemas.microsoft.com/office/powerpoint/2010/main" val="565990330"/>
      </p:ext>
    </p:extLst>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56C1688-2B50-6112-88E6-BD06DEEFD937}"/>
            </a:ext>
          </a:extLst>
        </p:cNvPr>
        <p:cNvGrpSpPr/>
        <p:nvPr/>
      </p:nvGrpSpPr>
      <p:grpSpPr>
        <a:xfrm>
          <a:off x="0" y="0"/>
          <a:ext cx="0" cy="0"/>
          <a:chOff x="0" y="0"/>
          <a:chExt cx="0" cy="0"/>
        </a:xfrm>
      </p:grpSpPr>
      <p:sp>
        <p:nvSpPr>
          <p:cNvPr id="5" name="Rectangle 4">
            <a:extLst>
              <a:ext uri="{FF2B5EF4-FFF2-40B4-BE49-F238E27FC236}">
                <a16:creationId xmlns:a16="http://schemas.microsoft.com/office/drawing/2014/main" id="{06040228-4DB1-F8A5-662B-A442BBDB59E3}"/>
              </a:ext>
            </a:extLst>
          </p:cNvPr>
          <p:cNvSpPr/>
          <p:nvPr/>
        </p:nvSpPr>
        <p:spPr>
          <a:xfrm>
            <a:off x="0" y="0"/>
            <a:ext cx="12192000" cy="821635"/>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a:ln>
                  <a:noFill/>
                </a:ln>
                <a:solidFill>
                  <a:prstClr val="white"/>
                </a:solidFill>
                <a:effectLst/>
                <a:uLnTx/>
                <a:uFillTx/>
                <a:latin typeface="Cambria" panose="02040503050406030204" pitchFamily="18" charset="0"/>
                <a:ea typeface="Cambria" panose="02040503050406030204" pitchFamily="18" charset="0"/>
                <a:cs typeface="+mn-cs"/>
              </a:rPr>
              <a:t>  MUTUAL FUNDS – EQUITY</a:t>
            </a:r>
            <a:endParaRPr kumimoji="0" lang="en-IN" sz="2800" b="1"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 name="Rectangle 5">
            <a:extLst>
              <a:ext uri="{FF2B5EF4-FFF2-40B4-BE49-F238E27FC236}">
                <a16:creationId xmlns:a16="http://schemas.microsoft.com/office/drawing/2014/main" id="{7995C1B3-52F2-F6AE-06AD-9B5F665A9073}"/>
              </a:ext>
            </a:extLst>
          </p:cNvPr>
          <p:cNvSpPr/>
          <p:nvPr/>
        </p:nvSpPr>
        <p:spPr>
          <a:xfrm>
            <a:off x="0" y="6622036"/>
            <a:ext cx="12192000" cy="235963"/>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 name="Rectangle 8">
            <a:extLst>
              <a:ext uri="{FF2B5EF4-FFF2-40B4-BE49-F238E27FC236}">
                <a16:creationId xmlns:a16="http://schemas.microsoft.com/office/drawing/2014/main" id="{716366BD-7D20-0CE6-08F6-5F11BB1A2572}"/>
              </a:ext>
            </a:extLst>
          </p:cNvPr>
          <p:cNvSpPr/>
          <p:nvPr/>
        </p:nvSpPr>
        <p:spPr>
          <a:xfrm>
            <a:off x="0" y="808383"/>
            <a:ext cx="12192000" cy="45719"/>
          </a:xfrm>
          <a:prstGeom prst="rect">
            <a:avLst/>
          </a:prstGeom>
          <a:solidFill>
            <a:schemeClr val="bg1">
              <a:lumMod val="6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 name="Slide Number Placeholder 18">
            <a:extLst>
              <a:ext uri="{FF2B5EF4-FFF2-40B4-BE49-F238E27FC236}">
                <a16:creationId xmlns:a16="http://schemas.microsoft.com/office/drawing/2014/main" id="{7C34A954-1966-FE6E-D72E-5640E6BE8908}"/>
              </a:ext>
            </a:extLst>
          </p:cNvPr>
          <p:cNvSpPr txBox="1">
            <a:spLocks/>
          </p:cNvSpPr>
          <p:nvPr/>
        </p:nvSpPr>
        <p:spPr>
          <a:xfrm>
            <a:off x="9448800" y="6588981"/>
            <a:ext cx="2743200" cy="365125"/>
          </a:xfrm>
          <a:prstGeom prst="rect">
            <a:avLst/>
          </a:prstGeom>
        </p:spPr>
        <p:txBody>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1E62F875-1F54-4527-993B-FB1D0CCB3E02}" type="slidenum">
              <a:rPr kumimoji="0" lang="en-IN" sz="1200" b="1" i="0" u="none" strike="noStrike" kern="1200" cap="none" spc="0" normalizeH="0" baseline="0" noProof="0" smtClean="0">
                <a:ln>
                  <a:noFill/>
                </a:ln>
                <a:solidFill>
                  <a:prstClr val="white"/>
                </a:solidFill>
                <a:effectLst/>
                <a:uLnTx/>
                <a:uFillTx/>
                <a:latin typeface="Cambria" panose="02040503050406030204" pitchFamily="18" charset="0"/>
                <a:ea typeface="Cambria" panose="02040503050406030204" pitchFamily="18" charset="0"/>
                <a:cs typeface="+mn-cs"/>
              </a:rPr>
              <a:pPr marL="0" marR="0" lvl="0" indent="0" algn="r" defTabSz="914400" rtl="0" eaLnBrk="1" fontAlgn="auto" latinLnBrk="0" hangingPunct="1">
                <a:lnSpc>
                  <a:spcPct val="100000"/>
                </a:lnSpc>
                <a:spcBef>
                  <a:spcPts val="0"/>
                </a:spcBef>
                <a:spcAft>
                  <a:spcPts val="0"/>
                </a:spcAft>
                <a:buClrTx/>
                <a:buSzTx/>
                <a:buFontTx/>
                <a:buNone/>
                <a:tabLst/>
                <a:defRPr/>
              </a:pPr>
              <a:t>16</a:t>
            </a:fld>
            <a:endParaRPr kumimoji="0" lang="en-IN" sz="1200" b="1" i="0" u="none" strike="noStrike" kern="1200" cap="none" spc="0" normalizeH="0" baseline="0" noProof="0">
              <a:ln>
                <a:noFill/>
              </a:ln>
              <a:solidFill>
                <a:prstClr val="white"/>
              </a:solidFill>
              <a:effectLst/>
              <a:uLnTx/>
              <a:uFillTx/>
              <a:latin typeface="Cambria" panose="02040503050406030204" pitchFamily="18" charset="0"/>
              <a:ea typeface="Cambria" panose="02040503050406030204" pitchFamily="18" charset="0"/>
              <a:cs typeface="+mn-cs"/>
            </a:endParaRPr>
          </a:p>
        </p:txBody>
      </p:sp>
      <p:pic>
        <p:nvPicPr>
          <p:cNvPr id="7" name="Picture 6" descr="A white text on a black background&#10;&#10;AI-generated content may be incorrect.">
            <a:extLst>
              <a:ext uri="{FF2B5EF4-FFF2-40B4-BE49-F238E27FC236}">
                <a16:creationId xmlns:a16="http://schemas.microsoft.com/office/drawing/2014/main" id="{AD67A50C-130D-D4EB-E85F-884011C8A392}"/>
              </a:ext>
            </a:extLst>
          </p:cNvPr>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10362466" y="234062"/>
            <a:ext cx="1559328" cy="340260"/>
          </a:xfrm>
          <a:prstGeom prst="rect">
            <a:avLst/>
          </a:prstGeom>
        </p:spPr>
      </p:pic>
      <p:graphicFrame>
        <p:nvGraphicFramePr>
          <p:cNvPr id="3" name="Table 2">
            <a:extLst>
              <a:ext uri="{FF2B5EF4-FFF2-40B4-BE49-F238E27FC236}">
                <a16:creationId xmlns:a16="http://schemas.microsoft.com/office/drawing/2014/main" id="{27E28181-B5FE-2AE2-F442-808355ACE99B}"/>
              </a:ext>
            </a:extLst>
          </p:cNvPr>
          <p:cNvGraphicFramePr>
            <a:graphicFrameLocks noGrp="1"/>
          </p:cNvGraphicFramePr>
          <p:nvPr>
            <p:extLst>
              <p:ext uri="{D42A27DB-BD31-4B8C-83A1-F6EECF244321}">
                <p14:modId xmlns:p14="http://schemas.microsoft.com/office/powerpoint/2010/main" val="4029375409"/>
              </p:ext>
            </p:extLst>
          </p:nvPr>
        </p:nvGraphicFramePr>
        <p:xfrm>
          <a:off x="55419" y="857408"/>
          <a:ext cx="12087596" cy="4758780"/>
        </p:xfrm>
        <a:graphic>
          <a:graphicData uri="http://schemas.openxmlformats.org/drawingml/2006/table">
            <a:tbl>
              <a:tblPr/>
              <a:tblGrid>
                <a:gridCol w="3483275">
                  <a:extLst>
                    <a:ext uri="{9D8B030D-6E8A-4147-A177-3AD203B41FA5}">
                      <a16:colId xmlns:a16="http://schemas.microsoft.com/office/drawing/2014/main" val="2868972397"/>
                    </a:ext>
                  </a:extLst>
                </a:gridCol>
                <a:gridCol w="746892">
                  <a:extLst>
                    <a:ext uri="{9D8B030D-6E8A-4147-A177-3AD203B41FA5}">
                      <a16:colId xmlns:a16="http://schemas.microsoft.com/office/drawing/2014/main" val="3991555647"/>
                    </a:ext>
                  </a:extLst>
                </a:gridCol>
                <a:gridCol w="1016000">
                  <a:extLst>
                    <a:ext uri="{9D8B030D-6E8A-4147-A177-3AD203B41FA5}">
                      <a16:colId xmlns:a16="http://schemas.microsoft.com/office/drawing/2014/main" val="2309967350"/>
                    </a:ext>
                  </a:extLst>
                </a:gridCol>
                <a:gridCol w="474717">
                  <a:extLst>
                    <a:ext uri="{9D8B030D-6E8A-4147-A177-3AD203B41FA5}">
                      <a16:colId xmlns:a16="http://schemas.microsoft.com/office/drawing/2014/main" val="2691477742"/>
                    </a:ext>
                  </a:extLst>
                </a:gridCol>
                <a:gridCol w="474717">
                  <a:extLst>
                    <a:ext uri="{9D8B030D-6E8A-4147-A177-3AD203B41FA5}">
                      <a16:colId xmlns:a16="http://schemas.microsoft.com/office/drawing/2014/main" val="1013796913"/>
                    </a:ext>
                  </a:extLst>
                </a:gridCol>
                <a:gridCol w="474717">
                  <a:extLst>
                    <a:ext uri="{9D8B030D-6E8A-4147-A177-3AD203B41FA5}">
                      <a16:colId xmlns:a16="http://schemas.microsoft.com/office/drawing/2014/main" val="2992716294"/>
                    </a:ext>
                  </a:extLst>
                </a:gridCol>
                <a:gridCol w="474717">
                  <a:extLst>
                    <a:ext uri="{9D8B030D-6E8A-4147-A177-3AD203B41FA5}">
                      <a16:colId xmlns:a16="http://schemas.microsoft.com/office/drawing/2014/main" val="2370617372"/>
                    </a:ext>
                  </a:extLst>
                </a:gridCol>
                <a:gridCol w="474717">
                  <a:extLst>
                    <a:ext uri="{9D8B030D-6E8A-4147-A177-3AD203B41FA5}">
                      <a16:colId xmlns:a16="http://schemas.microsoft.com/office/drawing/2014/main" val="2657037903"/>
                    </a:ext>
                  </a:extLst>
                </a:gridCol>
                <a:gridCol w="474717">
                  <a:extLst>
                    <a:ext uri="{9D8B030D-6E8A-4147-A177-3AD203B41FA5}">
                      <a16:colId xmlns:a16="http://schemas.microsoft.com/office/drawing/2014/main" val="406946328"/>
                    </a:ext>
                  </a:extLst>
                </a:gridCol>
                <a:gridCol w="474717">
                  <a:extLst>
                    <a:ext uri="{9D8B030D-6E8A-4147-A177-3AD203B41FA5}">
                      <a16:colId xmlns:a16="http://schemas.microsoft.com/office/drawing/2014/main" val="1089082908"/>
                    </a:ext>
                  </a:extLst>
                </a:gridCol>
                <a:gridCol w="474717">
                  <a:extLst>
                    <a:ext uri="{9D8B030D-6E8A-4147-A177-3AD203B41FA5}">
                      <a16:colId xmlns:a16="http://schemas.microsoft.com/office/drawing/2014/main" val="4166094399"/>
                    </a:ext>
                  </a:extLst>
                </a:gridCol>
                <a:gridCol w="474717">
                  <a:extLst>
                    <a:ext uri="{9D8B030D-6E8A-4147-A177-3AD203B41FA5}">
                      <a16:colId xmlns:a16="http://schemas.microsoft.com/office/drawing/2014/main" val="1165298003"/>
                    </a:ext>
                  </a:extLst>
                </a:gridCol>
                <a:gridCol w="673154">
                  <a:extLst>
                    <a:ext uri="{9D8B030D-6E8A-4147-A177-3AD203B41FA5}">
                      <a16:colId xmlns:a16="http://schemas.microsoft.com/office/drawing/2014/main" val="1634618114"/>
                    </a:ext>
                  </a:extLst>
                </a:gridCol>
                <a:gridCol w="559248">
                  <a:extLst>
                    <a:ext uri="{9D8B030D-6E8A-4147-A177-3AD203B41FA5}">
                      <a16:colId xmlns:a16="http://schemas.microsoft.com/office/drawing/2014/main" val="2770186346"/>
                    </a:ext>
                  </a:extLst>
                </a:gridCol>
                <a:gridCol w="417604">
                  <a:extLst>
                    <a:ext uri="{9D8B030D-6E8A-4147-A177-3AD203B41FA5}">
                      <a16:colId xmlns:a16="http://schemas.microsoft.com/office/drawing/2014/main" val="4142779090"/>
                    </a:ext>
                  </a:extLst>
                </a:gridCol>
                <a:gridCol w="428258">
                  <a:extLst>
                    <a:ext uri="{9D8B030D-6E8A-4147-A177-3AD203B41FA5}">
                      <a16:colId xmlns:a16="http://schemas.microsoft.com/office/drawing/2014/main" val="3022994403"/>
                    </a:ext>
                  </a:extLst>
                </a:gridCol>
                <a:gridCol w="490712">
                  <a:extLst>
                    <a:ext uri="{9D8B030D-6E8A-4147-A177-3AD203B41FA5}">
                      <a16:colId xmlns:a16="http://schemas.microsoft.com/office/drawing/2014/main" val="3804636062"/>
                    </a:ext>
                  </a:extLst>
                </a:gridCol>
              </a:tblGrid>
              <a:tr h="174256">
                <a:tc>
                  <a:txBody>
                    <a:bodyPr/>
                    <a:lstStyle/>
                    <a:p>
                      <a:pPr algn="l" rtl="0" fontAlgn="ctr">
                        <a:buNone/>
                      </a:pPr>
                      <a:r>
                        <a:rPr lang="en-IN" sz="1100" b="1" i="0" u="none" strike="noStrike">
                          <a:solidFill>
                            <a:srgbClr val="FFFFFF"/>
                          </a:solidFill>
                          <a:effectLst/>
                          <a:latin typeface="Cambria" panose="02040503050406030204" pitchFamily="18" charset="0"/>
                        </a:rPr>
                        <a:t>Scheme Name</a:t>
                      </a:r>
                    </a:p>
                  </a:txBody>
                  <a:tcPr marL="72000" marR="7525" marT="7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D0D0D"/>
                    </a:solidFill>
                  </a:tcPr>
                </a:tc>
                <a:tc>
                  <a:txBody>
                    <a:bodyPr/>
                    <a:lstStyle/>
                    <a:p>
                      <a:pPr algn="ctr" rtl="0" fontAlgn="ctr">
                        <a:buNone/>
                      </a:pPr>
                      <a:r>
                        <a:rPr lang="en-IN" sz="1100" b="1" i="0" u="none" strike="noStrike">
                          <a:solidFill>
                            <a:srgbClr val="FFFFFF"/>
                          </a:solidFill>
                          <a:effectLst/>
                          <a:latin typeface="Cambria" panose="02040503050406030204" pitchFamily="18" charset="0"/>
                        </a:rPr>
                        <a:t>AUM </a:t>
                      </a:r>
                    </a:p>
                  </a:txBody>
                  <a:tcPr marL="7525" marR="7525" marT="7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0000"/>
                    </a:solidFill>
                  </a:tcPr>
                </a:tc>
                <a:tc>
                  <a:txBody>
                    <a:bodyPr/>
                    <a:lstStyle/>
                    <a:p>
                      <a:pPr algn="ctr" rtl="0" fontAlgn="ctr">
                        <a:buNone/>
                      </a:pPr>
                      <a:r>
                        <a:rPr lang="en-IN" sz="1100" b="1" i="0" u="none" strike="noStrike">
                          <a:solidFill>
                            <a:srgbClr val="FFFFFF"/>
                          </a:solidFill>
                          <a:effectLst/>
                          <a:latin typeface="Cambria" panose="02040503050406030204" pitchFamily="18" charset="0"/>
                        </a:rPr>
                        <a:t>Inception Date</a:t>
                      </a:r>
                    </a:p>
                  </a:txBody>
                  <a:tcPr marL="7525" marR="7525" marT="7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D0D0D"/>
                    </a:solidFill>
                  </a:tcPr>
                </a:tc>
                <a:tc>
                  <a:txBody>
                    <a:bodyPr/>
                    <a:lstStyle/>
                    <a:p>
                      <a:pPr algn="ctr" rtl="0" fontAlgn="ctr">
                        <a:buNone/>
                      </a:pPr>
                      <a:r>
                        <a:rPr lang="en-IN" sz="1100" b="1" i="0" u="none" strike="noStrike">
                          <a:solidFill>
                            <a:srgbClr val="FFFFFF"/>
                          </a:solidFill>
                          <a:effectLst/>
                          <a:latin typeface="Cambria" panose="02040503050406030204" pitchFamily="18" charset="0"/>
                        </a:rPr>
                        <a:t>1M</a:t>
                      </a:r>
                    </a:p>
                  </a:txBody>
                  <a:tcPr marL="7525" marR="7525" marT="7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D0D0D"/>
                    </a:solidFill>
                  </a:tcPr>
                </a:tc>
                <a:tc>
                  <a:txBody>
                    <a:bodyPr/>
                    <a:lstStyle/>
                    <a:p>
                      <a:pPr algn="ctr" rtl="0" fontAlgn="ctr">
                        <a:buNone/>
                      </a:pPr>
                      <a:r>
                        <a:rPr lang="en-IN" sz="1100" b="1" i="0" u="none" strike="noStrike">
                          <a:solidFill>
                            <a:srgbClr val="FFFFFF"/>
                          </a:solidFill>
                          <a:effectLst/>
                          <a:latin typeface="Cambria" panose="02040503050406030204" pitchFamily="18" charset="0"/>
                        </a:rPr>
                        <a:t>3M</a:t>
                      </a:r>
                    </a:p>
                  </a:txBody>
                  <a:tcPr marL="7525" marR="7525" marT="7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D0D0D"/>
                    </a:solidFill>
                  </a:tcPr>
                </a:tc>
                <a:tc>
                  <a:txBody>
                    <a:bodyPr/>
                    <a:lstStyle/>
                    <a:p>
                      <a:pPr algn="ctr" rtl="0" fontAlgn="ctr">
                        <a:buNone/>
                      </a:pPr>
                      <a:r>
                        <a:rPr lang="en-IN" sz="1100" b="1" i="0" u="none" strike="noStrike">
                          <a:solidFill>
                            <a:srgbClr val="FFFFFF"/>
                          </a:solidFill>
                          <a:effectLst/>
                          <a:latin typeface="Cambria" panose="02040503050406030204" pitchFamily="18" charset="0"/>
                        </a:rPr>
                        <a:t>6M </a:t>
                      </a:r>
                    </a:p>
                  </a:txBody>
                  <a:tcPr marL="7525" marR="7525" marT="7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D0D0D"/>
                    </a:solidFill>
                  </a:tcPr>
                </a:tc>
                <a:tc>
                  <a:txBody>
                    <a:bodyPr/>
                    <a:lstStyle/>
                    <a:p>
                      <a:pPr algn="ctr" rtl="0" fontAlgn="ctr">
                        <a:buNone/>
                      </a:pPr>
                      <a:r>
                        <a:rPr lang="en-IN" sz="1100" b="1" i="0" u="none" strike="noStrike">
                          <a:solidFill>
                            <a:srgbClr val="FFFFFF"/>
                          </a:solidFill>
                          <a:effectLst/>
                          <a:latin typeface="Cambria" panose="02040503050406030204" pitchFamily="18" charset="0"/>
                        </a:rPr>
                        <a:t>1Y </a:t>
                      </a:r>
                    </a:p>
                  </a:txBody>
                  <a:tcPr marL="7525" marR="7525" marT="7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D0D0D"/>
                    </a:solidFill>
                  </a:tcPr>
                </a:tc>
                <a:tc>
                  <a:txBody>
                    <a:bodyPr/>
                    <a:lstStyle/>
                    <a:p>
                      <a:pPr algn="ctr" rtl="0" fontAlgn="ctr">
                        <a:buNone/>
                      </a:pPr>
                      <a:r>
                        <a:rPr lang="en-IN" sz="1100" b="1" i="0" u="none" strike="noStrike">
                          <a:solidFill>
                            <a:srgbClr val="FFFFFF"/>
                          </a:solidFill>
                          <a:effectLst/>
                          <a:latin typeface="Cambria" panose="02040503050406030204" pitchFamily="18" charset="0"/>
                        </a:rPr>
                        <a:t>2Y </a:t>
                      </a:r>
                    </a:p>
                  </a:txBody>
                  <a:tcPr marL="7525" marR="7525" marT="7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D0D0D"/>
                    </a:solidFill>
                  </a:tcPr>
                </a:tc>
                <a:tc>
                  <a:txBody>
                    <a:bodyPr/>
                    <a:lstStyle/>
                    <a:p>
                      <a:pPr algn="ctr" rtl="0" fontAlgn="ctr">
                        <a:buNone/>
                      </a:pPr>
                      <a:r>
                        <a:rPr lang="en-IN" sz="1100" b="1" i="0" u="none" strike="noStrike">
                          <a:solidFill>
                            <a:srgbClr val="FFFFFF"/>
                          </a:solidFill>
                          <a:effectLst/>
                          <a:latin typeface="Cambria" panose="02040503050406030204" pitchFamily="18" charset="0"/>
                        </a:rPr>
                        <a:t>3Y </a:t>
                      </a:r>
                    </a:p>
                  </a:txBody>
                  <a:tcPr marL="7525" marR="7525" marT="7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D0D0D"/>
                    </a:solidFill>
                  </a:tcPr>
                </a:tc>
                <a:tc>
                  <a:txBody>
                    <a:bodyPr/>
                    <a:lstStyle/>
                    <a:p>
                      <a:pPr algn="ctr" rtl="0" fontAlgn="ctr">
                        <a:buNone/>
                      </a:pPr>
                      <a:r>
                        <a:rPr lang="en-IN" sz="1100" b="1" i="0" u="none" strike="noStrike">
                          <a:solidFill>
                            <a:srgbClr val="FFFFFF"/>
                          </a:solidFill>
                          <a:effectLst/>
                          <a:latin typeface="Cambria" panose="02040503050406030204" pitchFamily="18" charset="0"/>
                        </a:rPr>
                        <a:t>5Y </a:t>
                      </a:r>
                    </a:p>
                  </a:txBody>
                  <a:tcPr marL="7525" marR="7525" marT="7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D0D0D"/>
                    </a:solidFill>
                  </a:tcPr>
                </a:tc>
                <a:tc>
                  <a:txBody>
                    <a:bodyPr/>
                    <a:lstStyle/>
                    <a:p>
                      <a:pPr algn="ctr" rtl="0" fontAlgn="ctr">
                        <a:buNone/>
                      </a:pPr>
                      <a:r>
                        <a:rPr lang="en-IN" sz="1100" b="1" i="0" u="none" strike="noStrike">
                          <a:solidFill>
                            <a:srgbClr val="FFFFFF"/>
                          </a:solidFill>
                          <a:effectLst/>
                          <a:latin typeface="Cambria" panose="02040503050406030204" pitchFamily="18" charset="0"/>
                        </a:rPr>
                        <a:t>10Y </a:t>
                      </a:r>
                    </a:p>
                  </a:txBody>
                  <a:tcPr marL="7525" marR="7525" marT="7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D0D0D"/>
                    </a:solidFill>
                  </a:tcPr>
                </a:tc>
                <a:tc>
                  <a:txBody>
                    <a:bodyPr/>
                    <a:lstStyle/>
                    <a:p>
                      <a:pPr algn="ctr" rtl="0" fontAlgn="ctr">
                        <a:buNone/>
                      </a:pPr>
                      <a:r>
                        <a:rPr lang="en-IN" sz="1100" b="1" i="0" u="none" strike="noStrike">
                          <a:solidFill>
                            <a:srgbClr val="FFFFFF"/>
                          </a:solidFill>
                          <a:effectLst/>
                          <a:latin typeface="Cambria" panose="02040503050406030204" pitchFamily="18" charset="0"/>
                        </a:rPr>
                        <a:t>SI </a:t>
                      </a:r>
                    </a:p>
                  </a:txBody>
                  <a:tcPr marL="7525" marR="7525" marT="7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D0D0D"/>
                    </a:solidFill>
                  </a:tcPr>
                </a:tc>
                <a:tc>
                  <a:txBody>
                    <a:bodyPr/>
                    <a:lstStyle/>
                    <a:p>
                      <a:pPr algn="ctr" rtl="0" fontAlgn="ctr">
                        <a:buNone/>
                      </a:pPr>
                      <a:r>
                        <a:rPr lang="en-IN" sz="1100" b="1" i="0" u="none" strike="noStrike">
                          <a:solidFill>
                            <a:srgbClr val="FFFFFF"/>
                          </a:solidFill>
                          <a:effectLst/>
                          <a:latin typeface="Cambria" panose="02040503050406030204" pitchFamily="18" charset="0"/>
                        </a:rPr>
                        <a:t>Expense </a:t>
                      </a:r>
                    </a:p>
                  </a:txBody>
                  <a:tcPr marL="7525" marR="7525" marT="7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D0D0D"/>
                    </a:solidFill>
                  </a:tcPr>
                </a:tc>
                <a:tc>
                  <a:txBody>
                    <a:bodyPr/>
                    <a:lstStyle/>
                    <a:p>
                      <a:pPr algn="ctr" rtl="0" fontAlgn="ctr">
                        <a:buNone/>
                      </a:pPr>
                      <a:r>
                        <a:rPr lang="en-IN" sz="1100" b="1" i="0" u="none" strike="noStrike">
                          <a:solidFill>
                            <a:srgbClr val="FFFFFF"/>
                          </a:solidFill>
                          <a:effectLst/>
                          <a:latin typeface="Cambria" panose="02040503050406030204" pitchFamily="18" charset="0"/>
                        </a:rPr>
                        <a:t>Large</a:t>
                      </a:r>
                    </a:p>
                  </a:txBody>
                  <a:tcPr marL="7525" marR="7525" marT="7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D0D0D"/>
                    </a:solidFill>
                  </a:tcPr>
                </a:tc>
                <a:tc>
                  <a:txBody>
                    <a:bodyPr/>
                    <a:lstStyle/>
                    <a:p>
                      <a:pPr algn="ctr" rtl="0" fontAlgn="ctr">
                        <a:buNone/>
                      </a:pPr>
                      <a:r>
                        <a:rPr lang="en-IN" sz="1100" b="1" i="0" u="none" strike="noStrike">
                          <a:solidFill>
                            <a:srgbClr val="FFFFFF"/>
                          </a:solidFill>
                          <a:effectLst/>
                          <a:latin typeface="Cambria" panose="02040503050406030204" pitchFamily="18" charset="0"/>
                        </a:rPr>
                        <a:t>Mid</a:t>
                      </a:r>
                    </a:p>
                  </a:txBody>
                  <a:tcPr marL="7525" marR="7525" marT="7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D0D0D"/>
                    </a:solidFill>
                  </a:tcPr>
                </a:tc>
                <a:tc>
                  <a:txBody>
                    <a:bodyPr/>
                    <a:lstStyle/>
                    <a:p>
                      <a:pPr algn="ctr" rtl="0" fontAlgn="ctr">
                        <a:buNone/>
                      </a:pPr>
                      <a:r>
                        <a:rPr lang="en-IN" sz="1100" b="1" i="0" u="none" strike="noStrike">
                          <a:solidFill>
                            <a:srgbClr val="FFFFFF"/>
                          </a:solidFill>
                          <a:effectLst/>
                          <a:latin typeface="Cambria" panose="02040503050406030204" pitchFamily="18" charset="0"/>
                        </a:rPr>
                        <a:t>Small</a:t>
                      </a:r>
                    </a:p>
                  </a:txBody>
                  <a:tcPr marL="7525" marR="7525" marT="7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D0D0D"/>
                    </a:solidFill>
                  </a:tcPr>
                </a:tc>
                <a:tc>
                  <a:txBody>
                    <a:bodyPr/>
                    <a:lstStyle/>
                    <a:p>
                      <a:pPr algn="ctr" rtl="0" fontAlgn="ctr">
                        <a:buNone/>
                      </a:pPr>
                      <a:r>
                        <a:rPr lang="en-IN" sz="1100" b="1" i="0" u="none" strike="noStrike">
                          <a:solidFill>
                            <a:srgbClr val="FFFFFF"/>
                          </a:solidFill>
                          <a:effectLst/>
                          <a:latin typeface="Cambria" panose="02040503050406030204" pitchFamily="18" charset="0"/>
                        </a:rPr>
                        <a:t>Others</a:t>
                      </a:r>
                    </a:p>
                  </a:txBody>
                  <a:tcPr marL="7525" marR="7525" marT="7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D0D0D"/>
                    </a:solidFill>
                  </a:tcPr>
                </a:tc>
                <a:extLst>
                  <a:ext uri="{0D108BD9-81ED-4DB2-BD59-A6C34878D82A}">
                    <a16:rowId xmlns:a16="http://schemas.microsoft.com/office/drawing/2014/main" val="286243491"/>
                  </a:ext>
                </a:extLst>
              </a:tr>
              <a:tr h="174256">
                <a:tc>
                  <a:txBody>
                    <a:bodyPr/>
                    <a:lstStyle/>
                    <a:p>
                      <a:pPr algn="l" rtl="0" fontAlgn="ctr">
                        <a:buNone/>
                      </a:pPr>
                      <a:r>
                        <a:rPr lang="en-IN" sz="1100" b="1" i="0" u="none" strike="noStrike" dirty="0">
                          <a:solidFill>
                            <a:srgbClr val="000000"/>
                          </a:solidFill>
                          <a:effectLst/>
                          <a:latin typeface="Cambria" panose="02040503050406030204" pitchFamily="18" charset="0"/>
                        </a:rPr>
                        <a:t>Index Funds</a:t>
                      </a:r>
                    </a:p>
                  </a:txBody>
                  <a:tcPr marL="72000" marR="7525" marT="7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FBFBF"/>
                    </a:solidFill>
                  </a:tcPr>
                </a:tc>
                <a:tc>
                  <a:txBody>
                    <a:bodyPr/>
                    <a:lstStyle/>
                    <a:p>
                      <a:pPr algn="ctr" rtl="0" fontAlgn="ctr">
                        <a:buNone/>
                      </a:pPr>
                      <a:r>
                        <a:rPr lang="en-IN" sz="1100" b="1" i="1" u="none" strike="noStrike">
                          <a:solidFill>
                            <a:srgbClr val="000000"/>
                          </a:solidFill>
                          <a:effectLst/>
                          <a:latin typeface="Cambria" panose="02040503050406030204" pitchFamily="18" charset="0"/>
                        </a:rPr>
                        <a:t> </a:t>
                      </a:r>
                    </a:p>
                  </a:txBody>
                  <a:tcPr marL="7525" marR="7525" marT="7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FBFBF"/>
                    </a:solidFill>
                  </a:tcPr>
                </a:tc>
                <a:tc>
                  <a:txBody>
                    <a:bodyPr/>
                    <a:lstStyle/>
                    <a:p>
                      <a:pPr algn="ctr" rtl="0" fontAlgn="ctr">
                        <a:buNone/>
                      </a:pPr>
                      <a:r>
                        <a:rPr lang="en-IN" sz="1100" b="1" i="1" u="none" strike="noStrike">
                          <a:solidFill>
                            <a:srgbClr val="000000"/>
                          </a:solidFill>
                          <a:effectLst/>
                          <a:latin typeface="Cambria" panose="02040503050406030204" pitchFamily="18" charset="0"/>
                        </a:rPr>
                        <a:t> </a:t>
                      </a:r>
                    </a:p>
                  </a:txBody>
                  <a:tcPr marL="7525" marR="7525" marT="7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FBFBF"/>
                    </a:solidFill>
                  </a:tcPr>
                </a:tc>
                <a:tc>
                  <a:txBody>
                    <a:bodyPr/>
                    <a:lstStyle/>
                    <a:p>
                      <a:pPr algn="ctr" rtl="0" fontAlgn="ctr">
                        <a:buNone/>
                      </a:pPr>
                      <a:r>
                        <a:rPr lang="en-IN" sz="1100" b="1" i="1" u="none" strike="noStrike">
                          <a:solidFill>
                            <a:srgbClr val="000000"/>
                          </a:solidFill>
                          <a:effectLst/>
                          <a:latin typeface="Cambria" panose="02040503050406030204" pitchFamily="18" charset="0"/>
                        </a:rPr>
                        <a:t> </a:t>
                      </a:r>
                    </a:p>
                  </a:txBody>
                  <a:tcPr marL="7525" marR="7525" marT="7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FBFBF"/>
                    </a:solidFill>
                  </a:tcPr>
                </a:tc>
                <a:tc>
                  <a:txBody>
                    <a:bodyPr/>
                    <a:lstStyle/>
                    <a:p>
                      <a:pPr algn="ctr" rtl="0" fontAlgn="ctr">
                        <a:buNone/>
                      </a:pPr>
                      <a:r>
                        <a:rPr lang="en-IN" sz="1100" b="1" i="1" u="none" strike="noStrike">
                          <a:solidFill>
                            <a:srgbClr val="000000"/>
                          </a:solidFill>
                          <a:effectLst/>
                          <a:latin typeface="Cambria" panose="02040503050406030204" pitchFamily="18" charset="0"/>
                        </a:rPr>
                        <a:t> </a:t>
                      </a:r>
                    </a:p>
                  </a:txBody>
                  <a:tcPr marL="7525" marR="7525" marT="7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FBFBF"/>
                    </a:solidFill>
                  </a:tcPr>
                </a:tc>
                <a:tc>
                  <a:txBody>
                    <a:bodyPr/>
                    <a:lstStyle/>
                    <a:p>
                      <a:pPr algn="ctr" rtl="0" fontAlgn="ctr">
                        <a:buNone/>
                      </a:pPr>
                      <a:r>
                        <a:rPr lang="en-IN" sz="1100" b="1" i="1" u="none" strike="noStrike">
                          <a:solidFill>
                            <a:srgbClr val="000000"/>
                          </a:solidFill>
                          <a:effectLst/>
                          <a:latin typeface="Cambria" panose="02040503050406030204" pitchFamily="18" charset="0"/>
                        </a:rPr>
                        <a:t> </a:t>
                      </a:r>
                    </a:p>
                  </a:txBody>
                  <a:tcPr marL="7525" marR="7525" marT="7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FBFBF"/>
                    </a:solidFill>
                  </a:tcPr>
                </a:tc>
                <a:tc>
                  <a:txBody>
                    <a:bodyPr/>
                    <a:lstStyle/>
                    <a:p>
                      <a:pPr algn="ctr" rtl="0" fontAlgn="ctr">
                        <a:buNone/>
                      </a:pPr>
                      <a:r>
                        <a:rPr lang="en-IN" sz="1100" b="1" i="1" u="none" strike="noStrike">
                          <a:solidFill>
                            <a:srgbClr val="000000"/>
                          </a:solidFill>
                          <a:effectLst/>
                          <a:latin typeface="Cambria" panose="02040503050406030204" pitchFamily="18" charset="0"/>
                        </a:rPr>
                        <a:t> </a:t>
                      </a:r>
                    </a:p>
                  </a:txBody>
                  <a:tcPr marL="7525" marR="7525" marT="7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FBFBF"/>
                    </a:solidFill>
                  </a:tcPr>
                </a:tc>
                <a:tc>
                  <a:txBody>
                    <a:bodyPr/>
                    <a:lstStyle/>
                    <a:p>
                      <a:pPr algn="ctr" rtl="0" fontAlgn="ctr">
                        <a:buNone/>
                      </a:pPr>
                      <a:r>
                        <a:rPr lang="en-IN" sz="1100" b="1" i="1" u="none" strike="noStrike">
                          <a:solidFill>
                            <a:srgbClr val="000000"/>
                          </a:solidFill>
                          <a:effectLst/>
                          <a:latin typeface="Cambria" panose="02040503050406030204" pitchFamily="18" charset="0"/>
                        </a:rPr>
                        <a:t> </a:t>
                      </a:r>
                    </a:p>
                  </a:txBody>
                  <a:tcPr marL="7525" marR="7525" marT="7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FBFBF"/>
                    </a:solidFill>
                  </a:tcPr>
                </a:tc>
                <a:tc>
                  <a:txBody>
                    <a:bodyPr/>
                    <a:lstStyle/>
                    <a:p>
                      <a:pPr algn="ctr" rtl="0" fontAlgn="ctr">
                        <a:buNone/>
                      </a:pPr>
                      <a:r>
                        <a:rPr lang="en-IN" sz="1100" b="1" i="1" u="none" strike="noStrike">
                          <a:solidFill>
                            <a:srgbClr val="000000"/>
                          </a:solidFill>
                          <a:effectLst/>
                          <a:latin typeface="Cambria" panose="02040503050406030204" pitchFamily="18" charset="0"/>
                        </a:rPr>
                        <a:t> </a:t>
                      </a:r>
                    </a:p>
                  </a:txBody>
                  <a:tcPr marL="7525" marR="7525" marT="7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FBFBF"/>
                    </a:solidFill>
                  </a:tcPr>
                </a:tc>
                <a:tc>
                  <a:txBody>
                    <a:bodyPr/>
                    <a:lstStyle/>
                    <a:p>
                      <a:pPr algn="ctr" rtl="0" fontAlgn="ctr">
                        <a:buNone/>
                      </a:pPr>
                      <a:r>
                        <a:rPr lang="en-IN" sz="1100" b="1" i="1" u="none" strike="noStrike">
                          <a:solidFill>
                            <a:srgbClr val="000000"/>
                          </a:solidFill>
                          <a:effectLst/>
                          <a:latin typeface="Cambria" panose="02040503050406030204" pitchFamily="18" charset="0"/>
                        </a:rPr>
                        <a:t> </a:t>
                      </a:r>
                    </a:p>
                  </a:txBody>
                  <a:tcPr marL="7525" marR="7525" marT="7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FBFBF"/>
                    </a:solidFill>
                  </a:tcPr>
                </a:tc>
                <a:tc>
                  <a:txBody>
                    <a:bodyPr/>
                    <a:lstStyle/>
                    <a:p>
                      <a:pPr algn="ctr" rtl="0" fontAlgn="ctr">
                        <a:buNone/>
                      </a:pPr>
                      <a:r>
                        <a:rPr lang="en-IN" sz="1100" b="1" i="1" u="none" strike="noStrike">
                          <a:solidFill>
                            <a:srgbClr val="000000"/>
                          </a:solidFill>
                          <a:effectLst/>
                          <a:latin typeface="Cambria" panose="02040503050406030204" pitchFamily="18" charset="0"/>
                        </a:rPr>
                        <a:t> </a:t>
                      </a:r>
                    </a:p>
                  </a:txBody>
                  <a:tcPr marL="7525" marR="7525" marT="7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FBFBF"/>
                    </a:solidFill>
                  </a:tcPr>
                </a:tc>
                <a:tc>
                  <a:txBody>
                    <a:bodyPr/>
                    <a:lstStyle/>
                    <a:p>
                      <a:pPr algn="ctr" rtl="0" fontAlgn="ctr">
                        <a:buNone/>
                      </a:pPr>
                      <a:r>
                        <a:rPr lang="en-IN" sz="1100" b="1" i="1" u="none" strike="noStrike">
                          <a:solidFill>
                            <a:srgbClr val="000000"/>
                          </a:solidFill>
                          <a:effectLst/>
                          <a:latin typeface="Cambria" panose="02040503050406030204" pitchFamily="18" charset="0"/>
                        </a:rPr>
                        <a:t> </a:t>
                      </a:r>
                    </a:p>
                  </a:txBody>
                  <a:tcPr marL="7525" marR="7525" marT="7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FBFBF"/>
                    </a:solidFill>
                  </a:tcPr>
                </a:tc>
                <a:tc>
                  <a:txBody>
                    <a:bodyPr/>
                    <a:lstStyle/>
                    <a:p>
                      <a:pPr algn="ctr" rtl="0" fontAlgn="ctr">
                        <a:buNone/>
                      </a:pPr>
                      <a:r>
                        <a:rPr lang="en-IN" sz="1100" b="1" i="1" u="none" strike="noStrike">
                          <a:solidFill>
                            <a:srgbClr val="000000"/>
                          </a:solidFill>
                          <a:effectLst/>
                          <a:latin typeface="Cambria" panose="02040503050406030204" pitchFamily="18" charset="0"/>
                        </a:rPr>
                        <a:t> </a:t>
                      </a:r>
                    </a:p>
                  </a:txBody>
                  <a:tcPr marL="7525" marR="7525" marT="7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FBFBF"/>
                    </a:solidFill>
                  </a:tcPr>
                </a:tc>
                <a:tc>
                  <a:txBody>
                    <a:bodyPr/>
                    <a:lstStyle/>
                    <a:p>
                      <a:pPr algn="ctr" rtl="0" fontAlgn="ctr">
                        <a:buNone/>
                      </a:pPr>
                      <a:r>
                        <a:rPr lang="en-IN" sz="1100" b="1" i="0" u="none" strike="noStrike">
                          <a:solidFill>
                            <a:srgbClr val="000000"/>
                          </a:solidFill>
                          <a:effectLst/>
                          <a:latin typeface="Cambria" panose="02040503050406030204" pitchFamily="18" charset="0"/>
                        </a:rPr>
                        <a:t> </a:t>
                      </a:r>
                    </a:p>
                  </a:txBody>
                  <a:tcPr marL="7525" marR="7525" marT="7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FBFBF"/>
                    </a:solidFill>
                  </a:tcPr>
                </a:tc>
                <a:tc>
                  <a:txBody>
                    <a:bodyPr/>
                    <a:lstStyle/>
                    <a:p>
                      <a:pPr algn="ctr" rtl="0" fontAlgn="ctr">
                        <a:buNone/>
                      </a:pPr>
                      <a:r>
                        <a:rPr lang="en-IN" sz="1100" b="1" i="0" u="none" strike="noStrike">
                          <a:solidFill>
                            <a:srgbClr val="000000"/>
                          </a:solidFill>
                          <a:effectLst/>
                          <a:latin typeface="Cambria" panose="02040503050406030204" pitchFamily="18" charset="0"/>
                        </a:rPr>
                        <a:t> </a:t>
                      </a:r>
                    </a:p>
                  </a:txBody>
                  <a:tcPr marL="7525" marR="7525" marT="7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FBFBF"/>
                    </a:solidFill>
                  </a:tcPr>
                </a:tc>
                <a:tc>
                  <a:txBody>
                    <a:bodyPr/>
                    <a:lstStyle/>
                    <a:p>
                      <a:pPr algn="ctr" rtl="0" fontAlgn="ctr">
                        <a:buNone/>
                      </a:pPr>
                      <a:r>
                        <a:rPr lang="en-IN" sz="1100" b="1" i="0" u="none" strike="noStrike">
                          <a:solidFill>
                            <a:srgbClr val="000000"/>
                          </a:solidFill>
                          <a:effectLst/>
                          <a:latin typeface="Cambria" panose="02040503050406030204" pitchFamily="18" charset="0"/>
                        </a:rPr>
                        <a:t> </a:t>
                      </a:r>
                    </a:p>
                  </a:txBody>
                  <a:tcPr marL="7525" marR="7525" marT="7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FBFBF"/>
                    </a:solidFill>
                  </a:tcPr>
                </a:tc>
                <a:tc>
                  <a:txBody>
                    <a:bodyPr/>
                    <a:lstStyle/>
                    <a:p>
                      <a:pPr algn="ctr" rtl="0" fontAlgn="ctr">
                        <a:buNone/>
                      </a:pPr>
                      <a:r>
                        <a:rPr lang="en-IN" sz="1100" b="1" i="0" u="none" strike="noStrike">
                          <a:solidFill>
                            <a:srgbClr val="000000"/>
                          </a:solidFill>
                          <a:effectLst/>
                          <a:latin typeface="Cambria" panose="02040503050406030204" pitchFamily="18" charset="0"/>
                        </a:rPr>
                        <a:t> </a:t>
                      </a:r>
                    </a:p>
                  </a:txBody>
                  <a:tcPr marL="7525" marR="7525" marT="7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FBFBF"/>
                    </a:solidFill>
                  </a:tcPr>
                </a:tc>
                <a:extLst>
                  <a:ext uri="{0D108BD9-81ED-4DB2-BD59-A6C34878D82A}">
                    <a16:rowId xmlns:a16="http://schemas.microsoft.com/office/drawing/2014/main" val="3258721533"/>
                  </a:ext>
                </a:extLst>
              </a:tr>
              <a:tr h="176338">
                <a:tc>
                  <a:txBody>
                    <a:bodyPr/>
                    <a:lstStyle/>
                    <a:p>
                      <a:pPr algn="l" rtl="0" fontAlgn="ctr">
                        <a:buNone/>
                      </a:pPr>
                      <a:r>
                        <a:rPr lang="en-US" sz="1100" b="0" i="0" u="none" strike="noStrike">
                          <a:solidFill>
                            <a:srgbClr val="000000"/>
                          </a:solidFill>
                          <a:effectLst/>
                          <a:latin typeface="Cambria" panose="02040503050406030204" pitchFamily="18" charset="0"/>
                        </a:rPr>
                        <a:t>UTI Nifty 50 Index Fund-Reg(G)</a:t>
                      </a:r>
                    </a:p>
                  </a:txBody>
                  <a:tcPr marL="72000" marR="7525" marT="7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dirty="0">
                          <a:solidFill>
                            <a:srgbClr val="000000"/>
                          </a:solidFill>
                          <a:effectLst/>
                          <a:latin typeface="Cambria" panose="02040503050406030204" pitchFamily="18" charset="0"/>
                        </a:rPr>
                        <a:t>29,602.68</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04-Mar-2000</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2.34</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2.22</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-3.13</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-0.72</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-0.23</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8.19</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10.02</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11.87</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11.29</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0.28</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98.36</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US" sz="1100" b="0" i="0" u="none" strike="noStrike">
                          <a:solidFill>
                            <a:srgbClr val="000000"/>
                          </a:solidFill>
                          <a:effectLst/>
                          <a:latin typeface="Cambria" panose="02040503050406030204" pitchFamily="18" charset="0"/>
                        </a:rPr>
                        <a:t>1.36</a:t>
                      </a:r>
                    </a:p>
                  </a:txBody>
                  <a:tcPr marL="7620" marR="7620" marT="762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US" sz="1100" b="0" i="0" u="none" strike="noStrike">
                          <a:solidFill>
                            <a:srgbClr val="000000"/>
                          </a:solidFill>
                          <a:effectLst/>
                          <a:latin typeface="Cambria" panose="02040503050406030204" pitchFamily="18" charset="0"/>
                        </a:rPr>
                        <a:t>-</a:t>
                      </a:r>
                    </a:p>
                  </a:txBody>
                  <a:tcPr marL="7620" marR="7620" marT="762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0.29</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740388934"/>
                  </a:ext>
                </a:extLst>
              </a:tr>
              <a:tr h="176338">
                <a:tc>
                  <a:txBody>
                    <a:bodyPr/>
                    <a:lstStyle/>
                    <a:p>
                      <a:pPr algn="l" rtl="0" fontAlgn="ctr">
                        <a:buNone/>
                      </a:pPr>
                      <a:r>
                        <a:rPr lang="en-US" sz="1100" b="0" i="0" u="none" strike="noStrike">
                          <a:solidFill>
                            <a:srgbClr val="000000"/>
                          </a:solidFill>
                          <a:effectLst/>
                          <a:latin typeface="Cambria" panose="02040503050406030204" pitchFamily="18" charset="0"/>
                        </a:rPr>
                        <a:t>ICICI Pru Nifty 50 Index Fund-Reg(G)</a:t>
                      </a:r>
                    </a:p>
                  </a:txBody>
                  <a:tcPr marL="72000" marR="7525" marT="7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17,352.99</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26-Feb-2002</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2.32</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2.17</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-3.19</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-0.83</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-0.36</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8.09</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9.90</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11.51</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14.02</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0.35</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98.31</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US" sz="1100" b="0" i="0" u="none" strike="noStrike">
                          <a:solidFill>
                            <a:srgbClr val="000000"/>
                          </a:solidFill>
                          <a:effectLst/>
                          <a:latin typeface="Cambria" panose="02040503050406030204" pitchFamily="18" charset="0"/>
                        </a:rPr>
                        <a:t>1.36</a:t>
                      </a:r>
                    </a:p>
                  </a:txBody>
                  <a:tcPr marL="7620" marR="7620" marT="762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US" sz="1100" b="0" i="0" u="none" strike="noStrike">
                          <a:solidFill>
                            <a:srgbClr val="000000"/>
                          </a:solidFill>
                          <a:effectLst/>
                          <a:latin typeface="Cambria" panose="02040503050406030204" pitchFamily="18" charset="0"/>
                        </a:rPr>
                        <a:t>-</a:t>
                      </a:r>
                    </a:p>
                  </a:txBody>
                  <a:tcPr marL="7620" marR="7620" marT="762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0.33</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3541723969"/>
                  </a:ext>
                </a:extLst>
              </a:tr>
              <a:tr h="176338">
                <a:tc>
                  <a:txBody>
                    <a:bodyPr/>
                    <a:lstStyle/>
                    <a:p>
                      <a:pPr algn="l" rtl="0" fontAlgn="ctr">
                        <a:buNone/>
                      </a:pPr>
                      <a:r>
                        <a:rPr lang="en-US" sz="1100" b="0" i="0" u="none" strike="noStrike">
                          <a:solidFill>
                            <a:srgbClr val="000000"/>
                          </a:solidFill>
                          <a:effectLst/>
                          <a:latin typeface="Cambria" panose="02040503050406030204" pitchFamily="18" charset="0"/>
                        </a:rPr>
                        <a:t>UTI Nifty200 Momentum 30 Index Fund-Reg(G)</a:t>
                      </a:r>
                    </a:p>
                  </a:txBody>
                  <a:tcPr marL="72000" marR="7525" marT="7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8,438.41</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10-Mar-2021</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-0.94</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1.55</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0.95</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0.83</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-9.15</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11.17</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10.36</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14.40</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0.79</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67.81</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32.08</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US" sz="1100" b="0" i="0" u="none" strike="noStrike">
                          <a:solidFill>
                            <a:srgbClr val="000000"/>
                          </a:solidFill>
                          <a:effectLst/>
                          <a:latin typeface="Cambria" panose="02040503050406030204" pitchFamily="18" charset="0"/>
                        </a:rPr>
                        <a:t>-</a:t>
                      </a:r>
                    </a:p>
                  </a:txBody>
                  <a:tcPr marL="7620" marR="7620" marT="762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US" sz="1100" b="0" i="0" u="none" strike="noStrike">
                          <a:solidFill>
                            <a:srgbClr val="000000"/>
                          </a:solidFill>
                          <a:effectLst/>
                          <a:latin typeface="Cambria" panose="02040503050406030204" pitchFamily="18" charset="0"/>
                        </a:rPr>
                        <a:t>0.11</a:t>
                      </a:r>
                    </a:p>
                  </a:txBody>
                  <a:tcPr marL="7620" marR="7620" marT="762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1847785523"/>
                  </a:ext>
                </a:extLst>
              </a:tr>
              <a:tr h="176338">
                <a:tc>
                  <a:txBody>
                    <a:bodyPr/>
                    <a:lstStyle/>
                    <a:p>
                      <a:pPr algn="l" rtl="0" fontAlgn="ctr">
                        <a:buNone/>
                      </a:pPr>
                      <a:r>
                        <a:rPr lang="en-US" sz="1100" b="0" i="0" u="none" strike="noStrike" dirty="0">
                          <a:solidFill>
                            <a:srgbClr val="000000"/>
                          </a:solidFill>
                          <a:effectLst/>
                          <a:latin typeface="Cambria" panose="02040503050406030204" pitchFamily="18" charset="0"/>
                        </a:rPr>
                        <a:t>ICICI Pru Nifty Next 50 Index Fund(G)</a:t>
                      </a:r>
                    </a:p>
                  </a:txBody>
                  <a:tcPr marL="72000" marR="7525" marT="7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9,934.95</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25-Jun-2010</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2.97</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5.77</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8.73</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9.89</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-0.79</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17.53</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13.35</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12.67</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12.29</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0.59</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86.68</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13.25</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US" sz="1100" b="0" i="0" u="none" strike="noStrike">
                          <a:solidFill>
                            <a:srgbClr val="000000"/>
                          </a:solidFill>
                          <a:effectLst/>
                          <a:latin typeface="Cambria" panose="02040503050406030204" pitchFamily="18" charset="0"/>
                        </a:rPr>
                        <a:t>-</a:t>
                      </a:r>
                    </a:p>
                  </a:txBody>
                  <a:tcPr marL="7620" marR="7620" marT="762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0.07</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935895433"/>
                  </a:ext>
                </a:extLst>
              </a:tr>
              <a:tr h="176338">
                <a:tc>
                  <a:txBody>
                    <a:bodyPr/>
                    <a:lstStyle/>
                    <a:p>
                      <a:pPr algn="l" rtl="0" fontAlgn="ctr">
                        <a:buNone/>
                      </a:pPr>
                      <a:r>
                        <a:rPr lang="en-US" sz="1100" b="0" i="0" u="none" strike="noStrike">
                          <a:solidFill>
                            <a:srgbClr val="000000"/>
                          </a:solidFill>
                          <a:effectLst/>
                          <a:latin typeface="Cambria" panose="02040503050406030204" pitchFamily="18" charset="0"/>
                        </a:rPr>
                        <a:t>ICICI Pru Nifty 100 Low Volatility 30 ETF</a:t>
                      </a:r>
                    </a:p>
                  </a:txBody>
                  <a:tcPr marL="72000" marR="7525" marT="7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3,524.70</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04-Jul-2017</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4.77</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5.24</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1.18</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3.62</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1.63</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11.58</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11.77</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US" sz="1100" b="0" i="0" u="none" strike="noStrike">
                          <a:solidFill>
                            <a:srgbClr val="000000"/>
                          </a:solidFill>
                          <a:effectLst/>
                          <a:latin typeface="Cambria" panose="02040503050406030204" pitchFamily="18" charset="0"/>
                        </a:rPr>
                        <a:t>-</a:t>
                      </a:r>
                    </a:p>
                  </a:txBody>
                  <a:tcPr marL="7620" marR="7620" marT="762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13.23</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0.36</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94.26</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5.46</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US" sz="1100" b="0" i="0" u="none" strike="noStrike">
                          <a:solidFill>
                            <a:srgbClr val="000000"/>
                          </a:solidFill>
                          <a:effectLst/>
                          <a:latin typeface="Cambria" panose="02040503050406030204" pitchFamily="18" charset="0"/>
                        </a:rPr>
                        <a:t>-</a:t>
                      </a:r>
                    </a:p>
                  </a:txBody>
                  <a:tcPr marL="7620" marR="7620" marT="762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0.28</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2438063868"/>
                  </a:ext>
                </a:extLst>
              </a:tr>
              <a:tr h="176338">
                <a:tc>
                  <a:txBody>
                    <a:bodyPr/>
                    <a:lstStyle/>
                    <a:p>
                      <a:pPr algn="l" rtl="0" fontAlgn="ctr">
                        <a:buNone/>
                      </a:pPr>
                      <a:r>
                        <a:rPr lang="en-US" sz="1100" b="0" i="0" u="none" strike="noStrike">
                          <a:solidFill>
                            <a:srgbClr val="000000"/>
                          </a:solidFill>
                          <a:effectLst/>
                          <a:latin typeface="Cambria" panose="02040503050406030204" pitchFamily="18" charset="0"/>
                        </a:rPr>
                        <a:t>Nippon India Nifty Smallcap 250 Index Fund-Reg(G)</a:t>
                      </a:r>
                    </a:p>
                  </a:txBody>
                  <a:tcPr marL="72000" marR="7525" marT="7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3,391.28</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16-Oct-2020</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1.20</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7.12</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13.46</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4.10</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-0.87</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15.52</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13.64</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US" sz="1100" b="0" i="0" u="none" strike="noStrike">
                          <a:solidFill>
                            <a:srgbClr val="000000"/>
                          </a:solidFill>
                          <a:effectLst/>
                          <a:latin typeface="Cambria" panose="02040503050406030204" pitchFamily="18" charset="0"/>
                        </a:rPr>
                        <a:t>-</a:t>
                      </a:r>
                    </a:p>
                  </a:txBody>
                  <a:tcPr marL="7620" marR="7620" marT="762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23.64</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0.81</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7.18</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92.70</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0.13</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4156364117"/>
                  </a:ext>
                </a:extLst>
              </a:tr>
              <a:tr h="176338">
                <a:tc>
                  <a:txBody>
                    <a:bodyPr/>
                    <a:lstStyle/>
                    <a:p>
                      <a:pPr algn="l" rtl="0" fontAlgn="ctr">
                        <a:buNone/>
                      </a:pPr>
                      <a:r>
                        <a:rPr lang="en-IN" sz="1100" b="0" i="0" u="none" strike="noStrike">
                          <a:solidFill>
                            <a:srgbClr val="000000"/>
                          </a:solidFill>
                          <a:effectLst/>
                          <a:latin typeface="Cambria" panose="02040503050406030204" pitchFamily="18" charset="0"/>
                        </a:rPr>
                        <a:t>Motilal Oswal Nifty Midcap 150 Index Fund-Reg(G)</a:t>
                      </a:r>
                    </a:p>
                  </a:txBody>
                  <a:tcPr marL="72000" marR="7525" marT="7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3,910.83</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06-Sep-2019</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1.64</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5.17</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7.57</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7.96</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2.53</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17.44</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16.76</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US" sz="1100" b="0" i="0" u="none" strike="noStrike">
                          <a:solidFill>
                            <a:srgbClr val="000000"/>
                          </a:solidFill>
                          <a:effectLst/>
                          <a:latin typeface="Cambria" panose="02040503050406030204" pitchFamily="18" charset="0"/>
                        </a:rPr>
                        <a:t>-</a:t>
                      </a:r>
                    </a:p>
                  </a:txBody>
                  <a:tcPr marL="7620" marR="7620" marT="762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22.20</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0.90</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11.09</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84.60</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4.25</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0.07</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2263627638"/>
                  </a:ext>
                </a:extLst>
              </a:tr>
              <a:tr h="176338">
                <a:tc>
                  <a:txBody>
                    <a:bodyPr/>
                    <a:lstStyle/>
                    <a:p>
                      <a:pPr algn="l" rtl="0" fontAlgn="ctr">
                        <a:buNone/>
                      </a:pPr>
                      <a:r>
                        <a:rPr lang="en-US" sz="1100" b="0" i="0" u="none" strike="noStrike" dirty="0">
                          <a:solidFill>
                            <a:srgbClr val="000000"/>
                          </a:solidFill>
                          <a:effectLst/>
                          <a:latin typeface="Cambria" panose="02040503050406030204" pitchFamily="18" charset="0"/>
                        </a:rPr>
                        <a:t>HDFC NIFTY Next 50 Index Fund-Reg(G)</a:t>
                      </a:r>
                    </a:p>
                  </a:txBody>
                  <a:tcPr marL="72000" marR="7525" marT="7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dirty="0">
                          <a:solidFill>
                            <a:srgbClr val="000000"/>
                          </a:solidFill>
                          <a:effectLst/>
                          <a:latin typeface="Cambria" panose="02040503050406030204" pitchFamily="18" charset="0"/>
                        </a:rPr>
                        <a:t>2,659.43</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dirty="0">
                          <a:solidFill>
                            <a:srgbClr val="000000"/>
                          </a:solidFill>
                          <a:effectLst/>
                          <a:latin typeface="Cambria" panose="02040503050406030204" pitchFamily="18" charset="0"/>
                        </a:rPr>
                        <a:t>03-Nov-2021</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dirty="0">
                          <a:solidFill>
                            <a:srgbClr val="000000"/>
                          </a:solidFill>
                          <a:effectLst/>
                          <a:latin typeface="Cambria" panose="02040503050406030204" pitchFamily="18" charset="0"/>
                        </a:rPr>
                        <a:t>2.96</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dirty="0">
                          <a:solidFill>
                            <a:srgbClr val="000000"/>
                          </a:solidFill>
                          <a:effectLst/>
                          <a:latin typeface="Cambria" panose="02040503050406030204" pitchFamily="18" charset="0"/>
                        </a:rPr>
                        <a:t>5.87</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dirty="0">
                          <a:solidFill>
                            <a:srgbClr val="000000"/>
                          </a:solidFill>
                          <a:effectLst/>
                          <a:latin typeface="Cambria" panose="02040503050406030204" pitchFamily="18" charset="0"/>
                        </a:rPr>
                        <a:t>8.83</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dirty="0">
                          <a:solidFill>
                            <a:srgbClr val="000000"/>
                          </a:solidFill>
                          <a:effectLst/>
                          <a:latin typeface="Cambria" panose="02040503050406030204" pitchFamily="18" charset="0"/>
                        </a:rPr>
                        <a:t>10.03</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dirty="0">
                          <a:solidFill>
                            <a:srgbClr val="000000"/>
                          </a:solidFill>
                          <a:effectLst/>
                          <a:latin typeface="Cambria" panose="02040503050406030204" pitchFamily="18" charset="0"/>
                        </a:rPr>
                        <a:t>-0.72</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dirty="0">
                          <a:solidFill>
                            <a:srgbClr val="000000"/>
                          </a:solidFill>
                          <a:effectLst/>
                          <a:latin typeface="Cambria" panose="02040503050406030204" pitchFamily="18" charset="0"/>
                        </a:rPr>
                        <a:t>17.47</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dirty="0">
                          <a:solidFill>
                            <a:srgbClr val="000000"/>
                          </a:solidFill>
                          <a:effectLst/>
                          <a:latin typeface="Cambria" panose="02040503050406030204" pitchFamily="18" charset="0"/>
                        </a:rPr>
                        <a:t>-</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US" sz="1100" b="0" i="0" u="none" strike="noStrike" dirty="0">
                          <a:solidFill>
                            <a:srgbClr val="000000"/>
                          </a:solidFill>
                          <a:effectLst/>
                          <a:latin typeface="Cambria" panose="02040503050406030204" pitchFamily="18" charset="0"/>
                        </a:rPr>
                        <a:t>-</a:t>
                      </a:r>
                    </a:p>
                  </a:txBody>
                  <a:tcPr marL="7620" marR="7620" marT="762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dirty="0">
                          <a:solidFill>
                            <a:srgbClr val="000000"/>
                          </a:solidFill>
                          <a:effectLst/>
                          <a:latin typeface="Cambria" panose="02040503050406030204" pitchFamily="18" charset="0"/>
                        </a:rPr>
                        <a:t>11.97</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dirty="0">
                          <a:solidFill>
                            <a:srgbClr val="000000"/>
                          </a:solidFill>
                          <a:effectLst/>
                          <a:latin typeface="Cambria" panose="02040503050406030204" pitchFamily="18" charset="0"/>
                        </a:rPr>
                        <a:t>0.56</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dirty="0">
                          <a:solidFill>
                            <a:srgbClr val="000000"/>
                          </a:solidFill>
                          <a:effectLst/>
                          <a:latin typeface="Cambria" panose="02040503050406030204" pitchFamily="18" charset="0"/>
                        </a:rPr>
                        <a:t>86.59</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13.24</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US" sz="1100" b="0" i="0" u="none" strike="noStrike">
                          <a:solidFill>
                            <a:srgbClr val="000000"/>
                          </a:solidFill>
                          <a:effectLst/>
                          <a:latin typeface="Cambria" panose="02040503050406030204" pitchFamily="18" charset="0"/>
                        </a:rPr>
                        <a:t>-</a:t>
                      </a:r>
                    </a:p>
                  </a:txBody>
                  <a:tcPr marL="7620" marR="7620" marT="762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0.17</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917249713"/>
                  </a:ext>
                </a:extLst>
              </a:tr>
              <a:tr h="176338">
                <a:tc>
                  <a:txBody>
                    <a:bodyPr/>
                    <a:lstStyle/>
                    <a:p>
                      <a:pPr algn="l" rtl="0" fontAlgn="ctr">
                        <a:buNone/>
                      </a:pPr>
                      <a:r>
                        <a:rPr lang="en-US" sz="1100" b="0" i="0" u="none" strike="noStrike">
                          <a:solidFill>
                            <a:srgbClr val="000000"/>
                          </a:solidFill>
                          <a:effectLst/>
                          <a:latin typeface="Cambria" panose="02040503050406030204" pitchFamily="18" charset="0"/>
                        </a:rPr>
                        <a:t>Bandhan Nifty100 Low Volatility 30 Index Fund-Reg(G)</a:t>
                      </a:r>
                    </a:p>
                  </a:txBody>
                  <a:tcPr marL="72000" marR="7525" marT="7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1,682.90</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06-Oct-2022</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4.72</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5.08</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0.85</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2.92</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0.92</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10.50</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US" sz="1100" b="0" i="0" u="none" strike="noStrike">
                          <a:solidFill>
                            <a:srgbClr val="000000"/>
                          </a:solidFill>
                          <a:effectLst/>
                          <a:latin typeface="Cambria" panose="02040503050406030204" pitchFamily="18" charset="0"/>
                        </a:rPr>
                        <a:t>-</a:t>
                      </a:r>
                    </a:p>
                  </a:txBody>
                  <a:tcPr marL="7620" marR="7620" marT="762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12.72</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0.79</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dirty="0">
                          <a:solidFill>
                            <a:srgbClr val="000000"/>
                          </a:solidFill>
                          <a:effectLst/>
                          <a:latin typeface="Cambria" panose="02040503050406030204" pitchFamily="18" charset="0"/>
                        </a:rPr>
                        <a:t>94.22</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5.46</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US" sz="1100" b="0" i="0" u="none" strike="noStrike">
                          <a:solidFill>
                            <a:srgbClr val="000000"/>
                          </a:solidFill>
                          <a:effectLst/>
                          <a:latin typeface="Cambria" panose="02040503050406030204" pitchFamily="18" charset="0"/>
                        </a:rPr>
                        <a:t>-</a:t>
                      </a:r>
                    </a:p>
                  </a:txBody>
                  <a:tcPr marL="7620" marR="7620" marT="762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0.32</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405963857"/>
                  </a:ext>
                </a:extLst>
              </a:tr>
              <a:tr h="176338">
                <a:tc>
                  <a:txBody>
                    <a:bodyPr/>
                    <a:lstStyle/>
                    <a:p>
                      <a:pPr algn="l" rtl="0" fontAlgn="ctr">
                        <a:buNone/>
                      </a:pPr>
                      <a:r>
                        <a:rPr lang="en-US" sz="1100" b="0" i="0" u="none" strike="noStrike">
                          <a:solidFill>
                            <a:srgbClr val="000000"/>
                          </a:solidFill>
                          <a:effectLst/>
                          <a:latin typeface="Cambria" panose="02040503050406030204" pitchFamily="18" charset="0"/>
                        </a:rPr>
                        <a:t>Nippon India Nifty 50 Value 20 Index Fund-Reg(G)</a:t>
                      </a:r>
                    </a:p>
                  </a:txBody>
                  <a:tcPr marL="72000" marR="7525" marT="7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841.94</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19-Feb-2021</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dirty="0">
                          <a:solidFill>
                            <a:srgbClr val="000000"/>
                          </a:solidFill>
                          <a:effectLst/>
                          <a:latin typeface="Cambria" panose="02040503050406030204" pitchFamily="18" charset="0"/>
                        </a:rPr>
                        <a:t>1.07</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-2.19</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-9.40</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-3.96</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-7.25</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6.70</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8.95</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US" sz="1100" b="0" i="0" u="none" strike="noStrike">
                          <a:solidFill>
                            <a:srgbClr val="000000"/>
                          </a:solidFill>
                          <a:effectLst/>
                          <a:latin typeface="Cambria" panose="02040503050406030204" pitchFamily="18" charset="0"/>
                        </a:rPr>
                        <a:t>-</a:t>
                      </a:r>
                    </a:p>
                  </a:txBody>
                  <a:tcPr marL="7620" marR="7620" marT="762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10.60</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0.66</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dirty="0">
                          <a:solidFill>
                            <a:srgbClr val="000000"/>
                          </a:solidFill>
                          <a:effectLst/>
                          <a:latin typeface="Cambria" panose="02040503050406030204" pitchFamily="18" charset="0"/>
                        </a:rPr>
                        <a:t>99.87</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US" sz="1100" b="0" i="0" u="none" strike="noStrike">
                          <a:solidFill>
                            <a:srgbClr val="000000"/>
                          </a:solidFill>
                          <a:effectLst/>
                          <a:latin typeface="Cambria" panose="02040503050406030204" pitchFamily="18" charset="0"/>
                        </a:rPr>
                        <a:t>-</a:t>
                      </a:r>
                    </a:p>
                  </a:txBody>
                  <a:tcPr marL="7620" marR="7620" marT="762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US" sz="1100" b="0" i="0" u="none" strike="noStrike">
                          <a:solidFill>
                            <a:srgbClr val="000000"/>
                          </a:solidFill>
                          <a:effectLst/>
                          <a:latin typeface="Cambria" panose="02040503050406030204" pitchFamily="18" charset="0"/>
                        </a:rPr>
                        <a:t>-</a:t>
                      </a:r>
                    </a:p>
                  </a:txBody>
                  <a:tcPr marL="7620" marR="7620" marT="762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0.13</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1561237600"/>
                  </a:ext>
                </a:extLst>
              </a:tr>
              <a:tr h="176338">
                <a:tc>
                  <a:txBody>
                    <a:bodyPr/>
                    <a:lstStyle/>
                    <a:p>
                      <a:pPr algn="l" rtl="0" fontAlgn="ctr">
                        <a:buNone/>
                      </a:pPr>
                      <a:r>
                        <a:rPr lang="en-IN" sz="1100" b="0" i="0" u="none" strike="noStrike" dirty="0">
                          <a:solidFill>
                            <a:srgbClr val="000000"/>
                          </a:solidFill>
                          <a:effectLst/>
                          <a:latin typeface="Cambria" panose="02040503050406030204" pitchFamily="18" charset="0"/>
                        </a:rPr>
                        <a:t>Tata Nifty Midcap 150 Momentum 50 Index Fund-Reg(G)</a:t>
                      </a:r>
                    </a:p>
                  </a:txBody>
                  <a:tcPr marL="72000" marR="7525" marT="7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dirty="0">
                          <a:solidFill>
                            <a:srgbClr val="000000"/>
                          </a:solidFill>
                          <a:effectLst/>
                          <a:latin typeface="Cambria" panose="02040503050406030204" pitchFamily="18" charset="0"/>
                        </a:rPr>
                        <a:t>1,216.75</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dirty="0">
                          <a:solidFill>
                            <a:srgbClr val="000000"/>
                          </a:solidFill>
                          <a:effectLst/>
                          <a:latin typeface="Cambria" panose="02040503050406030204" pitchFamily="18" charset="0"/>
                        </a:rPr>
                        <a:t>20-Oct-2022</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dirty="0">
                          <a:solidFill>
                            <a:srgbClr val="000000"/>
                          </a:solidFill>
                          <a:effectLst/>
                          <a:latin typeface="Cambria" panose="02040503050406030204" pitchFamily="18" charset="0"/>
                        </a:rPr>
                        <a:t>-0.51</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dirty="0">
                          <a:solidFill>
                            <a:srgbClr val="000000"/>
                          </a:solidFill>
                          <a:effectLst/>
                          <a:latin typeface="Cambria" panose="02040503050406030204" pitchFamily="18" charset="0"/>
                        </a:rPr>
                        <a:t>2.64</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dirty="0">
                          <a:solidFill>
                            <a:srgbClr val="000000"/>
                          </a:solidFill>
                          <a:effectLst/>
                          <a:latin typeface="Cambria" panose="02040503050406030204" pitchFamily="18" charset="0"/>
                        </a:rPr>
                        <a:t>3.58</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dirty="0">
                          <a:solidFill>
                            <a:srgbClr val="000000"/>
                          </a:solidFill>
                          <a:effectLst/>
                          <a:latin typeface="Cambria" panose="02040503050406030204" pitchFamily="18" charset="0"/>
                        </a:rPr>
                        <a:t>1.74</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dirty="0">
                          <a:solidFill>
                            <a:srgbClr val="000000"/>
                          </a:solidFill>
                          <a:effectLst/>
                          <a:latin typeface="Cambria" panose="02040503050406030204" pitchFamily="18" charset="0"/>
                        </a:rPr>
                        <a:t>-3.12</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dirty="0">
                          <a:solidFill>
                            <a:srgbClr val="000000"/>
                          </a:solidFill>
                          <a:effectLst/>
                          <a:latin typeface="Cambria" panose="02040503050406030204" pitchFamily="18" charset="0"/>
                        </a:rPr>
                        <a:t>16.13</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US" sz="1100" b="0" i="0" u="none" strike="noStrike" dirty="0">
                          <a:solidFill>
                            <a:srgbClr val="000000"/>
                          </a:solidFill>
                          <a:effectLst/>
                          <a:latin typeface="Cambria" panose="02040503050406030204" pitchFamily="18" charset="0"/>
                        </a:rPr>
                        <a:t>-</a:t>
                      </a:r>
                    </a:p>
                  </a:txBody>
                  <a:tcPr marL="7620" marR="7620" marT="762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US" sz="1100" b="0" i="0" u="none" strike="noStrike" dirty="0">
                          <a:solidFill>
                            <a:srgbClr val="000000"/>
                          </a:solidFill>
                          <a:effectLst/>
                          <a:latin typeface="Cambria" panose="02040503050406030204" pitchFamily="18" charset="0"/>
                        </a:rPr>
                        <a:t>-</a:t>
                      </a:r>
                    </a:p>
                  </a:txBody>
                  <a:tcPr marL="7620" marR="7620" marT="762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dirty="0">
                          <a:solidFill>
                            <a:srgbClr val="000000"/>
                          </a:solidFill>
                          <a:effectLst/>
                          <a:latin typeface="Cambria" panose="02040503050406030204" pitchFamily="18" charset="0"/>
                        </a:rPr>
                        <a:t>16.81</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dirty="0">
                          <a:solidFill>
                            <a:srgbClr val="000000"/>
                          </a:solidFill>
                          <a:effectLst/>
                          <a:latin typeface="Cambria" panose="02040503050406030204" pitchFamily="18" charset="0"/>
                        </a:rPr>
                        <a:t>0.89</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dirty="0">
                          <a:solidFill>
                            <a:srgbClr val="000000"/>
                          </a:solidFill>
                          <a:effectLst/>
                          <a:latin typeface="Cambria" panose="02040503050406030204" pitchFamily="18" charset="0"/>
                        </a:rPr>
                        <a:t>21.29</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dirty="0">
                          <a:solidFill>
                            <a:srgbClr val="000000"/>
                          </a:solidFill>
                          <a:effectLst/>
                          <a:latin typeface="Cambria" panose="02040503050406030204" pitchFamily="18" charset="0"/>
                        </a:rPr>
                        <a:t>78.91</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dirty="0">
                          <a:solidFill>
                            <a:srgbClr val="000000"/>
                          </a:solidFill>
                          <a:effectLst/>
                          <a:latin typeface="Cambria" panose="02040503050406030204" pitchFamily="18" charset="0"/>
                        </a:rPr>
                        <a:t>0.98</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rtl="0" fontAlgn="ctr">
                        <a:buNone/>
                      </a:pPr>
                      <a:r>
                        <a:rPr lang="en-US" sz="1100" b="0" i="0" u="none" strike="noStrike" dirty="0">
                          <a:solidFill>
                            <a:srgbClr val="000000"/>
                          </a:solidFill>
                          <a:effectLst/>
                          <a:latin typeface="Cambria" panose="02040503050406030204" pitchFamily="18" charset="0"/>
                        </a:rPr>
                        <a:t>-0.20</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3036541896"/>
                  </a:ext>
                </a:extLst>
              </a:tr>
              <a:tr h="176338">
                <a:tc>
                  <a:txBody>
                    <a:bodyPr/>
                    <a:lstStyle/>
                    <a:p>
                      <a:pPr algn="l" rtl="0" fontAlgn="ctr">
                        <a:buNone/>
                      </a:pPr>
                      <a:r>
                        <a:rPr lang="en-US" sz="1100" b="0" i="0" u="none" strike="noStrike" dirty="0">
                          <a:solidFill>
                            <a:srgbClr val="000000"/>
                          </a:solidFill>
                          <a:effectLst/>
                          <a:latin typeface="Cambria" panose="02040503050406030204" pitchFamily="18" charset="0"/>
                        </a:rPr>
                        <a:t>Bandhan Nifty Alpha 50 Index Fund-Reg(G)</a:t>
                      </a:r>
                    </a:p>
                  </a:txBody>
                  <a:tcPr marL="72000" marR="7525" marT="7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dirty="0">
                          <a:solidFill>
                            <a:srgbClr val="000000"/>
                          </a:solidFill>
                          <a:effectLst/>
                          <a:latin typeface="Cambria" panose="02040503050406030204" pitchFamily="18" charset="0"/>
                        </a:rPr>
                        <a:t>581.76</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dirty="0">
                          <a:solidFill>
                            <a:srgbClr val="000000"/>
                          </a:solidFill>
                          <a:effectLst/>
                          <a:latin typeface="Cambria" panose="02040503050406030204" pitchFamily="18" charset="0"/>
                        </a:rPr>
                        <a:t>09-Nov-2023</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dirty="0">
                          <a:solidFill>
                            <a:srgbClr val="000000"/>
                          </a:solidFill>
                          <a:effectLst/>
                          <a:latin typeface="Cambria" panose="02040503050406030204" pitchFamily="18" charset="0"/>
                        </a:rPr>
                        <a:t>1.01</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dirty="0">
                          <a:solidFill>
                            <a:srgbClr val="000000"/>
                          </a:solidFill>
                          <a:effectLst/>
                          <a:latin typeface="Cambria" panose="02040503050406030204" pitchFamily="18" charset="0"/>
                        </a:rPr>
                        <a:t>6.47</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dirty="0">
                          <a:solidFill>
                            <a:srgbClr val="000000"/>
                          </a:solidFill>
                          <a:effectLst/>
                          <a:latin typeface="Cambria" panose="02040503050406030204" pitchFamily="18" charset="0"/>
                        </a:rPr>
                        <a:t>11.02</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dirty="0">
                          <a:solidFill>
                            <a:srgbClr val="000000"/>
                          </a:solidFill>
                          <a:effectLst/>
                          <a:latin typeface="Cambria" panose="02040503050406030204" pitchFamily="18" charset="0"/>
                        </a:rPr>
                        <a:t>2.83</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dirty="0">
                          <a:solidFill>
                            <a:srgbClr val="000000"/>
                          </a:solidFill>
                          <a:effectLst/>
                          <a:latin typeface="Cambria" panose="02040503050406030204" pitchFamily="18" charset="0"/>
                        </a:rPr>
                        <a:t>-6.16</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US" sz="1100" b="0" i="0" u="none" strike="noStrike" dirty="0">
                          <a:solidFill>
                            <a:srgbClr val="000000"/>
                          </a:solidFill>
                          <a:effectLst/>
                          <a:latin typeface="Cambria" panose="02040503050406030204" pitchFamily="18" charset="0"/>
                        </a:rPr>
                        <a:t>-</a:t>
                      </a:r>
                    </a:p>
                  </a:txBody>
                  <a:tcPr marL="7620" marR="7620" marT="762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US" sz="1100" b="0" i="0" u="none" strike="noStrike" dirty="0">
                          <a:solidFill>
                            <a:srgbClr val="000000"/>
                          </a:solidFill>
                          <a:effectLst/>
                          <a:latin typeface="Cambria" panose="02040503050406030204" pitchFamily="18" charset="0"/>
                        </a:rPr>
                        <a:t>-</a:t>
                      </a:r>
                    </a:p>
                  </a:txBody>
                  <a:tcPr marL="7620" marR="7620" marT="762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US" sz="1100" b="0" i="0" u="none" strike="noStrike" dirty="0">
                          <a:solidFill>
                            <a:srgbClr val="000000"/>
                          </a:solidFill>
                          <a:effectLst/>
                          <a:latin typeface="Cambria" panose="02040503050406030204" pitchFamily="18" charset="0"/>
                        </a:rPr>
                        <a:t>-</a:t>
                      </a:r>
                    </a:p>
                  </a:txBody>
                  <a:tcPr marL="7620" marR="7620" marT="762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dirty="0">
                          <a:solidFill>
                            <a:srgbClr val="000000"/>
                          </a:solidFill>
                          <a:effectLst/>
                          <a:latin typeface="Cambria" panose="02040503050406030204" pitchFamily="18" charset="0"/>
                        </a:rPr>
                        <a:t>13.19</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dirty="0">
                          <a:solidFill>
                            <a:srgbClr val="000000"/>
                          </a:solidFill>
                          <a:effectLst/>
                          <a:latin typeface="Cambria" panose="02040503050406030204" pitchFamily="18" charset="0"/>
                        </a:rPr>
                        <a:t>0.86</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dirty="0">
                          <a:solidFill>
                            <a:srgbClr val="000000"/>
                          </a:solidFill>
                          <a:effectLst/>
                          <a:latin typeface="Cambria" panose="02040503050406030204" pitchFamily="18" charset="0"/>
                        </a:rPr>
                        <a:t>36.66</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40.82</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22.53</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0.00</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31361342"/>
                  </a:ext>
                </a:extLst>
              </a:tr>
              <a:tr h="176338">
                <a:tc>
                  <a:txBody>
                    <a:bodyPr/>
                    <a:lstStyle/>
                    <a:p>
                      <a:pPr algn="l" rtl="0" fontAlgn="ctr">
                        <a:buNone/>
                      </a:pPr>
                      <a:r>
                        <a:rPr lang="en-IN" sz="1100" b="1" i="1" u="none" strike="noStrike" dirty="0">
                          <a:solidFill>
                            <a:srgbClr val="000000"/>
                          </a:solidFill>
                          <a:effectLst/>
                          <a:latin typeface="Cambria" panose="02040503050406030204" pitchFamily="18" charset="0"/>
                        </a:rPr>
                        <a:t>NIFTY 50 - TRI</a:t>
                      </a:r>
                    </a:p>
                  </a:txBody>
                  <a:tcPr marL="72000" marR="7525" marT="7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 </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 </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1" i="1" u="none" strike="noStrike">
                          <a:solidFill>
                            <a:srgbClr val="000000"/>
                          </a:solidFill>
                          <a:effectLst/>
                          <a:latin typeface="Cambria" panose="02040503050406030204" pitchFamily="18" charset="0"/>
                        </a:rPr>
                        <a:t>2.37</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1" i="1" u="none" strike="noStrike">
                          <a:solidFill>
                            <a:srgbClr val="000000"/>
                          </a:solidFill>
                          <a:effectLst/>
                          <a:latin typeface="Cambria" panose="02040503050406030204" pitchFamily="18" charset="0"/>
                        </a:rPr>
                        <a:t>2.28</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1" i="1" u="none" strike="noStrike">
                          <a:solidFill>
                            <a:srgbClr val="000000"/>
                          </a:solidFill>
                          <a:effectLst/>
                          <a:latin typeface="Cambria" panose="02040503050406030204" pitchFamily="18" charset="0"/>
                        </a:rPr>
                        <a:t>-2.98</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1" i="1" u="none" strike="noStrike">
                          <a:solidFill>
                            <a:srgbClr val="000000"/>
                          </a:solidFill>
                          <a:effectLst/>
                          <a:latin typeface="Cambria" panose="02040503050406030204" pitchFamily="18" charset="0"/>
                        </a:rPr>
                        <a:t>-0.43</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1" i="1" u="none" strike="noStrike">
                          <a:solidFill>
                            <a:srgbClr val="000000"/>
                          </a:solidFill>
                          <a:effectLst/>
                          <a:latin typeface="Cambria" panose="02040503050406030204" pitchFamily="18" charset="0"/>
                        </a:rPr>
                        <a:t>0.06</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1" i="1" u="none" strike="noStrike">
                          <a:solidFill>
                            <a:srgbClr val="000000"/>
                          </a:solidFill>
                          <a:effectLst/>
                          <a:latin typeface="Cambria" panose="02040503050406030204" pitchFamily="18" charset="0"/>
                        </a:rPr>
                        <a:t>8.56</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1" i="1" u="none" strike="noStrike">
                          <a:solidFill>
                            <a:srgbClr val="000000"/>
                          </a:solidFill>
                          <a:effectLst/>
                          <a:latin typeface="Cambria" panose="02040503050406030204" pitchFamily="18" charset="0"/>
                        </a:rPr>
                        <a:t>10.39</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1" i="1" u="none" strike="noStrike">
                          <a:solidFill>
                            <a:srgbClr val="000000"/>
                          </a:solidFill>
                          <a:effectLst/>
                          <a:latin typeface="Cambria" panose="02040503050406030204" pitchFamily="18" charset="0"/>
                        </a:rPr>
                        <a:t>12.27</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 </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 </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 </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 </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 </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 </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837149867"/>
                  </a:ext>
                </a:extLst>
              </a:tr>
              <a:tr h="176338">
                <a:tc>
                  <a:txBody>
                    <a:bodyPr/>
                    <a:lstStyle/>
                    <a:p>
                      <a:pPr algn="l" rtl="0" fontAlgn="ctr">
                        <a:buNone/>
                      </a:pPr>
                      <a:r>
                        <a:rPr lang="en-IN" sz="1100" b="1" i="1" u="none" strike="noStrike">
                          <a:solidFill>
                            <a:srgbClr val="000000"/>
                          </a:solidFill>
                          <a:effectLst/>
                          <a:latin typeface="Cambria" panose="02040503050406030204" pitchFamily="18" charset="0"/>
                        </a:rPr>
                        <a:t>NIFTY NEXT 50 - TRI</a:t>
                      </a:r>
                    </a:p>
                  </a:txBody>
                  <a:tcPr marL="72000" marR="7525" marT="7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 </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 </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1" i="1" u="none" strike="noStrike">
                          <a:solidFill>
                            <a:srgbClr val="000000"/>
                          </a:solidFill>
                          <a:effectLst/>
                          <a:latin typeface="Cambria" panose="02040503050406030204" pitchFamily="18" charset="0"/>
                        </a:rPr>
                        <a:t>3.02</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1" i="1" u="none" strike="noStrike">
                          <a:solidFill>
                            <a:srgbClr val="000000"/>
                          </a:solidFill>
                          <a:effectLst/>
                          <a:latin typeface="Cambria" panose="02040503050406030204" pitchFamily="18" charset="0"/>
                        </a:rPr>
                        <a:t>6.09</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1" i="1" u="none" strike="noStrike">
                          <a:solidFill>
                            <a:srgbClr val="000000"/>
                          </a:solidFill>
                          <a:effectLst/>
                          <a:latin typeface="Cambria" panose="02040503050406030204" pitchFamily="18" charset="0"/>
                        </a:rPr>
                        <a:t>9.28</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1" i="1" u="none" strike="noStrike">
                          <a:solidFill>
                            <a:srgbClr val="000000"/>
                          </a:solidFill>
                          <a:effectLst/>
                          <a:latin typeface="Cambria" panose="02040503050406030204" pitchFamily="18" charset="0"/>
                        </a:rPr>
                        <a:t>10.89</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1" i="1" u="none" strike="noStrike">
                          <a:solidFill>
                            <a:srgbClr val="000000"/>
                          </a:solidFill>
                          <a:effectLst/>
                          <a:latin typeface="Cambria" panose="02040503050406030204" pitchFamily="18" charset="0"/>
                        </a:rPr>
                        <a:t>0.16</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1" i="1" u="none" strike="noStrike">
                          <a:solidFill>
                            <a:srgbClr val="000000"/>
                          </a:solidFill>
                          <a:effectLst/>
                          <a:latin typeface="Cambria" panose="02040503050406030204" pitchFamily="18" charset="0"/>
                        </a:rPr>
                        <a:t>18.56</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1" i="1" u="none" strike="noStrike">
                          <a:solidFill>
                            <a:srgbClr val="000000"/>
                          </a:solidFill>
                          <a:effectLst/>
                          <a:latin typeface="Cambria" panose="02040503050406030204" pitchFamily="18" charset="0"/>
                        </a:rPr>
                        <a:t>14.31</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1" i="1" u="none" strike="noStrike">
                          <a:solidFill>
                            <a:srgbClr val="000000"/>
                          </a:solidFill>
                          <a:effectLst/>
                          <a:latin typeface="Cambria" panose="02040503050406030204" pitchFamily="18" charset="0"/>
                        </a:rPr>
                        <a:t>13.78</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 </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 </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 </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 </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 </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 </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3537248377"/>
                  </a:ext>
                </a:extLst>
              </a:tr>
              <a:tr h="176338">
                <a:tc>
                  <a:txBody>
                    <a:bodyPr/>
                    <a:lstStyle/>
                    <a:p>
                      <a:pPr algn="l" rtl="0" fontAlgn="ctr">
                        <a:buNone/>
                      </a:pPr>
                      <a:r>
                        <a:rPr lang="en-IN" sz="1100" b="1" i="1" u="none" strike="noStrike">
                          <a:solidFill>
                            <a:srgbClr val="000000"/>
                          </a:solidFill>
                          <a:effectLst/>
                          <a:latin typeface="Cambria" panose="02040503050406030204" pitchFamily="18" charset="0"/>
                        </a:rPr>
                        <a:t>Nifty200 Momentum 30 - TRI</a:t>
                      </a:r>
                    </a:p>
                  </a:txBody>
                  <a:tcPr marL="72000" marR="7525" marT="7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 </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 </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1" i="1" u="none" strike="noStrike">
                          <a:solidFill>
                            <a:srgbClr val="000000"/>
                          </a:solidFill>
                          <a:effectLst/>
                          <a:latin typeface="Cambria" panose="02040503050406030204" pitchFamily="18" charset="0"/>
                        </a:rPr>
                        <a:t>-0.87</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1" i="1" u="none" strike="noStrike">
                          <a:solidFill>
                            <a:srgbClr val="000000"/>
                          </a:solidFill>
                          <a:effectLst/>
                          <a:latin typeface="Cambria" panose="02040503050406030204" pitchFamily="18" charset="0"/>
                        </a:rPr>
                        <a:t>1.80</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1" i="1" u="none" strike="noStrike">
                          <a:solidFill>
                            <a:srgbClr val="000000"/>
                          </a:solidFill>
                          <a:effectLst/>
                          <a:latin typeface="Cambria" panose="02040503050406030204" pitchFamily="18" charset="0"/>
                        </a:rPr>
                        <a:t>1.38</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1" i="1" u="none" strike="noStrike">
                          <a:solidFill>
                            <a:srgbClr val="000000"/>
                          </a:solidFill>
                          <a:effectLst/>
                          <a:latin typeface="Cambria" panose="02040503050406030204" pitchFamily="18" charset="0"/>
                        </a:rPr>
                        <a:t>1.85</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1" i="1" u="none" strike="noStrike">
                          <a:solidFill>
                            <a:srgbClr val="000000"/>
                          </a:solidFill>
                          <a:effectLst/>
                          <a:latin typeface="Cambria" panose="02040503050406030204" pitchFamily="18" charset="0"/>
                        </a:rPr>
                        <a:t>-8.40</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1" i="1" u="none" strike="noStrike">
                          <a:solidFill>
                            <a:srgbClr val="000000"/>
                          </a:solidFill>
                          <a:effectLst/>
                          <a:latin typeface="Cambria" panose="02040503050406030204" pitchFamily="18" charset="0"/>
                        </a:rPr>
                        <a:t>12.06</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1" i="1" u="none" strike="noStrike">
                          <a:solidFill>
                            <a:srgbClr val="000000"/>
                          </a:solidFill>
                          <a:effectLst/>
                          <a:latin typeface="Cambria" panose="02040503050406030204" pitchFamily="18" charset="0"/>
                        </a:rPr>
                        <a:t>11.27</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1" i="1" u="none" strike="noStrike">
                          <a:solidFill>
                            <a:srgbClr val="000000"/>
                          </a:solidFill>
                          <a:effectLst/>
                          <a:latin typeface="Cambria" panose="02040503050406030204" pitchFamily="18" charset="0"/>
                        </a:rPr>
                        <a:t>-</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 </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 </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 </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 </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 </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 </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4193895098"/>
                  </a:ext>
                </a:extLst>
              </a:tr>
              <a:tr h="176338">
                <a:tc>
                  <a:txBody>
                    <a:bodyPr/>
                    <a:lstStyle/>
                    <a:p>
                      <a:pPr algn="l" rtl="0" fontAlgn="ctr">
                        <a:buNone/>
                      </a:pPr>
                      <a:r>
                        <a:rPr lang="en-IN" sz="1100" b="1" i="1" u="none" strike="noStrike">
                          <a:solidFill>
                            <a:srgbClr val="000000"/>
                          </a:solidFill>
                          <a:effectLst/>
                          <a:latin typeface="Cambria" panose="02040503050406030204" pitchFamily="18" charset="0"/>
                        </a:rPr>
                        <a:t>NIFTY 500 - TRI</a:t>
                      </a:r>
                    </a:p>
                  </a:txBody>
                  <a:tcPr marL="72000" marR="7525" marT="7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 </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 </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1" i="1" u="none" strike="noStrike">
                          <a:solidFill>
                            <a:srgbClr val="000000"/>
                          </a:solidFill>
                          <a:effectLst/>
                          <a:latin typeface="Cambria" panose="02040503050406030204" pitchFamily="18" charset="0"/>
                        </a:rPr>
                        <a:t>2.20</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1" i="1" u="none" strike="noStrike">
                          <a:solidFill>
                            <a:srgbClr val="000000"/>
                          </a:solidFill>
                          <a:effectLst/>
                          <a:latin typeface="Cambria" panose="02040503050406030204" pitchFamily="18" charset="0"/>
                        </a:rPr>
                        <a:t>3.93</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1" i="1" u="none" strike="noStrike">
                          <a:solidFill>
                            <a:srgbClr val="000000"/>
                          </a:solidFill>
                          <a:effectLst/>
                          <a:latin typeface="Cambria" panose="02040503050406030204" pitchFamily="18" charset="0"/>
                        </a:rPr>
                        <a:t>2.27</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1" i="1" u="none" strike="noStrike">
                          <a:solidFill>
                            <a:srgbClr val="000000"/>
                          </a:solidFill>
                          <a:effectLst/>
                          <a:latin typeface="Cambria" panose="02040503050406030204" pitchFamily="18" charset="0"/>
                        </a:rPr>
                        <a:t>3.37</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1" i="1" u="none" strike="noStrike">
                          <a:solidFill>
                            <a:srgbClr val="000000"/>
                          </a:solidFill>
                          <a:effectLst/>
                          <a:latin typeface="Cambria" panose="02040503050406030204" pitchFamily="18" charset="0"/>
                        </a:rPr>
                        <a:t>0.84</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1" i="1" u="none" strike="noStrike">
                          <a:solidFill>
                            <a:srgbClr val="000000"/>
                          </a:solidFill>
                          <a:effectLst/>
                          <a:latin typeface="Cambria" panose="02040503050406030204" pitchFamily="18" charset="0"/>
                        </a:rPr>
                        <a:t>12.29</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1" i="1" u="none" strike="noStrike">
                          <a:solidFill>
                            <a:srgbClr val="000000"/>
                          </a:solidFill>
                          <a:effectLst/>
                          <a:latin typeface="Cambria" panose="02040503050406030204" pitchFamily="18" charset="0"/>
                        </a:rPr>
                        <a:t>12.53</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1" i="1" u="none" strike="noStrike">
                          <a:solidFill>
                            <a:srgbClr val="000000"/>
                          </a:solidFill>
                          <a:effectLst/>
                          <a:latin typeface="Cambria" panose="02040503050406030204" pitchFamily="18" charset="0"/>
                        </a:rPr>
                        <a:t>13.55</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 </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 </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 </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 </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 </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 </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448047687"/>
                  </a:ext>
                </a:extLst>
              </a:tr>
              <a:tr h="176338">
                <a:tc>
                  <a:txBody>
                    <a:bodyPr/>
                    <a:lstStyle/>
                    <a:p>
                      <a:pPr algn="l" rtl="0" fontAlgn="ctr">
                        <a:buNone/>
                      </a:pPr>
                      <a:r>
                        <a:rPr lang="en-IN" sz="1100" b="1" i="0" u="none" strike="noStrike">
                          <a:solidFill>
                            <a:srgbClr val="000000"/>
                          </a:solidFill>
                          <a:effectLst/>
                          <a:latin typeface="Cambria" panose="02040503050406030204" pitchFamily="18" charset="0"/>
                        </a:rPr>
                        <a:t>ETF</a:t>
                      </a:r>
                    </a:p>
                  </a:txBody>
                  <a:tcPr marL="72000" marR="7525" marT="7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FBFBF"/>
                    </a:solidFill>
                  </a:tcPr>
                </a:tc>
                <a:tc>
                  <a:txBody>
                    <a:bodyPr/>
                    <a:lstStyle/>
                    <a:p>
                      <a:pPr algn="ctr" rtl="0" fontAlgn="ctr">
                        <a:buNone/>
                      </a:pPr>
                      <a:r>
                        <a:rPr lang="en-US" sz="1100" b="1" i="1" u="none" strike="noStrike">
                          <a:solidFill>
                            <a:srgbClr val="000000"/>
                          </a:solidFill>
                          <a:effectLst/>
                          <a:latin typeface="Cambria" panose="02040503050406030204" pitchFamily="18" charset="0"/>
                        </a:rPr>
                        <a:t> </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FBFBF"/>
                    </a:solidFill>
                  </a:tcPr>
                </a:tc>
                <a:tc>
                  <a:txBody>
                    <a:bodyPr/>
                    <a:lstStyle/>
                    <a:p>
                      <a:pPr algn="ctr" rtl="0" fontAlgn="ctr">
                        <a:buNone/>
                      </a:pPr>
                      <a:r>
                        <a:rPr lang="en-US" sz="1100" b="1" i="1" u="none" strike="noStrike">
                          <a:solidFill>
                            <a:srgbClr val="000000"/>
                          </a:solidFill>
                          <a:effectLst/>
                          <a:latin typeface="Cambria" panose="02040503050406030204" pitchFamily="18" charset="0"/>
                        </a:rPr>
                        <a:t> </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FBFBF"/>
                    </a:solidFill>
                  </a:tcPr>
                </a:tc>
                <a:tc>
                  <a:txBody>
                    <a:bodyPr/>
                    <a:lstStyle/>
                    <a:p>
                      <a:pPr algn="ctr" rtl="0" fontAlgn="ctr">
                        <a:buNone/>
                      </a:pPr>
                      <a:r>
                        <a:rPr lang="en-US" sz="1100" b="1" i="1" u="none" strike="noStrike">
                          <a:solidFill>
                            <a:srgbClr val="000000"/>
                          </a:solidFill>
                          <a:effectLst/>
                          <a:latin typeface="Cambria" panose="02040503050406030204" pitchFamily="18" charset="0"/>
                        </a:rPr>
                        <a:t> </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FBFBF"/>
                    </a:solidFill>
                  </a:tcPr>
                </a:tc>
                <a:tc>
                  <a:txBody>
                    <a:bodyPr/>
                    <a:lstStyle/>
                    <a:p>
                      <a:pPr algn="ctr" rtl="0" fontAlgn="ctr">
                        <a:buNone/>
                      </a:pPr>
                      <a:r>
                        <a:rPr lang="en-US" sz="1100" b="1" i="1" u="none" strike="noStrike">
                          <a:solidFill>
                            <a:srgbClr val="000000"/>
                          </a:solidFill>
                          <a:effectLst/>
                          <a:latin typeface="Cambria" panose="02040503050406030204" pitchFamily="18" charset="0"/>
                        </a:rPr>
                        <a:t> </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FBFBF"/>
                    </a:solidFill>
                  </a:tcPr>
                </a:tc>
                <a:tc>
                  <a:txBody>
                    <a:bodyPr/>
                    <a:lstStyle/>
                    <a:p>
                      <a:pPr algn="ctr" rtl="0" fontAlgn="ctr">
                        <a:buNone/>
                      </a:pPr>
                      <a:r>
                        <a:rPr lang="en-US" sz="1100" b="1" i="1" u="none" strike="noStrike">
                          <a:solidFill>
                            <a:srgbClr val="000000"/>
                          </a:solidFill>
                          <a:effectLst/>
                          <a:latin typeface="Cambria" panose="02040503050406030204" pitchFamily="18" charset="0"/>
                        </a:rPr>
                        <a:t> </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FBFBF"/>
                    </a:solidFill>
                  </a:tcPr>
                </a:tc>
                <a:tc>
                  <a:txBody>
                    <a:bodyPr/>
                    <a:lstStyle/>
                    <a:p>
                      <a:pPr algn="ctr" rtl="0" fontAlgn="ctr">
                        <a:buNone/>
                      </a:pPr>
                      <a:r>
                        <a:rPr lang="en-US" sz="1100" b="1" i="1" u="none" strike="noStrike">
                          <a:solidFill>
                            <a:srgbClr val="000000"/>
                          </a:solidFill>
                          <a:effectLst/>
                          <a:latin typeface="Cambria" panose="02040503050406030204" pitchFamily="18" charset="0"/>
                        </a:rPr>
                        <a:t> </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FBFBF"/>
                    </a:solidFill>
                  </a:tcPr>
                </a:tc>
                <a:tc>
                  <a:txBody>
                    <a:bodyPr/>
                    <a:lstStyle/>
                    <a:p>
                      <a:pPr algn="ctr" rtl="0" fontAlgn="ctr">
                        <a:buNone/>
                      </a:pPr>
                      <a:r>
                        <a:rPr lang="en-US" sz="1100" b="1" i="1" u="none" strike="noStrike">
                          <a:solidFill>
                            <a:srgbClr val="000000"/>
                          </a:solidFill>
                          <a:effectLst/>
                          <a:latin typeface="Cambria" panose="02040503050406030204" pitchFamily="18" charset="0"/>
                        </a:rPr>
                        <a:t> </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FBFBF"/>
                    </a:solidFill>
                  </a:tcPr>
                </a:tc>
                <a:tc>
                  <a:txBody>
                    <a:bodyPr/>
                    <a:lstStyle/>
                    <a:p>
                      <a:pPr algn="ctr" rtl="0" fontAlgn="ctr">
                        <a:buNone/>
                      </a:pPr>
                      <a:r>
                        <a:rPr lang="en-US" sz="1100" b="1" i="1" u="none" strike="noStrike">
                          <a:solidFill>
                            <a:srgbClr val="000000"/>
                          </a:solidFill>
                          <a:effectLst/>
                          <a:latin typeface="Cambria" panose="02040503050406030204" pitchFamily="18" charset="0"/>
                        </a:rPr>
                        <a:t> </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FBFBF"/>
                    </a:solidFill>
                  </a:tcPr>
                </a:tc>
                <a:tc>
                  <a:txBody>
                    <a:bodyPr/>
                    <a:lstStyle/>
                    <a:p>
                      <a:pPr algn="ctr" rtl="0" fontAlgn="ctr">
                        <a:buNone/>
                      </a:pPr>
                      <a:r>
                        <a:rPr lang="en-US" sz="1100" b="1" i="1" u="none" strike="noStrike">
                          <a:solidFill>
                            <a:srgbClr val="000000"/>
                          </a:solidFill>
                          <a:effectLst/>
                          <a:latin typeface="Cambria" panose="02040503050406030204" pitchFamily="18" charset="0"/>
                        </a:rPr>
                        <a:t> </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FBFBF"/>
                    </a:solidFill>
                  </a:tcPr>
                </a:tc>
                <a:tc>
                  <a:txBody>
                    <a:bodyPr/>
                    <a:lstStyle/>
                    <a:p>
                      <a:pPr algn="ctr" rtl="0" fontAlgn="ctr">
                        <a:buNone/>
                      </a:pPr>
                      <a:r>
                        <a:rPr lang="en-US" sz="1100" b="1" i="1" u="none" strike="noStrike">
                          <a:solidFill>
                            <a:srgbClr val="000000"/>
                          </a:solidFill>
                          <a:effectLst/>
                          <a:latin typeface="Cambria" panose="02040503050406030204" pitchFamily="18" charset="0"/>
                        </a:rPr>
                        <a:t> </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FBFBF"/>
                    </a:solidFill>
                  </a:tcPr>
                </a:tc>
                <a:tc>
                  <a:txBody>
                    <a:bodyPr/>
                    <a:lstStyle/>
                    <a:p>
                      <a:pPr algn="ctr" rtl="0" fontAlgn="ctr">
                        <a:buNone/>
                      </a:pPr>
                      <a:r>
                        <a:rPr lang="en-US" sz="1100" b="1" i="1" u="none" strike="noStrike">
                          <a:solidFill>
                            <a:srgbClr val="000000"/>
                          </a:solidFill>
                          <a:effectLst/>
                          <a:latin typeface="Cambria" panose="02040503050406030204" pitchFamily="18" charset="0"/>
                        </a:rPr>
                        <a:t> </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FBFBF"/>
                    </a:solidFill>
                  </a:tcPr>
                </a:tc>
                <a:tc>
                  <a:txBody>
                    <a:bodyPr/>
                    <a:lstStyle/>
                    <a:p>
                      <a:pPr algn="ctr" rtl="0" fontAlgn="ctr">
                        <a:buNone/>
                      </a:pPr>
                      <a:r>
                        <a:rPr lang="en-US" sz="1100" b="1" i="1" u="none" strike="noStrike">
                          <a:solidFill>
                            <a:srgbClr val="000000"/>
                          </a:solidFill>
                          <a:effectLst/>
                          <a:latin typeface="Cambria" panose="02040503050406030204" pitchFamily="18" charset="0"/>
                        </a:rPr>
                        <a:t> </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FBFBF"/>
                    </a:solidFill>
                  </a:tcPr>
                </a:tc>
                <a:tc>
                  <a:txBody>
                    <a:bodyPr/>
                    <a:lstStyle/>
                    <a:p>
                      <a:pPr algn="ctr" rtl="0" fontAlgn="ctr">
                        <a:buNone/>
                      </a:pPr>
                      <a:r>
                        <a:rPr lang="en-US" sz="1100" b="1" i="0" u="none" strike="noStrike">
                          <a:solidFill>
                            <a:srgbClr val="000000"/>
                          </a:solidFill>
                          <a:effectLst/>
                          <a:latin typeface="Cambria" panose="02040503050406030204" pitchFamily="18" charset="0"/>
                        </a:rPr>
                        <a:t> </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FBFBF"/>
                    </a:solidFill>
                  </a:tcPr>
                </a:tc>
                <a:tc>
                  <a:txBody>
                    <a:bodyPr/>
                    <a:lstStyle/>
                    <a:p>
                      <a:pPr algn="ctr" rtl="0" fontAlgn="ctr">
                        <a:buNone/>
                      </a:pPr>
                      <a:r>
                        <a:rPr lang="en-US" sz="1100" b="1" i="0" u="none" strike="noStrike">
                          <a:solidFill>
                            <a:srgbClr val="000000"/>
                          </a:solidFill>
                          <a:effectLst/>
                          <a:latin typeface="Cambria" panose="02040503050406030204" pitchFamily="18" charset="0"/>
                        </a:rPr>
                        <a:t> </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FBFBF"/>
                    </a:solidFill>
                  </a:tcPr>
                </a:tc>
                <a:tc>
                  <a:txBody>
                    <a:bodyPr/>
                    <a:lstStyle/>
                    <a:p>
                      <a:pPr algn="ctr" rtl="0" fontAlgn="ctr">
                        <a:buNone/>
                      </a:pPr>
                      <a:r>
                        <a:rPr lang="en-US" sz="1100" b="1" i="0" u="none" strike="noStrike">
                          <a:solidFill>
                            <a:srgbClr val="000000"/>
                          </a:solidFill>
                          <a:effectLst/>
                          <a:latin typeface="Cambria" panose="02040503050406030204" pitchFamily="18" charset="0"/>
                        </a:rPr>
                        <a:t> </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FBFBF"/>
                    </a:solidFill>
                  </a:tcPr>
                </a:tc>
                <a:tc>
                  <a:txBody>
                    <a:bodyPr/>
                    <a:lstStyle/>
                    <a:p>
                      <a:pPr algn="ctr" rtl="0" fontAlgn="ctr">
                        <a:buNone/>
                      </a:pPr>
                      <a:r>
                        <a:rPr lang="en-US" sz="1100" b="1" i="0" u="none" strike="noStrike">
                          <a:solidFill>
                            <a:srgbClr val="000000"/>
                          </a:solidFill>
                          <a:effectLst/>
                          <a:latin typeface="Cambria" panose="02040503050406030204" pitchFamily="18" charset="0"/>
                        </a:rPr>
                        <a:t> </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FBFBF"/>
                    </a:solidFill>
                  </a:tcPr>
                </a:tc>
                <a:extLst>
                  <a:ext uri="{0D108BD9-81ED-4DB2-BD59-A6C34878D82A}">
                    <a16:rowId xmlns:a16="http://schemas.microsoft.com/office/drawing/2014/main" val="728834396"/>
                  </a:ext>
                </a:extLst>
              </a:tr>
              <a:tr h="176338">
                <a:tc>
                  <a:txBody>
                    <a:bodyPr/>
                    <a:lstStyle/>
                    <a:p>
                      <a:pPr algn="l" rtl="0" fontAlgn="ctr">
                        <a:buNone/>
                      </a:pPr>
                      <a:r>
                        <a:rPr lang="en-IN" sz="1100" b="0" i="0" u="none" strike="noStrike">
                          <a:solidFill>
                            <a:srgbClr val="000000"/>
                          </a:solidFill>
                          <a:effectLst/>
                          <a:latin typeface="Cambria" panose="02040503050406030204" pitchFamily="18" charset="0"/>
                        </a:rPr>
                        <a:t>SBI Nifty 50 ETF</a:t>
                      </a:r>
                    </a:p>
                  </a:txBody>
                  <a:tcPr marL="72000" marR="7525" marT="7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216,008.85</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22-Jul-2015</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2.36</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2.27</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-3.00</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-0.47</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0.01</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8.50</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dirty="0">
                          <a:solidFill>
                            <a:srgbClr val="000000"/>
                          </a:solidFill>
                          <a:effectLst/>
                          <a:latin typeface="Cambria" panose="02040503050406030204" pitchFamily="18" charset="0"/>
                        </a:rPr>
                        <a:t>10.32</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12.17</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11.12</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0.04</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98.32</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US" sz="1100" b="0" i="0" u="none" strike="noStrike">
                          <a:solidFill>
                            <a:srgbClr val="000000"/>
                          </a:solidFill>
                          <a:effectLst/>
                          <a:latin typeface="Cambria" panose="02040503050406030204" pitchFamily="18" charset="0"/>
                        </a:rPr>
                        <a:t>1.36</a:t>
                      </a:r>
                    </a:p>
                  </a:txBody>
                  <a:tcPr marL="7620" marR="7620" marT="762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US" sz="1100" b="0" i="0" u="none" strike="noStrike">
                          <a:solidFill>
                            <a:srgbClr val="000000"/>
                          </a:solidFill>
                          <a:effectLst/>
                          <a:latin typeface="Cambria" panose="02040503050406030204" pitchFamily="18" charset="0"/>
                        </a:rPr>
                        <a:t>-</a:t>
                      </a:r>
                    </a:p>
                  </a:txBody>
                  <a:tcPr marL="7620" marR="7620" marT="762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0.33</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1335371842"/>
                  </a:ext>
                </a:extLst>
              </a:tr>
              <a:tr h="176338">
                <a:tc>
                  <a:txBody>
                    <a:bodyPr/>
                    <a:lstStyle/>
                    <a:p>
                      <a:pPr algn="l" rtl="0" fontAlgn="ctr">
                        <a:buNone/>
                      </a:pPr>
                      <a:r>
                        <a:rPr lang="en-IN" sz="1100" b="0" i="0" u="none" strike="noStrike">
                          <a:solidFill>
                            <a:srgbClr val="000000"/>
                          </a:solidFill>
                          <a:effectLst/>
                          <a:latin typeface="Cambria" panose="02040503050406030204" pitchFamily="18" charset="0"/>
                        </a:rPr>
                        <a:t>Nippon India ETF Nifty 50 BeES</a:t>
                      </a:r>
                    </a:p>
                  </a:txBody>
                  <a:tcPr marL="72000" marR="7525" marT="7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66,777.21</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28-Dec-2001</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2.36</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2.27</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-2.99</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-0.46</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0.02</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8.51</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10.34</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12.16</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14.97</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0.03</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98.31</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US" sz="1100" b="0" i="0" u="none" strike="noStrike">
                          <a:solidFill>
                            <a:srgbClr val="000000"/>
                          </a:solidFill>
                          <a:effectLst/>
                          <a:latin typeface="Cambria" panose="02040503050406030204" pitchFamily="18" charset="0"/>
                        </a:rPr>
                        <a:t>1.36</a:t>
                      </a:r>
                    </a:p>
                  </a:txBody>
                  <a:tcPr marL="7620" marR="7620" marT="762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US" sz="1100" b="0" i="0" u="none" strike="noStrike">
                          <a:solidFill>
                            <a:srgbClr val="000000"/>
                          </a:solidFill>
                          <a:effectLst/>
                          <a:latin typeface="Cambria" panose="02040503050406030204" pitchFamily="18" charset="0"/>
                        </a:rPr>
                        <a:t>-</a:t>
                      </a:r>
                    </a:p>
                  </a:txBody>
                  <a:tcPr marL="7620" marR="7620" marT="762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0.33</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776154322"/>
                  </a:ext>
                </a:extLst>
              </a:tr>
              <a:tr h="176338">
                <a:tc>
                  <a:txBody>
                    <a:bodyPr/>
                    <a:lstStyle/>
                    <a:p>
                      <a:pPr algn="l" rtl="0" fontAlgn="ctr">
                        <a:buNone/>
                      </a:pPr>
                      <a:r>
                        <a:rPr lang="en-IN" sz="1100" b="0" i="0" u="none" strike="noStrike">
                          <a:solidFill>
                            <a:srgbClr val="000000"/>
                          </a:solidFill>
                          <a:effectLst/>
                          <a:latin typeface="Cambria" panose="02040503050406030204" pitchFamily="18" charset="0"/>
                        </a:rPr>
                        <a:t>ICICI Pru Nifty 50 ETF</a:t>
                      </a:r>
                    </a:p>
                  </a:txBody>
                  <a:tcPr marL="72000" marR="7525" marT="7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44,110.69</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20-Mar-2013</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2.36</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2.27</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-2.99</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-0.45</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0.03</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8.52</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10.36</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12.17</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12.76</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0.02</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98.33</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US" sz="1100" b="0" i="0" u="none" strike="noStrike">
                          <a:solidFill>
                            <a:srgbClr val="000000"/>
                          </a:solidFill>
                          <a:effectLst/>
                          <a:latin typeface="Cambria" panose="02040503050406030204" pitchFamily="18" charset="0"/>
                        </a:rPr>
                        <a:t>1.36</a:t>
                      </a:r>
                    </a:p>
                  </a:txBody>
                  <a:tcPr marL="7620" marR="7620" marT="762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US" sz="1100" b="0" i="0" u="none" strike="noStrike">
                          <a:solidFill>
                            <a:srgbClr val="000000"/>
                          </a:solidFill>
                          <a:effectLst/>
                          <a:latin typeface="Cambria" panose="02040503050406030204" pitchFamily="18" charset="0"/>
                        </a:rPr>
                        <a:t>-</a:t>
                      </a:r>
                    </a:p>
                  </a:txBody>
                  <a:tcPr marL="7620" marR="7620" marT="762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0.31</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702503922"/>
                  </a:ext>
                </a:extLst>
              </a:tr>
              <a:tr h="176338">
                <a:tc>
                  <a:txBody>
                    <a:bodyPr/>
                    <a:lstStyle/>
                    <a:p>
                      <a:pPr algn="l" rtl="0" fontAlgn="ctr">
                        <a:buNone/>
                      </a:pPr>
                      <a:r>
                        <a:rPr lang="en-US" sz="1100" b="0" i="0" u="none" strike="noStrike" dirty="0">
                          <a:solidFill>
                            <a:srgbClr val="000000"/>
                          </a:solidFill>
                          <a:effectLst/>
                          <a:latin typeface="Cambria" panose="02040503050406030204" pitchFamily="18" charset="0"/>
                        </a:rPr>
                        <a:t>Nippon India ETF Nifty Bank </a:t>
                      </a:r>
                      <a:r>
                        <a:rPr lang="en-US" sz="1100" b="0" i="0" u="none" strike="noStrike" dirty="0" err="1">
                          <a:solidFill>
                            <a:srgbClr val="000000"/>
                          </a:solidFill>
                          <a:effectLst/>
                          <a:latin typeface="Cambria" panose="02040503050406030204" pitchFamily="18" charset="0"/>
                        </a:rPr>
                        <a:t>BeES</a:t>
                      </a:r>
                      <a:endParaRPr lang="en-US" sz="1100" b="0" i="0" u="none" strike="noStrike" dirty="0">
                        <a:solidFill>
                          <a:srgbClr val="000000"/>
                        </a:solidFill>
                        <a:effectLst/>
                        <a:latin typeface="Cambria" panose="02040503050406030204" pitchFamily="18" charset="0"/>
                      </a:endParaRPr>
                    </a:p>
                  </a:txBody>
                  <a:tcPr marL="72000" marR="7525" marT="7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8,378.54</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27-May-2004</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-0.47</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4.82</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-3.59</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2.80</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5.95</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8.47</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11.21</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11.92</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15.80</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0.16</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74.22</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25.45</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US" sz="1100" b="0" i="0" u="none" strike="noStrike">
                          <a:solidFill>
                            <a:srgbClr val="000000"/>
                          </a:solidFill>
                          <a:effectLst/>
                          <a:latin typeface="Cambria" panose="02040503050406030204" pitchFamily="18" charset="0"/>
                        </a:rPr>
                        <a:t>-</a:t>
                      </a:r>
                    </a:p>
                  </a:txBody>
                  <a:tcPr marL="7620" marR="7620" marT="762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0.33</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321761687"/>
                  </a:ext>
                </a:extLst>
              </a:tr>
              <a:tr h="176338">
                <a:tc>
                  <a:txBody>
                    <a:bodyPr/>
                    <a:lstStyle/>
                    <a:p>
                      <a:pPr algn="l" rtl="0" fontAlgn="ctr">
                        <a:buNone/>
                      </a:pPr>
                      <a:r>
                        <a:rPr lang="en-IN" sz="1100" b="0" i="0" u="none" strike="noStrike" dirty="0">
                          <a:solidFill>
                            <a:srgbClr val="000000"/>
                          </a:solidFill>
                          <a:effectLst/>
                          <a:latin typeface="Cambria" panose="02040503050406030204" pitchFamily="18" charset="0"/>
                        </a:rPr>
                        <a:t>Kotak Nifty Bank ETF</a:t>
                      </a:r>
                    </a:p>
                  </a:txBody>
                  <a:tcPr marL="72000" marR="7525" marT="7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4,685.26</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04-Dec-2014</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-0.47</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4.83</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-3.57</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2.85</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5.99</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8.50</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11.20</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11.91</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10.37</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0.13</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74.22</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25.45</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US" sz="1100" b="0" i="0" u="none" strike="noStrike">
                          <a:solidFill>
                            <a:srgbClr val="000000"/>
                          </a:solidFill>
                          <a:effectLst/>
                          <a:latin typeface="Cambria" panose="02040503050406030204" pitchFamily="18" charset="0"/>
                        </a:rPr>
                        <a:t>-</a:t>
                      </a:r>
                    </a:p>
                  </a:txBody>
                  <a:tcPr marL="7620" marR="7620" marT="762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0.33</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786967770"/>
                  </a:ext>
                </a:extLst>
              </a:tr>
              <a:tr h="176338">
                <a:tc>
                  <a:txBody>
                    <a:bodyPr/>
                    <a:lstStyle/>
                    <a:p>
                      <a:pPr algn="l" rtl="0" fontAlgn="ctr">
                        <a:buNone/>
                      </a:pPr>
                      <a:r>
                        <a:rPr lang="en-IN" sz="1100" b="0" i="0" u="none" strike="noStrike">
                          <a:solidFill>
                            <a:srgbClr val="000000"/>
                          </a:solidFill>
                          <a:effectLst/>
                          <a:latin typeface="Cambria" panose="02040503050406030204" pitchFamily="18" charset="0"/>
                        </a:rPr>
                        <a:t>HDFC Nifty 50 ETF</a:t>
                      </a:r>
                    </a:p>
                  </a:txBody>
                  <a:tcPr marL="72000" marR="7525" marT="7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5,444.86</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09-Dec-2015</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2.36</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2.27</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-3.01</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-0.48</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0.00</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8.49</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10.33</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12.16</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12.81</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0.04</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98.32</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dirty="0">
                          <a:solidFill>
                            <a:srgbClr val="000000"/>
                          </a:solidFill>
                          <a:effectLst/>
                          <a:latin typeface="Cambria" panose="02040503050406030204" pitchFamily="18" charset="0"/>
                        </a:rPr>
                        <a:t>1.36</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US" sz="1100" b="0" i="0" u="none" strike="noStrike">
                          <a:solidFill>
                            <a:srgbClr val="000000"/>
                          </a:solidFill>
                          <a:effectLst/>
                          <a:latin typeface="Cambria" panose="02040503050406030204" pitchFamily="18" charset="0"/>
                        </a:rPr>
                        <a:t>-</a:t>
                      </a:r>
                    </a:p>
                  </a:txBody>
                  <a:tcPr marL="7620" marR="7620" marT="762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0.33</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3710787301"/>
                  </a:ext>
                </a:extLst>
              </a:tr>
              <a:tr h="176338">
                <a:tc>
                  <a:txBody>
                    <a:bodyPr/>
                    <a:lstStyle/>
                    <a:p>
                      <a:pPr algn="l" rtl="0" fontAlgn="ctr">
                        <a:buNone/>
                      </a:pPr>
                      <a:r>
                        <a:rPr lang="pl-PL" sz="1100" b="0" i="0" u="none" strike="noStrike" dirty="0">
                          <a:solidFill>
                            <a:srgbClr val="000000"/>
                          </a:solidFill>
                          <a:effectLst/>
                          <a:latin typeface="Cambria" panose="02040503050406030204" pitchFamily="18" charset="0"/>
                        </a:rPr>
                        <a:t>ICICI Pru Nifty Bank ETF</a:t>
                      </a:r>
                    </a:p>
                  </a:txBody>
                  <a:tcPr marL="72000" marR="7525" marT="7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3,038.41</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10-Jul-2019</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-0.47</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4.83</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-3.57</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2.85</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6.02</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8.53</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11.26</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US" sz="1100" b="0" i="0" u="none" strike="noStrike">
                          <a:solidFill>
                            <a:srgbClr val="000000"/>
                          </a:solidFill>
                          <a:effectLst/>
                          <a:latin typeface="Cambria" panose="02040503050406030204" pitchFamily="18" charset="0"/>
                        </a:rPr>
                        <a:t>-</a:t>
                      </a:r>
                    </a:p>
                  </a:txBody>
                  <a:tcPr marL="7620" marR="7620" marT="762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9.72</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0.13</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74.26</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25.46</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US" sz="1100" b="0" i="0" u="none" strike="noStrike">
                          <a:solidFill>
                            <a:srgbClr val="000000"/>
                          </a:solidFill>
                          <a:effectLst/>
                          <a:latin typeface="Cambria" panose="02040503050406030204" pitchFamily="18" charset="0"/>
                        </a:rPr>
                        <a:t>-</a:t>
                      </a:r>
                    </a:p>
                  </a:txBody>
                  <a:tcPr marL="7620" marR="7620" marT="762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US" sz="1100" b="0" i="0" u="none" strike="noStrike" dirty="0">
                          <a:solidFill>
                            <a:srgbClr val="000000"/>
                          </a:solidFill>
                          <a:effectLst/>
                          <a:latin typeface="Cambria" panose="02040503050406030204" pitchFamily="18" charset="0"/>
                        </a:rPr>
                        <a:t>0.28</a:t>
                      </a:r>
                    </a:p>
                  </a:txBody>
                  <a:tcPr marL="7620" marR="7620" marT="762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529259127"/>
                  </a:ext>
                </a:extLst>
              </a:tr>
              <a:tr h="176338">
                <a:tc>
                  <a:txBody>
                    <a:bodyPr/>
                    <a:lstStyle/>
                    <a:p>
                      <a:pPr algn="l" rtl="0" fontAlgn="ctr">
                        <a:buNone/>
                      </a:pPr>
                      <a:r>
                        <a:rPr lang="en-IN" sz="1100" b="1" i="1" u="none" strike="noStrike">
                          <a:solidFill>
                            <a:srgbClr val="000000"/>
                          </a:solidFill>
                          <a:effectLst/>
                          <a:latin typeface="Cambria" panose="02040503050406030204" pitchFamily="18" charset="0"/>
                        </a:rPr>
                        <a:t>NIFTY 50 - TRI</a:t>
                      </a:r>
                    </a:p>
                  </a:txBody>
                  <a:tcPr marL="72000" marR="7525" marT="7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1" i="1" u="none" strike="noStrike">
                          <a:solidFill>
                            <a:srgbClr val="000000"/>
                          </a:solidFill>
                          <a:effectLst/>
                          <a:latin typeface="Cambria" panose="02040503050406030204" pitchFamily="18" charset="0"/>
                        </a:rPr>
                        <a:t> </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1" i="1" u="none" strike="noStrike">
                          <a:solidFill>
                            <a:srgbClr val="000000"/>
                          </a:solidFill>
                          <a:effectLst/>
                          <a:latin typeface="Cambria" panose="02040503050406030204" pitchFamily="18" charset="0"/>
                        </a:rPr>
                        <a:t> </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1" i="1" u="none" strike="noStrike">
                          <a:solidFill>
                            <a:srgbClr val="000000"/>
                          </a:solidFill>
                          <a:effectLst/>
                          <a:latin typeface="Cambria" panose="02040503050406030204" pitchFamily="18" charset="0"/>
                        </a:rPr>
                        <a:t>2.37</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1" i="1" u="none" strike="noStrike">
                          <a:solidFill>
                            <a:srgbClr val="000000"/>
                          </a:solidFill>
                          <a:effectLst/>
                          <a:latin typeface="Cambria" panose="02040503050406030204" pitchFamily="18" charset="0"/>
                        </a:rPr>
                        <a:t>2.28</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1" i="1" u="none" strike="noStrike">
                          <a:solidFill>
                            <a:srgbClr val="000000"/>
                          </a:solidFill>
                          <a:effectLst/>
                          <a:latin typeface="Cambria" panose="02040503050406030204" pitchFamily="18" charset="0"/>
                        </a:rPr>
                        <a:t>-2.98</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1" i="1" u="none" strike="noStrike">
                          <a:solidFill>
                            <a:srgbClr val="000000"/>
                          </a:solidFill>
                          <a:effectLst/>
                          <a:latin typeface="Cambria" panose="02040503050406030204" pitchFamily="18" charset="0"/>
                        </a:rPr>
                        <a:t>-0.43</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1" i="1" u="none" strike="noStrike">
                          <a:solidFill>
                            <a:srgbClr val="000000"/>
                          </a:solidFill>
                          <a:effectLst/>
                          <a:latin typeface="Cambria" panose="02040503050406030204" pitchFamily="18" charset="0"/>
                        </a:rPr>
                        <a:t>0.06</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1" i="1" u="none" strike="noStrike">
                          <a:solidFill>
                            <a:srgbClr val="000000"/>
                          </a:solidFill>
                          <a:effectLst/>
                          <a:latin typeface="Cambria" panose="02040503050406030204" pitchFamily="18" charset="0"/>
                        </a:rPr>
                        <a:t>8.56</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1" i="1" u="none" strike="noStrike">
                          <a:solidFill>
                            <a:srgbClr val="000000"/>
                          </a:solidFill>
                          <a:effectLst/>
                          <a:latin typeface="Cambria" panose="02040503050406030204" pitchFamily="18" charset="0"/>
                        </a:rPr>
                        <a:t>10.39</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1" i="1" u="none" strike="noStrike">
                          <a:solidFill>
                            <a:srgbClr val="000000"/>
                          </a:solidFill>
                          <a:effectLst/>
                          <a:latin typeface="Cambria" panose="02040503050406030204" pitchFamily="18" charset="0"/>
                        </a:rPr>
                        <a:t>12.27</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 </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 </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 </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 </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 </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dirty="0">
                          <a:solidFill>
                            <a:srgbClr val="000000"/>
                          </a:solidFill>
                          <a:effectLst/>
                          <a:latin typeface="Cambria" panose="02040503050406030204" pitchFamily="18" charset="0"/>
                        </a:rPr>
                        <a:t> </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994052122"/>
                  </a:ext>
                </a:extLst>
              </a:tr>
            </a:tbl>
          </a:graphicData>
        </a:graphic>
      </p:graphicFrame>
      <p:sp>
        <p:nvSpPr>
          <p:cNvPr id="11" name="TextBox 10">
            <a:extLst>
              <a:ext uri="{FF2B5EF4-FFF2-40B4-BE49-F238E27FC236}">
                <a16:creationId xmlns:a16="http://schemas.microsoft.com/office/drawing/2014/main" id="{BBC86B2D-4876-45F1-81E6-2EDB1F51687D}"/>
              </a:ext>
            </a:extLst>
          </p:cNvPr>
          <p:cNvSpPr txBox="1"/>
          <p:nvPr/>
        </p:nvSpPr>
        <p:spPr>
          <a:xfrm>
            <a:off x="0" y="6241582"/>
            <a:ext cx="5986027" cy="40011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00" b="0" i="1" u="none" strike="noStrike" kern="1200" cap="none" spc="0" normalizeH="0" baseline="0" noProof="0" dirty="0">
                <a:ln>
                  <a:noFill/>
                </a:ln>
                <a:solidFill>
                  <a:prstClr val="black"/>
                </a:solidFill>
                <a:effectLst/>
                <a:uLnTx/>
                <a:uFillTx/>
                <a:latin typeface="Cambria" pitchFamily="18" charset="0"/>
                <a:ea typeface="Cambria" pitchFamily="18" charset="0"/>
                <a:cs typeface="+mn-cs"/>
              </a:rPr>
              <a:t>*Performance as on July 31st, 2026, **performance &lt;1year is absolute</a:t>
            </a:r>
          </a:p>
          <a:p>
            <a:pPr marL="0" marR="0" lvl="0" indent="0" algn="l" defTabSz="914400" rtl="0" eaLnBrk="1" fontAlgn="auto" latinLnBrk="0" hangingPunct="1">
              <a:lnSpc>
                <a:spcPct val="100000"/>
              </a:lnSpc>
              <a:spcBef>
                <a:spcPts val="0"/>
              </a:spcBef>
              <a:spcAft>
                <a:spcPts val="0"/>
              </a:spcAft>
              <a:buClrTx/>
              <a:buSzTx/>
              <a:buFontTx/>
              <a:buNone/>
              <a:tabLst/>
              <a:defRPr/>
            </a:pPr>
            <a:r>
              <a:rPr lang="en-IN" sz="1000" i="1" dirty="0">
                <a:solidFill>
                  <a:prstClr val="black"/>
                </a:solidFill>
                <a:latin typeface="Cambria" panose="02040503050406030204" pitchFamily="18" charset="0"/>
                <a:ea typeface="Cambria" panose="02040503050406030204" pitchFamily="18" charset="0"/>
              </a:rPr>
              <a:t>Highlighted Funds are under watchlist</a:t>
            </a:r>
            <a:endParaRPr kumimoji="0" lang="en-IN" sz="1000" b="0" i="1"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endParaRPr>
          </a:p>
        </p:txBody>
      </p:sp>
      <p:sp>
        <p:nvSpPr>
          <p:cNvPr id="13" name="TextBox 12">
            <a:extLst>
              <a:ext uri="{FF2B5EF4-FFF2-40B4-BE49-F238E27FC236}">
                <a16:creationId xmlns:a16="http://schemas.microsoft.com/office/drawing/2014/main" id="{BA10FAC8-4897-39E6-2105-1741CB17C52B}"/>
              </a:ext>
            </a:extLst>
          </p:cNvPr>
          <p:cNvSpPr txBox="1"/>
          <p:nvPr/>
        </p:nvSpPr>
        <p:spPr>
          <a:xfrm>
            <a:off x="29833" y="5636119"/>
            <a:ext cx="12121754" cy="646331"/>
          </a:xfrm>
          <a:prstGeom prst="rect">
            <a:avLst/>
          </a:prstGeom>
          <a:noFill/>
        </p:spPr>
        <p:txBody>
          <a:bodyPr wrap="square">
            <a:spAutoFit/>
          </a:bodyPr>
          <a:lstStyle/>
          <a:p>
            <a:pPr marL="0" marR="0" lvl="0" indent="0" algn="just" defTabSz="914400" rtl="0" eaLnBrk="1" fontAlgn="auto" latinLnBrk="0" hangingPunct="1">
              <a:lnSpc>
                <a:spcPct val="100000"/>
              </a:lnSpc>
              <a:spcBef>
                <a:spcPts val="0"/>
              </a:spcBef>
              <a:spcAft>
                <a:spcPts val="0"/>
              </a:spcAft>
              <a:buClrTx/>
              <a:buSzTx/>
              <a:buFontTx/>
              <a:buNone/>
              <a:tabLst/>
              <a:defRPr/>
            </a:pPr>
            <a:r>
              <a:rPr kumimoji="0" lang="en-US" sz="900" b="0" i="1"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Mutual Fund Distribution Services are offered through AMFI-registered Mutual Fund Distributor. Centricity Financial Distribution Private Limited, AMFI Registration Number - ARN 189274, with initial registration dated 26.10.2021 and current validity of ARN until 25.10.2027, disclaims any responsibility for losses or damages arising from investments made in mutual funds distributed through its services. Mutual fund investments are subject to market risks, read all scheme related documents carefully . Centricity Financial Distribution Private Limited does not guarantee or assure any specific returns on investments and does not assume any liability for the performance of mutual fund schemes. Investors are advised to consider their individual risk tolerance, investment objectives, and financial situation before investing. It is recommended to consult with a financial advisor to ensure that the chosen mutual fund products align with the investor’s needs and goals.</a:t>
            </a:r>
            <a:endParaRPr kumimoji="0" lang="en-IN" sz="900" b="0" i="1"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endParaRPr>
          </a:p>
        </p:txBody>
      </p:sp>
    </p:spTree>
    <p:extLst>
      <p:ext uri="{BB962C8B-B14F-4D97-AF65-F5344CB8AC3E}">
        <p14:creationId xmlns:p14="http://schemas.microsoft.com/office/powerpoint/2010/main" val="1361881802"/>
      </p:ext>
    </p:extLst>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BD0C667-551B-C638-BAD6-46B1332A6031}"/>
            </a:ext>
          </a:extLst>
        </p:cNvPr>
        <p:cNvGrpSpPr/>
        <p:nvPr/>
      </p:nvGrpSpPr>
      <p:grpSpPr>
        <a:xfrm>
          <a:off x="0" y="0"/>
          <a:ext cx="0" cy="0"/>
          <a:chOff x="0" y="0"/>
          <a:chExt cx="0" cy="0"/>
        </a:xfrm>
      </p:grpSpPr>
      <p:sp>
        <p:nvSpPr>
          <p:cNvPr id="5" name="Rectangle 4">
            <a:extLst>
              <a:ext uri="{FF2B5EF4-FFF2-40B4-BE49-F238E27FC236}">
                <a16:creationId xmlns:a16="http://schemas.microsoft.com/office/drawing/2014/main" id="{1F96B924-09A3-F421-EABD-1C88D5C3FA74}"/>
              </a:ext>
            </a:extLst>
          </p:cNvPr>
          <p:cNvSpPr/>
          <p:nvPr/>
        </p:nvSpPr>
        <p:spPr>
          <a:xfrm>
            <a:off x="0" y="0"/>
            <a:ext cx="12192000" cy="821635"/>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a:ln>
                  <a:noFill/>
                </a:ln>
                <a:solidFill>
                  <a:prstClr val="white"/>
                </a:solidFill>
                <a:effectLst/>
                <a:uLnTx/>
                <a:uFillTx/>
                <a:latin typeface="Cambria" panose="02040503050406030204" pitchFamily="18" charset="0"/>
                <a:ea typeface="Cambria" panose="02040503050406030204" pitchFamily="18" charset="0"/>
                <a:cs typeface="+mn-cs"/>
              </a:rPr>
              <a:t>  MUTUAL FUNDS – EQUITY</a:t>
            </a:r>
            <a:endParaRPr kumimoji="0" lang="en-IN" sz="2800" b="1"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 name="Rectangle 5">
            <a:extLst>
              <a:ext uri="{FF2B5EF4-FFF2-40B4-BE49-F238E27FC236}">
                <a16:creationId xmlns:a16="http://schemas.microsoft.com/office/drawing/2014/main" id="{F99D35B3-AB96-D9B9-2D8B-453AFF6C72D4}"/>
              </a:ext>
            </a:extLst>
          </p:cNvPr>
          <p:cNvSpPr/>
          <p:nvPr/>
        </p:nvSpPr>
        <p:spPr>
          <a:xfrm>
            <a:off x="0" y="6622036"/>
            <a:ext cx="12192000" cy="235963"/>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 name="Rectangle 8">
            <a:extLst>
              <a:ext uri="{FF2B5EF4-FFF2-40B4-BE49-F238E27FC236}">
                <a16:creationId xmlns:a16="http://schemas.microsoft.com/office/drawing/2014/main" id="{BA1AC48D-87BB-C97A-C7BF-9583CC312C34}"/>
              </a:ext>
            </a:extLst>
          </p:cNvPr>
          <p:cNvSpPr/>
          <p:nvPr/>
        </p:nvSpPr>
        <p:spPr>
          <a:xfrm>
            <a:off x="0" y="808383"/>
            <a:ext cx="12192000" cy="45719"/>
          </a:xfrm>
          <a:prstGeom prst="rect">
            <a:avLst/>
          </a:prstGeom>
          <a:solidFill>
            <a:schemeClr val="bg1">
              <a:lumMod val="6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 name="Slide Number Placeholder 18">
            <a:extLst>
              <a:ext uri="{FF2B5EF4-FFF2-40B4-BE49-F238E27FC236}">
                <a16:creationId xmlns:a16="http://schemas.microsoft.com/office/drawing/2014/main" id="{C154940A-8228-05F1-C20B-19A3442A5559}"/>
              </a:ext>
            </a:extLst>
          </p:cNvPr>
          <p:cNvSpPr txBox="1">
            <a:spLocks/>
          </p:cNvSpPr>
          <p:nvPr/>
        </p:nvSpPr>
        <p:spPr>
          <a:xfrm>
            <a:off x="9448800" y="6588981"/>
            <a:ext cx="2743200" cy="365125"/>
          </a:xfrm>
          <a:prstGeom prst="rect">
            <a:avLst/>
          </a:prstGeom>
        </p:spPr>
        <p:txBody>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1E62F875-1F54-4527-993B-FB1D0CCB3E02}" type="slidenum">
              <a:rPr kumimoji="0" lang="en-IN" sz="1200" b="1" i="0" u="none" strike="noStrike" kern="1200" cap="none" spc="0" normalizeH="0" baseline="0" noProof="0" smtClean="0">
                <a:ln>
                  <a:noFill/>
                </a:ln>
                <a:solidFill>
                  <a:prstClr val="white"/>
                </a:solidFill>
                <a:effectLst/>
                <a:uLnTx/>
                <a:uFillTx/>
                <a:latin typeface="Cambria" panose="02040503050406030204" pitchFamily="18" charset="0"/>
                <a:ea typeface="Cambria" panose="02040503050406030204" pitchFamily="18" charset="0"/>
                <a:cs typeface="+mn-cs"/>
              </a:rPr>
              <a:pPr marL="0" marR="0" lvl="0" indent="0" algn="r" defTabSz="914400" rtl="0" eaLnBrk="1" fontAlgn="auto" latinLnBrk="0" hangingPunct="1">
                <a:lnSpc>
                  <a:spcPct val="100000"/>
                </a:lnSpc>
                <a:spcBef>
                  <a:spcPts val="0"/>
                </a:spcBef>
                <a:spcAft>
                  <a:spcPts val="0"/>
                </a:spcAft>
                <a:buClrTx/>
                <a:buSzTx/>
                <a:buFontTx/>
                <a:buNone/>
                <a:tabLst/>
                <a:defRPr/>
              </a:pPr>
              <a:t>17</a:t>
            </a:fld>
            <a:endParaRPr kumimoji="0" lang="en-IN" sz="1200" b="1" i="0" u="none" strike="noStrike" kern="1200" cap="none" spc="0" normalizeH="0" baseline="0" noProof="0">
              <a:ln>
                <a:noFill/>
              </a:ln>
              <a:solidFill>
                <a:prstClr val="white"/>
              </a:solidFill>
              <a:effectLst/>
              <a:uLnTx/>
              <a:uFillTx/>
              <a:latin typeface="Cambria" panose="02040503050406030204" pitchFamily="18" charset="0"/>
              <a:ea typeface="Cambria" panose="02040503050406030204" pitchFamily="18" charset="0"/>
              <a:cs typeface="+mn-cs"/>
            </a:endParaRPr>
          </a:p>
        </p:txBody>
      </p:sp>
      <p:sp>
        <p:nvSpPr>
          <p:cNvPr id="4" name="TextBox 3">
            <a:extLst>
              <a:ext uri="{FF2B5EF4-FFF2-40B4-BE49-F238E27FC236}">
                <a16:creationId xmlns:a16="http://schemas.microsoft.com/office/drawing/2014/main" id="{82805E5E-6156-180C-EF10-CABCD42036FA}"/>
              </a:ext>
            </a:extLst>
          </p:cNvPr>
          <p:cNvSpPr txBox="1"/>
          <p:nvPr/>
        </p:nvSpPr>
        <p:spPr>
          <a:xfrm>
            <a:off x="29833" y="5573889"/>
            <a:ext cx="12121754" cy="861774"/>
          </a:xfrm>
          <a:prstGeom prst="rect">
            <a:avLst/>
          </a:prstGeom>
          <a:noFill/>
        </p:spPr>
        <p:txBody>
          <a:bodyPr wrap="square">
            <a:spAutoFit/>
          </a:bodyPr>
          <a:lstStyle/>
          <a:p>
            <a:pPr marL="0" marR="0" lvl="0" indent="0" algn="just" defTabSz="914400" rtl="0" eaLnBrk="1" fontAlgn="auto" latinLnBrk="0" hangingPunct="1">
              <a:lnSpc>
                <a:spcPct val="100000"/>
              </a:lnSpc>
              <a:spcBef>
                <a:spcPts val="0"/>
              </a:spcBef>
              <a:spcAft>
                <a:spcPts val="0"/>
              </a:spcAft>
              <a:buClrTx/>
              <a:buSzTx/>
              <a:buFontTx/>
              <a:buNone/>
              <a:tabLst/>
              <a:defRPr/>
            </a:pPr>
            <a:r>
              <a:rPr kumimoji="0" lang="en-US" sz="1000" b="0" i="1"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rPr>
              <a:t>Mutual Fund Distribution Services are offered through AMFI-registered Mutual Fund Distributor. Centricity Financial Distribution Private Limited, AMFI Registration Number - ARN 189274, with initial registration dated 26.10.2021 and current validity of ARN until 25.10.2027, disclaims any responsibility for losses or damages arising from investments made in mutual funds distributed through its services. Mutual fund investments are subject to market risks, read all scheme related documents carefully . Centricity Financial Distribution Private Limited does not guarantee or assure any specific returns on investments and does not assume any liability for the performance of mutual fund schemes. Investors are advised to consider their individual risk tolerance, investment objectives, and financial situation before investing. It is recommended to consult with a financial advisor to ensure that the chosen mutual fund products align with the investor’s needs and goals.</a:t>
            </a:r>
            <a:endParaRPr kumimoji="0" lang="en-IN" sz="1000" b="0" i="1"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endParaRPr>
          </a:p>
        </p:txBody>
      </p:sp>
      <p:sp>
        <p:nvSpPr>
          <p:cNvPr id="2" name="TextBox 1">
            <a:extLst>
              <a:ext uri="{FF2B5EF4-FFF2-40B4-BE49-F238E27FC236}">
                <a16:creationId xmlns:a16="http://schemas.microsoft.com/office/drawing/2014/main" id="{06464B16-C62B-428C-F972-7E5D637A611F}"/>
              </a:ext>
            </a:extLst>
          </p:cNvPr>
          <p:cNvSpPr txBox="1"/>
          <p:nvPr/>
        </p:nvSpPr>
        <p:spPr>
          <a:xfrm>
            <a:off x="0" y="6376492"/>
            <a:ext cx="5986027" cy="24622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00" b="0" i="1" u="none" strike="noStrike" kern="1200" cap="none" spc="0" normalizeH="0" baseline="0" noProof="0" dirty="0">
                <a:ln>
                  <a:noFill/>
                </a:ln>
                <a:solidFill>
                  <a:prstClr val="black"/>
                </a:solidFill>
                <a:effectLst/>
                <a:uLnTx/>
                <a:uFillTx/>
                <a:latin typeface="Cambria" pitchFamily="18" charset="0"/>
                <a:ea typeface="Cambria" pitchFamily="18" charset="0"/>
                <a:cs typeface="+mn-cs"/>
              </a:rPr>
              <a:t>*Performance as on July 31st, 2026, **performance &lt;1year is absolute</a:t>
            </a:r>
          </a:p>
        </p:txBody>
      </p:sp>
      <p:pic>
        <p:nvPicPr>
          <p:cNvPr id="7" name="Picture 6" descr="A white text on a black background&#10;&#10;AI-generated content may be incorrect.">
            <a:extLst>
              <a:ext uri="{FF2B5EF4-FFF2-40B4-BE49-F238E27FC236}">
                <a16:creationId xmlns:a16="http://schemas.microsoft.com/office/drawing/2014/main" id="{986AAFFD-546A-72BD-5BCF-3A37857340DD}"/>
              </a:ext>
            </a:extLst>
          </p:cNvPr>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10362466" y="234062"/>
            <a:ext cx="1559328" cy="340260"/>
          </a:xfrm>
          <a:prstGeom prst="rect">
            <a:avLst/>
          </a:prstGeom>
        </p:spPr>
      </p:pic>
      <p:sp>
        <p:nvSpPr>
          <p:cNvPr id="3" name="TextBox 2">
            <a:extLst>
              <a:ext uri="{FF2B5EF4-FFF2-40B4-BE49-F238E27FC236}">
                <a16:creationId xmlns:a16="http://schemas.microsoft.com/office/drawing/2014/main" id="{C3F1EA4F-7747-F1EA-50D1-42A41F28ED0F}"/>
              </a:ext>
            </a:extLst>
          </p:cNvPr>
          <p:cNvSpPr txBox="1"/>
          <p:nvPr/>
        </p:nvSpPr>
        <p:spPr>
          <a:xfrm>
            <a:off x="40413" y="5379438"/>
            <a:ext cx="9255987" cy="24622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000" b="0" i="1"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None of the above funds are  open for fresh investments.</a:t>
            </a:r>
          </a:p>
        </p:txBody>
      </p:sp>
      <p:graphicFrame>
        <p:nvGraphicFramePr>
          <p:cNvPr id="11" name="Table 10">
            <a:extLst>
              <a:ext uri="{FF2B5EF4-FFF2-40B4-BE49-F238E27FC236}">
                <a16:creationId xmlns:a16="http://schemas.microsoft.com/office/drawing/2014/main" id="{134C8275-5349-1561-70D8-21772E955478}"/>
              </a:ext>
            </a:extLst>
          </p:cNvPr>
          <p:cNvGraphicFramePr>
            <a:graphicFrameLocks noGrp="1"/>
          </p:cNvGraphicFramePr>
          <p:nvPr>
            <p:extLst>
              <p:ext uri="{D42A27DB-BD31-4B8C-83A1-F6EECF244321}">
                <p14:modId xmlns:p14="http://schemas.microsoft.com/office/powerpoint/2010/main" val="3817064521"/>
              </p:ext>
            </p:extLst>
          </p:nvPr>
        </p:nvGraphicFramePr>
        <p:xfrm>
          <a:off x="68123" y="913996"/>
          <a:ext cx="12069790" cy="4520271"/>
        </p:xfrm>
        <a:graphic>
          <a:graphicData uri="http://schemas.openxmlformats.org/drawingml/2006/table">
            <a:tbl>
              <a:tblPr/>
              <a:tblGrid>
                <a:gridCol w="4915773">
                  <a:extLst>
                    <a:ext uri="{9D8B030D-6E8A-4147-A177-3AD203B41FA5}">
                      <a16:colId xmlns:a16="http://schemas.microsoft.com/office/drawing/2014/main" val="204762024"/>
                    </a:ext>
                  </a:extLst>
                </a:gridCol>
                <a:gridCol w="797987">
                  <a:extLst>
                    <a:ext uri="{9D8B030D-6E8A-4147-A177-3AD203B41FA5}">
                      <a16:colId xmlns:a16="http://schemas.microsoft.com/office/drawing/2014/main" val="99044060"/>
                    </a:ext>
                  </a:extLst>
                </a:gridCol>
                <a:gridCol w="1016000">
                  <a:extLst>
                    <a:ext uri="{9D8B030D-6E8A-4147-A177-3AD203B41FA5}">
                      <a16:colId xmlns:a16="http://schemas.microsoft.com/office/drawing/2014/main" val="656782204"/>
                    </a:ext>
                  </a:extLst>
                </a:gridCol>
                <a:gridCol w="478792">
                  <a:extLst>
                    <a:ext uri="{9D8B030D-6E8A-4147-A177-3AD203B41FA5}">
                      <a16:colId xmlns:a16="http://schemas.microsoft.com/office/drawing/2014/main" val="567008906"/>
                    </a:ext>
                  </a:extLst>
                </a:gridCol>
                <a:gridCol w="518692">
                  <a:extLst>
                    <a:ext uri="{9D8B030D-6E8A-4147-A177-3AD203B41FA5}">
                      <a16:colId xmlns:a16="http://schemas.microsoft.com/office/drawing/2014/main" val="1729046538"/>
                    </a:ext>
                  </a:extLst>
                </a:gridCol>
                <a:gridCol w="571891">
                  <a:extLst>
                    <a:ext uri="{9D8B030D-6E8A-4147-A177-3AD203B41FA5}">
                      <a16:colId xmlns:a16="http://schemas.microsoft.com/office/drawing/2014/main" val="1215145635"/>
                    </a:ext>
                  </a:extLst>
                </a:gridCol>
                <a:gridCol w="571891">
                  <a:extLst>
                    <a:ext uri="{9D8B030D-6E8A-4147-A177-3AD203B41FA5}">
                      <a16:colId xmlns:a16="http://schemas.microsoft.com/office/drawing/2014/main" val="3252573044"/>
                    </a:ext>
                  </a:extLst>
                </a:gridCol>
                <a:gridCol w="518692">
                  <a:extLst>
                    <a:ext uri="{9D8B030D-6E8A-4147-A177-3AD203B41FA5}">
                      <a16:colId xmlns:a16="http://schemas.microsoft.com/office/drawing/2014/main" val="1787241387"/>
                    </a:ext>
                  </a:extLst>
                </a:gridCol>
                <a:gridCol w="518692">
                  <a:extLst>
                    <a:ext uri="{9D8B030D-6E8A-4147-A177-3AD203B41FA5}">
                      <a16:colId xmlns:a16="http://schemas.microsoft.com/office/drawing/2014/main" val="2574707824"/>
                    </a:ext>
                  </a:extLst>
                </a:gridCol>
                <a:gridCol w="518692">
                  <a:extLst>
                    <a:ext uri="{9D8B030D-6E8A-4147-A177-3AD203B41FA5}">
                      <a16:colId xmlns:a16="http://schemas.microsoft.com/office/drawing/2014/main" val="3513767224"/>
                    </a:ext>
                  </a:extLst>
                </a:gridCol>
                <a:gridCol w="518692">
                  <a:extLst>
                    <a:ext uri="{9D8B030D-6E8A-4147-A177-3AD203B41FA5}">
                      <a16:colId xmlns:a16="http://schemas.microsoft.com/office/drawing/2014/main" val="1385980769"/>
                    </a:ext>
                  </a:extLst>
                </a:gridCol>
                <a:gridCol w="477043">
                  <a:extLst>
                    <a:ext uri="{9D8B030D-6E8A-4147-A177-3AD203B41FA5}">
                      <a16:colId xmlns:a16="http://schemas.microsoft.com/office/drawing/2014/main" val="803359542"/>
                    </a:ext>
                  </a:extLst>
                </a:gridCol>
                <a:gridCol w="646953">
                  <a:extLst>
                    <a:ext uri="{9D8B030D-6E8A-4147-A177-3AD203B41FA5}">
                      <a16:colId xmlns:a16="http://schemas.microsoft.com/office/drawing/2014/main" val="2435091571"/>
                    </a:ext>
                  </a:extLst>
                </a:gridCol>
              </a:tblGrid>
              <a:tr h="278822">
                <a:tc>
                  <a:txBody>
                    <a:bodyPr/>
                    <a:lstStyle/>
                    <a:p>
                      <a:pPr algn="l" rtl="0" fontAlgn="ctr">
                        <a:buNone/>
                      </a:pPr>
                      <a:r>
                        <a:rPr lang="en-IN" sz="1200" b="1" i="0" u="none" strike="noStrike">
                          <a:solidFill>
                            <a:srgbClr val="FFFFFF"/>
                          </a:solidFill>
                          <a:effectLst/>
                          <a:latin typeface="Cambria" panose="02040503050406030204" pitchFamily="18" charset="0"/>
                        </a:rPr>
                        <a:t>Scheme Name</a:t>
                      </a:r>
                    </a:p>
                  </a:txBody>
                  <a:tcPr marL="72000" marR="8734" marT="87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D0D0D"/>
                    </a:solidFill>
                  </a:tcPr>
                </a:tc>
                <a:tc>
                  <a:txBody>
                    <a:bodyPr/>
                    <a:lstStyle/>
                    <a:p>
                      <a:pPr algn="ctr" rtl="0" fontAlgn="ctr">
                        <a:buNone/>
                      </a:pPr>
                      <a:r>
                        <a:rPr lang="en-IN" sz="1200" b="1" i="0" u="none" strike="noStrike">
                          <a:solidFill>
                            <a:srgbClr val="FFFFFF"/>
                          </a:solidFill>
                          <a:effectLst/>
                          <a:latin typeface="Cambria" panose="02040503050406030204" pitchFamily="18" charset="0"/>
                        </a:rPr>
                        <a:t>AUM</a:t>
                      </a:r>
                    </a:p>
                  </a:txBody>
                  <a:tcPr marL="8734" marR="8734" marT="87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D0D0D"/>
                    </a:solidFill>
                  </a:tcPr>
                </a:tc>
                <a:tc>
                  <a:txBody>
                    <a:bodyPr/>
                    <a:lstStyle/>
                    <a:p>
                      <a:pPr algn="ctr" rtl="0" fontAlgn="ctr">
                        <a:buNone/>
                      </a:pPr>
                      <a:r>
                        <a:rPr lang="en-IN" sz="1200" b="1" i="0" u="none" strike="noStrike">
                          <a:solidFill>
                            <a:srgbClr val="FFFFFF"/>
                          </a:solidFill>
                          <a:effectLst/>
                          <a:latin typeface="Cambria" panose="02040503050406030204" pitchFamily="18" charset="0"/>
                        </a:rPr>
                        <a:t>Inception Date</a:t>
                      </a:r>
                    </a:p>
                  </a:txBody>
                  <a:tcPr marL="8734" marR="8734" marT="87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D0D0D"/>
                    </a:solidFill>
                  </a:tcPr>
                </a:tc>
                <a:tc>
                  <a:txBody>
                    <a:bodyPr/>
                    <a:lstStyle/>
                    <a:p>
                      <a:pPr algn="ctr" rtl="0" fontAlgn="ctr">
                        <a:buNone/>
                      </a:pPr>
                      <a:r>
                        <a:rPr lang="en-IN" sz="1200" b="1" i="0" u="none" strike="noStrike">
                          <a:solidFill>
                            <a:srgbClr val="FFFFFF"/>
                          </a:solidFill>
                          <a:effectLst/>
                          <a:latin typeface="Cambria" panose="02040503050406030204" pitchFamily="18" charset="0"/>
                        </a:rPr>
                        <a:t>1M</a:t>
                      </a:r>
                    </a:p>
                  </a:txBody>
                  <a:tcPr marL="8734" marR="8734" marT="87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D0D0D"/>
                    </a:solidFill>
                  </a:tcPr>
                </a:tc>
                <a:tc>
                  <a:txBody>
                    <a:bodyPr/>
                    <a:lstStyle/>
                    <a:p>
                      <a:pPr algn="ctr" rtl="0" fontAlgn="ctr">
                        <a:buNone/>
                      </a:pPr>
                      <a:r>
                        <a:rPr lang="en-IN" sz="1200" b="1" i="0" u="none" strike="noStrike">
                          <a:solidFill>
                            <a:srgbClr val="FFFFFF"/>
                          </a:solidFill>
                          <a:effectLst/>
                          <a:latin typeface="Cambria" panose="02040503050406030204" pitchFamily="18" charset="0"/>
                        </a:rPr>
                        <a:t>3M</a:t>
                      </a:r>
                    </a:p>
                  </a:txBody>
                  <a:tcPr marL="8734" marR="8734" marT="87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D0D0D"/>
                    </a:solidFill>
                  </a:tcPr>
                </a:tc>
                <a:tc>
                  <a:txBody>
                    <a:bodyPr/>
                    <a:lstStyle/>
                    <a:p>
                      <a:pPr algn="ctr" rtl="0" fontAlgn="ctr">
                        <a:buNone/>
                      </a:pPr>
                      <a:r>
                        <a:rPr lang="en-IN" sz="1200" b="1" i="0" u="none" strike="noStrike">
                          <a:solidFill>
                            <a:srgbClr val="FFFFFF"/>
                          </a:solidFill>
                          <a:effectLst/>
                          <a:latin typeface="Cambria" panose="02040503050406030204" pitchFamily="18" charset="0"/>
                        </a:rPr>
                        <a:t>6M</a:t>
                      </a:r>
                    </a:p>
                  </a:txBody>
                  <a:tcPr marL="8734" marR="8734" marT="87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D0D0D"/>
                    </a:solidFill>
                  </a:tcPr>
                </a:tc>
                <a:tc>
                  <a:txBody>
                    <a:bodyPr/>
                    <a:lstStyle/>
                    <a:p>
                      <a:pPr algn="ctr" rtl="0" fontAlgn="ctr">
                        <a:buNone/>
                      </a:pPr>
                      <a:r>
                        <a:rPr lang="en-IN" sz="1200" b="1" i="0" u="none" strike="noStrike">
                          <a:solidFill>
                            <a:srgbClr val="FFFFFF"/>
                          </a:solidFill>
                          <a:effectLst/>
                          <a:latin typeface="Cambria" panose="02040503050406030204" pitchFamily="18" charset="0"/>
                        </a:rPr>
                        <a:t>1Y</a:t>
                      </a:r>
                    </a:p>
                  </a:txBody>
                  <a:tcPr marL="8734" marR="8734" marT="87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D0D0D"/>
                    </a:solidFill>
                  </a:tcPr>
                </a:tc>
                <a:tc>
                  <a:txBody>
                    <a:bodyPr/>
                    <a:lstStyle/>
                    <a:p>
                      <a:pPr algn="ctr" rtl="0" fontAlgn="ctr">
                        <a:buNone/>
                      </a:pPr>
                      <a:r>
                        <a:rPr lang="en-IN" sz="1200" b="1" i="0" u="none" strike="noStrike">
                          <a:solidFill>
                            <a:srgbClr val="FFFFFF"/>
                          </a:solidFill>
                          <a:effectLst/>
                          <a:latin typeface="Cambria" panose="02040503050406030204" pitchFamily="18" charset="0"/>
                        </a:rPr>
                        <a:t>2Y</a:t>
                      </a:r>
                    </a:p>
                  </a:txBody>
                  <a:tcPr marL="8734" marR="8734" marT="87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D0D0D"/>
                    </a:solidFill>
                  </a:tcPr>
                </a:tc>
                <a:tc>
                  <a:txBody>
                    <a:bodyPr/>
                    <a:lstStyle/>
                    <a:p>
                      <a:pPr algn="ctr" rtl="0" fontAlgn="ctr">
                        <a:buNone/>
                      </a:pPr>
                      <a:r>
                        <a:rPr lang="en-IN" sz="1200" b="1" i="0" u="none" strike="noStrike">
                          <a:solidFill>
                            <a:srgbClr val="FFFFFF"/>
                          </a:solidFill>
                          <a:effectLst/>
                          <a:latin typeface="Cambria" panose="02040503050406030204" pitchFamily="18" charset="0"/>
                        </a:rPr>
                        <a:t>3Y</a:t>
                      </a:r>
                    </a:p>
                  </a:txBody>
                  <a:tcPr marL="8734" marR="8734" marT="87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D0D0D"/>
                    </a:solidFill>
                  </a:tcPr>
                </a:tc>
                <a:tc>
                  <a:txBody>
                    <a:bodyPr/>
                    <a:lstStyle/>
                    <a:p>
                      <a:pPr algn="ctr" rtl="0" fontAlgn="ctr">
                        <a:buNone/>
                      </a:pPr>
                      <a:r>
                        <a:rPr lang="en-IN" sz="1200" b="1" i="0" u="none" strike="noStrike">
                          <a:solidFill>
                            <a:srgbClr val="FFFFFF"/>
                          </a:solidFill>
                          <a:effectLst/>
                          <a:latin typeface="Cambria" panose="02040503050406030204" pitchFamily="18" charset="0"/>
                        </a:rPr>
                        <a:t>5Y</a:t>
                      </a:r>
                    </a:p>
                  </a:txBody>
                  <a:tcPr marL="8734" marR="8734" marT="87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D0D0D"/>
                    </a:solidFill>
                  </a:tcPr>
                </a:tc>
                <a:tc>
                  <a:txBody>
                    <a:bodyPr/>
                    <a:lstStyle/>
                    <a:p>
                      <a:pPr algn="ctr" rtl="0" fontAlgn="ctr">
                        <a:buNone/>
                      </a:pPr>
                      <a:r>
                        <a:rPr lang="en-IN" sz="1200" b="1" i="0" u="none" strike="noStrike">
                          <a:solidFill>
                            <a:srgbClr val="FFFFFF"/>
                          </a:solidFill>
                          <a:effectLst/>
                          <a:latin typeface="Cambria" panose="02040503050406030204" pitchFamily="18" charset="0"/>
                        </a:rPr>
                        <a:t>10Y</a:t>
                      </a:r>
                    </a:p>
                  </a:txBody>
                  <a:tcPr marL="8734" marR="8734" marT="87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D0D0D"/>
                    </a:solidFill>
                  </a:tcPr>
                </a:tc>
                <a:tc>
                  <a:txBody>
                    <a:bodyPr/>
                    <a:lstStyle/>
                    <a:p>
                      <a:pPr algn="ctr" rtl="0" fontAlgn="ctr">
                        <a:buNone/>
                      </a:pPr>
                      <a:r>
                        <a:rPr lang="en-IN" sz="1200" b="1" i="0" u="none" strike="noStrike">
                          <a:solidFill>
                            <a:srgbClr val="FFFFFF"/>
                          </a:solidFill>
                          <a:effectLst/>
                          <a:latin typeface="Cambria" panose="02040503050406030204" pitchFamily="18" charset="0"/>
                        </a:rPr>
                        <a:t>SI</a:t>
                      </a:r>
                    </a:p>
                  </a:txBody>
                  <a:tcPr marL="8734" marR="8734" marT="87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D0D0D"/>
                    </a:solidFill>
                  </a:tcPr>
                </a:tc>
                <a:tc>
                  <a:txBody>
                    <a:bodyPr/>
                    <a:lstStyle/>
                    <a:p>
                      <a:pPr algn="ctr" rtl="0" fontAlgn="ctr">
                        <a:buNone/>
                      </a:pPr>
                      <a:r>
                        <a:rPr lang="en-IN" sz="1200" b="1" i="0" u="none" strike="noStrike">
                          <a:solidFill>
                            <a:srgbClr val="FFFFFF"/>
                          </a:solidFill>
                          <a:effectLst/>
                          <a:latin typeface="Cambria" panose="02040503050406030204" pitchFamily="18" charset="0"/>
                        </a:rPr>
                        <a:t>Expense</a:t>
                      </a:r>
                    </a:p>
                  </a:txBody>
                  <a:tcPr marL="8734" marR="8734" marT="87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D0D0D"/>
                    </a:solidFill>
                  </a:tcPr>
                </a:tc>
                <a:extLst>
                  <a:ext uri="{0D108BD9-81ED-4DB2-BD59-A6C34878D82A}">
                    <a16:rowId xmlns:a16="http://schemas.microsoft.com/office/drawing/2014/main" val="3117978743"/>
                  </a:ext>
                </a:extLst>
              </a:tr>
              <a:tr h="278822">
                <a:tc>
                  <a:txBody>
                    <a:bodyPr/>
                    <a:lstStyle/>
                    <a:p>
                      <a:pPr algn="l" rtl="0" fontAlgn="ctr">
                        <a:buNone/>
                      </a:pPr>
                      <a:r>
                        <a:rPr lang="en-IN" sz="1200" b="1" i="0" u="none" strike="noStrike">
                          <a:solidFill>
                            <a:srgbClr val="000000"/>
                          </a:solidFill>
                          <a:effectLst/>
                          <a:latin typeface="Cambria" panose="02040503050406030204" pitchFamily="18" charset="0"/>
                        </a:rPr>
                        <a:t>International</a:t>
                      </a:r>
                    </a:p>
                  </a:txBody>
                  <a:tcPr marL="72000" marR="8734" marT="87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FBFBF"/>
                    </a:solidFill>
                  </a:tcPr>
                </a:tc>
                <a:tc>
                  <a:txBody>
                    <a:bodyPr/>
                    <a:lstStyle/>
                    <a:p>
                      <a:pPr algn="ctr" rtl="0" fontAlgn="ctr">
                        <a:buNone/>
                      </a:pPr>
                      <a:r>
                        <a:rPr lang="en-IN" sz="1200" b="1" i="1" u="none" strike="noStrike">
                          <a:solidFill>
                            <a:srgbClr val="000000"/>
                          </a:solidFill>
                          <a:effectLst/>
                          <a:latin typeface="Cambria" panose="02040503050406030204" pitchFamily="18" charset="0"/>
                        </a:rPr>
                        <a:t> </a:t>
                      </a:r>
                    </a:p>
                  </a:txBody>
                  <a:tcPr marL="8734" marR="8734" marT="87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FBFBF"/>
                    </a:solidFill>
                  </a:tcPr>
                </a:tc>
                <a:tc>
                  <a:txBody>
                    <a:bodyPr/>
                    <a:lstStyle/>
                    <a:p>
                      <a:pPr algn="ctr" rtl="0" fontAlgn="ctr">
                        <a:buNone/>
                      </a:pPr>
                      <a:r>
                        <a:rPr lang="en-IN" sz="1200" b="1" i="1" u="none" strike="noStrike">
                          <a:solidFill>
                            <a:srgbClr val="000000"/>
                          </a:solidFill>
                          <a:effectLst/>
                          <a:latin typeface="Cambria" panose="02040503050406030204" pitchFamily="18" charset="0"/>
                        </a:rPr>
                        <a:t> </a:t>
                      </a:r>
                    </a:p>
                  </a:txBody>
                  <a:tcPr marL="8734" marR="8734" marT="87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FBFBF"/>
                    </a:solidFill>
                  </a:tcPr>
                </a:tc>
                <a:tc>
                  <a:txBody>
                    <a:bodyPr/>
                    <a:lstStyle/>
                    <a:p>
                      <a:pPr algn="ctr" rtl="0" fontAlgn="ctr">
                        <a:buNone/>
                      </a:pPr>
                      <a:r>
                        <a:rPr lang="en-IN" sz="1200" b="1" i="1" u="none" strike="noStrike">
                          <a:solidFill>
                            <a:srgbClr val="000000"/>
                          </a:solidFill>
                          <a:effectLst/>
                          <a:latin typeface="Cambria" panose="02040503050406030204" pitchFamily="18" charset="0"/>
                        </a:rPr>
                        <a:t> </a:t>
                      </a:r>
                    </a:p>
                  </a:txBody>
                  <a:tcPr marL="8734" marR="8734" marT="87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FBFBF"/>
                    </a:solidFill>
                  </a:tcPr>
                </a:tc>
                <a:tc>
                  <a:txBody>
                    <a:bodyPr/>
                    <a:lstStyle/>
                    <a:p>
                      <a:pPr algn="ctr" rtl="0" fontAlgn="ctr">
                        <a:buNone/>
                      </a:pPr>
                      <a:r>
                        <a:rPr lang="en-IN" sz="1200" b="1" i="1" u="none" strike="noStrike">
                          <a:solidFill>
                            <a:srgbClr val="000000"/>
                          </a:solidFill>
                          <a:effectLst/>
                          <a:latin typeface="Cambria" panose="02040503050406030204" pitchFamily="18" charset="0"/>
                        </a:rPr>
                        <a:t> </a:t>
                      </a:r>
                    </a:p>
                  </a:txBody>
                  <a:tcPr marL="8734" marR="8734" marT="87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FBFBF"/>
                    </a:solidFill>
                  </a:tcPr>
                </a:tc>
                <a:tc>
                  <a:txBody>
                    <a:bodyPr/>
                    <a:lstStyle/>
                    <a:p>
                      <a:pPr algn="ctr" rtl="0" fontAlgn="ctr">
                        <a:buNone/>
                      </a:pPr>
                      <a:r>
                        <a:rPr lang="en-IN" sz="1200" b="1" i="1" u="none" strike="noStrike">
                          <a:solidFill>
                            <a:srgbClr val="000000"/>
                          </a:solidFill>
                          <a:effectLst/>
                          <a:latin typeface="Cambria" panose="02040503050406030204" pitchFamily="18" charset="0"/>
                        </a:rPr>
                        <a:t> </a:t>
                      </a:r>
                    </a:p>
                  </a:txBody>
                  <a:tcPr marL="8734" marR="8734" marT="87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FBFBF"/>
                    </a:solidFill>
                  </a:tcPr>
                </a:tc>
                <a:tc>
                  <a:txBody>
                    <a:bodyPr/>
                    <a:lstStyle/>
                    <a:p>
                      <a:pPr algn="ctr" rtl="0" fontAlgn="ctr">
                        <a:buNone/>
                      </a:pPr>
                      <a:r>
                        <a:rPr lang="en-IN" sz="1200" b="1" i="1" u="none" strike="noStrike">
                          <a:solidFill>
                            <a:srgbClr val="000000"/>
                          </a:solidFill>
                          <a:effectLst/>
                          <a:latin typeface="Cambria" panose="02040503050406030204" pitchFamily="18" charset="0"/>
                        </a:rPr>
                        <a:t> </a:t>
                      </a:r>
                    </a:p>
                  </a:txBody>
                  <a:tcPr marL="8734" marR="8734" marT="87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FBFBF"/>
                    </a:solidFill>
                  </a:tcPr>
                </a:tc>
                <a:tc>
                  <a:txBody>
                    <a:bodyPr/>
                    <a:lstStyle/>
                    <a:p>
                      <a:pPr algn="ctr" rtl="0" fontAlgn="ctr">
                        <a:buNone/>
                      </a:pPr>
                      <a:r>
                        <a:rPr lang="en-IN" sz="1200" b="1" i="1" u="none" strike="noStrike">
                          <a:solidFill>
                            <a:srgbClr val="000000"/>
                          </a:solidFill>
                          <a:effectLst/>
                          <a:latin typeface="Cambria" panose="02040503050406030204" pitchFamily="18" charset="0"/>
                        </a:rPr>
                        <a:t> </a:t>
                      </a:r>
                    </a:p>
                  </a:txBody>
                  <a:tcPr marL="8734" marR="8734" marT="87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FBFBF"/>
                    </a:solidFill>
                  </a:tcPr>
                </a:tc>
                <a:tc>
                  <a:txBody>
                    <a:bodyPr/>
                    <a:lstStyle/>
                    <a:p>
                      <a:pPr algn="ctr" rtl="0" fontAlgn="ctr">
                        <a:buNone/>
                      </a:pPr>
                      <a:r>
                        <a:rPr lang="en-IN" sz="1200" b="1" i="1" u="none" strike="noStrike">
                          <a:solidFill>
                            <a:srgbClr val="000000"/>
                          </a:solidFill>
                          <a:effectLst/>
                          <a:latin typeface="Cambria" panose="02040503050406030204" pitchFamily="18" charset="0"/>
                        </a:rPr>
                        <a:t> </a:t>
                      </a:r>
                    </a:p>
                  </a:txBody>
                  <a:tcPr marL="8734" marR="8734" marT="87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FBFBF"/>
                    </a:solidFill>
                  </a:tcPr>
                </a:tc>
                <a:tc>
                  <a:txBody>
                    <a:bodyPr/>
                    <a:lstStyle/>
                    <a:p>
                      <a:pPr algn="ctr" rtl="0" fontAlgn="ctr">
                        <a:buNone/>
                      </a:pPr>
                      <a:r>
                        <a:rPr lang="en-IN" sz="1200" b="1" i="1" u="none" strike="noStrike">
                          <a:solidFill>
                            <a:srgbClr val="000000"/>
                          </a:solidFill>
                          <a:effectLst/>
                          <a:latin typeface="Cambria" panose="02040503050406030204" pitchFamily="18" charset="0"/>
                        </a:rPr>
                        <a:t> </a:t>
                      </a:r>
                    </a:p>
                  </a:txBody>
                  <a:tcPr marL="8734" marR="8734" marT="87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FBFBF"/>
                    </a:solidFill>
                  </a:tcPr>
                </a:tc>
                <a:tc>
                  <a:txBody>
                    <a:bodyPr/>
                    <a:lstStyle/>
                    <a:p>
                      <a:pPr algn="ctr" rtl="0" fontAlgn="ctr">
                        <a:buNone/>
                      </a:pPr>
                      <a:r>
                        <a:rPr lang="en-IN" sz="1200" b="1" i="1" u="none" strike="noStrike">
                          <a:solidFill>
                            <a:srgbClr val="000000"/>
                          </a:solidFill>
                          <a:effectLst/>
                          <a:latin typeface="Cambria" panose="02040503050406030204" pitchFamily="18" charset="0"/>
                        </a:rPr>
                        <a:t> </a:t>
                      </a:r>
                    </a:p>
                  </a:txBody>
                  <a:tcPr marL="8734" marR="8734" marT="87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FBFBF"/>
                    </a:solidFill>
                  </a:tcPr>
                </a:tc>
                <a:tc>
                  <a:txBody>
                    <a:bodyPr/>
                    <a:lstStyle/>
                    <a:p>
                      <a:pPr algn="ctr" rtl="0" fontAlgn="ctr">
                        <a:buNone/>
                      </a:pPr>
                      <a:r>
                        <a:rPr lang="en-IN" sz="1200" b="1" i="1" u="none" strike="noStrike">
                          <a:solidFill>
                            <a:srgbClr val="000000"/>
                          </a:solidFill>
                          <a:effectLst/>
                          <a:latin typeface="Cambria" panose="02040503050406030204" pitchFamily="18" charset="0"/>
                        </a:rPr>
                        <a:t> </a:t>
                      </a:r>
                    </a:p>
                  </a:txBody>
                  <a:tcPr marL="8734" marR="8734" marT="87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FBFBF"/>
                    </a:solidFill>
                  </a:tcPr>
                </a:tc>
                <a:tc>
                  <a:txBody>
                    <a:bodyPr/>
                    <a:lstStyle/>
                    <a:p>
                      <a:pPr algn="ctr" rtl="0" fontAlgn="ctr">
                        <a:buNone/>
                      </a:pPr>
                      <a:r>
                        <a:rPr lang="en-IN" sz="1200" b="1" i="1" u="none" strike="noStrike">
                          <a:solidFill>
                            <a:srgbClr val="000000"/>
                          </a:solidFill>
                          <a:effectLst/>
                          <a:latin typeface="Cambria" panose="02040503050406030204" pitchFamily="18" charset="0"/>
                        </a:rPr>
                        <a:t> </a:t>
                      </a:r>
                    </a:p>
                  </a:txBody>
                  <a:tcPr marL="8734" marR="8734" marT="87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FBFBF"/>
                    </a:solidFill>
                  </a:tcPr>
                </a:tc>
                <a:extLst>
                  <a:ext uri="{0D108BD9-81ED-4DB2-BD59-A6C34878D82A}">
                    <a16:rowId xmlns:a16="http://schemas.microsoft.com/office/drawing/2014/main" val="722071156"/>
                  </a:ext>
                </a:extLst>
              </a:tr>
              <a:tr h="257797">
                <a:tc>
                  <a:txBody>
                    <a:bodyPr/>
                    <a:lstStyle/>
                    <a:p>
                      <a:pPr algn="l" rtl="0" fontAlgn="ctr">
                        <a:buNone/>
                      </a:pPr>
                      <a:r>
                        <a:rPr lang="en-IN" sz="1100" b="0" i="0" u="none" strike="noStrike" dirty="0">
                          <a:solidFill>
                            <a:srgbClr val="000000"/>
                          </a:solidFill>
                          <a:effectLst/>
                          <a:latin typeface="Cambria" panose="02040503050406030204" pitchFamily="18" charset="0"/>
                        </a:rPr>
                        <a:t>Motilal Oswal Nasdaq 100 ETF</a:t>
                      </a:r>
                    </a:p>
                  </a:txBody>
                  <a:tcPr marL="72000"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dirty="0">
                          <a:solidFill>
                            <a:srgbClr val="000000"/>
                          </a:solidFill>
                          <a:effectLst/>
                          <a:latin typeface="Cambria" panose="02040503050406030204" pitchFamily="18" charset="0"/>
                        </a:rPr>
                        <a:t>13,290.52</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dirty="0">
                          <a:solidFill>
                            <a:srgbClr val="000000"/>
                          </a:solidFill>
                          <a:effectLst/>
                          <a:latin typeface="Cambria" panose="02040503050406030204" pitchFamily="18" charset="0"/>
                        </a:rPr>
                        <a:t>29-Mar-2011</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dirty="0">
                          <a:solidFill>
                            <a:srgbClr val="000000"/>
                          </a:solidFill>
                          <a:effectLst/>
                          <a:latin typeface="Cambria" panose="02040503050406030204" pitchFamily="18" charset="0"/>
                        </a:rPr>
                        <a:t>-5.82</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dirty="0">
                          <a:solidFill>
                            <a:srgbClr val="000000"/>
                          </a:solidFill>
                          <a:effectLst/>
                          <a:latin typeface="Cambria" panose="02040503050406030204" pitchFamily="18" charset="0"/>
                        </a:rPr>
                        <a:t>3.71</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dirty="0">
                          <a:solidFill>
                            <a:srgbClr val="000000"/>
                          </a:solidFill>
                          <a:effectLst/>
                          <a:latin typeface="Cambria" panose="02040503050406030204" pitchFamily="18" charset="0"/>
                        </a:rPr>
                        <a:t>15.02</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dirty="0">
                          <a:solidFill>
                            <a:srgbClr val="000000"/>
                          </a:solidFill>
                          <a:effectLst/>
                          <a:latin typeface="Cambria" panose="02040503050406030204" pitchFamily="18" charset="0"/>
                        </a:rPr>
                        <a:t>32.75</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dirty="0">
                          <a:solidFill>
                            <a:srgbClr val="000000"/>
                          </a:solidFill>
                          <a:effectLst/>
                          <a:latin typeface="Cambria" panose="02040503050406030204" pitchFamily="18" charset="0"/>
                        </a:rPr>
                        <a:t>29.08</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dirty="0">
                          <a:solidFill>
                            <a:srgbClr val="000000"/>
                          </a:solidFill>
                          <a:effectLst/>
                          <a:latin typeface="Cambria" panose="02040503050406030204" pitchFamily="18" charset="0"/>
                        </a:rPr>
                        <a:t>27.69</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dirty="0">
                          <a:solidFill>
                            <a:srgbClr val="000000"/>
                          </a:solidFill>
                          <a:effectLst/>
                          <a:latin typeface="Cambria" panose="02040503050406030204" pitchFamily="18" charset="0"/>
                        </a:rPr>
                        <a:t>19.25</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dirty="0">
                          <a:solidFill>
                            <a:srgbClr val="000000"/>
                          </a:solidFill>
                          <a:effectLst/>
                          <a:latin typeface="Cambria" panose="02040503050406030204" pitchFamily="18" charset="0"/>
                        </a:rPr>
                        <a:t>23.66</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dirty="0">
                          <a:solidFill>
                            <a:srgbClr val="000000"/>
                          </a:solidFill>
                          <a:effectLst/>
                          <a:latin typeface="Cambria" panose="02040503050406030204" pitchFamily="18" charset="0"/>
                        </a:rPr>
                        <a:t>23.50</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dirty="0">
                          <a:solidFill>
                            <a:srgbClr val="000000"/>
                          </a:solidFill>
                          <a:effectLst/>
                          <a:latin typeface="Cambria" panose="02040503050406030204" pitchFamily="18" charset="0"/>
                        </a:rPr>
                        <a:t>0.50</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3006118166"/>
                  </a:ext>
                </a:extLst>
              </a:tr>
              <a:tr h="257797">
                <a:tc>
                  <a:txBody>
                    <a:bodyPr/>
                    <a:lstStyle/>
                    <a:p>
                      <a:pPr algn="l" rtl="0" fontAlgn="ctr">
                        <a:buNone/>
                      </a:pPr>
                      <a:r>
                        <a:rPr lang="en-IN" sz="1100" b="0" i="0" u="none" strike="noStrike" dirty="0">
                          <a:solidFill>
                            <a:srgbClr val="000000"/>
                          </a:solidFill>
                          <a:effectLst/>
                          <a:latin typeface="Cambria" panose="02040503050406030204" pitchFamily="18" charset="0"/>
                        </a:rPr>
                        <a:t>Motilal Oswal Nasdaq 100 FOF-Reg(G)</a:t>
                      </a:r>
                    </a:p>
                  </a:txBody>
                  <a:tcPr marL="72000"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US" sz="1100" b="0" i="0" u="none" strike="noStrike">
                          <a:solidFill>
                            <a:srgbClr val="000000"/>
                          </a:solidFill>
                          <a:effectLst/>
                          <a:latin typeface="Cambria" panose="02040503050406030204" pitchFamily="18" charset="0"/>
                        </a:rPr>
                        <a:t>7,707.95</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29-Nov-2018</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US" sz="1100" b="0" i="0" u="none" strike="noStrike">
                          <a:solidFill>
                            <a:srgbClr val="000000"/>
                          </a:solidFill>
                          <a:effectLst/>
                          <a:latin typeface="Cambria" panose="02040503050406030204" pitchFamily="18" charset="0"/>
                        </a:rPr>
                        <a:t>-6.35</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US" sz="1100" b="0" i="0" u="none" strike="noStrike">
                          <a:solidFill>
                            <a:srgbClr val="000000"/>
                          </a:solidFill>
                          <a:effectLst/>
                          <a:latin typeface="Cambria" panose="02040503050406030204" pitchFamily="18" charset="0"/>
                        </a:rPr>
                        <a:t>1.89</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US" sz="1100" b="0" i="0" u="none" strike="noStrike">
                          <a:solidFill>
                            <a:srgbClr val="000000"/>
                          </a:solidFill>
                          <a:effectLst/>
                          <a:latin typeface="Cambria" panose="02040503050406030204" pitchFamily="18" charset="0"/>
                        </a:rPr>
                        <a:t>32.06</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US" sz="1100" b="0" i="0" u="none" strike="noStrike">
                          <a:solidFill>
                            <a:srgbClr val="000000"/>
                          </a:solidFill>
                          <a:effectLst/>
                          <a:latin typeface="Cambria" panose="02040503050406030204" pitchFamily="18" charset="0"/>
                        </a:rPr>
                        <a:t>45.71</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US" sz="1100" b="0" i="0" u="none" strike="noStrike">
                          <a:solidFill>
                            <a:srgbClr val="000000"/>
                          </a:solidFill>
                          <a:effectLst/>
                          <a:latin typeface="Cambria" panose="02040503050406030204" pitchFamily="18" charset="0"/>
                        </a:rPr>
                        <a:t>38.49</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US" sz="1100" b="0" i="0" u="none" strike="noStrike">
                          <a:solidFill>
                            <a:srgbClr val="000000"/>
                          </a:solidFill>
                          <a:effectLst/>
                          <a:latin typeface="Cambria" panose="02040503050406030204" pitchFamily="18" charset="0"/>
                        </a:rPr>
                        <a:t>33.22</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US" sz="1100" b="0" i="0" u="none" strike="noStrike">
                          <a:solidFill>
                            <a:srgbClr val="000000"/>
                          </a:solidFill>
                          <a:effectLst/>
                          <a:latin typeface="Cambria" panose="02040503050406030204" pitchFamily="18" charset="0"/>
                        </a:rPr>
                        <a:t>21.91</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US" sz="1100" b="0" i="0" u="none" strike="noStrike" dirty="0">
                          <a:solidFill>
                            <a:srgbClr val="000000"/>
                          </a:solidFill>
                          <a:effectLst/>
                          <a:latin typeface="Cambria" panose="02040503050406030204" pitchFamily="18" charset="0"/>
                        </a:rPr>
                        <a:t>-</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US" sz="1100" b="0" i="0" u="none" strike="noStrike">
                          <a:solidFill>
                            <a:srgbClr val="000000"/>
                          </a:solidFill>
                          <a:effectLst/>
                          <a:latin typeface="Cambria" panose="02040503050406030204" pitchFamily="18" charset="0"/>
                        </a:rPr>
                        <a:t>26.98</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0.40</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3872204576"/>
                  </a:ext>
                </a:extLst>
              </a:tr>
              <a:tr h="257797">
                <a:tc>
                  <a:txBody>
                    <a:bodyPr/>
                    <a:lstStyle/>
                    <a:p>
                      <a:pPr algn="l" rtl="0" fontAlgn="ctr">
                        <a:buNone/>
                      </a:pPr>
                      <a:r>
                        <a:rPr lang="en-US" sz="1100" b="0" i="0" u="none" strike="noStrike" dirty="0">
                          <a:solidFill>
                            <a:srgbClr val="000000"/>
                          </a:solidFill>
                          <a:effectLst/>
                          <a:latin typeface="Cambria" panose="02040503050406030204" pitchFamily="18" charset="0"/>
                        </a:rPr>
                        <a:t>Franklin U.S. Opportunities Equity Active FOF(G)</a:t>
                      </a:r>
                    </a:p>
                  </a:txBody>
                  <a:tcPr marL="72000"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US" sz="1100" b="0" i="0" u="none" strike="noStrike" dirty="0">
                          <a:solidFill>
                            <a:srgbClr val="000000"/>
                          </a:solidFill>
                          <a:effectLst/>
                          <a:latin typeface="Cambria" panose="02040503050406030204" pitchFamily="18" charset="0"/>
                        </a:rPr>
                        <a:t>5,799.78</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dirty="0">
                          <a:solidFill>
                            <a:srgbClr val="000000"/>
                          </a:solidFill>
                          <a:effectLst/>
                          <a:latin typeface="Cambria" panose="02040503050406030204" pitchFamily="18" charset="0"/>
                        </a:rPr>
                        <a:t>06-Feb-2012</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US" sz="1100" b="0" i="0" u="none" strike="noStrike" dirty="0">
                          <a:solidFill>
                            <a:srgbClr val="000000"/>
                          </a:solidFill>
                          <a:effectLst/>
                          <a:latin typeface="Cambria" panose="02040503050406030204" pitchFamily="18" charset="0"/>
                        </a:rPr>
                        <a:t>-4.83</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US" sz="1100" b="0" i="0" u="none" strike="noStrike" dirty="0">
                          <a:solidFill>
                            <a:srgbClr val="000000"/>
                          </a:solidFill>
                          <a:effectLst/>
                          <a:latin typeface="Cambria" panose="02040503050406030204" pitchFamily="18" charset="0"/>
                        </a:rPr>
                        <a:t>1.39</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US" sz="1100" b="0" i="0" u="none" strike="noStrike" dirty="0">
                          <a:solidFill>
                            <a:srgbClr val="000000"/>
                          </a:solidFill>
                          <a:effectLst/>
                          <a:latin typeface="Cambria" panose="02040503050406030204" pitchFamily="18" charset="0"/>
                        </a:rPr>
                        <a:t>8.80</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US" sz="1100" b="0" i="0" u="none" strike="noStrike" dirty="0">
                          <a:solidFill>
                            <a:srgbClr val="000000"/>
                          </a:solidFill>
                          <a:effectLst/>
                          <a:latin typeface="Cambria" panose="02040503050406030204" pitchFamily="18" charset="0"/>
                        </a:rPr>
                        <a:t>13.11</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US" sz="1100" b="0" i="0" u="none" strike="noStrike" dirty="0">
                          <a:solidFill>
                            <a:srgbClr val="000000"/>
                          </a:solidFill>
                          <a:effectLst/>
                          <a:latin typeface="Cambria" panose="02040503050406030204" pitchFamily="18" charset="0"/>
                        </a:rPr>
                        <a:t>15.97</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US" sz="1100" b="0" i="0" u="none" strike="noStrike" dirty="0">
                          <a:solidFill>
                            <a:srgbClr val="000000"/>
                          </a:solidFill>
                          <a:effectLst/>
                          <a:latin typeface="Cambria" panose="02040503050406030204" pitchFamily="18" charset="0"/>
                        </a:rPr>
                        <a:t>19.02</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US" sz="1100" b="0" i="0" u="none" strike="noStrike" dirty="0">
                          <a:solidFill>
                            <a:srgbClr val="000000"/>
                          </a:solidFill>
                          <a:effectLst/>
                          <a:latin typeface="Cambria" panose="02040503050406030204" pitchFamily="18" charset="0"/>
                        </a:rPr>
                        <a:t>8.75</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US" sz="1100" b="0" i="0" u="none" strike="noStrike" dirty="0">
                          <a:solidFill>
                            <a:srgbClr val="000000"/>
                          </a:solidFill>
                          <a:effectLst/>
                          <a:latin typeface="Cambria" panose="02040503050406030204" pitchFamily="18" charset="0"/>
                        </a:rPr>
                        <a:t>15.79</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US" sz="1100" b="0" i="0" u="none" strike="noStrike" dirty="0">
                          <a:solidFill>
                            <a:srgbClr val="000000"/>
                          </a:solidFill>
                          <a:effectLst/>
                          <a:latin typeface="Cambria" panose="02040503050406030204" pitchFamily="18" charset="0"/>
                        </a:rPr>
                        <a:t>16.27</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IN" sz="1100" b="0" i="0" u="none" strike="noStrike" dirty="0">
                          <a:solidFill>
                            <a:srgbClr val="000000"/>
                          </a:solidFill>
                          <a:effectLst/>
                          <a:latin typeface="Cambria" panose="02040503050406030204" pitchFamily="18" charset="0"/>
                        </a:rPr>
                        <a:t>1.25</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2323985846"/>
                  </a:ext>
                </a:extLst>
              </a:tr>
              <a:tr h="257797">
                <a:tc>
                  <a:txBody>
                    <a:bodyPr/>
                    <a:lstStyle/>
                    <a:p>
                      <a:pPr algn="l" rtl="0" fontAlgn="ctr">
                        <a:buNone/>
                      </a:pPr>
                      <a:r>
                        <a:rPr lang="en-US" sz="1100" b="0" i="0" u="none" strike="noStrike">
                          <a:solidFill>
                            <a:srgbClr val="000000"/>
                          </a:solidFill>
                          <a:effectLst/>
                          <a:latin typeface="Cambria" panose="02040503050406030204" pitchFamily="18" charset="0"/>
                        </a:rPr>
                        <a:t>Kotak US Specific Equity Passive FOF-Reg(G)</a:t>
                      </a:r>
                    </a:p>
                  </a:txBody>
                  <a:tcPr marL="72000"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US" sz="1100" b="0" i="0" u="none" strike="noStrike">
                          <a:solidFill>
                            <a:srgbClr val="000000"/>
                          </a:solidFill>
                          <a:effectLst/>
                          <a:latin typeface="Cambria" panose="02040503050406030204" pitchFamily="18" charset="0"/>
                        </a:rPr>
                        <a:t>4,289.52</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02-Feb-2021</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US" sz="1100" b="0" i="0" u="none" strike="noStrike">
                          <a:solidFill>
                            <a:srgbClr val="000000"/>
                          </a:solidFill>
                          <a:effectLst/>
                          <a:latin typeface="Cambria" panose="02040503050406030204" pitchFamily="18" charset="0"/>
                        </a:rPr>
                        <a:t>-6.19</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US" sz="1100" b="0" i="0" u="none" strike="noStrike">
                          <a:solidFill>
                            <a:srgbClr val="000000"/>
                          </a:solidFill>
                          <a:effectLst/>
                          <a:latin typeface="Cambria" panose="02040503050406030204" pitchFamily="18" charset="0"/>
                        </a:rPr>
                        <a:t>2.93</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US" sz="1100" b="0" i="0" u="none" strike="noStrike">
                          <a:solidFill>
                            <a:srgbClr val="000000"/>
                          </a:solidFill>
                          <a:effectLst/>
                          <a:latin typeface="Cambria" panose="02040503050406030204" pitchFamily="18" charset="0"/>
                        </a:rPr>
                        <a:t>13.19</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US" sz="1100" b="0" i="0" u="none" strike="noStrike">
                          <a:solidFill>
                            <a:srgbClr val="000000"/>
                          </a:solidFill>
                          <a:effectLst/>
                          <a:latin typeface="Cambria" panose="02040503050406030204" pitchFamily="18" charset="0"/>
                        </a:rPr>
                        <a:t>29.98</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US" sz="1100" b="0" i="0" u="none" strike="noStrike">
                          <a:solidFill>
                            <a:srgbClr val="000000"/>
                          </a:solidFill>
                          <a:effectLst/>
                          <a:latin typeface="Cambria" panose="02040503050406030204" pitchFamily="18" charset="0"/>
                        </a:rPr>
                        <a:t>27.98</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US" sz="1100" b="0" i="0" u="none" strike="noStrike">
                          <a:solidFill>
                            <a:srgbClr val="000000"/>
                          </a:solidFill>
                          <a:effectLst/>
                          <a:latin typeface="Cambria" panose="02040503050406030204" pitchFamily="18" charset="0"/>
                        </a:rPr>
                        <a:t>26.98</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US" sz="1100" b="0" i="0" u="none" strike="noStrike">
                          <a:solidFill>
                            <a:srgbClr val="000000"/>
                          </a:solidFill>
                          <a:effectLst/>
                          <a:latin typeface="Cambria" panose="02040503050406030204" pitchFamily="18" charset="0"/>
                        </a:rPr>
                        <a:t>18.83</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US" sz="1100" b="0" i="0" u="none" strike="noStrike" dirty="0">
                          <a:solidFill>
                            <a:srgbClr val="000000"/>
                          </a:solidFill>
                          <a:effectLst/>
                          <a:latin typeface="Cambria" panose="02040503050406030204" pitchFamily="18" charset="0"/>
                        </a:rPr>
                        <a:t>-</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US" sz="1100" b="0" i="0" u="none" strike="noStrike">
                          <a:solidFill>
                            <a:srgbClr val="000000"/>
                          </a:solidFill>
                          <a:effectLst/>
                          <a:latin typeface="Cambria" panose="02040503050406030204" pitchFamily="18" charset="0"/>
                        </a:rPr>
                        <a:t>19.50</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IN" sz="1100" b="0" i="0" u="none" strike="noStrike" dirty="0">
                          <a:solidFill>
                            <a:srgbClr val="000000"/>
                          </a:solidFill>
                          <a:effectLst/>
                          <a:latin typeface="Cambria" panose="02040503050406030204" pitchFamily="18" charset="0"/>
                        </a:rPr>
                        <a:t>0.60</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2024428379"/>
                  </a:ext>
                </a:extLst>
              </a:tr>
              <a:tr h="257797">
                <a:tc>
                  <a:txBody>
                    <a:bodyPr/>
                    <a:lstStyle/>
                    <a:p>
                      <a:pPr algn="l" rtl="0" fontAlgn="ctr">
                        <a:buNone/>
                      </a:pPr>
                      <a:r>
                        <a:rPr lang="en-IN" sz="1100" b="0" i="0" u="none" strike="noStrike">
                          <a:solidFill>
                            <a:srgbClr val="000000"/>
                          </a:solidFill>
                          <a:effectLst/>
                          <a:latin typeface="Cambria" panose="02040503050406030204" pitchFamily="18" charset="0"/>
                        </a:rPr>
                        <a:t>Mirae Asset NYSE FANG+ ETF</a:t>
                      </a:r>
                    </a:p>
                  </a:txBody>
                  <a:tcPr marL="72000"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3,991.70</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06-May-2021</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2.83</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6.48</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16.56</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23.03</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32.12</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34.87</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dirty="0">
                          <a:solidFill>
                            <a:srgbClr val="000000"/>
                          </a:solidFill>
                          <a:effectLst/>
                          <a:latin typeface="Cambria" panose="02040503050406030204" pitchFamily="18" charset="0"/>
                        </a:rPr>
                        <a:t>24.83</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dirty="0">
                          <a:solidFill>
                            <a:srgbClr val="000000"/>
                          </a:solidFill>
                          <a:effectLst/>
                          <a:latin typeface="Cambria" panose="02040503050406030204" pitchFamily="18" charset="0"/>
                        </a:rPr>
                        <a:t>-</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25.75</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0.55</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4095031423"/>
                  </a:ext>
                </a:extLst>
              </a:tr>
              <a:tr h="257797">
                <a:tc>
                  <a:txBody>
                    <a:bodyPr/>
                    <a:lstStyle/>
                    <a:p>
                      <a:pPr algn="l" rtl="0" fontAlgn="ctr">
                        <a:buNone/>
                      </a:pPr>
                      <a:r>
                        <a:rPr lang="en-US" sz="1100" b="0" i="0" u="none" strike="noStrike" dirty="0">
                          <a:solidFill>
                            <a:srgbClr val="000000"/>
                          </a:solidFill>
                          <a:effectLst/>
                          <a:latin typeface="Cambria" panose="02040503050406030204" pitchFamily="18" charset="0"/>
                        </a:rPr>
                        <a:t>Edelweiss US Technology Equity FOF-Reg(G)</a:t>
                      </a:r>
                    </a:p>
                  </a:txBody>
                  <a:tcPr marL="72000"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US" sz="1100" b="0" i="0" u="none" strike="noStrike">
                          <a:solidFill>
                            <a:srgbClr val="000000"/>
                          </a:solidFill>
                          <a:effectLst/>
                          <a:latin typeface="Cambria" panose="02040503050406030204" pitchFamily="18" charset="0"/>
                        </a:rPr>
                        <a:t>4,091.56</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05-Mar-2020</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US" sz="1100" b="0" i="0" u="none" strike="noStrike">
                          <a:solidFill>
                            <a:srgbClr val="000000"/>
                          </a:solidFill>
                          <a:effectLst/>
                          <a:latin typeface="Cambria" panose="02040503050406030204" pitchFamily="18" charset="0"/>
                        </a:rPr>
                        <a:t>-12.80</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US" sz="1100" b="0" i="0" u="none" strike="noStrike">
                          <a:solidFill>
                            <a:srgbClr val="000000"/>
                          </a:solidFill>
                          <a:effectLst/>
                          <a:latin typeface="Cambria" panose="02040503050406030204" pitchFamily="18" charset="0"/>
                        </a:rPr>
                        <a:t>2.28</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US" sz="1100" b="0" i="0" u="none" strike="noStrike">
                          <a:solidFill>
                            <a:srgbClr val="000000"/>
                          </a:solidFill>
                          <a:effectLst/>
                          <a:latin typeface="Cambria" panose="02040503050406030204" pitchFamily="18" charset="0"/>
                        </a:rPr>
                        <a:t>8.60</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US" sz="1100" b="0" i="0" u="none" strike="noStrike">
                          <a:solidFill>
                            <a:srgbClr val="000000"/>
                          </a:solidFill>
                          <a:effectLst/>
                          <a:latin typeface="Cambria" panose="02040503050406030204" pitchFamily="18" charset="0"/>
                        </a:rPr>
                        <a:t>18.20</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US" sz="1100" b="0" i="0" u="none" strike="noStrike">
                          <a:solidFill>
                            <a:srgbClr val="000000"/>
                          </a:solidFill>
                          <a:effectLst/>
                          <a:latin typeface="Cambria" panose="02040503050406030204" pitchFamily="18" charset="0"/>
                        </a:rPr>
                        <a:t>26.56</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US" sz="1100" b="0" i="0" u="none" strike="noStrike">
                          <a:solidFill>
                            <a:srgbClr val="000000"/>
                          </a:solidFill>
                          <a:effectLst/>
                          <a:latin typeface="Cambria" panose="02040503050406030204" pitchFamily="18" charset="0"/>
                        </a:rPr>
                        <a:t>23.82</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US" sz="1100" b="0" i="0" u="none" strike="noStrike" dirty="0">
                          <a:solidFill>
                            <a:srgbClr val="000000"/>
                          </a:solidFill>
                          <a:effectLst/>
                          <a:latin typeface="Cambria" panose="02040503050406030204" pitchFamily="18" charset="0"/>
                        </a:rPr>
                        <a:t>12.87</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marL="0" marR="0" lvl="0" indent="0" algn="ctr" defTabSz="914400" rtl="0" eaLnBrk="1" fontAlgn="ctr"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a:ln>
                            <a:noFill/>
                          </a:ln>
                          <a:solidFill>
                            <a:srgbClr val="000000"/>
                          </a:solidFill>
                          <a:effectLst/>
                          <a:uLnTx/>
                          <a:uFillTx/>
                          <a:latin typeface="Cambria" panose="02040503050406030204" pitchFamily="18" charset="0"/>
                          <a:ea typeface="+mn-ea"/>
                          <a:cs typeface="+mn-cs"/>
                        </a:rPr>
                        <a:t>-</a:t>
                      </a:r>
                      <a:endParaRPr kumimoji="0" lang="en-US" sz="1100" b="0" i="0" u="none" strike="noStrike" kern="1200" cap="none" spc="0" normalizeH="0" baseline="0" noProof="0" dirty="0">
                        <a:ln>
                          <a:noFill/>
                        </a:ln>
                        <a:solidFill>
                          <a:srgbClr val="000000"/>
                        </a:solidFill>
                        <a:effectLst/>
                        <a:uLnTx/>
                        <a:uFillTx/>
                        <a:latin typeface="Cambria" panose="02040503050406030204" pitchFamily="18" charset="0"/>
                        <a:ea typeface="+mn-ea"/>
                        <a:cs typeface="+mn-cs"/>
                      </a:endParaRP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US" sz="1100" b="0" i="0" u="none" strike="noStrike">
                          <a:solidFill>
                            <a:srgbClr val="000000"/>
                          </a:solidFill>
                          <a:effectLst/>
                          <a:latin typeface="Cambria" panose="02040503050406030204" pitchFamily="18" charset="0"/>
                        </a:rPr>
                        <a:t>21.98</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IN" sz="1100" b="0" i="0" u="none" strike="noStrike">
                          <a:solidFill>
                            <a:srgbClr val="000000"/>
                          </a:solidFill>
                          <a:effectLst/>
                          <a:latin typeface="Cambria" panose="02040503050406030204" pitchFamily="18" charset="0"/>
                        </a:rPr>
                        <a:t>1.31</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461607214"/>
                  </a:ext>
                </a:extLst>
              </a:tr>
              <a:tr h="257797">
                <a:tc>
                  <a:txBody>
                    <a:bodyPr/>
                    <a:lstStyle/>
                    <a:p>
                      <a:pPr algn="l" rtl="0" fontAlgn="ctr">
                        <a:buNone/>
                      </a:pPr>
                      <a:r>
                        <a:rPr lang="en-IN" sz="1100" b="0" i="0" u="none" strike="noStrike" dirty="0">
                          <a:solidFill>
                            <a:srgbClr val="000000"/>
                          </a:solidFill>
                          <a:effectLst/>
                          <a:latin typeface="Cambria" panose="02040503050406030204" pitchFamily="18" charset="0"/>
                        </a:rPr>
                        <a:t>ICICI Pru NASDAQ 100 Index Fund(G)</a:t>
                      </a:r>
                    </a:p>
                  </a:txBody>
                  <a:tcPr marL="72000"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3,413.75</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18-Oct-2021</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-5.95</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2.96</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14.49</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31.85</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28.40</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27.09</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marL="0" marR="0" lvl="0" indent="0" algn="ctr" defTabSz="914400" rtl="0" eaLnBrk="1" fontAlgn="ctr"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a:ln>
                            <a:noFill/>
                          </a:ln>
                          <a:solidFill>
                            <a:srgbClr val="000000"/>
                          </a:solidFill>
                          <a:effectLst/>
                          <a:uLnTx/>
                          <a:uFillTx/>
                          <a:latin typeface="Cambria" panose="02040503050406030204" pitchFamily="18" charset="0"/>
                          <a:ea typeface="+mn-ea"/>
                          <a:cs typeface="+mn-cs"/>
                        </a:rPr>
                        <a:t>-</a:t>
                      </a:r>
                      <a:endParaRPr kumimoji="0" lang="en-US" sz="1100" b="0" i="0" u="none" strike="noStrike" kern="1200" cap="none" spc="0" normalizeH="0" baseline="0" noProof="0" dirty="0">
                        <a:ln>
                          <a:noFill/>
                        </a:ln>
                        <a:solidFill>
                          <a:srgbClr val="000000"/>
                        </a:solidFill>
                        <a:effectLst/>
                        <a:uLnTx/>
                        <a:uFillTx/>
                        <a:latin typeface="Cambria" panose="02040503050406030204" pitchFamily="18" charset="0"/>
                        <a:ea typeface="+mn-ea"/>
                        <a:cs typeface="+mn-cs"/>
                      </a:endParaRP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marL="0" marR="0" lvl="0" indent="0" algn="ctr" defTabSz="914400" rtl="0" eaLnBrk="1" fontAlgn="ctr"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a:ln>
                            <a:noFill/>
                          </a:ln>
                          <a:solidFill>
                            <a:srgbClr val="000000"/>
                          </a:solidFill>
                          <a:effectLst/>
                          <a:uLnTx/>
                          <a:uFillTx/>
                          <a:latin typeface="Cambria" panose="02040503050406030204" pitchFamily="18" charset="0"/>
                          <a:ea typeface="+mn-ea"/>
                          <a:cs typeface="+mn-cs"/>
                        </a:rPr>
                        <a:t>-</a:t>
                      </a:r>
                      <a:endParaRPr kumimoji="0" lang="en-US" sz="1100" b="0" i="0" u="none" strike="noStrike" kern="1200" cap="none" spc="0" normalizeH="0" baseline="0" noProof="0" dirty="0">
                        <a:ln>
                          <a:noFill/>
                        </a:ln>
                        <a:solidFill>
                          <a:srgbClr val="000000"/>
                        </a:solidFill>
                        <a:effectLst/>
                        <a:uLnTx/>
                        <a:uFillTx/>
                        <a:latin typeface="Cambria" panose="02040503050406030204" pitchFamily="18" charset="0"/>
                        <a:ea typeface="+mn-ea"/>
                        <a:cs typeface="+mn-cs"/>
                      </a:endParaRP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18.93</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0.90</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2064599090"/>
                  </a:ext>
                </a:extLst>
              </a:tr>
              <a:tr h="257797">
                <a:tc>
                  <a:txBody>
                    <a:bodyPr/>
                    <a:lstStyle/>
                    <a:p>
                      <a:pPr algn="l" rtl="0" fontAlgn="ctr">
                        <a:buNone/>
                      </a:pPr>
                      <a:r>
                        <a:rPr lang="en-IN" sz="1100" b="0" i="0" u="none" strike="noStrike">
                          <a:solidFill>
                            <a:srgbClr val="000000"/>
                          </a:solidFill>
                          <a:effectLst/>
                          <a:latin typeface="Cambria" panose="02040503050406030204" pitchFamily="18" charset="0"/>
                        </a:rPr>
                        <a:t>Mirae Asset NYSE FANG+ETF FoF-Reg(G)</a:t>
                      </a:r>
                    </a:p>
                  </a:txBody>
                  <a:tcPr marL="72000"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US" sz="1100" b="0" i="0" u="none" strike="noStrike">
                          <a:solidFill>
                            <a:srgbClr val="000000"/>
                          </a:solidFill>
                          <a:effectLst/>
                          <a:latin typeface="Cambria" panose="02040503050406030204" pitchFamily="18" charset="0"/>
                        </a:rPr>
                        <a:t>2,404.86</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10-May-2021</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US" sz="1100" b="0" i="0" u="none" strike="noStrike">
                          <a:solidFill>
                            <a:srgbClr val="000000"/>
                          </a:solidFill>
                          <a:effectLst/>
                          <a:latin typeface="Cambria" panose="02040503050406030204" pitchFamily="18" charset="0"/>
                        </a:rPr>
                        <a:t>1.40</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US" sz="1100" b="0" i="0" u="none" strike="noStrike">
                          <a:solidFill>
                            <a:srgbClr val="000000"/>
                          </a:solidFill>
                          <a:effectLst/>
                          <a:latin typeface="Cambria" panose="02040503050406030204" pitchFamily="18" charset="0"/>
                        </a:rPr>
                        <a:t>2.76</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US" sz="1100" b="0" i="0" u="none" strike="noStrike">
                          <a:solidFill>
                            <a:srgbClr val="000000"/>
                          </a:solidFill>
                          <a:effectLst/>
                          <a:latin typeface="Cambria" panose="02040503050406030204" pitchFamily="18" charset="0"/>
                        </a:rPr>
                        <a:t>9.86</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US" sz="1100" b="0" i="0" u="none" strike="noStrike">
                          <a:solidFill>
                            <a:srgbClr val="000000"/>
                          </a:solidFill>
                          <a:effectLst/>
                          <a:latin typeface="Cambria" panose="02040503050406030204" pitchFamily="18" charset="0"/>
                        </a:rPr>
                        <a:t>18.91</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US" sz="1100" b="0" i="0" u="none" strike="noStrike">
                          <a:solidFill>
                            <a:srgbClr val="000000"/>
                          </a:solidFill>
                          <a:effectLst/>
                          <a:latin typeface="Cambria" panose="02040503050406030204" pitchFamily="18" charset="0"/>
                        </a:rPr>
                        <a:t>36.87</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US" sz="1100" b="0" i="0" u="none" strike="noStrike">
                          <a:solidFill>
                            <a:srgbClr val="000000"/>
                          </a:solidFill>
                          <a:effectLst/>
                          <a:latin typeface="Cambria" panose="02040503050406030204" pitchFamily="18" charset="0"/>
                        </a:rPr>
                        <a:t>40.72</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marL="0" marR="0" lvl="0" indent="0" algn="ctr" defTabSz="914400" rtl="0" eaLnBrk="1" fontAlgn="ctr"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srgbClr val="000000"/>
                          </a:solidFill>
                          <a:effectLst/>
                          <a:uLnTx/>
                          <a:uFillTx/>
                          <a:latin typeface="Cambria" panose="02040503050406030204" pitchFamily="18" charset="0"/>
                          <a:ea typeface="+mn-ea"/>
                          <a:cs typeface="+mn-cs"/>
                        </a:rPr>
                        <a:t>27.67</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marL="0" marR="0" lvl="0" indent="0" algn="ctr" defTabSz="914400" rtl="0" eaLnBrk="1" fontAlgn="ctr"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srgbClr val="000000"/>
                          </a:solidFill>
                          <a:effectLst/>
                          <a:uLnTx/>
                          <a:uFillTx/>
                          <a:latin typeface="Cambria" panose="02040503050406030204" pitchFamily="18" charset="0"/>
                          <a:ea typeface="+mn-ea"/>
                          <a:cs typeface="+mn-cs"/>
                        </a:rPr>
                        <a:t>-</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US" sz="1100" b="0" i="0" u="none" strike="noStrike">
                          <a:solidFill>
                            <a:srgbClr val="000000"/>
                          </a:solidFill>
                          <a:effectLst/>
                          <a:latin typeface="Cambria" panose="02040503050406030204" pitchFamily="18" charset="0"/>
                        </a:rPr>
                        <a:t>29.51</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IN" sz="1100" b="0" i="0" u="none" strike="noStrike" dirty="0">
                          <a:solidFill>
                            <a:srgbClr val="000000"/>
                          </a:solidFill>
                          <a:effectLst/>
                          <a:latin typeface="Cambria" panose="02040503050406030204" pitchFamily="18" charset="0"/>
                        </a:rPr>
                        <a:t>0.35</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743909940"/>
                  </a:ext>
                </a:extLst>
              </a:tr>
              <a:tr h="257797">
                <a:tc>
                  <a:txBody>
                    <a:bodyPr/>
                    <a:lstStyle/>
                    <a:p>
                      <a:pPr algn="l" rtl="0" fontAlgn="ctr">
                        <a:buNone/>
                      </a:pPr>
                      <a:r>
                        <a:rPr lang="en-US" sz="1100" b="0" i="0" u="none" strike="noStrike" dirty="0">
                          <a:solidFill>
                            <a:srgbClr val="000000"/>
                          </a:solidFill>
                          <a:effectLst/>
                          <a:latin typeface="Cambria" panose="02040503050406030204" pitchFamily="18" charset="0"/>
                        </a:rPr>
                        <a:t>Edelweiss Greater China Equity Off-shore Fund-Reg(G)</a:t>
                      </a:r>
                    </a:p>
                  </a:txBody>
                  <a:tcPr marL="72000"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US" sz="1100" b="0" i="0" u="none" strike="noStrike">
                          <a:solidFill>
                            <a:srgbClr val="000000"/>
                          </a:solidFill>
                          <a:effectLst/>
                          <a:latin typeface="Cambria" panose="02040503050406030204" pitchFamily="18" charset="0"/>
                        </a:rPr>
                        <a:t>2,975.26</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26-Aug-2009</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US" sz="1100" b="0" i="0" u="none" strike="noStrike">
                          <a:solidFill>
                            <a:srgbClr val="000000"/>
                          </a:solidFill>
                          <a:effectLst/>
                          <a:latin typeface="Cambria" panose="02040503050406030204" pitchFamily="18" charset="0"/>
                        </a:rPr>
                        <a:t>-3.93</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US" sz="1100" b="0" i="0" u="none" strike="noStrike">
                          <a:solidFill>
                            <a:srgbClr val="000000"/>
                          </a:solidFill>
                          <a:effectLst/>
                          <a:latin typeface="Cambria" panose="02040503050406030204" pitchFamily="18" charset="0"/>
                        </a:rPr>
                        <a:t>-3.97</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US" sz="1100" b="0" i="0" u="none" strike="noStrike">
                          <a:solidFill>
                            <a:srgbClr val="000000"/>
                          </a:solidFill>
                          <a:effectLst/>
                          <a:latin typeface="Cambria" panose="02040503050406030204" pitchFamily="18" charset="0"/>
                        </a:rPr>
                        <a:t>10.53</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US" sz="1100" b="0" i="0" u="none" strike="noStrike">
                          <a:solidFill>
                            <a:srgbClr val="000000"/>
                          </a:solidFill>
                          <a:effectLst/>
                          <a:latin typeface="Cambria" panose="02040503050406030204" pitchFamily="18" charset="0"/>
                        </a:rPr>
                        <a:t>37.52</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US" sz="1100" b="0" i="0" u="none" strike="noStrike">
                          <a:solidFill>
                            <a:srgbClr val="000000"/>
                          </a:solidFill>
                          <a:effectLst/>
                          <a:latin typeface="Cambria" panose="02040503050406030204" pitchFamily="18" charset="0"/>
                        </a:rPr>
                        <a:t>36.42</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US" sz="1100" b="0" i="0" u="none" strike="noStrike">
                          <a:solidFill>
                            <a:srgbClr val="000000"/>
                          </a:solidFill>
                          <a:effectLst/>
                          <a:latin typeface="Cambria" panose="02040503050406030204" pitchFamily="18" charset="0"/>
                        </a:rPr>
                        <a:t>17.74</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US" sz="1100" b="0" i="0" u="none" strike="noStrike">
                          <a:solidFill>
                            <a:srgbClr val="000000"/>
                          </a:solidFill>
                          <a:effectLst/>
                          <a:latin typeface="Cambria" panose="02040503050406030204" pitchFamily="18" charset="0"/>
                        </a:rPr>
                        <a:t>3.80</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US" sz="1100" b="0" i="0" u="none" strike="noStrike">
                          <a:solidFill>
                            <a:srgbClr val="000000"/>
                          </a:solidFill>
                          <a:effectLst/>
                          <a:latin typeface="Cambria" panose="02040503050406030204" pitchFamily="18" charset="0"/>
                        </a:rPr>
                        <a:t>12.49</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US" sz="1100" b="0" i="0" u="none" strike="noStrike">
                          <a:solidFill>
                            <a:srgbClr val="000000"/>
                          </a:solidFill>
                          <a:effectLst/>
                          <a:latin typeface="Cambria" panose="02040503050406030204" pitchFamily="18" charset="0"/>
                        </a:rPr>
                        <a:t>11.37</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IN" sz="1100" b="0" i="0" u="none" strike="noStrike">
                          <a:solidFill>
                            <a:srgbClr val="000000"/>
                          </a:solidFill>
                          <a:effectLst/>
                          <a:latin typeface="Cambria" panose="02040503050406030204" pitchFamily="18" charset="0"/>
                        </a:rPr>
                        <a:t>1.34</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1178675640"/>
                  </a:ext>
                </a:extLst>
              </a:tr>
              <a:tr h="257797">
                <a:tc>
                  <a:txBody>
                    <a:bodyPr/>
                    <a:lstStyle/>
                    <a:p>
                      <a:pPr algn="l" rtl="0" fontAlgn="ctr">
                        <a:buNone/>
                      </a:pPr>
                      <a:r>
                        <a:rPr lang="en-US" sz="1100" b="0" i="0" u="none" strike="noStrike" dirty="0">
                          <a:solidFill>
                            <a:srgbClr val="000000"/>
                          </a:solidFill>
                          <a:effectLst/>
                          <a:latin typeface="Cambria" panose="02040503050406030204" pitchFamily="18" charset="0"/>
                        </a:rPr>
                        <a:t>Navi Total Stock Market US Specific Equity Passive </a:t>
                      </a:r>
                      <a:r>
                        <a:rPr lang="en-US" sz="1100" b="0" i="0" u="none" strike="noStrike" dirty="0" err="1">
                          <a:solidFill>
                            <a:srgbClr val="000000"/>
                          </a:solidFill>
                          <a:effectLst/>
                          <a:latin typeface="Cambria" panose="02040503050406030204" pitchFamily="18" charset="0"/>
                        </a:rPr>
                        <a:t>FoF</a:t>
                      </a:r>
                      <a:r>
                        <a:rPr lang="en-US" sz="1100" b="0" i="0" u="none" strike="noStrike" dirty="0">
                          <a:solidFill>
                            <a:srgbClr val="000000"/>
                          </a:solidFill>
                          <a:effectLst/>
                          <a:latin typeface="Cambria" panose="02040503050406030204" pitchFamily="18" charset="0"/>
                        </a:rPr>
                        <a:t>-Reg(G)</a:t>
                      </a:r>
                    </a:p>
                  </a:txBody>
                  <a:tcPr marL="72000"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US" sz="1100" b="0" i="0" u="none" strike="noStrike" dirty="0">
                          <a:solidFill>
                            <a:srgbClr val="000000"/>
                          </a:solidFill>
                          <a:effectLst/>
                          <a:latin typeface="Cambria" panose="02040503050406030204" pitchFamily="18" charset="0"/>
                        </a:rPr>
                        <a:t>1,067.95</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dirty="0">
                          <a:solidFill>
                            <a:srgbClr val="000000"/>
                          </a:solidFill>
                          <a:effectLst/>
                          <a:latin typeface="Cambria" panose="02040503050406030204" pitchFamily="18" charset="0"/>
                        </a:rPr>
                        <a:t>24-Feb-2022</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US" sz="1100" b="0" i="0" u="none" strike="noStrike" dirty="0">
                          <a:solidFill>
                            <a:srgbClr val="000000"/>
                          </a:solidFill>
                          <a:effectLst/>
                          <a:latin typeface="Cambria" panose="02040503050406030204" pitchFamily="18" charset="0"/>
                        </a:rPr>
                        <a:t>0.27</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US" sz="1100" b="0" i="0" u="none" strike="noStrike" dirty="0">
                          <a:solidFill>
                            <a:srgbClr val="000000"/>
                          </a:solidFill>
                          <a:effectLst/>
                          <a:latin typeface="Cambria" panose="02040503050406030204" pitchFamily="18" charset="0"/>
                        </a:rPr>
                        <a:t>4.61</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US" sz="1100" b="0" i="0" u="none" strike="noStrike" dirty="0">
                          <a:solidFill>
                            <a:srgbClr val="000000"/>
                          </a:solidFill>
                          <a:effectLst/>
                          <a:latin typeface="Cambria" panose="02040503050406030204" pitchFamily="18" charset="0"/>
                        </a:rPr>
                        <a:t>11.78</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US" sz="1100" b="0" i="0" u="none" strike="noStrike" dirty="0">
                          <a:solidFill>
                            <a:srgbClr val="000000"/>
                          </a:solidFill>
                          <a:effectLst/>
                          <a:latin typeface="Cambria" panose="02040503050406030204" pitchFamily="18" charset="0"/>
                        </a:rPr>
                        <a:t>29.73</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US" sz="1100" b="0" i="0" u="none" strike="noStrike" dirty="0">
                          <a:solidFill>
                            <a:srgbClr val="000000"/>
                          </a:solidFill>
                          <a:effectLst/>
                          <a:latin typeface="Cambria" panose="02040503050406030204" pitchFamily="18" charset="0"/>
                        </a:rPr>
                        <a:t>24.82</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US" sz="1100" b="0" i="0" u="none" strike="noStrike">
                          <a:solidFill>
                            <a:srgbClr val="000000"/>
                          </a:solidFill>
                          <a:effectLst/>
                          <a:latin typeface="Cambria" panose="02040503050406030204" pitchFamily="18" charset="0"/>
                        </a:rPr>
                        <a:t>24.08</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marL="0" marR="0" lvl="0" indent="0" algn="ctr" defTabSz="914400" rtl="0" eaLnBrk="1" fontAlgn="ctr"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srgbClr val="000000"/>
                          </a:solidFill>
                          <a:effectLst/>
                          <a:uLnTx/>
                          <a:uFillTx/>
                          <a:latin typeface="Cambria" panose="02040503050406030204" pitchFamily="18" charset="0"/>
                          <a:ea typeface="+mn-ea"/>
                          <a:cs typeface="+mn-cs"/>
                        </a:rPr>
                        <a:t>-</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marL="0" marR="0" lvl="0" indent="0" algn="ctr" defTabSz="914400" rtl="0" eaLnBrk="1" fontAlgn="ctr"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a:ln>
                            <a:noFill/>
                          </a:ln>
                          <a:solidFill>
                            <a:srgbClr val="000000"/>
                          </a:solidFill>
                          <a:effectLst/>
                          <a:uLnTx/>
                          <a:uFillTx/>
                          <a:latin typeface="Cambria" panose="02040503050406030204" pitchFamily="18" charset="0"/>
                          <a:ea typeface="+mn-ea"/>
                          <a:cs typeface="+mn-cs"/>
                        </a:rPr>
                        <a:t>-</a:t>
                      </a:r>
                      <a:endParaRPr kumimoji="0" lang="en-US" sz="1100" b="0" i="0" u="none" strike="noStrike" kern="1200" cap="none" spc="0" normalizeH="0" baseline="0" noProof="0" dirty="0">
                        <a:ln>
                          <a:noFill/>
                        </a:ln>
                        <a:solidFill>
                          <a:srgbClr val="000000"/>
                        </a:solidFill>
                        <a:effectLst/>
                        <a:uLnTx/>
                        <a:uFillTx/>
                        <a:latin typeface="Cambria" panose="02040503050406030204" pitchFamily="18" charset="0"/>
                        <a:ea typeface="+mn-ea"/>
                        <a:cs typeface="+mn-cs"/>
                      </a:endParaRP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US" sz="1100" b="0" i="0" u="none" strike="noStrike">
                          <a:solidFill>
                            <a:srgbClr val="000000"/>
                          </a:solidFill>
                          <a:effectLst/>
                          <a:latin typeface="Cambria" panose="02040503050406030204" pitchFamily="18" charset="0"/>
                        </a:rPr>
                        <a:t>19.87</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IN" sz="1100" b="0" i="0" u="none" strike="noStrike" dirty="0">
                          <a:solidFill>
                            <a:srgbClr val="000000"/>
                          </a:solidFill>
                          <a:effectLst/>
                          <a:latin typeface="Cambria" panose="02040503050406030204" pitchFamily="18" charset="0"/>
                        </a:rPr>
                        <a:t>0.06</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3905658877"/>
                  </a:ext>
                </a:extLst>
              </a:tr>
              <a:tr h="257797">
                <a:tc>
                  <a:txBody>
                    <a:bodyPr/>
                    <a:lstStyle/>
                    <a:p>
                      <a:pPr algn="l" rtl="0" fontAlgn="ctr">
                        <a:buNone/>
                      </a:pPr>
                      <a:r>
                        <a:rPr lang="en-US" sz="1100" b="0" i="0" u="none" strike="noStrike">
                          <a:solidFill>
                            <a:srgbClr val="000000"/>
                          </a:solidFill>
                          <a:effectLst/>
                          <a:latin typeface="Cambria" panose="02040503050406030204" pitchFamily="18" charset="0"/>
                        </a:rPr>
                        <a:t>Aditya Birla SL US Equity Passive FOF-Reg(G)</a:t>
                      </a:r>
                    </a:p>
                  </a:txBody>
                  <a:tcPr marL="72000"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US" sz="1100" b="0" i="0" u="none" strike="noStrike">
                          <a:solidFill>
                            <a:srgbClr val="000000"/>
                          </a:solidFill>
                          <a:effectLst/>
                          <a:latin typeface="Cambria" panose="02040503050406030204" pitchFamily="18" charset="0"/>
                        </a:rPr>
                        <a:t>499.46</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01-Nov-2021</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US" sz="1100" b="0" i="0" u="none" strike="noStrike">
                          <a:solidFill>
                            <a:srgbClr val="000000"/>
                          </a:solidFill>
                          <a:effectLst/>
                          <a:latin typeface="Cambria" panose="02040503050406030204" pitchFamily="18" charset="0"/>
                        </a:rPr>
                        <a:t>-6.17</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US" sz="1100" b="0" i="0" u="none" strike="noStrike">
                          <a:solidFill>
                            <a:srgbClr val="000000"/>
                          </a:solidFill>
                          <a:effectLst/>
                          <a:latin typeface="Cambria" panose="02040503050406030204" pitchFamily="18" charset="0"/>
                        </a:rPr>
                        <a:t>3.34</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US" sz="1100" b="0" i="0" u="none" strike="noStrike">
                          <a:solidFill>
                            <a:srgbClr val="000000"/>
                          </a:solidFill>
                          <a:effectLst/>
                          <a:latin typeface="Cambria" panose="02040503050406030204" pitchFamily="18" charset="0"/>
                        </a:rPr>
                        <a:t>13.17</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US" sz="1100" b="0" i="0" u="none" strike="noStrike">
                          <a:solidFill>
                            <a:srgbClr val="000000"/>
                          </a:solidFill>
                          <a:effectLst/>
                          <a:latin typeface="Cambria" panose="02040503050406030204" pitchFamily="18" charset="0"/>
                        </a:rPr>
                        <a:t>29.81</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US" sz="1100" b="0" i="0" u="none" strike="noStrike">
                          <a:solidFill>
                            <a:srgbClr val="000000"/>
                          </a:solidFill>
                          <a:effectLst/>
                          <a:latin typeface="Cambria" panose="02040503050406030204" pitchFamily="18" charset="0"/>
                        </a:rPr>
                        <a:t>27.97</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US" sz="1100" b="0" i="0" u="none" strike="noStrike">
                          <a:solidFill>
                            <a:srgbClr val="000000"/>
                          </a:solidFill>
                          <a:effectLst/>
                          <a:latin typeface="Cambria" panose="02040503050406030204" pitchFamily="18" charset="0"/>
                        </a:rPr>
                        <a:t>26.89</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marL="0" marR="0" lvl="0" indent="0" algn="ctr" defTabSz="914400" rtl="0" eaLnBrk="1" fontAlgn="ctr"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a:ln>
                            <a:noFill/>
                          </a:ln>
                          <a:solidFill>
                            <a:srgbClr val="000000"/>
                          </a:solidFill>
                          <a:effectLst/>
                          <a:uLnTx/>
                          <a:uFillTx/>
                          <a:latin typeface="Cambria" panose="02040503050406030204" pitchFamily="18" charset="0"/>
                          <a:ea typeface="+mn-ea"/>
                          <a:cs typeface="+mn-cs"/>
                        </a:rPr>
                        <a:t>-</a:t>
                      </a:r>
                      <a:endParaRPr kumimoji="0" lang="en-US" sz="1100" b="0" i="0" u="none" strike="noStrike" kern="1200" cap="none" spc="0" normalizeH="0" baseline="0" noProof="0" dirty="0">
                        <a:ln>
                          <a:noFill/>
                        </a:ln>
                        <a:solidFill>
                          <a:srgbClr val="000000"/>
                        </a:solidFill>
                        <a:effectLst/>
                        <a:uLnTx/>
                        <a:uFillTx/>
                        <a:latin typeface="Cambria" panose="02040503050406030204" pitchFamily="18" charset="0"/>
                        <a:ea typeface="+mn-ea"/>
                        <a:cs typeface="+mn-cs"/>
                      </a:endParaRP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marL="0" marR="0" lvl="0" indent="0" algn="ctr" defTabSz="914400" rtl="0" eaLnBrk="1" fontAlgn="ctr"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srgbClr val="000000"/>
                          </a:solidFill>
                          <a:effectLst/>
                          <a:uLnTx/>
                          <a:uFillTx/>
                          <a:latin typeface="Cambria" panose="02040503050406030204" pitchFamily="18" charset="0"/>
                          <a:ea typeface="+mn-ea"/>
                          <a:cs typeface="+mn-cs"/>
                        </a:rPr>
                        <a:t>-</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US" sz="1100" b="0" i="0" u="none" strike="noStrike">
                          <a:solidFill>
                            <a:srgbClr val="000000"/>
                          </a:solidFill>
                          <a:effectLst/>
                          <a:latin typeface="Cambria" panose="02040503050406030204" pitchFamily="18" charset="0"/>
                        </a:rPr>
                        <a:t>17.60</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dirty="0">
                          <a:solidFill>
                            <a:srgbClr val="000000"/>
                          </a:solidFill>
                          <a:effectLst/>
                          <a:latin typeface="Cambria" panose="02040503050406030204" pitchFamily="18" charset="0"/>
                        </a:rPr>
                        <a:t>0.58</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2389223589"/>
                  </a:ext>
                </a:extLst>
              </a:tr>
              <a:tr h="257797">
                <a:tc>
                  <a:txBody>
                    <a:bodyPr/>
                    <a:lstStyle/>
                    <a:p>
                      <a:pPr algn="l" rtl="0" fontAlgn="ctr">
                        <a:buNone/>
                      </a:pPr>
                      <a:r>
                        <a:rPr lang="en-IN" sz="1100" b="0" i="0" u="none" strike="noStrike">
                          <a:solidFill>
                            <a:srgbClr val="000000"/>
                          </a:solidFill>
                          <a:effectLst/>
                          <a:latin typeface="Cambria" panose="02040503050406030204" pitchFamily="18" charset="0"/>
                        </a:rPr>
                        <a:t>Aditya Birla SL Global Emerging Opp Fund(G)</a:t>
                      </a:r>
                    </a:p>
                  </a:txBody>
                  <a:tcPr marL="72000"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US" sz="1100" b="0" i="0" u="none" strike="noStrike">
                          <a:solidFill>
                            <a:srgbClr val="000000"/>
                          </a:solidFill>
                          <a:effectLst/>
                          <a:latin typeface="Cambria" panose="02040503050406030204" pitchFamily="18" charset="0"/>
                        </a:rPr>
                        <a:t>278.34</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17-Sep-2008</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US" sz="1100" b="0" i="0" u="none" strike="noStrike">
                          <a:solidFill>
                            <a:srgbClr val="000000"/>
                          </a:solidFill>
                          <a:effectLst/>
                          <a:latin typeface="Cambria" panose="02040503050406030204" pitchFamily="18" charset="0"/>
                        </a:rPr>
                        <a:t>-7.08</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US" sz="1100" b="0" i="0" u="none" strike="noStrike">
                          <a:solidFill>
                            <a:srgbClr val="000000"/>
                          </a:solidFill>
                          <a:effectLst/>
                          <a:latin typeface="Cambria" panose="02040503050406030204" pitchFamily="18" charset="0"/>
                        </a:rPr>
                        <a:t>1.83</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US" sz="1100" b="0" i="0" u="none" strike="noStrike">
                          <a:solidFill>
                            <a:srgbClr val="000000"/>
                          </a:solidFill>
                          <a:effectLst/>
                          <a:latin typeface="Cambria" panose="02040503050406030204" pitchFamily="18" charset="0"/>
                        </a:rPr>
                        <a:t>10.12</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US" sz="1100" b="0" i="0" u="none" strike="noStrike">
                          <a:solidFill>
                            <a:srgbClr val="000000"/>
                          </a:solidFill>
                          <a:effectLst/>
                          <a:latin typeface="Cambria" panose="02040503050406030204" pitchFamily="18" charset="0"/>
                        </a:rPr>
                        <a:t>18.12</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US" sz="1100" b="0" i="0" u="none" strike="noStrike">
                          <a:solidFill>
                            <a:srgbClr val="000000"/>
                          </a:solidFill>
                          <a:effectLst/>
                          <a:latin typeface="Cambria" panose="02040503050406030204" pitchFamily="18" charset="0"/>
                        </a:rPr>
                        <a:t>16.12</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US" sz="1100" b="0" i="0" u="none" strike="noStrike">
                          <a:solidFill>
                            <a:srgbClr val="000000"/>
                          </a:solidFill>
                          <a:effectLst/>
                          <a:latin typeface="Cambria" panose="02040503050406030204" pitchFamily="18" charset="0"/>
                        </a:rPr>
                        <a:t>16.16</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US" sz="1100" b="0" i="0" u="none" strike="noStrike">
                          <a:solidFill>
                            <a:srgbClr val="000000"/>
                          </a:solidFill>
                          <a:effectLst/>
                          <a:latin typeface="Cambria" panose="02040503050406030204" pitchFamily="18" charset="0"/>
                        </a:rPr>
                        <a:t>9.14</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US" sz="1100" b="0" i="0" u="none" strike="noStrike">
                          <a:solidFill>
                            <a:srgbClr val="000000"/>
                          </a:solidFill>
                          <a:effectLst/>
                          <a:latin typeface="Cambria" panose="02040503050406030204" pitchFamily="18" charset="0"/>
                        </a:rPr>
                        <a:t>10.87</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US" sz="1100" b="0" i="0" u="none" strike="noStrike">
                          <a:solidFill>
                            <a:srgbClr val="000000"/>
                          </a:solidFill>
                          <a:effectLst/>
                          <a:latin typeface="Cambria" panose="02040503050406030204" pitchFamily="18" charset="0"/>
                        </a:rPr>
                        <a:t>6.79</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dirty="0">
                          <a:solidFill>
                            <a:srgbClr val="000000"/>
                          </a:solidFill>
                          <a:effectLst/>
                          <a:latin typeface="Cambria" panose="02040503050406030204" pitchFamily="18" charset="0"/>
                        </a:rPr>
                        <a:t>0.93</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1697058216"/>
                  </a:ext>
                </a:extLst>
              </a:tr>
              <a:tr h="257797">
                <a:tc>
                  <a:txBody>
                    <a:bodyPr/>
                    <a:lstStyle/>
                    <a:p>
                      <a:pPr algn="l" rtl="0" fontAlgn="ctr">
                        <a:buNone/>
                      </a:pPr>
                      <a:r>
                        <a:rPr lang="en-IN" sz="1100" b="0" i="0" u="none" strike="noStrike">
                          <a:solidFill>
                            <a:srgbClr val="000000"/>
                          </a:solidFill>
                          <a:effectLst/>
                          <a:latin typeface="Cambria" panose="02040503050406030204" pitchFamily="18" charset="0"/>
                        </a:rPr>
                        <a:t>Mirae Asset Global X Artificial Intelligence &amp; Technology ETF FoF-Reg(G)</a:t>
                      </a:r>
                    </a:p>
                  </a:txBody>
                  <a:tcPr marL="72000"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US" sz="1100" b="0" i="0" u="none" strike="noStrike">
                          <a:solidFill>
                            <a:srgbClr val="000000"/>
                          </a:solidFill>
                          <a:effectLst/>
                          <a:latin typeface="Cambria" panose="02040503050406030204" pitchFamily="18" charset="0"/>
                        </a:rPr>
                        <a:t>442.34</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07-Sep-2022</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US" sz="1100" b="0" i="0" u="none" strike="noStrike">
                          <a:solidFill>
                            <a:srgbClr val="000000"/>
                          </a:solidFill>
                          <a:effectLst/>
                          <a:latin typeface="Cambria" panose="02040503050406030204" pitchFamily="18" charset="0"/>
                        </a:rPr>
                        <a:t>-9.50</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US" sz="1100" b="0" i="0" u="none" strike="noStrike">
                          <a:solidFill>
                            <a:srgbClr val="000000"/>
                          </a:solidFill>
                          <a:effectLst/>
                          <a:latin typeface="Cambria" panose="02040503050406030204" pitchFamily="18" charset="0"/>
                        </a:rPr>
                        <a:t>5.45</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US" sz="1100" b="0" i="0" u="none" strike="noStrike">
                          <a:solidFill>
                            <a:srgbClr val="000000"/>
                          </a:solidFill>
                          <a:effectLst/>
                          <a:latin typeface="Cambria" panose="02040503050406030204" pitchFamily="18" charset="0"/>
                        </a:rPr>
                        <a:t>17.40</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US" sz="1100" b="0" i="0" u="none" strike="noStrike">
                          <a:solidFill>
                            <a:srgbClr val="000000"/>
                          </a:solidFill>
                          <a:effectLst/>
                          <a:latin typeface="Cambria" panose="02040503050406030204" pitchFamily="18" charset="0"/>
                        </a:rPr>
                        <a:t>43.43</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US" sz="1100" b="0" i="0" u="none" strike="noStrike">
                          <a:solidFill>
                            <a:srgbClr val="000000"/>
                          </a:solidFill>
                          <a:effectLst/>
                          <a:latin typeface="Cambria" panose="02040503050406030204" pitchFamily="18" charset="0"/>
                        </a:rPr>
                        <a:t>37.99</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US" sz="1100" b="0" i="0" u="none" strike="noStrike">
                          <a:solidFill>
                            <a:srgbClr val="000000"/>
                          </a:solidFill>
                          <a:effectLst/>
                          <a:latin typeface="Cambria" panose="02040503050406030204" pitchFamily="18" charset="0"/>
                        </a:rPr>
                        <a:t>31.72</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marL="0" marR="0" lvl="0" indent="0" algn="ctr" defTabSz="914400" rtl="0" eaLnBrk="1" fontAlgn="ctr"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srgbClr val="000000"/>
                          </a:solidFill>
                          <a:effectLst/>
                          <a:uLnTx/>
                          <a:uFillTx/>
                          <a:latin typeface="Cambria" panose="02040503050406030204" pitchFamily="18" charset="0"/>
                          <a:ea typeface="+mn-ea"/>
                          <a:cs typeface="+mn-cs"/>
                        </a:rPr>
                        <a:t>-</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marL="0" marR="0" lvl="0" indent="0" algn="ctr" defTabSz="914400" rtl="0" eaLnBrk="1" fontAlgn="ctr"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srgbClr val="000000"/>
                          </a:solidFill>
                          <a:effectLst/>
                          <a:uLnTx/>
                          <a:uFillTx/>
                          <a:latin typeface="Cambria" panose="02040503050406030204" pitchFamily="18" charset="0"/>
                          <a:ea typeface="+mn-ea"/>
                          <a:cs typeface="+mn-cs"/>
                        </a:rPr>
                        <a:t>-</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US" sz="1100" b="0" i="0" u="none" strike="noStrike">
                          <a:solidFill>
                            <a:srgbClr val="000000"/>
                          </a:solidFill>
                          <a:effectLst/>
                          <a:latin typeface="Cambria" panose="02040503050406030204" pitchFamily="18" charset="0"/>
                        </a:rPr>
                        <a:t>35.60</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IN" sz="1100" b="0" i="0" u="none" strike="noStrike">
                          <a:solidFill>
                            <a:srgbClr val="000000"/>
                          </a:solidFill>
                          <a:effectLst/>
                          <a:latin typeface="Cambria" panose="02040503050406030204" pitchFamily="18" charset="0"/>
                        </a:rPr>
                        <a:t>0.22</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2744334922"/>
                  </a:ext>
                </a:extLst>
              </a:tr>
              <a:tr h="257797">
                <a:tc>
                  <a:txBody>
                    <a:bodyPr/>
                    <a:lstStyle/>
                    <a:p>
                      <a:pPr algn="l" rtl="0" fontAlgn="ctr">
                        <a:buNone/>
                      </a:pPr>
                      <a:r>
                        <a:rPr lang="en-IN" sz="1100" b="0" i="0" u="none" strike="noStrike" dirty="0">
                          <a:solidFill>
                            <a:srgbClr val="000000"/>
                          </a:solidFill>
                          <a:effectLst/>
                          <a:latin typeface="Cambria" panose="02040503050406030204" pitchFamily="18" charset="0"/>
                        </a:rPr>
                        <a:t>Edelweiss Emerging Markets Opp Eq. Offshore Fund-Reg(G)</a:t>
                      </a:r>
                    </a:p>
                  </a:txBody>
                  <a:tcPr marL="72000"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US" sz="1100" b="0" i="0" u="none" strike="noStrike">
                          <a:solidFill>
                            <a:srgbClr val="000000"/>
                          </a:solidFill>
                          <a:effectLst/>
                          <a:latin typeface="Cambria" panose="02040503050406030204" pitchFamily="18" charset="0"/>
                        </a:rPr>
                        <a:t>261.33</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07-Jul-2014</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US" sz="1100" b="0" i="0" u="none" strike="noStrike">
                          <a:solidFill>
                            <a:srgbClr val="000000"/>
                          </a:solidFill>
                          <a:effectLst/>
                          <a:latin typeface="Cambria" panose="02040503050406030204" pitchFamily="18" charset="0"/>
                        </a:rPr>
                        <a:t>-4.21</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US" sz="1100" b="0" i="0" u="none" strike="noStrike">
                          <a:solidFill>
                            <a:srgbClr val="000000"/>
                          </a:solidFill>
                          <a:effectLst/>
                          <a:latin typeface="Cambria" panose="02040503050406030204" pitchFamily="18" charset="0"/>
                        </a:rPr>
                        <a:t>3.65</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US" sz="1100" b="0" i="0" u="none" strike="noStrike">
                          <a:solidFill>
                            <a:srgbClr val="000000"/>
                          </a:solidFill>
                          <a:effectLst/>
                          <a:latin typeface="Cambria" panose="02040503050406030204" pitchFamily="18" charset="0"/>
                        </a:rPr>
                        <a:t>15.41</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US" sz="1100" b="0" i="0" u="none" strike="noStrike">
                          <a:solidFill>
                            <a:srgbClr val="000000"/>
                          </a:solidFill>
                          <a:effectLst/>
                          <a:latin typeface="Cambria" panose="02040503050406030204" pitchFamily="18" charset="0"/>
                        </a:rPr>
                        <a:t>55.60</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US" sz="1100" b="0" i="0" u="none" strike="noStrike">
                          <a:solidFill>
                            <a:srgbClr val="000000"/>
                          </a:solidFill>
                          <a:effectLst/>
                          <a:latin typeface="Cambria" panose="02040503050406030204" pitchFamily="18" charset="0"/>
                        </a:rPr>
                        <a:t>34.56</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US" sz="1100" b="0" i="0" u="none" strike="noStrike">
                          <a:solidFill>
                            <a:srgbClr val="000000"/>
                          </a:solidFill>
                          <a:effectLst/>
                          <a:latin typeface="Cambria" panose="02040503050406030204" pitchFamily="18" charset="0"/>
                        </a:rPr>
                        <a:t>23.84</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US" sz="1100" b="0" i="0" u="none" strike="noStrike">
                          <a:solidFill>
                            <a:srgbClr val="000000"/>
                          </a:solidFill>
                          <a:effectLst/>
                          <a:latin typeface="Cambria" panose="02040503050406030204" pitchFamily="18" charset="0"/>
                        </a:rPr>
                        <a:t>10.32</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US" sz="1100" b="0" i="0" u="none" strike="noStrike">
                          <a:solidFill>
                            <a:srgbClr val="000000"/>
                          </a:solidFill>
                          <a:effectLst/>
                          <a:latin typeface="Cambria" panose="02040503050406030204" pitchFamily="18" charset="0"/>
                        </a:rPr>
                        <a:t>11.43</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US" sz="1100" b="0" i="0" u="none" strike="noStrike">
                          <a:solidFill>
                            <a:srgbClr val="000000"/>
                          </a:solidFill>
                          <a:effectLst/>
                          <a:latin typeface="Cambria" panose="02040503050406030204" pitchFamily="18" charset="0"/>
                        </a:rPr>
                        <a:t>8.76</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IN" sz="1100" b="0" i="0" u="none" strike="noStrike" dirty="0">
                          <a:solidFill>
                            <a:srgbClr val="000000"/>
                          </a:solidFill>
                          <a:effectLst/>
                          <a:latin typeface="Cambria" panose="02040503050406030204" pitchFamily="18" charset="0"/>
                        </a:rPr>
                        <a:t>1.18</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4089490228"/>
                  </a:ext>
                </a:extLst>
              </a:tr>
              <a:tr h="257797">
                <a:tc>
                  <a:txBody>
                    <a:bodyPr/>
                    <a:lstStyle/>
                    <a:p>
                      <a:pPr algn="l" rtl="0" fontAlgn="ctr">
                        <a:buNone/>
                      </a:pPr>
                      <a:r>
                        <a:rPr lang="en-IN" sz="1100" b="1" i="1" u="none" strike="noStrike">
                          <a:solidFill>
                            <a:srgbClr val="000000"/>
                          </a:solidFill>
                          <a:effectLst/>
                          <a:latin typeface="Cambria" panose="02040503050406030204" pitchFamily="18" charset="0"/>
                        </a:rPr>
                        <a:t>Nasdaq-100</a:t>
                      </a:r>
                    </a:p>
                  </a:txBody>
                  <a:tcPr marL="72000"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0" i="0" u="none" strike="noStrike">
                          <a:solidFill>
                            <a:srgbClr val="000000"/>
                          </a:solidFill>
                          <a:effectLst/>
                          <a:latin typeface="Cambria" panose="02040503050406030204" pitchFamily="18" charset="0"/>
                        </a:rPr>
                        <a:t> </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1" i="1" u="none" strike="noStrike">
                          <a:solidFill>
                            <a:srgbClr val="000000"/>
                          </a:solidFill>
                          <a:effectLst/>
                          <a:latin typeface="Cambria" panose="02040503050406030204" pitchFamily="18" charset="0"/>
                        </a:rPr>
                        <a:t> </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1" i="1" u="none" strike="noStrike">
                          <a:solidFill>
                            <a:srgbClr val="000000"/>
                          </a:solidFill>
                          <a:effectLst/>
                          <a:latin typeface="Cambria" panose="02040503050406030204" pitchFamily="18" charset="0"/>
                        </a:rPr>
                        <a:t>-6.61</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1" i="1" u="none" strike="noStrike">
                          <a:solidFill>
                            <a:srgbClr val="000000"/>
                          </a:solidFill>
                          <a:effectLst/>
                          <a:latin typeface="Cambria" panose="02040503050406030204" pitchFamily="18" charset="0"/>
                        </a:rPr>
                        <a:t>2.99</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1" i="1" u="none" strike="noStrike">
                          <a:solidFill>
                            <a:srgbClr val="000000"/>
                          </a:solidFill>
                          <a:effectLst/>
                          <a:latin typeface="Cambria" panose="02040503050406030204" pitchFamily="18" charset="0"/>
                        </a:rPr>
                        <a:t>10.65</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1" i="1" u="none" strike="noStrike">
                          <a:solidFill>
                            <a:srgbClr val="000000"/>
                          </a:solidFill>
                          <a:effectLst/>
                          <a:latin typeface="Cambria" panose="02040503050406030204" pitchFamily="18" charset="0"/>
                        </a:rPr>
                        <a:t>21.78</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1" i="1" u="none" strike="noStrike">
                          <a:solidFill>
                            <a:srgbClr val="000000"/>
                          </a:solidFill>
                          <a:effectLst/>
                          <a:latin typeface="Cambria" panose="02040503050406030204" pitchFamily="18" charset="0"/>
                        </a:rPr>
                        <a:t>20.84</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1" i="1" u="none" strike="noStrike">
                          <a:solidFill>
                            <a:srgbClr val="000000"/>
                          </a:solidFill>
                          <a:effectLst/>
                          <a:latin typeface="Cambria" panose="02040503050406030204" pitchFamily="18" charset="0"/>
                        </a:rPr>
                        <a:t>21.50</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1" i="1" u="none" strike="noStrike">
                          <a:solidFill>
                            <a:srgbClr val="000000"/>
                          </a:solidFill>
                          <a:effectLst/>
                          <a:latin typeface="Cambria" panose="02040503050406030204" pitchFamily="18" charset="0"/>
                        </a:rPr>
                        <a:t>13.56</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1" i="1" u="none" strike="noStrike">
                          <a:solidFill>
                            <a:srgbClr val="000000"/>
                          </a:solidFill>
                          <a:effectLst/>
                          <a:latin typeface="Cambria" panose="02040503050406030204" pitchFamily="18" charset="0"/>
                        </a:rPr>
                        <a:t>19.55</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100" b="1" i="1" u="none" strike="noStrike" dirty="0">
                          <a:solidFill>
                            <a:srgbClr val="000000"/>
                          </a:solidFill>
                          <a:effectLst/>
                          <a:latin typeface="Cambria" panose="02040503050406030204" pitchFamily="18" charset="0"/>
                        </a:rPr>
                        <a:t> </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1" i="1" u="none" strike="noStrike" dirty="0">
                          <a:solidFill>
                            <a:srgbClr val="000000"/>
                          </a:solidFill>
                          <a:effectLst/>
                          <a:latin typeface="Cambria" panose="02040503050406030204" pitchFamily="18" charset="0"/>
                        </a:rPr>
                        <a:t> </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3575187079"/>
                  </a:ext>
                </a:extLst>
              </a:tr>
            </a:tbl>
          </a:graphicData>
        </a:graphic>
      </p:graphicFrame>
    </p:spTree>
    <p:extLst>
      <p:ext uri="{BB962C8B-B14F-4D97-AF65-F5344CB8AC3E}">
        <p14:creationId xmlns:p14="http://schemas.microsoft.com/office/powerpoint/2010/main" val="3414282863"/>
      </p:ext>
    </p:extLst>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30FA08E-8C21-A381-4332-465537BC035B}"/>
            </a:ext>
          </a:extLst>
        </p:cNvPr>
        <p:cNvGrpSpPr/>
        <p:nvPr/>
      </p:nvGrpSpPr>
      <p:grpSpPr>
        <a:xfrm>
          <a:off x="0" y="0"/>
          <a:ext cx="0" cy="0"/>
          <a:chOff x="0" y="0"/>
          <a:chExt cx="0" cy="0"/>
        </a:xfrm>
      </p:grpSpPr>
      <p:sp>
        <p:nvSpPr>
          <p:cNvPr id="5" name="Rectangle 4">
            <a:extLst>
              <a:ext uri="{FF2B5EF4-FFF2-40B4-BE49-F238E27FC236}">
                <a16:creationId xmlns:a16="http://schemas.microsoft.com/office/drawing/2014/main" id="{6D9915E9-FDCF-AECB-646F-DC2501C0FFB5}"/>
              </a:ext>
            </a:extLst>
          </p:cNvPr>
          <p:cNvSpPr/>
          <p:nvPr/>
        </p:nvSpPr>
        <p:spPr>
          <a:xfrm>
            <a:off x="0" y="0"/>
            <a:ext cx="12192000" cy="821635"/>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a:ln>
                  <a:noFill/>
                </a:ln>
                <a:solidFill>
                  <a:prstClr val="white"/>
                </a:solidFill>
                <a:effectLst/>
                <a:uLnTx/>
                <a:uFillTx/>
                <a:latin typeface="Cambria" panose="02040503050406030204" pitchFamily="18" charset="0"/>
                <a:ea typeface="Cambria" panose="02040503050406030204" pitchFamily="18" charset="0"/>
                <a:cs typeface="+mn-cs"/>
              </a:rPr>
              <a:t>  PMS – EQUITY</a:t>
            </a:r>
            <a:endParaRPr kumimoji="0" lang="en-IN" sz="2800" b="1"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 name="Rectangle 5">
            <a:extLst>
              <a:ext uri="{FF2B5EF4-FFF2-40B4-BE49-F238E27FC236}">
                <a16:creationId xmlns:a16="http://schemas.microsoft.com/office/drawing/2014/main" id="{2EF285CB-07CE-E7F2-52F2-B4F9A7E4E9FB}"/>
              </a:ext>
            </a:extLst>
          </p:cNvPr>
          <p:cNvSpPr/>
          <p:nvPr/>
        </p:nvSpPr>
        <p:spPr>
          <a:xfrm>
            <a:off x="0" y="6622036"/>
            <a:ext cx="12192000" cy="235963"/>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 name="Rectangle 8">
            <a:extLst>
              <a:ext uri="{FF2B5EF4-FFF2-40B4-BE49-F238E27FC236}">
                <a16:creationId xmlns:a16="http://schemas.microsoft.com/office/drawing/2014/main" id="{44507C81-03D8-CB80-98C5-C81411A36096}"/>
              </a:ext>
            </a:extLst>
          </p:cNvPr>
          <p:cNvSpPr/>
          <p:nvPr/>
        </p:nvSpPr>
        <p:spPr>
          <a:xfrm>
            <a:off x="0" y="808383"/>
            <a:ext cx="12192000" cy="45719"/>
          </a:xfrm>
          <a:prstGeom prst="rect">
            <a:avLst/>
          </a:prstGeom>
          <a:solidFill>
            <a:schemeClr val="bg1">
              <a:lumMod val="6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 name="Slide Number Placeholder 18">
            <a:extLst>
              <a:ext uri="{FF2B5EF4-FFF2-40B4-BE49-F238E27FC236}">
                <a16:creationId xmlns:a16="http://schemas.microsoft.com/office/drawing/2014/main" id="{034B0820-8CBA-4607-A323-8E5B659B43AF}"/>
              </a:ext>
            </a:extLst>
          </p:cNvPr>
          <p:cNvSpPr txBox="1">
            <a:spLocks/>
          </p:cNvSpPr>
          <p:nvPr/>
        </p:nvSpPr>
        <p:spPr>
          <a:xfrm>
            <a:off x="9448800" y="6588981"/>
            <a:ext cx="2743200" cy="365125"/>
          </a:xfrm>
          <a:prstGeom prst="rect">
            <a:avLst/>
          </a:prstGeom>
        </p:spPr>
        <p:txBody>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1E62F875-1F54-4527-993B-FB1D0CCB3E02}" type="slidenum">
              <a:rPr kumimoji="0" lang="en-IN" sz="1200" b="1" i="0" u="none" strike="noStrike" kern="1200" cap="none" spc="0" normalizeH="0" baseline="0" noProof="0" smtClean="0">
                <a:ln>
                  <a:noFill/>
                </a:ln>
                <a:solidFill>
                  <a:prstClr val="white"/>
                </a:solidFill>
                <a:effectLst/>
                <a:uLnTx/>
                <a:uFillTx/>
                <a:latin typeface="Cambria" panose="02040503050406030204" pitchFamily="18" charset="0"/>
                <a:ea typeface="Cambria" panose="02040503050406030204" pitchFamily="18" charset="0"/>
                <a:cs typeface="+mn-cs"/>
              </a:rPr>
              <a:pPr marL="0" marR="0" lvl="0" indent="0" algn="r" defTabSz="914400" rtl="0" eaLnBrk="1" fontAlgn="auto" latinLnBrk="0" hangingPunct="1">
                <a:lnSpc>
                  <a:spcPct val="100000"/>
                </a:lnSpc>
                <a:spcBef>
                  <a:spcPts val="0"/>
                </a:spcBef>
                <a:spcAft>
                  <a:spcPts val="0"/>
                </a:spcAft>
                <a:buClrTx/>
                <a:buSzTx/>
                <a:buFontTx/>
                <a:buNone/>
                <a:tabLst/>
                <a:defRPr/>
              </a:pPr>
              <a:t>18</a:t>
            </a:fld>
            <a:endParaRPr kumimoji="0" lang="en-IN" sz="1200" b="1" i="0" u="none" strike="noStrike" kern="1200" cap="none" spc="0" normalizeH="0" baseline="0" noProof="0">
              <a:ln>
                <a:noFill/>
              </a:ln>
              <a:solidFill>
                <a:prstClr val="white"/>
              </a:solidFill>
              <a:effectLst/>
              <a:uLnTx/>
              <a:uFillTx/>
              <a:latin typeface="Cambria" panose="02040503050406030204" pitchFamily="18" charset="0"/>
              <a:ea typeface="Cambria" panose="02040503050406030204" pitchFamily="18" charset="0"/>
              <a:cs typeface="+mn-cs"/>
            </a:endParaRPr>
          </a:p>
        </p:txBody>
      </p:sp>
      <p:sp>
        <p:nvSpPr>
          <p:cNvPr id="4" name="TextBox 3">
            <a:extLst>
              <a:ext uri="{FF2B5EF4-FFF2-40B4-BE49-F238E27FC236}">
                <a16:creationId xmlns:a16="http://schemas.microsoft.com/office/drawing/2014/main" id="{01F38C1A-F671-9D04-9C60-8892EB4C0CED}"/>
              </a:ext>
            </a:extLst>
          </p:cNvPr>
          <p:cNvSpPr txBox="1"/>
          <p:nvPr/>
        </p:nvSpPr>
        <p:spPr>
          <a:xfrm>
            <a:off x="27482" y="5749364"/>
            <a:ext cx="12136808" cy="707886"/>
          </a:xfrm>
          <a:prstGeom prst="rect">
            <a:avLst/>
          </a:prstGeom>
          <a:noFill/>
        </p:spPr>
        <p:txBody>
          <a:bodyPr wrap="square">
            <a:spAutoFit/>
          </a:bodyPr>
          <a:lstStyle/>
          <a:p>
            <a:pPr marL="0" marR="0" lvl="0" indent="0" algn="just" defTabSz="914400" rtl="0" eaLnBrk="1" fontAlgn="auto" latinLnBrk="0" hangingPunct="1">
              <a:lnSpc>
                <a:spcPct val="100000"/>
              </a:lnSpc>
              <a:spcBef>
                <a:spcPts val="0"/>
              </a:spcBef>
              <a:spcAft>
                <a:spcPts val="0"/>
              </a:spcAft>
              <a:buClrTx/>
              <a:buSzTx/>
              <a:buFontTx/>
              <a:buNone/>
              <a:tabLst/>
              <a:defRPr/>
            </a:pPr>
            <a:r>
              <a:rPr kumimoji="0" lang="en-IN" sz="1000" b="0" i="1"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Aptos" panose="020B0004020202020204" pitchFamily="34" charset="0"/>
              </a:rPr>
              <a:t>Investors are strongly advised to carefully read all related documents, including the PMS offer documents, risk factors, and terms and conditions, before making any investment decisions. Centricity Financial Distribution Private Limited disclaims any responsibility for losses or damages arising from investments made through its Portfolio Management Services (PMS) distribution. Investments in PMS are subject to market risks, and past performance is not indicative of future results. The value of investments may fluctuate, and there are no guarantees regarding returns. Centricity Financial Distribution Private Limited does not provide any assurances on the future performance of the PMS products. Investors are encouraged to independently assess their investment objectives and consult with their financial advisors.</a:t>
            </a:r>
          </a:p>
        </p:txBody>
      </p:sp>
      <p:sp>
        <p:nvSpPr>
          <p:cNvPr id="2" name="TextBox 1">
            <a:extLst>
              <a:ext uri="{FF2B5EF4-FFF2-40B4-BE49-F238E27FC236}">
                <a16:creationId xmlns:a16="http://schemas.microsoft.com/office/drawing/2014/main" id="{289C2773-1804-D41B-1D7D-61E11E05D9E6}"/>
              </a:ext>
            </a:extLst>
          </p:cNvPr>
          <p:cNvSpPr txBox="1"/>
          <p:nvPr/>
        </p:nvSpPr>
        <p:spPr>
          <a:xfrm>
            <a:off x="0" y="6376492"/>
            <a:ext cx="5986027" cy="24622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00" b="0" i="1" u="none" strike="noStrike" kern="1200" cap="none" spc="0" normalizeH="0" baseline="0" noProof="0" dirty="0">
                <a:ln>
                  <a:noFill/>
                </a:ln>
                <a:solidFill>
                  <a:prstClr val="black"/>
                </a:solidFill>
                <a:effectLst/>
                <a:uLnTx/>
                <a:uFillTx/>
                <a:latin typeface="Cambria" pitchFamily="18" charset="0"/>
                <a:ea typeface="Cambria" pitchFamily="18" charset="0"/>
                <a:cs typeface="+mn-cs"/>
              </a:rPr>
              <a:t>*Performance as on July 31st, 2026, **performance &lt;1year is absolute</a:t>
            </a:r>
          </a:p>
        </p:txBody>
      </p:sp>
      <p:pic>
        <p:nvPicPr>
          <p:cNvPr id="7" name="Picture 6" descr="A white text on a black background  AI-generated content may be incorrect.">
            <a:extLst>
              <a:ext uri="{FF2B5EF4-FFF2-40B4-BE49-F238E27FC236}">
                <a16:creationId xmlns:a16="http://schemas.microsoft.com/office/drawing/2014/main" id="{10E38596-9B7D-3328-B890-0618C6FBE833}"/>
              </a:ext>
            </a:extLst>
          </p:cNvPr>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10362466" y="234062"/>
            <a:ext cx="1559328" cy="340260"/>
          </a:xfrm>
          <a:prstGeom prst="rect">
            <a:avLst/>
          </a:prstGeom>
        </p:spPr>
      </p:pic>
      <p:graphicFrame>
        <p:nvGraphicFramePr>
          <p:cNvPr id="8" name="Table 7">
            <a:extLst>
              <a:ext uri="{FF2B5EF4-FFF2-40B4-BE49-F238E27FC236}">
                <a16:creationId xmlns:a16="http://schemas.microsoft.com/office/drawing/2014/main" id="{9528014A-095F-49FC-403A-B3698A6E8B10}"/>
              </a:ext>
            </a:extLst>
          </p:cNvPr>
          <p:cNvGraphicFramePr>
            <a:graphicFrameLocks noGrp="1"/>
          </p:cNvGraphicFramePr>
          <p:nvPr>
            <p:extLst>
              <p:ext uri="{D42A27DB-BD31-4B8C-83A1-F6EECF244321}">
                <p14:modId xmlns:p14="http://schemas.microsoft.com/office/powerpoint/2010/main" val="281091054"/>
              </p:ext>
            </p:extLst>
          </p:nvPr>
        </p:nvGraphicFramePr>
        <p:xfrm>
          <a:off x="58263" y="854104"/>
          <a:ext cx="12057899" cy="4684761"/>
        </p:xfrm>
        <a:graphic>
          <a:graphicData uri="http://schemas.openxmlformats.org/drawingml/2006/table">
            <a:tbl>
              <a:tblPr/>
              <a:tblGrid>
                <a:gridCol w="2668895">
                  <a:extLst>
                    <a:ext uri="{9D8B030D-6E8A-4147-A177-3AD203B41FA5}">
                      <a16:colId xmlns:a16="http://schemas.microsoft.com/office/drawing/2014/main" val="3952538184"/>
                    </a:ext>
                  </a:extLst>
                </a:gridCol>
                <a:gridCol w="807207">
                  <a:extLst>
                    <a:ext uri="{9D8B030D-6E8A-4147-A177-3AD203B41FA5}">
                      <a16:colId xmlns:a16="http://schemas.microsoft.com/office/drawing/2014/main" val="4081662846"/>
                    </a:ext>
                  </a:extLst>
                </a:gridCol>
                <a:gridCol w="620307">
                  <a:extLst>
                    <a:ext uri="{9D8B030D-6E8A-4147-A177-3AD203B41FA5}">
                      <a16:colId xmlns:a16="http://schemas.microsoft.com/office/drawing/2014/main" val="3723959671"/>
                    </a:ext>
                  </a:extLst>
                </a:gridCol>
                <a:gridCol w="597473">
                  <a:extLst>
                    <a:ext uri="{9D8B030D-6E8A-4147-A177-3AD203B41FA5}">
                      <a16:colId xmlns:a16="http://schemas.microsoft.com/office/drawing/2014/main" val="996819190"/>
                    </a:ext>
                  </a:extLst>
                </a:gridCol>
                <a:gridCol w="597473">
                  <a:extLst>
                    <a:ext uri="{9D8B030D-6E8A-4147-A177-3AD203B41FA5}">
                      <a16:colId xmlns:a16="http://schemas.microsoft.com/office/drawing/2014/main" val="580570680"/>
                    </a:ext>
                  </a:extLst>
                </a:gridCol>
                <a:gridCol w="597473">
                  <a:extLst>
                    <a:ext uri="{9D8B030D-6E8A-4147-A177-3AD203B41FA5}">
                      <a16:colId xmlns:a16="http://schemas.microsoft.com/office/drawing/2014/main" val="3472042756"/>
                    </a:ext>
                  </a:extLst>
                </a:gridCol>
                <a:gridCol w="597473">
                  <a:extLst>
                    <a:ext uri="{9D8B030D-6E8A-4147-A177-3AD203B41FA5}">
                      <a16:colId xmlns:a16="http://schemas.microsoft.com/office/drawing/2014/main" val="2874865224"/>
                    </a:ext>
                  </a:extLst>
                </a:gridCol>
                <a:gridCol w="597473">
                  <a:extLst>
                    <a:ext uri="{9D8B030D-6E8A-4147-A177-3AD203B41FA5}">
                      <a16:colId xmlns:a16="http://schemas.microsoft.com/office/drawing/2014/main" val="3383165983"/>
                    </a:ext>
                  </a:extLst>
                </a:gridCol>
                <a:gridCol w="597473">
                  <a:extLst>
                    <a:ext uri="{9D8B030D-6E8A-4147-A177-3AD203B41FA5}">
                      <a16:colId xmlns:a16="http://schemas.microsoft.com/office/drawing/2014/main" val="2242420260"/>
                    </a:ext>
                  </a:extLst>
                </a:gridCol>
                <a:gridCol w="597473">
                  <a:extLst>
                    <a:ext uri="{9D8B030D-6E8A-4147-A177-3AD203B41FA5}">
                      <a16:colId xmlns:a16="http://schemas.microsoft.com/office/drawing/2014/main" val="4230329890"/>
                    </a:ext>
                  </a:extLst>
                </a:gridCol>
                <a:gridCol w="597473">
                  <a:extLst>
                    <a:ext uri="{9D8B030D-6E8A-4147-A177-3AD203B41FA5}">
                      <a16:colId xmlns:a16="http://schemas.microsoft.com/office/drawing/2014/main" val="1982890461"/>
                    </a:ext>
                  </a:extLst>
                </a:gridCol>
                <a:gridCol w="597473">
                  <a:extLst>
                    <a:ext uri="{9D8B030D-6E8A-4147-A177-3AD203B41FA5}">
                      <a16:colId xmlns:a16="http://schemas.microsoft.com/office/drawing/2014/main" val="313040589"/>
                    </a:ext>
                  </a:extLst>
                </a:gridCol>
                <a:gridCol w="526473">
                  <a:extLst>
                    <a:ext uri="{9D8B030D-6E8A-4147-A177-3AD203B41FA5}">
                      <a16:colId xmlns:a16="http://schemas.microsoft.com/office/drawing/2014/main" val="244675392"/>
                    </a:ext>
                  </a:extLst>
                </a:gridCol>
                <a:gridCol w="595745">
                  <a:extLst>
                    <a:ext uri="{9D8B030D-6E8A-4147-A177-3AD203B41FA5}">
                      <a16:colId xmlns:a16="http://schemas.microsoft.com/office/drawing/2014/main" val="3877746178"/>
                    </a:ext>
                  </a:extLst>
                </a:gridCol>
                <a:gridCol w="581891">
                  <a:extLst>
                    <a:ext uri="{9D8B030D-6E8A-4147-A177-3AD203B41FA5}">
                      <a16:colId xmlns:a16="http://schemas.microsoft.com/office/drawing/2014/main" val="647746451"/>
                    </a:ext>
                  </a:extLst>
                </a:gridCol>
                <a:gridCol w="880124">
                  <a:extLst>
                    <a:ext uri="{9D8B030D-6E8A-4147-A177-3AD203B41FA5}">
                      <a16:colId xmlns:a16="http://schemas.microsoft.com/office/drawing/2014/main" val="830236255"/>
                    </a:ext>
                  </a:extLst>
                </a:gridCol>
              </a:tblGrid>
              <a:tr h="191108">
                <a:tc rowSpan="2">
                  <a:txBody>
                    <a:bodyPr/>
                    <a:lstStyle/>
                    <a:p>
                      <a:pPr algn="ctr" rtl="0" fontAlgn="ctr">
                        <a:buNone/>
                      </a:pPr>
                      <a:r>
                        <a:rPr lang="en-IN" sz="1100" b="1" i="0" u="none" strike="noStrike" dirty="0">
                          <a:solidFill>
                            <a:srgbClr val="FFFFFF"/>
                          </a:solidFill>
                          <a:effectLst/>
                          <a:latin typeface="Cambria" panose="02040503050406030204" pitchFamily="18" charset="0"/>
                        </a:rPr>
                        <a:t>Strategy</a:t>
                      </a:r>
                    </a:p>
                  </a:txBody>
                  <a:tcPr marL="6235" marR="6235" marT="623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000000"/>
                    </a:solidFill>
                  </a:tcPr>
                </a:tc>
                <a:tc rowSpan="2">
                  <a:txBody>
                    <a:bodyPr/>
                    <a:lstStyle/>
                    <a:p>
                      <a:pPr algn="ctr" rtl="0" fontAlgn="ctr">
                        <a:buNone/>
                      </a:pPr>
                      <a:r>
                        <a:rPr lang="en-IN" sz="1100" b="1" i="0" u="none" strike="noStrike" dirty="0">
                          <a:solidFill>
                            <a:srgbClr val="FFFFFF"/>
                          </a:solidFill>
                          <a:effectLst/>
                          <a:latin typeface="Cambria" panose="02040503050406030204" pitchFamily="18" charset="0"/>
                        </a:rPr>
                        <a:t>Inception Date</a:t>
                      </a:r>
                    </a:p>
                  </a:txBody>
                  <a:tcPr marL="6235" marR="6235" marT="623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000000"/>
                    </a:solidFill>
                  </a:tcPr>
                </a:tc>
                <a:tc rowSpan="2">
                  <a:txBody>
                    <a:bodyPr/>
                    <a:lstStyle/>
                    <a:p>
                      <a:pPr algn="ctr" rtl="0" fontAlgn="ctr">
                        <a:buNone/>
                      </a:pPr>
                      <a:r>
                        <a:rPr lang="en-IN" sz="1100" b="1" i="0" u="none" strike="noStrike" dirty="0">
                          <a:solidFill>
                            <a:srgbClr val="FFFFFF"/>
                          </a:solidFill>
                          <a:effectLst/>
                          <a:latin typeface="Cambria" panose="02040503050406030204" pitchFamily="18" charset="0"/>
                        </a:rPr>
                        <a:t>AUM </a:t>
                      </a:r>
                    </a:p>
                    <a:p>
                      <a:pPr algn="ctr" rtl="0" fontAlgn="ctr">
                        <a:buNone/>
                      </a:pPr>
                      <a:r>
                        <a:rPr lang="en-IN" sz="1100" b="1" i="0" u="none" strike="noStrike" dirty="0">
                          <a:solidFill>
                            <a:srgbClr val="FFFFFF"/>
                          </a:solidFill>
                          <a:effectLst/>
                          <a:latin typeface="Cambria" panose="02040503050406030204" pitchFamily="18" charset="0"/>
                        </a:rPr>
                        <a:t>(in Cr)</a:t>
                      </a:r>
                    </a:p>
                  </a:txBody>
                  <a:tcPr marL="6235" marR="6235" marT="623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000000"/>
                    </a:solidFill>
                  </a:tcPr>
                </a:tc>
                <a:tc rowSpan="2">
                  <a:txBody>
                    <a:bodyPr/>
                    <a:lstStyle/>
                    <a:p>
                      <a:pPr algn="ctr" rtl="0" fontAlgn="ctr">
                        <a:buNone/>
                      </a:pPr>
                      <a:r>
                        <a:rPr lang="en-IN" sz="1100" b="1" i="0" u="none" strike="noStrike" dirty="0">
                          <a:solidFill>
                            <a:srgbClr val="FFFFFF"/>
                          </a:solidFill>
                          <a:effectLst/>
                          <a:latin typeface="Cambria" panose="02040503050406030204" pitchFamily="18" charset="0"/>
                        </a:rPr>
                        <a:t>1 M</a:t>
                      </a:r>
                    </a:p>
                  </a:txBody>
                  <a:tcPr marL="6235" marR="6235" marT="623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000000"/>
                    </a:solidFill>
                  </a:tcPr>
                </a:tc>
                <a:tc rowSpan="2">
                  <a:txBody>
                    <a:bodyPr/>
                    <a:lstStyle/>
                    <a:p>
                      <a:pPr algn="ctr" rtl="0" fontAlgn="ctr">
                        <a:buNone/>
                      </a:pPr>
                      <a:r>
                        <a:rPr lang="en-IN" sz="1100" b="1" i="0" u="none" strike="noStrike">
                          <a:solidFill>
                            <a:srgbClr val="FFFFFF"/>
                          </a:solidFill>
                          <a:effectLst/>
                          <a:latin typeface="Cambria" panose="02040503050406030204" pitchFamily="18" charset="0"/>
                        </a:rPr>
                        <a:t>3 M</a:t>
                      </a:r>
                    </a:p>
                  </a:txBody>
                  <a:tcPr marL="6235" marR="6235" marT="623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000000"/>
                    </a:solidFill>
                  </a:tcPr>
                </a:tc>
                <a:tc rowSpan="2">
                  <a:txBody>
                    <a:bodyPr/>
                    <a:lstStyle/>
                    <a:p>
                      <a:pPr algn="ctr" rtl="0" fontAlgn="ctr">
                        <a:buNone/>
                      </a:pPr>
                      <a:r>
                        <a:rPr lang="en-IN" sz="1100" b="1" i="0" u="none" strike="noStrike" dirty="0">
                          <a:solidFill>
                            <a:srgbClr val="FFFFFF"/>
                          </a:solidFill>
                          <a:effectLst/>
                          <a:latin typeface="Cambria" panose="02040503050406030204" pitchFamily="18" charset="0"/>
                        </a:rPr>
                        <a:t>6 M</a:t>
                      </a:r>
                    </a:p>
                  </a:txBody>
                  <a:tcPr marL="6235" marR="6235" marT="623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000000"/>
                    </a:solidFill>
                  </a:tcPr>
                </a:tc>
                <a:tc rowSpan="2">
                  <a:txBody>
                    <a:bodyPr/>
                    <a:lstStyle/>
                    <a:p>
                      <a:pPr algn="ctr" rtl="0" fontAlgn="ctr">
                        <a:buNone/>
                      </a:pPr>
                      <a:r>
                        <a:rPr lang="en-IN" sz="1100" b="1" i="0" u="none" strike="noStrike">
                          <a:solidFill>
                            <a:srgbClr val="FFFFFF"/>
                          </a:solidFill>
                          <a:effectLst/>
                          <a:latin typeface="Cambria" panose="02040503050406030204" pitchFamily="18" charset="0"/>
                        </a:rPr>
                        <a:t>1 Y</a:t>
                      </a:r>
                    </a:p>
                  </a:txBody>
                  <a:tcPr marL="6235" marR="6235" marT="623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000000"/>
                    </a:solidFill>
                  </a:tcPr>
                </a:tc>
                <a:tc rowSpan="2">
                  <a:txBody>
                    <a:bodyPr/>
                    <a:lstStyle/>
                    <a:p>
                      <a:pPr algn="ctr" rtl="0" fontAlgn="ctr">
                        <a:buNone/>
                      </a:pPr>
                      <a:r>
                        <a:rPr lang="en-IN" sz="1100" b="1" i="0" u="none" strike="noStrike" dirty="0">
                          <a:solidFill>
                            <a:srgbClr val="FFFFFF"/>
                          </a:solidFill>
                          <a:effectLst/>
                          <a:latin typeface="Cambria" panose="02040503050406030204" pitchFamily="18" charset="0"/>
                        </a:rPr>
                        <a:t>2 Y</a:t>
                      </a:r>
                    </a:p>
                  </a:txBody>
                  <a:tcPr marL="6235" marR="6235" marT="623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000000"/>
                    </a:solidFill>
                  </a:tcPr>
                </a:tc>
                <a:tc rowSpan="2">
                  <a:txBody>
                    <a:bodyPr/>
                    <a:lstStyle/>
                    <a:p>
                      <a:pPr algn="ctr" rtl="0" fontAlgn="ctr">
                        <a:buNone/>
                      </a:pPr>
                      <a:r>
                        <a:rPr lang="en-IN" sz="1100" b="1" i="0" u="none" strike="noStrike" dirty="0">
                          <a:solidFill>
                            <a:srgbClr val="FFFFFF"/>
                          </a:solidFill>
                          <a:effectLst/>
                          <a:latin typeface="Cambria" panose="02040503050406030204" pitchFamily="18" charset="0"/>
                        </a:rPr>
                        <a:t>3 Y</a:t>
                      </a:r>
                    </a:p>
                  </a:txBody>
                  <a:tcPr marL="6235" marR="6235" marT="623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000000"/>
                    </a:solidFill>
                  </a:tcPr>
                </a:tc>
                <a:tc rowSpan="2">
                  <a:txBody>
                    <a:bodyPr/>
                    <a:lstStyle/>
                    <a:p>
                      <a:pPr algn="ctr" rtl="0" fontAlgn="ctr">
                        <a:buNone/>
                      </a:pPr>
                      <a:r>
                        <a:rPr lang="en-IN" sz="1100" b="1" i="0" u="none" strike="noStrike" dirty="0">
                          <a:solidFill>
                            <a:srgbClr val="FFFFFF"/>
                          </a:solidFill>
                          <a:effectLst/>
                          <a:latin typeface="Cambria" panose="02040503050406030204" pitchFamily="18" charset="0"/>
                        </a:rPr>
                        <a:t>5 Y</a:t>
                      </a:r>
                    </a:p>
                  </a:txBody>
                  <a:tcPr marL="6235" marR="6235" marT="623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000000"/>
                    </a:solidFill>
                  </a:tcPr>
                </a:tc>
                <a:tc rowSpan="2">
                  <a:txBody>
                    <a:bodyPr/>
                    <a:lstStyle/>
                    <a:p>
                      <a:pPr algn="ctr" rtl="0" fontAlgn="ctr">
                        <a:buNone/>
                      </a:pPr>
                      <a:r>
                        <a:rPr lang="en-IN" sz="1100" b="1" i="0" u="none" strike="noStrike" dirty="0">
                          <a:solidFill>
                            <a:srgbClr val="FFFFFF"/>
                          </a:solidFill>
                          <a:effectLst/>
                          <a:latin typeface="Cambria" panose="02040503050406030204" pitchFamily="18" charset="0"/>
                        </a:rPr>
                        <a:t>10 Y</a:t>
                      </a:r>
                    </a:p>
                  </a:txBody>
                  <a:tcPr marL="6235" marR="6235" marT="623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000000"/>
                    </a:solidFill>
                  </a:tcPr>
                </a:tc>
                <a:tc rowSpan="2">
                  <a:txBody>
                    <a:bodyPr/>
                    <a:lstStyle/>
                    <a:p>
                      <a:pPr algn="ctr" rtl="0" fontAlgn="ctr">
                        <a:buNone/>
                      </a:pPr>
                      <a:r>
                        <a:rPr lang="en-IN" sz="1100" b="1" i="0" u="none" strike="noStrike" dirty="0">
                          <a:solidFill>
                            <a:srgbClr val="FFFFFF"/>
                          </a:solidFill>
                          <a:effectLst/>
                          <a:latin typeface="Cambria" panose="02040503050406030204" pitchFamily="18" charset="0"/>
                        </a:rPr>
                        <a:t>SI</a:t>
                      </a:r>
                    </a:p>
                  </a:txBody>
                  <a:tcPr marL="6235" marR="6235" marT="623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000000"/>
                    </a:solidFill>
                  </a:tcPr>
                </a:tc>
                <a:tc gridSpan="4">
                  <a:txBody>
                    <a:bodyPr/>
                    <a:lstStyle/>
                    <a:p>
                      <a:pPr algn="ctr" rtl="0" fontAlgn="ctr">
                        <a:buNone/>
                      </a:pPr>
                      <a:r>
                        <a:rPr lang="en-IN" sz="1100" b="1" i="0" u="none" strike="noStrike">
                          <a:solidFill>
                            <a:srgbClr val="FFFFFF"/>
                          </a:solidFill>
                          <a:effectLst/>
                          <a:latin typeface="Cambria" panose="02040503050406030204" pitchFamily="18" charset="0"/>
                        </a:rPr>
                        <a:t>Market Allocation</a:t>
                      </a:r>
                    </a:p>
                  </a:txBody>
                  <a:tcPr marL="6235" marR="6235" marT="623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000000"/>
                    </a:solidFill>
                  </a:tcPr>
                </a:tc>
                <a:tc hMerge="1">
                  <a:txBody>
                    <a:bodyPr/>
                    <a:lstStyle/>
                    <a:p>
                      <a:endParaRPr lang="en-IN"/>
                    </a:p>
                  </a:txBody>
                  <a:tcPr/>
                </a:tc>
                <a:tc hMerge="1">
                  <a:txBody>
                    <a:bodyPr/>
                    <a:lstStyle/>
                    <a:p>
                      <a:endParaRPr lang="en-IN"/>
                    </a:p>
                  </a:txBody>
                  <a:tcPr/>
                </a:tc>
                <a:tc hMerge="1">
                  <a:txBody>
                    <a:bodyPr/>
                    <a:lstStyle/>
                    <a:p>
                      <a:endParaRPr lang="en-IN"/>
                    </a:p>
                  </a:txBody>
                  <a:tcPr/>
                </a:tc>
                <a:extLst>
                  <a:ext uri="{0D108BD9-81ED-4DB2-BD59-A6C34878D82A}">
                    <a16:rowId xmlns:a16="http://schemas.microsoft.com/office/drawing/2014/main" val="608544659"/>
                  </a:ext>
                </a:extLst>
              </a:tr>
              <a:tr h="613059">
                <a:tc vMerge="1">
                  <a:txBody>
                    <a:bodyPr/>
                    <a:lstStyle/>
                    <a:p>
                      <a:endParaRPr lang="en-IN"/>
                    </a:p>
                  </a:txBody>
                  <a:tcPr/>
                </a:tc>
                <a:tc vMerge="1">
                  <a:txBody>
                    <a:bodyPr/>
                    <a:lstStyle/>
                    <a:p>
                      <a:endParaRPr lang="en-IN"/>
                    </a:p>
                  </a:txBody>
                  <a:tcPr/>
                </a:tc>
                <a:tc vMerge="1">
                  <a:txBody>
                    <a:bodyPr/>
                    <a:lstStyle/>
                    <a:p>
                      <a:endParaRPr lang="en-IN"/>
                    </a:p>
                  </a:txBody>
                  <a:tcPr/>
                </a:tc>
                <a:tc vMerge="1">
                  <a:txBody>
                    <a:bodyPr/>
                    <a:lstStyle/>
                    <a:p>
                      <a:endParaRPr lang="en-IN"/>
                    </a:p>
                  </a:txBody>
                  <a:tcPr/>
                </a:tc>
                <a:tc vMerge="1">
                  <a:txBody>
                    <a:bodyPr/>
                    <a:lstStyle/>
                    <a:p>
                      <a:endParaRPr lang="en-IN"/>
                    </a:p>
                  </a:txBody>
                  <a:tcPr/>
                </a:tc>
                <a:tc vMerge="1">
                  <a:txBody>
                    <a:bodyPr/>
                    <a:lstStyle/>
                    <a:p>
                      <a:endParaRPr lang="en-IN"/>
                    </a:p>
                  </a:txBody>
                  <a:tcPr/>
                </a:tc>
                <a:tc vMerge="1">
                  <a:txBody>
                    <a:bodyPr/>
                    <a:lstStyle/>
                    <a:p>
                      <a:endParaRPr lang="en-IN"/>
                    </a:p>
                  </a:txBody>
                  <a:tcPr/>
                </a:tc>
                <a:tc vMerge="1">
                  <a:txBody>
                    <a:bodyPr/>
                    <a:lstStyle/>
                    <a:p>
                      <a:endParaRPr lang="en-IN"/>
                    </a:p>
                  </a:txBody>
                  <a:tcPr/>
                </a:tc>
                <a:tc vMerge="1">
                  <a:txBody>
                    <a:bodyPr/>
                    <a:lstStyle/>
                    <a:p>
                      <a:endParaRPr lang="en-IN"/>
                    </a:p>
                  </a:txBody>
                  <a:tcPr/>
                </a:tc>
                <a:tc vMerge="1">
                  <a:txBody>
                    <a:bodyPr/>
                    <a:lstStyle/>
                    <a:p>
                      <a:endParaRPr lang="en-IN"/>
                    </a:p>
                  </a:txBody>
                  <a:tcPr/>
                </a:tc>
                <a:tc vMerge="1">
                  <a:txBody>
                    <a:bodyPr/>
                    <a:lstStyle/>
                    <a:p>
                      <a:endParaRPr lang="en-IN"/>
                    </a:p>
                  </a:txBody>
                  <a:tcPr/>
                </a:tc>
                <a:tc vMerge="1">
                  <a:txBody>
                    <a:bodyPr/>
                    <a:lstStyle/>
                    <a:p>
                      <a:endParaRPr lang="en-IN"/>
                    </a:p>
                  </a:txBody>
                  <a:tcPr/>
                </a:tc>
                <a:tc>
                  <a:txBody>
                    <a:bodyPr/>
                    <a:lstStyle/>
                    <a:p>
                      <a:pPr algn="ctr" rtl="0" fontAlgn="ctr">
                        <a:buNone/>
                      </a:pPr>
                      <a:r>
                        <a:rPr lang="en-IN" sz="1100" b="1" i="0" u="none" strike="noStrike">
                          <a:solidFill>
                            <a:srgbClr val="FFFFFF"/>
                          </a:solidFill>
                          <a:effectLst/>
                          <a:latin typeface="Cambria" panose="02040503050406030204" pitchFamily="18" charset="0"/>
                        </a:rPr>
                        <a:t>Large Cap</a:t>
                      </a:r>
                    </a:p>
                  </a:txBody>
                  <a:tcPr marL="6235" marR="6235" marT="623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000000"/>
                    </a:solidFill>
                  </a:tcPr>
                </a:tc>
                <a:tc>
                  <a:txBody>
                    <a:bodyPr/>
                    <a:lstStyle/>
                    <a:p>
                      <a:pPr algn="ctr" rtl="0" fontAlgn="ctr">
                        <a:buNone/>
                      </a:pPr>
                      <a:r>
                        <a:rPr lang="en-IN" sz="1100" b="1" i="0" u="none" strike="noStrike" dirty="0">
                          <a:solidFill>
                            <a:srgbClr val="FFFFFF"/>
                          </a:solidFill>
                          <a:effectLst/>
                          <a:latin typeface="Cambria" panose="02040503050406030204" pitchFamily="18" charset="0"/>
                        </a:rPr>
                        <a:t>Mid </a:t>
                      </a:r>
                    </a:p>
                    <a:p>
                      <a:pPr algn="ctr" rtl="0" fontAlgn="ctr">
                        <a:buNone/>
                      </a:pPr>
                      <a:r>
                        <a:rPr lang="en-IN" sz="1100" b="1" i="0" u="none" strike="noStrike" dirty="0">
                          <a:solidFill>
                            <a:srgbClr val="FFFFFF"/>
                          </a:solidFill>
                          <a:effectLst/>
                          <a:latin typeface="Cambria" panose="02040503050406030204" pitchFamily="18" charset="0"/>
                        </a:rPr>
                        <a:t>Cap</a:t>
                      </a:r>
                    </a:p>
                  </a:txBody>
                  <a:tcPr marL="6235" marR="6235" marT="623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000000"/>
                    </a:solidFill>
                  </a:tcPr>
                </a:tc>
                <a:tc>
                  <a:txBody>
                    <a:bodyPr/>
                    <a:lstStyle/>
                    <a:p>
                      <a:pPr algn="ctr" rtl="0" fontAlgn="ctr">
                        <a:buNone/>
                      </a:pPr>
                      <a:r>
                        <a:rPr lang="en-IN" sz="1100" b="1" i="0" u="none" strike="noStrike" dirty="0">
                          <a:solidFill>
                            <a:srgbClr val="FFFFFF"/>
                          </a:solidFill>
                          <a:effectLst/>
                          <a:latin typeface="Cambria" panose="02040503050406030204" pitchFamily="18" charset="0"/>
                        </a:rPr>
                        <a:t>Small</a:t>
                      </a:r>
                    </a:p>
                    <a:p>
                      <a:pPr algn="ctr" rtl="0" fontAlgn="ctr">
                        <a:buNone/>
                      </a:pPr>
                      <a:r>
                        <a:rPr lang="en-IN" sz="1100" b="1" i="0" u="none" strike="noStrike" dirty="0">
                          <a:solidFill>
                            <a:srgbClr val="FFFFFF"/>
                          </a:solidFill>
                          <a:effectLst/>
                          <a:latin typeface="Cambria" panose="02040503050406030204" pitchFamily="18" charset="0"/>
                        </a:rPr>
                        <a:t> Cap</a:t>
                      </a:r>
                    </a:p>
                  </a:txBody>
                  <a:tcPr marL="6235" marR="6235" marT="623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000000"/>
                    </a:solidFill>
                  </a:tcPr>
                </a:tc>
                <a:tc>
                  <a:txBody>
                    <a:bodyPr/>
                    <a:lstStyle/>
                    <a:p>
                      <a:pPr algn="ctr" rtl="0" fontAlgn="ctr">
                        <a:buNone/>
                      </a:pPr>
                      <a:r>
                        <a:rPr lang="en-IN" sz="1100" b="1" i="0" u="none" strike="noStrike" dirty="0">
                          <a:solidFill>
                            <a:srgbClr val="FFFFFF"/>
                          </a:solidFill>
                          <a:effectLst/>
                          <a:latin typeface="Cambria" panose="02040503050406030204" pitchFamily="18" charset="0"/>
                        </a:rPr>
                        <a:t>Cash &amp; Cash </a:t>
                      </a:r>
                    </a:p>
                    <a:p>
                      <a:pPr algn="ctr" rtl="0" fontAlgn="ctr">
                        <a:buNone/>
                      </a:pPr>
                      <a:r>
                        <a:rPr lang="en-IN" sz="1100" b="1" i="0" u="none" strike="noStrike" dirty="0">
                          <a:solidFill>
                            <a:srgbClr val="FFFFFF"/>
                          </a:solidFill>
                          <a:effectLst/>
                          <a:latin typeface="Cambria" panose="02040503050406030204" pitchFamily="18" charset="0"/>
                        </a:rPr>
                        <a:t>Equivalents</a:t>
                      </a:r>
                    </a:p>
                  </a:txBody>
                  <a:tcPr marL="6235" marR="6235" marT="623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000000"/>
                    </a:solidFill>
                  </a:tcPr>
                </a:tc>
                <a:extLst>
                  <a:ext uri="{0D108BD9-81ED-4DB2-BD59-A6C34878D82A}">
                    <a16:rowId xmlns:a16="http://schemas.microsoft.com/office/drawing/2014/main" val="2629339871"/>
                  </a:ext>
                </a:extLst>
              </a:tr>
              <a:tr h="191108">
                <a:tc>
                  <a:txBody>
                    <a:bodyPr/>
                    <a:lstStyle/>
                    <a:p>
                      <a:pPr algn="l" rtl="0" fontAlgn="ctr">
                        <a:buNone/>
                      </a:pPr>
                      <a:r>
                        <a:rPr lang="en-IN" sz="1100" b="1" i="0" u="none" strike="noStrike">
                          <a:solidFill>
                            <a:srgbClr val="000000"/>
                          </a:solidFill>
                          <a:effectLst/>
                          <a:latin typeface="Cambria" panose="02040503050406030204" pitchFamily="18" charset="0"/>
                        </a:rPr>
                        <a:t>Large Cap Fund</a:t>
                      </a:r>
                    </a:p>
                  </a:txBody>
                  <a:tcPr marL="72000" marR="6235" marT="623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BFBFBF"/>
                    </a:solidFill>
                  </a:tcPr>
                </a:tc>
                <a:tc>
                  <a:txBody>
                    <a:bodyPr/>
                    <a:lstStyle/>
                    <a:p>
                      <a:pPr algn="ctr" rtl="0" fontAlgn="ctr">
                        <a:buNone/>
                      </a:pPr>
                      <a:r>
                        <a:rPr lang="en-IN" sz="1100" b="1" i="0" u="none" strike="noStrike">
                          <a:solidFill>
                            <a:srgbClr val="000000"/>
                          </a:solidFill>
                          <a:effectLst/>
                          <a:latin typeface="Cambria" panose="02040503050406030204" pitchFamily="18" charset="0"/>
                        </a:rPr>
                        <a:t> </a:t>
                      </a:r>
                    </a:p>
                  </a:txBody>
                  <a:tcPr marL="6235" marR="6235" marT="623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BFBFBF"/>
                    </a:solidFill>
                  </a:tcPr>
                </a:tc>
                <a:tc>
                  <a:txBody>
                    <a:bodyPr/>
                    <a:lstStyle/>
                    <a:p>
                      <a:pPr algn="ctr" rtl="0" fontAlgn="ctr">
                        <a:buNone/>
                      </a:pPr>
                      <a:r>
                        <a:rPr lang="en-IN" sz="1100" b="1" i="0" u="none" strike="noStrike">
                          <a:solidFill>
                            <a:srgbClr val="000000"/>
                          </a:solidFill>
                          <a:effectLst/>
                          <a:latin typeface="Cambria" panose="02040503050406030204" pitchFamily="18" charset="0"/>
                        </a:rPr>
                        <a:t> </a:t>
                      </a:r>
                    </a:p>
                  </a:txBody>
                  <a:tcPr marL="6235" marR="6235" marT="623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BFBFBF"/>
                    </a:solidFill>
                  </a:tcPr>
                </a:tc>
                <a:tc>
                  <a:txBody>
                    <a:bodyPr/>
                    <a:lstStyle/>
                    <a:p>
                      <a:pPr algn="ctr" rtl="0" fontAlgn="ctr">
                        <a:buNone/>
                      </a:pPr>
                      <a:r>
                        <a:rPr lang="en-IN" sz="1100" b="1" i="0" u="none" strike="noStrike">
                          <a:solidFill>
                            <a:srgbClr val="000000"/>
                          </a:solidFill>
                          <a:effectLst/>
                          <a:latin typeface="Cambria" panose="02040503050406030204" pitchFamily="18" charset="0"/>
                        </a:rPr>
                        <a:t> </a:t>
                      </a:r>
                    </a:p>
                  </a:txBody>
                  <a:tcPr marL="6235" marR="6235" marT="623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BFBFBF"/>
                    </a:solidFill>
                  </a:tcPr>
                </a:tc>
                <a:tc>
                  <a:txBody>
                    <a:bodyPr/>
                    <a:lstStyle/>
                    <a:p>
                      <a:pPr algn="ctr" rtl="0" fontAlgn="ctr">
                        <a:buNone/>
                      </a:pPr>
                      <a:r>
                        <a:rPr lang="en-IN" sz="1100" b="1" i="0" u="none" strike="noStrike">
                          <a:solidFill>
                            <a:srgbClr val="000000"/>
                          </a:solidFill>
                          <a:effectLst/>
                          <a:latin typeface="Cambria" panose="02040503050406030204" pitchFamily="18" charset="0"/>
                        </a:rPr>
                        <a:t> </a:t>
                      </a:r>
                    </a:p>
                  </a:txBody>
                  <a:tcPr marL="6235" marR="6235" marT="623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BFBFBF"/>
                    </a:solidFill>
                  </a:tcPr>
                </a:tc>
                <a:tc>
                  <a:txBody>
                    <a:bodyPr/>
                    <a:lstStyle/>
                    <a:p>
                      <a:pPr algn="ctr" rtl="0" fontAlgn="ctr">
                        <a:buNone/>
                      </a:pPr>
                      <a:r>
                        <a:rPr lang="en-IN" sz="1100" b="1" i="0" u="none" strike="noStrike">
                          <a:solidFill>
                            <a:srgbClr val="000000"/>
                          </a:solidFill>
                          <a:effectLst/>
                          <a:latin typeface="Cambria" panose="02040503050406030204" pitchFamily="18" charset="0"/>
                        </a:rPr>
                        <a:t> </a:t>
                      </a:r>
                    </a:p>
                  </a:txBody>
                  <a:tcPr marL="6235" marR="6235" marT="623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BFBFBF"/>
                    </a:solidFill>
                  </a:tcPr>
                </a:tc>
                <a:tc>
                  <a:txBody>
                    <a:bodyPr/>
                    <a:lstStyle/>
                    <a:p>
                      <a:pPr algn="ctr" rtl="0" fontAlgn="ctr">
                        <a:buNone/>
                      </a:pPr>
                      <a:r>
                        <a:rPr lang="en-IN" sz="1100" b="1" i="0" u="none" strike="noStrike">
                          <a:solidFill>
                            <a:srgbClr val="000000"/>
                          </a:solidFill>
                          <a:effectLst/>
                          <a:latin typeface="Cambria" panose="02040503050406030204" pitchFamily="18" charset="0"/>
                        </a:rPr>
                        <a:t> </a:t>
                      </a:r>
                    </a:p>
                  </a:txBody>
                  <a:tcPr marL="6235" marR="6235" marT="623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BFBFBF"/>
                    </a:solidFill>
                  </a:tcPr>
                </a:tc>
                <a:tc>
                  <a:txBody>
                    <a:bodyPr/>
                    <a:lstStyle/>
                    <a:p>
                      <a:pPr algn="ctr" rtl="0" fontAlgn="ctr">
                        <a:buNone/>
                      </a:pPr>
                      <a:r>
                        <a:rPr lang="en-IN" sz="1100" b="1" i="0" u="none" strike="noStrike">
                          <a:solidFill>
                            <a:srgbClr val="000000"/>
                          </a:solidFill>
                          <a:effectLst/>
                          <a:latin typeface="Cambria" panose="02040503050406030204" pitchFamily="18" charset="0"/>
                        </a:rPr>
                        <a:t> </a:t>
                      </a:r>
                    </a:p>
                  </a:txBody>
                  <a:tcPr marL="6235" marR="6235" marT="623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BFBFBF"/>
                    </a:solidFill>
                  </a:tcPr>
                </a:tc>
                <a:tc>
                  <a:txBody>
                    <a:bodyPr/>
                    <a:lstStyle/>
                    <a:p>
                      <a:pPr algn="ctr" rtl="0" fontAlgn="ctr">
                        <a:buNone/>
                      </a:pPr>
                      <a:r>
                        <a:rPr lang="en-IN" sz="1100" b="1" i="0" u="none" strike="noStrike">
                          <a:solidFill>
                            <a:srgbClr val="000000"/>
                          </a:solidFill>
                          <a:effectLst/>
                          <a:latin typeface="Cambria" panose="02040503050406030204" pitchFamily="18" charset="0"/>
                        </a:rPr>
                        <a:t> </a:t>
                      </a:r>
                    </a:p>
                  </a:txBody>
                  <a:tcPr marL="6235" marR="6235" marT="623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BFBFBF"/>
                    </a:solidFill>
                  </a:tcPr>
                </a:tc>
                <a:tc>
                  <a:txBody>
                    <a:bodyPr/>
                    <a:lstStyle/>
                    <a:p>
                      <a:pPr algn="ctr" rtl="0" fontAlgn="ctr">
                        <a:buNone/>
                      </a:pPr>
                      <a:r>
                        <a:rPr lang="en-IN" sz="1100" b="1" i="0" u="none" strike="noStrike">
                          <a:solidFill>
                            <a:srgbClr val="000000"/>
                          </a:solidFill>
                          <a:effectLst/>
                          <a:latin typeface="Cambria" panose="02040503050406030204" pitchFamily="18" charset="0"/>
                        </a:rPr>
                        <a:t> </a:t>
                      </a:r>
                    </a:p>
                  </a:txBody>
                  <a:tcPr marL="6235" marR="6235" marT="623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BFBFBF"/>
                    </a:solidFill>
                  </a:tcPr>
                </a:tc>
                <a:tc>
                  <a:txBody>
                    <a:bodyPr/>
                    <a:lstStyle/>
                    <a:p>
                      <a:pPr algn="ctr" fontAlgn="ctr">
                        <a:buNone/>
                      </a:pPr>
                      <a:r>
                        <a:rPr lang="en-IN" sz="1100" b="0" i="0" u="none" strike="noStrike">
                          <a:solidFill>
                            <a:srgbClr val="000000"/>
                          </a:solidFill>
                          <a:effectLst/>
                          <a:latin typeface="Cambria" panose="02040503050406030204" pitchFamily="18" charset="0"/>
                        </a:rPr>
                        <a:t> </a:t>
                      </a:r>
                    </a:p>
                  </a:txBody>
                  <a:tcPr marL="6235" marR="6235" marT="623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BFBFBF"/>
                    </a:solidFill>
                  </a:tcPr>
                </a:tc>
                <a:tc>
                  <a:txBody>
                    <a:bodyPr/>
                    <a:lstStyle/>
                    <a:p>
                      <a:pPr algn="ctr" rtl="0" fontAlgn="ctr">
                        <a:buNone/>
                      </a:pPr>
                      <a:r>
                        <a:rPr lang="en-IN" sz="1100" b="1" i="0" u="none" strike="noStrike">
                          <a:solidFill>
                            <a:srgbClr val="000000"/>
                          </a:solidFill>
                          <a:effectLst/>
                          <a:latin typeface="Cambria" panose="02040503050406030204" pitchFamily="18" charset="0"/>
                        </a:rPr>
                        <a:t> </a:t>
                      </a:r>
                    </a:p>
                  </a:txBody>
                  <a:tcPr marL="6235" marR="6235" marT="623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BFBFBF"/>
                    </a:solidFill>
                  </a:tcPr>
                </a:tc>
                <a:tc>
                  <a:txBody>
                    <a:bodyPr/>
                    <a:lstStyle/>
                    <a:p>
                      <a:pPr algn="ctr" rtl="0" fontAlgn="ctr">
                        <a:buNone/>
                      </a:pPr>
                      <a:r>
                        <a:rPr lang="en-IN" sz="1100" b="1" i="0" u="none" strike="noStrike">
                          <a:solidFill>
                            <a:srgbClr val="000000"/>
                          </a:solidFill>
                          <a:effectLst/>
                          <a:latin typeface="Cambria" panose="02040503050406030204" pitchFamily="18" charset="0"/>
                        </a:rPr>
                        <a:t> </a:t>
                      </a:r>
                    </a:p>
                  </a:txBody>
                  <a:tcPr marL="6235" marR="6235" marT="623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BFBFBF"/>
                    </a:solidFill>
                  </a:tcPr>
                </a:tc>
                <a:tc>
                  <a:txBody>
                    <a:bodyPr/>
                    <a:lstStyle/>
                    <a:p>
                      <a:pPr algn="ctr" rtl="0" fontAlgn="ctr">
                        <a:buNone/>
                      </a:pPr>
                      <a:r>
                        <a:rPr lang="en-IN" sz="1100" b="1" i="0" u="none" strike="noStrike">
                          <a:solidFill>
                            <a:srgbClr val="000000"/>
                          </a:solidFill>
                          <a:effectLst/>
                          <a:latin typeface="Cambria" panose="02040503050406030204" pitchFamily="18" charset="0"/>
                        </a:rPr>
                        <a:t> </a:t>
                      </a:r>
                    </a:p>
                  </a:txBody>
                  <a:tcPr marL="6235" marR="6235" marT="623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BFBFBF"/>
                    </a:solidFill>
                  </a:tcPr>
                </a:tc>
                <a:tc>
                  <a:txBody>
                    <a:bodyPr/>
                    <a:lstStyle/>
                    <a:p>
                      <a:pPr algn="ctr" rtl="0" fontAlgn="ctr">
                        <a:buNone/>
                      </a:pPr>
                      <a:r>
                        <a:rPr lang="en-IN" sz="1100" b="1" i="0" u="none" strike="noStrike">
                          <a:solidFill>
                            <a:srgbClr val="000000"/>
                          </a:solidFill>
                          <a:effectLst/>
                          <a:latin typeface="Cambria" panose="02040503050406030204" pitchFamily="18" charset="0"/>
                        </a:rPr>
                        <a:t> </a:t>
                      </a:r>
                    </a:p>
                  </a:txBody>
                  <a:tcPr marL="6235" marR="6235" marT="623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BFBFBF"/>
                    </a:solidFill>
                  </a:tcPr>
                </a:tc>
                <a:tc>
                  <a:txBody>
                    <a:bodyPr/>
                    <a:lstStyle/>
                    <a:p>
                      <a:pPr algn="ctr" rtl="0" fontAlgn="ctr">
                        <a:buNone/>
                      </a:pPr>
                      <a:r>
                        <a:rPr lang="en-IN" sz="1100" b="1" i="0" u="none" strike="noStrike">
                          <a:solidFill>
                            <a:srgbClr val="000000"/>
                          </a:solidFill>
                          <a:effectLst/>
                          <a:latin typeface="Cambria" panose="02040503050406030204" pitchFamily="18" charset="0"/>
                        </a:rPr>
                        <a:t> </a:t>
                      </a:r>
                    </a:p>
                  </a:txBody>
                  <a:tcPr marL="6235" marR="6235" marT="623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BFBFBF"/>
                    </a:solidFill>
                  </a:tcPr>
                </a:tc>
                <a:extLst>
                  <a:ext uri="{0D108BD9-81ED-4DB2-BD59-A6C34878D82A}">
                    <a16:rowId xmlns:a16="http://schemas.microsoft.com/office/drawing/2014/main" val="1707660875"/>
                  </a:ext>
                </a:extLst>
              </a:tr>
              <a:tr h="194891">
                <a:tc>
                  <a:txBody>
                    <a:bodyPr/>
                    <a:lstStyle/>
                    <a:p>
                      <a:pPr algn="l" rtl="0" fontAlgn="ctr">
                        <a:buNone/>
                      </a:pPr>
                      <a:r>
                        <a:rPr lang="en-IN" sz="1100" b="0" i="0" u="none" strike="noStrike" dirty="0">
                          <a:solidFill>
                            <a:srgbClr val="000000"/>
                          </a:solidFill>
                          <a:effectLst/>
                          <a:latin typeface="Cambria" panose="02040503050406030204" pitchFamily="18" charset="0"/>
                        </a:rPr>
                        <a:t>ICICI Prudential Large cap</a:t>
                      </a:r>
                    </a:p>
                  </a:txBody>
                  <a:tcPr marL="72000" marR="6235" marT="623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95000"/>
                      </a:schemeClr>
                    </a:solidFill>
                  </a:tcPr>
                </a:tc>
                <a:tc>
                  <a:txBody>
                    <a:bodyPr/>
                    <a:lstStyle/>
                    <a:p>
                      <a:pPr algn="ctr" rtl="0" fontAlgn="ctr">
                        <a:buNone/>
                      </a:pPr>
                      <a:r>
                        <a:rPr lang="en-IN" sz="1100" b="0" i="0" u="none" strike="noStrike" dirty="0">
                          <a:solidFill>
                            <a:srgbClr val="000000"/>
                          </a:solidFill>
                          <a:effectLst/>
                          <a:latin typeface="Cambria" panose="02040503050406030204" pitchFamily="18" charset="0"/>
                        </a:rPr>
                        <a:t>16-Mar-09</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95000"/>
                      </a:schemeClr>
                    </a:solidFill>
                  </a:tcPr>
                </a:tc>
                <a:tc>
                  <a:txBody>
                    <a:bodyPr/>
                    <a:lstStyle/>
                    <a:p>
                      <a:pPr algn="ctr" rtl="0" fontAlgn="ctr">
                        <a:buNone/>
                      </a:pPr>
                      <a:r>
                        <a:rPr lang="en-IN" sz="1100" b="0" i="0" u="none" strike="noStrike" dirty="0">
                          <a:solidFill>
                            <a:schemeClr val="tx1"/>
                          </a:solidFill>
                          <a:effectLst/>
                          <a:latin typeface="Cambria" panose="02040503050406030204" pitchFamily="18" charset="0"/>
                        </a:rPr>
                        <a:t>₹ 905</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tc>
                  <a:txBody>
                    <a:bodyPr/>
                    <a:lstStyle/>
                    <a:p>
                      <a:pPr algn="ctr" rtl="0" fontAlgn="ctr">
                        <a:buNone/>
                      </a:pPr>
                      <a:r>
                        <a:rPr lang="en-IN" sz="1100" b="0" i="0" u="none" strike="noStrike">
                          <a:solidFill>
                            <a:schemeClr val="tx1"/>
                          </a:solidFill>
                          <a:effectLst/>
                          <a:latin typeface="Cambria" panose="02040503050406030204" pitchFamily="18" charset="0"/>
                        </a:rPr>
                        <a:t>3.4%</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tc>
                  <a:txBody>
                    <a:bodyPr/>
                    <a:lstStyle/>
                    <a:p>
                      <a:pPr algn="ctr" rtl="0" fontAlgn="ctr">
                        <a:buNone/>
                      </a:pPr>
                      <a:r>
                        <a:rPr lang="en-IN" sz="1100" b="0" i="0" u="none" strike="noStrike" dirty="0">
                          <a:solidFill>
                            <a:schemeClr val="tx1"/>
                          </a:solidFill>
                          <a:effectLst/>
                          <a:latin typeface="Cambria" panose="02040503050406030204" pitchFamily="18" charset="0"/>
                        </a:rPr>
                        <a:t>6.4%</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tc>
                  <a:txBody>
                    <a:bodyPr/>
                    <a:lstStyle/>
                    <a:p>
                      <a:pPr algn="ctr" rtl="0" fontAlgn="ctr">
                        <a:buNone/>
                      </a:pPr>
                      <a:r>
                        <a:rPr lang="en-IN" sz="1100" b="0" i="0" u="none" strike="noStrike">
                          <a:solidFill>
                            <a:schemeClr val="tx1"/>
                          </a:solidFill>
                          <a:effectLst/>
                          <a:latin typeface="Cambria" panose="02040503050406030204" pitchFamily="18" charset="0"/>
                        </a:rPr>
                        <a:t>3.4%</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tc>
                  <a:txBody>
                    <a:bodyPr/>
                    <a:lstStyle/>
                    <a:p>
                      <a:pPr algn="ctr" rtl="0" fontAlgn="ctr">
                        <a:buNone/>
                      </a:pPr>
                      <a:r>
                        <a:rPr lang="en-IN" sz="1100" b="0" i="0" u="none" strike="noStrike" dirty="0">
                          <a:solidFill>
                            <a:schemeClr val="tx1"/>
                          </a:solidFill>
                          <a:effectLst/>
                          <a:latin typeface="Cambria" panose="02040503050406030204" pitchFamily="18" charset="0"/>
                        </a:rPr>
                        <a:t>7.5%</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tc>
                  <a:txBody>
                    <a:bodyPr/>
                    <a:lstStyle/>
                    <a:p>
                      <a:pPr algn="ctr" rtl="0" fontAlgn="ctr">
                        <a:buNone/>
                      </a:pPr>
                      <a:r>
                        <a:rPr lang="en-IN" sz="1100" b="0" i="0" u="none" strike="noStrike" dirty="0">
                          <a:solidFill>
                            <a:schemeClr val="tx1"/>
                          </a:solidFill>
                          <a:effectLst/>
                          <a:latin typeface="Cambria" panose="02040503050406030204" pitchFamily="18" charset="0"/>
                        </a:rPr>
                        <a:t>3.3%</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tc>
                  <a:txBody>
                    <a:bodyPr/>
                    <a:lstStyle/>
                    <a:p>
                      <a:pPr algn="ctr" rtl="0" fontAlgn="ctr">
                        <a:buNone/>
                      </a:pPr>
                      <a:r>
                        <a:rPr lang="en-IN" sz="1100" b="0" i="0" u="none" strike="noStrike" dirty="0">
                          <a:solidFill>
                            <a:schemeClr val="tx1"/>
                          </a:solidFill>
                          <a:effectLst/>
                          <a:latin typeface="Cambria" panose="02040503050406030204" pitchFamily="18" charset="0"/>
                        </a:rPr>
                        <a:t>17.6%</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tc>
                  <a:txBody>
                    <a:bodyPr/>
                    <a:lstStyle/>
                    <a:p>
                      <a:pPr algn="ctr" rtl="0" fontAlgn="ctr">
                        <a:buNone/>
                      </a:pPr>
                      <a:r>
                        <a:rPr lang="en-IN" sz="1100" b="0" i="0" u="none" strike="noStrike">
                          <a:solidFill>
                            <a:schemeClr val="tx1"/>
                          </a:solidFill>
                          <a:effectLst/>
                          <a:latin typeface="Cambria" panose="02040503050406030204" pitchFamily="18" charset="0"/>
                        </a:rPr>
                        <a:t>15.5%</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tc>
                  <a:txBody>
                    <a:bodyPr/>
                    <a:lstStyle/>
                    <a:p>
                      <a:pPr algn="ctr" rtl="0" fontAlgn="ctr">
                        <a:buNone/>
                      </a:pPr>
                      <a:r>
                        <a:rPr lang="en-IN" sz="1100" b="0" i="0" u="none" strike="noStrike" dirty="0">
                          <a:solidFill>
                            <a:schemeClr val="tx1"/>
                          </a:solidFill>
                          <a:effectLst/>
                          <a:latin typeface="Cambria" panose="02040503050406030204" pitchFamily="18" charset="0"/>
                        </a:rPr>
                        <a:t>15.0%</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tc>
                  <a:txBody>
                    <a:bodyPr/>
                    <a:lstStyle/>
                    <a:p>
                      <a:pPr algn="ctr" rtl="0" fontAlgn="ctr">
                        <a:buNone/>
                      </a:pPr>
                      <a:r>
                        <a:rPr lang="en-IN" sz="1100" b="0" i="0" u="none" strike="noStrike" dirty="0">
                          <a:solidFill>
                            <a:schemeClr val="tx1"/>
                          </a:solidFill>
                          <a:effectLst/>
                          <a:latin typeface="Cambria" panose="02040503050406030204" pitchFamily="18" charset="0"/>
                        </a:rPr>
                        <a:t>16.0%</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tc>
                  <a:txBody>
                    <a:bodyPr/>
                    <a:lstStyle/>
                    <a:p>
                      <a:pPr algn="ctr" rtl="0" fontAlgn="ctr">
                        <a:buNone/>
                      </a:pPr>
                      <a:r>
                        <a:rPr lang="en-IN" sz="1100" b="0" i="0" u="none" strike="noStrike" dirty="0">
                          <a:solidFill>
                            <a:schemeClr val="tx1"/>
                          </a:solidFill>
                          <a:effectLst/>
                          <a:latin typeface="Cambria" panose="02040503050406030204" pitchFamily="18" charset="0"/>
                        </a:rPr>
                        <a:t>91.4%</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tc>
                  <a:txBody>
                    <a:bodyPr/>
                    <a:lstStyle/>
                    <a:p>
                      <a:pPr algn="ctr" rtl="0" fontAlgn="ctr">
                        <a:buNone/>
                      </a:pPr>
                      <a:r>
                        <a:rPr lang="en-IN" sz="1100" b="0" i="0" u="none" strike="noStrike" dirty="0">
                          <a:solidFill>
                            <a:schemeClr val="tx1"/>
                          </a:solidFill>
                          <a:effectLst/>
                          <a:latin typeface="Cambria" panose="02040503050406030204" pitchFamily="18" charset="0"/>
                        </a:rPr>
                        <a:t>5.7%</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tc>
                  <a:txBody>
                    <a:bodyPr/>
                    <a:lstStyle/>
                    <a:p>
                      <a:pPr algn="ctr" rtl="0" fontAlgn="ctr">
                        <a:buNone/>
                      </a:pPr>
                      <a:r>
                        <a:rPr lang="en-IN" sz="1100" b="0" i="0" u="none" strike="noStrike" dirty="0">
                          <a:solidFill>
                            <a:schemeClr val="tx1"/>
                          </a:solidFill>
                          <a:effectLst/>
                          <a:latin typeface="Cambria" panose="02040503050406030204" pitchFamily="18" charset="0"/>
                        </a:rPr>
                        <a:t>0.4%</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tc>
                  <a:txBody>
                    <a:bodyPr/>
                    <a:lstStyle/>
                    <a:p>
                      <a:pPr algn="ctr" rtl="0" fontAlgn="ctr">
                        <a:buNone/>
                      </a:pPr>
                      <a:r>
                        <a:rPr lang="en-IN" sz="1100" b="0" i="0" u="none" strike="noStrike" dirty="0">
                          <a:solidFill>
                            <a:schemeClr val="tx1"/>
                          </a:solidFill>
                          <a:effectLst/>
                          <a:latin typeface="Cambria" panose="02040503050406030204" pitchFamily="18" charset="0"/>
                        </a:rPr>
                        <a:t>2.5%</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extLst>
                  <a:ext uri="{0D108BD9-81ED-4DB2-BD59-A6C34878D82A}">
                    <a16:rowId xmlns:a16="http://schemas.microsoft.com/office/drawing/2014/main" val="361475576"/>
                  </a:ext>
                </a:extLst>
              </a:tr>
              <a:tr h="194891">
                <a:tc>
                  <a:txBody>
                    <a:bodyPr/>
                    <a:lstStyle/>
                    <a:p>
                      <a:pPr algn="l" rtl="0" fontAlgn="ctr">
                        <a:buNone/>
                      </a:pPr>
                      <a:r>
                        <a:rPr lang="en-IN" sz="1100" b="0" i="0" u="none" strike="noStrike" dirty="0">
                          <a:solidFill>
                            <a:srgbClr val="000000"/>
                          </a:solidFill>
                          <a:effectLst/>
                          <a:latin typeface="Cambria" panose="02040503050406030204" pitchFamily="18" charset="0"/>
                        </a:rPr>
                        <a:t>Renaissance Opportunities Portfolio</a:t>
                      </a:r>
                    </a:p>
                  </a:txBody>
                  <a:tcPr marL="72000" marR="6235" marT="623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95000"/>
                      </a:schemeClr>
                    </a:solidFill>
                  </a:tcPr>
                </a:tc>
                <a:tc>
                  <a:txBody>
                    <a:bodyPr/>
                    <a:lstStyle/>
                    <a:p>
                      <a:pPr algn="ctr" rtl="0" fontAlgn="ctr">
                        <a:buNone/>
                      </a:pPr>
                      <a:r>
                        <a:rPr lang="en-IN" sz="1100" b="0" i="0" u="none" strike="noStrike">
                          <a:solidFill>
                            <a:srgbClr val="000000"/>
                          </a:solidFill>
                          <a:effectLst/>
                          <a:latin typeface="Cambria" panose="02040503050406030204" pitchFamily="18" charset="0"/>
                        </a:rPr>
                        <a:t>01-Jan-18</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tc>
                  <a:txBody>
                    <a:bodyPr/>
                    <a:lstStyle/>
                    <a:p>
                      <a:pPr algn="ctr" rtl="0" fontAlgn="ctr">
                        <a:buNone/>
                      </a:pPr>
                      <a:r>
                        <a:rPr lang="en-IN" sz="1100" b="0" i="0" u="none" strike="noStrike" dirty="0">
                          <a:solidFill>
                            <a:schemeClr val="tx1"/>
                          </a:solidFill>
                          <a:effectLst/>
                          <a:latin typeface="Cambria" panose="02040503050406030204" pitchFamily="18" charset="0"/>
                        </a:rPr>
                        <a:t>₹ 586</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tc>
                  <a:txBody>
                    <a:bodyPr/>
                    <a:lstStyle/>
                    <a:p>
                      <a:pPr algn="ctr" rtl="0" fontAlgn="ctr">
                        <a:buNone/>
                      </a:pPr>
                      <a:r>
                        <a:rPr lang="en-IN" sz="1100" b="0" i="0" u="none" strike="noStrike" dirty="0">
                          <a:solidFill>
                            <a:schemeClr val="tx1"/>
                          </a:solidFill>
                          <a:effectLst/>
                          <a:latin typeface="Cambria" panose="02040503050406030204" pitchFamily="18" charset="0"/>
                        </a:rPr>
                        <a:t>4.9%</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tc>
                  <a:txBody>
                    <a:bodyPr/>
                    <a:lstStyle/>
                    <a:p>
                      <a:pPr algn="ctr" rtl="0" fontAlgn="ctr">
                        <a:buNone/>
                      </a:pPr>
                      <a:r>
                        <a:rPr lang="en-IN" sz="1100" b="0" i="0" u="none" strike="noStrike" dirty="0">
                          <a:solidFill>
                            <a:schemeClr val="tx1"/>
                          </a:solidFill>
                          <a:effectLst/>
                          <a:latin typeface="Cambria" panose="02040503050406030204" pitchFamily="18" charset="0"/>
                        </a:rPr>
                        <a:t>4.4%</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tc>
                  <a:txBody>
                    <a:bodyPr/>
                    <a:lstStyle/>
                    <a:p>
                      <a:pPr algn="ctr" rtl="0" fontAlgn="ctr">
                        <a:buNone/>
                      </a:pPr>
                      <a:r>
                        <a:rPr lang="en-IN" sz="1100" b="0" i="0" u="none" strike="noStrike" dirty="0">
                          <a:solidFill>
                            <a:schemeClr val="tx1"/>
                          </a:solidFill>
                          <a:effectLst/>
                          <a:latin typeface="Cambria" panose="02040503050406030204" pitchFamily="18" charset="0"/>
                        </a:rPr>
                        <a:t>-1.3%</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tc>
                  <a:txBody>
                    <a:bodyPr/>
                    <a:lstStyle/>
                    <a:p>
                      <a:pPr algn="ctr" rtl="0" fontAlgn="ctr">
                        <a:buNone/>
                      </a:pPr>
                      <a:r>
                        <a:rPr lang="en-IN" sz="1100" b="0" i="0" u="none" strike="noStrike" dirty="0">
                          <a:solidFill>
                            <a:schemeClr val="tx1"/>
                          </a:solidFill>
                          <a:effectLst/>
                          <a:latin typeface="Cambria" panose="02040503050406030204" pitchFamily="18" charset="0"/>
                        </a:rPr>
                        <a:t>-0.8%</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tc>
                  <a:txBody>
                    <a:bodyPr/>
                    <a:lstStyle/>
                    <a:p>
                      <a:pPr algn="ctr" rtl="0" fontAlgn="ctr">
                        <a:buNone/>
                      </a:pPr>
                      <a:r>
                        <a:rPr lang="en-IN" sz="1100" b="0" i="0" u="none" strike="noStrike" dirty="0">
                          <a:solidFill>
                            <a:schemeClr val="tx1"/>
                          </a:solidFill>
                          <a:effectLst/>
                          <a:latin typeface="Cambria" panose="02040503050406030204" pitchFamily="18" charset="0"/>
                        </a:rPr>
                        <a:t>1.9%</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tc>
                  <a:txBody>
                    <a:bodyPr/>
                    <a:lstStyle/>
                    <a:p>
                      <a:pPr algn="ctr" rtl="0" fontAlgn="ctr">
                        <a:buNone/>
                      </a:pPr>
                      <a:r>
                        <a:rPr lang="en-IN" sz="1100" b="0" i="0" u="none" strike="noStrike" dirty="0">
                          <a:solidFill>
                            <a:schemeClr val="tx1"/>
                          </a:solidFill>
                          <a:effectLst/>
                          <a:latin typeface="Cambria" panose="02040503050406030204" pitchFamily="18" charset="0"/>
                        </a:rPr>
                        <a:t>9.8%</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tc>
                  <a:txBody>
                    <a:bodyPr/>
                    <a:lstStyle/>
                    <a:p>
                      <a:pPr algn="ctr" rtl="0" fontAlgn="ctr">
                        <a:buNone/>
                      </a:pPr>
                      <a:r>
                        <a:rPr lang="en-IN" sz="1100" b="0" i="0" u="none" strike="noStrike" dirty="0">
                          <a:solidFill>
                            <a:schemeClr val="tx1"/>
                          </a:solidFill>
                          <a:effectLst/>
                          <a:latin typeface="Cambria" panose="02040503050406030204" pitchFamily="18" charset="0"/>
                        </a:rPr>
                        <a:t>13.8%</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tc>
                  <a:txBody>
                    <a:bodyPr/>
                    <a:lstStyle/>
                    <a:p>
                      <a:pPr algn="ctr" rtl="0" fontAlgn="ctr">
                        <a:buNone/>
                      </a:pPr>
                      <a:r>
                        <a:rPr lang="en-IN" sz="1100" b="0" i="0" u="none" strike="noStrike" dirty="0">
                          <a:solidFill>
                            <a:schemeClr val="tx1"/>
                          </a:solidFill>
                          <a:effectLst/>
                          <a:latin typeface="Cambria" panose="02040503050406030204" pitchFamily="18" charset="0"/>
                        </a:rPr>
                        <a:t>-</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tc>
                  <a:txBody>
                    <a:bodyPr/>
                    <a:lstStyle/>
                    <a:p>
                      <a:pPr algn="ctr" rtl="0" fontAlgn="ctr">
                        <a:buNone/>
                      </a:pPr>
                      <a:r>
                        <a:rPr lang="en-IN" sz="1100" b="0" i="0" u="none" strike="noStrike" dirty="0">
                          <a:solidFill>
                            <a:schemeClr val="tx1"/>
                          </a:solidFill>
                          <a:effectLst/>
                          <a:latin typeface="Cambria" panose="02040503050406030204" pitchFamily="18" charset="0"/>
                        </a:rPr>
                        <a:t>11.3%</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tc>
                  <a:txBody>
                    <a:bodyPr/>
                    <a:lstStyle/>
                    <a:p>
                      <a:pPr algn="ctr" rtl="0" fontAlgn="ctr">
                        <a:buNone/>
                      </a:pPr>
                      <a:r>
                        <a:rPr lang="en-IN" sz="1100" b="0" i="0" u="none" strike="noStrike">
                          <a:solidFill>
                            <a:schemeClr val="tx1"/>
                          </a:solidFill>
                          <a:effectLst/>
                          <a:latin typeface="Cambria" panose="02040503050406030204" pitchFamily="18" charset="0"/>
                        </a:rPr>
                        <a:t>67.0%</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tc>
                  <a:txBody>
                    <a:bodyPr/>
                    <a:lstStyle/>
                    <a:p>
                      <a:pPr algn="ctr" rtl="0" fontAlgn="ctr">
                        <a:buNone/>
                      </a:pPr>
                      <a:r>
                        <a:rPr lang="en-IN" sz="1100" b="0" i="0" u="none" strike="noStrike">
                          <a:solidFill>
                            <a:schemeClr val="tx1"/>
                          </a:solidFill>
                          <a:effectLst/>
                          <a:latin typeface="Cambria" panose="02040503050406030204" pitchFamily="18" charset="0"/>
                        </a:rPr>
                        <a:t>23.0%</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tc>
                  <a:txBody>
                    <a:bodyPr/>
                    <a:lstStyle/>
                    <a:p>
                      <a:pPr algn="ctr" rtl="0" fontAlgn="ctr">
                        <a:buNone/>
                      </a:pPr>
                      <a:r>
                        <a:rPr lang="en-IN" sz="1100" b="0" i="0" u="none" strike="noStrike">
                          <a:solidFill>
                            <a:schemeClr val="tx1"/>
                          </a:solidFill>
                          <a:effectLst/>
                          <a:latin typeface="Cambria" panose="02040503050406030204" pitchFamily="18" charset="0"/>
                        </a:rPr>
                        <a:t>9.0%</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tc>
                  <a:txBody>
                    <a:bodyPr/>
                    <a:lstStyle/>
                    <a:p>
                      <a:pPr algn="ctr" rtl="0" fontAlgn="ctr">
                        <a:buNone/>
                      </a:pPr>
                      <a:r>
                        <a:rPr lang="en-IN" sz="1100" b="0" i="0" u="none" strike="noStrike" dirty="0">
                          <a:solidFill>
                            <a:schemeClr val="tx1"/>
                          </a:solidFill>
                          <a:effectLst/>
                          <a:latin typeface="Cambria" panose="02040503050406030204" pitchFamily="18" charset="0"/>
                        </a:rPr>
                        <a:t>1.0%</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extLst>
                  <a:ext uri="{0D108BD9-81ED-4DB2-BD59-A6C34878D82A}">
                    <a16:rowId xmlns:a16="http://schemas.microsoft.com/office/drawing/2014/main" val="1601770441"/>
                  </a:ext>
                </a:extLst>
              </a:tr>
              <a:tr h="194891">
                <a:tc>
                  <a:txBody>
                    <a:bodyPr/>
                    <a:lstStyle/>
                    <a:p>
                      <a:pPr algn="l" rtl="0" fontAlgn="ctr">
                        <a:buNone/>
                      </a:pPr>
                      <a:r>
                        <a:rPr lang="en-IN" sz="1100" b="1" i="0" u="none" strike="noStrike" dirty="0">
                          <a:solidFill>
                            <a:srgbClr val="000000"/>
                          </a:solidFill>
                          <a:effectLst/>
                          <a:latin typeface="Cambria" panose="02040503050406030204" pitchFamily="18" charset="0"/>
                        </a:rPr>
                        <a:t>Multi Cap Fund</a:t>
                      </a:r>
                    </a:p>
                  </a:txBody>
                  <a:tcPr marL="72000" marR="6235" marT="623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BFBFBF"/>
                    </a:solidFill>
                  </a:tcPr>
                </a:tc>
                <a:tc>
                  <a:txBody>
                    <a:bodyPr/>
                    <a:lstStyle/>
                    <a:p>
                      <a:pPr algn="ctr" rtl="0" fontAlgn="ctr">
                        <a:buNone/>
                      </a:pPr>
                      <a:r>
                        <a:rPr lang="en-IN" sz="1100" b="1" i="0" u="none" strike="noStrike">
                          <a:solidFill>
                            <a:srgbClr val="000000"/>
                          </a:solidFill>
                          <a:effectLst/>
                          <a:latin typeface="Cambria" panose="02040503050406030204" pitchFamily="18" charset="0"/>
                        </a:rPr>
                        <a:t> </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BFBFBF"/>
                    </a:solidFill>
                  </a:tcPr>
                </a:tc>
                <a:tc>
                  <a:txBody>
                    <a:bodyPr/>
                    <a:lstStyle/>
                    <a:p>
                      <a:pPr algn="ctr" rtl="0" fontAlgn="ctr">
                        <a:buNone/>
                      </a:pPr>
                      <a:r>
                        <a:rPr lang="en-IN" sz="1100" b="1" i="0" u="none" strike="noStrike" dirty="0">
                          <a:solidFill>
                            <a:schemeClr val="tx1"/>
                          </a:solidFill>
                          <a:effectLst/>
                          <a:latin typeface="Cambria" panose="02040503050406030204" pitchFamily="18" charset="0"/>
                        </a:rPr>
                        <a:t> </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BFBFBF"/>
                    </a:solidFill>
                  </a:tcPr>
                </a:tc>
                <a:tc>
                  <a:txBody>
                    <a:bodyPr/>
                    <a:lstStyle/>
                    <a:p>
                      <a:pPr algn="ctr" rtl="0" fontAlgn="ctr">
                        <a:buNone/>
                      </a:pPr>
                      <a:r>
                        <a:rPr lang="en-IN" sz="1100" b="1" i="0" u="none" strike="noStrike" dirty="0">
                          <a:solidFill>
                            <a:schemeClr val="tx1"/>
                          </a:solidFill>
                          <a:effectLst/>
                          <a:latin typeface="Cambria" panose="02040503050406030204" pitchFamily="18" charset="0"/>
                        </a:rPr>
                        <a:t> </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BFBFBF"/>
                    </a:solidFill>
                  </a:tcPr>
                </a:tc>
                <a:tc>
                  <a:txBody>
                    <a:bodyPr/>
                    <a:lstStyle/>
                    <a:p>
                      <a:pPr algn="ctr" rtl="0" fontAlgn="ctr">
                        <a:buNone/>
                      </a:pPr>
                      <a:r>
                        <a:rPr lang="en-IN" sz="1100" b="1" i="0" u="none" strike="noStrike" dirty="0">
                          <a:solidFill>
                            <a:schemeClr val="tx1"/>
                          </a:solidFill>
                          <a:effectLst/>
                          <a:latin typeface="Cambria" panose="02040503050406030204" pitchFamily="18" charset="0"/>
                        </a:rPr>
                        <a:t> </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BFBFBF"/>
                    </a:solidFill>
                  </a:tcPr>
                </a:tc>
                <a:tc>
                  <a:txBody>
                    <a:bodyPr/>
                    <a:lstStyle/>
                    <a:p>
                      <a:pPr algn="ctr" rtl="0" fontAlgn="ctr">
                        <a:buNone/>
                      </a:pPr>
                      <a:r>
                        <a:rPr lang="en-IN" sz="1100" b="1" i="0" u="none" strike="noStrike" dirty="0">
                          <a:solidFill>
                            <a:schemeClr val="tx1"/>
                          </a:solidFill>
                          <a:effectLst/>
                          <a:latin typeface="Cambria" panose="02040503050406030204" pitchFamily="18" charset="0"/>
                        </a:rPr>
                        <a:t> </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BFBFBF"/>
                    </a:solidFill>
                  </a:tcPr>
                </a:tc>
                <a:tc>
                  <a:txBody>
                    <a:bodyPr/>
                    <a:lstStyle/>
                    <a:p>
                      <a:pPr algn="ctr" rtl="0" fontAlgn="ctr">
                        <a:buNone/>
                      </a:pPr>
                      <a:r>
                        <a:rPr lang="en-IN" sz="1100" b="1" i="0" u="none" strike="noStrike" dirty="0">
                          <a:solidFill>
                            <a:schemeClr val="tx1"/>
                          </a:solidFill>
                          <a:effectLst/>
                          <a:latin typeface="Cambria" panose="02040503050406030204" pitchFamily="18" charset="0"/>
                        </a:rPr>
                        <a:t> </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BFBFBF"/>
                    </a:solidFill>
                  </a:tcPr>
                </a:tc>
                <a:tc>
                  <a:txBody>
                    <a:bodyPr/>
                    <a:lstStyle/>
                    <a:p>
                      <a:pPr algn="ctr" rtl="0" fontAlgn="ctr">
                        <a:buNone/>
                      </a:pPr>
                      <a:r>
                        <a:rPr lang="en-IN" sz="1100" b="1" i="0" u="none" strike="noStrike" dirty="0">
                          <a:solidFill>
                            <a:schemeClr val="tx1"/>
                          </a:solidFill>
                          <a:effectLst/>
                          <a:latin typeface="Cambria" panose="02040503050406030204" pitchFamily="18" charset="0"/>
                        </a:rPr>
                        <a:t> </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BFBFBF"/>
                    </a:solidFill>
                  </a:tcPr>
                </a:tc>
                <a:tc>
                  <a:txBody>
                    <a:bodyPr/>
                    <a:lstStyle/>
                    <a:p>
                      <a:pPr algn="ctr" rtl="0" fontAlgn="ctr">
                        <a:buNone/>
                      </a:pPr>
                      <a:r>
                        <a:rPr lang="en-IN" sz="1100" b="1" i="0" u="none" strike="noStrike" dirty="0">
                          <a:solidFill>
                            <a:schemeClr val="tx1"/>
                          </a:solidFill>
                          <a:effectLst/>
                          <a:latin typeface="Cambria" panose="02040503050406030204" pitchFamily="18" charset="0"/>
                        </a:rPr>
                        <a:t> </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BFBFBF"/>
                    </a:solidFill>
                  </a:tcPr>
                </a:tc>
                <a:tc>
                  <a:txBody>
                    <a:bodyPr/>
                    <a:lstStyle/>
                    <a:p>
                      <a:pPr algn="ctr" rtl="0" fontAlgn="ctr">
                        <a:buNone/>
                      </a:pPr>
                      <a:r>
                        <a:rPr lang="en-IN" sz="1100" b="1" i="0" u="none" strike="noStrike" dirty="0">
                          <a:solidFill>
                            <a:schemeClr val="tx1"/>
                          </a:solidFill>
                          <a:effectLst/>
                          <a:latin typeface="Cambria" panose="02040503050406030204" pitchFamily="18" charset="0"/>
                        </a:rPr>
                        <a:t> </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BFBFBF"/>
                    </a:solidFill>
                  </a:tcPr>
                </a:tc>
                <a:tc>
                  <a:txBody>
                    <a:bodyPr/>
                    <a:lstStyle/>
                    <a:p>
                      <a:pPr algn="ctr" fontAlgn="ctr">
                        <a:buNone/>
                      </a:pPr>
                      <a:r>
                        <a:rPr lang="en-IN" sz="1100" b="0" i="0" u="none" strike="noStrike" dirty="0">
                          <a:solidFill>
                            <a:schemeClr val="tx1"/>
                          </a:solidFill>
                          <a:effectLst/>
                          <a:latin typeface="Cambria" panose="02040503050406030204" pitchFamily="18" charset="0"/>
                        </a:rPr>
                        <a:t> </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BFBFBF"/>
                    </a:solidFill>
                  </a:tcPr>
                </a:tc>
                <a:tc>
                  <a:txBody>
                    <a:bodyPr/>
                    <a:lstStyle/>
                    <a:p>
                      <a:pPr algn="ctr" rtl="0" fontAlgn="ctr">
                        <a:buNone/>
                      </a:pPr>
                      <a:r>
                        <a:rPr lang="en-IN" sz="1100" b="1" i="0" u="none" strike="noStrike" dirty="0">
                          <a:solidFill>
                            <a:schemeClr val="tx1"/>
                          </a:solidFill>
                          <a:effectLst/>
                          <a:latin typeface="Cambria" panose="02040503050406030204" pitchFamily="18" charset="0"/>
                        </a:rPr>
                        <a:t> </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BFBFBF"/>
                    </a:solidFill>
                  </a:tcPr>
                </a:tc>
                <a:tc>
                  <a:txBody>
                    <a:bodyPr/>
                    <a:lstStyle/>
                    <a:p>
                      <a:pPr algn="ctr" rtl="0" fontAlgn="ctr">
                        <a:buNone/>
                      </a:pPr>
                      <a:r>
                        <a:rPr lang="en-IN" sz="1100" b="1" i="0" u="none" strike="noStrike" dirty="0">
                          <a:solidFill>
                            <a:schemeClr val="tx1"/>
                          </a:solidFill>
                          <a:effectLst/>
                          <a:latin typeface="Cambria" panose="02040503050406030204" pitchFamily="18" charset="0"/>
                        </a:rPr>
                        <a:t> </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BFBFBF"/>
                    </a:solidFill>
                  </a:tcPr>
                </a:tc>
                <a:tc>
                  <a:txBody>
                    <a:bodyPr/>
                    <a:lstStyle/>
                    <a:p>
                      <a:pPr algn="ctr" rtl="0" fontAlgn="ctr">
                        <a:buNone/>
                      </a:pPr>
                      <a:r>
                        <a:rPr lang="en-IN" sz="1100" b="1" i="0" u="none" strike="noStrike" dirty="0">
                          <a:solidFill>
                            <a:schemeClr val="tx1"/>
                          </a:solidFill>
                          <a:effectLst/>
                          <a:latin typeface="Cambria" panose="02040503050406030204" pitchFamily="18" charset="0"/>
                        </a:rPr>
                        <a:t> </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BFBFBF"/>
                    </a:solidFill>
                  </a:tcPr>
                </a:tc>
                <a:tc>
                  <a:txBody>
                    <a:bodyPr/>
                    <a:lstStyle/>
                    <a:p>
                      <a:pPr algn="ctr" rtl="0" fontAlgn="ctr">
                        <a:buNone/>
                      </a:pPr>
                      <a:r>
                        <a:rPr lang="en-IN" sz="1100" b="1" i="0" u="none" strike="noStrike" dirty="0">
                          <a:solidFill>
                            <a:schemeClr val="tx1"/>
                          </a:solidFill>
                          <a:effectLst/>
                          <a:latin typeface="Cambria" panose="02040503050406030204" pitchFamily="18" charset="0"/>
                        </a:rPr>
                        <a:t> </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BFBFBF"/>
                    </a:solidFill>
                  </a:tcPr>
                </a:tc>
                <a:tc>
                  <a:txBody>
                    <a:bodyPr/>
                    <a:lstStyle/>
                    <a:p>
                      <a:pPr algn="ctr" rtl="0" fontAlgn="ctr">
                        <a:buNone/>
                      </a:pPr>
                      <a:r>
                        <a:rPr lang="en-IN" sz="1100" b="1" i="0" u="none" strike="noStrike" dirty="0">
                          <a:solidFill>
                            <a:schemeClr val="tx1"/>
                          </a:solidFill>
                          <a:effectLst/>
                          <a:latin typeface="Cambria" panose="02040503050406030204" pitchFamily="18" charset="0"/>
                        </a:rPr>
                        <a:t> </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BFBFBF"/>
                    </a:solidFill>
                  </a:tcPr>
                </a:tc>
                <a:extLst>
                  <a:ext uri="{0D108BD9-81ED-4DB2-BD59-A6C34878D82A}">
                    <a16:rowId xmlns:a16="http://schemas.microsoft.com/office/drawing/2014/main" val="958376830"/>
                  </a:ext>
                </a:extLst>
              </a:tr>
              <a:tr h="194891">
                <a:tc>
                  <a:txBody>
                    <a:bodyPr/>
                    <a:lstStyle/>
                    <a:p>
                      <a:pPr algn="l" rtl="0" fontAlgn="ctr">
                        <a:buNone/>
                      </a:pPr>
                      <a:r>
                        <a:rPr lang="en-IN" sz="1100" b="0" i="0" u="none" strike="noStrike" dirty="0">
                          <a:solidFill>
                            <a:srgbClr val="000000"/>
                          </a:solidFill>
                          <a:effectLst/>
                          <a:latin typeface="Cambria" panose="02040503050406030204" pitchFamily="18" charset="0"/>
                        </a:rPr>
                        <a:t>Buoyant Capital- Opportunities Strategy</a:t>
                      </a:r>
                    </a:p>
                  </a:txBody>
                  <a:tcPr marL="72000"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6">
                        <a:lumMod val="20000"/>
                        <a:lumOff val="80000"/>
                      </a:schemeClr>
                    </a:solidFill>
                  </a:tcPr>
                </a:tc>
                <a:tc>
                  <a:txBody>
                    <a:bodyPr/>
                    <a:lstStyle/>
                    <a:p>
                      <a:pPr algn="ctr" rtl="0" fontAlgn="ctr">
                        <a:buNone/>
                      </a:pPr>
                      <a:r>
                        <a:rPr lang="en-IN" sz="1100" b="0" i="0" u="none" strike="noStrike" dirty="0">
                          <a:solidFill>
                            <a:srgbClr val="000000"/>
                          </a:solidFill>
                          <a:effectLst/>
                          <a:latin typeface="Cambria" panose="02040503050406030204" pitchFamily="18" charset="0"/>
                        </a:rPr>
                        <a:t>31-May-16</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6">
                        <a:lumMod val="20000"/>
                        <a:lumOff val="80000"/>
                      </a:schemeClr>
                    </a:solidFill>
                  </a:tcPr>
                </a:tc>
                <a:tc>
                  <a:txBody>
                    <a:bodyPr/>
                    <a:lstStyle/>
                    <a:p>
                      <a:pPr algn="ctr" rtl="0" fontAlgn="ctr">
                        <a:buNone/>
                      </a:pPr>
                      <a:r>
                        <a:rPr lang="en-IN" sz="1100" b="0" i="0" u="none" strike="noStrike" dirty="0">
                          <a:solidFill>
                            <a:schemeClr val="tx1"/>
                          </a:solidFill>
                          <a:effectLst/>
                          <a:latin typeface="Cambria" panose="02040503050406030204" pitchFamily="18" charset="0"/>
                        </a:rPr>
                        <a:t>₹ 13,583</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6">
                        <a:lumMod val="20000"/>
                        <a:lumOff val="80000"/>
                      </a:schemeClr>
                    </a:solidFill>
                  </a:tcPr>
                </a:tc>
                <a:tc>
                  <a:txBody>
                    <a:bodyPr/>
                    <a:lstStyle/>
                    <a:p>
                      <a:pPr algn="ctr" rtl="0" fontAlgn="ctr">
                        <a:buNone/>
                      </a:pPr>
                      <a:r>
                        <a:rPr lang="en-IN" sz="1100" b="0" i="0" u="none" strike="noStrike" dirty="0">
                          <a:solidFill>
                            <a:schemeClr val="tx1"/>
                          </a:solidFill>
                          <a:effectLst/>
                          <a:latin typeface="Cambria" panose="02040503050406030204" pitchFamily="18" charset="0"/>
                        </a:rPr>
                        <a:t>1.7%</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6">
                        <a:lumMod val="20000"/>
                        <a:lumOff val="80000"/>
                      </a:schemeClr>
                    </a:solidFill>
                  </a:tcPr>
                </a:tc>
                <a:tc>
                  <a:txBody>
                    <a:bodyPr/>
                    <a:lstStyle/>
                    <a:p>
                      <a:pPr algn="ctr" rtl="0" fontAlgn="ctr">
                        <a:buNone/>
                      </a:pPr>
                      <a:r>
                        <a:rPr lang="en-IN" sz="1100" b="0" i="0" u="none" strike="noStrike" dirty="0">
                          <a:solidFill>
                            <a:schemeClr val="tx1"/>
                          </a:solidFill>
                          <a:effectLst/>
                          <a:latin typeface="Cambria" panose="02040503050406030204" pitchFamily="18" charset="0"/>
                        </a:rPr>
                        <a:t>3.4%</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6">
                        <a:lumMod val="20000"/>
                        <a:lumOff val="80000"/>
                      </a:schemeClr>
                    </a:solidFill>
                  </a:tcPr>
                </a:tc>
                <a:tc>
                  <a:txBody>
                    <a:bodyPr/>
                    <a:lstStyle/>
                    <a:p>
                      <a:pPr algn="ctr" rtl="0" fontAlgn="ctr">
                        <a:buNone/>
                      </a:pPr>
                      <a:r>
                        <a:rPr lang="en-IN" sz="1100" b="0" i="0" u="none" strike="noStrike" dirty="0">
                          <a:solidFill>
                            <a:schemeClr val="tx1"/>
                          </a:solidFill>
                          <a:effectLst/>
                          <a:latin typeface="Cambria" panose="02040503050406030204" pitchFamily="18" charset="0"/>
                        </a:rPr>
                        <a:t>2.9%</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6">
                        <a:lumMod val="20000"/>
                        <a:lumOff val="80000"/>
                      </a:schemeClr>
                    </a:solidFill>
                  </a:tcPr>
                </a:tc>
                <a:tc>
                  <a:txBody>
                    <a:bodyPr/>
                    <a:lstStyle/>
                    <a:p>
                      <a:pPr algn="ctr" rtl="0" fontAlgn="ctr">
                        <a:buNone/>
                      </a:pPr>
                      <a:r>
                        <a:rPr lang="en-IN" sz="1100" b="0" i="0" u="none" strike="noStrike" dirty="0">
                          <a:solidFill>
                            <a:schemeClr val="tx1"/>
                          </a:solidFill>
                          <a:effectLst/>
                          <a:latin typeface="Cambria" panose="02040503050406030204" pitchFamily="18" charset="0"/>
                        </a:rPr>
                        <a:t>8.1%</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6">
                        <a:lumMod val="20000"/>
                        <a:lumOff val="80000"/>
                      </a:schemeClr>
                    </a:solidFill>
                  </a:tcPr>
                </a:tc>
                <a:tc>
                  <a:txBody>
                    <a:bodyPr/>
                    <a:lstStyle/>
                    <a:p>
                      <a:pPr algn="ctr" rtl="0" fontAlgn="ctr">
                        <a:buNone/>
                      </a:pPr>
                      <a:r>
                        <a:rPr lang="en-IN" sz="1100" b="0" i="0" u="none" strike="noStrike" dirty="0">
                          <a:solidFill>
                            <a:schemeClr val="tx1"/>
                          </a:solidFill>
                          <a:effectLst/>
                          <a:latin typeface="Cambria" panose="02040503050406030204" pitchFamily="18" charset="0"/>
                        </a:rPr>
                        <a:t>8.5%</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6">
                        <a:lumMod val="20000"/>
                        <a:lumOff val="80000"/>
                      </a:schemeClr>
                    </a:solidFill>
                  </a:tcPr>
                </a:tc>
                <a:tc>
                  <a:txBody>
                    <a:bodyPr/>
                    <a:lstStyle/>
                    <a:p>
                      <a:pPr algn="ctr" rtl="0" fontAlgn="ctr">
                        <a:buNone/>
                      </a:pPr>
                      <a:r>
                        <a:rPr lang="en-IN" sz="1100" b="0" i="0" u="none" strike="noStrike" dirty="0">
                          <a:solidFill>
                            <a:schemeClr val="tx1"/>
                          </a:solidFill>
                          <a:effectLst/>
                          <a:latin typeface="Cambria" panose="02040503050406030204" pitchFamily="18" charset="0"/>
                        </a:rPr>
                        <a:t>16.2%</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6">
                        <a:lumMod val="20000"/>
                        <a:lumOff val="80000"/>
                      </a:schemeClr>
                    </a:solidFill>
                  </a:tcPr>
                </a:tc>
                <a:tc>
                  <a:txBody>
                    <a:bodyPr/>
                    <a:lstStyle/>
                    <a:p>
                      <a:pPr algn="ctr" rtl="0" fontAlgn="ctr">
                        <a:buNone/>
                      </a:pPr>
                      <a:r>
                        <a:rPr lang="en-IN" sz="1100" b="0" i="0" u="none" strike="noStrike" dirty="0">
                          <a:solidFill>
                            <a:schemeClr val="tx1"/>
                          </a:solidFill>
                          <a:effectLst/>
                          <a:latin typeface="Cambria" panose="02040503050406030204" pitchFamily="18" charset="0"/>
                        </a:rPr>
                        <a:t>18.4%</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6">
                        <a:lumMod val="20000"/>
                        <a:lumOff val="80000"/>
                      </a:schemeClr>
                    </a:solidFill>
                  </a:tcPr>
                </a:tc>
                <a:tc>
                  <a:txBody>
                    <a:bodyPr/>
                    <a:lstStyle/>
                    <a:p>
                      <a:pPr algn="ctr" rtl="0" fontAlgn="ctr">
                        <a:buNone/>
                      </a:pPr>
                      <a:r>
                        <a:rPr lang="en-IN" sz="1100" b="0" i="0" u="none" strike="noStrike" dirty="0">
                          <a:solidFill>
                            <a:schemeClr val="tx1"/>
                          </a:solidFill>
                          <a:effectLst/>
                          <a:latin typeface="Cambria" panose="02040503050406030204" pitchFamily="18" charset="0"/>
                        </a:rPr>
                        <a:t>20.4%</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6">
                        <a:lumMod val="20000"/>
                        <a:lumOff val="80000"/>
                      </a:schemeClr>
                    </a:solidFill>
                  </a:tcPr>
                </a:tc>
                <a:tc>
                  <a:txBody>
                    <a:bodyPr/>
                    <a:lstStyle/>
                    <a:p>
                      <a:pPr algn="ctr" rtl="0" fontAlgn="ctr">
                        <a:buNone/>
                      </a:pPr>
                      <a:r>
                        <a:rPr lang="en-IN" sz="1100" b="0" i="0" u="none" strike="noStrike" dirty="0">
                          <a:solidFill>
                            <a:schemeClr val="tx1"/>
                          </a:solidFill>
                          <a:effectLst/>
                          <a:latin typeface="Cambria" panose="02040503050406030204" pitchFamily="18" charset="0"/>
                        </a:rPr>
                        <a:t>20.8%</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6">
                        <a:lumMod val="20000"/>
                        <a:lumOff val="80000"/>
                      </a:schemeClr>
                    </a:solidFill>
                  </a:tcPr>
                </a:tc>
                <a:tc>
                  <a:txBody>
                    <a:bodyPr/>
                    <a:lstStyle/>
                    <a:p>
                      <a:pPr algn="ctr" rtl="0" fontAlgn="ctr">
                        <a:buNone/>
                      </a:pPr>
                      <a:r>
                        <a:rPr lang="en-IN" sz="1100" b="0" i="0" u="none" strike="noStrike" dirty="0">
                          <a:solidFill>
                            <a:schemeClr val="tx1"/>
                          </a:solidFill>
                          <a:effectLst/>
                          <a:latin typeface="Cambria" panose="02040503050406030204" pitchFamily="18" charset="0"/>
                        </a:rPr>
                        <a:t>55.1%</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6">
                        <a:lumMod val="20000"/>
                        <a:lumOff val="80000"/>
                      </a:schemeClr>
                    </a:solidFill>
                  </a:tcPr>
                </a:tc>
                <a:tc>
                  <a:txBody>
                    <a:bodyPr/>
                    <a:lstStyle/>
                    <a:p>
                      <a:pPr algn="ctr" rtl="0" fontAlgn="ctr">
                        <a:buNone/>
                      </a:pPr>
                      <a:r>
                        <a:rPr lang="en-IN" sz="1100" b="0" i="0" u="none" strike="noStrike" dirty="0">
                          <a:solidFill>
                            <a:schemeClr val="tx1"/>
                          </a:solidFill>
                          <a:effectLst/>
                          <a:latin typeface="Cambria" panose="02040503050406030204" pitchFamily="18" charset="0"/>
                        </a:rPr>
                        <a:t>19.4%</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6">
                        <a:lumMod val="20000"/>
                        <a:lumOff val="80000"/>
                      </a:schemeClr>
                    </a:solidFill>
                  </a:tcPr>
                </a:tc>
                <a:tc>
                  <a:txBody>
                    <a:bodyPr/>
                    <a:lstStyle/>
                    <a:p>
                      <a:pPr algn="ctr" rtl="0" fontAlgn="ctr">
                        <a:buNone/>
                      </a:pPr>
                      <a:r>
                        <a:rPr lang="en-IN" sz="1100" b="0" i="0" u="none" strike="noStrike" dirty="0">
                          <a:solidFill>
                            <a:schemeClr val="tx1"/>
                          </a:solidFill>
                          <a:effectLst/>
                          <a:latin typeface="Cambria" panose="02040503050406030204" pitchFamily="18" charset="0"/>
                        </a:rPr>
                        <a:t>15.3%</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6">
                        <a:lumMod val="20000"/>
                        <a:lumOff val="80000"/>
                      </a:schemeClr>
                    </a:solidFill>
                  </a:tcPr>
                </a:tc>
                <a:tc>
                  <a:txBody>
                    <a:bodyPr/>
                    <a:lstStyle/>
                    <a:p>
                      <a:pPr algn="ctr" rtl="0" fontAlgn="ctr">
                        <a:buNone/>
                      </a:pPr>
                      <a:r>
                        <a:rPr lang="en-IN" sz="1100" b="0" i="0" u="none" strike="noStrike" dirty="0">
                          <a:solidFill>
                            <a:schemeClr val="tx1"/>
                          </a:solidFill>
                          <a:effectLst/>
                          <a:latin typeface="Cambria" panose="02040503050406030204" pitchFamily="18" charset="0"/>
                        </a:rPr>
                        <a:t>9.2%</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6">
                        <a:lumMod val="20000"/>
                        <a:lumOff val="80000"/>
                      </a:schemeClr>
                    </a:solidFill>
                  </a:tcPr>
                </a:tc>
                <a:extLst>
                  <a:ext uri="{0D108BD9-81ED-4DB2-BD59-A6C34878D82A}">
                    <a16:rowId xmlns:a16="http://schemas.microsoft.com/office/drawing/2014/main" val="108891399"/>
                  </a:ext>
                </a:extLst>
              </a:tr>
              <a:tr h="194891">
                <a:tc>
                  <a:txBody>
                    <a:bodyPr/>
                    <a:lstStyle/>
                    <a:p>
                      <a:pPr algn="l" rtl="0" fontAlgn="ctr">
                        <a:buNone/>
                      </a:pPr>
                      <a:r>
                        <a:rPr lang="en-IN" sz="1100" b="0" i="0" u="none" strike="noStrike" dirty="0">
                          <a:solidFill>
                            <a:srgbClr val="000000"/>
                          </a:solidFill>
                          <a:effectLst/>
                          <a:latin typeface="Cambria" panose="02040503050406030204" pitchFamily="18" charset="0"/>
                        </a:rPr>
                        <a:t>UNIFI Blended PMS</a:t>
                      </a:r>
                    </a:p>
                  </a:txBody>
                  <a:tcPr marL="72000"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95000"/>
                      </a:schemeClr>
                    </a:solidFill>
                  </a:tcPr>
                </a:tc>
                <a:tc>
                  <a:txBody>
                    <a:bodyPr/>
                    <a:lstStyle/>
                    <a:p>
                      <a:pPr algn="ctr" rtl="0" fontAlgn="ctr">
                        <a:buNone/>
                      </a:pPr>
                      <a:r>
                        <a:rPr lang="en-IN" sz="1100" b="0" i="0" u="none" strike="noStrike" dirty="0">
                          <a:solidFill>
                            <a:srgbClr val="000000"/>
                          </a:solidFill>
                          <a:effectLst/>
                          <a:latin typeface="Cambria" panose="02040503050406030204" pitchFamily="18" charset="0"/>
                        </a:rPr>
                        <a:t>12-Jun-17</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tc>
                  <a:txBody>
                    <a:bodyPr/>
                    <a:lstStyle/>
                    <a:p>
                      <a:pPr algn="ctr" rtl="0" fontAlgn="ctr">
                        <a:buNone/>
                      </a:pPr>
                      <a:r>
                        <a:rPr lang="en-IN" sz="1100" b="0" i="0" u="none" strike="noStrike" dirty="0">
                          <a:solidFill>
                            <a:schemeClr val="tx1"/>
                          </a:solidFill>
                          <a:effectLst/>
                          <a:latin typeface="Cambria" panose="02040503050406030204" pitchFamily="18" charset="0"/>
                        </a:rPr>
                        <a:t>₹ 11,626</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95000"/>
                      </a:schemeClr>
                    </a:solidFill>
                  </a:tcPr>
                </a:tc>
                <a:tc>
                  <a:txBody>
                    <a:bodyPr/>
                    <a:lstStyle/>
                    <a:p>
                      <a:pPr algn="ctr" rtl="0" fontAlgn="ctr">
                        <a:buNone/>
                      </a:pPr>
                      <a:r>
                        <a:rPr lang="en-IN" sz="1100" b="0" i="0" u="none" strike="noStrike" dirty="0">
                          <a:solidFill>
                            <a:schemeClr val="tx1"/>
                          </a:solidFill>
                          <a:effectLst/>
                          <a:latin typeface="Cambria" panose="02040503050406030204" pitchFamily="18" charset="0"/>
                        </a:rPr>
                        <a:t>3.4%</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95000"/>
                      </a:schemeClr>
                    </a:solidFill>
                  </a:tcPr>
                </a:tc>
                <a:tc>
                  <a:txBody>
                    <a:bodyPr/>
                    <a:lstStyle/>
                    <a:p>
                      <a:pPr algn="ctr" rtl="0" fontAlgn="ctr">
                        <a:buNone/>
                      </a:pPr>
                      <a:r>
                        <a:rPr lang="en-IN" sz="1100" b="0" i="0" u="none" strike="noStrike" dirty="0">
                          <a:solidFill>
                            <a:schemeClr val="tx1"/>
                          </a:solidFill>
                          <a:effectLst/>
                          <a:latin typeface="Cambria" panose="02040503050406030204" pitchFamily="18" charset="0"/>
                        </a:rPr>
                        <a:t>9.6%</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95000"/>
                      </a:schemeClr>
                    </a:solidFill>
                  </a:tcPr>
                </a:tc>
                <a:tc>
                  <a:txBody>
                    <a:bodyPr/>
                    <a:lstStyle/>
                    <a:p>
                      <a:pPr algn="ctr" rtl="0" fontAlgn="ctr">
                        <a:buNone/>
                      </a:pPr>
                      <a:r>
                        <a:rPr lang="en-IN" sz="1100" b="0" i="0" u="none" strike="noStrike">
                          <a:solidFill>
                            <a:schemeClr val="tx1"/>
                          </a:solidFill>
                          <a:effectLst/>
                          <a:latin typeface="Cambria" panose="02040503050406030204" pitchFamily="18" charset="0"/>
                        </a:rPr>
                        <a:t>7.4%</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95000"/>
                      </a:schemeClr>
                    </a:solidFill>
                  </a:tcPr>
                </a:tc>
                <a:tc>
                  <a:txBody>
                    <a:bodyPr/>
                    <a:lstStyle/>
                    <a:p>
                      <a:pPr algn="ctr" rtl="0" fontAlgn="ctr">
                        <a:buNone/>
                      </a:pPr>
                      <a:r>
                        <a:rPr lang="en-IN" sz="1100" b="0" i="0" u="none" strike="noStrike" dirty="0">
                          <a:solidFill>
                            <a:schemeClr val="tx1"/>
                          </a:solidFill>
                          <a:effectLst/>
                          <a:latin typeface="Cambria" panose="02040503050406030204" pitchFamily="18" charset="0"/>
                        </a:rPr>
                        <a:t>2.2%</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95000"/>
                      </a:schemeClr>
                    </a:solidFill>
                  </a:tcPr>
                </a:tc>
                <a:tc>
                  <a:txBody>
                    <a:bodyPr/>
                    <a:lstStyle/>
                    <a:p>
                      <a:pPr algn="ctr" rtl="0" fontAlgn="ctr">
                        <a:buNone/>
                      </a:pPr>
                      <a:r>
                        <a:rPr lang="en-US" sz="1100" b="0" i="0" u="none" strike="noStrike" dirty="0">
                          <a:solidFill>
                            <a:schemeClr val="tx1"/>
                          </a:solidFill>
                          <a:effectLst/>
                          <a:latin typeface="Cambria" panose="02040503050406030204" pitchFamily="18" charset="0"/>
                        </a:rPr>
                        <a:t>0</a:t>
                      </a:r>
                      <a:r>
                        <a:rPr lang="en-IN" sz="1100" b="0" i="0" u="none" strike="noStrike" dirty="0">
                          <a:solidFill>
                            <a:schemeClr val="tx1"/>
                          </a:solidFill>
                          <a:effectLst/>
                          <a:latin typeface="Cambria" panose="02040503050406030204" pitchFamily="18" charset="0"/>
                        </a:rPr>
                        <a:t>.1%</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95000"/>
                      </a:schemeClr>
                    </a:solidFill>
                  </a:tcPr>
                </a:tc>
                <a:tc>
                  <a:txBody>
                    <a:bodyPr/>
                    <a:lstStyle/>
                    <a:p>
                      <a:pPr algn="ctr" rtl="0" fontAlgn="ctr">
                        <a:buNone/>
                      </a:pPr>
                      <a:r>
                        <a:rPr lang="en-IN" sz="1100" b="0" i="0" u="none" strike="noStrike" dirty="0">
                          <a:solidFill>
                            <a:schemeClr val="tx1"/>
                          </a:solidFill>
                          <a:effectLst/>
                          <a:latin typeface="Cambria" panose="02040503050406030204" pitchFamily="18" charset="0"/>
                        </a:rPr>
                        <a:t>9.6%</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95000"/>
                      </a:schemeClr>
                    </a:solidFill>
                  </a:tcPr>
                </a:tc>
                <a:tc>
                  <a:txBody>
                    <a:bodyPr/>
                    <a:lstStyle/>
                    <a:p>
                      <a:pPr algn="ctr" rtl="0" fontAlgn="ctr">
                        <a:buNone/>
                      </a:pPr>
                      <a:r>
                        <a:rPr lang="en-IN" sz="1100" b="0" i="0" u="none" strike="noStrike" dirty="0">
                          <a:solidFill>
                            <a:schemeClr val="tx1"/>
                          </a:solidFill>
                          <a:effectLst/>
                          <a:latin typeface="Cambria" panose="02040503050406030204" pitchFamily="18" charset="0"/>
                        </a:rPr>
                        <a:t>10.3%</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95000"/>
                      </a:schemeClr>
                    </a:solidFill>
                  </a:tcPr>
                </a:tc>
                <a:tc>
                  <a:txBody>
                    <a:bodyPr/>
                    <a:lstStyle/>
                    <a:p>
                      <a:pPr algn="ctr" rtl="0" fontAlgn="ctr">
                        <a:buNone/>
                      </a:pPr>
                      <a:r>
                        <a:rPr lang="en-IN" sz="1100" b="0" i="0" u="none" strike="noStrike" dirty="0">
                          <a:solidFill>
                            <a:schemeClr val="tx1"/>
                          </a:solidFill>
                          <a:effectLst/>
                          <a:latin typeface="Cambria" panose="02040503050406030204" pitchFamily="18" charset="0"/>
                        </a:rPr>
                        <a:t>-</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95000"/>
                      </a:schemeClr>
                    </a:solidFill>
                  </a:tcPr>
                </a:tc>
                <a:tc>
                  <a:txBody>
                    <a:bodyPr/>
                    <a:lstStyle/>
                    <a:p>
                      <a:pPr algn="ctr" rtl="0" fontAlgn="ctr">
                        <a:buNone/>
                      </a:pPr>
                      <a:r>
                        <a:rPr lang="en-IN" sz="1100" b="0" i="0" u="none" strike="noStrike" dirty="0">
                          <a:solidFill>
                            <a:schemeClr val="tx1"/>
                          </a:solidFill>
                          <a:effectLst/>
                          <a:latin typeface="Cambria" panose="02040503050406030204" pitchFamily="18" charset="0"/>
                        </a:rPr>
                        <a:t>17.9%</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95000"/>
                      </a:schemeClr>
                    </a:solidFill>
                  </a:tcPr>
                </a:tc>
                <a:tc>
                  <a:txBody>
                    <a:bodyPr/>
                    <a:lstStyle/>
                    <a:p>
                      <a:pPr algn="ctr" rtl="0" fontAlgn="ctr">
                        <a:buNone/>
                      </a:pPr>
                      <a:r>
                        <a:rPr lang="en-IN" sz="1100" b="0" i="0" u="none" strike="noStrike" dirty="0">
                          <a:solidFill>
                            <a:schemeClr val="tx1"/>
                          </a:solidFill>
                          <a:effectLst/>
                          <a:latin typeface="Cambria" panose="02040503050406030204" pitchFamily="18" charset="0"/>
                        </a:rPr>
                        <a:t>23.0%</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95000"/>
                      </a:schemeClr>
                    </a:solidFill>
                  </a:tcPr>
                </a:tc>
                <a:tc>
                  <a:txBody>
                    <a:bodyPr/>
                    <a:lstStyle/>
                    <a:p>
                      <a:pPr algn="ctr" rtl="0" fontAlgn="ctr">
                        <a:buNone/>
                      </a:pPr>
                      <a:r>
                        <a:rPr lang="en-IN" sz="1100" b="0" i="0" u="none" strike="noStrike" dirty="0">
                          <a:solidFill>
                            <a:schemeClr val="tx1"/>
                          </a:solidFill>
                          <a:effectLst/>
                          <a:latin typeface="Cambria" panose="02040503050406030204" pitchFamily="18" charset="0"/>
                        </a:rPr>
                        <a:t>15.0%</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95000"/>
                      </a:schemeClr>
                    </a:solidFill>
                  </a:tcPr>
                </a:tc>
                <a:tc>
                  <a:txBody>
                    <a:bodyPr/>
                    <a:lstStyle/>
                    <a:p>
                      <a:pPr algn="ctr" rtl="0" fontAlgn="ctr">
                        <a:buNone/>
                      </a:pPr>
                      <a:r>
                        <a:rPr lang="en-IN" sz="1100" b="0" i="0" u="none" strike="noStrike" dirty="0">
                          <a:solidFill>
                            <a:schemeClr val="tx1"/>
                          </a:solidFill>
                          <a:effectLst/>
                          <a:latin typeface="Cambria" panose="02040503050406030204" pitchFamily="18" charset="0"/>
                        </a:rPr>
                        <a:t>62.0%</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95000"/>
                      </a:schemeClr>
                    </a:solidFill>
                  </a:tcPr>
                </a:tc>
                <a:tc>
                  <a:txBody>
                    <a:bodyPr/>
                    <a:lstStyle/>
                    <a:p>
                      <a:pPr algn="ctr" rtl="0" fontAlgn="ctr">
                        <a:buNone/>
                      </a:pPr>
                      <a:r>
                        <a:rPr lang="en-IN" sz="1100" b="0" i="0" u="none" strike="noStrike" dirty="0">
                          <a:solidFill>
                            <a:schemeClr val="tx1"/>
                          </a:solidFill>
                          <a:effectLst/>
                          <a:latin typeface="Cambria" panose="02040503050406030204" pitchFamily="18" charset="0"/>
                        </a:rPr>
                        <a:t>0.0%</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972675399"/>
                  </a:ext>
                </a:extLst>
              </a:tr>
              <a:tr h="194891">
                <a:tc>
                  <a:txBody>
                    <a:bodyPr/>
                    <a:lstStyle/>
                    <a:p>
                      <a:pPr algn="l" rtl="0" fontAlgn="ctr">
                        <a:buNone/>
                      </a:pPr>
                      <a:r>
                        <a:rPr lang="en-IN" sz="1100" b="0" i="0" u="none" strike="noStrike" dirty="0">
                          <a:solidFill>
                            <a:srgbClr val="000000"/>
                          </a:solidFill>
                          <a:effectLst/>
                          <a:latin typeface="Cambria" panose="02040503050406030204" pitchFamily="18" charset="0"/>
                        </a:rPr>
                        <a:t>Stallion Asset Core Fund</a:t>
                      </a:r>
                    </a:p>
                  </a:txBody>
                  <a:tcPr marL="72000"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95000"/>
                      </a:schemeClr>
                    </a:solidFill>
                  </a:tcPr>
                </a:tc>
                <a:tc>
                  <a:txBody>
                    <a:bodyPr/>
                    <a:lstStyle/>
                    <a:p>
                      <a:pPr algn="ctr" rtl="0" fontAlgn="ctr">
                        <a:buNone/>
                      </a:pPr>
                      <a:r>
                        <a:rPr lang="en-IN" sz="1100" b="0" i="0" u="none" strike="noStrike" dirty="0">
                          <a:solidFill>
                            <a:srgbClr val="000000"/>
                          </a:solidFill>
                          <a:effectLst/>
                          <a:latin typeface="Cambria" panose="02040503050406030204" pitchFamily="18" charset="0"/>
                        </a:rPr>
                        <a:t>22-Oct-18</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95000"/>
                      </a:schemeClr>
                    </a:solidFill>
                  </a:tcPr>
                </a:tc>
                <a:tc>
                  <a:txBody>
                    <a:bodyPr/>
                    <a:lstStyle/>
                    <a:p>
                      <a:pPr algn="ctr" rtl="0" fontAlgn="ctr">
                        <a:buNone/>
                      </a:pPr>
                      <a:r>
                        <a:rPr lang="en-IN" sz="1100" b="0" i="0" u="none" strike="noStrike" dirty="0">
                          <a:solidFill>
                            <a:schemeClr val="tx1"/>
                          </a:solidFill>
                          <a:effectLst/>
                          <a:latin typeface="Cambria" panose="02040503050406030204" pitchFamily="18" charset="0"/>
                        </a:rPr>
                        <a:t>₹ 8,686</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tc>
                  <a:txBody>
                    <a:bodyPr/>
                    <a:lstStyle/>
                    <a:p>
                      <a:pPr algn="ctr" rtl="0" fontAlgn="ctr">
                        <a:buNone/>
                      </a:pPr>
                      <a:r>
                        <a:rPr lang="en-IN" sz="1100" b="0" i="0" u="none" strike="noStrike" dirty="0">
                          <a:solidFill>
                            <a:schemeClr val="tx1"/>
                          </a:solidFill>
                          <a:effectLst/>
                          <a:latin typeface="Cambria" panose="02040503050406030204" pitchFamily="18" charset="0"/>
                        </a:rPr>
                        <a:t>2.1%</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tc>
                  <a:txBody>
                    <a:bodyPr/>
                    <a:lstStyle/>
                    <a:p>
                      <a:pPr algn="ctr" rtl="0" fontAlgn="ctr">
                        <a:buNone/>
                      </a:pPr>
                      <a:r>
                        <a:rPr lang="en-IN" sz="1100" b="0" i="0" u="none" strike="noStrike" dirty="0">
                          <a:solidFill>
                            <a:schemeClr val="tx1"/>
                          </a:solidFill>
                          <a:effectLst/>
                          <a:latin typeface="Cambria" panose="02040503050406030204" pitchFamily="18" charset="0"/>
                        </a:rPr>
                        <a:t>12.6%</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tc>
                  <a:txBody>
                    <a:bodyPr/>
                    <a:lstStyle/>
                    <a:p>
                      <a:pPr algn="ctr" rtl="0" fontAlgn="ctr">
                        <a:buNone/>
                      </a:pPr>
                      <a:r>
                        <a:rPr lang="en-IN" sz="1100" b="0" i="0" u="none" strike="noStrike" dirty="0">
                          <a:solidFill>
                            <a:schemeClr val="tx1"/>
                          </a:solidFill>
                          <a:effectLst/>
                          <a:latin typeface="Cambria" panose="02040503050406030204" pitchFamily="18" charset="0"/>
                        </a:rPr>
                        <a:t>18.3%</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tc>
                  <a:txBody>
                    <a:bodyPr/>
                    <a:lstStyle/>
                    <a:p>
                      <a:pPr algn="ctr" rtl="0" fontAlgn="ctr">
                        <a:buNone/>
                      </a:pPr>
                      <a:r>
                        <a:rPr lang="en-IN" sz="1100" b="0" i="0" u="none" strike="noStrike" dirty="0">
                          <a:solidFill>
                            <a:schemeClr val="tx1"/>
                          </a:solidFill>
                          <a:effectLst/>
                          <a:latin typeface="Cambria" panose="02040503050406030204" pitchFamily="18" charset="0"/>
                        </a:rPr>
                        <a:t>15.3%</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tc>
                  <a:txBody>
                    <a:bodyPr/>
                    <a:lstStyle/>
                    <a:p>
                      <a:pPr algn="ctr" rtl="0" fontAlgn="ctr">
                        <a:buNone/>
                      </a:pPr>
                      <a:r>
                        <a:rPr lang="en-IN" sz="1100" b="0" i="0" u="none" strike="noStrike" dirty="0">
                          <a:solidFill>
                            <a:schemeClr val="tx1"/>
                          </a:solidFill>
                          <a:effectLst/>
                          <a:latin typeface="Cambria" panose="02040503050406030204" pitchFamily="18" charset="0"/>
                        </a:rPr>
                        <a:t>15.0%</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tc>
                  <a:txBody>
                    <a:bodyPr/>
                    <a:lstStyle/>
                    <a:p>
                      <a:pPr algn="ctr" rtl="0" fontAlgn="ctr">
                        <a:buNone/>
                      </a:pPr>
                      <a:r>
                        <a:rPr lang="en-IN" sz="1100" b="0" i="0" u="none" strike="noStrike" dirty="0">
                          <a:solidFill>
                            <a:schemeClr val="tx1"/>
                          </a:solidFill>
                          <a:effectLst/>
                          <a:latin typeface="Cambria" panose="02040503050406030204" pitchFamily="18" charset="0"/>
                        </a:rPr>
                        <a:t>33.8%</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tc>
                  <a:txBody>
                    <a:bodyPr/>
                    <a:lstStyle/>
                    <a:p>
                      <a:pPr algn="ctr" rtl="0" fontAlgn="ctr">
                        <a:buNone/>
                      </a:pPr>
                      <a:r>
                        <a:rPr lang="en-IN" sz="1100" b="0" i="0" u="none" strike="noStrike" dirty="0">
                          <a:solidFill>
                            <a:schemeClr val="tx1"/>
                          </a:solidFill>
                          <a:effectLst/>
                          <a:latin typeface="Cambria" panose="02040503050406030204" pitchFamily="18" charset="0"/>
                        </a:rPr>
                        <a:t>24.0%</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tc>
                  <a:txBody>
                    <a:bodyPr/>
                    <a:lstStyle/>
                    <a:p>
                      <a:pPr algn="ctr" rtl="0" fontAlgn="ctr">
                        <a:buNone/>
                      </a:pPr>
                      <a:r>
                        <a:rPr lang="en-IN" sz="1100" b="0" i="0" u="none" strike="noStrike" dirty="0">
                          <a:solidFill>
                            <a:schemeClr val="tx1"/>
                          </a:solidFill>
                          <a:effectLst/>
                          <a:latin typeface="Cambria" panose="02040503050406030204" pitchFamily="18" charset="0"/>
                        </a:rPr>
                        <a:t>-</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tc>
                  <a:txBody>
                    <a:bodyPr/>
                    <a:lstStyle/>
                    <a:p>
                      <a:pPr algn="ctr" rtl="0" fontAlgn="ctr">
                        <a:buNone/>
                      </a:pPr>
                      <a:r>
                        <a:rPr lang="en-IN" sz="1100" b="0" i="0" u="none" strike="noStrike" dirty="0">
                          <a:solidFill>
                            <a:schemeClr val="tx1"/>
                          </a:solidFill>
                          <a:effectLst/>
                          <a:latin typeface="Cambria" panose="02040503050406030204" pitchFamily="18" charset="0"/>
                        </a:rPr>
                        <a:t>28.1%</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tc>
                  <a:txBody>
                    <a:bodyPr/>
                    <a:lstStyle/>
                    <a:p>
                      <a:pPr algn="ctr" rtl="0" fontAlgn="ctr">
                        <a:buNone/>
                      </a:pPr>
                      <a:r>
                        <a:rPr lang="en-IN" sz="1100" b="0" i="0" u="none" strike="noStrike" dirty="0">
                          <a:solidFill>
                            <a:schemeClr val="tx1"/>
                          </a:solidFill>
                          <a:effectLst/>
                          <a:latin typeface="Cambria" panose="02040503050406030204" pitchFamily="18" charset="0"/>
                        </a:rPr>
                        <a:t>46.5%</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tc>
                  <a:txBody>
                    <a:bodyPr/>
                    <a:lstStyle/>
                    <a:p>
                      <a:pPr algn="ctr" rtl="0" fontAlgn="ctr">
                        <a:buNone/>
                      </a:pPr>
                      <a:r>
                        <a:rPr lang="en-IN" sz="1100" b="0" i="0" u="none" strike="noStrike" dirty="0">
                          <a:solidFill>
                            <a:schemeClr val="tx1"/>
                          </a:solidFill>
                          <a:effectLst/>
                          <a:latin typeface="Cambria" panose="02040503050406030204" pitchFamily="18" charset="0"/>
                        </a:rPr>
                        <a:t>21.7%</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tc>
                  <a:txBody>
                    <a:bodyPr/>
                    <a:lstStyle/>
                    <a:p>
                      <a:pPr algn="ctr" rtl="0" fontAlgn="ctr">
                        <a:buNone/>
                      </a:pPr>
                      <a:r>
                        <a:rPr lang="en-IN" sz="1100" b="0" i="0" u="none" strike="noStrike" dirty="0">
                          <a:solidFill>
                            <a:schemeClr val="tx1"/>
                          </a:solidFill>
                          <a:effectLst/>
                          <a:latin typeface="Cambria" panose="02040503050406030204" pitchFamily="18" charset="0"/>
                        </a:rPr>
                        <a:t>29.0%</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tc>
                  <a:txBody>
                    <a:bodyPr/>
                    <a:lstStyle/>
                    <a:p>
                      <a:pPr algn="ctr" rtl="0" fontAlgn="ctr">
                        <a:buNone/>
                      </a:pPr>
                      <a:r>
                        <a:rPr lang="en-IN" sz="1100" b="0" i="0" u="none" strike="noStrike" dirty="0">
                          <a:solidFill>
                            <a:schemeClr val="tx1"/>
                          </a:solidFill>
                          <a:effectLst/>
                          <a:latin typeface="Cambria" panose="02040503050406030204" pitchFamily="18" charset="0"/>
                        </a:rPr>
                        <a:t>2.8%</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extLst>
                  <a:ext uri="{0D108BD9-81ED-4DB2-BD59-A6C34878D82A}">
                    <a16:rowId xmlns:a16="http://schemas.microsoft.com/office/drawing/2014/main" val="3519730480"/>
                  </a:ext>
                </a:extLst>
              </a:tr>
              <a:tr h="194891">
                <a:tc>
                  <a:txBody>
                    <a:bodyPr/>
                    <a:lstStyle/>
                    <a:p>
                      <a:pPr algn="l" rtl="0" fontAlgn="ctr">
                        <a:buNone/>
                      </a:pPr>
                      <a:r>
                        <a:rPr lang="en-IN" sz="1100" b="0" i="0" u="none" strike="noStrike" dirty="0" err="1">
                          <a:solidFill>
                            <a:srgbClr val="000000"/>
                          </a:solidFill>
                          <a:effectLst/>
                          <a:latin typeface="Cambria" panose="02040503050406030204" pitchFamily="18" charset="0"/>
                        </a:rPr>
                        <a:t>Abakkus</a:t>
                      </a:r>
                      <a:r>
                        <a:rPr lang="en-IN" sz="1100" b="0" i="0" u="none" strike="noStrike" dirty="0">
                          <a:solidFill>
                            <a:srgbClr val="000000"/>
                          </a:solidFill>
                          <a:effectLst/>
                          <a:latin typeface="Cambria" panose="02040503050406030204" pitchFamily="18" charset="0"/>
                        </a:rPr>
                        <a:t> All Cap PMS</a:t>
                      </a:r>
                    </a:p>
                  </a:txBody>
                  <a:tcPr marL="72000"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6">
                        <a:lumMod val="20000"/>
                        <a:lumOff val="80000"/>
                      </a:schemeClr>
                    </a:solidFill>
                  </a:tcPr>
                </a:tc>
                <a:tc>
                  <a:txBody>
                    <a:bodyPr/>
                    <a:lstStyle/>
                    <a:p>
                      <a:pPr algn="ctr" rtl="0" fontAlgn="ctr">
                        <a:buNone/>
                      </a:pPr>
                      <a:r>
                        <a:rPr lang="en-IN" sz="1100" b="0" i="0" u="none" strike="noStrike" dirty="0">
                          <a:solidFill>
                            <a:srgbClr val="000000"/>
                          </a:solidFill>
                          <a:effectLst/>
                          <a:latin typeface="Cambria" panose="02040503050406030204" pitchFamily="18" charset="0"/>
                        </a:rPr>
                        <a:t>29-Oct-20</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6">
                        <a:lumMod val="20000"/>
                        <a:lumOff val="80000"/>
                      </a:schemeClr>
                    </a:solidFill>
                  </a:tcPr>
                </a:tc>
                <a:tc>
                  <a:txBody>
                    <a:bodyPr/>
                    <a:lstStyle/>
                    <a:p>
                      <a:pPr algn="ctr" rtl="0" fontAlgn="ctr">
                        <a:buNone/>
                      </a:pPr>
                      <a:r>
                        <a:rPr lang="en-IN" sz="1100" b="0" i="0" u="none" strike="noStrike" dirty="0">
                          <a:solidFill>
                            <a:schemeClr val="tx1"/>
                          </a:solidFill>
                          <a:effectLst/>
                          <a:latin typeface="Cambria" panose="02040503050406030204" pitchFamily="18" charset="0"/>
                        </a:rPr>
                        <a:t>₹ 7,769</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6">
                        <a:lumMod val="20000"/>
                        <a:lumOff val="80000"/>
                      </a:schemeClr>
                    </a:solidFill>
                  </a:tcPr>
                </a:tc>
                <a:tc>
                  <a:txBody>
                    <a:bodyPr/>
                    <a:lstStyle/>
                    <a:p>
                      <a:pPr algn="ctr" fontAlgn="ctr">
                        <a:buNone/>
                      </a:pPr>
                      <a:r>
                        <a:rPr lang="en-IN" sz="1100" b="0" i="0" u="none" strike="noStrike" dirty="0">
                          <a:solidFill>
                            <a:schemeClr val="tx1"/>
                          </a:solidFill>
                          <a:effectLst/>
                          <a:latin typeface="Cambria" panose="02040503050406030204" pitchFamily="18" charset="0"/>
                        </a:rPr>
                        <a:t>0.2%</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6">
                        <a:lumMod val="20000"/>
                        <a:lumOff val="80000"/>
                      </a:schemeClr>
                    </a:solidFill>
                  </a:tcPr>
                </a:tc>
                <a:tc>
                  <a:txBody>
                    <a:bodyPr/>
                    <a:lstStyle/>
                    <a:p>
                      <a:pPr algn="ctr" fontAlgn="ctr">
                        <a:buNone/>
                      </a:pPr>
                      <a:r>
                        <a:rPr lang="en-IN" sz="1100" b="0" i="0" u="none" strike="noStrike" dirty="0">
                          <a:solidFill>
                            <a:schemeClr val="tx1"/>
                          </a:solidFill>
                          <a:effectLst/>
                          <a:latin typeface="Cambria" panose="02040503050406030204" pitchFamily="18" charset="0"/>
                        </a:rPr>
                        <a:t>3.0%</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6">
                        <a:lumMod val="20000"/>
                        <a:lumOff val="80000"/>
                      </a:schemeClr>
                    </a:solidFill>
                  </a:tcPr>
                </a:tc>
                <a:tc>
                  <a:txBody>
                    <a:bodyPr/>
                    <a:lstStyle/>
                    <a:p>
                      <a:pPr algn="ctr" fontAlgn="ctr">
                        <a:buNone/>
                      </a:pPr>
                      <a:r>
                        <a:rPr lang="en-IN" sz="1100" b="0" i="0" u="none" strike="noStrike" dirty="0">
                          <a:solidFill>
                            <a:schemeClr val="tx1"/>
                          </a:solidFill>
                          <a:effectLst/>
                          <a:latin typeface="Cambria" panose="02040503050406030204" pitchFamily="18" charset="0"/>
                        </a:rPr>
                        <a:t>2.5%</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6">
                        <a:lumMod val="20000"/>
                        <a:lumOff val="80000"/>
                      </a:schemeClr>
                    </a:solidFill>
                  </a:tcPr>
                </a:tc>
                <a:tc>
                  <a:txBody>
                    <a:bodyPr/>
                    <a:lstStyle/>
                    <a:p>
                      <a:pPr algn="ctr" fontAlgn="ctr">
                        <a:buNone/>
                      </a:pPr>
                      <a:r>
                        <a:rPr lang="en-IN" sz="1100" b="0" i="0" u="none" strike="noStrike" dirty="0">
                          <a:solidFill>
                            <a:schemeClr val="tx1"/>
                          </a:solidFill>
                          <a:effectLst/>
                          <a:latin typeface="Cambria" panose="02040503050406030204" pitchFamily="18" charset="0"/>
                        </a:rPr>
                        <a:t>8.4%</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6">
                        <a:lumMod val="20000"/>
                        <a:lumOff val="80000"/>
                      </a:schemeClr>
                    </a:solidFill>
                  </a:tcPr>
                </a:tc>
                <a:tc>
                  <a:txBody>
                    <a:bodyPr/>
                    <a:lstStyle/>
                    <a:p>
                      <a:pPr algn="ctr" fontAlgn="ctr">
                        <a:buNone/>
                      </a:pPr>
                      <a:r>
                        <a:rPr lang="en-IN" sz="1100" b="0" i="0" u="none" strike="noStrike" dirty="0">
                          <a:solidFill>
                            <a:schemeClr val="tx1"/>
                          </a:solidFill>
                          <a:effectLst/>
                          <a:latin typeface="Cambria" panose="02040503050406030204" pitchFamily="18" charset="0"/>
                        </a:rPr>
                        <a:t>3.8%</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6">
                        <a:lumMod val="20000"/>
                        <a:lumOff val="80000"/>
                      </a:schemeClr>
                    </a:solidFill>
                  </a:tcPr>
                </a:tc>
                <a:tc>
                  <a:txBody>
                    <a:bodyPr/>
                    <a:lstStyle/>
                    <a:p>
                      <a:pPr algn="ctr" fontAlgn="ctr">
                        <a:buNone/>
                      </a:pPr>
                      <a:r>
                        <a:rPr lang="en-IN" sz="1100" b="0" i="0" u="none" strike="noStrike" dirty="0">
                          <a:solidFill>
                            <a:schemeClr val="tx1"/>
                          </a:solidFill>
                          <a:effectLst/>
                          <a:latin typeface="Cambria" panose="02040503050406030204" pitchFamily="18" charset="0"/>
                        </a:rPr>
                        <a:t>12.7%</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6">
                        <a:lumMod val="20000"/>
                        <a:lumOff val="80000"/>
                      </a:schemeClr>
                    </a:solidFill>
                  </a:tcPr>
                </a:tc>
                <a:tc>
                  <a:txBody>
                    <a:bodyPr/>
                    <a:lstStyle/>
                    <a:p>
                      <a:pPr algn="ctr" fontAlgn="ctr">
                        <a:buNone/>
                      </a:pPr>
                      <a:r>
                        <a:rPr lang="en-IN" sz="1100" b="0" i="0" u="none" strike="noStrike" dirty="0">
                          <a:solidFill>
                            <a:schemeClr val="tx1"/>
                          </a:solidFill>
                          <a:effectLst/>
                          <a:latin typeface="Cambria" panose="02040503050406030204" pitchFamily="18" charset="0"/>
                        </a:rPr>
                        <a:t>12.7%</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6">
                        <a:lumMod val="20000"/>
                        <a:lumOff val="80000"/>
                      </a:schemeClr>
                    </a:solidFill>
                  </a:tcPr>
                </a:tc>
                <a:tc>
                  <a:txBody>
                    <a:bodyPr/>
                    <a:lstStyle/>
                    <a:p>
                      <a:pPr algn="ctr" fontAlgn="ctr">
                        <a:buNone/>
                      </a:pPr>
                      <a:r>
                        <a:rPr lang="en-IN" sz="1100" b="0" i="0" u="none" strike="noStrike" dirty="0">
                          <a:solidFill>
                            <a:schemeClr val="tx1"/>
                          </a:solidFill>
                          <a:effectLst/>
                          <a:latin typeface="Cambria" panose="02040503050406030204" pitchFamily="18" charset="0"/>
                        </a:rPr>
                        <a:t>-</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6">
                        <a:lumMod val="20000"/>
                        <a:lumOff val="80000"/>
                      </a:schemeClr>
                    </a:solidFill>
                  </a:tcPr>
                </a:tc>
                <a:tc>
                  <a:txBody>
                    <a:bodyPr/>
                    <a:lstStyle/>
                    <a:p>
                      <a:pPr algn="ctr" rtl="0" fontAlgn="ctr">
                        <a:buNone/>
                      </a:pPr>
                      <a:r>
                        <a:rPr lang="en-IN" sz="1100" b="0" i="0" u="none" strike="noStrike" dirty="0">
                          <a:solidFill>
                            <a:schemeClr val="tx1"/>
                          </a:solidFill>
                          <a:effectLst/>
                          <a:latin typeface="Cambria" panose="02040503050406030204" pitchFamily="18" charset="0"/>
                        </a:rPr>
                        <a:t>22.6%</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6">
                        <a:lumMod val="20000"/>
                        <a:lumOff val="80000"/>
                      </a:schemeClr>
                    </a:solidFill>
                  </a:tcPr>
                </a:tc>
                <a:tc>
                  <a:txBody>
                    <a:bodyPr/>
                    <a:lstStyle/>
                    <a:p>
                      <a:pPr algn="ctr" rtl="0" fontAlgn="ctr">
                        <a:buNone/>
                      </a:pPr>
                      <a:r>
                        <a:rPr lang="en-IN" sz="1100" b="0" i="0" u="none" strike="noStrike" dirty="0">
                          <a:solidFill>
                            <a:schemeClr val="tx1"/>
                          </a:solidFill>
                          <a:effectLst/>
                          <a:latin typeface="Cambria" panose="02040503050406030204" pitchFamily="18" charset="0"/>
                        </a:rPr>
                        <a:t>63.2%</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6">
                        <a:lumMod val="20000"/>
                        <a:lumOff val="80000"/>
                      </a:schemeClr>
                    </a:solidFill>
                  </a:tcPr>
                </a:tc>
                <a:tc>
                  <a:txBody>
                    <a:bodyPr/>
                    <a:lstStyle/>
                    <a:p>
                      <a:pPr algn="ctr" rtl="0" fontAlgn="ctr">
                        <a:buNone/>
                      </a:pPr>
                      <a:r>
                        <a:rPr lang="en-IN" sz="1100" b="0" i="0" u="none" strike="noStrike" dirty="0">
                          <a:solidFill>
                            <a:schemeClr val="tx1"/>
                          </a:solidFill>
                          <a:effectLst/>
                          <a:latin typeface="Cambria" panose="02040503050406030204" pitchFamily="18" charset="0"/>
                        </a:rPr>
                        <a:t>17.4%</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6">
                        <a:lumMod val="20000"/>
                        <a:lumOff val="80000"/>
                      </a:schemeClr>
                    </a:solidFill>
                  </a:tcPr>
                </a:tc>
                <a:tc>
                  <a:txBody>
                    <a:bodyPr/>
                    <a:lstStyle/>
                    <a:p>
                      <a:pPr algn="ctr" rtl="0" fontAlgn="ctr">
                        <a:buNone/>
                      </a:pPr>
                      <a:r>
                        <a:rPr lang="en-IN" sz="1100" b="0" i="0" u="none" strike="noStrike" dirty="0">
                          <a:solidFill>
                            <a:schemeClr val="tx1"/>
                          </a:solidFill>
                          <a:effectLst/>
                          <a:latin typeface="Cambria" panose="02040503050406030204" pitchFamily="18" charset="0"/>
                        </a:rPr>
                        <a:t>12.9%</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6">
                        <a:lumMod val="20000"/>
                        <a:lumOff val="80000"/>
                      </a:schemeClr>
                    </a:solidFill>
                  </a:tcPr>
                </a:tc>
                <a:tc>
                  <a:txBody>
                    <a:bodyPr/>
                    <a:lstStyle/>
                    <a:p>
                      <a:pPr algn="ctr" rtl="0" fontAlgn="ctr">
                        <a:buNone/>
                      </a:pPr>
                      <a:r>
                        <a:rPr lang="en-IN" sz="1100" b="0" i="0" u="none" strike="noStrike" dirty="0">
                          <a:solidFill>
                            <a:schemeClr val="tx1"/>
                          </a:solidFill>
                          <a:effectLst/>
                          <a:latin typeface="Cambria" panose="02040503050406030204" pitchFamily="18" charset="0"/>
                        </a:rPr>
                        <a:t>6.5%</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6">
                        <a:lumMod val="20000"/>
                        <a:lumOff val="80000"/>
                      </a:schemeClr>
                    </a:solidFill>
                  </a:tcPr>
                </a:tc>
                <a:extLst>
                  <a:ext uri="{0D108BD9-81ED-4DB2-BD59-A6C34878D82A}">
                    <a16:rowId xmlns:a16="http://schemas.microsoft.com/office/drawing/2014/main" val="3503909514"/>
                  </a:ext>
                </a:extLst>
              </a:tr>
              <a:tr h="194891">
                <a:tc>
                  <a:txBody>
                    <a:bodyPr/>
                    <a:lstStyle/>
                    <a:p>
                      <a:pPr algn="l" rtl="0" fontAlgn="ctr">
                        <a:buNone/>
                      </a:pPr>
                      <a:r>
                        <a:rPr lang="en-IN" sz="1100" b="0" i="0" u="none" strike="noStrike" dirty="0">
                          <a:solidFill>
                            <a:srgbClr val="000000"/>
                          </a:solidFill>
                          <a:effectLst/>
                          <a:latin typeface="Cambria" panose="02040503050406030204" pitchFamily="18" charset="0"/>
                        </a:rPr>
                        <a:t>Karma Capital Wealth Builder </a:t>
                      </a:r>
                    </a:p>
                  </a:txBody>
                  <a:tcPr marL="72000"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95000"/>
                      </a:schemeClr>
                    </a:solidFill>
                  </a:tcPr>
                </a:tc>
                <a:tc>
                  <a:txBody>
                    <a:bodyPr/>
                    <a:lstStyle/>
                    <a:p>
                      <a:pPr algn="ctr" rtl="0" fontAlgn="ctr">
                        <a:buNone/>
                      </a:pPr>
                      <a:r>
                        <a:rPr lang="en-IN" sz="1100" b="0" i="0" u="none" strike="noStrike" dirty="0">
                          <a:solidFill>
                            <a:srgbClr val="000000"/>
                          </a:solidFill>
                          <a:effectLst/>
                          <a:latin typeface="Cambria" panose="02040503050406030204" pitchFamily="18" charset="0"/>
                        </a:rPr>
                        <a:t>31-Dec-06</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95000"/>
                      </a:schemeClr>
                    </a:solidFill>
                  </a:tcPr>
                </a:tc>
                <a:tc>
                  <a:txBody>
                    <a:bodyPr/>
                    <a:lstStyle/>
                    <a:p>
                      <a:pPr algn="ctr" rtl="0" fontAlgn="ctr">
                        <a:buNone/>
                      </a:pPr>
                      <a:r>
                        <a:rPr lang="en-IN" sz="1100" b="0" i="0" u="none" strike="noStrike" dirty="0">
                          <a:solidFill>
                            <a:schemeClr val="tx1"/>
                          </a:solidFill>
                          <a:effectLst/>
                          <a:latin typeface="Cambria" panose="02040503050406030204" pitchFamily="18" charset="0"/>
                        </a:rPr>
                        <a:t>₹ 6,800</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tc>
                  <a:txBody>
                    <a:bodyPr/>
                    <a:lstStyle/>
                    <a:p>
                      <a:pPr algn="ctr" rtl="0" fontAlgn="ctr">
                        <a:buNone/>
                      </a:pPr>
                      <a:r>
                        <a:rPr lang="en-IN" sz="1100" b="0" i="0" u="none" strike="noStrike" dirty="0">
                          <a:solidFill>
                            <a:schemeClr val="tx1"/>
                          </a:solidFill>
                          <a:effectLst/>
                          <a:latin typeface="Cambria" panose="02040503050406030204" pitchFamily="18" charset="0"/>
                        </a:rPr>
                        <a:t>0.6%</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tc>
                  <a:txBody>
                    <a:bodyPr/>
                    <a:lstStyle/>
                    <a:p>
                      <a:pPr algn="ctr" rtl="0" fontAlgn="ctr">
                        <a:buNone/>
                      </a:pPr>
                      <a:r>
                        <a:rPr lang="en-IN" sz="1100" b="0" i="0" u="none" strike="noStrike" dirty="0">
                          <a:solidFill>
                            <a:schemeClr val="tx1"/>
                          </a:solidFill>
                          <a:effectLst/>
                          <a:latin typeface="Cambria" panose="02040503050406030204" pitchFamily="18" charset="0"/>
                        </a:rPr>
                        <a:t>6.6%</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tc>
                  <a:txBody>
                    <a:bodyPr/>
                    <a:lstStyle/>
                    <a:p>
                      <a:pPr algn="ctr" rtl="0" fontAlgn="ctr">
                        <a:buNone/>
                      </a:pPr>
                      <a:r>
                        <a:rPr lang="en-IN" sz="1100" b="0" i="0" u="none" strike="noStrike" dirty="0">
                          <a:solidFill>
                            <a:schemeClr val="tx1"/>
                          </a:solidFill>
                          <a:effectLst/>
                          <a:latin typeface="Cambria" panose="02040503050406030204" pitchFamily="18" charset="0"/>
                        </a:rPr>
                        <a:t>7.4%</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tc>
                  <a:txBody>
                    <a:bodyPr/>
                    <a:lstStyle/>
                    <a:p>
                      <a:pPr algn="ctr" rtl="0" fontAlgn="ctr">
                        <a:buNone/>
                      </a:pPr>
                      <a:r>
                        <a:rPr lang="en-IN" sz="1100" b="0" i="0" u="none" strike="noStrike" dirty="0">
                          <a:solidFill>
                            <a:schemeClr val="tx1"/>
                          </a:solidFill>
                          <a:effectLst/>
                          <a:latin typeface="Cambria" panose="02040503050406030204" pitchFamily="18" charset="0"/>
                        </a:rPr>
                        <a:t>2.7%</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tc>
                  <a:txBody>
                    <a:bodyPr/>
                    <a:lstStyle/>
                    <a:p>
                      <a:pPr algn="ctr" rtl="0" fontAlgn="ctr">
                        <a:buNone/>
                      </a:pPr>
                      <a:r>
                        <a:rPr lang="en-US" sz="1100" b="0" i="0" u="none" strike="noStrike" dirty="0">
                          <a:solidFill>
                            <a:schemeClr val="tx1"/>
                          </a:solidFill>
                          <a:effectLst/>
                          <a:latin typeface="Cambria" panose="02040503050406030204" pitchFamily="18" charset="0"/>
                        </a:rPr>
                        <a:t>2</a:t>
                      </a:r>
                      <a:r>
                        <a:rPr lang="en-IN" sz="1100" b="0" i="0" u="none" strike="noStrike" dirty="0">
                          <a:solidFill>
                            <a:schemeClr val="tx1"/>
                          </a:solidFill>
                          <a:effectLst/>
                          <a:latin typeface="Cambria" panose="02040503050406030204" pitchFamily="18" charset="0"/>
                        </a:rPr>
                        <a:t>.6%</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tc>
                  <a:txBody>
                    <a:bodyPr/>
                    <a:lstStyle/>
                    <a:p>
                      <a:pPr algn="ctr" rtl="0" fontAlgn="ctr">
                        <a:buNone/>
                      </a:pPr>
                      <a:r>
                        <a:rPr lang="en-IN" sz="1100" b="0" i="0" u="none" strike="noStrike" dirty="0">
                          <a:solidFill>
                            <a:schemeClr val="tx1"/>
                          </a:solidFill>
                          <a:effectLst/>
                          <a:latin typeface="Cambria" panose="02040503050406030204" pitchFamily="18" charset="0"/>
                        </a:rPr>
                        <a:t>13.0%</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tc>
                  <a:txBody>
                    <a:bodyPr/>
                    <a:lstStyle/>
                    <a:p>
                      <a:pPr algn="ctr" rtl="0" fontAlgn="ctr">
                        <a:buNone/>
                      </a:pPr>
                      <a:r>
                        <a:rPr lang="en-IN" sz="1100" b="0" i="0" u="none" strike="noStrike" dirty="0">
                          <a:solidFill>
                            <a:schemeClr val="tx1"/>
                          </a:solidFill>
                          <a:effectLst/>
                          <a:latin typeface="Cambria" panose="02040503050406030204" pitchFamily="18" charset="0"/>
                        </a:rPr>
                        <a:t>13.3%</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tc>
                  <a:txBody>
                    <a:bodyPr/>
                    <a:lstStyle/>
                    <a:p>
                      <a:pPr algn="ctr" rtl="0" fontAlgn="ctr">
                        <a:buNone/>
                      </a:pPr>
                      <a:r>
                        <a:rPr lang="en-IN" sz="1100" b="0" i="0" u="none" strike="noStrike" dirty="0">
                          <a:solidFill>
                            <a:schemeClr val="tx1"/>
                          </a:solidFill>
                          <a:effectLst/>
                          <a:latin typeface="Cambria" panose="02040503050406030204" pitchFamily="18" charset="0"/>
                        </a:rPr>
                        <a:t>14.4%</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tc>
                  <a:txBody>
                    <a:bodyPr/>
                    <a:lstStyle/>
                    <a:p>
                      <a:pPr algn="ctr" rtl="0" fontAlgn="ctr">
                        <a:buNone/>
                      </a:pPr>
                      <a:r>
                        <a:rPr lang="en-IN" sz="1100" b="0" i="0" u="none" strike="noStrike" dirty="0">
                          <a:solidFill>
                            <a:schemeClr val="tx1"/>
                          </a:solidFill>
                          <a:effectLst/>
                          <a:latin typeface="Cambria" panose="02040503050406030204" pitchFamily="18" charset="0"/>
                        </a:rPr>
                        <a:t>12.7%</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tc>
                  <a:txBody>
                    <a:bodyPr/>
                    <a:lstStyle/>
                    <a:p>
                      <a:pPr algn="ctr" rtl="0" fontAlgn="ctr">
                        <a:buNone/>
                      </a:pPr>
                      <a:r>
                        <a:rPr lang="en-IN" sz="1100" b="0" i="0" u="none" strike="noStrike" dirty="0">
                          <a:solidFill>
                            <a:schemeClr val="tx1"/>
                          </a:solidFill>
                          <a:effectLst/>
                          <a:latin typeface="Cambria" panose="02040503050406030204" pitchFamily="18" charset="0"/>
                        </a:rPr>
                        <a:t>22.7%</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tc>
                  <a:txBody>
                    <a:bodyPr/>
                    <a:lstStyle/>
                    <a:p>
                      <a:pPr algn="ctr" rtl="0" fontAlgn="ctr">
                        <a:buNone/>
                      </a:pPr>
                      <a:r>
                        <a:rPr lang="en-IN" sz="1100" b="0" i="0" u="none" strike="noStrike" dirty="0">
                          <a:solidFill>
                            <a:schemeClr val="tx1"/>
                          </a:solidFill>
                          <a:effectLst/>
                          <a:latin typeface="Cambria" panose="02040503050406030204" pitchFamily="18" charset="0"/>
                        </a:rPr>
                        <a:t>15.8%</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tc>
                  <a:txBody>
                    <a:bodyPr/>
                    <a:lstStyle/>
                    <a:p>
                      <a:pPr algn="ctr" rtl="0" fontAlgn="ctr">
                        <a:buNone/>
                      </a:pPr>
                      <a:r>
                        <a:rPr lang="en-IN" sz="1100" b="0" i="0" u="none" strike="noStrike" dirty="0">
                          <a:solidFill>
                            <a:schemeClr val="tx1"/>
                          </a:solidFill>
                          <a:effectLst/>
                          <a:latin typeface="Cambria" panose="02040503050406030204" pitchFamily="18" charset="0"/>
                        </a:rPr>
                        <a:t>57.5%</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tc>
                  <a:txBody>
                    <a:bodyPr/>
                    <a:lstStyle/>
                    <a:p>
                      <a:pPr algn="ctr" rtl="0" fontAlgn="ctr">
                        <a:buNone/>
                      </a:pPr>
                      <a:r>
                        <a:rPr lang="en-IN" sz="1100" b="0" i="0" u="none" strike="noStrike" dirty="0">
                          <a:solidFill>
                            <a:schemeClr val="tx1"/>
                          </a:solidFill>
                          <a:effectLst/>
                          <a:latin typeface="Cambria" panose="02040503050406030204" pitchFamily="18" charset="0"/>
                        </a:rPr>
                        <a:t>3.9%</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extLst>
                  <a:ext uri="{0D108BD9-81ED-4DB2-BD59-A6C34878D82A}">
                    <a16:rowId xmlns:a16="http://schemas.microsoft.com/office/drawing/2014/main" val="2446937829"/>
                  </a:ext>
                </a:extLst>
              </a:tr>
              <a:tr h="194891">
                <a:tc>
                  <a:txBody>
                    <a:bodyPr/>
                    <a:lstStyle/>
                    <a:p>
                      <a:pPr algn="l" rtl="0" fontAlgn="ctr">
                        <a:buNone/>
                      </a:pPr>
                      <a:r>
                        <a:rPr lang="en-IN" sz="1100" b="0" i="0" u="none" strike="noStrike" dirty="0">
                          <a:solidFill>
                            <a:srgbClr val="000000"/>
                          </a:solidFill>
                          <a:effectLst/>
                          <a:latin typeface="Cambria" panose="02040503050406030204" pitchFamily="18" charset="0"/>
                        </a:rPr>
                        <a:t>Motilal Oswal Founders Portfolio</a:t>
                      </a:r>
                    </a:p>
                  </a:txBody>
                  <a:tcPr marL="72000"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95000"/>
                      </a:schemeClr>
                    </a:solidFill>
                  </a:tcPr>
                </a:tc>
                <a:tc>
                  <a:txBody>
                    <a:bodyPr/>
                    <a:lstStyle/>
                    <a:p>
                      <a:pPr algn="ctr" rtl="0" fontAlgn="ctr">
                        <a:buNone/>
                      </a:pPr>
                      <a:r>
                        <a:rPr lang="en-IN" sz="1100" b="0" i="0" u="none" strike="noStrike" dirty="0">
                          <a:solidFill>
                            <a:srgbClr val="000000"/>
                          </a:solidFill>
                          <a:effectLst/>
                          <a:latin typeface="Cambria" panose="02040503050406030204" pitchFamily="18" charset="0"/>
                        </a:rPr>
                        <a:t>16-Mar-23</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95000"/>
                      </a:schemeClr>
                    </a:solidFill>
                  </a:tcPr>
                </a:tc>
                <a:tc>
                  <a:txBody>
                    <a:bodyPr/>
                    <a:lstStyle/>
                    <a:p>
                      <a:pPr algn="ctr" rtl="0" fontAlgn="ctr">
                        <a:buNone/>
                      </a:pPr>
                      <a:r>
                        <a:rPr lang="en-IN" sz="1100" b="0" i="0" u="none" strike="noStrike" dirty="0">
                          <a:solidFill>
                            <a:schemeClr val="tx1"/>
                          </a:solidFill>
                          <a:effectLst/>
                          <a:latin typeface="Cambria" panose="02040503050406030204" pitchFamily="18" charset="0"/>
                        </a:rPr>
                        <a:t>₹ 4,148</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tc>
                  <a:txBody>
                    <a:bodyPr/>
                    <a:lstStyle/>
                    <a:p>
                      <a:pPr algn="ctr" rtl="0" fontAlgn="ctr">
                        <a:buNone/>
                      </a:pPr>
                      <a:r>
                        <a:rPr lang="en-IN" sz="1100" b="0" i="0" u="none" strike="noStrike" dirty="0">
                          <a:solidFill>
                            <a:schemeClr val="tx1"/>
                          </a:solidFill>
                          <a:effectLst/>
                          <a:latin typeface="Cambria" panose="02040503050406030204" pitchFamily="18" charset="0"/>
                        </a:rPr>
                        <a:t>0.2%</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tc>
                  <a:txBody>
                    <a:bodyPr/>
                    <a:lstStyle/>
                    <a:p>
                      <a:pPr algn="ctr" rtl="0" fontAlgn="ctr">
                        <a:buNone/>
                      </a:pPr>
                      <a:r>
                        <a:rPr lang="en-IN" sz="1100" b="0" i="0" u="none" strike="noStrike" dirty="0">
                          <a:solidFill>
                            <a:schemeClr val="tx1"/>
                          </a:solidFill>
                          <a:effectLst/>
                          <a:latin typeface="Cambria" panose="02040503050406030204" pitchFamily="18" charset="0"/>
                        </a:rPr>
                        <a:t>4.7%</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tc>
                  <a:txBody>
                    <a:bodyPr/>
                    <a:lstStyle/>
                    <a:p>
                      <a:pPr algn="ctr" rtl="0" fontAlgn="ctr">
                        <a:buNone/>
                      </a:pPr>
                      <a:r>
                        <a:rPr lang="en-IN" sz="1100" b="0" i="0" u="none" strike="noStrike" dirty="0">
                          <a:solidFill>
                            <a:schemeClr val="tx1"/>
                          </a:solidFill>
                          <a:effectLst/>
                          <a:latin typeface="Cambria" panose="02040503050406030204" pitchFamily="18" charset="0"/>
                        </a:rPr>
                        <a:t>15.2%</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tc>
                  <a:txBody>
                    <a:bodyPr/>
                    <a:lstStyle/>
                    <a:p>
                      <a:pPr algn="ctr" rtl="0" fontAlgn="ctr">
                        <a:buNone/>
                      </a:pPr>
                      <a:r>
                        <a:rPr lang="en-IN" sz="1100" b="0" i="0" u="none" strike="noStrike" dirty="0">
                          <a:solidFill>
                            <a:schemeClr val="tx1"/>
                          </a:solidFill>
                          <a:effectLst/>
                          <a:latin typeface="Cambria" panose="02040503050406030204" pitchFamily="18" charset="0"/>
                        </a:rPr>
                        <a:t>3.2%</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tc>
                  <a:txBody>
                    <a:bodyPr/>
                    <a:lstStyle/>
                    <a:p>
                      <a:pPr algn="ctr" rtl="0" fontAlgn="ctr">
                        <a:buNone/>
                      </a:pPr>
                      <a:r>
                        <a:rPr lang="en-IN" sz="1100" b="0" i="0" u="none" strike="noStrike" dirty="0">
                          <a:solidFill>
                            <a:schemeClr val="tx1"/>
                          </a:solidFill>
                          <a:effectLst/>
                          <a:latin typeface="Cambria" panose="02040503050406030204" pitchFamily="18" charset="0"/>
                        </a:rPr>
                        <a:t>3.2%</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tc>
                  <a:txBody>
                    <a:bodyPr/>
                    <a:lstStyle/>
                    <a:p>
                      <a:pPr algn="ctr" rtl="0" fontAlgn="ctr">
                        <a:buNone/>
                      </a:pPr>
                      <a:r>
                        <a:rPr lang="en-IN" sz="1100" b="0" i="0" u="none" strike="noStrike" dirty="0">
                          <a:solidFill>
                            <a:schemeClr val="tx1"/>
                          </a:solidFill>
                          <a:effectLst/>
                          <a:latin typeface="Cambria" panose="02040503050406030204" pitchFamily="18" charset="0"/>
                        </a:rPr>
                        <a:t>19.6%</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tc>
                  <a:txBody>
                    <a:bodyPr/>
                    <a:lstStyle/>
                    <a:p>
                      <a:pPr algn="ctr" rtl="0" fontAlgn="ctr">
                        <a:buNone/>
                      </a:pPr>
                      <a:r>
                        <a:rPr lang="en-IN" sz="1100" b="0" i="0" u="none" strike="noStrike" dirty="0">
                          <a:solidFill>
                            <a:schemeClr val="tx1"/>
                          </a:solidFill>
                          <a:effectLst/>
                          <a:latin typeface="Cambria" panose="02040503050406030204" pitchFamily="18" charset="0"/>
                        </a:rPr>
                        <a:t>-</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tc>
                  <a:txBody>
                    <a:bodyPr/>
                    <a:lstStyle/>
                    <a:p>
                      <a:pPr algn="ctr" rtl="0" fontAlgn="ctr">
                        <a:buNone/>
                      </a:pPr>
                      <a:r>
                        <a:rPr lang="en-IN" sz="1100" b="0" i="0" u="none" strike="noStrike" dirty="0">
                          <a:solidFill>
                            <a:schemeClr val="tx1"/>
                          </a:solidFill>
                          <a:effectLst/>
                          <a:latin typeface="Cambria" panose="02040503050406030204" pitchFamily="18" charset="0"/>
                        </a:rPr>
                        <a:t>-</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tc>
                  <a:txBody>
                    <a:bodyPr/>
                    <a:lstStyle/>
                    <a:p>
                      <a:pPr algn="ctr" rtl="0" fontAlgn="ctr">
                        <a:buNone/>
                      </a:pPr>
                      <a:r>
                        <a:rPr lang="en-IN" sz="1100" b="0" i="0" u="none" strike="noStrike" dirty="0">
                          <a:solidFill>
                            <a:schemeClr val="tx1"/>
                          </a:solidFill>
                          <a:effectLst/>
                          <a:latin typeface="Cambria" panose="02040503050406030204" pitchFamily="18" charset="0"/>
                        </a:rPr>
                        <a:t>25.1%</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tc>
                  <a:txBody>
                    <a:bodyPr/>
                    <a:lstStyle/>
                    <a:p>
                      <a:pPr algn="ctr" rtl="0" fontAlgn="ctr">
                        <a:buNone/>
                      </a:pPr>
                      <a:r>
                        <a:rPr lang="en-IN" sz="1100" b="0" i="0" u="none" strike="noStrike" dirty="0">
                          <a:solidFill>
                            <a:schemeClr val="tx1"/>
                          </a:solidFill>
                          <a:effectLst/>
                          <a:latin typeface="Cambria" panose="02040503050406030204" pitchFamily="18" charset="0"/>
                        </a:rPr>
                        <a:t>26.5%</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tc>
                  <a:txBody>
                    <a:bodyPr/>
                    <a:lstStyle/>
                    <a:p>
                      <a:pPr algn="ctr" rtl="0" fontAlgn="ctr">
                        <a:buNone/>
                      </a:pPr>
                      <a:r>
                        <a:rPr lang="en-IN" sz="1100" b="0" i="0" u="none" strike="noStrike" dirty="0">
                          <a:solidFill>
                            <a:schemeClr val="tx1"/>
                          </a:solidFill>
                          <a:effectLst/>
                          <a:latin typeface="Cambria" panose="02040503050406030204" pitchFamily="18" charset="0"/>
                        </a:rPr>
                        <a:t>35.4%</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tc>
                  <a:txBody>
                    <a:bodyPr/>
                    <a:lstStyle/>
                    <a:p>
                      <a:pPr algn="ctr" rtl="0" fontAlgn="ctr">
                        <a:buNone/>
                      </a:pPr>
                      <a:r>
                        <a:rPr lang="en-IN" sz="1100" b="0" i="0" u="none" strike="noStrike" dirty="0">
                          <a:solidFill>
                            <a:schemeClr val="tx1"/>
                          </a:solidFill>
                          <a:effectLst/>
                          <a:latin typeface="Cambria" panose="02040503050406030204" pitchFamily="18" charset="0"/>
                        </a:rPr>
                        <a:t>36.9%</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tc>
                  <a:txBody>
                    <a:bodyPr/>
                    <a:lstStyle/>
                    <a:p>
                      <a:pPr algn="ctr" rtl="0" fontAlgn="ctr">
                        <a:buNone/>
                      </a:pPr>
                      <a:r>
                        <a:rPr lang="en-IN" sz="1100" b="0" i="0" u="none" strike="noStrike" dirty="0">
                          <a:solidFill>
                            <a:schemeClr val="tx1"/>
                          </a:solidFill>
                          <a:effectLst/>
                          <a:latin typeface="Cambria" panose="02040503050406030204" pitchFamily="18" charset="0"/>
                        </a:rPr>
                        <a:t>1.2%</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extLst>
                  <a:ext uri="{0D108BD9-81ED-4DB2-BD59-A6C34878D82A}">
                    <a16:rowId xmlns:a16="http://schemas.microsoft.com/office/drawing/2014/main" val="901553443"/>
                  </a:ext>
                </a:extLst>
              </a:tr>
              <a:tr h="194891">
                <a:tc>
                  <a:txBody>
                    <a:bodyPr/>
                    <a:lstStyle/>
                    <a:p>
                      <a:pPr algn="l" rtl="0" fontAlgn="ctr">
                        <a:buNone/>
                      </a:pPr>
                      <a:r>
                        <a:rPr lang="en-IN" sz="1100" b="0" i="0" u="none" strike="noStrike" dirty="0">
                          <a:solidFill>
                            <a:srgbClr val="000000"/>
                          </a:solidFill>
                          <a:effectLst/>
                          <a:latin typeface="Cambria" panose="02040503050406030204" pitchFamily="18" charset="0"/>
                        </a:rPr>
                        <a:t>Girik Multi Cap Growth Equity Strategy</a:t>
                      </a:r>
                    </a:p>
                  </a:txBody>
                  <a:tcPr marL="72000"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95000"/>
                      </a:schemeClr>
                    </a:solidFill>
                  </a:tcPr>
                </a:tc>
                <a:tc>
                  <a:txBody>
                    <a:bodyPr/>
                    <a:lstStyle/>
                    <a:p>
                      <a:pPr algn="ctr" rtl="0" fontAlgn="ctr">
                        <a:buNone/>
                      </a:pPr>
                      <a:r>
                        <a:rPr lang="en-IN" sz="1100" b="0" i="0" u="none" strike="noStrike" dirty="0">
                          <a:solidFill>
                            <a:srgbClr val="000000"/>
                          </a:solidFill>
                          <a:effectLst/>
                          <a:latin typeface="Cambria" panose="02040503050406030204" pitchFamily="18" charset="0"/>
                        </a:rPr>
                        <a:t>03-Dec-09</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95000"/>
                      </a:schemeClr>
                    </a:solidFill>
                  </a:tcPr>
                </a:tc>
                <a:tc>
                  <a:txBody>
                    <a:bodyPr/>
                    <a:lstStyle/>
                    <a:p>
                      <a:pPr algn="ctr" rtl="0" fontAlgn="ctr">
                        <a:buNone/>
                      </a:pPr>
                      <a:r>
                        <a:rPr lang="en-IN" sz="1100" b="0" i="0" u="none" strike="noStrike" dirty="0">
                          <a:solidFill>
                            <a:schemeClr val="tx1"/>
                          </a:solidFill>
                          <a:effectLst/>
                          <a:latin typeface="Cambria" panose="02040503050406030204" pitchFamily="18" charset="0"/>
                        </a:rPr>
                        <a:t>₹ 1,575</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95000"/>
                      </a:schemeClr>
                    </a:solidFill>
                  </a:tcPr>
                </a:tc>
                <a:tc>
                  <a:txBody>
                    <a:bodyPr/>
                    <a:lstStyle/>
                    <a:p>
                      <a:pPr algn="ctr" rtl="0" fontAlgn="ctr">
                        <a:buNone/>
                      </a:pPr>
                      <a:r>
                        <a:rPr lang="en-IN" sz="1100" b="0" i="0" u="none" strike="noStrike" dirty="0">
                          <a:solidFill>
                            <a:schemeClr val="tx1"/>
                          </a:solidFill>
                          <a:effectLst/>
                          <a:latin typeface="Cambria" panose="02040503050406030204" pitchFamily="18" charset="0"/>
                        </a:rPr>
                        <a:t>1.2%</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95000"/>
                      </a:schemeClr>
                    </a:solidFill>
                  </a:tcPr>
                </a:tc>
                <a:tc>
                  <a:txBody>
                    <a:bodyPr/>
                    <a:lstStyle/>
                    <a:p>
                      <a:pPr algn="ctr" rtl="0" fontAlgn="ctr">
                        <a:buNone/>
                      </a:pPr>
                      <a:r>
                        <a:rPr lang="en-IN" sz="1100" b="0" i="0" u="none" strike="noStrike" dirty="0">
                          <a:solidFill>
                            <a:schemeClr val="tx1"/>
                          </a:solidFill>
                          <a:effectLst/>
                          <a:latin typeface="Cambria" panose="02040503050406030204" pitchFamily="18" charset="0"/>
                        </a:rPr>
                        <a:t>6.7%</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95000"/>
                      </a:schemeClr>
                    </a:solidFill>
                  </a:tcPr>
                </a:tc>
                <a:tc>
                  <a:txBody>
                    <a:bodyPr/>
                    <a:lstStyle/>
                    <a:p>
                      <a:pPr algn="ctr" rtl="0" fontAlgn="ctr">
                        <a:buNone/>
                      </a:pPr>
                      <a:r>
                        <a:rPr lang="en-IN" sz="1100" b="0" i="0" u="none" strike="noStrike" dirty="0">
                          <a:solidFill>
                            <a:schemeClr val="tx1"/>
                          </a:solidFill>
                          <a:effectLst/>
                          <a:latin typeface="Cambria" panose="02040503050406030204" pitchFamily="18" charset="0"/>
                        </a:rPr>
                        <a:t>3.6%</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95000"/>
                      </a:schemeClr>
                    </a:solidFill>
                  </a:tcPr>
                </a:tc>
                <a:tc>
                  <a:txBody>
                    <a:bodyPr/>
                    <a:lstStyle/>
                    <a:p>
                      <a:pPr algn="ctr" rtl="0" fontAlgn="ctr">
                        <a:buNone/>
                      </a:pPr>
                      <a:r>
                        <a:rPr lang="en-IN" sz="1100" b="0" i="0" u="none" strike="noStrike" dirty="0">
                          <a:solidFill>
                            <a:schemeClr val="tx1"/>
                          </a:solidFill>
                          <a:effectLst/>
                          <a:latin typeface="Cambria" panose="02040503050406030204" pitchFamily="18" charset="0"/>
                        </a:rPr>
                        <a:t>0.0%</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95000"/>
                      </a:schemeClr>
                    </a:solidFill>
                  </a:tcPr>
                </a:tc>
                <a:tc>
                  <a:txBody>
                    <a:bodyPr/>
                    <a:lstStyle/>
                    <a:p>
                      <a:pPr algn="ctr" rtl="0" fontAlgn="ctr">
                        <a:buNone/>
                      </a:pPr>
                      <a:r>
                        <a:rPr lang="en-IN" sz="1100" b="0" i="0" u="none" strike="noStrike" dirty="0">
                          <a:solidFill>
                            <a:schemeClr val="tx1"/>
                          </a:solidFill>
                          <a:effectLst/>
                          <a:latin typeface="Cambria" panose="02040503050406030204" pitchFamily="18" charset="0"/>
                        </a:rPr>
                        <a:t>-1.8%</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95000"/>
                      </a:schemeClr>
                    </a:solidFill>
                  </a:tcPr>
                </a:tc>
                <a:tc>
                  <a:txBody>
                    <a:bodyPr/>
                    <a:lstStyle/>
                    <a:p>
                      <a:pPr algn="ctr" rtl="0" fontAlgn="ctr">
                        <a:buNone/>
                      </a:pPr>
                      <a:r>
                        <a:rPr lang="en-IN" sz="1100" b="0" i="0" u="none" strike="noStrike" dirty="0">
                          <a:solidFill>
                            <a:schemeClr val="tx1"/>
                          </a:solidFill>
                          <a:effectLst/>
                          <a:latin typeface="Cambria" panose="02040503050406030204" pitchFamily="18" charset="0"/>
                        </a:rPr>
                        <a:t>14.6%</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95000"/>
                      </a:schemeClr>
                    </a:solidFill>
                  </a:tcPr>
                </a:tc>
                <a:tc>
                  <a:txBody>
                    <a:bodyPr/>
                    <a:lstStyle/>
                    <a:p>
                      <a:pPr algn="ctr" rtl="0" fontAlgn="ctr">
                        <a:buNone/>
                      </a:pPr>
                      <a:r>
                        <a:rPr lang="en-IN" sz="1100" b="0" i="0" u="none" strike="noStrike" dirty="0">
                          <a:solidFill>
                            <a:schemeClr val="tx1"/>
                          </a:solidFill>
                          <a:effectLst/>
                          <a:latin typeface="Cambria" panose="02040503050406030204" pitchFamily="18" charset="0"/>
                        </a:rPr>
                        <a:t>12.3%</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95000"/>
                      </a:schemeClr>
                    </a:solidFill>
                  </a:tcPr>
                </a:tc>
                <a:tc>
                  <a:txBody>
                    <a:bodyPr/>
                    <a:lstStyle/>
                    <a:p>
                      <a:pPr algn="ctr" rtl="0" fontAlgn="ctr">
                        <a:buNone/>
                      </a:pPr>
                      <a:r>
                        <a:rPr lang="en-IN" sz="1100" b="0" i="0" u="none" strike="noStrike" dirty="0">
                          <a:solidFill>
                            <a:schemeClr val="tx1"/>
                          </a:solidFill>
                          <a:effectLst/>
                          <a:latin typeface="Cambria" panose="02040503050406030204" pitchFamily="18" charset="0"/>
                        </a:rPr>
                        <a:t>15.9%</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95000"/>
                      </a:schemeClr>
                    </a:solidFill>
                  </a:tcPr>
                </a:tc>
                <a:tc>
                  <a:txBody>
                    <a:bodyPr/>
                    <a:lstStyle/>
                    <a:p>
                      <a:pPr algn="ctr" rtl="0" fontAlgn="ctr">
                        <a:buNone/>
                      </a:pPr>
                      <a:r>
                        <a:rPr lang="en-IN" sz="1100" b="0" i="0" u="none" strike="noStrike" dirty="0">
                          <a:solidFill>
                            <a:schemeClr val="tx1"/>
                          </a:solidFill>
                          <a:effectLst/>
                          <a:latin typeface="Cambria" panose="02040503050406030204" pitchFamily="18" charset="0"/>
                        </a:rPr>
                        <a:t>18.9%</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95000"/>
                      </a:schemeClr>
                    </a:solidFill>
                  </a:tcPr>
                </a:tc>
                <a:tc>
                  <a:txBody>
                    <a:bodyPr/>
                    <a:lstStyle/>
                    <a:p>
                      <a:pPr algn="ctr" rtl="0" fontAlgn="ctr">
                        <a:buNone/>
                      </a:pPr>
                      <a:r>
                        <a:rPr lang="en-IN" sz="1100" b="0" i="0" u="none" strike="noStrike" dirty="0">
                          <a:solidFill>
                            <a:schemeClr val="tx1"/>
                          </a:solidFill>
                          <a:effectLst/>
                          <a:latin typeface="Cambria" panose="02040503050406030204" pitchFamily="18" charset="0"/>
                        </a:rPr>
                        <a:t>31.9%</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95000"/>
                      </a:schemeClr>
                    </a:solidFill>
                  </a:tcPr>
                </a:tc>
                <a:tc>
                  <a:txBody>
                    <a:bodyPr/>
                    <a:lstStyle/>
                    <a:p>
                      <a:pPr algn="ctr" rtl="0" fontAlgn="ctr">
                        <a:buNone/>
                      </a:pPr>
                      <a:r>
                        <a:rPr lang="en-IN" sz="1100" b="0" i="0" u="none" strike="noStrike" dirty="0">
                          <a:solidFill>
                            <a:schemeClr val="tx1"/>
                          </a:solidFill>
                          <a:effectLst/>
                          <a:latin typeface="Cambria" panose="02040503050406030204" pitchFamily="18" charset="0"/>
                        </a:rPr>
                        <a:t>23.0%</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95000"/>
                      </a:schemeClr>
                    </a:solidFill>
                  </a:tcPr>
                </a:tc>
                <a:tc>
                  <a:txBody>
                    <a:bodyPr/>
                    <a:lstStyle/>
                    <a:p>
                      <a:pPr algn="ctr" rtl="0" fontAlgn="ctr">
                        <a:buNone/>
                      </a:pPr>
                      <a:r>
                        <a:rPr lang="en-IN" sz="1100" b="0" i="0" u="none" strike="noStrike" dirty="0">
                          <a:solidFill>
                            <a:schemeClr val="tx1"/>
                          </a:solidFill>
                          <a:effectLst/>
                          <a:latin typeface="Cambria" panose="02040503050406030204" pitchFamily="18" charset="0"/>
                        </a:rPr>
                        <a:t>41.9%</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95000"/>
                      </a:schemeClr>
                    </a:solidFill>
                  </a:tcPr>
                </a:tc>
                <a:tc>
                  <a:txBody>
                    <a:bodyPr/>
                    <a:lstStyle/>
                    <a:p>
                      <a:pPr algn="ctr" rtl="0" fontAlgn="ctr">
                        <a:buNone/>
                      </a:pPr>
                      <a:r>
                        <a:rPr lang="en-IN" sz="1100" b="0" i="0" u="none" strike="noStrike" dirty="0">
                          <a:solidFill>
                            <a:schemeClr val="tx1"/>
                          </a:solidFill>
                          <a:effectLst/>
                          <a:latin typeface="Cambria" panose="02040503050406030204" pitchFamily="18" charset="0"/>
                        </a:rPr>
                        <a:t>3.3%</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3451076976"/>
                  </a:ext>
                </a:extLst>
              </a:tr>
              <a:tr h="194891">
                <a:tc>
                  <a:txBody>
                    <a:bodyPr/>
                    <a:lstStyle/>
                    <a:p>
                      <a:pPr algn="l" rtl="0" fontAlgn="ctr">
                        <a:buNone/>
                      </a:pPr>
                      <a:r>
                        <a:rPr lang="en-IN" sz="1100" b="0" i="0" u="none" strike="noStrike" dirty="0">
                          <a:solidFill>
                            <a:srgbClr val="000000"/>
                          </a:solidFill>
                          <a:effectLst/>
                          <a:latin typeface="Cambria" panose="02040503050406030204" pitchFamily="18" charset="0"/>
                        </a:rPr>
                        <a:t>Negen Capital- Sp. Situation &amp; Dynamic All </a:t>
                      </a:r>
                    </a:p>
                  </a:txBody>
                  <a:tcPr marL="72000"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6">
                        <a:lumMod val="20000"/>
                        <a:lumOff val="80000"/>
                      </a:schemeClr>
                    </a:solidFill>
                  </a:tcPr>
                </a:tc>
                <a:tc>
                  <a:txBody>
                    <a:bodyPr/>
                    <a:lstStyle/>
                    <a:p>
                      <a:pPr algn="ctr" rtl="0" fontAlgn="ctr">
                        <a:buNone/>
                      </a:pPr>
                      <a:r>
                        <a:rPr lang="en-IN" sz="1100" b="0" i="0" u="none" strike="noStrike" dirty="0">
                          <a:solidFill>
                            <a:srgbClr val="000000"/>
                          </a:solidFill>
                          <a:effectLst/>
                          <a:latin typeface="Cambria" panose="02040503050406030204" pitchFamily="18" charset="0"/>
                        </a:rPr>
                        <a:t>10-Aug-17</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6">
                        <a:lumMod val="20000"/>
                        <a:lumOff val="80000"/>
                      </a:schemeClr>
                    </a:solidFill>
                  </a:tcPr>
                </a:tc>
                <a:tc>
                  <a:txBody>
                    <a:bodyPr/>
                    <a:lstStyle/>
                    <a:p>
                      <a:pPr algn="ctr" rtl="0" fontAlgn="ctr">
                        <a:buNone/>
                      </a:pPr>
                      <a:r>
                        <a:rPr lang="en-IN" sz="1100" b="0" i="0" u="none" strike="noStrike" dirty="0">
                          <a:solidFill>
                            <a:schemeClr val="tx1"/>
                          </a:solidFill>
                          <a:effectLst/>
                          <a:latin typeface="Cambria" panose="02040503050406030204" pitchFamily="18" charset="0"/>
                        </a:rPr>
                        <a:t>₹ 1,485</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6">
                        <a:lumMod val="20000"/>
                        <a:lumOff val="80000"/>
                      </a:schemeClr>
                    </a:solidFill>
                  </a:tcPr>
                </a:tc>
                <a:tc>
                  <a:txBody>
                    <a:bodyPr/>
                    <a:lstStyle/>
                    <a:p>
                      <a:pPr algn="ctr" rtl="0" fontAlgn="ctr">
                        <a:buNone/>
                      </a:pPr>
                      <a:r>
                        <a:rPr lang="en-IN" sz="1100" b="0" i="0" u="none" strike="noStrike" dirty="0">
                          <a:solidFill>
                            <a:schemeClr val="tx1"/>
                          </a:solidFill>
                          <a:effectLst/>
                          <a:latin typeface="Cambria" panose="02040503050406030204" pitchFamily="18" charset="0"/>
                        </a:rPr>
                        <a:t>1.3%</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6">
                        <a:lumMod val="20000"/>
                        <a:lumOff val="80000"/>
                      </a:schemeClr>
                    </a:solidFill>
                  </a:tcPr>
                </a:tc>
                <a:tc>
                  <a:txBody>
                    <a:bodyPr/>
                    <a:lstStyle/>
                    <a:p>
                      <a:pPr algn="ctr" rtl="0" fontAlgn="ctr">
                        <a:buNone/>
                      </a:pPr>
                      <a:r>
                        <a:rPr lang="en-IN" sz="1100" b="0" i="0" u="none" strike="noStrike" dirty="0">
                          <a:solidFill>
                            <a:schemeClr val="tx1"/>
                          </a:solidFill>
                          <a:effectLst/>
                          <a:latin typeface="Cambria" panose="02040503050406030204" pitchFamily="18" charset="0"/>
                        </a:rPr>
                        <a:t>8.5%</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6">
                        <a:lumMod val="20000"/>
                        <a:lumOff val="80000"/>
                      </a:schemeClr>
                    </a:solidFill>
                  </a:tcPr>
                </a:tc>
                <a:tc>
                  <a:txBody>
                    <a:bodyPr/>
                    <a:lstStyle/>
                    <a:p>
                      <a:pPr algn="ctr" rtl="0" fontAlgn="ctr">
                        <a:buNone/>
                      </a:pPr>
                      <a:r>
                        <a:rPr lang="en-IN" sz="1100" b="0" i="0" u="none" strike="noStrike" dirty="0">
                          <a:solidFill>
                            <a:schemeClr val="tx1"/>
                          </a:solidFill>
                          <a:effectLst/>
                          <a:latin typeface="Cambria" panose="02040503050406030204" pitchFamily="18" charset="0"/>
                        </a:rPr>
                        <a:t>14.5%</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6">
                        <a:lumMod val="20000"/>
                        <a:lumOff val="80000"/>
                      </a:schemeClr>
                    </a:solidFill>
                  </a:tcPr>
                </a:tc>
                <a:tc>
                  <a:txBody>
                    <a:bodyPr/>
                    <a:lstStyle/>
                    <a:p>
                      <a:pPr algn="ctr" rtl="0" fontAlgn="ctr">
                        <a:buNone/>
                      </a:pPr>
                      <a:r>
                        <a:rPr lang="en-IN" sz="1100" b="0" i="0" u="none" strike="noStrike" dirty="0">
                          <a:solidFill>
                            <a:schemeClr val="tx1"/>
                          </a:solidFill>
                          <a:effectLst/>
                          <a:latin typeface="Cambria" panose="02040503050406030204" pitchFamily="18" charset="0"/>
                        </a:rPr>
                        <a:t>3.2%</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6">
                        <a:lumMod val="20000"/>
                        <a:lumOff val="80000"/>
                      </a:schemeClr>
                    </a:solidFill>
                  </a:tcPr>
                </a:tc>
                <a:tc>
                  <a:txBody>
                    <a:bodyPr/>
                    <a:lstStyle/>
                    <a:p>
                      <a:pPr algn="ctr" rtl="0" fontAlgn="ctr">
                        <a:buNone/>
                      </a:pPr>
                      <a:r>
                        <a:rPr lang="en-IN" sz="1100" b="0" i="0" u="none" strike="noStrike" dirty="0">
                          <a:solidFill>
                            <a:schemeClr val="tx1"/>
                          </a:solidFill>
                          <a:effectLst/>
                          <a:latin typeface="Cambria" panose="02040503050406030204" pitchFamily="18" charset="0"/>
                        </a:rPr>
                        <a:t>6.8%</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6">
                        <a:lumMod val="20000"/>
                        <a:lumOff val="80000"/>
                      </a:schemeClr>
                    </a:solidFill>
                  </a:tcPr>
                </a:tc>
                <a:tc>
                  <a:txBody>
                    <a:bodyPr/>
                    <a:lstStyle/>
                    <a:p>
                      <a:pPr algn="ctr" rtl="0" fontAlgn="ctr">
                        <a:buNone/>
                      </a:pPr>
                      <a:r>
                        <a:rPr lang="en-IN" sz="1100" b="0" i="0" u="none" strike="noStrike" dirty="0">
                          <a:solidFill>
                            <a:schemeClr val="tx1"/>
                          </a:solidFill>
                          <a:effectLst/>
                          <a:latin typeface="Cambria" panose="02040503050406030204" pitchFamily="18" charset="0"/>
                        </a:rPr>
                        <a:t>23.2%</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6">
                        <a:lumMod val="20000"/>
                        <a:lumOff val="80000"/>
                      </a:schemeClr>
                    </a:solidFill>
                  </a:tcPr>
                </a:tc>
                <a:tc>
                  <a:txBody>
                    <a:bodyPr/>
                    <a:lstStyle/>
                    <a:p>
                      <a:pPr algn="ctr" rtl="0" fontAlgn="ctr">
                        <a:buNone/>
                      </a:pPr>
                      <a:r>
                        <a:rPr lang="en-IN" sz="1100" b="0" i="0" u="none" strike="noStrike" dirty="0">
                          <a:solidFill>
                            <a:schemeClr val="tx1"/>
                          </a:solidFill>
                          <a:effectLst/>
                          <a:latin typeface="Cambria" panose="02040503050406030204" pitchFamily="18" charset="0"/>
                        </a:rPr>
                        <a:t>19.6%</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6">
                        <a:lumMod val="20000"/>
                        <a:lumOff val="80000"/>
                      </a:schemeClr>
                    </a:solidFill>
                  </a:tcPr>
                </a:tc>
                <a:tc>
                  <a:txBody>
                    <a:bodyPr/>
                    <a:lstStyle/>
                    <a:p>
                      <a:pPr algn="ctr" fontAlgn="ctr">
                        <a:buNone/>
                      </a:pPr>
                      <a:r>
                        <a:rPr lang="en-IN" sz="1100" b="0" i="0" u="none" strike="noStrike" dirty="0">
                          <a:solidFill>
                            <a:schemeClr val="tx1"/>
                          </a:solidFill>
                          <a:effectLst/>
                          <a:latin typeface="Cambria" panose="02040503050406030204" pitchFamily="18" charset="0"/>
                        </a:rPr>
                        <a:t>-</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6">
                        <a:lumMod val="20000"/>
                        <a:lumOff val="80000"/>
                      </a:schemeClr>
                    </a:solidFill>
                  </a:tcPr>
                </a:tc>
                <a:tc>
                  <a:txBody>
                    <a:bodyPr/>
                    <a:lstStyle/>
                    <a:p>
                      <a:pPr algn="ctr" rtl="0" fontAlgn="ctr">
                        <a:buNone/>
                      </a:pPr>
                      <a:r>
                        <a:rPr lang="en-IN" sz="1100" b="0" i="0" u="none" strike="noStrike" dirty="0">
                          <a:solidFill>
                            <a:schemeClr val="tx1"/>
                          </a:solidFill>
                          <a:effectLst/>
                          <a:latin typeface="Cambria" panose="02040503050406030204" pitchFamily="18" charset="0"/>
                        </a:rPr>
                        <a:t>17.5%</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6">
                        <a:lumMod val="20000"/>
                        <a:lumOff val="80000"/>
                      </a:schemeClr>
                    </a:solidFill>
                  </a:tcPr>
                </a:tc>
                <a:tc>
                  <a:txBody>
                    <a:bodyPr/>
                    <a:lstStyle/>
                    <a:p>
                      <a:pPr algn="ctr" rtl="0" fontAlgn="ctr">
                        <a:buNone/>
                      </a:pPr>
                      <a:r>
                        <a:rPr lang="en-IN" sz="1100" b="0" i="0" u="none" strike="noStrike" dirty="0">
                          <a:solidFill>
                            <a:schemeClr val="tx1"/>
                          </a:solidFill>
                          <a:effectLst/>
                          <a:latin typeface="Cambria" panose="02040503050406030204" pitchFamily="18" charset="0"/>
                        </a:rPr>
                        <a:t>4.3%</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6">
                        <a:lumMod val="20000"/>
                        <a:lumOff val="80000"/>
                      </a:schemeClr>
                    </a:solidFill>
                  </a:tcPr>
                </a:tc>
                <a:tc>
                  <a:txBody>
                    <a:bodyPr/>
                    <a:lstStyle/>
                    <a:p>
                      <a:pPr algn="ctr" rtl="0" fontAlgn="ctr">
                        <a:buNone/>
                      </a:pPr>
                      <a:r>
                        <a:rPr lang="en-IN" sz="1100" b="0" i="0" u="none" strike="noStrike" dirty="0">
                          <a:solidFill>
                            <a:schemeClr val="tx1"/>
                          </a:solidFill>
                          <a:effectLst/>
                          <a:latin typeface="Cambria" panose="02040503050406030204" pitchFamily="18" charset="0"/>
                        </a:rPr>
                        <a:t>34.6%</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6">
                        <a:lumMod val="20000"/>
                        <a:lumOff val="80000"/>
                      </a:schemeClr>
                    </a:solidFill>
                  </a:tcPr>
                </a:tc>
                <a:tc>
                  <a:txBody>
                    <a:bodyPr/>
                    <a:lstStyle/>
                    <a:p>
                      <a:pPr algn="ctr" rtl="0" fontAlgn="ctr">
                        <a:buNone/>
                      </a:pPr>
                      <a:r>
                        <a:rPr lang="en-IN" sz="1100" b="0" i="0" u="none" strike="noStrike" dirty="0">
                          <a:solidFill>
                            <a:schemeClr val="tx1"/>
                          </a:solidFill>
                          <a:effectLst/>
                          <a:latin typeface="Cambria" panose="02040503050406030204" pitchFamily="18" charset="0"/>
                        </a:rPr>
                        <a:t>42.4%</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6">
                        <a:lumMod val="20000"/>
                        <a:lumOff val="80000"/>
                      </a:schemeClr>
                    </a:solidFill>
                  </a:tcPr>
                </a:tc>
                <a:tc>
                  <a:txBody>
                    <a:bodyPr/>
                    <a:lstStyle/>
                    <a:p>
                      <a:pPr algn="ctr" rtl="0" fontAlgn="ctr">
                        <a:buNone/>
                      </a:pPr>
                      <a:r>
                        <a:rPr lang="en-IN" sz="1100" b="0" i="0" u="none" strike="noStrike" dirty="0">
                          <a:solidFill>
                            <a:schemeClr val="tx1"/>
                          </a:solidFill>
                          <a:effectLst/>
                          <a:latin typeface="Cambria" panose="02040503050406030204" pitchFamily="18" charset="0"/>
                        </a:rPr>
                        <a:t>18.6%</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6">
                        <a:lumMod val="20000"/>
                        <a:lumOff val="80000"/>
                      </a:schemeClr>
                    </a:solidFill>
                  </a:tcPr>
                </a:tc>
                <a:extLst>
                  <a:ext uri="{0D108BD9-81ED-4DB2-BD59-A6C34878D82A}">
                    <a16:rowId xmlns:a16="http://schemas.microsoft.com/office/drawing/2014/main" val="724482979"/>
                  </a:ext>
                </a:extLst>
              </a:tr>
              <a:tr h="194891">
                <a:tc>
                  <a:txBody>
                    <a:bodyPr/>
                    <a:lstStyle/>
                    <a:p>
                      <a:pPr algn="l" rtl="0" fontAlgn="ctr">
                        <a:buNone/>
                      </a:pPr>
                      <a:r>
                        <a:rPr lang="en-IN" sz="1100" b="0" i="0" u="none" strike="noStrike" dirty="0">
                          <a:solidFill>
                            <a:srgbClr val="000000"/>
                          </a:solidFill>
                          <a:effectLst/>
                          <a:latin typeface="Cambria" panose="02040503050406030204" pitchFamily="18" charset="0"/>
                        </a:rPr>
                        <a:t>Aditya Birla ISOP</a:t>
                      </a:r>
                    </a:p>
                  </a:txBody>
                  <a:tcPr marL="72000"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95000"/>
                      </a:schemeClr>
                    </a:solidFill>
                  </a:tcPr>
                </a:tc>
                <a:tc>
                  <a:txBody>
                    <a:bodyPr/>
                    <a:lstStyle/>
                    <a:p>
                      <a:pPr algn="ctr" rtl="0" fontAlgn="ctr">
                        <a:buNone/>
                      </a:pPr>
                      <a:r>
                        <a:rPr lang="en-IN" sz="1100" b="0" i="0" u="none" strike="noStrike" dirty="0">
                          <a:solidFill>
                            <a:srgbClr val="000000"/>
                          </a:solidFill>
                          <a:effectLst/>
                          <a:latin typeface="Cambria" panose="02040503050406030204" pitchFamily="18" charset="0"/>
                        </a:rPr>
                        <a:t>14-Jun-18</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95000"/>
                      </a:schemeClr>
                    </a:solidFill>
                  </a:tcPr>
                </a:tc>
                <a:tc>
                  <a:txBody>
                    <a:bodyPr/>
                    <a:lstStyle/>
                    <a:p>
                      <a:pPr algn="ctr" rtl="0" fontAlgn="ctr">
                        <a:buNone/>
                      </a:pPr>
                      <a:r>
                        <a:rPr lang="en-IN" sz="1100" b="0" i="0" u="none" strike="noStrike" dirty="0">
                          <a:solidFill>
                            <a:schemeClr val="tx1"/>
                          </a:solidFill>
                          <a:effectLst/>
                          <a:latin typeface="Cambria" panose="02040503050406030204" pitchFamily="18" charset="0"/>
                        </a:rPr>
                        <a:t>₹ 1,165</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95000"/>
                      </a:schemeClr>
                    </a:solidFill>
                  </a:tcPr>
                </a:tc>
                <a:tc>
                  <a:txBody>
                    <a:bodyPr/>
                    <a:lstStyle/>
                    <a:p>
                      <a:pPr algn="ctr" fontAlgn="ctr">
                        <a:buNone/>
                      </a:pPr>
                      <a:r>
                        <a:rPr lang="en-IN" sz="1100" b="0" i="0" u="none" strike="noStrike" dirty="0">
                          <a:solidFill>
                            <a:schemeClr val="tx1"/>
                          </a:solidFill>
                          <a:effectLst/>
                          <a:latin typeface="Cambria" panose="02040503050406030204" pitchFamily="18" charset="0"/>
                        </a:rPr>
                        <a:t>1.6%</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95000"/>
                      </a:schemeClr>
                    </a:solidFill>
                  </a:tcPr>
                </a:tc>
                <a:tc>
                  <a:txBody>
                    <a:bodyPr/>
                    <a:lstStyle/>
                    <a:p>
                      <a:pPr algn="ctr" fontAlgn="ctr">
                        <a:buNone/>
                      </a:pPr>
                      <a:r>
                        <a:rPr lang="en-IN" sz="1100" b="0" i="0" u="none" strike="noStrike" dirty="0">
                          <a:solidFill>
                            <a:schemeClr val="tx1"/>
                          </a:solidFill>
                          <a:effectLst/>
                          <a:latin typeface="Cambria" panose="02040503050406030204" pitchFamily="18" charset="0"/>
                        </a:rPr>
                        <a:t>11.6%</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95000"/>
                      </a:schemeClr>
                    </a:solidFill>
                  </a:tcPr>
                </a:tc>
                <a:tc>
                  <a:txBody>
                    <a:bodyPr/>
                    <a:lstStyle/>
                    <a:p>
                      <a:pPr algn="ctr" fontAlgn="ctr">
                        <a:buNone/>
                      </a:pPr>
                      <a:r>
                        <a:rPr lang="en-IN" sz="1100" b="0" i="0" u="none" strike="noStrike">
                          <a:solidFill>
                            <a:schemeClr val="tx1"/>
                          </a:solidFill>
                          <a:effectLst/>
                          <a:latin typeface="Cambria" panose="02040503050406030204" pitchFamily="18" charset="0"/>
                        </a:rPr>
                        <a:t>-3.9%</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95000"/>
                      </a:schemeClr>
                    </a:solidFill>
                  </a:tcPr>
                </a:tc>
                <a:tc>
                  <a:txBody>
                    <a:bodyPr/>
                    <a:lstStyle/>
                    <a:p>
                      <a:pPr algn="ctr" fontAlgn="ctr">
                        <a:buNone/>
                      </a:pPr>
                      <a:r>
                        <a:rPr lang="en-IN" sz="1100" b="0" i="0" u="none" strike="noStrike" dirty="0">
                          <a:solidFill>
                            <a:schemeClr val="tx1"/>
                          </a:solidFill>
                          <a:effectLst/>
                          <a:latin typeface="Cambria" panose="02040503050406030204" pitchFamily="18" charset="0"/>
                        </a:rPr>
                        <a:t>-7.6%</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95000"/>
                      </a:schemeClr>
                    </a:solidFill>
                  </a:tcPr>
                </a:tc>
                <a:tc>
                  <a:txBody>
                    <a:bodyPr/>
                    <a:lstStyle/>
                    <a:p>
                      <a:pPr algn="ctr" fontAlgn="ctr">
                        <a:buNone/>
                      </a:pPr>
                      <a:r>
                        <a:rPr lang="en-IN" sz="1100" b="0" i="0" u="none" strike="noStrike" dirty="0">
                          <a:solidFill>
                            <a:schemeClr val="tx1"/>
                          </a:solidFill>
                          <a:effectLst/>
                          <a:latin typeface="Cambria" panose="02040503050406030204" pitchFamily="18" charset="0"/>
                        </a:rPr>
                        <a:t>-3.2%</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95000"/>
                      </a:schemeClr>
                    </a:solidFill>
                  </a:tcPr>
                </a:tc>
                <a:tc>
                  <a:txBody>
                    <a:bodyPr/>
                    <a:lstStyle/>
                    <a:p>
                      <a:pPr algn="ctr" fontAlgn="ctr">
                        <a:buNone/>
                      </a:pPr>
                      <a:r>
                        <a:rPr lang="en-IN" sz="1100" b="0" i="0" u="none" strike="noStrike" dirty="0">
                          <a:solidFill>
                            <a:schemeClr val="tx1"/>
                          </a:solidFill>
                          <a:effectLst/>
                          <a:latin typeface="Cambria" panose="02040503050406030204" pitchFamily="18" charset="0"/>
                        </a:rPr>
                        <a:t>10.3%</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95000"/>
                      </a:schemeClr>
                    </a:solidFill>
                  </a:tcPr>
                </a:tc>
                <a:tc>
                  <a:txBody>
                    <a:bodyPr/>
                    <a:lstStyle/>
                    <a:p>
                      <a:pPr algn="ctr" fontAlgn="ctr">
                        <a:buNone/>
                      </a:pPr>
                      <a:r>
                        <a:rPr lang="en-IN" sz="1100" b="0" i="0" u="none" strike="noStrike" dirty="0">
                          <a:solidFill>
                            <a:schemeClr val="tx1"/>
                          </a:solidFill>
                          <a:effectLst/>
                          <a:latin typeface="Cambria" panose="02040503050406030204" pitchFamily="18" charset="0"/>
                        </a:rPr>
                        <a:t>11.1%</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95000"/>
                      </a:schemeClr>
                    </a:solidFill>
                  </a:tcPr>
                </a:tc>
                <a:tc>
                  <a:txBody>
                    <a:bodyPr/>
                    <a:lstStyle/>
                    <a:p>
                      <a:pPr algn="ctr" fontAlgn="ctr">
                        <a:buNone/>
                      </a:pPr>
                      <a:r>
                        <a:rPr lang="en-US" sz="1100" b="0" i="0" u="none" strike="noStrike" dirty="0">
                          <a:solidFill>
                            <a:schemeClr val="tx1"/>
                          </a:solidFill>
                          <a:effectLst/>
                          <a:latin typeface="Calibri" panose="020F0502020204030204" pitchFamily="34" charset="0"/>
                        </a:rPr>
                        <a:t>-</a:t>
                      </a:r>
                      <a:endParaRPr lang="en-IN" sz="1100" b="0" i="0" u="none" strike="noStrike" dirty="0">
                        <a:solidFill>
                          <a:schemeClr val="tx1"/>
                        </a:solidFill>
                        <a:effectLst/>
                        <a:latin typeface="Calibri" panose="020F0502020204030204" pitchFamily="34" charset="0"/>
                      </a:endParaRP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95000"/>
                      </a:schemeClr>
                    </a:solidFill>
                  </a:tcPr>
                </a:tc>
                <a:tc>
                  <a:txBody>
                    <a:bodyPr/>
                    <a:lstStyle/>
                    <a:p>
                      <a:pPr algn="ctr" rtl="0" fontAlgn="ctr">
                        <a:buNone/>
                      </a:pPr>
                      <a:r>
                        <a:rPr lang="en-IN" sz="1100" b="0" i="0" u="none" strike="noStrike" dirty="0">
                          <a:solidFill>
                            <a:schemeClr val="tx1"/>
                          </a:solidFill>
                          <a:effectLst/>
                          <a:latin typeface="Cambria" panose="02040503050406030204" pitchFamily="18" charset="0"/>
                        </a:rPr>
                        <a:t>14.0%</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95000"/>
                      </a:schemeClr>
                    </a:solidFill>
                  </a:tcPr>
                </a:tc>
                <a:tc>
                  <a:txBody>
                    <a:bodyPr/>
                    <a:lstStyle/>
                    <a:p>
                      <a:pPr algn="ctr" rtl="0" fontAlgn="ctr">
                        <a:buNone/>
                      </a:pPr>
                      <a:r>
                        <a:rPr lang="en-IN" sz="1100" b="0" i="0" u="none" strike="noStrike" dirty="0">
                          <a:solidFill>
                            <a:schemeClr val="tx1"/>
                          </a:solidFill>
                          <a:effectLst/>
                          <a:latin typeface="Cambria" panose="02040503050406030204" pitchFamily="18" charset="0"/>
                        </a:rPr>
                        <a:t>54.5%</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95000"/>
                      </a:schemeClr>
                    </a:solidFill>
                  </a:tcPr>
                </a:tc>
                <a:tc>
                  <a:txBody>
                    <a:bodyPr/>
                    <a:lstStyle/>
                    <a:p>
                      <a:pPr algn="ctr" rtl="0" fontAlgn="ctr">
                        <a:buNone/>
                      </a:pPr>
                      <a:r>
                        <a:rPr lang="en-IN" sz="1100" b="0" i="0" u="none" strike="noStrike" dirty="0">
                          <a:solidFill>
                            <a:schemeClr val="tx1"/>
                          </a:solidFill>
                          <a:effectLst/>
                          <a:latin typeface="Cambria" panose="02040503050406030204" pitchFamily="18" charset="0"/>
                        </a:rPr>
                        <a:t>28.5%</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95000"/>
                      </a:schemeClr>
                    </a:solidFill>
                  </a:tcPr>
                </a:tc>
                <a:tc>
                  <a:txBody>
                    <a:bodyPr/>
                    <a:lstStyle/>
                    <a:p>
                      <a:pPr algn="ctr" rtl="0" fontAlgn="ctr">
                        <a:buNone/>
                      </a:pPr>
                      <a:r>
                        <a:rPr lang="en-IN" sz="1100" b="0" i="0" u="none" strike="noStrike" dirty="0">
                          <a:solidFill>
                            <a:schemeClr val="tx1"/>
                          </a:solidFill>
                          <a:effectLst/>
                          <a:latin typeface="Cambria" panose="02040503050406030204" pitchFamily="18" charset="0"/>
                        </a:rPr>
                        <a:t>13.9%</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95000"/>
                      </a:schemeClr>
                    </a:solidFill>
                  </a:tcPr>
                </a:tc>
                <a:tc>
                  <a:txBody>
                    <a:bodyPr/>
                    <a:lstStyle/>
                    <a:p>
                      <a:pPr algn="ctr" rtl="0" fontAlgn="ctr">
                        <a:buNone/>
                      </a:pPr>
                      <a:r>
                        <a:rPr lang="en-IN" sz="1100" b="0" i="0" u="none" strike="noStrike" dirty="0">
                          <a:solidFill>
                            <a:schemeClr val="tx1"/>
                          </a:solidFill>
                          <a:effectLst/>
                          <a:latin typeface="Cambria" panose="02040503050406030204" pitchFamily="18" charset="0"/>
                        </a:rPr>
                        <a:t>3.2%</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1774963125"/>
                  </a:ext>
                </a:extLst>
              </a:tr>
              <a:tr h="194891">
                <a:tc>
                  <a:txBody>
                    <a:bodyPr/>
                    <a:lstStyle/>
                    <a:p>
                      <a:pPr algn="l" rtl="0" fontAlgn="ctr">
                        <a:buNone/>
                      </a:pPr>
                      <a:r>
                        <a:rPr lang="en-IN" sz="1100" b="0" i="0" u="none" strike="noStrike" dirty="0">
                          <a:solidFill>
                            <a:srgbClr val="000000"/>
                          </a:solidFill>
                          <a:effectLst/>
                          <a:latin typeface="Cambria" panose="02040503050406030204" pitchFamily="18" charset="0"/>
                        </a:rPr>
                        <a:t>ICICI Prudential Value Strategy</a:t>
                      </a:r>
                    </a:p>
                  </a:txBody>
                  <a:tcPr marL="72000"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6">
                        <a:lumMod val="20000"/>
                        <a:lumOff val="80000"/>
                      </a:schemeClr>
                    </a:solidFill>
                  </a:tcPr>
                </a:tc>
                <a:tc>
                  <a:txBody>
                    <a:bodyPr/>
                    <a:lstStyle/>
                    <a:p>
                      <a:pPr algn="ctr" rtl="0" fontAlgn="ctr">
                        <a:buNone/>
                      </a:pPr>
                      <a:r>
                        <a:rPr lang="en-IN" sz="1100" b="0" i="0" u="none" strike="noStrike" dirty="0">
                          <a:solidFill>
                            <a:srgbClr val="000000"/>
                          </a:solidFill>
                          <a:effectLst/>
                          <a:latin typeface="Cambria" panose="02040503050406030204" pitchFamily="18" charset="0"/>
                        </a:rPr>
                        <a:t>28-Jan-04</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6">
                        <a:lumMod val="20000"/>
                        <a:lumOff val="80000"/>
                      </a:schemeClr>
                    </a:solidFill>
                  </a:tcPr>
                </a:tc>
                <a:tc>
                  <a:txBody>
                    <a:bodyPr/>
                    <a:lstStyle/>
                    <a:p>
                      <a:pPr algn="ctr" rtl="0" fontAlgn="ctr">
                        <a:buNone/>
                      </a:pPr>
                      <a:r>
                        <a:rPr lang="en-IN" sz="1100" b="0" i="0" u="none" strike="noStrike" dirty="0">
                          <a:solidFill>
                            <a:schemeClr val="tx1"/>
                          </a:solidFill>
                          <a:effectLst/>
                          <a:latin typeface="Cambria" panose="02040503050406030204" pitchFamily="18" charset="0"/>
                        </a:rPr>
                        <a:t>₹ 1,180</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6">
                        <a:lumMod val="20000"/>
                        <a:lumOff val="80000"/>
                      </a:schemeClr>
                    </a:solidFill>
                  </a:tcPr>
                </a:tc>
                <a:tc>
                  <a:txBody>
                    <a:bodyPr/>
                    <a:lstStyle/>
                    <a:p>
                      <a:pPr algn="ctr" rtl="0" fontAlgn="ctr">
                        <a:buNone/>
                      </a:pPr>
                      <a:r>
                        <a:rPr lang="en-IN" sz="1100" b="0" i="0" u="none" strike="noStrike" dirty="0">
                          <a:solidFill>
                            <a:schemeClr val="tx1"/>
                          </a:solidFill>
                          <a:effectLst/>
                          <a:latin typeface="Cambria" panose="02040503050406030204" pitchFamily="18" charset="0"/>
                        </a:rPr>
                        <a:t>0.4%</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6">
                        <a:lumMod val="20000"/>
                        <a:lumOff val="80000"/>
                      </a:schemeClr>
                    </a:solidFill>
                  </a:tcPr>
                </a:tc>
                <a:tc>
                  <a:txBody>
                    <a:bodyPr/>
                    <a:lstStyle/>
                    <a:p>
                      <a:pPr algn="ctr" rtl="0" fontAlgn="ctr">
                        <a:buNone/>
                      </a:pPr>
                      <a:r>
                        <a:rPr lang="en-IN" sz="1100" b="0" i="0" u="none" strike="noStrike" dirty="0">
                          <a:solidFill>
                            <a:schemeClr val="tx1"/>
                          </a:solidFill>
                          <a:effectLst/>
                          <a:latin typeface="Cambria" panose="02040503050406030204" pitchFamily="18" charset="0"/>
                        </a:rPr>
                        <a:t>-0.6%</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6">
                        <a:lumMod val="20000"/>
                        <a:lumOff val="80000"/>
                      </a:schemeClr>
                    </a:solidFill>
                  </a:tcPr>
                </a:tc>
                <a:tc>
                  <a:txBody>
                    <a:bodyPr/>
                    <a:lstStyle/>
                    <a:p>
                      <a:pPr algn="ctr" rtl="0" fontAlgn="ctr">
                        <a:buNone/>
                      </a:pPr>
                      <a:r>
                        <a:rPr lang="en-IN" sz="1100" b="0" i="0" u="none" strike="noStrike" dirty="0">
                          <a:solidFill>
                            <a:schemeClr val="tx1"/>
                          </a:solidFill>
                          <a:effectLst/>
                          <a:latin typeface="Cambria" panose="02040503050406030204" pitchFamily="18" charset="0"/>
                        </a:rPr>
                        <a:t>1.8%</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6">
                        <a:lumMod val="20000"/>
                        <a:lumOff val="80000"/>
                      </a:schemeClr>
                    </a:solidFill>
                  </a:tcPr>
                </a:tc>
                <a:tc>
                  <a:txBody>
                    <a:bodyPr/>
                    <a:lstStyle/>
                    <a:p>
                      <a:pPr algn="ctr" rtl="0" fontAlgn="ctr">
                        <a:buNone/>
                      </a:pPr>
                      <a:r>
                        <a:rPr lang="en-IN" sz="1100" b="0" i="0" u="none" strike="noStrike" dirty="0">
                          <a:solidFill>
                            <a:schemeClr val="tx1"/>
                          </a:solidFill>
                          <a:effectLst/>
                          <a:latin typeface="Cambria" panose="02040503050406030204" pitchFamily="18" charset="0"/>
                        </a:rPr>
                        <a:t>10.6%</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6">
                        <a:lumMod val="20000"/>
                        <a:lumOff val="80000"/>
                      </a:schemeClr>
                    </a:solidFill>
                  </a:tcPr>
                </a:tc>
                <a:tc>
                  <a:txBody>
                    <a:bodyPr/>
                    <a:lstStyle/>
                    <a:p>
                      <a:pPr algn="ctr" rtl="0" fontAlgn="ctr">
                        <a:buNone/>
                      </a:pPr>
                      <a:r>
                        <a:rPr lang="en-IN" sz="1100" b="0" i="0" u="none" strike="noStrike" dirty="0">
                          <a:solidFill>
                            <a:schemeClr val="tx1"/>
                          </a:solidFill>
                          <a:effectLst/>
                          <a:latin typeface="Cambria" panose="02040503050406030204" pitchFamily="18" charset="0"/>
                        </a:rPr>
                        <a:t>3.2%</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6">
                        <a:lumMod val="20000"/>
                        <a:lumOff val="80000"/>
                      </a:schemeClr>
                    </a:solidFill>
                  </a:tcPr>
                </a:tc>
                <a:tc>
                  <a:txBody>
                    <a:bodyPr/>
                    <a:lstStyle/>
                    <a:p>
                      <a:pPr algn="ctr" rtl="0" fontAlgn="ctr">
                        <a:buNone/>
                      </a:pPr>
                      <a:r>
                        <a:rPr lang="en-IN" sz="1100" b="0" i="0" u="none" strike="noStrike" dirty="0">
                          <a:solidFill>
                            <a:schemeClr val="tx1"/>
                          </a:solidFill>
                          <a:effectLst/>
                          <a:latin typeface="Cambria" panose="02040503050406030204" pitchFamily="18" charset="0"/>
                        </a:rPr>
                        <a:t>18.2%</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6">
                        <a:lumMod val="20000"/>
                        <a:lumOff val="80000"/>
                      </a:schemeClr>
                    </a:solidFill>
                  </a:tcPr>
                </a:tc>
                <a:tc>
                  <a:txBody>
                    <a:bodyPr/>
                    <a:lstStyle/>
                    <a:p>
                      <a:pPr algn="ctr" rtl="0" fontAlgn="ctr">
                        <a:buNone/>
                      </a:pPr>
                      <a:r>
                        <a:rPr lang="en-IN" sz="1100" b="0" i="0" u="none" strike="noStrike" dirty="0">
                          <a:solidFill>
                            <a:schemeClr val="tx1"/>
                          </a:solidFill>
                          <a:effectLst/>
                          <a:latin typeface="Cambria" panose="02040503050406030204" pitchFamily="18" charset="0"/>
                        </a:rPr>
                        <a:t>20.1%</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6">
                        <a:lumMod val="20000"/>
                        <a:lumOff val="80000"/>
                      </a:schemeClr>
                    </a:solidFill>
                  </a:tcPr>
                </a:tc>
                <a:tc>
                  <a:txBody>
                    <a:bodyPr/>
                    <a:lstStyle/>
                    <a:p>
                      <a:pPr algn="ctr" rtl="0" fontAlgn="ctr">
                        <a:buNone/>
                      </a:pPr>
                      <a:r>
                        <a:rPr lang="en-IN" sz="1100" b="0" i="0" u="none" strike="noStrike" dirty="0">
                          <a:solidFill>
                            <a:schemeClr val="tx1"/>
                          </a:solidFill>
                          <a:effectLst/>
                          <a:latin typeface="Cambria" panose="02040503050406030204" pitchFamily="18" charset="0"/>
                        </a:rPr>
                        <a:t>16.4%</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6">
                        <a:lumMod val="20000"/>
                        <a:lumOff val="80000"/>
                      </a:schemeClr>
                    </a:solidFill>
                  </a:tcPr>
                </a:tc>
                <a:tc>
                  <a:txBody>
                    <a:bodyPr/>
                    <a:lstStyle/>
                    <a:p>
                      <a:pPr algn="ctr" rtl="0" fontAlgn="ctr">
                        <a:buNone/>
                      </a:pPr>
                      <a:r>
                        <a:rPr lang="en-IN" sz="1100" b="0" i="0" u="none" strike="noStrike" dirty="0">
                          <a:solidFill>
                            <a:schemeClr val="tx1"/>
                          </a:solidFill>
                          <a:effectLst/>
                          <a:latin typeface="Cambria" panose="02040503050406030204" pitchFamily="18" charset="0"/>
                        </a:rPr>
                        <a:t>13.0%</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6">
                        <a:lumMod val="20000"/>
                        <a:lumOff val="80000"/>
                      </a:schemeClr>
                    </a:solidFill>
                  </a:tcPr>
                </a:tc>
                <a:tc>
                  <a:txBody>
                    <a:bodyPr/>
                    <a:lstStyle/>
                    <a:p>
                      <a:pPr algn="ctr" rtl="0" fontAlgn="ctr">
                        <a:buNone/>
                      </a:pPr>
                      <a:r>
                        <a:rPr lang="en-IN" sz="1100" b="0" i="0" u="none" strike="noStrike" dirty="0">
                          <a:solidFill>
                            <a:schemeClr val="tx1"/>
                          </a:solidFill>
                          <a:effectLst/>
                          <a:latin typeface="Cambria" panose="02040503050406030204" pitchFamily="18" charset="0"/>
                        </a:rPr>
                        <a:t>50.6%</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6">
                        <a:lumMod val="20000"/>
                        <a:lumOff val="80000"/>
                      </a:schemeClr>
                    </a:solidFill>
                  </a:tcPr>
                </a:tc>
                <a:tc>
                  <a:txBody>
                    <a:bodyPr/>
                    <a:lstStyle/>
                    <a:p>
                      <a:pPr algn="ctr" rtl="0" fontAlgn="ctr">
                        <a:buNone/>
                      </a:pPr>
                      <a:r>
                        <a:rPr lang="en-IN" sz="1100" b="0" i="0" u="none" strike="noStrike" dirty="0">
                          <a:solidFill>
                            <a:schemeClr val="tx1"/>
                          </a:solidFill>
                          <a:effectLst/>
                          <a:latin typeface="Cambria" panose="02040503050406030204" pitchFamily="18" charset="0"/>
                        </a:rPr>
                        <a:t>9.6%</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6">
                        <a:lumMod val="20000"/>
                        <a:lumOff val="80000"/>
                      </a:schemeClr>
                    </a:solidFill>
                  </a:tcPr>
                </a:tc>
                <a:tc>
                  <a:txBody>
                    <a:bodyPr/>
                    <a:lstStyle/>
                    <a:p>
                      <a:pPr algn="ctr" rtl="0" fontAlgn="ctr">
                        <a:buNone/>
                      </a:pPr>
                      <a:r>
                        <a:rPr lang="en-IN" sz="1100" b="0" i="0" u="none" strike="noStrike" dirty="0">
                          <a:solidFill>
                            <a:schemeClr val="tx1"/>
                          </a:solidFill>
                          <a:effectLst/>
                          <a:latin typeface="Cambria" panose="02040503050406030204" pitchFamily="18" charset="0"/>
                        </a:rPr>
                        <a:t>37.1%</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6">
                        <a:lumMod val="20000"/>
                        <a:lumOff val="80000"/>
                      </a:schemeClr>
                    </a:solidFill>
                  </a:tcPr>
                </a:tc>
                <a:tc>
                  <a:txBody>
                    <a:bodyPr/>
                    <a:lstStyle/>
                    <a:p>
                      <a:pPr algn="ctr" rtl="0" fontAlgn="ctr">
                        <a:buNone/>
                      </a:pPr>
                      <a:r>
                        <a:rPr lang="en-IN" sz="1100" b="0" i="0" u="none" strike="noStrike" dirty="0">
                          <a:solidFill>
                            <a:schemeClr val="tx1"/>
                          </a:solidFill>
                          <a:effectLst/>
                          <a:latin typeface="Cambria" panose="02040503050406030204" pitchFamily="18" charset="0"/>
                        </a:rPr>
                        <a:t>2.7%</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6">
                        <a:lumMod val="20000"/>
                        <a:lumOff val="80000"/>
                      </a:schemeClr>
                    </a:solidFill>
                  </a:tcPr>
                </a:tc>
                <a:extLst>
                  <a:ext uri="{0D108BD9-81ED-4DB2-BD59-A6C34878D82A}">
                    <a16:rowId xmlns:a16="http://schemas.microsoft.com/office/drawing/2014/main" val="2908377020"/>
                  </a:ext>
                </a:extLst>
              </a:tr>
              <a:tr h="194891">
                <a:tc>
                  <a:txBody>
                    <a:bodyPr/>
                    <a:lstStyle/>
                    <a:p>
                      <a:pPr algn="l" rtl="0" fontAlgn="ctr">
                        <a:buNone/>
                      </a:pPr>
                      <a:r>
                        <a:rPr lang="en-IN" sz="1100" b="0" i="0" u="none" strike="noStrike" dirty="0">
                          <a:solidFill>
                            <a:srgbClr val="000000"/>
                          </a:solidFill>
                          <a:effectLst/>
                          <a:latin typeface="Cambria" panose="02040503050406030204" pitchFamily="18" charset="0"/>
                        </a:rPr>
                        <a:t>Emkay Golden Decade PMS</a:t>
                      </a:r>
                    </a:p>
                  </a:txBody>
                  <a:tcPr marL="72000"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95000"/>
                      </a:schemeClr>
                    </a:solidFill>
                  </a:tcPr>
                </a:tc>
                <a:tc>
                  <a:txBody>
                    <a:bodyPr/>
                    <a:lstStyle/>
                    <a:p>
                      <a:pPr algn="ctr" rtl="0" fontAlgn="ctr">
                        <a:buNone/>
                      </a:pPr>
                      <a:r>
                        <a:rPr lang="en-IN" sz="1100" b="0" i="0" u="none" strike="noStrike" dirty="0">
                          <a:solidFill>
                            <a:srgbClr val="000000"/>
                          </a:solidFill>
                          <a:effectLst/>
                          <a:latin typeface="Cambria" panose="02040503050406030204" pitchFamily="18" charset="0"/>
                        </a:rPr>
                        <a:t>26-Oct-23</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95000"/>
                      </a:schemeClr>
                    </a:solidFill>
                  </a:tcPr>
                </a:tc>
                <a:tc>
                  <a:txBody>
                    <a:bodyPr/>
                    <a:lstStyle/>
                    <a:p>
                      <a:pPr algn="ctr" rtl="0" fontAlgn="ctr">
                        <a:buNone/>
                      </a:pPr>
                      <a:r>
                        <a:rPr lang="en-IN" sz="1100" b="0" i="0" u="none" strike="noStrike" dirty="0">
                          <a:solidFill>
                            <a:schemeClr val="tx1"/>
                          </a:solidFill>
                          <a:effectLst/>
                          <a:latin typeface="Cambria" panose="02040503050406030204" pitchFamily="18" charset="0"/>
                        </a:rPr>
                        <a:t>₹ 105</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tc>
                  <a:txBody>
                    <a:bodyPr/>
                    <a:lstStyle/>
                    <a:p>
                      <a:pPr algn="ctr" rtl="0" fontAlgn="ctr">
                        <a:buNone/>
                      </a:pPr>
                      <a:r>
                        <a:rPr lang="en-IN" sz="1100" b="0" i="0" u="none" strike="noStrike" dirty="0">
                          <a:solidFill>
                            <a:schemeClr val="tx1"/>
                          </a:solidFill>
                          <a:effectLst/>
                          <a:latin typeface="Cambria" panose="02040503050406030204" pitchFamily="18" charset="0"/>
                        </a:rPr>
                        <a:t>2.8%</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tc>
                  <a:txBody>
                    <a:bodyPr/>
                    <a:lstStyle/>
                    <a:p>
                      <a:pPr algn="ctr" rtl="0" fontAlgn="ctr">
                        <a:buNone/>
                      </a:pPr>
                      <a:r>
                        <a:rPr lang="en-IN" sz="1100" b="0" i="0" u="none" strike="noStrike" dirty="0">
                          <a:solidFill>
                            <a:schemeClr val="tx1"/>
                          </a:solidFill>
                          <a:effectLst/>
                          <a:latin typeface="Cambria" panose="02040503050406030204" pitchFamily="18" charset="0"/>
                        </a:rPr>
                        <a:t>6.4%</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tc>
                  <a:txBody>
                    <a:bodyPr/>
                    <a:lstStyle/>
                    <a:p>
                      <a:pPr algn="ctr" rtl="0" fontAlgn="ctr">
                        <a:buNone/>
                      </a:pPr>
                      <a:r>
                        <a:rPr lang="en-IN" sz="1100" b="0" i="0" u="none" strike="noStrike" dirty="0">
                          <a:solidFill>
                            <a:schemeClr val="tx1"/>
                          </a:solidFill>
                          <a:effectLst/>
                          <a:latin typeface="Cambria" panose="02040503050406030204" pitchFamily="18" charset="0"/>
                        </a:rPr>
                        <a:t>9.9%</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tc>
                  <a:txBody>
                    <a:bodyPr/>
                    <a:lstStyle/>
                    <a:p>
                      <a:pPr algn="ctr" rtl="0" fontAlgn="ctr">
                        <a:buNone/>
                      </a:pPr>
                      <a:r>
                        <a:rPr lang="en-IN" sz="1100" b="0" i="0" u="none" strike="noStrike" dirty="0">
                          <a:solidFill>
                            <a:schemeClr val="tx1"/>
                          </a:solidFill>
                          <a:effectLst/>
                          <a:latin typeface="Cambria" panose="02040503050406030204" pitchFamily="18" charset="0"/>
                        </a:rPr>
                        <a:t>1.1%</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tc>
                  <a:txBody>
                    <a:bodyPr/>
                    <a:lstStyle/>
                    <a:p>
                      <a:pPr algn="ctr" rtl="0" fontAlgn="ctr">
                        <a:buNone/>
                      </a:pPr>
                      <a:r>
                        <a:rPr lang="en-IN" sz="1100" b="0" i="0" u="none" strike="noStrike" dirty="0">
                          <a:solidFill>
                            <a:schemeClr val="tx1"/>
                          </a:solidFill>
                          <a:effectLst/>
                          <a:latin typeface="Cambria" panose="02040503050406030204" pitchFamily="18" charset="0"/>
                        </a:rPr>
                        <a:t>4.4%</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tc>
                  <a:txBody>
                    <a:bodyPr/>
                    <a:lstStyle/>
                    <a:p>
                      <a:pPr algn="ctr" rtl="0" fontAlgn="ctr">
                        <a:buNone/>
                      </a:pPr>
                      <a:r>
                        <a:rPr lang="en-IN" sz="1100" b="0" i="0" u="none" strike="noStrike" dirty="0">
                          <a:solidFill>
                            <a:schemeClr val="tx1"/>
                          </a:solidFill>
                          <a:effectLst/>
                          <a:latin typeface="Cambria" panose="02040503050406030204" pitchFamily="18" charset="0"/>
                        </a:rPr>
                        <a:t>-</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tc>
                  <a:txBody>
                    <a:bodyPr/>
                    <a:lstStyle/>
                    <a:p>
                      <a:pPr algn="ctr" rtl="0" fontAlgn="ctr">
                        <a:buNone/>
                      </a:pPr>
                      <a:r>
                        <a:rPr lang="en-IN" sz="1100" b="0" i="0" u="none" strike="noStrike" dirty="0">
                          <a:solidFill>
                            <a:schemeClr val="tx1"/>
                          </a:solidFill>
                          <a:effectLst/>
                          <a:latin typeface="Cambria" panose="02040503050406030204" pitchFamily="18" charset="0"/>
                        </a:rPr>
                        <a:t>-</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tc>
                  <a:txBody>
                    <a:bodyPr/>
                    <a:lstStyle/>
                    <a:p>
                      <a:pPr algn="ctr" rtl="0" fontAlgn="ctr">
                        <a:buNone/>
                      </a:pPr>
                      <a:r>
                        <a:rPr lang="en-IN" sz="1100" b="0" i="0" u="none" strike="noStrike" dirty="0">
                          <a:solidFill>
                            <a:schemeClr val="tx1"/>
                          </a:solidFill>
                          <a:effectLst/>
                          <a:latin typeface="Cambria" panose="02040503050406030204" pitchFamily="18" charset="0"/>
                        </a:rPr>
                        <a:t>-</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tc>
                  <a:txBody>
                    <a:bodyPr/>
                    <a:lstStyle/>
                    <a:p>
                      <a:pPr algn="ctr" rtl="0" fontAlgn="ctr">
                        <a:buNone/>
                      </a:pPr>
                      <a:r>
                        <a:rPr lang="en-IN" sz="1100" b="0" i="0" u="none" strike="noStrike" dirty="0">
                          <a:solidFill>
                            <a:schemeClr val="tx1"/>
                          </a:solidFill>
                          <a:effectLst/>
                          <a:latin typeface="Cambria" panose="02040503050406030204" pitchFamily="18" charset="0"/>
                        </a:rPr>
                        <a:t>14.6%</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tc>
                  <a:txBody>
                    <a:bodyPr/>
                    <a:lstStyle/>
                    <a:p>
                      <a:pPr algn="ctr" rtl="0" fontAlgn="ctr">
                        <a:buNone/>
                      </a:pPr>
                      <a:r>
                        <a:rPr lang="en-IN" sz="1100" b="0" i="0" u="none" strike="noStrike" dirty="0">
                          <a:solidFill>
                            <a:schemeClr val="tx1"/>
                          </a:solidFill>
                          <a:effectLst/>
                          <a:latin typeface="Cambria" panose="02040503050406030204" pitchFamily="18" charset="0"/>
                        </a:rPr>
                        <a:t>37.5%</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tc>
                  <a:txBody>
                    <a:bodyPr/>
                    <a:lstStyle/>
                    <a:p>
                      <a:pPr algn="ctr" rtl="0" fontAlgn="ctr">
                        <a:buNone/>
                      </a:pPr>
                      <a:r>
                        <a:rPr lang="en-IN" sz="1100" b="0" i="0" u="none" strike="noStrike" dirty="0">
                          <a:solidFill>
                            <a:schemeClr val="tx1"/>
                          </a:solidFill>
                          <a:effectLst/>
                          <a:latin typeface="Cambria" panose="02040503050406030204" pitchFamily="18" charset="0"/>
                        </a:rPr>
                        <a:t>23.3%</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tc>
                  <a:txBody>
                    <a:bodyPr/>
                    <a:lstStyle/>
                    <a:p>
                      <a:pPr algn="ctr" rtl="0" fontAlgn="ctr">
                        <a:buNone/>
                      </a:pPr>
                      <a:r>
                        <a:rPr lang="en-IN" sz="1100" b="0" i="0" u="none" strike="noStrike" dirty="0">
                          <a:solidFill>
                            <a:schemeClr val="tx1"/>
                          </a:solidFill>
                          <a:effectLst/>
                          <a:latin typeface="Cambria" panose="02040503050406030204" pitchFamily="18" charset="0"/>
                        </a:rPr>
                        <a:t>39.3%</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tc>
                  <a:txBody>
                    <a:bodyPr/>
                    <a:lstStyle/>
                    <a:p>
                      <a:pPr algn="ctr" rtl="0" fontAlgn="ctr">
                        <a:buNone/>
                      </a:pPr>
                      <a:r>
                        <a:rPr lang="en-IN" sz="1100" b="0" i="0" u="none" strike="noStrike" dirty="0">
                          <a:solidFill>
                            <a:schemeClr val="tx1"/>
                          </a:solidFill>
                          <a:effectLst/>
                          <a:latin typeface="Cambria" panose="02040503050406030204" pitchFamily="18" charset="0"/>
                        </a:rPr>
                        <a:t>0%</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extLst>
                  <a:ext uri="{0D108BD9-81ED-4DB2-BD59-A6C34878D82A}">
                    <a16:rowId xmlns:a16="http://schemas.microsoft.com/office/drawing/2014/main" val="28686218"/>
                  </a:ext>
                </a:extLst>
              </a:tr>
              <a:tr h="191108">
                <a:tc>
                  <a:txBody>
                    <a:bodyPr/>
                    <a:lstStyle/>
                    <a:p>
                      <a:pPr algn="l" rtl="0" fontAlgn="ctr">
                        <a:buNone/>
                      </a:pPr>
                      <a:r>
                        <a:rPr lang="en-IN" sz="1100" b="1" i="0" u="none" strike="noStrike">
                          <a:solidFill>
                            <a:srgbClr val="000000"/>
                          </a:solidFill>
                          <a:effectLst/>
                          <a:latin typeface="Cambria" panose="02040503050406030204" pitchFamily="18" charset="0"/>
                        </a:rPr>
                        <a:t>Benchmark</a:t>
                      </a:r>
                    </a:p>
                  </a:txBody>
                  <a:tcPr marL="72000" marR="6235" marT="623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BFBFBF"/>
                    </a:solidFill>
                  </a:tcPr>
                </a:tc>
                <a:tc>
                  <a:txBody>
                    <a:bodyPr/>
                    <a:lstStyle/>
                    <a:p>
                      <a:pPr algn="ctr" rtl="0" fontAlgn="ctr">
                        <a:buNone/>
                      </a:pPr>
                      <a:r>
                        <a:rPr lang="en-IN" sz="1100" b="1" i="0" u="none" strike="noStrike">
                          <a:solidFill>
                            <a:srgbClr val="000000"/>
                          </a:solidFill>
                          <a:effectLst/>
                          <a:latin typeface="Cambria" panose="02040503050406030204" pitchFamily="18" charset="0"/>
                        </a:rPr>
                        <a:t> </a:t>
                      </a:r>
                    </a:p>
                  </a:txBody>
                  <a:tcPr marL="6235" marR="6235" marT="623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BFBFBF"/>
                    </a:solidFill>
                  </a:tcPr>
                </a:tc>
                <a:tc>
                  <a:txBody>
                    <a:bodyPr/>
                    <a:lstStyle/>
                    <a:p>
                      <a:pPr algn="ctr" rtl="0" fontAlgn="ctr">
                        <a:buNone/>
                      </a:pPr>
                      <a:r>
                        <a:rPr lang="en-IN" sz="1100" b="1" i="0" u="none" strike="noStrike">
                          <a:solidFill>
                            <a:schemeClr val="tx1"/>
                          </a:solidFill>
                          <a:effectLst/>
                          <a:latin typeface="Cambria" panose="02040503050406030204" pitchFamily="18" charset="0"/>
                        </a:rPr>
                        <a:t> </a:t>
                      </a:r>
                    </a:p>
                  </a:txBody>
                  <a:tcPr marL="6235" marR="6235" marT="623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BFBFBF"/>
                    </a:solidFill>
                  </a:tcPr>
                </a:tc>
                <a:tc>
                  <a:txBody>
                    <a:bodyPr/>
                    <a:lstStyle/>
                    <a:p>
                      <a:pPr algn="ctr" rtl="0" fontAlgn="ctr">
                        <a:buNone/>
                      </a:pPr>
                      <a:r>
                        <a:rPr lang="en-IN" sz="1100" b="1" i="0" u="none" strike="noStrike">
                          <a:solidFill>
                            <a:schemeClr val="tx1"/>
                          </a:solidFill>
                          <a:effectLst/>
                          <a:latin typeface="Cambria" panose="02040503050406030204" pitchFamily="18" charset="0"/>
                        </a:rPr>
                        <a:t> </a:t>
                      </a:r>
                    </a:p>
                  </a:txBody>
                  <a:tcPr marL="6235" marR="6235" marT="623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BFBFBF"/>
                    </a:solidFill>
                  </a:tcPr>
                </a:tc>
                <a:tc>
                  <a:txBody>
                    <a:bodyPr/>
                    <a:lstStyle/>
                    <a:p>
                      <a:pPr algn="ctr" rtl="0" fontAlgn="ctr">
                        <a:buNone/>
                      </a:pPr>
                      <a:r>
                        <a:rPr lang="en-IN" sz="1100" b="1" i="0" u="none" strike="noStrike">
                          <a:solidFill>
                            <a:schemeClr val="tx1"/>
                          </a:solidFill>
                          <a:effectLst/>
                          <a:latin typeface="Cambria" panose="02040503050406030204" pitchFamily="18" charset="0"/>
                        </a:rPr>
                        <a:t> </a:t>
                      </a:r>
                    </a:p>
                  </a:txBody>
                  <a:tcPr marL="6235" marR="6235" marT="623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BFBFBF"/>
                    </a:solidFill>
                  </a:tcPr>
                </a:tc>
                <a:tc>
                  <a:txBody>
                    <a:bodyPr/>
                    <a:lstStyle/>
                    <a:p>
                      <a:pPr algn="ctr" rtl="0" fontAlgn="ctr">
                        <a:buNone/>
                      </a:pPr>
                      <a:r>
                        <a:rPr lang="en-IN" sz="1100" b="1" i="0" u="none" strike="noStrike">
                          <a:solidFill>
                            <a:schemeClr val="tx1"/>
                          </a:solidFill>
                          <a:effectLst/>
                          <a:latin typeface="Cambria" panose="02040503050406030204" pitchFamily="18" charset="0"/>
                        </a:rPr>
                        <a:t> </a:t>
                      </a:r>
                    </a:p>
                  </a:txBody>
                  <a:tcPr marL="6235" marR="6235" marT="623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BFBFBF"/>
                    </a:solidFill>
                  </a:tcPr>
                </a:tc>
                <a:tc>
                  <a:txBody>
                    <a:bodyPr/>
                    <a:lstStyle/>
                    <a:p>
                      <a:pPr algn="ctr" rtl="0" fontAlgn="ctr">
                        <a:buNone/>
                      </a:pPr>
                      <a:r>
                        <a:rPr lang="en-IN" sz="1100" b="1" i="0" u="none" strike="noStrike">
                          <a:solidFill>
                            <a:schemeClr val="tx1"/>
                          </a:solidFill>
                          <a:effectLst/>
                          <a:latin typeface="Cambria" panose="02040503050406030204" pitchFamily="18" charset="0"/>
                        </a:rPr>
                        <a:t> </a:t>
                      </a:r>
                    </a:p>
                  </a:txBody>
                  <a:tcPr marL="6235" marR="6235" marT="623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BFBFBF"/>
                    </a:solidFill>
                  </a:tcPr>
                </a:tc>
                <a:tc>
                  <a:txBody>
                    <a:bodyPr/>
                    <a:lstStyle/>
                    <a:p>
                      <a:pPr algn="ctr" rtl="0" fontAlgn="ctr">
                        <a:buNone/>
                      </a:pPr>
                      <a:r>
                        <a:rPr lang="en-IN" sz="1100" b="1" i="0" u="none" strike="noStrike">
                          <a:solidFill>
                            <a:schemeClr val="tx1"/>
                          </a:solidFill>
                          <a:effectLst/>
                          <a:latin typeface="Cambria" panose="02040503050406030204" pitchFamily="18" charset="0"/>
                        </a:rPr>
                        <a:t> </a:t>
                      </a:r>
                    </a:p>
                  </a:txBody>
                  <a:tcPr marL="6235" marR="6235" marT="623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BFBFBF"/>
                    </a:solidFill>
                  </a:tcPr>
                </a:tc>
                <a:tc>
                  <a:txBody>
                    <a:bodyPr/>
                    <a:lstStyle/>
                    <a:p>
                      <a:pPr algn="ctr" fontAlgn="ctr">
                        <a:buNone/>
                      </a:pPr>
                      <a:r>
                        <a:rPr lang="en-IN" sz="1100" b="0" i="0" u="none" strike="noStrike">
                          <a:solidFill>
                            <a:schemeClr val="tx1"/>
                          </a:solidFill>
                          <a:effectLst/>
                          <a:latin typeface="Cambria" panose="02040503050406030204" pitchFamily="18" charset="0"/>
                        </a:rPr>
                        <a:t> </a:t>
                      </a:r>
                    </a:p>
                  </a:txBody>
                  <a:tcPr marL="6235" marR="6235" marT="623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BFBFBF"/>
                    </a:solidFill>
                  </a:tcPr>
                </a:tc>
                <a:tc>
                  <a:txBody>
                    <a:bodyPr/>
                    <a:lstStyle/>
                    <a:p>
                      <a:pPr algn="ctr" fontAlgn="ctr">
                        <a:buNone/>
                      </a:pPr>
                      <a:r>
                        <a:rPr lang="en-IN" sz="1100" b="0" i="0" u="none" strike="noStrike">
                          <a:solidFill>
                            <a:schemeClr val="tx1"/>
                          </a:solidFill>
                          <a:effectLst/>
                          <a:latin typeface="Cambria" panose="02040503050406030204" pitchFamily="18" charset="0"/>
                        </a:rPr>
                        <a:t> </a:t>
                      </a:r>
                    </a:p>
                  </a:txBody>
                  <a:tcPr marL="6235" marR="6235" marT="623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BFBFBF"/>
                    </a:solidFill>
                  </a:tcPr>
                </a:tc>
                <a:tc>
                  <a:txBody>
                    <a:bodyPr/>
                    <a:lstStyle/>
                    <a:p>
                      <a:pPr algn="ctr" fontAlgn="ctr">
                        <a:buNone/>
                      </a:pPr>
                      <a:r>
                        <a:rPr lang="en-IN" sz="1100" b="0" i="0" u="none" strike="noStrike">
                          <a:solidFill>
                            <a:schemeClr val="tx1"/>
                          </a:solidFill>
                          <a:effectLst/>
                          <a:latin typeface="Cambria" panose="02040503050406030204" pitchFamily="18" charset="0"/>
                        </a:rPr>
                        <a:t> </a:t>
                      </a:r>
                    </a:p>
                  </a:txBody>
                  <a:tcPr marL="6235" marR="6235" marT="623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BFBFBF"/>
                    </a:solidFill>
                  </a:tcPr>
                </a:tc>
                <a:tc>
                  <a:txBody>
                    <a:bodyPr/>
                    <a:lstStyle/>
                    <a:p>
                      <a:pPr algn="ctr" fontAlgn="ctr">
                        <a:buNone/>
                      </a:pPr>
                      <a:r>
                        <a:rPr lang="en-IN" sz="1100" b="0" i="0" u="none" strike="noStrike">
                          <a:solidFill>
                            <a:schemeClr val="tx1"/>
                          </a:solidFill>
                          <a:effectLst/>
                          <a:latin typeface="Cambria" panose="02040503050406030204" pitchFamily="18" charset="0"/>
                        </a:rPr>
                        <a:t> </a:t>
                      </a:r>
                    </a:p>
                  </a:txBody>
                  <a:tcPr marL="6235" marR="6235" marT="623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BFBFBF"/>
                    </a:solidFill>
                  </a:tcPr>
                </a:tc>
                <a:tc>
                  <a:txBody>
                    <a:bodyPr/>
                    <a:lstStyle/>
                    <a:p>
                      <a:pPr algn="ctr" fontAlgn="ctr">
                        <a:buNone/>
                      </a:pPr>
                      <a:r>
                        <a:rPr lang="en-IN" sz="1100" b="0" i="0" u="none" strike="noStrike">
                          <a:solidFill>
                            <a:schemeClr val="tx1"/>
                          </a:solidFill>
                          <a:effectLst/>
                          <a:latin typeface="Cambria" panose="02040503050406030204" pitchFamily="18" charset="0"/>
                        </a:rPr>
                        <a:t> </a:t>
                      </a:r>
                    </a:p>
                  </a:txBody>
                  <a:tcPr marL="6235" marR="6235" marT="623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BFBFBF"/>
                    </a:solidFill>
                  </a:tcPr>
                </a:tc>
                <a:tc>
                  <a:txBody>
                    <a:bodyPr/>
                    <a:lstStyle/>
                    <a:p>
                      <a:pPr algn="ctr" fontAlgn="ctr">
                        <a:buNone/>
                      </a:pPr>
                      <a:r>
                        <a:rPr lang="en-IN" sz="1100" b="0" i="0" u="none" strike="noStrike">
                          <a:solidFill>
                            <a:schemeClr val="tx1"/>
                          </a:solidFill>
                          <a:effectLst/>
                          <a:latin typeface="Cambria" panose="02040503050406030204" pitchFamily="18" charset="0"/>
                        </a:rPr>
                        <a:t> </a:t>
                      </a:r>
                    </a:p>
                  </a:txBody>
                  <a:tcPr marL="6235" marR="6235" marT="623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BFBFBF"/>
                    </a:solidFill>
                  </a:tcPr>
                </a:tc>
                <a:tc>
                  <a:txBody>
                    <a:bodyPr/>
                    <a:lstStyle/>
                    <a:p>
                      <a:pPr algn="ctr" fontAlgn="ctr">
                        <a:buNone/>
                      </a:pPr>
                      <a:r>
                        <a:rPr lang="en-IN" sz="1100" b="0" i="0" u="none" strike="noStrike">
                          <a:solidFill>
                            <a:schemeClr val="tx1"/>
                          </a:solidFill>
                          <a:effectLst/>
                          <a:latin typeface="Cambria" panose="02040503050406030204" pitchFamily="18" charset="0"/>
                        </a:rPr>
                        <a:t> </a:t>
                      </a:r>
                    </a:p>
                  </a:txBody>
                  <a:tcPr marL="6235" marR="6235" marT="623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BFBFBF"/>
                    </a:solidFill>
                  </a:tcPr>
                </a:tc>
                <a:tc>
                  <a:txBody>
                    <a:bodyPr/>
                    <a:lstStyle/>
                    <a:p>
                      <a:pPr algn="ctr" fontAlgn="ctr">
                        <a:buNone/>
                      </a:pPr>
                      <a:r>
                        <a:rPr lang="en-IN" sz="1100" b="0" i="0" u="none" strike="noStrike" dirty="0">
                          <a:solidFill>
                            <a:schemeClr val="tx1"/>
                          </a:solidFill>
                          <a:effectLst/>
                          <a:latin typeface="Cambria" panose="02040503050406030204" pitchFamily="18" charset="0"/>
                        </a:rPr>
                        <a:t> </a:t>
                      </a:r>
                    </a:p>
                  </a:txBody>
                  <a:tcPr marL="6235" marR="6235" marT="623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BFBFBF"/>
                    </a:solidFill>
                  </a:tcPr>
                </a:tc>
                <a:extLst>
                  <a:ext uri="{0D108BD9-81ED-4DB2-BD59-A6C34878D82A}">
                    <a16:rowId xmlns:a16="http://schemas.microsoft.com/office/drawing/2014/main" val="3908102854"/>
                  </a:ext>
                </a:extLst>
              </a:tr>
              <a:tr h="194891">
                <a:tc>
                  <a:txBody>
                    <a:bodyPr/>
                    <a:lstStyle/>
                    <a:p>
                      <a:pPr algn="l" rtl="0" fontAlgn="ctr">
                        <a:buNone/>
                      </a:pPr>
                      <a:r>
                        <a:rPr lang="en-IN" sz="1100" b="1" i="1" u="none" strike="noStrike">
                          <a:solidFill>
                            <a:srgbClr val="000000"/>
                          </a:solidFill>
                          <a:effectLst/>
                          <a:latin typeface="Cambria" panose="02040503050406030204" pitchFamily="18" charset="0"/>
                        </a:rPr>
                        <a:t>NIFTY 50 - TRI</a:t>
                      </a:r>
                    </a:p>
                  </a:txBody>
                  <a:tcPr marL="72000" marR="6235" marT="623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95000"/>
                      </a:schemeClr>
                    </a:solidFill>
                  </a:tcPr>
                </a:tc>
                <a:tc>
                  <a:txBody>
                    <a:bodyPr/>
                    <a:lstStyle/>
                    <a:p>
                      <a:pPr algn="ctr" rtl="0" fontAlgn="ctr">
                        <a:buNone/>
                      </a:pPr>
                      <a:r>
                        <a:rPr lang="en-IN" sz="1100" b="0" i="0" u="none" strike="noStrike">
                          <a:solidFill>
                            <a:srgbClr val="000000"/>
                          </a:solidFill>
                          <a:effectLst/>
                          <a:latin typeface="Cambria" panose="02040503050406030204" pitchFamily="18" charset="0"/>
                        </a:rPr>
                        <a:t>-</a:t>
                      </a:r>
                    </a:p>
                  </a:txBody>
                  <a:tcPr marL="6235" marR="6235" marT="623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95000"/>
                      </a:schemeClr>
                    </a:solidFill>
                  </a:tcPr>
                </a:tc>
                <a:tc>
                  <a:txBody>
                    <a:bodyPr/>
                    <a:lstStyle/>
                    <a:p>
                      <a:pPr algn="ctr" rtl="0" fontAlgn="ctr">
                        <a:buNone/>
                      </a:pPr>
                      <a:r>
                        <a:rPr lang="en-IN" sz="1100" b="0" i="0" u="none" strike="noStrike">
                          <a:solidFill>
                            <a:schemeClr val="tx1"/>
                          </a:solidFill>
                          <a:effectLst/>
                          <a:latin typeface="Cambria" panose="02040503050406030204" pitchFamily="18" charset="0"/>
                        </a:rPr>
                        <a:t>-</a:t>
                      </a:r>
                    </a:p>
                  </a:txBody>
                  <a:tcPr marL="6235" marR="6235" marT="623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95000"/>
                      </a:schemeClr>
                    </a:solidFill>
                  </a:tcPr>
                </a:tc>
                <a:tc>
                  <a:txBody>
                    <a:bodyPr/>
                    <a:lstStyle/>
                    <a:p>
                      <a:pPr algn="ctr" rtl="0" fontAlgn="ctr">
                        <a:buNone/>
                      </a:pPr>
                      <a:r>
                        <a:rPr lang="en-IN" sz="1100" b="1" i="1" u="none" strike="noStrike" dirty="0">
                          <a:solidFill>
                            <a:schemeClr val="tx1"/>
                          </a:solidFill>
                          <a:effectLst/>
                          <a:latin typeface="Cambria" panose="02040503050406030204" pitchFamily="18" charset="0"/>
                        </a:rPr>
                        <a:t>2.4%</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95000"/>
                      </a:schemeClr>
                    </a:solidFill>
                  </a:tcPr>
                </a:tc>
                <a:tc>
                  <a:txBody>
                    <a:bodyPr/>
                    <a:lstStyle/>
                    <a:p>
                      <a:pPr algn="ctr" rtl="0" fontAlgn="ctr">
                        <a:buNone/>
                      </a:pPr>
                      <a:r>
                        <a:rPr lang="en-IN" sz="1100" b="1" i="1" u="none" strike="noStrike">
                          <a:solidFill>
                            <a:schemeClr val="tx1"/>
                          </a:solidFill>
                          <a:effectLst/>
                          <a:latin typeface="Cambria" panose="02040503050406030204" pitchFamily="18" charset="0"/>
                        </a:rPr>
                        <a:t>2.3%</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95000"/>
                      </a:schemeClr>
                    </a:solidFill>
                  </a:tcPr>
                </a:tc>
                <a:tc>
                  <a:txBody>
                    <a:bodyPr/>
                    <a:lstStyle/>
                    <a:p>
                      <a:pPr algn="ctr" rtl="0" fontAlgn="ctr">
                        <a:buNone/>
                      </a:pPr>
                      <a:r>
                        <a:rPr lang="en-IN" sz="1100" b="1" i="1" u="none" strike="noStrike">
                          <a:solidFill>
                            <a:schemeClr val="tx1"/>
                          </a:solidFill>
                          <a:effectLst/>
                          <a:latin typeface="Cambria" panose="02040503050406030204" pitchFamily="18" charset="0"/>
                        </a:rPr>
                        <a:t>-3.0%</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95000"/>
                      </a:schemeClr>
                    </a:solidFill>
                  </a:tcPr>
                </a:tc>
                <a:tc>
                  <a:txBody>
                    <a:bodyPr/>
                    <a:lstStyle/>
                    <a:p>
                      <a:pPr algn="ctr" rtl="0" fontAlgn="ctr">
                        <a:buNone/>
                      </a:pPr>
                      <a:r>
                        <a:rPr lang="en-IN" sz="1100" b="1" i="1" u="none" strike="noStrike">
                          <a:solidFill>
                            <a:schemeClr val="tx1"/>
                          </a:solidFill>
                          <a:effectLst/>
                          <a:latin typeface="Cambria" panose="02040503050406030204" pitchFamily="18" charset="0"/>
                        </a:rPr>
                        <a:t>-0.4%</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95000"/>
                      </a:schemeClr>
                    </a:solidFill>
                  </a:tcPr>
                </a:tc>
                <a:tc>
                  <a:txBody>
                    <a:bodyPr/>
                    <a:lstStyle/>
                    <a:p>
                      <a:pPr algn="ctr" rtl="0" fontAlgn="ctr">
                        <a:buNone/>
                      </a:pPr>
                      <a:r>
                        <a:rPr lang="en-IN" sz="1100" b="1" i="1" u="none" strike="noStrike">
                          <a:solidFill>
                            <a:schemeClr val="tx1"/>
                          </a:solidFill>
                          <a:effectLst/>
                          <a:latin typeface="Cambria" panose="02040503050406030204" pitchFamily="18" charset="0"/>
                        </a:rPr>
                        <a:t>0.1%</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95000"/>
                      </a:schemeClr>
                    </a:solidFill>
                  </a:tcPr>
                </a:tc>
                <a:tc>
                  <a:txBody>
                    <a:bodyPr/>
                    <a:lstStyle/>
                    <a:p>
                      <a:pPr algn="ctr" rtl="0" fontAlgn="ctr">
                        <a:buNone/>
                      </a:pPr>
                      <a:r>
                        <a:rPr lang="en-IN" sz="1100" b="1" i="1" u="none" strike="noStrike">
                          <a:solidFill>
                            <a:schemeClr val="tx1"/>
                          </a:solidFill>
                          <a:effectLst/>
                          <a:latin typeface="Cambria" panose="02040503050406030204" pitchFamily="18" charset="0"/>
                        </a:rPr>
                        <a:t>8.6%</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95000"/>
                      </a:schemeClr>
                    </a:solidFill>
                  </a:tcPr>
                </a:tc>
                <a:tc>
                  <a:txBody>
                    <a:bodyPr/>
                    <a:lstStyle/>
                    <a:p>
                      <a:pPr algn="ctr" rtl="0" fontAlgn="ctr">
                        <a:buNone/>
                      </a:pPr>
                      <a:r>
                        <a:rPr lang="en-IN" sz="1100" b="1" i="1" u="none" strike="noStrike">
                          <a:solidFill>
                            <a:schemeClr val="tx1"/>
                          </a:solidFill>
                          <a:effectLst/>
                          <a:latin typeface="Cambria" panose="02040503050406030204" pitchFamily="18" charset="0"/>
                        </a:rPr>
                        <a:t>10.4%</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95000"/>
                      </a:schemeClr>
                    </a:solidFill>
                  </a:tcPr>
                </a:tc>
                <a:tc>
                  <a:txBody>
                    <a:bodyPr/>
                    <a:lstStyle/>
                    <a:p>
                      <a:pPr algn="ctr" rtl="0" fontAlgn="ctr">
                        <a:buNone/>
                      </a:pPr>
                      <a:r>
                        <a:rPr lang="en-IN" sz="1100" b="1" i="1" u="none" strike="noStrike">
                          <a:solidFill>
                            <a:schemeClr val="tx1"/>
                          </a:solidFill>
                          <a:effectLst/>
                          <a:latin typeface="Cambria" panose="02040503050406030204" pitchFamily="18" charset="0"/>
                        </a:rPr>
                        <a:t>12.3%</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95000"/>
                      </a:schemeClr>
                    </a:solidFill>
                  </a:tcPr>
                </a:tc>
                <a:tc>
                  <a:txBody>
                    <a:bodyPr/>
                    <a:lstStyle/>
                    <a:p>
                      <a:pPr algn="ctr" rtl="0" fontAlgn="ctr">
                        <a:buNone/>
                      </a:pPr>
                      <a:r>
                        <a:rPr lang="en-IN" sz="1100" b="0" i="0" u="none" strike="noStrike">
                          <a:solidFill>
                            <a:schemeClr val="tx1"/>
                          </a:solidFill>
                          <a:effectLst/>
                          <a:latin typeface="Cambria" panose="02040503050406030204" pitchFamily="18" charset="0"/>
                        </a:rPr>
                        <a:t>-</a:t>
                      </a:r>
                    </a:p>
                  </a:txBody>
                  <a:tcPr marL="6235" marR="6235" marT="623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95000"/>
                      </a:schemeClr>
                    </a:solidFill>
                  </a:tcPr>
                </a:tc>
                <a:tc>
                  <a:txBody>
                    <a:bodyPr/>
                    <a:lstStyle/>
                    <a:p>
                      <a:pPr algn="ctr" rtl="0" fontAlgn="ctr">
                        <a:buNone/>
                      </a:pPr>
                      <a:r>
                        <a:rPr lang="en-IN" sz="1100" b="0" i="0" u="none" strike="noStrike">
                          <a:solidFill>
                            <a:schemeClr val="tx1"/>
                          </a:solidFill>
                          <a:effectLst/>
                          <a:latin typeface="Cambria" panose="02040503050406030204" pitchFamily="18" charset="0"/>
                        </a:rPr>
                        <a:t>-</a:t>
                      </a:r>
                    </a:p>
                  </a:txBody>
                  <a:tcPr marL="6235" marR="6235" marT="623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95000"/>
                      </a:schemeClr>
                    </a:solidFill>
                  </a:tcPr>
                </a:tc>
                <a:tc>
                  <a:txBody>
                    <a:bodyPr/>
                    <a:lstStyle/>
                    <a:p>
                      <a:pPr algn="ctr" rtl="0" fontAlgn="ctr">
                        <a:buNone/>
                      </a:pPr>
                      <a:r>
                        <a:rPr lang="en-IN" sz="1100" b="0" i="0" u="none" strike="noStrike">
                          <a:solidFill>
                            <a:schemeClr val="tx1"/>
                          </a:solidFill>
                          <a:effectLst/>
                          <a:latin typeface="Cambria" panose="02040503050406030204" pitchFamily="18" charset="0"/>
                        </a:rPr>
                        <a:t>-</a:t>
                      </a:r>
                    </a:p>
                  </a:txBody>
                  <a:tcPr marL="6235" marR="6235" marT="623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95000"/>
                      </a:schemeClr>
                    </a:solidFill>
                  </a:tcPr>
                </a:tc>
                <a:tc>
                  <a:txBody>
                    <a:bodyPr/>
                    <a:lstStyle/>
                    <a:p>
                      <a:pPr algn="ctr" rtl="0" fontAlgn="ctr">
                        <a:buNone/>
                      </a:pPr>
                      <a:r>
                        <a:rPr lang="en-IN" sz="1100" b="0" i="0" u="none" strike="noStrike">
                          <a:solidFill>
                            <a:schemeClr val="tx1"/>
                          </a:solidFill>
                          <a:effectLst/>
                          <a:latin typeface="Cambria" panose="02040503050406030204" pitchFamily="18" charset="0"/>
                        </a:rPr>
                        <a:t>-</a:t>
                      </a:r>
                    </a:p>
                  </a:txBody>
                  <a:tcPr marL="6235" marR="6235" marT="623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95000"/>
                      </a:schemeClr>
                    </a:solidFill>
                  </a:tcPr>
                </a:tc>
                <a:tc>
                  <a:txBody>
                    <a:bodyPr/>
                    <a:lstStyle/>
                    <a:p>
                      <a:pPr algn="ctr" rtl="0" fontAlgn="ctr">
                        <a:buNone/>
                      </a:pPr>
                      <a:r>
                        <a:rPr lang="en-IN" sz="1100" b="0" i="0" u="none" strike="noStrike">
                          <a:solidFill>
                            <a:schemeClr val="tx1"/>
                          </a:solidFill>
                          <a:effectLst/>
                          <a:latin typeface="Cambria" panose="02040503050406030204" pitchFamily="18" charset="0"/>
                        </a:rPr>
                        <a:t>-</a:t>
                      </a:r>
                    </a:p>
                  </a:txBody>
                  <a:tcPr marL="6235" marR="6235" marT="623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3783711871"/>
                  </a:ext>
                </a:extLst>
              </a:tr>
              <a:tr h="185231">
                <a:tc>
                  <a:txBody>
                    <a:bodyPr/>
                    <a:lstStyle/>
                    <a:p>
                      <a:pPr algn="l" rtl="0" fontAlgn="ctr">
                        <a:buNone/>
                      </a:pPr>
                      <a:r>
                        <a:rPr lang="en-IN" sz="1100" b="1" i="1" u="none" strike="noStrike">
                          <a:solidFill>
                            <a:srgbClr val="000000"/>
                          </a:solidFill>
                          <a:effectLst/>
                          <a:latin typeface="Cambria" panose="02040503050406030204" pitchFamily="18" charset="0"/>
                        </a:rPr>
                        <a:t>Nifty Midcap 150 - TRI</a:t>
                      </a:r>
                    </a:p>
                  </a:txBody>
                  <a:tcPr marL="72000" marR="6235" marT="623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95000"/>
                      </a:schemeClr>
                    </a:solidFill>
                  </a:tcPr>
                </a:tc>
                <a:tc>
                  <a:txBody>
                    <a:bodyPr/>
                    <a:lstStyle/>
                    <a:p>
                      <a:pPr algn="ctr" rtl="0" fontAlgn="ctr">
                        <a:buNone/>
                      </a:pPr>
                      <a:r>
                        <a:rPr lang="en-IN" sz="1100" b="0" i="0" u="none" strike="noStrike">
                          <a:solidFill>
                            <a:srgbClr val="000000"/>
                          </a:solidFill>
                          <a:effectLst/>
                          <a:latin typeface="Cambria" panose="02040503050406030204" pitchFamily="18" charset="0"/>
                        </a:rPr>
                        <a:t>-</a:t>
                      </a:r>
                    </a:p>
                  </a:txBody>
                  <a:tcPr marL="6235" marR="6235" marT="623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95000"/>
                      </a:schemeClr>
                    </a:solidFill>
                  </a:tcPr>
                </a:tc>
                <a:tc>
                  <a:txBody>
                    <a:bodyPr/>
                    <a:lstStyle/>
                    <a:p>
                      <a:pPr algn="ctr" rtl="0" fontAlgn="ctr">
                        <a:buNone/>
                      </a:pPr>
                      <a:r>
                        <a:rPr lang="en-IN" sz="1100" b="0" i="0" u="none" strike="noStrike">
                          <a:solidFill>
                            <a:schemeClr val="tx1"/>
                          </a:solidFill>
                          <a:effectLst/>
                          <a:latin typeface="Cambria" panose="02040503050406030204" pitchFamily="18" charset="0"/>
                        </a:rPr>
                        <a:t>-</a:t>
                      </a:r>
                    </a:p>
                  </a:txBody>
                  <a:tcPr marL="6235" marR="6235" marT="623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95000"/>
                      </a:schemeClr>
                    </a:solidFill>
                  </a:tcPr>
                </a:tc>
                <a:tc>
                  <a:txBody>
                    <a:bodyPr/>
                    <a:lstStyle/>
                    <a:p>
                      <a:pPr algn="ctr" rtl="0" fontAlgn="ctr">
                        <a:buNone/>
                      </a:pPr>
                      <a:r>
                        <a:rPr lang="en-IN" sz="1100" b="1" i="1" u="none" strike="noStrike">
                          <a:solidFill>
                            <a:schemeClr val="tx1"/>
                          </a:solidFill>
                          <a:effectLst/>
                          <a:latin typeface="Cambria" panose="02040503050406030204" pitchFamily="18" charset="0"/>
                        </a:rPr>
                        <a:t>1.7%</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95000"/>
                      </a:schemeClr>
                    </a:solidFill>
                  </a:tcPr>
                </a:tc>
                <a:tc>
                  <a:txBody>
                    <a:bodyPr/>
                    <a:lstStyle/>
                    <a:p>
                      <a:pPr algn="ctr" rtl="0" fontAlgn="ctr">
                        <a:buNone/>
                      </a:pPr>
                      <a:r>
                        <a:rPr lang="en-IN" sz="1100" b="1" i="1" u="none" strike="noStrike">
                          <a:solidFill>
                            <a:schemeClr val="tx1"/>
                          </a:solidFill>
                          <a:effectLst/>
                          <a:latin typeface="Cambria" panose="02040503050406030204" pitchFamily="18" charset="0"/>
                        </a:rPr>
                        <a:t>5.4%</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95000"/>
                      </a:schemeClr>
                    </a:solidFill>
                  </a:tcPr>
                </a:tc>
                <a:tc>
                  <a:txBody>
                    <a:bodyPr/>
                    <a:lstStyle/>
                    <a:p>
                      <a:pPr algn="ctr" rtl="0" fontAlgn="ctr">
                        <a:buNone/>
                      </a:pPr>
                      <a:r>
                        <a:rPr lang="en-IN" sz="1100" b="1" i="1" u="none" strike="noStrike">
                          <a:solidFill>
                            <a:schemeClr val="tx1"/>
                          </a:solidFill>
                          <a:effectLst/>
                          <a:latin typeface="Cambria" panose="02040503050406030204" pitchFamily="18" charset="0"/>
                        </a:rPr>
                        <a:t>8.1%</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95000"/>
                      </a:schemeClr>
                    </a:solidFill>
                  </a:tcPr>
                </a:tc>
                <a:tc>
                  <a:txBody>
                    <a:bodyPr/>
                    <a:lstStyle/>
                    <a:p>
                      <a:pPr algn="ctr" rtl="0" fontAlgn="ctr">
                        <a:buNone/>
                      </a:pPr>
                      <a:r>
                        <a:rPr lang="en-IN" sz="1100" b="1" i="1" u="none" strike="noStrike">
                          <a:solidFill>
                            <a:schemeClr val="tx1"/>
                          </a:solidFill>
                          <a:effectLst/>
                          <a:latin typeface="Cambria" panose="02040503050406030204" pitchFamily="18" charset="0"/>
                        </a:rPr>
                        <a:t>9.0%</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95000"/>
                      </a:schemeClr>
                    </a:solidFill>
                  </a:tcPr>
                </a:tc>
                <a:tc>
                  <a:txBody>
                    <a:bodyPr/>
                    <a:lstStyle/>
                    <a:p>
                      <a:pPr algn="ctr" rtl="0" fontAlgn="ctr">
                        <a:buNone/>
                      </a:pPr>
                      <a:r>
                        <a:rPr lang="en-IN" sz="1100" b="1" i="1" u="none" strike="noStrike">
                          <a:solidFill>
                            <a:schemeClr val="tx1"/>
                          </a:solidFill>
                          <a:effectLst/>
                          <a:latin typeface="Cambria" panose="02040503050406030204" pitchFamily="18" charset="0"/>
                        </a:rPr>
                        <a:t>3.5%</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95000"/>
                      </a:schemeClr>
                    </a:solidFill>
                  </a:tcPr>
                </a:tc>
                <a:tc>
                  <a:txBody>
                    <a:bodyPr/>
                    <a:lstStyle/>
                    <a:p>
                      <a:pPr algn="ctr" rtl="0" fontAlgn="ctr">
                        <a:buNone/>
                      </a:pPr>
                      <a:r>
                        <a:rPr lang="en-IN" sz="1100" b="1" i="1" u="none" strike="noStrike">
                          <a:solidFill>
                            <a:schemeClr val="tx1"/>
                          </a:solidFill>
                          <a:effectLst/>
                          <a:latin typeface="Cambria" panose="02040503050406030204" pitchFamily="18" charset="0"/>
                        </a:rPr>
                        <a:t>18.5%</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95000"/>
                      </a:schemeClr>
                    </a:solidFill>
                  </a:tcPr>
                </a:tc>
                <a:tc>
                  <a:txBody>
                    <a:bodyPr/>
                    <a:lstStyle/>
                    <a:p>
                      <a:pPr algn="ctr" rtl="0" fontAlgn="ctr">
                        <a:buNone/>
                      </a:pPr>
                      <a:r>
                        <a:rPr lang="en-IN" sz="1100" b="1" i="1" u="none" strike="noStrike">
                          <a:solidFill>
                            <a:schemeClr val="tx1"/>
                          </a:solidFill>
                          <a:effectLst/>
                          <a:latin typeface="Cambria" panose="02040503050406030204" pitchFamily="18" charset="0"/>
                        </a:rPr>
                        <a:t>17.9%</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95000"/>
                      </a:schemeClr>
                    </a:solidFill>
                  </a:tcPr>
                </a:tc>
                <a:tc>
                  <a:txBody>
                    <a:bodyPr/>
                    <a:lstStyle/>
                    <a:p>
                      <a:pPr algn="ctr" rtl="0" fontAlgn="ctr">
                        <a:buNone/>
                      </a:pPr>
                      <a:r>
                        <a:rPr lang="en-IN" sz="1100" b="1" i="1" u="none" strike="noStrike">
                          <a:solidFill>
                            <a:schemeClr val="tx1"/>
                          </a:solidFill>
                          <a:effectLst/>
                          <a:latin typeface="Cambria" panose="02040503050406030204" pitchFamily="18" charset="0"/>
                        </a:rPr>
                        <a:t>17.8%</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95000"/>
                      </a:schemeClr>
                    </a:solidFill>
                  </a:tcPr>
                </a:tc>
                <a:tc>
                  <a:txBody>
                    <a:bodyPr/>
                    <a:lstStyle/>
                    <a:p>
                      <a:pPr algn="ctr" rtl="0" fontAlgn="ctr">
                        <a:buNone/>
                      </a:pPr>
                      <a:r>
                        <a:rPr lang="en-IN" sz="1100" b="0" i="0" u="none" strike="noStrike" dirty="0">
                          <a:solidFill>
                            <a:schemeClr val="tx1"/>
                          </a:solidFill>
                          <a:effectLst/>
                          <a:latin typeface="Cambria" panose="02040503050406030204" pitchFamily="18" charset="0"/>
                        </a:rPr>
                        <a:t>-</a:t>
                      </a:r>
                    </a:p>
                  </a:txBody>
                  <a:tcPr marL="6235" marR="6235" marT="623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95000"/>
                      </a:schemeClr>
                    </a:solidFill>
                  </a:tcPr>
                </a:tc>
                <a:tc>
                  <a:txBody>
                    <a:bodyPr/>
                    <a:lstStyle/>
                    <a:p>
                      <a:pPr algn="ctr" rtl="0" fontAlgn="ctr">
                        <a:buNone/>
                      </a:pPr>
                      <a:r>
                        <a:rPr lang="en-IN" sz="1100" b="0" i="0" u="none" strike="noStrike">
                          <a:solidFill>
                            <a:schemeClr val="tx1"/>
                          </a:solidFill>
                          <a:effectLst/>
                          <a:latin typeface="Cambria" panose="02040503050406030204" pitchFamily="18" charset="0"/>
                        </a:rPr>
                        <a:t>-</a:t>
                      </a:r>
                    </a:p>
                  </a:txBody>
                  <a:tcPr marL="6235" marR="6235" marT="623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95000"/>
                      </a:schemeClr>
                    </a:solidFill>
                  </a:tcPr>
                </a:tc>
                <a:tc>
                  <a:txBody>
                    <a:bodyPr/>
                    <a:lstStyle/>
                    <a:p>
                      <a:pPr algn="ctr" rtl="0" fontAlgn="ctr">
                        <a:buNone/>
                      </a:pPr>
                      <a:r>
                        <a:rPr lang="en-IN" sz="1100" b="0" i="0" u="none" strike="noStrike">
                          <a:solidFill>
                            <a:schemeClr val="tx1"/>
                          </a:solidFill>
                          <a:effectLst/>
                          <a:latin typeface="Cambria" panose="02040503050406030204" pitchFamily="18" charset="0"/>
                        </a:rPr>
                        <a:t>-</a:t>
                      </a:r>
                    </a:p>
                  </a:txBody>
                  <a:tcPr marL="6235" marR="6235" marT="623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95000"/>
                      </a:schemeClr>
                    </a:solidFill>
                  </a:tcPr>
                </a:tc>
                <a:tc>
                  <a:txBody>
                    <a:bodyPr/>
                    <a:lstStyle/>
                    <a:p>
                      <a:pPr algn="ctr" rtl="0" fontAlgn="ctr">
                        <a:buNone/>
                      </a:pPr>
                      <a:r>
                        <a:rPr lang="en-IN" sz="1100" b="0" i="0" u="none" strike="noStrike">
                          <a:solidFill>
                            <a:schemeClr val="tx1"/>
                          </a:solidFill>
                          <a:effectLst/>
                          <a:latin typeface="Cambria" panose="02040503050406030204" pitchFamily="18" charset="0"/>
                        </a:rPr>
                        <a:t>-</a:t>
                      </a:r>
                    </a:p>
                  </a:txBody>
                  <a:tcPr marL="6235" marR="6235" marT="623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95000"/>
                      </a:schemeClr>
                    </a:solidFill>
                  </a:tcPr>
                </a:tc>
                <a:tc>
                  <a:txBody>
                    <a:bodyPr/>
                    <a:lstStyle/>
                    <a:p>
                      <a:pPr algn="ctr" rtl="0" fontAlgn="ctr">
                        <a:buNone/>
                      </a:pPr>
                      <a:r>
                        <a:rPr lang="en-IN" sz="1100" b="0" i="0" u="none" strike="noStrike" dirty="0">
                          <a:solidFill>
                            <a:schemeClr val="tx1"/>
                          </a:solidFill>
                          <a:effectLst/>
                          <a:latin typeface="Cambria" panose="02040503050406030204" pitchFamily="18" charset="0"/>
                        </a:rPr>
                        <a:t>-</a:t>
                      </a:r>
                    </a:p>
                  </a:txBody>
                  <a:tcPr marL="6235" marR="6235" marT="623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2929573906"/>
                  </a:ext>
                </a:extLst>
              </a:tr>
              <a:tr h="194891">
                <a:tc>
                  <a:txBody>
                    <a:bodyPr/>
                    <a:lstStyle/>
                    <a:p>
                      <a:pPr algn="l" rtl="0" fontAlgn="ctr">
                        <a:buNone/>
                      </a:pPr>
                      <a:r>
                        <a:rPr lang="en-IN" sz="1100" b="1" i="1" u="none" strike="noStrike">
                          <a:solidFill>
                            <a:srgbClr val="000000"/>
                          </a:solidFill>
                          <a:effectLst/>
                          <a:latin typeface="Cambria" panose="02040503050406030204" pitchFamily="18" charset="0"/>
                        </a:rPr>
                        <a:t>Nifty Smallcap 250 - TRI</a:t>
                      </a:r>
                    </a:p>
                  </a:txBody>
                  <a:tcPr marL="72000" marR="6235" marT="623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95000"/>
                      </a:schemeClr>
                    </a:solidFill>
                  </a:tcPr>
                </a:tc>
                <a:tc>
                  <a:txBody>
                    <a:bodyPr/>
                    <a:lstStyle/>
                    <a:p>
                      <a:pPr algn="ctr" rtl="0" fontAlgn="ctr">
                        <a:buNone/>
                      </a:pPr>
                      <a:r>
                        <a:rPr lang="en-IN" sz="1100" b="0" i="0" u="none" strike="noStrike">
                          <a:solidFill>
                            <a:srgbClr val="000000"/>
                          </a:solidFill>
                          <a:effectLst/>
                          <a:latin typeface="Cambria" panose="02040503050406030204" pitchFamily="18" charset="0"/>
                        </a:rPr>
                        <a:t>-</a:t>
                      </a:r>
                    </a:p>
                  </a:txBody>
                  <a:tcPr marL="6235" marR="6235" marT="623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95000"/>
                      </a:schemeClr>
                    </a:solidFill>
                  </a:tcPr>
                </a:tc>
                <a:tc>
                  <a:txBody>
                    <a:bodyPr/>
                    <a:lstStyle/>
                    <a:p>
                      <a:pPr algn="ctr" rtl="0" fontAlgn="ctr">
                        <a:buNone/>
                      </a:pPr>
                      <a:r>
                        <a:rPr lang="en-IN" sz="1100" b="0" i="0" u="none" strike="noStrike">
                          <a:solidFill>
                            <a:schemeClr val="tx1"/>
                          </a:solidFill>
                          <a:effectLst/>
                          <a:latin typeface="Cambria" panose="02040503050406030204" pitchFamily="18" charset="0"/>
                        </a:rPr>
                        <a:t>-</a:t>
                      </a:r>
                    </a:p>
                  </a:txBody>
                  <a:tcPr marL="6235" marR="6235" marT="623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95000"/>
                      </a:schemeClr>
                    </a:solidFill>
                  </a:tcPr>
                </a:tc>
                <a:tc>
                  <a:txBody>
                    <a:bodyPr/>
                    <a:lstStyle/>
                    <a:p>
                      <a:pPr algn="ctr" rtl="0" fontAlgn="ctr">
                        <a:buNone/>
                      </a:pPr>
                      <a:r>
                        <a:rPr lang="en-IN" sz="1100" b="1" i="1" u="none" strike="noStrike">
                          <a:solidFill>
                            <a:schemeClr val="tx1"/>
                          </a:solidFill>
                          <a:effectLst/>
                          <a:latin typeface="Cambria" panose="02040503050406030204" pitchFamily="18" charset="0"/>
                        </a:rPr>
                        <a:t>1.3%</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95000"/>
                      </a:schemeClr>
                    </a:solidFill>
                  </a:tcPr>
                </a:tc>
                <a:tc>
                  <a:txBody>
                    <a:bodyPr/>
                    <a:lstStyle/>
                    <a:p>
                      <a:pPr algn="ctr" rtl="0" fontAlgn="ctr">
                        <a:buNone/>
                      </a:pPr>
                      <a:r>
                        <a:rPr lang="en-IN" sz="1100" b="1" i="1" u="none" strike="noStrike">
                          <a:solidFill>
                            <a:schemeClr val="tx1"/>
                          </a:solidFill>
                          <a:effectLst/>
                          <a:latin typeface="Cambria" panose="02040503050406030204" pitchFamily="18" charset="0"/>
                        </a:rPr>
                        <a:t>7.4%</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95000"/>
                      </a:schemeClr>
                    </a:solidFill>
                  </a:tcPr>
                </a:tc>
                <a:tc>
                  <a:txBody>
                    <a:bodyPr/>
                    <a:lstStyle/>
                    <a:p>
                      <a:pPr algn="ctr" rtl="0" fontAlgn="ctr">
                        <a:buNone/>
                      </a:pPr>
                      <a:r>
                        <a:rPr lang="en-IN" sz="1100" b="1" i="1" u="none" strike="noStrike">
                          <a:solidFill>
                            <a:schemeClr val="tx1"/>
                          </a:solidFill>
                          <a:effectLst/>
                          <a:latin typeface="Cambria" panose="02040503050406030204" pitchFamily="18" charset="0"/>
                        </a:rPr>
                        <a:t>14.1%</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95000"/>
                      </a:schemeClr>
                    </a:solidFill>
                  </a:tcPr>
                </a:tc>
                <a:tc>
                  <a:txBody>
                    <a:bodyPr/>
                    <a:lstStyle/>
                    <a:p>
                      <a:pPr algn="ctr" rtl="0" fontAlgn="ctr">
                        <a:buNone/>
                      </a:pPr>
                      <a:r>
                        <a:rPr lang="en-IN" sz="1100" b="1" i="1" u="none" strike="noStrike">
                          <a:solidFill>
                            <a:schemeClr val="tx1"/>
                          </a:solidFill>
                          <a:effectLst/>
                          <a:latin typeface="Cambria" panose="02040503050406030204" pitchFamily="18" charset="0"/>
                        </a:rPr>
                        <a:t>5.2%</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95000"/>
                      </a:schemeClr>
                    </a:solidFill>
                  </a:tcPr>
                </a:tc>
                <a:tc>
                  <a:txBody>
                    <a:bodyPr/>
                    <a:lstStyle/>
                    <a:p>
                      <a:pPr algn="ctr" rtl="0" fontAlgn="ctr">
                        <a:buNone/>
                      </a:pPr>
                      <a:r>
                        <a:rPr lang="en-IN" sz="1100" b="1" i="1" u="none" strike="noStrike">
                          <a:solidFill>
                            <a:schemeClr val="tx1"/>
                          </a:solidFill>
                          <a:effectLst/>
                          <a:latin typeface="Cambria" panose="02040503050406030204" pitchFamily="18" charset="0"/>
                        </a:rPr>
                        <a:t>0.5%</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95000"/>
                      </a:schemeClr>
                    </a:solidFill>
                  </a:tcPr>
                </a:tc>
                <a:tc>
                  <a:txBody>
                    <a:bodyPr/>
                    <a:lstStyle/>
                    <a:p>
                      <a:pPr algn="ctr" rtl="0" fontAlgn="ctr">
                        <a:buNone/>
                      </a:pPr>
                      <a:r>
                        <a:rPr lang="en-IN" sz="1100" b="1" i="1" u="none" strike="noStrike">
                          <a:solidFill>
                            <a:schemeClr val="tx1"/>
                          </a:solidFill>
                          <a:effectLst/>
                          <a:latin typeface="Cambria" panose="02040503050406030204" pitchFamily="18" charset="0"/>
                        </a:rPr>
                        <a:t>17.1%</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95000"/>
                      </a:schemeClr>
                    </a:solidFill>
                  </a:tcPr>
                </a:tc>
                <a:tc>
                  <a:txBody>
                    <a:bodyPr/>
                    <a:lstStyle/>
                    <a:p>
                      <a:pPr algn="ctr" rtl="0" fontAlgn="ctr">
                        <a:buNone/>
                      </a:pPr>
                      <a:r>
                        <a:rPr lang="en-IN" sz="1100" b="1" i="1" u="none" strike="noStrike">
                          <a:solidFill>
                            <a:schemeClr val="tx1"/>
                          </a:solidFill>
                          <a:effectLst/>
                          <a:latin typeface="Cambria" panose="02040503050406030204" pitchFamily="18" charset="0"/>
                        </a:rPr>
                        <a:t>15.3%</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95000"/>
                      </a:schemeClr>
                    </a:solidFill>
                  </a:tcPr>
                </a:tc>
                <a:tc>
                  <a:txBody>
                    <a:bodyPr/>
                    <a:lstStyle/>
                    <a:p>
                      <a:pPr algn="ctr" rtl="0" fontAlgn="ctr">
                        <a:buNone/>
                      </a:pPr>
                      <a:r>
                        <a:rPr lang="en-IN" sz="1100" b="1" i="1" u="none" strike="noStrike" dirty="0">
                          <a:solidFill>
                            <a:schemeClr val="tx1"/>
                          </a:solidFill>
                          <a:effectLst/>
                          <a:latin typeface="Cambria" panose="02040503050406030204" pitchFamily="18" charset="0"/>
                        </a:rPr>
                        <a:t>15.1%</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95000"/>
                      </a:schemeClr>
                    </a:solidFill>
                  </a:tcPr>
                </a:tc>
                <a:tc>
                  <a:txBody>
                    <a:bodyPr/>
                    <a:lstStyle/>
                    <a:p>
                      <a:pPr algn="ctr" rtl="0" fontAlgn="ctr">
                        <a:buNone/>
                      </a:pPr>
                      <a:r>
                        <a:rPr lang="en-IN" sz="1100" b="0" i="0" u="none" strike="noStrike">
                          <a:solidFill>
                            <a:schemeClr val="tx1"/>
                          </a:solidFill>
                          <a:effectLst/>
                          <a:latin typeface="Cambria" panose="02040503050406030204" pitchFamily="18" charset="0"/>
                        </a:rPr>
                        <a:t>-</a:t>
                      </a:r>
                    </a:p>
                  </a:txBody>
                  <a:tcPr marL="6235" marR="6235" marT="623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95000"/>
                      </a:schemeClr>
                    </a:solidFill>
                  </a:tcPr>
                </a:tc>
                <a:tc>
                  <a:txBody>
                    <a:bodyPr/>
                    <a:lstStyle/>
                    <a:p>
                      <a:pPr algn="ctr" rtl="0" fontAlgn="ctr">
                        <a:buNone/>
                      </a:pPr>
                      <a:r>
                        <a:rPr lang="en-IN" sz="1100" b="0" i="0" u="none" strike="noStrike">
                          <a:solidFill>
                            <a:schemeClr val="tx1"/>
                          </a:solidFill>
                          <a:effectLst/>
                          <a:latin typeface="Cambria" panose="02040503050406030204" pitchFamily="18" charset="0"/>
                        </a:rPr>
                        <a:t>-</a:t>
                      </a:r>
                    </a:p>
                  </a:txBody>
                  <a:tcPr marL="6235" marR="6235" marT="623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95000"/>
                      </a:schemeClr>
                    </a:solidFill>
                  </a:tcPr>
                </a:tc>
                <a:tc>
                  <a:txBody>
                    <a:bodyPr/>
                    <a:lstStyle/>
                    <a:p>
                      <a:pPr algn="ctr" rtl="0" fontAlgn="ctr">
                        <a:buNone/>
                      </a:pPr>
                      <a:r>
                        <a:rPr lang="en-IN" sz="1100" b="0" i="0" u="none" strike="noStrike">
                          <a:solidFill>
                            <a:schemeClr val="tx1"/>
                          </a:solidFill>
                          <a:effectLst/>
                          <a:latin typeface="Cambria" panose="02040503050406030204" pitchFamily="18" charset="0"/>
                        </a:rPr>
                        <a:t>-</a:t>
                      </a:r>
                    </a:p>
                  </a:txBody>
                  <a:tcPr marL="6235" marR="6235" marT="623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95000"/>
                      </a:schemeClr>
                    </a:solidFill>
                  </a:tcPr>
                </a:tc>
                <a:tc>
                  <a:txBody>
                    <a:bodyPr/>
                    <a:lstStyle/>
                    <a:p>
                      <a:pPr algn="ctr" rtl="0" fontAlgn="ctr">
                        <a:buNone/>
                      </a:pPr>
                      <a:r>
                        <a:rPr lang="en-IN" sz="1100" b="0" i="0" u="none" strike="noStrike">
                          <a:solidFill>
                            <a:schemeClr val="tx1"/>
                          </a:solidFill>
                          <a:effectLst/>
                          <a:latin typeface="Cambria" panose="02040503050406030204" pitchFamily="18" charset="0"/>
                        </a:rPr>
                        <a:t>-</a:t>
                      </a:r>
                    </a:p>
                  </a:txBody>
                  <a:tcPr marL="6235" marR="6235" marT="623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95000"/>
                      </a:schemeClr>
                    </a:solidFill>
                  </a:tcPr>
                </a:tc>
                <a:tc>
                  <a:txBody>
                    <a:bodyPr/>
                    <a:lstStyle/>
                    <a:p>
                      <a:pPr algn="ctr" rtl="0" fontAlgn="ctr">
                        <a:buNone/>
                      </a:pPr>
                      <a:r>
                        <a:rPr lang="en-IN" sz="1100" b="0" i="0" u="none" strike="noStrike" dirty="0">
                          <a:solidFill>
                            <a:schemeClr val="tx1"/>
                          </a:solidFill>
                          <a:effectLst/>
                          <a:latin typeface="Cambria" panose="02040503050406030204" pitchFamily="18" charset="0"/>
                        </a:rPr>
                        <a:t>-</a:t>
                      </a:r>
                    </a:p>
                  </a:txBody>
                  <a:tcPr marL="6235" marR="6235" marT="623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2962124385"/>
                  </a:ext>
                </a:extLst>
              </a:tr>
              <a:tr h="194891">
                <a:tc>
                  <a:txBody>
                    <a:bodyPr/>
                    <a:lstStyle/>
                    <a:p>
                      <a:pPr algn="l" rtl="0" fontAlgn="ctr">
                        <a:buNone/>
                      </a:pPr>
                      <a:r>
                        <a:rPr lang="en-IN" sz="1100" b="1" i="1" u="none" strike="noStrike">
                          <a:solidFill>
                            <a:srgbClr val="000000"/>
                          </a:solidFill>
                          <a:effectLst/>
                          <a:latin typeface="Cambria" panose="02040503050406030204" pitchFamily="18" charset="0"/>
                        </a:rPr>
                        <a:t>BSE 500 - TRI</a:t>
                      </a:r>
                    </a:p>
                  </a:txBody>
                  <a:tcPr marL="72000" marR="6235" marT="623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95000"/>
                      </a:schemeClr>
                    </a:solidFill>
                  </a:tcPr>
                </a:tc>
                <a:tc>
                  <a:txBody>
                    <a:bodyPr/>
                    <a:lstStyle/>
                    <a:p>
                      <a:pPr algn="ctr" rtl="0" fontAlgn="ctr">
                        <a:buNone/>
                      </a:pPr>
                      <a:r>
                        <a:rPr lang="en-IN" sz="1100" b="0" i="0" u="none" strike="noStrike">
                          <a:solidFill>
                            <a:srgbClr val="000000"/>
                          </a:solidFill>
                          <a:effectLst/>
                          <a:latin typeface="Cambria" panose="02040503050406030204" pitchFamily="18" charset="0"/>
                        </a:rPr>
                        <a:t>-</a:t>
                      </a:r>
                    </a:p>
                  </a:txBody>
                  <a:tcPr marL="6235" marR="6235" marT="623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95000"/>
                      </a:schemeClr>
                    </a:solidFill>
                  </a:tcPr>
                </a:tc>
                <a:tc>
                  <a:txBody>
                    <a:bodyPr/>
                    <a:lstStyle/>
                    <a:p>
                      <a:pPr algn="ctr" rtl="0" fontAlgn="ctr">
                        <a:buNone/>
                      </a:pPr>
                      <a:r>
                        <a:rPr lang="en-IN" sz="1100" b="0" i="0" u="none" strike="noStrike">
                          <a:solidFill>
                            <a:schemeClr val="tx1"/>
                          </a:solidFill>
                          <a:effectLst/>
                          <a:latin typeface="Cambria" panose="02040503050406030204" pitchFamily="18" charset="0"/>
                        </a:rPr>
                        <a:t>-</a:t>
                      </a:r>
                    </a:p>
                  </a:txBody>
                  <a:tcPr marL="6235" marR="6235" marT="623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95000"/>
                      </a:schemeClr>
                    </a:solidFill>
                  </a:tcPr>
                </a:tc>
                <a:tc>
                  <a:txBody>
                    <a:bodyPr/>
                    <a:lstStyle/>
                    <a:p>
                      <a:pPr algn="ctr" rtl="0" fontAlgn="ctr">
                        <a:buNone/>
                      </a:pPr>
                      <a:r>
                        <a:rPr lang="en-IN" sz="1100" b="1" i="1" u="none" strike="noStrike">
                          <a:solidFill>
                            <a:schemeClr val="tx1"/>
                          </a:solidFill>
                          <a:effectLst/>
                          <a:latin typeface="Cambria" panose="02040503050406030204" pitchFamily="18" charset="0"/>
                        </a:rPr>
                        <a:t>2.2%</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95000"/>
                      </a:schemeClr>
                    </a:solidFill>
                  </a:tcPr>
                </a:tc>
                <a:tc>
                  <a:txBody>
                    <a:bodyPr/>
                    <a:lstStyle/>
                    <a:p>
                      <a:pPr algn="ctr" rtl="0" fontAlgn="ctr">
                        <a:buNone/>
                      </a:pPr>
                      <a:r>
                        <a:rPr lang="en-IN" sz="1100" b="1" i="1" u="none" strike="noStrike">
                          <a:solidFill>
                            <a:schemeClr val="tx1"/>
                          </a:solidFill>
                          <a:effectLst/>
                          <a:latin typeface="Cambria" panose="02040503050406030204" pitchFamily="18" charset="0"/>
                        </a:rPr>
                        <a:t>3.8%</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95000"/>
                      </a:schemeClr>
                    </a:solidFill>
                  </a:tcPr>
                </a:tc>
                <a:tc>
                  <a:txBody>
                    <a:bodyPr/>
                    <a:lstStyle/>
                    <a:p>
                      <a:pPr algn="ctr" rtl="0" fontAlgn="ctr">
                        <a:buNone/>
                      </a:pPr>
                      <a:r>
                        <a:rPr lang="en-IN" sz="1100" b="1" i="1" u="none" strike="noStrike">
                          <a:solidFill>
                            <a:schemeClr val="tx1"/>
                          </a:solidFill>
                          <a:effectLst/>
                          <a:latin typeface="Cambria" panose="02040503050406030204" pitchFamily="18" charset="0"/>
                        </a:rPr>
                        <a:t>2.0%</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95000"/>
                      </a:schemeClr>
                    </a:solidFill>
                  </a:tcPr>
                </a:tc>
                <a:tc>
                  <a:txBody>
                    <a:bodyPr/>
                    <a:lstStyle/>
                    <a:p>
                      <a:pPr algn="ctr" rtl="0" fontAlgn="ctr">
                        <a:buNone/>
                      </a:pPr>
                      <a:r>
                        <a:rPr lang="en-IN" sz="1100" b="1" i="1" u="none" strike="noStrike">
                          <a:solidFill>
                            <a:schemeClr val="tx1"/>
                          </a:solidFill>
                          <a:effectLst/>
                          <a:latin typeface="Cambria" panose="02040503050406030204" pitchFamily="18" charset="0"/>
                        </a:rPr>
                        <a:t>3.0%</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95000"/>
                      </a:schemeClr>
                    </a:solidFill>
                  </a:tcPr>
                </a:tc>
                <a:tc>
                  <a:txBody>
                    <a:bodyPr/>
                    <a:lstStyle/>
                    <a:p>
                      <a:pPr algn="ctr" rtl="0" fontAlgn="ctr">
                        <a:buNone/>
                      </a:pPr>
                      <a:r>
                        <a:rPr lang="en-IN" sz="1100" b="1" i="1" u="none" strike="noStrike" dirty="0">
                          <a:solidFill>
                            <a:schemeClr val="tx1"/>
                          </a:solidFill>
                          <a:effectLst/>
                          <a:latin typeface="Cambria" panose="02040503050406030204" pitchFamily="18" charset="0"/>
                        </a:rPr>
                        <a:t>0.4%</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95000"/>
                      </a:schemeClr>
                    </a:solidFill>
                  </a:tcPr>
                </a:tc>
                <a:tc>
                  <a:txBody>
                    <a:bodyPr/>
                    <a:lstStyle/>
                    <a:p>
                      <a:pPr algn="ctr" rtl="0" fontAlgn="ctr">
                        <a:buNone/>
                      </a:pPr>
                      <a:r>
                        <a:rPr lang="en-IN" sz="1100" b="1" i="1" u="none" strike="noStrike">
                          <a:solidFill>
                            <a:schemeClr val="tx1"/>
                          </a:solidFill>
                          <a:effectLst/>
                          <a:latin typeface="Cambria" panose="02040503050406030204" pitchFamily="18" charset="0"/>
                        </a:rPr>
                        <a:t>11.9%</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95000"/>
                      </a:schemeClr>
                    </a:solidFill>
                  </a:tcPr>
                </a:tc>
                <a:tc>
                  <a:txBody>
                    <a:bodyPr/>
                    <a:lstStyle/>
                    <a:p>
                      <a:pPr algn="ctr" rtl="0" fontAlgn="ctr">
                        <a:buNone/>
                      </a:pPr>
                      <a:r>
                        <a:rPr lang="en-IN" sz="1100" b="1" i="1" u="none" strike="noStrike">
                          <a:solidFill>
                            <a:schemeClr val="tx1"/>
                          </a:solidFill>
                          <a:effectLst/>
                          <a:latin typeface="Cambria" panose="02040503050406030204" pitchFamily="18" charset="0"/>
                        </a:rPr>
                        <a:t>12.3%</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95000"/>
                      </a:schemeClr>
                    </a:solidFill>
                  </a:tcPr>
                </a:tc>
                <a:tc>
                  <a:txBody>
                    <a:bodyPr/>
                    <a:lstStyle/>
                    <a:p>
                      <a:pPr algn="ctr" fontAlgn="ctr">
                        <a:buNone/>
                      </a:pPr>
                      <a:r>
                        <a:rPr lang="en-IN" sz="1100" b="1" i="1" u="none" strike="noStrike" dirty="0">
                          <a:solidFill>
                            <a:schemeClr val="tx1"/>
                          </a:solidFill>
                          <a:effectLst/>
                          <a:latin typeface="Cambria" panose="02040503050406030204" pitchFamily="18" charset="0"/>
                        </a:rPr>
                        <a:t>13.6%</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95000"/>
                      </a:schemeClr>
                    </a:solidFill>
                  </a:tcPr>
                </a:tc>
                <a:tc>
                  <a:txBody>
                    <a:bodyPr/>
                    <a:lstStyle/>
                    <a:p>
                      <a:pPr algn="ctr" rtl="0" fontAlgn="ctr">
                        <a:buNone/>
                      </a:pPr>
                      <a:r>
                        <a:rPr lang="en-IN" sz="1100" b="0" i="0" u="none" strike="noStrike" dirty="0">
                          <a:solidFill>
                            <a:schemeClr val="tx1"/>
                          </a:solidFill>
                          <a:effectLst/>
                          <a:latin typeface="Cambria" panose="02040503050406030204" pitchFamily="18" charset="0"/>
                        </a:rPr>
                        <a:t>-</a:t>
                      </a:r>
                    </a:p>
                  </a:txBody>
                  <a:tcPr marL="6235" marR="6235" marT="623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95000"/>
                      </a:schemeClr>
                    </a:solidFill>
                  </a:tcPr>
                </a:tc>
                <a:tc>
                  <a:txBody>
                    <a:bodyPr/>
                    <a:lstStyle/>
                    <a:p>
                      <a:pPr algn="ctr" rtl="0" fontAlgn="ctr">
                        <a:buNone/>
                      </a:pPr>
                      <a:r>
                        <a:rPr lang="en-IN" sz="1100" b="0" i="0" u="none" strike="noStrike" dirty="0">
                          <a:solidFill>
                            <a:schemeClr val="tx1"/>
                          </a:solidFill>
                          <a:effectLst/>
                          <a:latin typeface="Cambria" panose="02040503050406030204" pitchFamily="18" charset="0"/>
                        </a:rPr>
                        <a:t>-</a:t>
                      </a:r>
                    </a:p>
                  </a:txBody>
                  <a:tcPr marL="6235" marR="6235" marT="623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95000"/>
                      </a:schemeClr>
                    </a:solidFill>
                  </a:tcPr>
                </a:tc>
                <a:tc>
                  <a:txBody>
                    <a:bodyPr/>
                    <a:lstStyle/>
                    <a:p>
                      <a:pPr algn="ctr" rtl="0" fontAlgn="ctr">
                        <a:buNone/>
                      </a:pPr>
                      <a:r>
                        <a:rPr lang="en-IN" sz="1100" b="0" i="0" u="none" strike="noStrike">
                          <a:solidFill>
                            <a:schemeClr val="tx1"/>
                          </a:solidFill>
                          <a:effectLst/>
                          <a:latin typeface="Cambria" panose="02040503050406030204" pitchFamily="18" charset="0"/>
                        </a:rPr>
                        <a:t>-</a:t>
                      </a:r>
                    </a:p>
                  </a:txBody>
                  <a:tcPr marL="6235" marR="6235" marT="623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95000"/>
                      </a:schemeClr>
                    </a:solidFill>
                  </a:tcPr>
                </a:tc>
                <a:tc>
                  <a:txBody>
                    <a:bodyPr/>
                    <a:lstStyle/>
                    <a:p>
                      <a:pPr algn="ctr" rtl="0" fontAlgn="ctr">
                        <a:buNone/>
                      </a:pPr>
                      <a:r>
                        <a:rPr lang="en-IN" sz="1100" b="0" i="0" u="none" strike="noStrike">
                          <a:solidFill>
                            <a:schemeClr val="tx1"/>
                          </a:solidFill>
                          <a:effectLst/>
                          <a:latin typeface="Cambria" panose="02040503050406030204" pitchFamily="18" charset="0"/>
                        </a:rPr>
                        <a:t>-</a:t>
                      </a:r>
                    </a:p>
                  </a:txBody>
                  <a:tcPr marL="6235" marR="6235" marT="623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95000"/>
                      </a:schemeClr>
                    </a:solidFill>
                  </a:tcPr>
                </a:tc>
                <a:tc>
                  <a:txBody>
                    <a:bodyPr/>
                    <a:lstStyle/>
                    <a:p>
                      <a:pPr algn="ctr" rtl="0" fontAlgn="ctr">
                        <a:buNone/>
                      </a:pPr>
                      <a:r>
                        <a:rPr lang="en-IN" sz="1100" b="0" i="0" u="none" strike="noStrike" dirty="0">
                          <a:solidFill>
                            <a:schemeClr val="tx1"/>
                          </a:solidFill>
                          <a:effectLst/>
                          <a:latin typeface="Cambria" panose="02040503050406030204" pitchFamily="18" charset="0"/>
                        </a:rPr>
                        <a:t>-</a:t>
                      </a:r>
                    </a:p>
                  </a:txBody>
                  <a:tcPr marL="6235" marR="6235" marT="623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3313500199"/>
                  </a:ext>
                </a:extLst>
              </a:tr>
            </a:tbl>
          </a:graphicData>
        </a:graphic>
      </p:graphicFrame>
      <p:sp>
        <p:nvSpPr>
          <p:cNvPr id="11" name="TextBox 10">
            <a:extLst>
              <a:ext uri="{FF2B5EF4-FFF2-40B4-BE49-F238E27FC236}">
                <a16:creationId xmlns:a16="http://schemas.microsoft.com/office/drawing/2014/main" id="{49F6BEE2-6176-46CC-F069-4FC15F58D84F}"/>
              </a:ext>
            </a:extLst>
          </p:cNvPr>
          <p:cNvSpPr txBox="1"/>
          <p:nvPr/>
        </p:nvSpPr>
        <p:spPr>
          <a:xfrm>
            <a:off x="58263" y="5530146"/>
            <a:ext cx="6100996" cy="246221"/>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000" b="0" i="1"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Highlighted Funds (Green) are a part of Focused List</a:t>
            </a:r>
          </a:p>
        </p:txBody>
      </p:sp>
    </p:spTree>
    <p:extLst>
      <p:ext uri="{BB962C8B-B14F-4D97-AF65-F5344CB8AC3E}">
        <p14:creationId xmlns:p14="http://schemas.microsoft.com/office/powerpoint/2010/main" val="2090212178"/>
      </p:ext>
    </p:extLst>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EAD7F14-BAE6-50CB-8603-97958094C6A0}"/>
            </a:ext>
          </a:extLst>
        </p:cNvPr>
        <p:cNvGrpSpPr/>
        <p:nvPr/>
      </p:nvGrpSpPr>
      <p:grpSpPr>
        <a:xfrm>
          <a:off x="0" y="0"/>
          <a:ext cx="0" cy="0"/>
          <a:chOff x="0" y="0"/>
          <a:chExt cx="0" cy="0"/>
        </a:xfrm>
      </p:grpSpPr>
      <p:sp>
        <p:nvSpPr>
          <p:cNvPr id="5" name="Rectangle 4">
            <a:extLst>
              <a:ext uri="{FF2B5EF4-FFF2-40B4-BE49-F238E27FC236}">
                <a16:creationId xmlns:a16="http://schemas.microsoft.com/office/drawing/2014/main" id="{F0D6219C-7BE6-B984-5C9F-F09473F963F6}"/>
              </a:ext>
            </a:extLst>
          </p:cNvPr>
          <p:cNvSpPr/>
          <p:nvPr/>
        </p:nvSpPr>
        <p:spPr>
          <a:xfrm>
            <a:off x="0" y="0"/>
            <a:ext cx="12192000" cy="821635"/>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a:ln>
                  <a:noFill/>
                </a:ln>
                <a:solidFill>
                  <a:prstClr val="white"/>
                </a:solidFill>
                <a:effectLst/>
                <a:uLnTx/>
                <a:uFillTx/>
                <a:latin typeface="Cambria" panose="02040503050406030204" pitchFamily="18" charset="0"/>
                <a:ea typeface="Cambria" panose="02040503050406030204" pitchFamily="18" charset="0"/>
                <a:cs typeface="+mn-cs"/>
              </a:rPr>
              <a:t>  PMS – EQUITY</a:t>
            </a:r>
            <a:endParaRPr kumimoji="0" lang="en-IN" sz="2800" b="1"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 name="Rectangle 5">
            <a:extLst>
              <a:ext uri="{FF2B5EF4-FFF2-40B4-BE49-F238E27FC236}">
                <a16:creationId xmlns:a16="http://schemas.microsoft.com/office/drawing/2014/main" id="{A37D811B-3849-D9F8-AAAC-B5AD4D351A6C}"/>
              </a:ext>
            </a:extLst>
          </p:cNvPr>
          <p:cNvSpPr/>
          <p:nvPr/>
        </p:nvSpPr>
        <p:spPr>
          <a:xfrm>
            <a:off x="0" y="6622036"/>
            <a:ext cx="12192000" cy="235963"/>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 name="Rectangle 8">
            <a:extLst>
              <a:ext uri="{FF2B5EF4-FFF2-40B4-BE49-F238E27FC236}">
                <a16:creationId xmlns:a16="http://schemas.microsoft.com/office/drawing/2014/main" id="{CC7D6A3C-C14E-CB5C-FFF3-147DF87D00E2}"/>
              </a:ext>
            </a:extLst>
          </p:cNvPr>
          <p:cNvSpPr/>
          <p:nvPr/>
        </p:nvSpPr>
        <p:spPr>
          <a:xfrm>
            <a:off x="0" y="808383"/>
            <a:ext cx="12192000" cy="45719"/>
          </a:xfrm>
          <a:prstGeom prst="rect">
            <a:avLst/>
          </a:prstGeom>
          <a:solidFill>
            <a:schemeClr val="bg1">
              <a:lumMod val="6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 name="Slide Number Placeholder 18">
            <a:extLst>
              <a:ext uri="{FF2B5EF4-FFF2-40B4-BE49-F238E27FC236}">
                <a16:creationId xmlns:a16="http://schemas.microsoft.com/office/drawing/2014/main" id="{55CB3639-7730-D652-F70F-8358FD5F3791}"/>
              </a:ext>
            </a:extLst>
          </p:cNvPr>
          <p:cNvSpPr txBox="1">
            <a:spLocks/>
          </p:cNvSpPr>
          <p:nvPr/>
        </p:nvSpPr>
        <p:spPr>
          <a:xfrm>
            <a:off x="9448800" y="6588981"/>
            <a:ext cx="2743200" cy="365125"/>
          </a:xfrm>
          <a:prstGeom prst="rect">
            <a:avLst/>
          </a:prstGeom>
        </p:spPr>
        <p:txBody>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1E62F875-1F54-4527-993B-FB1D0CCB3E02}" type="slidenum">
              <a:rPr kumimoji="0" lang="en-IN" sz="1200" b="1" i="0" u="none" strike="noStrike" kern="1200" cap="none" spc="0" normalizeH="0" baseline="0" noProof="0" smtClean="0">
                <a:ln>
                  <a:noFill/>
                </a:ln>
                <a:solidFill>
                  <a:prstClr val="white"/>
                </a:solidFill>
                <a:effectLst/>
                <a:uLnTx/>
                <a:uFillTx/>
                <a:latin typeface="Cambria" panose="02040503050406030204" pitchFamily="18" charset="0"/>
                <a:ea typeface="Cambria" panose="02040503050406030204" pitchFamily="18" charset="0"/>
                <a:cs typeface="+mn-cs"/>
              </a:rPr>
              <a:pPr marL="0" marR="0" lvl="0" indent="0" algn="r" defTabSz="914400" rtl="0" eaLnBrk="1" fontAlgn="auto" latinLnBrk="0" hangingPunct="1">
                <a:lnSpc>
                  <a:spcPct val="100000"/>
                </a:lnSpc>
                <a:spcBef>
                  <a:spcPts val="0"/>
                </a:spcBef>
                <a:spcAft>
                  <a:spcPts val="0"/>
                </a:spcAft>
                <a:buClrTx/>
                <a:buSzTx/>
                <a:buFontTx/>
                <a:buNone/>
                <a:tabLst/>
                <a:defRPr/>
              </a:pPr>
              <a:t>19</a:t>
            </a:fld>
            <a:endParaRPr kumimoji="0" lang="en-IN" sz="1200" b="1" i="0" u="none" strike="noStrike" kern="1200" cap="none" spc="0" normalizeH="0" baseline="0" noProof="0">
              <a:ln>
                <a:noFill/>
              </a:ln>
              <a:solidFill>
                <a:prstClr val="white"/>
              </a:solidFill>
              <a:effectLst/>
              <a:uLnTx/>
              <a:uFillTx/>
              <a:latin typeface="Cambria" panose="02040503050406030204" pitchFamily="18" charset="0"/>
              <a:ea typeface="Cambria" panose="02040503050406030204" pitchFamily="18" charset="0"/>
              <a:cs typeface="+mn-cs"/>
            </a:endParaRPr>
          </a:p>
        </p:txBody>
      </p:sp>
      <p:sp>
        <p:nvSpPr>
          <p:cNvPr id="4" name="TextBox 3">
            <a:extLst>
              <a:ext uri="{FF2B5EF4-FFF2-40B4-BE49-F238E27FC236}">
                <a16:creationId xmlns:a16="http://schemas.microsoft.com/office/drawing/2014/main" id="{90C97DAC-5DB9-5012-36D1-1115442A4684}"/>
              </a:ext>
            </a:extLst>
          </p:cNvPr>
          <p:cNvSpPr txBox="1"/>
          <p:nvPr/>
        </p:nvSpPr>
        <p:spPr>
          <a:xfrm>
            <a:off x="27482" y="5733422"/>
            <a:ext cx="12136808" cy="707886"/>
          </a:xfrm>
          <a:prstGeom prst="rect">
            <a:avLst/>
          </a:prstGeom>
          <a:noFill/>
        </p:spPr>
        <p:txBody>
          <a:bodyPr wrap="square">
            <a:spAutoFit/>
          </a:bodyPr>
          <a:lstStyle/>
          <a:p>
            <a:pPr marL="0" marR="0" lvl="0" indent="0" algn="just" defTabSz="914400" rtl="0" eaLnBrk="1" fontAlgn="auto" latinLnBrk="0" hangingPunct="1">
              <a:lnSpc>
                <a:spcPct val="100000"/>
              </a:lnSpc>
              <a:spcBef>
                <a:spcPts val="0"/>
              </a:spcBef>
              <a:spcAft>
                <a:spcPts val="0"/>
              </a:spcAft>
              <a:buClrTx/>
              <a:buSzTx/>
              <a:buFontTx/>
              <a:buNone/>
              <a:tabLst/>
              <a:defRPr/>
            </a:pPr>
            <a:r>
              <a:rPr kumimoji="0" lang="en-IN" sz="1000" b="0" i="1"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Aptos" panose="020B0004020202020204" pitchFamily="34" charset="0"/>
              </a:rPr>
              <a:t>Investors are strongly advised to carefully read all related documents, including the PMS offer documents, risk factors, and terms and conditions, before making any investment decisions. Centricity Financial Distribution Private Limited disclaims any responsibility for losses or damages arising from investments made through its Portfolio Management Services (PMS) distribution. Investments in PMS are subject to market risks, and past performance is not indicative of future results. The value of investments may fluctuate, and there are no guarantees regarding returns. Centricity Financial Distribution Private Limited does not provide any assurances on the future performance of the PMS products. Investors are encouraged to independently assess their investment objectives and consult with their financial advisors.</a:t>
            </a:r>
          </a:p>
        </p:txBody>
      </p:sp>
      <p:sp>
        <p:nvSpPr>
          <p:cNvPr id="2" name="TextBox 1">
            <a:extLst>
              <a:ext uri="{FF2B5EF4-FFF2-40B4-BE49-F238E27FC236}">
                <a16:creationId xmlns:a16="http://schemas.microsoft.com/office/drawing/2014/main" id="{7961294E-239A-A4B6-BE28-96C60D6F8E8F}"/>
              </a:ext>
            </a:extLst>
          </p:cNvPr>
          <p:cNvSpPr txBox="1"/>
          <p:nvPr/>
        </p:nvSpPr>
        <p:spPr>
          <a:xfrm>
            <a:off x="0" y="6376492"/>
            <a:ext cx="5986027" cy="24622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00" b="0" i="1" u="none" strike="noStrike" kern="1200" cap="none" spc="0" normalizeH="0" baseline="0" noProof="0" dirty="0">
                <a:ln>
                  <a:noFill/>
                </a:ln>
                <a:solidFill>
                  <a:prstClr val="black"/>
                </a:solidFill>
                <a:effectLst/>
                <a:uLnTx/>
                <a:uFillTx/>
                <a:latin typeface="Cambria" pitchFamily="18" charset="0"/>
                <a:ea typeface="Cambria" pitchFamily="18" charset="0"/>
                <a:cs typeface="+mn-cs"/>
              </a:rPr>
              <a:t>*Performance as on July 31st, 2026, **performance &lt;1year is absolute</a:t>
            </a:r>
          </a:p>
        </p:txBody>
      </p:sp>
      <p:pic>
        <p:nvPicPr>
          <p:cNvPr id="7" name="Picture 6" descr="A white text on a black background  AI-generated content may be incorrect.">
            <a:extLst>
              <a:ext uri="{FF2B5EF4-FFF2-40B4-BE49-F238E27FC236}">
                <a16:creationId xmlns:a16="http://schemas.microsoft.com/office/drawing/2014/main" id="{4E3C5750-24A9-60D8-A05E-A26F72CAB115}"/>
              </a:ext>
            </a:extLst>
          </p:cNvPr>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10362466" y="234062"/>
            <a:ext cx="1559328" cy="340260"/>
          </a:xfrm>
          <a:prstGeom prst="rect">
            <a:avLst/>
          </a:prstGeom>
        </p:spPr>
      </p:pic>
      <p:graphicFrame>
        <p:nvGraphicFramePr>
          <p:cNvPr id="8" name="Table 7">
            <a:extLst>
              <a:ext uri="{FF2B5EF4-FFF2-40B4-BE49-F238E27FC236}">
                <a16:creationId xmlns:a16="http://schemas.microsoft.com/office/drawing/2014/main" id="{42CAE9A8-5354-798D-B057-663A0C907134}"/>
              </a:ext>
            </a:extLst>
          </p:cNvPr>
          <p:cNvGraphicFramePr>
            <a:graphicFrameLocks noGrp="1"/>
          </p:cNvGraphicFramePr>
          <p:nvPr>
            <p:extLst>
              <p:ext uri="{D42A27DB-BD31-4B8C-83A1-F6EECF244321}">
                <p14:modId xmlns:p14="http://schemas.microsoft.com/office/powerpoint/2010/main" val="3495924456"/>
              </p:ext>
            </p:extLst>
          </p:nvPr>
        </p:nvGraphicFramePr>
        <p:xfrm>
          <a:off x="51546" y="887154"/>
          <a:ext cx="12040195" cy="3998891"/>
        </p:xfrm>
        <a:graphic>
          <a:graphicData uri="http://schemas.openxmlformats.org/drawingml/2006/table">
            <a:tbl>
              <a:tblPr/>
              <a:tblGrid>
                <a:gridCol w="2496782">
                  <a:extLst>
                    <a:ext uri="{9D8B030D-6E8A-4147-A177-3AD203B41FA5}">
                      <a16:colId xmlns:a16="http://schemas.microsoft.com/office/drawing/2014/main" val="3952538184"/>
                    </a:ext>
                  </a:extLst>
                </a:gridCol>
                <a:gridCol w="941226">
                  <a:extLst>
                    <a:ext uri="{9D8B030D-6E8A-4147-A177-3AD203B41FA5}">
                      <a16:colId xmlns:a16="http://schemas.microsoft.com/office/drawing/2014/main" val="4081662846"/>
                    </a:ext>
                  </a:extLst>
                </a:gridCol>
                <a:gridCol w="613509">
                  <a:extLst>
                    <a:ext uri="{9D8B030D-6E8A-4147-A177-3AD203B41FA5}">
                      <a16:colId xmlns:a16="http://schemas.microsoft.com/office/drawing/2014/main" val="3723959671"/>
                    </a:ext>
                  </a:extLst>
                </a:gridCol>
                <a:gridCol w="613509">
                  <a:extLst>
                    <a:ext uri="{9D8B030D-6E8A-4147-A177-3AD203B41FA5}">
                      <a16:colId xmlns:a16="http://schemas.microsoft.com/office/drawing/2014/main" val="996819190"/>
                    </a:ext>
                  </a:extLst>
                </a:gridCol>
                <a:gridCol w="613509">
                  <a:extLst>
                    <a:ext uri="{9D8B030D-6E8A-4147-A177-3AD203B41FA5}">
                      <a16:colId xmlns:a16="http://schemas.microsoft.com/office/drawing/2014/main" val="580570680"/>
                    </a:ext>
                  </a:extLst>
                </a:gridCol>
                <a:gridCol w="613509">
                  <a:extLst>
                    <a:ext uri="{9D8B030D-6E8A-4147-A177-3AD203B41FA5}">
                      <a16:colId xmlns:a16="http://schemas.microsoft.com/office/drawing/2014/main" val="3472042756"/>
                    </a:ext>
                  </a:extLst>
                </a:gridCol>
                <a:gridCol w="594632">
                  <a:extLst>
                    <a:ext uri="{9D8B030D-6E8A-4147-A177-3AD203B41FA5}">
                      <a16:colId xmlns:a16="http://schemas.microsoft.com/office/drawing/2014/main" val="2874865224"/>
                    </a:ext>
                  </a:extLst>
                </a:gridCol>
                <a:gridCol w="445974">
                  <a:extLst>
                    <a:ext uri="{9D8B030D-6E8A-4147-A177-3AD203B41FA5}">
                      <a16:colId xmlns:a16="http://schemas.microsoft.com/office/drawing/2014/main" val="3383165983"/>
                    </a:ext>
                  </a:extLst>
                </a:gridCol>
                <a:gridCol w="559236">
                  <a:extLst>
                    <a:ext uri="{9D8B030D-6E8A-4147-A177-3AD203B41FA5}">
                      <a16:colId xmlns:a16="http://schemas.microsoft.com/office/drawing/2014/main" val="2242420260"/>
                    </a:ext>
                  </a:extLst>
                </a:gridCol>
                <a:gridCol w="559236">
                  <a:extLst>
                    <a:ext uri="{9D8B030D-6E8A-4147-A177-3AD203B41FA5}">
                      <a16:colId xmlns:a16="http://schemas.microsoft.com/office/drawing/2014/main" val="4230329890"/>
                    </a:ext>
                  </a:extLst>
                </a:gridCol>
                <a:gridCol w="490807">
                  <a:extLst>
                    <a:ext uri="{9D8B030D-6E8A-4147-A177-3AD203B41FA5}">
                      <a16:colId xmlns:a16="http://schemas.microsoft.com/office/drawing/2014/main" val="1982890461"/>
                    </a:ext>
                  </a:extLst>
                </a:gridCol>
                <a:gridCol w="641825">
                  <a:extLst>
                    <a:ext uri="{9D8B030D-6E8A-4147-A177-3AD203B41FA5}">
                      <a16:colId xmlns:a16="http://schemas.microsoft.com/office/drawing/2014/main" val="313040589"/>
                    </a:ext>
                  </a:extLst>
                </a:gridCol>
                <a:gridCol w="657676">
                  <a:extLst>
                    <a:ext uri="{9D8B030D-6E8A-4147-A177-3AD203B41FA5}">
                      <a16:colId xmlns:a16="http://schemas.microsoft.com/office/drawing/2014/main" val="244675392"/>
                    </a:ext>
                  </a:extLst>
                </a:gridCol>
                <a:gridCol w="657676">
                  <a:extLst>
                    <a:ext uri="{9D8B030D-6E8A-4147-A177-3AD203B41FA5}">
                      <a16:colId xmlns:a16="http://schemas.microsoft.com/office/drawing/2014/main" val="3877746178"/>
                    </a:ext>
                  </a:extLst>
                </a:gridCol>
                <a:gridCol w="657676">
                  <a:extLst>
                    <a:ext uri="{9D8B030D-6E8A-4147-A177-3AD203B41FA5}">
                      <a16:colId xmlns:a16="http://schemas.microsoft.com/office/drawing/2014/main" val="647746451"/>
                    </a:ext>
                  </a:extLst>
                </a:gridCol>
                <a:gridCol w="883413">
                  <a:extLst>
                    <a:ext uri="{9D8B030D-6E8A-4147-A177-3AD203B41FA5}">
                      <a16:colId xmlns:a16="http://schemas.microsoft.com/office/drawing/2014/main" val="830236255"/>
                    </a:ext>
                  </a:extLst>
                </a:gridCol>
              </a:tblGrid>
              <a:tr h="250518">
                <a:tc rowSpan="2">
                  <a:txBody>
                    <a:bodyPr/>
                    <a:lstStyle/>
                    <a:p>
                      <a:pPr algn="ctr" rtl="0" fontAlgn="ctr">
                        <a:buNone/>
                      </a:pPr>
                      <a:r>
                        <a:rPr lang="en-IN" sz="1100" b="1" i="0" u="none" strike="noStrike" dirty="0">
                          <a:solidFill>
                            <a:srgbClr val="FFFFFF"/>
                          </a:solidFill>
                          <a:effectLst/>
                          <a:latin typeface="Cambria" panose="02040503050406030204" pitchFamily="18" charset="0"/>
                        </a:rPr>
                        <a:t>Strategy</a:t>
                      </a:r>
                    </a:p>
                  </a:txBody>
                  <a:tcPr marL="6235" marR="6235" marT="623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000000"/>
                    </a:solidFill>
                  </a:tcPr>
                </a:tc>
                <a:tc rowSpan="2">
                  <a:txBody>
                    <a:bodyPr/>
                    <a:lstStyle/>
                    <a:p>
                      <a:pPr algn="ctr" rtl="0" fontAlgn="ctr">
                        <a:buNone/>
                      </a:pPr>
                      <a:r>
                        <a:rPr lang="en-IN" sz="1100" b="1" i="0" u="none" strike="noStrike">
                          <a:solidFill>
                            <a:srgbClr val="FFFFFF"/>
                          </a:solidFill>
                          <a:effectLst/>
                          <a:latin typeface="Cambria" panose="02040503050406030204" pitchFamily="18" charset="0"/>
                        </a:rPr>
                        <a:t>Inception Date</a:t>
                      </a:r>
                    </a:p>
                  </a:txBody>
                  <a:tcPr marL="6235" marR="6235" marT="623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000000"/>
                    </a:solidFill>
                  </a:tcPr>
                </a:tc>
                <a:tc rowSpan="2">
                  <a:txBody>
                    <a:bodyPr/>
                    <a:lstStyle/>
                    <a:p>
                      <a:pPr algn="ctr" rtl="0" fontAlgn="ctr">
                        <a:buNone/>
                      </a:pPr>
                      <a:r>
                        <a:rPr lang="en-IN" sz="1100" b="1" i="0" u="none" strike="noStrike">
                          <a:solidFill>
                            <a:srgbClr val="FFFFFF"/>
                          </a:solidFill>
                          <a:effectLst/>
                          <a:latin typeface="Cambria" panose="02040503050406030204" pitchFamily="18" charset="0"/>
                        </a:rPr>
                        <a:t>AUM </a:t>
                      </a:r>
                    </a:p>
                    <a:p>
                      <a:pPr algn="ctr" rtl="0" fontAlgn="ctr">
                        <a:buNone/>
                      </a:pPr>
                      <a:r>
                        <a:rPr lang="en-IN" sz="1100" b="1" i="0" u="none" strike="noStrike">
                          <a:solidFill>
                            <a:srgbClr val="FFFFFF"/>
                          </a:solidFill>
                          <a:effectLst/>
                          <a:latin typeface="Cambria" panose="02040503050406030204" pitchFamily="18" charset="0"/>
                        </a:rPr>
                        <a:t>(in Cr)</a:t>
                      </a:r>
                    </a:p>
                  </a:txBody>
                  <a:tcPr marL="6235" marR="6235" marT="623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000000"/>
                    </a:solidFill>
                  </a:tcPr>
                </a:tc>
                <a:tc rowSpan="2">
                  <a:txBody>
                    <a:bodyPr/>
                    <a:lstStyle/>
                    <a:p>
                      <a:pPr algn="ctr" rtl="0" fontAlgn="ctr">
                        <a:buNone/>
                      </a:pPr>
                      <a:r>
                        <a:rPr lang="en-IN" sz="1100" b="1" i="0" u="none" strike="noStrike">
                          <a:solidFill>
                            <a:srgbClr val="FFFFFF"/>
                          </a:solidFill>
                          <a:effectLst/>
                          <a:latin typeface="Cambria" panose="02040503050406030204" pitchFamily="18" charset="0"/>
                        </a:rPr>
                        <a:t>1 M</a:t>
                      </a:r>
                    </a:p>
                  </a:txBody>
                  <a:tcPr marL="6235" marR="6235" marT="623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000000"/>
                    </a:solidFill>
                  </a:tcPr>
                </a:tc>
                <a:tc rowSpan="2">
                  <a:txBody>
                    <a:bodyPr/>
                    <a:lstStyle/>
                    <a:p>
                      <a:pPr algn="ctr" rtl="0" fontAlgn="ctr">
                        <a:buNone/>
                      </a:pPr>
                      <a:r>
                        <a:rPr lang="en-IN" sz="1100" b="1" i="0" u="none" strike="noStrike">
                          <a:solidFill>
                            <a:srgbClr val="FFFFFF"/>
                          </a:solidFill>
                          <a:effectLst/>
                          <a:latin typeface="Cambria" panose="02040503050406030204" pitchFamily="18" charset="0"/>
                        </a:rPr>
                        <a:t>3 M</a:t>
                      </a:r>
                    </a:p>
                  </a:txBody>
                  <a:tcPr marL="6235" marR="6235" marT="623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000000"/>
                    </a:solidFill>
                  </a:tcPr>
                </a:tc>
                <a:tc rowSpan="2">
                  <a:txBody>
                    <a:bodyPr/>
                    <a:lstStyle/>
                    <a:p>
                      <a:pPr algn="ctr" rtl="0" fontAlgn="ctr">
                        <a:buNone/>
                      </a:pPr>
                      <a:r>
                        <a:rPr lang="en-IN" sz="1100" b="1" i="0" u="none" strike="noStrike">
                          <a:solidFill>
                            <a:srgbClr val="FFFFFF"/>
                          </a:solidFill>
                          <a:effectLst/>
                          <a:latin typeface="Cambria" panose="02040503050406030204" pitchFamily="18" charset="0"/>
                        </a:rPr>
                        <a:t>6 M</a:t>
                      </a:r>
                    </a:p>
                  </a:txBody>
                  <a:tcPr marL="6235" marR="6235" marT="623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000000"/>
                    </a:solidFill>
                  </a:tcPr>
                </a:tc>
                <a:tc rowSpan="2">
                  <a:txBody>
                    <a:bodyPr/>
                    <a:lstStyle/>
                    <a:p>
                      <a:pPr algn="ctr" rtl="0" fontAlgn="ctr">
                        <a:buNone/>
                      </a:pPr>
                      <a:r>
                        <a:rPr lang="en-IN" sz="1100" b="1" i="0" u="none" strike="noStrike">
                          <a:solidFill>
                            <a:srgbClr val="FFFFFF"/>
                          </a:solidFill>
                          <a:effectLst/>
                          <a:latin typeface="Cambria" panose="02040503050406030204" pitchFamily="18" charset="0"/>
                        </a:rPr>
                        <a:t>1 Y</a:t>
                      </a:r>
                    </a:p>
                  </a:txBody>
                  <a:tcPr marL="6235" marR="6235" marT="623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000000"/>
                    </a:solidFill>
                  </a:tcPr>
                </a:tc>
                <a:tc rowSpan="2">
                  <a:txBody>
                    <a:bodyPr/>
                    <a:lstStyle/>
                    <a:p>
                      <a:pPr algn="ctr" rtl="0" fontAlgn="ctr">
                        <a:buNone/>
                      </a:pPr>
                      <a:r>
                        <a:rPr lang="en-IN" sz="1100" b="1" i="0" u="none" strike="noStrike">
                          <a:solidFill>
                            <a:srgbClr val="FFFFFF"/>
                          </a:solidFill>
                          <a:effectLst/>
                          <a:latin typeface="Cambria" panose="02040503050406030204" pitchFamily="18" charset="0"/>
                        </a:rPr>
                        <a:t>2 Y</a:t>
                      </a:r>
                    </a:p>
                  </a:txBody>
                  <a:tcPr marL="6235" marR="6235" marT="623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000000"/>
                    </a:solidFill>
                  </a:tcPr>
                </a:tc>
                <a:tc rowSpan="2">
                  <a:txBody>
                    <a:bodyPr/>
                    <a:lstStyle/>
                    <a:p>
                      <a:pPr algn="ctr" rtl="0" fontAlgn="ctr">
                        <a:buNone/>
                      </a:pPr>
                      <a:r>
                        <a:rPr lang="en-IN" sz="1100" b="1" i="0" u="none" strike="noStrike">
                          <a:solidFill>
                            <a:srgbClr val="FFFFFF"/>
                          </a:solidFill>
                          <a:effectLst/>
                          <a:latin typeface="Cambria" panose="02040503050406030204" pitchFamily="18" charset="0"/>
                        </a:rPr>
                        <a:t>3 Y</a:t>
                      </a:r>
                    </a:p>
                  </a:txBody>
                  <a:tcPr marL="6235" marR="6235" marT="623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000000"/>
                    </a:solidFill>
                  </a:tcPr>
                </a:tc>
                <a:tc rowSpan="2">
                  <a:txBody>
                    <a:bodyPr/>
                    <a:lstStyle/>
                    <a:p>
                      <a:pPr algn="ctr" rtl="0" fontAlgn="ctr">
                        <a:buNone/>
                      </a:pPr>
                      <a:r>
                        <a:rPr lang="en-IN" sz="1100" b="1" i="0" u="none" strike="noStrike">
                          <a:solidFill>
                            <a:srgbClr val="FFFFFF"/>
                          </a:solidFill>
                          <a:effectLst/>
                          <a:latin typeface="Cambria" panose="02040503050406030204" pitchFamily="18" charset="0"/>
                        </a:rPr>
                        <a:t>5 Y</a:t>
                      </a:r>
                    </a:p>
                  </a:txBody>
                  <a:tcPr marL="6235" marR="6235" marT="623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000000"/>
                    </a:solidFill>
                  </a:tcPr>
                </a:tc>
                <a:tc rowSpan="2">
                  <a:txBody>
                    <a:bodyPr/>
                    <a:lstStyle/>
                    <a:p>
                      <a:pPr algn="ctr" rtl="0" fontAlgn="ctr">
                        <a:buNone/>
                      </a:pPr>
                      <a:r>
                        <a:rPr lang="en-IN" sz="1100" b="1" i="0" u="none" strike="noStrike">
                          <a:solidFill>
                            <a:srgbClr val="FFFFFF"/>
                          </a:solidFill>
                          <a:effectLst/>
                          <a:latin typeface="Cambria" panose="02040503050406030204" pitchFamily="18" charset="0"/>
                        </a:rPr>
                        <a:t>10 Y</a:t>
                      </a:r>
                    </a:p>
                  </a:txBody>
                  <a:tcPr marL="6235" marR="6235" marT="623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000000"/>
                    </a:solidFill>
                  </a:tcPr>
                </a:tc>
                <a:tc rowSpan="2">
                  <a:txBody>
                    <a:bodyPr/>
                    <a:lstStyle/>
                    <a:p>
                      <a:pPr algn="ctr" rtl="0" fontAlgn="ctr">
                        <a:buNone/>
                      </a:pPr>
                      <a:r>
                        <a:rPr lang="en-IN" sz="1100" b="1" i="0" u="none" strike="noStrike">
                          <a:solidFill>
                            <a:srgbClr val="FFFFFF"/>
                          </a:solidFill>
                          <a:effectLst/>
                          <a:latin typeface="Cambria" panose="02040503050406030204" pitchFamily="18" charset="0"/>
                        </a:rPr>
                        <a:t>SI</a:t>
                      </a:r>
                    </a:p>
                  </a:txBody>
                  <a:tcPr marL="6235" marR="6235" marT="623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000000"/>
                    </a:solidFill>
                  </a:tcPr>
                </a:tc>
                <a:tc gridSpan="4">
                  <a:txBody>
                    <a:bodyPr/>
                    <a:lstStyle/>
                    <a:p>
                      <a:pPr algn="ctr" rtl="0" fontAlgn="ctr">
                        <a:buNone/>
                      </a:pPr>
                      <a:r>
                        <a:rPr lang="en-IN" sz="1100" b="1" i="0" u="none" strike="noStrike">
                          <a:solidFill>
                            <a:srgbClr val="FFFFFF"/>
                          </a:solidFill>
                          <a:effectLst/>
                          <a:latin typeface="Cambria" panose="02040503050406030204" pitchFamily="18" charset="0"/>
                        </a:rPr>
                        <a:t>Market Allocation</a:t>
                      </a:r>
                    </a:p>
                  </a:txBody>
                  <a:tcPr marL="6235" marR="6235" marT="623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000000"/>
                    </a:solidFill>
                  </a:tcPr>
                </a:tc>
                <a:tc hMerge="1">
                  <a:txBody>
                    <a:bodyPr/>
                    <a:lstStyle/>
                    <a:p>
                      <a:endParaRPr lang="en-IN"/>
                    </a:p>
                  </a:txBody>
                  <a:tcPr/>
                </a:tc>
                <a:tc hMerge="1">
                  <a:txBody>
                    <a:bodyPr/>
                    <a:lstStyle/>
                    <a:p>
                      <a:endParaRPr lang="en-IN"/>
                    </a:p>
                  </a:txBody>
                  <a:tcPr/>
                </a:tc>
                <a:tc hMerge="1">
                  <a:txBody>
                    <a:bodyPr/>
                    <a:lstStyle/>
                    <a:p>
                      <a:endParaRPr lang="en-IN"/>
                    </a:p>
                  </a:txBody>
                  <a:tcPr/>
                </a:tc>
                <a:extLst>
                  <a:ext uri="{0D108BD9-81ED-4DB2-BD59-A6C34878D82A}">
                    <a16:rowId xmlns:a16="http://schemas.microsoft.com/office/drawing/2014/main" val="608544659"/>
                  </a:ext>
                </a:extLst>
              </a:tr>
              <a:tr h="491639">
                <a:tc vMerge="1">
                  <a:txBody>
                    <a:bodyPr/>
                    <a:lstStyle/>
                    <a:p>
                      <a:endParaRPr lang="en-IN"/>
                    </a:p>
                  </a:txBody>
                  <a:tcPr/>
                </a:tc>
                <a:tc vMerge="1">
                  <a:txBody>
                    <a:bodyPr/>
                    <a:lstStyle/>
                    <a:p>
                      <a:endParaRPr lang="en-IN"/>
                    </a:p>
                  </a:txBody>
                  <a:tcPr/>
                </a:tc>
                <a:tc vMerge="1">
                  <a:txBody>
                    <a:bodyPr/>
                    <a:lstStyle/>
                    <a:p>
                      <a:endParaRPr lang="en-IN"/>
                    </a:p>
                  </a:txBody>
                  <a:tcPr/>
                </a:tc>
                <a:tc vMerge="1">
                  <a:txBody>
                    <a:bodyPr/>
                    <a:lstStyle/>
                    <a:p>
                      <a:endParaRPr lang="en-IN"/>
                    </a:p>
                  </a:txBody>
                  <a:tcPr/>
                </a:tc>
                <a:tc vMerge="1">
                  <a:txBody>
                    <a:bodyPr/>
                    <a:lstStyle/>
                    <a:p>
                      <a:endParaRPr lang="en-IN"/>
                    </a:p>
                  </a:txBody>
                  <a:tcPr/>
                </a:tc>
                <a:tc vMerge="1">
                  <a:txBody>
                    <a:bodyPr/>
                    <a:lstStyle/>
                    <a:p>
                      <a:endParaRPr lang="en-IN"/>
                    </a:p>
                  </a:txBody>
                  <a:tcPr/>
                </a:tc>
                <a:tc vMerge="1">
                  <a:txBody>
                    <a:bodyPr/>
                    <a:lstStyle/>
                    <a:p>
                      <a:endParaRPr lang="en-IN"/>
                    </a:p>
                  </a:txBody>
                  <a:tcPr/>
                </a:tc>
                <a:tc vMerge="1">
                  <a:txBody>
                    <a:bodyPr/>
                    <a:lstStyle/>
                    <a:p>
                      <a:endParaRPr lang="en-IN"/>
                    </a:p>
                  </a:txBody>
                  <a:tcPr/>
                </a:tc>
                <a:tc vMerge="1">
                  <a:txBody>
                    <a:bodyPr/>
                    <a:lstStyle/>
                    <a:p>
                      <a:endParaRPr lang="en-IN"/>
                    </a:p>
                  </a:txBody>
                  <a:tcPr/>
                </a:tc>
                <a:tc vMerge="1">
                  <a:txBody>
                    <a:bodyPr/>
                    <a:lstStyle/>
                    <a:p>
                      <a:endParaRPr lang="en-IN"/>
                    </a:p>
                  </a:txBody>
                  <a:tcPr/>
                </a:tc>
                <a:tc vMerge="1">
                  <a:txBody>
                    <a:bodyPr/>
                    <a:lstStyle/>
                    <a:p>
                      <a:endParaRPr lang="en-IN"/>
                    </a:p>
                  </a:txBody>
                  <a:tcPr/>
                </a:tc>
                <a:tc vMerge="1">
                  <a:txBody>
                    <a:bodyPr/>
                    <a:lstStyle/>
                    <a:p>
                      <a:endParaRPr lang="en-IN"/>
                    </a:p>
                  </a:txBody>
                  <a:tcPr/>
                </a:tc>
                <a:tc>
                  <a:txBody>
                    <a:bodyPr/>
                    <a:lstStyle/>
                    <a:p>
                      <a:pPr algn="ctr" rtl="0" fontAlgn="ctr">
                        <a:buNone/>
                      </a:pPr>
                      <a:r>
                        <a:rPr lang="en-IN" sz="1100" b="1" i="0" u="none" strike="noStrike">
                          <a:solidFill>
                            <a:srgbClr val="FFFFFF"/>
                          </a:solidFill>
                          <a:effectLst/>
                          <a:latin typeface="Cambria" panose="02040503050406030204" pitchFamily="18" charset="0"/>
                        </a:rPr>
                        <a:t>Large </a:t>
                      </a:r>
                    </a:p>
                    <a:p>
                      <a:pPr algn="ctr" rtl="0" fontAlgn="ctr">
                        <a:buNone/>
                      </a:pPr>
                      <a:r>
                        <a:rPr lang="en-IN" sz="1100" b="1" i="0" u="none" strike="noStrike">
                          <a:solidFill>
                            <a:srgbClr val="FFFFFF"/>
                          </a:solidFill>
                          <a:effectLst/>
                          <a:latin typeface="Cambria" panose="02040503050406030204" pitchFamily="18" charset="0"/>
                        </a:rPr>
                        <a:t>Cap</a:t>
                      </a:r>
                    </a:p>
                  </a:txBody>
                  <a:tcPr marL="6235" marR="6235" marT="623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000000"/>
                    </a:solidFill>
                  </a:tcPr>
                </a:tc>
                <a:tc>
                  <a:txBody>
                    <a:bodyPr/>
                    <a:lstStyle/>
                    <a:p>
                      <a:pPr algn="ctr" rtl="0" fontAlgn="ctr">
                        <a:buNone/>
                      </a:pPr>
                      <a:r>
                        <a:rPr lang="en-IN" sz="1100" b="1" i="0" u="none" strike="noStrike">
                          <a:solidFill>
                            <a:srgbClr val="FFFFFF"/>
                          </a:solidFill>
                          <a:effectLst/>
                          <a:latin typeface="Cambria" panose="02040503050406030204" pitchFamily="18" charset="0"/>
                        </a:rPr>
                        <a:t>Mid </a:t>
                      </a:r>
                    </a:p>
                    <a:p>
                      <a:pPr algn="ctr" rtl="0" fontAlgn="ctr">
                        <a:buNone/>
                      </a:pPr>
                      <a:r>
                        <a:rPr lang="en-IN" sz="1100" b="1" i="0" u="none" strike="noStrike">
                          <a:solidFill>
                            <a:srgbClr val="FFFFFF"/>
                          </a:solidFill>
                          <a:effectLst/>
                          <a:latin typeface="Cambria" panose="02040503050406030204" pitchFamily="18" charset="0"/>
                        </a:rPr>
                        <a:t>Cap</a:t>
                      </a:r>
                    </a:p>
                  </a:txBody>
                  <a:tcPr marL="6235" marR="6235" marT="623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000000"/>
                    </a:solidFill>
                  </a:tcPr>
                </a:tc>
                <a:tc>
                  <a:txBody>
                    <a:bodyPr/>
                    <a:lstStyle/>
                    <a:p>
                      <a:pPr algn="ctr" rtl="0" fontAlgn="ctr">
                        <a:buNone/>
                      </a:pPr>
                      <a:r>
                        <a:rPr lang="en-IN" sz="1100" b="1" i="0" u="none" strike="noStrike">
                          <a:solidFill>
                            <a:srgbClr val="FFFFFF"/>
                          </a:solidFill>
                          <a:effectLst/>
                          <a:latin typeface="Cambria" panose="02040503050406030204" pitchFamily="18" charset="0"/>
                        </a:rPr>
                        <a:t>Small</a:t>
                      </a:r>
                    </a:p>
                    <a:p>
                      <a:pPr algn="ctr" rtl="0" fontAlgn="ctr">
                        <a:buNone/>
                      </a:pPr>
                      <a:r>
                        <a:rPr lang="en-IN" sz="1100" b="1" i="0" u="none" strike="noStrike">
                          <a:solidFill>
                            <a:srgbClr val="FFFFFF"/>
                          </a:solidFill>
                          <a:effectLst/>
                          <a:latin typeface="Cambria" panose="02040503050406030204" pitchFamily="18" charset="0"/>
                        </a:rPr>
                        <a:t> Cap</a:t>
                      </a:r>
                    </a:p>
                  </a:txBody>
                  <a:tcPr marL="6235" marR="6235" marT="623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000000"/>
                    </a:solidFill>
                  </a:tcPr>
                </a:tc>
                <a:tc>
                  <a:txBody>
                    <a:bodyPr/>
                    <a:lstStyle/>
                    <a:p>
                      <a:pPr algn="ctr" rtl="0" fontAlgn="ctr">
                        <a:buNone/>
                      </a:pPr>
                      <a:r>
                        <a:rPr lang="en-IN" sz="1100" b="1" i="0" u="none" strike="noStrike">
                          <a:solidFill>
                            <a:srgbClr val="FFFFFF"/>
                          </a:solidFill>
                          <a:effectLst/>
                          <a:latin typeface="Cambria" panose="02040503050406030204" pitchFamily="18" charset="0"/>
                        </a:rPr>
                        <a:t>Cash &amp; Cash </a:t>
                      </a:r>
                    </a:p>
                    <a:p>
                      <a:pPr algn="ctr" rtl="0" fontAlgn="ctr">
                        <a:buNone/>
                      </a:pPr>
                      <a:r>
                        <a:rPr lang="en-IN" sz="1100" b="1" i="0" u="none" strike="noStrike">
                          <a:solidFill>
                            <a:srgbClr val="FFFFFF"/>
                          </a:solidFill>
                          <a:effectLst/>
                          <a:latin typeface="Cambria" panose="02040503050406030204" pitchFamily="18" charset="0"/>
                        </a:rPr>
                        <a:t>Equivalents</a:t>
                      </a:r>
                    </a:p>
                  </a:txBody>
                  <a:tcPr marL="6235" marR="6235" marT="623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000000"/>
                    </a:solidFill>
                  </a:tcPr>
                </a:tc>
                <a:extLst>
                  <a:ext uri="{0D108BD9-81ED-4DB2-BD59-A6C34878D82A}">
                    <a16:rowId xmlns:a16="http://schemas.microsoft.com/office/drawing/2014/main" val="2629339871"/>
                  </a:ext>
                </a:extLst>
              </a:tr>
              <a:tr h="250518">
                <a:tc>
                  <a:txBody>
                    <a:bodyPr/>
                    <a:lstStyle/>
                    <a:p>
                      <a:pPr algn="l" rtl="0" fontAlgn="ctr">
                        <a:buNone/>
                      </a:pPr>
                      <a:r>
                        <a:rPr lang="en-IN" sz="1100" b="1" i="0" u="none" strike="noStrike">
                          <a:solidFill>
                            <a:srgbClr val="000000"/>
                          </a:solidFill>
                          <a:effectLst/>
                          <a:latin typeface="Cambria" panose="02040503050406030204" pitchFamily="18" charset="0"/>
                        </a:rPr>
                        <a:t>Mid &amp; Small Cap</a:t>
                      </a:r>
                    </a:p>
                  </a:txBody>
                  <a:tcPr marL="72000" marR="6235" marT="623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BFBFBF"/>
                    </a:solidFill>
                  </a:tcPr>
                </a:tc>
                <a:tc>
                  <a:txBody>
                    <a:bodyPr/>
                    <a:lstStyle/>
                    <a:p>
                      <a:pPr algn="ctr" rtl="0" fontAlgn="ctr">
                        <a:buNone/>
                      </a:pPr>
                      <a:r>
                        <a:rPr lang="en-IN" sz="1100" b="1" i="0" u="none" strike="noStrike">
                          <a:solidFill>
                            <a:srgbClr val="000000"/>
                          </a:solidFill>
                          <a:effectLst/>
                          <a:latin typeface="Cambria" panose="02040503050406030204" pitchFamily="18" charset="0"/>
                        </a:rPr>
                        <a:t> </a:t>
                      </a:r>
                    </a:p>
                  </a:txBody>
                  <a:tcPr marL="6235" marR="6235" marT="623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BFBFBF"/>
                    </a:solidFill>
                  </a:tcPr>
                </a:tc>
                <a:tc>
                  <a:txBody>
                    <a:bodyPr/>
                    <a:lstStyle/>
                    <a:p>
                      <a:pPr algn="ctr" rtl="0" fontAlgn="ctr">
                        <a:buNone/>
                      </a:pPr>
                      <a:r>
                        <a:rPr lang="en-IN" sz="1100" b="1" i="0" u="none" strike="noStrike">
                          <a:solidFill>
                            <a:srgbClr val="000000"/>
                          </a:solidFill>
                          <a:effectLst/>
                          <a:latin typeface="Cambria" panose="02040503050406030204" pitchFamily="18" charset="0"/>
                        </a:rPr>
                        <a:t> </a:t>
                      </a:r>
                    </a:p>
                  </a:txBody>
                  <a:tcPr marL="6235" marR="6235" marT="623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BFBFBF"/>
                    </a:solidFill>
                  </a:tcPr>
                </a:tc>
                <a:tc>
                  <a:txBody>
                    <a:bodyPr/>
                    <a:lstStyle/>
                    <a:p>
                      <a:pPr algn="ctr" rtl="0" fontAlgn="ctr">
                        <a:buNone/>
                      </a:pPr>
                      <a:r>
                        <a:rPr lang="en-IN" sz="1100" b="1" i="0" u="none" strike="noStrike">
                          <a:solidFill>
                            <a:srgbClr val="000000"/>
                          </a:solidFill>
                          <a:effectLst/>
                          <a:latin typeface="Cambria" panose="02040503050406030204" pitchFamily="18" charset="0"/>
                        </a:rPr>
                        <a:t> </a:t>
                      </a:r>
                    </a:p>
                  </a:txBody>
                  <a:tcPr marL="6235" marR="6235" marT="623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BFBFBF"/>
                    </a:solidFill>
                  </a:tcPr>
                </a:tc>
                <a:tc>
                  <a:txBody>
                    <a:bodyPr/>
                    <a:lstStyle/>
                    <a:p>
                      <a:pPr algn="ctr" rtl="0" fontAlgn="ctr">
                        <a:buNone/>
                      </a:pPr>
                      <a:r>
                        <a:rPr lang="en-IN" sz="1100" b="1" i="0" u="none" strike="noStrike">
                          <a:solidFill>
                            <a:srgbClr val="000000"/>
                          </a:solidFill>
                          <a:effectLst/>
                          <a:latin typeface="Cambria" panose="02040503050406030204" pitchFamily="18" charset="0"/>
                        </a:rPr>
                        <a:t> </a:t>
                      </a:r>
                    </a:p>
                  </a:txBody>
                  <a:tcPr marL="6235" marR="6235" marT="623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BFBFBF"/>
                    </a:solidFill>
                  </a:tcPr>
                </a:tc>
                <a:tc>
                  <a:txBody>
                    <a:bodyPr/>
                    <a:lstStyle/>
                    <a:p>
                      <a:pPr algn="ctr" rtl="0" fontAlgn="ctr">
                        <a:buNone/>
                      </a:pPr>
                      <a:r>
                        <a:rPr lang="en-IN" sz="1100" b="1" i="0" u="none" strike="noStrike">
                          <a:solidFill>
                            <a:srgbClr val="000000"/>
                          </a:solidFill>
                          <a:effectLst/>
                          <a:latin typeface="Cambria" panose="02040503050406030204" pitchFamily="18" charset="0"/>
                        </a:rPr>
                        <a:t> </a:t>
                      </a:r>
                    </a:p>
                  </a:txBody>
                  <a:tcPr marL="6235" marR="6235" marT="623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BFBFBF"/>
                    </a:solidFill>
                  </a:tcPr>
                </a:tc>
                <a:tc>
                  <a:txBody>
                    <a:bodyPr/>
                    <a:lstStyle/>
                    <a:p>
                      <a:pPr algn="ctr" rtl="0" fontAlgn="ctr">
                        <a:buNone/>
                      </a:pPr>
                      <a:r>
                        <a:rPr lang="en-IN" sz="1100" b="1" i="0" u="none" strike="noStrike">
                          <a:solidFill>
                            <a:srgbClr val="000000"/>
                          </a:solidFill>
                          <a:effectLst/>
                          <a:latin typeface="Cambria" panose="02040503050406030204" pitchFamily="18" charset="0"/>
                        </a:rPr>
                        <a:t> </a:t>
                      </a:r>
                    </a:p>
                  </a:txBody>
                  <a:tcPr marL="6235" marR="6235" marT="623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BFBFBF"/>
                    </a:solidFill>
                  </a:tcPr>
                </a:tc>
                <a:tc>
                  <a:txBody>
                    <a:bodyPr/>
                    <a:lstStyle/>
                    <a:p>
                      <a:pPr algn="ctr" rtl="0" fontAlgn="ctr">
                        <a:buNone/>
                      </a:pPr>
                      <a:r>
                        <a:rPr lang="en-IN" sz="1100" b="1" i="0" u="none" strike="noStrike">
                          <a:solidFill>
                            <a:srgbClr val="000000"/>
                          </a:solidFill>
                          <a:effectLst/>
                          <a:latin typeface="Cambria" panose="02040503050406030204" pitchFamily="18" charset="0"/>
                        </a:rPr>
                        <a:t> </a:t>
                      </a:r>
                    </a:p>
                  </a:txBody>
                  <a:tcPr marL="6235" marR="6235" marT="623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BFBFBF"/>
                    </a:solidFill>
                  </a:tcPr>
                </a:tc>
                <a:tc>
                  <a:txBody>
                    <a:bodyPr/>
                    <a:lstStyle/>
                    <a:p>
                      <a:pPr algn="ctr" rtl="0" fontAlgn="ctr">
                        <a:buNone/>
                      </a:pPr>
                      <a:r>
                        <a:rPr lang="en-IN" sz="1100" b="1" i="0" u="none" strike="noStrike">
                          <a:solidFill>
                            <a:srgbClr val="000000"/>
                          </a:solidFill>
                          <a:effectLst/>
                          <a:latin typeface="Cambria" panose="02040503050406030204" pitchFamily="18" charset="0"/>
                        </a:rPr>
                        <a:t> </a:t>
                      </a:r>
                    </a:p>
                  </a:txBody>
                  <a:tcPr marL="6235" marR="6235" marT="623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BFBFBF"/>
                    </a:solidFill>
                  </a:tcPr>
                </a:tc>
                <a:tc>
                  <a:txBody>
                    <a:bodyPr/>
                    <a:lstStyle/>
                    <a:p>
                      <a:pPr algn="ctr" rtl="0" fontAlgn="ctr">
                        <a:buNone/>
                      </a:pPr>
                      <a:r>
                        <a:rPr lang="en-IN" sz="1100" b="1" i="0" u="none" strike="noStrike">
                          <a:solidFill>
                            <a:srgbClr val="000000"/>
                          </a:solidFill>
                          <a:effectLst/>
                          <a:latin typeface="Cambria" panose="02040503050406030204" pitchFamily="18" charset="0"/>
                        </a:rPr>
                        <a:t> </a:t>
                      </a:r>
                    </a:p>
                  </a:txBody>
                  <a:tcPr marL="6235" marR="6235" marT="623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BFBFBF"/>
                    </a:solidFill>
                  </a:tcPr>
                </a:tc>
                <a:tc>
                  <a:txBody>
                    <a:bodyPr/>
                    <a:lstStyle/>
                    <a:p>
                      <a:pPr algn="ctr" rtl="0" fontAlgn="ctr">
                        <a:buNone/>
                      </a:pPr>
                      <a:r>
                        <a:rPr lang="en-IN" sz="1100" b="1" i="0" u="none" strike="noStrike">
                          <a:solidFill>
                            <a:srgbClr val="000000"/>
                          </a:solidFill>
                          <a:effectLst/>
                          <a:latin typeface="Cambria" panose="02040503050406030204" pitchFamily="18" charset="0"/>
                        </a:rPr>
                        <a:t> </a:t>
                      </a:r>
                    </a:p>
                  </a:txBody>
                  <a:tcPr marL="6235" marR="6235" marT="623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BFBFBF"/>
                    </a:solidFill>
                  </a:tcPr>
                </a:tc>
                <a:tc>
                  <a:txBody>
                    <a:bodyPr/>
                    <a:lstStyle/>
                    <a:p>
                      <a:pPr algn="ctr" rtl="0" fontAlgn="ctr">
                        <a:buNone/>
                      </a:pPr>
                      <a:r>
                        <a:rPr lang="en-IN" sz="1100" b="1" i="0" u="none" strike="noStrike">
                          <a:solidFill>
                            <a:srgbClr val="000000"/>
                          </a:solidFill>
                          <a:effectLst/>
                          <a:latin typeface="Cambria" panose="02040503050406030204" pitchFamily="18" charset="0"/>
                        </a:rPr>
                        <a:t> </a:t>
                      </a:r>
                    </a:p>
                  </a:txBody>
                  <a:tcPr marL="6235" marR="6235" marT="623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BFBFBF"/>
                    </a:solidFill>
                  </a:tcPr>
                </a:tc>
                <a:tc>
                  <a:txBody>
                    <a:bodyPr/>
                    <a:lstStyle/>
                    <a:p>
                      <a:pPr algn="ctr" rtl="0" fontAlgn="ctr">
                        <a:buNone/>
                      </a:pPr>
                      <a:r>
                        <a:rPr lang="en-IN" sz="1100" b="1" i="0" u="none" strike="noStrike">
                          <a:solidFill>
                            <a:srgbClr val="000000"/>
                          </a:solidFill>
                          <a:effectLst/>
                          <a:latin typeface="Cambria" panose="02040503050406030204" pitchFamily="18" charset="0"/>
                        </a:rPr>
                        <a:t> </a:t>
                      </a:r>
                    </a:p>
                  </a:txBody>
                  <a:tcPr marL="6235" marR="6235" marT="623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BFBFBF"/>
                    </a:solidFill>
                  </a:tcPr>
                </a:tc>
                <a:tc>
                  <a:txBody>
                    <a:bodyPr/>
                    <a:lstStyle/>
                    <a:p>
                      <a:pPr algn="ctr" rtl="0" fontAlgn="ctr">
                        <a:buNone/>
                      </a:pPr>
                      <a:r>
                        <a:rPr lang="en-IN" sz="1100" b="1" i="0" u="none" strike="noStrike">
                          <a:solidFill>
                            <a:srgbClr val="000000"/>
                          </a:solidFill>
                          <a:effectLst/>
                          <a:latin typeface="Cambria" panose="02040503050406030204" pitchFamily="18" charset="0"/>
                        </a:rPr>
                        <a:t> </a:t>
                      </a:r>
                    </a:p>
                  </a:txBody>
                  <a:tcPr marL="6235" marR="6235" marT="623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BFBFBF"/>
                    </a:solidFill>
                  </a:tcPr>
                </a:tc>
                <a:tc>
                  <a:txBody>
                    <a:bodyPr/>
                    <a:lstStyle/>
                    <a:p>
                      <a:pPr algn="ctr" rtl="0" fontAlgn="ctr">
                        <a:buNone/>
                      </a:pPr>
                      <a:r>
                        <a:rPr lang="en-IN" sz="1100" b="1" i="0" u="none" strike="noStrike">
                          <a:solidFill>
                            <a:srgbClr val="000000"/>
                          </a:solidFill>
                          <a:effectLst/>
                          <a:latin typeface="Cambria" panose="02040503050406030204" pitchFamily="18" charset="0"/>
                        </a:rPr>
                        <a:t> </a:t>
                      </a:r>
                    </a:p>
                  </a:txBody>
                  <a:tcPr marL="6235" marR="6235" marT="623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BFBFBF"/>
                    </a:solidFill>
                  </a:tcPr>
                </a:tc>
                <a:tc>
                  <a:txBody>
                    <a:bodyPr/>
                    <a:lstStyle/>
                    <a:p>
                      <a:pPr algn="ctr" rtl="0" fontAlgn="ctr">
                        <a:buNone/>
                      </a:pPr>
                      <a:r>
                        <a:rPr lang="en-IN" sz="1100" b="1" i="0" u="none" strike="noStrike">
                          <a:solidFill>
                            <a:srgbClr val="000000"/>
                          </a:solidFill>
                          <a:effectLst/>
                          <a:latin typeface="Cambria" panose="02040503050406030204" pitchFamily="18" charset="0"/>
                        </a:rPr>
                        <a:t> </a:t>
                      </a:r>
                    </a:p>
                  </a:txBody>
                  <a:tcPr marL="6235" marR="6235" marT="623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BFBFBF"/>
                    </a:solidFill>
                  </a:tcPr>
                </a:tc>
                <a:extLst>
                  <a:ext uri="{0D108BD9-81ED-4DB2-BD59-A6C34878D82A}">
                    <a16:rowId xmlns:a16="http://schemas.microsoft.com/office/drawing/2014/main" val="2170045010"/>
                  </a:ext>
                </a:extLst>
              </a:tr>
              <a:tr h="250518">
                <a:tc>
                  <a:txBody>
                    <a:bodyPr/>
                    <a:lstStyle/>
                    <a:p>
                      <a:pPr algn="l" rtl="0" fontAlgn="ctr">
                        <a:buNone/>
                      </a:pPr>
                      <a:r>
                        <a:rPr lang="en-IN" sz="1100" b="0" i="0" u="none" strike="noStrike" dirty="0">
                          <a:solidFill>
                            <a:srgbClr val="000000"/>
                          </a:solidFill>
                          <a:effectLst/>
                          <a:latin typeface="Cambria" panose="02040503050406030204" pitchFamily="18" charset="0"/>
                        </a:rPr>
                        <a:t>ICICI Pru PIPE Strategy</a:t>
                      </a:r>
                    </a:p>
                  </a:txBody>
                  <a:tcPr marL="72000" marR="6235" marT="623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95000"/>
                      </a:schemeClr>
                    </a:solidFill>
                  </a:tcPr>
                </a:tc>
                <a:tc>
                  <a:txBody>
                    <a:bodyPr/>
                    <a:lstStyle/>
                    <a:p>
                      <a:pPr algn="ctr" rtl="0" fontAlgn="ctr">
                        <a:buNone/>
                      </a:pPr>
                      <a:r>
                        <a:rPr lang="en-IN" sz="1100" b="0" i="0" u="none" strike="noStrike" dirty="0">
                          <a:solidFill>
                            <a:srgbClr val="000000"/>
                          </a:solidFill>
                          <a:effectLst/>
                          <a:latin typeface="Cambria" panose="02040503050406030204" pitchFamily="18" charset="0"/>
                        </a:rPr>
                        <a:t>05-Sep-19</a:t>
                      </a:r>
                    </a:p>
                  </a:txBody>
                  <a:tcPr marL="6235" marR="6235" marT="623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95000"/>
                      </a:schemeClr>
                    </a:solidFill>
                  </a:tcPr>
                </a:tc>
                <a:tc>
                  <a:txBody>
                    <a:bodyPr/>
                    <a:lstStyle/>
                    <a:p>
                      <a:pPr algn="ctr" rtl="0" fontAlgn="ctr">
                        <a:buNone/>
                      </a:pPr>
                      <a:r>
                        <a:rPr lang="en-IN" sz="1100" b="0" i="0" u="none" strike="noStrike" dirty="0">
                          <a:solidFill>
                            <a:srgbClr val="000000"/>
                          </a:solidFill>
                          <a:effectLst/>
                          <a:latin typeface="Cambria" panose="02040503050406030204" pitchFamily="18" charset="0"/>
                        </a:rPr>
                        <a:t>₹ 7,994</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tc>
                  <a:txBody>
                    <a:bodyPr/>
                    <a:lstStyle/>
                    <a:p>
                      <a:pPr algn="ctr" rtl="0" fontAlgn="ctr">
                        <a:buNone/>
                      </a:pPr>
                      <a:r>
                        <a:rPr lang="en-IN" sz="1100" b="0" i="0" u="none" strike="noStrike" dirty="0">
                          <a:solidFill>
                            <a:schemeClr val="tx1"/>
                          </a:solidFill>
                          <a:effectLst/>
                          <a:latin typeface="Cambria" panose="02040503050406030204" pitchFamily="18" charset="0"/>
                        </a:rPr>
                        <a:t>0.1%</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tc>
                  <a:txBody>
                    <a:bodyPr/>
                    <a:lstStyle/>
                    <a:p>
                      <a:pPr algn="ctr" rtl="0" fontAlgn="ctr">
                        <a:buNone/>
                      </a:pPr>
                      <a:r>
                        <a:rPr lang="en-IN" sz="1100" b="0" i="0" u="none" strike="noStrike" dirty="0">
                          <a:solidFill>
                            <a:schemeClr val="tx1"/>
                          </a:solidFill>
                          <a:effectLst/>
                          <a:latin typeface="Cambria" panose="02040503050406030204" pitchFamily="18" charset="0"/>
                        </a:rPr>
                        <a:t>3.7%</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tc>
                  <a:txBody>
                    <a:bodyPr/>
                    <a:lstStyle/>
                    <a:p>
                      <a:pPr algn="ctr" rtl="0" fontAlgn="ctr">
                        <a:buNone/>
                      </a:pPr>
                      <a:r>
                        <a:rPr lang="en-IN" sz="1100" b="0" i="0" u="none" strike="noStrike" dirty="0">
                          <a:solidFill>
                            <a:schemeClr val="tx1"/>
                          </a:solidFill>
                          <a:effectLst/>
                          <a:latin typeface="Cambria" panose="02040503050406030204" pitchFamily="18" charset="0"/>
                        </a:rPr>
                        <a:t>9.6%</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tc>
                  <a:txBody>
                    <a:bodyPr/>
                    <a:lstStyle/>
                    <a:p>
                      <a:pPr algn="ctr" rtl="0" fontAlgn="ctr">
                        <a:buNone/>
                      </a:pPr>
                      <a:r>
                        <a:rPr lang="en-IN" sz="1100" b="0" i="0" u="none" strike="noStrike" dirty="0">
                          <a:solidFill>
                            <a:schemeClr val="tx1"/>
                          </a:solidFill>
                          <a:effectLst/>
                          <a:latin typeface="Cambria" panose="02040503050406030204" pitchFamily="18" charset="0"/>
                        </a:rPr>
                        <a:t>9.6%</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tc>
                  <a:txBody>
                    <a:bodyPr/>
                    <a:lstStyle/>
                    <a:p>
                      <a:pPr algn="ctr" rtl="0" fontAlgn="ctr">
                        <a:buNone/>
                      </a:pPr>
                      <a:r>
                        <a:rPr lang="en-IN" sz="1100" b="0" i="0" u="none" strike="noStrike" dirty="0">
                          <a:solidFill>
                            <a:schemeClr val="tx1"/>
                          </a:solidFill>
                          <a:effectLst/>
                          <a:latin typeface="Cambria" panose="02040503050406030204" pitchFamily="18" charset="0"/>
                        </a:rPr>
                        <a:t>3.4%</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tc>
                  <a:txBody>
                    <a:bodyPr/>
                    <a:lstStyle/>
                    <a:p>
                      <a:pPr algn="ctr" rtl="0" fontAlgn="ctr">
                        <a:buNone/>
                      </a:pPr>
                      <a:r>
                        <a:rPr lang="en-IN" sz="1100" b="0" i="0" u="none" strike="noStrike" dirty="0">
                          <a:solidFill>
                            <a:schemeClr val="tx1"/>
                          </a:solidFill>
                          <a:effectLst/>
                          <a:latin typeface="Cambria" panose="02040503050406030204" pitchFamily="18" charset="0"/>
                        </a:rPr>
                        <a:t>17.0%</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tc>
                  <a:txBody>
                    <a:bodyPr/>
                    <a:lstStyle/>
                    <a:p>
                      <a:pPr algn="ctr" rtl="0" fontAlgn="ctr">
                        <a:buNone/>
                      </a:pPr>
                      <a:r>
                        <a:rPr lang="en-IN" sz="1100" b="0" i="0" u="none" strike="noStrike" dirty="0">
                          <a:solidFill>
                            <a:schemeClr val="tx1"/>
                          </a:solidFill>
                          <a:effectLst/>
                          <a:latin typeface="Cambria" panose="02040503050406030204" pitchFamily="18" charset="0"/>
                        </a:rPr>
                        <a:t>19.2%</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tc>
                  <a:txBody>
                    <a:bodyPr/>
                    <a:lstStyle/>
                    <a:p>
                      <a:pPr algn="ctr" rtl="0" fontAlgn="ctr">
                        <a:buNone/>
                      </a:pPr>
                      <a:r>
                        <a:rPr lang="en-IN" sz="1100" b="0" i="0" u="none" strike="noStrike" dirty="0">
                          <a:solidFill>
                            <a:schemeClr val="tx1"/>
                          </a:solidFill>
                          <a:effectLst/>
                          <a:latin typeface="Cambria" panose="02040503050406030204" pitchFamily="18" charset="0"/>
                        </a:rPr>
                        <a:t>-</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tc>
                  <a:txBody>
                    <a:bodyPr/>
                    <a:lstStyle/>
                    <a:p>
                      <a:pPr algn="ctr" rtl="0" fontAlgn="ctr">
                        <a:buNone/>
                      </a:pPr>
                      <a:r>
                        <a:rPr lang="en-IN" sz="1100" b="0" i="0" u="none" strike="noStrike" dirty="0">
                          <a:solidFill>
                            <a:schemeClr val="tx1"/>
                          </a:solidFill>
                          <a:effectLst/>
                          <a:latin typeface="Cambria" panose="02040503050406030204" pitchFamily="18" charset="0"/>
                        </a:rPr>
                        <a:t>24.7%</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tc>
                  <a:txBody>
                    <a:bodyPr/>
                    <a:lstStyle/>
                    <a:p>
                      <a:pPr algn="ctr" rtl="0" fontAlgn="ctr">
                        <a:buNone/>
                      </a:pPr>
                      <a:r>
                        <a:rPr lang="en-IN" sz="1100" b="0" i="0" u="none" strike="noStrike" dirty="0">
                          <a:solidFill>
                            <a:schemeClr val="tx1"/>
                          </a:solidFill>
                          <a:effectLst/>
                          <a:latin typeface="Cambria" panose="02040503050406030204" pitchFamily="18" charset="0"/>
                        </a:rPr>
                        <a:t>0.0%</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tc>
                  <a:txBody>
                    <a:bodyPr/>
                    <a:lstStyle/>
                    <a:p>
                      <a:pPr algn="ctr" rtl="0" fontAlgn="ctr">
                        <a:buNone/>
                      </a:pPr>
                      <a:r>
                        <a:rPr lang="en-IN" sz="1100" b="0" i="0" u="none" strike="noStrike" dirty="0">
                          <a:solidFill>
                            <a:schemeClr val="tx1"/>
                          </a:solidFill>
                          <a:effectLst/>
                          <a:latin typeface="Cambria" panose="02040503050406030204" pitchFamily="18" charset="0"/>
                        </a:rPr>
                        <a:t>14.0%</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tc>
                  <a:txBody>
                    <a:bodyPr/>
                    <a:lstStyle/>
                    <a:p>
                      <a:pPr algn="ctr" rtl="0" fontAlgn="ctr">
                        <a:buNone/>
                      </a:pPr>
                      <a:r>
                        <a:rPr lang="en-IN" sz="1100" b="0" i="0" u="none" strike="noStrike" dirty="0">
                          <a:solidFill>
                            <a:schemeClr val="tx1"/>
                          </a:solidFill>
                          <a:effectLst/>
                          <a:latin typeface="Cambria" panose="02040503050406030204" pitchFamily="18" charset="0"/>
                        </a:rPr>
                        <a:t>84.0%</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tc>
                  <a:txBody>
                    <a:bodyPr/>
                    <a:lstStyle/>
                    <a:p>
                      <a:pPr algn="ctr" rtl="0" fontAlgn="ctr">
                        <a:buNone/>
                      </a:pPr>
                      <a:r>
                        <a:rPr lang="en-IN" sz="1100" b="0" i="0" u="none" strike="noStrike" dirty="0">
                          <a:solidFill>
                            <a:schemeClr val="tx1"/>
                          </a:solidFill>
                          <a:effectLst/>
                          <a:latin typeface="Cambria" panose="02040503050406030204" pitchFamily="18" charset="0"/>
                        </a:rPr>
                        <a:t>1.9%</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extLst>
                  <a:ext uri="{0D108BD9-81ED-4DB2-BD59-A6C34878D82A}">
                    <a16:rowId xmlns:a16="http://schemas.microsoft.com/office/drawing/2014/main" val="1848717206"/>
                  </a:ext>
                </a:extLst>
              </a:tr>
              <a:tr h="250518">
                <a:tc>
                  <a:txBody>
                    <a:bodyPr/>
                    <a:lstStyle/>
                    <a:p>
                      <a:pPr algn="l" rtl="0" fontAlgn="ctr">
                        <a:buNone/>
                      </a:pPr>
                      <a:r>
                        <a:rPr lang="en-IN" sz="1100" b="0" i="0" u="none" strike="noStrike" dirty="0" err="1">
                          <a:solidFill>
                            <a:srgbClr val="000000"/>
                          </a:solidFill>
                          <a:effectLst/>
                          <a:latin typeface="Cambria" panose="02040503050406030204" pitchFamily="18" charset="0"/>
                        </a:rPr>
                        <a:t>Abakkus</a:t>
                      </a:r>
                      <a:r>
                        <a:rPr lang="en-IN" sz="1100" b="0" i="0" u="none" strike="noStrike" dirty="0">
                          <a:solidFill>
                            <a:srgbClr val="000000"/>
                          </a:solidFill>
                          <a:effectLst/>
                          <a:latin typeface="Cambria" panose="02040503050406030204" pitchFamily="18" charset="0"/>
                        </a:rPr>
                        <a:t> Emerging Opportunities Fund</a:t>
                      </a:r>
                    </a:p>
                  </a:txBody>
                  <a:tcPr marL="72000" marR="6235" marT="623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6">
                        <a:lumMod val="20000"/>
                        <a:lumOff val="80000"/>
                      </a:schemeClr>
                    </a:solidFill>
                  </a:tcPr>
                </a:tc>
                <a:tc>
                  <a:txBody>
                    <a:bodyPr/>
                    <a:lstStyle/>
                    <a:p>
                      <a:pPr algn="ctr" rtl="0" fontAlgn="ctr">
                        <a:buNone/>
                      </a:pPr>
                      <a:r>
                        <a:rPr lang="en-IN" sz="1100" b="0" i="0" u="none" strike="noStrike" dirty="0">
                          <a:solidFill>
                            <a:srgbClr val="000000"/>
                          </a:solidFill>
                          <a:effectLst/>
                          <a:latin typeface="Cambria" panose="02040503050406030204" pitchFamily="18" charset="0"/>
                        </a:rPr>
                        <a:t>26-Aug-20</a:t>
                      </a:r>
                    </a:p>
                  </a:txBody>
                  <a:tcPr marL="6235" marR="6235" marT="623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6">
                        <a:lumMod val="20000"/>
                        <a:lumOff val="80000"/>
                      </a:schemeClr>
                    </a:solidFill>
                  </a:tcPr>
                </a:tc>
                <a:tc>
                  <a:txBody>
                    <a:bodyPr/>
                    <a:lstStyle/>
                    <a:p>
                      <a:pPr algn="ctr" rtl="0" fontAlgn="ctr">
                        <a:buNone/>
                      </a:pPr>
                      <a:r>
                        <a:rPr lang="en-IN" sz="1100" b="0" i="0" u="none" strike="noStrike" dirty="0">
                          <a:solidFill>
                            <a:srgbClr val="000000"/>
                          </a:solidFill>
                          <a:effectLst/>
                          <a:latin typeface="Cambria" panose="02040503050406030204" pitchFamily="18" charset="0"/>
                        </a:rPr>
                        <a:t>₹ 5,997</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6">
                        <a:lumMod val="20000"/>
                        <a:lumOff val="80000"/>
                      </a:schemeClr>
                    </a:solidFill>
                  </a:tcPr>
                </a:tc>
                <a:tc>
                  <a:txBody>
                    <a:bodyPr/>
                    <a:lstStyle/>
                    <a:p>
                      <a:pPr algn="ctr" fontAlgn="ctr">
                        <a:buNone/>
                      </a:pPr>
                      <a:r>
                        <a:rPr lang="en-IN" sz="1100" b="0" i="0" u="none" strike="noStrike" dirty="0">
                          <a:solidFill>
                            <a:schemeClr val="tx1"/>
                          </a:solidFill>
                          <a:effectLst/>
                          <a:latin typeface="Cambria" panose="02040503050406030204" pitchFamily="18" charset="0"/>
                          <a:ea typeface="Cambria" panose="02040503050406030204" pitchFamily="18" charset="0"/>
                        </a:rPr>
                        <a:t>0.8%</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6">
                        <a:lumMod val="20000"/>
                        <a:lumOff val="80000"/>
                      </a:schemeClr>
                    </a:solidFill>
                  </a:tcPr>
                </a:tc>
                <a:tc>
                  <a:txBody>
                    <a:bodyPr/>
                    <a:lstStyle/>
                    <a:p>
                      <a:pPr algn="ctr" fontAlgn="b">
                        <a:buNone/>
                      </a:pPr>
                      <a:r>
                        <a:rPr lang="en-IN" sz="1100" b="0" i="0" u="none" strike="noStrike">
                          <a:solidFill>
                            <a:schemeClr val="tx1"/>
                          </a:solidFill>
                          <a:effectLst/>
                          <a:latin typeface="Cambria" panose="02040503050406030204" pitchFamily="18" charset="0"/>
                          <a:ea typeface="Cambria" panose="02040503050406030204" pitchFamily="18" charset="0"/>
                        </a:rPr>
                        <a:t>3.8%</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6">
                        <a:lumMod val="20000"/>
                        <a:lumOff val="80000"/>
                      </a:schemeClr>
                    </a:solidFill>
                  </a:tcPr>
                </a:tc>
                <a:tc>
                  <a:txBody>
                    <a:bodyPr/>
                    <a:lstStyle/>
                    <a:p>
                      <a:pPr algn="ctr" fontAlgn="b">
                        <a:buNone/>
                      </a:pPr>
                      <a:r>
                        <a:rPr lang="en-IN" sz="1100" b="0" i="0" u="none" strike="noStrike">
                          <a:solidFill>
                            <a:schemeClr val="tx1"/>
                          </a:solidFill>
                          <a:effectLst/>
                          <a:latin typeface="Cambria" panose="02040503050406030204" pitchFamily="18" charset="0"/>
                          <a:ea typeface="Cambria" panose="02040503050406030204" pitchFamily="18" charset="0"/>
                        </a:rPr>
                        <a:t>7.4%</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6">
                        <a:lumMod val="20000"/>
                        <a:lumOff val="80000"/>
                      </a:schemeClr>
                    </a:solidFill>
                  </a:tcPr>
                </a:tc>
                <a:tc>
                  <a:txBody>
                    <a:bodyPr/>
                    <a:lstStyle/>
                    <a:p>
                      <a:pPr algn="ctr" fontAlgn="b">
                        <a:buNone/>
                      </a:pPr>
                      <a:r>
                        <a:rPr lang="en-IN" sz="1100" b="0" i="0" u="none" strike="noStrike">
                          <a:solidFill>
                            <a:schemeClr val="tx1"/>
                          </a:solidFill>
                          <a:effectLst/>
                          <a:latin typeface="Cambria" panose="02040503050406030204" pitchFamily="18" charset="0"/>
                          <a:ea typeface="Cambria" panose="02040503050406030204" pitchFamily="18" charset="0"/>
                        </a:rPr>
                        <a:t>1.9%</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6">
                        <a:lumMod val="20000"/>
                        <a:lumOff val="80000"/>
                      </a:schemeClr>
                    </a:solidFill>
                  </a:tcPr>
                </a:tc>
                <a:tc>
                  <a:txBody>
                    <a:bodyPr/>
                    <a:lstStyle/>
                    <a:p>
                      <a:pPr algn="ctr" fontAlgn="b">
                        <a:buNone/>
                      </a:pPr>
                      <a:r>
                        <a:rPr lang="en-IN" sz="1100" b="0" i="0" u="none" strike="noStrike">
                          <a:solidFill>
                            <a:schemeClr val="tx1"/>
                          </a:solidFill>
                          <a:effectLst/>
                          <a:latin typeface="Cambria" panose="02040503050406030204" pitchFamily="18" charset="0"/>
                          <a:ea typeface="Cambria" panose="02040503050406030204" pitchFamily="18" charset="0"/>
                        </a:rPr>
                        <a:t>3.2%</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6">
                        <a:lumMod val="20000"/>
                        <a:lumOff val="80000"/>
                      </a:schemeClr>
                    </a:solidFill>
                  </a:tcPr>
                </a:tc>
                <a:tc>
                  <a:txBody>
                    <a:bodyPr/>
                    <a:lstStyle/>
                    <a:p>
                      <a:pPr algn="ctr" fontAlgn="b">
                        <a:buNone/>
                      </a:pPr>
                      <a:r>
                        <a:rPr lang="en-IN" sz="1100" b="0" i="0" u="none" strike="noStrike">
                          <a:solidFill>
                            <a:schemeClr val="tx1"/>
                          </a:solidFill>
                          <a:effectLst/>
                          <a:latin typeface="Cambria" panose="02040503050406030204" pitchFamily="18" charset="0"/>
                          <a:ea typeface="Cambria" panose="02040503050406030204" pitchFamily="18" charset="0"/>
                        </a:rPr>
                        <a:t>13.1%</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6">
                        <a:lumMod val="20000"/>
                        <a:lumOff val="80000"/>
                      </a:schemeClr>
                    </a:solidFill>
                  </a:tcPr>
                </a:tc>
                <a:tc>
                  <a:txBody>
                    <a:bodyPr/>
                    <a:lstStyle/>
                    <a:p>
                      <a:pPr algn="ctr" fontAlgn="b">
                        <a:buNone/>
                      </a:pPr>
                      <a:r>
                        <a:rPr lang="en-IN" sz="1100" b="0" i="0" u="none" strike="noStrike">
                          <a:solidFill>
                            <a:schemeClr val="tx1"/>
                          </a:solidFill>
                          <a:effectLst/>
                          <a:latin typeface="Cambria" panose="02040503050406030204" pitchFamily="18" charset="0"/>
                          <a:ea typeface="Cambria" panose="02040503050406030204" pitchFamily="18" charset="0"/>
                        </a:rPr>
                        <a:t>14.2%</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6">
                        <a:lumMod val="20000"/>
                        <a:lumOff val="80000"/>
                      </a:schemeClr>
                    </a:solidFill>
                  </a:tcPr>
                </a:tc>
                <a:tc>
                  <a:txBody>
                    <a:bodyPr/>
                    <a:lstStyle/>
                    <a:p>
                      <a:pPr algn="ctr" fontAlgn="b">
                        <a:buNone/>
                      </a:pPr>
                      <a:r>
                        <a:rPr lang="en-IN" sz="1100" b="0" i="0" u="none" strike="noStrike" dirty="0">
                          <a:solidFill>
                            <a:schemeClr val="tx1"/>
                          </a:solidFill>
                          <a:effectLst/>
                          <a:latin typeface="Cambria" panose="02040503050406030204" pitchFamily="18" charset="0"/>
                          <a:ea typeface="Cambria" panose="02040503050406030204" pitchFamily="18" charset="0"/>
                        </a:rPr>
                        <a:t>-</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6">
                        <a:lumMod val="20000"/>
                        <a:lumOff val="80000"/>
                      </a:schemeClr>
                    </a:solidFill>
                  </a:tcPr>
                </a:tc>
                <a:tc>
                  <a:txBody>
                    <a:bodyPr/>
                    <a:lstStyle/>
                    <a:p>
                      <a:pPr algn="ctr" rtl="0" fontAlgn="ctr">
                        <a:buNone/>
                      </a:pPr>
                      <a:r>
                        <a:rPr lang="en-IN" sz="1100" b="0" i="0" u="none" strike="noStrike" dirty="0">
                          <a:solidFill>
                            <a:schemeClr val="tx1"/>
                          </a:solidFill>
                          <a:effectLst/>
                          <a:latin typeface="Cambria" panose="02040503050406030204" pitchFamily="18" charset="0"/>
                        </a:rPr>
                        <a:t>26.2%</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6">
                        <a:lumMod val="20000"/>
                        <a:lumOff val="80000"/>
                      </a:schemeClr>
                    </a:solidFill>
                  </a:tcPr>
                </a:tc>
                <a:tc>
                  <a:txBody>
                    <a:bodyPr/>
                    <a:lstStyle/>
                    <a:p>
                      <a:pPr algn="ctr" rtl="0" fontAlgn="ctr">
                        <a:buNone/>
                      </a:pPr>
                      <a:r>
                        <a:rPr lang="en-IN" sz="1100" b="0" i="0" u="none" strike="noStrike" dirty="0">
                          <a:solidFill>
                            <a:schemeClr val="tx1"/>
                          </a:solidFill>
                          <a:effectLst/>
                          <a:latin typeface="Cambria" panose="02040503050406030204" pitchFamily="18" charset="0"/>
                        </a:rPr>
                        <a:t>15.3%</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6">
                        <a:lumMod val="20000"/>
                        <a:lumOff val="80000"/>
                      </a:schemeClr>
                    </a:solidFill>
                  </a:tcPr>
                </a:tc>
                <a:tc>
                  <a:txBody>
                    <a:bodyPr/>
                    <a:lstStyle/>
                    <a:p>
                      <a:pPr algn="ctr" rtl="0" fontAlgn="ctr">
                        <a:buNone/>
                      </a:pPr>
                      <a:r>
                        <a:rPr lang="en-IN" sz="1100" b="0" i="0" u="none" strike="noStrike" dirty="0">
                          <a:solidFill>
                            <a:schemeClr val="tx1"/>
                          </a:solidFill>
                          <a:effectLst/>
                          <a:latin typeface="Cambria" panose="02040503050406030204" pitchFamily="18" charset="0"/>
                        </a:rPr>
                        <a:t>23.4%</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6">
                        <a:lumMod val="20000"/>
                        <a:lumOff val="80000"/>
                      </a:schemeClr>
                    </a:solidFill>
                  </a:tcPr>
                </a:tc>
                <a:tc>
                  <a:txBody>
                    <a:bodyPr/>
                    <a:lstStyle/>
                    <a:p>
                      <a:pPr algn="ctr" rtl="0" fontAlgn="ctr">
                        <a:buNone/>
                      </a:pPr>
                      <a:r>
                        <a:rPr lang="en-IN" sz="1100" b="0" i="0" u="none" strike="noStrike" dirty="0">
                          <a:solidFill>
                            <a:schemeClr val="tx1"/>
                          </a:solidFill>
                          <a:effectLst/>
                          <a:latin typeface="Cambria" panose="02040503050406030204" pitchFamily="18" charset="0"/>
                        </a:rPr>
                        <a:t>55.7%</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6">
                        <a:lumMod val="20000"/>
                        <a:lumOff val="80000"/>
                      </a:schemeClr>
                    </a:solidFill>
                  </a:tcPr>
                </a:tc>
                <a:tc>
                  <a:txBody>
                    <a:bodyPr/>
                    <a:lstStyle/>
                    <a:p>
                      <a:pPr algn="ctr" rtl="0" fontAlgn="ctr">
                        <a:buNone/>
                      </a:pPr>
                      <a:r>
                        <a:rPr lang="en-IN" sz="1100" b="0" i="0" u="none" strike="noStrike" dirty="0">
                          <a:solidFill>
                            <a:schemeClr val="tx1"/>
                          </a:solidFill>
                          <a:effectLst/>
                          <a:latin typeface="Cambria" panose="02040503050406030204" pitchFamily="18" charset="0"/>
                        </a:rPr>
                        <a:t>5.6%</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6">
                        <a:lumMod val="20000"/>
                        <a:lumOff val="80000"/>
                      </a:schemeClr>
                    </a:solidFill>
                  </a:tcPr>
                </a:tc>
                <a:extLst>
                  <a:ext uri="{0D108BD9-81ED-4DB2-BD59-A6C34878D82A}">
                    <a16:rowId xmlns:a16="http://schemas.microsoft.com/office/drawing/2014/main" val="3469833961"/>
                  </a:ext>
                </a:extLst>
              </a:tr>
              <a:tr h="250518">
                <a:tc>
                  <a:txBody>
                    <a:bodyPr/>
                    <a:lstStyle/>
                    <a:p>
                      <a:pPr algn="l" rtl="0" fontAlgn="ctr">
                        <a:buNone/>
                      </a:pPr>
                      <a:r>
                        <a:rPr lang="en-IN" sz="1100" b="0" i="0" u="none" strike="noStrike" dirty="0">
                          <a:solidFill>
                            <a:srgbClr val="000000"/>
                          </a:solidFill>
                          <a:effectLst/>
                          <a:latin typeface="Cambria" panose="02040503050406030204" pitchFamily="18" charset="0"/>
                        </a:rPr>
                        <a:t>Carnelian Shift Strategy</a:t>
                      </a:r>
                    </a:p>
                  </a:txBody>
                  <a:tcPr marL="72000" marR="6235" marT="623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6">
                        <a:lumMod val="20000"/>
                        <a:lumOff val="80000"/>
                      </a:schemeClr>
                    </a:solidFill>
                  </a:tcPr>
                </a:tc>
                <a:tc>
                  <a:txBody>
                    <a:bodyPr/>
                    <a:lstStyle/>
                    <a:p>
                      <a:pPr algn="ctr" rtl="0" fontAlgn="ctr">
                        <a:buNone/>
                      </a:pPr>
                      <a:r>
                        <a:rPr lang="en-IN" sz="1100" b="0" i="0" u="none" strike="noStrike" dirty="0">
                          <a:solidFill>
                            <a:srgbClr val="000000"/>
                          </a:solidFill>
                          <a:effectLst/>
                          <a:latin typeface="Cambria" panose="02040503050406030204" pitchFamily="18" charset="0"/>
                        </a:rPr>
                        <a:t>06-Oct-20</a:t>
                      </a:r>
                    </a:p>
                  </a:txBody>
                  <a:tcPr marL="6235" marR="6235" marT="623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6">
                        <a:lumMod val="20000"/>
                        <a:lumOff val="80000"/>
                      </a:schemeClr>
                    </a:solidFill>
                  </a:tcPr>
                </a:tc>
                <a:tc>
                  <a:txBody>
                    <a:bodyPr/>
                    <a:lstStyle/>
                    <a:p>
                      <a:pPr algn="ctr" rtl="0" fontAlgn="ctr">
                        <a:buNone/>
                      </a:pPr>
                      <a:r>
                        <a:rPr lang="en-IN" sz="1100" b="0" i="0" u="none" strike="noStrike" dirty="0">
                          <a:solidFill>
                            <a:srgbClr val="000000"/>
                          </a:solidFill>
                          <a:effectLst/>
                          <a:latin typeface="Cambria" panose="02040503050406030204" pitchFamily="18" charset="0"/>
                        </a:rPr>
                        <a:t>₹ 5,900</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6">
                        <a:lumMod val="20000"/>
                        <a:lumOff val="80000"/>
                      </a:schemeClr>
                    </a:solidFill>
                  </a:tcPr>
                </a:tc>
                <a:tc>
                  <a:txBody>
                    <a:bodyPr/>
                    <a:lstStyle/>
                    <a:p>
                      <a:pPr algn="ctr" rtl="0" fontAlgn="ctr">
                        <a:buNone/>
                      </a:pPr>
                      <a:r>
                        <a:rPr lang="en-IN" sz="1100" b="0" i="0" u="none" strike="noStrike" dirty="0">
                          <a:solidFill>
                            <a:schemeClr val="tx1"/>
                          </a:solidFill>
                          <a:effectLst/>
                          <a:latin typeface="Cambria" panose="02040503050406030204" pitchFamily="18" charset="0"/>
                        </a:rPr>
                        <a:t>0.6%</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6">
                        <a:lumMod val="20000"/>
                        <a:lumOff val="80000"/>
                      </a:schemeClr>
                    </a:solidFill>
                  </a:tcPr>
                </a:tc>
                <a:tc>
                  <a:txBody>
                    <a:bodyPr/>
                    <a:lstStyle/>
                    <a:p>
                      <a:pPr algn="ctr" rtl="0" fontAlgn="ctr">
                        <a:buNone/>
                      </a:pPr>
                      <a:r>
                        <a:rPr lang="en-IN" sz="1100" b="0" i="0" u="none" strike="noStrike" dirty="0">
                          <a:solidFill>
                            <a:schemeClr val="tx1"/>
                          </a:solidFill>
                          <a:effectLst/>
                          <a:latin typeface="Cambria" panose="02040503050406030204" pitchFamily="18" charset="0"/>
                        </a:rPr>
                        <a:t>11.3%</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6">
                        <a:lumMod val="20000"/>
                        <a:lumOff val="80000"/>
                      </a:schemeClr>
                    </a:solidFill>
                  </a:tcPr>
                </a:tc>
                <a:tc>
                  <a:txBody>
                    <a:bodyPr/>
                    <a:lstStyle/>
                    <a:p>
                      <a:pPr algn="ctr" rtl="0" fontAlgn="ctr">
                        <a:buNone/>
                      </a:pPr>
                      <a:r>
                        <a:rPr lang="en-IN" sz="1100" b="0" i="0" u="none" strike="noStrike" dirty="0">
                          <a:solidFill>
                            <a:schemeClr val="tx1"/>
                          </a:solidFill>
                          <a:effectLst/>
                          <a:latin typeface="Cambria" panose="02040503050406030204" pitchFamily="18" charset="0"/>
                        </a:rPr>
                        <a:t>15.9%</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6">
                        <a:lumMod val="20000"/>
                        <a:lumOff val="80000"/>
                      </a:schemeClr>
                    </a:solidFill>
                  </a:tcPr>
                </a:tc>
                <a:tc>
                  <a:txBody>
                    <a:bodyPr/>
                    <a:lstStyle/>
                    <a:p>
                      <a:pPr algn="ctr" rtl="0" fontAlgn="ctr">
                        <a:buNone/>
                      </a:pPr>
                      <a:r>
                        <a:rPr lang="en-IN" sz="1100" b="0" i="0" u="none" strike="noStrike" dirty="0">
                          <a:solidFill>
                            <a:schemeClr val="tx1"/>
                          </a:solidFill>
                          <a:effectLst/>
                          <a:latin typeface="Cambria" panose="02040503050406030204" pitchFamily="18" charset="0"/>
                        </a:rPr>
                        <a:t>7.5%</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6">
                        <a:lumMod val="20000"/>
                        <a:lumOff val="80000"/>
                      </a:schemeClr>
                    </a:solidFill>
                  </a:tcPr>
                </a:tc>
                <a:tc>
                  <a:txBody>
                    <a:bodyPr/>
                    <a:lstStyle/>
                    <a:p>
                      <a:pPr algn="ctr" rtl="0" fontAlgn="ctr">
                        <a:buNone/>
                      </a:pPr>
                      <a:r>
                        <a:rPr lang="en-IN" sz="1100" b="0" i="0" u="none" strike="noStrike" dirty="0">
                          <a:solidFill>
                            <a:schemeClr val="tx1"/>
                          </a:solidFill>
                          <a:effectLst/>
                          <a:latin typeface="Cambria" panose="02040503050406030204" pitchFamily="18" charset="0"/>
                        </a:rPr>
                        <a:t>6.9%</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6">
                        <a:lumMod val="20000"/>
                        <a:lumOff val="80000"/>
                      </a:schemeClr>
                    </a:solidFill>
                  </a:tcPr>
                </a:tc>
                <a:tc>
                  <a:txBody>
                    <a:bodyPr/>
                    <a:lstStyle/>
                    <a:p>
                      <a:pPr algn="ctr" rtl="0" fontAlgn="ctr">
                        <a:buNone/>
                      </a:pPr>
                      <a:r>
                        <a:rPr lang="en-IN" sz="1100" b="0" i="0" u="none" strike="noStrike" dirty="0">
                          <a:solidFill>
                            <a:schemeClr val="tx1"/>
                          </a:solidFill>
                          <a:effectLst/>
                          <a:latin typeface="Cambria" panose="02040503050406030204" pitchFamily="18" charset="0"/>
                        </a:rPr>
                        <a:t>20.3%</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6">
                        <a:lumMod val="20000"/>
                        <a:lumOff val="80000"/>
                      </a:schemeClr>
                    </a:solidFill>
                  </a:tcPr>
                </a:tc>
                <a:tc>
                  <a:txBody>
                    <a:bodyPr/>
                    <a:lstStyle/>
                    <a:p>
                      <a:pPr algn="ctr" rtl="0" fontAlgn="ctr">
                        <a:buNone/>
                      </a:pPr>
                      <a:r>
                        <a:rPr lang="en-IN" sz="1100" b="0" i="0" u="none" strike="noStrike" dirty="0">
                          <a:solidFill>
                            <a:schemeClr val="tx1"/>
                          </a:solidFill>
                          <a:effectLst/>
                          <a:latin typeface="Cambria" panose="02040503050406030204" pitchFamily="18" charset="0"/>
                        </a:rPr>
                        <a:t>20.4%</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6">
                        <a:lumMod val="20000"/>
                        <a:lumOff val="80000"/>
                      </a:schemeClr>
                    </a:solidFill>
                  </a:tcPr>
                </a:tc>
                <a:tc>
                  <a:txBody>
                    <a:bodyPr/>
                    <a:lstStyle/>
                    <a:p>
                      <a:pPr algn="ctr" rtl="0" fontAlgn="ctr">
                        <a:buNone/>
                      </a:pPr>
                      <a:r>
                        <a:rPr lang="en-IN" sz="1100" b="0" i="0" u="none" strike="noStrike" dirty="0">
                          <a:solidFill>
                            <a:schemeClr val="tx1"/>
                          </a:solidFill>
                          <a:effectLst/>
                          <a:latin typeface="Cambria" panose="02040503050406030204" pitchFamily="18" charset="0"/>
                        </a:rPr>
                        <a:t>-</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6">
                        <a:lumMod val="20000"/>
                        <a:lumOff val="80000"/>
                      </a:schemeClr>
                    </a:solidFill>
                  </a:tcPr>
                </a:tc>
                <a:tc>
                  <a:txBody>
                    <a:bodyPr/>
                    <a:lstStyle/>
                    <a:p>
                      <a:pPr algn="ctr" rtl="0" fontAlgn="ctr">
                        <a:buNone/>
                      </a:pPr>
                      <a:r>
                        <a:rPr lang="en-IN" sz="1100" b="0" i="0" u="none" strike="noStrike" dirty="0">
                          <a:solidFill>
                            <a:schemeClr val="tx1"/>
                          </a:solidFill>
                          <a:effectLst/>
                          <a:latin typeface="Cambria" panose="02040503050406030204" pitchFamily="18" charset="0"/>
                        </a:rPr>
                        <a:t>31.9%</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6">
                        <a:lumMod val="20000"/>
                        <a:lumOff val="80000"/>
                      </a:schemeClr>
                    </a:solidFill>
                  </a:tcPr>
                </a:tc>
                <a:tc>
                  <a:txBody>
                    <a:bodyPr/>
                    <a:lstStyle/>
                    <a:p>
                      <a:pPr algn="ctr" rtl="0" fontAlgn="ctr">
                        <a:buNone/>
                      </a:pPr>
                      <a:r>
                        <a:rPr lang="en-IN" sz="1100" b="0" i="0" u="none" strike="noStrike" dirty="0">
                          <a:solidFill>
                            <a:schemeClr val="tx1"/>
                          </a:solidFill>
                          <a:effectLst/>
                          <a:latin typeface="Cambria" panose="02040503050406030204" pitchFamily="18" charset="0"/>
                        </a:rPr>
                        <a:t>15.1%</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6">
                        <a:lumMod val="20000"/>
                        <a:lumOff val="80000"/>
                      </a:schemeClr>
                    </a:solidFill>
                  </a:tcPr>
                </a:tc>
                <a:tc>
                  <a:txBody>
                    <a:bodyPr/>
                    <a:lstStyle/>
                    <a:p>
                      <a:pPr algn="ctr" rtl="0" fontAlgn="ctr">
                        <a:buNone/>
                      </a:pPr>
                      <a:r>
                        <a:rPr lang="en-IN" sz="1100" b="0" i="0" u="none" strike="noStrike" dirty="0">
                          <a:solidFill>
                            <a:schemeClr val="tx1"/>
                          </a:solidFill>
                          <a:effectLst/>
                          <a:latin typeface="Cambria" panose="02040503050406030204" pitchFamily="18" charset="0"/>
                        </a:rPr>
                        <a:t>27.6%</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6">
                        <a:lumMod val="20000"/>
                        <a:lumOff val="80000"/>
                      </a:schemeClr>
                    </a:solidFill>
                  </a:tcPr>
                </a:tc>
                <a:tc>
                  <a:txBody>
                    <a:bodyPr/>
                    <a:lstStyle/>
                    <a:p>
                      <a:pPr algn="ctr" rtl="0" fontAlgn="ctr">
                        <a:buNone/>
                      </a:pPr>
                      <a:r>
                        <a:rPr lang="en-IN" sz="1100" b="0" i="0" u="none" strike="noStrike" dirty="0">
                          <a:solidFill>
                            <a:schemeClr val="tx1"/>
                          </a:solidFill>
                          <a:effectLst/>
                          <a:latin typeface="Cambria" panose="02040503050406030204" pitchFamily="18" charset="0"/>
                        </a:rPr>
                        <a:t>52.3%</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6">
                        <a:lumMod val="20000"/>
                        <a:lumOff val="80000"/>
                      </a:schemeClr>
                    </a:solidFill>
                  </a:tcPr>
                </a:tc>
                <a:tc>
                  <a:txBody>
                    <a:bodyPr/>
                    <a:lstStyle/>
                    <a:p>
                      <a:pPr algn="ctr" rtl="0" fontAlgn="ctr">
                        <a:buNone/>
                      </a:pPr>
                      <a:r>
                        <a:rPr lang="en-IN" sz="1100" b="0" i="0" u="none" strike="noStrike" dirty="0">
                          <a:solidFill>
                            <a:schemeClr val="tx1"/>
                          </a:solidFill>
                          <a:effectLst/>
                          <a:latin typeface="Cambria" panose="02040503050406030204" pitchFamily="18" charset="0"/>
                        </a:rPr>
                        <a:t>5.1%</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6">
                        <a:lumMod val="20000"/>
                        <a:lumOff val="80000"/>
                      </a:schemeClr>
                    </a:solidFill>
                  </a:tcPr>
                </a:tc>
                <a:extLst>
                  <a:ext uri="{0D108BD9-81ED-4DB2-BD59-A6C34878D82A}">
                    <a16:rowId xmlns:a16="http://schemas.microsoft.com/office/drawing/2014/main" val="1209834205"/>
                  </a:ext>
                </a:extLst>
              </a:tr>
              <a:tr h="250518">
                <a:tc>
                  <a:txBody>
                    <a:bodyPr/>
                    <a:lstStyle/>
                    <a:p>
                      <a:pPr algn="l" rtl="0" fontAlgn="ctr">
                        <a:buNone/>
                      </a:pPr>
                      <a:r>
                        <a:rPr lang="en-IN" sz="1100" b="0" i="0" u="none" strike="noStrike" dirty="0">
                          <a:solidFill>
                            <a:srgbClr val="000000"/>
                          </a:solidFill>
                          <a:effectLst/>
                          <a:latin typeface="Cambria" panose="02040503050406030204" pitchFamily="18" charset="0"/>
                        </a:rPr>
                        <a:t>SageOne Core Portfolio PMS</a:t>
                      </a:r>
                    </a:p>
                  </a:txBody>
                  <a:tcPr marL="72000" marR="6235" marT="623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95000"/>
                      </a:schemeClr>
                    </a:solidFill>
                  </a:tcPr>
                </a:tc>
                <a:tc>
                  <a:txBody>
                    <a:bodyPr/>
                    <a:lstStyle/>
                    <a:p>
                      <a:pPr algn="ctr" rtl="0" fontAlgn="ctr">
                        <a:buNone/>
                      </a:pPr>
                      <a:r>
                        <a:rPr lang="en-IN" sz="1100" b="0" i="0" u="none" strike="noStrike" dirty="0">
                          <a:solidFill>
                            <a:srgbClr val="000000"/>
                          </a:solidFill>
                          <a:effectLst/>
                          <a:latin typeface="Cambria" panose="02040503050406030204" pitchFamily="18" charset="0"/>
                        </a:rPr>
                        <a:t>01-Apr-12</a:t>
                      </a:r>
                    </a:p>
                  </a:txBody>
                  <a:tcPr marL="6235" marR="6235" marT="623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95000"/>
                      </a:schemeClr>
                    </a:solidFill>
                  </a:tcPr>
                </a:tc>
                <a:tc>
                  <a:txBody>
                    <a:bodyPr/>
                    <a:lstStyle/>
                    <a:p>
                      <a:pPr algn="ctr" rtl="0" fontAlgn="ctr">
                        <a:buNone/>
                      </a:pPr>
                      <a:r>
                        <a:rPr lang="en-IN" sz="1100" b="0" i="0" u="none" strike="noStrike" dirty="0">
                          <a:solidFill>
                            <a:srgbClr val="000000"/>
                          </a:solidFill>
                          <a:effectLst/>
                          <a:latin typeface="Cambria" panose="02040503050406030204" pitchFamily="18" charset="0"/>
                        </a:rPr>
                        <a:t>₹ 4,210</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95000"/>
                      </a:schemeClr>
                    </a:solidFill>
                  </a:tcPr>
                </a:tc>
                <a:tc>
                  <a:txBody>
                    <a:bodyPr/>
                    <a:lstStyle/>
                    <a:p>
                      <a:pPr algn="ctr" rtl="0" fontAlgn="ctr">
                        <a:buNone/>
                      </a:pPr>
                      <a:r>
                        <a:rPr lang="en-IN" sz="1100" b="0" i="0" u="none" strike="noStrike" dirty="0">
                          <a:solidFill>
                            <a:schemeClr val="tx1"/>
                          </a:solidFill>
                          <a:effectLst/>
                          <a:latin typeface="Cambria" panose="02040503050406030204" pitchFamily="18" charset="0"/>
                        </a:rPr>
                        <a:t>-2.2%</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tc>
                  <a:txBody>
                    <a:bodyPr/>
                    <a:lstStyle/>
                    <a:p>
                      <a:pPr algn="ctr" rtl="0" fontAlgn="ctr">
                        <a:buNone/>
                      </a:pPr>
                      <a:r>
                        <a:rPr lang="en-IN" sz="1100" b="0" i="0" u="none" strike="noStrike" dirty="0">
                          <a:solidFill>
                            <a:schemeClr val="tx1"/>
                          </a:solidFill>
                          <a:effectLst/>
                          <a:latin typeface="Cambria" panose="02040503050406030204" pitchFamily="18" charset="0"/>
                        </a:rPr>
                        <a:t>5.6%</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tc>
                  <a:txBody>
                    <a:bodyPr/>
                    <a:lstStyle/>
                    <a:p>
                      <a:pPr algn="ctr" rtl="0" fontAlgn="ctr">
                        <a:buNone/>
                      </a:pPr>
                      <a:r>
                        <a:rPr lang="en-IN" sz="1100" b="0" i="0" u="none" strike="noStrike" dirty="0">
                          <a:solidFill>
                            <a:schemeClr val="tx1"/>
                          </a:solidFill>
                          <a:effectLst/>
                          <a:latin typeface="Cambria" panose="02040503050406030204" pitchFamily="18" charset="0"/>
                        </a:rPr>
                        <a:t>12.1%</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tc>
                  <a:txBody>
                    <a:bodyPr/>
                    <a:lstStyle/>
                    <a:p>
                      <a:pPr algn="ctr" rtl="0" fontAlgn="ctr">
                        <a:buNone/>
                      </a:pPr>
                      <a:r>
                        <a:rPr lang="en-IN" sz="1100" b="0" i="0" u="none" strike="noStrike" dirty="0">
                          <a:solidFill>
                            <a:schemeClr val="tx1"/>
                          </a:solidFill>
                          <a:effectLst/>
                          <a:latin typeface="Cambria" panose="02040503050406030204" pitchFamily="18" charset="0"/>
                        </a:rPr>
                        <a:t>7.2%</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tc>
                  <a:txBody>
                    <a:bodyPr/>
                    <a:lstStyle/>
                    <a:p>
                      <a:pPr algn="ctr" rtl="0" fontAlgn="ctr">
                        <a:buNone/>
                      </a:pPr>
                      <a:r>
                        <a:rPr lang="en-IN" sz="1100" b="0" i="0" u="none" strike="noStrike" dirty="0">
                          <a:solidFill>
                            <a:schemeClr val="tx1"/>
                          </a:solidFill>
                          <a:effectLst/>
                          <a:latin typeface="Cambria" panose="02040503050406030204" pitchFamily="18" charset="0"/>
                        </a:rPr>
                        <a:t>3.3%</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tc>
                  <a:txBody>
                    <a:bodyPr/>
                    <a:lstStyle/>
                    <a:p>
                      <a:pPr algn="ctr" rtl="0" fontAlgn="ctr">
                        <a:buNone/>
                      </a:pPr>
                      <a:r>
                        <a:rPr lang="en-IN" sz="1100" b="0" i="0" u="none" strike="noStrike">
                          <a:solidFill>
                            <a:schemeClr val="tx1"/>
                          </a:solidFill>
                          <a:effectLst/>
                          <a:latin typeface="Cambria" panose="02040503050406030204" pitchFamily="18" charset="0"/>
                        </a:rPr>
                        <a:t>20.3%</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tc>
                  <a:txBody>
                    <a:bodyPr/>
                    <a:lstStyle/>
                    <a:p>
                      <a:pPr algn="ctr" rtl="0" fontAlgn="ctr">
                        <a:buNone/>
                      </a:pPr>
                      <a:r>
                        <a:rPr lang="en-IN" sz="1100" b="0" i="0" u="none" strike="noStrike" dirty="0">
                          <a:solidFill>
                            <a:schemeClr val="tx1"/>
                          </a:solidFill>
                          <a:effectLst/>
                          <a:latin typeface="Cambria" panose="02040503050406030204" pitchFamily="18" charset="0"/>
                        </a:rPr>
                        <a:t>13.3%</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tc>
                  <a:txBody>
                    <a:bodyPr/>
                    <a:lstStyle/>
                    <a:p>
                      <a:pPr algn="ctr" rtl="0" fontAlgn="ctr">
                        <a:buNone/>
                      </a:pPr>
                      <a:r>
                        <a:rPr lang="en-IN" sz="1100" b="0" i="0" u="none" strike="noStrike" dirty="0">
                          <a:solidFill>
                            <a:schemeClr val="tx1"/>
                          </a:solidFill>
                          <a:effectLst/>
                          <a:latin typeface="Cambria" panose="02040503050406030204" pitchFamily="18" charset="0"/>
                        </a:rPr>
                        <a:t>17.6%</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tc>
                  <a:txBody>
                    <a:bodyPr/>
                    <a:lstStyle/>
                    <a:p>
                      <a:pPr algn="ctr" rtl="0" fontAlgn="ctr">
                        <a:buNone/>
                      </a:pPr>
                      <a:r>
                        <a:rPr lang="en-IN" sz="1100" b="0" i="0" u="none" strike="noStrike" dirty="0">
                          <a:solidFill>
                            <a:schemeClr val="tx1"/>
                          </a:solidFill>
                          <a:effectLst/>
                          <a:latin typeface="Cambria" panose="02040503050406030204" pitchFamily="18" charset="0"/>
                        </a:rPr>
                        <a:t>25.1%</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tc>
                  <a:txBody>
                    <a:bodyPr/>
                    <a:lstStyle/>
                    <a:p>
                      <a:pPr algn="ctr" rtl="0" fontAlgn="ctr">
                        <a:buNone/>
                      </a:pPr>
                      <a:r>
                        <a:rPr lang="en-IN" sz="1100" b="0" i="0" u="none" strike="noStrike" dirty="0">
                          <a:solidFill>
                            <a:schemeClr val="tx1"/>
                          </a:solidFill>
                          <a:effectLst/>
                          <a:latin typeface="Cambria" panose="02040503050406030204" pitchFamily="18" charset="0"/>
                        </a:rPr>
                        <a:t>6.0%</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tc>
                  <a:txBody>
                    <a:bodyPr/>
                    <a:lstStyle/>
                    <a:p>
                      <a:pPr algn="ctr" rtl="0" fontAlgn="ctr">
                        <a:buNone/>
                      </a:pPr>
                      <a:r>
                        <a:rPr lang="en-IN" sz="1100" b="0" i="0" u="none" strike="noStrike" dirty="0">
                          <a:solidFill>
                            <a:schemeClr val="tx1"/>
                          </a:solidFill>
                          <a:effectLst/>
                          <a:latin typeface="Cambria" panose="02040503050406030204" pitchFamily="18" charset="0"/>
                        </a:rPr>
                        <a:t>20.0%</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tc>
                  <a:txBody>
                    <a:bodyPr/>
                    <a:lstStyle/>
                    <a:p>
                      <a:pPr algn="ctr" rtl="0" fontAlgn="ctr">
                        <a:buNone/>
                      </a:pPr>
                      <a:r>
                        <a:rPr lang="en-IN" sz="1100" b="0" i="0" u="none" strike="noStrike" dirty="0">
                          <a:solidFill>
                            <a:schemeClr val="tx1"/>
                          </a:solidFill>
                          <a:effectLst/>
                          <a:latin typeface="Cambria" panose="02040503050406030204" pitchFamily="18" charset="0"/>
                        </a:rPr>
                        <a:t>66.0%</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tc>
                  <a:txBody>
                    <a:bodyPr/>
                    <a:lstStyle/>
                    <a:p>
                      <a:pPr algn="ctr" rtl="0" fontAlgn="ctr">
                        <a:buNone/>
                      </a:pPr>
                      <a:r>
                        <a:rPr lang="en-IN" sz="1100" b="0" i="0" u="none" strike="noStrike" dirty="0">
                          <a:solidFill>
                            <a:schemeClr val="tx1"/>
                          </a:solidFill>
                          <a:effectLst/>
                          <a:latin typeface="Cambria" panose="02040503050406030204" pitchFamily="18" charset="0"/>
                        </a:rPr>
                        <a:t>8.0%</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extLst>
                  <a:ext uri="{0D108BD9-81ED-4DB2-BD59-A6C34878D82A}">
                    <a16:rowId xmlns:a16="http://schemas.microsoft.com/office/drawing/2014/main" val="1341697167"/>
                  </a:ext>
                </a:extLst>
              </a:tr>
              <a:tr h="250518">
                <a:tc>
                  <a:txBody>
                    <a:bodyPr/>
                    <a:lstStyle/>
                    <a:p>
                      <a:pPr algn="l" rtl="0" fontAlgn="ctr">
                        <a:buNone/>
                      </a:pPr>
                      <a:r>
                        <a:rPr lang="en-IN" sz="1100" b="0" i="0" u="none" strike="noStrike" dirty="0">
                          <a:solidFill>
                            <a:srgbClr val="000000"/>
                          </a:solidFill>
                          <a:effectLst/>
                          <a:latin typeface="Cambria" panose="02040503050406030204" pitchFamily="18" charset="0"/>
                        </a:rPr>
                        <a:t>Alf Accurate Budding Beasts PMS</a:t>
                      </a:r>
                    </a:p>
                  </a:txBody>
                  <a:tcPr marL="72000" marR="6235" marT="623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6">
                        <a:lumMod val="20000"/>
                        <a:lumOff val="80000"/>
                      </a:schemeClr>
                    </a:solidFill>
                  </a:tcPr>
                </a:tc>
                <a:tc>
                  <a:txBody>
                    <a:bodyPr/>
                    <a:lstStyle/>
                    <a:p>
                      <a:pPr algn="ctr" rtl="0" fontAlgn="ctr">
                        <a:buNone/>
                      </a:pPr>
                      <a:r>
                        <a:rPr lang="en-IN" sz="1100" b="0" i="0" u="none" strike="noStrike" dirty="0">
                          <a:solidFill>
                            <a:srgbClr val="000000"/>
                          </a:solidFill>
                          <a:effectLst/>
                          <a:latin typeface="Cambria" panose="02040503050406030204" pitchFamily="18" charset="0"/>
                        </a:rPr>
                        <a:t>01-Jan-21</a:t>
                      </a:r>
                    </a:p>
                  </a:txBody>
                  <a:tcPr marL="6235" marR="6235" marT="623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6">
                        <a:lumMod val="20000"/>
                        <a:lumOff val="80000"/>
                      </a:schemeClr>
                    </a:solidFill>
                  </a:tcPr>
                </a:tc>
                <a:tc>
                  <a:txBody>
                    <a:bodyPr/>
                    <a:lstStyle/>
                    <a:p>
                      <a:pPr algn="ctr" rtl="0" fontAlgn="ctr">
                        <a:buNone/>
                      </a:pPr>
                      <a:r>
                        <a:rPr lang="en-IN" sz="1100" b="0" i="0" u="none" strike="noStrike" dirty="0">
                          <a:solidFill>
                            <a:srgbClr val="000000"/>
                          </a:solidFill>
                          <a:effectLst/>
                          <a:latin typeface="Cambria" panose="02040503050406030204" pitchFamily="18" charset="0"/>
                        </a:rPr>
                        <a:t>₹ 1,252</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6">
                        <a:lumMod val="20000"/>
                        <a:lumOff val="80000"/>
                      </a:schemeClr>
                    </a:solidFill>
                  </a:tcPr>
                </a:tc>
                <a:tc>
                  <a:txBody>
                    <a:bodyPr/>
                    <a:lstStyle/>
                    <a:p>
                      <a:pPr algn="ctr" rtl="0" fontAlgn="ctr">
                        <a:buNone/>
                      </a:pPr>
                      <a:r>
                        <a:rPr lang="en-US" sz="1100" b="0" i="0" u="none" strike="noStrike" dirty="0">
                          <a:solidFill>
                            <a:schemeClr val="tx1"/>
                          </a:solidFill>
                          <a:effectLst/>
                          <a:latin typeface="Cambria" panose="02040503050406030204" pitchFamily="18" charset="0"/>
                        </a:rPr>
                        <a:t>0.7%</a:t>
                      </a:r>
                      <a:endParaRPr lang="en-IN" sz="1100" b="0" i="0" u="none" strike="noStrike" dirty="0">
                        <a:solidFill>
                          <a:schemeClr val="tx1"/>
                        </a:solidFill>
                        <a:effectLst/>
                        <a:latin typeface="Cambria" panose="02040503050406030204" pitchFamily="18" charset="0"/>
                      </a:endParaRP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6">
                        <a:lumMod val="20000"/>
                        <a:lumOff val="80000"/>
                      </a:schemeClr>
                    </a:solidFill>
                  </a:tcPr>
                </a:tc>
                <a:tc>
                  <a:txBody>
                    <a:bodyPr/>
                    <a:lstStyle/>
                    <a:p>
                      <a:pPr algn="ctr" rtl="0" fontAlgn="ctr">
                        <a:buNone/>
                      </a:pPr>
                      <a:r>
                        <a:rPr lang="en-US" sz="1100" b="0" i="0" u="none" strike="noStrike" dirty="0">
                          <a:solidFill>
                            <a:schemeClr val="tx1"/>
                          </a:solidFill>
                          <a:effectLst/>
                          <a:latin typeface="Cambria" panose="02040503050406030204" pitchFamily="18" charset="0"/>
                        </a:rPr>
                        <a:t>12.5%</a:t>
                      </a:r>
                      <a:endParaRPr lang="en-IN" sz="1100" b="0" i="0" u="none" strike="noStrike" dirty="0">
                        <a:solidFill>
                          <a:schemeClr val="tx1"/>
                        </a:solidFill>
                        <a:effectLst/>
                        <a:latin typeface="Cambria" panose="02040503050406030204" pitchFamily="18" charset="0"/>
                      </a:endParaRP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6">
                        <a:lumMod val="20000"/>
                        <a:lumOff val="80000"/>
                      </a:schemeClr>
                    </a:solidFill>
                  </a:tcPr>
                </a:tc>
                <a:tc>
                  <a:txBody>
                    <a:bodyPr/>
                    <a:lstStyle/>
                    <a:p>
                      <a:pPr algn="ctr" rtl="0" fontAlgn="ctr">
                        <a:buNone/>
                      </a:pPr>
                      <a:r>
                        <a:rPr lang="en-US" sz="1100" b="0" i="0" u="none" strike="noStrike" dirty="0">
                          <a:solidFill>
                            <a:schemeClr val="tx1"/>
                          </a:solidFill>
                          <a:effectLst/>
                          <a:latin typeface="Cambria" panose="02040503050406030204" pitchFamily="18" charset="0"/>
                        </a:rPr>
                        <a:t>20.7%</a:t>
                      </a:r>
                      <a:endParaRPr lang="en-IN" sz="1100" b="0" i="0" u="none" strike="noStrike" dirty="0">
                        <a:solidFill>
                          <a:schemeClr val="tx1"/>
                        </a:solidFill>
                        <a:effectLst/>
                        <a:latin typeface="Cambria" panose="02040503050406030204" pitchFamily="18" charset="0"/>
                      </a:endParaRP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6">
                        <a:lumMod val="20000"/>
                        <a:lumOff val="80000"/>
                      </a:schemeClr>
                    </a:solidFill>
                  </a:tcPr>
                </a:tc>
                <a:tc>
                  <a:txBody>
                    <a:bodyPr/>
                    <a:lstStyle/>
                    <a:p>
                      <a:pPr marL="0" marR="0" lvl="0" indent="0" algn="ctr" defTabSz="914400" rtl="0" eaLnBrk="1" fontAlgn="ctr" latinLnBrk="0" hangingPunct="1">
                        <a:lnSpc>
                          <a:spcPct val="100000"/>
                        </a:lnSpc>
                        <a:spcBef>
                          <a:spcPts val="0"/>
                        </a:spcBef>
                        <a:spcAft>
                          <a:spcPts val="0"/>
                        </a:spcAft>
                        <a:buClrTx/>
                        <a:buSzTx/>
                        <a:buFontTx/>
                        <a:buNone/>
                        <a:tabLst/>
                        <a:defRPr/>
                      </a:pPr>
                      <a:r>
                        <a:rPr lang="en-US" sz="1100" b="0" i="0" u="none" strike="noStrike" dirty="0">
                          <a:solidFill>
                            <a:schemeClr val="tx1"/>
                          </a:solidFill>
                          <a:effectLst/>
                          <a:latin typeface="Cambria" panose="02040503050406030204" pitchFamily="18" charset="0"/>
                        </a:rPr>
                        <a:t>15.9%</a:t>
                      </a:r>
                      <a:endParaRPr lang="en-IN" sz="1100" b="0" i="0" u="none" strike="noStrike" dirty="0">
                        <a:solidFill>
                          <a:schemeClr val="tx1"/>
                        </a:solidFill>
                        <a:effectLst/>
                        <a:latin typeface="Cambria" panose="02040503050406030204" pitchFamily="18" charset="0"/>
                      </a:endParaRP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6">
                        <a:lumMod val="20000"/>
                        <a:lumOff val="80000"/>
                      </a:schemeClr>
                    </a:solidFill>
                  </a:tcPr>
                </a:tc>
                <a:tc>
                  <a:txBody>
                    <a:bodyPr/>
                    <a:lstStyle/>
                    <a:p>
                      <a:pPr algn="ctr" rtl="0" fontAlgn="ctr">
                        <a:buNone/>
                      </a:pPr>
                      <a:r>
                        <a:rPr lang="en-US" sz="1100" b="0" i="0" u="none" strike="noStrike" dirty="0">
                          <a:solidFill>
                            <a:schemeClr val="tx1"/>
                          </a:solidFill>
                          <a:effectLst/>
                          <a:latin typeface="Cambria" panose="02040503050406030204" pitchFamily="18" charset="0"/>
                        </a:rPr>
                        <a:t>9.3%</a:t>
                      </a:r>
                      <a:endParaRPr lang="en-IN" sz="1100" b="0" i="0" u="none" strike="noStrike" dirty="0">
                        <a:solidFill>
                          <a:schemeClr val="tx1"/>
                        </a:solidFill>
                        <a:effectLst/>
                        <a:latin typeface="Cambria" panose="02040503050406030204" pitchFamily="18" charset="0"/>
                      </a:endParaRP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6">
                        <a:lumMod val="20000"/>
                        <a:lumOff val="80000"/>
                      </a:schemeClr>
                    </a:solidFill>
                  </a:tcPr>
                </a:tc>
                <a:tc>
                  <a:txBody>
                    <a:bodyPr/>
                    <a:lstStyle/>
                    <a:p>
                      <a:pPr algn="ctr" rtl="0" fontAlgn="ctr">
                        <a:buNone/>
                      </a:pPr>
                      <a:r>
                        <a:rPr lang="en-US" sz="1100" b="0" i="0" u="none" strike="noStrike" dirty="0">
                          <a:solidFill>
                            <a:schemeClr val="tx1"/>
                          </a:solidFill>
                          <a:effectLst/>
                          <a:latin typeface="Cambria" panose="02040503050406030204" pitchFamily="18" charset="0"/>
                        </a:rPr>
                        <a:t>21.8%</a:t>
                      </a:r>
                      <a:endParaRPr lang="en-IN" sz="1100" b="0" i="0" u="none" strike="noStrike" dirty="0">
                        <a:solidFill>
                          <a:schemeClr val="tx1"/>
                        </a:solidFill>
                        <a:effectLst/>
                        <a:latin typeface="Cambria" panose="02040503050406030204" pitchFamily="18" charset="0"/>
                      </a:endParaRP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6">
                        <a:lumMod val="20000"/>
                        <a:lumOff val="80000"/>
                      </a:schemeClr>
                    </a:solidFill>
                  </a:tcPr>
                </a:tc>
                <a:tc>
                  <a:txBody>
                    <a:bodyPr/>
                    <a:lstStyle/>
                    <a:p>
                      <a:pPr algn="ctr" rtl="0" fontAlgn="ctr">
                        <a:buNone/>
                      </a:pPr>
                      <a:r>
                        <a:rPr lang="en-US" sz="1100" b="0" i="0" u="none" strike="noStrike" dirty="0">
                          <a:solidFill>
                            <a:schemeClr val="tx1"/>
                          </a:solidFill>
                          <a:effectLst/>
                          <a:latin typeface="Cambria" panose="02040503050406030204" pitchFamily="18" charset="0"/>
                        </a:rPr>
                        <a:t>22.6%</a:t>
                      </a:r>
                      <a:endParaRPr lang="en-IN" sz="1100" b="0" i="0" u="none" strike="noStrike" dirty="0">
                        <a:solidFill>
                          <a:schemeClr val="tx1"/>
                        </a:solidFill>
                        <a:effectLst/>
                        <a:latin typeface="Cambria" panose="02040503050406030204" pitchFamily="18" charset="0"/>
                      </a:endParaRP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6">
                        <a:lumMod val="20000"/>
                        <a:lumOff val="80000"/>
                      </a:schemeClr>
                    </a:solidFill>
                  </a:tcPr>
                </a:tc>
                <a:tc>
                  <a:txBody>
                    <a:bodyPr/>
                    <a:lstStyle/>
                    <a:p>
                      <a:pPr algn="ctr" rtl="0" fontAlgn="ctr">
                        <a:buNone/>
                      </a:pPr>
                      <a:r>
                        <a:rPr lang="en-US" sz="1100" b="0" i="0" u="none" strike="noStrike" dirty="0">
                          <a:solidFill>
                            <a:schemeClr val="tx1"/>
                          </a:solidFill>
                          <a:effectLst/>
                          <a:latin typeface="Cambria" panose="02040503050406030204" pitchFamily="18" charset="0"/>
                        </a:rPr>
                        <a:t>-</a:t>
                      </a:r>
                      <a:endParaRPr lang="en-IN" sz="1100" b="0" i="0" u="none" strike="noStrike" dirty="0">
                        <a:solidFill>
                          <a:schemeClr val="tx1"/>
                        </a:solidFill>
                        <a:effectLst/>
                        <a:latin typeface="Cambria" panose="02040503050406030204" pitchFamily="18" charset="0"/>
                      </a:endParaRP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6">
                        <a:lumMod val="20000"/>
                        <a:lumOff val="80000"/>
                      </a:schemeClr>
                    </a:solidFill>
                  </a:tcPr>
                </a:tc>
                <a:tc>
                  <a:txBody>
                    <a:bodyPr/>
                    <a:lstStyle/>
                    <a:p>
                      <a:pPr algn="ctr" rtl="0" fontAlgn="ctr">
                        <a:buNone/>
                      </a:pPr>
                      <a:r>
                        <a:rPr lang="en-US" sz="1100" b="0" i="0" u="none" strike="noStrike" dirty="0">
                          <a:solidFill>
                            <a:schemeClr val="tx1"/>
                          </a:solidFill>
                          <a:effectLst/>
                          <a:latin typeface="Cambria" panose="02040503050406030204" pitchFamily="18" charset="0"/>
                        </a:rPr>
                        <a:t>25.9%</a:t>
                      </a:r>
                      <a:endParaRPr lang="en-IN" sz="1100" b="0" i="0" u="none" strike="noStrike" dirty="0">
                        <a:solidFill>
                          <a:schemeClr val="tx1"/>
                        </a:solidFill>
                        <a:effectLst/>
                        <a:latin typeface="Cambria" panose="02040503050406030204" pitchFamily="18" charset="0"/>
                      </a:endParaRP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6">
                        <a:lumMod val="20000"/>
                        <a:lumOff val="80000"/>
                      </a:schemeClr>
                    </a:solidFill>
                  </a:tcPr>
                </a:tc>
                <a:tc>
                  <a:txBody>
                    <a:bodyPr/>
                    <a:lstStyle/>
                    <a:p>
                      <a:pPr algn="ctr" rtl="0" fontAlgn="ctr">
                        <a:buNone/>
                      </a:pPr>
                      <a:r>
                        <a:rPr lang="en-US" sz="1100" b="0" i="0" u="none" strike="noStrike" dirty="0">
                          <a:solidFill>
                            <a:schemeClr val="tx1"/>
                          </a:solidFill>
                          <a:effectLst/>
                          <a:latin typeface="Cambria" panose="02040503050406030204" pitchFamily="18" charset="0"/>
                        </a:rPr>
                        <a:t>13.0%</a:t>
                      </a:r>
                      <a:endParaRPr lang="en-IN" sz="1100" b="0" i="0" u="none" strike="noStrike" dirty="0">
                        <a:solidFill>
                          <a:schemeClr val="tx1"/>
                        </a:solidFill>
                        <a:effectLst/>
                        <a:latin typeface="Cambria" panose="02040503050406030204" pitchFamily="18" charset="0"/>
                      </a:endParaRP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6">
                        <a:lumMod val="20000"/>
                        <a:lumOff val="80000"/>
                      </a:schemeClr>
                    </a:solidFill>
                  </a:tcPr>
                </a:tc>
                <a:tc>
                  <a:txBody>
                    <a:bodyPr/>
                    <a:lstStyle/>
                    <a:p>
                      <a:pPr algn="ctr" rtl="0" fontAlgn="ctr">
                        <a:buNone/>
                      </a:pPr>
                      <a:r>
                        <a:rPr lang="en-US" sz="1100" b="0" i="0" u="none" strike="noStrike" dirty="0">
                          <a:solidFill>
                            <a:schemeClr val="tx1"/>
                          </a:solidFill>
                          <a:effectLst/>
                          <a:latin typeface="Cambria" panose="02040503050406030204" pitchFamily="18" charset="0"/>
                        </a:rPr>
                        <a:t>28.0%</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6">
                        <a:lumMod val="20000"/>
                        <a:lumOff val="80000"/>
                      </a:schemeClr>
                    </a:solidFill>
                  </a:tcPr>
                </a:tc>
                <a:tc>
                  <a:txBody>
                    <a:bodyPr/>
                    <a:lstStyle/>
                    <a:p>
                      <a:pPr algn="ctr" rtl="0" fontAlgn="ctr">
                        <a:buNone/>
                      </a:pPr>
                      <a:r>
                        <a:rPr lang="en-US" sz="1100" b="0" i="0" u="none" strike="noStrike" dirty="0">
                          <a:solidFill>
                            <a:schemeClr val="tx1"/>
                          </a:solidFill>
                          <a:effectLst/>
                          <a:latin typeface="Cambria" panose="02040503050406030204" pitchFamily="18" charset="0"/>
                        </a:rPr>
                        <a:t>54.0%</a:t>
                      </a:r>
                      <a:endParaRPr lang="en-IN" sz="1100" b="0" i="0" u="none" strike="noStrike" dirty="0">
                        <a:solidFill>
                          <a:schemeClr val="tx1"/>
                        </a:solidFill>
                        <a:effectLst/>
                        <a:latin typeface="Cambria" panose="02040503050406030204" pitchFamily="18" charset="0"/>
                      </a:endParaRP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6">
                        <a:lumMod val="20000"/>
                        <a:lumOff val="80000"/>
                      </a:schemeClr>
                    </a:solidFill>
                  </a:tcPr>
                </a:tc>
                <a:tc>
                  <a:txBody>
                    <a:bodyPr/>
                    <a:lstStyle/>
                    <a:p>
                      <a:pPr algn="ctr" rtl="0" fontAlgn="ctr">
                        <a:buNone/>
                      </a:pPr>
                      <a:r>
                        <a:rPr lang="en-US" sz="1100" b="0" i="0" u="none" strike="noStrike" dirty="0">
                          <a:solidFill>
                            <a:schemeClr val="tx1"/>
                          </a:solidFill>
                          <a:effectLst/>
                          <a:latin typeface="Cambria" panose="02040503050406030204" pitchFamily="18" charset="0"/>
                        </a:rPr>
                        <a:t>5.0%</a:t>
                      </a:r>
                      <a:endParaRPr lang="en-IN" sz="1100" b="0" i="0" u="none" strike="noStrike" dirty="0">
                        <a:solidFill>
                          <a:schemeClr val="tx1"/>
                        </a:solidFill>
                        <a:effectLst/>
                        <a:latin typeface="Cambria" panose="02040503050406030204" pitchFamily="18" charset="0"/>
                      </a:endParaRP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6">
                        <a:lumMod val="20000"/>
                        <a:lumOff val="80000"/>
                      </a:schemeClr>
                    </a:solidFill>
                  </a:tcPr>
                </a:tc>
                <a:extLst>
                  <a:ext uri="{0D108BD9-81ED-4DB2-BD59-A6C34878D82A}">
                    <a16:rowId xmlns:a16="http://schemas.microsoft.com/office/drawing/2014/main" val="4035485511"/>
                  </a:ext>
                </a:extLst>
              </a:tr>
              <a:tr h="250518">
                <a:tc>
                  <a:txBody>
                    <a:bodyPr/>
                    <a:lstStyle/>
                    <a:p>
                      <a:pPr algn="l" rtl="0" fontAlgn="ctr">
                        <a:buNone/>
                      </a:pPr>
                      <a:r>
                        <a:rPr lang="en-IN" sz="1100" b="0" i="0" u="none" strike="noStrike" dirty="0">
                          <a:solidFill>
                            <a:srgbClr val="000000"/>
                          </a:solidFill>
                          <a:effectLst/>
                          <a:latin typeface="Cambria" panose="02040503050406030204" pitchFamily="18" charset="0"/>
                        </a:rPr>
                        <a:t>Burman Capital Management PMS</a:t>
                      </a:r>
                    </a:p>
                  </a:txBody>
                  <a:tcPr marL="72000" marR="6235" marT="623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2">
                        <a:lumMod val="20000"/>
                        <a:lumOff val="80000"/>
                      </a:schemeClr>
                    </a:solidFill>
                  </a:tcPr>
                </a:tc>
                <a:tc>
                  <a:txBody>
                    <a:bodyPr/>
                    <a:lstStyle/>
                    <a:p>
                      <a:pPr algn="ctr" rtl="0" fontAlgn="ctr">
                        <a:buNone/>
                      </a:pPr>
                      <a:r>
                        <a:rPr lang="en-IN" sz="1100" b="0" i="0" u="none" strike="noStrike" dirty="0">
                          <a:solidFill>
                            <a:srgbClr val="000000"/>
                          </a:solidFill>
                          <a:effectLst/>
                          <a:latin typeface="Cambria" panose="02040503050406030204" pitchFamily="18" charset="0"/>
                        </a:rPr>
                        <a:t>23-Mar-21</a:t>
                      </a:r>
                    </a:p>
                  </a:txBody>
                  <a:tcPr marL="6235" marR="6235" marT="623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2">
                        <a:lumMod val="20000"/>
                        <a:lumOff val="80000"/>
                      </a:schemeClr>
                    </a:solidFill>
                  </a:tcPr>
                </a:tc>
                <a:tc>
                  <a:txBody>
                    <a:bodyPr/>
                    <a:lstStyle/>
                    <a:p>
                      <a:pPr algn="ctr" rtl="0" fontAlgn="ctr">
                        <a:buNone/>
                      </a:pPr>
                      <a:r>
                        <a:rPr lang="en-IN" sz="1100" b="0" i="0" u="none" strike="noStrike" dirty="0">
                          <a:solidFill>
                            <a:srgbClr val="000000"/>
                          </a:solidFill>
                          <a:effectLst/>
                          <a:latin typeface="Cambria" panose="02040503050406030204" pitchFamily="18" charset="0"/>
                        </a:rPr>
                        <a:t>₹ 492</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2">
                        <a:lumMod val="20000"/>
                        <a:lumOff val="80000"/>
                      </a:schemeClr>
                    </a:solidFill>
                  </a:tcPr>
                </a:tc>
                <a:tc>
                  <a:txBody>
                    <a:bodyPr/>
                    <a:lstStyle/>
                    <a:p>
                      <a:pPr algn="ctr" rtl="0" fontAlgn="ctr">
                        <a:buNone/>
                      </a:pPr>
                      <a:r>
                        <a:rPr lang="en-IN" sz="1100" b="0" i="0" u="none" strike="noStrike" dirty="0">
                          <a:solidFill>
                            <a:schemeClr val="tx1"/>
                          </a:solidFill>
                          <a:effectLst/>
                          <a:latin typeface="Cambria" panose="02040503050406030204" pitchFamily="18" charset="0"/>
                        </a:rPr>
                        <a:t>4.0%</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2">
                        <a:lumMod val="20000"/>
                        <a:lumOff val="80000"/>
                      </a:schemeClr>
                    </a:solidFill>
                  </a:tcPr>
                </a:tc>
                <a:tc>
                  <a:txBody>
                    <a:bodyPr/>
                    <a:lstStyle/>
                    <a:p>
                      <a:pPr algn="ctr" rtl="0" fontAlgn="ctr">
                        <a:buNone/>
                      </a:pPr>
                      <a:r>
                        <a:rPr lang="en-IN" sz="1100" b="0" i="0" u="none" strike="noStrike" dirty="0">
                          <a:solidFill>
                            <a:schemeClr val="tx1"/>
                          </a:solidFill>
                          <a:effectLst/>
                          <a:latin typeface="Cambria" panose="02040503050406030204" pitchFamily="18" charset="0"/>
                        </a:rPr>
                        <a:t>7.7%</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2">
                        <a:lumMod val="20000"/>
                        <a:lumOff val="80000"/>
                      </a:schemeClr>
                    </a:solidFill>
                  </a:tcPr>
                </a:tc>
                <a:tc>
                  <a:txBody>
                    <a:bodyPr/>
                    <a:lstStyle/>
                    <a:p>
                      <a:pPr algn="ctr" rtl="0" fontAlgn="ctr">
                        <a:buNone/>
                      </a:pPr>
                      <a:r>
                        <a:rPr lang="en-IN" sz="1100" b="0" i="0" u="none" strike="noStrike" dirty="0">
                          <a:solidFill>
                            <a:schemeClr val="tx1"/>
                          </a:solidFill>
                          <a:effectLst/>
                          <a:latin typeface="Cambria" panose="02040503050406030204" pitchFamily="18" charset="0"/>
                        </a:rPr>
                        <a:t>7.1%</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2">
                        <a:lumMod val="20000"/>
                        <a:lumOff val="80000"/>
                      </a:schemeClr>
                    </a:solidFill>
                  </a:tcPr>
                </a:tc>
                <a:tc>
                  <a:txBody>
                    <a:bodyPr/>
                    <a:lstStyle/>
                    <a:p>
                      <a:pPr algn="ctr" rtl="0" fontAlgn="ctr">
                        <a:buNone/>
                      </a:pPr>
                      <a:r>
                        <a:rPr lang="en-IN" sz="1100" b="0" i="0" u="none" strike="noStrike" dirty="0">
                          <a:solidFill>
                            <a:schemeClr val="tx1"/>
                          </a:solidFill>
                          <a:effectLst/>
                          <a:latin typeface="Cambria" panose="02040503050406030204" pitchFamily="18" charset="0"/>
                        </a:rPr>
                        <a:t>-15.2%</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2">
                        <a:lumMod val="20000"/>
                        <a:lumOff val="80000"/>
                      </a:schemeClr>
                    </a:solidFill>
                  </a:tcPr>
                </a:tc>
                <a:tc>
                  <a:txBody>
                    <a:bodyPr/>
                    <a:lstStyle/>
                    <a:p>
                      <a:pPr algn="ctr" rtl="0" fontAlgn="ctr">
                        <a:buNone/>
                      </a:pPr>
                      <a:r>
                        <a:rPr lang="en-IN" sz="1100" b="0" i="0" u="none" strike="noStrike" dirty="0">
                          <a:solidFill>
                            <a:schemeClr val="tx1"/>
                          </a:solidFill>
                          <a:effectLst/>
                          <a:latin typeface="Cambria" panose="02040503050406030204" pitchFamily="18" charset="0"/>
                        </a:rPr>
                        <a:t>-0.2%</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2">
                        <a:lumMod val="20000"/>
                        <a:lumOff val="80000"/>
                      </a:schemeClr>
                    </a:solidFill>
                  </a:tcPr>
                </a:tc>
                <a:tc>
                  <a:txBody>
                    <a:bodyPr/>
                    <a:lstStyle/>
                    <a:p>
                      <a:pPr algn="ctr" rtl="0" fontAlgn="ctr">
                        <a:buNone/>
                      </a:pPr>
                      <a:r>
                        <a:rPr lang="en-IN" sz="1100" b="0" i="0" u="none" strike="noStrike" dirty="0">
                          <a:solidFill>
                            <a:schemeClr val="tx1"/>
                          </a:solidFill>
                          <a:effectLst/>
                          <a:latin typeface="Cambria" panose="02040503050406030204" pitchFamily="18" charset="0"/>
                        </a:rPr>
                        <a:t>8.4%</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2">
                        <a:lumMod val="20000"/>
                        <a:lumOff val="80000"/>
                      </a:schemeClr>
                    </a:solidFill>
                  </a:tcPr>
                </a:tc>
                <a:tc>
                  <a:txBody>
                    <a:bodyPr/>
                    <a:lstStyle/>
                    <a:p>
                      <a:pPr algn="ctr" rtl="0" fontAlgn="ctr">
                        <a:buNone/>
                      </a:pPr>
                      <a:r>
                        <a:rPr lang="en-IN" sz="1100" b="0" i="0" u="none" strike="noStrike" dirty="0">
                          <a:solidFill>
                            <a:schemeClr val="tx1"/>
                          </a:solidFill>
                          <a:effectLst/>
                          <a:latin typeface="Cambria" panose="02040503050406030204" pitchFamily="18" charset="0"/>
                        </a:rPr>
                        <a:t>19.0%</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2">
                        <a:lumMod val="20000"/>
                        <a:lumOff val="80000"/>
                      </a:schemeClr>
                    </a:solidFill>
                  </a:tcPr>
                </a:tc>
                <a:tc>
                  <a:txBody>
                    <a:bodyPr/>
                    <a:lstStyle/>
                    <a:p>
                      <a:pPr algn="ctr" rtl="0" fontAlgn="ctr">
                        <a:buNone/>
                      </a:pPr>
                      <a:r>
                        <a:rPr lang="en-IN" sz="1100" b="0" i="0" u="none" strike="noStrike" dirty="0">
                          <a:solidFill>
                            <a:schemeClr val="tx1"/>
                          </a:solidFill>
                          <a:effectLst/>
                          <a:latin typeface="Cambria" panose="02040503050406030204" pitchFamily="18" charset="0"/>
                        </a:rPr>
                        <a:t>-</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2">
                        <a:lumMod val="20000"/>
                        <a:lumOff val="80000"/>
                      </a:schemeClr>
                    </a:solidFill>
                  </a:tcPr>
                </a:tc>
                <a:tc>
                  <a:txBody>
                    <a:bodyPr/>
                    <a:lstStyle/>
                    <a:p>
                      <a:pPr algn="ctr" rtl="0" fontAlgn="ctr">
                        <a:buNone/>
                      </a:pPr>
                      <a:r>
                        <a:rPr lang="en-IN" sz="1100" b="0" i="0" u="none" strike="noStrike" dirty="0">
                          <a:solidFill>
                            <a:schemeClr val="tx1"/>
                          </a:solidFill>
                          <a:effectLst/>
                          <a:latin typeface="Cambria" panose="02040503050406030204" pitchFamily="18" charset="0"/>
                        </a:rPr>
                        <a:t>22.0%</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2">
                        <a:lumMod val="20000"/>
                        <a:lumOff val="80000"/>
                      </a:schemeClr>
                    </a:solidFill>
                  </a:tcPr>
                </a:tc>
                <a:tc>
                  <a:txBody>
                    <a:bodyPr/>
                    <a:lstStyle/>
                    <a:p>
                      <a:pPr algn="ctr" rtl="0" fontAlgn="ctr">
                        <a:buNone/>
                      </a:pPr>
                      <a:r>
                        <a:rPr lang="en-IN" sz="1100" b="0" i="0" u="none" strike="noStrike" dirty="0">
                          <a:solidFill>
                            <a:schemeClr val="tx1"/>
                          </a:solidFill>
                          <a:effectLst/>
                          <a:latin typeface="Cambria" panose="02040503050406030204" pitchFamily="18" charset="0"/>
                        </a:rPr>
                        <a:t>0.0%</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2">
                        <a:lumMod val="20000"/>
                        <a:lumOff val="80000"/>
                      </a:schemeClr>
                    </a:solidFill>
                  </a:tcPr>
                </a:tc>
                <a:tc>
                  <a:txBody>
                    <a:bodyPr/>
                    <a:lstStyle/>
                    <a:p>
                      <a:pPr algn="ctr" rtl="0" fontAlgn="ctr">
                        <a:buNone/>
                      </a:pPr>
                      <a:r>
                        <a:rPr lang="en-IN" sz="1100" b="0" i="0" u="none" strike="noStrike" dirty="0">
                          <a:solidFill>
                            <a:schemeClr val="tx1"/>
                          </a:solidFill>
                          <a:effectLst/>
                          <a:latin typeface="Cambria" panose="02040503050406030204" pitchFamily="18" charset="0"/>
                        </a:rPr>
                        <a:t>0.0%</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2">
                        <a:lumMod val="20000"/>
                        <a:lumOff val="80000"/>
                      </a:schemeClr>
                    </a:solidFill>
                  </a:tcPr>
                </a:tc>
                <a:tc>
                  <a:txBody>
                    <a:bodyPr/>
                    <a:lstStyle/>
                    <a:p>
                      <a:pPr algn="ctr" rtl="0" fontAlgn="ctr">
                        <a:buNone/>
                      </a:pPr>
                      <a:r>
                        <a:rPr lang="en-IN" sz="1100" b="0" i="0" u="none" strike="noStrike" dirty="0">
                          <a:solidFill>
                            <a:schemeClr val="tx1"/>
                          </a:solidFill>
                          <a:effectLst/>
                          <a:latin typeface="Cambria" panose="02040503050406030204" pitchFamily="18" charset="0"/>
                        </a:rPr>
                        <a:t>92.0%</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2">
                        <a:lumMod val="20000"/>
                        <a:lumOff val="80000"/>
                      </a:schemeClr>
                    </a:solidFill>
                  </a:tcPr>
                </a:tc>
                <a:tc>
                  <a:txBody>
                    <a:bodyPr/>
                    <a:lstStyle/>
                    <a:p>
                      <a:pPr algn="ctr" rtl="0" fontAlgn="ctr">
                        <a:buNone/>
                      </a:pPr>
                      <a:r>
                        <a:rPr lang="en-IN" sz="1100" b="0" i="0" u="none" strike="noStrike" dirty="0">
                          <a:solidFill>
                            <a:schemeClr val="tx1"/>
                          </a:solidFill>
                          <a:effectLst/>
                          <a:latin typeface="Cambria" panose="02040503050406030204" pitchFamily="18" charset="0"/>
                        </a:rPr>
                        <a:t>8.0%</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accent2">
                        <a:lumMod val="20000"/>
                        <a:lumOff val="80000"/>
                      </a:schemeClr>
                    </a:solidFill>
                  </a:tcPr>
                </a:tc>
                <a:extLst>
                  <a:ext uri="{0D108BD9-81ED-4DB2-BD59-A6C34878D82A}">
                    <a16:rowId xmlns:a16="http://schemas.microsoft.com/office/drawing/2014/main" val="3129078865"/>
                  </a:ext>
                </a:extLst>
              </a:tr>
              <a:tr h="250518">
                <a:tc>
                  <a:txBody>
                    <a:bodyPr/>
                    <a:lstStyle/>
                    <a:p>
                      <a:pPr algn="l" rtl="0" fontAlgn="ctr">
                        <a:buNone/>
                      </a:pPr>
                      <a:r>
                        <a:rPr lang="en-IN" sz="1100" b="0" i="0" u="none" strike="noStrike" dirty="0">
                          <a:solidFill>
                            <a:srgbClr val="000000"/>
                          </a:solidFill>
                          <a:effectLst/>
                          <a:latin typeface="Cambria" panose="02040503050406030204" pitchFamily="18" charset="0"/>
                        </a:rPr>
                        <a:t>TCG Transformative Growth Portfolio</a:t>
                      </a:r>
                    </a:p>
                  </a:txBody>
                  <a:tcPr marL="72000" marR="6235" marT="623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95000"/>
                      </a:schemeClr>
                    </a:solidFill>
                  </a:tcPr>
                </a:tc>
                <a:tc>
                  <a:txBody>
                    <a:bodyPr/>
                    <a:lstStyle/>
                    <a:p>
                      <a:pPr algn="ctr" rtl="0" fontAlgn="ctr">
                        <a:buNone/>
                      </a:pPr>
                      <a:r>
                        <a:rPr lang="en-IN" sz="1100" b="0" i="0" u="none" strike="noStrike" dirty="0">
                          <a:solidFill>
                            <a:srgbClr val="000000"/>
                          </a:solidFill>
                          <a:effectLst/>
                          <a:latin typeface="Cambria" panose="02040503050406030204" pitchFamily="18" charset="0"/>
                        </a:rPr>
                        <a:t>11-Oct-24</a:t>
                      </a:r>
                    </a:p>
                  </a:txBody>
                  <a:tcPr marL="6235" marR="6235" marT="623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tc>
                  <a:txBody>
                    <a:bodyPr/>
                    <a:lstStyle/>
                    <a:p>
                      <a:pPr algn="ctr" rtl="0" fontAlgn="ctr">
                        <a:buNone/>
                      </a:pPr>
                      <a:r>
                        <a:rPr lang="en-IN" sz="1100" b="0" i="0" u="none" strike="noStrike" dirty="0">
                          <a:solidFill>
                            <a:srgbClr val="000000"/>
                          </a:solidFill>
                          <a:effectLst/>
                          <a:latin typeface="Cambria" panose="02040503050406030204" pitchFamily="18" charset="0"/>
                        </a:rPr>
                        <a:t>₹ 167</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tc>
                  <a:txBody>
                    <a:bodyPr/>
                    <a:lstStyle/>
                    <a:p>
                      <a:pPr algn="ctr" rtl="0" fontAlgn="ctr">
                        <a:buNone/>
                      </a:pPr>
                      <a:r>
                        <a:rPr lang="en-IN" sz="1100" b="0" i="0" u="none" strike="noStrike" dirty="0">
                          <a:solidFill>
                            <a:schemeClr val="tx1"/>
                          </a:solidFill>
                          <a:effectLst/>
                          <a:latin typeface="Cambria" panose="02040503050406030204" pitchFamily="18" charset="0"/>
                        </a:rPr>
                        <a:t>1.0%</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tc>
                  <a:txBody>
                    <a:bodyPr/>
                    <a:lstStyle/>
                    <a:p>
                      <a:pPr algn="ctr" rtl="0" fontAlgn="ctr">
                        <a:buNone/>
                      </a:pPr>
                      <a:r>
                        <a:rPr lang="en-IN" sz="1100" b="0" i="0" u="none" strike="noStrike" dirty="0">
                          <a:solidFill>
                            <a:schemeClr val="tx1"/>
                          </a:solidFill>
                          <a:effectLst/>
                          <a:latin typeface="Cambria" panose="02040503050406030204" pitchFamily="18" charset="0"/>
                        </a:rPr>
                        <a:t>5.2%</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tc>
                  <a:txBody>
                    <a:bodyPr/>
                    <a:lstStyle/>
                    <a:p>
                      <a:pPr algn="ctr" rtl="0" fontAlgn="ctr">
                        <a:buNone/>
                      </a:pPr>
                      <a:r>
                        <a:rPr lang="en-IN" sz="1100" b="0" i="0" u="none" strike="noStrike" dirty="0">
                          <a:solidFill>
                            <a:schemeClr val="tx1"/>
                          </a:solidFill>
                          <a:effectLst/>
                          <a:latin typeface="Cambria" panose="02040503050406030204" pitchFamily="18" charset="0"/>
                        </a:rPr>
                        <a:t>4.3%</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tc>
                  <a:txBody>
                    <a:bodyPr/>
                    <a:lstStyle/>
                    <a:p>
                      <a:pPr algn="ctr" rtl="0" fontAlgn="ctr">
                        <a:buNone/>
                      </a:pPr>
                      <a:r>
                        <a:rPr lang="en-IN" sz="1100" b="0" i="0" u="none" strike="noStrike" dirty="0">
                          <a:solidFill>
                            <a:schemeClr val="tx1"/>
                          </a:solidFill>
                          <a:effectLst/>
                          <a:latin typeface="Cambria" panose="02040503050406030204" pitchFamily="18" charset="0"/>
                        </a:rPr>
                        <a:t>-1.4%</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tc>
                  <a:txBody>
                    <a:bodyPr/>
                    <a:lstStyle/>
                    <a:p>
                      <a:pPr algn="ctr" rtl="0" fontAlgn="ctr">
                        <a:buNone/>
                      </a:pPr>
                      <a:r>
                        <a:rPr lang="en-IN" sz="1100" b="0" i="0" u="none" strike="noStrike" dirty="0">
                          <a:solidFill>
                            <a:schemeClr val="tx1"/>
                          </a:solidFill>
                          <a:effectLst/>
                          <a:latin typeface="Cambria" panose="02040503050406030204" pitchFamily="18" charset="0"/>
                        </a:rPr>
                        <a:t>-</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tc>
                  <a:txBody>
                    <a:bodyPr/>
                    <a:lstStyle/>
                    <a:p>
                      <a:pPr algn="ctr" rtl="0" fontAlgn="ctr">
                        <a:buNone/>
                      </a:pPr>
                      <a:r>
                        <a:rPr lang="en-IN" sz="1100" b="0" i="0" u="none" strike="noStrike" dirty="0">
                          <a:solidFill>
                            <a:schemeClr val="tx1"/>
                          </a:solidFill>
                          <a:effectLst/>
                          <a:latin typeface="Cambria" panose="02040503050406030204" pitchFamily="18" charset="0"/>
                        </a:rPr>
                        <a:t>-</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tc>
                  <a:txBody>
                    <a:bodyPr/>
                    <a:lstStyle/>
                    <a:p>
                      <a:pPr algn="ctr" rtl="0" fontAlgn="ctr">
                        <a:buNone/>
                      </a:pPr>
                      <a:r>
                        <a:rPr lang="en-IN" sz="1100" b="0" i="0" u="none" strike="noStrike" dirty="0">
                          <a:solidFill>
                            <a:schemeClr val="tx1"/>
                          </a:solidFill>
                          <a:effectLst/>
                          <a:latin typeface="Cambria" panose="02040503050406030204" pitchFamily="18" charset="0"/>
                        </a:rPr>
                        <a:t>-</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tc>
                  <a:txBody>
                    <a:bodyPr/>
                    <a:lstStyle/>
                    <a:p>
                      <a:pPr algn="ctr" rtl="0" fontAlgn="ctr">
                        <a:buNone/>
                      </a:pPr>
                      <a:r>
                        <a:rPr lang="en-IN" sz="1100" b="0" i="0" u="none" strike="noStrike" dirty="0">
                          <a:solidFill>
                            <a:schemeClr val="tx1"/>
                          </a:solidFill>
                          <a:effectLst/>
                          <a:latin typeface="Cambria" panose="02040503050406030204" pitchFamily="18" charset="0"/>
                        </a:rPr>
                        <a:t>-</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tc>
                  <a:txBody>
                    <a:bodyPr/>
                    <a:lstStyle/>
                    <a:p>
                      <a:pPr algn="ctr" rtl="0" fontAlgn="ctr">
                        <a:buNone/>
                      </a:pPr>
                      <a:r>
                        <a:rPr lang="en-IN" sz="1100" b="0" i="0" u="none" strike="noStrike" dirty="0">
                          <a:solidFill>
                            <a:schemeClr val="tx1"/>
                          </a:solidFill>
                          <a:effectLst/>
                          <a:latin typeface="Cambria" panose="02040503050406030204" pitchFamily="18" charset="0"/>
                        </a:rPr>
                        <a:t>0.8%</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tc>
                  <a:txBody>
                    <a:bodyPr/>
                    <a:lstStyle/>
                    <a:p>
                      <a:pPr algn="ctr" rtl="0" fontAlgn="ctr">
                        <a:buNone/>
                      </a:pPr>
                      <a:r>
                        <a:rPr lang="en-IN" sz="1100" b="0" i="0" u="none" strike="noStrike" dirty="0">
                          <a:solidFill>
                            <a:schemeClr val="tx1"/>
                          </a:solidFill>
                          <a:effectLst/>
                          <a:latin typeface="Cambria" panose="02040503050406030204" pitchFamily="18" charset="0"/>
                        </a:rPr>
                        <a:t>0.0%</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tc>
                  <a:txBody>
                    <a:bodyPr/>
                    <a:lstStyle/>
                    <a:p>
                      <a:pPr algn="ctr" rtl="0" fontAlgn="ctr">
                        <a:buNone/>
                      </a:pPr>
                      <a:r>
                        <a:rPr lang="en-IN" sz="1100" b="0" i="0" u="none" strike="noStrike" dirty="0">
                          <a:solidFill>
                            <a:schemeClr val="tx1"/>
                          </a:solidFill>
                          <a:effectLst/>
                          <a:latin typeface="Cambria" panose="02040503050406030204" pitchFamily="18" charset="0"/>
                        </a:rPr>
                        <a:t>5.2%</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tc>
                  <a:txBody>
                    <a:bodyPr/>
                    <a:lstStyle/>
                    <a:p>
                      <a:pPr algn="ctr" rtl="0" fontAlgn="ctr">
                        <a:buNone/>
                      </a:pPr>
                      <a:r>
                        <a:rPr lang="en-IN" sz="1100" b="0" i="0" u="none" strike="noStrike" dirty="0">
                          <a:solidFill>
                            <a:schemeClr val="tx1"/>
                          </a:solidFill>
                          <a:effectLst/>
                          <a:latin typeface="Cambria" panose="02040503050406030204" pitchFamily="18" charset="0"/>
                        </a:rPr>
                        <a:t>93.0%</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tc>
                  <a:txBody>
                    <a:bodyPr/>
                    <a:lstStyle/>
                    <a:p>
                      <a:pPr algn="ctr" rtl="0" fontAlgn="ctr">
                        <a:buNone/>
                      </a:pPr>
                      <a:r>
                        <a:rPr lang="en-IN" sz="1100" b="0" i="0" u="none" strike="noStrike" dirty="0">
                          <a:solidFill>
                            <a:schemeClr val="tx1"/>
                          </a:solidFill>
                          <a:effectLst/>
                          <a:latin typeface="Cambria" panose="02040503050406030204" pitchFamily="18" charset="0"/>
                        </a:rPr>
                        <a:t>1.8%</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F2F2F2"/>
                    </a:solidFill>
                  </a:tcPr>
                </a:tc>
                <a:extLst>
                  <a:ext uri="{0D108BD9-81ED-4DB2-BD59-A6C34878D82A}">
                    <a16:rowId xmlns:a16="http://schemas.microsoft.com/office/drawing/2014/main" val="129088309"/>
                  </a:ext>
                </a:extLst>
              </a:tr>
              <a:tr h="250518">
                <a:tc>
                  <a:txBody>
                    <a:bodyPr/>
                    <a:lstStyle/>
                    <a:p>
                      <a:pPr algn="l" rtl="0" fontAlgn="ctr">
                        <a:buNone/>
                      </a:pPr>
                      <a:r>
                        <a:rPr lang="en-IN" sz="1100" b="1" i="0" u="none" strike="noStrike">
                          <a:solidFill>
                            <a:srgbClr val="000000"/>
                          </a:solidFill>
                          <a:effectLst/>
                          <a:latin typeface="Cambria" panose="02040503050406030204" pitchFamily="18" charset="0"/>
                        </a:rPr>
                        <a:t>Benchmark</a:t>
                      </a:r>
                    </a:p>
                  </a:txBody>
                  <a:tcPr marL="72000" marR="6235" marT="623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BFBFBF"/>
                    </a:solidFill>
                  </a:tcPr>
                </a:tc>
                <a:tc>
                  <a:txBody>
                    <a:bodyPr/>
                    <a:lstStyle/>
                    <a:p>
                      <a:pPr algn="ctr" rtl="0" fontAlgn="ctr">
                        <a:buNone/>
                      </a:pPr>
                      <a:r>
                        <a:rPr lang="en-IN" sz="1100" b="1" i="0" u="none" strike="noStrike">
                          <a:solidFill>
                            <a:srgbClr val="000000"/>
                          </a:solidFill>
                          <a:effectLst/>
                          <a:latin typeface="Cambria" panose="02040503050406030204" pitchFamily="18" charset="0"/>
                        </a:rPr>
                        <a:t> </a:t>
                      </a:r>
                    </a:p>
                  </a:txBody>
                  <a:tcPr marL="6235" marR="6235" marT="623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BFBFBF"/>
                    </a:solidFill>
                  </a:tcPr>
                </a:tc>
                <a:tc>
                  <a:txBody>
                    <a:bodyPr/>
                    <a:lstStyle/>
                    <a:p>
                      <a:pPr algn="ctr" rtl="0" fontAlgn="ctr">
                        <a:buNone/>
                      </a:pPr>
                      <a:r>
                        <a:rPr lang="en-IN" sz="1100" b="1" i="0" u="none" strike="noStrike">
                          <a:solidFill>
                            <a:srgbClr val="000000"/>
                          </a:solidFill>
                          <a:effectLst/>
                          <a:latin typeface="Cambria" panose="02040503050406030204" pitchFamily="18" charset="0"/>
                        </a:rPr>
                        <a:t> </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BFBFBF"/>
                    </a:solidFill>
                  </a:tcPr>
                </a:tc>
                <a:tc>
                  <a:txBody>
                    <a:bodyPr/>
                    <a:lstStyle/>
                    <a:p>
                      <a:pPr algn="ctr" rtl="0" fontAlgn="ctr">
                        <a:buNone/>
                      </a:pPr>
                      <a:r>
                        <a:rPr lang="en-IN" sz="1100" b="1" i="0" u="none" strike="noStrike">
                          <a:solidFill>
                            <a:schemeClr val="tx1"/>
                          </a:solidFill>
                          <a:effectLst/>
                          <a:latin typeface="Cambria" panose="02040503050406030204" pitchFamily="18" charset="0"/>
                        </a:rPr>
                        <a:t> </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BFBFBF"/>
                    </a:solidFill>
                  </a:tcPr>
                </a:tc>
                <a:tc>
                  <a:txBody>
                    <a:bodyPr/>
                    <a:lstStyle/>
                    <a:p>
                      <a:pPr algn="ctr" rtl="0" fontAlgn="ctr">
                        <a:buNone/>
                      </a:pPr>
                      <a:r>
                        <a:rPr lang="en-IN" sz="1100" b="1" i="0" u="none" strike="noStrike">
                          <a:solidFill>
                            <a:schemeClr val="tx1"/>
                          </a:solidFill>
                          <a:effectLst/>
                          <a:latin typeface="Cambria" panose="02040503050406030204" pitchFamily="18" charset="0"/>
                        </a:rPr>
                        <a:t> </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BFBFBF"/>
                    </a:solidFill>
                  </a:tcPr>
                </a:tc>
                <a:tc>
                  <a:txBody>
                    <a:bodyPr/>
                    <a:lstStyle/>
                    <a:p>
                      <a:pPr algn="ctr" rtl="0" fontAlgn="ctr">
                        <a:buNone/>
                      </a:pPr>
                      <a:r>
                        <a:rPr lang="en-IN" sz="1100" b="1" i="0" u="none" strike="noStrike">
                          <a:solidFill>
                            <a:schemeClr val="tx1"/>
                          </a:solidFill>
                          <a:effectLst/>
                          <a:latin typeface="Cambria" panose="02040503050406030204" pitchFamily="18" charset="0"/>
                        </a:rPr>
                        <a:t> </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BFBFBF"/>
                    </a:solidFill>
                  </a:tcPr>
                </a:tc>
                <a:tc>
                  <a:txBody>
                    <a:bodyPr/>
                    <a:lstStyle/>
                    <a:p>
                      <a:pPr algn="ctr" rtl="0" fontAlgn="ctr">
                        <a:buNone/>
                      </a:pPr>
                      <a:r>
                        <a:rPr lang="en-IN" sz="1100" b="1" i="0" u="none" strike="noStrike">
                          <a:solidFill>
                            <a:schemeClr val="tx1"/>
                          </a:solidFill>
                          <a:effectLst/>
                          <a:latin typeface="Cambria" panose="02040503050406030204" pitchFamily="18" charset="0"/>
                        </a:rPr>
                        <a:t> </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BFBFBF"/>
                    </a:solidFill>
                  </a:tcPr>
                </a:tc>
                <a:tc>
                  <a:txBody>
                    <a:bodyPr/>
                    <a:lstStyle/>
                    <a:p>
                      <a:pPr algn="ctr" rtl="0" fontAlgn="ctr">
                        <a:buNone/>
                      </a:pPr>
                      <a:r>
                        <a:rPr lang="en-IN" sz="1100" b="1" i="0" u="none" strike="noStrike">
                          <a:solidFill>
                            <a:schemeClr val="tx1"/>
                          </a:solidFill>
                          <a:effectLst/>
                          <a:latin typeface="Cambria" panose="02040503050406030204" pitchFamily="18" charset="0"/>
                        </a:rPr>
                        <a:t> </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BFBFBF"/>
                    </a:solidFill>
                  </a:tcPr>
                </a:tc>
                <a:tc>
                  <a:txBody>
                    <a:bodyPr/>
                    <a:lstStyle/>
                    <a:p>
                      <a:pPr algn="ctr" fontAlgn="ctr">
                        <a:buNone/>
                      </a:pPr>
                      <a:r>
                        <a:rPr lang="en-IN" sz="1100" b="0" i="0" u="none" strike="noStrike" dirty="0">
                          <a:solidFill>
                            <a:schemeClr val="tx1"/>
                          </a:solidFill>
                          <a:effectLst/>
                          <a:latin typeface="Cambria" panose="02040503050406030204" pitchFamily="18" charset="0"/>
                        </a:rPr>
                        <a:t> </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BFBFBF"/>
                    </a:solidFill>
                  </a:tcPr>
                </a:tc>
                <a:tc>
                  <a:txBody>
                    <a:bodyPr/>
                    <a:lstStyle/>
                    <a:p>
                      <a:pPr algn="ctr" fontAlgn="ctr">
                        <a:buNone/>
                      </a:pPr>
                      <a:r>
                        <a:rPr lang="en-IN" sz="1100" b="0" i="0" u="none" strike="noStrike">
                          <a:solidFill>
                            <a:schemeClr val="tx1"/>
                          </a:solidFill>
                          <a:effectLst/>
                          <a:latin typeface="Cambria" panose="02040503050406030204" pitchFamily="18" charset="0"/>
                        </a:rPr>
                        <a:t> </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BFBFBF"/>
                    </a:solidFill>
                  </a:tcPr>
                </a:tc>
                <a:tc>
                  <a:txBody>
                    <a:bodyPr/>
                    <a:lstStyle/>
                    <a:p>
                      <a:pPr algn="ctr" fontAlgn="ctr">
                        <a:buNone/>
                      </a:pPr>
                      <a:r>
                        <a:rPr lang="en-IN" sz="1100" b="0" i="0" u="none" strike="noStrike">
                          <a:solidFill>
                            <a:schemeClr val="tx1"/>
                          </a:solidFill>
                          <a:effectLst/>
                          <a:latin typeface="Cambria" panose="02040503050406030204" pitchFamily="18" charset="0"/>
                        </a:rPr>
                        <a:t> </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BFBFBF"/>
                    </a:solidFill>
                  </a:tcPr>
                </a:tc>
                <a:tc>
                  <a:txBody>
                    <a:bodyPr/>
                    <a:lstStyle/>
                    <a:p>
                      <a:pPr algn="ctr" fontAlgn="ctr">
                        <a:buNone/>
                      </a:pPr>
                      <a:r>
                        <a:rPr lang="en-IN" sz="1100" b="0" i="0" u="none" strike="noStrike">
                          <a:solidFill>
                            <a:schemeClr val="tx1"/>
                          </a:solidFill>
                          <a:effectLst/>
                          <a:latin typeface="Cambria" panose="02040503050406030204" pitchFamily="18" charset="0"/>
                        </a:rPr>
                        <a:t> </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BFBFBF"/>
                    </a:solidFill>
                  </a:tcPr>
                </a:tc>
                <a:tc>
                  <a:txBody>
                    <a:bodyPr/>
                    <a:lstStyle/>
                    <a:p>
                      <a:pPr algn="ctr" fontAlgn="ctr">
                        <a:buNone/>
                      </a:pPr>
                      <a:r>
                        <a:rPr lang="en-IN" sz="1100" b="0" i="0" u="none" strike="noStrike">
                          <a:solidFill>
                            <a:schemeClr val="tx1"/>
                          </a:solidFill>
                          <a:effectLst/>
                          <a:latin typeface="Cambria" panose="02040503050406030204" pitchFamily="18" charset="0"/>
                        </a:rPr>
                        <a:t> </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BFBFBF"/>
                    </a:solidFill>
                  </a:tcPr>
                </a:tc>
                <a:tc>
                  <a:txBody>
                    <a:bodyPr/>
                    <a:lstStyle/>
                    <a:p>
                      <a:pPr algn="ctr" fontAlgn="ctr">
                        <a:buNone/>
                      </a:pPr>
                      <a:r>
                        <a:rPr lang="en-IN" sz="1100" b="0" i="0" u="none" strike="noStrike">
                          <a:solidFill>
                            <a:schemeClr val="tx1"/>
                          </a:solidFill>
                          <a:effectLst/>
                          <a:latin typeface="Cambria" panose="02040503050406030204" pitchFamily="18" charset="0"/>
                        </a:rPr>
                        <a:t> </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BFBFBF"/>
                    </a:solidFill>
                  </a:tcPr>
                </a:tc>
                <a:tc>
                  <a:txBody>
                    <a:bodyPr/>
                    <a:lstStyle/>
                    <a:p>
                      <a:pPr algn="ctr" fontAlgn="ctr">
                        <a:buNone/>
                      </a:pPr>
                      <a:r>
                        <a:rPr lang="en-IN" sz="1100" b="0" i="0" u="none" strike="noStrike">
                          <a:solidFill>
                            <a:schemeClr val="tx1"/>
                          </a:solidFill>
                          <a:effectLst/>
                          <a:latin typeface="Cambria" panose="02040503050406030204" pitchFamily="18" charset="0"/>
                        </a:rPr>
                        <a:t> </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BFBFBF"/>
                    </a:solidFill>
                  </a:tcPr>
                </a:tc>
                <a:tc>
                  <a:txBody>
                    <a:bodyPr/>
                    <a:lstStyle/>
                    <a:p>
                      <a:pPr algn="ctr" fontAlgn="ctr">
                        <a:buNone/>
                      </a:pPr>
                      <a:r>
                        <a:rPr lang="en-IN" sz="1100" b="0" i="0" u="none" strike="noStrike" dirty="0">
                          <a:solidFill>
                            <a:schemeClr val="tx1"/>
                          </a:solidFill>
                          <a:effectLst/>
                          <a:latin typeface="Cambria" panose="02040503050406030204" pitchFamily="18" charset="0"/>
                        </a:rPr>
                        <a:t> </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BFBFBF"/>
                    </a:solidFill>
                  </a:tcPr>
                </a:tc>
                <a:extLst>
                  <a:ext uri="{0D108BD9-81ED-4DB2-BD59-A6C34878D82A}">
                    <a16:rowId xmlns:a16="http://schemas.microsoft.com/office/drawing/2014/main" val="3908102854"/>
                  </a:ext>
                </a:extLst>
              </a:tr>
              <a:tr h="250518">
                <a:tc>
                  <a:txBody>
                    <a:bodyPr/>
                    <a:lstStyle/>
                    <a:p>
                      <a:pPr algn="l" rtl="0" fontAlgn="ctr">
                        <a:buNone/>
                      </a:pPr>
                      <a:r>
                        <a:rPr lang="en-IN" sz="1100" b="1" i="1" u="none" strike="noStrike">
                          <a:solidFill>
                            <a:srgbClr val="000000"/>
                          </a:solidFill>
                          <a:effectLst/>
                          <a:latin typeface="Cambria" panose="02040503050406030204" pitchFamily="18" charset="0"/>
                        </a:rPr>
                        <a:t>NIFTY 50 - TRI</a:t>
                      </a:r>
                    </a:p>
                  </a:txBody>
                  <a:tcPr marL="72000" marR="6235" marT="623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95000"/>
                      </a:schemeClr>
                    </a:solidFill>
                  </a:tcPr>
                </a:tc>
                <a:tc>
                  <a:txBody>
                    <a:bodyPr/>
                    <a:lstStyle/>
                    <a:p>
                      <a:pPr algn="ctr" rtl="0" fontAlgn="ctr">
                        <a:buNone/>
                      </a:pPr>
                      <a:r>
                        <a:rPr lang="en-IN" sz="1100" b="0" i="0" u="none" strike="noStrike">
                          <a:solidFill>
                            <a:srgbClr val="000000"/>
                          </a:solidFill>
                          <a:effectLst/>
                          <a:latin typeface="Cambria" panose="02040503050406030204" pitchFamily="18" charset="0"/>
                        </a:rPr>
                        <a:t>-</a:t>
                      </a:r>
                    </a:p>
                  </a:txBody>
                  <a:tcPr marL="6235" marR="6235" marT="623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95000"/>
                      </a:schemeClr>
                    </a:solidFill>
                  </a:tcPr>
                </a:tc>
                <a:tc>
                  <a:txBody>
                    <a:bodyPr/>
                    <a:lstStyle/>
                    <a:p>
                      <a:pPr algn="ctr" rtl="0" fontAlgn="ctr">
                        <a:buNone/>
                      </a:pPr>
                      <a:r>
                        <a:rPr lang="en-IN" sz="1100" b="0" i="0" u="none" strike="noStrike">
                          <a:solidFill>
                            <a:srgbClr val="000000"/>
                          </a:solidFill>
                          <a:effectLst/>
                          <a:latin typeface="Cambria" panose="02040503050406030204" pitchFamily="18" charset="0"/>
                        </a:rPr>
                        <a:t>-</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95000"/>
                      </a:schemeClr>
                    </a:solidFill>
                  </a:tcPr>
                </a:tc>
                <a:tc>
                  <a:txBody>
                    <a:bodyPr/>
                    <a:lstStyle/>
                    <a:p>
                      <a:pPr algn="ctr" rtl="0" fontAlgn="ctr">
                        <a:buNone/>
                      </a:pPr>
                      <a:r>
                        <a:rPr lang="en-IN" sz="1100" b="1" i="1" u="none" strike="noStrike" dirty="0">
                          <a:solidFill>
                            <a:schemeClr val="tx1"/>
                          </a:solidFill>
                          <a:effectLst/>
                          <a:latin typeface="Cambria" panose="02040503050406030204" pitchFamily="18" charset="0"/>
                        </a:rPr>
                        <a:t>2.4%</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95000"/>
                      </a:schemeClr>
                    </a:solidFill>
                  </a:tcPr>
                </a:tc>
                <a:tc>
                  <a:txBody>
                    <a:bodyPr/>
                    <a:lstStyle/>
                    <a:p>
                      <a:pPr algn="ctr" rtl="0" fontAlgn="ctr">
                        <a:buNone/>
                      </a:pPr>
                      <a:r>
                        <a:rPr lang="en-IN" sz="1100" b="1" i="1" u="none" strike="noStrike">
                          <a:solidFill>
                            <a:schemeClr val="tx1"/>
                          </a:solidFill>
                          <a:effectLst/>
                          <a:latin typeface="Cambria" panose="02040503050406030204" pitchFamily="18" charset="0"/>
                        </a:rPr>
                        <a:t>2.3%</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95000"/>
                      </a:schemeClr>
                    </a:solidFill>
                  </a:tcPr>
                </a:tc>
                <a:tc>
                  <a:txBody>
                    <a:bodyPr/>
                    <a:lstStyle/>
                    <a:p>
                      <a:pPr algn="ctr" rtl="0" fontAlgn="ctr">
                        <a:buNone/>
                      </a:pPr>
                      <a:r>
                        <a:rPr lang="en-IN" sz="1100" b="1" i="1" u="none" strike="noStrike">
                          <a:solidFill>
                            <a:schemeClr val="tx1"/>
                          </a:solidFill>
                          <a:effectLst/>
                          <a:latin typeface="Cambria" panose="02040503050406030204" pitchFamily="18" charset="0"/>
                        </a:rPr>
                        <a:t>-3.0%</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95000"/>
                      </a:schemeClr>
                    </a:solidFill>
                  </a:tcPr>
                </a:tc>
                <a:tc>
                  <a:txBody>
                    <a:bodyPr/>
                    <a:lstStyle/>
                    <a:p>
                      <a:pPr algn="ctr" rtl="0" fontAlgn="ctr">
                        <a:buNone/>
                      </a:pPr>
                      <a:r>
                        <a:rPr lang="en-IN" sz="1100" b="1" i="1" u="none" strike="noStrike">
                          <a:solidFill>
                            <a:schemeClr val="tx1"/>
                          </a:solidFill>
                          <a:effectLst/>
                          <a:latin typeface="Cambria" panose="02040503050406030204" pitchFamily="18" charset="0"/>
                        </a:rPr>
                        <a:t>-0.4%</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95000"/>
                      </a:schemeClr>
                    </a:solidFill>
                  </a:tcPr>
                </a:tc>
                <a:tc>
                  <a:txBody>
                    <a:bodyPr/>
                    <a:lstStyle/>
                    <a:p>
                      <a:pPr algn="ctr" rtl="0" fontAlgn="ctr">
                        <a:buNone/>
                      </a:pPr>
                      <a:r>
                        <a:rPr lang="en-IN" sz="1100" b="1" i="1" u="none" strike="noStrike" dirty="0">
                          <a:solidFill>
                            <a:schemeClr val="tx1"/>
                          </a:solidFill>
                          <a:effectLst/>
                          <a:latin typeface="Cambria" panose="02040503050406030204" pitchFamily="18" charset="0"/>
                        </a:rPr>
                        <a:t>0.1%</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95000"/>
                      </a:schemeClr>
                    </a:solidFill>
                  </a:tcPr>
                </a:tc>
                <a:tc>
                  <a:txBody>
                    <a:bodyPr/>
                    <a:lstStyle/>
                    <a:p>
                      <a:pPr algn="ctr" rtl="0" fontAlgn="ctr">
                        <a:buNone/>
                      </a:pPr>
                      <a:r>
                        <a:rPr lang="en-IN" sz="1100" b="1" i="1" u="none" strike="noStrike" dirty="0">
                          <a:solidFill>
                            <a:schemeClr val="tx1"/>
                          </a:solidFill>
                          <a:effectLst/>
                          <a:latin typeface="Cambria" panose="02040503050406030204" pitchFamily="18" charset="0"/>
                        </a:rPr>
                        <a:t>8.6%</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95000"/>
                      </a:schemeClr>
                    </a:solidFill>
                  </a:tcPr>
                </a:tc>
                <a:tc>
                  <a:txBody>
                    <a:bodyPr/>
                    <a:lstStyle/>
                    <a:p>
                      <a:pPr algn="ctr" rtl="0" fontAlgn="ctr">
                        <a:buNone/>
                      </a:pPr>
                      <a:r>
                        <a:rPr lang="en-IN" sz="1100" b="1" i="1" u="none" strike="noStrike" dirty="0">
                          <a:solidFill>
                            <a:schemeClr val="tx1"/>
                          </a:solidFill>
                          <a:effectLst/>
                          <a:latin typeface="Cambria" panose="02040503050406030204" pitchFamily="18" charset="0"/>
                        </a:rPr>
                        <a:t>10.4%</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95000"/>
                      </a:schemeClr>
                    </a:solidFill>
                  </a:tcPr>
                </a:tc>
                <a:tc>
                  <a:txBody>
                    <a:bodyPr/>
                    <a:lstStyle/>
                    <a:p>
                      <a:pPr algn="ctr" rtl="0" fontAlgn="ctr">
                        <a:buNone/>
                      </a:pPr>
                      <a:r>
                        <a:rPr lang="en-IN" sz="1100" b="1" i="1" u="none" strike="noStrike">
                          <a:solidFill>
                            <a:schemeClr val="tx1"/>
                          </a:solidFill>
                          <a:effectLst/>
                          <a:latin typeface="Cambria" panose="02040503050406030204" pitchFamily="18" charset="0"/>
                        </a:rPr>
                        <a:t>12.3%</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95000"/>
                      </a:schemeClr>
                    </a:solidFill>
                  </a:tcPr>
                </a:tc>
                <a:tc>
                  <a:txBody>
                    <a:bodyPr/>
                    <a:lstStyle/>
                    <a:p>
                      <a:pPr algn="ctr" rtl="0" fontAlgn="ctr">
                        <a:buNone/>
                      </a:pPr>
                      <a:r>
                        <a:rPr lang="en-IN" sz="1100" b="0" i="0" u="none" strike="noStrike">
                          <a:solidFill>
                            <a:schemeClr val="tx1"/>
                          </a:solidFill>
                          <a:effectLst/>
                          <a:latin typeface="Cambria" panose="02040503050406030204" pitchFamily="18" charset="0"/>
                        </a:rPr>
                        <a:t>-</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95000"/>
                      </a:schemeClr>
                    </a:solidFill>
                  </a:tcPr>
                </a:tc>
                <a:tc>
                  <a:txBody>
                    <a:bodyPr/>
                    <a:lstStyle/>
                    <a:p>
                      <a:pPr algn="ctr" rtl="0" fontAlgn="ctr">
                        <a:buNone/>
                      </a:pPr>
                      <a:r>
                        <a:rPr lang="en-IN" sz="1100" b="0" i="0" u="none" strike="noStrike">
                          <a:solidFill>
                            <a:schemeClr val="tx1"/>
                          </a:solidFill>
                          <a:effectLst/>
                          <a:latin typeface="Cambria" panose="02040503050406030204" pitchFamily="18" charset="0"/>
                        </a:rPr>
                        <a:t>-</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95000"/>
                      </a:schemeClr>
                    </a:solidFill>
                  </a:tcPr>
                </a:tc>
                <a:tc>
                  <a:txBody>
                    <a:bodyPr/>
                    <a:lstStyle/>
                    <a:p>
                      <a:pPr algn="ctr" rtl="0" fontAlgn="ctr">
                        <a:buNone/>
                      </a:pPr>
                      <a:r>
                        <a:rPr lang="en-IN" sz="1100" b="0" i="0" u="none" strike="noStrike">
                          <a:solidFill>
                            <a:schemeClr val="tx1"/>
                          </a:solidFill>
                          <a:effectLst/>
                          <a:latin typeface="Cambria" panose="02040503050406030204" pitchFamily="18" charset="0"/>
                        </a:rPr>
                        <a:t>-</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95000"/>
                      </a:schemeClr>
                    </a:solidFill>
                  </a:tcPr>
                </a:tc>
                <a:tc>
                  <a:txBody>
                    <a:bodyPr/>
                    <a:lstStyle/>
                    <a:p>
                      <a:pPr algn="ctr" rtl="0" fontAlgn="ctr">
                        <a:buNone/>
                      </a:pPr>
                      <a:r>
                        <a:rPr lang="en-IN" sz="1100" b="0" i="0" u="none" strike="noStrike">
                          <a:solidFill>
                            <a:schemeClr val="tx1"/>
                          </a:solidFill>
                          <a:effectLst/>
                          <a:latin typeface="Cambria" panose="02040503050406030204" pitchFamily="18" charset="0"/>
                        </a:rPr>
                        <a:t>-</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95000"/>
                      </a:schemeClr>
                    </a:solidFill>
                  </a:tcPr>
                </a:tc>
                <a:tc>
                  <a:txBody>
                    <a:bodyPr/>
                    <a:lstStyle/>
                    <a:p>
                      <a:pPr algn="ctr" rtl="0" fontAlgn="ctr">
                        <a:buNone/>
                      </a:pPr>
                      <a:r>
                        <a:rPr lang="en-IN" sz="1100" b="0" i="0" u="none" strike="noStrike" dirty="0">
                          <a:solidFill>
                            <a:schemeClr val="tx1"/>
                          </a:solidFill>
                          <a:effectLst/>
                          <a:latin typeface="Cambria" panose="02040503050406030204" pitchFamily="18" charset="0"/>
                        </a:rPr>
                        <a:t>-</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3783711871"/>
                  </a:ext>
                </a:extLst>
              </a:tr>
              <a:tr h="250518">
                <a:tc>
                  <a:txBody>
                    <a:bodyPr/>
                    <a:lstStyle/>
                    <a:p>
                      <a:pPr algn="l" rtl="0" fontAlgn="ctr">
                        <a:buNone/>
                      </a:pPr>
                      <a:r>
                        <a:rPr lang="en-IN" sz="1100" b="1" i="1" u="none" strike="noStrike">
                          <a:solidFill>
                            <a:srgbClr val="000000"/>
                          </a:solidFill>
                          <a:effectLst/>
                          <a:latin typeface="Cambria" panose="02040503050406030204" pitchFamily="18" charset="0"/>
                        </a:rPr>
                        <a:t>Nifty Midcap 150 - TRI</a:t>
                      </a:r>
                    </a:p>
                  </a:txBody>
                  <a:tcPr marL="72000" marR="6235" marT="623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95000"/>
                      </a:schemeClr>
                    </a:solidFill>
                  </a:tcPr>
                </a:tc>
                <a:tc>
                  <a:txBody>
                    <a:bodyPr/>
                    <a:lstStyle/>
                    <a:p>
                      <a:pPr algn="ctr" rtl="0" fontAlgn="ctr">
                        <a:buNone/>
                      </a:pPr>
                      <a:r>
                        <a:rPr lang="en-IN" sz="1100" b="0" i="0" u="none" strike="noStrike">
                          <a:solidFill>
                            <a:srgbClr val="000000"/>
                          </a:solidFill>
                          <a:effectLst/>
                          <a:latin typeface="Cambria" panose="02040503050406030204" pitchFamily="18" charset="0"/>
                        </a:rPr>
                        <a:t>-</a:t>
                      </a:r>
                    </a:p>
                  </a:txBody>
                  <a:tcPr marL="6235" marR="6235" marT="623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95000"/>
                      </a:schemeClr>
                    </a:solidFill>
                  </a:tcPr>
                </a:tc>
                <a:tc>
                  <a:txBody>
                    <a:bodyPr/>
                    <a:lstStyle/>
                    <a:p>
                      <a:pPr algn="ctr" rtl="0" fontAlgn="ctr">
                        <a:buNone/>
                      </a:pPr>
                      <a:r>
                        <a:rPr lang="en-IN" sz="1100" b="0" i="0" u="none" strike="noStrike">
                          <a:solidFill>
                            <a:srgbClr val="000000"/>
                          </a:solidFill>
                          <a:effectLst/>
                          <a:latin typeface="Cambria" panose="02040503050406030204" pitchFamily="18" charset="0"/>
                        </a:rPr>
                        <a:t>-</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95000"/>
                      </a:schemeClr>
                    </a:solidFill>
                  </a:tcPr>
                </a:tc>
                <a:tc>
                  <a:txBody>
                    <a:bodyPr/>
                    <a:lstStyle/>
                    <a:p>
                      <a:pPr algn="ctr" rtl="0" fontAlgn="ctr">
                        <a:buNone/>
                      </a:pPr>
                      <a:r>
                        <a:rPr lang="en-IN" sz="1100" b="1" i="1" u="none" strike="noStrike">
                          <a:solidFill>
                            <a:schemeClr val="tx1"/>
                          </a:solidFill>
                          <a:effectLst/>
                          <a:latin typeface="Cambria" panose="02040503050406030204" pitchFamily="18" charset="0"/>
                        </a:rPr>
                        <a:t>1.7%</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95000"/>
                      </a:schemeClr>
                    </a:solidFill>
                  </a:tcPr>
                </a:tc>
                <a:tc>
                  <a:txBody>
                    <a:bodyPr/>
                    <a:lstStyle/>
                    <a:p>
                      <a:pPr algn="ctr" rtl="0" fontAlgn="ctr">
                        <a:buNone/>
                      </a:pPr>
                      <a:r>
                        <a:rPr lang="en-IN" sz="1100" b="1" i="1" u="none" strike="noStrike" dirty="0">
                          <a:solidFill>
                            <a:schemeClr val="tx1"/>
                          </a:solidFill>
                          <a:effectLst/>
                          <a:latin typeface="Cambria" panose="02040503050406030204" pitchFamily="18" charset="0"/>
                        </a:rPr>
                        <a:t>5.4%</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95000"/>
                      </a:schemeClr>
                    </a:solidFill>
                  </a:tcPr>
                </a:tc>
                <a:tc>
                  <a:txBody>
                    <a:bodyPr/>
                    <a:lstStyle/>
                    <a:p>
                      <a:pPr algn="ctr" rtl="0" fontAlgn="ctr">
                        <a:buNone/>
                      </a:pPr>
                      <a:r>
                        <a:rPr lang="en-IN" sz="1100" b="1" i="1" u="none" strike="noStrike">
                          <a:solidFill>
                            <a:schemeClr val="tx1"/>
                          </a:solidFill>
                          <a:effectLst/>
                          <a:latin typeface="Cambria" panose="02040503050406030204" pitchFamily="18" charset="0"/>
                        </a:rPr>
                        <a:t>8.1%</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95000"/>
                      </a:schemeClr>
                    </a:solidFill>
                  </a:tcPr>
                </a:tc>
                <a:tc>
                  <a:txBody>
                    <a:bodyPr/>
                    <a:lstStyle/>
                    <a:p>
                      <a:pPr algn="ctr" rtl="0" fontAlgn="ctr">
                        <a:buNone/>
                      </a:pPr>
                      <a:r>
                        <a:rPr lang="en-IN" sz="1100" b="1" i="1" u="none" strike="noStrike">
                          <a:solidFill>
                            <a:schemeClr val="tx1"/>
                          </a:solidFill>
                          <a:effectLst/>
                          <a:latin typeface="Cambria" panose="02040503050406030204" pitchFamily="18" charset="0"/>
                        </a:rPr>
                        <a:t>9.0%</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95000"/>
                      </a:schemeClr>
                    </a:solidFill>
                  </a:tcPr>
                </a:tc>
                <a:tc>
                  <a:txBody>
                    <a:bodyPr/>
                    <a:lstStyle/>
                    <a:p>
                      <a:pPr algn="ctr" rtl="0" fontAlgn="ctr">
                        <a:buNone/>
                      </a:pPr>
                      <a:r>
                        <a:rPr lang="en-IN" sz="1100" b="1" i="1" u="none" strike="noStrike">
                          <a:solidFill>
                            <a:schemeClr val="tx1"/>
                          </a:solidFill>
                          <a:effectLst/>
                          <a:latin typeface="Cambria" panose="02040503050406030204" pitchFamily="18" charset="0"/>
                        </a:rPr>
                        <a:t>3.5%</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95000"/>
                      </a:schemeClr>
                    </a:solidFill>
                  </a:tcPr>
                </a:tc>
                <a:tc>
                  <a:txBody>
                    <a:bodyPr/>
                    <a:lstStyle/>
                    <a:p>
                      <a:pPr algn="ctr" rtl="0" fontAlgn="ctr">
                        <a:buNone/>
                      </a:pPr>
                      <a:r>
                        <a:rPr lang="en-IN" sz="1100" b="1" i="1" u="none" strike="noStrike">
                          <a:solidFill>
                            <a:schemeClr val="tx1"/>
                          </a:solidFill>
                          <a:effectLst/>
                          <a:latin typeface="Cambria" panose="02040503050406030204" pitchFamily="18" charset="0"/>
                        </a:rPr>
                        <a:t>18.5%</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95000"/>
                      </a:schemeClr>
                    </a:solidFill>
                  </a:tcPr>
                </a:tc>
                <a:tc>
                  <a:txBody>
                    <a:bodyPr/>
                    <a:lstStyle/>
                    <a:p>
                      <a:pPr algn="ctr" rtl="0" fontAlgn="ctr">
                        <a:buNone/>
                      </a:pPr>
                      <a:r>
                        <a:rPr lang="en-IN" sz="1100" b="1" i="1" u="none" strike="noStrike" dirty="0">
                          <a:solidFill>
                            <a:schemeClr val="tx1"/>
                          </a:solidFill>
                          <a:effectLst/>
                          <a:latin typeface="Cambria" panose="02040503050406030204" pitchFamily="18" charset="0"/>
                        </a:rPr>
                        <a:t>17.9%</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95000"/>
                      </a:schemeClr>
                    </a:solidFill>
                  </a:tcPr>
                </a:tc>
                <a:tc>
                  <a:txBody>
                    <a:bodyPr/>
                    <a:lstStyle/>
                    <a:p>
                      <a:pPr algn="ctr" rtl="0" fontAlgn="ctr">
                        <a:buNone/>
                      </a:pPr>
                      <a:r>
                        <a:rPr lang="en-IN" sz="1100" b="1" i="1" u="none" strike="noStrike">
                          <a:solidFill>
                            <a:schemeClr val="tx1"/>
                          </a:solidFill>
                          <a:effectLst/>
                          <a:latin typeface="Cambria" panose="02040503050406030204" pitchFamily="18" charset="0"/>
                        </a:rPr>
                        <a:t>17.8%</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95000"/>
                      </a:schemeClr>
                    </a:solidFill>
                  </a:tcPr>
                </a:tc>
                <a:tc>
                  <a:txBody>
                    <a:bodyPr/>
                    <a:lstStyle/>
                    <a:p>
                      <a:pPr algn="ctr" rtl="0" fontAlgn="ctr">
                        <a:buNone/>
                      </a:pPr>
                      <a:r>
                        <a:rPr lang="en-IN" sz="1100" b="0" i="0" u="none" strike="noStrike" dirty="0">
                          <a:solidFill>
                            <a:schemeClr val="tx1"/>
                          </a:solidFill>
                          <a:effectLst/>
                          <a:latin typeface="Cambria" panose="02040503050406030204" pitchFamily="18" charset="0"/>
                        </a:rPr>
                        <a:t>-</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95000"/>
                      </a:schemeClr>
                    </a:solidFill>
                  </a:tcPr>
                </a:tc>
                <a:tc>
                  <a:txBody>
                    <a:bodyPr/>
                    <a:lstStyle/>
                    <a:p>
                      <a:pPr algn="ctr" rtl="0" fontAlgn="ctr">
                        <a:buNone/>
                      </a:pPr>
                      <a:r>
                        <a:rPr lang="en-IN" sz="1100" b="0" i="0" u="none" strike="noStrike">
                          <a:solidFill>
                            <a:schemeClr val="tx1"/>
                          </a:solidFill>
                          <a:effectLst/>
                          <a:latin typeface="Cambria" panose="02040503050406030204" pitchFamily="18" charset="0"/>
                        </a:rPr>
                        <a:t>-</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95000"/>
                      </a:schemeClr>
                    </a:solidFill>
                  </a:tcPr>
                </a:tc>
                <a:tc>
                  <a:txBody>
                    <a:bodyPr/>
                    <a:lstStyle/>
                    <a:p>
                      <a:pPr algn="ctr" rtl="0" fontAlgn="ctr">
                        <a:buNone/>
                      </a:pPr>
                      <a:r>
                        <a:rPr lang="en-IN" sz="1100" b="0" i="0" u="none" strike="noStrike">
                          <a:solidFill>
                            <a:schemeClr val="tx1"/>
                          </a:solidFill>
                          <a:effectLst/>
                          <a:latin typeface="Cambria" panose="02040503050406030204" pitchFamily="18" charset="0"/>
                        </a:rPr>
                        <a:t>-</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95000"/>
                      </a:schemeClr>
                    </a:solidFill>
                  </a:tcPr>
                </a:tc>
                <a:tc>
                  <a:txBody>
                    <a:bodyPr/>
                    <a:lstStyle/>
                    <a:p>
                      <a:pPr algn="ctr" rtl="0" fontAlgn="ctr">
                        <a:buNone/>
                      </a:pPr>
                      <a:r>
                        <a:rPr lang="en-IN" sz="1100" b="0" i="0" u="none" strike="noStrike">
                          <a:solidFill>
                            <a:schemeClr val="tx1"/>
                          </a:solidFill>
                          <a:effectLst/>
                          <a:latin typeface="Cambria" panose="02040503050406030204" pitchFamily="18" charset="0"/>
                        </a:rPr>
                        <a:t>-</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95000"/>
                      </a:schemeClr>
                    </a:solidFill>
                  </a:tcPr>
                </a:tc>
                <a:tc>
                  <a:txBody>
                    <a:bodyPr/>
                    <a:lstStyle/>
                    <a:p>
                      <a:pPr algn="ctr" rtl="0" fontAlgn="ctr">
                        <a:buNone/>
                      </a:pPr>
                      <a:r>
                        <a:rPr lang="en-IN" sz="1100" b="0" i="0" u="none" strike="noStrike">
                          <a:solidFill>
                            <a:schemeClr val="tx1"/>
                          </a:solidFill>
                          <a:effectLst/>
                          <a:latin typeface="Cambria" panose="02040503050406030204" pitchFamily="18" charset="0"/>
                        </a:rPr>
                        <a:t>-</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2929573906"/>
                  </a:ext>
                </a:extLst>
              </a:tr>
              <a:tr h="250518">
                <a:tc>
                  <a:txBody>
                    <a:bodyPr/>
                    <a:lstStyle/>
                    <a:p>
                      <a:pPr algn="l" rtl="0" fontAlgn="ctr">
                        <a:buNone/>
                      </a:pPr>
                      <a:r>
                        <a:rPr lang="en-IN" sz="1100" b="1" i="1" u="none" strike="noStrike">
                          <a:solidFill>
                            <a:srgbClr val="000000"/>
                          </a:solidFill>
                          <a:effectLst/>
                          <a:latin typeface="Cambria" panose="02040503050406030204" pitchFamily="18" charset="0"/>
                        </a:rPr>
                        <a:t>Nifty Smallcap 250 - TRI</a:t>
                      </a:r>
                    </a:p>
                  </a:txBody>
                  <a:tcPr marL="72000" marR="6235" marT="623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95000"/>
                      </a:schemeClr>
                    </a:solidFill>
                  </a:tcPr>
                </a:tc>
                <a:tc>
                  <a:txBody>
                    <a:bodyPr/>
                    <a:lstStyle/>
                    <a:p>
                      <a:pPr algn="ctr" rtl="0" fontAlgn="ctr">
                        <a:buNone/>
                      </a:pPr>
                      <a:r>
                        <a:rPr lang="en-IN" sz="1100" b="0" i="0" u="none" strike="noStrike">
                          <a:solidFill>
                            <a:srgbClr val="000000"/>
                          </a:solidFill>
                          <a:effectLst/>
                          <a:latin typeface="Cambria" panose="02040503050406030204" pitchFamily="18" charset="0"/>
                        </a:rPr>
                        <a:t>-</a:t>
                      </a:r>
                    </a:p>
                  </a:txBody>
                  <a:tcPr marL="6235" marR="6235" marT="623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95000"/>
                      </a:schemeClr>
                    </a:solidFill>
                  </a:tcPr>
                </a:tc>
                <a:tc>
                  <a:txBody>
                    <a:bodyPr/>
                    <a:lstStyle/>
                    <a:p>
                      <a:pPr algn="ctr" rtl="0" fontAlgn="ctr">
                        <a:buNone/>
                      </a:pPr>
                      <a:r>
                        <a:rPr lang="en-IN" sz="1100" b="0" i="0" u="none" strike="noStrike">
                          <a:solidFill>
                            <a:srgbClr val="000000"/>
                          </a:solidFill>
                          <a:effectLst/>
                          <a:latin typeface="Cambria" panose="02040503050406030204" pitchFamily="18" charset="0"/>
                        </a:rPr>
                        <a:t>-</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95000"/>
                      </a:schemeClr>
                    </a:solidFill>
                  </a:tcPr>
                </a:tc>
                <a:tc>
                  <a:txBody>
                    <a:bodyPr/>
                    <a:lstStyle/>
                    <a:p>
                      <a:pPr algn="ctr" rtl="0" fontAlgn="ctr">
                        <a:buNone/>
                      </a:pPr>
                      <a:r>
                        <a:rPr lang="en-IN" sz="1100" b="1" i="1" u="none" strike="noStrike">
                          <a:solidFill>
                            <a:schemeClr val="tx1"/>
                          </a:solidFill>
                          <a:effectLst/>
                          <a:latin typeface="Cambria" panose="02040503050406030204" pitchFamily="18" charset="0"/>
                        </a:rPr>
                        <a:t>1.3%</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95000"/>
                      </a:schemeClr>
                    </a:solidFill>
                  </a:tcPr>
                </a:tc>
                <a:tc>
                  <a:txBody>
                    <a:bodyPr/>
                    <a:lstStyle/>
                    <a:p>
                      <a:pPr algn="ctr" rtl="0" fontAlgn="ctr">
                        <a:buNone/>
                      </a:pPr>
                      <a:r>
                        <a:rPr lang="en-IN" sz="1100" b="1" i="1" u="none" strike="noStrike" dirty="0">
                          <a:solidFill>
                            <a:schemeClr val="tx1"/>
                          </a:solidFill>
                          <a:effectLst/>
                          <a:latin typeface="Cambria" panose="02040503050406030204" pitchFamily="18" charset="0"/>
                        </a:rPr>
                        <a:t>7.4%</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95000"/>
                      </a:schemeClr>
                    </a:solidFill>
                  </a:tcPr>
                </a:tc>
                <a:tc>
                  <a:txBody>
                    <a:bodyPr/>
                    <a:lstStyle/>
                    <a:p>
                      <a:pPr algn="ctr" rtl="0" fontAlgn="ctr">
                        <a:buNone/>
                      </a:pPr>
                      <a:r>
                        <a:rPr lang="en-IN" sz="1100" b="1" i="1" u="none" strike="noStrike" dirty="0">
                          <a:solidFill>
                            <a:schemeClr val="tx1"/>
                          </a:solidFill>
                          <a:effectLst/>
                          <a:latin typeface="Cambria" panose="02040503050406030204" pitchFamily="18" charset="0"/>
                        </a:rPr>
                        <a:t>14.1%</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95000"/>
                      </a:schemeClr>
                    </a:solidFill>
                  </a:tcPr>
                </a:tc>
                <a:tc>
                  <a:txBody>
                    <a:bodyPr/>
                    <a:lstStyle/>
                    <a:p>
                      <a:pPr algn="ctr" rtl="0" fontAlgn="ctr">
                        <a:buNone/>
                      </a:pPr>
                      <a:r>
                        <a:rPr lang="en-IN" sz="1100" b="1" i="1" u="none" strike="noStrike" dirty="0">
                          <a:solidFill>
                            <a:schemeClr val="tx1"/>
                          </a:solidFill>
                          <a:effectLst/>
                          <a:latin typeface="Cambria" panose="02040503050406030204" pitchFamily="18" charset="0"/>
                        </a:rPr>
                        <a:t>5.2%</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95000"/>
                      </a:schemeClr>
                    </a:solidFill>
                  </a:tcPr>
                </a:tc>
                <a:tc>
                  <a:txBody>
                    <a:bodyPr/>
                    <a:lstStyle/>
                    <a:p>
                      <a:pPr algn="ctr" rtl="0" fontAlgn="ctr">
                        <a:buNone/>
                      </a:pPr>
                      <a:r>
                        <a:rPr lang="en-IN" sz="1100" b="1" i="1" u="none" strike="noStrike">
                          <a:solidFill>
                            <a:schemeClr val="tx1"/>
                          </a:solidFill>
                          <a:effectLst/>
                          <a:latin typeface="Cambria" panose="02040503050406030204" pitchFamily="18" charset="0"/>
                        </a:rPr>
                        <a:t>0.5%</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95000"/>
                      </a:schemeClr>
                    </a:solidFill>
                  </a:tcPr>
                </a:tc>
                <a:tc>
                  <a:txBody>
                    <a:bodyPr/>
                    <a:lstStyle/>
                    <a:p>
                      <a:pPr algn="ctr" rtl="0" fontAlgn="ctr">
                        <a:buNone/>
                      </a:pPr>
                      <a:r>
                        <a:rPr lang="en-IN" sz="1100" b="1" i="1" u="none" strike="noStrike">
                          <a:solidFill>
                            <a:schemeClr val="tx1"/>
                          </a:solidFill>
                          <a:effectLst/>
                          <a:latin typeface="Cambria" panose="02040503050406030204" pitchFamily="18" charset="0"/>
                        </a:rPr>
                        <a:t>17.1%</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95000"/>
                      </a:schemeClr>
                    </a:solidFill>
                  </a:tcPr>
                </a:tc>
                <a:tc>
                  <a:txBody>
                    <a:bodyPr/>
                    <a:lstStyle/>
                    <a:p>
                      <a:pPr algn="ctr" rtl="0" fontAlgn="ctr">
                        <a:buNone/>
                      </a:pPr>
                      <a:r>
                        <a:rPr lang="en-IN" sz="1100" b="1" i="1" u="none" strike="noStrike" dirty="0">
                          <a:solidFill>
                            <a:schemeClr val="tx1"/>
                          </a:solidFill>
                          <a:effectLst/>
                          <a:latin typeface="Cambria" panose="02040503050406030204" pitchFamily="18" charset="0"/>
                        </a:rPr>
                        <a:t>15.3%</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95000"/>
                      </a:schemeClr>
                    </a:solidFill>
                  </a:tcPr>
                </a:tc>
                <a:tc>
                  <a:txBody>
                    <a:bodyPr/>
                    <a:lstStyle/>
                    <a:p>
                      <a:pPr algn="ctr" rtl="0" fontAlgn="ctr">
                        <a:buNone/>
                      </a:pPr>
                      <a:r>
                        <a:rPr lang="en-IN" sz="1100" b="1" i="1" u="none" strike="noStrike" dirty="0">
                          <a:solidFill>
                            <a:schemeClr val="tx1"/>
                          </a:solidFill>
                          <a:effectLst/>
                          <a:latin typeface="Cambria" panose="02040503050406030204" pitchFamily="18" charset="0"/>
                        </a:rPr>
                        <a:t>15.1%</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95000"/>
                      </a:schemeClr>
                    </a:solidFill>
                  </a:tcPr>
                </a:tc>
                <a:tc>
                  <a:txBody>
                    <a:bodyPr/>
                    <a:lstStyle/>
                    <a:p>
                      <a:pPr algn="ctr" rtl="0" fontAlgn="ctr">
                        <a:buNone/>
                      </a:pPr>
                      <a:r>
                        <a:rPr lang="en-IN" sz="1100" b="0" i="0" u="none" strike="noStrike">
                          <a:solidFill>
                            <a:schemeClr val="tx1"/>
                          </a:solidFill>
                          <a:effectLst/>
                          <a:latin typeface="Cambria" panose="02040503050406030204" pitchFamily="18" charset="0"/>
                        </a:rPr>
                        <a:t>-</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95000"/>
                      </a:schemeClr>
                    </a:solidFill>
                  </a:tcPr>
                </a:tc>
                <a:tc>
                  <a:txBody>
                    <a:bodyPr/>
                    <a:lstStyle/>
                    <a:p>
                      <a:pPr algn="ctr" rtl="0" fontAlgn="ctr">
                        <a:buNone/>
                      </a:pPr>
                      <a:r>
                        <a:rPr lang="en-IN" sz="1100" b="0" i="0" u="none" strike="noStrike">
                          <a:solidFill>
                            <a:schemeClr val="tx1"/>
                          </a:solidFill>
                          <a:effectLst/>
                          <a:latin typeface="Cambria" panose="02040503050406030204" pitchFamily="18" charset="0"/>
                        </a:rPr>
                        <a:t>-</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95000"/>
                      </a:schemeClr>
                    </a:solidFill>
                  </a:tcPr>
                </a:tc>
                <a:tc>
                  <a:txBody>
                    <a:bodyPr/>
                    <a:lstStyle/>
                    <a:p>
                      <a:pPr algn="ctr" rtl="0" fontAlgn="ctr">
                        <a:buNone/>
                      </a:pPr>
                      <a:r>
                        <a:rPr lang="en-IN" sz="1100" b="0" i="0" u="none" strike="noStrike" dirty="0">
                          <a:solidFill>
                            <a:schemeClr val="tx1"/>
                          </a:solidFill>
                          <a:effectLst/>
                          <a:latin typeface="Cambria" panose="02040503050406030204" pitchFamily="18" charset="0"/>
                        </a:rPr>
                        <a:t>-</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95000"/>
                      </a:schemeClr>
                    </a:solidFill>
                  </a:tcPr>
                </a:tc>
                <a:tc>
                  <a:txBody>
                    <a:bodyPr/>
                    <a:lstStyle/>
                    <a:p>
                      <a:pPr algn="ctr" rtl="0" fontAlgn="ctr">
                        <a:buNone/>
                      </a:pPr>
                      <a:r>
                        <a:rPr lang="en-IN" sz="1100" b="0" i="0" u="none" strike="noStrike">
                          <a:solidFill>
                            <a:schemeClr val="tx1"/>
                          </a:solidFill>
                          <a:effectLst/>
                          <a:latin typeface="Cambria" panose="02040503050406030204" pitchFamily="18" charset="0"/>
                        </a:rPr>
                        <a:t>-</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95000"/>
                      </a:schemeClr>
                    </a:solidFill>
                  </a:tcPr>
                </a:tc>
                <a:tc>
                  <a:txBody>
                    <a:bodyPr/>
                    <a:lstStyle/>
                    <a:p>
                      <a:pPr algn="ctr" rtl="0" fontAlgn="ctr">
                        <a:buNone/>
                      </a:pPr>
                      <a:r>
                        <a:rPr lang="en-IN" sz="1100" b="0" i="0" u="none" strike="noStrike">
                          <a:solidFill>
                            <a:schemeClr val="tx1"/>
                          </a:solidFill>
                          <a:effectLst/>
                          <a:latin typeface="Cambria" panose="02040503050406030204" pitchFamily="18" charset="0"/>
                        </a:rPr>
                        <a:t>-</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2962124385"/>
                  </a:ext>
                </a:extLst>
              </a:tr>
              <a:tr h="250518">
                <a:tc>
                  <a:txBody>
                    <a:bodyPr/>
                    <a:lstStyle/>
                    <a:p>
                      <a:pPr algn="l" rtl="0" fontAlgn="ctr">
                        <a:buNone/>
                      </a:pPr>
                      <a:r>
                        <a:rPr lang="en-IN" sz="1100" b="1" i="1" u="none" strike="noStrike">
                          <a:solidFill>
                            <a:srgbClr val="000000"/>
                          </a:solidFill>
                          <a:effectLst/>
                          <a:latin typeface="Cambria" panose="02040503050406030204" pitchFamily="18" charset="0"/>
                        </a:rPr>
                        <a:t>BSE 500 - TRI</a:t>
                      </a:r>
                    </a:p>
                  </a:txBody>
                  <a:tcPr marL="72000" marR="6235" marT="623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95000"/>
                      </a:schemeClr>
                    </a:solidFill>
                  </a:tcPr>
                </a:tc>
                <a:tc>
                  <a:txBody>
                    <a:bodyPr/>
                    <a:lstStyle/>
                    <a:p>
                      <a:pPr algn="ctr" rtl="0" fontAlgn="ctr">
                        <a:buNone/>
                      </a:pPr>
                      <a:r>
                        <a:rPr lang="en-IN" sz="1100" b="0" i="0" u="none" strike="noStrike">
                          <a:solidFill>
                            <a:srgbClr val="000000"/>
                          </a:solidFill>
                          <a:effectLst/>
                          <a:latin typeface="Cambria" panose="02040503050406030204" pitchFamily="18" charset="0"/>
                        </a:rPr>
                        <a:t>-</a:t>
                      </a:r>
                    </a:p>
                  </a:txBody>
                  <a:tcPr marL="6235" marR="6235" marT="623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95000"/>
                      </a:schemeClr>
                    </a:solidFill>
                  </a:tcPr>
                </a:tc>
                <a:tc>
                  <a:txBody>
                    <a:bodyPr/>
                    <a:lstStyle/>
                    <a:p>
                      <a:pPr algn="ctr" rtl="0" fontAlgn="ctr">
                        <a:buNone/>
                      </a:pPr>
                      <a:r>
                        <a:rPr lang="en-IN" sz="1100" b="0" i="0" u="none" strike="noStrike">
                          <a:solidFill>
                            <a:srgbClr val="000000"/>
                          </a:solidFill>
                          <a:effectLst/>
                          <a:latin typeface="Cambria" panose="02040503050406030204" pitchFamily="18" charset="0"/>
                        </a:rPr>
                        <a:t>-</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95000"/>
                      </a:schemeClr>
                    </a:solidFill>
                  </a:tcPr>
                </a:tc>
                <a:tc>
                  <a:txBody>
                    <a:bodyPr/>
                    <a:lstStyle/>
                    <a:p>
                      <a:pPr algn="ctr" rtl="0" fontAlgn="ctr">
                        <a:buNone/>
                      </a:pPr>
                      <a:r>
                        <a:rPr lang="en-IN" sz="1100" b="1" i="1" u="none" strike="noStrike">
                          <a:solidFill>
                            <a:schemeClr val="tx1"/>
                          </a:solidFill>
                          <a:effectLst/>
                          <a:latin typeface="Cambria" panose="02040503050406030204" pitchFamily="18" charset="0"/>
                        </a:rPr>
                        <a:t>2.2%</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95000"/>
                      </a:schemeClr>
                    </a:solidFill>
                  </a:tcPr>
                </a:tc>
                <a:tc>
                  <a:txBody>
                    <a:bodyPr/>
                    <a:lstStyle/>
                    <a:p>
                      <a:pPr algn="ctr" rtl="0" fontAlgn="ctr">
                        <a:buNone/>
                      </a:pPr>
                      <a:r>
                        <a:rPr lang="en-IN" sz="1100" b="1" i="1" u="none" strike="noStrike" dirty="0">
                          <a:solidFill>
                            <a:schemeClr val="tx1"/>
                          </a:solidFill>
                          <a:effectLst/>
                          <a:latin typeface="Cambria" panose="02040503050406030204" pitchFamily="18" charset="0"/>
                        </a:rPr>
                        <a:t>3.8%</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95000"/>
                      </a:schemeClr>
                    </a:solidFill>
                  </a:tcPr>
                </a:tc>
                <a:tc>
                  <a:txBody>
                    <a:bodyPr/>
                    <a:lstStyle/>
                    <a:p>
                      <a:pPr algn="ctr" rtl="0" fontAlgn="ctr">
                        <a:buNone/>
                      </a:pPr>
                      <a:r>
                        <a:rPr lang="en-IN" sz="1100" b="1" i="1" u="none" strike="noStrike" dirty="0">
                          <a:solidFill>
                            <a:schemeClr val="tx1"/>
                          </a:solidFill>
                          <a:effectLst/>
                          <a:latin typeface="Cambria" panose="02040503050406030204" pitchFamily="18" charset="0"/>
                        </a:rPr>
                        <a:t>2.0%</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95000"/>
                      </a:schemeClr>
                    </a:solidFill>
                  </a:tcPr>
                </a:tc>
                <a:tc>
                  <a:txBody>
                    <a:bodyPr/>
                    <a:lstStyle/>
                    <a:p>
                      <a:pPr algn="ctr" rtl="0" fontAlgn="ctr">
                        <a:buNone/>
                      </a:pPr>
                      <a:r>
                        <a:rPr lang="en-IN" sz="1100" b="1" i="1" u="none" strike="noStrike" dirty="0">
                          <a:solidFill>
                            <a:schemeClr val="tx1"/>
                          </a:solidFill>
                          <a:effectLst/>
                          <a:latin typeface="Cambria" panose="02040503050406030204" pitchFamily="18" charset="0"/>
                        </a:rPr>
                        <a:t>3.0%</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95000"/>
                      </a:schemeClr>
                    </a:solidFill>
                  </a:tcPr>
                </a:tc>
                <a:tc>
                  <a:txBody>
                    <a:bodyPr/>
                    <a:lstStyle/>
                    <a:p>
                      <a:pPr algn="ctr" rtl="0" fontAlgn="ctr">
                        <a:buNone/>
                      </a:pPr>
                      <a:r>
                        <a:rPr lang="en-IN" sz="1100" b="1" i="1" u="none" strike="noStrike" dirty="0">
                          <a:solidFill>
                            <a:schemeClr val="tx1"/>
                          </a:solidFill>
                          <a:effectLst/>
                          <a:latin typeface="Cambria" panose="02040503050406030204" pitchFamily="18" charset="0"/>
                        </a:rPr>
                        <a:t>0.4%</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95000"/>
                      </a:schemeClr>
                    </a:solidFill>
                  </a:tcPr>
                </a:tc>
                <a:tc>
                  <a:txBody>
                    <a:bodyPr/>
                    <a:lstStyle/>
                    <a:p>
                      <a:pPr algn="ctr" rtl="0" fontAlgn="ctr">
                        <a:buNone/>
                      </a:pPr>
                      <a:r>
                        <a:rPr lang="en-IN" sz="1100" b="1" i="1" u="none" strike="noStrike">
                          <a:solidFill>
                            <a:schemeClr val="tx1"/>
                          </a:solidFill>
                          <a:effectLst/>
                          <a:latin typeface="Cambria" panose="02040503050406030204" pitchFamily="18" charset="0"/>
                        </a:rPr>
                        <a:t>11.9%</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95000"/>
                      </a:schemeClr>
                    </a:solidFill>
                  </a:tcPr>
                </a:tc>
                <a:tc>
                  <a:txBody>
                    <a:bodyPr/>
                    <a:lstStyle/>
                    <a:p>
                      <a:pPr algn="ctr" rtl="0" fontAlgn="ctr">
                        <a:buNone/>
                      </a:pPr>
                      <a:r>
                        <a:rPr lang="en-IN" sz="1100" b="1" i="1" u="none" strike="noStrike" dirty="0">
                          <a:solidFill>
                            <a:schemeClr val="tx1"/>
                          </a:solidFill>
                          <a:effectLst/>
                          <a:latin typeface="Cambria" panose="02040503050406030204" pitchFamily="18" charset="0"/>
                        </a:rPr>
                        <a:t>12.3%</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95000"/>
                      </a:schemeClr>
                    </a:solidFill>
                  </a:tcPr>
                </a:tc>
                <a:tc>
                  <a:txBody>
                    <a:bodyPr/>
                    <a:lstStyle/>
                    <a:p>
                      <a:pPr algn="ctr" fontAlgn="ctr">
                        <a:buNone/>
                      </a:pPr>
                      <a:r>
                        <a:rPr lang="en-IN" sz="1100" b="1" i="1" u="none" strike="noStrike" dirty="0">
                          <a:solidFill>
                            <a:schemeClr val="tx1"/>
                          </a:solidFill>
                          <a:effectLst/>
                          <a:latin typeface="Cambria" panose="02040503050406030204" pitchFamily="18" charset="0"/>
                        </a:rPr>
                        <a:t>13.6%</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95000"/>
                      </a:schemeClr>
                    </a:solidFill>
                  </a:tcPr>
                </a:tc>
                <a:tc>
                  <a:txBody>
                    <a:bodyPr/>
                    <a:lstStyle/>
                    <a:p>
                      <a:pPr algn="ctr" rtl="0" fontAlgn="ctr">
                        <a:buNone/>
                      </a:pPr>
                      <a:r>
                        <a:rPr lang="en-IN" sz="1100" b="0" i="0" u="none" strike="noStrike">
                          <a:solidFill>
                            <a:schemeClr val="tx1"/>
                          </a:solidFill>
                          <a:effectLst/>
                          <a:latin typeface="Cambria" panose="02040503050406030204" pitchFamily="18" charset="0"/>
                        </a:rPr>
                        <a:t>-</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95000"/>
                      </a:schemeClr>
                    </a:solidFill>
                  </a:tcPr>
                </a:tc>
                <a:tc>
                  <a:txBody>
                    <a:bodyPr/>
                    <a:lstStyle/>
                    <a:p>
                      <a:pPr algn="ctr" rtl="0" fontAlgn="ctr">
                        <a:buNone/>
                      </a:pPr>
                      <a:r>
                        <a:rPr lang="en-IN" sz="1100" b="0" i="0" u="none" strike="noStrike">
                          <a:solidFill>
                            <a:schemeClr val="tx1"/>
                          </a:solidFill>
                          <a:effectLst/>
                          <a:latin typeface="Cambria" panose="02040503050406030204" pitchFamily="18" charset="0"/>
                        </a:rPr>
                        <a:t>-</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95000"/>
                      </a:schemeClr>
                    </a:solidFill>
                  </a:tcPr>
                </a:tc>
                <a:tc>
                  <a:txBody>
                    <a:bodyPr/>
                    <a:lstStyle/>
                    <a:p>
                      <a:pPr algn="ctr" rtl="0" fontAlgn="ctr">
                        <a:buNone/>
                      </a:pPr>
                      <a:r>
                        <a:rPr lang="en-IN" sz="1100" b="0" i="0" u="none" strike="noStrike">
                          <a:solidFill>
                            <a:schemeClr val="tx1"/>
                          </a:solidFill>
                          <a:effectLst/>
                          <a:latin typeface="Cambria" panose="02040503050406030204" pitchFamily="18" charset="0"/>
                        </a:rPr>
                        <a:t>-</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95000"/>
                      </a:schemeClr>
                    </a:solidFill>
                  </a:tcPr>
                </a:tc>
                <a:tc>
                  <a:txBody>
                    <a:bodyPr/>
                    <a:lstStyle/>
                    <a:p>
                      <a:pPr algn="ctr" rtl="0" fontAlgn="ctr">
                        <a:buNone/>
                      </a:pPr>
                      <a:r>
                        <a:rPr lang="en-IN" sz="1100" b="0" i="0" u="none" strike="noStrike" dirty="0">
                          <a:solidFill>
                            <a:schemeClr val="tx1"/>
                          </a:solidFill>
                          <a:effectLst/>
                          <a:latin typeface="Cambria" panose="02040503050406030204" pitchFamily="18" charset="0"/>
                        </a:rPr>
                        <a:t>-</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95000"/>
                      </a:schemeClr>
                    </a:solidFill>
                  </a:tcPr>
                </a:tc>
                <a:tc>
                  <a:txBody>
                    <a:bodyPr/>
                    <a:lstStyle/>
                    <a:p>
                      <a:pPr algn="ctr" rtl="0" fontAlgn="ctr">
                        <a:buNone/>
                      </a:pPr>
                      <a:r>
                        <a:rPr lang="en-IN" sz="1100" b="0" i="0" u="none" strike="noStrike" dirty="0">
                          <a:solidFill>
                            <a:schemeClr val="tx1"/>
                          </a:solidFill>
                          <a:effectLst/>
                          <a:latin typeface="Cambria" panose="02040503050406030204" pitchFamily="18" charset="0"/>
                        </a:rPr>
                        <a:t>-</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3313500199"/>
                  </a:ext>
                </a:extLst>
              </a:tr>
            </a:tbl>
          </a:graphicData>
        </a:graphic>
      </p:graphicFrame>
      <p:sp>
        <p:nvSpPr>
          <p:cNvPr id="11" name="TextBox 10">
            <a:extLst>
              <a:ext uri="{FF2B5EF4-FFF2-40B4-BE49-F238E27FC236}">
                <a16:creationId xmlns:a16="http://schemas.microsoft.com/office/drawing/2014/main" id="{CD2E2E11-9185-7E9A-047F-D3A646DEA5A4}"/>
              </a:ext>
            </a:extLst>
          </p:cNvPr>
          <p:cNvSpPr txBox="1"/>
          <p:nvPr/>
        </p:nvSpPr>
        <p:spPr>
          <a:xfrm>
            <a:off x="21566" y="5388786"/>
            <a:ext cx="6100996" cy="246221"/>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000" b="0" i="1"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Highlighted Funds (Red) are under watchlist</a:t>
            </a:r>
          </a:p>
        </p:txBody>
      </p:sp>
      <p:sp>
        <p:nvSpPr>
          <p:cNvPr id="13" name="TextBox 12">
            <a:extLst>
              <a:ext uri="{FF2B5EF4-FFF2-40B4-BE49-F238E27FC236}">
                <a16:creationId xmlns:a16="http://schemas.microsoft.com/office/drawing/2014/main" id="{0FD48461-A49F-130A-8E9B-9FC598949DCF}"/>
              </a:ext>
            </a:extLst>
          </p:cNvPr>
          <p:cNvSpPr txBox="1"/>
          <p:nvPr/>
        </p:nvSpPr>
        <p:spPr>
          <a:xfrm>
            <a:off x="21566" y="5563804"/>
            <a:ext cx="6100996" cy="246221"/>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000" b="0" i="1"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Highlighted Funds (Green) are a part of Focused List</a:t>
            </a:r>
          </a:p>
        </p:txBody>
      </p:sp>
    </p:spTree>
    <p:extLst>
      <p:ext uri="{BB962C8B-B14F-4D97-AF65-F5344CB8AC3E}">
        <p14:creationId xmlns:p14="http://schemas.microsoft.com/office/powerpoint/2010/main" val="4178548501"/>
      </p:ext>
    </p:extLst>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3"/>
          <p:cNvSpPr/>
          <p:nvPr/>
        </p:nvSpPr>
        <p:spPr>
          <a:xfrm>
            <a:off x="0" y="0"/>
            <a:ext cx="12192000" cy="821635"/>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 name="Title 1">
            <a:extLst>
              <a:ext uri="{FF2B5EF4-FFF2-40B4-BE49-F238E27FC236}">
                <a16:creationId xmlns:a16="http://schemas.microsoft.com/office/drawing/2014/main" id="{D5D14BE9-64D4-42CE-969F-9590C16A2F5F}"/>
              </a:ext>
            </a:extLst>
          </p:cNvPr>
          <p:cNvSpPr txBox="1">
            <a:spLocks/>
          </p:cNvSpPr>
          <p:nvPr/>
        </p:nvSpPr>
        <p:spPr>
          <a:xfrm>
            <a:off x="165475" y="106018"/>
            <a:ext cx="11007609" cy="630899"/>
          </a:xfrm>
          <a:prstGeom prst="rect">
            <a:avLst/>
          </a:prstGeom>
        </p:spPr>
        <p:txBody>
          <a:bodyPr vert="horz" lIns="91440" tIns="45720" rIns="91440" bIns="45720" rtlCol="0" anchor="ctr">
            <a:noAutofit/>
          </a:bodyPr>
          <a:lstStyle>
            <a:lvl1pPr algn="ctr" defTabSz="914400" rtl="0" eaLnBrk="1" latinLnBrk="0" hangingPunct="1">
              <a:lnSpc>
                <a:spcPct val="90000"/>
              </a:lnSpc>
              <a:spcBef>
                <a:spcPct val="0"/>
              </a:spcBef>
              <a:buNone/>
              <a:defRPr sz="6000" kern="1200">
                <a:solidFill>
                  <a:schemeClr val="tx1"/>
                </a:solidFill>
                <a:latin typeface="+mj-lt"/>
                <a:ea typeface="+mj-ea"/>
                <a:cs typeface="+mj-cs"/>
              </a:defRPr>
            </a:lvl1pPr>
          </a:lstStyle>
          <a:p>
            <a:pPr marL="0" marR="0" lvl="0" indent="0" algn="l" defTabSz="914400" rtl="0" eaLnBrk="1" fontAlgn="auto" latinLnBrk="0" hangingPunct="1">
              <a:lnSpc>
                <a:spcPct val="90000"/>
              </a:lnSpc>
              <a:spcBef>
                <a:spcPct val="0"/>
              </a:spcBef>
              <a:spcAft>
                <a:spcPts val="0"/>
              </a:spcAft>
              <a:buClrTx/>
              <a:buSzTx/>
              <a:buFontTx/>
              <a:buNone/>
              <a:tabLst/>
              <a:defRPr/>
            </a:pPr>
            <a:r>
              <a:rPr kumimoji="0" lang="en-US" sz="2800" b="1" i="0" u="none" strike="noStrike" kern="1200" cap="none" spc="0" normalizeH="0" baseline="0" noProof="0">
                <a:ln>
                  <a:noFill/>
                </a:ln>
                <a:solidFill>
                  <a:prstClr val="white"/>
                </a:solidFill>
                <a:effectLst/>
                <a:uLnTx/>
                <a:uFillTx/>
                <a:latin typeface="Cambria" panose="02040503050406030204" pitchFamily="18" charset="0"/>
                <a:ea typeface="Cambria" panose="02040503050406030204" pitchFamily="18" charset="0"/>
                <a:cs typeface="+mj-cs"/>
              </a:rPr>
              <a:t>INDEX</a:t>
            </a:r>
            <a:endParaRPr kumimoji="0" lang="en-IN" sz="2800" b="1" i="0" u="none" strike="noStrike" kern="1200" cap="none" spc="0" normalizeH="0" baseline="0" noProof="0">
              <a:ln>
                <a:noFill/>
              </a:ln>
              <a:solidFill>
                <a:prstClr val="white"/>
              </a:solidFill>
              <a:effectLst/>
              <a:uLnTx/>
              <a:uFillTx/>
              <a:latin typeface="Cambria" panose="02040503050406030204" pitchFamily="18" charset="0"/>
              <a:ea typeface="Cambria" panose="02040503050406030204" pitchFamily="18" charset="0"/>
              <a:cs typeface="+mj-cs"/>
            </a:endParaRPr>
          </a:p>
        </p:txBody>
      </p:sp>
      <p:sp>
        <p:nvSpPr>
          <p:cNvPr id="18" name="Rectangle 17"/>
          <p:cNvSpPr/>
          <p:nvPr/>
        </p:nvSpPr>
        <p:spPr>
          <a:xfrm>
            <a:off x="0" y="808383"/>
            <a:ext cx="12192000" cy="45719"/>
          </a:xfrm>
          <a:prstGeom prst="rect">
            <a:avLst/>
          </a:prstGeom>
          <a:solidFill>
            <a:schemeClr val="bg1">
              <a:lumMod val="6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7" name="Rectangle 26"/>
          <p:cNvSpPr/>
          <p:nvPr/>
        </p:nvSpPr>
        <p:spPr>
          <a:xfrm>
            <a:off x="0" y="6627059"/>
            <a:ext cx="12192000" cy="235963"/>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8" name="Slide Number Placeholder 18"/>
          <p:cNvSpPr>
            <a:spLocks noGrp="1"/>
          </p:cNvSpPr>
          <p:nvPr>
            <p:ph type="sldNum" sz="quarter" idx="12"/>
          </p:nvPr>
        </p:nvSpPr>
        <p:spPr>
          <a:xfrm>
            <a:off x="9448800" y="6549225"/>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1E62F875-1F54-4527-993B-FB1D0CCB3E02}" type="slidenum">
              <a:rPr kumimoji="0" lang="en-IN" sz="1200" b="1" i="0" u="none" strike="noStrike" kern="1200" cap="none" spc="0" normalizeH="0" baseline="0" noProof="0" smtClean="0">
                <a:ln>
                  <a:noFill/>
                </a:ln>
                <a:solidFill>
                  <a:prstClr val="white"/>
                </a:solidFill>
                <a:effectLst/>
                <a:uLnTx/>
                <a:uFillTx/>
                <a:latin typeface="Cambria" panose="02040503050406030204" pitchFamily="18" charset="0"/>
                <a:ea typeface="Cambria" panose="02040503050406030204" pitchFamily="18" charset="0"/>
                <a:cs typeface="+mn-cs"/>
              </a:rPr>
              <a:pPr marL="0" marR="0" lvl="0" indent="0" algn="r" defTabSz="914400" rtl="0" eaLnBrk="1" fontAlgn="auto" latinLnBrk="0" hangingPunct="1">
                <a:lnSpc>
                  <a:spcPct val="100000"/>
                </a:lnSpc>
                <a:spcBef>
                  <a:spcPts val="0"/>
                </a:spcBef>
                <a:spcAft>
                  <a:spcPts val="0"/>
                </a:spcAft>
                <a:buClrTx/>
                <a:buSzTx/>
                <a:buFontTx/>
                <a:buNone/>
                <a:tabLst/>
                <a:defRPr/>
              </a:pPr>
              <a:t>2</a:t>
            </a:fld>
            <a:endParaRPr kumimoji="0" lang="en-IN" sz="1200" b="1" i="0" u="none" strike="noStrike" kern="1200" cap="none" spc="0" normalizeH="0" baseline="0" noProof="0">
              <a:ln>
                <a:noFill/>
              </a:ln>
              <a:solidFill>
                <a:prstClr val="white"/>
              </a:solidFill>
              <a:effectLst/>
              <a:uLnTx/>
              <a:uFillTx/>
              <a:latin typeface="Cambria" panose="02040503050406030204" pitchFamily="18" charset="0"/>
              <a:ea typeface="Cambria" panose="02040503050406030204" pitchFamily="18" charset="0"/>
              <a:cs typeface="+mn-cs"/>
            </a:endParaRPr>
          </a:p>
        </p:txBody>
      </p:sp>
      <p:graphicFrame>
        <p:nvGraphicFramePr>
          <p:cNvPr id="2" name="Table 1">
            <a:extLst>
              <a:ext uri="{FF2B5EF4-FFF2-40B4-BE49-F238E27FC236}">
                <a16:creationId xmlns:a16="http://schemas.microsoft.com/office/drawing/2014/main" id="{F0218A72-C79F-6412-1FFF-996304A68772}"/>
              </a:ext>
            </a:extLst>
          </p:cNvPr>
          <p:cNvGraphicFramePr>
            <a:graphicFrameLocks noGrp="1"/>
          </p:cNvGraphicFramePr>
          <p:nvPr>
            <p:extLst>
              <p:ext uri="{D42A27DB-BD31-4B8C-83A1-F6EECF244321}">
                <p14:modId xmlns:p14="http://schemas.microsoft.com/office/powerpoint/2010/main" val="759469386"/>
              </p:ext>
            </p:extLst>
          </p:nvPr>
        </p:nvGraphicFramePr>
        <p:xfrm>
          <a:off x="152034" y="883129"/>
          <a:ext cx="11926441" cy="5626658"/>
        </p:xfrm>
        <a:graphic>
          <a:graphicData uri="http://schemas.openxmlformats.org/drawingml/2006/table">
            <a:tbl>
              <a:tblPr>
                <a:tableStyleId>{2D5ABB26-0587-4C30-8999-92F81FD0307C}</a:tableStyleId>
              </a:tblPr>
              <a:tblGrid>
                <a:gridCol w="9974812">
                  <a:extLst>
                    <a:ext uri="{9D8B030D-6E8A-4147-A177-3AD203B41FA5}">
                      <a16:colId xmlns:a16="http://schemas.microsoft.com/office/drawing/2014/main" val="2690637575"/>
                    </a:ext>
                  </a:extLst>
                </a:gridCol>
                <a:gridCol w="1951629">
                  <a:extLst>
                    <a:ext uri="{9D8B030D-6E8A-4147-A177-3AD203B41FA5}">
                      <a16:colId xmlns:a16="http://schemas.microsoft.com/office/drawing/2014/main" val="2666551498"/>
                    </a:ext>
                  </a:extLst>
                </a:gridCol>
              </a:tblGrid>
              <a:tr h="217207">
                <a:tc>
                  <a:txBody>
                    <a:bodyPr/>
                    <a:lstStyle/>
                    <a:p>
                      <a:pPr algn="ctr" fontAlgn="b"/>
                      <a:r>
                        <a:rPr lang="en-IN" sz="1300" b="1" u="none" strike="noStrike" dirty="0">
                          <a:solidFill>
                            <a:schemeClr val="bg1"/>
                          </a:solidFill>
                          <a:effectLst/>
                          <a:latin typeface="Cambria" panose="02040503050406030204" pitchFamily="18" charset="0"/>
                          <a:ea typeface="Cambria" panose="02040503050406030204" pitchFamily="18" charset="0"/>
                        </a:rPr>
                        <a:t>Table of Content</a:t>
                      </a:r>
                    </a:p>
                  </a:txBody>
                  <a:tcPr marL="2388" marR="2388" marT="2388" marB="0" anchor="ctr">
                    <a:lnR w="12700" cap="flat" cmpd="sng" algn="ctr">
                      <a:solidFill>
                        <a:schemeClr val="bg1"/>
                      </a:solidFill>
                      <a:prstDash val="solid"/>
                      <a:round/>
                      <a:headEnd type="none" w="med" len="med"/>
                      <a:tailEnd type="none" w="med" len="med"/>
                    </a:lnR>
                    <a:lnB w="12700" cap="flat" cmpd="sng" algn="ctr">
                      <a:solidFill>
                        <a:schemeClr val="bg1"/>
                      </a:solidFill>
                      <a:prstDash val="solid"/>
                      <a:round/>
                      <a:headEnd type="none" w="med" len="med"/>
                      <a:tailEnd type="none" w="med" len="med"/>
                    </a:lnB>
                    <a:solidFill>
                      <a:schemeClr val="tx1"/>
                    </a:solidFill>
                  </a:tcPr>
                </a:tc>
                <a:tc>
                  <a:txBody>
                    <a:bodyPr/>
                    <a:lstStyle/>
                    <a:p>
                      <a:pPr algn="ctr" fontAlgn="b"/>
                      <a:r>
                        <a:rPr lang="en-IN" sz="1300" b="1" u="none" strike="noStrike">
                          <a:solidFill>
                            <a:schemeClr val="bg1"/>
                          </a:solidFill>
                          <a:effectLst/>
                          <a:latin typeface="Cambria" panose="02040503050406030204" pitchFamily="18" charset="0"/>
                          <a:ea typeface="Cambria" panose="02040503050406030204" pitchFamily="18" charset="0"/>
                        </a:rPr>
                        <a:t>Page No.</a:t>
                      </a:r>
                      <a:endParaRPr lang="en-IN" sz="1300" b="1" i="0" u="none" strike="noStrike">
                        <a:solidFill>
                          <a:schemeClr val="bg1"/>
                        </a:solidFill>
                        <a:effectLst/>
                        <a:latin typeface="Cambria" panose="02040503050406030204" pitchFamily="18" charset="0"/>
                        <a:ea typeface="Cambria" panose="02040503050406030204" pitchFamily="18" charset="0"/>
                      </a:endParaRPr>
                    </a:p>
                  </a:txBody>
                  <a:tcPr marL="2388" marR="2388" marT="2388" marB="0" anchor="ctr">
                    <a:lnL w="12700" cap="flat" cmpd="sng" algn="ctr">
                      <a:solidFill>
                        <a:schemeClr val="bg1"/>
                      </a:solidFill>
                      <a:prstDash val="solid"/>
                      <a:round/>
                      <a:headEnd type="none" w="med" len="med"/>
                      <a:tailEnd type="none" w="med" len="med"/>
                    </a:lnL>
                    <a:lnB w="12700" cap="flat" cmpd="sng" algn="ctr">
                      <a:solidFill>
                        <a:schemeClr val="bg1"/>
                      </a:solidFill>
                      <a:prstDash val="solid"/>
                      <a:round/>
                      <a:headEnd type="none" w="med" len="med"/>
                      <a:tailEnd type="none" w="med" len="med"/>
                    </a:lnB>
                    <a:solidFill>
                      <a:schemeClr val="tx1"/>
                    </a:solidFill>
                  </a:tcPr>
                </a:tc>
                <a:extLst>
                  <a:ext uri="{0D108BD9-81ED-4DB2-BD59-A6C34878D82A}">
                    <a16:rowId xmlns:a16="http://schemas.microsoft.com/office/drawing/2014/main" val="2072494312"/>
                  </a:ext>
                </a:extLst>
              </a:tr>
              <a:tr h="200698">
                <a:tc>
                  <a:txBody>
                    <a:bodyPr/>
                    <a:lstStyle/>
                    <a:p>
                      <a:pPr algn="l" fontAlgn="b"/>
                      <a:r>
                        <a:rPr lang="en-IN" sz="1200" b="0" u="none" strike="noStrike" dirty="0">
                          <a:solidFill>
                            <a:srgbClr val="000000"/>
                          </a:solidFill>
                          <a:effectLst/>
                          <a:latin typeface="Cambria" panose="02040503050406030204" pitchFamily="18" charset="0"/>
                          <a:ea typeface="Cambria" panose="02040503050406030204" pitchFamily="18" charset="0"/>
                          <a:hlinkClick r:id="rId2" action="ppaction://hlinksldjump"/>
                        </a:rPr>
                        <a:t>Equity Update</a:t>
                      </a:r>
                      <a:endParaRPr lang="en-IN" sz="1200" b="0" i="0" u="none" strike="noStrike" dirty="0">
                        <a:solidFill>
                          <a:srgbClr val="000000"/>
                        </a:solidFill>
                        <a:effectLst/>
                        <a:latin typeface="Cambria" panose="02040503050406030204" pitchFamily="18" charset="0"/>
                        <a:ea typeface="Cambria" panose="02040503050406030204" pitchFamily="18" charset="0"/>
                      </a:endParaRPr>
                    </a:p>
                  </a:txBody>
                  <a:tcPr marL="72000" marR="2388" marT="2388" marB="0" anchor="ctr">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solidFill>
                  </a:tcPr>
                </a:tc>
                <a:tc>
                  <a:txBody>
                    <a:bodyPr/>
                    <a:lstStyle/>
                    <a:p>
                      <a:pPr algn="ctr" fontAlgn="b"/>
                      <a:r>
                        <a:rPr lang="en-US" sz="1200" b="0" i="0" u="none" strike="noStrike" dirty="0">
                          <a:solidFill>
                            <a:srgbClr val="000000"/>
                          </a:solidFill>
                          <a:effectLst/>
                          <a:latin typeface="Cambria" panose="02040503050406030204" pitchFamily="18" charset="0"/>
                          <a:ea typeface="Cambria" panose="02040503050406030204" pitchFamily="18" charset="0"/>
                        </a:rPr>
                        <a:t>5-6</a:t>
                      </a:r>
                      <a:endParaRPr lang="en-IN" sz="1200" b="0" i="0" u="none" strike="noStrike" dirty="0">
                        <a:solidFill>
                          <a:srgbClr val="000000"/>
                        </a:solidFill>
                        <a:effectLst/>
                        <a:latin typeface="Cambria" panose="02040503050406030204" pitchFamily="18" charset="0"/>
                        <a:ea typeface="Cambria" panose="02040503050406030204" pitchFamily="18" charset="0"/>
                      </a:endParaRPr>
                    </a:p>
                  </a:txBody>
                  <a:tcPr marL="2388" marR="2388" marT="2388" marB="0" anchor="ctr">
                    <a:lnL w="12700" cap="flat" cmpd="sng" algn="ctr">
                      <a:solidFill>
                        <a:schemeClr val="bg1"/>
                      </a:solidFill>
                      <a:prstDash val="solid"/>
                      <a:round/>
                      <a:headEnd type="none" w="med" len="med"/>
                      <a:tailEnd type="none" w="med" len="med"/>
                    </a:lnL>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solidFill>
                  </a:tcPr>
                </a:tc>
                <a:extLst>
                  <a:ext uri="{0D108BD9-81ED-4DB2-BD59-A6C34878D82A}">
                    <a16:rowId xmlns:a16="http://schemas.microsoft.com/office/drawing/2014/main" val="4216196472"/>
                  </a:ext>
                </a:extLst>
              </a:tr>
              <a:tr h="200698">
                <a:tc>
                  <a:txBody>
                    <a:bodyPr/>
                    <a:lstStyle/>
                    <a:p>
                      <a:pPr algn="l" fontAlgn="b"/>
                      <a:r>
                        <a:rPr lang="en-IN" sz="1200" b="0" u="none" strike="noStrike" dirty="0">
                          <a:solidFill>
                            <a:srgbClr val="0070C0"/>
                          </a:solidFill>
                          <a:effectLst/>
                          <a:latin typeface="Cambria" panose="02040503050406030204" pitchFamily="18" charset="0"/>
                          <a:ea typeface="Cambria" panose="02040503050406030204" pitchFamily="18" charset="0"/>
                          <a:hlinkClick r:id="rId3" action="ppaction://hlinksldjump">
                            <a:extLst>
                              <a:ext uri="{A12FA001-AC4F-418D-AE19-62706E023703}">
                                <ahyp:hlinkClr xmlns:ahyp="http://schemas.microsoft.com/office/drawing/2018/hyperlinkcolor" val="tx"/>
                              </a:ext>
                            </a:extLst>
                          </a:hlinkClick>
                        </a:rPr>
                        <a:t>Debt Update</a:t>
                      </a:r>
                      <a:endParaRPr lang="en-IN" sz="1200" b="0" i="0" u="none" strike="noStrike" dirty="0">
                        <a:solidFill>
                          <a:srgbClr val="0070C0"/>
                        </a:solidFill>
                        <a:effectLst/>
                        <a:latin typeface="Cambria" panose="02040503050406030204" pitchFamily="18" charset="0"/>
                        <a:ea typeface="Cambria" panose="02040503050406030204" pitchFamily="18" charset="0"/>
                      </a:endParaRPr>
                    </a:p>
                  </a:txBody>
                  <a:tcPr marL="72000" marR="2388" marT="2388" marB="0" anchor="ctr">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85000"/>
                      </a:schemeClr>
                    </a:solidFill>
                  </a:tcPr>
                </a:tc>
                <a:tc>
                  <a:txBody>
                    <a:bodyPr/>
                    <a:lstStyle/>
                    <a:p>
                      <a:pPr algn="ctr" fontAlgn="b"/>
                      <a:r>
                        <a:rPr lang="en-US" sz="1200" b="0" i="0" u="none" strike="noStrike" dirty="0">
                          <a:solidFill>
                            <a:srgbClr val="000000"/>
                          </a:solidFill>
                          <a:effectLst/>
                          <a:latin typeface="Cambria" panose="02040503050406030204" pitchFamily="18" charset="0"/>
                          <a:ea typeface="Cambria" panose="02040503050406030204" pitchFamily="18" charset="0"/>
                        </a:rPr>
                        <a:t>7</a:t>
                      </a:r>
                      <a:endParaRPr lang="en-IN" sz="1200" b="0" i="0" u="none" strike="noStrike" dirty="0">
                        <a:solidFill>
                          <a:srgbClr val="000000"/>
                        </a:solidFill>
                        <a:effectLst/>
                        <a:latin typeface="Cambria" panose="02040503050406030204" pitchFamily="18" charset="0"/>
                        <a:ea typeface="Cambria" panose="02040503050406030204" pitchFamily="18" charset="0"/>
                      </a:endParaRPr>
                    </a:p>
                  </a:txBody>
                  <a:tcPr marL="2388" marR="2388" marT="2388" marB="0" anchor="ctr">
                    <a:lnL w="12700" cap="flat" cmpd="sng" algn="ctr">
                      <a:solidFill>
                        <a:schemeClr val="bg1"/>
                      </a:solidFill>
                      <a:prstDash val="solid"/>
                      <a:round/>
                      <a:headEnd type="none" w="med" len="med"/>
                      <a:tailEnd type="none" w="med" len="med"/>
                    </a:lnL>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2121244862"/>
                  </a:ext>
                </a:extLst>
              </a:tr>
              <a:tr h="200698">
                <a:tc>
                  <a:txBody>
                    <a:bodyPr/>
                    <a:lstStyle/>
                    <a:p>
                      <a:pPr algn="l" fontAlgn="b"/>
                      <a:r>
                        <a:rPr lang="en-IN" sz="1200" b="0" u="none" strike="noStrike" dirty="0">
                          <a:solidFill>
                            <a:srgbClr val="000000"/>
                          </a:solidFill>
                          <a:effectLst/>
                          <a:latin typeface="Cambria" panose="02040503050406030204" pitchFamily="18" charset="0"/>
                          <a:ea typeface="Cambria" panose="02040503050406030204" pitchFamily="18" charset="0"/>
                          <a:hlinkClick r:id="rId4" action="ppaction://hlinksldjump"/>
                        </a:rPr>
                        <a:t>Commodity Update</a:t>
                      </a:r>
                      <a:endParaRPr lang="en-IN" sz="1200" b="0" i="0" u="none" strike="noStrike" dirty="0">
                        <a:solidFill>
                          <a:srgbClr val="000000"/>
                        </a:solidFill>
                        <a:effectLst/>
                        <a:latin typeface="Cambria" panose="02040503050406030204" pitchFamily="18" charset="0"/>
                        <a:ea typeface="Cambria" panose="02040503050406030204" pitchFamily="18" charset="0"/>
                      </a:endParaRPr>
                    </a:p>
                  </a:txBody>
                  <a:tcPr marL="72000" marR="2388" marT="2388" marB="0" anchor="ctr">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solidFill>
                  </a:tcPr>
                </a:tc>
                <a:tc>
                  <a:txBody>
                    <a:bodyPr/>
                    <a:lstStyle/>
                    <a:p>
                      <a:pPr algn="ctr" fontAlgn="b"/>
                      <a:r>
                        <a:rPr lang="en-US" sz="1200" b="0" i="0" u="none" strike="noStrike" dirty="0">
                          <a:solidFill>
                            <a:srgbClr val="000000"/>
                          </a:solidFill>
                          <a:effectLst/>
                          <a:latin typeface="Cambria" panose="02040503050406030204" pitchFamily="18" charset="0"/>
                          <a:ea typeface="Cambria" panose="02040503050406030204" pitchFamily="18" charset="0"/>
                        </a:rPr>
                        <a:t>8-9</a:t>
                      </a:r>
                      <a:endParaRPr lang="en-IN" sz="1200" b="0" i="0" u="none" strike="noStrike" dirty="0">
                        <a:solidFill>
                          <a:srgbClr val="000000"/>
                        </a:solidFill>
                        <a:effectLst/>
                        <a:latin typeface="Cambria" panose="02040503050406030204" pitchFamily="18" charset="0"/>
                        <a:ea typeface="Cambria" panose="02040503050406030204" pitchFamily="18" charset="0"/>
                      </a:endParaRPr>
                    </a:p>
                  </a:txBody>
                  <a:tcPr marL="2388" marR="2388" marT="2388" marB="0" anchor="ctr">
                    <a:lnL w="12700" cap="flat" cmpd="sng" algn="ctr">
                      <a:solidFill>
                        <a:schemeClr val="bg1"/>
                      </a:solidFill>
                      <a:prstDash val="solid"/>
                      <a:round/>
                      <a:headEnd type="none" w="med" len="med"/>
                      <a:tailEnd type="none" w="med" len="med"/>
                    </a:lnL>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solidFill>
                  </a:tcPr>
                </a:tc>
                <a:extLst>
                  <a:ext uri="{0D108BD9-81ED-4DB2-BD59-A6C34878D82A}">
                    <a16:rowId xmlns:a16="http://schemas.microsoft.com/office/drawing/2014/main" val="600520120"/>
                  </a:ext>
                </a:extLst>
              </a:tr>
              <a:tr h="200698">
                <a:tc>
                  <a:txBody>
                    <a:bodyPr/>
                    <a:lstStyle/>
                    <a:p>
                      <a:pPr algn="l" fontAlgn="b"/>
                      <a:r>
                        <a:rPr lang="en-IN" sz="1200" b="0" u="none" strike="noStrike" dirty="0">
                          <a:solidFill>
                            <a:srgbClr val="000000"/>
                          </a:solidFill>
                          <a:effectLst/>
                          <a:latin typeface="Cambria" panose="02040503050406030204" pitchFamily="18" charset="0"/>
                          <a:ea typeface="Cambria" panose="02040503050406030204" pitchFamily="18" charset="0"/>
                          <a:hlinkClick r:id="rId5" action="ppaction://hlinksldjump"/>
                        </a:rPr>
                        <a:t>Overall Market Update</a:t>
                      </a:r>
                      <a:endParaRPr lang="en-IN" sz="1200" b="0" i="0" u="none" strike="noStrike" dirty="0">
                        <a:solidFill>
                          <a:srgbClr val="000000"/>
                        </a:solidFill>
                        <a:effectLst/>
                        <a:latin typeface="Cambria" panose="02040503050406030204" pitchFamily="18" charset="0"/>
                        <a:ea typeface="Cambria" panose="02040503050406030204" pitchFamily="18" charset="0"/>
                      </a:endParaRPr>
                    </a:p>
                  </a:txBody>
                  <a:tcPr marL="72000" marR="2388" marT="2388" marB="0" anchor="ctr">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85000"/>
                      </a:schemeClr>
                    </a:solidFill>
                  </a:tcPr>
                </a:tc>
                <a:tc>
                  <a:txBody>
                    <a:bodyPr/>
                    <a:lstStyle/>
                    <a:p>
                      <a:pPr algn="ctr" fontAlgn="b"/>
                      <a:r>
                        <a:rPr lang="en-US" sz="1200" b="0" i="0" u="none" strike="noStrike" dirty="0">
                          <a:solidFill>
                            <a:srgbClr val="000000"/>
                          </a:solidFill>
                          <a:effectLst/>
                          <a:latin typeface="Cambria" panose="02040503050406030204" pitchFamily="18" charset="0"/>
                          <a:ea typeface="Cambria" panose="02040503050406030204" pitchFamily="18" charset="0"/>
                        </a:rPr>
                        <a:t>10</a:t>
                      </a:r>
                      <a:endParaRPr lang="en-IN" sz="1200" b="0" i="0" u="none" strike="noStrike" dirty="0">
                        <a:solidFill>
                          <a:srgbClr val="000000"/>
                        </a:solidFill>
                        <a:effectLst/>
                        <a:latin typeface="Cambria" panose="02040503050406030204" pitchFamily="18" charset="0"/>
                        <a:ea typeface="Cambria" panose="02040503050406030204" pitchFamily="18" charset="0"/>
                      </a:endParaRPr>
                    </a:p>
                  </a:txBody>
                  <a:tcPr marL="2388" marR="2388" marT="2388" marB="0" anchor="ctr">
                    <a:lnL w="12700" cap="flat" cmpd="sng" algn="ctr">
                      <a:solidFill>
                        <a:schemeClr val="bg1"/>
                      </a:solidFill>
                      <a:prstDash val="solid"/>
                      <a:round/>
                      <a:headEnd type="none" w="med" len="med"/>
                      <a:tailEnd type="none" w="med" len="med"/>
                    </a:lnL>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4280812434"/>
                  </a:ext>
                </a:extLst>
              </a:tr>
              <a:tr h="200698">
                <a:tc>
                  <a:txBody>
                    <a:bodyPr/>
                    <a:lstStyle/>
                    <a:p>
                      <a:pPr algn="l" fontAlgn="b"/>
                      <a:r>
                        <a:rPr lang="en-IN" sz="1200" b="0" u="none" strike="noStrike" dirty="0">
                          <a:solidFill>
                            <a:srgbClr val="000000"/>
                          </a:solidFill>
                          <a:effectLst/>
                          <a:latin typeface="Cambria" panose="02040503050406030204" pitchFamily="18" charset="0"/>
                          <a:ea typeface="Cambria" panose="02040503050406030204" pitchFamily="18" charset="0"/>
                        </a:rPr>
                        <a:t>Equity Products &amp; Performances</a:t>
                      </a:r>
                      <a:endParaRPr lang="en-IN" sz="1200" b="0" i="0" u="none" strike="noStrike" dirty="0">
                        <a:solidFill>
                          <a:srgbClr val="000000"/>
                        </a:solidFill>
                        <a:effectLst/>
                        <a:latin typeface="Cambria" panose="02040503050406030204" pitchFamily="18" charset="0"/>
                        <a:ea typeface="Cambria" panose="02040503050406030204" pitchFamily="18" charset="0"/>
                      </a:endParaRPr>
                    </a:p>
                  </a:txBody>
                  <a:tcPr marL="72000" marR="2388" marT="2388" marB="0" anchor="ctr">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solidFill>
                  </a:tcPr>
                </a:tc>
                <a:tc>
                  <a:txBody>
                    <a:bodyPr/>
                    <a:lstStyle/>
                    <a:p>
                      <a:pPr algn="ctr" fontAlgn="b"/>
                      <a:r>
                        <a:rPr lang="en-IN" sz="1200" b="0" u="none" strike="noStrike" dirty="0">
                          <a:solidFill>
                            <a:srgbClr val="000000"/>
                          </a:solidFill>
                          <a:effectLst/>
                          <a:latin typeface="Cambria" panose="02040503050406030204" pitchFamily="18" charset="0"/>
                          <a:ea typeface="Cambria" panose="02040503050406030204" pitchFamily="18" charset="0"/>
                        </a:rPr>
                        <a:t> </a:t>
                      </a:r>
                      <a:endParaRPr lang="en-IN" sz="1200" b="0" i="0" u="none" strike="noStrike" dirty="0">
                        <a:solidFill>
                          <a:srgbClr val="000000"/>
                        </a:solidFill>
                        <a:effectLst/>
                        <a:latin typeface="Cambria" panose="02040503050406030204" pitchFamily="18" charset="0"/>
                        <a:ea typeface="Cambria" panose="02040503050406030204" pitchFamily="18" charset="0"/>
                      </a:endParaRPr>
                    </a:p>
                  </a:txBody>
                  <a:tcPr marL="2388" marR="2388" marT="2388" marB="0" anchor="ctr">
                    <a:lnL w="12700" cap="flat" cmpd="sng" algn="ctr">
                      <a:solidFill>
                        <a:schemeClr val="bg1"/>
                      </a:solidFill>
                      <a:prstDash val="solid"/>
                      <a:round/>
                      <a:headEnd type="none" w="med" len="med"/>
                      <a:tailEnd type="none" w="med" len="med"/>
                    </a:lnL>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solidFill>
                  </a:tcPr>
                </a:tc>
                <a:extLst>
                  <a:ext uri="{0D108BD9-81ED-4DB2-BD59-A6C34878D82A}">
                    <a16:rowId xmlns:a16="http://schemas.microsoft.com/office/drawing/2014/main" val="4094045848"/>
                  </a:ext>
                </a:extLst>
              </a:tr>
              <a:tr h="200698">
                <a:tc>
                  <a:txBody>
                    <a:bodyPr/>
                    <a:lstStyle/>
                    <a:p>
                      <a:pPr marL="285750" indent="-285750" algn="l" fontAlgn="b">
                        <a:buFont typeface="Arial" panose="020B0604020202020204" pitchFamily="34" charset="0"/>
                        <a:buChar char="•"/>
                      </a:pPr>
                      <a:r>
                        <a:rPr lang="en-IN" sz="1200" b="0" u="none" strike="noStrike" dirty="0">
                          <a:solidFill>
                            <a:srgbClr val="0070C0"/>
                          </a:solidFill>
                          <a:effectLst/>
                          <a:latin typeface="Cambria" panose="02040503050406030204" pitchFamily="18" charset="0"/>
                          <a:ea typeface="Cambria" panose="02040503050406030204" pitchFamily="18" charset="0"/>
                          <a:hlinkClick r:id="rId6" action="ppaction://hlinksldjump">
                            <a:extLst>
                              <a:ext uri="{A12FA001-AC4F-418D-AE19-62706E023703}">
                                <ahyp:hlinkClr xmlns:ahyp="http://schemas.microsoft.com/office/drawing/2018/hyperlinkcolor" val="tx"/>
                              </a:ext>
                            </a:extLst>
                          </a:hlinkClick>
                        </a:rPr>
                        <a:t>Mutual Funds – Equity</a:t>
                      </a:r>
                      <a:endParaRPr lang="en-IN" sz="1200" b="0" i="0" u="none" strike="noStrike" dirty="0">
                        <a:solidFill>
                          <a:srgbClr val="0070C0"/>
                        </a:solidFill>
                        <a:effectLst/>
                        <a:latin typeface="Cambria" panose="02040503050406030204" pitchFamily="18" charset="0"/>
                        <a:ea typeface="Cambria" panose="02040503050406030204" pitchFamily="18" charset="0"/>
                      </a:endParaRPr>
                    </a:p>
                  </a:txBody>
                  <a:tcPr marL="288000" marR="2388" marT="2388" marB="0" anchor="ctr">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85000"/>
                      </a:schemeClr>
                    </a:solidFill>
                  </a:tcPr>
                </a:tc>
                <a:tc>
                  <a:txBody>
                    <a:bodyPr/>
                    <a:lstStyle/>
                    <a:p>
                      <a:pPr algn="ctr" fontAlgn="b"/>
                      <a:r>
                        <a:rPr lang="en-IN" sz="1200" b="0" u="none" strike="noStrike" dirty="0">
                          <a:solidFill>
                            <a:srgbClr val="000000"/>
                          </a:solidFill>
                          <a:effectLst/>
                          <a:latin typeface="Cambria" panose="02040503050406030204" pitchFamily="18" charset="0"/>
                          <a:ea typeface="Cambria" panose="02040503050406030204" pitchFamily="18" charset="0"/>
                        </a:rPr>
                        <a:t>12-17</a:t>
                      </a:r>
                      <a:endParaRPr lang="en-IN" sz="1200" b="0" i="0" u="none" strike="noStrike" dirty="0">
                        <a:solidFill>
                          <a:srgbClr val="000000"/>
                        </a:solidFill>
                        <a:effectLst/>
                        <a:latin typeface="Cambria" panose="02040503050406030204" pitchFamily="18" charset="0"/>
                        <a:ea typeface="Cambria" panose="02040503050406030204" pitchFamily="18" charset="0"/>
                      </a:endParaRPr>
                    </a:p>
                  </a:txBody>
                  <a:tcPr marL="2388" marR="2388" marT="2388" marB="0" anchor="ctr">
                    <a:lnL w="12700" cap="flat" cmpd="sng" algn="ctr">
                      <a:solidFill>
                        <a:schemeClr val="bg1"/>
                      </a:solidFill>
                      <a:prstDash val="solid"/>
                      <a:round/>
                      <a:headEnd type="none" w="med" len="med"/>
                      <a:tailEnd type="none" w="med" len="med"/>
                    </a:lnL>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909838420"/>
                  </a:ext>
                </a:extLst>
              </a:tr>
              <a:tr h="200698">
                <a:tc>
                  <a:txBody>
                    <a:bodyPr/>
                    <a:lstStyle/>
                    <a:p>
                      <a:pPr marL="285750" indent="-285750" algn="l" fontAlgn="b">
                        <a:buFont typeface="Arial" panose="020B0604020202020204" pitchFamily="34" charset="0"/>
                        <a:buChar char="•"/>
                      </a:pPr>
                      <a:r>
                        <a:rPr lang="en-IN" sz="1200" b="0" u="none" strike="noStrike" dirty="0">
                          <a:solidFill>
                            <a:srgbClr val="0070C0"/>
                          </a:solidFill>
                          <a:effectLst/>
                          <a:latin typeface="Cambria" panose="02040503050406030204" pitchFamily="18" charset="0"/>
                          <a:ea typeface="Cambria" panose="02040503050406030204" pitchFamily="18" charset="0"/>
                          <a:hlinkClick r:id="rId7" action="ppaction://hlinksldjump">
                            <a:extLst>
                              <a:ext uri="{A12FA001-AC4F-418D-AE19-62706E023703}">
                                <ahyp:hlinkClr xmlns:ahyp="http://schemas.microsoft.com/office/drawing/2018/hyperlinkcolor" val="tx"/>
                              </a:ext>
                            </a:extLst>
                          </a:hlinkClick>
                        </a:rPr>
                        <a:t>PMS  Performance Summary– Equity</a:t>
                      </a:r>
                      <a:endParaRPr lang="en-IN" sz="1200" b="0" i="0" u="none" strike="noStrike" dirty="0">
                        <a:solidFill>
                          <a:srgbClr val="0070C0"/>
                        </a:solidFill>
                        <a:effectLst/>
                        <a:latin typeface="Cambria" panose="02040503050406030204" pitchFamily="18" charset="0"/>
                        <a:ea typeface="Cambria" panose="02040503050406030204" pitchFamily="18" charset="0"/>
                      </a:endParaRPr>
                    </a:p>
                  </a:txBody>
                  <a:tcPr marL="288000" marR="2388" marT="2388" marB="0" anchor="ctr">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solidFill>
                  </a:tcPr>
                </a:tc>
                <a:tc>
                  <a:txBody>
                    <a:bodyPr/>
                    <a:lstStyle/>
                    <a:p>
                      <a:pPr algn="ctr" fontAlgn="b"/>
                      <a:r>
                        <a:rPr lang="en-IN" sz="1200" b="0" u="none" strike="noStrike" dirty="0">
                          <a:solidFill>
                            <a:srgbClr val="000000"/>
                          </a:solidFill>
                          <a:effectLst/>
                          <a:latin typeface="Cambria" panose="02040503050406030204" pitchFamily="18" charset="0"/>
                          <a:ea typeface="Cambria" panose="02040503050406030204" pitchFamily="18" charset="0"/>
                        </a:rPr>
                        <a:t>18-19</a:t>
                      </a:r>
                      <a:endParaRPr lang="en-IN" sz="1200" b="0" i="0" u="none" strike="noStrike" dirty="0">
                        <a:solidFill>
                          <a:srgbClr val="000000"/>
                        </a:solidFill>
                        <a:effectLst/>
                        <a:latin typeface="Cambria" panose="02040503050406030204" pitchFamily="18" charset="0"/>
                        <a:ea typeface="Cambria" panose="02040503050406030204" pitchFamily="18" charset="0"/>
                      </a:endParaRPr>
                    </a:p>
                  </a:txBody>
                  <a:tcPr marL="2388" marR="2388" marT="2388" marB="0" anchor="ctr">
                    <a:lnL w="12700" cap="flat" cmpd="sng" algn="ctr">
                      <a:solidFill>
                        <a:schemeClr val="bg1"/>
                      </a:solidFill>
                      <a:prstDash val="solid"/>
                      <a:round/>
                      <a:headEnd type="none" w="med" len="med"/>
                      <a:tailEnd type="none" w="med" len="med"/>
                    </a:lnL>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solidFill>
                  </a:tcPr>
                </a:tc>
                <a:extLst>
                  <a:ext uri="{0D108BD9-81ED-4DB2-BD59-A6C34878D82A}">
                    <a16:rowId xmlns:a16="http://schemas.microsoft.com/office/drawing/2014/main" val="715606153"/>
                  </a:ext>
                </a:extLst>
              </a:tr>
              <a:tr h="200698">
                <a:tc>
                  <a:txBody>
                    <a:bodyPr/>
                    <a:lstStyle/>
                    <a:p>
                      <a:pPr marL="285750" marR="0" lvl="0" indent="-285750" algn="l" defTabSz="914400" rtl="0" eaLnBrk="1" fontAlgn="b" latinLnBrk="0" hangingPunct="1">
                        <a:lnSpc>
                          <a:spcPct val="100000"/>
                        </a:lnSpc>
                        <a:spcBef>
                          <a:spcPts val="0"/>
                        </a:spcBef>
                        <a:spcAft>
                          <a:spcPts val="0"/>
                        </a:spcAft>
                        <a:buClrTx/>
                        <a:buSzTx/>
                        <a:buFont typeface="Wingdings" panose="05000000000000000000" pitchFamily="2" charset="2"/>
                        <a:buChar char="Ø"/>
                        <a:tabLst/>
                        <a:defRPr/>
                      </a:pPr>
                      <a:r>
                        <a:rPr lang="en-US" sz="1200" b="0" u="sng" strike="noStrike" dirty="0">
                          <a:solidFill>
                            <a:srgbClr val="0070C0"/>
                          </a:solidFill>
                          <a:effectLst/>
                          <a:latin typeface="Cambria" panose="02040503050406030204" pitchFamily="18" charset="0"/>
                          <a:ea typeface="Cambria" panose="02040503050406030204" pitchFamily="18" charset="0"/>
                          <a:hlinkClick r:id="rId8" action="ppaction://hlinksldjump"/>
                        </a:rPr>
                        <a:t>ICICI Prudential Large cap</a:t>
                      </a:r>
                      <a:endParaRPr lang="en-US" sz="1200" b="0" u="sng" strike="noStrike" dirty="0">
                        <a:solidFill>
                          <a:srgbClr val="0070C0"/>
                        </a:solidFill>
                        <a:effectLst/>
                        <a:latin typeface="Cambria" panose="02040503050406030204" pitchFamily="18" charset="0"/>
                        <a:ea typeface="Cambria" panose="02040503050406030204" pitchFamily="18" charset="0"/>
                      </a:endParaRPr>
                    </a:p>
                  </a:txBody>
                  <a:tcPr marL="360000" marR="2388" marT="2388" marB="0" anchor="ctr">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85000"/>
                      </a:schemeClr>
                    </a:solidFill>
                  </a:tcPr>
                </a:tc>
                <a:tc>
                  <a:txBody>
                    <a:bodyPr/>
                    <a:lstStyle/>
                    <a:p>
                      <a:pPr algn="ctr" fontAlgn="b"/>
                      <a:r>
                        <a:rPr lang="en-US" sz="1200" b="0" i="0" u="none" strike="noStrike" dirty="0">
                          <a:solidFill>
                            <a:srgbClr val="000000"/>
                          </a:solidFill>
                          <a:effectLst/>
                          <a:latin typeface="Cambria" panose="02040503050406030204" pitchFamily="18" charset="0"/>
                          <a:ea typeface="Cambria" panose="02040503050406030204" pitchFamily="18" charset="0"/>
                        </a:rPr>
                        <a:t>20</a:t>
                      </a:r>
                      <a:endParaRPr lang="en-IN" sz="1200" b="0" i="0" u="none" strike="noStrike" dirty="0">
                        <a:solidFill>
                          <a:srgbClr val="000000"/>
                        </a:solidFill>
                        <a:effectLst/>
                        <a:latin typeface="Cambria" panose="02040503050406030204" pitchFamily="18" charset="0"/>
                        <a:ea typeface="Cambria" panose="02040503050406030204" pitchFamily="18" charset="0"/>
                      </a:endParaRPr>
                    </a:p>
                  </a:txBody>
                  <a:tcPr marL="2388" marR="2388" marT="2388" marB="0" anchor="ctr">
                    <a:lnL w="12700" cap="flat" cmpd="sng" algn="ctr">
                      <a:solidFill>
                        <a:schemeClr val="bg1"/>
                      </a:solidFill>
                      <a:prstDash val="solid"/>
                      <a:round/>
                      <a:headEnd type="none" w="med" len="med"/>
                      <a:tailEnd type="none" w="med" len="med"/>
                    </a:lnL>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2991038583"/>
                  </a:ext>
                </a:extLst>
              </a:tr>
              <a:tr h="200698">
                <a:tc>
                  <a:txBody>
                    <a:bodyPr/>
                    <a:lstStyle/>
                    <a:p>
                      <a:pPr marL="285750" marR="0" lvl="0" indent="-285750" algn="l" defTabSz="914400" rtl="0" eaLnBrk="1" fontAlgn="b" latinLnBrk="0" hangingPunct="1">
                        <a:lnSpc>
                          <a:spcPct val="100000"/>
                        </a:lnSpc>
                        <a:spcBef>
                          <a:spcPts val="0"/>
                        </a:spcBef>
                        <a:spcAft>
                          <a:spcPts val="0"/>
                        </a:spcAft>
                        <a:buClrTx/>
                        <a:buSzTx/>
                        <a:buFont typeface="Wingdings" panose="05000000000000000000" pitchFamily="2" charset="2"/>
                        <a:buChar char="Ø"/>
                        <a:tabLst/>
                        <a:defRPr/>
                      </a:pPr>
                      <a:r>
                        <a:rPr lang="en-US" sz="1200" b="0" u="none" strike="noStrike" dirty="0">
                          <a:solidFill>
                            <a:srgbClr val="0070C0"/>
                          </a:solidFill>
                          <a:effectLst/>
                          <a:latin typeface="Cambria" panose="02040503050406030204" pitchFamily="18" charset="0"/>
                          <a:ea typeface="Cambria" panose="02040503050406030204" pitchFamily="18" charset="0"/>
                          <a:hlinkClick r:id="rId9" action="ppaction://hlinksldjump">
                            <a:extLst>
                              <a:ext uri="{A12FA001-AC4F-418D-AE19-62706E023703}">
                                <ahyp:hlinkClr xmlns:ahyp="http://schemas.microsoft.com/office/drawing/2018/hyperlinkcolor" val="tx"/>
                              </a:ext>
                            </a:extLst>
                          </a:hlinkClick>
                        </a:rPr>
                        <a:t>Renaissance Opportunities</a:t>
                      </a:r>
                      <a:endParaRPr lang="en-US" sz="1200" b="0" u="none" strike="noStrike" dirty="0">
                        <a:solidFill>
                          <a:srgbClr val="0070C0"/>
                        </a:solidFill>
                        <a:effectLst/>
                        <a:latin typeface="Cambria" panose="02040503050406030204" pitchFamily="18" charset="0"/>
                        <a:ea typeface="Cambria" panose="02040503050406030204" pitchFamily="18" charset="0"/>
                      </a:endParaRPr>
                    </a:p>
                  </a:txBody>
                  <a:tcPr marL="360000" marR="2388" marT="2388" marB="0" anchor="ctr">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solidFill>
                  </a:tcPr>
                </a:tc>
                <a:tc>
                  <a:txBody>
                    <a:bodyPr/>
                    <a:lstStyle/>
                    <a:p>
                      <a:pPr algn="ctr" fontAlgn="b"/>
                      <a:r>
                        <a:rPr lang="en-IN" sz="1200" b="0" i="0" u="none" strike="noStrike" dirty="0">
                          <a:solidFill>
                            <a:srgbClr val="000000"/>
                          </a:solidFill>
                          <a:effectLst/>
                          <a:latin typeface="Cambria" panose="02040503050406030204" pitchFamily="18" charset="0"/>
                          <a:ea typeface="Cambria" panose="02040503050406030204" pitchFamily="18" charset="0"/>
                        </a:rPr>
                        <a:t>21</a:t>
                      </a:r>
                    </a:p>
                  </a:txBody>
                  <a:tcPr marL="2388" marR="2388" marT="2388" marB="0" anchor="ctr">
                    <a:lnL w="12700" cap="flat" cmpd="sng" algn="ctr">
                      <a:solidFill>
                        <a:schemeClr val="bg1"/>
                      </a:solidFill>
                      <a:prstDash val="solid"/>
                      <a:round/>
                      <a:headEnd type="none" w="med" len="med"/>
                      <a:tailEnd type="none" w="med" len="med"/>
                    </a:lnL>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solidFill>
                  </a:tcPr>
                </a:tc>
                <a:extLst>
                  <a:ext uri="{0D108BD9-81ED-4DB2-BD59-A6C34878D82A}">
                    <a16:rowId xmlns:a16="http://schemas.microsoft.com/office/drawing/2014/main" val="1534620596"/>
                  </a:ext>
                </a:extLst>
              </a:tr>
              <a:tr h="200698">
                <a:tc>
                  <a:txBody>
                    <a:bodyPr/>
                    <a:lstStyle/>
                    <a:p>
                      <a:pPr marL="285750" marR="0" lvl="0" indent="-285750" algn="l" defTabSz="914400" rtl="0" eaLnBrk="1" fontAlgn="b" latinLnBrk="0" hangingPunct="1">
                        <a:lnSpc>
                          <a:spcPct val="100000"/>
                        </a:lnSpc>
                        <a:spcBef>
                          <a:spcPts val="0"/>
                        </a:spcBef>
                        <a:spcAft>
                          <a:spcPts val="0"/>
                        </a:spcAft>
                        <a:buClrTx/>
                        <a:buSzTx/>
                        <a:buFont typeface="Wingdings" panose="05000000000000000000" pitchFamily="2" charset="2"/>
                        <a:buChar char="Ø"/>
                        <a:tabLst/>
                        <a:defRPr/>
                      </a:pPr>
                      <a:r>
                        <a:rPr lang="en-US" sz="1200" b="0" i="0" u="sng" strike="noStrike" kern="1200" dirty="0">
                          <a:solidFill>
                            <a:srgbClr val="0070C0"/>
                          </a:solidFill>
                          <a:effectLst/>
                          <a:latin typeface="Cambria" panose="02040503050406030204" pitchFamily="18" charset="0"/>
                          <a:ea typeface="Cambria" panose="02040503050406030204" pitchFamily="18" charset="0"/>
                          <a:cs typeface="+mn-cs"/>
                          <a:hlinkClick r:id="rId10" action="ppaction://hlinksldjump">
                            <a:extLst>
                              <a:ext uri="{A12FA001-AC4F-418D-AE19-62706E023703}">
                                <ahyp:hlinkClr xmlns:ahyp="http://schemas.microsoft.com/office/drawing/2018/hyperlinkcolor" val="tx"/>
                              </a:ext>
                            </a:extLst>
                          </a:hlinkClick>
                        </a:rPr>
                        <a:t>Buoyant Capital – Opportunities Strategy</a:t>
                      </a:r>
                      <a:endParaRPr lang="en-IN" sz="1200" b="0" i="0" u="sng" strike="noStrike" kern="1200" dirty="0">
                        <a:solidFill>
                          <a:srgbClr val="0070C0"/>
                        </a:solidFill>
                        <a:effectLst/>
                        <a:latin typeface="Cambria" panose="02040503050406030204" pitchFamily="18" charset="0"/>
                        <a:ea typeface="Cambria" panose="02040503050406030204" pitchFamily="18" charset="0"/>
                        <a:cs typeface="+mn-cs"/>
                      </a:endParaRPr>
                    </a:p>
                  </a:txBody>
                  <a:tcPr marL="360000" marR="2388" marT="2388" marB="0" anchor="ctr">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D9D9D9"/>
                    </a:solidFill>
                  </a:tcPr>
                </a:tc>
                <a:tc>
                  <a:txBody>
                    <a:bodyPr/>
                    <a:lstStyle/>
                    <a:p>
                      <a:pPr algn="ctr" fontAlgn="b"/>
                      <a:r>
                        <a:rPr lang="en-IN" sz="1200" b="0" u="none" strike="noStrike" dirty="0">
                          <a:solidFill>
                            <a:srgbClr val="000000"/>
                          </a:solidFill>
                          <a:effectLst/>
                          <a:latin typeface="Cambria" panose="02040503050406030204" pitchFamily="18" charset="0"/>
                          <a:ea typeface="Cambria" panose="02040503050406030204" pitchFamily="18" charset="0"/>
                        </a:rPr>
                        <a:t>22</a:t>
                      </a:r>
                      <a:endParaRPr lang="en-IN" sz="1200" b="0" i="0" u="none" strike="noStrike" dirty="0">
                        <a:solidFill>
                          <a:srgbClr val="000000"/>
                        </a:solidFill>
                        <a:effectLst/>
                        <a:latin typeface="Cambria" panose="02040503050406030204" pitchFamily="18" charset="0"/>
                        <a:ea typeface="Cambria" panose="02040503050406030204" pitchFamily="18" charset="0"/>
                      </a:endParaRPr>
                    </a:p>
                  </a:txBody>
                  <a:tcPr marL="2388" marR="2388" marT="2388" marB="0" anchor="ctr">
                    <a:lnL w="12700" cap="flat" cmpd="sng" algn="ctr">
                      <a:solidFill>
                        <a:schemeClr val="bg1"/>
                      </a:solidFill>
                      <a:prstDash val="solid"/>
                      <a:round/>
                      <a:headEnd type="none" w="med" len="med"/>
                      <a:tailEnd type="none" w="med" len="med"/>
                    </a:lnL>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D9D9D9"/>
                    </a:solidFill>
                  </a:tcPr>
                </a:tc>
                <a:extLst>
                  <a:ext uri="{0D108BD9-81ED-4DB2-BD59-A6C34878D82A}">
                    <a16:rowId xmlns:a16="http://schemas.microsoft.com/office/drawing/2014/main" val="1022419993"/>
                  </a:ext>
                </a:extLst>
              </a:tr>
              <a:tr h="200698">
                <a:tc>
                  <a:txBody>
                    <a:bodyPr/>
                    <a:lstStyle/>
                    <a:p>
                      <a:pPr marL="285750" marR="0" lvl="0" indent="-285750" algn="l" defTabSz="914400" rtl="0" eaLnBrk="1" fontAlgn="b" latinLnBrk="0" hangingPunct="1">
                        <a:lnSpc>
                          <a:spcPct val="100000"/>
                        </a:lnSpc>
                        <a:spcBef>
                          <a:spcPts val="0"/>
                        </a:spcBef>
                        <a:spcAft>
                          <a:spcPts val="0"/>
                        </a:spcAft>
                        <a:buClrTx/>
                        <a:buSzTx/>
                        <a:buFont typeface="Wingdings" panose="05000000000000000000" pitchFamily="2" charset="2"/>
                        <a:buChar char="Ø"/>
                        <a:tabLst/>
                        <a:defRPr/>
                      </a:pPr>
                      <a:r>
                        <a:rPr lang="en-US" sz="1200" b="0" i="0" u="none" strike="noStrike" dirty="0">
                          <a:solidFill>
                            <a:srgbClr val="0070C0"/>
                          </a:solidFill>
                          <a:effectLst/>
                          <a:latin typeface="Cambria" panose="02040503050406030204" pitchFamily="18" charset="0"/>
                          <a:ea typeface="Cambria" panose="02040503050406030204" pitchFamily="18" charset="0"/>
                          <a:hlinkClick r:id="rId11" action="ppaction://hlinksldjump">
                            <a:extLst>
                              <a:ext uri="{A12FA001-AC4F-418D-AE19-62706E023703}">
                                <ahyp:hlinkClr xmlns:ahyp="http://schemas.microsoft.com/office/drawing/2018/hyperlinkcolor" val="tx"/>
                              </a:ext>
                            </a:extLst>
                          </a:hlinkClick>
                        </a:rPr>
                        <a:t>UNIFI Blended PMS</a:t>
                      </a:r>
                      <a:endParaRPr lang="en-US" sz="1200" b="0" i="0" u="none" strike="noStrike" dirty="0">
                        <a:solidFill>
                          <a:srgbClr val="0070C0"/>
                        </a:solidFill>
                        <a:effectLst/>
                        <a:latin typeface="Cambria" panose="02040503050406030204" pitchFamily="18" charset="0"/>
                        <a:ea typeface="Cambria" panose="02040503050406030204" pitchFamily="18" charset="0"/>
                      </a:endParaRPr>
                    </a:p>
                  </a:txBody>
                  <a:tcPr marL="360000" marR="2388" marT="2388" marB="0" anchor="ctr">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solidFill>
                  </a:tcPr>
                </a:tc>
                <a:tc>
                  <a:txBody>
                    <a:bodyPr/>
                    <a:lstStyle/>
                    <a:p>
                      <a:pPr algn="ctr" fontAlgn="b"/>
                      <a:r>
                        <a:rPr lang="en-IN" sz="1200" b="0" u="none" strike="noStrike" dirty="0">
                          <a:solidFill>
                            <a:srgbClr val="000000"/>
                          </a:solidFill>
                          <a:effectLst/>
                          <a:latin typeface="Cambria" panose="02040503050406030204" pitchFamily="18" charset="0"/>
                          <a:ea typeface="Cambria" panose="02040503050406030204" pitchFamily="18" charset="0"/>
                        </a:rPr>
                        <a:t>23</a:t>
                      </a:r>
                      <a:endParaRPr lang="en-IN" sz="1200" b="0" i="0" u="none" strike="noStrike" dirty="0">
                        <a:solidFill>
                          <a:srgbClr val="000000"/>
                        </a:solidFill>
                        <a:effectLst/>
                        <a:latin typeface="Cambria" panose="02040503050406030204" pitchFamily="18" charset="0"/>
                        <a:ea typeface="Cambria" panose="02040503050406030204" pitchFamily="18" charset="0"/>
                      </a:endParaRPr>
                    </a:p>
                  </a:txBody>
                  <a:tcPr marL="2388" marR="2388" marT="2388" marB="0" anchor="ctr">
                    <a:lnL w="12700" cap="flat" cmpd="sng" algn="ctr">
                      <a:solidFill>
                        <a:schemeClr val="bg1"/>
                      </a:solidFill>
                      <a:prstDash val="solid"/>
                      <a:round/>
                      <a:headEnd type="none" w="med" len="med"/>
                      <a:tailEnd type="none" w="med" len="med"/>
                    </a:lnL>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solidFill>
                  </a:tcPr>
                </a:tc>
                <a:extLst>
                  <a:ext uri="{0D108BD9-81ED-4DB2-BD59-A6C34878D82A}">
                    <a16:rowId xmlns:a16="http://schemas.microsoft.com/office/drawing/2014/main" val="321948733"/>
                  </a:ext>
                </a:extLst>
              </a:tr>
              <a:tr h="200698">
                <a:tc>
                  <a:txBody>
                    <a:bodyPr/>
                    <a:lstStyle/>
                    <a:p>
                      <a:pPr marL="285750" marR="0" lvl="0" indent="-285750" algn="l" defTabSz="914400" rtl="0" eaLnBrk="1" fontAlgn="b" latinLnBrk="0" hangingPunct="1">
                        <a:lnSpc>
                          <a:spcPct val="100000"/>
                        </a:lnSpc>
                        <a:spcBef>
                          <a:spcPts val="0"/>
                        </a:spcBef>
                        <a:spcAft>
                          <a:spcPts val="0"/>
                        </a:spcAft>
                        <a:buClrTx/>
                        <a:buSzTx/>
                        <a:buFont typeface="Wingdings" panose="05000000000000000000" pitchFamily="2" charset="2"/>
                        <a:buChar char="Ø"/>
                        <a:tabLst/>
                        <a:defRPr/>
                      </a:pPr>
                      <a:r>
                        <a:rPr lang="en-US" sz="1200" b="0" i="0" u="sng" strike="noStrike" kern="1200" dirty="0">
                          <a:solidFill>
                            <a:srgbClr val="0070C0"/>
                          </a:solidFill>
                          <a:effectLst/>
                          <a:latin typeface="Cambria" panose="02040503050406030204" pitchFamily="18" charset="0"/>
                          <a:ea typeface="Cambria" panose="02040503050406030204" pitchFamily="18" charset="0"/>
                          <a:cs typeface="+mn-cs"/>
                          <a:hlinkClick r:id="rId12" action="ppaction://hlinksldjump">
                            <a:extLst>
                              <a:ext uri="{A12FA001-AC4F-418D-AE19-62706E023703}">
                                <ahyp:hlinkClr xmlns:ahyp="http://schemas.microsoft.com/office/drawing/2018/hyperlinkcolor" val="tx"/>
                              </a:ext>
                            </a:extLst>
                          </a:hlinkClick>
                        </a:rPr>
                        <a:t>Stallion Asset Core Fund</a:t>
                      </a:r>
                      <a:endParaRPr lang="en-US" sz="1200" b="0" i="0" u="sng" strike="noStrike" kern="1200" dirty="0">
                        <a:solidFill>
                          <a:srgbClr val="0070C0"/>
                        </a:solidFill>
                        <a:effectLst/>
                        <a:latin typeface="Cambria" panose="02040503050406030204" pitchFamily="18" charset="0"/>
                        <a:ea typeface="Cambria" panose="02040503050406030204" pitchFamily="18" charset="0"/>
                        <a:cs typeface="+mn-cs"/>
                        <a:hlinkClick r:id="rId13" action="ppaction://hlinksldjump">
                          <a:extLst>
                            <a:ext uri="{A12FA001-AC4F-418D-AE19-62706E023703}">
                              <ahyp:hlinkClr xmlns:ahyp="http://schemas.microsoft.com/office/drawing/2018/hyperlinkcolor" val="tx"/>
                            </a:ext>
                          </a:extLst>
                        </a:hlinkClick>
                      </a:endParaRPr>
                    </a:p>
                  </a:txBody>
                  <a:tcPr marL="360000" marR="2388" marT="2388" marB="0" anchor="ctr">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D9D9D9"/>
                    </a:solidFill>
                  </a:tcPr>
                </a:tc>
                <a:tc>
                  <a:txBody>
                    <a:bodyPr/>
                    <a:lstStyle/>
                    <a:p>
                      <a:pPr algn="ctr" fontAlgn="b"/>
                      <a:r>
                        <a:rPr lang="en-IN" sz="1200" b="0" i="0" u="none" strike="noStrike" dirty="0">
                          <a:solidFill>
                            <a:srgbClr val="000000"/>
                          </a:solidFill>
                          <a:effectLst/>
                          <a:latin typeface="Cambria" panose="02040503050406030204" pitchFamily="18" charset="0"/>
                          <a:ea typeface="Cambria" panose="02040503050406030204" pitchFamily="18" charset="0"/>
                        </a:rPr>
                        <a:t>24</a:t>
                      </a:r>
                    </a:p>
                  </a:txBody>
                  <a:tcPr marL="2388" marR="2388" marT="2388" marB="0" anchor="ctr">
                    <a:lnL w="12700" cap="flat" cmpd="sng" algn="ctr">
                      <a:solidFill>
                        <a:schemeClr val="bg1"/>
                      </a:solidFill>
                      <a:prstDash val="solid"/>
                      <a:round/>
                      <a:headEnd type="none" w="med" len="med"/>
                      <a:tailEnd type="none" w="med" len="med"/>
                    </a:lnL>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D9D9D9"/>
                    </a:solidFill>
                  </a:tcPr>
                </a:tc>
                <a:extLst>
                  <a:ext uri="{0D108BD9-81ED-4DB2-BD59-A6C34878D82A}">
                    <a16:rowId xmlns:a16="http://schemas.microsoft.com/office/drawing/2014/main" val="3797356100"/>
                  </a:ext>
                </a:extLst>
              </a:tr>
              <a:tr h="200698">
                <a:tc>
                  <a:txBody>
                    <a:bodyPr/>
                    <a:lstStyle/>
                    <a:p>
                      <a:pPr marL="285750" marR="0" lvl="0" indent="-285750" algn="l" defTabSz="914400" rtl="0" eaLnBrk="1" fontAlgn="b" latinLnBrk="0" hangingPunct="1">
                        <a:lnSpc>
                          <a:spcPct val="100000"/>
                        </a:lnSpc>
                        <a:spcBef>
                          <a:spcPts val="0"/>
                        </a:spcBef>
                        <a:spcAft>
                          <a:spcPts val="0"/>
                        </a:spcAft>
                        <a:buClrTx/>
                        <a:buSzTx/>
                        <a:buFont typeface="Wingdings" panose="05000000000000000000" pitchFamily="2" charset="2"/>
                        <a:buChar char="Ø"/>
                        <a:tabLst/>
                        <a:defRPr/>
                      </a:pPr>
                      <a:r>
                        <a:rPr lang="en-US" sz="1200" b="0" i="0" u="sng" strike="noStrike" dirty="0" err="1">
                          <a:solidFill>
                            <a:srgbClr val="0070C0"/>
                          </a:solidFill>
                          <a:effectLst/>
                          <a:latin typeface="Cambria" panose="02040503050406030204" pitchFamily="18" charset="0"/>
                          <a:ea typeface="Cambria" panose="02040503050406030204" pitchFamily="18" charset="0"/>
                          <a:hlinkClick r:id="rId14" action="ppaction://hlinksldjump"/>
                        </a:rPr>
                        <a:t>Abakkus</a:t>
                      </a:r>
                      <a:r>
                        <a:rPr lang="en-US" sz="1200" b="0" i="0" u="sng" strike="noStrike" dirty="0">
                          <a:solidFill>
                            <a:srgbClr val="0070C0"/>
                          </a:solidFill>
                          <a:effectLst/>
                          <a:latin typeface="Cambria" panose="02040503050406030204" pitchFamily="18" charset="0"/>
                          <a:ea typeface="Cambria" panose="02040503050406030204" pitchFamily="18" charset="0"/>
                          <a:hlinkClick r:id="rId14" action="ppaction://hlinksldjump"/>
                        </a:rPr>
                        <a:t> All Cap PMS</a:t>
                      </a:r>
                      <a:endParaRPr lang="en-US" sz="1200" b="0" i="0" u="sng" strike="noStrike" dirty="0">
                        <a:solidFill>
                          <a:srgbClr val="0070C0"/>
                        </a:solidFill>
                        <a:effectLst/>
                        <a:latin typeface="Cambria" panose="02040503050406030204" pitchFamily="18" charset="0"/>
                        <a:ea typeface="Cambria" panose="02040503050406030204" pitchFamily="18" charset="0"/>
                      </a:endParaRPr>
                    </a:p>
                  </a:txBody>
                  <a:tcPr marL="360000" marR="2388" marT="2388" marB="0" anchor="ctr">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solidFill>
                  </a:tcPr>
                </a:tc>
                <a:tc>
                  <a:txBody>
                    <a:bodyPr/>
                    <a:lstStyle/>
                    <a:p>
                      <a:pPr algn="ctr" fontAlgn="b"/>
                      <a:r>
                        <a:rPr lang="en-IN" sz="1200" b="0" u="none" strike="noStrike" dirty="0">
                          <a:solidFill>
                            <a:srgbClr val="000000"/>
                          </a:solidFill>
                          <a:effectLst/>
                          <a:latin typeface="Cambria" panose="02040503050406030204" pitchFamily="18" charset="0"/>
                          <a:ea typeface="Cambria" panose="02040503050406030204" pitchFamily="18" charset="0"/>
                        </a:rPr>
                        <a:t>25</a:t>
                      </a:r>
                      <a:endParaRPr lang="en-IN" sz="1200" b="0" i="0" u="none" strike="noStrike" dirty="0">
                        <a:solidFill>
                          <a:srgbClr val="000000"/>
                        </a:solidFill>
                        <a:effectLst/>
                        <a:latin typeface="Cambria" panose="02040503050406030204" pitchFamily="18" charset="0"/>
                        <a:ea typeface="Cambria" panose="02040503050406030204" pitchFamily="18" charset="0"/>
                      </a:endParaRPr>
                    </a:p>
                  </a:txBody>
                  <a:tcPr marL="2388" marR="2388" marT="2388" marB="0" anchor="ctr">
                    <a:lnL w="12700" cap="flat" cmpd="sng" algn="ctr">
                      <a:solidFill>
                        <a:schemeClr val="bg1"/>
                      </a:solidFill>
                      <a:prstDash val="solid"/>
                      <a:round/>
                      <a:headEnd type="none" w="med" len="med"/>
                      <a:tailEnd type="none" w="med" len="med"/>
                    </a:lnL>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solidFill>
                  </a:tcPr>
                </a:tc>
                <a:extLst>
                  <a:ext uri="{0D108BD9-81ED-4DB2-BD59-A6C34878D82A}">
                    <a16:rowId xmlns:a16="http://schemas.microsoft.com/office/drawing/2014/main" val="1251049867"/>
                  </a:ext>
                </a:extLst>
              </a:tr>
              <a:tr h="200698">
                <a:tc>
                  <a:txBody>
                    <a:bodyPr/>
                    <a:lstStyle/>
                    <a:p>
                      <a:pPr marL="285750" marR="0" lvl="0" indent="-285750" algn="l" defTabSz="914400" rtl="0" eaLnBrk="1" fontAlgn="b" latinLnBrk="0" hangingPunct="1">
                        <a:lnSpc>
                          <a:spcPct val="100000"/>
                        </a:lnSpc>
                        <a:spcBef>
                          <a:spcPts val="0"/>
                        </a:spcBef>
                        <a:spcAft>
                          <a:spcPts val="0"/>
                        </a:spcAft>
                        <a:buClrTx/>
                        <a:buSzTx/>
                        <a:buFont typeface="Wingdings" panose="05000000000000000000" pitchFamily="2" charset="2"/>
                        <a:buChar char="Ø"/>
                        <a:tabLst/>
                        <a:defRPr/>
                      </a:pPr>
                      <a:r>
                        <a:rPr lang="en-US" sz="1200" b="0" i="0" u="sng" strike="noStrike" kern="1200" dirty="0">
                          <a:solidFill>
                            <a:srgbClr val="0070C0"/>
                          </a:solidFill>
                          <a:effectLst/>
                          <a:latin typeface="Cambria" panose="02040503050406030204" pitchFamily="18" charset="0"/>
                          <a:ea typeface="Cambria" panose="02040503050406030204" pitchFamily="18" charset="0"/>
                          <a:cs typeface="+mn-cs"/>
                          <a:hlinkClick r:id="rId15" action="ppaction://hlinksldjump">
                            <a:extLst>
                              <a:ext uri="{A12FA001-AC4F-418D-AE19-62706E023703}">
                                <ahyp:hlinkClr xmlns:ahyp="http://schemas.microsoft.com/office/drawing/2018/hyperlinkcolor" val="tx"/>
                              </a:ext>
                            </a:extLst>
                          </a:hlinkClick>
                        </a:rPr>
                        <a:t>Karma Capital Wealth Builder</a:t>
                      </a:r>
                      <a:endParaRPr lang="en-US" sz="1200" b="0" i="0" u="sng" strike="noStrike" kern="1200" dirty="0">
                        <a:solidFill>
                          <a:srgbClr val="0070C0"/>
                        </a:solidFill>
                        <a:effectLst/>
                        <a:latin typeface="Cambria" panose="02040503050406030204" pitchFamily="18" charset="0"/>
                        <a:ea typeface="Cambria" panose="02040503050406030204" pitchFamily="18" charset="0"/>
                        <a:cs typeface="+mn-cs"/>
                      </a:endParaRPr>
                    </a:p>
                  </a:txBody>
                  <a:tcPr marL="360000" marR="2388" marT="2388" marB="0" anchor="ctr">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D9D9D9"/>
                    </a:solidFill>
                  </a:tcPr>
                </a:tc>
                <a:tc>
                  <a:txBody>
                    <a:bodyPr/>
                    <a:lstStyle/>
                    <a:p>
                      <a:pPr algn="ctr" fontAlgn="b"/>
                      <a:r>
                        <a:rPr lang="en-IN" sz="1200" b="0" i="0" u="none" strike="noStrike" dirty="0">
                          <a:solidFill>
                            <a:srgbClr val="000000"/>
                          </a:solidFill>
                          <a:effectLst/>
                          <a:latin typeface="Cambria" panose="02040503050406030204" pitchFamily="18" charset="0"/>
                          <a:ea typeface="Cambria" panose="02040503050406030204" pitchFamily="18" charset="0"/>
                        </a:rPr>
                        <a:t>26</a:t>
                      </a:r>
                    </a:p>
                  </a:txBody>
                  <a:tcPr marL="2388" marR="2388" marT="2388" marB="0" anchor="ctr">
                    <a:lnL w="12700" cap="flat" cmpd="sng" algn="ctr">
                      <a:solidFill>
                        <a:schemeClr val="bg1"/>
                      </a:solidFill>
                      <a:prstDash val="solid"/>
                      <a:round/>
                      <a:headEnd type="none" w="med" len="med"/>
                      <a:tailEnd type="none" w="med" len="med"/>
                    </a:lnL>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D9D9D9"/>
                    </a:solidFill>
                  </a:tcPr>
                </a:tc>
                <a:extLst>
                  <a:ext uri="{0D108BD9-81ED-4DB2-BD59-A6C34878D82A}">
                    <a16:rowId xmlns:a16="http://schemas.microsoft.com/office/drawing/2014/main" val="1581432160"/>
                  </a:ext>
                </a:extLst>
              </a:tr>
              <a:tr h="200698">
                <a:tc>
                  <a:txBody>
                    <a:bodyPr/>
                    <a:lstStyle/>
                    <a:p>
                      <a:pPr marL="285750" marR="0" lvl="0" indent="-285750" algn="l" defTabSz="914400" rtl="0" eaLnBrk="1" fontAlgn="b" latinLnBrk="0" hangingPunct="1">
                        <a:lnSpc>
                          <a:spcPct val="100000"/>
                        </a:lnSpc>
                        <a:spcBef>
                          <a:spcPts val="0"/>
                        </a:spcBef>
                        <a:spcAft>
                          <a:spcPts val="0"/>
                        </a:spcAft>
                        <a:buClrTx/>
                        <a:buSzTx/>
                        <a:buFont typeface="Wingdings" panose="05000000000000000000" pitchFamily="2" charset="2"/>
                        <a:buChar char="Ø"/>
                        <a:tabLst/>
                        <a:defRPr/>
                      </a:pPr>
                      <a:r>
                        <a:rPr lang="en-US" sz="1200" b="0" i="0" u="sng" strike="noStrike" kern="1200" dirty="0">
                          <a:solidFill>
                            <a:srgbClr val="0070C0"/>
                          </a:solidFill>
                          <a:effectLst/>
                          <a:latin typeface="Cambria" panose="02040503050406030204" pitchFamily="18" charset="0"/>
                          <a:ea typeface="Cambria" panose="02040503050406030204" pitchFamily="18" charset="0"/>
                          <a:cs typeface="+mn-cs"/>
                          <a:hlinkClick r:id="rId16" action="ppaction://hlinksldjump">
                            <a:extLst>
                              <a:ext uri="{A12FA001-AC4F-418D-AE19-62706E023703}">
                                <ahyp:hlinkClr xmlns:ahyp="http://schemas.microsoft.com/office/drawing/2018/hyperlinkcolor" val="tx"/>
                              </a:ext>
                            </a:extLst>
                          </a:hlinkClick>
                        </a:rPr>
                        <a:t>Motilal Oswal Founders Portfolio</a:t>
                      </a:r>
                      <a:endParaRPr lang="en-US" sz="1200" b="0" i="0" u="sng" strike="noStrike" kern="1200" dirty="0">
                        <a:solidFill>
                          <a:srgbClr val="0070C0"/>
                        </a:solidFill>
                        <a:effectLst/>
                        <a:latin typeface="Cambria" panose="02040503050406030204" pitchFamily="18" charset="0"/>
                        <a:ea typeface="Cambria" panose="02040503050406030204" pitchFamily="18" charset="0"/>
                        <a:cs typeface="+mn-cs"/>
                      </a:endParaRPr>
                    </a:p>
                  </a:txBody>
                  <a:tcPr marL="360000" marR="2388" marT="2388" marB="0" anchor="ctr">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solidFill>
                  </a:tcPr>
                </a:tc>
                <a:tc>
                  <a:txBody>
                    <a:bodyPr/>
                    <a:lstStyle/>
                    <a:p>
                      <a:pPr algn="ctr" fontAlgn="b"/>
                      <a:r>
                        <a:rPr lang="en-IN" sz="1200" b="0" i="0" u="none" strike="noStrike" dirty="0">
                          <a:solidFill>
                            <a:srgbClr val="000000"/>
                          </a:solidFill>
                          <a:effectLst/>
                          <a:latin typeface="Cambria" panose="02040503050406030204" pitchFamily="18" charset="0"/>
                          <a:ea typeface="Cambria" panose="02040503050406030204" pitchFamily="18" charset="0"/>
                        </a:rPr>
                        <a:t>27</a:t>
                      </a:r>
                    </a:p>
                  </a:txBody>
                  <a:tcPr marL="2388" marR="2388" marT="2388" marB="0" anchor="ctr">
                    <a:lnL w="12700" cap="flat" cmpd="sng" algn="ctr">
                      <a:solidFill>
                        <a:schemeClr val="bg1"/>
                      </a:solidFill>
                      <a:prstDash val="solid"/>
                      <a:round/>
                      <a:headEnd type="none" w="med" len="med"/>
                      <a:tailEnd type="none" w="med" len="med"/>
                    </a:lnL>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solidFill>
                  </a:tcPr>
                </a:tc>
                <a:extLst>
                  <a:ext uri="{0D108BD9-81ED-4DB2-BD59-A6C34878D82A}">
                    <a16:rowId xmlns:a16="http://schemas.microsoft.com/office/drawing/2014/main" val="2987623239"/>
                  </a:ext>
                </a:extLst>
              </a:tr>
              <a:tr h="200698">
                <a:tc>
                  <a:txBody>
                    <a:bodyPr/>
                    <a:lstStyle/>
                    <a:p>
                      <a:pPr marL="285750" marR="0" lvl="0" indent="-285750" algn="l" defTabSz="914400" rtl="0" eaLnBrk="1" fontAlgn="b" latinLnBrk="0" hangingPunct="1">
                        <a:lnSpc>
                          <a:spcPct val="100000"/>
                        </a:lnSpc>
                        <a:spcBef>
                          <a:spcPts val="0"/>
                        </a:spcBef>
                        <a:spcAft>
                          <a:spcPts val="0"/>
                        </a:spcAft>
                        <a:buClrTx/>
                        <a:buSzTx/>
                        <a:buFont typeface="Wingdings" panose="05000000000000000000" pitchFamily="2" charset="2"/>
                        <a:buChar char="Ø"/>
                        <a:tabLst/>
                        <a:defRPr/>
                      </a:pPr>
                      <a:r>
                        <a:rPr lang="en-US" sz="1200" b="0" i="0" u="sng" strike="noStrike" kern="1200" dirty="0">
                          <a:solidFill>
                            <a:srgbClr val="0070C0"/>
                          </a:solidFill>
                          <a:effectLst/>
                          <a:latin typeface="Cambria" panose="02040503050406030204" pitchFamily="18" charset="0"/>
                          <a:ea typeface="Cambria" panose="02040503050406030204" pitchFamily="18" charset="0"/>
                          <a:cs typeface="+mn-cs"/>
                          <a:hlinkClick r:id="rId13" action="ppaction://hlinksldjump">
                            <a:extLst>
                              <a:ext uri="{A12FA001-AC4F-418D-AE19-62706E023703}">
                                <ahyp:hlinkClr xmlns:ahyp="http://schemas.microsoft.com/office/drawing/2018/hyperlinkcolor" val="tx"/>
                              </a:ext>
                            </a:extLst>
                          </a:hlinkClick>
                        </a:rPr>
                        <a:t>Girik Multi Cap Growth Equity Strategy</a:t>
                      </a:r>
                      <a:endParaRPr lang="en-IN" sz="1200" b="0" i="0" u="sng" strike="noStrike" kern="1200" dirty="0">
                        <a:solidFill>
                          <a:srgbClr val="0070C0"/>
                        </a:solidFill>
                        <a:effectLst/>
                        <a:latin typeface="Cambria" panose="02040503050406030204" pitchFamily="18" charset="0"/>
                        <a:ea typeface="Cambria" panose="02040503050406030204" pitchFamily="18" charset="0"/>
                        <a:cs typeface="+mn-cs"/>
                      </a:endParaRPr>
                    </a:p>
                  </a:txBody>
                  <a:tcPr marL="360000" marR="2388" marT="2388" marB="0" anchor="ctr">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D9D9D9"/>
                    </a:solidFill>
                  </a:tcPr>
                </a:tc>
                <a:tc>
                  <a:txBody>
                    <a:bodyPr/>
                    <a:lstStyle/>
                    <a:p>
                      <a:pPr algn="ctr" fontAlgn="b"/>
                      <a:r>
                        <a:rPr lang="en-US" sz="1200" b="0" i="0" u="none" strike="noStrike" dirty="0">
                          <a:solidFill>
                            <a:srgbClr val="000000"/>
                          </a:solidFill>
                          <a:effectLst/>
                          <a:latin typeface="Cambria" panose="02040503050406030204" pitchFamily="18" charset="0"/>
                          <a:ea typeface="Cambria" panose="02040503050406030204" pitchFamily="18" charset="0"/>
                        </a:rPr>
                        <a:t>2</a:t>
                      </a:r>
                      <a:r>
                        <a:rPr lang="en-IN" sz="1200" b="0" i="0" u="none" strike="noStrike" dirty="0">
                          <a:solidFill>
                            <a:srgbClr val="000000"/>
                          </a:solidFill>
                          <a:effectLst/>
                          <a:latin typeface="Cambria" panose="02040503050406030204" pitchFamily="18" charset="0"/>
                          <a:ea typeface="Cambria" panose="02040503050406030204" pitchFamily="18" charset="0"/>
                        </a:rPr>
                        <a:t>8</a:t>
                      </a:r>
                    </a:p>
                  </a:txBody>
                  <a:tcPr marL="6350" marR="6350" marT="6350" marB="0" anchor="ctr">
                    <a:lnL w="12700" cap="flat" cmpd="sng" algn="ctr">
                      <a:solidFill>
                        <a:schemeClr val="bg1"/>
                      </a:solidFill>
                      <a:prstDash val="solid"/>
                      <a:round/>
                      <a:headEnd type="none" w="med" len="med"/>
                      <a:tailEnd type="none" w="med" len="med"/>
                    </a:lnL>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D9D9D9"/>
                    </a:solidFill>
                  </a:tcPr>
                </a:tc>
                <a:extLst>
                  <a:ext uri="{0D108BD9-81ED-4DB2-BD59-A6C34878D82A}">
                    <a16:rowId xmlns:a16="http://schemas.microsoft.com/office/drawing/2014/main" val="2733925728"/>
                  </a:ext>
                </a:extLst>
              </a:tr>
              <a:tr h="200698">
                <a:tc>
                  <a:txBody>
                    <a:bodyPr/>
                    <a:lstStyle/>
                    <a:p>
                      <a:pPr marL="285750" indent="-285750" algn="l" defTabSz="914400" rtl="0" eaLnBrk="1" fontAlgn="b" latinLnBrk="0" hangingPunct="1">
                        <a:buFont typeface="Wingdings" panose="05000000000000000000" pitchFamily="2" charset="2"/>
                        <a:buChar char="Ø"/>
                      </a:pPr>
                      <a:r>
                        <a:rPr lang="en-US" sz="1200" b="0" i="0" u="none" strike="noStrike" kern="1200" dirty="0">
                          <a:solidFill>
                            <a:srgbClr val="0070C0"/>
                          </a:solidFill>
                          <a:effectLst/>
                          <a:latin typeface="Cambria" panose="02040503050406030204" pitchFamily="18" charset="0"/>
                          <a:ea typeface="Cambria" panose="02040503050406030204" pitchFamily="18" charset="0"/>
                          <a:cs typeface="+mn-cs"/>
                          <a:hlinkClick r:id="rId17" action="ppaction://hlinksldjump">
                            <a:extLst>
                              <a:ext uri="{A12FA001-AC4F-418D-AE19-62706E023703}">
                                <ahyp:hlinkClr xmlns:ahyp="http://schemas.microsoft.com/office/drawing/2018/hyperlinkcolor" val="tx"/>
                              </a:ext>
                            </a:extLst>
                          </a:hlinkClick>
                        </a:rPr>
                        <a:t>Negen Capital – Special Situations &amp; Dynamic Allocation Fund  </a:t>
                      </a:r>
                      <a:endParaRPr lang="en-US" sz="1200" b="0" i="0" u="none" strike="noStrike" kern="1200" dirty="0">
                        <a:solidFill>
                          <a:srgbClr val="0070C0"/>
                        </a:solidFill>
                        <a:effectLst/>
                        <a:latin typeface="Cambria" panose="02040503050406030204" pitchFamily="18" charset="0"/>
                        <a:ea typeface="Cambria" panose="02040503050406030204" pitchFamily="18" charset="0"/>
                        <a:cs typeface="+mn-cs"/>
                        <a:hlinkClick r:id="rId18" action="ppaction://hlinksldjump">
                          <a:extLst>
                            <a:ext uri="{A12FA001-AC4F-418D-AE19-62706E023703}">
                              <ahyp:hlinkClr xmlns:ahyp="http://schemas.microsoft.com/office/drawing/2018/hyperlinkcolor" val="tx"/>
                            </a:ext>
                          </a:extLst>
                        </a:hlinkClick>
                      </a:endParaRPr>
                    </a:p>
                  </a:txBody>
                  <a:tcPr marL="360000" marR="6350" marT="6350" marB="0" anchor="ctr">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solidFill>
                  </a:tcPr>
                </a:tc>
                <a:tc>
                  <a:txBody>
                    <a:bodyPr/>
                    <a:lstStyle/>
                    <a:p>
                      <a:pPr algn="ctr" fontAlgn="b"/>
                      <a:r>
                        <a:rPr lang="en-IN" sz="1200" b="0" i="0" u="none" strike="noStrike" dirty="0">
                          <a:solidFill>
                            <a:srgbClr val="000000"/>
                          </a:solidFill>
                          <a:effectLst/>
                          <a:latin typeface="Cambria" panose="02040503050406030204" pitchFamily="18" charset="0"/>
                          <a:ea typeface="Cambria" panose="02040503050406030204" pitchFamily="18" charset="0"/>
                        </a:rPr>
                        <a:t>29</a:t>
                      </a:r>
                    </a:p>
                  </a:txBody>
                  <a:tcPr marL="2388" marR="2388" marT="2388" marB="0" anchor="ctr">
                    <a:lnL w="12700" cap="flat" cmpd="sng" algn="ctr">
                      <a:solidFill>
                        <a:schemeClr val="bg1"/>
                      </a:solidFill>
                      <a:prstDash val="solid"/>
                      <a:round/>
                      <a:headEnd type="none" w="med" len="med"/>
                      <a:tailEnd type="none" w="med" len="med"/>
                    </a:lnL>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solidFill>
                  </a:tcPr>
                </a:tc>
                <a:extLst>
                  <a:ext uri="{0D108BD9-81ED-4DB2-BD59-A6C34878D82A}">
                    <a16:rowId xmlns:a16="http://schemas.microsoft.com/office/drawing/2014/main" val="1176252277"/>
                  </a:ext>
                </a:extLst>
              </a:tr>
              <a:tr h="204991">
                <a:tc>
                  <a:txBody>
                    <a:bodyPr/>
                    <a:lstStyle/>
                    <a:p>
                      <a:pPr marL="285750" marR="0" lvl="0" indent="-285750" algn="l" defTabSz="914400" rtl="0" eaLnBrk="1" fontAlgn="b" latinLnBrk="0" hangingPunct="1">
                        <a:lnSpc>
                          <a:spcPct val="100000"/>
                        </a:lnSpc>
                        <a:spcBef>
                          <a:spcPts val="0"/>
                        </a:spcBef>
                        <a:spcAft>
                          <a:spcPts val="0"/>
                        </a:spcAft>
                        <a:buClrTx/>
                        <a:buSzTx/>
                        <a:buFont typeface="Wingdings" panose="05000000000000000000" pitchFamily="2" charset="2"/>
                        <a:buChar char="Ø"/>
                        <a:tabLst/>
                        <a:defRPr/>
                      </a:pPr>
                      <a:r>
                        <a:rPr lang="en-US" sz="1200" b="0" i="0" u="sng" strike="noStrike" kern="1200" dirty="0">
                          <a:solidFill>
                            <a:srgbClr val="0070C0"/>
                          </a:solidFill>
                          <a:effectLst/>
                          <a:latin typeface="Cambria" panose="02040503050406030204" pitchFamily="18" charset="0"/>
                          <a:ea typeface="Cambria" panose="02040503050406030204" pitchFamily="18" charset="0"/>
                          <a:cs typeface="+mn-cs"/>
                          <a:hlinkClick r:id="rId19" action="ppaction://hlinksldjump">
                            <a:extLst>
                              <a:ext uri="{A12FA001-AC4F-418D-AE19-62706E023703}">
                                <ahyp:hlinkClr xmlns:ahyp="http://schemas.microsoft.com/office/drawing/2018/hyperlinkcolor" val="tx"/>
                              </a:ext>
                            </a:extLst>
                          </a:hlinkClick>
                        </a:rPr>
                        <a:t>Aditya Birla ISOP</a:t>
                      </a:r>
                      <a:endParaRPr lang="en-IN" sz="1200" b="0" i="0" u="sng" strike="noStrike" kern="1200" dirty="0">
                        <a:solidFill>
                          <a:srgbClr val="0070C0"/>
                        </a:solidFill>
                        <a:effectLst/>
                        <a:latin typeface="Cambria" panose="02040503050406030204" pitchFamily="18" charset="0"/>
                        <a:ea typeface="Cambria" panose="02040503050406030204" pitchFamily="18" charset="0"/>
                        <a:cs typeface="+mn-cs"/>
                      </a:endParaRPr>
                    </a:p>
                  </a:txBody>
                  <a:tcPr marL="360000" marR="2388" marT="2388" marB="0" anchor="ctr">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D9D9D9"/>
                    </a:solidFill>
                  </a:tcPr>
                </a:tc>
                <a:tc>
                  <a:txBody>
                    <a:bodyPr/>
                    <a:lstStyle/>
                    <a:p>
                      <a:pPr algn="ctr" fontAlgn="b"/>
                      <a:r>
                        <a:rPr lang="en-IN" sz="1200" b="0" i="0" u="none" strike="noStrike" dirty="0">
                          <a:solidFill>
                            <a:srgbClr val="000000"/>
                          </a:solidFill>
                          <a:effectLst/>
                          <a:latin typeface="Cambria" panose="02040503050406030204" pitchFamily="18" charset="0"/>
                          <a:ea typeface="Cambria" panose="02040503050406030204" pitchFamily="18" charset="0"/>
                        </a:rPr>
                        <a:t>30</a:t>
                      </a:r>
                    </a:p>
                  </a:txBody>
                  <a:tcPr marL="2388" marR="2388" marT="2388" marB="0" anchor="ctr">
                    <a:lnL w="12700" cap="flat" cmpd="sng" algn="ctr">
                      <a:solidFill>
                        <a:schemeClr val="bg1"/>
                      </a:solidFill>
                      <a:prstDash val="solid"/>
                      <a:round/>
                      <a:headEnd type="none" w="med" len="med"/>
                      <a:tailEnd type="none" w="med" len="med"/>
                    </a:lnL>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D9D9D9"/>
                    </a:solidFill>
                  </a:tcPr>
                </a:tc>
                <a:extLst>
                  <a:ext uri="{0D108BD9-81ED-4DB2-BD59-A6C34878D82A}">
                    <a16:rowId xmlns:a16="http://schemas.microsoft.com/office/drawing/2014/main" val="3476889590"/>
                  </a:ext>
                </a:extLst>
              </a:tr>
              <a:tr h="204991">
                <a:tc>
                  <a:txBody>
                    <a:bodyPr/>
                    <a:lstStyle/>
                    <a:p>
                      <a:pPr marL="285750" marR="0" lvl="0" indent="-285750" algn="l" defTabSz="914400" rtl="0" eaLnBrk="1" fontAlgn="b" latinLnBrk="0" hangingPunct="1">
                        <a:lnSpc>
                          <a:spcPct val="100000"/>
                        </a:lnSpc>
                        <a:spcBef>
                          <a:spcPts val="0"/>
                        </a:spcBef>
                        <a:spcAft>
                          <a:spcPts val="0"/>
                        </a:spcAft>
                        <a:buClrTx/>
                        <a:buSzTx/>
                        <a:buFont typeface="Wingdings" panose="05000000000000000000" pitchFamily="2" charset="2"/>
                        <a:buChar char="Ø"/>
                        <a:tabLst/>
                        <a:defRPr/>
                      </a:pPr>
                      <a:r>
                        <a:rPr lang="en-US" sz="1200" b="0" i="0" u="sng" strike="noStrike" kern="1200" dirty="0">
                          <a:solidFill>
                            <a:srgbClr val="0070C0"/>
                          </a:solidFill>
                          <a:effectLst/>
                          <a:latin typeface="Cambria" panose="02040503050406030204" pitchFamily="18" charset="0"/>
                          <a:ea typeface="Cambria" panose="02040503050406030204" pitchFamily="18" charset="0"/>
                          <a:cs typeface="+mn-cs"/>
                          <a:hlinkClick r:id="rId20" action="ppaction://hlinksldjump">
                            <a:extLst>
                              <a:ext uri="{A12FA001-AC4F-418D-AE19-62706E023703}">
                                <ahyp:hlinkClr xmlns:ahyp="http://schemas.microsoft.com/office/drawing/2018/hyperlinkcolor" val="tx"/>
                              </a:ext>
                            </a:extLst>
                          </a:hlinkClick>
                        </a:rPr>
                        <a:t>ICICI Prudential Value Strategy</a:t>
                      </a:r>
                      <a:endParaRPr lang="en-IN" sz="1200" b="0" i="0" u="sng" strike="noStrike" kern="1200" dirty="0">
                        <a:solidFill>
                          <a:srgbClr val="0070C0"/>
                        </a:solidFill>
                        <a:effectLst/>
                        <a:latin typeface="Cambria" panose="02040503050406030204" pitchFamily="18" charset="0"/>
                        <a:ea typeface="Cambria" panose="02040503050406030204" pitchFamily="18" charset="0"/>
                        <a:cs typeface="+mn-cs"/>
                      </a:endParaRPr>
                    </a:p>
                  </a:txBody>
                  <a:tcPr marL="360000" marR="2388" marT="2388" marB="0" anchor="ctr">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solidFill>
                  </a:tcPr>
                </a:tc>
                <a:tc>
                  <a:txBody>
                    <a:bodyPr/>
                    <a:lstStyle/>
                    <a:p>
                      <a:pPr algn="ctr" fontAlgn="b"/>
                      <a:r>
                        <a:rPr lang="en-IN" sz="1200" b="0" i="0" u="none" strike="noStrike" dirty="0">
                          <a:solidFill>
                            <a:srgbClr val="000000"/>
                          </a:solidFill>
                          <a:effectLst/>
                          <a:latin typeface="Cambria" panose="02040503050406030204" pitchFamily="18" charset="0"/>
                          <a:ea typeface="Cambria" panose="02040503050406030204" pitchFamily="18" charset="0"/>
                        </a:rPr>
                        <a:t>31</a:t>
                      </a:r>
                    </a:p>
                  </a:txBody>
                  <a:tcPr marL="2388" marR="2388" marT="2388" marB="0" anchor="ctr">
                    <a:lnL w="12700" cap="flat" cmpd="sng" algn="ctr">
                      <a:solidFill>
                        <a:schemeClr val="bg1"/>
                      </a:solidFill>
                      <a:prstDash val="solid"/>
                      <a:round/>
                      <a:headEnd type="none" w="med" len="med"/>
                      <a:tailEnd type="none" w="med" len="med"/>
                    </a:lnL>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solidFill>
                  </a:tcPr>
                </a:tc>
                <a:extLst>
                  <a:ext uri="{0D108BD9-81ED-4DB2-BD59-A6C34878D82A}">
                    <a16:rowId xmlns:a16="http://schemas.microsoft.com/office/drawing/2014/main" val="438062021"/>
                  </a:ext>
                </a:extLst>
              </a:tr>
              <a:tr h="200698">
                <a:tc>
                  <a:txBody>
                    <a:bodyPr/>
                    <a:lstStyle/>
                    <a:p>
                      <a:pPr marL="285750" marR="0" lvl="0" indent="-285750" algn="l" defTabSz="914400" rtl="0" eaLnBrk="1" fontAlgn="b" latinLnBrk="0" hangingPunct="1">
                        <a:lnSpc>
                          <a:spcPct val="100000"/>
                        </a:lnSpc>
                        <a:spcBef>
                          <a:spcPts val="0"/>
                        </a:spcBef>
                        <a:spcAft>
                          <a:spcPts val="0"/>
                        </a:spcAft>
                        <a:buClrTx/>
                        <a:buSzTx/>
                        <a:buFont typeface="Wingdings" panose="05000000000000000000" pitchFamily="2" charset="2"/>
                        <a:buChar char="Ø"/>
                        <a:tabLst/>
                        <a:defRPr/>
                      </a:pPr>
                      <a:r>
                        <a:rPr lang="en-IN" sz="1200" b="0" i="0" u="sng" strike="noStrike" kern="1200" dirty="0">
                          <a:solidFill>
                            <a:srgbClr val="0070C0"/>
                          </a:solidFill>
                          <a:effectLst/>
                          <a:latin typeface="Cambria" panose="02040503050406030204" pitchFamily="18" charset="0"/>
                          <a:ea typeface="Cambria" panose="02040503050406030204" pitchFamily="18" charset="0"/>
                          <a:cs typeface="+mn-cs"/>
                          <a:hlinkClick r:id="rId21" action="ppaction://hlinksldjump"/>
                        </a:rPr>
                        <a:t>Emkay Golden Decade PMS</a:t>
                      </a:r>
                      <a:endParaRPr lang="en-IN" sz="1200" b="0" i="0" u="sng" strike="noStrike" kern="1200" dirty="0">
                        <a:solidFill>
                          <a:srgbClr val="0070C0"/>
                        </a:solidFill>
                        <a:effectLst/>
                        <a:latin typeface="Cambria" panose="02040503050406030204" pitchFamily="18" charset="0"/>
                        <a:ea typeface="Cambria" panose="02040503050406030204" pitchFamily="18" charset="0"/>
                        <a:cs typeface="+mn-cs"/>
                      </a:endParaRPr>
                    </a:p>
                  </a:txBody>
                  <a:tcPr marL="360000" marR="2388" marT="2388" marB="0" anchor="ctr">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D9D9D9"/>
                    </a:solidFill>
                  </a:tcPr>
                </a:tc>
                <a:tc>
                  <a:txBody>
                    <a:bodyPr/>
                    <a:lstStyle/>
                    <a:p>
                      <a:pPr algn="ctr" fontAlgn="b"/>
                      <a:r>
                        <a:rPr lang="en-US" sz="1200" b="0" i="0" u="none" strike="noStrike" dirty="0">
                          <a:solidFill>
                            <a:srgbClr val="000000"/>
                          </a:solidFill>
                          <a:effectLst/>
                          <a:latin typeface="Cambria" panose="02040503050406030204" pitchFamily="18" charset="0"/>
                          <a:ea typeface="Cambria" panose="02040503050406030204" pitchFamily="18" charset="0"/>
                        </a:rPr>
                        <a:t>32</a:t>
                      </a:r>
                      <a:endParaRPr lang="en-IN" sz="1200" b="0" i="0" u="none" strike="noStrike" dirty="0">
                        <a:solidFill>
                          <a:srgbClr val="000000"/>
                        </a:solidFill>
                        <a:effectLst/>
                        <a:latin typeface="Cambria" panose="02040503050406030204" pitchFamily="18" charset="0"/>
                        <a:ea typeface="Cambria" panose="02040503050406030204" pitchFamily="18" charset="0"/>
                      </a:endParaRPr>
                    </a:p>
                  </a:txBody>
                  <a:tcPr marL="2388" marR="2388" marT="2388" marB="0" anchor="ctr">
                    <a:lnL w="12700" cap="flat" cmpd="sng" algn="ctr">
                      <a:solidFill>
                        <a:schemeClr val="bg1"/>
                      </a:solidFill>
                      <a:prstDash val="solid"/>
                      <a:round/>
                      <a:headEnd type="none" w="med" len="med"/>
                      <a:tailEnd type="none" w="med" len="med"/>
                    </a:lnL>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D9D9D9"/>
                    </a:solidFill>
                  </a:tcPr>
                </a:tc>
                <a:extLst>
                  <a:ext uri="{0D108BD9-81ED-4DB2-BD59-A6C34878D82A}">
                    <a16:rowId xmlns:a16="http://schemas.microsoft.com/office/drawing/2014/main" val="1664282140"/>
                  </a:ext>
                </a:extLst>
              </a:tr>
              <a:tr h="200698">
                <a:tc>
                  <a:txBody>
                    <a:bodyPr/>
                    <a:lstStyle/>
                    <a:p>
                      <a:pPr marL="285750" marR="0" lvl="0" indent="-285750" algn="l" defTabSz="914400" rtl="0" eaLnBrk="1" fontAlgn="b" latinLnBrk="0" hangingPunct="1">
                        <a:lnSpc>
                          <a:spcPct val="100000"/>
                        </a:lnSpc>
                        <a:spcBef>
                          <a:spcPts val="0"/>
                        </a:spcBef>
                        <a:spcAft>
                          <a:spcPts val="0"/>
                        </a:spcAft>
                        <a:buClrTx/>
                        <a:buSzTx/>
                        <a:buFont typeface="Wingdings" panose="05000000000000000000" pitchFamily="2" charset="2"/>
                        <a:buChar char="Ø"/>
                        <a:tabLst/>
                        <a:defRPr/>
                      </a:pPr>
                      <a:r>
                        <a:rPr lang="en-US" sz="1200" b="0" i="0" u="sng" strike="noStrike" kern="1200" dirty="0">
                          <a:solidFill>
                            <a:srgbClr val="0070C0"/>
                          </a:solidFill>
                          <a:effectLst/>
                          <a:latin typeface="Cambria" panose="02040503050406030204" pitchFamily="18" charset="0"/>
                          <a:ea typeface="Cambria" panose="02040503050406030204" pitchFamily="18" charset="0"/>
                          <a:cs typeface="+mn-cs"/>
                          <a:hlinkClick r:id="rId22" action="ppaction://hlinksldjump">
                            <a:extLst>
                              <a:ext uri="{A12FA001-AC4F-418D-AE19-62706E023703}">
                                <ahyp:hlinkClr xmlns:ahyp="http://schemas.microsoft.com/office/drawing/2018/hyperlinkcolor" val="tx"/>
                              </a:ext>
                            </a:extLst>
                          </a:hlinkClick>
                        </a:rPr>
                        <a:t>ICICI Pru PIPE Strategy</a:t>
                      </a:r>
                      <a:endParaRPr lang="en-US" sz="1200" b="0" i="0" u="sng" strike="noStrike" kern="1200" dirty="0">
                        <a:solidFill>
                          <a:srgbClr val="0070C0"/>
                        </a:solidFill>
                        <a:effectLst/>
                        <a:latin typeface="Cambria" panose="02040503050406030204" pitchFamily="18" charset="0"/>
                        <a:ea typeface="Cambria" panose="02040503050406030204" pitchFamily="18" charset="0"/>
                        <a:cs typeface="+mn-cs"/>
                      </a:endParaRPr>
                    </a:p>
                  </a:txBody>
                  <a:tcPr marL="360000" marR="2388" marT="2388" marB="0" anchor="ctr">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solidFill>
                  </a:tcPr>
                </a:tc>
                <a:tc>
                  <a:txBody>
                    <a:bodyPr/>
                    <a:lstStyle/>
                    <a:p>
                      <a:pPr algn="ctr" fontAlgn="b"/>
                      <a:r>
                        <a:rPr lang="en-US" sz="1200" b="0" i="0" u="none" strike="noStrike" dirty="0">
                          <a:solidFill>
                            <a:srgbClr val="000000"/>
                          </a:solidFill>
                          <a:effectLst/>
                          <a:latin typeface="Cambria" panose="02040503050406030204" pitchFamily="18" charset="0"/>
                          <a:ea typeface="Cambria" panose="02040503050406030204" pitchFamily="18" charset="0"/>
                        </a:rPr>
                        <a:t>33</a:t>
                      </a:r>
                      <a:endParaRPr lang="en-IN" sz="1200" b="0" i="0" u="none" strike="noStrike" dirty="0">
                        <a:solidFill>
                          <a:srgbClr val="000000"/>
                        </a:solidFill>
                        <a:effectLst/>
                        <a:latin typeface="Cambria" panose="02040503050406030204" pitchFamily="18" charset="0"/>
                        <a:ea typeface="Cambria" panose="02040503050406030204" pitchFamily="18" charset="0"/>
                      </a:endParaRPr>
                    </a:p>
                  </a:txBody>
                  <a:tcPr marL="6350" marR="6350" marT="6350" marB="0" anchor="ctr">
                    <a:lnL w="12700" cap="flat" cmpd="sng" algn="ctr">
                      <a:solidFill>
                        <a:schemeClr val="bg1"/>
                      </a:solidFill>
                      <a:prstDash val="solid"/>
                      <a:round/>
                      <a:headEnd type="none" w="med" len="med"/>
                      <a:tailEnd type="none" w="med" len="med"/>
                    </a:lnL>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solidFill>
                  </a:tcPr>
                </a:tc>
                <a:extLst>
                  <a:ext uri="{0D108BD9-81ED-4DB2-BD59-A6C34878D82A}">
                    <a16:rowId xmlns:a16="http://schemas.microsoft.com/office/drawing/2014/main" val="3199463975"/>
                  </a:ext>
                </a:extLst>
              </a:tr>
              <a:tr h="200698">
                <a:tc>
                  <a:txBody>
                    <a:bodyPr/>
                    <a:lstStyle/>
                    <a:p>
                      <a:pPr marL="285750" marR="0" lvl="0" indent="-285750" algn="l" defTabSz="914400" rtl="0" eaLnBrk="1" fontAlgn="b" latinLnBrk="0" hangingPunct="1">
                        <a:lnSpc>
                          <a:spcPct val="100000"/>
                        </a:lnSpc>
                        <a:spcBef>
                          <a:spcPts val="0"/>
                        </a:spcBef>
                        <a:spcAft>
                          <a:spcPts val="0"/>
                        </a:spcAft>
                        <a:buClrTx/>
                        <a:buSzTx/>
                        <a:buFont typeface="Wingdings" panose="05000000000000000000" pitchFamily="2" charset="2"/>
                        <a:buChar char="Ø"/>
                        <a:tabLst/>
                        <a:defRPr/>
                      </a:pPr>
                      <a:r>
                        <a:rPr lang="en-US" sz="1200" b="0" i="0" u="sng" strike="noStrike" kern="1200" dirty="0" err="1">
                          <a:solidFill>
                            <a:srgbClr val="0070C0"/>
                          </a:solidFill>
                          <a:effectLst/>
                          <a:latin typeface="Cambria" panose="02040503050406030204" pitchFamily="18" charset="0"/>
                          <a:ea typeface="Cambria" panose="02040503050406030204" pitchFamily="18" charset="0"/>
                          <a:cs typeface="+mn-cs"/>
                          <a:hlinkClick r:id="rId23" action="ppaction://hlinksldjump">
                            <a:extLst>
                              <a:ext uri="{A12FA001-AC4F-418D-AE19-62706E023703}">
                                <ahyp:hlinkClr xmlns:ahyp="http://schemas.microsoft.com/office/drawing/2018/hyperlinkcolor" val="tx"/>
                              </a:ext>
                            </a:extLst>
                          </a:hlinkClick>
                        </a:rPr>
                        <a:t>Abakkus</a:t>
                      </a:r>
                      <a:r>
                        <a:rPr lang="en-US" sz="1200" b="0" i="0" u="sng" strike="noStrike" kern="1200" dirty="0">
                          <a:solidFill>
                            <a:srgbClr val="0070C0"/>
                          </a:solidFill>
                          <a:effectLst/>
                          <a:latin typeface="Cambria" panose="02040503050406030204" pitchFamily="18" charset="0"/>
                          <a:ea typeface="Cambria" panose="02040503050406030204" pitchFamily="18" charset="0"/>
                          <a:cs typeface="+mn-cs"/>
                          <a:hlinkClick r:id="rId23" action="ppaction://hlinksldjump">
                            <a:extLst>
                              <a:ext uri="{A12FA001-AC4F-418D-AE19-62706E023703}">
                                <ahyp:hlinkClr xmlns:ahyp="http://schemas.microsoft.com/office/drawing/2018/hyperlinkcolor" val="tx"/>
                              </a:ext>
                            </a:extLst>
                          </a:hlinkClick>
                        </a:rPr>
                        <a:t> Emerging Opportunities Fund</a:t>
                      </a:r>
                      <a:endParaRPr lang="en-IN" sz="1200" b="0" i="0" u="sng" strike="noStrike" kern="1200" dirty="0">
                        <a:solidFill>
                          <a:srgbClr val="0070C0"/>
                        </a:solidFill>
                        <a:effectLst/>
                        <a:latin typeface="Cambria" panose="02040503050406030204" pitchFamily="18" charset="0"/>
                        <a:ea typeface="Cambria" panose="02040503050406030204" pitchFamily="18" charset="0"/>
                        <a:cs typeface="+mn-cs"/>
                      </a:endParaRPr>
                    </a:p>
                  </a:txBody>
                  <a:tcPr marL="360000" marR="2388" marT="2388" marB="0" anchor="ctr">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85000"/>
                      </a:schemeClr>
                    </a:solidFill>
                  </a:tcPr>
                </a:tc>
                <a:tc>
                  <a:txBody>
                    <a:bodyPr/>
                    <a:lstStyle/>
                    <a:p>
                      <a:pPr algn="ctr" fontAlgn="b"/>
                      <a:r>
                        <a:rPr lang="en-IN" sz="1200" b="0" u="none" strike="noStrike" dirty="0">
                          <a:solidFill>
                            <a:srgbClr val="000000"/>
                          </a:solidFill>
                          <a:effectLst/>
                          <a:latin typeface="Cambria" panose="02040503050406030204" pitchFamily="18" charset="0"/>
                          <a:ea typeface="Cambria" panose="02040503050406030204" pitchFamily="18" charset="0"/>
                        </a:rPr>
                        <a:t>34</a:t>
                      </a:r>
                      <a:endParaRPr lang="en-IN" sz="1200" b="0" i="0" u="none" strike="noStrike" dirty="0">
                        <a:solidFill>
                          <a:srgbClr val="000000"/>
                        </a:solidFill>
                        <a:effectLst/>
                        <a:latin typeface="Cambria" panose="02040503050406030204" pitchFamily="18" charset="0"/>
                        <a:ea typeface="Cambria" panose="02040503050406030204" pitchFamily="18" charset="0"/>
                      </a:endParaRPr>
                    </a:p>
                  </a:txBody>
                  <a:tcPr marL="2388" marR="2388" marT="2388" marB="0" anchor="ctr">
                    <a:lnL w="12700" cap="flat" cmpd="sng" algn="ctr">
                      <a:solidFill>
                        <a:schemeClr val="bg1"/>
                      </a:solidFill>
                      <a:prstDash val="solid"/>
                      <a:round/>
                      <a:headEnd type="none" w="med" len="med"/>
                      <a:tailEnd type="none" w="med" len="med"/>
                    </a:lnL>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3225822827"/>
                  </a:ext>
                </a:extLst>
              </a:tr>
              <a:tr h="112024">
                <a:tc>
                  <a:txBody>
                    <a:bodyPr/>
                    <a:lstStyle/>
                    <a:p>
                      <a:pPr marL="285750" marR="0" lvl="0" indent="-285750" algn="l" defTabSz="914400" rtl="0" eaLnBrk="1" fontAlgn="b" latinLnBrk="0" hangingPunct="1">
                        <a:lnSpc>
                          <a:spcPct val="100000"/>
                        </a:lnSpc>
                        <a:spcBef>
                          <a:spcPts val="0"/>
                        </a:spcBef>
                        <a:spcAft>
                          <a:spcPts val="0"/>
                        </a:spcAft>
                        <a:buClrTx/>
                        <a:buSzTx/>
                        <a:buFont typeface="Wingdings" panose="05000000000000000000" pitchFamily="2" charset="2"/>
                        <a:buChar char="Ø"/>
                        <a:tabLst/>
                        <a:defRPr/>
                      </a:pPr>
                      <a:r>
                        <a:rPr lang="en-US" sz="1200" b="0" i="0" u="sng" strike="noStrike" kern="1200" dirty="0">
                          <a:solidFill>
                            <a:srgbClr val="0070C0"/>
                          </a:solidFill>
                          <a:effectLst/>
                          <a:latin typeface="Cambria" panose="02040503050406030204" pitchFamily="18" charset="0"/>
                          <a:ea typeface="Cambria" panose="02040503050406030204" pitchFamily="18" charset="0"/>
                          <a:cs typeface="+mn-cs"/>
                          <a:hlinkClick r:id="rId24" action="ppaction://hlinksldjump">
                            <a:extLst>
                              <a:ext uri="{A12FA001-AC4F-418D-AE19-62706E023703}">
                                <ahyp:hlinkClr xmlns:ahyp="http://schemas.microsoft.com/office/drawing/2018/hyperlinkcolor" val="tx"/>
                              </a:ext>
                            </a:extLst>
                          </a:hlinkClick>
                        </a:rPr>
                        <a:t>Carnelian Shift Strategy</a:t>
                      </a:r>
                      <a:endParaRPr lang="en-IN" sz="1200" b="0" i="0" u="sng" strike="noStrike" kern="1200" dirty="0">
                        <a:solidFill>
                          <a:srgbClr val="0070C0"/>
                        </a:solidFill>
                        <a:effectLst/>
                        <a:latin typeface="Cambria" panose="02040503050406030204" pitchFamily="18" charset="0"/>
                        <a:ea typeface="Cambria" panose="02040503050406030204" pitchFamily="18" charset="0"/>
                        <a:cs typeface="+mn-cs"/>
                      </a:endParaRPr>
                    </a:p>
                  </a:txBody>
                  <a:tcPr marL="360000" marR="2388" marT="2388" marB="0" anchor="ctr">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solidFill>
                  </a:tcPr>
                </a:tc>
                <a:tc>
                  <a:txBody>
                    <a:bodyPr/>
                    <a:lstStyle/>
                    <a:p>
                      <a:pPr algn="ctr" fontAlgn="b"/>
                      <a:r>
                        <a:rPr lang="en-IN" sz="1200" b="0" u="none" strike="noStrike" dirty="0">
                          <a:solidFill>
                            <a:srgbClr val="000000"/>
                          </a:solidFill>
                          <a:effectLst/>
                          <a:latin typeface="Cambria" panose="02040503050406030204" pitchFamily="18" charset="0"/>
                          <a:ea typeface="Cambria" panose="02040503050406030204" pitchFamily="18" charset="0"/>
                        </a:rPr>
                        <a:t>35</a:t>
                      </a:r>
                      <a:endParaRPr lang="en-IN" sz="1200" b="0" i="0" u="none" strike="noStrike" dirty="0">
                        <a:solidFill>
                          <a:srgbClr val="000000"/>
                        </a:solidFill>
                        <a:effectLst/>
                        <a:latin typeface="Cambria" panose="02040503050406030204" pitchFamily="18" charset="0"/>
                        <a:ea typeface="Cambria" panose="02040503050406030204" pitchFamily="18" charset="0"/>
                      </a:endParaRPr>
                    </a:p>
                  </a:txBody>
                  <a:tcPr marL="2388" marR="2388" marT="2388" marB="0" anchor="ctr">
                    <a:lnL w="12700" cap="flat" cmpd="sng" algn="ctr">
                      <a:solidFill>
                        <a:schemeClr val="bg1"/>
                      </a:solidFill>
                      <a:prstDash val="solid"/>
                      <a:round/>
                      <a:headEnd type="none" w="med" len="med"/>
                      <a:tailEnd type="none" w="med" len="med"/>
                    </a:lnL>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solidFill>
                  </a:tcPr>
                </a:tc>
                <a:extLst>
                  <a:ext uri="{0D108BD9-81ED-4DB2-BD59-A6C34878D82A}">
                    <a16:rowId xmlns:a16="http://schemas.microsoft.com/office/drawing/2014/main" val="1975493520"/>
                  </a:ext>
                </a:extLst>
              </a:tr>
              <a:tr h="112024">
                <a:tc>
                  <a:txBody>
                    <a:bodyPr/>
                    <a:lstStyle/>
                    <a:p>
                      <a:pPr marL="285750" marR="0" lvl="0" indent="-285750" algn="l" defTabSz="914400" rtl="0" eaLnBrk="1" fontAlgn="b" latinLnBrk="0" hangingPunct="1">
                        <a:lnSpc>
                          <a:spcPct val="100000"/>
                        </a:lnSpc>
                        <a:spcBef>
                          <a:spcPts val="0"/>
                        </a:spcBef>
                        <a:spcAft>
                          <a:spcPts val="0"/>
                        </a:spcAft>
                        <a:buClrTx/>
                        <a:buSzTx/>
                        <a:buFont typeface="Wingdings" panose="05000000000000000000" pitchFamily="2" charset="2"/>
                        <a:buChar char="Ø"/>
                        <a:tabLst/>
                        <a:defRPr/>
                      </a:pPr>
                      <a:r>
                        <a:rPr lang="en-US" sz="1200" b="0" i="0" u="sng" strike="noStrike" kern="1200" dirty="0">
                          <a:solidFill>
                            <a:srgbClr val="0070C0"/>
                          </a:solidFill>
                          <a:effectLst/>
                          <a:latin typeface="Cambria" panose="02040503050406030204" pitchFamily="18" charset="0"/>
                          <a:ea typeface="Cambria" panose="02040503050406030204" pitchFamily="18" charset="0"/>
                          <a:cs typeface="+mn-cs"/>
                          <a:hlinkClick r:id="rId25" action="ppaction://hlinksldjump">
                            <a:extLst>
                              <a:ext uri="{A12FA001-AC4F-418D-AE19-62706E023703}">
                                <ahyp:hlinkClr xmlns:ahyp="http://schemas.microsoft.com/office/drawing/2018/hyperlinkcolor" val="tx"/>
                              </a:ext>
                            </a:extLst>
                          </a:hlinkClick>
                        </a:rPr>
                        <a:t>Sageone Core Portfolio PMS</a:t>
                      </a:r>
                      <a:endParaRPr lang="en-IN" sz="1200" b="0" i="0" u="sng" strike="noStrike" kern="1200" dirty="0">
                        <a:solidFill>
                          <a:srgbClr val="0070C0"/>
                        </a:solidFill>
                        <a:effectLst/>
                        <a:latin typeface="Cambria" panose="02040503050406030204" pitchFamily="18" charset="0"/>
                        <a:ea typeface="Cambria" panose="02040503050406030204" pitchFamily="18" charset="0"/>
                        <a:cs typeface="+mn-cs"/>
                      </a:endParaRPr>
                    </a:p>
                  </a:txBody>
                  <a:tcPr marL="360000" marR="2388" marT="2388" marB="0" anchor="ctr">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85000"/>
                      </a:schemeClr>
                    </a:solidFill>
                  </a:tcPr>
                </a:tc>
                <a:tc>
                  <a:txBody>
                    <a:bodyPr/>
                    <a:lstStyle/>
                    <a:p>
                      <a:pPr algn="ctr" fontAlgn="b"/>
                      <a:r>
                        <a:rPr lang="en-IN" sz="1200" b="0" u="none" strike="noStrike" dirty="0">
                          <a:solidFill>
                            <a:srgbClr val="000000"/>
                          </a:solidFill>
                          <a:effectLst/>
                          <a:latin typeface="Cambria" panose="02040503050406030204" pitchFamily="18" charset="0"/>
                          <a:ea typeface="Cambria" panose="02040503050406030204" pitchFamily="18" charset="0"/>
                        </a:rPr>
                        <a:t>36</a:t>
                      </a:r>
                      <a:endParaRPr lang="en-IN" sz="1200" b="0" i="0" u="none" strike="noStrike" dirty="0">
                        <a:solidFill>
                          <a:srgbClr val="000000"/>
                        </a:solidFill>
                        <a:effectLst/>
                        <a:latin typeface="Cambria" panose="02040503050406030204" pitchFamily="18" charset="0"/>
                        <a:ea typeface="Cambria" panose="02040503050406030204" pitchFamily="18" charset="0"/>
                      </a:endParaRPr>
                    </a:p>
                  </a:txBody>
                  <a:tcPr marL="2388" marR="2388" marT="2388" marB="0" anchor="ctr">
                    <a:lnL w="12700" cap="flat" cmpd="sng" algn="ctr">
                      <a:solidFill>
                        <a:schemeClr val="bg1"/>
                      </a:solidFill>
                      <a:prstDash val="solid"/>
                      <a:round/>
                      <a:headEnd type="none" w="med" len="med"/>
                      <a:tailEnd type="none" w="med" len="med"/>
                    </a:lnL>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4089081393"/>
                  </a:ext>
                </a:extLst>
              </a:tr>
              <a:tr h="204991">
                <a:tc>
                  <a:txBody>
                    <a:bodyPr/>
                    <a:lstStyle/>
                    <a:p>
                      <a:pPr marL="285750" marR="0" lvl="0" indent="-285750" algn="l" defTabSz="914400" rtl="0" eaLnBrk="1" fontAlgn="b" latinLnBrk="0" hangingPunct="1">
                        <a:lnSpc>
                          <a:spcPct val="100000"/>
                        </a:lnSpc>
                        <a:spcBef>
                          <a:spcPts val="0"/>
                        </a:spcBef>
                        <a:spcAft>
                          <a:spcPts val="0"/>
                        </a:spcAft>
                        <a:buClrTx/>
                        <a:buSzTx/>
                        <a:buFont typeface="Wingdings" panose="05000000000000000000" pitchFamily="2" charset="2"/>
                        <a:buChar char="Ø"/>
                        <a:tabLst/>
                        <a:defRPr/>
                      </a:pPr>
                      <a:r>
                        <a:rPr lang="en-US" sz="1200" b="0" i="0" u="sng" strike="noStrike" kern="1200" dirty="0">
                          <a:solidFill>
                            <a:srgbClr val="0070C0"/>
                          </a:solidFill>
                          <a:effectLst/>
                          <a:latin typeface="Cambria" panose="02040503050406030204" pitchFamily="18" charset="0"/>
                          <a:ea typeface="Cambria" panose="02040503050406030204" pitchFamily="18" charset="0"/>
                          <a:cs typeface="+mn-cs"/>
                          <a:hlinkClick r:id="rId26" action="ppaction://hlinksldjump"/>
                        </a:rPr>
                        <a:t>Alfaccurate Budding Beasts PMS</a:t>
                      </a:r>
                      <a:endParaRPr lang="en-IN" sz="1200" b="0" i="0" u="sng" strike="noStrike" kern="1200" dirty="0">
                        <a:solidFill>
                          <a:srgbClr val="0070C0"/>
                        </a:solidFill>
                        <a:effectLst/>
                        <a:latin typeface="Cambria" panose="02040503050406030204" pitchFamily="18" charset="0"/>
                        <a:ea typeface="Cambria" panose="02040503050406030204" pitchFamily="18" charset="0"/>
                        <a:cs typeface="+mn-cs"/>
                      </a:endParaRPr>
                    </a:p>
                  </a:txBody>
                  <a:tcPr marL="360000" marR="2388" marT="2388" marB="0" anchor="ctr">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solidFill>
                  </a:tcPr>
                </a:tc>
                <a:tc>
                  <a:txBody>
                    <a:bodyPr/>
                    <a:lstStyle/>
                    <a:p>
                      <a:pPr algn="ctr" fontAlgn="b"/>
                      <a:r>
                        <a:rPr lang="en-IN" sz="1200" b="0" u="none" strike="noStrike" dirty="0">
                          <a:solidFill>
                            <a:srgbClr val="000000"/>
                          </a:solidFill>
                          <a:effectLst/>
                          <a:latin typeface="Cambria" panose="02040503050406030204" pitchFamily="18" charset="0"/>
                          <a:ea typeface="Cambria" panose="02040503050406030204" pitchFamily="18" charset="0"/>
                        </a:rPr>
                        <a:t>37</a:t>
                      </a:r>
                      <a:endParaRPr lang="en-IN" sz="1200" b="0" i="0" u="none" strike="noStrike" dirty="0">
                        <a:solidFill>
                          <a:srgbClr val="000000"/>
                        </a:solidFill>
                        <a:effectLst/>
                        <a:latin typeface="Cambria" panose="02040503050406030204" pitchFamily="18" charset="0"/>
                        <a:ea typeface="Cambria" panose="02040503050406030204" pitchFamily="18" charset="0"/>
                      </a:endParaRPr>
                    </a:p>
                  </a:txBody>
                  <a:tcPr marL="2388" marR="2388" marT="2388" marB="0" anchor="ctr">
                    <a:lnL w="12700" cap="flat" cmpd="sng" algn="ctr">
                      <a:solidFill>
                        <a:schemeClr val="bg1"/>
                      </a:solidFill>
                      <a:prstDash val="solid"/>
                      <a:round/>
                      <a:headEnd type="none" w="med" len="med"/>
                      <a:tailEnd type="none" w="med" len="med"/>
                    </a:lnL>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solidFill>
                  </a:tcPr>
                </a:tc>
                <a:extLst>
                  <a:ext uri="{0D108BD9-81ED-4DB2-BD59-A6C34878D82A}">
                    <a16:rowId xmlns:a16="http://schemas.microsoft.com/office/drawing/2014/main" val="2187002798"/>
                  </a:ext>
                </a:extLst>
              </a:tr>
              <a:tr h="204991">
                <a:tc>
                  <a:txBody>
                    <a:bodyPr/>
                    <a:lstStyle/>
                    <a:p>
                      <a:pPr marL="285750" indent="-285750" algn="l" defTabSz="914400" rtl="0" eaLnBrk="1" fontAlgn="b" latinLnBrk="0" hangingPunct="1">
                        <a:buFont typeface="Wingdings" panose="05000000000000000000" pitchFamily="2" charset="2"/>
                        <a:buChar char="Ø"/>
                      </a:pPr>
                      <a:r>
                        <a:rPr lang="en-US" sz="1200" b="0" i="0" u="none" strike="noStrike" kern="1200" dirty="0">
                          <a:solidFill>
                            <a:srgbClr val="0070C0"/>
                          </a:solidFill>
                          <a:effectLst/>
                          <a:latin typeface="Cambria" panose="02040503050406030204" pitchFamily="18" charset="0"/>
                          <a:ea typeface="Cambria" panose="02040503050406030204" pitchFamily="18" charset="0"/>
                          <a:cs typeface="+mn-cs"/>
                          <a:hlinkClick r:id="rId27" action="ppaction://hlinksldjump">
                            <a:extLst>
                              <a:ext uri="{A12FA001-AC4F-418D-AE19-62706E023703}">
                                <ahyp:hlinkClr xmlns:ahyp="http://schemas.microsoft.com/office/drawing/2018/hyperlinkcolor" val="tx"/>
                              </a:ext>
                            </a:extLst>
                          </a:hlinkClick>
                        </a:rPr>
                        <a:t>Burman Capital Management PMS</a:t>
                      </a:r>
                      <a:endParaRPr lang="en-US" sz="1200" b="0" i="0" u="none" strike="noStrike" kern="1200" dirty="0">
                        <a:solidFill>
                          <a:srgbClr val="0070C0"/>
                        </a:solidFill>
                        <a:effectLst/>
                        <a:latin typeface="Cambria" panose="02040503050406030204" pitchFamily="18" charset="0"/>
                        <a:ea typeface="Cambria" panose="02040503050406030204" pitchFamily="18" charset="0"/>
                        <a:cs typeface="+mn-cs"/>
                        <a:hlinkClick r:id="rId28" action="ppaction://hlinksldjump">
                          <a:extLst>
                            <a:ext uri="{A12FA001-AC4F-418D-AE19-62706E023703}">
                              <ahyp:hlinkClr xmlns:ahyp="http://schemas.microsoft.com/office/drawing/2018/hyperlinkcolor" val="tx"/>
                            </a:ext>
                          </a:extLst>
                        </a:hlinkClick>
                      </a:endParaRPr>
                    </a:p>
                  </a:txBody>
                  <a:tcPr marL="360000" marR="6350" marT="6350" marB="0" anchor="ctr">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85000"/>
                      </a:schemeClr>
                    </a:solidFill>
                  </a:tcPr>
                </a:tc>
                <a:tc>
                  <a:txBody>
                    <a:bodyPr/>
                    <a:lstStyle/>
                    <a:p>
                      <a:pPr algn="ctr" fontAlgn="b"/>
                      <a:r>
                        <a:rPr lang="en-IN" sz="1200" b="0" i="0" u="none" strike="noStrike" dirty="0">
                          <a:solidFill>
                            <a:srgbClr val="000000"/>
                          </a:solidFill>
                          <a:effectLst/>
                          <a:latin typeface="Cambria" panose="02040503050406030204" pitchFamily="18" charset="0"/>
                          <a:ea typeface="Cambria" panose="02040503050406030204" pitchFamily="18" charset="0"/>
                        </a:rPr>
                        <a:t>38</a:t>
                      </a:r>
                    </a:p>
                  </a:txBody>
                  <a:tcPr marL="6350" marR="6350" marT="6350" marB="0" anchor="ctr">
                    <a:lnL w="12700" cap="flat" cmpd="sng" algn="ctr">
                      <a:solidFill>
                        <a:schemeClr val="bg1"/>
                      </a:solidFill>
                      <a:prstDash val="solid"/>
                      <a:round/>
                      <a:headEnd type="none" w="med" len="med"/>
                      <a:tailEnd type="none" w="med" len="med"/>
                    </a:lnL>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709832964"/>
                  </a:ext>
                </a:extLst>
              </a:tr>
              <a:tr h="204991">
                <a:tc>
                  <a:txBody>
                    <a:bodyPr/>
                    <a:lstStyle/>
                    <a:p>
                      <a:pPr marL="285750" indent="-285750" algn="l" defTabSz="914400" rtl="0" eaLnBrk="1" fontAlgn="b" latinLnBrk="0" hangingPunct="1">
                        <a:buFont typeface="Wingdings" panose="05000000000000000000" pitchFamily="2" charset="2"/>
                        <a:buChar char="Ø"/>
                      </a:pPr>
                      <a:r>
                        <a:rPr lang="en-US" sz="1200" b="0" i="0" u="none" strike="noStrike" kern="1200" dirty="0">
                          <a:solidFill>
                            <a:srgbClr val="0070C0"/>
                          </a:solidFill>
                          <a:effectLst/>
                          <a:latin typeface="Cambria" panose="02040503050406030204" pitchFamily="18" charset="0"/>
                          <a:ea typeface="Cambria" panose="02040503050406030204" pitchFamily="18" charset="0"/>
                          <a:cs typeface="+mn-cs"/>
                          <a:hlinkClick r:id="rId29" action="ppaction://hlinksldjump"/>
                        </a:rPr>
                        <a:t>TCG Transformative Growth Portfolio</a:t>
                      </a:r>
                      <a:endParaRPr lang="en-US" sz="1200" b="0" i="0" u="none" strike="noStrike" kern="1200" dirty="0">
                        <a:solidFill>
                          <a:srgbClr val="0070C0"/>
                        </a:solidFill>
                        <a:effectLst/>
                        <a:latin typeface="Cambria" panose="02040503050406030204" pitchFamily="18" charset="0"/>
                        <a:ea typeface="Cambria" panose="02040503050406030204" pitchFamily="18" charset="0"/>
                        <a:cs typeface="+mn-cs"/>
                        <a:hlinkClick r:id="rId30" action="ppaction://hlinksldjump">
                          <a:extLst>
                            <a:ext uri="{A12FA001-AC4F-418D-AE19-62706E023703}">
                              <ahyp:hlinkClr xmlns:ahyp="http://schemas.microsoft.com/office/drawing/2018/hyperlinkcolor" val="tx"/>
                            </a:ext>
                          </a:extLst>
                        </a:hlinkClick>
                      </a:endParaRPr>
                    </a:p>
                  </a:txBody>
                  <a:tcPr marL="360000" marR="6350" marT="6350" marB="0" anchor="ctr">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solidFill>
                  </a:tcPr>
                </a:tc>
                <a:tc>
                  <a:txBody>
                    <a:bodyPr/>
                    <a:lstStyle/>
                    <a:p>
                      <a:pPr algn="ctr" fontAlgn="b"/>
                      <a:r>
                        <a:rPr lang="en-US" sz="1200" b="0" i="0" u="none" strike="noStrike" dirty="0">
                          <a:solidFill>
                            <a:srgbClr val="000000"/>
                          </a:solidFill>
                          <a:effectLst/>
                          <a:latin typeface="Cambria" panose="02040503050406030204" pitchFamily="18" charset="0"/>
                          <a:ea typeface="Cambria" panose="02040503050406030204" pitchFamily="18" charset="0"/>
                        </a:rPr>
                        <a:t>3</a:t>
                      </a:r>
                      <a:r>
                        <a:rPr lang="en-IN" sz="1200" b="0" i="0" u="none" strike="noStrike" dirty="0">
                          <a:solidFill>
                            <a:srgbClr val="000000"/>
                          </a:solidFill>
                          <a:effectLst/>
                          <a:latin typeface="Cambria" panose="02040503050406030204" pitchFamily="18" charset="0"/>
                          <a:ea typeface="Cambria" panose="02040503050406030204" pitchFamily="18" charset="0"/>
                        </a:rPr>
                        <a:t>9</a:t>
                      </a:r>
                    </a:p>
                  </a:txBody>
                  <a:tcPr marL="6350" marR="6350" marT="6350" marB="0" anchor="ctr">
                    <a:lnL w="12700" cap="flat" cmpd="sng" algn="ctr">
                      <a:solidFill>
                        <a:schemeClr val="bg1"/>
                      </a:solidFill>
                      <a:prstDash val="solid"/>
                      <a:round/>
                      <a:headEnd type="none" w="med" len="med"/>
                      <a:tailEnd type="none" w="med" len="med"/>
                    </a:lnL>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solidFill>
                  </a:tcPr>
                </a:tc>
                <a:extLst>
                  <a:ext uri="{0D108BD9-81ED-4DB2-BD59-A6C34878D82A}">
                    <a16:rowId xmlns:a16="http://schemas.microsoft.com/office/drawing/2014/main" val="776797971"/>
                  </a:ext>
                </a:extLst>
              </a:tr>
            </a:tbl>
          </a:graphicData>
        </a:graphic>
      </p:graphicFrame>
      <p:pic>
        <p:nvPicPr>
          <p:cNvPr id="8" name="Picture 7" descr="A white text on a black background&#10;&#10;AI-generated content may be incorrect.">
            <a:extLst>
              <a:ext uri="{FF2B5EF4-FFF2-40B4-BE49-F238E27FC236}">
                <a16:creationId xmlns:a16="http://schemas.microsoft.com/office/drawing/2014/main" id="{D9E55534-1DA2-0C42-BDE4-3BD9948FCDF7}"/>
              </a:ext>
            </a:extLst>
          </p:cNvPr>
          <p:cNvPicPr>
            <a:picLocks noChangeAspect="1"/>
          </p:cNvPicPr>
          <p:nvPr/>
        </p:nvPicPr>
        <p:blipFill>
          <a:blip r:embed="rId31" cstate="print">
            <a:extLst>
              <a:ext uri="{28A0092B-C50C-407E-A947-70E740481C1C}">
                <a14:useLocalDpi xmlns:a14="http://schemas.microsoft.com/office/drawing/2010/main" val="0"/>
              </a:ext>
            </a:extLst>
          </a:blip>
          <a:stretch>
            <a:fillRect/>
          </a:stretch>
        </p:blipFill>
        <p:spPr>
          <a:xfrm>
            <a:off x="10362466" y="234062"/>
            <a:ext cx="1559328" cy="340260"/>
          </a:xfrm>
          <a:prstGeom prst="rect">
            <a:avLst/>
          </a:prstGeom>
        </p:spPr>
      </p:pic>
    </p:spTree>
    <p:extLst>
      <p:ext uri="{BB962C8B-B14F-4D97-AF65-F5344CB8AC3E}">
        <p14:creationId xmlns:p14="http://schemas.microsoft.com/office/powerpoint/2010/main" val="1721468917"/>
      </p:ext>
    </p:extLst>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3"/>
          <p:cNvSpPr/>
          <p:nvPr/>
        </p:nvSpPr>
        <p:spPr>
          <a:xfrm>
            <a:off x="0" y="0"/>
            <a:ext cx="12192000" cy="821635"/>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 name="Title 1">
            <a:extLst>
              <a:ext uri="{FF2B5EF4-FFF2-40B4-BE49-F238E27FC236}">
                <a16:creationId xmlns:a16="http://schemas.microsoft.com/office/drawing/2014/main" id="{D5D14BE9-64D4-42CE-969F-9590C16A2F5F}"/>
              </a:ext>
            </a:extLst>
          </p:cNvPr>
          <p:cNvSpPr txBox="1">
            <a:spLocks/>
          </p:cNvSpPr>
          <p:nvPr/>
        </p:nvSpPr>
        <p:spPr>
          <a:xfrm>
            <a:off x="165475" y="106018"/>
            <a:ext cx="11007609" cy="630899"/>
          </a:xfrm>
          <a:prstGeom prst="rect">
            <a:avLst/>
          </a:prstGeom>
        </p:spPr>
        <p:txBody>
          <a:bodyPr vert="horz" lIns="91440" tIns="45720" rIns="91440" bIns="45720" rtlCol="0" anchor="ctr">
            <a:noAutofit/>
          </a:bodyPr>
          <a:lstStyle>
            <a:lvl1pPr algn="ctr" defTabSz="914400" rtl="0" eaLnBrk="1" latinLnBrk="0" hangingPunct="1">
              <a:lnSpc>
                <a:spcPct val="90000"/>
              </a:lnSpc>
              <a:spcBef>
                <a:spcPct val="0"/>
              </a:spcBef>
              <a:buNone/>
              <a:defRPr sz="6000" kern="1200">
                <a:solidFill>
                  <a:schemeClr val="tx1"/>
                </a:solidFill>
                <a:latin typeface="+mj-lt"/>
                <a:ea typeface="+mj-ea"/>
                <a:cs typeface="+mj-cs"/>
              </a:defRPr>
            </a:lvl1pPr>
          </a:lstStyle>
          <a:p>
            <a:pPr marL="0" marR="0" lvl="0" indent="0" algn="l" defTabSz="914400" rtl="0" eaLnBrk="1" fontAlgn="auto" latinLnBrk="0" hangingPunct="1">
              <a:lnSpc>
                <a:spcPct val="90000"/>
              </a:lnSpc>
              <a:spcBef>
                <a:spcPct val="0"/>
              </a:spcBef>
              <a:spcAft>
                <a:spcPts val="0"/>
              </a:spcAft>
              <a:buClrTx/>
              <a:buSzTx/>
              <a:buFontTx/>
              <a:buNone/>
              <a:tabLst/>
              <a:defRPr/>
            </a:pPr>
            <a:r>
              <a:rPr kumimoji="0" lang="en-US" sz="2800" b="1" i="0" u="none" strike="noStrike" kern="1200" cap="none" spc="0" normalizeH="0" baseline="0" noProof="0" dirty="0">
                <a:ln>
                  <a:noFill/>
                </a:ln>
                <a:solidFill>
                  <a:prstClr val="white"/>
                </a:solidFill>
                <a:effectLst/>
                <a:uLnTx/>
                <a:uFillTx/>
                <a:latin typeface="Cambria" panose="02040503050406030204" pitchFamily="18" charset="0"/>
                <a:ea typeface="Cambria" panose="02040503050406030204" pitchFamily="18" charset="0"/>
                <a:cs typeface="+mj-cs"/>
              </a:rPr>
              <a:t>Equity – Large Cap PMS </a:t>
            </a:r>
          </a:p>
          <a:p>
            <a:pPr marL="0" marR="0" lvl="0" indent="0" algn="l" defTabSz="914400" rtl="0" eaLnBrk="1" fontAlgn="auto" latinLnBrk="0" hangingPunct="1">
              <a:lnSpc>
                <a:spcPct val="90000"/>
              </a:lnSpc>
              <a:spcBef>
                <a:spcPct val="0"/>
              </a:spcBef>
              <a:spcAft>
                <a:spcPts val="0"/>
              </a:spcAft>
              <a:buClrTx/>
              <a:buSzTx/>
              <a:buFontTx/>
              <a:buNone/>
              <a:tabLst/>
              <a:defRPr/>
            </a:pPr>
            <a:r>
              <a:rPr kumimoji="0" lang="it-IT" sz="2800" b="1" i="0" u="none" strike="noStrike" kern="1200" cap="none" spc="0" normalizeH="0" baseline="0" noProof="0" dirty="0">
                <a:ln>
                  <a:noFill/>
                </a:ln>
                <a:solidFill>
                  <a:prstClr val="white"/>
                </a:solidFill>
                <a:effectLst/>
                <a:uLnTx/>
                <a:uFillTx/>
                <a:latin typeface="Cambria" panose="02040503050406030204" pitchFamily="18" charset="0"/>
                <a:ea typeface="Cambria" panose="02040503050406030204" pitchFamily="18" charset="0"/>
                <a:cs typeface="+mj-cs"/>
              </a:rPr>
              <a:t>ICICI Prudential Largecap Strategy </a:t>
            </a:r>
            <a:endParaRPr kumimoji="0" lang="en-IN" sz="2800" b="1" i="0" u="none" strike="noStrike" kern="1200" cap="none" spc="0" normalizeH="0" baseline="0" noProof="0" dirty="0">
              <a:ln>
                <a:noFill/>
              </a:ln>
              <a:solidFill>
                <a:prstClr val="white"/>
              </a:solidFill>
              <a:effectLst/>
              <a:uLnTx/>
              <a:uFillTx/>
              <a:latin typeface="Cambria" panose="02040503050406030204" pitchFamily="18" charset="0"/>
              <a:ea typeface="Cambria" panose="02040503050406030204" pitchFamily="18" charset="0"/>
              <a:cs typeface="+mj-cs"/>
            </a:endParaRPr>
          </a:p>
        </p:txBody>
      </p:sp>
      <p:sp>
        <p:nvSpPr>
          <p:cNvPr id="22" name="Rectangle 21"/>
          <p:cNvSpPr/>
          <p:nvPr/>
        </p:nvSpPr>
        <p:spPr>
          <a:xfrm>
            <a:off x="0" y="6613807"/>
            <a:ext cx="12192000" cy="235963"/>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aphicFrame>
        <p:nvGraphicFramePr>
          <p:cNvPr id="2" name="Table 2">
            <a:extLst>
              <a:ext uri="{FF2B5EF4-FFF2-40B4-BE49-F238E27FC236}">
                <a16:creationId xmlns:a16="http://schemas.microsoft.com/office/drawing/2014/main" id="{A0E88391-4530-5B8D-6918-E006259714FE}"/>
              </a:ext>
            </a:extLst>
          </p:cNvPr>
          <p:cNvGraphicFramePr>
            <a:graphicFrameLocks noGrp="1"/>
          </p:cNvGraphicFramePr>
          <p:nvPr>
            <p:extLst>
              <p:ext uri="{D42A27DB-BD31-4B8C-83A1-F6EECF244321}">
                <p14:modId xmlns:p14="http://schemas.microsoft.com/office/powerpoint/2010/main" val="2433118670"/>
              </p:ext>
            </p:extLst>
          </p:nvPr>
        </p:nvGraphicFramePr>
        <p:xfrm>
          <a:off x="150868" y="3149787"/>
          <a:ext cx="4022212" cy="1853565"/>
        </p:xfrm>
        <a:graphic>
          <a:graphicData uri="http://schemas.openxmlformats.org/drawingml/2006/table">
            <a:tbl>
              <a:tblPr firstRow="1" bandRow="1">
                <a:tableStyleId>{073A0DAA-6AF3-43AB-8588-CEC1D06C72B9}</a:tableStyleId>
              </a:tblPr>
              <a:tblGrid>
                <a:gridCol w="1612524">
                  <a:extLst>
                    <a:ext uri="{9D8B030D-6E8A-4147-A177-3AD203B41FA5}">
                      <a16:colId xmlns:a16="http://schemas.microsoft.com/office/drawing/2014/main" val="979919291"/>
                    </a:ext>
                  </a:extLst>
                </a:gridCol>
                <a:gridCol w="2409688">
                  <a:extLst>
                    <a:ext uri="{9D8B030D-6E8A-4147-A177-3AD203B41FA5}">
                      <a16:colId xmlns:a16="http://schemas.microsoft.com/office/drawing/2014/main" val="2728041260"/>
                    </a:ext>
                  </a:extLst>
                </a:gridCol>
              </a:tblGrid>
              <a:tr h="208255">
                <a:tc>
                  <a:txBody>
                    <a:bodyPr/>
                    <a:lstStyle/>
                    <a:p>
                      <a:r>
                        <a:rPr lang="en-US" sz="1300">
                          <a:latin typeface="Cambria" panose="02040503050406030204" pitchFamily="18" charset="0"/>
                          <a:ea typeface="Cambria" panose="02040503050406030204" pitchFamily="18" charset="0"/>
                        </a:rPr>
                        <a:t>Particulars</a:t>
                      </a:r>
                      <a:endParaRPr lang="en-IN" sz="1300">
                        <a:latin typeface="Cambria" panose="02040503050406030204" pitchFamily="18" charset="0"/>
                        <a:ea typeface="Cambria" panose="02040503050406030204" pitchFamily="18" charset="0"/>
                      </a:endParaRPr>
                    </a:p>
                  </a:txBody>
                  <a:tcPr anchor="ctr"/>
                </a:tc>
                <a:tc>
                  <a:txBody>
                    <a:bodyPr/>
                    <a:lstStyle/>
                    <a:p>
                      <a:pPr algn="ctr"/>
                      <a:r>
                        <a:rPr lang="en-US" sz="1300">
                          <a:latin typeface="Cambria" panose="02040503050406030204" pitchFamily="18" charset="0"/>
                          <a:ea typeface="Cambria" panose="02040503050406030204" pitchFamily="18" charset="0"/>
                        </a:rPr>
                        <a:t>Details</a:t>
                      </a:r>
                      <a:endParaRPr lang="en-IN" sz="1300">
                        <a:latin typeface="Cambria" panose="02040503050406030204" pitchFamily="18" charset="0"/>
                        <a:ea typeface="Cambria" panose="02040503050406030204" pitchFamily="18" charset="0"/>
                      </a:endParaRPr>
                    </a:p>
                  </a:txBody>
                  <a:tcPr anchor="ctr"/>
                </a:tc>
                <a:extLst>
                  <a:ext uri="{0D108BD9-81ED-4DB2-BD59-A6C34878D82A}">
                    <a16:rowId xmlns:a16="http://schemas.microsoft.com/office/drawing/2014/main" val="2509566197"/>
                  </a:ext>
                </a:extLst>
              </a:tr>
              <a:tr h="208255">
                <a:tc>
                  <a:txBody>
                    <a:bodyPr/>
                    <a:lstStyle/>
                    <a:p>
                      <a:r>
                        <a:rPr lang="en-US" sz="1300" b="1" dirty="0">
                          <a:latin typeface="Cambria" panose="02040503050406030204" pitchFamily="18" charset="0"/>
                          <a:ea typeface="Cambria" panose="02040503050406030204" pitchFamily="18" charset="0"/>
                        </a:rPr>
                        <a:t>AUM (INR </a:t>
                      </a:r>
                      <a:r>
                        <a:rPr lang="en-US" sz="1300" b="1" dirty="0" err="1">
                          <a:latin typeface="Cambria" panose="02040503050406030204" pitchFamily="18" charset="0"/>
                          <a:ea typeface="Cambria" panose="02040503050406030204" pitchFamily="18" charset="0"/>
                        </a:rPr>
                        <a:t>crs</a:t>
                      </a:r>
                      <a:r>
                        <a:rPr lang="en-US" sz="1300" b="1" dirty="0">
                          <a:latin typeface="Cambria" panose="02040503050406030204" pitchFamily="18" charset="0"/>
                          <a:ea typeface="Cambria" panose="02040503050406030204" pitchFamily="18" charset="0"/>
                        </a:rPr>
                        <a:t>)</a:t>
                      </a:r>
                      <a:endParaRPr lang="en-IN" sz="1300" b="1" dirty="0">
                        <a:latin typeface="Cambria" panose="02040503050406030204" pitchFamily="18" charset="0"/>
                        <a:ea typeface="Cambria" panose="02040503050406030204" pitchFamily="18" charset="0"/>
                      </a:endParaRPr>
                    </a:p>
                  </a:txBody>
                  <a:tcPr anchor="ctr"/>
                </a:tc>
                <a:tc>
                  <a:txBody>
                    <a:bodyPr/>
                    <a:lstStyle/>
                    <a:p>
                      <a:pPr algn="ctr"/>
                      <a:r>
                        <a:rPr lang="en-US" sz="1300" dirty="0">
                          <a:solidFill>
                            <a:schemeClr val="tx1"/>
                          </a:solidFill>
                          <a:latin typeface="Cambria" panose="02040503050406030204" pitchFamily="18" charset="0"/>
                          <a:ea typeface="Cambria" panose="02040503050406030204" pitchFamily="18" charset="0"/>
                        </a:rPr>
                        <a:t>~905 cr.</a:t>
                      </a:r>
                      <a:endParaRPr lang="en-IN" sz="1300" dirty="0">
                        <a:solidFill>
                          <a:schemeClr val="tx1"/>
                        </a:solidFill>
                        <a:latin typeface="Cambria" panose="02040503050406030204" pitchFamily="18" charset="0"/>
                        <a:ea typeface="Cambria" panose="02040503050406030204" pitchFamily="18" charset="0"/>
                      </a:endParaRPr>
                    </a:p>
                  </a:txBody>
                  <a:tcPr anchor="ctr">
                    <a:solidFill>
                      <a:srgbClr val="CBCBCB"/>
                    </a:solidFill>
                  </a:tcPr>
                </a:tc>
                <a:extLst>
                  <a:ext uri="{0D108BD9-81ED-4DB2-BD59-A6C34878D82A}">
                    <a16:rowId xmlns:a16="http://schemas.microsoft.com/office/drawing/2014/main" val="3085341055"/>
                  </a:ext>
                </a:extLst>
              </a:tr>
              <a:tr h="284905">
                <a:tc>
                  <a:txBody>
                    <a:bodyPr/>
                    <a:lstStyle/>
                    <a:p>
                      <a:r>
                        <a:rPr lang="en-US" sz="1300" b="1">
                          <a:latin typeface="Cambria" panose="02040503050406030204" pitchFamily="18" charset="0"/>
                          <a:ea typeface="Cambria" panose="02040503050406030204" pitchFamily="18" charset="0"/>
                        </a:rPr>
                        <a:t>Fund Manager</a:t>
                      </a:r>
                      <a:endParaRPr lang="en-IN" sz="1300" b="1">
                        <a:latin typeface="Cambria" panose="02040503050406030204" pitchFamily="18" charset="0"/>
                        <a:ea typeface="Cambria" panose="02040503050406030204" pitchFamily="18" charset="0"/>
                      </a:endParaRPr>
                    </a:p>
                  </a:txBody>
                  <a:tcPr anchor="ctr"/>
                </a:tc>
                <a:tc>
                  <a:txBody>
                    <a:bodyPr/>
                    <a:lstStyle/>
                    <a:p>
                      <a:pPr algn="ctr" fontAlgn="ctr"/>
                      <a:r>
                        <a:rPr lang="en-IN" sz="1300" b="0" i="0" u="none" strike="noStrike" dirty="0">
                          <a:solidFill>
                            <a:srgbClr val="000000"/>
                          </a:solidFill>
                          <a:effectLst/>
                          <a:latin typeface="Cambria" panose="02040503050406030204" pitchFamily="18" charset="0"/>
                        </a:rPr>
                        <a:t>Anand Shah, Chockalingam Narayanan</a:t>
                      </a:r>
                    </a:p>
                  </a:txBody>
                  <a:tcPr marL="9525" marR="9525" marT="9525" marB="0" anchor="ctr"/>
                </a:tc>
                <a:extLst>
                  <a:ext uri="{0D108BD9-81ED-4DB2-BD59-A6C34878D82A}">
                    <a16:rowId xmlns:a16="http://schemas.microsoft.com/office/drawing/2014/main" val="4053942507"/>
                  </a:ext>
                </a:extLst>
              </a:tr>
              <a:tr h="208255">
                <a:tc>
                  <a:txBody>
                    <a:bodyPr/>
                    <a:lstStyle/>
                    <a:p>
                      <a:r>
                        <a:rPr lang="en-IN" sz="1300" b="1">
                          <a:latin typeface="Cambria" panose="02040503050406030204" pitchFamily="18" charset="0"/>
                          <a:ea typeface="Cambria" panose="02040503050406030204" pitchFamily="18" charset="0"/>
                        </a:rPr>
                        <a:t>No. of Stocks</a:t>
                      </a:r>
                    </a:p>
                  </a:txBody>
                  <a:tcPr anchor="ctr"/>
                </a:tc>
                <a:tc>
                  <a:txBody>
                    <a:bodyPr/>
                    <a:lstStyle/>
                    <a:p>
                      <a:pPr algn="ctr"/>
                      <a:r>
                        <a:rPr lang="en-US" sz="1300" dirty="0">
                          <a:latin typeface="Cambria" panose="02040503050406030204" pitchFamily="18" charset="0"/>
                          <a:ea typeface="Cambria" panose="02040503050406030204" pitchFamily="18" charset="0"/>
                        </a:rPr>
                        <a:t>28</a:t>
                      </a:r>
                      <a:endParaRPr lang="en-IN" sz="1300" dirty="0">
                        <a:latin typeface="Cambria" panose="02040503050406030204" pitchFamily="18" charset="0"/>
                        <a:ea typeface="Cambria" panose="02040503050406030204" pitchFamily="18" charset="0"/>
                      </a:endParaRPr>
                    </a:p>
                  </a:txBody>
                  <a:tcPr anchor="ctr"/>
                </a:tc>
                <a:extLst>
                  <a:ext uri="{0D108BD9-81ED-4DB2-BD59-A6C34878D82A}">
                    <a16:rowId xmlns:a16="http://schemas.microsoft.com/office/drawing/2014/main" val="105553421"/>
                  </a:ext>
                </a:extLst>
              </a:tr>
              <a:tr h="208255">
                <a:tc>
                  <a:txBody>
                    <a:bodyPr/>
                    <a:lstStyle/>
                    <a:p>
                      <a:r>
                        <a:rPr lang="en-US" sz="1300" b="1">
                          <a:latin typeface="Cambria" panose="02040503050406030204" pitchFamily="18" charset="0"/>
                          <a:ea typeface="Cambria" panose="02040503050406030204" pitchFamily="18" charset="0"/>
                        </a:rPr>
                        <a:t>Inception Date</a:t>
                      </a:r>
                      <a:endParaRPr lang="en-IN" sz="1300" b="1">
                        <a:latin typeface="Cambria" panose="02040503050406030204" pitchFamily="18" charset="0"/>
                        <a:ea typeface="Cambria" panose="02040503050406030204" pitchFamily="18" charset="0"/>
                      </a:endParaRPr>
                    </a:p>
                  </a:txBody>
                  <a:tcPr anchor="ctr"/>
                </a:tc>
                <a:tc>
                  <a:txBody>
                    <a:bodyPr/>
                    <a:lstStyle/>
                    <a:p>
                      <a:pPr algn="ctr"/>
                      <a:r>
                        <a:rPr lang="en-US" sz="1300">
                          <a:latin typeface="Cambria" panose="02040503050406030204" pitchFamily="18" charset="0"/>
                          <a:ea typeface="Cambria" panose="02040503050406030204" pitchFamily="18" charset="0"/>
                        </a:rPr>
                        <a:t>16 March 2009</a:t>
                      </a:r>
                      <a:endParaRPr lang="en-IN" sz="1300">
                        <a:latin typeface="Cambria" panose="02040503050406030204" pitchFamily="18" charset="0"/>
                        <a:ea typeface="Cambria" panose="02040503050406030204" pitchFamily="18" charset="0"/>
                      </a:endParaRPr>
                    </a:p>
                  </a:txBody>
                  <a:tcPr anchor="ctr"/>
                </a:tc>
                <a:extLst>
                  <a:ext uri="{0D108BD9-81ED-4DB2-BD59-A6C34878D82A}">
                    <a16:rowId xmlns:a16="http://schemas.microsoft.com/office/drawing/2014/main" val="595497186"/>
                  </a:ext>
                </a:extLst>
              </a:tr>
              <a:tr h="208255">
                <a:tc>
                  <a:txBody>
                    <a:bodyPr/>
                    <a:lstStyle/>
                    <a:p>
                      <a:r>
                        <a:rPr lang="en-US" sz="1300" b="1">
                          <a:latin typeface="Cambria" panose="02040503050406030204" pitchFamily="18" charset="0"/>
                          <a:ea typeface="Cambria" panose="02040503050406030204" pitchFamily="18" charset="0"/>
                        </a:rPr>
                        <a:t>Exit Load</a:t>
                      </a:r>
                      <a:endParaRPr lang="en-IN" sz="1300" b="1">
                        <a:latin typeface="Cambria" panose="02040503050406030204" pitchFamily="18" charset="0"/>
                        <a:ea typeface="Cambria" panose="02040503050406030204" pitchFamily="18" charset="0"/>
                      </a:endParaRPr>
                    </a:p>
                  </a:txBody>
                  <a:tcPr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IN" sz="1300" dirty="0">
                          <a:latin typeface="Cambria" panose="02040503050406030204" pitchFamily="18" charset="0"/>
                          <a:ea typeface="Cambria" panose="02040503050406030204" pitchFamily="18" charset="0"/>
                        </a:rPr>
                        <a:t>1% before 1 year</a:t>
                      </a:r>
                    </a:p>
                  </a:txBody>
                  <a:tcPr anchor="ctr"/>
                </a:tc>
                <a:extLst>
                  <a:ext uri="{0D108BD9-81ED-4DB2-BD59-A6C34878D82A}">
                    <a16:rowId xmlns:a16="http://schemas.microsoft.com/office/drawing/2014/main" val="1990558997"/>
                  </a:ext>
                </a:extLst>
              </a:tr>
            </a:tbl>
          </a:graphicData>
        </a:graphic>
      </p:graphicFrame>
      <p:sp>
        <p:nvSpPr>
          <p:cNvPr id="9" name="TextBox 8"/>
          <p:cNvSpPr txBox="1"/>
          <p:nvPr/>
        </p:nvSpPr>
        <p:spPr>
          <a:xfrm>
            <a:off x="165475" y="977892"/>
            <a:ext cx="4022212" cy="2123658"/>
          </a:xfrm>
          <a:prstGeom prst="rect">
            <a:avLst/>
          </a:prstGeom>
          <a:noFill/>
          <a:ln>
            <a:solidFill>
              <a:schemeClr val="bg1">
                <a:lumMod val="85000"/>
              </a:schemeClr>
            </a:solidFill>
          </a:ln>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200" b="1"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Investment Objective</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200" b="1"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1F1F1F"/>
                </a:solidFill>
                <a:effectLst/>
                <a:uLnTx/>
                <a:uFillTx/>
                <a:latin typeface="Cambria" panose="02040503050406030204" pitchFamily="18" charset="0"/>
                <a:ea typeface="Cambria" panose="02040503050406030204" pitchFamily="18" charset="0"/>
                <a:cs typeface="+mn-cs"/>
              </a:rPr>
              <a:t>The fund is </a:t>
            </a:r>
            <a:r>
              <a:rPr kumimoji="0" lang="en-US" sz="1200" b="0" i="0" u="none" strike="noStrike" kern="1200" cap="none" spc="0" normalizeH="0" baseline="0" noProof="0" dirty="0">
                <a:ln>
                  <a:noFill/>
                </a:ln>
                <a:solidFill>
                  <a:srgbClr val="040C28"/>
                </a:solidFill>
                <a:effectLst/>
                <a:uLnTx/>
                <a:uFillTx/>
                <a:latin typeface="Cambria" panose="02040503050406030204" pitchFamily="18" charset="0"/>
                <a:ea typeface="Cambria" panose="02040503050406030204" pitchFamily="18" charset="0"/>
                <a:cs typeface="+mn-cs"/>
              </a:rPr>
              <a:t>a diversified equity portfolio that endeavors to achieve long term capital appreciation by investing </a:t>
            </a:r>
            <a:r>
              <a:rPr kumimoji="0" lang="en-US" sz="1200" b="0"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predominantly in large-cap companies.</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The Strategy seeks to achieve capital appreciation through investments in Indian companies or sectors with potential for growth. It aims to predominantly invest in companies that tend to grow earnings at a fast pace and are reasonably priced using top-down and bottom-up approach.</a:t>
            </a:r>
            <a:endParaRPr kumimoji="0" lang="en-IN" sz="1200" b="1"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endParaRPr>
          </a:p>
        </p:txBody>
      </p:sp>
      <p:sp>
        <p:nvSpPr>
          <p:cNvPr id="14" name="TextBox 13"/>
          <p:cNvSpPr txBox="1"/>
          <p:nvPr/>
        </p:nvSpPr>
        <p:spPr>
          <a:xfrm>
            <a:off x="8973072" y="4491487"/>
            <a:ext cx="2902229" cy="30777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400" b="1" i="0"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rPr>
              <a:t>Fees Structure</a:t>
            </a:r>
          </a:p>
        </p:txBody>
      </p:sp>
      <p:sp>
        <p:nvSpPr>
          <p:cNvPr id="18" name="Rectangle 17"/>
          <p:cNvSpPr/>
          <p:nvPr/>
        </p:nvSpPr>
        <p:spPr>
          <a:xfrm>
            <a:off x="0" y="808383"/>
            <a:ext cx="12192000" cy="45719"/>
          </a:xfrm>
          <a:prstGeom prst="rect">
            <a:avLst/>
          </a:prstGeom>
          <a:solidFill>
            <a:schemeClr val="bg1">
              <a:lumMod val="6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9" name="Slide Number Placeholder 18"/>
          <p:cNvSpPr>
            <a:spLocks noGrp="1"/>
          </p:cNvSpPr>
          <p:nvPr>
            <p:ph type="sldNum" sz="quarter" idx="12"/>
          </p:nvPr>
        </p:nvSpPr>
        <p:spPr>
          <a:xfrm>
            <a:off x="9448800" y="6549225"/>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1E62F875-1F54-4527-993B-FB1D0CCB3E02}" type="slidenum">
              <a:rPr kumimoji="0" lang="en-IN" sz="1200" b="1" i="0" u="none" strike="noStrike" kern="1200" cap="none" spc="0" normalizeH="0" baseline="0" noProof="0" smtClean="0">
                <a:ln>
                  <a:noFill/>
                </a:ln>
                <a:solidFill>
                  <a:prstClr val="white"/>
                </a:solidFill>
                <a:effectLst/>
                <a:uLnTx/>
                <a:uFillTx/>
                <a:latin typeface="Cambria" panose="02040503050406030204" pitchFamily="18" charset="0"/>
                <a:ea typeface="Cambria" panose="02040503050406030204" pitchFamily="18" charset="0"/>
                <a:cs typeface="+mn-cs"/>
              </a:rPr>
              <a:pPr marL="0" marR="0" lvl="0" indent="0" algn="r" defTabSz="914400" rtl="0" eaLnBrk="1" fontAlgn="auto" latinLnBrk="0" hangingPunct="1">
                <a:lnSpc>
                  <a:spcPct val="100000"/>
                </a:lnSpc>
                <a:spcBef>
                  <a:spcPts val="0"/>
                </a:spcBef>
                <a:spcAft>
                  <a:spcPts val="0"/>
                </a:spcAft>
                <a:buClrTx/>
                <a:buSzTx/>
                <a:buFontTx/>
                <a:buNone/>
                <a:tabLst/>
                <a:defRPr/>
              </a:pPr>
              <a:t>20</a:t>
            </a:fld>
            <a:endParaRPr kumimoji="0" lang="en-IN" sz="1200" b="1" i="0" u="none" strike="noStrike" kern="1200" cap="none" spc="0" normalizeH="0" baseline="0" noProof="0">
              <a:ln>
                <a:noFill/>
              </a:ln>
              <a:solidFill>
                <a:prstClr val="white"/>
              </a:solidFill>
              <a:effectLst/>
              <a:uLnTx/>
              <a:uFillTx/>
              <a:latin typeface="Cambria" panose="02040503050406030204" pitchFamily="18" charset="0"/>
              <a:ea typeface="Cambria" panose="02040503050406030204" pitchFamily="18" charset="0"/>
              <a:cs typeface="+mn-cs"/>
            </a:endParaRPr>
          </a:p>
        </p:txBody>
      </p:sp>
      <p:graphicFrame>
        <p:nvGraphicFramePr>
          <p:cNvPr id="8" name="Table 7"/>
          <p:cNvGraphicFramePr>
            <a:graphicFrameLocks noGrp="1"/>
          </p:cNvGraphicFramePr>
          <p:nvPr/>
        </p:nvGraphicFramePr>
        <p:xfrm>
          <a:off x="9046195" y="4784846"/>
          <a:ext cx="2994937" cy="1244553"/>
        </p:xfrm>
        <a:graphic>
          <a:graphicData uri="http://schemas.openxmlformats.org/drawingml/2006/table">
            <a:tbl>
              <a:tblPr firstRow="1" bandRow="1"/>
              <a:tblGrid>
                <a:gridCol w="727392">
                  <a:extLst>
                    <a:ext uri="{9D8B030D-6E8A-4147-A177-3AD203B41FA5}">
                      <a16:colId xmlns:a16="http://schemas.microsoft.com/office/drawing/2014/main" val="3472526194"/>
                    </a:ext>
                  </a:extLst>
                </a:gridCol>
                <a:gridCol w="614597">
                  <a:extLst>
                    <a:ext uri="{9D8B030D-6E8A-4147-A177-3AD203B41FA5}">
                      <a16:colId xmlns:a16="http://schemas.microsoft.com/office/drawing/2014/main" val="887683213"/>
                    </a:ext>
                  </a:extLst>
                </a:gridCol>
                <a:gridCol w="982738">
                  <a:extLst>
                    <a:ext uri="{9D8B030D-6E8A-4147-A177-3AD203B41FA5}">
                      <a16:colId xmlns:a16="http://schemas.microsoft.com/office/drawing/2014/main" val="1478489180"/>
                    </a:ext>
                  </a:extLst>
                </a:gridCol>
                <a:gridCol w="670210">
                  <a:extLst>
                    <a:ext uri="{9D8B030D-6E8A-4147-A177-3AD203B41FA5}">
                      <a16:colId xmlns:a16="http://schemas.microsoft.com/office/drawing/2014/main" val="1804823737"/>
                    </a:ext>
                  </a:extLst>
                </a:gridCol>
              </a:tblGrid>
              <a:tr h="364548">
                <a:tc>
                  <a:txBody>
                    <a:bodyPr/>
                    <a:lstStyle/>
                    <a:p>
                      <a:pPr algn="ctr" rtl="0" fontAlgn="ctr"/>
                      <a:r>
                        <a:rPr lang="en-IN" sz="1200" b="1" i="0" u="none" strike="noStrike">
                          <a:solidFill>
                            <a:srgbClr val="FFFFFF"/>
                          </a:solidFill>
                          <a:effectLst/>
                          <a:latin typeface="Cambria" panose="02040503050406030204" pitchFamily="18" charset="0"/>
                        </a:rPr>
                        <a:t>Fee Structure</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000000"/>
                    </a:solidFill>
                  </a:tcPr>
                </a:tc>
                <a:tc>
                  <a:txBody>
                    <a:bodyPr/>
                    <a:lstStyle/>
                    <a:p>
                      <a:pPr algn="ctr" rtl="0" fontAlgn="ctr"/>
                      <a:r>
                        <a:rPr lang="en-IN" sz="1200" b="1" i="0" u="none" strike="noStrike">
                          <a:solidFill>
                            <a:srgbClr val="FFFFFF"/>
                          </a:solidFill>
                          <a:effectLst/>
                          <a:latin typeface="Cambria" panose="02040503050406030204" pitchFamily="18" charset="0"/>
                        </a:rPr>
                        <a:t>Fixed</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000000"/>
                    </a:solidFill>
                  </a:tcPr>
                </a:tc>
                <a:tc>
                  <a:txBody>
                    <a:bodyPr/>
                    <a:lstStyle/>
                    <a:p>
                      <a:pPr algn="ctr" rtl="0" fontAlgn="ctr"/>
                      <a:r>
                        <a:rPr lang="en-IN" sz="1200" b="1" i="0" u="none" strike="noStrike" dirty="0">
                          <a:solidFill>
                            <a:srgbClr val="FFFFFF"/>
                          </a:solidFill>
                          <a:effectLst/>
                          <a:latin typeface="Cambria" panose="02040503050406030204" pitchFamily="18" charset="0"/>
                        </a:rPr>
                        <a:t>Performance</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000000"/>
                    </a:solidFill>
                  </a:tcPr>
                </a:tc>
                <a:tc>
                  <a:txBody>
                    <a:bodyPr/>
                    <a:lstStyle/>
                    <a:p>
                      <a:pPr algn="ctr" rtl="0" fontAlgn="ctr"/>
                      <a:r>
                        <a:rPr lang="en-IN" sz="1200" b="1" i="0" u="none" strike="noStrike">
                          <a:solidFill>
                            <a:srgbClr val="FFFFFF"/>
                          </a:solidFill>
                          <a:effectLst/>
                          <a:latin typeface="Cambria" panose="02040503050406030204" pitchFamily="18" charset="0"/>
                        </a:rPr>
                        <a:t>Hurdle</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000000"/>
                    </a:solidFill>
                  </a:tcPr>
                </a:tc>
                <a:extLst>
                  <a:ext uri="{0D108BD9-81ED-4DB2-BD59-A6C34878D82A}">
                    <a16:rowId xmlns:a16="http://schemas.microsoft.com/office/drawing/2014/main" val="3815889413"/>
                  </a:ext>
                </a:extLst>
              </a:tr>
              <a:tr h="289756">
                <a:tc>
                  <a:txBody>
                    <a:bodyPr/>
                    <a:lstStyle/>
                    <a:p>
                      <a:pPr algn="ctr" rtl="0" fontAlgn="ctr"/>
                      <a:r>
                        <a:rPr lang="en-IN" sz="1200" b="1" i="0" u="none" strike="noStrike">
                          <a:solidFill>
                            <a:srgbClr val="000000"/>
                          </a:solidFill>
                          <a:effectLst/>
                          <a:latin typeface="Cambria" panose="02040503050406030204" pitchFamily="18" charset="0"/>
                        </a:rPr>
                        <a:t>Fixed</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905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CBCBCB"/>
                    </a:solidFill>
                  </a:tcPr>
                </a:tc>
                <a:tc>
                  <a:txBody>
                    <a:bodyPr/>
                    <a:lstStyle/>
                    <a:p>
                      <a:pPr algn="ctr" rtl="0" fontAlgn="ctr"/>
                      <a:r>
                        <a:rPr lang="en-IN" sz="1200" b="0" i="0" u="none" strike="noStrike">
                          <a:solidFill>
                            <a:srgbClr val="000000"/>
                          </a:solidFill>
                          <a:effectLst/>
                          <a:latin typeface="Cambria" panose="02040503050406030204" pitchFamily="18" charset="0"/>
                        </a:rPr>
                        <a:t>2.25%</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CBCBCB"/>
                    </a:solidFill>
                  </a:tcPr>
                </a:tc>
                <a:tc>
                  <a:txBody>
                    <a:bodyPr/>
                    <a:lstStyle/>
                    <a:p>
                      <a:pPr algn="ctr" rtl="0" fontAlgn="ctr"/>
                      <a:r>
                        <a:rPr lang="en-IN" sz="1200" b="0" i="0" u="none" strike="noStrike">
                          <a:solidFill>
                            <a:srgbClr val="000000"/>
                          </a:solidFill>
                          <a:effectLst/>
                          <a:latin typeface="Cambria" panose="02040503050406030204" pitchFamily="18" charset="0"/>
                        </a:rPr>
                        <a:t>-</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CBCBCB"/>
                    </a:solidFill>
                  </a:tcPr>
                </a:tc>
                <a:tc>
                  <a:txBody>
                    <a:bodyPr/>
                    <a:lstStyle/>
                    <a:p>
                      <a:pPr algn="ctr" rtl="0" fontAlgn="ctr"/>
                      <a:r>
                        <a:rPr lang="en-IN" sz="1200" b="0" i="0" u="none" strike="noStrike">
                          <a:solidFill>
                            <a:srgbClr val="000000"/>
                          </a:solidFill>
                          <a:effectLst/>
                          <a:latin typeface="Cambria" panose="02040503050406030204" pitchFamily="18" charset="0"/>
                        </a:rPr>
                        <a:t>-</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CBCBCB"/>
                    </a:solidFill>
                  </a:tcPr>
                </a:tc>
                <a:extLst>
                  <a:ext uri="{0D108BD9-81ED-4DB2-BD59-A6C34878D82A}">
                    <a16:rowId xmlns:a16="http://schemas.microsoft.com/office/drawing/2014/main" val="2942702372"/>
                  </a:ext>
                </a:extLst>
              </a:tr>
              <a:tr h="289756">
                <a:tc>
                  <a:txBody>
                    <a:bodyPr/>
                    <a:lstStyle/>
                    <a:p>
                      <a:pPr algn="ctr" rtl="0" fontAlgn="ctr"/>
                      <a:r>
                        <a:rPr lang="en-IN" sz="1200" b="1" i="0" u="none" strike="noStrike">
                          <a:solidFill>
                            <a:srgbClr val="000000"/>
                          </a:solidFill>
                          <a:effectLst/>
                          <a:latin typeface="Cambria" panose="02040503050406030204" pitchFamily="18" charset="0"/>
                        </a:rPr>
                        <a:t>Hybrid</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E7E7E7"/>
                    </a:solidFill>
                  </a:tcPr>
                </a:tc>
                <a:tc>
                  <a:txBody>
                    <a:bodyPr/>
                    <a:lstStyle/>
                    <a:p>
                      <a:pPr algn="ctr" rtl="0" fontAlgn="ctr"/>
                      <a:r>
                        <a:rPr lang="en-IN" sz="1200" b="0" i="0" u="none" strike="noStrike">
                          <a:solidFill>
                            <a:srgbClr val="000000"/>
                          </a:solidFill>
                          <a:effectLst/>
                          <a:latin typeface="Cambria" panose="02040503050406030204" pitchFamily="18" charset="0"/>
                        </a:rPr>
                        <a:t>1.75%</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E7E7E7"/>
                    </a:solidFill>
                  </a:tcPr>
                </a:tc>
                <a:tc>
                  <a:txBody>
                    <a:bodyPr/>
                    <a:lstStyle/>
                    <a:p>
                      <a:pPr algn="ctr" rtl="0" fontAlgn="ctr"/>
                      <a:r>
                        <a:rPr lang="en-IN" sz="1200" b="0" i="0" u="none" strike="noStrike">
                          <a:solidFill>
                            <a:srgbClr val="000000"/>
                          </a:solidFill>
                          <a:effectLst/>
                          <a:latin typeface="Cambria" panose="02040503050406030204" pitchFamily="18" charset="0"/>
                        </a:rPr>
                        <a:t>20.00%</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E7E7E7"/>
                    </a:solidFill>
                  </a:tcPr>
                </a:tc>
                <a:tc>
                  <a:txBody>
                    <a:bodyPr/>
                    <a:lstStyle/>
                    <a:p>
                      <a:pPr algn="ctr" rtl="0" fontAlgn="ctr"/>
                      <a:r>
                        <a:rPr lang="en-IN" sz="1200" b="0" i="0" u="none" strike="noStrike">
                          <a:solidFill>
                            <a:srgbClr val="000000"/>
                          </a:solidFill>
                          <a:effectLst/>
                          <a:latin typeface="Cambria" panose="02040503050406030204" pitchFamily="18" charset="0"/>
                        </a:rPr>
                        <a:t>12.00%</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E7E7E7"/>
                    </a:solidFill>
                  </a:tcPr>
                </a:tc>
                <a:extLst>
                  <a:ext uri="{0D108BD9-81ED-4DB2-BD59-A6C34878D82A}">
                    <a16:rowId xmlns:a16="http://schemas.microsoft.com/office/drawing/2014/main" val="490392526"/>
                  </a:ext>
                </a:extLst>
              </a:tr>
              <a:tr h="289756">
                <a:tc>
                  <a:txBody>
                    <a:bodyPr/>
                    <a:lstStyle/>
                    <a:p>
                      <a:pPr algn="ctr" rtl="0" fontAlgn="ctr"/>
                      <a:r>
                        <a:rPr lang="en-IN" sz="1200" b="1" i="0" u="none" strike="noStrike">
                          <a:solidFill>
                            <a:srgbClr val="000000"/>
                          </a:solidFill>
                          <a:effectLst/>
                          <a:latin typeface="Cambria" panose="02040503050406030204" pitchFamily="18" charset="0"/>
                        </a:rPr>
                        <a:t>Variable</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CBCBCB"/>
                    </a:solidFill>
                  </a:tcPr>
                </a:tc>
                <a:tc>
                  <a:txBody>
                    <a:bodyPr/>
                    <a:lstStyle/>
                    <a:p>
                      <a:pPr algn="ctr" rtl="0" fontAlgn="ctr"/>
                      <a:r>
                        <a:rPr lang="en-IN" sz="1200" b="0" i="0" u="none" strike="noStrike">
                          <a:solidFill>
                            <a:srgbClr val="000000"/>
                          </a:solidFill>
                          <a:effectLst/>
                          <a:latin typeface="Cambria" panose="02040503050406030204" pitchFamily="18" charset="0"/>
                        </a:rPr>
                        <a:t>-</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CBCBCB"/>
                    </a:solidFill>
                  </a:tcPr>
                </a:tc>
                <a:tc>
                  <a:txBody>
                    <a:bodyPr/>
                    <a:lstStyle/>
                    <a:p>
                      <a:pPr algn="ctr" rtl="0" fontAlgn="ctr"/>
                      <a:r>
                        <a:rPr lang="en-IN" sz="1200" b="0" i="0" u="none" strike="noStrike" dirty="0">
                          <a:solidFill>
                            <a:srgbClr val="000000"/>
                          </a:solidFill>
                          <a:effectLst/>
                          <a:latin typeface="Cambria" panose="02040503050406030204" pitchFamily="18" charset="0"/>
                        </a:rPr>
                        <a:t>15.00%</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CBCBCB"/>
                    </a:solidFill>
                  </a:tcPr>
                </a:tc>
                <a:tc>
                  <a:txBody>
                    <a:bodyPr/>
                    <a:lstStyle/>
                    <a:p>
                      <a:pPr algn="ctr" rtl="0" fontAlgn="ctr"/>
                      <a:r>
                        <a:rPr lang="en-US" sz="1200" b="0" i="0" u="none" strike="noStrike" dirty="0">
                          <a:solidFill>
                            <a:srgbClr val="000000"/>
                          </a:solidFill>
                          <a:effectLst/>
                          <a:latin typeface="Cambria" panose="02040503050406030204" pitchFamily="18" charset="0"/>
                        </a:rPr>
                        <a:t>-</a:t>
                      </a:r>
                      <a:endParaRPr lang="en-IN" sz="1200" b="0" i="0" u="none" strike="noStrike" dirty="0">
                        <a:solidFill>
                          <a:srgbClr val="000000"/>
                        </a:solidFill>
                        <a:effectLst/>
                        <a:latin typeface="Cambria" panose="02040503050406030204" pitchFamily="18" charset="0"/>
                      </a:endParaRP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CBCBCB"/>
                    </a:solidFill>
                  </a:tcPr>
                </a:tc>
                <a:extLst>
                  <a:ext uri="{0D108BD9-81ED-4DB2-BD59-A6C34878D82A}">
                    <a16:rowId xmlns:a16="http://schemas.microsoft.com/office/drawing/2014/main" val="949406697"/>
                  </a:ext>
                </a:extLst>
              </a:tr>
            </a:tbl>
          </a:graphicData>
        </a:graphic>
      </p:graphicFrame>
      <p:graphicFrame>
        <p:nvGraphicFramePr>
          <p:cNvPr id="17" name="Table 16">
            <a:extLst>
              <a:ext uri="{FF2B5EF4-FFF2-40B4-BE49-F238E27FC236}">
                <a16:creationId xmlns:a16="http://schemas.microsoft.com/office/drawing/2014/main" id="{647A0C2F-FA31-3ED8-A1FB-01B02B5E6AD2}"/>
              </a:ext>
            </a:extLst>
          </p:cNvPr>
          <p:cNvGraphicFramePr>
            <a:graphicFrameLocks noGrp="1"/>
          </p:cNvGraphicFramePr>
          <p:nvPr/>
        </p:nvGraphicFramePr>
        <p:xfrm>
          <a:off x="9046195" y="960261"/>
          <a:ext cx="3040993" cy="3425067"/>
        </p:xfrm>
        <a:graphic>
          <a:graphicData uri="http://schemas.openxmlformats.org/drawingml/2006/table">
            <a:tbl>
              <a:tblPr/>
              <a:tblGrid>
                <a:gridCol w="2300679">
                  <a:extLst>
                    <a:ext uri="{9D8B030D-6E8A-4147-A177-3AD203B41FA5}">
                      <a16:colId xmlns:a16="http://schemas.microsoft.com/office/drawing/2014/main" val="1858204494"/>
                    </a:ext>
                  </a:extLst>
                </a:gridCol>
                <a:gridCol w="740314">
                  <a:extLst>
                    <a:ext uri="{9D8B030D-6E8A-4147-A177-3AD203B41FA5}">
                      <a16:colId xmlns:a16="http://schemas.microsoft.com/office/drawing/2014/main" val="3335769712"/>
                    </a:ext>
                  </a:extLst>
                </a:gridCol>
              </a:tblGrid>
              <a:tr h="284835">
                <a:tc>
                  <a:txBody>
                    <a:bodyPr/>
                    <a:lstStyle/>
                    <a:p>
                      <a:pPr algn="ctr" rtl="0" fontAlgn="ctr"/>
                      <a:r>
                        <a:rPr lang="en-US" sz="1200" b="1" i="0" u="none" strike="noStrike" dirty="0">
                          <a:solidFill>
                            <a:schemeClr val="bg1"/>
                          </a:solidFill>
                          <a:effectLst/>
                          <a:latin typeface="Cambria" panose="02040503050406030204" pitchFamily="18" charset="0"/>
                          <a:ea typeface="Cambria" panose="02040503050406030204" pitchFamily="18" charset="0"/>
                        </a:rPr>
                        <a:t>Top 10 Holdings</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000000"/>
                    </a:solidFill>
                  </a:tcPr>
                </a:tc>
                <a:tc>
                  <a:txBody>
                    <a:bodyPr/>
                    <a:lstStyle/>
                    <a:p>
                      <a:pPr algn="ctr" rtl="0" fontAlgn="ctr"/>
                      <a:r>
                        <a:rPr lang="en-US" sz="1200" b="1" i="0" u="none" strike="noStrike">
                          <a:solidFill>
                            <a:schemeClr val="bg1"/>
                          </a:solidFill>
                          <a:effectLst/>
                          <a:latin typeface="Cambria" panose="02040503050406030204" pitchFamily="18" charset="0"/>
                          <a:ea typeface="Cambria" panose="02040503050406030204" pitchFamily="18" charset="0"/>
                        </a:rPr>
                        <a:t>Weight %</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000000"/>
                    </a:solidFill>
                  </a:tcPr>
                </a:tc>
                <a:extLst>
                  <a:ext uri="{0D108BD9-81ED-4DB2-BD59-A6C34878D82A}">
                    <a16:rowId xmlns:a16="http://schemas.microsoft.com/office/drawing/2014/main" val="2980041003"/>
                  </a:ext>
                </a:extLst>
              </a:tr>
              <a:tr h="500577">
                <a:tc>
                  <a:txBody>
                    <a:bodyPr/>
                    <a:lstStyle/>
                    <a:p>
                      <a:pPr algn="ctr" fontAlgn="ctr">
                        <a:buNone/>
                      </a:pPr>
                      <a:r>
                        <a:rPr lang="en-IN" sz="1300" b="0" i="0" u="none" strike="noStrike" dirty="0">
                          <a:solidFill>
                            <a:srgbClr val="000000"/>
                          </a:solidFill>
                          <a:effectLst/>
                          <a:latin typeface="Cambria" panose="02040503050406030204" pitchFamily="18" charset="0"/>
                        </a:rPr>
                        <a:t>Samvardhana Motherson International Ltd</a:t>
                      </a:r>
                    </a:p>
                  </a:txBody>
                  <a:tcPr marL="0" marR="0" marT="0"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905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E7E7E7"/>
                    </a:solidFill>
                  </a:tcPr>
                </a:tc>
                <a:tc>
                  <a:txBody>
                    <a:bodyPr/>
                    <a:lstStyle/>
                    <a:p>
                      <a:pPr algn="ctr" fontAlgn="ctr">
                        <a:buNone/>
                      </a:pPr>
                      <a:r>
                        <a:rPr lang="en-IN" sz="1300" b="0" i="0" u="none" strike="noStrike">
                          <a:solidFill>
                            <a:srgbClr val="000000"/>
                          </a:solidFill>
                          <a:effectLst/>
                          <a:latin typeface="Cambria" panose="02040503050406030204" pitchFamily="18" charset="0"/>
                        </a:rPr>
                        <a:t>7.11%</a:t>
                      </a:r>
                    </a:p>
                  </a:txBody>
                  <a:tcPr marL="0" marR="0" marT="0"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905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E7E7E7"/>
                    </a:solidFill>
                  </a:tcPr>
                </a:tc>
                <a:extLst>
                  <a:ext uri="{0D108BD9-81ED-4DB2-BD59-A6C34878D82A}">
                    <a16:rowId xmlns:a16="http://schemas.microsoft.com/office/drawing/2014/main" val="676873815"/>
                  </a:ext>
                </a:extLst>
              </a:tr>
              <a:tr h="293295">
                <a:tc>
                  <a:txBody>
                    <a:bodyPr/>
                    <a:lstStyle/>
                    <a:p>
                      <a:pPr algn="ctr" fontAlgn="ctr">
                        <a:buNone/>
                      </a:pPr>
                      <a:r>
                        <a:rPr lang="en-IN" sz="1300" b="0" i="0" u="none" strike="noStrike">
                          <a:solidFill>
                            <a:srgbClr val="000000"/>
                          </a:solidFill>
                          <a:effectLst/>
                          <a:latin typeface="Cambria" panose="02040503050406030204" pitchFamily="18" charset="0"/>
                        </a:rPr>
                        <a:t>Bharti Airtel Ltd</a:t>
                      </a:r>
                    </a:p>
                  </a:txBody>
                  <a:tcPr marL="0" marR="0" marT="0"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CBCBCB"/>
                    </a:solidFill>
                  </a:tcPr>
                </a:tc>
                <a:tc>
                  <a:txBody>
                    <a:bodyPr/>
                    <a:lstStyle/>
                    <a:p>
                      <a:pPr algn="ctr" fontAlgn="ctr">
                        <a:buNone/>
                      </a:pPr>
                      <a:r>
                        <a:rPr lang="en-IN" sz="1300" b="0" i="0" u="none" strike="noStrike">
                          <a:solidFill>
                            <a:srgbClr val="000000"/>
                          </a:solidFill>
                          <a:effectLst/>
                          <a:latin typeface="Cambria" panose="02040503050406030204" pitchFamily="18" charset="0"/>
                        </a:rPr>
                        <a:t>6.31%</a:t>
                      </a:r>
                    </a:p>
                  </a:txBody>
                  <a:tcPr marL="0" marR="0" marT="0"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CBCBCB"/>
                    </a:solidFill>
                  </a:tcPr>
                </a:tc>
                <a:extLst>
                  <a:ext uri="{0D108BD9-81ED-4DB2-BD59-A6C34878D82A}">
                    <a16:rowId xmlns:a16="http://schemas.microsoft.com/office/drawing/2014/main" val="941988726"/>
                  </a:ext>
                </a:extLst>
              </a:tr>
              <a:tr h="293295">
                <a:tc>
                  <a:txBody>
                    <a:bodyPr/>
                    <a:lstStyle/>
                    <a:p>
                      <a:pPr algn="ctr" fontAlgn="ctr">
                        <a:buNone/>
                      </a:pPr>
                      <a:r>
                        <a:rPr lang="en-IN" sz="1300" b="0" i="0" u="none" strike="noStrike">
                          <a:solidFill>
                            <a:srgbClr val="000000"/>
                          </a:solidFill>
                          <a:effectLst/>
                          <a:latin typeface="Cambria" panose="02040503050406030204" pitchFamily="18" charset="0"/>
                        </a:rPr>
                        <a:t>Larsen &amp; Toubro Ltd</a:t>
                      </a:r>
                    </a:p>
                  </a:txBody>
                  <a:tcPr marL="0" marR="0" marT="0"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E7E7E7"/>
                    </a:solidFill>
                  </a:tcPr>
                </a:tc>
                <a:tc>
                  <a:txBody>
                    <a:bodyPr/>
                    <a:lstStyle/>
                    <a:p>
                      <a:pPr algn="ctr" fontAlgn="ctr">
                        <a:buNone/>
                      </a:pPr>
                      <a:r>
                        <a:rPr lang="en-IN" sz="1300" b="0" i="0" u="none" strike="noStrike">
                          <a:solidFill>
                            <a:srgbClr val="000000"/>
                          </a:solidFill>
                          <a:effectLst/>
                          <a:latin typeface="Cambria" panose="02040503050406030204" pitchFamily="18" charset="0"/>
                        </a:rPr>
                        <a:t>5.58%</a:t>
                      </a:r>
                    </a:p>
                  </a:txBody>
                  <a:tcPr marL="0" marR="0" marT="0"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E7E7E7"/>
                    </a:solidFill>
                  </a:tcPr>
                </a:tc>
                <a:extLst>
                  <a:ext uri="{0D108BD9-81ED-4DB2-BD59-A6C34878D82A}">
                    <a16:rowId xmlns:a16="http://schemas.microsoft.com/office/drawing/2014/main" val="4018774370"/>
                  </a:ext>
                </a:extLst>
              </a:tr>
              <a:tr h="293295">
                <a:tc>
                  <a:txBody>
                    <a:bodyPr/>
                    <a:lstStyle/>
                    <a:p>
                      <a:pPr algn="ctr" fontAlgn="ctr">
                        <a:buNone/>
                      </a:pPr>
                      <a:r>
                        <a:rPr lang="en-IN" sz="1300" b="0" i="0" u="none" strike="noStrike" dirty="0">
                          <a:solidFill>
                            <a:srgbClr val="000000"/>
                          </a:solidFill>
                          <a:effectLst/>
                          <a:latin typeface="Cambria" panose="02040503050406030204" pitchFamily="18" charset="0"/>
                        </a:rPr>
                        <a:t>State Bank of India</a:t>
                      </a:r>
                    </a:p>
                  </a:txBody>
                  <a:tcPr marL="0" marR="0" marT="0"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CBCBCB"/>
                    </a:solidFill>
                  </a:tcPr>
                </a:tc>
                <a:tc>
                  <a:txBody>
                    <a:bodyPr/>
                    <a:lstStyle/>
                    <a:p>
                      <a:pPr algn="ctr" fontAlgn="ctr">
                        <a:buNone/>
                      </a:pPr>
                      <a:r>
                        <a:rPr lang="en-IN" sz="1300" b="0" i="0" u="none" strike="noStrike">
                          <a:solidFill>
                            <a:srgbClr val="000000"/>
                          </a:solidFill>
                          <a:effectLst/>
                          <a:latin typeface="Cambria" panose="02040503050406030204" pitchFamily="18" charset="0"/>
                        </a:rPr>
                        <a:t>5.02%</a:t>
                      </a:r>
                    </a:p>
                  </a:txBody>
                  <a:tcPr marL="0" marR="0" marT="0"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CBCBCB"/>
                    </a:solidFill>
                  </a:tcPr>
                </a:tc>
                <a:extLst>
                  <a:ext uri="{0D108BD9-81ED-4DB2-BD59-A6C34878D82A}">
                    <a16:rowId xmlns:a16="http://schemas.microsoft.com/office/drawing/2014/main" val="3437896462"/>
                  </a:ext>
                </a:extLst>
              </a:tr>
              <a:tr h="293295">
                <a:tc>
                  <a:txBody>
                    <a:bodyPr/>
                    <a:lstStyle/>
                    <a:p>
                      <a:pPr algn="ctr" fontAlgn="ctr">
                        <a:buNone/>
                      </a:pPr>
                      <a:r>
                        <a:rPr lang="en-IN" sz="1300" b="0" i="0" u="none" strike="noStrike" dirty="0">
                          <a:solidFill>
                            <a:srgbClr val="000000"/>
                          </a:solidFill>
                          <a:effectLst/>
                          <a:latin typeface="Cambria" panose="02040503050406030204" pitchFamily="18" charset="0"/>
                        </a:rPr>
                        <a:t>ICICI Bank Ltd</a:t>
                      </a:r>
                    </a:p>
                  </a:txBody>
                  <a:tcPr marL="0" marR="0" marT="0"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E7E7E7"/>
                    </a:solidFill>
                  </a:tcPr>
                </a:tc>
                <a:tc>
                  <a:txBody>
                    <a:bodyPr/>
                    <a:lstStyle/>
                    <a:p>
                      <a:pPr algn="ctr" fontAlgn="ctr">
                        <a:buNone/>
                      </a:pPr>
                      <a:r>
                        <a:rPr lang="en-IN" sz="1300" b="0" i="0" u="none" strike="noStrike">
                          <a:solidFill>
                            <a:srgbClr val="000000"/>
                          </a:solidFill>
                          <a:effectLst/>
                          <a:latin typeface="Cambria" panose="02040503050406030204" pitchFamily="18" charset="0"/>
                        </a:rPr>
                        <a:t>5.00%</a:t>
                      </a:r>
                    </a:p>
                  </a:txBody>
                  <a:tcPr marL="0" marR="0" marT="0"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E7E7E7"/>
                    </a:solidFill>
                  </a:tcPr>
                </a:tc>
                <a:extLst>
                  <a:ext uri="{0D108BD9-81ED-4DB2-BD59-A6C34878D82A}">
                    <a16:rowId xmlns:a16="http://schemas.microsoft.com/office/drawing/2014/main" val="2668612455"/>
                  </a:ext>
                </a:extLst>
              </a:tr>
              <a:tr h="293295">
                <a:tc>
                  <a:txBody>
                    <a:bodyPr/>
                    <a:lstStyle/>
                    <a:p>
                      <a:pPr algn="ctr" fontAlgn="ctr">
                        <a:buNone/>
                      </a:pPr>
                      <a:r>
                        <a:rPr lang="en-IN" sz="1300" b="0" i="0" u="none" strike="noStrike">
                          <a:solidFill>
                            <a:srgbClr val="000000"/>
                          </a:solidFill>
                          <a:effectLst/>
                          <a:latin typeface="Cambria" panose="02040503050406030204" pitchFamily="18" charset="0"/>
                        </a:rPr>
                        <a:t>Tata Steel Ltd</a:t>
                      </a:r>
                    </a:p>
                  </a:txBody>
                  <a:tcPr marL="0" marR="0" marT="0"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CBCBCB"/>
                    </a:solidFill>
                  </a:tcPr>
                </a:tc>
                <a:tc>
                  <a:txBody>
                    <a:bodyPr/>
                    <a:lstStyle/>
                    <a:p>
                      <a:pPr algn="ctr" fontAlgn="ctr">
                        <a:buNone/>
                      </a:pPr>
                      <a:r>
                        <a:rPr lang="en-IN" sz="1300" b="0" i="0" u="none" strike="noStrike">
                          <a:solidFill>
                            <a:srgbClr val="000000"/>
                          </a:solidFill>
                          <a:effectLst/>
                          <a:latin typeface="Cambria" panose="02040503050406030204" pitchFamily="18" charset="0"/>
                        </a:rPr>
                        <a:t>4.79%</a:t>
                      </a:r>
                    </a:p>
                  </a:txBody>
                  <a:tcPr marL="0" marR="0" marT="0"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CBCBCB"/>
                    </a:solidFill>
                  </a:tcPr>
                </a:tc>
                <a:extLst>
                  <a:ext uri="{0D108BD9-81ED-4DB2-BD59-A6C34878D82A}">
                    <a16:rowId xmlns:a16="http://schemas.microsoft.com/office/drawing/2014/main" val="2850469908"/>
                  </a:ext>
                </a:extLst>
              </a:tr>
              <a:tr h="293295">
                <a:tc>
                  <a:txBody>
                    <a:bodyPr/>
                    <a:lstStyle/>
                    <a:p>
                      <a:pPr algn="ctr" fontAlgn="ctr">
                        <a:buNone/>
                      </a:pPr>
                      <a:r>
                        <a:rPr lang="en-US" sz="1300" b="0" i="0" u="none" strike="noStrike" dirty="0">
                          <a:solidFill>
                            <a:srgbClr val="000000"/>
                          </a:solidFill>
                          <a:effectLst/>
                          <a:latin typeface="Cambria" panose="02040503050406030204" pitchFamily="18" charset="0"/>
                        </a:rPr>
                        <a:t>Eternal Ltd</a:t>
                      </a:r>
                    </a:p>
                  </a:txBody>
                  <a:tcPr marL="0" marR="0" marT="0"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E7E7E7"/>
                    </a:solidFill>
                  </a:tcPr>
                </a:tc>
                <a:tc>
                  <a:txBody>
                    <a:bodyPr/>
                    <a:lstStyle/>
                    <a:p>
                      <a:pPr algn="ctr" fontAlgn="ctr">
                        <a:buNone/>
                      </a:pPr>
                      <a:r>
                        <a:rPr lang="en-IN" sz="1300" b="0" i="0" u="none" strike="noStrike">
                          <a:solidFill>
                            <a:srgbClr val="000000"/>
                          </a:solidFill>
                          <a:effectLst/>
                          <a:latin typeface="Cambria" panose="02040503050406030204" pitchFamily="18" charset="0"/>
                        </a:rPr>
                        <a:t>4.52%</a:t>
                      </a:r>
                    </a:p>
                  </a:txBody>
                  <a:tcPr marL="0" marR="0" marT="0"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E7E7E7"/>
                    </a:solidFill>
                  </a:tcPr>
                </a:tc>
                <a:extLst>
                  <a:ext uri="{0D108BD9-81ED-4DB2-BD59-A6C34878D82A}">
                    <a16:rowId xmlns:a16="http://schemas.microsoft.com/office/drawing/2014/main" val="16881286"/>
                  </a:ext>
                </a:extLst>
              </a:tr>
              <a:tr h="293295">
                <a:tc>
                  <a:txBody>
                    <a:bodyPr/>
                    <a:lstStyle/>
                    <a:p>
                      <a:pPr algn="ctr" fontAlgn="ctr">
                        <a:buNone/>
                      </a:pPr>
                      <a:r>
                        <a:rPr lang="en-IN" sz="1300" b="0" i="0" u="none" strike="noStrike" dirty="0">
                          <a:solidFill>
                            <a:srgbClr val="000000"/>
                          </a:solidFill>
                          <a:effectLst/>
                          <a:latin typeface="Cambria" panose="02040503050406030204" pitchFamily="18" charset="0"/>
                        </a:rPr>
                        <a:t>Trent Ltd</a:t>
                      </a:r>
                    </a:p>
                  </a:txBody>
                  <a:tcPr marL="0" marR="0" marT="0"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CBCBCB"/>
                    </a:solidFill>
                  </a:tcPr>
                </a:tc>
                <a:tc>
                  <a:txBody>
                    <a:bodyPr/>
                    <a:lstStyle/>
                    <a:p>
                      <a:pPr algn="ctr" fontAlgn="ctr">
                        <a:buNone/>
                      </a:pPr>
                      <a:r>
                        <a:rPr lang="en-IN" sz="1300" b="0" i="0" u="none" strike="noStrike">
                          <a:solidFill>
                            <a:srgbClr val="000000"/>
                          </a:solidFill>
                          <a:effectLst/>
                          <a:latin typeface="Cambria" panose="02040503050406030204" pitchFamily="18" charset="0"/>
                        </a:rPr>
                        <a:t>4.21%</a:t>
                      </a:r>
                    </a:p>
                  </a:txBody>
                  <a:tcPr marL="0" marR="0" marT="0"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CBCBCB"/>
                    </a:solidFill>
                  </a:tcPr>
                </a:tc>
                <a:extLst>
                  <a:ext uri="{0D108BD9-81ED-4DB2-BD59-A6C34878D82A}">
                    <a16:rowId xmlns:a16="http://schemas.microsoft.com/office/drawing/2014/main" val="842637580"/>
                  </a:ext>
                </a:extLst>
              </a:tr>
              <a:tr h="293295">
                <a:tc>
                  <a:txBody>
                    <a:bodyPr/>
                    <a:lstStyle/>
                    <a:p>
                      <a:pPr algn="ctr" fontAlgn="ctr">
                        <a:buNone/>
                      </a:pPr>
                      <a:r>
                        <a:rPr lang="en-IN" sz="1300" b="0" i="0" u="none" strike="noStrike" dirty="0">
                          <a:solidFill>
                            <a:srgbClr val="000000"/>
                          </a:solidFill>
                          <a:effectLst/>
                          <a:latin typeface="Cambria" panose="02040503050406030204" pitchFamily="18" charset="0"/>
                        </a:rPr>
                        <a:t>SBI Life Insurance Company Ltd</a:t>
                      </a:r>
                    </a:p>
                  </a:txBody>
                  <a:tcPr marL="0" marR="0" marT="0"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E7E7E7"/>
                    </a:solidFill>
                  </a:tcPr>
                </a:tc>
                <a:tc>
                  <a:txBody>
                    <a:bodyPr/>
                    <a:lstStyle/>
                    <a:p>
                      <a:pPr algn="ctr" fontAlgn="ctr">
                        <a:buNone/>
                      </a:pPr>
                      <a:r>
                        <a:rPr lang="en-IN" sz="1300" b="0" i="0" u="none" strike="noStrike">
                          <a:solidFill>
                            <a:srgbClr val="000000"/>
                          </a:solidFill>
                          <a:effectLst/>
                          <a:latin typeface="Cambria" panose="02040503050406030204" pitchFamily="18" charset="0"/>
                        </a:rPr>
                        <a:t>4.06%</a:t>
                      </a:r>
                    </a:p>
                  </a:txBody>
                  <a:tcPr marL="0" marR="0" marT="0"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E7E7E7"/>
                    </a:solidFill>
                  </a:tcPr>
                </a:tc>
                <a:extLst>
                  <a:ext uri="{0D108BD9-81ED-4DB2-BD59-A6C34878D82A}">
                    <a16:rowId xmlns:a16="http://schemas.microsoft.com/office/drawing/2014/main" val="2986548232"/>
                  </a:ext>
                </a:extLst>
              </a:tr>
              <a:tr h="293295">
                <a:tc>
                  <a:txBody>
                    <a:bodyPr/>
                    <a:lstStyle/>
                    <a:p>
                      <a:pPr algn="ctr" fontAlgn="ctr">
                        <a:buNone/>
                      </a:pPr>
                      <a:r>
                        <a:rPr lang="en-IN" sz="1300" b="0" i="0" u="none" strike="noStrike" dirty="0">
                          <a:solidFill>
                            <a:srgbClr val="000000"/>
                          </a:solidFill>
                          <a:effectLst/>
                          <a:latin typeface="Cambria" panose="02040503050406030204" pitchFamily="18" charset="0"/>
                        </a:rPr>
                        <a:t>Kotak Mahindra Bank Ltd</a:t>
                      </a:r>
                    </a:p>
                  </a:txBody>
                  <a:tcPr marL="0" marR="0" marT="0"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CBCBCB"/>
                    </a:solidFill>
                  </a:tcPr>
                </a:tc>
                <a:tc>
                  <a:txBody>
                    <a:bodyPr/>
                    <a:lstStyle/>
                    <a:p>
                      <a:pPr algn="ctr" fontAlgn="ctr">
                        <a:buNone/>
                      </a:pPr>
                      <a:r>
                        <a:rPr lang="en-IN" sz="1300" b="0" i="0" u="none" strike="noStrike" dirty="0">
                          <a:solidFill>
                            <a:srgbClr val="000000"/>
                          </a:solidFill>
                          <a:effectLst/>
                          <a:latin typeface="Cambria" panose="02040503050406030204" pitchFamily="18" charset="0"/>
                        </a:rPr>
                        <a:t>3.84%</a:t>
                      </a:r>
                    </a:p>
                  </a:txBody>
                  <a:tcPr marL="0" marR="0" marT="0"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CBCBCB"/>
                    </a:solidFill>
                  </a:tcPr>
                </a:tc>
                <a:extLst>
                  <a:ext uri="{0D108BD9-81ED-4DB2-BD59-A6C34878D82A}">
                    <a16:rowId xmlns:a16="http://schemas.microsoft.com/office/drawing/2014/main" val="2354655600"/>
                  </a:ext>
                </a:extLst>
              </a:tr>
            </a:tbl>
          </a:graphicData>
        </a:graphic>
      </p:graphicFrame>
      <p:graphicFrame>
        <p:nvGraphicFramePr>
          <p:cNvPr id="16" name="Table 15">
            <a:extLst>
              <a:ext uri="{FF2B5EF4-FFF2-40B4-BE49-F238E27FC236}">
                <a16:creationId xmlns:a16="http://schemas.microsoft.com/office/drawing/2014/main" id="{9DD348EF-727C-E412-D078-D5F9DCC24DC1}"/>
              </a:ext>
            </a:extLst>
          </p:cNvPr>
          <p:cNvGraphicFramePr>
            <a:graphicFrameLocks noGrp="1"/>
          </p:cNvGraphicFramePr>
          <p:nvPr/>
        </p:nvGraphicFramePr>
        <p:xfrm>
          <a:off x="4265868" y="3884907"/>
          <a:ext cx="4674436" cy="2674408"/>
        </p:xfrm>
        <a:graphic>
          <a:graphicData uri="http://schemas.openxmlformats.org/drawingml/2006/table">
            <a:tbl>
              <a:tblPr/>
              <a:tblGrid>
                <a:gridCol w="3115930">
                  <a:extLst>
                    <a:ext uri="{9D8B030D-6E8A-4147-A177-3AD203B41FA5}">
                      <a16:colId xmlns:a16="http://schemas.microsoft.com/office/drawing/2014/main" val="1858204494"/>
                    </a:ext>
                  </a:extLst>
                </a:gridCol>
                <a:gridCol w="1558506">
                  <a:extLst>
                    <a:ext uri="{9D8B030D-6E8A-4147-A177-3AD203B41FA5}">
                      <a16:colId xmlns:a16="http://schemas.microsoft.com/office/drawing/2014/main" val="3335769712"/>
                    </a:ext>
                  </a:extLst>
                </a:gridCol>
              </a:tblGrid>
              <a:tr h="243128">
                <a:tc>
                  <a:txBody>
                    <a:bodyPr/>
                    <a:lstStyle/>
                    <a:p>
                      <a:pPr algn="ctr" rtl="0" fontAlgn="ctr"/>
                      <a:r>
                        <a:rPr lang="en-US" sz="1300" b="1" i="0" u="none" strike="noStrike" dirty="0">
                          <a:solidFill>
                            <a:srgbClr val="FFFFFF"/>
                          </a:solidFill>
                          <a:effectLst/>
                          <a:latin typeface="Cambria" panose="02040503050406030204" pitchFamily="18" charset="0"/>
                          <a:ea typeface="Cambria" panose="02040503050406030204" pitchFamily="18" charset="0"/>
                        </a:rPr>
                        <a:t>Top Sectors</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000000"/>
                    </a:solidFill>
                  </a:tcPr>
                </a:tc>
                <a:tc>
                  <a:txBody>
                    <a:bodyPr/>
                    <a:lstStyle/>
                    <a:p>
                      <a:pPr algn="ctr" rtl="0" fontAlgn="ctr"/>
                      <a:r>
                        <a:rPr lang="en-US" sz="1300" b="1" i="0" u="none" strike="noStrike">
                          <a:solidFill>
                            <a:srgbClr val="FFFFFF"/>
                          </a:solidFill>
                          <a:effectLst/>
                          <a:latin typeface="Cambria" panose="02040503050406030204" pitchFamily="18" charset="0"/>
                          <a:ea typeface="Cambria" panose="02040503050406030204" pitchFamily="18" charset="0"/>
                        </a:rPr>
                        <a:t>Weight(%)</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000000"/>
                    </a:solidFill>
                  </a:tcPr>
                </a:tc>
                <a:extLst>
                  <a:ext uri="{0D108BD9-81ED-4DB2-BD59-A6C34878D82A}">
                    <a16:rowId xmlns:a16="http://schemas.microsoft.com/office/drawing/2014/main" val="2980041003"/>
                  </a:ext>
                </a:extLst>
              </a:tr>
              <a:tr h="243128">
                <a:tc>
                  <a:txBody>
                    <a:bodyPr/>
                    <a:lstStyle/>
                    <a:p>
                      <a:pPr algn="ctr" fontAlgn="ctr">
                        <a:buNone/>
                      </a:pPr>
                      <a:r>
                        <a:rPr lang="en-IN" sz="1300" b="0" i="0" u="none" strike="noStrike" dirty="0">
                          <a:solidFill>
                            <a:srgbClr val="000000"/>
                          </a:solidFill>
                          <a:effectLst/>
                          <a:latin typeface="Cambria" panose="02040503050406030204" pitchFamily="18" charset="0"/>
                        </a:rPr>
                        <a:t>Banks</a:t>
                      </a:r>
                    </a:p>
                  </a:txBody>
                  <a:tcPr marL="0" marR="0" marT="0"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905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E7E7E7"/>
                    </a:solidFill>
                  </a:tcPr>
                </a:tc>
                <a:tc>
                  <a:txBody>
                    <a:bodyPr/>
                    <a:lstStyle/>
                    <a:p>
                      <a:pPr algn="ctr" fontAlgn="ctr">
                        <a:buNone/>
                      </a:pPr>
                      <a:r>
                        <a:rPr lang="en-IN" sz="1300" b="0" i="0" u="none" strike="noStrike">
                          <a:solidFill>
                            <a:srgbClr val="000000"/>
                          </a:solidFill>
                          <a:effectLst/>
                          <a:latin typeface="Cambria" panose="02040503050406030204" pitchFamily="18" charset="0"/>
                        </a:rPr>
                        <a:t>16.24%</a:t>
                      </a:r>
                    </a:p>
                  </a:txBody>
                  <a:tcPr marL="0" marR="0" marT="0"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905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E7E7E7"/>
                    </a:solidFill>
                  </a:tcPr>
                </a:tc>
                <a:extLst>
                  <a:ext uri="{0D108BD9-81ED-4DB2-BD59-A6C34878D82A}">
                    <a16:rowId xmlns:a16="http://schemas.microsoft.com/office/drawing/2014/main" val="676873815"/>
                  </a:ext>
                </a:extLst>
              </a:tr>
              <a:tr h="243128">
                <a:tc>
                  <a:txBody>
                    <a:bodyPr/>
                    <a:lstStyle/>
                    <a:p>
                      <a:pPr algn="ctr" fontAlgn="ctr">
                        <a:buNone/>
                      </a:pPr>
                      <a:r>
                        <a:rPr lang="en-IN" sz="1300" b="0" i="0" u="none" strike="noStrike">
                          <a:solidFill>
                            <a:srgbClr val="000000"/>
                          </a:solidFill>
                          <a:effectLst/>
                          <a:latin typeface="Cambria" panose="02040503050406030204" pitchFamily="18" charset="0"/>
                        </a:rPr>
                        <a:t>Retailing</a:t>
                      </a:r>
                    </a:p>
                  </a:txBody>
                  <a:tcPr marL="0" marR="0" marT="0"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CBCBCB"/>
                    </a:solidFill>
                  </a:tcPr>
                </a:tc>
                <a:tc>
                  <a:txBody>
                    <a:bodyPr/>
                    <a:lstStyle/>
                    <a:p>
                      <a:pPr algn="ctr" fontAlgn="ctr">
                        <a:buNone/>
                      </a:pPr>
                      <a:r>
                        <a:rPr lang="en-IN" sz="1300" b="0" i="0" u="none" strike="noStrike">
                          <a:solidFill>
                            <a:srgbClr val="000000"/>
                          </a:solidFill>
                          <a:effectLst/>
                          <a:latin typeface="Cambria" panose="02040503050406030204" pitchFamily="18" charset="0"/>
                        </a:rPr>
                        <a:t>12.13%</a:t>
                      </a:r>
                    </a:p>
                  </a:txBody>
                  <a:tcPr marL="0" marR="0" marT="0"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CBCBCB"/>
                    </a:solidFill>
                  </a:tcPr>
                </a:tc>
                <a:extLst>
                  <a:ext uri="{0D108BD9-81ED-4DB2-BD59-A6C34878D82A}">
                    <a16:rowId xmlns:a16="http://schemas.microsoft.com/office/drawing/2014/main" val="2685081841"/>
                  </a:ext>
                </a:extLst>
              </a:tr>
              <a:tr h="243128">
                <a:tc>
                  <a:txBody>
                    <a:bodyPr/>
                    <a:lstStyle/>
                    <a:p>
                      <a:pPr algn="ctr" fontAlgn="ctr">
                        <a:buNone/>
                      </a:pPr>
                      <a:r>
                        <a:rPr lang="en-IN" sz="1300" b="0" i="0" u="none" strike="noStrike">
                          <a:solidFill>
                            <a:srgbClr val="000000"/>
                          </a:solidFill>
                          <a:effectLst/>
                          <a:latin typeface="Cambria" panose="02040503050406030204" pitchFamily="18" charset="0"/>
                        </a:rPr>
                        <a:t>Auto Components</a:t>
                      </a:r>
                    </a:p>
                  </a:txBody>
                  <a:tcPr marL="0" marR="0" marT="0"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E7E7E7"/>
                    </a:solidFill>
                  </a:tcPr>
                </a:tc>
                <a:tc>
                  <a:txBody>
                    <a:bodyPr/>
                    <a:lstStyle/>
                    <a:p>
                      <a:pPr algn="ctr" fontAlgn="ctr">
                        <a:buNone/>
                      </a:pPr>
                      <a:r>
                        <a:rPr lang="en-IN" sz="1300" b="0" i="0" u="none" strike="noStrike">
                          <a:solidFill>
                            <a:srgbClr val="000000"/>
                          </a:solidFill>
                          <a:effectLst/>
                          <a:latin typeface="Cambria" panose="02040503050406030204" pitchFamily="18" charset="0"/>
                        </a:rPr>
                        <a:t>9.92%</a:t>
                      </a:r>
                    </a:p>
                  </a:txBody>
                  <a:tcPr marL="0" marR="0" marT="0"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E7E7E7"/>
                    </a:solidFill>
                  </a:tcPr>
                </a:tc>
                <a:extLst>
                  <a:ext uri="{0D108BD9-81ED-4DB2-BD59-A6C34878D82A}">
                    <a16:rowId xmlns:a16="http://schemas.microsoft.com/office/drawing/2014/main" val="13048689"/>
                  </a:ext>
                </a:extLst>
              </a:tr>
              <a:tr h="243128">
                <a:tc>
                  <a:txBody>
                    <a:bodyPr/>
                    <a:lstStyle/>
                    <a:p>
                      <a:pPr algn="ctr" fontAlgn="ctr">
                        <a:buNone/>
                      </a:pPr>
                      <a:r>
                        <a:rPr lang="en-IN" sz="1300" b="0" i="0" u="none" strike="noStrike">
                          <a:solidFill>
                            <a:srgbClr val="000000"/>
                          </a:solidFill>
                          <a:effectLst/>
                          <a:latin typeface="Cambria" panose="02040503050406030204" pitchFamily="18" charset="0"/>
                        </a:rPr>
                        <a:t>Ferrous Metals</a:t>
                      </a:r>
                    </a:p>
                  </a:txBody>
                  <a:tcPr marL="0" marR="0" marT="0"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CBCBCB"/>
                    </a:solidFill>
                  </a:tcPr>
                </a:tc>
                <a:tc>
                  <a:txBody>
                    <a:bodyPr/>
                    <a:lstStyle/>
                    <a:p>
                      <a:pPr algn="ctr" fontAlgn="ctr">
                        <a:buNone/>
                      </a:pPr>
                      <a:r>
                        <a:rPr lang="en-IN" sz="1300" b="0" i="0" u="none" strike="noStrike">
                          <a:solidFill>
                            <a:srgbClr val="000000"/>
                          </a:solidFill>
                          <a:effectLst/>
                          <a:latin typeface="Cambria" panose="02040503050406030204" pitchFamily="18" charset="0"/>
                        </a:rPr>
                        <a:t>8.87%</a:t>
                      </a:r>
                    </a:p>
                  </a:txBody>
                  <a:tcPr marL="0" marR="0" marT="0"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CBCBCB"/>
                    </a:solidFill>
                  </a:tcPr>
                </a:tc>
                <a:extLst>
                  <a:ext uri="{0D108BD9-81ED-4DB2-BD59-A6C34878D82A}">
                    <a16:rowId xmlns:a16="http://schemas.microsoft.com/office/drawing/2014/main" val="3983721768"/>
                  </a:ext>
                </a:extLst>
              </a:tr>
              <a:tr h="243128">
                <a:tc>
                  <a:txBody>
                    <a:bodyPr/>
                    <a:lstStyle/>
                    <a:p>
                      <a:pPr algn="ctr" fontAlgn="ctr">
                        <a:buNone/>
                      </a:pPr>
                      <a:r>
                        <a:rPr lang="en-IN" sz="1300" b="0" i="0" u="none" strike="noStrike">
                          <a:solidFill>
                            <a:srgbClr val="000000"/>
                          </a:solidFill>
                          <a:effectLst/>
                          <a:latin typeface="Cambria" panose="02040503050406030204" pitchFamily="18" charset="0"/>
                        </a:rPr>
                        <a:t>Telecom - Services</a:t>
                      </a:r>
                    </a:p>
                  </a:txBody>
                  <a:tcPr marL="0" marR="0" marT="0"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E7E7E7"/>
                    </a:solidFill>
                  </a:tcPr>
                </a:tc>
                <a:tc>
                  <a:txBody>
                    <a:bodyPr/>
                    <a:lstStyle/>
                    <a:p>
                      <a:pPr algn="ctr" fontAlgn="ctr">
                        <a:buNone/>
                      </a:pPr>
                      <a:r>
                        <a:rPr lang="en-IN" sz="1300" b="0" i="0" u="none" strike="noStrike">
                          <a:solidFill>
                            <a:srgbClr val="000000"/>
                          </a:solidFill>
                          <a:effectLst/>
                          <a:latin typeface="Cambria" panose="02040503050406030204" pitchFamily="18" charset="0"/>
                        </a:rPr>
                        <a:t>6.47%</a:t>
                      </a:r>
                    </a:p>
                  </a:txBody>
                  <a:tcPr marL="0" marR="0" marT="0"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E7E7E7"/>
                    </a:solidFill>
                  </a:tcPr>
                </a:tc>
                <a:extLst>
                  <a:ext uri="{0D108BD9-81ED-4DB2-BD59-A6C34878D82A}">
                    <a16:rowId xmlns:a16="http://schemas.microsoft.com/office/drawing/2014/main" val="3013703457"/>
                  </a:ext>
                </a:extLst>
              </a:tr>
              <a:tr h="243128">
                <a:tc>
                  <a:txBody>
                    <a:bodyPr/>
                    <a:lstStyle/>
                    <a:p>
                      <a:pPr algn="ctr" fontAlgn="ctr">
                        <a:buNone/>
                      </a:pPr>
                      <a:r>
                        <a:rPr lang="en-IN" sz="1300" b="0" i="0" u="none" strike="noStrike">
                          <a:solidFill>
                            <a:srgbClr val="000000"/>
                          </a:solidFill>
                          <a:effectLst/>
                          <a:latin typeface="Cambria" panose="02040503050406030204" pitchFamily="18" charset="0"/>
                        </a:rPr>
                        <a:t>Construction</a:t>
                      </a:r>
                    </a:p>
                  </a:txBody>
                  <a:tcPr marL="0" marR="0" marT="0"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CBCBCB"/>
                    </a:solidFill>
                  </a:tcPr>
                </a:tc>
                <a:tc>
                  <a:txBody>
                    <a:bodyPr/>
                    <a:lstStyle/>
                    <a:p>
                      <a:pPr algn="ctr" fontAlgn="ctr">
                        <a:buNone/>
                      </a:pPr>
                      <a:r>
                        <a:rPr lang="en-IN" sz="1300" b="0" i="0" u="none" strike="noStrike">
                          <a:solidFill>
                            <a:srgbClr val="000000"/>
                          </a:solidFill>
                          <a:effectLst/>
                          <a:latin typeface="Cambria" panose="02040503050406030204" pitchFamily="18" charset="0"/>
                        </a:rPr>
                        <a:t>5.72%</a:t>
                      </a:r>
                    </a:p>
                  </a:txBody>
                  <a:tcPr marL="0" marR="0" marT="0"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CBCBCB"/>
                    </a:solidFill>
                  </a:tcPr>
                </a:tc>
                <a:extLst>
                  <a:ext uri="{0D108BD9-81ED-4DB2-BD59-A6C34878D82A}">
                    <a16:rowId xmlns:a16="http://schemas.microsoft.com/office/drawing/2014/main" val="1086162656"/>
                  </a:ext>
                </a:extLst>
              </a:tr>
              <a:tr h="243128">
                <a:tc>
                  <a:txBody>
                    <a:bodyPr/>
                    <a:lstStyle/>
                    <a:p>
                      <a:pPr algn="ctr" fontAlgn="ctr">
                        <a:buNone/>
                      </a:pPr>
                      <a:r>
                        <a:rPr lang="en-IN" sz="1300" b="0" i="0" u="none" strike="noStrike">
                          <a:solidFill>
                            <a:srgbClr val="000000"/>
                          </a:solidFill>
                          <a:effectLst/>
                          <a:latin typeface="Cambria" panose="02040503050406030204" pitchFamily="18" charset="0"/>
                        </a:rPr>
                        <a:t>Non - Ferrous Metals</a:t>
                      </a:r>
                    </a:p>
                  </a:txBody>
                  <a:tcPr marL="0" marR="0" marT="0"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E7E7E7"/>
                    </a:solidFill>
                  </a:tcPr>
                </a:tc>
                <a:tc>
                  <a:txBody>
                    <a:bodyPr/>
                    <a:lstStyle/>
                    <a:p>
                      <a:pPr algn="ctr" fontAlgn="ctr">
                        <a:buNone/>
                      </a:pPr>
                      <a:r>
                        <a:rPr lang="en-IN" sz="1300" b="0" i="0" u="none" strike="noStrike">
                          <a:solidFill>
                            <a:srgbClr val="000000"/>
                          </a:solidFill>
                          <a:effectLst/>
                          <a:latin typeface="Cambria" panose="02040503050406030204" pitchFamily="18" charset="0"/>
                        </a:rPr>
                        <a:t>5.60%</a:t>
                      </a:r>
                    </a:p>
                  </a:txBody>
                  <a:tcPr marL="0" marR="0" marT="0"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E7E7E7"/>
                    </a:solidFill>
                  </a:tcPr>
                </a:tc>
                <a:extLst>
                  <a:ext uri="{0D108BD9-81ED-4DB2-BD59-A6C34878D82A}">
                    <a16:rowId xmlns:a16="http://schemas.microsoft.com/office/drawing/2014/main" val="2688262459"/>
                  </a:ext>
                </a:extLst>
              </a:tr>
              <a:tr h="243128">
                <a:tc>
                  <a:txBody>
                    <a:bodyPr/>
                    <a:lstStyle/>
                    <a:p>
                      <a:pPr algn="ctr" fontAlgn="ctr">
                        <a:buNone/>
                      </a:pPr>
                      <a:r>
                        <a:rPr lang="en-IN" sz="1300" b="0" i="0" u="none" strike="noStrike">
                          <a:solidFill>
                            <a:srgbClr val="000000"/>
                          </a:solidFill>
                          <a:effectLst/>
                          <a:latin typeface="Cambria" panose="02040503050406030204" pitchFamily="18" charset="0"/>
                        </a:rPr>
                        <a:t>Automobiles</a:t>
                      </a:r>
                    </a:p>
                  </a:txBody>
                  <a:tcPr marL="0" marR="0" marT="0"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CBCBCB"/>
                    </a:solidFill>
                  </a:tcPr>
                </a:tc>
                <a:tc>
                  <a:txBody>
                    <a:bodyPr/>
                    <a:lstStyle/>
                    <a:p>
                      <a:pPr algn="ctr" fontAlgn="ctr">
                        <a:buNone/>
                      </a:pPr>
                      <a:r>
                        <a:rPr lang="en-IN" sz="1300" b="0" i="0" u="none" strike="noStrike">
                          <a:solidFill>
                            <a:srgbClr val="000000"/>
                          </a:solidFill>
                          <a:effectLst/>
                          <a:latin typeface="Cambria" panose="02040503050406030204" pitchFamily="18" charset="0"/>
                        </a:rPr>
                        <a:t>4.59%</a:t>
                      </a:r>
                    </a:p>
                  </a:txBody>
                  <a:tcPr marL="0" marR="0" marT="0"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CBCBCB"/>
                    </a:solidFill>
                  </a:tcPr>
                </a:tc>
                <a:extLst>
                  <a:ext uri="{0D108BD9-81ED-4DB2-BD59-A6C34878D82A}">
                    <a16:rowId xmlns:a16="http://schemas.microsoft.com/office/drawing/2014/main" val="944867698"/>
                  </a:ext>
                </a:extLst>
              </a:tr>
              <a:tr h="243128">
                <a:tc>
                  <a:txBody>
                    <a:bodyPr/>
                    <a:lstStyle/>
                    <a:p>
                      <a:pPr algn="ctr" fontAlgn="ctr">
                        <a:buNone/>
                      </a:pPr>
                      <a:r>
                        <a:rPr lang="en-IN" sz="1300" b="0" i="0" u="none" strike="noStrike">
                          <a:solidFill>
                            <a:srgbClr val="000000"/>
                          </a:solidFill>
                          <a:effectLst/>
                          <a:latin typeface="Cambria" panose="02040503050406030204" pitchFamily="18" charset="0"/>
                        </a:rPr>
                        <a:t>Insurance</a:t>
                      </a:r>
                    </a:p>
                  </a:txBody>
                  <a:tcPr marL="0" marR="0" marT="0"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E7E7E7"/>
                    </a:solidFill>
                  </a:tcPr>
                </a:tc>
                <a:tc>
                  <a:txBody>
                    <a:bodyPr/>
                    <a:lstStyle/>
                    <a:p>
                      <a:pPr algn="ctr" fontAlgn="ctr">
                        <a:buNone/>
                      </a:pPr>
                      <a:r>
                        <a:rPr lang="en-IN" sz="1300" b="0" i="0" u="none" strike="noStrike">
                          <a:solidFill>
                            <a:srgbClr val="000000"/>
                          </a:solidFill>
                          <a:effectLst/>
                          <a:latin typeface="Cambria" panose="02040503050406030204" pitchFamily="18" charset="0"/>
                        </a:rPr>
                        <a:t>4.16%</a:t>
                      </a:r>
                    </a:p>
                  </a:txBody>
                  <a:tcPr marL="0" marR="0" marT="0"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E7E7E7"/>
                    </a:solidFill>
                  </a:tcPr>
                </a:tc>
                <a:extLst>
                  <a:ext uri="{0D108BD9-81ED-4DB2-BD59-A6C34878D82A}">
                    <a16:rowId xmlns:a16="http://schemas.microsoft.com/office/drawing/2014/main" val="1799694869"/>
                  </a:ext>
                </a:extLst>
              </a:tr>
              <a:tr h="243128">
                <a:tc>
                  <a:txBody>
                    <a:bodyPr/>
                    <a:lstStyle/>
                    <a:p>
                      <a:pPr algn="ctr" fontAlgn="ctr">
                        <a:buNone/>
                      </a:pPr>
                      <a:r>
                        <a:rPr lang="en-IN" sz="1300" b="0" i="0" u="none" strike="noStrike">
                          <a:solidFill>
                            <a:srgbClr val="000000"/>
                          </a:solidFill>
                          <a:effectLst/>
                          <a:latin typeface="Cambria" panose="02040503050406030204" pitchFamily="18" charset="0"/>
                        </a:rPr>
                        <a:t>IT - Software</a:t>
                      </a:r>
                    </a:p>
                  </a:txBody>
                  <a:tcPr marL="0" marR="0" marT="0"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CBCBCB"/>
                    </a:solidFill>
                  </a:tcPr>
                </a:tc>
                <a:tc>
                  <a:txBody>
                    <a:bodyPr/>
                    <a:lstStyle/>
                    <a:p>
                      <a:pPr algn="ctr" fontAlgn="ctr">
                        <a:buNone/>
                      </a:pPr>
                      <a:r>
                        <a:rPr lang="en-IN" sz="1300" b="0" i="0" u="none" strike="noStrike" dirty="0">
                          <a:solidFill>
                            <a:srgbClr val="000000"/>
                          </a:solidFill>
                          <a:effectLst/>
                          <a:latin typeface="Cambria" panose="02040503050406030204" pitchFamily="18" charset="0"/>
                        </a:rPr>
                        <a:t>3.91%</a:t>
                      </a:r>
                    </a:p>
                  </a:txBody>
                  <a:tcPr marL="0" marR="0" marT="0"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CBCBCB"/>
                    </a:solidFill>
                  </a:tcPr>
                </a:tc>
                <a:extLst>
                  <a:ext uri="{0D108BD9-81ED-4DB2-BD59-A6C34878D82A}">
                    <a16:rowId xmlns:a16="http://schemas.microsoft.com/office/drawing/2014/main" val="1340229658"/>
                  </a:ext>
                </a:extLst>
              </a:tr>
            </a:tbl>
          </a:graphicData>
        </a:graphic>
      </p:graphicFrame>
      <p:sp>
        <p:nvSpPr>
          <p:cNvPr id="3" name="TextBox 2">
            <a:extLst>
              <a:ext uri="{FF2B5EF4-FFF2-40B4-BE49-F238E27FC236}">
                <a16:creationId xmlns:a16="http://schemas.microsoft.com/office/drawing/2014/main" id="{57B9CE94-68EC-65FB-22A7-69652EDDF2E8}"/>
              </a:ext>
            </a:extLst>
          </p:cNvPr>
          <p:cNvSpPr txBox="1"/>
          <p:nvPr/>
        </p:nvSpPr>
        <p:spPr>
          <a:xfrm>
            <a:off x="9018485" y="6165460"/>
            <a:ext cx="2856816" cy="40011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000" b="0" i="1"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*performance as on July 31st, 2026</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000" b="0" i="1"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**no catch up</a:t>
            </a:r>
          </a:p>
        </p:txBody>
      </p:sp>
      <p:pic>
        <p:nvPicPr>
          <p:cNvPr id="6" name="Picture 5" descr="A white text on a black background&#10;&#10;AI-generated content may be incorrect.">
            <a:extLst>
              <a:ext uri="{FF2B5EF4-FFF2-40B4-BE49-F238E27FC236}">
                <a16:creationId xmlns:a16="http://schemas.microsoft.com/office/drawing/2014/main" id="{41FA34F4-CE20-1A74-26D8-D5E066D21EDE}"/>
              </a:ext>
            </a:extLst>
          </p:cNvPr>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10362466" y="234062"/>
            <a:ext cx="1559328" cy="340260"/>
          </a:xfrm>
          <a:prstGeom prst="rect">
            <a:avLst/>
          </a:prstGeom>
        </p:spPr>
      </p:pic>
      <p:graphicFrame>
        <p:nvGraphicFramePr>
          <p:cNvPr id="13" name="Chart 12">
            <a:extLst>
              <a:ext uri="{FF2B5EF4-FFF2-40B4-BE49-F238E27FC236}">
                <a16:creationId xmlns:a16="http://schemas.microsoft.com/office/drawing/2014/main" id="{50B7F2DC-3AF1-59C7-B828-C18DFBDAD2AB}"/>
              </a:ext>
            </a:extLst>
          </p:cNvPr>
          <p:cNvGraphicFramePr>
            <a:graphicFrameLocks/>
          </p:cNvGraphicFramePr>
          <p:nvPr>
            <p:extLst>
              <p:ext uri="{D42A27DB-BD31-4B8C-83A1-F6EECF244321}">
                <p14:modId xmlns:p14="http://schemas.microsoft.com/office/powerpoint/2010/main" val="528237705"/>
              </p:ext>
            </p:extLst>
          </p:nvPr>
        </p:nvGraphicFramePr>
        <p:xfrm>
          <a:off x="165475" y="5067934"/>
          <a:ext cx="4022212" cy="1461981"/>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7" name="Chart 6">
            <a:extLst>
              <a:ext uri="{FF2B5EF4-FFF2-40B4-BE49-F238E27FC236}">
                <a16:creationId xmlns:a16="http://schemas.microsoft.com/office/drawing/2014/main" id="{87496D93-0D06-E7AC-D603-46802D2F322B}"/>
              </a:ext>
            </a:extLst>
          </p:cNvPr>
          <p:cNvGraphicFramePr>
            <a:graphicFrameLocks/>
          </p:cNvGraphicFramePr>
          <p:nvPr>
            <p:extLst>
              <p:ext uri="{D42A27DB-BD31-4B8C-83A1-F6EECF244321}">
                <p14:modId xmlns:p14="http://schemas.microsoft.com/office/powerpoint/2010/main" val="1853887252"/>
              </p:ext>
            </p:extLst>
          </p:nvPr>
        </p:nvGraphicFramePr>
        <p:xfrm>
          <a:off x="4265868" y="970978"/>
          <a:ext cx="4674436" cy="2796744"/>
        </p:xfrm>
        <a:graphic>
          <a:graphicData uri="http://schemas.openxmlformats.org/drawingml/2006/chart">
            <c:chart xmlns:c="http://schemas.openxmlformats.org/drawingml/2006/chart" xmlns:r="http://schemas.openxmlformats.org/officeDocument/2006/relationships" r:id="rId5"/>
          </a:graphicData>
        </a:graphic>
      </p:graphicFrame>
    </p:spTree>
    <p:extLst>
      <p:ext uri="{BB962C8B-B14F-4D97-AF65-F5344CB8AC3E}">
        <p14:creationId xmlns:p14="http://schemas.microsoft.com/office/powerpoint/2010/main" val="2207289566"/>
      </p:ext>
    </p:extLst>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3"/>
          <p:cNvSpPr/>
          <p:nvPr/>
        </p:nvSpPr>
        <p:spPr>
          <a:xfrm>
            <a:off x="0" y="0"/>
            <a:ext cx="12192000" cy="821635"/>
          </a:xfrm>
          <a:prstGeom prst="rect">
            <a:avLst/>
          </a:prstGeom>
          <a:solidFill>
            <a:schemeClr val="tx1"/>
          </a:solidFill>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 name="Title 1">
            <a:extLst>
              <a:ext uri="{FF2B5EF4-FFF2-40B4-BE49-F238E27FC236}">
                <a16:creationId xmlns:a16="http://schemas.microsoft.com/office/drawing/2014/main" id="{D5D14BE9-64D4-42CE-969F-9590C16A2F5F}"/>
              </a:ext>
            </a:extLst>
          </p:cNvPr>
          <p:cNvSpPr txBox="1">
            <a:spLocks/>
          </p:cNvSpPr>
          <p:nvPr/>
        </p:nvSpPr>
        <p:spPr>
          <a:xfrm>
            <a:off x="165475" y="106018"/>
            <a:ext cx="11007609" cy="630899"/>
          </a:xfrm>
          <a:prstGeom prst="rect">
            <a:avLst/>
          </a:prstGeom>
        </p:spPr>
        <p:txBody>
          <a:bodyPr vert="horz" lIns="91440" tIns="45720" rIns="91440" bIns="45720" rtlCol="0" anchor="ctr">
            <a:noAutofit/>
          </a:bodyPr>
          <a:lstStyle>
            <a:lvl1pPr algn="ctr" defTabSz="914400" rtl="0" eaLnBrk="1" latinLnBrk="0" hangingPunct="1">
              <a:lnSpc>
                <a:spcPct val="90000"/>
              </a:lnSpc>
              <a:spcBef>
                <a:spcPct val="0"/>
              </a:spcBef>
              <a:buNone/>
              <a:defRPr sz="6000" kern="1200">
                <a:solidFill>
                  <a:schemeClr val="tx1"/>
                </a:solidFill>
                <a:latin typeface="+mj-lt"/>
                <a:ea typeface="+mj-ea"/>
                <a:cs typeface="+mj-cs"/>
              </a:defRPr>
            </a:lvl1pPr>
          </a:lstStyle>
          <a:p>
            <a:pPr marL="0" marR="0" lvl="0" indent="0" algn="l" defTabSz="914400" rtl="0" eaLnBrk="1" fontAlgn="auto" latinLnBrk="0" hangingPunct="1">
              <a:lnSpc>
                <a:spcPct val="90000"/>
              </a:lnSpc>
              <a:spcBef>
                <a:spcPct val="0"/>
              </a:spcBef>
              <a:spcAft>
                <a:spcPts val="0"/>
              </a:spcAft>
              <a:buClrTx/>
              <a:buSzTx/>
              <a:buFontTx/>
              <a:buNone/>
              <a:tabLst/>
              <a:defRPr/>
            </a:pPr>
            <a:r>
              <a:rPr kumimoji="0" lang="en-US" sz="2800" b="1" i="0" u="none" strike="noStrike" kern="1200" cap="none" spc="0" normalizeH="0" baseline="0" noProof="0" dirty="0">
                <a:ln>
                  <a:noFill/>
                </a:ln>
                <a:solidFill>
                  <a:prstClr val="white"/>
                </a:solidFill>
                <a:effectLst/>
                <a:uLnTx/>
                <a:uFillTx/>
                <a:latin typeface="Cambria" panose="02040503050406030204" pitchFamily="18" charset="0"/>
                <a:ea typeface="Cambria" panose="02040503050406030204" pitchFamily="18" charset="0"/>
                <a:cs typeface="+mj-cs"/>
              </a:rPr>
              <a:t>Equity – Large Cap PMS </a:t>
            </a:r>
          </a:p>
          <a:p>
            <a:pPr marL="0" marR="0" lvl="0" indent="0" algn="l" defTabSz="914400" rtl="0" eaLnBrk="1" fontAlgn="auto" latinLnBrk="0" hangingPunct="1">
              <a:lnSpc>
                <a:spcPct val="90000"/>
              </a:lnSpc>
              <a:spcBef>
                <a:spcPct val="0"/>
              </a:spcBef>
              <a:spcAft>
                <a:spcPts val="0"/>
              </a:spcAft>
              <a:buClrTx/>
              <a:buSzTx/>
              <a:buFontTx/>
              <a:buNone/>
              <a:tabLst/>
              <a:defRPr/>
            </a:pPr>
            <a:r>
              <a:rPr kumimoji="0" lang="en-US" sz="2800" b="1" i="0" u="none" strike="noStrike" kern="1200" cap="none" spc="0" normalizeH="0" baseline="0" noProof="0" dirty="0">
                <a:ln>
                  <a:noFill/>
                </a:ln>
                <a:solidFill>
                  <a:prstClr val="white"/>
                </a:solidFill>
                <a:effectLst/>
                <a:uLnTx/>
                <a:uFillTx/>
                <a:latin typeface="Cambria" panose="02040503050406030204" pitchFamily="18" charset="0"/>
                <a:ea typeface="Cambria" panose="02040503050406030204" pitchFamily="18" charset="0"/>
                <a:cs typeface="+mj-cs"/>
              </a:rPr>
              <a:t>Renaissance Opportunities Portfolio</a:t>
            </a:r>
            <a:endParaRPr kumimoji="0" lang="en-IN" sz="2800" b="1" i="0" u="none" strike="noStrike" kern="1200" cap="none" spc="0" normalizeH="0" baseline="0" noProof="0" dirty="0">
              <a:ln>
                <a:noFill/>
              </a:ln>
              <a:solidFill>
                <a:prstClr val="white"/>
              </a:solidFill>
              <a:effectLst/>
              <a:uLnTx/>
              <a:uFillTx/>
              <a:latin typeface="Cambria" panose="02040503050406030204" pitchFamily="18" charset="0"/>
              <a:ea typeface="Cambria" panose="02040503050406030204" pitchFamily="18" charset="0"/>
              <a:cs typeface="+mj-cs"/>
            </a:endParaRPr>
          </a:p>
        </p:txBody>
      </p:sp>
      <p:sp>
        <p:nvSpPr>
          <p:cNvPr id="22" name="Rectangle 21"/>
          <p:cNvSpPr/>
          <p:nvPr/>
        </p:nvSpPr>
        <p:spPr>
          <a:xfrm>
            <a:off x="0" y="6613807"/>
            <a:ext cx="12192000" cy="235963"/>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8" name="Rectangle 17"/>
          <p:cNvSpPr/>
          <p:nvPr/>
        </p:nvSpPr>
        <p:spPr>
          <a:xfrm>
            <a:off x="0" y="808383"/>
            <a:ext cx="12192000" cy="45719"/>
          </a:xfrm>
          <a:prstGeom prst="rect">
            <a:avLst/>
          </a:prstGeom>
          <a:solidFill>
            <a:schemeClr val="bg1">
              <a:lumMod val="6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9" name="Slide Number Placeholder 18"/>
          <p:cNvSpPr>
            <a:spLocks noGrp="1"/>
          </p:cNvSpPr>
          <p:nvPr>
            <p:ph type="sldNum" sz="quarter" idx="12"/>
          </p:nvPr>
        </p:nvSpPr>
        <p:spPr>
          <a:xfrm>
            <a:off x="9448800" y="6549225"/>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1E62F875-1F54-4527-993B-FB1D0CCB3E02}" type="slidenum">
              <a:rPr kumimoji="0" lang="en-IN" sz="1200" b="1" i="0" u="none" strike="noStrike" kern="1200" cap="none" spc="0" normalizeH="0" baseline="0" noProof="0" smtClean="0">
                <a:ln>
                  <a:noFill/>
                </a:ln>
                <a:solidFill>
                  <a:prstClr val="white"/>
                </a:solidFill>
                <a:effectLst/>
                <a:uLnTx/>
                <a:uFillTx/>
                <a:latin typeface="Cambria" panose="02040503050406030204" pitchFamily="18" charset="0"/>
                <a:ea typeface="Cambria" panose="02040503050406030204" pitchFamily="18" charset="0"/>
                <a:cs typeface="+mn-cs"/>
              </a:rPr>
              <a:pPr marL="0" marR="0" lvl="0" indent="0" algn="r" defTabSz="914400" rtl="0" eaLnBrk="1" fontAlgn="auto" latinLnBrk="0" hangingPunct="1">
                <a:lnSpc>
                  <a:spcPct val="100000"/>
                </a:lnSpc>
                <a:spcBef>
                  <a:spcPts val="0"/>
                </a:spcBef>
                <a:spcAft>
                  <a:spcPts val="0"/>
                </a:spcAft>
                <a:buClrTx/>
                <a:buSzTx/>
                <a:buFontTx/>
                <a:buNone/>
                <a:tabLst/>
                <a:defRPr/>
              </a:pPr>
              <a:t>21</a:t>
            </a:fld>
            <a:endParaRPr kumimoji="0" lang="en-IN" sz="1200" b="1" i="0" u="none" strike="noStrike" kern="1200" cap="none" spc="0" normalizeH="0" baseline="0" noProof="0">
              <a:ln>
                <a:noFill/>
              </a:ln>
              <a:solidFill>
                <a:prstClr val="white"/>
              </a:solidFill>
              <a:effectLst/>
              <a:uLnTx/>
              <a:uFillTx/>
              <a:latin typeface="Cambria" panose="02040503050406030204" pitchFamily="18" charset="0"/>
              <a:ea typeface="Cambria" panose="02040503050406030204" pitchFamily="18" charset="0"/>
              <a:cs typeface="+mn-cs"/>
            </a:endParaRPr>
          </a:p>
        </p:txBody>
      </p:sp>
      <p:graphicFrame>
        <p:nvGraphicFramePr>
          <p:cNvPr id="17" name="Table 2">
            <a:extLst>
              <a:ext uri="{FF2B5EF4-FFF2-40B4-BE49-F238E27FC236}">
                <a16:creationId xmlns:a16="http://schemas.microsoft.com/office/drawing/2014/main" id="{A0E88391-4530-5B8D-6918-E006259714FE}"/>
              </a:ext>
            </a:extLst>
          </p:cNvPr>
          <p:cNvGraphicFramePr>
            <a:graphicFrameLocks noGrp="1"/>
          </p:cNvGraphicFramePr>
          <p:nvPr>
            <p:extLst>
              <p:ext uri="{D42A27DB-BD31-4B8C-83A1-F6EECF244321}">
                <p14:modId xmlns:p14="http://schemas.microsoft.com/office/powerpoint/2010/main" val="2687370660"/>
              </p:ext>
            </p:extLst>
          </p:nvPr>
        </p:nvGraphicFramePr>
        <p:xfrm>
          <a:off x="165475" y="3019352"/>
          <a:ext cx="4022212" cy="1776198"/>
        </p:xfrm>
        <a:graphic>
          <a:graphicData uri="http://schemas.openxmlformats.org/drawingml/2006/table">
            <a:tbl>
              <a:tblPr firstRow="1" bandRow="1">
                <a:tableStyleId>{073A0DAA-6AF3-43AB-8588-CEC1D06C72B9}</a:tableStyleId>
              </a:tblPr>
              <a:tblGrid>
                <a:gridCol w="1247689">
                  <a:extLst>
                    <a:ext uri="{9D8B030D-6E8A-4147-A177-3AD203B41FA5}">
                      <a16:colId xmlns:a16="http://schemas.microsoft.com/office/drawing/2014/main" val="979919291"/>
                    </a:ext>
                  </a:extLst>
                </a:gridCol>
                <a:gridCol w="2774523">
                  <a:extLst>
                    <a:ext uri="{9D8B030D-6E8A-4147-A177-3AD203B41FA5}">
                      <a16:colId xmlns:a16="http://schemas.microsoft.com/office/drawing/2014/main" val="2728041260"/>
                    </a:ext>
                  </a:extLst>
                </a:gridCol>
              </a:tblGrid>
              <a:tr h="296033">
                <a:tc>
                  <a:txBody>
                    <a:bodyPr/>
                    <a:lstStyle/>
                    <a:p>
                      <a:r>
                        <a:rPr lang="en-US" sz="1200">
                          <a:latin typeface="Cambria" panose="02040503050406030204" pitchFamily="18" charset="0"/>
                          <a:ea typeface="Cambria" panose="02040503050406030204" pitchFamily="18" charset="0"/>
                        </a:rPr>
                        <a:t>Particulars</a:t>
                      </a:r>
                      <a:endParaRPr lang="en-IN" sz="1200">
                        <a:latin typeface="Cambria" panose="02040503050406030204" pitchFamily="18" charset="0"/>
                        <a:ea typeface="Cambria" panose="02040503050406030204" pitchFamily="18" charset="0"/>
                      </a:endParaRPr>
                    </a:p>
                  </a:txBody>
                  <a:tcPr anchor="ctr"/>
                </a:tc>
                <a:tc>
                  <a:txBody>
                    <a:bodyPr/>
                    <a:lstStyle/>
                    <a:p>
                      <a:pPr algn="ctr"/>
                      <a:r>
                        <a:rPr lang="en-US" sz="1200">
                          <a:latin typeface="Cambria" panose="02040503050406030204" pitchFamily="18" charset="0"/>
                          <a:ea typeface="Cambria" panose="02040503050406030204" pitchFamily="18" charset="0"/>
                        </a:rPr>
                        <a:t>Details</a:t>
                      </a:r>
                      <a:endParaRPr lang="en-IN" sz="1200">
                        <a:latin typeface="Cambria" panose="02040503050406030204" pitchFamily="18" charset="0"/>
                        <a:ea typeface="Cambria" panose="02040503050406030204" pitchFamily="18" charset="0"/>
                      </a:endParaRPr>
                    </a:p>
                  </a:txBody>
                  <a:tcPr anchor="ctr"/>
                </a:tc>
                <a:extLst>
                  <a:ext uri="{0D108BD9-81ED-4DB2-BD59-A6C34878D82A}">
                    <a16:rowId xmlns:a16="http://schemas.microsoft.com/office/drawing/2014/main" val="2509566197"/>
                  </a:ext>
                </a:extLst>
              </a:tr>
              <a:tr h="296033">
                <a:tc>
                  <a:txBody>
                    <a:bodyPr/>
                    <a:lstStyle/>
                    <a:p>
                      <a:r>
                        <a:rPr lang="en-US" sz="1200" b="1">
                          <a:latin typeface="Cambria" panose="02040503050406030204" pitchFamily="18" charset="0"/>
                          <a:ea typeface="Cambria" panose="02040503050406030204" pitchFamily="18" charset="0"/>
                        </a:rPr>
                        <a:t>AUM (INR </a:t>
                      </a:r>
                      <a:r>
                        <a:rPr lang="en-US" sz="1200" b="1" err="1">
                          <a:latin typeface="Cambria" panose="02040503050406030204" pitchFamily="18" charset="0"/>
                          <a:ea typeface="Cambria" panose="02040503050406030204" pitchFamily="18" charset="0"/>
                        </a:rPr>
                        <a:t>crs</a:t>
                      </a:r>
                      <a:r>
                        <a:rPr lang="en-US" sz="1200" b="1">
                          <a:latin typeface="Cambria" panose="02040503050406030204" pitchFamily="18" charset="0"/>
                          <a:ea typeface="Cambria" panose="02040503050406030204" pitchFamily="18" charset="0"/>
                        </a:rPr>
                        <a:t>)</a:t>
                      </a:r>
                      <a:endParaRPr lang="en-IN" sz="1200" b="1">
                        <a:latin typeface="Cambria" panose="02040503050406030204" pitchFamily="18" charset="0"/>
                        <a:ea typeface="Cambria" panose="02040503050406030204" pitchFamily="18" charset="0"/>
                      </a:endParaRPr>
                    </a:p>
                  </a:txBody>
                  <a:tcPr anchor="ctr"/>
                </a:tc>
                <a:tc>
                  <a:txBody>
                    <a:bodyPr/>
                    <a:lstStyle/>
                    <a:p>
                      <a:pPr algn="ctr"/>
                      <a:r>
                        <a:rPr lang="en-IN" sz="1200" b="0" dirty="0">
                          <a:solidFill>
                            <a:schemeClr val="tx1"/>
                          </a:solidFill>
                          <a:latin typeface="Cambria" panose="02040503050406030204" pitchFamily="18" charset="0"/>
                          <a:ea typeface="Cambria" panose="02040503050406030204" pitchFamily="18" charset="0"/>
                        </a:rPr>
                        <a:t>~ 586 cr.</a:t>
                      </a:r>
                    </a:p>
                  </a:txBody>
                  <a:tcPr anchor="ctr">
                    <a:solidFill>
                      <a:srgbClr val="CBCBCB"/>
                    </a:solidFill>
                  </a:tcPr>
                </a:tc>
                <a:extLst>
                  <a:ext uri="{0D108BD9-81ED-4DB2-BD59-A6C34878D82A}">
                    <a16:rowId xmlns:a16="http://schemas.microsoft.com/office/drawing/2014/main" val="3085341055"/>
                  </a:ext>
                </a:extLst>
              </a:tr>
              <a:tr h="296033">
                <a:tc>
                  <a:txBody>
                    <a:bodyPr/>
                    <a:lstStyle/>
                    <a:p>
                      <a:r>
                        <a:rPr lang="en-US" sz="1200" b="1">
                          <a:latin typeface="Cambria" panose="02040503050406030204" pitchFamily="18" charset="0"/>
                          <a:ea typeface="Cambria" panose="02040503050406030204" pitchFamily="18" charset="0"/>
                        </a:rPr>
                        <a:t>Fund Manager</a:t>
                      </a:r>
                      <a:endParaRPr lang="en-IN" sz="1200" b="1">
                        <a:latin typeface="Cambria" panose="02040503050406030204" pitchFamily="18" charset="0"/>
                        <a:ea typeface="Cambria" panose="02040503050406030204" pitchFamily="18" charset="0"/>
                      </a:endParaRPr>
                    </a:p>
                  </a:txBody>
                  <a:tcPr anchor="ctr"/>
                </a:tc>
                <a:tc>
                  <a:txBody>
                    <a:bodyPr/>
                    <a:lstStyle/>
                    <a:p>
                      <a:pPr algn="ctr"/>
                      <a:r>
                        <a:rPr lang="en-US" sz="1200">
                          <a:latin typeface="Cambria" panose="02040503050406030204" pitchFamily="18" charset="0"/>
                          <a:ea typeface="Cambria" panose="02040503050406030204" pitchFamily="18" charset="0"/>
                        </a:rPr>
                        <a:t>Pawan </a:t>
                      </a:r>
                      <a:r>
                        <a:rPr lang="en-US" sz="1200" err="1">
                          <a:latin typeface="Cambria" panose="02040503050406030204" pitchFamily="18" charset="0"/>
                          <a:ea typeface="Cambria" panose="02040503050406030204" pitchFamily="18" charset="0"/>
                        </a:rPr>
                        <a:t>Parakh</a:t>
                      </a:r>
                      <a:endParaRPr lang="en-US" sz="1200">
                        <a:latin typeface="Cambria" panose="02040503050406030204" pitchFamily="18" charset="0"/>
                        <a:ea typeface="Cambria" panose="02040503050406030204" pitchFamily="18" charset="0"/>
                      </a:endParaRPr>
                    </a:p>
                  </a:txBody>
                  <a:tcPr anchor="ctr"/>
                </a:tc>
                <a:extLst>
                  <a:ext uri="{0D108BD9-81ED-4DB2-BD59-A6C34878D82A}">
                    <a16:rowId xmlns:a16="http://schemas.microsoft.com/office/drawing/2014/main" val="4053942507"/>
                  </a:ext>
                </a:extLst>
              </a:tr>
              <a:tr h="296033">
                <a:tc>
                  <a:txBody>
                    <a:bodyPr/>
                    <a:lstStyle/>
                    <a:p>
                      <a:r>
                        <a:rPr lang="en-IN" sz="1200" b="1">
                          <a:latin typeface="Cambria" panose="02040503050406030204" pitchFamily="18" charset="0"/>
                          <a:ea typeface="Cambria" panose="02040503050406030204" pitchFamily="18" charset="0"/>
                        </a:rPr>
                        <a:t>No. of Stocks</a:t>
                      </a:r>
                    </a:p>
                  </a:txBody>
                  <a:tcPr anchor="ctr"/>
                </a:tc>
                <a:tc>
                  <a:txBody>
                    <a:bodyPr/>
                    <a:lstStyle/>
                    <a:p>
                      <a:pPr algn="ctr"/>
                      <a:r>
                        <a:rPr lang="en-IN" sz="1200">
                          <a:latin typeface="Cambria" panose="02040503050406030204" pitchFamily="18" charset="0"/>
                          <a:ea typeface="Cambria" panose="02040503050406030204" pitchFamily="18" charset="0"/>
                        </a:rPr>
                        <a:t>20-25</a:t>
                      </a:r>
                    </a:p>
                  </a:txBody>
                  <a:tcPr anchor="ctr"/>
                </a:tc>
                <a:extLst>
                  <a:ext uri="{0D108BD9-81ED-4DB2-BD59-A6C34878D82A}">
                    <a16:rowId xmlns:a16="http://schemas.microsoft.com/office/drawing/2014/main" val="105553421"/>
                  </a:ext>
                </a:extLst>
              </a:tr>
              <a:tr h="296033">
                <a:tc>
                  <a:txBody>
                    <a:bodyPr/>
                    <a:lstStyle/>
                    <a:p>
                      <a:r>
                        <a:rPr lang="en-US" sz="1200" b="1">
                          <a:latin typeface="Cambria" panose="02040503050406030204" pitchFamily="18" charset="0"/>
                          <a:ea typeface="Cambria" panose="02040503050406030204" pitchFamily="18" charset="0"/>
                        </a:rPr>
                        <a:t>Inception Date</a:t>
                      </a:r>
                      <a:endParaRPr lang="en-IN" sz="1200" b="1">
                        <a:latin typeface="Cambria" panose="02040503050406030204" pitchFamily="18" charset="0"/>
                        <a:ea typeface="Cambria" panose="02040503050406030204" pitchFamily="18" charset="0"/>
                      </a:endParaRPr>
                    </a:p>
                  </a:txBody>
                  <a:tcPr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IN" sz="1200" i="0">
                          <a:latin typeface="Cambria" panose="02040503050406030204" pitchFamily="18" charset="0"/>
                          <a:ea typeface="Cambria" panose="02040503050406030204" pitchFamily="18" charset="0"/>
                        </a:rPr>
                        <a:t>01 January 2018</a:t>
                      </a:r>
                    </a:p>
                  </a:txBody>
                  <a:tcPr anchor="ctr"/>
                </a:tc>
                <a:extLst>
                  <a:ext uri="{0D108BD9-81ED-4DB2-BD59-A6C34878D82A}">
                    <a16:rowId xmlns:a16="http://schemas.microsoft.com/office/drawing/2014/main" val="595497186"/>
                  </a:ext>
                </a:extLst>
              </a:tr>
              <a:tr h="296033">
                <a:tc>
                  <a:txBody>
                    <a:bodyPr/>
                    <a:lstStyle/>
                    <a:p>
                      <a:r>
                        <a:rPr lang="en-US" sz="1200" b="1">
                          <a:latin typeface="Cambria" panose="02040503050406030204" pitchFamily="18" charset="0"/>
                          <a:ea typeface="Cambria" panose="02040503050406030204" pitchFamily="18" charset="0"/>
                        </a:rPr>
                        <a:t>Exit Load</a:t>
                      </a:r>
                      <a:endParaRPr lang="en-IN" sz="1200" b="1">
                        <a:latin typeface="Cambria" panose="02040503050406030204" pitchFamily="18" charset="0"/>
                        <a:ea typeface="Cambria" panose="02040503050406030204" pitchFamily="18" charset="0"/>
                      </a:endParaRPr>
                    </a:p>
                  </a:txBody>
                  <a:tcPr anchor="ctr"/>
                </a:tc>
                <a:tc>
                  <a:txBody>
                    <a:bodyPr/>
                    <a:lstStyle/>
                    <a:p>
                      <a:pPr algn="ctr"/>
                      <a:r>
                        <a:rPr lang="en-IN" sz="1200" dirty="0">
                          <a:latin typeface="Cambria" panose="02040503050406030204" pitchFamily="18" charset="0"/>
                          <a:ea typeface="Cambria" panose="02040503050406030204" pitchFamily="18" charset="0"/>
                        </a:rPr>
                        <a:t>1% for 24 months, NIL post 24 months</a:t>
                      </a:r>
                    </a:p>
                  </a:txBody>
                  <a:tcPr anchor="ctr"/>
                </a:tc>
                <a:extLst>
                  <a:ext uri="{0D108BD9-81ED-4DB2-BD59-A6C34878D82A}">
                    <a16:rowId xmlns:a16="http://schemas.microsoft.com/office/drawing/2014/main" val="1990558997"/>
                  </a:ext>
                </a:extLst>
              </a:tr>
            </a:tbl>
          </a:graphicData>
        </a:graphic>
      </p:graphicFrame>
      <p:sp>
        <p:nvSpPr>
          <p:cNvPr id="25" name="TextBox 24"/>
          <p:cNvSpPr txBox="1"/>
          <p:nvPr/>
        </p:nvSpPr>
        <p:spPr>
          <a:xfrm>
            <a:off x="165475" y="964037"/>
            <a:ext cx="4022212" cy="1938992"/>
          </a:xfrm>
          <a:prstGeom prst="rect">
            <a:avLst/>
          </a:prstGeom>
          <a:noFill/>
          <a:ln>
            <a:solidFill>
              <a:schemeClr val="bg1">
                <a:lumMod val="85000"/>
              </a:schemeClr>
            </a:solidFill>
          </a:ln>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200" b="1" i="0"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rPr>
              <a:t>Investment Objective</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200" b="1" i="0"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rPr>
              <a:t>The Fund focuses on investing into Quality business that can deliver sustainable high growth over medium term to long term and being selective in cyclical business while keeping Risk Management central to investment management. Bottom-up stock picking resulting in a Unique &amp; Differentiated Portfolio. The PMS invests in only select those stocks who have good business leadership and have reported 3-year earning &gt;15% CAGR . </a:t>
            </a:r>
            <a:endParaRPr kumimoji="0" lang="en-IN" sz="1200" b="0" i="0"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endParaRPr>
          </a:p>
        </p:txBody>
      </p:sp>
      <p:sp>
        <p:nvSpPr>
          <p:cNvPr id="26" name="TextBox 25"/>
          <p:cNvSpPr txBox="1"/>
          <p:nvPr/>
        </p:nvSpPr>
        <p:spPr>
          <a:xfrm>
            <a:off x="9122735" y="6149115"/>
            <a:ext cx="3178186" cy="40011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000" b="0" i="1"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*performance as on July 31st, 2026</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000" b="0" i="1"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**no catchup</a:t>
            </a:r>
          </a:p>
        </p:txBody>
      </p:sp>
      <p:sp>
        <p:nvSpPr>
          <p:cNvPr id="32" name="TextBox 31"/>
          <p:cNvSpPr txBox="1"/>
          <p:nvPr/>
        </p:nvSpPr>
        <p:spPr>
          <a:xfrm>
            <a:off x="9157250" y="3624815"/>
            <a:ext cx="2902229" cy="292388"/>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300" b="1" i="0"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rPr>
              <a:t>Fees Structure</a:t>
            </a:r>
          </a:p>
        </p:txBody>
      </p:sp>
      <p:graphicFrame>
        <p:nvGraphicFramePr>
          <p:cNvPr id="2" name="Table 8">
            <a:extLst>
              <a:ext uri="{FF2B5EF4-FFF2-40B4-BE49-F238E27FC236}">
                <a16:creationId xmlns:a16="http://schemas.microsoft.com/office/drawing/2014/main" id="{EAF49548-B101-E7FA-FB4F-88728BC543B1}"/>
              </a:ext>
            </a:extLst>
          </p:cNvPr>
          <p:cNvGraphicFramePr>
            <a:graphicFrameLocks noGrp="1"/>
          </p:cNvGraphicFramePr>
          <p:nvPr/>
        </p:nvGraphicFramePr>
        <p:xfrm>
          <a:off x="9146334" y="3898083"/>
          <a:ext cx="2902229" cy="1033200"/>
        </p:xfrm>
        <a:graphic>
          <a:graphicData uri="http://schemas.openxmlformats.org/drawingml/2006/table">
            <a:tbl>
              <a:tblPr firstRow="1" bandRow="1">
                <a:tableStyleId>{073A0DAA-6AF3-43AB-8588-CEC1D06C72B9}</a:tableStyleId>
              </a:tblPr>
              <a:tblGrid>
                <a:gridCol w="1020419">
                  <a:extLst>
                    <a:ext uri="{9D8B030D-6E8A-4147-A177-3AD203B41FA5}">
                      <a16:colId xmlns:a16="http://schemas.microsoft.com/office/drawing/2014/main" val="3655427531"/>
                    </a:ext>
                  </a:extLst>
                </a:gridCol>
                <a:gridCol w="675860">
                  <a:extLst>
                    <a:ext uri="{9D8B030D-6E8A-4147-A177-3AD203B41FA5}">
                      <a16:colId xmlns:a16="http://schemas.microsoft.com/office/drawing/2014/main" val="1999429750"/>
                    </a:ext>
                  </a:extLst>
                </a:gridCol>
                <a:gridCol w="659650">
                  <a:extLst>
                    <a:ext uri="{9D8B030D-6E8A-4147-A177-3AD203B41FA5}">
                      <a16:colId xmlns:a16="http://schemas.microsoft.com/office/drawing/2014/main" val="3110234045"/>
                    </a:ext>
                  </a:extLst>
                </a:gridCol>
                <a:gridCol w="546300">
                  <a:extLst>
                    <a:ext uri="{9D8B030D-6E8A-4147-A177-3AD203B41FA5}">
                      <a16:colId xmlns:a16="http://schemas.microsoft.com/office/drawing/2014/main" val="2721265007"/>
                    </a:ext>
                  </a:extLst>
                </a:gridCol>
              </a:tblGrid>
              <a:tr h="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IN" sz="1200" b="1" i="0" u="none" strike="noStrike">
                          <a:solidFill>
                            <a:schemeClr val="bg1"/>
                          </a:solidFill>
                          <a:effectLst/>
                          <a:latin typeface="Cambria" panose="02040503050406030204" pitchFamily="18" charset="0"/>
                          <a:ea typeface="Cambria" panose="02040503050406030204" pitchFamily="18" charset="0"/>
                        </a:rPr>
                        <a:t>Fee</a:t>
                      </a:r>
                      <a:r>
                        <a:rPr lang="en-IN" sz="1200" b="1" i="0" u="none" strike="noStrike" baseline="0">
                          <a:solidFill>
                            <a:schemeClr val="bg1"/>
                          </a:solidFill>
                          <a:effectLst/>
                          <a:latin typeface="Cambria" panose="02040503050406030204" pitchFamily="18" charset="0"/>
                          <a:ea typeface="Cambria" panose="02040503050406030204" pitchFamily="18" charset="0"/>
                        </a:rPr>
                        <a:t> Structure</a:t>
                      </a:r>
                      <a:endParaRPr lang="en-IN" sz="1200" b="1" i="0" u="none" strike="noStrike">
                        <a:solidFill>
                          <a:schemeClr val="bg1"/>
                        </a:solidFill>
                        <a:effectLst/>
                        <a:latin typeface="Cambria" panose="02040503050406030204" pitchFamily="18" charset="0"/>
                        <a:ea typeface="Cambria" panose="02040503050406030204" pitchFamily="18" charset="0"/>
                      </a:endParaRPr>
                    </a:p>
                  </a:txBody>
                  <a:tcPr anchor="ctr"/>
                </a:tc>
                <a:tc>
                  <a:txBody>
                    <a:bodyPr/>
                    <a:lstStyle/>
                    <a:p>
                      <a:pPr algn="ctr" fontAlgn="ctr"/>
                      <a:r>
                        <a:rPr lang="en-IN" sz="1200" b="1" i="0" u="none" strike="noStrike">
                          <a:solidFill>
                            <a:schemeClr val="bg1"/>
                          </a:solidFill>
                          <a:effectLst/>
                          <a:latin typeface="Cambria" panose="02040503050406030204" pitchFamily="18" charset="0"/>
                          <a:ea typeface="Cambria" panose="02040503050406030204" pitchFamily="18" charset="0"/>
                        </a:rPr>
                        <a:t>Fixed</a:t>
                      </a:r>
                    </a:p>
                  </a:txBody>
                  <a:tcPr marL="9525" marR="9525" marT="9525" marB="0" anchor="ctr"/>
                </a:tc>
                <a:tc>
                  <a:txBody>
                    <a:bodyPr/>
                    <a:lstStyle/>
                    <a:p>
                      <a:pPr algn="ctr" fontAlgn="ctr"/>
                      <a:r>
                        <a:rPr lang="en-IN" sz="1200" b="1" i="0" u="none" strike="noStrike">
                          <a:solidFill>
                            <a:schemeClr val="bg1"/>
                          </a:solidFill>
                          <a:effectLst/>
                          <a:latin typeface="Cambria" panose="02040503050406030204" pitchFamily="18" charset="0"/>
                          <a:ea typeface="Cambria" panose="02040503050406030204" pitchFamily="18" charset="0"/>
                        </a:rPr>
                        <a:t>Perf. fees</a:t>
                      </a:r>
                    </a:p>
                  </a:txBody>
                  <a:tcPr marL="9525" marR="9525" marT="9525" marB="0" anchor="ctr"/>
                </a:tc>
                <a:tc>
                  <a:txBody>
                    <a:bodyPr/>
                    <a:lstStyle/>
                    <a:p>
                      <a:pPr algn="ctr" fontAlgn="ctr"/>
                      <a:r>
                        <a:rPr lang="en-IN" sz="1200" b="1" i="0" u="none" strike="noStrike">
                          <a:solidFill>
                            <a:schemeClr val="bg1"/>
                          </a:solidFill>
                          <a:effectLst/>
                          <a:latin typeface="Cambria" panose="02040503050406030204" pitchFamily="18" charset="0"/>
                          <a:ea typeface="Cambria" panose="02040503050406030204" pitchFamily="18" charset="0"/>
                        </a:rPr>
                        <a:t>Hurdle</a:t>
                      </a:r>
                    </a:p>
                  </a:txBody>
                  <a:tcPr marL="9525" marR="9525" marT="9525" marB="0" anchor="ctr"/>
                </a:tc>
                <a:extLst>
                  <a:ext uri="{0D108BD9-81ED-4DB2-BD59-A6C34878D82A}">
                    <a16:rowId xmlns:a16="http://schemas.microsoft.com/office/drawing/2014/main" val="3419815612"/>
                  </a:ext>
                </a:extLst>
              </a:tr>
              <a:tr h="288000">
                <a:tc>
                  <a:txBody>
                    <a:bodyPr/>
                    <a:lstStyle/>
                    <a:p>
                      <a:pPr algn="ctr" fontAlgn="b"/>
                      <a:r>
                        <a:rPr lang="en-IN" sz="1200" b="1" i="0" u="none" strike="noStrike">
                          <a:solidFill>
                            <a:schemeClr val="tx1"/>
                          </a:solidFill>
                          <a:effectLst/>
                          <a:latin typeface="Cambria" panose="02040503050406030204" pitchFamily="18" charset="0"/>
                          <a:ea typeface="Cambria" panose="02040503050406030204" pitchFamily="18" charset="0"/>
                        </a:rPr>
                        <a:t>Fixed</a:t>
                      </a:r>
                    </a:p>
                  </a:txBody>
                  <a:tcPr marL="9525" marR="9525" marT="9525" marB="0" anchor="ctr"/>
                </a:tc>
                <a:tc>
                  <a:txBody>
                    <a:bodyPr/>
                    <a:lstStyle/>
                    <a:p>
                      <a:pPr algn="ctr" fontAlgn="ctr"/>
                      <a:r>
                        <a:rPr lang="en-IN" sz="1200" b="0" i="0" u="none" strike="noStrike">
                          <a:solidFill>
                            <a:schemeClr val="tx1"/>
                          </a:solidFill>
                          <a:effectLst/>
                          <a:latin typeface="Cambria" panose="02040503050406030204" pitchFamily="18" charset="0"/>
                          <a:ea typeface="Cambria" panose="02040503050406030204" pitchFamily="18" charset="0"/>
                        </a:rPr>
                        <a:t>2.50%</a:t>
                      </a:r>
                    </a:p>
                  </a:txBody>
                  <a:tcPr marL="9525" marR="9525" marT="9525" marB="0" anchor="ctr"/>
                </a:tc>
                <a:tc>
                  <a:txBody>
                    <a:bodyPr/>
                    <a:lstStyle/>
                    <a:p>
                      <a:pPr marL="0" marR="0" lvl="0" indent="0" algn="ctr" defTabSz="914400" rtl="0" eaLnBrk="1" fontAlgn="ctr" latinLnBrk="0" hangingPunct="1">
                        <a:lnSpc>
                          <a:spcPct val="100000"/>
                        </a:lnSpc>
                        <a:spcBef>
                          <a:spcPts val="0"/>
                        </a:spcBef>
                        <a:spcAft>
                          <a:spcPts val="0"/>
                        </a:spcAft>
                        <a:buClrTx/>
                        <a:buSzTx/>
                        <a:buFontTx/>
                        <a:buNone/>
                        <a:tabLst/>
                        <a:defRPr/>
                      </a:pPr>
                      <a:r>
                        <a:rPr lang="en-IN" sz="1200" b="0" i="0" u="none" strike="noStrike">
                          <a:solidFill>
                            <a:schemeClr val="tx1"/>
                          </a:solidFill>
                          <a:effectLst/>
                          <a:latin typeface="Cambria" panose="02040503050406030204" pitchFamily="18" charset="0"/>
                          <a:ea typeface="Cambria" panose="02040503050406030204" pitchFamily="18" charset="0"/>
                        </a:rPr>
                        <a:t>-</a:t>
                      </a:r>
                    </a:p>
                  </a:txBody>
                  <a:tcPr marL="9525" marR="9525" marT="9525" marB="0" anchor="ctr"/>
                </a:tc>
                <a:tc>
                  <a:txBody>
                    <a:bodyPr/>
                    <a:lstStyle/>
                    <a:p>
                      <a:pPr algn="ctr" fontAlgn="ctr"/>
                      <a:r>
                        <a:rPr lang="en-IN" sz="1200" b="0" i="0" u="none" strike="noStrike">
                          <a:solidFill>
                            <a:schemeClr val="tx1"/>
                          </a:solidFill>
                          <a:effectLst/>
                          <a:latin typeface="Cambria" panose="02040503050406030204" pitchFamily="18" charset="0"/>
                          <a:ea typeface="Cambria" panose="02040503050406030204" pitchFamily="18" charset="0"/>
                        </a:rPr>
                        <a:t>-</a:t>
                      </a:r>
                    </a:p>
                  </a:txBody>
                  <a:tcPr marL="9525" marR="9525" marT="9525" marB="0" anchor="ctr"/>
                </a:tc>
                <a:extLst>
                  <a:ext uri="{0D108BD9-81ED-4DB2-BD59-A6C34878D82A}">
                    <a16:rowId xmlns:a16="http://schemas.microsoft.com/office/drawing/2014/main" val="1593328609"/>
                  </a:ext>
                </a:extLst>
              </a:tr>
              <a:tr h="288000">
                <a:tc>
                  <a:txBody>
                    <a:bodyPr/>
                    <a:lstStyle/>
                    <a:p>
                      <a:pPr algn="ctr" fontAlgn="b"/>
                      <a:r>
                        <a:rPr lang="en-IN" sz="1200" b="1" i="0" u="none" strike="noStrike">
                          <a:solidFill>
                            <a:schemeClr val="tx1"/>
                          </a:solidFill>
                          <a:effectLst/>
                          <a:latin typeface="Cambria" panose="02040503050406030204" pitchFamily="18" charset="0"/>
                          <a:ea typeface="Cambria" panose="02040503050406030204" pitchFamily="18" charset="0"/>
                        </a:rPr>
                        <a:t>Hybrid</a:t>
                      </a:r>
                    </a:p>
                  </a:txBody>
                  <a:tcPr marL="9525" marR="9525" marT="9525" marB="0" anchor="ctr"/>
                </a:tc>
                <a:tc>
                  <a:txBody>
                    <a:bodyPr/>
                    <a:lstStyle/>
                    <a:p>
                      <a:pPr algn="ctr" fontAlgn="ctr"/>
                      <a:r>
                        <a:rPr lang="en-IN" sz="1200" b="0" i="0" u="none" strike="noStrike">
                          <a:solidFill>
                            <a:schemeClr val="tx1"/>
                          </a:solidFill>
                          <a:effectLst/>
                          <a:latin typeface="Cambria" panose="02040503050406030204" pitchFamily="18" charset="0"/>
                          <a:ea typeface="Cambria" panose="02040503050406030204" pitchFamily="18" charset="0"/>
                        </a:rPr>
                        <a:t>1.50%</a:t>
                      </a:r>
                    </a:p>
                  </a:txBody>
                  <a:tcPr marL="9525" marR="9525" marT="9525" marB="0" anchor="ctr"/>
                </a:tc>
                <a:tc>
                  <a:txBody>
                    <a:bodyPr/>
                    <a:lstStyle/>
                    <a:p>
                      <a:pPr algn="ctr" fontAlgn="ctr"/>
                      <a:r>
                        <a:rPr lang="en-IN" sz="1200" b="0" i="0" u="none" strike="noStrike">
                          <a:solidFill>
                            <a:schemeClr val="tx1"/>
                          </a:solidFill>
                          <a:effectLst/>
                          <a:latin typeface="Cambria" panose="02040503050406030204" pitchFamily="18" charset="0"/>
                          <a:ea typeface="Cambria" panose="02040503050406030204" pitchFamily="18" charset="0"/>
                        </a:rPr>
                        <a:t>15%</a:t>
                      </a:r>
                    </a:p>
                  </a:txBody>
                  <a:tcPr marL="9525" marR="9525" marT="9525" marB="0" anchor="ctr"/>
                </a:tc>
                <a:tc>
                  <a:txBody>
                    <a:bodyPr/>
                    <a:lstStyle/>
                    <a:p>
                      <a:pPr algn="ctr" fontAlgn="ctr"/>
                      <a:r>
                        <a:rPr lang="en-IN" sz="1200" b="0" i="0" u="none" strike="noStrike">
                          <a:solidFill>
                            <a:schemeClr val="tx1"/>
                          </a:solidFill>
                          <a:effectLst/>
                          <a:latin typeface="Cambria" panose="02040503050406030204" pitchFamily="18" charset="0"/>
                          <a:ea typeface="Cambria" panose="02040503050406030204" pitchFamily="18" charset="0"/>
                        </a:rPr>
                        <a:t>8%</a:t>
                      </a:r>
                    </a:p>
                  </a:txBody>
                  <a:tcPr marL="9525" marR="9525" marT="9525" marB="0" anchor="ctr"/>
                </a:tc>
                <a:extLst>
                  <a:ext uri="{0D108BD9-81ED-4DB2-BD59-A6C34878D82A}">
                    <a16:rowId xmlns:a16="http://schemas.microsoft.com/office/drawing/2014/main" val="918766262"/>
                  </a:ext>
                </a:extLst>
              </a:tr>
            </a:tbl>
          </a:graphicData>
        </a:graphic>
      </p:graphicFrame>
      <p:graphicFrame>
        <p:nvGraphicFramePr>
          <p:cNvPr id="12" name="Table 11">
            <a:extLst>
              <a:ext uri="{FF2B5EF4-FFF2-40B4-BE49-F238E27FC236}">
                <a16:creationId xmlns:a16="http://schemas.microsoft.com/office/drawing/2014/main" id="{4B54B087-57E6-0BDB-92E2-2CD5926B544B}"/>
              </a:ext>
            </a:extLst>
          </p:cNvPr>
          <p:cNvGraphicFramePr>
            <a:graphicFrameLocks noGrp="1"/>
          </p:cNvGraphicFramePr>
          <p:nvPr/>
        </p:nvGraphicFramePr>
        <p:xfrm>
          <a:off x="9122735" y="1006967"/>
          <a:ext cx="2913321" cy="2562859"/>
        </p:xfrm>
        <a:graphic>
          <a:graphicData uri="http://schemas.openxmlformats.org/drawingml/2006/table">
            <a:tbl>
              <a:tblPr firstRow="1" bandRow="1"/>
              <a:tblGrid>
                <a:gridCol w="1850065">
                  <a:extLst>
                    <a:ext uri="{9D8B030D-6E8A-4147-A177-3AD203B41FA5}">
                      <a16:colId xmlns:a16="http://schemas.microsoft.com/office/drawing/2014/main" val="3180004237"/>
                    </a:ext>
                  </a:extLst>
                </a:gridCol>
                <a:gridCol w="1063256">
                  <a:extLst>
                    <a:ext uri="{9D8B030D-6E8A-4147-A177-3AD203B41FA5}">
                      <a16:colId xmlns:a16="http://schemas.microsoft.com/office/drawing/2014/main" val="3641733246"/>
                    </a:ext>
                  </a:extLst>
                </a:gridCol>
              </a:tblGrid>
              <a:tr h="395662">
                <a:tc>
                  <a:txBody>
                    <a:bodyPr/>
                    <a:lstStyle/>
                    <a:p>
                      <a:pPr algn="ctr" rtl="0" fontAlgn="ctr"/>
                      <a:r>
                        <a:rPr lang="en-US" sz="1300" b="1" i="0" u="none" strike="noStrike" dirty="0">
                          <a:solidFill>
                            <a:schemeClr val="bg1"/>
                          </a:solidFill>
                          <a:effectLst/>
                          <a:latin typeface="Cambria" panose="02040503050406030204" pitchFamily="18" charset="0"/>
                          <a:ea typeface="Cambria" panose="02040503050406030204" pitchFamily="18" charset="0"/>
                        </a:rPr>
                        <a:t>Top 5 Holdings</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000000"/>
                    </a:solidFill>
                  </a:tcPr>
                </a:tc>
                <a:tc>
                  <a:txBody>
                    <a:bodyPr/>
                    <a:lstStyle/>
                    <a:p>
                      <a:pPr algn="ctr" rtl="0" fontAlgn="ctr"/>
                      <a:r>
                        <a:rPr lang="en-US" sz="1300" b="1" i="0" u="none" strike="noStrike">
                          <a:solidFill>
                            <a:schemeClr val="bg1"/>
                          </a:solidFill>
                          <a:effectLst/>
                          <a:latin typeface="Cambria" panose="02040503050406030204" pitchFamily="18" charset="0"/>
                        </a:rPr>
                        <a:t>Weight %</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000000"/>
                    </a:solidFill>
                  </a:tcPr>
                </a:tc>
                <a:extLst>
                  <a:ext uri="{0D108BD9-81ED-4DB2-BD59-A6C34878D82A}">
                    <a16:rowId xmlns:a16="http://schemas.microsoft.com/office/drawing/2014/main" val="504871079"/>
                  </a:ext>
                </a:extLst>
              </a:tr>
              <a:tr h="414098">
                <a:tc>
                  <a:txBody>
                    <a:bodyPr/>
                    <a:lstStyle/>
                    <a:p>
                      <a:pPr algn="ctr" fontAlgn="ctr">
                        <a:buNone/>
                      </a:pPr>
                      <a:r>
                        <a:rPr lang="en-IN" sz="1300" b="0" i="0" u="none" strike="noStrike" dirty="0">
                          <a:solidFill>
                            <a:srgbClr val="000000"/>
                          </a:solidFill>
                          <a:effectLst/>
                          <a:latin typeface="Cambria" panose="02040503050406030204" pitchFamily="18" charset="0"/>
                        </a:rPr>
                        <a:t>HDFC Bank Ltd</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905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CBCBCB"/>
                    </a:solidFill>
                  </a:tcPr>
                </a:tc>
                <a:tc>
                  <a:txBody>
                    <a:bodyPr/>
                    <a:lstStyle/>
                    <a:p>
                      <a:pPr algn="ctr" fontAlgn="ctr">
                        <a:buNone/>
                      </a:pPr>
                      <a:r>
                        <a:rPr lang="en-IN" sz="1300" b="0" i="0" u="none" strike="noStrike" dirty="0">
                          <a:solidFill>
                            <a:srgbClr val="000000"/>
                          </a:solidFill>
                          <a:effectLst/>
                          <a:latin typeface="Cambria" panose="02040503050406030204" pitchFamily="18" charset="0"/>
                        </a:rPr>
                        <a:t>8.67%</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905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CBCBCB"/>
                    </a:solidFill>
                  </a:tcPr>
                </a:tc>
                <a:extLst>
                  <a:ext uri="{0D108BD9-81ED-4DB2-BD59-A6C34878D82A}">
                    <a16:rowId xmlns:a16="http://schemas.microsoft.com/office/drawing/2014/main" val="290513637"/>
                  </a:ext>
                </a:extLst>
              </a:tr>
              <a:tr h="414098">
                <a:tc>
                  <a:txBody>
                    <a:bodyPr/>
                    <a:lstStyle/>
                    <a:p>
                      <a:pPr algn="ctr" fontAlgn="ctr">
                        <a:buNone/>
                      </a:pPr>
                      <a:r>
                        <a:rPr lang="en-IN" sz="1300" b="0" i="0" u="none" strike="noStrike">
                          <a:solidFill>
                            <a:srgbClr val="000000"/>
                          </a:solidFill>
                          <a:effectLst/>
                          <a:latin typeface="Cambria" panose="02040503050406030204" pitchFamily="18" charset="0"/>
                        </a:rPr>
                        <a:t>ICICI Bank Ltd</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E7E7E7"/>
                    </a:solidFill>
                  </a:tcPr>
                </a:tc>
                <a:tc>
                  <a:txBody>
                    <a:bodyPr/>
                    <a:lstStyle/>
                    <a:p>
                      <a:pPr algn="ctr" fontAlgn="ctr">
                        <a:buNone/>
                      </a:pPr>
                      <a:r>
                        <a:rPr lang="en-IN" sz="1300" b="0" i="0" u="none" strike="noStrike">
                          <a:solidFill>
                            <a:srgbClr val="000000"/>
                          </a:solidFill>
                          <a:effectLst/>
                          <a:latin typeface="Cambria" panose="02040503050406030204" pitchFamily="18" charset="0"/>
                        </a:rPr>
                        <a:t>6.31%</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E7E7E7"/>
                    </a:solidFill>
                  </a:tcPr>
                </a:tc>
                <a:extLst>
                  <a:ext uri="{0D108BD9-81ED-4DB2-BD59-A6C34878D82A}">
                    <a16:rowId xmlns:a16="http://schemas.microsoft.com/office/drawing/2014/main" val="252807534"/>
                  </a:ext>
                </a:extLst>
              </a:tr>
              <a:tr h="493157">
                <a:tc>
                  <a:txBody>
                    <a:bodyPr/>
                    <a:lstStyle/>
                    <a:p>
                      <a:pPr algn="ctr" fontAlgn="ctr">
                        <a:buNone/>
                      </a:pPr>
                      <a:r>
                        <a:rPr lang="en-IN" sz="1300" b="0" i="0" u="none" strike="noStrike">
                          <a:solidFill>
                            <a:srgbClr val="000000"/>
                          </a:solidFill>
                          <a:effectLst/>
                          <a:latin typeface="Cambria" panose="02040503050406030204" pitchFamily="18" charset="0"/>
                        </a:rPr>
                        <a:t>Infosys Ltd</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CBCBCB"/>
                    </a:solidFill>
                  </a:tcPr>
                </a:tc>
                <a:tc>
                  <a:txBody>
                    <a:bodyPr/>
                    <a:lstStyle/>
                    <a:p>
                      <a:pPr algn="ctr" fontAlgn="ctr">
                        <a:buNone/>
                      </a:pPr>
                      <a:r>
                        <a:rPr lang="en-IN" sz="1300" b="0" i="0" u="none" strike="noStrike">
                          <a:solidFill>
                            <a:srgbClr val="000000"/>
                          </a:solidFill>
                          <a:effectLst/>
                          <a:latin typeface="Cambria" panose="02040503050406030204" pitchFamily="18" charset="0"/>
                        </a:rPr>
                        <a:t>6.23%</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CBCBCB"/>
                    </a:solidFill>
                  </a:tcPr>
                </a:tc>
                <a:extLst>
                  <a:ext uri="{0D108BD9-81ED-4DB2-BD59-A6C34878D82A}">
                    <a16:rowId xmlns:a16="http://schemas.microsoft.com/office/drawing/2014/main" val="3844406259"/>
                  </a:ext>
                </a:extLst>
              </a:tr>
              <a:tr h="414098">
                <a:tc>
                  <a:txBody>
                    <a:bodyPr/>
                    <a:lstStyle/>
                    <a:p>
                      <a:pPr algn="ctr" fontAlgn="ctr">
                        <a:buNone/>
                      </a:pPr>
                      <a:r>
                        <a:rPr lang="en-IN" sz="1300" b="0" i="0" u="none" strike="noStrike" dirty="0">
                          <a:solidFill>
                            <a:srgbClr val="000000"/>
                          </a:solidFill>
                          <a:effectLst/>
                          <a:latin typeface="Cambria" panose="02040503050406030204" pitchFamily="18" charset="0"/>
                        </a:rPr>
                        <a:t>Federal Bank Ltd</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E7E7E7"/>
                    </a:solidFill>
                  </a:tcPr>
                </a:tc>
                <a:tc>
                  <a:txBody>
                    <a:bodyPr/>
                    <a:lstStyle/>
                    <a:p>
                      <a:pPr algn="ctr" fontAlgn="ctr">
                        <a:buNone/>
                      </a:pPr>
                      <a:r>
                        <a:rPr lang="en-IN" sz="1300" b="0" i="0" u="none" strike="noStrike">
                          <a:solidFill>
                            <a:srgbClr val="000000"/>
                          </a:solidFill>
                          <a:effectLst/>
                          <a:latin typeface="Cambria" panose="02040503050406030204" pitchFamily="18" charset="0"/>
                        </a:rPr>
                        <a:t>4.97%</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E7E7E7"/>
                    </a:solidFill>
                  </a:tcPr>
                </a:tc>
                <a:extLst>
                  <a:ext uri="{0D108BD9-81ED-4DB2-BD59-A6C34878D82A}">
                    <a16:rowId xmlns:a16="http://schemas.microsoft.com/office/drawing/2014/main" val="881702664"/>
                  </a:ext>
                </a:extLst>
              </a:tr>
              <a:tr h="431746">
                <a:tc>
                  <a:txBody>
                    <a:bodyPr/>
                    <a:lstStyle/>
                    <a:p>
                      <a:pPr algn="ctr" fontAlgn="ctr">
                        <a:buNone/>
                      </a:pPr>
                      <a:r>
                        <a:rPr lang="en-IN" sz="1300" b="0" i="0" u="none" strike="noStrike" dirty="0">
                          <a:solidFill>
                            <a:srgbClr val="000000"/>
                          </a:solidFill>
                          <a:effectLst/>
                          <a:latin typeface="Cambria" panose="02040503050406030204" pitchFamily="18" charset="0"/>
                        </a:rPr>
                        <a:t>United Spirits Ltd</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CBCBCB"/>
                    </a:solidFill>
                  </a:tcPr>
                </a:tc>
                <a:tc>
                  <a:txBody>
                    <a:bodyPr/>
                    <a:lstStyle/>
                    <a:p>
                      <a:pPr algn="ctr" fontAlgn="ctr">
                        <a:buNone/>
                      </a:pPr>
                      <a:r>
                        <a:rPr lang="en-IN" sz="1300" b="0" i="0" u="none" strike="noStrike" dirty="0">
                          <a:solidFill>
                            <a:srgbClr val="000000"/>
                          </a:solidFill>
                          <a:effectLst/>
                          <a:latin typeface="Cambria" panose="02040503050406030204" pitchFamily="18" charset="0"/>
                        </a:rPr>
                        <a:t>4.92%</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CBCBCB"/>
                    </a:solidFill>
                  </a:tcPr>
                </a:tc>
                <a:extLst>
                  <a:ext uri="{0D108BD9-81ED-4DB2-BD59-A6C34878D82A}">
                    <a16:rowId xmlns:a16="http://schemas.microsoft.com/office/drawing/2014/main" val="438078369"/>
                  </a:ext>
                </a:extLst>
              </a:tr>
            </a:tbl>
          </a:graphicData>
        </a:graphic>
      </p:graphicFrame>
      <p:graphicFrame>
        <p:nvGraphicFramePr>
          <p:cNvPr id="3" name="Table 2">
            <a:extLst>
              <a:ext uri="{FF2B5EF4-FFF2-40B4-BE49-F238E27FC236}">
                <a16:creationId xmlns:a16="http://schemas.microsoft.com/office/drawing/2014/main" id="{A9BE2279-19F1-4A9A-8DD9-C77BB8C08ADA}"/>
              </a:ext>
            </a:extLst>
          </p:cNvPr>
          <p:cNvGraphicFramePr>
            <a:graphicFrameLocks noGrp="1"/>
          </p:cNvGraphicFramePr>
          <p:nvPr/>
        </p:nvGraphicFramePr>
        <p:xfrm>
          <a:off x="4320206" y="4034737"/>
          <a:ext cx="4693609" cy="2470545"/>
        </p:xfrm>
        <a:graphic>
          <a:graphicData uri="http://schemas.openxmlformats.org/drawingml/2006/table">
            <a:tbl>
              <a:tblPr firstRow="1" bandRow="1"/>
              <a:tblGrid>
                <a:gridCol w="3297626">
                  <a:extLst>
                    <a:ext uri="{9D8B030D-6E8A-4147-A177-3AD203B41FA5}">
                      <a16:colId xmlns:a16="http://schemas.microsoft.com/office/drawing/2014/main" val="3180004237"/>
                    </a:ext>
                  </a:extLst>
                </a:gridCol>
                <a:gridCol w="1395983">
                  <a:extLst>
                    <a:ext uri="{9D8B030D-6E8A-4147-A177-3AD203B41FA5}">
                      <a16:colId xmlns:a16="http://schemas.microsoft.com/office/drawing/2014/main" val="3641733246"/>
                    </a:ext>
                  </a:extLst>
                </a:gridCol>
              </a:tblGrid>
              <a:tr h="384055">
                <a:tc>
                  <a:txBody>
                    <a:bodyPr/>
                    <a:lstStyle/>
                    <a:p>
                      <a:pPr algn="ctr" rtl="0" fontAlgn="ctr"/>
                      <a:r>
                        <a:rPr lang="en-US" sz="1300" b="1" i="0" u="none" strike="noStrike">
                          <a:solidFill>
                            <a:schemeClr val="bg1"/>
                          </a:solidFill>
                          <a:effectLst/>
                          <a:latin typeface="Cambria" panose="02040503050406030204" pitchFamily="18" charset="0"/>
                          <a:ea typeface="Cambria" panose="02040503050406030204" pitchFamily="18" charset="0"/>
                        </a:rPr>
                        <a:t>Top 5 Sectors</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000000"/>
                    </a:solidFill>
                  </a:tcPr>
                </a:tc>
                <a:tc>
                  <a:txBody>
                    <a:bodyPr/>
                    <a:lstStyle/>
                    <a:p>
                      <a:pPr algn="ctr" rtl="0" fontAlgn="ctr"/>
                      <a:r>
                        <a:rPr lang="en-US" sz="1300" b="1" i="0" u="none" strike="noStrike">
                          <a:solidFill>
                            <a:schemeClr val="bg1"/>
                          </a:solidFill>
                          <a:effectLst/>
                          <a:latin typeface="Cambria" panose="02040503050406030204" pitchFamily="18" charset="0"/>
                        </a:rPr>
                        <a:t>Weight %</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000000"/>
                    </a:solidFill>
                  </a:tcPr>
                </a:tc>
                <a:extLst>
                  <a:ext uri="{0D108BD9-81ED-4DB2-BD59-A6C34878D82A}">
                    <a16:rowId xmlns:a16="http://schemas.microsoft.com/office/drawing/2014/main" val="504871079"/>
                  </a:ext>
                </a:extLst>
              </a:tr>
              <a:tr h="401950">
                <a:tc>
                  <a:txBody>
                    <a:bodyPr/>
                    <a:lstStyle/>
                    <a:p>
                      <a:pPr algn="ctr" fontAlgn="ctr">
                        <a:buNone/>
                      </a:pPr>
                      <a:r>
                        <a:rPr lang="en-IN" sz="1300" b="0" i="0" u="none" strike="noStrike" dirty="0">
                          <a:solidFill>
                            <a:srgbClr val="000000"/>
                          </a:solidFill>
                          <a:effectLst/>
                          <a:latin typeface="Cambria" panose="02040503050406030204" pitchFamily="18" charset="0"/>
                        </a:rPr>
                        <a:t>BFSI</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905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CBCBCB"/>
                    </a:solidFill>
                  </a:tcPr>
                </a:tc>
                <a:tc>
                  <a:txBody>
                    <a:bodyPr/>
                    <a:lstStyle/>
                    <a:p>
                      <a:pPr algn="ctr" fontAlgn="ctr">
                        <a:buNone/>
                      </a:pPr>
                      <a:r>
                        <a:rPr lang="en-IN" sz="1300" b="0" i="0" u="none" strike="noStrike" dirty="0">
                          <a:solidFill>
                            <a:srgbClr val="000000"/>
                          </a:solidFill>
                          <a:effectLst/>
                          <a:latin typeface="Cambria" panose="02040503050406030204" pitchFamily="18" charset="0"/>
                        </a:rPr>
                        <a:t>33.68%</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905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CBCBCB"/>
                    </a:solidFill>
                  </a:tcPr>
                </a:tc>
                <a:extLst>
                  <a:ext uri="{0D108BD9-81ED-4DB2-BD59-A6C34878D82A}">
                    <a16:rowId xmlns:a16="http://schemas.microsoft.com/office/drawing/2014/main" val="290513637"/>
                  </a:ext>
                </a:extLst>
              </a:tr>
              <a:tr h="401950">
                <a:tc>
                  <a:txBody>
                    <a:bodyPr/>
                    <a:lstStyle/>
                    <a:p>
                      <a:pPr algn="ctr" fontAlgn="ctr">
                        <a:buNone/>
                      </a:pPr>
                      <a:r>
                        <a:rPr lang="en-IN" sz="1300" b="0" i="0" u="none" strike="noStrike">
                          <a:solidFill>
                            <a:srgbClr val="000000"/>
                          </a:solidFill>
                          <a:effectLst/>
                          <a:latin typeface="Cambria" panose="02040503050406030204" pitchFamily="18" charset="0"/>
                        </a:rPr>
                        <a:t>Information Technology</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E7E7E7"/>
                    </a:solidFill>
                  </a:tcPr>
                </a:tc>
                <a:tc>
                  <a:txBody>
                    <a:bodyPr/>
                    <a:lstStyle/>
                    <a:p>
                      <a:pPr algn="ctr" fontAlgn="ctr">
                        <a:buNone/>
                      </a:pPr>
                      <a:r>
                        <a:rPr lang="en-IN" sz="1300" b="0" i="0" u="none" strike="noStrike">
                          <a:solidFill>
                            <a:srgbClr val="000000"/>
                          </a:solidFill>
                          <a:effectLst/>
                          <a:latin typeface="Cambria" panose="02040503050406030204" pitchFamily="18" charset="0"/>
                        </a:rPr>
                        <a:t>14.90%</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E7E7E7"/>
                    </a:solidFill>
                  </a:tcPr>
                </a:tc>
                <a:extLst>
                  <a:ext uri="{0D108BD9-81ED-4DB2-BD59-A6C34878D82A}">
                    <a16:rowId xmlns:a16="http://schemas.microsoft.com/office/drawing/2014/main" val="252807534"/>
                  </a:ext>
                </a:extLst>
              </a:tr>
              <a:tr h="478690">
                <a:tc>
                  <a:txBody>
                    <a:bodyPr/>
                    <a:lstStyle/>
                    <a:p>
                      <a:pPr algn="ctr" fontAlgn="ctr">
                        <a:buNone/>
                      </a:pPr>
                      <a:r>
                        <a:rPr lang="en-IN" sz="1300" b="0" i="0" u="none" strike="noStrike">
                          <a:solidFill>
                            <a:srgbClr val="000000"/>
                          </a:solidFill>
                          <a:effectLst/>
                          <a:latin typeface="Cambria" panose="02040503050406030204" pitchFamily="18" charset="0"/>
                        </a:rPr>
                        <a:t>Internet</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CBCBCB"/>
                    </a:solidFill>
                  </a:tcPr>
                </a:tc>
                <a:tc>
                  <a:txBody>
                    <a:bodyPr/>
                    <a:lstStyle/>
                    <a:p>
                      <a:pPr algn="ctr" fontAlgn="ctr">
                        <a:buNone/>
                      </a:pPr>
                      <a:r>
                        <a:rPr lang="en-IN" sz="1300" b="0" i="0" u="none" strike="noStrike">
                          <a:solidFill>
                            <a:srgbClr val="000000"/>
                          </a:solidFill>
                          <a:effectLst/>
                          <a:latin typeface="Cambria" panose="02040503050406030204" pitchFamily="18" charset="0"/>
                        </a:rPr>
                        <a:t>12.14%</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CBCBCB"/>
                    </a:solidFill>
                  </a:tcPr>
                </a:tc>
                <a:extLst>
                  <a:ext uri="{0D108BD9-81ED-4DB2-BD59-A6C34878D82A}">
                    <a16:rowId xmlns:a16="http://schemas.microsoft.com/office/drawing/2014/main" val="3844406259"/>
                  </a:ext>
                </a:extLst>
              </a:tr>
              <a:tr h="401950">
                <a:tc>
                  <a:txBody>
                    <a:bodyPr/>
                    <a:lstStyle/>
                    <a:p>
                      <a:pPr algn="ctr" fontAlgn="ctr">
                        <a:buNone/>
                      </a:pPr>
                      <a:r>
                        <a:rPr lang="en-IN" sz="1300" b="0" i="0" u="none" strike="noStrike">
                          <a:solidFill>
                            <a:srgbClr val="000000"/>
                          </a:solidFill>
                          <a:effectLst/>
                          <a:latin typeface="Cambria" panose="02040503050406030204" pitchFamily="18" charset="0"/>
                        </a:rPr>
                        <a:t>FMCG</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E7E7E7"/>
                    </a:solidFill>
                  </a:tcPr>
                </a:tc>
                <a:tc>
                  <a:txBody>
                    <a:bodyPr/>
                    <a:lstStyle/>
                    <a:p>
                      <a:pPr algn="ctr" fontAlgn="ctr">
                        <a:buNone/>
                      </a:pPr>
                      <a:r>
                        <a:rPr lang="en-IN" sz="1300" b="0" i="0" u="none" strike="noStrike">
                          <a:solidFill>
                            <a:srgbClr val="000000"/>
                          </a:solidFill>
                          <a:effectLst/>
                          <a:latin typeface="Cambria" panose="02040503050406030204" pitchFamily="18" charset="0"/>
                        </a:rPr>
                        <a:t>9.90%</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E7E7E7"/>
                    </a:solidFill>
                  </a:tcPr>
                </a:tc>
                <a:extLst>
                  <a:ext uri="{0D108BD9-81ED-4DB2-BD59-A6C34878D82A}">
                    <a16:rowId xmlns:a16="http://schemas.microsoft.com/office/drawing/2014/main" val="881702664"/>
                  </a:ext>
                </a:extLst>
              </a:tr>
              <a:tr h="401950">
                <a:tc>
                  <a:txBody>
                    <a:bodyPr/>
                    <a:lstStyle/>
                    <a:p>
                      <a:pPr algn="ctr" fontAlgn="ctr">
                        <a:buNone/>
                      </a:pPr>
                      <a:r>
                        <a:rPr lang="en-IN" sz="1300" b="0" i="0" u="none" strike="noStrike">
                          <a:solidFill>
                            <a:srgbClr val="000000"/>
                          </a:solidFill>
                          <a:effectLst/>
                          <a:latin typeface="Cambria" panose="02040503050406030204" pitchFamily="18" charset="0"/>
                        </a:rPr>
                        <a:t>Auto &amp; Logistics</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CBCBCB"/>
                    </a:solidFill>
                  </a:tcPr>
                </a:tc>
                <a:tc>
                  <a:txBody>
                    <a:bodyPr/>
                    <a:lstStyle/>
                    <a:p>
                      <a:pPr algn="ctr" fontAlgn="ctr">
                        <a:buNone/>
                      </a:pPr>
                      <a:r>
                        <a:rPr lang="en-IN" sz="1300" b="0" i="0" u="none" strike="noStrike" dirty="0">
                          <a:solidFill>
                            <a:srgbClr val="000000"/>
                          </a:solidFill>
                          <a:effectLst/>
                          <a:latin typeface="Cambria" panose="02040503050406030204" pitchFamily="18" charset="0"/>
                        </a:rPr>
                        <a:t>8.21%</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CBCBCB"/>
                    </a:solidFill>
                  </a:tcPr>
                </a:tc>
                <a:extLst>
                  <a:ext uri="{0D108BD9-81ED-4DB2-BD59-A6C34878D82A}">
                    <a16:rowId xmlns:a16="http://schemas.microsoft.com/office/drawing/2014/main" val="438078369"/>
                  </a:ext>
                </a:extLst>
              </a:tr>
            </a:tbl>
          </a:graphicData>
        </a:graphic>
      </p:graphicFrame>
      <p:pic>
        <p:nvPicPr>
          <p:cNvPr id="7" name="Picture 6" descr="A white text on a black background&#10;&#10;AI-generated content may be incorrect.">
            <a:extLst>
              <a:ext uri="{FF2B5EF4-FFF2-40B4-BE49-F238E27FC236}">
                <a16:creationId xmlns:a16="http://schemas.microsoft.com/office/drawing/2014/main" id="{59454E95-6C55-E717-98A0-768E3C9BB9A5}"/>
              </a:ext>
            </a:extLst>
          </p:cNvPr>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10362466" y="234062"/>
            <a:ext cx="1559328" cy="340260"/>
          </a:xfrm>
          <a:prstGeom prst="rect">
            <a:avLst/>
          </a:prstGeom>
        </p:spPr>
      </p:pic>
      <p:graphicFrame>
        <p:nvGraphicFramePr>
          <p:cNvPr id="8" name="Chart 7">
            <a:extLst>
              <a:ext uri="{FF2B5EF4-FFF2-40B4-BE49-F238E27FC236}">
                <a16:creationId xmlns:a16="http://schemas.microsoft.com/office/drawing/2014/main" id="{25509D40-90A3-45CC-F029-58FD52093619}"/>
              </a:ext>
            </a:extLst>
          </p:cNvPr>
          <p:cNvGraphicFramePr>
            <a:graphicFrameLocks/>
          </p:cNvGraphicFramePr>
          <p:nvPr>
            <p:extLst>
              <p:ext uri="{D42A27DB-BD31-4B8C-83A1-F6EECF244321}">
                <p14:modId xmlns:p14="http://schemas.microsoft.com/office/powerpoint/2010/main" val="2103237238"/>
              </p:ext>
            </p:extLst>
          </p:nvPr>
        </p:nvGraphicFramePr>
        <p:xfrm>
          <a:off x="4320206" y="1040351"/>
          <a:ext cx="4693609" cy="2857731"/>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9" name="Chart 8">
            <a:extLst>
              <a:ext uri="{FF2B5EF4-FFF2-40B4-BE49-F238E27FC236}">
                <a16:creationId xmlns:a16="http://schemas.microsoft.com/office/drawing/2014/main" id="{54C18052-3D2A-DF8A-86E6-10563A8B4F19}"/>
              </a:ext>
            </a:extLst>
          </p:cNvPr>
          <p:cNvGraphicFramePr>
            <a:graphicFrameLocks/>
          </p:cNvGraphicFramePr>
          <p:nvPr/>
        </p:nvGraphicFramePr>
        <p:xfrm>
          <a:off x="152400" y="4860132"/>
          <a:ext cx="4022212" cy="1636489"/>
        </p:xfrm>
        <a:graphic>
          <a:graphicData uri="http://schemas.openxmlformats.org/drawingml/2006/chart">
            <c:chart xmlns:c="http://schemas.openxmlformats.org/drawingml/2006/chart" xmlns:r="http://schemas.openxmlformats.org/officeDocument/2006/relationships" r:id="rId5"/>
          </a:graphicData>
        </a:graphic>
      </p:graphicFrame>
    </p:spTree>
    <p:extLst>
      <p:ext uri="{BB962C8B-B14F-4D97-AF65-F5344CB8AC3E}">
        <p14:creationId xmlns:p14="http://schemas.microsoft.com/office/powerpoint/2010/main" val="2078637203"/>
      </p:ext>
    </p:extLst>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3"/>
          <p:cNvSpPr/>
          <p:nvPr/>
        </p:nvSpPr>
        <p:spPr>
          <a:xfrm>
            <a:off x="0" y="0"/>
            <a:ext cx="12192000" cy="821635"/>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 name="Title 1">
            <a:extLst>
              <a:ext uri="{FF2B5EF4-FFF2-40B4-BE49-F238E27FC236}">
                <a16:creationId xmlns:a16="http://schemas.microsoft.com/office/drawing/2014/main" id="{D5D14BE9-64D4-42CE-969F-9590C16A2F5F}"/>
              </a:ext>
            </a:extLst>
          </p:cNvPr>
          <p:cNvSpPr txBox="1">
            <a:spLocks/>
          </p:cNvSpPr>
          <p:nvPr/>
        </p:nvSpPr>
        <p:spPr>
          <a:xfrm>
            <a:off x="165475" y="106018"/>
            <a:ext cx="11007609" cy="630899"/>
          </a:xfrm>
          <a:prstGeom prst="rect">
            <a:avLst/>
          </a:prstGeom>
        </p:spPr>
        <p:txBody>
          <a:bodyPr vert="horz" lIns="91440" tIns="45720" rIns="91440" bIns="45720" rtlCol="0" anchor="ctr">
            <a:noAutofit/>
          </a:bodyPr>
          <a:lstStyle>
            <a:lvl1pPr algn="ctr" defTabSz="914400" rtl="0" eaLnBrk="1" latinLnBrk="0" hangingPunct="1">
              <a:lnSpc>
                <a:spcPct val="90000"/>
              </a:lnSpc>
              <a:spcBef>
                <a:spcPct val="0"/>
              </a:spcBef>
              <a:buNone/>
              <a:defRPr sz="6000" kern="1200">
                <a:solidFill>
                  <a:schemeClr val="tx1"/>
                </a:solidFill>
                <a:latin typeface="+mj-lt"/>
                <a:ea typeface="+mj-ea"/>
                <a:cs typeface="+mj-cs"/>
              </a:defRPr>
            </a:lvl1pPr>
          </a:lstStyle>
          <a:p>
            <a:pPr marL="0" marR="0" lvl="0" indent="0" algn="l" defTabSz="914400" rtl="0" eaLnBrk="1" fontAlgn="auto" latinLnBrk="0" hangingPunct="1">
              <a:lnSpc>
                <a:spcPct val="90000"/>
              </a:lnSpc>
              <a:spcBef>
                <a:spcPct val="0"/>
              </a:spcBef>
              <a:spcAft>
                <a:spcPts val="0"/>
              </a:spcAft>
              <a:buClrTx/>
              <a:buSzTx/>
              <a:buFontTx/>
              <a:buNone/>
              <a:tabLst/>
              <a:defRPr/>
            </a:pPr>
            <a:r>
              <a:rPr kumimoji="0" lang="en-US" sz="2800" b="1" i="0" u="none" strike="noStrike" kern="1200" cap="none" spc="0" normalizeH="0" baseline="0" noProof="0" dirty="0">
                <a:ln>
                  <a:noFill/>
                </a:ln>
                <a:solidFill>
                  <a:prstClr val="white"/>
                </a:solidFill>
                <a:effectLst/>
                <a:uLnTx/>
                <a:uFillTx/>
                <a:latin typeface="Cambria" panose="02040503050406030204" pitchFamily="18" charset="0"/>
                <a:ea typeface="Cambria" panose="02040503050406030204" pitchFamily="18" charset="0"/>
                <a:cs typeface="+mj-cs"/>
              </a:rPr>
              <a:t>Equity – Multi Cap PMS</a:t>
            </a:r>
          </a:p>
          <a:p>
            <a:pPr marL="0" marR="0" lvl="0" indent="0" algn="l" defTabSz="914400" rtl="0" eaLnBrk="1" fontAlgn="auto" latinLnBrk="0" hangingPunct="1">
              <a:lnSpc>
                <a:spcPct val="90000"/>
              </a:lnSpc>
              <a:spcBef>
                <a:spcPct val="0"/>
              </a:spcBef>
              <a:spcAft>
                <a:spcPts val="0"/>
              </a:spcAft>
              <a:buClrTx/>
              <a:buSzTx/>
              <a:buFontTx/>
              <a:buNone/>
              <a:tabLst/>
              <a:defRPr/>
            </a:pPr>
            <a:r>
              <a:rPr kumimoji="0" lang="en-US" sz="2800" b="1" i="0" u="none" strike="noStrike" kern="1200" cap="none" spc="0" normalizeH="0" baseline="0" noProof="0" dirty="0">
                <a:ln>
                  <a:noFill/>
                </a:ln>
                <a:solidFill>
                  <a:prstClr val="white"/>
                </a:solidFill>
                <a:effectLst/>
                <a:uLnTx/>
                <a:uFillTx/>
                <a:latin typeface="Cambria" panose="02040503050406030204" pitchFamily="18" charset="0"/>
                <a:ea typeface="Cambria" panose="02040503050406030204" pitchFamily="18" charset="0"/>
                <a:cs typeface="+mj-cs"/>
              </a:rPr>
              <a:t>Buoyant Capital – Opportunities Strategy</a:t>
            </a:r>
          </a:p>
        </p:txBody>
      </p:sp>
      <p:sp>
        <p:nvSpPr>
          <p:cNvPr id="22" name="Rectangle 21"/>
          <p:cNvSpPr/>
          <p:nvPr/>
        </p:nvSpPr>
        <p:spPr>
          <a:xfrm>
            <a:off x="0" y="6613807"/>
            <a:ext cx="12192000" cy="235963"/>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aphicFrame>
        <p:nvGraphicFramePr>
          <p:cNvPr id="2" name="Table 2">
            <a:extLst>
              <a:ext uri="{FF2B5EF4-FFF2-40B4-BE49-F238E27FC236}">
                <a16:creationId xmlns:a16="http://schemas.microsoft.com/office/drawing/2014/main" id="{A0E88391-4530-5B8D-6918-E006259714FE}"/>
              </a:ext>
            </a:extLst>
          </p:cNvPr>
          <p:cNvGraphicFramePr>
            <a:graphicFrameLocks noGrp="1"/>
          </p:cNvGraphicFramePr>
          <p:nvPr>
            <p:extLst>
              <p:ext uri="{D42A27DB-BD31-4B8C-83A1-F6EECF244321}">
                <p14:modId xmlns:p14="http://schemas.microsoft.com/office/powerpoint/2010/main" val="1650210013"/>
              </p:ext>
            </p:extLst>
          </p:nvPr>
        </p:nvGraphicFramePr>
        <p:xfrm>
          <a:off x="165475" y="2899036"/>
          <a:ext cx="4022211" cy="2194560"/>
        </p:xfrm>
        <a:graphic>
          <a:graphicData uri="http://schemas.openxmlformats.org/drawingml/2006/table">
            <a:tbl>
              <a:tblPr firstRow="1" bandRow="1">
                <a:tableStyleId>{073A0DAA-6AF3-43AB-8588-CEC1D06C72B9}</a:tableStyleId>
              </a:tblPr>
              <a:tblGrid>
                <a:gridCol w="1674211">
                  <a:extLst>
                    <a:ext uri="{9D8B030D-6E8A-4147-A177-3AD203B41FA5}">
                      <a16:colId xmlns:a16="http://schemas.microsoft.com/office/drawing/2014/main" val="979919291"/>
                    </a:ext>
                  </a:extLst>
                </a:gridCol>
                <a:gridCol w="2348000">
                  <a:extLst>
                    <a:ext uri="{9D8B030D-6E8A-4147-A177-3AD203B41FA5}">
                      <a16:colId xmlns:a16="http://schemas.microsoft.com/office/drawing/2014/main" val="2728041260"/>
                    </a:ext>
                  </a:extLst>
                </a:gridCol>
              </a:tblGrid>
              <a:tr h="249287">
                <a:tc>
                  <a:txBody>
                    <a:bodyPr/>
                    <a:lstStyle/>
                    <a:p>
                      <a:r>
                        <a:rPr lang="en-US" sz="1200">
                          <a:latin typeface="Cambria" panose="02040503050406030204" pitchFamily="18" charset="0"/>
                          <a:ea typeface="Cambria" panose="02040503050406030204" pitchFamily="18" charset="0"/>
                        </a:rPr>
                        <a:t>Particulars</a:t>
                      </a:r>
                      <a:endParaRPr lang="en-IN" sz="1200">
                        <a:latin typeface="Cambria" panose="02040503050406030204" pitchFamily="18" charset="0"/>
                        <a:ea typeface="Cambria" panose="02040503050406030204" pitchFamily="18" charset="0"/>
                      </a:endParaRPr>
                    </a:p>
                  </a:txBody>
                  <a:tcPr anchor="ctr"/>
                </a:tc>
                <a:tc>
                  <a:txBody>
                    <a:bodyPr/>
                    <a:lstStyle/>
                    <a:p>
                      <a:pPr algn="ctr"/>
                      <a:r>
                        <a:rPr lang="en-US" sz="1200">
                          <a:latin typeface="Cambria" panose="02040503050406030204" pitchFamily="18" charset="0"/>
                          <a:ea typeface="Cambria" panose="02040503050406030204" pitchFamily="18" charset="0"/>
                        </a:rPr>
                        <a:t>Details</a:t>
                      </a:r>
                      <a:endParaRPr lang="en-IN" sz="1200">
                        <a:latin typeface="Cambria" panose="02040503050406030204" pitchFamily="18" charset="0"/>
                        <a:ea typeface="Cambria" panose="02040503050406030204" pitchFamily="18" charset="0"/>
                      </a:endParaRPr>
                    </a:p>
                  </a:txBody>
                  <a:tcPr anchor="ctr"/>
                </a:tc>
                <a:extLst>
                  <a:ext uri="{0D108BD9-81ED-4DB2-BD59-A6C34878D82A}">
                    <a16:rowId xmlns:a16="http://schemas.microsoft.com/office/drawing/2014/main" val="2509566197"/>
                  </a:ext>
                </a:extLst>
              </a:tr>
              <a:tr h="249287">
                <a:tc>
                  <a:txBody>
                    <a:bodyPr/>
                    <a:lstStyle/>
                    <a:p>
                      <a:r>
                        <a:rPr lang="en-US" sz="1200" b="1" dirty="0">
                          <a:latin typeface="Cambria" panose="02040503050406030204" pitchFamily="18" charset="0"/>
                          <a:ea typeface="Cambria" panose="02040503050406030204" pitchFamily="18" charset="0"/>
                        </a:rPr>
                        <a:t>AUM (INR </a:t>
                      </a:r>
                      <a:r>
                        <a:rPr lang="en-US" sz="1200" b="1" dirty="0" err="1">
                          <a:latin typeface="Cambria" panose="02040503050406030204" pitchFamily="18" charset="0"/>
                          <a:ea typeface="Cambria" panose="02040503050406030204" pitchFamily="18" charset="0"/>
                        </a:rPr>
                        <a:t>crs</a:t>
                      </a:r>
                      <a:r>
                        <a:rPr lang="en-US" sz="1200" b="1" dirty="0">
                          <a:latin typeface="Cambria" panose="02040503050406030204" pitchFamily="18" charset="0"/>
                          <a:ea typeface="Cambria" panose="02040503050406030204" pitchFamily="18" charset="0"/>
                        </a:rPr>
                        <a:t>)</a:t>
                      </a:r>
                      <a:endParaRPr lang="en-IN" sz="1200" b="1" dirty="0">
                        <a:latin typeface="Cambria" panose="02040503050406030204" pitchFamily="18" charset="0"/>
                        <a:ea typeface="Cambria" panose="02040503050406030204" pitchFamily="18" charset="0"/>
                      </a:endParaRPr>
                    </a:p>
                  </a:txBody>
                  <a:tcPr anchor="ctr"/>
                </a:tc>
                <a:tc>
                  <a:txBody>
                    <a:bodyPr/>
                    <a:lstStyle/>
                    <a:p>
                      <a:pPr algn="ctr"/>
                      <a:r>
                        <a:rPr lang="en-IN" sz="1200" dirty="0">
                          <a:solidFill>
                            <a:schemeClr val="tx1"/>
                          </a:solidFill>
                          <a:latin typeface="Cambria" panose="02040503050406030204" pitchFamily="18" charset="0"/>
                          <a:ea typeface="Cambria" panose="02040503050406030204" pitchFamily="18" charset="0"/>
                        </a:rPr>
                        <a:t>~13,583 </a:t>
                      </a:r>
                      <a:r>
                        <a:rPr lang="en-IN" sz="1200" b="0" dirty="0">
                          <a:solidFill>
                            <a:schemeClr val="tx1"/>
                          </a:solidFill>
                          <a:latin typeface="Cambria" panose="02040503050406030204" pitchFamily="18" charset="0"/>
                          <a:ea typeface="Cambria" panose="02040503050406030204" pitchFamily="18" charset="0"/>
                        </a:rPr>
                        <a:t>Cr.</a:t>
                      </a:r>
                    </a:p>
                  </a:txBody>
                  <a:tcPr anchor="ctr">
                    <a:solidFill>
                      <a:srgbClr val="CBCBCB"/>
                    </a:solidFill>
                  </a:tcPr>
                </a:tc>
                <a:extLst>
                  <a:ext uri="{0D108BD9-81ED-4DB2-BD59-A6C34878D82A}">
                    <a16:rowId xmlns:a16="http://schemas.microsoft.com/office/drawing/2014/main" val="3085341055"/>
                  </a:ext>
                </a:extLst>
              </a:tr>
              <a:tr h="249287">
                <a:tc>
                  <a:txBody>
                    <a:bodyPr/>
                    <a:lstStyle/>
                    <a:p>
                      <a:r>
                        <a:rPr lang="en-US" sz="1200" b="1">
                          <a:latin typeface="Cambria" panose="02040503050406030204" pitchFamily="18" charset="0"/>
                          <a:ea typeface="Cambria" panose="02040503050406030204" pitchFamily="18" charset="0"/>
                        </a:rPr>
                        <a:t>Fund Manager</a:t>
                      </a:r>
                      <a:endParaRPr lang="en-IN" sz="1200" b="1">
                        <a:latin typeface="Cambria" panose="02040503050406030204" pitchFamily="18" charset="0"/>
                        <a:ea typeface="Cambria" panose="02040503050406030204" pitchFamily="18" charset="0"/>
                      </a:endParaRPr>
                    </a:p>
                  </a:txBody>
                  <a:tcPr anchor="ctr"/>
                </a:tc>
                <a:tc>
                  <a:txBody>
                    <a:bodyPr/>
                    <a:lstStyle/>
                    <a:p>
                      <a:pPr algn="ctr"/>
                      <a:r>
                        <a:rPr lang="en-US" sz="1200">
                          <a:latin typeface="Cambria" panose="02040503050406030204" pitchFamily="18" charset="0"/>
                          <a:ea typeface="Cambria" panose="02040503050406030204" pitchFamily="18" charset="0"/>
                        </a:rPr>
                        <a:t>Sachin </a:t>
                      </a:r>
                      <a:r>
                        <a:rPr lang="en-US" sz="1200" err="1">
                          <a:latin typeface="Cambria" panose="02040503050406030204" pitchFamily="18" charset="0"/>
                          <a:ea typeface="Cambria" panose="02040503050406030204" pitchFamily="18" charset="0"/>
                        </a:rPr>
                        <a:t>Khivasara</a:t>
                      </a:r>
                      <a:r>
                        <a:rPr lang="en-US" sz="1200">
                          <a:latin typeface="Cambria" panose="02040503050406030204" pitchFamily="18" charset="0"/>
                          <a:ea typeface="Cambria" panose="02040503050406030204" pitchFamily="18" charset="0"/>
                        </a:rPr>
                        <a:t>, Jigar Mistry</a:t>
                      </a:r>
                    </a:p>
                  </a:txBody>
                  <a:tcPr anchor="ctr"/>
                </a:tc>
                <a:extLst>
                  <a:ext uri="{0D108BD9-81ED-4DB2-BD59-A6C34878D82A}">
                    <a16:rowId xmlns:a16="http://schemas.microsoft.com/office/drawing/2014/main" val="4053942507"/>
                  </a:ext>
                </a:extLst>
              </a:tr>
              <a:tr h="249287">
                <a:tc>
                  <a:txBody>
                    <a:bodyPr/>
                    <a:lstStyle/>
                    <a:p>
                      <a:r>
                        <a:rPr lang="en-IN" sz="1200" b="1">
                          <a:latin typeface="Cambria" panose="02040503050406030204" pitchFamily="18" charset="0"/>
                          <a:ea typeface="Cambria" panose="02040503050406030204" pitchFamily="18" charset="0"/>
                        </a:rPr>
                        <a:t>No. of Stocks</a:t>
                      </a:r>
                    </a:p>
                  </a:txBody>
                  <a:tcPr anchor="ctr"/>
                </a:tc>
                <a:tc>
                  <a:txBody>
                    <a:bodyPr/>
                    <a:lstStyle/>
                    <a:p>
                      <a:pPr algn="ctr"/>
                      <a:r>
                        <a:rPr lang="en-IN" sz="1200">
                          <a:latin typeface="Cambria" panose="02040503050406030204" pitchFamily="18" charset="0"/>
                          <a:ea typeface="Cambria" panose="02040503050406030204" pitchFamily="18" charset="0"/>
                        </a:rPr>
                        <a:t>40</a:t>
                      </a:r>
                    </a:p>
                  </a:txBody>
                  <a:tcPr anchor="ctr"/>
                </a:tc>
                <a:extLst>
                  <a:ext uri="{0D108BD9-81ED-4DB2-BD59-A6C34878D82A}">
                    <a16:rowId xmlns:a16="http://schemas.microsoft.com/office/drawing/2014/main" val="105553421"/>
                  </a:ext>
                </a:extLst>
              </a:tr>
              <a:tr h="249287">
                <a:tc>
                  <a:txBody>
                    <a:bodyPr/>
                    <a:lstStyle/>
                    <a:p>
                      <a:r>
                        <a:rPr lang="en-US" sz="1200" b="1">
                          <a:latin typeface="Cambria" panose="02040503050406030204" pitchFamily="18" charset="0"/>
                          <a:ea typeface="Cambria" panose="02040503050406030204" pitchFamily="18" charset="0"/>
                        </a:rPr>
                        <a:t>Inception Date</a:t>
                      </a:r>
                      <a:endParaRPr lang="en-IN" sz="1200" b="1">
                        <a:latin typeface="Cambria" panose="02040503050406030204" pitchFamily="18" charset="0"/>
                        <a:ea typeface="Cambria" panose="02040503050406030204" pitchFamily="18" charset="0"/>
                      </a:endParaRPr>
                    </a:p>
                  </a:txBody>
                  <a:tcPr anchor="ctr"/>
                </a:tc>
                <a:tc>
                  <a:txBody>
                    <a:bodyPr/>
                    <a:lstStyle/>
                    <a:p>
                      <a:pPr algn="ctr"/>
                      <a:r>
                        <a:rPr lang="en-IN" sz="1200">
                          <a:latin typeface="Cambria" panose="02040503050406030204" pitchFamily="18" charset="0"/>
                          <a:ea typeface="Cambria" panose="02040503050406030204" pitchFamily="18" charset="0"/>
                        </a:rPr>
                        <a:t>01 June 2016</a:t>
                      </a:r>
                    </a:p>
                  </a:txBody>
                  <a:tcPr anchor="ctr"/>
                </a:tc>
                <a:extLst>
                  <a:ext uri="{0D108BD9-81ED-4DB2-BD59-A6C34878D82A}">
                    <a16:rowId xmlns:a16="http://schemas.microsoft.com/office/drawing/2014/main" val="595497186"/>
                  </a:ext>
                </a:extLst>
              </a:tr>
              <a:tr h="249287">
                <a:tc>
                  <a:txBody>
                    <a:bodyPr/>
                    <a:lstStyle/>
                    <a:p>
                      <a:r>
                        <a:rPr lang="en-US" sz="1200" b="1">
                          <a:latin typeface="Cambria" panose="02040503050406030204" pitchFamily="18" charset="0"/>
                          <a:ea typeface="Cambria" panose="02040503050406030204" pitchFamily="18" charset="0"/>
                        </a:rPr>
                        <a:t>Exit Load</a:t>
                      </a:r>
                      <a:endParaRPr lang="en-IN" sz="1200" b="1">
                        <a:latin typeface="Cambria" panose="02040503050406030204" pitchFamily="18" charset="0"/>
                        <a:ea typeface="Cambria" panose="02040503050406030204" pitchFamily="18" charset="0"/>
                      </a:endParaRPr>
                    </a:p>
                  </a:txBody>
                  <a:tcPr anchor="ctr"/>
                </a:tc>
                <a:tc>
                  <a:txBody>
                    <a:bodyPr/>
                    <a:lstStyle/>
                    <a:p>
                      <a:pPr algn="ctr"/>
                      <a:r>
                        <a:rPr lang="en-IN" sz="1200">
                          <a:latin typeface="Cambria" panose="02040503050406030204" pitchFamily="18" charset="0"/>
                          <a:ea typeface="Cambria" panose="02040503050406030204" pitchFamily="18" charset="0"/>
                        </a:rPr>
                        <a:t>NIL</a:t>
                      </a:r>
                    </a:p>
                  </a:txBody>
                  <a:tcPr anchor="ctr"/>
                </a:tc>
                <a:extLst>
                  <a:ext uri="{0D108BD9-81ED-4DB2-BD59-A6C34878D82A}">
                    <a16:rowId xmlns:a16="http://schemas.microsoft.com/office/drawing/2014/main" val="1990558997"/>
                  </a:ext>
                </a:extLst>
              </a:tr>
              <a:tr h="249287">
                <a:tc>
                  <a:txBody>
                    <a:bodyPr/>
                    <a:lstStyle/>
                    <a:p>
                      <a:r>
                        <a:rPr lang="en-IN" sz="1200" b="1" dirty="0">
                          <a:latin typeface="Cambria" panose="02040503050406030204" pitchFamily="18" charset="0"/>
                          <a:ea typeface="Cambria" panose="02040503050406030204" pitchFamily="18" charset="0"/>
                        </a:rPr>
                        <a:t>Core Portfolio</a:t>
                      </a:r>
                    </a:p>
                  </a:txBody>
                  <a:tcPr anchor="ctr"/>
                </a:tc>
                <a:tc>
                  <a:txBody>
                    <a:bodyPr/>
                    <a:lstStyle/>
                    <a:p>
                      <a:pPr algn="ctr"/>
                      <a:r>
                        <a:rPr lang="en-US" sz="1200" dirty="0">
                          <a:latin typeface="Cambria" panose="02040503050406030204" pitchFamily="18" charset="0"/>
                          <a:ea typeface="Cambria" panose="02040503050406030204" pitchFamily="18" charset="0"/>
                        </a:rPr>
                        <a:t>~70</a:t>
                      </a:r>
                      <a:r>
                        <a:rPr lang="en-IN" sz="1200" dirty="0">
                          <a:latin typeface="Cambria" panose="02040503050406030204" pitchFamily="18" charset="0"/>
                          <a:ea typeface="Cambria" panose="02040503050406030204" pitchFamily="18" charset="0"/>
                        </a:rPr>
                        <a:t>%</a:t>
                      </a:r>
                    </a:p>
                  </a:txBody>
                  <a:tcPr anchor="ctr"/>
                </a:tc>
                <a:extLst>
                  <a:ext uri="{0D108BD9-81ED-4DB2-BD59-A6C34878D82A}">
                    <a16:rowId xmlns:a16="http://schemas.microsoft.com/office/drawing/2014/main" val="1870243856"/>
                  </a:ext>
                </a:extLst>
              </a:tr>
              <a:tr h="162964">
                <a:tc>
                  <a:txBody>
                    <a:bodyPr/>
                    <a:lstStyle/>
                    <a:p>
                      <a:r>
                        <a:rPr lang="en-IN" sz="1200" b="1">
                          <a:latin typeface="Cambria" panose="02040503050406030204" pitchFamily="18" charset="0"/>
                          <a:ea typeface="Cambria" panose="02040503050406030204" pitchFamily="18" charset="0"/>
                        </a:rPr>
                        <a:t>Satellite Portfolio</a:t>
                      </a:r>
                    </a:p>
                  </a:txBody>
                  <a:tcPr anchor="ctr"/>
                </a:tc>
                <a:tc>
                  <a:txBody>
                    <a:bodyPr/>
                    <a:lstStyle/>
                    <a:p>
                      <a:pPr algn="ctr"/>
                      <a:r>
                        <a:rPr lang="en-IN" sz="1200" dirty="0">
                          <a:latin typeface="Cambria" panose="02040503050406030204" pitchFamily="18" charset="0"/>
                          <a:ea typeface="Cambria" panose="02040503050406030204" pitchFamily="18" charset="0"/>
                        </a:rPr>
                        <a:t>~30%</a:t>
                      </a:r>
                    </a:p>
                  </a:txBody>
                  <a:tcPr anchor="ctr"/>
                </a:tc>
                <a:extLst>
                  <a:ext uri="{0D108BD9-81ED-4DB2-BD59-A6C34878D82A}">
                    <a16:rowId xmlns:a16="http://schemas.microsoft.com/office/drawing/2014/main" val="3147523596"/>
                  </a:ext>
                </a:extLst>
              </a:tr>
            </a:tbl>
          </a:graphicData>
        </a:graphic>
      </p:graphicFrame>
      <p:sp>
        <p:nvSpPr>
          <p:cNvPr id="9" name="TextBox 8"/>
          <p:cNvSpPr txBox="1"/>
          <p:nvPr/>
        </p:nvSpPr>
        <p:spPr>
          <a:xfrm>
            <a:off x="165475" y="964037"/>
            <a:ext cx="4022212" cy="1892826"/>
          </a:xfrm>
          <a:prstGeom prst="rect">
            <a:avLst/>
          </a:prstGeom>
          <a:noFill/>
          <a:ln>
            <a:solidFill>
              <a:schemeClr val="bg1">
                <a:lumMod val="85000"/>
              </a:schemeClr>
            </a:solidFill>
          </a:ln>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300" b="1" i="0"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rPr>
              <a:t>Investment Objective</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300" b="0" i="0"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rPr>
              <a:t>The objective of Buoyant Capital Opportunities Multi-Cap PMS is to invest taking concentrated bets for the long term, following altering balance in the aggressiveness-to-defensiveness continuum, which is attained through diversification of cash flow streams, choice between predictable vs. growing cash flow streams and cash calls (pooled vs. model portfolio). Sector rotation strategy.</a:t>
            </a:r>
          </a:p>
        </p:txBody>
      </p:sp>
      <p:sp>
        <p:nvSpPr>
          <p:cNvPr id="14" name="TextBox 13"/>
          <p:cNvSpPr txBox="1"/>
          <p:nvPr/>
        </p:nvSpPr>
        <p:spPr>
          <a:xfrm>
            <a:off x="9124296" y="4208426"/>
            <a:ext cx="2902229" cy="30777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400" b="1" i="0"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rPr>
              <a:t>Fees Structure</a:t>
            </a:r>
          </a:p>
        </p:txBody>
      </p:sp>
      <p:sp>
        <p:nvSpPr>
          <p:cNvPr id="18" name="Rectangle 17"/>
          <p:cNvSpPr/>
          <p:nvPr/>
        </p:nvSpPr>
        <p:spPr>
          <a:xfrm>
            <a:off x="0" y="808383"/>
            <a:ext cx="12192000" cy="45719"/>
          </a:xfrm>
          <a:prstGeom prst="rect">
            <a:avLst/>
          </a:prstGeom>
          <a:solidFill>
            <a:schemeClr val="bg1">
              <a:lumMod val="6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9" name="Slide Number Placeholder 18"/>
          <p:cNvSpPr>
            <a:spLocks noGrp="1"/>
          </p:cNvSpPr>
          <p:nvPr>
            <p:ph type="sldNum" sz="quarter" idx="12"/>
          </p:nvPr>
        </p:nvSpPr>
        <p:spPr>
          <a:xfrm>
            <a:off x="9448800" y="6535368"/>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1E62F875-1F54-4527-993B-FB1D0CCB3E02}" type="slidenum">
              <a:rPr kumimoji="0" lang="en-IN" sz="1200" b="1" i="0" u="none" strike="noStrike" kern="1200" cap="none" spc="0" normalizeH="0" baseline="0" noProof="0" smtClean="0">
                <a:ln>
                  <a:noFill/>
                </a:ln>
                <a:solidFill>
                  <a:prstClr val="white"/>
                </a:solidFill>
                <a:effectLst/>
                <a:uLnTx/>
                <a:uFillTx/>
                <a:latin typeface="Cambria" panose="02040503050406030204" pitchFamily="18" charset="0"/>
                <a:ea typeface="Cambria" panose="02040503050406030204" pitchFamily="18" charset="0"/>
                <a:cs typeface="+mn-cs"/>
              </a:rPr>
              <a:pPr marL="0" marR="0" lvl="0" indent="0" algn="r" defTabSz="914400" rtl="0" eaLnBrk="1" fontAlgn="auto" latinLnBrk="0" hangingPunct="1">
                <a:lnSpc>
                  <a:spcPct val="100000"/>
                </a:lnSpc>
                <a:spcBef>
                  <a:spcPts val="0"/>
                </a:spcBef>
                <a:spcAft>
                  <a:spcPts val="0"/>
                </a:spcAft>
                <a:buClrTx/>
                <a:buSzTx/>
                <a:buFontTx/>
                <a:buNone/>
                <a:tabLst/>
                <a:defRPr/>
              </a:pPr>
              <a:t>22</a:t>
            </a:fld>
            <a:endParaRPr kumimoji="0" lang="en-IN" sz="1200" b="1" i="0" u="none" strike="noStrike" kern="1200" cap="none" spc="0" normalizeH="0" baseline="0" noProof="0">
              <a:ln>
                <a:noFill/>
              </a:ln>
              <a:solidFill>
                <a:prstClr val="white"/>
              </a:solidFill>
              <a:effectLst/>
              <a:uLnTx/>
              <a:uFillTx/>
              <a:latin typeface="Cambria" panose="02040503050406030204" pitchFamily="18" charset="0"/>
              <a:ea typeface="Cambria" panose="02040503050406030204" pitchFamily="18" charset="0"/>
              <a:cs typeface="+mn-cs"/>
            </a:endParaRPr>
          </a:p>
        </p:txBody>
      </p:sp>
      <p:graphicFrame>
        <p:nvGraphicFramePr>
          <p:cNvPr id="12" name="Table 11">
            <a:extLst>
              <a:ext uri="{FF2B5EF4-FFF2-40B4-BE49-F238E27FC236}">
                <a16:creationId xmlns:a16="http://schemas.microsoft.com/office/drawing/2014/main" id="{60A28F11-3EDC-8361-6416-244DE14E7855}"/>
              </a:ext>
            </a:extLst>
          </p:cNvPr>
          <p:cNvGraphicFramePr>
            <a:graphicFrameLocks noGrp="1"/>
          </p:cNvGraphicFramePr>
          <p:nvPr>
            <p:extLst>
              <p:ext uri="{D42A27DB-BD31-4B8C-83A1-F6EECF244321}">
                <p14:modId xmlns:p14="http://schemas.microsoft.com/office/powerpoint/2010/main" val="3930721660"/>
              </p:ext>
            </p:extLst>
          </p:nvPr>
        </p:nvGraphicFramePr>
        <p:xfrm>
          <a:off x="9157252" y="977884"/>
          <a:ext cx="2920073" cy="3179821"/>
        </p:xfrm>
        <a:graphic>
          <a:graphicData uri="http://schemas.openxmlformats.org/drawingml/2006/table">
            <a:tbl>
              <a:tblPr/>
              <a:tblGrid>
                <a:gridCol w="2161912">
                  <a:extLst>
                    <a:ext uri="{9D8B030D-6E8A-4147-A177-3AD203B41FA5}">
                      <a16:colId xmlns:a16="http://schemas.microsoft.com/office/drawing/2014/main" val="2728877725"/>
                    </a:ext>
                  </a:extLst>
                </a:gridCol>
                <a:gridCol w="758161">
                  <a:extLst>
                    <a:ext uri="{9D8B030D-6E8A-4147-A177-3AD203B41FA5}">
                      <a16:colId xmlns:a16="http://schemas.microsoft.com/office/drawing/2014/main" val="1506423192"/>
                    </a:ext>
                  </a:extLst>
                </a:gridCol>
              </a:tblGrid>
              <a:tr h="228231">
                <a:tc>
                  <a:txBody>
                    <a:bodyPr/>
                    <a:lstStyle/>
                    <a:p>
                      <a:pPr algn="ctr" rtl="0" fontAlgn="ctr"/>
                      <a:r>
                        <a:rPr lang="en-US" sz="1200" b="1" i="0" u="none" strike="noStrike" dirty="0">
                          <a:solidFill>
                            <a:srgbClr val="FFFFFF"/>
                          </a:solidFill>
                          <a:effectLst/>
                          <a:latin typeface="Cambria" panose="02040503050406030204" pitchFamily="18" charset="0"/>
                        </a:rPr>
                        <a:t>Top 10 Holdings</a:t>
                      </a:r>
                    </a:p>
                  </a:txBody>
                  <a:tcPr marL="8320" marR="8320" marT="8320" marB="0" anchor="ctr">
                    <a:lnL w="12700" cap="flat" cmpd="sng" algn="ctr">
                      <a:solidFill>
                        <a:schemeClr val="bg1">
                          <a:lumMod val="85000"/>
                        </a:schemeClr>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000000"/>
                    </a:solidFill>
                  </a:tcPr>
                </a:tc>
                <a:tc>
                  <a:txBody>
                    <a:bodyPr/>
                    <a:lstStyle/>
                    <a:p>
                      <a:pPr algn="ctr" rtl="0" fontAlgn="ctr"/>
                      <a:r>
                        <a:rPr lang="en-US" sz="1200" b="1" i="0" u="none" strike="noStrike">
                          <a:solidFill>
                            <a:srgbClr val="FFFFFF"/>
                          </a:solidFill>
                          <a:effectLst/>
                          <a:latin typeface="Cambria" panose="02040503050406030204" pitchFamily="18" charset="0"/>
                        </a:rPr>
                        <a:t>Weight %</a:t>
                      </a:r>
                    </a:p>
                  </a:txBody>
                  <a:tcPr marL="8320" marR="8320" marT="8320" marB="0" anchor="ctr">
                    <a:lnL w="12700" cap="flat" cmpd="sng" algn="ctr">
                      <a:solidFill>
                        <a:schemeClr val="bg1"/>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000000"/>
                    </a:solidFill>
                  </a:tcPr>
                </a:tc>
                <a:extLst>
                  <a:ext uri="{0D108BD9-81ED-4DB2-BD59-A6C34878D82A}">
                    <a16:rowId xmlns:a16="http://schemas.microsoft.com/office/drawing/2014/main" val="95340672"/>
                  </a:ext>
                </a:extLst>
              </a:tr>
              <a:tr h="247861">
                <a:tc>
                  <a:txBody>
                    <a:bodyPr/>
                    <a:lstStyle/>
                    <a:p>
                      <a:pPr algn="ctr" fontAlgn="ctr">
                        <a:buNone/>
                      </a:pPr>
                      <a:r>
                        <a:rPr lang="en-IN" sz="1300" b="0" i="0" u="none" strike="noStrike" dirty="0" err="1">
                          <a:solidFill>
                            <a:srgbClr val="000000"/>
                          </a:solidFill>
                          <a:effectLst/>
                          <a:latin typeface="Cambria" panose="02040503050406030204" pitchFamily="18" charset="0"/>
                        </a:rPr>
                        <a:t>Icici</a:t>
                      </a:r>
                      <a:r>
                        <a:rPr lang="en-IN" sz="1300" b="0" i="0" u="none" strike="noStrike" dirty="0">
                          <a:solidFill>
                            <a:srgbClr val="000000"/>
                          </a:solidFill>
                          <a:effectLst/>
                          <a:latin typeface="Cambria" panose="02040503050406030204" pitchFamily="18" charset="0"/>
                        </a:rPr>
                        <a:t> Bank Ltd</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fontAlgn="ctr">
                        <a:buNone/>
                      </a:pPr>
                      <a:r>
                        <a:rPr lang="en-IN" sz="1300" b="0" i="0" u="none" strike="noStrike" dirty="0">
                          <a:solidFill>
                            <a:srgbClr val="000000"/>
                          </a:solidFill>
                          <a:effectLst/>
                          <a:latin typeface="Cambria" panose="02040503050406030204" pitchFamily="18" charset="0"/>
                        </a:rPr>
                        <a:t>7.0%</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1273432087"/>
                  </a:ext>
                </a:extLst>
              </a:tr>
              <a:tr h="247861">
                <a:tc>
                  <a:txBody>
                    <a:bodyPr/>
                    <a:lstStyle/>
                    <a:p>
                      <a:pPr algn="ctr" fontAlgn="ctr">
                        <a:buNone/>
                      </a:pPr>
                      <a:r>
                        <a:rPr lang="en-IN" sz="1300" b="0" i="0" u="none" strike="noStrike" dirty="0">
                          <a:solidFill>
                            <a:srgbClr val="000000"/>
                          </a:solidFill>
                          <a:effectLst/>
                          <a:latin typeface="Cambria" panose="02040503050406030204" pitchFamily="18" charset="0"/>
                        </a:rPr>
                        <a:t>Axis Bank Ltd</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fontAlgn="ctr">
                        <a:buNone/>
                      </a:pPr>
                      <a:r>
                        <a:rPr lang="en-IN" sz="1300" b="0" i="0" u="none" strike="noStrike" dirty="0">
                          <a:solidFill>
                            <a:srgbClr val="000000"/>
                          </a:solidFill>
                          <a:effectLst/>
                          <a:latin typeface="Cambria" panose="02040503050406030204" pitchFamily="18" charset="0"/>
                        </a:rPr>
                        <a:t>6.0%</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954550213"/>
                  </a:ext>
                </a:extLst>
              </a:tr>
              <a:tr h="247861">
                <a:tc>
                  <a:txBody>
                    <a:bodyPr/>
                    <a:lstStyle/>
                    <a:p>
                      <a:pPr algn="ctr" fontAlgn="ctr">
                        <a:buNone/>
                      </a:pPr>
                      <a:r>
                        <a:rPr lang="en-IN" sz="1300" b="0" i="0" u="none" strike="noStrike">
                          <a:solidFill>
                            <a:srgbClr val="000000"/>
                          </a:solidFill>
                          <a:effectLst/>
                          <a:latin typeface="Cambria" panose="02040503050406030204" pitchFamily="18" charset="0"/>
                        </a:rPr>
                        <a:t>Bharti Airtel Ltd</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fontAlgn="ctr">
                        <a:buNone/>
                      </a:pPr>
                      <a:r>
                        <a:rPr lang="en-IN" sz="1300" b="0" i="0" u="none" strike="noStrike" dirty="0">
                          <a:solidFill>
                            <a:srgbClr val="000000"/>
                          </a:solidFill>
                          <a:effectLst/>
                          <a:latin typeface="Cambria" panose="02040503050406030204" pitchFamily="18" charset="0"/>
                        </a:rPr>
                        <a:t>4.0%</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2762773624"/>
                  </a:ext>
                </a:extLst>
              </a:tr>
              <a:tr h="247861">
                <a:tc>
                  <a:txBody>
                    <a:bodyPr/>
                    <a:lstStyle/>
                    <a:p>
                      <a:pPr algn="ctr" fontAlgn="ctr">
                        <a:buNone/>
                      </a:pPr>
                      <a:r>
                        <a:rPr lang="en-IN" sz="1300" b="0" i="0" u="none" strike="noStrike" dirty="0">
                          <a:solidFill>
                            <a:srgbClr val="000000"/>
                          </a:solidFill>
                          <a:effectLst/>
                          <a:latin typeface="Cambria" panose="02040503050406030204" pitchFamily="18" charset="0"/>
                        </a:rPr>
                        <a:t>State Bank Of India Ltd</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fontAlgn="ctr">
                        <a:buNone/>
                      </a:pPr>
                      <a:r>
                        <a:rPr lang="en-IN" sz="1300" b="0" i="0" u="none" strike="noStrike" dirty="0">
                          <a:solidFill>
                            <a:srgbClr val="000000"/>
                          </a:solidFill>
                          <a:effectLst/>
                          <a:latin typeface="Cambria" panose="02040503050406030204" pitchFamily="18" charset="0"/>
                        </a:rPr>
                        <a:t>4.0%</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094940592"/>
                  </a:ext>
                </a:extLst>
              </a:tr>
              <a:tr h="484351">
                <a:tc>
                  <a:txBody>
                    <a:bodyPr/>
                    <a:lstStyle/>
                    <a:p>
                      <a:pPr algn="ctr" fontAlgn="ctr">
                        <a:buNone/>
                      </a:pPr>
                      <a:r>
                        <a:rPr lang="en-IN" sz="1300" b="0" i="0" u="none" strike="noStrike">
                          <a:solidFill>
                            <a:srgbClr val="000000"/>
                          </a:solidFill>
                          <a:effectLst/>
                          <a:latin typeface="Cambria" panose="02040503050406030204" pitchFamily="18" charset="0"/>
                        </a:rPr>
                        <a:t>Shriram Transport Finance Co. Ltd</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fontAlgn="ctr">
                        <a:buNone/>
                      </a:pPr>
                      <a:r>
                        <a:rPr lang="en-IN" sz="1300" b="0" i="0" u="none" strike="noStrike" dirty="0">
                          <a:solidFill>
                            <a:srgbClr val="000000"/>
                          </a:solidFill>
                          <a:effectLst/>
                          <a:latin typeface="Cambria" panose="02040503050406030204" pitchFamily="18" charset="0"/>
                        </a:rPr>
                        <a:t>3.5%</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2514123415"/>
                  </a:ext>
                </a:extLst>
              </a:tr>
              <a:tr h="247861">
                <a:tc>
                  <a:txBody>
                    <a:bodyPr/>
                    <a:lstStyle/>
                    <a:p>
                      <a:pPr algn="ctr" fontAlgn="ctr">
                        <a:buNone/>
                      </a:pPr>
                      <a:r>
                        <a:rPr lang="en-IN" sz="1300" b="0" i="0" u="none" strike="noStrike" dirty="0">
                          <a:solidFill>
                            <a:srgbClr val="000000"/>
                          </a:solidFill>
                          <a:effectLst/>
                          <a:latin typeface="Cambria" panose="02040503050406030204" pitchFamily="18" charset="0"/>
                        </a:rPr>
                        <a:t>Bajaj Finance Ltd</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fontAlgn="ctr">
                        <a:buNone/>
                      </a:pPr>
                      <a:r>
                        <a:rPr lang="en-IN" sz="1300" b="0" i="0" u="none" strike="noStrike" dirty="0">
                          <a:solidFill>
                            <a:srgbClr val="000000"/>
                          </a:solidFill>
                          <a:effectLst/>
                          <a:latin typeface="Cambria" panose="02040503050406030204" pitchFamily="18" charset="0"/>
                        </a:rPr>
                        <a:t>3.5%</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4014516138"/>
                  </a:ext>
                </a:extLst>
              </a:tr>
              <a:tr h="247861">
                <a:tc>
                  <a:txBody>
                    <a:bodyPr/>
                    <a:lstStyle/>
                    <a:p>
                      <a:pPr algn="ctr" fontAlgn="ctr">
                        <a:buNone/>
                      </a:pPr>
                      <a:r>
                        <a:rPr lang="en-IN" sz="1300" b="0" i="0" u="none" strike="noStrike">
                          <a:solidFill>
                            <a:srgbClr val="000000"/>
                          </a:solidFill>
                          <a:effectLst/>
                          <a:latin typeface="Cambria" panose="02040503050406030204" pitchFamily="18" charset="0"/>
                        </a:rPr>
                        <a:t>Hindustan Unilever Ltd.</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fontAlgn="ctr">
                        <a:buNone/>
                      </a:pPr>
                      <a:r>
                        <a:rPr lang="en-IN" sz="1300" b="0" i="0" u="none" strike="noStrike" dirty="0">
                          <a:solidFill>
                            <a:srgbClr val="000000"/>
                          </a:solidFill>
                          <a:effectLst/>
                          <a:latin typeface="Cambria" panose="02040503050406030204" pitchFamily="18" charset="0"/>
                        </a:rPr>
                        <a:t>3.3%</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1277122346"/>
                  </a:ext>
                </a:extLst>
              </a:tr>
              <a:tr h="484351">
                <a:tc>
                  <a:txBody>
                    <a:bodyPr/>
                    <a:lstStyle/>
                    <a:p>
                      <a:pPr algn="ctr" fontAlgn="ctr">
                        <a:buNone/>
                      </a:pPr>
                      <a:r>
                        <a:rPr lang="en-IN" sz="1300" b="0" i="0" u="none" strike="noStrike" dirty="0" err="1">
                          <a:solidFill>
                            <a:srgbClr val="000000"/>
                          </a:solidFill>
                          <a:effectLst/>
                          <a:latin typeface="Cambria" panose="02040503050406030204" pitchFamily="18" charset="0"/>
                        </a:rPr>
                        <a:t>Icici</a:t>
                      </a:r>
                      <a:r>
                        <a:rPr lang="en-IN" sz="1300" b="0" i="0" u="none" strike="noStrike" dirty="0">
                          <a:solidFill>
                            <a:srgbClr val="000000"/>
                          </a:solidFill>
                          <a:effectLst/>
                          <a:latin typeface="Cambria" panose="02040503050406030204" pitchFamily="18" charset="0"/>
                        </a:rPr>
                        <a:t> Lombard General Insurance Company Ltd</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fontAlgn="ctr">
                        <a:buNone/>
                      </a:pPr>
                      <a:r>
                        <a:rPr lang="en-IN" sz="1300" b="0" i="0" u="none" strike="noStrike" dirty="0">
                          <a:solidFill>
                            <a:srgbClr val="000000"/>
                          </a:solidFill>
                          <a:effectLst/>
                          <a:latin typeface="Cambria" panose="02040503050406030204" pitchFamily="18" charset="0"/>
                        </a:rPr>
                        <a:t>3.1%</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67409465"/>
                  </a:ext>
                </a:extLst>
              </a:tr>
              <a:tr h="247861">
                <a:tc>
                  <a:txBody>
                    <a:bodyPr/>
                    <a:lstStyle/>
                    <a:p>
                      <a:pPr algn="ctr" fontAlgn="ctr">
                        <a:buNone/>
                      </a:pPr>
                      <a:r>
                        <a:rPr lang="en-IN" sz="1300" b="0" i="0" u="none" strike="noStrike" dirty="0">
                          <a:solidFill>
                            <a:srgbClr val="000000"/>
                          </a:solidFill>
                          <a:effectLst/>
                          <a:latin typeface="Cambria" panose="02040503050406030204" pitchFamily="18" charset="0"/>
                        </a:rPr>
                        <a:t>Trent Ltd.</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fontAlgn="ctr">
                        <a:buNone/>
                      </a:pPr>
                      <a:r>
                        <a:rPr lang="en-IN" sz="1300" b="0" i="0" u="none" strike="noStrike" dirty="0">
                          <a:solidFill>
                            <a:srgbClr val="000000"/>
                          </a:solidFill>
                          <a:effectLst/>
                          <a:latin typeface="Cambria" panose="02040503050406030204" pitchFamily="18" charset="0"/>
                        </a:rPr>
                        <a:t>3.1%</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168070672"/>
                  </a:ext>
                </a:extLst>
              </a:tr>
              <a:tr h="247861">
                <a:tc>
                  <a:txBody>
                    <a:bodyPr/>
                    <a:lstStyle/>
                    <a:p>
                      <a:pPr algn="ctr" fontAlgn="ctr">
                        <a:buNone/>
                      </a:pPr>
                      <a:r>
                        <a:rPr lang="en-IN" sz="1300" b="0" i="0" u="none" strike="noStrike" dirty="0">
                          <a:solidFill>
                            <a:srgbClr val="000000"/>
                          </a:solidFill>
                          <a:effectLst/>
                          <a:latin typeface="Cambria" panose="02040503050406030204" pitchFamily="18" charset="0"/>
                        </a:rPr>
                        <a:t>Max Financial Services Ltd</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fontAlgn="ctr">
                        <a:buNone/>
                      </a:pPr>
                      <a:r>
                        <a:rPr lang="en-IN" sz="1300" b="0" i="0" u="none" strike="noStrike" dirty="0">
                          <a:solidFill>
                            <a:srgbClr val="000000"/>
                          </a:solidFill>
                          <a:effectLst/>
                          <a:latin typeface="Cambria" panose="02040503050406030204" pitchFamily="18" charset="0"/>
                        </a:rPr>
                        <a:t>2.9%</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299487454"/>
                  </a:ext>
                </a:extLst>
              </a:tr>
            </a:tbl>
          </a:graphicData>
        </a:graphic>
      </p:graphicFrame>
      <p:graphicFrame>
        <p:nvGraphicFramePr>
          <p:cNvPr id="11" name="Table 10">
            <a:extLst>
              <a:ext uri="{FF2B5EF4-FFF2-40B4-BE49-F238E27FC236}">
                <a16:creationId xmlns:a16="http://schemas.microsoft.com/office/drawing/2014/main" id="{3E91D833-701E-EC85-DE4A-3F9C2FBB736E}"/>
              </a:ext>
            </a:extLst>
          </p:cNvPr>
          <p:cNvGraphicFramePr>
            <a:graphicFrameLocks noGrp="1"/>
          </p:cNvGraphicFramePr>
          <p:nvPr>
            <p:extLst>
              <p:ext uri="{D42A27DB-BD31-4B8C-83A1-F6EECF244321}">
                <p14:modId xmlns:p14="http://schemas.microsoft.com/office/powerpoint/2010/main" val="2598811619"/>
              </p:ext>
            </p:extLst>
          </p:nvPr>
        </p:nvGraphicFramePr>
        <p:xfrm>
          <a:off x="4301059" y="3907708"/>
          <a:ext cx="4730902" cy="2627657"/>
        </p:xfrm>
        <a:graphic>
          <a:graphicData uri="http://schemas.openxmlformats.org/drawingml/2006/table">
            <a:tbl>
              <a:tblPr/>
              <a:tblGrid>
                <a:gridCol w="2993821">
                  <a:extLst>
                    <a:ext uri="{9D8B030D-6E8A-4147-A177-3AD203B41FA5}">
                      <a16:colId xmlns:a16="http://schemas.microsoft.com/office/drawing/2014/main" val="2728877725"/>
                    </a:ext>
                  </a:extLst>
                </a:gridCol>
                <a:gridCol w="1737081">
                  <a:extLst>
                    <a:ext uri="{9D8B030D-6E8A-4147-A177-3AD203B41FA5}">
                      <a16:colId xmlns:a16="http://schemas.microsoft.com/office/drawing/2014/main" val="1506423192"/>
                    </a:ext>
                  </a:extLst>
                </a:gridCol>
              </a:tblGrid>
              <a:tr h="237617">
                <a:tc>
                  <a:txBody>
                    <a:bodyPr/>
                    <a:lstStyle/>
                    <a:p>
                      <a:pPr algn="ctr" rtl="0" fontAlgn="ctr"/>
                      <a:r>
                        <a:rPr lang="en-US" sz="1300" b="1" i="0" u="none" strike="noStrike" dirty="0">
                          <a:solidFill>
                            <a:srgbClr val="FFFFFF"/>
                          </a:solidFill>
                          <a:effectLst/>
                          <a:latin typeface="Cambria" panose="02040503050406030204" pitchFamily="18" charset="0"/>
                        </a:rPr>
                        <a:t>Top 10 Sectors</a:t>
                      </a:r>
                    </a:p>
                  </a:txBody>
                  <a:tcPr marL="8320" marR="8320" marT="832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000000"/>
                    </a:solidFill>
                  </a:tcPr>
                </a:tc>
                <a:tc>
                  <a:txBody>
                    <a:bodyPr/>
                    <a:lstStyle/>
                    <a:p>
                      <a:pPr algn="ctr" rtl="0" fontAlgn="ctr"/>
                      <a:r>
                        <a:rPr lang="en-US" sz="1300" b="1" i="0" u="none" strike="noStrike">
                          <a:solidFill>
                            <a:srgbClr val="FFFFFF"/>
                          </a:solidFill>
                          <a:effectLst/>
                          <a:latin typeface="Cambria" panose="02040503050406030204" pitchFamily="18" charset="0"/>
                        </a:rPr>
                        <a:t>Weight %</a:t>
                      </a:r>
                    </a:p>
                  </a:txBody>
                  <a:tcPr marL="8320" marR="8320" marT="832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000000"/>
                    </a:solidFill>
                  </a:tcPr>
                </a:tc>
                <a:extLst>
                  <a:ext uri="{0D108BD9-81ED-4DB2-BD59-A6C34878D82A}">
                    <a16:rowId xmlns:a16="http://schemas.microsoft.com/office/drawing/2014/main" val="95340672"/>
                  </a:ext>
                </a:extLst>
              </a:tr>
              <a:tr h="239004">
                <a:tc>
                  <a:txBody>
                    <a:bodyPr/>
                    <a:lstStyle/>
                    <a:p>
                      <a:pPr algn="ctr" fontAlgn="ctr">
                        <a:buNone/>
                      </a:pPr>
                      <a:r>
                        <a:rPr lang="en-IN" sz="1300" b="0" i="0" u="none" strike="noStrike" dirty="0">
                          <a:solidFill>
                            <a:srgbClr val="000000"/>
                          </a:solidFill>
                          <a:effectLst/>
                          <a:latin typeface="Cambria" panose="02040503050406030204" pitchFamily="18" charset="0"/>
                        </a:rPr>
                        <a:t>Banking</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fontAlgn="ctr">
                        <a:buNone/>
                      </a:pPr>
                      <a:r>
                        <a:rPr lang="en-IN" sz="1300" b="0" i="0" u="none" strike="noStrike">
                          <a:solidFill>
                            <a:srgbClr val="000000"/>
                          </a:solidFill>
                          <a:effectLst/>
                          <a:latin typeface="Cambria" panose="02040503050406030204" pitchFamily="18" charset="0"/>
                        </a:rPr>
                        <a:t>21.10%</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273432087"/>
                  </a:ext>
                </a:extLst>
              </a:tr>
              <a:tr h="239004">
                <a:tc>
                  <a:txBody>
                    <a:bodyPr/>
                    <a:lstStyle/>
                    <a:p>
                      <a:pPr algn="ctr" fontAlgn="ctr">
                        <a:buNone/>
                      </a:pPr>
                      <a:r>
                        <a:rPr lang="en-IN" sz="1300" b="0" i="0" u="none" strike="noStrike" dirty="0">
                          <a:solidFill>
                            <a:srgbClr val="000000"/>
                          </a:solidFill>
                          <a:effectLst/>
                          <a:latin typeface="Cambria" panose="02040503050406030204" pitchFamily="18" charset="0"/>
                        </a:rPr>
                        <a:t>FMCG</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fontAlgn="ctr">
                        <a:buNone/>
                      </a:pPr>
                      <a:r>
                        <a:rPr lang="en-IN" sz="1300" b="0" i="0" u="none" strike="noStrike" dirty="0">
                          <a:solidFill>
                            <a:srgbClr val="000000"/>
                          </a:solidFill>
                          <a:effectLst/>
                          <a:latin typeface="Cambria" panose="02040503050406030204" pitchFamily="18" charset="0"/>
                        </a:rPr>
                        <a:t>9.50%</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2961274740"/>
                  </a:ext>
                </a:extLst>
              </a:tr>
              <a:tr h="239004">
                <a:tc>
                  <a:txBody>
                    <a:bodyPr/>
                    <a:lstStyle/>
                    <a:p>
                      <a:pPr algn="ctr" fontAlgn="ctr">
                        <a:buNone/>
                      </a:pPr>
                      <a:r>
                        <a:rPr lang="en-IN" sz="1300" b="0" i="0" u="none" strike="noStrike">
                          <a:solidFill>
                            <a:srgbClr val="000000"/>
                          </a:solidFill>
                          <a:effectLst/>
                          <a:latin typeface="Cambria" panose="02040503050406030204" pitchFamily="18" charset="0"/>
                        </a:rPr>
                        <a:t>Insurance</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fontAlgn="ctr">
                        <a:buNone/>
                      </a:pPr>
                      <a:r>
                        <a:rPr lang="en-IN" sz="1300" b="0" i="0" u="none" strike="noStrike">
                          <a:solidFill>
                            <a:srgbClr val="000000"/>
                          </a:solidFill>
                          <a:effectLst/>
                          <a:latin typeface="Cambria" panose="02040503050406030204" pitchFamily="18" charset="0"/>
                        </a:rPr>
                        <a:t>7.50%</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558410604"/>
                  </a:ext>
                </a:extLst>
              </a:tr>
              <a:tr h="239004">
                <a:tc>
                  <a:txBody>
                    <a:bodyPr/>
                    <a:lstStyle/>
                    <a:p>
                      <a:pPr algn="ctr" fontAlgn="ctr">
                        <a:buNone/>
                      </a:pPr>
                      <a:r>
                        <a:rPr lang="en-IN" sz="1300" b="0" i="0" u="none" strike="noStrike" dirty="0">
                          <a:solidFill>
                            <a:srgbClr val="000000"/>
                          </a:solidFill>
                          <a:effectLst/>
                          <a:latin typeface="Cambria" panose="02040503050406030204" pitchFamily="18" charset="0"/>
                        </a:rPr>
                        <a:t>NBFC</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fontAlgn="ctr">
                        <a:buNone/>
                      </a:pPr>
                      <a:r>
                        <a:rPr lang="en-IN" sz="1300" b="0" i="0" u="none" strike="noStrike" dirty="0">
                          <a:solidFill>
                            <a:srgbClr val="000000"/>
                          </a:solidFill>
                          <a:effectLst/>
                          <a:latin typeface="Cambria" panose="02040503050406030204" pitchFamily="18" charset="0"/>
                        </a:rPr>
                        <a:t>7.30%</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1277122346"/>
                  </a:ext>
                </a:extLst>
              </a:tr>
              <a:tr h="239004">
                <a:tc>
                  <a:txBody>
                    <a:bodyPr/>
                    <a:lstStyle/>
                    <a:p>
                      <a:pPr algn="ctr" fontAlgn="ctr">
                        <a:buNone/>
                      </a:pPr>
                      <a:r>
                        <a:rPr lang="en-IN" sz="1300" b="0" i="0" u="none" strike="noStrike">
                          <a:solidFill>
                            <a:srgbClr val="000000"/>
                          </a:solidFill>
                          <a:effectLst/>
                          <a:latin typeface="Cambria" panose="02040503050406030204" pitchFamily="18" charset="0"/>
                        </a:rPr>
                        <a:t>Healthcare</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fontAlgn="ctr">
                        <a:buNone/>
                      </a:pPr>
                      <a:r>
                        <a:rPr lang="en-IN" sz="1300" b="0" i="0" u="none" strike="noStrike">
                          <a:solidFill>
                            <a:srgbClr val="000000"/>
                          </a:solidFill>
                          <a:effectLst/>
                          <a:latin typeface="Cambria" panose="02040503050406030204" pitchFamily="18" charset="0"/>
                        </a:rPr>
                        <a:t>6.90%</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67409465"/>
                  </a:ext>
                </a:extLst>
              </a:tr>
              <a:tr h="239004">
                <a:tc>
                  <a:txBody>
                    <a:bodyPr/>
                    <a:lstStyle/>
                    <a:p>
                      <a:pPr algn="ctr" fontAlgn="ctr">
                        <a:buNone/>
                      </a:pPr>
                      <a:r>
                        <a:rPr lang="en-IN" sz="1300" b="0" i="0" u="none" strike="noStrike" dirty="0">
                          <a:solidFill>
                            <a:srgbClr val="000000"/>
                          </a:solidFill>
                          <a:effectLst/>
                          <a:latin typeface="Cambria" panose="02040503050406030204" pitchFamily="18" charset="0"/>
                        </a:rPr>
                        <a:t>Information Technology</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fontAlgn="ctr">
                        <a:buNone/>
                      </a:pPr>
                      <a:r>
                        <a:rPr lang="en-IN" sz="1300" b="0" i="0" u="none" strike="noStrike" dirty="0">
                          <a:solidFill>
                            <a:srgbClr val="000000"/>
                          </a:solidFill>
                          <a:effectLst/>
                          <a:latin typeface="Cambria" panose="02040503050406030204" pitchFamily="18" charset="0"/>
                        </a:rPr>
                        <a:t>6.50%</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614287458"/>
                  </a:ext>
                </a:extLst>
              </a:tr>
              <a:tr h="239004">
                <a:tc>
                  <a:txBody>
                    <a:bodyPr/>
                    <a:lstStyle/>
                    <a:p>
                      <a:pPr algn="ctr" fontAlgn="ctr">
                        <a:buNone/>
                      </a:pPr>
                      <a:r>
                        <a:rPr lang="en-IN" sz="1300" b="0" i="0" u="none" strike="noStrike">
                          <a:solidFill>
                            <a:srgbClr val="000000"/>
                          </a:solidFill>
                          <a:effectLst/>
                          <a:latin typeface="Cambria" panose="02040503050406030204" pitchFamily="18" charset="0"/>
                        </a:rPr>
                        <a:t>Building Materials</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fontAlgn="ctr">
                        <a:buNone/>
                      </a:pPr>
                      <a:r>
                        <a:rPr lang="en-IN" sz="1300" b="0" i="0" u="none" strike="noStrike">
                          <a:solidFill>
                            <a:srgbClr val="000000"/>
                          </a:solidFill>
                          <a:effectLst/>
                          <a:latin typeface="Cambria" panose="02040503050406030204" pitchFamily="18" charset="0"/>
                        </a:rPr>
                        <a:t>5.30%</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112697990"/>
                  </a:ext>
                </a:extLst>
              </a:tr>
              <a:tr h="239004">
                <a:tc>
                  <a:txBody>
                    <a:bodyPr/>
                    <a:lstStyle/>
                    <a:p>
                      <a:pPr algn="ctr" fontAlgn="ctr">
                        <a:buNone/>
                      </a:pPr>
                      <a:r>
                        <a:rPr lang="en-IN" sz="1300" b="0" i="0" u="none" strike="noStrike" dirty="0">
                          <a:solidFill>
                            <a:srgbClr val="000000"/>
                          </a:solidFill>
                          <a:effectLst/>
                          <a:latin typeface="Cambria" panose="02040503050406030204" pitchFamily="18" charset="0"/>
                        </a:rPr>
                        <a:t>Industrials</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fontAlgn="ctr">
                        <a:buNone/>
                      </a:pPr>
                      <a:r>
                        <a:rPr lang="en-IN" sz="1300" b="0" i="0" u="none" strike="noStrike" dirty="0">
                          <a:solidFill>
                            <a:srgbClr val="000000"/>
                          </a:solidFill>
                          <a:effectLst/>
                          <a:latin typeface="Cambria" panose="02040503050406030204" pitchFamily="18" charset="0"/>
                        </a:rPr>
                        <a:t>4.80%</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247684304"/>
                  </a:ext>
                </a:extLst>
              </a:tr>
              <a:tr h="239004">
                <a:tc>
                  <a:txBody>
                    <a:bodyPr/>
                    <a:lstStyle/>
                    <a:p>
                      <a:pPr algn="ctr" fontAlgn="ctr">
                        <a:buNone/>
                      </a:pPr>
                      <a:r>
                        <a:rPr lang="en-IN" sz="1300" b="0" i="0" u="none" strike="noStrike" dirty="0">
                          <a:solidFill>
                            <a:srgbClr val="000000"/>
                          </a:solidFill>
                          <a:effectLst/>
                          <a:latin typeface="Cambria" panose="02040503050406030204" pitchFamily="18" charset="0"/>
                        </a:rPr>
                        <a:t>Miscellaneous</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fontAlgn="ctr">
                        <a:buNone/>
                      </a:pPr>
                      <a:r>
                        <a:rPr lang="en-IN" sz="1300" b="0" i="0" u="none" strike="noStrike">
                          <a:solidFill>
                            <a:srgbClr val="000000"/>
                          </a:solidFill>
                          <a:effectLst/>
                          <a:latin typeface="Cambria" panose="02040503050406030204" pitchFamily="18" charset="0"/>
                        </a:rPr>
                        <a:t>4.60%</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443301644"/>
                  </a:ext>
                </a:extLst>
              </a:tr>
              <a:tr h="239004">
                <a:tc>
                  <a:txBody>
                    <a:bodyPr/>
                    <a:lstStyle/>
                    <a:p>
                      <a:pPr algn="ctr" fontAlgn="ctr">
                        <a:buNone/>
                      </a:pPr>
                      <a:r>
                        <a:rPr lang="en-IN" sz="1300" b="0" i="0" u="none" strike="noStrike" dirty="0">
                          <a:solidFill>
                            <a:srgbClr val="000000"/>
                          </a:solidFill>
                          <a:effectLst/>
                          <a:latin typeface="Cambria" panose="02040503050406030204" pitchFamily="18" charset="0"/>
                        </a:rPr>
                        <a:t>Automobile</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fontAlgn="ctr">
                        <a:buNone/>
                      </a:pPr>
                      <a:r>
                        <a:rPr lang="en-IN" sz="1300" b="0" i="0" u="none" strike="noStrike" dirty="0">
                          <a:solidFill>
                            <a:srgbClr val="000000"/>
                          </a:solidFill>
                          <a:effectLst/>
                          <a:latin typeface="Cambria" panose="02040503050406030204" pitchFamily="18" charset="0"/>
                        </a:rPr>
                        <a:t>4.40%</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208699099"/>
                  </a:ext>
                </a:extLst>
              </a:tr>
            </a:tbl>
          </a:graphicData>
        </a:graphic>
      </p:graphicFrame>
      <p:graphicFrame>
        <p:nvGraphicFramePr>
          <p:cNvPr id="8" name="Chart 7">
            <a:extLst>
              <a:ext uri="{FF2B5EF4-FFF2-40B4-BE49-F238E27FC236}">
                <a16:creationId xmlns:a16="http://schemas.microsoft.com/office/drawing/2014/main" id="{48408E6C-0DAE-EF83-6D65-E29495FD4B64}"/>
              </a:ext>
            </a:extLst>
          </p:cNvPr>
          <p:cNvGraphicFramePr>
            <a:graphicFrameLocks/>
          </p:cNvGraphicFramePr>
          <p:nvPr>
            <p:extLst>
              <p:ext uri="{D42A27DB-BD31-4B8C-83A1-F6EECF244321}">
                <p14:modId xmlns:p14="http://schemas.microsoft.com/office/powerpoint/2010/main" val="2984987850"/>
              </p:ext>
            </p:extLst>
          </p:nvPr>
        </p:nvGraphicFramePr>
        <p:xfrm>
          <a:off x="206999" y="5145989"/>
          <a:ext cx="3968769" cy="1403240"/>
        </p:xfrm>
        <a:graphic>
          <a:graphicData uri="http://schemas.openxmlformats.org/drawingml/2006/chart">
            <c:chart xmlns:c="http://schemas.openxmlformats.org/drawingml/2006/chart" xmlns:r="http://schemas.openxmlformats.org/officeDocument/2006/relationships" r:id="rId2"/>
          </a:graphicData>
        </a:graphic>
      </p:graphicFrame>
      <p:pic>
        <p:nvPicPr>
          <p:cNvPr id="7" name="Picture 6" descr="A white text on a black background&#10;&#10;AI-generated content may be incorrect.">
            <a:extLst>
              <a:ext uri="{FF2B5EF4-FFF2-40B4-BE49-F238E27FC236}">
                <a16:creationId xmlns:a16="http://schemas.microsoft.com/office/drawing/2014/main" id="{343D670C-F44E-051C-8E88-58A97B623B69}"/>
              </a:ext>
            </a:extLst>
          </p:cNvPr>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10362466" y="234062"/>
            <a:ext cx="1559328" cy="340260"/>
          </a:xfrm>
          <a:prstGeom prst="rect">
            <a:avLst/>
          </a:prstGeom>
        </p:spPr>
      </p:pic>
      <p:sp>
        <p:nvSpPr>
          <p:cNvPr id="6" name="TextBox 5">
            <a:extLst>
              <a:ext uri="{FF2B5EF4-FFF2-40B4-BE49-F238E27FC236}">
                <a16:creationId xmlns:a16="http://schemas.microsoft.com/office/drawing/2014/main" id="{2AA41FBA-FCD5-AF12-0145-AF80CEA12D7E}"/>
              </a:ext>
            </a:extLst>
          </p:cNvPr>
          <p:cNvSpPr txBox="1"/>
          <p:nvPr/>
        </p:nvSpPr>
        <p:spPr>
          <a:xfrm>
            <a:off x="9031959" y="6218128"/>
            <a:ext cx="2856816" cy="40011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000" b="0" i="1"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*performance as on July 31st, 2026</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000" b="0" i="1"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**no catch up on fees, high water mark applicable</a:t>
            </a:r>
          </a:p>
        </p:txBody>
      </p:sp>
      <p:graphicFrame>
        <p:nvGraphicFramePr>
          <p:cNvPr id="10" name="Table 8">
            <a:extLst>
              <a:ext uri="{FF2B5EF4-FFF2-40B4-BE49-F238E27FC236}">
                <a16:creationId xmlns:a16="http://schemas.microsoft.com/office/drawing/2014/main" id="{9F3D7EE8-987A-78CB-61DB-98F036550C41}"/>
              </a:ext>
            </a:extLst>
          </p:cNvPr>
          <p:cNvGraphicFramePr>
            <a:graphicFrameLocks noGrp="1"/>
          </p:cNvGraphicFramePr>
          <p:nvPr/>
        </p:nvGraphicFramePr>
        <p:xfrm>
          <a:off x="9175096" y="4458829"/>
          <a:ext cx="2902229" cy="1321200"/>
        </p:xfrm>
        <a:graphic>
          <a:graphicData uri="http://schemas.openxmlformats.org/drawingml/2006/table">
            <a:tbl>
              <a:tblPr firstRow="1" bandRow="1">
                <a:tableStyleId>{073A0DAA-6AF3-43AB-8588-CEC1D06C72B9}</a:tableStyleId>
              </a:tblPr>
              <a:tblGrid>
                <a:gridCol w="901149">
                  <a:extLst>
                    <a:ext uri="{9D8B030D-6E8A-4147-A177-3AD203B41FA5}">
                      <a16:colId xmlns:a16="http://schemas.microsoft.com/office/drawing/2014/main" val="3655427531"/>
                    </a:ext>
                  </a:extLst>
                </a:gridCol>
                <a:gridCol w="526473">
                  <a:extLst>
                    <a:ext uri="{9D8B030D-6E8A-4147-A177-3AD203B41FA5}">
                      <a16:colId xmlns:a16="http://schemas.microsoft.com/office/drawing/2014/main" val="1999429750"/>
                    </a:ext>
                  </a:extLst>
                </a:gridCol>
                <a:gridCol w="955963">
                  <a:extLst>
                    <a:ext uri="{9D8B030D-6E8A-4147-A177-3AD203B41FA5}">
                      <a16:colId xmlns:a16="http://schemas.microsoft.com/office/drawing/2014/main" val="3110234045"/>
                    </a:ext>
                  </a:extLst>
                </a:gridCol>
                <a:gridCol w="518644">
                  <a:extLst>
                    <a:ext uri="{9D8B030D-6E8A-4147-A177-3AD203B41FA5}">
                      <a16:colId xmlns:a16="http://schemas.microsoft.com/office/drawing/2014/main" val="2721265007"/>
                    </a:ext>
                  </a:extLst>
                </a:gridCol>
              </a:tblGrid>
              <a:tr h="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IN" sz="1200" b="1" i="0" u="none" strike="noStrike">
                          <a:solidFill>
                            <a:schemeClr val="bg1"/>
                          </a:solidFill>
                          <a:effectLst/>
                          <a:latin typeface="Cambria" panose="02040503050406030204" pitchFamily="18" charset="0"/>
                          <a:ea typeface="Cambria" panose="02040503050406030204" pitchFamily="18" charset="0"/>
                        </a:rPr>
                        <a:t>Fee</a:t>
                      </a:r>
                      <a:r>
                        <a:rPr lang="en-IN" sz="1200" b="1" i="0" u="none" strike="noStrike" baseline="0">
                          <a:solidFill>
                            <a:schemeClr val="bg1"/>
                          </a:solidFill>
                          <a:effectLst/>
                          <a:latin typeface="Cambria" panose="02040503050406030204" pitchFamily="18" charset="0"/>
                          <a:ea typeface="Cambria" panose="02040503050406030204" pitchFamily="18" charset="0"/>
                        </a:rPr>
                        <a:t> Structure</a:t>
                      </a:r>
                      <a:endParaRPr lang="en-IN" sz="1200" b="1" i="0" u="none" strike="noStrike">
                        <a:solidFill>
                          <a:schemeClr val="bg1"/>
                        </a:solidFill>
                        <a:effectLst/>
                        <a:latin typeface="Cambria" panose="02040503050406030204" pitchFamily="18" charset="0"/>
                        <a:ea typeface="Cambria" panose="02040503050406030204" pitchFamily="18"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tcPr>
                </a:tc>
                <a:tc>
                  <a:txBody>
                    <a:bodyPr/>
                    <a:lstStyle/>
                    <a:p>
                      <a:pPr algn="ctr" fontAlgn="ctr"/>
                      <a:r>
                        <a:rPr lang="en-IN" sz="1200" b="1" i="0" u="none" strike="noStrike" dirty="0">
                          <a:solidFill>
                            <a:schemeClr val="bg1"/>
                          </a:solidFill>
                          <a:effectLst/>
                          <a:latin typeface="Cambria" panose="02040503050406030204" pitchFamily="18" charset="0"/>
                          <a:ea typeface="Cambria" panose="02040503050406030204" pitchFamily="18" charset="0"/>
                        </a:rPr>
                        <a:t>Fixed</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tcPr>
                </a:tc>
                <a:tc>
                  <a:txBody>
                    <a:bodyPr/>
                    <a:lstStyle/>
                    <a:p>
                      <a:pPr algn="ctr" fontAlgn="ctr"/>
                      <a:r>
                        <a:rPr lang="en-IN" sz="1050" b="1" i="0" u="none" strike="noStrike">
                          <a:solidFill>
                            <a:schemeClr val="bg1"/>
                          </a:solidFill>
                          <a:effectLst/>
                          <a:latin typeface="Cambria" panose="02040503050406030204" pitchFamily="18" charset="0"/>
                          <a:ea typeface="Cambria" panose="02040503050406030204" pitchFamily="18" charset="0"/>
                        </a:rPr>
                        <a:t>Performance</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tcPr>
                </a:tc>
                <a:tc>
                  <a:txBody>
                    <a:bodyPr/>
                    <a:lstStyle/>
                    <a:p>
                      <a:pPr algn="ctr" fontAlgn="ctr"/>
                      <a:r>
                        <a:rPr lang="en-IN" sz="1200" b="1" i="0" u="none" strike="noStrike">
                          <a:solidFill>
                            <a:schemeClr val="bg1"/>
                          </a:solidFill>
                          <a:effectLst/>
                          <a:latin typeface="Cambria" panose="02040503050406030204" pitchFamily="18" charset="0"/>
                          <a:ea typeface="Cambria" panose="02040503050406030204" pitchFamily="18" charset="0"/>
                        </a:rPr>
                        <a:t>Hurdle</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tcPr>
                </a:tc>
                <a:extLst>
                  <a:ext uri="{0D108BD9-81ED-4DB2-BD59-A6C34878D82A}">
                    <a16:rowId xmlns:a16="http://schemas.microsoft.com/office/drawing/2014/main" val="3419815612"/>
                  </a:ext>
                </a:extLst>
              </a:tr>
              <a:tr h="288000">
                <a:tc>
                  <a:txBody>
                    <a:bodyPr/>
                    <a:lstStyle/>
                    <a:p>
                      <a:pPr algn="ctr" fontAlgn="b"/>
                      <a:r>
                        <a:rPr lang="en-IN" sz="1200" b="1" i="0" u="none" strike="noStrike">
                          <a:solidFill>
                            <a:schemeClr val="tx1"/>
                          </a:solidFill>
                          <a:effectLst/>
                          <a:latin typeface="Cambria" panose="02040503050406030204" pitchFamily="18" charset="0"/>
                          <a:ea typeface="Cambria" panose="02040503050406030204" pitchFamily="18" charset="0"/>
                        </a:rPr>
                        <a:t>Fixed</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tcPr>
                </a:tc>
                <a:tc>
                  <a:txBody>
                    <a:bodyPr/>
                    <a:lstStyle/>
                    <a:p>
                      <a:pPr algn="ctr" fontAlgn="ctr"/>
                      <a:r>
                        <a:rPr lang="en-IN" sz="1200" b="0" i="0" u="none" strike="noStrike" dirty="0">
                          <a:solidFill>
                            <a:schemeClr val="tx1"/>
                          </a:solidFill>
                          <a:effectLst/>
                          <a:latin typeface="Cambria" panose="02040503050406030204" pitchFamily="18" charset="0"/>
                          <a:ea typeface="Cambria" panose="02040503050406030204" pitchFamily="18" charset="0"/>
                        </a:rPr>
                        <a:t>2.00%</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tcPr>
                </a:tc>
                <a:tc>
                  <a:txBody>
                    <a:bodyPr/>
                    <a:lstStyle/>
                    <a:p>
                      <a:pPr algn="ctr" fontAlgn="ctr"/>
                      <a:r>
                        <a:rPr lang="en-IN" sz="1200" b="0" i="0" u="none" strike="noStrike">
                          <a:solidFill>
                            <a:schemeClr val="tx1"/>
                          </a:solidFill>
                          <a:effectLst/>
                          <a:latin typeface="Cambria" panose="02040503050406030204" pitchFamily="18" charset="0"/>
                          <a:ea typeface="Cambria" panose="02040503050406030204" pitchFamily="18" charset="0"/>
                        </a:rPr>
                        <a:t>-</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tcPr>
                </a:tc>
                <a:tc>
                  <a:txBody>
                    <a:bodyPr/>
                    <a:lstStyle/>
                    <a:p>
                      <a:pPr algn="ctr" fontAlgn="ctr"/>
                      <a:r>
                        <a:rPr lang="en-IN" sz="1200" b="0" i="0" u="none" strike="noStrike">
                          <a:solidFill>
                            <a:schemeClr val="tx1"/>
                          </a:solidFill>
                          <a:effectLst/>
                          <a:latin typeface="Cambria" panose="02040503050406030204" pitchFamily="18" charset="0"/>
                          <a:ea typeface="Cambria" panose="02040503050406030204" pitchFamily="18" charset="0"/>
                        </a:rPr>
                        <a:t>-</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tcPr>
                </a:tc>
                <a:extLst>
                  <a:ext uri="{0D108BD9-81ED-4DB2-BD59-A6C34878D82A}">
                    <a16:rowId xmlns:a16="http://schemas.microsoft.com/office/drawing/2014/main" val="1593328609"/>
                  </a:ext>
                </a:extLst>
              </a:tr>
              <a:tr h="288000">
                <a:tc>
                  <a:txBody>
                    <a:bodyPr/>
                    <a:lstStyle/>
                    <a:p>
                      <a:pPr algn="ctr" fontAlgn="b"/>
                      <a:r>
                        <a:rPr lang="en-IN" sz="1200" b="1" i="0" u="none" strike="noStrike">
                          <a:solidFill>
                            <a:schemeClr val="tx1"/>
                          </a:solidFill>
                          <a:effectLst/>
                          <a:latin typeface="Cambria" panose="02040503050406030204" pitchFamily="18" charset="0"/>
                          <a:ea typeface="Cambria" panose="02040503050406030204" pitchFamily="18" charset="0"/>
                        </a:rPr>
                        <a:t>Variable</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tcPr>
                </a:tc>
                <a:tc>
                  <a:txBody>
                    <a:bodyPr/>
                    <a:lstStyle/>
                    <a:p>
                      <a:pPr algn="ctr" fontAlgn="ctr"/>
                      <a:r>
                        <a:rPr lang="en-IN" sz="1200" b="0" i="0" u="none" strike="noStrike">
                          <a:solidFill>
                            <a:schemeClr val="tx1"/>
                          </a:solidFill>
                          <a:effectLst/>
                          <a:latin typeface="Cambria" panose="02040503050406030204" pitchFamily="18" charset="0"/>
                          <a:ea typeface="Cambria" panose="02040503050406030204" pitchFamily="18" charset="0"/>
                        </a:rPr>
                        <a:t>-</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tcPr>
                </a:tc>
                <a:tc>
                  <a:txBody>
                    <a:bodyPr/>
                    <a:lstStyle/>
                    <a:p>
                      <a:pPr algn="ctr" fontAlgn="ctr"/>
                      <a:r>
                        <a:rPr lang="en-IN" sz="1200" b="0" i="0" u="none" strike="noStrike">
                          <a:solidFill>
                            <a:schemeClr val="tx1"/>
                          </a:solidFill>
                          <a:effectLst/>
                          <a:latin typeface="Cambria" panose="02040503050406030204" pitchFamily="18" charset="0"/>
                          <a:ea typeface="Cambria" panose="02040503050406030204" pitchFamily="18" charset="0"/>
                        </a:rPr>
                        <a:t>20%</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tcPr>
                </a:tc>
                <a:tc>
                  <a:txBody>
                    <a:bodyPr/>
                    <a:lstStyle/>
                    <a:p>
                      <a:pPr algn="ctr" fontAlgn="ctr"/>
                      <a:r>
                        <a:rPr lang="en-IN" sz="1200" b="0" i="0" u="none" strike="noStrike">
                          <a:solidFill>
                            <a:schemeClr val="tx1"/>
                          </a:solidFill>
                          <a:effectLst/>
                          <a:latin typeface="Cambria" panose="02040503050406030204" pitchFamily="18" charset="0"/>
                          <a:ea typeface="Cambria" panose="02040503050406030204" pitchFamily="18" charset="0"/>
                        </a:rPr>
                        <a:t>8%**</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tcPr>
                </a:tc>
                <a:extLst>
                  <a:ext uri="{0D108BD9-81ED-4DB2-BD59-A6C34878D82A}">
                    <a16:rowId xmlns:a16="http://schemas.microsoft.com/office/drawing/2014/main" val="918766262"/>
                  </a:ext>
                </a:extLst>
              </a:tr>
              <a:tr h="288000">
                <a:tc>
                  <a:txBody>
                    <a:bodyPr/>
                    <a:lstStyle/>
                    <a:p>
                      <a:pPr algn="ctr" fontAlgn="b"/>
                      <a:r>
                        <a:rPr lang="en-IN" sz="1200" b="1" i="0" u="none" strike="noStrike">
                          <a:solidFill>
                            <a:schemeClr val="tx1"/>
                          </a:solidFill>
                          <a:effectLst/>
                          <a:latin typeface="Cambria" panose="02040503050406030204" pitchFamily="18" charset="0"/>
                          <a:ea typeface="Cambria" panose="02040503050406030204" pitchFamily="18" charset="0"/>
                        </a:rPr>
                        <a:t>Hybrid</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tcPr>
                </a:tc>
                <a:tc>
                  <a:txBody>
                    <a:bodyPr/>
                    <a:lstStyle/>
                    <a:p>
                      <a:pPr algn="ctr" fontAlgn="ctr"/>
                      <a:r>
                        <a:rPr lang="en-IN" sz="1200" b="0" i="0" u="none" strike="noStrike">
                          <a:solidFill>
                            <a:schemeClr val="tx1"/>
                          </a:solidFill>
                          <a:effectLst/>
                          <a:latin typeface="Cambria" panose="02040503050406030204" pitchFamily="18" charset="0"/>
                          <a:ea typeface="Cambria" panose="02040503050406030204" pitchFamily="18" charset="0"/>
                        </a:rPr>
                        <a:t>1.00%</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tcPr>
                </a:tc>
                <a:tc>
                  <a:txBody>
                    <a:bodyPr/>
                    <a:lstStyle/>
                    <a:p>
                      <a:pPr algn="ctr" fontAlgn="ctr"/>
                      <a:r>
                        <a:rPr lang="en-IN" sz="1200" b="0" i="0" u="none" strike="noStrike" dirty="0">
                          <a:solidFill>
                            <a:schemeClr val="tx1"/>
                          </a:solidFill>
                          <a:effectLst/>
                          <a:latin typeface="Cambria" panose="02040503050406030204" pitchFamily="18" charset="0"/>
                          <a:ea typeface="Cambria" panose="02040503050406030204" pitchFamily="18" charset="0"/>
                        </a:rPr>
                        <a:t>15%</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tcPr>
                </a:tc>
                <a:tc>
                  <a:txBody>
                    <a:bodyPr/>
                    <a:lstStyle/>
                    <a:p>
                      <a:pPr algn="ctr" fontAlgn="ctr"/>
                      <a:r>
                        <a:rPr lang="en-IN" sz="1200" b="0" i="0" u="none" strike="noStrike" dirty="0">
                          <a:solidFill>
                            <a:schemeClr val="tx1"/>
                          </a:solidFill>
                          <a:effectLst/>
                          <a:latin typeface="Cambria" panose="02040503050406030204" pitchFamily="18" charset="0"/>
                          <a:ea typeface="Cambria" panose="02040503050406030204" pitchFamily="18" charset="0"/>
                        </a:rPr>
                        <a:t>12%**</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tcPr>
                </a:tc>
                <a:extLst>
                  <a:ext uri="{0D108BD9-81ED-4DB2-BD59-A6C34878D82A}">
                    <a16:rowId xmlns:a16="http://schemas.microsoft.com/office/drawing/2014/main" val="1814536648"/>
                  </a:ext>
                </a:extLst>
              </a:tr>
            </a:tbl>
          </a:graphicData>
        </a:graphic>
      </p:graphicFrame>
      <p:sp>
        <p:nvSpPr>
          <p:cNvPr id="17" name="TextBox 16">
            <a:extLst>
              <a:ext uri="{FF2B5EF4-FFF2-40B4-BE49-F238E27FC236}">
                <a16:creationId xmlns:a16="http://schemas.microsoft.com/office/drawing/2014/main" id="{DCFD0FF2-A928-AC0C-9F30-BB1174682B86}"/>
              </a:ext>
            </a:extLst>
          </p:cNvPr>
          <p:cNvSpPr txBox="1"/>
          <p:nvPr/>
        </p:nvSpPr>
        <p:spPr>
          <a:xfrm>
            <a:off x="9085949" y="5805785"/>
            <a:ext cx="2926403" cy="46166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1" i="1" u="none" strike="noStrike" kern="1200" cap="none" spc="0" normalizeH="0" baseline="0" noProof="0">
                <a:ln>
                  <a:noFill/>
                </a:ln>
                <a:solidFill>
                  <a:prstClr val="black"/>
                </a:solidFill>
                <a:effectLst/>
                <a:highlight>
                  <a:srgbClr val="FFFF00"/>
                </a:highlight>
                <a:uLnTx/>
                <a:uFillTx/>
                <a:latin typeface="Cambria" panose="02040503050406030204" pitchFamily="18" charset="0"/>
                <a:ea typeface="Cambria" panose="02040503050406030204" pitchFamily="18" charset="0"/>
                <a:cs typeface="+mn-cs"/>
              </a:rPr>
              <a:t>Buoyant Capital offers a similar strategy through its AIF as well</a:t>
            </a:r>
            <a:endParaRPr kumimoji="0" lang="en-IN" sz="1200" b="1" i="1" u="none" strike="noStrike" kern="1200" cap="none" spc="0" normalizeH="0" baseline="0" noProof="0">
              <a:ln>
                <a:noFill/>
              </a:ln>
              <a:solidFill>
                <a:prstClr val="black"/>
              </a:solidFill>
              <a:effectLst/>
              <a:highlight>
                <a:srgbClr val="FFFF00"/>
              </a:highlight>
              <a:uLnTx/>
              <a:uFillTx/>
              <a:latin typeface="Cambria" panose="02040503050406030204" pitchFamily="18" charset="0"/>
              <a:ea typeface="Cambria" panose="02040503050406030204" pitchFamily="18" charset="0"/>
              <a:cs typeface="+mn-cs"/>
            </a:endParaRPr>
          </a:p>
        </p:txBody>
      </p:sp>
      <p:graphicFrame>
        <p:nvGraphicFramePr>
          <p:cNvPr id="3" name="Chart 2">
            <a:extLst>
              <a:ext uri="{FF2B5EF4-FFF2-40B4-BE49-F238E27FC236}">
                <a16:creationId xmlns:a16="http://schemas.microsoft.com/office/drawing/2014/main" id="{00000000-0008-0000-1100-000002000000}"/>
              </a:ext>
            </a:extLst>
          </p:cNvPr>
          <p:cNvGraphicFramePr>
            <a:graphicFrameLocks/>
          </p:cNvGraphicFramePr>
          <p:nvPr>
            <p:extLst>
              <p:ext uri="{D42A27DB-BD31-4B8C-83A1-F6EECF244321}">
                <p14:modId xmlns:p14="http://schemas.microsoft.com/office/powerpoint/2010/main" val="753949302"/>
              </p:ext>
            </p:extLst>
          </p:nvPr>
        </p:nvGraphicFramePr>
        <p:xfrm>
          <a:off x="4312977" y="964037"/>
          <a:ext cx="4718982" cy="2826486"/>
        </p:xfrm>
        <a:graphic>
          <a:graphicData uri="http://schemas.openxmlformats.org/drawingml/2006/chart">
            <c:chart xmlns:c="http://schemas.openxmlformats.org/drawingml/2006/chart" xmlns:r="http://schemas.openxmlformats.org/officeDocument/2006/relationships" r:id="rId4"/>
          </a:graphicData>
        </a:graphic>
      </p:graphicFrame>
    </p:spTree>
    <p:extLst>
      <p:ext uri="{BB962C8B-B14F-4D97-AF65-F5344CB8AC3E}">
        <p14:creationId xmlns:p14="http://schemas.microsoft.com/office/powerpoint/2010/main" val="993167703"/>
      </p:ext>
    </p:extLst>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3"/>
          <p:cNvSpPr/>
          <p:nvPr/>
        </p:nvSpPr>
        <p:spPr>
          <a:xfrm>
            <a:off x="0" y="0"/>
            <a:ext cx="12192000" cy="821635"/>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mbria" panose="02040503050406030204" pitchFamily="18" charset="0"/>
              <a:ea typeface="Cambria" panose="02040503050406030204" pitchFamily="18" charset="0"/>
              <a:cs typeface="+mn-cs"/>
            </a:endParaRPr>
          </a:p>
        </p:txBody>
      </p:sp>
      <p:sp>
        <p:nvSpPr>
          <p:cNvPr id="5" name="Title 1">
            <a:extLst>
              <a:ext uri="{FF2B5EF4-FFF2-40B4-BE49-F238E27FC236}">
                <a16:creationId xmlns:a16="http://schemas.microsoft.com/office/drawing/2014/main" id="{D5D14BE9-64D4-42CE-969F-9590C16A2F5F}"/>
              </a:ext>
            </a:extLst>
          </p:cNvPr>
          <p:cNvSpPr txBox="1">
            <a:spLocks/>
          </p:cNvSpPr>
          <p:nvPr/>
        </p:nvSpPr>
        <p:spPr>
          <a:xfrm>
            <a:off x="165475" y="106018"/>
            <a:ext cx="11007609" cy="630899"/>
          </a:xfrm>
          <a:prstGeom prst="rect">
            <a:avLst/>
          </a:prstGeom>
        </p:spPr>
        <p:txBody>
          <a:bodyPr vert="horz" lIns="91440" tIns="45720" rIns="91440" bIns="45720" rtlCol="0" anchor="ctr">
            <a:noAutofit/>
          </a:bodyPr>
          <a:lstStyle>
            <a:lvl1pPr algn="ctr" defTabSz="914400" rtl="0" eaLnBrk="1" latinLnBrk="0" hangingPunct="1">
              <a:lnSpc>
                <a:spcPct val="90000"/>
              </a:lnSpc>
              <a:spcBef>
                <a:spcPct val="0"/>
              </a:spcBef>
              <a:buNone/>
              <a:defRPr sz="6000" kern="1200">
                <a:solidFill>
                  <a:schemeClr val="tx1"/>
                </a:solidFill>
                <a:latin typeface="+mj-lt"/>
                <a:ea typeface="+mj-ea"/>
                <a:cs typeface="+mj-cs"/>
              </a:defRPr>
            </a:lvl1pPr>
          </a:lstStyle>
          <a:p>
            <a:pPr marL="0" marR="0" lvl="0" indent="0" algn="l" defTabSz="914400" rtl="0" eaLnBrk="1" fontAlgn="auto" latinLnBrk="0" hangingPunct="1">
              <a:lnSpc>
                <a:spcPct val="90000"/>
              </a:lnSpc>
              <a:spcBef>
                <a:spcPct val="0"/>
              </a:spcBef>
              <a:spcAft>
                <a:spcPts val="0"/>
              </a:spcAft>
              <a:buClrTx/>
              <a:buSzTx/>
              <a:buFontTx/>
              <a:buNone/>
              <a:tabLst/>
              <a:defRPr/>
            </a:pPr>
            <a:r>
              <a:rPr kumimoji="0" lang="en-US" sz="2800" b="1" i="0" u="none" strike="noStrike" kern="1200" cap="none" spc="0" normalizeH="0" baseline="0" noProof="0" dirty="0">
                <a:ln>
                  <a:noFill/>
                </a:ln>
                <a:solidFill>
                  <a:prstClr val="white"/>
                </a:solidFill>
                <a:effectLst/>
                <a:uLnTx/>
                <a:uFillTx/>
                <a:latin typeface="Cambria" panose="02040503050406030204" pitchFamily="18" charset="0"/>
                <a:ea typeface="Cambria" panose="02040503050406030204" pitchFamily="18" charset="0"/>
                <a:cs typeface="+mj-cs"/>
              </a:rPr>
              <a:t>Equity – Multi Cap PMS</a:t>
            </a:r>
          </a:p>
          <a:p>
            <a:pPr marL="0" marR="0" lvl="0" indent="0" algn="l" defTabSz="914400" rtl="0" eaLnBrk="1" fontAlgn="auto" latinLnBrk="0" hangingPunct="1">
              <a:lnSpc>
                <a:spcPct val="90000"/>
              </a:lnSpc>
              <a:spcBef>
                <a:spcPct val="0"/>
              </a:spcBef>
              <a:spcAft>
                <a:spcPts val="0"/>
              </a:spcAft>
              <a:buClrTx/>
              <a:buSzTx/>
              <a:buFontTx/>
              <a:buNone/>
              <a:tabLst/>
              <a:defRPr/>
            </a:pPr>
            <a:r>
              <a:rPr kumimoji="0" lang="en-US" sz="2800" b="1" i="0" u="none" strike="noStrike" kern="1200" cap="none" spc="0" normalizeH="0" baseline="0" noProof="0" dirty="0">
                <a:ln>
                  <a:noFill/>
                </a:ln>
                <a:solidFill>
                  <a:prstClr val="white"/>
                </a:solidFill>
                <a:effectLst/>
                <a:uLnTx/>
                <a:uFillTx/>
                <a:latin typeface="Cambria" panose="02040503050406030204" pitchFamily="18" charset="0"/>
                <a:ea typeface="Cambria" panose="02040503050406030204" pitchFamily="18" charset="0"/>
                <a:cs typeface="+mj-cs"/>
              </a:rPr>
              <a:t>UNIFI Capital Blended Rangoli</a:t>
            </a:r>
            <a:endParaRPr kumimoji="0" lang="en-IN" sz="2800" b="1" i="0" u="none" strike="noStrike" kern="1200" cap="none" spc="0" normalizeH="0" baseline="0" noProof="0" dirty="0">
              <a:ln>
                <a:noFill/>
              </a:ln>
              <a:solidFill>
                <a:prstClr val="white"/>
              </a:solidFill>
              <a:effectLst/>
              <a:uLnTx/>
              <a:uFillTx/>
              <a:latin typeface="Cambria" panose="02040503050406030204" pitchFamily="18" charset="0"/>
              <a:ea typeface="Cambria" panose="02040503050406030204" pitchFamily="18" charset="0"/>
              <a:cs typeface="+mj-cs"/>
            </a:endParaRPr>
          </a:p>
        </p:txBody>
      </p:sp>
      <p:sp>
        <p:nvSpPr>
          <p:cNvPr id="22" name="Rectangle 21"/>
          <p:cNvSpPr/>
          <p:nvPr/>
        </p:nvSpPr>
        <p:spPr>
          <a:xfrm>
            <a:off x="0" y="6613807"/>
            <a:ext cx="12192000" cy="235963"/>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aphicFrame>
        <p:nvGraphicFramePr>
          <p:cNvPr id="2" name="Table 2">
            <a:extLst>
              <a:ext uri="{FF2B5EF4-FFF2-40B4-BE49-F238E27FC236}">
                <a16:creationId xmlns:a16="http://schemas.microsoft.com/office/drawing/2014/main" id="{A0E88391-4530-5B8D-6918-E006259714FE}"/>
              </a:ext>
            </a:extLst>
          </p:cNvPr>
          <p:cNvGraphicFramePr>
            <a:graphicFrameLocks noGrp="1"/>
          </p:cNvGraphicFramePr>
          <p:nvPr>
            <p:extLst>
              <p:ext uri="{D42A27DB-BD31-4B8C-83A1-F6EECF244321}">
                <p14:modId xmlns:p14="http://schemas.microsoft.com/office/powerpoint/2010/main" val="497624017"/>
              </p:ext>
            </p:extLst>
          </p:nvPr>
        </p:nvGraphicFramePr>
        <p:xfrm>
          <a:off x="165429" y="3332403"/>
          <a:ext cx="4034832" cy="1645920"/>
        </p:xfrm>
        <a:graphic>
          <a:graphicData uri="http://schemas.openxmlformats.org/drawingml/2006/table">
            <a:tbl>
              <a:tblPr firstRow="1" bandRow="1">
                <a:tableStyleId>{073A0DAA-6AF3-43AB-8588-CEC1D06C72B9}</a:tableStyleId>
              </a:tblPr>
              <a:tblGrid>
                <a:gridCol w="1819534">
                  <a:extLst>
                    <a:ext uri="{9D8B030D-6E8A-4147-A177-3AD203B41FA5}">
                      <a16:colId xmlns:a16="http://schemas.microsoft.com/office/drawing/2014/main" val="979919291"/>
                    </a:ext>
                  </a:extLst>
                </a:gridCol>
                <a:gridCol w="2215298">
                  <a:extLst>
                    <a:ext uri="{9D8B030D-6E8A-4147-A177-3AD203B41FA5}">
                      <a16:colId xmlns:a16="http://schemas.microsoft.com/office/drawing/2014/main" val="2728041260"/>
                    </a:ext>
                  </a:extLst>
                </a:gridCol>
              </a:tblGrid>
              <a:tr h="0">
                <a:tc>
                  <a:txBody>
                    <a:bodyPr/>
                    <a:lstStyle/>
                    <a:p>
                      <a:r>
                        <a:rPr lang="en-US" sz="1200">
                          <a:latin typeface="Cambria" panose="02040503050406030204" pitchFamily="18" charset="0"/>
                          <a:ea typeface="Cambria" panose="02040503050406030204" pitchFamily="18" charset="0"/>
                        </a:rPr>
                        <a:t>Particulars</a:t>
                      </a:r>
                      <a:endParaRPr lang="en-IN" sz="1200">
                        <a:latin typeface="Cambria" panose="02040503050406030204" pitchFamily="18" charset="0"/>
                        <a:ea typeface="Cambria" panose="02040503050406030204" pitchFamily="18" charset="0"/>
                      </a:endParaRPr>
                    </a:p>
                  </a:txBody>
                  <a:tcPr anchor="ctr"/>
                </a:tc>
                <a:tc>
                  <a:txBody>
                    <a:bodyPr/>
                    <a:lstStyle/>
                    <a:p>
                      <a:pPr algn="ctr"/>
                      <a:r>
                        <a:rPr lang="en-US" sz="1200">
                          <a:latin typeface="Cambria" panose="02040503050406030204" pitchFamily="18" charset="0"/>
                          <a:ea typeface="Cambria" panose="02040503050406030204" pitchFamily="18" charset="0"/>
                        </a:rPr>
                        <a:t>Details</a:t>
                      </a:r>
                      <a:endParaRPr lang="en-IN" sz="1200">
                        <a:latin typeface="Cambria" panose="02040503050406030204" pitchFamily="18" charset="0"/>
                        <a:ea typeface="Cambria" panose="02040503050406030204" pitchFamily="18" charset="0"/>
                      </a:endParaRPr>
                    </a:p>
                  </a:txBody>
                  <a:tcPr anchor="ctr"/>
                </a:tc>
                <a:extLst>
                  <a:ext uri="{0D108BD9-81ED-4DB2-BD59-A6C34878D82A}">
                    <a16:rowId xmlns:a16="http://schemas.microsoft.com/office/drawing/2014/main" val="2509566197"/>
                  </a:ext>
                </a:extLst>
              </a:tr>
              <a:tr h="0">
                <a:tc>
                  <a:txBody>
                    <a:bodyPr/>
                    <a:lstStyle/>
                    <a:p>
                      <a:r>
                        <a:rPr lang="en-US" sz="1200" b="1" dirty="0">
                          <a:latin typeface="Cambria" panose="02040503050406030204" pitchFamily="18" charset="0"/>
                          <a:ea typeface="Cambria" panose="02040503050406030204" pitchFamily="18" charset="0"/>
                        </a:rPr>
                        <a:t>AUM </a:t>
                      </a:r>
                      <a:endParaRPr lang="en-IN" sz="1200" b="1" dirty="0">
                        <a:latin typeface="Cambria" panose="02040503050406030204" pitchFamily="18" charset="0"/>
                        <a:ea typeface="Cambria" panose="02040503050406030204" pitchFamily="18" charset="0"/>
                      </a:endParaRPr>
                    </a:p>
                  </a:txBody>
                  <a:tcPr anchor="ctr"/>
                </a:tc>
                <a:tc>
                  <a:txBody>
                    <a:bodyPr/>
                    <a:lstStyle/>
                    <a:p>
                      <a:pPr algn="ctr"/>
                      <a:r>
                        <a:rPr lang="en-IN" sz="1200" dirty="0">
                          <a:solidFill>
                            <a:schemeClr val="tx1"/>
                          </a:solidFill>
                          <a:latin typeface="Cambria" panose="02040503050406030204" pitchFamily="18" charset="0"/>
                          <a:ea typeface="Cambria" panose="02040503050406030204" pitchFamily="18" charset="0"/>
                        </a:rPr>
                        <a:t>Rs. 11,626 Cr</a:t>
                      </a:r>
                    </a:p>
                  </a:txBody>
                  <a:tcPr anchor="ctr"/>
                </a:tc>
                <a:extLst>
                  <a:ext uri="{0D108BD9-81ED-4DB2-BD59-A6C34878D82A}">
                    <a16:rowId xmlns:a16="http://schemas.microsoft.com/office/drawing/2014/main" val="3085341055"/>
                  </a:ext>
                </a:extLst>
              </a:tr>
              <a:tr h="0">
                <a:tc>
                  <a:txBody>
                    <a:bodyPr/>
                    <a:lstStyle/>
                    <a:p>
                      <a:r>
                        <a:rPr lang="en-US" sz="1200" b="1" dirty="0">
                          <a:latin typeface="Cambria" panose="02040503050406030204" pitchFamily="18" charset="0"/>
                          <a:ea typeface="Cambria" panose="02040503050406030204" pitchFamily="18" charset="0"/>
                        </a:rPr>
                        <a:t>Fund Manager</a:t>
                      </a:r>
                      <a:endParaRPr lang="en-IN" sz="1200" b="1" dirty="0">
                        <a:latin typeface="Cambria" panose="02040503050406030204" pitchFamily="18" charset="0"/>
                        <a:ea typeface="Cambria" panose="02040503050406030204" pitchFamily="18" charset="0"/>
                      </a:endParaRPr>
                    </a:p>
                  </a:txBody>
                  <a:tcPr anchor="ctr"/>
                </a:tc>
                <a:tc>
                  <a:txBody>
                    <a:bodyPr/>
                    <a:lstStyle/>
                    <a:p>
                      <a:pPr algn="ctr"/>
                      <a:r>
                        <a:rPr lang="en-US" sz="1200">
                          <a:latin typeface="Cambria" panose="02040503050406030204" pitchFamily="18" charset="0"/>
                          <a:ea typeface="Cambria" panose="02040503050406030204" pitchFamily="18" charset="0"/>
                        </a:rPr>
                        <a:t>Prithvi Raj. E</a:t>
                      </a:r>
                    </a:p>
                  </a:txBody>
                  <a:tcPr anchor="ctr"/>
                </a:tc>
                <a:extLst>
                  <a:ext uri="{0D108BD9-81ED-4DB2-BD59-A6C34878D82A}">
                    <a16:rowId xmlns:a16="http://schemas.microsoft.com/office/drawing/2014/main" val="4053942507"/>
                  </a:ext>
                </a:extLst>
              </a:tr>
              <a:tr h="0">
                <a:tc>
                  <a:txBody>
                    <a:bodyPr/>
                    <a:lstStyle/>
                    <a:p>
                      <a:r>
                        <a:rPr lang="en-IN" sz="1200" b="1">
                          <a:latin typeface="Cambria" panose="02040503050406030204" pitchFamily="18" charset="0"/>
                          <a:ea typeface="Cambria" panose="02040503050406030204" pitchFamily="18" charset="0"/>
                        </a:rPr>
                        <a:t>No. of Stocks</a:t>
                      </a:r>
                    </a:p>
                  </a:txBody>
                  <a:tcPr anchor="ctr"/>
                </a:tc>
                <a:tc>
                  <a:txBody>
                    <a:bodyPr/>
                    <a:lstStyle/>
                    <a:p>
                      <a:pPr algn="ctr"/>
                      <a:r>
                        <a:rPr lang="en-IN" sz="1200">
                          <a:latin typeface="Cambria" panose="02040503050406030204" pitchFamily="18" charset="0"/>
                          <a:ea typeface="Cambria" panose="02040503050406030204" pitchFamily="18" charset="0"/>
                        </a:rPr>
                        <a:t>15-20</a:t>
                      </a:r>
                    </a:p>
                  </a:txBody>
                  <a:tcPr anchor="ctr"/>
                </a:tc>
                <a:extLst>
                  <a:ext uri="{0D108BD9-81ED-4DB2-BD59-A6C34878D82A}">
                    <a16:rowId xmlns:a16="http://schemas.microsoft.com/office/drawing/2014/main" val="105553421"/>
                  </a:ext>
                </a:extLst>
              </a:tr>
              <a:tr h="0">
                <a:tc>
                  <a:txBody>
                    <a:bodyPr/>
                    <a:lstStyle/>
                    <a:p>
                      <a:r>
                        <a:rPr lang="en-US" sz="1200" b="1">
                          <a:latin typeface="Cambria" panose="02040503050406030204" pitchFamily="18" charset="0"/>
                          <a:ea typeface="Cambria" panose="02040503050406030204" pitchFamily="18" charset="0"/>
                        </a:rPr>
                        <a:t>Inception Date</a:t>
                      </a:r>
                      <a:endParaRPr lang="en-IN" sz="1200" b="1">
                        <a:latin typeface="Cambria" panose="02040503050406030204" pitchFamily="18" charset="0"/>
                        <a:ea typeface="Cambria" panose="02040503050406030204" pitchFamily="18" charset="0"/>
                      </a:endParaRPr>
                    </a:p>
                  </a:txBody>
                  <a:tcPr anchor="ctr"/>
                </a:tc>
                <a:tc>
                  <a:txBody>
                    <a:bodyPr/>
                    <a:lstStyle/>
                    <a:p>
                      <a:pPr algn="ctr"/>
                      <a:r>
                        <a:rPr lang="en-IN" sz="1200">
                          <a:latin typeface="Cambria" panose="02040503050406030204" pitchFamily="18" charset="0"/>
                          <a:ea typeface="Cambria" panose="02040503050406030204" pitchFamily="18" charset="0"/>
                        </a:rPr>
                        <a:t>07 June 2017</a:t>
                      </a:r>
                    </a:p>
                  </a:txBody>
                  <a:tcPr anchor="ctr"/>
                </a:tc>
                <a:extLst>
                  <a:ext uri="{0D108BD9-81ED-4DB2-BD59-A6C34878D82A}">
                    <a16:rowId xmlns:a16="http://schemas.microsoft.com/office/drawing/2014/main" val="595497186"/>
                  </a:ext>
                </a:extLst>
              </a:tr>
              <a:tr h="0">
                <a:tc>
                  <a:txBody>
                    <a:bodyPr/>
                    <a:lstStyle/>
                    <a:p>
                      <a:r>
                        <a:rPr lang="en-US" sz="1200" b="1">
                          <a:latin typeface="Cambria" panose="02040503050406030204" pitchFamily="18" charset="0"/>
                          <a:ea typeface="Cambria" panose="02040503050406030204" pitchFamily="18" charset="0"/>
                        </a:rPr>
                        <a:t>Exit Load</a:t>
                      </a:r>
                      <a:endParaRPr lang="en-IN" sz="1200" b="1">
                        <a:latin typeface="Cambria" panose="02040503050406030204" pitchFamily="18" charset="0"/>
                        <a:ea typeface="Cambria" panose="02040503050406030204" pitchFamily="18" charset="0"/>
                      </a:endParaRPr>
                    </a:p>
                  </a:txBody>
                  <a:tcPr anchor="ctr"/>
                </a:tc>
                <a:tc>
                  <a:txBody>
                    <a:bodyPr/>
                    <a:lstStyle/>
                    <a:p>
                      <a:pPr algn="ctr"/>
                      <a:r>
                        <a:rPr lang="en-IN" sz="1200" dirty="0">
                          <a:latin typeface="Cambria" panose="02040503050406030204" pitchFamily="18" charset="0"/>
                          <a:ea typeface="Cambria" panose="02040503050406030204" pitchFamily="18" charset="0"/>
                        </a:rPr>
                        <a:t>NIL</a:t>
                      </a:r>
                    </a:p>
                  </a:txBody>
                  <a:tcPr anchor="ctr"/>
                </a:tc>
                <a:extLst>
                  <a:ext uri="{0D108BD9-81ED-4DB2-BD59-A6C34878D82A}">
                    <a16:rowId xmlns:a16="http://schemas.microsoft.com/office/drawing/2014/main" val="1990558997"/>
                  </a:ext>
                </a:extLst>
              </a:tr>
            </a:tbl>
          </a:graphicData>
        </a:graphic>
      </p:graphicFrame>
      <p:sp>
        <p:nvSpPr>
          <p:cNvPr id="9" name="TextBox 8"/>
          <p:cNvSpPr txBox="1"/>
          <p:nvPr/>
        </p:nvSpPr>
        <p:spPr>
          <a:xfrm>
            <a:off x="165475" y="977892"/>
            <a:ext cx="4022212" cy="2292935"/>
          </a:xfrm>
          <a:prstGeom prst="rect">
            <a:avLst/>
          </a:prstGeom>
          <a:noFill/>
          <a:ln>
            <a:solidFill>
              <a:schemeClr val="bg1">
                <a:lumMod val="85000"/>
              </a:schemeClr>
            </a:solidFill>
          </a:ln>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300" b="1"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Investment Objective</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300" b="0"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Blend Theme cherry picks Investments from all 7 distinct strategies managed by Unifi- </a:t>
            </a:r>
            <a:r>
              <a:rPr kumimoji="0" lang="en-IN" sz="1300" b="0"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Spin Off, DVD, Hold Co, APJ 20, Green Strategy, Insider Shadow Strategy, BCAD</a:t>
            </a:r>
            <a:r>
              <a:rPr kumimoji="0" lang="en-US" sz="1300" b="0"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 Bottom-up equity approach. It aims to thrive through market cycles and helps cutting down the investors switching cost and effort in migrating between different funds over time. The objective is to focus on identifying unique investment opportunities that consistently generate superior (risk adjusted) returns with due emphasis on capital preservation.</a:t>
            </a:r>
          </a:p>
        </p:txBody>
      </p:sp>
      <p:sp>
        <p:nvSpPr>
          <p:cNvPr id="14" name="TextBox 13"/>
          <p:cNvSpPr txBox="1"/>
          <p:nvPr/>
        </p:nvSpPr>
        <p:spPr>
          <a:xfrm>
            <a:off x="9162023" y="4687035"/>
            <a:ext cx="2902229" cy="30777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400" b="1" i="0"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rPr>
              <a:t>Fees Structure</a:t>
            </a:r>
          </a:p>
        </p:txBody>
      </p:sp>
      <p:sp>
        <p:nvSpPr>
          <p:cNvPr id="15" name="TextBox 14"/>
          <p:cNvSpPr txBox="1"/>
          <p:nvPr/>
        </p:nvSpPr>
        <p:spPr>
          <a:xfrm>
            <a:off x="9072534" y="6015136"/>
            <a:ext cx="3071662" cy="400110"/>
          </a:xfrm>
          <a:prstGeom prst="rect">
            <a:avLst/>
          </a:prstGeom>
          <a:noFill/>
        </p:spPr>
        <p:txBody>
          <a:bodyPr wrap="square" lIns="91440" tIns="45720" rIns="91440" bIns="45720" rtlCol="0" anchor="t">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000" b="0" i="1" u="none" strike="noStrike" kern="1200" cap="none" spc="0" normalizeH="0" baseline="0" noProof="0" dirty="0">
                <a:ln>
                  <a:noFill/>
                </a:ln>
                <a:solidFill>
                  <a:prstClr val="black"/>
                </a:solidFill>
                <a:effectLst/>
                <a:uLnTx/>
                <a:uFillTx/>
                <a:latin typeface="Cambria"/>
                <a:ea typeface="Cambria"/>
                <a:cs typeface="+mn-cs"/>
              </a:rPr>
              <a:t>*performance as on July 31st, 2026</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000" b="0" i="1"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**no catch-up</a:t>
            </a:r>
          </a:p>
        </p:txBody>
      </p:sp>
      <p:sp>
        <p:nvSpPr>
          <p:cNvPr id="18" name="Rectangle 17"/>
          <p:cNvSpPr/>
          <p:nvPr/>
        </p:nvSpPr>
        <p:spPr>
          <a:xfrm>
            <a:off x="0" y="808383"/>
            <a:ext cx="12192000" cy="45719"/>
          </a:xfrm>
          <a:prstGeom prst="rect">
            <a:avLst/>
          </a:prstGeom>
          <a:solidFill>
            <a:schemeClr val="bg1">
              <a:lumMod val="6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9" name="Slide Number Placeholder 18"/>
          <p:cNvSpPr>
            <a:spLocks noGrp="1"/>
          </p:cNvSpPr>
          <p:nvPr>
            <p:ph type="sldNum" sz="quarter" idx="12"/>
          </p:nvPr>
        </p:nvSpPr>
        <p:spPr>
          <a:xfrm>
            <a:off x="9448800" y="6549225"/>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1E62F875-1F54-4527-993B-FB1D0CCB3E02}" type="slidenum">
              <a:rPr kumimoji="0" lang="en-IN" sz="1200" b="1" i="0" u="none" strike="noStrike" kern="1200" cap="none" spc="0" normalizeH="0" baseline="0" noProof="0" smtClean="0">
                <a:ln>
                  <a:noFill/>
                </a:ln>
                <a:solidFill>
                  <a:prstClr val="white"/>
                </a:solidFill>
                <a:effectLst/>
                <a:uLnTx/>
                <a:uFillTx/>
                <a:latin typeface="Cambria" panose="02040503050406030204" pitchFamily="18" charset="0"/>
                <a:ea typeface="Cambria" panose="02040503050406030204" pitchFamily="18" charset="0"/>
                <a:cs typeface="+mn-cs"/>
              </a:rPr>
              <a:pPr marL="0" marR="0" lvl="0" indent="0" algn="r" defTabSz="914400" rtl="0" eaLnBrk="1" fontAlgn="auto" latinLnBrk="0" hangingPunct="1">
                <a:lnSpc>
                  <a:spcPct val="100000"/>
                </a:lnSpc>
                <a:spcBef>
                  <a:spcPts val="0"/>
                </a:spcBef>
                <a:spcAft>
                  <a:spcPts val="0"/>
                </a:spcAft>
                <a:buClrTx/>
                <a:buSzTx/>
                <a:buFontTx/>
                <a:buNone/>
                <a:tabLst/>
                <a:defRPr/>
              </a:pPr>
              <a:t>23</a:t>
            </a:fld>
            <a:endParaRPr kumimoji="0" lang="en-IN" sz="1200" b="1" i="0" u="none" strike="noStrike" kern="1200" cap="none" spc="0" normalizeH="0" baseline="0" noProof="0">
              <a:ln>
                <a:noFill/>
              </a:ln>
              <a:solidFill>
                <a:prstClr val="white"/>
              </a:solidFill>
              <a:effectLst/>
              <a:uLnTx/>
              <a:uFillTx/>
              <a:latin typeface="Cambria" panose="02040503050406030204" pitchFamily="18" charset="0"/>
              <a:ea typeface="Cambria" panose="02040503050406030204" pitchFamily="18" charset="0"/>
              <a:cs typeface="+mn-cs"/>
            </a:endParaRPr>
          </a:p>
        </p:txBody>
      </p:sp>
      <p:graphicFrame>
        <p:nvGraphicFramePr>
          <p:cNvPr id="21" name="Table 8">
            <a:extLst>
              <a:ext uri="{FF2B5EF4-FFF2-40B4-BE49-F238E27FC236}">
                <a16:creationId xmlns:a16="http://schemas.microsoft.com/office/drawing/2014/main" id="{0EC37C96-EDEE-F100-CFDF-A2F8C83D1CA0}"/>
              </a:ext>
            </a:extLst>
          </p:cNvPr>
          <p:cNvGraphicFramePr>
            <a:graphicFrameLocks noGrp="1"/>
          </p:cNvGraphicFramePr>
          <p:nvPr/>
        </p:nvGraphicFramePr>
        <p:xfrm>
          <a:off x="9157251" y="5014750"/>
          <a:ext cx="2902229" cy="1002720"/>
        </p:xfrm>
        <a:graphic>
          <a:graphicData uri="http://schemas.openxmlformats.org/drawingml/2006/table">
            <a:tbl>
              <a:tblPr firstRow="1" bandRow="1">
                <a:tableStyleId>{073A0DAA-6AF3-43AB-8588-CEC1D06C72B9}</a:tableStyleId>
              </a:tblPr>
              <a:tblGrid>
                <a:gridCol w="821636">
                  <a:extLst>
                    <a:ext uri="{9D8B030D-6E8A-4147-A177-3AD203B41FA5}">
                      <a16:colId xmlns:a16="http://schemas.microsoft.com/office/drawing/2014/main" val="3655427531"/>
                    </a:ext>
                  </a:extLst>
                </a:gridCol>
                <a:gridCol w="622852">
                  <a:extLst>
                    <a:ext uri="{9D8B030D-6E8A-4147-A177-3AD203B41FA5}">
                      <a16:colId xmlns:a16="http://schemas.microsoft.com/office/drawing/2014/main" val="1999429750"/>
                    </a:ext>
                  </a:extLst>
                </a:gridCol>
                <a:gridCol w="911441">
                  <a:extLst>
                    <a:ext uri="{9D8B030D-6E8A-4147-A177-3AD203B41FA5}">
                      <a16:colId xmlns:a16="http://schemas.microsoft.com/office/drawing/2014/main" val="3110234045"/>
                    </a:ext>
                  </a:extLst>
                </a:gridCol>
                <a:gridCol w="546300">
                  <a:extLst>
                    <a:ext uri="{9D8B030D-6E8A-4147-A177-3AD203B41FA5}">
                      <a16:colId xmlns:a16="http://schemas.microsoft.com/office/drawing/2014/main" val="2721265007"/>
                    </a:ext>
                  </a:extLst>
                </a:gridCol>
              </a:tblGrid>
              <a:tr h="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IN" sz="1100" b="1" i="0" u="none" strike="noStrike">
                          <a:solidFill>
                            <a:schemeClr val="bg1"/>
                          </a:solidFill>
                          <a:effectLst/>
                          <a:latin typeface="Cambria" panose="02040503050406030204" pitchFamily="18" charset="0"/>
                          <a:ea typeface="Cambria" panose="02040503050406030204" pitchFamily="18" charset="0"/>
                        </a:rPr>
                        <a:t>Fee</a:t>
                      </a:r>
                      <a:r>
                        <a:rPr lang="en-IN" sz="1100" b="1" i="0" u="none" strike="noStrike" baseline="0">
                          <a:solidFill>
                            <a:schemeClr val="bg1"/>
                          </a:solidFill>
                          <a:effectLst/>
                          <a:latin typeface="Cambria" panose="02040503050406030204" pitchFamily="18" charset="0"/>
                          <a:ea typeface="Cambria" panose="02040503050406030204" pitchFamily="18" charset="0"/>
                        </a:rPr>
                        <a:t> Structure</a:t>
                      </a:r>
                      <a:endParaRPr lang="en-IN" sz="1100" b="1" i="0" u="none" strike="noStrike">
                        <a:solidFill>
                          <a:schemeClr val="bg1"/>
                        </a:solidFill>
                        <a:effectLst/>
                        <a:latin typeface="Cambria" panose="02040503050406030204" pitchFamily="18" charset="0"/>
                        <a:ea typeface="Cambria" panose="02040503050406030204" pitchFamily="18" charset="0"/>
                      </a:endParaRPr>
                    </a:p>
                  </a:txBody>
                  <a:tcPr anchor="ctr"/>
                </a:tc>
                <a:tc>
                  <a:txBody>
                    <a:bodyPr/>
                    <a:lstStyle/>
                    <a:p>
                      <a:pPr algn="ctr" fontAlgn="ctr"/>
                      <a:r>
                        <a:rPr lang="en-IN" sz="1100" b="1" i="0" u="none" strike="noStrike">
                          <a:solidFill>
                            <a:schemeClr val="bg1"/>
                          </a:solidFill>
                          <a:effectLst/>
                          <a:latin typeface="Cambria" panose="02040503050406030204" pitchFamily="18" charset="0"/>
                          <a:ea typeface="Cambria" panose="02040503050406030204" pitchFamily="18" charset="0"/>
                        </a:rPr>
                        <a:t>Fixed</a:t>
                      </a:r>
                    </a:p>
                  </a:txBody>
                  <a:tcPr marL="9525" marR="9525" marT="9525" marB="0" anchor="ctr"/>
                </a:tc>
                <a:tc>
                  <a:txBody>
                    <a:bodyPr/>
                    <a:lstStyle/>
                    <a:p>
                      <a:pPr algn="ctr" fontAlgn="ctr"/>
                      <a:r>
                        <a:rPr lang="en-IN" sz="1100" b="1" i="0" u="none" strike="noStrike">
                          <a:solidFill>
                            <a:schemeClr val="bg1"/>
                          </a:solidFill>
                          <a:effectLst/>
                          <a:latin typeface="Cambria" panose="02040503050406030204" pitchFamily="18" charset="0"/>
                          <a:ea typeface="Cambria" panose="02040503050406030204" pitchFamily="18" charset="0"/>
                        </a:rPr>
                        <a:t>Performance</a:t>
                      </a:r>
                    </a:p>
                  </a:txBody>
                  <a:tcPr marL="9525" marR="9525" marT="9525" marB="0" anchor="ctr"/>
                </a:tc>
                <a:tc>
                  <a:txBody>
                    <a:bodyPr/>
                    <a:lstStyle/>
                    <a:p>
                      <a:pPr algn="ctr" fontAlgn="ctr"/>
                      <a:r>
                        <a:rPr lang="en-IN" sz="1100" b="1" i="0" u="none" strike="noStrike">
                          <a:solidFill>
                            <a:schemeClr val="bg1"/>
                          </a:solidFill>
                          <a:effectLst/>
                          <a:latin typeface="Cambria" panose="02040503050406030204" pitchFamily="18" charset="0"/>
                          <a:ea typeface="Cambria" panose="02040503050406030204" pitchFamily="18" charset="0"/>
                        </a:rPr>
                        <a:t>Hurdle</a:t>
                      </a:r>
                    </a:p>
                  </a:txBody>
                  <a:tcPr marL="9525" marR="9525" marT="9525" marB="0" anchor="ctr"/>
                </a:tc>
                <a:extLst>
                  <a:ext uri="{0D108BD9-81ED-4DB2-BD59-A6C34878D82A}">
                    <a16:rowId xmlns:a16="http://schemas.microsoft.com/office/drawing/2014/main" val="3419815612"/>
                  </a:ext>
                </a:extLst>
              </a:tr>
              <a:tr h="288000">
                <a:tc>
                  <a:txBody>
                    <a:bodyPr/>
                    <a:lstStyle/>
                    <a:p>
                      <a:pPr algn="ctr" fontAlgn="b"/>
                      <a:r>
                        <a:rPr lang="en-IN" sz="1100" b="1" i="0" u="none" strike="noStrike">
                          <a:solidFill>
                            <a:schemeClr val="tx1"/>
                          </a:solidFill>
                          <a:effectLst/>
                          <a:latin typeface="Cambria" panose="02040503050406030204" pitchFamily="18" charset="0"/>
                          <a:ea typeface="Cambria" panose="02040503050406030204" pitchFamily="18" charset="0"/>
                        </a:rPr>
                        <a:t>Fixed</a:t>
                      </a:r>
                    </a:p>
                  </a:txBody>
                  <a:tcPr marL="9525" marR="9525" marT="9525" marB="0" anchor="ctr"/>
                </a:tc>
                <a:tc>
                  <a:txBody>
                    <a:bodyPr/>
                    <a:lstStyle/>
                    <a:p>
                      <a:pPr algn="ctr" fontAlgn="ctr"/>
                      <a:r>
                        <a:rPr lang="en-IN" sz="1100" b="0" i="0" u="none" strike="noStrike">
                          <a:solidFill>
                            <a:schemeClr val="tx1"/>
                          </a:solidFill>
                          <a:effectLst/>
                          <a:latin typeface="Cambria" panose="02040503050406030204" pitchFamily="18" charset="0"/>
                          <a:ea typeface="Cambria" panose="02040503050406030204" pitchFamily="18" charset="0"/>
                        </a:rPr>
                        <a:t>2.00%p.a.</a:t>
                      </a:r>
                    </a:p>
                  </a:txBody>
                  <a:tcPr marL="9525" marR="9525" marT="9525" marB="0" anchor="ctr"/>
                </a:tc>
                <a:tc>
                  <a:txBody>
                    <a:bodyPr/>
                    <a:lstStyle/>
                    <a:p>
                      <a:pPr algn="ctr" fontAlgn="ctr"/>
                      <a:r>
                        <a:rPr lang="en-IN" sz="1100" b="0" i="0" u="none" strike="noStrike">
                          <a:solidFill>
                            <a:schemeClr val="tx1"/>
                          </a:solidFill>
                          <a:effectLst/>
                          <a:latin typeface="Cambria" panose="02040503050406030204" pitchFamily="18" charset="0"/>
                          <a:ea typeface="Cambria" panose="02040503050406030204" pitchFamily="18" charset="0"/>
                        </a:rPr>
                        <a:t>-</a:t>
                      </a:r>
                    </a:p>
                  </a:txBody>
                  <a:tcPr marL="9525" marR="9525" marT="9525" marB="0" anchor="ctr"/>
                </a:tc>
                <a:tc>
                  <a:txBody>
                    <a:bodyPr/>
                    <a:lstStyle/>
                    <a:p>
                      <a:pPr algn="ctr" fontAlgn="ctr"/>
                      <a:r>
                        <a:rPr lang="en-IN" sz="1100" b="0" i="0" u="none" strike="noStrike">
                          <a:solidFill>
                            <a:schemeClr val="tx1"/>
                          </a:solidFill>
                          <a:effectLst/>
                          <a:latin typeface="Cambria" panose="02040503050406030204" pitchFamily="18" charset="0"/>
                          <a:ea typeface="Cambria" panose="02040503050406030204" pitchFamily="18" charset="0"/>
                        </a:rPr>
                        <a:t>-</a:t>
                      </a:r>
                    </a:p>
                  </a:txBody>
                  <a:tcPr marL="9525" marR="9525" marT="9525" marB="0" anchor="ctr"/>
                </a:tc>
                <a:extLst>
                  <a:ext uri="{0D108BD9-81ED-4DB2-BD59-A6C34878D82A}">
                    <a16:rowId xmlns:a16="http://schemas.microsoft.com/office/drawing/2014/main" val="1593328609"/>
                  </a:ext>
                </a:extLst>
              </a:tr>
              <a:tr h="288000">
                <a:tc>
                  <a:txBody>
                    <a:bodyPr/>
                    <a:lstStyle/>
                    <a:p>
                      <a:pPr algn="ctr" fontAlgn="b"/>
                      <a:r>
                        <a:rPr lang="en-IN" sz="1100" b="1" i="0" u="none" strike="noStrike">
                          <a:solidFill>
                            <a:schemeClr val="tx1"/>
                          </a:solidFill>
                          <a:effectLst/>
                          <a:latin typeface="Cambria" panose="02040503050406030204" pitchFamily="18" charset="0"/>
                          <a:ea typeface="Cambria" panose="02040503050406030204" pitchFamily="18" charset="0"/>
                        </a:rPr>
                        <a:t>Hybrid</a:t>
                      </a:r>
                    </a:p>
                  </a:txBody>
                  <a:tcPr marL="9525" marR="9525" marT="9525" marB="0" anchor="ctr"/>
                </a:tc>
                <a:tc>
                  <a:txBody>
                    <a:bodyPr/>
                    <a:lstStyle/>
                    <a:p>
                      <a:pPr algn="ctr" fontAlgn="ctr"/>
                      <a:r>
                        <a:rPr lang="en-IN" sz="1100" b="0" i="0" u="none" strike="noStrike">
                          <a:solidFill>
                            <a:schemeClr val="tx1"/>
                          </a:solidFill>
                          <a:effectLst/>
                          <a:latin typeface="Cambria" panose="02040503050406030204" pitchFamily="18" charset="0"/>
                          <a:ea typeface="Cambria" panose="02040503050406030204" pitchFamily="18" charset="0"/>
                        </a:rPr>
                        <a:t>1.50%p.a.</a:t>
                      </a:r>
                    </a:p>
                  </a:txBody>
                  <a:tcPr marL="9525" marR="9525" marT="9525" marB="0" anchor="ctr"/>
                </a:tc>
                <a:tc>
                  <a:txBody>
                    <a:bodyPr/>
                    <a:lstStyle/>
                    <a:p>
                      <a:pPr algn="ctr" fontAlgn="ctr"/>
                      <a:r>
                        <a:rPr lang="en-IN" sz="1100" b="0" i="0" u="none" strike="noStrike" dirty="0">
                          <a:solidFill>
                            <a:schemeClr val="tx1"/>
                          </a:solidFill>
                          <a:effectLst/>
                          <a:latin typeface="Cambria" panose="02040503050406030204" pitchFamily="18" charset="0"/>
                          <a:ea typeface="Cambria" panose="02040503050406030204" pitchFamily="18" charset="0"/>
                        </a:rPr>
                        <a:t>20%</a:t>
                      </a:r>
                    </a:p>
                  </a:txBody>
                  <a:tcPr marL="9525" marR="9525" marT="9525" marB="0" anchor="ctr"/>
                </a:tc>
                <a:tc>
                  <a:txBody>
                    <a:bodyPr/>
                    <a:lstStyle/>
                    <a:p>
                      <a:pPr algn="ctr" fontAlgn="ctr"/>
                      <a:r>
                        <a:rPr lang="en-IN" sz="1100" b="0" i="0" u="none" strike="noStrike" dirty="0">
                          <a:solidFill>
                            <a:schemeClr val="tx1"/>
                          </a:solidFill>
                          <a:effectLst/>
                          <a:latin typeface="Cambria" panose="02040503050406030204" pitchFamily="18" charset="0"/>
                          <a:ea typeface="Cambria" panose="02040503050406030204" pitchFamily="18" charset="0"/>
                        </a:rPr>
                        <a:t>10%</a:t>
                      </a:r>
                    </a:p>
                  </a:txBody>
                  <a:tcPr marL="9525" marR="9525" marT="9525" marB="0" anchor="ctr"/>
                </a:tc>
                <a:extLst>
                  <a:ext uri="{0D108BD9-81ED-4DB2-BD59-A6C34878D82A}">
                    <a16:rowId xmlns:a16="http://schemas.microsoft.com/office/drawing/2014/main" val="918766262"/>
                  </a:ext>
                </a:extLst>
              </a:tr>
            </a:tbl>
          </a:graphicData>
        </a:graphic>
      </p:graphicFrame>
      <p:graphicFrame>
        <p:nvGraphicFramePr>
          <p:cNvPr id="13" name="Table 12">
            <a:extLst>
              <a:ext uri="{FF2B5EF4-FFF2-40B4-BE49-F238E27FC236}">
                <a16:creationId xmlns:a16="http://schemas.microsoft.com/office/drawing/2014/main" id="{1299A39A-426C-D235-5745-92A206768145}"/>
              </a:ext>
            </a:extLst>
          </p:cNvPr>
          <p:cNvGraphicFramePr>
            <a:graphicFrameLocks noGrp="1"/>
          </p:cNvGraphicFramePr>
          <p:nvPr>
            <p:extLst>
              <p:ext uri="{D42A27DB-BD31-4B8C-83A1-F6EECF244321}">
                <p14:modId xmlns:p14="http://schemas.microsoft.com/office/powerpoint/2010/main" val="280936862"/>
              </p:ext>
            </p:extLst>
          </p:nvPr>
        </p:nvGraphicFramePr>
        <p:xfrm>
          <a:off x="4347170" y="3883805"/>
          <a:ext cx="4628730" cy="2639824"/>
        </p:xfrm>
        <a:graphic>
          <a:graphicData uri="http://schemas.openxmlformats.org/drawingml/2006/table">
            <a:tbl>
              <a:tblPr firstRow="1" bandRow="1"/>
              <a:tblGrid>
                <a:gridCol w="3398449">
                  <a:extLst>
                    <a:ext uri="{9D8B030D-6E8A-4147-A177-3AD203B41FA5}">
                      <a16:colId xmlns:a16="http://schemas.microsoft.com/office/drawing/2014/main" val="1416440599"/>
                    </a:ext>
                  </a:extLst>
                </a:gridCol>
                <a:gridCol w="1230281">
                  <a:extLst>
                    <a:ext uri="{9D8B030D-6E8A-4147-A177-3AD203B41FA5}">
                      <a16:colId xmlns:a16="http://schemas.microsoft.com/office/drawing/2014/main" val="3776040976"/>
                    </a:ext>
                  </a:extLst>
                </a:gridCol>
              </a:tblGrid>
              <a:tr h="239984">
                <a:tc>
                  <a:txBody>
                    <a:bodyPr/>
                    <a:lstStyle/>
                    <a:p>
                      <a:pPr algn="ctr" rtl="0" fontAlgn="ctr"/>
                      <a:r>
                        <a:rPr lang="en-IN" sz="1300" b="1" i="0" u="none" strike="noStrike" dirty="0">
                          <a:solidFill>
                            <a:schemeClr val="bg1"/>
                          </a:solidFill>
                          <a:effectLst/>
                          <a:latin typeface="Cambria" panose="02040503050406030204" pitchFamily="18" charset="0"/>
                          <a:ea typeface="Cambria" panose="02040503050406030204" pitchFamily="18" charset="0"/>
                        </a:rPr>
                        <a:t>Top Sectors</a:t>
                      </a:r>
                    </a:p>
                  </a:txBody>
                  <a:tcPr marL="9525" marR="9525" marT="9525" marB="0" anchor="ctr">
                    <a:lnL w="12700" cap="flat" cmpd="sng" algn="ctr">
                      <a:no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000000"/>
                    </a:solidFill>
                  </a:tcPr>
                </a:tc>
                <a:tc>
                  <a:txBody>
                    <a:bodyPr/>
                    <a:lstStyle/>
                    <a:p>
                      <a:pPr algn="ctr" rtl="0" fontAlgn="ctr"/>
                      <a:r>
                        <a:rPr lang="en-IN" sz="1300" b="1" i="0" u="none" strike="noStrike">
                          <a:solidFill>
                            <a:schemeClr val="bg1"/>
                          </a:solidFill>
                          <a:effectLst/>
                          <a:latin typeface="Cambria" panose="02040503050406030204" pitchFamily="18" charset="0"/>
                          <a:ea typeface="Cambria" panose="02040503050406030204" pitchFamily="18" charset="0"/>
                        </a:rPr>
                        <a:t>Weight %</a:t>
                      </a:r>
                    </a:p>
                  </a:txBody>
                  <a:tcPr marL="9525" marR="9525" marT="9525" marB="0" anchor="ctr">
                    <a:lnL w="12700" cap="flat" cmpd="sng" algn="ctr">
                      <a:solidFill>
                        <a:schemeClr val="bg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000000"/>
                    </a:solidFill>
                  </a:tcPr>
                </a:tc>
                <a:extLst>
                  <a:ext uri="{0D108BD9-81ED-4DB2-BD59-A6C34878D82A}">
                    <a16:rowId xmlns:a16="http://schemas.microsoft.com/office/drawing/2014/main" val="896081867"/>
                  </a:ext>
                </a:extLst>
              </a:tr>
              <a:tr h="239984">
                <a:tc>
                  <a:txBody>
                    <a:bodyPr/>
                    <a:lstStyle/>
                    <a:p>
                      <a:pPr algn="ctr" fontAlgn="ctr">
                        <a:buNone/>
                      </a:pPr>
                      <a:r>
                        <a:rPr lang="en-IN" sz="1300" b="0" i="0" u="none" strike="noStrike" dirty="0">
                          <a:solidFill>
                            <a:srgbClr val="000000"/>
                          </a:solidFill>
                          <a:effectLst/>
                          <a:latin typeface="Cambria" panose="02040503050406030204" pitchFamily="18" charset="0"/>
                        </a:rPr>
                        <a:t>Financials</a:t>
                      </a:r>
                    </a:p>
                  </a:txBody>
                  <a:tcPr marL="9525" marR="9525" marT="9525" marB="0" anchor="ctr">
                    <a:lnL w="12700" cap="flat" cmpd="sng" algn="ctr">
                      <a:no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BFBFBF"/>
                    </a:solidFill>
                  </a:tcPr>
                </a:tc>
                <a:tc>
                  <a:txBody>
                    <a:bodyPr/>
                    <a:lstStyle/>
                    <a:p>
                      <a:pPr algn="ctr" fontAlgn="ctr">
                        <a:buNone/>
                      </a:pPr>
                      <a:r>
                        <a:rPr lang="en-IN" sz="1300" b="0" i="0" u="none" strike="noStrike" dirty="0">
                          <a:solidFill>
                            <a:srgbClr val="000000"/>
                          </a:solidFill>
                          <a:effectLst/>
                          <a:latin typeface="Cambria" panose="02040503050406030204" pitchFamily="18" charset="0"/>
                        </a:rPr>
                        <a:t>19.5%</a:t>
                      </a:r>
                    </a:p>
                  </a:txBody>
                  <a:tcPr marL="9525" marR="9525" marT="9525" marB="0" anchor="ctr">
                    <a:lnL w="12700" cap="flat" cmpd="sng" algn="ctr">
                      <a:solidFill>
                        <a:schemeClr val="bg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BFBFBF"/>
                    </a:solidFill>
                  </a:tcPr>
                </a:tc>
                <a:extLst>
                  <a:ext uri="{0D108BD9-81ED-4DB2-BD59-A6C34878D82A}">
                    <a16:rowId xmlns:a16="http://schemas.microsoft.com/office/drawing/2014/main" val="600248830"/>
                  </a:ext>
                </a:extLst>
              </a:tr>
              <a:tr h="239984">
                <a:tc>
                  <a:txBody>
                    <a:bodyPr/>
                    <a:lstStyle/>
                    <a:p>
                      <a:pPr algn="ctr" fontAlgn="ctr">
                        <a:buNone/>
                      </a:pPr>
                      <a:r>
                        <a:rPr lang="en-IN" sz="1300" b="0" i="0" u="none" strike="noStrike">
                          <a:solidFill>
                            <a:srgbClr val="000000"/>
                          </a:solidFill>
                          <a:effectLst/>
                          <a:latin typeface="Cambria" panose="02040503050406030204" pitchFamily="18" charset="0"/>
                        </a:rPr>
                        <a:t>Healthcare</a:t>
                      </a:r>
                    </a:p>
                  </a:txBody>
                  <a:tcPr marL="9525" marR="9525" marT="9525" marB="0" anchor="ctr">
                    <a:lnL w="12700" cap="flat" cmpd="sng" algn="ctr">
                      <a:no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fontAlgn="ctr">
                        <a:buNone/>
                      </a:pPr>
                      <a:r>
                        <a:rPr lang="en-IN" sz="1300" b="0" i="0" u="none" strike="noStrike">
                          <a:solidFill>
                            <a:srgbClr val="000000"/>
                          </a:solidFill>
                          <a:effectLst/>
                          <a:latin typeface="Cambria" panose="02040503050406030204" pitchFamily="18" charset="0"/>
                        </a:rPr>
                        <a:t>19.0%</a:t>
                      </a:r>
                    </a:p>
                  </a:txBody>
                  <a:tcPr marL="9525" marR="9525" marT="9525" marB="0" anchor="ctr">
                    <a:lnL w="12700" cap="flat" cmpd="sng" algn="ctr">
                      <a:solidFill>
                        <a:schemeClr val="bg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1022603961"/>
                  </a:ext>
                </a:extLst>
              </a:tr>
              <a:tr h="239984">
                <a:tc>
                  <a:txBody>
                    <a:bodyPr/>
                    <a:lstStyle/>
                    <a:p>
                      <a:pPr algn="ctr" fontAlgn="ctr">
                        <a:buNone/>
                      </a:pPr>
                      <a:r>
                        <a:rPr lang="en-IN" sz="1300" b="0" i="0" u="none" strike="noStrike">
                          <a:solidFill>
                            <a:srgbClr val="000000"/>
                          </a:solidFill>
                          <a:effectLst/>
                          <a:latin typeface="Cambria" panose="02040503050406030204" pitchFamily="18" charset="0"/>
                        </a:rPr>
                        <a:t>Consumer</a:t>
                      </a:r>
                    </a:p>
                  </a:txBody>
                  <a:tcPr marL="9525" marR="9525" marT="9525" marB="0" anchor="ctr">
                    <a:lnL w="12700" cap="flat" cmpd="sng" algn="ctr">
                      <a:no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fontAlgn="ctr">
                        <a:buNone/>
                      </a:pPr>
                      <a:r>
                        <a:rPr lang="en-IN" sz="1300" b="0" i="0" u="none" strike="noStrike">
                          <a:solidFill>
                            <a:srgbClr val="000000"/>
                          </a:solidFill>
                          <a:effectLst/>
                          <a:latin typeface="Cambria" panose="02040503050406030204" pitchFamily="18" charset="0"/>
                        </a:rPr>
                        <a:t>12.5%</a:t>
                      </a:r>
                    </a:p>
                  </a:txBody>
                  <a:tcPr marL="9525" marR="9525" marT="9525" marB="0" anchor="ctr">
                    <a:lnL w="12700" cap="flat" cmpd="sng" algn="ctr">
                      <a:solidFill>
                        <a:schemeClr val="bg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extLst>
                  <a:ext uri="{0D108BD9-81ED-4DB2-BD59-A6C34878D82A}">
                    <a16:rowId xmlns:a16="http://schemas.microsoft.com/office/drawing/2014/main" val="3213473301"/>
                  </a:ext>
                </a:extLst>
              </a:tr>
              <a:tr h="239984">
                <a:tc>
                  <a:txBody>
                    <a:bodyPr/>
                    <a:lstStyle/>
                    <a:p>
                      <a:pPr algn="ctr" fontAlgn="ctr">
                        <a:buNone/>
                      </a:pPr>
                      <a:r>
                        <a:rPr lang="en-IN" sz="1300" b="0" i="0" u="none" strike="noStrike">
                          <a:solidFill>
                            <a:srgbClr val="000000"/>
                          </a:solidFill>
                          <a:effectLst/>
                          <a:latin typeface="Cambria" panose="02040503050406030204" pitchFamily="18" charset="0"/>
                        </a:rPr>
                        <a:t>Fee-based Financials</a:t>
                      </a:r>
                    </a:p>
                  </a:txBody>
                  <a:tcPr marL="9525" marR="9525" marT="9525" marB="0" anchor="ctr">
                    <a:lnL w="12700" cap="flat" cmpd="sng" algn="ctr">
                      <a:no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fontAlgn="ctr">
                        <a:buNone/>
                      </a:pPr>
                      <a:r>
                        <a:rPr lang="en-IN" sz="1300" b="0" i="0" u="none" strike="noStrike">
                          <a:solidFill>
                            <a:srgbClr val="000000"/>
                          </a:solidFill>
                          <a:effectLst/>
                          <a:latin typeface="Cambria" panose="02040503050406030204" pitchFamily="18" charset="0"/>
                        </a:rPr>
                        <a:t>7.0%</a:t>
                      </a:r>
                    </a:p>
                  </a:txBody>
                  <a:tcPr marL="9525" marR="9525" marT="9525" marB="0" anchor="ctr">
                    <a:lnL w="12700" cap="flat" cmpd="sng" algn="ctr">
                      <a:solidFill>
                        <a:schemeClr val="bg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783084313"/>
                  </a:ext>
                </a:extLst>
              </a:tr>
              <a:tr h="239984">
                <a:tc>
                  <a:txBody>
                    <a:bodyPr/>
                    <a:lstStyle/>
                    <a:p>
                      <a:pPr algn="ctr" fontAlgn="ctr">
                        <a:buNone/>
                      </a:pPr>
                      <a:r>
                        <a:rPr lang="en-IN" sz="1300" b="0" i="0" u="none" strike="noStrike">
                          <a:solidFill>
                            <a:srgbClr val="000000"/>
                          </a:solidFill>
                          <a:effectLst/>
                          <a:latin typeface="Cambria" panose="02040503050406030204" pitchFamily="18" charset="0"/>
                        </a:rPr>
                        <a:t>Automobiles</a:t>
                      </a:r>
                    </a:p>
                  </a:txBody>
                  <a:tcPr marL="9525" marR="9525" marT="9525" marB="0" anchor="ctr">
                    <a:lnL w="12700" cap="flat" cmpd="sng" algn="ctr">
                      <a:no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fontAlgn="ctr">
                        <a:buNone/>
                      </a:pPr>
                      <a:r>
                        <a:rPr lang="en-IN" sz="1300" b="0" i="0" u="none" strike="noStrike">
                          <a:solidFill>
                            <a:srgbClr val="000000"/>
                          </a:solidFill>
                          <a:effectLst/>
                          <a:latin typeface="Cambria" panose="02040503050406030204" pitchFamily="18" charset="0"/>
                        </a:rPr>
                        <a:t>6.0%</a:t>
                      </a:r>
                    </a:p>
                  </a:txBody>
                  <a:tcPr marL="9525" marR="9525" marT="9525" marB="0" anchor="ctr">
                    <a:lnL w="12700" cap="flat" cmpd="sng" algn="ctr">
                      <a:solidFill>
                        <a:schemeClr val="bg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extLst>
                  <a:ext uri="{0D108BD9-81ED-4DB2-BD59-A6C34878D82A}">
                    <a16:rowId xmlns:a16="http://schemas.microsoft.com/office/drawing/2014/main" val="2961571007"/>
                  </a:ext>
                </a:extLst>
              </a:tr>
              <a:tr h="239984">
                <a:tc>
                  <a:txBody>
                    <a:bodyPr/>
                    <a:lstStyle/>
                    <a:p>
                      <a:pPr algn="ctr" fontAlgn="b">
                        <a:buNone/>
                      </a:pPr>
                      <a:r>
                        <a:rPr lang="en-IN" sz="1300" b="0" i="0" u="none" strike="noStrike">
                          <a:solidFill>
                            <a:srgbClr val="000000"/>
                          </a:solidFill>
                          <a:effectLst/>
                          <a:latin typeface="Cambria" panose="02040503050406030204" pitchFamily="18" charset="0"/>
                        </a:rPr>
                        <a:t>KPO/BPO</a:t>
                      </a:r>
                    </a:p>
                  </a:txBody>
                  <a:tcPr marL="9525" marR="9525" marT="9525" marB="0" anchor="ctr">
                    <a:lnL w="12700" cap="flat" cmpd="sng" algn="ctr">
                      <a:no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fontAlgn="ctr">
                        <a:buNone/>
                      </a:pPr>
                      <a:r>
                        <a:rPr lang="en-IN" sz="1300" b="0" i="0" u="none" strike="noStrike">
                          <a:solidFill>
                            <a:srgbClr val="000000"/>
                          </a:solidFill>
                          <a:effectLst/>
                          <a:latin typeface="Cambria" panose="02040503050406030204" pitchFamily="18" charset="0"/>
                        </a:rPr>
                        <a:t>6.0%</a:t>
                      </a:r>
                    </a:p>
                  </a:txBody>
                  <a:tcPr marL="9525" marR="9525" marT="9525" marB="0" anchor="ctr">
                    <a:lnL w="12700" cap="flat" cmpd="sng" algn="ctr">
                      <a:solidFill>
                        <a:schemeClr val="bg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2521574181"/>
                  </a:ext>
                </a:extLst>
              </a:tr>
              <a:tr h="239984">
                <a:tc>
                  <a:txBody>
                    <a:bodyPr/>
                    <a:lstStyle/>
                    <a:p>
                      <a:pPr algn="ctr" fontAlgn="ctr">
                        <a:buNone/>
                      </a:pPr>
                      <a:r>
                        <a:rPr lang="en-IN" sz="1300" b="0" i="0" u="none" strike="noStrike">
                          <a:solidFill>
                            <a:srgbClr val="000000"/>
                          </a:solidFill>
                          <a:effectLst/>
                          <a:latin typeface="Cambria" panose="02040503050406030204" pitchFamily="18" charset="0"/>
                        </a:rPr>
                        <a:t>Capital Goods</a:t>
                      </a:r>
                    </a:p>
                  </a:txBody>
                  <a:tcPr marL="9525" marR="9525" marT="9525" marB="0" anchor="ctr">
                    <a:lnL w="12700" cap="flat" cmpd="sng" algn="ctr">
                      <a:no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fontAlgn="ctr">
                        <a:buNone/>
                      </a:pPr>
                      <a:r>
                        <a:rPr lang="en-IN" sz="1300" b="0" i="0" u="none" strike="noStrike">
                          <a:solidFill>
                            <a:srgbClr val="000000"/>
                          </a:solidFill>
                          <a:effectLst/>
                          <a:latin typeface="Cambria" panose="02040503050406030204" pitchFamily="18" charset="0"/>
                        </a:rPr>
                        <a:t>5.5%</a:t>
                      </a:r>
                    </a:p>
                  </a:txBody>
                  <a:tcPr marL="9525" marR="9525" marT="9525" marB="0" anchor="ctr">
                    <a:lnL w="12700" cap="flat" cmpd="sng" algn="ctr">
                      <a:solidFill>
                        <a:schemeClr val="bg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extLst>
                  <a:ext uri="{0D108BD9-81ED-4DB2-BD59-A6C34878D82A}">
                    <a16:rowId xmlns:a16="http://schemas.microsoft.com/office/drawing/2014/main" val="349325733"/>
                  </a:ext>
                </a:extLst>
              </a:tr>
              <a:tr h="239984">
                <a:tc>
                  <a:txBody>
                    <a:bodyPr/>
                    <a:lstStyle/>
                    <a:p>
                      <a:pPr algn="ctr" fontAlgn="ctr">
                        <a:buNone/>
                      </a:pPr>
                      <a:r>
                        <a:rPr lang="en-IN" sz="1300" b="0" i="0" u="none" strike="noStrike">
                          <a:solidFill>
                            <a:srgbClr val="000000"/>
                          </a:solidFill>
                          <a:effectLst/>
                          <a:latin typeface="Cambria" panose="02040503050406030204" pitchFamily="18" charset="0"/>
                        </a:rPr>
                        <a:t>Fertilizers &amp; Chemicals</a:t>
                      </a:r>
                    </a:p>
                  </a:txBody>
                  <a:tcPr marL="9525" marR="9525" marT="9525" marB="0" anchor="ctr">
                    <a:lnL w="12700" cap="flat" cmpd="sng" algn="ctr">
                      <a:no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fontAlgn="ctr">
                        <a:buNone/>
                      </a:pPr>
                      <a:r>
                        <a:rPr lang="en-IN" sz="1300" b="0" i="0" u="none" strike="noStrike">
                          <a:solidFill>
                            <a:srgbClr val="000000"/>
                          </a:solidFill>
                          <a:effectLst/>
                          <a:latin typeface="Cambria" panose="02040503050406030204" pitchFamily="18" charset="0"/>
                        </a:rPr>
                        <a:t>4.5%</a:t>
                      </a:r>
                    </a:p>
                  </a:txBody>
                  <a:tcPr marL="9525" marR="9525" marT="9525" marB="0" anchor="ctr">
                    <a:lnL w="12700" cap="flat" cmpd="sng" algn="ctr">
                      <a:solidFill>
                        <a:schemeClr val="bg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2071115321"/>
                  </a:ext>
                </a:extLst>
              </a:tr>
              <a:tr h="239984">
                <a:tc>
                  <a:txBody>
                    <a:bodyPr/>
                    <a:lstStyle/>
                    <a:p>
                      <a:pPr algn="ctr" fontAlgn="ctr">
                        <a:buNone/>
                      </a:pPr>
                      <a:r>
                        <a:rPr lang="en-IN" sz="1300" b="0" i="0" u="none" strike="noStrike">
                          <a:solidFill>
                            <a:srgbClr val="000000"/>
                          </a:solidFill>
                          <a:effectLst/>
                          <a:latin typeface="Cambria" panose="02040503050406030204" pitchFamily="18" charset="0"/>
                        </a:rPr>
                        <a:t>IT</a:t>
                      </a:r>
                    </a:p>
                  </a:txBody>
                  <a:tcPr marL="9525" marR="9525" marT="9525" marB="0" anchor="ctr">
                    <a:lnL w="12700" cap="flat" cmpd="sng" algn="ctr">
                      <a:no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fontAlgn="ctr">
                        <a:buNone/>
                      </a:pPr>
                      <a:r>
                        <a:rPr lang="en-IN" sz="1300" b="0" i="0" u="none" strike="noStrike">
                          <a:solidFill>
                            <a:srgbClr val="000000"/>
                          </a:solidFill>
                          <a:effectLst/>
                          <a:latin typeface="Cambria" panose="02040503050406030204" pitchFamily="18" charset="0"/>
                        </a:rPr>
                        <a:t>3.0%</a:t>
                      </a:r>
                    </a:p>
                  </a:txBody>
                  <a:tcPr marL="9525" marR="9525" marT="9525" marB="0" anchor="ctr">
                    <a:lnL w="12700" cap="flat" cmpd="sng" algn="ctr">
                      <a:solidFill>
                        <a:schemeClr val="bg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extLst>
                  <a:ext uri="{0D108BD9-81ED-4DB2-BD59-A6C34878D82A}">
                    <a16:rowId xmlns:a16="http://schemas.microsoft.com/office/drawing/2014/main" val="4093128571"/>
                  </a:ext>
                </a:extLst>
              </a:tr>
              <a:tr h="239984">
                <a:tc>
                  <a:txBody>
                    <a:bodyPr/>
                    <a:lstStyle/>
                    <a:p>
                      <a:pPr algn="ctr" fontAlgn="ctr">
                        <a:buNone/>
                      </a:pPr>
                      <a:r>
                        <a:rPr lang="en-IN" sz="1300" b="0" i="0" u="none" strike="noStrike">
                          <a:solidFill>
                            <a:srgbClr val="000000"/>
                          </a:solidFill>
                          <a:effectLst/>
                          <a:latin typeface="Cambria" panose="02040503050406030204" pitchFamily="18" charset="0"/>
                        </a:rPr>
                        <a:t>Realty</a:t>
                      </a:r>
                    </a:p>
                  </a:txBody>
                  <a:tcPr marL="9525" marR="9525" marT="9525" marB="0" anchor="ctr">
                    <a:lnL w="12700" cap="flat" cmpd="sng" algn="ctr">
                      <a:no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fontAlgn="ctr">
                        <a:buNone/>
                      </a:pPr>
                      <a:r>
                        <a:rPr lang="en-IN" sz="1300" b="0" i="0" u="none" strike="noStrike" dirty="0">
                          <a:solidFill>
                            <a:srgbClr val="000000"/>
                          </a:solidFill>
                          <a:effectLst/>
                          <a:latin typeface="Cambria" panose="02040503050406030204" pitchFamily="18" charset="0"/>
                        </a:rPr>
                        <a:t>2.5%</a:t>
                      </a:r>
                    </a:p>
                  </a:txBody>
                  <a:tcPr marL="9525" marR="9525" marT="9525" marB="0" anchor="ctr">
                    <a:lnL w="12700" cap="flat" cmpd="sng" algn="ctr">
                      <a:solidFill>
                        <a:schemeClr val="bg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1015955104"/>
                  </a:ext>
                </a:extLst>
              </a:tr>
            </a:tbl>
          </a:graphicData>
        </a:graphic>
      </p:graphicFrame>
      <p:graphicFrame>
        <p:nvGraphicFramePr>
          <p:cNvPr id="3" name="Table 2">
            <a:extLst>
              <a:ext uri="{FF2B5EF4-FFF2-40B4-BE49-F238E27FC236}">
                <a16:creationId xmlns:a16="http://schemas.microsoft.com/office/drawing/2014/main" id="{A5159505-18D4-1F48-BE6E-F6681BEA1AC3}"/>
              </a:ext>
            </a:extLst>
          </p:cNvPr>
          <p:cNvGraphicFramePr>
            <a:graphicFrameLocks noGrp="1"/>
          </p:cNvGraphicFramePr>
          <p:nvPr>
            <p:extLst>
              <p:ext uri="{D42A27DB-BD31-4B8C-83A1-F6EECF244321}">
                <p14:modId xmlns:p14="http://schemas.microsoft.com/office/powerpoint/2010/main" val="1962753279"/>
              </p:ext>
            </p:extLst>
          </p:nvPr>
        </p:nvGraphicFramePr>
        <p:xfrm>
          <a:off x="9121574" y="991766"/>
          <a:ext cx="2924050" cy="3561294"/>
        </p:xfrm>
        <a:graphic>
          <a:graphicData uri="http://schemas.openxmlformats.org/drawingml/2006/table">
            <a:tbl>
              <a:tblPr firstRow="1" bandRow="1"/>
              <a:tblGrid>
                <a:gridCol w="2072899">
                  <a:extLst>
                    <a:ext uri="{9D8B030D-6E8A-4147-A177-3AD203B41FA5}">
                      <a16:colId xmlns:a16="http://schemas.microsoft.com/office/drawing/2014/main" val="1416440599"/>
                    </a:ext>
                  </a:extLst>
                </a:gridCol>
                <a:gridCol w="851151">
                  <a:extLst>
                    <a:ext uri="{9D8B030D-6E8A-4147-A177-3AD203B41FA5}">
                      <a16:colId xmlns:a16="http://schemas.microsoft.com/office/drawing/2014/main" val="3776040976"/>
                    </a:ext>
                  </a:extLst>
                </a:gridCol>
              </a:tblGrid>
              <a:tr h="323754">
                <a:tc>
                  <a:txBody>
                    <a:bodyPr/>
                    <a:lstStyle/>
                    <a:p>
                      <a:pPr algn="ctr" rtl="0" fontAlgn="ctr"/>
                      <a:r>
                        <a:rPr lang="en-IN" sz="1300" b="1" i="0" u="none" strike="noStrike" dirty="0">
                          <a:solidFill>
                            <a:schemeClr val="bg1"/>
                          </a:solidFill>
                          <a:effectLst/>
                          <a:latin typeface="Cambria" panose="02040503050406030204" pitchFamily="18" charset="0"/>
                          <a:ea typeface="Cambria" panose="02040503050406030204" pitchFamily="18" charset="0"/>
                        </a:rPr>
                        <a:t>Top 10 Holdings</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000000"/>
                    </a:solidFill>
                  </a:tcPr>
                </a:tc>
                <a:tc>
                  <a:txBody>
                    <a:bodyPr/>
                    <a:lstStyle/>
                    <a:p>
                      <a:pPr algn="ctr" rtl="0" fontAlgn="ctr"/>
                      <a:r>
                        <a:rPr lang="en-IN" sz="1300" b="1" i="0" u="none" strike="noStrike">
                          <a:solidFill>
                            <a:schemeClr val="bg1"/>
                          </a:solidFill>
                          <a:effectLst/>
                          <a:latin typeface="Cambria" panose="02040503050406030204" pitchFamily="18" charset="0"/>
                          <a:ea typeface="Cambria" panose="02040503050406030204" pitchFamily="18" charset="0"/>
                        </a:rPr>
                        <a:t>Weight %</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000000"/>
                    </a:solidFill>
                  </a:tcPr>
                </a:tc>
                <a:extLst>
                  <a:ext uri="{0D108BD9-81ED-4DB2-BD59-A6C34878D82A}">
                    <a16:rowId xmlns:a16="http://schemas.microsoft.com/office/drawing/2014/main" val="896081867"/>
                  </a:ext>
                </a:extLst>
              </a:tr>
              <a:tr h="323754">
                <a:tc>
                  <a:txBody>
                    <a:bodyPr/>
                    <a:lstStyle/>
                    <a:p>
                      <a:pPr algn="ctr" fontAlgn="b">
                        <a:buNone/>
                      </a:pPr>
                      <a:r>
                        <a:rPr lang="en-IN" sz="1300" b="0" i="0" u="none" strike="noStrike" dirty="0">
                          <a:solidFill>
                            <a:srgbClr val="000000"/>
                          </a:solidFill>
                          <a:effectLst/>
                          <a:latin typeface="Cambria" panose="02040503050406030204" pitchFamily="18" charset="0"/>
                          <a:ea typeface="Cambria" panose="02040503050406030204" pitchFamily="18" charset="0"/>
                        </a:rPr>
                        <a:t>Redington</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E7E7E7"/>
                    </a:solidFill>
                  </a:tcPr>
                </a:tc>
                <a:tc>
                  <a:txBody>
                    <a:bodyPr/>
                    <a:lstStyle/>
                    <a:p>
                      <a:pPr algn="ctr" fontAlgn="b">
                        <a:buNone/>
                      </a:pPr>
                      <a:r>
                        <a:rPr lang="en-IN" sz="1300" b="0" i="0" u="none" strike="noStrike">
                          <a:solidFill>
                            <a:srgbClr val="000000"/>
                          </a:solidFill>
                          <a:effectLst/>
                          <a:latin typeface="Cambria" panose="02040503050406030204" pitchFamily="18" charset="0"/>
                          <a:ea typeface="Cambria" panose="02040503050406030204" pitchFamily="18" charset="0"/>
                        </a:rPr>
                        <a:t>11.40%</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E7E7E7"/>
                    </a:solidFill>
                  </a:tcPr>
                </a:tc>
                <a:extLst>
                  <a:ext uri="{0D108BD9-81ED-4DB2-BD59-A6C34878D82A}">
                    <a16:rowId xmlns:a16="http://schemas.microsoft.com/office/drawing/2014/main" val="2963132833"/>
                  </a:ext>
                </a:extLst>
              </a:tr>
              <a:tr h="323754">
                <a:tc>
                  <a:txBody>
                    <a:bodyPr/>
                    <a:lstStyle/>
                    <a:p>
                      <a:pPr algn="ctr" fontAlgn="b">
                        <a:buNone/>
                      </a:pPr>
                      <a:r>
                        <a:rPr lang="en-IN" sz="1300" b="0" i="0" u="none" strike="noStrike">
                          <a:solidFill>
                            <a:srgbClr val="000000"/>
                          </a:solidFill>
                          <a:effectLst/>
                          <a:latin typeface="Cambria" panose="02040503050406030204" pitchFamily="18" charset="0"/>
                          <a:ea typeface="Cambria" panose="02040503050406030204" pitchFamily="18" charset="0"/>
                        </a:rPr>
                        <a:t>Narayana Hrudayalaya</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CBCBCB"/>
                    </a:solidFill>
                  </a:tcPr>
                </a:tc>
                <a:tc>
                  <a:txBody>
                    <a:bodyPr/>
                    <a:lstStyle/>
                    <a:p>
                      <a:pPr algn="ctr" fontAlgn="b">
                        <a:buNone/>
                      </a:pPr>
                      <a:r>
                        <a:rPr lang="en-IN" sz="1300" b="0" i="0" u="none" strike="noStrike">
                          <a:solidFill>
                            <a:srgbClr val="000000"/>
                          </a:solidFill>
                          <a:effectLst/>
                          <a:latin typeface="Cambria" panose="02040503050406030204" pitchFamily="18" charset="0"/>
                          <a:ea typeface="Cambria" panose="02040503050406030204" pitchFamily="18" charset="0"/>
                        </a:rPr>
                        <a:t>8.70%</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CBCBCB"/>
                    </a:solidFill>
                  </a:tcPr>
                </a:tc>
                <a:extLst>
                  <a:ext uri="{0D108BD9-81ED-4DB2-BD59-A6C34878D82A}">
                    <a16:rowId xmlns:a16="http://schemas.microsoft.com/office/drawing/2014/main" val="3890961988"/>
                  </a:ext>
                </a:extLst>
              </a:tr>
              <a:tr h="323754">
                <a:tc>
                  <a:txBody>
                    <a:bodyPr/>
                    <a:lstStyle/>
                    <a:p>
                      <a:pPr algn="ctr" fontAlgn="b">
                        <a:buNone/>
                      </a:pPr>
                      <a:r>
                        <a:rPr lang="en-IN" sz="1300" b="0" i="0" u="none" strike="noStrike">
                          <a:solidFill>
                            <a:srgbClr val="000000"/>
                          </a:solidFill>
                          <a:effectLst/>
                          <a:latin typeface="Cambria" panose="02040503050406030204" pitchFamily="18" charset="0"/>
                          <a:ea typeface="Cambria" panose="02040503050406030204" pitchFamily="18" charset="0"/>
                        </a:rPr>
                        <a:t>Bank of Baroda</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E7E7E7"/>
                    </a:solidFill>
                  </a:tcPr>
                </a:tc>
                <a:tc>
                  <a:txBody>
                    <a:bodyPr/>
                    <a:lstStyle/>
                    <a:p>
                      <a:pPr algn="ctr" fontAlgn="b">
                        <a:buNone/>
                      </a:pPr>
                      <a:r>
                        <a:rPr lang="en-IN" sz="1300" b="0" i="0" u="none" strike="noStrike">
                          <a:solidFill>
                            <a:srgbClr val="000000"/>
                          </a:solidFill>
                          <a:effectLst/>
                          <a:latin typeface="Cambria" panose="02040503050406030204" pitchFamily="18" charset="0"/>
                          <a:ea typeface="Cambria" panose="02040503050406030204" pitchFamily="18" charset="0"/>
                        </a:rPr>
                        <a:t>6.50%</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E7E7E7"/>
                    </a:solidFill>
                  </a:tcPr>
                </a:tc>
                <a:extLst>
                  <a:ext uri="{0D108BD9-81ED-4DB2-BD59-A6C34878D82A}">
                    <a16:rowId xmlns:a16="http://schemas.microsoft.com/office/drawing/2014/main" val="2171687278"/>
                  </a:ext>
                </a:extLst>
              </a:tr>
              <a:tr h="323754">
                <a:tc>
                  <a:txBody>
                    <a:bodyPr/>
                    <a:lstStyle/>
                    <a:p>
                      <a:pPr algn="ctr" fontAlgn="b">
                        <a:buNone/>
                      </a:pPr>
                      <a:r>
                        <a:rPr lang="en-IN" sz="1300" b="0" i="0" u="none" strike="noStrike">
                          <a:solidFill>
                            <a:srgbClr val="000000"/>
                          </a:solidFill>
                          <a:effectLst/>
                          <a:latin typeface="Cambria" panose="02040503050406030204" pitchFamily="18" charset="0"/>
                          <a:ea typeface="Cambria" panose="02040503050406030204" pitchFamily="18" charset="0"/>
                        </a:rPr>
                        <a:t>Mahindra &amp; Mahindra</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CBCBCB"/>
                    </a:solidFill>
                  </a:tcPr>
                </a:tc>
                <a:tc>
                  <a:txBody>
                    <a:bodyPr/>
                    <a:lstStyle/>
                    <a:p>
                      <a:pPr algn="ctr" fontAlgn="b">
                        <a:buNone/>
                      </a:pPr>
                      <a:r>
                        <a:rPr lang="en-IN" sz="1300" b="0" i="0" u="none" strike="noStrike">
                          <a:solidFill>
                            <a:srgbClr val="000000"/>
                          </a:solidFill>
                          <a:effectLst/>
                          <a:latin typeface="Cambria" panose="02040503050406030204" pitchFamily="18" charset="0"/>
                          <a:ea typeface="Cambria" panose="02040503050406030204" pitchFamily="18" charset="0"/>
                        </a:rPr>
                        <a:t>5.40%</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CBCBCB"/>
                    </a:solidFill>
                  </a:tcPr>
                </a:tc>
                <a:extLst>
                  <a:ext uri="{0D108BD9-81ED-4DB2-BD59-A6C34878D82A}">
                    <a16:rowId xmlns:a16="http://schemas.microsoft.com/office/drawing/2014/main" val="1392467658"/>
                  </a:ext>
                </a:extLst>
              </a:tr>
              <a:tr h="323754">
                <a:tc>
                  <a:txBody>
                    <a:bodyPr/>
                    <a:lstStyle/>
                    <a:p>
                      <a:pPr algn="ctr" fontAlgn="b">
                        <a:buNone/>
                      </a:pPr>
                      <a:r>
                        <a:rPr lang="en-IN" sz="1300" b="0" i="0" u="none" strike="noStrike">
                          <a:solidFill>
                            <a:srgbClr val="000000"/>
                          </a:solidFill>
                          <a:effectLst/>
                          <a:latin typeface="Cambria" panose="02040503050406030204" pitchFamily="18" charset="0"/>
                          <a:ea typeface="Cambria" panose="02040503050406030204" pitchFamily="18" charset="0"/>
                        </a:rPr>
                        <a:t>Sagility</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E7E7E7"/>
                    </a:solidFill>
                  </a:tcPr>
                </a:tc>
                <a:tc>
                  <a:txBody>
                    <a:bodyPr/>
                    <a:lstStyle/>
                    <a:p>
                      <a:pPr algn="ctr" fontAlgn="b">
                        <a:buNone/>
                      </a:pPr>
                      <a:r>
                        <a:rPr lang="en-IN" sz="1300" b="0" i="0" u="none" strike="noStrike">
                          <a:solidFill>
                            <a:srgbClr val="000000"/>
                          </a:solidFill>
                          <a:effectLst/>
                          <a:latin typeface="Cambria" panose="02040503050406030204" pitchFamily="18" charset="0"/>
                          <a:ea typeface="Cambria" panose="02040503050406030204" pitchFamily="18" charset="0"/>
                        </a:rPr>
                        <a:t>5.40%</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E7E7E7"/>
                    </a:solidFill>
                  </a:tcPr>
                </a:tc>
                <a:extLst>
                  <a:ext uri="{0D108BD9-81ED-4DB2-BD59-A6C34878D82A}">
                    <a16:rowId xmlns:a16="http://schemas.microsoft.com/office/drawing/2014/main" val="892290246"/>
                  </a:ext>
                </a:extLst>
              </a:tr>
              <a:tr h="323754">
                <a:tc>
                  <a:txBody>
                    <a:bodyPr/>
                    <a:lstStyle/>
                    <a:p>
                      <a:pPr algn="ctr" fontAlgn="b">
                        <a:buNone/>
                      </a:pPr>
                      <a:r>
                        <a:rPr lang="en-IN" sz="1300" b="0" i="0" u="none" strike="noStrike">
                          <a:solidFill>
                            <a:srgbClr val="000000"/>
                          </a:solidFill>
                          <a:effectLst/>
                          <a:latin typeface="Cambria" panose="02040503050406030204" pitchFamily="18" charset="0"/>
                          <a:ea typeface="Cambria" panose="02040503050406030204" pitchFamily="18" charset="0"/>
                        </a:rPr>
                        <a:t>Alivus Life Sciences</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CBCBCB"/>
                    </a:solidFill>
                  </a:tcPr>
                </a:tc>
                <a:tc>
                  <a:txBody>
                    <a:bodyPr/>
                    <a:lstStyle/>
                    <a:p>
                      <a:pPr algn="ctr" fontAlgn="b">
                        <a:buNone/>
                      </a:pPr>
                      <a:r>
                        <a:rPr lang="en-IN" sz="1300" b="0" i="0" u="none" strike="noStrike">
                          <a:solidFill>
                            <a:srgbClr val="000000"/>
                          </a:solidFill>
                          <a:effectLst/>
                          <a:latin typeface="Cambria" panose="02040503050406030204" pitchFamily="18" charset="0"/>
                          <a:ea typeface="Cambria" panose="02040503050406030204" pitchFamily="18" charset="0"/>
                        </a:rPr>
                        <a:t>4.20%</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CBCBCB"/>
                    </a:solidFill>
                  </a:tcPr>
                </a:tc>
                <a:extLst>
                  <a:ext uri="{0D108BD9-81ED-4DB2-BD59-A6C34878D82A}">
                    <a16:rowId xmlns:a16="http://schemas.microsoft.com/office/drawing/2014/main" val="2861090350"/>
                  </a:ext>
                </a:extLst>
              </a:tr>
              <a:tr h="323754">
                <a:tc>
                  <a:txBody>
                    <a:bodyPr/>
                    <a:lstStyle/>
                    <a:p>
                      <a:pPr algn="ctr" fontAlgn="b">
                        <a:buNone/>
                      </a:pPr>
                      <a:r>
                        <a:rPr lang="en-IN" sz="1300" b="0" i="0" u="none" strike="noStrike">
                          <a:solidFill>
                            <a:srgbClr val="000000"/>
                          </a:solidFill>
                          <a:effectLst/>
                          <a:latin typeface="Cambria" panose="02040503050406030204" pitchFamily="18" charset="0"/>
                          <a:ea typeface="Cambria" panose="02040503050406030204" pitchFamily="18" charset="0"/>
                        </a:rPr>
                        <a:t>Kotak Mahindra Bank</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E7E7E7"/>
                    </a:solidFill>
                  </a:tcPr>
                </a:tc>
                <a:tc>
                  <a:txBody>
                    <a:bodyPr/>
                    <a:lstStyle/>
                    <a:p>
                      <a:pPr algn="ctr" fontAlgn="b">
                        <a:buNone/>
                      </a:pPr>
                      <a:r>
                        <a:rPr lang="en-IN" sz="1300" b="0" i="0" u="none" strike="noStrike">
                          <a:solidFill>
                            <a:srgbClr val="000000"/>
                          </a:solidFill>
                          <a:effectLst/>
                          <a:latin typeface="Cambria" panose="02040503050406030204" pitchFamily="18" charset="0"/>
                          <a:ea typeface="Cambria" panose="02040503050406030204" pitchFamily="18" charset="0"/>
                        </a:rPr>
                        <a:t>3.40%</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E7E7E7"/>
                    </a:solidFill>
                  </a:tcPr>
                </a:tc>
                <a:extLst>
                  <a:ext uri="{0D108BD9-81ED-4DB2-BD59-A6C34878D82A}">
                    <a16:rowId xmlns:a16="http://schemas.microsoft.com/office/drawing/2014/main" val="349325733"/>
                  </a:ext>
                </a:extLst>
              </a:tr>
              <a:tr h="323754">
                <a:tc>
                  <a:txBody>
                    <a:bodyPr/>
                    <a:lstStyle/>
                    <a:p>
                      <a:pPr algn="ctr" fontAlgn="b">
                        <a:buNone/>
                      </a:pPr>
                      <a:r>
                        <a:rPr lang="en-IN" sz="1300" b="0" i="0" u="none" strike="noStrike">
                          <a:solidFill>
                            <a:srgbClr val="000000"/>
                          </a:solidFill>
                          <a:effectLst/>
                          <a:latin typeface="Cambria" panose="02040503050406030204" pitchFamily="18" charset="0"/>
                          <a:ea typeface="Cambria" panose="02040503050406030204" pitchFamily="18" charset="0"/>
                        </a:rPr>
                        <a:t>Marksans Pharma</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CBCBCB"/>
                    </a:solidFill>
                  </a:tcPr>
                </a:tc>
                <a:tc>
                  <a:txBody>
                    <a:bodyPr/>
                    <a:lstStyle/>
                    <a:p>
                      <a:pPr algn="ctr" fontAlgn="b">
                        <a:buNone/>
                      </a:pPr>
                      <a:r>
                        <a:rPr lang="en-IN" sz="1300" b="0" i="0" u="none" strike="noStrike">
                          <a:solidFill>
                            <a:srgbClr val="000000"/>
                          </a:solidFill>
                          <a:effectLst/>
                          <a:latin typeface="Cambria" panose="02040503050406030204" pitchFamily="18" charset="0"/>
                          <a:ea typeface="Cambria" panose="02040503050406030204" pitchFamily="18" charset="0"/>
                        </a:rPr>
                        <a:t>3.40%</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CBCBCB"/>
                    </a:solidFill>
                  </a:tcPr>
                </a:tc>
                <a:extLst>
                  <a:ext uri="{0D108BD9-81ED-4DB2-BD59-A6C34878D82A}">
                    <a16:rowId xmlns:a16="http://schemas.microsoft.com/office/drawing/2014/main" val="2071115321"/>
                  </a:ext>
                </a:extLst>
              </a:tr>
              <a:tr h="323754">
                <a:tc>
                  <a:txBody>
                    <a:bodyPr/>
                    <a:lstStyle/>
                    <a:p>
                      <a:pPr algn="ctr" fontAlgn="b">
                        <a:buNone/>
                      </a:pPr>
                      <a:r>
                        <a:rPr lang="en-IN" sz="1300" b="0" i="0" u="none" strike="noStrike">
                          <a:solidFill>
                            <a:srgbClr val="000000"/>
                          </a:solidFill>
                          <a:effectLst/>
                          <a:latin typeface="Cambria" panose="02040503050406030204" pitchFamily="18" charset="0"/>
                          <a:ea typeface="Cambria" panose="02040503050406030204" pitchFamily="18" charset="0"/>
                        </a:rPr>
                        <a:t>Angel One</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E7E7E7"/>
                    </a:solidFill>
                  </a:tcPr>
                </a:tc>
                <a:tc>
                  <a:txBody>
                    <a:bodyPr/>
                    <a:lstStyle/>
                    <a:p>
                      <a:pPr algn="ctr" fontAlgn="b">
                        <a:buNone/>
                      </a:pPr>
                      <a:r>
                        <a:rPr lang="en-IN" sz="1300" b="0" i="0" u="none" strike="noStrike">
                          <a:solidFill>
                            <a:srgbClr val="000000"/>
                          </a:solidFill>
                          <a:effectLst/>
                          <a:latin typeface="Cambria" panose="02040503050406030204" pitchFamily="18" charset="0"/>
                          <a:ea typeface="Cambria" panose="02040503050406030204" pitchFamily="18" charset="0"/>
                        </a:rPr>
                        <a:t>2.80%</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E7E7E7"/>
                    </a:solidFill>
                  </a:tcPr>
                </a:tc>
                <a:extLst>
                  <a:ext uri="{0D108BD9-81ED-4DB2-BD59-A6C34878D82A}">
                    <a16:rowId xmlns:a16="http://schemas.microsoft.com/office/drawing/2014/main" val="4093128571"/>
                  </a:ext>
                </a:extLst>
              </a:tr>
              <a:tr h="323754">
                <a:tc>
                  <a:txBody>
                    <a:bodyPr/>
                    <a:lstStyle/>
                    <a:p>
                      <a:pPr algn="ctr" fontAlgn="b">
                        <a:buNone/>
                      </a:pPr>
                      <a:r>
                        <a:rPr lang="en-IN" sz="1300" b="0" i="0" u="none" strike="noStrike">
                          <a:solidFill>
                            <a:srgbClr val="000000"/>
                          </a:solidFill>
                          <a:effectLst/>
                          <a:latin typeface="Cambria" panose="02040503050406030204" pitchFamily="18" charset="0"/>
                          <a:ea typeface="Cambria" panose="02040503050406030204" pitchFamily="18" charset="0"/>
                        </a:rPr>
                        <a:t>South Indian Bank</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CBCBCB"/>
                    </a:solidFill>
                  </a:tcPr>
                </a:tc>
                <a:tc>
                  <a:txBody>
                    <a:bodyPr/>
                    <a:lstStyle/>
                    <a:p>
                      <a:pPr algn="ctr" fontAlgn="b">
                        <a:buNone/>
                      </a:pPr>
                      <a:r>
                        <a:rPr lang="en-IN" sz="1300" b="0" i="0" u="none" strike="noStrike" dirty="0">
                          <a:solidFill>
                            <a:srgbClr val="000000"/>
                          </a:solidFill>
                          <a:effectLst/>
                          <a:latin typeface="Cambria" panose="02040503050406030204" pitchFamily="18" charset="0"/>
                          <a:ea typeface="Cambria" panose="02040503050406030204" pitchFamily="18" charset="0"/>
                        </a:rPr>
                        <a:t>2.70%</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CBCBCB"/>
                    </a:solidFill>
                  </a:tcPr>
                </a:tc>
                <a:extLst>
                  <a:ext uri="{0D108BD9-81ED-4DB2-BD59-A6C34878D82A}">
                    <a16:rowId xmlns:a16="http://schemas.microsoft.com/office/drawing/2014/main" val="1015955104"/>
                  </a:ext>
                </a:extLst>
              </a:tr>
            </a:tbl>
          </a:graphicData>
        </a:graphic>
      </p:graphicFrame>
      <p:pic>
        <p:nvPicPr>
          <p:cNvPr id="7" name="Picture 6" descr="A white text on a black background&#10;&#10;AI-generated content may be incorrect.">
            <a:extLst>
              <a:ext uri="{FF2B5EF4-FFF2-40B4-BE49-F238E27FC236}">
                <a16:creationId xmlns:a16="http://schemas.microsoft.com/office/drawing/2014/main" id="{3F85DAA7-A843-E078-9ECA-27E4E8F2B3AE}"/>
              </a:ext>
            </a:extLst>
          </p:cNvPr>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10362466" y="234062"/>
            <a:ext cx="1559328" cy="340260"/>
          </a:xfrm>
          <a:prstGeom prst="rect">
            <a:avLst/>
          </a:prstGeom>
        </p:spPr>
      </p:pic>
      <p:graphicFrame>
        <p:nvGraphicFramePr>
          <p:cNvPr id="10" name="Chart 9">
            <a:extLst>
              <a:ext uri="{FF2B5EF4-FFF2-40B4-BE49-F238E27FC236}">
                <a16:creationId xmlns:a16="http://schemas.microsoft.com/office/drawing/2014/main" id="{945B1653-19AB-0C3D-995A-7F2EF3134B33}"/>
              </a:ext>
            </a:extLst>
          </p:cNvPr>
          <p:cNvGraphicFramePr>
            <a:graphicFrameLocks/>
          </p:cNvGraphicFramePr>
          <p:nvPr>
            <p:extLst>
              <p:ext uri="{D42A27DB-BD31-4B8C-83A1-F6EECF244321}">
                <p14:modId xmlns:p14="http://schemas.microsoft.com/office/powerpoint/2010/main" val="3660127340"/>
              </p:ext>
            </p:extLst>
          </p:nvPr>
        </p:nvGraphicFramePr>
        <p:xfrm>
          <a:off x="146375" y="5014750"/>
          <a:ext cx="4014671" cy="1508883"/>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11" name="Chart 10">
            <a:extLst>
              <a:ext uri="{FF2B5EF4-FFF2-40B4-BE49-F238E27FC236}">
                <a16:creationId xmlns:a16="http://schemas.microsoft.com/office/drawing/2014/main" id="{974F8F40-3125-DF6A-3ACD-A049B46FD4E5}"/>
              </a:ext>
            </a:extLst>
          </p:cNvPr>
          <p:cNvGraphicFramePr>
            <a:graphicFrameLocks/>
          </p:cNvGraphicFramePr>
          <p:nvPr>
            <p:extLst>
              <p:ext uri="{D42A27DB-BD31-4B8C-83A1-F6EECF244321}">
                <p14:modId xmlns:p14="http://schemas.microsoft.com/office/powerpoint/2010/main" val="1042987294"/>
              </p:ext>
            </p:extLst>
          </p:nvPr>
        </p:nvGraphicFramePr>
        <p:xfrm>
          <a:off x="4335644" y="977892"/>
          <a:ext cx="4572000" cy="2788724"/>
        </p:xfrm>
        <a:graphic>
          <a:graphicData uri="http://schemas.openxmlformats.org/drawingml/2006/chart">
            <c:chart xmlns:c="http://schemas.openxmlformats.org/drawingml/2006/chart" xmlns:r="http://schemas.openxmlformats.org/officeDocument/2006/relationships" r:id="rId5"/>
          </a:graphicData>
        </a:graphic>
      </p:graphicFrame>
    </p:spTree>
    <p:extLst>
      <p:ext uri="{BB962C8B-B14F-4D97-AF65-F5344CB8AC3E}">
        <p14:creationId xmlns:p14="http://schemas.microsoft.com/office/powerpoint/2010/main" val="343037853"/>
      </p:ext>
    </p:extLst>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3"/>
          <p:cNvSpPr/>
          <p:nvPr/>
        </p:nvSpPr>
        <p:spPr>
          <a:xfrm>
            <a:off x="0" y="0"/>
            <a:ext cx="12192000" cy="821635"/>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 name="Title 1">
            <a:extLst>
              <a:ext uri="{FF2B5EF4-FFF2-40B4-BE49-F238E27FC236}">
                <a16:creationId xmlns:a16="http://schemas.microsoft.com/office/drawing/2014/main" id="{D5D14BE9-64D4-42CE-969F-9590C16A2F5F}"/>
              </a:ext>
            </a:extLst>
          </p:cNvPr>
          <p:cNvSpPr txBox="1">
            <a:spLocks/>
          </p:cNvSpPr>
          <p:nvPr/>
        </p:nvSpPr>
        <p:spPr>
          <a:xfrm>
            <a:off x="165475" y="106018"/>
            <a:ext cx="11007609" cy="630899"/>
          </a:xfrm>
          <a:prstGeom prst="rect">
            <a:avLst/>
          </a:prstGeom>
        </p:spPr>
        <p:txBody>
          <a:bodyPr vert="horz" lIns="91440" tIns="45720" rIns="91440" bIns="45720" rtlCol="0" anchor="ctr">
            <a:noAutofit/>
          </a:bodyPr>
          <a:lstStyle>
            <a:lvl1pPr algn="ctr" defTabSz="914400" rtl="0" eaLnBrk="1" latinLnBrk="0" hangingPunct="1">
              <a:lnSpc>
                <a:spcPct val="90000"/>
              </a:lnSpc>
              <a:spcBef>
                <a:spcPct val="0"/>
              </a:spcBef>
              <a:buNone/>
              <a:defRPr sz="6000" kern="1200">
                <a:solidFill>
                  <a:schemeClr val="tx1"/>
                </a:solidFill>
                <a:latin typeface="+mj-lt"/>
                <a:ea typeface="+mj-ea"/>
                <a:cs typeface="+mj-cs"/>
              </a:defRPr>
            </a:lvl1pPr>
          </a:lstStyle>
          <a:p>
            <a:pPr marL="0" marR="0" lvl="0" indent="0" algn="l" defTabSz="914400" rtl="0" eaLnBrk="1" fontAlgn="auto" latinLnBrk="0" hangingPunct="1">
              <a:lnSpc>
                <a:spcPct val="90000"/>
              </a:lnSpc>
              <a:spcBef>
                <a:spcPct val="0"/>
              </a:spcBef>
              <a:spcAft>
                <a:spcPts val="0"/>
              </a:spcAft>
              <a:buClrTx/>
              <a:buSzTx/>
              <a:buFontTx/>
              <a:buNone/>
              <a:tabLst/>
              <a:defRPr/>
            </a:pPr>
            <a:r>
              <a:rPr kumimoji="0" lang="en-US" sz="2800" b="1" i="0" u="none" strike="noStrike" kern="1200" cap="none" spc="0" normalizeH="0" baseline="0" noProof="0" dirty="0">
                <a:ln>
                  <a:noFill/>
                </a:ln>
                <a:solidFill>
                  <a:prstClr val="white"/>
                </a:solidFill>
                <a:effectLst/>
                <a:uLnTx/>
                <a:uFillTx/>
                <a:latin typeface="Cambria" panose="02040503050406030204" pitchFamily="18" charset="0"/>
                <a:ea typeface="Cambria" panose="02040503050406030204" pitchFamily="18" charset="0"/>
                <a:cs typeface="+mj-cs"/>
              </a:rPr>
              <a:t>Equity – Multi Cap PMS</a:t>
            </a:r>
          </a:p>
          <a:p>
            <a:pPr marL="0" marR="0" lvl="0" indent="0" algn="l" defTabSz="914400" rtl="0" eaLnBrk="1" fontAlgn="auto" latinLnBrk="0" hangingPunct="1">
              <a:lnSpc>
                <a:spcPct val="90000"/>
              </a:lnSpc>
              <a:spcBef>
                <a:spcPct val="0"/>
              </a:spcBef>
              <a:spcAft>
                <a:spcPts val="0"/>
              </a:spcAft>
              <a:buClrTx/>
              <a:buSzTx/>
              <a:buFontTx/>
              <a:buNone/>
              <a:tabLst/>
              <a:defRPr/>
            </a:pPr>
            <a:r>
              <a:rPr kumimoji="0" lang="en-US" sz="2800" b="1" i="0" u="none" strike="noStrike" kern="1200" cap="none" spc="0" normalizeH="0" baseline="0" noProof="0" dirty="0">
                <a:ln>
                  <a:noFill/>
                </a:ln>
                <a:solidFill>
                  <a:prstClr val="white"/>
                </a:solidFill>
                <a:effectLst/>
                <a:uLnTx/>
                <a:uFillTx/>
                <a:latin typeface="Cambria" panose="02040503050406030204" pitchFamily="18" charset="0"/>
                <a:ea typeface="Cambria" panose="02040503050406030204" pitchFamily="18" charset="0"/>
                <a:cs typeface="+mj-cs"/>
              </a:rPr>
              <a:t>Stallion Asset Core Fund Portfolio</a:t>
            </a:r>
          </a:p>
        </p:txBody>
      </p:sp>
      <p:sp>
        <p:nvSpPr>
          <p:cNvPr id="22" name="Rectangle 21"/>
          <p:cNvSpPr/>
          <p:nvPr/>
        </p:nvSpPr>
        <p:spPr>
          <a:xfrm>
            <a:off x="0" y="6613807"/>
            <a:ext cx="12192000" cy="235963"/>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aphicFrame>
        <p:nvGraphicFramePr>
          <p:cNvPr id="2" name="Table 2">
            <a:extLst>
              <a:ext uri="{FF2B5EF4-FFF2-40B4-BE49-F238E27FC236}">
                <a16:creationId xmlns:a16="http://schemas.microsoft.com/office/drawing/2014/main" id="{A0E88391-4530-5B8D-6918-E006259714FE}"/>
              </a:ext>
            </a:extLst>
          </p:cNvPr>
          <p:cNvGraphicFramePr>
            <a:graphicFrameLocks noGrp="1"/>
          </p:cNvGraphicFramePr>
          <p:nvPr>
            <p:extLst>
              <p:ext uri="{D42A27DB-BD31-4B8C-83A1-F6EECF244321}">
                <p14:modId xmlns:p14="http://schemas.microsoft.com/office/powerpoint/2010/main" val="2491456021"/>
              </p:ext>
            </p:extLst>
          </p:nvPr>
        </p:nvGraphicFramePr>
        <p:xfrm>
          <a:off x="181538" y="3991785"/>
          <a:ext cx="4006150" cy="2547984"/>
        </p:xfrm>
        <a:graphic>
          <a:graphicData uri="http://schemas.openxmlformats.org/drawingml/2006/table">
            <a:tbl>
              <a:tblPr firstRow="1" bandRow="1">
                <a:tableStyleId>{073A0DAA-6AF3-43AB-8588-CEC1D06C72B9}</a:tableStyleId>
              </a:tblPr>
              <a:tblGrid>
                <a:gridCol w="1497137">
                  <a:extLst>
                    <a:ext uri="{9D8B030D-6E8A-4147-A177-3AD203B41FA5}">
                      <a16:colId xmlns:a16="http://schemas.microsoft.com/office/drawing/2014/main" val="979919291"/>
                    </a:ext>
                  </a:extLst>
                </a:gridCol>
                <a:gridCol w="2509013">
                  <a:extLst>
                    <a:ext uri="{9D8B030D-6E8A-4147-A177-3AD203B41FA5}">
                      <a16:colId xmlns:a16="http://schemas.microsoft.com/office/drawing/2014/main" val="2728041260"/>
                    </a:ext>
                  </a:extLst>
                </a:gridCol>
              </a:tblGrid>
              <a:tr h="424664">
                <a:tc>
                  <a:txBody>
                    <a:bodyPr/>
                    <a:lstStyle/>
                    <a:p>
                      <a:r>
                        <a:rPr lang="en-US" sz="1300">
                          <a:latin typeface="Cambria" panose="02040503050406030204" pitchFamily="18" charset="0"/>
                          <a:ea typeface="Cambria" panose="02040503050406030204" pitchFamily="18" charset="0"/>
                        </a:rPr>
                        <a:t>Particulars</a:t>
                      </a:r>
                      <a:endParaRPr lang="en-IN" sz="1300">
                        <a:latin typeface="Cambria" panose="02040503050406030204" pitchFamily="18" charset="0"/>
                        <a:ea typeface="Cambria" panose="02040503050406030204" pitchFamily="18" charset="0"/>
                      </a:endParaRPr>
                    </a:p>
                  </a:txBody>
                  <a:tcPr anchor="ctr"/>
                </a:tc>
                <a:tc>
                  <a:txBody>
                    <a:bodyPr/>
                    <a:lstStyle/>
                    <a:p>
                      <a:pPr algn="ctr"/>
                      <a:r>
                        <a:rPr lang="en-US" sz="1300">
                          <a:latin typeface="Cambria" panose="02040503050406030204" pitchFamily="18" charset="0"/>
                          <a:ea typeface="Cambria" panose="02040503050406030204" pitchFamily="18" charset="0"/>
                        </a:rPr>
                        <a:t>Details</a:t>
                      </a:r>
                      <a:endParaRPr lang="en-IN" sz="1300">
                        <a:latin typeface="Cambria" panose="02040503050406030204" pitchFamily="18" charset="0"/>
                        <a:ea typeface="Cambria" panose="02040503050406030204" pitchFamily="18" charset="0"/>
                      </a:endParaRPr>
                    </a:p>
                  </a:txBody>
                  <a:tcPr anchor="ctr"/>
                </a:tc>
                <a:extLst>
                  <a:ext uri="{0D108BD9-81ED-4DB2-BD59-A6C34878D82A}">
                    <a16:rowId xmlns:a16="http://schemas.microsoft.com/office/drawing/2014/main" val="2509566197"/>
                  </a:ext>
                </a:extLst>
              </a:tr>
              <a:tr h="424664">
                <a:tc>
                  <a:txBody>
                    <a:bodyPr/>
                    <a:lstStyle/>
                    <a:p>
                      <a:r>
                        <a:rPr lang="en-US" sz="1300" b="1" dirty="0">
                          <a:latin typeface="Cambria" panose="02040503050406030204" pitchFamily="18" charset="0"/>
                          <a:ea typeface="Cambria" panose="02040503050406030204" pitchFamily="18" charset="0"/>
                        </a:rPr>
                        <a:t>AUM (INR </a:t>
                      </a:r>
                      <a:r>
                        <a:rPr lang="en-US" sz="1300" b="1" dirty="0" err="1">
                          <a:latin typeface="Cambria" panose="02040503050406030204" pitchFamily="18" charset="0"/>
                          <a:ea typeface="Cambria" panose="02040503050406030204" pitchFamily="18" charset="0"/>
                        </a:rPr>
                        <a:t>crs</a:t>
                      </a:r>
                      <a:r>
                        <a:rPr lang="en-US" sz="1300" b="1" dirty="0">
                          <a:latin typeface="Cambria" panose="02040503050406030204" pitchFamily="18" charset="0"/>
                          <a:ea typeface="Cambria" panose="02040503050406030204" pitchFamily="18" charset="0"/>
                        </a:rPr>
                        <a:t>)</a:t>
                      </a:r>
                      <a:endParaRPr lang="en-IN" sz="1300" b="1" dirty="0">
                        <a:latin typeface="Cambria" panose="02040503050406030204" pitchFamily="18" charset="0"/>
                        <a:ea typeface="Cambria" panose="02040503050406030204" pitchFamily="18" charset="0"/>
                      </a:endParaRPr>
                    </a:p>
                  </a:txBody>
                  <a:tcPr anchor="ctr"/>
                </a:tc>
                <a:tc>
                  <a:txBody>
                    <a:bodyPr/>
                    <a:lstStyle/>
                    <a:p>
                      <a:pPr algn="ctr"/>
                      <a:r>
                        <a:rPr lang="en-US" sz="1300" dirty="0">
                          <a:solidFill>
                            <a:schemeClr val="tx1"/>
                          </a:solidFill>
                          <a:latin typeface="Cambria" panose="02040503050406030204" pitchFamily="18" charset="0"/>
                          <a:ea typeface="Cambria" panose="02040503050406030204" pitchFamily="18" charset="0"/>
                        </a:rPr>
                        <a:t>~ 8,686 Crs.</a:t>
                      </a:r>
                      <a:endParaRPr lang="en-IN" sz="1300" dirty="0">
                        <a:solidFill>
                          <a:schemeClr val="tx1"/>
                        </a:solidFill>
                        <a:latin typeface="Cambria" panose="02040503050406030204" pitchFamily="18" charset="0"/>
                        <a:ea typeface="Cambria" panose="02040503050406030204" pitchFamily="18" charset="0"/>
                      </a:endParaRPr>
                    </a:p>
                  </a:txBody>
                  <a:tcPr anchor="ctr"/>
                </a:tc>
                <a:extLst>
                  <a:ext uri="{0D108BD9-81ED-4DB2-BD59-A6C34878D82A}">
                    <a16:rowId xmlns:a16="http://schemas.microsoft.com/office/drawing/2014/main" val="3085341055"/>
                  </a:ext>
                </a:extLst>
              </a:tr>
              <a:tr h="424664">
                <a:tc>
                  <a:txBody>
                    <a:bodyPr/>
                    <a:lstStyle/>
                    <a:p>
                      <a:r>
                        <a:rPr lang="en-US" sz="1300" b="1">
                          <a:latin typeface="Cambria" panose="02040503050406030204" pitchFamily="18" charset="0"/>
                          <a:ea typeface="Cambria" panose="02040503050406030204" pitchFamily="18" charset="0"/>
                        </a:rPr>
                        <a:t>Fund Manager</a:t>
                      </a:r>
                      <a:endParaRPr lang="en-IN" sz="1300" b="1">
                        <a:latin typeface="Cambria" panose="02040503050406030204" pitchFamily="18" charset="0"/>
                        <a:ea typeface="Cambria" panose="02040503050406030204" pitchFamily="18" charset="0"/>
                      </a:endParaRPr>
                    </a:p>
                  </a:txBody>
                  <a:tcPr anchor="ctr"/>
                </a:tc>
                <a:tc>
                  <a:txBody>
                    <a:bodyPr/>
                    <a:lstStyle/>
                    <a:p>
                      <a:pPr algn="ctr" fontAlgn="ctr"/>
                      <a:r>
                        <a:rPr lang="en-IN" sz="1300" b="0" i="0" kern="1200" dirty="0">
                          <a:solidFill>
                            <a:schemeClr val="dk1"/>
                          </a:solidFill>
                          <a:effectLst/>
                          <a:latin typeface="Cambria" panose="02040503050406030204" pitchFamily="18" charset="0"/>
                          <a:ea typeface="Cambria" panose="02040503050406030204" pitchFamily="18" charset="0"/>
                          <a:cs typeface="+mn-cs"/>
                        </a:rPr>
                        <a:t>Mr. Amit Jeswani</a:t>
                      </a:r>
                      <a:endParaRPr lang="en-IN" sz="1300" b="0" i="0" u="none" strike="noStrike" dirty="0">
                        <a:solidFill>
                          <a:srgbClr val="000000"/>
                        </a:solidFill>
                        <a:effectLst/>
                        <a:latin typeface="Cambria" panose="02040503050406030204" pitchFamily="18" charset="0"/>
                        <a:ea typeface="Cambria" panose="02040503050406030204" pitchFamily="18" charset="0"/>
                      </a:endParaRPr>
                    </a:p>
                  </a:txBody>
                  <a:tcPr marL="9525" marR="9525" marT="9525" marB="0" anchor="ctr"/>
                </a:tc>
                <a:extLst>
                  <a:ext uri="{0D108BD9-81ED-4DB2-BD59-A6C34878D82A}">
                    <a16:rowId xmlns:a16="http://schemas.microsoft.com/office/drawing/2014/main" val="4053942507"/>
                  </a:ext>
                </a:extLst>
              </a:tr>
              <a:tr h="424664">
                <a:tc>
                  <a:txBody>
                    <a:bodyPr/>
                    <a:lstStyle/>
                    <a:p>
                      <a:r>
                        <a:rPr lang="en-US" sz="1300" b="1">
                          <a:latin typeface="Cambria" panose="02040503050406030204" pitchFamily="18" charset="0"/>
                          <a:ea typeface="Cambria" panose="02040503050406030204" pitchFamily="18" charset="0"/>
                        </a:rPr>
                        <a:t>Min. Investment</a:t>
                      </a:r>
                      <a:endParaRPr lang="en-IN" sz="1300" b="1">
                        <a:latin typeface="Cambria" panose="02040503050406030204" pitchFamily="18" charset="0"/>
                        <a:ea typeface="Cambria" panose="02040503050406030204" pitchFamily="18" charset="0"/>
                      </a:endParaRPr>
                    </a:p>
                  </a:txBody>
                  <a:tcPr anchor="ctr"/>
                </a:tc>
                <a:tc>
                  <a:txBody>
                    <a:bodyPr/>
                    <a:lstStyle/>
                    <a:p>
                      <a:pPr algn="ctr" fontAlgn="ctr"/>
                      <a:r>
                        <a:rPr lang="en-US" sz="1300" b="0" i="0" u="none" strike="noStrike">
                          <a:solidFill>
                            <a:srgbClr val="000000"/>
                          </a:solidFill>
                          <a:effectLst/>
                          <a:latin typeface="Cambria" panose="02040503050406030204" pitchFamily="18" charset="0"/>
                          <a:ea typeface="Cambria" panose="02040503050406030204" pitchFamily="18" charset="0"/>
                        </a:rPr>
                        <a:t>50 Lakhs</a:t>
                      </a:r>
                      <a:endParaRPr lang="en-IN" sz="1300" b="0" i="0" u="none" strike="noStrike">
                        <a:solidFill>
                          <a:srgbClr val="000000"/>
                        </a:solidFill>
                        <a:effectLst/>
                        <a:latin typeface="Cambria" panose="02040503050406030204" pitchFamily="18" charset="0"/>
                        <a:ea typeface="Cambria" panose="02040503050406030204" pitchFamily="18" charset="0"/>
                      </a:endParaRPr>
                    </a:p>
                  </a:txBody>
                  <a:tcPr marL="9525" marR="9525" marT="9525" marB="0" anchor="ctr"/>
                </a:tc>
                <a:extLst>
                  <a:ext uri="{0D108BD9-81ED-4DB2-BD59-A6C34878D82A}">
                    <a16:rowId xmlns:a16="http://schemas.microsoft.com/office/drawing/2014/main" val="2284578156"/>
                  </a:ext>
                </a:extLst>
              </a:tr>
              <a:tr h="424664">
                <a:tc>
                  <a:txBody>
                    <a:bodyPr/>
                    <a:lstStyle/>
                    <a:p>
                      <a:r>
                        <a:rPr lang="en-US" sz="1300" b="1" dirty="0">
                          <a:latin typeface="Cambria" panose="02040503050406030204" pitchFamily="18" charset="0"/>
                          <a:ea typeface="Cambria" panose="02040503050406030204" pitchFamily="18" charset="0"/>
                        </a:rPr>
                        <a:t>Inception Date</a:t>
                      </a:r>
                      <a:endParaRPr lang="en-IN" sz="1300" b="1" dirty="0">
                        <a:latin typeface="Cambria" panose="02040503050406030204" pitchFamily="18" charset="0"/>
                        <a:ea typeface="Cambria" panose="02040503050406030204" pitchFamily="18" charset="0"/>
                      </a:endParaRPr>
                    </a:p>
                  </a:txBody>
                  <a:tcPr anchor="ctr"/>
                </a:tc>
                <a:tc>
                  <a:txBody>
                    <a:bodyPr/>
                    <a:lstStyle/>
                    <a:p>
                      <a:pPr algn="ctr"/>
                      <a:r>
                        <a:rPr lang="en-IN" sz="1300" b="0" i="0" kern="1200" dirty="0">
                          <a:solidFill>
                            <a:schemeClr val="dk1"/>
                          </a:solidFill>
                          <a:effectLst/>
                          <a:latin typeface="Cambria" panose="02040503050406030204" pitchFamily="18" charset="0"/>
                          <a:ea typeface="Cambria" panose="02040503050406030204" pitchFamily="18" charset="0"/>
                          <a:cs typeface="+mn-cs"/>
                        </a:rPr>
                        <a:t>22 October 2018</a:t>
                      </a:r>
                      <a:endParaRPr lang="en-IN" sz="1300" dirty="0">
                        <a:latin typeface="Cambria" panose="02040503050406030204" pitchFamily="18" charset="0"/>
                        <a:ea typeface="Cambria" panose="02040503050406030204" pitchFamily="18" charset="0"/>
                      </a:endParaRPr>
                    </a:p>
                  </a:txBody>
                  <a:tcPr anchor="ctr"/>
                </a:tc>
                <a:extLst>
                  <a:ext uri="{0D108BD9-81ED-4DB2-BD59-A6C34878D82A}">
                    <a16:rowId xmlns:a16="http://schemas.microsoft.com/office/drawing/2014/main" val="595497186"/>
                  </a:ext>
                </a:extLst>
              </a:tr>
              <a:tr h="424664">
                <a:tc>
                  <a:txBody>
                    <a:bodyPr/>
                    <a:lstStyle/>
                    <a:p>
                      <a:r>
                        <a:rPr lang="en-US" sz="1300" b="1">
                          <a:latin typeface="Cambria" panose="02040503050406030204" pitchFamily="18" charset="0"/>
                          <a:ea typeface="Cambria" panose="02040503050406030204" pitchFamily="18" charset="0"/>
                        </a:rPr>
                        <a:t>E</a:t>
                      </a:r>
                      <a:r>
                        <a:rPr lang="en-IN" sz="1300" b="1" err="1">
                          <a:latin typeface="Cambria" panose="02040503050406030204" pitchFamily="18" charset="0"/>
                          <a:ea typeface="Cambria" panose="02040503050406030204" pitchFamily="18" charset="0"/>
                        </a:rPr>
                        <a:t>xit</a:t>
                      </a:r>
                      <a:r>
                        <a:rPr lang="en-IN" sz="1300" b="1">
                          <a:latin typeface="Cambria" panose="02040503050406030204" pitchFamily="18" charset="0"/>
                          <a:ea typeface="Cambria" panose="02040503050406030204" pitchFamily="18" charset="0"/>
                        </a:rPr>
                        <a:t> Load</a:t>
                      </a:r>
                    </a:p>
                  </a:txBody>
                  <a:tcPr anchor="ctr"/>
                </a:tc>
                <a:tc>
                  <a:txBody>
                    <a:bodyPr/>
                    <a:lstStyle/>
                    <a:p>
                      <a:pPr algn="ctr"/>
                      <a:r>
                        <a:rPr lang="en-US" sz="1300" dirty="0">
                          <a:latin typeface="Cambria" panose="02040503050406030204" pitchFamily="18" charset="0"/>
                          <a:ea typeface="Cambria" panose="02040503050406030204" pitchFamily="18" charset="0"/>
                        </a:rPr>
                        <a:t>2% for 1 year</a:t>
                      </a:r>
                      <a:endParaRPr lang="en-IN" sz="1300" dirty="0">
                        <a:latin typeface="Cambria" panose="02040503050406030204" pitchFamily="18" charset="0"/>
                        <a:ea typeface="Cambria" panose="02040503050406030204" pitchFamily="18" charset="0"/>
                      </a:endParaRPr>
                    </a:p>
                  </a:txBody>
                  <a:tcPr anchor="ctr"/>
                </a:tc>
                <a:extLst>
                  <a:ext uri="{0D108BD9-81ED-4DB2-BD59-A6C34878D82A}">
                    <a16:rowId xmlns:a16="http://schemas.microsoft.com/office/drawing/2014/main" val="1531019112"/>
                  </a:ext>
                </a:extLst>
              </a:tr>
            </a:tbl>
          </a:graphicData>
        </a:graphic>
      </p:graphicFrame>
      <p:sp>
        <p:nvSpPr>
          <p:cNvPr id="9" name="TextBox 8"/>
          <p:cNvSpPr txBox="1"/>
          <p:nvPr/>
        </p:nvSpPr>
        <p:spPr>
          <a:xfrm>
            <a:off x="165475" y="1007273"/>
            <a:ext cx="4022212" cy="2893100"/>
          </a:xfrm>
          <a:prstGeom prst="rect">
            <a:avLst/>
          </a:prstGeom>
          <a:noFill/>
          <a:ln>
            <a:solidFill>
              <a:schemeClr val="bg1">
                <a:lumMod val="85000"/>
              </a:schemeClr>
            </a:solidFill>
          </a:ln>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300" b="1"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Investment Objective</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300" b="0"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300" b="0"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The fund focuses on delivering long-term capital growth, leveraging a dual strategy of investing in </a:t>
            </a:r>
            <a:r>
              <a:rPr kumimoji="0" lang="en-US" sz="1300" b="1"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Proven Monopolies and Emerging Monopolies</a:t>
            </a:r>
            <a:r>
              <a:rPr kumimoji="0" lang="en-US" sz="1300" b="0"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 The fund is tailored for clients seeking exposure to high-growth opportunities, while avoiding high-risk areas such as commodities and government businesses. The fund’s investment philosophy is centered on the </a:t>
            </a:r>
            <a:r>
              <a:rPr kumimoji="0" lang="en-US" sz="1300" b="1"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“4 M’s” – Market Leadership, Management, Market Opportunity, and Margin of Safety </a:t>
            </a:r>
            <a:r>
              <a:rPr kumimoji="0" lang="en-US" sz="1300" b="0"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ensuring that it invests in companies with sustainable competitive advantages. </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300" b="0"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endParaRPr>
          </a:p>
        </p:txBody>
      </p:sp>
      <p:sp>
        <p:nvSpPr>
          <p:cNvPr id="14" name="TextBox 13"/>
          <p:cNvSpPr txBox="1"/>
          <p:nvPr/>
        </p:nvSpPr>
        <p:spPr>
          <a:xfrm>
            <a:off x="9064543" y="4204156"/>
            <a:ext cx="2902229" cy="30777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400" b="1" i="0"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rPr>
              <a:t>Fees Structure</a:t>
            </a:r>
          </a:p>
        </p:txBody>
      </p:sp>
      <p:sp>
        <p:nvSpPr>
          <p:cNvPr id="18" name="Rectangle 17"/>
          <p:cNvSpPr/>
          <p:nvPr/>
        </p:nvSpPr>
        <p:spPr>
          <a:xfrm>
            <a:off x="0" y="808383"/>
            <a:ext cx="12192000" cy="45719"/>
          </a:xfrm>
          <a:prstGeom prst="rect">
            <a:avLst/>
          </a:prstGeom>
          <a:solidFill>
            <a:schemeClr val="bg1">
              <a:lumMod val="6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9" name="Slide Number Placeholder 18"/>
          <p:cNvSpPr>
            <a:spLocks noGrp="1"/>
          </p:cNvSpPr>
          <p:nvPr>
            <p:ph type="sldNum" sz="quarter" idx="12"/>
          </p:nvPr>
        </p:nvSpPr>
        <p:spPr>
          <a:xfrm>
            <a:off x="9448800" y="6549225"/>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1E62F875-1F54-4527-993B-FB1D0CCB3E02}" type="slidenum">
              <a:rPr kumimoji="0" lang="en-IN" sz="1200" b="1" i="0" u="none" strike="noStrike" kern="1200" cap="none" spc="0" normalizeH="0" baseline="0" noProof="0" smtClean="0">
                <a:ln>
                  <a:noFill/>
                </a:ln>
                <a:solidFill>
                  <a:prstClr val="white"/>
                </a:solidFill>
                <a:effectLst/>
                <a:uLnTx/>
                <a:uFillTx/>
                <a:latin typeface="Cambria" panose="02040503050406030204" pitchFamily="18" charset="0"/>
                <a:ea typeface="Cambria" panose="02040503050406030204" pitchFamily="18" charset="0"/>
                <a:cs typeface="+mn-cs"/>
              </a:rPr>
              <a:pPr marL="0" marR="0" lvl="0" indent="0" algn="r" defTabSz="914400" rtl="0" eaLnBrk="1" fontAlgn="auto" latinLnBrk="0" hangingPunct="1">
                <a:lnSpc>
                  <a:spcPct val="100000"/>
                </a:lnSpc>
                <a:spcBef>
                  <a:spcPts val="0"/>
                </a:spcBef>
                <a:spcAft>
                  <a:spcPts val="0"/>
                </a:spcAft>
                <a:buClrTx/>
                <a:buSzTx/>
                <a:buFontTx/>
                <a:buNone/>
                <a:tabLst/>
                <a:defRPr/>
              </a:pPr>
              <a:t>24</a:t>
            </a:fld>
            <a:endParaRPr kumimoji="0" lang="en-IN" sz="1200" b="1" i="0" u="none" strike="noStrike" kern="1200" cap="none" spc="0" normalizeH="0" baseline="0" noProof="0">
              <a:ln>
                <a:noFill/>
              </a:ln>
              <a:solidFill>
                <a:prstClr val="white"/>
              </a:solidFill>
              <a:effectLst/>
              <a:uLnTx/>
              <a:uFillTx/>
              <a:latin typeface="Cambria" panose="02040503050406030204" pitchFamily="18" charset="0"/>
              <a:ea typeface="Cambria" panose="02040503050406030204" pitchFamily="18" charset="0"/>
              <a:cs typeface="+mn-cs"/>
            </a:endParaRPr>
          </a:p>
        </p:txBody>
      </p:sp>
      <p:graphicFrame>
        <p:nvGraphicFramePr>
          <p:cNvPr id="8" name="Table 7"/>
          <p:cNvGraphicFramePr>
            <a:graphicFrameLocks noGrp="1"/>
          </p:cNvGraphicFramePr>
          <p:nvPr/>
        </p:nvGraphicFramePr>
        <p:xfrm>
          <a:off x="9064543" y="4536128"/>
          <a:ext cx="2994936" cy="1261692"/>
        </p:xfrm>
        <a:graphic>
          <a:graphicData uri="http://schemas.openxmlformats.org/drawingml/2006/table">
            <a:tbl>
              <a:tblPr firstRow="1" bandRow="1"/>
              <a:tblGrid>
                <a:gridCol w="740639">
                  <a:extLst>
                    <a:ext uri="{9D8B030D-6E8A-4147-A177-3AD203B41FA5}">
                      <a16:colId xmlns:a16="http://schemas.microsoft.com/office/drawing/2014/main" val="3472526194"/>
                    </a:ext>
                  </a:extLst>
                </a:gridCol>
                <a:gridCol w="633046">
                  <a:extLst>
                    <a:ext uri="{9D8B030D-6E8A-4147-A177-3AD203B41FA5}">
                      <a16:colId xmlns:a16="http://schemas.microsoft.com/office/drawing/2014/main" val="887683213"/>
                    </a:ext>
                  </a:extLst>
                </a:gridCol>
                <a:gridCol w="1012874">
                  <a:extLst>
                    <a:ext uri="{9D8B030D-6E8A-4147-A177-3AD203B41FA5}">
                      <a16:colId xmlns:a16="http://schemas.microsoft.com/office/drawing/2014/main" val="1478489180"/>
                    </a:ext>
                  </a:extLst>
                </a:gridCol>
                <a:gridCol w="608377">
                  <a:extLst>
                    <a:ext uri="{9D8B030D-6E8A-4147-A177-3AD203B41FA5}">
                      <a16:colId xmlns:a16="http://schemas.microsoft.com/office/drawing/2014/main" val="1804823737"/>
                    </a:ext>
                  </a:extLst>
                </a:gridCol>
              </a:tblGrid>
              <a:tr h="420564">
                <a:tc>
                  <a:txBody>
                    <a:bodyPr/>
                    <a:lstStyle/>
                    <a:p>
                      <a:pPr algn="ctr" rtl="0" fontAlgn="ctr"/>
                      <a:r>
                        <a:rPr lang="en-IN" sz="1200" b="1" i="0" u="none" strike="noStrike">
                          <a:solidFill>
                            <a:srgbClr val="FFFFFF"/>
                          </a:solidFill>
                          <a:effectLst/>
                          <a:latin typeface="Cambria" panose="02040503050406030204" pitchFamily="18" charset="0"/>
                        </a:rPr>
                        <a:t>Fee Structure</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000000"/>
                    </a:solidFill>
                  </a:tcPr>
                </a:tc>
                <a:tc>
                  <a:txBody>
                    <a:bodyPr/>
                    <a:lstStyle/>
                    <a:p>
                      <a:pPr algn="ctr" rtl="0" fontAlgn="ctr"/>
                      <a:r>
                        <a:rPr lang="en-IN" sz="1200" b="1" i="0" u="none" strike="noStrike">
                          <a:solidFill>
                            <a:srgbClr val="FFFFFF"/>
                          </a:solidFill>
                          <a:effectLst/>
                          <a:latin typeface="Cambria" panose="02040503050406030204" pitchFamily="18" charset="0"/>
                        </a:rPr>
                        <a:t>Fixed</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000000"/>
                    </a:solidFill>
                  </a:tcPr>
                </a:tc>
                <a:tc>
                  <a:txBody>
                    <a:bodyPr/>
                    <a:lstStyle/>
                    <a:p>
                      <a:pPr algn="ctr" rtl="0" fontAlgn="ctr"/>
                      <a:r>
                        <a:rPr lang="en-IN" sz="1200" b="1" i="0" u="none" strike="noStrike">
                          <a:solidFill>
                            <a:srgbClr val="FFFFFF"/>
                          </a:solidFill>
                          <a:effectLst/>
                          <a:latin typeface="Cambria" panose="02040503050406030204" pitchFamily="18" charset="0"/>
                        </a:rPr>
                        <a:t>Performance</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000000"/>
                    </a:solidFill>
                  </a:tcPr>
                </a:tc>
                <a:tc>
                  <a:txBody>
                    <a:bodyPr/>
                    <a:lstStyle/>
                    <a:p>
                      <a:pPr algn="ctr" rtl="0" fontAlgn="ctr"/>
                      <a:r>
                        <a:rPr lang="en-IN" sz="1200" b="1" i="0" u="none" strike="noStrike">
                          <a:solidFill>
                            <a:srgbClr val="FFFFFF"/>
                          </a:solidFill>
                          <a:effectLst/>
                          <a:latin typeface="Cambria" panose="02040503050406030204" pitchFamily="18" charset="0"/>
                        </a:rPr>
                        <a:t>Hurdle</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000000"/>
                    </a:solidFill>
                  </a:tcPr>
                </a:tc>
                <a:extLst>
                  <a:ext uri="{0D108BD9-81ED-4DB2-BD59-A6C34878D82A}">
                    <a16:rowId xmlns:a16="http://schemas.microsoft.com/office/drawing/2014/main" val="3815889413"/>
                  </a:ext>
                </a:extLst>
              </a:tr>
              <a:tr h="420564">
                <a:tc>
                  <a:txBody>
                    <a:bodyPr/>
                    <a:lstStyle/>
                    <a:p>
                      <a:pPr algn="ctr" rtl="0" fontAlgn="ctr"/>
                      <a:r>
                        <a:rPr lang="en-IN" sz="1200" b="1" i="0" u="none" strike="noStrike">
                          <a:solidFill>
                            <a:srgbClr val="000000"/>
                          </a:solidFill>
                          <a:effectLst/>
                          <a:latin typeface="Cambria" panose="02040503050406030204" pitchFamily="18" charset="0"/>
                        </a:rPr>
                        <a:t>Fixed</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905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CBCBCB"/>
                    </a:solidFill>
                  </a:tcPr>
                </a:tc>
                <a:tc>
                  <a:txBody>
                    <a:bodyPr/>
                    <a:lstStyle/>
                    <a:p>
                      <a:pPr algn="ctr" rtl="0" fontAlgn="ctr"/>
                      <a:r>
                        <a:rPr lang="en-IN" sz="1200" b="0" i="0" u="none" strike="noStrike">
                          <a:solidFill>
                            <a:srgbClr val="000000"/>
                          </a:solidFill>
                          <a:effectLst/>
                          <a:latin typeface="Cambria" panose="02040503050406030204" pitchFamily="18" charset="0"/>
                        </a:rPr>
                        <a:t>2.50%</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CBCBCB"/>
                    </a:solidFill>
                  </a:tcPr>
                </a:tc>
                <a:tc>
                  <a:txBody>
                    <a:bodyPr/>
                    <a:lstStyle/>
                    <a:p>
                      <a:pPr algn="ctr" rtl="0" fontAlgn="ctr"/>
                      <a:r>
                        <a:rPr lang="en-IN" sz="1200" b="0" i="0" u="none" strike="noStrike">
                          <a:solidFill>
                            <a:srgbClr val="000000"/>
                          </a:solidFill>
                          <a:effectLst/>
                          <a:latin typeface="Cambria" panose="02040503050406030204" pitchFamily="18" charset="0"/>
                        </a:rPr>
                        <a:t>-</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CBCBCB"/>
                    </a:solidFill>
                  </a:tcPr>
                </a:tc>
                <a:tc>
                  <a:txBody>
                    <a:bodyPr/>
                    <a:lstStyle/>
                    <a:p>
                      <a:pPr algn="ctr" rtl="0" fontAlgn="ctr"/>
                      <a:r>
                        <a:rPr lang="en-IN" sz="1200" b="0" i="0" u="none" strike="noStrike">
                          <a:solidFill>
                            <a:srgbClr val="000000"/>
                          </a:solidFill>
                          <a:effectLst/>
                          <a:latin typeface="Cambria" panose="02040503050406030204" pitchFamily="18" charset="0"/>
                        </a:rPr>
                        <a:t>-</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CBCBCB"/>
                    </a:solidFill>
                  </a:tcPr>
                </a:tc>
                <a:extLst>
                  <a:ext uri="{0D108BD9-81ED-4DB2-BD59-A6C34878D82A}">
                    <a16:rowId xmlns:a16="http://schemas.microsoft.com/office/drawing/2014/main" val="2942702372"/>
                  </a:ext>
                </a:extLst>
              </a:tr>
              <a:tr h="420564">
                <a:tc>
                  <a:txBody>
                    <a:bodyPr/>
                    <a:lstStyle/>
                    <a:p>
                      <a:pPr algn="ctr" rtl="0" fontAlgn="ctr"/>
                      <a:r>
                        <a:rPr lang="en-IN" sz="1200" b="1" i="0" u="none" strike="noStrike">
                          <a:solidFill>
                            <a:srgbClr val="000000"/>
                          </a:solidFill>
                          <a:effectLst/>
                          <a:latin typeface="Cambria" panose="02040503050406030204" pitchFamily="18" charset="0"/>
                        </a:rPr>
                        <a:t>Hybrid</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E7E7E7"/>
                    </a:solidFill>
                  </a:tcPr>
                </a:tc>
                <a:tc>
                  <a:txBody>
                    <a:bodyPr/>
                    <a:lstStyle/>
                    <a:p>
                      <a:pPr algn="ctr" rtl="0" fontAlgn="ctr"/>
                      <a:r>
                        <a:rPr lang="en-IN" sz="1200" b="0" i="0" u="none" strike="noStrike">
                          <a:solidFill>
                            <a:srgbClr val="000000"/>
                          </a:solidFill>
                          <a:effectLst/>
                          <a:latin typeface="Cambria" panose="02040503050406030204" pitchFamily="18" charset="0"/>
                        </a:rPr>
                        <a:t>1.50%</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E7E7E7"/>
                    </a:solidFill>
                  </a:tcPr>
                </a:tc>
                <a:tc>
                  <a:txBody>
                    <a:bodyPr/>
                    <a:lstStyle/>
                    <a:p>
                      <a:pPr algn="ctr" rtl="0" fontAlgn="ctr"/>
                      <a:r>
                        <a:rPr lang="en-IN" sz="1200" b="0" i="0" u="none" strike="noStrike">
                          <a:solidFill>
                            <a:srgbClr val="000000"/>
                          </a:solidFill>
                          <a:effectLst/>
                          <a:latin typeface="Cambria" panose="02040503050406030204" pitchFamily="18" charset="0"/>
                        </a:rPr>
                        <a:t>15%</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E7E7E7"/>
                    </a:solidFill>
                  </a:tcPr>
                </a:tc>
                <a:tc>
                  <a:txBody>
                    <a:bodyPr/>
                    <a:lstStyle/>
                    <a:p>
                      <a:pPr algn="ctr" rtl="0" fontAlgn="ctr"/>
                      <a:r>
                        <a:rPr lang="en-IN" sz="1200" b="0" i="0" u="none" strike="noStrike">
                          <a:solidFill>
                            <a:srgbClr val="000000"/>
                          </a:solidFill>
                          <a:effectLst/>
                          <a:latin typeface="Cambria" panose="02040503050406030204" pitchFamily="18" charset="0"/>
                        </a:rPr>
                        <a:t>10%</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E7E7E7"/>
                    </a:solidFill>
                  </a:tcPr>
                </a:tc>
                <a:extLst>
                  <a:ext uri="{0D108BD9-81ED-4DB2-BD59-A6C34878D82A}">
                    <a16:rowId xmlns:a16="http://schemas.microsoft.com/office/drawing/2014/main" val="490392526"/>
                  </a:ext>
                </a:extLst>
              </a:tr>
            </a:tbl>
          </a:graphicData>
        </a:graphic>
      </p:graphicFrame>
      <p:graphicFrame>
        <p:nvGraphicFramePr>
          <p:cNvPr id="16" name="Table 15">
            <a:extLst>
              <a:ext uri="{FF2B5EF4-FFF2-40B4-BE49-F238E27FC236}">
                <a16:creationId xmlns:a16="http://schemas.microsoft.com/office/drawing/2014/main" id="{9DD348EF-727C-E412-D078-D5F9DCC24DC1}"/>
              </a:ext>
            </a:extLst>
          </p:cNvPr>
          <p:cNvGraphicFramePr>
            <a:graphicFrameLocks noGrp="1"/>
          </p:cNvGraphicFramePr>
          <p:nvPr>
            <p:extLst>
              <p:ext uri="{D42A27DB-BD31-4B8C-83A1-F6EECF244321}">
                <p14:modId xmlns:p14="http://schemas.microsoft.com/office/powerpoint/2010/main" val="2230358668"/>
              </p:ext>
            </p:extLst>
          </p:nvPr>
        </p:nvGraphicFramePr>
        <p:xfrm>
          <a:off x="4265868" y="4157671"/>
          <a:ext cx="4674436" cy="2382098"/>
        </p:xfrm>
        <a:graphic>
          <a:graphicData uri="http://schemas.openxmlformats.org/drawingml/2006/table">
            <a:tbl>
              <a:tblPr/>
              <a:tblGrid>
                <a:gridCol w="3115930">
                  <a:extLst>
                    <a:ext uri="{9D8B030D-6E8A-4147-A177-3AD203B41FA5}">
                      <a16:colId xmlns:a16="http://schemas.microsoft.com/office/drawing/2014/main" val="1858204494"/>
                    </a:ext>
                  </a:extLst>
                </a:gridCol>
                <a:gridCol w="1558506">
                  <a:extLst>
                    <a:ext uri="{9D8B030D-6E8A-4147-A177-3AD203B41FA5}">
                      <a16:colId xmlns:a16="http://schemas.microsoft.com/office/drawing/2014/main" val="3335769712"/>
                    </a:ext>
                  </a:extLst>
                </a:gridCol>
              </a:tblGrid>
              <a:tr h="344698">
                <a:tc>
                  <a:txBody>
                    <a:bodyPr/>
                    <a:lstStyle/>
                    <a:p>
                      <a:pPr algn="ctr" rtl="0" fontAlgn="ctr"/>
                      <a:r>
                        <a:rPr lang="en-US" sz="1300" b="1" i="0" u="none" strike="noStrike">
                          <a:solidFill>
                            <a:schemeClr val="bg1"/>
                          </a:solidFill>
                          <a:effectLst/>
                          <a:latin typeface="Cambria" panose="02040503050406030204" pitchFamily="18" charset="0"/>
                          <a:ea typeface="Cambria" panose="02040503050406030204" pitchFamily="18" charset="0"/>
                        </a:rPr>
                        <a:t>Top Sectors</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000000"/>
                    </a:solidFill>
                  </a:tcPr>
                </a:tc>
                <a:tc>
                  <a:txBody>
                    <a:bodyPr/>
                    <a:lstStyle/>
                    <a:p>
                      <a:pPr algn="ctr" rtl="0" fontAlgn="ctr"/>
                      <a:r>
                        <a:rPr lang="en-US" sz="1300" b="1" i="0" u="none" strike="noStrike">
                          <a:solidFill>
                            <a:schemeClr val="bg1"/>
                          </a:solidFill>
                          <a:effectLst/>
                          <a:latin typeface="Cambria" panose="02040503050406030204" pitchFamily="18" charset="0"/>
                          <a:ea typeface="Cambria" panose="02040503050406030204" pitchFamily="18" charset="0"/>
                        </a:rPr>
                        <a:t>Weight(%)</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000000"/>
                    </a:solidFill>
                  </a:tcPr>
                </a:tc>
                <a:extLst>
                  <a:ext uri="{0D108BD9-81ED-4DB2-BD59-A6C34878D82A}">
                    <a16:rowId xmlns:a16="http://schemas.microsoft.com/office/drawing/2014/main" val="2980041003"/>
                  </a:ext>
                </a:extLst>
              </a:tr>
              <a:tr h="407480">
                <a:tc>
                  <a:txBody>
                    <a:bodyPr/>
                    <a:lstStyle/>
                    <a:p>
                      <a:pPr algn="ctr" rtl="0" fontAlgn="ctr">
                        <a:buNone/>
                      </a:pPr>
                      <a:r>
                        <a:rPr lang="en-IN" sz="1300" b="0" i="0" u="none" strike="noStrike" dirty="0">
                          <a:solidFill>
                            <a:srgbClr val="000000"/>
                          </a:solidFill>
                          <a:effectLst/>
                          <a:latin typeface="Cambria" panose="02040503050406030204" pitchFamily="18" charset="0"/>
                          <a:ea typeface="Cambria" panose="02040503050406030204" pitchFamily="18" charset="0"/>
                        </a:rPr>
                        <a:t>Consumer Discretionary</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905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E7E7E7"/>
                    </a:solidFill>
                  </a:tcPr>
                </a:tc>
                <a:tc>
                  <a:txBody>
                    <a:bodyPr/>
                    <a:lstStyle/>
                    <a:p>
                      <a:pPr algn="ctr" fontAlgn="b">
                        <a:buNone/>
                      </a:pPr>
                      <a:r>
                        <a:rPr lang="en-IN" sz="1300" b="0" i="0" u="none" strike="noStrike">
                          <a:solidFill>
                            <a:srgbClr val="000000"/>
                          </a:solidFill>
                          <a:effectLst/>
                          <a:latin typeface="Cambria" panose="02040503050406030204" pitchFamily="18" charset="0"/>
                          <a:ea typeface="Cambria" panose="02040503050406030204" pitchFamily="18" charset="0"/>
                        </a:rPr>
                        <a:t>31.11%</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905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E7E7E7"/>
                    </a:solidFill>
                  </a:tcPr>
                </a:tc>
                <a:extLst>
                  <a:ext uri="{0D108BD9-81ED-4DB2-BD59-A6C34878D82A}">
                    <a16:rowId xmlns:a16="http://schemas.microsoft.com/office/drawing/2014/main" val="676873815"/>
                  </a:ext>
                </a:extLst>
              </a:tr>
              <a:tr h="407480">
                <a:tc>
                  <a:txBody>
                    <a:bodyPr/>
                    <a:lstStyle/>
                    <a:p>
                      <a:pPr algn="ctr" rtl="0" fontAlgn="ctr">
                        <a:buNone/>
                      </a:pPr>
                      <a:r>
                        <a:rPr lang="en-IN" sz="1300" b="0" i="0" u="none" strike="noStrike">
                          <a:solidFill>
                            <a:srgbClr val="000000"/>
                          </a:solidFill>
                          <a:effectLst/>
                          <a:latin typeface="Cambria" panose="02040503050406030204" pitchFamily="18" charset="0"/>
                          <a:ea typeface="Cambria" panose="02040503050406030204" pitchFamily="18" charset="0"/>
                        </a:rPr>
                        <a:t>Financials</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CBCBCB"/>
                    </a:solidFill>
                  </a:tcPr>
                </a:tc>
                <a:tc>
                  <a:txBody>
                    <a:bodyPr/>
                    <a:lstStyle/>
                    <a:p>
                      <a:pPr algn="ctr" fontAlgn="b">
                        <a:buNone/>
                      </a:pPr>
                      <a:r>
                        <a:rPr lang="en-IN" sz="1300" b="0" i="0" u="none" strike="noStrike">
                          <a:solidFill>
                            <a:srgbClr val="000000"/>
                          </a:solidFill>
                          <a:effectLst/>
                          <a:latin typeface="Cambria" panose="02040503050406030204" pitchFamily="18" charset="0"/>
                          <a:ea typeface="Cambria" panose="02040503050406030204" pitchFamily="18" charset="0"/>
                        </a:rPr>
                        <a:t>13.00%</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CBCBCB"/>
                    </a:solidFill>
                  </a:tcPr>
                </a:tc>
                <a:extLst>
                  <a:ext uri="{0D108BD9-81ED-4DB2-BD59-A6C34878D82A}">
                    <a16:rowId xmlns:a16="http://schemas.microsoft.com/office/drawing/2014/main" val="944867698"/>
                  </a:ext>
                </a:extLst>
              </a:tr>
              <a:tr h="407480">
                <a:tc>
                  <a:txBody>
                    <a:bodyPr/>
                    <a:lstStyle/>
                    <a:p>
                      <a:pPr algn="ctr" rtl="0" fontAlgn="ctr">
                        <a:buNone/>
                      </a:pPr>
                      <a:r>
                        <a:rPr lang="en-IN" sz="1300" b="0" i="0" u="none" strike="noStrike">
                          <a:solidFill>
                            <a:srgbClr val="000000"/>
                          </a:solidFill>
                          <a:effectLst/>
                          <a:latin typeface="Cambria" panose="02040503050406030204" pitchFamily="18" charset="0"/>
                          <a:ea typeface="Cambria" panose="02040503050406030204" pitchFamily="18" charset="0"/>
                        </a:rPr>
                        <a:t>Healthcare</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E7E7E7"/>
                    </a:solidFill>
                  </a:tcPr>
                </a:tc>
                <a:tc>
                  <a:txBody>
                    <a:bodyPr/>
                    <a:lstStyle/>
                    <a:p>
                      <a:pPr algn="ctr" fontAlgn="b">
                        <a:buNone/>
                      </a:pPr>
                      <a:r>
                        <a:rPr lang="en-IN" sz="1300" b="0" i="0" u="none" strike="noStrike">
                          <a:solidFill>
                            <a:srgbClr val="000000"/>
                          </a:solidFill>
                          <a:effectLst/>
                          <a:latin typeface="Cambria" panose="02040503050406030204" pitchFamily="18" charset="0"/>
                          <a:ea typeface="Cambria" panose="02040503050406030204" pitchFamily="18" charset="0"/>
                        </a:rPr>
                        <a:t>10.85%</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E7E7E7"/>
                    </a:solidFill>
                  </a:tcPr>
                </a:tc>
                <a:extLst>
                  <a:ext uri="{0D108BD9-81ED-4DB2-BD59-A6C34878D82A}">
                    <a16:rowId xmlns:a16="http://schemas.microsoft.com/office/drawing/2014/main" val="1675036852"/>
                  </a:ext>
                </a:extLst>
              </a:tr>
              <a:tr h="407480">
                <a:tc>
                  <a:txBody>
                    <a:bodyPr/>
                    <a:lstStyle/>
                    <a:p>
                      <a:pPr algn="ctr" rtl="0" fontAlgn="ctr">
                        <a:buNone/>
                      </a:pPr>
                      <a:r>
                        <a:rPr lang="en-IN" sz="1300" b="0" i="0" u="none" strike="noStrike">
                          <a:solidFill>
                            <a:srgbClr val="000000"/>
                          </a:solidFill>
                          <a:effectLst/>
                          <a:latin typeface="Cambria" panose="02040503050406030204" pitchFamily="18" charset="0"/>
                          <a:ea typeface="Cambria" panose="02040503050406030204" pitchFamily="18" charset="0"/>
                        </a:rPr>
                        <a:t>Industrials</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CBCBCB"/>
                    </a:solidFill>
                  </a:tcPr>
                </a:tc>
                <a:tc>
                  <a:txBody>
                    <a:bodyPr/>
                    <a:lstStyle/>
                    <a:p>
                      <a:pPr algn="ctr" fontAlgn="b">
                        <a:buNone/>
                      </a:pPr>
                      <a:r>
                        <a:rPr lang="en-IN" sz="1300" b="0" i="0" u="none" strike="noStrike">
                          <a:solidFill>
                            <a:srgbClr val="000000"/>
                          </a:solidFill>
                          <a:effectLst/>
                          <a:latin typeface="Cambria" panose="02040503050406030204" pitchFamily="18" charset="0"/>
                          <a:ea typeface="Cambria" panose="02040503050406030204" pitchFamily="18" charset="0"/>
                        </a:rPr>
                        <a:t>9.27%</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CBCBCB"/>
                    </a:solidFill>
                  </a:tcPr>
                </a:tc>
                <a:extLst>
                  <a:ext uri="{0D108BD9-81ED-4DB2-BD59-A6C34878D82A}">
                    <a16:rowId xmlns:a16="http://schemas.microsoft.com/office/drawing/2014/main" val="1340229658"/>
                  </a:ext>
                </a:extLst>
              </a:tr>
              <a:tr h="407480">
                <a:tc>
                  <a:txBody>
                    <a:bodyPr/>
                    <a:lstStyle/>
                    <a:p>
                      <a:pPr algn="ctr" rtl="0" fontAlgn="ctr">
                        <a:buNone/>
                      </a:pPr>
                      <a:r>
                        <a:rPr lang="en-IN" sz="1300" b="0" i="0" u="none" strike="noStrike">
                          <a:solidFill>
                            <a:srgbClr val="000000"/>
                          </a:solidFill>
                          <a:effectLst/>
                          <a:latin typeface="Cambria" panose="02040503050406030204" pitchFamily="18" charset="0"/>
                          <a:ea typeface="Cambria" panose="02040503050406030204" pitchFamily="18" charset="0"/>
                        </a:rPr>
                        <a:t>Telecom</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E7E7E7"/>
                    </a:solidFill>
                  </a:tcPr>
                </a:tc>
                <a:tc>
                  <a:txBody>
                    <a:bodyPr/>
                    <a:lstStyle/>
                    <a:p>
                      <a:pPr algn="ctr" fontAlgn="b">
                        <a:buNone/>
                      </a:pPr>
                      <a:r>
                        <a:rPr lang="en-IN" sz="1300" b="0" i="0" u="none" strike="noStrike" dirty="0">
                          <a:solidFill>
                            <a:srgbClr val="000000"/>
                          </a:solidFill>
                          <a:effectLst/>
                          <a:latin typeface="Cambria" panose="02040503050406030204" pitchFamily="18" charset="0"/>
                          <a:ea typeface="Cambria" panose="02040503050406030204" pitchFamily="18" charset="0"/>
                        </a:rPr>
                        <a:t>6.93%</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E7E7E7"/>
                    </a:solidFill>
                  </a:tcPr>
                </a:tc>
                <a:extLst>
                  <a:ext uri="{0D108BD9-81ED-4DB2-BD59-A6C34878D82A}">
                    <a16:rowId xmlns:a16="http://schemas.microsoft.com/office/drawing/2014/main" val="2240525368"/>
                  </a:ext>
                </a:extLst>
              </a:tr>
            </a:tbl>
          </a:graphicData>
        </a:graphic>
      </p:graphicFrame>
      <p:sp>
        <p:nvSpPr>
          <p:cNvPr id="3" name="TextBox 2">
            <a:extLst>
              <a:ext uri="{FF2B5EF4-FFF2-40B4-BE49-F238E27FC236}">
                <a16:creationId xmlns:a16="http://schemas.microsoft.com/office/drawing/2014/main" id="{57B9CE94-68EC-65FB-22A7-69652EDDF2E8}"/>
              </a:ext>
            </a:extLst>
          </p:cNvPr>
          <p:cNvSpPr txBox="1"/>
          <p:nvPr/>
        </p:nvSpPr>
        <p:spPr>
          <a:xfrm>
            <a:off x="9064543" y="5792948"/>
            <a:ext cx="2856816" cy="40011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000" b="0" i="1"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*performance as on July 31st, 2026.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000" b="0" i="1"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**no catch up</a:t>
            </a:r>
          </a:p>
        </p:txBody>
      </p:sp>
      <p:graphicFrame>
        <p:nvGraphicFramePr>
          <p:cNvPr id="12" name="Chart 11">
            <a:extLst>
              <a:ext uri="{FF2B5EF4-FFF2-40B4-BE49-F238E27FC236}">
                <a16:creationId xmlns:a16="http://schemas.microsoft.com/office/drawing/2014/main" id="{862D3E68-109C-87A5-98ED-07A4D7C3B022}"/>
              </a:ext>
            </a:extLst>
          </p:cNvPr>
          <p:cNvGraphicFramePr>
            <a:graphicFrameLocks/>
          </p:cNvGraphicFramePr>
          <p:nvPr>
            <p:extLst>
              <p:ext uri="{D42A27DB-BD31-4B8C-83A1-F6EECF244321}">
                <p14:modId xmlns:p14="http://schemas.microsoft.com/office/powerpoint/2010/main" val="3161546661"/>
              </p:ext>
            </p:extLst>
          </p:nvPr>
        </p:nvGraphicFramePr>
        <p:xfrm>
          <a:off x="9060049" y="1055696"/>
          <a:ext cx="2914496" cy="3108773"/>
        </p:xfrm>
        <a:graphic>
          <a:graphicData uri="http://schemas.openxmlformats.org/drawingml/2006/chart">
            <c:chart xmlns:c="http://schemas.openxmlformats.org/drawingml/2006/chart" xmlns:r="http://schemas.openxmlformats.org/officeDocument/2006/relationships" r:id="rId3"/>
          </a:graphicData>
        </a:graphic>
      </p:graphicFrame>
      <p:pic>
        <p:nvPicPr>
          <p:cNvPr id="10" name="Picture 9" descr="A white text on a black background&#10;&#10;AI-generated content may be incorrect.">
            <a:extLst>
              <a:ext uri="{FF2B5EF4-FFF2-40B4-BE49-F238E27FC236}">
                <a16:creationId xmlns:a16="http://schemas.microsoft.com/office/drawing/2014/main" id="{7BFEB3C3-AFED-7A54-2B4B-A2B77E42E2BA}"/>
              </a:ext>
            </a:extLst>
          </p:cNvPr>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a:off x="10362466" y="234062"/>
            <a:ext cx="1559328" cy="340260"/>
          </a:xfrm>
          <a:prstGeom prst="rect">
            <a:avLst/>
          </a:prstGeom>
        </p:spPr>
      </p:pic>
      <p:graphicFrame>
        <p:nvGraphicFramePr>
          <p:cNvPr id="7" name="Chart 6">
            <a:extLst>
              <a:ext uri="{FF2B5EF4-FFF2-40B4-BE49-F238E27FC236}">
                <a16:creationId xmlns:a16="http://schemas.microsoft.com/office/drawing/2014/main" id="{D49C30BB-FEC0-3D9B-2ABB-5742847CBC20}"/>
              </a:ext>
            </a:extLst>
          </p:cNvPr>
          <p:cNvGraphicFramePr>
            <a:graphicFrameLocks/>
          </p:cNvGraphicFramePr>
          <p:nvPr>
            <p:extLst>
              <p:ext uri="{D42A27DB-BD31-4B8C-83A1-F6EECF244321}">
                <p14:modId xmlns:p14="http://schemas.microsoft.com/office/powerpoint/2010/main" val="3362449679"/>
              </p:ext>
            </p:extLst>
          </p:nvPr>
        </p:nvGraphicFramePr>
        <p:xfrm>
          <a:off x="4265868" y="1038829"/>
          <a:ext cx="4674436" cy="3001657"/>
        </p:xfrm>
        <a:graphic>
          <a:graphicData uri="http://schemas.openxmlformats.org/drawingml/2006/chart">
            <c:chart xmlns:c="http://schemas.openxmlformats.org/drawingml/2006/chart" xmlns:r="http://schemas.openxmlformats.org/officeDocument/2006/relationships" r:id="rId5"/>
          </a:graphicData>
        </a:graphic>
      </p:graphicFrame>
    </p:spTree>
    <p:extLst>
      <p:ext uri="{BB962C8B-B14F-4D97-AF65-F5344CB8AC3E}">
        <p14:creationId xmlns:p14="http://schemas.microsoft.com/office/powerpoint/2010/main" val="1803118903"/>
      </p:ext>
    </p:extLst>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3"/>
          <p:cNvSpPr/>
          <p:nvPr/>
        </p:nvSpPr>
        <p:spPr>
          <a:xfrm>
            <a:off x="0" y="0"/>
            <a:ext cx="12192000" cy="821635"/>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 name="Title 1">
            <a:extLst>
              <a:ext uri="{FF2B5EF4-FFF2-40B4-BE49-F238E27FC236}">
                <a16:creationId xmlns:a16="http://schemas.microsoft.com/office/drawing/2014/main" id="{D5D14BE9-64D4-42CE-969F-9590C16A2F5F}"/>
              </a:ext>
            </a:extLst>
          </p:cNvPr>
          <p:cNvSpPr txBox="1">
            <a:spLocks/>
          </p:cNvSpPr>
          <p:nvPr/>
        </p:nvSpPr>
        <p:spPr>
          <a:xfrm>
            <a:off x="165475" y="106018"/>
            <a:ext cx="11007609" cy="630899"/>
          </a:xfrm>
          <a:prstGeom prst="rect">
            <a:avLst/>
          </a:prstGeom>
        </p:spPr>
        <p:txBody>
          <a:bodyPr vert="horz" lIns="91440" tIns="45720" rIns="91440" bIns="45720" rtlCol="0" anchor="ctr">
            <a:noAutofit/>
          </a:bodyPr>
          <a:lstStyle>
            <a:lvl1pPr algn="ctr" defTabSz="914400" rtl="0" eaLnBrk="1" latinLnBrk="0" hangingPunct="1">
              <a:lnSpc>
                <a:spcPct val="90000"/>
              </a:lnSpc>
              <a:spcBef>
                <a:spcPct val="0"/>
              </a:spcBef>
              <a:buNone/>
              <a:defRPr sz="6000" kern="1200">
                <a:solidFill>
                  <a:schemeClr val="tx1"/>
                </a:solidFill>
                <a:latin typeface="+mj-lt"/>
                <a:ea typeface="+mj-ea"/>
                <a:cs typeface="+mj-cs"/>
              </a:defRPr>
            </a:lvl1pPr>
          </a:lstStyle>
          <a:p>
            <a:pPr marL="0" marR="0" lvl="0" indent="0" algn="l" defTabSz="914400" rtl="0" eaLnBrk="1" fontAlgn="auto" latinLnBrk="0" hangingPunct="1">
              <a:lnSpc>
                <a:spcPct val="90000"/>
              </a:lnSpc>
              <a:spcBef>
                <a:spcPct val="0"/>
              </a:spcBef>
              <a:spcAft>
                <a:spcPts val="0"/>
              </a:spcAft>
              <a:buClrTx/>
              <a:buSzTx/>
              <a:buFontTx/>
              <a:buNone/>
              <a:tabLst/>
              <a:defRPr/>
            </a:pPr>
            <a:r>
              <a:rPr kumimoji="0" lang="en-US" sz="2800" b="1" i="0" u="none" strike="noStrike" kern="1200" cap="none" spc="0" normalizeH="0" baseline="0" noProof="0" dirty="0">
                <a:ln>
                  <a:noFill/>
                </a:ln>
                <a:solidFill>
                  <a:prstClr val="white"/>
                </a:solidFill>
                <a:effectLst/>
                <a:uLnTx/>
                <a:uFillTx/>
                <a:latin typeface="Cambria" panose="02040503050406030204" pitchFamily="18" charset="0"/>
                <a:ea typeface="Cambria" panose="02040503050406030204" pitchFamily="18" charset="0"/>
                <a:cs typeface="+mj-cs"/>
              </a:rPr>
              <a:t>Equity – Multi Cap PMS </a:t>
            </a:r>
          </a:p>
          <a:p>
            <a:pPr marL="0" marR="0" lvl="0" indent="0" algn="l" defTabSz="914400" rtl="0" eaLnBrk="1" fontAlgn="auto" latinLnBrk="0" hangingPunct="1">
              <a:lnSpc>
                <a:spcPct val="90000"/>
              </a:lnSpc>
              <a:spcBef>
                <a:spcPct val="0"/>
              </a:spcBef>
              <a:spcAft>
                <a:spcPts val="0"/>
              </a:spcAft>
              <a:buClrTx/>
              <a:buSzTx/>
              <a:buFontTx/>
              <a:buNone/>
              <a:tabLst/>
              <a:defRPr/>
            </a:pPr>
            <a:r>
              <a:rPr kumimoji="0" lang="en-US" sz="2800" b="1" i="0" u="none" strike="noStrike" kern="1200" cap="none" spc="0" normalizeH="0" baseline="0" noProof="0" dirty="0" err="1">
                <a:ln>
                  <a:noFill/>
                </a:ln>
                <a:solidFill>
                  <a:prstClr val="white"/>
                </a:solidFill>
                <a:effectLst/>
                <a:uLnTx/>
                <a:uFillTx/>
                <a:latin typeface="Cambria" panose="02040503050406030204" pitchFamily="18" charset="0"/>
                <a:ea typeface="Cambria" panose="02040503050406030204" pitchFamily="18" charset="0"/>
                <a:cs typeface="+mj-cs"/>
              </a:rPr>
              <a:t>Abakkus</a:t>
            </a:r>
            <a:r>
              <a:rPr kumimoji="0" lang="en-US" sz="2800" b="1" i="0" u="none" strike="noStrike" kern="1200" cap="none" spc="0" normalizeH="0" baseline="0" noProof="0" dirty="0">
                <a:ln>
                  <a:noFill/>
                </a:ln>
                <a:solidFill>
                  <a:prstClr val="white"/>
                </a:solidFill>
                <a:effectLst/>
                <a:uLnTx/>
                <a:uFillTx/>
                <a:latin typeface="Cambria" panose="02040503050406030204" pitchFamily="18" charset="0"/>
                <a:ea typeface="Cambria" panose="02040503050406030204" pitchFamily="18" charset="0"/>
                <a:cs typeface="+mj-cs"/>
              </a:rPr>
              <a:t> All Cap Approach</a:t>
            </a:r>
            <a:endParaRPr kumimoji="0" lang="en-IN" sz="2800" b="1" i="0" u="none" strike="noStrike" kern="1200" cap="none" spc="0" normalizeH="0" baseline="0" noProof="0" dirty="0">
              <a:ln>
                <a:noFill/>
              </a:ln>
              <a:solidFill>
                <a:prstClr val="white"/>
              </a:solidFill>
              <a:effectLst/>
              <a:uLnTx/>
              <a:uFillTx/>
              <a:latin typeface="Cambria" panose="02040503050406030204" pitchFamily="18" charset="0"/>
              <a:ea typeface="Cambria" panose="02040503050406030204" pitchFamily="18" charset="0"/>
              <a:cs typeface="+mj-cs"/>
            </a:endParaRPr>
          </a:p>
        </p:txBody>
      </p:sp>
      <p:sp>
        <p:nvSpPr>
          <p:cNvPr id="22" name="Rectangle 21"/>
          <p:cNvSpPr/>
          <p:nvPr/>
        </p:nvSpPr>
        <p:spPr>
          <a:xfrm>
            <a:off x="0" y="6613807"/>
            <a:ext cx="12192000" cy="235963"/>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aphicFrame>
        <p:nvGraphicFramePr>
          <p:cNvPr id="2" name="Table 2">
            <a:extLst>
              <a:ext uri="{FF2B5EF4-FFF2-40B4-BE49-F238E27FC236}">
                <a16:creationId xmlns:a16="http://schemas.microsoft.com/office/drawing/2014/main" id="{A0E88391-4530-5B8D-6918-E006259714FE}"/>
              </a:ext>
            </a:extLst>
          </p:cNvPr>
          <p:cNvGraphicFramePr>
            <a:graphicFrameLocks noGrp="1"/>
          </p:cNvGraphicFramePr>
          <p:nvPr>
            <p:extLst>
              <p:ext uri="{D42A27DB-BD31-4B8C-83A1-F6EECF244321}">
                <p14:modId xmlns:p14="http://schemas.microsoft.com/office/powerpoint/2010/main" val="1037397706"/>
              </p:ext>
            </p:extLst>
          </p:nvPr>
        </p:nvGraphicFramePr>
        <p:xfrm>
          <a:off x="189647" y="2981465"/>
          <a:ext cx="3998038" cy="2061020"/>
        </p:xfrm>
        <a:graphic>
          <a:graphicData uri="http://schemas.openxmlformats.org/drawingml/2006/table">
            <a:tbl>
              <a:tblPr firstRow="1" bandRow="1">
                <a:tableStyleId>{073A0DAA-6AF3-43AB-8588-CEC1D06C72B9}</a:tableStyleId>
              </a:tblPr>
              <a:tblGrid>
                <a:gridCol w="1802942">
                  <a:extLst>
                    <a:ext uri="{9D8B030D-6E8A-4147-A177-3AD203B41FA5}">
                      <a16:colId xmlns:a16="http://schemas.microsoft.com/office/drawing/2014/main" val="979919291"/>
                    </a:ext>
                  </a:extLst>
                </a:gridCol>
                <a:gridCol w="2195096">
                  <a:extLst>
                    <a:ext uri="{9D8B030D-6E8A-4147-A177-3AD203B41FA5}">
                      <a16:colId xmlns:a16="http://schemas.microsoft.com/office/drawing/2014/main" val="2728041260"/>
                    </a:ext>
                  </a:extLst>
                </a:gridCol>
              </a:tblGrid>
              <a:tr h="309153">
                <a:tc>
                  <a:txBody>
                    <a:bodyPr/>
                    <a:lstStyle/>
                    <a:p>
                      <a:r>
                        <a:rPr lang="en-US" sz="1200">
                          <a:latin typeface="Cambria" panose="02040503050406030204" pitchFamily="18" charset="0"/>
                          <a:ea typeface="Cambria" panose="02040503050406030204" pitchFamily="18" charset="0"/>
                        </a:rPr>
                        <a:t>Particulars</a:t>
                      </a:r>
                      <a:endParaRPr lang="en-IN" sz="1200">
                        <a:latin typeface="Cambria" panose="02040503050406030204" pitchFamily="18" charset="0"/>
                        <a:ea typeface="Cambria" panose="02040503050406030204" pitchFamily="18" charset="0"/>
                      </a:endParaRPr>
                    </a:p>
                  </a:txBody>
                  <a:tcPr anchor="ctr"/>
                </a:tc>
                <a:tc>
                  <a:txBody>
                    <a:bodyPr/>
                    <a:lstStyle/>
                    <a:p>
                      <a:pPr algn="ctr"/>
                      <a:r>
                        <a:rPr lang="en-US" sz="1200">
                          <a:latin typeface="Cambria" panose="02040503050406030204" pitchFamily="18" charset="0"/>
                          <a:ea typeface="Cambria" panose="02040503050406030204" pitchFamily="18" charset="0"/>
                        </a:rPr>
                        <a:t>Details</a:t>
                      </a:r>
                      <a:endParaRPr lang="en-IN" sz="1200">
                        <a:latin typeface="Cambria" panose="02040503050406030204" pitchFamily="18" charset="0"/>
                        <a:ea typeface="Cambria" panose="02040503050406030204" pitchFamily="18" charset="0"/>
                      </a:endParaRPr>
                    </a:p>
                  </a:txBody>
                  <a:tcPr anchor="ctr"/>
                </a:tc>
                <a:extLst>
                  <a:ext uri="{0D108BD9-81ED-4DB2-BD59-A6C34878D82A}">
                    <a16:rowId xmlns:a16="http://schemas.microsoft.com/office/drawing/2014/main" val="2509566197"/>
                  </a:ext>
                </a:extLst>
              </a:tr>
              <a:tr h="309153">
                <a:tc>
                  <a:txBody>
                    <a:bodyPr/>
                    <a:lstStyle/>
                    <a:p>
                      <a:r>
                        <a:rPr lang="en-US" sz="1200" b="1">
                          <a:latin typeface="Cambria" panose="02040503050406030204" pitchFamily="18" charset="0"/>
                          <a:ea typeface="Cambria" panose="02040503050406030204" pitchFamily="18" charset="0"/>
                        </a:rPr>
                        <a:t>AUM (INR </a:t>
                      </a:r>
                      <a:r>
                        <a:rPr lang="en-US" sz="1200" b="1" err="1">
                          <a:latin typeface="Cambria" panose="02040503050406030204" pitchFamily="18" charset="0"/>
                          <a:ea typeface="Cambria" panose="02040503050406030204" pitchFamily="18" charset="0"/>
                        </a:rPr>
                        <a:t>crs</a:t>
                      </a:r>
                      <a:r>
                        <a:rPr lang="en-US" sz="1200" b="1">
                          <a:latin typeface="Cambria" panose="02040503050406030204" pitchFamily="18" charset="0"/>
                          <a:ea typeface="Cambria" panose="02040503050406030204" pitchFamily="18" charset="0"/>
                        </a:rPr>
                        <a:t>)</a:t>
                      </a:r>
                      <a:endParaRPr lang="en-IN" sz="1200" b="1">
                        <a:latin typeface="Cambria" panose="02040503050406030204" pitchFamily="18" charset="0"/>
                        <a:ea typeface="Cambria" panose="02040503050406030204" pitchFamily="18" charset="0"/>
                      </a:endParaRPr>
                    </a:p>
                  </a:txBody>
                  <a:tcPr anchor="ctr"/>
                </a:tc>
                <a:tc>
                  <a:txBody>
                    <a:bodyPr/>
                    <a:lstStyle/>
                    <a:p>
                      <a:pPr algn="ctr"/>
                      <a:r>
                        <a:rPr lang="en-US" sz="1200" dirty="0">
                          <a:solidFill>
                            <a:schemeClr val="tx1"/>
                          </a:solidFill>
                          <a:latin typeface="Cambria" panose="02040503050406030204" pitchFamily="18" charset="0"/>
                          <a:ea typeface="Cambria" panose="02040503050406030204" pitchFamily="18" charset="0"/>
                        </a:rPr>
                        <a:t>~INR 7,769 Cr</a:t>
                      </a:r>
                      <a:endParaRPr lang="en-IN" sz="1200" dirty="0">
                        <a:solidFill>
                          <a:schemeClr val="tx1"/>
                        </a:solidFill>
                        <a:latin typeface="Cambria" panose="02040503050406030204" pitchFamily="18" charset="0"/>
                        <a:ea typeface="Cambria" panose="02040503050406030204" pitchFamily="18" charset="0"/>
                      </a:endParaRPr>
                    </a:p>
                  </a:txBody>
                  <a:tcPr anchor="ctr"/>
                </a:tc>
                <a:extLst>
                  <a:ext uri="{0D108BD9-81ED-4DB2-BD59-A6C34878D82A}">
                    <a16:rowId xmlns:a16="http://schemas.microsoft.com/office/drawing/2014/main" val="3085341055"/>
                  </a:ext>
                </a:extLst>
              </a:tr>
              <a:tr h="309153">
                <a:tc>
                  <a:txBody>
                    <a:bodyPr/>
                    <a:lstStyle/>
                    <a:p>
                      <a:r>
                        <a:rPr lang="en-US" sz="1200" b="1" dirty="0">
                          <a:latin typeface="Cambria" panose="02040503050406030204" pitchFamily="18" charset="0"/>
                          <a:ea typeface="Cambria" panose="02040503050406030204" pitchFamily="18" charset="0"/>
                        </a:rPr>
                        <a:t>Fund Manager</a:t>
                      </a:r>
                      <a:endParaRPr lang="en-IN" sz="1200" b="1" dirty="0">
                        <a:latin typeface="Cambria" panose="02040503050406030204" pitchFamily="18" charset="0"/>
                        <a:ea typeface="Cambria" panose="02040503050406030204" pitchFamily="18" charset="0"/>
                      </a:endParaRPr>
                    </a:p>
                  </a:txBody>
                  <a:tcPr anchor="ctr"/>
                </a:tc>
                <a:tc>
                  <a:txBody>
                    <a:bodyPr/>
                    <a:lstStyle/>
                    <a:p>
                      <a:pPr algn="ctr"/>
                      <a:r>
                        <a:rPr lang="en-US" sz="1200" dirty="0">
                          <a:latin typeface="Cambria" panose="02040503050406030204" pitchFamily="18" charset="0"/>
                          <a:ea typeface="Cambria" panose="02040503050406030204" pitchFamily="18" charset="0"/>
                        </a:rPr>
                        <a:t>Mr. Aman Chowhan</a:t>
                      </a:r>
                    </a:p>
                  </a:txBody>
                  <a:tcPr anchor="ctr"/>
                </a:tc>
                <a:extLst>
                  <a:ext uri="{0D108BD9-81ED-4DB2-BD59-A6C34878D82A}">
                    <a16:rowId xmlns:a16="http://schemas.microsoft.com/office/drawing/2014/main" val="4053942507"/>
                  </a:ext>
                </a:extLst>
              </a:tr>
              <a:tr h="309153">
                <a:tc>
                  <a:txBody>
                    <a:bodyPr/>
                    <a:lstStyle/>
                    <a:p>
                      <a:r>
                        <a:rPr lang="en-IN" sz="1200" b="1">
                          <a:latin typeface="Cambria" panose="02040503050406030204" pitchFamily="18" charset="0"/>
                          <a:ea typeface="Cambria" panose="02040503050406030204" pitchFamily="18" charset="0"/>
                        </a:rPr>
                        <a:t>No. of Stocks</a:t>
                      </a:r>
                    </a:p>
                  </a:txBody>
                  <a:tcPr anchor="ctr"/>
                </a:tc>
                <a:tc>
                  <a:txBody>
                    <a:bodyPr/>
                    <a:lstStyle/>
                    <a:p>
                      <a:pPr algn="ctr"/>
                      <a:r>
                        <a:rPr lang="en-US" sz="1200" dirty="0">
                          <a:latin typeface="Cambria" panose="02040503050406030204" pitchFamily="18" charset="0"/>
                          <a:ea typeface="Cambria" panose="02040503050406030204" pitchFamily="18" charset="0"/>
                        </a:rPr>
                        <a:t>25</a:t>
                      </a:r>
                      <a:r>
                        <a:rPr lang="en-IN" sz="1200" dirty="0">
                          <a:latin typeface="Cambria" panose="02040503050406030204" pitchFamily="18" charset="0"/>
                          <a:ea typeface="Cambria" panose="02040503050406030204" pitchFamily="18" charset="0"/>
                        </a:rPr>
                        <a:t>-30</a:t>
                      </a:r>
                    </a:p>
                  </a:txBody>
                  <a:tcPr anchor="ctr"/>
                </a:tc>
                <a:extLst>
                  <a:ext uri="{0D108BD9-81ED-4DB2-BD59-A6C34878D82A}">
                    <a16:rowId xmlns:a16="http://schemas.microsoft.com/office/drawing/2014/main" val="105553421"/>
                  </a:ext>
                </a:extLst>
              </a:tr>
              <a:tr h="309153">
                <a:tc>
                  <a:txBody>
                    <a:bodyPr/>
                    <a:lstStyle/>
                    <a:p>
                      <a:r>
                        <a:rPr lang="en-US" sz="1200" b="1">
                          <a:latin typeface="Cambria" panose="02040503050406030204" pitchFamily="18" charset="0"/>
                          <a:ea typeface="Cambria" panose="02040503050406030204" pitchFamily="18" charset="0"/>
                        </a:rPr>
                        <a:t>Inception Date</a:t>
                      </a:r>
                      <a:endParaRPr lang="en-IN" sz="1200" b="1">
                        <a:latin typeface="Cambria" panose="02040503050406030204" pitchFamily="18" charset="0"/>
                        <a:ea typeface="Cambria" panose="02040503050406030204" pitchFamily="18" charset="0"/>
                      </a:endParaRPr>
                    </a:p>
                  </a:txBody>
                  <a:tcPr anchor="ctr"/>
                </a:tc>
                <a:tc>
                  <a:txBody>
                    <a:bodyPr/>
                    <a:lstStyle/>
                    <a:p>
                      <a:pPr algn="ctr"/>
                      <a:r>
                        <a:rPr lang="en-IN" sz="1200">
                          <a:latin typeface="Cambria" panose="02040503050406030204" pitchFamily="18" charset="0"/>
                          <a:ea typeface="Cambria" panose="02040503050406030204" pitchFamily="18" charset="0"/>
                        </a:rPr>
                        <a:t>29 October 2020</a:t>
                      </a:r>
                    </a:p>
                  </a:txBody>
                  <a:tcPr anchor="ctr"/>
                </a:tc>
                <a:extLst>
                  <a:ext uri="{0D108BD9-81ED-4DB2-BD59-A6C34878D82A}">
                    <a16:rowId xmlns:a16="http://schemas.microsoft.com/office/drawing/2014/main" val="595497186"/>
                  </a:ext>
                </a:extLst>
              </a:tr>
              <a:tr h="515255">
                <a:tc>
                  <a:txBody>
                    <a:bodyPr/>
                    <a:lstStyle/>
                    <a:p>
                      <a:r>
                        <a:rPr lang="en-US" sz="1200" b="1">
                          <a:latin typeface="Cambria" panose="02040503050406030204" pitchFamily="18" charset="0"/>
                          <a:ea typeface="Cambria" panose="02040503050406030204" pitchFamily="18" charset="0"/>
                        </a:rPr>
                        <a:t>Exit Load</a:t>
                      </a:r>
                      <a:endParaRPr lang="en-IN" sz="1200" b="1">
                        <a:latin typeface="Cambria" panose="02040503050406030204" pitchFamily="18" charset="0"/>
                        <a:ea typeface="Cambria" panose="02040503050406030204" pitchFamily="18" charset="0"/>
                      </a:endParaRPr>
                    </a:p>
                  </a:txBody>
                  <a:tcPr anchor="ctr"/>
                </a:tc>
                <a:tc>
                  <a:txBody>
                    <a:bodyPr/>
                    <a:lstStyle/>
                    <a:p>
                      <a:pPr algn="ctr"/>
                      <a:r>
                        <a:rPr lang="en-US" sz="1200" dirty="0">
                          <a:latin typeface="Cambria" panose="02040503050406030204" pitchFamily="18" charset="0"/>
                          <a:ea typeface="Cambria" panose="02040503050406030204" pitchFamily="18" charset="0"/>
                        </a:rPr>
                        <a:t>0-12months: 1.5%</a:t>
                      </a:r>
                    </a:p>
                    <a:p>
                      <a:pPr algn="ctr"/>
                      <a:r>
                        <a:rPr lang="en-US" sz="1200" dirty="0">
                          <a:latin typeface="Cambria" panose="02040503050406030204" pitchFamily="18" charset="0"/>
                          <a:ea typeface="Cambria" panose="02040503050406030204" pitchFamily="18" charset="0"/>
                        </a:rPr>
                        <a:t>Post 12months: NIL</a:t>
                      </a:r>
                      <a:endParaRPr lang="en-IN" sz="1200" dirty="0">
                        <a:latin typeface="Cambria" panose="02040503050406030204" pitchFamily="18" charset="0"/>
                        <a:ea typeface="Cambria" panose="02040503050406030204" pitchFamily="18" charset="0"/>
                      </a:endParaRPr>
                    </a:p>
                  </a:txBody>
                  <a:tcPr anchor="ctr"/>
                </a:tc>
                <a:extLst>
                  <a:ext uri="{0D108BD9-81ED-4DB2-BD59-A6C34878D82A}">
                    <a16:rowId xmlns:a16="http://schemas.microsoft.com/office/drawing/2014/main" val="1990558997"/>
                  </a:ext>
                </a:extLst>
              </a:tr>
            </a:tbl>
          </a:graphicData>
        </a:graphic>
      </p:graphicFrame>
      <p:sp>
        <p:nvSpPr>
          <p:cNvPr id="9" name="TextBox 8"/>
          <p:cNvSpPr txBox="1"/>
          <p:nvPr/>
        </p:nvSpPr>
        <p:spPr>
          <a:xfrm>
            <a:off x="165475" y="977892"/>
            <a:ext cx="4022212" cy="1938992"/>
          </a:xfrm>
          <a:prstGeom prst="rect">
            <a:avLst/>
          </a:prstGeom>
          <a:noFill/>
          <a:ln>
            <a:solidFill>
              <a:schemeClr val="bg1">
                <a:lumMod val="85000"/>
              </a:schemeClr>
            </a:solidFill>
          </a:ln>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200" b="1" i="0"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rPr>
              <a:t>Investment Objective</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rPr>
              <a:t>Abakkus All Cap Approach (PMS) employs a benchmark-agnostic, all-cap strategy driven by fundamental, bottom-up research and its proprietary "MEETS" framework to identify undervalued growth companies. The fund focuses on generating alpha through patient, buy-and-hold investing, with a flexible approach across sectors and market caps. It avoids momentum chasing and credit risk, emphasizing a strict risk-reward discipline and robust portfolio diversification.</a:t>
            </a:r>
            <a:endParaRPr kumimoji="0" lang="en-IN" sz="1200" b="0" i="0"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endParaRPr>
          </a:p>
        </p:txBody>
      </p:sp>
      <p:sp>
        <p:nvSpPr>
          <p:cNvPr id="14" name="TextBox 13"/>
          <p:cNvSpPr txBox="1"/>
          <p:nvPr/>
        </p:nvSpPr>
        <p:spPr>
          <a:xfrm>
            <a:off x="8783782" y="4752977"/>
            <a:ext cx="2902229" cy="30777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400" b="1" i="0"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rPr>
              <a:t>Fees Structure</a:t>
            </a:r>
          </a:p>
        </p:txBody>
      </p:sp>
      <p:sp>
        <p:nvSpPr>
          <p:cNvPr id="15" name="TextBox 14"/>
          <p:cNvSpPr txBox="1"/>
          <p:nvPr/>
        </p:nvSpPr>
        <p:spPr>
          <a:xfrm>
            <a:off x="8803584" y="6036366"/>
            <a:ext cx="3105767" cy="553998"/>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000" b="0" i="1"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*performance as on July 31st, 2026.</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000" b="0" i="1"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**hybrid fee without catch up &amp; with annual high watermark</a:t>
            </a:r>
          </a:p>
        </p:txBody>
      </p:sp>
      <p:sp>
        <p:nvSpPr>
          <p:cNvPr id="18" name="Rectangle 17"/>
          <p:cNvSpPr/>
          <p:nvPr/>
        </p:nvSpPr>
        <p:spPr>
          <a:xfrm>
            <a:off x="0" y="808383"/>
            <a:ext cx="12192000" cy="45719"/>
          </a:xfrm>
          <a:prstGeom prst="rect">
            <a:avLst/>
          </a:prstGeom>
          <a:solidFill>
            <a:schemeClr val="bg1">
              <a:lumMod val="6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9" name="Slide Number Placeholder 18"/>
          <p:cNvSpPr>
            <a:spLocks noGrp="1"/>
          </p:cNvSpPr>
          <p:nvPr>
            <p:ph type="sldNum" sz="quarter" idx="12"/>
          </p:nvPr>
        </p:nvSpPr>
        <p:spPr>
          <a:xfrm>
            <a:off x="9448800" y="6549225"/>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1E62F875-1F54-4527-993B-FB1D0CCB3E02}" type="slidenum">
              <a:rPr kumimoji="0" lang="en-IN" sz="1200" b="1" i="0" u="none" strike="noStrike" kern="1200" cap="none" spc="0" normalizeH="0" baseline="0" noProof="0" smtClean="0">
                <a:ln>
                  <a:noFill/>
                </a:ln>
                <a:solidFill>
                  <a:prstClr val="white"/>
                </a:solidFill>
                <a:effectLst/>
                <a:uLnTx/>
                <a:uFillTx/>
                <a:latin typeface="Cambria" panose="02040503050406030204" pitchFamily="18" charset="0"/>
                <a:ea typeface="Cambria" panose="02040503050406030204" pitchFamily="18" charset="0"/>
                <a:cs typeface="+mn-cs"/>
              </a:rPr>
              <a:pPr marL="0" marR="0" lvl="0" indent="0" algn="r" defTabSz="914400" rtl="0" eaLnBrk="1" fontAlgn="auto" latinLnBrk="0" hangingPunct="1">
                <a:lnSpc>
                  <a:spcPct val="100000"/>
                </a:lnSpc>
                <a:spcBef>
                  <a:spcPts val="0"/>
                </a:spcBef>
                <a:spcAft>
                  <a:spcPts val="0"/>
                </a:spcAft>
                <a:buClrTx/>
                <a:buSzTx/>
                <a:buFontTx/>
                <a:buNone/>
                <a:tabLst/>
                <a:defRPr/>
              </a:pPr>
              <a:t>25</a:t>
            </a:fld>
            <a:endParaRPr kumimoji="0" lang="en-IN" sz="1200" b="1" i="0" u="none" strike="noStrike" kern="1200" cap="none" spc="0" normalizeH="0" baseline="0" noProof="0">
              <a:ln>
                <a:noFill/>
              </a:ln>
              <a:solidFill>
                <a:prstClr val="white"/>
              </a:solidFill>
              <a:effectLst/>
              <a:uLnTx/>
              <a:uFillTx/>
              <a:latin typeface="Cambria" panose="02040503050406030204" pitchFamily="18" charset="0"/>
              <a:ea typeface="Cambria" panose="02040503050406030204" pitchFamily="18" charset="0"/>
              <a:cs typeface="+mn-cs"/>
            </a:endParaRPr>
          </a:p>
        </p:txBody>
      </p:sp>
      <p:graphicFrame>
        <p:nvGraphicFramePr>
          <p:cNvPr id="17" name="Table 8">
            <a:extLst>
              <a:ext uri="{FF2B5EF4-FFF2-40B4-BE49-F238E27FC236}">
                <a16:creationId xmlns:a16="http://schemas.microsoft.com/office/drawing/2014/main" id="{0EC37C96-EDEE-F100-CFDF-A2F8C83D1CA0}"/>
              </a:ext>
            </a:extLst>
          </p:cNvPr>
          <p:cNvGraphicFramePr>
            <a:graphicFrameLocks noGrp="1"/>
          </p:cNvGraphicFramePr>
          <p:nvPr/>
        </p:nvGraphicFramePr>
        <p:xfrm>
          <a:off x="8875713" y="5046756"/>
          <a:ext cx="3183767" cy="1002720"/>
        </p:xfrm>
        <a:graphic>
          <a:graphicData uri="http://schemas.openxmlformats.org/drawingml/2006/table">
            <a:tbl>
              <a:tblPr firstRow="1" bandRow="1">
                <a:tableStyleId>{073A0DAA-6AF3-43AB-8588-CEC1D06C72B9}</a:tableStyleId>
              </a:tblPr>
              <a:tblGrid>
                <a:gridCol w="861845">
                  <a:extLst>
                    <a:ext uri="{9D8B030D-6E8A-4147-A177-3AD203B41FA5}">
                      <a16:colId xmlns:a16="http://schemas.microsoft.com/office/drawing/2014/main" val="3655427531"/>
                    </a:ext>
                  </a:extLst>
                </a:gridCol>
                <a:gridCol w="802105">
                  <a:extLst>
                    <a:ext uri="{9D8B030D-6E8A-4147-A177-3AD203B41FA5}">
                      <a16:colId xmlns:a16="http://schemas.microsoft.com/office/drawing/2014/main" val="1999429750"/>
                    </a:ext>
                  </a:extLst>
                </a:gridCol>
                <a:gridCol w="978569">
                  <a:extLst>
                    <a:ext uri="{9D8B030D-6E8A-4147-A177-3AD203B41FA5}">
                      <a16:colId xmlns:a16="http://schemas.microsoft.com/office/drawing/2014/main" val="3110234045"/>
                    </a:ext>
                  </a:extLst>
                </a:gridCol>
                <a:gridCol w="541248">
                  <a:extLst>
                    <a:ext uri="{9D8B030D-6E8A-4147-A177-3AD203B41FA5}">
                      <a16:colId xmlns:a16="http://schemas.microsoft.com/office/drawing/2014/main" val="2721265007"/>
                    </a:ext>
                  </a:extLst>
                </a:gridCol>
              </a:tblGrid>
              <a:tr h="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IN" sz="1100" b="1" i="0" u="none" strike="noStrike">
                          <a:solidFill>
                            <a:schemeClr val="bg1"/>
                          </a:solidFill>
                          <a:effectLst/>
                          <a:latin typeface="Cambria" panose="02040503050406030204" pitchFamily="18" charset="0"/>
                          <a:ea typeface="Cambria" panose="02040503050406030204" pitchFamily="18" charset="0"/>
                        </a:rPr>
                        <a:t>Fee</a:t>
                      </a:r>
                      <a:r>
                        <a:rPr lang="en-IN" sz="1100" b="1" i="0" u="none" strike="noStrike" baseline="0">
                          <a:solidFill>
                            <a:schemeClr val="bg1"/>
                          </a:solidFill>
                          <a:effectLst/>
                          <a:latin typeface="Cambria" panose="02040503050406030204" pitchFamily="18" charset="0"/>
                          <a:ea typeface="Cambria" panose="02040503050406030204" pitchFamily="18" charset="0"/>
                        </a:rPr>
                        <a:t> Structure</a:t>
                      </a:r>
                      <a:endParaRPr lang="en-IN" sz="1100" b="1" i="0" u="none" strike="noStrike">
                        <a:solidFill>
                          <a:schemeClr val="bg1"/>
                        </a:solidFill>
                        <a:effectLst/>
                        <a:latin typeface="Cambria" panose="02040503050406030204" pitchFamily="18" charset="0"/>
                        <a:ea typeface="Cambria" panose="02040503050406030204" pitchFamily="18" charset="0"/>
                      </a:endParaRPr>
                    </a:p>
                  </a:txBody>
                  <a:tcPr anchor="ctr"/>
                </a:tc>
                <a:tc>
                  <a:txBody>
                    <a:bodyPr/>
                    <a:lstStyle/>
                    <a:p>
                      <a:pPr algn="ctr" fontAlgn="ctr"/>
                      <a:r>
                        <a:rPr lang="en-IN" sz="1100" b="1" i="0" u="none" strike="noStrike">
                          <a:solidFill>
                            <a:schemeClr val="bg1"/>
                          </a:solidFill>
                          <a:effectLst/>
                          <a:latin typeface="Cambria" panose="02040503050406030204" pitchFamily="18" charset="0"/>
                          <a:ea typeface="Cambria" panose="02040503050406030204" pitchFamily="18" charset="0"/>
                        </a:rPr>
                        <a:t>Fixed</a:t>
                      </a:r>
                    </a:p>
                  </a:txBody>
                  <a:tcPr marL="9525" marR="9525" marT="9525" marB="0" anchor="ctr"/>
                </a:tc>
                <a:tc>
                  <a:txBody>
                    <a:bodyPr/>
                    <a:lstStyle/>
                    <a:p>
                      <a:pPr algn="ctr" fontAlgn="ctr"/>
                      <a:r>
                        <a:rPr lang="en-IN" sz="1100" b="1" i="0" u="none" strike="noStrike">
                          <a:solidFill>
                            <a:schemeClr val="bg1"/>
                          </a:solidFill>
                          <a:effectLst/>
                          <a:latin typeface="Cambria" panose="02040503050406030204" pitchFamily="18" charset="0"/>
                          <a:ea typeface="Cambria" panose="02040503050406030204" pitchFamily="18" charset="0"/>
                        </a:rPr>
                        <a:t>Performance</a:t>
                      </a:r>
                    </a:p>
                  </a:txBody>
                  <a:tcPr marL="9525" marR="9525" marT="9525" marB="0" anchor="ctr"/>
                </a:tc>
                <a:tc>
                  <a:txBody>
                    <a:bodyPr/>
                    <a:lstStyle/>
                    <a:p>
                      <a:pPr algn="ctr" fontAlgn="ctr"/>
                      <a:r>
                        <a:rPr lang="en-IN" sz="1100" b="1" i="0" u="none" strike="noStrike">
                          <a:solidFill>
                            <a:schemeClr val="bg1"/>
                          </a:solidFill>
                          <a:effectLst/>
                          <a:latin typeface="Cambria" panose="02040503050406030204" pitchFamily="18" charset="0"/>
                          <a:ea typeface="Cambria" panose="02040503050406030204" pitchFamily="18" charset="0"/>
                        </a:rPr>
                        <a:t>Hurdle</a:t>
                      </a:r>
                    </a:p>
                  </a:txBody>
                  <a:tcPr marL="9525" marR="9525" marT="9525" marB="0" anchor="ctr"/>
                </a:tc>
                <a:extLst>
                  <a:ext uri="{0D108BD9-81ED-4DB2-BD59-A6C34878D82A}">
                    <a16:rowId xmlns:a16="http://schemas.microsoft.com/office/drawing/2014/main" val="3419815612"/>
                  </a:ext>
                </a:extLst>
              </a:tr>
              <a:tr h="288000">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r>
                        <a:rPr lang="en-IN" sz="1100" b="1" i="0" u="none" strike="noStrike">
                          <a:solidFill>
                            <a:schemeClr val="tx1"/>
                          </a:solidFill>
                          <a:effectLst/>
                          <a:latin typeface="Cambria" panose="02040503050406030204" pitchFamily="18" charset="0"/>
                          <a:ea typeface="Cambria" panose="02040503050406030204" pitchFamily="18" charset="0"/>
                        </a:rPr>
                        <a:t>Fixed</a:t>
                      </a:r>
                    </a:p>
                  </a:txBody>
                  <a:tcPr marL="9525" marR="9525" marT="9525" marB="0" anchor="ctr"/>
                </a:tc>
                <a:tc>
                  <a:txBody>
                    <a:bodyPr/>
                    <a:lstStyle/>
                    <a:p>
                      <a:pPr algn="ctr" fontAlgn="ctr"/>
                      <a:r>
                        <a:rPr lang="en-IN" sz="1100" b="0" i="0" u="none" strike="noStrike">
                          <a:solidFill>
                            <a:schemeClr val="tx1"/>
                          </a:solidFill>
                          <a:effectLst/>
                          <a:latin typeface="Cambria" panose="02040503050406030204" pitchFamily="18" charset="0"/>
                          <a:ea typeface="Cambria" panose="02040503050406030204" pitchFamily="18" charset="0"/>
                        </a:rPr>
                        <a:t>2.50%p.a.</a:t>
                      </a:r>
                    </a:p>
                  </a:txBody>
                  <a:tcPr marL="9525" marR="9525" marT="9525" marB="0" anchor="ctr"/>
                </a:tc>
                <a:tc>
                  <a:txBody>
                    <a:bodyPr/>
                    <a:lstStyle/>
                    <a:p>
                      <a:pPr algn="ctr" fontAlgn="ctr"/>
                      <a:r>
                        <a:rPr lang="en-IN" sz="1100" b="0" i="0" u="none" strike="noStrike">
                          <a:solidFill>
                            <a:schemeClr val="tx1"/>
                          </a:solidFill>
                          <a:effectLst/>
                          <a:latin typeface="Cambria" panose="02040503050406030204" pitchFamily="18" charset="0"/>
                          <a:ea typeface="Cambria" panose="02040503050406030204" pitchFamily="18" charset="0"/>
                        </a:rPr>
                        <a:t>-</a:t>
                      </a:r>
                    </a:p>
                  </a:txBody>
                  <a:tcPr marL="9525" marR="9525" marT="9525" marB="0" anchor="ctr"/>
                </a:tc>
                <a:tc>
                  <a:txBody>
                    <a:bodyPr/>
                    <a:lstStyle/>
                    <a:p>
                      <a:pPr algn="ctr" fontAlgn="ctr"/>
                      <a:r>
                        <a:rPr lang="en-IN" sz="1100" b="0" i="0" u="none" strike="noStrike">
                          <a:solidFill>
                            <a:schemeClr val="tx1"/>
                          </a:solidFill>
                          <a:effectLst/>
                          <a:latin typeface="Cambria" panose="02040503050406030204" pitchFamily="18" charset="0"/>
                          <a:ea typeface="Cambria" panose="02040503050406030204" pitchFamily="18" charset="0"/>
                        </a:rPr>
                        <a:t>-</a:t>
                      </a:r>
                    </a:p>
                  </a:txBody>
                  <a:tcPr marL="9525" marR="9525" marT="9525" marB="0" anchor="ctr"/>
                </a:tc>
                <a:extLst>
                  <a:ext uri="{0D108BD9-81ED-4DB2-BD59-A6C34878D82A}">
                    <a16:rowId xmlns:a16="http://schemas.microsoft.com/office/drawing/2014/main" val="1593328609"/>
                  </a:ext>
                </a:extLst>
              </a:tr>
              <a:tr h="288000">
                <a:tc>
                  <a:txBody>
                    <a:bodyPr/>
                    <a:lstStyle/>
                    <a:p>
                      <a:pPr algn="ctr" fontAlgn="b"/>
                      <a:r>
                        <a:rPr lang="en-IN" sz="1100" b="1" i="0" u="none" strike="noStrike">
                          <a:solidFill>
                            <a:schemeClr val="tx1"/>
                          </a:solidFill>
                          <a:effectLst/>
                          <a:latin typeface="Cambria" panose="02040503050406030204" pitchFamily="18" charset="0"/>
                          <a:ea typeface="Cambria" panose="02040503050406030204" pitchFamily="18" charset="0"/>
                        </a:rPr>
                        <a:t>Hybrid</a:t>
                      </a:r>
                    </a:p>
                  </a:txBody>
                  <a:tcPr marL="9525" marR="9525" marT="9525" marB="0" anchor="ctr"/>
                </a:tc>
                <a:tc>
                  <a:txBody>
                    <a:bodyPr/>
                    <a:lstStyle/>
                    <a:p>
                      <a:pPr algn="ctr" fontAlgn="ctr"/>
                      <a:r>
                        <a:rPr lang="en-IN" sz="1100" b="0" i="0" u="none" strike="noStrike">
                          <a:solidFill>
                            <a:schemeClr val="tx1"/>
                          </a:solidFill>
                          <a:effectLst/>
                          <a:latin typeface="Cambria" panose="02040503050406030204" pitchFamily="18" charset="0"/>
                          <a:ea typeface="Cambria" panose="02040503050406030204" pitchFamily="18" charset="0"/>
                        </a:rPr>
                        <a:t>1.75%p.a.</a:t>
                      </a:r>
                    </a:p>
                  </a:txBody>
                  <a:tcPr marL="9525" marR="9525" marT="9525" marB="0" anchor="ctr"/>
                </a:tc>
                <a:tc>
                  <a:txBody>
                    <a:bodyPr/>
                    <a:lstStyle/>
                    <a:p>
                      <a:pPr algn="ctr" fontAlgn="ctr"/>
                      <a:r>
                        <a:rPr lang="en-IN" sz="1100" b="0" i="0" u="none" strike="noStrike" dirty="0">
                          <a:solidFill>
                            <a:schemeClr val="tx1"/>
                          </a:solidFill>
                          <a:effectLst/>
                          <a:latin typeface="Cambria" panose="02040503050406030204" pitchFamily="18" charset="0"/>
                          <a:ea typeface="Cambria" panose="02040503050406030204" pitchFamily="18" charset="0"/>
                        </a:rPr>
                        <a:t>15%</a:t>
                      </a:r>
                    </a:p>
                  </a:txBody>
                  <a:tcPr marL="9525" marR="9525" marT="9525" marB="0" anchor="ctr"/>
                </a:tc>
                <a:tc>
                  <a:txBody>
                    <a:bodyPr/>
                    <a:lstStyle/>
                    <a:p>
                      <a:pPr algn="ctr" fontAlgn="ctr"/>
                      <a:r>
                        <a:rPr lang="en-IN" sz="1100" b="0" i="0" u="none" strike="noStrike" dirty="0">
                          <a:solidFill>
                            <a:schemeClr val="tx1"/>
                          </a:solidFill>
                          <a:effectLst/>
                          <a:latin typeface="Cambria" panose="02040503050406030204" pitchFamily="18" charset="0"/>
                          <a:ea typeface="Cambria" panose="02040503050406030204" pitchFamily="18" charset="0"/>
                        </a:rPr>
                        <a:t>9%</a:t>
                      </a:r>
                    </a:p>
                  </a:txBody>
                  <a:tcPr marL="9525" marR="9525" marT="9525" marB="0" anchor="ctr"/>
                </a:tc>
                <a:extLst>
                  <a:ext uri="{0D108BD9-81ED-4DB2-BD59-A6C34878D82A}">
                    <a16:rowId xmlns:a16="http://schemas.microsoft.com/office/drawing/2014/main" val="918766262"/>
                  </a:ext>
                </a:extLst>
              </a:tr>
            </a:tbl>
          </a:graphicData>
        </a:graphic>
      </p:graphicFrame>
      <p:graphicFrame>
        <p:nvGraphicFramePr>
          <p:cNvPr id="8" name="Chart 7">
            <a:extLst>
              <a:ext uri="{FF2B5EF4-FFF2-40B4-BE49-F238E27FC236}">
                <a16:creationId xmlns:a16="http://schemas.microsoft.com/office/drawing/2014/main" id="{90D242B2-9F3B-C80A-E2B7-24453C334B83}"/>
              </a:ext>
            </a:extLst>
          </p:cNvPr>
          <p:cNvGraphicFramePr>
            <a:graphicFrameLocks/>
          </p:cNvGraphicFramePr>
          <p:nvPr>
            <p:extLst>
              <p:ext uri="{D42A27DB-BD31-4B8C-83A1-F6EECF244321}">
                <p14:modId xmlns:p14="http://schemas.microsoft.com/office/powerpoint/2010/main" val="19152128"/>
              </p:ext>
            </p:extLst>
          </p:nvPr>
        </p:nvGraphicFramePr>
        <p:xfrm>
          <a:off x="177562" y="5110480"/>
          <a:ext cx="3998038" cy="1435334"/>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10" name="Chart 9">
            <a:extLst>
              <a:ext uri="{FF2B5EF4-FFF2-40B4-BE49-F238E27FC236}">
                <a16:creationId xmlns:a16="http://schemas.microsoft.com/office/drawing/2014/main" id="{15AA0190-AC31-D951-E5F2-C3ECCF68E9C4}"/>
              </a:ext>
            </a:extLst>
          </p:cNvPr>
          <p:cNvGraphicFramePr>
            <a:graphicFrameLocks/>
          </p:cNvGraphicFramePr>
          <p:nvPr>
            <p:extLst>
              <p:ext uri="{D42A27DB-BD31-4B8C-83A1-F6EECF244321}">
                <p14:modId xmlns:p14="http://schemas.microsoft.com/office/powerpoint/2010/main" val="930939884"/>
              </p:ext>
            </p:extLst>
          </p:nvPr>
        </p:nvGraphicFramePr>
        <p:xfrm>
          <a:off x="4304372" y="969030"/>
          <a:ext cx="4463368" cy="2780486"/>
        </p:xfrm>
        <a:graphic>
          <a:graphicData uri="http://schemas.openxmlformats.org/drawingml/2006/chart">
            <c:chart xmlns:c="http://schemas.openxmlformats.org/drawingml/2006/chart" xmlns:r="http://schemas.openxmlformats.org/officeDocument/2006/relationships" r:id="rId3"/>
          </a:graphicData>
        </a:graphic>
      </p:graphicFrame>
      <p:pic>
        <p:nvPicPr>
          <p:cNvPr id="7" name="Picture 6" descr="A white text on a black background  AI-generated content may be incorrect.">
            <a:extLst>
              <a:ext uri="{FF2B5EF4-FFF2-40B4-BE49-F238E27FC236}">
                <a16:creationId xmlns:a16="http://schemas.microsoft.com/office/drawing/2014/main" id="{1BED8ADB-1AC7-A7CC-F347-86A2726358EE}"/>
              </a:ext>
            </a:extLst>
          </p:cNvPr>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a:off x="10362466" y="234062"/>
            <a:ext cx="1559328" cy="340260"/>
          </a:xfrm>
          <a:prstGeom prst="rect">
            <a:avLst/>
          </a:prstGeom>
        </p:spPr>
      </p:pic>
      <p:graphicFrame>
        <p:nvGraphicFramePr>
          <p:cNvPr id="11" name="Table 10">
            <a:extLst>
              <a:ext uri="{FF2B5EF4-FFF2-40B4-BE49-F238E27FC236}">
                <a16:creationId xmlns:a16="http://schemas.microsoft.com/office/drawing/2014/main" id="{B8DD6E12-8E58-9F37-E429-B37A3B2283FF}"/>
              </a:ext>
            </a:extLst>
          </p:cNvPr>
          <p:cNvGraphicFramePr>
            <a:graphicFrameLocks noGrp="1"/>
          </p:cNvGraphicFramePr>
          <p:nvPr>
            <p:extLst>
              <p:ext uri="{D42A27DB-BD31-4B8C-83A1-F6EECF244321}">
                <p14:modId xmlns:p14="http://schemas.microsoft.com/office/powerpoint/2010/main" val="2163203502"/>
              </p:ext>
            </p:extLst>
          </p:nvPr>
        </p:nvGraphicFramePr>
        <p:xfrm>
          <a:off x="4290151" y="3866699"/>
          <a:ext cx="4475812" cy="2629234"/>
        </p:xfrm>
        <a:graphic>
          <a:graphicData uri="http://schemas.openxmlformats.org/drawingml/2006/table">
            <a:tbl>
              <a:tblPr firstRow="1" bandRow="1"/>
              <a:tblGrid>
                <a:gridCol w="3052758">
                  <a:extLst>
                    <a:ext uri="{9D8B030D-6E8A-4147-A177-3AD203B41FA5}">
                      <a16:colId xmlns:a16="http://schemas.microsoft.com/office/drawing/2014/main" val="1416440599"/>
                    </a:ext>
                  </a:extLst>
                </a:gridCol>
                <a:gridCol w="1423054">
                  <a:extLst>
                    <a:ext uri="{9D8B030D-6E8A-4147-A177-3AD203B41FA5}">
                      <a16:colId xmlns:a16="http://schemas.microsoft.com/office/drawing/2014/main" val="1989768022"/>
                    </a:ext>
                  </a:extLst>
                </a:gridCol>
              </a:tblGrid>
              <a:tr h="254864">
                <a:tc>
                  <a:txBody>
                    <a:bodyPr/>
                    <a:lstStyle/>
                    <a:p>
                      <a:pPr algn="ctr" rtl="0" fontAlgn="ctr"/>
                      <a:r>
                        <a:rPr lang="en-IN" sz="1400" b="1" i="0" u="none" strike="noStrike">
                          <a:solidFill>
                            <a:srgbClr val="FFFFFF"/>
                          </a:solidFill>
                          <a:effectLst/>
                          <a:latin typeface="Cambria" panose="02040503050406030204" pitchFamily="18" charset="0"/>
                          <a:ea typeface="Cambria" panose="02040503050406030204" pitchFamily="18" charset="0"/>
                        </a:rPr>
                        <a:t>Top Sectors</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000000"/>
                    </a:solidFill>
                  </a:tcPr>
                </a:tc>
                <a:tc>
                  <a:txBody>
                    <a:bodyPr/>
                    <a:lstStyle/>
                    <a:p>
                      <a:pPr algn="ctr" rtl="0" fontAlgn="ctr"/>
                      <a:r>
                        <a:rPr lang="en-US" sz="1400" b="1" i="0" u="none" strike="noStrike">
                          <a:solidFill>
                            <a:srgbClr val="FFFFFF"/>
                          </a:solidFill>
                          <a:effectLst/>
                          <a:latin typeface="Cambria" panose="02040503050406030204" pitchFamily="18" charset="0"/>
                          <a:ea typeface="Cambria" panose="02040503050406030204" pitchFamily="18" charset="0"/>
                        </a:rPr>
                        <a:t>Allocation %</a:t>
                      </a:r>
                      <a:endParaRPr lang="en-IN" sz="1400" b="1" i="0" u="none" strike="noStrike">
                        <a:solidFill>
                          <a:srgbClr val="FFFFFF"/>
                        </a:solidFill>
                        <a:effectLst/>
                        <a:latin typeface="Cambria" panose="02040503050406030204" pitchFamily="18" charset="0"/>
                        <a:ea typeface="Cambria" panose="02040503050406030204" pitchFamily="18" charset="0"/>
                      </a:endParaRP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000000"/>
                    </a:solidFill>
                  </a:tcPr>
                </a:tc>
                <a:extLst>
                  <a:ext uri="{0D108BD9-81ED-4DB2-BD59-A6C34878D82A}">
                    <a16:rowId xmlns:a16="http://schemas.microsoft.com/office/drawing/2014/main" val="896081867"/>
                  </a:ext>
                </a:extLst>
              </a:tr>
              <a:tr h="237437">
                <a:tc>
                  <a:txBody>
                    <a:bodyPr/>
                    <a:lstStyle/>
                    <a:p>
                      <a:pPr algn="ctr" fontAlgn="b">
                        <a:buNone/>
                      </a:pPr>
                      <a:r>
                        <a:rPr lang="en-IN" sz="1300" b="0" i="0" u="none" strike="noStrike" dirty="0">
                          <a:solidFill>
                            <a:srgbClr val="000000"/>
                          </a:solidFill>
                          <a:effectLst/>
                          <a:latin typeface="Cambria" panose="02040503050406030204" pitchFamily="18" charset="0"/>
                          <a:ea typeface="Cambria" panose="02040503050406030204" pitchFamily="18" charset="0"/>
                        </a:rPr>
                        <a:t>Industrials</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905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CBCBCB"/>
                    </a:solidFill>
                  </a:tcPr>
                </a:tc>
                <a:tc>
                  <a:txBody>
                    <a:bodyPr/>
                    <a:lstStyle/>
                    <a:p>
                      <a:pPr algn="ctr" fontAlgn="b">
                        <a:buNone/>
                      </a:pPr>
                      <a:r>
                        <a:rPr lang="en-IN" sz="1300" b="0" i="0" u="none" strike="noStrike">
                          <a:solidFill>
                            <a:srgbClr val="000000"/>
                          </a:solidFill>
                          <a:effectLst/>
                          <a:latin typeface="Cambria" panose="02040503050406030204" pitchFamily="18" charset="0"/>
                          <a:ea typeface="Cambria" panose="02040503050406030204" pitchFamily="18" charset="0"/>
                        </a:rPr>
                        <a:t>15.95%</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905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CBCBCB"/>
                    </a:solidFill>
                  </a:tcPr>
                </a:tc>
                <a:extLst>
                  <a:ext uri="{0D108BD9-81ED-4DB2-BD59-A6C34878D82A}">
                    <a16:rowId xmlns:a16="http://schemas.microsoft.com/office/drawing/2014/main" val="2963132833"/>
                  </a:ext>
                </a:extLst>
              </a:tr>
              <a:tr h="237437">
                <a:tc>
                  <a:txBody>
                    <a:bodyPr/>
                    <a:lstStyle/>
                    <a:p>
                      <a:pPr algn="ctr" fontAlgn="b">
                        <a:buNone/>
                      </a:pPr>
                      <a:r>
                        <a:rPr lang="en-IN" sz="1300" b="0" i="0" u="none" strike="noStrike" dirty="0">
                          <a:solidFill>
                            <a:srgbClr val="000000"/>
                          </a:solidFill>
                          <a:effectLst/>
                          <a:latin typeface="Cambria" panose="02040503050406030204" pitchFamily="18" charset="0"/>
                          <a:ea typeface="Cambria" panose="02040503050406030204" pitchFamily="18" charset="0"/>
                        </a:rPr>
                        <a:t>Banks</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bg1">
                        <a:lumMod val="95000"/>
                      </a:schemeClr>
                    </a:solidFill>
                  </a:tcPr>
                </a:tc>
                <a:tc>
                  <a:txBody>
                    <a:bodyPr/>
                    <a:lstStyle/>
                    <a:p>
                      <a:pPr algn="ctr" fontAlgn="b">
                        <a:buNone/>
                      </a:pPr>
                      <a:r>
                        <a:rPr lang="en-IN" sz="1300" b="0" i="0" u="none" strike="noStrike" dirty="0">
                          <a:solidFill>
                            <a:srgbClr val="000000"/>
                          </a:solidFill>
                          <a:effectLst/>
                          <a:latin typeface="Cambria" panose="02040503050406030204" pitchFamily="18" charset="0"/>
                          <a:ea typeface="Cambria" panose="02040503050406030204" pitchFamily="18" charset="0"/>
                        </a:rPr>
                        <a:t>15.48%</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3519188640"/>
                  </a:ext>
                </a:extLst>
              </a:tr>
              <a:tr h="237437">
                <a:tc>
                  <a:txBody>
                    <a:bodyPr/>
                    <a:lstStyle/>
                    <a:p>
                      <a:pPr algn="ctr" fontAlgn="b">
                        <a:buNone/>
                      </a:pPr>
                      <a:r>
                        <a:rPr lang="en-IN" sz="1300" b="0" i="0" u="none" strike="noStrike">
                          <a:solidFill>
                            <a:srgbClr val="000000"/>
                          </a:solidFill>
                          <a:effectLst/>
                          <a:latin typeface="Cambria" panose="02040503050406030204" pitchFamily="18" charset="0"/>
                          <a:ea typeface="Cambria" panose="02040503050406030204" pitchFamily="18" charset="0"/>
                        </a:rPr>
                        <a:t>NBFC</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CBCBCB"/>
                    </a:solidFill>
                  </a:tcPr>
                </a:tc>
                <a:tc>
                  <a:txBody>
                    <a:bodyPr/>
                    <a:lstStyle/>
                    <a:p>
                      <a:pPr algn="ctr" fontAlgn="b">
                        <a:buNone/>
                      </a:pPr>
                      <a:r>
                        <a:rPr lang="en-IN" sz="1300" b="0" i="0" u="none" strike="noStrike">
                          <a:solidFill>
                            <a:srgbClr val="000000"/>
                          </a:solidFill>
                          <a:effectLst/>
                          <a:latin typeface="Cambria" panose="02040503050406030204" pitchFamily="18" charset="0"/>
                          <a:ea typeface="Cambria" panose="02040503050406030204" pitchFamily="18" charset="0"/>
                        </a:rPr>
                        <a:t>11.14%</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CBCBCB"/>
                    </a:solidFill>
                  </a:tcPr>
                </a:tc>
                <a:extLst>
                  <a:ext uri="{0D108BD9-81ED-4DB2-BD59-A6C34878D82A}">
                    <a16:rowId xmlns:a16="http://schemas.microsoft.com/office/drawing/2014/main" val="1029463180"/>
                  </a:ext>
                </a:extLst>
              </a:tr>
              <a:tr h="237437">
                <a:tc>
                  <a:txBody>
                    <a:bodyPr/>
                    <a:lstStyle/>
                    <a:p>
                      <a:pPr algn="ctr" fontAlgn="b">
                        <a:buNone/>
                      </a:pPr>
                      <a:r>
                        <a:rPr lang="en-IN" sz="1300" b="0" i="0" u="none" strike="noStrike" dirty="0">
                          <a:solidFill>
                            <a:srgbClr val="000000"/>
                          </a:solidFill>
                          <a:effectLst/>
                          <a:latin typeface="Cambria" panose="02040503050406030204" pitchFamily="18" charset="0"/>
                          <a:ea typeface="Cambria" panose="02040503050406030204" pitchFamily="18" charset="0"/>
                        </a:rPr>
                        <a:t>Commodities</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bg1">
                        <a:lumMod val="95000"/>
                      </a:schemeClr>
                    </a:solidFill>
                  </a:tcPr>
                </a:tc>
                <a:tc>
                  <a:txBody>
                    <a:bodyPr/>
                    <a:lstStyle/>
                    <a:p>
                      <a:pPr algn="ctr" fontAlgn="b">
                        <a:buNone/>
                      </a:pPr>
                      <a:r>
                        <a:rPr lang="en-IN" sz="1300" b="0" i="0" u="none" strike="noStrike" dirty="0">
                          <a:solidFill>
                            <a:srgbClr val="000000"/>
                          </a:solidFill>
                          <a:effectLst/>
                          <a:latin typeface="Cambria" panose="02040503050406030204" pitchFamily="18" charset="0"/>
                          <a:ea typeface="Cambria" panose="02040503050406030204" pitchFamily="18" charset="0"/>
                        </a:rPr>
                        <a:t>10.79%</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3356924760"/>
                  </a:ext>
                </a:extLst>
              </a:tr>
              <a:tr h="237437">
                <a:tc>
                  <a:txBody>
                    <a:bodyPr/>
                    <a:lstStyle/>
                    <a:p>
                      <a:pPr algn="ctr" fontAlgn="b">
                        <a:buNone/>
                      </a:pPr>
                      <a:r>
                        <a:rPr lang="en-IN" sz="1300" b="0" i="0" u="none" strike="noStrike" dirty="0">
                          <a:solidFill>
                            <a:srgbClr val="000000"/>
                          </a:solidFill>
                          <a:effectLst/>
                          <a:latin typeface="Cambria" panose="02040503050406030204" pitchFamily="18" charset="0"/>
                          <a:ea typeface="Cambria" panose="02040503050406030204" pitchFamily="18" charset="0"/>
                        </a:rPr>
                        <a:t>Health Care</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CBCBCB"/>
                    </a:solidFill>
                  </a:tcPr>
                </a:tc>
                <a:tc>
                  <a:txBody>
                    <a:bodyPr/>
                    <a:lstStyle/>
                    <a:p>
                      <a:pPr algn="ctr" fontAlgn="b">
                        <a:buNone/>
                      </a:pPr>
                      <a:r>
                        <a:rPr lang="en-IN" sz="1300" b="0" i="0" u="none" strike="noStrike">
                          <a:solidFill>
                            <a:srgbClr val="000000"/>
                          </a:solidFill>
                          <a:effectLst/>
                          <a:latin typeface="Cambria" panose="02040503050406030204" pitchFamily="18" charset="0"/>
                          <a:ea typeface="Cambria" panose="02040503050406030204" pitchFamily="18" charset="0"/>
                        </a:rPr>
                        <a:t>8.89%</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CBCBCB"/>
                    </a:solidFill>
                  </a:tcPr>
                </a:tc>
                <a:extLst>
                  <a:ext uri="{0D108BD9-81ED-4DB2-BD59-A6C34878D82A}">
                    <a16:rowId xmlns:a16="http://schemas.microsoft.com/office/drawing/2014/main" val="2949194125"/>
                  </a:ext>
                </a:extLst>
              </a:tr>
              <a:tr h="237437">
                <a:tc>
                  <a:txBody>
                    <a:bodyPr/>
                    <a:lstStyle/>
                    <a:p>
                      <a:pPr algn="ctr" fontAlgn="b">
                        <a:buNone/>
                      </a:pPr>
                      <a:r>
                        <a:rPr lang="en-IN" sz="1300" b="0" i="0" u="none" strike="noStrike" dirty="0">
                          <a:solidFill>
                            <a:srgbClr val="000000"/>
                          </a:solidFill>
                          <a:effectLst/>
                          <a:latin typeface="Cambria" panose="02040503050406030204" pitchFamily="18" charset="0"/>
                          <a:ea typeface="Cambria" panose="02040503050406030204" pitchFamily="18" charset="0"/>
                        </a:rPr>
                        <a:t>Telecommunication</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bg1">
                        <a:lumMod val="95000"/>
                      </a:schemeClr>
                    </a:solidFill>
                  </a:tcPr>
                </a:tc>
                <a:tc>
                  <a:txBody>
                    <a:bodyPr/>
                    <a:lstStyle/>
                    <a:p>
                      <a:pPr algn="ctr" fontAlgn="b">
                        <a:buNone/>
                      </a:pPr>
                      <a:r>
                        <a:rPr lang="en-IN" sz="1300" b="0" i="0" u="none" strike="noStrike" dirty="0">
                          <a:solidFill>
                            <a:srgbClr val="000000"/>
                          </a:solidFill>
                          <a:effectLst/>
                          <a:latin typeface="Cambria" panose="02040503050406030204" pitchFamily="18" charset="0"/>
                          <a:ea typeface="Cambria" panose="02040503050406030204" pitchFamily="18" charset="0"/>
                        </a:rPr>
                        <a:t>6.85%</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3765400666"/>
                  </a:ext>
                </a:extLst>
              </a:tr>
              <a:tr h="237437">
                <a:tc>
                  <a:txBody>
                    <a:bodyPr/>
                    <a:lstStyle/>
                    <a:p>
                      <a:pPr algn="ctr" fontAlgn="b">
                        <a:buNone/>
                      </a:pPr>
                      <a:r>
                        <a:rPr lang="en-IN" sz="1300" b="0" i="0" u="none" strike="noStrike">
                          <a:solidFill>
                            <a:srgbClr val="000000"/>
                          </a:solidFill>
                          <a:effectLst/>
                          <a:latin typeface="Cambria" panose="02040503050406030204" pitchFamily="18" charset="0"/>
                          <a:ea typeface="Cambria" panose="02040503050406030204" pitchFamily="18" charset="0"/>
                        </a:rPr>
                        <a:t>Insurance</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CBCBCB"/>
                    </a:solidFill>
                  </a:tcPr>
                </a:tc>
                <a:tc>
                  <a:txBody>
                    <a:bodyPr/>
                    <a:lstStyle/>
                    <a:p>
                      <a:pPr algn="ctr" fontAlgn="b">
                        <a:buNone/>
                      </a:pPr>
                      <a:r>
                        <a:rPr lang="en-IN" sz="1300" b="0" i="0" u="none" strike="noStrike">
                          <a:solidFill>
                            <a:srgbClr val="000000"/>
                          </a:solidFill>
                          <a:effectLst/>
                          <a:latin typeface="Cambria" panose="02040503050406030204" pitchFamily="18" charset="0"/>
                          <a:ea typeface="Cambria" panose="02040503050406030204" pitchFamily="18" charset="0"/>
                        </a:rPr>
                        <a:t>4.76%</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CBCBCB"/>
                    </a:solidFill>
                  </a:tcPr>
                </a:tc>
                <a:extLst>
                  <a:ext uri="{0D108BD9-81ED-4DB2-BD59-A6C34878D82A}">
                    <a16:rowId xmlns:a16="http://schemas.microsoft.com/office/drawing/2014/main" val="823992508"/>
                  </a:ext>
                </a:extLst>
              </a:tr>
              <a:tr h="237437">
                <a:tc>
                  <a:txBody>
                    <a:bodyPr/>
                    <a:lstStyle/>
                    <a:p>
                      <a:pPr algn="ctr" fontAlgn="b">
                        <a:buNone/>
                      </a:pPr>
                      <a:r>
                        <a:rPr lang="en-IN" sz="1300" b="0" i="0" u="none" strike="noStrike" dirty="0">
                          <a:solidFill>
                            <a:srgbClr val="000000"/>
                          </a:solidFill>
                          <a:effectLst/>
                          <a:latin typeface="Cambria" panose="02040503050406030204" pitchFamily="18" charset="0"/>
                          <a:ea typeface="Cambria" panose="02040503050406030204" pitchFamily="18" charset="0"/>
                        </a:rPr>
                        <a:t>Utilities</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bg1">
                        <a:lumMod val="95000"/>
                      </a:schemeClr>
                    </a:solidFill>
                  </a:tcPr>
                </a:tc>
                <a:tc>
                  <a:txBody>
                    <a:bodyPr/>
                    <a:lstStyle/>
                    <a:p>
                      <a:pPr algn="ctr" fontAlgn="b">
                        <a:buNone/>
                      </a:pPr>
                      <a:r>
                        <a:rPr lang="en-IN" sz="1300" b="0" i="0" u="none" strike="noStrike" dirty="0">
                          <a:solidFill>
                            <a:srgbClr val="000000"/>
                          </a:solidFill>
                          <a:effectLst/>
                          <a:latin typeface="Cambria" panose="02040503050406030204" pitchFamily="18" charset="0"/>
                          <a:ea typeface="Cambria" panose="02040503050406030204" pitchFamily="18" charset="0"/>
                        </a:rPr>
                        <a:t>4.30%</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2690007515"/>
                  </a:ext>
                </a:extLst>
              </a:tr>
              <a:tr h="237437">
                <a:tc>
                  <a:txBody>
                    <a:bodyPr/>
                    <a:lstStyle/>
                    <a:p>
                      <a:pPr algn="ctr" fontAlgn="b">
                        <a:buNone/>
                      </a:pPr>
                      <a:r>
                        <a:rPr lang="en-IN" sz="1300" b="0" i="0" u="none" strike="noStrike" dirty="0">
                          <a:solidFill>
                            <a:srgbClr val="000000"/>
                          </a:solidFill>
                          <a:effectLst/>
                          <a:latin typeface="Cambria" panose="02040503050406030204" pitchFamily="18" charset="0"/>
                          <a:ea typeface="Cambria" panose="02040503050406030204" pitchFamily="18" charset="0"/>
                        </a:rPr>
                        <a:t>Cement &amp; Cement Products</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CBCBCB"/>
                    </a:solidFill>
                  </a:tcPr>
                </a:tc>
                <a:tc>
                  <a:txBody>
                    <a:bodyPr/>
                    <a:lstStyle/>
                    <a:p>
                      <a:pPr algn="ctr" fontAlgn="b">
                        <a:buNone/>
                      </a:pPr>
                      <a:r>
                        <a:rPr lang="en-IN" sz="1300" b="0" i="0" u="none" strike="noStrike" dirty="0">
                          <a:solidFill>
                            <a:srgbClr val="000000"/>
                          </a:solidFill>
                          <a:effectLst/>
                          <a:latin typeface="Cambria" panose="02040503050406030204" pitchFamily="18" charset="0"/>
                          <a:ea typeface="Cambria" panose="02040503050406030204" pitchFamily="18" charset="0"/>
                        </a:rPr>
                        <a:t>3.12%</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CBCBCB"/>
                    </a:solidFill>
                  </a:tcPr>
                </a:tc>
                <a:extLst>
                  <a:ext uri="{0D108BD9-81ED-4DB2-BD59-A6C34878D82A}">
                    <a16:rowId xmlns:a16="http://schemas.microsoft.com/office/drawing/2014/main" val="784948979"/>
                  </a:ext>
                </a:extLst>
              </a:tr>
              <a:tr h="237437">
                <a:tc>
                  <a:txBody>
                    <a:bodyPr/>
                    <a:lstStyle/>
                    <a:p>
                      <a:pPr algn="ctr" fontAlgn="b">
                        <a:buNone/>
                      </a:pPr>
                      <a:r>
                        <a:rPr lang="en-IN" sz="1300" b="0" i="0" u="none" strike="noStrike" dirty="0">
                          <a:solidFill>
                            <a:srgbClr val="000000"/>
                          </a:solidFill>
                          <a:effectLst/>
                          <a:latin typeface="Cambria" panose="02040503050406030204" pitchFamily="18" charset="0"/>
                          <a:ea typeface="Cambria" panose="02040503050406030204" pitchFamily="18" charset="0"/>
                        </a:rPr>
                        <a:t>Diversified</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bg1">
                        <a:lumMod val="95000"/>
                      </a:schemeClr>
                    </a:solidFill>
                  </a:tcPr>
                </a:tc>
                <a:tc>
                  <a:txBody>
                    <a:bodyPr/>
                    <a:lstStyle/>
                    <a:p>
                      <a:pPr algn="ctr" fontAlgn="b">
                        <a:buNone/>
                      </a:pPr>
                      <a:r>
                        <a:rPr lang="en-IN" sz="1300" b="0" i="0" u="none" strike="noStrike" dirty="0">
                          <a:solidFill>
                            <a:srgbClr val="000000"/>
                          </a:solidFill>
                          <a:effectLst/>
                          <a:latin typeface="Cambria" panose="02040503050406030204" pitchFamily="18" charset="0"/>
                          <a:ea typeface="Cambria" panose="02040503050406030204" pitchFamily="18" charset="0"/>
                        </a:rPr>
                        <a:t>2.41%</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1812488507"/>
                  </a:ext>
                </a:extLst>
              </a:tr>
            </a:tbl>
          </a:graphicData>
        </a:graphic>
      </p:graphicFrame>
      <p:graphicFrame>
        <p:nvGraphicFramePr>
          <p:cNvPr id="12" name="Table 11">
            <a:extLst>
              <a:ext uri="{FF2B5EF4-FFF2-40B4-BE49-F238E27FC236}">
                <a16:creationId xmlns:a16="http://schemas.microsoft.com/office/drawing/2014/main" id="{ADA8DC11-359F-5985-5477-C3F98B13EB2A}"/>
              </a:ext>
            </a:extLst>
          </p:cNvPr>
          <p:cNvGraphicFramePr>
            <a:graphicFrameLocks noGrp="1"/>
          </p:cNvGraphicFramePr>
          <p:nvPr>
            <p:extLst>
              <p:ext uri="{D42A27DB-BD31-4B8C-83A1-F6EECF244321}">
                <p14:modId xmlns:p14="http://schemas.microsoft.com/office/powerpoint/2010/main" val="1874551472"/>
              </p:ext>
            </p:extLst>
          </p:nvPr>
        </p:nvGraphicFramePr>
        <p:xfrm>
          <a:off x="8872501" y="983621"/>
          <a:ext cx="3154023" cy="3769359"/>
        </p:xfrm>
        <a:graphic>
          <a:graphicData uri="http://schemas.openxmlformats.org/drawingml/2006/table">
            <a:tbl>
              <a:tblPr firstRow="1" bandRow="1"/>
              <a:tblGrid>
                <a:gridCol w="2520024">
                  <a:extLst>
                    <a:ext uri="{9D8B030D-6E8A-4147-A177-3AD203B41FA5}">
                      <a16:colId xmlns:a16="http://schemas.microsoft.com/office/drawing/2014/main" val="1416440599"/>
                    </a:ext>
                  </a:extLst>
                </a:gridCol>
                <a:gridCol w="633999">
                  <a:extLst>
                    <a:ext uri="{9D8B030D-6E8A-4147-A177-3AD203B41FA5}">
                      <a16:colId xmlns:a16="http://schemas.microsoft.com/office/drawing/2014/main" val="1844513431"/>
                    </a:ext>
                  </a:extLst>
                </a:gridCol>
              </a:tblGrid>
              <a:tr h="342669">
                <a:tc>
                  <a:txBody>
                    <a:bodyPr/>
                    <a:lstStyle/>
                    <a:p>
                      <a:pPr algn="ctr" rtl="0" fontAlgn="ctr"/>
                      <a:r>
                        <a:rPr lang="en-IN" sz="1300" b="1" i="0" u="none" strike="noStrike">
                          <a:solidFill>
                            <a:srgbClr val="FFFFFF"/>
                          </a:solidFill>
                          <a:effectLst/>
                          <a:latin typeface="Cambria" panose="02040503050406030204" pitchFamily="18" charset="0"/>
                          <a:ea typeface="Cambria" panose="02040503050406030204" pitchFamily="18" charset="0"/>
                        </a:rPr>
                        <a:t>Top 10 Holdings</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000000"/>
                    </a:solidFill>
                  </a:tcPr>
                </a:tc>
                <a:tc>
                  <a:txBody>
                    <a:bodyPr/>
                    <a:lstStyle/>
                    <a:p>
                      <a:pPr algn="ctr" rtl="0" fontAlgn="ctr"/>
                      <a:r>
                        <a:rPr lang="en-IN" sz="1300" b="1" i="0" u="none" strike="noStrike" dirty="0">
                          <a:solidFill>
                            <a:srgbClr val="FFFFFF"/>
                          </a:solidFill>
                          <a:effectLst/>
                          <a:latin typeface="Cambria" panose="02040503050406030204" pitchFamily="18" charset="0"/>
                          <a:ea typeface="Cambria" panose="02040503050406030204" pitchFamily="18" charset="0"/>
                        </a:rPr>
                        <a:t> Weight</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000000"/>
                    </a:solidFill>
                  </a:tcPr>
                </a:tc>
                <a:extLst>
                  <a:ext uri="{0D108BD9-81ED-4DB2-BD59-A6C34878D82A}">
                    <a16:rowId xmlns:a16="http://schemas.microsoft.com/office/drawing/2014/main" val="896081867"/>
                  </a:ext>
                </a:extLst>
              </a:tr>
              <a:tr h="342669">
                <a:tc>
                  <a:txBody>
                    <a:bodyPr/>
                    <a:lstStyle/>
                    <a:p>
                      <a:pPr algn="ctr" fontAlgn="b">
                        <a:buNone/>
                      </a:pPr>
                      <a:r>
                        <a:rPr lang="en-IN" sz="1300" b="0" i="0" u="none" strike="noStrike" dirty="0">
                          <a:solidFill>
                            <a:srgbClr val="000000"/>
                          </a:solidFill>
                          <a:effectLst/>
                          <a:latin typeface="Cambria" panose="02040503050406030204" pitchFamily="18" charset="0"/>
                          <a:ea typeface="Cambria" panose="02040503050406030204" pitchFamily="18" charset="0"/>
                        </a:rPr>
                        <a:t>Aditya Birla Capital Ltd</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905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bg1">
                        <a:lumMod val="75000"/>
                      </a:schemeClr>
                    </a:solidFill>
                  </a:tcPr>
                </a:tc>
                <a:tc>
                  <a:txBody>
                    <a:bodyPr/>
                    <a:lstStyle/>
                    <a:p>
                      <a:pPr algn="ctr" fontAlgn="b">
                        <a:buNone/>
                      </a:pPr>
                      <a:r>
                        <a:rPr lang="en-IN" sz="1300" b="0" i="0" u="none" strike="noStrike" dirty="0">
                          <a:solidFill>
                            <a:srgbClr val="000000"/>
                          </a:solidFill>
                          <a:effectLst/>
                          <a:latin typeface="Cambria" panose="02040503050406030204" pitchFamily="18" charset="0"/>
                          <a:ea typeface="Cambria" panose="02040503050406030204" pitchFamily="18" charset="0"/>
                        </a:rPr>
                        <a:t>5.69%</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905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bg1">
                        <a:lumMod val="75000"/>
                      </a:schemeClr>
                    </a:solidFill>
                  </a:tcPr>
                </a:tc>
                <a:extLst>
                  <a:ext uri="{0D108BD9-81ED-4DB2-BD59-A6C34878D82A}">
                    <a16:rowId xmlns:a16="http://schemas.microsoft.com/office/drawing/2014/main" val="2963132833"/>
                  </a:ext>
                </a:extLst>
              </a:tr>
              <a:tr h="342669">
                <a:tc>
                  <a:txBody>
                    <a:bodyPr/>
                    <a:lstStyle/>
                    <a:p>
                      <a:pPr algn="ctr" fontAlgn="b">
                        <a:buNone/>
                      </a:pPr>
                      <a:r>
                        <a:rPr lang="en-IN" sz="1300" b="0" i="0" u="none" strike="noStrike" dirty="0">
                          <a:solidFill>
                            <a:srgbClr val="000000"/>
                          </a:solidFill>
                          <a:effectLst/>
                          <a:latin typeface="Cambria" panose="02040503050406030204" pitchFamily="18" charset="0"/>
                          <a:ea typeface="Cambria" panose="02040503050406030204" pitchFamily="18" charset="0"/>
                        </a:rPr>
                        <a:t>Vedanta Aluminium Metal Ltd</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bg1">
                        <a:lumMod val="85000"/>
                      </a:schemeClr>
                    </a:solidFill>
                  </a:tcPr>
                </a:tc>
                <a:tc>
                  <a:txBody>
                    <a:bodyPr/>
                    <a:lstStyle/>
                    <a:p>
                      <a:pPr algn="ctr" fontAlgn="b">
                        <a:buNone/>
                      </a:pPr>
                      <a:r>
                        <a:rPr lang="en-IN" sz="1300" b="0" i="0" u="none" strike="noStrike" dirty="0">
                          <a:solidFill>
                            <a:srgbClr val="000000"/>
                          </a:solidFill>
                          <a:effectLst/>
                          <a:latin typeface="Cambria" panose="02040503050406030204" pitchFamily="18" charset="0"/>
                          <a:ea typeface="Cambria" panose="02040503050406030204" pitchFamily="18" charset="0"/>
                        </a:rPr>
                        <a:t>5.65%</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349325733"/>
                  </a:ext>
                </a:extLst>
              </a:tr>
              <a:tr h="342669">
                <a:tc>
                  <a:txBody>
                    <a:bodyPr/>
                    <a:lstStyle/>
                    <a:p>
                      <a:pPr algn="ctr" fontAlgn="b">
                        <a:buNone/>
                      </a:pPr>
                      <a:r>
                        <a:rPr lang="en-IN" sz="1300" b="0" i="0" u="none" strike="noStrike" dirty="0">
                          <a:solidFill>
                            <a:srgbClr val="000000"/>
                          </a:solidFill>
                          <a:effectLst/>
                          <a:latin typeface="Cambria" panose="02040503050406030204" pitchFamily="18" charset="0"/>
                          <a:ea typeface="Cambria" panose="02040503050406030204" pitchFamily="18" charset="0"/>
                        </a:rPr>
                        <a:t>Sun Pharmaceutical Industries Ltd</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bg1">
                        <a:lumMod val="75000"/>
                      </a:schemeClr>
                    </a:solidFill>
                  </a:tcPr>
                </a:tc>
                <a:tc>
                  <a:txBody>
                    <a:bodyPr/>
                    <a:lstStyle/>
                    <a:p>
                      <a:pPr algn="ctr" fontAlgn="b">
                        <a:buNone/>
                      </a:pPr>
                      <a:r>
                        <a:rPr lang="en-IN" sz="1300" b="0" i="0" u="none" strike="noStrike" dirty="0">
                          <a:solidFill>
                            <a:srgbClr val="000000"/>
                          </a:solidFill>
                          <a:effectLst/>
                          <a:latin typeface="Cambria" panose="02040503050406030204" pitchFamily="18" charset="0"/>
                          <a:ea typeface="Cambria" panose="02040503050406030204" pitchFamily="18" charset="0"/>
                        </a:rPr>
                        <a:t>5.60%</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bg1">
                        <a:lumMod val="75000"/>
                      </a:schemeClr>
                    </a:solidFill>
                  </a:tcPr>
                </a:tc>
                <a:extLst>
                  <a:ext uri="{0D108BD9-81ED-4DB2-BD59-A6C34878D82A}">
                    <a16:rowId xmlns:a16="http://schemas.microsoft.com/office/drawing/2014/main" val="2071115321"/>
                  </a:ext>
                </a:extLst>
              </a:tr>
              <a:tr h="342669">
                <a:tc>
                  <a:txBody>
                    <a:bodyPr/>
                    <a:lstStyle/>
                    <a:p>
                      <a:pPr algn="ctr" fontAlgn="b">
                        <a:buNone/>
                      </a:pPr>
                      <a:r>
                        <a:rPr lang="en-IN" sz="1300" b="0" i="0" u="none" strike="noStrike" dirty="0">
                          <a:solidFill>
                            <a:srgbClr val="000000"/>
                          </a:solidFill>
                          <a:effectLst/>
                          <a:latin typeface="Cambria" panose="02040503050406030204" pitchFamily="18" charset="0"/>
                          <a:ea typeface="Cambria" panose="02040503050406030204" pitchFamily="18" charset="0"/>
                        </a:rPr>
                        <a:t>IIFL Finance Ltd</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bg1">
                        <a:lumMod val="85000"/>
                      </a:schemeClr>
                    </a:solidFill>
                  </a:tcPr>
                </a:tc>
                <a:tc>
                  <a:txBody>
                    <a:bodyPr/>
                    <a:lstStyle/>
                    <a:p>
                      <a:pPr algn="ctr" fontAlgn="b">
                        <a:buNone/>
                      </a:pPr>
                      <a:r>
                        <a:rPr lang="en-IN" sz="1300" b="0" i="0" u="none" strike="noStrike" dirty="0">
                          <a:solidFill>
                            <a:srgbClr val="000000"/>
                          </a:solidFill>
                          <a:effectLst/>
                          <a:latin typeface="Cambria" panose="02040503050406030204" pitchFamily="18" charset="0"/>
                          <a:ea typeface="Cambria" panose="02040503050406030204" pitchFamily="18" charset="0"/>
                        </a:rPr>
                        <a:t>5.45%</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4093128571"/>
                  </a:ext>
                </a:extLst>
              </a:tr>
              <a:tr h="342669">
                <a:tc>
                  <a:txBody>
                    <a:bodyPr/>
                    <a:lstStyle/>
                    <a:p>
                      <a:pPr algn="ctr" fontAlgn="b">
                        <a:buNone/>
                      </a:pPr>
                      <a:r>
                        <a:rPr lang="en-IN" sz="1300" b="0" i="0" u="none" strike="noStrike" dirty="0">
                          <a:solidFill>
                            <a:srgbClr val="000000"/>
                          </a:solidFill>
                          <a:effectLst/>
                          <a:latin typeface="Cambria" panose="02040503050406030204" pitchFamily="18" charset="0"/>
                          <a:ea typeface="Cambria" panose="02040503050406030204" pitchFamily="18" charset="0"/>
                        </a:rPr>
                        <a:t>Larsen and Toubro Ltd</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bg1">
                        <a:lumMod val="75000"/>
                      </a:schemeClr>
                    </a:solidFill>
                  </a:tcPr>
                </a:tc>
                <a:tc>
                  <a:txBody>
                    <a:bodyPr/>
                    <a:lstStyle/>
                    <a:p>
                      <a:pPr algn="ctr" fontAlgn="b">
                        <a:buNone/>
                      </a:pPr>
                      <a:r>
                        <a:rPr lang="en-IN" sz="1300" b="0" i="0" u="none" strike="noStrike">
                          <a:solidFill>
                            <a:srgbClr val="000000"/>
                          </a:solidFill>
                          <a:effectLst/>
                          <a:latin typeface="Cambria" panose="02040503050406030204" pitchFamily="18" charset="0"/>
                          <a:ea typeface="Cambria" panose="02040503050406030204" pitchFamily="18" charset="0"/>
                        </a:rPr>
                        <a:t>4.90%</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bg1">
                        <a:lumMod val="75000"/>
                      </a:schemeClr>
                    </a:solidFill>
                  </a:tcPr>
                </a:tc>
                <a:extLst>
                  <a:ext uri="{0D108BD9-81ED-4DB2-BD59-A6C34878D82A}">
                    <a16:rowId xmlns:a16="http://schemas.microsoft.com/office/drawing/2014/main" val="1015955104"/>
                  </a:ext>
                </a:extLst>
              </a:tr>
              <a:tr h="342669">
                <a:tc>
                  <a:txBody>
                    <a:bodyPr/>
                    <a:lstStyle/>
                    <a:p>
                      <a:pPr algn="ctr" fontAlgn="b">
                        <a:buNone/>
                      </a:pPr>
                      <a:r>
                        <a:rPr lang="en-IN" sz="1300" b="0" i="0" u="none" strike="noStrike" dirty="0" err="1">
                          <a:solidFill>
                            <a:srgbClr val="000000"/>
                          </a:solidFill>
                          <a:effectLst/>
                          <a:latin typeface="Cambria" panose="02040503050406030204" pitchFamily="18" charset="0"/>
                          <a:ea typeface="Cambria" panose="02040503050406030204" pitchFamily="18" charset="0"/>
                        </a:rPr>
                        <a:t>Polycab India Ltd</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bg1">
                        <a:lumMod val="85000"/>
                      </a:schemeClr>
                    </a:solidFill>
                  </a:tcPr>
                </a:tc>
                <a:tc>
                  <a:txBody>
                    <a:bodyPr/>
                    <a:lstStyle/>
                    <a:p>
                      <a:pPr algn="ctr" fontAlgn="b">
                        <a:buNone/>
                      </a:pPr>
                      <a:r>
                        <a:rPr lang="en-IN" sz="1300" b="0" i="0" u="none" strike="noStrike" dirty="0">
                          <a:solidFill>
                            <a:srgbClr val="000000"/>
                          </a:solidFill>
                          <a:effectLst/>
                          <a:latin typeface="Cambria" panose="02040503050406030204" pitchFamily="18" charset="0"/>
                          <a:ea typeface="Cambria" panose="02040503050406030204" pitchFamily="18" charset="0"/>
                        </a:rPr>
                        <a:t>4.87%</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4148958607"/>
                  </a:ext>
                </a:extLst>
              </a:tr>
              <a:tr h="342669">
                <a:tc>
                  <a:txBody>
                    <a:bodyPr/>
                    <a:lstStyle/>
                    <a:p>
                      <a:pPr algn="ctr" fontAlgn="b">
                        <a:buNone/>
                      </a:pPr>
                      <a:r>
                        <a:rPr lang="en-IN" sz="1300" b="0" i="0" u="none" strike="noStrike" dirty="0">
                          <a:solidFill>
                            <a:srgbClr val="000000"/>
                          </a:solidFill>
                          <a:effectLst/>
                          <a:latin typeface="Cambria" panose="02040503050406030204" pitchFamily="18" charset="0"/>
                          <a:ea typeface="Cambria" panose="02040503050406030204" pitchFamily="18" charset="0"/>
                        </a:rPr>
                        <a:t>Axis Bank Ltd</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bg1">
                        <a:lumMod val="75000"/>
                      </a:schemeClr>
                    </a:solidFill>
                  </a:tcPr>
                </a:tc>
                <a:tc>
                  <a:txBody>
                    <a:bodyPr/>
                    <a:lstStyle/>
                    <a:p>
                      <a:pPr algn="ctr" fontAlgn="b">
                        <a:buNone/>
                      </a:pPr>
                      <a:r>
                        <a:rPr lang="en-IN" sz="1300" b="0" i="0" u="none" strike="noStrike" dirty="0">
                          <a:solidFill>
                            <a:srgbClr val="000000"/>
                          </a:solidFill>
                          <a:effectLst/>
                          <a:latin typeface="Cambria" panose="02040503050406030204" pitchFamily="18" charset="0"/>
                          <a:ea typeface="Cambria" panose="02040503050406030204" pitchFamily="18" charset="0"/>
                        </a:rPr>
                        <a:t>4.85%</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bg1">
                        <a:lumMod val="75000"/>
                      </a:schemeClr>
                    </a:solidFill>
                  </a:tcPr>
                </a:tc>
                <a:extLst>
                  <a:ext uri="{0D108BD9-81ED-4DB2-BD59-A6C34878D82A}">
                    <a16:rowId xmlns:a16="http://schemas.microsoft.com/office/drawing/2014/main" val="4076083753"/>
                  </a:ext>
                </a:extLst>
              </a:tr>
              <a:tr h="342669">
                <a:tc>
                  <a:txBody>
                    <a:bodyPr/>
                    <a:lstStyle/>
                    <a:p>
                      <a:pPr algn="ctr" fontAlgn="b">
                        <a:buNone/>
                      </a:pPr>
                      <a:r>
                        <a:rPr lang="en-IN" sz="1300" b="0" i="0" u="none" strike="noStrike" dirty="0">
                          <a:solidFill>
                            <a:srgbClr val="000000"/>
                          </a:solidFill>
                          <a:effectLst/>
                          <a:latin typeface="Cambria" panose="02040503050406030204" pitchFamily="18" charset="0"/>
                          <a:ea typeface="Cambria" panose="02040503050406030204" pitchFamily="18" charset="0"/>
                        </a:rPr>
                        <a:t>Max Financial Services Ltd</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bg1">
                        <a:lumMod val="85000"/>
                      </a:schemeClr>
                    </a:solidFill>
                  </a:tcPr>
                </a:tc>
                <a:tc>
                  <a:txBody>
                    <a:bodyPr/>
                    <a:lstStyle/>
                    <a:p>
                      <a:pPr algn="ctr" fontAlgn="b">
                        <a:buNone/>
                      </a:pPr>
                      <a:r>
                        <a:rPr lang="en-IN" sz="1300" b="0" i="0" u="none" strike="noStrike" dirty="0">
                          <a:solidFill>
                            <a:srgbClr val="000000"/>
                          </a:solidFill>
                          <a:effectLst/>
                          <a:latin typeface="Cambria" panose="02040503050406030204" pitchFamily="18" charset="0"/>
                          <a:ea typeface="Cambria" panose="02040503050406030204" pitchFamily="18" charset="0"/>
                        </a:rPr>
                        <a:t>4.76%</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2193248227"/>
                  </a:ext>
                </a:extLst>
              </a:tr>
              <a:tr h="342669">
                <a:tc>
                  <a:txBody>
                    <a:bodyPr/>
                    <a:lstStyle/>
                    <a:p>
                      <a:pPr algn="ctr" fontAlgn="b">
                        <a:buNone/>
                      </a:pPr>
                      <a:r>
                        <a:rPr lang="en-IN" sz="1300" b="0" i="0" u="none" strike="noStrike" dirty="0">
                          <a:solidFill>
                            <a:srgbClr val="000000"/>
                          </a:solidFill>
                          <a:effectLst/>
                          <a:latin typeface="Cambria" panose="02040503050406030204" pitchFamily="18" charset="0"/>
                          <a:ea typeface="Cambria" panose="02040503050406030204" pitchFamily="18" charset="0"/>
                        </a:rPr>
                        <a:t>HDFC Bank Ltd</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bg1">
                        <a:lumMod val="75000"/>
                      </a:schemeClr>
                    </a:solidFill>
                  </a:tcPr>
                </a:tc>
                <a:tc>
                  <a:txBody>
                    <a:bodyPr/>
                    <a:lstStyle/>
                    <a:p>
                      <a:pPr algn="ctr" fontAlgn="b">
                        <a:buNone/>
                      </a:pPr>
                      <a:r>
                        <a:rPr lang="en-IN" sz="1300" b="0" i="0" u="none" strike="noStrike" dirty="0">
                          <a:solidFill>
                            <a:srgbClr val="000000"/>
                          </a:solidFill>
                          <a:effectLst/>
                          <a:latin typeface="Cambria" panose="02040503050406030204" pitchFamily="18" charset="0"/>
                          <a:ea typeface="Cambria" panose="02040503050406030204" pitchFamily="18" charset="0"/>
                        </a:rPr>
                        <a:t>4.31%</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bg1">
                        <a:lumMod val="75000"/>
                      </a:schemeClr>
                    </a:solidFill>
                  </a:tcPr>
                </a:tc>
                <a:extLst>
                  <a:ext uri="{0D108BD9-81ED-4DB2-BD59-A6C34878D82A}">
                    <a16:rowId xmlns:a16="http://schemas.microsoft.com/office/drawing/2014/main" val="2934403880"/>
                  </a:ext>
                </a:extLst>
              </a:tr>
              <a:tr h="342669">
                <a:tc>
                  <a:txBody>
                    <a:bodyPr/>
                    <a:lstStyle/>
                    <a:p>
                      <a:pPr algn="ctr" fontAlgn="b">
                        <a:buNone/>
                      </a:pPr>
                      <a:r>
                        <a:rPr lang="en-IN" sz="1300" b="0" i="0" u="none" strike="noStrike" dirty="0">
                          <a:solidFill>
                            <a:srgbClr val="000000"/>
                          </a:solidFill>
                          <a:effectLst/>
                          <a:latin typeface="Cambria" panose="02040503050406030204" pitchFamily="18" charset="0"/>
                          <a:ea typeface="Cambria" panose="02040503050406030204" pitchFamily="18" charset="0"/>
                        </a:rPr>
                        <a:t>NTPC Ltd</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bg1">
                        <a:lumMod val="85000"/>
                      </a:schemeClr>
                    </a:solidFill>
                  </a:tcPr>
                </a:tc>
                <a:tc>
                  <a:txBody>
                    <a:bodyPr/>
                    <a:lstStyle/>
                    <a:p>
                      <a:pPr algn="ctr" fontAlgn="b">
                        <a:buNone/>
                      </a:pPr>
                      <a:r>
                        <a:rPr lang="en-IN" sz="1300" b="0" i="0" u="none" strike="noStrike" dirty="0">
                          <a:solidFill>
                            <a:srgbClr val="000000"/>
                          </a:solidFill>
                          <a:effectLst/>
                          <a:latin typeface="Cambria" panose="02040503050406030204" pitchFamily="18" charset="0"/>
                          <a:ea typeface="Cambria" panose="02040503050406030204" pitchFamily="18" charset="0"/>
                        </a:rPr>
                        <a:t>4.30%</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935249540"/>
                  </a:ext>
                </a:extLst>
              </a:tr>
            </a:tbl>
          </a:graphicData>
        </a:graphic>
      </p:graphicFrame>
    </p:spTree>
    <p:extLst>
      <p:ext uri="{BB962C8B-B14F-4D97-AF65-F5344CB8AC3E}">
        <p14:creationId xmlns:p14="http://schemas.microsoft.com/office/powerpoint/2010/main" val="1296222622"/>
      </p:ext>
    </p:extLst>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3"/>
          <p:cNvSpPr/>
          <p:nvPr/>
        </p:nvSpPr>
        <p:spPr>
          <a:xfrm>
            <a:off x="0" y="0"/>
            <a:ext cx="12192000" cy="821635"/>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 name="Title 1">
            <a:extLst>
              <a:ext uri="{FF2B5EF4-FFF2-40B4-BE49-F238E27FC236}">
                <a16:creationId xmlns:a16="http://schemas.microsoft.com/office/drawing/2014/main" id="{D5D14BE9-64D4-42CE-969F-9590C16A2F5F}"/>
              </a:ext>
            </a:extLst>
          </p:cNvPr>
          <p:cNvSpPr txBox="1">
            <a:spLocks/>
          </p:cNvSpPr>
          <p:nvPr/>
        </p:nvSpPr>
        <p:spPr>
          <a:xfrm>
            <a:off x="165475" y="106018"/>
            <a:ext cx="11007609" cy="630899"/>
          </a:xfrm>
          <a:prstGeom prst="rect">
            <a:avLst/>
          </a:prstGeom>
        </p:spPr>
        <p:txBody>
          <a:bodyPr vert="horz" lIns="91440" tIns="45720" rIns="91440" bIns="45720" rtlCol="0" anchor="ctr">
            <a:noAutofit/>
          </a:bodyPr>
          <a:lstStyle>
            <a:lvl1pPr algn="ctr" defTabSz="914400" rtl="0" eaLnBrk="1" latinLnBrk="0" hangingPunct="1">
              <a:lnSpc>
                <a:spcPct val="90000"/>
              </a:lnSpc>
              <a:spcBef>
                <a:spcPct val="0"/>
              </a:spcBef>
              <a:buNone/>
              <a:defRPr sz="6000" kern="1200">
                <a:solidFill>
                  <a:schemeClr val="tx1"/>
                </a:solidFill>
                <a:latin typeface="+mj-lt"/>
                <a:ea typeface="+mj-ea"/>
                <a:cs typeface="+mj-cs"/>
              </a:defRPr>
            </a:lvl1pPr>
          </a:lstStyle>
          <a:p>
            <a:pPr marL="0" marR="0" lvl="0" indent="0" algn="l" defTabSz="914400" rtl="0" eaLnBrk="1" fontAlgn="auto" latinLnBrk="0" hangingPunct="1">
              <a:lnSpc>
                <a:spcPct val="90000"/>
              </a:lnSpc>
              <a:spcBef>
                <a:spcPct val="0"/>
              </a:spcBef>
              <a:spcAft>
                <a:spcPts val="0"/>
              </a:spcAft>
              <a:buClrTx/>
              <a:buSzTx/>
              <a:buFontTx/>
              <a:buNone/>
              <a:tabLst/>
              <a:defRPr/>
            </a:pPr>
            <a:r>
              <a:rPr kumimoji="0" lang="en-US" sz="2800" b="1" i="0" u="none" strike="noStrike" kern="1200" cap="none" spc="0" normalizeH="0" baseline="0" noProof="0" dirty="0">
                <a:ln>
                  <a:noFill/>
                </a:ln>
                <a:solidFill>
                  <a:prstClr val="white"/>
                </a:solidFill>
                <a:effectLst/>
                <a:uLnTx/>
                <a:uFillTx/>
                <a:latin typeface="Cambria" panose="02040503050406030204" pitchFamily="18" charset="0"/>
                <a:ea typeface="Cambria" panose="02040503050406030204" pitchFamily="18" charset="0"/>
                <a:cs typeface="+mj-cs"/>
              </a:rPr>
              <a:t>Equity – Multi Cap PMS </a:t>
            </a:r>
          </a:p>
          <a:p>
            <a:pPr marL="0" marR="0" lvl="0" indent="0" algn="l" defTabSz="914400" rtl="0" eaLnBrk="1" fontAlgn="auto" latinLnBrk="0" hangingPunct="1">
              <a:lnSpc>
                <a:spcPct val="90000"/>
              </a:lnSpc>
              <a:spcBef>
                <a:spcPct val="0"/>
              </a:spcBef>
              <a:spcAft>
                <a:spcPts val="0"/>
              </a:spcAft>
              <a:buClrTx/>
              <a:buSzTx/>
              <a:buFontTx/>
              <a:buNone/>
              <a:tabLst/>
              <a:defRPr/>
            </a:pPr>
            <a:r>
              <a:rPr kumimoji="0" lang="en-US" sz="2800" b="1" i="0" u="none" strike="noStrike" kern="1200" cap="none" spc="0" normalizeH="0" baseline="0" noProof="0" dirty="0">
                <a:ln>
                  <a:noFill/>
                </a:ln>
                <a:solidFill>
                  <a:prstClr val="white"/>
                </a:solidFill>
                <a:effectLst/>
                <a:uLnTx/>
                <a:uFillTx/>
                <a:latin typeface="Cambria" panose="02040503050406030204" pitchFamily="18" charset="0"/>
                <a:ea typeface="Cambria" panose="02040503050406030204" pitchFamily="18" charset="0"/>
                <a:cs typeface="+mj-cs"/>
              </a:rPr>
              <a:t>Karma Wealth Builder Portfolio</a:t>
            </a:r>
            <a:endParaRPr kumimoji="0" lang="en-IN" sz="2800" b="1" i="0" u="none" strike="noStrike" kern="1200" cap="none" spc="0" normalizeH="0" baseline="0" noProof="0" dirty="0">
              <a:ln>
                <a:noFill/>
              </a:ln>
              <a:solidFill>
                <a:prstClr val="white"/>
              </a:solidFill>
              <a:effectLst/>
              <a:uLnTx/>
              <a:uFillTx/>
              <a:latin typeface="Cambria" panose="02040503050406030204" pitchFamily="18" charset="0"/>
              <a:ea typeface="Cambria" panose="02040503050406030204" pitchFamily="18" charset="0"/>
              <a:cs typeface="+mj-cs"/>
            </a:endParaRPr>
          </a:p>
        </p:txBody>
      </p:sp>
      <p:sp>
        <p:nvSpPr>
          <p:cNvPr id="22" name="Rectangle 21"/>
          <p:cNvSpPr/>
          <p:nvPr/>
        </p:nvSpPr>
        <p:spPr>
          <a:xfrm>
            <a:off x="0" y="6613807"/>
            <a:ext cx="12192000" cy="235963"/>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aphicFrame>
        <p:nvGraphicFramePr>
          <p:cNvPr id="2" name="Table 2">
            <a:extLst>
              <a:ext uri="{FF2B5EF4-FFF2-40B4-BE49-F238E27FC236}">
                <a16:creationId xmlns:a16="http://schemas.microsoft.com/office/drawing/2014/main" id="{A0E88391-4530-5B8D-6918-E006259714FE}"/>
              </a:ext>
            </a:extLst>
          </p:cNvPr>
          <p:cNvGraphicFramePr>
            <a:graphicFrameLocks noGrp="1"/>
          </p:cNvGraphicFramePr>
          <p:nvPr>
            <p:extLst>
              <p:ext uri="{D42A27DB-BD31-4B8C-83A1-F6EECF244321}">
                <p14:modId xmlns:p14="http://schemas.microsoft.com/office/powerpoint/2010/main" val="3366111763"/>
              </p:ext>
            </p:extLst>
          </p:nvPr>
        </p:nvGraphicFramePr>
        <p:xfrm>
          <a:off x="132521" y="3119516"/>
          <a:ext cx="4055166" cy="1742839"/>
        </p:xfrm>
        <a:graphic>
          <a:graphicData uri="http://schemas.openxmlformats.org/drawingml/2006/table">
            <a:tbl>
              <a:tblPr firstRow="1" bandRow="1">
                <a:tableStyleId>{073A0DAA-6AF3-43AB-8588-CEC1D06C72B9}</a:tableStyleId>
              </a:tblPr>
              <a:tblGrid>
                <a:gridCol w="1828704">
                  <a:extLst>
                    <a:ext uri="{9D8B030D-6E8A-4147-A177-3AD203B41FA5}">
                      <a16:colId xmlns:a16="http://schemas.microsoft.com/office/drawing/2014/main" val="979919291"/>
                    </a:ext>
                  </a:extLst>
                </a:gridCol>
                <a:gridCol w="2226462">
                  <a:extLst>
                    <a:ext uri="{9D8B030D-6E8A-4147-A177-3AD203B41FA5}">
                      <a16:colId xmlns:a16="http://schemas.microsoft.com/office/drawing/2014/main" val="2728041260"/>
                    </a:ext>
                  </a:extLst>
                </a:gridCol>
              </a:tblGrid>
              <a:tr h="295039">
                <a:tc>
                  <a:txBody>
                    <a:bodyPr/>
                    <a:lstStyle/>
                    <a:p>
                      <a:r>
                        <a:rPr lang="en-US" sz="1300">
                          <a:latin typeface="Cambria" panose="02040503050406030204" pitchFamily="18" charset="0"/>
                          <a:ea typeface="Cambria" panose="02040503050406030204" pitchFamily="18" charset="0"/>
                        </a:rPr>
                        <a:t>Particulars</a:t>
                      </a:r>
                      <a:endParaRPr lang="en-IN" sz="1300">
                        <a:latin typeface="Cambria" panose="02040503050406030204" pitchFamily="18" charset="0"/>
                        <a:ea typeface="Cambria" panose="02040503050406030204" pitchFamily="18" charset="0"/>
                      </a:endParaRPr>
                    </a:p>
                  </a:txBody>
                  <a:tcPr anchor="ctr"/>
                </a:tc>
                <a:tc>
                  <a:txBody>
                    <a:bodyPr/>
                    <a:lstStyle/>
                    <a:p>
                      <a:pPr algn="ctr"/>
                      <a:r>
                        <a:rPr lang="en-US" sz="1300">
                          <a:latin typeface="Cambria" panose="02040503050406030204" pitchFamily="18" charset="0"/>
                          <a:ea typeface="Cambria" panose="02040503050406030204" pitchFamily="18" charset="0"/>
                        </a:rPr>
                        <a:t>Details</a:t>
                      </a:r>
                      <a:endParaRPr lang="en-IN" sz="1300">
                        <a:latin typeface="Cambria" panose="02040503050406030204" pitchFamily="18" charset="0"/>
                        <a:ea typeface="Cambria" panose="02040503050406030204" pitchFamily="18" charset="0"/>
                      </a:endParaRPr>
                    </a:p>
                  </a:txBody>
                  <a:tcPr anchor="ctr"/>
                </a:tc>
                <a:extLst>
                  <a:ext uri="{0D108BD9-81ED-4DB2-BD59-A6C34878D82A}">
                    <a16:rowId xmlns:a16="http://schemas.microsoft.com/office/drawing/2014/main" val="2509566197"/>
                  </a:ext>
                </a:extLst>
              </a:tr>
              <a:tr h="265535">
                <a:tc>
                  <a:txBody>
                    <a:bodyPr/>
                    <a:lstStyle/>
                    <a:p>
                      <a:r>
                        <a:rPr lang="en-US" sz="1300" b="1">
                          <a:latin typeface="Cambria" panose="02040503050406030204" pitchFamily="18" charset="0"/>
                          <a:ea typeface="Cambria" panose="02040503050406030204" pitchFamily="18" charset="0"/>
                        </a:rPr>
                        <a:t>AUM (INR </a:t>
                      </a:r>
                      <a:r>
                        <a:rPr lang="en-US" sz="1300" b="1" err="1">
                          <a:latin typeface="Cambria" panose="02040503050406030204" pitchFamily="18" charset="0"/>
                          <a:ea typeface="Cambria" panose="02040503050406030204" pitchFamily="18" charset="0"/>
                        </a:rPr>
                        <a:t>crs</a:t>
                      </a:r>
                      <a:r>
                        <a:rPr lang="en-US" sz="1300" b="1">
                          <a:latin typeface="Cambria" panose="02040503050406030204" pitchFamily="18" charset="0"/>
                          <a:ea typeface="Cambria" panose="02040503050406030204" pitchFamily="18" charset="0"/>
                        </a:rPr>
                        <a:t>)</a:t>
                      </a:r>
                      <a:endParaRPr lang="en-IN" sz="1300" b="1">
                        <a:latin typeface="Cambria" panose="02040503050406030204" pitchFamily="18" charset="0"/>
                        <a:ea typeface="Cambria" panose="02040503050406030204" pitchFamily="18" charset="0"/>
                      </a:endParaRPr>
                    </a:p>
                  </a:txBody>
                  <a:tcPr anchor="ctr"/>
                </a:tc>
                <a:tc>
                  <a:txBody>
                    <a:bodyPr/>
                    <a:lstStyle/>
                    <a:p>
                      <a:pPr algn="ctr"/>
                      <a:r>
                        <a:rPr lang="en-US" sz="1300" b="0" dirty="0">
                          <a:solidFill>
                            <a:schemeClr val="tx1"/>
                          </a:solidFill>
                          <a:latin typeface="Cambria" panose="02040503050406030204" pitchFamily="18" charset="0"/>
                          <a:ea typeface="Cambria" panose="02040503050406030204" pitchFamily="18" charset="0"/>
                        </a:rPr>
                        <a:t>~6,800 Cr</a:t>
                      </a:r>
                      <a:endParaRPr lang="en-IN" sz="1300" b="0" dirty="0">
                        <a:solidFill>
                          <a:schemeClr val="tx1"/>
                        </a:solidFill>
                        <a:latin typeface="Cambria" panose="02040503050406030204" pitchFamily="18" charset="0"/>
                        <a:ea typeface="Cambria" panose="02040503050406030204" pitchFamily="18" charset="0"/>
                      </a:endParaRPr>
                    </a:p>
                  </a:txBody>
                  <a:tcPr anchor="ctr">
                    <a:solidFill>
                      <a:srgbClr val="CBCBCB"/>
                    </a:solidFill>
                  </a:tcPr>
                </a:tc>
                <a:extLst>
                  <a:ext uri="{0D108BD9-81ED-4DB2-BD59-A6C34878D82A}">
                    <a16:rowId xmlns:a16="http://schemas.microsoft.com/office/drawing/2014/main" val="3085341055"/>
                  </a:ext>
                </a:extLst>
              </a:tr>
              <a:tr h="265535">
                <a:tc>
                  <a:txBody>
                    <a:bodyPr/>
                    <a:lstStyle/>
                    <a:p>
                      <a:r>
                        <a:rPr lang="en-US" sz="1300" b="1">
                          <a:latin typeface="Cambria" panose="02040503050406030204" pitchFamily="18" charset="0"/>
                          <a:ea typeface="Cambria" panose="02040503050406030204" pitchFamily="18" charset="0"/>
                        </a:rPr>
                        <a:t>Fund Manager</a:t>
                      </a:r>
                      <a:endParaRPr lang="en-IN" sz="1300" b="1">
                        <a:latin typeface="Cambria" panose="02040503050406030204" pitchFamily="18" charset="0"/>
                        <a:ea typeface="Cambria" panose="02040503050406030204" pitchFamily="18" charset="0"/>
                      </a:endParaRPr>
                    </a:p>
                  </a:txBody>
                  <a:tcPr anchor="ctr"/>
                </a:tc>
                <a:tc>
                  <a:txBody>
                    <a:bodyPr/>
                    <a:lstStyle/>
                    <a:p>
                      <a:pPr algn="ctr"/>
                      <a:r>
                        <a:rPr lang="en-US" sz="1300">
                          <a:latin typeface="Cambria" panose="02040503050406030204" pitchFamily="18" charset="0"/>
                          <a:ea typeface="Cambria" panose="02040503050406030204" pitchFamily="18" charset="0"/>
                        </a:rPr>
                        <a:t>Rushabh Seth</a:t>
                      </a:r>
                    </a:p>
                  </a:txBody>
                  <a:tcPr anchor="ctr"/>
                </a:tc>
                <a:extLst>
                  <a:ext uri="{0D108BD9-81ED-4DB2-BD59-A6C34878D82A}">
                    <a16:rowId xmlns:a16="http://schemas.microsoft.com/office/drawing/2014/main" val="4053942507"/>
                  </a:ext>
                </a:extLst>
              </a:tr>
              <a:tr h="265535">
                <a:tc>
                  <a:txBody>
                    <a:bodyPr/>
                    <a:lstStyle/>
                    <a:p>
                      <a:r>
                        <a:rPr lang="en-IN" sz="1300" b="1">
                          <a:latin typeface="Cambria" panose="02040503050406030204" pitchFamily="18" charset="0"/>
                          <a:ea typeface="Cambria" panose="02040503050406030204" pitchFamily="18" charset="0"/>
                        </a:rPr>
                        <a:t>No. of Stocks</a:t>
                      </a:r>
                    </a:p>
                  </a:txBody>
                  <a:tcPr anchor="ctr"/>
                </a:tc>
                <a:tc>
                  <a:txBody>
                    <a:bodyPr/>
                    <a:lstStyle/>
                    <a:p>
                      <a:pPr algn="ctr"/>
                      <a:r>
                        <a:rPr lang="en-US" sz="1300">
                          <a:latin typeface="Cambria" panose="02040503050406030204" pitchFamily="18" charset="0"/>
                          <a:ea typeface="Cambria" panose="02040503050406030204" pitchFamily="18" charset="0"/>
                        </a:rPr>
                        <a:t>20-25</a:t>
                      </a:r>
                    </a:p>
                  </a:txBody>
                  <a:tcPr anchor="ctr"/>
                </a:tc>
                <a:extLst>
                  <a:ext uri="{0D108BD9-81ED-4DB2-BD59-A6C34878D82A}">
                    <a16:rowId xmlns:a16="http://schemas.microsoft.com/office/drawing/2014/main" val="105553421"/>
                  </a:ext>
                </a:extLst>
              </a:tr>
              <a:tr h="265535">
                <a:tc>
                  <a:txBody>
                    <a:bodyPr/>
                    <a:lstStyle/>
                    <a:p>
                      <a:r>
                        <a:rPr lang="en-US" sz="1300" b="1">
                          <a:latin typeface="Cambria" panose="02040503050406030204" pitchFamily="18" charset="0"/>
                          <a:ea typeface="Cambria" panose="02040503050406030204" pitchFamily="18" charset="0"/>
                        </a:rPr>
                        <a:t>Inception Date</a:t>
                      </a:r>
                      <a:endParaRPr lang="en-IN" sz="1300" b="1">
                        <a:latin typeface="Cambria" panose="02040503050406030204" pitchFamily="18" charset="0"/>
                        <a:ea typeface="Cambria" panose="02040503050406030204" pitchFamily="18" charset="0"/>
                      </a:endParaRPr>
                    </a:p>
                  </a:txBody>
                  <a:tcPr anchor="ctr"/>
                </a:tc>
                <a:tc>
                  <a:txBody>
                    <a:bodyPr/>
                    <a:lstStyle/>
                    <a:p>
                      <a:pPr algn="ctr"/>
                      <a:r>
                        <a:rPr lang="en-US" sz="1300">
                          <a:latin typeface="Cambria" panose="02040503050406030204" pitchFamily="18" charset="0"/>
                          <a:ea typeface="Cambria" panose="02040503050406030204" pitchFamily="18" charset="0"/>
                        </a:rPr>
                        <a:t>31 December 2006</a:t>
                      </a:r>
                      <a:endParaRPr lang="en-IN" sz="1300">
                        <a:latin typeface="Cambria" panose="02040503050406030204" pitchFamily="18" charset="0"/>
                        <a:ea typeface="Cambria" panose="02040503050406030204" pitchFamily="18" charset="0"/>
                      </a:endParaRPr>
                    </a:p>
                  </a:txBody>
                  <a:tcPr anchor="ctr"/>
                </a:tc>
                <a:extLst>
                  <a:ext uri="{0D108BD9-81ED-4DB2-BD59-A6C34878D82A}">
                    <a16:rowId xmlns:a16="http://schemas.microsoft.com/office/drawing/2014/main" val="595497186"/>
                  </a:ext>
                </a:extLst>
              </a:tr>
              <a:tr h="265535">
                <a:tc>
                  <a:txBody>
                    <a:bodyPr/>
                    <a:lstStyle/>
                    <a:p>
                      <a:r>
                        <a:rPr lang="en-US" sz="1300" b="1">
                          <a:latin typeface="Cambria" panose="02040503050406030204" pitchFamily="18" charset="0"/>
                          <a:ea typeface="Cambria" panose="02040503050406030204" pitchFamily="18" charset="0"/>
                        </a:rPr>
                        <a:t>Exit Load</a:t>
                      </a:r>
                      <a:endParaRPr lang="en-IN" sz="1300" b="1">
                        <a:latin typeface="Cambria" panose="02040503050406030204" pitchFamily="18" charset="0"/>
                        <a:ea typeface="Cambria" panose="02040503050406030204" pitchFamily="18" charset="0"/>
                      </a:endParaRPr>
                    </a:p>
                  </a:txBody>
                  <a:tcPr anchor="ctr"/>
                </a:tc>
                <a:tc>
                  <a:txBody>
                    <a:bodyPr/>
                    <a:lstStyle/>
                    <a:p>
                      <a:pPr algn="ctr"/>
                      <a:r>
                        <a:rPr lang="en-US" sz="1300" dirty="0">
                          <a:latin typeface="Cambria" panose="02040503050406030204" pitchFamily="18" charset="0"/>
                          <a:ea typeface="Cambria" panose="02040503050406030204" pitchFamily="18" charset="0"/>
                        </a:rPr>
                        <a:t>1% within 1 Year</a:t>
                      </a:r>
                      <a:endParaRPr lang="en-IN" sz="1300" dirty="0">
                        <a:latin typeface="Cambria" panose="02040503050406030204" pitchFamily="18" charset="0"/>
                        <a:ea typeface="Cambria" panose="02040503050406030204" pitchFamily="18" charset="0"/>
                      </a:endParaRPr>
                    </a:p>
                  </a:txBody>
                  <a:tcPr anchor="ctr"/>
                </a:tc>
                <a:extLst>
                  <a:ext uri="{0D108BD9-81ED-4DB2-BD59-A6C34878D82A}">
                    <a16:rowId xmlns:a16="http://schemas.microsoft.com/office/drawing/2014/main" val="1990558997"/>
                  </a:ext>
                </a:extLst>
              </a:tr>
            </a:tbl>
          </a:graphicData>
        </a:graphic>
      </p:graphicFrame>
      <p:graphicFrame>
        <p:nvGraphicFramePr>
          <p:cNvPr id="7" name="Table 8">
            <a:extLst>
              <a:ext uri="{FF2B5EF4-FFF2-40B4-BE49-F238E27FC236}">
                <a16:creationId xmlns:a16="http://schemas.microsoft.com/office/drawing/2014/main" id="{0EC37C96-EDEE-F100-CFDF-A2F8C83D1CA0}"/>
              </a:ext>
            </a:extLst>
          </p:cNvPr>
          <p:cNvGraphicFramePr>
            <a:graphicFrameLocks noGrp="1"/>
          </p:cNvGraphicFramePr>
          <p:nvPr/>
        </p:nvGraphicFramePr>
        <p:xfrm>
          <a:off x="9179956" y="4098918"/>
          <a:ext cx="2902229" cy="1033200"/>
        </p:xfrm>
        <a:graphic>
          <a:graphicData uri="http://schemas.openxmlformats.org/drawingml/2006/table">
            <a:tbl>
              <a:tblPr firstRow="1" bandRow="1">
                <a:tableStyleId>{073A0DAA-6AF3-43AB-8588-CEC1D06C72B9}</a:tableStyleId>
              </a:tblPr>
              <a:tblGrid>
                <a:gridCol w="858124">
                  <a:extLst>
                    <a:ext uri="{9D8B030D-6E8A-4147-A177-3AD203B41FA5}">
                      <a16:colId xmlns:a16="http://schemas.microsoft.com/office/drawing/2014/main" val="3655427531"/>
                    </a:ext>
                  </a:extLst>
                </a:gridCol>
                <a:gridCol w="505229">
                  <a:extLst>
                    <a:ext uri="{9D8B030D-6E8A-4147-A177-3AD203B41FA5}">
                      <a16:colId xmlns:a16="http://schemas.microsoft.com/office/drawing/2014/main" val="1999429750"/>
                    </a:ext>
                  </a:extLst>
                </a:gridCol>
                <a:gridCol w="992576">
                  <a:extLst>
                    <a:ext uri="{9D8B030D-6E8A-4147-A177-3AD203B41FA5}">
                      <a16:colId xmlns:a16="http://schemas.microsoft.com/office/drawing/2014/main" val="3110234045"/>
                    </a:ext>
                  </a:extLst>
                </a:gridCol>
                <a:gridCol w="546300">
                  <a:extLst>
                    <a:ext uri="{9D8B030D-6E8A-4147-A177-3AD203B41FA5}">
                      <a16:colId xmlns:a16="http://schemas.microsoft.com/office/drawing/2014/main" val="2721265007"/>
                    </a:ext>
                  </a:extLst>
                </a:gridCol>
              </a:tblGrid>
              <a:tr h="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IN" sz="1200" b="1" i="0" u="none" strike="noStrike">
                          <a:solidFill>
                            <a:schemeClr val="bg1"/>
                          </a:solidFill>
                          <a:effectLst/>
                          <a:latin typeface="Cambria" panose="02040503050406030204" pitchFamily="18" charset="0"/>
                          <a:ea typeface="Cambria" panose="02040503050406030204" pitchFamily="18" charset="0"/>
                        </a:rPr>
                        <a:t>Fee</a:t>
                      </a:r>
                      <a:r>
                        <a:rPr lang="en-IN" sz="1200" b="1" i="0" u="none" strike="noStrike" baseline="0">
                          <a:solidFill>
                            <a:schemeClr val="bg1"/>
                          </a:solidFill>
                          <a:effectLst/>
                          <a:latin typeface="Cambria" panose="02040503050406030204" pitchFamily="18" charset="0"/>
                          <a:ea typeface="Cambria" panose="02040503050406030204" pitchFamily="18" charset="0"/>
                        </a:rPr>
                        <a:t> Structure</a:t>
                      </a:r>
                      <a:endParaRPr lang="en-IN" sz="1200" b="1" i="0" u="none" strike="noStrike">
                        <a:solidFill>
                          <a:schemeClr val="bg1"/>
                        </a:solidFill>
                        <a:effectLst/>
                        <a:latin typeface="Cambria" panose="02040503050406030204" pitchFamily="18" charset="0"/>
                        <a:ea typeface="Cambria" panose="02040503050406030204" pitchFamily="18" charset="0"/>
                      </a:endParaRPr>
                    </a:p>
                  </a:txBody>
                  <a:tcPr anchor="ctr"/>
                </a:tc>
                <a:tc>
                  <a:txBody>
                    <a:bodyPr/>
                    <a:lstStyle/>
                    <a:p>
                      <a:pPr algn="ctr" fontAlgn="ctr"/>
                      <a:r>
                        <a:rPr lang="en-IN" sz="1200" b="1" i="0" u="none" strike="noStrike">
                          <a:solidFill>
                            <a:schemeClr val="bg1"/>
                          </a:solidFill>
                          <a:effectLst/>
                          <a:latin typeface="Cambria" panose="02040503050406030204" pitchFamily="18" charset="0"/>
                          <a:ea typeface="Cambria" panose="02040503050406030204" pitchFamily="18" charset="0"/>
                        </a:rPr>
                        <a:t>Fixed</a:t>
                      </a:r>
                    </a:p>
                  </a:txBody>
                  <a:tcPr marL="9525" marR="9525" marT="9525" marB="0" anchor="ctr"/>
                </a:tc>
                <a:tc>
                  <a:txBody>
                    <a:bodyPr/>
                    <a:lstStyle/>
                    <a:p>
                      <a:pPr algn="ctr" fontAlgn="ctr"/>
                      <a:r>
                        <a:rPr lang="en-IN" sz="1200" b="1" i="0" u="none" strike="noStrike">
                          <a:solidFill>
                            <a:schemeClr val="bg1"/>
                          </a:solidFill>
                          <a:effectLst/>
                          <a:latin typeface="Cambria" panose="02040503050406030204" pitchFamily="18" charset="0"/>
                          <a:ea typeface="Cambria" panose="02040503050406030204" pitchFamily="18" charset="0"/>
                        </a:rPr>
                        <a:t>Performance</a:t>
                      </a:r>
                    </a:p>
                  </a:txBody>
                  <a:tcPr marL="9525" marR="9525" marT="9525" marB="0" anchor="ctr"/>
                </a:tc>
                <a:tc>
                  <a:txBody>
                    <a:bodyPr/>
                    <a:lstStyle/>
                    <a:p>
                      <a:pPr algn="ctr" fontAlgn="ctr"/>
                      <a:r>
                        <a:rPr lang="en-IN" sz="1200" b="1" i="0" u="none" strike="noStrike">
                          <a:solidFill>
                            <a:schemeClr val="bg1"/>
                          </a:solidFill>
                          <a:effectLst/>
                          <a:latin typeface="Cambria" panose="02040503050406030204" pitchFamily="18" charset="0"/>
                          <a:ea typeface="Cambria" panose="02040503050406030204" pitchFamily="18" charset="0"/>
                        </a:rPr>
                        <a:t>Hurdle</a:t>
                      </a:r>
                    </a:p>
                  </a:txBody>
                  <a:tcPr marL="9525" marR="9525" marT="9525" marB="0" anchor="ctr"/>
                </a:tc>
                <a:extLst>
                  <a:ext uri="{0D108BD9-81ED-4DB2-BD59-A6C34878D82A}">
                    <a16:rowId xmlns:a16="http://schemas.microsoft.com/office/drawing/2014/main" val="3419815612"/>
                  </a:ext>
                </a:extLst>
              </a:tr>
              <a:tr h="288000">
                <a:tc>
                  <a:txBody>
                    <a:bodyPr/>
                    <a:lstStyle/>
                    <a:p>
                      <a:pPr algn="ctr" fontAlgn="b"/>
                      <a:r>
                        <a:rPr lang="en-IN" sz="1200" b="1" i="0" u="none" strike="noStrike">
                          <a:solidFill>
                            <a:schemeClr val="tx1"/>
                          </a:solidFill>
                          <a:effectLst/>
                          <a:latin typeface="Cambria" panose="02040503050406030204" pitchFamily="18" charset="0"/>
                          <a:ea typeface="Cambria" panose="02040503050406030204" pitchFamily="18" charset="0"/>
                        </a:rPr>
                        <a:t>Fixed</a:t>
                      </a:r>
                    </a:p>
                  </a:txBody>
                  <a:tcPr marL="9525" marR="9525" marT="9525" marB="0" anchor="ctr"/>
                </a:tc>
                <a:tc>
                  <a:txBody>
                    <a:bodyPr/>
                    <a:lstStyle/>
                    <a:p>
                      <a:pPr algn="ctr" fontAlgn="ctr"/>
                      <a:r>
                        <a:rPr lang="en-IN" sz="1200" b="0" i="0" u="none" strike="noStrike">
                          <a:solidFill>
                            <a:schemeClr val="tx1"/>
                          </a:solidFill>
                          <a:effectLst/>
                          <a:latin typeface="Cambria" panose="02040503050406030204" pitchFamily="18" charset="0"/>
                          <a:ea typeface="Cambria" panose="02040503050406030204" pitchFamily="18" charset="0"/>
                        </a:rPr>
                        <a:t>2.50%</a:t>
                      </a:r>
                    </a:p>
                  </a:txBody>
                  <a:tcPr marL="9525" marR="9525" marT="9525" marB="0" anchor="ctr"/>
                </a:tc>
                <a:tc>
                  <a:txBody>
                    <a:bodyPr/>
                    <a:lstStyle/>
                    <a:p>
                      <a:pPr algn="ctr" fontAlgn="ctr"/>
                      <a:r>
                        <a:rPr lang="en-IN" sz="1200" b="0" i="0" u="none" strike="noStrike" dirty="0">
                          <a:solidFill>
                            <a:schemeClr val="tx1"/>
                          </a:solidFill>
                          <a:effectLst/>
                          <a:latin typeface="Cambria" panose="02040503050406030204" pitchFamily="18" charset="0"/>
                          <a:ea typeface="Cambria" panose="02040503050406030204" pitchFamily="18" charset="0"/>
                        </a:rPr>
                        <a:t>NA</a:t>
                      </a:r>
                    </a:p>
                  </a:txBody>
                  <a:tcPr marL="9525" marR="9525" marT="9525" marB="0" anchor="ctr"/>
                </a:tc>
                <a:tc>
                  <a:txBody>
                    <a:bodyPr/>
                    <a:lstStyle/>
                    <a:p>
                      <a:pPr algn="ctr" fontAlgn="ctr"/>
                      <a:r>
                        <a:rPr lang="en-IN" sz="1200" b="0" i="0" u="none" strike="noStrike" dirty="0">
                          <a:solidFill>
                            <a:schemeClr val="tx1"/>
                          </a:solidFill>
                          <a:effectLst/>
                          <a:latin typeface="Cambria" panose="02040503050406030204" pitchFamily="18" charset="0"/>
                          <a:ea typeface="Cambria" panose="02040503050406030204" pitchFamily="18" charset="0"/>
                        </a:rPr>
                        <a:t>NA</a:t>
                      </a:r>
                    </a:p>
                  </a:txBody>
                  <a:tcPr marL="9525" marR="9525" marT="9525" marB="0" anchor="ctr"/>
                </a:tc>
                <a:extLst>
                  <a:ext uri="{0D108BD9-81ED-4DB2-BD59-A6C34878D82A}">
                    <a16:rowId xmlns:a16="http://schemas.microsoft.com/office/drawing/2014/main" val="1593328609"/>
                  </a:ext>
                </a:extLst>
              </a:tr>
              <a:tr h="288000">
                <a:tc>
                  <a:txBody>
                    <a:bodyPr/>
                    <a:lstStyle/>
                    <a:p>
                      <a:pPr algn="ctr" fontAlgn="b"/>
                      <a:r>
                        <a:rPr lang="en-IN" sz="1200" b="1" i="0" u="none" strike="noStrike">
                          <a:solidFill>
                            <a:schemeClr val="tx1"/>
                          </a:solidFill>
                          <a:effectLst/>
                          <a:latin typeface="Cambria" panose="02040503050406030204" pitchFamily="18" charset="0"/>
                          <a:ea typeface="Cambria" panose="02040503050406030204" pitchFamily="18" charset="0"/>
                        </a:rPr>
                        <a:t>Hybrid</a:t>
                      </a:r>
                    </a:p>
                  </a:txBody>
                  <a:tcPr marL="9525" marR="9525" marT="9525" marB="0" anchor="ctr"/>
                </a:tc>
                <a:tc>
                  <a:txBody>
                    <a:bodyPr/>
                    <a:lstStyle/>
                    <a:p>
                      <a:pPr algn="ctr" fontAlgn="ctr"/>
                      <a:r>
                        <a:rPr lang="en-IN" sz="1200" b="0" i="0" u="none" strike="noStrike">
                          <a:solidFill>
                            <a:schemeClr val="tx1"/>
                          </a:solidFill>
                          <a:effectLst/>
                          <a:latin typeface="Cambria" panose="02040503050406030204" pitchFamily="18" charset="0"/>
                          <a:ea typeface="Cambria" panose="02040503050406030204" pitchFamily="18" charset="0"/>
                        </a:rPr>
                        <a:t>1.50%</a:t>
                      </a:r>
                    </a:p>
                  </a:txBody>
                  <a:tcPr marL="9525" marR="9525" marT="9525" marB="0" anchor="ctr"/>
                </a:tc>
                <a:tc>
                  <a:txBody>
                    <a:bodyPr/>
                    <a:lstStyle/>
                    <a:p>
                      <a:pPr algn="ctr" fontAlgn="ctr"/>
                      <a:r>
                        <a:rPr lang="en-IN" sz="1200" b="0" i="0" u="none" strike="noStrike">
                          <a:solidFill>
                            <a:schemeClr val="tx1"/>
                          </a:solidFill>
                          <a:effectLst/>
                          <a:latin typeface="Cambria" panose="02040503050406030204" pitchFamily="18" charset="0"/>
                          <a:ea typeface="Cambria" panose="02040503050406030204" pitchFamily="18" charset="0"/>
                        </a:rPr>
                        <a:t>20%</a:t>
                      </a:r>
                    </a:p>
                  </a:txBody>
                  <a:tcPr marL="9525" marR="9525" marT="9525" marB="0" anchor="ctr"/>
                </a:tc>
                <a:tc>
                  <a:txBody>
                    <a:bodyPr/>
                    <a:lstStyle/>
                    <a:p>
                      <a:pPr algn="ctr" fontAlgn="ctr"/>
                      <a:r>
                        <a:rPr lang="en-IN" sz="1200" b="0" i="0" u="none" strike="noStrike" dirty="0">
                          <a:solidFill>
                            <a:schemeClr val="tx1"/>
                          </a:solidFill>
                          <a:effectLst/>
                          <a:latin typeface="Cambria" panose="02040503050406030204" pitchFamily="18" charset="0"/>
                          <a:ea typeface="Cambria" panose="02040503050406030204" pitchFamily="18" charset="0"/>
                        </a:rPr>
                        <a:t>10%</a:t>
                      </a:r>
                    </a:p>
                  </a:txBody>
                  <a:tcPr marL="9525" marR="9525" marT="9525" marB="0" anchor="ctr"/>
                </a:tc>
                <a:extLst>
                  <a:ext uri="{0D108BD9-81ED-4DB2-BD59-A6C34878D82A}">
                    <a16:rowId xmlns:a16="http://schemas.microsoft.com/office/drawing/2014/main" val="1532966897"/>
                  </a:ext>
                </a:extLst>
              </a:tr>
            </a:tbl>
          </a:graphicData>
        </a:graphic>
      </p:graphicFrame>
      <p:sp>
        <p:nvSpPr>
          <p:cNvPr id="9" name="TextBox 8"/>
          <p:cNvSpPr txBox="1"/>
          <p:nvPr/>
        </p:nvSpPr>
        <p:spPr>
          <a:xfrm>
            <a:off x="132521" y="922051"/>
            <a:ext cx="4022212" cy="2123658"/>
          </a:xfrm>
          <a:prstGeom prst="rect">
            <a:avLst/>
          </a:prstGeom>
          <a:noFill/>
          <a:ln>
            <a:solidFill>
              <a:schemeClr val="bg1">
                <a:lumMod val="85000"/>
              </a:schemeClr>
            </a:solidFill>
          </a:ln>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200" b="1"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Investment Objective</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200" b="1"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Karma Wealth Builder seeks to provide superior returns over longer time frames (5 to 7 years) and across market cycles. It aims to capture the India growth story by investing in listed equities by identifying investment ideas through bottom-up research. The bottom-up approach focuses its analysis on specific characteristics and micro attributes of an individual stock. The approach is benchmark agnostic with the aim to deliver superior risk adjusted returns through differentiated portfolio.</a:t>
            </a:r>
          </a:p>
        </p:txBody>
      </p:sp>
      <p:sp>
        <p:nvSpPr>
          <p:cNvPr id="14" name="TextBox 13"/>
          <p:cNvSpPr txBox="1"/>
          <p:nvPr/>
        </p:nvSpPr>
        <p:spPr>
          <a:xfrm>
            <a:off x="9145535" y="3763005"/>
            <a:ext cx="2902229" cy="30777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400" b="1"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Fees Structure</a:t>
            </a:r>
          </a:p>
        </p:txBody>
      </p:sp>
      <p:sp>
        <p:nvSpPr>
          <p:cNvPr id="15" name="TextBox 14"/>
          <p:cNvSpPr txBox="1"/>
          <p:nvPr/>
        </p:nvSpPr>
        <p:spPr>
          <a:xfrm>
            <a:off x="9136795" y="5757135"/>
            <a:ext cx="2856816" cy="553998"/>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000" b="0" i="1"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*performance as on July 31st, 2026.</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000" b="0" i="1"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**no catch-up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000" b="0" i="1"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***High water mark applicable</a:t>
            </a:r>
          </a:p>
        </p:txBody>
      </p:sp>
      <p:sp>
        <p:nvSpPr>
          <p:cNvPr id="18" name="Rectangle 17"/>
          <p:cNvSpPr/>
          <p:nvPr/>
        </p:nvSpPr>
        <p:spPr>
          <a:xfrm>
            <a:off x="0" y="808383"/>
            <a:ext cx="12192000" cy="45719"/>
          </a:xfrm>
          <a:prstGeom prst="rect">
            <a:avLst/>
          </a:prstGeom>
          <a:solidFill>
            <a:schemeClr val="bg1">
              <a:lumMod val="6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9" name="Slide Number Placeholder 18"/>
          <p:cNvSpPr>
            <a:spLocks noGrp="1"/>
          </p:cNvSpPr>
          <p:nvPr>
            <p:ph type="sldNum" sz="quarter" idx="12"/>
          </p:nvPr>
        </p:nvSpPr>
        <p:spPr>
          <a:xfrm>
            <a:off x="9448800" y="6535368"/>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1E62F875-1F54-4527-993B-FB1D0CCB3E02}" type="slidenum">
              <a:rPr kumimoji="0" lang="en-IN" sz="1200" b="1" i="0" u="none" strike="noStrike" kern="1200" cap="none" spc="0" normalizeH="0" baseline="0" noProof="0" smtClean="0">
                <a:ln>
                  <a:noFill/>
                </a:ln>
                <a:solidFill>
                  <a:prstClr val="white"/>
                </a:solidFill>
                <a:effectLst/>
                <a:uLnTx/>
                <a:uFillTx/>
                <a:latin typeface="Cambria" panose="02040503050406030204" pitchFamily="18" charset="0"/>
                <a:ea typeface="Cambria" panose="02040503050406030204" pitchFamily="18" charset="0"/>
                <a:cs typeface="+mn-cs"/>
              </a:rPr>
              <a:pPr marL="0" marR="0" lvl="0" indent="0" algn="r" defTabSz="914400" rtl="0" eaLnBrk="1" fontAlgn="auto" latinLnBrk="0" hangingPunct="1">
                <a:lnSpc>
                  <a:spcPct val="100000"/>
                </a:lnSpc>
                <a:spcBef>
                  <a:spcPts val="0"/>
                </a:spcBef>
                <a:spcAft>
                  <a:spcPts val="0"/>
                </a:spcAft>
                <a:buClrTx/>
                <a:buSzTx/>
                <a:buFontTx/>
                <a:buNone/>
                <a:tabLst/>
                <a:defRPr/>
              </a:pPr>
              <a:t>26</a:t>
            </a:fld>
            <a:endParaRPr kumimoji="0" lang="en-IN" sz="1200" b="1" i="0" u="none" strike="noStrike" kern="1200" cap="none" spc="0" normalizeH="0" baseline="0" noProof="0">
              <a:ln>
                <a:noFill/>
              </a:ln>
              <a:solidFill>
                <a:prstClr val="white"/>
              </a:solidFill>
              <a:effectLst/>
              <a:uLnTx/>
              <a:uFillTx/>
              <a:latin typeface="Cambria" panose="02040503050406030204" pitchFamily="18" charset="0"/>
              <a:ea typeface="Cambria" panose="02040503050406030204" pitchFamily="18" charset="0"/>
              <a:cs typeface="+mn-cs"/>
            </a:endParaRPr>
          </a:p>
        </p:txBody>
      </p:sp>
      <p:graphicFrame>
        <p:nvGraphicFramePr>
          <p:cNvPr id="17" name="Table 16">
            <a:extLst>
              <a:ext uri="{FF2B5EF4-FFF2-40B4-BE49-F238E27FC236}">
                <a16:creationId xmlns:a16="http://schemas.microsoft.com/office/drawing/2014/main" id="{A5C33446-766C-4076-B564-FB48C1F0B574}"/>
              </a:ext>
            </a:extLst>
          </p:cNvPr>
          <p:cNvGraphicFramePr>
            <a:graphicFrameLocks noGrp="1"/>
          </p:cNvGraphicFramePr>
          <p:nvPr>
            <p:extLst>
              <p:ext uri="{D42A27DB-BD31-4B8C-83A1-F6EECF244321}">
                <p14:modId xmlns:p14="http://schemas.microsoft.com/office/powerpoint/2010/main" val="203976851"/>
              </p:ext>
            </p:extLst>
          </p:nvPr>
        </p:nvGraphicFramePr>
        <p:xfrm>
          <a:off x="9179956" y="983695"/>
          <a:ext cx="2902230" cy="2672562"/>
        </p:xfrm>
        <a:graphic>
          <a:graphicData uri="http://schemas.openxmlformats.org/drawingml/2006/table">
            <a:tbl>
              <a:tblPr/>
              <a:tblGrid>
                <a:gridCol w="2000662">
                  <a:extLst>
                    <a:ext uri="{9D8B030D-6E8A-4147-A177-3AD203B41FA5}">
                      <a16:colId xmlns:a16="http://schemas.microsoft.com/office/drawing/2014/main" val="1547528787"/>
                    </a:ext>
                  </a:extLst>
                </a:gridCol>
                <a:gridCol w="901568">
                  <a:extLst>
                    <a:ext uri="{9D8B030D-6E8A-4147-A177-3AD203B41FA5}">
                      <a16:colId xmlns:a16="http://schemas.microsoft.com/office/drawing/2014/main" val="223989459"/>
                    </a:ext>
                  </a:extLst>
                </a:gridCol>
              </a:tblGrid>
              <a:tr h="445427">
                <a:tc>
                  <a:txBody>
                    <a:bodyPr/>
                    <a:lstStyle/>
                    <a:p>
                      <a:pPr algn="ctr" rtl="0" fontAlgn="ctr"/>
                      <a:r>
                        <a:rPr lang="en-US" sz="1300" b="1" i="0" u="none" strike="noStrike" dirty="0">
                          <a:solidFill>
                            <a:srgbClr val="FFFFFF"/>
                          </a:solidFill>
                          <a:effectLst/>
                          <a:latin typeface="Cambria" panose="02040503050406030204" pitchFamily="18" charset="0"/>
                        </a:rPr>
                        <a:t>Top Holdings</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000000"/>
                    </a:solidFill>
                  </a:tcPr>
                </a:tc>
                <a:tc>
                  <a:txBody>
                    <a:bodyPr/>
                    <a:lstStyle/>
                    <a:p>
                      <a:pPr algn="ctr" rtl="0" fontAlgn="ctr"/>
                      <a:r>
                        <a:rPr lang="en-US" sz="1300" b="1" i="0" u="none" strike="noStrike">
                          <a:solidFill>
                            <a:srgbClr val="FFFFFF"/>
                          </a:solidFill>
                          <a:effectLst/>
                          <a:latin typeface="Cambria" panose="02040503050406030204" pitchFamily="18" charset="0"/>
                        </a:rPr>
                        <a:t>Weight%</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000000"/>
                    </a:solidFill>
                  </a:tcPr>
                </a:tc>
                <a:extLst>
                  <a:ext uri="{0D108BD9-81ED-4DB2-BD59-A6C34878D82A}">
                    <a16:rowId xmlns:a16="http://schemas.microsoft.com/office/drawing/2014/main" val="4198435380"/>
                  </a:ext>
                </a:extLst>
              </a:tr>
              <a:tr h="445427">
                <a:tc>
                  <a:txBody>
                    <a:bodyPr/>
                    <a:lstStyle/>
                    <a:p>
                      <a:pPr algn="ctr" fontAlgn="b">
                        <a:buNone/>
                      </a:pPr>
                      <a:r>
                        <a:rPr lang="en-IN" sz="1300" b="0" i="0" u="none" strike="noStrike" dirty="0" err="1">
                          <a:solidFill>
                            <a:srgbClr val="000000"/>
                          </a:solidFill>
                          <a:effectLst/>
                          <a:latin typeface="Cambria" panose="02040503050406030204" pitchFamily="18" charset="0"/>
                        </a:rPr>
                        <a:t>Sansera</a:t>
                      </a:r>
                      <a:r>
                        <a:rPr lang="en-IN" sz="1300" b="0" i="0" u="none" strike="noStrike" dirty="0">
                          <a:solidFill>
                            <a:srgbClr val="000000"/>
                          </a:solidFill>
                          <a:effectLst/>
                          <a:latin typeface="Cambria" panose="02040503050406030204" pitchFamily="18" charset="0"/>
                        </a:rPr>
                        <a:t> Engineering Ltd</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905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CBCBCB"/>
                    </a:solidFill>
                  </a:tcPr>
                </a:tc>
                <a:tc>
                  <a:txBody>
                    <a:bodyPr/>
                    <a:lstStyle/>
                    <a:p>
                      <a:pPr algn="ctr" fontAlgn="t">
                        <a:buNone/>
                      </a:pPr>
                      <a:r>
                        <a:rPr lang="en-IN" sz="1300" b="0" i="0" u="none" strike="noStrike">
                          <a:solidFill>
                            <a:srgbClr val="000000"/>
                          </a:solidFill>
                          <a:effectLst/>
                          <a:latin typeface="Cambria" panose="02040503050406030204" pitchFamily="18" charset="0"/>
                          <a:ea typeface="Cambria" panose="02040503050406030204" pitchFamily="18" charset="0"/>
                        </a:rPr>
                        <a:t>7.35%</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905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CBCBCB"/>
                    </a:solidFill>
                  </a:tcPr>
                </a:tc>
                <a:extLst>
                  <a:ext uri="{0D108BD9-81ED-4DB2-BD59-A6C34878D82A}">
                    <a16:rowId xmlns:a16="http://schemas.microsoft.com/office/drawing/2014/main" val="3633773847"/>
                  </a:ext>
                </a:extLst>
              </a:tr>
              <a:tr h="445427">
                <a:tc>
                  <a:txBody>
                    <a:bodyPr/>
                    <a:lstStyle/>
                    <a:p>
                      <a:pPr algn="ctr" fontAlgn="b">
                        <a:buNone/>
                      </a:pPr>
                      <a:r>
                        <a:rPr lang="en-IN" sz="1300" b="0" i="0" u="none" strike="noStrike" dirty="0">
                          <a:solidFill>
                            <a:srgbClr val="000000"/>
                          </a:solidFill>
                          <a:effectLst/>
                          <a:latin typeface="Cambria" panose="02040503050406030204" pitchFamily="18" charset="0"/>
                        </a:rPr>
                        <a:t>Jubilant </a:t>
                      </a:r>
                      <a:r>
                        <a:rPr lang="en-IN" sz="1300" b="0" i="0" u="none" strike="noStrike" dirty="0" err="1">
                          <a:solidFill>
                            <a:srgbClr val="000000"/>
                          </a:solidFill>
                          <a:effectLst/>
                          <a:latin typeface="Cambria" panose="02040503050406030204" pitchFamily="18" charset="0"/>
                        </a:rPr>
                        <a:t>Pharmova</a:t>
                      </a:r>
                      <a:r>
                        <a:rPr lang="en-IN" sz="1300" b="0" i="0" u="none" strike="noStrike" dirty="0">
                          <a:solidFill>
                            <a:srgbClr val="000000"/>
                          </a:solidFill>
                          <a:effectLst/>
                          <a:latin typeface="Cambria" panose="02040503050406030204" pitchFamily="18" charset="0"/>
                        </a:rPr>
                        <a:t> Ltd</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bg1">
                        <a:lumMod val="95000"/>
                      </a:schemeClr>
                    </a:solidFill>
                  </a:tcPr>
                </a:tc>
                <a:tc>
                  <a:txBody>
                    <a:bodyPr/>
                    <a:lstStyle/>
                    <a:p>
                      <a:pPr algn="ctr" fontAlgn="t">
                        <a:buNone/>
                      </a:pPr>
                      <a:r>
                        <a:rPr lang="en-IN" sz="1300" b="0" i="0" u="none" strike="noStrike" dirty="0">
                          <a:solidFill>
                            <a:srgbClr val="000000"/>
                          </a:solidFill>
                          <a:effectLst/>
                          <a:latin typeface="Cambria" panose="02040503050406030204" pitchFamily="18" charset="0"/>
                          <a:ea typeface="Cambria" panose="02040503050406030204" pitchFamily="18" charset="0"/>
                        </a:rPr>
                        <a:t>6.87%</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1069242810"/>
                  </a:ext>
                </a:extLst>
              </a:tr>
              <a:tr h="445427">
                <a:tc>
                  <a:txBody>
                    <a:bodyPr/>
                    <a:lstStyle/>
                    <a:p>
                      <a:pPr algn="ctr" fontAlgn="b">
                        <a:buNone/>
                      </a:pPr>
                      <a:r>
                        <a:rPr lang="en-IN" sz="1300" b="0" i="0" u="none" strike="noStrike" dirty="0" err="1">
                          <a:solidFill>
                            <a:srgbClr val="000000"/>
                          </a:solidFill>
                          <a:effectLst/>
                          <a:latin typeface="Cambria" panose="02040503050406030204" pitchFamily="18" charset="0"/>
                        </a:rPr>
                        <a:t>Alivus</a:t>
                      </a:r>
                      <a:r>
                        <a:rPr lang="en-IN" sz="1300" b="0" i="0" u="none" strike="noStrike" dirty="0">
                          <a:solidFill>
                            <a:srgbClr val="000000"/>
                          </a:solidFill>
                          <a:effectLst/>
                          <a:latin typeface="Cambria" panose="02040503050406030204" pitchFamily="18" charset="0"/>
                        </a:rPr>
                        <a:t> Life Sciences Ltd</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CBCBCB"/>
                    </a:solidFill>
                  </a:tcPr>
                </a:tc>
                <a:tc>
                  <a:txBody>
                    <a:bodyPr/>
                    <a:lstStyle/>
                    <a:p>
                      <a:pPr algn="ctr" fontAlgn="t">
                        <a:buNone/>
                      </a:pPr>
                      <a:r>
                        <a:rPr lang="en-IN" sz="1300" b="0" i="0" u="none" strike="noStrike">
                          <a:solidFill>
                            <a:srgbClr val="000000"/>
                          </a:solidFill>
                          <a:effectLst/>
                          <a:latin typeface="Cambria" panose="02040503050406030204" pitchFamily="18" charset="0"/>
                          <a:ea typeface="Cambria" panose="02040503050406030204" pitchFamily="18" charset="0"/>
                        </a:rPr>
                        <a:t>6.66%</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CBCBCB"/>
                    </a:solidFill>
                  </a:tcPr>
                </a:tc>
                <a:extLst>
                  <a:ext uri="{0D108BD9-81ED-4DB2-BD59-A6C34878D82A}">
                    <a16:rowId xmlns:a16="http://schemas.microsoft.com/office/drawing/2014/main" val="2862834269"/>
                  </a:ext>
                </a:extLst>
              </a:tr>
              <a:tr h="445427">
                <a:tc>
                  <a:txBody>
                    <a:bodyPr/>
                    <a:lstStyle/>
                    <a:p>
                      <a:pPr algn="ctr" fontAlgn="b">
                        <a:buNone/>
                      </a:pPr>
                      <a:r>
                        <a:rPr lang="en-IN" sz="1300" b="0" i="0" u="none" strike="noStrike" dirty="0">
                          <a:solidFill>
                            <a:srgbClr val="000000"/>
                          </a:solidFill>
                          <a:effectLst/>
                          <a:latin typeface="Cambria" panose="02040503050406030204" pitchFamily="18" charset="0"/>
                        </a:rPr>
                        <a:t>Varroc Engineering Ltd</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bg1">
                        <a:lumMod val="95000"/>
                      </a:schemeClr>
                    </a:solidFill>
                  </a:tcPr>
                </a:tc>
                <a:tc>
                  <a:txBody>
                    <a:bodyPr/>
                    <a:lstStyle/>
                    <a:p>
                      <a:pPr algn="ctr" fontAlgn="t">
                        <a:buNone/>
                      </a:pPr>
                      <a:r>
                        <a:rPr lang="en-IN" sz="1300" b="0" i="0" u="none" strike="noStrike" dirty="0">
                          <a:solidFill>
                            <a:srgbClr val="000000"/>
                          </a:solidFill>
                          <a:effectLst/>
                          <a:latin typeface="Cambria" panose="02040503050406030204" pitchFamily="18" charset="0"/>
                          <a:ea typeface="Cambria" panose="02040503050406030204" pitchFamily="18" charset="0"/>
                        </a:rPr>
                        <a:t>6.04%</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2313730071"/>
                  </a:ext>
                </a:extLst>
              </a:tr>
              <a:tr h="445427">
                <a:tc>
                  <a:txBody>
                    <a:bodyPr/>
                    <a:lstStyle/>
                    <a:p>
                      <a:pPr algn="ctr" fontAlgn="b">
                        <a:buNone/>
                      </a:pPr>
                      <a:r>
                        <a:rPr lang="en-IN" sz="1300" b="0" i="0" u="none" strike="noStrike" dirty="0">
                          <a:solidFill>
                            <a:srgbClr val="000000"/>
                          </a:solidFill>
                          <a:effectLst/>
                          <a:latin typeface="Cambria" panose="02040503050406030204" pitchFamily="18" charset="0"/>
                        </a:rPr>
                        <a:t>Bandhan Bank Ltd</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CBCBCB"/>
                    </a:solidFill>
                  </a:tcPr>
                </a:tc>
                <a:tc>
                  <a:txBody>
                    <a:bodyPr/>
                    <a:lstStyle/>
                    <a:p>
                      <a:pPr algn="ctr" fontAlgn="t">
                        <a:buNone/>
                      </a:pPr>
                      <a:r>
                        <a:rPr lang="en-IN" sz="1300" b="0" i="0" u="none" strike="noStrike" dirty="0">
                          <a:solidFill>
                            <a:srgbClr val="000000"/>
                          </a:solidFill>
                          <a:effectLst/>
                          <a:latin typeface="Cambria" panose="02040503050406030204" pitchFamily="18" charset="0"/>
                          <a:ea typeface="Cambria" panose="02040503050406030204" pitchFamily="18" charset="0"/>
                        </a:rPr>
                        <a:t>5.42%</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CBCBCB"/>
                    </a:solidFill>
                  </a:tcPr>
                </a:tc>
                <a:extLst>
                  <a:ext uri="{0D108BD9-81ED-4DB2-BD59-A6C34878D82A}">
                    <a16:rowId xmlns:a16="http://schemas.microsoft.com/office/drawing/2014/main" val="3663745601"/>
                  </a:ext>
                </a:extLst>
              </a:tr>
            </a:tbl>
          </a:graphicData>
        </a:graphic>
      </p:graphicFrame>
      <p:graphicFrame>
        <p:nvGraphicFramePr>
          <p:cNvPr id="3" name="Table 2">
            <a:extLst>
              <a:ext uri="{FF2B5EF4-FFF2-40B4-BE49-F238E27FC236}">
                <a16:creationId xmlns:a16="http://schemas.microsoft.com/office/drawing/2014/main" id="{F6F74A49-FC5B-7F14-E86A-54BC4302540C}"/>
              </a:ext>
            </a:extLst>
          </p:cNvPr>
          <p:cNvGraphicFramePr>
            <a:graphicFrameLocks noGrp="1"/>
          </p:cNvGraphicFramePr>
          <p:nvPr/>
        </p:nvGraphicFramePr>
        <p:xfrm>
          <a:off x="4287002" y="4020221"/>
          <a:ext cx="4750478" cy="2476398"/>
        </p:xfrm>
        <a:graphic>
          <a:graphicData uri="http://schemas.openxmlformats.org/drawingml/2006/table">
            <a:tbl>
              <a:tblPr/>
              <a:tblGrid>
                <a:gridCol w="3328449">
                  <a:extLst>
                    <a:ext uri="{9D8B030D-6E8A-4147-A177-3AD203B41FA5}">
                      <a16:colId xmlns:a16="http://schemas.microsoft.com/office/drawing/2014/main" val="1547528787"/>
                    </a:ext>
                  </a:extLst>
                </a:gridCol>
                <a:gridCol w="1422029">
                  <a:extLst>
                    <a:ext uri="{9D8B030D-6E8A-4147-A177-3AD203B41FA5}">
                      <a16:colId xmlns:a16="http://schemas.microsoft.com/office/drawing/2014/main" val="1699533477"/>
                    </a:ext>
                  </a:extLst>
                </a:gridCol>
              </a:tblGrid>
              <a:tr h="412733">
                <a:tc>
                  <a:txBody>
                    <a:bodyPr/>
                    <a:lstStyle/>
                    <a:p>
                      <a:pPr algn="ctr" rtl="0" fontAlgn="ctr"/>
                      <a:r>
                        <a:rPr lang="en-US" sz="1300" b="1" i="0" u="none" strike="noStrike">
                          <a:solidFill>
                            <a:srgbClr val="FFFFFF"/>
                          </a:solidFill>
                          <a:effectLst/>
                          <a:latin typeface="Cambria" panose="02040503050406030204" pitchFamily="18" charset="0"/>
                        </a:rPr>
                        <a:t>Top Sectors</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000000"/>
                    </a:solidFill>
                  </a:tcPr>
                </a:tc>
                <a:tc>
                  <a:txBody>
                    <a:bodyPr/>
                    <a:lstStyle/>
                    <a:p>
                      <a:pPr algn="ctr" rtl="0" fontAlgn="ctr"/>
                      <a:r>
                        <a:rPr lang="en-US" sz="1300" b="1" i="0" u="none" strike="noStrike">
                          <a:solidFill>
                            <a:srgbClr val="FFFFFF"/>
                          </a:solidFill>
                          <a:effectLst/>
                          <a:latin typeface="Cambria" panose="02040503050406030204" pitchFamily="18" charset="0"/>
                        </a:rPr>
                        <a:t>Allocation %</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000000"/>
                    </a:solidFill>
                  </a:tcPr>
                </a:tc>
                <a:extLst>
                  <a:ext uri="{0D108BD9-81ED-4DB2-BD59-A6C34878D82A}">
                    <a16:rowId xmlns:a16="http://schemas.microsoft.com/office/drawing/2014/main" val="4198435380"/>
                  </a:ext>
                </a:extLst>
              </a:tr>
              <a:tr h="412733">
                <a:tc>
                  <a:txBody>
                    <a:bodyPr/>
                    <a:lstStyle/>
                    <a:p>
                      <a:pPr algn="ctr" fontAlgn="t">
                        <a:buNone/>
                      </a:pPr>
                      <a:r>
                        <a:rPr lang="en-IN" sz="1300" b="0" i="0" u="none" strike="noStrike" dirty="0">
                          <a:solidFill>
                            <a:srgbClr val="000000"/>
                          </a:solidFill>
                          <a:effectLst/>
                          <a:latin typeface="Cambria" panose="02040503050406030204" pitchFamily="18" charset="0"/>
                          <a:ea typeface="Cambria" panose="02040503050406030204" pitchFamily="18" charset="0"/>
                        </a:rPr>
                        <a:t>BFSI</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905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E7E7E7"/>
                    </a:solidFill>
                  </a:tcPr>
                </a:tc>
                <a:tc>
                  <a:txBody>
                    <a:bodyPr/>
                    <a:lstStyle/>
                    <a:p>
                      <a:pPr algn="ctr" fontAlgn="t">
                        <a:buNone/>
                      </a:pPr>
                      <a:r>
                        <a:rPr lang="en-IN" sz="1300" b="0" i="0" u="none" strike="noStrike">
                          <a:solidFill>
                            <a:srgbClr val="000000"/>
                          </a:solidFill>
                          <a:effectLst/>
                          <a:latin typeface="Cambria" panose="02040503050406030204" pitchFamily="18" charset="0"/>
                          <a:ea typeface="Cambria" panose="02040503050406030204" pitchFamily="18" charset="0"/>
                        </a:rPr>
                        <a:t>24.00%</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905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E7E7E7"/>
                    </a:solidFill>
                  </a:tcPr>
                </a:tc>
                <a:extLst>
                  <a:ext uri="{0D108BD9-81ED-4DB2-BD59-A6C34878D82A}">
                    <a16:rowId xmlns:a16="http://schemas.microsoft.com/office/drawing/2014/main" val="3633773847"/>
                  </a:ext>
                </a:extLst>
              </a:tr>
              <a:tr h="412733">
                <a:tc>
                  <a:txBody>
                    <a:bodyPr/>
                    <a:lstStyle/>
                    <a:p>
                      <a:pPr algn="ctr" fontAlgn="t">
                        <a:buNone/>
                      </a:pPr>
                      <a:r>
                        <a:rPr lang="en-IN" sz="1300" b="0" i="0" u="none" strike="noStrike">
                          <a:solidFill>
                            <a:srgbClr val="000000"/>
                          </a:solidFill>
                          <a:effectLst/>
                          <a:latin typeface="Cambria" panose="02040503050406030204" pitchFamily="18" charset="0"/>
                          <a:ea typeface="Cambria" panose="02040503050406030204" pitchFamily="18" charset="0"/>
                        </a:rPr>
                        <a:t>Health Care</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CBCBCB"/>
                    </a:solidFill>
                  </a:tcPr>
                </a:tc>
                <a:tc>
                  <a:txBody>
                    <a:bodyPr/>
                    <a:lstStyle/>
                    <a:p>
                      <a:pPr algn="ctr" fontAlgn="t">
                        <a:buNone/>
                      </a:pPr>
                      <a:r>
                        <a:rPr lang="en-IN" sz="1300" b="0" i="0" u="none" strike="noStrike">
                          <a:solidFill>
                            <a:srgbClr val="000000"/>
                          </a:solidFill>
                          <a:effectLst/>
                          <a:latin typeface="Cambria" panose="02040503050406030204" pitchFamily="18" charset="0"/>
                          <a:ea typeface="Cambria" panose="02040503050406030204" pitchFamily="18" charset="0"/>
                        </a:rPr>
                        <a:t>21.90%</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CBCBCB"/>
                    </a:solidFill>
                  </a:tcPr>
                </a:tc>
                <a:extLst>
                  <a:ext uri="{0D108BD9-81ED-4DB2-BD59-A6C34878D82A}">
                    <a16:rowId xmlns:a16="http://schemas.microsoft.com/office/drawing/2014/main" val="2298947634"/>
                  </a:ext>
                </a:extLst>
              </a:tr>
              <a:tr h="412733">
                <a:tc>
                  <a:txBody>
                    <a:bodyPr/>
                    <a:lstStyle/>
                    <a:p>
                      <a:pPr algn="ctr" fontAlgn="t">
                        <a:buNone/>
                      </a:pPr>
                      <a:r>
                        <a:rPr lang="en-IN" sz="1300" b="0" i="0" u="none" strike="noStrike">
                          <a:solidFill>
                            <a:srgbClr val="000000"/>
                          </a:solidFill>
                          <a:effectLst/>
                          <a:latin typeface="Cambria" panose="02040503050406030204" pitchFamily="18" charset="0"/>
                          <a:ea typeface="Cambria" panose="02040503050406030204" pitchFamily="18" charset="0"/>
                        </a:rPr>
                        <a:t>Automobiles &amp; Components</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E7E7E7"/>
                    </a:solidFill>
                  </a:tcPr>
                </a:tc>
                <a:tc>
                  <a:txBody>
                    <a:bodyPr/>
                    <a:lstStyle/>
                    <a:p>
                      <a:pPr algn="ctr" fontAlgn="t">
                        <a:buNone/>
                      </a:pPr>
                      <a:r>
                        <a:rPr lang="en-IN" sz="1300" b="0" i="0" u="none" strike="noStrike">
                          <a:solidFill>
                            <a:srgbClr val="000000"/>
                          </a:solidFill>
                          <a:effectLst/>
                          <a:latin typeface="Cambria" panose="02040503050406030204" pitchFamily="18" charset="0"/>
                          <a:ea typeface="Cambria" panose="02040503050406030204" pitchFamily="18" charset="0"/>
                        </a:rPr>
                        <a:t>20.10%</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E7E7E7"/>
                    </a:solidFill>
                  </a:tcPr>
                </a:tc>
                <a:extLst>
                  <a:ext uri="{0D108BD9-81ED-4DB2-BD59-A6C34878D82A}">
                    <a16:rowId xmlns:a16="http://schemas.microsoft.com/office/drawing/2014/main" val="4015792398"/>
                  </a:ext>
                </a:extLst>
              </a:tr>
              <a:tr h="412733">
                <a:tc>
                  <a:txBody>
                    <a:bodyPr/>
                    <a:lstStyle/>
                    <a:p>
                      <a:pPr algn="ctr" fontAlgn="t">
                        <a:buNone/>
                      </a:pPr>
                      <a:r>
                        <a:rPr lang="en-IN" sz="1300" b="0" i="0" u="none" strike="noStrike">
                          <a:solidFill>
                            <a:srgbClr val="000000"/>
                          </a:solidFill>
                          <a:effectLst/>
                          <a:latin typeface="Cambria" panose="02040503050406030204" pitchFamily="18" charset="0"/>
                          <a:ea typeface="Cambria" panose="02040503050406030204" pitchFamily="18" charset="0"/>
                        </a:rPr>
                        <a:t>Information Technology</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CBCBCB"/>
                    </a:solidFill>
                  </a:tcPr>
                </a:tc>
                <a:tc>
                  <a:txBody>
                    <a:bodyPr/>
                    <a:lstStyle/>
                    <a:p>
                      <a:pPr algn="ctr" fontAlgn="t">
                        <a:buNone/>
                      </a:pPr>
                      <a:r>
                        <a:rPr lang="en-IN" sz="1300" b="0" i="0" u="none" strike="noStrike">
                          <a:solidFill>
                            <a:srgbClr val="000000"/>
                          </a:solidFill>
                          <a:effectLst/>
                          <a:latin typeface="Cambria" panose="02040503050406030204" pitchFamily="18" charset="0"/>
                          <a:ea typeface="Cambria" panose="02040503050406030204" pitchFamily="18" charset="0"/>
                        </a:rPr>
                        <a:t>9.60%</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CBCBCB"/>
                    </a:solidFill>
                  </a:tcPr>
                </a:tc>
                <a:extLst>
                  <a:ext uri="{0D108BD9-81ED-4DB2-BD59-A6C34878D82A}">
                    <a16:rowId xmlns:a16="http://schemas.microsoft.com/office/drawing/2014/main" val="2625858699"/>
                  </a:ext>
                </a:extLst>
              </a:tr>
              <a:tr h="412733">
                <a:tc>
                  <a:txBody>
                    <a:bodyPr/>
                    <a:lstStyle/>
                    <a:p>
                      <a:pPr algn="ctr" fontAlgn="t">
                        <a:buNone/>
                      </a:pPr>
                      <a:r>
                        <a:rPr lang="en-IN" sz="1300" b="0" i="0" u="none" strike="noStrike">
                          <a:solidFill>
                            <a:srgbClr val="000000"/>
                          </a:solidFill>
                          <a:effectLst/>
                          <a:latin typeface="Cambria" panose="02040503050406030204" pitchFamily="18" charset="0"/>
                          <a:ea typeface="Cambria" panose="02040503050406030204" pitchFamily="18" charset="0"/>
                        </a:rPr>
                        <a:t>Communication Services</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E7E7E7"/>
                    </a:solidFill>
                  </a:tcPr>
                </a:tc>
                <a:tc>
                  <a:txBody>
                    <a:bodyPr/>
                    <a:lstStyle/>
                    <a:p>
                      <a:pPr algn="ctr" fontAlgn="t">
                        <a:buNone/>
                      </a:pPr>
                      <a:r>
                        <a:rPr lang="en-IN" sz="1300" b="0" i="0" u="none" strike="noStrike" dirty="0">
                          <a:solidFill>
                            <a:srgbClr val="000000"/>
                          </a:solidFill>
                          <a:effectLst/>
                          <a:latin typeface="Cambria" panose="02040503050406030204" pitchFamily="18" charset="0"/>
                          <a:ea typeface="Cambria" panose="02040503050406030204" pitchFamily="18" charset="0"/>
                        </a:rPr>
                        <a:t>8.50%</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E7E7E7"/>
                    </a:solidFill>
                  </a:tcPr>
                </a:tc>
                <a:extLst>
                  <a:ext uri="{0D108BD9-81ED-4DB2-BD59-A6C34878D82A}">
                    <a16:rowId xmlns:a16="http://schemas.microsoft.com/office/drawing/2014/main" val="1650861790"/>
                  </a:ext>
                </a:extLst>
              </a:tr>
            </a:tbl>
          </a:graphicData>
        </a:graphic>
      </p:graphicFrame>
      <p:sp>
        <p:nvSpPr>
          <p:cNvPr id="6" name="TextBox 5">
            <a:extLst>
              <a:ext uri="{FF2B5EF4-FFF2-40B4-BE49-F238E27FC236}">
                <a16:creationId xmlns:a16="http://schemas.microsoft.com/office/drawing/2014/main" id="{F2A5964A-02F6-0579-0CBA-110A76EDE192}"/>
              </a:ext>
            </a:extLst>
          </p:cNvPr>
          <p:cNvSpPr txBox="1"/>
          <p:nvPr/>
        </p:nvSpPr>
        <p:spPr>
          <a:xfrm>
            <a:off x="9145535" y="5321337"/>
            <a:ext cx="3046466" cy="46166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1" i="1" u="none" strike="noStrike" kern="1200" cap="none" spc="0" normalizeH="0" baseline="0" noProof="0">
                <a:ln>
                  <a:noFill/>
                </a:ln>
                <a:solidFill>
                  <a:prstClr val="black"/>
                </a:solidFill>
                <a:effectLst/>
                <a:highlight>
                  <a:srgbClr val="FFFF00"/>
                </a:highlight>
                <a:uLnTx/>
                <a:uFillTx/>
                <a:latin typeface="Cambria" panose="02040503050406030204" pitchFamily="18" charset="0"/>
                <a:ea typeface="Cambria" panose="02040503050406030204" pitchFamily="18" charset="0"/>
                <a:cs typeface="+mn-cs"/>
              </a:rPr>
              <a:t>Karma Capital offers a similar strategy through its AIF as well.</a:t>
            </a:r>
            <a:endParaRPr kumimoji="0" lang="en-IN" sz="1200" b="1" i="1" u="none" strike="noStrike" kern="1200" cap="none" spc="0" normalizeH="0" baseline="0" noProof="0">
              <a:ln>
                <a:noFill/>
              </a:ln>
              <a:solidFill>
                <a:prstClr val="black"/>
              </a:solidFill>
              <a:effectLst/>
              <a:highlight>
                <a:srgbClr val="FFFF00"/>
              </a:highlight>
              <a:uLnTx/>
              <a:uFillTx/>
              <a:latin typeface="Cambria" panose="02040503050406030204" pitchFamily="18" charset="0"/>
              <a:ea typeface="Cambria" panose="02040503050406030204" pitchFamily="18" charset="0"/>
              <a:cs typeface="+mn-cs"/>
            </a:endParaRPr>
          </a:p>
        </p:txBody>
      </p:sp>
      <p:pic>
        <p:nvPicPr>
          <p:cNvPr id="8" name="Picture 7" descr="A white text on a black background&#10;&#10;AI-generated content may be incorrect.">
            <a:extLst>
              <a:ext uri="{FF2B5EF4-FFF2-40B4-BE49-F238E27FC236}">
                <a16:creationId xmlns:a16="http://schemas.microsoft.com/office/drawing/2014/main" id="{36BD3DAA-D595-E780-1DBB-717C255EA3E3}"/>
              </a:ext>
            </a:extLst>
          </p:cNvPr>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10362466" y="234062"/>
            <a:ext cx="1559328" cy="340260"/>
          </a:xfrm>
          <a:prstGeom prst="rect">
            <a:avLst/>
          </a:prstGeom>
        </p:spPr>
      </p:pic>
      <p:graphicFrame>
        <p:nvGraphicFramePr>
          <p:cNvPr id="11" name="Chart 10">
            <a:extLst>
              <a:ext uri="{FF2B5EF4-FFF2-40B4-BE49-F238E27FC236}">
                <a16:creationId xmlns:a16="http://schemas.microsoft.com/office/drawing/2014/main" id="{3FC19E41-889A-1672-0A8F-E2E342C0C03F}"/>
              </a:ext>
            </a:extLst>
          </p:cNvPr>
          <p:cNvGraphicFramePr>
            <a:graphicFrameLocks/>
          </p:cNvGraphicFramePr>
          <p:nvPr/>
        </p:nvGraphicFramePr>
        <p:xfrm>
          <a:off x="109814" y="4933020"/>
          <a:ext cx="4034712" cy="1591309"/>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12" name="Chart 11">
            <a:extLst>
              <a:ext uri="{FF2B5EF4-FFF2-40B4-BE49-F238E27FC236}">
                <a16:creationId xmlns:a16="http://schemas.microsoft.com/office/drawing/2014/main" id="{62D210D5-FB0E-E392-8134-59224CDC4412}"/>
              </a:ext>
            </a:extLst>
          </p:cNvPr>
          <p:cNvGraphicFramePr>
            <a:graphicFrameLocks/>
          </p:cNvGraphicFramePr>
          <p:nvPr>
            <p:extLst>
              <p:ext uri="{D42A27DB-BD31-4B8C-83A1-F6EECF244321}">
                <p14:modId xmlns:p14="http://schemas.microsoft.com/office/powerpoint/2010/main" val="3039244749"/>
              </p:ext>
            </p:extLst>
          </p:nvPr>
        </p:nvGraphicFramePr>
        <p:xfrm>
          <a:off x="4287002" y="963912"/>
          <a:ext cx="4750478" cy="2939121"/>
        </p:xfrm>
        <a:graphic>
          <a:graphicData uri="http://schemas.openxmlformats.org/drawingml/2006/chart">
            <c:chart xmlns:c="http://schemas.openxmlformats.org/drawingml/2006/chart" xmlns:r="http://schemas.openxmlformats.org/officeDocument/2006/relationships" r:id="rId4"/>
          </a:graphicData>
        </a:graphic>
      </p:graphicFrame>
    </p:spTree>
    <p:extLst>
      <p:ext uri="{BB962C8B-B14F-4D97-AF65-F5344CB8AC3E}">
        <p14:creationId xmlns:p14="http://schemas.microsoft.com/office/powerpoint/2010/main" val="627755993"/>
      </p:ext>
    </p:extLst>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3"/>
          <p:cNvSpPr/>
          <p:nvPr/>
        </p:nvSpPr>
        <p:spPr>
          <a:xfrm>
            <a:off x="0" y="0"/>
            <a:ext cx="12192000" cy="821635"/>
          </a:xfrm>
          <a:prstGeom prst="rect">
            <a:avLst/>
          </a:prstGeom>
          <a:solidFill>
            <a:schemeClr val="tx1"/>
          </a:solidFill>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 name="Title 1">
            <a:extLst>
              <a:ext uri="{FF2B5EF4-FFF2-40B4-BE49-F238E27FC236}">
                <a16:creationId xmlns:a16="http://schemas.microsoft.com/office/drawing/2014/main" id="{D5D14BE9-64D4-42CE-969F-9590C16A2F5F}"/>
              </a:ext>
            </a:extLst>
          </p:cNvPr>
          <p:cNvSpPr txBox="1">
            <a:spLocks/>
          </p:cNvSpPr>
          <p:nvPr/>
        </p:nvSpPr>
        <p:spPr>
          <a:xfrm>
            <a:off x="165475" y="106018"/>
            <a:ext cx="11007609" cy="630899"/>
          </a:xfrm>
          <a:prstGeom prst="rect">
            <a:avLst/>
          </a:prstGeom>
        </p:spPr>
        <p:txBody>
          <a:bodyPr vert="horz" lIns="91440" tIns="45720" rIns="91440" bIns="45720" rtlCol="0" anchor="ctr">
            <a:noAutofit/>
          </a:bodyPr>
          <a:lstStyle>
            <a:lvl1pPr algn="ctr" defTabSz="914400" rtl="0" eaLnBrk="1" latinLnBrk="0" hangingPunct="1">
              <a:lnSpc>
                <a:spcPct val="90000"/>
              </a:lnSpc>
              <a:spcBef>
                <a:spcPct val="0"/>
              </a:spcBef>
              <a:buNone/>
              <a:defRPr sz="6000" kern="1200">
                <a:solidFill>
                  <a:schemeClr val="tx1"/>
                </a:solidFill>
                <a:latin typeface="+mj-lt"/>
                <a:ea typeface="+mj-ea"/>
                <a:cs typeface="+mj-cs"/>
              </a:defRPr>
            </a:lvl1pPr>
          </a:lstStyle>
          <a:p>
            <a:pPr marL="0" marR="0" lvl="0" indent="0" algn="l" defTabSz="914400" rtl="0" eaLnBrk="1" fontAlgn="auto" latinLnBrk="0" hangingPunct="1">
              <a:lnSpc>
                <a:spcPct val="90000"/>
              </a:lnSpc>
              <a:spcBef>
                <a:spcPct val="0"/>
              </a:spcBef>
              <a:spcAft>
                <a:spcPts val="0"/>
              </a:spcAft>
              <a:buClrTx/>
              <a:buSzTx/>
              <a:buFontTx/>
              <a:buNone/>
              <a:tabLst/>
              <a:defRPr/>
            </a:pPr>
            <a:r>
              <a:rPr kumimoji="0" lang="en-US" sz="2800" b="1" i="0" u="none" strike="noStrike" kern="1200" cap="none" spc="0" normalizeH="0" baseline="0" noProof="0" dirty="0">
                <a:ln>
                  <a:noFill/>
                </a:ln>
                <a:solidFill>
                  <a:prstClr val="white"/>
                </a:solidFill>
                <a:effectLst/>
                <a:uLnTx/>
                <a:uFillTx/>
                <a:latin typeface="Cambria" panose="02040503050406030204" pitchFamily="18" charset="0"/>
                <a:ea typeface="Cambria" panose="02040503050406030204" pitchFamily="18" charset="0"/>
                <a:cs typeface="+mj-cs"/>
              </a:rPr>
              <a:t>Equity – Multi Cap PMS</a:t>
            </a:r>
          </a:p>
          <a:p>
            <a:pPr marL="0" marR="0" lvl="0" indent="0" algn="l" defTabSz="914400" rtl="0" eaLnBrk="1" fontAlgn="auto" latinLnBrk="0" hangingPunct="1">
              <a:lnSpc>
                <a:spcPct val="90000"/>
              </a:lnSpc>
              <a:spcBef>
                <a:spcPct val="0"/>
              </a:spcBef>
              <a:spcAft>
                <a:spcPts val="0"/>
              </a:spcAft>
              <a:buClrTx/>
              <a:buSzTx/>
              <a:buFontTx/>
              <a:buNone/>
              <a:tabLst/>
              <a:defRPr/>
            </a:pPr>
            <a:r>
              <a:rPr kumimoji="0" lang="it-IT" sz="2800" b="1" i="0" u="none" strike="noStrike" kern="1200" cap="none" spc="0" normalizeH="0" baseline="0" noProof="0" dirty="0">
                <a:ln>
                  <a:noFill/>
                </a:ln>
                <a:solidFill>
                  <a:prstClr val="white"/>
                </a:solidFill>
                <a:effectLst/>
                <a:uLnTx/>
                <a:uFillTx/>
                <a:latin typeface="Cambria" panose="02040503050406030204" pitchFamily="18" charset="0"/>
                <a:ea typeface="Cambria" panose="02040503050406030204" pitchFamily="18" charset="0"/>
                <a:cs typeface="+mj-cs"/>
              </a:rPr>
              <a:t>Motilal Oswal Founders Portfolio</a:t>
            </a:r>
            <a:endParaRPr kumimoji="0" lang="en-IN" sz="2800" b="1" i="0" u="none" strike="noStrike" kern="1200" cap="none" spc="0" normalizeH="0" baseline="0" noProof="0" dirty="0">
              <a:ln>
                <a:noFill/>
              </a:ln>
              <a:solidFill>
                <a:prstClr val="white"/>
              </a:solidFill>
              <a:effectLst/>
              <a:uLnTx/>
              <a:uFillTx/>
              <a:latin typeface="Cambria" panose="02040503050406030204" pitchFamily="18" charset="0"/>
              <a:ea typeface="Cambria" panose="02040503050406030204" pitchFamily="18" charset="0"/>
              <a:cs typeface="+mj-cs"/>
            </a:endParaRPr>
          </a:p>
        </p:txBody>
      </p:sp>
      <p:sp>
        <p:nvSpPr>
          <p:cNvPr id="22" name="Rectangle 21"/>
          <p:cNvSpPr/>
          <p:nvPr/>
        </p:nvSpPr>
        <p:spPr>
          <a:xfrm>
            <a:off x="0" y="6613807"/>
            <a:ext cx="12192000" cy="235963"/>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aphicFrame>
        <p:nvGraphicFramePr>
          <p:cNvPr id="2" name="Table 2">
            <a:extLst>
              <a:ext uri="{FF2B5EF4-FFF2-40B4-BE49-F238E27FC236}">
                <a16:creationId xmlns:a16="http://schemas.microsoft.com/office/drawing/2014/main" id="{A0E88391-4530-5B8D-6918-E006259714FE}"/>
              </a:ext>
            </a:extLst>
          </p:cNvPr>
          <p:cNvGraphicFramePr>
            <a:graphicFrameLocks noGrp="1"/>
          </p:cNvGraphicFramePr>
          <p:nvPr>
            <p:extLst>
              <p:ext uri="{D42A27DB-BD31-4B8C-83A1-F6EECF244321}">
                <p14:modId xmlns:p14="http://schemas.microsoft.com/office/powerpoint/2010/main" val="2895523075"/>
              </p:ext>
            </p:extLst>
          </p:nvPr>
        </p:nvGraphicFramePr>
        <p:xfrm>
          <a:off x="165475" y="4458794"/>
          <a:ext cx="4034236" cy="2037828"/>
        </p:xfrm>
        <a:graphic>
          <a:graphicData uri="http://schemas.openxmlformats.org/drawingml/2006/table">
            <a:tbl>
              <a:tblPr firstRow="1" bandRow="1">
                <a:tableStyleId>{073A0DAA-6AF3-43AB-8588-CEC1D06C72B9}</a:tableStyleId>
              </a:tblPr>
              <a:tblGrid>
                <a:gridCol w="1262606">
                  <a:extLst>
                    <a:ext uri="{9D8B030D-6E8A-4147-A177-3AD203B41FA5}">
                      <a16:colId xmlns:a16="http://schemas.microsoft.com/office/drawing/2014/main" val="979919291"/>
                    </a:ext>
                  </a:extLst>
                </a:gridCol>
                <a:gridCol w="2771630">
                  <a:extLst>
                    <a:ext uri="{9D8B030D-6E8A-4147-A177-3AD203B41FA5}">
                      <a16:colId xmlns:a16="http://schemas.microsoft.com/office/drawing/2014/main" val="2728041260"/>
                    </a:ext>
                  </a:extLst>
                </a:gridCol>
              </a:tblGrid>
              <a:tr h="320008">
                <a:tc>
                  <a:txBody>
                    <a:bodyPr/>
                    <a:lstStyle/>
                    <a:p>
                      <a:r>
                        <a:rPr lang="en-US" sz="1200">
                          <a:latin typeface="Cambria" panose="02040503050406030204" pitchFamily="18" charset="0"/>
                          <a:ea typeface="Cambria" panose="02040503050406030204" pitchFamily="18" charset="0"/>
                        </a:rPr>
                        <a:t>Particulars</a:t>
                      </a:r>
                      <a:endParaRPr lang="en-IN" sz="1200">
                        <a:latin typeface="Cambria" panose="02040503050406030204" pitchFamily="18" charset="0"/>
                        <a:ea typeface="Cambria" panose="02040503050406030204" pitchFamily="18" charset="0"/>
                      </a:endParaRPr>
                    </a:p>
                  </a:txBody>
                  <a:tcPr anchor="ctr"/>
                </a:tc>
                <a:tc>
                  <a:txBody>
                    <a:bodyPr/>
                    <a:lstStyle/>
                    <a:p>
                      <a:pPr algn="ctr"/>
                      <a:r>
                        <a:rPr lang="en-US" sz="1200">
                          <a:latin typeface="Cambria" panose="02040503050406030204" pitchFamily="18" charset="0"/>
                          <a:ea typeface="Cambria" panose="02040503050406030204" pitchFamily="18" charset="0"/>
                        </a:rPr>
                        <a:t>Details</a:t>
                      </a:r>
                      <a:endParaRPr lang="en-IN" sz="1200">
                        <a:latin typeface="Cambria" panose="02040503050406030204" pitchFamily="18" charset="0"/>
                        <a:ea typeface="Cambria" panose="02040503050406030204" pitchFamily="18" charset="0"/>
                      </a:endParaRPr>
                    </a:p>
                  </a:txBody>
                  <a:tcPr anchor="ctr"/>
                </a:tc>
                <a:extLst>
                  <a:ext uri="{0D108BD9-81ED-4DB2-BD59-A6C34878D82A}">
                    <a16:rowId xmlns:a16="http://schemas.microsoft.com/office/drawing/2014/main" val="2509566197"/>
                  </a:ext>
                </a:extLst>
              </a:tr>
              <a:tr h="320008">
                <a:tc>
                  <a:txBody>
                    <a:bodyPr/>
                    <a:lstStyle/>
                    <a:p>
                      <a:r>
                        <a:rPr lang="en-US" sz="1200" b="1" dirty="0">
                          <a:latin typeface="Cambria" panose="02040503050406030204" pitchFamily="18" charset="0"/>
                          <a:ea typeface="Cambria" panose="02040503050406030204" pitchFamily="18" charset="0"/>
                        </a:rPr>
                        <a:t>AUM (INR </a:t>
                      </a:r>
                      <a:r>
                        <a:rPr lang="en-US" sz="1200" b="1" dirty="0" err="1">
                          <a:latin typeface="Cambria" panose="02040503050406030204" pitchFamily="18" charset="0"/>
                          <a:ea typeface="Cambria" panose="02040503050406030204" pitchFamily="18" charset="0"/>
                        </a:rPr>
                        <a:t>crs</a:t>
                      </a:r>
                      <a:r>
                        <a:rPr lang="en-US" sz="1200" b="1" dirty="0">
                          <a:latin typeface="Cambria" panose="02040503050406030204" pitchFamily="18" charset="0"/>
                          <a:ea typeface="Cambria" panose="02040503050406030204" pitchFamily="18" charset="0"/>
                        </a:rPr>
                        <a:t>)</a:t>
                      </a:r>
                      <a:endParaRPr lang="en-IN" sz="1200" b="1" dirty="0">
                        <a:latin typeface="Cambria" panose="02040503050406030204" pitchFamily="18" charset="0"/>
                        <a:ea typeface="Cambria" panose="02040503050406030204" pitchFamily="18" charset="0"/>
                      </a:endParaRPr>
                    </a:p>
                  </a:txBody>
                  <a:tcPr anchor="ctr">
                    <a:solidFill>
                      <a:schemeClr val="bg1">
                        <a:lumMod val="85000"/>
                      </a:schemeClr>
                    </a:solidFill>
                  </a:tcPr>
                </a:tc>
                <a:tc>
                  <a:txBody>
                    <a:bodyPr/>
                    <a:lstStyle/>
                    <a:p>
                      <a:pPr algn="ctr"/>
                      <a:r>
                        <a:rPr lang="en-US" sz="1200" dirty="0">
                          <a:solidFill>
                            <a:schemeClr val="tx1"/>
                          </a:solidFill>
                          <a:latin typeface="Cambria" panose="02040503050406030204" pitchFamily="18" charset="0"/>
                          <a:ea typeface="Cambria" panose="02040503050406030204" pitchFamily="18" charset="0"/>
                        </a:rPr>
                        <a:t>~ 4,148 Cr.</a:t>
                      </a:r>
                      <a:endParaRPr lang="en-IN" sz="1200" dirty="0">
                        <a:solidFill>
                          <a:schemeClr val="tx1"/>
                        </a:solidFill>
                        <a:latin typeface="Cambria" panose="02040503050406030204" pitchFamily="18" charset="0"/>
                        <a:ea typeface="Cambria" panose="02040503050406030204" pitchFamily="18" charset="0"/>
                      </a:endParaRPr>
                    </a:p>
                  </a:txBody>
                  <a:tcPr anchor="ctr">
                    <a:solidFill>
                      <a:schemeClr val="bg1">
                        <a:lumMod val="85000"/>
                      </a:schemeClr>
                    </a:solidFill>
                  </a:tcPr>
                </a:tc>
                <a:extLst>
                  <a:ext uri="{0D108BD9-81ED-4DB2-BD59-A6C34878D82A}">
                    <a16:rowId xmlns:a16="http://schemas.microsoft.com/office/drawing/2014/main" val="3085341055"/>
                  </a:ext>
                </a:extLst>
              </a:tr>
              <a:tr h="437788">
                <a:tc>
                  <a:txBody>
                    <a:bodyPr/>
                    <a:lstStyle/>
                    <a:p>
                      <a:r>
                        <a:rPr lang="en-US" sz="1200" b="1" dirty="0">
                          <a:latin typeface="Cambria" panose="02040503050406030204" pitchFamily="18" charset="0"/>
                          <a:ea typeface="Cambria" panose="02040503050406030204" pitchFamily="18" charset="0"/>
                        </a:rPr>
                        <a:t>Fund Manager</a:t>
                      </a:r>
                      <a:endParaRPr lang="en-IN" sz="1200" b="1" dirty="0">
                        <a:latin typeface="Cambria" panose="02040503050406030204" pitchFamily="18" charset="0"/>
                        <a:ea typeface="Cambria" panose="02040503050406030204" pitchFamily="18" charset="0"/>
                      </a:endParaRPr>
                    </a:p>
                  </a:txBody>
                  <a:tcPr anchor="ctr">
                    <a:solidFill>
                      <a:schemeClr val="bg1">
                        <a:lumMod val="75000"/>
                      </a:schemeClr>
                    </a:solidFill>
                  </a:tcPr>
                </a:tc>
                <a:tc>
                  <a:txBody>
                    <a:bodyPr/>
                    <a:lstStyle/>
                    <a:p>
                      <a:pPr algn="ctr" fontAlgn="ctr"/>
                      <a:r>
                        <a:rPr lang="en-IN" sz="1200" b="0" i="0" u="none" strike="noStrike" dirty="0">
                          <a:solidFill>
                            <a:srgbClr val="000000"/>
                          </a:solidFill>
                          <a:effectLst/>
                          <a:latin typeface="Cambria" panose="02040503050406030204" pitchFamily="18" charset="0"/>
                        </a:rPr>
                        <a:t>Abhishek Anand, Vaibhav Agrawal &amp; Dhaval Mehta</a:t>
                      </a:r>
                    </a:p>
                  </a:txBody>
                  <a:tcPr marL="9525" marR="9525" marT="9525" marB="0" anchor="ctr">
                    <a:solidFill>
                      <a:schemeClr val="bg1">
                        <a:lumMod val="75000"/>
                      </a:schemeClr>
                    </a:solidFill>
                  </a:tcPr>
                </a:tc>
                <a:extLst>
                  <a:ext uri="{0D108BD9-81ED-4DB2-BD59-A6C34878D82A}">
                    <a16:rowId xmlns:a16="http://schemas.microsoft.com/office/drawing/2014/main" val="4053942507"/>
                  </a:ext>
                </a:extLst>
              </a:tr>
              <a:tr h="320008">
                <a:tc>
                  <a:txBody>
                    <a:bodyPr/>
                    <a:lstStyle/>
                    <a:p>
                      <a:r>
                        <a:rPr lang="en-IN" sz="1200" b="1" dirty="0">
                          <a:latin typeface="Cambria" panose="02040503050406030204" pitchFamily="18" charset="0"/>
                          <a:ea typeface="Cambria" panose="02040503050406030204" pitchFamily="18" charset="0"/>
                        </a:rPr>
                        <a:t> No. of Stocks</a:t>
                      </a:r>
                    </a:p>
                  </a:txBody>
                  <a:tcPr anchor="ctr">
                    <a:solidFill>
                      <a:schemeClr val="bg1">
                        <a:lumMod val="85000"/>
                      </a:schemeClr>
                    </a:solidFill>
                  </a:tcPr>
                </a:tc>
                <a:tc>
                  <a:txBody>
                    <a:bodyPr/>
                    <a:lstStyle/>
                    <a:p>
                      <a:pPr algn="ctr"/>
                      <a:r>
                        <a:rPr lang="en-US" sz="1200" dirty="0">
                          <a:latin typeface="Cambria" panose="02040503050406030204" pitchFamily="18" charset="0"/>
                          <a:ea typeface="Cambria" panose="02040503050406030204" pitchFamily="18" charset="0"/>
                        </a:rPr>
                        <a:t>~25-35</a:t>
                      </a:r>
                      <a:endParaRPr lang="en-IN" sz="1200" dirty="0">
                        <a:latin typeface="Cambria" panose="02040503050406030204" pitchFamily="18" charset="0"/>
                        <a:ea typeface="Cambria" panose="02040503050406030204" pitchFamily="18" charset="0"/>
                      </a:endParaRPr>
                    </a:p>
                  </a:txBody>
                  <a:tcPr anchor="ctr">
                    <a:solidFill>
                      <a:schemeClr val="bg1">
                        <a:lumMod val="85000"/>
                      </a:schemeClr>
                    </a:solidFill>
                  </a:tcPr>
                </a:tc>
                <a:extLst>
                  <a:ext uri="{0D108BD9-81ED-4DB2-BD59-A6C34878D82A}">
                    <a16:rowId xmlns:a16="http://schemas.microsoft.com/office/drawing/2014/main" val="105553421"/>
                  </a:ext>
                </a:extLst>
              </a:tr>
              <a:tr h="320008">
                <a:tc>
                  <a:txBody>
                    <a:bodyPr/>
                    <a:lstStyle/>
                    <a:p>
                      <a:r>
                        <a:rPr lang="en-US" sz="1200" b="1" dirty="0">
                          <a:latin typeface="Cambria" panose="02040503050406030204" pitchFamily="18" charset="0"/>
                          <a:ea typeface="Cambria" panose="02040503050406030204" pitchFamily="18" charset="0"/>
                        </a:rPr>
                        <a:t>Inception Date</a:t>
                      </a:r>
                      <a:endParaRPr lang="en-IN" sz="1200" b="1" dirty="0">
                        <a:latin typeface="Cambria" panose="02040503050406030204" pitchFamily="18" charset="0"/>
                        <a:ea typeface="Cambria" panose="02040503050406030204" pitchFamily="18" charset="0"/>
                      </a:endParaRPr>
                    </a:p>
                  </a:txBody>
                  <a:tcPr anchor="ctr">
                    <a:solidFill>
                      <a:schemeClr val="bg1">
                        <a:lumMod val="75000"/>
                      </a:schemeClr>
                    </a:solidFill>
                  </a:tcPr>
                </a:tc>
                <a:tc>
                  <a:txBody>
                    <a:bodyPr/>
                    <a:lstStyle/>
                    <a:p>
                      <a:pPr algn="ctr"/>
                      <a:r>
                        <a:rPr lang="en-US" sz="1200" dirty="0">
                          <a:latin typeface="Cambria" panose="02040503050406030204" pitchFamily="18" charset="0"/>
                          <a:ea typeface="Cambria" panose="02040503050406030204" pitchFamily="18" charset="0"/>
                        </a:rPr>
                        <a:t>16</a:t>
                      </a:r>
                      <a:r>
                        <a:rPr lang="en-US" sz="1200" baseline="30000" dirty="0">
                          <a:latin typeface="Cambria" panose="02040503050406030204" pitchFamily="18" charset="0"/>
                          <a:ea typeface="Cambria" panose="02040503050406030204" pitchFamily="18" charset="0"/>
                        </a:rPr>
                        <a:t>th</a:t>
                      </a:r>
                      <a:r>
                        <a:rPr lang="en-US" sz="1200" dirty="0">
                          <a:latin typeface="Cambria" panose="02040503050406030204" pitchFamily="18" charset="0"/>
                          <a:ea typeface="Cambria" panose="02040503050406030204" pitchFamily="18" charset="0"/>
                        </a:rPr>
                        <a:t> March 2023</a:t>
                      </a:r>
                      <a:endParaRPr lang="en-IN" sz="1200" dirty="0">
                        <a:latin typeface="Cambria" panose="02040503050406030204" pitchFamily="18" charset="0"/>
                        <a:ea typeface="Cambria" panose="02040503050406030204" pitchFamily="18" charset="0"/>
                      </a:endParaRPr>
                    </a:p>
                  </a:txBody>
                  <a:tcPr anchor="ctr">
                    <a:solidFill>
                      <a:schemeClr val="bg1">
                        <a:lumMod val="75000"/>
                      </a:schemeClr>
                    </a:solidFill>
                  </a:tcPr>
                </a:tc>
                <a:extLst>
                  <a:ext uri="{0D108BD9-81ED-4DB2-BD59-A6C34878D82A}">
                    <a16:rowId xmlns:a16="http://schemas.microsoft.com/office/drawing/2014/main" val="595497186"/>
                  </a:ext>
                </a:extLst>
              </a:tr>
              <a:tr h="320008">
                <a:tc>
                  <a:txBody>
                    <a:bodyPr/>
                    <a:lstStyle/>
                    <a:p>
                      <a:r>
                        <a:rPr lang="en-US" sz="1200" b="1">
                          <a:latin typeface="Cambria" panose="02040503050406030204" pitchFamily="18" charset="0"/>
                          <a:ea typeface="Cambria" panose="02040503050406030204" pitchFamily="18" charset="0"/>
                        </a:rPr>
                        <a:t>Exit Load</a:t>
                      </a:r>
                      <a:endParaRPr lang="en-IN" sz="1200" b="1">
                        <a:latin typeface="Cambria" panose="02040503050406030204" pitchFamily="18" charset="0"/>
                        <a:ea typeface="Cambria" panose="02040503050406030204" pitchFamily="18" charset="0"/>
                      </a:endParaRPr>
                    </a:p>
                  </a:txBody>
                  <a:tcPr anchor="ctr">
                    <a:solidFill>
                      <a:schemeClr val="bg1">
                        <a:lumMod val="85000"/>
                      </a:schemeClr>
                    </a:solidFill>
                  </a:tcPr>
                </a:tc>
                <a:tc>
                  <a:txBody>
                    <a:bodyPr/>
                    <a:lstStyle/>
                    <a:p>
                      <a:pPr algn="ctr"/>
                      <a:r>
                        <a:rPr lang="en-US" sz="1200" dirty="0">
                          <a:latin typeface="Cambria" panose="02040503050406030204" pitchFamily="18" charset="0"/>
                          <a:ea typeface="Cambria" panose="02040503050406030204" pitchFamily="18" charset="0"/>
                        </a:rPr>
                        <a:t>2% before 1 year ; Nil thereafter</a:t>
                      </a:r>
                    </a:p>
                  </a:txBody>
                  <a:tcPr anchor="ctr">
                    <a:solidFill>
                      <a:schemeClr val="bg1">
                        <a:lumMod val="85000"/>
                      </a:schemeClr>
                    </a:solidFill>
                  </a:tcPr>
                </a:tc>
                <a:extLst>
                  <a:ext uri="{0D108BD9-81ED-4DB2-BD59-A6C34878D82A}">
                    <a16:rowId xmlns:a16="http://schemas.microsoft.com/office/drawing/2014/main" val="1990558997"/>
                  </a:ext>
                </a:extLst>
              </a:tr>
            </a:tbl>
          </a:graphicData>
        </a:graphic>
      </p:graphicFrame>
      <p:sp>
        <p:nvSpPr>
          <p:cNvPr id="9" name="TextBox 8"/>
          <p:cNvSpPr txBox="1"/>
          <p:nvPr/>
        </p:nvSpPr>
        <p:spPr>
          <a:xfrm>
            <a:off x="165475" y="977892"/>
            <a:ext cx="4034236" cy="3416320"/>
          </a:xfrm>
          <a:prstGeom prst="rect">
            <a:avLst/>
          </a:prstGeom>
          <a:noFill/>
          <a:ln>
            <a:solidFill>
              <a:schemeClr val="bg1">
                <a:lumMod val="85000"/>
              </a:schemeClr>
            </a:solidFill>
          </a:ln>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200" b="1" i="0"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rPr>
              <a:t>Investment Objective :</a:t>
            </a: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IN" sz="1200" b="1" i="0" u="sng"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rPr>
              <a:t>Capital Preservation:</a:t>
            </a:r>
            <a:r>
              <a:rPr kumimoji="0" lang="en-IN" sz="1200" b="0" i="0" u="sng"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rPr>
              <a:t> </a:t>
            </a:r>
            <a:r>
              <a:rPr kumimoji="0" lang="en-IN" sz="1200" b="0" i="0"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rPr>
              <a:t>Focus on quality business run by great management, bought at reasonable price, &amp; applying an appropriate risk management framework (High ROE/ROCE &amp; PEG Framework). </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200" b="1" i="0"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endParaRP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IN" sz="1200" b="1" i="0" u="sng"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rPr>
              <a:t>Capital Appreciation:</a:t>
            </a:r>
            <a:r>
              <a:rPr kumimoji="0" lang="en-IN" sz="1200" b="1" i="0"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rPr>
              <a:t> </a:t>
            </a:r>
            <a:r>
              <a:rPr kumimoji="0" lang="en-IN" sz="1200" b="0" i="0"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rPr>
              <a:t>Participating in themes &amp; sectors favoured by strong economic tailwinds &amp; a high probability of success in the medium term (Earnings Growth, Skin in the game).</a:t>
            </a:r>
            <a:endParaRPr kumimoji="0" lang="en-IN" sz="1200" b="1" i="0"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200" b="1" i="0"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200" b="1" i="0"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rPr>
              <a:t>Investment Process </a:t>
            </a:r>
            <a:r>
              <a:rPr kumimoji="0" lang="en-US" sz="1200" b="1" i="0"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rPr>
              <a:t>“Q-G-L-P”</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rPr>
              <a:t>Quality: </a:t>
            </a:r>
            <a:r>
              <a:rPr kumimoji="0" lang="en-US" sz="1200" b="0" i="0"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rPr>
              <a:t>Min. threshold set for RoCE/ROE</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rPr>
              <a:t>Growth &amp; Longevity: </a:t>
            </a:r>
            <a:r>
              <a:rPr kumimoji="0" lang="en-US" sz="1200" b="0" i="0"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rPr>
              <a:t>Investing in suitable themes identified by the investment team collectively.</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rPr>
              <a:t>Price: </a:t>
            </a:r>
            <a:r>
              <a:rPr kumimoji="0" lang="en-US" sz="1200" b="0" i="0"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rPr>
              <a:t>Application of PE, PEG framework and Expanding the framework through rolling out DCF, implied returns &amp; growth.</a:t>
            </a:r>
            <a:endParaRPr kumimoji="0" lang="en-IN" sz="1200" b="1" i="0"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endParaRPr>
          </a:p>
        </p:txBody>
      </p:sp>
      <p:sp>
        <p:nvSpPr>
          <p:cNvPr id="14" name="TextBox 13"/>
          <p:cNvSpPr txBox="1"/>
          <p:nvPr/>
        </p:nvSpPr>
        <p:spPr>
          <a:xfrm>
            <a:off x="8841079" y="4756924"/>
            <a:ext cx="2902229" cy="30777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400" b="1" i="0"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rPr>
              <a:t>Fees Structure</a:t>
            </a:r>
          </a:p>
        </p:txBody>
      </p:sp>
      <p:sp>
        <p:nvSpPr>
          <p:cNvPr id="18" name="Rectangle 17"/>
          <p:cNvSpPr/>
          <p:nvPr/>
        </p:nvSpPr>
        <p:spPr>
          <a:xfrm>
            <a:off x="0" y="808383"/>
            <a:ext cx="12192000" cy="45719"/>
          </a:xfrm>
          <a:prstGeom prst="rect">
            <a:avLst/>
          </a:prstGeom>
          <a:solidFill>
            <a:schemeClr val="bg1">
              <a:lumMod val="6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9" name="Slide Number Placeholder 18"/>
          <p:cNvSpPr>
            <a:spLocks noGrp="1"/>
          </p:cNvSpPr>
          <p:nvPr>
            <p:ph type="sldNum" sz="quarter" idx="12"/>
          </p:nvPr>
        </p:nvSpPr>
        <p:spPr>
          <a:xfrm>
            <a:off x="9448800" y="6549225"/>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1E62F875-1F54-4527-993B-FB1D0CCB3E02}" type="slidenum">
              <a:rPr kumimoji="0" lang="en-IN" sz="1200" b="1" i="0" u="none" strike="noStrike" kern="1200" cap="none" spc="0" normalizeH="0" baseline="0" noProof="0" smtClean="0">
                <a:ln>
                  <a:noFill/>
                </a:ln>
                <a:solidFill>
                  <a:prstClr val="white"/>
                </a:solidFill>
                <a:effectLst/>
                <a:uLnTx/>
                <a:uFillTx/>
                <a:latin typeface="Cambria" panose="02040503050406030204" pitchFamily="18" charset="0"/>
                <a:ea typeface="Cambria" panose="02040503050406030204" pitchFamily="18" charset="0"/>
                <a:cs typeface="+mn-cs"/>
              </a:rPr>
              <a:pPr marL="0" marR="0" lvl="0" indent="0" algn="r" defTabSz="914400" rtl="0" eaLnBrk="1" fontAlgn="auto" latinLnBrk="0" hangingPunct="1">
                <a:lnSpc>
                  <a:spcPct val="100000"/>
                </a:lnSpc>
                <a:spcBef>
                  <a:spcPts val="0"/>
                </a:spcBef>
                <a:spcAft>
                  <a:spcPts val="0"/>
                </a:spcAft>
                <a:buClrTx/>
                <a:buSzTx/>
                <a:buFontTx/>
                <a:buNone/>
                <a:tabLst/>
                <a:defRPr/>
              </a:pPr>
              <a:t>27</a:t>
            </a:fld>
            <a:endParaRPr kumimoji="0" lang="en-IN" sz="1200" b="1" i="0" u="none" strike="noStrike" kern="1200" cap="none" spc="0" normalizeH="0" baseline="0" noProof="0">
              <a:ln>
                <a:noFill/>
              </a:ln>
              <a:solidFill>
                <a:prstClr val="white"/>
              </a:solidFill>
              <a:effectLst/>
              <a:uLnTx/>
              <a:uFillTx/>
              <a:latin typeface="Cambria" panose="02040503050406030204" pitchFamily="18" charset="0"/>
              <a:ea typeface="Cambria" panose="02040503050406030204" pitchFamily="18" charset="0"/>
              <a:cs typeface="+mn-cs"/>
            </a:endParaRPr>
          </a:p>
        </p:txBody>
      </p:sp>
      <p:graphicFrame>
        <p:nvGraphicFramePr>
          <p:cNvPr id="8" name="Table 7"/>
          <p:cNvGraphicFramePr>
            <a:graphicFrameLocks noGrp="1"/>
          </p:cNvGraphicFramePr>
          <p:nvPr>
            <p:extLst>
              <p:ext uri="{D42A27DB-BD31-4B8C-83A1-F6EECF244321}">
                <p14:modId xmlns:p14="http://schemas.microsoft.com/office/powerpoint/2010/main" val="435721923"/>
              </p:ext>
            </p:extLst>
          </p:nvPr>
        </p:nvGraphicFramePr>
        <p:xfrm>
          <a:off x="8908709" y="5037734"/>
          <a:ext cx="3050487" cy="764738"/>
        </p:xfrm>
        <a:graphic>
          <a:graphicData uri="http://schemas.openxmlformats.org/drawingml/2006/table">
            <a:tbl>
              <a:tblPr firstRow="1" bandRow="1"/>
              <a:tblGrid>
                <a:gridCol w="872151">
                  <a:extLst>
                    <a:ext uri="{9D8B030D-6E8A-4147-A177-3AD203B41FA5}">
                      <a16:colId xmlns:a16="http://schemas.microsoft.com/office/drawing/2014/main" val="3472526194"/>
                    </a:ext>
                  </a:extLst>
                </a:gridCol>
                <a:gridCol w="726112">
                  <a:extLst>
                    <a:ext uri="{9D8B030D-6E8A-4147-A177-3AD203B41FA5}">
                      <a16:colId xmlns:a16="http://schemas.microsoft.com/office/drawing/2014/main" val="887683213"/>
                    </a:ext>
                  </a:extLst>
                </a:gridCol>
                <a:gridCol w="726112">
                  <a:extLst>
                    <a:ext uri="{9D8B030D-6E8A-4147-A177-3AD203B41FA5}">
                      <a16:colId xmlns:a16="http://schemas.microsoft.com/office/drawing/2014/main" val="1478489180"/>
                    </a:ext>
                  </a:extLst>
                </a:gridCol>
                <a:gridCol w="726112">
                  <a:extLst>
                    <a:ext uri="{9D8B030D-6E8A-4147-A177-3AD203B41FA5}">
                      <a16:colId xmlns:a16="http://schemas.microsoft.com/office/drawing/2014/main" val="1804823737"/>
                    </a:ext>
                  </a:extLst>
                </a:gridCol>
              </a:tblGrid>
              <a:tr h="371424">
                <a:tc>
                  <a:txBody>
                    <a:bodyPr/>
                    <a:lstStyle/>
                    <a:p>
                      <a:pPr algn="ctr" rtl="0" fontAlgn="ctr"/>
                      <a:r>
                        <a:rPr lang="en-IN" sz="1100" b="1" i="0" u="none" strike="noStrike">
                          <a:solidFill>
                            <a:srgbClr val="FFFFFF"/>
                          </a:solidFill>
                          <a:effectLst/>
                          <a:latin typeface="Cambria" panose="02040503050406030204" pitchFamily="18" charset="0"/>
                        </a:rPr>
                        <a:t>Fee Structure</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000000"/>
                    </a:solidFill>
                  </a:tcPr>
                </a:tc>
                <a:tc>
                  <a:txBody>
                    <a:bodyPr/>
                    <a:lstStyle/>
                    <a:p>
                      <a:pPr algn="ctr" rtl="0" fontAlgn="ctr"/>
                      <a:r>
                        <a:rPr lang="en-IN" sz="1100" b="1" i="0" u="none" strike="noStrike" dirty="0">
                          <a:solidFill>
                            <a:srgbClr val="FFFFFF"/>
                          </a:solidFill>
                          <a:effectLst/>
                          <a:latin typeface="Cambria" panose="02040503050406030204" pitchFamily="18" charset="0"/>
                        </a:rPr>
                        <a:t>Fixed</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000000"/>
                    </a:solidFill>
                  </a:tcPr>
                </a:tc>
                <a:tc>
                  <a:txBody>
                    <a:bodyPr/>
                    <a:lstStyle/>
                    <a:p>
                      <a:pPr marL="0" marR="0" lvl="0" indent="0" algn="ctr" defTabSz="914400" rtl="0" eaLnBrk="1" fontAlgn="ctr" latinLnBrk="0" hangingPunct="1">
                        <a:lnSpc>
                          <a:spcPct val="100000"/>
                        </a:lnSpc>
                        <a:spcBef>
                          <a:spcPts val="0"/>
                        </a:spcBef>
                        <a:spcAft>
                          <a:spcPts val="0"/>
                        </a:spcAft>
                        <a:buClrTx/>
                        <a:buSzTx/>
                        <a:buFontTx/>
                        <a:buNone/>
                        <a:tabLst/>
                        <a:defRPr/>
                      </a:pPr>
                      <a:r>
                        <a:rPr lang="en-IN" sz="1100" b="1" i="0" u="none" strike="noStrike">
                          <a:solidFill>
                            <a:srgbClr val="FFFFFF"/>
                          </a:solidFill>
                          <a:effectLst/>
                          <a:latin typeface="Cambria" panose="02040503050406030204" pitchFamily="18" charset="0"/>
                        </a:rPr>
                        <a:t>Hurdle</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000000"/>
                    </a:solidFill>
                  </a:tcPr>
                </a:tc>
                <a:tc>
                  <a:txBody>
                    <a:bodyPr/>
                    <a:lstStyle/>
                    <a:p>
                      <a:pPr algn="ctr" rtl="0" fontAlgn="ctr"/>
                      <a:r>
                        <a:rPr lang="en-IN" sz="1100" b="1" i="0" u="none" strike="noStrike" dirty="0">
                          <a:solidFill>
                            <a:srgbClr val="FFFFFF"/>
                          </a:solidFill>
                          <a:effectLst/>
                          <a:latin typeface="Cambria" panose="02040503050406030204" pitchFamily="18" charset="0"/>
                        </a:rPr>
                        <a:t>Perf. fee</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000000"/>
                    </a:solidFill>
                  </a:tcPr>
                </a:tc>
                <a:extLst>
                  <a:ext uri="{0D108BD9-81ED-4DB2-BD59-A6C34878D82A}">
                    <a16:rowId xmlns:a16="http://schemas.microsoft.com/office/drawing/2014/main" val="3815889413"/>
                  </a:ext>
                </a:extLst>
              </a:tr>
              <a:tr h="196657">
                <a:tc>
                  <a:txBody>
                    <a:bodyPr/>
                    <a:lstStyle/>
                    <a:p>
                      <a:pPr algn="ctr" rtl="0" fontAlgn="ctr"/>
                      <a:r>
                        <a:rPr lang="en-IN" sz="1100" b="1" i="0" u="none" strike="noStrike">
                          <a:solidFill>
                            <a:srgbClr val="000000"/>
                          </a:solidFill>
                          <a:effectLst/>
                          <a:latin typeface="Cambria" panose="02040503050406030204" pitchFamily="18" charset="0"/>
                        </a:rPr>
                        <a:t>Fixed</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905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CBCBCB"/>
                    </a:solidFill>
                  </a:tcPr>
                </a:tc>
                <a:tc>
                  <a:txBody>
                    <a:bodyPr/>
                    <a:lstStyle/>
                    <a:p>
                      <a:pPr algn="ctr" rtl="0" fontAlgn="ctr"/>
                      <a:r>
                        <a:rPr lang="en-US" sz="1100" b="0" i="0" u="none" strike="noStrike">
                          <a:solidFill>
                            <a:srgbClr val="000000"/>
                          </a:solidFill>
                          <a:effectLst/>
                          <a:latin typeface="Cambria" panose="02040503050406030204" pitchFamily="18" charset="0"/>
                        </a:rPr>
                        <a:t>2.50%</a:t>
                      </a:r>
                      <a:endParaRPr lang="en-IN" sz="1100" b="0" i="0" u="none" strike="noStrike">
                        <a:solidFill>
                          <a:srgbClr val="000000"/>
                        </a:solidFill>
                        <a:effectLst/>
                        <a:latin typeface="Cambria" panose="02040503050406030204" pitchFamily="18" charset="0"/>
                      </a:endParaRP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CBCBCB"/>
                    </a:solidFill>
                  </a:tcPr>
                </a:tc>
                <a:tc>
                  <a:txBody>
                    <a:bodyPr/>
                    <a:lstStyle/>
                    <a:p>
                      <a:pPr algn="ctr" rtl="0" fontAlgn="ctr"/>
                      <a:endParaRPr lang="en-IN" sz="1100" b="0" i="0" u="none" strike="noStrike">
                        <a:solidFill>
                          <a:srgbClr val="000000"/>
                        </a:solidFill>
                        <a:effectLst/>
                        <a:latin typeface="Cambria" panose="02040503050406030204" pitchFamily="18" charset="0"/>
                      </a:endParaRP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CBCBCB"/>
                    </a:solidFill>
                  </a:tcPr>
                </a:tc>
                <a:tc>
                  <a:txBody>
                    <a:bodyPr/>
                    <a:lstStyle/>
                    <a:p>
                      <a:pPr algn="ctr" rtl="0" fontAlgn="ctr"/>
                      <a:endParaRPr lang="en-IN" sz="1100" b="0" i="0" u="none" strike="noStrike">
                        <a:solidFill>
                          <a:srgbClr val="000000"/>
                        </a:solidFill>
                        <a:effectLst/>
                        <a:latin typeface="Cambria" panose="02040503050406030204" pitchFamily="18" charset="0"/>
                      </a:endParaRP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CBCBCB"/>
                    </a:solidFill>
                  </a:tcPr>
                </a:tc>
                <a:extLst>
                  <a:ext uri="{0D108BD9-81ED-4DB2-BD59-A6C34878D82A}">
                    <a16:rowId xmlns:a16="http://schemas.microsoft.com/office/drawing/2014/main" val="2942702372"/>
                  </a:ext>
                </a:extLst>
              </a:tr>
              <a:tr h="196657">
                <a:tc>
                  <a:txBody>
                    <a:bodyPr/>
                    <a:lstStyle/>
                    <a:p>
                      <a:pPr algn="ctr" rtl="0" fontAlgn="ctr"/>
                      <a:r>
                        <a:rPr lang="en-US" sz="1100" b="1" i="0" u="none" strike="noStrike" dirty="0">
                          <a:solidFill>
                            <a:srgbClr val="000000"/>
                          </a:solidFill>
                          <a:effectLst/>
                          <a:latin typeface="Cambria" panose="02040503050406030204" pitchFamily="18" charset="0"/>
                        </a:rPr>
                        <a:t>Variable</a:t>
                      </a:r>
                      <a:endParaRPr lang="en-IN" sz="1100" b="1" i="0" u="none" strike="noStrike" dirty="0">
                        <a:solidFill>
                          <a:srgbClr val="000000"/>
                        </a:solidFill>
                        <a:effectLst/>
                        <a:latin typeface="Cambria" panose="02040503050406030204" pitchFamily="18" charset="0"/>
                      </a:endParaRP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905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E7E7E7"/>
                    </a:solidFill>
                  </a:tcPr>
                </a:tc>
                <a:tc>
                  <a:txBody>
                    <a:bodyPr/>
                    <a:lstStyle/>
                    <a:p>
                      <a:pPr algn="ctr" rtl="0" fontAlgn="ctr"/>
                      <a:r>
                        <a:rPr lang="en-US" sz="1100" b="0" i="0" u="none" strike="noStrike">
                          <a:solidFill>
                            <a:srgbClr val="000000"/>
                          </a:solidFill>
                          <a:effectLst/>
                          <a:latin typeface="Cambria" panose="02040503050406030204" pitchFamily="18" charset="0"/>
                        </a:rPr>
                        <a:t>-</a:t>
                      </a:r>
                      <a:endParaRPr lang="en-IN" sz="1100" b="0" i="0" u="none" strike="noStrike">
                        <a:solidFill>
                          <a:srgbClr val="000000"/>
                        </a:solidFill>
                        <a:effectLst/>
                        <a:latin typeface="Cambria" panose="02040503050406030204" pitchFamily="18" charset="0"/>
                      </a:endParaRP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E7E7E7"/>
                    </a:solidFill>
                  </a:tcPr>
                </a:tc>
                <a:tc>
                  <a:txBody>
                    <a:bodyPr/>
                    <a:lstStyle/>
                    <a:p>
                      <a:pPr algn="ctr" rtl="0" fontAlgn="ctr"/>
                      <a:r>
                        <a:rPr lang="en-US" sz="1100" b="0" i="0" u="none" strike="noStrike">
                          <a:solidFill>
                            <a:srgbClr val="000000"/>
                          </a:solidFill>
                          <a:effectLst/>
                          <a:latin typeface="Cambria" panose="02040503050406030204" pitchFamily="18" charset="0"/>
                        </a:rPr>
                        <a:t>8.00%</a:t>
                      </a:r>
                      <a:endParaRPr lang="en-IN" sz="1100" b="0" i="0" u="none" strike="noStrike">
                        <a:solidFill>
                          <a:srgbClr val="000000"/>
                        </a:solidFill>
                        <a:effectLst/>
                        <a:latin typeface="Cambria" panose="02040503050406030204" pitchFamily="18" charset="0"/>
                      </a:endParaRP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E7E7E7"/>
                    </a:solidFill>
                  </a:tcPr>
                </a:tc>
                <a:tc>
                  <a:txBody>
                    <a:bodyPr/>
                    <a:lstStyle/>
                    <a:p>
                      <a:pPr algn="ctr" rtl="0" fontAlgn="ctr"/>
                      <a:r>
                        <a:rPr lang="en-US" sz="1100" b="0" i="0" u="none" strike="noStrike" dirty="0">
                          <a:solidFill>
                            <a:srgbClr val="000000"/>
                          </a:solidFill>
                          <a:effectLst/>
                          <a:latin typeface="Cambria" panose="02040503050406030204" pitchFamily="18" charset="0"/>
                        </a:rPr>
                        <a:t>20.00%</a:t>
                      </a:r>
                      <a:endParaRPr lang="en-IN" sz="1100" b="0" i="0" u="none" strike="noStrike" dirty="0">
                        <a:solidFill>
                          <a:srgbClr val="000000"/>
                        </a:solidFill>
                        <a:effectLst/>
                        <a:latin typeface="Cambria" panose="02040503050406030204" pitchFamily="18" charset="0"/>
                      </a:endParaRP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E7E7E7"/>
                    </a:solidFill>
                  </a:tcPr>
                </a:tc>
                <a:extLst>
                  <a:ext uri="{0D108BD9-81ED-4DB2-BD59-A6C34878D82A}">
                    <a16:rowId xmlns:a16="http://schemas.microsoft.com/office/drawing/2014/main" val="1994065094"/>
                  </a:ext>
                </a:extLst>
              </a:tr>
            </a:tbl>
          </a:graphicData>
        </a:graphic>
      </p:graphicFrame>
      <p:graphicFrame>
        <p:nvGraphicFramePr>
          <p:cNvPr id="17" name="Table 16">
            <a:extLst>
              <a:ext uri="{FF2B5EF4-FFF2-40B4-BE49-F238E27FC236}">
                <a16:creationId xmlns:a16="http://schemas.microsoft.com/office/drawing/2014/main" id="{647A0C2F-FA31-3ED8-A1FB-01B02B5E6AD2}"/>
              </a:ext>
            </a:extLst>
          </p:cNvPr>
          <p:cNvGraphicFramePr>
            <a:graphicFrameLocks noGrp="1"/>
          </p:cNvGraphicFramePr>
          <p:nvPr>
            <p:extLst>
              <p:ext uri="{D42A27DB-BD31-4B8C-83A1-F6EECF244321}">
                <p14:modId xmlns:p14="http://schemas.microsoft.com/office/powerpoint/2010/main" val="3021536471"/>
              </p:ext>
            </p:extLst>
          </p:nvPr>
        </p:nvGraphicFramePr>
        <p:xfrm>
          <a:off x="8921195" y="932532"/>
          <a:ext cx="3202892" cy="2237565"/>
        </p:xfrm>
        <a:graphic>
          <a:graphicData uri="http://schemas.openxmlformats.org/drawingml/2006/table">
            <a:tbl>
              <a:tblPr/>
              <a:tblGrid>
                <a:gridCol w="2320681">
                  <a:extLst>
                    <a:ext uri="{9D8B030D-6E8A-4147-A177-3AD203B41FA5}">
                      <a16:colId xmlns:a16="http://schemas.microsoft.com/office/drawing/2014/main" val="1858204494"/>
                    </a:ext>
                  </a:extLst>
                </a:gridCol>
                <a:gridCol w="882211">
                  <a:extLst>
                    <a:ext uri="{9D8B030D-6E8A-4147-A177-3AD203B41FA5}">
                      <a16:colId xmlns:a16="http://schemas.microsoft.com/office/drawing/2014/main" val="3335769712"/>
                    </a:ext>
                  </a:extLst>
                </a:gridCol>
              </a:tblGrid>
              <a:tr h="203415">
                <a:tc>
                  <a:txBody>
                    <a:bodyPr/>
                    <a:lstStyle/>
                    <a:p>
                      <a:pPr algn="ctr" rtl="0" fontAlgn="ctr"/>
                      <a:r>
                        <a:rPr lang="en-US" sz="1100" b="1" i="0" u="none" strike="noStrike" dirty="0">
                          <a:solidFill>
                            <a:srgbClr val="FFFFFF"/>
                          </a:solidFill>
                          <a:effectLst/>
                          <a:latin typeface="Cambria" panose="02040503050406030204" pitchFamily="18" charset="0"/>
                        </a:rPr>
                        <a:t>Top 10 Holdings</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000000"/>
                    </a:solidFill>
                  </a:tcPr>
                </a:tc>
                <a:tc>
                  <a:txBody>
                    <a:bodyPr/>
                    <a:lstStyle/>
                    <a:p>
                      <a:pPr algn="ctr" rtl="0" fontAlgn="ctr"/>
                      <a:r>
                        <a:rPr lang="en-US" sz="1100" b="1" i="0" u="none" strike="noStrike" dirty="0">
                          <a:solidFill>
                            <a:srgbClr val="FFFFFF"/>
                          </a:solidFill>
                          <a:effectLst/>
                          <a:latin typeface="Cambria" panose="02040503050406030204" pitchFamily="18" charset="0"/>
                        </a:rPr>
                        <a:t>Weight (%)</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000000"/>
                    </a:solidFill>
                  </a:tcPr>
                </a:tc>
                <a:extLst>
                  <a:ext uri="{0D108BD9-81ED-4DB2-BD59-A6C34878D82A}">
                    <a16:rowId xmlns:a16="http://schemas.microsoft.com/office/drawing/2014/main" val="2980041003"/>
                  </a:ext>
                </a:extLst>
              </a:tr>
              <a:tr h="203415">
                <a:tc>
                  <a:txBody>
                    <a:bodyPr/>
                    <a:lstStyle/>
                    <a:p>
                      <a:pPr algn="ctr" fontAlgn="ctr">
                        <a:buNone/>
                      </a:pPr>
                      <a:r>
                        <a:rPr lang="en-IN" sz="1100" b="0" i="0" u="none" strike="noStrike" dirty="0">
                          <a:solidFill>
                            <a:srgbClr val="000000"/>
                          </a:solidFill>
                          <a:effectLst/>
                          <a:latin typeface="Cambria" panose="02040503050406030204" pitchFamily="18" charset="0"/>
                        </a:rPr>
                        <a:t>Eternal Ltd.</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905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bg1">
                        <a:lumMod val="85000"/>
                      </a:schemeClr>
                    </a:solidFill>
                  </a:tcPr>
                </a:tc>
                <a:tc>
                  <a:txBody>
                    <a:bodyPr/>
                    <a:lstStyle/>
                    <a:p>
                      <a:pPr algn="ctr" fontAlgn="ctr">
                        <a:buNone/>
                      </a:pPr>
                      <a:r>
                        <a:rPr lang="en-IN" sz="1100" b="0" i="0" u="none" strike="noStrike" dirty="0">
                          <a:solidFill>
                            <a:srgbClr val="000000"/>
                          </a:solidFill>
                          <a:effectLst/>
                          <a:latin typeface="Cambria" panose="02040503050406030204" pitchFamily="18" charset="0"/>
                        </a:rPr>
                        <a:t>5.70%</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905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676873815"/>
                  </a:ext>
                </a:extLst>
              </a:tr>
              <a:tr h="203415">
                <a:tc>
                  <a:txBody>
                    <a:bodyPr/>
                    <a:lstStyle/>
                    <a:p>
                      <a:pPr algn="ctr" fontAlgn="ctr">
                        <a:buNone/>
                      </a:pPr>
                      <a:r>
                        <a:rPr lang="en-IN" sz="1100" b="0" i="0" u="none" strike="noStrike" dirty="0">
                          <a:solidFill>
                            <a:srgbClr val="000000"/>
                          </a:solidFill>
                          <a:effectLst/>
                          <a:latin typeface="Cambria" panose="02040503050406030204" pitchFamily="18" charset="0"/>
                        </a:rPr>
                        <a:t>Ather Energy Ltd.</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bg1">
                        <a:lumMod val="95000"/>
                      </a:schemeClr>
                    </a:solidFill>
                  </a:tcPr>
                </a:tc>
                <a:tc>
                  <a:txBody>
                    <a:bodyPr/>
                    <a:lstStyle/>
                    <a:p>
                      <a:pPr algn="ctr" fontAlgn="ctr">
                        <a:buNone/>
                      </a:pPr>
                      <a:r>
                        <a:rPr lang="en-IN" sz="1100" b="0" i="0" u="none" strike="noStrike" dirty="0">
                          <a:solidFill>
                            <a:srgbClr val="000000"/>
                          </a:solidFill>
                          <a:effectLst/>
                          <a:latin typeface="Cambria" panose="02040503050406030204" pitchFamily="18" charset="0"/>
                        </a:rPr>
                        <a:t>5.20%</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4018774370"/>
                  </a:ext>
                </a:extLst>
              </a:tr>
              <a:tr h="203415">
                <a:tc>
                  <a:txBody>
                    <a:bodyPr/>
                    <a:lstStyle/>
                    <a:p>
                      <a:pPr algn="ctr" fontAlgn="ctr">
                        <a:buNone/>
                      </a:pPr>
                      <a:r>
                        <a:rPr lang="en-IN" sz="1100" b="0" i="0" u="none" strike="noStrike" dirty="0">
                          <a:solidFill>
                            <a:srgbClr val="000000"/>
                          </a:solidFill>
                          <a:effectLst/>
                          <a:latin typeface="Cambria" panose="02040503050406030204" pitchFamily="18" charset="0"/>
                        </a:rPr>
                        <a:t>Shriram Finance Ltd.</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bg1">
                        <a:lumMod val="85000"/>
                      </a:schemeClr>
                    </a:solidFill>
                  </a:tcPr>
                </a:tc>
                <a:tc>
                  <a:txBody>
                    <a:bodyPr/>
                    <a:lstStyle/>
                    <a:p>
                      <a:pPr algn="ctr" fontAlgn="ctr">
                        <a:buNone/>
                      </a:pPr>
                      <a:r>
                        <a:rPr lang="en-IN" sz="1100" b="0" i="0" u="none" strike="noStrike" dirty="0">
                          <a:solidFill>
                            <a:srgbClr val="000000"/>
                          </a:solidFill>
                          <a:effectLst/>
                          <a:latin typeface="Cambria" panose="02040503050406030204" pitchFamily="18" charset="0"/>
                        </a:rPr>
                        <a:t>5.00%</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3437896462"/>
                  </a:ext>
                </a:extLst>
              </a:tr>
              <a:tr h="203415">
                <a:tc>
                  <a:txBody>
                    <a:bodyPr/>
                    <a:lstStyle/>
                    <a:p>
                      <a:pPr algn="ctr" fontAlgn="ctr">
                        <a:buNone/>
                      </a:pPr>
                      <a:r>
                        <a:rPr lang="en-IN" sz="1100" b="0" i="0" u="none" strike="noStrike" dirty="0">
                          <a:solidFill>
                            <a:srgbClr val="000000"/>
                          </a:solidFill>
                          <a:effectLst/>
                          <a:latin typeface="Cambria" panose="02040503050406030204" pitchFamily="18" charset="0"/>
                        </a:rPr>
                        <a:t>PTC Industries Ltd.</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bg1">
                        <a:lumMod val="95000"/>
                      </a:schemeClr>
                    </a:solidFill>
                  </a:tcPr>
                </a:tc>
                <a:tc>
                  <a:txBody>
                    <a:bodyPr/>
                    <a:lstStyle/>
                    <a:p>
                      <a:pPr algn="ctr" fontAlgn="ctr">
                        <a:buNone/>
                      </a:pPr>
                      <a:r>
                        <a:rPr lang="en-IN" sz="1100" b="0" i="0" u="none" strike="noStrike" dirty="0">
                          <a:solidFill>
                            <a:srgbClr val="000000"/>
                          </a:solidFill>
                          <a:effectLst/>
                          <a:latin typeface="Cambria" panose="02040503050406030204" pitchFamily="18" charset="0"/>
                        </a:rPr>
                        <a:t>5.00%</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2668612455"/>
                  </a:ext>
                </a:extLst>
              </a:tr>
              <a:tr h="203415">
                <a:tc>
                  <a:txBody>
                    <a:bodyPr/>
                    <a:lstStyle/>
                    <a:p>
                      <a:pPr algn="ctr" fontAlgn="ctr">
                        <a:buNone/>
                      </a:pPr>
                      <a:r>
                        <a:rPr lang="en-IN" sz="1100" b="0" i="0" u="none" strike="noStrike" dirty="0">
                          <a:solidFill>
                            <a:srgbClr val="000000"/>
                          </a:solidFill>
                          <a:effectLst/>
                          <a:latin typeface="Cambria" panose="02040503050406030204" pitchFamily="18" charset="0"/>
                        </a:rPr>
                        <a:t>One 97 Communications Ltd.</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bg1">
                        <a:lumMod val="85000"/>
                      </a:schemeClr>
                    </a:solidFill>
                  </a:tcPr>
                </a:tc>
                <a:tc>
                  <a:txBody>
                    <a:bodyPr/>
                    <a:lstStyle/>
                    <a:p>
                      <a:pPr algn="ctr" fontAlgn="ctr">
                        <a:buNone/>
                      </a:pPr>
                      <a:r>
                        <a:rPr lang="en-IN" sz="1100" b="0" i="0" u="none" strike="noStrike" dirty="0">
                          <a:solidFill>
                            <a:srgbClr val="000000"/>
                          </a:solidFill>
                          <a:effectLst/>
                          <a:latin typeface="Cambria" panose="02040503050406030204" pitchFamily="18" charset="0"/>
                        </a:rPr>
                        <a:t>4.90%</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3182900894"/>
                  </a:ext>
                </a:extLst>
              </a:tr>
              <a:tr h="203415">
                <a:tc>
                  <a:txBody>
                    <a:bodyPr/>
                    <a:lstStyle/>
                    <a:p>
                      <a:pPr algn="ctr" fontAlgn="ctr">
                        <a:buNone/>
                      </a:pPr>
                      <a:r>
                        <a:rPr lang="en-IN" sz="1100" b="0" i="0" u="none" strike="noStrike" dirty="0" err="1">
                          <a:solidFill>
                            <a:srgbClr val="000000"/>
                          </a:solidFill>
                          <a:effectLst/>
                          <a:latin typeface="Cambria" panose="02040503050406030204" pitchFamily="18" charset="0"/>
                        </a:rPr>
                        <a:t>Billionbrains Garage Ventures Ltd.</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bg1">
                        <a:lumMod val="95000"/>
                      </a:schemeClr>
                    </a:solidFill>
                  </a:tcPr>
                </a:tc>
                <a:tc>
                  <a:txBody>
                    <a:bodyPr/>
                    <a:lstStyle/>
                    <a:p>
                      <a:pPr algn="ctr" fontAlgn="ctr">
                        <a:buNone/>
                      </a:pPr>
                      <a:r>
                        <a:rPr lang="en-IN" sz="1100" b="0" i="0" u="none" strike="noStrike" dirty="0">
                          <a:solidFill>
                            <a:srgbClr val="000000"/>
                          </a:solidFill>
                          <a:effectLst/>
                          <a:latin typeface="Cambria" panose="02040503050406030204" pitchFamily="18" charset="0"/>
                        </a:rPr>
                        <a:t>4.10%</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2850469908"/>
                  </a:ext>
                </a:extLst>
              </a:tr>
              <a:tr h="203415">
                <a:tc>
                  <a:txBody>
                    <a:bodyPr/>
                    <a:lstStyle/>
                    <a:p>
                      <a:pPr algn="ctr" fontAlgn="ctr">
                        <a:buNone/>
                      </a:pPr>
                      <a:r>
                        <a:rPr lang="en-IN" sz="1100" b="0" i="0" u="none" strike="noStrike" dirty="0">
                          <a:solidFill>
                            <a:srgbClr val="000000"/>
                          </a:solidFill>
                          <a:effectLst/>
                          <a:latin typeface="Cambria" panose="02040503050406030204" pitchFamily="18" charset="0"/>
                        </a:rPr>
                        <a:t>Onesource Specialty Pharma Ltd.</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bg1">
                        <a:lumMod val="85000"/>
                      </a:schemeClr>
                    </a:solidFill>
                  </a:tcPr>
                </a:tc>
                <a:tc>
                  <a:txBody>
                    <a:bodyPr/>
                    <a:lstStyle/>
                    <a:p>
                      <a:pPr algn="ctr" fontAlgn="ctr">
                        <a:buNone/>
                      </a:pPr>
                      <a:r>
                        <a:rPr lang="en-IN" sz="1100" b="0" i="0" u="none" strike="noStrike" dirty="0">
                          <a:solidFill>
                            <a:srgbClr val="000000"/>
                          </a:solidFill>
                          <a:effectLst/>
                          <a:latin typeface="Cambria" panose="02040503050406030204" pitchFamily="18" charset="0"/>
                        </a:rPr>
                        <a:t>4.10%</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6881286"/>
                  </a:ext>
                </a:extLst>
              </a:tr>
              <a:tr h="203415">
                <a:tc>
                  <a:txBody>
                    <a:bodyPr/>
                    <a:lstStyle/>
                    <a:p>
                      <a:pPr algn="ctr" fontAlgn="ctr">
                        <a:buNone/>
                      </a:pPr>
                      <a:r>
                        <a:rPr lang="en-IN" sz="1100" b="0" i="0" u="none" strike="noStrike" dirty="0">
                          <a:solidFill>
                            <a:srgbClr val="000000"/>
                          </a:solidFill>
                          <a:effectLst/>
                          <a:latin typeface="Cambria" panose="02040503050406030204" pitchFamily="18" charset="0"/>
                        </a:rPr>
                        <a:t>Muthoot Finance Ltd.</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bg1">
                        <a:lumMod val="95000"/>
                      </a:schemeClr>
                    </a:solidFill>
                  </a:tcPr>
                </a:tc>
                <a:tc>
                  <a:txBody>
                    <a:bodyPr/>
                    <a:lstStyle/>
                    <a:p>
                      <a:pPr algn="ctr" fontAlgn="ctr">
                        <a:buNone/>
                      </a:pPr>
                      <a:r>
                        <a:rPr lang="en-IN" sz="1100" b="0" i="0" u="none" strike="noStrike" dirty="0">
                          <a:solidFill>
                            <a:srgbClr val="000000"/>
                          </a:solidFill>
                          <a:effectLst/>
                          <a:latin typeface="Cambria" panose="02040503050406030204" pitchFamily="18" charset="0"/>
                        </a:rPr>
                        <a:t>4.00%</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842637580"/>
                  </a:ext>
                </a:extLst>
              </a:tr>
              <a:tr h="203415">
                <a:tc>
                  <a:txBody>
                    <a:bodyPr/>
                    <a:lstStyle/>
                    <a:p>
                      <a:pPr algn="ctr" fontAlgn="ctr">
                        <a:buNone/>
                      </a:pPr>
                      <a:r>
                        <a:rPr lang="en-IN" sz="1100" b="0" i="0" u="none" strike="noStrike" dirty="0" err="1">
                          <a:solidFill>
                            <a:srgbClr val="000000"/>
                          </a:solidFill>
                          <a:effectLst/>
                          <a:latin typeface="Cambria" panose="02040503050406030204" pitchFamily="18" charset="0"/>
                        </a:rPr>
                        <a:t>Apar Industries Ltd.</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bg1">
                        <a:lumMod val="85000"/>
                      </a:schemeClr>
                    </a:solidFill>
                  </a:tcPr>
                </a:tc>
                <a:tc>
                  <a:txBody>
                    <a:bodyPr/>
                    <a:lstStyle/>
                    <a:p>
                      <a:pPr algn="ctr" fontAlgn="ctr">
                        <a:buNone/>
                      </a:pPr>
                      <a:r>
                        <a:rPr lang="en-IN" sz="1100" b="0" i="0" u="none" strike="noStrike" dirty="0">
                          <a:solidFill>
                            <a:srgbClr val="000000"/>
                          </a:solidFill>
                          <a:effectLst/>
                          <a:latin typeface="Cambria" panose="02040503050406030204" pitchFamily="18" charset="0"/>
                        </a:rPr>
                        <a:t>3.90%</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2986548232"/>
                  </a:ext>
                </a:extLst>
              </a:tr>
              <a:tr h="203415">
                <a:tc>
                  <a:txBody>
                    <a:bodyPr/>
                    <a:lstStyle/>
                    <a:p>
                      <a:pPr algn="ctr" fontAlgn="ctr">
                        <a:buNone/>
                      </a:pPr>
                      <a:r>
                        <a:rPr lang="en-IN" sz="1100" b="0" i="0" u="none" strike="noStrike" dirty="0" err="1">
                          <a:solidFill>
                            <a:srgbClr val="000000"/>
                          </a:solidFill>
                          <a:effectLst/>
                          <a:latin typeface="Cambria" panose="02040503050406030204" pitchFamily="18" charset="0"/>
                        </a:rPr>
                        <a:t>Apollo Hospitals Enterprise Ltd.</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bg1">
                        <a:lumMod val="95000"/>
                      </a:schemeClr>
                    </a:solidFill>
                  </a:tcPr>
                </a:tc>
                <a:tc>
                  <a:txBody>
                    <a:bodyPr/>
                    <a:lstStyle/>
                    <a:p>
                      <a:pPr algn="ctr" fontAlgn="ctr">
                        <a:buNone/>
                      </a:pPr>
                      <a:r>
                        <a:rPr lang="en-IN" sz="1100" b="0" i="0" u="none" strike="noStrike" dirty="0">
                          <a:solidFill>
                            <a:srgbClr val="000000"/>
                          </a:solidFill>
                          <a:effectLst/>
                          <a:latin typeface="Cambria" panose="02040503050406030204" pitchFamily="18" charset="0"/>
                        </a:rPr>
                        <a:t>3.90%</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2354655600"/>
                  </a:ext>
                </a:extLst>
              </a:tr>
            </a:tbl>
          </a:graphicData>
        </a:graphic>
      </p:graphicFrame>
      <p:graphicFrame>
        <p:nvGraphicFramePr>
          <p:cNvPr id="16" name="Table 15">
            <a:extLst>
              <a:ext uri="{FF2B5EF4-FFF2-40B4-BE49-F238E27FC236}">
                <a16:creationId xmlns:a16="http://schemas.microsoft.com/office/drawing/2014/main" id="{9DD348EF-727C-E412-D078-D5F9DCC24DC1}"/>
              </a:ext>
            </a:extLst>
          </p:cNvPr>
          <p:cNvGraphicFramePr>
            <a:graphicFrameLocks noGrp="1"/>
          </p:cNvGraphicFramePr>
          <p:nvPr>
            <p:extLst>
              <p:ext uri="{D42A27DB-BD31-4B8C-83A1-F6EECF244321}">
                <p14:modId xmlns:p14="http://schemas.microsoft.com/office/powerpoint/2010/main" val="595545089"/>
              </p:ext>
            </p:extLst>
          </p:nvPr>
        </p:nvGraphicFramePr>
        <p:xfrm>
          <a:off x="4323951" y="3962933"/>
          <a:ext cx="4445295" cy="2487966"/>
        </p:xfrm>
        <a:graphic>
          <a:graphicData uri="http://schemas.openxmlformats.org/drawingml/2006/table">
            <a:tbl>
              <a:tblPr/>
              <a:tblGrid>
                <a:gridCol w="2963188">
                  <a:extLst>
                    <a:ext uri="{9D8B030D-6E8A-4147-A177-3AD203B41FA5}">
                      <a16:colId xmlns:a16="http://schemas.microsoft.com/office/drawing/2014/main" val="1858204494"/>
                    </a:ext>
                  </a:extLst>
                </a:gridCol>
                <a:gridCol w="1482107">
                  <a:extLst>
                    <a:ext uri="{9D8B030D-6E8A-4147-A177-3AD203B41FA5}">
                      <a16:colId xmlns:a16="http://schemas.microsoft.com/office/drawing/2014/main" val="3335769712"/>
                    </a:ext>
                  </a:extLst>
                </a:gridCol>
              </a:tblGrid>
              <a:tr h="280822">
                <a:tc>
                  <a:txBody>
                    <a:bodyPr/>
                    <a:lstStyle/>
                    <a:p>
                      <a:pPr algn="ctr" rtl="0" fontAlgn="ctr"/>
                      <a:r>
                        <a:rPr lang="en-US" sz="1300" b="1" i="0" u="none" strike="noStrike" dirty="0">
                          <a:solidFill>
                            <a:srgbClr val="FFFFFF"/>
                          </a:solidFill>
                          <a:effectLst/>
                          <a:latin typeface="Cambria" panose="02040503050406030204" pitchFamily="18" charset="0"/>
                          <a:ea typeface="Cambria" panose="02040503050406030204" pitchFamily="18" charset="0"/>
                        </a:rPr>
                        <a:t>Top Sectors</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000000"/>
                    </a:solidFill>
                  </a:tcPr>
                </a:tc>
                <a:tc>
                  <a:txBody>
                    <a:bodyPr/>
                    <a:lstStyle/>
                    <a:p>
                      <a:pPr algn="ctr" rtl="0" fontAlgn="ctr"/>
                      <a:r>
                        <a:rPr lang="en-US" sz="1300" b="1" i="0" u="none" strike="noStrike">
                          <a:solidFill>
                            <a:srgbClr val="FFFFFF"/>
                          </a:solidFill>
                          <a:effectLst/>
                          <a:latin typeface="Cambria" panose="02040503050406030204" pitchFamily="18" charset="0"/>
                          <a:ea typeface="Cambria" panose="02040503050406030204" pitchFamily="18" charset="0"/>
                        </a:rPr>
                        <a:t>Weight(%)</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000000"/>
                    </a:solidFill>
                  </a:tcPr>
                </a:tc>
                <a:extLst>
                  <a:ext uri="{0D108BD9-81ED-4DB2-BD59-A6C34878D82A}">
                    <a16:rowId xmlns:a16="http://schemas.microsoft.com/office/drawing/2014/main" val="2980041003"/>
                  </a:ext>
                </a:extLst>
              </a:tr>
              <a:tr h="280822">
                <a:tc>
                  <a:txBody>
                    <a:bodyPr/>
                    <a:lstStyle/>
                    <a:p>
                      <a:pPr algn="ctr" fontAlgn="ctr">
                        <a:buNone/>
                      </a:pPr>
                      <a:r>
                        <a:rPr lang="en-IN" sz="1300" b="0" i="0" u="none" strike="noStrike" dirty="0">
                          <a:solidFill>
                            <a:srgbClr val="000000"/>
                          </a:solidFill>
                          <a:effectLst/>
                          <a:latin typeface="Cambria" panose="02040503050406030204" pitchFamily="18" charset="0"/>
                          <a:ea typeface="Cambria" panose="02040503050406030204" pitchFamily="18" charset="0"/>
                        </a:rPr>
                        <a:t>Financialization</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905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bg1">
                        <a:lumMod val="75000"/>
                      </a:schemeClr>
                    </a:solidFill>
                  </a:tcPr>
                </a:tc>
                <a:tc>
                  <a:txBody>
                    <a:bodyPr/>
                    <a:lstStyle/>
                    <a:p>
                      <a:pPr algn="ctr" fontAlgn="ctr">
                        <a:buNone/>
                      </a:pPr>
                      <a:r>
                        <a:rPr lang="en-IN" sz="1300" b="0" i="0" u="none" strike="noStrike">
                          <a:solidFill>
                            <a:srgbClr val="000000"/>
                          </a:solidFill>
                          <a:effectLst/>
                          <a:latin typeface="Cambria" panose="02040503050406030204" pitchFamily="18" charset="0"/>
                          <a:ea typeface="Cambria" panose="02040503050406030204" pitchFamily="18" charset="0"/>
                        </a:rPr>
                        <a:t>16.7%</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905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bg1">
                        <a:lumMod val="75000"/>
                      </a:schemeClr>
                    </a:solidFill>
                  </a:tcPr>
                </a:tc>
                <a:extLst>
                  <a:ext uri="{0D108BD9-81ED-4DB2-BD59-A6C34878D82A}">
                    <a16:rowId xmlns:a16="http://schemas.microsoft.com/office/drawing/2014/main" val="676873815"/>
                  </a:ext>
                </a:extLst>
              </a:tr>
              <a:tr h="280822">
                <a:tc>
                  <a:txBody>
                    <a:bodyPr/>
                    <a:lstStyle/>
                    <a:p>
                      <a:pPr algn="ctr" fontAlgn="ctr">
                        <a:buNone/>
                      </a:pPr>
                      <a:r>
                        <a:rPr lang="en-IN" sz="1300" b="0" i="0" u="none" strike="noStrike" dirty="0">
                          <a:solidFill>
                            <a:srgbClr val="000000"/>
                          </a:solidFill>
                          <a:effectLst/>
                          <a:latin typeface="Cambria" panose="02040503050406030204" pitchFamily="18" charset="0"/>
                          <a:ea typeface="Cambria" panose="02040503050406030204" pitchFamily="18" charset="0"/>
                        </a:rPr>
                        <a:t>Make in India - Capital Goods &amp; Engg</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bg1">
                        <a:lumMod val="85000"/>
                      </a:schemeClr>
                    </a:solidFill>
                  </a:tcPr>
                </a:tc>
                <a:tc>
                  <a:txBody>
                    <a:bodyPr/>
                    <a:lstStyle/>
                    <a:p>
                      <a:pPr algn="ctr" fontAlgn="ctr">
                        <a:buNone/>
                      </a:pPr>
                      <a:r>
                        <a:rPr lang="en-IN" sz="1300" b="0" i="0" u="none" strike="noStrike" dirty="0">
                          <a:solidFill>
                            <a:srgbClr val="000000"/>
                          </a:solidFill>
                          <a:effectLst/>
                          <a:latin typeface="Cambria" panose="02040503050406030204" pitchFamily="18" charset="0"/>
                          <a:ea typeface="Cambria" panose="02040503050406030204" pitchFamily="18" charset="0"/>
                        </a:rPr>
                        <a:t>12.7%</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674939725"/>
                  </a:ext>
                </a:extLst>
              </a:tr>
              <a:tr h="280822">
                <a:tc>
                  <a:txBody>
                    <a:bodyPr/>
                    <a:lstStyle/>
                    <a:p>
                      <a:pPr algn="ctr" fontAlgn="ctr">
                        <a:buNone/>
                      </a:pPr>
                      <a:r>
                        <a:rPr lang="en-IN" sz="1300" b="0" i="0" u="none" strike="noStrike">
                          <a:solidFill>
                            <a:srgbClr val="000000"/>
                          </a:solidFill>
                          <a:effectLst/>
                          <a:latin typeface="Cambria" panose="02040503050406030204" pitchFamily="18" charset="0"/>
                          <a:ea typeface="Cambria" panose="02040503050406030204" pitchFamily="18" charset="0"/>
                        </a:rPr>
                        <a:t>Make in India - Renewable Energy</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bg1">
                        <a:lumMod val="75000"/>
                      </a:schemeClr>
                    </a:solidFill>
                  </a:tcPr>
                </a:tc>
                <a:tc>
                  <a:txBody>
                    <a:bodyPr/>
                    <a:lstStyle/>
                    <a:p>
                      <a:pPr algn="ctr" fontAlgn="ctr">
                        <a:buNone/>
                      </a:pPr>
                      <a:r>
                        <a:rPr lang="en-IN" sz="1300" b="0" i="0" u="none" strike="noStrike">
                          <a:solidFill>
                            <a:srgbClr val="000000"/>
                          </a:solidFill>
                          <a:effectLst/>
                          <a:latin typeface="Cambria" panose="02040503050406030204" pitchFamily="18" charset="0"/>
                          <a:ea typeface="Cambria" panose="02040503050406030204" pitchFamily="18" charset="0"/>
                        </a:rPr>
                        <a:t>10.8%</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bg1">
                        <a:lumMod val="75000"/>
                      </a:schemeClr>
                    </a:solidFill>
                  </a:tcPr>
                </a:tc>
                <a:extLst>
                  <a:ext uri="{0D108BD9-81ED-4DB2-BD59-A6C34878D82A}">
                    <a16:rowId xmlns:a16="http://schemas.microsoft.com/office/drawing/2014/main" val="3062870564"/>
                  </a:ext>
                </a:extLst>
              </a:tr>
              <a:tr h="280822">
                <a:tc>
                  <a:txBody>
                    <a:bodyPr/>
                    <a:lstStyle/>
                    <a:p>
                      <a:pPr algn="ctr" fontAlgn="ctr">
                        <a:buNone/>
                      </a:pPr>
                      <a:r>
                        <a:rPr lang="en-IN" sz="1300" b="0" i="0" u="none" strike="noStrike" dirty="0">
                          <a:solidFill>
                            <a:srgbClr val="000000"/>
                          </a:solidFill>
                          <a:effectLst/>
                          <a:latin typeface="Cambria" panose="02040503050406030204" pitchFamily="18" charset="0"/>
                          <a:ea typeface="Cambria" panose="02040503050406030204" pitchFamily="18" charset="0"/>
                        </a:rPr>
                        <a:t>Tech &amp; Tech Services</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bg1">
                        <a:lumMod val="85000"/>
                      </a:schemeClr>
                    </a:solidFill>
                  </a:tcPr>
                </a:tc>
                <a:tc>
                  <a:txBody>
                    <a:bodyPr/>
                    <a:lstStyle/>
                    <a:p>
                      <a:pPr algn="ctr" fontAlgn="ctr">
                        <a:buNone/>
                      </a:pPr>
                      <a:r>
                        <a:rPr lang="en-IN" sz="1300" b="0" i="0" u="none" strike="noStrike" dirty="0">
                          <a:solidFill>
                            <a:srgbClr val="000000"/>
                          </a:solidFill>
                          <a:effectLst/>
                          <a:latin typeface="Cambria" panose="02040503050406030204" pitchFamily="18" charset="0"/>
                          <a:ea typeface="Cambria" panose="02040503050406030204" pitchFamily="18" charset="0"/>
                        </a:rPr>
                        <a:t>10.6%</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3226448185"/>
                  </a:ext>
                </a:extLst>
              </a:tr>
              <a:tr h="280822">
                <a:tc>
                  <a:txBody>
                    <a:bodyPr/>
                    <a:lstStyle/>
                    <a:p>
                      <a:pPr algn="ctr" fontAlgn="ctr">
                        <a:buNone/>
                      </a:pPr>
                      <a:r>
                        <a:rPr lang="en-IN" sz="1300" b="0" i="0" u="none" strike="noStrike">
                          <a:solidFill>
                            <a:srgbClr val="000000"/>
                          </a:solidFill>
                          <a:effectLst/>
                          <a:latin typeface="Cambria" panose="02040503050406030204" pitchFamily="18" charset="0"/>
                          <a:ea typeface="Cambria" panose="02040503050406030204" pitchFamily="18" charset="0"/>
                        </a:rPr>
                        <a:t>Make in India - Manufacturing/Capex</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bg1">
                        <a:lumMod val="75000"/>
                      </a:schemeClr>
                    </a:solidFill>
                  </a:tcPr>
                </a:tc>
                <a:tc>
                  <a:txBody>
                    <a:bodyPr/>
                    <a:lstStyle/>
                    <a:p>
                      <a:pPr algn="ctr" fontAlgn="ctr">
                        <a:buNone/>
                      </a:pPr>
                      <a:r>
                        <a:rPr lang="en-IN" sz="1300" b="0" i="0" u="none" strike="noStrike">
                          <a:solidFill>
                            <a:srgbClr val="000000"/>
                          </a:solidFill>
                          <a:effectLst/>
                          <a:latin typeface="Cambria" panose="02040503050406030204" pitchFamily="18" charset="0"/>
                          <a:ea typeface="Cambria" panose="02040503050406030204" pitchFamily="18" charset="0"/>
                        </a:rPr>
                        <a:t>9.0%</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bg1">
                        <a:lumMod val="75000"/>
                      </a:schemeClr>
                    </a:solidFill>
                  </a:tcPr>
                </a:tc>
                <a:extLst>
                  <a:ext uri="{0D108BD9-81ED-4DB2-BD59-A6C34878D82A}">
                    <a16:rowId xmlns:a16="http://schemas.microsoft.com/office/drawing/2014/main" val="1777400853"/>
                  </a:ext>
                </a:extLst>
              </a:tr>
              <a:tr h="241390">
                <a:tc>
                  <a:txBody>
                    <a:bodyPr/>
                    <a:lstStyle/>
                    <a:p>
                      <a:pPr algn="ctr" fontAlgn="ctr">
                        <a:buNone/>
                      </a:pPr>
                      <a:r>
                        <a:rPr lang="en-IN" sz="1300" b="0" i="0" u="none" strike="noStrike" dirty="0">
                          <a:solidFill>
                            <a:srgbClr val="000000"/>
                          </a:solidFill>
                          <a:effectLst/>
                          <a:latin typeface="Cambria" panose="02040503050406030204" pitchFamily="18" charset="0"/>
                          <a:ea typeface="Cambria" panose="02040503050406030204" pitchFamily="18" charset="0"/>
                        </a:rPr>
                        <a:t>Make in India - Auto + EV</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bg1">
                        <a:lumMod val="85000"/>
                      </a:schemeClr>
                    </a:solidFill>
                  </a:tcPr>
                </a:tc>
                <a:tc>
                  <a:txBody>
                    <a:bodyPr/>
                    <a:lstStyle/>
                    <a:p>
                      <a:pPr algn="ctr" fontAlgn="ctr">
                        <a:buNone/>
                      </a:pPr>
                      <a:r>
                        <a:rPr lang="en-IN" sz="1300" b="0" i="0" u="none" strike="noStrike" dirty="0">
                          <a:solidFill>
                            <a:srgbClr val="000000"/>
                          </a:solidFill>
                          <a:effectLst/>
                          <a:latin typeface="Cambria" panose="02040503050406030204" pitchFamily="18" charset="0"/>
                          <a:ea typeface="Cambria" panose="02040503050406030204" pitchFamily="18" charset="0"/>
                        </a:rPr>
                        <a:t>8.6%</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2226501790"/>
                  </a:ext>
                </a:extLst>
              </a:tr>
              <a:tr h="280822">
                <a:tc>
                  <a:txBody>
                    <a:bodyPr/>
                    <a:lstStyle/>
                    <a:p>
                      <a:pPr algn="ctr" fontAlgn="ctr">
                        <a:buNone/>
                      </a:pPr>
                      <a:r>
                        <a:rPr lang="en-IN" sz="1300" b="0" i="0" u="none" strike="noStrike">
                          <a:solidFill>
                            <a:srgbClr val="000000"/>
                          </a:solidFill>
                          <a:effectLst/>
                          <a:latin typeface="Cambria" panose="02040503050406030204" pitchFamily="18" charset="0"/>
                          <a:ea typeface="Cambria" panose="02040503050406030204" pitchFamily="18" charset="0"/>
                        </a:rPr>
                        <a:t>Urbanization</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bg1">
                        <a:lumMod val="75000"/>
                      </a:schemeClr>
                    </a:solidFill>
                  </a:tcPr>
                </a:tc>
                <a:tc>
                  <a:txBody>
                    <a:bodyPr/>
                    <a:lstStyle/>
                    <a:p>
                      <a:pPr algn="ctr" fontAlgn="ctr">
                        <a:buNone/>
                      </a:pPr>
                      <a:r>
                        <a:rPr lang="en-IN" sz="1300" b="0" i="0" u="none" strike="noStrike">
                          <a:solidFill>
                            <a:srgbClr val="000000"/>
                          </a:solidFill>
                          <a:effectLst/>
                          <a:latin typeface="Cambria" panose="02040503050406030204" pitchFamily="18" charset="0"/>
                          <a:ea typeface="Cambria" panose="02040503050406030204" pitchFamily="18" charset="0"/>
                        </a:rPr>
                        <a:t>8.5%</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bg1">
                        <a:lumMod val="75000"/>
                      </a:schemeClr>
                    </a:solidFill>
                  </a:tcPr>
                </a:tc>
                <a:extLst>
                  <a:ext uri="{0D108BD9-81ED-4DB2-BD59-A6C34878D82A}">
                    <a16:rowId xmlns:a16="http://schemas.microsoft.com/office/drawing/2014/main" val="1002334471"/>
                  </a:ext>
                </a:extLst>
              </a:tr>
              <a:tr h="280822">
                <a:tc>
                  <a:txBody>
                    <a:bodyPr/>
                    <a:lstStyle/>
                    <a:p>
                      <a:pPr algn="ctr" fontAlgn="ctr">
                        <a:buNone/>
                      </a:pPr>
                      <a:r>
                        <a:rPr lang="en-IN" sz="1300" b="0" i="0" u="none" strike="noStrike" dirty="0">
                          <a:solidFill>
                            <a:srgbClr val="000000"/>
                          </a:solidFill>
                          <a:effectLst/>
                          <a:latin typeface="Cambria" panose="02040503050406030204" pitchFamily="18" charset="0"/>
                          <a:ea typeface="Cambria" panose="02040503050406030204" pitchFamily="18" charset="0"/>
                        </a:rPr>
                        <a:t>Healthcare Ecosystem</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bg1">
                        <a:lumMod val="85000"/>
                      </a:schemeClr>
                    </a:solidFill>
                  </a:tcPr>
                </a:tc>
                <a:tc>
                  <a:txBody>
                    <a:bodyPr/>
                    <a:lstStyle/>
                    <a:p>
                      <a:pPr algn="ctr" fontAlgn="ctr">
                        <a:buNone/>
                      </a:pPr>
                      <a:r>
                        <a:rPr lang="en-IN" sz="1300" b="0" i="0" u="none" strike="noStrike" dirty="0">
                          <a:solidFill>
                            <a:srgbClr val="000000"/>
                          </a:solidFill>
                          <a:effectLst/>
                          <a:latin typeface="Cambria" panose="02040503050406030204" pitchFamily="18" charset="0"/>
                          <a:ea typeface="Cambria" panose="02040503050406030204" pitchFamily="18" charset="0"/>
                        </a:rPr>
                        <a:t>8.0%</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384280239"/>
                  </a:ext>
                </a:extLst>
              </a:tr>
            </a:tbl>
          </a:graphicData>
        </a:graphic>
      </p:graphicFrame>
      <p:sp>
        <p:nvSpPr>
          <p:cNvPr id="3" name="TextBox 2">
            <a:extLst>
              <a:ext uri="{FF2B5EF4-FFF2-40B4-BE49-F238E27FC236}">
                <a16:creationId xmlns:a16="http://schemas.microsoft.com/office/drawing/2014/main" id="{57B9CE94-68EC-65FB-22A7-69652EDDF2E8}"/>
              </a:ext>
            </a:extLst>
          </p:cNvPr>
          <p:cNvSpPr txBox="1"/>
          <p:nvPr/>
        </p:nvSpPr>
        <p:spPr>
          <a:xfrm>
            <a:off x="8841079" y="6216011"/>
            <a:ext cx="2856816" cy="40011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000" b="0" i="1"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*performance as on July 31st, 2026.</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000" b="0" i="1"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**high watermark applicable</a:t>
            </a:r>
          </a:p>
        </p:txBody>
      </p:sp>
      <p:graphicFrame>
        <p:nvGraphicFramePr>
          <p:cNvPr id="10" name="Chart 9">
            <a:extLst>
              <a:ext uri="{FF2B5EF4-FFF2-40B4-BE49-F238E27FC236}">
                <a16:creationId xmlns:a16="http://schemas.microsoft.com/office/drawing/2014/main" id="{28779566-6839-AFFB-407A-772CDEB4FFDA}"/>
              </a:ext>
            </a:extLst>
          </p:cNvPr>
          <p:cNvGraphicFramePr>
            <a:graphicFrameLocks/>
          </p:cNvGraphicFramePr>
          <p:nvPr>
            <p:extLst>
              <p:ext uri="{D42A27DB-BD31-4B8C-83A1-F6EECF244321}">
                <p14:modId xmlns:p14="http://schemas.microsoft.com/office/powerpoint/2010/main" val="2029869453"/>
              </p:ext>
            </p:extLst>
          </p:nvPr>
        </p:nvGraphicFramePr>
        <p:xfrm>
          <a:off x="8921194" y="3234681"/>
          <a:ext cx="3193837" cy="1515339"/>
        </p:xfrm>
        <a:graphic>
          <a:graphicData uri="http://schemas.openxmlformats.org/drawingml/2006/chart">
            <c:chart xmlns:c="http://schemas.openxmlformats.org/drawingml/2006/chart" xmlns:r="http://schemas.openxmlformats.org/officeDocument/2006/relationships" r:id="rId2"/>
          </a:graphicData>
        </a:graphic>
      </p:graphicFrame>
      <p:sp>
        <p:nvSpPr>
          <p:cNvPr id="6" name="TextBox 5">
            <a:extLst>
              <a:ext uri="{FF2B5EF4-FFF2-40B4-BE49-F238E27FC236}">
                <a16:creationId xmlns:a16="http://schemas.microsoft.com/office/drawing/2014/main" id="{8C7DB2D3-C628-798F-B162-D10B450675F9}"/>
              </a:ext>
            </a:extLst>
          </p:cNvPr>
          <p:cNvSpPr txBox="1"/>
          <p:nvPr/>
        </p:nvSpPr>
        <p:spPr>
          <a:xfrm>
            <a:off x="8811149" y="5802472"/>
            <a:ext cx="3050486" cy="46166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1" i="1" u="none" strike="noStrike" kern="1200" cap="none" spc="0" normalizeH="0" baseline="0" noProof="0" dirty="0">
                <a:ln>
                  <a:noFill/>
                </a:ln>
                <a:solidFill>
                  <a:prstClr val="black"/>
                </a:solidFill>
                <a:effectLst/>
                <a:highlight>
                  <a:srgbClr val="FFFF00"/>
                </a:highlight>
                <a:uLnTx/>
                <a:uFillTx/>
                <a:latin typeface="Cambria" panose="02040503050406030204" pitchFamily="18" charset="0"/>
                <a:ea typeface="Cambria" panose="02040503050406030204" pitchFamily="18" charset="0"/>
                <a:cs typeface="+mn-cs"/>
              </a:rPr>
              <a:t>Motilal offers a similar strategy through its AIF as well.</a:t>
            </a:r>
            <a:endParaRPr kumimoji="0" lang="en-IN" sz="1200" b="1" i="1" u="none" strike="noStrike" kern="1200" cap="none" spc="0" normalizeH="0" baseline="0" noProof="0" dirty="0">
              <a:ln>
                <a:noFill/>
              </a:ln>
              <a:solidFill>
                <a:prstClr val="black"/>
              </a:solidFill>
              <a:effectLst/>
              <a:highlight>
                <a:srgbClr val="FFFF00"/>
              </a:highlight>
              <a:uLnTx/>
              <a:uFillTx/>
              <a:latin typeface="Cambria" panose="02040503050406030204" pitchFamily="18" charset="0"/>
              <a:ea typeface="Cambria" panose="02040503050406030204" pitchFamily="18" charset="0"/>
              <a:cs typeface="+mn-cs"/>
            </a:endParaRPr>
          </a:p>
        </p:txBody>
      </p:sp>
      <p:pic>
        <p:nvPicPr>
          <p:cNvPr id="7" name="Picture 6" descr="A white text on a black background&#10;&#10;AI-generated content may be incorrect.">
            <a:extLst>
              <a:ext uri="{FF2B5EF4-FFF2-40B4-BE49-F238E27FC236}">
                <a16:creationId xmlns:a16="http://schemas.microsoft.com/office/drawing/2014/main" id="{C1F7EEC8-F5B0-FC7F-96CC-A4AB657765DD}"/>
              </a:ext>
            </a:extLst>
          </p:cNvPr>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10362466" y="234062"/>
            <a:ext cx="1559328" cy="340260"/>
          </a:xfrm>
          <a:prstGeom prst="rect">
            <a:avLst/>
          </a:prstGeom>
        </p:spPr>
      </p:pic>
      <p:graphicFrame>
        <p:nvGraphicFramePr>
          <p:cNvPr id="12" name="Chart 11">
            <a:extLst>
              <a:ext uri="{FF2B5EF4-FFF2-40B4-BE49-F238E27FC236}">
                <a16:creationId xmlns:a16="http://schemas.microsoft.com/office/drawing/2014/main" id="{8FE732BF-A4FD-20BD-25B0-91ED70C48FB9}"/>
              </a:ext>
            </a:extLst>
          </p:cNvPr>
          <p:cNvGraphicFramePr>
            <a:graphicFrameLocks/>
          </p:cNvGraphicFramePr>
          <p:nvPr>
            <p:extLst>
              <p:ext uri="{D42A27DB-BD31-4B8C-83A1-F6EECF244321}">
                <p14:modId xmlns:p14="http://schemas.microsoft.com/office/powerpoint/2010/main" val="2621115713"/>
              </p:ext>
            </p:extLst>
          </p:nvPr>
        </p:nvGraphicFramePr>
        <p:xfrm>
          <a:off x="4351659" y="997554"/>
          <a:ext cx="4417587" cy="2850070"/>
        </p:xfrm>
        <a:graphic>
          <a:graphicData uri="http://schemas.openxmlformats.org/drawingml/2006/chart">
            <c:chart xmlns:c="http://schemas.openxmlformats.org/drawingml/2006/chart" xmlns:r="http://schemas.openxmlformats.org/officeDocument/2006/relationships" r:id="rId4"/>
          </a:graphicData>
        </a:graphic>
      </p:graphicFrame>
    </p:spTree>
    <p:extLst>
      <p:ext uri="{BB962C8B-B14F-4D97-AF65-F5344CB8AC3E}">
        <p14:creationId xmlns:p14="http://schemas.microsoft.com/office/powerpoint/2010/main" val="827064880"/>
      </p:ext>
    </p:extLst>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C8001B7-FD0F-50CE-7F4F-1EC4668FB302}"/>
            </a:ext>
          </a:extLst>
        </p:cNvPr>
        <p:cNvGrpSpPr/>
        <p:nvPr/>
      </p:nvGrpSpPr>
      <p:grpSpPr>
        <a:xfrm>
          <a:off x="0" y="0"/>
          <a:ext cx="0" cy="0"/>
          <a:chOff x="0" y="0"/>
          <a:chExt cx="0" cy="0"/>
        </a:xfrm>
      </p:grpSpPr>
      <p:sp>
        <p:nvSpPr>
          <p:cNvPr id="4" name="Rectangle 3">
            <a:extLst>
              <a:ext uri="{FF2B5EF4-FFF2-40B4-BE49-F238E27FC236}">
                <a16:creationId xmlns:a16="http://schemas.microsoft.com/office/drawing/2014/main" id="{7C70FB9F-F15F-804C-B9D4-7F35FD77E52C}"/>
              </a:ext>
            </a:extLst>
          </p:cNvPr>
          <p:cNvSpPr/>
          <p:nvPr/>
        </p:nvSpPr>
        <p:spPr>
          <a:xfrm>
            <a:off x="0" y="0"/>
            <a:ext cx="12192000" cy="821635"/>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 name="Title 1">
            <a:extLst>
              <a:ext uri="{FF2B5EF4-FFF2-40B4-BE49-F238E27FC236}">
                <a16:creationId xmlns:a16="http://schemas.microsoft.com/office/drawing/2014/main" id="{D2865C3A-3922-405B-DB5E-2AF574B8F656}"/>
              </a:ext>
            </a:extLst>
          </p:cNvPr>
          <p:cNvSpPr txBox="1">
            <a:spLocks/>
          </p:cNvSpPr>
          <p:nvPr/>
        </p:nvSpPr>
        <p:spPr>
          <a:xfrm>
            <a:off x="165475" y="106018"/>
            <a:ext cx="11007609" cy="630899"/>
          </a:xfrm>
          <a:prstGeom prst="rect">
            <a:avLst/>
          </a:prstGeom>
        </p:spPr>
        <p:txBody>
          <a:bodyPr vert="horz" lIns="91440" tIns="45720" rIns="91440" bIns="45720" rtlCol="0" anchor="ctr">
            <a:noAutofit/>
          </a:bodyPr>
          <a:lstStyle>
            <a:lvl1pPr algn="ctr" defTabSz="914400" rtl="0" eaLnBrk="1" latinLnBrk="0" hangingPunct="1">
              <a:lnSpc>
                <a:spcPct val="90000"/>
              </a:lnSpc>
              <a:spcBef>
                <a:spcPct val="0"/>
              </a:spcBef>
              <a:buNone/>
              <a:defRPr sz="6000" kern="1200">
                <a:solidFill>
                  <a:schemeClr val="tx1"/>
                </a:solidFill>
                <a:latin typeface="+mj-lt"/>
                <a:ea typeface="+mj-ea"/>
                <a:cs typeface="+mj-cs"/>
              </a:defRPr>
            </a:lvl1pPr>
          </a:lstStyle>
          <a:p>
            <a:pPr marL="0" marR="0" lvl="0" indent="0" algn="l" defTabSz="914400" rtl="0" eaLnBrk="1" fontAlgn="auto" latinLnBrk="0" hangingPunct="1">
              <a:lnSpc>
                <a:spcPct val="90000"/>
              </a:lnSpc>
              <a:spcBef>
                <a:spcPct val="0"/>
              </a:spcBef>
              <a:spcAft>
                <a:spcPts val="0"/>
              </a:spcAft>
              <a:buClrTx/>
              <a:buSzTx/>
              <a:buFontTx/>
              <a:buNone/>
              <a:tabLst/>
              <a:defRPr/>
            </a:pPr>
            <a:r>
              <a:rPr kumimoji="0" lang="en-US" sz="2800" b="1" i="0" u="none" strike="noStrike" kern="1200" cap="none" spc="0" normalizeH="0" baseline="0" noProof="0" dirty="0">
                <a:ln>
                  <a:noFill/>
                </a:ln>
                <a:solidFill>
                  <a:prstClr val="white"/>
                </a:solidFill>
                <a:effectLst/>
                <a:uLnTx/>
                <a:uFillTx/>
                <a:latin typeface="Cambria" panose="02040503050406030204" pitchFamily="18" charset="0"/>
                <a:ea typeface="Cambria" panose="02040503050406030204" pitchFamily="18" charset="0"/>
                <a:cs typeface="+mj-cs"/>
              </a:rPr>
              <a:t>Equity – Multi Cap PMS</a:t>
            </a:r>
          </a:p>
          <a:p>
            <a:pPr marL="0" marR="0" lvl="0" indent="0" algn="l" defTabSz="914400" rtl="0" eaLnBrk="1" fontAlgn="auto" latinLnBrk="0" hangingPunct="1">
              <a:lnSpc>
                <a:spcPct val="90000"/>
              </a:lnSpc>
              <a:spcBef>
                <a:spcPct val="0"/>
              </a:spcBef>
              <a:spcAft>
                <a:spcPts val="0"/>
              </a:spcAft>
              <a:buClrTx/>
              <a:buSzTx/>
              <a:buFontTx/>
              <a:buNone/>
              <a:tabLst/>
              <a:defRPr/>
            </a:pPr>
            <a:r>
              <a:rPr kumimoji="0" lang="en-US" sz="2800" b="1" i="0" u="none" strike="noStrike" kern="1200" cap="none" spc="0" normalizeH="0" baseline="0" noProof="0" dirty="0">
                <a:ln>
                  <a:noFill/>
                </a:ln>
                <a:solidFill>
                  <a:prstClr val="white"/>
                </a:solidFill>
                <a:effectLst/>
                <a:uLnTx/>
                <a:uFillTx/>
                <a:latin typeface="Cambria" panose="02040503050406030204" pitchFamily="18" charset="0"/>
                <a:ea typeface="Cambria" panose="02040503050406030204" pitchFamily="18" charset="0"/>
                <a:cs typeface="+mj-cs"/>
              </a:rPr>
              <a:t>Girik Multicap Growth Equity Strategy </a:t>
            </a:r>
            <a:endParaRPr kumimoji="0" lang="en-IN" sz="2800" b="1" i="0" u="none" strike="noStrike" kern="1200" cap="none" spc="0" normalizeH="0" baseline="0" noProof="0" dirty="0">
              <a:ln>
                <a:noFill/>
              </a:ln>
              <a:solidFill>
                <a:prstClr val="white"/>
              </a:solidFill>
              <a:effectLst/>
              <a:uLnTx/>
              <a:uFillTx/>
              <a:latin typeface="Cambria" panose="02040503050406030204" pitchFamily="18" charset="0"/>
              <a:ea typeface="Cambria" panose="02040503050406030204" pitchFamily="18" charset="0"/>
              <a:cs typeface="+mj-cs"/>
            </a:endParaRPr>
          </a:p>
        </p:txBody>
      </p:sp>
      <p:sp>
        <p:nvSpPr>
          <p:cNvPr id="22" name="Rectangle 21">
            <a:extLst>
              <a:ext uri="{FF2B5EF4-FFF2-40B4-BE49-F238E27FC236}">
                <a16:creationId xmlns:a16="http://schemas.microsoft.com/office/drawing/2014/main" id="{9CA70900-11D1-7436-E04D-5D20CD792C14}"/>
              </a:ext>
            </a:extLst>
          </p:cNvPr>
          <p:cNvSpPr/>
          <p:nvPr/>
        </p:nvSpPr>
        <p:spPr>
          <a:xfrm>
            <a:off x="0" y="6613807"/>
            <a:ext cx="12192000" cy="235963"/>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aphicFrame>
        <p:nvGraphicFramePr>
          <p:cNvPr id="2" name="Table 2">
            <a:extLst>
              <a:ext uri="{FF2B5EF4-FFF2-40B4-BE49-F238E27FC236}">
                <a16:creationId xmlns:a16="http://schemas.microsoft.com/office/drawing/2014/main" id="{32362BEE-4E7D-ABCE-D859-C7DADFFA6F94}"/>
              </a:ext>
            </a:extLst>
          </p:cNvPr>
          <p:cNvGraphicFramePr>
            <a:graphicFrameLocks noGrp="1"/>
          </p:cNvGraphicFramePr>
          <p:nvPr/>
        </p:nvGraphicFramePr>
        <p:xfrm>
          <a:off x="189648" y="2901218"/>
          <a:ext cx="4020083" cy="1837962"/>
        </p:xfrm>
        <a:graphic>
          <a:graphicData uri="http://schemas.openxmlformats.org/drawingml/2006/table">
            <a:tbl>
              <a:tblPr firstRow="1" bandRow="1">
                <a:tableStyleId>{073A0DAA-6AF3-43AB-8588-CEC1D06C72B9}</a:tableStyleId>
              </a:tblPr>
              <a:tblGrid>
                <a:gridCol w="1230261">
                  <a:extLst>
                    <a:ext uri="{9D8B030D-6E8A-4147-A177-3AD203B41FA5}">
                      <a16:colId xmlns:a16="http://schemas.microsoft.com/office/drawing/2014/main" val="979919291"/>
                    </a:ext>
                  </a:extLst>
                </a:gridCol>
                <a:gridCol w="2789822">
                  <a:extLst>
                    <a:ext uri="{9D8B030D-6E8A-4147-A177-3AD203B41FA5}">
                      <a16:colId xmlns:a16="http://schemas.microsoft.com/office/drawing/2014/main" val="2728041260"/>
                    </a:ext>
                  </a:extLst>
                </a:gridCol>
              </a:tblGrid>
              <a:tr h="306327">
                <a:tc>
                  <a:txBody>
                    <a:bodyPr/>
                    <a:lstStyle/>
                    <a:p>
                      <a:r>
                        <a:rPr lang="en-US" sz="1200">
                          <a:latin typeface="Cambria" panose="02040503050406030204" pitchFamily="18" charset="0"/>
                          <a:ea typeface="Cambria" panose="02040503050406030204" pitchFamily="18" charset="0"/>
                        </a:rPr>
                        <a:t>Particulars</a:t>
                      </a:r>
                      <a:endParaRPr lang="en-IN" sz="1200">
                        <a:latin typeface="Cambria" panose="02040503050406030204" pitchFamily="18" charset="0"/>
                        <a:ea typeface="Cambria" panose="02040503050406030204" pitchFamily="18" charset="0"/>
                      </a:endParaRPr>
                    </a:p>
                  </a:txBody>
                  <a:tcPr anchor="ctr"/>
                </a:tc>
                <a:tc>
                  <a:txBody>
                    <a:bodyPr/>
                    <a:lstStyle/>
                    <a:p>
                      <a:pPr algn="ctr"/>
                      <a:r>
                        <a:rPr lang="en-US" sz="1200">
                          <a:latin typeface="Cambria" panose="02040503050406030204" pitchFamily="18" charset="0"/>
                          <a:ea typeface="Cambria" panose="02040503050406030204" pitchFamily="18" charset="0"/>
                        </a:rPr>
                        <a:t>Details</a:t>
                      </a:r>
                      <a:endParaRPr lang="en-IN" sz="1200">
                        <a:latin typeface="Cambria" panose="02040503050406030204" pitchFamily="18" charset="0"/>
                        <a:ea typeface="Cambria" panose="02040503050406030204" pitchFamily="18" charset="0"/>
                      </a:endParaRPr>
                    </a:p>
                  </a:txBody>
                  <a:tcPr anchor="ctr"/>
                </a:tc>
                <a:extLst>
                  <a:ext uri="{0D108BD9-81ED-4DB2-BD59-A6C34878D82A}">
                    <a16:rowId xmlns:a16="http://schemas.microsoft.com/office/drawing/2014/main" val="2509566197"/>
                  </a:ext>
                </a:extLst>
              </a:tr>
              <a:tr h="306327">
                <a:tc>
                  <a:txBody>
                    <a:bodyPr/>
                    <a:lstStyle/>
                    <a:p>
                      <a:r>
                        <a:rPr lang="en-US" sz="1200" b="1">
                          <a:latin typeface="Cambria" panose="02040503050406030204" pitchFamily="18" charset="0"/>
                          <a:ea typeface="Cambria" panose="02040503050406030204" pitchFamily="18" charset="0"/>
                        </a:rPr>
                        <a:t>AUM (INR </a:t>
                      </a:r>
                      <a:r>
                        <a:rPr lang="en-US" sz="1200" b="1" err="1">
                          <a:latin typeface="Cambria" panose="02040503050406030204" pitchFamily="18" charset="0"/>
                          <a:ea typeface="Cambria" panose="02040503050406030204" pitchFamily="18" charset="0"/>
                        </a:rPr>
                        <a:t>crs</a:t>
                      </a:r>
                      <a:r>
                        <a:rPr lang="en-US" sz="1200" b="1">
                          <a:latin typeface="Cambria" panose="02040503050406030204" pitchFamily="18" charset="0"/>
                          <a:ea typeface="Cambria" panose="02040503050406030204" pitchFamily="18" charset="0"/>
                        </a:rPr>
                        <a:t>)</a:t>
                      </a:r>
                      <a:endParaRPr lang="en-IN" sz="1200" b="1">
                        <a:latin typeface="Cambria" panose="02040503050406030204" pitchFamily="18" charset="0"/>
                        <a:ea typeface="Cambria" panose="02040503050406030204" pitchFamily="18" charset="0"/>
                      </a:endParaRPr>
                    </a:p>
                  </a:txBody>
                  <a:tcPr anchor="ctr"/>
                </a:tc>
                <a:tc>
                  <a:txBody>
                    <a:bodyPr/>
                    <a:lstStyle/>
                    <a:p>
                      <a:pPr algn="ctr"/>
                      <a:r>
                        <a:rPr lang="en-US" sz="1200" dirty="0">
                          <a:latin typeface="Cambria" panose="02040503050406030204" pitchFamily="18" charset="0"/>
                          <a:ea typeface="Cambria" panose="02040503050406030204" pitchFamily="18" charset="0"/>
                        </a:rPr>
                        <a:t>~1,575 Cr.</a:t>
                      </a:r>
                      <a:endParaRPr lang="en-IN" sz="1200" dirty="0">
                        <a:latin typeface="Cambria" panose="02040503050406030204" pitchFamily="18" charset="0"/>
                        <a:ea typeface="Cambria" panose="02040503050406030204" pitchFamily="18" charset="0"/>
                      </a:endParaRPr>
                    </a:p>
                  </a:txBody>
                  <a:tcPr anchor="ctr">
                    <a:solidFill>
                      <a:srgbClr val="CBCBCB"/>
                    </a:solidFill>
                  </a:tcPr>
                </a:tc>
                <a:extLst>
                  <a:ext uri="{0D108BD9-81ED-4DB2-BD59-A6C34878D82A}">
                    <a16:rowId xmlns:a16="http://schemas.microsoft.com/office/drawing/2014/main" val="3085341055"/>
                  </a:ext>
                </a:extLst>
              </a:tr>
              <a:tr h="306327">
                <a:tc>
                  <a:txBody>
                    <a:bodyPr/>
                    <a:lstStyle/>
                    <a:p>
                      <a:r>
                        <a:rPr lang="en-US" sz="1200" b="1">
                          <a:latin typeface="Cambria" panose="02040503050406030204" pitchFamily="18" charset="0"/>
                          <a:ea typeface="Cambria" panose="02040503050406030204" pitchFamily="18" charset="0"/>
                        </a:rPr>
                        <a:t>Fund Manager</a:t>
                      </a:r>
                      <a:endParaRPr lang="en-IN" sz="1200" b="1">
                        <a:latin typeface="Cambria" panose="02040503050406030204" pitchFamily="18" charset="0"/>
                        <a:ea typeface="Cambria" panose="02040503050406030204" pitchFamily="18" charset="0"/>
                      </a:endParaRPr>
                    </a:p>
                  </a:txBody>
                  <a:tcPr anchor="ctr"/>
                </a:tc>
                <a:tc>
                  <a:txBody>
                    <a:bodyPr/>
                    <a:lstStyle/>
                    <a:p>
                      <a:pPr algn="ctr"/>
                      <a:r>
                        <a:rPr lang="en-US" sz="1200" dirty="0" err="1">
                          <a:latin typeface="Cambria" panose="02040503050406030204" pitchFamily="18" charset="0"/>
                          <a:ea typeface="Cambria" panose="02040503050406030204" pitchFamily="18" charset="0"/>
                        </a:rPr>
                        <a:t>Charandeep Singh &amp; Varun Daga</a:t>
                      </a:r>
                    </a:p>
                  </a:txBody>
                  <a:tcPr anchor="ctr"/>
                </a:tc>
                <a:extLst>
                  <a:ext uri="{0D108BD9-81ED-4DB2-BD59-A6C34878D82A}">
                    <a16:rowId xmlns:a16="http://schemas.microsoft.com/office/drawing/2014/main" val="4053942507"/>
                  </a:ext>
                </a:extLst>
              </a:tr>
              <a:tr h="306327">
                <a:tc>
                  <a:txBody>
                    <a:bodyPr/>
                    <a:lstStyle/>
                    <a:p>
                      <a:r>
                        <a:rPr lang="en-IN" sz="1200" b="1">
                          <a:latin typeface="Cambria" panose="02040503050406030204" pitchFamily="18" charset="0"/>
                          <a:ea typeface="Cambria" panose="02040503050406030204" pitchFamily="18" charset="0"/>
                        </a:rPr>
                        <a:t>No. of Stocks</a:t>
                      </a:r>
                    </a:p>
                  </a:txBody>
                  <a:tcPr anchor="ctr"/>
                </a:tc>
                <a:tc>
                  <a:txBody>
                    <a:bodyPr/>
                    <a:lstStyle/>
                    <a:p>
                      <a:pPr algn="ctr"/>
                      <a:r>
                        <a:rPr lang="en-IN" sz="1200" dirty="0">
                          <a:latin typeface="Cambria" panose="02040503050406030204" pitchFamily="18" charset="0"/>
                          <a:ea typeface="Cambria" panose="02040503050406030204" pitchFamily="18" charset="0"/>
                        </a:rPr>
                        <a:t>~30-35</a:t>
                      </a:r>
                    </a:p>
                  </a:txBody>
                  <a:tcPr anchor="ctr"/>
                </a:tc>
                <a:extLst>
                  <a:ext uri="{0D108BD9-81ED-4DB2-BD59-A6C34878D82A}">
                    <a16:rowId xmlns:a16="http://schemas.microsoft.com/office/drawing/2014/main" val="105553421"/>
                  </a:ext>
                </a:extLst>
              </a:tr>
              <a:tr h="306327">
                <a:tc>
                  <a:txBody>
                    <a:bodyPr/>
                    <a:lstStyle/>
                    <a:p>
                      <a:r>
                        <a:rPr lang="en-US" sz="1200" b="1">
                          <a:latin typeface="Cambria" panose="02040503050406030204" pitchFamily="18" charset="0"/>
                          <a:ea typeface="Cambria" panose="02040503050406030204" pitchFamily="18" charset="0"/>
                        </a:rPr>
                        <a:t>Inception Date</a:t>
                      </a:r>
                      <a:endParaRPr lang="en-IN" sz="1200" b="1">
                        <a:latin typeface="Cambria" panose="02040503050406030204" pitchFamily="18" charset="0"/>
                        <a:ea typeface="Cambria" panose="02040503050406030204" pitchFamily="18" charset="0"/>
                      </a:endParaRPr>
                    </a:p>
                  </a:txBody>
                  <a:tcPr anchor="ctr"/>
                </a:tc>
                <a:tc>
                  <a:txBody>
                    <a:bodyPr/>
                    <a:lstStyle/>
                    <a:p>
                      <a:pPr algn="ctr"/>
                      <a:r>
                        <a:rPr lang="en-IN" sz="1200">
                          <a:latin typeface="Cambria" panose="02040503050406030204" pitchFamily="18" charset="0"/>
                          <a:ea typeface="Cambria" panose="02040503050406030204" pitchFamily="18" charset="0"/>
                        </a:rPr>
                        <a:t>03 Dec 2009</a:t>
                      </a:r>
                    </a:p>
                  </a:txBody>
                  <a:tcPr anchor="ctr"/>
                </a:tc>
                <a:extLst>
                  <a:ext uri="{0D108BD9-81ED-4DB2-BD59-A6C34878D82A}">
                    <a16:rowId xmlns:a16="http://schemas.microsoft.com/office/drawing/2014/main" val="595497186"/>
                  </a:ext>
                </a:extLst>
              </a:tr>
              <a:tr h="306327">
                <a:tc>
                  <a:txBody>
                    <a:bodyPr/>
                    <a:lstStyle/>
                    <a:p>
                      <a:r>
                        <a:rPr lang="en-US" sz="1200" b="1">
                          <a:latin typeface="Cambria" panose="02040503050406030204" pitchFamily="18" charset="0"/>
                          <a:ea typeface="Cambria" panose="02040503050406030204" pitchFamily="18" charset="0"/>
                        </a:rPr>
                        <a:t>Exit Load</a:t>
                      </a:r>
                      <a:endParaRPr lang="en-IN" sz="1200" b="1">
                        <a:latin typeface="Cambria" panose="02040503050406030204" pitchFamily="18" charset="0"/>
                        <a:ea typeface="Cambria" panose="02040503050406030204" pitchFamily="18" charset="0"/>
                      </a:endParaRPr>
                    </a:p>
                  </a:txBody>
                  <a:tcPr anchor="ctr"/>
                </a:tc>
                <a:tc>
                  <a:txBody>
                    <a:bodyPr/>
                    <a:lstStyle/>
                    <a:p>
                      <a:pPr algn="ctr"/>
                      <a:r>
                        <a:rPr lang="en-IN" sz="1200" dirty="0">
                          <a:latin typeface="Cambria" panose="02040503050406030204" pitchFamily="18" charset="0"/>
                          <a:ea typeface="Cambria" panose="02040503050406030204" pitchFamily="18" charset="0"/>
                        </a:rPr>
                        <a:t>1 Year- 3%, 2 Year- 2%, 3 Year- 1%</a:t>
                      </a:r>
                    </a:p>
                  </a:txBody>
                  <a:tcPr anchor="ctr"/>
                </a:tc>
                <a:extLst>
                  <a:ext uri="{0D108BD9-81ED-4DB2-BD59-A6C34878D82A}">
                    <a16:rowId xmlns:a16="http://schemas.microsoft.com/office/drawing/2014/main" val="1990558997"/>
                  </a:ext>
                </a:extLst>
              </a:tr>
            </a:tbl>
          </a:graphicData>
        </a:graphic>
      </p:graphicFrame>
      <p:graphicFrame>
        <p:nvGraphicFramePr>
          <p:cNvPr id="8" name="Table 7">
            <a:extLst>
              <a:ext uri="{FF2B5EF4-FFF2-40B4-BE49-F238E27FC236}">
                <a16:creationId xmlns:a16="http://schemas.microsoft.com/office/drawing/2014/main" id="{686AF74A-9DAF-2631-12F0-BF9C3C72E7D4}"/>
              </a:ext>
            </a:extLst>
          </p:cNvPr>
          <p:cNvGraphicFramePr>
            <a:graphicFrameLocks noGrp="1"/>
          </p:cNvGraphicFramePr>
          <p:nvPr>
            <p:extLst>
              <p:ext uri="{D42A27DB-BD31-4B8C-83A1-F6EECF244321}">
                <p14:modId xmlns:p14="http://schemas.microsoft.com/office/powerpoint/2010/main" val="2443242624"/>
              </p:ext>
            </p:extLst>
          </p:nvPr>
        </p:nvGraphicFramePr>
        <p:xfrm>
          <a:off x="9166000" y="999987"/>
          <a:ext cx="2902228" cy="3326125"/>
        </p:xfrm>
        <a:graphic>
          <a:graphicData uri="http://schemas.openxmlformats.org/drawingml/2006/table">
            <a:tbl>
              <a:tblPr firstRow="1" bandRow="1"/>
              <a:tblGrid>
                <a:gridCol w="2055034">
                  <a:extLst>
                    <a:ext uri="{9D8B030D-6E8A-4147-A177-3AD203B41FA5}">
                      <a16:colId xmlns:a16="http://schemas.microsoft.com/office/drawing/2014/main" val="3797650896"/>
                    </a:ext>
                  </a:extLst>
                </a:gridCol>
                <a:gridCol w="847194">
                  <a:extLst>
                    <a:ext uri="{9D8B030D-6E8A-4147-A177-3AD203B41FA5}">
                      <a16:colId xmlns:a16="http://schemas.microsoft.com/office/drawing/2014/main" val="3919353821"/>
                    </a:ext>
                  </a:extLst>
                </a:gridCol>
              </a:tblGrid>
              <a:tr h="296473">
                <a:tc>
                  <a:txBody>
                    <a:bodyPr/>
                    <a:lstStyle/>
                    <a:p>
                      <a:pPr algn="ctr" rtl="0" fontAlgn="ctr"/>
                      <a:r>
                        <a:rPr lang="en-IN" sz="1300" b="1" i="0" u="none" strike="noStrike" dirty="0">
                          <a:solidFill>
                            <a:srgbClr val="FFFFFF"/>
                          </a:solidFill>
                          <a:effectLst/>
                          <a:latin typeface="Cambria" panose="02040503050406030204" pitchFamily="18" charset="0"/>
                          <a:ea typeface="Cambria" panose="02040503050406030204" pitchFamily="18" charset="0"/>
                        </a:rPr>
                        <a:t>Top 10  Holdings</a:t>
                      </a:r>
                    </a:p>
                  </a:txBody>
                  <a:tcPr marL="72522" marR="8058" marT="8058"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000000"/>
                    </a:solidFill>
                  </a:tcPr>
                </a:tc>
                <a:tc>
                  <a:txBody>
                    <a:bodyPr/>
                    <a:lstStyle/>
                    <a:p>
                      <a:pPr algn="ctr" rtl="0" fontAlgn="ctr"/>
                      <a:r>
                        <a:rPr lang="en-IN" sz="1300" b="1" i="0" u="none" strike="noStrike" dirty="0">
                          <a:solidFill>
                            <a:srgbClr val="FFFFFF"/>
                          </a:solidFill>
                          <a:effectLst/>
                          <a:latin typeface="Cambria" panose="02040503050406030204" pitchFamily="18" charset="0"/>
                          <a:ea typeface="Cambria" panose="02040503050406030204" pitchFamily="18" charset="0"/>
                        </a:rPr>
                        <a:t>Weight %</a:t>
                      </a:r>
                    </a:p>
                  </a:txBody>
                  <a:tcPr marL="72522" marR="8058" marT="8058"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000000"/>
                    </a:solidFill>
                  </a:tcPr>
                </a:tc>
                <a:extLst>
                  <a:ext uri="{0D108BD9-81ED-4DB2-BD59-A6C34878D82A}">
                    <a16:rowId xmlns:a16="http://schemas.microsoft.com/office/drawing/2014/main" val="2294043727"/>
                  </a:ext>
                </a:extLst>
              </a:tr>
              <a:tr h="276668">
                <a:tc>
                  <a:txBody>
                    <a:bodyPr/>
                    <a:lstStyle/>
                    <a:p>
                      <a:pPr algn="ctr" fontAlgn="b">
                        <a:buNone/>
                      </a:pPr>
                      <a:r>
                        <a:rPr lang="en-IN" sz="1200" b="0" i="0" u="none" strike="noStrike" dirty="0">
                          <a:solidFill>
                            <a:srgbClr val="000000"/>
                          </a:solidFill>
                          <a:effectLst/>
                          <a:latin typeface="Cambria" panose="02040503050406030204" pitchFamily="18" charset="0"/>
                        </a:rPr>
                        <a:t>Bajaj Finance Ltd.</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905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CBCBCB"/>
                    </a:solidFill>
                  </a:tcPr>
                </a:tc>
                <a:tc>
                  <a:txBody>
                    <a:bodyPr/>
                    <a:lstStyle/>
                    <a:p>
                      <a:pPr algn="ctr" fontAlgn="ctr">
                        <a:buNone/>
                      </a:pPr>
                      <a:r>
                        <a:rPr lang="en-IN" sz="1200" b="0" i="0" u="none" strike="noStrike">
                          <a:solidFill>
                            <a:srgbClr val="000000"/>
                          </a:solidFill>
                          <a:effectLst/>
                          <a:latin typeface="Cambria" panose="02040503050406030204" pitchFamily="18" charset="0"/>
                        </a:rPr>
                        <a:t>6.08%</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905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CBCBCB"/>
                    </a:solidFill>
                  </a:tcPr>
                </a:tc>
                <a:extLst>
                  <a:ext uri="{0D108BD9-81ED-4DB2-BD59-A6C34878D82A}">
                    <a16:rowId xmlns:a16="http://schemas.microsoft.com/office/drawing/2014/main" val="2212477146"/>
                  </a:ext>
                </a:extLst>
              </a:tr>
              <a:tr h="276668">
                <a:tc>
                  <a:txBody>
                    <a:bodyPr/>
                    <a:lstStyle/>
                    <a:p>
                      <a:pPr algn="ctr" fontAlgn="b">
                        <a:buNone/>
                      </a:pPr>
                      <a:r>
                        <a:rPr lang="en-IN" sz="1200" b="0" i="0" u="none" strike="noStrike" dirty="0">
                          <a:solidFill>
                            <a:srgbClr val="000000"/>
                          </a:solidFill>
                          <a:effectLst/>
                          <a:latin typeface="Cambria" panose="02040503050406030204" pitchFamily="18" charset="0"/>
                        </a:rPr>
                        <a:t>Eternal Ltd.</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E7E7E7"/>
                    </a:solidFill>
                  </a:tcPr>
                </a:tc>
                <a:tc>
                  <a:txBody>
                    <a:bodyPr/>
                    <a:lstStyle/>
                    <a:p>
                      <a:pPr algn="ctr" fontAlgn="ctr">
                        <a:buNone/>
                      </a:pPr>
                      <a:r>
                        <a:rPr lang="en-IN" sz="1200" b="0" i="0" u="none" strike="noStrike">
                          <a:solidFill>
                            <a:srgbClr val="000000"/>
                          </a:solidFill>
                          <a:effectLst/>
                          <a:latin typeface="Cambria" panose="02040503050406030204" pitchFamily="18" charset="0"/>
                        </a:rPr>
                        <a:t>5.50%</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E7E7E7"/>
                    </a:solidFill>
                  </a:tcPr>
                </a:tc>
                <a:extLst>
                  <a:ext uri="{0D108BD9-81ED-4DB2-BD59-A6C34878D82A}">
                    <a16:rowId xmlns:a16="http://schemas.microsoft.com/office/drawing/2014/main" val="957282004"/>
                  </a:ext>
                </a:extLst>
              </a:tr>
              <a:tr h="276668">
                <a:tc>
                  <a:txBody>
                    <a:bodyPr/>
                    <a:lstStyle/>
                    <a:p>
                      <a:pPr algn="ctr" fontAlgn="b">
                        <a:buNone/>
                      </a:pPr>
                      <a:r>
                        <a:rPr lang="en-IN" sz="1200" b="0" i="0" u="none" strike="noStrike">
                          <a:solidFill>
                            <a:srgbClr val="000000"/>
                          </a:solidFill>
                          <a:effectLst/>
                          <a:latin typeface="Cambria" panose="02040503050406030204" pitchFamily="18" charset="0"/>
                        </a:rPr>
                        <a:t>Bharat Heavy Electricals Ltd.</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CBCBCB"/>
                    </a:solidFill>
                  </a:tcPr>
                </a:tc>
                <a:tc>
                  <a:txBody>
                    <a:bodyPr/>
                    <a:lstStyle/>
                    <a:p>
                      <a:pPr algn="ctr" fontAlgn="ctr">
                        <a:buNone/>
                      </a:pPr>
                      <a:r>
                        <a:rPr lang="en-IN" sz="1200" b="0" i="0" u="none" strike="noStrike">
                          <a:solidFill>
                            <a:srgbClr val="000000"/>
                          </a:solidFill>
                          <a:effectLst/>
                          <a:latin typeface="Cambria" panose="02040503050406030204" pitchFamily="18" charset="0"/>
                        </a:rPr>
                        <a:t>4.84%</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CBCBCB"/>
                    </a:solidFill>
                  </a:tcPr>
                </a:tc>
                <a:extLst>
                  <a:ext uri="{0D108BD9-81ED-4DB2-BD59-A6C34878D82A}">
                    <a16:rowId xmlns:a16="http://schemas.microsoft.com/office/drawing/2014/main" val="2667844760"/>
                  </a:ext>
                </a:extLst>
              </a:tr>
              <a:tr h="276668">
                <a:tc>
                  <a:txBody>
                    <a:bodyPr/>
                    <a:lstStyle/>
                    <a:p>
                      <a:pPr algn="ctr" fontAlgn="b">
                        <a:buNone/>
                      </a:pPr>
                      <a:r>
                        <a:rPr lang="en-IN" sz="1200" b="0" i="0" u="none" strike="noStrike" dirty="0">
                          <a:solidFill>
                            <a:srgbClr val="000000"/>
                          </a:solidFill>
                          <a:effectLst/>
                          <a:latin typeface="Cambria" panose="02040503050406030204" pitchFamily="18" charset="0"/>
                        </a:rPr>
                        <a:t>RBL Bank Ltd.</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E7E7E7"/>
                    </a:solidFill>
                  </a:tcPr>
                </a:tc>
                <a:tc>
                  <a:txBody>
                    <a:bodyPr/>
                    <a:lstStyle/>
                    <a:p>
                      <a:pPr algn="ctr" fontAlgn="ctr">
                        <a:buNone/>
                      </a:pPr>
                      <a:r>
                        <a:rPr lang="en-IN" sz="1200" b="0" i="0" u="none" strike="noStrike">
                          <a:solidFill>
                            <a:srgbClr val="000000"/>
                          </a:solidFill>
                          <a:effectLst/>
                          <a:latin typeface="Cambria" panose="02040503050406030204" pitchFamily="18" charset="0"/>
                        </a:rPr>
                        <a:t>4.82%</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E7E7E7"/>
                    </a:solidFill>
                  </a:tcPr>
                </a:tc>
                <a:extLst>
                  <a:ext uri="{0D108BD9-81ED-4DB2-BD59-A6C34878D82A}">
                    <a16:rowId xmlns:a16="http://schemas.microsoft.com/office/drawing/2014/main" val="4249645551"/>
                  </a:ext>
                </a:extLst>
              </a:tr>
              <a:tr h="539640">
                <a:tc>
                  <a:txBody>
                    <a:bodyPr/>
                    <a:lstStyle/>
                    <a:p>
                      <a:pPr algn="ctr" fontAlgn="b">
                        <a:buNone/>
                      </a:pPr>
                      <a:r>
                        <a:rPr lang="en-IN" sz="1200" b="0" i="0" u="none" strike="noStrike">
                          <a:solidFill>
                            <a:srgbClr val="000000"/>
                          </a:solidFill>
                          <a:effectLst/>
                          <a:latin typeface="Cambria" panose="02040503050406030204" pitchFamily="18" charset="0"/>
                        </a:rPr>
                        <a:t>HDFC Asset Management Company Ltd.</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CBCBCB"/>
                    </a:solidFill>
                  </a:tcPr>
                </a:tc>
                <a:tc>
                  <a:txBody>
                    <a:bodyPr/>
                    <a:lstStyle/>
                    <a:p>
                      <a:pPr algn="ctr" fontAlgn="ctr">
                        <a:buNone/>
                      </a:pPr>
                      <a:r>
                        <a:rPr lang="en-IN" sz="1200" b="0" i="0" u="none" strike="noStrike">
                          <a:solidFill>
                            <a:srgbClr val="000000"/>
                          </a:solidFill>
                          <a:effectLst/>
                          <a:latin typeface="Cambria" panose="02040503050406030204" pitchFamily="18" charset="0"/>
                        </a:rPr>
                        <a:t>4.75%</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CBCBCB"/>
                    </a:solidFill>
                  </a:tcPr>
                </a:tc>
                <a:extLst>
                  <a:ext uri="{0D108BD9-81ED-4DB2-BD59-A6C34878D82A}">
                    <a16:rowId xmlns:a16="http://schemas.microsoft.com/office/drawing/2014/main" val="2248386842"/>
                  </a:ext>
                </a:extLst>
              </a:tr>
              <a:tr h="276668">
                <a:tc>
                  <a:txBody>
                    <a:bodyPr/>
                    <a:lstStyle/>
                    <a:p>
                      <a:pPr algn="ctr" fontAlgn="b">
                        <a:buNone/>
                      </a:pPr>
                      <a:r>
                        <a:rPr lang="en-IN" sz="1200" b="0" i="0" u="none" strike="noStrike">
                          <a:solidFill>
                            <a:srgbClr val="000000"/>
                          </a:solidFill>
                          <a:effectLst/>
                          <a:latin typeface="Cambria" panose="02040503050406030204" pitchFamily="18" charset="0"/>
                        </a:rPr>
                        <a:t>Larsen &amp; Toubro Ltd.</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E7E7E7"/>
                    </a:solidFill>
                  </a:tcPr>
                </a:tc>
                <a:tc>
                  <a:txBody>
                    <a:bodyPr/>
                    <a:lstStyle/>
                    <a:p>
                      <a:pPr algn="ctr" fontAlgn="ctr">
                        <a:buNone/>
                      </a:pPr>
                      <a:r>
                        <a:rPr lang="en-IN" sz="1200" b="0" i="0" u="none" strike="noStrike">
                          <a:solidFill>
                            <a:srgbClr val="000000"/>
                          </a:solidFill>
                          <a:effectLst/>
                          <a:latin typeface="Cambria" panose="02040503050406030204" pitchFamily="18" charset="0"/>
                        </a:rPr>
                        <a:t>4.61%</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E7E7E7"/>
                    </a:solidFill>
                  </a:tcPr>
                </a:tc>
                <a:extLst>
                  <a:ext uri="{0D108BD9-81ED-4DB2-BD59-A6C34878D82A}">
                    <a16:rowId xmlns:a16="http://schemas.microsoft.com/office/drawing/2014/main" val="2627106942"/>
                  </a:ext>
                </a:extLst>
              </a:tr>
              <a:tr h="276668">
                <a:tc>
                  <a:txBody>
                    <a:bodyPr/>
                    <a:lstStyle/>
                    <a:p>
                      <a:pPr algn="ctr" fontAlgn="b">
                        <a:buNone/>
                      </a:pPr>
                      <a:r>
                        <a:rPr lang="en-IN" sz="1200" b="0" i="0" u="none" strike="noStrike">
                          <a:solidFill>
                            <a:srgbClr val="000000"/>
                          </a:solidFill>
                          <a:effectLst/>
                          <a:latin typeface="Cambria" panose="02040503050406030204" pitchFamily="18" charset="0"/>
                        </a:rPr>
                        <a:t>Syrma SGS Technology Ltd.</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CBCBCB"/>
                    </a:solidFill>
                  </a:tcPr>
                </a:tc>
                <a:tc>
                  <a:txBody>
                    <a:bodyPr/>
                    <a:lstStyle/>
                    <a:p>
                      <a:pPr algn="ctr" fontAlgn="ctr">
                        <a:buNone/>
                      </a:pPr>
                      <a:r>
                        <a:rPr lang="en-IN" sz="1200" b="0" i="0" u="none" strike="noStrike" dirty="0">
                          <a:solidFill>
                            <a:srgbClr val="000000"/>
                          </a:solidFill>
                          <a:effectLst/>
                          <a:latin typeface="Cambria" panose="02040503050406030204" pitchFamily="18" charset="0"/>
                        </a:rPr>
                        <a:t>4.58%</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CBCBCB"/>
                    </a:solidFill>
                  </a:tcPr>
                </a:tc>
                <a:extLst>
                  <a:ext uri="{0D108BD9-81ED-4DB2-BD59-A6C34878D82A}">
                    <a16:rowId xmlns:a16="http://schemas.microsoft.com/office/drawing/2014/main" val="561587989"/>
                  </a:ext>
                </a:extLst>
              </a:tr>
              <a:tr h="276668">
                <a:tc>
                  <a:txBody>
                    <a:bodyPr/>
                    <a:lstStyle/>
                    <a:p>
                      <a:pPr algn="ctr" fontAlgn="b">
                        <a:buNone/>
                      </a:pPr>
                      <a:r>
                        <a:rPr lang="en-IN" sz="1200" b="0" i="0" u="none" strike="noStrike" dirty="0">
                          <a:solidFill>
                            <a:srgbClr val="000000"/>
                          </a:solidFill>
                          <a:effectLst/>
                          <a:latin typeface="Cambria" panose="02040503050406030204" pitchFamily="18" charset="0"/>
                        </a:rPr>
                        <a:t>Interglobe Aviation Ltd.</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E7E7E7"/>
                    </a:solidFill>
                  </a:tcPr>
                </a:tc>
                <a:tc>
                  <a:txBody>
                    <a:bodyPr/>
                    <a:lstStyle/>
                    <a:p>
                      <a:pPr algn="ctr" fontAlgn="ctr">
                        <a:buNone/>
                      </a:pPr>
                      <a:r>
                        <a:rPr lang="en-IN" sz="1200" b="0" i="0" u="none" strike="noStrike" dirty="0">
                          <a:solidFill>
                            <a:srgbClr val="000000"/>
                          </a:solidFill>
                          <a:effectLst/>
                          <a:latin typeface="Cambria" panose="02040503050406030204" pitchFamily="18" charset="0"/>
                        </a:rPr>
                        <a:t>3.87%</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E7E7E7"/>
                    </a:solidFill>
                  </a:tcPr>
                </a:tc>
                <a:extLst>
                  <a:ext uri="{0D108BD9-81ED-4DB2-BD59-A6C34878D82A}">
                    <a16:rowId xmlns:a16="http://schemas.microsoft.com/office/drawing/2014/main" val="3825024627"/>
                  </a:ext>
                </a:extLst>
              </a:tr>
              <a:tr h="276668">
                <a:tc>
                  <a:txBody>
                    <a:bodyPr/>
                    <a:lstStyle/>
                    <a:p>
                      <a:pPr algn="ctr" fontAlgn="b">
                        <a:buNone/>
                      </a:pPr>
                      <a:r>
                        <a:rPr lang="en-IN" sz="1200" b="0" i="0" u="none" strike="noStrike">
                          <a:solidFill>
                            <a:srgbClr val="000000"/>
                          </a:solidFill>
                          <a:effectLst/>
                          <a:latin typeface="Cambria" panose="02040503050406030204" pitchFamily="18" charset="0"/>
                        </a:rPr>
                        <a:t>State Bank Of India</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CBCBCB"/>
                    </a:solidFill>
                  </a:tcPr>
                </a:tc>
                <a:tc>
                  <a:txBody>
                    <a:bodyPr/>
                    <a:lstStyle/>
                    <a:p>
                      <a:pPr algn="ctr" fontAlgn="ctr">
                        <a:buNone/>
                      </a:pPr>
                      <a:r>
                        <a:rPr lang="en-IN" sz="1200" b="0" i="0" u="none" strike="noStrike">
                          <a:solidFill>
                            <a:srgbClr val="000000"/>
                          </a:solidFill>
                          <a:effectLst/>
                          <a:latin typeface="Cambria" panose="02040503050406030204" pitchFamily="18" charset="0"/>
                        </a:rPr>
                        <a:t>3.71%</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CBCBCB"/>
                    </a:solidFill>
                  </a:tcPr>
                </a:tc>
                <a:extLst>
                  <a:ext uri="{0D108BD9-81ED-4DB2-BD59-A6C34878D82A}">
                    <a16:rowId xmlns:a16="http://schemas.microsoft.com/office/drawing/2014/main" val="3877290222"/>
                  </a:ext>
                </a:extLst>
              </a:tr>
              <a:tr h="276668">
                <a:tc>
                  <a:txBody>
                    <a:bodyPr/>
                    <a:lstStyle/>
                    <a:p>
                      <a:pPr algn="ctr" fontAlgn="b">
                        <a:buNone/>
                      </a:pPr>
                      <a:r>
                        <a:rPr lang="en-IN" sz="1200" b="0" i="0" u="none" strike="noStrike">
                          <a:solidFill>
                            <a:srgbClr val="000000"/>
                          </a:solidFill>
                          <a:effectLst/>
                          <a:latin typeface="Cambria" panose="02040503050406030204" pitchFamily="18" charset="0"/>
                        </a:rPr>
                        <a:t>Meesho Ltd.</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E7E7E7"/>
                    </a:solidFill>
                  </a:tcPr>
                </a:tc>
                <a:tc>
                  <a:txBody>
                    <a:bodyPr/>
                    <a:lstStyle/>
                    <a:p>
                      <a:pPr algn="ctr" fontAlgn="ctr">
                        <a:buNone/>
                      </a:pPr>
                      <a:r>
                        <a:rPr lang="en-IN" sz="1200" b="0" i="0" u="none" strike="noStrike" dirty="0">
                          <a:solidFill>
                            <a:srgbClr val="000000"/>
                          </a:solidFill>
                          <a:effectLst/>
                          <a:latin typeface="Cambria" panose="02040503050406030204" pitchFamily="18" charset="0"/>
                        </a:rPr>
                        <a:t>3.50%</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E7E7E7"/>
                    </a:solidFill>
                  </a:tcPr>
                </a:tc>
                <a:extLst>
                  <a:ext uri="{0D108BD9-81ED-4DB2-BD59-A6C34878D82A}">
                    <a16:rowId xmlns:a16="http://schemas.microsoft.com/office/drawing/2014/main" val="602026225"/>
                  </a:ext>
                </a:extLst>
              </a:tr>
            </a:tbl>
          </a:graphicData>
        </a:graphic>
      </p:graphicFrame>
      <p:sp>
        <p:nvSpPr>
          <p:cNvPr id="9" name="TextBox 8">
            <a:extLst>
              <a:ext uri="{FF2B5EF4-FFF2-40B4-BE49-F238E27FC236}">
                <a16:creationId xmlns:a16="http://schemas.microsoft.com/office/drawing/2014/main" id="{F622974C-7044-ECE0-5ED2-37BB9B088222}"/>
              </a:ext>
            </a:extLst>
          </p:cNvPr>
          <p:cNvSpPr txBox="1"/>
          <p:nvPr/>
        </p:nvSpPr>
        <p:spPr>
          <a:xfrm>
            <a:off x="165475" y="977892"/>
            <a:ext cx="4022212" cy="1892826"/>
          </a:xfrm>
          <a:prstGeom prst="rect">
            <a:avLst/>
          </a:prstGeom>
          <a:noFill/>
          <a:ln>
            <a:solidFill>
              <a:schemeClr val="bg1">
                <a:lumMod val="85000"/>
              </a:schemeClr>
            </a:solidFill>
          </a:ln>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300" b="1" i="0"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rPr>
              <a:t>Investment Objective</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300" b="0" i="0"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rPr>
              <a:t>Girik Capital focuses on investing in emerging businesses having good governance, growth and efficiency.</a:t>
            </a:r>
            <a:r>
              <a:rPr kumimoji="0" lang="en-IN" sz="1300" b="0" i="0"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rPr>
              <a:t> </a:t>
            </a:r>
            <a:r>
              <a:rPr kumimoji="0" lang="en-US" sz="1300" b="0" i="0"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rPr>
              <a:t>The portfolio invests in the leading stocks of leading industries and aims to generate Alpha on both uptrend &amp; downtrend. It looks for companies that have healthy free cashflow generation and superior return ratios. Invests in companies that use capital efficiently and have low to no debt.</a:t>
            </a:r>
            <a:endParaRPr kumimoji="0" lang="en-IN" sz="1300" b="0" i="0"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endParaRPr>
          </a:p>
        </p:txBody>
      </p:sp>
      <p:sp>
        <p:nvSpPr>
          <p:cNvPr id="14" name="TextBox 13">
            <a:extLst>
              <a:ext uri="{FF2B5EF4-FFF2-40B4-BE49-F238E27FC236}">
                <a16:creationId xmlns:a16="http://schemas.microsoft.com/office/drawing/2014/main" id="{AE7AB0ED-CC80-290B-75E6-16E86ED8F900}"/>
              </a:ext>
            </a:extLst>
          </p:cNvPr>
          <p:cNvSpPr txBox="1"/>
          <p:nvPr/>
        </p:nvSpPr>
        <p:spPr>
          <a:xfrm>
            <a:off x="9100123" y="4443302"/>
            <a:ext cx="2902229" cy="30777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400" b="1" i="0"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rPr>
              <a:t>Fees Structure</a:t>
            </a:r>
          </a:p>
        </p:txBody>
      </p:sp>
      <p:sp>
        <p:nvSpPr>
          <p:cNvPr id="15" name="TextBox 14">
            <a:extLst>
              <a:ext uri="{FF2B5EF4-FFF2-40B4-BE49-F238E27FC236}">
                <a16:creationId xmlns:a16="http://schemas.microsoft.com/office/drawing/2014/main" id="{A31A3AB1-96FF-0E86-9ED7-4E28F2FDF9B5}"/>
              </a:ext>
            </a:extLst>
          </p:cNvPr>
          <p:cNvSpPr txBox="1"/>
          <p:nvPr/>
        </p:nvSpPr>
        <p:spPr>
          <a:xfrm>
            <a:off x="9042066" y="5912040"/>
            <a:ext cx="3281780" cy="64633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000" b="0" i="1"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*performance as on Jul 31</a:t>
            </a:r>
            <a:r>
              <a:rPr kumimoji="0" lang="en-IN" sz="1000" b="0" i="1" u="none" strike="noStrike" kern="1200" cap="none" spc="0" normalizeH="0" baseline="30000" noProof="0" dirty="0">
                <a:ln>
                  <a:noFill/>
                </a:ln>
                <a:solidFill>
                  <a:prstClr val="black"/>
                </a:solidFill>
                <a:effectLst/>
                <a:uLnTx/>
                <a:uFillTx/>
                <a:latin typeface="Cambria" panose="02040503050406030204" pitchFamily="18" charset="0"/>
                <a:ea typeface="Cambria" panose="02040503050406030204" pitchFamily="18" charset="0"/>
                <a:cs typeface="+mn-cs"/>
              </a:rPr>
              <a:t>st</a:t>
            </a:r>
            <a:r>
              <a:rPr kumimoji="0" lang="en-IN" sz="1000" b="0" i="1"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 2026.</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600" b="0" i="1"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000" b="0" i="1"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**Option 1-with catch-up, high water mark applicable</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000" b="0" i="1"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***Option 2-no catch-up, high water mark applicable</a:t>
            </a:r>
          </a:p>
        </p:txBody>
      </p:sp>
      <p:sp>
        <p:nvSpPr>
          <p:cNvPr id="18" name="Rectangle 17">
            <a:extLst>
              <a:ext uri="{FF2B5EF4-FFF2-40B4-BE49-F238E27FC236}">
                <a16:creationId xmlns:a16="http://schemas.microsoft.com/office/drawing/2014/main" id="{3275B12F-90AC-C2EF-2D59-61FE1C5836ED}"/>
              </a:ext>
            </a:extLst>
          </p:cNvPr>
          <p:cNvSpPr/>
          <p:nvPr/>
        </p:nvSpPr>
        <p:spPr>
          <a:xfrm>
            <a:off x="0" y="808383"/>
            <a:ext cx="12192000" cy="45719"/>
          </a:xfrm>
          <a:prstGeom prst="rect">
            <a:avLst/>
          </a:prstGeom>
          <a:solidFill>
            <a:schemeClr val="bg1">
              <a:lumMod val="6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9" name="Slide Number Placeholder 18">
            <a:extLst>
              <a:ext uri="{FF2B5EF4-FFF2-40B4-BE49-F238E27FC236}">
                <a16:creationId xmlns:a16="http://schemas.microsoft.com/office/drawing/2014/main" id="{D3D07672-EA78-8960-F5EF-4F4C66B0ED66}"/>
              </a:ext>
            </a:extLst>
          </p:cNvPr>
          <p:cNvSpPr>
            <a:spLocks noGrp="1"/>
          </p:cNvSpPr>
          <p:nvPr>
            <p:ph type="sldNum" sz="quarter" idx="12"/>
          </p:nvPr>
        </p:nvSpPr>
        <p:spPr>
          <a:xfrm>
            <a:off x="9448800" y="6535368"/>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1E62F875-1F54-4527-993B-FB1D0CCB3E02}" type="slidenum">
              <a:rPr kumimoji="0" lang="en-IN" sz="1200" b="1" i="0" u="none" strike="noStrike" kern="1200" cap="none" spc="0" normalizeH="0" baseline="0" noProof="0" smtClean="0">
                <a:ln>
                  <a:noFill/>
                </a:ln>
                <a:solidFill>
                  <a:prstClr val="white"/>
                </a:solidFill>
                <a:effectLst/>
                <a:uLnTx/>
                <a:uFillTx/>
                <a:latin typeface="Cambria" panose="02040503050406030204" pitchFamily="18" charset="0"/>
                <a:ea typeface="Cambria" panose="02040503050406030204" pitchFamily="18" charset="0"/>
                <a:cs typeface="+mn-cs"/>
              </a:rPr>
              <a:pPr marL="0" marR="0" lvl="0" indent="0" algn="r" defTabSz="914400" rtl="0" eaLnBrk="1" fontAlgn="auto" latinLnBrk="0" hangingPunct="1">
                <a:lnSpc>
                  <a:spcPct val="100000"/>
                </a:lnSpc>
                <a:spcBef>
                  <a:spcPts val="0"/>
                </a:spcBef>
                <a:spcAft>
                  <a:spcPts val="0"/>
                </a:spcAft>
                <a:buClrTx/>
                <a:buSzTx/>
                <a:buFontTx/>
                <a:buNone/>
                <a:tabLst/>
                <a:defRPr/>
              </a:pPr>
              <a:t>28</a:t>
            </a:fld>
            <a:endParaRPr kumimoji="0" lang="en-IN" sz="1200" b="1" i="0" u="none" strike="noStrike" kern="1200" cap="none" spc="0" normalizeH="0" baseline="0" noProof="0">
              <a:ln>
                <a:noFill/>
              </a:ln>
              <a:solidFill>
                <a:prstClr val="white"/>
              </a:solidFill>
              <a:effectLst/>
              <a:uLnTx/>
              <a:uFillTx/>
              <a:latin typeface="Cambria" panose="02040503050406030204" pitchFamily="18" charset="0"/>
              <a:ea typeface="Cambria" panose="02040503050406030204" pitchFamily="18" charset="0"/>
              <a:cs typeface="+mn-cs"/>
            </a:endParaRPr>
          </a:p>
        </p:txBody>
      </p:sp>
      <p:graphicFrame>
        <p:nvGraphicFramePr>
          <p:cNvPr id="12" name="Table 11">
            <a:extLst>
              <a:ext uri="{FF2B5EF4-FFF2-40B4-BE49-F238E27FC236}">
                <a16:creationId xmlns:a16="http://schemas.microsoft.com/office/drawing/2014/main" id="{DC4DF4E7-EA42-9A5F-7E53-10D1CB94EA98}"/>
              </a:ext>
            </a:extLst>
          </p:cNvPr>
          <p:cNvGraphicFramePr>
            <a:graphicFrameLocks noGrp="1"/>
          </p:cNvGraphicFramePr>
          <p:nvPr>
            <p:extLst>
              <p:ext uri="{D42A27DB-BD31-4B8C-83A1-F6EECF244321}">
                <p14:modId xmlns:p14="http://schemas.microsoft.com/office/powerpoint/2010/main" val="2039906532"/>
              </p:ext>
            </p:extLst>
          </p:nvPr>
        </p:nvGraphicFramePr>
        <p:xfrm>
          <a:off x="4285122" y="3754582"/>
          <a:ext cx="4739593" cy="2742037"/>
        </p:xfrm>
        <a:graphic>
          <a:graphicData uri="http://schemas.openxmlformats.org/drawingml/2006/table">
            <a:tbl>
              <a:tblPr firstRow="1" bandRow="1"/>
              <a:tblGrid>
                <a:gridCol w="3432729">
                  <a:extLst>
                    <a:ext uri="{9D8B030D-6E8A-4147-A177-3AD203B41FA5}">
                      <a16:colId xmlns:a16="http://schemas.microsoft.com/office/drawing/2014/main" val="3797650896"/>
                    </a:ext>
                  </a:extLst>
                </a:gridCol>
                <a:gridCol w="1306864">
                  <a:extLst>
                    <a:ext uri="{9D8B030D-6E8A-4147-A177-3AD203B41FA5}">
                      <a16:colId xmlns:a16="http://schemas.microsoft.com/office/drawing/2014/main" val="3919353821"/>
                    </a:ext>
                  </a:extLst>
                </a:gridCol>
              </a:tblGrid>
              <a:tr h="258457">
                <a:tc>
                  <a:txBody>
                    <a:bodyPr/>
                    <a:lstStyle/>
                    <a:p>
                      <a:pPr algn="ctr" rtl="0" fontAlgn="ctr"/>
                      <a:r>
                        <a:rPr lang="en-IN" sz="1300" b="1" i="0" u="none" strike="noStrike" dirty="0">
                          <a:solidFill>
                            <a:srgbClr val="FFFFFF"/>
                          </a:solidFill>
                          <a:effectLst/>
                          <a:latin typeface="Cambria" panose="02040503050406030204" pitchFamily="18" charset="0"/>
                          <a:ea typeface="Cambria" panose="02040503050406030204" pitchFamily="18" charset="0"/>
                        </a:rPr>
                        <a:t>Top 10 Sectors</a:t>
                      </a:r>
                    </a:p>
                  </a:txBody>
                  <a:tcPr marL="72522" marR="8058" marT="8058"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000000"/>
                    </a:solidFill>
                  </a:tcPr>
                </a:tc>
                <a:tc>
                  <a:txBody>
                    <a:bodyPr/>
                    <a:lstStyle/>
                    <a:p>
                      <a:pPr algn="ctr" rtl="0" fontAlgn="ctr"/>
                      <a:r>
                        <a:rPr lang="en-IN" sz="1300" b="1" i="0" u="none" strike="noStrike">
                          <a:solidFill>
                            <a:srgbClr val="FFFFFF"/>
                          </a:solidFill>
                          <a:effectLst/>
                          <a:latin typeface="Cambria" panose="02040503050406030204" pitchFamily="18" charset="0"/>
                          <a:ea typeface="Cambria" panose="02040503050406030204" pitchFamily="18" charset="0"/>
                        </a:rPr>
                        <a:t>Weight %</a:t>
                      </a:r>
                    </a:p>
                  </a:txBody>
                  <a:tcPr marL="72522" marR="8058" marT="8058"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000000"/>
                    </a:solidFill>
                  </a:tcPr>
                </a:tc>
                <a:extLst>
                  <a:ext uri="{0D108BD9-81ED-4DB2-BD59-A6C34878D82A}">
                    <a16:rowId xmlns:a16="http://schemas.microsoft.com/office/drawing/2014/main" val="2294043727"/>
                  </a:ext>
                </a:extLst>
              </a:tr>
              <a:tr h="248358">
                <a:tc>
                  <a:txBody>
                    <a:bodyPr/>
                    <a:lstStyle/>
                    <a:p>
                      <a:pPr algn="ctr" fontAlgn="ctr">
                        <a:buNone/>
                      </a:pPr>
                      <a:r>
                        <a:rPr lang="en-IN" sz="1200" b="0" i="0" u="none" strike="noStrike" dirty="0">
                          <a:solidFill>
                            <a:srgbClr val="000000"/>
                          </a:solidFill>
                          <a:effectLst/>
                          <a:latin typeface="Cambria" panose="02040503050406030204" pitchFamily="18" charset="0"/>
                          <a:ea typeface="Cambria" panose="02040503050406030204" pitchFamily="18" charset="0"/>
                        </a:rPr>
                        <a:t>Financial Services - Lending</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905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CBCBCB"/>
                    </a:solidFill>
                  </a:tcPr>
                </a:tc>
                <a:tc>
                  <a:txBody>
                    <a:bodyPr/>
                    <a:lstStyle/>
                    <a:p>
                      <a:pPr algn="ctr" fontAlgn="b">
                        <a:buNone/>
                      </a:pPr>
                      <a:r>
                        <a:rPr lang="en-IN" sz="1200" b="0" i="0" u="none" strike="noStrike">
                          <a:solidFill>
                            <a:srgbClr val="000000"/>
                          </a:solidFill>
                          <a:effectLst/>
                          <a:latin typeface="Cambria" panose="02040503050406030204" pitchFamily="18" charset="0"/>
                          <a:ea typeface="Cambria" panose="02040503050406030204" pitchFamily="18" charset="0"/>
                        </a:rPr>
                        <a:t>21.78%</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905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CBCBCB"/>
                    </a:solidFill>
                  </a:tcPr>
                </a:tc>
                <a:extLst>
                  <a:ext uri="{0D108BD9-81ED-4DB2-BD59-A6C34878D82A}">
                    <a16:rowId xmlns:a16="http://schemas.microsoft.com/office/drawing/2014/main" val="2212477146"/>
                  </a:ext>
                </a:extLst>
              </a:tr>
              <a:tr h="248358">
                <a:tc>
                  <a:txBody>
                    <a:bodyPr/>
                    <a:lstStyle/>
                    <a:p>
                      <a:pPr algn="ctr" fontAlgn="ctr">
                        <a:buNone/>
                      </a:pPr>
                      <a:r>
                        <a:rPr lang="en-IN" sz="1200" b="0" i="0" u="none" strike="noStrike">
                          <a:solidFill>
                            <a:srgbClr val="000000"/>
                          </a:solidFill>
                          <a:effectLst/>
                          <a:latin typeface="Cambria" panose="02040503050406030204" pitchFamily="18" charset="0"/>
                          <a:ea typeface="Cambria" panose="02040503050406030204" pitchFamily="18" charset="0"/>
                        </a:rPr>
                        <a:t>Healthcare</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E7E7E7"/>
                    </a:solidFill>
                  </a:tcPr>
                </a:tc>
                <a:tc>
                  <a:txBody>
                    <a:bodyPr/>
                    <a:lstStyle/>
                    <a:p>
                      <a:pPr algn="ctr" fontAlgn="b">
                        <a:buNone/>
                      </a:pPr>
                      <a:r>
                        <a:rPr lang="en-IN" sz="1200" b="0" i="0" u="none" strike="noStrike">
                          <a:solidFill>
                            <a:srgbClr val="000000"/>
                          </a:solidFill>
                          <a:effectLst/>
                          <a:latin typeface="Cambria" panose="02040503050406030204" pitchFamily="18" charset="0"/>
                          <a:ea typeface="Cambria" panose="02040503050406030204" pitchFamily="18" charset="0"/>
                        </a:rPr>
                        <a:t>13.26%</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E7E7E7"/>
                    </a:solidFill>
                  </a:tcPr>
                </a:tc>
                <a:extLst>
                  <a:ext uri="{0D108BD9-81ED-4DB2-BD59-A6C34878D82A}">
                    <a16:rowId xmlns:a16="http://schemas.microsoft.com/office/drawing/2014/main" val="855471926"/>
                  </a:ext>
                </a:extLst>
              </a:tr>
              <a:tr h="248358">
                <a:tc>
                  <a:txBody>
                    <a:bodyPr/>
                    <a:lstStyle/>
                    <a:p>
                      <a:pPr algn="ctr" fontAlgn="ctr">
                        <a:buNone/>
                      </a:pPr>
                      <a:r>
                        <a:rPr lang="en-IN" sz="1200" b="0" i="0" u="none" strike="noStrike" dirty="0">
                          <a:solidFill>
                            <a:srgbClr val="000000"/>
                          </a:solidFill>
                          <a:effectLst/>
                          <a:latin typeface="Cambria" panose="02040503050406030204" pitchFamily="18" charset="0"/>
                          <a:ea typeface="Cambria" panose="02040503050406030204" pitchFamily="18" charset="0"/>
                        </a:rPr>
                        <a:t>Consumer Services</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CBCBCB"/>
                    </a:solidFill>
                  </a:tcPr>
                </a:tc>
                <a:tc>
                  <a:txBody>
                    <a:bodyPr/>
                    <a:lstStyle/>
                    <a:p>
                      <a:pPr algn="ctr" fontAlgn="b">
                        <a:buNone/>
                      </a:pPr>
                      <a:r>
                        <a:rPr lang="en-IN" sz="1200" b="0" i="0" u="none" strike="noStrike">
                          <a:solidFill>
                            <a:srgbClr val="000000"/>
                          </a:solidFill>
                          <a:effectLst/>
                          <a:latin typeface="Cambria" panose="02040503050406030204" pitchFamily="18" charset="0"/>
                          <a:ea typeface="Cambria" panose="02040503050406030204" pitchFamily="18" charset="0"/>
                        </a:rPr>
                        <a:t>12.38%</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CBCBCB"/>
                    </a:solidFill>
                  </a:tcPr>
                </a:tc>
                <a:extLst>
                  <a:ext uri="{0D108BD9-81ED-4DB2-BD59-A6C34878D82A}">
                    <a16:rowId xmlns:a16="http://schemas.microsoft.com/office/drawing/2014/main" val="1200397448"/>
                  </a:ext>
                </a:extLst>
              </a:tr>
              <a:tr h="248358">
                <a:tc>
                  <a:txBody>
                    <a:bodyPr/>
                    <a:lstStyle/>
                    <a:p>
                      <a:pPr algn="ctr" fontAlgn="ctr">
                        <a:buNone/>
                      </a:pPr>
                      <a:r>
                        <a:rPr lang="en-IN" sz="1200" b="0" i="0" u="none" strike="noStrike">
                          <a:solidFill>
                            <a:srgbClr val="000000"/>
                          </a:solidFill>
                          <a:effectLst/>
                          <a:latin typeface="Cambria" panose="02040503050406030204" pitchFamily="18" charset="0"/>
                          <a:ea typeface="Cambria" panose="02040503050406030204" pitchFamily="18" charset="0"/>
                        </a:rPr>
                        <a:t>Capital Goods</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E7E7E7"/>
                    </a:solidFill>
                  </a:tcPr>
                </a:tc>
                <a:tc>
                  <a:txBody>
                    <a:bodyPr/>
                    <a:lstStyle/>
                    <a:p>
                      <a:pPr algn="ctr" fontAlgn="b">
                        <a:buNone/>
                      </a:pPr>
                      <a:r>
                        <a:rPr lang="en-IN" sz="1200" b="0" i="0" u="none" strike="noStrike">
                          <a:solidFill>
                            <a:srgbClr val="000000"/>
                          </a:solidFill>
                          <a:effectLst/>
                          <a:latin typeface="Cambria" panose="02040503050406030204" pitchFamily="18" charset="0"/>
                          <a:ea typeface="Cambria" panose="02040503050406030204" pitchFamily="18" charset="0"/>
                        </a:rPr>
                        <a:t>10.49%</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E7E7E7"/>
                    </a:solidFill>
                  </a:tcPr>
                </a:tc>
                <a:extLst>
                  <a:ext uri="{0D108BD9-81ED-4DB2-BD59-A6C34878D82A}">
                    <a16:rowId xmlns:a16="http://schemas.microsoft.com/office/drawing/2014/main" val="957282004"/>
                  </a:ext>
                </a:extLst>
              </a:tr>
              <a:tr h="248358">
                <a:tc>
                  <a:txBody>
                    <a:bodyPr/>
                    <a:lstStyle/>
                    <a:p>
                      <a:pPr algn="ctr" fontAlgn="ctr">
                        <a:buNone/>
                      </a:pPr>
                      <a:r>
                        <a:rPr lang="en-IN" sz="1200" b="0" i="0" u="none" strike="noStrike" dirty="0">
                          <a:solidFill>
                            <a:srgbClr val="000000"/>
                          </a:solidFill>
                          <a:effectLst/>
                          <a:latin typeface="Cambria" panose="02040503050406030204" pitchFamily="18" charset="0"/>
                          <a:ea typeface="Cambria" panose="02040503050406030204" pitchFamily="18" charset="0"/>
                        </a:rPr>
                        <a:t>Financial Services - Non Lending</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CBCBCB"/>
                    </a:solidFill>
                  </a:tcPr>
                </a:tc>
                <a:tc>
                  <a:txBody>
                    <a:bodyPr/>
                    <a:lstStyle/>
                    <a:p>
                      <a:pPr algn="ctr" fontAlgn="b">
                        <a:buNone/>
                      </a:pPr>
                      <a:r>
                        <a:rPr lang="en-IN" sz="1200" b="0" i="0" u="none" strike="noStrike">
                          <a:solidFill>
                            <a:srgbClr val="000000"/>
                          </a:solidFill>
                          <a:effectLst/>
                          <a:latin typeface="Cambria" panose="02040503050406030204" pitchFamily="18" charset="0"/>
                          <a:ea typeface="Cambria" panose="02040503050406030204" pitchFamily="18" charset="0"/>
                        </a:rPr>
                        <a:t>7.87%</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CBCBCB"/>
                    </a:solidFill>
                  </a:tcPr>
                </a:tc>
                <a:extLst>
                  <a:ext uri="{0D108BD9-81ED-4DB2-BD59-A6C34878D82A}">
                    <a16:rowId xmlns:a16="http://schemas.microsoft.com/office/drawing/2014/main" val="2667844760"/>
                  </a:ext>
                </a:extLst>
              </a:tr>
              <a:tr h="248358">
                <a:tc>
                  <a:txBody>
                    <a:bodyPr/>
                    <a:lstStyle/>
                    <a:p>
                      <a:pPr algn="ctr" fontAlgn="ctr">
                        <a:buNone/>
                      </a:pPr>
                      <a:r>
                        <a:rPr lang="en-IN" sz="1200" b="0" i="0" u="none" strike="noStrike">
                          <a:solidFill>
                            <a:srgbClr val="000000"/>
                          </a:solidFill>
                          <a:effectLst/>
                          <a:latin typeface="Cambria" panose="02040503050406030204" pitchFamily="18" charset="0"/>
                          <a:ea typeface="Cambria" panose="02040503050406030204" pitchFamily="18" charset="0"/>
                        </a:rPr>
                        <a:t>Services</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E7E7E7"/>
                    </a:solidFill>
                  </a:tcPr>
                </a:tc>
                <a:tc>
                  <a:txBody>
                    <a:bodyPr/>
                    <a:lstStyle/>
                    <a:p>
                      <a:pPr algn="ctr" fontAlgn="b">
                        <a:buNone/>
                      </a:pPr>
                      <a:r>
                        <a:rPr lang="en-IN" sz="1200" b="0" i="0" u="none" strike="noStrike" dirty="0">
                          <a:solidFill>
                            <a:srgbClr val="000000"/>
                          </a:solidFill>
                          <a:effectLst/>
                          <a:latin typeface="Cambria" panose="02040503050406030204" pitchFamily="18" charset="0"/>
                          <a:ea typeface="Cambria" panose="02040503050406030204" pitchFamily="18" charset="0"/>
                        </a:rPr>
                        <a:t>5.78%</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E7E7E7"/>
                    </a:solidFill>
                  </a:tcPr>
                </a:tc>
                <a:extLst>
                  <a:ext uri="{0D108BD9-81ED-4DB2-BD59-A6C34878D82A}">
                    <a16:rowId xmlns:a16="http://schemas.microsoft.com/office/drawing/2014/main" val="4249645551"/>
                  </a:ext>
                </a:extLst>
              </a:tr>
              <a:tr h="248358">
                <a:tc>
                  <a:txBody>
                    <a:bodyPr/>
                    <a:lstStyle/>
                    <a:p>
                      <a:pPr algn="ctr" fontAlgn="ctr">
                        <a:buNone/>
                      </a:pPr>
                      <a:r>
                        <a:rPr lang="en-IN" sz="1200" b="0" i="0" u="none" strike="noStrike">
                          <a:solidFill>
                            <a:srgbClr val="000000"/>
                          </a:solidFill>
                          <a:effectLst/>
                          <a:latin typeface="Cambria" panose="02040503050406030204" pitchFamily="18" charset="0"/>
                          <a:ea typeface="Cambria" panose="02040503050406030204" pitchFamily="18" charset="0"/>
                        </a:rPr>
                        <a:t>Consumer Durables</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CBCBCB"/>
                    </a:solidFill>
                  </a:tcPr>
                </a:tc>
                <a:tc>
                  <a:txBody>
                    <a:bodyPr/>
                    <a:lstStyle/>
                    <a:p>
                      <a:pPr algn="ctr" fontAlgn="b">
                        <a:buNone/>
                      </a:pPr>
                      <a:r>
                        <a:rPr lang="en-IN" sz="1200" b="0" i="0" u="none" strike="noStrike">
                          <a:solidFill>
                            <a:srgbClr val="000000"/>
                          </a:solidFill>
                          <a:effectLst/>
                          <a:latin typeface="Cambria" panose="02040503050406030204" pitchFamily="18" charset="0"/>
                          <a:ea typeface="Cambria" panose="02040503050406030204" pitchFamily="18" charset="0"/>
                        </a:rPr>
                        <a:t>5.35%</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CBCBCB"/>
                    </a:solidFill>
                  </a:tcPr>
                </a:tc>
                <a:extLst>
                  <a:ext uri="{0D108BD9-81ED-4DB2-BD59-A6C34878D82A}">
                    <a16:rowId xmlns:a16="http://schemas.microsoft.com/office/drawing/2014/main" val="2248386842"/>
                  </a:ext>
                </a:extLst>
              </a:tr>
              <a:tr h="248358">
                <a:tc>
                  <a:txBody>
                    <a:bodyPr/>
                    <a:lstStyle/>
                    <a:p>
                      <a:pPr algn="ctr" fontAlgn="ctr">
                        <a:buNone/>
                      </a:pPr>
                      <a:r>
                        <a:rPr lang="en-IN" sz="1200" b="0" i="0" u="none" strike="noStrike">
                          <a:solidFill>
                            <a:srgbClr val="000000"/>
                          </a:solidFill>
                          <a:effectLst/>
                          <a:latin typeface="Cambria" panose="02040503050406030204" pitchFamily="18" charset="0"/>
                          <a:ea typeface="Cambria" panose="02040503050406030204" pitchFamily="18" charset="0"/>
                        </a:rPr>
                        <a:t>Construction</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E7E7E7"/>
                    </a:solidFill>
                  </a:tcPr>
                </a:tc>
                <a:tc>
                  <a:txBody>
                    <a:bodyPr/>
                    <a:lstStyle/>
                    <a:p>
                      <a:pPr algn="ctr" fontAlgn="b">
                        <a:buNone/>
                      </a:pPr>
                      <a:r>
                        <a:rPr lang="en-IN" sz="1200" b="0" i="0" u="none" strike="noStrike">
                          <a:solidFill>
                            <a:srgbClr val="000000"/>
                          </a:solidFill>
                          <a:effectLst/>
                          <a:latin typeface="Cambria" panose="02040503050406030204" pitchFamily="18" charset="0"/>
                          <a:ea typeface="Cambria" panose="02040503050406030204" pitchFamily="18" charset="0"/>
                        </a:rPr>
                        <a:t>4.61%</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E7E7E7"/>
                    </a:solidFill>
                  </a:tcPr>
                </a:tc>
                <a:extLst>
                  <a:ext uri="{0D108BD9-81ED-4DB2-BD59-A6C34878D82A}">
                    <a16:rowId xmlns:a16="http://schemas.microsoft.com/office/drawing/2014/main" val="2627106942"/>
                  </a:ext>
                </a:extLst>
              </a:tr>
              <a:tr h="248358">
                <a:tc>
                  <a:txBody>
                    <a:bodyPr/>
                    <a:lstStyle/>
                    <a:p>
                      <a:pPr algn="ctr" fontAlgn="ctr">
                        <a:buNone/>
                      </a:pPr>
                      <a:r>
                        <a:rPr lang="en-IN" sz="1200" b="0" i="0" u="none" strike="noStrike">
                          <a:solidFill>
                            <a:srgbClr val="000000"/>
                          </a:solidFill>
                          <a:effectLst/>
                          <a:latin typeface="Cambria" panose="02040503050406030204" pitchFamily="18" charset="0"/>
                          <a:ea typeface="Cambria" panose="02040503050406030204" pitchFamily="18" charset="0"/>
                        </a:rPr>
                        <a:t>Construction Materials</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CBCBCB"/>
                    </a:solidFill>
                  </a:tcPr>
                </a:tc>
                <a:tc>
                  <a:txBody>
                    <a:bodyPr/>
                    <a:lstStyle/>
                    <a:p>
                      <a:pPr algn="ctr" fontAlgn="b">
                        <a:buNone/>
                      </a:pPr>
                      <a:r>
                        <a:rPr lang="en-IN" sz="1200" b="0" i="0" u="none" strike="noStrike" dirty="0">
                          <a:solidFill>
                            <a:srgbClr val="000000"/>
                          </a:solidFill>
                          <a:effectLst/>
                          <a:latin typeface="Cambria" panose="02040503050406030204" pitchFamily="18" charset="0"/>
                          <a:ea typeface="Cambria" panose="02040503050406030204" pitchFamily="18" charset="0"/>
                        </a:rPr>
                        <a:t>3.24%</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CBCBCB"/>
                    </a:solidFill>
                  </a:tcPr>
                </a:tc>
                <a:extLst>
                  <a:ext uri="{0D108BD9-81ED-4DB2-BD59-A6C34878D82A}">
                    <a16:rowId xmlns:a16="http://schemas.microsoft.com/office/drawing/2014/main" val="561587989"/>
                  </a:ext>
                </a:extLst>
              </a:tr>
              <a:tr h="248358">
                <a:tc>
                  <a:txBody>
                    <a:bodyPr/>
                    <a:lstStyle/>
                    <a:p>
                      <a:pPr algn="ctr" fontAlgn="ctr">
                        <a:buNone/>
                      </a:pPr>
                      <a:r>
                        <a:rPr lang="en-IN" sz="1200" b="0" i="0" u="none" strike="noStrike">
                          <a:solidFill>
                            <a:srgbClr val="000000"/>
                          </a:solidFill>
                          <a:effectLst/>
                          <a:latin typeface="Cambria" panose="02040503050406030204" pitchFamily="18" charset="0"/>
                          <a:ea typeface="Cambria" panose="02040503050406030204" pitchFamily="18" charset="0"/>
                        </a:rPr>
                        <a:t>Automobile and Auto Components</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E7E7E7"/>
                    </a:solidFill>
                  </a:tcPr>
                </a:tc>
                <a:tc>
                  <a:txBody>
                    <a:bodyPr/>
                    <a:lstStyle/>
                    <a:p>
                      <a:pPr algn="ctr" fontAlgn="b">
                        <a:buNone/>
                      </a:pPr>
                      <a:r>
                        <a:rPr lang="en-IN" sz="1200" b="0" i="0" u="none" strike="noStrike" dirty="0">
                          <a:solidFill>
                            <a:srgbClr val="000000"/>
                          </a:solidFill>
                          <a:effectLst/>
                          <a:latin typeface="Cambria" panose="02040503050406030204" pitchFamily="18" charset="0"/>
                          <a:ea typeface="Cambria" panose="02040503050406030204" pitchFamily="18" charset="0"/>
                        </a:rPr>
                        <a:t>2.83%</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E7E7E7"/>
                    </a:solidFill>
                  </a:tcPr>
                </a:tc>
                <a:extLst>
                  <a:ext uri="{0D108BD9-81ED-4DB2-BD59-A6C34878D82A}">
                    <a16:rowId xmlns:a16="http://schemas.microsoft.com/office/drawing/2014/main" val="3825024627"/>
                  </a:ext>
                </a:extLst>
              </a:tr>
            </a:tbl>
          </a:graphicData>
        </a:graphic>
      </p:graphicFrame>
      <p:graphicFrame>
        <p:nvGraphicFramePr>
          <p:cNvPr id="6" name="Table 8">
            <a:extLst>
              <a:ext uri="{FF2B5EF4-FFF2-40B4-BE49-F238E27FC236}">
                <a16:creationId xmlns:a16="http://schemas.microsoft.com/office/drawing/2014/main" id="{4B01F21D-C53B-0D1F-B9AB-ABC7566606B7}"/>
              </a:ext>
            </a:extLst>
          </p:cNvPr>
          <p:cNvGraphicFramePr>
            <a:graphicFrameLocks noGrp="1"/>
          </p:cNvGraphicFramePr>
          <p:nvPr/>
        </p:nvGraphicFramePr>
        <p:xfrm>
          <a:off x="9143665" y="4739632"/>
          <a:ext cx="2902229" cy="1138927"/>
        </p:xfrm>
        <a:graphic>
          <a:graphicData uri="http://schemas.openxmlformats.org/drawingml/2006/table">
            <a:tbl>
              <a:tblPr firstRow="1" bandRow="1">
                <a:tableStyleId>{073A0DAA-6AF3-43AB-8588-CEC1D06C72B9}</a:tableStyleId>
              </a:tblPr>
              <a:tblGrid>
                <a:gridCol w="818022">
                  <a:extLst>
                    <a:ext uri="{9D8B030D-6E8A-4147-A177-3AD203B41FA5}">
                      <a16:colId xmlns:a16="http://schemas.microsoft.com/office/drawing/2014/main" val="3655427531"/>
                    </a:ext>
                  </a:extLst>
                </a:gridCol>
                <a:gridCol w="641927">
                  <a:extLst>
                    <a:ext uri="{9D8B030D-6E8A-4147-A177-3AD203B41FA5}">
                      <a16:colId xmlns:a16="http://schemas.microsoft.com/office/drawing/2014/main" val="1999429750"/>
                    </a:ext>
                  </a:extLst>
                </a:gridCol>
                <a:gridCol w="923636">
                  <a:extLst>
                    <a:ext uri="{9D8B030D-6E8A-4147-A177-3AD203B41FA5}">
                      <a16:colId xmlns:a16="http://schemas.microsoft.com/office/drawing/2014/main" val="3110234045"/>
                    </a:ext>
                  </a:extLst>
                </a:gridCol>
                <a:gridCol w="518644">
                  <a:extLst>
                    <a:ext uri="{9D8B030D-6E8A-4147-A177-3AD203B41FA5}">
                      <a16:colId xmlns:a16="http://schemas.microsoft.com/office/drawing/2014/main" val="2721265007"/>
                    </a:ext>
                  </a:extLst>
                </a:gridCol>
              </a:tblGrid>
              <a:tr h="484685">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IN" sz="1100" b="1" i="0" u="none" strike="noStrike">
                          <a:solidFill>
                            <a:schemeClr val="bg1"/>
                          </a:solidFill>
                          <a:effectLst/>
                          <a:latin typeface="Cambria" panose="02040503050406030204" pitchFamily="18" charset="0"/>
                          <a:ea typeface="Cambria" panose="02040503050406030204" pitchFamily="18" charset="0"/>
                        </a:rPr>
                        <a:t>Fee</a:t>
                      </a:r>
                      <a:r>
                        <a:rPr lang="en-IN" sz="1100" b="1" i="0" u="none" strike="noStrike" baseline="0">
                          <a:solidFill>
                            <a:schemeClr val="bg1"/>
                          </a:solidFill>
                          <a:effectLst/>
                          <a:latin typeface="Cambria" panose="02040503050406030204" pitchFamily="18" charset="0"/>
                          <a:ea typeface="Cambria" panose="02040503050406030204" pitchFamily="18" charset="0"/>
                        </a:rPr>
                        <a:t> Structure</a:t>
                      </a:r>
                      <a:endParaRPr lang="en-IN" sz="1100" b="1" i="0" u="none" strike="noStrike">
                        <a:solidFill>
                          <a:schemeClr val="bg1"/>
                        </a:solidFill>
                        <a:effectLst/>
                        <a:latin typeface="Cambria" panose="02040503050406030204" pitchFamily="18" charset="0"/>
                        <a:ea typeface="Cambria" panose="02040503050406030204" pitchFamily="18"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tcPr>
                </a:tc>
                <a:tc>
                  <a:txBody>
                    <a:bodyPr/>
                    <a:lstStyle/>
                    <a:p>
                      <a:pPr algn="ctr" fontAlgn="ctr"/>
                      <a:r>
                        <a:rPr lang="en-IN" sz="1100" b="1" i="0" u="none" strike="noStrike">
                          <a:solidFill>
                            <a:schemeClr val="bg1"/>
                          </a:solidFill>
                          <a:effectLst/>
                          <a:latin typeface="Cambria" panose="02040503050406030204" pitchFamily="18" charset="0"/>
                          <a:ea typeface="Cambria" panose="02040503050406030204" pitchFamily="18" charset="0"/>
                        </a:rPr>
                        <a:t>Fixed</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tcPr>
                </a:tc>
                <a:tc>
                  <a:txBody>
                    <a:bodyPr/>
                    <a:lstStyle/>
                    <a:p>
                      <a:pPr algn="ctr" fontAlgn="ctr"/>
                      <a:r>
                        <a:rPr lang="en-IN" sz="1100" b="1" i="0" u="none" strike="noStrike">
                          <a:solidFill>
                            <a:schemeClr val="bg1"/>
                          </a:solidFill>
                          <a:effectLst/>
                          <a:latin typeface="Cambria" panose="02040503050406030204" pitchFamily="18" charset="0"/>
                          <a:ea typeface="Cambria" panose="02040503050406030204" pitchFamily="18" charset="0"/>
                        </a:rPr>
                        <a:t>Performance</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tcPr>
                </a:tc>
                <a:tc>
                  <a:txBody>
                    <a:bodyPr/>
                    <a:lstStyle/>
                    <a:p>
                      <a:pPr algn="ctr" fontAlgn="ctr"/>
                      <a:r>
                        <a:rPr lang="en-IN" sz="1100" b="1" i="0" u="none" strike="noStrike">
                          <a:solidFill>
                            <a:schemeClr val="bg1"/>
                          </a:solidFill>
                          <a:effectLst/>
                          <a:latin typeface="Cambria" panose="02040503050406030204" pitchFamily="18" charset="0"/>
                          <a:ea typeface="Cambria" panose="02040503050406030204" pitchFamily="18" charset="0"/>
                        </a:rPr>
                        <a:t>Hurdle</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tcPr>
                </a:tc>
                <a:extLst>
                  <a:ext uri="{0D108BD9-81ED-4DB2-BD59-A6C34878D82A}">
                    <a16:rowId xmlns:a16="http://schemas.microsoft.com/office/drawing/2014/main" val="3419815612"/>
                  </a:ext>
                </a:extLst>
              </a:tr>
              <a:tr h="327121">
                <a:tc>
                  <a:txBody>
                    <a:bodyPr/>
                    <a:lstStyle/>
                    <a:p>
                      <a:pPr algn="ctr" fontAlgn="b"/>
                      <a:r>
                        <a:rPr lang="en-IN" sz="1100" b="1" i="0" u="none" strike="noStrike">
                          <a:solidFill>
                            <a:schemeClr val="tx1"/>
                          </a:solidFill>
                          <a:effectLst/>
                          <a:latin typeface="Cambria" panose="02040503050406030204" pitchFamily="18" charset="0"/>
                          <a:ea typeface="Cambria" panose="02040503050406030204" pitchFamily="18" charset="0"/>
                        </a:rPr>
                        <a:t>Option 1</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tcPr>
                </a:tc>
                <a:tc>
                  <a:txBody>
                    <a:bodyPr/>
                    <a:lstStyle/>
                    <a:p>
                      <a:pPr algn="ctr" fontAlgn="ctr"/>
                      <a:r>
                        <a:rPr lang="en-IN" sz="1100" b="0" i="0" u="none" strike="noStrike">
                          <a:solidFill>
                            <a:schemeClr val="tx1"/>
                          </a:solidFill>
                          <a:effectLst/>
                          <a:latin typeface="Cambria" panose="02040503050406030204" pitchFamily="18" charset="0"/>
                          <a:ea typeface="Cambria" panose="02040503050406030204" pitchFamily="18" charset="0"/>
                        </a:rPr>
                        <a:t>1.00%</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tcPr>
                </a:tc>
                <a:tc>
                  <a:txBody>
                    <a:bodyPr/>
                    <a:lstStyle/>
                    <a:p>
                      <a:pPr algn="ctr" fontAlgn="ctr"/>
                      <a:r>
                        <a:rPr lang="en-IN" sz="1100" b="0" i="0" u="none" strike="noStrike">
                          <a:solidFill>
                            <a:schemeClr val="tx1"/>
                          </a:solidFill>
                          <a:effectLst/>
                          <a:latin typeface="Cambria" panose="02040503050406030204" pitchFamily="18" charset="0"/>
                          <a:ea typeface="Cambria" panose="02040503050406030204" pitchFamily="18" charset="0"/>
                        </a:rPr>
                        <a:t>15%</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tcPr>
                </a:tc>
                <a:tc>
                  <a:txBody>
                    <a:bodyPr/>
                    <a:lstStyle/>
                    <a:p>
                      <a:pPr algn="ctr" fontAlgn="ctr"/>
                      <a:r>
                        <a:rPr lang="en-IN" sz="1100" b="0" i="0" u="none" strike="noStrike">
                          <a:solidFill>
                            <a:schemeClr val="tx1"/>
                          </a:solidFill>
                          <a:effectLst/>
                          <a:latin typeface="Cambria" panose="02040503050406030204" pitchFamily="18" charset="0"/>
                          <a:ea typeface="Cambria" panose="02040503050406030204" pitchFamily="18" charset="0"/>
                        </a:rPr>
                        <a:t>-</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tcPr>
                </a:tc>
                <a:extLst>
                  <a:ext uri="{0D108BD9-81ED-4DB2-BD59-A6C34878D82A}">
                    <a16:rowId xmlns:a16="http://schemas.microsoft.com/office/drawing/2014/main" val="1593328609"/>
                  </a:ext>
                </a:extLst>
              </a:tr>
              <a:tr h="327121">
                <a:tc>
                  <a:txBody>
                    <a:bodyPr/>
                    <a:lstStyle/>
                    <a:p>
                      <a:pPr algn="ctr" fontAlgn="b"/>
                      <a:r>
                        <a:rPr lang="en-IN" sz="1100" b="1" i="0" u="none" strike="noStrike" dirty="0">
                          <a:solidFill>
                            <a:schemeClr val="tx1"/>
                          </a:solidFill>
                          <a:effectLst/>
                          <a:latin typeface="Cambria" panose="02040503050406030204" pitchFamily="18" charset="0"/>
                          <a:ea typeface="Cambria" panose="02040503050406030204" pitchFamily="18" charset="0"/>
                        </a:rPr>
                        <a:t>Option 2</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tcPr>
                </a:tc>
                <a:tc>
                  <a:txBody>
                    <a:bodyPr/>
                    <a:lstStyle/>
                    <a:p>
                      <a:pPr algn="ctr" fontAlgn="ctr"/>
                      <a:r>
                        <a:rPr lang="en-IN" sz="1100" b="0" i="0" u="none" strike="noStrike">
                          <a:solidFill>
                            <a:schemeClr val="tx1"/>
                          </a:solidFill>
                          <a:effectLst/>
                          <a:latin typeface="Cambria" panose="02040503050406030204" pitchFamily="18" charset="0"/>
                          <a:ea typeface="Cambria" panose="02040503050406030204" pitchFamily="18" charset="0"/>
                        </a:rPr>
                        <a:t>1.00%</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tcPr>
                </a:tc>
                <a:tc>
                  <a:txBody>
                    <a:bodyPr/>
                    <a:lstStyle/>
                    <a:p>
                      <a:pPr algn="ctr" fontAlgn="ctr"/>
                      <a:r>
                        <a:rPr lang="en-IN" sz="1100" b="0" i="0" u="none" strike="noStrike" dirty="0">
                          <a:solidFill>
                            <a:schemeClr val="tx1"/>
                          </a:solidFill>
                          <a:effectLst/>
                          <a:latin typeface="Cambria" panose="02040503050406030204" pitchFamily="18" charset="0"/>
                          <a:ea typeface="Cambria" panose="02040503050406030204" pitchFamily="18" charset="0"/>
                        </a:rPr>
                        <a:t>20%</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tcPr>
                </a:tc>
                <a:tc>
                  <a:txBody>
                    <a:bodyPr/>
                    <a:lstStyle/>
                    <a:p>
                      <a:pPr algn="ctr" fontAlgn="ctr"/>
                      <a:r>
                        <a:rPr lang="en-IN" sz="1100" b="0" i="0" u="none" strike="noStrike" dirty="0">
                          <a:solidFill>
                            <a:schemeClr val="tx1"/>
                          </a:solidFill>
                          <a:effectLst/>
                          <a:latin typeface="Cambria" panose="02040503050406030204" pitchFamily="18" charset="0"/>
                          <a:ea typeface="Cambria" panose="02040503050406030204" pitchFamily="18" charset="0"/>
                        </a:rPr>
                        <a:t>8%</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tcPr>
                </a:tc>
                <a:extLst>
                  <a:ext uri="{0D108BD9-81ED-4DB2-BD59-A6C34878D82A}">
                    <a16:rowId xmlns:a16="http://schemas.microsoft.com/office/drawing/2014/main" val="1532966897"/>
                  </a:ext>
                </a:extLst>
              </a:tr>
            </a:tbl>
          </a:graphicData>
        </a:graphic>
      </p:graphicFrame>
      <p:graphicFrame>
        <p:nvGraphicFramePr>
          <p:cNvPr id="11" name="Chart 10">
            <a:extLst>
              <a:ext uri="{FF2B5EF4-FFF2-40B4-BE49-F238E27FC236}">
                <a16:creationId xmlns:a16="http://schemas.microsoft.com/office/drawing/2014/main" id="{75748397-AA14-990F-1F5C-ED90502BAC97}"/>
              </a:ext>
            </a:extLst>
          </p:cNvPr>
          <p:cNvGraphicFramePr>
            <a:graphicFrameLocks/>
          </p:cNvGraphicFramePr>
          <p:nvPr>
            <p:extLst>
              <p:ext uri="{D42A27DB-BD31-4B8C-83A1-F6EECF244321}">
                <p14:modId xmlns:p14="http://schemas.microsoft.com/office/powerpoint/2010/main" val="3194133642"/>
              </p:ext>
            </p:extLst>
          </p:nvPr>
        </p:nvGraphicFramePr>
        <p:xfrm>
          <a:off x="165475" y="4856364"/>
          <a:ext cx="3987110" cy="1640257"/>
        </p:xfrm>
        <a:graphic>
          <a:graphicData uri="http://schemas.openxmlformats.org/drawingml/2006/chart">
            <c:chart xmlns:c="http://schemas.openxmlformats.org/drawingml/2006/chart" xmlns:r="http://schemas.openxmlformats.org/officeDocument/2006/relationships" r:id="rId3"/>
          </a:graphicData>
        </a:graphic>
      </p:graphicFrame>
      <p:pic>
        <p:nvPicPr>
          <p:cNvPr id="7" name="Picture 6" descr="A black and white logo&#10;&#10;AI-generated content may be incorrect.">
            <a:extLst>
              <a:ext uri="{FF2B5EF4-FFF2-40B4-BE49-F238E27FC236}">
                <a16:creationId xmlns:a16="http://schemas.microsoft.com/office/drawing/2014/main" id="{01652DDB-2649-8E83-F53A-94EC518CD860}"/>
              </a:ext>
            </a:extLst>
          </p:cNvPr>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a:off x="10480317" y="268375"/>
            <a:ext cx="1480761" cy="271633"/>
          </a:xfrm>
          <a:prstGeom prst="rect">
            <a:avLst/>
          </a:prstGeom>
        </p:spPr>
      </p:pic>
      <p:graphicFrame>
        <p:nvGraphicFramePr>
          <p:cNvPr id="3" name="Chart 2">
            <a:extLst>
              <a:ext uri="{FF2B5EF4-FFF2-40B4-BE49-F238E27FC236}">
                <a16:creationId xmlns:a16="http://schemas.microsoft.com/office/drawing/2014/main" id="{7E56E0CF-8D50-DBAD-BFC3-9629D00AE976}"/>
              </a:ext>
            </a:extLst>
          </p:cNvPr>
          <p:cNvGraphicFramePr>
            <a:graphicFrameLocks/>
          </p:cNvGraphicFramePr>
          <p:nvPr/>
        </p:nvGraphicFramePr>
        <p:xfrm>
          <a:off x="4285122" y="999988"/>
          <a:ext cx="4739592" cy="2652726"/>
        </p:xfrm>
        <a:graphic>
          <a:graphicData uri="http://schemas.openxmlformats.org/drawingml/2006/chart">
            <c:chart xmlns:c="http://schemas.openxmlformats.org/drawingml/2006/chart" xmlns:r="http://schemas.openxmlformats.org/officeDocument/2006/relationships" r:id="rId5"/>
          </a:graphicData>
        </a:graphic>
      </p:graphicFrame>
    </p:spTree>
    <p:extLst>
      <p:ext uri="{BB962C8B-B14F-4D97-AF65-F5344CB8AC3E}">
        <p14:creationId xmlns:p14="http://schemas.microsoft.com/office/powerpoint/2010/main" val="1708559406"/>
      </p:ext>
    </p:extLst>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3"/>
          <p:cNvSpPr/>
          <p:nvPr/>
        </p:nvSpPr>
        <p:spPr>
          <a:xfrm>
            <a:off x="0" y="0"/>
            <a:ext cx="12192000" cy="821635"/>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 name="Title 1">
            <a:extLst>
              <a:ext uri="{FF2B5EF4-FFF2-40B4-BE49-F238E27FC236}">
                <a16:creationId xmlns:a16="http://schemas.microsoft.com/office/drawing/2014/main" id="{D5D14BE9-64D4-42CE-969F-9590C16A2F5F}"/>
              </a:ext>
            </a:extLst>
          </p:cNvPr>
          <p:cNvSpPr txBox="1">
            <a:spLocks/>
          </p:cNvSpPr>
          <p:nvPr/>
        </p:nvSpPr>
        <p:spPr>
          <a:xfrm>
            <a:off x="165475" y="106018"/>
            <a:ext cx="11007609" cy="630899"/>
          </a:xfrm>
          <a:prstGeom prst="rect">
            <a:avLst/>
          </a:prstGeom>
        </p:spPr>
        <p:txBody>
          <a:bodyPr vert="horz" lIns="91440" tIns="45720" rIns="91440" bIns="45720" rtlCol="0" anchor="ctr">
            <a:noAutofit/>
          </a:bodyPr>
          <a:lstStyle>
            <a:lvl1pPr algn="ctr" defTabSz="914400" rtl="0" eaLnBrk="1" latinLnBrk="0" hangingPunct="1">
              <a:lnSpc>
                <a:spcPct val="90000"/>
              </a:lnSpc>
              <a:spcBef>
                <a:spcPct val="0"/>
              </a:spcBef>
              <a:buNone/>
              <a:defRPr sz="6000" kern="1200">
                <a:solidFill>
                  <a:schemeClr val="tx1"/>
                </a:solidFill>
                <a:latin typeface="+mj-lt"/>
                <a:ea typeface="+mj-ea"/>
                <a:cs typeface="+mj-cs"/>
              </a:defRPr>
            </a:lvl1pPr>
          </a:lstStyle>
          <a:p>
            <a:pPr marL="0" marR="0" lvl="0" indent="0" algn="l" defTabSz="914400" rtl="0" eaLnBrk="1" fontAlgn="auto" latinLnBrk="0" hangingPunct="1">
              <a:lnSpc>
                <a:spcPct val="90000"/>
              </a:lnSpc>
              <a:spcBef>
                <a:spcPct val="0"/>
              </a:spcBef>
              <a:spcAft>
                <a:spcPts val="0"/>
              </a:spcAft>
              <a:buClrTx/>
              <a:buSzTx/>
              <a:buFontTx/>
              <a:buNone/>
              <a:tabLst/>
              <a:defRPr/>
            </a:pPr>
            <a:r>
              <a:rPr kumimoji="0" lang="en-US" sz="2800" b="1" i="0" u="none" strike="noStrike" kern="1200" cap="none" spc="0" normalizeH="0" baseline="0" noProof="0" dirty="0">
                <a:ln>
                  <a:noFill/>
                </a:ln>
                <a:solidFill>
                  <a:prstClr val="white"/>
                </a:solidFill>
                <a:effectLst/>
                <a:uLnTx/>
                <a:uFillTx/>
                <a:latin typeface="Cambria" panose="02040503050406030204" pitchFamily="18" charset="0"/>
                <a:ea typeface="Cambria" panose="02040503050406030204" pitchFamily="18" charset="0"/>
                <a:cs typeface="+mj-cs"/>
              </a:rPr>
              <a:t>Equity – Multi Cap PMS </a:t>
            </a:r>
          </a:p>
          <a:p>
            <a:pPr marL="0" marR="0" lvl="0" indent="0" algn="l" defTabSz="914400" rtl="0" eaLnBrk="1" fontAlgn="auto" latinLnBrk="0" hangingPunct="1">
              <a:lnSpc>
                <a:spcPct val="90000"/>
              </a:lnSpc>
              <a:spcBef>
                <a:spcPct val="0"/>
              </a:spcBef>
              <a:spcAft>
                <a:spcPts val="0"/>
              </a:spcAft>
              <a:buClrTx/>
              <a:buSzTx/>
              <a:buFontTx/>
              <a:buNone/>
              <a:tabLst/>
              <a:defRPr/>
            </a:pPr>
            <a:r>
              <a:rPr kumimoji="0" lang="en-US" sz="2800" b="1" i="0" u="none" strike="noStrike" kern="1200" cap="none" spc="0" normalizeH="0" baseline="0" noProof="0" dirty="0">
                <a:ln>
                  <a:noFill/>
                </a:ln>
                <a:solidFill>
                  <a:prstClr val="white"/>
                </a:solidFill>
                <a:effectLst/>
                <a:uLnTx/>
                <a:uFillTx/>
                <a:latin typeface="Cambria" panose="02040503050406030204" pitchFamily="18" charset="0"/>
                <a:ea typeface="Cambria" panose="02040503050406030204" pitchFamily="18" charset="0"/>
                <a:cs typeface="+mj-cs"/>
              </a:rPr>
              <a:t>Negen Capital – Sp. Situations and Dynamic Allocation Fund</a:t>
            </a:r>
            <a:endParaRPr kumimoji="0" lang="en-IN" sz="2800" b="1" i="0" u="none" strike="noStrike" kern="1200" cap="none" spc="0" normalizeH="0" baseline="0" noProof="0" dirty="0">
              <a:ln>
                <a:noFill/>
              </a:ln>
              <a:solidFill>
                <a:prstClr val="white"/>
              </a:solidFill>
              <a:effectLst/>
              <a:uLnTx/>
              <a:uFillTx/>
              <a:latin typeface="Cambria" panose="02040503050406030204" pitchFamily="18" charset="0"/>
              <a:ea typeface="Cambria" panose="02040503050406030204" pitchFamily="18" charset="0"/>
              <a:cs typeface="+mj-cs"/>
            </a:endParaRPr>
          </a:p>
        </p:txBody>
      </p:sp>
      <p:sp>
        <p:nvSpPr>
          <p:cNvPr id="22" name="Rectangle 21"/>
          <p:cNvSpPr/>
          <p:nvPr/>
        </p:nvSpPr>
        <p:spPr>
          <a:xfrm>
            <a:off x="0" y="6613807"/>
            <a:ext cx="12192000" cy="235963"/>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4" name="TextBox 13"/>
          <p:cNvSpPr txBox="1"/>
          <p:nvPr/>
        </p:nvSpPr>
        <p:spPr>
          <a:xfrm>
            <a:off x="9143136" y="3748353"/>
            <a:ext cx="2902229" cy="30777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400" b="1" i="0"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rPr>
              <a:t>Fees Structure</a:t>
            </a:r>
          </a:p>
        </p:txBody>
      </p:sp>
      <p:sp>
        <p:nvSpPr>
          <p:cNvPr id="15" name="TextBox 14"/>
          <p:cNvSpPr txBox="1"/>
          <p:nvPr/>
        </p:nvSpPr>
        <p:spPr>
          <a:xfrm>
            <a:off x="9081497" y="5443566"/>
            <a:ext cx="2844184" cy="553998"/>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000" b="0" i="1"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*performance as on July 31st, 2026</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000" b="0" i="1"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**no hurdle, no catch-up</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000" b="0" i="1"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***follows adjusted high-watermark</a:t>
            </a:r>
          </a:p>
        </p:txBody>
      </p:sp>
      <p:sp>
        <p:nvSpPr>
          <p:cNvPr id="18" name="Rectangle 17"/>
          <p:cNvSpPr/>
          <p:nvPr/>
        </p:nvSpPr>
        <p:spPr>
          <a:xfrm>
            <a:off x="0" y="808383"/>
            <a:ext cx="12192000" cy="45719"/>
          </a:xfrm>
          <a:prstGeom prst="rect">
            <a:avLst/>
          </a:prstGeom>
          <a:solidFill>
            <a:schemeClr val="bg1">
              <a:lumMod val="6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9" name="Slide Number Placeholder 18"/>
          <p:cNvSpPr>
            <a:spLocks noGrp="1"/>
          </p:cNvSpPr>
          <p:nvPr>
            <p:ph type="sldNum" sz="quarter" idx="12"/>
          </p:nvPr>
        </p:nvSpPr>
        <p:spPr>
          <a:xfrm>
            <a:off x="9448800" y="6549225"/>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1E62F875-1F54-4527-993B-FB1D0CCB3E02}" type="slidenum">
              <a:rPr kumimoji="0" lang="en-IN" sz="1200" b="1" i="0" u="none" strike="noStrike" kern="1200" cap="none" spc="0" normalizeH="0" baseline="0" noProof="0" smtClean="0">
                <a:ln>
                  <a:noFill/>
                </a:ln>
                <a:solidFill>
                  <a:prstClr val="white"/>
                </a:solidFill>
                <a:effectLst/>
                <a:uLnTx/>
                <a:uFillTx/>
                <a:latin typeface="Cambria" panose="02040503050406030204" pitchFamily="18" charset="0"/>
                <a:ea typeface="Cambria" panose="02040503050406030204" pitchFamily="18" charset="0"/>
                <a:cs typeface="+mn-cs"/>
              </a:rPr>
              <a:pPr marL="0" marR="0" lvl="0" indent="0" algn="r" defTabSz="914400" rtl="0" eaLnBrk="1" fontAlgn="auto" latinLnBrk="0" hangingPunct="1">
                <a:lnSpc>
                  <a:spcPct val="100000"/>
                </a:lnSpc>
                <a:spcBef>
                  <a:spcPts val="0"/>
                </a:spcBef>
                <a:spcAft>
                  <a:spcPts val="0"/>
                </a:spcAft>
                <a:buClrTx/>
                <a:buSzTx/>
                <a:buFontTx/>
                <a:buNone/>
                <a:tabLst/>
                <a:defRPr/>
              </a:pPr>
              <a:t>29</a:t>
            </a:fld>
            <a:endParaRPr kumimoji="0" lang="en-IN" sz="1200" b="1" i="0" u="none" strike="noStrike" kern="1200" cap="none" spc="0" normalizeH="0" baseline="0" noProof="0">
              <a:ln>
                <a:noFill/>
              </a:ln>
              <a:solidFill>
                <a:prstClr val="white"/>
              </a:solidFill>
              <a:effectLst/>
              <a:uLnTx/>
              <a:uFillTx/>
              <a:latin typeface="Cambria" panose="02040503050406030204" pitchFamily="18" charset="0"/>
              <a:ea typeface="Cambria" panose="02040503050406030204" pitchFamily="18" charset="0"/>
              <a:cs typeface="+mn-cs"/>
            </a:endParaRPr>
          </a:p>
        </p:txBody>
      </p:sp>
      <p:graphicFrame>
        <p:nvGraphicFramePr>
          <p:cNvPr id="7" name="Table 6">
            <a:extLst>
              <a:ext uri="{FF2B5EF4-FFF2-40B4-BE49-F238E27FC236}">
                <a16:creationId xmlns:a16="http://schemas.microsoft.com/office/drawing/2014/main" id="{0E20917C-9AB9-D23A-C949-7EB5F24CD4F9}"/>
              </a:ext>
            </a:extLst>
          </p:cNvPr>
          <p:cNvGraphicFramePr>
            <a:graphicFrameLocks noGrp="1"/>
          </p:cNvGraphicFramePr>
          <p:nvPr/>
        </p:nvGraphicFramePr>
        <p:xfrm>
          <a:off x="9159328" y="4072364"/>
          <a:ext cx="2902228" cy="644822"/>
        </p:xfrm>
        <a:graphic>
          <a:graphicData uri="http://schemas.openxmlformats.org/drawingml/2006/table">
            <a:tbl>
              <a:tblPr firstRow="1" bandRow="1"/>
              <a:tblGrid>
                <a:gridCol w="2902228">
                  <a:extLst>
                    <a:ext uri="{9D8B030D-6E8A-4147-A177-3AD203B41FA5}">
                      <a16:colId xmlns:a16="http://schemas.microsoft.com/office/drawing/2014/main" val="262272339"/>
                    </a:ext>
                  </a:extLst>
                </a:gridCol>
              </a:tblGrid>
              <a:tr h="314913">
                <a:tc>
                  <a:txBody>
                    <a:bodyPr/>
                    <a:lstStyle/>
                    <a:p>
                      <a:pPr algn="ctr" rtl="0" fontAlgn="ctr"/>
                      <a:r>
                        <a:rPr lang="en-IN" sz="1300" b="1" i="0" u="none" strike="noStrike">
                          <a:solidFill>
                            <a:srgbClr val="FFFFFF"/>
                          </a:solidFill>
                          <a:effectLst/>
                          <a:latin typeface="Cambria" panose="02040503050406030204" pitchFamily="18" charset="0"/>
                        </a:rPr>
                        <a:t>Fixed</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000000"/>
                    </a:solidFill>
                  </a:tcPr>
                </a:tc>
                <a:extLst>
                  <a:ext uri="{0D108BD9-81ED-4DB2-BD59-A6C34878D82A}">
                    <a16:rowId xmlns:a16="http://schemas.microsoft.com/office/drawing/2014/main" val="3010492767"/>
                  </a:ext>
                </a:extLst>
              </a:tr>
              <a:tr h="329909">
                <a:tc>
                  <a:txBody>
                    <a:bodyPr/>
                    <a:lstStyle/>
                    <a:p>
                      <a:pPr marL="0" marR="0" lvl="0" indent="0" algn="ctr" defTabSz="914400" rtl="0" eaLnBrk="1" fontAlgn="ctr" latinLnBrk="0" hangingPunct="1">
                        <a:lnSpc>
                          <a:spcPct val="100000"/>
                        </a:lnSpc>
                        <a:spcBef>
                          <a:spcPts val="0"/>
                        </a:spcBef>
                        <a:spcAft>
                          <a:spcPts val="0"/>
                        </a:spcAft>
                        <a:buClrTx/>
                        <a:buSzTx/>
                        <a:buFontTx/>
                        <a:buNone/>
                        <a:tabLst/>
                        <a:defRPr/>
                      </a:pPr>
                      <a:r>
                        <a:rPr lang="en-IN" sz="1300" b="0" i="0" u="none" strike="noStrike">
                          <a:solidFill>
                            <a:srgbClr val="000000"/>
                          </a:solidFill>
                          <a:effectLst/>
                          <a:latin typeface="Cambria" panose="02040503050406030204" pitchFamily="18" charset="0"/>
                        </a:rPr>
                        <a:t>2.50% p.a.</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905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CBCBCB"/>
                    </a:solidFill>
                  </a:tcPr>
                </a:tc>
                <a:extLst>
                  <a:ext uri="{0D108BD9-81ED-4DB2-BD59-A6C34878D82A}">
                    <a16:rowId xmlns:a16="http://schemas.microsoft.com/office/drawing/2014/main" val="2990119900"/>
                  </a:ext>
                </a:extLst>
              </a:tr>
            </a:tbl>
          </a:graphicData>
        </a:graphic>
      </p:graphicFrame>
      <p:graphicFrame>
        <p:nvGraphicFramePr>
          <p:cNvPr id="8" name="Table 2">
            <a:extLst>
              <a:ext uri="{FF2B5EF4-FFF2-40B4-BE49-F238E27FC236}">
                <a16:creationId xmlns:a16="http://schemas.microsoft.com/office/drawing/2014/main" id="{D774D7FD-92BA-9DBB-1BBD-7C8140864F18}"/>
              </a:ext>
            </a:extLst>
          </p:cNvPr>
          <p:cNvGraphicFramePr>
            <a:graphicFrameLocks noGrp="1"/>
          </p:cNvGraphicFramePr>
          <p:nvPr>
            <p:extLst>
              <p:ext uri="{D42A27DB-BD31-4B8C-83A1-F6EECF244321}">
                <p14:modId xmlns:p14="http://schemas.microsoft.com/office/powerpoint/2010/main" val="324503810"/>
              </p:ext>
            </p:extLst>
          </p:nvPr>
        </p:nvGraphicFramePr>
        <p:xfrm>
          <a:off x="149433" y="2952459"/>
          <a:ext cx="4022212" cy="1908216"/>
        </p:xfrm>
        <a:graphic>
          <a:graphicData uri="http://schemas.openxmlformats.org/drawingml/2006/table">
            <a:tbl>
              <a:tblPr firstRow="1" bandRow="1">
                <a:tableStyleId>{073A0DAA-6AF3-43AB-8588-CEC1D06C72B9}</a:tableStyleId>
              </a:tblPr>
              <a:tblGrid>
                <a:gridCol w="1813843">
                  <a:extLst>
                    <a:ext uri="{9D8B030D-6E8A-4147-A177-3AD203B41FA5}">
                      <a16:colId xmlns:a16="http://schemas.microsoft.com/office/drawing/2014/main" val="979919291"/>
                    </a:ext>
                  </a:extLst>
                </a:gridCol>
                <a:gridCol w="2208369">
                  <a:extLst>
                    <a:ext uri="{9D8B030D-6E8A-4147-A177-3AD203B41FA5}">
                      <a16:colId xmlns:a16="http://schemas.microsoft.com/office/drawing/2014/main" val="2728041260"/>
                    </a:ext>
                  </a:extLst>
                </a:gridCol>
              </a:tblGrid>
              <a:tr h="318036">
                <a:tc>
                  <a:txBody>
                    <a:bodyPr/>
                    <a:lstStyle/>
                    <a:p>
                      <a:r>
                        <a:rPr lang="en-US" sz="1200">
                          <a:latin typeface="Cambria" panose="02040503050406030204" pitchFamily="18" charset="0"/>
                          <a:ea typeface="Cambria" panose="02040503050406030204" pitchFamily="18" charset="0"/>
                        </a:rPr>
                        <a:t>Particulars</a:t>
                      </a:r>
                      <a:endParaRPr lang="en-IN" sz="1200">
                        <a:latin typeface="Cambria" panose="02040503050406030204" pitchFamily="18" charset="0"/>
                        <a:ea typeface="Cambria" panose="02040503050406030204" pitchFamily="18" charset="0"/>
                      </a:endParaRPr>
                    </a:p>
                  </a:txBody>
                  <a:tcPr anchor="ctr"/>
                </a:tc>
                <a:tc>
                  <a:txBody>
                    <a:bodyPr/>
                    <a:lstStyle/>
                    <a:p>
                      <a:pPr algn="ctr"/>
                      <a:r>
                        <a:rPr lang="en-US" sz="1200">
                          <a:latin typeface="Cambria" panose="02040503050406030204" pitchFamily="18" charset="0"/>
                          <a:ea typeface="Cambria" panose="02040503050406030204" pitchFamily="18" charset="0"/>
                        </a:rPr>
                        <a:t>Details</a:t>
                      </a:r>
                      <a:endParaRPr lang="en-IN" sz="1200">
                        <a:latin typeface="Cambria" panose="02040503050406030204" pitchFamily="18" charset="0"/>
                        <a:ea typeface="Cambria" panose="02040503050406030204" pitchFamily="18" charset="0"/>
                      </a:endParaRPr>
                    </a:p>
                  </a:txBody>
                  <a:tcPr anchor="ctr"/>
                </a:tc>
                <a:extLst>
                  <a:ext uri="{0D108BD9-81ED-4DB2-BD59-A6C34878D82A}">
                    <a16:rowId xmlns:a16="http://schemas.microsoft.com/office/drawing/2014/main" val="2509566197"/>
                  </a:ext>
                </a:extLst>
              </a:tr>
              <a:tr h="318036">
                <a:tc>
                  <a:txBody>
                    <a:bodyPr/>
                    <a:lstStyle/>
                    <a:p>
                      <a:r>
                        <a:rPr lang="en-US" sz="1200" b="1">
                          <a:latin typeface="Cambria" panose="02040503050406030204" pitchFamily="18" charset="0"/>
                          <a:ea typeface="Cambria" panose="02040503050406030204" pitchFamily="18" charset="0"/>
                        </a:rPr>
                        <a:t>AUM (INR </a:t>
                      </a:r>
                      <a:r>
                        <a:rPr lang="en-US" sz="1200" b="1" err="1">
                          <a:latin typeface="Cambria" panose="02040503050406030204" pitchFamily="18" charset="0"/>
                          <a:ea typeface="Cambria" panose="02040503050406030204" pitchFamily="18" charset="0"/>
                        </a:rPr>
                        <a:t>crs</a:t>
                      </a:r>
                      <a:r>
                        <a:rPr lang="en-US" sz="1200" b="1">
                          <a:latin typeface="Cambria" panose="02040503050406030204" pitchFamily="18" charset="0"/>
                          <a:ea typeface="Cambria" panose="02040503050406030204" pitchFamily="18" charset="0"/>
                        </a:rPr>
                        <a:t>)</a:t>
                      </a:r>
                      <a:endParaRPr lang="en-IN" sz="1200" b="1">
                        <a:latin typeface="Cambria" panose="02040503050406030204" pitchFamily="18" charset="0"/>
                        <a:ea typeface="Cambria" panose="02040503050406030204" pitchFamily="18" charset="0"/>
                      </a:endParaRPr>
                    </a:p>
                  </a:txBody>
                  <a:tcPr anchor="ctr"/>
                </a:tc>
                <a:tc>
                  <a:txBody>
                    <a:bodyPr/>
                    <a:lstStyle/>
                    <a:p>
                      <a:pPr algn="ctr"/>
                      <a:r>
                        <a:rPr lang="en-IN" sz="1200" dirty="0">
                          <a:solidFill>
                            <a:schemeClr val="tx1"/>
                          </a:solidFill>
                          <a:latin typeface="Cambria" panose="02040503050406030204" pitchFamily="18" charset="0"/>
                          <a:ea typeface="Cambria" panose="02040503050406030204" pitchFamily="18" charset="0"/>
                        </a:rPr>
                        <a:t>~1,485 Cr</a:t>
                      </a:r>
                    </a:p>
                  </a:txBody>
                  <a:tcPr anchor="ctr"/>
                </a:tc>
                <a:extLst>
                  <a:ext uri="{0D108BD9-81ED-4DB2-BD59-A6C34878D82A}">
                    <a16:rowId xmlns:a16="http://schemas.microsoft.com/office/drawing/2014/main" val="3085341055"/>
                  </a:ext>
                </a:extLst>
              </a:tr>
              <a:tr h="318036">
                <a:tc>
                  <a:txBody>
                    <a:bodyPr/>
                    <a:lstStyle/>
                    <a:p>
                      <a:r>
                        <a:rPr lang="en-US" sz="1200" b="1">
                          <a:latin typeface="Cambria" panose="02040503050406030204" pitchFamily="18" charset="0"/>
                          <a:ea typeface="Cambria" panose="02040503050406030204" pitchFamily="18" charset="0"/>
                        </a:rPr>
                        <a:t>Fund Manager</a:t>
                      </a:r>
                      <a:endParaRPr lang="en-IN" sz="1200" b="1">
                        <a:latin typeface="Cambria" panose="02040503050406030204" pitchFamily="18" charset="0"/>
                        <a:ea typeface="Cambria" panose="02040503050406030204" pitchFamily="18" charset="0"/>
                      </a:endParaRPr>
                    </a:p>
                  </a:txBody>
                  <a:tcPr anchor="ctr"/>
                </a:tc>
                <a:tc>
                  <a:txBody>
                    <a:bodyPr/>
                    <a:lstStyle/>
                    <a:p>
                      <a:pPr algn="ctr"/>
                      <a:r>
                        <a:rPr lang="en-US" sz="1200">
                          <a:latin typeface="Cambria" panose="02040503050406030204" pitchFamily="18" charset="0"/>
                          <a:ea typeface="Cambria" panose="02040503050406030204" pitchFamily="18" charset="0"/>
                        </a:rPr>
                        <a:t>Mr. Neil Bahal</a:t>
                      </a:r>
                    </a:p>
                  </a:txBody>
                  <a:tcPr anchor="ctr"/>
                </a:tc>
                <a:extLst>
                  <a:ext uri="{0D108BD9-81ED-4DB2-BD59-A6C34878D82A}">
                    <a16:rowId xmlns:a16="http://schemas.microsoft.com/office/drawing/2014/main" val="4053942507"/>
                  </a:ext>
                </a:extLst>
              </a:tr>
              <a:tr h="318036">
                <a:tc>
                  <a:txBody>
                    <a:bodyPr/>
                    <a:lstStyle/>
                    <a:p>
                      <a:r>
                        <a:rPr lang="en-IN" sz="1200" b="1">
                          <a:latin typeface="Cambria" panose="02040503050406030204" pitchFamily="18" charset="0"/>
                          <a:ea typeface="Cambria" panose="02040503050406030204" pitchFamily="18" charset="0"/>
                        </a:rPr>
                        <a:t>No. of Stocks</a:t>
                      </a:r>
                    </a:p>
                  </a:txBody>
                  <a:tcPr anchor="ctr"/>
                </a:tc>
                <a:tc>
                  <a:txBody>
                    <a:bodyPr/>
                    <a:lstStyle/>
                    <a:p>
                      <a:pPr algn="ctr"/>
                      <a:r>
                        <a:rPr lang="en-IN" sz="1200" dirty="0">
                          <a:latin typeface="Cambria" panose="02040503050406030204" pitchFamily="18" charset="0"/>
                          <a:ea typeface="Cambria" panose="02040503050406030204" pitchFamily="18" charset="0"/>
                        </a:rPr>
                        <a:t>~35</a:t>
                      </a:r>
                    </a:p>
                  </a:txBody>
                  <a:tcPr anchor="ctr"/>
                </a:tc>
                <a:extLst>
                  <a:ext uri="{0D108BD9-81ED-4DB2-BD59-A6C34878D82A}">
                    <a16:rowId xmlns:a16="http://schemas.microsoft.com/office/drawing/2014/main" val="105553421"/>
                  </a:ext>
                </a:extLst>
              </a:tr>
              <a:tr h="318036">
                <a:tc>
                  <a:txBody>
                    <a:bodyPr/>
                    <a:lstStyle/>
                    <a:p>
                      <a:r>
                        <a:rPr lang="en-US" sz="1200" b="1">
                          <a:latin typeface="Cambria" panose="02040503050406030204" pitchFamily="18" charset="0"/>
                          <a:ea typeface="Cambria" panose="02040503050406030204" pitchFamily="18" charset="0"/>
                        </a:rPr>
                        <a:t>Inception Date</a:t>
                      </a:r>
                      <a:endParaRPr lang="en-IN" sz="1200" b="1">
                        <a:latin typeface="Cambria" panose="02040503050406030204" pitchFamily="18" charset="0"/>
                        <a:ea typeface="Cambria" panose="02040503050406030204" pitchFamily="18" charset="0"/>
                      </a:endParaRPr>
                    </a:p>
                  </a:txBody>
                  <a:tcPr anchor="ctr"/>
                </a:tc>
                <a:tc>
                  <a:txBody>
                    <a:bodyPr/>
                    <a:lstStyle/>
                    <a:p>
                      <a:pPr algn="ctr"/>
                      <a:r>
                        <a:rPr lang="en-IN" sz="1200">
                          <a:latin typeface="Cambria" panose="02040503050406030204" pitchFamily="18" charset="0"/>
                          <a:ea typeface="Cambria" panose="02040503050406030204" pitchFamily="18" charset="0"/>
                        </a:rPr>
                        <a:t>10 August 2017</a:t>
                      </a:r>
                    </a:p>
                  </a:txBody>
                  <a:tcPr anchor="ctr"/>
                </a:tc>
                <a:extLst>
                  <a:ext uri="{0D108BD9-81ED-4DB2-BD59-A6C34878D82A}">
                    <a16:rowId xmlns:a16="http://schemas.microsoft.com/office/drawing/2014/main" val="595497186"/>
                  </a:ext>
                </a:extLst>
              </a:tr>
              <a:tr h="318036">
                <a:tc>
                  <a:txBody>
                    <a:bodyPr/>
                    <a:lstStyle/>
                    <a:p>
                      <a:r>
                        <a:rPr lang="en-US" sz="1200" b="1">
                          <a:latin typeface="Cambria" panose="02040503050406030204" pitchFamily="18" charset="0"/>
                          <a:ea typeface="Cambria" panose="02040503050406030204" pitchFamily="18" charset="0"/>
                        </a:rPr>
                        <a:t>Exit Load</a:t>
                      </a:r>
                      <a:endParaRPr lang="en-IN" sz="1200" b="1">
                        <a:latin typeface="Cambria" panose="02040503050406030204" pitchFamily="18" charset="0"/>
                        <a:ea typeface="Cambria" panose="02040503050406030204" pitchFamily="18" charset="0"/>
                      </a:endParaRPr>
                    </a:p>
                  </a:txBody>
                  <a:tcPr anchor="ctr"/>
                </a:tc>
                <a:tc>
                  <a:txBody>
                    <a:bodyPr/>
                    <a:lstStyle/>
                    <a:p>
                      <a:pPr algn="ctr"/>
                      <a:r>
                        <a:rPr lang="en-IN" sz="1200" dirty="0">
                          <a:latin typeface="Cambria" panose="02040503050406030204" pitchFamily="18" charset="0"/>
                          <a:ea typeface="Cambria" panose="02040503050406030204" pitchFamily="18" charset="0"/>
                        </a:rPr>
                        <a:t>NIL</a:t>
                      </a:r>
                    </a:p>
                  </a:txBody>
                  <a:tcPr anchor="ctr"/>
                </a:tc>
                <a:extLst>
                  <a:ext uri="{0D108BD9-81ED-4DB2-BD59-A6C34878D82A}">
                    <a16:rowId xmlns:a16="http://schemas.microsoft.com/office/drawing/2014/main" val="1990558997"/>
                  </a:ext>
                </a:extLst>
              </a:tr>
            </a:tbl>
          </a:graphicData>
        </a:graphic>
      </p:graphicFrame>
      <p:sp>
        <p:nvSpPr>
          <p:cNvPr id="10" name="TextBox 9">
            <a:extLst>
              <a:ext uri="{FF2B5EF4-FFF2-40B4-BE49-F238E27FC236}">
                <a16:creationId xmlns:a16="http://schemas.microsoft.com/office/drawing/2014/main" id="{BA7DEFE5-8BFC-12FC-102E-6D5C8CEEFC4B}"/>
              </a:ext>
            </a:extLst>
          </p:cNvPr>
          <p:cNvSpPr txBox="1"/>
          <p:nvPr/>
        </p:nvSpPr>
        <p:spPr>
          <a:xfrm>
            <a:off x="165475" y="977892"/>
            <a:ext cx="4022212" cy="1908215"/>
          </a:xfrm>
          <a:prstGeom prst="rect">
            <a:avLst/>
          </a:prstGeom>
          <a:noFill/>
          <a:ln>
            <a:solidFill>
              <a:schemeClr val="bg1">
                <a:lumMod val="85000"/>
              </a:schemeClr>
            </a:solidFill>
          </a:ln>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400" b="1" i="0"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rPr>
              <a:t>Investment Objective</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300" b="0" i="0"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rPr>
              <a:t>Fund is predominantly a </a:t>
            </a:r>
            <a:r>
              <a:rPr kumimoji="0" lang="en-US" sz="1300" b="0" i="0" u="none" strike="noStrike" kern="1200" cap="none" spc="0" normalizeH="0" baseline="0" noProof="0" err="1">
                <a:ln>
                  <a:noFill/>
                </a:ln>
                <a:solidFill>
                  <a:prstClr val="black"/>
                </a:solidFill>
                <a:effectLst/>
                <a:uLnTx/>
                <a:uFillTx/>
                <a:latin typeface="Cambria" panose="02040503050406030204" pitchFamily="18" charset="0"/>
                <a:ea typeface="Cambria" panose="02040503050406030204" pitchFamily="18" charset="0"/>
                <a:cs typeface="+mn-cs"/>
              </a:rPr>
              <a:t>smallcap</a:t>
            </a:r>
            <a:r>
              <a:rPr kumimoji="0" lang="en-US" sz="1300" b="0" i="0"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rPr>
              <a:t> and midcap focused PMS with a keen interest in identifying value investing opportunities via special situations like demergers and Spin offs. The objective is to create consistent profits for clients in all market conditions, through values of professionalism, transparency, and safety. The belief is to aim at Sustainable Value Creation Via Growth Investing &amp; Special Situation Investing.</a:t>
            </a:r>
          </a:p>
        </p:txBody>
      </p:sp>
      <p:graphicFrame>
        <p:nvGraphicFramePr>
          <p:cNvPr id="6" name="Table 5">
            <a:extLst>
              <a:ext uri="{FF2B5EF4-FFF2-40B4-BE49-F238E27FC236}">
                <a16:creationId xmlns:a16="http://schemas.microsoft.com/office/drawing/2014/main" id="{AEBE9CA8-2A80-BD75-476B-705F3756C253}"/>
              </a:ext>
            </a:extLst>
          </p:cNvPr>
          <p:cNvGraphicFramePr>
            <a:graphicFrameLocks noGrp="1"/>
          </p:cNvGraphicFramePr>
          <p:nvPr/>
        </p:nvGraphicFramePr>
        <p:xfrm>
          <a:off x="9159328" y="4690518"/>
          <a:ext cx="2902228" cy="720678"/>
        </p:xfrm>
        <a:graphic>
          <a:graphicData uri="http://schemas.openxmlformats.org/drawingml/2006/table">
            <a:tbl>
              <a:tblPr firstRow="1" bandRow="1"/>
              <a:tblGrid>
                <a:gridCol w="2902228">
                  <a:extLst>
                    <a:ext uri="{9D8B030D-6E8A-4147-A177-3AD203B41FA5}">
                      <a16:colId xmlns:a16="http://schemas.microsoft.com/office/drawing/2014/main" val="262272339"/>
                    </a:ext>
                  </a:extLst>
                </a:gridCol>
              </a:tblGrid>
              <a:tr h="314913">
                <a:tc>
                  <a:txBody>
                    <a:bodyPr/>
                    <a:lstStyle/>
                    <a:p>
                      <a:pPr algn="ctr" rtl="0" fontAlgn="ctr"/>
                      <a:r>
                        <a:rPr lang="en-IN" sz="1300" b="1" i="0" u="none" strike="noStrike">
                          <a:solidFill>
                            <a:srgbClr val="FFFFFF"/>
                          </a:solidFill>
                          <a:effectLst/>
                          <a:latin typeface="Cambria" panose="02040503050406030204" pitchFamily="18" charset="0"/>
                        </a:rPr>
                        <a:t>Variable </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000000"/>
                    </a:solidFill>
                  </a:tcPr>
                </a:tc>
                <a:extLst>
                  <a:ext uri="{0D108BD9-81ED-4DB2-BD59-A6C34878D82A}">
                    <a16:rowId xmlns:a16="http://schemas.microsoft.com/office/drawing/2014/main" val="3010492767"/>
                  </a:ext>
                </a:extLst>
              </a:tr>
              <a:tr h="329909">
                <a:tc>
                  <a:txBody>
                    <a:bodyPr/>
                    <a:lstStyle/>
                    <a:p>
                      <a:pPr marL="0" marR="0" lvl="0" indent="0" algn="ctr" defTabSz="914400" rtl="0" eaLnBrk="1" fontAlgn="ctr" latinLnBrk="0" hangingPunct="1">
                        <a:lnSpc>
                          <a:spcPct val="100000"/>
                        </a:lnSpc>
                        <a:spcBef>
                          <a:spcPts val="0"/>
                        </a:spcBef>
                        <a:spcAft>
                          <a:spcPts val="0"/>
                        </a:spcAft>
                        <a:buClrTx/>
                        <a:buSzTx/>
                        <a:buFontTx/>
                        <a:buNone/>
                        <a:tabLst/>
                        <a:defRPr/>
                      </a:pPr>
                      <a:r>
                        <a:rPr lang="en-IN" sz="1300" b="0" i="0" u="none" strike="noStrike">
                          <a:solidFill>
                            <a:srgbClr val="000000"/>
                          </a:solidFill>
                          <a:effectLst/>
                          <a:latin typeface="Cambria" panose="02040503050406030204" pitchFamily="18" charset="0"/>
                        </a:rPr>
                        <a:t>Profit Sharing : 15% profit share on profits</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905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CBCBCB"/>
                    </a:solidFill>
                  </a:tcPr>
                </a:tc>
                <a:extLst>
                  <a:ext uri="{0D108BD9-81ED-4DB2-BD59-A6C34878D82A}">
                    <a16:rowId xmlns:a16="http://schemas.microsoft.com/office/drawing/2014/main" val="2990119900"/>
                  </a:ext>
                </a:extLst>
              </a:tr>
            </a:tbl>
          </a:graphicData>
        </a:graphic>
      </p:graphicFrame>
      <p:graphicFrame>
        <p:nvGraphicFramePr>
          <p:cNvPr id="24" name="Table 23">
            <a:extLst>
              <a:ext uri="{FF2B5EF4-FFF2-40B4-BE49-F238E27FC236}">
                <a16:creationId xmlns:a16="http://schemas.microsoft.com/office/drawing/2014/main" id="{1819FCC2-B1FD-D5B7-E0BC-0C64D290D655}"/>
              </a:ext>
            </a:extLst>
          </p:cNvPr>
          <p:cNvGraphicFramePr>
            <a:graphicFrameLocks noGrp="1"/>
          </p:cNvGraphicFramePr>
          <p:nvPr>
            <p:extLst>
              <p:ext uri="{D42A27DB-BD31-4B8C-83A1-F6EECF244321}">
                <p14:modId xmlns:p14="http://schemas.microsoft.com/office/powerpoint/2010/main" val="2070192322"/>
              </p:ext>
            </p:extLst>
          </p:nvPr>
        </p:nvGraphicFramePr>
        <p:xfrm>
          <a:off x="9161976" y="966329"/>
          <a:ext cx="2899579" cy="2782026"/>
        </p:xfrm>
        <a:graphic>
          <a:graphicData uri="http://schemas.openxmlformats.org/drawingml/2006/table">
            <a:tbl>
              <a:tblPr/>
              <a:tblGrid>
                <a:gridCol w="2899579">
                  <a:extLst>
                    <a:ext uri="{9D8B030D-6E8A-4147-A177-3AD203B41FA5}">
                      <a16:colId xmlns:a16="http://schemas.microsoft.com/office/drawing/2014/main" val="2728877725"/>
                    </a:ext>
                  </a:extLst>
                </a:gridCol>
              </a:tblGrid>
              <a:tr h="461426">
                <a:tc>
                  <a:txBody>
                    <a:bodyPr/>
                    <a:lstStyle/>
                    <a:p>
                      <a:pPr algn="ctr" rtl="0" fontAlgn="ctr"/>
                      <a:r>
                        <a:rPr lang="en-US" sz="1300" b="1" i="0" u="none" strike="noStrike" dirty="0">
                          <a:solidFill>
                            <a:srgbClr val="FFFFFF"/>
                          </a:solidFill>
                          <a:effectLst/>
                          <a:latin typeface="Cambria" panose="02040503050406030204" pitchFamily="18" charset="0"/>
                          <a:ea typeface="Cambria" panose="02040503050406030204" pitchFamily="18" charset="0"/>
                        </a:rPr>
                        <a:t>Top 5 Holdings</a:t>
                      </a:r>
                    </a:p>
                  </a:txBody>
                  <a:tcPr marL="8320" marR="8320" marT="832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000000"/>
                    </a:solidFill>
                  </a:tcPr>
                </a:tc>
                <a:extLst>
                  <a:ext uri="{0D108BD9-81ED-4DB2-BD59-A6C34878D82A}">
                    <a16:rowId xmlns:a16="http://schemas.microsoft.com/office/drawing/2014/main" val="95340672"/>
                  </a:ext>
                </a:extLst>
              </a:tr>
              <a:tr h="464120">
                <a:tc>
                  <a:txBody>
                    <a:bodyPr/>
                    <a:lstStyle/>
                    <a:p>
                      <a:pPr algn="ctr" fontAlgn="ctr">
                        <a:buNone/>
                      </a:pPr>
                      <a:r>
                        <a:rPr lang="en-IN" sz="1300" b="0" i="0" u="none" strike="noStrike" dirty="0" err="1">
                          <a:solidFill>
                            <a:srgbClr val="000000"/>
                          </a:solidFill>
                          <a:effectLst/>
                          <a:latin typeface="Cambria" panose="02040503050406030204" pitchFamily="18" charset="0"/>
                        </a:rPr>
                        <a:t>Manappuram</a:t>
                      </a:r>
                      <a:r>
                        <a:rPr lang="en-IN" sz="1300" b="0" i="0" u="none" strike="noStrike" dirty="0">
                          <a:solidFill>
                            <a:srgbClr val="000000"/>
                          </a:solidFill>
                          <a:effectLst/>
                          <a:latin typeface="Cambria" panose="02040503050406030204" pitchFamily="18" charset="0"/>
                        </a:rPr>
                        <a:t> Finance Ltd</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E7E7E7"/>
                    </a:solidFill>
                  </a:tcPr>
                </a:tc>
                <a:extLst>
                  <a:ext uri="{0D108BD9-81ED-4DB2-BD59-A6C34878D82A}">
                    <a16:rowId xmlns:a16="http://schemas.microsoft.com/office/drawing/2014/main" val="1273432087"/>
                  </a:ext>
                </a:extLst>
              </a:tr>
              <a:tr h="464120">
                <a:tc>
                  <a:txBody>
                    <a:bodyPr/>
                    <a:lstStyle/>
                    <a:p>
                      <a:pPr algn="ctr" fontAlgn="b">
                        <a:buNone/>
                      </a:pPr>
                      <a:r>
                        <a:rPr lang="en-IN" sz="1300" b="0" i="0" u="none" strike="noStrike">
                          <a:solidFill>
                            <a:srgbClr val="000000"/>
                          </a:solidFill>
                          <a:effectLst/>
                          <a:latin typeface="Cambria" panose="02040503050406030204" pitchFamily="18" charset="0"/>
                        </a:rPr>
                        <a:t>Raymond Realty Ltd</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CBCBCB"/>
                    </a:solidFill>
                  </a:tcPr>
                </a:tc>
                <a:extLst>
                  <a:ext uri="{0D108BD9-81ED-4DB2-BD59-A6C34878D82A}">
                    <a16:rowId xmlns:a16="http://schemas.microsoft.com/office/drawing/2014/main" val="951553951"/>
                  </a:ext>
                </a:extLst>
              </a:tr>
              <a:tr h="464120">
                <a:tc>
                  <a:txBody>
                    <a:bodyPr/>
                    <a:lstStyle/>
                    <a:p>
                      <a:pPr algn="ctr" fontAlgn="ctr">
                        <a:buNone/>
                      </a:pPr>
                      <a:r>
                        <a:rPr lang="en-IN" sz="1300" b="0" i="0" u="none" strike="noStrike">
                          <a:solidFill>
                            <a:srgbClr val="000000"/>
                          </a:solidFill>
                          <a:effectLst/>
                          <a:latin typeface="Cambria" panose="02040503050406030204" pitchFamily="18" charset="0"/>
                        </a:rPr>
                        <a:t>Jayaswal Neco Industries Ltd</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E7E7E7"/>
                    </a:solidFill>
                  </a:tcPr>
                </a:tc>
                <a:extLst>
                  <a:ext uri="{0D108BD9-81ED-4DB2-BD59-A6C34878D82A}">
                    <a16:rowId xmlns:a16="http://schemas.microsoft.com/office/drawing/2014/main" val="1226736304"/>
                  </a:ext>
                </a:extLst>
              </a:tr>
              <a:tr h="464120">
                <a:tc>
                  <a:txBody>
                    <a:bodyPr/>
                    <a:lstStyle/>
                    <a:p>
                      <a:pPr algn="ctr" fontAlgn="b">
                        <a:buNone/>
                      </a:pPr>
                      <a:r>
                        <a:rPr lang="en-IN" sz="1300" b="0" i="0" u="none" strike="noStrike">
                          <a:solidFill>
                            <a:srgbClr val="000000"/>
                          </a:solidFill>
                          <a:effectLst/>
                          <a:latin typeface="Cambria" panose="02040503050406030204" pitchFamily="18" charset="0"/>
                        </a:rPr>
                        <a:t>Entero Healthcare Solutions Ltd</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CBCBCB"/>
                    </a:solidFill>
                  </a:tcPr>
                </a:tc>
                <a:extLst>
                  <a:ext uri="{0D108BD9-81ED-4DB2-BD59-A6C34878D82A}">
                    <a16:rowId xmlns:a16="http://schemas.microsoft.com/office/drawing/2014/main" val="1496607698"/>
                  </a:ext>
                </a:extLst>
              </a:tr>
              <a:tr h="464120">
                <a:tc>
                  <a:txBody>
                    <a:bodyPr/>
                    <a:lstStyle/>
                    <a:p>
                      <a:pPr algn="ctr" fontAlgn="ctr">
                        <a:buNone/>
                      </a:pPr>
                      <a:r>
                        <a:rPr lang="en-IN" sz="1300" b="0" i="0" u="none" strike="noStrike" dirty="0">
                          <a:solidFill>
                            <a:srgbClr val="000000"/>
                          </a:solidFill>
                          <a:effectLst/>
                          <a:latin typeface="Cambria" panose="02040503050406030204" pitchFamily="18" charset="0"/>
                        </a:rPr>
                        <a:t>Triveni Engineering &amp; Industries Ltd </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E7E7E7"/>
                    </a:solidFill>
                  </a:tcPr>
                </a:tc>
                <a:extLst>
                  <a:ext uri="{0D108BD9-81ED-4DB2-BD59-A6C34878D82A}">
                    <a16:rowId xmlns:a16="http://schemas.microsoft.com/office/drawing/2014/main" val="1654815594"/>
                  </a:ext>
                </a:extLst>
              </a:tr>
            </a:tbl>
          </a:graphicData>
        </a:graphic>
      </p:graphicFrame>
      <p:graphicFrame>
        <p:nvGraphicFramePr>
          <p:cNvPr id="9" name="Table 8">
            <a:extLst>
              <a:ext uri="{FF2B5EF4-FFF2-40B4-BE49-F238E27FC236}">
                <a16:creationId xmlns:a16="http://schemas.microsoft.com/office/drawing/2014/main" id="{E68F6C8A-9F57-4FEE-FDDD-29F0E31E2068}"/>
              </a:ext>
            </a:extLst>
          </p:cNvPr>
          <p:cNvGraphicFramePr>
            <a:graphicFrameLocks noGrp="1"/>
          </p:cNvGraphicFramePr>
          <p:nvPr>
            <p:extLst>
              <p:ext uri="{D42A27DB-BD31-4B8C-83A1-F6EECF244321}">
                <p14:modId xmlns:p14="http://schemas.microsoft.com/office/powerpoint/2010/main" val="3307558664"/>
              </p:ext>
            </p:extLst>
          </p:nvPr>
        </p:nvGraphicFramePr>
        <p:xfrm>
          <a:off x="4268159" y="3894215"/>
          <a:ext cx="4813340" cy="2644885"/>
        </p:xfrm>
        <a:graphic>
          <a:graphicData uri="http://schemas.openxmlformats.org/drawingml/2006/table">
            <a:tbl>
              <a:tblPr/>
              <a:tblGrid>
                <a:gridCol w="3215853">
                  <a:extLst>
                    <a:ext uri="{9D8B030D-6E8A-4147-A177-3AD203B41FA5}">
                      <a16:colId xmlns:a16="http://schemas.microsoft.com/office/drawing/2014/main" val="2728877725"/>
                    </a:ext>
                  </a:extLst>
                </a:gridCol>
                <a:gridCol w="1597487">
                  <a:extLst>
                    <a:ext uri="{9D8B030D-6E8A-4147-A177-3AD203B41FA5}">
                      <a16:colId xmlns:a16="http://schemas.microsoft.com/office/drawing/2014/main" val="809006919"/>
                    </a:ext>
                  </a:extLst>
                </a:gridCol>
              </a:tblGrid>
              <a:tr h="438680">
                <a:tc>
                  <a:txBody>
                    <a:bodyPr/>
                    <a:lstStyle/>
                    <a:p>
                      <a:pPr algn="ctr" rtl="0" fontAlgn="ctr"/>
                      <a:r>
                        <a:rPr lang="en-US" sz="1300" b="1" i="0" u="none" strike="noStrike" dirty="0">
                          <a:solidFill>
                            <a:srgbClr val="FFFFFF"/>
                          </a:solidFill>
                          <a:effectLst/>
                          <a:latin typeface="Cambria" panose="02040503050406030204" pitchFamily="18" charset="0"/>
                          <a:ea typeface="Cambria" panose="02040503050406030204" pitchFamily="18" charset="0"/>
                        </a:rPr>
                        <a:t>Top Sectors</a:t>
                      </a:r>
                    </a:p>
                  </a:txBody>
                  <a:tcPr marL="8320" marR="8320" marT="832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000000"/>
                    </a:solidFill>
                  </a:tcPr>
                </a:tc>
                <a:tc>
                  <a:txBody>
                    <a:bodyPr/>
                    <a:lstStyle/>
                    <a:p>
                      <a:pPr algn="ctr" rtl="0" fontAlgn="ctr"/>
                      <a:r>
                        <a:rPr lang="en-US" sz="1300" b="1" i="0" u="none" strike="noStrike">
                          <a:solidFill>
                            <a:srgbClr val="FFFFFF"/>
                          </a:solidFill>
                          <a:effectLst/>
                          <a:latin typeface="Cambria" panose="02040503050406030204" pitchFamily="18" charset="0"/>
                          <a:ea typeface="Cambria" panose="02040503050406030204" pitchFamily="18" charset="0"/>
                        </a:rPr>
                        <a:t>Allocation %</a:t>
                      </a:r>
                    </a:p>
                  </a:txBody>
                  <a:tcPr marL="8320" marR="8320" marT="832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000000"/>
                    </a:solidFill>
                  </a:tcPr>
                </a:tc>
                <a:extLst>
                  <a:ext uri="{0D108BD9-81ED-4DB2-BD59-A6C34878D82A}">
                    <a16:rowId xmlns:a16="http://schemas.microsoft.com/office/drawing/2014/main" val="95340672"/>
                  </a:ext>
                </a:extLst>
              </a:tr>
              <a:tr h="441241">
                <a:tc>
                  <a:txBody>
                    <a:bodyPr/>
                    <a:lstStyle/>
                    <a:p>
                      <a:pPr algn="ctr" fontAlgn="b">
                        <a:buNone/>
                      </a:pPr>
                      <a:r>
                        <a:rPr lang="en-IN" sz="1300" b="0" i="0" u="none" strike="noStrike" dirty="0">
                          <a:solidFill>
                            <a:srgbClr val="000000"/>
                          </a:solidFill>
                          <a:effectLst/>
                          <a:latin typeface="Cambria" panose="02040503050406030204" pitchFamily="18" charset="0"/>
                          <a:ea typeface="Cambria" panose="02040503050406030204" pitchFamily="18" charset="0"/>
                        </a:rPr>
                        <a:t>Stockbroking &amp; Allied</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E7E7E7"/>
                    </a:solidFill>
                  </a:tcPr>
                </a:tc>
                <a:tc>
                  <a:txBody>
                    <a:bodyPr/>
                    <a:lstStyle/>
                    <a:p>
                      <a:pPr algn="ctr" fontAlgn="b">
                        <a:buNone/>
                      </a:pPr>
                      <a:r>
                        <a:rPr lang="en-IN" sz="1300" b="0" i="0" u="none" strike="noStrike">
                          <a:solidFill>
                            <a:srgbClr val="000000"/>
                          </a:solidFill>
                          <a:effectLst/>
                          <a:latin typeface="Cambria" panose="02040503050406030204" pitchFamily="18" charset="0"/>
                          <a:ea typeface="Cambria" panose="02040503050406030204" pitchFamily="18" charset="0"/>
                        </a:rPr>
                        <a:t>10.94%</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E7E7E7"/>
                    </a:solidFill>
                  </a:tcPr>
                </a:tc>
                <a:extLst>
                  <a:ext uri="{0D108BD9-81ED-4DB2-BD59-A6C34878D82A}">
                    <a16:rowId xmlns:a16="http://schemas.microsoft.com/office/drawing/2014/main" val="1273432087"/>
                  </a:ext>
                </a:extLst>
              </a:tr>
              <a:tr h="441241">
                <a:tc>
                  <a:txBody>
                    <a:bodyPr/>
                    <a:lstStyle/>
                    <a:p>
                      <a:pPr algn="ctr" fontAlgn="b">
                        <a:buNone/>
                      </a:pPr>
                      <a:r>
                        <a:rPr lang="en-IN" sz="1300" b="0" i="0" u="none" strike="noStrike">
                          <a:solidFill>
                            <a:srgbClr val="000000"/>
                          </a:solidFill>
                          <a:effectLst/>
                          <a:latin typeface="Cambria" panose="02040503050406030204" pitchFamily="18" charset="0"/>
                          <a:ea typeface="Cambria" panose="02040503050406030204" pitchFamily="18" charset="0"/>
                        </a:rPr>
                        <a:t>NBFC</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CBCBCB"/>
                    </a:solidFill>
                  </a:tcPr>
                </a:tc>
                <a:tc>
                  <a:txBody>
                    <a:bodyPr/>
                    <a:lstStyle/>
                    <a:p>
                      <a:pPr algn="ctr" fontAlgn="b">
                        <a:buNone/>
                      </a:pPr>
                      <a:r>
                        <a:rPr lang="en-IN" sz="1300" b="0" i="0" u="none" strike="noStrike">
                          <a:solidFill>
                            <a:srgbClr val="000000"/>
                          </a:solidFill>
                          <a:effectLst/>
                          <a:latin typeface="Cambria" panose="02040503050406030204" pitchFamily="18" charset="0"/>
                          <a:ea typeface="Cambria" panose="02040503050406030204" pitchFamily="18" charset="0"/>
                        </a:rPr>
                        <a:t>6.76%</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CBCBCB"/>
                    </a:solidFill>
                  </a:tcPr>
                </a:tc>
                <a:extLst>
                  <a:ext uri="{0D108BD9-81ED-4DB2-BD59-A6C34878D82A}">
                    <a16:rowId xmlns:a16="http://schemas.microsoft.com/office/drawing/2014/main" val="651550031"/>
                  </a:ext>
                </a:extLst>
              </a:tr>
              <a:tr h="441241">
                <a:tc>
                  <a:txBody>
                    <a:bodyPr/>
                    <a:lstStyle/>
                    <a:p>
                      <a:pPr algn="ctr" fontAlgn="b">
                        <a:buNone/>
                      </a:pPr>
                      <a:r>
                        <a:rPr lang="en-IN" sz="1300" b="0" i="0" u="none" strike="noStrike">
                          <a:solidFill>
                            <a:srgbClr val="000000"/>
                          </a:solidFill>
                          <a:effectLst/>
                          <a:latin typeface="Cambria" panose="02040503050406030204" pitchFamily="18" charset="0"/>
                          <a:ea typeface="Cambria" panose="02040503050406030204" pitchFamily="18" charset="0"/>
                        </a:rPr>
                        <a:t>Residential- Commercial Projects</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E7E7E7"/>
                    </a:solidFill>
                  </a:tcPr>
                </a:tc>
                <a:tc>
                  <a:txBody>
                    <a:bodyPr/>
                    <a:lstStyle/>
                    <a:p>
                      <a:pPr algn="ctr" fontAlgn="b">
                        <a:buNone/>
                      </a:pPr>
                      <a:r>
                        <a:rPr lang="en-IN" sz="1300" b="0" i="0" u="none" strike="noStrike">
                          <a:solidFill>
                            <a:srgbClr val="000000"/>
                          </a:solidFill>
                          <a:effectLst/>
                          <a:latin typeface="Cambria" panose="02040503050406030204" pitchFamily="18" charset="0"/>
                          <a:ea typeface="Cambria" panose="02040503050406030204" pitchFamily="18" charset="0"/>
                        </a:rPr>
                        <a:t>6.01%</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E7E7E7"/>
                    </a:solidFill>
                  </a:tcPr>
                </a:tc>
                <a:extLst>
                  <a:ext uri="{0D108BD9-81ED-4DB2-BD59-A6C34878D82A}">
                    <a16:rowId xmlns:a16="http://schemas.microsoft.com/office/drawing/2014/main" val="1277122346"/>
                  </a:ext>
                </a:extLst>
              </a:tr>
              <a:tr h="441241">
                <a:tc>
                  <a:txBody>
                    <a:bodyPr/>
                    <a:lstStyle/>
                    <a:p>
                      <a:pPr algn="ctr" fontAlgn="b">
                        <a:buNone/>
                      </a:pPr>
                      <a:r>
                        <a:rPr lang="en-IN" sz="1300" b="0" i="0" u="none" strike="noStrike">
                          <a:solidFill>
                            <a:srgbClr val="000000"/>
                          </a:solidFill>
                          <a:effectLst/>
                          <a:latin typeface="Cambria" panose="02040503050406030204" pitchFamily="18" charset="0"/>
                          <a:ea typeface="Cambria" panose="02040503050406030204" pitchFamily="18" charset="0"/>
                        </a:rPr>
                        <a:t>Housing Finance Company</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CBCBCB"/>
                    </a:solidFill>
                  </a:tcPr>
                </a:tc>
                <a:tc>
                  <a:txBody>
                    <a:bodyPr/>
                    <a:lstStyle/>
                    <a:p>
                      <a:pPr algn="ctr" fontAlgn="b">
                        <a:buNone/>
                      </a:pPr>
                      <a:r>
                        <a:rPr lang="en-IN" sz="1300" b="0" i="0" u="none" strike="noStrike">
                          <a:solidFill>
                            <a:srgbClr val="000000"/>
                          </a:solidFill>
                          <a:effectLst/>
                          <a:latin typeface="Cambria" panose="02040503050406030204" pitchFamily="18" charset="0"/>
                          <a:ea typeface="Cambria" panose="02040503050406030204" pitchFamily="18" charset="0"/>
                        </a:rPr>
                        <a:t>5.94%</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CBCBCB"/>
                    </a:solidFill>
                  </a:tcPr>
                </a:tc>
                <a:extLst>
                  <a:ext uri="{0D108BD9-81ED-4DB2-BD59-A6C34878D82A}">
                    <a16:rowId xmlns:a16="http://schemas.microsoft.com/office/drawing/2014/main" val="267409465"/>
                  </a:ext>
                </a:extLst>
              </a:tr>
              <a:tr h="441241">
                <a:tc>
                  <a:txBody>
                    <a:bodyPr/>
                    <a:lstStyle/>
                    <a:p>
                      <a:pPr algn="ctr" fontAlgn="b">
                        <a:buNone/>
                      </a:pPr>
                      <a:r>
                        <a:rPr lang="en-IN" sz="1300" b="0" i="0" u="none" strike="noStrike">
                          <a:solidFill>
                            <a:srgbClr val="000000"/>
                          </a:solidFill>
                          <a:effectLst/>
                          <a:latin typeface="Cambria" panose="02040503050406030204" pitchFamily="18" charset="0"/>
                          <a:ea typeface="Cambria" panose="02040503050406030204" pitchFamily="18" charset="0"/>
                        </a:rPr>
                        <a:t>Iron &amp; Steel Products</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E7E7E7"/>
                    </a:solidFill>
                  </a:tcPr>
                </a:tc>
                <a:tc>
                  <a:txBody>
                    <a:bodyPr/>
                    <a:lstStyle/>
                    <a:p>
                      <a:pPr algn="ctr" fontAlgn="b">
                        <a:buNone/>
                      </a:pPr>
                      <a:r>
                        <a:rPr lang="en-IN" sz="1300" b="0" i="0" u="none" strike="noStrike" dirty="0">
                          <a:solidFill>
                            <a:srgbClr val="000000"/>
                          </a:solidFill>
                          <a:effectLst/>
                          <a:latin typeface="Cambria" panose="02040503050406030204" pitchFamily="18" charset="0"/>
                          <a:ea typeface="Cambria" panose="02040503050406030204" pitchFamily="18" charset="0"/>
                        </a:rPr>
                        <a:t>5.63%</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E7E7E7"/>
                    </a:solidFill>
                  </a:tcPr>
                </a:tc>
                <a:extLst>
                  <a:ext uri="{0D108BD9-81ED-4DB2-BD59-A6C34878D82A}">
                    <a16:rowId xmlns:a16="http://schemas.microsoft.com/office/drawing/2014/main" val="168070672"/>
                  </a:ext>
                </a:extLst>
              </a:tr>
            </a:tbl>
          </a:graphicData>
        </a:graphic>
      </p:graphicFrame>
      <p:graphicFrame>
        <p:nvGraphicFramePr>
          <p:cNvPr id="12" name="Chart 11">
            <a:extLst>
              <a:ext uri="{FF2B5EF4-FFF2-40B4-BE49-F238E27FC236}">
                <a16:creationId xmlns:a16="http://schemas.microsoft.com/office/drawing/2014/main" id="{E6D4A844-F18D-45BA-6640-7434A8EBFDCB}"/>
              </a:ext>
            </a:extLst>
          </p:cNvPr>
          <p:cNvGraphicFramePr>
            <a:graphicFrameLocks/>
          </p:cNvGraphicFramePr>
          <p:nvPr>
            <p:extLst>
              <p:ext uri="{D42A27DB-BD31-4B8C-83A1-F6EECF244321}">
                <p14:modId xmlns:p14="http://schemas.microsoft.com/office/powerpoint/2010/main" val="47033255"/>
              </p:ext>
            </p:extLst>
          </p:nvPr>
        </p:nvGraphicFramePr>
        <p:xfrm>
          <a:off x="130444" y="4935382"/>
          <a:ext cx="4022212" cy="1589293"/>
        </p:xfrm>
        <a:graphic>
          <a:graphicData uri="http://schemas.openxmlformats.org/drawingml/2006/chart">
            <c:chart xmlns:c="http://schemas.openxmlformats.org/drawingml/2006/chart" xmlns:r="http://schemas.openxmlformats.org/officeDocument/2006/relationships" r:id="rId2"/>
          </a:graphicData>
        </a:graphic>
      </p:graphicFrame>
      <p:pic>
        <p:nvPicPr>
          <p:cNvPr id="2" name="Picture 1" descr="A white text on a black background&#10;&#10;AI-generated content may be incorrect.">
            <a:extLst>
              <a:ext uri="{FF2B5EF4-FFF2-40B4-BE49-F238E27FC236}">
                <a16:creationId xmlns:a16="http://schemas.microsoft.com/office/drawing/2014/main" id="{C3518679-CB36-ACB1-01B8-EB2D9762F4E5}"/>
              </a:ext>
            </a:extLst>
          </p:cNvPr>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10362466" y="234062"/>
            <a:ext cx="1559328" cy="340260"/>
          </a:xfrm>
          <a:prstGeom prst="rect">
            <a:avLst/>
          </a:prstGeom>
        </p:spPr>
      </p:pic>
      <p:graphicFrame>
        <p:nvGraphicFramePr>
          <p:cNvPr id="11" name="Chart 10">
            <a:extLst>
              <a:ext uri="{FF2B5EF4-FFF2-40B4-BE49-F238E27FC236}">
                <a16:creationId xmlns:a16="http://schemas.microsoft.com/office/drawing/2014/main" id="{590D6A16-F771-02C9-1EFC-9F6D5F3D3473}"/>
              </a:ext>
            </a:extLst>
          </p:cNvPr>
          <p:cNvGraphicFramePr>
            <a:graphicFrameLocks/>
          </p:cNvGraphicFramePr>
          <p:nvPr>
            <p:extLst>
              <p:ext uri="{D42A27DB-BD31-4B8C-83A1-F6EECF244321}">
                <p14:modId xmlns:p14="http://schemas.microsoft.com/office/powerpoint/2010/main" val="1990618212"/>
              </p:ext>
            </p:extLst>
          </p:nvPr>
        </p:nvGraphicFramePr>
        <p:xfrm>
          <a:off x="4268159" y="960566"/>
          <a:ext cx="4813338" cy="2762250"/>
        </p:xfrm>
        <a:graphic>
          <a:graphicData uri="http://schemas.openxmlformats.org/drawingml/2006/chart">
            <c:chart xmlns:c="http://schemas.openxmlformats.org/drawingml/2006/chart" xmlns:r="http://schemas.openxmlformats.org/officeDocument/2006/relationships" r:id="rId4"/>
          </a:graphicData>
        </a:graphic>
      </p:graphicFrame>
    </p:spTree>
    <p:extLst>
      <p:ext uri="{BB962C8B-B14F-4D97-AF65-F5344CB8AC3E}">
        <p14:creationId xmlns:p14="http://schemas.microsoft.com/office/powerpoint/2010/main" val="388032678"/>
      </p:ext>
    </p:extLst>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3"/>
          <p:cNvSpPr/>
          <p:nvPr/>
        </p:nvSpPr>
        <p:spPr>
          <a:xfrm>
            <a:off x="0" y="0"/>
            <a:ext cx="12192000" cy="821635"/>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 name="Title 1">
            <a:extLst>
              <a:ext uri="{FF2B5EF4-FFF2-40B4-BE49-F238E27FC236}">
                <a16:creationId xmlns:a16="http://schemas.microsoft.com/office/drawing/2014/main" id="{D5D14BE9-64D4-42CE-969F-9590C16A2F5F}"/>
              </a:ext>
            </a:extLst>
          </p:cNvPr>
          <p:cNvSpPr txBox="1">
            <a:spLocks/>
          </p:cNvSpPr>
          <p:nvPr/>
        </p:nvSpPr>
        <p:spPr>
          <a:xfrm>
            <a:off x="165475" y="106018"/>
            <a:ext cx="11007609" cy="630899"/>
          </a:xfrm>
          <a:prstGeom prst="rect">
            <a:avLst/>
          </a:prstGeom>
        </p:spPr>
        <p:txBody>
          <a:bodyPr vert="horz" lIns="91440" tIns="45720" rIns="91440" bIns="45720" rtlCol="0" anchor="ctr">
            <a:noAutofit/>
          </a:bodyPr>
          <a:lstStyle>
            <a:lvl1pPr algn="ctr" defTabSz="914400" rtl="0" eaLnBrk="1" latinLnBrk="0" hangingPunct="1">
              <a:lnSpc>
                <a:spcPct val="90000"/>
              </a:lnSpc>
              <a:spcBef>
                <a:spcPct val="0"/>
              </a:spcBef>
              <a:buNone/>
              <a:defRPr sz="6000" kern="1200">
                <a:solidFill>
                  <a:schemeClr val="tx1"/>
                </a:solidFill>
                <a:latin typeface="+mj-lt"/>
                <a:ea typeface="+mj-ea"/>
                <a:cs typeface="+mj-cs"/>
              </a:defRPr>
            </a:lvl1pPr>
          </a:lstStyle>
          <a:p>
            <a:pPr marL="0" marR="0" lvl="0" indent="0" algn="l" defTabSz="914400" rtl="0" eaLnBrk="1" fontAlgn="auto" latinLnBrk="0" hangingPunct="1">
              <a:lnSpc>
                <a:spcPct val="90000"/>
              </a:lnSpc>
              <a:spcBef>
                <a:spcPct val="0"/>
              </a:spcBef>
              <a:spcAft>
                <a:spcPts val="0"/>
              </a:spcAft>
              <a:buClrTx/>
              <a:buSzTx/>
              <a:buFontTx/>
              <a:buNone/>
              <a:tabLst/>
              <a:defRPr/>
            </a:pPr>
            <a:r>
              <a:rPr kumimoji="0" lang="en-US" sz="2800" b="1" i="0" u="none" strike="noStrike" kern="1200" cap="none" spc="0" normalizeH="0" baseline="0" noProof="0">
                <a:ln>
                  <a:noFill/>
                </a:ln>
                <a:solidFill>
                  <a:prstClr val="white"/>
                </a:solidFill>
                <a:effectLst/>
                <a:uLnTx/>
                <a:uFillTx/>
                <a:latin typeface="Cambria" panose="02040503050406030204" pitchFamily="18" charset="0"/>
                <a:ea typeface="Cambria" panose="02040503050406030204" pitchFamily="18" charset="0"/>
                <a:cs typeface="+mj-cs"/>
              </a:rPr>
              <a:t>INDEX</a:t>
            </a:r>
            <a:endParaRPr kumimoji="0" lang="en-IN" sz="2800" b="1" i="0" u="none" strike="noStrike" kern="1200" cap="none" spc="0" normalizeH="0" baseline="0" noProof="0">
              <a:ln>
                <a:noFill/>
              </a:ln>
              <a:solidFill>
                <a:prstClr val="white"/>
              </a:solidFill>
              <a:effectLst/>
              <a:uLnTx/>
              <a:uFillTx/>
              <a:latin typeface="Cambria" panose="02040503050406030204" pitchFamily="18" charset="0"/>
              <a:ea typeface="Cambria" panose="02040503050406030204" pitchFamily="18" charset="0"/>
              <a:cs typeface="+mj-cs"/>
            </a:endParaRPr>
          </a:p>
        </p:txBody>
      </p:sp>
      <p:sp>
        <p:nvSpPr>
          <p:cNvPr id="18" name="Rectangle 17"/>
          <p:cNvSpPr/>
          <p:nvPr/>
        </p:nvSpPr>
        <p:spPr>
          <a:xfrm>
            <a:off x="0" y="808383"/>
            <a:ext cx="12192000" cy="45719"/>
          </a:xfrm>
          <a:prstGeom prst="rect">
            <a:avLst/>
          </a:prstGeom>
          <a:solidFill>
            <a:schemeClr val="bg1">
              <a:lumMod val="6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7" name="Rectangle 26"/>
          <p:cNvSpPr/>
          <p:nvPr/>
        </p:nvSpPr>
        <p:spPr>
          <a:xfrm>
            <a:off x="0" y="6627059"/>
            <a:ext cx="12192000" cy="235963"/>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8" name="Slide Number Placeholder 18"/>
          <p:cNvSpPr>
            <a:spLocks noGrp="1"/>
          </p:cNvSpPr>
          <p:nvPr>
            <p:ph type="sldNum" sz="quarter" idx="12"/>
          </p:nvPr>
        </p:nvSpPr>
        <p:spPr>
          <a:xfrm>
            <a:off x="9448800" y="6549225"/>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1E62F875-1F54-4527-993B-FB1D0CCB3E02}" type="slidenum">
              <a:rPr kumimoji="0" lang="en-IN" sz="1200" b="1" i="0" u="none" strike="noStrike" kern="1200" cap="none" spc="0" normalizeH="0" baseline="0" noProof="0" smtClean="0">
                <a:ln>
                  <a:noFill/>
                </a:ln>
                <a:solidFill>
                  <a:prstClr val="white"/>
                </a:solidFill>
                <a:effectLst/>
                <a:uLnTx/>
                <a:uFillTx/>
                <a:latin typeface="Cambria" panose="02040503050406030204" pitchFamily="18" charset="0"/>
                <a:ea typeface="Cambria" panose="02040503050406030204" pitchFamily="18" charset="0"/>
                <a:cs typeface="+mn-cs"/>
              </a:rPr>
              <a:pPr marL="0" marR="0" lvl="0" indent="0" algn="r" defTabSz="914400" rtl="0" eaLnBrk="1" fontAlgn="auto" latinLnBrk="0" hangingPunct="1">
                <a:lnSpc>
                  <a:spcPct val="100000"/>
                </a:lnSpc>
                <a:spcBef>
                  <a:spcPts val="0"/>
                </a:spcBef>
                <a:spcAft>
                  <a:spcPts val="0"/>
                </a:spcAft>
                <a:buClrTx/>
                <a:buSzTx/>
                <a:buFontTx/>
                <a:buNone/>
                <a:tabLst/>
                <a:defRPr/>
              </a:pPr>
              <a:t>3</a:t>
            </a:fld>
            <a:endParaRPr kumimoji="0" lang="en-IN" sz="1200" b="1" i="0" u="none" strike="noStrike" kern="1200" cap="none" spc="0" normalizeH="0" baseline="0" noProof="0">
              <a:ln>
                <a:noFill/>
              </a:ln>
              <a:solidFill>
                <a:prstClr val="white"/>
              </a:solidFill>
              <a:effectLst/>
              <a:uLnTx/>
              <a:uFillTx/>
              <a:latin typeface="Cambria" panose="02040503050406030204" pitchFamily="18" charset="0"/>
              <a:ea typeface="Cambria" panose="02040503050406030204" pitchFamily="18" charset="0"/>
              <a:cs typeface="+mn-cs"/>
            </a:endParaRPr>
          </a:p>
        </p:txBody>
      </p:sp>
      <p:graphicFrame>
        <p:nvGraphicFramePr>
          <p:cNvPr id="2" name="Table 1">
            <a:extLst>
              <a:ext uri="{FF2B5EF4-FFF2-40B4-BE49-F238E27FC236}">
                <a16:creationId xmlns:a16="http://schemas.microsoft.com/office/drawing/2014/main" id="{80A30EF8-BC3F-0418-9407-AD6FE95D3715}"/>
              </a:ext>
            </a:extLst>
          </p:cNvPr>
          <p:cNvGraphicFramePr>
            <a:graphicFrameLocks noGrp="1"/>
          </p:cNvGraphicFramePr>
          <p:nvPr>
            <p:extLst>
              <p:ext uri="{D42A27DB-BD31-4B8C-83A1-F6EECF244321}">
                <p14:modId xmlns:p14="http://schemas.microsoft.com/office/powerpoint/2010/main" val="1072344238"/>
              </p:ext>
            </p:extLst>
          </p:nvPr>
        </p:nvGraphicFramePr>
        <p:xfrm>
          <a:off x="75536" y="848368"/>
          <a:ext cx="12026524" cy="5850356"/>
        </p:xfrm>
        <a:graphic>
          <a:graphicData uri="http://schemas.openxmlformats.org/drawingml/2006/table">
            <a:tbl>
              <a:tblPr>
                <a:tableStyleId>{2D5ABB26-0587-4C30-8999-92F81FD0307C}</a:tableStyleId>
              </a:tblPr>
              <a:tblGrid>
                <a:gridCol w="10116596">
                  <a:extLst>
                    <a:ext uri="{9D8B030D-6E8A-4147-A177-3AD203B41FA5}">
                      <a16:colId xmlns:a16="http://schemas.microsoft.com/office/drawing/2014/main" val="2690637575"/>
                    </a:ext>
                  </a:extLst>
                </a:gridCol>
                <a:gridCol w="1909928">
                  <a:extLst>
                    <a:ext uri="{9D8B030D-6E8A-4147-A177-3AD203B41FA5}">
                      <a16:colId xmlns:a16="http://schemas.microsoft.com/office/drawing/2014/main" val="2666551498"/>
                    </a:ext>
                  </a:extLst>
                </a:gridCol>
              </a:tblGrid>
              <a:tr h="209689">
                <a:tc>
                  <a:txBody>
                    <a:bodyPr/>
                    <a:lstStyle/>
                    <a:p>
                      <a:pPr algn="ctr" fontAlgn="b"/>
                      <a:r>
                        <a:rPr lang="en-IN" sz="1300" b="1" u="none" strike="noStrike" dirty="0">
                          <a:solidFill>
                            <a:schemeClr val="bg1"/>
                          </a:solidFill>
                          <a:effectLst/>
                          <a:latin typeface="Cambria" panose="02040503050406030204" pitchFamily="18" charset="0"/>
                          <a:ea typeface="Cambria" panose="02040503050406030204" pitchFamily="18" charset="0"/>
                        </a:rPr>
                        <a:t>Table of Content</a:t>
                      </a:r>
                    </a:p>
                  </a:txBody>
                  <a:tcPr marL="2388" marR="2388" marT="2388" marB="0" anchor="ctr">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tx1"/>
                    </a:solidFill>
                  </a:tcPr>
                </a:tc>
                <a:tc>
                  <a:txBody>
                    <a:bodyPr/>
                    <a:lstStyle/>
                    <a:p>
                      <a:pPr algn="ctr" fontAlgn="b"/>
                      <a:r>
                        <a:rPr lang="en-IN" sz="1300" b="1" u="none" strike="noStrike">
                          <a:solidFill>
                            <a:schemeClr val="bg1"/>
                          </a:solidFill>
                          <a:effectLst/>
                          <a:latin typeface="Cambria" panose="02040503050406030204" pitchFamily="18" charset="0"/>
                          <a:ea typeface="Cambria" panose="02040503050406030204" pitchFamily="18" charset="0"/>
                        </a:rPr>
                        <a:t>Page No.</a:t>
                      </a:r>
                      <a:endParaRPr lang="en-IN" sz="1300" b="1" i="0" u="none" strike="noStrike">
                        <a:solidFill>
                          <a:schemeClr val="bg1"/>
                        </a:solidFill>
                        <a:effectLst/>
                        <a:latin typeface="Cambria" panose="02040503050406030204" pitchFamily="18" charset="0"/>
                        <a:ea typeface="Cambria" panose="02040503050406030204" pitchFamily="18" charset="0"/>
                      </a:endParaRPr>
                    </a:p>
                  </a:txBody>
                  <a:tcPr marL="2388" marR="2388" marT="2388" marB="0" anchor="ctr">
                    <a:lnL w="12700" cap="flat" cmpd="sng" algn="ctr">
                      <a:solidFill>
                        <a:schemeClr val="bg1"/>
                      </a:solidFill>
                      <a:prstDash val="solid"/>
                      <a:round/>
                      <a:headEnd type="none" w="med" len="med"/>
                      <a:tailEnd type="none" w="med" len="med"/>
                    </a:lnL>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tx1"/>
                    </a:solidFill>
                  </a:tcPr>
                </a:tc>
                <a:extLst>
                  <a:ext uri="{0D108BD9-81ED-4DB2-BD59-A6C34878D82A}">
                    <a16:rowId xmlns:a16="http://schemas.microsoft.com/office/drawing/2014/main" val="2072494312"/>
                  </a:ext>
                </a:extLst>
              </a:tr>
              <a:tr h="181957">
                <a:tc>
                  <a:txBody>
                    <a:bodyPr/>
                    <a:lstStyle/>
                    <a:p>
                      <a:pPr marL="285750" marR="0" lvl="0" indent="-285750" algn="l" defTabSz="914400" rtl="0" eaLnBrk="1" fontAlgn="b" latinLnBrk="0" hangingPunct="1">
                        <a:lnSpc>
                          <a:spcPct val="100000"/>
                        </a:lnSpc>
                        <a:spcBef>
                          <a:spcPts val="0"/>
                        </a:spcBef>
                        <a:spcAft>
                          <a:spcPts val="0"/>
                        </a:spcAft>
                        <a:buClrTx/>
                        <a:buSzTx/>
                        <a:buFont typeface="Arial" panose="020B0604020202020204" pitchFamily="34" charset="0"/>
                        <a:buChar char="•"/>
                        <a:tabLst/>
                        <a:defRPr/>
                      </a:pPr>
                      <a:r>
                        <a:rPr lang="en-IN" sz="1100" b="0" i="0" u="none" strike="noStrike" kern="1200" dirty="0">
                          <a:solidFill>
                            <a:srgbClr val="0070C0"/>
                          </a:solidFill>
                          <a:effectLst/>
                          <a:latin typeface="Cambria" panose="02040503050406030204" pitchFamily="18" charset="0"/>
                          <a:ea typeface="Cambria" panose="02040503050406030204" pitchFamily="18" charset="0"/>
                          <a:cs typeface="+mn-cs"/>
                          <a:hlinkClick r:id="rId2" action="ppaction://hlinksldjump">
                            <a:extLst>
                              <a:ext uri="{A12FA001-AC4F-418D-AE19-62706E023703}">
                                <ahyp:hlinkClr xmlns:ahyp="http://schemas.microsoft.com/office/drawing/2018/hyperlinkcolor" val="tx"/>
                              </a:ext>
                            </a:extLst>
                          </a:hlinkClick>
                        </a:rPr>
                        <a:t>AIF Performance Summary – Equity</a:t>
                      </a:r>
                      <a:endParaRPr lang="en-IN" sz="1100" b="0" i="0" u="none" strike="noStrike" kern="1200" dirty="0">
                        <a:solidFill>
                          <a:srgbClr val="0070C0"/>
                        </a:solidFill>
                        <a:effectLst/>
                        <a:latin typeface="Cambria" panose="02040503050406030204" pitchFamily="18" charset="0"/>
                        <a:ea typeface="Cambria" panose="02040503050406030204" pitchFamily="18" charset="0"/>
                        <a:cs typeface="+mn-cs"/>
                      </a:endParaRPr>
                    </a:p>
                  </a:txBody>
                  <a:tcPr marL="180000" marR="6350" marT="6350" marB="0" anchor="ctr">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85000"/>
                      </a:schemeClr>
                    </a:solid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r>
                        <a:rPr lang="en-US" sz="1100" b="0" i="0" u="none" strike="noStrike" dirty="0">
                          <a:solidFill>
                            <a:srgbClr val="000000"/>
                          </a:solidFill>
                          <a:effectLst/>
                          <a:latin typeface="Cambria" panose="02040503050406030204" pitchFamily="18" charset="0"/>
                          <a:ea typeface="Cambria" panose="02040503050406030204" pitchFamily="18" charset="0"/>
                        </a:rPr>
                        <a:t>40-42</a:t>
                      </a:r>
                      <a:endParaRPr lang="en-IN" sz="1100" b="0" i="0" u="none" strike="noStrike" dirty="0">
                        <a:solidFill>
                          <a:srgbClr val="000000"/>
                        </a:solidFill>
                        <a:effectLst/>
                        <a:latin typeface="Cambria" panose="02040503050406030204" pitchFamily="18" charset="0"/>
                        <a:ea typeface="Cambria" panose="02040503050406030204" pitchFamily="18" charset="0"/>
                      </a:endParaRPr>
                    </a:p>
                  </a:txBody>
                  <a:tcPr marL="6350" marR="6350" marT="6350" marB="0" anchor="ctr">
                    <a:lnL w="12700" cap="flat" cmpd="sng" algn="ctr">
                      <a:solidFill>
                        <a:schemeClr val="bg1"/>
                      </a:solidFill>
                      <a:prstDash val="solid"/>
                      <a:round/>
                      <a:headEnd type="none" w="med" len="med"/>
                      <a:tailEnd type="none" w="med" len="med"/>
                    </a:lnL>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412432432"/>
                  </a:ext>
                </a:extLst>
              </a:tr>
              <a:tr h="181957">
                <a:tc>
                  <a:txBody>
                    <a:bodyPr/>
                    <a:lstStyle/>
                    <a:p>
                      <a:pPr marL="285750" indent="-285750" algn="l" fontAlgn="b">
                        <a:buFont typeface="Wingdings" panose="05000000000000000000" pitchFamily="2" charset="2"/>
                        <a:buChar char="Ø"/>
                      </a:pPr>
                      <a:r>
                        <a:rPr lang="en-US" sz="1100" b="0" i="0" u="none" strike="noStrike" dirty="0">
                          <a:solidFill>
                            <a:srgbClr val="0070C0"/>
                          </a:solidFill>
                          <a:effectLst/>
                          <a:latin typeface="Cambria" panose="02040503050406030204" pitchFamily="18" charset="0"/>
                          <a:ea typeface="Cambria" panose="02040503050406030204" pitchFamily="18" charset="0"/>
                          <a:hlinkClick r:id="rId3" action="ppaction://hlinksldjump">
                            <a:extLst>
                              <a:ext uri="{A12FA001-AC4F-418D-AE19-62706E023703}">
                                <ahyp:hlinkClr xmlns:ahyp="http://schemas.microsoft.com/office/drawing/2018/hyperlinkcolor" val="tx"/>
                              </a:ext>
                            </a:extLst>
                          </a:hlinkClick>
                        </a:rPr>
                        <a:t>Motilal Oswal Founders Fund Series VII</a:t>
                      </a:r>
                      <a:endParaRPr lang="en-US" sz="1100" b="0" i="0" u="none" strike="noStrike" dirty="0">
                        <a:solidFill>
                          <a:srgbClr val="0070C0"/>
                        </a:solidFill>
                        <a:effectLst/>
                        <a:latin typeface="Cambria" panose="02040503050406030204" pitchFamily="18" charset="0"/>
                        <a:ea typeface="Cambria" panose="02040503050406030204" pitchFamily="18" charset="0"/>
                        <a:hlinkClick r:id="rId4" action="ppaction://hlinksldjump">
                          <a:extLst>
                            <a:ext uri="{A12FA001-AC4F-418D-AE19-62706E023703}">
                              <ahyp:hlinkClr xmlns:ahyp="http://schemas.microsoft.com/office/drawing/2018/hyperlinkcolor" val="tx"/>
                            </a:ext>
                          </a:extLst>
                        </a:hlinkClick>
                      </a:endParaRPr>
                    </a:p>
                  </a:txBody>
                  <a:tcPr marL="360000" marR="6350" marT="6350" marB="0" anchor="ctr">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solidFill>
                  </a:tcPr>
                </a:tc>
                <a:tc>
                  <a:txBody>
                    <a:bodyPr/>
                    <a:lstStyle/>
                    <a:p>
                      <a:pPr algn="ctr" fontAlgn="b"/>
                      <a:r>
                        <a:rPr lang="en-IN" sz="1100" b="0" i="0" u="none" strike="noStrike" dirty="0">
                          <a:solidFill>
                            <a:srgbClr val="000000"/>
                          </a:solidFill>
                          <a:effectLst/>
                          <a:latin typeface="Cambria" panose="02040503050406030204" pitchFamily="18" charset="0"/>
                          <a:ea typeface="Cambria" panose="02040503050406030204" pitchFamily="18" charset="0"/>
                        </a:rPr>
                        <a:t>43</a:t>
                      </a:r>
                    </a:p>
                  </a:txBody>
                  <a:tcPr marL="6350" marR="6350" marT="6350" marB="0" anchor="ctr">
                    <a:lnL w="12700" cap="flat" cmpd="sng" algn="ctr">
                      <a:solidFill>
                        <a:schemeClr val="bg1"/>
                      </a:solidFill>
                      <a:prstDash val="solid"/>
                      <a:round/>
                      <a:headEnd type="none" w="med" len="med"/>
                      <a:tailEnd type="none" w="med" len="med"/>
                    </a:lnL>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solidFill>
                  </a:tcPr>
                </a:tc>
                <a:extLst>
                  <a:ext uri="{0D108BD9-81ED-4DB2-BD59-A6C34878D82A}">
                    <a16:rowId xmlns:a16="http://schemas.microsoft.com/office/drawing/2014/main" val="2074774054"/>
                  </a:ext>
                </a:extLst>
              </a:tr>
              <a:tr h="181957">
                <a:tc>
                  <a:txBody>
                    <a:bodyPr/>
                    <a:lstStyle/>
                    <a:p>
                      <a:pPr marL="285750" indent="-285750" algn="l" fontAlgn="b">
                        <a:buFont typeface="Wingdings" panose="05000000000000000000" pitchFamily="2" charset="2"/>
                        <a:buChar char="Ø"/>
                      </a:pPr>
                      <a:r>
                        <a:rPr lang="en-US" sz="1100" b="0" i="0" u="none" strike="noStrike" dirty="0">
                          <a:solidFill>
                            <a:srgbClr val="0070C0"/>
                          </a:solidFill>
                          <a:effectLst/>
                          <a:latin typeface="Cambria" panose="02040503050406030204" pitchFamily="18" charset="0"/>
                          <a:ea typeface="Cambria" panose="02040503050406030204" pitchFamily="18" charset="0"/>
                          <a:hlinkClick r:id="rId5" action="ppaction://hlinksldjump">
                            <a:extLst>
                              <a:ext uri="{A12FA001-AC4F-418D-AE19-62706E023703}">
                                <ahyp:hlinkClr xmlns:ahyp="http://schemas.microsoft.com/office/drawing/2018/hyperlinkcolor" val="tx"/>
                              </a:ext>
                            </a:extLst>
                          </a:hlinkClick>
                        </a:rPr>
                        <a:t>Carnelian Bharat </a:t>
                      </a:r>
                      <a:r>
                        <a:rPr lang="en-US" sz="1100" b="0" i="0" u="none" strike="noStrike" dirty="0" err="1">
                          <a:solidFill>
                            <a:srgbClr val="0070C0"/>
                          </a:solidFill>
                          <a:effectLst/>
                          <a:latin typeface="Cambria" panose="02040503050406030204" pitchFamily="18" charset="0"/>
                          <a:ea typeface="Cambria" panose="02040503050406030204" pitchFamily="18" charset="0"/>
                          <a:hlinkClick r:id="rId5" action="ppaction://hlinksldjump">
                            <a:extLst>
                              <a:ext uri="{A12FA001-AC4F-418D-AE19-62706E023703}">
                                <ahyp:hlinkClr xmlns:ahyp="http://schemas.microsoft.com/office/drawing/2018/hyperlinkcolor" val="tx"/>
                              </a:ext>
                            </a:extLst>
                          </a:hlinkClick>
                        </a:rPr>
                        <a:t>Amritkaal</a:t>
                      </a:r>
                      <a:r>
                        <a:rPr lang="en-US" sz="1100" b="0" i="0" u="none" strike="noStrike" dirty="0">
                          <a:solidFill>
                            <a:srgbClr val="0070C0"/>
                          </a:solidFill>
                          <a:effectLst/>
                          <a:latin typeface="Cambria" panose="02040503050406030204" pitchFamily="18" charset="0"/>
                          <a:ea typeface="Cambria" panose="02040503050406030204" pitchFamily="18" charset="0"/>
                          <a:hlinkClick r:id="rId5" action="ppaction://hlinksldjump">
                            <a:extLst>
                              <a:ext uri="{A12FA001-AC4F-418D-AE19-62706E023703}">
                                <ahyp:hlinkClr xmlns:ahyp="http://schemas.microsoft.com/office/drawing/2018/hyperlinkcolor" val="tx"/>
                              </a:ext>
                            </a:extLst>
                          </a:hlinkClick>
                        </a:rPr>
                        <a:t> Fund</a:t>
                      </a:r>
                      <a:endParaRPr lang="en-US" sz="1100" b="0" i="0" u="none" strike="noStrike" dirty="0">
                        <a:solidFill>
                          <a:srgbClr val="0070C0"/>
                        </a:solidFill>
                        <a:effectLst/>
                        <a:latin typeface="Cambria" panose="02040503050406030204" pitchFamily="18" charset="0"/>
                        <a:ea typeface="Cambria" panose="02040503050406030204" pitchFamily="18" charset="0"/>
                        <a:hlinkClick r:id="rId6" action="ppaction://hlinksldjump">
                          <a:extLst>
                            <a:ext uri="{A12FA001-AC4F-418D-AE19-62706E023703}">
                              <ahyp:hlinkClr xmlns:ahyp="http://schemas.microsoft.com/office/drawing/2018/hyperlinkcolor" val="tx"/>
                            </a:ext>
                          </a:extLst>
                        </a:hlinkClick>
                      </a:endParaRPr>
                    </a:p>
                  </a:txBody>
                  <a:tcPr marL="360000" marR="6350" marT="6350" marB="0" anchor="ctr">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85000"/>
                      </a:schemeClr>
                    </a:solidFill>
                  </a:tcPr>
                </a:tc>
                <a:tc>
                  <a:txBody>
                    <a:bodyPr/>
                    <a:lstStyle/>
                    <a:p>
                      <a:pPr algn="ctr" fontAlgn="b"/>
                      <a:r>
                        <a:rPr lang="en-IN" sz="1100" b="0" i="0" u="none" strike="noStrike" dirty="0">
                          <a:solidFill>
                            <a:srgbClr val="000000"/>
                          </a:solidFill>
                          <a:effectLst/>
                          <a:latin typeface="Cambria" panose="02040503050406030204" pitchFamily="18" charset="0"/>
                          <a:ea typeface="Cambria" panose="02040503050406030204" pitchFamily="18" charset="0"/>
                        </a:rPr>
                        <a:t>44</a:t>
                      </a:r>
                    </a:p>
                  </a:txBody>
                  <a:tcPr marL="6350" marR="6350" marT="6350" marB="0" anchor="ctr">
                    <a:lnL w="12700" cap="flat" cmpd="sng" algn="ctr">
                      <a:solidFill>
                        <a:schemeClr val="bg1"/>
                      </a:solidFill>
                      <a:prstDash val="solid"/>
                      <a:round/>
                      <a:headEnd type="none" w="med" len="med"/>
                      <a:tailEnd type="none" w="med" len="med"/>
                    </a:lnL>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983139925"/>
                  </a:ext>
                </a:extLst>
              </a:tr>
              <a:tr h="181957">
                <a:tc>
                  <a:txBody>
                    <a:bodyPr/>
                    <a:lstStyle/>
                    <a:p>
                      <a:pPr marL="285750" indent="-285750" algn="l" fontAlgn="b">
                        <a:buFont typeface="Wingdings" panose="05000000000000000000" pitchFamily="2" charset="2"/>
                        <a:buChar char="Ø"/>
                      </a:pPr>
                      <a:r>
                        <a:rPr lang="en-US" sz="1100" b="0" i="0" u="none" strike="noStrike" dirty="0">
                          <a:solidFill>
                            <a:srgbClr val="0070C0"/>
                          </a:solidFill>
                          <a:effectLst/>
                          <a:latin typeface="Cambria" panose="02040503050406030204" pitchFamily="18" charset="0"/>
                          <a:ea typeface="Cambria" panose="02040503050406030204" pitchFamily="18" charset="0"/>
                          <a:hlinkClick r:id="rId7" action="ppaction://hlinksldjump">
                            <a:extLst>
                              <a:ext uri="{A12FA001-AC4F-418D-AE19-62706E023703}">
                                <ahyp:hlinkClr xmlns:ahyp="http://schemas.microsoft.com/office/drawing/2018/hyperlinkcolor" val="tx"/>
                              </a:ext>
                            </a:extLst>
                          </a:hlinkClick>
                        </a:rPr>
                        <a:t>Kotak Iconic Fund II</a:t>
                      </a:r>
                      <a:endParaRPr lang="en-US" sz="1100" b="0" i="0" u="none" strike="noStrike" dirty="0">
                        <a:solidFill>
                          <a:srgbClr val="0070C0"/>
                        </a:solidFill>
                        <a:effectLst/>
                        <a:latin typeface="Cambria" panose="02040503050406030204" pitchFamily="18" charset="0"/>
                        <a:ea typeface="Cambria" panose="02040503050406030204" pitchFamily="18" charset="0"/>
                        <a:hlinkClick r:id="rId4" action="ppaction://hlinksldjump">
                          <a:extLst>
                            <a:ext uri="{A12FA001-AC4F-418D-AE19-62706E023703}">
                              <ahyp:hlinkClr xmlns:ahyp="http://schemas.microsoft.com/office/drawing/2018/hyperlinkcolor" val="tx"/>
                            </a:ext>
                          </a:extLst>
                        </a:hlinkClick>
                      </a:endParaRPr>
                    </a:p>
                  </a:txBody>
                  <a:tcPr marL="360000" marR="6350" marT="6350" marB="0" anchor="ctr">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solidFill>
                  </a:tcPr>
                </a:tc>
                <a:tc>
                  <a:txBody>
                    <a:bodyPr/>
                    <a:lstStyle/>
                    <a:p>
                      <a:pPr algn="ctr" fontAlgn="b"/>
                      <a:r>
                        <a:rPr lang="en-US" sz="1100" b="0" i="0" u="none" strike="noStrike" dirty="0">
                          <a:solidFill>
                            <a:srgbClr val="000000"/>
                          </a:solidFill>
                          <a:effectLst/>
                          <a:latin typeface="Cambria" panose="02040503050406030204" pitchFamily="18" charset="0"/>
                          <a:ea typeface="Cambria" panose="02040503050406030204" pitchFamily="18" charset="0"/>
                        </a:rPr>
                        <a:t>45</a:t>
                      </a:r>
                      <a:endParaRPr lang="en-IN" sz="1100" b="0" i="0" u="none" strike="noStrike" dirty="0">
                        <a:solidFill>
                          <a:srgbClr val="000000"/>
                        </a:solidFill>
                        <a:effectLst/>
                        <a:latin typeface="Cambria" panose="02040503050406030204" pitchFamily="18" charset="0"/>
                        <a:ea typeface="Cambria" panose="02040503050406030204" pitchFamily="18" charset="0"/>
                      </a:endParaRPr>
                    </a:p>
                  </a:txBody>
                  <a:tcPr marL="6350" marR="6350" marT="6350" marB="0" anchor="ctr">
                    <a:lnL w="12700" cap="flat" cmpd="sng" algn="ctr">
                      <a:solidFill>
                        <a:schemeClr val="bg1"/>
                      </a:solidFill>
                      <a:prstDash val="solid"/>
                      <a:round/>
                      <a:headEnd type="none" w="med" len="med"/>
                      <a:tailEnd type="none" w="med" len="med"/>
                    </a:lnL>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solidFill>
                  </a:tcPr>
                </a:tc>
                <a:extLst>
                  <a:ext uri="{0D108BD9-81ED-4DB2-BD59-A6C34878D82A}">
                    <a16:rowId xmlns:a16="http://schemas.microsoft.com/office/drawing/2014/main" val="1191203973"/>
                  </a:ext>
                </a:extLst>
              </a:tr>
              <a:tr h="181957">
                <a:tc>
                  <a:txBody>
                    <a:bodyPr/>
                    <a:lstStyle/>
                    <a:p>
                      <a:pPr marL="285750" indent="-285750" algn="l" fontAlgn="b">
                        <a:buFont typeface="Wingdings" panose="05000000000000000000" pitchFamily="2" charset="2"/>
                        <a:buChar char="Ø"/>
                      </a:pPr>
                      <a:r>
                        <a:rPr lang="en-US" sz="1100" b="0" i="0" u="none" strike="noStrike" dirty="0">
                          <a:solidFill>
                            <a:srgbClr val="0070C0"/>
                          </a:solidFill>
                          <a:effectLst/>
                          <a:latin typeface="Cambria" panose="02040503050406030204" pitchFamily="18" charset="0"/>
                          <a:ea typeface="Cambria" panose="02040503050406030204" pitchFamily="18" charset="0"/>
                          <a:hlinkClick r:id="rId4" action="ppaction://hlinksldjump">
                            <a:extLst>
                              <a:ext uri="{A12FA001-AC4F-418D-AE19-62706E023703}">
                                <ahyp:hlinkClr xmlns:ahyp="http://schemas.microsoft.com/office/drawing/2018/hyperlinkcolor" val="tx"/>
                              </a:ext>
                            </a:extLst>
                          </a:hlinkClick>
                        </a:rPr>
                        <a:t>Buoyant Capital – Opportunities Strategy</a:t>
                      </a:r>
                    </a:p>
                  </a:txBody>
                  <a:tcPr marL="360000" marR="6350" marT="6350" marB="0" anchor="ctr">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85000"/>
                      </a:schemeClr>
                    </a:solidFill>
                  </a:tcPr>
                </a:tc>
                <a:tc>
                  <a:txBody>
                    <a:bodyPr/>
                    <a:lstStyle/>
                    <a:p>
                      <a:pPr algn="ctr" fontAlgn="b"/>
                      <a:r>
                        <a:rPr lang="en-US" sz="1100" b="0" i="0" u="none" strike="noStrike" dirty="0">
                          <a:solidFill>
                            <a:srgbClr val="000000"/>
                          </a:solidFill>
                          <a:effectLst/>
                          <a:latin typeface="Cambria" panose="02040503050406030204" pitchFamily="18" charset="0"/>
                          <a:ea typeface="Cambria" panose="02040503050406030204" pitchFamily="18" charset="0"/>
                        </a:rPr>
                        <a:t>46</a:t>
                      </a:r>
                      <a:endParaRPr lang="en-IN" sz="1100" b="0" i="0" u="none" strike="noStrike" dirty="0">
                        <a:solidFill>
                          <a:srgbClr val="000000"/>
                        </a:solidFill>
                        <a:effectLst/>
                        <a:latin typeface="Cambria" panose="02040503050406030204" pitchFamily="18" charset="0"/>
                        <a:ea typeface="Cambria" panose="02040503050406030204" pitchFamily="18" charset="0"/>
                      </a:endParaRPr>
                    </a:p>
                  </a:txBody>
                  <a:tcPr marL="6350" marR="6350" marT="6350" marB="0" anchor="ctr">
                    <a:lnL w="12700" cap="flat" cmpd="sng" algn="ctr">
                      <a:solidFill>
                        <a:schemeClr val="bg1"/>
                      </a:solidFill>
                      <a:prstDash val="solid"/>
                      <a:round/>
                      <a:headEnd type="none" w="med" len="med"/>
                      <a:tailEnd type="none" w="med" len="med"/>
                    </a:lnL>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207524628"/>
                  </a:ext>
                </a:extLst>
              </a:tr>
              <a:tr h="181957">
                <a:tc>
                  <a:txBody>
                    <a:bodyPr/>
                    <a:lstStyle/>
                    <a:p>
                      <a:pPr marL="285750" indent="-285750" algn="l" fontAlgn="b">
                        <a:buFont typeface="Wingdings" panose="05000000000000000000" pitchFamily="2" charset="2"/>
                        <a:buChar char="Ø"/>
                      </a:pPr>
                      <a:r>
                        <a:rPr lang="en-US" sz="1100" b="0" i="0" u="none" strike="noStrike" dirty="0">
                          <a:solidFill>
                            <a:srgbClr val="0070C0"/>
                          </a:solidFill>
                          <a:effectLst/>
                          <a:latin typeface="Cambria" panose="02040503050406030204" pitchFamily="18" charset="0"/>
                          <a:ea typeface="Cambria" panose="02040503050406030204" pitchFamily="18" charset="0"/>
                          <a:hlinkClick r:id="rId8" action="ppaction://hlinksldjump"/>
                        </a:rPr>
                        <a:t>Singularity Equity Fund I</a:t>
                      </a:r>
                      <a:endParaRPr lang="en-US" sz="1100" b="0" i="0" u="none" strike="noStrike" dirty="0">
                        <a:solidFill>
                          <a:srgbClr val="0070C0"/>
                        </a:solidFill>
                        <a:effectLst/>
                        <a:latin typeface="Cambria" panose="02040503050406030204" pitchFamily="18" charset="0"/>
                        <a:ea typeface="Cambria" panose="02040503050406030204" pitchFamily="18" charset="0"/>
                      </a:endParaRPr>
                    </a:p>
                  </a:txBody>
                  <a:tcPr marL="360000" marR="6350" marT="6350" marB="0" anchor="ctr">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solidFill>
                  </a:tcPr>
                </a:tc>
                <a:tc>
                  <a:txBody>
                    <a:bodyPr/>
                    <a:lstStyle/>
                    <a:p>
                      <a:pPr algn="ctr" fontAlgn="b"/>
                      <a:r>
                        <a:rPr lang="en-US" sz="1100" b="0" i="0" u="none" strike="noStrike" dirty="0">
                          <a:solidFill>
                            <a:srgbClr val="000000"/>
                          </a:solidFill>
                          <a:effectLst/>
                          <a:latin typeface="Cambria" panose="02040503050406030204" pitchFamily="18" charset="0"/>
                          <a:ea typeface="Cambria" panose="02040503050406030204" pitchFamily="18" charset="0"/>
                        </a:rPr>
                        <a:t>47</a:t>
                      </a:r>
                      <a:endParaRPr lang="en-IN" sz="1100" b="0" i="0" u="none" strike="noStrike" dirty="0">
                        <a:solidFill>
                          <a:srgbClr val="000000"/>
                        </a:solidFill>
                        <a:effectLst/>
                        <a:latin typeface="Cambria" panose="02040503050406030204" pitchFamily="18" charset="0"/>
                        <a:ea typeface="Cambria" panose="02040503050406030204" pitchFamily="18" charset="0"/>
                      </a:endParaRPr>
                    </a:p>
                  </a:txBody>
                  <a:tcPr marL="6350" marR="6350" marT="6350" marB="0" anchor="ctr">
                    <a:lnL w="12700" cap="flat" cmpd="sng" algn="ctr">
                      <a:solidFill>
                        <a:schemeClr val="bg1"/>
                      </a:solidFill>
                      <a:prstDash val="solid"/>
                      <a:round/>
                      <a:headEnd type="none" w="med" len="med"/>
                      <a:tailEnd type="none" w="med" len="med"/>
                    </a:lnL>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solidFill>
                  </a:tcPr>
                </a:tc>
                <a:extLst>
                  <a:ext uri="{0D108BD9-81ED-4DB2-BD59-A6C34878D82A}">
                    <a16:rowId xmlns:a16="http://schemas.microsoft.com/office/drawing/2014/main" val="2748150362"/>
                  </a:ext>
                </a:extLst>
              </a:tr>
              <a:tr h="181957">
                <a:tc>
                  <a:txBody>
                    <a:bodyPr/>
                    <a:lstStyle/>
                    <a:p>
                      <a:pPr marL="285750" indent="-285750" algn="l" fontAlgn="b">
                        <a:buFont typeface="Wingdings" panose="05000000000000000000" pitchFamily="2" charset="2"/>
                        <a:buChar char="Ø"/>
                      </a:pPr>
                      <a:r>
                        <a:rPr lang="en-US" sz="1100" b="0" i="0" u="none" strike="noStrike" dirty="0">
                          <a:solidFill>
                            <a:srgbClr val="0070C0"/>
                          </a:solidFill>
                          <a:effectLst/>
                          <a:latin typeface="Cambria" panose="02040503050406030204" pitchFamily="18" charset="0"/>
                          <a:ea typeface="Cambria" panose="02040503050406030204" pitchFamily="18" charset="0"/>
                          <a:hlinkClick r:id="rId9" action="ppaction://hlinksldjump">
                            <a:extLst>
                              <a:ext uri="{A12FA001-AC4F-418D-AE19-62706E023703}">
                                <ahyp:hlinkClr xmlns:ahyp="http://schemas.microsoft.com/office/drawing/2018/hyperlinkcolor" val="tx"/>
                              </a:ext>
                            </a:extLst>
                          </a:hlinkClick>
                        </a:rPr>
                        <a:t>ICICI Prudential Alpha Opportunities</a:t>
                      </a:r>
                      <a:endParaRPr lang="en-US" sz="1100" b="0" i="0" u="none" strike="noStrike" dirty="0">
                        <a:solidFill>
                          <a:srgbClr val="0070C0"/>
                        </a:solidFill>
                        <a:effectLst/>
                        <a:latin typeface="Cambria" panose="02040503050406030204" pitchFamily="18" charset="0"/>
                        <a:ea typeface="Cambria" panose="02040503050406030204" pitchFamily="18" charset="0"/>
                      </a:endParaRPr>
                    </a:p>
                  </a:txBody>
                  <a:tcPr marL="360000" marR="6350" marT="6350" marB="0" anchor="ctr">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85000"/>
                      </a:schemeClr>
                    </a:solidFill>
                  </a:tcPr>
                </a:tc>
                <a:tc>
                  <a:txBody>
                    <a:bodyPr/>
                    <a:lstStyle/>
                    <a:p>
                      <a:pPr algn="ctr" fontAlgn="b"/>
                      <a:r>
                        <a:rPr lang="en-US" sz="1100" b="0" i="0" u="none" strike="noStrike" dirty="0">
                          <a:solidFill>
                            <a:srgbClr val="000000"/>
                          </a:solidFill>
                          <a:effectLst/>
                          <a:latin typeface="Cambria" panose="02040503050406030204" pitchFamily="18" charset="0"/>
                          <a:ea typeface="Cambria" panose="02040503050406030204" pitchFamily="18" charset="0"/>
                        </a:rPr>
                        <a:t>48</a:t>
                      </a:r>
                      <a:endParaRPr lang="en-IN" sz="1100" b="0" i="0" u="none" strike="noStrike" dirty="0">
                        <a:solidFill>
                          <a:srgbClr val="000000"/>
                        </a:solidFill>
                        <a:effectLst/>
                        <a:latin typeface="Cambria" panose="02040503050406030204" pitchFamily="18" charset="0"/>
                        <a:ea typeface="Cambria" panose="02040503050406030204" pitchFamily="18" charset="0"/>
                      </a:endParaRPr>
                    </a:p>
                  </a:txBody>
                  <a:tcPr marL="6350" marR="6350" marT="6350" marB="0" anchor="ctr">
                    <a:lnL w="12700" cap="flat" cmpd="sng" algn="ctr">
                      <a:solidFill>
                        <a:schemeClr val="bg1"/>
                      </a:solidFill>
                      <a:prstDash val="solid"/>
                      <a:round/>
                      <a:headEnd type="none" w="med" len="med"/>
                      <a:tailEnd type="none" w="med" len="med"/>
                    </a:lnL>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557235028"/>
                  </a:ext>
                </a:extLst>
              </a:tr>
              <a:tr h="181957">
                <a:tc>
                  <a:txBody>
                    <a:bodyPr/>
                    <a:lstStyle/>
                    <a:p>
                      <a:pPr marL="285750" indent="-285750" algn="l" fontAlgn="b">
                        <a:buFont typeface="Wingdings" panose="05000000000000000000" pitchFamily="2" charset="2"/>
                        <a:buChar char="Ø"/>
                      </a:pPr>
                      <a:r>
                        <a:rPr lang="en-US" sz="1100" b="0" i="0" u="none" strike="noStrike" dirty="0">
                          <a:solidFill>
                            <a:srgbClr val="0070C0"/>
                          </a:solidFill>
                          <a:effectLst/>
                          <a:latin typeface="Cambria" panose="02040503050406030204" pitchFamily="18" charset="0"/>
                          <a:ea typeface="Cambria" panose="02040503050406030204" pitchFamily="18" charset="0"/>
                          <a:hlinkClick r:id="rId10" action="ppaction://hlinksldjump">
                            <a:extLst>
                              <a:ext uri="{A12FA001-AC4F-418D-AE19-62706E023703}">
                                <ahyp:hlinkClr xmlns:ahyp="http://schemas.microsoft.com/office/drawing/2018/hyperlinkcolor" val="tx"/>
                              </a:ext>
                            </a:extLst>
                          </a:hlinkClick>
                        </a:rPr>
                        <a:t>SageOne Flagship Growth OE Fund </a:t>
                      </a:r>
                      <a:endParaRPr lang="en-US" sz="1100" b="0" i="0" u="none" strike="noStrike" dirty="0">
                        <a:solidFill>
                          <a:srgbClr val="0070C0"/>
                        </a:solidFill>
                        <a:effectLst/>
                        <a:latin typeface="Cambria" panose="02040503050406030204" pitchFamily="18" charset="0"/>
                        <a:ea typeface="Cambria" panose="02040503050406030204" pitchFamily="18" charset="0"/>
                      </a:endParaRPr>
                    </a:p>
                  </a:txBody>
                  <a:tcPr marL="360000" marR="6350" marT="6350" marB="0" anchor="ctr">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solidFill>
                  </a:tcPr>
                </a:tc>
                <a:tc>
                  <a:txBody>
                    <a:bodyPr/>
                    <a:lstStyle/>
                    <a:p>
                      <a:pPr algn="ctr" fontAlgn="b"/>
                      <a:r>
                        <a:rPr lang="en-US" sz="1100" b="0" i="0" u="none" strike="noStrike" dirty="0">
                          <a:solidFill>
                            <a:srgbClr val="000000"/>
                          </a:solidFill>
                          <a:effectLst/>
                          <a:latin typeface="Cambria" panose="02040503050406030204" pitchFamily="18" charset="0"/>
                          <a:ea typeface="Cambria" panose="02040503050406030204" pitchFamily="18" charset="0"/>
                        </a:rPr>
                        <a:t>49</a:t>
                      </a:r>
                      <a:endParaRPr lang="en-IN" sz="1100" b="0" i="0" u="none" strike="noStrike" dirty="0">
                        <a:solidFill>
                          <a:srgbClr val="000000"/>
                        </a:solidFill>
                        <a:effectLst/>
                        <a:latin typeface="Cambria" panose="02040503050406030204" pitchFamily="18" charset="0"/>
                        <a:ea typeface="Cambria" panose="02040503050406030204" pitchFamily="18" charset="0"/>
                      </a:endParaRPr>
                    </a:p>
                  </a:txBody>
                  <a:tcPr marL="6350" marR="6350" marT="6350" marB="0" anchor="ctr">
                    <a:lnL w="12700" cap="flat" cmpd="sng" algn="ctr">
                      <a:solidFill>
                        <a:schemeClr val="bg1"/>
                      </a:solidFill>
                      <a:prstDash val="solid"/>
                      <a:round/>
                      <a:headEnd type="none" w="med" len="med"/>
                      <a:tailEnd type="none" w="med" len="med"/>
                    </a:lnL>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solidFill>
                  </a:tcPr>
                </a:tc>
                <a:extLst>
                  <a:ext uri="{0D108BD9-81ED-4DB2-BD59-A6C34878D82A}">
                    <a16:rowId xmlns:a16="http://schemas.microsoft.com/office/drawing/2014/main" val="3785208689"/>
                  </a:ext>
                </a:extLst>
              </a:tr>
              <a:tr h="181957">
                <a:tc>
                  <a:txBody>
                    <a:bodyPr/>
                    <a:lstStyle/>
                    <a:p>
                      <a:pPr marL="285750" indent="-285750" algn="l" fontAlgn="b">
                        <a:buFont typeface="Wingdings" panose="05000000000000000000" pitchFamily="2" charset="2"/>
                        <a:buChar char="Ø"/>
                      </a:pPr>
                      <a:r>
                        <a:rPr lang="en-US" sz="1100" b="0" i="0" u="none" strike="noStrike" dirty="0">
                          <a:solidFill>
                            <a:srgbClr val="0070C0"/>
                          </a:solidFill>
                          <a:effectLst/>
                          <a:latin typeface="Cambria" panose="02040503050406030204" pitchFamily="18" charset="0"/>
                          <a:ea typeface="Cambria" panose="02040503050406030204" pitchFamily="18" charset="0"/>
                          <a:hlinkClick r:id="rId6" action="ppaction://hlinksldjump">
                            <a:extLst>
                              <a:ext uri="{A12FA001-AC4F-418D-AE19-62706E023703}">
                                <ahyp:hlinkClr xmlns:ahyp="http://schemas.microsoft.com/office/drawing/2018/hyperlinkcolor" val="tx"/>
                              </a:ext>
                            </a:extLst>
                          </a:hlinkClick>
                        </a:rPr>
                        <a:t>Alchemy Leaders of Tomorrow Fund</a:t>
                      </a:r>
                      <a:endParaRPr lang="en-US" sz="1100" b="0" i="0" u="none" strike="noStrike" dirty="0">
                        <a:solidFill>
                          <a:srgbClr val="0070C0"/>
                        </a:solidFill>
                        <a:effectLst/>
                        <a:latin typeface="Cambria" panose="02040503050406030204" pitchFamily="18" charset="0"/>
                        <a:ea typeface="Cambria" panose="02040503050406030204" pitchFamily="18" charset="0"/>
                      </a:endParaRPr>
                    </a:p>
                  </a:txBody>
                  <a:tcPr marL="360000" marR="6350" marT="6350" marB="0" anchor="ctr">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85000"/>
                      </a:schemeClr>
                    </a:solidFill>
                  </a:tcPr>
                </a:tc>
                <a:tc>
                  <a:txBody>
                    <a:bodyPr/>
                    <a:lstStyle/>
                    <a:p>
                      <a:pPr algn="ctr" fontAlgn="b"/>
                      <a:r>
                        <a:rPr lang="en-IN" sz="1100" b="0" i="0" u="none" strike="noStrike" dirty="0">
                          <a:solidFill>
                            <a:srgbClr val="000000"/>
                          </a:solidFill>
                          <a:effectLst/>
                          <a:latin typeface="Cambria" panose="02040503050406030204" pitchFamily="18" charset="0"/>
                          <a:ea typeface="Cambria" panose="02040503050406030204" pitchFamily="18" charset="0"/>
                        </a:rPr>
                        <a:t>50</a:t>
                      </a:r>
                    </a:p>
                  </a:txBody>
                  <a:tcPr marL="6350" marR="6350" marT="6350" marB="0" anchor="ctr">
                    <a:lnL w="12700" cap="flat" cmpd="sng" algn="ctr">
                      <a:solidFill>
                        <a:schemeClr val="bg1"/>
                      </a:solidFill>
                      <a:prstDash val="solid"/>
                      <a:round/>
                      <a:headEnd type="none" w="med" len="med"/>
                      <a:tailEnd type="none" w="med" len="med"/>
                    </a:lnL>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2170897488"/>
                  </a:ext>
                </a:extLst>
              </a:tr>
              <a:tr h="181957">
                <a:tc>
                  <a:txBody>
                    <a:bodyPr/>
                    <a:lstStyle/>
                    <a:p>
                      <a:pPr marL="285750" indent="-285750" algn="l" fontAlgn="b">
                        <a:buFont typeface="Wingdings" panose="05000000000000000000" pitchFamily="2" charset="2"/>
                        <a:buChar char="Ø"/>
                      </a:pPr>
                      <a:r>
                        <a:rPr lang="en-US" sz="1100" b="0" i="0" u="none" strike="noStrike" dirty="0">
                          <a:solidFill>
                            <a:srgbClr val="0070C0"/>
                          </a:solidFill>
                          <a:effectLst/>
                          <a:latin typeface="Cambria" panose="02040503050406030204" pitchFamily="18" charset="0"/>
                          <a:ea typeface="Cambria" panose="02040503050406030204" pitchFamily="18" charset="0"/>
                          <a:hlinkClick r:id="rId11" action="ppaction://hlinksldjump"/>
                        </a:rPr>
                        <a:t>Alchemy Long Term Ventures Fund 3</a:t>
                      </a:r>
                      <a:endParaRPr lang="en-US" sz="1100" b="0" i="0" u="none" strike="noStrike" dirty="0">
                        <a:solidFill>
                          <a:srgbClr val="0070C0"/>
                        </a:solidFill>
                        <a:effectLst/>
                        <a:latin typeface="Cambria" panose="02040503050406030204" pitchFamily="18" charset="0"/>
                        <a:ea typeface="Cambria" panose="02040503050406030204" pitchFamily="18" charset="0"/>
                      </a:endParaRPr>
                    </a:p>
                  </a:txBody>
                  <a:tcPr marL="360000" marR="6350" marT="6350" marB="0" anchor="ctr">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solidFill>
                  </a:tcPr>
                </a:tc>
                <a:tc>
                  <a:txBody>
                    <a:bodyPr/>
                    <a:lstStyle/>
                    <a:p>
                      <a:pPr algn="ctr" fontAlgn="b"/>
                      <a:r>
                        <a:rPr lang="en-IN" sz="1100" b="0" i="0" u="none" strike="noStrike" dirty="0">
                          <a:solidFill>
                            <a:srgbClr val="000000"/>
                          </a:solidFill>
                          <a:effectLst/>
                          <a:latin typeface="Cambria" panose="02040503050406030204" pitchFamily="18" charset="0"/>
                          <a:ea typeface="Cambria" panose="02040503050406030204" pitchFamily="18" charset="0"/>
                        </a:rPr>
                        <a:t>51</a:t>
                      </a:r>
                    </a:p>
                  </a:txBody>
                  <a:tcPr marL="6350" marR="6350" marT="6350" marB="0" anchor="ctr">
                    <a:lnL w="12700" cap="flat" cmpd="sng" algn="ctr">
                      <a:solidFill>
                        <a:schemeClr val="bg1"/>
                      </a:solidFill>
                      <a:prstDash val="solid"/>
                      <a:round/>
                      <a:headEnd type="none" w="med" len="med"/>
                      <a:tailEnd type="none" w="med" len="med"/>
                    </a:lnL>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solidFill>
                  </a:tcPr>
                </a:tc>
                <a:extLst>
                  <a:ext uri="{0D108BD9-81ED-4DB2-BD59-A6C34878D82A}">
                    <a16:rowId xmlns:a16="http://schemas.microsoft.com/office/drawing/2014/main" val="289077120"/>
                  </a:ext>
                </a:extLst>
              </a:tr>
              <a:tr h="181957">
                <a:tc>
                  <a:txBody>
                    <a:bodyPr/>
                    <a:lstStyle/>
                    <a:p>
                      <a:pPr marL="285750" indent="-285750" algn="l" fontAlgn="b">
                        <a:buFont typeface="Wingdings" panose="05000000000000000000" pitchFamily="2" charset="2"/>
                        <a:buChar char="Ø"/>
                      </a:pPr>
                      <a:r>
                        <a:rPr lang="en-US" sz="1100" b="0" i="0" u="none" strike="noStrike" dirty="0">
                          <a:solidFill>
                            <a:srgbClr val="0070C0"/>
                          </a:solidFill>
                          <a:effectLst/>
                          <a:latin typeface="Cambria" panose="02040503050406030204" pitchFamily="18" charset="0"/>
                          <a:ea typeface="Cambria" panose="02040503050406030204" pitchFamily="18" charset="0"/>
                          <a:hlinkClick r:id="rId12" action="ppaction://hlinksldjump">
                            <a:extLst>
                              <a:ext uri="{A12FA001-AC4F-418D-AE19-62706E023703}">
                                <ahyp:hlinkClr xmlns:ahyp="http://schemas.microsoft.com/office/drawing/2018/hyperlinkcolor" val="tx"/>
                              </a:ext>
                            </a:extLst>
                          </a:hlinkClick>
                        </a:rPr>
                        <a:t>Karma Capital Jasmine Fund</a:t>
                      </a:r>
                      <a:endParaRPr lang="en-US" sz="1100" b="0" i="0" u="none" strike="noStrike" dirty="0">
                        <a:solidFill>
                          <a:srgbClr val="0070C0"/>
                        </a:solidFill>
                        <a:effectLst/>
                        <a:latin typeface="Cambria" panose="02040503050406030204" pitchFamily="18" charset="0"/>
                        <a:ea typeface="Cambria" panose="02040503050406030204" pitchFamily="18" charset="0"/>
                      </a:endParaRPr>
                    </a:p>
                  </a:txBody>
                  <a:tcPr marL="360000" marR="6350" marT="6350" marB="0" anchor="ctr">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85000"/>
                      </a:schemeClr>
                    </a:solidFill>
                  </a:tcPr>
                </a:tc>
                <a:tc>
                  <a:txBody>
                    <a:bodyPr/>
                    <a:lstStyle/>
                    <a:p>
                      <a:pPr algn="ctr" fontAlgn="b"/>
                      <a:r>
                        <a:rPr lang="en-IN" sz="1100" b="0" i="0" u="none" strike="noStrike" dirty="0">
                          <a:solidFill>
                            <a:srgbClr val="000000"/>
                          </a:solidFill>
                          <a:effectLst/>
                          <a:latin typeface="Cambria" panose="02040503050406030204" pitchFamily="18" charset="0"/>
                          <a:ea typeface="Cambria" panose="02040503050406030204" pitchFamily="18" charset="0"/>
                        </a:rPr>
                        <a:t>52</a:t>
                      </a:r>
                    </a:p>
                  </a:txBody>
                  <a:tcPr marL="6350" marR="6350" marT="6350" marB="0" anchor="ctr">
                    <a:lnL w="12700" cap="flat" cmpd="sng" algn="ctr">
                      <a:solidFill>
                        <a:schemeClr val="bg1"/>
                      </a:solidFill>
                      <a:prstDash val="solid"/>
                      <a:round/>
                      <a:headEnd type="none" w="med" len="med"/>
                      <a:tailEnd type="none" w="med" len="med"/>
                    </a:lnL>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2954414662"/>
                  </a:ext>
                </a:extLst>
              </a:tr>
              <a:tr h="181957">
                <a:tc>
                  <a:txBody>
                    <a:bodyPr/>
                    <a:lstStyle/>
                    <a:p>
                      <a:pPr marL="285750" indent="-285750" algn="l" fontAlgn="b">
                        <a:buFont typeface="Wingdings" panose="05000000000000000000" pitchFamily="2" charset="2"/>
                        <a:buChar char="Ø"/>
                      </a:pPr>
                      <a:r>
                        <a:rPr lang="en-US" sz="1100" b="0" i="0" u="none" strike="noStrike" dirty="0">
                          <a:solidFill>
                            <a:srgbClr val="0070C0"/>
                          </a:solidFill>
                          <a:effectLst/>
                          <a:latin typeface="Cambria" panose="02040503050406030204" pitchFamily="18" charset="0"/>
                          <a:ea typeface="Cambria" panose="02040503050406030204" pitchFamily="18" charset="0"/>
                          <a:hlinkClick r:id="rId13" action="ppaction://hlinksldjump"/>
                        </a:rPr>
                        <a:t>Emkay Emerging Stars Fund Series 7</a:t>
                      </a:r>
                      <a:endParaRPr lang="en-US" sz="1100" b="0" i="0" u="none" strike="noStrike" dirty="0">
                        <a:solidFill>
                          <a:srgbClr val="0070C0"/>
                        </a:solidFill>
                        <a:effectLst/>
                        <a:latin typeface="Cambria" panose="02040503050406030204" pitchFamily="18" charset="0"/>
                        <a:ea typeface="Cambria" panose="02040503050406030204" pitchFamily="18" charset="0"/>
                      </a:endParaRPr>
                    </a:p>
                  </a:txBody>
                  <a:tcPr marL="360000" marR="6350" marT="6350" marB="0" anchor="ctr">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solidFill>
                  </a:tcPr>
                </a:tc>
                <a:tc>
                  <a:txBody>
                    <a:bodyPr/>
                    <a:lstStyle/>
                    <a:p>
                      <a:pPr algn="ctr" fontAlgn="b"/>
                      <a:r>
                        <a:rPr lang="en-IN" sz="1100" b="0" i="0" u="none" strike="noStrike" dirty="0">
                          <a:solidFill>
                            <a:srgbClr val="000000"/>
                          </a:solidFill>
                          <a:effectLst/>
                          <a:latin typeface="Cambria" panose="02040503050406030204" pitchFamily="18" charset="0"/>
                          <a:ea typeface="Cambria" panose="02040503050406030204" pitchFamily="18" charset="0"/>
                        </a:rPr>
                        <a:t>53</a:t>
                      </a:r>
                    </a:p>
                  </a:txBody>
                  <a:tcPr marL="6350" marR="6350" marT="6350" marB="0" anchor="ctr">
                    <a:lnL w="12700" cap="flat" cmpd="sng" algn="ctr">
                      <a:solidFill>
                        <a:schemeClr val="bg1"/>
                      </a:solidFill>
                      <a:prstDash val="solid"/>
                      <a:round/>
                      <a:headEnd type="none" w="med" len="med"/>
                      <a:tailEnd type="none" w="med" len="med"/>
                    </a:lnL>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solidFill>
                  </a:tcPr>
                </a:tc>
                <a:extLst>
                  <a:ext uri="{0D108BD9-81ED-4DB2-BD59-A6C34878D82A}">
                    <a16:rowId xmlns:a16="http://schemas.microsoft.com/office/drawing/2014/main" val="1404521774"/>
                  </a:ext>
                </a:extLst>
              </a:tr>
              <a:tr h="181957">
                <a:tc>
                  <a:txBody>
                    <a:bodyPr/>
                    <a:lstStyle/>
                    <a:p>
                      <a:pPr marL="285750" indent="-285750" algn="l" fontAlgn="b">
                        <a:buFont typeface="Wingdings" panose="05000000000000000000" pitchFamily="2" charset="2"/>
                        <a:buChar char="Ø"/>
                      </a:pPr>
                      <a:r>
                        <a:rPr lang="en-US" sz="1100" b="0" i="0" u="none" strike="noStrike" dirty="0">
                          <a:solidFill>
                            <a:srgbClr val="0070C0"/>
                          </a:solidFill>
                          <a:effectLst/>
                          <a:latin typeface="Cambria" panose="02040503050406030204" pitchFamily="18" charset="0"/>
                          <a:ea typeface="Cambria" panose="02040503050406030204" pitchFamily="18" charset="0"/>
                          <a:hlinkClick r:id="rId14" action="ppaction://hlinksldjump"/>
                        </a:rPr>
                        <a:t>Vedartha India Opportunities Fund – Series I</a:t>
                      </a:r>
                      <a:endParaRPr lang="en-US" sz="1100" b="0" i="0" u="none" strike="noStrike" dirty="0">
                        <a:solidFill>
                          <a:srgbClr val="0070C0"/>
                        </a:solidFill>
                        <a:effectLst/>
                        <a:latin typeface="Cambria" panose="02040503050406030204" pitchFamily="18" charset="0"/>
                        <a:ea typeface="Cambria" panose="02040503050406030204" pitchFamily="18" charset="0"/>
                      </a:endParaRPr>
                    </a:p>
                  </a:txBody>
                  <a:tcPr marL="360000" marR="6350" marT="6350" marB="0" anchor="ctr">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85000"/>
                      </a:schemeClr>
                    </a:solidFill>
                  </a:tcPr>
                </a:tc>
                <a:tc>
                  <a:txBody>
                    <a:bodyPr/>
                    <a:lstStyle/>
                    <a:p>
                      <a:pPr algn="ctr" fontAlgn="b"/>
                      <a:r>
                        <a:rPr lang="en-IN" sz="1100" b="0" i="0" u="none" strike="noStrike" dirty="0">
                          <a:solidFill>
                            <a:srgbClr val="000000"/>
                          </a:solidFill>
                          <a:effectLst/>
                          <a:latin typeface="Cambria" panose="02040503050406030204" pitchFamily="18" charset="0"/>
                          <a:ea typeface="Cambria" panose="02040503050406030204" pitchFamily="18" charset="0"/>
                        </a:rPr>
                        <a:t>54</a:t>
                      </a:r>
                    </a:p>
                  </a:txBody>
                  <a:tcPr marL="6350" marR="6350" marT="6350" marB="0" anchor="ctr">
                    <a:lnL w="12700" cap="flat" cmpd="sng" algn="ctr">
                      <a:solidFill>
                        <a:schemeClr val="bg1"/>
                      </a:solidFill>
                      <a:prstDash val="solid"/>
                      <a:round/>
                      <a:headEnd type="none" w="med" len="med"/>
                      <a:tailEnd type="none" w="med" len="med"/>
                    </a:lnL>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856806249"/>
                  </a:ext>
                </a:extLst>
              </a:tr>
              <a:tr h="181957">
                <a:tc>
                  <a:txBody>
                    <a:bodyPr/>
                    <a:lstStyle/>
                    <a:p>
                      <a:pPr marL="285750" indent="-285750" algn="l" fontAlgn="b">
                        <a:buFont typeface="Arial" panose="020B0604020202020204" pitchFamily="34" charset="0"/>
                        <a:buChar char="•"/>
                      </a:pPr>
                      <a:r>
                        <a:rPr lang="en-IN" sz="1100" b="0" i="0" u="none" strike="noStrike" dirty="0">
                          <a:solidFill>
                            <a:srgbClr val="000000"/>
                          </a:solidFill>
                          <a:effectLst/>
                          <a:latin typeface="Cambria" panose="02040503050406030204" pitchFamily="18" charset="0"/>
                          <a:ea typeface="Cambria" panose="02040503050406030204" pitchFamily="18" charset="0"/>
                        </a:rPr>
                        <a:t>Private Equity/ Venture Capital Fund</a:t>
                      </a:r>
                    </a:p>
                  </a:txBody>
                  <a:tcPr marL="360000" marR="6350" marT="6350" marB="0" anchor="ctr">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solidFill>
                  </a:tcPr>
                </a:tc>
                <a:tc>
                  <a:txBody>
                    <a:bodyPr/>
                    <a:lstStyle/>
                    <a:p>
                      <a:pPr algn="ctr" fontAlgn="b"/>
                      <a:endParaRPr lang="en-IN" sz="1100" b="0" i="0" u="none" strike="noStrike" dirty="0">
                        <a:solidFill>
                          <a:srgbClr val="000000"/>
                        </a:solidFill>
                        <a:effectLst/>
                        <a:latin typeface="Cambria" panose="02040503050406030204" pitchFamily="18" charset="0"/>
                        <a:ea typeface="Cambria" panose="02040503050406030204" pitchFamily="18" charset="0"/>
                      </a:endParaRPr>
                    </a:p>
                  </a:txBody>
                  <a:tcPr marL="6350" marR="6350" marT="6350" marB="0" anchor="ctr">
                    <a:lnL w="12700" cap="flat" cmpd="sng" algn="ctr">
                      <a:solidFill>
                        <a:schemeClr val="bg1"/>
                      </a:solidFill>
                      <a:prstDash val="solid"/>
                      <a:round/>
                      <a:headEnd type="none" w="med" len="med"/>
                      <a:tailEnd type="none" w="med" len="med"/>
                    </a:lnL>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solidFill>
                  </a:tcPr>
                </a:tc>
                <a:extLst>
                  <a:ext uri="{0D108BD9-81ED-4DB2-BD59-A6C34878D82A}">
                    <a16:rowId xmlns:a16="http://schemas.microsoft.com/office/drawing/2014/main" val="1859578235"/>
                  </a:ext>
                </a:extLst>
              </a:tr>
              <a:tr h="181957">
                <a:tc>
                  <a:txBody>
                    <a:bodyPr/>
                    <a:lstStyle/>
                    <a:p>
                      <a:pPr marL="285750" marR="0" lvl="0" indent="-285750" algn="l" defTabSz="914400" rtl="0" eaLnBrk="1" fontAlgn="b" latinLnBrk="0" hangingPunct="1">
                        <a:lnSpc>
                          <a:spcPct val="100000"/>
                        </a:lnSpc>
                        <a:spcBef>
                          <a:spcPts val="0"/>
                        </a:spcBef>
                        <a:spcAft>
                          <a:spcPts val="0"/>
                        </a:spcAft>
                        <a:buClrTx/>
                        <a:buSzTx/>
                        <a:buFont typeface="Wingdings" panose="05000000000000000000" pitchFamily="2" charset="2"/>
                        <a:buChar char="Ø"/>
                        <a:tabLst/>
                        <a:defRPr/>
                      </a:pPr>
                      <a:r>
                        <a:rPr lang="en-US" sz="1100" b="0" i="0" u="none" strike="noStrike" kern="1200" dirty="0">
                          <a:solidFill>
                            <a:srgbClr val="0070C0"/>
                          </a:solidFill>
                          <a:effectLst/>
                          <a:latin typeface="Cambria" panose="02040503050406030204" pitchFamily="18" charset="0"/>
                          <a:ea typeface="Cambria" panose="02040503050406030204" pitchFamily="18" charset="0"/>
                          <a:cs typeface="+mn-cs"/>
                          <a:hlinkClick r:id="rId15" action="ppaction://hlinksldjump"/>
                        </a:rPr>
                        <a:t>Carnelian Private Growth &amp; Innovation Fund</a:t>
                      </a:r>
                      <a:endParaRPr lang="en-US" sz="1100" b="0" i="0" u="none" strike="noStrike" kern="1200" dirty="0">
                        <a:solidFill>
                          <a:srgbClr val="0070C0"/>
                        </a:solidFill>
                        <a:effectLst/>
                        <a:latin typeface="Cambria" panose="02040503050406030204" pitchFamily="18" charset="0"/>
                        <a:ea typeface="Cambria" panose="02040503050406030204" pitchFamily="18" charset="0"/>
                        <a:cs typeface="+mn-cs"/>
                      </a:endParaRPr>
                    </a:p>
                  </a:txBody>
                  <a:tcPr marL="360000" marR="6350" marT="6350" marB="0" anchor="ctr">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85000"/>
                      </a:schemeClr>
                    </a:solidFill>
                  </a:tcPr>
                </a:tc>
                <a:tc>
                  <a:txBody>
                    <a:bodyPr/>
                    <a:lstStyle/>
                    <a:p>
                      <a:pPr algn="ctr" fontAlgn="b"/>
                      <a:r>
                        <a:rPr lang="en-IN" sz="1100" b="0" i="0" u="none" strike="noStrike" dirty="0">
                          <a:solidFill>
                            <a:srgbClr val="000000"/>
                          </a:solidFill>
                          <a:effectLst/>
                          <a:latin typeface="Cambria" panose="02040503050406030204" pitchFamily="18" charset="0"/>
                          <a:ea typeface="Cambria" panose="02040503050406030204" pitchFamily="18" charset="0"/>
                        </a:rPr>
                        <a:t>55</a:t>
                      </a:r>
                    </a:p>
                  </a:txBody>
                  <a:tcPr marL="6350" marR="6350" marT="6350" marB="0" anchor="ctr">
                    <a:lnL w="12700" cap="flat" cmpd="sng" algn="ctr">
                      <a:solidFill>
                        <a:schemeClr val="bg1"/>
                      </a:solidFill>
                      <a:prstDash val="solid"/>
                      <a:round/>
                      <a:headEnd type="none" w="med" len="med"/>
                      <a:tailEnd type="none" w="med" len="med"/>
                    </a:lnL>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576482552"/>
                  </a:ext>
                </a:extLst>
              </a:tr>
              <a:tr h="181957">
                <a:tc>
                  <a:txBody>
                    <a:bodyPr/>
                    <a:lstStyle/>
                    <a:p>
                      <a:pPr marL="285750" marR="0" lvl="0" indent="-285750" algn="l" defTabSz="914400" rtl="0" eaLnBrk="1" fontAlgn="b" latinLnBrk="0" hangingPunct="1">
                        <a:lnSpc>
                          <a:spcPct val="100000"/>
                        </a:lnSpc>
                        <a:spcBef>
                          <a:spcPts val="0"/>
                        </a:spcBef>
                        <a:spcAft>
                          <a:spcPts val="0"/>
                        </a:spcAft>
                        <a:buClrTx/>
                        <a:buSzTx/>
                        <a:buFont typeface="Wingdings" panose="05000000000000000000" pitchFamily="2" charset="2"/>
                        <a:buChar char="Ø"/>
                        <a:tabLst/>
                        <a:defRPr/>
                      </a:pPr>
                      <a:r>
                        <a:rPr lang="en-US" sz="1100" b="0" i="0" u="none" strike="noStrike" kern="1200" dirty="0">
                          <a:solidFill>
                            <a:srgbClr val="0070C0"/>
                          </a:solidFill>
                          <a:effectLst/>
                          <a:latin typeface="Cambria" panose="02040503050406030204" pitchFamily="18" charset="0"/>
                          <a:ea typeface="Cambria" panose="02040503050406030204" pitchFamily="18" charset="0"/>
                          <a:cs typeface="+mn-cs"/>
                          <a:hlinkClick r:id="rId16" action="ppaction://hlinksldjump"/>
                        </a:rPr>
                        <a:t>InCred Growth Partners Fund II</a:t>
                      </a:r>
                      <a:endParaRPr lang="en-US" sz="1100" b="0" i="0" u="none" strike="noStrike" kern="1200" dirty="0">
                        <a:solidFill>
                          <a:srgbClr val="0070C0"/>
                        </a:solidFill>
                        <a:effectLst/>
                        <a:latin typeface="Cambria" panose="02040503050406030204" pitchFamily="18" charset="0"/>
                        <a:ea typeface="Cambria" panose="02040503050406030204" pitchFamily="18" charset="0"/>
                        <a:cs typeface="+mn-cs"/>
                      </a:endParaRPr>
                    </a:p>
                  </a:txBody>
                  <a:tcPr marL="360000" marR="6350" marT="6350" marB="0" anchor="ctr">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solidFill>
                  </a:tcPr>
                </a:tc>
                <a:tc>
                  <a:txBody>
                    <a:bodyPr/>
                    <a:lstStyle/>
                    <a:p>
                      <a:pPr algn="ctr" fontAlgn="b"/>
                      <a:r>
                        <a:rPr lang="en-US" sz="1100" b="0" i="0" u="none" strike="noStrike" dirty="0">
                          <a:solidFill>
                            <a:srgbClr val="000000"/>
                          </a:solidFill>
                          <a:effectLst/>
                          <a:latin typeface="Cambria" panose="02040503050406030204" pitchFamily="18" charset="0"/>
                          <a:ea typeface="Cambria" panose="02040503050406030204" pitchFamily="18" charset="0"/>
                        </a:rPr>
                        <a:t>56</a:t>
                      </a:r>
                      <a:endParaRPr lang="en-IN" sz="1100" b="0" i="0" u="none" strike="noStrike" dirty="0">
                        <a:solidFill>
                          <a:srgbClr val="000000"/>
                        </a:solidFill>
                        <a:effectLst/>
                        <a:latin typeface="Cambria" panose="02040503050406030204" pitchFamily="18" charset="0"/>
                        <a:ea typeface="Cambria" panose="02040503050406030204" pitchFamily="18" charset="0"/>
                      </a:endParaRPr>
                    </a:p>
                  </a:txBody>
                  <a:tcPr marL="6350" marR="6350" marT="6350" marB="0" anchor="ctr">
                    <a:lnL w="12700" cap="flat" cmpd="sng" algn="ctr">
                      <a:solidFill>
                        <a:schemeClr val="bg1"/>
                      </a:solidFill>
                      <a:prstDash val="solid"/>
                      <a:round/>
                      <a:headEnd type="none" w="med" len="med"/>
                      <a:tailEnd type="none" w="med" len="med"/>
                    </a:lnL>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solidFill>
                  </a:tcPr>
                </a:tc>
                <a:extLst>
                  <a:ext uri="{0D108BD9-81ED-4DB2-BD59-A6C34878D82A}">
                    <a16:rowId xmlns:a16="http://schemas.microsoft.com/office/drawing/2014/main" val="4288116477"/>
                  </a:ext>
                </a:extLst>
              </a:tr>
              <a:tr h="181957">
                <a:tc>
                  <a:txBody>
                    <a:bodyPr/>
                    <a:lstStyle/>
                    <a:p>
                      <a:pPr marL="285750" marR="0" lvl="0" indent="-285750" algn="l" defTabSz="914400" rtl="0" eaLnBrk="1" fontAlgn="b" latinLnBrk="0" hangingPunct="1">
                        <a:lnSpc>
                          <a:spcPct val="100000"/>
                        </a:lnSpc>
                        <a:spcBef>
                          <a:spcPts val="0"/>
                        </a:spcBef>
                        <a:spcAft>
                          <a:spcPts val="0"/>
                        </a:spcAft>
                        <a:buClrTx/>
                        <a:buSzTx/>
                        <a:buFont typeface="Wingdings" panose="05000000000000000000" pitchFamily="2" charset="2"/>
                        <a:buChar char="Ø"/>
                        <a:tabLst/>
                        <a:defRPr/>
                      </a:pPr>
                      <a:r>
                        <a:rPr lang="en-US" sz="1100" b="0" i="0" u="none" strike="noStrike" kern="1200" dirty="0">
                          <a:solidFill>
                            <a:srgbClr val="0070C0"/>
                          </a:solidFill>
                          <a:effectLst/>
                          <a:latin typeface="Cambria" panose="02040503050406030204" pitchFamily="18" charset="0"/>
                          <a:ea typeface="Cambria" panose="02040503050406030204" pitchFamily="18" charset="0"/>
                          <a:cs typeface="+mn-cs"/>
                          <a:hlinkClick r:id="rId17" action="ppaction://hlinksldjump"/>
                        </a:rPr>
                        <a:t>360 One Early-Stage Fund Series – I</a:t>
                      </a:r>
                      <a:endParaRPr lang="en-US" sz="1100" b="0" i="0" u="none" strike="noStrike" kern="1200" dirty="0">
                        <a:solidFill>
                          <a:srgbClr val="0070C0"/>
                        </a:solidFill>
                        <a:effectLst/>
                        <a:latin typeface="Cambria" panose="02040503050406030204" pitchFamily="18" charset="0"/>
                        <a:ea typeface="Cambria" panose="02040503050406030204" pitchFamily="18" charset="0"/>
                        <a:cs typeface="+mn-cs"/>
                      </a:endParaRPr>
                    </a:p>
                  </a:txBody>
                  <a:tcPr marL="360000" marR="6350" marT="6350" marB="0" anchor="ctr">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DBDBDB"/>
                    </a:solidFill>
                  </a:tcPr>
                </a:tc>
                <a:tc>
                  <a:txBody>
                    <a:bodyPr/>
                    <a:lstStyle/>
                    <a:p>
                      <a:pPr algn="ctr" fontAlgn="b"/>
                      <a:r>
                        <a:rPr lang="en-IN" sz="1100" b="0" i="0" u="none" strike="noStrike" dirty="0">
                          <a:solidFill>
                            <a:srgbClr val="000000"/>
                          </a:solidFill>
                          <a:effectLst/>
                          <a:latin typeface="Cambria" panose="02040503050406030204" pitchFamily="18" charset="0"/>
                          <a:ea typeface="Cambria" panose="02040503050406030204" pitchFamily="18" charset="0"/>
                        </a:rPr>
                        <a:t>57</a:t>
                      </a:r>
                    </a:p>
                  </a:txBody>
                  <a:tcPr marL="6350" marR="6350" marT="6350" marB="0" anchor="ctr">
                    <a:lnL w="12700" cap="flat" cmpd="sng" algn="ctr">
                      <a:solidFill>
                        <a:schemeClr val="bg1"/>
                      </a:solidFill>
                      <a:prstDash val="solid"/>
                      <a:round/>
                      <a:headEnd type="none" w="med" len="med"/>
                      <a:tailEnd type="none" w="med" len="med"/>
                    </a:lnL>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DBDBDB"/>
                    </a:solidFill>
                  </a:tcPr>
                </a:tc>
                <a:extLst>
                  <a:ext uri="{0D108BD9-81ED-4DB2-BD59-A6C34878D82A}">
                    <a16:rowId xmlns:a16="http://schemas.microsoft.com/office/drawing/2014/main" val="372550466"/>
                  </a:ext>
                </a:extLst>
              </a:tr>
              <a:tr h="181957">
                <a:tc>
                  <a:txBody>
                    <a:bodyPr/>
                    <a:lstStyle/>
                    <a:p>
                      <a:pPr marL="285750" indent="-285750" algn="l" defTabSz="914400" rtl="0" eaLnBrk="1" fontAlgn="b" latinLnBrk="0" hangingPunct="1">
                        <a:buFont typeface="Wingdings" panose="05000000000000000000" pitchFamily="2" charset="2"/>
                        <a:buChar char="Ø"/>
                      </a:pPr>
                      <a:r>
                        <a:rPr lang="en-US" sz="1100" b="0" i="0" u="none" strike="noStrike" kern="1200" dirty="0">
                          <a:solidFill>
                            <a:srgbClr val="0070C0"/>
                          </a:solidFill>
                          <a:effectLst/>
                          <a:latin typeface="Cambria" panose="02040503050406030204" pitchFamily="18" charset="0"/>
                          <a:ea typeface="Cambria" panose="02040503050406030204" pitchFamily="18" charset="0"/>
                          <a:cs typeface="+mn-cs"/>
                          <a:hlinkClick r:id="rId18" action="ppaction://hlinksldjump"/>
                        </a:rPr>
                        <a:t>Campus Fund III</a:t>
                      </a:r>
                      <a:endParaRPr lang="en-US" sz="1100" b="0" i="0" u="none" strike="noStrike" kern="1200" dirty="0">
                        <a:solidFill>
                          <a:srgbClr val="0070C0"/>
                        </a:solidFill>
                        <a:effectLst/>
                        <a:latin typeface="Cambria" panose="02040503050406030204" pitchFamily="18" charset="0"/>
                        <a:ea typeface="Cambria" panose="02040503050406030204" pitchFamily="18" charset="0"/>
                        <a:cs typeface="+mn-cs"/>
                      </a:endParaRPr>
                    </a:p>
                  </a:txBody>
                  <a:tcPr marL="360000" marR="6350" marT="6350" marB="0" anchor="ctr">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solidFill>
                  </a:tcPr>
                </a:tc>
                <a:tc>
                  <a:txBody>
                    <a:bodyPr/>
                    <a:lstStyle/>
                    <a:p>
                      <a:pPr algn="ctr" fontAlgn="b"/>
                      <a:r>
                        <a:rPr lang="en-US" sz="1100" b="0" i="0" u="none" strike="noStrike" dirty="0">
                          <a:solidFill>
                            <a:srgbClr val="000000"/>
                          </a:solidFill>
                          <a:effectLst/>
                          <a:latin typeface="Cambria" panose="02040503050406030204" pitchFamily="18" charset="0"/>
                          <a:ea typeface="Cambria" panose="02040503050406030204" pitchFamily="18" charset="0"/>
                        </a:rPr>
                        <a:t>58</a:t>
                      </a:r>
                      <a:endParaRPr lang="en-IN" sz="1100" b="0" i="0" u="none" strike="noStrike" dirty="0">
                        <a:solidFill>
                          <a:srgbClr val="000000"/>
                        </a:solidFill>
                        <a:effectLst/>
                        <a:latin typeface="Cambria" panose="02040503050406030204" pitchFamily="18" charset="0"/>
                        <a:ea typeface="Cambria" panose="02040503050406030204" pitchFamily="18" charset="0"/>
                      </a:endParaRPr>
                    </a:p>
                  </a:txBody>
                  <a:tcPr marL="6350" marR="6350" marT="6350" marB="0" anchor="ctr">
                    <a:lnL w="12700" cap="flat" cmpd="sng" algn="ctr">
                      <a:solidFill>
                        <a:schemeClr val="bg1"/>
                      </a:solidFill>
                      <a:prstDash val="solid"/>
                      <a:round/>
                      <a:headEnd type="none" w="med" len="med"/>
                      <a:tailEnd type="none" w="med" len="med"/>
                    </a:lnL>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solidFill>
                  </a:tcPr>
                </a:tc>
                <a:extLst>
                  <a:ext uri="{0D108BD9-81ED-4DB2-BD59-A6C34878D82A}">
                    <a16:rowId xmlns:a16="http://schemas.microsoft.com/office/drawing/2014/main" val="433428042"/>
                  </a:ext>
                </a:extLst>
              </a:tr>
              <a:tr h="181957">
                <a:tc>
                  <a:txBody>
                    <a:bodyPr/>
                    <a:lstStyle/>
                    <a:p>
                      <a:pPr marL="285750" marR="0" lvl="0" indent="-285750" algn="l" defTabSz="914400" rtl="0" eaLnBrk="1" fontAlgn="b" latinLnBrk="0" hangingPunct="1">
                        <a:lnSpc>
                          <a:spcPct val="100000"/>
                        </a:lnSpc>
                        <a:spcBef>
                          <a:spcPts val="0"/>
                        </a:spcBef>
                        <a:spcAft>
                          <a:spcPts val="0"/>
                        </a:spcAft>
                        <a:buClrTx/>
                        <a:buSzTx/>
                        <a:buFont typeface="Wingdings" panose="05000000000000000000" pitchFamily="2" charset="2"/>
                        <a:buChar char="Ø"/>
                        <a:tabLst/>
                        <a:defRPr/>
                      </a:pPr>
                      <a:r>
                        <a:rPr lang="en-US" sz="1100" b="0" i="0" u="none" strike="noStrike" dirty="0">
                          <a:solidFill>
                            <a:srgbClr val="0070C0"/>
                          </a:solidFill>
                          <a:effectLst/>
                          <a:latin typeface="Cambria" panose="02040503050406030204" pitchFamily="18" charset="0"/>
                          <a:ea typeface="Cambria" panose="02040503050406030204" pitchFamily="18" charset="0"/>
                          <a:hlinkClick r:id="rId19" action="ppaction://hlinksldjump"/>
                        </a:rPr>
                        <a:t>Value Quest S.C.A.L.E Fund II</a:t>
                      </a:r>
                      <a:endParaRPr lang="en-US" sz="1100" b="0" i="0" u="none" strike="noStrike" dirty="0">
                        <a:solidFill>
                          <a:srgbClr val="0070C0"/>
                        </a:solidFill>
                        <a:effectLst/>
                        <a:latin typeface="Cambria" panose="02040503050406030204" pitchFamily="18" charset="0"/>
                        <a:ea typeface="Cambria" panose="02040503050406030204" pitchFamily="18" charset="0"/>
                      </a:endParaRPr>
                    </a:p>
                  </a:txBody>
                  <a:tcPr marL="360000" marR="6350" marT="6350" marB="0" anchor="ctr">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85000"/>
                      </a:schemeClr>
                    </a:solidFill>
                  </a:tcPr>
                </a:tc>
                <a:tc>
                  <a:txBody>
                    <a:bodyPr/>
                    <a:lstStyle/>
                    <a:p>
                      <a:pPr algn="ctr" fontAlgn="b"/>
                      <a:r>
                        <a:rPr lang="en-US" sz="1100" b="0" i="0" u="none" strike="noStrike" dirty="0">
                          <a:solidFill>
                            <a:srgbClr val="000000"/>
                          </a:solidFill>
                          <a:effectLst/>
                          <a:latin typeface="Cambria" panose="02040503050406030204" pitchFamily="18" charset="0"/>
                          <a:ea typeface="Cambria" panose="02040503050406030204" pitchFamily="18" charset="0"/>
                        </a:rPr>
                        <a:t>59</a:t>
                      </a:r>
                      <a:endParaRPr lang="en-IN" sz="1100" b="0" i="0" u="none" strike="noStrike" dirty="0">
                        <a:solidFill>
                          <a:srgbClr val="000000"/>
                        </a:solidFill>
                        <a:effectLst/>
                        <a:latin typeface="Cambria" panose="02040503050406030204" pitchFamily="18" charset="0"/>
                        <a:ea typeface="Cambria" panose="02040503050406030204" pitchFamily="18" charset="0"/>
                      </a:endParaRPr>
                    </a:p>
                  </a:txBody>
                  <a:tcPr marL="6350" marR="6350" marT="6350" marB="0" anchor="ctr">
                    <a:lnL w="12700" cap="flat" cmpd="sng" algn="ctr">
                      <a:solidFill>
                        <a:schemeClr val="bg1"/>
                      </a:solidFill>
                      <a:prstDash val="solid"/>
                      <a:round/>
                      <a:headEnd type="none" w="med" len="med"/>
                      <a:tailEnd type="none" w="med" len="med"/>
                    </a:lnL>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559447975"/>
                  </a:ext>
                </a:extLst>
              </a:tr>
              <a:tr h="181957">
                <a:tc>
                  <a:txBody>
                    <a:bodyPr/>
                    <a:lstStyle/>
                    <a:p>
                      <a:pPr algn="l" fontAlgn="b"/>
                      <a:r>
                        <a:rPr lang="en-IN" sz="1100" b="0" i="0" u="none" strike="noStrike" dirty="0">
                          <a:solidFill>
                            <a:srgbClr val="0070C0"/>
                          </a:solidFill>
                          <a:effectLst/>
                          <a:latin typeface="Cambria" panose="02040503050406030204" pitchFamily="18" charset="0"/>
                          <a:ea typeface="Cambria" panose="02040503050406030204" pitchFamily="18" charset="0"/>
                          <a:hlinkClick r:id="rId20" action="ppaction://hlinksldjump"/>
                        </a:rPr>
                        <a:t>Direct Equity Portfolio </a:t>
                      </a:r>
                      <a:endParaRPr lang="en-IN" sz="1100" b="0" i="0" u="none" strike="noStrike" dirty="0">
                        <a:solidFill>
                          <a:srgbClr val="0070C0"/>
                        </a:solidFill>
                        <a:effectLst/>
                        <a:latin typeface="Cambria" panose="02040503050406030204" pitchFamily="18" charset="0"/>
                        <a:ea typeface="Cambria" panose="02040503050406030204" pitchFamily="18" charset="0"/>
                      </a:endParaRPr>
                    </a:p>
                  </a:txBody>
                  <a:tcPr marL="72000" marR="6350" marT="6350" marB="0" anchor="ctr">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solidFill>
                  </a:tcPr>
                </a:tc>
                <a:tc>
                  <a:txBody>
                    <a:bodyPr/>
                    <a:lstStyle/>
                    <a:p>
                      <a:pPr algn="ctr" fontAlgn="b"/>
                      <a:r>
                        <a:rPr lang="en-US" sz="1100" b="0" i="0" u="none" strike="noStrike" dirty="0">
                          <a:solidFill>
                            <a:srgbClr val="000000"/>
                          </a:solidFill>
                          <a:effectLst/>
                          <a:latin typeface="Cambria" panose="02040503050406030204" pitchFamily="18" charset="0"/>
                          <a:ea typeface="Cambria" panose="02040503050406030204" pitchFamily="18" charset="0"/>
                        </a:rPr>
                        <a:t>60</a:t>
                      </a:r>
                      <a:endParaRPr lang="en-IN" sz="1100" b="0" i="0" u="none" strike="noStrike" dirty="0">
                        <a:solidFill>
                          <a:srgbClr val="000000"/>
                        </a:solidFill>
                        <a:effectLst/>
                        <a:latin typeface="Cambria" panose="02040503050406030204" pitchFamily="18" charset="0"/>
                        <a:ea typeface="Cambria" panose="02040503050406030204" pitchFamily="18" charset="0"/>
                      </a:endParaRPr>
                    </a:p>
                  </a:txBody>
                  <a:tcPr marL="6350" marR="6350" marT="6350" marB="0" anchor="ctr">
                    <a:lnL w="12700" cap="flat" cmpd="sng" algn="ctr">
                      <a:solidFill>
                        <a:schemeClr val="bg1"/>
                      </a:solidFill>
                      <a:prstDash val="solid"/>
                      <a:round/>
                      <a:headEnd type="none" w="med" len="med"/>
                      <a:tailEnd type="none" w="med" len="med"/>
                    </a:lnL>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solidFill>
                  </a:tcPr>
                </a:tc>
                <a:extLst>
                  <a:ext uri="{0D108BD9-81ED-4DB2-BD59-A6C34878D82A}">
                    <a16:rowId xmlns:a16="http://schemas.microsoft.com/office/drawing/2014/main" val="351274786"/>
                  </a:ext>
                </a:extLst>
              </a:tr>
              <a:tr h="181957">
                <a:tc>
                  <a:txBody>
                    <a:bodyPr/>
                    <a:lstStyle/>
                    <a:p>
                      <a:pPr algn="l" fontAlgn="b"/>
                      <a:r>
                        <a:rPr lang="en-IN" sz="1100" b="0" i="0" u="none" strike="noStrike" dirty="0">
                          <a:solidFill>
                            <a:srgbClr val="0070C0"/>
                          </a:solidFill>
                          <a:effectLst/>
                          <a:latin typeface="Cambria" panose="02040503050406030204" pitchFamily="18" charset="0"/>
                          <a:ea typeface="Cambria" panose="02040503050406030204" pitchFamily="18" charset="0"/>
                          <a:hlinkClick r:id="rId21" action="ppaction://hlinksldjump">
                            <a:extLst>
                              <a:ext uri="{A12FA001-AC4F-418D-AE19-62706E023703}">
                                <ahyp:hlinkClr xmlns:ahyp="http://schemas.microsoft.com/office/drawing/2018/hyperlinkcolor" val="tx"/>
                              </a:ext>
                            </a:extLst>
                          </a:hlinkClick>
                        </a:rPr>
                        <a:t>Unlisted Equity</a:t>
                      </a:r>
                      <a:endParaRPr lang="en-IN" sz="1100" b="0" i="0" u="none" strike="noStrike" dirty="0">
                        <a:solidFill>
                          <a:srgbClr val="0070C0"/>
                        </a:solidFill>
                        <a:effectLst/>
                        <a:latin typeface="Cambria" panose="02040503050406030204" pitchFamily="18" charset="0"/>
                        <a:ea typeface="Cambria" panose="02040503050406030204" pitchFamily="18" charset="0"/>
                      </a:endParaRPr>
                    </a:p>
                  </a:txBody>
                  <a:tcPr marL="72000" marR="6350" marT="6350" marB="0" anchor="ctr">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85000"/>
                      </a:schemeClr>
                    </a:solidFill>
                  </a:tcPr>
                </a:tc>
                <a:tc>
                  <a:txBody>
                    <a:bodyPr/>
                    <a:lstStyle/>
                    <a:p>
                      <a:pPr algn="ctr" fontAlgn="b"/>
                      <a:r>
                        <a:rPr lang="en-IN" sz="1100" b="0" i="0" u="none" strike="noStrike" dirty="0">
                          <a:solidFill>
                            <a:srgbClr val="000000"/>
                          </a:solidFill>
                          <a:effectLst/>
                          <a:latin typeface="Cambria" panose="02040503050406030204" pitchFamily="18" charset="0"/>
                          <a:ea typeface="Cambria" panose="02040503050406030204" pitchFamily="18" charset="0"/>
                        </a:rPr>
                        <a:t>61-64</a:t>
                      </a:r>
                    </a:p>
                  </a:txBody>
                  <a:tcPr marL="6350" marR="6350" marT="6350" marB="0" anchor="ctr">
                    <a:lnL w="12700" cap="flat" cmpd="sng" algn="ctr">
                      <a:solidFill>
                        <a:schemeClr val="bg1"/>
                      </a:solidFill>
                      <a:prstDash val="solid"/>
                      <a:round/>
                      <a:headEnd type="none" w="med" len="med"/>
                      <a:tailEnd type="none" w="med" len="med"/>
                    </a:lnL>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2241748718"/>
                  </a:ext>
                </a:extLst>
              </a:tr>
              <a:tr h="181957">
                <a:tc>
                  <a:txBody>
                    <a:bodyPr/>
                    <a:lstStyle/>
                    <a:p>
                      <a:pPr algn="l" fontAlgn="b"/>
                      <a:r>
                        <a:rPr lang="en-IN" sz="1100" b="0" i="0" u="none" strike="noStrike" dirty="0">
                          <a:solidFill>
                            <a:srgbClr val="0070C0"/>
                          </a:solidFill>
                          <a:effectLst/>
                          <a:latin typeface="Cambria" panose="02040503050406030204" pitchFamily="18" charset="0"/>
                          <a:ea typeface="Cambria" panose="02040503050406030204" pitchFamily="18" charset="0"/>
                          <a:hlinkClick r:id="rId22" action="ppaction://hlinksldjump"/>
                        </a:rPr>
                        <a:t>IPOs in June 2026</a:t>
                      </a:r>
                      <a:endParaRPr lang="en-IN" sz="1100" b="0" i="0" u="none" strike="noStrike" dirty="0">
                        <a:solidFill>
                          <a:srgbClr val="0070C0"/>
                        </a:solidFill>
                        <a:effectLst/>
                        <a:latin typeface="Cambria" panose="02040503050406030204" pitchFamily="18" charset="0"/>
                        <a:ea typeface="Cambria" panose="02040503050406030204" pitchFamily="18" charset="0"/>
                      </a:endParaRPr>
                    </a:p>
                  </a:txBody>
                  <a:tcPr marL="72000" marR="6350" marT="6350" marB="0" anchor="ctr">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solidFill>
                  </a:tcPr>
                </a:tc>
                <a:tc>
                  <a:txBody>
                    <a:bodyPr/>
                    <a:lstStyle/>
                    <a:p>
                      <a:pPr algn="ctr" fontAlgn="b"/>
                      <a:r>
                        <a:rPr lang="en-US" sz="1100" b="0" i="0" u="none" strike="noStrike" dirty="0">
                          <a:solidFill>
                            <a:srgbClr val="000000"/>
                          </a:solidFill>
                          <a:effectLst/>
                          <a:latin typeface="Cambria" panose="02040503050406030204" pitchFamily="18" charset="0"/>
                          <a:ea typeface="Cambria" panose="02040503050406030204" pitchFamily="18" charset="0"/>
                        </a:rPr>
                        <a:t>65</a:t>
                      </a:r>
                      <a:endParaRPr lang="en-IN" sz="1100" b="0" i="0" u="none" strike="noStrike" dirty="0">
                        <a:solidFill>
                          <a:srgbClr val="000000"/>
                        </a:solidFill>
                        <a:effectLst/>
                        <a:latin typeface="Cambria" panose="02040503050406030204" pitchFamily="18" charset="0"/>
                        <a:ea typeface="Cambria" panose="02040503050406030204" pitchFamily="18" charset="0"/>
                      </a:endParaRPr>
                    </a:p>
                  </a:txBody>
                  <a:tcPr marL="6350" marR="6350" marT="6350" marB="0" anchor="ctr">
                    <a:lnL w="12700" cap="flat" cmpd="sng" algn="ctr">
                      <a:solidFill>
                        <a:schemeClr val="bg1"/>
                      </a:solidFill>
                      <a:prstDash val="solid"/>
                      <a:round/>
                      <a:headEnd type="none" w="med" len="med"/>
                      <a:tailEnd type="none" w="med" len="med"/>
                    </a:lnL>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solidFill>
                  </a:tcPr>
                </a:tc>
                <a:extLst>
                  <a:ext uri="{0D108BD9-81ED-4DB2-BD59-A6C34878D82A}">
                    <a16:rowId xmlns:a16="http://schemas.microsoft.com/office/drawing/2014/main" val="3605321694"/>
                  </a:ext>
                </a:extLst>
              </a:tr>
              <a:tr h="181957">
                <a:tc>
                  <a:txBody>
                    <a:bodyPr/>
                    <a:lstStyle/>
                    <a:p>
                      <a:pPr algn="l" fontAlgn="b"/>
                      <a:r>
                        <a:rPr lang="en-IN" sz="1100" b="0" i="0" u="none" strike="noStrike" dirty="0">
                          <a:solidFill>
                            <a:srgbClr val="000000"/>
                          </a:solidFill>
                          <a:effectLst/>
                          <a:latin typeface="Cambria" panose="02040503050406030204" pitchFamily="18" charset="0"/>
                          <a:ea typeface="Cambria" panose="02040503050406030204" pitchFamily="18" charset="0"/>
                        </a:rPr>
                        <a:t>Debt Products &amp; Performances</a:t>
                      </a:r>
                    </a:p>
                  </a:txBody>
                  <a:tcPr marL="72000" marR="6350" marT="6350" marB="0" anchor="ctr">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85000"/>
                      </a:schemeClr>
                    </a:solidFill>
                  </a:tcPr>
                </a:tc>
                <a:tc>
                  <a:txBody>
                    <a:bodyPr/>
                    <a:lstStyle/>
                    <a:p>
                      <a:pPr algn="ctr" fontAlgn="b"/>
                      <a:endParaRPr lang="en-IN" sz="1100" b="0" i="0" u="none" strike="noStrike" dirty="0">
                        <a:solidFill>
                          <a:srgbClr val="000000"/>
                        </a:solidFill>
                        <a:effectLst/>
                        <a:latin typeface="Cambria" panose="02040503050406030204" pitchFamily="18" charset="0"/>
                        <a:ea typeface="Cambria" panose="02040503050406030204" pitchFamily="18" charset="0"/>
                      </a:endParaRPr>
                    </a:p>
                  </a:txBody>
                  <a:tcPr marL="2388" marR="2388" marT="2388" marB="0" anchor="ctr">
                    <a:lnL w="12700" cap="flat" cmpd="sng" algn="ctr">
                      <a:solidFill>
                        <a:schemeClr val="bg1"/>
                      </a:solidFill>
                      <a:prstDash val="solid"/>
                      <a:round/>
                      <a:headEnd type="none" w="med" len="med"/>
                      <a:tailEnd type="none" w="med" len="med"/>
                    </a:lnL>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252836648"/>
                  </a:ext>
                </a:extLst>
              </a:tr>
              <a:tr h="181957">
                <a:tc>
                  <a:txBody>
                    <a:bodyPr/>
                    <a:lstStyle/>
                    <a:p>
                      <a:pPr marL="285750" indent="-285750" algn="l" fontAlgn="b">
                        <a:buFont typeface="Arial" panose="020B0604020202020204" pitchFamily="34" charset="0"/>
                        <a:buChar char="•"/>
                      </a:pPr>
                      <a:r>
                        <a:rPr lang="en-IN" sz="1100" b="0" i="0" u="none" strike="noStrike" dirty="0">
                          <a:solidFill>
                            <a:srgbClr val="000000"/>
                          </a:solidFill>
                          <a:effectLst/>
                          <a:latin typeface="Cambria" panose="02040503050406030204" pitchFamily="18" charset="0"/>
                          <a:ea typeface="Cambria" panose="02040503050406030204" pitchFamily="18" charset="0"/>
                          <a:hlinkClick r:id="rId23" action="ppaction://hlinksldjump"/>
                        </a:rPr>
                        <a:t>Mutual Funds Performance Summary – Debt</a:t>
                      </a:r>
                      <a:endParaRPr lang="en-IN" sz="1100" b="0" i="0" u="none" strike="noStrike" dirty="0">
                        <a:solidFill>
                          <a:srgbClr val="000000"/>
                        </a:solidFill>
                        <a:effectLst/>
                        <a:latin typeface="Cambria" panose="02040503050406030204" pitchFamily="18" charset="0"/>
                        <a:ea typeface="Cambria" panose="02040503050406030204" pitchFamily="18" charset="0"/>
                      </a:endParaRPr>
                    </a:p>
                  </a:txBody>
                  <a:tcPr marL="144000" marR="6350" marT="6350" marB="0" anchor="ctr">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solidFill>
                  </a:tcPr>
                </a:tc>
                <a:tc>
                  <a:txBody>
                    <a:bodyPr/>
                    <a:lstStyle/>
                    <a:p>
                      <a:pPr algn="ctr" fontAlgn="b"/>
                      <a:r>
                        <a:rPr lang="en-US" sz="1100" b="0" i="0" u="none" strike="noStrike" dirty="0">
                          <a:solidFill>
                            <a:srgbClr val="000000"/>
                          </a:solidFill>
                          <a:effectLst/>
                          <a:latin typeface="Cambria" panose="02040503050406030204" pitchFamily="18" charset="0"/>
                          <a:ea typeface="Cambria" panose="02040503050406030204" pitchFamily="18" charset="0"/>
                        </a:rPr>
                        <a:t>66-71</a:t>
                      </a:r>
                      <a:endParaRPr lang="en-IN" sz="1100" b="0" i="0" u="none" strike="noStrike" dirty="0">
                        <a:solidFill>
                          <a:srgbClr val="000000"/>
                        </a:solidFill>
                        <a:effectLst/>
                        <a:latin typeface="Cambria" panose="02040503050406030204" pitchFamily="18" charset="0"/>
                        <a:ea typeface="Cambria" panose="02040503050406030204" pitchFamily="18" charset="0"/>
                      </a:endParaRPr>
                    </a:p>
                  </a:txBody>
                  <a:tcPr marL="2388" marR="2388" marT="2388" marB="0" anchor="ctr">
                    <a:lnL w="12700" cap="flat" cmpd="sng" algn="ctr">
                      <a:solidFill>
                        <a:schemeClr val="bg1"/>
                      </a:solidFill>
                      <a:prstDash val="solid"/>
                      <a:round/>
                      <a:headEnd type="none" w="med" len="med"/>
                      <a:tailEnd type="none" w="med" len="med"/>
                    </a:lnL>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solidFill>
                  </a:tcPr>
                </a:tc>
                <a:extLst>
                  <a:ext uri="{0D108BD9-81ED-4DB2-BD59-A6C34878D82A}">
                    <a16:rowId xmlns:a16="http://schemas.microsoft.com/office/drawing/2014/main" val="2022495382"/>
                  </a:ext>
                </a:extLst>
              </a:tr>
              <a:tr h="181957">
                <a:tc>
                  <a:txBody>
                    <a:bodyPr/>
                    <a:lstStyle/>
                    <a:p>
                      <a:pPr marL="285750" indent="-285750" algn="l" defTabSz="914400" rtl="0" eaLnBrk="1" fontAlgn="b" latinLnBrk="0" hangingPunct="1">
                        <a:buFont typeface="Wingdings" panose="05000000000000000000" pitchFamily="2" charset="2"/>
                        <a:buChar char="Ø"/>
                      </a:pPr>
                      <a:r>
                        <a:rPr lang="en-US" sz="1100" b="0" i="0" u="none" strike="noStrike" kern="1200" dirty="0">
                          <a:solidFill>
                            <a:srgbClr val="0070C0"/>
                          </a:solidFill>
                          <a:effectLst/>
                          <a:latin typeface="Cambria" panose="02040503050406030204" pitchFamily="18" charset="0"/>
                          <a:ea typeface="Cambria" panose="02040503050406030204" pitchFamily="18" charset="0"/>
                          <a:cs typeface="+mn-cs"/>
                          <a:hlinkClick r:id="rId24" action="ppaction://hlinksldjump">
                            <a:extLst>
                              <a:ext uri="{A12FA001-AC4F-418D-AE19-62706E023703}">
                                <ahyp:hlinkClr xmlns:ahyp="http://schemas.microsoft.com/office/drawing/2018/hyperlinkcolor" val="tx"/>
                              </a:ext>
                            </a:extLst>
                          </a:hlinkClick>
                        </a:rPr>
                        <a:t>Neo Yield Enhancer PMS</a:t>
                      </a:r>
                      <a:endParaRPr lang="en-US" sz="1100" b="0" i="0" u="none" strike="noStrike" kern="1200" dirty="0">
                        <a:solidFill>
                          <a:srgbClr val="0070C0"/>
                        </a:solidFill>
                        <a:effectLst/>
                        <a:latin typeface="Cambria" panose="02040503050406030204" pitchFamily="18" charset="0"/>
                        <a:ea typeface="Cambria" panose="02040503050406030204" pitchFamily="18" charset="0"/>
                        <a:cs typeface="+mn-cs"/>
                      </a:endParaRPr>
                    </a:p>
                  </a:txBody>
                  <a:tcPr marL="360000" marR="6350" marT="6350" marB="0" anchor="ctr">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85000"/>
                      </a:schemeClr>
                    </a:solidFill>
                  </a:tcPr>
                </a:tc>
                <a:tc>
                  <a:txBody>
                    <a:bodyPr/>
                    <a:lstStyle/>
                    <a:p>
                      <a:pPr algn="ctr" fontAlgn="b"/>
                      <a:r>
                        <a:rPr lang="en-US" sz="1100" b="0" i="0" u="none" strike="noStrike" dirty="0">
                          <a:solidFill>
                            <a:srgbClr val="000000"/>
                          </a:solidFill>
                          <a:effectLst/>
                          <a:latin typeface="Cambria" panose="02040503050406030204" pitchFamily="18" charset="0"/>
                          <a:ea typeface="Cambria" panose="02040503050406030204" pitchFamily="18" charset="0"/>
                        </a:rPr>
                        <a:t>73</a:t>
                      </a:r>
                      <a:endParaRPr lang="en-IN" sz="1100" b="0" i="0" u="none" strike="noStrike" dirty="0">
                        <a:solidFill>
                          <a:srgbClr val="000000"/>
                        </a:solidFill>
                        <a:effectLst/>
                        <a:latin typeface="Cambria" panose="02040503050406030204" pitchFamily="18" charset="0"/>
                        <a:ea typeface="Cambria" panose="02040503050406030204" pitchFamily="18" charset="0"/>
                      </a:endParaRPr>
                    </a:p>
                  </a:txBody>
                  <a:tcPr marL="6350" marR="6350" marT="6350" marB="0" anchor="ctr">
                    <a:lnL w="12700" cap="flat" cmpd="sng" algn="ctr">
                      <a:solidFill>
                        <a:schemeClr val="bg1"/>
                      </a:solidFill>
                      <a:prstDash val="solid"/>
                      <a:round/>
                      <a:headEnd type="none" w="med" len="med"/>
                      <a:tailEnd type="none" w="med" len="med"/>
                    </a:lnL>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995979738"/>
                  </a:ext>
                </a:extLst>
              </a:tr>
              <a:tr h="181957">
                <a:tc>
                  <a:txBody>
                    <a:bodyPr/>
                    <a:lstStyle/>
                    <a:p>
                      <a:pPr marL="285750" indent="-285750" algn="l" defTabSz="914400" rtl="0" eaLnBrk="1" fontAlgn="b" latinLnBrk="0" hangingPunct="1">
                        <a:buFont typeface="Wingdings" panose="05000000000000000000" pitchFamily="2" charset="2"/>
                        <a:buChar char="Ø"/>
                      </a:pPr>
                      <a:r>
                        <a:rPr lang="en-US" sz="1100" b="0" i="0" u="none" strike="noStrike" kern="1200" dirty="0">
                          <a:solidFill>
                            <a:srgbClr val="0070C0"/>
                          </a:solidFill>
                          <a:effectLst/>
                          <a:latin typeface="Cambria" panose="02040503050406030204" pitchFamily="18" charset="0"/>
                          <a:ea typeface="Cambria" panose="02040503050406030204" pitchFamily="18" charset="0"/>
                          <a:cs typeface="+mn-cs"/>
                          <a:hlinkClick r:id="rId25" action="ppaction://hlinksldjump"/>
                        </a:rPr>
                        <a:t>Phillip Capital Conservative Credit Portfolio</a:t>
                      </a:r>
                      <a:endParaRPr lang="en-US" sz="1100" b="0" i="0" u="none" strike="noStrike" kern="1200" dirty="0">
                        <a:solidFill>
                          <a:srgbClr val="0070C0"/>
                        </a:solidFill>
                        <a:effectLst/>
                        <a:latin typeface="Cambria" panose="02040503050406030204" pitchFamily="18" charset="0"/>
                        <a:ea typeface="Cambria" panose="02040503050406030204" pitchFamily="18" charset="0"/>
                        <a:cs typeface="+mn-cs"/>
                      </a:endParaRPr>
                    </a:p>
                  </a:txBody>
                  <a:tcPr marL="360000" marR="6350" marT="6350" marB="0" anchor="ctr">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solidFill>
                  </a:tcPr>
                </a:tc>
                <a:tc>
                  <a:txBody>
                    <a:bodyPr/>
                    <a:lstStyle/>
                    <a:p>
                      <a:pPr algn="ctr" fontAlgn="b"/>
                      <a:r>
                        <a:rPr lang="en-IN" sz="1100" b="0" i="0" u="none" strike="noStrike" dirty="0">
                          <a:solidFill>
                            <a:srgbClr val="000000"/>
                          </a:solidFill>
                          <a:effectLst/>
                          <a:latin typeface="Cambria" panose="02040503050406030204" pitchFamily="18" charset="0"/>
                          <a:ea typeface="Cambria" panose="02040503050406030204" pitchFamily="18" charset="0"/>
                        </a:rPr>
                        <a:t>74</a:t>
                      </a:r>
                    </a:p>
                  </a:txBody>
                  <a:tcPr marL="6350" marR="6350" marT="6350" marB="0" anchor="ctr">
                    <a:lnL w="12700" cap="flat" cmpd="sng" algn="ctr">
                      <a:solidFill>
                        <a:schemeClr val="bg1"/>
                      </a:solidFill>
                      <a:prstDash val="solid"/>
                      <a:round/>
                      <a:headEnd type="none" w="med" len="med"/>
                      <a:tailEnd type="none" w="med" len="med"/>
                    </a:lnL>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solidFill>
                  </a:tcPr>
                </a:tc>
                <a:extLst>
                  <a:ext uri="{0D108BD9-81ED-4DB2-BD59-A6C34878D82A}">
                    <a16:rowId xmlns:a16="http://schemas.microsoft.com/office/drawing/2014/main" val="3170395370"/>
                  </a:ext>
                </a:extLst>
              </a:tr>
              <a:tr h="181957">
                <a:tc>
                  <a:txBody>
                    <a:bodyPr/>
                    <a:lstStyle/>
                    <a:p>
                      <a:pPr marL="285750" indent="-285750" algn="l" defTabSz="914400" rtl="0" eaLnBrk="1" fontAlgn="b" latinLnBrk="0" hangingPunct="1">
                        <a:buFont typeface="Wingdings" panose="05000000000000000000" pitchFamily="2" charset="2"/>
                        <a:buChar char="Ø"/>
                      </a:pPr>
                      <a:r>
                        <a:rPr lang="en-US" sz="1100" b="0" i="0" u="none" strike="noStrike" kern="1200" dirty="0">
                          <a:solidFill>
                            <a:srgbClr val="0070C0"/>
                          </a:solidFill>
                          <a:effectLst/>
                          <a:latin typeface="Cambria" panose="02040503050406030204" pitchFamily="18" charset="0"/>
                          <a:ea typeface="Cambria" panose="02040503050406030204" pitchFamily="18" charset="0"/>
                          <a:cs typeface="+mn-cs"/>
                          <a:hlinkClick r:id="rId26" action="ppaction://hlinksldjump"/>
                        </a:rPr>
                        <a:t>Sundaram FIRST PMS</a:t>
                      </a:r>
                      <a:endParaRPr lang="en-US" sz="1100" b="0" i="0" u="none" strike="noStrike" kern="1200" dirty="0">
                        <a:solidFill>
                          <a:srgbClr val="0070C0"/>
                        </a:solidFill>
                        <a:effectLst/>
                        <a:latin typeface="Cambria" panose="02040503050406030204" pitchFamily="18" charset="0"/>
                        <a:ea typeface="Cambria" panose="02040503050406030204" pitchFamily="18" charset="0"/>
                        <a:cs typeface="+mn-cs"/>
                      </a:endParaRPr>
                    </a:p>
                  </a:txBody>
                  <a:tcPr marL="360000" marR="6350" marT="6350" marB="0" anchor="ctr">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85000"/>
                      </a:schemeClr>
                    </a:solidFill>
                  </a:tcPr>
                </a:tc>
                <a:tc>
                  <a:txBody>
                    <a:bodyPr/>
                    <a:lstStyle/>
                    <a:p>
                      <a:pPr algn="ctr" fontAlgn="b"/>
                      <a:r>
                        <a:rPr lang="en-IN" sz="1100" b="0" i="0" u="none" strike="noStrike" dirty="0">
                          <a:solidFill>
                            <a:srgbClr val="000000"/>
                          </a:solidFill>
                          <a:effectLst/>
                          <a:latin typeface="Cambria" panose="02040503050406030204" pitchFamily="18" charset="0"/>
                          <a:ea typeface="Cambria" panose="02040503050406030204" pitchFamily="18" charset="0"/>
                        </a:rPr>
                        <a:t>75</a:t>
                      </a:r>
                    </a:p>
                  </a:txBody>
                  <a:tcPr marL="6350" marR="6350" marT="6350" marB="0" anchor="ctr">
                    <a:lnL w="12700" cap="flat" cmpd="sng" algn="ctr">
                      <a:solidFill>
                        <a:schemeClr val="bg1"/>
                      </a:solidFill>
                      <a:prstDash val="solid"/>
                      <a:round/>
                      <a:headEnd type="none" w="med" len="med"/>
                      <a:tailEnd type="none" w="med" len="med"/>
                    </a:lnL>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3745532190"/>
                  </a:ext>
                </a:extLst>
              </a:tr>
              <a:tr h="181957">
                <a:tc>
                  <a:txBody>
                    <a:bodyPr/>
                    <a:lstStyle/>
                    <a:p>
                      <a:pPr marL="285750" marR="0" lvl="0" indent="-285750" algn="l" defTabSz="914400" rtl="0" eaLnBrk="1" fontAlgn="b" latinLnBrk="0" hangingPunct="1">
                        <a:lnSpc>
                          <a:spcPct val="100000"/>
                        </a:lnSpc>
                        <a:spcBef>
                          <a:spcPts val="0"/>
                        </a:spcBef>
                        <a:spcAft>
                          <a:spcPts val="0"/>
                        </a:spcAft>
                        <a:buClrTx/>
                        <a:buSzTx/>
                        <a:buFont typeface="Arial" panose="020B0604020202020204" pitchFamily="34" charset="0"/>
                        <a:buChar char="•"/>
                        <a:tabLst/>
                        <a:defRPr/>
                      </a:pPr>
                      <a:r>
                        <a:rPr lang="en-IN" sz="1100" b="0" i="0" u="none" strike="noStrike" dirty="0">
                          <a:solidFill>
                            <a:srgbClr val="000000"/>
                          </a:solidFill>
                          <a:effectLst/>
                          <a:latin typeface="Cambria" panose="02040503050406030204" pitchFamily="18" charset="0"/>
                        </a:rPr>
                        <a:t>Debt AIF</a:t>
                      </a:r>
                    </a:p>
                  </a:txBody>
                  <a:tcPr marL="360000" marR="6350" marT="6350" marB="0" anchor="ctr">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solidFill>
                  </a:tcPr>
                </a:tc>
                <a:tc>
                  <a:txBody>
                    <a:bodyPr/>
                    <a:lstStyle/>
                    <a:p>
                      <a:pPr algn="ctr" fontAlgn="b"/>
                      <a:endParaRPr lang="en-IN" sz="1100" b="0" i="0" u="none" strike="noStrike" dirty="0">
                        <a:solidFill>
                          <a:srgbClr val="000000"/>
                        </a:solidFill>
                        <a:effectLst/>
                        <a:latin typeface="Cambria" panose="02040503050406030204" pitchFamily="18" charset="0"/>
                        <a:ea typeface="Cambria" panose="02040503050406030204" pitchFamily="18" charset="0"/>
                      </a:endParaRPr>
                    </a:p>
                  </a:txBody>
                  <a:tcPr marL="6350" marR="6350" marT="6350" marB="0" anchor="ctr">
                    <a:lnL w="12700" cap="flat" cmpd="sng" algn="ctr">
                      <a:solidFill>
                        <a:schemeClr val="bg1"/>
                      </a:solidFill>
                      <a:prstDash val="solid"/>
                      <a:round/>
                      <a:headEnd type="none" w="med" len="med"/>
                      <a:tailEnd type="none" w="med" len="med"/>
                    </a:lnL>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solidFill>
                  </a:tcPr>
                </a:tc>
                <a:extLst>
                  <a:ext uri="{0D108BD9-81ED-4DB2-BD59-A6C34878D82A}">
                    <a16:rowId xmlns:a16="http://schemas.microsoft.com/office/drawing/2014/main" val="1533026127"/>
                  </a:ext>
                </a:extLst>
              </a:tr>
              <a:tr h="181957">
                <a:tc>
                  <a:txBody>
                    <a:bodyPr/>
                    <a:lstStyle/>
                    <a:p>
                      <a:pPr marL="285750" indent="-285750" algn="l" fontAlgn="b">
                        <a:buFont typeface="Wingdings" panose="05000000000000000000" pitchFamily="2" charset="2"/>
                        <a:buChar char="Ø"/>
                      </a:pPr>
                      <a:r>
                        <a:rPr lang="en-US" sz="1100" b="0" i="0" u="none" strike="noStrike" dirty="0">
                          <a:solidFill>
                            <a:srgbClr val="0070C0"/>
                          </a:solidFill>
                          <a:effectLst/>
                          <a:latin typeface="Cambria" panose="02040503050406030204" pitchFamily="18" charset="0"/>
                          <a:ea typeface="Cambria" panose="02040503050406030204" pitchFamily="18" charset="0"/>
                          <a:hlinkClick r:id="rId27" action="ppaction://hlinksldjump">
                            <a:extLst>
                              <a:ext uri="{A12FA001-AC4F-418D-AE19-62706E023703}">
                                <ahyp:hlinkClr xmlns:ahyp="http://schemas.microsoft.com/office/drawing/2018/hyperlinkcolor" val="tx"/>
                              </a:ext>
                            </a:extLst>
                          </a:hlinkClick>
                        </a:rPr>
                        <a:t>Northern Arc Money Market Alpha Fund </a:t>
                      </a:r>
                      <a:endParaRPr lang="en-US" sz="1100" b="0" i="0" u="none" strike="noStrike" dirty="0">
                        <a:solidFill>
                          <a:srgbClr val="0070C0"/>
                        </a:solidFill>
                        <a:effectLst/>
                        <a:latin typeface="Cambria" panose="02040503050406030204" pitchFamily="18" charset="0"/>
                        <a:ea typeface="Cambria" panose="02040503050406030204" pitchFamily="18" charset="0"/>
                      </a:endParaRPr>
                    </a:p>
                  </a:txBody>
                  <a:tcPr marL="360000" marR="6350" marT="6350" marB="0" anchor="ctr">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85000"/>
                      </a:schemeClr>
                    </a:solidFill>
                  </a:tcPr>
                </a:tc>
                <a:tc>
                  <a:txBody>
                    <a:bodyPr/>
                    <a:lstStyle/>
                    <a:p>
                      <a:pPr algn="ctr" fontAlgn="b"/>
                      <a:r>
                        <a:rPr lang="en-US" sz="1100" b="0" i="0" u="none" strike="noStrike" dirty="0">
                          <a:solidFill>
                            <a:srgbClr val="000000"/>
                          </a:solidFill>
                          <a:effectLst/>
                          <a:latin typeface="Cambria" panose="02040503050406030204" pitchFamily="18" charset="0"/>
                          <a:ea typeface="Cambria" panose="02040503050406030204" pitchFamily="18" charset="0"/>
                        </a:rPr>
                        <a:t>78</a:t>
                      </a:r>
                      <a:endParaRPr lang="en-IN" sz="1100" b="0" i="0" u="none" strike="noStrike" dirty="0">
                        <a:solidFill>
                          <a:srgbClr val="000000"/>
                        </a:solidFill>
                        <a:effectLst/>
                        <a:latin typeface="Cambria" panose="02040503050406030204" pitchFamily="18" charset="0"/>
                        <a:ea typeface="Cambria" panose="02040503050406030204" pitchFamily="18" charset="0"/>
                      </a:endParaRPr>
                    </a:p>
                  </a:txBody>
                  <a:tcPr marL="6350" marR="6350" marT="6350" marB="0" anchor="ctr">
                    <a:lnL w="12700" cap="flat" cmpd="sng" algn="ctr">
                      <a:solidFill>
                        <a:schemeClr val="bg1"/>
                      </a:solidFill>
                      <a:prstDash val="solid"/>
                      <a:round/>
                      <a:headEnd type="none" w="med" len="med"/>
                      <a:tailEnd type="none" w="med" len="med"/>
                    </a:lnL>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913507176"/>
                  </a:ext>
                </a:extLst>
              </a:tr>
              <a:tr h="181957">
                <a:tc>
                  <a:txBody>
                    <a:bodyPr/>
                    <a:lstStyle/>
                    <a:p>
                      <a:pPr marL="285750" indent="-285750" algn="l" fontAlgn="b">
                        <a:buFont typeface="Wingdings" panose="05000000000000000000" pitchFamily="2" charset="2"/>
                        <a:buChar char="Ø"/>
                      </a:pPr>
                      <a:r>
                        <a:rPr lang="en-US" sz="1100" b="0" i="0" u="sng" strike="noStrike" dirty="0">
                          <a:solidFill>
                            <a:srgbClr val="0563C1"/>
                          </a:solidFill>
                          <a:effectLst/>
                          <a:latin typeface="Cambria" panose="02040503050406030204" pitchFamily="18" charset="0"/>
                          <a:ea typeface="Cambria" panose="02040503050406030204" pitchFamily="18" charset="0"/>
                          <a:hlinkClick r:id="rId28" action="ppaction://hlinksldjump"/>
                        </a:rPr>
                        <a:t>Vivriti Short Term Debt Fund</a:t>
                      </a:r>
                      <a:endParaRPr lang="en-US" sz="1100" b="0" i="0" u="sng" strike="noStrike" dirty="0">
                        <a:solidFill>
                          <a:srgbClr val="0070C0"/>
                        </a:solidFill>
                        <a:effectLst/>
                        <a:latin typeface="Cambria" panose="02040503050406030204" pitchFamily="18" charset="0"/>
                        <a:ea typeface="Cambria" panose="02040503050406030204" pitchFamily="18" charset="0"/>
                      </a:endParaRPr>
                    </a:p>
                  </a:txBody>
                  <a:tcPr marL="360000" marR="6350" marT="6350" marB="0" anchor="ctr">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solidFill>
                  </a:tcPr>
                </a:tc>
                <a:tc>
                  <a:txBody>
                    <a:bodyPr/>
                    <a:lstStyle/>
                    <a:p>
                      <a:pPr algn="ctr" fontAlgn="b"/>
                      <a:r>
                        <a:rPr lang="en-US" sz="1100" b="0" i="0" u="none" strike="noStrike" dirty="0">
                          <a:solidFill>
                            <a:srgbClr val="000000"/>
                          </a:solidFill>
                          <a:effectLst/>
                          <a:latin typeface="Cambria" panose="02040503050406030204" pitchFamily="18" charset="0"/>
                          <a:ea typeface="Cambria" panose="02040503050406030204" pitchFamily="18" charset="0"/>
                        </a:rPr>
                        <a:t>79</a:t>
                      </a:r>
                      <a:endParaRPr lang="en-IN" sz="1100" b="0" i="0" u="none" strike="noStrike" dirty="0">
                        <a:solidFill>
                          <a:srgbClr val="000000"/>
                        </a:solidFill>
                        <a:effectLst/>
                        <a:latin typeface="Cambria" panose="02040503050406030204" pitchFamily="18" charset="0"/>
                        <a:ea typeface="Cambria" panose="02040503050406030204" pitchFamily="18" charset="0"/>
                      </a:endParaRPr>
                    </a:p>
                  </a:txBody>
                  <a:tcPr marL="6350" marR="6350" marT="6350" marB="0" anchor="ctr">
                    <a:lnL w="12700" cap="flat" cmpd="sng" algn="ctr">
                      <a:solidFill>
                        <a:schemeClr val="bg1"/>
                      </a:solidFill>
                      <a:prstDash val="solid"/>
                      <a:round/>
                      <a:headEnd type="none" w="med" len="med"/>
                      <a:tailEnd type="none" w="med" len="med"/>
                    </a:lnL>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solidFill>
                  </a:tcPr>
                </a:tc>
                <a:extLst>
                  <a:ext uri="{0D108BD9-81ED-4DB2-BD59-A6C34878D82A}">
                    <a16:rowId xmlns:a16="http://schemas.microsoft.com/office/drawing/2014/main" val="130805828"/>
                  </a:ext>
                </a:extLst>
              </a:tr>
              <a:tr h="181957">
                <a:tc>
                  <a:txBody>
                    <a:bodyPr/>
                    <a:lstStyle/>
                    <a:p>
                      <a:pPr marL="285750" indent="-285750" algn="l" fontAlgn="b">
                        <a:buFont typeface="Wingdings" panose="05000000000000000000" pitchFamily="2" charset="2"/>
                        <a:buChar char="Ø"/>
                      </a:pPr>
                      <a:r>
                        <a:rPr lang="en-US" sz="1100" b="0" i="0" u="sng" strike="noStrike" dirty="0">
                          <a:solidFill>
                            <a:srgbClr val="0070C0"/>
                          </a:solidFill>
                          <a:effectLst/>
                          <a:latin typeface="Cambria" panose="02040503050406030204" pitchFamily="18" charset="0"/>
                          <a:ea typeface="Cambria" panose="02040503050406030204" pitchFamily="18" charset="0"/>
                          <a:hlinkClick r:id="rId29" action="ppaction://hlinksldjump"/>
                        </a:rPr>
                        <a:t>Inquant Debt Plus Fund</a:t>
                      </a:r>
                      <a:endParaRPr lang="en-US" sz="1100" b="0" i="0" u="sng" strike="noStrike" dirty="0">
                        <a:solidFill>
                          <a:srgbClr val="0070C0"/>
                        </a:solidFill>
                        <a:effectLst/>
                        <a:latin typeface="Cambria" panose="02040503050406030204" pitchFamily="18" charset="0"/>
                        <a:ea typeface="Cambria" panose="02040503050406030204" pitchFamily="18" charset="0"/>
                      </a:endParaRPr>
                    </a:p>
                  </a:txBody>
                  <a:tcPr marL="360000" marR="6350" marT="6350" marB="0" anchor="ctr">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85000"/>
                      </a:schemeClr>
                    </a:solidFill>
                  </a:tcPr>
                </a:tc>
                <a:tc>
                  <a:txBody>
                    <a:bodyPr/>
                    <a:lstStyle/>
                    <a:p>
                      <a:pPr algn="ctr" fontAlgn="b"/>
                      <a:r>
                        <a:rPr lang="en-US" sz="1100" b="0" i="0" u="none" strike="noStrike" dirty="0">
                          <a:solidFill>
                            <a:srgbClr val="000000"/>
                          </a:solidFill>
                          <a:effectLst/>
                          <a:latin typeface="Cambria" panose="02040503050406030204" pitchFamily="18" charset="0"/>
                          <a:ea typeface="Cambria" panose="02040503050406030204" pitchFamily="18" charset="0"/>
                        </a:rPr>
                        <a:t>80</a:t>
                      </a:r>
                      <a:endParaRPr lang="en-IN" sz="1100" b="0" i="0" u="none" strike="noStrike" dirty="0">
                        <a:solidFill>
                          <a:srgbClr val="000000"/>
                        </a:solidFill>
                        <a:effectLst/>
                        <a:latin typeface="Cambria" panose="02040503050406030204" pitchFamily="18" charset="0"/>
                        <a:ea typeface="Cambria" panose="02040503050406030204" pitchFamily="18" charset="0"/>
                      </a:endParaRPr>
                    </a:p>
                  </a:txBody>
                  <a:tcPr marL="6350" marR="6350" marT="6350" marB="0" anchor="ctr">
                    <a:lnL w="12700" cap="flat" cmpd="sng" algn="ctr">
                      <a:solidFill>
                        <a:schemeClr val="bg1"/>
                      </a:solidFill>
                      <a:prstDash val="solid"/>
                      <a:round/>
                      <a:headEnd type="none" w="med" len="med"/>
                      <a:tailEnd type="none" w="med" len="med"/>
                    </a:lnL>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2764505277"/>
                  </a:ext>
                </a:extLst>
              </a:tr>
            </a:tbl>
          </a:graphicData>
        </a:graphic>
      </p:graphicFrame>
      <p:pic>
        <p:nvPicPr>
          <p:cNvPr id="6" name="Picture 5" descr="A white text on a black background&#10;&#10;AI-generated content may be incorrect.">
            <a:extLst>
              <a:ext uri="{FF2B5EF4-FFF2-40B4-BE49-F238E27FC236}">
                <a16:creationId xmlns:a16="http://schemas.microsoft.com/office/drawing/2014/main" id="{4FC8B9C5-3870-B006-2715-AE22FA742BBF}"/>
              </a:ext>
            </a:extLst>
          </p:cNvPr>
          <p:cNvPicPr>
            <a:picLocks noChangeAspect="1"/>
          </p:cNvPicPr>
          <p:nvPr/>
        </p:nvPicPr>
        <p:blipFill>
          <a:blip r:embed="rId30" cstate="print">
            <a:extLst>
              <a:ext uri="{28A0092B-C50C-407E-A947-70E740481C1C}">
                <a14:useLocalDpi xmlns:a14="http://schemas.microsoft.com/office/drawing/2010/main" val="0"/>
              </a:ext>
            </a:extLst>
          </a:blip>
          <a:stretch>
            <a:fillRect/>
          </a:stretch>
        </p:blipFill>
        <p:spPr>
          <a:xfrm>
            <a:off x="10362466" y="234062"/>
            <a:ext cx="1559328" cy="340260"/>
          </a:xfrm>
          <a:prstGeom prst="rect">
            <a:avLst/>
          </a:prstGeom>
        </p:spPr>
      </p:pic>
    </p:spTree>
    <p:extLst>
      <p:ext uri="{BB962C8B-B14F-4D97-AF65-F5344CB8AC3E}">
        <p14:creationId xmlns:p14="http://schemas.microsoft.com/office/powerpoint/2010/main" val="2146993075"/>
      </p:ext>
    </p:extLst>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3"/>
          <p:cNvSpPr/>
          <p:nvPr/>
        </p:nvSpPr>
        <p:spPr>
          <a:xfrm>
            <a:off x="0" y="0"/>
            <a:ext cx="12192000" cy="821635"/>
          </a:xfrm>
          <a:prstGeom prst="rect">
            <a:avLst/>
          </a:prstGeom>
          <a:solidFill>
            <a:schemeClr val="tx1"/>
          </a:solidFill>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 name="Title 1">
            <a:extLst>
              <a:ext uri="{FF2B5EF4-FFF2-40B4-BE49-F238E27FC236}">
                <a16:creationId xmlns:a16="http://schemas.microsoft.com/office/drawing/2014/main" id="{D5D14BE9-64D4-42CE-969F-9590C16A2F5F}"/>
              </a:ext>
            </a:extLst>
          </p:cNvPr>
          <p:cNvSpPr txBox="1">
            <a:spLocks/>
          </p:cNvSpPr>
          <p:nvPr/>
        </p:nvSpPr>
        <p:spPr>
          <a:xfrm>
            <a:off x="165475" y="106018"/>
            <a:ext cx="11007609" cy="630899"/>
          </a:xfrm>
          <a:prstGeom prst="rect">
            <a:avLst/>
          </a:prstGeom>
          <a:solidFill>
            <a:schemeClr val="tx1"/>
          </a:solidFill>
        </p:spPr>
        <p:txBody>
          <a:bodyPr vert="horz" lIns="91440" tIns="45720" rIns="91440" bIns="45720" rtlCol="0" anchor="ctr">
            <a:noAutofit/>
          </a:bodyPr>
          <a:lstStyle>
            <a:lvl1pPr algn="ctr" defTabSz="914400" rtl="0" eaLnBrk="1" latinLnBrk="0" hangingPunct="1">
              <a:lnSpc>
                <a:spcPct val="90000"/>
              </a:lnSpc>
              <a:spcBef>
                <a:spcPct val="0"/>
              </a:spcBef>
              <a:buNone/>
              <a:defRPr sz="6000" kern="1200">
                <a:solidFill>
                  <a:schemeClr val="tx1"/>
                </a:solidFill>
                <a:latin typeface="+mj-lt"/>
                <a:ea typeface="+mj-ea"/>
                <a:cs typeface="+mj-cs"/>
              </a:defRPr>
            </a:lvl1pPr>
          </a:lstStyle>
          <a:p>
            <a:pPr marL="0" marR="0" lvl="0" indent="0" algn="l" defTabSz="914400" rtl="0" eaLnBrk="1" fontAlgn="auto" latinLnBrk="0" hangingPunct="1">
              <a:lnSpc>
                <a:spcPct val="90000"/>
              </a:lnSpc>
              <a:spcBef>
                <a:spcPct val="0"/>
              </a:spcBef>
              <a:spcAft>
                <a:spcPts val="0"/>
              </a:spcAft>
              <a:buClrTx/>
              <a:buSzTx/>
              <a:buFontTx/>
              <a:buNone/>
              <a:tabLst/>
              <a:defRPr/>
            </a:pPr>
            <a:r>
              <a:rPr kumimoji="0" lang="en-US" sz="2800" b="1" i="0" u="none" strike="noStrike" kern="1200" cap="none" spc="0" normalizeH="0" baseline="0" noProof="0" dirty="0">
                <a:ln>
                  <a:noFill/>
                </a:ln>
                <a:solidFill>
                  <a:prstClr val="white"/>
                </a:solidFill>
                <a:effectLst/>
                <a:uLnTx/>
                <a:uFillTx/>
                <a:latin typeface="Cambria" panose="02040503050406030204" pitchFamily="18" charset="0"/>
                <a:ea typeface="Cambria" panose="02040503050406030204" pitchFamily="18" charset="0"/>
                <a:cs typeface="+mj-cs"/>
              </a:rPr>
              <a:t>Equity – Multi Cap PMS</a:t>
            </a:r>
          </a:p>
          <a:p>
            <a:pPr marL="0" marR="0" lvl="0" indent="0" algn="l" defTabSz="914400" rtl="0" eaLnBrk="1" fontAlgn="auto" latinLnBrk="0" hangingPunct="1">
              <a:lnSpc>
                <a:spcPct val="90000"/>
              </a:lnSpc>
              <a:spcBef>
                <a:spcPct val="0"/>
              </a:spcBef>
              <a:spcAft>
                <a:spcPts val="0"/>
              </a:spcAft>
              <a:buClrTx/>
              <a:buSzTx/>
              <a:buFontTx/>
              <a:buNone/>
              <a:tabLst/>
              <a:defRPr/>
            </a:pPr>
            <a:r>
              <a:rPr kumimoji="0" lang="en-US" sz="2800" b="1" i="0" u="none" strike="noStrike" kern="1200" cap="none" spc="0" normalizeH="0" baseline="0" noProof="0" dirty="0">
                <a:ln>
                  <a:noFill/>
                </a:ln>
                <a:solidFill>
                  <a:prstClr val="white"/>
                </a:solidFill>
                <a:effectLst/>
                <a:uLnTx/>
                <a:uFillTx/>
                <a:latin typeface="Cambria" panose="02040503050406030204" pitchFamily="18" charset="0"/>
                <a:ea typeface="Cambria" panose="02040503050406030204" pitchFamily="18" charset="0"/>
                <a:cs typeface="+mj-cs"/>
              </a:rPr>
              <a:t>Aditya Birla Sun Life India Special Opportunities Portfolio</a:t>
            </a:r>
          </a:p>
        </p:txBody>
      </p:sp>
      <p:sp>
        <p:nvSpPr>
          <p:cNvPr id="22" name="Rectangle 21"/>
          <p:cNvSpPr/>
          <p:nvPr/>
        </p:nvSpPr>
        <p:spPr>
          <a:xfrm>
            <a:off x="0" y="6613807"/>
            <a:ext cx="12192000" cy="235963"/>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aphicFrame>
        <p:nvGraphicFramePr>
          <p:cNvPr id="2" name="Table 2">
            <a:extLst>
              <a:ext uri="{FF2B5EF4-FFF2-40B4-BE49-F238E27FC236}">
                <a16:creationId xmlns:a16="http://schemas.microsoft.com/office/drawing/2014/main" id="{A0E88391-4530-5B8D-6918-E006259714FE}"/>
              </a:ext>
            </a:extLst>
          </p:cNvPr>
          <p:cNvGraphicFramePr>
            <a:graphicFrameLocks noGrp="1"/>
          </p:cNvGraphicFramePr>
          <p:nvPr>
            <p:extLst>
              <p:ext uri="{D42A27DB-BD31-4B8C-83A1-F6EECF244321}">
                <p14:modId xmlns:p14="http://schemas.microsoft.com/office/powerpoint/2010/main" val="445988163"/>
              </p:ext>
            </p:extLst>
          </p:nvPr>
        </p:nvGraphicFramePr>
        <p:xfrm>
          <a:off x="165475" y="3190503"/>
          <a:ext cx="4022211" cy="1901622"/>
        </p:xfrm>
        <a:graphic>
          <a:graphicData uri="http://schemas.openxmlformats.org/drawingml/2006/table">
            <a:tbl>
              <a:tblPr firstRow="1" bandRow="1">
                <a:tableStyleId>{073A0DAA-6AF3-43AB-8588-CEC1D06C72B9}</a:tableStyleId>
              </a:tblPr>
              <a:tblGrid>
                <a:gridCol w="1239255">
                  <a:extLst>
                    <a:ext uri="{9D8B030D-6E8A-4147-A177-3AD203B41FA5}">
                      <a16:colId xmlns:a16="http://schemas.microsoft.com/office/drawing/2014/main" val="979919291"/>
                    </a:ext>
                  </a:extLst>
                </a:gridCol>
                <a:gridCol w="2782956">
                  <a:extLst>
                    <a:ext uri="{9D8B030D-6E8A-4147-A177-3AD203B41FA5}">
                      <a16:colId xmlns:a16="http://schemas.microsoft.com/office/drawing/2014/main" val="2728041260"/>
                    </a:ext>
                  </a:extLst>
                </a:gridCol>
              </a:tblGrid>
              <a:tr h="316937">
                <a:tc>
                  <a:txBody>
                    <a:bodyPr/>
                    <a:lstStyle/>
                    <a:p>
                      <a:r>
                        <a:rPr lang="en-US" sz="1190">
                          <a:latin typeface="Cambria" panose="02040503050406030204" pitchFamily="18" charset="0"/>
                          <a:ea typeface="Cambria" panose="02040503050406030204" pitchFamily="18" charset="0"/>
                        </a:rPr>
                        <a:t>Particulars</a:t>
                      </a:r>
                      <a:endParaRPr lang="en-IN" sz="1190">
                        <a:latin typeface="Cambria" panose="02040503050406030204" pitchFamily="18" charset="0"/>
                        <a:ea typeface="Cambria" panose="02040503050406030204" pitchFamily="18" charset="0"/>
                      </a:endParaRPr>
                    </a:p>
                  </a:txBody>
                  <a:tcPr anchor="ctr">
                    <a:lnL w="12700" cap="flat" cmpd="sng" algn="ctr">
                      <a:solidFill>
                        <a:schemeClr val="bg1">
                          <a:lumMod val="85000"/>
                        </a:schemeClr>
                      </a:solidFill>
                      <a:prstDash val="solid"/>
                      <a:round/>
                      <a:headEnd type="none" w="med" len="med"/>
                      <a:tailEnd type="none" w="med" len="med"/>
                    </a:lnL>
                    <a:lnT w="12700" cap="flat" cmpd="sng" algn="ctr">
                      <a:solidFill>
                        <a:schemeClr val="bg1">
                          <a:lumMod val="85000"/>
                        </a:schemeClr>
                      </a:solidFill>
                      <a:prstDash val="solid"/>
                      <a:round/>
                      <a:headEnd type="none" w="med" len="med"/>
                      <a:tailEnd type="none" w="med" len="med"/>
                    </a:lnT>
                  </a:tcPr>
                </a:tc>
                <a:tc>
                  <a:txBody>
                    <a:bodyPr/>
                    <a:lstStyle/>
                    <a:p>
                      <a:pPr algn="ctr"/>
                      <a:r>
                        <a:rPr lang="en-US" sz="1190">
                          <a:latin typeface="Cambria" panose="02040503050406030204" pitchFamily="18" charset="0"/>
                          <a:ea typeface="Cambria" panose="02040503050406030204" pitchFamily="18" charset="0"/>
                        </a:rPr>
                        <a:t>Details</a:t>
                      </a:r>
                      <a:endParaRPr lang="en-IN" sz="1190">
                        <a:latin typeface="Cambria" panose="02040503050406030204" pitchFamily="18" charset="0"/>
                        <a:ea typeface="Cambria" panose="02040503050406030204" pitchFamily="18" charset="0"/>
                      </a:endParaRPr>
                    </a:p>
                  </a:txBody>
                  <a:tcPr anchor="ctr">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tcPr>
                </a:tc>
                <a:extLst>
                  <a:ext uri="{0D108BD9-81ED-4DB2-BD59-A6C34878D82A}">
                    <a16:rowId xmlns:a16="http://schemas.microsoft.com/office/drawing/2014/main" val="2509566197"/>
                  </a:ext>
                </a:extLst>
              </a:tr>
              <a:tr h="316937">
                <a:tc>
                  <a:txBody>
                    <a:bodyPr/>
                    <a:lstStyle/>
                    <a:p>
                      <a:r>
                        <a:rPr lang="en-US" sz="1190" b="1" dirty="0">
                          <a:latin typeface="Cambria" panose="02040503050406030204" pitchFamily="18" charset="0"/>
                          <a:ea typeface="Cambria" panose="02040503050406030204" pitchFamily="18" charset="0"/>
                        </a:rPr>
                        <a:t>AUM (INR </a:t>
                      </a:r>
                      <a:r>
                        <a:rPr lang="en-US" sz="1190" b="1" dirty="0" err="1">
                          <a:latin typeface="Cambria" panose="02040503050406030204" pitchFamily="18" charset="0"/>
                          <a:ea typeface="Cambria" panose="02040503050406030204" pitchFamily="18" charset="0"/>
                        </a:rPr>
                        <a:t>crs</a:t>
                      </a:r>
                      <a:r>
                        <a:rPr lang="en-US" sz="1190" b="1" dirty="0">
                          <a:latin typeface="Cambria" panose="02040503050406030204" pitchFamily="18" charset="0"/>
                          <a:ea typeface="Cambria" panose="02040503050406030204" pitchFamily="18" charset="0"/>
                        </a:rPr>
                        <a:t>)</a:t>
                      </a:r>
                      <a:endParaRPr lang="en-IN" sz="1190" b="1" dirty="0">
                        <a:latin typeface="Cambria" panose="02040503050406030204" pitchFamily="18" charset="0"/>
                        <a:ea typeface="Cambria" panose="02040503050406030204" pitchFamily="18" charset="0"/>
                      </a:endParaRPr>
                    </a:p>
                  </a:txBody>
                  <a:tcPr anchor="ctr">
                    <a:lnL w="12700" cap="flat" cmpd="sng" algn="ctr">
                      <a:solidFill>
                        <a:schemeClr val="bg1">
                          <a:lumMod val="85000"/>
                        </a:schemeClr>
                      </a:solidFill>
                      <a:prstDash val="solid"/>
                      <a:round/>
                      <a:headEnd type="none" w="med" len="med"/>
                      <a:tailEnd type="none" w="med" len="med"/>
                    </a:lnL>
                    <a:solidFill>
                      <a:srgbClr val="E7E7E7"/>
                    </a:solidFill>
                  </a:tcPr>
                </a:tc>
                <a:tc>
                  <a:txBody>
                    <a:bodyPr/>
                    <a:lstStyle/>
                    <a:p>
                      <a:pPr algn="ctr"/>
                      <a:r>
                        <a:rPr lang="en-US" sz="1190" b="0" dirty="0">
                          <a:solidFill>
                            <a:schemeClr val="tx1"/>
                          </a:solidFill>
                          <a:latin typeface="Cambria" panose="02040503050406030204" pitchFamily="18" charset="0"/>
                          <a:ea typeface="Cambria" panose="02040503050406030204" pitchFamily="18" charset="0"/>
                        </a:rPr>
                        <a:t>~1,165 Cr.</a:t>
                      </a:r>
                      <a:endParaRPr lang="en-IN" sz="1190" b="0" dirty="0">
                        <a:solidFill>
                          <a:schemeClr val="tx1"/>
                        </a:solidFill>
                        <a:latin typeface="Cambria" panose="02040503050406030204" pitchFamily="18" charset="0"/>
                        <a:ea typeface="Cambria" panose="02040503050406030204" pitchFamily="18" charset="0"/>
                      </a:endParaRPr>
                    </a:p>
                  </a:txBody>
                  <a:tcPr anchor="ctr">
                    <a:lnR w="12700" cap="flat" cmpd="sng" algn="ctr">
                      <a:solidFill>
                        <a:schemeClr val="bg1">
                          <a:lumMod val="85000"/>
                        </a:schemeClr>
                      </a:solidFill>
                      <a:prstDash val="solid"/>
                      <a:round/>
                      <a:headEnd type="none" w="med" len="med"/>
                      <a:tailEnd type="none" w="med" len="med"/>
                    </a:lnR>
                    <a:solidFill>
                      <a:srgbClr val="E7E7E7"/>
                    </a:solidFill>
                  </a:tcPr>
                </a:tc>
                <a:extLst>
                  <a:ext uri="{0D108BD9-81ED-4DB2-BD59-A6C34878D82A}">
                    <a16:rowId xmlns:a16="http://schemas.microsoft.com/office/drawing/2014/main" val="3085341055"/>
                  </a:ext>
                </a:extLst>
              </a:tr>
              <a:tr h="316937">
                <a:tc>
                  <a:txBody>
                    <a:bodyPr/>
                    <a:lstStyle/>
                    <a:p>
                      <a:r>
                        <a:rPr lang="en-US" sz="1190" b="1" dirty="0">
                          <a:latin typeface="Cambria" panose="02040503050406030204" pitchFamily="18" charset="0"/>
                          <a:ea typeface="Cambria" panose="02040503050406030204" pitchFamily="18" charset="0"/>
                        </a:rPr>
                        <a:t>Fund Manager</a:t>
                      </a:r>
                      <a:endParaRPr lang="en-IN" sz="1190" b="1" dirty="0">
                        <a:latin typeface="Cambria" panose="02040503050406030204" pitchFamily="18" charset="0"/>
                        <a:ea typeface="Cambria" panose="02040503050406030204" pitchFamily="18" charset="0"/>
                      </a:endParaRPr>
                    </a:p>
                  </a:txBody>
                  <a:tcPr anchor="ctr">
                    <a:lnL w="12700" cap="flat" cmpd="sng" algn="ctr">
                      <a:solidFill>
                        <a:schemeClr val="bg1">
                          <a:lumMod val="85000"/>
                        </a:schemeClr>
                      </a:solidFill>
                      <a:prstDash val="solid"/>
                      <a:round/>
                      <a:headEnd type="none" w="med" len="med"/>
                      <a:tailEnd type="none" w="med" len="med"/>
                    </a:lnL>
                    <a:solidFill>
                      <a:schemeClr val="bg1">
                        <a:lumMod val="75000"/>
                      </a:schemeClr>
                    </a:solidFill>
                  </a:tcPr>
                </a:tc>
                <a:tc>
                  <a:txBody>
                    <a:bodyPr/>
                    <a:lstStyle/>
                    <a:p>
                      <a:pPr algn="ctr"/>
                      <a:r>
                        <a:rPr lang="en-US" sz="1190" dirty="0">
                          <a:latin typeface="Cambria" panose="02040503050406030204" pitchFamily="18" charset="0"/>
                          <a:ea typeface="Cambria" panose="02040503050406030204" pitchFamily="18" charset="0"/>
                        </a:rPr>
                        <a:t>Sameer Narayan, Salvin Shah</a:t>
                      </a:r>
                    </a:p>
                  </a:txBody>
                  <a:tcPr anchor="ctr">
                    <a:lnR w="12700" cap="flat" cmpd="sng" algn="ctr">
                      <a:solidFill>
                        <a:schemeClr val="bg1">
                          <a:lumMod val="85000"/>
                        </a:schemeClr>
                      </a:solidFill>
                      <a:prstDash val="solid"/>
                      <a:round/>
                      <a:headEnd type="none" w="med" len="med"/>
                      <a:tailEnd type="none" w="med" len="med"/>
                    </a:lnR>
                    <a:solidFill>
                      <a:schemeClr val="bg1">
                        <a:lumMod val="75000"/>
                      </a:schemeClr>
                    </a:solidFill>
                  </a:tcPr>
                </a:tc>
                <a:extLst>
                  <a:ext uri="{0D108BD9-81ED-4DB2-BD59-A6C34878D82A}">
                    <a16:rowId xmlns:a16="http://schemas.microsoft.com/office/drawing/2014/main" val="4053942507"/>
                  </a:ext>
                </a:extLst>
              </a:tr>
              <a:tr h="316937">
                <a:tc>
                  <a:txBody>
                    <a:bodyPr/>
                    <a:lstStyle/>
                    <a:p>
                      <a:r>
                        <a:rPr lang="en-IN" sz="1190" b="1">
                          <a:latin typeface="Cambria" panose="02040503050406030204" pitchFamily="18" charset="0"/>
                          <a:ea typeface="Cambria" panose="02040503050406030204" pitchFamily="18" charset="0"/>
                        </a:rPr>
                        <a:t>No. of Stocks</a:t>
                      </a:r>
                    </a:p>
                  </a:txBody>
                  <a:tcPr anchor="ctr">
                    <a:lnL w="12700" cap="flat" cmpd="sng" algn="ctr">
                      <a:solidFill>
                        <a:schemeClr val="bg1">
                          <a:lumMod val="85000"/>
                        </a:schemeClr>
                      </a:solidFill>
                      <a:prstDash val="solid"/>
                      <a:round/>
                      <a:headEnd type="none" w="med" len="med"/>
                      <a:tailEnd type="none" w="med" len="med"/>
                    </a:lnL>
                    <a:solidFill>
                      <a:srgbClr val="E7E7E7"/>
                    </a:solidFill>
                  </a:tcPr>
                </a:tc>
                <a:tc>
                  <a:txBody>
                    <a:bodyPr/>
                    <a:lstStyle/>
                    <a:p>
                      <a:pPr algn="ctr"/>
                      <a:r>
                        <a:rPr lang="en-IN" sz="1190" dirty="0">
                          <a:latin typeface="Cambria" panose="02040503050406030204" pitchFamily="18" charset="0"/>
                          <a:ea typeface="Cambria" panose="02040503050406030204" pitchFamily="18" charset="0"/>
                        </a:rPr>
                        <a:t>20-30</a:t>
                      </a:r>
                    </a:p>
                  </a:txBody>
                  <a:tcPr anchor="ctr">
                    <a:lnR w="12700" cap="flat" cmpd="sng" algn="ctr">
                      <a:solidFill>
                        <a:schemeClr val="bg1">
                          <a:lumMod val="85000"/>
                        </a:schemeClr>
                      </a:solidFill>
                      <a:prstDash val="solid"/>
                      <a:round/>
                      <a:headEnd type="none" w="med" len="med"/>
                      <a:tailEnd type="none" w="med" len="med"/>
                    </a:lnR>
                    <a:solidFill>
                      <a:srgbClr val="E7E7E7"/>
                    </a:solidFill>
                  </a:tcPr>
                </a:tc>
                <a:extLst>
                  <a:ext uri="{0D108BD9-81ED-4DB2-BD59-A6C34878D82A}">
                    <a16:rowId xmlns:a16="http://schemas.microsoft.com/office/drawing/2014/main" val="105553421"/>
                  </a:ext>
                </a:extLst>
              </a:tr>
              <a:tr h="316937">
                <a:tc>
                  <a:txBody>
                    <a:bodyPr/>
                    <a:lstStyle/>
                    <a:p>
                      <a:r>
                        <a:rPr lang="en-US" sz="1190" b="1" dirty="0">
                          <a:latin typeface="Cambria" panose="02040503050406030204" pitchFamily="18" charset="0"/>
                          <a:ea typeface="Cambria" panose="02040503050406030204" pitchFamily="18" charset="0"/>
                        </a:rPr>
                        <a:t>Inception Date</a:t>
                      </a:r>
                      <a:endParaRPr lang="en-IN" sz="1190" b="1" dirty="0">
                        <a:latin typeface="Cambria" panose="02040503050406030204" pitchFamily="18" charset="0"/>
                        <a:ea typeface="Cambria" panose="02040503050406030204" pitchFamily="18" charset="0"/>
                      </a:endParaRPr>
                    </a:p>
                  </a:txBody>
                  <a:tcPr anchor="ctr">
                    <a:lnL w="12700" cap="flat" cmpd="sng" algn="ctr">
                      <a:solidFill>
                        <a:schemeClr val="bg1">
                          <a:lumMod val="85000"/>
                        </a:schemeClr>
                      </a:solidFill>
                      <a:prstDash val="solid"/>
                      <a:round/>
                      <a:headEnd type="none" w="med" len="med"/>
                      <a:tailEnd type="none" w="med" len="med"/>
                    </a:lnL>
                    <a:solidFill>
                      <a:schemeClr val="bg1">
                        <a:lumMod val="75000"/>
                      </a:schemeClr>
                    </a:solidFill>
                  </a:tcPr>
                </a:tc>
                <a:tc>
                  <a:txBody>
                    <a:bodyPr/>
                    <a:lstStyle/>
                    <a:p>
                      <a:pPr algn="ctr"/>
                      <a:r>
                        <a:rPr lang="en-US" sz="1190" dirty="0">
                          <a:latin typeface="Cambria" panose="02040503050406030204" pitchFamily="18" charset="0"/>
                          <a:ea typeface="Cambria" panose="02040503050406030204" pitchFamily="18" charset="0"/>
                        </a:rPr>
                        <a:t>14-Jun-18</a:t>
                      </a:r>
                      <a:endParaRPr lang="en-IN" sz="1190" dirty="0">
                        <a:latin typeface="Cambria" panose="02040503050406030204" pitchFamily="18" charset="0"/>
                        <a:ea typeface="Cambria" panose="02040503050406030204" pitchFamily="18" charset="0"/>
                      </a:endParaRPr>
                    </a:p>
                  </a:txBody>
                  <a:tcPr anchor="ctr">
                    <a:lnR w="12700" cap="flat" cmpd="sng" algn="ctr">
                      <a:solidFill>
                        <a:schemeClr val="bg1">
                          <a:lumMod val="85000"/>
                        </a:schemeClr>
                      </a:solidFill>
                      <a:prstDash val="solid"/>
                      <a:round/>
                      <a:headEnd type="none" w="med" len="med"/>
                      <a:tailEnd type="none" w="med" len="med"/>
                    </a:lnR>
                    <a:solidFill>
                      <a:schemeClr val="bg1">
                        <a:lumMod val="75000"/>
                      </a:schemeClr>
                    </a:solidFill>
                  </a:tcPr>
                </a:tc>
                <a:extLst>
                  <a:ext uri="{0D108BD9-81ED-4DB2-BD59-A6C34878D82A}">
                    <a16:rowId xmlns:a16="http://schemas.microsoft.com/office/drawing/2014/main" val="595497186"/>
                  </a:ext>
                </a:extLst>
              </a:tr>
              <a:tr h="316937">
                <a:tc>
                  <a:txBody>
                    <a:bodyPr/>
                    <a:lstStyle/>
                    <a:p>
                      <a:r>
                        <a:rPr lang="en-US" sz="1190" b="1">
                          <a:latin typeface="Cambria" panose="02040503050406030204" pitchFamily="18" charset="0"/>
                          <a:ea typeface="Cambria" panose="02040503050406030204" pitchFamily="18" charset="0"/>
                        </a:rPr>
                        <a:t>Exit Load</a:t>
                      </a:r>
                      <a:endParaRPr lang="en-IN" sz="1190" b="1">
                        <a:latin typeface="Cambria" panose="02040503050406030204" pitchFamily="18" charset="0"/>
                        <a:ea typeface="Cambria" panose="02040503050406030204" pitchFamily="18" charset="0"/>
                      </a:endParaRPr>
                    </a:p>
                  </a:txBody>
                  <a:tcPr anchor="ctr">
                    <a:lnL w="12700" cap="flat" cmpd="sng" algn="ctr">
                      <a:solidFill>
                        <a:schemeClr val="bg1">
                          <a:lumMod val="85000"/>
                        </a:schemeClr>
                      </a:solidFill>
                      <a:prstDash val="solid"/>
                      <a:round/>
                      <a:headEnd type="none" w="med" len="med"/>
                      <a:tailEnd type="none" w="med" len="med"/>
                    </a:lnL>
                    <a:lnB w="12700" cap="flat" cmpd="sng" algn="ctr">
                      <a:solidFill>
                        <a:schemeClr val="bg1">
                          <a:lumMod val="85000"/>
                        </a:schemeClr>
                      </a:solidFill>
                      <a:prstDash val="solid"/>
                      <a:round/>
                      <a:headEnd type="none" w="med" len="med"/>
                      <a:tailEnd type="none" w="med" len="med"/>
                    </a:lnB>
                    <a:solidFill>
                      <a:srgbClr val="E7E7E7"/>
                    </a:solidFill>
                  </a:tcPr>
                </a:tc>
                <a:tc>
                  <a:txBody>
                    <a:bodyPr/>
                    <a:lstStyle/>
                    <a:p>
                      <a:pPr algn="ctr"/>
                      <a:r>
                        <a:rPr lang="en-US" sz="1190" dirty="0">
                          <a:latin typeface="Cambria" panose="02040503050406030204" pitchFamily="18" charset="0"/>
                          <a:ea typeface="Cambria" panose="02040503050406030204" pitchFamily="18" charset="0"/>
                        </a:rPr>
                        <a:t>2% - 1year , 1% - 2year, NIL thereafter</a:t>
                      </a:r>
                      <a:endParaRPr lang="en-IN" sz="1190" dirty="0">
                        <a:latin typeface="Cambria" panose="02040503050406030204" pitchFamily="18" charset="0"/>
                        <a:ea typeface="Cambria" panose="02040503050406030204" pitchFamily="18" charset="0"/>
                      </a:endParaRPr>
                    </a:p>
                  </a:txBody>
                  <a:tcPr anchor="ctr">
                    <a:lnR w="12700" cap="flat" cmpd="sng" algn="ctr">
                      <a:solidFill>
                        <a:schemeClr val="bg1">
                          <a:lumMod val="85000"/>
                        </a:schemeClr>
                      </a:solidFill>
                      <a:prstDash val="solid"/>
                      <a:round/>
                      <a:headEnd type="none" w="med" len="med"/>
                      <a:tailEnd type="none" w="med" len="med"/>
                    </a:lnR>
                    <a:lnB w="12700" cap="flat" cmpd="sng" algn="ctr">
                      <a:solidFill>
                        <a:schemeClr val="bg1">
                          <a:lumMod val="85000"/>
                        </a:schemeClr>
                      </a:solidFill>
                      <a:prstDash val="solid"/>
                      <a:round/>
                      <a:headEnd type="none" w="med" len="med"/>
                      <a:tailEnd type="none" w="med" len="med"/>
                    </a:lnB>
                    <a:solidFill>
                      <a:srgbClr val="E7E7E7"/>
                    </a:solidFill>
                  </a:tcPr>
                </a:tc>
                <a:extLst>
                  <a:ext uri="{0D108BD9-81ED-4DB2-BD59-A6C34878D82A}">
                    <a16:rowId xmlns:a16="http://schemas.microsoft.com/office/drawing/2014/main" val="1990558997"/>
                  </a:ext>
                </a:extLst>
              </a:tr>
            </a:tbl>
          </a:graphicData>
        </a:graphic>
      </p:graphicFrame>
      <p:sp>
        <p:nvSpPr>
          <p:cNvPr id="9" name="TextBox 8"/>
          <p:cNvSpPr txBox="1"/>
          <p:nvPr/>
        </p:nvSpPr>
        <p:spPr>
          <a:xfrm>
            <a:off x="165475" y="993934"/>
            <a:ext cx="4022212" cy="2092881"/>
          </a:xfrm>
          <a:prstGeom prst="rect">
            <a:avLst/>
          </a:prstGeom>
          <a:noFill/>
          <a:ln>
            <a:solidFill>
              <a:schemeClr val="bg1">
                <a:lumMod val="85000"/>
              </a:schemeClr>
            </a:solidFill>
          </a:ln>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300" b="1" i="0"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rPr>
              <a:t>Investment Objective</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300" b="0" i="0"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rPr>
              <a:t>The objective of </a:t>
            </a:r>
            <a:r>
              <a:rPr kumimoji="0" lang="it-IT" sz="1300" b="0" i="0"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rPr>
              <a:t>Aditya Birla SL India Special Opportunities Portfolio </a:t>
            </a:r>
            <a:r>
              <a:rPr kumimoji="0" lang="en-US" sz="1300" b="0" i="0"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rPr>
              <a:t>Multi-Cap PMS is to invest by analyzing the fundamental attributes of the company &amp; competition &amp; analyzing the macro economic factors &amp; industry growth characteristics by ‘Top-Down’ approach. It takes 70%-100% exposure in Higher upside potential with catalyst expected to play out over a period of 2-3 years &amp; 0-30% in Consistent performers.</a:t>
            </a:r>
          </a:p>
        </p:txBody>
      </p:sp>
      <p:sp>
        <p:nvSpPr>
          <p:cNvPr id="14" name="TextBox 13"/>
          <p:cNvSpPr txBox="1"/>
          <p:nvPr/>
        </p:nvSpPr>
        <p:spPr>
          <a:xfrm>
            <a:off x="9031961" y="4693667"/>
            <a:ext cx="2902229" cy="30777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400" b="1" i="0"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rPr>
              <a:t>Fees Structure</a:t>
            </a:r>
          </a:p>
        </p:txBody>
      </p:sp>
      <p:sp>
        <p:nvSpPr>
          <p:cNvPr id="15" name="TextBox 14"/>
          <p:cNvSpPr txBox="1"/>
          <p:nvPr/>
        </p:nvSpPr>
        <p:spPr>
          <a:xfrm>
            <a:off x="9080091" y="6088889"/>
            <a:ext cx="2856816" cy="40011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000" b="0" i="1"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*performance as on </a:t>
            </a:r>
            <a:r>
              <a:rPr lang="en-IN" sz="1000" i="1" dirty="0">
                <a:solidFill>
                  <a:prstClr val="black"/>
                </a:solidFill>
                <a:latin typeface="Cambria" panose="02040503050406030204" pitchFamily="18" charset="0"/>
                <a:ea typeface="Cambria" panose="02040503050406030204" pitchFamily="18" charset="0"/>
              </a:rPr>
              <a:t>June 30</a:t>
            </a:r>
            <a:r>
              <a:rPr lang="en-IN" sz="1000" i="1" baseline="30000" dirty="0">
                <a:solidFill>
                  <a:prstClr val="black"/>
                </a:solidFill>
                <a:latin typeface="Cambria" panose="02040503050406030204" pitchFamily="18" charset="0"/>
                <a:ea typeface="Cambria" panose="02040503050406030204" pitchFamily="18" charset="0"/>
              </a:rPr>
              <a:t>th</a:t>
            </a:r>
            <a:r>
              <a:rPr lang="en-IN" sz="1000" i="1" dirty="0">
                <a:solidFill>
                  <a:prstClr val="black"/>
                </a:solidFill>
                <a:latin typeface="Cambria" panose="02040503050406030204" pitchFamily="18" charset="0"/>
                <a:ea typeface="Cambria" panose="02040503050406030204" pitchFamily="18" charset="0"/>
              </a:rPr>
              <a:t> 2</a:t>
            </a:r>
            <a:r>
              <a:rPr kumimoji="0" lang="en-IN" sz="1000" b="0" i="1"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026</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000" b="0" i="1"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**no catch up</a:t>
            </a:r>
          </a:p>
        </p:txBody>
      </p:sp>
      <p:sp>
        <p:nvSpPr>
          <p:cNvPr id="18" name="Rectangle 17"/>
          <p:cNvSpPr/>
          <p:nvPr/>
        </p:nvSpPr>
        <p:spPr>
          <a:xfrm>
            <a:off x="0" y="808383"/>
            <a:ext cx="12192000" cy="45719"/>
          </a:xfrm>
          <a:prstGeom prst="rect">
            <a:avLst/>
          </a:prstGeom>
          <a:solidFill>
            <a:schemeClr val="bg1">
              <a:lumMod val="6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9" name="Slide Number Placeholder 18"/>
          <p:cNvSpPr>
            <a:spLocks noGrp="1"/>
          </p:cNvSpPr>
          <p:nvPr>
            <p:ph type="sldNum" sz="quarter" idx="12"/>
          </p:nvPr>
        </p:nvSpPr>
        <p:spPr>
          <a:xfrm>
            <a:off x="9448800" y="6535368"/>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1E62F875-1F54-4527-993B-FB1D0CCB3E02}" type="slidenum">
              <a:rPr kumimoji="0" lang="en-IN" sz="1200" b="1" i="0" u="none" strike="noStrike" kern="1200" cap="none" spc="0" normalizeH="0" baseline="0" noProof="0" smtClean="0">
                <a:ln>
                  <a:noFill/>
                </a:ln>
                <a:solidFill>
                  <a:prstClr val="white"/>
                </a:solidFill>
                <a:effectLst/>
                <a:uLnTx/>
                <a:uFillTx/>
                <a:latin typeface="Cambria" panose="02040503050406030204" pitchFamily="18" charset="0"/>
                <a:ea typeface="Cambria" panose="02040503050406030204" pitchFamily="18" charset="0"/>
                <a:cs typeface="+mn-cs"/>
              </a:rPr>
              <a:pPr marL="0" marR="0" lvl="0" indent="0" algn="r" defTabSz="914400" rtl="0" eaLnBrk="1" fontAlgn="auto" latinLnBrk="0" hangingPunct="1">
                <a:lnSpc>
                  <a:spcPct val="100000"/>
                </a:lnSpc>
                <a:spcBef>
                  <a:spcPts val="0"/>
                </a:spcBef>
                <a:spcAft>
                  <a:spcPts val="0"/>
                </a:spcAft>
                <a:buClrTx/>
                <a:buSzTx/>
                <a:buFontTx/>
                <a:buNone/>
                <a:tabLst/>
                <a:defRPr/>
              </a:pPr>
              <a:t>30</a:t>
            </a:fld>
            <a:endParaRPr kumimoji="0" lang="en-IN" sz="1200" b="1" i="0" u="none" strike="noStrike" kern="1200" cap="none" spc="0" normalizeH="0" baseline="0" noProof="0">
              <a:ln>
                <a:noFill/>
              </a:ln>
              <a:solidFill>
                <a:prstClr val="white"/>
              </a:solidFill>
              <a:effectLst/>
              <a:uLnTx/>
              <a:uFillTx/>
              <a:latin typeface="Cambria" panose="02040503050406030204" pitchFamily="18" charset="0"/>
              <a:ea typeface="Cambria" panose="02040503050406030204" pitchFamily="18" charset="0"/>
              <a:cs typeface="+mn-cs"/>
            </a:endParaRPr>
          </a:p>
        </p:txBody>
      </p:sp>
      <p:graphicFrame>
        <p:nvGraphicFramePr>
          <p:cNvPr id="16" name="Table 8">
            <a:extLst>
              <a:ext uri="{FF2B5EF4-FFF2-40B4-BE49-F238E27FC236}">
                <a16:creationId xmlns:a16="http://schemas.microsoft.com/office/drawing/2014/main" id="{99A0918D-8403-C69A-E85D-9BADE4C33E96}"/>
              </a:ext>
            </a:extLst>
          </p:cNvPr>
          <p:cNvGraphicFramePr>
            <a:graphicFrameLocks noGrp="1"/>
          </p:cNvGraphicFramePr>
          <p:nvPr/>
        </p:nvGraphicFramePr>
        <p:xfrm>
          <a:off x="9157251" y="4989584"/>
          <a:ext cx="2902229" cy="1033200"/>
        </p:xfrm>
        <a:graphic>
          <a:graphicData uri="http://schemas.openxmlformats.org/drawingml/2006/table">
            <a:tbl>
              <a:tblPr firstRow="1" bandRow="1">
                <a:tableStyleId>{073A0DAA-6AF3-43AB-8588-CEC1D06C72B9}</a:tableStyleId>
              </a:tblPr>
              <a:tblGrid>
                <a:gridCol w="998131">
                  <a:extLst>
                    <a:ext uri="{9D8B030D-6E8A-4147-A177-3AD203B41FA5}">
                      <a16:colId xmlns:a16="http://schemas.microsoft.com/office/drawing/2014/main" val="3655427531"/>
                    </a:ext>
                  </a:extLst>
                </a:gridCol>
                <a:gridCol w="540327">
                  <a:extLst>
                    <a:ext uri="{9D8B030D-6E8A-4147-A177-3AD203B41FA5}">
                      <a16:colId xmlns:a16="http://schemas.microsoft.com/office/drawing/2014/main" val="1999429750"/>
                    </a:ext>
                  </a:extLst>
                </a:gridCol>
                <a:gridCol w="845127">
                  <a:extLst>
                    <a:ext uri="{9D8B030D-6E8A-4147-A177-3AD203B41FA5}">
                      <a16:colId xmlns:a16="http://schemas.microsoft.com/office/drawing/2014/main" val="3110234045"/>
                    </a:ext>
                  </a:extLst>
                </a:gridCol>
                <a:gridCol w="518644">
                  <a:extLst>
                    <a:ext uri="{9D8B030D-6E8A-4147-A177-3AD203B41FA5}">
                      <a16:colId xmlns:a16="http://schemas.microsoft.com/office/drawing/2014/main" val="2721265007"/>
                    </a:ext>
                  </a:extLst>
                </a:gridCol>
              </a:tblGrid>
              <a:tr h="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IN" sz="1200" b="1" i="0" u="none" strike="noStrike">
                          <a:solidFill>
                            <a:schemeClr val="bg1"/>
                          </a:solidFill>
                          <a:effectLst/>
                          <a:latin typeface="Cambria" panose="02040503050406030204" pitchFamily="18" charset="0"/>
                          <a:ea typeface="Cambria" panose="02040503050406030204" pitchFamily="18" charset="0"/>
                        </a:rPr>
                        <a:t>Fee</a:t>
                      </a:r>
                      <a:r>
                        <a:rPr lang="en-IN" sz="1200" b="1" i="0" u="none" strike="noStrike" baseline="0">
                          <a:solidFill>
                            <a:schemeClr val="bg1"/>
                          </a:solidFill>
                          <a:effectLst/>
                          <a:latin typeface="Cambria" panose="02040503050406030204" pitchFamily="18" charset="0"/>
                          <a:ea typeface="Cambria" panose="02040503050406030204" pitchFamily="18" charset="0"/>
                        </a:rPr>
                        <a:t> Structure</a:t>
                      </a:r>
                      <a:endParaRPr lang="en-IN" sz="1200" b="1" i="0" u="none" strike="noStrike">
                        <a:solidFill>
                          <a:schemeClr val="bg1"/>
                        </a:solidFill>
                        <a:effectLst/>
                        <a:latin typeface="Cambria" panose="02040503050406030204" pitchFamily="18" charset="0"/>
                        <a:ea typeface="Cambria" panose="02040503050406030204" pitchFamily="18"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tcPr>
                </a:tc>
                <a:tc>
                  <a:txBody>
                    <a:bodyPr/>
                    <a:lstStyle/>
                    <a:p>
                      <a:pPr algn="ctr" fontAlgn="ctr"/>
                      <a:r>
                        <a:rPr lang="en-IN" sz="1200" b="1" i="0" u="none" strike="noStrike">
                          <a:solidFill>
                            <a:schemeClr val="bg1"/>
                          </a:solidFill>
                          <a:effectLst/>
                          <a:latin typeface="Cambria" panose="02040503050406030204" pitchFamily="18" charset="0"/>
                          <a:ea typeface="Cambria" panose="02040503050406030204" pitchFamily="18" charset="0"/>
                        </a:rPr>
                        <a:t>Fixed</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tcPr>
                </a:tc>
                <a:tc>
                  <a:txBody>
                    <a:bodyPr/>
                    <a:lstStyle/>
                    <a:p>
                      <a:pPr algn="ctr" fontAlgn="ctr"/>
                      <a:r>
                        <a:rPr lang="en-IN" sz="1050" b="1" i="0" u="none" strike="noStrike" dirty="0">
                          <a:solidFill>
                            <a:schemeClr val="bg1"/>
                          </a:solidFill>
                          <a:effectLst/>
                          <a:latin typeface="Cambria" panose="02040503050406030204" pitchFamily="18" charset="0"/>
                          <a:ea typeface="Cambria" panose="02040503050406030204" pitchFamily="18" charset="0"/>
                        </a:rPr>
                        <a:t>Performance</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tcPr>
                </a:tc>
                <a:tc>
                  <a:txBody>
                    <a:bodyPr/>
                    <a:lstStyle/>
                    <a:p>
                      <a:pPr algn="ctr" fontAlgn="ctr"/>
                      <a:r>
                        <a:rPr lang="en-IN" sz="1200" b="1" i="0" u="none" strike="noStrike">
                          <a:solidFill>
                            <a:schemeClr val="bg1"/>
                          </a:solidFill>
                          <a:effectLst/>
                          <a:latin typeface="Cambria" panose="02040503050406030204" pitchFamily="18" charset="0"/>
                          <a:ea typeface="Cambria" panose="02040503050406030204" pitchFamily="18" charset="0"/>
                        </a:rPr>
                        <a:t>Hurdle</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tcPr>
                </a:tc>
                <a:extLst>
                  <a:ext uri="{0D108BD9-81ED-4DB2-BD59-A6C34878D82A}">
                    <a16:rowId xmlns:a16="http://schemas.microsoft.com/office/drawing/2014/main" val="3419815612"/>
                  </a:ext>
                </a:extLst>
              </a:tr>
              <a:tr h="288000">
                <a:tc>
                  <a:txBody>
                    <a:bodyPr/>
                    <a:lstStyle/>
                    <a:p>
                      <a:pPr algn="ctr" fontAlgn="b"/>
                      <a:r>
                        <a:rPr lang="en-IN" sz="1200" b="1" i="0" u="none" strike="noStrike">
                          <a:solidFill>
                            <a:schemeClr val="tx1"/>
                          </a:solidFill>
                          <a:effectLst/>
                          <a:latin typeface="Cambria" panose="02040503050406030204" pitchFamily="18" charset="0"/>
                          <a:ea typeface="Cambria" panose="02040503050406030204" pitchFamily="18" charset="0"/>
                        </a:rPr>
                        <a:t>Fixed</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tcPr>
                </a:tc>
                <a:tc>
                  <a:txBody>
                    <a:bodyPr/>
                    <a:lstStyle/>
                    <a:p>
                      <a:pPr algn="ctr" fontAlgn="ctr"/>
                      <a:r>
                        <a:rPr lang="en-US" sz="1200" b="0" i="0" u="none" strike="noStrike">
                          <a:solidFill>
                            <a:schemeClr val="tx1"/>
                          </a:solidFill>
                          <a:effectLst/>
                          <a:latin typeface="Cambria" panose="02040503050406030204" pitchFamily="18" charset="0"/>
                          <a:ea typeface="Cambria" panose="02040503050406030204" pitchFamily="18" charset="0"/>
                        </a:rPr>
                        <a:t>2.50%</a:t>
                      </a:r>
                      <a:endParaRPr lang="en-IN" sz="1200" b="0" i="0" u="none" strike="noStrike">
                        <a:solidFill>
                          <a:schemeClr val="tx1"/>
                        </a:solidFill>
                        <a:effectLst/>
                        <a:latin typeface="Cambria" panose="02040503050406030204" pitchFamily="18" charset="0"/>
                        <a:ea typeface="Cambria" panose="02040503050406030204" pitchFamily="18" charset="0"/>
                      </a:endParaRP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tcPr>
                </a:tc>
                <a:tc>
                  <a:txBody>
                    <a:bodyPr/>
                    <a:lstStyle/>
                    <a:p>
                      <a:pPr algn="ctr" fontAlgn="ctr"/>
                      <a:r>
                        <a:rPr lang="en-US" sz="1200" b="0" i="0" u="none" strike="noStrike">
                          <a:solidFill>
                            <a:schemeClr val="tx1"/>
                          </a:solidFill>
                          <a:effectLst/>
                          <a:latin typeface="Cambria" panose="02040503050406030204" pitchFamily="18" charset="0"/>
                          <a:ea typeface="Cambria" panose="02040503050406030204" pitchFamily="18" charset="0"/>
                        </a:rPr>
                        <a:t>-</a:t>
                      </a:r>
                      <a:endParaRPr lang="en-IN" sz="1200" b="0" i="0" u="none" strike="noStrike">
                        <a:solidFill>
                          <a:schemeClr val="tx1"/>
                        </a:solidFill>
                        <a:effectLst/>
                        <a:latin typeface="Cambria" panose="02040503050406030204" pitchFamily="18" charset="0"/>
                        <a:ea typeface="Cambria" panose="02040503050406030204" pitchFamily="18" charset="0"/>
                      </a:endParaRP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tcPr>
                </a:tc>
                <a:tc>
                  <a:txBody>
                    <a:bodyPr/>
                    <a:lstStyle/>
                    <a:p>
                      <a:pPr algn="ctr" fontAlgn="ctr"/>
                      <a:r>
                        <a:rPr lang="en-US" sz="1200" b="0" i="0" u="none" strike="noStrike">
                          <a:solidFill>
                            <a:schemeClr val="tx1"/>
                          </a:solidFill>
                          <a:effectLst/>
                          <a:latin typeface="Cambria" panose="02040503050406030204" pitchFamily="18" charset="0"/>
                          <a:ea typeface="Cambria" panose="02040503050406030204" pitchFamily="18" charset="0"/>
                        </a:rPr>
                        <a:t>-</a:t>
                      </a:r>
                      <a:endParaRPr lang="en-IN" sz="1200" b="0" i="0" u="none" strike="noStrike">
                        <a:solidFill>
                          <a:schemeClr val="tx1"/>
                        </a:solidFill>
                        <a:effectLst/>
                        <a:latin typeface="Cambria" panose="02040503050406030204" pitchFamily="18" charset="0"/>
                        <a:ea typeface="Cambria" panose="02040503050406030204" pitchFamily="18" charset="0"/>
                      </a:endParaRP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tcPr>
                </a:tc>
                <a:extLst>
                  <a:ext uri="{0D108BD9-81ED-4DB2-BD59-A6C34878D82A}">
                    <a16:rowId xmlns:a16="http://schemas.microsoft.com/office/drawing/2014/main" val="1593328609"/>
                  </a:ext>
                </a:extLst>
              </a:tr>
              <a:tr h="288000">
                <a:tc>
                  <a:txBody>
                    <a:bodyPr/>
                    <a:lstStyle/>
                    <a:p>
                      <a:pPr algn="ctr" fontAlgn="b"/>
                      <a:r>
                        <a:rPr lang="en-IN" sz="1200" b="1" i="0" u="none" strike="noStrike" dirty="0">
                          <a:solidFill>
                            <a:schemeClr val="tx1"/>
                          </a:solidFill>
                          <a:effectLst/>
                          <a:latin typeface="Cambria" panose="02040503050406030204" pitchFamily="18" charset="0"/>
                          <a:ea typeface="Cambria" panose="02040503050406030204" pitchFamily="18" charset="0"/>
                        </a:rPr>
                        <a:t>Hybrid</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tcPr>
                </a:tc>
                <a:tc>
                  <a:txBody>
                    <a:bodyPr/>
                    <a:lstStyle/>
                    <a:p>
                      <a:pPr algn="ctr" fontAlgn="ctr"/>
                      <a:r>
                        <a:rPr lang="en-US" sz="1200" b="0" i="0" u="none" strike="noStrike">
                          <a:solidFill>
                            <a:schemeClr val="tx1"/>
                          </a:solidFill>
                          <a:effectLst/>
                          <a:latin typeface="Cambria" panose="02040503050406030204" pitchFamily="18" charset="0"/>
                          <a:ea typeface="Cambria" panose="02040503050406030204" pitchFamily="18" charset="0"/>
                        </a:rPr>
                        <a:t>1.00%</a:t>
                      </a:r>
                      <a:endParaRPr lang="en-IN" sz="1200" b="0" i="0" u="none" strike="noStrike">
                        <a:solidFill>
                          <a:schemeClr val="tx1"/>
                        </a:solidFill>
                        <a:effectLst/>
                        <a:latin typeface="Cambria" panose="02040503050406030204" pitchFamily="18" charset="0"/>
                        <a:ea typeface="Cambria" panose="02040503050406030204" pitchFamily="18" charset="0"/>
                      </a:endParaRP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tcPr>
                </a:tc>
                <a:tc>
                  <a:txBody>
                    <a:bodyPr/>
                    <a:lstStyle/>
                    <a:p>
                      <a:pPr algn="ctr" fontAlgn="ctr"/>
                      <a:r>
                        <a:rPr lang="en-US" sz="1200" b="0" i="0" u="none" strike="noStrike" dirty="0">
                          <a:solidFill>
                            <a:schemeClr val="tx1"/>
                          </a:solidFill>
                          <a:effectLst/>
                          <a:latin typeface="Cambria" panose="02040503050406030204" pitchFamily="18" charset="0"/>
                          <a:ea typeface="Cambria" panose="02040503050406030204" pitchFamily="18" charset="0"/>
                        </a:rPr>
                        <a:t>20.00%</a:t>
                      </a:r>
                      <a:endParaRPr lang="en-IN" sz="1200" b="0" i="0" u="none" strike="noStrike" dirty="0">
                        <a:solidFill>
                          <a:schemeClr val="tx1"/>
                        </a:solidFill>
                        <a:effectLst/>
                        <a:latin typeface="Cambria" panose="02040503050406030204" pitchFamily="18" charset="0"/>
                        <a:ea typeface="Cambria" panose="02040503050406030204" pitchFamily="18" charset="0"/>
                      </a:endParaRP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tcPr>
                </a:tc>
                <a:tc>
                  <a:txBody>
                    <a:bodyPr/>
                    <a:lstStyle/>
                    <a:p>
                      <a:pPr algn="ctr" fontAlgn="ctr"/>
                      <a:r>
                        <a:rPr lang="en-US" sz="1200" b="0" i="0" u="none" strike="noStrike" dirty="0">
                          <a:solidFill>
                            <a:schemeClr val="tx1"/>
                          </a:solidFill>
                          <a:effectLst/>
                          <a:latin typeface="Cambria" panose="02040503050406030204" pitchFamily="18" charset="0"/>
                          <a:ea typeface="Cambria" panose="02040503050406030204" pitchFamily="18" charset="0"/>
                        </a:rPr>
                        <a:t>12%</a:t>
                      </a:r>
                      <a:endParaRPr lang="en-IN" sz="1200" b="0" i="0" u="none" strike="noStrike" dirty="0">
                        <a:solidFill>
                          <a:schemeClr val="tx1"/>
                        </a:solidFill>
                        <a:effectLst/>
                        <a:latin typeface="Cambria" panose="02040503050406030204" pitchFamily="18" charset="0"/>
                        <a:ea typeface="Cambria" panose="02040503050406030204" pitchFamily="18" charset="0"/>
                      </a:endParaRP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tcPr>
                </a:tc>
                <a:extLst>
                  <a:ext uri="{0D108BD9-81ED-4DB2-BD59-A6C34878D82A}">
                    <a16:rowId xmlns:a16="http://schemas.microsoft.com/office/drawing/2014/main" val="1532966897"/>
                  </a:ext>
                </a:extLst>
              </a:tr>
            </a:tbl>
          </a:graphicData>
        </a:graphic>
      </p:graphicFrame>
      <p:pic>
        <p:nvPicPr>
          <p:cNvPr id="7" name="Picture 6" descr="A white text on a black background&#10;&#10;AI-generated content may be incorrect.">
            <a:extLst>
              <a:ext uri="{FF2B5EF4-FFF2-40B4-BE49-F238E27FC236}">
                <a16:creationId xmlns:a16="http://schemas.microsoft.com/office/drawing/2014/main" id="{AD7513B6-0DA4-27B8-1B30-70760CFD253C}"/>
              </a:ext>
            </a:extLst>
          </p:cNvPr>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10362466" y="234062"/>
            <a:ext cx="1559328" cy="340260"/>
          </a:xfrm>
          <a:prstGeom prst="rect">
            <a:avLst/>
          </a:prstGeom>
        </p:spPr>
      </p:pic>
      <p:graphicFrame>
        <p:nvGraphicFramePr>
          <p:cNvPr id="3" name="Chart 2">
            <a:extLst>
              <a:ext uri="{FF2B5EF4-FFF2-40B4-BE49-F238E27FC236}">
                <a16:creationId xmlns:a16="http://schemas.microsoft.com/office/drawing/2014/main" id="{D55DC4B0-11A4-9BCF-0421-24FDBF59B2C9}"/>
              </a:ext>
            </a:extLst>
          </p:cNvPr>
          <p:cNvGraphicFramePr>
            <a:graphicFrameLocks/>
          </p:cNvGraphicFramePr>
          <p:nvPr>
            <p:extLst>
              <p:ext uri="{D42A27DB-BD31-4B8C-83A1-F6EECF244321}">
                <p14:modId xmlns:p14="http://schemas.microsoft.com/office/powerpoint/2010/main" val="3903938847"/>
              </p:ext>
            </p:extLst>
          </p:nvPr>
        </p:nvGraphicFramePr>
        <p:xfrm>
          <a:off x="4301059" y="1003983"/>
          <a:ext cx="4730902" cy="2914650"/>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6" name="Chart 5">
            <a:extLst>
              <a:ext uri="{FF2B5EF4-FFF2-40B4-BE49-F238E27FC236}">
                <a16:creationId xmlns:a16="http://schemas.microsoft.com/office/drawing/2014/main" id="{D13D4619-F29C-EB93-FA10-7762D6034592}"/>
              </a:ext>
            </a:extLst>
          </p:cNvPr>
          <p:cNvGraphicFramePr>
            <a:graphicFrameLocks/>
          </p:cNvGraphicFramePr>
          <p:nvPr>
            <p:extLst>
              <p:ext uri="{D42A27DB-BD31-4B8C-83A1-F6EECF244321}">
                <p14:modId xmlns:p14="http://schemas.microsoft.com/office/powerpoint/2010/main" val="1116269051"/>
              </p:ext>
            </p:extLst>
          </p:nvPr>
        </p:nvGraphicFramePr>
        <p:xfrm>
          <a:off x="108346" y="5209308"/>
          <a:ext cx="4079340" cy="1326059"/>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10" name="Table 9">
            <a:extLst>
              <a:ext uri="{FF2B5EF4-FFF2-40B4-BE49-F238E27FC236}">
                <a16:creationId xmlns:a16="http://schemas.microsoft.com/office/drawing/2014/main" id="{318514D1-ECD2-6A3F-6C62-8655C608589A}"/>
              </a:ext>
            </a:extLst>
          </p:cNvPr>
          <p:cNvGraphicFramePr>
            <a:graphicFrameLocks noGrp="1"/>
          </p:cNvGraphicFramePr>
          <p:nvPr>
            <p:extLst>
              <p:ext uri="{D42A27DB-BD31-4B8C-83A1-F6EECF244321}">
                <p14:modId xmlns:p14="http://schemas.microsoft.com/office/powerpoint/2010/main" val="4288866182"/>
              </p:ext>
            </p:extLst>
          </p:nvPr>
        </p:nvGraphicFramePr>
        <p:xfrm>
          <a:off x="4301059" y="3970981"/>
          <a:ext cx="4730902" cy="2525641"/>
        </p:xfrm>
        <a:graphic>
          <a:graphicData uri="http://schemas.openxmlformats.org/drawingml/2006/table">
            <a:tbl>
              <a:tblPr/>
              <a:tblGrid>
                <a:gridCol w="3580694">
                  <a:extLst>
                    <a:ext uri="{9D8B030D-6E8A-4147-A177-3AD203B41FA5}">
                      <a16:colId xmlns:a16="http://schemas.microsoft.com/office/drawing/2014/main" val="2728877725"/>
                    </a:ext>
                  </a:extLst>
                </a:gridCol>
                <a:gridCol w="1150208">
                  <a:extLst>
                    <a:ext uri="{9D8B030D-6E8A-4147-A177-3AD203B41FA5}">
                      <a16:colId xmlns:a16="http://schemas.microsoft.com/office/drawing/2014/main" val="1506423192"/>
                    </a:ext>
                  </a:extLst>
                </a:gridCol>
              </a:tblGrid>
              <a:tr h="228391">
                <a:tc>
                  <a:txBody>
                    <a:bodyPr/>
                    <a:lstStyle/>
                    <a:p>
                      <a:pPr algn="ctr" rtl="0" fontAlgn="ctr"/>
                      <a:r>
                        <a:rPr lang="en-US" sz="1300" b="1" i="0" u="none" strike="noStrike" dirty="0">
                          <a:solidFill>
                            <a:srgbClr val="FFFFFF"/>
                          </a:solidFill>
                          <a:effectLst/>
                          <a:latin typeface="Cambria" panose="02040503050406030204" pitchFamily="18" charset="0"/>
                        </a:rPr>
                        <a:t>Top Sectors</a:t>
                      </a:r>
                    </a:p>
                  </a:txBody>
                  <a:tcPr marL="8320" marR="8320" marT="832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000000"/>
                    </a:solidFill>
                  </a:tcPr>
                </a:tc>
                <a:tc>
                  <a:txBody>
                    <a:bodyPr/>
                    <a:lstStyle/>
                    <a:p>
                      <a:pPr algn="ctr" rtl="0" fontAlgn="ctr"/>
                      <a:r>
                        <a:rPr lang="en-US" sz="1300" b="1" i="0" u="none" strike="noStrike">
                          <a:solidFill>
                            <a:srgbClr val="FFFFFF"/>
                          </a:solidFill>
                          <a:effectLst/>
                          <a:latin typeface="Cambria" panose="02040503050406030204" pitchFamily="18" charset="0"/>
                        </a:rPr>
                        <a:t>Weight %</a:t>
                      </a:r>
                    </a:p>
                  </a:txBody>
                  <a:tcPr marL="8320" marR="8320" marT="832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000000"/>
                    </a:solidFill>
                  </a:tcPr>
                </a:tc>
                <a:extLst>
                  <a:ext uri="{0D108BD9-81ED-4DB2-BD59-A6C34878D82A}">
                    <a16:rowId xmlns:a16="http://schemas.microsoft.com/office/drawing/2014/main" val="95340672"/>
                  </a:ext>
                </a:extLst>
              </a:tr>
              <a:tr h="229725">
                <a:tc>
                  <a:txBody>
                    <a:bodyPr/>
                    <a:lstStyle/>
                    <a:p>
                      <a:pPr algn="ctr" fontAlgn="ctr">
                        <a:buNone/>
                      </a:pPr>
                      <a:r>
                        <a:rPr lang="en-IN" sz="1300" b="0" i="0" u="none" strike="noStrike" dirty="0">
                          <a:solidFill>
                            <a:srgbClr val="000000"/>
                          </a:solidFill>
                          <a:effectLst/>
                          <a:latin typeface="Cambria" panose="02040503050406030204" pitchFamily="18" charset="0"/>
                        </a:rPr>
                        <a:t>Financial Services</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fontAlgn="ctr">
                        <a:buNone/>
                      </a:pPr>
                      <a:r>
                        <a:rPr lang="en-IN" sz="1300" b="0" i="0" u="none" strike="noStrike">
                          <a:solidFill>
                            <a:srgbClr val="000000"/>
                          </a:solidFill>
                          <a:effectLst/>
                          <a:latin typeface="Cambria" panose="02040503050406030204" pitchFamily="18" charset="0"/>
                        </a:rPr>
                        <a:t>27.00%</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extLst>
                  <a:ext uri="{0D108BD9-81ED-4DB2-BD59-A6C34878D82A}">
                    <a16:rowId xmlns:a16="http://schemas.microsoft.com/office/drawing/2014/main" val="1273432087"/>
                  </a:ext>
                </a:extLst>
              </a:tr>
              <a:tr h="229725">
                <a:tc>
                  <a:txBody>
                    <a:bodyPr/>
                    <a:lstStyle/>
                    <a:p>
                      <a:pPr algn="ctr" fontAlgn="ctr">
                        <a:buNone/>
                      </a:pPr>
                      <a:r>
                        <a:rPr lang="en-IN" sz="1300" b="0" i="0" u="none" strike="noStrike">
                          <a:solidFill>
                            <a:srgbClr val="000000"/>
                          </a:solidFill>
                          <a:effectLst/>
                          <a:latin typeface="Cambria" panose="02040503050406030204" pitchFamily="18" charset="0"/>
                        </a:rPr>
                        <a:t>Capital Goods</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fontAlgn="ctr">
                        <a:buNone/>
                      </a:pPr>
                      <a:r>
                        <a:rPr lang="en-IN" sz="1300" b="0" i="0" u="none" strike="noStrike">
                          <a:solidFill>
                            <a:srgbClr val="000000"/>
                          </a:solidFill>
                          <a:effectLst/>
                          <a:latin typeface="Cambria" panose="02040503050406030204" pitchFamily="18" charset="0"/>
                        </a:rPr>
                        <a:t>12.80%</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4252473964"/>
                  </a:ext>
                </a:extLst>
              </a:tr>
              <a:tr h="229725">
                <a:tc>
                  <a:txBody>
                    <a:bodyPr/>
                    <a:lstStyle/>
                    <a:p>
                      <a:pPr algn="ctr" fontAlgn="ctr">
                        <a:buNone/>
                      </a:pPr>
                      <a:r>
                        <a:rPr lang="en-IN" sz="1300" b="0" i="0" u="none" strike="noStrike">
                          <a:solidFill>
                            <a:srgbClr val="000000"/>
                          </a:solidFill>
                          <a:effectLst/>
                          <a:latin typeface="Cambria" panose="02040503050406030204" pitchFamily="18" charset="0"/>
                        </a:rPr>
                        <a:t>Healthcare</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fontAlgn="ctr">
                        <a:buNone/>
                      </a:pPr>
                      <a:r>
                        <a:rPr lang="en-IN" sz="1300" b="0" i="0" u="none" strike="noStrike">
                          <a:solidFill>
                            <a:srgbClr val="000000"/>
                          </a:solidFill>
                          <a:effectLst/>
                          <a:latin typeface="Cambria" panose="02040503050406030204" pitchFamily="18" charset="0"/>
                        </a:rPr>
                        <a:t>7.90%</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extLst>
                  <a:ext uri="{0D108BD9-81ED-4DB2-BD59-A6C34878D82A}">
                    <a16:rowId xmlns:a16="http://schemas.microsoft.com/office/drawing/2014/main" val="2072748675"/>
                  </a:ext>
                </a:extLst>
              </a:tr>
              <a:tr h="229725">
                <a:tc>
                  <a:txBody>
                    <a:bodyPr/>
                    <a:lstStyle/>
                    <a:p>
                      <a:pPr algn="ctr" fontAlgn="ctr">
                        <a:buNone/>
                      </a:pPr>
                      <a:r>
                        <a:rPr lang="en-IN" sz="1300" b="0" i="0" u="none" strike="noStrike">
                          <a:solidFill>
                            <a:srgbClr val="000000"/>
                          </a:solidFill>
                          <a:effectLst/>
                          <a:latin typeface="Cambria" panose="02040503050406030204" pitchFamily="18" charset="0"/>
                        </a:rPr>
                        <a:t>Auto</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fontAlgn="ctr">
                        <a:buNone/>
                      </a:pPr>
                      <a:r>
                        <a:rPr lang="en-IN" sz="1300" b="0" i="0" u="none" strike="noStrike">
                          <a:solidFill>
                            <a:srgbClr val="000000"/>
                          </a:solidFill>
                          <a:effectLst/>
                          <a:latin typeface="Cambria" panose="02040503050406030204" pitchFamily="18" charset="0"/>
                        </a:rPr>
                        <a:t>6.90%</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961274740"/>
                  </a:ext>
                </a:extLst>
              </a:tr>
              <a:tr h="229725">
                <a:tc>
                  <a:txBody>
                    <a:bodyPr/>
                    <a:lstStyle/>
                    <a:p>
                      <a:pPr algn="ctr" fontAlgn="ctr">
                        <a:buNone/>
                      </a:pPr>
                      <a:r>
                        <a:rPr lang="en-IN" sz="1300" b="0" i="0" u="none" strike="noStrike">
                          <a:solidFill>
                            <a:srgbClr val="000000"/>
                          </a:solidFill>
                          <a:effectLst/>
                          <a:latin typeface="Cambria" panose="02040503050406030204" pitchFamily="18" charset="0"/>
                        </a:rPr>
                        <a:t>Information Technology</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fontAlgn="ctr">
                        <a:buNone/>
                      </a:pPr>
                      <a:r>
                        <a:rPr lang="en-IN" sz="1300" b="0" i="0" u="none" strike="noStrike">
                          <a:solidFill>
                            <a:srgbClr val="000000"/>
                          </a:solidFill>
                          <a:effectLst/>
                          <a:latin typeface="Cambria" panose="02040503050406030204" pitchFamily="18" charset="0"/>
                        </a:rPr>
                        <a:t>6.80%</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extLst>
                  <a:ext uri="{0D108BD9-81ED-4DB2-BD59-A6C34878D82A}">
                    <a16:rowId xmlns:a16="http://schemas.microsoft.com/office/drawing/2014/main" val="558410604"/>
                  </a:ext>
                </a:extLst>
              </a:tr>
              <a:tr h="229725">
                <a:tc>
                  <a:txBody>
                    <a:bodyPr/>
                    <a:lstStyle/>
                    <a:p>
                      <a:pPr algn="ctr" fontAlgn="ctr">
                        <a:buNone/>
                      </a:pPr>
                      <a:r>
                        <a:rPr lang="en-IN" sz="1300" b="0" i="0" u="none" strike="noStrike">
                          <a:solidFill>
                            <a:srgbClr val="000000"/>
                          </a:solidFill>
                          <a:effectLst/>
                          <a:latin typeface="Cambria" panose="02040503050406030204" pitchFamily="18" charset="0"/>
                        </a:rPr>
                        <a:t>Telecom</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fontAlgn="ctr">
                        <a:buNone/>
                      </a:pPr>
                      <a:r>
                        <a:rPr lang="en-IN" sz="1300" b="0" i="0" u="none" strike="noStrike">
                          <a:solidFill>
                            <a:srgbClr val="000000"/>
                          </a:solidFill>
                          <a:effectLst/>
                          <a:latin typeface="Cambria" panose="02040503050406030204" pitchFamily="18" charset="0"/>
                        </a:rPr>
                        <a:t>6.60%</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277122346"/>
                  </a:ext>
                </a:extLst>
              </a:tr>
              <a:tr h="229725">
                <a:tc>
                  <a:txBody>
                    <a:bodyPr/>
                    <a:lstStyle/>
                    <a:p>
                      <a:pPr algn="ctr" fontAlgn="ctr">
                        <a:buNone/>
                      </a:pPr>
                      <a:r>
                        <a:rPr lang="en-IN" sz="1300" b="0" i="0" u="none" strike="noStrike">
                          <a:solidFill>
                            <a:srgbClr val="000000"/>
                          </a:solidFill>
                          <a:effectLst/>
                          <a:latin typeface="Cambria" panose="02040503050406030204" pitchFamily="18" charset="0"/>
                        </a:rPr>
                        <a:t>FMCG</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fontAlgn="ctr">
                        <a:buNone/>
                      </a:pPr>
                      <a:r>
                        <a:rPr lang="en-IN" sz="1300" b="0" i="0" u="none" strike="noStrike">
                          <a:solidFill>
                            <a:srgbClr val="000000"/>
                          </a:solidFill>
                          <a:effectLst/>
                          <a:latin typeface="Cambria" panose="02040503050406030204" pitchFamily="18" charset="0"/>
                        </a:rPr>
                        <a:t>5.50%</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extLst>
                  <a:ext uri="{0D108BD9-81ED-4DB2-BD59-A6C34878D82A}">
                    <a16:rowId xmlns:a16="http://schemas.microsoft.com/office/drawing/2014/main" val="267409465"/>
                  </a:ext>
                </a:extLst>
              </a:tr>
              <a:tr h="229725">
                <a:tc>
                  <a:txBody>
                    <a:bodyPr/>
                    <a:lstStyle/>
                    <a:p>
                      <a:pPr algn="ctr" fontAlgn="b">
                        <a:buNone/>
                      </a:pPr>
                      <a:r>
                        <a:rPr lang="en-IN" sz="1300" b="0" i="0" u="none" strike="noStrike">
                          <a:solidFill>
                            <a:srgbClr val="000000"/>
                          </a:solidFill>
                          <a:effectLst/>
                          <a:latin typeface="Cambria" panose="02040503050406030204" pitchFamily="18" charset="0"/>
                        </a:rPr>
                        <a:t>Oil &amp; Gas</a:t>
                      </a:r>
                    </a:p>
                  </a:txBody>
                  <a:tcPr marL="9525" marR="9525" marT="9525" marB="0" anchor="b">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fontAlgn="ctr">
                        <a:buNone/>
                      </a:pPr>
                      <a:r>
                        <a:rPr lang="en-IN" sz="1300" b="0" i="0" u="none" strike="noStrike">
                          <a:solidFill>
                            <a:srgbClr val="000000"/>
                          </a:solidFill>
                          <a:effectLst/>
                          <a:latin typeface="Cambria" panose="02040503050406030204" pitchFamily="18" charset="0"/>
                        </a:rPr>
                        <a:t>4.30%</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68070672"/>
                  </a:ext>
                </a:extLst>
              </a:tr>
              <a:tr h="229725">
                <a:tc>
                  <a:txBody>
                    <a:bodyPr/>
                    <a:lstStyle/>
                    <a:p>
                      <a:pPr algn="ctr" fontAlgn="ctr">
                        <a:buNone/>
                      </a:pPr>
                      <a:r>
                        <a:rPr lang="en-IN" sz="1300" b="0" i="0" u="none" strike="noStrike">
                          <a:solidFill>
                            <a:srgbClr val="000000"/>
                          </a:solidFill>
                          <a:effectLst/>
                          <a:latin typeface="Cambria" panose="02040503050406030204" pitchFamily="18" charset="0"/>
                        </a:rPr>
                        <a:t>Chemicals</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fontAlgn="ctr">
                        <a:buNone/>
                      </a:pPr>
                      <a:r>
                        <a:rPr lang="en-IN" sz="1300" b="0" i="0" u="none" strike="noStrike">
                          <a:solidFill>
                            <a:srgbClr val="000000"/>
                          </a:solidFill>
                          <a:effectLst/>
                          <a:latin typeface="Cambria" panose="02040503050406030204" pitchFamily="18" charset="0"/>
                        </a:rPr>
                        <a:t>4.30%</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extLst>
                  <a:ext uri="{0D108BD9-81ED-4DB2-BD59-A6C34878D82A}">
                    <a16:rowId xmlns:a16="http://schemas.microsoft.com/office/drawing/2014/main" val="3299487454"/>
                  </a:ext>
                </a:extLst>
              </a:tr>
              <a:tr h="229725">
                <a:tc>
                  <a:txBody>
                    <a:bodyPr/>
                    <a:lstStyle/>
                    <a:p>
                      <a:pPr algn="ctr" fontAlgn="ctr">
                        <a:buNone/>
                      </a:pPr>
                      <a:r>
                        <a:rPr lang="en-IN" sz="1300" b="0" i="0" u="none" strike="noStrike">
                          <a:solidFill>
                            <a:srgbClr val="000000"/>
                          </a:solidFill>
                          <a:effectLst/>
                          <a:latin typeface="Cambria" panose="02040503050406030204" pitchFamily="18" charset="0"/>
                        </a:rPr>
                        <a:t>Consumer Durables</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fontAlgn="ctr">
                        <a:buNone/>
                      </a:pPr>
                      <a:r>
                        <a:rPr lang="en-IN" sz="1300" b="0" i="0" u="none" strike="noStrike" dirty="0">
                          <a:solidFill>
                            <a:srgbClr val="000000"/>
                          </a:solidFill>
                          <a:effectLst/>
                          <a:latin typeface="Cambria" panose="02040503050406030204" pitchFamily="18" charset="0"/>
                        </a:rPr>
                        <a:t>3.70%</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399923140"/>
                  </a:ext>
                </a:extLst>
              </a:tr>
            </a:tbl>
          </a:graphicData>
        </a:graphic>
      </p:graphicFrame>
      <p:graphicFrame>
        <p:nvGraphicFramePr>
          <p:cNvPr id="13" name="Table 12">
            <a:extLst>
              <a:ext uri="{FF2B5EF4-FFF2-40B4-BE49-F238E27FC236}">
                <a16:creationId xmlns:a16="http://schemas.microsoft.com/office/drawing/2014/main" id="{E439025E-C919-4834-E948-B1FC2EBD0CA1}"/>
              </a:ext>
            </a:extLst>
          </p:cNvPr>
          <p:cNvGraphicFramePr>
            <a:graphicFrameLocks noGrp="1"/>
          </p:cNvGraphicFramePr>
          <p:nvPr>
            <p:extLst>
              <p:ext uri="{D42A27DB-BD31-4B8C-83A1-F6EECF244321}">
                <p14:modId xmlns:p14="http://schemas.microsoft.com/office/powerpoint/2010/main" val="1352832174"/>
              </p:ext>
            </p:extLst>
          </p:nvPr>
        </p:nvGraphicFramePr>
        <p:xfrm>
          <a:off x="9157251" y="964388"/>
          <a:ext cx="2902228" cy="3696811"/>
        </p:xfrm>
        <a:graphic>
          <a:graphicData uri="http://schemas.openxmlformats.org/drawingml/2006/table">
            <a:tbl>
              <a:tblPr/>
              <a:tblGrid>
                <a:gridCol w="2120349">
                  <a:extLst>
                    <a:ext uri="{9D8B030D-6E8A-4147-A177-3AD203B41FA5}">
                      <a16:colId xmlns:a16="http://schemas.microsoft.com/office/drawing/2014/main" val="2728877725"/>
                    </a:ext>
                  </a:extLst>
                </a:gridCol>
                <a:gridCol w="781879">
                  <a:extLst>
                    <a:ext uri="{9D8B030D-6E8A-4147-A177-3AD203B41FA5}">
                      <a16:colId xmlns:a16="http://schemas.microsoft.com/office/drawing/2014/main" val="1506423192"/>
                    </a:ext>
                  </a:extLst>
                </a:gridCol>
              </a:tblGrid>
              <a:tr h="284857">
                <a:tc>
                  <a:txBody>
                    <a:bodyPr/>
                    <a:lstStyle/>
                    <a:p>
                      <a:pPr algn="ctr" rtl="0" fontAlgn="ctr"/>
                      <a:r>
                        <a:rPr lang="en-US" sz="1300" b="1" i="0" u="none" strike="noStrike" dirty="0">
                          <a:solidFill>
                            <a:srgbClr val="FFFFFF"/>
                          </a:solidFill>
                          <a:effectLst/>
                          <a:latin typeface="Cambria" panose="02040503050406030204" pitchFamily="18" charset="0"/>
                        </a:rPr>
                        <a:t>Top 10 Holdings</a:t>
                      </a:r>
                    </a:p>
                  </a:txBody>
                  <a:tcPr marL="8320" marR="8320" marT="8320" marB="0" anchor="ctr">
                    <a:lnL w="12700" cap="flat" cmpd="sng" algn="ctr">
                      <a:solidFill>
                        <a:schemeClr val="bg1">
                          <a:lumMod val="85000"/>
                        </a:schemeClr>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000000"/>
                    </a:solidFill>
                  </a:tcPr>
                </a:tc>
                <a:tc>
                  <a:txBody>
                    <a:bodyPr/>
                    <a:lstStyle/>
                    <a:p>
                      <a:pPr algn="ctr" rtl="0" fontAlgn="ctr"/>
                      <a:r>
                        <a:rPr lang="en-US" sz="1300" b="1" i="0" u="none" strike="noStrike">
                          <a:solidFill>
                            <a:srgbClr val="FFFFFF"/>
                          </a:solidFill>
                          <a:effectLst/>
                          <a:latin typeface="Cambria" panose="02040503050406030204" pitchFamily="18" charset="0"/>
                        </a:rPr>
                        <a:t>Weight %</a:t>
                      </a:r>
                    </a:p>
                  </a:txBody>
                  <a:tcPr marL="8320" marR="8320" marT="8320" marB="0" anchor="ctr">
                    <a:lnL w="12700" cap="flat" cmpd="sng" algn="ctr">
                      <a:solidFill>
                        <a:schemeClr val="bg1"/>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000000"/>
                    </a:solidFill>
                  </a:tcPr>
                </a:tc>
                <a:extLst>
                  <a:ext uri="{0D108BD9-81ED-4DB2-BD59-A6C34878D82A}">
                    <a16:rowId xmlns:a16="http://schemas.microsoft.com/office/drawing/2014/main" val="95340672"/>
                  </a:ext>
                </a:extLst>
              </a:tr>
              <a:tr h="286520">
                <a:tc>
                  <a:txBody>
                    <a:bodyPr/>
                    <a:lstStyle/>
                    <a:p>
                      <a:pPr algn="ctr" fontAlgn="ctr">
                        <a:buNone/>
                      </a:pPr>
                      <a:r>
                        <a:rPr lang="en-IN" sz="1300" b="0" i="0" u="none" strike="noStrike" dirty="0">
                          <a:solidFill>
                            <a:srgbClr val="000000"/>
                          </a:solidFill>
                          <a:effectLst/>
                          <a:latin typeface="Cambria" panose="02040503050406030204" pitchFamily="18" charset="0"/>
                        </a:rPr>
                        <a:t>Bharat Dynamics Ltd. </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fontAlgn="ctr">
                        <a:buNone/>
                      </a:pPr>
                      <a:r>
                        <a:rPr lang="en-IN" sz="1300" b="0" i="0" u="none" strike="noStrike">
                          <a:solidFill>
                            <a:srgbClr val="000000"/>
                          </a:solidFill>
                          <a:effectLst/>
                          <a:latin typeface="Cambria" panose="02040503050406030204" pitchFamily="18" charset="0"/>
                        </a:rPr>
                        <a:t>5.50%</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273432087"/>
                  </a:ext>
                </a:extLst>
              </a:tr>
              <a:tr h="286520">
                <a:tc>
                  <a:txBody>
                    <a:bodyPr/>
                    <a:lstStyle/>
                    <a:p>
                      <a:pPr algn="ctr" fontAlgn="ctr">
                        <a:buNone/>
                      </a:pPr>
                      <a:r>
                        <a:rPr lang="en-IN" sz="1300" b="0" i="0" u="none" strike="noStrike">
                          <a:solidFill>
                            <a:srgbClr val="000000"/>
                          </a:solidFill>
                          <a:effectLst/>
                          <a:latin typeface="Cambria" panose="02040503050406030204" pitchFamily="18" charset="0"/>
                        </a:rPr>
                        <a:t>ICICI Bank Ltd. </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fontAlgn="ctr">
                        <a:buNone/>
                      </a:pPr>
                      <a:r>
                        <a:rPr lang="en-IN" sz="1300" b="0" i="0" u="none" strike="noStrike">
                          <a:solidFill>
                            <a:srgbClr val="000000"/>
                          </a:solidFill>
                          <a:effectLst/>
                          <a:latin typeface="Cambria" panose="02040503050406030204" pitchFamily="18" charset="0"/>
                        </a:rPr>
                        <a:t>5.50%</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1277122346"/>
                  </a:ext>
                </a:extLst>
              </a:tr>
              <a:tr h="286520">
                <a:tc>
                  <a:txBody>
                    <a:bodyPr/>
                    <a:lstStyle/>
                    <a:p>
                      <a:pPr algn="ctr" fontAlgn="ctr">
                        <a:buNone/>
                      </a:pPr>
                      <a:r>
                        <a:rPr lang="en-IN" sz="1300" b="0" i="0" u="none" strike="noStrike">
                          <a:solidFill>
                            <a:srgbClr val="000000"/>
                          </a:solidFill>
                          <a:effectLst/>
                          <a:latin typeface="Cambria" panose="02040503050406030204" pitchFamily="18" charset="0"/>
                        </a:rPr>
                        <a:t>Bharti Airtel Ltd. </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fontAlgn="ctr">
                        <a:buNone/>
                      </a:pPr>
                      <a:r>
                        <a:rPr lang="en-IN" sz="1300" b="0" i="0" u="none" strike="noStrike">
                          <a:solidFill>
                            <a:srgbClr val="000000"/>
                          </a:solidFill>
                          <a:effectLst/>
                          <a:latin typeface="Cambria" panose="02040503050406030204" pitchFamily="18" charset="0"/>
                        </a:rPr>
                        <a:t>4.90%</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67409465"/>
                  </a:ext>
                </a:extLst>
              </a:tr>
              <a:tr h="286520">
                <a:tc>
                  <a:txBody>
                    <a:bodyPr/>
                    <a:lstStyle/>
                    <a:p>
                      <a:pPr algn="ctr" fontAlgn="ctr">
                        <a:buNone/>
                      </a:pPr>
                      <a:r>
                        <a:rPr lang="en-IN" sz="1300" b="0" i="0" u="none" strike="noStrike">
                          <a:solidFill>
                            <a:srgbClr val="000000"/>
                          </a:solidFill>
                          <a:effectLst/>
                          <a:latin typeface="Cambria" panose="02040503050406030204" pitchFamily="18" charset="0"/>
                        </a:rPr>
                        <a:t>Axis Bank Ltd. </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fontAlgn="ctr">
                        <a:buNone/>
                      </a:pPr>
                      <a:r>
                        <a:rPr lang="en-IN" sz="1300" b="0" i="0" u="none" strike="noStrike">
                          <a:solidFill>
                            <a:srgbClr val="000000"/>
                          </a:solidFill>
                          <a:effectLst/>
                          <a:latin typeface="Cambria" panose="02040503050406030204" pitchFamily="18" charset="0"/>
                        </a:rPr>
                        <a:t>4.60%</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168070672"/>
                  </a:ext>
                </a:extLst>
              </a:tr>
              <a:tr h="286520">
                <a:tc>
                  <a:txBody>
                    <a:bodyPr/>
                    <a:lstStyle/>
                    <a:p>
                      <a:pPr algn="ctr" fontAlgn="ctr">
                        <a:buNone/>
                      </a:pPr>
                      <a:r>
                        <a:rPr lang="en-IN" sz="1300" b="0" i="0" u="none" strike="noStrike">
                          <a:solidFill>
                            <a:srgbClr val="000000"/>
                          </a:solidFill>
                          <a:effectLst/>
                          <a:latin typeface="Cambria" panose="02040503050406030204" pitchFamily="18" charset="0"/>
                        </a:rPr>
                        <a:t>AIA Engineering Ltd. </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fontAlgn="ctr">
                        <a:buNone/>
                      </a:pPr>
                      <a:r>
                        <a:rPr lang="en-IN" sz="1300" b="0" i="0" u="none" strike="noStrike">
                          <a:solidFill>
                            <a:srgbClr val="000000"/>
                          </a:solidFill>
                          <a:effectLst/>
                          <a:latin typeface="Cambria" panose="02040503050406030204" pitchFamily="18" charset="0"/>
                        </a:rPr>
                        <a:t>4.60%</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299487454"/>
                  </a:ext>
                </a:extLst>
              </a:tr>
              <a:tr h="286520">
                <a:tc>
                  <a:txBody>
                    <a:bodyPr/>
                    <a:lstStyle/>
                    <a:p>
                      <a:pPr algn="ctr" fontAlgn="ctr">
                        <a:buNone/>
                      </a:pPr>
                      <a:r>
                        <a:rPr lang="en-IN" sz="1300" b="0" i="0" u="none" strike="noStrike">
                          <a:solidFill>
                            <a:srgbClr val="000000"/>
                          </a:solidFill>
                          <a:effectLst/>
                          <a:latin typeface="Cambria" panose="02040503050406030204" pitchFamily="18" charset="0"/>
                        </a:rPr>
                        <a:t>Bank Of Baroda </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fontAlgn="ctr">
                        <a:buNone/>
                      </a:pPr>
                      <a:r>
                        <a:rPr lang="en-IN" sz="1300" b="0" i="0" u="none" strike="noStrike">
                          <a:solidFill>
                            <a:srgbClr val="000000"/>
                          </a:solidFill>
                          <a:effectLst/>
                          <a:latin typeface="Cambria" panose="02040503050406030204" pitchFamily="18" charset="0"/>
                        </a:rPr>
                        <a:t>4.40%</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2399923140"/>
                  </a:ext>
                </a:extLst>
              </a:tr>
              <a:tr h="559897">
                <a:tc>
                  <a:txBody>
                    <a:bodyPr/>
                    <a:lstStyle/>
                    <a:p>
                      <a:pPr algn="ctr" fontAlgn="ctr">
                        <a:buNone/>
                      </a:pPr>
                      <a:r>
                        <a:rPr lang="en-IN" sz="1300" b="0" i="0" u="none" strike="noStrike">
                          <a:solidFill>
                            <a:srgbClr val="000000"/>
                          </a:solidFill>
                          <a:effectLst/>
                          <a:latin typeface="Cambria" panose="02040503050406030204" pitchFamily="18" charset="0"/>
                        </a:rPr>
                        <a:t>Cholamandalam Investment and Finance Company Ltd.</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fontAlgn="ctr">
                        <a:buNone/>
                      </a:pPr>
                      <a:r>
                        <a:rPr lang="en-IN" sz="1300" b="0" i="0" u="none" strike="noStrike">
                          <a:solidFill>
                            <a:srgbClr val="000000"/>
                          </a:solidFill>
                          <a:effectLst/>
                          <a:latin typeface="Cambria" panose="02040503050406030204" pitchFamily="18" charset="0"/>
                        </a:rPr>
                        <a:t>4.30%</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699907593"/>
                  </a:ext>
                </a:extLst>
              </a:tr>
              <a:tr h="286520">
                <a:tc>
                  <a:txBody>
                    <a:bodyPr/>
                    <a:lstStyle/>
                    <a:p>
                      <a:pPr algn="ctr" fontAlgn="ctr">
                        <a:buNone/>
                      </a:pPr>
                      <a:r>
                        <a:rPr lang="en-IN" sz="1300" b="0" i="0" u="none" strike="noStrike">
                          <a:solidFill>
                            <a:srgbClr val="000000"/>
                          </a:solidFill>
                          <a:effectLst/>
                          <a:latin typeface="Cambria" panose="02040503050406030204" pitchFamily="18" charset="0"/>
                        </a:rPr>
                        <a:t>Torrent Pharmaceuticals Ltd. </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fontAlgn="ctr">
                        <a:buNone/>
                      </a:pPr>
                      <a:r>
                        <a:rPr lang="en-IN" sz="1300" b="0" i="0" u="none" strike="noStrike">
                          <a:solidFill>
                            <a:srgbClr val="000000"/>
                          </a:solidFill>
                          <a:effectLst/>
                          <a:latin typeface="Cambria" panose="02040503050406030204" pitchFamily="18" charset="0"/>
                        </a:rPr>
                        <a:t>4.00%</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990640619"/>
                  </a:ext>
                </a:extLst>
              </a:tr>
              <a:tr h="559897">
                <a:tc>
                  <a:txBody>
                    <a:bodyPr/>
                    <a:lstStyle/>
                    <a:p>
                      <a:pPr algn="ctr" fontAlgn="ctr">
                        <a:buNone/>
                      </a:pPr>
                      <a:r>
                        <a:rPr lang="en-IN" sz="1300" b="0" i="0" u="none" strike="noStrike">
                          <a:solidFill>
                            <a:srgbClr val="000000"/>
                          </a:solidFill>
                          <a:effectLst/>
                          <a:latin typeface="Cambria" panose="02040503050406030204" pitchFamily="18" charset="0"/>
                        </a:rPr>
                        <a:t>Sun Pharmaceuticals Industries Ltd.</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fontAlgn="ctr">
                        <a:buNone/>
                      </a:pPr>
                      <a:r>
                        <a:rPr lang="en-IN" sz="1300" b="0" i="0" u="none" strike="noStrike">
                          <a:solidFill>
                            <a:srgbClr val="000000"/>
                          </a:solidFill>
                          <a:effectLst/>
                          <a:latin typeface="Cambria" panose="02040503050406030204" pitchFamily="18" charset="0"/>
                        </a:rPr>
                        <a:t>3.90%</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729092628"/>
                  </a:ext>
                </a:extLst>
              </a:tr>
              <a:tr h="286520">
                <a:tc>
                  <a:txBody>
                    <a:bodyPr/>
                    <a:lstStyle/>
                    <a:p>
                      <a:pPr algn="ctr" fontAlgn="ctr">
                        <a:buNone/>
                      </a:pPr>
                      <a:r>
                        <a:rPr lang="en-IN" sz="1300" b="0" i="0" u="none" strike="noStrike">
                          <a:solidFill>
                            <a:srgbClr val="000000"/>
                          </a:solidFill>
                          <a:effectLst/>
                          <a:latin typeface="Cambria" panose="02040503050406030204" pitchFamily="18" charset="0"/>
                        </a:rPr>
                        <a:t>United Spirits Ltd</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fontAlgn="ctr">
                        <a:buNone/>
                      </a:pPr>
                      <a:r>
                        <a:rPr lang="en-IN" sz="1300" b="0" i="0" u="none" strike="noStrike" dirty="0">
                          <a:solidFill>
                            <a:srgbClr val="000000"/>
                          </a:solidFill>
                          <a:effectLst/>
                          <a:latin typeface="Cambria" panose="02040503050406030204" pitchFamily="18" charset="0"/>
                        </a:rPr>
                        <a:t>3.30%</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1137137572"/>
                  </a:ext>
                </a:extLst>
              </a:tr>
            </a:tbl>
          </a:graphicData>
        </a:graphic>
      </p:graphicFrame>
    </p:spTree>
    <p:extLst>
      <p:ext uri="{BB962C8B-B14F-4D97-AF65-F5344CB8AC3E}">
        <p14:creationId xmlns:p14="http://schemas.microsoft.com/office/powerpoint/2010/main" val="597284192"/>
      </p:ext>
    </p:extLst>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3"/>
          <p:cNvSpPr/>
          <p:nvPr/>
        </p:nvSpPr>
        <p:spPr>
          <a:xfrm>
            <a:off x="0" y="0"/>
            <a:ext cx="12192000" cy="821635"/>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 name="Title 1">
            <a:extLst>
              <a:ext uri="{FF2B5EF4-FFF2-40B4-BE49-F238E27FC236}">
                <a16:creationId xmlns:a16="http://schemas.microsoft.com/office/drawing/2014/main" id="{D5D14BE9-64D4-42CE-969F-9590C16A2F5F}"/>
              </a:ext>
            </a:extLst>
          </p:cNvPr>
          <p:cNvSpPr txBox="1">
            <a:spLocks/>
          </p:cNvSpPr>
          <p:nvPr/>
        </p:nvSpPr>
        <p:spPr>
          <a:xfrm>
            <a:off x="165475" y="106018"/>
            <a:ext cx="11007609" cy="630899"/>
          </a:xfrm>
          <a:prstGeom prst="rect">
            <a:avLst/>
          </a:prstGeom>
        </p:spPr>
        <p:txBody>
          <a:bodyPr vert="horz" lIns="91440" tIns="45720" rIns="91440" bIns="45720" rtlCol="0" anchor="ctr">
            <a:noAutofit/>
          </a:bodyPr>
          <a:lstStyle>
            <a:lvl1pPr algn="ctr" defTabSz="914400" rtl="0" eaLnBrk="1" latinLnBrk="0" hangingPunct="1">
              <a:lnSpc>
                <a:spcPct val="90000"/>
              </a:lnSpc>
              <a:spcBef>
                <a:spcPct val="0"/>
              </a:spcBef>
              <a:buNone/>
              <a:defRPr sz="6000" kern="1200">
                <a:solidFill>
                  <a:schemeClr val="tx1"/>
                </a:solidFill>
                <a:latin typeface="+mj-lt"/>
                <a:ea typeface="+mj-ea"/>
                <a:cs typeface="+mj-cs"/>
              </a:defRPr>
            </a:lvl1pPr>
          </a:lstStyle>
          <a:p>
            <a:pPr marL="0" marR="0" lvl="0" indent="0" algn="l" defTabSz="914400" rtl="0" eaLnBrk="1" fontAlgn="auto" latinLnBrk="0" hangingPunct="1">
              <a:lnSpc>
                <a:spcPct val="90000"/>
              </a:lnSpc>
              <a:spcBef>
                <a:spcPct val="0"/>
              </a:spcBef>
              <a:spcAft>
                <a:spcPts val="0"/>
              </a:spcAft>
              <a:buClrTx/>
              <a:buSzTx/>
              <a:buFontTx/>
              <a:buNone/>
              <a:tabLst/>
              <a:defRPr/>
            </a:pPr>
            <a:r>
              <a:rPr kumimoji="0" lang="en-US" sz="2800" b="1" i="0" u="none" strike="noStrike" kern="1200" cap="none" spc="0" normalizeH="0" baseline="0" noProof="0" dirty="0">
                <a:ln>
                  <a:noFill/>
                </a:ln>
                <a:solidFill>
                  <a:prstClr val="white"/>
                </a:solidFill>
                <a:effectLst/>
                <a:uLnTx/>
                <a:uFillTx/>
                <a:latin typeface="Cambria" panose="02040503050406030204" pitchFamily="18" charset="0"/>
                <a:ea typeface="Cambria" panose="02040503050406030204" pitchFamily="18" charset="0"/>
                <a:cs typeface="+mj-cs"/>
              </a:rPr>
              <a:t>Equity – Multi Cap PMS </a:t>
            </a:r>
          </a:p>
          <a:p>
            <a:pPr marL="0" marR="0" lvl="0" indent="0" algn="l" defTabSz="914400" rtl="0" eaLnBrk="1" fontAlgn="auto" latinLnBrk="0" hangingPunct="1">
              <a:lnSpc>
                <a:spcPct val="90000"/>
              </a:lnSpc>
              <a:spcBef>
                <a:spcPct val="0"/>
              </a:spcBef>
              <a:spcAft>
                <a:spcPts val="0"/>
              </a:spcAft>
              <a:buClrTx/>
              <a:buSzTx/>
              <a:buFontTx/>
              <a:buNone/>
              <a:tabLst/>
              <a:defRPr/>
            </a:pPr>
            <a:r>
              <a:rPr kumimoji="0" lang="it-IT" sz="2800" b="1" i="0" u="none" strike="noStrike" kern="1200" cap="none" spc="0" normalizeH="0" baseline="0" noProof="0" dirty="0">
                <a:ln>
                  <a:noFill/>
                </a:ln>
                <a:solidFill>
                  <a:prstClr val="white"/>
                </a:solidFill>
                <a:effectLst/>
                <a:uLnTx/>
                <a:uFillTx/>
                <a:latin typeface="Cambria" panose="02040503050406030204" pitchFamily="18" charset="0"/>
                <a:ea typeface="Cambria" panose="02040503050406030204" pitchFamily="18" charset="0"/>
                <a:cs typeface="+mj-cs"/>
              </a:rPr>
              <a:t>ICICI Prudential Value Strategy </a:t>
            </a:r>
            <a:endParaRPr kumimoji="0" lang="en-IN" sz="2800" b="1" i="0" u="none" strike="noStrike" kern="1200" cap="none" spc="0" normalizeH="0" baseline="0" noProof="0" dirty="0">
              <a:ln>
                <a:noFill/>
              </a:ln>
              <a:solidFill>
                <a:prstClr val="white"/>
              </a:solidFill>
              <a:effectLst/>
              <a:uLnTx/>
              <a:uFillTx/>
              <a:latin typeface="Cambria" panose="02040503050406030204" pitchFamily="18" charset="0"/>
              <a:ea typeface="Cambria" panose="02040503050406030204" pitchFamily="18" charset="0"/>
              <a:cs typeface="+mj-cs"/>
            </a:endParaRPr>
          </a:p>
        </p:txBody>
      </p:sp>
      <p:sp>
        <p:nvSpPr>
          <p:cNvPr id="22" name="Rectangle 21"/>
          <p:cNvSpPr/>
          <p:nvPr/>
        </p:nvSpPr>
        <p:spPr>
          <a:xfrm>
            <a:off x="0" y="6613807"/>
            <a:ext cx="12192000" cy="235963"/>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aphicFrame>
        <p:nvGraphicFramePr>
          <p:cNvPr id="2" name="Table 2">
            <a:extLst>
              <a:ext uri="{FF2B5EF4-FFF2-40B4-BE49-F238E27FC236}">
                <a16:creationId xmlns:a16="http://schemas.microsoft.com/office/drawing/2014/main" id="{A0E88391-4530-5B8D-6918-E006259714FE}"/>
              </a:ext>
            </a:extLst>
          </p:cNvPr>
          <p:cNvGraphicFramePr>
            <a:graphicFrameLocks noGrp="1"/>
          </p:cNvGraphicFramePr>
          <p:nvPr>
            <p:extLst>
              <p:ext uri="{D42A27DB-BD31-4B8C-83A1-F6EECF244321}">
                <p14:modId xmlns:p14="http://schemas.microsoft.com/office/powerpoint/2010/main" val="2435047181"/>
              </p:ext>
            </p:extLst>
          </p:nvPr>
        </p:nvGraphicFramePr>
        <p:xfrm>
          <a:off x="165476" y="3610289"/>
          <a:ext cx="4022212" cy="1645920"/>
        </p:xfrm>
        <a:graphic>
          <a:graphicData uri="http://schemas.openxmlformats.org/drawingml/2006/table">
            <a:tbl>
              <a:tblPr firstRow="1" bandRow="1">
                <a:tableStyleId>{073A0DAA-6AF3-43AB-8588-CEC1D06C72B9}</a:tableStyleId>
              </a:tblPr>
              <a:tblGrid>
                <a:gridCol w="1223161">
                  <a:extLst>
                    <a:ext uri="{9D8B030D-6E8A-4147-A177-3AD203B41FA5}">
                      <a16:colId xmlns:a16="http://schemas.microsoft.com/office/drawing/2014/main" val="979919291"/>
                    </a:ext>
                  </a:extLst>
                </a:gridCol>
                <a:gridCol w="2799051">
                  <a:extLst>
                    <a:ext uri="{9D8B030D-6E8A-4147-A177-3AD203B41FA5}">
                      <a16:colId xmlns:a16="http://schemas.microsoft.com/office/drawing/2014/main" val="2728041260"/>
                    </a:ext>
                  </a:extLst>
                </a:gridCol>
              </a:tblGrid>
              <a:tr h="127165">
                <a:tc>
                  <a:txBody>
                    <a:bodyPr/>
                    <a:lstStyle/>
                    <a:p>
                      <a:r>
                        <a:rPr lang="en-US" sz="1200">
                          <a:latin typeface="Cambria" panose="02040503050406030204" pitchFamily="18" charset="0"/>
                          <a:ea typeface="Cambria" panose="02040503050406030204" pitchFamily="18" charset="0"/>
                        </a:rPr>
                        <a:t>Particulars</a:t>
                      </a:r>
                      <a:endParaRPr lang="en-IN" sz="1200">
                        <a:latin typeface="Cambria" panose="02040503050406030204" pitchFamily="18" charset="0"/>
                        <a:ea typeface="Cambria" panose="02040503050406030204" pitchFamily="18" charset="0"/>
                      </a:endParaRPr>
                    </a:p>
                  </a:txBody>
                  <a:tcPr anchor="ctr"/>
                </a:tc>
                <a:tc>
                  <a:txBody>
                    <a:bodyPr/>
                    <a:lstStyle/>
                    <a:p>
                      <a:pPr algn="ctr"/>
                      <a:r>
                        <a:rPr lang="en-US" sz="1200">
                          <a:latin typeface="Cambria" panose="02040503050406030204" pitchFamily="18" charset="0"/>
                          <a:ea typeface="Cambria" panose="02040503050406030204" pitchFamily="18" charset="0"/>
                        </a:rPr>
                        <a:t>Details</a:t>
                      </a:r>
                      <a:endParaRPr lang="en-IN" sz="1200">
                        <a:latin typeface="Cambria" panose="02040503050406030204" pitchFamily="18" charset="0"/>
                        <a:ea typeface="Cambria" panose="02040503050406030204" pitchFamily="18" charset="0"/>
                      </a:endParaRPr>
                    </a:p>
                  </a:txBody>
                  <a:tcPr anchor="ctr"/>
                </a:tc>
                <a:extLst>
                  <a:ext uri="{0D108BD9-81ED-4DB2-BD59-A6C34878D82A}">
                    <a16:rowId xmlns:a16="http://schemas.microsoft.com/office/drawing/2014/main" val="2509566197"/>
                  </a:ext>
                </a:extLst>
              </a:tr>
              <a:tr h="127165">
                <a:tc>
                  <a:txBody>
                    <a:bodyPr/>
                    <a:lstStyle/>
                    <a:p>
                      <a:r>
                        <a:rPr lang="en-US" sz="1200" b="1">
                          <a:latin typeface="Cambria" panose="02040503050406030204" pitchFamily="18" charset="0"/>
                          <a:ea typeface="Cambria" panose="02040503050406030204" pitchFamily="18" charset="0"/>
                        </a:rPr>
                        <a:t>AUM (INR </a:t>
                      </a:r>
                      <a:r>
                        <a:rPr lang="en-US" sz="1200" b="1" err="1">
                          <a:latin typeface="Cambria" panose="02040503050406030204" pitchFamily="18" charset="0"/>
                          <a:ea typeface="Cambria" panose="02040503050406030204" pitchFamily="18" charset="0"/>
                        </a:rPr>
                        <a:t>crs</a:t>
                      </a:r>
                      <a:r>
                        <a:rPr lang="en-US" sz="1200" b="1">
                          <a:latin typeface="Cambria" panose="02040503050406030204" pitchFamily="18" charset="0"/>
                          <a:ea typeface="Cambria" panose="02040503050406030204" pitchFamily="18" charset="0"/>
                        </a:rPr>
                        <a:t>)</a:t>
                      </a:r>
                      <a:endParaRPr lang="en-IN" sz="1200" b="1">
                        <a:latin typeface="Cambria" panose="02040503050406030204" pitchFamily="18" charset="0"/>
                        <a:ea typeface="Cambria" panose="02040503050406030204" pitchFamily="18" charset="0"/>
                      </a:endParaRPr>
                    </a:p>
                  </a:txBody>
                  <a:tcPr anchor="ctr"/>
                </a:tc>
                <a:tc>
                  <a:txBody>
                    <a:bodyPr/>
                    <a:lstStyle/>
                    <a:p>
                      <a:pPr algn="ctr"/>
                      <a:r>
                        <a:rPr lang="en-US" sz="1200" dirty="0">
                          <a:solidFill>
                            <a:schemeClr val="tx1"/>
                          </a:solidFill>
                          <a:latin typeface="Cambria" panose="02040503050406030204" pitchFamily="18" charset="0"/>
                          <a:ea typeface="Cambria" panose="02040503050406030204" pitchFamily="18" charset="0"/>
                        </a:rPr>
                        <a:t>~1,180 Cr.</a:t>
                      </a:r>
                      <a:endParaRPr lang="en-IN" sz="1200" dirty="0">
                        <a:solidFill>
                          <a:schemeClr val="tx1"/>
                        </a:solidFill>
                        <a:latin typeface="Cambria" panose="02040503050406030204" pitchFamily="18" charset="0"/>
                        <a:ea typeface="Cambria" panose="02040503050406030204" pitchFamily="18" charset="0"/>
                      </a:endParaRPr>
                    </a:p>
                  </a:txBody>
                  <a:tcPr anchor="ctr">
                    <a:solidFill>
                      <a:srgbClr val="CBCBCB"/>
                    </a:solidFill>
                  </a:tcPr>
                </a:tc>
                <a:extLst>
                  <a:ext uri="{0D108BD9-81ED-4DB2-BD59-A6C34878D82A}">
                    <a16:rowId xmlns:a16="http://schemas.microsoft.com/office/drawing/2014/main" val="3085341055"/>
                  </a:ext>
                </a:extLst>
              </a:tr>
              <a:tr h="173968">
                <a:tc>
                  <a:txBody>
                    <a:bodyPr/>
                    <a:lstStyle/>
                    <a:p>
                      <a:r>
                        <a:rPr lang="en-US" sz="1200" b="1">
                          <a:latin typeface="Cambria" panose="02040503050406030204" pitchFamily="18" charset="0"/>
                          <a:ea typeface="Cambria" panose="02040503050406030204" pitchFamily="18" charset="0"/>
                        </a:rPr>
                        <a:t>Fund Manager</a:t>
                      </a:r>
                      <a:endParaRPr lang="en-IN" sz="1200" b="1">
                        <a:latin typeface="Cambria" panose="02040503050406030204" pitchFamily="18" charset="0"/>
                        <a:ea typeface="Cambria" panose="02040503050406030204" pitchFamily="18" charset="0"/>
                      </a:endParaRPr>
                    </a:p>
                  </a:txBody>
                  <a:tcPr anchor="ctr"/>
                </a:tc>
                <a:tc>
                  <a:txBody>
                    <a:bodyPr/>
                    <a:lstStyle/>
                    <a:p>
                      <a:pPr algn="ctr" fontAlgn="ctr"/>
                      <a:r>
                        <a:rPr lang="en-IN" sz="1200" b="0" i="0" u="none" strike="noStrike" dirty="0">
                          <a:solidFill>
                            <a:srgbClr val="000000"/>
                          </a:solidFill>
                          <a:effectLst/>
                          <a:latin typeface="Cambria" panose="02040503050406030204" pitchFamily="18" charset="0"/>
                        </a:rPr>
                        <a:t>Anand Shah, Chockalingam Narayanan, </a:t>
                      </a:r>
                    </a:p>
                  </a:txBody>
                  <a:tcPr marL="9525" marR="9525" marT="9525" marB="0" anchor="ctr"/>
                </a:tc>
                <a:extLst>
                  <a:ext uri="{0D108BD9-81ED-4DB2-BD59-A6C34878D82A}">
                    <a16:rowId xmlns:a16="http://schemas.microsoft.com/office/drawing/2014/main" val="4053942507"/>
                  </a:ext>
                </a:extLst>
              </a:tr>
              <a:tr h="127165">
                <a:tc>
                  <a:txBody>
                    <a:bodyPr/>
                    <a:lstStyle/>
                    <a:p>
                      <a:r>
                        <a:rPr lang="en-IN" sz="1200" b="1">
                          <a:latin typeface="Cambria" panose="02040503050406030204" pitchFamily="18" charset="0"/>
                          <a:ea typeface="Cambria" panose="02040503050406030204" pitchFamily="18" charset="0"/>
                        </a:rPr>
                        <a:t>No. of Stocks</a:t>
                      </a:r>
                    </a:p>
                  </a:txBody>
                  <a:tcPr anchor="ctr"/>
                </a:tc>
                <a:tc>
                  <a:txBody>
                    <a:bodyPr/>
                    <a:lstStyle/>
                    <a:p>
                      <a:pPr algn="ctr"/>
                      <a:r>
                        <a:rPr lang="en-US" sz="1200" dirty="0">
                          <a:latin typeface="Cambria" panose="02040503050406030204" pitchFamily="18" charset="0"/>
                          <a:ea typeface="Cambria" panose="02040503050406030204" pitchFamily="18" charset="0"/>
                        </a:rPr>
                        <a:t>35</a:t>
                      </a:r>
                      <a:endParaRPr lang="en-IN" sz="1200" dirty="0">
                        <a:latin typeface="Cambria" panose="02040503050406030204" pitchFamily="18" charset="0"/>
                        <a:ea typeface="Cambria" panose="02040503050406030204" pitchFamily="18" charset="0"/>
                      </a:endParaRPr>
                    </a:p>
                  </a:txBody>
                  <a:tcPr anchor="ctr"/>
                </a:tc>
                <a:extLst>
                  <a:ext uri="{0D108BD9-81ED-4DB2-BD59-A6C34878D82A}">
                    <a16:rowId xmlns:a16="http://schemas.microsoft.com/office/drawing/2014/main" val="105553421"/>
                  </a:ext>
                </a:extLst>
              </a:tr>
              <a:tr h="127165">
                <a:tc>
                  <a:txBody>
                    <a:bodyPr/>
                    <a:lstStyle/>
                    <a:p>
                      <a:r>
                        <a:rPr lang="en-US" sz="1200" b="1">
                          <a:latin typeface="Cambria" panose="02040503050406030204" pitchFamily="18" charset="0"/>
                          <a:ea typeface="Cambria" panose="02040503050406030204" pitchFamily="18" charset="0"/>
                        </a:rPr>
                        <a:t>Inception Date</a:t>
                      </a:r>
                      <a:endParaRPr lang="en-IN" sz="1200" b="1">
                        <a:latin typeface="Cambria" panose="02040503050406030204" pitchFamily="18" charset="0"/>
                        <a:ea typeface="Cambria" panose="02040503050406030204" pitchFamily="18" charset="0"/>
                      </a:endParaRPr>
                    </a:p>
                  </a:txBody>
                  <a:tcPr anchor="ctr"/>
                </a:tc>
                <a:tc>
                  <a:txBody>
                    <a:bodyPr/>
                    <a:lstStyle/>
                    <a:p>
                      <a:pPr algn="ctr"/>
                      <a:r>
                        <a:rPr lang="en-US" sz="1200">
                          <a:latin typeface="Cambria" panose="02040503050406030204" pitchFamily="18" charset="0"/>
                          <a:ea typeface="Cambria" panose="02040503050406030204" pitchFamily="18" charset="0"/>
                        </a:rPr>
                        <a:t>28 January 2004</a:t>
                      </a:r>
                      <a:endParaRPr lang="en-IN" sz="1200">
                        <a:latin typeface="Cambria" panose="02040503050406030204" pitchFamily="18" charset="0"/>
                        <a:ea typeface="Cambria" panose="02040503050406030204" pitchFamily="18" charset="0"/>
                      </a:endParaRPr>
                    </a:p>
                  </a:txBody>
                  <a:tcPr anchor="ctr"/>
                </a:tc>
                <a:extLst>
                  <a:ext uri="{0D108BD9-81ED-4DB2-BD59-A6C34878D82A}">
                    <a16:rowId xmlns:a16="http://schemas.microsoft.com/office/drawing/2014/main" val="595497186"/>
                  </a:ext>
                </a:extLst>
              </a:tr>
              <a:tr h="127165">
                <a:tc>
                  <a:txBody>
                    <a:bodyPr/>
                    <a:lstStyle/>
                    <a:p>
                      <a:r>
                        <a:rPr lang="en-US" sz="1200" b="1">
                          <a:latin typeface="Cambria" panose="02040503050406030204" pitchFamily="18" charset="0"/>
                          <a:ea typeface="Cambria" panose="02040503050406030204" pitchFamily="18" charset="0"/>
                        </a:rPr>
                        <a:t>Exit Load</a:t>
                      </a:r>
                      <a:endParaRPr lang="en-IN" sz="1200" b="1">
                        <a:latin typeface="Cambria" panose="02040503050406030204" pitchFamily="18" charset="0"/>
                        <a:ea typeface="Cambria" panose="02040503050406030204" pitchFamily="18" charset="0"/>
                      </a:endParaRPr>
                    </a:p>
                  </a:txBody>
                  <a:tcPr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IN" sz="1200" dirty="0">
                          <a:latin typeface="Cambria" panose="02040503050406030204" pitchFamily="18" charset="0"/>
                          <a:ea typeface="Cambria" panose="02040503050406030204" pitchFamily="18" charset="0"/>
                        </a:rPr>
                        <a:t>1% before 1 year</a:t>
                      </a:r>
                    </a:p>
                  </a:txBody>
                  <a:tcPr anchor="ctr"/>
                </a:tc>
                <a:extLst>
                  <a:ext uri="{0D108BD9-81ED-4DB2-BD59-A6C34878D82A}">
                    <a16:rowId xmlns:a16="http://schemas.microsoft.com/office/drawing/2014/main" val="1990558997"/>
                  </a:ext>
                </a:extLst>
              </a:tr>
            </a:tbl>
          </a:graphicData>
        </a:graphic>
      </p:graphicFrame>
      <p:sp>
        <p:nvSpPr>
          <p:cNvPr id="9" name="TextBox 8"/>
          <p:cNvSpPr txBox="1"/>
          <p:nvPr/>
        </p:nvSpPr>
        <p:spPr>
          <a:xfrm>
            <a:off x="165475" y="966449"/>
            <a:ext cx="4022212" cy="2593018"/>
          </a:xfrm>
          <a:prstGeom prst="rect">
            <a:avLst/>
          </a:prstGeom>
          <a:noFill/>
          <a:ln>
            <a:solidFill>
              <a:schemeClr val="bg1">
                <a:lumMod val="85000"/>
              </a:schemeClr>
            </a:solidFill>
          </a:ln>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250" b="1" i="0"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rPr>
              <a:t>Investment Objective</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50" b="0" i="0"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rPr>
              <a:t>The Portfolio Manager follows value style of investing. The Value Strategy defines ‘Value Investing’ as “Good business at reasonable / attractive price” and not mediocre business at a bargain price. The Value Strategy uses various stock selection parameters while also adhering to the due diligence processes to identify stocks with potential to generate a compounded performance over the long term. They select stocks by:</a:t>
            </a: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250" b="0" i="0"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rPr>
              <a:t>Strong aggregate earnings growth with improved capital efficiency (ROE) over three years</a:t>
            </a: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250" b="0" i="0"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rPr>
              <a:t>Earnings growth outpacing stock returns, positions risk-reward favorably.</a:t>
            </a:r>
            <a:endParaRPr kumimoji="0" lang="en-IN" sz="1250" b="0" i="0"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endParaRPr>
          </a:p>
        </p:txBody>
      </p:sp>
      <p:sp>
        <p:nvSpPr>
          <p:cNvPr id="14" name="TextBox 13"/>
          <p:cNvSpPr txBox="1"/>
          <p:nvPr/>
        </p:nvSpPr>
        <p:spPr>
          <a:xfrm>
            <a:off x="9064543" y="4484663"/>
            <a:ext cx="2902229" cy="30777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400" b="1" i="0"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rPr>
              <a:t>Fees Structure</a:t>
            </a:r>
          </a:p>
        </p:txBody>
      </p:sp>
      <p:sp>
        <p:nvSpPr>
          <p:cNvPr id="18" name="Rectangle 17"/>
          <p:cNvSpPr/>
          <p:nvPr/>
        </p:nvSpPr>
        <p:spPr>
          <a:xfrm>
            <a:off x="0" y="808384"/>
            <a:ext cx="12192000" cy="45719"/>
          </a:xfrm>
          <a:prstGeom prst="rect">
            <a:avLst/>
          </a:prstGeom>
          <a:solidFill>
            <a:schemeClr val="bg1">
              <a:lumMod val="6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9" name="Slide Number Placeholder 18"/>
          <p:cNvSpPr>
            <a:spLocks noGrp="1"/>
          </p:cNvSpPr>
          <p:nvPr>
            <p:ph type="sldNum" sz="quarter" idx="12"/>
          </p:nvPr>
        </p:nvSpPr>
        <p:spPr>
          <a:xfrm>
            <a:off x="9448800" y="6549225"/>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1E62F875-1F54-4527-993B-FB1D0CCB3E02}" type="slidenum">
              <a:rPr kumimoji="0" lang="en-IN" sz="1200" b="1" i="0" u="none" strike="noStrike" kern="1200" cap="none" spc="0" normalizeH="0" baseline="0" noProof="0" smtClean="0">
                <a:ln>
                  <a:noFill/>
                </a:ln>
                <a:solidFill>
                  <a:prstClr val="white"/>
                </a:solidFill>
                <a:effectLst/>
                <a:uLnTx/>
                <a:uFillTx/>
                <a:latin typeface="Cambria" panose="02040503050406030204" pitchFamily="18" charset="0"/>
                <a:ea typeface="Cambria" panose="02040503050406030204" pitchFamily="18" charset="0"/>
                <a:cs typeface="+mn-cs"/>
              </a:rPr>
              <a:pPr marL="0" marR="0" lvl="0" indent="0" algn="r" defTabSz="914400" rtl="0" eaLnBrk="1" fontAlgn="auto" latinLnBrk="0" hangingPunct="1">
                <a:lnSpc>
                  <a:spcPct val="100000"/>
                </a:lnSpc>
                <a:spcBef>
                  <a:spcPts val="0"/>
                </a:spcBef>
                <a:spcAft>
                  <a:spcPts val="0"/>
                </a:spcAft>
                <a:buClrTx/>
                <a:buSzTx/>
                <a:buFontTx/>
                <a:buNone/>
                <a:tabLst/>
                <a:defRPr/>
              </a:pPr>
              <a:t>31</a:t>
            </a:fld>
            <a:endParaRPr kumimoji="0" lang="en-IN" sz="1200" b="1" i="0" u="none" strike="noStrike" kern="1200" cap="none" spc="0" normalizeH="0" baseline="0" noProof="0">
              <a:ln>
                <a:noFill/>
              </a:ln>
              <a:solidFill>
                <a:prstClr val="white"/>
              </a:solidFill>
              <a:effectLst/>
              <a:uLnTx/>
              <a:uFillTx/>
              <a:latin typeface="Cambria" panose="02040503050406030204" pitchFamily="18" charset="0"/>
              <a:ea typeface="Cambria" panose="02040503050406030204" pitchFamily="18" charset="0"/>
              <a:cs typeface="+mn-cs"/>
            </a:endParaRPr>
          </a:p>
        </p:txBody>
      </p:sp>
      <p:graphicFrame>
        <p:nvGraphicFramePr>
          <p:cNvPr id="8" name="Table 7"/>
          <p:cNvGraphicFramePr>
            <a:graphicFrameLocks noGrp="1"/>
          </p:cNvGraphicFramePr>
          <p:nvPr/>
        </p:nvGraphicFramePr>
        <p:xfrm>
          <a:off x="9064543" y="4768532"/>
          <a:ext cx="2994936" cy="1379220"/>
        </p:xfrm>
        <a:graphic>
          <a:graphicData uri="http://schemas.openxmlformats.org/drawingml/2006/table">
            <a:tbl>
              <a:tblPr firstRow="1" bandRow="1"/>
              <a:tblGrid>
                <a:gridCol w="872151">
                  <a:extLst>
                    <a:ext uri="{9D8B030D-6E8A-4147-A177-3AD203B41FA5}">
                      <a16:colId xmlns:a16="http://schemas.microsoft.com/office/drawing/2014/main" val="3472526194"/>
                    </a:ext>
                  </a:extLst>
                </a:gridCol>
                <a:gridCol w="545776">
                  <a:extLst>
                    <a:ext uri="{9D8B030D-6E8A-4147-A177-3AD203B41FA5}">
                      <a16:colId xmlns:a16="http://schemas.microsoft.com/office/drawing/2014/main" val="887683213"/>
                    </a:ext>
                  </a:extLst>
                </a:gridCol>
                <a:gridCol w="1035762">
                  <a:extLst>
                    <a:ext uri="{9D8B030D-6E8A-4147-A177-3AD203B41FA5}">
                      <a16:colId xmlns:a16="http://schemas.microsoft.com/office/drawing/2014/main" val="1478489180"/>
                    </a:ext>
                  </a:extLst>
                </a:gridCol>
                <a:gridCol w="541247">
                  <a:extLst>
                    <a:ext uri="{9D8B030D-6E8A-4147-A177-3AD203B41FA5}">
                      <a16:colId xmlns:a16="http://schemas.microsoft.com/office/drawing/2014/main" val="1804823737"/>
                    </a:ext>
                  </a:extLst>
                </a:gridCol>
              </a:tblGrid>
              <a:tr h="344805">
                <a:tc>
                  <a:txBody>
                    <a:bodyPr/>
                    <a:lstStyle/>
                    <a:p>
                      <a:pPr algn="ctr" rtl="0" fontAlgn="ctr"/>
                      <a:r>
                        <a:rPr lang="en-IN" sz="1100" b="1" i="0" u="none" strike="noStrike">
                          <a:solidFill>
                            <a:srgbClr val="FFFFFF"/>
                          </a:solidFill>
                          <a:effectLst/>
                          <a:latin typeface="Cambria" panose="02040503050406030204" pitchFamily="18" charset="0"/>
                        </a:rPr>
                        <a:t>Fee Structure</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000000"/>
                    </a:solidFill>
                  </a:tcPr>
                </a:tc>
                <a:tc>
                  <a:txBody>
                    <a:bodyPr/>
                    <a:lstStyle/>
                    <a:p>
                      <a:pPr algn="ctr" rtl="0" fontAlgn="ctr"/>
                      <a:r>
                        <a:rPr lang="en-IN" sz="1100" b="1" i="0" u="none" strike="noStrike">
                          <a:solidFill>
                            <a:srgbClr val="FFFFFF"/>
                          </a:solidFill>
                          <a:effectLst/>
                          <a:latin typeface="Cambria" panose="02040503050406030204" pitchFamily="18" charset="0"/>
                        </a:rPr>
                        <a:t>Fixed</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000000"/>
                    </a:solidFill>
                  </a:tcPr>
                </a:tc>
                <a:tc>
                  <a:txBody>
                    <a:bodyPr/>
                    <a:lstStyle/>
                    <a:p>
                      <a:pPr algn="ctr" rtl="0" fontAlgn="ctr"/>
                      <a:r>
                        <a:rPr lang="en-IN" sz="1100" b="1" i="0" u="none" strike="noStrike">
                          <a:solidFill>
                            <a:schemeClr val="bg1"/>
                          </a:solidFill>
                          <a:effectLst/>
                          <a:latin typeface="Cambria" panose="02040503050406030204" pitchFamily="18" charset="0"/>
                          <a:ea typeface="Cambria" panose="02040503050406030204" pitchFamily="18" charset="0"/>
                        </a:rPr>
                        <a:t>Performance</a:t>
                      </a:r>
                      <a:endParaRPr lang="en-IN" sz="1100" b="1" i="0" u="none" strike="noStrike">
                        <a:solidFill>
                          <a:srgbClr val="FFFFFF"/>
                        </a:solidFill>
                        <a:effectLst/>
                        <a:latin typeface="Cambria" panose="02040503050406030204" pitchFamily="18" charset="0"/>
                      </a:endParaRP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000000"/>
                    </a:solidFill>
                  </a:tcPr>
                </a:tc>
                <a:tc>
                  <a:txBody>
                    <a:bodyPr/>
                    <a:lstStyle/>
                    <a:p>
                      <a:pPr algn="ctr" rtl="0" fontAlgn="ctr"/>
                      <a:r>
                        <a:rPr lang="en-IN" sz="1100" b="1" i="0" u="none" strike="noStrike">
                          <a:solidFill>
                            <a:srgbClr val="FFFFFF"/>
                          </a:solidFill>
                          <a:effectLst/>
                          <a:latin typeface="Cambria" panose="02040503050406030204" pitchFamily="18" charset="0"/>
                        </a:rPr>
                        <a:t>Hurdle</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000000"/>
                    </a:solidFill>
                  </a:tcPr>
                </a:tc>
                <a:extLst>
                  <a:ext uri="{0D108BD9-81ED-4DB2-BD59-A6C34878D82A}">
                    <a16:rowId xmlns:a16="http://schemas.microsoft.com/office/drawing/2014/main" val="3815889413"/>
                  </a:ext>
                </a:extLst>
              </a:tr>
              <a:tr h="344805">
                <a:tc>
                  <a:txBody>
                    <a:bodyPr/>
                    <a:lstStyle/>
                    <a:p>
                      <a:pPr algn="ctr" rtl="0" fontAlgn="ctr"/>
                      <a:r>
                        <a:rPr lang="en-IN" sz="1100" b="1" i="0" u="none" strike="noStrike">
                          <a:solidFill>
                            <a:srgbClr val="000000"/>
                          </a:solidFill>
                          <a:effectLst/>
                          <a:latin typeface="Cambria" panose="02040503050406030204" pitchFamily="18" charset="0"/>
                        </a:rPr>
                        <a:t>Fixed</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905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CBCBCB"/>
                    </a:solidFill>
                  </a:tcPr>
                </a:tc>
                <a:tc>
                  <a:txBody>
                    <a:bodyPr/>
                    <a:lstStyle/>
                    <a:p>
                      <a:pPr algn="ctr" rtl="0" fontAlgn="ctr"/>
                      <a:r>
                        <a:rPr lang="en-IN" sz="1100" b="0" i="0" u="none" strike="noStrike">
                          <a:solidFill>
                            <a:srgbClr val="000000"/>
                          </a:solidFill>
                          <a:effectLst/>
                          <a:latin typeface="Cambria" panose="02040503050406030204" pitchFamily="18" charset="0"/>
                        </a:rPr>
                        <a:t>2.25%</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CBCBCB"/>
                    </a:solidFill>
                  </a:tcPr>
                </a:tc>
                <a:tc>
                  <a:txBody>
                    <a:bodyPr/>
                    <a:lstStyle/>
                    <a:p>
                      <a:pPr algn="ctr" rtl="0" fontAlgn="ctr"/>
                      <a:r>
                        <a:rPr lang="en-IN" sz="1100" b="0" i="0" u="none" strike="noStrike">
                          <a:solidFill>
                            <a:srgbClr val="000000"/>
                          </a:solidFill>
                          <a:effectLst/>
                          <a:latin typeface="Cambria" panose="02040503050406030204" pitchFamily="18" charset="0"/>
                        </a:rPr>
                        <a:t>-</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CBCBCB"/>
                    </a:solidFill>
                  </a:tcPr>
                </a:tc>
                <a:tc>
                  <a:txBody>
                    <a:bodyPr/>
                    <a:lstStyle/>
                    <a:p>
                      <a:pPr algn="ctr" rtl="0" fontAlgn="ctr"/>
                      <a:r>
                        <a:rPr lang="en-IN" sz="1100" b="0" i="0" u="none" strike="noStrike">
                          <a:solidFill>
                            <a:srgbClr val="000000"/>
                          </a:solidFill>
                          <a:effectLst/>
                          <a:latin typeface="Cambria" panose="02040503050406030204" pitchFamily="18" charset="0"/>
                        </a:rPr>
                        <a:t>-</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CBCBCB"/>
                    </a:solidFill>
                  </a:tcPr>
                </a:tc>
                <a:extLst>
                  <a:ext uri="{0D108BD9-81ED-4DB2-BD59-A6C34878D82A}">
                    <a16:rowId xmlns:a16="http://schemas.microsoft.com/office/drawing/2014/main" val="2942702372"/>
                  </a:ext>
                </a:extLst>
              </a:tr>
              <a:tr h="344805">
                <a:tc>
                  <a:txBody>
                    <a:bodyPr/>
                    <a:lstStyle/>
                    <a:p>
                      <a:pPr algn="ctr" rtl="0" fontAlgn="ctr"/>
                      <a:r>
                        <a:rPr lang="en-IN" sz="1100" b="1" i="0" u="none" strike="noStrike">
                          <a:solidFill>
                            <a:srgbClr val="000000"/>
                          </a:solidFill>
                          <a:effectLst/>
                          <a:latin typeface="Cambria" panose="02040503050406030204" pitchFamily="18" charset="0"/>
                        </a:rPr>
                        <a:t>Hybrid</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E7E7E7"/>
                    </a:solidFill>
                  </a:tcPr>
                </a:tc>
                <a:tc>
                  <a:txBody>
                    <a:bodyPr/>
                    <a:lstStyle/>
                    <a:p>
                      <a:pPr algn="ctr" rtl="0" fontAlgn="ctr"/>
                      <a:r>
                        <a:rPr lang="en-IN" sz="1100" b="0" i="0" u="none" strike="noStrike">
                          <a:solidFill>
                            <a:srgbClr val="000000"/>
                          </a:solidFill>
                          <a:effectLst/>
                          <a:latin typeface="Cambria" panose="02040503050406030204" pitchFamily="18" charset="0"/>
                        </a:rPr>
                        <a:t>1.50%</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E7E7E7"/>
                    </a:solidFill>
                  </a:tcPr>
                </a:tc>
                <a:tc>
                  <a:txBody>
                    <a:bodyPr/>
                    <a:lstStyle/>
                    <a:p>
                      <a:pPr algn="ctr" rtl="0" fontAlgn="ctr"/>
                      <a:r>
                        <a:rPr lang="en-IN" sz="1100" b="0" i="0" u="none" strike="noStrike">
                          <a:solidFill>
                            <a:srgbClr val="000000"/>
                          </a:solidFill>
                          <a:effectLst/>
                          <a:latin typeface="Cambria" panose="02040503050406030204" pitchFamily="18" charset="0"/>
                        </a:rPr>
                        <a:t>15.00%</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E7E7E7"/>
                    </a:solidFill>
                  </a:tcPr>
                </a:tc>
                <a:tc>
                  <a:txBody>
                    <a:bodyPr/>
                    <a:lstStyle/>
                    <a:p>
                      <a:pPr algn="ctr" rtl="0" fontAlgn="ctr"/>
                      <a:r>
                        <a:rPr lang="en-IN" sz="1100" b="0" i="0" u="none" strike="noStrike">
                          <a:solidFill>
                            <a:srgbClr val="000000"/>
                          </a:solidFill>
                          <a:effectLst/>
                          <a:latin typeface="Cambria" panose="02040503050406030204" pitchFamily="18" charset="0"/>
                        </a:rPr>
                        <a:t>8.00%</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E7E7E7"/>
                    </a:solidFill>
                  </a:tcPr>
                </a:tc>
                <a:extLst>
                  <a:ext uri="{0D108BD9-81ED-4DB2-BD59-A6C34878D82A}">
                    <a16:rowId xmlns:a16="http://schemas.microsoft.com/office/drawing/2014/main" val="490392526"/>
                  </a:ext>
                </a:extLst>
              </a:tr>
              <a:tr h="344805">
                <a:tc>
                  <a:txBody>
                    <a:bodyPr/>
                    <a:lstStyle/>
                    <a:p>
                      <a:pPr algn="ctr" rtl="0" fontAlgn="ctr"/>
                      <a:r>
                        <a:rPr lang="en-IN" sz="1100" b="1" i="0" u="none" strike="noStrike">
                          <a:solidFill>
                            <a:srgbClr val="000000"/>
                          </a:solidFill>
                          <a:effectLst/>
                          <a:latin typeface="Cambria" panose="02040503050406030204" pitchFamily="18" charset="0"/>
                        </a:rPr>
                        <a:t>Variable</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CBCBCB"/>
                    </a:solidFill>
                  </a:tcPr>
                </a:tc>
                <a:tc>
                  <a:txBody>
                    <a:bodyPr/>
                    <a:lstStyle/>
                    <a:p>
                      <a:pPr algn="ctr" rtl="0" fontAlgn="ctr"/>
                      <a:r>
                        <a:rPr lang="en-IN" sz="1100" b="0" i="0" u="none" strike="noStrike">
                          <a:solidFill>
                            <a:srgbClr val="000000"/>
                          </a:solidFill>
                          <a:effectLst/>
                          <a:latin typeface="Cambria" panose="02040503050406030204" pitchFamily="18" charset="0"/>
                        </a:rPr>
                        <a:t>-</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CBCBCB"/>
                    </a:solidFill>
                  </a:tcPr>
                </a:tc>
                <a:tc>
                  <a:txBody>
                    <a:bodyPr/>
                    <a:lstStyle/>
                    <a:p>
                      <a:pPr algn="ctr" rtl="0" fontAlgn="ctr"/>
                      <a:r>
                        <a:rPr lang="en-IN" sz="1100" b="0" i="0" u="none" strike="noStrike">
                          <a:solidFill>
                            <a:srgbClr val="000000"/>
                          </a:solidFill>
                          <a:effectLst/>
                          <a:latin typeface="Cambria" panose="02040503050406030204" pitchFamily="18" charset="0"/>
                        </a:rPr>
                        <a:t>15.00%</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CBCBCB"/>
                    </a:solidFill>
                  </a:tcPr>
                </a:tc>
                <a:tc>
                  <a:txBody>
                    <a:bodyPr/>
                    <a:lstStyle/>
                    <a:p>
                      <a:pPr algn="ctr" rtl="0" fontAlgn="ctr"/>
                      <a:r>
                        <a:rPr lang="en-US" sz="1100" b="0" i="0" u="none" strike="noStrike" dirty="0">
                          <a:solidFill>
                            <a:srgbClr val="000000"/>
                          </a:solidFill>
                          <a:effectLst/>
                          <a:latin typeface="Cambria" panose="02040503050406030204" pitchFamily="18" charset="0"/>
                        </a:rPr>
                        <a:t>-</a:t>
                      </a:r>
                      <a:endParaRPr lang="en-IN" sz="1100" b="0" i="0" u="none" strike="noStrike" dirty="0">
                        <a:solidFill>
                          <a:srgbClr val="000000"/>
                        </a:solidFill>
                        <a:effectLst/>
                        <a:latin typeface="Cambria" panose="02040503050406030204" pitchFamily="18" charset="0"/>
                      </a:endParaRP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CBCBCB"/>
                    </a:solidFill>
                  </a:tcPr>
                </a:tc>
                <a:extLst>
                  <a:ext uri="{0D108BD9-81ED-4DB2-BD59-A6C34878D82A}">
                    <a16:rowId xmlns:a16="http://schemas.microsoft.com/office/drawing/2014/main" val="949406697"/>
                  </a:ext>
                </a:extLst>
              </a:tr>
            </a:tbl>
          </a:graphicData>
        </a:graphic>
      </p:graphicFrame>
      <p:graphicFrame>
        <p:nvGraphicFramePr>
          <p:cNvPr id="17" name="Table 16">
            <a:extLst>
              <a:ext uri="{FF2B5EF4-FFF2-40B4-BE49-F238E27FC236}">
                <a16:creationId xmlns:a16="http://schemas.microsoft.com/office/drawing/2014/main" id="{647A0C2F-FA31-3ED8-A1FB-01B02B5E6AD2}"/>
              </a:ext>
            </a:extLst>
          </p:cNvPr>
          <p:cNvGraphicFramePr>
            <a:graphicFrameLocks noGrp="1"/>
          </p:cNvGraphicFramePr>
          <p:nvPr>
            <p:extLst>
              <p:ext uri="{D42A27DB-BD31-4B8C-83A1-F6EECF244321}">
                <p14:modId xmlns:p14="http://schemas.microsoft.com/office/powerpoint/2010/main" val="3524571550"/>
              </p:ext>
            </p:extLst>
          </p:nvPr>
        </p:nvGraphicFramePr>
        <p:xfrm>
          <a:off x="9064543" y="960244"/>
          <a:ext cx="2994935" cy="3524418"/>
        </p:xfrm>
        <a:graphic>
          <a:graphicData uri="http://schemas.openxmlformats.org/drawingml/2006/table">
            <a:tbl>
              <a:tblPr/>
              <a:tblGrid>
                <a:gridCol w="2019093">
                  <a:extLst>
                    <a:ext uri="{9D8B030D-6E8A-4147-A177-3AD203B41FA5}">
                      <a16:colId xmlns:a16="http://schemas.microsoft.com/office/drawing/2014/main" val="1858204494"/>
                    </a:ext>
                  </a:extLst>
                </a:gridCol>
                <a:gridCol w="975842">
                  <a:extLst>
                    <a:ext uri="{9D8B030D-6E8A-4147-A177-3AD203B41FA5}">
                      <a16:colId xmlns:a16="http://schemas.microsoft.com/office/drawing/2014/main" val="3335769712"/>
                    </a:ext>
                  </a:extLst>
                </a:gridCol>
              </a:tblGrid>
              <a:tr h="273036">
                <a:tc>
                  <a:txBody>
                    <a:bodyPr/>
                    <a:lstStyle/>
                    <a:p>
                      <a:pPr algn="ctr" rtl="0" fontAlgn="ctr"/>
                      <a:r>
                        <a:rPr lang="en-US" sz="1300" b="1" i="0" u="none" strike="noStrike" dirty="0">
                          <a:solidFill>
                            <a:schemeClr val="bg1"/>
                          </a:solidFill>
                          <a:effectLst/>
                          <a:latin typeface="Cambria" panose="02040503050406030204" pitchFamily="18" charset="0"/>
                          <a:ea typeface="Cambria" panose="02040503050406030204" pitchFamily="18" charset="0"/>
                        </a:rPr>
                        <a:t>Top 10 Holdings</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000000"/>
                    </a:solidFill>
                  </a:tcPr>
                </a:tc>
                <a:tc>
                  <a:txBody>
                    <a:bodyPr/>
                    <a:lstStyle/>
                    <a:p>
                      <a:pPr algn="ctr" rtl="0" fontAlgn="ctr"/>
                      <a:r>
                        <a:rPr lang="en-US" sz="1300" b="1" i="0" u="none" strike="noStrike">
                          <a:solidFill>
                            <a:schemeClr val="bg1"/>
                          </a:solidFill>
                          <a:effectLst/>
                          <a:latin typeface="Cambria" panose="02040503050406030204" pitchFamily="18" charset="0"/>
                          <a:ea typeface="Cambria" panose="02040503050406030204" pitchFamily="18" charset="0"/>
                        </a:rPr>
                        <a:t>Weight (%)</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000000"/>
                    </a:solidFill>
                  </a:tcPr>
                </a:tc>
                <a:extLst>
                  <a:ext uri="{0D108BD9-81ED-4DB2-BD59-A6C34878D82A}">
                    <a16:rowId xmlns:a16="http://schemas.microsoft.com/office/drawing/2014/main" val="2980041003"/>
                  </a:ext>
                </a:extLst>
              </a:tr>
              <a:tr h="273036">
                <a:tc>
                  <a:txBody>
                    <a:bodyPr/>
                    <a:lstStyle/>
                    <a:p>
                      <a:pPr algn="ctr" fontAlgn="ctr">
                        <a:buNone/>
                      </a:pPr>
                      <a:r>
                        <a:rPr lang="en-IN" sz="1300" b="0" i="0" u="none" strike="noStrike" dirty="0">
                          <a:solidFill>
                            <a:srgbClr val="000000"/>
                          </a:solidFill>
                          <a:effectLst/>
                          <a:latin typeface="Cambria" panose="02040503050406030204" pitchFamily="18" charset="0"/>
                        </a:rPr>
                        <a:t>Bharti Airtel Ltd</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905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E7E7E7"/>
                    </a:solidFill>
                  </a:tcPr>
                </a:tc>
                <a:tc>
                  <a:txBody>
                    <a:bodyPr/>
                    <a:lstStyle/>
                    <a:p>
                      <a:pPr algn="ctr" fontAlgn="ctr">
                        <a:buNone/>
                      </a:pPr>
                      <a:r>
                        <a:rPr lang="en-IN" sz="1300" b="0" i="0" u="none" strike="noStrike">
                          <a:solidFill>
                            <a:srgbClr val="000000"/>
                          </a:solidFill>
                          <a:effectLst/>
                          <a:latin typeface="Cambria" panose="02040503050406030204" pitchFamily="18" charset="0"/>
                        </a:rPr>
                        <a:t>5.88%</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905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E7E7E7"/>
                    </a:solidFill>
                  </a:tcPr>
                </a:tc>
                <a:extLst>
                  <a:ext uri="{0D108BD9-81ED-4DB2-BD59-A6C34878D82A}">
                    <a16:rowId xmlns:a16="http://schemas.microsoft.com/office/drawing/2014/main" val="676873815"/>
                  </a:ext>
                </a:extLst>
              </a:tr>
              <a:tr h="273036">
                <a:tc>
                  <a:txBody>
                    <a:bodyPr/>
                    <a:lstStyle/>
                    <a:p>
                      <a:pPr algn="ctr" fontAlgn="ctr">
                        <a:buNone/>
                      </a:pPr>
                      <a:r>
                        <a:rPr lang="en-IN" sz="1300" b="0" i="0" u="none" strike="noStrike">
                          <a:solidFill>
                            <a:srgbClr val="000000"/>
                          </a:solidFill>
                          <a:effectLst/>
                          <a:latin typeface="Cambria" panose="02040503050406030204" pitchFamily="18" charset="0"/>
                        </a:rPr>
                        <a:t>ICICI Bank Ltd</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CBCBCB"/>
                    </a:solidFill>
                  </a:tcPr>
                </a:tc>
                <a:tc>
                  <a:txBody>
                    <a:bodyPr/>
                    <a:lstStyle/>
                    <a:p>
                      <a:pPr algn="ctr" fontAlgn="ctr">
                        <a:buNone/>
                      </a:pPr>
                      <a:r>
                        <a:rPr lang="en-IN" sz="1300" b="0" i="0" u="none" strike="noStrike">
                          <a:solidFill>
                            <a:srgbClr val="000000"/>
                          </a:solidFill>
                          <a:effectLst/>
                          <a:latin typeface="Cambria" panose="02040503050406030204" pitchFamily="18" charset="0"/>
                        </a:rPr>
                        <a:t>5.51%</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CBCBCB"/>
                    </a:solidFill>
                  </a:tcPr>
                </a:tc>
                <a:extLst>
                  <a:ext uri="{0D108BD9-81ED-4DB2-BD59-A6C34878D82A}">
                    <a16:rowId xmlns:a16="http://schemas.microsoft.com/office/drawing/2014/main" val="941988726"/>
                  </a:ext>
                </a:extLst>
              </a:tr>
              <a:tr h="533547">
                <a:tc>
                  <a:txBody>
                    <a:bodyPr/>
                    <a:lstStyle/>
                    <a:p>
                      <a:pPr algn="ctr" fontAlgn="ctr">
                        <a:buNone/>
                      </a:pPr>
                      <a:r>
                        <a:rPr lang="en-IN" sz="1300" b="0" i="0" u="none" strike="noStrike">
                          <a:solidFill>
                            <a:srgbClr val="000000"/>
                          </a:solidFill>
                          <a:effectLst/>
                          <a:latin typeface="Cambria" panose="02040503050406030204" pitchFamily="18" charset="0"/>
                        </a:rPr>
                        <a:t>Samvardhana Motherson International Ltd</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E7E7E7"/>
                    </a:solidFill>
                  </a:tcPr>
                </a:tc>
                <a:tc>
                  <a:txBody>
                    <a:bodyPr/>
                    <a:lstStyle/>
                    <a:p>
                      <a:pPr algn="ctr" fontAlgn="ctr">
                        <a:buNone/>
                      </a:pPr>
                      <a:r>
                        <a:rPr lang="en-IN" sz="1300" b="0" i="0" u="none" strike="noStrike">
                          <a:solidFill>
                            <a:srgbClr val="000000"/>
                          </a:solidFill>
                          <a:effectLst/>
                          <a:latin typeface="Cambria" panose="02040503050406030204" pitchFamily="18" charset="0"/>
                        </a:rPr>
                        <a:t>5.39%</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E7E7E7"/>
                    </a:solidFill>
                  </a:tcPr>
                </a:tc>
                <a:extLst>
                  <a:ext uri="{0D108BD9-81ED-4DB2-BD59-A6C34878D82A}">
                    <a16:rowId xmlns:a16="http://schemas.microsoft.com/office/drawing/2014/main" val="4018774370"/>
                  </a:ext>
                </a:extLst>
              </a:tr>
              <a:tr h="273036">
                <a:tc>
                  <a:txBody>
                    <a:bodyPr/>
                    <a:lstStyle/>
                    <a:p>
                      <a:pPr algn="ctr" fontAlgn="ctr">
                        <a:buNone/>
                      </a:pPr>
                      <a:r>
                        <a:rPr lang="en-IN" sz="1300" b="0" i="0" u="none" strike="noStrike">
                          <a:solidFill>
                            <a:srgbClr val="000000"/>
                          </a:solidFill>
                          <a:effectLst/>
                          <a:latin typeface="Cambria" panose="02040503050406030204" pitchFamily="18" charset="0"/>
                        </a:rPr>
                        <a:t>Larsen &amp; Toubro Ltd</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CBCBCB"/>
                    </a:solidFill>
                  </a:tcPr>
                </a:tc>
                <a:tc>
                  <a:txBody>
                    <a:bodyPr/>
                    <a:lstStyle/>
                    <a:p>
                      <a:pPr algn="ctr" fontAlgn="ctr">
                        <a:buNone/>
                      </a:pPr>
                      <a:r>
                        <a:rPr lang="en-IN" sz="1300" b="0" i="0" u="none" strike="noStrike">
                          <a:solidFill>
                            <a:srgbClr val="000000"/>
                          </a:solidFill>
                          <a:effectLst/>
                          <a:latin typeface="Cambria" panose="02040503050406030204" pitchFamily="18" charset="0"/>
                        </a:rPr>
                        <a:t>5.30%</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CBCBCB"/>
                    </a:solidFill>
                  </a:tcPr>
                </a:tc>
                <a:extLst>
                  <a:ext uri="{0D108BD9-81ED-4DB2-BD59-A6C34878D82A}">
                    <a16:rowId xmlns:a16="http://schemas.microsoft.com/office/drawing/2014/main" val="3437896462"/>
                  </a:ext>
                </a:extLst>
              </a:tr>
              <a:tr h="273036">
                <a:tc>
                  <a:txBody>
                    <a:bodyPr/>
                    <a:lstStyle/>
                    <a:p>
                      <a:pPr algn="ctr" fontAlgn="ctr">
                        <a:buNone/>
                      </a:pPr>
                      <a:r>
                        <a:rPr lang="en-IN" sz="1300" b="0" i="0" u="none" strike="noStrike">
                          <a:solidFill>
                            <a:srgbClr val="000000"/>
                          </a:solidFill>
                          <a:effectLst/>
                          <a:latin typeface="Cambria" panose="02040503050406030204" pitchFamily="18" charset="0"/>
                        </a:rPr>
                        <a:t>State Bank of India</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E7E7E7"/>
                    </a:solidFill>
                  </a:tcPr>
                </a:tc>
                <a:tc>
                  <a:txBody>
                    <a:bodyPr/>
                    <a:lstStyle/>
                    <a:p>
                      <a:pPr algn="ctr" fontAlgn="ctr">
                        <a:buNone/>
                      </a:pPr>
                      <a:r>
                        <a:rPr lang="en-IN" sz="1300" b="0" i="0" u="none" strike="noStrike">
                          <a:solidFill>
                            <a:srgbClr val="000000"/>
                          </a:solidFill>
                          <a:effectLst/>
                          <a:latin typeface="Cambria" panose="02040503050406030204" pitchFamily="18" charset="0"/>
                        </a:rPr>
                        <a:t>4.67%</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E7E7E7"/>
                    </a:solidFill>
                  </a:tcPr>
                </a:tc>
                <a:extLst>
                  <a:ext uri="{0D108BD9-81ED-4DB2-BD59-A6C34878D82A}">
                    <a16:rowId xmlns:a16="http://schemas.microsoft.com/office/drawing/2014/main" val="2668612455"/>
                  </a:ext>
                </a:extLst>
              </a:tr>
              <a:tr h="273036">
                <a:tc>
                  <a:txBody>
                    <a:bodyPr/>
                    <a:lstStyle/>
                    <a:p>
                      <a:pPr algn="ctr" fontAlgn="ctr">
                        <a:buNone/>
                      </a:pPr>
                      <a:r>
                        <a:rPr lang="en-IN" sz="1300" b="0" i="0" u="none" strike="noStrike">
                          <a:solidFill>
                            <a:srgbClr val="000000"/>
                          </a:solidFill>
                          <a:effectLst/>
                          <a:latin typeface="Cambria" panose="02040503050406030204" pitchFamily="18" charset="0"/>
                        </a:rPr>
                        <a:t>Tata Steel Ltd</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CBCBCB"/>
                    </a:solidFill>
                  </a:tcPr>
                </a:tc>
                <a:tc>
                  <a:txBody>
                    <a:bodyPr/>
                    <a:lstStyle/>
                    <a:p>
                      <a:pPr algn="ctr" fontAlgn="ctr">
                        <a:buNone/>
                      </a:pPr>
                      <a:r>
                        <a:rPr lang="en-IN" sz="1300" b="0" i="0" u="none" strike="noStrike">
                          <a:solidFill>
                            <a:srgbClr val="000000"/>
                          </a:solidFill>
                          <a:effectLst/>
                          <a:latin typeface="Cambria" panose="02040503050406030204" pitchFamily="18" charset="0"/>
                        </a:rPr>
                        <a:t>4.46%</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CBCBCB"/>
                    </a:solidFill>
                  </a:tcPr>
                </a:tc>
                <a:extLst>
                  <a:ext uri="{0D108BD9-81ED-4DB2-BD59-A6C34878D82A}">
                    <a16:rowId xmlns:a16="http://schemas.microsoft.com/office/drawing/2014/main" val="2850469908"/>
                  </a:ext>
                </a:extLst>
              </a:tr>
              <a:tr h="533547">
                <a:tc>
                  <a:txBody>
                    <a:bodyPr/>
                    <a:lstStyle/>
                    <a:p>
                      <a:pPr algn="ctr" fontAlgn="ctr">
                        <a:buNone/>
                      </a:pPr>
                      <a:r>
                        <a:rPr lang="en-IN" sz="1300" b="0" i="0" u="none" strike="noStrike">
                          <a:solidFill>
                            <a:srgbClr val="000000"/>
                          </a:solidFill>
                          <a:effectLst/>
                          <a:latin typeface="Cambria" panose="02040503050406030204" pitchFamily="18" charset="0"/>
                        </a:rPr>
                        <a:t>Sarda Energy and Minerals Ltd</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E7E7E7"/>
                    </a:solidFill>
                  </a:tcPr>
                </a:tc>
                <a:tc>
                  <a:txBody>
                    <a:bodyPr/>
                    <a:lstStyle/>
                    <a:p>
                      <a:pPr algn="ctr" fontAlgn="ctr">
                        <a:buNone/>
                      </a:pPr>
                      <a:r>
                        <a:rPr lang="en-IN" sz="1300" b="0" i="0" u="none" strike="noStrike">
                          <a:solidFill>
                            <a:srgbClr val="000000"/>
                          </a:solidFill>
                          <a:effectLst/>
                          <a:latin typeface="Cambria" panose="02040503050406030204" pitchFamily="18" charset="0"/>
                        </a:rPr>
                        <a:t>4.34%</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E7E7E7"/>
                    </a:solidFill>
                  </a:tcPr>
                </a:tc>
                <a:extLst>
                  <a:ext uri="{0D108BD9-81ED-4DB2-BD59-A6C34878D82A}">
                    <a16:rowId xmlns:a16="http://schemas.microsoft.com/office/drawing/2014/main" val="16881286"/>
                  </a:ext>
                </a:extLst>
              </a:tr>
              <a:tr h="273036">
                <a:tc>
                  <a:txBody>
                    <a:bodyPr/>
                    <a:lstStyle/>
                    <a:p>
                      <a:pPr algn="ctr" fontAlgn="ctr">
                        <a:buNone/>
                      </a:pPr>
                      <a:r>
                        <a:rPr lang="en-IN" sz="1300" b="0" i="0" u="none" strike="noStrike">
                          <a:solidFill>
                            <a:srgbClr val="000000"/>
                          </a:solidFill>
                          <a:effectLst/>
                          <a:latin typeface="Cambria" panose="02040503050406030204" pitchFamily="18" charset="0"/>
                        </a:rPr>
                        <a:t>Vardhman Textiles Ltd</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CBCBCB"/>
                    </a:solidFill>
                  </a:tcPr>
                </a:tc>
                <a:tc>
                  <a:txBody>
                    <a:bodyPr/>
                    <a:lstStyle/>
                    <a:p>
                      <a:pPr algn="ctr" fontAlgn="ctr">
                        <a:buNone/>
                      </a:pPr>
                      <a:r>
                        <a:rPr lang="en-IN" sz="1300" b="0" i="0" u="none" strike="noStrike">
                          <a:solidFill>
                            <a:srgbClr val="000000"/>
                          </a:solidFill>
                          <a:effectLst/>
                          <a:latin typeface="Cambria" panose="02040503050406030204" pitchFamily="18" charset="0"/>
                        </a:rPr>
                        <a:t>3.77%</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CBCBCB"/>
                    </a:solidFill>
                  </a:tcPr>
                </a:tc>
                <a:extLst>
                  <a:ext uri="{0D108BD9-81ED-4DB2-BD59-A6C34878D82A}">
                    <a16:rowId xmlns:a16="http://schemas.microsoft.com/office/drawing/2014/main" val="842637580"/>
                  </a:ext>
                </a:extLst>
              </a:tr>
              <a:tr h="273036">
                <a:tc>
                  <a:txBody>
                    <a:bodyPr/>
                    <a:lstStyle/>
                    <a:p>
                      <a:pPr algn="ctr" fontAlgn="ctr">
                        <a:buNone/>
                      </a:pPr>
                      <a:r>
                        <a:rPr lang="en-IN" sz="1300" b="0" i="0" u="none" strike="noStrike">
                          <a:solidFill>
                            <a:srgbClr val="000000"/>
                          </a:solidFill>
                          <a:effectLst/>
                          <a:latin typeface="Cambria" panose="02040503050406030204" pitchFamily="18" charset="0"/>
                        </a:rPr>
                        <a:t>Jindal Stainless Ltd</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E7E7E7"/>
                    </a:solidFill>
                  </a:tcPr>
                </a:tc>
                <a:tc>
                  <a:txBody>
                    <a:bodyPr/>
                    <a:lstStyle/>
                    <a:p>
                      <a:pPr algn="ctr" fontAlgn="ctr">
                        <a:buNone/>
                      </a:pPr>
                      <a:r>
                        <a:rPr lang="en-IN" sz="1300" b="0" i="0" u="none" strike="noStrike">
                          <a:solidFill>
                            <a:srgbClr val="000000"/>
                          </a:solidFill>
                          <a:effectLst/>
                          <a:latin typeface="Cambria" panose="02040503050406030204" pitchFamily="18" charset="0"/>
                        </a:rPr>
                        <a:t>3.50%</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E7E7E7"/>
                    </a:solidFill>
                  </a:tcPr>
                </a:tc>
                <a:extLst>
                  <a:ext uri="{0D108BD9-81ED-4DB2-BD59-A6C34878D82A}">
                    <a16:rowId xmlns:a16="http://schemas.microsoft.com/office/drawing/2014/main" val="2986548232"/>
                  </a:ext>
                </a:extLst>
              </a:tr>
              <a:tr h="273036">
                <a:tc>
                  <a:txBody>
                    <a:bodyPr/>
                    <a:lstStyle/>
                    <a:p>
                      <a:pPr algn="ctr" fontAlgn="ctr">
                        <a:buNone/>
                      </a:pPr>
                      <a:r>
                        <a:rPr lang="en-IN" sz="1300" b="0" i="0" u="none" strike="noStrike">
                          <a:solidFill>
                            <a:srgbClr val="000000"/>
                          </a:solidFill>
                          <a:effectLst/>
                          <a:latin typeface="Cambria" panose="02040503050406030204" pitchFamily="18" charset="0"/>
                        </a:rPr>
                        <a:t>HDFC Bank Ltd</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CBCBCB"/>
                    </a:solidFill>
                  </a:tcPr>
                </a:tc>
                <a:tc>
                  <a:txBody>
                    <a:bodyPr/>
                    <a:lstStyle/>
                    <a:p>
                      <a:pPr algn="ctr" fontAlgn="ctr">
                        <a:buNone/>
                      </a:pPr>
                      <a:r>
                        <a:rPr lang="en-IN" sz="1300" b="0" i="0" u="none" strike="noStrike" dirty="0">
                          <a:solidFill>
                            <a:srgbClr val="000000"/>
                          </a:solidFill>
                          <a:effectLst/>
                          <a:latin typeface="Cambria" panose="02040503050406030204" pitchFamily="18" charset="0"/>
                        </a:rPr>
                        <a:t>3.37%</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CBCBCB"/>
                    </a:solidFill>
                  </a:tcPr>
                </a:tc>
                <a:extLst>
                  <a:ext uri="{0D108BD9-81ED-4DB2-BD59-A6C34878D82A}">
                    <a16:rowId xmlns:a16="http://schemas.microsoft.com/office/drawing/2014/main" val="2354655600"/>
                  </a:ext>
                </a:extLst>
              </a:tr>
            </a:tbl>
          </a:graphicData>
        </a:graphic>
      </p:graphicFrame>
      <p:graphicFrame>
        <p:nvGraphicFramePr>
          <p:cNvPr id="16" name="Table 15">
            <a:extLst>
              <a:ext uri="{FF2B5EF4-FFF2-40B4-BE49-F238E27FC236}">
                <a16:creationId xmlns:a16="http://schemas.microsoft.com/office/drawing/2014/main" id="{9DD348EF-727C-E412-D078-D5F9DCC24DC1}"/>
              </a:ext>
            </a:extLst>
          </p:cNvPr>
          <p:cNvGraphicFramePr>
            <a:graphicFrameLocks noGrp="1"/>
          </p:cNvGraphicFramePr>
          <p:nvPr>
            <p:extLst>
              <p:ext uri="{D42A27DB-BD31-4B8C-83A1-F6EECF244321}">
                <p14:modId xmlns:p14="http://schemas.microsoft.com/office/powerpoint/2010/main" val="1641459192"/>
              </p:ext>
            </p:extLst>
          </p:nvPr>
        </p:nvGraphicFramePr>
        <p:xfrm>
          <a:off x="4265868" y="3843342"/>
          <a:ext cx="4674436" cy="2714162"/>
        </p:xfrm>
        <a:graphic>
          <a:graphicData uri="http://schemas.openxmlformats.org/drawingml/2006/table">
            <a:tbl>
              <a:tblPr/>
              <a:tblGrid>
                <a:gridCol w="3115930">
                  <a:extLst>
                    <a:ext uri="{9D8B030D-6E8A-4147-A177-3AD203B41FA5}">
                      <a16:colId xmlns:a16="http://schemas.microsoft.com/office/drawing/2014/main" val="1858204494"/>
                    </a:ext>
                  </a:extLst>
                </a:gridCol>
                <a:gridCol w="1558506">
                  <a:extLst>
                    <a:ext uri="{9D8B030D-6E8A-4147-A177-3AD203B41FA5}">
                      <a16:colId xmlns:a16="http://schemas.microsoft.com/office/drawing/2014/main" val="3335769712"/>
                    </a:ext>
                  </a:extLst>
                </a:gridCol>
              </a:tblGrid>
              <a:tr h="246742">
                <a:tc>
                  <a:txBody>
                    <a:bodyPr/>
                    <a:lstStyle/>
                    <a:p>
                      <a:pPr algn="ctr" rtl="0" fontAlgn="ctr"/>
                      <a:r>
                        <a:rPr lang="en-US" sz="1300" b="1" i="0" u="none" strike="noStrike" dirty="0">
                          <a:solidFill>
                            <a:srgbClr val="FFFFFF"/>
                          </a:solidFill>
                          <a:effectLst/>
                          <a:latin typeface="Cambria" panose="02040503050406030204" pitchFamily="18" charset="0"/>
                          <a:ea typeface="Cambria" panose="02040503050406030204" pitchFamily="18" charset="0"/>
                        </a:rPr>
                        <a:t>Top Sectors</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000000"/>
                    </a:solidFill>
                  </a:tcPr>
                </a:tc>
                <a:tc>
                  <a:txBody>
                    <a:bodyPr/>
                    <a:lstStyle/>
                    <a:p>
                      <a:pPr algn="ctr" rtl="0" fontAlgn="ctr"/>
                      <a:r>
                        <a:rPr lang="en-US" sz="1300" b="1" i="0" u="none" strike="noStrike">
                          <a:solidFill>
                            <a:srgbClr val="FFFFFF"/>
                          </a:solidFill>
                          <a:effectLst/>
                          <a:latin typeface="Cambria" panose="02040503050406030204" pitchFamily="18" charset="0"/>
                          <a:ea typeface="Cambria" panose="02040503050406030204" pitchFamily="18" charset="0"/>
                        </a:rPr>
                        <a:t>Weight(%)</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000000"/>
                    </a:solidFill>
                  </a:tcPr>
                </a:tc>
                <a:extLst>
                  <a:ext uri="{0D108BD9-81ED-4DB2-BD59-A6C34878D82A}">
                    <a16:rowId xmlns:a16="http://schemas.microsoft.com/office/drawing/2014/main" val="2980041003"/>
                  </a:ext>
                </a:extLst>
              </a:tr>
              <a:tr h="246742">
                <a:tc>
                  <a:txBody>
                    <a:bodyPr/>
                    <a:lstStyle/>
                    <a:p>
                      <a:pPr algn="ctr" fontAlgn="ctr">
                        <a:buNone/>
                      </a:pPr>
                      <a:r>
                        <a:rPr lang="en-IN" sz="1300" b="0" i="0" u="none" strike="noStrike" dirty="0">
                          <a:solidFill>
                            <a:srgbClr val="000000"/>
                          </a:solidFill>
                          <a:effectLst/>
                          <a:latin typeface="Cambria" panose="02040503050406030204" pitchFamily="18" charset="0"/>
                        </a:rPr>
                        <a:t>Ferrous Metals</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905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E7E7E7"/>
                    </a:solidFill>
                  </a:tcPr>
                </a:tc>
                <a:tc>
                  <a:txBody>
                    <a:bodyPr/>
                    <a:lstStyle/>
                    <a:p>
                      <a:pPr algn="ctr" fontAlgn="ctr">
                        <a:buNone/>
                      </a:pPr>
                      <a:r>
                        <a:rPr lang="en-IN" sz="1300" b="0" i="0" u="none" strike="noStrike" dirty="0">
                          <a:solidFill>
                            <a:srgbClr val="000000"/>
                          </a:solidFill>
                          <a:effectLst/>
                          <a:latin typeface="Cambria" panose="02040503050406030204" pitchFamily="18" charset="0"/>
                        </a:rPr>
                        <a:t>15.98%</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905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E7E7E7"/>
                    </a:solidFill>
                  </a:tcPr>
                </a:tc>
                <a:extLst>
                  <a:ext uri="{0D108BD9-81ED-4DB2-BD59-A6C34878D82A}">
                    <a16:rowId xmlns:a16="http://schemas.microsoft.com/office/drawing/2014/main" val="676873815"/>
                  </a:ext>
                </a:extLst>
              </a:tr>
              <a:tr h="246742">
                <a:tc>
                  <a:txBody>
                    <a:bodyPr/>
                    <a:lstStyle/>
                    <a:p>
                      <a:pPr algn="ctr" fontAlgn="ctr">
                        <a:buNone/>
                      </a:pPr>
                      <a:r>
                        <a:rPr lang="en-IN" sz="1300" b="0" i="0" u="none" strike="noStrike">
                          <a:solidFill>
                            <a:srgbClr val="000000"/>
                          </a:solidFill>
                          <a:effectLst/>
                          <a:latin typeface="Cambria" panose="02040503050406030204" pitchFamily="18" charset="0"/>
                        </a:rPr>
                        <a:t>Banks</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CBCBCB"/>
                    </a:solidFill>
                  </a:tcPr>
                </a:tc>
                <a:tc>
                  <a:txBody>
                    <a:bodyPr/>
                    <a:lstStyle/>
                    <a:p>
                      <a:pPr algn="ctr" fontAlgn="ctr">
                        <a:buNone/>
                      </a:pPr>
                      <a:r>
                        <a:rPr lang="en-IN" sz="1300" b="0" i="0" u="none" strike="noStrike" dirty="0">
                          <a:solidFill>
                            <a:srgbClr val="000000"/>
                          </a:solidFill>
                          <a:effectLst/>
                          <a:latin typeface="Cambria" panose="02040503050406030204" pitchFamily="18" charset="0"/>
                        </a:rPr>
                        <a:t>15.57%</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CBCBCB"/>
                    </a:solidFill>
                  </a:tcPr>
                </a:tc>
                <a:extLst>
                  <a:ext uri="{0D108BD9-81ED-4DB2-BD59-A6C34878D82A}">
                    <a16:rowId xmlns:a16="http://schemas.microsoft.com/office/drawing/2014/main" val="4195130361"/>
                  </a:ext>
                </a:extLst>
              </a:tr>
              <a:tr h="246742">
                <a:tc>
                  <a:txBody>
                    <a:bodyPr/>
                    <a:lstStyle/>
                    <a:p>
                      <a:pPr algn="ctr" fontAlgn="ctr">
                        <a:buNone/>
                      </a:pPr>
                      <a:r>
                        <a:rPr lang="en-IN" sz="1300" b="0" i="0" u="none" strike="noStrike">
                          <a:solidFill>
                            <a:srgbClr val="000000"/>
                          </a:solidFill>
                          <a:effectLst/>
                          <a:latin typeface="Cambria" panose="02040503050406030204" pitchFamily="18" charset="0"/>
                        </a:rPr>
                        <a:t>Auto Components</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E7E7E7"/>
                    </a:solidFill>
                  </a:tcPr>
                </a:tc>
                <a:tc>
                  <a:txBody>
                    <a:bodyPr/>
                    <a:lstStyle/>
                    <a:p>
                      <a:pPr algn="ctr" fontAlgn="ctr">
                        <a:buNone/>
                      </a:pPr>
                      <a:r>
                        <a:rPr lang="en-IN" sz="1300" b="0" i="0" u="none" strike="noStrike" dirty="0">
                          <a:solidFill>
                            <a:srgbClr val="000000"/>
                          </a:solidFill>
                          <a:effectLst/>
                          <a:latin typeface="Cambria" panose="02040503050406030204" pitchFamily="18" charset="0"/>
                        </a:rPr>
                        <a:t>11.81%</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E7E7E7"/>
                    </a:solidFill>
                  </a:tcPr>
                </a:tc>
                <a:extLst>
                  <a:ext uri="{0D108BD9-81ED-4DB2-BD59-A6C34878D82A}">
                    <a16:rowId xmlns:a16="http://schemas.microsoft.com/office/drawing/2014/main" val="2235328826"/>
                  </a:ext>
                </a:extLst>
              </a:tr>
              <a:tr h="246742">
                <a:tc>
                  <a:txBody>
                    <a:bodyPr/>
                    <a:lstStyle/>
                    <a:p>
                      <a:pPr algn="ctr" fontAlgn="ctr">
                        <a:buNone/>
                      </a:pPr>
                      <a:r>
                        <a:rPr lang="en-IN" sz="1300" b="0" i="0" u="none" strike="noStrike">
                          <a:solidFill>
                            <a:srgbClr val="000000"/>
                          </a:solidFill>
                          <a:effectLst/>
                          <a:latin typeface="Cambria" panose="02040503050406030204" pitchFamily="18" charset="0"/>
                        </a:rPr>
                        <a:t>Cement &amp; Cement Products</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CBCBCB"/>
                    </a:solidFill>
                  </a:tcPr>
                </a:tc>
                <a:tc>
                  <a:txBody>
                    <a:bodyPr/>
                    <a:lstStyle/>
                    <a:p>
                      <a:pPr algn="ctr" fontAlgn="ctr">
                        <a:buNone/>
                      </a:pPr>
                      <a:r>
                        <a:rPr lang="en-IN" sz="1300" b="0" i="0" u="none" strike="noStrike" dirty="0">
                          <a:solidFill>
                            <a:srgbClr val="000000"/>
                          </a:solidFill>
                          <a:effectLst/>
                          <a:latin typeface="Cambria" panose="02040503050406030204" pitchFamily="18" charset="0"/>
                        </a:rPr>
                        <a:t>6.19%</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CBCBCB"/>
                    </a:solidFill>
                  </a:tcPr>
                </a:tc>
                <a:extLst>
                  <a:ext uri="{0D108BD9-81ED-4DB2-BD59-A6C34878D82A}">
                    <a16:rowId xmlns:a16="http://schemas.microsoft.com/office/drawing/2014/main" val="3645273999"/>
                  </a:ext>
                </a:extLst>
              </a:tr>
              <a:tr h="246742">
                <a:tc>
                  <a:txBody>
                    <a:bodyPr/>
                    <a:lstStyle/>
                    <a:p>
                      <a:pPr algn="ctr" fontAlgn="ctr">
                        <a:buNone/>
                      </a:pPr>
                      <a:r>
                        <a:rPr lang="en-IN" sz="1300" b="0" i="0" u="none" strike="noStrike">
                          <a:solidFill>
                            <a:srgbClr val="000000"/>
                          </a:solidFill>
                          <a:effectLst/>
                          <a:latin typeface="Cambria" panose="02040503050406030204" pitchFamily="18" charset="0"/>
                        </a:rPr>
                        <a:t>Telecom - Services</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E7E7E7"/>
                    </a:solidFill>
                  </a:tcPr>
                </a:tc>
                <a:tc>
                  <a:txBody>
                    <a:bodyPr/>
                    <a:lstStyle/>
                    <a:p>
                      <a:pPr algn="ctr" fontAlgn="ctr">
                        <a:buNone/>
                      </a:pPr>
                      <a:r>
                        <a:rPr lang="en-IN" sz="1300" b="0" i="0" u="none" strike="noStrike" dirty="0">
                          <a:solidFill>
                            <a:srgbClr val="000000"/>
                          </a:solidFill>
                          <a:effectLst/>
                          <a:latin typeface="Cambria" panose="02040503050406030204" pitchFamily="18" charset="0"/>
                        </a:rPr>
                        <a:t>6.04%</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E7E7E7"/>
                    </a:solidFill>
                  </a:tcPr>
                </a:tc>
                <a:extLst>
                  <a:ext uri="{0D108BD9-81ED-4DB2-BD59-A6C34878D82A}">
                    <a16:rowId xmlns:a16="http://schemas.microsoft.com/office/drawing/2014/main" val="2742583904"/>
                  </a:ext>
                </a:extLst>
              </a:tr>
              <a:tr h="246742">
                <a:tc>
                  <a:txBody>
                    <a:bodyPr/>
                    <a:lstStyle/>
                    <a:p>
                      <a:pPr algn="ctr" fontAlgn="ctr">
                        <a:buNone/>
                      </a:pPr>
                      <a:r>
                        <a:rPr lang="en-IN" sz="1300" b="0" i="0" u="none" strike="noStrike">
                          <a:solidFill>
                            <a:srgbClr val="000000"/>
                          </a:solidFill>
                          <a:effectLst/>
                          <a:latin typeface="Cambria" panose="02040503050406030204" pitchFamily="18" charset="0"/>
                        </a:rPr>
                        <a:t>Textiles &amp; Apparels</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CBCBCB"/>
                    </a:solidFill>
                  </a:tcPr>
                </a:tc>
                <a:tc>
                  <a:txBody>
                    <a:bodyPr/>
                    <a:lstStyle/>
                    <a:p>
                      <a:pPr algn="ctr" fontAlgn="ctr">
                        <a:buNone/>
                      </a:pPr>
                      <a:r>
                        <a:rPr lang="en-IN" sz="1300" b="0" i="0" u="none" strike="noStrike" dirty="0">
                          <a:solidFill>
                            <a:srgbClr val="000000"/>
                          </a:solidFill>
                          <a:effectLst/>
                          <a:latin typeface="Cambria" panose="02040503050406030204" pitchFamily="18" charset="0"/>
                        </a:rPr>
                        <a:t>5.93%</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CBCBCB"/>
                    </a:solidFill>
                  </a:tcPr>
                </a:tc>
                <a:extLst>
                  <a:ext uri="{0D108BD9-81ED-4DB2-BD59-A6C34878D82A}">
                    <a16:rowId xmlns:a16="http://schemas.microsoft.com/office/drawing/2014/main" val="3890293482"/>
                  </a:ext>
                </a:extLst>
              </a:tr>
              <a:tr h="246742">
                <a:tc>
                  <a:txBody>
                    <a:bodyPr/>
                    <a:lstStyle/>
                    <a:p>
                      <a:pPr algn="ctr" fontAlgn="ctr">
                        <a:buNone/>
                      </a:pPr>
                      <a:r>
                        <a:rPr lang="en-IN" sz="1300" b="0" i="0" u="none" strike="noStrike">
                          <a:solidFill>
                            <a:srgbClr val="000000"/>
                          </a:solidFill>
                          <a:effectLst/>
                          <a:latin typeface="Cambria" panose="02040503050406030204" pitchFamily="18" charset="0"/>
                        </a:rPr>
                        <a:t>Construction</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E7E7E7"/>
                    </a:solidFill>
                  </a:tcPr>
                </a:tc>
                <a:tc>
                  <a:txBody>
                    <a:bodyPr/>
                    <a:lstStyle/>
                    <a:p>
                      <a:pPr algn="ctr" fontAlgn="ctr">
                        <a:buNone/>
                      </a:pPr>
                      <a:r>
                        <a:rPr lang="en-IN" sz="1300" b="0" i="0" u="none" strike="noStrike" dirty="0">
                          <a:solidFill>
                            <a:srgbClr val="000000"/>
                          </a:solidFill>
                          <a:effectLst/>
                          <a:latin typeface="Cambria" panose="02040503050406030204" pitchFamily="18" charset="0"/>
                        </a:rPr>
                        <a:t>5.45%</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E7E7E7"/>
                    </a:solidFill>
                  </a:tcPr>
                </a:tc>
                <a:extLst>
                  <a:ext uri="{0D108BD9-81ED-4DB2-BD59-A6C34878D82A}">
                    <a16:rowId xmlns:a16="http://schemas.microsoft.com/office/drawing/2014/main" val="2688262459"/>
                  </a:ext>
                </a:extLst>
              </a:tr>
              <a:tr h="246742">
                <a:tc>
                  <a:txBody>
                    <a:bodyPr/>
                    <a:lstStyle/>
                    <a:p>
                      <a:pPr algn="ctr" fontAlgn="ctr">
                        <a:buNone/>
                      </a:pPr>
                      <a:r>
                        <a:rPr lang="en-IN" sz="1300" b="0" i="0" u="none" strike="noStrike">
                          <a:solidFill>
                            <a:srgbClr val="000000"/>
                          </a:solidFill>
                          <a:effectLst/>
                          <a:latin typeface="Cambria" panose="02040503050406030204" pitchFamily="18" charset="0"/>
                        </a:rPr>
                        <a:t>Insurance</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CBCBCB"/>
                    </a:solidFill>
                  </a:tcPr>
                </a:tc>
                <a:tc>
                  <a:txBody>
                    <a:bodyPr/>
                    <a:lstStyle/>
                    <a:p>
                      <a:pPr algn="ctr" fontAlgn="ctr">
                        <a:buNone/>
                      </a:pPr>
                      <a:r>
                        <a:rPr lang="en-IN" sz="1300" b="0" i="0" u="none" strike="noStrike" dirty="0">
                          <a:solidFill>
                            <a:srgbClr val="000000"/>
                          </a:solidFill>
                          <a:effectLst/>
                          <a:latin typeface="Cambria" panose="02040503050406030204" pitchFamily="18" charset="0"/>
                        </a:rPr>
                        <a:t>5.23%</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CBCBCB"/>
                    </a:solidFill>
                  </a:tcPr>
                </a:tc>
                <a:extLst>
                  <a:ext uri="{0D108BD9-81ED-4DB2-BD59-A6C34878D82A}">
                    <a16:rowId xmlns:a16="http://schemas.microsoft.com/office/drawing/2014/main" val="944867698"/>
                  </a:ext>
                </a:extLst>
              </a:tr>
              <a:tr h="246742">
                <a:tc>
                  <a:txBody>
                    <a:bodyPr/>
                    <a:lstStyle/>
                    <a:p>
                      <a:pPr algn="ctr" fontAlgn="ctr">
                        <a:buNone/>
                      </a:pPr>
                      <a:r>
                        <a:rPr lang="en-IN" sz="1300" b="0" i="0" u="none" strike="noStrike">
                          <a:solidFill>
                            <a:srgbClr val="000000"/>
                          </a:solidFill>
                          <a:effectLst/>
                          <a:latin typeface="Cambria" panose="02040503050406030204" pitchFamily="18" charset="0"/>
                        </a:rPr>
                        <a:t>Non - Ferrous Metals</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E7E7E7"/>
                    </a:solidFill>
                  </a:tcPr>
                </a:tc>
                <a:tc>
                  <a:txBody>
                    <a:bodyPr/>
                    <a:lstStyle/>
                    <a:p>
                      <a:pPr algn="ctr" fontAlgn="ctr">
                        <a:buNone/>
                      </a:pPr>
                      <a:r>
                        <a:rPr lang="en-IN" sz="1300" b="0" i="0" u="none" strike="noStrike" dirty="0">
                          <a:solidFill>
                            <a:srgbClr val="000000"/>
                          </a:solidFill>
                          <a:effectLst/>
                          <a:latin typeface="Cambria" panose="02040503050406030204" pitchFamily="18" charset="0"/>
                        </a:rPr>
                        <a:t>2.89%</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E7E7E7"/>
                    </a:solidFill>
                  </a:tcPr>
                </a:tc>
                <a:extLst>
                  <a:ext uri="{0D108BD9-81ED-4DB2-BD59-A6C34878D82A}">
                    <a16:rowId xmlns:a16="http://schemas.microsoft.com/office/drawing/2014/main" val="1799694869"/>
                  </a:ext>
                </a:extLst>
              </a:tr>
              <a:tr h="246742">
                <a:tc>
                  <a:txBody>
                    <a:bodyPr/>
                    <a:lstStyle/>
                    <a:p>
                      <a:pPr algn="ctr" fontAlgn="ctr">
                        <a:buNone/>
                      </a:pPr>
                      <a:r>
                        <a:rPr lang="en-IN" sz="1300" b="0" i="0" u="none" strike="noStrike">
                          <a:solidFill>
                            <a:srgbClr val="000000"/>
                          </a:solidFill>
                          <a:effectLst/>
                          <a:latin typeface="Cambria" panose="02040503050406030204" pitchFamily="18" charset="0"/>
                        </a:rPr>
                        <a:t>Power</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CBCBCB"/>
                    </a:solidFill>
                  </a:tcPr>
                </a:tc>
                <a:tc>
                  <a:txBody>
                    <a:bodyPr/>
                    <a:lstStyle/>
                    <a:p>
                      <a:pPr algn="ctr" fontAlgn="ctr">
                        <a:buNone/>
                      </a:pPr>
                      <a:r>
                        <a:rPr lang="en-IN" sz="1300" b="0" i="0" u="none" strike="noStrike" dirty="0">
                          <a:solidFill>
                            <a:srgbClr val="000000"/>
                          </a:solidFill>
                          <a:effectLst/>
                          <a:latin typeface="Cambria" panose="02040503050406030204" pitchFamily="18" charset="0"/>
                        </a:rPr>
                        <a:t>2.84%</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CBCBCB"/>
                    </a:solidFill>
                  </a:tcPr>
                </a:tc>
                <a:extLst>
                  <a:ext uri="{0D108BD9-81ED-4DB2-BD59-A6C34878D82A}">
                    <a16:rowId xmlns:a16="http://schemas.microsoft.com/office/drawing/2014/main" val="1340229658"/>
                  </a:ext>
                </a:extLst>
              </a:tr>
            </a:tbl>
          </a:graphicData>
        </a:graphic>
      </p:graphicFrame>
      <p:sp>
        <p:nvSpPr>
          <p:cNvPr id="3" name="TextBox 2">
            <a:extLst>
              <a:ext uri="{FF2B5EF4-FFF2-40B4-BE49-F238E27FC236}">
                <a16:creationId xmlns:a16="http://schemas.microsoft.com/office/drawing/2014/main" id="{57B9CE94-68EC-65FB-22A7-69652EDDF2E8}"/>
              </a:ext>
            </a:extLst>
          </p:cNvPr>
          <p:cNvSpPr txBox="1"/>
          <p:nvPr/>
        </p:nvSpPr>
        <p:spPr>
          <a:xfrm>
            <a:off x="9087249" y="6159201"/>
            <a:ext cx="2856816" cy="40011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000" b="0" i="1"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*performance as on July 31st, 2026</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000" b="0" i="1"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**no catch up</a:t>
            </a:r>
          </a:p>
        </p:txBody>
      </p:sp>
      <p:graphicFrame>
        <p:nvGraphicFramePr>
          <p:cNvPr id="10" name="Chart 9">
            <a:extLst>
              <a:ext uri="{FF2B5EF4-FFF2-40B4-BE49-F238E27FC236}">
                <a16:creationId xmlns:a16="http://schemas.microsoft.com/office/drawing/2014/main" id="{FD0542B1-043B-1FD4-42AB-BEEB7D63C9C6}"/>
              </a:ext>
            </a:extLst>
          </p:cNvPr>
          <p:cNvGraphicFramePr>
            <a:graphicFrameLocks/>
          </p:cNvGraphicFramePr>
          <p:nvPr>
            <p:extLst>
              <p:ext uri="{D42A27DB-BD31-4B8C-83A1-F6EECF244321}">
                <p14:modId xmlns:p14="http://schemas.microsoft.com/office/powerpoint/2010/main" val="3610337240"/>
              </p:ext>
            </p:extLst>
          </p:nvPr>
        </p:nvGraphicFramePr>
        <p:xfrm>
          <a:off x="4261745" y="967201"/>
          <a:ext cx="4674436" cy="2800521"/>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12" name="Chart 11">
            <a:extLst>
              <a:ext uri="{FF2B5EF4-FFF2-40B4-BE49-F238E27FC236}">
                <a16:creationId xmlns:a16="http://schemas.microsoft.com/office/drawing/2014/main" id="{D77E5E34-B3A9-99AC-A886-BF705D5671FE}"/>
              </a:ext>
            </a:extLst>
          </p:cNvPr>
          <p:cNvGraphicFramePr>
            <a:graphicFrameLocks/>
          </p:cNvGraphicFramePr>
          <p:nvPr>
            <p:extLst>
              <p:ext uri="{D42A27DB-BD31-4B8C-83A1-F6EECF244321}">
                <p14:modId xmlns:p14="http://schemas.microsoft.com/office/powerpoint/2010/main" val="160107738"/>
              </p:ext>
            </p:extLst>
          </p:nvPr>
        </p:nvGraphicFramePr>
        <p:xfrm>
          <a:off x="165475" y="5307031"/>
          <a:ext cx="3976154" cy="1223859"/>
        </p:xfrm>
        <a:graphic>
          <a:graphicData uri="http://schemas.openxmlformats.org/drawingml/2006/chart">
            <c:chart xmlns:c="http://schemas.openxmlformats.org/drawingml/2006/chart" xmlns:r="http://schemas.openxmlformats.org/officeDocument/2006/relationships" r:id="rId4"/>
          </a:graphicData>
        </a:graphic>
      </p:graphicFrame>
      <p:pic>
        <p:nvPicPr>
          <p:cNvPr id="7" name="Picture 6" descr="A white text on a black background&#10;&#10;AI-generated content may be incorrect.">
            <a:extLst>
              <a:ext uri="{FF2B5EF4-FFF2-40B4-BE49-F238E27FC236}">
                <a16:creationId xmlns:a16="http://schemas.microsoft.com/office/drawing/2014/main" id="{5FA3223E-93DD-F02E-7AB2-FBB3C0143912}"/>
              </a:ext>
            </a:extLst>
          </p:cNvPr>
          <p:cNvPicPr>
            <a:picLocks noChangeAspect="1"/>
          </p:cNvPicPr>
          <p:nvPr/>
        </p:nvPicPr>
        <p:blipFill>
          <a:blip r:embed="rId5" cstate="print">
            <a:extLst>
              <a:ext uri="{28A0092B-C50C-407E-A947-70E740481C1C}">
                <a14:useLocalDpi xmlns:a14="http://schemas.microsoft.com/office/drawing/2010/main" val="0"/>
              </a:ext>
            </a:extLst>
          </a:blip>
          <a:stretch>
            <a:fillRect/>
          </a:stretch>
        </p:blipFill>
        <p:spPr>
          <a:xfrm>
            <a:off x="10362466" y="234062"/>
            <a:ext cx="1559328" cy="340260"/>
          </a:xfrm>
          <a:prstGeom prst="rect">
            <a:avLst/>
          </a:prstGeom>
        </p:spPr>
      </p:pic>
    </p:spTree>
    <p:extLst>
      <p:ext uri="{BB962C8B-B14F-4D97-AF65-F5344CB8AC3E}">
        <p14:creationId xmlns:p14="http://schemas.microsoft.com/office/powerpoint/2010/main" val="2047972362"/>
      </p:ext>
    </p:extLst>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2A859BB-D2EB-078D-AD74-D9FE3265E3E6}"/>
            </a:ext>
          </a:extLst>
        </p:cNvPr>
        <p:cNvGrpSpPr/>
        <p:nvPr/>
      </p:nvGrpSpPr>
      <p:grpSpPr>
        <a:xfrm>
          <a:off x="0" y="0"/>
          <a:ext cx="0" cy="0"/>
          <a:chOff x="0" y="0"/>
          <a:chExt cx="0" cy="0"/>
        </a:xfrm>
      </p:grpSpPr>
      <p:sp>
        <p:nvSpPr>
          <p:cNvPr id="4" name="Rectangle 3">
            <a:extLst>
              <a:ext uri="{FF2B5EF4-FFF2-40B4-BE49-F238E27FC236}">
                <a16:creationId xmlns:a16="http://schemas.microsoft.com/office/drawing/2014/main" id="{F6A6BFE4-176A-9878-C734-12A60B0BBBA9}"/>
              </a:ext>
            </a:extLst>
          </p:cNvPr>
          <p:cNvSpPr/>
          <p:nvPr/>
        </p:nvSpPr>
        <p:spPr>
          <a:xfrm>
            <a:off x="0" y="-2626"/>
            <a:ext cx="12192000" cy="821635"/>
          </a:xfrm>
          <a:prstGeom prst="rect">
            <a:avLst/>
          </a:prstGeom>
          <a:solidFill>
            <a:schemeClr val="tx1"/>
          </a:solidFill>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 name="Title 1">
            <a:extLst>
              <a:ext uri="{FF2B5EF4-FFF2-40B4-BE49-F238E27FC236}">
                <a16:creationId xmlns:a16="http://schemas.microsoft.com/office/drawing/2014/main" id="{5492932B-0440-B139-FC2E-504D6D4AAE9D}"/>
              </a:ext>
            </a:extLst>
          </p:cNvPr>
          <p:cNvSpPr txBox="1">
            <a:spLocks/>
          </p:cNvSpPr>
          <p:nvPr/>
        </p:nvSpPr>
        <p:spPr>
          <a:xfrm>
            <a:off x="165475" y="106018"/>
            <a:ext cx="11007609" cy="630899"/>
          </a:xfrm>
          <a:prstGeom prst="rect">
            <a:avLst/>
          </a:prstGeom>
        </p:spPr>
        <p:txBody>
          <a:bodyPr vert="horz" lIns="91440" tIns="45720" rIns="91440" bIns="45720" rtlCol="0" anchor="ctr">
            <a:noAutofit/>
          </a:bodyPr>
          <a:lstStyle>
            <a:lvl1pPr algn="ctr" defTabSz="914400" rtl="0" eaLnBrk="1" latinLnBrk="0" hangingPunct="1">
              <a:lnSpc>
                <a:spcPct val="90000"/>
              </a:lnSpc>
              <a:spcBef>
                <a:spcPct val="0"/>
              </a:spcBef>
              <a:buNone/>
              <a:defRPr sz="6000" kern="1200">
                <a:solidFill>
                  <a:schemeClr val="tx1"/>
                </a:solidFill>
                <a:latin typeface="+mj-lt"/>
                <a:ea typeface="+mj-ea"/>
                <a:cs typeface="+mj-cs"/>
              </a:defRPr>
            </a:lvl1pPr>
          </a:lstStyle>
          <a:p>
            <a:pPr marL="0" marR="0" lvl="0" indent="0" algn="l" defTabSz="914400" rtl="0" eaLnBrk="1" fontAlgn="auto" latinLnBrk="0" hangingPunct="1">
              <a:lnSpc>
                <a:spcPct val="90000"/>
              </a:lnSpc>
              <a:spcBef>
                <a:spcPct val="0"/>
              </a:spcBef>
              <a:spcAft>
                <a:spcPts val="0"/>
              </a:spcAft>
              <a:buClrTx/>
              <a:buSzTx/>
              <a:buFontTx/>
              <a:buNone/>
              <a:tabLst/>
              <a:defRPr/>
            </a:pPr>
            <a:r>
              <a:rPr kumimoji="0" lang="en-US" sz="2800" b="1" i="0" u="none" strike="noStrike" kern="1200" cap="none" spc="0" normalizeH="0" baseline="0" noProof="0" dirty="0">
                <a:ln>
                  <a:noFill/>
                </a:ln>
                <a:solidFill>
                  <a:prstClr val="white"/>
                </a:solidFill>
                <a:effectLst/>
                <a:uLnTx/>
                <a:uFillTx/>
                <a:latin typeface="Cambria" panose="02040503050406030204" pitchFamily="18" charset="0"/>
                <a:ea typeface="Cambria" panose="02040503050406030204" pitchFamily="18" charset="0"/>
                <a:cs typeface="+mj-cs"/>
              </a:rPr>
              <a:t>Equity – Multi Cap PMS</a:t>
            </a:r>
          </a:p>
          <a:p>
            <a:pPr marL="0" marR="0" lvl="0" indent="0" algn="l" defTabSz="914400" rtl="0" eaLnBrk="1" fontAlgn="auto" latinLnBrk="0" hangingPunct="1">
              <a:lnSpc>
                <a:spcPct val="90000"/>
              </a:lnSpc>
              <a:spcBef>
                <a:spcPct val="0"/>
              </a:spcBef>
              <a:spcAft>
                <a:spcPts val="0"/>
              </a:spcAft>
              <a:buClrTx/>
              <a:buSzTx/>
              <a:buFontTx/>
              <a:buNone/>
              <a:tabLst/>
              <a:defRPr/>
            </a:pPr>
            <a:r>
              <a:rPr kumimoji="0" lang="en-US" sz="2800" b="1" i="0" u="none" strike="noStrike" kern="1200" cap="none" spc="0" normalizeH="0" baseline="0" noProof="0" dirty="0">
                <a:ln>
                  <a:noFill/>
                </a:ln>
                <a:solidFill>
                  <a:prstClr val="white"/>
                </a:solidFill>
                <a:effectLst/>
                <a:uLnTx/>
                <a:uFillTx/>
                <a:latin typeface="Cambria" panose="02040503050406030204" pitchFamily="18" charset="0"/>
                <a:ea typeface="Cambria" panose="02040503050406030204" pitchFamily="18" charset="0"/>
                <a:cs typeface="+mj-cs"/>
              </a:rPr>
              <a:t>Emkay Golden Decade PMS</a:t>
            </a:r>
            <a:endParaRPr kumimoji="0" lang="en-IN" sz="2800" b="1" i="0" u="none" strike="noStrike" kern="1200" cap="none" spc="0" normalizeH="0" baseline="0" noProof="0" dirty="0">
              <a:ln>
                <a:noFill/>
              </a:ln>
              <a:solidFill>
                <a:prstClr val="white"/>
              </a:solidFill>
              <a:effectLst/>
              <a:uLnTx/>
              <a:uFillTx/>
              <a:latin typeface="Cambria" panose="02040503050406030204" pitchFamily="18" charset="0"/>
              <a:ea typeface="Cambria" panose="02040503050406030204" pitchFamily="18" charset="0"/>
              <a:cs typeface="+mj-cs"/>
            </a:endParaRPr>
          </a:p>
        </p:txBody>
      </p:sp>
      <p:sp>
        <p:nvSpPr>
          <p:cNvPr id="22" name="Rectangle 21">
            <a:extLst>
              <a:ext uri="{FF2B5EF4-FFF2-40B4-BE49-F238E27FC236}">
                <a16:creationId xmlns:a16="http://schemas.microsoft.com/office/drawing/2014/main" id="{CC3CB28A-EDC7-D346-02C1-595D56B267E7}"/>
              </a:ext>
            </a:extLst>
          </p:cNvPr>
          <p:cNvSpPr/>
          <p:nvPr/>
        </p:nvSpPr>
        <p:spPr>
          <a:xfrm>
            <a:off x="0" y="6641517"/>
            <a:ext cx="12192000" cy="235963"/>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8" name="Rectangle 17">
            <a:extLst>
              <a:ext uri="{FF2B5EF4-FFF2-40B4-BE49-F238E27FC236}">
                <a16:creationId xmlns:a16="http://schemas.microsoft.com/office/drawing/2014/main" id="{54F43014-EFCE-7348-D146-0CF5BAC5C62F}"/>
              </a:ext>
            </a:extLst>
          </p:cNvPr>
          <p:cNvSpPr/>
          <p:nvPr/>
        </p:nvSpPr>
        <p:spPr>
          <a:xfrm>
            <a:off x="0" y="808383"/>
            <a:ext cx="12192000" cy="45719"/>
          </a:xfrm>
          <a:prstGeom prst="rect">
            <a:avLst/>
          </a:prstGeom>
          <a:solidFill>
            <a:schemeClr val="bg1">
              <a:lumMod val="6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9" name="Slide Number Placeholder 18">
            <a:extLst>
              <a:ext uri="{FF2B5EF4-FFF2-40B4-BE49-F238E27FC236}">
                <a16:creationId xmlns:a16="http://schemas.microsoft.com/office/drawing/2014/main" id="{C0EA4385-01CF-75F4-6EE4-C6913C048679}"/>
              </a:ext>
            </a:extLst>
          </p:cNvPr>
          <p:cNvSpPr>
            <a:spLocks noGrp="1"/>
          </p:cNvSpPr>
          <p:nvPr>
            <p:ph type="sldNum" sz="quarter" idx="12"/>
          </p:nvPr>
        </p:nvSpPr>
        <p:spPr>
          <a:xfrm>
            <a:off x="9448800" y="6549225"/>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1E62F875-1F54-4527-993B-FB1D0CCB3E02}" type="slidenum">
              <a:rPr kumimoji="0" lang="en-IN" sz="1200" b="1" i="0" u="none" strike="noStrike" kern="1200" cap="none" spc="0" normalizeH="0" baseline="0" noProof="0" smtClean="0">
                <a:ln>
                  <a:noFill/>
                </a:ln>
                <a:solidFill>
                  <a:prstClr val="white"/>
                </a:solidFill>
                <a:effectLst/>
                <a:uLnTx/>
                <a:uFillTx/>
                <a:latin typeface="Cambria" panose="02040503050406030204" pitchFamily="18" charset="0"/>
                <a:ea typeface="Cambria" panose="02040503050406030204" pitchFamily="18" charset="0"/>
                <a:cs typeface="+mn-cs"/>
              </a:rPr>
              <a:pPr marL="0" marR="0" lvl="0" indent="0" algn="r" defTabSz="914400" rtl="0" eaLnBrk="1" fontAlgn="auto" latinLnBrk="0" hangingPunct="1">
                <a:lnSpc>
                  <a:spcPct val="100000"/>
                </a:lnSpc>
                <a:spcBef>
                  <a:spcPts val="0"/>
                </a:spcBef>
                <a:spcAft>
                  <a:spcPts val="0"/>
                </a:spcAft>
                <a:buClrTx/>
                <a:buSzTx/>
                <a:buFontTx/>
                <a:buNone/>
                <a:tabLst/>
                <a:defRPr/>
              </a:pPr>
              <a:t>32</a:t>
            </a:fld>
            <a:endParaRPr kumimoji="0" lang="en-IN" sz="1200" b="1" i="0" u="none" strike="noStrike" kern="1200" cap="none" spc="0" normalizeH="0" baseline="0" noProof="0">
              <a:ln>
                <a:noFill/>
              </a:ln>
              <a:solidFill>
                <a:prstClr val="white"/>
              </a:solidFill>
              <a:effectLst/>
              <a:uLnTx/>
              <a:uFillTx/>
              <a:latin typeface="Cambria" panose="02040503050406030204" pitchFamily="18" charset="0"/>
              <a:ea typeface="Cambria" panose="02040503050406030204" pitchFamily="18" charset="0"/>
              <a:cs typeface="+mn-cs"/>
            </a:endParaRPr>
          </a:p>
        </p:txBody>
      </p:sp>
      <p:sp>
        <p:nvSpPr>
          <p:cNvPr id="25" name="TextBox 24">
            <a:extLst>
              <a:ext uri="{FF2B5EF4-FFF2-40B4-BE49-F238E27FC236}">
                <a16:creationId xmlns:a16="http://schemas.microsoft.com/office/drawing/2014/main" id="{10512C21-8EEA-EFE0-CB7E-C679B3A5413B}"/>
              </a:ext>
            </a:extLst>
          </p:cNvPr>
          <p:cNvSpPr txBox="1"/>
          <p:nvPr/>
        </p:nvSpPr>
        <p:spPr>
          <a:xfrm>
            <a:off x="101529" y="1007121"/>
            <a:ext cx="3860338" cy="3093154"/>
          </a:xfrm>
          <a:prstGeom prst="rect">
            <a:avLst/>
          </a:prstGeom>
          <a:noFill/>
          <a:ln>
            <a:solidFill>
              <a:schemeClr val="bg1">
                <a:lumMod val="85000"/>
              </a:schemeClr>
            </a:solidFill>
          </a:ln>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300" b="1" i="0"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rPr>
              <a:t>About the Fund:</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300" b="0" i="0"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300" b="0" i="0"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rPr>
              <a:t>Emkay’s Golden Decade is a research-driven multi-cap strategy with a 3–5 year investment horizon. The portfolio employs Emkay's proprietary </a:t>
            </a:r>
            <a:r>
              <a:rPr kumimoji="0" lang="en-US" sz="1300" b="1" i="0"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rPr>
              <a:t>E-QUAL framework </a:t>
            </a:r>
            <a:r>
              <a:rPr kumimoji="0" lang="en-US" sz="1300" b="0" i="0"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rPr>
              <a:t>to identify companies with </a:t>
            </a:r>
            <a:r>
              <a:rPr kumimoji="0" lang="en-US" sz="1300" b="1" i="0"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rPr>
              <a:t>strong management, governance, earnings growth, and valuation discipline</a:t>
            </a:r>
            <a:r>
              <a:rPr kumimoji="0" lang="en-US" sz="1300" b="0" i="0"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rPr>
              <a:t>. Focused on 5 structural growth themes </a:t>
            </a:r>
            <a:r>
              <a:rPr kumimoji="0" lang="en-US" sz="1300" b="1" i="0"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rPr>
              <a:t>– rising consumption, digitization/AI, energy transition, financialization of savings, and manufacturing. </a:t>
            </a:r>
            <a:r>
              <a:rPr kumimoji="0" lang="en-US" sz="1300" b="0" i="0"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rPr>
              <a:t>The fund follows a disciplined approach with 25-35 holdings to </a:t>
            </a:r>
            <a:r>
              <a:rPr kumimoji="0" lang="en-US" sz="1300" b="1" i="0"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rPr>
              <a:t>deliver sustainable compounding </a:t>
            </a:r>
            <a:r>
              <a:rPr kumimoji="0" lang="en-US" sz="1300" b="0" i="0"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rPr>
              <a:t>with </a:t>
            </a:r>
            <a:r>
              <a:rPr kumimoji="0" lang="en-US" sz="1300" b="1" i="0"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rPr>
              <a:t>controlled risk </a:t>
            </a:r>
            <a:r>
              <a:rPr kumimoji="0" lang="en-US" sz="1300" b="0" i="0"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rPr>
              <a:t>and </a:t>
            </a:r>
            <a:r>
              <a:rPr kumimoji="0" lang="en-US" sz="1300" b="1" i="0"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rPr>
              <a:t>consistent</a:t>
            </a:r>
            <a:r>
              <a:rPr kumimoji="0" lang="en-US" sz="1300" b="0" i="0"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rPr>
              <a:t> absolute </a:t>
            </a:r>
            <a:r>
              <a:rPr kumimoji="0" lang="en-US" sz="1300" b="1" i="0"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rPr>
              <a:t>returns</a:t>
            </a:r>
            <a:r>
              <a:rPr kumimoji="0" lang="en-US" sz="1300" b="0" i="0"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rPr>
              <a:t>.</a:t>
            </a:r>
          </a:p>
        </p:txBody>
      </p:sp>
      <p:graphicFrame>
        <p:nvGraphicFramePr>
          <p:cNvPr id="14" name="Table 2">
            <a:extLst>
              <a:ext uri="{FF2B5EF4-FFF2-40B4-BE49-F238E27FC236}">
                <a16:creationId xmlns:a16="http://schemas.microsoft.com/office/drawing/2014/main" id="{D0BBC92D-7210-E7E9-7381-68DA9C4E3753}"/>
              </a:ext>
            </a:extLst>
          </p:cNvPr>
          <p:cNvGraphicFramePr>
            <a:graphicFrameLocks noGrp="1"/>
          </p:cNvGraphicFramePr>
          <p:nvPr>
            <p:extLst>
              <p:ext uri="{D42A27DB-BD31-4B8C-83A1-F6EECF244321}">
                <p14:modId xmlns:p14="http://schemas.microsoft.com/office/powerpoint/2010/main" val="2510347092"/>
              </p:ext>
            </p:extLst>
          </p:nvPr>
        </p:nvGraphicFramePr>
        <p:xfrm>
          <a:off x="101529" y="4189126"/>
          <a:ext cx="3860338" cy="2380210"/>
        </p:xfrm>
        <a:graphic>
          <a:graphicData uri="http://schemas.openxmlformats.org/drawingml/2006/table">
            <a:tbl>
              <a:tblPr firstRow="1" bandRow="1">
                <a:tableStyleId>{073A0DAA-6AF3-43AB-8588-CEC1D06C72B9}</a:tableStyleId>
              </a:tblPr>
              <a:tblGrid>
                <a:gridCol w="1758567">
                  <a:extLst>
                    <a:ext uri="{9D8B030D-6E8A-4147-A177-3AD203B41FA5}">
                      <a16:colId xmlns:a16="http://schemas.microsoft.com/office/drawing/2014/main" val="979919291"/>
                    </a:ext>
                  </a:extLst>
                </a:gridCol>
                <a:gridCol w="2101771">
                  <a:extLst>
                    <a:ext uri="{9D8B030D-6E8A-4147-A177-3AD203B41FA5}">
                      <a16:colId xmlns:a16="http://schemas.microsoft.com/office/drawing/2014/main" val="2728041260"/>
                    </a:ext>
                  </a:extLst>
                </a:gridCol>
              </a:tblGrid>
              <a:tr h="378506">
                <a:tc>
                  <a:txBody>
                    <a:bodyPr/>
                    <a:lstStyle/>
                    <a:p>
                      <a:r>
                        <a:rPr lang="en-US" sz="1300">
                          <a:latin typeface="Cambria" panose="02040503050406030204" pitchFamily="18" charset="0"/>
                          <a:ea typeface="Cambria" panose="02040503050406030204" pitchFamily="18" charset="0"/>
                        </a:rPr>
                        <a:t>Particulars</a:t>
                      </a:r>
                      <a:endParaRPr lang="en-IN" sz="1300">
                        <a:latin typeface="Cambria" panose="02040503050406030204" pitchFamily="18" charset="0"/>
                        <a:ea typeface="Cambria" panose="02040503050406030204" pitchFamily="18" charset="0"/>
                      </a:endParaRPr>
                    </a:p>
                  </a:txBody>
                  <a:tcPr anchor="ctr"/>
                </a:tc>
                <a:tc>
                  <a:txBody>
                    <a:bodyPr/>
                    <a:lstStyle/>
                    <a:p>
                      <a:pPr algn="ctr"/>
                      <a:r>
                        <a:rPr lang="en-US" sz="1300">
                          <a:latin typeface="Cambria" panose="02040503050406030204" pitchFamily="18" charset="0"/>
                          <a:ea typeface="Cambria" panose="02040503050406030204" pitchFamily="18" charset="0"/>
                        </a:rPr>
                        <a:t>Details</a:t>
                      </a:r>
                      <a:endParaRPr lang="en-IN" sz="1300">
                        <a:latin typeface="Cambria" panose="02040503050406030204" pitchFamily="18" charset="0"/>
                        <a:ea typeface="Cambria" panose="02040503050406030204" pitchFamily="18" charset="0"/>
                      </a:endParaRPr>
                    </a:p>
                  </a:txBody>
                  <a:tcPr anchor="ctr"/>
                </a:tc>
                <a:extLst>
                  <a:ext uri="{0D108BD9-81ED-4DB2-BD59-A6C34878D82A}">
                    <a16:rowId xmlns:a16="http://schemas.microsoft.com/office/drawing/2014/main" val="2509566197"/>
                  </a:ext>
                </a:extLst>
              </a:tr>
              <a:tr h="378506">
                <a:tc>
                  <a:txBody>
                    <a:bodyPr/>
                    <a:lstStyle/>
                    <a:p>
                      <a:r>
                        <a:rPr lang="en-IN" sz="1300" b="1" dirty="0">
                          <a:latin typeface="Cambria" panose="02040503050406030204" pitchFamily="18" charset="0"/>
                          <a:ea typeface="Cambria" panose="02040503050406030204" pitchFamily="18" charset="0"/>
                        </a:rPr>
                        <a:t>AUM (INR Cr)</a:t>
                      </a:r>
                    </a:p>
                  </a:txBody>
                  <a:tcPr anchor="ctr">
                    <a:solidFill>
                      <a:srgbClr val="E7E7E7"/>
                    </a:solidFill>
                  </a:tcPr>
                </a:tc>
                <a:tc>
                  <a:txBody>
                    <a:bodyPr/>
                    <a:lstStyle/>
                    <a:p>
                      <a:pPr algn="ctr"/>
                      <a:r>
                        <a:rPr lang="en-IN" sz="1300" dirty="0">
                          <a:latin typeface="Cambria" panose="02040503050406030204" pitchFamily="18" charset="0"/>
                          <a:ea typeface="Cambria" panose="02040503050406030204" pitchFamily="18" charset="0"/>
                        </a:rPr>
                        <a:t>~ 105</a:t>
                      </a:r>
                    </a:p>
                  </a:txBody>
                  <a:tcPr anchor="ctr">
                    <a:solidFill>
                      <a:srgbClr val="E7E7E7"/>
                    </a:solidFill>
                  </a:tcPr>
                </a:tc>
                <a:extLst>
                  <a:ext uri="{0D108BD9-81ED-4DB2-BD59-A6C34878D82A}">
                    <a16:rowId xmlns:a16="http://schemas.microsoft.com/office/drawing/2014/main" val="1026964184"/>
                  </a:ext>
                </a:extLst>
              </a:tr>
              <a:tr h="378506">
                <a:tc>
                  <a:txBody>
                    <a:bodyPr/>
                    <a:lstStyle/>
                    <a:p>
                      <a:r>
                        <a:rPr lang="en-US" sz="1300" b="1">
                          <a:latin typeface="Cambria" panose="02040503050406030204" pitchFamily="18" charset="0"/>
                          <a:ea typeface="Cambria" panose="02040503050406030204" pitchFamily="18" charset="0"/>
                        </a:rPr>
                        <a:t>Min Investment</a:t>
                      </a:r>
                      <a:endParaRPr lang="en-IN" sz="1300" b="1">
                        <a:latin typeface="Cambria" panose="02040503050406030204" pitchFamily="18" charset="0"/>
                        <a:ea typeface="Cambria" panose="02040503050406030204" pitchFamily="18" charset="0"/>
                      </a:endParaRPr>
                    </a:p>
                  </a:txBody>
                  <a:tcPr anchor="ctr">
                    <a:solidFill>
                      <a:srgbClr val="CBCBCB"/>
                    </a:solidFill>
                  </a:tcPr>
                </a:tc>
                <a:tc>
                  <a:txBody>
                    <a:bodyPr/>
                    <a:lstStyle/>
                    <a:p>
                      <a:pPr algn="ctr"/>
                      <a:r>
                        <a:rPr lang="en-US" sz="1300">
                          <a:latin typeface="Cambria" panose="02040503050406030204" pitchFamily="18" charset="0"/>
                          <a:ea typeface="Cambria" panose="02040503050406030204" pitchFamily="18" charset="0"/>
                        </a:rPr>
                        <a:t>INR 50 Lakhs</a:t>
                      </a:r>
                      <a:endParaRPr lang="en-IN" sz="1300">
                        <a:latin typeface="Cambria" panose="02040503050406030204" pitchFamily="18" charset="0"/>
                        <a:ea typeface="Cambria" panose="02040503050406030204" pitchFamily="18" charset="0"/>
                      </a:endParaRPr>
                    </a:p>
                  </a:txBody>
                  <a:tcPr anchor="ctr">
                    <a:solidFill>
                      <a:srgbClr val="CBCBCB"/>
                    </a:solidFill>
                  </a:tcPr>
                </a:tc>
                <a:extLst>
                  <a:ext uri="{0D108BD9-81ED-4DB2-BD59-A6C34878D82A}">
                    <a16:rowId xmlns:a16="http://schemas.microsoft.com/office/drawing/2014/main" val="969302883"/>
                  </a:ext>
                </a:extLst>
              </a:tr>
              <a:tr h="378506">
                <a:tc>
                  <a:txBody>
                    <a:bodyPr/>
                    <a:lstStyle/>
                    <a:p>
                      <a:r>
                        <a:rPr lang="en-IN" sz="1300" b="1">
                          <a:latin typeface="Cambria" panose="02040503050406030204" pitchFamily="18" charset="0"/>
                          <a:ea typeface="Cambria" panose="02040503050406030204" pitchFamily="18" charset="0"/>
                        </a:rPr>
                        <a:t>Inception Date</a:t>
                      </a:r>
                    </a:p>
                  </a:txBody>
                  <a:tcPr anchor="ctr">
                    <a:solidFill>
                      <a:srgbClr val="E7E7E7"/>
                    </a:solidFill>
                  </a:tcPr>
                </a:tc>
                <a:tc>
                  <a:txBody>
                    <a:bodyPr/>
                    <a:lstStyle/>
                    <a:p>
                      <a:pPr algn="ctr"/>
                      <a:r>
                        <a:rPr lang="en-US" sz="1300" dirty="0">
                          <a:latin typeface="Cambria" panose="02040503050406030204" pitchFamily="18" charset="0"/>
                          <a:ea typeface="Cambria" panose="02040503050406030204" pitchFamily="18" charset="0"/>
                        </a:rPr>
                        <a:t>October 26</a:t>
                      </a:r>
                      <a:r>
                        <a:rPr lang="en-US" sz="1300" baseline="30000" dirty="0">
                          <a:latin typeface="Cambria" panose="02040503050406030204" pitchFamily="18" charset="0"/>
                          <a:ea typeface="Cambria" panose="02040503050406030204" pitchFamily="18" charset="0"/>
                        </a:rPr>
                        <a:t>th</a:t>
                      </a:r>
                      <a:r>
                        <a:rPr lang="en-US" sz="1300" dirty="0">
                          <a:latin typeface="Cambria" panose="02040503050406030204" pitchFamily="18" charset="0"/>
                          <a:ea typeface="Cambria" panose="02040503050406030204" pitchFamily="18" charset="0"/>
                        </a:rPr>
                        <a:t>, 2023</a:t>
                      </a:r>
                    </a:p>
                  </a:txBody>
                  <a:tcPr anchor="ctr">
                    <a:solidFill>
                      <a:srgbClr val="E7E7E7"/>
                    </a:solidFill>
                  </a:tcPr>
                </a:tc>
                <a:extLst>
                  <a:ext uri="{0D108BD9-81ED-4DB2-BD59-A6C34878D82A}">
                    <a16:rowId xmlns:a16="http://schemas.microsoft.com/office/drawing/2014/main" val="746667370"/>
                  </a:ext>
                </a:extLst>
              </a:tr>
              <a:tr h="378506">
                <a:tc>
                  <a:txBody>
                    <a:bodyPr/>
                    <a:lstStyle/>
                    <a:p>
                      <a:r>
                        <a:rPr lang="en-IN" sz="1300" b="1">
                          <a:latin typeface="Cambria" panose="02040503050406030204" pitchFamily="18" charset="0"/>
                          <a:ea typeface="Cambria" panose="02040503050406030204" pitchFamily="18" charset="0"/>
                        </a:rPr>
                        <a:t>No. of Stocks</a:t>
                      </a:r>
                    </a:p>
                  </a:txBody>
                  <a:tcPr anchor="ctr">
                    <a:solidFill>
                      <a:srgbClr val="CBCBCB"/>
                    </a:solidFill>
                  </a:tcPr>
                </a:tc>
                <a:tc>
                  <a:txBody>
                    <a:bodyPr/>
                    <a:lstStyle/>
                    <a:p>
                      <a:pPr algn="ctr"/>
                      <a:r>
                        <a:rPr lang="en-IN" sz="1300">
                          <a:latin typeface="Cambria" panose="02040503050406030204" pitchFamily="18" charset="0"/>
                          <a:ea typeface="Cambria" panose="02040503050406030204" pitchFamily="18" charset="0"/>
                        </a:rPr>
                        <a:t>25-35</a:t>
                      </a:r>
                    </a:p>
                  </a:txBody>
                  <a:tcPr anchor="ctr">
                    <a:solidFill>
                      <a:srgbClr val="CBCBCB"/>
                    </a:solidFill>
                  </a:tcPr>
                </a:tc>
                <a:extLst>
                  <a:ext uri="{0D108BD9-81ED-4DB2-BD59-A6C34878D82A}">
                    <a16:rowId xmlns:a16="http://schemas.microsoft.com/office/drawing/2014/main" val="2680195707"/>
                  </a:ext>
                </a:extLst>
              </a:tr>
              <a:tr h="378506">
                <a:tc>
                  <a:txBody>
                    <a:bodyPr/>
                    <a:lstStyle/>
                    <a:p>
                      <a:r>
                        <a:rPr lang="en-IN" sz="1300" b="1">
                          <a:latin typeface="Cambria" panose="02040503050406030204" pitchFamily="18" charset="0"/>
                          <a:ea typeface="Cambria" panose="02040503050406030204" pitchFamily="18" charset="0"/>
                        </a:rPr>
                        <a:t>Fund Manager</a:t>
                      </a:r>
                    </a:p>
                  </a:txBody>
                  <a:tcPr anchor="ctr">
                    <a:solidFill>
                      <a:srgbClr val="E7E7E7"/>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IN" sz="1300" dirty="0">
                          <a:latin typeface="Cambria" panose="02040503050406030204" pitchFamily="18" charset="0"/>
                          <a:ea typeface="Cambria" panose="02040503050406030204" pitchFamily="18" charset="0"/>
                        </a:rPr>
                        <a:t>Manish Sonthalia &amp; Kashyap Javeri</a:t>
                      </a:r>
                    </a:p>
                  </a:txBody>
                  <a:tcPr anchor="ctr">
                    <a:solidFill>
                      <a:srgbClr val="E7E7E7"/>
                    </a:solidFill>
                  </a:tcPr>
                </a:tc>
                <a:extLst>
                  <a:ext uri="{0D108BD9-81ED-4DB2-BD59-A6C34878D82A}">
                    <a16:rowId xmlns:a16="http://schemas.microsoft.com/office/drawing/2014/main" val="4092672760"/>
                  </a:ext>
                </a:extLst>
              </a:tr>
            </a:tbl>
          </a:graphicData>
        </a:graphic>
      </p:graphicFrame>
      <p:sp>
        <p:nvSpPr>
          <p:cNvPr id="8" name="TextBox 7">
            <a:extLst>
              <a:ext uri="{FF2B5EF4-FFF2-40B4-BE49-F238E27FC236}">
                <a16:creationId xmlns:a16="http://schemas.microsoft.com/office/drawing/2014/main" id="{8ED4A700-4F7C-A70A-57DF-F1A25C88B00E}"/>
              </a:ext>
            </a:extLst>
          </p:cNvPr>
          <p:cNvSpPr txBox="1"/>
          <p:nvPr/>
        </p:nvSpPr>
        <p:spPr>
          <a:xfrm>
            <a:off x="8660841" y="6323115"/>
            <a:ext cx="3258397" cy="24622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000" b="0" i="1"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*performance as on July 31st, 2026. </a:t>
            </a:r>
          </a:p>
        </p:txBody>
      </p:sp>
      <p:graphicFrame>
        <p:nvGraphicFramePr>
          <p:cNvPr id="3" name="Table 2">
            <a:extLst>
              <a:ext uri="{FF2B5EF4-FFF2-40B4-BE49-F238E27FC236}">
                <a16:creationId xmlns:a16="http://schemas.microsoft.com/office/drawing/2014/main" id="{FC61BEF4-9786-0F84-5C52-913592EE29A2}"/>
              </a:ext>
            </a:extLst>
          </p:cNvPr>
          <p:cNvGraphicFramePr>
            <a:graphicFrameLocks noGrp="1"/>
          </p:cNvGraphicFramePr>
          <p:nvPr>
            <p:extLst>
              <p:ext uri="{D42A27DB-BD31-4B8C-83A1-F6EECF244321}">
                <p14:modId xmlns:p14="http://schemas.microsoft.com/office/powerpoint/2010/main" val="3913634651"/>
              </p:ext>
            </p:extLst>
          </p:nvPr>
        </p:nvGraphicFramePr>
        <p:xfrm>
          <a:off x="8705885" y="1007121"/>
          <a:ext cx="3352964" cy="2305548"/>
        </p:xfrm>
        <a:graphic>
          <a:graphicData uri="http://schemas.openxmlformats.org/drawingml/2006/table">
            <a:tbl>
              <a:tblPr/>
              <a:tblGrid>
                <a:gridCol w="2018127">
                  <a:extLst>
                    <a:ext uri="{9D8B030D-6E8A-4147-A177-3AD203B41FA5}">
                      <a16:colId xmlns:a16="http://schemas.microsoft.com/office/drawing/2014/main" val="1751696339"/>
                    </a:ext>
                  </a:extLst>
                </a:gridCol>
                <a:gridCol w="1334837">
                  <a:extLst>
                    <a:ext uri="{9D8B030D-6E8A-4147-A177-3AD203B41FA5}">
                      <a16:colId xmlns:a16="http://schemas.microsoft.com/office/drawing/2014/main" val="611594121"/>
                    </a:ext>
                  </a:extLst>
                </a:gridCol>
              </a:tblGrid>
              <a:tr h="329364">
                <a:tc>
                  <a:txBody>
                    <a:bodyPr/>
                    <a:lstStyle/>
                    <a:p>
                      <a:pPr algn="ctr" fontAlgn="ctr">
                        <a:buNone/>
                      </a:pPr>
                      <a:r>
                        <a:rPr lang="en-IN" sz="1300" b="1" i="0" u="none" strike="noStrike">
                          <a:solidFill>
                            <a:srgbClr val="FFFFFF"/>
                          </a:solidFill>
                          <a:effectLst/>
                          <a:latin typeface="Cambria" panose="02040503050406030204" pitchFamily="18" charset="0"/>
                        </a:rPr>
                        <a:t>Top Sectors</a:t>
                      </a:r>
                    </a:p>
                  </a:txBody>
                  <a:tcPr marL="9525" marR="9525" marT="9525"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000000"/>
                    </a:solidFill>
                  </a:tcPr>
                </a:tc>
                <a:tc>
                  <a:txBody>
                    <a:bodyPr/>
                    <a:lstStyle/>
                    <a:p>
                      <a:pPr algn="ctr" fontAlgn="ctr">
                        <a:buNone/>
                      </a:pPr>
                      <a:r>
                        <a:rPr lang="en-IN" sz="1300" b="1" i="0" u="none" strike="noStrike">
                          <a:solidFill>
                            <a:srgbClr val="FFFFFF"/>
                          </a:solidFill>
                          <a:effectLst/>
                          <a:latin typeface="Cambria" panose="02040503050406030204" pitchFamily="18" charset="0"/>
                        </a:rPr>
                        <a:t>Allocation (%)</a:t>
                      </a:r>
                    </a:p>
                  </a:txBody>
                  <a:tcPr marL="9525" marR="9525" marT="9525"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000000"/>
                    </a:solidFill>
                  </a:tcPr>
                </a:tc>
                <a:extLst>
                  <a:ext uri="{0D108BD9-81ED-4DB2-BD59-A6C34878D82A}">
                    <a16:rowId xmlns:a16="http://schemas.microsoft.com/office/drawing/2014/main" val="813993438"/>
                  </a:ext>
                </a:extLst>
              </a:tr>
              <a:tr h="329364">
                <a:tc>
                  <a:txBody>
                    <a:bodyPr/>
                    <a:lstStyle/>
                    <a:p>
                      <a:pPr algn="ctr" fontAlgn="ctr">
                        <a:buNone/>
                      </a:pPr>
                      <a:r>
                        <a:rPr lang="en-IN" sz="1300" b="0" i="0" u="none" strike="noStrike" dirty="0">
                          <a:solidFill>
                            <a:srgbClr val="000000"/>
                          </a:solidFill>
                          <a:effectLst/>
                          <a:latin typeface="Cambria" panose="02040503050406030204" pitchFamily="18" charset="0"/>
                        </a:rPr>
                        <a:t>Financial Services</a:t>
                      </a:r>
                    </a:p>
                  </a:txBody>
                  <a:tcPr marL="9525" marR="9525" marT="9525"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2F2F2"/>
                    </a:solidFill>
                  </a:tcPr>
                </a:tc>
                <a:tc>
                  <a:txBody>
                    <a:bodyPr/>
                    <a:lstStyle/>
                    <a:p>
                      <a:pPr algn="ctr" fontAlgn="ctr">
                        <a:buNone/>
                      </a:pPr>
                      <a:r>
                        <a:rPr lang="en-IN" sz="1300" b="0" i="0" u="none" strike="noStrike">
                          <a:solidFill>
                            <a:srgbClr val="000000"/>
                          </a:solidFill>
                          <a:effectLst/>
                          <a:latin typeface="Cambria" panose="02040503050406030204" pitchFamily="18" charset="0"/>
                        </a:rPr>
                        <a:t>24.50%</a:t>
                      </a:r>
                    </a:p>
                  </a:txBody>
                  <a:tcPr marL="9525" marR="9525" marT="9525"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2F2F2"/>
                    </a:solidFill>
                  </a:tcPr>
                </a:tc>
                <a:extLst>
                  <a:ext uri="{0D108BD9-81ED-4DB2-BD59-A6C34878D82A}">
                    <a16:rowId xmlns:a16="http://schemas.microsoft.com/office/drawing/2014/main" val="3419590981"/>
                  </a:ext>
                </a:extLst>
              </a:tr>
              <a:tr h="329364">
                <a:tc>
                  <a:txBody>
                    <a:bodyPr/>
                    <a:lstStyle/>
                    <a:p>
                      <a:pPr algn="ctr" fontAlgn="ctr">
                        <a:buNone/>
                      </a:pPr>
                      <a:r>
                        <a:rPr lang="en-IN" sz="1300" b="0" i="0" u="none" strike="noStrike">
                          <a:solidFill>
                            <a:srgbClr val="000000"/>
                          </a:solidFill>
                          <a:effectLst/>
                          <a:latin typeface="Cambria" panose="02040503050406030204" pitchFamily="18" charset="0"/>
                        </a:rPr>
                        <a:t>Healthcare</a:t>
                      </a:r>
                    </a:p>
                  </a:txBody>
                  <a:tcPr marL="9525" marR="9525" marT="9525"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D9D9D9"/>
                    </a:solidFill>
                  </a:tcPr>
                </a:tc>
                <a:tc>
                  <a:txBody>
                    <a:bodyPr/>
                    <a:lstStyle/>
                    <a:p>
                      <a:pPr algn="ctr" fontAlgn="ctr">
                        <a:buNone/>
                      </a:pPr>
                      <a:r>
                        <a:rPr lang="en-IN" sz="1300" b="0" i="0" u="none" strike="noStrike">
                          <a:solidFill>
                            <a:srgbClr val="000000"/>
                          </a:solidFill>
                          <a:effectLst/>
                          <a:latin typeface="Cambria" panose="02040503050406030204" pitchFamily="18" charset="0"/>
                        </a:rPr>
                        <a:t>14.00%</a:t>
                      </a:r>
                    </a:p>
                  </a:txBody>
                  <a:tcPr marL="9525" marR="9525" marT="9525"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D9D9D9"/>
                    </a:solidFill>
                  </a:tcPr>
                </a:tc>
                <a:extLst>
                  <a:ext uri="{0D108BD9-81ED-4DB2-BD59-A6C34878D82A}">
                    <a16:rowId xmlns:a16="http://schemas.microsoft.com/office/drawing/2014/main" val="71621665"/>
                  </a:ext>
                </a:extLst>
              </a:tr>
              <a:tr h="329364">
                <a:tc>
                  <a:txBody>
                    <a:bodyPr/>
                    <a:lstStyle/>
                    <a:p>
                      <a:pPr algn="ctr" fontAlgn="ctr">
                        <a:buNone/>
                      </a:pPr>
                      <a:r>
                        <a:rPr lang="en-IN" sz="1300" b="0" i="0" u="none" strike="noStrike">
                          <a:solidFill>
                            <a:srgbClr val="000000"/>
                          </a:solidFill>
                          <a:effectLst/>
                          <a:latin typeface="Cambria" panose="02040503050406030204" pitchFamily="18" charset="0"/>
                        </a:rPr>
                        <a:t>Information Technology</a:t>
                      </a:r>
                    </a:p>
                  </a:txBody>
                  <a:tcPr marL="9525" marR="9525" marT="9525"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2F2F2"/>
                    </a:solidFill>
                  </a:tcPr>
                </a:tc>
                <a:tc>
                  <a:txBody>
                    <a:bodyPr/>
                    <a:lstStyle/>
                    <a:p>
                      <a:pPr algn="ctr" fontAlgn="ctr">
                        <a:buNone/>
                      </a:pPr>
                      <a:r>
                        <a:rPr lang="en-IN" sz="1300" b="0" i="0" u="none" strike="noStrike">
                          <a:solidFill>
                            <a:srgbClr val="000000"/>
                          </a:solidFill>
                          <a:effectLst/>
                          <a:latin typeface="Cambria" panose="02040503050406030204" pitchFamily="18" charset="0"/>
                        </a:rPr>
                        <a:t>13.00%</a:t>
                      </a:r>
                    </a:p>
                  </a:txBody>
                  <a:tcPr marL="9525" marR="9525" marT="9525"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2F2F2"/>
                    </a:solidFill>
                  </a:tcPr>
                </a:tc>
                <a:extLst>
                  <a:ext uri="{0D108BD9-81ED-4DB2-BD59-A6C34878D82A}">
                    <a16:rowId xmlns:a16="http://schemas.microsoft.com/office/drawing/2014/main" val="4257904714"/>
                  </a:ext>
                </a:extLst>
              </a:tr>
              <a:tr h="329364">
                <a:tc>
                  <a:txBody>
                    <a:bodyPr/>
                    <a:lstStyle/>
                    <a:p>
                      <a:pPr algn="ctr" fontAlgn="ctr">
                        <a:buNone/>
                      </a:pPr>
                      <a:r>
                        <a:rPr lang="en-IN" sz="1300" b="0" i="0" u="none" strike="noStrike">
                          <a:solidFill>
                            <a:srgbClr val="000000"/>
                          </a:solidFill>
                          <a:effectLst/>
                          <a:latin typeface="Cambria" panose="02040503050406030204" pitchFamily="18" charset="0"/>
                        </a:rPr>
                        <a:t>Consumer Durables</a:t>
                      </a:r>
                    </a:p>
                  </a:txBody>
                  <a:tcPr marL="9525" marR="9525" marT="9525"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D9D9D9"/>
                    </a:solidFill>
                  </a:tcPr>
                </a:tc>
                <a:tc>
                  <a:txBody>
                    <a:bodyPr/>
                    <a:lstStyle/>
                    <a:p>
                      <a:pPr algn="ctr" fontAlgn="ctr">
                        <a:buNone/>
                      </a:pPr>
                      <a:r>
                        <a:rPr lang="en-IN" sz="1300" b="0" i="0" u="none" strike="noStrike">
                          <a:solidFill>
                            <a:srgbClr val="000000"/>
                          </a:solidFill>
                          <a:effectLst/>
                          <a:latin typeface="Cambria" panose="02040503050406030204" pitchFamily="18" charset="0"/>
                        </a:rPr>
                        <a:t>5.80%</a:t>
                      </a:r>
                    </a:p>
                  </a:txBody>
                  <a:tcPr marL="9525" marR="9525" marT="9525"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D9D9D9"/>
                    </a:solidFill>
                  </a:tcPr>
                </a:tc>
                <a:extLst>
                  <a:ext uri="{0D108BD9-81ED-4DB2-BD59-A6C34878D82A}">
                    <a16:rowId xmlns:a16="http://schemas.microsoft.com/office/drawing/2014/main" val="3532737257"/>
                  </a:ext>
                </a:extLst>
              </a:tr>
              <a:tr h="329364">
                <a:tc>
                  <a:txBody>
                    <a:bodyPr/>
                    <a:lstStyle/>
                    <a:p>
                      <a:pPr algn="ctr" fontAlgn="ctr">
                        <a:buNone/>
                      </a:pPr>
                      <a:r>
                        <a:rPr lang="en-IN" sz="1300" b="0" i="0" u="none" strike="noStrike">
                          <a:solidFill>
                            <a:srgbClr val="000000"/>
                          </a:solidFill>
                          <a:effectLst/>
                          <a:latin typeface="Cambria" panose="02040503050406030204" pitchFamily="18" charset="0"/>
                        </a:rPr>
                        <a:t>Automobile &amp; Ancillaries</a:t>
                      </a:r>
                    </a:p>
                  </a:txBody>
                  <a:tcPr marL="9525" marR="9525" marT="9525"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2F2F2"/>
                    </a:solidFill>
                  </a:tcPr>
                </a:tc>
                <a:tc>
                  <a:txBody>
                    <a:bodyPr/>
                    <a:lstStyle/>
                    <a:p>
                      <a:pPr algn="ctr" fontAlgn="ctr">
                        <a:buNone/>
                      </a:pPr>
                      <a:r>
                        <a:rPr lang="en-IN" sz="1300" b="0" i="0" u="none" strike="noStrike" dirty="0">
                          <a:solidFill>
                            <a:srgbClr val="000000"/>
                          </a:solidFill>
                          <a:effectLst/>
                          <a:latin typeface="Cambria" panose="02040503050406030204" pitchFamily="18" charset="0"/>
                        </a:rPr>
                        <a:t>5.50%</a:t>
                      </a:r>
                    </a:p>
                  </a:txBody>
                  <a:tcPr marL="9525" marR="9525" marT="9525"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2F2F2"/>
                    </a:solidFill>
                  </a:tcPr>
                </a:tc>
                <a:extLst>
                  <a:ext uri="{0D108BD9-81ED-4DB2-BD59-A6C34878D82A}">
                    <a16:rowId xmlns:a16="http://schemas.microsoft.com/office/drawing/2014/main" val="2229586842"/>
                  </a:ext>
                </a:extLst>
              </a:tr>
              <a:tr h="329364">
                <a:tc>
                  <a:txBody>
                    <a:bodyPr/>
                    <a:lstStyle/>
                    <a:p>
                      <a:pPr algn="ctr" rtl="0" fontAlgn="ctr">
                        <a:buNone/>
                      </a:pPr>
                      <a:r>
                        <a:rPr lang="en-IN" sz="1300" b="0" i="0" u="none" strike="noStrike" dirty="0">
                          <a:solidFill>
                            <a:srgbClr val="000000"/>
                          </a:solidFill>
                          <a:effectLst/>
                          <a:latin typeface="Cambria" panose="02040503050406030204" pitchFamily="18" charset="0"/>
                        </a:rPr>
                        <a:t>Others</a:t>
                      </a:r>
                    </a:p>
                  </a:txBody>
                  <a:tcPr marL="0" marR="0" marT="0"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D9D9D9"/>
                    </a:solidFill>
                  </a:tcPr>
                </a:tc>
                <a:tc>
                  <a:txBody>
                    <a:bodyPr/>
                    <a:lstStyle/>
                    <a:p>
                      <a:pPr algn="ctr" rtl="0" fontAlgn="ctr">
                        <a:buNone/>
                      </a:pPr>
                      <a:r>
                        <a:rPr lang="en-IN" sz="1300" b="0" i="0" u="none" strike="noStrike" dirty="0">
                          <a:solidFill>
                            <a:srgbClr val="000000"/>
                          </a:solidFill>
                          <a:effectLst/>
                          <a:latin typeface="Cambria" panose="02040503050406030204" pitchFamily="18" charset="0"/>
                        </a:rPr>
                        <a:t>37.20%</a:t>
                      </a:r>
                    </a:p>
                  </a:txBody>
                  <a:tcPr marL="0" marR="0" marT="0"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D9D9D9"/>
                    </a:solidFill>
                  </a:tcPr>
                </a:tc>
                <a:extLst>
                  <a:ext uri="{0D108BD9-81ED-4DB2-BD59-A6C34878D82A}">
                    <a16:rowId xmlns:a16="http://schemas.microsoft.com/office/drawing/2014/main" val="1463977512"/>
                  </a:ext>
                </a:extLst>
              </a:tr>
            </a:tbl>
          </a:graphicData>
        </a:graphic>
      </p:graphicFrame>
      <p:sp>
        <p:nvSpPr>
          <p:cNvPr id="6" name="TextBox 5">
            <a:extLst>
              <a:ext uri="{FF2B5EF4-FFF2-40B4-BE49-F238E27FC236}">
                <a16:creationId xmlns:a16="http://schemas.microsoft.com/office/drawing/2014/main" id="{3B45877F-9DAD-A19D-8B9B-79B43AB3F7E4}"/>
              </a:ext>
            </a:extLst>
          </p:cNvPr>
          <p:cNvSpPr txBox="1"/>
          <p:nvPr/>
        </p:nvSpPr>
        <p:spPr>
          <a:xfrm>
            <a:off x="8660841" y="5164090"/>
            <a:ext cx="2782885" cy="30777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400" b="1"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Fees Structure</a:t>
            </a:r>
          </a:p>
        </p:txBody>
      </p:sp>
      <p:pic>
        <p:nvPicPr>
          <p:cNvPr id="11" name="Picture 10" descr="A white text on a black background&#10;&#10;AI-generated content may be incorrect.">
            <a:extLst>
              <a:ext uri="{FF2B5EF4-FFF2-40B4-BE49-F238E27FC236}">
                <a16:creationId xmlns:a16="http://schemas.microsoft.com/office/drawing/2014/main" id="{49FE1847-A7FB-86D9-18FB-79F58DFD1A6E}"/>
              </a:ext>
            </a:extLst>
          </p:cNvPr>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10362466" y="234062"/>
            <a:ext cx="1559328" cy="340260"/>
          </a:xfrm>
          <a:prstGeom prst="rect">
            <a:avLst/>
          </a:prstGeom>
        </p:spPr>
      </p:pic>
      <p:graphicFrame>
        <p:nvGraphicFramePr>
          <p:cNvPr id="12" name="Table 11">
            <a:extLst>
              <a:ext uri="{FF2B5EF4-FFF2-40B4-BE49-F238E27FC236}">
                <a16:creationId xmlns:a16="http://schemas.microsoft.com/office/drawing/2014/main" id="{3C30F3FA-FA14-7707-1020-7F1582692C1D}"/>
              </a:ext>
            </a:extLst>
          </p:cNvPr>
          <p:cNvGraphicFramePr>
            <a:graphicFrameLocks noGrp="1"/>
          </p:cNvGraphicFramePr>
          <p:nvPr>
            <p:extLst>
              <p:ext uri="{D42A27DB-BD31-4B8C-83A1-F6EECF244321}">
                <p14:modId xmlns:p14="http://schemas.microsoft.com/office/powerpoint/2010/main" val="3730068459"/>
              </p:ext>
            </p:extLst>
          </p:nvPr>
        </p:nvGraphicFramePr>
        <p:xfrm>
          <a:off x="8705885" y="5568172"/>
          <a:ext cx="3352964" cy="708797"/>
        </p:xfrm>
        <a:graphic>
          <a:graphicData uri="http://schemas.openxmlformats.org/drawingml/2006/table">
            <a:tbl>
              <a:tblPr/>
              <a:tblGrid>
                <a:gridCol w="1748301">
                  <a:extLst>
                    <a:ext uri="{9D8B030D-6E8A-4147-A177-3AD203B41FA5}">
                      <a16:colId xmlns:a16="http://schemas.microsoft.com/office/drawing/2014/main" val="2080092578"/>
                    </a:ext>
                  </a:extLst>
                </a:gridCol>
                <a:gridCol w="1604663">
                  <a:extLst>
                    <a:ext uri="{9D8B030D-6E8A-4147-A177-3AD203B41FA5}">
                      <a16:colId xmlns:a16="http://schemas.microsoft.com/office/drawing/2014/main" val="37182688"/>
                    </a:ext>
                  </a:extLst>
                </a:gridCol>
              </a:tblGrid>
              <a:tr h="382373">
                <a:tc>
                  <a:txBody>
                    <a:bodyPr/>
                    <a:lstStyle/>
                    <a:p>
                      <a:pPr algn="ctr" rtl="0" fontAlgn="t"/>
                      <a:r>
                        <a:rPr lang="en-IN" sz="1200" b="1" i="0" u="none" strike="noStrike">
                          <a:solidFill>
                            <a:srgbClr val="FFFFFF"/>
                          </a:solidFill>
                          <a:effectLst/>
                          <a:latin typeface="Cambria" panose="02040503050406030204" pitchFamily="18" charset="0"/>
                          <a:ea typeface="Cambria" panose="02040503050406030204" pitchFamily="18" charset="0"/>
                        </a:rPr>
                        <a:t>Structure</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000000"/>
                    </a:solidFill>
                  </a:tcPr>
                </a:tc>
                <a:tc>
                  <a:txBody>
                    <a:bodyPr/>
                    <a:lstStyle/>
                    <a:p>
                      <a:pPr algn="ctr" rtl="0" fontAlgn="t"/>
                      <a:r>
                        <a:rPr lang="en-IN" sz="1200" b="1" i="0" u="none" strike="noStrike">
                          <a:solidFill>
                            <a:srgbClr val="FFFFFF"/>
                          </a:solidFill>
                          <a:effectLst/>
                          <a:latin typeface="Cambria" panose="02040503050406030204" pitchFamily="18" charset="0"/>
                          <a:ea typeface="Cambria" panose="02040503050406030204" pitchFamily="18" charset="0"/>
                        </a:rPr>
                        <a:t>Management Fee</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000000"/>
                    </a:solidFill>
                  </a:tcPr>
                </a:tc>
                <a:extLst>
                  <a:ext uri="{0D108BD9-81ED-4DB2-BD59-A6C34878D82A}">
                    <a16:rowId xmlns:a16="http://schemas.microsoft.com/office/drawing/2014/main" val="3590687547"/>
                  </a:ext>
                </a:extLst>
              </a:tr>
              <a:tr h="326424">
                <a:tc>
                  <a:txBody>
                    <a:bodyPr/>
                    <a:lstStyle/>
                    <a:p>
                      <a:pPr algn="ctr" rtl="0" fontAlgn="t"/>
                      <a:r>
                        <a:rPr lang="en-IN" sz="1200" b="1" i="0" u="none" strike="noStrike" dirty="0">
                          <a:solidFill>
                            <a:srgbClr val="000000"/>
                          </a:solidFill>
                          <a:effectLst/>
                          <a:latin typeface="Cambria" panose="02040503050406030204" pitchFamily="18" charset="0"/>
                          <a:ea typeface="Cambria" panose="02040503050406030204" pitchFamily="18" charset="0"/>
                        </a:rPr>
                        <a:t>Fixed</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905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CBCBCB"/>
                    </a:solidFill>
                  </a:tcPr>
                </a:tc>
                <a:tc>
                  <a:txBody>
                    <a:bodyPr/>
                    <a:lstStyle/>
                    <a:p>
                      <a:pPr algn="ctr" rtl="0" fontAlgn="t"/>
                      <a:r>
                        <a:rPr lang="en-IN" sz="1200" b="0" i="0" u="none" strike="noStrike" dirty="0">
                          <a:solidFill>
                            <a:srgbClr val="000000"/>
                          </a:solidFill>
                          <a:effectLst/>
                          <a:latin typeface="Cambria" panose="02040503050406030204" pitchFamily="18" charset="0"/>
                          <a:ea typeface="Cambria" panose="02040503050406030204" pitchFamily="18" charset="0"/>
                        </a:rPr>
                        <a:t>2.50%</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905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CBCBCB"/>
                    </a:solidFill>
                  </a:tcPr>
                </a:tc>
                <a:extLst>
                  <a:ext uri="{0D108BD9-81ED-4DB2-BD59-A6C34878D82A}">
                    <a16:rowId xmlns:a16="http://schemas.microsoft.com/office/drawing/2014/main" val="3247382675"/>
                  </a:ext>
                </a:extLst>
              </a:tr>
            </a:tbl>
          </a:graphicData>
        </a:graphic>
      </p:graphicFrame>
      <p:graphicFrame>
        <p:nvGraphicFramePr>
          <p:cNvPr id="2" name="Chart 1">
            <a:extLst>
              <a:ext uri="{FF2B5EF4-FFF2-40B4-BE49-F238E27FC236}">
                <a16:creationId xmlns:a16="http://schemas.microsoft.com/office/drawing/2014/main" id="{5BD20749-1AB2-960D-DA27-DCCA624A18A4}"/>
              </a:ext>
            </a:extLst>
          </p:cNvPr>
          <p:cNvGraphicFramePr>
            <a:graphicFrameLocks/>
          </p:cNvGraphicFramePr>
          <p:nvPr>
            <p:extLst>
              <p:ext uri="{D42A27DB-BD31-4B8C-83A1-F6EECF244321}">
                <p14:modId xmlns:p14="http://schemas.microsoft.com/office/powerpoint/2010/main" val="4117095529"/>
              </p:ext>
            </p:extLst>
          </p:nvPr>
        </p:nvGraphicFramePr>
        <p:xfrm>
          <a:off x="4082760" y="989910"/>
          <a:ext cx="4435088" cy="2850943"/>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7" name="Table 6">
            <a:extLst>
              <a:ext uri="{FF2B5EF4-FFF2-40B4-BE49-F238E27FC236}">
                <a16:creationId xmlns:a16="http://schemas.microsoft.com/office/drawing/2014/main" id="{2E3726E3-6CFD-7D29-53B5-E11A1E2BECAD}"/>
              </a:ext>
            </a:extLst>
          </p:cNvPr>
          <p:cNvGraphicFramePr>
            <a:graphicFrameLocks noGrp="1"/>
          </p:cNvGraphicFramePr>
          <p:nvPr>
            <p:extLst>
              <p:ext uri="{D42A27DB-BD31-4B8C-83A1-F6EECF244321}">
                <p14:modId xmlns:p14="http://schemas.microsoft.com/office/powerpoint/2010/main" val="4070745353"/>
              </p:ext>
            </p:extLst>
          </p:nvPr>
        </p:nvGraphicFramePr>
        <p:xfrm>
          <a:off x="4082760" y="3937237"/>
          <a:ext cx="4435088" cy="2611983"/>
        </p:xfrm>
        <a:graphic>
          <a:graphicData uri="http://schemas.openxmlformats.org/drawingml/2006/table">
            <a:tbl>
              <a:tblPr/>
              <a:tblGrid>
                <a:gridCol w="3260884">
                  <a:extLst>
                    <a:ext uri="{9D8B030D-6E8A-4147-A177-3AD203B41FA5}">
                      <a16:colId xmlns:a16="http://schemas.microsoft.com/office/drawing/2014/main" val="1751696339"/>
                    </a:ext>
                  </a:extLst>
                </a:gridCol>
                <a:gridCol w="1174204">
                  <a:extLst>
                    <a:ext uri="{9D8B030D-6E8A-4147-A177-3AD203B41FA5}">
                      <a16:colId xmlns:a16="http://schemas.microsoft.com/office/drawing/2014/main" val="611594121"/>
                    </a:ext>
                  </a:extLst>
                </a:gridCol>
              </a:tblGrid>
              <a:tr h="237453">
                <a:tc>
                  <a:txBody>
                    <a:bodyPr/>
                    <a:lstStyle/>
                    <a:p>
                      <a:pPr algn="ctr" fontAlgn="ctr">
                        <a:buNone/>
                      </a:pPr>
                      <a:r>
                        <a:rPr lang="en-IN" sz="1200" b="1" i="0" u="none" strike="noStrike" dirty="0">
                          <a:solidFill>
                            <a:srgbClr val="FFFFFF"/>
                          </a:solidFill>
                          <a:effectLst/>
                          <a:latin typeface="Cambria" panose="02040503050406030204" pitchFamily="18" charset="0"/>
                        </a:rPr>
                        <a:t>Top Holdings</a:t>
                      </a:r>
                    </a:p>
                  </a:txBody>
                  <a:tcPr marL="9525" marR="9525" marT="9525"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000000"/>
                    </a:solidFill>
                  </a:tcPr>
                </a:tc>
                <a:tc>
                  <a:txBody>
                    <a:bodyPr/>
                    <a:lstStyle/>
                    <a:p>
                      <a:pPr algn="ctr" fontAlgn="ctr">
                        <a:buNone/>
                      </a:pPr>
                      <a:r>
                        <a:rPr lang="en-IN" sz="1200" b="1" i="0" u="none" strike="noStrike">
                          <a:solidFill>
                            <a:srgbClr val="FFFFFF"/>
                          </a:solidFill>
                          <a:effectLst/>
                          <a:latin typeface="Cambria" panose="02040503050406030204" pitchFamily="18" charset="0"/>
                        </a:rPr>
                        <a:t>Weight (%)</a:t>
                      </a:r>
                    </a:p>
                  </a:txBody>
                  <a:tcPr marL="9525" marR="9525" marT="9525"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000000"/>
                    </a:solidFill>
                  </a:tcPr>
                </a:tc>
                <a:extLst>
                  <a:ext uri="{0D108BD9-81ED-4DB2-BD59-A6C34878D82A}">
                    <a16:rowId xmlns:a16="http://schemas.microsoft.com/office/drawing/2014/main" val="813993438"/>
                  </a:ext>
                </a:extLst>
              </a:tr>
              <a:tr h="237453">
                <a:tc>
                  <a:txBody>
                    <a:bodyPr/>
                    <a:lstStyle/>
                    <a:p>
                      <a:pPr algn="ctr" fontAlgn="ctr">
                        <a:buNone/>
                      </a:pPr>
                      <a:r>
                        <a:rPr lang="en-IN" sz="1200" b="0" i="0" u="none" strike="noStrike" dirty="0">
                          <a:solidFill>
                            <a:srgbClr val="000000"/>
                          </a:solidFill>
                          <a:effectLst/>
                          <a:latin typeface="Cambria" panose="02040503050406030204" pitchFamily="18" charset="0"/>
                        </a:rPr>
                        <a:t>ICICI Bank Ltd.</a:t>
                      </a:r>
                    </a:p>
                  </a:txBody>
                  <a:tcPr marL="9525" marR="9525" marT="9525"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CBCBCB"/>
                    </a:solidFill>
                  </a:tcPr>
                </a:tc>
                <a:tc>
                  <a:txBody>
                    <a:bodyPr/>
                    <a:lstStyle/>
                    <a:p>
                      <a:pPr algn="ctr" fontAlgn="ctr">
                        <a:buNone/>
                      </a:pPr>
                      <a:r>
                        <a:rPr lang="en-IN" sz="1200" b="0" i="0" u="none" strike="noStrike" dirty="0">
                          <a:solidFill>
                            <a:srgbClr val="000000"/>
                          </a:solidFill>
                          <a:effectLst/>
                          <a:latin typeface="Cambria" panose="02040503050406030204" pitchFamily="18" charset="0"/>
                        </a:rPr>
                        <a:t>7.00%</a:t>
                      </a:r>
                    </a:p>
                  </a:txBody>
                  <a:tcPr marL="9525" marR="9525" marT="9525"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CBCBCB"/>
                    </a:solidFill>
                  </a:tcPr>
                </a:tc>
                <a:extLst>
                  <a:ext uri="{0D108BD9-81ED-4DB2-BD59-A6C34878D82A}">
                    <a16:rowId xmlns:a16="http://schemas.microsoft.com/office/drawing/2014/main" val="3419590981"/>
                  </a:ext>
                </a:extLst>
              </a:tr>
              <a:tr h="237453">
                <a:tc>
                  <a:txBody>
                    <a:bodyPr/>
                    <a:lstStyle/>
                    <a:p>
                      <a:pPr algn="ctr" fontAlgn="ctr">
                        <a:buNone/>
                      </a:pPr>
                      <a:r>
                        <a:rPr lang="en-IN" sz="1200" b="0" i="0" u="none" strike="noStrike">
                          <a:solidFill>
                            <a:srgbClr val="000000"/>
                          </a:solidFill>
                          <a:effectLst/>
                          <a:latin typeface="Cambria" panose="02040503050406030204" pitchFamily="18" charset="0"/>
                        </a:rPr>
                        <a:t>Eternal Ltd</a:t>
                      </a:r>
                    </a:p>
                  </a:txBody>
                  <a:tcPr marL="9525" marR="9525" marT="9525"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2F2F2"/>
                    </a:solidFill>
                  </a:tcPr>
                </a:tc>
                <a:tc>
                  <a:txBody>
                    <a:bodyPr/>
                    <a:lstStyle/>
                    <a:p>
                      <a:pPr algn="ctr" fontAlgn="ctr">
                        <a:buNone/>
                      </a:pPr>
                      <a:r>
                        <a:rPr lang="en-IN" sz="1200" b="0" i="0" u="none" strike="noStrike">
                          <a:solidFill>
                            <a:srgbClr val="000000"/>
                          </a:solidFill>
                          <a:effectLst/>
                          <a:latin typeface="Cambria" panose="02040503050406030204" pitchFamily="18" charset="0"/>
                        </a:rPr>
                        <a:t>5.00%</a:t>
                      </a:r>
                    </a:p>
                  </a:txBody>
                  <a:tcPr marL="9525" marR="9525" marT="9525"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2F2F2"/>
                    </a:solidFill>
                  </a:tcPr>
                </a:tc>
                <a:extLst>
                  <a:ext uri="{0D108BD9-81ED-4DB2-BD59-A6C34878D82A}">
                    <a16:rowId xmlns:a16="http://schemas.microsoft.com/office/drawing/2014/main" val="3310300095"/>
                  </a:ext>
                </a:extLst>
              </a:tr>
              <a:tr h="237453">
                <a:tc>
                  <a:txBody>
                    <a:bodyPr/>
                    <a:lstStyle/>
                    <a:p>
                      <a:pPr algn="ctr" fontAlgn="ctr">
                        <a:buNone/>
                      </a:pPr>
                      <a:r>
                        <a:rPr lang="en-IN" sz="1200" b="0" i="0" u="none" strike="noStrike" dirty="0">
                          <a:solidFill>
                            <a:srgbClr val="000000"/>
                          </a:solidFill>
                          <a:effectLst/>
                          <a:latin typeface="Cambria" panose="02040503050406030204" pitchFamily="18" charset="0"/>
                        </a:rPr>
                        <a:t>Larsen &amp; Toubro Ltd.</a:t>
                      </a:r>
                    </a:p>
                  </a:txBody>
                  <a:tcPr marL="9525" marR="9525" marT="9525"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CBCBCB"/>
                    </a:solidFill>
                  </a:tcPr>
                </a:tc>
                <a:tc>
                  <a:txBody>
                    <a:bodyPr/>
                    <a:lstStyle/>
                    <a:p>
                      <a:pPr algn="ctr" fontAlgn="ctr">
                        <a:buNone/>
                      </a:pPr>
                      <a:r>
                        <a:rPr lang="en-IN" sz="1200" b="0" i="0" u="none" strike="noStrike" dirty="0">
                          <a:solidFill>
                            <a:srgbClr val="000000"/>
                          </a:solidFill>
                          <a:effectLst/>
                          <a:latin typeface="Cambria" panose="02040503050406030204" pitchFamily="18" charset="0"/>
                        </a:rPr>
                        <a:t>5.00%</a:t>
                      </a:r>
                    </a:p>
                  </a:txBody>
                  <a:tcPr marL="9525" marR="9525" marT="9525"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CBCBCB"/>
                    </a:solidFill>
                  </a:tcPr>
                </a:tc>
                <a:extLst>
                  <a:ext uri="{0D108BD9-81ED-4DB2-BD59-A6C34878D82A}">
                    <a16:rowId xmlns:a16="http://schemas.microsoft.com/office/drawing/2014/main" val="71621665"/>
                  </a:ext>
                </a:extLst>
              </a:tr>
              <a:tr h="237453">
                <a:tc>
                  <a:txBody>
                    <a:bodyPr/>
                    <a:lstStyle/>
                    <a:p>
                      <a:pPr algn="ctr" fontAlgn="ctr">
                        <a:buNone/>
                      </a:pPr>
                      <a:r>
                        <a:rPr lang="en-IN" sz="1200" b="0" i="0" u="none" strike="noStrike">
                          <a:solidFill>
                            <a:srgbClr val="000000"/>
                          </a:solidFill>
                          <a:effectLst/>
                          <a:latin typeface="Cambria" panose="02040503050406030204" pitchFamily="18" charset="0"/>
                        </a:rPr>
                        <a:t>Nippon Life India Asset Management Ltd</a:t>
                      </a:r>
                    </a:p>
                  </a:txBody>
                  <a:tcPr marL="9525" marR="9525" marT="9525"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2F2F2"/>
                    </a:solidFill>
                  </a:tcPr>
                </a:tc>
                <a:tc>
                  <a:txBody>
                    <a:bodyPr/>
                    <a:lstStyle/>
                    <a:p>
                      <a:pPr algn="ctr" fontAlgn="ctr">
                        <a:buNone/>
                      </a:pPr>
                      <a:r>
                        <a:rPr lang="en-IN" sz="1200" b="0" i="0" u="none" strike="noStrike">
                          <a:solidFill>
                            <a:srgbClr val="000000"/>
                          </a:solidFill>
                          <a:effectLst/>
                          <a:latin typeface="Cambria" panose="02040503050406030204" pitchFamily="18" charset="0"/>
                        </a:rPr>
                        <a:t>5.00%</a:t>
                      </a:r>
                    </a:p>
                  </a:txBody>
                  <a:tcPr marL="9525" marR="9525" marT="9525"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2F2F2"/>
                    </a:solidFill>
                  </a:tcPr>
                </a:tc>
                <a:extLst>
                  <a:ext uri="{0D108BD9-81ED-4DB2-BD59-A6C34878D82A}">
                    <a16:rowId xmlns:a16="http://schemas.microsoft.com/office/drawing/2014/main" val="4257904714"/>
                  </a:ext>
                </a:extLst>
              </a:tr>
              <a:tr h="237453">
                <a:tc>
                  <a:txBody>
                    <a:bodyPr/>
                    <a:lstStyle/>
                    <a:p>
                      <a:pPr algn="ctr" fontAlgn="ctr">
                        <a:buNone/>
                      </a:pPr>
                      <a:r>
                        <a:rPr lang="en-IN" sz="1200" b="0" i="0" u="none" strike="noStrike" dirty="0">
                          <a:solidFill>
                            <a:srgbClr val="000000"/>
                          </a:solidFill>
                          <a:effectLst/>
                          <a:latin typeface="Cambria" panose="02040503050406030204" pitchFamily="18" charset="0"/>
                        </a:rPr>
                        <a:t>Reliance Industries Ltd</a:t>
                      </a:r>
                    </a:p>
                  </a:txBody>
                  <a:tcPr marL="9525" marR="9525" marT="9525"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CBCBCB"/>
                    </a:solidFill>
                  </a:tcPr>
                </a:tc>
                <a:tc>
                  <a:txBody>
                    <a:bodyPr/>
                    <a:lstStyle/>
                    <a:p>
                      <a:pPr algn="ctr" fontAlgn="ctr">
                        <a:buNone/>
                      </a:pPr>
                      <a:r>
                        <a:rPr lang="en-IN" sz="1200" b="0" i="0" u="none" strike="noStrike" dirty="0">
                          <a:solidFill>
                            <a:srgbClr val="000000"/>
                          </a:solidFill>
                          <a:effectLst/>
                          <a:latin typeface="Cambria" panose="02040503050406030204" pitchFamily="18" charset="0"/>
                        </a:rPr>
                        <a:t>4.50%</a:t>
                      </a:r>
                    </a:p>
                  </a:txBody>
                  <a:tcPr marL="9525" marR="9525" marT="9525"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CBCBCB"/>
                    </a:solidFill>
                  </a:tcPr>
                </a:tc>
                <a:extLst>
                  <a:ext uri="{0D108BD9-81ED-4DB2-BD59-A6C34878D82A}">
                    <a16:rowId xmlns:a16="http://schemas.microsoft.com/office/drawing/2014/main" val="3532737257"/>
                  </a:ext>
                </a:extLst>
              </a:tr>
              <a:tr h="237453">
                <a:tc>
                  <a:txBody>
                    <a:bodyPr/>
                    <a:lstStyle/>
                    <a:p>
                      <a:pPr algn="ctr" fontAlgn="ctr">
                        <a:buNone/>
                      </a:pPr>
                      <a:r>
                        <a:rPr lang="en-IN" sz="1200" b="0" i="0" u="none" strike="noStrike" dirty="0" err="1">
                          <a:solidFill>
                            <a:srgbClr val="000000"/>
                          </a:solidFill>
                          <a:effectLst/>
                          <a:latin typeface="Cambria" panose="02040503050406030204" pitchFamily="18" charset="0"/>
                        </a:rPr>
                        <a:t>Billionbrains Garage Ventures Ltd</a:t>
                      </a:r>
                    </a:p>
                  </a:txBody>
                  <a:tcPr marL="9525" marR="9525" marT="9525"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chemeClr val="bg1">
                        <a:lumMod val="95000"/>
                      </a:schemeClr>
                    </a:solidFill>
                  </a:tcPr>
                </a:tc>
                <a:tc>
                  <a:txBody>
                    <a:bodyPr/>
                    <a:lstStyle/>
                    <a:p>
                      <a:pPr algn="ctr" fontAlgn="ctr">
                        <a:buNone/>
                      </a:pPr>
                      <a:r>
                        <a:rPr lang="en-IN" sz="1200" b="0" i="0" u="none" strike="noStrike">
                          <a:solidFill>
                            <a:srgbClr val="000000"/>
                          </a:solidFill>
                          <a:effectLst/>
                          <a:latin typeface="Cambria" panose="02040503050406030204" pitchFamily="18" charset="0"/>
                        </a:rPr>
                        <a:t>3.50%</a:t>
                      </a:r>
                    </a:p>
                  </a:txBody>
                  <a:tcPr marL="9525" marR="9525" marT="9525"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2229586842"/>
                  </a:ext>
                </a:extLst>
              </a:tr>
              <a:tr h="237453">
                <a:tc>
                  <a:txBody>
                    <a:bodyPr/>
                    <a:lstStyle/>
                    <a:p>
                      <a:pPr algn="ctr" fontAlgn="ctr">
                        <a:buNone/>
                      </a:pPr>
                      <a:r>
                        <a:rPr lang="en-IN" sz="1200" b="0" i="0" u="none" strike="noStrike" dirty="0" err="1">
                          <a:solidFill>
                            <a:srgbClr val="000000"/>
                          </a:solidFill>
                          <a:effectLst/>
                          <a:latin typeface="Cambria" panose="02040503050406030204" pitchFamily="18" charset="0"/>
                        </a:rPr>
                        <a:t>Cohance Lifesciences Ltd</a:t>
                      </a:r>
                    </a:p>
                  </a:txBody>
                  <a:tcPr marL="9525" marR="9525" marT="9525"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CBCBCB"/>
                    </a:solidFill>
                  </a:tcPr>
                </a:tc>
                <a:tc>
                  <a:txBody>
                    <a:bodyPr/>
                    <a:lstStyle/>
                    <a:p>
                      <a:pPr algn="ctr" fontAlgn="ctr">
                        <a:buNone/>
                      </a:pPr>
                      <a:r>
                        <a:rPr lang="en-IN" sz="1200" b="0" i="0" u="none" strike="noStrike" dirty="0">
                          <a:solidFill>
                            <a:srgbClr val="000000"/>
                          </a:solidFill>
                          <a:effectLst/>
                          <a:latin typeface="Cambria" panose="02040503050406030204" pitchFamily="18" charset="0"/>
                        </a:rPr>
                        <a:t>3.50%</a:t>
                      </a:r>
                    </a:p>
                  </a:txBody>
                  <a:tcPr marL="9525" marR="9525" marT="9525"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CBCBCB"/>
                    </a:solidFill>
                  </a:tcPr>
                </a:tc>
                <a:extLst>
                  <a:ext uri="{0D108BD9-81ED-4DB2-BD59-A6C34878D82A}">
                    <a16:rowId xmlns:a16="http://schemas.microsoft.com/office/drawing/2014/main" val="1463977512"/>
                  </a:ext>
                </a:extLst>
              </a:tr>
              <a:tr h="237453">
                <a:tc>
                  <a:txBody>
                    <a:bodyPr/>
                    <a:lstStyle/>
                    <a:p>
                      <a:pPr algn="ctr" fontAlgn="ctr">
                        <a:buNone/>
                      </a:pPr>
                      <a:r>
                        <a:rPr lang="en-IN" sz="1200" b="0" i="0" u="none" strike="noStrike">
                          <a:solidFill>
                            <a:srgbClr val="000000"/>
                          </a:solidFill>
                          <a:effectLst/>
                          <a:latin typeface="Cambria" panose="02040503050406030204" pitchFamily="18" charset="0"/>
                        </a:rPr>
                        <a:t>HCL Technologies Ltd</a:t>
                      </a:r>
                    </a:p>
                  </a:txBody>
                  <a:tcPr marL="9525" marR="9525" marT="9525"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chemeClr val="bg1">
                        <a:lumMod val="95000"/>
                      </a:schemeClr>
                    </a:solidFill>
                  </a:tcPr>
                </a:tc>
                <a:tc>
                  <a:txBody>
                    <a:bodyPr/>
                    <a:lstStyle/>
                    <a:p>
                      <a:pPr algn="ctr" fontAlgn="ctr">
                        <a:buNone/>
                      </a:pPr>
                      <a:r>
                        <a:rPr lang="en-IN" sz="1200" b="0" i="0" u="none" strike="noStrike">
                          <a:solidFill>
                            <a:srgbClr val="000000"/>
                          </a:solidFill>
                          <a:effectLst/>
                          <a:latin typeface="Cambria" panose="02040503050406030204" pitchFamily="18" charset="0"/>
                        </a:rPr>
                        <a:t>3.50%</a:t>
                      </a:r>
                    </a:p>
                  </a:txBody>
                  <a:tcPr marL="9525" marR="9525" marT="9525"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3185599743"/>
                  </a:ext>
                </a:extLst>
              </a:tr>
              <a:tr h="237453">
                <a:tc>
                  <a:txBody>
                    <a:bodyPr/>
                    <a:lstStyle/>
                    <a:p>
                      <a:pPr algn="ctr" fontAlgn="ctr">
                        <a:buNone/>
                      </a:pPr>
                      <a:r>
                        <a:rPr lang="en-IN" sz="1200" b="0" i="0" u="none" strike="noStrike" dirty="0" err="1">
                          <a:solidFill>
                            <a:srgbClr val="000000"/>
                          </a:solidFill>
                          <a:effectLst/>
                          <a:latin typeface="Cambria" panose="02040503050406030204" pitchFamily="18" charset="0"/>
                        </a:rPr>
                        <a:t>IndusInd Bank Ltd</a:t>
                      </a:r>
                    </a:p>
                  </a:txBody>
                  <a:tcPr marL="9525" marR="9525" marT="9525"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CBCBCB"/>
                    </a:solidFill>
                  </a:tcPr>
                </a:tc>
                <a:tc>
                  <a:txBody>
                    <a:bodyPr/>
                    <a:lstStyle/>
                    <a:p>
                      <a:pPr algn="ctr" fontAlgn="ctr">
                        <a:buNone/>
                      </a:pPr>
                      <a:r>
                        <a:rPr lang="en-IN" sz="1200" b="0" i="0" u="none" strike="noStrike" dirty="0">
                          <a:solidFill>
                            <a:srgbClr val="000000"/>
                          </a:solidFill>
                          <a:effectLst/>
                          <a:latin typeface="Cambria" panose="02040503050406030204" pitchFamily="18" charset="0"/>
                        </a:rPr>
                        <a:t>3.50%</a:t>
                      </a:r>
                    </a:p>
                  </a:txBody>
                  <a:tcPr marL="9525" marR="9525" marT="9525"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CBCBCB"/>
                    </a:solidFill>
                  </a:tcPr>
                </a:tc>
                <a:extLst>
                  <a:ext uri="{0D108BD9-81ED-4DB2-BD59-A6C34878D82A}">
                    <a16:rowId xmlns:a16="http://schemas.microsoft.com/office/drawing/2014/main" val="2001183392"/>
                  </a:ext>
                </a:extLst>
              </a:tr>
              <a:tr h="237453">
                <a:tc>
                  <a:txBody>
                    <a:bodyPr/>
                    <a:lstStyle/>
                    <a:p>
                      <a:pPr algn="ctr" fontAlgn="ctr">
                        <a:buNone/>
                      </a:pPr>
                      <a:r>
                        <a:rPr lang="en-IN" sz="1200" b="0" i="0" u="none" strike="noStrike" dirty="0">
                          <a:solidFill>
                            <a:srgbClr val="000000"/>
                          </a:solidFill>
                          <a:effectLst/>
                          <a:latin typeface="Cambria" panose="02040503050406030204" pitchFamily="18" charset="0"/>
                        </a:rPr>
                        <a:t>Akums Drugs and Pharmaceuticals Ltd</a:t>
                      </a:r>
                    </a:p>
                  </a:txBody>
                  <a:tcPr marL="9525" marR="9525" marT="9525"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chemeClr val="bg1">
                        <a:lumMod val="95000"/>
                      </a:schemeClr>
                    </a:solidFill>
                  </a:tcPr>
                </a:tc>
                <a:tc>
                  <a:txBody>
                    <a:bodyPr/>
                    <a:lstStyle/>
                    <a:p>
                      <a:pPr algn="ctr" fontAlgn="ctr">
                        <a:buNone/>
                      </a:pPr>
                      <a:r>
                        <a:rPr lang="en-IN" sz="1200" b="0" i="0" u="none" strike="noStrike" dirty="0">
                          <a:solidFill>
                            <a:srgbClr val="000000"/>
                          </a:solidFill>
                          <a:effectLst/>
                          <a:latin typeface="Cambria" panose="02040503050406030204" pitchFamily="18" charset="0"/>
                        </a:rPr>
                        <a:t>3.00%</a:t>
                      </a:r>
                    </a:p>
                  </a:txBody>
                  <a:tcPr marL="9525" marR="9525" marT="9525"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2833832364"/>
                  </a:ext>
                </a:extLst>
              </a:tr>
            </a:tbl>
          </a:graphicData>
        </a:graphic>
      </p:graphicFrame>
      <p:graphicFrame>
        <p:nvGraphicFramePr>
          <p:cNvPr id="10" name="Chart 9">
            <a:extLst>
              <a:ext uri="{FF2B5EF4-FFF2-40B4-BE49-F238E27FC236}">
                <a16:creationId xmlns:a16="http://schemas.microsoft.com/office/drawing/2014/main" id="{4396BE66-516E-8D57-BD5D-8437AD030BA1}"/>
              </a:ext>
            </a:extLst>
          </p:cNvPr>
          <p:cNvGraphicFramePr>
            <a:graphicFrameLocks/>
          </p:cNvGraphicFramePr>
          <p:nvPr>
            <p:extLst>
              <p:ext uri="{D42A27DB-BD31-4B8C-83A1-F6EECF244321}">
                <p14:modId xmlns:p14="http://schemas.microsoft.com/office/powerpoint/2010/main" val="1343525001"/>
              </p:ext>
            </p:extLst>
          </p:nvPr>
        </p:nvGraphicFramePr>
        <p:xfrm>
          <a:off x="8705885" y="3426953"/>
          <a:ext cx="3320878" cy="1665225"/>
        </p:xfrm>
        <a:graphic>
          <a:graphicData uri="http://schemas.openxmlformats.org/drawingml/2006/chart">
            <c:chart xmlns:c="http://schemas.openxmlformats.org/drawingml/2006/chart" xmlns:r="http://schemas.openxmlformats.org/officeDocument/2006/relationships" r:id="rId4"/>
          </a:graphicData>
        </a:graphic>
      </p:graphicFrame>
    </p:spTree>
    <p:extLst>
      <p:ext uri="{BB962C8B-B14F-4D97-AF65-F5344CB8AC3E}">
        <p14:creationId xmlns:p14="http://schemas.microsoft.com/office/powerpoint/2010/main" val="1158715019"/>
      </p:ext>
    </p:extLst>
  </p:cSld>
  <p:clrMapOvr>
    <a:masterClrMapping/>
  </p:clrMapOvr>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3"/>
          <p:cNvSpPr/>
          <p:nvPr/>
        </p:nvSpPr>
        <p:spPr>
          <a:xfrm>
            <a:off x="0" y="0"/>
            <a:ext cx="12192000" cy="821635"/>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 name="Title 1">
            <a:extLst>
              <a:ext uri="{FF2B5EF4-FFF2-40B4-BE49-F238E27FC236}">
                <a16:creationId xmlns:a16="http://schemas.microsoft.com/office/drawing/2014/main" id="{D5D14BE9-64D4-42CE-969F-9590C16A2F5F}"/>
              </a:ext>
            </a:extLst>
          </p:cNvPr>
          <p:cNvSpPr txBox="1">
            <a:spLocks/>
          </p:cNvSpPr>
          <p:nvPr/>
        </p:nvSpPr>
        <p:spPr>
          <a:xfrm>
            <a:off x="165475" y="106018"/>
            <a:ext cx="11007609" cy="630899"/>
          </a:xfrm>
          <a:prstGeom prst="rect">
            <a:avLst/>
          </a:prstGeom>
        </p:spPr>
        <p:txBody>
          <a:bodyPr vert="horz" lIns="91440" tIns="45720" rIns="91440" bIns="45720" rtlCol="0" anchor="ctr">
            <a:noAutofit/>
          </a:bodyPr>
          <a:lstStyle>
            <a:lvl1pPr algn="ctr" defTabSz="914400" rtl="0" eaLnBrk="1" latinLnBrk="0" hangingPunct="1">
              <a:lnSpc>
                <a:spcPct val="90000"/>
              </a:lnSpc>
              <a:spcBef>
                <a:spcPct val="0"/>
              </a:spcBef>
              <a:buNone/>
              <a:defRPr sz="6000" kern="1200">
                <a:solidFill>
                  <a:schemeClr val="tx1"/>
                </a:solidFill>
                <a:latin typeface="+mj-lt"/>
                <a:ea typeface="+mj-ea"/>
                <a:cs typeface="+mj-cs"/>
              </a:defRPr>
            </a:lvl1pPr>
          </a:lstStyle>
          <a:p>
            <a:pPr marL="0" marR="0" lvl="0" indent="0" algn="l" defTabSz="914400" rtl="0" eaLnBrk="1" fontAlgn="auto" latinLnBrk="0" hangingPunct="1">
              <a:lnSpc>
                <a:spcPct val="90000"/>
              </a:lnSpc>
              <a:spcBef>
                <a:spcPct val="0"/>
              </a:spcBef>
              <a:spcAft>
                <a:spcPts val="0"/>
              </a:spcAft>
              <a:buClrTx/>
              <a:buSzTx/>
              <a:buFontTx/>
              <a:buNone/>
              <a:tabLst/>
              <a:defRPr/>
            </a:pPr>
            <a:r>
              <a:rPr kumimoji="0" lang="en-US" sz="2800" b="1" i="0" u="none" strike="noStrike" kern="1200" cap="none" spc="0" normalizeH="0" baseline="0" noProof="0" dirty="0">
                <a:ln>
                  <a:noFill/>
                </a:ln>
                <a:solidFill>
                  <a:prstClr val="white"/>
                </a:solidFill>
                <a:effectLst/>
                <a:uLnTx/>
                <a:uFillTx/>
                <a:latin typeface="Cambria" panose="02040503050406030204" pitchFamily="18" charset="0"/>
                <a:ea typeface="Cambria" panose="02040503050406030204" pitchFamily="18" charset="0"/>
                <a:cs typeface="+mj-cs"/>
              </a:rPr>
              <a:t>Equity – Mid &amp; Small Cap PMS</a:t>
            </a:r>
          </a:p>
          <a:p>
            <a:pPr marL="0" marR="0" lvl="0" indent="0" algn="l" defTabSz="914400" rtl="0" eaLnBrk="1" fontAlgn="auto" latinLnBrk="0" hangingPunct="1">
              <a:lnSpc>
                <a:spcPct val="90000"/>
              </a:lnSpc>
              <a:spcBef>
                <a:spcPct val="0"/>
              </a:spcBef>
              <a:spcAft>
                <a:spcPts val="0"/>
              </a:spcAft>
              <a:buClrTx/>
              <a:buSzTx/>
              <a:buFontTx/>
              <a:buNone/>
              <a:tabLst/>
              <a:defRPr/>
            </a:pPr>
            <a:r>
              <a:rPr kumimoji="0" lang="en-US" sz="2800" b="1" i="0" u="none" strike="noStrike" kern="1200" cap="none" spc="0" normalizeH="0" baseline="0" noProof="0" dirty="0">
                <a:ln>
                  <a:noFill/>
                </a:ln>
                <a:solidFill>
                  <a:prstClr val="white"/>
                </a:solidFill>
                <a:effectLst/>
                <a:uLnTx/>
                <a:uFillTx/>
                <a:latin typeface="Cambria" panose="02040503050406030204" pitchFamily="18" charset="0"/>
                <a:ea typeface="Cambria" panose="02040503050406030204" pitchFamily="18" charset="0"/>
                <a:cs typeface="+mj-cs"/>
              </a:rPr>
              <a:t>ICICI Prudential PIPE Strategy</a:t>
            </a:r>
          </a:p>
        </p:txBody>
      </p:sp>
      <p:sp>
        <p:nvSpPr>
          <p:cNvPr id="22" name="Rectangle 21"/>
          <p:cNvSpPr/>
          <p:nvPr/>
        </p:nvSpPr>
        <p:spPr>
          <a:xfrm>
            <a:off x="0" y="6613807"/>
            <a:ext cx="12192000" cy="235963"/>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aphicFrame>
        <p:nvGraphicFramePr>
          <p:cNvPr id="2" name="Table 2">
            <a:extLst>
              <a:ext uri="{FF2B5EF4-FFF2-40B4-BE49-F238E27FC236}">
                <a16:creationId xmlns:a16="http://schemas.microsoft.com/office/drawing/2014/main" id="{A0E88391-4530-5B8D-6918-E006259714FE}"/>
              </a:ext>
            </a:extLst>
          </p:cNvPr>
          <p:cNvGraphicFramePr>
            <a:graphicFrameLocks noGrp="1"/>
          </p:cNvGraphicFramePr>
          <p:nvPr>
            <p:extLst>
              <p:ext uri="{D42A27DB-BD31-4B8C-83A1-F6EECF244321}">
                <p14:modId xmlns:p14="http://schemas.microsoft.com/office/powerpoint/2010/main" val="632533919"/>
              </p:ext>
            </p:extLst>
          </p:nvPr>
        </p:nvGraphicFramePr>
        <p:xfrm>
          <a:off x="151040" y="3028943"/>
          <a:ext cx="3950955" cy="1828800"/>
        </p:xfrm>
        <a:graphic>
          <a:graphicData uri="http://schemas.openxmlformats.org/drawingml/2006/table">
            <a:tbl>
              <a:tblPr firstRow="1" bandRow="1">
                <a:tableStyleId>{073A0DAA-6AF3-43AB-8588-CEC1D06C72B9}</a:tableStyleId>
              </a:tblPr>
              <a:tblGrid>
                <a:gridCol w="1234415">
                  <a:extLst>
                    <a:ext uri="{9D8B030D-6E8A-4147-A177-3AD203B41FA5}">
                      <a16:colId xmlns:a16="http://schemas.microsoft.com/office/drawing/2014/main" val="979919291"/>
                    </a:ext>
                  </a:extLst>
                </a:gridCol>
                <a:gridCol w="2716540">
                  <a:extLst>
                    <a:ext uri="{9D8B030D-6E8A-4147-A177-3AD203B41FA5}">
                      <a16:colId xmlns:a16="http://schemas.microsoft.com/office/drawing/2014/main" val="2728041260"/>
                    </a:ext>
                  </a:extLst>
                </a:gridCol>
              </a:tblGrid>
              <a:tr h="0">
                <a:tc>
                  <a:txBody>
                    <a:bodyPr/>
                    <a:lstStyle/>
                    <a:p>
                      <a:r>
                        <a:rPr lang="en-US" sz="1200">
                          <a:latin typeface="Cambria" panose="02040503050406030204" pitchFamily="18" charset="0"/>
                          <a:ea typeface="Cambria" panose="02040503050406030204" pitchFamily="18" charset="0"/>
                        </a:rPr>
                        <a:t>Particulars</a:t>
                      </a:r>
                      <a:endParaRPr lang="en-IN" sz="1200">
                        <a:latin typeface="Cambria" panose="02040503050406030204" pitchFamily="18" charset="0"/>
                        <a:ea typeface="Cambria" panose="02040503050406030204" pitchFamily="18" charset="0"/>
                      </a:endParaRPr>
                    </a:p>
                  </a:txBody>
                  <a:tcPr anchor="ctr"/>
                </a:tc>
                <a:tc>
                  <a:txBody>
                    <a:bodyPr/>
                    <a:lstStyle/>
                    <a:p>
                      <a:pPr algn="ctr"/>
                      <a:r>
                        <a:rPr lang="en-US" sz="1200">
                          <a:latin typeface="Cambria" panose="02040503050406030204" pitchFamily="18" charset="0"/>
                          <a:ea typeface="Cambria" panose="02040503050406030204" pitchFamily="18" charset="0"/>
                        </a:rPr>
                        <a:t>Details</a:t>
                      </a:r>
                      <a:endParaRPr lang="en-IN" sz="1200">
                        <a:latin typeface="Cambria" panose="02040503050406030204" pitchFamily="18" charset="0"/>
                        <a:ea typeface="Cambria" panose="02040503050406030204" pitchFamily="18" charset="0"/>
                      </a:endParaRPr>
                    </a:p>
                  </a:txBody>
                  <a:tcPr anchor="ctr"/>
                </a:tc>
                <a:extLst>
                  <a:ext uri="{0D108BD9-81ED-4DB2-BD59-A6C34878D82A}">
                    <a16:rowId xmlns:a16="http://schemas.microsoft.com/office/drawing/2014/main" val="2509566197"/>
                  </a:ext>
                </a:extLst>
              </a:tr>
              <a:tr h="0">
                <a:tc>
                  <a:txBody>
                    <a:bodyPr/>
                    <a:lstStyle/>
                    <a:p>
                      <a:r>
                        <a:rPr lang="en-US" sz="1200" b="1">
                          <a:latin typeface="Cambria" panose="02040503050406030204" pitchFamily="18" charset="0"/>
                          <a:ea typeface="Cambria" panose="02040503050406030204" pitchFamily="18" charset="0"/>
                        </a:rPr>
                        <a:t>AUM (INR </a:t>
                      </a:r>
                      <a:r>
                        <a:rPr lang="en-US" sz="1200" b="1" err="1">
                          <a:latin typeface="Cambria" panose="02040503050406030204" pitchFamily="18" charset="0"/>
                          <a:ea typeface="Cambria" panose="02040503050406030204" pitchFamily="18" charset="0"/>
                        </a:rPr>
                        <a:t>crs</a:t>
                      </a:r>
                      <a:r>
                        <a:rPr lang="en-US" sz="1200" b="1">
                          <a:latin typeface="Cambria" panose="02040503050406030204" pitchFamily="18" charset="0"/>
                          <a:ea typeface="Cambria" panose="02040503050406030204" pitchFamily="18" charset="0"/>
                        </a:rPr>
                        <a:t>)</a:t>
                      </a:r>
                      <a:endParaRPr lang="en-IN" sz="1200" b="1">
                        <a:latin typeface="Cambria" panose="02040503050406030204" pitchFamily="18" charset="0"/>
                        <a:ea typeface="Cambria" panose="02040503050406030204" pitchFamily="18" charset="0"/>
                      </a:endParaRPr>
                    </a:p>
                  </a:txBody>
                  <a:tcPr anchor="ctr"/>
                </a:tc>
                <a:tc>
                  <a:txBody>
                    <a:bodyPr/>
                    <a:lstStyle/>
                    <a:p>
                      <a:pPr algn="ctr"/>
                      <a:r>
                        <a:rPr lang="en-US" sz="1200" dirty="0">
                          <a:solidFill>
                            <a:schemeClr val="tx1"/>
                          </a:solidFill>
                          <a:latin typeface="Cambria" panose="02040503050406030204" pitchFamily="18" charset="0"/>
                          <a:ea typeface="Cambria" panose="02040503050406030204" pitchFamily="18" charset="0"/>
                        </a:rPr>
                        <a:t>~7,994 Cr.</a:t>
                      </a:r>
                      <a:endParaRPr lang="en-IN" sz="1200" dirty="0">
                        <a:solidFill>
                          <a:schemeClr val="tx1"/>
                        </a:solidFill>
                        <a:latin typeface="Cambria" panose="02040503050406030204" pitchFamily="18" charset="0"/>
                        <a:ea typeface="Cambria" panose="02040503050406030204" pitchFamily="18" charset="0"/>
                      </a:endParaRPr>
                    </a:p>
                  </a:txBody>
                  <a:tcPr anchor="ctr">
                    <a:solidFill>
                      <a:srgbClr val="CBCBCB"/>
                    </a:solidFill>
                  </a:tcPr>
                </a:tc>
                <a:extLst>
                  <a:ext uri="{0D108BD9-81ED-4DB2-BD59-A6C34878D82A}">
                    <a16:rowId xmlns:a16="http://schemas.microsoft.com/office/drawing/2014/main" val="3085341055"/>
                  </a:ext>
                </a:extLst>
              </a:tr>
              <a:tr h="0">
                <a:tc>
                  <a:txBody>
                    <a:bodyPr/>
                    <a:lstStyle/>
                    <a:p>
                      <a:r>
                        <a:rPr lang="en-US" sz="1200" b="1">
                          <a:latin typeface="Cambria" panose="02040503050406030204" pitchFamily="18" charset="0"/>
                          <a:ea typeface="Cambria" panose="02040503050406030204" pitchFamily="18" charset="0"/>
                        </a:rPr>
                        <a:t>Fund Manager</a:t>
                      </a:r>
                      <a:endParaRPr lang="en-IN" sz="1200" b="1">
                        <a:latin typeface="Cambria" panose="02040503050406030204" pitchFamily="18" charset="0"/>
                        <a:ea typeface="Cambria" panose="02040503050406030204" pitchFamily="18" charset="0"/>
                      </a:endParaRPr>
                    </a:p>
                  </a:txBody>
                  <a:tcPr anchor="ctr"/>
                </a:tc>
                <a:tc>
                  <a:txBody>
                    <a:bodyPr/>
                    <a:lstStyle/>
                    <a:p>
                      <a:pPr algn="ctr" fontAlgn="ctr"/>
                      <a:r>
                        <a:rPr lang="en-IN" sz="1100" b="0" i="0" u="none" strike="noStrike" dirty="0">
                          <a:solidFill>
                            <a:srgbClr val="000000"/>
                          </a:solidFill>
                          <a:effectLst/>
                          <a:latin typeface="Cambria" panose="02040503050406030204" pitchFamily="18" charset="0"/>
                        </a:rPr>
                        <a:t>Anand Shah, Chockalingam Narayanan, </a:t>
                      </a:r>
                    </a:p>
                  </a:txBody>
                  <a:tcPr marL="9525" marR="9525" marT="9525" marB="0" anchor="ctr"/>
                </a:tc>
                <a:extLst>
                  <a:ext uri="{0D108BD9-81ED-4DB2-BD59-A6C34878D82A}">
                    <a16:rowId xmlns:a16="http://schemas.microsoft.com/office/drawing/2014/main" val="4053942507"/>
                  </a:ext>
                </a:extLst>
              </a:tr>
              <a:tr h="0">
                <a:tc>
                  <a:txBody>
                    <a:bodyPr/>
                    <a:lstStyle/>
                    <a:p>
                      <a:r>
                        <a:rPr lang="en-IN" sz="1200" b="1">
                          <a:latin typeface="Cambria" panose="02040503050406030204" pitchFamily="18" charset="0"/>
                          <a:ea typeface="Cambria" panose="02040503050406030204" pitchFamily="18" charset="0"/>
                        </a:rPr>
                        <a:t>No. of Stocks</a:t>
                      </a:r>
                    </a:p>
                  </a:txBody>
                  <a:tcPr anchor="ctr"/>
                </a:tc>
                <a:tc>
                  <a:txBody>
                    <a:bodyPr/>
                    <a:lstStyle/>
                    <a:p>
                      <a:pPr algn="ctr"/>
                      <a:r>
                        <a:rPr lang="en-US" sz="1200" dirty="0">
                          <a:latin typeface="Cambria" panose="02040503050406030204" pitchFamily="18" charset="0"/>
                          <a:ea typeface="Cambria" panose="02040503050406030204" pitchFamily="18" charset="0"/>
                        </a:rPr>
                        <a:t>~30-40</a:t>
                      </a:r>
                      <a:endParaRPr lang="en-IN" sz="1200" dirty="0">
                        <a:latin typeface="Cambria" panose="02040503050406030204" pitchFamily="18" charset="0"/>
                        <a:ea typeface="Cambria" panose="02040503050406030204" pitchFamily="18" charset="0"/>
                      </a:endParaRPr>
                    </a:p>
                  </a:txBody>
                  <a:tcPr anchor="ctr"/>
                </a:tc>
                <a:extLst>
                  <a:ext uri="{0D108BD9-81ED-4DB2-BD59-A6C34878D82A}">
                    <a16:rowId xmlns:a16="http://schemas.microsoft.com/office/drawing/2014/main" val="105553421"/>
                  </a:ext>
                </a:extLst>
              </a:tr>
              <a:tr h="0">
                <a:tc>
                  <a:txBody>
                    <a:bodyPr/>
                    <a:lstStyle/>
                    <a:p>
                      <a:r>
                        <a:rPr lang="en-US" sz="1200" b="1">
                          <a:latin typeface="Cambria" panose="02040503050406030204" pitchFamily="18" charset="0"/>
                          <a:ea typeface="Cambria" panose="02040503050406030204" pitchFamily="18" charset="0"/>
                        </a:rPr>
                        <a:t>Inception Date</a:t>
                      </a:r>
                      <a:endParaRPr lang="en-IN" sz="1200" b="1">
                        <a:latin typeface="Cambria" panose="02040503050406030204" pitchFamily="18" charset="0"/>
                        <a:ea typeface="Cambria" panose="02040503050406030204" pitchFamily="18" charset="0"/>
                      </a:endParaRPr>
                    </a:p>
                  </a:txBody>
                  <a:tcPr anchor="ctr"/>
                </a:tc>
                <a:tc>
                  <a:txBody>
                    <a:bodyPr/>
                    <a:lstStyle/>
                    <a:p>
                      <a:pPr algn="ctr"/>
                      <a:r>
                        <a:rPr lang="en-IN" sz="1200" dirty="0">
                          <a:latin typeface="Cambria" panose="02040503050406030204" pitchFamily="18" charset="0"/>
                          <a:ea typeface="Cambria" panose="02040503050406030204" pitchFamily="18" charset="0"/>
                        </a:rPr>
                        <a:t>05 September 2019</a:t>
                      </a:r>
                    </a:p>
                  </a:txBody>
                  <a:tcPr anchor="ctr"/>
                </a:tc>
                <a:extLst>
                  <a:ext uri="{0D108BD9-81ED-4DB2-BD59-A6C34878D82A}">
                    <a16:rowId xmlns:a16="http://schemas.microsoft.com/office/drawing/2014/main" val="595497186"/>
                  </a:ext>
                </a:extLst>
              </a:tr>
              <a:tr h="0">
                <a:tc>
                  <a:txBody>
                    <a:bodyPr/>
                    <a:lstStyle/>
                    <a:p>
                      <a:r>
                        <a:rPr lang="en-US" sz="1200" b="1">
                          <a:latin typeface="Cambria" panose="02040503050406030204" pitchFamily="18" charset="0"/>
                          <a:ea typeface="Cambria" panose="02040503050406030204" pitchFamily="18" charset="0"/>
                        </a:rPr>
                        <a:t>Exit Load</a:t>
                      </a:r>
                      <a:endParaRPr lang="en-IN" sz="1200" b="1">
                        <a:latin typeface="Cambria" panose="02040503050406030204" pitchFamily="18" charset="0"/>
                        <a:ea typeface="Cambria" panose="02040503050406030204" pitchFamily="18" charset="0"/>
                      </a:endParaRPr>
                    </a:p>
                  </a:txBody>
                  <a:tcPr anchor="ctr"/>
                </a:tc>
                <a:tc>
                  <a:txBody>
                    <a:bodyPr/>
                    <a:lstStyle/>
                    <a:p>
                      <a:pPr algn="ctr"/>
                      <a:r>
                        <a:rPr lang="en-IN" sz="1200" dirty="0">
                          <a:latin typeface="Cambria" panose="02040503050406030204" pitchFamily="18" charset="0"/>
                          <a:ea typeface="Cambria" panose="02040503050406030204" pitchFamily="18" charset="0"/>
                        </a:rPr>
                        <a:t>1 Year- 3%, 2 Year- 2%, 3 Year- 1% and nil thereafter</a:t>
                      </a:r>
                    </a:p>
                  </a:txBody>
                  <a:tcPr anchor="ctr"/>
                </a:tc>
                <a:extLst>
                  <a:ext uri="{0D108BD9-81ED-4DB2-BD59-A6C34878D82A}">
                    <a16:rowId xmlns:a16="http://schemas.microsoft.com/office/drawing/2014/main" val="1990558997"/>
                  </a:ext>
                </a:extLst>
              </a:tr>
            </a:tbl>
          </a:graphicData>
        </a:graphic>
      </p:graphicFrame>
      <p:sp>
        <p:nvSpPr>
          <p:cNvPr id="9" name="TextBox 8"/>
          <p:cNvSpPr txBox="1"/>
          <p:nvPr/>
        </p:nvSpPr>
        <p:spPr>
          <a:xfrm>
            <a:off x="165475" y="997404"/>
            <a:ext cx="3936520" cy="1938992"/>
          </a:xfrm>
          <a:prstGeom prst="rect">
            <a:avLst/>
          </a:prstGeom>
          <a:noFill/>
          <a:ln>
            <a:solidFill>
              <a:schemeClr val="bg1">
                <a:lumMod val="85000"/>
              </a:schemeClr>
            </a:solidFill>
          </a:ln>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200" b="1" i="0"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rPr>
              <a:t>Investment Objective</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rPr>
              <a:t>ICICI Prudential PMS PIPE Strategy aims to provide long-term capital appreciation and generate returns by investing predominantly in Mid and Small Cap segment of the market by having exposure in companies enjoying some economic moat, and/or undergoing special situations or in the midst of unfavorable business cycle. </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200" b="0" i="0"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rPr>
              <a:t>Sector and market-cap agnostic </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200" b="0" i="0"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rPr>
              <a:t>Mix of Top-down and Bottom-up approach in selecting the portfolio companies</a:t>
            </a:r>
          </a:p>
        </p:txBody>
      </p:sp>
      <p:sp>
        <p:nvSpPr>
          <p:cNvPr id="14" name="TextBox 13"/>
          <p:cNvSpPr txBox="1"/>
          <p:nvPr/>
        </p:nvSpPr>
        <p:spPr>
          <a:xfrm>
            <a:off x="8867440" y="4360938"/>
            <a:ext cx="2902229" cy="30777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400" b="1" i="0"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rPr>
              <a:t>Fees Structure</a:t>
            </a:r>
          </a:p>
        </p:txBody>
      </p:sp>
      <p:sp>
        <p:nvSpPr>
          <p:cNvPr id="15" name="TextBox 14"/>
          <p:cNvSpPr txBox="1"/>
          <p:nvPr/>
        </p:nvSpPr>
        <p:spPr>
          <a:xfrm>
            <a:off x="8876971" y="6060202"/>
            <a:ext cx="2856816" cy="40011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000" b="0" i="1"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*performance as on July 31st, 2026.</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000" b="0" i="1"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**no catch up</a:t>
            </a:r>
          </a:p>
        </p:txBody>
      </p:sp>
      <p:sp>
        <p:nvSpPr>
          <p:cNvPr id="18" name="Rectangle 17"/>
          <p:cNvSpPr/>
          <p:nvPr/>
        </p:nvSpPr>
        <p:spPr>
          <a:xfrm>
            <a:off x="0" y="808383"/>
            <a:ext cx="12192000" cy="45719"/>
          </a:xfrm>
          <a:prstGeom prst="rect">
            <a:avLst/>
          </a:prstGeom>
          <a:solidFill>
            <a:schemeClr val="bg1">
              <a:lumMod val="6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9" name="Slide Number Placeholder 18"/>
          <p:cNvSpPr>
            <a:spLocks noGrp="1"/>
          </p:cNvSpPr>
          <p:nvPr>
            <p:ph type="sldNum" sz="quarter" idx="12"/>
          </p:nvPr>
        </p:nvSpPr>
        <p:spPr>
          <a:xfrm>
            <a:off x="9448800" y="6549225"/>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1E62F875-1F54-4527-993B-FB1D0CCB3E02}" type="slidenum">
              <a:rPr kumimoji="0" lang="en-IN" sz="1200" b="1" i="0" u="none" strike="noStrike" kern="1200" cap="none" spc="0" normalizeH="0" baseline="0" noProof="0" smtClean="0">
                <a:ln>
                  <a:noFill/>
                </a:ln>
                <a:solidFill>
                  <a:prstClr val="white"/>
                </a:solidFill>
                <a:effectLst/>
                <a:uLnTx/>
                <a:uFillTx/>
                <a:latin typeface="Cambria" panose="02040503050406030204" pitchFamily="18" charset="0"/>
                <a:ea typeface="Cambria" panose="02040503050406030204" pitchFamily="18" charset="0"/>
                <a:cs typeface="+mn-cs"/>
              </a:rPr>
              <a:pPr marL="0" marR="0" lvl="0" indent="0" algn="r" defTabSz="914400" rtl="0" eaLnBrk="1" fontAlgn="auto" latinLnBrk="0" hangingPunct="1">
                <a:lnSpc>
                  <a:spcPct val="100000"/>
                </a:lnSpc>
                <a:spcBef>
                  <a:spcPts val="0"/>
                </a:spcBef>
                <a:spcAft>
                  <a:spcPts val="0"/>
                </a:spcAft>
                <a:buClrTx/>
                <a:buSzTx/>
                <a:buFontTx/>
                <a:buNone/>
                <a:tabLst/>
                <a:defRPr/>
              </a:pPr>
              <a:t>33</a:t>
            </a:fld>
            <a:endParaRPr kumimoji="0" lang="en-IN" sz="1200" b="1" i="0" u="none" strike="noStrike" kern="1200" cap="none" spc="0" normalizeH="0" baseline="0" noProof="0">
              <a:ln>
                <a:noFill/>
              </a:ln>
              <a:solidFill>
                <a:prstClr val="white"/>
              </a:solidFill>
              <a:effectLst/>
              <a:uLnTx/>
              <a:uFillTx/>
              <a:latin typeface="Cambria" panose="02040503050406030204" pitchFamily="18" charset="0"/>
              <a:ea typeface="Cambria" panose="02040503050406030204" pitchFamily="18" charset="0"/>
              <a:cs typeface="+mn-cs"/>
            </a:endParaRPr>
          </a:p>
        </p:txBody>
      </p:sp>
      <p:graphicFrame>
        <p:nvGraphicFramePr>
          <p:cNvPr id="8" name="Table 7"/>
          <p:cNvGraphicFramePr>
            <a:graphicFrameLocks noGrp="1"/>
          </p:cNvGraphicFramePr>
          <p:nvPr/>
        </p:nvGraphicFramePr>
        <p:xfrm>
          <a:off x="8917544" y="4641005"/>
          <a:ext cx="3085412" cy="1379220"/>
        </p:xfrm>
        <a:graphic>
          <a:graphicData uri="http://schemas.openxmlformats.org/drawingml/2006/table">
            <a:tbl>
              <a:tblPr firstRow="1" bandRow="1"/>
              <a:tblGrid>
                <a:gridCol w="820880">
                  <a:extLst>
                    <a:ext uri="{9D8B030D-6E8A-4147-A177-3AD203B41FA5}">
                      <a16:colId xmlns:a16="http://schemas.microsoft.com/office/drawing/2014/main" val="3472526194"/>
                    </a:ext>
                  </a:extLst>
                </a:gridCol>
                <a:gridCol w="591722">
                  <a:extLst>
                    <a:ext uri="{9D8B030D-6E8A-4147-A177-3AD203B41FA5}">
                      <a16:colId xmlns:a16="http://schemas.microsoft.com/office/drawing/2014/main" val="887683213"/>
                    </a:ext>
                  </a:extLst>
                </a:gridCol>
                <a:gridCol w="982353">
                  <a:extLst>
                    <a:ext uri="{9D8B030D-6E8A-4147-A177-3AD203B41FA5}">
                      <a16:colId xmlns:a16="http://schemas.microsoft.com/office/drawing/2014/main" val="1478489180"/>
                    </a:ext>
                  </a:extLst>
                </a:gridCol>
                <a:gridCol w="690457">
                  <a:extLst>
                    <a:ext uri="{9D8B030D-6E8A-4147-A177-3AD203B41FA5}">
                      <a16:colId xmlns:a16="http://schemas.microsoft.com/office/drawing/2014/main" val="1804823737"/>
                    </a:ext>
                  </a:extLst>
                </a:gridCol>
              </a:tblGrid>
              <a:tr h="344805">
                <a:tc>
                  <a:txBody>
                    <a:bodyPr/>
                    <a:lstStyle/>
                    <a:p>
                      <a:pPr algn="ctr" rtl="0" fontAlgn="ctr"/>
                      <a:r>
                        <a:rPr lang="en-IN" sz="1100" b="1" i="0" u="none" strike="noStrike">
                          <a:solidFill>
                            <a:srgbClr val="FFFFFF"/>
                          </a:solidFill>
                          <a:effectLst/>
                          <a:latin typeface="Cambria" panose="02040503050406030204" pitchFamily="18" charset="0"/>
                        </a:rPr>
                        <a:t>Fee Structure</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000000"/>
                    </a:solidFill>
                  </a:tcPr>
                </a:tc>
                <a:tc>
                  <a:txBody>
                    <a:bodyPr/>
                    <a:lstStyle/>
                    <a:p>
                      <a:pPr algn="ctr" rtl="0" fontAlgn="ctr"/>
                      <a:r>
                        <a:rPr lang="en-IN" sz="1100" b="1" i="0" u="none" strike="noStrike" dirty="0">
                          <a:solidFill>
                            <a:srgbClr val="FFFFFF"/>
                          </a:solidFill>
                          <a:effectLst/>
                          <a:latin typeface="Cambria" panose="02040503050406030204" pitchFamily="18" charset="0"/>
                        </a:rPr>
                        <a:t>Fixed</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000000"/>
                    </a:solidFill>
                  </a:tcPr>
                </a:tc>
                <a:tc>
                  <a:txBody>
                    <a:bodyPr/>
                    <a:lstStyle/>
                    <a:p>
                      <a:pPr algn="ctr" rtl="0" fontAlgn="ctr"/>
                      <a:r>
                        <a:rPr lang="en-IN" sz="1100" b="1" i="0" u="none" strike="noStrike">
                          <a:solidFill>
                            <a:schemeClr val="bg1"/>
                          </a:solidFill>
                          <a:effectLst/>
                          <a:latin typeface="Cambria" panose="02040503050406030204" pitchFamily="18" charset="0"/>
                          <a:ea typeface="Cambria" panose="02040503050406030204" pitchFamily="18" charset="0"/>
                        </a:rPr>
                        <a:t>Performance</a:t>
                      </a:r>
                      <a:endParaRPr lang="en-IN" sz="1100" b="1" i="0" u="none" strike="noStrike">
                        <a:solidFill>
                          <a:srgbClr val="FFFFFF"/>
                        </a:solidFill>
                        <a:effectLst/>
                        <a:latin typeface="Cambria" panose="02040503050406030204" pitchFamily="18" charset="0"/>
                      </a:endParaRP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000000"/>
                    </a:solidFill>
                  </a:tcPr>
                </a:tc>
                <a:tc>
                  <a:txBody>
                    <a:bodyPr/>
                    <a:lstStyle/>
                    <a:p>
                      <a:pPr algn="ctr" rtl="0" fontAlgn="ctr"/>
                      <a:r>
                        <a:rPr lang="en-IN" sz="1100" b="1" i="0" u="none" strike="noStrike">
                          <a:solidFill>
                            <a:srgbClr val="FFFFFF"/>
                          </a:solidFill>
                          <a:effectLst/>
                          <a:latin typeface="Cambria" panose="02040503050406030204" pitchFamily="18" charset="0"/>
                        </a:rPr>
                        <a:t>Hurdle</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000000"/>
                    </a:solidFill>
                  </a:tcPr>
                </a:tc>
                <a:extLst>
                  <a:ext uri="{0D108BD9-81ED-4DB2-BD59-A6C34878D82A}">
                    <a16:rowId xmlns:a16="http://schemas.microsoft.com/office/drawing/2014/main" val="3815889413"/>
                  </a:ext>
                </a:extLst>
              </a:tr>
              <a:tr h="344805">
                <a:tc>
                  <a:txBody>
                    <a:bodyPr/>
                    <a:lstStyle/>
                    <a:p>
                      <a:pPr algn="ctr" rtl="0" fontAlgn="ctr"/>
                      <a:r>
                        <a:rPr lang="en-IN" sz="1100" b="1" i="0" u="none" strike="noStrike">
                          <a:solidFill>
                            <a:srgbClr val="000000"/>
                          </a:solidFill>
                          <a:effectLst/>
                          <a:latin typeface="Cambria" panose="02040503050406030204" pitchFamily="18" charset="0"/>
                        </a:rPr>
                        <a:t>Fixed</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905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CBCBCB"/>
                    </a:solidFill>
                  </a:tcPr>
                </a:tc>
                <a:tc>
                  <a:txBody>
                    <a:bodyPr/>
                    <a:lstStyle/>
                    <a:p>
                      <a:pPr algn="ctr" rtl="0" fontAlgn="ctr"/>
                      <a:r>
                        <a:rPr lang="en-IN" sz="1100" b="0" i="0" u="none" strike="noStrike">
                          <a:solidFill>
                            <a:srgbClr val="000000"/>
                          </a:solidFill>
                          <a:effectLst/>
                          <a:latin typeface="Cambria" panose="02040503050406030204" pitchFamily="18" charset="0"/>
                        </a:rPr>
                        <a:t>2.25%</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CBCBCB"/>
                    </a:solidFill>
                  </a:tcPr>
                </a:tc>
                <a:tc>
                  <a:txBody>
                    <a:bodyPr/>
                    <a:lstStyle/>
                    <a:p>
                      <a:pPr algn="ctr" rtl="0" fontAlgn="ctr"/>
                      <a:r>
                        <a:rPr lang="en-IN" sz="1100" b="0" i="0" u="none" strike="noStrike">
                          <a:solidFill>
                            <a:srgbClr val="000000"/>
                          </a:solidFill>
                          <a:effectLst/>
                          <a:latin typeface="Cambria" panose="02040503050406030204" pitchFamily="18" charset="0"/>
                        </a:rPr>
                        <a:t>-</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CBCBCB"/>
                    </a:solidFill>
                  </a:tcPr>
                </a:tc>
                <a:tc>
                  <a:txBody>
                    <a:bodyPr/>
                    <a:lstStyle/>
                    <a:p>
                      <a:pPr algn="ctr" rtl="0" fontAlgn="ctr"/>
                      <a:r>
                        <a:rPr lang="en-IN" sz="1100" b="0" i="0" u="none" strike="noStrike">
                          <a:solidFill>
                            <a:srgbClr val="000000"/>
                          </a:solidFill>
                          <a:effectLst/>
                          <a:latin typeface="Cambria" panose="02040503050406030204" pitchFamily="18" charset="0"/>
                        </a:rPr>
                        <a:t>-</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CBCBCB"/>
                    </a:solidFill>
                  </a:tcPr>
                </a:tc>
                <a:extLst>
                  <a:ext uri="{0D108BD9-81ED-4DB2-BD59-A6C34878D82A}">
                    <a16:rowId xmlns:a16="http://schemas.microsoft.com/office/drawing/2014/main" val="2942702372"/>
                  </a:ext>
                </a:extLst>
              </a:tr>
              <a:tr h="344805">
                <a:tc>
                  <a:txBody>
                    <a:bodyPr/>
                    <a:lstStyle/>
                    <a:p>
                      <a:pPr algn="ctr" rtl="0" fontAlgn="ctr"/>
                      <a:r>
                        <a:rPr lang="en-IN" sz="1100" b="1" i="0" u="none" strike="noStrike">
                          <a:solidFill>
                            <a:srgbClr val="000000"/>
                          </a:solidFill>
                          <a:effectLst/>
                          <a:latin typeface="Cambria" panose="02040503050406030204" pitchFamily="18" charset="0"/>
                        </a:rPr>
                        <a:t>Hybrid</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E7E7E7"/>
                    </a:solidFill>
                  </a:tcPr>
                </a:tc>
                <a:tc>
                  <a:txBody>
                    <a:bodyPr/>
                    <a:lstStyle/>
                    <a:p>
                      <a:pPr algn="ctr" rtl="0" fontAlgn="ctr"/>
                      <a:r>
                        <a:rPr lang="en-IN" sz="1100" b="0" i="0" u="none" strike="noStrike">
                          <a:solidFill>
                            <a:srgbClr val="000000"/>
                          </a:solidFill>
                          <a:effectLst/>
                          <a:latin typeface="Cambria" panose="02040503050406030204" pitchFamily="18" charset="0"/>
                        </a:rPr>
                        <a:t>1.75%</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E7E7E7"/>
                    </a:solidFill>
                  </a:tcPr>
                </a:tc>
                <a:tc>
                  <a:txBody>
                    <a:bodyPr/>
                    <a:lstStyle/>
                    <a:p>
                      <a:pPr algn="ctr" rtl="0" fontAlgn="ctr"/>
                      <a:r>
                        <a:rPr lang="en-IN" sz="1100" b="0" i="0" u="none" strike="noStrike">
                          <a:solidFill>
                            <a:srgbClr val="000000"/>
                          </a:solidFill>
                          <a:effectLst/>
                          <a:latin typeface="Cambria" panose="02040503050406030204" pitchFamily="18" charset="0"/>
                        </a:rPr>
                        <a:t>20.00%</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E7E7E7"/>
                    </a:solidFill>
                  </a:tcPr>
                </a:tc>
                <a:tc>
                  <a:txBody>
                    <a:bodyPr/>
                    <a:lstStyle/>
                    <a:p>
                      <a:pPr algn="ctr" rtl="0" fontAlgn="ctr"/>
                      <a:r>
                        <a:rPr lang="en-IN" sz="1100" b="0" i="0" u="none" strike="noStrike">
                          <a:solidFill>
                            <a:srgbClr val="000000"/>
                          </a:solidFill>
                          <a:effectLst/>
                          <a:latin typeface="Cambria" panose="02040503050406030204" pitchFamily="18" charset="0"/>
                        </a:rPr>
                        <a:t>12.00%</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E7E7E7"/>
                    </a:solidFill>
                  </a:tcPr>
                </a:tc>
                <a:extLst>
                  <a:ext uri="{0D108BD9-81ED-4DB2-BD59-A6C34878D82A}">
                    <a16:rowId xmlns:a16="http://schemas.microsoft.com/office/drawing/2014/main" val="490392526"/>
                  </a:ext>
                </a:extLst>
              </a:tr>
              <a:tr h="344805">
                <a:tc>
                  <a:txBody>
                    <a:bodyPr/>
                    <a:lstStyle/>
                    <a:p>
                      <a:pPr algn="ctr" rtl="0" fontAlgn="ctr"/>
                      <a:r>
                        <a:rPr lang="en-IN" sz="1100" b="1" i="0" u="none" strike="noStrike">
                          <a:solidFill>
                            <a:srgbClr val="000000"/>
                          </a:solidFill>
                          <a:effectLst/>
                          <a:latin typeface="Cambria" panose="02040503050406030204" pitchFamily="18" charset="0"/>
                        </a:rPr>
                        <a:t>Variable</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CBCBCB"/>
                    </a:solidFill>
                  </a:tcPr>
                </a:tc>
                <a:tc>
                  <a:txBody>
                    <a:bodyPr/>
                    <a:lstStyle/>
                    <a:p>
                      <a:pPr algn="ctr" rtl="0" fontAlgn="ctr"/>
                      <a:r>
                        <a:rPr lang="en-IN" sz="1100" b="0" i="0" u="none" strike="noStrike">
                          <a:solidFill>
                            <a:srgbClr val="000000"/>
                          </a:solidFill>
                          <a:effectLst/>
                          <a:latin typeface="Cambria" panose="02040503050406030204" pitchFamily="18" charset="0"/>
                        </a:rPr>
                        <a:t>-</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CBCBCB"/>
                    </a:solidFill>
                  </a:tcPr>
                </a:tc>
                <a:tc>
                  <a:txBody>
                    <a:bodyPr/>
                    <a:lstStyle/>
                    <a:p>
                      <a:pPr algn="ctr" rtl="0" fontAlgn="ctr"/>
                      <a:r>
                        <a:rPr lang="en-IN" sz="1100" b="0" i="0" u="none" strike="noStrike" dirty="0">
                          <a:solidFill>
                            <a:srgbClr val="000000"/>
                          </a:solidFill>
                          <a:effectLst/>
                          <a:latin typeface="Cambria" panose="02040503050406030204" pitchFamily="18" charset="0"/>
                        </a:rPr>
                        <a:t>15.00%</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CBCBCB"/>
                    </a:solidFill>
                  </a:tcPr>
                </a:tc>
                <a:tc>
                  <a:txBody>
                    <a:bodyPr/>
                    <a:lstStyle/>
                    <a:p>
                      <a:pPr algn="ctr" rtl="0" fontAlgn="ctr"/>
                      <a:r>
                        <a:rPr lang="en-IN" sz="1100" b="0" i="0" u="none" strike="noStrike" dirty="0">
                          <a:solidFill>
                            <a:srgbClr val="000000"/>
                          </a:solidFill>
                          <a:effectLst/>
                          <a:latin typeface="Cambria" panose="02040503050406030204" pitchFamily="18" charset="0"/>
                        </a:rPr>
                        <a:t>-</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CBCBCB"/>
                    </a:solidFill>
                  </a:tcPr>
                </a:tc>
                <a:extLst>
                  <a:ext uri="{0D108BD9-81ED-4DB2-BD59-A6C34878D82A}">
                    <a16:rowId xmlns:a16="http://schemas.microsoft.com/office/drawing/2014/main" val="1106795151"/>
                  </a:ext>
                </a:extLst>
              </a:tr>
            </a:tbl>
          </a:graphicData>
        </a:graphic>
      </p:graphicFrame>
      <p:graphicFrame>
        <p:nvGraphicFramePr>
          <p:cNvPr id="17" name="Table 16">
            <a:extLst>
              <a:ext uri="{FF2B5EF4-FFF2-40B4-BE49-F238E27FC236}">
                <a16:creationId xmlns:a16="http://schemas.microsoft.com/office/drawing/2014/main" id="{647A0C2F-FA31-3ED8-A1FB-01B02B5E6AD2}"/>
              </a:ext>
            </a:extLst>
          </p:cNvPr>
          <p:cNvGraphicFramePr>
            <a:graphicFrameLocks noGrp="1"/>
          </p:cNvGraphicFramePr>
          <p:nvPr>
            <p:extLst>
              <p:ext uri="{D42A27DB-BD31-4B8C-83A1-F6EECF244321}">
                <p14:modId xmlns:p14="http://schemas.microsoft.com/office/powerpoint/2010/main" val="2487863214"/>
              </p:ext>
            </p:extLst>
          </p:nvPr>
        </p:nvGraphicFramePr>
        <p:xfrm>
          <a:off x="8917544" y="1017022"/>
          <a:ext cx="3108981" cy="3255005"/>
        </p:xfrm>
        <a:graphic>
          <a:graphicData uri="http://schemas.openxmlformats.org/drawingml/2006/table">
            <a:tbl>
              <a:tblPr/>
              <a:tblGrid>
                <a:gridCol w="2215677">
                  <a:extLst>
                    <a:ext uri="{9D8B030D-6E8A-4147-A177-3AD203B41FA5}">
                      <a16:colId xmlns:a16="http://schemas.microsoft.com/office/drawing/2014/main" val="1858204494"/>
                    </a:ext>
                  </a:extLst>
                </a:gridCol>
                <a:gridCol w="893304">
                  <a:extLst>
                    <a:ext uri="{9D8B030D-6E8A-4147-A177-3AD203B41FA5}">
                      <a16:colId xmlns:a16="http://schemas.microsoft.com/office/drawing/2014/main" val="3335769712"/>
                    </a:ext>
                  </a:extLst>
                </a:gridCol>
              </a:tblGrid>
              <a:tr h="283157">
                <a:tc>
                  <a:txBody>
                    <a:bodyPr/>
                    <a:lstStyle/>
                    <a:p>
                      <a:pPr algn="ctr" rtl="0" fontAlgn="ctr"/>
                      <a:r>
                        <a:rPr lang="en-US" sz="1300" b="1" i="0" u="none" strike="noStrike">
                          <a:solidFill>
                            <a:srgbClr val="FFFFFF"/>
                          </a:solidFill>
                          <a:effectLst/>
                          <a:latin typeface="Cambria" panose="02040503050406030204" pitchFamily="18" charset="0"/>
                        </a:rPr>
                        <a:t>Top 10 Holdings</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000000"/>
                    </a:solidFill>
                  </a:tcPr>
                </a:tc>
                <a:tc>
                  <a:txBody>
                    <a:bodyPr/>
                    <a:lstStyle/>
                    <a:p>
                      <a:pPr algn="ctr" rtl="0" fontAlgn="ctr"/>
                      <a:r>
                        <a:rPr lang="en-US" sz="1300" b="1" i="0" u="none" strike="noStrike" dirty="0">
                          <a:solidFill>
                            <a:srgbClr val="FFFFFF"/>
                          </a:solidFill>
                          <a:effectLst/>
                          <a:latin typeface="Cambria" panose="02040503050406030204" pitchFamily="18" charset="0"/>
                        </a:rPr>
                        <a:t>Weight  %</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000000"/>
                    </a:solidFill>
                  </a:tcPr>
                </a:tc>
                <a:extLst>
                  <a:ext uri="{0D108BD9-81ED-4DB2-BD59-A6C34878D82A}">
                    <a16:rowId xmlns:a16="http://schemas.microsoft.com/office/drawing/2014/main" val="2980041003"/>
                  </a:ext>
                </a:extLst>
              </a:tr>
              <a:tr h="270168">
                <a:tc>
                  <a:txBody>
                    <a:bodyPr/>
                    <a:lstStyle/>
                    <a:p>
                      <a:pPr algn="ctr" fontAlgn="ctr">
                        <a:buNone/>
                      </a:pPr>
                      <a:r>
                        <a:rPr lang="en-US" sz="1300" b="0" i="0" u="none" strike="noStrike" dirty="0">
                          <a:solidFill>
                            <a:srgbClr val="000000"/>
                          </a:solidFill>
                          <a:effectLst/>
                          <a:latin typeface="Cambria" panose="02040503050406030204" pitchFamily="18" charset="0"/>
                        </a:rPr>
                        <a:t>Sarda Energy &amp; Minerals Ltd</a:t>
                      </a:r>
                    </a:p>
                  </a:txBody>
                  <a:tcPr marL="0" marR="0" marT="0"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905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CBCBCB"/>
                    </a:solidFill>
                  </a:tcPr>
                </a:tc>
                <a:tc>
                  <a:txBody>
                    <a:bodyPr/>
                    <a:lstStyle/>
                    <a:p>
                      <a:pPr algn="ctr" fontAlgn="ctr">
                        <a:buNone/>
                      </a:pPr>
                      <a:r>
                        <a:rPr lang="en-IN" sz="1300" b="0" i="0" u="none" strike="noStrike">
                          <a:solidFill>
                            <a:srgbClr val="000000"/>
                          </a:solidFill>
                          <a:effectLst/>
                          <a:latin typeface="Cambria" panose="02040503050406030204" pitchFamily="18" charset="0"/>
                        </a:rPr>
                        <a:t>4.39%</a:t>
                      </a:r>
                    </a:p>
                  </a:txBody>
                  <a:tcPr marL="0" marR="0" marT="0"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905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CBCBCB"/>
                    </a:solidFill>
                  </a:tcPr>
                </a:tc>
                <a:extLst>
                  <a:ext uri="{0D108BD9-81ED-4DB2-BD59-A6C34878D82A}">
                    <a16:rowId xmlns:a16="http://schemas.microsoft.com/office/drawing/2014/main" val="676873815"/>
                  </a:ext>
                </a:extLst>
              </a:tr>
              <a:tr h="270168">
                <a:tc>
                  <a:txBody>
                    <a:bodyPr/>
                    <a:lstStyle/>
                    <a:p>
                      <a:pPr algn="ctr" fontAlgn="ctr">
                        <a:buNone/>
                      </a:pPr>
                      <a:r>
                        <a:rPr lang="en-IN" sz="1300" b="0" i="0" u="none" strike="noStrike">
                          <a:solidFill>
                            <a:srgbClr val="000000"/>
                          </a:solidFill>
                          <a:effectLst/>
                          <a:latin typeface="Cambria" panose="02040503050406030204" pitchFamily="18" charset="0"/>
                        </a:rPr>
                        <a:t>Honasa Consumer Ltd</a:t>
                      </a:r>
                    </a:p>
                  </a:txBody>
                  <a:tcPr marL="0" marR="0" marT="0"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E7E7E7"/>
                    </a:solidFill>
                  </a:tcPr>
                </a:tc>
                <a:tc>
                  <a:txBody>
                    <a:bodyPr/>
                    <a:lstStyle/>
                    <a:p>
                      <a:pPr algn="ctr" fontAlgn="ctr">
                        <a:buNone/>
                      </a:pPr>
                      <a:r>
                        <a:rPr lang="en-IN" sz="1300" b="0" i="0" u="none" strike="noStrike">
                          <a:solidFill>
                            <a:srgbClr val="000000"/>
                          </a:solidFill>
                          <a:effectLst/>
                          <a:latin typeface="Cambria" panose="02040503050406030204" pitchFamily="18" charset="0"/>
                        </a:rPr>
                        <a:t>4.32%</a:t>
                      </a:r>
                    </a:p>
                  </a:txBody>
                  <a:tcPr marL="0" marR="0" marT="0"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E7E7E7"/>
                    </a:solidFill>
                  </a:tcPr>
                </a:tc>
                <a:extLst>
                  <a:ext uri="{0D108BD9-81ED-4DB2-BD59-A6C34878D82A}">
                    <a16:rowId xmlns:a16="http://schemas.microsoft.com/office/drawing/2014/main" val="4018774370"/>
                  </a:ext>
                </a:extLst>
              </a:tr>
              <a:tr h="270168">
                <a:tc>
                  <a:txBody>
                    <a:bodyPr/>
                    <a:lstStyle/>
                    <a:p>
                      <a:pPr algn="ctr" fontAlgn="ctr">
                        <a:buNone/>
                      </a:pPr>
                      <a:r>
                        <a:rPr lang="en-IN" sz="1300" b="0" i="0" u="none" strike="noStrike" dirty="0" err="1">
                          <a:solidFill>
                            <a:srgbClr val="000000"/>
                          </a:solidFill>
                          <a:effectLst/>
                          <a:latin typeface="Cambria" panose="02040503050406030204" pitchFamily="18" charset="0"/>
                        </a:rPr>
                        <a:t>Vardhman Textiles Ltd</a:t>
                      </a:r>
                      <a:endParaRPr lang="en-IN" sz="1300" b="0" i="0" u="none" strike="noStrike" dirty="0">
                        <a:solidFill>
                          <a:srgbClr val="000000"/>
                        </a:solidFill>
                        <a:effectLst/>
                        <a:latin typeface="Cambria" panose="02040503050406030204" pitchFamily="18" charset="0"/>
                      </a:endParaRPr>
                    </a:p>
                  </a:txBody>
                  <a:tcPr marL="0" marR="0" marT="0"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CBCBCB"/>
                    </a:solidFill>
                  </a:tcPr>
                </a:tc>
                <a:tc>
                  <a:txBody>
                    <a:bodyPr/>
                    <a:lstStyle/>
                    <a:p>
                      <a:pPr algn="ctr" fontAlgn="ctr">
                        <a:buNone/>
                      </a:pPr>
                      <a:r>
                        <a:rPr lang="en-IN" sz="1300" b="0" i="0" u="none" strike="noStrike">
                          <a:solidFill>
                            <a:srgbClr val="000000"/>
                          </a:solidFill>
                          <a:effectLst/>
                          <a:latin typeface="Cambria" panose="02040503050406030204" pitchFamily="18" charset="0"/>
                        </a:rPr>
                        <a:t>4.08%</a:t>
                      </a:r>
                    </a:p>
                  </a:txBody>
                  <a:tcPr marL="0" marR="0" marT="0"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CBCBCB"/>
                    </a:solidFill>
                  </a:tcPr>
                </a:tc>
                <a:extLst>
                  <a:ext uri="{0D108BD9-81ED-4DB2-BD59-A6C34878D82A}">
                    <a16:rowId xmlns:a16="http://schemas.microsoft.com/office/drawing/2014/main" val="3437896462"/>
                  </a:ext>
                </a:extLst>
              </a:tr>
              <a:tr h="270168">
                <a:tc>
                  <a:txBody>
                    <a:bodyPr/>
                    <a:lstStyle/>
                    <a:p>
                      <a:pPr algn="ctr" fontAlgn="ctr">
                        <a:buNone/>
                      </a:pPr>
                      <a:r>
                        <a:rPr lang="en-IN" sz="1300" b="0" i="0" u="none" strike="noStrike">
                          <a:solidFill>
                            <a:srgbClr val="000000"/>
                          </a:solidFill>
                          <a:effectLst/>
                          <a:latin typeface="Cambria" panose="02040503050406030204" pitchFamily="18" charset="0"/>
                        </a:rPr>
                        <a:t>FSN E-Commerce Ventures Ltd</a:t>
                      </a:r>
                    </a:p>
                  </a:txBody>
                  <a:tcPr marL="0" marR="0" marT="0"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E7E7E7"/>
                    </a:solidFill>
                  </a:tcPr>
                </a:tc>
                <a:tc>
                  <a:txBody>
                    <a:bodyPr/>
                    <a:lstStyle/>
                    <a:p>
                      <a:pPr algn="ctr" fontAlgn="ctr">
                        <a:buNone/>
                      </a:pPr>
                      <a:r>
                        <a:rPr lang="en-IN" sz="1300" b="0" i="0" u="none" strike="noStrike">
                          <a:solidFill>
                            <a:srgbClr val="000000"/>
                          </a:solidFill>
                          <a:effectLst/>
                          <a:latin typeface="Cambria" panose="02040503050406030204" pitchFamily="18" charset="0"/>
                        </a:rPr>
                        <a:t>3.75%</a:t>
                      </a:r>
                    </a:p>
                  </a:txBody>
                  <a:tcPr marL="0" marR="0" marT="0"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E7E7E7"/>
                    </a:solidFill>
                  </a:tcPr>
                </a:tc>
                <a:extLst>
                  <a:ext uri="{0D108BD9-81ED-4DB2-BD59-A6C34878D82A}">
                    <a16:rowId xmlns:a16="http://schemas.microsoft.com/office/drawing/2014/main" val="2668612455"/>
                  </a:ext>
                </a:extLst>
              </a:tr>
              <a:tr h="270168">
                <a:tc>
                  <a:txBody>
                    <a:bodyPr/>
                    <a:lstStyle/>
                    <a:p>
                      <a:pPr algn="ctr" fontAlgn="ctr">
                        <a:buNone/>
                      </a:pPr>
                      <a:r>
                        <a:rPr lang="en-US" sz="1300" b="0" i="0" u="none" strike="noStrike">
                          <a:solidFill>
                            <a:srgbClr val="000000"/>
                          </a:solidFill>
                          <a:effectLst/>
                          <a:latin typeface="Cambria" panose="02040503050406030204" pitchFamily="18" charset="0"/>
                        </a:rPr>
                        <a:t>Usha Martin Ltd</a:t>
                      </a:r>
                    </a:p>
                  </a:txBody>
                  <a:tcPr marL="0" marR="0" marT="0"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CBCBCB"/>
                    </a:solidFill>
                  </a:tcPr>
                </a:tc>
                <a:tc>
                  <a:txBody>
                    <a:bodyPr/>
                    <a:lstStyle/>
                    <a:p>
                      <a:pPr algn="ctr" fontAlgn="ctr">
                        <a:buNone/>
                      </a:pPr>
                      <a:r>
                        <a:rPr lang="en-IN" sz="1300" b="0" i="0" u="none" strike="noStrike">
                          <a:solidFill>
                            <a:srgbClr val="000000"/>
                          </a:solidFill>
                          <a:effectLst/>
                          <a:latin typeface="Cambria" panose="02040503050406030204" pitchFamily="18" charset="0"/>
                        </a:rPr>
                        <a:t>3.68%</a:t>
                      </a:r>
                    </a:p>
                  </a:txBody>
                  <a:tcPr marL="0" marR="0" marT="0"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CBCBCB"/>
                    </a:solidFill>
                  </a:tcPr>
                </a:tc>
                <a:extLst>
                  <a:ext uri="{0D108BD9-81ED-4DB2-BD59-A6C34878D82A}">
                    <a16:rowId xmlns:a16="http://schemas.microsoft.com/office/drawing/2014/main" val="3182900894"/>
                  </a:ext>
                </a:extLst>
              </a:tr>
              <a:tr h="540336">
                <a:tc>
                  <a:txBody>
                    <a:bodyPr/>
                    <a:lstStyle/>
                    <a:p>
                      <a:pPr algn="ctr" fontAlgn="ctr">
                        <a:buNone/>
                      </a:pPr>
                      <a:r>
                        <a:rPr lang="en-IN" sz="1300" b="0" i="0" u="none" strike="noStrike">
                          <a:solidFill>
                            <a:srgbClr val="000000"/>
                          </a:solidFill>
                          <a:effectLst/>
                          <a:latin typeface="Cambria" panose="02040503050406030204" pitchFamily="18" charset="0"/>
                        </a:rPr>
                        <a:t>Rategain Travel Technologies Ltd</a:t>
                      </a:r>
                    </a:p>
                  </a:txBody>
                  <a:tcPr marL="0" marR="0" marT="0"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E7E7E7"/>
                    </a:solidFill>
                  </a:tcPr>
                </a:tc>
                <a:tc>
                  <a:txBody>
                    <a:bodyPr/>
                    <a:lstStyle/>
                    <a:p>
                      <a:pPr algn="ctr" fontAlgn="ctr">
                        <a:buNone/>
                      </a:pPr>
                      <a:r>
                        <a:rPr lang="en-IN" sz="1300" b="0" i="0" u="none" strike="noStrike">
                          <a:solidFill>
                            <a:srgbClr val="000000"/>
                          </a:solidFill>
                          <a:effectLst/>
                          <a:latin typeface="Cambria" panose="02040503050406030204" pitchFamily="18" charset="0"/>
                        </a:rPr>
                        <a:t>3.61%</a:t>
                      </a:r>
                    </a:p>
                  </a:txBody>
                  <a:tcPr marL="0" marR="0" marT="0"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E7E7E7"/>
                    </a:solidFill>
                  </a:tcPr>
                </a:tc>
                <a:extLst>
                  <a:ext uri="{0D108BD9-81ED-4DB2-BD59-A6C34878D82A}">
                    <a16:rowId xmlns:a16="http://schemas.microsoft.com/office/drawing/2014/main" val="2850469908"/>
                  </a:ext>
                </a:extLst>
              </a:tr>
              <a:tr h="270168">
                <a:tc>
                  <a:txBody>
                    <a:bodyPr/>
                    <a:lstStyle/>
                    <a:p>
                      <a:pPr algn="ctr" fontAlgn="ctr">
                        <a:buNone/>
                      </a:pPr>
                      <a:r>
                        <a:rPr lang="en-IN" sz="1300" b="0" i="0" u="none" strike="noStrike" dirty="0" err="1">
                          <a:solidFill>
                            <a:srgbClr val="000000"/>
                          </a:solidFill>
                          <a:effectLst/>
                          <a:latin typeface="Cambria" panose="02040503050406030204" pitchFamily="18" charset="0"/>
                        </a:rPr>
                        <a:t>Arvind Ltd</a:t>
                      </a:r>
                      <a:endParaRPr lang="en-IN" sz="1300" b="0" i="0" u="none" strike="noStrike" dirty="0">
                        <a:solidFill>
                          <a:srgbClr val="000000"/>
                        </a:solidFill>
                        <a:effectLst/>
                        <a:latin typeface="Cambria" panose="02040503050406030204" pitchFamily="18" charset="0"/>
                      </a:endParaRPr>
                    </a:p>
                  </a:txBody>
                  <a:tcPr marL="0" marR="0" marT="0"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CBCBCB"/>
                    </a:solidFill>
                  </a:tcPr>
                </a:tc>
                <a:tc>
                  <a:txBody>
                    <a:bodyPr/>
                    <a:lstStyle/>
                    <a:p>
                      <a:pPr algn="ctr" fontAlgn="ctr">
                        <a:buNone/>
                      </a:pPr>
                      <a:r>
                        <a:rPr lang="en-IN" sz="1300" b="0" i="0" u="none" strike="noStrike">
                          <a:solidFill>
                            <a:srgbClr val="000000"/>
                          </a:solidFill>
                          <a:effectLst/>
                          <a:latin typeface="Cambria" panose="02040503050406030204" pitchFamily="18" charset="0"/>
                        </a:rPr>
                        <a:t>3.40%</a:t>
                      </a:r>
                    </a:p>
                  </a:txBody>
                  <a:tcPr marL="0" marR="0" marT="0"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CBCBCB"/>
                    </a:solidFill>
                  </a:tcPr>
                </a:tc>
                <a:extLst>
                  <a:ext uri="{0D108BD9-81ED-4DB2-BD59-A6C34878D82A}">
                    <a16:rowId xmlns:a16="http://schemas.microsoft.com/office/drawing/2014/main" val="16881286"/>
                  </a:ext>
                </a:extLst>
              </a:tr>
              <a:tr h="270168">
                <a:tc>
                  <a:txBody>
                    <a:bodyPr/>
                    <a:lstStyle/>
                    <a:p>
                      <a:pPr algn="ctr" fontAlgn="ctr">
                        <a:buNone/>
                      </a:pPr>
                      <a:r>
                        <a:rPr lang="en-IN" sz="1300" b="0" i="0" u="none" strike="noStrike" dirty="0">
                          <a:solidFill>
                            <a:srgbClr val="000000"/>
                          </a:solidFill>
                          <a:effectLst/>
                          <a:latin typeface="Cambria" panose="02040503050406030204" pitchFamily="18" charset="0"/>
                        </a:rPr>
                        <a:t>Jindal Stainless Ltd</a:t>
                      </a:r>
                    </a:p>
                  </a:txBody>
                  <a:tcPr marL="0" marR="0" marT="0"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E7E7E7"/>
                    </a:solidFill>
                  </a:tcPr>
                </a:tc>
                <a:tc>
                  <a:txBody>
                    <a:bodyPr/>
                    <a:lstStyle/>
                    <a:p>
                      <a:pPr algn="ctr" fontAlgn="ctr">
                        <a:buNone/>
                      </a:pPr>
                      <a:r>
                        <a:rPr lang="en-IN" sz="1300" b="0" i="0" u="none" strike="noStrike">
                          <a:solidFill>
                            <a:srgbClr val="000000"/>
                          </a:solidFill>
                          <a:effectLst/>
                          <a:latin typeface="Cambria" panose="02040503050406030204" pitchFamily="18" charset="0"/>
                        </a:rPr>
                        <a:t>3.11%</a:t>
                      </a:r>
                    </a:p>
                  </a:txBody>
                  <a:tcPr marL="0" marR="0" marT="0"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E7E7E7"/>
                    </a:solidFill>
                  </a:tcPr>
                </a:tc>
                <a:extLst>
                  <a:ext uri="{0D108BD9-81ED-4DB2-BD59-A6C34878D82A}">
                    <a16:rowId xmlns:a16="http://schemas.microsoft.com/office/drawing/2014/main" val="842637580"/>
                  </a:ext>
                </a:extLst>
              </a:tr>
              <a:tr h="270168">
                <a:tc>
                  <a:txBody>
                    <a:bodyPr/>
                    <a:lstStyle/>
                    <a:p>
                      <a:pPr algn="ctr" fontAlgn="ctr">
                        <a:buNone/>
                      </a:pPr>
                      <a:r>
                        <a:rPr lang="en-IN" sz="1300" b="0" i="0" u="none" strike="noStrike" dirty="0">
                          <a:solidFill>
                            <a:srgbClr val="000000"/>
                          </a:solidFill>
                          <a:effectLst/>
                          <a:latin typeface="Cambria" panose="02040503050406030204" pitchFamily="18" charset="0"/>
                        </a:rPr>
                        <a:t>Karur Vysya Bank Ltd</a:t>
                      </a:r>
                    </a:p>
                  </a:txBody>
                  <a:tcPr marL="0" marR="0" marT="0"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CBCBCB"/>
                    </a:solidFill>
                  </a:tcPr>
                </a:tc>
                <a:tc>
                  <a:txBody>
                    <a:bodyPr/>
                    <a:lstStyle/>
                    <a:p>
                      <a:pPr algn="ctr" fontAlgn="ctr">
                        <a:buNone/>
                      </a:pPr>
                      <a:r>
                        <a:rPr lang="en-IN" sz="1300" b="0" i="0" u="none" strike="noStrike">
                          <a:solidFill>
                            <a:srgbClr val="000000"/>
                          </a:solidFill>
                          <a:effectLst/>
                          <a:latin typeface="Cambria" panose="02040503050406030204" pitchFamily="18" charset="0"/>
                        </a:rPr>
                        <a:t>3.03%</a:t>
                      </a:r>
                    </a:p>
                  </a:txBody>
                  <a:tcPr marL="0" marR="0" marT="0"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CBCBCB"/>
                    </a:solidFill>
                  </a:tcPr>
                </a:tc>
                <a:extLst>
                  <a:ext uri="{0D108BD9-81ED-4DB2-BD59-A6C34878D82A}">
                    <a16:rowId xmlns:a16="http://schemas.microsoft.com/office/drawing/2014/main" val="2986548232"/>
                  </a:ext>
                </a:extLst>
              </a:tr>
              <a:tr h="270168">
                <a:tc>
                  <a:txBody>
                    <a:bodyPr/>
                    <a:lstStyle/>
                    <a:p>
                      <a:pPr algn="ctr" fontAlgn="ctr">
                        <a:buNone/>
                      </a:pPr>
                      <a:r>
                        <a:rPr lang="en-IN" sz="1300" b="0" i="0" u="none" strike="noStrike">
                          <a:solidFill>
                            <a:srgbClr val="000000"/>
                          </a:solidFill>
                          <a:effectLst/>
                          <a:latin typeface="Cambria" panose="02040503050406030204" pitchFamily="18" charset="0"/>
                        </a:rPr>
                        <a:t>CEAT Ltd</a:t>
                      </a:r>
                    </a:p>
                  </a:txBody>
                  <a:tcPr marL="0" marR="0" marT="0"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E7E7E7"/>
                    </a:solidFill>
                  </a:tcPr>
                </a:tc>
                <a:tc>
                  <a:txBody>
                    <a:bodyPr/>
                    <a:lstStyle/>
                    <a:p>
                      <a:pPr algn="ctr" fontAlgn="ctr">
                        <a:buNone/>
                      </a:pPr>
                      <a:r>
                        <a:rPr lang="en-IN" sz="1300" b="0" i="0" u="none" strike="noStrike" dirty="0">
                          <a:solidFill>
                            <a:srgbClr val="000000"/>
                          </a:solidFill>
                          <a:effectLst/>
                          <a:latin typeface="Cambria" panose="02040503050406030204" pitchFamily="18" charset="0"/>
                        </a:rPr>
                        <a:t>2.92%</a:t>
                      </a:r>
                    </a:p>
                  </a:txBody>
                  <a:tcPr marL="0" marR="0" marT="0"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E7E7E7"/>
                    </a:solidFill>
                  </a:tcPr>
                </a:tc>
                <a:extLst>
                  <a:ext uri="{0D108BD9-81ED-4DB2-BD59-A6C34878D82A}">
                    <a16:rowId xmlns:a16="http://schemas.microsoft.com/office/drawing/2014/main" val="2354655600"/>
                  </a:ext>
                </a:extLst>
              </a:tr>
            </a:tbl>
          </a:graphicData>
        </a:graphic>
      </p:graphicFrame>
      <p:graphicFrame>
        <p:nvGraphicFramePr>
          <p:cNvPr id="16" name="Table 15">
            <a:extLst>
              <a:ext uri="{FF2B5EF4-FFF2-40B4-BE49-F238E27FC236}">
                <a16:creationId xmlns:a16="http://schemas.microsoft.com/office/drawing/2014/main" id="{CEF658A4-F85A-B09D-907B-B0B72C22E4A7}"/>
              </a:ext>
            </a:extLst>
          </p:cNvPr>
          <p:cNvGraphicFramePr>
            <a:graphicFrameLocks noGrp="1"/>
          </p:cNvGraphicFramePr>
          <p:nvPr/>
        </p:nvGraphicFramePr>
        <p:xfrm>
          <a:off x="4244508" y="3927283"/>
          <a:ext cx="4530523" cy="2597199"/>
        </p:xfrm>
        <a:graphic>
          <a:graphicData uri="http://schemas.openxmlformats.org/drawingml/2006/table">
            <a:tbl>
              <a:tblPr/>
              <a:tblGrid>
                <a:gridCol w="3019183">
                  <a:extLst>
                    <a:ext uri="{9D8B030D-6E8A-4147-A177-3AD203B41FA5}">
                      <a16:colId xmlns:a16="http://schemas.microsoft.com/office/drawing/2014/main" val="1858204494"/>
                    </a:ext>
                  </a:extLst>
                </a:gridCol>
                <a:gridCol w="1511340">
                  <a:extLst>
                    <a:ext uri="{9D8B030D-6E8A-4147-A177-3AD203B41FA5}">
                      <a16:colId xmlns:a16="http://schemas.microsoft.com/office/drawing/2014/main" val="3335769712"/>
                    </a:ext>
                  </a:extLst>
                </a:gridCol>
              </a:tblGrid>
              <a:tr h="236109">
                <a:tc>
                  <a:txBody>
                    <a:bodyPr/>
                    <a:lstStyle/>
                    <a:p>
                      <a:pPr algn="ctr" rtl="0" fontAlgn="ctr"/>
                      <a:r>
                        <a:rPr lang="en-US" sz="1300" b="1" i="0" u="none" strike="noStrike">
                          <a:solidFill>
                            <a:srgbClr val="FFFFFF"/>
                          </a:solidFill>
                          <a:effectLst/>
                          <a:latin typeface="Cambria" panose="02040503050406030204" pitchFamily="18" charset="0"/>
                        </a:rPr>
                        <a:t>Top Sectors</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000000"/>
                    </a:solidFill>
                  </a:tcPr>
                </a:tc>
                <a:tc>
                  <a:txBody>
                    <a:bodyPr/>
                    <a:lstStyle/>
                    <a:p>
                      <a:pPr algn="ctr" rtl="0" fontAlgn="ctr"/>
                      <a:r>
                        <a:rPr lang="en-US" sz="1300" b="1" i="0" u="none" strike="noStrike">
                          <a:solidFill>
                            <a:srgbClr val="FFFFFF"/>
                          </a:solidFill>
                          <a:effectLst/>
                          <a:latin typeface="Cambria" panose="02040503050406030204" pitchFamily="18" charset="0"/>
                        </a:rPr>
                        <a:t>Weight %</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000000"/>
                    </a:solidFill>
                  </a:tcPr>
                </a:tc>
                <a:extLst>
                  <a:ext uri="{0D108BD9-81ED-4DB2-BD59-A6C34878D82A}">
                    <a16:rowId xmlns:a16="http://schemas.microsoft.com/office/drawing/2014/main" val="2980041003"/>
                  </a:ext>
                </a:extLst>
              </a:tr>
              <a:tr h="236109">
                <a:tc>
                  <a:txBody>
                    <a:bodyPr/>
                    <a:lstStyle/>
                    <a:p>
                      <a:pPr algn="ctr" fontAlgn="ctr">
                        <a:buNone/>
                      </a:pPr>
                      <a:r>
                        <a:rPr lang="en-IN" sz="1300" b="0" i="0" u="none" strike="noStrike" dirty="0">
                          <a:solidFill>
                            <a:srgbClr val="000000"/>
                          </a:solidFill>
                          <a:effectLst/>
                          <a:latin typeface="Cambria" panose="02040503050406030204" pitchFamily="18" charset="0"/>
                        </a:rPr>
                        <a:t>Textiles &amp; Apparels</a:t>
                      </a:r>
                    </a:p>
                  </a:txBody>
                  <a:tcPr marL="0" marR="0" marT="0"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905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CBCBCB"/>
                    </a:solidFill>
                  </a:tcPr>
                </a:tc>
                <a:tc>
                  <a:txBody>
                    <a:bodyPr/>
                    <a:lstStyle/>
                    <a:p>
                      <a:pPr algn="ctr" fontAlgn="ctr">
                        <a:buNone/>
                      </a:pPr>
                      <a:r>
                        <a:rPr lang="en-IN" sz="1300" b="0" i="0" u="none" strike="noStrike">
                          <a:solidFill>
                            <a:srgbClr val="000000"/>
                          </a:solidFill>
                          <a:effectLst/>
                          <a:latin typeface="Cambria" panose="02040503050406030204" pitchFamily="18" charset="0"/>
                        </a:rPr>
                        <a:t>13.15%</a:t>
                      </a:r>
                    </a:p>
                  </a:txBody>
                  <a:tcPr marL="0" marR="0" marT="0"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905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CBCBCB"/>
                    </a:solidFill>
                  </a:tcPr>
                </a:tc>
                <a:extLst>
                  <a:ext uri="{0D108BD9-81ED-4DB2-BD59-A6C34878D82A}">
                    <a16:rowId xmlns:a16="http://schemas.microsoft.com/office/drawing/2014/main" val="676873815"/>
                  </a:ext>
                </a:extLst>
              </a:tr>
              <a:tr h="236109">
                <a:tc>
                  <a:txBody>
                    <a:bodyPr/>
                    <a:lstStyle/>
                    <a:p>
                      <a:pPr algn="ctr" fontAlgn="ctr">
                        <a:buNone/>
                      </a:pPr>
                      <a:r>
                        <a:rPr lang="en-IN" sz="1300" b="0" i="0" u="none" strike="noStrike">
                          <a:solidFill>
                            <a:srgbClr val="000000"/>
                          </a:solidFill>
                          <a:effectLst/>
                          <a:latin typeface="Cambria" panose="02040503050406030204" pitchFamily="18" charset="0"/>
                        </a:rPr>
                        <a:t>Industrial Products</a:t>
                      </a:r>
                    </a:p>
                  </a:txBody>
                  <a:tcPr marL="0" marR="0" marT="0"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E7E7E7"/>
                    </a:solidFill>
                  </a:tcPr>
                </a:tc>
                <a:tc>
                  <a:txBody>
                    <a:bodyPr/>
                    <a:lstStyle/>
                    <a:p>
                      <a:pPr algn="ctr" fontAlgn="ctr">
                        <a:buNone/>
                      </a:pPr>
                      <a:r>
                        <a:rPr lang="en-IN" sz="1300" b="0" i="0" u="none" strike="noStrike">
                          <a:solidFill>
                            <a:srgbClr val="000000"/>
                          </a:solidFill>
                          <a:effectLst/>
                          <a:latin typeface="Cambria" panose="02040503050406030204" pitchFamily="18" charset="0"/>
                        </a:rPr>
                        <a:t>10.70%</a:t>
                      </a:r>
                    </a:p>
                  </a:txBody>
                  <a:tcPr marL="0" marR="0" marT="0"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E7E7E7"/>
                    </a:solidFill>
                  </a:tcPr>
                </a:tc>
                <a:extLst>
                  <a:ext uri="{0D108BD9-81ED-4DB2-BD59-A6C34878D82A}">
                    <a16:rowId xmlns:a16="http://schemas.microsoft.com/office/drawing/2014/main" val="1482514889"/>
                  </a:ext>
                </a:extLst>
              </a:tr>
              <a:tr h="236109">
                <a:tc>
                  <a:txBody>
                    <a:bodyPr/>
                    <a:lstStyle/>
                    <a:p>
                      <a:pPr algn="ctr" fontAlgn="ctr">
                        <a:buNone/>
                      </a:pPr>
                      <a:r>
                        <a:rPr lang="en-IN" sz="1300" b="0" i="0" u="none" strike="noStrike">
                          <a:solidFill>
                            <a:srgbClr val="000000"/>
                          </a:solidFill>
                          <a:effectLst/>
                          <a:latin typeface="Cambria" panose="02040503050406030204" pitchFamily="18" charset="0"/>
                        </a:rPr>
                        <a:t>Capital Markets</a:t>
                      </a:r>
                    </a:p>
                  </a:txBody>
                  <a:tcPr marL="0" marR="0" marT="0"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CBCBCB"/>
                    </a:solidFill>
                  </a:tcPr>
                </a:tc>
                <a:tc>
                  <a:txBody>
                    <a:bodyPr/>
                    <a:lstStyle/>
                    <a:p>
                      <a:pPr algn="ctr" fontAlgn="ctr">
                        <a:buNone/>
                      </a:pPr>
                      <a:r>
                        <a:rPr lang="en-IN" sz="1300" b="0" i="0" u="none" strike="noStrike">
                          <a:solidFill>
                            <a:srgbClr val="000000"/>
                          </a:solidFill>
                          <a:effectLst/>
                          <a:latin typeface="Cambria" panose="02040503050406030204" pitchFamily="18" charset="0"/>
                        </a:rPr>
                        <a:t>8.44%</a:t>
                      </a:r>
                    </a:p>
                  </a:txBody>
                  <a:tcPr marL="0" marR="0" marT="0"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CBCBCB"/>
                    </a:solidFill>
                  </a:tcPr>
                </a:tc>
                <a:extLst>
                  <a:ext uri="{0D108BD9-81ED-4DB2-BD59-A6C34878D82A}">
                    <a16:rowId xmlns:a16="http://schemas.microsoft.com/office/drawing/2014/main" val="1752622160"/>
                  </a:ext>
                </a:extLst>
              </a:tr>
              <a:tr h="236109">
                <a:tc>
                  <a:txBody>
                    <a:bodyPr/>
                    <a:lstStyle/>
                    <a:p>
                      <a:pPr algn="ctr" fontAlgn="ctr">
                        <a:buNone/>
                      </a:pPr>
                      <a:r>
                        <a:rPr lang="en-IN" sz="1300" b="0" i="0" u="none" strike="noStrike">
                          <a:solidFill>
                            <a:srgbClr val="000000"/>
                          </a:solidFill>
                          <a:effectLst/>
                          <a:latin typeface="Cambria" panose="02040503050406030204" pitchFamily="18" charset="0"/>
                        </a:rPr>
                        <a:t>Ferrous Metals</a:t>
                      </a:r>
                    </a:p>
                  </a:txBody>
                  <a:tcPr marL="0" marR="0" marT="0"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E7E7E7"/>
                    </a:solidFill>
                  </a:tcPr>
                </a:tc>
                <a:tc>
                  <a:txBody>
                    <a:bodyPr/>
                    <a:lstStyle/>
                    <a:p>
                      <a:pPr algn="ctr" fontAlgn="ctr">
                        <a:buNone/>
                      </a:pPr>
                      <a:r>
                        <a:rPr lang="en-IN" sz="1300" b="0" i="0" u="none" strike="noStrike">
                          <a:solidFill>
                            <a:srgbClr val="000000"/>
                          </a:solidFill>
                          <a:effectLst/>
                          <a:latin typeface="Cambria" panose="02040503050406030204" pitchFamily="18" charset="0"/>
                        </a:rPr>
                        <a:t>7.65%</a:t>
                      </a:r>
                    </a:p>
                  </a:txBody>
                  <a:tcPr marL="0" marR="0" marT="0"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E7E7E7"/>
                    </a:solidFill>
                  </a:tcPr>
                </a:tc>
                <a:extLst>
                  <a:ext uri="{0D108BD9-81ED-4DB2-BD59-A6C34878D82A}">
                    <a16:rowId xmlns:a16="http://schemas.microsoft.com/office/drawing/2014/main" val="3263130979"/>
                  </a:ext>
                </a:extLst>
              </a:tr>
              <a:tr h="236109">
                <a:tc>
                  <a:txBody>
                    <a:bodyPr/>
                    <a:lstStyle/>
                    <a:p>
                      <a:pPr algn="ctr" fontAlgn="ctr">
                        <a:buNone/>
                      </a:pPr>
                      <a:r>
                        <a:rPr lang="en-IN" sz="1300" b="0" i="0" u="none" strike="noStrike">
                          <a:solidFill>
                            <a:srgbClr val="000000"/>
                          </a:solidFill>
                          <a:effectLst/>
                          <a:latin typeface="Cambria" panose="02040503050406030204" pitchFamily="18" charset="0"/>
                        </a:rPr>
                        <a:t>Retailing</a:t>
                      </a:r>
                    </a:p>
                  </a:txBody>
                  <a:tcPr marL="0" marR="0" marT="0"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CBCBCB"/>
                    </a:solidFill>
                  </a:tcPr>
                </a:tc>
                <a:tc>
                  <a:txBody>
                    <a:bodyPr/>
                    <a:lstStyle/>
                    <a:p>
                      <a:pPr algn="ctr" fontAlgn="ctr">
                        <a:buNone/>
                      </a:pPr>
                      <a:r>
                        <a:rPr lang="en-IN" sz="1300" b="0" i="0" u="none" strike="noStrike">
                          <a:solidFill>
                            <a:srgbClr val="000000"/>
                          </a:solidFill>
                          <a:effectLst/>
                          <a:latin typeface="Cambria" panose="02040503050406030204" pitchFamily="18" charset="0"/>
                        </a:rPr>
                        <a:t>7.43%</a:t>
                      </a:r>
                    </a:p>
                  </a:txBody>
                  <a:tcPr marL="0" marR="0" marT="0"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CBCBCB"/>
                    </a:solidFill>
                  </a:tcPr>
                </a:tc>
                <a:extLst>
                  <a:ext uri="{0D108BD9-81ED-4DB2-BD59-A6C34878D82A}">
                    <a16:rowId xmlns:a16="http://schemas.microsoft.com/office/drawing/2014/main" val="2867582013"/>
                  </a:ext>
                </a:extLst>
              </a:tr>
              <a:tr h="236109">
                <a:tc>
                  <a:txBody>
                    <a:bodyPr/>
                    <a:lstStyle/>
                    <a:p>
                      <a:pPr algn="ctr" fontAlgn="ctr">
                        <a:buNone/>
                      </a:pPr>
                      <a:r>
                        <a:rPr lang="en-IN" sz="1300" b="0" i="0" u="none" strike="noStrike">
                          <a:solidFill>
                            <a:srgbClr val="000000"/>
                          </a:solidFill>
                          <a:effectLst/>
                          <a:latin typeface="Cambria" panose="02040503050406030204" pitchFamily="18" charset="0"/>
                        </a:rPr>
                        <a:t>Chemicals &amp; Petrochemicals</a:t>
                      </a:r>
                    </a:p>
                  </a:txBody>
                  <a:tcPr marL="0" marR="0" marT="0"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E7E7E7"/>
                    </a:solidFill>
                  </a:tcPr>
                </a:tc>
                <a:tc>
                  <a:txBody>
                    <a:bodyPr/>
                    <a:lstStyle/>
                    <a:p>
                      <a:pPr algn="ctr" fontAlgn="ctr">
                        <a:buNone/>
                      </a:pPr>
                      <a:r>
                        <a:rPr lang="en-IN" sz="1300" b="0" i="0" u="none" strike="noStrike">
                          <a:solidFill>
                            <a:srgbClr val="000000"/>
                          </a:solidFill>
                          <a:effectLst/>
                          <a:latin typeface="Cambria" panose="02040503050406030204" pitchFamily="18" charset="0"/>
                        </a:rPr>
                        <a:t>6.42%</a:t>
                      </a:r>
                    </a:p>
                  </a:txBody>
                  <a:tcPr marL="0" marR="0" marT="0"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E7E7E7"/>
                    </a:solidFill>
                  </a:tcPr>
                </a:tc>
                <a:extLst>
                  <a:ext uri="{0D108BD9-81ED-4DB2-BD59-A6C34878D82A}">
                    <a16:rowId xmlns:a16="http://schemas.microsoft.com/office/drawing/2014/main" val="4169329318"/>
                  </a:ext>
                </a:extLst>
              </a:tr>
              <a:tr h="236109">
                <a:tc>
                  <a:txBody>
                    <a:bodyPr/>
                    <a:lstStyle/>
                    <a:p>
                      <a:pPr algn="ctr" fontAlgn="ctr">
                        <a:buNone/>
                      </a:pPr>
                      <a:r>
                        <a:rPr lang="en-IN" sz="1300" b="0" i="0" u="none" strike="noStrike">
                          <a:solidFill>
                            <a:srgbClr val="000000"/>
                          </a:solidFill>
                          <a:effectLst/>
                          <a:latin typeface="Cambria" panose="02040503050406030204" pitchFamily="18" charset="0"/>
                        </a:rPr>
                        <a:t>Auto Components</a:t>
                      </a:r>
                    </a:p>
                  </a:txBody>
                  <a:tcPr marL="0" marR="0" marT="0"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CBCBCB"/>
                    </a:solidFill>
                  </a:tcPr>
                </a:tc>
                <a:tc>
                  <a:txBody>
                    <a:bodyPr/>
                    <a:lstStyle/>
                    <a:p>
                      <a:pPr algn="ctr" fontAlgn="ctr">
                        <a:buNone/>
                      </a:pPr>
                      <a:r>
                        <a:rPr lang="en-IN" sz="1300" b="0" i="0" u="none" strike="noStrike">
                          <a:solidFill>
                            <a:srgbClr val="000000"/>
                          </a:solidFill>
                          <a:effectLst/>
                          <a:latin typeface="Cambria" panose="02040503050406030204" pitchFamily="18" charset="0"/>
                        </a:rPr>
                        <a:t>5.80%</a:t>
                      </a:r>
                    </a:p>
                  </a:txBody>
                  <a:tcPr marL="0" marR="0" marT="0"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CBCBCB"/>
                    </a:solidFill>
                  </a:tcPr>
                </a:tc>
                <a:extLst>
                  <a:ext uri="{0D108BD9-81ED-4DB2-BD59-A6C34878D82A}">
                    <a16:rowId xmlns:a16="http://schemas.microsoft.com/office/drawing/2014/main" val="3094678082"/>
                  </a:ext>
                </a:extLst>
              </a:tr>
              <a:tr h="236109">
                <a:tc>
                  <a:txBody>
                    <a:bodyPr/>
                    <a:lstStyle/>
                    <a:p>
                      <a:pPr algn="ctr" fontAlgn="ctr">
                        <a:buNone/>
                      </a:pPr>
                      <a:r>
                        <a:rPr lang="en-IN" sz="1300" b="0" i="0" u="none" strike="noStrike">
                          <a:solidFill>
                            <a:srgbClr val="000000"/>
                          </a:solidFill>
                          <a:effectLst/>
                          <a:latin typeface="Cambria" panose="02040503050406030204" pitchFamily="18" charset="0"/>
                        </a:rPr>
                        <a:t>Realty</a:t>
                      </a:r>
                    </a:p>
                  </a:txBody>
                  <a:tcPr marL="0" marR="0" marT="0"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E7E7E7"/>
                    </a:solidFill>
                  </a:tcPr>
                </a:tc>
                <a:tc>
                  <a:txBody>
                    <a:bodyPr/>
                    <a:lstStyle/>
                    <a:p>
                      <a:pPr algn="ctr" fontAlgn="ctr">
                        <a:buNone/>
                      </a:pPr>
                      <a:r>
                        <a:rPr lang="en-IN" sz="1300" b="0" i="0" u="none" strike="noStrike">
                          <a:solidFill>
                            <a:srgbClr val="000000"/>
                          </a:solidFill>
                          <a:effectLst/>
                          <a:latin typeface="Cambria" panose="02040503050406030204" pitchFamily="18" charset="0"/>
                        </a:rPr>
                        <a:t>4.80%</a:t>
                      </a:r>
                    </a:p>
                  </a:txBody>
                  <a:tcPr marL="0" marR="0" marT="0"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E7E7E7"/>
                    </a:solidFill>
                  </a:tcPr>
                </a:tc>
                <a:extLst>
                  <a:ext uri="{0D108BD9-81ED-4DB2-BD59-A6C34878D82A}">
                    <a16:rowId xmlns:a16="http://schemas.microsoft.com/office/drawing/2014/main" val="1558225434"/>
                  </a:ext>
                </a:extLst>
              </a:tr>
              <a:tr h="236109">
                <a:tc>
                  <a:txBody>
                    <a:bodyPr/>
                    <a:lstStyle/>
                    <a:p>
                      <a:pPr algn="ctr" fontAlgn="ctr">
                        <a:buNone/>
                      </a:pPr>
                      <a:r>
                        <a:rPr lang="en-IN" sz="1300" b="0" i="0" u="none" strike="noStrike">
                          <a:solidFill>
                            <a:srgbClr val="000000"/>
                          </a:solidFill>
                          <a:effectLst/>
                          <a:latin typeface="Cambria" panose="02040503050406030204" pitchFamily="18" charset="0"/>
                        </a:rPr>
                        <a:t>Transport Services</a:t>
                      </a:r>
                    </a:p>
                  </a:txBody>
                  <a:tcPr marL="0" marR="0" marT="0"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CBCBCB"/>
                    </a:solidFill>
                  </a:tcPr>
                </a:tc>
                <a:tc>
                  <a:txBody>
                    <a:bodyPr/>
                    <a:lstStyle/>
                    <a:p>
                      <a:pPr algn="ctr" fontAlgn="ctr">
                        <a:buNone/>
                      </a:pPr>
                      <a:r>
                        <a:rPr lang="en-IN" sz="1300" b="0" i="0" u="none" strike="noStrike">
                          <a:solidFill>
                            <a:srgbClr val="000000"/>
                          </a:solidFill>
                          <a:effectLst/>
                          <a:latin typeface="Cambria" panose="02040503050406030204" pitchFamily="18" charset="0"/>
                        </a:rPr>
                        <a:t>4.60%</a:t>
                      </a:r>
                    </a:p>
                  </a:txBody>
                  <a:tcPr marL="0" marR="0" marT="0"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CBCBCB"/>
                    </a:solidFill>
                  </a:tcPr>
                </a:tc>
                <a:extLst>
                  <a:ext uri="{0D108BD9-81ED-4DB2-BD59-A6C34878D82A}">
                    <a16:rowId xmlns:a16="http://schemas.microsoft.com/office/drawing/2014/main" val="472683283"/>
                  </a:ext>
                </a:extLst>
              </a:tr>
              <a:tr h="236109">
                <a:tc>
                  <a:txBody>
                    <a:bodyPr/>
                    <a:lstStyle/>
                    <a:p>
                      <a:pPr algn="ctr" fontAlgn="ctr">
                        <a:buNone/>
                      </a:pPr>
                      <a:r>
                        <a:rPr lang="en-IN" sz="1300" b="0" i="0" u="none" strike="noStrike">
                          <a:solidFill>
                            <a:srgbClr val="000000"/>
                          </a:solidFill>
                          <a:effectLst/>
                          <a:latin typeface="Cambria" panose="02040503050406030204" pitchFamily="18" charset="0"/>
                        </a:rPr>
                        <a:t>Personal Products</a:t>
                      </a:r>
                    </a:p>
                  </a:txBody>
                  <a:tcPr marL="0" marR="0" marT="0"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E7E7E7"/>
                    </a:solidFill>
                  </a:tcPr>
                </a:tc>
                <a:tc>
                  <a:txBody>
                    <a:bodyPr/>
                    <a:lstStyle/>
                    <a:p>
                      <a:pPr algn="ctr" fontAlgn="ctr">
                        <a:buNone/>
                      </a:pPr>
                      <a:r>
                        <a:rPr lang="en-IN" sz="1300" b="0" i="0" u="none" strike="noStrike" dirty="0">
                          <a:solidFill>
                            <a:srgbClr val="000000"/>
                          </a:solidFill>
                          <a:effectLst/>
                          <a:latin typeface="Cambria" panose="02040503050406030204" pitchFamily="18" charset="0"/>
                        </a:rPr>
                        <a:t>4.41%</a:t>
                      </a:r>
                    </a:p>
                  </a:txBody>
                  <a:tcPr marL="0" marR="0" marT="0"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E7E7E7"/>
                    </a:solidFill>
                  </a:tcPr>
                </a:tc>
                <a:extLst>
                  <a:ext uri="{0D108BD9-81ED-4DB2-BD59-A6C34878D82A}">
                    <a16:rowId xmlns:a16="http://schemas.microsoft.com/office/drawing/2014/main" val="1227333303"/>
                  </a:ext>
                </a:extLst>
              </a:tr>
            </a:tbl>
          </a:graphicData>
        </a:graphic>
      </p:graphicFrame>
      <p:graphicFrame>
        <p:nvGraphicFramePr>
          <p:cNvPr id="3" name="Chart 2">
            <a:extLst>
              <a:ext uri="{FF2B5EF4-FFF2-40B4-BE49-F238E27FC236}">
                <a16:creationId xmlns:a16="http://schemas.microsoft.com/office/drawing/2014/main" id="{C4F9F6B3-29E4-DEB9-907A-E212BA4F4887}"/>
              </a:ext>
            </a:extLst>
          </p:cNvPr>
          <p:cNvGraphicFramePr>
            <a:graphicFrameLocks/>
          </p:cNvGraphicFramePr>
          <p:nvPr/>
        </p:nvGraphicFramePr>
        <p:xfrm>
          <a:off x="165475" y="4922325"/>
          <a:ext cx="3936520" cy="1597004"/>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6" name="Chart 5">
            <a:extLst>
              <a:ext uri="{FF2B5EF4-FFF2-40B4-BE49-F238E27FC236}">
                <a16:creationId xmlns:a16="http://schemas.microsoft.com/office/drawing/2014/main" id="{D7EEE07F-0A84-3782-B06F-E13E3E074307}"/>
              </a:ext>
            </a:extLst>
          </p:cNvPr>
          <p:cNvGraphicFramePr>
            <a:graphicFrameLocks/>
          </p:cNvGraphicFramePr>
          <p:nvPr/>
        </p:nvGraphicFramePr>
        <p:xfrm>
          <a:off x="4244509" y="1017006"/>
          <a:ext cx="4530523" cy="2793092"/>
        </p:xfrm>
        <a:graphic>
          <a:graphicData uri="http://schemas.openxmlformats.org/drawingml/2006/chart">
            <c:chart xmlns:c="http://schemas.openxmlformats.org/drawingml/2006/chart" xmlns:r="http://schemas.openxmlformats.org/officeDocument/2006/relationships" r:id="rId3"/>
          </a:graphicData>
        </a:graphic>
      </p:graphicFrame>
      <p:pic>
        <p:nvPicPr>
          <p:cNvPr id="10" name="Picture 9" descr="A white text on a black background&#10;&#10;AI-generated content may be incorrect.">
            <a:extLst>
              <a:ext uri="{FF2B5EF4-FFF2-40B4-BE49-F238E27FC236}">
                <a16:creationId xmlns:a16="http://schemas.microsoft.com/office/drawing/2014/main" id="{35FA4664-F3F4-FF73-D319-CC22077A7510}"/>
              </a:ext>
            </a:extLst>
          </p:cNvPr>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a:off x="10362466" y="234062"/>
            <a:ext cx="1559328" cy="340260"/>
          </a:xfrm>
          <a:prstGeom prst="rect">
            <a:avLst/>
          </a:prstGeom>
        </p:spPr>
      </p:pic>
    </p:spTree>
    <p:extLst>
      <p:ext uri="{BB962C8B-B14F-4D97-AF65-F5344CB8AC3E}">
        <p14:creationId xmlns:p14="http://schemas.microsoft.com/office/powerpoint/2010/main" val="121451928"/>
      </p:ext>
    </p:extLst>
  </p:cSld>
  <p:clrMapOvr>
    <a:masterClrMapping/>
  </p:clrMapOvr>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3"/>
          <p:cNvSpPr/>
          <p:nvPr/>
        </p:nvSpPr>
        <p:spPr>
          <a:xfrm>
            <a:off x="0" y="0"/>
            <a:ext cx="12192000" cy="821635"/>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 name="Title 1">
            <a:extLst>
              <a:ext uri="{FF2B5EF4-FFF2-40B4-BE49-F238E27FC236}">
                <a16:creationId xmlns:a16="http://schemas.microsoft.com/office/drawing/2014/main" id="{D5D14BE9-64D4-42CE-969F-9590C16A2F5F}"/>
              </a:ext>
            </a:extLst>
          </p:cNvPr>
          <p:cNvSpPr txBox="1">
            <a:spLocks/>
          </p:cNvSpPr>
          <p:nvPr/>
        </p:nvSpPr>
        <p:spPr>
          <a:xfrm>
            <a:off x="165475" y="106018"/>
            <a:ext cx="11007609" cy="630899"/>
          </a:xfrm>
          <a:prstGeom prst="rect">
            <a:avLst/>
          </a:prstGeom>
        </p:spPr>
        <p:txBody>
          <a:bodyPr vert="horz" lIns="91440" tIns="45720" rIns="91440" bIns="45720" rtlCol="0" anchor="ctr">
            <a:noAutofit/>
          </a:bodyPr>
          <a:lstStyle>
            <a:lvl1pPr algn="ctr" defTabSz="914400" rtl="0" eaLnBrk="1" latinLnBrk="0" hangingPunct="1">
              <a:lnSpc>
                <a:spcPct val="90000"/>
              </a:lnSpc>
              <a:spcBef>
                <a:spcPct val="0"/>
              </a:spcBef>
              <a:buNone/>
              <a:defRPr sz="6000" kern="1200">
                <a:solidFill>
                  <a:schemeClr val="tx1"/>
                </a:solidFill>
                <a:latin typeface="+mj-lt"/>
                <a:ea typeface="+mj-ea"/>
                <a:cs typeface="+mj-cs"/>
              </a:defRPr>
            </a:lvl1pPr>
          </a:lstStyle>
          <a:p>
            <a:pPr marL="0" marR="0" lvl="0" indent="0" algn="l" defTabSz="914400" rtl="0" eaLnBrk="1" fontAlgn="auto" latinLnBrk="0" hangingPunct="1">
              <a:lnSpc>
                <a:spcPct val="90000"/>
              </a:lnSpc>
              <a:spcBef>
                <a:spcPct val="0"/>
              </a:spcBef>
              <a:spcAft>
                <a:spcPts val="0"/>
              </a:spcAft>
              <a:buClrTx/>
              <a:buSzTx/>
              <a:buFontTx/>
              <a:buNone/>
              <a:tabLst/>
              <a:defRPr/>
            </a:pPr>
            <a:r>
              <a:rPr kumimoji="0" lang="en-US" sz="2800" b="1" i="0" u="none" strike="noStrike" kern="1200" cap="none" spc="0" normalizeH="0" baseline="0" noProof="0" dirty="0">
                <a:ln>
                  <a:noFill/>
                </a:ln>
                <a:solidFill>
                  <a:prstClr val="white"/>
                </a:solidFill>
                <a:effectLst/>
                <a:uLnTx/>
                <a:uFillTx/>
                <a:latin typeface="Cambria" panose="02040503050406030204" pitchFamily="18" charset="0"/>
                <a:ea typeface="Cambria" panose="02040503050406030204" pitchFamily="18" charset="0"/>
                <a:cs typeface="+mj-cs"/>
              </a:rPr>
              <a:t>Equity – Mid &amp; Small Cap PMS</a:t>
            </a:r>
          </a:p>
          <a:p>
            <a:pPr marL="0" marR="0" lvl="0" indent="0" algn="l" defTabSz="914400" rtl="0" eaLnBrk="1" fontAlgn="auto" latinLnBrk="0" hangingPunct="1">
              <a:lnSpc>
                <a:spcPct val="90000"/>
              </a:lnSpc>
              <a:spcBef>
                <a:spcPct val="0"/>
              </a:spcBef>
              <a:spcAft>
                <a:spcPts val="0"/>
              </a:spcAft>
              <a:buClrTx/>
              <a:buSzTx/>
              <a:buFontTx/>
              <a:buNone/>
              <a:tabLst/>
              <a:defRPr/>
            </a:pPr>
            <a:r>
              <a:rPr kumimoji="0" lang="en-US" sz="2800" b="1" i="0" u="none" strike="noStrike" kern="1200" cap="none" spc="0" normalizeH="0" baseline="0" noProof="0" dirty="0" err="1">
                <a:ln>
                  <a:noFill/>
                </a:ln>
                <a:solidFill>
                  <a:prstClr val="white"/>
                </a:solidFill>
                <a:effectLst/>
                <a:uLnTx/>
                <a:uFillTx/>
                <a:latin typeface="Cambria" panose="02040503050406030204" pitchFamily="18" charset="0"/>
                <a:ea typeface="Cambria" panose="02040503050406030204" pitchFamily="18" charset="0"/>
                <a:cs typeface="+mj-cs"/>
              </a:rPr>
              <a:t>Abakkus</a:t>
            </a:r>
            <a:r>
              <a:rPr kumimoji="0" lang="en-US" sz="2800" b="1" i="0" u="none" strike="noStrike" kern="1200" cap="none" spc="0" normalizeH="0" baseline="0" noProof="0" dirty="0">
                <a:ln>
                  <a:noFill/>
                </a:ln>
                <a:solidFill>
                  <a:prstClr val="white"/>
                </a:solidFill>
                <a:effectLst/>
                <a:uLnTx/>
                <a:uFillTx/>
                <a:latin typeface="Cambria" panose="02040503050406030204" pitchFamily="18" charset="0"/>
                <a:ea typeface="Cambria" panose="02040503050406030204" pitchFamily="18" charset="0"/>
                <a:cs typeface="+mj-cs"/>
              </a:rPr>
              <a:t> Emerging Opportunities Approach </a:t>
            </a:r>
            <a:endParaRPr kumimoji="0" lang="en-IN" sz="2800" b="1" i="0" u="none" strike="noStrike" kern="1200" cap="none" spc="0" normalizeH="0" baseline="0" noProof="0" dirty="0">
              <a:ln>
                <a:noFill/>
              </a:ln>
              <a:solidFill>
                <a:prstClr val="white"/>
              </a:solidFill>
              <a:effectLst/>
              <a:uLnTx/>
              <a:uFillTx/>
              <a:latin typeface="Cambria" panose="02040503050406030204" pitchFamily="18" charset="0"/>
              <a:ea typeface="Cambria" panose="02040503050406030204" pitchFamily="18" charset="0"/>
              <a:cs typeface="+mj-cs"/>
            </a:endParaRPr>
          </a:p>
        </p:txBody>
      </p:sp>
      <p:sp>
        <p:nvSpPr>
          <p:cNvPr id="22" name="Rectangle 21"/>
          <p:cNvSpPr/>
          <p:nvPr/>
        </p:nvSpPr>
        <p:spPr>
          <a:xfrm>
            <a:off x="0" y="6613807"/>
            <a:ext cx="12192000" cy="235963"/>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aphicFrame>
        <p:nvGraphicFramePr>
          <p:cNvPr id="2" name="Table 2">
            <a:extLst>
              <a:ext uri="{FF2B5EF4-FFF2-40B4-BE49-F238E27FC236}">
                <a16:creationId xmlns:a16="http://schemas.microsoft.com/office/drawing/2014/main" id="{A0E88391-4530-5B8D-6918-E006259714FE}"/>
              </a:ext>
            </a:extLst>
          </p:cNvPr>
          <p:cNvGraphicFramePr>
            <a:graphicFrameLocks noGrp="1"/>
          </p:cNvGraphicFramePr>
          <p:nvPr>
            <p:extLst>
              <p:ext uri="{D42A27DB-BD31-4B8C-83A1-F6EECF244321}">
                <p14:modId xmlns:p14="http://schemas.microsoft.com/office/powerpoint/2010/main" val="230982624"/>
              </p:ext>
            </p:extLst>
          </p:nvPr>
        </p:nvGraphicFramePr>
        <p:xfrm>
          <a:off x="173008" y="2754339"/>
          <a:ext cx="4022212" cy="2111847"/>
        </p:xfrm>
        <a:graphic>
          <a:graphicData uri="http://schemas.openxmlformats.org/drawingml/2006/table">
            <a:tbl>
              <a:tblPr firstRow="1" bandRow="1">
                <a:tableStyleId>{073A0DAA-6AF3-43AB-8588-CEC1D06C72B9}</a:tableStyleId>
              </a:tblPr>
              <a:tblGrid>
                <a:gridCol w="1813843">
                  <a:extLst>
                    <a:ext uri="{9D8B030D-6E8A-4147-A177-3AD203B41FA5}">
                      <a16:colId xmlns:a16="http://schemas.microsoft.com/office/drawing/2014/main" val="979919291"/>
                    </a:ext>
                  </a:extLst>
                </a:gridCol>
                <a:gridCol w="2208369">
                  <a:extLst>
                    <a:ext uri="{9D8B030D-6E8A-4147-A177-3AD203B41FA5}">
                      <a16:colId xmlns:a16="http://schemas.microsoft.com/office/drawing/2014/main" val="2728041260"/>
                    </a:ext>
                  </a:extLst>
                </a:gridCol>
              </a:tblGrid>
              <a:tr h="316777">
                <a:tc>
                  <a:txBody>
                    <a:bodyPr/>
                    <a:lstStyle/>
                    <a:p>
                      <a:r>
                        <a:rPr lang="en-US" sz="1200">
                          <a:latin typeface="Cambria" panose="02040503050406030204" pitchFamily="18" charset="0"/>
                          <a:ea typeface="Cambria" panose="02040503050406030204" pitchFamily="18" charset="0"/>
                        </a:rPr>
                        <a:t>Particulars</a:t>
                      </a:r>
                      <a:endParaRPr lang="en-IN" sz="1200">
                        <a:latin typeface="Cambria" panose="02040503050406030204" pitchFamily="18" charset="0"/>
                        <a:ea typeface="Cambria" panose="02040503050406030204" pitchFamily="18" charset="0"/>
                      </a:endParaRPr>
                    </a:p>
                  </a:txBody>
                  <a:tcPr anchor="ctr"/>
                </a:tc>
                <a:tc>
                  <a:txBody>
                    <a:bodyPr/>
                    <a:lstStyle/>
                    <a:p>
                      <a:pPr algn="ctr"/>
                      <a:r>
                        <a:rPr lang="en-US" sz="1200">
                          <a:latin typeface="Cambria" panose="02040503050406030204" pitchFamily="18" charset="0"/>
                          <a:ea typeface="Cambria" panose="02040503050406030204" pitchFamily="18" charset="0"/>
                        </a:rPr>
                        <a:t>Details</a:t>
                      </a:r>
                      <a:endParaRPr lang="en-IN" sz="1200">
                        <a:latin typeface="Cambria" panose="02040503050406030204" pitchFamily="18" charset="0"/>
                        <a:ea typeface="Cambria" panose="02040503050406030204" pitchFamily="18" charset="0"/>
                      </a:endParaRPr>
                    </a:p>
                  </a:txBody>
                  <a:tcPr anchor="ctr"/>
                </a:tc>
                <a:extLst>
                  <a:ext uri="{0D108BD9-81ED-4DB2-BD59-A6C34878D82A}">
                    <a16:rowId xmlns:a16="http://schemas.microsoft.com/office/drawing/2014/main" val="2509566197"/>
                  </a:ext>
                </a:extLst>
              </a:tr>
              <a:tr h="316777">
                <a:tc>
                  <a:txBody>
                    <a:bodyPr/>
                    <a:lstStyle/>
                    <a:p>
                      <a:r>
                        <a:rPr lang="en-US" sz="1200" b="1">
                          <a:latin typeface="Cambria" panose="02040503050406030204" pitchFamily="18" charset="0"/>
                          <a:ea typeface="Cambria" panose="02040503050406030204" pitchFamily="18" charset="0"/>
                        </a:rPr>
                        <a:t>AUM (INR Cr.)</a:t>
                      </a:r>
                      <a:endParaRPr lang="en-IN" sz="1200" b="1">
                        <a:latin typeface="Cambria" panose="02040503050406030204" pitchFamily="18" charset="0"/>
                        <a:ea typeface="Cambria" panose="02040503050406030204" pitchFamily="18" charset="0"/>
                      </a:endParaRPr>
                    </a:p>
                  </a:txBody>
                  <a:tcPr anchor="ctr"/>
                </a:tc>
                <a:tc>
                  <a:txBody>
                    <a:bodyPr/>
                    <a:lstStyle/>
                    <a:p>
                      <a:pPr algn="ctr"/>
                      <a:r>
                        <a:rPr lang="en-IN" sz="1200" dirty="0">
                          <a:solidFill>
                            <a:schemeClr val="tx1"/>
                          </a:solidFill>
                          <a:latin typeface="Cambria" panose="02040503050406030204" pitchFamily="18" charset="0"/>
                          <a:ea typeface="Cambria" panose="02040503050406030204" pitchFamily="18" charset="0"/>
                        </a:rPr>
                        <a:t>~ 5,997 Cr</a:t>
                      </a:r>
                    </a:p>
                  </a:txBody>
                  <a:tcPr anchor="ctr">
                    <a:solidFill>
                      <a:srgbClr val="CBCBCB"/>
                    </a:solidFill>
                  </a:tcPr>
                </a:tc>
                <a:extLst>
                  <a:ext uri="{0D108BD9-81ED-4DB2-BD59-A6C34878D82A}">
                    <a16:rowId xmlns:a16="http://schemas.microsoft.com/office/drawing/2014/main" val="3085341055"/>
                  </a:ext>
                </a:extLst>
              </a:tr>
              <a:tr h="316777">
                <a:tc>
                  <a:txBody>
                    <a:bodyPr/>
                    <a:lstStyle/>
                    <a:p>
                      <a:r>
                        <a:rPr lang="en-US" sz="1200" b="1">
                          <a:latin typeface="Cambria" panose="02040503050406030204" pitchFamily="18" charset="0"/>
                          <a:ea typeface="Cambria" panose="02040503050406030204" pitchFamily="18" charset="0"/>
                        </a:rPr>
                        <a:t>Fund Manager</a:t>
                      </a:r>
                      <a:endParaRPr lang="en-IN" sz="1200" b="1">
                        <a:latin typeface="Cambria" panose="02040503050406030204" pitchFamily="18" charset="0"/>
                        <a:ea typeface="Cambria" panose="02040503050406030204" pitchFamily="18" charset="0"/>
                      </a:endParaRPr>
                    </a:p>
                  </a:txBody>
                  <a:tcPr anchor="ctr"/>
                </a:tc>
                <a:tc>
                  <a:txBody>
                    <a:bodyPr/>
                    <a:lstStyle/>
                    <a:p>
                      <a:pPr algn="ctr"/>
                      <a:r>
                        <a:rPr lang="en-US" sz="1200" dirty="0">
                          <a:latin typeface="Cambria" panose="02040503050406030204" pitchFamily="18" charset="0"/>
                          <a:ea typeface="Cambria" panose="02040503050406030204" pitchFamily="18" charset="0"/>
                        </a:rPr>
                        <a:t>Mr. Aman Chowhan</a:t>
                      </a:r>
                    </a:p>
                  </a:txBody>
                  <a:tcPr anchor="ctr"/>
                </a:tc>
                <a:extLst>
                  <a:ext uri="{0D108BD9-81ED-4DB2-BD59-A6C34878D82A}">
                    <a16:rowId xmlns:a16="http://schemas.microsoft.com/office/drawing/2014/main" val="4053942507"/>
                  </a:ext>
                </a:extLst>
              </a:tr>
              <a:tr h="316777">
                <a:tc>
                  <a:txBody>
                    <a:bodyPr/>
                    <a:lstStyle/>
                    <a:p>
                      <a:r>
                        <a:rPr lang="en-IN" sz="1200" b="1">
                          <a:latin typeface="Cambria" panose="02040503050406030204" pitchFamily="18" charset="0"/>
                          <a:ea typeface="Cambria" panose="02040503050406030204" pitchFamily="18" charset="0"/>
                        </a:rPr>
                        <a:t>No. of Stocks</a:t>
                      </a:r>
                    </a:p>
                  </a:txBody>
                  <a:tcPr anchor="ctr"/>
                </a:tc>
                <a:tc>
                  <a:txBody>
                    <a:bodyPr/>
                    <a:lstStyle/>
                    <a:p>
                      <a:pPr algn="ctr"/>
                      <a:r>
                        <a:rPr lang="en-US" sz="1200">
                          <a:latin typeface="Cambria" panose="02040503050406030204" pitchFamily="18" charset="0"/>
                          <a:ea typeface="Cambria" panose="02040503050406030204" pitchFamily="18" charset="0"/>
                        </a:rPr>
                        <a:t>2</a:t>
                      </a:r>
                      <a:r>
                        <a:rPr lang="en-IN" sz="1200">
                          <a:latin typeface="Cambria" panose="02040503050406030204" pitchFamily="18" charset="0"/>
                          <a:ea typeface="Cambria" panose="02040503050406030204" pitchFamily="18" charset="0"/>
                        </a:rPr>
                        <a:t>5-30</a:t>
                      </a:r>
                    </a:p>
                  </a:txBody>
                  <a:tcPr anchor="ctr"/>
                </a:tc>
                <a:extLst>
                  <a:ext uri="{0D108BD9-81ED-4DB2-BD59-A6C34878D82A}">
                    <a16:rowId xmlns:a16="http://schemas.microsoft.com/office/drawing/2014/main" val="105553421"/>
                  </a:ext>
                </a:extLst>
              </a:tr>
              <a:tr h="316777">
                <a:tc>
                  <a:txBody>
                    <a:bodyPr/>
                    <a:lstStyle/>
                    <a:p>
                      <a:r>
                        <a:rPr lang="en-US" sz="1200" b="1">
                          <a:latin typeface="Cambria" panose="02040503050406030204" pitchFamily="18" charset="0"/>
                          <a:ea typeface="Cambria" panose="02040503050406030204" pitchFamily="18" charset="0"/>
                        </a:rPr>
                        <a:t>Inception Date</a:t>
                      </a:r>
                      <a:endParaRPr lang="en-IN" sz="1200" b="1">
                        <a:latin typeface="Cambria" panose="02040503050406030204" pitchFamily="18" charset="0"/>
                        <a:ea typeface="Cambria" panose="02040503050406030204" pitchFamily="18" charset="0"/>
                      </a:endParaRPr>
                    </a:p>
                  </a:txBody>
                  <a:tcPr anchor="ctr"/>
                </a:tc>
                <a:tc>
                  <a:txBody>
                    <a:bodyPr/>
                    <a:lstStyle/>
                    <a:p>
                      <a:pPr algn="ctr"/>
                      <a:r>
                        <a:rPr lang="en-US" sz="1200">
                          <a:latin typeface="Cambria" panose="02040503050406030204" pitchFamily="18" charset="0"/>
                          <a:ea typeface="Cambria" panose="02040503050406030204" pitchFamily="18" charset="0"/>
                        </a:rPr>
                        <a:t>26 August 2020</a:t>
                      </a:r>
                      <a:endParaRPr lang="en-IN" sz="1200">
                        <a:latin typeface="Cambria" panose="02040503050406030204" pitchFamily="18" charset="0"/>
                        <a:ea typeface="Cambria" panose="02040503050406030204" pitchFamily="18" charset="0"/>
                      </a:endParaRPr>
                    </a:p>
                  </a:txBody>
                  <a:tcPr anchor="ctr"/>
                </a:tc>
                <a:extLst>
                  <a:ext uri="{0D108BD9-81ED-4DB2-BD59-A6C34878D82A}">
                    <a16:rowId xmlns:a16="http://schemas.microsoft.com/office/drawing/2014/main" val="595497186"/>
                  </a:ext>
                </a:extLst>
              </a:tr>
              <a:tr h="527962">
                <a:tc>
                  <a:txBody>
                    <a:bodyPr/>
                    <a:lstStyle/>
                    <a:p>
                      <a:r>
                        <a:rPr lang="en-US" sz="1200" b="1">
                          <a:latin typeface="Cambria" panose="02040503050406030204" pitchFamily="18" charset="0"/>
                          <a:ea typeface="Cambria" panose="02040503050406030204" pitchFamily="18" charset="0"/>
                        </a:rPr>
                        <a:t>Exit Load</a:t>
                      </a:r>
                      <a:endParaRPr lang="en-IN" sz="1200" b="1">
                        <a:latin typeface="Cambria" panose="02040503050406030204" pitchFamily="18" charset="0"/>
                        <a:ea typeface="Cambria" panose="02040503050406030204" pitchFamily="18" charset="0"/>
                      </a:endParaRPr>
                    </a:p>
                  </a:txBody>
                  <a:tcPr anchor="ctr"/>
                </a:tc>
                <a:tc>
                  <a:txBody>
                    <a:bodyPr/>
                    <a:lstStyle/>
                    <a:p>
                      <a:pPr algn="ctr"/>
                      <a:r>
                        <a:rPr lang="en-US" sz="1200" dirty="0">
                          <a:latin typeface="Cambria" panose="02040503050406030204" pitchFamily="18" charset="0"/>
                          <a:ea typeface="Cambria" panose="02040503050406030204" pitchFamily="18" charset="0"/>
                        </a:rPr>
                        <a:t>0-12months: 1.5%</a:t>
                      </a:r>
                    </a:p>
                    <a:p>
                      <a:pPr algn="ctr"/>
                      <a:r>
                        <a:rPr lang="en-US" sz="1200" dirty="0">
                          <a:latin typeface="Cambria" panose="02040503050406030204" pitchFamily="18" charset="0"/>
                          <a:ea typeface="Cambria" panose="02040503050406030204" pitchFamily="18" charset="0"/>
                        </a:rPr>
                        <a:t>Post 12months: NIL</a:t>
                      </a:r>
                      <a:endParaRPr lang="en-IN" sz="1200" dirty="0">
                        <a:latin typeface="Cambria" panose="02040503050406030204" pitchFamily="18" charset="0"/>
                        <a:ea typeface="Cambria" panose="02040503050406030204" pitchFamily="18" charset="0"/>
                      </a:endParaRPr>
                    </a:p>
                  </a:txBody>
                  <a:tcPr anchor="ctr"/>
                </a:tc>
                <a:extLst>
                  <a:ext uri="{0D108BD9-81ED-4DB2-BD59-A6C34878D82A}">
                    <a16:rowId xmlns:a16="http://schemas.microsoft.com/office/drawing/2014/main" val="1990558997"/>
                  </a:ext>
                </a:extLst>
              </a:tr>
            </a:tbl>
          </a:graphicData>
        </a:graphic>
      </p:graphicFrame>
      <p:sp>
        <p:nvSpPr>
          <p:cNvPr id="9" name="TextBox 8"/>
          <p:cNvSpPr txBox="1"/>
          <p:nvPr/>
        </p:nvSpPr>
        <p:spPr>
          <a:xfrm>
            <a:off x="165475" y="977892"/>
            <a:ext cx="4022212" cy="1692771"/>
          </a:xfrm>
          <a:prstGeom prst="rect">
            <a:avLst/>
          </a:prstGeom>
          <a:noFill/>
          <a:ln>
            <a:solidFill>
              <a:schemeClr val="bg1">
                <a:lumMod val="85000"/>
              </a:schemeClr>
            </a:solidFill>
          </a:ln>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300" b="1"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Investment Objective</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300" b="0"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A Mid &amp; Small Cap focused PMS designed to generate alpha and risk-adjusted returns for clients by investing in benchmark agnostic portfolio across Mid &amp; Small Cap companies</a:t>
            </a:r>
            <a:r>
              <a:rPr kumimoji="0" lang="en-US" sz="1300" b="1"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 </a:t>
            </a:r>
            <a:r>
              <a:rPr kumimoji="0" lang="it-IT" sz="1300" b="0"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Portfolio follows a 15:15:15 discipline- </a:t>
            </a:r>
            <a:r>
              <a:rPr kumimoji="0" lang="en-US" sz="1300" b="0"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&gt;15% ROE, &gt;15% earnings growth, &lt;15 P/E Ratio</a:t>
            </a:r>
            <a:r>
              <a:rPr kumimoji="0" lang="en-IN" sz="1300" b="0"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 </a:t>
            </a:r>
            <a:r>
              <a:rPr kumimoji="0" lang="en-US" sz="1300" b="0"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Typical exposure limits Single stock: 10% at market value, Single promoter group: 25%</a:t>
            </a:r>
            <a:endParaRPr kumimoji="0" lang="en-IN" sz="1300" b="0"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endParaRPr>
          </a:p>
        </p:txBody>
      </p:sp>
      <p:sp>
        <p:nvSpPr>
          <p:cNvPr id="14" name="TextBox 13"/>
          <p:cNvSpPr txBox="1"/>
          <p:nvPr/>
        </p:nvSpPr>
        <p:spPr>
          <a:xfrm>
            <a:off x="8817003" y="4728147"/>
            <a:ext cx="2902229" cy="30777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400" b="1" i="0"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rPr>
              <a:t>Fees Structure</a:t>
            </a:r>
          </a:p>
        </p:txBody>
      </p:sp>
      <p:sp>
        <p:nvSpPr>
          <p:cNvPr id="15" name="TextBox 14"/>
          <p:cNvSpPr txBox="1"/>
          <p:nvPr/>
        </p:nvSpPr>
        <p:spPr>
          <a:xfrm>
            <a:off x="8797347" y="6046717"/>
            <a:ext cx="3154023" cy="553998"/>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000" b="0" i="1"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*performance as on July 31st, 2026.</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000" b="0" i="1"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**hybrid fee without catch up &amp; with annual high watermark</a:t>
            </a:r>
          </a:p>
        </p:txBody>
      </p:sp>
      <p:sp>
        <p:nvSpPr>
          <p:cNvPr id="18" name="Rectangle 17"/>
          <p:cNvSpPr/>
          <p:nvPr/>
        </p:nvSpPr>
        <p:spPr>
          <a:xfrm>
            <a:off x="0" y="808383"/>
            <a:ext cx="12192000" cy="45719"/>
          </a:xfrm>
          <a:prstGeom prst="rect">
            <a:avLst/>
          </a:prstGeom>
          <a:solidFill>
            <a:schemeClr val="bg1">
              <a:lumMod val="6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9" name="Slide Number Placeholder 18"/>
          <p:cNvSpPr>
            <a:spLocks noGrp="1"/>
          </p:cNvSpPr>
          <p:nvPr>
            <p:ph type="sldNum" sz="quarter" idx="12"/>
          </p:nvPr>
        </p:nvSpPr>
        <p:spPr>
          <a:xfrm>
            <a:off x="9448800" y="6549225"/>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1E62F875-1F54-4527-993B-FB1D0CCB3E02}" type="slidenum">
              <a:rPr kumimoji="0" lang="en-IN" sz="1200" b="1" i="0" u="none" strike="noStrike" kern="1200" cap="none" spc="0" normalizeH="0" baseline="0" noProof="0" smtClean="0">
                <a:ln>
                  <a:noFill/>
                </a:ln>
                <a:solidFill>
                  <a:prstClr val="white"/>
                </a:solidFill>
                <a:effectLst/>
                <a:uLnTx/>
                <a:uFillTx/>
                <a:latin typeface="Cambria" panose="02040503050406030204" pitchFamily="18" charset="0"/>
                <a:ea typeface="Cambria" panose="02040503050406030204" pitchFamily="18" charset="0"/>
                <a:cs typeface="+mn-cs"/>
              </a:rPr>
              <a:pPr marL="0" marR="0" lvl="0" indent="0" algn="r" defTabSz="914400" rtl="0" eaLnBrk="1" fontAlgn="auto" latinLnBrk="0" hangingPunct="1">
                <a:lnSpc>
                  <a:spcPct val="100000"/>
                </a:lnSpc>
                <a:spcBef>
                  <a:spcPts val="0"/>
                </a:spcBef>
                <a:spcAft>
                  <a:spcPts val="0"/>
                </a:spcAft>
                <a:buClrTx/>
                <a:buSzTx/>
                <a:buFontTx/>
                <a:buNone/>
                <a:tabLst/>
                <a:defRPr/>
              </a:pPr>
              <a:t>34</a:t>
            </a:fld>
            <a:endParaRPr kumimoji="0" lang="en-IN" sz="1200" b="1" i="0" u="none" strike="noStrike" kern="1200" cap="none" spc="0" normalizeH="0" baseline="0" noProof="0">
              <a:ln>
                <a:noFill/>
              </a:ln>
              <a:solidFill>
                <a:prstClr val="white"/>
              </a:solidFill>
              <a:effectLst/>
              <a:uLnTx/>
              <a:uFillTx/>
              <a:latin typeface="Cambria" panose="02040503050406030204" pitchFamily="18" charset="0"/>
              <a:ea typeface="Cambria" panose="02040503050406030204" pitchFamily="18" charset="0"/>
              <a:cs typeface="+mn-cs"/>
            </a:endParaRPr>
          </a:p>
        </p:txBody>
      </p:sp>
      <p:graphicFrame>
        <p:nvGraphicFramePr>
          <p:cNvPr id="6" name="Table 5"/>
          <p:cNvGraphicFramePr>
            <a:graphicFrameLocks noGrp="1"/>
          </p:cNvGraphicFramePr>
          <p:nvPr>
            <p:extLst>
              <p:ext uri="{D42A27DB-BD31-4B8C-83A1-F6EECF244321}">
                <p14:modId xmlns:p14="http://schemas.microsoft.com/office/powerpoint/2010/main" val="504927775"/>
              </p:ext>
            </p:extLst>
          </p:nvPr>
        </p:nvGraphicFramePr>
        <p:xfrm>
          <a:off x="8872501" y="983620"/>
          <a:ext cx="3154023" cy="3627338"/>
        </p:xfrm>
        <a:graphic>
          <a:graphicData uri="http://schemas.openxmlformats.org/drawingml/2006/table">
            <a:tbl>
              <a:tblPr firstRow="1" bandRow="1"/>
              <a:tblGrid>
                <a:gridCol w="2266554">
                  <a:extLst>
                    <a:ext uri="{9D8B030D-6E8A-4147-A177-3AD203B41FA5}">
                      <a16:colId xmlns:a16="http://schemas.microsoft.com/office/drawing/2014/main" val="1416440599"/>
                    </a:ext>
                  </a:extLst>
                </a:gridCol>
                <a:gridCol w="887469">
                  <a:extLst>
                    <a:ext uri="{9D8B030D-6E8A-4147-A177-3AD203B41FA5}">
                      <a16:colId xmlns:a16="http://schemas.microsoft.com/office/drawing/2014/main" val="1844513431"/>
                    </a:ext>
                  </a:extLst>
                </a:gridCol>
              </a:tblGrid>
              <a:tr h="329758">
                <a:tc>
                  <a:txBody>
                    <a:bodyPr/>
                    <a:lstStyle/>
                    <a:p>
                      <a:pPr algn="ctr" rtl="0" fontAlgn="ctr"/>
                      <a:r>
                        <a:rPr lang="en-IN" sz="1300" b="1" i="0" u="none" strike="noStrike">
                          <a:solidFill>
                            <a:srgbClr val="FFFFFF"/>
                          </a:solidFill>
                          <a:effectLst/>
                          <a:latin typeface="Cambria" panose="02040503050406030204" pitchFamily="18" charset="0"/>
                          <a:ea typeface="Cambria" panose="02040503050406030204" pitchFamily="18" charset="0"/>
                        </a:rPr>
                        <a:t>Top 10 Holdings</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000000"/>
                    </a:solidFill>
                  </a:tcPr>
                </a:tc>
                <a:tc>
                  <a:txBody>
                    <a:bodyPr/>
                    <a:lstStyle/>
                    <a:p>
                      <a:pPr algn="ctr" rtl="0" fontAlgn="ctr"/>
                      <a:r>
                        <a:rPr lang="en-IN" sz="1300" b="1" i="0" u="none" strike="noStrike">
                          <a:solidFill>
                            <a:srgbClr val="FFFFFF"/>
                          </a:solidFill>
                          <a:effectLst/>
                          <a:latin typeface="Cambria" panose="02040503050406030204" pitchFamily="18" charset="0"/>
                          <a:ea typeface="Cambria" panose="02040503050406030204" pitchFamily="18" charset="0"/>
                        </a:rPr>
                        <a:t>% Weight</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000000"/>
                    </a:solidFill>
                  </a:tcPr>
                </a:tc>
                <a:extLst>
                  <a:ext uri="{0D108BD9-81ED-4DB2-BD59-A6C34878D82A}">
                    <a16:rowId xmlns:a16="http://schemas.microsoft.com/office/drawing/2014/main" val="896081867"/>
                  </a:ext>
                </a:extLst>
              </a:tr>
              <a:tr h="329758">
                <a:tc>
                  <a:txBody>
                    <a:bodyPr/>
                    <a:lstStyle/>
                    <a:p>
                      <a:pPr algn="ctr" fontAlgn="ctr">
                        <a:buNone/>
                      </a:pPr>
                      <a:r>
                        <a:rPr lang="en-IN" sz="1300" b="0" i="0" u="none" strike="noStrike" dirty="0">
                          <a:solidFill>
                            <a:srgbClr val="000000"/>
                          </a:solidFill>
                          <a:effectLst/>
                          <a:latin typeface="Cambria" panose="02040503050406030204" pitchFamily="18" charset="0"/>
                        </a:rPr>
                        <a:t>Federal Bank Ltd</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905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CBCBCB"/>
                    </a:solidFill>
                  </a:tcPr>
                </a:tc>
                <a:tc>
                  <a:txBody>
                    <a:bodyPr/>
                    <a:lstStyle/>
                    <a:p>
                      <a:pPr algn="ctr" fontAlgn="ctr">
                        <a:buNone/>
                      </a:pPr>
                      <a:r>
                        <a:rPr lang="en-IN" sz="1300" b="0" i="0" u="none" strike="noStrike">
                          <a:solidFill>
                            <a:srgbClr val="000000"/>
                          </a:solidFill>
                          <a:effectLst/>
                          <a:latin typeface="Cambria" panose="02040503050406030204" pitchFamily="18" charset="0"/>
                        </a:rPr>
                        <a:t>6.02%</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905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CBCBCB"/>
                    </a:solidFill>
                  </a:tcPr>
                </a:tc>
                <a:extLst>
                  <a:ext uri="{0D108BD9-81ED-4DB2-BD59-A6C34878D82A}">
                    <a16:rowId xmlns:a16="http://schemas.microsoft.com/office/drawing/2014/main" val="2963132833"/>
                  </a:ext>
                </a:extLst>
              </a:tr>
              <a:tr h="329758">
                <a:tc>
                  <a:txBody>
                    <a:bodyPr/>
                    <a:lstStyle/>
                    <a:p>
                      <a:pPr algn="ctr" fontAlgn="ctr">
                        <a:buNone/>
                      </a:pPr>
                      <a:r>
                        <a:rPr lang="en-IN" sz="1300" b="0" i="0" u="none" strike="noStrike">
                          <a:solidFill>
                            <a:srgbClr val="000000"/>
                          </a:solidFill>
                          <a:effectLst/>
                          <a:latin typeface="Cambria" panose="02040503050406030204" pitchFamily="18" charset="0"/>
                        </a:rPr>
                        <a:t>IIFL Finance Ltd</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E7E7E7"/>
                    </a:solidFill>
                  </a:tcPr>
                </a:tc>
                <a:tc>
                  <a:txBody>
                    <a:bodyPr/>
                    <a:lstStyle/>
                    <a:p>
                      <a:pPr algn="ctr" fontAlgn="ctr">
                        <a:buNone/>
                      </a:pPr>
                      <a:r>
                        <a:rPr lang="en-IN" sz="1300" b="0" i="0" u="none" strike="noStrike">
                          <a:solidFill>
                            <a:srgbClr val="000000"/>
                          </a:solidFill>
                          <a:effectLst/>
                          <a:latin typeface="Cambria" panose="02040503050406030204" pitchFamily="18" charset="0"/>
                        </a:rPr>
                        <a:t>5.24%</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E7E7E7"/>
                    </a:solidFill>
                  </a:tcPr>
                </a:tc>
                <a:extLst>
                  <a:ext uri="{0D108BD9-81ED-4DB2-BD59-A6C34878D82A}">
                    <a16:rowId xmlns:a16="http://schemas.microsoft.com/office/drawing/2014/main" val="349325733"/>
                  </a:ext>
                </a:extLst>
              </a:tr>
              <a:tr h="329758">
                <a:tc>
                  <a:txBody>
                    <a:bodyPr/>
                    <a:lstStyle/>
                    <a:p>
                      <a:pPr algn="ctr" fontAlgn="ctr">
                        <a:buNone/>
                      </a:pPr>
                      <a:r>
                        <a:rPr lang="en-IN" sz="1300" b="0" i="0" u="none" strike="noStrike">
                          <a:solidFill>
                            <a:srgbClr val="000000"/>
                          </a:solidFill>
                          <a:effectLst/>
                          <a:latin typeface="Cambria" panose="02040503050406030204" pitchFamily="18" charset="0"/>
                        </a:rPr>
                        <a:t>Sarda Energy and Minerals Ltd</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CBCBCB"/>
                    </a:solidFill>
                  </a:tcPr>
                </a:tc>
                <a:tc>
                  <a:txBody>
                    <a:bodyPr/>
                    <a:lstStyle/>
                    <a:p>
                      <a:pPr algn="ctr" fontAlgn="ctr">
                        <a:buNone/>
                      </a:pPr>
                      <a:r>
                        <a:rPr lang="en-IN" sz="1300" b="0" i="0" u="none" strike="noStrike">
                          <a:solidFill>
                            <a:srgbClr val="000000"/>
                          </a:solidFill>
                          <a:effectLst/>
                          <a:latin typeface="Cambria" panose="02040503050406030204" pitchFamily="18" charset="0"/>
                        </a:rPr>
                        <a:t>4.97%</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CBCBCB"/>
                    </a:solidFill>
                  </a:tcPr>
                </a:tc>
                <a:extLst>
                  <a:ext uri="{0D108BD9-81ED-4DB2-BD59-A6C34878D82A}">
                    <a16:rowId xmlns:a16="http://schemas.microsoft.com/office/drawing/2014/main" val="2071115321"/>
                  </a:ext>
                </a:extLst>
              </a:tr>
              <a:tr h="329758">
                <a:tc>
                  <a:txBody>
                    <a:bodyPr/>
                    <a:lstStyle/>
                    <a:p>
                      <a:pPr algn="ctr" fontAlgn="ctr">
                        <a:buNone/>
                      </a:pPr>
                      <a:r>
                        <a:rPr lang="en-IN" sz="1300" b="0" i="0" u="none" strike="noStrike">
                          <a:solidFill>
                            <a:srgbClr val="000000"/>
                          </a:solidFill>
                          <a:effectLst/>
                          <a:latin typeface="Cambria" panose="02040503050406030204" pitchFamily="18" charset="0"/>
                        </a:rPr>
                        <a:t>PNB Housing Finance Ltd</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E7E7E7"/>
                    </a:solidFill>
                  </a:tcPr>
                </a:tc>
                <a:tc>
                  <a:txBody>
                    <a:bodyPr/>
                    <a:lstStyle/>
                    <a:p>
                      <a:pPr algn="ctr" fontAlgn="ctr">
                        <a:buNone/>
                      </a:pPr>
                      <a:r>
                        <a:rPr lang="en-IN" sz="1300" b="0" i="0" u="none" strike="noStrike">
                          <a:solidFill>
                            <a:srgbClr val="000000"/>
                          </a:solidFill>
                          <a:effectLst/>
                          <a:latin typeface="Cambria" panose="02040503050406030204" pitchFamily="18" charset="0"/>
                        </a:rPr>
                        <a:t>4.78%</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E7E7E7"/>
                    </a:solidFill>
                  </a:tcPr>
                </a:tc>
                <a:extLst>
                  <a:ext uri="{0D108BD9-81ED-4DB2-BD59-A6C34878D82A}">
                    <a16:rowId xmlns:a16="http://schemas.microsoft.com/office/drawing/2014/main" val="4093128571"/>
                  </a:ext>
                </a:extLst>
              </a:tr>
              <a:tr h="329758">
                <a:tc>
                  <a:txBody>
                    <a:bodyPr/>
                    <a:lstStyle/>
                    <a:p>
                      <a:pPr algn="ctr" fontAlgn="ctr">
                        <a:buNone/>
                      </a:pPr>
                      <a:r>
                        <a:rPr lang="en-IN" sz="1300" b="0" i="0" u="none" strike="noStrike">
                          <a:solidFill>
                            <a:srgbClr val="000000"/>
                          </a:solidFill>
                          <a:effectLst/>
                          <a:latin typeface="Cambria" panose="02040503050406030204" pitchFamily="18" charset="0"/>
                        </a:rPr>
                        <a:t>Axis Bank Ltd</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CBCBCB"/>
                    </a:solidFill>
                  </a:tcPr>
                </a:tc>
                <a:tc>
                  <a:txBody>
                    <a:bodyPr/>
                    <a:lstStyle/>
                    <a:p>
                      <a:pPr algn="ctr" fontAlgn="ctr">
                        <a:buNone/>
                      </a:pPr>
                      <a:r>
                        <a:rPr lang="en-IN" sz="1300" b="0" i="0" u="none" strike="noStrike">
                          <a:solidFill>
                            <a:srgbClr val="000000"/>
                          </a:solidFill>
                          <a:effectLst/>
                          <a:latin typeface="Cambria" panose="02040503050406030204" pitchFamily="18" charset="0"/>
                        </a:rPr>
                        <a:t>4.62%</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CBCBCB"/>
                    </a:solidFill>
                  </a:tcPr>
                </a:tc>
                <a:extLst>
                  <a:ext uri="{0D108BD9-81ED-4DB2-BD59-A6C34878D82A}">
                    <a16:rowId xmlns:a16="http://schemas.microsoft.com/office/drawing/2014/main" val="1015955104"/>
                  </a:ext>
                </a:extLst>
              </a:tr>
              <a:tr h="329758">
                <a:tc>
                  <a:txBody>
                    <a:bodyPr/>
                    <a:lstStyle/>
                    <a:p>
                      <a:pPr algn="ctr" fontAlgn="ctr">
                        <a:buNone/>
                      </a:pPr>
                      <a:r>
                        <a:rPr lang="en-IN" sz="1300" b="0" i="0" u="none" strike="noStrike" dirty="0">
                          <a:solidFill>
                            <a:srgbClr val="000000"/>
                          </a:solidFill>
                          <a:effectLst/>
                          <a:latin typeface="Cambria" panose="02040503050406030204" pitchFamily="18" charset="0"/>
                        </a:rPr>
                        <a:t>The Anup Engineering Ltd</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E7E7E7"/>
                    </a:solidFill>
                  </a:tcPr>
                </a:tc>
                <a:tc>
                  <a:txBody>
                    <a:bodyPr/>
                    <a:lstStyle/>
                    <a:p>
                      <a:pPr algn="ctr" fontAlgn="ctr">
                        <a:buNone/>
                      </a:pPr>
                      <a:r>
                        <a:rPr lang="en-IN" sz="1300" b="0" i="0" u="none" strike="noStrike">
                          <a:solidFill>
                            <a:srgbClr val="000000"/>
                          </a:solidFill>
                          <a:effectLst/>
                          <a:latin typeface="Cambria" panose="02040503050406030204" pitchFamily="18" charset="0"/>
                        </a:rPr>
                        <a:t>4.21%</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E7E7E7"/>
                    </a:solidFill>
                  </a:tcPr>
                </a:tc>
                <a:extLst>
                  <a:ext uri="{0D108BD9-81ED-4DB2-BD59-A6C34878D82A}">
                    <a16:rowId xmlns:a16="http://schemas.microsoft.com/office/drawing/2014/main" val="4148958607"/>
                  </a:ext>
                </a:extLst>
              </a:tr>
              <a:tr h="329758">
                <a:tc>
                  <a:txBody>
                    <a:bodyPr/>
                    <a:lstStyle/>
                    <a:p>
                      <a:pPr algn="ctr" fontAlgn="ctr">
                        <a:buNone/>
                      </a:pPr>
                      <a:r>
                        <a:rPr lang="en-IN" sz="1300" b="0" i="0" u="none" strike="noStrike">
                          <a:solidFill>
                            <a:srgbClr val="000000"/>
                          </a:solidFill>
                          <a:effectLst/>
                          <a:latin typeface="Cambria" panose="02040503050406030204" pitchFamily="18" charset="0"/>
                        </a:rPr>
                        <a:t>Max Financial Services Ltd</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CBCBCB"/>
                    </a:solidFill>
                  </a:tcPr>
                </a:tc>
                <a:tc>
                  <a:txBody>
                    <a:bodyPr/>
                    <a:lstStyle/>
                    <a:p>
                      <a:pPr algn="ctr" fontAlgn="ctr">
                        <a:buNone/>
                      </a:pPr>
                      <a:r>
                        <a:rPr lang="en-IN" sz="1300" b="0" i="0" u="none" strike="noStrike">
                          <a:solidFill>
                            <a:srgbClr val="000000"/>
                          </a:solidFill>
                          <a:effectLst/>
                          <a:latin typeface="Cambria" panose="02040503050406030204" pitchFamily="18" charset="0"/>
                        </a:rPr>
                        <a:t>4.08%</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CBCBCB"/>
                    </a:solidFill>
                  </a:tcPr>
                </a:tc>
                <a:extLst>
                  <a:ext uri="{0D108BD9-81ED-4DB2-BD59-A6C34878D82A}">
                    <a16:rowId xmlns:a16="http://schemas.microsoft.com/office/drawing/2014/main" val="4076083753"/>
                  </a:ext>
                </a:extLst>
              </a:tr>
              <a:tr h="329758">
                <a:tc>
                  <a:txBody>
                    <a:bodyPr/>
                    <a:lstStyle/>
                    <a:p>
                      <a:pPr algn="ctr" fontAlgn="ctr">
                        <a:buNone/>
                      </a:pPr>
                      <a:r>
                        <a:rPr lang="en-IN" sz="1300" b="0" i="0" u="none" strike="noStrike">
                          <a:solidFill>
                            <a:srgbClr val="000000"/>
                          </a:solidFill>
                          <a:effectLst/>
                          <a:latin typeface="Cambria" panose="02040503050406030204" pitchFamily="18" charset="0"/>
                        </a:rPr>
                        <a:t>Stylam Industries Ltd</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E7E7E7"/>
                    </a:solidFill>
                  </a:tcPr>
                </a:tc>
                <a:tc>
                  <a:txBody>
                    <a:bodyPr/>
                    <a:lstStyle/>
                    <a:p>
                      <a:pPr algn="ctr" fontAlgn="ctr">
                        <a:buNone/>
                      </a:pPr>
                      <a:r>
                        <a:rPr lang="en-IN" sz="1300" b="0" i="0" u="none" strike="noStrike">
                          <a:solidFill>
                            <a:srgbClr val="000000"/>
                          </a:solidFill>
                          <a:effectLst/>
                          <a:latin typeface="Cambria" panose="02040503050406030204" pitchFamily="18" charset="0"/>
                        </a:rPr>
                        <a:t>3.93%</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E7E7E7"/>
                    </a:solidFill>
                  </a:tcPr>
                </a:tc>
                <a:extLst>
                  <a:ext uri="{0D108BD9-81ED-4DB2-BD59-A6C34878D82A}">
                    <a16:rowId xmlns:a16="http://schemas.microsoft.com/office/drawing/2014/main" val="2193248227"/>
                  </a:ext>
                </a:extLst>
              </a:tr>
              <a:tr h="329758">
                <a:tc>
                  <a:txBody>
                    <a:bodyPr/>
                    <a:lstStyle/>
                    <a:p>
                      <a:pPr algn="ctr" fontAlgn="ctr">
                        <a:buNone/>
                      </a:pPr>
                      <a:r>
                        <a:rPr lang="en-IN" sz="1300" b="0" i="0" u="none" strike="noStrike">
                          <a:solidFill>
                            <a:srgbClr val="000000"/>
                          </a:solidFill>
                          <a:effectLst/>
                          <a:latin typeface="Cambria" panose="02040503050406030204" pitchFamily="18" charset="0"/>
                        </a:rPr>
                        <a:t>Time Technoplast Ltd</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CBCBCB"/>
                    </a:solidFill>
                  </a:tcPr>
                </a:tc>
                <a:tc>
                  <a:txBody>
                    <a:bodyPr/>
                    <a:lstStyle/>
                    <a:p>
                      <a:pPr algn="ctr" fontAlgn="ctr">
                        <a:buNone/>
                      </a:pPr>
                      <a:r>
                        <a:rPr lang="en-IN" sz="1300" b="0" i="0" u="none" strike="noStrike">
                          <a:solidFill>
                            <a:srgbClr val="000000"/>
                          </a:solidFill>
                          <a:effectLst/>
                          <a:latin typeface="Cambria" panose="02040503050406030204" pitchFamily="18" charset="0"/>
                        </a:rPr>
                        <a:t>3.77%</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CBCBCB"/>
                    </a:solidFill>
                  </a:tcPr>
                </a:tc>
                <a:extLst>
                  <a:ext uri="{0D108BD9-81ED-4DB2-BD59-A6C34878D82A}">
                    <a16:rowId xmlns:a16="http://schemas.microsoft.com/office/drawing/2014/main" val="2934403880"/>
                  </a:ext>
                </a:extLst>
              </a:tr>
              <a:tr h="329758">
                <a:tc>
                  <a:txBody>
                    <a:bodyPr/>
                    <a:lstStyle/>
                    <a:p>
                      <a:pPr algn="ctr" fontAlgn="ctr">
                        <a:buNone/>
                      </a:pPr>
                      <a:r>
                        <a:rPr lang="en-IN" sz="1300" b="0" i="0" u="none" strike="noStrike">
                          <a:solidFill>
                            <a:srgbClr val="000000"/>
                          </a:solidFill>
                          <a:effectLst/>
                          <a:latin typeface="Cambria" panose="02040503050406030204" pitchFamily="18" charset="0"/>
                        </a:rPr>
                        <a:t>Canara Bank</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E7E7E7"/>
                    </a:solidFill>
                  </a:tcPr>
                </a:tc>
                <a:tc>
                  <a:txBody>
                    <a:bodyPr/>
                    <a:lstStyle/>
                    <a:p>
                      <a:pPr algn="ctr" fontAlgn="ctr">
                        <a:buNone/>
                      </a:pPr>
                      <a:r>
                        <a:rPr lang="en-IN" sz="1300" b="0" i="0" u="none" strike="noStrike" dirty="0">
                          <a:solidFill>
                            <a:srgbClr val="000000"/>
                          </a:solidFill>
                          <a:effectLst/>
                          <a:latin typeface="Cambria" panose="02040503050406030204" pitchFamily="18" charset="0"/>
                        </a:rPr>
                        <a:t>3.67%</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E7E7E7"/>
                    </a:solidFill>
                  </a:tcPr>
                </a:tc>
                <a:extLst>
                  <a:ext uri="{0D108BD9-81ED-4DB2-BD59-A6C34878D82A}">
                    <a16:rowId xmlns:a16="http://schemas.microsoft.com/office/drawing/2014/main" val="935249540"/>
                  </a:ext>
                </a:extLst>
              </a:tr>
            </a:tbl>
          </a:graphicData>
        </a:graphic>
      </p:graphicFrame>
      <p:graphicFrame>
        <p:nvGraphicFramePr>
          <p:cNvPr id="21" name="Table 8">
            <a:extLst>
              <a:ext uri="{FF2B5EF4-FFF2-40B4-BE49-F238E27FC236}">
                <a16:creationId xmlns:a16="http://schemas.microsoft.com/office/drawing/2014/main" id="{0EC37C96-EDEE-F100-CFDF-A2F8C83D1CA0}"/>
              </a:ext>
            </a:extLst>
          </p:cNvPr>
          <p:cNvGraphicFramePr>
            <a:graphicFrameLocks noGrp="1"/>
          </p:cNvGraphicFramePr>
          <p:nvPr/>
        </p:nvGraphicFramePr>
        <p:xfrm>
          <a:off x="8872501" y="5046897"/>
          <a:ext cx="3122697" cy="1002720"/>
        </p:xfrm>
        <a:graphic>
          <a:graphicData uri="http://schemas.openxmlformats.org/drawingml/2006/table">
            <a:tbl>
              <a:tblPr firstRow="1" bandRow="1">
                <a:tableStyleId>{073A0DAA-6AF3-43AB-8588-CEC1D06C72B9}</a:tableStyleId>
              </a:tblPr>
              <a:tblGrid>
                <a:gridCol w="865361">
                  <a:extLst>
                    <a:ext uri="{9D8B030D-6E8A-4147-A177-3AD203B41FA5}">
                      <a16:colId xmlns:a16="http://schemas.microsoft.com/office/drawing/2014/main" val="3655427531"/>
                    </a:ext>
                  </a:extLst>
                </a:gridCol>
                <a:gridCol w="706709">
                  <a:extLst>
                    <a:ext uri="{9D8B030D-6E8A-4147-A177-3AD203B41FA5}">
                      <a16:colId xmlns:a16="http://schemas.microsoft.com/office/drawing/2014/main" val="1999429750"/>
                    </a:ext>
                  </a:extLst>
                </a:gridCol>
                <a:gridCol w="987570">
                  <a:extLst>
                    <a:ext uri="{9D8B030D-6E8A-4147-A177-3AD203B41FA5}">
                      <a16:colId xmlns:a16="http://schemas.microsoft.com/office/drawing/2014/main" val="3110234045"/>
                    </a:ext>
                  </a:extLst>
                </a:gridCol>
                <a:gridCol w="563057">
                  <a:extLst>
                    <a:ext uri="{9D8B030D-6E8A-4147-A177-3AD203B41FA5}">
                      <a16:colId xmlns:a16="http://schemas.microsoft.com/office/drawing/2014/main" val="2721265007"/>
                    </a:ext>
                  </a:extLst>
                </a:gridCol>
              </a:tblGrid>
              <a:tr h="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IN" sz="1100" b="1" i="0" u="none" strike="noStrike">
                          <a:solidFill>
                            <a:schemeClr val="bg1"/>
                          </a:solidFill>
                          <a:effectLst/>
                          <a:latin typeface="Cambria" panose="02040503050406030204" pitchFamily="18" charset="0"/>
                          <a:ea typeface="Cambria" panose="02040503050406030204" pitchFamily="18" charset="0"/>
                        </a:rPr>
                        <a:t>Fee</a:t>
                      </a:r>
                      <a:r>
                        <a:rPr lang="en-IN" sz="1100" b="1" i="0" u="none" strike="noStrike" baseline="0">
                          <a:solidFill>
                            <a:schemeClr val="bg1"/>
                          </a:solidFill>
                          <a:effectLst/>
                          <a:latin typeface="Cambria" panose="02040503050406030204" pitchFamily="18" charset="0"/>
                          <a:ea typeface="Cambria" panose="02040503050406030204" pitchFamily="18" charset="0"/>
                        </a:rPr>
                        <a:t> Structure</a:t>
                      </a:r>
                      <a:endParaRPr lang="en-IN" sz="1100" b="1" i="0" u="none" strike="noStrike">
                        <a:solidFill>
                          <a:schemeClr val="bg1"/>
                        </a:solidFill>
                        <a:effectLst/>
                        <a:latin typeface="Cambria" panose="02040503050406030204" pitchFamily="18" charset="0"/>
                        <a:ea typeface="Cambria" panose="02040503050406030204" pitchFamily="18" charset="0"/>
                      </a:endParaRPr>
                    </a:p>
                  </a:txBody>
                  <a:tcPr anchor="ctr"/>
                </a:tc>
                <a:tc>
                  <a:txBody>
                    <a:bodyPr/>
                    <a:lstStyle/>
                    <a:p>
                      <a:pPr algn="ctr" fontAlgn="ctr"/>
                      <a:r>
                        <a:rPr lang="en-IN" sz="1100" b="1" i="0" u="none" strike="noStrike">
                          <a:solidFill>
                            <a:schemeClr val="bg1"/>
                          </a:solidFill>
                          <a:effectLst/>
                          <a:latin typeface="Cambria" panose="02040503050406030204" pitchFamily="18" charset="0"/>
                          <a:ea typeface="Cambria" panose="02040503050406030204" pitchFamily="18" charset="0"/>
                        </a:rPr>
                        <a:t>Fixed</a:t>
                      </a:r>
                    </a:p>
                  </a:txBody>
                  <a:tcPr marL="9525" marR="9525" marT="9525" marB="0" anchor="ctr"/>
                </a:tc>
                <a:tc>
                  <a:txBody>
                    <a:bodyPr/>
                    <a:lstStyle/>
                    <a:p>
                      <a:pPr algn="ctr" fontAlgn="ctr"/>
                      <a:r>
                        <a:rPr lang="en-IN" sz="1100" b="1" i="0" u="none" strike="noStrike">
                          <a:solidFill>
                            <a:schemeClr val="bg1"/>
                          </a:solidFill>
                          <a:effectLst/>
                          <a:latin typeface="Cambria" panose="02040503050406030204" pitchFamily="18" charset="0"/>
                          <a:ea typeface="Cambria" panose="02040503050406030204" pitchFamily="18" charset="0"/>
                        </a:rPr>
                        <a:t>Performance</a:t>
                      </a:r>
                    </a:p>
                  </a:txBody>
                  <a:tcPr marL="9525" marR="9525" marT="9525" marB="0" anchor="ctr"/>
                </a:tc>
                <a:tc>
                  <a:txBody>
                    <a:bodyPr/>
                    <a:lstStyle/>
                    <a:p>
                      <a:pPr algn="ctr" fontAlgn="ctr"/>
                      <a:r>
                        <a:rPr lang="en-IN" sz="1100" b="1" i="0" u="none" strike="noStrike">
                          <a:solidFill>
                            <a:schemeClr val="bg1"/>
                          </a:solidFill>
                          <a:effectLst/>
                          <a:latin typeface="Cambria" panose="02040503050406030204" pitchFamily="18" charset="0"/>
                          <a:ea typeface="Cambria" panose="02040503050406030204" pitchFamily="18" charset="0"/>
                        </a:rPr>
                        <a:t>Hurdle</a:t>
                      </a:r>
                    </a:p>
                  </a:txBody>
                  <a:tcPr marL="9525" marR="9525" marT="9525" marB="0" anchor="ctr"/>
                </a:tc>
                <a:extLst>
                  <a:ext uri="{0D108BD9-81ED-4DB2-BD59-A6C34878D82A}">
                    <a16:rowId xmlns:a16="http://schemas.microsoft.com/office/drawing/2014/main" val="3419815612"/>
                  </a:ext>
                </a:extLst>
              </a:tr>
              <a:tr h="288000">
                <a:tc>
                  <a:txBody>
                    <a:bodyPr/>
                    <a:lstStyle/>
                    <a:p>
                      <a:pPr algn="ctr" fontAlgn="b"/>
                      <a:r>
                        <a:rPr lang="en-IN" sz="1100" b="1" i="0" u="none" strike="noStrike">
                          <a:solidFill>
                            <a:schemeClr val="tx1"/>
                          </a:solidFill>
                          <a:effectLst/>
                          <a:latin typeface="Cambria" panose="02040503050406030204" pitchFamily="18" charset="0"/>
                          <a:ea typeface="Cambria" panose="02040503050406030204" pitchFamily="18" charset="0"/>
                        </a:rPr>
                        <a:t>Fixed</a:t>
                      </a:r>
                    </a:p>
                  </a:txBody>
                  <a:tcPr marL="9525" marR="9525" marT="9525" marB="0" anchor="ctr"/>
                </a:tc>
                <a:tc>
                  <a:txBody>
                    <a:bodyPr/>
                    <a:lstStyle/>
                    <a:p>
                      <a:pPr algn="ctr" fontAlgn="ctr"/>
                      <a:r>
                        <a:rPr lang="en-IN" sz="1100" b="0" i="0" u="none" strike="noStrike">
                          <a:solidFill>
                            <a:schemeClr val="tx1"/>
                          </a:solidFill>
                          <a:effectLst/>
                          <a:latin typeface="Cambria" panose="02040503050406030204" pitchFamily="18" charset="0"/>
                          <a:ea typeface="Cambria" panose="02040503050406030204" pitchFamily="18" charset="0"/>
                        </a:rPr>
                        <a:t>2.50%p.a.</a:t>
                      </a:r>
                    </a:p>
                  </a:txBody>
                  <a:tcPr marL="9525" marR="9525" marT="9525" marB="0" anchor="ctr"/>
                </a:tc>
                <a:tc>
                  <a:txBody>
                    <a:bodyPr/>
                    <a:lstStyle/>
                    <a:p>
                      <a:pPr marL="0" marR="0" lvl="0" indent="0" algn="ctr" defTabSz="914400" rtl="0" eaLnBrk="1" fontAlgn="ctr" latinLnBrk="0" hangingPunct="1">
                        <a:lnSpc>
                          <a:spcPct val="100000"/>
                        </a:lnSpc>
                        <a:spcBef>
                          <a:spcPts val="0"/>
                        </a:spcBef>
                        <a:spcAft>
                          <a:spcPts val="0"/>
                        </a:spcAft>
                        <a:buClrTx/>
                        <a:buSzTx/>
                        <a:buFontTx/>
                        <a:buNone/>
                        <a:tabLst/>
                        <a:defRPr/>
                      </a:pPr>
                      <a:r>
                        <a:rPr lang="en-IN" sz="1100" b="0" i="0" u="none" strike="noStrike">
                          <a:solidFill>
                            <a:schemeClr val="tx1"/>
                          </a:solidFill>
                          <a:effectLst/>
                          <a:latin typeface="Cambria" panose="02040503050406030204" pitchFamily="18" charset="0"/>
                          <a:ea typeface="Cambria" panose="02040503050406030204" pitchFamily="18" charset="0"/>
                        </a:rPr>
                        <a:t>-</a:t>
                      </a:r>
                    </a:p>
                  </a:txBody>
                  <a:tcPr marL="9525" marR="9525" marT="9525" marB="0" anchor="ctr"/>
                </a:tc>
                <a:tc>
                  <a:txBody>
                    <a:bodyPr/>
                    <a:lstStyle/>
                    <a:p>
                      <a:pPr algn="ctr" fontAlgn="ctr"/>
                      <a:r>
                        <a:rPr lang="en-IN" sz="1100" b="0" i="0" u="none" strike="noStrike">
                          <a:solidFill>
                            <a:schemeClr val="tx1"/>
                          </a:solidFill>
                          <a:effectLst/>
                          <a:latin typeface="Cambria" panose="02040503050406030204" pitchFamily="18" charset="0"/>
                          <a:ea typeface="Cambria" panose="02040503050406030204" pitchFamily="18" charset="0"/>
                        </a:rPr>
                        <a:t>-</a:t>
                      </a:r>
                    </a:p>
                  </a:txBody>
                  <a:tcPr marL="9525" marR="9525" marT="9525" marB="0" anchor="ctr"/>
                </a:tc>
                <a:extLst>
                  <a:ext uri="{0D108BD9-81ED-4DB2-BD59-A6C34878D82A}">
                    <a16:rowId xmlns:a16="http://schemas.microsoft.com/office/drawing/2014/main" val="1593328609"/>
                  </a:ext>
                </a:extLst>
              </a:tr>
              <a:tr h="288000">
                <a:tc>
                  <a:txBody>
                    <a:bodyPr/>
                    <a:lstStyle/>
                    <a:p>
                      <a:pPr algn="ctr" fontAlgn="b"/>
                      <a:r>
                        <a:rPr lang="en-IN" sz="1100" b="1" i="0" u="none" strike="noStrike">
                          <a:solidFill>
                            <a:schemeClr val="tx1"/>
                          </a:solidFill>
                          <a:effectLst/>
                          <a:latin typeface="Cambria" panose="02040503050406030204" pitchFamily="18" charset="0"/>
                          <a:ea typeface="Cambria" panose="02040503050406030204" pitchFamily="18" charset="0"/>
                        </a:rPr>
                        <a:t>Hybrid</a:t>
                      </a:r>
                    </a:p>
                  </a:txBody>
                  <a:tcPr marL="9525" marR="9525" marT="9525" marB="0" anchor="ctr"/>
                </a:tc>
                <a:tc>
                  <a:txBody>
                    <a:bodyPr/>
                    <a:lstStyle/>
                    <a:p>
                      <a:pPr algn="ctr" fontAlgn="ctr"/>
                      <a:r>
                        <a:rPr lang="en-IN" sz="1100" b="0" i="0" u="none" strike="noStrike" dirty="0">
                          <a:solidFill>
                            <a:schemeClr val="tx1"/>
                          </a:solidFill>
                          <a:effectLst/>
                          <a:latin typeface="Cambria" panose="02040503050406030204" pitchFamily="18" charset="0"/>
                          <a:ea typeface="Cambria" panose="02040503050406030204" pitchFamily="18" charset="0"/>
                        </a:rPr>
                        <a:t>1.75%p.a.</a:t>
                      </a:r>
                    </a:p>
                  </a:txBody>
                  <a:tcPr marL="9525" marR="9525" marT="9525" marB="0" anchor="ctr"/>
                </a:tc>
                <a:tc>
                  <a:txBody>
                    <a:bodyPr/>
                    <a:lstStyle/>
                    <a:p>
                      <a:pPr algn="ctr" fontAlgn="ctr"/>
                      <a:r>
                        <a:rPr lang="en-IN" sz="1100" b="0" i="0" u="none" strike="noStrike" dirty="0">
                          <a:solidFill>
                            <a:schemeClr val="tx1"/>
                          </a:solidFill>
                          <a:effectLst/>
                          <a:latin typeface="Cambria" panose="02040503050406030204" pitchFamily="18" charset="0"/>
                          <a:ea typeface="Cambria" panose="02040503050406030204" pitchFamily="18" charset="0"/>
                        </a:rPr>
                        <a:t>15%</a:t>
                      </a:r>
                    </a:p>
                  </a:txBody>
                  <a:tcPr marL="9525" marR="9525" marT="9525" marB="0" anchor="ctr"/>
                </a:tc>
                <a:tc>
                  <a:txBody>
                    <a:bodyPr/>
                    <a:lstStyle/>
                    <a:p>
                      <a:pPr algn="ctr" fontAlgn="ctr"/>
                      <a:r>
                        <a:rPr lang="en-IN" sz="1100" b="0" i="0" u="none" strike="noStrike" dirty="0">
                          <a:solidFill>
                            <a:schemeClr val="tx1"/>
                          </a:solidFill>
                          <a:effectLst/>
                          <a:latin typeface="Cambria" panose="02040503050406030204" pitchFamily="18" charset="0"/>
                          <a:ea typeface="Cambria" panose="02040503050406030204" pitchFamily="18" charset="0"/>
                        </a:rPr>
                        <a:t>9%</a:t>
                      </a:r>
                    </a:p>
                  </a:txBody>
                  <a:tcPr marL="9525" marR="9525" marT="9525" marB="0" anchor="ctr"/>
                </a:tc>
                <a:extLst>
                  <a:ext uri="{0D108BD9-81ED-4DB2-BD59-A6C34878D82A}">
                    <a16:rowId xmlns:a16="http://schemas.microsoft.com/office/drawing/2014/main" val="918766262"/>
                  </a:ext>
                </a:extLst>
              </a:tr>
            </a:tbl>
          </a:graphicData>
        </a:graphic>
      </p:graphicFrame>
      <p:graphicFrame>
        <p:nvGraphicFramePr>
          <p:cNvPr id="12" name="Table 11">
            <a:extLst>
              <a:ext uri="{FF2B5EF4-FFF2-40B4-BE49-F238E27FC236}">
                <a16:creationId xmlns:a16="http://schemas.microsoft.com/office/drawing/2014/main" id="{45A8B40D-8C39-5F94-7B1D-C2D58D65C0E5}"/>
              </a:ext>
            </a:extLst>
          </p:cNvPr>
          <p:cNvGraphicFramePr>
            <a:graphicFrameLocks noGrp="1"/>
          </p:cNvGraphicFramePr>
          <p:nvPr>
            <p:extLst>
              <p:ext uri="{D42A27DB-BD31-4B8C-83A1-F6EECF244321}">
                <p14:modId xmlns:p14="http://schemas.microsoft.com/office/powerpoint/2010/main" val="3379982835"/>
              </p:ext>
            </p:extLst>
          </p:nvPr>
        </p:nvGraphicFramePr>
        <p:xfrm>
          <a:off x="4277707" y="3912418"/>
          <a:ext cx="4475812" cy="2629234"/>
        </p:xfrm>
        <a:graphic>
          <a:graphicData uri="http://schemas.openxmlformats.org/drawingml/2006/table">
            <a:tbl>
              <a:tblPr firstRow="1" bandRow="1"/>
              <a:tblGrid>
                <a:gridCol w="3052758">
                  <a:extLst>
                    <a:ext uri="{9D8B030D-6E8A-4147-A177-3AD203B41FA5}">
                      <a16:colId xmlns:a16="http://schemas.microsoft.com/office/drawing/2014/main" val="1416440599"/>
                    </a:ext>
                  </a:extLst>
                </a:gridCol>
                <a:gridCol w="1423054">
                  <a:extLst>
                    <a:ext uri="{9D8B030D-6E8A-4147-A177-3AD203B41FA5}">
                      <a16:colId xmlns:a16="http://schemas.microsoft.com/office/drawing/2014/main" val="1989768022"/>
                    </a:ext>
                  </a:extLst>
                </a:gridCol>
              </a:tblGrid>
              <a:tr h="254864">
                <a:tc>
                  <a:txBody>
                    <a:bodyPr/>
                    <a:lstStyle/>
                    <a:p>
                      <a:pPr algn="ctr" rtl="0" fontAlgn="ctr"/>
                      <a:r>
                        <a:rPr lang="en-IN" sz="1400" b="1" i="0" u="none" strike="noStrike">
                          <a:solidFill>
                            <a:srgbClr val="FFFFFF"/>
                          </a:solidFill>
                          <a:effectLst/>
                          <a:latin typeface="Cambria" panose="02040503050406030204" pitchFamily="18" charset="0"/>
                          <a:ea typeface="Cambria" panose="02040503050406030204" pitchFamily="18" charset="0"/>
                        </a:rPr>
                        <a:t>Top Sectors</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000000"/>
                    </a:solidFill>
                  </a:tcPr>
                </a:tc>
                <a:tc>
                  <a:txBody>
                    <a:bodyPr/>
                    <a:lstStyle/>
                    <a:p>
                      <a:pPr algn="ctr" rtl="0" fontAlgn="ctr"/>
                      <a:r>
                        <a:rPr lang="en-US" sz="1400" b="1" i="0" u="none" strike="noStrike">
                          <a:solidFill>
                            <a:srgbClr val="FFFFFF"/>
                          </a:solidFill>
                          <a:effectLst/>
                          <a:latin typeface="Cambria" panose="02040503050406030204" pitchFamily="18" charset="0"/>
                          <a:ea typeface="Cambria" panose="02040503050406030204" pitchFamily="18" charset="0"/>
                        </a:rPr>
                        <a:t>Allocation %</a:t>
                      </a:r>
                      <a:endParaRPr lang="en-IN" sz="1400" b="1" i="0" u="none" strike="noStrike">
                        <a:solidFill>
                          <a:srgbClr val="FFFFFF"/>
                        </a:solidFill>
                        <a:effectLst/>
                        <a:latin typeface="Cambria" panose="02040503050406030204" pitchFamily="18" charset="0"/>
                        <a:ea typeface="Cambria" panose="02040503050406030204" pitchFamily="18" charset="0"/>
                      </a:endParaRP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000000"/>
                    </a:solidFill>
                  </a:tcPr>
                </a:tc>
                <a:extLst>
                  <a:ext uri="{0D108BD9-81ED-4DB2-BD59-A6C34878D82A}">
                    <a16:rowId xmlns:a16="http://schemas.microsoft.com/office/drawing/2014/main" val="896081867"/>
                  </a:ext>
                </a:extLst>
              </a:tr>
              <a:tr h="237437">
                <a:tc>
                  <a:txBody>
                    <a:bodyPr/>
                    <a:lstStyle/>
                    <a:p>
                      <a:pPr algn="ctr" fontAlgn="ctr">
                        <a:buNone/>
                      </a:pPr>
                      <a:r>
                        <a:rPr lang="en-IN" sz="1300" b="0" i="0" u="none" strike="noStrike" dirty="0">
                          <a:solidFill>
                            <a:srgbClr val="000000"/>
                          </a:solidFill>
                          <a:effectLst/>
                          <a:latin typeface="Cambria" panose="02040503050406030204" pitchFamily="18" charset="0"/>
                        </a:rPr>
                        <a:t>NBFC</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905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CBCBCB"/>
                    </a:solidFill>
                  </a:tcPr>
                </a:tc>
                <a:tc>
                  <a:txBody>
                    <a:bodyPr/>
                    <a:lstStyle/>
                    <a:p>
                      <a:pPr algn="ctr" fontAlgn="ctr">
                        <a:buNone/>
                      </a:pPr>
                      <a:r>
                        <a:rPr lang="en-IN" sz="1300" b="0" i="0" u="none" strike="noStrike">
                          <a:solidFill>
                            <a:srgbClr val="000000"/>
                          </a:solidFill>
                          <a:effectLst/>
                          <a:latin typeface="Cambria" panose="02040503050406030204" pitchFamily="18" charset="0"/>
                        </a:rPr>
                        <a:t>14.65%</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905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CBCBCB"/>
                    </a:solidFill>
                  </a:tcPr>
                </a:tc>
                <a:extLst>
                  <a:ext uri="{0D108BD9-81ED-4DB2-BD59-A6C34878D82A}">
                    <a16:rowId xmlns:a16="http://schemas.microsoft.com/office/drawing/2014/main" val="2963132833"/>
                  </a:ext>
                </a:extLst>
              </a:tr>
              <a:tr h="237437">
                <a:tc>
                  <a:txBody>
                    <a:bodyPr/>
                    <a:lstStyle/>
                    <a:p>
                      <a:pPr algn="ctr" fontAlgn="ctr">
                        <a:buNone/>
                      </a:pPr>
                      <a:r>
                        <a:rPr lang="en-IN" sz="1300" b="0" i="0" u="none" strike="noStrike">
                          <a:solidFill>
                            <a:srgbClr val="000000"/>
                          </a:solidFill>
                          <a:effectLst/>
                          <a:latin typeface="Cambria" panose="02040503050406030204" pitchFamily="18" charset="0"/>
                        </a:rPr>
                        <a:t>Banks</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E7E7E7"/>
                    </a:solidFill>
                  </a:tcPr>
                </a:tc>
                <a:tc>
                  <a:txBody>
                    <a:bodyPr/>
                    <a:lstStyle/>
                    <a:p>
                      <a:pPr algn="ctr" fontAlgn="ctr">
                        <a:buNone/>
                      </a:pPr>
                      <a:r>
                        <a:rPr lang="en-IN" sz="1300" b="0" i="0" u="none" strike="noStrike">
                          <a:solidFill>
                            <a:srgbClr val="000000"/>
                          </a:solidFill>
                          <a:effectLst/>
                          <a:latin typeface="Cambria" panose="02040503050406030204" pitchFamily="18" charset="0"/>
                        </a:rPr>
                        <a:t>14.31%</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E7E7E7"/>
                    </a:solidFill>
                  </a:tcPr>
                </a:tc>
                <a:extLst>
                  <a:ext uri="{0D108BD9-81ED-4DB2-BD59-A6C34878D82A}">
                    <a16:rowId xmlns:a16="http://schemas.microsoft.com/office/drawing/2014/main" val="3519188640"/>
                  </a:ext>
                </a:extLst>
              </a:tr>
              <a:tr h="237437">
                <a:tc>
                  <a:txBody>
                    <a:bodyPr/>
                    <a:lstStyle/>
                    <a:p>
                      <a:pPr algn="ctr" fontAlgn="ctr">
                        <a:buNone/>
                      </a:pPr>
                      <a:r>
                        <a:rPr lang="en-IN" sz="1300" b="0" i="0" u="none" strike="noStrike">
                          <a:solidFill>
                            <a:srgbClr val="000000"/>
                          </a:solidFill>
                          <a:effectLst/>
                          <a:latin typeface="Cambria" panose="02040503050406030204" pitchFamily="18" charset="0"/>
                        </a:rPr>
                        <a:t>Health Care</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CBCBCB"/>
                    </a:solidFill>
                  </a:tcPr>
                </a:tc>
                <a:tc>
                  <a:txBody>
                    <a:bodyPr/>
                    <a:lstStyle/>
                    <a:p>
                      <a:pPr algn="ctr" fontAlgn="ctr">
                        <a:buNone/>
                      </a:pPr>
                      <a:r>
                        <a:rPr lang="en-IN" sz="1300" b="0" i="0" u="none" strike="noStrike">
                          <a:solidFill>
                            <a:srgbClr val="000000"/>
                          </a:solidFill>
                          <a:effectLst/>
                          <a:latin typeface="Cambria" panose="02040503050406030204" pitchFamily="18" charset="0"/>
                        </a:rPr>
                        <a:t>10.74%</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CBCBCB"/>
                    </a:solidFill>
                  </a:tcPr>
                </a:tc>
                <a:extLst>
                  <a:ext uri="{0D108BD9-81ED-4DB2-BD59-A6C34878D82A}">
                    <a16:rowId xmlns:a16="http://schemas.microsoft.com/office/drawing/2014/main" val="1029463180"/>
                  </a:ext>
                </a:extLst>
              </a:tr>
              <a:tr h="237437">
                <a:tc>
                  <a:txBody>
                    <a:bodyPr/>
                    <a:lstStyle/>
                    <a:p>
                      <a:pPr algn="ctr" fontAlgn="ctr">
                        <a:buNone/>
                      </a:pPr>
                      <a:r>
                        <a:rPr lang="en-IN" sz="1300" b="0" i="0" u="none" strike="noStrike">
                          <a:solidFill>
                            <a:srgbClr val="000000"/>
                          </a:solidFill>
                          <a:effectLst/>
                          <a:latin typeface="Cambria" panose="02040503050406030204" pitchFamily="18" charset="0"/>
                        </a:rPr>
                        <a:t>Commodities</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E7E7E7"/>
                    </a:solidFill>
                  </a:tcPr>
                </a:tc>
                <a:tc>
                  <a:txBody>
                    <a:bodyPr/>
                    <a:lstStyle/>
                    <a:p>
                      <a:pPr algn="ctr" fontAlgn="ctr">
                        <a:buNone/>
                      </a:pPr>
                      <a:r>
                        <a:rPr lang="en-IN" sz="1300" b="0" i="0" u="none" strike="noStrike">
                          <a:solidFill>
                            <a:srgbClr val="000000"/>
                          </a:solidFill>
                          <a:effectLst/>
                          <a:latin typeface="Cambria" panose="02040503050406030204" pitchFamily="18" charset="0"/>
                        </a:rPr>
                        <a:t>9.53%</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E7E7E7"/>
                    </a:solidFill>
                  </a:tcPr>
                </a:tc>
                <a:extLst>
                  <a:ext uri="{0D108BD9-81ED-4DB2-BD59-A6C34878D82A}">
                    <a16:rowId xmlns:a16="http://schemas.microsoft.com/office/drawing/2014/main" val="3356924760"/>
                  </a:ext>
                </a:extLst>
              </a:tr>
              <a:tr h="237437">
                <a:tc>
                  <a:txBody>
                    <a:bodyPr/>
                    <a:lstStyle/>
                    <a:p>
                      <a:pPr algn="ctr" fontAlgn="ctr">
                        <a:buNone/>
                      </a:pPr>
                      <a:r>
                        <a:rPr lang="en-IN" sz="1300" b="0" i="0" u="none" strike="noStrike">
                          <a:solidFill>
                            <a:srgbClr val="000000"/>
                          </a:solidFill>
                          <a:effectLst/>
                          <a:latin typeface="Cambria" panose="02040503050406030204" pitchFamily="18" charset="0"/>
                        </a:rPr>
                        <a:t>Industrials</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CBCBCB"/>
                    </a:solidFill>
                  </a:tcPr>
                </a:tc>
                <a:tc>
                  <a:txBody>
                    <a:bodyPr/>
                    <a:lstStyle/>
                    <a:p>
                      <a:pPr algn="ctr" fontAlgn="ctr">
                        <a:buNone/>
                      </a:pPr>
                      <a:r>
                        <a:rPr lang="en-IN" sz="1300" b="0" i="0" u="none" strike="noStrike">
                          <a:solidFill>
                            <a:srgbClr val="000000"/>
                          </a:solidFill>
                          <a:effectLst/>
                          <a:latin typeface="Cambria" panose="02040503050406030204" pitchFamily="18" charset="0"/>
                        </a:rPr>
                        <a:t>8.43%</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CBCBCB"/>
                    </a:solidFill>
                  </a:tcPr>
                </a:tc>
                <a:extLst>
                  <a:ext uri="{0D108BD9-81ED-4DB2-BD59-A6C34878D82A}">
                    <a16:rowId xmlns:a16="http://schemas.microsoft.com/office/drawing/2014/main" val="2949194125"/>
                  </a:ext>
                </a:extLst>
              </a:tr>
              <a:tr h="237437">
                <a:tc>
                  <a:txBody>
                    <a:bodyPr/>
                    <a:lstStyle/>
                    <a:p>
                      <a:pPr algn="ctr" fontAlgn="ctr">
                        <a:buNone/>
                      </a:pPr>
                      <a:r>
                        <a:rPr lang="en-IN" sz="1300" b="0" i="0" u="none" strike="noStrike">
                          <a:solidFill>
                            <a:srgbClr val="000000"/>
                          </a:solidFill>
                          <a:effectLst/>
                          <a:latin typeface="Cambria" panose="02040503050406030204" pitchFamily="18" charset="0"/>
                        </a:rPr>
                        <a:t>Consumer Durables</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E7E7E7"/>
                    </a:solidFill>
                  </a:tcPr>
                </a:tc>
                <a:tc>
                  <a:txBody>
                    <a:bodyPr/>
                    <a:lstStyle/>
                    <a:p>
                      <a:pPr algn="ctr" fontAlgn="ctr">
                        <a:buNone/>
                      </a:pPr>
                      <a:r>
                        <a:rPr lang="en-IN" sz="1300" b="0" i="0" u="none" strike="noStrike">
                          <a:solidFill>
                            <a:srgbClr val="000000"/>
                          </a:solidFill>
                          <a:effectLst/>
                          <a:latin typeface="Cambria" panose="02040503050406030204" pitchFamily="18" charset="0"/>
                        </a:rPr>
                        <a:t>5.81%</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E7E7E7"/>
                    </a:solidFill>
                  </a:tcPr>
                </a:tc>
                <a:extLst>
                  <a:ext uri="{0D108BD9-81ED-4DB2-BD59-A6C34878D82A}">
                    <a16:rowId xmlns:a16="http://schemas.microsoft.com/office/drawing/2014/main" val="3765400666"/>
                  </a:ext>
                </a:extLst>
              </a:tr>
              <a:tr h="237437">
                <a:tc>
                  <a:txBody>
                    <a:bodyPr/>
                    <a:lstStyle/>
                    <a:p>
                      <a:pPr algn="ctr" fontAlgn="ctr">
                        <a:buNone/>
                      </a:pPr>
                      <a:r>
                        <a:rPr lang="en-IN" sz="1300" b="0" i="0" u="none" strike="noStrike">
                          <a:solidFill>
                            <a:srgbClr val="000000"/>
                          </a:solidFill>
                          <a:effectLst/>
                          <a:latin typeface="Cambria" panose="02040503050406030204" pitchFamily="18" charset="0"/>
                        </a:rPr>
                        <a:t>Industrial Manufacturing</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CBCBCB"/>
                    </a:solidFill>
                  </a:tcPr>
                </a:tc>
                <a:tc>
                  <a:txBody>
                    <a:bodyPr/>
                    <a:lstStyle/>
                    <a:p>
                      <a:pPr algn="ctr" fontAlgn="ctr">
                        <a:buNone/>
                      </a:pPr>
                      <a:r>
                        <a:rPr lang="en-IN" sz="1300" b="0" i="0" u="none" strike="noStrike">
                          <a:solidFill>
                            <a:srgbClr val="000000"/>
                          </a:solidFill>
                          <a:effectLst/>
                          <a:latin typeface="Cambria" panose="02040503050406030204" pitchFamily="18" charset="0"/>
                        </a:rPr>
                        <a:t>5.56%</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CBCBCB"/>
                    </a:solidFill>
                  </a:tcPr>
                </a:tc>
                <a:extLst>
                  <a:ext uri="{0D108BD9-81ED-4DB2-BD59-A6C34878D82A}">
                    <a16:rowId xmlns:a16="http://schemas.microsoft.com/office/drawing/2014/main" val="823992508"/>
                  </a:ext>
                </a:extLst>
              </a:tr>
              <a:tr h="237437">
                <a:tc>
                  <a:txBody>
                    <a:bodyPr/>
                    <a:lstStyle/>
                    <a:p>
                      <a:pPr algn="ctr" fontAlgn="ctr">
                        <a:buNone/>
                      </a:pPr>
                      <a:r>
                        <a:rPr lang="en-IN" sz="1300" b="0" i="0" u="none" strike="noStrike">
                          <a:solidFill>
                            <a:srgbClr val="000000"/>
                          </a:solidFill>
                          <a:effectLst/>
                          <a:latin typeface="Cambria" panose="02040503050406030204" pitchFamily="18" charset="0"/>
                        </a:rPr>
                        <a:t>Insurance</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E7E7E7"/>
                    </a:solidFill>
                  </a:tcPr>
                </a:tc>
                <a:tc>
                  <a:txBody>
                    <a:bodyPr/>
                    <a:lstStyle/>
                    <a:p>
                      <a:pPr algn="ctr" fontAlgn="ctr">
                        <a:buNone/>
                      </a:pPr>
                      <a:r>
                        <a:rPr lang="en-IN" sz="1300" b="0" i="0" u="none" strike="noStrike">
                          <a:solidFill>
                            <a:srgbClr val="000000"/>
                          </a:solidFill>
                          <a:effectLst/>
                          <a:latin typeface="Cambria" panose="02040503050406030204" pitchFamily="18" charset="0"/>
                        </a:rPr>
                        <a:t>4.08%</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E7E7E7"/>
                    </a:solidFill>
                  </a:tcPr>
                </a:tc>
                <a:extLst>
                  <a:ext uri="{0D108BD9-81ED-4DB2-BD59-A6C34878D82A}">
                    <a16:rowId xmlns:a16="http://schemas.microsoft.com/office/drawing/2014/main" val="2690007515"/>
                  </a:ext>
                </a:extLst>
              </a:tr>
              <a:tr h="237437">
                <a:tc>
                  <a:txBody>
                    <a:bodyPr/>
                    <a:lstStyle/>
                    <a:p>
                      <a:pPr algn="ctr" fontAlgn="ctr">
                        <a:buNone/>
                      </a:pPr>
                      <a:r>
                        <a:rPr lang="en-IN" sz="1300" b="0" i="0" u="none" strike="noStrike">
                          <a:solidFill>
                            <a:srgbClr val="000000"/>
                          </a:solidFill>
                          <a:effectLst/>
                          <a:latin typeface="Cambria" panose="02040503050406030204" pitchFamily="18" charset="0"/>
                        </a:rPr>
                        <a:t>Consumer Discretionary</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CBCBCB"/>
                    </a:solidFill>
                  </a:tcPr>
                </a:tc>
                <a:tc>
                  <a:txBody>
                    <a:bodyPr/>
                    <a:lstStyle/>
                    <a:p>
                      <a:pPr algn="ctr" fontAlgn="ctr">
                        <a:buNone/>
                      </a:pPr>
                      <a:r>
                        <a:rPr lang="en-IN" sz="1300" b="0" i="0" u="none" strike="noStrike">
                          <a:solidFill>
                            <a:srgbClr val="000000"/>
                          </a:solidFill>
                          <a:effectLst/>
                          <a:latin typeface="Cambria" panose="02040503050406030204" pitchFamily="18" charset="0"/>
                        </a:rPr>
                        <a:t>3.76%</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CBCBCB"/>
                    </a:solidFill>
                  </a:tcPr>
                </a:tc>
                <a:extLst>
                  <a:ext uri="{0D108BD9-81ED-4DB2-BD59-A6C34878D82A}">
                    <a16:rowId xmlns:a16="http://schemas.microsoft.com/office/drawing/2014/main" val="784948979"/>
                  </a:ext>
                </a:extLst>
              </a:tr>
              <a:tr h="237437">
                <a:tc>
                  <a:txBody>
                    <a:bodyPr/>
                    <a:lstStyle/>
                    <a:p>
                      <a:pPr algn="ctr" fontAlgn="ctr">
                        <a:buNone/>
                      </a:pPr>
                      <a:r>
                        <a:rPr lang="en-IN" sz="1300" b="0" i="0" u="none" strike="noStrike">
                          <a:solidFill>
                            <a:srgbClr val="000000"/>
                          </a:solidFill>
                          <a:effectLst/>
                          <a:latin typeface="Cambria" panose="02040503050406030204" pitchFamily="18" charset="0"/>
                        </a:rPr>
                        <a:t>Food Products</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E7E7E7"/>
                    </a:solidFill>
                  </a:tcPr>
                </a:tc>
                <a:tc>
                  <a:txBody>
                    <a:bodyPr/>
                    <a:lstStyle/>
                    <a:p>
                      <a:pPr algn="ctr" fontAlgn="ctr">
                        <a:buNone/>
                      </a:pPr>
                      <a:r>
                        <a:rPr lang="en-IN" sz="1300" b="0" i="0" u="none" strike="noStrike" dirty="0">
                          <a:solidFill>
                            <a:srgbClr val="000000"/>
                          </a:solidFill>
                          <a:effectLst/>
                          <a:latin typeface="Cambria" panose="02040503050406030204" pitchFamily="18" charset="0"/>
                        </a:rPr>
                        <a:t>3.45%</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E7E7E7"/>
                    </a:solidFill>
                  </a:tcPr>
                </a:tc>
                <a:extLst>
                  <a:ext uri="{0D108BD9-81ED-4DB2-BD59-A6C34878D82A}">
                    <a16:rowId xmlns:a16="http://schemas.microsoft.com/office/drawing/2014/main" val="1812488507"/>
                  </a:ext>
                </a:extLst>
              </a:tr>
            </a:tbl>
          </a:graphicData>
        </a:graphic>
      </p:graphicFrame>
      <p:graphicFrame>
        <p:nvGraphicFramePr>
          <p:cNvPr id="3" name="Chart 2">
            <a:extLst>
              <a:ext uri="{FF2B5EF4-FFF2-40B4-BE49-F238E27FC236}">
                <a16:creationId xmlns:a16="http://schemas.microsoft.com/office/drawing/2014/main" id="{F60E80FB-4739-83E8-BC07-728EC43FAF22}"/>
              </a:ext>
            </a:extLst>
          </p:cNvPr>
          <p:cNvGraphicFramePr>
            <a:graphicFrameLocks/>
          </p:cNvGraphicFramePr>
          <p:nvPr>
            <p:extLst>
              <p:ext uri="{D42A27DB-BD31-4B8C-83A1-F6EECF244321}">
                <p14:modId xmlns:p14="http://schemas.microsoft.com/office/powerpoint/2010/main" val="4184397480"/>
              </p:ext>
            </p:extLst>
          </p:nvPr>
        </p:nvGraphicFramePr>
        <p:xfrm>
          <a:off x="163506" y="4930767"/>
          <a:ext cx="4022212" cy="1565854"/>
        </p:xfrm>
        <a:graphic>
          <a:graphicData uri="http://schemas.openxmlformats.org/drawingml/2006/chart">
            <c:chart xmlns:c="http://schemas.openxmlformats.org/drawingml/2006/chart" xmlns:r="http://schemas.openxmlformats.org/officeDocument/2006/relationships" r:id="rId2"/>
          </a:graphicData>
        </a:graphic>
      </p:graphicFrame>
      <p:pic>
        <p:nvPicPr>
          <p:cNvPr id="8" name="Picture 7" descr="A white text on a black background  AI-generated content may be incorrect.">
            <a:extLst>
              <a:ext uri="{FF2B5EF4-FFF2-40B4-BE49-F238E27FC236}">
                <a16:creationId xmlns:a16="http://schemas.microsoft.com/office/drawing/2014/main" id="{5C2A76B1-B9E3-9E13-0198-674F6862DB24}"/>
              </a:ext>
            </a:extLst>
          </p:cNvPr>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10362466" y="234062"/>
            <a:ext cx="1559328" cy="340260"/>
          </a:xfrm>
          <a:prstGeom prst="rect">
            <a:avLst/>
          </a:prstGeom>
        </p:spPr>
      </p:pic>
      <p:graphicFrame>
        <p:nvGraphicFramePr>
          <p:cNvPr id="10" name="Chart 9">
            <a:extLst>
              <a:ext uri="{FF2B5EF4-FFF2-40B4-BE49-F238E27FC236}">
                <a16:creationId xmlns:a16="http://schemas.microsoft.com/office/drawing/2014/main" id="{F10AC4C7-2AF8-2413-24D3-D689EC27A0D4}"/>
              </a:ext>
            </a:extLst>
          </p:cNvPr>
          <p:cNvGraphicFramePr>
            <a:graphicFrameLocks/>
          </p:cNvGraphicFramePr>
          <p:nvPr/>
        </p:nvGraphicFramePr>
        <p:xfrm>
          <a:off x="4292679" y="977892"/>
          <a:ext cx="4434226" cy="2810736"/>
        </p:xfrm>
        <a:graphic>
          <a:graphicData uri="http://schemas.openxmlformats.org/drawingml/2006/chart">
            <c:chart xmlns:c="http://schemas.openxmlformats.org/drawingml/2006/chart" xmlns:r="http://schemas.openxmlformats.org/officeDocument/2006/relationships" r:id="rId4"/>
          </a:graphicData>
        </a:graphic>
      </p:graphicFrame>
    </p:spTree>
    <p:extLst>
      <p:ext uri="{BB962C8B-B14F-4D97-AF65-F5344CB8AC3E}">
        <p14:creationId xmlns:p14="http://schemas.microsoft.com/office/powerpoint/2010/main" val="4204830658"/>
      </p:ext>
    </p:extLst>
  </p:cSld>
  <p:clrMapOvr>
    <a:masterClrMapping/>
  </p:clrMapOvr>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3"/>
          <p:cNvSpPr/>
          <p:nvPr/>
        </p:nvSpPr>
        <p:spPr>
          <a:xfrm>
            <a:off x="0" y="0"/>
            <a:ext cx="12192000" cy="821635"/>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 name="Title 1">
            <a:extLst>
              <a:ext uri="{FF2B5EF4-FFF2-40B4-BE49-F238E27FC236}">
                <a16:creationId xmlns:a16="http://schemas.microsoft.com/office/drawing/2014/main" id="{D5D14BE9-64D4-42CE-969F-9590C16A2F5F}"/>
              </a:ext>
            </a:extLst>
          </p:cNvPr>
          <p:cNvSpPr txBox="1">
            <a:spLocks/>
          </p:cNvSpPr>
          <p:nvPr/>
        </p:nvSpPr>
        <p:spPr>
          <a:xfrm>
            <a:off x="165475" y="92163"/>
            <a:ext cx="11007609" cy="630899"/>
          </a:xfrm>
          <a:prstGeom prst="rect">
            <a:avLst/>
          </a:prstGeom>
        </p:spPr>
        <p:txBody>
          <a:bodyPr vert="horz" lIns="91440" tIns="45720" rIns="91440" bIns="45720" rtlCol="0" anchor="ctr">
            <a:noAutofit/>
          </a:bodyPr>
          <a:lstStyle>
            <a:lvl1pPr algn="ctr" defTabSz="914400" rtl="0" eaLnBrk="1" latinLnBrk="0" hangingPunct="1">
              <a:lnSpc>
                <a:spcPct val="90000"/>
              </a:lnSpc>
              <a:spcBef>
                <a:spcPct val="0"/>
              </a:spcBef>
              <a:buNone/>
              <a:defRPr sz="6000" kern="1200">
                <a:solidFill>
                  <a:schemeClr val="tx1"/>
                </a:solidFill>
                <a:latin typeface="+mj-lt"/>
                <a:ea typeface="+mj-ea"/>
                <a:cs typeface="+mj-cs"/>
              </a:defRPr>
            </a:lvl1pPr>
          </a:lstStyle>
          <a:p>
            <a:pPr marL="0" marR="0" lvl="0" indent="0" algn="l" defTabSz="914400" rtl="0" eaLnBrk="1" fontAlgn="auto" latinLnBrk="0" hangingPunct="1">
              <a:lnSpc>
                <a:spcPct val="90000"/>
              </a:lnSpc>
              <a:spcBef>
                <a:spcPct val="0"/>
              </a:spcBef>
              <a:spcAft>
                <a:spcPts val="0"/>
              </a:spcAft>
              <a:buClrTx/>
              <a:buSzTx/>
              <a:buFontTx/>
              <a:buNone/>
              <a:tabLst/>
              <a:defRPr/>
            </a:pPr>
            <a:r>
              <a:rPr kumimoji="0" lang="en-US" sz="2800" b="1" i="0" u="none" strike="noStrike" kern="1200" cap="none" spc="0" normalizeH="0" baseline="0" noProof="0" dirty="0">
                <a:ln>
                  <a:noFill/>
                </a:ln>
                <a:solidFill>
                  <a:prstClr val="white"/>
                </a:solidFill>
                <a:effectLst/>
                <a:uLnTx/>
                <a:uFillTx/>
                <a:latin typeface="Cambria" panose="02040503050406030204" pitchFamily="18" charset="0"/>
                <a:ea typeface="Cambria" panose="02040503050406030204" pitchFamily="18" charset="0"/>
                <a:cs typeface="+mj-cs"/>
              </a:rPr>
              <a:t>Equity – Mid &amp; Small Cap PMS</a:t>
            </a:r>
          </a:p>
          <a:p>
            <a:pPr marL="0" marR="0" lvl="0" indent="0" algn="l" defTabSz="914400" rtl="0" eaLnBrk="1" fontAlgn="auto" latinLnBrk="0" hangingPunct="1">
              <a:lnSpc>
                <a:spcPct val="90000"/>
              </a:lnSpc>
              <a:spcBef>
                <a:spcPct val="0"/>
              </a:spcBef>
              <a:spcAft>
                <a:spcPts val="0"/>
              </a:spcAft>
              <a:buClrTx/>
              <a:buSzTx/>
              <a:buFontTx/>
              <a:buNone/>
              <a:tabLst/>
              <a:defRPr/>
            </a:pPr>
            <a:r>
              <a:rPr kumimoji="0" lang="en-US" sz="2800" b="1" i="0" u="none" strike="noStrike" kern="1200" cap="none" spc="0" normalizeH="0" baseline="0" noProof="0" dirty="0">
                <a:ln>
                  <a:noFill/>
                </a:ln>
                <a:solidFill>
                  <a:prstClr val="white"/>
                </a:solidFill>
                <a:effectLst/>
                <a:uLnTx/>
                <a:uFillTx/>
                <a:latin typeface="Cambria" panose="02040503050406030204" pitchFamily="18" charset="0"/>
                <a:ea typeface="Cambria" panose="02040503050406030204" pitchFamily="18" charset="0"/>
                <a:cs typeface="+mj-cs"/>
              </a:rPr>
              <a:t>Carnelian Shift Strategy</a:t>
            </a:r>
          </a:p>
        </p:txBody>
      </p:sp>
      <p:sp>
        <p:nvSpPr>
          <p:cNvPr id="22" name="Rectangle 21"/>
          <p:cNvSpPr/>
          <p:nvPr/>
        </p:nvSpPr>
        <p:spPr>
          <a:xfrm>
            <a:off x="0" y="6613807"/>
            <a:ext cx="12192000" cy="235963"/>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aphicFrame>
        <p:nvGraphicFramePr>
          <p:cNvPr id="2" name="Table 2">
            <a:extLst>
              <a:ext uri="{FF2B5EF4-FFF2-40B4-BE49-F238E27FC236}">
                <a16:creationId xmlns:a16="http://schemas.microsoft.com/office/drawing/2014/main" id="{A0E88391-4530-5B8D-6918-E006259714FE}"/>
              </a:ext>
            </a:extLst>
          </p:cNvPr>
          <p:cNvGraphicFramePr>
            <a:graphicFrameLocks noGrp="1"/>
          </p:cNvGraphicFramePr>
          <p:nvPr>
            <p:extLst>
              <p:ext uri="{D42A27DB-BD31-4B8C-83A1-F6EECF244321}">
                <p14:modId xmlns:p14="http://schemas.microsoft.com/office/powerpoint/2010/main" val="4150162392"/>
              </p:ext>
            </p:extLst>
          </p:nvPr>
        </p:nvGraphicFramePr>
        <p:xfrm>
          <a:off x="165475" y="3511168"/>
          <a:ext cx="4022212" cy="1554480"/>
        </p:xfrm>
        <a:graphic>
          <a:graphicData uri="http://schemas.openxmlformats.org/drawingml/2006/table">
            <a:tbl>
              <a:tblPr firstRow="1" bandRow="1">
                <a:tableStyleId>{073A0DAA-6AF3-43AB-8588-CEC1D06C72B9}</a:tableStyleId>
              </a:tblPr>
              <a:tblGrid>
                <a:gridCol w="1230913">
                  <a:extLst>
                    <a:ext uri="{9D8B030D-6E8A-4147-A177-3AD203B41FA5}">
                      <a16:colId xmlns:a16="http://schemas.microsoft.com/office/drawing/2014/main" val="979919291"/>
                    </a:ext>
                  </a:extLst>
                </a:gridCol>
                <a:gridCol w="2791299">
                  <a:extLst>
                    <a:ext uri="{9D8B030D-6E8A-4147-A177-3AD203B41FA5}">
                      <a16:colId xmlns:a16="http://schemas.microsoft.com/office/drawing/2014/main" val="2728041260"/>
                    </a:ext>
                  </a:extLst>
                </a:gridCol>
              </a:tblGrid>
              <a:tr h="119047">
                <a:tc>
                  <a:txBody>
                    <a:bodyPr/>
                    <a:lstStyle/>
                    <a:p>
                      <a:r>
                        <a:rPr lang="en-US" sz="1100">
                          <a:latin typeface="Cambria" panose="02040503050406030204" pitchFamily="18" charset="0"/>
                          <a:ea typeface="Cambria" panose="02040503050406030204" pitchFamily="18" charset="0"/>
                        </a:rPr>
                        <a:t>Particulars</a:t>
                      </a:r>
                      <a:endParaRPr lang="en-IN" sz="1100">
                        <a:latin typeface="Cambria" panose="02040503050406030204" pitchFamily="18" charset="0"/>
                        <a:ea typeface="Cambria" panose="02040503050406030204" pitchFamily="18" charset="0"/>
                      </a:endParaRPr>
                    </a:p>
                  </a:txBody>
                  <a:tcPr anchor="ctr"/>
                </a:tc>
                <a:tc>
                  <a:txBody>
                    <a:bodyPr/>
                    <a:lstStyle/>
                    <a:p>
                      <a:pPr algn="ctr"/>
                      <a:r>
                        <a:rPr lang="en-US" sz="1100">
                          <a:latin typeface="Cambria" panose="02040503050406030204" pitchFamily="18" charset="0"/>
                          <a:ea typeface="Cambria" panose="02040503050406030204" pitchFamily="18" charset="0"/>
                        </a:rPr>
                        <a:t>Details</a:t>
                      </a:r>
                      <a:endParaRPr lang="en-IN" sz="1100">
                        <a:latin typeface="Cambria" panose="02040503050406030204" pitchFamily="18" charset="0"/>
                        <a:ea typeface="Cambria" panose="02040503050406030204" pitchFamily="18" charset="0"/>
                      </a:endParaRPr>
                    </a:p>
                  </a:txBody>
                  <a:tcPr anchor="ctr"/>
                </a:tc>
                <a:extLst>
                  <a:ext uri="{0D108BD9-81ED-4DB2-BD59-A6C34878D82A}">
                    <a16:rowId xmlns:a16="http://schemas.microsoft.com/office/drawing/2014/main" val="2509566197"/>
                  </a:ext>
                </a:extLst>
              </a:tr>
              <a:tr h="119047">
                <a:tc>
                  <a:txBody>
                    <a:bodyPr/>
                    <a:lstStyle/>
                    <a:p>
                      <a:r>
                        <a:rPr lang="en-IN" sz="1100" b="1">
                          <a:latin typeface="Cambria" panose="02040503050406030204" pitchFamily="18" charset="0"/>
                          <a:ea typeface="Cambria" panose="02040503050406030204" pitchFamily="18" charset="0"/>
                        </a:rPr>
                        <a:t>AUM</a:t>
                      </a:r>
                    </a:p>
                  </a:txBody>
                  <a:tcPr anchor="ctr"/>
                </a:tc>
                <a:tc>
                  <a:txBody>
                    <a:bodyPr/>
                    <a:lstStyle/>
                    <a:p>
                      <a:pPr algn="ctr"/>
                      <a:r>
                        <a:rPr lang="en-IN" sz="1100" b="0" dirty="0">
                          <a:solidFill>
                            <a:schemeClr val="tx1"/>
                          </a:solidFill>
                          <a:latin typeface="Cambria" panose="02040503050406030204" pitchFamily="18" charset="0"/>
                          <a:ea typeface="Cambria" panose="02040503050406030204" pitchFamily="18" charset="0"/>
                        </a:rPr>
                        <a:t>~ 5,900 Cr.</a:t>
                      </a:r>
                    </a:p>
                  </a:txBody>
                  <a:tcPr anchor="ctr">
                    <a:solidFill>
                      <a:srgbClr val="CBCBCB"/>
                    </a:solidFill>
                  </a:tcPr>
                </a:tc>
                <a:extLst>
                  <a:ext uri="{0D108BD9-81ED-4DB2-BD59-A6C34878D82A}">
                    <a16:rowId xmlns:a16="http://schemas.microsoft.com/office/drawing/2014/main" val="3085341055"/>
                  </a:ext>
                </a:extLst>
              </a:tr>
              <a:tr h="119047">
                <a:tc>
                  <a:txBody>
                    <a:bodyPr/>
                    <a:lstStyle/>
                    <a:p>
                      <a:r>
                        <a:rPr lang="en-IN" sz="1100" b="1">
                          <a:latin typeface="Cambria" panose="02040503050406030204" pitchFamily="18" charset="0"/>
                          <a:ea typeface="Cambria" panose="02040503050406030204" pitchFamily="18" charset="0"/>
                        </a:rPr>
                        <a:t>Fund Manager</a:t>
                      </a:r>
                    </a:p>
                  </a:txBody>
                  <a:tcPr anchor="ctr"/>
                </a:tc>
                <a:tc>
                  <a:txBody>
                    <a:bodyPr/>
                    <a:lstStyle/>
                    <a:p>
                      <a:pPr algn="ctr"/>
                      <a:r>
                        <a:rPr lang="en-US" sz="1100">
                          <a:latin typeface="Cambria" panose="02040503050406030204" pitchFamily="18" charset="0"/>
                          <a:ea typeface="Cambria" panose="02040503050406030204" pitchFamily="18" charset="0"/>
                        </a:rPr>
                        <a:t>Manoj Bahety</a:t>
                      </a:r>
                    </a:p>
                  </a:txBody>
                  <a:tcPr anchor="ctr"/>
                </a:tc>
                <a:extLst>
                  <a:ext uri="{0D108BD9-81ED-4DB2-BD59-A6C34878D82A}">
                    <a16:rowId xmlns:a16="http://schemas.microsoft.com/office/drawing/2014/main" val="4053942507"/>
                  </a:ext>
                </a:extLst>
              </a:tr>
              <a:tr h="119047">
                <a:tc>
                  <a:txBody>
                    <a:bodyPr/>
                    <a:lstStyle/>
                    <a:p>
                      <a:r>
                        <a:rPr lang="en-IN" sz="1100" b="1">
                          <a:latin typeface="Cambria" panose="02040503050406030204" pitchFamily="18" charset="0"/>
                          <a:ea typeface="Cambria" panose="02040503050406030204" pitchFamily="18" charset="0"/>
                        </a:rPr>
                        <a:t>No. of stocks</a:t>
                      </a:r>
                    </a:p>
                  </a:txBody>
                  <a:tcPr anchor="ctr"/>
                </a:tc>
                <a:tc>
                  <a:txBody>
                    <a:bodyPr/>
                    <a:lstStyle/>
                    <a:p>
                      <a:pPr algn="ctr"/>
                      <a:r>
                        <a:rPr lang="en-US" sz="1100" dirty="0">
                          <a:latin typeface="Cambria" panose="02040503050406030204" pitchFamily="18" charset="0"/>
                          <a:ea typeface="Cambria" panose="02040503050406030204" pitchFamily="18" charset="0"/>
                        </a:rPr>
                        <a:t>25-30</a:t>
                      </a:r>
                    </a:p>
                  </a:txBody>
                  <a:tcPr anchor="ctr"/>
                </a:tc>
                <a:extLst>
                  <a:ext uri="{0D108BD9-81ED-4DB2-BD59-A6C34878D82A}">
                    <a16:rowId xmlns:a16="http://schemas.microsoft.com/office/drawing/2014/main" val="105553421"/>
                  </a:ext>
                </a:extLst>
              </a:tr>
              <a:tr h="119047">
                <a:tc>
                  <a:txBody>
                    <a:bodyPr/>
                    <a:lstStyle/>
                    <a:p>
                      <a:r>
                        <a:rPr lang="en-IN" sz="1100" b="1">
                          <a:latin typeface="Cambria" panose="02040503050406030204" pitchFamily="18" charset="0"/>
                          <a:ea typeface="Cambria" panose="02040503050406030204" pitchFamily="18" charset="0"/>
                        </a:rPr>
                        <a:t>Inception Date</a:t>
                      </a:r>
                    </a:p>
                  </a:txBody>
                  <a:tcPr anchor="ctr"/>
                </a:tc>
                <a:tc>
                  <a:txBody>
                    <a:bodyPr/>
                    <a:lstStyle/>
                    <a:p>
                      <a:pPr algn="ctr"/>
                      <a:r>
                        <a:rPr lang="en-IN" sz="1100">
                          <a:latin typeface="Cambria" panose="02040503050406030204" pitchFamily="18" charset="0"/>
                          <a:ea typeface="Cambria" panose="02040503050406030204" pitchFamily="18" charset="0"/>
                        </a:rPr>
                        <a:t>6</a:t>
                      </a:r>
                      <a:r>
                        <a:rPr lang="en-IN" sz="1100" baseline="30000">
                          <a:latin typeface="Cambria" panose="02040503050406030204" pitchFamily="18" charset="0"/>
                          <a:ea typeface="Cambria" panose="02040503050406030204" pitchFamily="18" charset="0"/>
                        </a:rPr>
                        <a:t>st</a:t>
                      </a:r>
                      <a:r>
                        <a:rPr lang="en-IN" sz="1100">
                          <a:latin typeface="Cambria" panose="02040503050406030204" pitchFamily="18" charset="0"/>
                          <a:ea typeface="Cambria" panose="02040503050406030204" pitchFamily="18" charset="0"/>
                        </a:rPr>
                        <a:t> October 2020</a:t>
                      </a:r>
                    </a:p>
                  </a:txBody>
                  <a:tcPr anchor="ctr"/>
                </a:tc>
                <a:extLst>
                  <a:ext uri="{0D108BD9-81ED-4DB2-BD59-A6C34878D82A}">
                    <a16:rowId xmlns:a16="http://schemas.microsoft.com/office/drawing/2014/main" val="595497186"/>
                  </a:ext>
                </a:extLst>
              </a:tr>
              <a:tr h="119047">
                <a:tc>
                  <a:txBody>
                    <a:bodyPr/>
                    <a:lstStyle/>
                    <a:p>
                      <a:r>
                        <a:rPr lang="en-IN" sz="1100" b="1">
                          <a:latin typeface="Cambria" panose="02040503050406030204" pitchFamily="18" charset="0"/>
                          <a:ea typeface="Cambria" panose="02040503050406030204" pitchFamily="18" charset="0"/>
                        </a:rPr>
                        <a:t>Exit Load</a:t>
                      </a:r>
                    </a:p>
                  </a:txBody>
                  <a:tcPr anchor="ctr"/>
                </a:tc>
                <a:tc>
                  <a:txBody>
                    <a:bodyPr/>
                    <a:lstStyle/>
                    <a:p>
                      <a:pPr algn="ctr"/>
                      <a:r>
                        <a:rPr lang="en-US" sz="1100" dirty="0">
                          <a:latin typeface="Cambria" panose="02040503050406030204" pitchFamily="18" charset="0"/>
                          <a:ea typeface="Cambria" panose="02040503050406030204" pitchFamily="18" charset="0"/>
                        </a:rPr>
                        <a:t>0-12 Months-1</a:t>
                      </a:r>
                      <a:r>
                        <a:rPr lang="en-IN" sz="1100" dirty="0">
                          <a:latin typeface="Cambria" panose="02040503050406030204" pitchFamily="18" charset="0"/>
                          <a:ea typeface="Cambria" panose="02040503050406030204" pitchFamily="18" charset="0"/>
                        </a:rPr>
                        <a:t>%, Nil thereafter </a:t>
                      </a:r>
                    </a:p>
                  </a:txBody>
                  <a:tcPr anchor="ctr"/>
                </a:tc>
                <a:extLst>
                  <a:ext uri="{0D108BD9-81ED-4DB2-BD59-A6C34878D82A}">
                    <a16:rowId xmlns:a16="http://schemas.microsoft.com/office/drawing/2014/main" val="1990558997"/>
                  </a:ext>
                </a:extLst>
              </a:tr>
            </a:tbl>
          </a:graphicData>
        </a:graphic>
      </p:graphicFrame>
      <p:graphicFrame>
        <p:nvGraphicFramePr>
          <p:cNvPr id="7" name="Table 8">
            <a:extLst>
              <a:ext uri="{FF2B5EF4-FFF2-40B4-BE49-F238E27FC236}">
                <a16:creationId xmlns:a16="http://schemas.microsoft.com/office/drawing/2014/main" id="{0EC37C96-EDEE-F100-CFDF-A2F8C83D1CA0}"/>
              </a:ext>
            </a:extLst>
          </p:cNvPr>
          <p:cNvGraphicFramePr>
            <a:graphicFrameLocks noGrp="1"/>
          </p:cNvGraphicFramePr>
          <p:nvPr/>
        </p:nvGraphicFramePr>
        <p:xfrm>
          <a:off x="9157251" y="4378433"/>
          <a:ext cx="2902228" cy="1156028"/>
        </p:xfrm>
        <a:graphic>
          <a:graphicData uri="http://schemas.openxmlformats.org/drawingml/2006/table">
            <a:tbl>
              <a:tblPr firstRow="1" bandRow="1">
                <a:tableStyleId>{073A0DAA-6AF3-43AB-8588-CEC1D06C72B9}</a:tableStyleId>
              </a:tblPr>
              <a:tblGrid>
                <a:gridCol w="725557">
                  <a:extLst>
                    <a:ext uri="{9D8B030D-6E8A-4147-A177-3AD203B41FA5}">
                      <a16:colId xmlns:a16="http://schemas.microsoft.com/office/drawing/2014/main" val="3655427531"/>
                    </a:ext>
                  </a:extLst>
                </a:gridCol>
                <a:gridCol w="725557">
                  <a:extLst>
                    <a:ext uri="{9D8B030D-6E8A-4147-A177-3AD203B41FA5}">
                      <a16:colId xmlns:a16="http://schemas.microsoft.com/office/drawing/2014/main" val="1999429750"/>
                    </a:ext>
                  </a:extLst>
                </a:gridCol>
                <a:gridCol w="725557">
                  <a:extLst>
                    <a:ext uri="{9D8B030D-6E8A-4147-A177-3AD203B41FA5}">
                      <a16:colId xmlns:a16="http://schemas.microsoft.com/office/drawing/2014/main" val="3368884891"/>
                    </a:ext>
                  </a:extLst>
                </a:gridCol>
                <a:gridCol w="725557">
                  <a:extLst>
                    <a:ext uri="{9D8B030D-6E8A-4147-A177-3AD203B41FA5}">
                      <a16:colId xmlns:a16="http://schemas.microsoft.com/office/drawing/2014/main" val="1303467648"/>
                    </a:ext>
                  </a:extLst>
                </a:gridCol>
              </a:tblGrid>
              <a:tr h="217646">
                <a:tc gridSpan="4">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IN" sz="1100" b="1" i="0" u="none" strike="noStrike">
                          <a:solidFill>
                            <a:schemeClr val="bg1"/>
                          </a:solidFill>
                          <a:effectLst/>
                          <a:latin typeface="Cambria" panose="02040503050406030204" pitchFamily="18" charset="0"/>
                          <a:ea typeface="Cambria" panose="02040503050406030204" pitchFamily="18" charset="0"/>
                        </a:rPr>
                        <a:t>Fee</a:t>
                      </a:r>
                      <a:r>
                        <a:rPr lang="en-IN" sz="1100" b="1" i="0" u="none" strike="noStrike" baseline="0">
                          <a:solidFill>
                            <a:schemeClr val="bg1"/>
                          </a:solidFill>
                          <a:effectLst/>
                          <a:latin typeface="Cambria" panose="02040503050406030204" pitchFamily="18" charset="0"/>
                          <a:ea typeface="Cambria" panose="02040503050406030204" pitchFamily="18" charset="0"/>
                        </a:rPr>
                        <a:t> Structure</a:t>
                      </a:r>
                      <a:endParaRPr lang="en-IN" sz="1100" b="1" i="0" u="none" strike="noStrike">
                        <a:solidFill>
                          <a:schemeClr val="bg1"/>
                        </a:solidFill>
                        <a:effectLst/>
                        <a:latin typeface="Cambria" panose="02040503050406030204" pitchFamily="18" charset="0"/>
                        <a:ea typeface="Cambria" panose="02040503050406030204" pitchFamily="18" charset="0"/>
                      </a:endParaRPr>
                    </a:p>
                  </a:txBody>
                  <a:tcPr anchor="ctr"/>
                </a:tc>
                <a:tc hMerge="1">
                  <a:txBody>
                    <a:bodyPr/>
                    <a:lstStyle/>
                    <a:p>
                      <a:pPr algn="ctr" fontAlgn="ctr"/>
                      <a:endParaRPr lang="en-IN" sz="1200" b="1" i="0" u="none" strike="noStrike">
                        <a:solidFill>
                          <a:schemeClr val="bg1"/>
                        </a:solidFill>
                        <a:effectLst/>
                        <a:latin typeface="Cambria" panose="02040503050406030204" pitchFamily="18" charset="0"/>
                        <a:ea typeface="Cambria" panose="02040503050406030204" pitchFamily="18" charset="0"/>
                      </a:endParaRPr>
                    </a:p>
                  </a:txBody>
                  <a:tcPr marL="9525" marR="9525" marT="9525" marB="0" anchor="ctr"/>
                </a:tc>
                <a:tc hMerge="1">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IN" sz="1200" b="1" i="0" u="none" strike="noStrike">
                        <a:solidFill>
                          <a:schemeClr val="bg1"/>
                        </a:solidFill>
                        <a:effectLst/>
                        <a:latin typeface="Cambria" panose="02040503050406030204" pitchFamily="18" charset="0"/>
                        <a:ea typeface="Cambria" panose="02040503050406030204" pitchFamily="18" charset="0"/>
                      </a:endParaRPr>
                    </a:p>
                  </a:txBody>
                  <a:tcPr anchor="ctr"/>
                </a:tc>
                <a:tc hMerge="1">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IN" sz="1200" b="1" i="0" u="none" strike="noStrike">
                        <a:solidFill>
                          <a:schemeClr val="bg1"/>
                        </a:solidFill>
                        <a:effectLst/>
                        <a:latin typeface="Cambria" panose="02040503050406030204" pitchFamily="18" charset="0"/>
                        <a:ea typeface="Cambria" panose="02040503050406030204" pitchFamily="18" charset="0"/>
                      </a:endParaRPr>
                    </a:p>
                  </a:txBody>
                  <a:tcPr anchor="ctr"/>
                </a:tc>
                <a:extLst>
                  <a:ext uri="{0D108BD9-81ED-4DB2-BD59-A6C34878D82A}">
                    <a16:rowId xmlns:a16="http://schemas.microsoft.com/office/drawing/2014/main" val="3419815612"/>
                  </a:ext>
                </a:extLst>
              </a:tr>
              <a:tr h="224237">
                <a:tc>
                  <a:txBody>
                    <a:bodyPr/>
                    <a:lstStyle/>
                    <a:p>
                      <a:pPr algn="ctr" fontAlgn="b"/>
                      <a:endParaRPr lang="en-IN" sz="1100" b="1" i="0" u="none" strike="noStrike">
                        <a:solidFill>
                          <a:schemeClr val="tx1"/>
                        </a:solidFill>
                        <a:effectLst/>
                        <a:latin typeface="Cambria" panose="02040503050406030204" pitchFamily="18" charset="0"/>
                        <a:ea typeface="Cambria" panose="02040503050406030204" pitchFamily="18" charset="0"/>
                      </a:endParaRPr>
                    </a:p>
                  </a:txBody>
                  <a:tcPr marL="9525" marR="9525" marT="9525" marB="0" anchor="ctr"/>
                </a:tc>
                <a:tc>
                  <a:txBody>
                    <a:bodyPr/>
                    <a:lstStyle/>
                    <a:p>
                      <a:pPr algn="ctr" fontAlgn="ctr"/>
                      <a:r>
                        <a:rPr lang="en-IN" sz="1100" b="1" i="0" u="none" strike="noStrike">
                          <a:solidFill>
                            <a:schemeClr val="tx1"/>
                          </a:solidFill>
                          <a:effectLst/>
                          <a:latin typeface="Cambria" panose="02040503050406030204" pitchFamily="18" charset="0"/>
                          <a:ea typeface="Cambria" panose="02040503050406030204" pitchFamily="18" charset="0"/>
                        </a:rPr>
                        <a:t>Fixed</a:t>
                      </a:r>
                    </a:p>
                  </a:txBody>
                  <a:tcPr marL="9525" marR="9525" marT="9525" marB="0" anchor="ctr"/>
                </a:tc>
                <a:tc>
                  <a:txBody>
                    <a:bodyPr/>
                    <a:lstStyle/>
                    <a:p>
                      <a:pPr algn="ctr" fontAlgn="ctr"/>
                      <a:r>
                        <a:rPr lang="en-IN" sz="1100" b="1" i="0" u="none" strike="noStrike">
                          <a:solidFill>
                            <a:schemeClr val="tx1"/>
                          </a:solidFill>
                          <a:effectLst/>
                          <a:latin typeface="Cambria" panose="02040503050406030204" pitchFamily="18" charset="0"/>
                          <a:ea typeface="Cambria" panose="02040503050406030204" pitchFamily="18" charset="0"/>
                        </a:rPr>
                        <a:t>Hurdle</a:t>
                      </a:r>
                    </a:p>
                  </a:txBody>
                  <a:tcPr marL="9525" marR="9525" marT="9525" marB="0" anchor="ctr"/>
                </a:tc>
                <a:tc>
                  <a:txBody>
                    <a:bodyPr/>
                    <a:lstStyle/>
                    <a:p>
                      <a:pPr algn="ctr" fontAlgn="ctr"/>
                      <a:r>
                        <a:rPr lang="en-IN" sz="1100" b="1" i="0" u="none" strike="noStrike">
                          <a:solidFill>
                            <a:schemeClr val="tx1"/>
                          </a:solidFill>
                          <a:effectLst/>
                          <a:latin typeface="Cambria" panose="02040503050406030204" pitchFamily="18" charset="0"/>
                          <a:ea typeface="Cambria" panose="02040503050406030204" pitchFamily="18" charset="0"/>
                        </a:rPr>
                        <a:t>Perf. fees</a:t>
                      </a:r>
                    </a:p>
                  </a:txBody>
                  <a:tcPr marL="9525" marR="9525" marT="9525" marB="0" anchor="ctr"/>
                </a:tc>
                <a:extLst>
                  <a:ext uri="{0D108BD9-81ED-4DB2-BD59-A6C34878D82A}">
                    <a16:rowId xmlns:a16="http://schemas.microsoft.com/office/drawing/2014/main" val="1593328609"/>
                  </a:ext>
                </a:extLst>
              </a:tr>
              <a:tr h="224237">
                <a:tc>
                  <a:txBody>
                    <a:bodyPr/>
                    <a:lstStyle/>
                    <a:p>
                      <a:pPr algn="ctr" fontAlgn="b"/>
                      <a:r>
                        <a:rPr lang="en-IN" sz="1100" b="1" i="0" u="none" strike="noStrike">
                          <a:solidFill>
                            <a:schemeClr val="tx1"/>
                          </a:solidFill>
                          <a:effectLst/>
                          <a:latin typeface="Cambria" panose="02040503050406030204" pitchFamily="18" charset="0"/>
                          <a:ea typeface="Cambria" panose="02040503050406030204" pitchFamily="18" charset="0"/>
                        </a:rPr>
                        <a:t>Fixed</a:t>
                      </a:r>
                    </a:p>
                  </a:txBody>
                  <a:tcPr marL="9525" marR="9525" marT="9525" marB="0" anchor="ctr"/>
                </a:tc>
                <a:tc>
                  <a:txBody>
                    <a:bodyPr/>
                    <a:lstStyle/>
                    <a:p>
                      <a:pPr algn="ctr" fontAlgn="ctr"/>
                      <a:r>
                        <a:rPr lang="en-IN" sz="1100" b="0" i="0" u="none" strike="noStrike">
                          <a:solidFill>
                            <a:schemeClr val="tx1"/>
                          </a:solidFill>
                          <a:effectLst/>
                          <a:latin typeface="Cambria" panose="02040503050406030204" pitchFamily="18" charset="0"/>
                          <a:ea typeface="Cambria" panose="02040503050406030204" pitchFamily="18" charset="0"/>
                        </a:rPr>
                        <a:t>2.50%</a:t>
                      </a:r>
                    </a:p>
                  </a:txBody>
                  <a:tcPr marL="9525" marR="9525" marT="9525" marB="0" anchor="ctr"/>
                </a:tc>
                <a:tc>
                  <a:txBody>
                    <a:bodyPr/>
                    <a:lstStyle/>
                    <a:p>
                      <a:pPr algn="ctr" fontAlgn="ctr"/>
                      <a:r>
                        <a:rPr lang="en-IN" sz="1100" b="0" i="0" u="none" strike="noStrike">
                          <a:solidFill>
                            <a:schemeClr val="tx1"/>
                          </a:solidFill>
                          <a:effectLst/>
                          <a:latin typeface="Cambria" panose="02040503050406030204" pitchFamily="18" charset="0"/>
                          <a:ea typeface="Cambria" panose="02040503050406030204" pitchFamily="18" charset="0"/>
                        </a:rPr>
                        <a:t>-</a:t>
                      </a:r>
                    </a:p>
                  </a:txBody>
                  <a:tcPr marL="9525" marR="9525" marT="9525" marB="0" anchor="ctr"/>
                </a:tc>
                <a:tc>
                  <a:txBody>
                    <a:bodyPr/>
                    <a:lstStyle/>
                    <a:p>
                      <a:pPr algn="ctr" fontAlgn="ctr"/>
                      <a:r>
                        <a:rPr lang="en-IN" sz="1100" b="0" i="0" u="none" strike="noStrike">
                          <a:solidFill>
                            <a:schemeClr val="tx1"/>
                          </a:solidFill>
                          <a:effectLst/>
                          <a:latin typeface="Cambria" panose="02040503050406030204" pitchFamily="18" charset="0"/>
                          <a:ea typeface="Cambria" panose="02040503050406030204" pitchFamily="18" charset="0"/>
                        </a:rPr>
                        <a:t>-</a:t>
                      </a:r>
                    </a:p>
                  </a:txBody>
                  <a:tcPr marL="9525" marR="9525" marT="9525" marB="0" anchor="ctr"/>
                </a:tc>
                <a:extLst>
                  <a:ext uri="{0D108BD9-81ED-4DB2-BD59-A6C34878D82A}">
                    <a16:rowId xmlns:a16="http://schemas.microsoft.com/office/drawing/2014/main" val="2673773209"/>
                  </a:ext>
                </a:extLst>
              </a:tr>
              <a:tr h="224237">
                <a:tc>
                  <a:txBody>
                    <a:bodyPr/>
                    <a:lstStyle/>
                    <a:p>
                      <a:pPr algn="ctr" fontAlgn="b"/>
                      <a:r>
                        <a:rPr lang="en-IN" sz="1100" b="1" i="0" u="none" strike="noStrike">
                          <a:solidFill>
                            <a:schemeClr val="tx1"/>
                          </a:solidFill>
                          <a:effectLst/>
                          <a:latin typeface="Cambria" panose="02040503050406030204" pitchFamily="18" charset="0"/>
                          <a:ea typeface="Cambria" panose="02040503050406030204" pitchFamily="18" charset="0"/>
                        </a:rPr>
                        <a:t>Hybrid</a:t>
                      </a:r>
                    </a:p>
                  </a:txBody>
                  <a:tcPr marL="9525" marR="9525" marT="9525" marB="0" anchor="ctr"/>
                </a:tc>
                <a:tc>
                  <a:txBody>
                    <a:bodyPr/>
                    <a:lstStyle/>
                    <a:p>
                      <a:pPr algn="ctr" fontAlgn="ctr"/>
                      <a:r>
                        <a:rPr lang="en-IN" sz="1100" b="0" i="0" u="none" strike="noStrike">
                          <a:solidFill>
                            <a:schemeClr val="tx1"/>
                          </a:solidFill>
                          <a:effectLst/>
                          <a:latin typeface="Cambria" panose="02040503050406030204" pitchFamily="18" charset="0"/>
                          <a:ea typeface="Cambria" panose="02040503050406030204" pitchFamily="18" charset="0"/>
                        </a:rPr>
                        <a:t>1.50%</a:t>
                      </a:r>
                    </a:p>
                  </a:txBody>
                  <a:tcPr marL="9525" marR="9525" marT="9525" marB="0" anchor="ctr"/>
                </a:tc>
                <a:tc>
                  <a:txBody>
                    <a:bodyPr/>
                    <a:lstStyle/>
                    <a:p>
                      <a:pPr algn="ctr" fontAlgn="ctr"/>
                      <a:r>
                        <a:rPr lang="en-IN" sz="1100" b="0" i="0" u="none" strike="noStrike">
                          <a:solidFill>
                            <a:schemeClr val="tx1"/>
                          </a:solidFill>
                          <a:effectLst/>
                          <a:latin typeface="Cambria" panose="02040503050406030204" pitchFamily="18" charset="0"/>
                          <a:ea typeface="Cambria" panose="02040503050406030204" pitchFamily="18" charset="0"/>
                        </a:rPr>
                        <a:t>8%</a:t>
                      </a:r>
                    </a:p>
                  </a:txBody>
                  <a:tcPr marL="9525" marR="9525" marT="9525" marB="0" anchor="ctr"/>
                </a:tc>
                <a:tc>
                  <a:txBody>
                    <a:bodyPr/>
                    <a:lstStyle/>
                    <a:p>
                      <a:pPr algn="ctr" fontAlgn="ctr"/>
                      <a:r>
                        <a:rPr lang="en-IN" sz="1100" b="0" i="0" u="none" strike="noStrike">
                          <a:solidFill>
                            <a:schemeClr val="tx1"/>
                          </a:solidFill>
                          <a:effectLst/>
                          <a:latin typeface="Cambria" panose="02040503050406030204" pitchFamily="18" charset="0"/>
                          <a:ea typeface="Cambria" panose="02040503050406030204" pitchFamily="18" charset="0"/>
                        </a:rPr>
                        <a:t>15%</a:t>
                      </a:r>
                    </a:p>
                  </a:txBody>
                  <a:tcPr marL="9525" marR="9525" marT="9525" marB="0" anchor="ctr"/>
                </a:tc>
                <a:extLst>
                  <a:ext uri="{0D108BD9-81ED-4DB2-BD59-A6C34878D82A}">
                    <a16:rowId xmlns:a16="http://schemas.microsoft.com/office/drawing/2014/main" val="918766262"/>
                  </a:ext>
                </a:extLst>
              </a:tr>
              <a:tr h="224237">
                <a:tc>
                  <a:txBody>
                    <a:bodyPr/>
                    <a:lstStyle/>
                    <a:p>
                      <a:pPr algn="ctr" fontAlgn="b"/>
                      <a:r>
                        <a:rPr lang="en-IN" sz="1100" b="1" i="0" u="none" strike="noStrike">
                          <a:solidFill>
                            <a:schemeClr val="tx1"/>
                          </a:solidFill>
                          <a:effectLst/>
                          <a:latin typeface="Cambria" panose="02040503050406030204" pitchFamily="18" charset="0"/>
                          <a:ea typeface="Cambria" panose="02040503050406030204" pitchFamily="18" charset="0"/>
                        </a:rPr>
                        <a:t>Variable</a:t>
                      </a:r>
                    </a:p>
                  </a:txBody>
                  <a:tcPr marL="9525" marR="9525" marT="9525" marB="0" anchor="ctr"/>
                </a:tc>
                <a:tc>
                  <a:txBody>
                    <a:bodyPr/>
                    <a:lstStyle/>
                    <a:p>
                      <a:pPr algn="ctr" fontAlgn="ctr"/>
                      <a:r>
                        <a:rPr lang="en-IN" sz="1100" b="0" i="0" u="none" strike="noStrike">
                          <a:solidFill>
                            <a:schemeClr val="tx1"/>
                          </a:solidFill>
                          <a:effectLst/>
                          <a:latin typeface="Cambria" panose="02040503050406030204" pitchFamily="18" charset="0"/>
                          <a:ea typeface="Cambria" panose="02040503050406030204" pitchFamily="18" charset="0"/>
                        </a:rPr>
                        <a:t>-</a:t>
                      </a:r>
                    </a:p>
                  </a:txBody>
                  <a:tcPr marL="9525" marR="9525" marT="9525" marB="0" anchor="ctr"/>
                </a:tc>
                <a:tc>
                  <a:txBody>
                    <a:bodyPr/>
                    <a:lstStyle/>
                    <a:p>
                      <a:pPr algn="ctr" fontAlgn="ctr"/>
                      <a:r>
                        <a:rPr lang="en-IN" sz="1100" b="0" i="0" u="none" strike="noStrike">
                          <a:solidFill>
                            <a:schemeClr val="tx1"/>
                          </a:solidFill>
                          <a:effectLst/>
                          <a:latin typeface="Cambria" panose="02040503050406030204" pitchFamily="18" charset="0"/>
                          <a:ea typeface="Cambria" panose="02040503050406030204" pitchFamily="18" charset="0"/>
                        </a:rPr>
                        <a:t>8%</a:t>
                      </a:r>
                    </a:p>
                  </a:txBody>
                  <a:tcPr marL="9525" marR="9525" marT="9525" marB="0" anchor="ctr"/>
                </a:tc>
                <a:tc>
                  <a:txBody>
                    <a:bodyPr/>
                    <a:lstStyle/>
                    <a:p>
                      <a:pPr algn="ctr" fontAlgn="ctr"/>
                      <a:r>
                        <a:rPr lang="en-IN" sz="1100" b="0" i="0" u="none" strike="noStrike">
                          <a:solidFill>
                            <a:schemeClr val="tx1"/>
                          </a:solidFill>
                          <a:effectLst/>
                          <a:latin typeface="Cambria" panose="02040503050406030204" pitchFamily="18" charset="0"/>
                          <a:ea typeface="Cambria" panose="02040503050406030204" pitchFamily="18" charset="0"/>
                        </a:rPr>
                        <a:t>20%</a:t>
                      </a:r>
                    </a:p>
                  </a:txBody>
                  <a:tcPr marL="9525" marR="9525" marT="9525" marB="0" anchor="ctr"/>
                </a:tc>
                <a:extLst>
                  <a:ext uri="{0D108BD9-81ED-4DB2-BD59-A6C34878D82A}">
                    <a16:rowId xmlns:a16="http://schemas.microsoft.com/office/drawing/2014/main" val="2043602900"/>
                  </a:ext>
                </a:extLst>
              </a:tr>
            </a:tbl>
          </a:graphicData>
        </a:graphic>
      </p:graphicFrame>
      <p:graphicFrame>
        <p:nvGraphicFramePr>
          <p:cNvPr id="8" name="Table 7"/>
          <p:cNvGraphicFramePr>
            <a:graphicFrameLocks noGrp="1"/>
          </p:cNvGraphicFramePr>
          <p:nvPr>
            <p:extLst>
              <p:ext uri="{D42A27DB-BD31-4B8C-83A1-F6EECF244321}">
                <p14:modId xmlns:p14="http://schemas.microsoft.com/office/powerpoint/2010/main" val="385653183"/>
              </p:ext>
            </p:extLst>
          </p:nvPr>
        </p:nvGraphicFramePr>
        <p:xfrm>
          <a:off x="9157252" y="972273"/>
          <a:ext cx="2902228" cy="3126380"/>
        </p:xfrm>
        <a:graphic>
          <a:graphicData uri="http://schemas.openxmlformats.org/drawingml/2006/table">
            <a:tbl>
              <a:tblPr firstRow="1" bandRow="1"/>
              <a:tblGrid>
                <a:gridCol w="2006617">
                  <a:extLst>
                    <a:ext uri="{9D8B030D-6E8A-4147-A177-3AD203B41FA5}">
                      <a16:colId xmlns:a16="http://schemas.microsoft.com/office/drawing/2014/main" val="3797650896"/>
                    </a:ext>
                  </a:extLst>
                </a:gridCol>
                <a:gridCol w="895611">
                  <a:extLst>
                    <a:ext uri="{9D8B030D-6E8A-4147-A177-3AD203B41FA5}">
                      <a16:colId xmlns:a16="http://schemas.microsoft.com/office/drawing/2014/main" val="3919353821"/>
                    </a:ext>
                  </a:extLst>
                </a:gridCol>
              </a:tblGrid>
              <a:tr h="282390">
                <a:tc>
                  <a:txBody>
                    <a:bodyPr/>
                    <a:lstStyle/>
                    <a:p>
                      <a:pPr algn="ctr" rtl="0" fontAlgn="ctr"/>
                      <a:r>
                        <a:rPr lang="en-IN" sz="1300" b="1" i="0" u="none" strike="noStrike">
                          <a:solidFill>
                            <a:srgbClr val="FFFFFF"/>
                          </a:solidFill>
                          <a:effectLst/>
                          <a:latin typeface="Cambria" panose="02040503050406030204" pitchFamily="18" charset="0"/>
                          <a:ea typeface="Cambria" panose="02040503050406030204" pitchFamily="18" charset="0"/>
                        </a:rPr>
                        <a:t>Top Holdings</a:t>
                      </a:r>
                    </a:p>
                  </a:txBody>
                  <a:tcPr marL="72522" marR="8058" marT="8058"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000000"/>
                    </a:solidFill>
                  </a:tcPr>
                </a:tc>
                <a:tc>
                  <a:txBody>
                    <a:bodyPr/>
                    <a:lstStyle/>
                    <a:p>
                      <a:pPr algn="ctr" rtl="0" fontAlgn="ctr"/>
                      <a:r>
                        <a:rPr lang="en-IN" sz="1300" b="1" i="0" u="none" strike="noStrike">
                          <a:solidFill>
                            <a:srgbClr val="FFFFFF"/>
                          </a:solidFill>
                          <a:effectLst/>
                          <a:latin typeface="Cambria" panose="02040503050406030204" pitchFamily="18" charset="0"/>
                          <a:ea typeface="Cambria" panose="02040503050406030204" pitchFamily="18" charset="0"/>
                        </a:rPr>
                        <a:t>Weight %</a:t>
                      </a:r>
                    </a:p>
                  </a:txBody>
                  <a:tcPr marL="72522" marR="8058" marT="8058"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000000"/>
                    </a:solidFill>
                  </a:tcPr>
                </a:tc>
                <a:extLst>
                  <a:ext uri="{0D108BD9-81ED-4DB2-BD59-A6C34878D82A}">
                    <a16:rowId xmlns:a16="http://schemas.microsoft.com/office/drawing/2014/main" val="2294043727"/>
                  </a:ext>
                </a:extLst>
              </a:tr>
              <a:tr h="284399">
                <a:tc>
                  <a:txBody>
                    <a:bodyPr/>
                    <a:lstStyle/>
                    <a:p>
                      <a:pPr algn="ctr" fontAlgn="ctr">
                        <a:buNone/>
                      </a:pPr>
                      <a:r>
                        <a:rPr lang="en-IN" sz="1300" b="0" i="0" u="none" strike="noStrike" dirty="0">
                          <a:solidFill>
                            <a:srgbClr val="000000"/>
                          </a:solidFill>
                          <a:effectLst/>
                          <a:latin typeface="Cambria" panose="02040503050406030204" pitchFamily="18" charset="0"/>
                        </a:rPr>
                        <a:t>Laurus Labs</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905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CBCBCB"/>
                    </a:solidFill>
                  </a:tcPr>
                </a:tc>
                <a:tc>
                  <a:txBody>
                    <a:bodyPr/>
                    <a:lstStyle/>
                    <a:p>
                      <a:pPr algn="ctr" fontAlgn="ctr">
                        <a:buNone/>
                      </a:pPr>
                      <a:r>
                        <a:rPr lang="en-IN" sz="1300" b="0" i="0" u="none" strike="noStrike">
                          <a:solidFill>
                            <a:srgbClr val="000000"/>
                          </a:solidFill>
                          <a:effectLst/>
                          <a:latin typeface="Cambria" panose="02040503050406030204" pitchFamily="18" charset="0"/>
                        </a:rPr>
                        <a:t>8.0%</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905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CBCBCB"/>
                    </a:solidFill>
                  </a:tcPr>
                </a:tc>
                <a:extLst>
                  <a:ext uri="{0D108BD9-81ED-4DB2-BD59-A6C34878D82A}">
                    <a16:rowId xmlns:a16="http://schemas.microsoft.com/office/drawing/2014/main" val="2212477146"/>
                  </a:ext>
                </a:extLst>
              </a:tr>
              <a:tr h="284399">
                <a:tc>
                  <a:txBody>
                    <a:bodyPr/>
                    <a:lstStyle/>
                    <a:p>
                      <a:pPr algn="ctr" fontAlgn="ctr">
                        <a:buNone/>
                      </a:pPr>
                      <a:r>
                        <a:rPr lang="en-IN" sz="1300" b="0" i="0" u="none" strike="noStrike">
                          <a:solidFill>
                            <a:srgbClr val="000000"/>
                          </a:solidFill>
                          <a:effectLst/>
                          <a:latin typeface="Cambria" panose="02040503050406030204" pitchFamily="18" charset="0"/>
                        </a:rPr>
                        <a:t>Biocon</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E7E7E7"/>
                    </a:solidFill>
                  </a:tcPr>
                </a:tc>
                <a:tc>
                  <a:txBody>
                    <a:bodyPr/>
                    <a:lstStyle/>
                    <a:p>
                      <a:pPr algn="ctr" fontAlgn="ctr">
                        <a:buNone/>
                      </a:pPr>
                      <a:r>
                        <a:rPr lang="en-IN" sz="1300" b="0" i="0" u="none" strike="noStrike">
                          <a:solidFill>
                            <a:srgbClr val="000000"/>
                          </a:solidFill>
                          <a:effectLst/>
                          <a:latin typeface="Cambria" panose="02040503050406030204" pitchFamily="18" charset="0"/>
                        </a:rPr>
                        <a:t>7.5%</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E7E7E7"/>
                    </a:solidFill>
                  </a:tcPr>
                </a:tc>
                <a:extLst>
                  <a:ext uri="{0D108BD9-81ED-4DB2-BD59-A6C34878D82A}">
                    <a16:rowId xmlns:a16="http://schemas.microsoft.com/office/drawing/2014/main" val="957282004"/>
                  </a:ext>
                </a:extLst>
              </a:tr>
              <a:tr h="284399">
                <a:tc>
                  <a:txBody>
                    <a:bodyPr/>
                    <a:lstStyle/>
                    <a:p>
                      <a:pPr algn="ctr" fontAlgn="ctr">
                        <a:buNone/>
                      </a:pPr>
                      <a:r>
                        <a:rPr lang="en-IN" sz="1300" b="0" i="0" u="none" strike="noStrike">
                          <a:solidFill>
                            <a:srgbClr val="000000"/>
                          </a:solidFill>
                          <a:effectLst/>
                          <a:latin typeface="Cambria" panose="02040503050406030204" pitchFamily="18" charset="0"/>
                        </a:rPr>
                        <a:t>Kalpataru Projects</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CBCBCB"/>
                    </a:solidFill>
                  </a:tcPr>
                </a:tc>
                <a:tc>
                  <a:txBody>
                    <a:bodyPr/>
                    <a:lstStyle/>
                    <a:p>
                      <a:pPr algn="ctr" fontAlgn="ctr">
                        <a:buNone/>
                      </a:pPr>
                      <a:r>
                        <a:rPr lang="en-IN" sz="1300" b="0" i="0" u="none" strike="noStrike">
                          <a:solidFill>
                            <a:srgbClr val="000000"/>
                          </a:solidFill>
                          <a:effectLst/>
                          <a:latin typeface="Cambria" panose="02040503050406030204" pitchFamily="18" charset="0"/>
                        </a:rPr>
                        <a:t>5.1%</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CBCBCB"/>
                    </a:solidFill>
                  </a:tcPr>
                </a:tc>
                <a:extLst>
                  <a:ext uri="{0D108BD9-81ED-4DB2-BD59-A6C34878D82A}">
                    <a16:rowId xmlns:a16="http://schemas.microsoft.com/office/drawing/2014/main" val="2667844760"/>
                  </a:ext>
                </a:extLst>
              </a:tr>
              <a:tr h="284399">
                <a:tc>
                  <a:txBody>
                    <a:bodyPr/>
                    <a:lstStyle/>
                    <a:p>
                      <a:pPr algn="ctr" fontAlgn="ctr">
                        <a:buNone/>
                      </a:pPr>
                      <a:r>
                        <a:rPr lang="en-IN" sz="1300" b="0" i="0" u="none" strike="noStrike">
                          <a:solidFill>
                            <a:srgbClr val="000000"/>
                          </a:solidFill>
                          <a:effectLst/>
                          <a:latin typeface="Cambria" panose="02040503050406030204" pitchFamily="18" charset="0"/>
                        </a:rPr>
                        <a:t>BHEL</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E7E7E7"/>
                    </a:solidFill>
                  </a:tcPr>
                </a:tc>
                <a:tc>
                  <a:txBody>
                    <a:bodyPr/>
                    <a:lstStyle/>
                    <a:p>
                      <a:pPr algn="ctr" fontAlgn="ctr">
                        <a:buNone/>
                      </a:pPr>
                      <a:r>
                        <a:rPr lang="en-IN" sz="1300" b="0" i="0" u="none" strike="noStrike">
                          <a:solidFill>
                            <a:srgbClr val="000000"/>
                          </a:solidFill>
                          <a:effectLst/>
                          <a:latin typeface="Cambria" panose="02040503050406030204" pitchFamily="18" charset="0"/>
                        </a:rPr>
                        <a:t>5.0%</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E7E7E7"/>
                    </a:solidFill>
                  </a:tcPr>
                </a:tc>
                <a:extLst>
                  <a:ext uri="{0D108BD9-81ED-4DB2-BD59-A6C34878D82A}">
                    <a16:rowId xmlns:a16="http://schemas.microsoft.com/office/drawing/2014/main" val="4249645551"/>
                  </a:ext>
                </a:extLst>
              </a:tr>
              <a:tr h="284399">
                <a:tc>
                  <a:txBody>
                    <a:bodyPr/>
                    <a:lstStyle/>
                    <a:p>
                      <a:pPr algn="ctr" fontAlgn="ctr">
                        <a:buNone/>
                      </a:pPr>
                      <a:r>
                        <a:rPr lang="en-IN" sz="1300" b="0" i="0" u="none" strike="noStrike">
                          <a:solidFill>
                            <a:srgbClr val="000000"/>
                          </a:solidFill>
                          <a:effectLst/>
                          <a:latin typeface="Cambria" panose="02040503050406030204" pitchFamily="18" charset="0"/>
                        </a:rPr>
                        <a:t>Timken</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CBCBCB"/>
                    </a:solidFill>
                  </a:tcPr>
                </a:tc>
                <a:tc>
                  <a:txBody>
                    <a:bodyPr/>
                    <a:lstStyle/>
                    <a:p>
                      <a:pPr algn="ctr" fontAlgn="ctr">
                        <a:buNone/>
                      </a:pPr>
                      <a:r>
                        <a:rPr lang="en-IN" sz="1300" b="0" i="0" u="none" strike="noStrike">
                          <a:solidFill>
                            <a:srgbClr val="000000"/>
                          </a:solidFill>
                          <a:effectLst/>
                          <a:latin typeface="Cambria" panose="02040503050406030204" pitchFamily="18" charset="0"/>
                        </a:rPr>
                        <a:t>4.0%</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CBCBCB"/>
                    </a:solidFill>
                  </a:tcPr>
                </a:tc>
                <a:extLst>
                  <a:ext uri="{0D108BD9-81ED-4DB2-BD59-A6C34878D82A}">
                    <a16:rowId xmlns:a16="http://schemas.microsoft.com/office/drawing/2014/main" val="2248386842"/>
                  </a:ext>
                </a:extLst>
              </a:tr>
              <a:tr h="284399">
                <a:tc>
                  <a:txBody>
                    <a:bodyPr/>
                    <a:lstStyle/>
                    <a:p>
                      <a:pPr algn="ctr" fontAlgn="ctr">
                        <a:buNone/>
                      </a:pPr>
                      <a:r>
                        <a:rPr lang="en-IN" sz="1300" b="0" i="0" u="none" strike="noStrike">
                          <a:solidFill>
                            <a:srgbClr val="000000"/>
                          </a:solidFill>
                          <a:effectLst/>
                          <a:latin typeface="Cambria" panose="02040503050406030204" pitchFamily="18" charset="0"/>
                        </a:rPr>
                        <a:t>Larsen &amp; Toubro</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E7E7E7"/>
                    </a:solidFill>
                  </a:tcPr>
                </a:tc>
                <a:tc>
                  <a:txBody>
                    <a:bodyPr/>
                    <a:lstStyle/>
                    <a:p>
                      <a:pPr algn="ctr" fontAlgn="ctr">
                        <a:buNone/>
                      </a:pPr>
                      <a:r>
                        <a:rPr lang="en-IN" sz="1300" b="0" i="0" u="none" strike="noStrike">
                          <a:solidFill>
                            <a:srgbClr val="000000"/>
                          </a:solidFill>
                          <a:effectLst/>
                          <a:latin typeface="Cambria" panose="02040503050406030204" pitchFamily="18" charset="0"/>
                        </a:rPr>
                        <a:t>3.8%</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E7E7E7"/>
                    </a:solidFill>
                  </a:tcPr>
                </a:tc>
                <a:extLst>
                  <a:ext uri="{0D108BD9-81ED-4DB2-BD59-A6C34878D82A}">
                    <a16:rowId xmlns:a16="http://schemas.microsoft.com/office/drawing/2014/main" val="2627106942"/>
                  </a:ext>
                </a:extLst>
              </a:tr>
              <a:tr h="284399">
                <a:tc>
                  <a:txBody>
                    <a:bodyPr/>
                    <a:lstStyle/>
                    <a:p>
                      <a:pPr algn="ctr" fontAlgn="ctr">
                        <a:buNone/>
                      </a:pPr>
                      <a:r>
                        <a:rPr lang="en-IN" sz="1300" b="0" i="0" u="none" strike="noStrike">
                          <a:solidFill>
                            <a:srgbClr val="000000"/>
                          </a:solidFill>
                          <a:effectLst/>
                          <a:latin typeface="Cambria" panose="02040503050406030204" pitchFamily="18" charset="0"/>
                        </a:rPr>
                        <a:t>Kirloskar Pneumatic</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CBCBCB"/>
                    </a:solidFill>
                  </a:tcPr>
                </a:tc>
                <a:tc>
                  <a:txBody>
                    <a:bodyPr/>
                    <a:lstStyle/>
                    <a:p>
                      <a:pPr algn="ctr" fontAlgn="ctr">
                        <a:buNone/>
                      </a:pPr>
                      <a:r>
                        <a:rPr lang="en-IN" sz="1300" b="0" i="0" u="none" strike="noStrike">
                          <a:solidFill>
                            <a:srgbClr val="000000"/>
                          </a:solidFill>
                          <a:effectLst/>
                          <a:latin typeface="Cambria" panose="02040503050406030204" pitchFamily="18" charset="0"/>
                        </a:rPr>
                        <a:t>3.3%</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CBCBCB"/>
                    </a:solidFill>
                  </a:tcPr>
                </a:tc>
                <a:extLst>
                  <a:ext uri="{0D108BD9-81ED-4DB2-BD59-A6C34878D82A}">
                    <a16:rowId xmlns:a16="http://schemas.microsoft.com/office/drawing/2014/main" val="561587989"/>
                  </a:ext>
                </a:extLst>
              </a:tr>
              <a:tr h="284399">
                <a:tc>
                  <a:txBody>
                    <a:bodyPr/>
                    <a:lstStyle/>
                    <a:p>
                      <a:pPr algn="ctr" fontAlgn="ctr">
                        <a:buNone/>
                      </a:pPr>
                      <a:r>
                        <a:rPr lang="en-IN" sz="1300" b="0" i="0" u="none" strike="noStrike">
                          <a:solidFill>
                            <a:srgbClr val="000000"/>
                          </a:solidFill>
                          <a:effectLst/>
                          <a:latin typeface="Cambria" panose="02040503050406030204" pitchFamily="18" charset="0"/>
                        </a:rPr>
                        <a:t>Tata Motors</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E7E7E7"/>
                    </a:solidFill>
                  </a:tcPr>
                </a:tc>
                <a:tc>
                  <a:txBody>
                    <a:bodyPr/>
                    <a:lstStyle/>
                    <a:p>
                      <a:pPr algn="ctr" fontAlgn="ctr">
                        <a:buNone/>
                      </a:pPr>
                      <a:r>
                        <a:rPr lang="en-IN" sz="1300" b="0" i="0" u="none" strike="noStrike">
                          <a:solidFill>
                            <a:srgbClr val="000000"/>
                          </a:solidFill>
                          <a:effectLst/>
                          <a:latin typeface="Cambria" panose="02040503050406030204" pitchFamily="18" charset="0"/>
                        </a:rPr>
                        <a:t>3.2%</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E7E7E7"/>
                    </a:solidFill>
                  </a:tcPr>
                </a:tc>
                <a:extLst>
                  <a:ext uri="{0D108BD9-81ED-4DB2-BD59-A6C34878D82A}">
                    <a16:rowId xmlns:a16="http://schemas.microsoft.com/office/drawing/2014/main" val="3825024627"/>
                  </a:ext>
                </a:extLst>
              </a:tr>
              <a:tr h="284399">
                <a:tc>
                  <a:txBody>
                    <a:bodyPr/>
                    <a:lstStyle/>
                    <a:p>
                      <a:pPr algn="ctr" fontAlgn="ctr">
                        <a:buNone/>
                      </a:pPr>
                      <a:r>
                        <a:rPr lang="en-IN" sz="1300" b="0" i="0" u="none" strike="noStrike">
                          <a:solidFill>
                            <a:srgbClr val="000000"/>
                          </a:solidFill>
                          <a:effectLst/>
                          <a:latin typeface="Cambria" panose="02040503050406030204" pitchFamily="18" charset="0"/>
                        </a:rPr>
                        <a:t>Poly Medicure</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CBCBCB"/>
                    </a:solidFill>
                  </a:tcPr>
                </a:tc>
                <a:tc>
                  <a:txBody>
                    <a:bodyPr/>
                    <a:lstStyle/>
                    <a:p>
                      <a:pPr algn="ctr" fontAlgn="ctr">
                        <a:buNone/>
                      </a:pPr>
                      <a:r>
                        <a:rPr lang="en-IN" sz="1300" b="0" i="0" u="none" strike="noStrike">
                          <a:solidFill>
                            <a:srgbClr val="000000"/>
                          </a:solidFill>
                          <a:effectLst/>
                          <a:latin typeface="Cambria" panose="02040503050406030204" pitchFamily="18" charset="0"/>
                        </a:rPr>
                        <a:t>3.1%</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CBCBCB"/>
                    </a:solidFill>
                  </a:tcPr>
                </a:tc>
                <a:extLst>
                  <a:ext uri="{0D108BD9-81ED-4DB2-BD59-A6C34878D82A}">
                    <a16:rowId xmlns:a16="http://schemas.microsoft.com/office/drawing/2014/main" val="3877290222"/>
                  </a:ext>
                </a:extLst>
              </a:tr>
              <a:tr h="284399">
                <a:tc>
                  <a:txBody>
                    <a:bodyPr/>
                    <a:lstStyle/>
                    <a:p>
                      <a:pPr algn="ctr" fontAlgn="ctr">
                        <a:buNone/>
                      </a:pPr>
                      <a:r>
                        <a:rPr lang="en-IN" sz="1300" b="0" i="0" u="none" strike="noStrike">
                          <a:solidFill>
                            <a:srgbClr val="000000"/>
                          </a:solidFill>
                          <a:effectLst/>
                          <a:latin typeface="Cambria" panose="02040503050406030204" pitchFamily="18" charset="0"/>
                        </a:rPr>
                        <a:t>Aurobindo Pharma</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E7E7E7"/>
                    </a:solidFill>
                  </a:tcPr>
                </a:tc>
                <a:tc>
                  <a:txBody>
                    <a:bodyPr/>
                    <a:lstStyle/>
                    <a:p>
                      <a:pPr algn="ctr" fontAlgn="ctr">
                        <a:buNone/>
                      </a:pPr>
                      <a:r>
                        <a:rPr lang="en-IN" sz="1300" b="0" i="0" u="none" strike="noStrike" dirty="0">
                          <a:solidFill>
                            <a:srgbClr val="000000"/>
                          </a:solidFill>
                          <a:effectLst/>
                          <a:latin typeface="Cambria" panose="02040503050406030204" pitchFamily="18" charset="0"/>
                        </a:rPr>
                        <a:t>3.0%</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E7E7E7"/>
                    </a:solidFill>
                  </a:tcPr>
                </a:tc>
                <a:extLst>
                  <a:ext uri="{0D108BD9-81ED-4DB2-BD59-A6C34878D82A}">
                    <a16:rowId xmlns:a16="http://schemas.microsoft.com/office/drawing/2014/main" val="602026225"/>
                  </a:ext>
                </a:extLst>
              </a:tr>
            </a:tbl>
          </a:graphicData>
        </a:graphic>
      </p:graphicFrame>
      <p:sp>
        <p:nvSpPr>
          <p:cNvPr id="9" name="TextBox 8"/>
          <p:cNvSpPr txBox="1"/>
          <p:nvPr/>
        </p:nvSpPr>
        <p:spPr>
          <a:xfrm>
            <a:off x="165475" y="950182"/>
            <a:ext cx="4022212" cy="2492990"/>
          </a:xfrm>
          <a:prstGeom prst="rect">
            <a:avLst/>
          </a:prstGeom>
          <a:noFill/>
          <a:ln>
            <a:solidFill>
              <a:schemeClr val="bg1">
                <a:lumMod val="85000"/>
              </a:schemeClr>
            </a:solidFill>
          </a:ln>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200" b="1"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Investment Objective</a:t>
            </a: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200" b="1"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Long only,</a:t>
            </a:r>
            <a:r>
              <a:rPr kumimoji="0" lang="en-US" sz="1200" b="0"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 </a:t>
            </a:r>
            <a:r>
              <a:rPr kumimoji="0" lang="en-US" sz="1200" b="1"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thematic strategy</a:t>
            </a:r>
            <a:r>
              <a:rPr kumimoji="0" lang="en-US" sz="1200" b="0"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 focusing on Manufacturing and Technology opportunities</a:t>
            </a: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200" b="0"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Designed to invest in companies likely to benefit from two major structural Shifts</a:t>
            </a: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200" b="1"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Mainly targeting mid cap and small cap companies </a:t>
            </a:r>
            <a:r>
              <a:rPr kumimoji="0" lang="en-US" sz="1200" b="0"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with existing core competence/niche capability along with strong BS, governance and return ratios</a:t>
            </a: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200" b="0"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Unique &amp; unconventional blend of companies - Magic (accelerated growth)- 67.9%, Compounder (stable growth)- 30.8%</a:t>
            </a: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200" b="0"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Focused on fundamental driven growth investing; </a:t>
            </a:r>
            <a:r>
              <a:rPr kumimoji="0" lang="en-US" sz="1200" b="1"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bottom-up stock picking</a:t>
            </a:r>
          </a:p>
        </p:txBody>
      </p:sp>
      <p:sp>
        <p:nvSpPr>
          <p:cNvPr id="14" name="TextBox 13"/>
          <p:cNvSpPr txBox="1"/>
          <p:nvPr/>
        </p:nvSpPr>
        <p:spPr>
          <a:xfrm>
            <a:off x="9100121" y="4127420"/>
            <a:ext cx="2902229" cy="30777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400" b="1" i="0"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rPr>
              <a:t>Fees Structure</a:t>
            </a:r>
          </a:p>
        </p:txBody>
      </p:sp>
      <p:sp>
        <p:nvSpPr>
          <p:cNvPr id="15" name="TextBox 14"/>
          <p:cNvSpPr txBox="1"/>
          <p:nvPr/>
        </p:nvSpPr>
        <p:spPr>
          <a:xfrm>
            <a:off x="9128686" y="5571956"/>
            <a:ext cx="2959358" cy="86177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000" b="0" i="1"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*performance as on July 31st, 2026.</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000" b="0" i="1"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a:t>
            </a:r>
            <a:r>
              <a:rPr kumimoji="0" lang="en-IN" sz="1000" b="1" i="1"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Hybrid Option-</a:t>
            </a:r>
            <a:r>
              <a:rPr kumimoji="0" lang="en-IN" sz="1000" b="0" i="1"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 </a:t>
            </a:r>
            <a:r>
              <a:rPr kumimoji="0" lang="en-US" sz="1000" b="0" i="1"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Performance fees is without catch up and with high watermark.</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00" b="0" i="1"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 </a:t>
            </a:r>
            <a:r>
              <a:rPr kumimoji="0" lang="en-US" sz="1000" b="1" i="1"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Variable Option-</a:t>
            </a:r>
            <a:r>
              <a:rPr kumimoji="0" lang="en-US" sz="1000" b="0" i="1"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 Performance fees is with catch up and with high watermark</a:t>
            </a:r>
            <a:endParaRPr kumimoji="0" lang="en-IN" sz="1000" b="0" i="1"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endParaRPr>
          </a:p>
        </p:txBody>
      </p:sp>
      <p:sp>
        <p:nvSpPr>
          <p:cNvPr id="18" name="Rectangle 17"/>
          <p:cNvSpPr/>
          <p:nvPr/>
        </p:nvSpPr>
        <p:spPr>
          <a:xfrm>
            <a:off x="0" y="808383"/>
            <a:ext cx="12192000" cy="45719"/>
          </a:xfrm>
          <a:prstGeom prst="rect">
            <a:avLst/>
          </a:prstGeom>
          <a:solidFill>
            <a:schemeClr val="bg1">
              <a:lumMod val="6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9" name="Slide Number Placeholder 18"/>
          <p:cNvSpPr>
            <a:spLocks noGrp="1"/>
          </p:cNvSpPr>
          <p:nvPr>
            <p:ph type="sldNum" sz="quarter" idx="12"/>
          </p:nvPr>
        </p:nvSpPr>
        <p:spPr>
          <a:xfrm>
            <a:off x="9448800" y="6535368"/>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1E62F875-1F54-4527-993B-FB1D0CCB3E02}" type="slidenum">
              <a:rPr kumimoji="0" lang="en-IN" sz="1200" b="1" i="0" u="none" strike="noStrike" kern="1200" cap="none" spc="0" normalizeH="0" baseline="0" noProof="0" smtClean="0">
                <a:ln>
                  <a:noFill/>
                </a:ln>
                <a:solidFill>
                  <a:prstClr val="white"/>
                </a:solidFill>
                <a:effectLst/>
                <a:uLnTx/>
                <a:uFillTx/>
                <a:latin typeface="Cambria" panose="02040503050406030204" pitchFamily="18" charset="0"/>
                <a:ea typeface="Cambria" panose="02040503050406030204" pitchFamily="18" charset="0"/>
                <a:cs typeface="+mn-cs"/>
              </a:rPr>
              <a:pPr marL="0" marR="0" lvl="0" indent="0" algn="r" defTabSz="914400" rtl="0" eaLnBrk="1" fontAlgn="auto" latinLnBrk="0" hangingPunct="1">
                <a:lnSpc>
                  <a:spcPct val="100000"/>
                </a:lnSpc>
                <a:spcBef>
                  <a:spcPts val="0"/>
                </a:spcBef>
                <a:spcAft>
                  <a:spcPts val="0"/>
                </a:spcAft>
                <a:buClrTx/>
                <a:buSzTx/>
                <a:buFontTx/>
                <a:buNone/>
                <a:tabLst/>
                <a:defRPr/>
              </a:pPr>
              <a:t>35</a:t>
            </a:fld>
            <a:endParaRPr kumimoji="0" lang="en-IN" sz="1200" b="1" i="0" u="none" strike="noStrike" kern="1200" cap="none" spc="0" normalizeH="0" baseline="0" noProof="0">
              <a:ln>
                <a:noFill/>
              </a:ln>
              <a:solidFill>
                <a:prstClr val="white"/>
              </a:solidFill>
              <a:effectLst/>
              <a:uLnTx/>
              <a:uFillTx/>
              <a:latin typeface="Cambria" panose="02040503050406030204" pitchFamily="18" charset="0"/>
              <a:ea typeface="Cambria" panose="02040503050406030204" pitchFamily="18" charset="0"/>
              <a:cs typeface="+mn-cs"/>
            </a:endParaRPr>
          </a:p>
        </p:txBody>
      </p:sp>
      <p:graphicFrame>
        <p:nvGraphicFramePr>
          <p:cNvPr id="12" name="Table 11">
            <a:extLst>
              <a:ext uri="{FF2B5EF4-FFF2-40B4-BE49-F238E27FC236}">
                <a16:creationId xmlns:a16="http://schemas.microsoft.com/office/drawing/2014/main" id="{BD84037B-27AF-8AFA-9540-C40D61EF7610}"/>
              </a:ext>
            </a:extLst>
          </p:cNvPr>
          <p:cNvGraphicFramePr>
            <a:graphicFrameLocks noGrp="1"/>
          </p:cNvGraphicFramePr>
          <p:nvPr>
            <p:extLst>
              <p:ext uri="{D42A27DB-BD31-4B8C-83A1-F6EECF244321}">
                <p14:modId xmlns:p14="http://schemas.microsoft.com/office/powerpoint/2010/main" val="2742174269"/>
              </p:ext>
            </p:extLst>
          </p:nvPr>
        </p:nvGraphicFramePr>
        <p:xfrm>
          <a:off x="4244816" y="3778297"/>
          <a:ext cx="4798175" cy="2704471"/>
        </p:xfrm>
        <a:graphic>
          <a:graphicData uri="http://schemas.openxmlformats.org/drawingml/2006/table">
            <a:tbl>
              <a:tblPr firstRow="1" bandRow="1"/>
              <a:tblGrid>
                <a:gridCol w="3352148">
                  <a:extLst>
                    <a:ext uri="{9D8B030D-6E8A-4147-A177-3AD203B41FA5}">
                      <a16:colId xmlns:a16="http://schemas.microsoft.com/office/drawing/2014/main" val="3797650896"/>
                    </a:ext>
                  </a:extLst>
                </a:gridCol>
                <a:gridCol w="1446027">
                  <a:extLst>
                    <a:ext uri="{9D8B030D-6E8A-4147-A177-3AD203B41FA5}">
                      <a16:colId xmlns:a16="http://schemas.microsoft.com/office/drawing/2014/main" val="3919353821"/>
                    </a:ext>
                  </a:extLst>
                </a:gridCol>
              </a:tblGrid>
              <a:tr h="244281">
                <a:tc>
                  <a:txBody>
                    <a:bodyPr/>
                    <a:lstStyle/>
                    <a:p>
                      <a:pPr algn="ctr" rtl="0" fontAlgn="ctr"/>
                      <a:r>
                        <a:rPr lang="en-IN" sz="1300" b="1" i="0" u="none" strike="noStrike">
                          <a:solidFill>
                            <a:srgbClr val="FFFFFF"/>
                          </a:solidFill>
                          <a:effectLst/>
                          <a:latin typeface="Cambria" panose="02040503050406030204" pitchFamily="18" charset="0"/>
                          <a:ea typeface="Cambria" panose="02040503050406030204" pitchFamily="18" charset="0"/>
                        </a:rPr>
                        <a:t>Sectors</a:t>
                      </a:r>
                    </a:p>
                  </a:txBody>
                  <a:tcPr marL="72522" marR="8058" marT="8058"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000000"/>
                    </a:solidFill>
                  </a:tcPr>
                </a:tc>
                <a:tc>
                  <a:txBody>
                    <a:bodyPr/>
                    <a:lstStyle/>
                    <a:p>
                      <a:pPr algn="ctr" rtl="0" fontAlgn="ctr"/>
                      <a:r>
                        <a:rPr lang="en-IN" sz="1300" b="1" i="0" u="none" strike="noStrike">
                          <a:solidFill>
                            <a:srgbClr val="FFFFFF"/>
                          </a:solidFill>
                          <a:effectLst/>
                          <a:latin typeface="Cambria" panose="02040503050406030204" pitchFamily="18" charset="0"/>
                          <a:ea typeface="Cambria" panose="02040503050406030204" pitchFamily="18" charset="0"/>
                        </a:rPr>
                        <a:t>Weight %</a:t>
                      </a:r>
                    </a:p>
                  </a:txBody>
                  <a:tcPr marL="72522" marR="8058" marT="8058"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000000"/>
                    </a:solidFill>
                  </a:tcPr>
                </a:tc>
                <a:extLst>
                  <a:ext uri="{0D108BD9-81ED-4DB2-BD59-A6C34878D82A}">
                    <a16:rowId xmlns:a16="http://schemas.microsoft.com/office/drawing/2014/main" val="2294043727"/>
                  </a:ext>
                </a:extLst>
              </a:tr>
              <a:tr h="246019">
                <a:tc>
                  <a:txBody>
                    <a:bodyPr/>
                    <a:lstStyle/>
                    <a:p>
                      <a:pPr algn="ctr" fontAlgn="b">
                        <a:buNone/>
                      </a:pPr>
                      <a:r>
                        <a:rPr lang="en-IN" sz="1300" b="0" i="0" u="none" strike="noStrike" dirty="0">
                          <a:solidFill>
                            <a:srgbClr val="000000"/>
                          </a:solidFill>
                          <a:effectLst/>
                          <a:latin typeface="Cambria" panose="02040503050406030204" pitchFamily="18" charset="0"/>
                        </a:rPr>
                        <a:t>Pharma &amp; CDMO</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905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E7E7E7"/>
                    </a:solidFill>
                  </a:tcPr>
                </a:tc>
                <a:tc>
                  <a:txBody>
                    <a:bodyPr/>
                    <a:lstStyle/>
                    <a:p>
                      <a:pPr algn="ctr" fontAlgn="ctr">
                        <a:buNone/>
                      </a:pPr>
                      <a:r>
                        <a:rPr lang="en-IN" sz="1300" b="0" i="0" u="none" strike="noStrike">
                          <a:solidFill>
                            <a:srgbClr val="000000"/>
                          </a:solidFill>
                          <a:effectLst/>
                          <a:latin typeface="Cambria" panose="02040503050406030204" pitchFamily="18" charset="0"/>
                        </a:rPr>
                        <a:t>26.9%</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905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E7E7E7"/>
                    </a:solidFill>
                  </a:tcPr>
                </a:tc>
                <a:extLst>
                  <a:ext uri="{0D108BD9-81ED-4DB2-BD59-A6C34878D82A}">
                    <a16:rowId xmlns:a16="http://schemas.microsoft.com/office/drawing/2014/main" val="2212477146"/>
                  </a:ext>
                </a:extLst>
              </a:tr>
              <a:tr h="246019">
                <a:tc>
                  <a:txBody>
                    <a:bodyPr/>
                    <a:lstStyle/>
                    <a:p>
                      <a:pPr algn="ctr" fontAlgn="b">
                        <a:buNone/>
                      </a:pPr>
                      <a:r>
                        <a:rPr lang="en-IN" sz="1300" b="0" i="0" u="none" strike="noStrike">
                          <a:solidFill>
                            <a:srgbClr val="000000"/>
                          </a:solidFill>
                          <a:effectLst/>
                          <a:latin typeface="Cambria" panose="02040503050406030204" pitchFamily="18" charset="0"/>
                        </a:rPr>
                        <a:t>Engineering &amp; Capital Goods</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CBCBCB"/>
                    </a:solidFill>
                  </a:tcPr>
                </a:tc>
                <a:tc>
                  <a:txBody>
                    <a:bodyPr/>
                    <a:lstStyle/>
                    <a:p>
                      <a:pPr algn="ctr" fontAlgn="ctr">
                        <a:buNone/>
                      </a:pPr>
                      <a:r>
                        <a:rPr lang="en-IN" sz="1300" b="0" i="0" u="none" strike="noStrike">
                          <a:solidFill>
                            <a:srgbClr val="000000"/>
                          </a:solidFill>
                          <a:effectLst/>
                          <a:latin typeface="Cambria" panose="02040503050406030204" pitchFamily="18" charset="0"/>
                        </a:rPr>
                        <a:t>20.7%</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CBCBCB"/>
                    </a:solidFill>
                  </a:tcPr>
                </a:tc>
                <a:extLst>
                  <a:ext uri="{0D108BD9-81ED-4DB2-BD59-A6C34878D82A}">
                    <a16:rowId xmlns:a16="http://schemas.microsoft.com/office/drawing/2014/main" val="615146958"/>
                  </a:ext>
                </a:extLst>
              </a:tr>
              <a:tr h="246019">
                <a:tc>
                  <a:txBody>
                    <a:bodyPr/>
                    <a:lstStyle/>
                    <a:p>
                      <a:pPr algn="ctr" fontAlgn="b">
                        <a:buNone/>
                      </a:pPr>
                      <a:r>
                        <a:rPr lang="en-IN" sz="1300" b="0" i="0" u="none" strike="noStrike">
                          <a:solidFill>
                            <a:srgbClr val="000000"/>
                          </a:solidFill>
                          <a:effectLst/>
                          <a:latin typeface="Cambria" panose="02040503050406030204" pitchFamily="18" charset="0"/>
                        </a:rPr>
                        <a:t>Auto &amp; Auto ancillary</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E7E7E7"/>
                    </a:solidFill>
                  </a:tcPr>
                </a:tc>
                <a:tc>
                  <a:txBody>
                    <a:bodyPr/>
                    <a:lstStyle/>
                    <a:p>
                      <a:pPr algn="ctr" fontAlgn="ctr">
                        <a:buNone/>
                      </a:pPr>
                      <a:r>
                        <a:rPr lang="en-IN" sz="1300" b="0" i="0" u="none" strike="noStrike">
                          <a:solidFill>
                            <a:srgbClr val="000000"/>
                          </a:solidFill>
                          <a:effectLst/>
                          <a:latin typeface="Cambria" panose="02040503050406030204" pitchFamily="18" charset="0"/>
                        </a:rPr>
                        <a:t>11.9%</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E7E7E7"/>
                    </a:solidFill>
                  </a:tcPr>
                </a:tc>
                <a:extLst>
                  <a:ext uri="{0D108BD9-81ED-4DB2-BD59-A6C34878D82A}">
                    <a16:rowId xmlns:a16="http://schemas.microsoft.com/office/drawing/2014/main" val="957282004"/>
                  </a:ext>
                </a:extLst>
              </a:tr>
              <a:tr h="246019">
                <a:tc>
                  <a:txBody>
                    <a:bodyPr/>
                    <a:lstStyle/>
                    <a:p>
                      <a:pPr algn="ctr" fontAlgn="b">
                        <a:buNone/>
                      </a:pPr>
                      <a:r>
                        <a:rPr lang="en-IN" sz="1300" b="0" i="0" u="none" strike="noStrike">
                          <a:solidFill>
                            <a:srgbClr val="000000"/>
                          </a:solidFill>
                          <a:effectLst/>
                          <a:latin typeface="Cambria" panose="02040503050406030204" pitchFamily="18" charset="0"/>
                        </a:rPr>
                        <a:t>IT</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CBCBCB"/>
                    </a:solidFill>
                  </a:tcPr>
                </a:tc>
                <a:tc>
                  <a:txBody>
                    <a:bodyPr/>
                    <a:lstStyle/>
                    <a:p>
                      <a:pPr algn="ctr" fontAlgn="ctr">
                        <a:buNone/>
                      </a:pPr>
                      <a:r>
                        <a:rPr lang="en-IN" sz="1300" b="0" i="0" u="none" strike="noStrike">
                          <a:solidFill>
                            <a:srgbClr val="000000"/>
                          </a:solidFill>
                          <a:effectLst/>
                          <a:latin typeface="Cambria" panose="02040503050406030204" pitchFamily="18" charset="0"/>
                        </a:rPr>
                        <a:t>11.7%</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CBCBCB"/>
                    </a:solidFill>
                  </a:tcPr>
                </a:tc>
                <a:extLst>
                  <a:ext uri="{0D108BD9-81ED-4DB2-BD59-A6C34878D82A}">
                    <a16:rowId xmlns:a16="http://schemas.microsoft.com/office/drawing/2014/main" val="2667844760"/>
                  </a:ext>
                </a:extLst>
              </a:tr>
              <a:tr h="246019">
                <a:tc>
                  <a:txBody>
                    <a:bodyPr/>
                    <a:lstStyle/>
                    <a:p>
                      <a:pPr algn="ctr" fontAlgn="b">
                        <a:buNone/>
                      </a:pPr>
                      <a:r>
                        <a:rPr lang="en-IN" sz="1300" b="0" i="0" u="none" strike="noStrike">
                          <a:solidFill>
                            <a:srgbClr val="000000"/>
                          </a:solidFill>
                          <a:effectLst/>
                          <a:latin typeface="Cambria" panose="02040503050406030204" pitchFamily="18" charset="0"/>
                        </a:rPr>
                        <a:t>Consumption</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E7E7E7"/>
                    </a:solidFill>
                  </a:tcPr>
                </a:tc>
                <a:tc>
                  <a:txBody>
                    <a:bodyPr/>
                    <a:lstStyle/>
                    <a:p>
                      <a:pPr algn="ctr" fontAlgn="ctr">
                        <a:buNone/>
                      </a:pPr>
                      <a:r>
                        <a:rPr lang="en-IN" sz="1300" b="0" i="0" u="none" strike="noStrike">
                          <a:solidFill>
                            <a:srgbClr val="000000"/>
                          </a:solidFill>
                          <a:effectLst/>
                          <a:latin typeface="Cambria" panose="02040503050406030204" pitchFamily="18" charset="0"/>
                        </a:rPr>
                        <a:t>9.2%</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E7E7E7"/>
                    </a:solidFill>
                  </a:tcPr>
                </a:tc>
                <a:extLst>
                  <a:ext uri="{0D108BD9-81ED-4DB2-BD59-A6C34878D82A}">
                    <a16:rowId xmlns:a16="http://schemas.microsoft.com/office/drawing/2014/main" val="4249645551"/>
                  </a:ext>
                </a:extLst>
              </a:tr>
              <a:tr h="246019">
                <a:tc>
                  <a:txBody>
                    <a:bodyPr/>
                    <a:lstStyle/>
                    <a:p>
                      <a:pPr algn="ctr" fontAlgn="b">
                        <a:buNone/>
                      </a:pPr>
                      <a:r>
                        <a:rPr lang="en-IN" sz="1300" b="0" i="0" u="none" strike="noStrike">
                          <a:solidFill>
                            <a:srgbClr val="000000"/>
                          </a:solidFill>
                          <a:effectLst/>
                          <a:latin typeface="Cambria" panose="02040503050406030204" pitchFamily="18" charset="0"/>
                        </a:rPr>
                        <a:t>Building Material</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CBCBCB"/>
                    </a:solidFill>
                  </a:tcPr>
                </a:tc>
                <a:tc>
                  <a:txBody>
                    <a:bodyPr/>
                    <a:lstStyle/>
                    <a:p>
                      <a:pPr algn="ctr" fontAlgn="ctr">
                        <a:buNone/>
                      </a:pPr>
                      <a:r>
                        <a:rPr lang="en-IN" sz="1300" b="0" i="0" u="none" strike="noStrike">
                          <a:solidFill>
                            <a:srgbClr val="000000"/>
                          </a:solidFill>
                          <a:effectLst/>
                          <a:latin typeface="Cambria" panose="02040503050406030204" pitchFamily="18" charset="0"/>
                        </a:rPr>
                        <a:t>5.1%</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CBCBCB"/>
                    </a:solidFill>
                  </a:tcPr>
                </a:tc>
                <a:extLst>
                  <a:ext uri="{0D108BD9-81ED-4DB2-BD59-A6C34878D82A}">
                    <a16:rowId xmlns:a16="http://schemas.microsoft.com/office/drawing/2014/main" val="2248386842"/>
                  </a:ext>
                </a:extLst>
              </a:tr>
              <a:tr h="246019">
                <a:tc>
                  <a:txBody>
                    <a:bodyPr/>
                    <a:lstStyle/>
                    <a:p>
                      <a:pPr algn="ctr" fontAlgn="b">
                        <a:buNone/>
                      </a:pPr>
                      <a:r>
                        <a:rPr lang="en-IN" sz="1300" b="0" i="0" u="none" strike="noStrike">
                          <a:solidFill>
                            <a:srgbClr val="000000"/>
                          </a:solidFill>
                          <a:effectLst/>
                          <a:latin typeface="Cambria" panose="02040503050406030204" pitchFamily="18" charset="0"/>
                        </a:rPr>
                        <a:t>BFSI</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E7E7E7"/>
                    </a:solidFill>
                  </a:tcPr>
                </a:tc>
                <a:tc>
                  <a:txBody>
                    <a:bodyPr/>
                    <a:lstStyle/>
                    <a:p>
                      <a:pPr algn="ctr" fontAlgn="ctr">
                        <a:buNone/>
                      </a:pPr>
                      <a:r>
                        <a:rPr lang="en-IN" sz="1300" b="0" i="0" u="none" strike="noStrike">
                          <a:solidFill>
                            <a:srgbClr val="000000"/>
                          </a:solidFill>
                          <a:effectLst/>
                          <a:latin typeface="Cambria" panose="02040503050406030204" pitchFamily="18" charset="0"/>
                        </a:rPr>
                        <a:t>4.1%</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E7E7E7"/>
                    </a:solidFill>
                  </a:tcPr>
                </a:tc>
                <a:extLst>
                  <a:ext uri="{0D108BD9-81ED-4DB2-BD59-A6C34878D82A}">
                    <a16:rowId xmlns:a16="http://schemas.microsoft.com/office/drawing/2014/main" val="2627106942"/>
                  </a:ext>
                </a:extLst>
              </a:tr>
              <a:tr h="246019">
                <a:tc>
                  <a:txBody>
                    <a:bodyPr/>
                    <a:lstStyle/>
                    <a:p>
                      <a:pPr algn="ctr" fontAlgn="b">
                        <a:buNone/>
                      </a:pPr>
                      <a:r>
                        <a:rPr lang="en-IN" sz="1300" b="0" i="0" u="none" strike="noStrike">
                          <a:solidFill>
                            <a:srgbClr val="000000"/>
                          </a:solidFill>
                          <a:effectLst/>
                          <a:latin typeface="Cambria" panose="02040503050406030204" pitchFamily="18" charset="0"/>
                        </a:rPr>
                        <a:t>New Age Consumption</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CBCBCB"/>
                    </a:solidFill>
                  </a:tcPr>
                </a:tc>
                <a:tc>
                  <a:txBody>
                    <a:bodyPr/>
                    <a:lstStyle/>
                    <a:p>
                      <a:pPr algn="ctr" fontAlgn="ctr">
                        <a:buNone/>
                      </a:pPr>
                      <a:r>
                        <a:rPr lang="en-IN" sz="1300" b="0" i="0" u="none" strike="noStrike">
                          <a:solidFill>
                            <a:srgbClr val="000000"/>
                          </a:solidFill>
                          <a:effectLst/>
                          <a:latin typeface="Cambria" panose="02040503050406030204" pitchFamily="18" charset="0"/>
                        </a:rPr>
                        <a:t>1.6%</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CBCBCB"/>
                    </a:solidFill>
                  </a:tcPr>
                </a:tc>
                <a:extLst>
                  <a:ext uri="{0D108BD9-81ED-4DB2-BD59-A6C34878D82A}">
                    <a16:rowId xmlns:a16="http://schemas.microsoft.com/office/drawing/2014/main" val="561587989"/>
                  </a:ext>
                </a:extLst>
              </a:tr>
              <a:tr h="246019">
                <a:tc>
                  <a:txBody>
                    <a:bodyPr/>
                    <a:lstStyle/>
                    <a:p>
                      <a:pPr algn="ctr" fontAlgn="b">
                        <a:buNone/>
                      </a:pPr>
                      <a:r>
                        <a:rPr lang="en-IN" sz="1300" b="0" i="0" u="none" strike="noStrike">
                          <a:solidFill>
                            <a:srgbClr val="000000"/>
                          </a:solidFill>
                          <a:effectLst/>
                          <a:latin typeface="Cambria" panose="02040503050406030204" pitchFamily="18" charset="0"/>
                        </a:rPr>
                        <a:t>Textiles &amp; Apparel</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E7E7E7"/>
                    </a:solidFill>
                  </a:tcPr>
                </a:tc>
                <a:tc>
                  <a:txBody>
                    <a:bodyPr/>
                    <a:lstStyle/>
                    <a:p>
                      <a:pPr algn="ctr" fontAlgn="ctr">
                        <a:buNone/>
                      </a:pPr>
                      <a:r>
                        <a:rPr lang="en-IN" sz="1300" b="0" i="0" u="none" strike="noStrike">
                          <a:solidFill>
                            <a:srgbClr val="000000"/>
                          </a:solidFill>
                          <a:effectLst/>
                          <a:latin typeface="Cambria" panose="02040503050406030204" pitchFamily="18" charset="0"/>
                        </a:rPr>
                        <a:t>1.6%</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E7E7E7"/>
                    </a:solidFill>
                  </a:tcPr>
                </a:tc>
                <a:extLst>
                  <a:ext uri="{0D108BD9-81ED-4DB2-BD59-A6C34878D82A}">
                    <a16:rowId xmlns:a16="http://schemas.microsoft.com/office/drawing/2014/main" val="3705112602"/>
                  </a:ext>
                </a:extLst>
              </a:tr>
              <a:tr h="246019">
                <a:tc>
                  <a:txBody>
                    <a:bodyPr/>
                    <a:lstStyle/>
                    <a:p>
                      <a:pPr algn="ctr" fontAlgn="b">
                        <a:buNone/>
                      </a:pPr>
                      <a:r>
                        <a:rPr lang="en-IN" sz="1300" b="0" i="0" u="none" strike="noStrike">
                          <a:solidFill>
                            <a:srgbClr val="000000"/>
                          </a:solidFill>
                          <a:effectLst/>
                          <a:latin typeface="Cambria" panose="02040503050406030204" pitchFamily="18" charset="0"/>
                        </a:rPr>
                        <a:t>Freight &amp; Logistics Services</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CBCBCB"/>
                    </a:solidFill>
                  </a:tcPr>
                </a:tc>
                <a:tc>
                  <a:txBody>
                    <a:bodyPr/>
                    <a:lstStyle/>
                    <a:p>
                      <a:pPr algn="ctr" fontAlgn="ctr">
                        <a:buNone/>
                      </a:pPr>
                      <a:r>
                        <a:rPr lang="en-IN" sz="1300" b="0" i="0" u="none" strike="noStrike" dirty="0">
                          <a:solidFill>
                            <a:srgbClr val="000000"/>
                          </a:solidFill>
                          <a:effectLst/>
                          <a:latin typeface="Cambria" panose="02040503050406030204" pitchFamily="18" charset="0"/>
                        </a:rPr>
                        <a:t>1.1%</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CBCBCB"/>
                    </a:solidFill>
                  </a:tcPr>
                </a:tc>
                <a:extLst>
                  <a:ext uri="{0D108BD9-81ED-4DB2-BD59-A6C34878D82A}">
                    <a16:rowId xmlns:a16="http://schemas.microsoft.com/office/drawing/2014/main" val="59177802"/>
                  </a:ext>
                </a:extLst>
              </a:tr>
            </a:tbl>
          </a:graphicData>
        </a:graphic>
      </p:graphicFrame>
      <p:graphicFrame>
        <p:nvGraphicFramePr>
          <p:cNvPr id="10" name="Chart 9">
            <a:extLst>
              <a:ext uri="{FF2B5EF4-FFF2-40B4-BE49-F238E27FC236}">
                <a16:creationId xmlns:a16="http://schemas.microsoft.com/office/drawing/2014/main" id="{00522423-17CA-BADB-DFD0-B0F2114B423D}"/>
              </a:ext>
            </a:extLst>
          </p:cNvPr>
          <p:cNvGraphicFramePr>
            <a:graphicFrameLocks/>
          </p:cNvGraphicFramePr>
          <p:nvPr>
            <p:extLst>
              <p:ext uri="{D42A27DB-BD31-4B8C-83A1-F6EECF244321}">
                <p14:modId xmlns:p14="http://schemas.microsoft.com/office/powerpoint/2010/main" val="3521689286"/>
              </p:ext>
            </p:extLst>
          </p:nvPr>
        </p:nvGraphicFramePr>
        <p:xfrm>
          <a:off x="165474" y="5118555"/>
          <a:ext cx="4022212" cy="1404938"/>
        </p:xfrm>
        <a:graphic>
          <a:graphicData uri="http://schemas.openxmlformats.org/drawingml/2006/chart">
            <c:chart xmlns:c="http://schemas.openxmlformats.org/drawingml/2006/chart" xmlns:r="http://schemas.openxmlformats.org/officeDocument/2006/relationships" r:id="rId2"/>
          </a:graphicData>
        </a:graphic>
      </p:graphicFrame>
      <p:pic>
        <p:nvPicPr>
          <p:cNvPr id="3" name="Picture 2" descr="A white text on a black background&#10;&#10;AI-generated content may be incorrect.">
            <a:extLst>
              <a:ext uri="{FF2B5EF4-FFF2-40B4-BE49-F238E27FC236}">
                <a16:creationId xmlns:a16="http://schemas.microsoft.com/office/drawing/2014/main" id="{ACE61BCB-5F66-59F9-0371-D77C30FE9CC0}"/>
              </a:ext>
            </a:extLst>
          </p:cNvPr>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10362466" y="234062"/>
            <a:ext cx="1559328" cy="340260"/>
          </a:xfrm>
          <a:prstGeom prst="rect">
            <a:avLst/>
          </a:prstGeom>
        </p:spPr>
      </p:pic>
      <p:graphicFrame>
        <p:nvGraphicFramePr>
          <p:cNvPr id="11" name="Chart 10">
            <a:extLst>
              <a:ext uri="{FF2B5EF4-FFF2-40B4-BE49-F238E27FC236}">
                <a16:creationId xmlns:a16="http://schemas.microsoft.com/office/drawing/2014/main" id="{26382096-295F-66E2-9353-B1C6EDE0C35B}"/>
              </a:ext>
            </a:extLst>
          </p:cNvPr>
          <p:cNvGraphicFramePr>
            <a:graphicFrameLocks/>
          </p:cNvGraphicFramePr>
          <p:nvPr>
            <p:extLst>
              <p:ext uri="{D42A27DB-BD31-4B8C-83A1-F6EECF244321}">
                <p14:modId xmlns:p14="http://schemas.microsoft.com/office/powerpoint/2010/main" val="3179327992"/>
              </p:ext>
            </p:extLst>
          </p:nvPr>
        </p:nvGraphicFramePr>
        <p:xfrm>
          <a:off x="4264429" y="983862"/>
          <a:ext cx="4819650" cy="2719925"/>
        </p:xfrm>
        <a:graphic>
          <a:graphicData uri="http://schemas.openxmlformats.org/drawingml/2006/chart">
            <c:chart xmlns:c="http://schemas.openxmlformats.org/drawingml/2006/chart" xmlns:r="http://schemas.openxmlformats.org/officeDocument/2006/relationships" r:id="rId4"/>
          </a:graphicData>
        </a:graphic>
      </p:graphicFrame>
    </p:spTree>
    <p:extLst>
      <p:ext uri="{BB962C8B-B14F-4D97-AF65-F5344CB8AC3E}">
        <p14:creationId xmlns:p14="http://schemas.microsoft.com/office/powerpoint/2010/main" val="4002505128"/>
      </p:ext>
    </p:extLst>
  </p:cSld>
  <p:clrMapOvr>
    <a:masterClrMapping/>
  </p:clrMapOvr>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3"/>
          <p:cNvSpPr/>
          <p:nvPr/>
        </p:nvSpPr>
        <p:spPr>
          <a:xfrm>
            <a:off x="0" y="0"/>
            <a:ext cx="12192000" cy="821635"/>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 name="Title 1">
            <a:extLst>
              <a:ext uri="{FF2B5EF4-FFF2-40B4-BE49-F238E27FC236}">
                <a16:creationId xmlns:a16="http://schemas.microsoft.com/office/drawing/2014/main" id="{D5D14BE9-64D4-42CE-969F-9590C16A2F5F}"/>
              </a:ext>
            </a:extLst>
          </p:cNvPr>
          <p:cNvSpPr txBox="1">
            <a:spLocks/>
          </p:cNvSpPr>
          <p:nvPr/>
        </p:nvSpPr>
        <p:spPr>
          <a:xfrm>
            <a:off x="165475" y="107847"/>
            <a:ext cx="11007609" cy="630899"/>
          </a:xfrm>
          <a:prstGeom prst="rect">
            <a:avLst/>
          </a:prstGeom>
        </p:spPr>
        <p:txBody>
          <a:bodyPr vert="horz" lIns="91440" tIns="45720" rIns="91440" bIns="45720" rtlCol="0" anchor="ctr">
            <a:noAutofit/>
          </a:bodyPr>
          <a:lstStyle>
            <a:lvl1pPr algn="ctr" defTabSz="914400" rtl="0" eaLnBrk="1" latinLnBrk="0" hangingPunct="1">
              <a:lnSpc>
                <a:spcPct val="90000"/>
              </a:lnSpc>
              <a:spcBef>
                <a:spcPct val="0"/>
              </a:spcBef>
              <a:buNone/>
              <a:defRPr sz="6000" kern="1200">
                <a:solidFill>
                  <a:schemeClr val="tx1"/>
                </a:solidFill>
                <a:latin typeface="+mj-lt"/>
                <a:ea typeface="+mj-ea"/>
                <a:cs typeface="+mj-cs"/>
              </a:defRPr>
            </a:lvl1pPr>
          </a:lstStyle>
          <a:p>
            <a:pPr marL="0" marR="0" lvl="0" indent="0" algn="l" defTabSz="914400" rtl="0" eaLnBrk="1" fontAlgn="auto" latinLnBrk="0" hangingPunct="1">
              <a:lnSpc>
                <a:spcPct val="90000"/>
              </a:lnSpc>
              <a:spcBef>
                <a:spcPct val="0"/>
              </a:spcBef>
              <a:spcAft>
                <a:spcPts val="0"/>
              </a:spcAft>
              <a:buClrTx/>
              <a:buSzTx/>
              <a:buFontTx/>
              <a:buNone/>
              <a:tabLst/>
              <a:defRPr/>
            </a:pPr>
            <a:r>
              <a:rPr kumimoji="0" lang="en-US" sz="2800" b="1" i="0" u="none" strike="noStrike" kern="1200" cap="none" spc="0" normalizeH="0" baseline="0" noProof="0" dirty="0">
                <a:ln>
                  <a:noFill/>
                </a:ln>
                <a:solidFill>
                  <a:prstClr val="white"/>
                </a:solidFill>
                <a:effectLst/>
                <a:uLnTx/>
                <a:uFillTx/>
                <a:latin typeface="Cambria" panose="02040503050406030204" pitchFamily="18" charset="0"/>
                <a:ea typeface="Cambria" panose="02040503050406030204" pitchFamily="18" charset="0"/>
                <a:cs typeface="+mj-cs"/>
              </a:rPr>
              <a:t>Equity – Mid &amp; Small Cap PMS</a:t>
            </a:r>
          </a:p>
          <a:p>
            <a:pPr marL="0" marR="0" lvl="0" indent="0" algn="l" defTabSz="914400" rtl="0" eaLnBrk="1" fontAlgn="auto" latinLnBrk="0" hangingPunct="1">
              <a:lnSpc>
                <a:spcPct val="90000"/>
              </a:lnSpc>
              <a:spcBef>
                <a:spcPct val="0"/>
              </a:spcBef>
              <a:spcAft>
                <a:spcPts val="0"/>
              </a:spcAft>
              <a:buClrTx/>
              <a:buSzTx/>
              <a:buFontTx/>
              <a:buNone/>
              <a:tabLst/>
              <a:defRPr/>
            </a:pPr>
            <a:r>
              <a:rPr kumimoji="0" lang="en-US" sz="2800" b="1" i="0" u="none" strike="noStrike" kern="1200" cap="none" spc="0" normalizeH="0" baseline="0" noProof="0" dirty="0">
                <a:ln>
                  <a:noFill/>
                </a:ln>
                <a:solidFill>
                  <a:prstClr val="white"/>
                </a:solidFill>
                <a:effectLst/>
                <a:uLnTx/>
                <a:uFillTx/>
                <a:latin typeface="Cambria" panose="02040503050406030204" pitchFamily="18" charset="0"/>
                <a:ea typeface="Cambria" panose="02040503050406030204" pitchFamily="18" charset="0"/>
                <a:cs typeface="+mj-cs"/>
              </a:rPr>
              <a:t>SageOne Core Portfolio</a:t>
            </a:r>
            <a:endParaRPr kumimoji="0" lang="en-IN" sz="2800" b="1" i="0" u="none" strike="noStrike" kern="1200" cap="none" spc="0" normalizeH="0" baseline="0" noProof="0" dirty="0">
              <a:ln>
                <a:noFill/>
              </a:ln>
              <a:solidFill>
                <a:prstClr val="white"/>
              </a:solidFill>
              <a:effectLst/>
              <a:uLnTx/>
              <a:uFillTx/>
              <a:latin typeface="Cambria" panose="02040503050406030204" pitchFamily="18" charset="0"/>
              <a:ea typeface="Cambria" panose="02040503050406030204" pitchFamily="18" charset="0"/>
              <a:cs typeface="+mj-cs"/>
            </a:endParaRPr>
          </a:p>
        </p:txBody>
      </p:sp>
      <p:sp>
        <p:nvSpPr>
          <p:cNvPr id="22" name="Rectangle 21"/>
          <p:cNvSpPr/>
          <p:nvPr/>
        </p:nvSpPr>
        <p:spPr>
          <a:xfrm>
            <a:off x="0" y="6613807"/>
            <a:ext cx="12192000" cy="235963"/>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aphicFrame>
        <p:nvGraphicFramePr>
          <p:cNvPr id="2" name="Table 2">
            <a:extLst>
              <a:ext uri="{FF2B5EF4-FFF2-40B4-BE49-F238E27FC236}">
                <a16:creationId xmlns:a16="http://schemas.microsoft.com/office/drawing/2014/main" id="{A0E88391-4530-5B8D-6918-E006259714FE}"/>
              </a:ext>
            </a:extLst>
          </p:cNvPr>
          <p:cNvGraphicFramePr>
            <a:graphicFrameLocks noGrp="1"/>
          </p:cNvGraphicFramePr>
          <p:nvPr>
            <p:extLst>
              <p:ext uri="{D42A27DB-BD31-4B8C-83A1-F6EECF244321}">
                <p14:modId xmlns:p14="http://schemas.microsoft.com/office/powerpoint/2010/main" val="3883373364"/>
              </p:ext>
            </p:extLst>
          </p:nvPr>
        </p:nvGraphicFramePr>
        <p:xfrm>
          <a:off x="163945" y="3148603"/>
          <a:ext cx="4022211" cy="1981200"/>
        </p:xfrm>
        <a:graphic>
          <a:graphicData uri="http://schemas.openxmlformats.org/drawingml/2006/table">
            <a:tbl>
              <a:tblPr firstRow="1" bandRow="1">
                <a:tableStyleId>{073A0DAA-6AF3-43AB-8588-CEC1D06C72B9}</a:tableStyleId>
              </a:tblPr>
              <a:tblGrid>
                <a:gridCol w="1813843">
                  <a:extLst>
                    <a:ext uri="{9D8B030D-6E8A-4147-A177-3AD203B41FA5}">
                      <a16:colId xmlns:a16="http://schemas.microsoft.com/office/drawing/2014/main" val="979919291"/>
                    </a:ext>
                  </a:extLst>
                </a:gridCol>
                <a:gridCol w="2208368">
                  <a:extLst>
                    <a:ext uri="{9D8B030D-6E8A-4147-A177-3AD203B41FA5}">
                      <a16:colId xmlns:a16="http://schemas.microsoft.com/office/drawing/2014/main" val="2728041260"/>
                    </a:ext>
                  </a:extLst>
                </a:gridCol>
              </a:tblGrid>
              <a:tr h="187802">
                <a:tc>
                  <a:txBody>
                    <a:bodyPr/>
                    <a:lstStyle/>
                    <a:p>
                      <a:pPr algn="ctr"/>
                      <a:r>
                        <a:rPr lang="en-US" sz="1100">
                          <a:latin typeface="Cambria" panose="02040503050406030204" pitchFamily="18" charset="0"/>
                          <a:ea typeface="Cambria" panose="02040503050406030204" pitchFamily="18" charset="0"/>
                        </a:rPr>
                        <a:t>Particulars</a:t>
                      </a:r>
                      <a:endParaRPr lang="en-IN" sz="1100">
                        <a:latin typeface="Cambria" panose="02040503050406030204" pitchFamily="18" charset="0"/>
                        <a:ea typeface="Cambria" panose="02040503050406030204" pitchFamily="18" charset="0"/>
                      </a:endParaRPr>
                    </a:p>
                  </a:txBody>
                  <a:tcPr anchor="ctr"/>
                </a:tc>
                <a:tc>
                  <a:txBody>
                    <a:bodyPr/>
                    <a:lstStyle/>
                    <a:p>
                      <a:pPr algn="ctr"/>
                      <a:r>
                        <a:rPr lang="en-US" sz="1100">
                          <a:latin typeface="Cambria" panose="02040503050406030204" pitchFamily="18" charset="0"/>
                          <a:ea typeface="Cambria" panose="02040503050406030204" pitchFamily="18" charset="0"/>
                        </a:rPr>
                        <a:t>Details</a:t>
                      </a:r>
                      <a:endParaRPr lang="en-IN" sz="1100">
                        <a:latin typeface="Cambria" panose="02040503050406030204" pitchFamily="18" charset="0"/>
                        <a:ea typeface="Cambria" panose="02040503050406030204" pitchFamily="18" charset="0"/>
                      </a:endParaRPr>
                    </a:p>
                  </a:txBody>
                  <a:tcPr anchor="ctr"/>
                </a:tc>
                <a:extLst>
                  <a:ext uri="{0D108BD9-81ED-4DB2-BD59-A6C34878D82A}">
                    <a16:rowId xmlns:a16="http://schemas.microsoft.com/office/drawing/2014/main" val="2509566197"/>
                  </a:ext>
                </a:extLst>
              </a:tr>
              <a:tr h="187802">
                <a:tc>
                  <a:txBody>
                    <a:bodyPr/>
                    <a:lstStyle/>
                    <a:p>
                      <a:r>
                        <a:rPr lang="en-US" sz="1100" b="1" dirty="0">
                          <a:solidFill>
                            <a:schemeClr val="tx1"/>
                          </a:solidFill>
                          <a:latin typeface="Cambria" panose="02040503050406030204" pitchFamily="18" charset="0"/>
                          <a:ea typeface="Cambria" panose="02040503050406030204" pitchFamily="18" charset="0"/>
                        </a:rPr>
                        <a:t>AUM </a:t>
                      </a:r>
                      <a:endParaRPr lang="en-IN" sz="1100" b="1" dirty="0">
                        <a:solidFill>
                          <a:schemeClr val="tx1"/>
                        </a:solidFill>
                        <a:latin typeface="Cambria" panose="02040503050406030204" pitchFamily="18" charset="0"/>
                        <a:ea typeface="Cambria" panose="02040503050406030204" pitchFamily="18" charset="0"/>
                      </a:endParaRPr>
                    </a:p>
                  </a:txBody>
                  <a:tcPr anchor="ctr"/>
                </a:tc>
                <a:tc>
                  <a:txBody>
                    <a:bodyPr/>
                    <a:lstStyle/>
                    <a:p>
                      <a:pPr algn="ctr"/>
                      <a:r>
                        <a:rPr lang="en-IN" sz="1100" dirty="0">
                          <a:solidFill>
                            <a:schemeClr val="tx1"/>
                          </a:solidFill>
                          <a:latin typeface="Cambria" panose="02040503050406030204" pitchFamily="18" charset="0"/>
                          <a:ea typeface="Cambria" panose="02040503050406030204" pitchFamily="18" charset="0"/>
                        </a:rPr>
                        <a:t>~ 4,210 Cr</a:t>
                      </a:r>
                    </a:p>
                  </a:txBody>
                  <a:tcPr anchor="ctr">
                    <a:solidFill>
                      <a:srgbClr val="CBCBCB"/>
                    </a:solidFill>
                  </a:tcPr>
                </a:tc>
                <a:extLst>
                  <a:ext uri="{0D108BD9-81ED-4DB2-BD59-A6C34878D82A}">
                    <a16:rowId xmlns:a16="http://schemas.microsoft.com/office/drawing/2014/main" val="3085341055"/>
                  </a:ext>
                </a:extLst>
              </a:tr>
              <a:tr h="187802">
                <a:tc>
                  <a:txBody>
                    <a:bodyPr/>
                    <a:lstStyle/>
                    <a:p>
                      <a:r>
                        <a:rPr lang="en-US" sz="1100" b="1">
                          <a:latin typeface="Cambria" panose="02040503050406030204" pitchFamily="18" charset="0"/>
                          <a:ea typeface="Cambria" panose="02040503050406030204" pitchFamily="18" charset="0"/>
                        </a:rPr>
                        <a:t>Fund Manager</a:t>
                      </a:r>
                      <a:endParaRPr lang="en-IN" sz="1100" b="1">
                        <a:latin typeface="Cambria" panose="02040503050406030204" pitchFamily="18" charset="0"/>
                        <a:ea typeface="Cambria" panose="02040503050406030204" pitchFamily="18" charset="0"/>
                      </a:endParaRPr>
                    </a:p>
                  </a:txBody>
                  <a:tcPr anchor="ctr"/>
                </a:tc>
                <a:tc>
                  <a:txBody>
                    <a:bodyPr/>
                    <a:lstStyle/>
                    <a:p>
                      <a:pPr algn="ctr"/>
                      <a:r>
                        <a:rPr lang="en-US" sz="1100" dirty="0">
                          <a:latin typeface="Cambria" panose="02040503050406030204" pitchFamily="18" charset="0"/>
                          <a:ea typeface="Cambria" panose="02040503050406030204" pitchFamily="18" charset="0"/>
                        </a:rPr>
                        <a:t>Samit Vartak</a:t>
                      </a:r>
                    </a:p>
                  </a:txBody>
                  <a:tcPr anchor="ctr"/>
                </a:tc>
                <a:extLst>
                  <a:ext uri="{0D108BD9-81ED-4DB2-BD59-A6C34878D82A}">
                    <a16:rowId xmlns:a16="http://schemas.microsoft.com/office/drawing/2014/main" val="4053942507"/>
                  </a:ext>
                </a:extLst>
              </a:tr>
              <a:tr h="187802">
                <a:tc>
                  <a:txBody>
                    <a:bodyPr/>
                    <a:lstStyle/>
                    <a:p>
                      <a:r>
                        <a:rPr lang="en-IN" sz="1100" b="1">
                          <a:latin typeface="Cambria" panose="02040503050406030204" pitchFamily="18" charset="0"/>
                          <a:ea typeface="Cambria" panose="02040503050406030204" pitchFamily="18" charset="0"/>
                        </a:rPr>
                        <a:t>No. of Stocks</a:t>
                      </a:r>
                    </a:p>
                  </a:txBody>
                  <a:tcPr anchor="ctr"/>
                </a:tc>
                <a:tc>
                  <a:txBody>
                    <a:bodyPr/>
                    <a:lstStyle/>
                    <a:p>
                      <a:pPr algn="ctr"/>
                      <a:r>
                        <a:rPr lang="en-IN" sz="1100" dirty="0">
                          <a:latin typeface="Cambria" panose="02040503050406030204" pitchFamily="18" charset="0"/>
                          <a:ea typeface="Cambria" panose="02040503050406030204" pitchFamily="18" charset="0"/>
                        </a:rPr>
                        <a:t>17</a:t>
                      </a:r>
                    </a:p>
                  </a:txBody>
                  <a:tcPr anchor="ctr"/>
                </a:tc>
                <a:extLst>
                  <a:ext uri="{0D108BD9-81ED-4DB2-BD59-A6C34878D82A}">
                    <a16:rowId xmlns:a16="http://schemas.microsoft.com/office/drawing/2014/main" val="105553421"/>
                  </a:ext>
                </a:extLst>
              </a:tr>
              <a:tr h="187802">
                <a:tc>
                  <a:txBody>
                    <a:bodyPr/>
                    <a:lstStyle/>
                    <a:p>
                      <a:r>
                        <a:rPr lang="en-US" sz="1100" b="1">
                          <a:latin typeface="Cambria" panose="02040503050406030204" pitchFamily="18" charset="0"/>
                          <a:ea typeface="Cambria" panose="02040503050406030204" pitchFamily="18" charset="0"/>
                        </a:rPr>
                        <a:t>Inception Date</a:t>
                      </a:r>
                      <a:endParaRPr lang="en-IN" sz="1100" b="1">
                        <a:latin typeface="Cambria" panose="02040503050406030204" pitchFamily="18" charset="0"/>
                        <a:ea typeface="Cambria" panose="02040503050406030204" pitchFamily="18" charset="0"/>
                      </a:endParaRPr>
                    </a:p>
                  </a:txBody>
                  <a:tcPr anchor="ctr"/>
                </a:tc>
                <a:tc>
                  <a:txBody>
                    <a:bodyPr/>
                    <a:lstStyle/>
                    <a:p>
                      <a:pPr algn="ctr"/>
                      <a:r>
                        <a:rPr lang="en-IN" sz="1100" dirty="0">
                          <a:latin typeface="Cambria" panose="02040503050406030204" pitchFamily="18" charset="0"/>
                          <a:ea typeface="Cambria" panose="02040503050406030204" pitchFamily="18" charset="0"/>
                        </a:rPr>
                        <a:t>01 April 2012</a:t>
                      </a:r>
                    </a:p>
                  </a:txBody>
                  <a:tcPr anchor="ctr"/>
                </a:tc>
                <a:extLst>
                  <a:ext uri="{0D108BD9-81ED-4DB2-BD59-A6C34878D82A}">
                    <a16:rowId xmlns:a16="http://schemas.microsoft.com/office/drawing/2014/main" val="595497186"/>
                  </a:ext>
                </a:extLst>
              </a:tr>
              <a:tr h="187802">
                <a:tc>
                  <a:txBody>
                    <a:bodyPr/>
                    <a:lstStyle/>
                    <a:p>
                      <a:r>
                        <a:rPr lang="en-IN" sz="1100" b="1">
                          <a:solidFill>
                            <a:schemeClr val="tx1"/>
                          </a:solidFill>
                          <a:latin typeface="Cambria" panose="02040503050406030204" pitchFamily="18" charset="0"/>
                          <a:ea typeface="Cambria" panose="02040503050406030204" pitchFamily="18" charset="0"/>
                        </a:rPr>
                        <a:t>Minimum Investment</a:t>
                      </a:r>
                    </a:p>
                  </a:txBody>
                  <a:tcPr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IN" sz="1100">
                          <a:latin typeface="Cambria" panose="02040503050406030204" pitchFamily="18" charset="0"/>
                          <a:ea typeface="Cambria" panose="02040503050406030204" pitchFamily="18" charset="0"/>
                        </a:rPr>
                        <a:t>2 Cr.</a:t>
                      </a:r>
                    </a:p>
                  </a:txBody>
                  <a:tcPr anchor="ctr"/>
                </a:tc>
                <a:extLst>
                  <a:ext uri="{0D108BD9-81ED-4DB2-BD59-A6C34878D82A}">
                    <a16:rowId xmlns:a16="http://schemas.microsoft.com/office/drawing/2014/main" val="3283599674"/>
                  </a:ext>
                </a:extLst>
              </a:tr>
              <a:tr h="309322">
                <a:tc>
                  <a:txBody>
                    <a:bodyPr/>
                    <a:lstStyle/>
                    <a:p>
                      <a:r>
                        <a:rPr lang="en-US" sz="1100" b="1">
                          <a:solidFill>
                            <a:schemeClr val="tx1"/>
                          </a:solidFill>
                          <a:latin typeface="Cambria" panose="02040503050406030204" pitchFamily="18" charset="0"/>
                          <a:ea typeface="Cambria" panose="02040503050406030204" pitchFamily="18" charset="0"/>
                        </a:rPr>
                        <a:t>Exit Load</a:t>
                      </a:r>
                      <a:endParaRPr lang="en-IN" sz="1100" b="1">
                        <a:solidFill>
                          <a:schemeClr val="tx1"/>
                        </a:solidFill>
                        <a:latin typeface="Cambria" panose="02040503050406030204" pitchFamily="18" charset="0"/>
                        <a:ea typeface="Cambria" panose="02040503050406030204" pitchFamily="18" charset="0"/>
                      </a:endParaRPr>
                    </a:p>
                  </a:txBody>
                  <a:tcPr anchor="ctr"/>
                </a:tc>
                <a:tc>
                  <a:txBody>
                    <a:bodyPr/>
                    <a:lstStyle/>
                    <a:p>
                      <a:pPr algn="ctr"/>
                      <a:r>
                        <a:rPr lang="en-IN" sz="1100" dirty="0">
                          <a:latin typeface="Cambria" panose="02040503050406030204" pitchFamily="18" charset="0"/>
                          <a:ea typeface="Cambria" panose="02040503050406030204" pitchFamily="18" charset="0"/>
                        </a:rPr>
                        <a:t>1 Year- 3%, 2 Year- 2%, 3 Year- 1% and zero thereafter</a:t>
                      </a:r>
                    </a:p>
                  </a:txBody>
                  <a:tcPr anchor="ctr"/>
                </a:tc>
                <a:extLst>
                  <a:ext uri="{0D108BD9-81ED-4DB2-BD59-A6C34878D82A}">
                    <a16:rowId xmlns:a16="http://schemas.microsoft.com/office/drawing/2014/main" val="1990558997"/>
                  </a:ext>
                </a:extLst>
              </a:tr>
            </a:tbl>
          </a:graphicData>
        </a:graphic>
      </p:graphicFrame>
      <p:sp>
        <p:nvSpPr>
          <p:cNvPr id="9" name="TextBox 8"/>
          <p:cNvSpPr txBox="1"/>
          <p:nvPr/>
        </p:nvSpPr>
        <p:spPr>
          <a:xfrm>
            <a:off x="165475" y="977892"/>
            <a:ext cx="4022212" cy="2108269"/>
          </a:xfrm>
          <a:prstGeom prst="rect">
            <a:avLst/>
          </a:prstGeom>
          <a:noFill/>
          <a:ln>
            <a:solidFill>
              <a:schemeClr val="bg1">
                <a:lumMod val="85000"/>
              </a:schemeClr>
            </a:solidFill>
          </a:ln>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400" b="1" i="0"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rPr>
              <a:t>Investment Objective</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300" b="0" i="0"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rPr>
              <a:t>The objective </a:t>
            </a:r>
            <a:r>
              <a:rPr kumimoji="0" lang="en-US" sz="1300" b="0" i="0"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rPr>
              <a:t>is to build and maintain a portfolio in high conviction growth ideas available at prices at or below fair value. The fund focuses on outperforming the benchmark indices by at least 5% (annualized) over an economic cycle. Sage One Core PMS targets this objective by looking at high growth businesses with a long-term competitive advantage that have a clean and competent management, sustainable competitive advantage.</a:t>
            </a:r>
            <a:endParaRPr kumimoji="0" lang="en-IN" sz="1300" b="0" i="0"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endParaRPr>
          </a:p>
        </p:txBody>
      </p:sp>
      <p:sp>
        <p:nvSpPr>
          <p:cNvPr id="14" name="TextBox 13"/>
          <p:cNvSpPr txBox="1"/>
          <p:nvPr/>
        </p:nvSpPr>
        <p:spPr>
          <a:xfrm>
            <a:off x="9027507" y="3903475"/>
            <a:ext cx="2902229" cy="37241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400" b="1" i="0"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rPr>
              <a:t>Fees Structure</a:t>
            </a:r>
          </a:p>
        </p:txBody>
      </p:sp>
      <p:sp>
        <p:nvSpPr>
          <p:cNvPr id="18" name="Rectangle 17"/>
          <p:cNvSpPr/>
          <p:nvPr/>
        </p:nvSpPr>
        <p:spPr>
          <a:xfrm>
            <a:off x="0" y="808383"/>
            <a:ext cx="12192000" cy="45719"/>
          </a:xfrm>
          <a:prstGeom prst="rect">
            <a:avLst/>
          </a:prstGeom>
          <a:solidFill>
            <a:schemeClr val="bg1">
              <a:lumMod val="6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9" name="Slide Number Placeholder 18"/>
          <p:cNvSpPr>
            <a:spLocks noGrp="1"/>
          </p:cNvSpPr>
          <p:nvPr>
            <p:ph type="sldNum" sz="quarter" idx="12"/>
          </p:nvPr>
        </p:nvSpPr>
        <p:spPr>
          <a:xfrm>
            <a:off x="9448800" y="6549225"/>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1E62F875-1F54-4527-993B-FB1D0CCB3E02}" type="slidenum">
              <a:rPr kumimoji="0" lang="en-IN" sz="1200" b="1" i="0" u="none" strike="noStrike" kern="1200" cap="none" spc="0" normalizeH="0" baseline="0" noProof="0" smtClean="0">
                <a:ln>
                  <a:noFill/>
                </a:ln>
                <a:solidFill>
                  <a:prstClr val="white"/>
                </a:solidFill>
                <a:effectLst/>
                <a:uLnTx/>
                <a:uFillTx/>
                <a:latin typeface="Cambria" panose="02040503050406030204" pitchFamily="18" charset="0"/>
                <a:ea typeface="Cambria" panose="02040503050406030204" pitchFamily="18" charset="0"/>
                <a:cs typeface="+mn-cs"/>
              </a:rPr>
              <a:pPr marL="0" marR="0" lvl="0" indent="0" algn="r" defTabSz="914400" rtl="0" eaLnBrk="1" fontAlgn="auto" latinLnBrk="0" hangingPunct="1">
                <a:lnSpc>
                  <a:spcPct val="100000"/>
                </a:lnSpc>
                <a:spcBef>
                  <a:spcPts val="0"/>
                </a:spcBef>
                <a:spcAft>
                  <a:spcPts val="0"/>
                </a:spcAft>
                <a:buClrTx/>
                <a:buSzTx/>
                <a:buFontTx/>
                <a:buNone/>
                <a:tabLst/>
                <a:defRPr/>
              </a:pPr>
              <a:t>36</a:t>
            </a:fld>
            <a:endParaRPr kumimoji="0" lang="en-IN" sz="1200" b="1" i="0" u="none" strike="noStrike" kern="1200" cap="none" spc="0" normalizeH="0" baseline="0" noProof="0">
              <a:ln>
                <a:noFill/>
              </a:ln>
              <a:solidFill>
                <a:prstClr val="white"/>
              </a:solidFill>
              <a:effectLst/>
              <a:uLnTx/>
              <a:uFillTx/>
              <a:latin typeface="Cambria" panose="02040503050406030204" pitchFamily="18" charset="0"/>
              <a:ea typeface="Cambria" panose="02040503050406030204" pitchFamily="18" charset="0"/>
              <a:cs typeface="+mn-cs"/>
            </a:endParaRPr>
          </a:p>
        </p:txBody>
      </p:sp>
      <p:graphicFrame>
        <p:nvGraphicFramePr>
          <p:cNvPr id="6" name="Table 5"/>
          <p:cNvGraphicFramePr>
            <a:graphicFrameLocks noGrp="1"/>
          </p:cNvGraphicFramePr>
          <p:nvPr>
            <p:extLst>
              <p:ext uri="{D42A27DB-BD31-4B8C-83A1-F6EECF244321}">
                <p14:modId xmlns:p14="http://schemas.microsoft.com/office/powerpoint/2010/main" val="321204637"/>
              </p:ext>
            </p:extLst>
          </p:nvPr>
        </p:nvGraphicFramePr>
        <p:xfrm>
          <a:off x="165475" y="5178343"/>
          <a:ext cx="4020843" cy="1371132"/>
        </p:xfrm>
        <a:graphic>
          <a:graphicData uri="http://schemas.openxmlformats.org/drawingml/2006/table">
            <a:tbl>
              <a:tblPr firstRow="1" bandRow="1"/>
              <a:tblGrid>
                <a:gridCol w="4020843">
                  <a:extLst>
                    <a:ext uri="{9D8B030D-6E8A-4147-A177-3AD203B41FA5}">
                      <a16:colId xmlns:a16="http://schemas.microsoft.com/office/drawing/2014/main" val="1416440599"/>
                    </a:ext>
                  </a:extLst>
                </a:gridCol>
              </a:tblGrid>
              <a:tr h="228522">
                <a:tc>
                  <a:txBody>
                    <a:bodyPr/>
                    <a:lstStyle/>
                    <a:p>
                      <a:pPr marL="0" algn="ctr" defTabSz="914400" rtl="0" eaLnBrk="1" fontAlgn="ctr" latinLnBrk="0" hangingPunct="1"/>
                      <a:r>
                        <a:rPr lang="en-IN" sz="1300" b="1" i="0" u="none" strike="noStrike" kern="1200">
                          <a:solidFill>
                            <a:schemeClr val="bg1"/>
                          </a:solidFill>
                          <a:effectLst/>
                          <a:latin typeface="Cambria" panose="02040503050406030204" pitchFamily="18" charset="0"/>
                          <a:ea typeface="Cambria" panose="02040503050406030204" pitchFamily="18" charset="0"/>
                          <a:cs typeface="+mn-cs"/>
                        </a:rPr>
                        <a:t>Top Holdings</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000000"/>
                    </a:solidFill>
                  </a:tcPr>
                </a:tc>
                <a:extLst>
                  <a:ext uri="{0D108BD9-81ED-4DB2-BD59-A6C34878D82A}">
                    <a16:rowId xmlns:a16="http://schemas.microsoft.com/office/drawing/2014/main" val="896081867"/>
                  </a:ext>
                </a:extLst>
              </a:tr>
              <a:tr h="228522">
                <a:tc>
                  <a:txBody>
                    <a:bodyPr/>
                    <a:lstStyle/>
                    <a:p>
                      <a:pPr algn="ctr" fontAlgn="ctr">
                        <a:buNone/>
                      </a:pPr>
                      <a:r>
                        <a:rPr lang="en-IN" sz="1300" b="0" i="0" u="none" strike="noStrike" dirty="0">
                          <a:solidFill>
                            <a:srgbClr val="000000"/>
                          </a:solidFill>
                          <a:effectLst/>
                          <a:latin typeface="Cambria" panose="02040503050406030204" pitchFamily="18" charset="0"/>
                        </a:rPr>
                        <a:t>Aditya Birla RE</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905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CBCBCB"/>
                    </a:solidFill>
                  </a:tcPr>
                </a:tc>
                <a:extLst>
                  <a:ext uri="{0D108BD9-81ED-4DB2-BD59-A6C34878D82A}">
                    <a16:rowId xmlns:a16="http://schemas.microsoft.com/office/drawing/2014/main" val="2963132833"/>
                  </a:ext>
                </a:extLst>
              </a:tr>
              <a:tr h="228522">
                <a:tc>
                  <a:txBody>
                    <a:bodyPr/>
                    <a:lstStyle/>
                    <a:p>
                      <a:pPr algn="ctr" fontAlgn="ctr">
                        <a:buNone/>
                      </a:pPr>
                      <a:r>
                        <a:rPr lang="en-IN" sz="1300" b="0" i="0" u="none" strike="noStrike" dirty="0">
                          <a:solidFill>
                            <a:srgbClr val="000000"/>
                          </a:solidFill>
                          <a:effectLst/>
                          <a:latin typeface="Cambria" panose="02040503050406030204" pitchFamily="18" charset="0"/>
                        </a:rPr>
                        <a:t>APL Apollo</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349325733"/>
                  </a:ext>
                </a:extLst>
              </a:tr>
              <a:tr h="228522">
                <a:tc>
                  <a:txBody>
                    <a:bodyPr/>
                    <a:lstStyle/>
                    <a:p>
                      <a:pPr algn="ctr" fontAlgn="ctr">
                        <a:buNone/>
                      </a:pPr>
                      <a:r>
                        <a:rPr lang="en-IN" sz="1300" b="0" i="0" u="none" strike="noStrike">
                          <a:solidFill>
                            <a:srgbClr val="000000"/>
                          </a:solidFill>
                          <a:effectLst/>
                          <a:latin typeface="Cambria" panose="02040503050406030204" pitchFamily="18" charset="0"/>
                        </a:rPr>
                        <a:t>Allied Blenders</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CBCBCB"/>
                    </a:solidFill>
                  </a:tcPr>
                </a:tc>
                <a:extLst>
                  <a:ext uri="{0D108BD9-81ED-4DB2-BD59-A6C34878D82A}">
                    <a16:rowId xmlns:a16="http://schemas.microsoft.com/office/drawing/2014/main" val="2071115321"/>
                  </a:ext>
                </a:extLst>
              </a:tr>
              <a:tr h="228522">
                <a:tc>
                  <a:txBody>
                    <a:bodyPr/>
                    <a:lstStyle/>
                    <a:p>
                      <a:pPr algn="ctr" fontAlgn="ctr">
                        <a:buNone/>
                      </a:pPr>
                      <a:r>
                        <a:rPr lang="en-IN" sz="1300" b="0" i="0" u="none" strike="noStrike" dirty="0" err="1">
                          <a:solidFill>
                            <a:srgbClr val="000000"/>
                          </a:solidFill>
                          <a:effectLst/>
                          <a:latin typeface="Cambria" panose="02040503050406030204" pitchFamily="18" charset="0"/>
                        </a:rPr>
                        <a:t>Acutaas</a:t>
                      </a:r>
                      <a:r>
                        <a:rPr lang="en-IN" sz="1300" b="0" i="0" u="none" strike="noStrike" dirty="0">
                          <a:solidFill>
                            <a:srgbClr val="000000"/>
                          </a:solidFill>
                          <a:effectLst/>
                          <a:latin typeface="Cambria" panose="02040503050406030204" pitchFamily="18" charset="0"/>
                        </a:rPr>
                        <a:t> Chemicals</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4093128571"/>
                  </a:ext>
                </a:extLst>
              </a:tr>
              <a:tr h="228522">
                <a:tc>
                  <a:txBody>
                    <a:bodyPr/>
                    <a:lstStyle/>
                    <a:p>
                      <a:pPr algn="ctr" fontAlgn="ctr">
                        <a:buNone/>
                      </a:pPr>
                      <a:r>
                        <a:rPr lang="en-IN" sz="1300" b="0" i="0" u="none" strike="noStrike" dirty="0">
                          <a:solidFill>
                            <a:srgbClr val="000000"/>
                          </a:solidFill>
                          <a:effectLst/>
                          <a:latin typeface="Cambria" panose="02040503050406030204" pitchFamily="18" charset="0"/>
                        </a:rPr>
                        <a:t>KEI Industries </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CBCBCB"/>
                    </a:solidFill>
                  </a:tcPr>
                </a:tc>
                <a:extLst>
                  <a:ext uri="{0D108BD9-81ED-4DB2-BD59-A6C34878D82A}">
                    <a16:rowId xmlns:a16="http://schemas.microsoft.com/office/drawing/2014/main" val="1015955104"/>
                  </a:ext>
                </a:extLst>
              </a:tr>
            </a:tbl>
          </a:graphicData>
        </a:graphic>
      </p:graphicFrame>
      <p:sp>
        <p:nvSpPr>
          <p:cNvPr id="27" name="TextBox 26"/>
          <p:cNvSpPr txBox="1"/>
          <p:nvPr/>
        </p:nvSpPr>
        <p:spPr>
          <a:xfrm>
            <a:off x="9027507" y="5381859"/>
            <a:ext cx="2856816" cy="553998"/>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000" b="0" i="1"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*performance as on July 31st, 2026.</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000" b="0" i="1"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**no catch-up, high water mark applicable</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000" b="0" i="1"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***for corpus above 5cr please get in touch</a:t>
            </a:r>
          </a:p>
        </p:txBody>
      </p:sp>
      <p:graphicFrame>
        <p:nvGraphicFramePr>
          <p:cNvPr id="11" name="Table 8">
            <a:extLst>
              <a:ext uri="{FF2B5EF4-FFF2-40B4-BE49-F238E27FC236}">
                <a16:creationId xmlns:a16="http://schemas.microsoft.com/office/drawing/2014/main" id="{50116F0B-359D-E0CA-6209-C2A4C036743D}"/>
              </a:ext>
            </a:extLst>
          </p:cNvPr>
          <p:cNvGraphicFramePr>
            <a:graphicFrameLocks noGrp="1"/>
          </p:cNvGraphicFramePr>
          <p:nvPr/>
        </p:nvGraphicFramePr>
        <p:xfrm>
          <a:off x="9099278" y="4206159"/>
          <a:ext cx="2927247" cy="1116330"/>
        </p:xfrm>
        <a:graphic>
          <a:graphicData uri="http://schemas.openxmlformats.org/drawingml/2006/table">
            <a:tbl>
              <a:tblPr firstRow="1" bandRow="1">
                <a:tableStyleId>{073A0DAA-6AF3-43AB-8588-CEC1D06C72B9}</a:tableStyleId>
              </a:tblPr>
              <a:tblGrid>
                <a:gridCol w="851602">
                  <a:extLst>
                    <a:ext uri="{9D8B030D-6E8A-4147-A177-3AD203B41FA5}">
                      <a16:colId xmlns:a16="http://schemas.microsoft.com/office/drawing/2014/main" val="3655427531"/>
                    </a:ext>
                  </a:extLst>
                </a:gridCol>
                <a:gridCol w="684739">
                  <a:extLst>
                    <a:ext uri="{9D8B030D-6E8A-4147-A177-3AD203B41FA5}">
                      <a16:colId xmlns:a16="http://schemas.microsoft.com/office/drawing/2014/main" val="1999429750"/>
                    </a:ext>
                  </a:extLst>
                </a:gridCol>
                <a:gridCol w="863091">
                  <a:extLst>
                    <a:ext uri="{9D8B030D-6E8A-4147-A177-3AD203B41FA5}">
                      <a16:colId xmlns:a16="http://schemas.microsoft.com/office/drawing/2014/main" val="3110234045"/>
                    </a:ext>
                  </a:extLst>
                </a:gridCol>
                <a:gridCol w="527815">
                  <a:extLst>
                    <a:ext uri="{9D8B030D-6E8A-4147-A177-3AD203B41FA5}">
                      <a16:colId xmlns:a16="http://schemas.microsoft.com/office/drawing/2014/main" val="2721265007"/>
                    </a:ext>
                  </a:extLst>
                </a:gridCol>
              </a:tblGrid>
              <a:tr h="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IN" sz="1100" b="1" i="0" u="none" strike="noStrike" kern="1200">
                          <a:solidFill>
                            <a:schemeClr val="bg1"/>
                          </a:solidFill>
                          <a:effectLst/>
                          <a:latin typeface="Cambria" panose="02040503050406030204" pitchFamily="18" charset="0"/>
                          <a:ea typeface="Cambria" panose="02040503050406030204" pitchFamily="18" charset="0"/>
                          <a:cs typeface="+mn-cs"/>
                        </a:rPr>
                        <a:t>Fee Structure</a:t>
                      </a:r>
                    </a:p>
                  </a:txBody>
                  <a:tcPr anchor="ctr">
                    <a:solidFill>
                      <a:schemeClr val="tx1"/>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IN" sz="1100" b="1" i="0" u="none" strike="noStrike" kern="1200">
                          <a:solidFill>
                            <a:schemeClr val="bg1"/>
                          </a:solidFill>
                          <a:effectLst/>
                          <a:latin typeface="Cambria" panose="02040503050406030204" pitchFamily="18" charset="0"/>
                          <a:ea typeface="Cambria" panose="02040503050406030204" pitchFamily="18" charset="0"/>
                          <a:cs typeface="+mn-cs"/>
                        </a:rPr>
                        <a:t>Fixed</a:t>
                      </a:r>
                    </a:p>
                  </a:txBody>
                  <a:tcPr marL="9525" marR="9525" marT="9525" marB="0" anchor="ctr">
                    <a:solidFill>
                      <a:schemeClr val="tx1"/>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IN" sz="1100" b="1" i="0" u="none" strike="noStrike">
                          <a:solidFill>
                            <a:schemeClr val="bg1"/>
                          </a:solidFill>
                          <a:effectLst/>
                          <a:latin typeface="Cambria" panose="02040503050406030204" pitchFamily="18" charset="0"/>
                          <a:ea typeface="Cambria" panose="02040503050406030204" pitchFamily="18" charset="0"/>
                        </a:rPr>
                        <a:t>Performance</a:t>
                      </a:r>
                      <a:endParaRPr lang="en-IN" sz="1100" b="1" i="0" u="none" strike="noStrike" kern="1200">
                        <a:solidFill>
                          <a:schemeClr val="bg1"/>
                        </a:solidFill>
                        <a:effectLst/>
                        <a:latin typeface="Cambria" panose="02040503050406030204" pitchFamily="18" charset="0"/>
                        <a:ea typeface="Cambria" panose="02040503050406030204" pitchFamily="18" charset="0"/>
                        <a:cs typeface="+mn-cs"/>
                      </a:endParaRPr>
                    </a:p>
                  </a:txBody>
                  <a:tcPr marL="9525" marR="9525" marT="9525" marB="0" anchor="ctr">
                    <a:solidFill>
                      <a:schemeClr val="tx1"/>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IN" sz="1100" b="1" i="0" u="none" strike="noStrike" kern="1200">
                          <a:solidFill>
                            <a:schemeClr val="bg1"/>
                          </a:solidFill>
                          <a:effectLst/>
                          <a:latin typeface="Cambria" panose="02040503050406030204" pitchFamily="18" charset="0"/>
                          <a:ea typeface="Cambria" panose="02040503050406030204" pitchFamily="18" charset="0"/>
                          <a:cs typeface="+mn-cs"/>
                        </a:rPr>
                        <a:t>Hurdle</a:t>
                      </a:r>
                    </a:p>
                  </a:txBody>
                  <a:tcPr marL="9525" marR="9525" marT="9525" marB="0" anchor="ctr">
                    <a:solidFill>
                      <a:schemeClr val="tx1"/>
                    </a:solidFill>
                  </a:tcPr>
                </a:tc>
                <a:extLst>
                  <a:ext uri="{0D108BD9-81ED-4DB2-BD59-A6C34878D82A}">
                    <a16:rowId xmlns:a16="http://schemas.microsoft.com/office/drawing/2014/main" val="3419815612"/>
                  </a:ext>
                </a:extLst>
              </a:tr>
              <a:tr h="288000">
                <a:tc>
                  <a:txBody>
                    <a:bodyPr/>
                    <a:lstStyle/>
                    <a:p>
                      <a:pPr algn="ctr" fontAlgn="b"/>
                      <a:r>
                        <a:rPr lang="en-IN" sz="1100" b="1" i="0" u="none" strike="noStrike">
                          <a:solidFill>
                            <a:schemeClr val="tx1"/>
                          </a:solidFill>
                          <a:effectLst/>
                          <a:latin typeface="Cambria" panose="02040503050406030204" pitchFamily="18" charset="0"/>
                          <a:ea typeface="Cambria" panose="02040503050406030204" pitchFamily="18" charset="0"/>
                        </a:rPr>
                        <a:t>Fixed</a:t>
                      </a:r>
                    </a:p>
                    <a:p>
                      <a:pPr algn="ctr" fontAlgn="b"/>
                      <a:r>
                        <a:rPr lang="en-IN" sz="1100" b="1" i="0" u="none" strike="noStrike">
                          <a:solidFill>
                            <a:schemeClr val="tx1"/>
                          </a:solidFill>
                          <a:effectLst/>
                          <a:latin typeface="Cambria" panose="02040503050406030204" pitchFamily="18" charset="0"/>
                          <a:ea typeface="Cambria" panose="02040503050406030204" pitchFamily="18" charset="0"/>
                        </a:rPr>
                        <a:t>(</a:t>
                      </a:r>
                      <a:r>
                        <a:rPr lang="en-US" sz="1100" b="1" i="0" u="none" strike="noStrike">
                          <a:solidFill>
                            <a:schemeClr val="tx1"/>
                          </a:solidFill>
                          <a:effectLst/>
                          <a:latin typeface="Cambria" panose="02040503050406030204" pitchFamily="18" charset="0"/>
                          <a:ea typeface="Cambria" panose="02040503050406030204" pitchFamily="18" charset="0"/>
                        </a:rPr>
                        <a:t>2-5cr)</a:t>
                      </a:r>
                      <a:endParaRPr lang="en-IN" sz="1100" b="1" i="0" u="none" strike="noStrike">
                        <a:solidFill>
                          <a:schemeClr val="tx1"/>
                        </a:solidFill>
                        <a:effectLst/>
                        <a:latin typeface="Cambria" panose="02040503050406030204" pitchFamily="18" charset="0"/>
                        <a:ea typeface="Cambria" panose="02040503050406030204" pitchFamily="18" charset="0"/>
                      </a:endParaRPr>
                    </a:p>
                  </a:txBody>
                  <a:tcPr marL="9525" marR="9525" marT="9525" marB="0" anchor="ctr">
                    <a:solidFill>
                      <a:srgbClr val="CBCBCB"/>
                    </a:solidFill>
                  </a:tcPr>
                </a:tc>
                <a:tc>
                  <a:txBody>
                    <a:bodyPr/>
                    <a:lstStyle/>
                    <a:p>
                      <a:pPr algn="ctr" fontAlgn="ctr"/>
                      <a:r>
                        <a:rPr lang="en-IN" sz="1100" b="0" i="0" u="none" strike="noStrike">
                          <a:solidFill>
                            <a:schemeClr val="tx1"/>
                          </a:solidFill>
                          <a:effectLst/>
                          <a:latin typeface="Cambria" panose="02040503050406030204" pitchFamily="18" charset="0"/>
                          <a:ea typeface="Cambria" panose="02040503050406030204" pitchFamily="18" charset="0"/>
                        </a:rPr>
                        <a:t>2.50%p.a.</a:t>
                      </a:r>
                    </a:p>
                  </a:txBody>
                  <a:tcPr marL="9525" marR="9525" marT="9525" marB="0" anchor="ctr">
                    <a:solidFill>
                      <a:srgbClr val="CBCBCB"/>
                    </a:solidFill>
                  </a:tcPr>
                </a:tc>
                <a:tc>
                  <a:txBody>
                    <a:bodyPr/>
                    <a:lstStyle/>
                    <a:p>
                      <a:pPr marL="0" marR="0" lvl="0" indent="0" algn="ctr" defTabSz="914400" rtl="0" eaLnBrk="1" fontAlgn="ctr" latinLnBrk="0" hangingPunct="1">
                        <a:lnSpc>
                          <a:spcPct val="100000"/>
                        </a:lnSpc>
                        <a:spcBef>
                          <a:spcPts val="0"/>
                        </a:spcBef>
                        <a:spcAft>
                          <a:spcPts val="0"/>
                        </a:spcAft>
                        <a:buClrTx/>
                        <a:buSzTx/>
                        <a:buFontTx/>
                        <a:buNone/>
                        <a:tabLst/>
                        <a:defRPr/>
                      </a:pPr>
                      <a:r>
                        <a:rPr lang="en-IN" sz="1100" b="0" i="0" u="none" strike="noStrike">
                          <a:solidFill>
                            <a:schemeClr val="tx1"/>
                          </a:solidFill>
                          <a:effectLst/>
                          <a:latin typeface="Cambria" panose="02040503050406030204" pitchFamily="18" charset="0"/>
                          <a:ea typeface="Cambria" panose="02040503050406030204" pitchFamily="18" charset="0"/>
                        </a:rPr>
                        <a:t>-</a:t>
                      </a:r>
                    </a:p>
                  </a:txBody>
                  <a:tcPr marL="9525" marR="9525" marT="9525" marB="0" anchor="ctr">
                    <a:solidFill>
                      <a:srgbClr val="CBCBCB"/>
                    </a:solidFill>
                  </a:tcPr>
                </a:tc>
                <a:tc>
                  <a:txBody>
                    <a:bodyPr/>
                    <a:lstStyle/>
                    <a:p>
                      <a:pPr algn="ctr" fontAlgn="ctr"/>
                      <a:r>
                        <a:rPr lang="en-IN" sz="1100" b="0" i="0" u="none" strike="noStrike">
                          <a:solidFill>
                            <a:schemeClr val="tx1"/>
                          </a:solidFill>
                          <a:effectLst/>
                          <a:latin typeface="Cambria" panose="02040503050406030204" pitchFamily="18" charset="0"/>
                          <a:ea typeface="Cambria" panose="02040503050406030204" pitchFamily="18" charset="0"/>
                        </a:rPr>
                        <a:t>-</a:t>
                      </a:r>
                    </a:p>
                  </a:txBody>
                  <a:tcPr marL="9525" marR="9525" marT="9525" marB="0" anchor="ctr">
                    <a:solidFill>
                      <a:srgbClr val="CBCBCB"/>
                    </a:solidFill>
                  </a:tcPr>
                </a:tc>
                <a:extLst>
                  <a:ext uri="{0D108BD9-81ED-4DB2-BD59-A6C34878D82A}">
                    <a16:rowId xmlns:a16="http://schemas.microsoft.com/office/drawing/2014/main" val="1593328609"/>
                  </a:ext>
                </a:extLst>
              </a:tr>
              <a:tr h="288000">
                <a:tc>
                  <a:txBody>
                    <a:bodyPr/>
                    <a:lstStyle/>
                    <a:p>
                      <a:pPr algn="ctr" fontAlgn="b"/>
                      <a:r>
                        <a:rPr lang="en-IN" sz="1100" b="1" i="0" u="none" strike="noStrike">
                          <a:solidFill>
                            <a:schemeClr val="tx1"/>
                          </a:solidFill>
                          <a:effectLst/>
                          <a:latin typeface="Cambria" panose="02040503050406030204" pitchFamily="18" charset="0"/>
                          <a:ea typeface="Cambria" panose="02040503050406030204" pitchFamily="18" charset="0"/>
                        </a:rPr>
                        <a:t>Hybrid</a:t>
                      </a:r>
                    </a:p>
                    <a:p>
                      <a:pPr algn="ctr" fontAlgn="b"/>
                      <a:r>
                        <a:rPr lang="en-IN" sz="1100" b="1" i="0" u="none" strike="noStrike">
                          <a:solidFill>
                            <a:schemeClr val="tx1"/>
                          </a:solidFill>
                          <a:effectLst/>
                          <a:latin typeface="Cambria" panose="02040503050406030204" pitchFamily="18" charset="0"/>
                          <a:ea typeface="Cambria" panose="02040503050406030204" pitchFamily="18" charset="0"/>
                        </a:rPr>
                        <a:t>(2-5cr)</a:t>
                      </a:r>
                    </a:p>
                  </a:txBody>
                  <a:tcPr marL="9525" marR="9525" marT="9525" marB="0" anchor="ctr">
                    <a:solidFill>
                      <a:srgbClr val="E7E7E7"/>
                    </a:solidFill>
                  </a:tcPr>
                </a:tc>
                <a:tc>
                  <a:txBody>
                    <a:bodyPr/>
                    <a:lstStyle/>
                    <a:p>
                      <a:pPr algn="ctr" fontAlgn="ctr"/>
                      <a:r>
                        <a:rPr lang="en-IN" sz="1100" b="0" i="0" u="none" strike="noStrike">
                          <a:solidFill>
                            <a:schemeClr val="tx1"/>
                          </a:solidFill>
                          <a:effectLst/>
                          <a:latin typeface="Cambria" panose="02040503050406030204" pitchFamily="18" charset="0"/>
                          <a:ea typeface="Cambria" panose="02040503050406030204" pitchFamily="18" charset="0"/>
                        </a:rPr>
                        <a:t>1.25%p.a.</a:t>
                      </a:r>
                    </a:p>
                  </a:txBody>
                  <a:tcPr marL="9525" marR="9525" marT="9525" marB="0" anchor="ctr">
                    <a:solidFill>
                      <a:srgbClr val="E7E7E7"/>
                    </a:solidFill>
                  </a:tcPr>
                </a:tc>
                <a:tc>
                  <a:txBody>
                    <a:bodyPr/>
                    <a:lstStyle/>
                    <a:p>
                      <a:pPr algn="ctr" fontAlgn="ctr"/>
                      <a:r>
                        <a:rPr lang="en-US" sz="1100" b="0" i="0" u="none" strike="noStrike">
                          <a:solidFill>
                            <a:schemeClr val="tx1"/>
                          </a:solidFill>
                          <a:effectLst/>
                          <a:latin typeface="Cambria" panose="02040503050406030204" pitchFamily="18" charset="0"/>
                          <a:ea typeface="Cambria" panose="02040503050406030204" pitchFamily="18" charset="0"/>
                        </a:rPr>
                        <a:t>12%</a:t>
                      </a:r>
                      <a:endParaRPr lang="en-IN" sz="1100" b="0" i="0" u="none" strike="noStrike">
                        <a:solidFill>
                          <a:schemeClr val="tx1"/>
                        </a:solidFill>
                        <a:effectLst/>
                        <a:latin typeface="Cambria" panose="02040503050406030204" pitchFamily="18" charset="0"/>
                        <a:ea typeface="Cambria" panose="02040503050406030204" pitchFamily="18" charset="0"/>
                      </a:endParaRPr>
                    </a:p>
                  </a:txBody>
                  <a:tcPr marL="9525" marR="9525" marT="9525" marB="0" anchor="ctr">
                    <a:solidFill>
                      <a:srgbClr val="E7E7E7"/>
                    </a:solidFill>
                  </a:tcPr>
                </a:tc>
                <a:tc>
                  <a:txBody>
                    <a:bodyPr/>
                    <a:lstStyle/>
                    <a:p>
                      <a:pPr algn="ctr" fontAlgn="ctr"/>
                      <a:r>
                        <a:rPr lang="en-US" sz="1100" b="0" i="0" u="none" strike="noStrike">
                          <a:solidFill>
                            <a:schemeClr val="tx1"/>
                          </a:solidFill>
                          <a:effectLst/>
                          <a:latin typeface="Cambria" panose="02040503050406030204" pitchFamily="18" charset="0"/>
                          <a:ea typeface="Cambria" panose="02040503050406030204" pitchFamily="18" charset="0"/>
                        </a:rPr>
                        <a:t>10%</a:t>
                      </a:r>
                      <a:endParaRPr lang="en-IN" sz="1100" b="0" i="0" u="none" strike="noStrike">
                        <a:solidFill>
                          <a:schemeClr val="tx1"/>
                        </a:solidFill>
                        <a:effectLst/>
                        <a:latin typeface="Cambria" panose="02040503050406030204" pitchFamily="18" charset="0"/>
                        <a:ea typeface="Cambria" panose="02040503050406030204" pitchFamily="18" charset="0"/>
                      </a:endParaRPr>
                    </a:p>
                  </a:txBody>
                  <a:tcPr marL="9525" marR="9525" marT="9525" marB="0" anchor="ctr">
                    <a:solidFill>
                      <a:srgbClr val="E7E7E7"/>
                    </a:solidFill>
                  </a:tcPr>
                </a:tc>
                <a:extLst>
                  <a:ext uri="{0D108BD9-81ED-4DB2-BD59-A6C34878D82A}">
                    <a16:rowId xmlns:a16="http://schemas.microsoft.com/office/drawing/2014/main" val="918766262"/>
                  </a:ext>
                </a:extLst>
              </a:tr>
            </a:tbl>
          </a:graphicData>
        </a:graphic>
      </p:graphicFrame>
      <p:graphicFrame>
        <p:nvGraphicFramePr>
          <p:cNvPr id="12" name="Table 2">
            <a:extLst>
              <a:ext uri="{FF2B5EF4-FFF2-40B4-BE49-F238E27FC236}">
                <a16:creationId xmlns:a16="http://schemas.microsoft.com/office/drawing/2014/main" id="{148638AE-DDC9-1506-FC57-D1C3683A96D4}"/>
              </a:ext>
            </a:extLst>
          </p:cNvPr>
          <p:cNvGraphicFramePr>
            <a:graphicFrameLocks noGrp="1"/>
          </p:cNvGraphicFramePr>
          <p:nvPr>
            <p:extLst>
              <p:ext uri="{D42A27DB-BD31-4B8C-83A1-F6EECF244321}">
                <p14:modId xmlns:p14="http://schemas.microsoft.com/office/powerpoint/2010/main" val="3917237821"/>
              </p:ext>
            </p:extLst>
          </p:nvPr>
        </p:nvGraphicFramePr>
        <p:xfrm>
          <a:off x="4282939" y="3952247"/>
          <a:ext cx="4744569" cy="2596977"/>
        </p:xfrm>
        <a:graphic>
          <a:graphicData uri="http://schemas.openxmlformats.org/drawingml/2006/table">
            <a:tbl>
              <a:tblPr firstRow="1" bandRow="1">
                <a:tableStyleId>{073A0DAA-6AF3-43AB-8588-CEC1D06C72B9}</a:tableStyleId>
              </a:tblPr>
              <a:tblGrid>
                <a:gridCol w="2923079">
                  <a:extLst>
                    <a:ext uri="{9D8B030D-6E8A-4147-A177-3AD203B41FA5}">
                      <a16:colId xmlns:a16="http://schemas.microsoft.com/office/drawing/2014/main" val="979919291"/>
                    </a:ext>
                  </a:extLst>
                </a:gridCol>
                <a:gridCol w="1821490">
                  <a:extLst>
                    <a:ext uri="{9D8B030D-6E8A-4147-A177-3AD203B41FA5}">
                      <a16:colId xmlns:a16="http://schemas.microsoft.com/office/drawing/2014/main" val="2728041260"/>
                    </a:ext>
                  </a:extLst>
                </a:gridCol>
              </a:tblGrid>
              <a:tr h="317827">
                <a:tc>
                  <a:txBody>
                    <a:bodyPr/>
                    <a:lstStyle/>
                    <a:p>
                      <a:pPr algn="ctr"/>
                      <a:r>
                        <a:rPr lang="en-US" sz="1300">
                          <a:latin typeface="Cambria" panose="02040503050406030204" pitchFamily="18" charset="0"/>
                          <a:ea typeface="Cambria" panose="02040503050406030204" pitchFamily="18" charset="0"/>
                        </a:rPr>
                        <a:t>Top Sectors</a:t>
                      </a:r>
                      <a:endParaRPr lang="en-IN" sz="1300">
                        <a:latin typeface="Cambria" panose="02040503050406030204" pitchFamily="18" charset="0"/>
                        <a:ea typeface="Cambria" panose="02040503050406030204" pitchFamily="18" charset="0"/>
                      </a:endParaRPr>
                    </a:p>
                  </a:txBody>
                  <a:tcPr anchor="ctr"/>
                </a:tc>
                <a:tc>
                  <a:txBody>
                    <a:bodyPr/>
                    <a:lstStyle/>
                    <a:p>
                      <a:pPr algn="ctr"/>
                      <a:r>
                        <a:rPr lang="en-US" sz="1300">
                          <a:latin typeface="Cambria" panose="02040503050406030204" pitchFamily="18" charset="0"/>
                          <a:ea typeface="Cambria" panose="02040503050406030204" pitchFamily="18" charset="0"/>
                        </a:rPr>
                        <a:t>Details</a:t>
                      </a:r>
                      <a:endParaRPr lang="en-IN" sz="1300">
                        <a:latin typeface="Cambria" panose="02040503050406030204" pitchFamily="18" charset="0"/>
                        <a:ea typeface="Cambria" panose="02040503050406030204" pitchFamily="18" charset="0"/>
                      </a:endParaRPr>
                    </a:p>
                  </a:txBody>
                  <a:tcPr anchor="ctr"/>
                </a:tc>
                <a:extLst>
                  <a:ext uri="{0D108BD9-81ED-4DB2-BD59-A6C34878D82A}">
                    <a16:rowId xmlns:a16="http://schemas.microsoft.com/office/drawing/2014/main" val="2509566197"/>
                  </a:ext>
                </a:extLst>
              </a:tr>
              <a:tr h="227915">
                <a:tc>
                  <a:txBody>
                    <a:bodyPr/>
                    <a:lstStyle/>
                    <a:p>
                      <a:pPr algn="ctr" fontAlgn="ctr">
                        <a:buNone/>
                      </a:pPr>
                      <a:r>
                        <a:rPr lang="en-IN" sz="1300" b="0" i="0" u="none" strike="noStrike" dirty="0">
                          <a:solidFill>
                            <a:srgbClr val="000000"/>
                          </a:solidFill>
                          <a:effectLst/>
                          <a:latin typeface="Cambria" panose="02040503050406030204" pitchFamily="18" charset="0"/>
                        </a:rPr>
                        <a:t>Specialty Chemicals</a:t>
                      </a:r>
                    </a:p>
                  </a:txBody>
                  <a:tcPr marL="9525" marR="9525" marT="9525" marB="0" anchor="ctr"/>
                </a:tc>
                <a:tc>
                  <a:txBody>
                    <a:bodyPr/>
                    <a:lstStyle/>
                    <a:p>
                      <a:pPr algn="ctr" fontAlgn="ctr">
                        <a:buNone/>
                      </a:pPr>
                      <a:r>
                        <a:rPr lang="en-IN" sz="1300" b="0" i="0" u="none" strike="noStrike">
                          <a:solidFill>
                            <a:srgbClr val="000000"/>
                          </a:solidFill>
                          <a:effectLst/>
                          <a:latin typeface="Cambria" panose="02040503050406030204" pitchFamily="18" charset="0"/>
                        </a:rPr>
                        <a:t>12.00%</a:t>
                      </a:r>
                    </a:p>
                  </a:txBody>
                  <a:tcPr marL="9525" marR="9525" marT="9525" marB="0" anchor="ctr"/>
                </a:tc>
                <a:extLst>
                  <a:ext uri="{0D108BD9-81ED-4DB2-BD59-A6C34878D82A}">
                    <a16:rowId xmlns:a16="http://schemas.microsoft.com/office/drawing/2014/main" val="3085341055"/>
                  </a:ext>
                </a:extLst>
              </a:tr>
              <a:tr h="227915">
                <a:tc>
                  <a:txBody>
                    <a:bodyPr/>
                    <a:lstStyle/>
                    <a:p>
                      <a:pPr algn="ctr" fontAlgn="ctr">
                        <a:buNone/>
                      </a:pPr>
                      <a:r>
                        <a:rPr lang="en-IN" sz="1300" b="0" i="0" u="none" strike="noStrike">
                          <a:solidFill>
                            <a:srgbClr val="000000"/>
                          </a:solidFill>
                          <a:effectLst/>
                          <a:latin typeface="Cambria" panose="02040503050406030204" pitchFamily="18" charset="0"/>
                        </a:rPr>
                        <a:t>Consumption</a:t>
                      </a:r>
                    </a:p>
                  </a:txBody>
                  <a:tcPr marL="9525" marR="9525" marT="9525" marB="0" anchor="ctr"/>
                </a:tc>
                <a:tc>
                  <a:txBody>
                    <a:bodyPr/>
                    <a:lstStyle/>
                    <a:p>
                      <a:pPr algn="ctr" fontAlgn="ctr">
                        <a:buNone/>
                      </a:pPr>
                      <a:r>
                        <a:rPr lang="en-IN" sz="1300" b="0" i="0" u="none" strike="noStrike">
                          <a:solidFill>
                            <a:srgbClr val="000000"/>
                          </a:solidFill>
                          <a:effectLst/>
                          <a:latin typeface="Cambria" panose="02040503050406030204" pitchFamily="18" charset="0"/>
                        </a:rPr>
                        <a:t>11.00%</a:t>
                      </a:r>
                    </a:p>
                  </a:txBody>
                  <a:tcPr marL="9525" marR="9525" marT="9525" marB="0" anchor="ctr"/>
                </a:tc>
                <a:extLst>
                  <a:ext uri="{0D108BD9-81ED-4DB2-BD59-A6C34878D82A}">
                    <a16:rowId xmlns:a16="http://schemas.microsoft.com/office/drawing/2014/main" val="2313672653"/>
                  </a:ext>
                </a:extLst>
              </a:tr>
              <a:tr h="227915">
                <a:tc>
                  <a:txBody>
                    <a:bodyPr/>
                    <a:lstStyle/>
                    <a:p>
                      <a:pPr algn="ctr" fontAlgn="ctr">
                        <a:buNone/>
                      </a:pPr>
                      <a:r>
                        <a:rPr lang="en-IN" sz="1300" b="0" i="0" u="none" strike="noStrike">
                          <a:solidFill>
                            <a:srgbClr val="000000"/>
                          </a:solidFill>
                          <a:effectLst/>
                          <a:latin typeface="Cambria" panose="02040503050406030204" pitchFamily="18" charset="0"/>
                        </a:rPr>
                        <a:t>Auto &amp; Auto Ancillaries</a:t>
                      </a:r>
                    </a:p>
                  </a:txBody>
                  <a:tcPr marL="9525" marR="9525" marT="9525" marB="0" anchor="ctr"/>
                </a:tc>
                <a:tc>
                  <a:txBody>
                    <a:bodyPr/>
                    <a:lstStyle/>
                    <a:p>
                      <a:pPr algn="ctr" fontAlgn="ctr">
                        <a:buNone/>
                      </a:pPr>
                      <a:r>
                        <a:rPr lang="en-IN" sz="1300" b="0" i="0" u="none" strike="noStrike">
                          <a:solidFill>
                            <a:srgbClr val="000000"/>
                          </a:solidFill>
                          <a:effectLst/>
                          <a:latin typeface="Cambria" panose="02040503050406030204" pitchFamily="18" charset="0"/>
                        </a:rPr>
                        <a:t>11.00%</a:t>
                      </a:r>
                    </a:p>
                  </a:txBody>
                  <a:tcPr marL="9525" marR="9525" marT="9525" marB="0" anchor="ctr"/>
                </a:tc>
                <a:extLst>
                  <a:ext uri="{0D108BD9-81ED-4DB2-BD59-A6C34878D82A}">
                    <a16:rowId xmlns:a16="http://schemas.microsoft.com/office/drawing/2014/main" val="1935204195"/>
                  </a:ext>
                </a:extLst>
              </a:tr>
              <a:tr h="227915">
                <a:tc>
                  <a:txBody>
                    <a:bodyPr/>
                    <a:lstStyle/>
                    <a:p>
                      <a:pPr algn="ctr" fontAlgn="ctr">
                        <a:buNone/>
                      </a:pPr>
                      <a:r>
                        <a:rPr lang="en-IN" sz="1300" b="0" i="0" u="none" strike="noStrike">
                          <a:solidFill>
                            <a:srgbClr val="000000"/>
                          </a:solidFill>
                          <a:effectLst/>
                          <a:latin typeface="Cambria" panose="02040503050406030204" pitchFamily="18" charset="0"/>
                        </a:rPr>
                        <a:t>Finance</a:t>
                      </a:r>
                    </a:p>
                  </a:txBody>
                  <a:tcPr marL="9525" marR="9525" marT="9525" marB="0" anchor="ctr"/>
                </a:tc>
                <a:tc>
                  <a:txBody>
                    <a:bodyPr/>
                    <a:lstStyle/>
                    <a:p>
                      <a:pPr algn="ctr" fontAlgn="ctr">
                        <a:buNone/>
                      </a:pPr>
                      <a:r>
                        <a:rPr lang="en-IN" sz="1300" b="0" i="0" u="none" strike="noStrike">
                          <a:solidFill>
                            <a:srgbClr val="000000"/>
                          </a:solidFill>
                          <a:effectLst/>
                          <a:latin typeface="Cambria" panose="02040503050406030204" pitchFamily="18" charset="0"/>
                        </a:rPr>
                        <a:t>10.00%</a:t>
                      </a:r>
                    </a:p>
                  </a:txBody>
                  <a:tcPr marL="9525" marR="9525" marT="9525" marB="0" anchor="ctr"/>
                </a:tc>
                <a:extLst>
                  <a:ext uri="{0D108BD9-81ED-4DB2-BD59-A6C34878D82A}">
                    <a16:rowId xmlns:a16="http://schemas.microsoft.com/office/drawing/2014/main" val="768406344"/>
                  </a:ext>
                </a:extLst>
              </a:tr>
              <a:tr h="227915">
                <a:tc>
                  <a:txBody>
                    <a:bodyPr/>
                    <a:lstStyle/>
                    <a:p>
                      <a:pPr algn="ctr" fontAlgn="ctr">
                        <a:buNone/>
                      </a:pPr>
                      <a:r>
                        <a:rPr lang="en-IN" sz="1300" b="0" i="0" u="none" strike="noStrike">
                          <a:solidFill>
                            <a:srgbClr val="000000"/>
                          </a:solidFill>
                          <a:effectLst/>
                          <a:latin typeface="Cambria" panose="02040503050406030204" pitchFamily="18" charset="0"/>
                        </a:rPr>
                        <a:t>Building Materials</a:t>
                      </a:r>
                    </a:p>
                  </a:txBody>
                  <a:tcPr marL="9525" marR="9525" marT="9525" marB="0" anchor="ctr"/>
                </a:tc>
                <a:tc>
                  <a:txBody>
                    <a:bodyPr/>
                    <a:lstStyle/>
                    <a:p>
                      <a:pPr algn="ctr" fontAlgn="ctr">
                        <a:buNone/>
                      </a:pPr>
                      <a:r>
                        <a:rPr lang="en-IN" sz="1300" b="0" i="0" u="none" strike="noStrike">
                          <a:solidFill>
                            <a:srgbClr val="000000"/>
                          </a:solidFill>
                          <a:effectLst/>
                          <a:latin typeface="Cambria" panose="02040503050406030204" pitchFamily="18" charset="0"/>
                        </a:rPr>
                        <a:t>10.00%</a:t>
                      </a:r>
                    </a:p>
                  </a:txBody>
                  <a:tcPr marL="9525" marR="9525" marT="9525" marB="0" anchor="ctr"/>
                </a:tc>
                <a:extLst>
                  <a:ext uri="{0D108BD9-81ED-4DB2-BD59-A6C34878D82A}">
                    <a16:rowId xmlns:a16="http://schemas.microsoft.com/office/drawing/2014/main" val="2828818952"/>
                  </a:ext>
                </a:extLst>
              </a:tr>
              <a:tr h="227915">
                <a:tc>
                  <a:txBody>
                    <a:bodyPr/>
                    <a:lstStyle/>
                    <a:p>
                      <a:pPr algn="ctr" fontAlgn="ctr">
                        <a:buNone/>
                      </a:pPr>
                      <a:r>
                        <a:rPr lang="en-IN" sz="1300" b="0" i="0" u="none" strike="noStrike">
                          <a:solidFill>
                            <a:srgbClr val="000000"/>
                          </a:solidFill>
                          <a:effectLst/>
                          <a:latin typeface="Cambria" panose="02040503050406030204" pitchFamily="18" charset="0"/>
                        </a:rPr>
                        <a:t>Real Estate</a:t>
                      </a:r>
                    </a:p>
                  </a:txBody>
                  <a:tcPr marL="9525" marR="9525" marT="9525" marB="0" anchor="ctr"/>
                </a:tc>
                <a:tc>
                  <a:txBody>
                    <a:bodyPr/>
                    <a:lstStyle/>
                    <a:p>
                      <a:pPr algn="ctr" fontAlgn="ctr">
                        <a:buNone/>
                      </a:pPr>
                      <a:r>
                        <a:rPr lang="en-IN" sz="1300" b="0" i="0" u="none" strike="noStrike">
                          <a:solidFill>
                            <a:srgbClr val="000000"/>
                          </a:solidFill>
                          <a:effectLst/>
                          <a:latin typeface="Cambria" panose="02040503050406030204" pitchFamily="18" charset="0"/>
                        </a:rPr>
                        <a:t>8.00%</a:t>
                      </a:r>
                    </a:p>
                  </a:txBody>
                  <a:tcPr marL="9525" marR="9525" marT="9525" marB="0" anchor="ctr"/>
                </a:tc>
                <a:extLst>
                  <a:ext uri="{0D108BD9-81ED-4DB2-BD59-A6C34878D82A}">
                    <a16:rowId xmlns:a16="http://schemas.microsoft.com/office/drawing/2014/main" val="533021673"/>
                  </a:ext>
                </a:extLst>
              </a:tr>
              <a:tr h="227915">
                <a:tc>
                  <a:txBody>
                    <a:bodyPr/>
                    <a:lstStyle/>
                    <a:p>
                      <a:pPr algn="ctr" fontAlgn="ctr">
                        <a:buNone/>
                      </a:pPr>
                      <a:r>
                        <a:rPr lang="en-IN" sz="1300" b="0" i="0" u="none" strike="noStrike">
                          <a:solidFill>
                            <a:srgbClr val="000000"/>
                          </a:solidFill>
                          <a:effectLst/>
                          <a:latin typeface="Cambria" panose="02040503050406030204" pitchFamily="18" charset="0"/>
                        </a:rPr>
                        <a:t>Capital Goods</a:t>
                      </a:r>
                    </a:p>
                  </a:txBody>
                  <a:tcPr marL="9525" marR="9525" marT="9525" marB="0" anchor="ctr"/>
                </a:tc>
                <a:tc>
                  <a:txBody>
                    <a:bodyPr/>
                    <a:lstStyle/>
                    <a:p>
                      <a:pPr algn="ctr" fontAlgn="ctr">
                        <a:buNone/>
                      </a:pPr>
                      <a:r>
                        <a:rPr lang="en-IN" sz="1300" b="0" i="0" u="none" strike="noStrike" dirty="0">
                          <a:solidFill>
                            <a:srgbClr val="000000"/>
                          </a:solidFill>
                          <a:effectLst/>
                          <a:latin typeface="Cambria" panose="02040503050406030204" pitchFamily="18" charset="0"/>
                        </a:rPr>
                        <a:t>7.00%</a:t>
                      </a:r>
                    </a:p>
                  </a:txBody>
                  <a:tcPr marL="9525" marR="9525" marT="9525" marB="0" anchor="ctr"/>
                </a:tc>
                <a:extLst>
                  <a:ext uri="{0D108BD9-81ED-4DB2-BD59-A6C34878D82A}">
                    <a16:rowId xmlns:a16="http://schemas.microsoft.com/office/drawing/2014/main" val="2387421812"/>
                  </a:ext>
                </a:extLst>
              </a:tr>
              <a:tr h="227915">
                <a:tc>
                  <a:txBody>
                    <a:bodyPr/>
                    <a:lstStyle/>
                    <a:p>
                      <a:pPr algn="ctr" fontAlgn="b">
                        <a:buNone/>
                      </a:pPr>
                      <a:r>
                        <a:rPr lang="en-IN" sz="1300" b="0" i="0" u="none" strike="noStrike">
                          <a:solidFill>
                            <a:srgbClr val="000000"/>
                          </a:solidFill>
                          <a:effectLst/>
                          <a:latin typeface="Cambria" panose="02040503050406030204" pitchFamily="18" charset="0"/>
                        </a:rPr>
                        <a:t>Power</a:t>
                      </a:r>
                    </a:p>
                  </a:txBody>
                  <a:tcPr marL="9525" marR="9525" marT="9525" marB="0" anchor="ctr"/>
                </a:tc>
                <a:tc>
                  <a:txBody>
                    <a:bodyPr/>
                    <a:lstStyle/>
                    <a:p>
                      <a:pPr algn="ctr" fontAlgn="ctr">
                        <a:buNone/>
                      </a:pPr>
                      <a:r>
                        <a:rPr lang="en-IN" sz="1300" b="0" i="0" u="none" strike="noStrike">
                          <a:solidFill>
                            <a:srgbClr val="000000"/>
                          </a:solidFill>
                          <a:effectLst/>
                          <a:latin typeface="Cambria" panose="02040503050406030204" pitchFamily="18" charset="0"/>
                        </a:rPr>
                        <a:t>6.00%</a:t>
                      </a:r>
                    </a:p>
                  </a:txBody>
                  <a:tcPr marL="9525" marR="9525" marT="9525" marB="0" anchor="ctr"/>
                </a:tc>
                <a:extLst>
                  <a:ext uri="{0D108BD9-81ED-4DB2-BD59-A6C34878D82A}">
                    <a16:rowId xmlns:a16="http://schemas.microsoft.com/office/drawing/2014/main" val="4053942507"/>
                  </a:ext>
                </a:extLst>
              </a:tr>
              <a:tr h="227915">
                <a:tc>
                  <a:txBody>
                    <a:bodyPr/>
                    <a:lstStyle/>
                    <a:p>
                      <a:pPr algn="ctr" fontAlgn="ctr">
                        <a:buNone/>
                      </a:pPr>
                      <a:r>
                        <a:rPr lang="en-IN" sz="1300" b="0" i="0" u="none" strike="noStrike">
                          <a:solidFill>
                            <a:srgbClr val="000000"/>
                          </a:solidFill>
                          <a:effectLst/>
                          <a:latin typeface="Cambria" panose="02040503050406030204" pitchFamily="18" charset="0"/>
                        </a:rPr>
                        <a:t>Pharmaceuticals-CDMO</a:t>
                      </a:r>
                    </a:p>
                  </a:txBody>
                  <a:tcPr marL="9525" marR="9525" marT="9525" marB="0" anchor="ctr"/>
                </a:tc>
                <a:tc>
                  <a:txBody>
                    <a:bodyPr/>
                    <a:lstStyle/>
                    <a:p>
                      <a:pPr algn="ctr" fontAlgn="ctr">
                        <a:buNone/>
                      </a:pPr>
                      <a:r>
                        <a:rPr lang="en-IN" sz="1300" b="0" i="0" u="none" strike="noStrike">
                          <a:solidFill>
                            <a:srgbClr val="000000"/>
                          </a:solidFill>
                          <a:effectLst/>
                          <a:latin typeface="Cambria" panose="02040503050406030204" pitchFamily="18" charset="0"/>
                        </a:rPr>
                        <a:t>6.00%</a:t>
                      </a:r>
                    </a:p>
                  </a:txBody>
                  <a:tcPr marL="9525" marR="9525" marT="9525" marB="0" anchor="ctr"/>
                </a:tc>
                <a:extLst>
                  <a:ext uri="{0D108BD9-81ED-4DB2-BD59-A6C34878D82A}">
                    <a16:rowId xmlns:a16="http://schemas.microsoft.com/office/drawing/2014/main" val="105553421"/>
                  </a:ext>
                </a:extLst>
              </a:tr>
              <a:tr h="227915">
                <a:tc>
                  <a:txBody>
                    <a:bodyPr/>
                    <a:lstStyle/>
                    <a:p>
                      <a:pPr algn="ctr" fontAlgn="ctr">
                        <a:buNone/>
                      </a:pPr>
                      <a:r>
                        <a:rPr lang="en-IN" sz="1300" b="0" i="0" u="none" strike="noStrike">
                          <a:solidFill>
                            <a:srgbClr val="000000"/>
                          </a:solidFill>
                          <a:effectLst/>
                          <a:latin typeface="Cambria" panose="02040503050406030204" pitchFamily="18" charset="0"/>
                        </a:rPr>
                        <a:t>Textile</a:t>
                      </a:r>
                    </a:p>
                  </a:txBody>
                  <a:tcPr marL="9525" marR="9525" marT="9525" marB="0" anchor="ctr"/>
                </a:tc>
                <a:tc>
                  <a:txBody>
                    <a:bodyPr/>
                    <a:lstStyle/>
                    <a:p>
                      <a:pPr algn="ctr" fontAlgn="ctr">
                        <a:buNone/>
                      </a:pPr>
                      <a:r>
                        <a:rPr lang="en-IN" sz="1300" b="0" i="0" u="none" strike="noStrike" dirty="0">
                          <a:solidFill>
                            <a:srgbClr val="000000"/>
                          </a:solidFill>
                          <a:effectLst/>
                          <a:latin typeface="Cambria" panose="02040503050406030204" pitchFamily="18" charset="0"/>
                        </a:rPr>
                        <a:t>5.00%</a:t>
                      </a:r>
                    </a:p>
                  </a:txBody>
                  <a:tcPr marL="9525" marR="9525" marT="9525" marB="0" anchor="ctr"/>
                </a:tc>
                <a:extLst>
                  <a:ext uri="{0D108BD9-81ED-4DB2-BD59-A6C34878D82A}">
                    <a16:rowId xmlns:a16="http://schemas.microsoft.com/office/drawing/2014/main" val="595497186"/>
                  </a:ext>
                </a:extLst>
              </a:tr>
            </a:tbl>
          </a:graphicData>
        </a:graphic>
      </p:graphicFrame>
      <p:graphicFrame>
        <p:nvGraphicFramePr>
          <p:cNvPr id="3" name="Chart 2">
            <a:extLst>
              <a:ext uri="{FF2B5EF4-FFF2-40B4-BE49-F238E27FC236}">
                <a16:creationId xmlns:a16="http://schemas.microsoft.com/office/drawing/2014/main" id="{E58D6E12-96F6-BCC6-A143-BA78BF6C1712}"/>
              </a:ext>
            </a:extLst>
          </p:cNvPr>
          <p:cNvGraphicFramePr>
            <a:graphicFrameLocks/>
          </p:cNvGraphicFramePr>
          <p:nvPr/>
        </p:nvGraphicFramePr>
        <p:xfrm>
          <a:off x="9074633" y="978511"/>
          <a:ext cx="2990850" cy="2886452"/>
        </p:xfrm>
        <a:graphic>
          <a:graphicData uri="http://schemas.openxmlformats.org/drawingml/2006/chart">
            <c:chart xmlns:c="http://schemas.openxmlformats.org/drawingml/2006/chart" xmlns:r="http://schemas.openxmlformats.org/officeDocument/2006/relationships" r:id="rId2"/>
          </a:graphicData>
        </a:graphic>
      </p:graphicFrame>
      <p:pic>
        <p:nvPicPr>
          <p:cNvPr id="8" name="Picture 7" descr="A white text on a black background&#10;&#10;AI-generated content may be incorrect.">
            <a:extLst>
              <a:ext uri="{FF2B5EF4-FFF2-40B4-BE49-F238E27FC236}">
                <a16:creationId xmlns:a16="http://schemas.microsoft.com/office/drawing/2014/main" id="{EB5DD1CF-6A32-37A2-7B77-F126371FE1D7}"/>
              </a:ext>
            </a:extLst>
          </p:cNvPr>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10362466" y="234062"/>
            <a:ext cx="1559328" cy="340260"/>
          </a:xfrm>
          <a:prstGeom prst="rect">
            <a:avLst/>
          </a:prstGeom>
        </p:spPr>
      </p:pic>
      <p:graphicFrame>
        <p:nvGraphicFramePr>
          <p:cNvPr id="7" name="Chart 6">
            <a:extLst>
              <a:ext uri="{FF2B5EF4-FFF2-40B4-BE49-F238E27FC236}">
                <a16:creationId xmlns:a16="http://schemas.microsoft.com/office/drawing/2014/main" id="{CD6088D6-A0F8-91F9-BC98-E85B45FA36F5}"/>
              </a:ext>
            </a:extLst>
          </p:cNvPr>
          <p:cNvGraphicFramePr>
            <a:graphicFrameLocks/>
          </p:cNvGraphicFramePr>
          <p:nvPr>
            <p:extLst>
              <p:ext uri="{D42A27DB-BD31-4B8C-83A1-F6EECF244321}">
                <p14:modId xmlns:p14="http://schemas.microsoft.com/office/powerpoint/2010/main" val="322654595"/>
              </p:ext>
            </p:extLst>
          </p:nvPr>
        </p:nvGraphicFramePr>
        <p:xfrm>
          <a:off x="4335608" y="1006387"/>
          <a:ext cx="4572000" cy="2830503"/>
        </p:xfrm>
        <a:graphic>
          <a:graphicData uri="http://schemas.openxmlformats.org/drawingml/2006/chart">
            <c:chart xmlns:c="http://schemas.openxmlformats.org/drawingml/2006/chart" xmlns:r="http://schemas.openxmlformats.org/officeDocument/2006/relationships" r:id="rId4"/>
          </a:graphicData>
        </a:graphic>
      </p:graphicFrame>
    </p:spTree>
    <p:extLst>
      <p:ext uri="{BB962C8B-B14F-4D97-AF65-F5344CB8AC3E}">
        <p14:creationId xmlns:p14="http://schemas.microsoft.com/office/powerpoint/2010/main" val="3837748819"/>
      </p:ext>
    </p:extLst>
  </p:cSld>
  <p:clrMapOvr>
    <a:masterClrMapping/>
  </p:clrMapOvr>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5CC4B6D-ADD2-2E56-2948-5C60CFFF71C0}"/>
            </a:ext>
          </a:extLst>
        </p:cNvPr>
        <p:cNvGrpSpPr/>
        <p:nvPr/>
      </p:nvGrpSpPr>
      <p:grpSpPr>
        <a:xfrm>
          <a:off x="0" y="0"/>
          <a:ext cx="0" cy="0"/>
          <a:chOff x="0" y="0"/>
          <a:chExt cx="0" cy="0"/>
        </a:xfrm>
      </p:grpSpPr>
      <p:sp>
        <p:nvSpPr>
          <p:cNvPr id="4" name="Rectangle 3">
            <a:extLst>
              <a:ext uri="{FF2B5EF4-FFF2-40B4-BE49-F238E27FC236}">
                <a16:creationId xmlns:a16="http://schemas.microsoft.com/office/drawing/2014/main" id="{D2A52580-F6B3-4DBF-84D8-EB07AC09EEA3}"/>
              </a:ext>
            </a:extLst>
          </p:cNvPr>
          <p:cNvSpPr/>
          <p:nvPr/>
        </p:nvSpPr>
        <p:spPr>
          <a:xfrm>
            <a:off x="0" y="-2626"/>
            <a:ext cx="12192000" cy="821635"/>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 name="Title 1">
            <a:extLst>
              <a:ext uri="{FF2B5EF4-FFF2-40B4-BE49-F238E27FC236}">
                <a16:creationId xmlns:a16="http://schemas.microsoft.com/office/drawing/2014/main" id="{8328C13B-6EC4-EA2E-CE8F-EFBAE017F93A}"/>
              </a:ext>
            </a:extLst>
          </p:cNvPr>
          <p:cNvSpPr txBox="1">
            <a:spLocks/>
          </p:cNvSpPr>
          <p:nvPr/>
        </p:nvSpPr>
        <p:spPr>
          <a:xfrm>
            <a:off x="165475" y="106018"/>
            <a:ext cx="11007609" cy="630899"/>
          </a:xfrm>
          <a:prstGeom prst="rect">
            <a:avLst/>
          </a:prstGeom>
        </p:spPr>
        <p:txBody>
          <a:bodyPr vert="horz" lIns="91440" tIns="45720" rIns="91440" bIns="45720" rtlCol="0" anchor="ctr">
            <a:noAutofit/>
          </a:bodyPr>
          <a:lstStyle>
            <a:lvl1pPr algn="ctr" defTabSz="914400" rtl="0" eaLnBrk="1" latinLnBrk="0" hangingPunct="1">
              <a:lnSpc>
                <a:spcPct val="90000"/>
              </a:lnSpc>
              <a:spcBef>
                <a:spcPct val="0"/>
              </a:spcBef>
              <a:buNone/>
              <a:defRPr sz="6000" kern="1200">
                <a:solidFill>
                  <a:schemeClr val="tx1"/>
                </a:solidFill>
                <a:latin typeface="+mj-lt"/>
                <a:ea typeface="+mj-ea"/>
                <a:cs typeface="+mj-cs"/>
              </a:defRPr>
            </a:lvl1pPr>
          </a:lstStyle>
          <a:p>
            <a:pPr marL="0" marR="0" lvl="0" indent="0" algn="l" defTabSz="914400" rtl="0" eaLnBrk="1" fontAlgn="auto" latinLnBrk="0" hangingPunct="1">
              <a:lnSpc>
                <a:spcPct val="90000"/>
              </a:lnSpc>
              <a:spcBef>
                <a:spcPct val="0"/>
              </a:spcBef>
              <a:spcAft>
                <a:spcPts val="0"/>
              </a:spcAft>
              <a:buClrTx/>
              <a:buSzTx/>
              <a:buFontTx/>
              <a:buNone/>
              <a:tabLst/>
              <a:defRPr/>
            </a:pPr>
            <a:r>
              <a:rPr kumimoji="0" lang="en-US" sz="2800" b="1" i="0" u="none" strike="noStrike" kern="1200" cap="none" spc="0" normalizeH="0" baseline="0" noProof="0" dirty="0">
                <a:ln>
                  <a:noFill/>
                </a:ln>
                <a:solidFill>
                  <a:prstClr val="white"/>
                </a:solidFill>
                <a:effectLst/>
                <a:uLnTx/>
                <a:uFillTx/>
                <a:latin typeface="Cambria" panose="02040503050406030204" pitchFamily="18" charset="0"/>
                <a:ea typeface="Cambria" panose="02040503050406030204" pitchFamily="18" charset="0"/>
                <a:cs typeface="+mj-cs"/>
              </a:rPr>
              <a:t>Equity – Mid &amp; Small Cap PMS</a:t>
            </a:r>
          </a:p>
          <a:p>
            <a:pPr marL="0" marR="0" lvl="0" indent="0" algn="l" defTabSz="914400" rtl="0" eaLnBrk="1" fontAlgn="auto" latinLnBrk="0" hangingPunct="1">
              <a:lnSpc>
                <a:spcPct val="90000"/>
              </a:lnSpc>
              <a:spcBef>
                <a:spcPct val="0"/>
              </a:spcBef>
              <a:spcAft>
                <a:spcPts val="0"/>
              </a:spcAft>
              <a:buClrTx/>
              <a:buSzTx/>
              <a:buFontTx/>
              <a:buNone/>
              <a:tabLst/>
              <a:defRPr/>
            </a:pPr>
            <a:r>
              <a:rPr kumimoji="0" lang="en-US" sz="2800" b="1" i="0" u="none" strike="noStrike" kern="1200" cap="none" spc="0" normalizeH="0" baseline="0" noProof="0" dirty="0">
                <a:ln>
                  <a:noFill/>
                </a:ln>
                <a:solidFill>
                  <a:prstClr val="white"/>
                </a:solidFill>
                <a:effectLst/>
                <a:uLnTx/>
                <a:uFillTx/>
                <a:latin typeface="Cambria" panose="02040503050406030204" pitchFamily="18" charset="0"/>
                <a:ea typeface="Cambria" panose="02040503050406030204" pitchFamily="18" charset="0"/>
                <a:cs typeface="+mj-cs"/>
              </a:rPr>
              <a:t>AAA Budding B</a:t>
            </a:r>
            <a:r>
              <a:rPr kumimoji="0" lang="en-US" sz="2800" b="1" i="0" u="none" strike="noStrike" kern="1200" cap="none" spc="0" normalizeH="0" baseline="0" noProof="0" dirty="0">
                <a:ln>
                  <a:noFill/>
                </a:ln>
                <a:solidFill>
                  <a:schemeClr val="bg1"/>
                </a:solidFill>
                <a:effectLst/>
                <a:uLnTx/>
                <a:uFillTx/>
                <a:latin typeface="Cambria" panose="02040503050406030204" pitchFamily="18" charset="0"/>
                <a:ea typeface="Cambria" panose="02040503050406030204" pitchFamily="18" charset="0"/>
                <a:cs typeface="+mj-cs"/>
              </a:rPr>
              <a:t>easts</a:t>
            </a:r>
            <a:r>
              <a:rPr kumimoji="0" lang="en-US" sz="2800" b="1" i="0" u="none" strike="noStrike" kern="1200" cap="none" spc="0" normalizeH="0" baseline="0" noProof="0" dirty="0">
                <a:ln>
                  <a:noFill/>
                </a:ln>
                <a:solidFill>
                  <a:prstClr val="white"/>
                </a:solidFill>
                <a:effectLst/>
                <a:uLnTx/>
                <a:uFillTx/>
                <a:latin typeface="Cambria" panose="02040503050406030204" pitchFamily="18" charset="0"/>
                <a:ea typeface="Cambria" panose="02040503050406030204" pitchFamily="18" charset="0"/>
                <a:cs typeface="+mj-cs"/>
              </a:rPr>
              <a:t> Fund</a:t>
            </a:r>
            <a:endParaRPr kumimoji="0" lang="en-IN" sz="2800" b="1" i="0" u="none" strike="noStrike" kern="1200" cap="none" spc="0" normalizeH="0" baseline="0" noProof="0" dirty="0">
              <a:ln>
                <a:noFill/>
              </a:ln>
              <a:solidFill>
                <a:prstClr val="white"/>
              </a:solidFill>
              <a:effectLst/>
              <a:uLnTx/>
              <a:uFillTx/>
              <a:latin typeface="Cambria" panose="02040503050406030204" pitchFamily="18" charset="0"/>
              <a:ea typeface="Cambria" panose="02040503050406030204" pitchFamily="18" charset="0"/>
              <a:cs typeface="+mj-cs"/>
            </a:endParaRPr>
          </a:p>
        </p:txBody>
      </p:sp>
      <p:sp>
        <p:nvSpPr>
          <p:cNvPr id="22" name="Rectangle 21">
            <a:extLst>
              <a:ext uri="{FF2B5EF4-FFF2-40B4-BE49-F238E27FC236}">
                <a16:creationId xmlns:a16="http://schemas.microsoft.com/office/drawing/2014/main" id="{08474DE6-8705-11D5-99B6-A84ABEF44545}"/>
              </a:ext>
            </a:extLst>
          </p:cNvPr>
          <p:cNvSpPr/>
          <p:nvPr/>
        </p:nvSpPr>
        <p:spPr>
          <a:xfrm>
            <a:off x="0" y="6641517"/>
            <a:ext cx="12192000" cy="235963"/>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8" name="Rectangle 17">
            <a:extLst>
              <a:ext uri="{FF2B5EF4-FFF2-40B4-BE49-F238E27FC236}">
                <a16:creationId xmlns:a16="http://schemas.microsoft.com/office/drawing/2014/main" id="{C21D5E09-974B-08F8-01D2-38B368D95BF8}"/>
              </a:ext>
            </a:extLst>
          </p:cNvPr>
          <p:cNvSpPr/>
          <p:nvPr/>
        </p:nvSpPr>
        <p:spPr>
          <a:xfrm>
            <a:off x="0" y="808383"/>
            <a:ext cx="12192000" cy="45719"/>
          </a:xfrm>
          <a:prstGeom prst="rect">
            <a:avLst/>
          </a:prstGeom>
          <a:solidFill>
            <a:schemeClr val="bg1">
              <a:lumMod val="6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9" name="Slide Number Placeholder 18">
            <a:extLst>
              <a:ext uri="{FF2B5EF4-FFF2-40B4-BE49-F238E27FC236}">
                <a16:creationId xmlns:a16="http://schemas.microsoft.com/office/drawing/2014/main" id="{7A81411F-794D-F813-2CB8-436E8DFA98CA}"/>
              </a:ext>
            </a:extLst>
          </p:cNvPr>
          <p:cNvSpPr>
            <a:spLocks noGrp="1"/>
          </p:cNvSpPr>
          <p:nvPr>
            <p:ph type="sldNum" sz="quarter" idx="12"/>
          </p:nvPr>
        </p:nvSpPr>
        <p:spPr>
          <a:xfrm>
            <a:off x="9448800" y="6549225"/>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1E62F875-1F54-4527-993B-FB1D0CCB3E02}" type="slidenum">
              <a:rPr kumimoji="0" lang="en-IN" sz="1200" b="1" i="0" u="none" strike="noStrike" kern="1200" cap="none" spc="0" normalizeH="0" baseline="0" noProof="0" smtClean="0">
                <a:ln>
                  <a:noFill/>
                </a:ln>
                <a:solidFill>
                  <a:prstClr val="white"/>
                </a:solidFill>
                <a:effectLst/>
                <a:uLnTx/>
                <a:uFillTx/>
                <a:latin typeface="Cambria" panose="02040503050406030204" pitchFamily="18" charset="0"/>
                <a:ea typeface="Cambria" panose="02040503050406030204" pitchFamily="18" charset="0"/>
                <a:cs typeface="+mn-cs"/>
              </a:rPr>
              <a:pPr marL="0" marR="0" lvl="0" indent="0" algn="r" defTabSz="914400" rtl="0" eaLnBrk="1" fontAlgn="auto" latinLnBrk="0" hangingPunct="1">
                <a:lnSpc>
                  <a:spcPct val="100000"/>
                </a:lnSpc>
                <a:spcBef>
                  <a:spcPts val="0"/>
                </a:spcBef>
                <a:spcAft>
                  <a:spcPts val="0"/>
                </a:spcAft>
                <a:buClrTx/>
                <a:buSzTx/>
                <a:buFontTx/>
                <a:buNone/>
                <a:tabLst/>
                <a:defRPr/>
              </a:pPr>
              <a:t>37</a:t>
            </a:fld>
            <a:endParaRPr kumimoji="0" lang="en-IN" sz="1200" b="1" i="0" u="none" strike="noStrike" kern="1200" cap="none" spc="0" normalizeH="0" baseline="0" noProof="0">
              <a:ln>
                <a:noFill/>
              </a:ln>
              <a:solidFill>
                <a:prstClr val="white"/>
              </a:solidFill>
              <a:effectLst/>
              <a:uLnTx/>
              <a:uFillTx/>
              <a:latin typeface="Cambria" panose="02040503050406030204" pitchFamily="18" charset="0"/>
              <a:ea typeface="Cambria" panose="02040503050406030204" pitchFamily="18" charset="0"/>
              <a:cs typeface="+mn-cs"/>
            </a:endParaRPr>
          </a:p>
        </p:txBody>
      </p:sp>
      <p:sp>
        <p:nvSpPr>
          <p:cNvPr id="25" name="TextBox 24">
            <a:extLst>
              <a:ext uri="{FF2B5EF4-FFF2-40B4-BE49-F238E27FC236}">
                <a16:creationId xmlns:a16="http://schemas.microsoft.com/office/drawing/2014/main" id="{122A61DD-2D23-6E5E-B213-46BA3B67FCA2}"/>
              </a:ext>
            </a:extLst>
          </p:cNvPr>
          <p:cNvSpPr txBox="1"/>
          <p:nvPr/>
        </p:nvSpPr>
        <p:spPr>
          <a:xfrm>
            <a:off x="112056" y="999454"/>
            <a:ext cx="4235091" cy="3416320"/>
          </a:xfrm>
          <a:prstGeom prst="rect">
            <a:avLst/>
          </a:prstGeom>
          <a:noFill/>
          <a:ln>
            <a:solidFill>
              <a:schemeClr val="bg1">
                <a:lumMod val="85000"/>
              </a:schemeClr>
            </a:solidFill>
          </a:ln>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200" b="1"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About the Fund:</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AAA Budding Beasts Fund is a mid and small-cap strategy that invests in sectoral leaders with strong governance and healthy balance sheets, aiming for high growth over a </a:t>
            </a:r>
            <a:r>
              <a:rPr kumimoji="0" lang="en-US" sz="1200" b="1"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3-5 year horizon</a:t>
            </a:r>
            <a:r>
              <a:rPr kumimoji="0" lang="en-US" sz="1200" b="0"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 The fund follows a disciplined, bottom-up approach and prioritizes capital protection while seeking superior risk-adjusted returns. Its flexible allocation and prudent exit discipline adapt to changing market opportunities.</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Framework-</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200" b="1"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Quality</a:t>
            </a:r>
            <a:r>
              <a:rPr kumimoji="0" lang="en-US" sz="1200" b="0"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 – </a:t>
            </a:r>
            <a:r>
              <a:rPr kumimoji="0" lang="en-US" sz="1200" b="1"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3 M stock selection approach</a:t>
            </a:r>
            <a:r>
              <a:rPr kumimoji="0" lang="en-US" sz="1200" b="0"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 </a:t>
            </a:r>
          </a:p>
          <a:p>
            <a:pPr marL="285750" marR="0" lvl="0" indent="-285750" algn="l" defTabSz="914400" rtl="0" eaLnBrk="1" fontAlgn="auto" latinLnBrk="0" hangingPunct="1">
              <a:lnSpc>
                <a:spcPct val="100000"/>
              </a:lnSpc>
              <a:spcBef>
                <a:spcPts val="0"/>
              </a:spcBef>
              <a:spcAft>
                <a:spcPts val="0"/>
              </a:spcAft>
              <a:buClrTx/>
              <a:buSzTx/>
              <a:buFont typeface="+mj-lt"/>
              <a:buAutoNum type="romanUcPeriod"/>
              <a:tabLst/>
              <a:defRPr/>
            </a:pPr>
            <a:r>
              <a:rPr kumimoji="0" lang="en-US" sz="1200" b="0"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Market size – large</a:t>
            </a:r>
          </a:p>
          <a:p>
            <a:pPr marL="285750" marR="0" lvl="0" indent="-285750" algn="l" defTabSz="914400" rtl="0" eaLnBrk="1" fontAlgn="auto" latinLnBrk="0" hangingPunct="1">
              <a:lnSpc>
                <a:spcPct val="100000"/>
              </a:lnSpc>
              <a:spcBef>
                <a:spcPts val="0"/>
              </a:spcBef>
              <a:spcAft>
                <a:spcPts val="0"/>
              </a:spcAft>
              <a:buClrTx/>
              <a:buSzTx/>
              <a:buFont typeface="+mj-lt"/>
              <a:buAutoNum type="romanUcPeriod"/>
              <a:tabLst/>
              <a:defRPr/>
            </a:pPr>
            <a:r>
              <a:rPr kumimoji="0" lang="en-US" sz="1200" b="0"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Market Share – Leaders</a:t>
            </a:r>
          </a:p>
          <a:p>
            <a:pPr marL="285750" marR="0" lvl="0" indent="-285750" algn="l" defTabSz="914400" rtl="0" eaLnBrk="1" fontAlgn="auto" latinLnBrk="0" hangingPunct="1">
              <a:lnSpc>
                <a:spcPct val="100000"/>
              </a:lnSpc>
              <a:spcBef>
                <a:spcPts val="0"/>
              </a:spcBef>
              <a:spcAft>
                <a:spcPts val="0"/>
              </a:spcAft>
              <a:buClrTx/>
              <a:buSzTx/>
              <a:buFont typeface="+mj-lt"/>
              <a:buAutoNum type="romanUcPeriod"/>
              <a:tabLst/>
              <a:defRPr/>
            </a:pPr>
            <a:r>
              <a:rPr kumimoji="0" lang="en-US" sz="1200" b="0"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Margin of Safety – Reasonable Valuations</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200" b="1"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Agility</a:t>
            </a:r>
            <a:r>
              <a:rPr kumimoji="0" lang="en-US" sz="1200" b="0"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 – </a:t>
            </a:r>
            <a:r>
              <a:rPr kumimoji="0" lang="en-US" sz="1200" b="1"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Disciplined Exit Strategy </a:t>
            </a:r>
            <a:r>
              <a:rPr kumimoji="0" lang="en-US" sz="1200" b="0"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   exits or rebalances when risk management requires, if a company no longer meets investment criteria, valuations are no longer attractive, earnings growth falters, or better opportunities arise.</a:t>
            </a:r>
          </a:p>
        </p:txBody>
      </p:sp>
      <p:graphicFrame>
        <p:nvGraphicFramePr>
          <p:cNvPr id="14" name="Table 2">
            <a:extLst>
              <a:ext uri="{FF2B5EF4-FFF2-40B4-BE49-F238E27FC236}">
                <a16:creationId xmlns:a16="http://schemas.microsoft.com/office/drawing/2014/main" id="{37617BFE-837F-AA19-67A4-97128766F7EA}"/>
              </a:ext>
            </a:extLst>
          </p:cNvPr>
          <p:cNvGraphicFramePr>
            <a:graphicFrameLocks noGrp="1"/>
          </p:cNvGraphicFramePr>
          <p:nvPr>
            <p:extLst>
              <p:ext uri="{D42A27DB-BD31-4B8C-83A1-F6EECF244321}">
                <p14:modId xmlns:p14="http://schemas.microsoft.com/office/powerpoint/2010/main" val="2071344190"/>
              </p:ext>
            </p:extLst>
          </p:nvPr>
        </p:nvGraphicFramePr>
        <p:xfrm>
          <a:off x="102682" y="4508066"/>
          <a:ext cx="4235091" cy="2016266"/>
        </p:xfrm>
        <a:graphic>
          <a:graphicData uri="http://schemas.openxmlformats.org/drawingml/2006/table">
            <a:tbl>
              <a:tblPr firstRow="1" bandRow="1">
                <a:tableStyleId>{073A0DAA-6AF3-43AB-8588-CEC1D06C72B9}</a:tableStyleId>
              </a:tblPr>
              <a:tblGrid>
                <a:gridCol w="1338014">
                  <a:extLst>
                    <a:ext uri="{9D8B030D-6E8A-4147-A177-3AD203B41FA5}">
                      <a16:colId xmlns:a16="http://schemas.microsoft.com/office/drawing/2014/main" val="979919291"/>
                    </a:ext>
                  </a:extLst>
                </a:gridCol>
                <a:gridCol w="2897077">
                  <a:extLst>
                    <a:ext uri="{9D8B030D-6E8A-4147-A177-3AD203B41FA5}">
                      <a16:colId xmlns:a16="http://schemas.microsoft.com/office/drawing/2014/main" val="2728041260"/>
                    </a:ext>
                  </a:extLst>
                </a:gridCol>
              </a:tblGrid>
              <a:tr h="302440">
                <a:tc>
                  <a:txBody>
                    <a:bodyPr/>
                    <a:lstStyle/>
                    <a:p>
                      <a:r>
                        <a:rPr lang="en-US" sz="1200" dirty="0">
                          <a:latin typeface="Cambria" panose="02040503050406030204" pitchFamily="18" charset="0"/>
                          <a:ea typeface="Cambria" panose="02040503050406030204" pitchFamily="18" charset="0"/>
                        </a:rPr>
                        <a:t>Particulars</a:t>
                      </a:r>
                      <a:endParaRPr lang="en-IN" sz="1200" dirty="0">
                        <a:latin typeface="Cambria" panose="02040503050406030204" pitchFamily="18" charset="0"/>
                        <a:ea typeface="Cambria" panose="02040503050406030204" pitchFamily="18" charset="0"/>
                      </a:endParaRPr>
                    </a:p>
                  </a:txBody>
                  <a:tcPr anchor="ctr"/>
                </a:tc>
                <a:tc>
                  <a:txBody>
                    <a:bodyPr/>
                    <a:lstStyle/>
                    <a:p>
                      <a:pPr algn="ctr"/>
                      <a:r>
                        <a:rPr lang="en-US" sz="1200" dirty="0">
                          <a:latin typeface="Cambria" panose="02040503050406030204" pitchFamily="18" charset="0"/>
                          <a:ea typeface="Cambria" panose="02040503050406030204" pitchFamily="18" charset="0"/>
                        </a:rPr>
                        <a:t>Details</a:t>
                      </a:r>
                      <a:endParaRPr lang="en-IN" sz="1200" dirty="0">
                        <a:latin typeface="Cambria" panose="02040503050406030204" pitchFamily="18" charset="0"/>
                        <a:ea typeface="Cambria" panose="02040503050406030204" pitchFamily="18" charset="0"/>
                      </a:endParaRPr>
                    </a:p>
                  </a:txBody>
                  <a:tcPr anchor="ctr"/>
                </a:tc>
                <a:extLst>
                  <a:ext uri="{0D108BD9-81ED-4DB2-BD59-A6C34878D82A}">
                    <a16:rowId xmlns:a16="http://schemas.microsoft.com/office/drawing/2014/main" val="2509566197"/>
                  </a:ext>
                </a:extLst>
              </a:tr>
              <a:tr h="302440">
                <a:tc>
                  <a:txBody>
                    <a:bodyPr/>
                    <a:lstStyle/>
                    <a:p>
                      <a:r>
                        <a:rPr lang="en-IN" sz="1200" b="1" dirty="0">
                          <a:latin typeface="Cambria" panose="02040503050406030204" pitchFamily="18" charset="0"/>
                          <a:ea typeface="Cambria" panose="02040503050406030204" pitchFamily="18" charset="0"/>
                        </a:rPr>
                        <a:t>AUM</a:t>
                      </a:r>
                    </a:p>
                  </a:txBody>
                  <a:tcPr anchor="ctr">
                    <a:solidFill>
                      <a:srgbClr val="CBCBCB"/>
                    </a:solidFill>
                  </a:tcPr>
                </a:tc>
                <a:tc>
                  <a:txBody>
                    <a:bodyPr/>
                    <a:lstStyle/>
                    <a:p>
                      <a:pPr algn="ctr"/>
                      <a:r>
                        <a:rPr lang="en-IN" sz="1200" dirty="0">
                          <a:latin typeface="Cambria" panose="02040503050406030204" pitchFamily="18" charset="0"/>
                          <a:ea typeface="Cambria" panose="02040503050406030204" pitchFamily="18" charset="0"/>
                        </a:rPr>
                        <a:t>~ 1,252 Cr</a:t>
                      </a:r>
                    </a:p>
                  </a:txBody>
                  <a:tcPr anchor="ctr">
                    <a:solidFill>
                      <a:srgbClr val="CBCBCB"/>
                    </a:solidFill>
                  </a:tcPr>
                </a:tc>
                <a:extLst>
                  <a:ext uri="{0D108BD9-81ED-4DB2-BD59-A6C34878D82A}">
                    <a16:rowId xmlns:a16="http://schemas.microsoft.com/office/drawing/2014/main" val="3147599608"/>
                  </a:ext>
                </a:extLst>
              </a:tr>
              <a:tr h="302440">
                <a:tc>
                  <a:txBody>
                    <a:bodyPr/>
                    <a:lstStyle/>
                    <a:p>
                      <a:r>
                        <a:rPr lang="en-US" sz="1200" b="1" dirty="0">
                          <a:latin typeface="Cambria" panose="02040503050406030204" pitchFamily="18" charset="0"/>
                          <a:ea typeface="Cambria" panose="02040503050406030204" pitchFamily="18" charset="0"/>
                        </a:rPr>
                        <a:t>Min Investment</a:t>
                      </a:r>
                      <a:endParaRPr lang="en-IN" sz="1200" b="1" dirty="0">
                        <a:latin typeface="Cambria" panose="02040503050406030204" pitchFamily="18" charset="0"/>
                        <a:ea typeface="Cambria" panose="02040503050406030204" pitchFamily="18" charset="0"/>
                      </a:endParaRPr>
                    </a:p>
                  </a:txBody>
                  <a:tcPr anchor="ctr">
                    <a:solidFill>
                      <a:srgbClr val="E7E7E7"/>
                    </a:solidFill>
                  </a:tcPr>
                </a:tc>
                <a:tc>
                  <a:txBody>
                    <a:bodyPr/>
                    <a:lstStyle/>
                    <a:p>
                      <a:pPr algn="ctr"/>
                      <a:r>
                        <a:rPr lang="en-US" sz="1200" dirty="0">
                          <a:latin typeface="Cambria" panose="02040503050406030204" pitchFamily="18" charset="0"/>
                          <a:ea typeface="Cambria" panose="02040503050406030204" pitchFamily="18" charset="0"/>
                        </a:rPr>
                        <a:t>50 Lakhs</a:t>
                      </a:r>
                      <a:endParaRPr lang="en-IN" sz="1200" dirty="0">
                        <a:latin typeface="Cambria" panose="02040503050406030204" pitchFamily="18" charset="0"/>
                        <a:ea typeface="Cambria" panose="02040503050406030204" pitchFamily="18" charset="0"/>
                      </a:endParaRPr>
                    </a:p>
                  </a:txBody>
                  <a:tcPr anchor="ctr">
                    <a:solidFill>
                      <a:srgbClr val="E7E7E7"/>
                    </a:solidFill>
                  </a:tcPr>
                </a:tc>
                <a:extLst>
                  <a:ext uri="{0D108BD9-81ED-4DB2-BD59-A6C34878D82A}">
                    <a16:rowId xmlns:a16="http://schemas.microsoft.com/office/drawing/2014/main" val="969302883"/>
                  </a:ext>
                </a:extLst>
              </a:tr>
              <a:tr h="302440">
                <a:tc>
                  <a:txBody>
                    <a:bodyPr/>
                    <a:lstStyle/>
                    <a:p>
                      <a:r>
                        <a:rPr lang="en-IN" sz="1200" b="1" dirty="0">
                          <a:latin typeface="Cambria" panose="02040503050406030204" pitchFamily="18" charset="0"/>
                          <a:ea typeface="Cambria" panose="02040503050406030204" pitchFamily="18" charset="0"/>
                        </a:rPr>
                        <a:t>Inception Date</a:t>
                      </a:r>
                    </a:p>
                  </a:txBody>
                  <a:tcPr anchor="ctr"/>
                </a:tc>
                <a:tc>
                  <a:txBody>
                    <a:bodyPr/>
                    <a:lstStyle/>
                    <a:p>
                      <a:pPr algn="ctr"/>
                      <a:r>
                        <a:rPr lang="en-US" sz="1200" kern="1200" dirty="0">
                          <a:solidFill>
                            <a:schemeClr val="dk1"/>
                          </a:solidFill>
                          <a:latin typeface="Cambria" panose="02040503050406030204" pitchFamily="18" charset="0"/>
                          <a:ea typeface="Cambria" panose="02040503050406030204" pitchFamily="18" charset="0"/>
                          <a:cs typeface="+mn-cs"/>
                        </a:rPr>
                        <a:t>January 01</a:t>
                      </a:r>
                      <a:r>
                        <a:rPr lang="en-US" sz="1200" kern="1200" baseline="30000" dirty="0">
                          <a:solidFill>
                            <a:schemeClr val="dk1"/>
                          </a:solidFill>
                          <a:latin typeface="Cambria" panose="02040503050406030204" pitchFamily="18" charset="0"/>
                          <a:ea typeface="Cambria" panose="02040503050406030204" pitchFamily="18" charset="0"/>
                          <a:cs typeface="+mn-cs"/>
                        </a:rPr>
                        <a:t>st</a:t>
                      </a:r>
                      <a:r>
                        <a:rPr lang="en-US" sz="1200" kern="1200" dirty="0">
                          <a:solidFill>
                            <a:schemeClr val="dk1"/>
                          </a:solidFill>
                          <a:latin typeface="Cambria" panose="02040503050406030204" pitchFamily="18" charset="0"/>
                          <a:ea typeface="Cambria" panose="02040503050406030204" pitchFamily="18" charset="0"/>
                          <a:cs typeface="+mn-cs"/>
                        </a:rPr>
                        <a:t> , 2021</a:t>
                      </a:r>
                    </a:p>
                  </a:txBody>
                  <a:tcPr anchor="ctr"/>
                </a:tc>
                <a:extLst>
                  <a:ext uri="{0D108BD9-81ED-4DB2-BD59-A6C34878D82A}">
                    <a16:rowId xmlns:a16="http://schemas.microsoft.com/office/drawing/2014/main" val="1442502117"/>
                  </a:ext>
                </a:extLst>
              </a:tr>
              <a:tr h="504066">
                <a:tc>
                  <a:txBody>
                    <a:bodyPr/>
                    <a:lstStyle/>
                    <a:p>
                      <a:r>
                        <a:rPr lang="en-US" sz="1200" b="1" dirty="0">
                          <a:latin typeface="Cambria" panose="02040503050406030204" pitchFamily="18" charset="0"/>
                          <a:ea typeface="Cambria" panose="02040503050406030204" pitchFamily="18" charset="0"/>
                        </a:rPr>
                        <a:t>Fund Managers</a:t>
                      </a:r>
                      <a:endParaRPr lang="en-IN" sz="1200" b="1" dirty="0">
                        <a:latin typeface="Cambria" panose="02040503050406030204" pitchFamily="18" charset="0"/>
                        <a:ea typeface="Cambria" panose="02040503050406030204" pitchFamily="18" charset="0"/>
                      </a:endParaRPr>
                    </a:p>
                  </a:txBody>
                  <a:tcPr anchor="ctr"/>
                </a:tc>
                <a:tc>
                  <a:txBody>
                    <a:bodyPr/>
                    <a:lstStyle/>
                    <a:p>
                      <a:pPr algn="ctr"/>
                      <a:r>
                        <a:rPr lang="en-US" sz="1200" kern="1200" dirty="0">
                          <a:solidFill>
                            <a:schemeClr val="dk1"/>
                          </a:solidFill>
                          <a:latin typeface="Cambria" panose="02040503050406030204" pitchFamily="18" charset="0"/>
                          <a:ea typeface="Cambria" panose="02040503050406030204" pitchFamily="18" charset="0"/>
                          <a:cs typeface="+mn-cs"/>
                        </a:rPr>
                        <a:t>Mr. Rajesh Kothari and Mr. Govind Agrawal </a:t>
                      </a:r>
                    </a:p>
                  </a:txBody>
                  <a:tcPr anchor="ctr"/>
                </a:tc>
                <a:extLst>
                  <a:ext uri="{0D108BD9-81ED-4DB2-BD59-A6C34878D82A}">
                    <a16:rowId xmlns:a16="http://schemas.microsoft.com/office/drawing/2014/main" val="4053942507"/>
                  </a:ext>
                </a:extLst>
              </a:tr>
              <a:tr h="302440">
                <a:tc>
                  <a:txBody>
                    <a:bodyPr/>
                    <a:lstStyle/>
                    <a:p>
                      <a:r>
                        <a:rPr lang="en-US" sz="1200" b="1" dirty="0">
                          <a:latin typeface="Cambria" panose="02040503050406030204" pitchFamily="18" charset="0"/>
                          <a:ea typeface="Cambria" panose="02040503050406030204" pitchFamily="18" charset="0"/>
                        </a:rPr>
                        <a:t>Exit Load</a:t>
                      </a:r>
                      <a:endParaRPr lang="en-IN" sz="1200" b="1" dirty="0">
                        <a:latin typeface="Cambria" panose="02040503050406030204" pitchFamily="18" charset="0"/>
                        <a:ea typeface="Cambria" panose="02040503050406030204" pitchFamily="18" charset="0"/>
                      </a:endParaRPr>
                    </a:p>
                  </a:txBody>
                  <a:tcPr anchor="ctr">
                    <a:solidFill>
                      <a:srgbClr val="CBCBCB"/>
                    </a:solidFill>
                  </a:tcPr>
                </a:tc>
                <a:tc>
                  <a:txBody>
                    <a:bodyPr/>
                    <a:lstStyle/>
                    <a:p>
                      <a:pPr algn="ctr"/>
                      <a:r>
                        <a:rPr lang="en-US" sz="1200" dirty="0">
                          <a:latin typeface="Cambria" panose="02040503050406030204" pitchFamily="18" charset="0"/>
                          <a:ea typeface="Cambria" panose="02040503050406030204" pitchFamily="18" charset="0"/>
                        </a:rPr>
                        <a:t>2% up to 1 year, Nil afterwards</a:t>
                      </a:r>
                    </a:p>
                  </a:txBody>
                  <a:tcPr anchor="ctr">
                    <a:solidFill>
                      <a:srgbClr val="CBCBCB"/>
                    </a:solidFill>
                  </a:tcPr>
                </a:tc>
                <a:extLst>
                  <a:ext uri="{0D108BD9-81ED-4DB2-BD59-A6C34878D82A}">
                    <a16:rowId xmlns:a16="http://schemas.microsoft.com/office/drawing/2014/main" val="746667370"/>
                  </a:ext>
                </a:extLst>
              </a:tr>
            </a:tbl>
          </a:graphicData>
        </a:graphic>
      </p:graphicFrame>
      <p:sp>
        <p:nvSpPr>
          <p:cNvPr id="8" name="TextBox 7">
            <a:extLst>
              <a:ext uri="{FF2B5EF4-FFF2-40B4-BE49-F238E27FC236}">
                <a16:creationId xmlns:a16="http://schemas.microsoft.com/office/drawing/2014/main" id="{BD35B6A2-1657-B1AE-9846-663759FF5477}"/>
              </a:ext>
            </a:extLst>
          </p:cNvPr>
          <p:cNvSpPr txBox="1"/>
          <p:nvPr/>
        </p:nvSpPr>
        <p:spPr>
          <a:xfrm>
            <a:off x="8663397" y="6218276"/>
            <a:ext cx="3258397" cy="553998"/>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000" b="0" i="1"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*Performance as on July 31st, 2026.</a:t>
            </a:r>
          </a:p>
          <a:p>
            <a:pPr>
              <a:defRPr/>
            </a:pPr>
            <a:r>
              <a:rPr lang="en-IN" sz="1000" i="1" dirty="0">
                <a:solidFill>
                  <a:prstClr val="black"/>
                </a:solidFill>
                <a:latin typeface="Cambria" panose="02040503050406030204" pitchFamily="18" charset="0"/>
                <a:ea typeface="Cambria" panose="02040503050406030204" pitchFamily="18" charset="0"/>
              </a:rPr>
              <a:t>** High watermark applicable, no catch up</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000" b="0" i="1"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 </a:t>
            </a:r>
          </a:p>
        </p:txBody>
      </p:sp>
      <p:graphicFrame>
        <p:nvGraphicFramePr>
          <p:cNvPr id="3" name="Table 2">
            <a:extLst>
              <a:ext uri="{FF2B5EF4-FFF2-40B4-BE49-F238E27FC236}">
                <a16:creationId xmlns:a16="http://schemas.microsoft.com/office/drawing/2014/main" id="{1E46F2D7-532D-9E7E-89A1-1B2AC755DD04}"/>
              </a:ext>
            </a:extLst>
          </p:cNvPr>
          <p:cNvGraphicFramePr>
            <a:graphicFrameLocks noGrp="1"/>
          </p:cNvGraphicFramePr>
          <p:nvPr>
            <p:extLst>
              <p:ext uri="{D42A27DB-BD31-4B8C-83A1-F6EECF244321}">
                <p14:modId xmlns:p14="http://schemas.microsoft.com/office/powerpoint/2010/main" val="337870413"/>
              </p:ext>
            </p:extLst>
          </p:nvPr>
        </p:nvGraphicFramePr>
        <p:xfrm>
          <a:off x="8761516" y="987345"/>
          <a:ext cx="3348409" cy="2364649"/>
        </p:xfrm>
        <a:graphic>
          <a:graphicData uri="http://schemas.openxmlformats.org/drawingml/2006/table">
            <a:tbl>
              <a:tblPr/>
              <a:tblGrid>
                <a:gridCol w="2375138">
                  <a:extLst>
                    <a:ext uri="{9D8B030D-6E8A-4147-A177-3AD203B41FA5}">
                      <a16:colId xmlns:a16="http://schemas.microsoft.com/office/drawing/2014/main" val="1751696339"/>
                    </a:ext>
                  </a:extLst>
                </a:gridCol>
                <a:gridCol w="973271">
                  <a:extLst>
                    <a:ext uri="{9D8B030D-6E8A-4147-A177-3AD203B41FA5}">
                      <a16:colId xmlns:a16="http://schemas.microsoft.com/office/drawing/2014/main" val="611594121"/>
                    </a:ext>
                  </a:extLst>
                </a:gridCol>
              </a:tblGrid>
              <a:tr h="200529">
                <a:tc>
                  <a:txBody>
                    <a:bodyPr/>
                    <a:lstStyle/>
                    <a:p>
                      <a:pPr algn="ctr" fontAlgn="ctr">
                        <a:buNone/>
                      </a:pPr>
                      <a:r>
                        <a:rPr lang="en-IN" sz="1200" b="1" i="0" u="none" strike="noStrike" dirty="0">
                          <a:solidFill>
                            <a:srgbClr val="FFFFFF"/>
                          </a:solidFill>
                          <a:effectLst/>
                          <a:latin typeface="Cambria" panose="02040503050406030204" pitchFamily="18" charset="0"/>
                        </a:rPr>
                        <a:t>Top 10 Holdings</a:t>
                      </a:r>
                    </a:p>
                  </a:txBody>
                  <a:tcPr marL="9525" marR="9525" marT="9525"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000000"/>
                    </a:solidFill>
                  </a:tcPr>
                </a:tc>
                <a:tc>
                  <a:txBody>
                    <a:bodyPr/>
                    <a:lstStyle/>
                    <a:p>
                      <a:pPr algn="ctr" fontAlgn="ctr">
                        <a:buNone/>
                      </a:pPr>
                      <a:r>
                        <a:rPr lang="en-IN" sz="1200" b="1" i="0" u="none" strike="noStrike" dirty="0">
                          <a:solidFill>
                            <a:srgbClr val="FFFFFF"/>
                          </a:solidFill>
                          <a:effectLst/>
                          <a:latin typeface="Cambria" panose="02040503050406030204" pitchFamily="18" charset="0"/>
                        </a:rPr>
                        <a:t>Weight (%)</a:t>
                      </a:r>
                    </a:p>
                  </a:txBody>
                  <a:tcPr marL="9525" marR="9525" marT="9525"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000000"/>
                    </a:solidFill>
                  </a:tcPr>
                </a:tc>
                <a:extLst>
                  <a:ext uri="{0D108BD9-81ED-4DB2-BD59-A6C34878D82A}">
                    <a16:rowId xmlns:a16="http://schemas.microsoft.com/office/drawing/2014/main" val="813993438"/>
                  </a:ext>
                </a:extLst>
              </a:tr>
              <a:tr h="216412">
                <a:tc>
                  <a:txBody>
                    <a:bodyPr/>
                    <a:lstStyle/>
                    <a:p>
                      <a:pPr algn="ctr" fontAlgn="b">
                        <a:buNone/>
                      </a:pPr>
                      <a:r>
                        <a:rPr lang="en-IN" sz="1300" b="0" i="0" u="none" strike="noStrike" dirty="0">
                          <a:solidFill>
                            <a:srgbClr val="000000"/>
                          </a:solidFill>
                          <a:effectLst/>
                          <a:latin typeface="Cambria" panose="02040503050406030204" pitchFamily="18" charset="0"/>
                          <a:ea typeface="Cambria" panose="02040503050406030204" pitchFamily="18" charset="0"/>
                        </a:rPr>
                        <a:t>Aditya Infotech</a:t>
                      </a:r>
                    </a:p>
                  </a:txBody>
                  <a:tcPr marL="9525" marR="9525" marT="9525"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2F2F2"/>
                    </a:solidFill>
                  </a:tcPr>
                </a:tc>
                <a:tc>
                  <a:txBody>
                    <a:bodyPr/>
                    <a:lstStyle/>
                    <a:p>
                      <a:pPr algn="ctr" fontAlgn="b">
                        <a:buNone/>
                      </a:pPr>
                      <a:r>
                        <a:rPr lang="en-IN" sz="1300" b="0" i="0" u="none" strike="noStrike">
                          <a:solidFill>
                            <a:srgbClr val="000000"/>
                          </a:solidFill>
                          <a:effectLst/>
                          <a:latin typeface="Cambria" panose="02040503050406030204" pitchFamily="18" charset="0"/>
                          <a:ea typeface="Cambria" panose="02040503050406030204" pitchFamily="18" charset="0"/>
                        </a:rPr>
                        <a:t>4.80%</a:t>
                      </a:r>
                    </a:p>
                  </a:txBody>
                  <a:tcPr marL="9525" marR="9525" marT="9525"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2F2F2"/>
                    </a:solidFill>
                  </a:tcPr>
                </a:tc>
                <a:extLst>
                  <a:ext uri="{0D108BD9-81ED-4DB2-BD59-A6C34878D82A}">
                    <a16:rowId xmlns:a16="http://schemas.microsoft.com/office/drawing/2014/main" val="3419590981"/>
                  </a:ext>
                </a:extLst>
              </a:tr>
              <a:tr h="216412">
                <a:tc>
                  <a:txBody>
                    <a:bodyPr/>
                    <a:lstStyle/>
                    <a:p>
                      <a:pPr algn="ctr" fontAlgn="b">
                        <a:buNone/>
                      </a:pPr>
                      <a:r>
                        <a:rPr lang="en-IN" sz="1300" b="0" i="0" u="none" strike="noStrike">
                          <a:solidFill>
                            <a:srgbClr val="000000"/>
                          </a:solidFill>
                          <a:effectLst/>
                          <a:latin typeface="Cambria" panose="02040503050406030204" pitchFamily="18" charset="0"/>
                          <a:ea typeface="Cambria" panose="02040503050406030204" pitchFamily="18" charset="0"/>
                        </a:rPr>
                        <a:t>Timex Group India</a:t>
                      </a:r>
                    </a:p>
                  </a:txBody>
                  <a:tcPr marL="9525" marR="9525" marT="9525"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D9D9D9"/>
                    </a:solidFill>
                  </a:tcPr>
                </a:tc>
                <a:tc>
                  <a:txBody>
                    <a:bodyPr/>
                    <a:lstStyle/>
                    <a:p>
                      <a:pPr algn="ctr" fontAlgn="b">
                        <a:buNone/>
                      </a:pPr>
                      <a:r>
                        <a:rPr lang="en-IN" sz="1300" b="0" i="0" u="none" strike="noStrike">
                          <a:solidFill>
                            <a:srgbClr val="000000"/>
                          </a:solidFill>
                          <a:effectLst/>
                          <a:latin typeface="Cambria" panose="02040503050406030204" pitchFamily="18" charset="0"/>
                          <a:ea typeface="Cambria" panose="02040503050406030204" pitchFamily="18" charset="0"/>
                        </a:rPr>
                        <a:t>3.20%</a:t>
                      </a:r>
                    </a:p>
                  </a:txBody>
                  <a:tcPr marL="9525" marR="9525" marT="9525"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D9D9D9"/>
                    </a:solidFill>
                  </a:tcPr>
                </a:tc>
                <a:extLst>
                  <a:ext uri="{0D108BD9-81ED-4DB2-BD59-A6C34878D82A}">
                    <a16:rowId xmlns:a16="http://schemas.microsoft.com/office/drawing/2014/main" val="71621665"/>
                  </a:ext>
                </a:extLst>
              </a:tr>
              <a:tr h="216412">
                <a:tc>
                  <a:txBody>
                    <a:bodyPr/>
                    <a:lstStyle/>
                    <a:p>
                      <a:pPr algn="ctr" fontAlgn="b">
                        <a:buNone/>
                      </a:pPr>
                      <a:r>
                        <a:rPr lang="en-IN" sz="1300" b="0" i="0" u="none" strike="noStrike">
                          <a:solidFill>
                            <a:srgbClr val="000000"/>
                          </a:solidFill>
                          <a:effectLst/>
                          <a:latin typeface="Cambria" panose="02040503050406030204" pitchFamily="18" charset="0"/>
                          <a:ea typeface="Cambria" panose="02040503050406030204" pitchFamily="18" charset="0"/>
                        </a:rPr>
                        <a:t>TVS Motor Company</a:t>
                      </a:r>
                    </a:p>
                  </a:txBody>
                  <a:tcPr marL="9525" marR="9525" marT="9525"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2F2F2"/>
                    </a:solidFill>
                  </a:tcPr>
                </a:tc>
                <a:tc>
                  <a:txBody>
                    <a:bodyPr/>
                    <a:lstStyle/>
                    <a:p>
                      <a:pPr algn="ctr" fontAlgn="b">
                        <a:buNone/>
                      </a:pPr>
                      <a:r>
                        <a:rPr lang="en-IN" sz="1300" b="0" i="0" u="none" strike="noStrike">
                          <a:solidFill>
                            <a:srgbClr val="000000"/>
                          </a:solidFill>
                          <a:effectLst/>
                          <a:latin typeface="Cambria" panose="02040503050406030204" pitchFamily="18" charset="0"/>
                          <a:ea typeface="Cambria" panose="02040503050406030204" pitchFamily="18" charset="0"/>
                        </a:rPr>
                        <a:t>3.00%</a:t>
                      </a:r>
                    </a:p>
                  </a:txBody>
                  <a:tcPr marL="9525" marR="9525" marT="9525"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2F2F2"/>
                    </a:solidFill>
                  </a:tcPr>
                </a:tc>
                <a:extLst>
                  <a:ext uri="{0D108BD9-81ED-4DB2-BD59-A6C34878D82A}">
                    <a16:rowId xmlns:a16="http://schemas.microsoft.com/office/drawing/2014/main" val="4257904714"/>
                  </a:ext>
                </a:extLst>
              </a:tr>
              <a:tr h="216412">
                <a:tc>
                  <a:txBody>
                    <a:bodyPr/>
                    <a:lstStyle/>
                    <a:p>
                      <a:pPr algn="ctr" fontAlgn="b">
                        <a:buNone/>
                      </a:pPr>
                      <a:r>
                        <a:rPr lang="en-IN" sz="1300" b="0" i="0" u="none" strike="noStrike">
                          <a:solidFill>
                            <a:srgbClr val="000000"/>
                          </a:solidFill>
                          <a:effectLst/>
                          <a:latin typeface="Cambria" panose="02040503050406030204" pitchFamily="18" charset="0"/>
                          <a:ea typeface="Cambria" panose="02040503050406030204" pitchFamily="18" charset="0"/>
                        </a:rPr>
                        <a:t>Shriram Finance</a:t>
                      </a:r>
                    </a:p>
                  </a:txBody>
                  <a:tcPr marL="9525" marR="9525" marT="9525"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D9D9D9"/>
                    </a:solidFill>
                  </a:tcPr>
                </a:tc>
                <a:tc>
                  <a:txBody>
                    <a:bodyPr/>
                    <a:lstStyle/>
                    <a:p>
                      <a:pPr algn="ctr" fontAlgn="b">
                        <a:buNone/>
                      </a:pPr>
                      <a:r>
                        <a:rPr lang="en-IN" sz="1300" b="0" i="0" u="none" strike="noStrike">
                          <a:solidFill>
                            <a:srgbClr val="000000"/>
                          </a:solidFill>
                          <a:effectLst/>
                          <a:latin typeface="Cambria" panose="02040503050406030204" pitchFamily="18" charset="0"/>
                          <a:ea typeface="Cambria" panose="02040503050406030204" pitchFamily="18" charset="0"/>
                        </a:rPr>
                        <a:t>3.00%</a:t>
                      </a:r>
                    </a:p>
                  </a:txBody>
                  <a:tcPr marL="9525" marR="9525" marT="9525"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D9D9D9"/>
                    </a:solidFill>
                  </a:tcPr>
                </a:tc>
                <a:extLst>
                  <a:ext uri="{0D108BD9-81ED-4DB2-BD59-A6C34878D82A}">
                    <a16:rowId xmlns:a16="http://schemas.microsoft.com/office/drawing/2014/main" val="3532737257"/>
                  </a:ext>
                </a:extLst>
              </a:tr>
              <a:tr h="216412">
                <a:tc>
                  <a:txBody>
                    <a:bodyPr/>
                    <a:lstStyle/>
                    <a:p>
                      <a:pPr algn="ctr" fontAlgn="b">
                        <a:buNone/>
                      </a:pPr>
                      <a:r>
                        <a:rPr lang="en-IN" sz="1300" b="0" i="0" u="none" strike="noStrike">
                          <a:solidFill>
                            <a:srgbClr val="000000"/>
                          </a:solidFill>
                          <a:effectLst/>
                          <a:latin typeface="Cambria" panose="02040503050406030204" pitchFamily="18" charset="0"/>
                          <a:ea typeface="Cambria" panose="02040503050406030204" pitchFamily="18" charset="0"/>
                        </a:rPr>
                        <a:t>Senores Pharmaceuticals</a:t>
                      </a:r>
                    </a:p>
                  </a:txBody>
                  <a:tcPr marL="9525" marR="9525" marT="9525"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2F2F2"/>
                    </a:solidFill>
                  </a:tcPr>
                </a:tc>
                <a:tc>
                  <a:txBody>
                    <a:bodyPr/>
                    <a:lstStyle/>
                    <a:p>
                      <a:pPr algn="ctr" fontAlgn="b">
                        <a:buNone/>
                      </a:pPr>
                      <a:r>
                        <a:rPr lang="en-IN" sz="1300" b="0" i="0" u="none" strike="noStrike">
                          <a:solidFill>
                            <a:srgbClr val="000000"/>
                          </a:solidFill>
                          <a:effectLst/>
                          <a:latin typeface="Cambria" panose="02040503050406030204" pitchFamily="18" charset="0"/>
                          <a:ea typeface="Cambria" panose="02040503050406030204" pitchFamily="18" charset="0"/>
                        </a:rPr>
                        <a:t>3.00%</a:t>
                      </a:r>
                    </a:p>
                  </a:txBody>
                  <a:tcPr marL="9525" marR="9525" marT="9525"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2F2F2"/>
                    </a:solidFill>
                  </a:tcPr>
                </a:tc>
                <a:extLst>
                  <a:ext uri="{0D108BD9-81ED-4DB2-BD59-A6C34878D82A}">
                    <a16:rowId xmlns:a16="http://schemas.microsoft.com/office/drawing/2014/main" val="2229586842"/>
                  </a:ext>
                </a:extLst>
              </a:tr>
              <a:tr h="216412">
                <a:tc>
                  <a:txBody>
                    <a:bodyPr/>
                    <a:lstStyle/>
                    <a:p>
                      <a:pPr algn="ctr" fontAlgn="b">
                        <a:buNone/>
                      </a:pPr>
                      <a:r>
                        <a:rPr lang="en-IN" sz="1300" b="0" i="0" u="none" strike="noStrike">
                          <a:solidFill>
                            <a:srgbClr val="000000"/>
                          </a:solidFill>
                          <a:effectLst/>
                          <a:latin typeface="Cambria" panose="02040503050406030204" pitchFamily="18" charset="0"/>
                          <a:ea typeface="Cambria" panose="02040503050406030204" pitchFamily="18" charset="0"/>
                        </a:rPr>
                        <a:t>Syrma SGS Technology</a:t>
                      </a:r>
                    </a:p>
                  </a:txBody>
                  <a:tcPr marL="9525" marR="9525" marT="9525"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D9D9D9"/>
                    </a:solidFill>
                  </a:tcPr>
                </a:tc>
                <a:tc>
                  <a:txBody>
                    <a:bodyPr/>
                    <a:lstStyle/>
                    <a:p>
                      <a:pPr algn="ctr" fontAlgn="b">
                        <a:buNone/>
                      </a:pPr>
                      <a:r>
                        <a:rPr lang="en-IN" sz="1300" b="0" i="0" u="none" strike="noStrike">
                          <a:solidFill>
                            <a:srgbClr val="000000"/>
                          </a:solidFill>
                          <a:effectLst/>
                          <a:latin typeface="Cambria" panose="02040503050406030204" pitchFamily="18" charset="0"/>
                          <a:ea typeface="Cambria" panose="02040503050406030204" pitchFamily="18" charset="0"/>
                        </a:rPr>
                        <a:t>2.90%</a:t>
                      </a:r>
                    </a:p>
                  </a:txBody>
                  <a:tcPr marL="9525" marR="9525" marT="9525"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D9D9D9"/>
                    </a:solidFill>
                  </a:tcPr>
                </a:tc>
                <a:extLst>
                  <a:ext uri="{0D108BD9-81ED-4DB2-BD59-A6C34878D82A}">
                    <a16:rowId xmlns:a16="http://schemas.microsoft.com/office/drawing/2014/main" val="3436001615"/>
                  </a:ext>
                </a:extLst>
              </a:tr>
              <a:tr h="216412">
                <a:tc>
                  <a:txBody>
                    <a:bodyPr/>
                    <a:lstStyle/>
                    <a:p>
                      <a:pPr algn="ctr" fontAlgn="b">
                        <a:buNone/>
                      </a:pPr>
                      <a:r>
                        <a:rPr lang="en-IN" sz="1300" b="0" i="0" u="none" strike="noStrike">
                          <a:solidFill>
                            <a:srgbClr val="000000"/>
                          </a:solidFill>
                          <a:effectLst/>
                          <a:latin typeface="Cambria" panose="02040503050406030204" pitchFamily="18" charset="0"/>
                          <a:ea typeface="Cambria" panose="02040503050406030204" pitchFamily="18" charset="0"/>
                        </a:rPr>
                        <a:t>Avalon Technologies</a:t>
                      </a:r>
                    </a:p>
                  </a:txBody>
                  <a:tcPr marL="9525" marR="9525" marT="9525"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2F2F2"/>
                    </a:solidFill>
                  </a:tcPr>
                </a:tc>
                <a:tc>
                  <a:txBody>
                    <a:bodyPr/>
                    <a:lstStyle/>
                    <a:p>
                      <a:pPr algn="ctr" fontAlgn="b">
                        <a:buNone/>
                      </a:pPr>
                      <a:r>
                        <a:rPr lang="en-IN" sz="1300" b="0" i="0" u="none" strike="noStrike">
                          <a:solidFill>
                            <a:srgbClr val="000000"/>
                          </a:solidFill>
                          <a:effectLst/>
                          <a:latin typeface="Cambria" panose="02040503050406030204" pitchFamily="18" charset="0"/>
                          <a:ea typeface="Cambria" panose="02040503050406030204" pitchFamily="18" charset="0"/>
                        </a:rPr>
                        <a:t>2.90%</a:t>
                      </a:r>
                    </a:p>
                  </a:txBody>
                  <a:tcPr marL="9525" marR="9525" marT="9525"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2F2F2"/>
                    </a:solidFill>
                  </a:tcPr>
                </a:tc>
                <a:extLst>
                  <a:ext uri="{0D108BD9-81ED-4DB2-BD59-A6C34878D82A}">
                    <a16:rowId xmlns:a16="http://schemas.microsoft.com/office/drawing/2014/main" val="158184296"/>
                  </a:ext>
                </a:extLst>
              </a:tr>
              <a:tr h="216412">
                <a:tc>
                  <a:txBody>
                    <a:bodyPr/>
                    <a:lstStyle/>
                    <a:p>
                      <a:pPr algn="ctr" fontAlgn="b">
                        <a:buNone/>
                      </a:pPr>
                      <a:r>
                        <a:rPr lang="en-IN" sz="1300" b="0" i="0" u="none" strike="noStrike">
                          <a:solidFill>
                            <a:srgbClr val="000000"/>
                          </a:solidFill>
                          <a:effectLst/>
                          <a:latin typeface="Cambria" panose="02040503050406030204" pitchFamily="18" charset="0"/>
                          <a:ea typeface="Cambria" panose="02040503050406030204" pitchFamily="18" charset="0"/>
                        </a:rPr>
                        <a:t>Navin Fluorine International</a:t>
                      </a:r>
                    </a:p>
                  </a:txBody>
                  <a:tcPr marL="9525" marR="9525" marT="9525"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D9D9D9"/>
                    </a:solidFill>
                  </a:tcPr>
                </a:tc>
                <a:tc>
                  <a:txBody>
                    <a:bodyPr/>
                    <a:lstStyle/>
                    <a:p>
                      <a:pPr algn="ctr" fontAlgn="b">
                        <a:buNone/>
                      </a:pPr>
                      <a:r>
                        <a:rPr lang="en-IN" sz="1300" b="0" i="0" u="none" strike="noStrike">
                          <a:solidFill>
                            <a:srgbClr val="000000"/>
                          </a:solidFill>
                          <a:effectLst/>
                          <a:latin typeface="Cambria" panose="02040503050406030204" pitchFamily="18" charset="0"/>
                          <a:ea typeface="Cambria" panose="02040503050406030204" pitchFamily="18" charset="0"/>
                        </a:rPr>
                        <a:t>2.80%</a:t>
                      </a:r>
                    </a:p>
                  </a:txBody>
                  <a:tcPr marL="9525" marR="9525" marT="9525"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D9D9D9"/>
                    </a:solidFill>
                  </a:tcPr>
                </a:tc>
                <a:extLst>
                  <a:ext uri="{0D108BD9-81ED-4DB2-BD59-A6C34878D82A}">
                    <a16:rowId xmlns:a16="http://schemas.microsoft.com/office/drawing/2014/main" val="3005167114"/>
                  </a:ext>
                </a:extLst>
              </a:tr>
              <a:tr h="216412">
                <a:tc>
                  <a:txBody>
                    <a:bodyPr/>
                    <a:lstStyle/>
                    <a:p>
                      <a:pPr algn="ctr" fontAlgn="b">
                        <a:buNone/>
                      </a:pPr>
                      <a:r>
                        <a:rPr lang="en-IN" sz="1300" b="0" i="0" u="none" strike="noStrike">
                          <a:solidFill>
                            <a:srgbClr val="000000"/>
                          </a:solidFill>
                          <a:effectLst/>
                          <a:latin typeface="Cambria" panose="02040503050406030204" pitchFamily="18" charset="0"/>
                          <a:ea typeface="Cambria" panose="02040503050406030204" pitchFamily="18" charset="0"/>
                        </a:rPr>
                        <a:t>Shriram Pistons &amp; Rings</a:t>
                      </a:r>
                    </a:p>
                  </a:txBody>
                  <a:tcPr marL="9525" marR="9525" marT="9525"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2F2F2"/>
                    </a:solidFill>
                  </a:tcPr>
                </a:tc>
                <a:tc>
                  <a:txBody>
                    <a:bodyPr/>
                    <a:lstStyle/>
                    <a:p>
                      <a:pPr algn="ctr" fontAlgn="b">
                        <a:buNone/>
                      </a:pPr>
                      <a:r>
                        <a:rPr lang="en-IN" sz="1300" b="0" i="0" u="none" strike="noStrike">
                          <a:solidFill>
                            <a:srgbClr val="000000"/>
                          </a:solidFill>
                          <a:effectLst/>
                          <a:latin typeface="Cambria" panose="02040503050406030204" pitchFamily="18" charset="0"/>
                          <a:ea typeface="Cambria" panose="02040503050406030204" pitchFamily="18" charset="0"/>
                        </a:rPr>
                        <a:t>2.60%</a:t>
                      </a:r>
                    </a:p>
                  </a:txBody>
                  <a:tcPr marL="9525" marR="9525" marT="9525"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2F2F2"/>
                    </a:solidFill>
                  </a:tcPr>
                </a:tc>
                <a:extLst>
                  <a:ext uri="{0D108BD9-81ED-4DB2-BD59-A6C34878D82A}">
                    <a16:rowId xmlns:a16="http://schemas.microsoft.com/office/drawing/2014/main" val="638279692"/>
                  </a:ext>
                </a:extLst>
              </a:tr>
              <a:tr h="216412">
                <a:tc>
                  <a:txBody>
                    <a:bodyPr/>
                    <a:lstStyle/>
                    <a:p>
                      <a:pPr algn="ctr" fontAlgn="b">
                        <a:buNone/>
                      </a:pPr>
                      <a:r>
                        <a:rPr lang="en-IN" sz="1300" b="0" i="0" u="none" strike="noStrike">
                          <a:solidFill>
                            <a:srgbClr val="000000"/>
                          </a:solidFill>
                          <a:effectLst/>
                          <a:latin typeface="Cambria" panose="02040503050406030204" pitchFamily="18" charset="0"/>
                          <a:ea typeface="Cambria" panose="02040503050406030204" pitchFamily="18" charset="0"/>
                        </a:rPr>
                        <a:t>Gabriel India</a:t>
                      </a:r>
                    </a:p>
                  </a:txBody>
                  <a:tcPr marL="9525" marR="9525" marT="9525"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D9D9D9"/>
                    </a:solidFill>
                  </a:tcPr>
                </a:tc>
                <a:tc>
                  <a:txBody>
                    <a:bodyPr/>
                    <a:lstStyle/>
                    <a:p>
                      <a:pPr algn="ctr" fontAlgn="b">
                        <a:buNone/>
                      </a:pPr>
                      <a:r>
                        <a:rPr lang="en-IN" sz="1300" b="0" i="0" u="none" strike="noStrike" dirty="0">
                          <a:solidFill>
                            <a:srgbClr val="000000"/>
                          </a:solidFill>
                          <a:effectLst/>
                          <a:latin typeface="Cambria" panose="02040503050406030204" pitchFamily="18" charset="0"/>
                          <a:ea typeface="Cambria" panose="02040503050406030204" pitchFamily="18" charset="0"/>
                        </a:rPr>
                        <a:t>2.60%</a:t>
                      </a:r>
                    </a:p>
                  </a:txBody>
                  <a:tcPr marL="9525" marR="9525" marT="9525"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D9D9D9"/>
                    </a:solidFill>
                  </a:tcPr>
                </a:tc>
                <a:extLst>
                  <a:ext uri="{0D108BD9-81ED-4DB2-BD59-A6C34878D82A}">
                    <a16:rowId xmlns:a16="http://schemas.microsoft.com/office/drawing/2014/main" val="767525194"/>
                  </a:ext>
                </a:extLst>
              </a:tr>
            </a:tbl>
          </a:graphicData>
        </a:graphic>
      </p:graphicFrame>
      <p:graphicFrame>
        <p:nvGraphicFramePr>
          <p:cNvPr id="7" name="Chart 6">
            <a:extLst>
              <a:ext uri="{FF2B5EF4-FFF2-40B4-BE49-F238E27FC236}">
                <a16:creationId xmlns:a16="http://schemas.microsoft.com/office/drawing/2014/main" id="{CEB12619-7A84-BBE2-FCCC-56B60BC65DB5}"/>
              </a:ext>
            </a:extLst>
          </p:cNvPr>
          <p:cNvGraphicFramePr>
            <a:graphicFrameLocks/>
          </p:cNvGraphicFramePr>
          <p:nvPr>
            <p:extLst>
              <p:ext uri="{D42A27DB-BD31-4B8C-83A1-F6EECF244321}">
                <p14:modId xmlns:p14="http://schemas.microsoft.com/office/powerpoint/2010/main" val="3163873337"/>
              </p:ext>
            </p:extLst>
          </p:nvPr>
        </p:nvGraphicFramePr>
        <p:xfrm>
          <a:off x="8740909" y="3479360"/>
          <a:ext cx="3348410" cy="1606942"/>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9" name="Table 8">
            <a:extLst>
              <a:ext uri="{FF2B5EF4-FFF2-40B4-BE49-F238E27FC236}">
                <a16:creationId xmlns:a16="http://schemas.microsoft.com/office/drawing/2014/main" id="{E87E2D78-A353-6CC8-53FF-F28E6C485BBB}"/>
              </a:ext>
            </a:extLst>
          </p:cNvPr>
          <p:cNvGraphicFramePr>
            <a:graphicFrameLocks noGrp="1"/>
          </p:cNvGraphicFramePr>
          <p:nvPr>
            <p:extLst>
              <p:ext uri="{D42A27DB-BD31-4B8C-83A1-F6EECF244321}">
                <p14:modId xmlns:p14="http://schemas.microsoft.com/office/powerpoint/2010/main" val="580414416"/>
              </p:ext>
            </p:extLst>
          </p:nvPr>
        </p:nvGraphicFramePr>
        <p:xfrm>
          <a:off x="4487995" y="3957656"/>
          <a:ext cx="4112065" cy="2637715"/>
        </p:xfrm>
        <a:graphic>
          <a:graphicData uri="http://schemas.openxmlformats.org/drawingml/2006/table">
            <a:tbl>
              <a:tblPr/>
              <a:tblGrid>
                <a:gridCol w="2370594">
                  <a:extLst>
                    <a:ext uri="{9D8B030D-6E8A-4147-A177-3AD203B41FA5}">
                      <a16:colId xmlns:a16="http://schemas.microsoft.com/office/drawing/2014/main" val="1751696339"/>
                    </a:ext>
                  </a:extLst>
                </a:gridCol>
                <a:gridCol w="1741471">
                  <a:extLst>
                    <a:ext uri="{9D8B030D-6E8A-4147-A177-3AD203B41FA5}">
                      <a16:colId xmlns:a16="http://schemas.microsoft.com/office/drawing/2014/main" val="611594121"/>
                    </a:ext>
                  </a:extLst>
                </a:gridCol>
              </a:tblGrid>
              <a:tr h="223685">
                <a:tc>
                  <a:txBody>
                    <a:bodyPr/>
                    <a:lstStyle/>
                    <a:p>
                      <a:pPr algn="ctr" fontAlgn="ctr">
                        <a:buNone/>
                      </a:pPr>
                      <a:r>
                        <a:rPr lang="en-IN" sz="1300" b="1" i="0" u="none" strike="noStrike" dirty="0">
                          <a:solidFill>
                            <a:srgbClr val="FFFFFF"/>
                          </a:solidFill>
                          <a:effectLst/>
                          <a:latin typeface="Cambria" panose="02040503050406030204" pitchFamily="18" charset="0"/>
                        </a:rPr>
                        <a:t>Top 10 Sectors</a:t>
                      </a:r>
                    </a:p>
                  </a:txBody>
                  <a:tcPr marL="9525" marR="9525" marT="9525"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000000"/>
                    </a:solidFill>
                  </a:tcPr>
                </a:tc>
                <a:tc>
                  <a:txBody>
                    <a:bodyPr/>
                    <a:lstStyle/>
                    <a:p>
                      <a:pPr algn="ctr" fontAlgn="ctr">
                        <a:buNone/>
                      </a:pPr>
                      <a:r>
                        <a:rPr lang="en-IN" sz="1300" b="1" i="0" u="none" strike="noStrike" dirty="0">
                          <a:solidFill>
                            <a:srgbClr val="FFFFFF"/>
                          </a:solidFill>
                          <a:effectLst/>
                          <a:latin typeface="Cambria" panose="02040503050406030204" pitchFamily="18" charset="0"/>
                        </a:rPr>
                        <a:t>Allocation  (%)</a:t>
                      </a:r>
                    </a:p>
                  </a:txBody>
                  <a:tcPr marL="9525" marR="9525" marT="9525"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000000"/>
                    </a:solidFill>
                  </a:tcPr>
                </a:tc>
                <a:extLst>
                  <a:ext uri="{0D108BD9-81ED-4DB2-BD59-A6C34878D82A}">
                    <a16:rowId xmlns:a16="http://schemas.microsoft.com/office/drawing/2014/main" val="813993438"/>
                  </a:ext>
                </a:extLst>
              </a:tr>
              <a:tr h="241403">
                <a:tc>
                  <a:txBody>
                    <a:bodyPr/>
                    <a:lstStyle/>
                    <a:p>
                      <a:pPr algn="ctr" fontAlgn="b">
                        <a:buNone/>
                      </a:pPr>
                      <a:r>
                        <a:rPr lang="en-IN" sz="1300" b="0" i="0" u="none" strike="noStrike" dirty="0">
                          <a:solidFill>
                            <a:srgbClr val="000000"/>
                          </a:solidFill>
                          <a:effectLst/>
                          <a:latin typeface="Cambria" panose="02040503050406030204" pitchFamily="18" charset="0"/>
                          <a:ea typeface="Cambria" panose="02040503050406030204" pitchFamily="18" charset="0"/>
                        </a:rPr>
                        <a:t>Banking &amp; Finance</a:t>
                      </a:r>
                    </a:p>
                  </a:txBody>
                  <a:tcPr marL="9525" marR="9525" marT="9525"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2F2F2"/>
                    </a:solidFill>
                  </a:tcPr>
                </a:tc>
                <a:tc>
                  <a:txBody>
                    <a:bodyPr/>
                    <a:lstStyle/>
                    <a:p>
                      <a:pPr algn="ctr" fontAlgn="b">
                        <a:buNone/>
                      </a:pPr>
                      <a:r>
                        <a:rPr lang="en-IN" sz="1300" b="0" i="0" u="none" strike="noStrike">
                          <a:solidFill>
                            <a:srgbClr val="000000"/>
                          </a:solidFill>
                          <a:effectLst/>
                          <a:latin typeface="Cambria" panose="02040503050406030204" pitchFamily="18" charset="0"/>
                          <a:ea typeface="Cambria" panose="02040503050406030204" pitchFamily="18" charset="0"/>
                        </a:rPr>
                        <a:t>16.90%</a:t>
                      </a:r>
                    </a:p>
                  </a:txBody>
                  <a:tcPr marL="9525" marR="9525" marT="9525"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2F2F2"/>
                    </a:solidFill>
                  </a:tcPr>
                </a:tc>
                <a:extLst>
                  <a:ext uri="{0D108BD9-81ED-4DB2-BD59-A6C34878D82A}">
                    <a16:rowId xmlns:a16="http://schemas.microsoft.com/office/drawing/2014/main" val="3419590981"/>
                  </a:ext>
                </a:extLst>
              </a:tr>
              <a:tr h="241403">
                <a:tc>
                  <a:txBody>
                    <a:bodyPr/>
                    <a:lstStyle/>
                    <a:p>
                      <a:pPr algn="ctr" fontAlgn="b">
                        <a:buNone/>
                      </a:pPr>
                      <a:r>
                        <a:rPr lang="en-IN" sz="1300" b="0" i="0" u="none" strike="noStrike">
                          <a:solidFill>
                            <a:srgbClr val="000000"/>
                          </a:solidFill>
                          <a:effectLst/>
                          <a:latin typeface="Cambria" panose="02040503050406030204" pitchFamily="18" charset="0"/>
                          <a:ea typeface="Cambria" panose="02040503050406030204" pitchFamily="18" charset="0"/>
                        </a:rPr>
                        <a:t>Consumer</a:t>
                      </a:r>
                    </a:p>
                  </a:txBody>
                  <a:tcPr marL="9525" marR="9525" marT="9525"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D9D9D9"/>
                    </a:solidFill>
                  </a:tcPr>
                </a:tc>
                <a:tc>
                  <a:txBody>
                    <a:bodyPr/>
                    <a:lstStyle/>
                    <a:p>
                      <a:pPr algn="ctr" fontAlgn="b">
                        <a:buNone/>
                      </a:pPr>
                      <a:r>
                        <a:rPr lang="en-IN" sz="1300" b="0" i="0" u="none" strike="noStrike">
                          <a:solidFill>
                            <a:srgbClr val="000000"/>
                          </a:solidFill>
                          <a:effectLst/>
                          <a:latin typeface="Cambria" panose="02040503050406030204" pitchFamily="18" charset="0"/>
                          <a:ea typeface="Cambria" panose="02040503050406030204" pitchFamily="18" charset="0"/>
                        </a:rPr>
                        <a:t>16.60%</a:t>
                      </a:r>
                    </a:p>
                  </a:txBody>
                  <a:tcPr marL="9525" marR="9525" marT="9525"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D9D9D9"/>
                    </a:solidFill>
                  </a:tcPr>
                </a:tc>
                <a:extLst>
                  <a:ext uri="{0D108BD9-81ED-4DB2-BD59-A6C34878D82A}">
                    <a16:rowId xmlns:a16="http://schemas.microsoft.com/office/drawing/2014/main" val="71621665"/>
                  </a:ext>
                </a:extLst>
              </a:tr>
              <a:tr h="241403">
                <a:tc>
                  <a:txBody>
                    <a:bodyPr/>
                    <a:lstStyle/>
                    <a:p>
                      <a:pPr algn="ctr" fontAlgn="b">
                        <a:buNone/>
                      </a:pPr>
                      <a:r>
                        <a:rPr lang="en-IN" sz="1300" b="0" i="0" u="none" strike="noStrike">
                          <a:solidFill>
                            <a:srgbClr val="000000"/>
                          </a:solidFill>
                          <a:effectLst/>
                          <a:latin typeface="Cambria" panose="02040503050406030204" pitchFamily="18" charset="0"/>
                          <a:ea typeface="Cambria" panose="02040503050406030204" pitchFamily="18" charset="0"/>
                        </a:rPr>
                        <a:t>Pharma</a:t>
                      </a:r>
                    </a:p>
                  </a:txBody>
                  <a:tcPr marL="9525" marR="9525" marT="9525"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2F2F2"/>
                    </a:solidFill>
                  </a:tcPr>
                </a:tc>
                <a:tc>
                  <a:txBody>
                    <a:bodyPr/>
                    <a:lstStyle/>
                    <a:p>
                      <a:pPr algn="ctr" fontAlgn="b">
                        <a:buNone/>
                      </a:pPr>
                      <a:r>
                        <a:rPr lang="en-IN" sz="1300" b="0" i="0" u="none" strike="noStrike">
                          <a:solidFill>
                            <a:srgbClr val="000000"/>
                          </a:solidFill>
                          <a:effectLst/>
                          <a:latin typeface="Cambria" panose="02040503050406030204" pitchFamily="18" charset="0"/>
                          <a:ea typeface="Cambria" panose="02040503050406030204" pitchFamily="18" charset="0"/>
                        </a:rPr>
                        <a:t>13.20%</a:t>
                      </a:r>
                    </a:p>
                  </a:txBody>
                  <a:tcPr marL="9525" marR="9525" marT="9525"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2F2F2"/>
                    </a:solidFill>
                  </a:tcPr>
                </a:tc>
                <a:extLst>
                  <a:ext uri="{0D108BD9-81ED-4DB2-BD59-A6C34878D82A}">
                    <a16:rowId xmlns:a16="http://schemas.microsoft.com/office/drawing/2014/main" val="4257904714"/>
                  </a:ext>
                </a:extLst>
              </a:tr>
              <a:tr h="241403">
                <a:tc>
                  <a:txBody>
                    <a:bodyPr/>
                    <a:lstStyle/>
                    <a:p>
                      <a:pPr algn="ctr" fontAlgn="b">
                        <a:buNone/>
                      </a:pPr>
                      <a:r>
                        <a:rPr lang="en-IN" sz="1300" b="0" i="0" u="none" strike="noStrike">
                          <a:solidFill>
                            <a:srgbClr val="000000"/>
                          </a:solidFill>
                          <a:effectLst/>
                          <a:latin typeface="Cambria" panose="02040503050406030204" pitchFamily="18" charset="0"/>
                          <a:ea typeface="Cambria" panose="02040503050406030204" pitchFamily="18" charset="0"/>
                        </a:rPr>
                        <a:t>Auto &amp; Auto Ancillary</a:t>
                      </a:r>
                    </a:p>
                  </a:txBody>
                  <a:tcPr marL="9525" marR="9525" marT="9525"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D9D9D9"/>
                    </a:solidFill>
                  </a:tcPr>
                </a:tc>
                <a:tc>
                  <a:txBody>
                    <a:bodyPr/>
                    <a:lstStyle/>
                    <a:p>
                      <a:pPr algn="ctr" fontAlgn="b">
                        <a:buNone/>
                      </a:pPr>
                      <a:r>
                        <a:rPr lang="en-IN" sz="1300" b="0" i="0" u="none" strike="noStrike">
                          <a:solidFill>
                            <a:srgbClr val="000000"/>
                          </a:solidFill>
                          <a:effectLst/>
                          <a:latin typeface="Cambria" panose="02040503050406030204" pitchFamily="18" charset="0"/>
                          <a:ea typeface="Cambria" panose="02040503050406030204" pitchFamily="18" charset="0"/>
                        </a:rPr>
                        <a:t>12.20%</a:t>
                      </a:r>
                    </a:p>
                  </a:txBody>
                  <a:tcPr marL="9525" marR="9525" marT="9525"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D9D9D9"/>
                    </a:solidFill>
                  </a:tcPr>
                </a:tc>
                <a:extLst>
                  <a:ext uri="{0D108BD9-81ED-4DB2-BD59-A6C34878D82A}">
                    <a16:rowId xmlns:a16="http://schemas.microsoft.com/office/drawing/2014/main" val="3532737257"/>
                  </a:ext>
                </a:extLst>
              </a:tr>
              <a:tr h="241403">
                <a:tc>
                  <a:txBody>
                    <a:bodyPr/>
                    <a:lstStyle/>
                    <a:p>
                      <a:pPr algn="ctr" fontAlgn="b">
                        <a:buNone/>
                      </a:pPr>
                      <a:r>
                        <a:rPr lang="en-IN" sz="1300" b="0" i="0" u="none" strike="noStrike">
                          <a:solidFill>
                            <a:srgbClr val="000000"/>
                          </a:solidFill>
                          <a:effectLst/>
                          <a:latin typeface="Cambria" panose="02040503050406030204" pitchFamily="18" charset="0"/>
                          <a:ea typeface="Cambria" panose="02040503050406030204" pitchFamily="18" charset="0"/>
                        </a:rPr>
                        <a:t>Engineering</a:t>
                      </a:r>
                    </a:p>
                  </a:txBody>
                  <a:tcPr marL="9525" marR="9525" marT="9525"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2F2F2"/>
                    </a:solidFill>
                  </a:tcPr>
                </a:tc>
                <a:tc>
                  <a:txBody>
                    <a:bodyPr/>
                    <a:lstStyle/>
                    <a:p>
                      <a:pPr algn="ctr" fontAlgn="b">
                        <a:buNone/>
                      </a:pPr>
                      <a:r>
                        <a:rPr lang="en-IN" sz="1300" b="0" i="0" u="none" strike="noStrike">
                          <a:solidFill>
                            <a:srgbClr val="000000"/>
                          </a:solidFill>
                          <a:effectLst/>
                          <a:latin typeface="Cambria" panose="02040503050406030204" pitchFamily="18" charset="0"/>
                          <a:ea typeface="Cambria" panose="02040503050406030204" pitchFamily="18" charset="0"/>
                        </a:rPr>
                        <a:t>7.70%</a:t>
                      </a:r>
                    </a:p>
                  </a:txBody>
                  <a:tcPr marL="9525" marR="9525" marT="9525"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2F2F2"/>
                    </a:solidFill>
                  </a:tcPr>
                </a:tc>
                <a:extLst>
                  <a:ext uri="{0D108BD9-81ED-4DB2-BD59-A6C34878D82A}">
                    <a16:rowId xmlns:a16="http://schemas.microsoft.com/office/drawing/2014/main" val="2229586842"/>
                  </a:ext>
                </a:extLst>
              </a:tr>
              <a:tr h="241403">
                <a:tc>
                  <a:txBody>
                    <a:bodyPr/>
                    <a:lstStyle/>
                    <a:p>
                      <a:pPr algn="ctr" fontAlgn="b">
                        <a:buNone/>
                      </a:pPr>
                      <a:r>
                        <a:rPr lang="en-IN" sz="1300" b="0" i="0" u="none" strike="noStrike">
                          <a:solidFill>
                            <a:srgbClr val="000000"/>
                          </a:solidFill>
                          <a:effectLst/>
                          <a:latin typeface="Cambria" panose="02040503050406030204" pitchFamily="18" charset="0"/>
                          <a:ea typeface="Cambria" panose="02040503050406030204" pitchFamily="18" charset="0"/>
                        </a:rPr>
                        <a:t>Chemicals</a:t>
                      </a:r>
                    </a:p>
                  </a:txBody>
                  <a:tcPr marL="9525" marR="9525" marT="9525"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D9D9D9"/>
                    </a:solidFill>
                  </a:tcPr>
                </a:tc>
                <a:tc>
                  <a:txBody>
                    <a:bodyPr/>
                    <a:lstStyle/>
                    <a:p>
                      <a:pPr algn="ctr" fontAlgn="b">
                        <a:buNone/>
                      </a:pPr>
                      <a:r>
                        <a:rPr lang="en-IN" sz="1300" b="0" i="0" u="none" strike="noStrike">
                          <a:solidFill>
                            <a:srgbClr val="000000"/>
                          </a:solidFill>
                          <a:effectLst/>
                          <a:latin typeface="Cambria" panose="02040503050406030204" pitchFamily="18" charset="0"/>
                          <a:ea typeface="Cambria" panose="02040503050406030204" pitchFamily="18" charset="0"/>
                        </a:rPr>
                        <a:t>7.30%</a:t>
                      </a:r>
                    </a:p>
                  </a:txBody>
                  <a:tcPr marL="9525" marR="9525" marT="9525"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D9D9D9"/>
                    </a:solidFill>
                  </a:tcPr>
                </a:tc>
                <a:extLst>
                  <a:ext uri="{0D108BD9-81ED-4DB2-BD59-A6C34878D82A}">
                    <a16:rowId xmlns:a16="http://schemas.microsoft.com/office/drawing/2014/main" val="3436001615"/>
                  </a:ext>
                </a:extLst>
              </a:tr>
              <a:tr h="241403">
                <a:tc>
                  <a:txBody>
                    <a:bodyPr/>
                    <a:lstStyle/>
                    <a:p>
                      <a:pPr algn="ctr" fontAlgn="b">
                        <a:buNone/>
                      </a:pPr>
                      <a:r>
                        <a:rPr lang="en-IN" sz="1300" b="0" i="0" u="none" strike="noStrike">
                          <a:solidFill>
                            <a:srgbClr val="000000"/>
                          </a:solidFill>
                          <a:effectLst/>
                          <a:latin typeface="Cambria" panose="02040503050406030204" pitchFamily="18" charset="0"/>
                          <a:ea typeface="Cambria" panose="02040503050406030204" pitchFamily="18" charset="0"/>
                        </a:rPr>
                        <a:t>Software-P</a:t>
                      </a:r>
                    </a:p>
                  </a:txBody>
                  <a:tcPr marL="9525" marR="9525" marT="9525"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2F2F2"/>
                    </a:solidFill>
                  </a:tcPr>
                </a:tc>
                <a:tc>
                  <a:txBody>
                    <a:bodyPr/>
                    <a:lstStyle/>
                    <a:p>
                      <a:pPr algn="ctr" fontAlgn="b">
                        <a:buNone/>
                      </a:pPr>
                      <a:r>
                        <a:rPr lang="en-IN" sz="1300" b="0" i="0" u="none" strike="noStrike">
                          <a:solidFill>
                            <a:srgbClr val="000000"/>
                          </a:solidFill>
                          <a:effectLst/>
                          <a:latin typeface="Cambria" panose="02040503050406030204" pitchFamily="18" charset="0"/>
                          <a:ea typeface="Cambria" panose="02040503050406030204" pitchFamily="18" charset="0"/>
                        </a:rPr>
                        <a:t>7.10%</a:t>
                      </a:r>
                    </a:p>
                  </a:txBody>
                  <a:tcPr marL="9525" marR="9525" marT="9525"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2F2F2"/>
                    </a:solidFill>
                  </a:tcPr>
                </a:tc>
                <a:extLst>
                  <a:ext uri="{0D108BD9-81ED-4DB2-BD59-A6C34878D82A}">
                    <a16:rowId xmlns:a16="http://schemas.microsoft.com/office/drawing/2014/main" val="158184296"/>
                  </a:ext>
                </a:extLst>
              </a:tr>
              <a:tr h="241403">
                <a:tc>
                  <a:txBody>
                    <a:bodyPr/>
                    <a:lstStyle/>
                    <a:p>
                      <a:pPr algn="ctr" fontAlgn="b">
                        <a:buNone/>
                      </a:pPr>
                      <a:r>
                        <a:rPr lang="en-IN" sz="1300" b="0" i="0" u="none" strike="noStrike">
                          <a:solidFill>
                            <a:srgbClr val="000000"/>
                          </a:solidFill>
                          <a:effectLst/>
                          <a:latin typeface="Cambria" panose="02040503050406030204" pitchFamily="18" charset="0"/>
                          <a:ea typeface="Cambria" panose="02040503050406030204" pitchFamily="18" charset="0"/>
                        </a:rPr>
                        <a:t>Software</a:t>
                      </a:r>
                    </a:p>
                  </a:txBody>
                  <a:tcPr marL="9525" marR="9525" marT="9525"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D9D9D9"/>
                    </a:solidFill>
                  </a:tcPr>
                </a:tc>
                <a:tc>
                  <a:txBody>
                    <a:bodyPr/>
                    <a:lstStyle/>
                    <a:p>
                      <a:pPr algn="ctr" fontAlgn="b">
                        <a:buNone/>
                      </a:pPr>
                      <a:r>
                        <a:rPr lang="en-IN" sz="1300" b="0" i="0" u="none" strike="noStrike">
                          <a:solidFill>
                            <a:srgbClr val="000000"/>
                          </a:solidFill>
                          <a:effectLst/>
                          <a:latin typeface="Cambria" panose="02040503050406030204" pitchFamily="18" charset="0"/>
                          <a:ea typeface="Cambria" panose="02040503050406030204" pitchFamily="18" charset="0"/>
                        </a:rPr>
                        <a:t>1.70%</a:t>
                      </a:r>
                    </a:p>
                  </a:txBody>
                  <a:tcPr marL="9525" marR="9525" marT="9525"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D9D9D9"/>
                    </a:solidFill>
                  </a:tcPr>
                </a:tc>
                <a:extLst>
                  <a:ext uri="{0D108BD9-81ED-4DB2-BD59-A6C34878D82A}">
                    <a16:rowId xmlns:a16="http://schemas.microsoft.com/office/drawing/2014/main" val="3005167114"/>
                  </a:ext>
                </a:extLst>
              </a:tr>
              <a:tr h="241403">
                <a:tc>
                  <a:txBody>
                    <a:bodyPr/>
                    <a:lstStyle/>
                    <a:p>
                      <a:pPr algn="ctr" fontAlgn="b">
                        <a:buNone/>
                      </a:pPr>
                      <a:r>
                        <a:rPr lang="en-IN" sz="1300" b="0" i="0" u="none" strike="noStrike">
                          <a:solidFill>
                            <a:srgbClr val="000000"/>
                          </a:solidFill>
                          <a:effectLst/>
                          <a:latin typeface="Cambria" panose="02040503050406030204" pitchFamily="18" charset="0"/>
                          <a:ea typeface="Cambria" panose="02040503050406030204" pitchFamily="18" charset="0"/>
                        </a:rPr>
                        <a:t>Cement</a:t>
                      </a:r>
                    </a:p>
                  </a:txBody>
                  <a:tcPr marL="9525" marR="9525" marT="9525"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2F2F2"/>
                    </a:solidFill>
                  </a:tcPr>
                </a:tc>
                <a:tc>
                  <a:txBody>
                    <a:bodyPr/>
                    <a:lstStyle/>
                    <a:p>
                      <a:pPr algn="ctr" fontAlgn="b">
                        <a:buNone/>
                      </a:pPr>
                      <a:r>
                        <a:rPr lang="en-IN" sz="1300" b="0" i="0" u="none" strike="noStrike">
                          <a:solidFill>
                            <a:srgbClr val="000000"/>
                          </a:solidFill>
                          <a:effectLst/>
                          <a:latin typeface="Cambria" panose="02040503050406030204" pitchFamily="18" charset="0"/>
                          <a:ea typeface="Cambria" panose="02040503050406030204" pitchFamily="18" charset="0"/>
                        </a:rPr>
                        <a:t>1.20%</a:t>
                      </a:r>
                    </a:p>
                  </a:txBody>
                  <a:tcPr marL="9525" marR="9525" marT="9525"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2F2F2"/>
                    </a:solidFill>
                  </a:tcPr>
                </a:tc>
                <a:extLst>
                  <a:ext uri="{0D108BD9-81ED-4DB2-BD59-A6C34878D82A}">
                    <a16:rowId xmlns:a16="http://schemas.microsoft.com/office/drawing/2014/main" val="638279692"/>
                  </a:ext>
                </a:extLst>
              </a:tr>
              <a:tr h="241403">
                <a:tc>
                  <a:txBody>
                    <a:bodyPr/>
                    <a:lstStyle/>
                    <a:p>
                      <a:pPr algn="ctr" fontAlgn="b">
                        <a:buNone/>
                      </a:pPr>
                      <a:r>
                        <a:rPr lang="en-IN" sz="1300" b="0" i="0" u="none" strike="noStrike">
                          <a:solidFill>
                            <a:srgbClr val="000000"/>
                          </a:solidFill>
                          <a:effectLst/>
                          <a:latin typeface="Cambria" panose="02040503050406030204" pitchFamily="18" charset="0"/>
                          <a:ea typeface="Cambria" panose="02040503050406030204" pitchFamily="18" charset="0"/>
                        </a:rPr>
                        <a:t>Telecom</a:t>
                      </a:r>
                    </a:p>
                  </a:txBody>
                  <a:tcPr marL="9525" marR="9525" marT="9525"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D9D9D9"/>
                    </a:solidFill>
                  </a:tcPr>
                </a:tc>
                <a:tc>
                  <a:txBody>
                    <a:bodyPr/>
                    <a:lstStyle/>
                    <a:p>
                      <a:pPr algn="ctr" fontAlgn="b">
                        <a:buNone/>
                      </a:pPr>
                      <a:r>
                        <a:rPr lang="en-IN" sz="1300" b="0" i="0" u="none" strike="noStrike" dirty="0">
                          <a:solidFill>
                            <a:srgbClr val="000000"/>
                          </a:solidFill>
                          <a:effectLst/>
                          <a:latin typeface="Cambria" panose="02040503050406030204" pitchFamily="18" charset="0"/>
                          <a:ea typeface="Cambria" panose="02040503050406030204" pitchFamily="18" charset="0"/>
                        </a:rPr>
                        <a:t>0.80%</a:t>
                      </a:r>
                    </a:p>
                  </a:txBody>
                  <a:tcPr marL="9525" marR="9525" marT="9525"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D9D9D9"/>
                    </a:solidFill>
                  </a:tcPr>
                </a:tc>
                <a:extLst>
                  <a:ext uri="{0D108BD9-81ED-4DB2-BD59-A6C34878D82A}">
                    <a16:rowId xmlns:a16="http://schemas.microsoft.com/office/drawing/2014/main" val="767525194"/>
                  </a:ext>
                </a:extLst>
              </a:tr>
            </a:tbl>
          </a:graphicData>
        </a:graphic>
      </p:graphicFrame>
      <p:pic>
        <p:nvPicPr>
          <p:cNvPr id="11" name="Picture 10" descr="A white text on a black background&#10;&#10;AI-generated content may be incorrect.">
            <a:extLst>
              <a:ext uri="{FF2B5EF4-FFF2-40B4-BE49-F238E27FC236}">
                <a16:creationId xmlns:a16="http://schemas.microsoft.com/office/drawing/2014/main" id="{7BC22E43-B823-C0E7-D9F4-B6B3CA846ACD}"/>
              </a:ext>
            </a:extLst>
          </p:cNvPr>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10362466" y="234062"/>
            <a:ext cx="1559328" cy="340260"/>
          </a:xfrm>
          <a:prstGeom prst="rect">
            <a:avLst/>
          </a:prstGeom>
        </p:spPr>
      </p:pic>
      <p:graphicFrame>
        <p:nvGraphicFramePr>
          <p:cNvPr id="2" name="Chart 1">
            <a:extLst>
              <a:ext uri="{FF2B5EF4-FFF2-40B4-BE49-F238E27FC236}">
                <a16:creationId xmlns:a16="http://schemas.microsoft.com/office/drawing/2014/main" id="{D292D020-AAEF-FFC5-53AF-8F42E3F659F8}"/>
              </a:ext>
            </a:extLst>
          </p:cNvPr>
          <p:cNvGraphicFramePr>
            <a:graphicFrameLocks/>
          </p:cNvGraphicFramePr>
          <p:nvPr>
            <p:extLst>
              <p:ext uri="{D42A27DB-BD31-4B8C-83A1-F6EECF244321}">
                <p14:modId xmlns:p14="http://schemas.microsoft.com/office/powerpoint/2010/main" val="2027979898"/>
              </p:ext>
            </p:extLst>
          </p:nvPr>
        </p:nvGraphicFramePr>
        <p:xfrm>
          <a:off x="4492290" y="982229"/>
          <a:ext cx="4112064" cy="2858242"/>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10" name="Table 8">
            <a:extLst>
              <a:ext uri="{FF2B5EF4-FFF2-40B4-BE49-F238E27FC236}">
                <a16:creationId xmlns:a16="http://schemas.microsoft.com/office/drawing/2014/main" id="{82381996-C338-4304-6524-1C98EC45F18B}"/>
              </a:ext>
            </a:extLst>
          </p:cNvPr>
          <p:cNvGraphicFramePr>
            <a:graphicFrameLocks noGrp="1"/>
          </p:cNvGraphicFramePr>
          <p:nvPr>
            <p:extLst>
              <p:ext uri="{D42A27DB-BD31-4B8C-83A1-F6EECF244321}">
                <p14:modId xmlns:p14="http://schemas.microsoft.com/office/powerpoint/2010/main" val="3208428347"/>
              </p:ext>
            </p:extLst>
          </p:nvPr>
        </p:nvGraphicFramePr>
        <p:xfrm>
          <a:off x="8761517" y="5439241"/>
          <a:ext cx="3327802" cy="733873"/>
        </p:xfrm>
        <a:graphic>
          <a:graphicData uri="http://schemas.openxmlformats.org/drawingml/2006/table">
            <a:tbl>
              <a:tblPr firstRow="1" bandRow="1">
                <a:tableStyleId>{073A0DAA-6AF3-43AB-8588-CEC1D06C72B9}</a:tableStyleId>
              </a:tblPr>
              <a:tblGrid>
                <a:gridCol w="759450">
                  <a:extLst>
                    <a:ext uri="{9D8B030D-6E8A-4147-A177-3AD203B41FA5}">
                      <a16:colId xmlns:a16="http://schemas.microsoft.com/office/drawing/2014/main" val="3655427531"/>
                    </a:ext>
                  </a:extLst>
                </a:gridCol>
                <a:gridCol w="685331">
                  <a:extLst>
                    <a:ext uri="{9D8B030D-6E8A-4147-A177-3AD203B41FA5}">
                      <a16:colId xmlns:a16="http://schemas.microsoft.com/office/drawing/2014/main" val="1999429750"/>
                    </a:ext>
                  </a:extLst>
                </a:gridCol>
                <a:gridCol w="1021335">
                  <a:extLst>
                    <a:ext uri="{9D8B030D-6E8A-4147-A177-3AD203B41FA5}">
                      <a16:colId xmlns:a16="http://schemas.microsoft.com/office/drawing/2014/main" val="2914837482"/>
                    </a:ext>
                  </a:extLst>
                </a:gridCol>
                <a:gridCol w="861686">
                  <a:extLst>
                    <a:ext uri="{9D8B030D-6E8A-4147-A177-3AD203B41FA5}">
                      <a16:colId xmlns:a16="http://schemas.microsoft.com/office/drawing/2014/main" val="4237018087"/>
                    </a:ext>
                  </a:extLst>
                </a:gridCol>
              </a:tblGrid>
              <a:tr h="284365">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IN" sz="1200" b="1" i="0" u="none" strike="noStrike">
                          <a:solidFill>
                            <a:schemeClr val="bg1"/>
                          </a:solidFill>
                          <a:effectLst/>
                          <a:latin typeface="Cambria" panose="02040503050406030204" pitchFamily="18" charset="0"/>
                          <a:ea typeface="Cambria" panose="02040503050406030204" pitchFamily="18" charset="0"/>
                        </a:rPr>
                        <a:t>Fee</a:t>
                      </a:r>
                      <a:r>
                        <a:rPr lang="en-IN" sz="1200" b="1" i="0" u="none" strike="noStrike" baseline="0">
                          <a:solidFill>
                            <a:schemeClr val="bg1"/>
                          </a:solidFill>
                          <a:effectLst/>
                          <a:latin typeface="Cambria" panose="02040503050406030204" pitchFamily="18" charset="0"/>
                          <a:ea typeface="Cambria" panose="02040503050406030204" pitchFamily="18" charset="0"/>
                        </a:rPr>
                        <a:t> </a:t>
                      </a:r>
                      <a:endParaRPr lang="en-IN" sz="1200" b="1" i="0" u="none" strike="noStrike">
                        <a:solidFill>
                          <a:schemeClr val="bg1"/>
                        </a:solidFill>
                        <a:effectLst/>
                        <a:latin typeface="Cambria" panose="02040503050406030204" pitchFamily="18" charset="0"/>
                        <a:ea typeface="Cambria" panose="02040503050406030204" pitchFamily="18" charset="0"/>
                      </a:endParaRPr>
                    </a:p>
                  </a:txBody>
                  <a:tcPr anchor="ctr"/>
                </a:tc>
                <a:tc>
                  <a:txBody>
                    <a:bodyPr/>
                    <a:lstStyle/>
                    <a:p>
                      <a:pPr algn="ctr" fontAlgn="ctr"/>
                      <a:r>
                        <a:rPr lang="en-IN" sz="1200" b="1" i="0" u="none" strike="noStrike">
                          <a:solidFill>
                            <a:schemeClr val="bg1"/>
                          </a:solidFill>
                          <a:effectLst/>
                          <a:latin typeface="Cambria" panose="02040503050406030204" pitchFamily="18" charset="0"/>
                          <a:ea typeface="Cambria" panose="02040503050406030204" pitchFamily="18" charset="0"/>
                        </a:rPr>
                        <a:t>Fixed</a:t>
                      </a:r>
                    </a:p>
                  </a:txBody>
                  <a:tcPr marL="9525" marR="9525" marT="9525" marB="0" anchor="ctr"/>
                </a:tc>
                <a:tc>
                  <a:txBody>
                    <a:bodyPr/>
                    <a:lstStyle/>
                    <a:p>
                      <a:pPr algn="ctr" fontAlgn="ctr"/>
                      <a:r>
                        <a:rPr lang="en-IN" sz="1200" b="1" i="0" u="none" strike="noStrike" dirty="0">
                          <a:solidFill>
                            <a:schemeClr val="bg1"/>
                          </a:solidFill>
                          <a:effectLst/>
                          <a:latin typeface="Cambria" panose="02040503050406030204" pitchFamily="18" charset="0"/>
                          <a:ea typeface="Cambria" panose="02040503050406030204" pitchFamily="18" charset="0"/>
                        </a:rPr>
                        <a:t>Performance</a:t>
                      </a:r>
                    </a:p>
                  </a:txBody>
                  <a:tcPr marL="9525" marR="9525" marT="9525" marB="0" anchor="ctr"/>
                </a:tc>
                <a:tc>
                  <a:txBody>
                    <a:bodyPr/>
                    <a:lstStyle/>
                    <a:p>
                      <a:pPr algn="ctr" fontAlgn="ctr"/>
                      <a:r>
                        <a:rPr lang="en-IN" sz="1200" b="1" i="0" u="none" strike="noStrike">
                          <a:solidFill>
                            <a:schemeClr val="bg1"/>
                          </a:solidFill>
                          <a:effectLst/>
                          <a:latin typeface="Cambria" panose="02040503050406030204" pitchFamily="18" charset="0"/>
                          <a:ea typeface="Cambria" panose="02040503050406030204" pitchFamily="18" charset="0"/>
                        </a:rPr>
                        <a:t>Hurdle</a:t>
                      </a:r>
                    </a:p>
                  </a:txBody>
                  <a:tcPr marL="9525" marR="9525" marT="9525" marB="0" anchor="ctr"/>
                </a:tc>
                <a:extLst>
                  <a:ext uri="{0D108BD9-81ED-4DB2-BD59-A6C34878D82A}">
                    <a16:rowId xmlns:a16="http://schemas.microsoft.com/office/drawing/2014/main" val="3419815612"/>
                  </a:ext>
                </a:extLst>
              </a:tr>
              <a:tr h="224754">
                <a:tc>
                  <a:txBody>
                    <a:bodyPr/>
                    <a:lstStyle/>
                    <a:p>
                      <a:pPr algn="ctr" fontAlgn="b"/>
                      <a:r>
                        <a:rPr lang="en-IN" sz="1200" b="1" i="0" u="none" strike="noStrike" dirty="0">
                          <a:solidFill>
                            <a:schemeClr val="tx1"/>
                          </a:solidFill>
                          <a:effectLst/>
                          <a:latin typeface="Cambria" panose="02040503050406030204" pitchFamily="18" charset="0"/>
                          <a:ea typeface="Cambria" panose="02040503050406030204" pitchFamily="18" charset="0"/>
                        </a:rPr>
                        <a:t>Fixed</a:t>
                      </a:r>
                    </a:p>
                  </a:txBody>
                  <a:tcPr marL="9525" marR="9525" marT="9525" marB="0" anchor="ctr"/>
                </a:tc>
                <a:tc>
                  <a:txBody>
                    <a:bodyPr/>
                    <a:lstStyle/>
                    <a:p>
                      <a:pPr algn="ctr" fontAlgn="ctr"/>
                      <a:r>
                        <a:rPr lang="en-IN" sz="1200" b="0" i="0" u="none" strike="noStrike">
                          <a:solidFill>
                            <a:schemeClr val="tx1"/>
                          </a:solidFill>
                          <a:effectLst/>
                          <a:latin typeface="Cambria" panose="02040503050406030204" pitchFamily="18" charset="0"/>
                          <a:ea typeface="Cambria" panose="02040503050406030204" pitchFamily="18" charset="0"/>
                        </a:rPr>
                        <a:t>2.50%</a:t>
                      </a:r>
                    </a:p>
                  </a:txBody>
                  <a:tcPr marL="9525" marR="9525" marT="9525" marB="0" anchor="ctr"/>
                </a:tc>
                <a:tc>
                  <a:txBody>
                    <a:bodyPr/>
                    <a:lstStyle/>
                    <a:p>
                      <a:pPr algn="ctr" fontAlgn="ctr"/>
                      <a:r>
                        <a:rPr lang="en-IN" sz="1200" b="0" i="0" u="none" strike="noStrike">
                          <a:solidFill>
                            <a:schemeClr val="tx1"/>
                          </a:solidFill>
                          <a:effectLst/>
                          <a:latin typeface="Cambria" panose="02040503050406030204" pitchFamily="18" charset="0"/>
                          <a:ea typeface="Cambria" panose="02040503050406030204" pitchFamily="18" charset="0"/>
                        </a:rPr>
                        <a:t>-</a:t>
                      </a:r>
                    </a:p>
                  </a:txBody>
                  <a:tcPr marL="9525" marR="9525" marT="9525" marB="0" anchor="ctr"/>
                </a:tc>
                <a:tc>
                  <a:txBody>
                    <a:bodyPr/>
                    <a:lstStyle/>
                    <a:p>
                      <a:pPr algn="ctr" fontAlgn="ctr"/>
                      <a:r>
                        <a:rPr lang="en-IN" sz="1200" b="0" i="0" u="none" strike="noStrike">
                          <a:solidFill>
                            <a:schemeClr val="tx1"/>
                          </a:solidFill>
                          <a:effectLst/>
                          <a:latin typeface="Cambria" panose="02040503050406030204" pitchFamily="18" charset="0"/>
                          <a:ea typeface="Cambria" panose="02040503050406030204" pitchFamily="18" charset="0"/>
                        </a:rPr>
                        <a:t>-</a:t>
                      </a:r>
                    </a:p>
                  </a:txBody>
                  <a:tcPr marL="9525" marR="9525" marT="9525" marB="0" anchor="ctr"/>
                </a:tc>
                <a:extLst>
                  <a:ext uri="{0D108BD9-81ED-4DB2-BD59-A6C34878D82A}">
                    <a16:rowId xmlns:a16="http://schemas.microsoft.com/office/drawing/2014/main" val="1593328609"/>
                  </a:ext>
                </a:extLst>
              </a:tr>
              <a:tr h="224754">
                <a:tc>
                  <a:txBody>
                    <a:bodyPr/>
                    <a:lstStyle/>
                    <a:p>
                      <a:pPr algn="ctr" fontAlgn="b"/>
                      <a:r>
                        <a:rPr lang="en-IN" sz="1200" b="1" i="0" u="none" strike="noStrike">
                          <a:solidFill>
                            <a:schemeClr val="tx1"/>
                          </a:solidFill>
                          <a:effectLst/>
                          <a:latin typeface="Cambria" panose="02040503050406030204" pitchFamily="18" charset="0"/>
                          <a:ea typeface="Cambria" panose="02040503050406030204" pitchFamily="18" charset="0"/>
                        </a:rPr>
                        <a:t>Variable</a:t>
                      </a:r>
                    </a:p>
                  </a:txBody>
                  <a:tcPr marL="9525" marR="9525" marT="9525" marB="0" anchor="ctr"/>
                </a:tc>
                <a:tc>
                  <a:txBody>
                    <a:bodyPr/>
                    <a:lstStyle/>
                    <a:p>
                      <a:pPr algn="ctr" fontAlgn="ctr"/>
                      <a:r>
                        <a:rPr lang="en-IN" sz="1200" b="0" i="0" u="none" strike="noStrike">
                          <a:solidFill>
                            <a:schemeClr val="tx1"/>
                          </a:solidFill>
                          <a:effectLst/>
                          <a:latin typeface="Cambria" panose="02040503050406030204" pitchFamily="18" charset="0"/>
                          <a:ea typeface="Cambria" panose="02040503050406030204" pitchFamily="18" charset="0"/>
                        </a:rPr>
                        <a:t>1.50%</a:t>
                      </a:r>
                    </a:p>
                  </a:txBody>
                  <a:tcPr marL="9525" marR="9525" marT="9525" marB="0" anchor="ctr"/>
                </a:tc>
                <a:tc>
                  <a:txBody>
                    <a:bodyPr/>
                    <a:lstStyle/>
                    <a:p>
                      <a:pPr algn="ctr" fontAlgn="ctr"/>
                      <a:r>
                        <a:rPr lang="en-IN" sz="1200" b="0" i="0" u="none" strike="noStrike">
                          <a:solidFill>
                            <a:schemeClr val="tx1"/>
                          </a:solidFill>
                          <a:effectLst/>
                          <a:latin typeface="Cambria" panose="02040503050406030204" pitchFamily="18" charset="0"/>
                          <a:ea typeface="Cambria" panose="02040503050406030204" pitchFamily="18" charset="0"/>
                        </a:rPr>
                        <a:t>20%</a:t>
                      </a:r>
                    </a:p>
                  </a:txBody>
                  <a:tcPr marL="9525" marR="9525" marT="9525" marB="0" anchor="ctr"/>
                </a:tc>
                <a:tc>
                  <a:txBody>
                    <a:bodyPr/>
                    <a:lstStyle/>
                    <a:p>
                      <a:pPr algn="ctr" fontAlgn="ctr"/>
                      <a:r>
                        <a:rPr lang="en-IN" sz="1200" b="0" i="0" u="none" strike="noStrike" dirty="0">
                          <a:solidFill>
                            <a:schemeClr val="tx1"/>
                          </a:solidFill>
                          <a:effectLst/>
                          <a:latin typeface="Cambria" panose="02040503050406030204" pitchFamily="18" charset="0"/>
                          <a:ea typeface="Cambria" panose="02040503050406030204" pitchFamily="18" charset="0"/>
                        </a:rPr>
                        <a:t>10%**</a:t>
                      </a:r>
                    </a:p>
                  </a:txBody>
                  <a:tcPr marL="9525" marR="9525" marT="9525" marB="0" anchor="ctr"/>
                </a:tc>
                <a:extLst>
                  <a:ext uri="{0D108BD9-81ED-4DB2-BD59-A6C34878D82A}">
                    <a16:rowId xmlns:a16="http://schemas.microsoft.com/office/drawing/2014/main" val="814544870"/>
                  </a:ext>
                </a:extLst>
              </a:tr>
            </a:tbl>
          </a:graphicData>
        </a:graphic>
      </p:graphicFrame>
      <p:sp>
        <p:nvSpPr>
          <p:cNvPr id="13" name="TextBox 12">
            <a:extLst>
              <a:ext uri="{FF2B5EF4-FFF2-40B4-BE49-F238E27FC236}">
                <a16:creationId xmlns:a16="http://schemas.microsoft.com/office/drawing/2014/main" id="{6560A4B0-45EE-D8F7-1519-B124C7CEBB32}"/>
              </a:ext>
            </a:extLst>
          </p:cNvPr>
          <p:cNvSpPr txBox="1"/>
          <p:nvPr/>
        </p:nvSpPr>
        <p:spPr>
          <a:xfrm>
            <a:off x="8740908" y="5101731"/>
            <a:ext cx="2902229" cy="30777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400" b="1"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Fees Structure</a:t>
            </a:r>
          </a:p>
        </p:txBody>
      </p:sp>
    </p:spTree>
    <p:extLst>
      <p:ext uri="{BB962C8B-B14F-4D97-AF65-F5344CB8AC3E}">
        <p14:creationId xmlns:p14="http://schemas.microsoft.com/office/powerpoint/2010/main" val="1062096732"/>
      </p:ext>
    </p:extLst>
  </p:cSld>
  <p:clrMapOvr>
    <a:masterClrMapping/>
  </p:clrMapOvr>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3"/>
          <p:cNvSpPr/>
          <p:nvPr/>
        </p:nvSpPr>
        <p:spPr>
          <a:xfrm>
            <a:off x="0" y="0"/>
            <a:ext cx="12192000" cy="821635"/>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 name="Title 1">
            <a:extLst>
              <a:ext uri="{FF2B5EF4-FFF2-40B4-BE49-F238E27FC236}">
                <a16:creationId xmlns:a16="http://schemas.microsoft.com/office/drawing/2014/main" id="{D5D14BE9-64D4-42CE-969F-9590C16A2F5F}"/>
              </a:ext>
            </a:extLst>
          </p:cNvPr>
          <p:cNvSpPr txBox="1">
            <a:spLocks/>
          </p:cNvSpPr>
          <p:nvPr/>
        </p:nvSpPr>
        <p:spPr>
          <a:xfrm>
            <a:off x="165475" y="106018"/>
            <a:ext cx="11007609" cy="630899"/>
          </a:xfrm>
          <a:prstGeom prst="rect">
            <a:avLst/>
          </a:prstGeom>
        </p:spPr>
        <p:txBody>
          <a:bodyPr vert="horz" lIns="91440" tIns="45720" rIns="91440" bIns="45720" rtlCol="0" anchor="ctr">
            <a:noAutofit/>
          </a:bodyPr>
          <a:lstStyle>
            <a:lvl1pPr algn="ctr" defTabSz="914400" rtl="0" eaLnBrk="1" latinLnBrk="0" hangingPunct="1">
              <a:lnSpc>
                <a:spcPct val="90000"/>
              </a:lnSpc>
              <a:spcBef>
                <a:spcPct val="0"/>
              </a:spcBef>
              <a:buNone/>
              <a:defRPr sz="6000" kern="1200">
                <a:solidFill>
                  <a:schemeClr val="tx1"/>
                </a:solidFill>
                <a:latin typeface="+mj-lt"/>
                <a:ea typeface="+mj-ea"/>
                <a:cs typeface="+mj-cs"/>
              </a:defRPr>
            </a:lvl1pPr>
          </a:lstStyle>
          <a:p>
            <a:pPr marL="0" marR="0" lvl="0" indent="0" algn="l" defTabSz="914400" rtl="0" eaLnBrk="1" fontAlgn="auto" latinLnBrk="0" hangingPunct="1">
              <a:lnSpc>
                <a:spcPct val="90000"/>
              </a:lnSpc>
              <a:spcBef>
                <a:spcPct val="0"/>
              </a:spcBef>
              <a:spcAft>
                <a:spcPts val="0"/>
              </a:spcAft>
              <a:buClrTx/>
              <a:buSzTx/>
              <a:buFontTx/>
              <a:buNone/>
              <a:tabLst/>
              <a:defRPr/>
            </a:pPr>
            <a:r>
              <a:rPr kumimoji="0" lang="en-US" sz="2800" b="1" i="0" u="none" strike="noStrike" kern="1200" cap="none" spc="0" normalizeH="0" baseline="0" noProof="0" dirty="0">
                <a:ln>
                  <a:noFill/>
                </a:ln>
                <a:solidFill>
                  <a:prstClr val="white"/>
                </a:solidFill>
                <a:effectLst/>
                <a:uLnTx/>
                <a:uFillTx/>
                <a:latin typeface="Cambria" panose="02040503050406030204" pitchFamily="18" charset="0"/>
                <a:ea typeface="Cambria" panose="02040503050406030204" pitchFamily="18" charset="0"/>
                <a:cs typeface="+mj-cs"/>
              </a:rPr>
              <a:t>Equity – Mid &amp; Small Cap PMS </a:t>
            </a:r>
          </a:p>
          <a:p>
            <a:pPr marL="0" marR="0" lvl="0" indent="0" algn="l" defTabSz="914400" rtl="0" eaLnBrk="1" fontAlgn="auto" latinLnBrk="0" hangingPunct="1">
              <a:lnSpc>
                <a:spcPct val="90000"/>
              </a:lnSpc>
              <a:spcBef>
                <a:spcPct val="0"/>
              </a:spcBef>
              <a:spcAft>
                <a:spcPts val="0"/>
              </a:spcAft>
              <a:buClrTx/>
              <a:buSzTx/>
              <a:buFontTx/>
              <a:buNone/>
              <a:tabLst/>
              <a:defRPr/>
            </a:pPr>
            <a:r>
              <a:rPr kumimoji="0" lang="en-US" sz="2800" b="1" i="0" u="none" strike="noStrike" kern="1200" cap="none" spc="0" normalizeH="0" baseline="0" noProof="0" dirty="0">
                <a:ln>
                  <a:noFill/>
                </a:ln>
                <a:solidFill>
                  <a:prstClr val="white"/>
                </a:solidFill>
                <a:effectLst/>
                <a:uLnTx/>
                <a:uFillTx/>
                <a:latin typeface="Cambria" panose="02040503050406030204" pitchFamily="18" charset="0"/>
                <a:ea typeface="Cambria" panose="02040503050406030204" pitchFamily="18" charset="0"/>
                <a:cs typeface="+mj-cs"/>
              </a:rPr>
              <a:t>Burman Capital Management PMS</a:t>
            </a:r>
            <a:endParaRPr kumimoji="0" lang="en-IN" sz="2800" b="1" i="0" u="none" strike="noStrike" kern="1200" cap="none" spc="0" normalizeH="0" baseline="0" noProof="0" dirty="0">
              <a:ln>
                <a:noFill/>
              </a:ln>
              <a:solidFill>
                <a:prstClr val="white"/>
              </a:solidFill>
              <a:effectLst/>
              <a:uLnTx/>
              <a:uFillTx/>
              <a:latin typeface="Cambria" panose="02040503050406030204" pitchFamily="18" charset="0"/>
              <a:ea typeface="Cambria" panose="02040503050406030204" pitchFamily="18" charset="0"/>
              <a:cs typeface="+mj-cs"/>
            </a:endParaRPr>
          </a:p>
        </p:txBody>
      </p:sp>
      <p:sp>
        <p:nvSpPr>
          <p:cNvPr id="22" name="Rectangle 21"/>
          <p:cNvSpPr/>
          <p:nvPr/>
        </p:nvSpPr>
        <p:spPr>
          <a:xfrm>
            <a:off x="0" y="6613807"/>
            <a:ext cx="12192000" cy="235963"/>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 name="TextBox 8"/>
          <p:cNvSpPr txBox="1"/>
          <p:nvPr/>
        </p:nvSpPr>
        <p:spPr>
          <a:xfrm>
            <a:off x="165474" y="989350"/>
            <a:ext cx="3902029" cy="3293209"/>
          </a:xfrm>
          <a:prstGeom prst="rect">
            <a:avLst/>
          </a:prstGeom>
          <a:noFill/>
          <a:ln>
            <a:solidFill>
              <a:schemeClr val="bg1">
                <a:lumMod val="85000"/>
              </a:schemeClr>
            </a:solidFill>
          </a:ln>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400" b="1" i="0"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rPr>
              <a:t>Investment Objective</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300" b="1" i="0"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endParaRP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IN" sz="1300" b="0" i="0"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rPr>
              <a:t>Burman Capital Management is a Mid-small spectrum PMS. It follows a highly selective and concentrated approach. </a:t>
            </a:r>
          </a:p>
          <a:p>
            <a:pPr marL="285750" marR="0" lvl="0" indent="-285750" algn="l" defTabSz="914400" rtl="0" eaLnBrk="1" fontAlgn="auto" latinLnBrk="0" hangingPunct="1">
              <a:lnSpc>
                <a:spcPct val="100000"/>
              </a:lnSpc>
              <a:spcBef>
                <a:spcPts val="0"/>
              </a:spcBef>
              <a:spcAft>
                <a:spcPts val="0"/>
              </a:spcAft>
              <a:buClrTx/>
              <a:buSzPts val="1000"/>
              <a:buFont typeface="Arial" panose="020B0604020202020204" pitchFamily="34" charset="0"/>
              <a:buChar char="•"/>
              <a:tabLst>
                <a:tab pos="457200" algn="l"/>
              </a:tabLst>
              <a:defRPr/>
            </a:pPr>
            <a:r>
              <a:rPr kumimoji="0" lang="en-IN" sz="1300" b="1" i="0"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rPr>
              <a:t>Concentration-</a:t>
            </a:r>
            <a:r>
              <a:rPr kumimoji="0" lang="en-IN" sz="1300" b="0" i="0"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rPr>
              <a:t> The portfolios have 10-15 companies which will provide adequate diversification benefits.</a:t>
            </a:r>
          </a:p>
          <a:p>
            <a:pPr marL="285750" marR="0" lvl="0" indent="-285750" algn="l" defTabSz="914400" rtl="0" eaLnBrk="1" fontAlgn="auto" latinLnBrk="0" hangingPunct="1">
              <a:lnSpc>
                <a:spcPct val="100000"/>
              </a:lnSpc>
              <a:spcBef>
                <a:spcPts val="0"/>
              </a:spcBef>
              <a:spcAft>
                <a:spcPts val="0"/>
              </a:spcAft>
              <a:buClrTx/>
              <a:buSzPts val="1000"/>
              <a:buFont typeface="Arial" panose="020B0604020202020204" pitchFamily="34" charset="0"/>
              <a:buChar char="•"/>
              <a:tabLst>
                <a:tab pos="457200" algn="l"/>
              </a:tabLst>
              <a:defRPr/>
            </a:pPr>
            <a:r>
              <a:rPr kumimoji="0" lang="en-IN" sz="1300" b="1" i="0"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rPr>
              <a:t>Index agnostic- </a:t>
            </a:r>
            <a:r>
              <a:rPr kumimoji="0" lang="en-IN" sz="1300" b="0" i="0"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rPr>
              <a:t>Portfolio has a bottom-up  approach and choose businesses on their future return potential and not basis weightage in headline indices.</a:t>
            </a:r>
          </a:p>
          <a:p>
            <a:pPr marL="285750" marR="0" lvl="0" indent="-285750" algn="l" defTabSz="914400" rtl="0" eaLnBrk="1" fontAlgn="auto" latinLnBrk="0" hangingPunct="1">
              <a:lnSpc>
                <a:spcPct val="100000"/>
              </a:lnSpc>
              <a:spcBef>
                <a:spcPts val="0"/>
              </a:spcBef>
              <a:spcAft>
                <a:spcPts val="0"/>
              </a:spcAft>
              <a:buClrTx/>
              <a:buSzPts val="1000"/>
              <a:buFont typeface="Arial" panose="020B0604020202020204" pitchFamily="34" charset="0"/>
              <a:buChar char="•"/>
              <a:tabLst>
                <a:tab pos="457200" algn="l"/>
              </a:tabLst>
              <a:defRPr/>
            </a:pPr>
            <a:r>
              <a:rPr kumimoji="0" lang="en-IN" sz="1300" b="1" i="0"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rPr>
              <a:t>Long-term orientation</a:t>
            </a:r>
            <a:r>
              <a:rPr kumimoji="0" lang="en-IN" sz="1300" b="0" i="0"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rPr>
              <a:t>- The portfolio is designed from a long- term perspective which helps minimize churn thereby making returns more efficient.</a:t>
            </a:r>
            <a:endParaRPr kumimoji="0" lang="en-US" sz="1300" b="0" i="0"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endParaRPr>
          </a:p>
        </p:txBody>
      </p:sp>
      <p:sp>
        <p:nvSpPr>
          <p:cNvPr id="14" name="TextBox 13"/>
          <p:cNvSpPr txBox="1"/>
          <p:nvPr/>
        </p:nvSpPr>
        <p:spPr>
          <a:xfrm>
            <a:off x="8709781" y="3911464"/>
            <a:ext cx="2902229" cy="30777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400" b="1"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Fees Structure</a:t>
            </a:r>
          </a:p>
        </p:txBody>
      </p:sp>
      <p:sp>
        <p:nvSpPr>
          <p:cNvPr id="18" name="Rectangle 17"/>
          <p:cNvSpPr/>
          <p:nvPr/>
        </p:nvSpPr>
        <p:spPr>
          <a:xfrm>
            <a:off x="0" y="808383"/>
            <a:ext cx="12192000" cy="45719"/>
          </a:xfrm>
          <a:prstGeom prst="rect">
            <a:avLst/>
          </a:prstGeom>
          <a:solidFill>
            <a:schemeClr val="bg1">
              <a:lumMod val="6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9" name="Slide Number Placeholder 18"/>
          <p:cNvSpPr>
            <a:spLocks noGrp="1"/>
          </p:cNvSpPr>
          <p:nvPr>
            <p:ph type="sldNum" sz="quarter" idx="12"/>
          </p:nvPr>
        </p:nvSpPr>
        <p:spPr>
          <a:xfrm>
            <a:off x="9448800" y="6549225"/>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1E62F875-1F54-4527-993B-FB1D0CCB3E02}" type="slidenum">
              <a:rPr kumimoji="0" lang="en-IN" sz="1200" b="1" i="0" u="none" strike="noStrike" kern="1200" cap="none" spc="0" normalizeH="0" baseline="0" noProof="0" smtClean="0">
                <a:ln>
                  <a:noFill/>
                </a:ln>
                <a:solidFill>
                  <a:prstClr val="white"/>
                </a:solidFill>
                <a:effectLst/>
                <a:uLnTx/>
                <a:uFillTx/>
                <a:latin typeface="Cambria" panose="02040503050406030204" pitchFamily="18" charset="0"/>
                <a:ea typeface="Cambria" panose="02040503050406030204" pitchFamily="18" charset="0"/>
                <a:cs typeface="+mn-cs"/>
              </a:rPr>
              <a:pPr marL="0" marR="0" lvl="0" indent="0" algn="r" defTabSz="914400" rtl="0" eaLnBrk="1" fontAlgn="auto" latinLnBrk="0" hangingPunct="1">
                <a:lnSpc>
                  <a:spcPct val="100000"/>
                </a:lnSpc>
                <a:spcBef>
                  <a:spcPts val="0"/>
                </a:spcBef>
                <a:spcAft>
                  <a:spcPts val="0"/>
                </a:spcAft>
                <a:buClrTx/>
                <a:buSzTx/>
                <a:buFontTx/>
                <a:buNone/>
                <a:tabLst/>
                <a:defRPr/>
              </a:pPr>
              <a:t>38</a:t>
            </a:fld>
            <a:endParaRPr kumimoji="0" lang="en-IN" sz="1200" b="1" i="0" u="none" strike="noStrike" kern="1200" cap="none" spc="0" normalizeH="0" baseline="0" noProof="0">
              <a:ln>
                <a:noFill/>
              </a:ln>
              <a:solidFill>
                <a:prstClr val="white"/>
              </a:solidFill>
              <a:effectLst/>
              <a:uLnTx/>
              <a:uFillTx/>
              <a:latin typeface="Cambria" panose="02040503050406030204" pitchFamily="18" charset="0"/>
              <a:ea typeface="Cambria" panose="02040503050406030204" pitchFamily="18" charset="0"/>
              <a:cs typeface="+mn-cs"/>
            </a:endParaRPr>
          </a:p>
        </p:txBody>
      </p:sp>
      <p:sp>
        <p:nvSpPr>
          <p:cNvPr id="27" name="TextBox 26"/>
          <p:cNvSpPr txBox="1"/>
          <p:nvPr/>
        </p:nvSpPr>
        <p:spPr>
          <a:xfrm>
            <a:off x="8664904" y="5837914"/>
            <a:ext cx="3343774" cy="707886"/>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000" b="0" i="1"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*All returns except SI and 2 Years are absolute, SI &amp; 2 Years numbers are annualised</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000" b="0" i="1"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**All returns are post fees</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000" b="0" i="1"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***performance as on July 31st, 2026. </a:t>
            </a:r>
          </a:p>
        </p:txBody>
      </p:sp>
      <p:graphicFrame>
        <p:nvGraphicFramePr>
          <p:cNvPr id="25" name="Table 24"/>
          <p:cNvGraphicFramePr>
            <a:graphicFrameLocks noGrp="1"/>
          </p:cNvGraphicFramePr>
          <p:nvPr/>
        </p:nvGraphicFramePr>
        <p:xfrm>
          <a:off x="8709781" y="4222666"/>
          <a:ext cx="3366481" cy="1613535"/>
        </p:xfrm>
        <a:graphic>
          <a:graphicData uri="http://schemas.openxmlformats.org/drawingml/2006/table">
            <a:tbl>
              <a:tblPr firstRow="1" bandRow="1"/>
              <a:tblGrid>
                <a:gridCol w="915698">
                  <a:extLst>
                    <a:ext uri="{9D8B030D-6E8A-4147-A177-3AD203B41FA5}">
                      <a16:colId xmlns:a16="http://schemas.microsoft.com/office/drawing/2014/main" val="1938128678"/>
                    </a:ext>
                  </a:extLst>
                </a:gridCol>
                <a:gridCol w="1109270">
                  <a:extLst>
                    <a:ext uri="{9D8B030D-6E8A-4147-A177-3AD203B41FA5}">
                      <a16:colId xmlns:a16="http://schemas.microsoft.com/office/drawing/2014/main" val="2296293758"/>
                    </a:ext>
                  </a:extLst>
                </a:gridCol>
                <a:gridCol w="1341513">
                  <a:extLst>
                    <a:ext uri="{9D8B030D-6E8A-4147-A177-3AD203B41FA5}">
                      <a16:colId xmlns:a16="http://schemas.microsoft.com/office/drawing/2014/main" val="262272339"/>
                    </a:ext>
                  </a:extLst>
                </a:gridCol>
              </a:tblGrid>
              <a:tr h="314913">
                <a:tc>
                  <a:txBody>
                    <a:bodyPr/>
                    <a:lstStyle/>
                    <a:p>
                      <a:pPr marL="0" marR="0" lvl="0" indent="0" algn="ctr" defTabSz="914400" rtl="0" eaLnBrk="1" fontAlgn="ctr" latinLnBrk="0" hangingPunct="1">
                        <a:lnSpc>
                          <a:spcPct val="100000"/>
                        </a:lnSpc>
                        <a:spcBef>
                          <a:spcPts val="0"/>
                        </a:spcBef>
                        <a:spcAft>
                          <a:spcPts val="0"/>
                        </a:spcAft>
                        <a:buClrTx/>
                        <a:buSzTx/>
                        <a:buFontTx/>
                        <a:buNone/>
                        <a:tabLst/>
                        <a:defRPr/>
                      </a:pPr>
                      <a:r>
                        <a:rPr lang="en-IN" sz="1300" b="1" i="0" u="none" strike="noStrike">
                          <a:solidFill>
                            <a:schemeClr val="bg1"/>
                          </a:solidFill>
                          <a:effectLst/>
                          <a:latin typeface="Cambria" panose="02040503050406030204" pitchFamily="18" charset="0"/>
                          <a:ea typeface="Cambria" panose="02040503050406030204" pitchFamily="18" charset="0"/>
                        </a:rPr>
                        <a:t>Fee</a:t>
                      </a:r>
                      <a:r>
                        <a:rPr lang="en-IN" sz="1300" b="1" i="0" u="none" strike="noStrike" baseline="0">
                          <a:solidFill>
                            <a:schemeClr val="bg1"/>
                          </a:solidFill>
                          <a:effectLst/>
                          <a:latin typeface="Cambria" panose="02040503050406030204" pitchFamily="18" charset="0"/>
                          <a:ea typeface="Cambria" panose="02040503050406030204" pitchFamily="18" charset="0"/>
                        </a:rPr>
                        <a:t> </a:t>
                      </a:r>
                    </a:p>
                    <a:p>
                      <a:pPr marL="0" marR="0" lvl="0" indent="0" algn="ctr" defTabSz="914400" rtl="0" eaLnBrk="1" fontAlgn="ctr" latinLnBrk="0" hangingPunct="1">
                        <a:lnSpc>
                          <a:spcPct val="100000"/>
                        </a:lnSpc>
                        <a:spcBef>
                          <a:spcPts val="0"/>
                        </a:spcBef>
                        <a:spcAft>
                          <a:spcPts val="0"/>
                        </a:spcAft>
                        <a:buClrTx/>
                        <a:buSzTx/>
                        <a:buFontTx/>
                        <a:buNone/>
                        <a:tabLst/>
                        <a:defRPr/>
                      </a:pPr>
                      <a:r>
                        <a:rPr lang="en-IN" sz="1300" b="1" i="0" u="none" strike="noStrike" baseline="0">
                          <a:solidFill>
                            <a:schemeClr val="bg1"/>
                          </a:solidFill>
                          <a:effectLst/>
                          <a:latin typeface="Cambria" panose="02040503050406030204" pitchFamily="18" charset="0"/>
                          <a:ea typeface="Cambria" panose="02040503050406030204" pitchFamily="18" charset="0"/>
                        </a:rPr>
                        <a:t>Structure</a:t>
                      </a:r>
                      <a:endParaRPr lang="en-IN" sz="1300" b="1" i="0" u="none" strike="noStrike">
                        <a:solidFill>
                          <a:schemeClr val="bg1"/>
                        </a:solidFill>
                        <a:effectLst/>
                        <a:latin typeface="Cambria" panose="02040503050406030204" pitchFamily="18" charset="0"/>
                        <a:ea typeface="Cambria" panose="02040503050406030204" pitchFamily="18" charset="0"/>
                      </a:endParaRP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000000"/>
                    </a:solidFill>
                  </a:tcPr>
                </a:tc>
                <a:tc>
                  <a:txBody>
                    <a:bodyPr/>
                    <a:lstStyle/>
                    <a:p>
                      <a:pPr algn="ctr" rtl="0" fontAlgn="b"/>
                      <a:r>
                        <a:rPr lang="en-IN" sz="1300" b="1" i="0" u="none" strike="noStrike">
                          <a:solidFill>
                            <a:schemeClr val="bg1"/>
                          </a:solidFill>
                          <a:effectLst/>
                          <a:latin typeface="Cambria" panose="02040503050406030204" pitchFamily="18" charset="0"/>
                        </a:rPr>
                        <a:t>Management Fees</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000000"/>
                    </a:solidFill>
                  </a:tcPr>
                </a:tc>
                <a:tc>
                  <a:txBody>
                    <a:bodyPr/>
                    <a:lstStyle/>
                    <a:p>
                      <a:pPr algn="ctr" rtl="0" fontAlgn="ctr"/>
                      <a:r>
                        <a:rPr lang="en-IN" sz="1300" b="1" i="0" u="none" strike="noStrike">
                          <a:solidFill>
                            <a:srgbClr val="FFFFFF"/>
                          </a:solidFill>
                          <a:effectLst/>
                          <a:latin typeface="Cambria" panose="02040503050406030204" pitchFamily="18" charset="0"/>
                        </a:rPr>
                        <a:t>Hurdle</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000000"/>
                    </a:solidFill>
                  </a:tcPr>
                </a:tc>
                <a:extLst>
                  <a:ext uri="{0D108BD9-81ED-4DB2-BD59-A6C34878D82A}">
                    <a16:rowId xmlns:a16="http://schemas.microsoft.com/office/drawing/2014/main" val="3010492767"/>
                  </a:ext>
                </a:extLst>
              </a:tr>
              <a:tr h="329909">
                <a:tc>
                  <a:txBody>
                    <a:bodyPr/>
                    <a:lstStyle/>
                    <a:p>
                      <a:pPr algn="ctr" rtl="0" fontAlgn="b"/>
                      <a:r>
                        <a:rPr lang="en-IN" sz="1300" b="1" i="0" u="none" strike="noStrike">
                          <a:solidFill>
                            <a:srgbClr val="000000"/>
                          </a:solidFill>
                          <a:effectLst/>
                          <a:latin typeface="Cambria" panose="02040503050406030204" pitchFamily="18" charset="0"/>
                        </a:rPr>
                        <a:t>Hybrid Option</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905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chemeClr val="bg1">
                        <a:lumMod val="95000"/>
                      </a:schemeClr>
                    </a:solidFill>
                  </a:tcPr>
                </a:tc>
                <a:tc>
                  <a:txBody>
                    <a:bodyPr/>
                    <a:lstStyle/>
                    <a:p>
                      <a:pPr algn="ctr" rtl="0" fontAlgn="b"/>
                      <a:r>
                        <a:rPr lang="en-IN" sz="1300" b="0" i="0" u="none" strike="noStrike">
                          <a:solidFill>
                            <a:schemeClr val="tx1"/>
                          </a:solidFill>
                          <a:effectLst/>
                          <a:latin typeface="Cambria" panose="02040503050406030204" pitchFamily="18" charset="0"/>
                        </a:rPr>
                        <a:t>1.25%</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905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chemeClr val="bg1">
                        <a:lumMod val="95000"/>
                      </a:schemeClr>
                    </a:solidFill>
                  </a:tcPr>
                </a:tc>
                <a:tc>
                  <a:txBody>
                    <a:bodyPr/>
                    <a:lstStyle/>
                    <a:p>
                      <a:pPr marL="0" marR="0" lvl="0" indent="0" algn="ctr" defTabSz="914400" rtl="0" eaLnBrk="1" fontAlgn="ctr" latinLnBrk="0" hangingPunct="1">
                        <a:lnSpc>
                          <a:spcPct val="100000"/>
                        </a:lnSpc>
                        <a:spcBef>
                          <a:spcPts val="0"/>
                        </a:spcBef>
                        <a:spcAft>
                          <a:spcPts val="0"/>
                        </a:spcAft>
                        <a:buClrTx/>
                        <a:buSzTx/>
                        <a:buFontTx/>
                        <a:buNone/>
                        <a:tabLst/>
                        <a:defRPr/>
                      </a:pPr>
                      <a:r>
                        <a:rPr lang="en-US" sz="1300" b="0" i="0" u="none" strike="noStrike">
                          <a:solidFill>
                            <a:srgbClr val="000000"/>
                          </a:solidFill>
                          <a:effectLst/>
                          <a:latin typeface="Cambria" panose="02040503050406030204" pitchFamily="18" charset="0"/>
                        </a:rPr>
                        <a:t>20% carry above 10% hurdle without catch-up</a:t>
                      </a:r>
                      <a:endParaRPr lang="en-IN" sz="1300" b="0" i="0" u="none" strike="noStrike">
                        <a:solidFill>
                          <a:srgbClr val="000000"/>
                        </a:solidFill>
                        <a:effectLst/>
                        <a:latin typeface="Cambria" panose="02040503050406030204" pitchFamily="18" charset="0"/>
                      </a:endParaRP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905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2990119900"/>
                  </a:ext>
                </a:extLst>
              </a:tr>
              <a:tr h="329909">
                <a:tc>
                  <a:txBody>
                    <a:bodyPr/>
                    <a:lstStyle/>
                    <a:p>
                      <a:pPr algn="ctr" rtl="0" fontAlgn="b"/>
                      <a:r>
                        <a:rPr lang="en-IN" sz="1300" b="1" i="0" u="none" strike="noStrike">
                          <a:solidFill>
                            <a:srgbClr val="000000"/>
                          </a:solidFill>
                          <a:effectLst/>
                          <a:latin typeface="Cambria" panose="02040503050406030204" pitchFamily="18" charset="0"/>
                        </a:rPr>
                        <a:t>Variable Option</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905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CBCBCB"/>
                    </a:solidFill>
                  </a:tcPr>
                </a:tc>
                <a:tc>
                  <a:txBody>
                    <a:bodyPr/>
                    <a:lstStyle/>
                    <a:p>
                      <a:pPr algn="ctr" rtl="0" fontAlgn="b"/>
                      <a:r>
                        <a:rPr lang="en-IN" sz="1300" b="0" i="0" u="none" strike="noStrike">
                          <a:solidFill>
                            <a:srgbClr val="000000"/>
                          </a:solidFill>
                          <a:effectLst/>
                          <a:latin typeface="Cambria" panose="02040503050406030204" pitchFamily="18" charset="0"/>
                        </a:rPr>
                        <a:t>NIL</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905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CBCBCB"/>
                    </a:solidFill>
                  </a:tcPr>
                </a:tc>
                <a:tc>
                  <a:txBody>
                    <a:bodyPr/>
                    <a:lstStyle/>
                    <a:p>
                      <a:pPr marL="0" marR="0" lvl="0" indent="0" algn="ctr" defTabSz="914400" rtl="0" eaLnBrk="1" fontAlgn="ctr" latinLnBrk="0" hangingPunct="1">
                        <a:lnSpc>
                          <a:spcPct val="100000"/>
                        </a:lnSpc>
                        <a:spcBef>
                          <a:spcPts val="0"/>
                        </a:spcBef>
                        <a:spcAft>
                          <a:spcPts val="0"/>
                        </a:spcAft>
                        <a:buClrTx/>
                        <a:buSzTx/>
                        <a:buFontTx/>
                        <a:buNone/>
                        <a:tabLst/>
                        <a:defRPr/>
                      </a:pPr>
                      <a:r>
                        <a:rPr lang="en-US" sz="1300" b="0" i="0" u="none" strike="noStrike" dirty="0">
                          <a:solidFill>
                            <a:srgbClr val="000000"/>
                          </a:solidFill>
                          <a:effectLst/>
                          <a:latin typeface="Cambria" panose="02040503050406030204" pitchFamily="18" charset="0"/>
                        </a:rPr>
                        <a:t>15% carry above 8% hurdle with catch-up</a:t>
                      </a:r>
                      <a:endParaRPr lang="en-IN" sz="1300" b="0" i="0" u="none" strike="noStrike" dirty="0">
                        <a:solidFill>
                          <a:srgbClr val="000000"/>
                        </a:solidFill>
                        <a:effectLst/>
                        <a:latin typeface="Cambria" panose="02040503050406030204" pitchFamily="18" charset="0"/>
                      </a:endParaRP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905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CBCBCB"/>
                    </a:solidFill>
                  </a:tcPr>
                </a:tc>
                <a:extLst>
                  <a:ext uri="{0D108BD9-81ED-4DB2-BD59-A6C34878D82A}">
                    <a16:rowId xmlns:a16="http://schemas.microsoft.com/office/drawing/2014/main" val="1381802960"/>
                  </a:ext>
                </a:extLst>
              </a:tr>
            </a:tbl>
          </a:graphicData>
        </a:graphic>
      </p:graphicFrame>
      <p:graphicFrame>
        <p:nvGraphicFramePr>
          <p:cNvPr id="6" name="Table 2">
            <a:extLst>
              <a:ext uri="{FF2B5EF4-FFF2-40B4-BE49-F238E27FC236}">
                <a16:creationId xmlns:a16="http://schemas.microsoft.com/office/drawing/2014/main" id="{95D66D57-6697-263B-AC41-4A09CB0DF204}"/>
              </a:ext>
            </a:extLst>
          </p:cNvPr>
          <p:cNvGraphicFramePr>
            <a:graphicFrameLocks noGrp="1"/>
          </p:cNvGraphicFramePr>
          <p:nvPr>
            <p:extLst>
              <p:ext uri="{D42A27DB-BD31-4B8C-83A1-F6EECF244321}">
                <p14:modId xmlns:p14="http://schemas.microsoft.com/office/powerpoint/2010/main" val="3373720622"/>
              </p:ext>
            </p:extLst>
          </p:nvPr>
        </p:nvGraphicFramePr>
        <p:xfrm>
          <a:off x="165474" y="4328857"/>
          <a:ext cx="3912189" cy="2225040"/>
        </p:xfrm>
        <a:graphic>
          <a:graphicData uri="http://schemas.openxmlformats.org/drawingml/2006/table">
            <a:tbl>
              <a:tblPr firstRow="1" bandRow="1">
                <a:tableStyleId>{073A0DAA-6AF3-43AB-8588-CEC1D06C72B9}</a:tableStyleId>
              </a:tblPr>
              <a:tblGrid>
                <a:gridCol w="1229639">
                  <a:extLst>
                    <a:ext uri="{9D8B030D-6E8A-4147-A177-3AD203B41FA5}">
                      <a16:colId xmlns:a16="http://schemas.microsoft.com/office/drawing/2014/main" val="979919291"/>
                    </a:ext>
                  </a:extLst>
                </a:gridCol>
                <a:gridCol w="2682550">
                  <a:extLst>
                    <a:ext uri="{9D8B030D-6E8A-4147-A177-3AD203B41FA5}">
                      <a16:colId xmlns:a16="http://schemas.microsoft.com/office/drawing/2014/main" val="2728041260"/>
                    </a:ext>
                  </a:extLst>
                </a:gridCol>
              </a:tblGrid>
              <a:tr h="184203">
                <a:tc>
                  <a:txBody>
                    <a:bodyPr/>
                    <a:lstStyle/>
                    <a:p>
                      <a:r>
                        <a:rPr lang="en-US" sz="1100">
                          <a:latin typeface="Cambria" panose="02040503050406030204" pitchFamily="18" charset="0"/>
                          <a:ea typeface="Cambria" panose="02040503050406030204" pitchFamily="18" charset="0"/>
                        </a:rPr>
                        <a:t>Particulars</a:t>
                      </a:r>
                      <a:endParaRPr lang="en-IN" sz="1100">
                        <a:latin typeface="Cambria" panose="02040503050406030204" pitchFamily="18" charset="0"/>
                        <a:ea typeface="Cambria" panose="02040503050406030204" pitchFamily="18" charset="0"/>
                      </a:endParaRPr>
                    </a:p>
                  </a:txBody>
                  <a:tcPr anchor="ctr"/>
                </a:tc>
                <a:tc>
                  <a:txBody>
                    <a:bodyPr/>
                    <a:lstStyle/>
                    <a:p>
                      <a:pPr algn="ctr"/>
                      <a:r>
                        <a:rPr lang="en-US" sz="1100">
                          <a:latin typeface="Cambria" panose="02040503050406030204" pitchFamily="18" charset="0"/>
                          <a:ea typeface="Cambria" panose="02040503050406030204" pitchFamily="18" charset="0"/>
                        </a:rPr>
                        <a:t>Details</a:t>
                      </a:r>
                      <a:endParaRPr lang="en-IN" sz="1100">
                        <a:latin typeface="Cambria" panose="02040503050406030204" pitchFamily="18" charset="0"/>
                        <a:ea typeface="Cambria" panose="02040503050406030204" pitchFamily="18" charset="0"/>
                      </a:endParaRPr>
                    </a:p>
                  </a:txBody>
                  <a:tcPr anchor="ctr"/>
                </a:tc>
                <a:extLst>
                  <a:ext uri="{0D108BD9-81ED-4DB2-BD59-A6C34878D82A}">
                    <a16:rowId xmlns:a16="http://schemas.microsoft.com/office/drawing/2014/main" val="2509566197"/>
                  </a:ext>
                </a:extLst>
              </a:tr>
              <a:tr h="184203">
                <a:tc>
                  <a:txBody>
                    <a:bodyPr/>
                    <a:lstStyle/>
                    <a:p>
                      <a:r>
                        <a:rPr lang="en-US" sz="1100" b="1">
                          <a:latin typeface="Cambria" panose="02040503050406030204" pitchFamily="18" charset="0"/>
                          <a:ea typeface="Cambria" panose="02040503050406030204" pitchFamily="18" charset="0"/>
                        </a:rPr>
                        <a:t>AUM (INR </a:t>
                      </a:r>
                      <a:r>
                        <a:rPr lang="en-US" sz="1100" b="1" err="1">
                          <a:latin typeface="Cambria" panose="02040503050406030204" pitchFamily="18" charset="0"/>
                          <a:ea typeface="Cambria" panose="02040503050406030204" pitchFamily="18" charset="0"/>
                        </a:rPr>
                        <a:t>crs</a:t>
                      </a:r>
                      <a:r>
                        <a:rPr lang="en-US" sz="1100" b="1">
                          <a:latin typeface="Cambria" panose="02040503050406030204" pitchFamily="18" charset="0"/>
                          <a:ea typeface="Cambria" panose="02040503050406030204" pitchFamily="18" charset="0"/>
                        </a:rPr>
                        <a:t>)</a:t>
                      </a:r>
                      <a:endParaRPr lang="en-IN" sz="1100" b="1">
                        <a:latin typeface="Cambria" panose="02040503050406030204" pitchFamily="18" charset="0"/>
                        <a:ea typeface="Cambria" panose="02040503050406030204" pitchFamily="18" charset="0"/>
                      </a:endParaRPr>
                    </a:p>
                  </a:txBody>
                  <a:tcPr anchor="ctr"/>
                </a:tc>
                <a:tc>
                  <a:txBody>
                    <a:bodyPr/>
                    <a:lstStyle/>
                    <a:p>
                      <a:pPr algn="ctr"/>
                      <a:r>
                        <a:rPr lang="en-IN" sz="1100" dirty="0">
                          <a:solidFill>
                            <a:schemeClr val="tx1"/>
                          </a:solidFill>
                          <a:latin typeface="Cambria" panose="02040503050406030204" pitchFamily="18" charset="0"/>
                          <a:ea typeface="Cambria" panose="02040503050406030204" pitchFamily="18" charset="0"/>
                        </a:rPr>
                        <a:t>~ 492 Cr</a:t>
                      </a:r>
                    </a:p>
                  </a:txBody>
                  <a:tcPr anchor="ctr">
                    <a:solidFill>
                      <a:srgbClr val="CBCBCB"/>
                    </a:solidFill>
                  </a:tcPr>
                </a:tc>
                <a:extLst>
                  <a:ext uri="{0D108BD9-81ED-4DB2-BD59-A6C34878D82A}">
                    <a16:rowId xmlns:a16="http://schemas.microsoft.com/office/drawing/2014/main" val="3085341055"/>
                  </a:ext>
                </a:extLst>
              </a:tr>
              <a:tr h="184203">
                <a:tc>
                  <a:txBody>
                    <a:bodyPr/>
                    <a:lstStyle/>
                    <a:p>
                      <a:r>
                        <a:rPr lang="en-US" sz="1100" b="1">
                          <a:latin typeface="Cambria" panose="02040503050406030204" pitchFamily="18" charset="0"/>
                          <a:ea typeface="Cambria" panose="02040503050406030204" pitchFamily="18" charset="0"/>
                        </a:rPr>
                        <a:t>Fund Manager</a:t>
                      </a:r>
                      <a:endParaRPr lang="en-IN" sz="1100" b="1">
                        <a:latin typeface="Cambria" panose="02040503050406030204" pitchFamily="18" charset="0"/>
                        <a:ea typeface="Cambria" panose="02040503050406030204" pitchFamily="18" charset="0"/>
                      </a:endParaRPr>
                    </a:p>
                  </a:txBody>
                  <a:tcPr anchor="ctr"/>
                </a:tc>
                <a:tc>
                  <a:txBody>
                    <a:bodyPr/>
                    <a:lstStyle/>
                    <a:p>
                      <a:pPr algn="ctr"/>
                      <a:r>
                        <a:rPr lang="en-US" sz="1100" err="1">
                          <a:latin typeface="Cambria" panose="02040503050406030204" pitchFamily="18" charset="0"/>
                          <a:ea typeface="Cambria" panose="02040503050406030204" pitchFamily="18" charset="0"/>
                        </a:rPr>
                        <a:t>Abhas Gupta</a:t>
                      </a:r>
                    </a:p>
                  </a:txBody>
                  <a:tcPr anchor="ctr"/>
                </a:tc>
                <a:extLst>
                  <a:ext uri="{0D108BD9-81ED-4DB2-BD59-A6C34878D82A}">
                    <a16:rowId xmlns:a16="http://schemas.microsoft.com/office/drawing/2014/main" val="4053942507"/>
                  </a:ext>
                </a:extLst>
              </a:tr>
              <a:tr h="184203">
                <a:tc>
                  <a:txBody>
                    <a:bodyPr/>
                    <a:lstStyle/>
                    <a:p>
                      <a:r>
                        <a:rPr lang="en-IN" sz="1100" b="1">
                          <a:latin typeface="Cambria" panose="02040503050406030204" pitchFamily="18" charset="0"/>
                          <a:ea typeface="Cambria" panose="02040503050406030204" pitchFamily="18" charset="0"/>
                        </a:rPr>
                        <a:t>No. of Stocks</a:t>
                      </a:r>
                    </a:p>
                  </a:txBody>
                  <a:tcPr anchor="ctr"/>
                </a:tc>
                <a:tc>
                  <a:txBody>
                    <a:bodyPr/>
                    <a:lstStyle/>
                    <a:p>
                      <a:pPr algn="ctr"/>
                      <a:r>
                        <a:rPr lang="en-IN" sz="1100">
                          <a:latin typeface="Cambria" panose="02040503050406030204" pitchFamily="18" charset="0"/>
                          <a:ea typeface="Cambria" panose="02040503050406030204" pitchFamily="18" charset="0"/>
                        </a:rPr>
                        <a:t>up to 15</a:t>
                      </a:r>
                    </a:p>
                  </a:txBody>
                  <a:tcPr anchor="ctr"/>
                </a:tc>
                <a:extLst>
                  <a:ext uri="{0D108BD9-81ED-4DB2-BD59-A6C34878D82A}">
                    <a16:rowId xmlns:a16="http://schemas.microsoft.com/office/drawing/2014/main" val="105553421"/>
                  </a:ext>
                </a:extLst>
              </a:tr>
              <a:tr h="184203">
                <a:tc>
                  <a:txBody>
                    <a:bodyPr/>
                    <a:lstStyle/>
                    <a:p>
                      <a:r>
                        <a:rPr lang="en-US" sz="1100" b="1">
                          <a:latin typeface="Cambria" panose="02040503050406030204" pitchFamily="18" charset="0"/>
                          <a:ea typeface="Cambria" panose="02040503050406030204" pitchFamily="18" charset="0"/>
                        </a:rPr>
                        <a:t>Inception Date</a:t>
                      </a:r>
                      <a:endParaRPr lang="en-IN" sz="1100" b="1">
                        <a:latin typeface="Cambria" panose="02040503050406030204" pitchFamily="18" charset="0"/>
                        <a:ea typeface="Cambria" panose="02040503050406030204" pitchFamily="18" charset="0"/>
                      </a:endParaRPr>
                    </a:p>
                  </a:txBody>
                  <a:tcPr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IN" sz="1100" i="0">
                          <a:latin typeface="Cambria" panose="02040503050406030204" pitchFamily="18" charset="0"/>
                          <a:ea typeface="Cambria" panose="02040503050406030204" pitchFamily="18" charset="0"/>
                        </a:rPr>
                        <a:t>23 March 2021</a:t>
                      </a:r>
                    </a:p>
                  </a:txBody>
                  <a:tcPr anchor="ctr"/>
                </a:tc>
                <a:extLst>
                  <a:ext uri="{0D108BD9-81ED-4DB2-BD59-A6C34878D82A}">
                    <a16:rowId xmlns:a16="http://schemas.microsoft.com/office/drawing/2014/main" val="595497186"/>
                  </a:ext>
                </a:extLst>
              </a:tr>
              <a:tr h="660964">
                <a:tc>
                  <a:txBody>
                    <a:bodyPr/>
                    <a:lstStyle/>
                    <a:p>
                      <a:r>
                        <a:rPr lang="en-US" sz="1100" b="1">
                          <a:latin typeface="Cambria" panose="02040503050406030204" pitchFamily="18" charset="0"/>
                          <a:ea typeface="Cambria" panose="02040503050406030204" pitchFamily="18" charset="0"/>
                        </a:rPr>
                        <a:t>Exit Load</a:t>
                      </a:r>
                      <a:endParaRPr lang="en-IN" sz="1100" b="1">
                        <a:latin typeface="Cambria" panose="02040503050406030204" pitchFamily="18" charset="0"/>
                        <a:ea typeface="Cambria" panose="02040503050406030204" pitchFamily="18" charset="0"/>
                      </a:endParaRPr>
                    </a:p>
                  </a:txBody>
                  <a:tcPr anchor="ctr"/>
                </a:tc>
                <a:tc>
                  <a:txBody>
                    <a:bodyPr/>
                    <a:lstStyle/>
                    <a:p>
                      <a:pPr algn="ctr"/>
                      <a:r>
                        <a:rPr lang="en-US" sz="1100" dirty="0">
                          <a:latin typeface="Cambria" panose="02040503050406030204" pitchFamily="18" charset="0"/>
                          <a:ea typeface="Cambria" panose="02040503050406030204" pitchFamily="18" charset="0"/>
                        </a:rPr>
                        <a:t>2% in Year 1 and 1% in Year 2. No Exit Load shall be payable on termination/partial withdrawal after 2 years from the Portfolio Commencement Date</a:t>
                      </a:r>
                      <a:endParaRPr lang="en-IN" sz="1100" dirty="0">
                        <a:latin typeface="Cambria" panose="02040503050406030204" pitchFamily="18" charset="0"/>
                        <a:ea typeface="Cambria" panose="02040503050406030204" pitchFamily="18" charset="0"/>
                      </a:endParaRPr>
                    </a:p>
                  </a:txBody>
                  <a:tcPr anchor="ctr"/>
                </a:tc>
                <a:extLst>
                  <a:ext uri="{0D108BD9-81ED-4DB2-BD59-A6C34878D82A}">
                    <a16:rowId xmlns:a16="http://schemas.microsoft.com/office/drawing/2014/main" val="1990558997"/>
                  </a:ext>
                </a:extLst>
              </a:tr>
            </a:tbl>
          </a:graphicData>
        </a:graphic>
      </p:graphicFrame>
      <p:graphicFrame>
        <p:nvGraphicFramePr>
          <p:cNvPr id="10" name="Table 2">
            <a:extLst>
              <a:ext uri="{FF2B5EF4-FFF2-40B4-BE49-F238E27FC236}">
                <a16:creationId xmlns:a16="http://schemas.microsoft.com/office/drawing/2014/main" id="{D897695E-41C2-3382-AA4F-2EA72AD226FE}"/>
              </a:ext>
            </a:extLst>
          </p:cNvPr>
          <p:cNvGraphicFramePr>
            <a:graphicFrameLocks noGrp="1"/>
          </p:cNvGraphicFramePr>
          <p:nvPr>
            <p:extLst>
              <p:ext uri="{D42A27DB-BD31-4B8C-83A1-F6EECF244321}">
                <p14:modId xmlns:p14="http://schemas.microsoft.com/office/powerpoint/2010/main" val="1123303913"/>
              </p:ext>
            </p:extLst>
          </p:nvPr>
        </p:nvGraphicFramePr>
        <p:xfrm>
          <a:off x="4173982" y="3852201"/>
          <a:ext cx="4439480" cy="2644420"/>
        </p:xfrm>
        <a:graphic>
          <a:graphicData uri="http://schemas.openxmlformats.org/drawingml/2006/table">
            <a:tbl>
              <a:tblPr firstRow="1" bandRow="1">
                <a:tableStyleId>{073A0DAA-6AF3-43AB-8588-CEC1D06C72B9}</a:tableStyleId>
              </a:tblPr>
              <a:tblGrid>
                <a:gridCol w="2735117">
                  <a:extLst>
                    <a:ext uri="{9D8B030D-6E8A-4147-A177-3AD203B41FA5}">
                      <a16:colId xmlns:a16="http://schemas.microsoft.com/office/drawing/2014/main" val="979919291"/>
                    </a:ext>
                  </a:extLst>
                </a:gridCol>
                <a:gridCol w="1704363">
                  <a:extLst>
                    <a:ext uri="{9D8B030D-6E8A-4147-A177-3AD203B41FA5}">
                      <a16:colId xmlns:a16="http://schemas.microsoft.com/office/drawing/2014/main" val="2728041260"/>
                    </a:ext>
                  </a:extLst>
                </a:gridCol>
              </a:tblGrid>
              <a:tr h="439294">
                <a:tc>
                  <a:txBody>
                    <a:bodyPr/>
                    <a:lstStyle/>
                    <a:p>
                      <a:pPr algn="ctr"/>
                      <a:r>
                        <a:rPr lang="en-US" sz="1300" dirty="0">
                          <a:latin typeface="Cambria" panose="02040503050406030204" pitchFamily="18" charset="0"/>
                          <a:ea typeface="Cambria" panose="02040503050406030204" pitchFamily="18" charset="0"/>
                        </a:rPr>
                        <a:t>Top Sectors</a:t>
                      </a:r>
                      <a:endParaRPr lang="en-IN" sz="1300" dirty="0">
                        <a:latin typeface="Cambria" panose="02040503050406030204" pitchFamily="18" charset="0"/>
                        <a:ea typeface="Cambria" panose="02040503050406030204" pitchFamily="18" charset="0"/>
                      </a:endParaRPr>
                    </a:p>
                  </a:txBody>
                  <a:tcPr anchor="ctr"/>
                </a:tc>
                <a:tc>
                  <a:txBody>
                    <a:bodyPr/>
                    <a:lstStyle/>
                    <a:p>
                      <a:pPr algn="ctr"/>
                      <a:r>
                        <a:rPr lang="en-US" sz="1300">
                          <a:latin typeface="Cambria" panose="02040503050406030204" pitchFamily="18" charset="0"/>
                          <a:ea typeface="Cambria" panose="02040503050406030204" pitchFamily="18" charset="0"/>
                        </a:rPr>
                        <a:t>Details</a:t>
                      </a:r>
                      <a:endParaRPr lang="en-IN" sz="1300">
                        <a:latin typeface="Cambria" panose="02040503050406030204" pitchFamily="18" charset="0"/>
                        <a:ea typeface="Cambria" panose="02040503050406030204" pitchFamily="18" charset="0"/>
                      </a:endParaRPr>
                    </a:p>
                  </a:txBody>
                  <a:tcPr anchor="ctr"/>
                </a:tc>
                <a:extLst>
                  <a:ext uri="{0D108BD9-81ED-4DB2-BD59-A6C34878D82A}">
                    <a16:rowId xmlns:a16="http://schemas.microsoft.com/office/drawing/2014/main" val="2509566197"/>
                  </a:ext>
                </a:extLst>
              </a:tr>
              <a:tr h="315018">
                <a:tc>
                  <a:txBody>
                    <a:bodyPr/>
                    <a:lstStyle/>
                    <a:p>
                      <a:pPr algn="ctr" fontAlgn="ctr">
                        <a:buNone/>
                      </a:pPr>
                      <a:r>
                        <a:rPr lang="en-IN" sz="1300" b="0" i="0" u="none" strike="noStrike">
                          <a:solidFill>
                            <a:srgbClr val="000000"/>
                          </a:solidFill>
                          <a:effectLst/>
                          <a:latin typeface="Cambria" panose="02040503050406030204" pitchFamily="18" charset="0"/>
                        </a:rPr>
                        <a:t>Financials</a:t>
                      </a:r>
                    </a:p>
                  </a:txBody>
                  <a:tcPr marL="9525" marR="9525" marT="9525" marB="0" anchor="ctr"/>
                </a:tc>
                <a:tc>
                  <a:txBody>
                    <a:bodyPr/>
                    <a:lstStyle/>
                    <a:p>
                      <a:pPr algn="ctr" fontAlgn="ctr">
                        <a:buNone/>
                      </a:pPr>
                      <a:r>
                        <a:rPr lang="en-IN" sz="1300" b="0" i="0" u="none" strike="noStrike">
                          <a:solidFill>
                            <a:srgbClr val="000000"/>
                          </a:solidFill>
                          <a:effectLst/>
                          <a:latin typeface="Cambria" panose="02040503050406030204" pitchFamily="18" charset="0"/>
                        </a:rPr>
                        <a:t>19.10%</a:t>
                      </a:r>
                    </a:p>
                  </a:txBody>
                  <a:tcPr marL="9525" marR="9525" marT="9525" marB="0" anchor="ctr"/>
                </a:tc>
                <a:extLst>
                  <a:ext uri="{0D108BD9-81ED-4DB2-BD59-A6C34878D82A}">
                    <a16:rowId xmlns:a16="http://schemas.microsoft.com/office/drawing/2014/main" val="3640947761"/>
                  </a:ext>
                </a:extLst>
              </a:tr>
              <a:tr h="315018">
                <a:tc>
                  <a:txBody>
                    <a:bodyPr/>
                    <a:lstStyle/>
                    <a:p>
                      <a:pPr algn="ctr" fontAlgn="ctr">
                        <a:buNone/>
                      </a:pPr>
                      <a:r>
                        <a:rPr lang="en-IN" sz="1300" b="0" i="0" u="none" strike="noStrike">
                          <a:solidFill>
                            <a:srgbClr val="000000"/>
                          </a:solidFill>
                          <a:effectLst/>
                          <a:latin typeface="Cambria" panose="02040503050406030204" pitchFamily="18" charset="0"/>
                        </a:rPr>
                        <a:t>Healthcare</a:t>
                      </a:r>
                    </a:p>
                  </a:txBody>
                  <a:tcPr marL="9525" marR="9525" marT="9525" marB="0" anchor="ctr"/>
                </a:tc>
                <a:tc>
                  <a:txBody>
                    <a:bodyPr/>
                    <a:lstStyle/>
                    <a:p>
                      <a:pPr algn="ctr" fontAlgn="ctr">
                        <a:buNone/>
                      </a:pPr>
                      <a:r>
                        <a:rPr lang="en-IN" sz="1300" b="0" i="0" u="none" strike="noStrike" dirty="0">
                          <a:solidFill>
                            <a:srgbClr val="000000"/>
                          </a:solidFill>
                          <a:effectLst/>
                          <a:latin typeface="Cambria" panose="02040503050406030204" pitchFamily="18" charset="0"/>
                        </a:rPr>
                        <a:t>15.80%</a:t>
                      </a:r>
                    </a:p>
                  </a:txBody>
                  <a:tcPr marL="9525" marR="9525" marT="9525" marB="0" anchor="ctr"/>
                </a:tc>
                <a:extLst>
                  <a:ext uri="{0D108BD9-81ED-4DB2-BD59-A6C34878D82A}">
                    <a16:rowId xmlns:a16="http://schemas.microsoft.com/office/drawing/2014/main" val="1351808347"/>
                  </a:ext>
                </a:extLst>
              </a:tr>
              <a:tr h="315018">
                <a:tc>
                  <a:txBody>
                    <a:bodyPr/>
                    <a:lstStyle/>
                    <a:p>
                      <a:pPr algn="ctr" fontAlgn="ctr">
                        <a:buNone/>
                      </a:pPr>
                      <a:r>
                        <a:rPr lang="en-IN" sz="1300" b="0" i="0" u="none" strike="noStrike">
                          <a:solidFill>
                            <a:srgbClr val="000000"/>
                          </a:solidFill>
                          <a:effectLst/>
                          <a:latin typeface="Cambria" panose="02040503050406030204" pitchFamily="18" charset="0"/>
                        </a:rPr>
                        <a:t>Packaging and Recycling</a:t>
                      </a:r>
                    </a:p>
                  </a:txBody>
                  <a:tcPr marL="9525" marR="9525" marT="9525" marB="0" anchor="ctr"/>
                </a:tc>
                <a:tc>
                  <a:txBody>
                    <a:bodyPr/>
                    <a:lstStyle/>
                    <a:p>
                      <a:pPr algn="ctr" fontAlgn="ctr">
                        <a:buNone/>
                      </a:pPr>
                      <a:r>
                        <a:rPr lang="en-IN" sz="1300" b="0" i="0" u="none" strike="noStrike">
                          <a:solidFill>
                            <a:srgbClr val="000000"/>
                          </a:solidFill>
                          <a:effectLst/>
                          <a:latin typeface="Cambria" panose="02040503050406030204" pitchFamily="18" charset="0"/>
                        </a:rPr>
                        <a:t>12.60%</a:t>
                      </a:r>
                    </a:p>
                  </a:txBody>
                  <a:tcPr marL="9525" marR="9525" marT="9525" marB="0" anchor="ctr"/>
                </a:tc>
                <a:extLst>
                  <a:ext uri="{0D108BD9-81ED-4DB2-BD59-A6C34878D82A}">
                    <a16:rowId xmlns:a16="http://schemas.microsoft.com/office/drawing/2014/main" val="4053942507"/>
                  </a:ext>
                </a:extLst>
              </a:tr>
              <a:tr h="315018">
                <a:tc>
                  <a:txBody>
                    <a:bodyPr/>
                    <a:lstStyle/>
                    <a:p>
                      <a:pPr algn="ctr" fontAlgn="ctr">
                        <a:buNone/>
                      </a:pPr>
                      <a:r>
                        <a:rPr lang="en-IN" sz="1300" b="0" i="0" u="none" strike="noStrike">
                          <a:solidFill>
                            <a:srgbClr val="000000"/>
                          </a:solidFill>
                          <a:effectLst/>
                          <a:latin typeface="Cambria" panose="02040503050406030204" pitchFamily="18" charset="0"/>
                        </a:rPr>
                        <a:t>Consumer Discretionary</a:t>
                      </a:r>
                    </a:p>
                  </a:txBody>
                  <a:tcPr marL="9525" marR="9525" marT="9525" marB="0" anchor="ctr"/>
                </a:tc>
                <a:tc>
                  <a:txBody>
                    <a:bodyPr/>
                    <a:lstStyle/>
                    <a:p>
                      <a:pPr algn="ctr" fontAlgn="ctr">
                        <a:buNone/>
                      </a:pPr>
                      <a:r>
                        <a:rPr lang="en-IN" sz="1300" b="0" i="0" u="none" strike="noStrike">
                          <a:solidFill>
                            <a:srgbClr val="000000"/>
                          </a:solidFill>
                          <a:effectLst/>
                          <a:latin typeface="Cambria" panose="02040503050406030204" pitchFamily="18" charset="0"/>
                        </a:rPr>
                        <a:t>12.60%</a:t>
                      </a:r>
                    </a:p>
                  </a:txBody>
                  <a:tcPr marL="9525" marR="9525" marT="9525" marB="0" anchor="ctr"/>
                </a:tc>
                <a:extLst>
                  <a:ext uri="{0D108BD9-81ED-4DB2-BD59-A6C34878D82A}">
                    <a16:rowId xmlns:a16="http://schemas.microsoft.com/office/drawing/2014/main" val="105553421"/>
                  </a:ext>
                </a:extLst>
              </a:tr>
              <a:tr h="315018">
                <a:tc>
                  <a:txBody>
                    <a:bodyPr/>
                    <a:lstStyle/>
                    <a:p>
                      <a:pPr algn="ctr" fontAlgn="ctr">
                        <a:buNone/>
                      </a:pPr>
                      <a:r>
                        <a:rPr lang="en-IN" sz="1300" b="0" i="0" u="none" strike="noStrike">
                          <a:solidFill>
                            <a:srgbClr val="000000"/>
                          </a:solidFill>
                          <a:effectLst/>
                          <a:latin typeface="Cambria" panose="02040503050406030204" pitchFamily="18" charset="0"/>
                        </a:rPr>
                        <a:t>Auto Ancillary</a:t>
                      </a:r>
                    </a:p>
                  </a:txBody>
                  <a:tcPr marL="9525" marR="9525" marT="9525" marB="0" anchor="ctr"/>
                </a:tc>
                <a:tc>
                  <a:txBody>
                    <a:bodyPr/>
                    <a:lstStyle/>
                    <a:p>
                      <a:pPr algn="ctr" fontAlgn="ctr">
                        <a:buNone/>
                      </a:pPr>
                      <a:r>
                        <a:rPr lang="en-IN" sz="1300" b="0" i="0" u="none" strike="noStrike">
                          <a:solidFill>
                            <a:srgbClr val="000000"/>
                          </a:solidFill>
                          <a:effectLst/>
                          <a:latin typeface="Cambria" panose="02040503050406030204" pitchFamily="18" charset="0"/>
                        </a:rPr>
                        <a:t>10.10%</a:t>
                      </a:r>
                    </a:p>
                  </a:txBody>
                  <a:tcPr marL="9525" marR="9525" marT="9525" marB="0" anchor="ctr"/>
                </a:tc>
                <a:extLst>
                  <a:ext uri="{0D108BD9-81ED-4DB2-BD59-A6C34878D82A}">
                    <a16:rowId xmlns:a16="http://schemas.microsoft.com/office/drawing/2014/main" val="595497186"/>
                  </a:ext>
                </a:extLst>
              </a:tr>
              <a:tr h="315018">
                <a:tc>
                  <a:txBody>
                    <a:bodyPr/>
                    <a:lstStyle/>
                    <a:p>
                      <a:pPr algn="ctr" fontAlgn="ctr">
                        <a:buNone/>
                      </a:pPr>
                      <a:r>
                        <a:rPr lang="en-IN" sz="1300" b="0" i="0" u="none" strike="noStrike">
                          <a:solidFill>
                            <a:srgbClr val="000000"/>
                          </a:solidFill>
                          <a:effectLst/>
                          <a:latin typeface="Cambria" panose="02040503050406030204" pitchFamily="18" charset="0"/>
                        </a:rPr>
                        <a:t>IT-Software</a:t>
                      </a:r>
                    </a:p>
                  </a:txBody>
                  <a:tcPr marL="9525" marR="9525" marT="9525" marB="0" anchor="ctr"/>
                </a:tc>
                <a:tc>
                  <a:txBody>
                    <a:bodyPr/>
                    <a:lstStyle/>
                    <a:p>
                      <a:pPr algn="ctr" fontAlgn="ctr">
                        <a:buNone/>
                      </a:pPr>
                      <a:r>
                        <a:rPr lang="en-IN" sz="1300" b="0" i="0" u="none" strike="noStrike">
                          <a:solidFill>
                            <a:srgbClr val="000000"/>
                          </a:solidFill>
                          <a:effectLst/>
                          <a:latin typeface="Cambria" panose="02040503050406030204" pitchFamily="18" charset="0"/>
                        </a:rPr>
                        <a:t>9.50%</a:t>
                      </a:r>
                    </a:p>
                  </a:txBody>
                  <a:tcPr marL="9525" marR="9525" marT="9525" marB="0" anchor="ctr"/>
                </a:tc>
                <a:extLst>
                  <a:ext uri="{0D108BD9-81ED-4DB2-BD59-A6C34878D82A}">
                    <a16:rowId xmlns:a16="http://schemas.microsoft.com/office/drawing/2014/main" val="192519846"/>
                  </a:ext>
                </a:extLst>
              </a:tr>
              <a:tr h="315018">
                <a:tc>
                  <a:txBody>
                    <a:bodyPr/>
                    <a:lstStyle/>
                    <a:p>
                      <a:pPr algn="ctr" fontAlgn="ctr">
                        <a:buNone/>
                      </a:pPr>
                      <a:r>
                        <a:rPr lang="en-IN" sz="1300" b="0" i="0" u="none" strike="noStrike">
                          <a:solidFill>
                            <a:srgbClr val="000000"/>
                          </a:solidFill>
                          <a:effectLst/>
                          <a:latin typeface="Cambria" panose="02040503050406030204" pitchFamily="18" charset="0"/>
                        </a:rPr>
                        <a:t>Cash</a:t>
                      </a:r>
                    </a:p>
                  </a:txBody>
                  <a:tcPr marL="9525" marR="9525" marT="9525" marB="0" anchor="ctr"/>
                </a:tc>
                <a:tc>
                  <a:txBody>
                    <a:bodyPr/>
                    <a:lstStyle/>
                    <a:p>
                      <a:pPr algn="ctr" fontAlgn="ctr">
                        <a:buNone/>
                      </a:pPr>
                      <a:r>
                        <a:rPr lang="en-IN" sz="1300" b="0" i="0" u="none" strike="noStrike" dirty="0">
                          <a:solidFill>
                            <a:srgbClr val="000000"/>
                          </a:solidFill>
                          <a:effectLst/>
                          <a:latin typeface="Cambria" panose="02040503050406030204" pitchFamily="18" charset="0"/>
                        </a:rPr>
                        <a:t>8.00%</a:t>
                      </a:r>
                    </a:p>
                  </a:txBody>
                  <a:tcPr marL="9525" marR="9525" marT="9525" marB="0" anchor="ctr"/>
                </a:tc>
                <a:extLst>
                  <a:ext uri="{0D108BD9-81ED-4DB2-BD59-A6C34878D82A}">
                    <a16:rowId xmlns:a16="http://schemas.microsoft.com/office/drawing/2014/main" val="2896904364"/>
                  </a:ext>
                </a:extLst>
              </a:tr>
            </a:tbl>
          </a:graphicData>
        </a:graphic>
      </p:graphicFrame>
      <p:pic>
        <p:nvPicPr>
          <p:cNvPr id="8" name="Picture 7" descr="A white text on a black background&#10;&#10;AI-generated content may be incorrect.">
            <a:extLst>
              <a:ext uri="{FF2B5EF4-FFF2-40B4-BE49-F238E27FC236}">
                <a16:creationId xmlns:a16="http://schemas.microsoft.com/office/drawing/2014/main" id="{23AB8DF6-6893-7EA1-DD7C-CB99782A2080}"/>
              </a:ext>
            </a:extLst>
          </p:cNvPr>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10362466" y="234062"/>
            <a:ext cx="1559328" cy="340260"/>
          </a:xfrm>
          <a:prstGeom prst="rect">
            <a:avLst/>
          </a:prstGeom>
        </p:spPr>
      </p:pic>
      <p:graphicFrame>
        <p:nvGraphicFramePr>
          <p:cNvPr id="7" name="Chart 6">
            <a:extLst>
              <a:ext uri="{FF2B5EF4-FFF2-40B4-BE49-F238E27FC236}">
                <a16:creationId xmlns:a16="http://schemas.microsoft.com/office/drawing/2014/main" id="{89D0BECC-A345-FCD9-A7E2-A93ED506DA2A}"/>
              </a:ext>
            </a:extLst>
          </p:cNvPr>
          <p:cNvGraphicFramePr>
            <a:graphicFrameLocks/>
          </p:cNvGraphicFramePr>
          <p:nvPr/>
        </p:nvGraphicFramePr>
        <p:xfrm>
          <a:off x="8967537" y="1031896"/>
          <a:ext cx="3091942" cy="2683603"/>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3" name="Chart 2">
            <a:extLst>
              <a:ext uri="{FF2B5EF4-FFF2-40B4-BE49-F238E27FC236}">
                <a16:creationId xmlns:a16="http://schemas.microsoft.com/office/drawing/2014/main" id="{B623B3C5-26FB-4D4E-16D0-65496D276182}"/>
              </a:ext>
            </a:extLst>
          </p:cNvPr>
          <p:cNvGraphicFramePr>
            <a:graphicFrameLocks/>
          </p:cNvGraphicFramePr>
          <p:nvPr>
            <p:extLst>
              <p:ext uri="{D42A27DB-BD31-4B8C-83A1-F6EECF244321}">
                <p14:modId xmlns:p14="http://schemas.microsoft.com/office/powerpoint/2010/main" val="1841306557"/>
              </p:ext>
            </p:extLst>
          </p:nvPr>
        </p:nvGraphicFramePr>
        <p:xfrm>
          <a:off x="4147037" y="977862"/>
          <a:ext cx="4708205" cy="2750579"/>
        </p:xfrm>
        <a:graphic>
          <a:graphicData uri="http://schemas.openxmlformats.org/drawingml/2006/chart">
            <c:chart xmlns:c="http://schemas.openxmlformats.org/drawingml/2006/chart" xmlns:r="http://schemas.openxmlformats.org/officeDocument/2006/relationships" r:id="rId4"/>
          </a:graphicData>
        </a:graphic>
      </p:graphicFrame>
    </p:spTree>
    <p:extLst>
      <p:ext uri="{BB962C8B-B14F-4D97-AF65-F5344CB8AC3E}">
        <p14:creationId xmlns:p14="http://schemas.microsoft.com/office/powerpoint/2010/main" val="1914949710"/>
      </p:ext>
    </p:extLst>
  </p:cSld>
  <p:clrMapOvr>
    <a:masterClrMapping/>
  </p:clrMapOvr>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7DAFE52-1E62-5B93-9CF7-1F42B481F3C8}"/>
            </a:ext>
          </a:extLst>
        </p:cNvPr>
        <p:cNvGrpSpPr/>
        <p:nvPr/>
      </p:nvGrpSpPr>
      <p:grpSpPr>
        <a:xfrm>
          <a:off x="0" y="0"/>
          <a:ext cx="0" cy="0"/>
          <a:chOff x="0" y="0"/>
          <a:chExt cx="0" cy="0"/>
        </a:xfrm>
      </p:grpSpPr>
      <p:sp>
        <p:nvSpPr>
          <p:cNvPr id="4" name="Rectangle 3">
            <a:extLst>
              <a:ext uri="{FF2B5EF4-FFF2-40B4-BE49-F238E27FC236}">
                <a16:creationId xmlns:a16="http://schemas.microsoft.com/office/drawing/2014/main" id="{0CB53C52-14F8-C365-2F9E-FB4C634BE692}"/>
              </a:ext>
            </a:extLst>
          </p:cNvPr>
          <p:cNvSpPr/>
          <p:nvPr/>
        </p:nvSpPr>
        <p:spPr>
          <a:xfrm>
            <a:off x="0" y="0"/>
            <a:ext cx="12192000" cy="821635"/>
          </a:xfrm>
          <a:prstGeom prst="rect">
            <a:avLst/>
          </a:prstGeom>
          <a:solidFill>
            <a:schemeClr val="tx1"/>
          </a:solidFill>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 name="Title 1">
            <a:extLst>
              <a:ext uri="{FF2B5EF4-FFF2-40B4-BE49-F238E27FC236}">
                <a16:creationId xmlns:a16="http://schemas.microsoft.com/office/drawing/2014/main" id="{4867BBA4-A1DF-12D2-51AA-9DEC6E39602F}"/>
              </a:ext>
            </a:extLst>
          </p:cNvPr>
          <p:cNvSpPr txBox="1">
            <a:spLocks/>
          </p:cNvSpPr>
          <p:nvPr/>
        </p:nvSpPr>
        <p:spPr>
          <a:xfrm>
            <a:off x="165475" y="106018"/>
            <a:ext cx="11007609" cy="630899"/>
          </a:xfrm>
          <a:prstGeom prst="rect">
            <a:avLst/>
          </a:prstGeom>
        </p:spPr>
        <p:txBody>
          <a:bodyPr vert="horz" lIns="91440" tIns="45720" rIns="91440" bIns="45720" rtlCol="0" anchor="ctr">
            <a:noAutofit/>
          </a:bodyPr>
          <a:lstStyle>
            <a:lvl1pPr algn="ctr" defTabSz="914400" rtl="0" eaLnBrk="1" latinLnBrk="0" hangingPunct="1">
              <a:lnSpc>
                <a:spcPct val="90000"/>
              </a:lnSpc>
              <a:spcBef>
                <a:spcPct val="0"/>
              </a:spcBef>
              <a:buNone/>
              <a:defRPr sz="6000" kern="1200">
                <a:solidFill>
                  <a:schemeClr val="tx1"/>
                </a:solidFill>
                <a:latin typeface="+mj-lt"/>
                <a:ea typeface="+mj-ea"/>
                <a:cs typeface="+mj-cs"/>
              </a:defRPr>
            </a:lvl1pPr>
          </a:lstStyle>
          <a:p>
            <a:pPr marL="0" marR="0" lvl="0" indent="0" algn="l" defTabSz="914400" rtl="0" eaLnBrk="1" fontAlgn="auto" latinLnBrk="0" hangingPunct="1">
              <a:lnSpc>
                <a:spcPct val="90000"/>
              </a:lnSpc>
              <a:spcBef>
                <a:spcPct val="0"/>
              </a:spcBef>
              <a:spcAft>
                <a:spcPts val="0"/>
              </a:spcAft>
              <a:buClrTx/>
              <a:buSzTx/>
              <a:buFontTx/>
              <a:buNone/>
              <a:tabLst/>
              <a:defRPr/>
            </a:pPr>
            <a:r>
              <a:rPr kumimoji="0" lang="en-US" sz="2800" b="1" i="0" u="none" strike="noStrike" kern="1200" cap="none" spc="0" normalizeH="0" baseline="0" noProof="0" dirty="0">
                <a:ln>
                  <a:noFill/>
                </a:ln>
                <a:solidFill>
                  <a:prstClr val="white"/>
                </a:solidFill>
                <a:effectLst/>
                <a:uLnTx/>
                <a:uFillTx/>
                <a:latin typeface="Cambria" panose="02040503050406030204" pitchFamily="18" charset="0"/>
                <a:ea typeface="Cambria" panose="02040503050406030204" pitchFamily="18" charset="0"/>
                <a:cs typeface="+mj-cs"/>
              </a:rPr>
              <a:t>Equity – Mid and Small PMS</a:t>
            </a:r>
          </a:p>
          <a:p>
            <a:pPr marL="0" marR="0" lvl="0" indent="0" algn="l" defTabSz="914400" rtl="0" eaLnBrk="1" fontAlgn="auto" latinLnBrk="0" hangingPunct="1">
              <a:lnSpc>
                <a:spcPct val="90000"/>
              </a:lnSpc>
              <a:spcBef>
                <a:spcPct val="0"/>
              </a:spcBef>
              <a:spcAft>
                <a:spcPts val="0"/>
              </a:spcAft>
              <a:buClrTx/>
              <a:buSzTx/>
              <a:buFontTx/>
              <a:buNone/>
              <a:tabLst/>
              <a:defRPr/>
            </a:pPr>
            <a:r>
              <a:rPr kumimoji="0" lang="en-IN" sz="2800" b="1" i="0" u="none" strike="noStrike" kern="1200" cap="none" spc="0" normalizeH="0" baseline="0" noProof="0" dirty="0">
                <a:ln>
                  <a:noFill/>
                </a:ln>
                <a:solidFill>
                  <a:srgbClr val="FFFFFF"/>
                </a:solidFill>
                <a:effectLst/>
                <a:uLnTx/>
                <a:uFillTx/>
                <a:latin typeface="Cambria" panose="02040503050406030204" pitchFamily="18" charset="0"/>
                <a:ea typeface="Cambria" panose="02040503050406030204" pitchFamily="18" charset="0"/>
                <a:cs typeface="+mj-cs"/>
              </a:rPr>
              <a:t>TCG Transformative Growth Portfolio</a:t>
            </a:r>
            <a:endParaRPr kumimoji="0" lang="en-IN" sz="2800" b="1" i="0" u="none" strike="noStrike" kern="1200" cap="none" spc="0" normalizeH="0" baseline="0" noProof="0" dirty="0">
              <a:ln>
                <a:noFill/>
              </a:ln>
              <a:solidFill>
                <a:prstClr val="white"/>
              </a:solidFill>
              <a:effectLst/>
              <a:uLnTx/>
              <a:uFillTx/>
              <a:latin typeface="Cambria" panose="02040503050406030204" pitchFamily="18" charset="0"/>
              <a:ea typeface="Cambria" panose="02040503050406030204" pitchFamily="18" charset="0"/>
              <a:cs typeface="+mj-cs"/>
            </a:endParaRPr>
          </a:p>
        </p:txBody>
      </p:sp>
      <p:sp>
        <p:nvSpPr>
          <p:cNvPr id="22" name="Rectangle 21">
            <a:extLst>
              <a:ext uri="{FF2B5EF4-FFF2-40B4-BE49-F238E27FC236}">
                <a16:creationId xmlns:a16="http://schemas.microsoft.com/office/drawing/2014/main" id="{49B95E47-8668-3A9D-0E25-F039DC97B998}"/>
              </a:ext>
            </a:extLst>
          </p:cNvPr>
          <p:cNvSpPr/>
          <p:nvPr/>
        </p:nvSpPr>
        <p:spPr>
          <a:xfrm>
            <a:off x="0" y="6613807"/>
            <a:ext cx="12192000" cy="235963"/>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aphicFrame>
        <p:nvGraphicFramePr>
          <p:cNvPr id="2" name="Table 2">
            <a:extLst>
              <a:ext uri="{FF2B5EF4-FFF2-40B4-BE49-F238E27FC236}">
                <a16:creationId xmlns:a16="http://schemas.microsoft.com/office/drawing/2014/main" id="{ACCFBE5D-4321-F6BB-2DA2-FBA6698D3B9C}"/>
              </a:ext>
            </a:extLst>
          </p:cNvPr>
          <p:cNvGraphicFramePr>
            <a:graphicFrameLocks noGrp="1"/>
          </p:cNvGraphicFramePr>
          <p:nvPr>
            <p:extLst>
              <p:ext uri="{D42A27DB-BD31-4B8C-83A1-F6EECF244321}">
                <p14:modId xmlns:p14="http://schemas.microsoft.com/office/powerpoint/2010/main" val="500739776"/>
              </p:ext>
            </p:extLst>
          </p:nvPr>
        </p:nvGraphicFramePr>
        <p:xfrm>
          <a:off x="152978" y="4215222"/>
          <a:ext cx="4022212" cy="2256898"/>
        </p:xfrm>
        <a:graphic>
          <a:graphicData uri="http://schemas.openxmlformats.org/drawingml/2006/table">
            <a:tbl>
              <a:tblPr firstRow="1" bandRow="1">
                <a:tableStyleId>{073A0DAA-6AF3-43AB-8588-CEC1D06C72B9}</a:tableStyleId>
              </a:tblPr>
              <a:tblGrid>
                <a:gridCol w="1813843">
                  <a:extLst>
                    <a:ext uri="{9D8B030D-6E8A-4147-A177-3AD203B41FA5}">
                      <a16:colId xmlns:a16="http://schemas.microsoft.com/office/drawing/2014/main" val="979919291"/>
                    </a:ext>
                  </a:extLst>
                </a:gridCol>
                <a:gridCol w="2208369">
                  <a:extLst>
                    <a:ext uri="{9D8B030D-6E8A-4147-A177-3AD203B41FA5}">
                      <a16:colId xmlns:a16="http://schemas.microsoft.com/office/drawing/2014/main" val="2728041260"/>
                    </a:ext>
                  </a:extLst>
                </a:gridCol>
              </a:tblGrid>
              <a:tr h="294378">
                <a:tc>
                  <a:txBody>
                    <a:bodyPr/>
                    <a:lstStyle/>
                    <a:p>
                      <a:r>
                        <a:rPr lang="en-US" sz="1200">
                          <a:latin typeface="Cambria" panose="02040503050406030204" pitchFamily="18" charset="0"/>
                          <a:ea typeface="Cambria" panose="02040503050406030204" pitchFamily="18" charset="0"/>
                        </a:rPr>
                        <a:t>Particulars</a:t>
                      </a:r>
                      <a:endParaRPr lang="en-IN" sz="1200">
                        <a:latin typeface="Cambria" panose="02040503050406030204" pitchFamily="18" charset="0"/>
                        <a:ea typeface="Cambria" panose="02040503050406030204" pitchFamily="18" charset="0"/>
                      </a:endParaRPr>
                    </a:p>
                  </a:txBody>
                  <a:tcPr anchor="ctr"/>
                </a:tc>
                <a:tc>
                  <a:txBody>
                    <a:bodyPr/>
                    <a:lstStyle/>
                    <a:p>
                      <a:pPr algn="ctr"/>
                      <a:r>
                        <a:rPr lang="en-US" sz="1200">
                          <a:latin typeface="Cambria" panose="02040503050406030204" pitchFamily="18" charset="0"/>
                          <a:ea typeface="Cambria" panose="02040503050406030204" pitchFamily="18" charset="0"/>
                        </a:rPr>
                        <a:t>Details</a:t>
                      </a:r>
                      <a:endParaRPr lang="en-IN" sz="1200">
                        <a:latin typeface="Cambria" panose="02040503050406030204" pitchFamily="18" charset="0"/>
                        <a:ea typeface="Cambria" panose="02040503050406030204" pitchFamily="18" charset="0"/>
                      </a:endParaRPr>
                    </a:p>
                  </a:txBody>
                  <a:tcPr anchor="ctr"/>
                </a:tc>
                <a:extLst>
                  <a:ext uri="{0D108BD9-81ED-4DB2-BD59-A6C34878D82A}">
                    <a16:rowId xmlns:a16="http://schemas.microsoft.com/office/drawing/2014/main" val="2509566197"/>
                  </a:ext>
                </a:extLst>
              </a:tr>
              <a:tr h="294378">
                <a:tc>
                  <a:txBody>
                    <a:bodyPr/>
                    <a:lstStyle/>
                    <a:p>
                      <a:r>
                        <a:rPr lang="en-US" sz="1200" b="1">
                          <a:latin typeface="Cambria" panose="02040503050406030204" pitchFamily="18" charset="0"/>
                          <a:ea typeface="Cambria" panose="02040503050406030204" pitchFamily="18" charset="0"/>
                        </a:rPr>
                        <a:t>Fund Manager</a:t>
                      </a:r>
                      <a:endParaRPr lang="en-IN" sz="1200" b="1">
                        <a:latin typeface="Cambria" panose="02040503050406030204" pitchFamily="18" charset="0"/>
                        <a:ea typeface="Cambria" panose="02040503050406030204" pitchFamily="18" charset="0"/>
                      </a:endParaRPr>
                    </a:p>
                  </a:txBody>
                  <a:tcPr anchor="ctr"/>
                </a:tc>
                <a:tc>
                  <a:txBody>
                    <a:bodyPr/>
                    <a:lstStyle/>
                    <a:p>
                      <a:pPr algn="ctr"/>
                      <a:r>
                        <a:rPr lang="en-US" sz="1200" dirty="0">
                          <a:latin typeface="Cambria" panose="02040503050406030204" pitchFamily="18" charset="0"/>
                          <a:ea typeface="Cambria" panose="02040503050406030204" pitchFamily="18" charset="0"/>
                        </a:rPr>
                        <a:t>Mr. Vivek Ganguly</a:t>
                      </a:r>
                    </a:p>
                  </a:txBody>
                  <a:tcPr anchor="ctr"/>
                </a:tc>
                <a:extLst>
                  <a:ext uri="{0D108BD9-81ED-4DB2-BD59-A6C34878D82A}">
                    <a16:rowId xmlns:a16="http://schemas.microsoft.com/office/drawing/2014/main" val="4053942507"/>
                  </a:ext>
                </a:extLst>
              </a:tr>
              <a:tr h="294378">
                <a:tc>
                  <a:txBody>
                    <a:bodyPr/>
                    <a:lstStyle/>
                    <a:p>
                      <a:r>
                        <a:rPr lang="en-IN" sz="1200" b="1" dirty="0">
                          <a:latin typeface="Cambria" panose="02040503050406030204" pitchFamily="18" charset="0"/>
                          <a:ea typeface="Cambria" panose="02040503050406030204" pitchFamily="18" charset="0"/>
                        </a:rPr>
                        <a:t>AUM</a:t>
                      </a:r>
                    </a:p>
                  </a:txBody>
                  <a:tcPr anchor="ctr"/>
                </a:tc>
                <a:tc>
                  <a:txBody>
                    <a:bodyPr/>
                    <a:lstStyle/>
                    <a:p>
                      <a:pPr algn="ctr"/>
                      <a:r>
                        <a:rPr lang="en-IN" sz="1200" dirty="0">
                          <a:latin typeface="Cambria" panose="02040503050406030204" pitchFamily="18" charset="0"/>
                          <a:ea typeface="Cambria" panose="02040503050406030204" pitchFamily="18" charset="0"/>
                        </a:rPr>
                        <a:t>~ 167 Cr</a:t>
                      </a:r>
                    </a:p>
                  </a:txBody>
                  <a:tcPr anchor="ctr">
                    <a:solidFill>
                      <a:schemeClr val="bg2"/>
                    </a:solidFill>
                  </a:tcPr>
                </a:tc>
                <a:extLst>
                  <a:ext uri="{0D108BD9-81ED-4DB2-BD59-A6C34878D82A}">
                    <a16:rowId xmlns:a16="http://schemas.microsoft.com/office/drawing/2014/main" val="302191371"/>
                  </a:ext>
                </a:extLst>
              </a:tr>
              <a:tr h="490630">
                <a:tc>
                  <a:txBody>
                    <a:bodyPr/>
                    <a:lstStyle/>
                    <a:p>
                      <a:r>
                        <a:rPr lang="en-IN" sz="1200" b="1" dirty="0">
                          <a:latin typeface="Cambria" panose="02040503050406030204" pitchFamily="18" charset="0"/>
                          <a:ea typeface="Cambria" panose="02040503050406030204" pitchFamily="18" charset="0"/>
                        </a:rPr>
                        <a:t>Min Investment</a:t>
                      </a:r>
                    </a:p>
                  </a:txBody>
                  <a:tcPr anchor="ctr"/>
                </a:tc>
                <a:tc>
                  <a:txBody>
                    <a:bodyPr/>
                    <a:lstStyle/>
                    <a:p>
                      <a:pPr algn="ctr"/>
                      <a:r>
                        <a:rPr lang="en-IN" sz="1200" dirty="0">
                          <a:latin typeface="Cambria" panose="02040503050406030204" pitchFamily="18" charset="0"/>
                          <a:ea typeface="Cambria" panose="02040503050406030204" pitchFamily="18" charset="0"/>
                        </a:rPr>
                        <a:t>Lumpsum- 50 Lakhs Or </a:t>
                      </a:r>
                    </a:p>
                    <a:p>
                      <a:pPr algn="ctr"/>
                      <a:r>
                        <a:rPr lang="en-IN" sz="1200" dirty="0">
                          <a:latin typeface="Cambria" panose="02040503050406030204" pitchFamily="18" charset="0"/>
                          <a:ea typeface="Cambria" panose="02040503050406030204" pitchFamily="18" charset="0"/>
                        </a:rPr>
                        <a:t>STP- 10 Lacs * 5 instalments</a:t>
                      </a:r>
                    </a:p>
                  </a:txBody>
                  <a:tcPr anchor="ctr"/>
                </a:tc>
                <a:extLst>
                  <a:ext uri="{0D108BD9-81ED-4DB2-BD59-A6C34878D82A}">
                    <a16:rowId xmlns:a16="http://schemas.microsoft.com/office/drawing/2014/main" val="1760209938"/>
                  </a:ext>
                </a:extLst>
              </a:tr>
              <a:tr h="294378">
                <a:tc>
                  <a:txBody>
                    <a:bodyPr/>
                    <a:lstStyle/>
                    <a:p>
                      <a:r>
                        <a:rPr lang="en-US" sz="1200" b="1">
                          <a:latin typeface="Cambria" panose="02040503050406030204" pitchFamily="18" charset="0"/>
                          <a:ea typeface="Cambria" panose="02040503050406030204" pitchFamily="18" charset="0"/>
                        </a:rPr>
                        <a:t>Inception Date</a:t>
                      </a:r>
                      <a:endParaRPr lang="en-IN" sz="1200" b="1">
                        <a:latin typeface="Cambria" panose="02040503050406030204" pitchFamily="18" charset="0"/>
                        <a:ea typeface="Cambria" panose="02040503050406030204" pitchFamily="18" charset="0"/>
                      </a:endParaRPr>
                    </a:p>
                  </a:txBody>
                  <a:tcPr anchor="ctr"/>
                </a:tc>
                <a:tc>
                  <a:txBody>
                    <a:bodyPr/>
                    <a:lstStyle/>
                    <a:p>
                      <a:pPr algn="ctr"/>
                      <a:r>
                        <a:rPr lang="en-IN" sz="1200" b="0" i="0" u="none" strike="noStrike" kern="1200" baseline="0">
                          <a:solidFill>
                            <a:schemeClr val="dk1"/>
                          </a:solidFill>
                          <a:latin typeface="Cambria" panose="02040503050406030204" pitchFamily="18" charset="0"/>
                          <a:ea typeface="Cambria" panose="02040503050406030204" pitchFamily="18" charset="0"/>
                          <a:cs typeface="+mn-cs"/>
                        </a:rPr>
                        <a:t>October 11th, 2024</a:t>
                      </a:r>
                      <a:endParaRPr lang="en-IN" sz="1200">
                        <a:latin typeface="Cambria" panose="02040503050406030204" pitchFamily="18" charset="0"/>
                        <a:ea typeface="Cambria" panose="02040503050406030204" pitchFamily="18" charset="0"/>
                      </a:endParaRPr>
                    </a:p>
                  </a:txBody>
                  <a:tcPr anchor="ctr"/>
                </a:tc>
                <a:extLst>
                  <a:ext uri="{0D108BD9-81ED-4DB2-BD59-A6C34878D82A}">
                    <a16:rowId xmlns:a16="http://schemas.microsoft.com/office/drawing/2014/main" val="595497186"/>
                  </a:ext>
                </a:extLst>
              </a:tr>
              <a:tr h="294378">
                <a:tc>
                  <a:txBody>
                    <a:bodyPr/>
                    <a:lstStyle/>
                    <a:p>
                      <a:r>
                        <a:rPr lang="en-IN" sz="1200" b="1">
                          <a:latin typeface="Cambria" panose="02040503050406030204" pitchFamily="18" charset="0"/>
                          <a:ea typeface="Cambria" panose="02040503050406030204" pitchFamily="18" charset="0"/>
                        </a:rPr>
                        <a:t>No. of stocks</a:t>
                      </a:r>
                    </a:p>
                  </a:txBody>
                  <a:tcPr anchor="ctr"/>
                </a:tc>
                <a:tc>
                  <a:txBody>
                    <a:bodyPr/>
                    <a:lstStyle/>
                    <a:p>
                      <a:pPr algn="ctr"/>
                      <a:r>
                        <a:rPr lang="en-IN" sz="1200" dirty="0">
                          <a:latin typeface="Cambria" panose="02040503050406030204" pitchFamily="18" charset="0"/>
                          <a:ea typeface="Cambria" panose="02040503050406030204" pitchFamily="18" charset="0"/>
                        </a:rPr>
                        <a:t>~20-25</a:t>
                      </a:r>
                    </a:p>
                  </a:txBody>
                  <a:tcPr anchor="ctr"/>
                </a:tc>
                <a:extLst>
                  <a:ext uri="{0D108BD9-81ED-4DB2-BD59-A6C34878D82A}">
                    <a16:rowId xmlns:a16="http://schemas.microsoft.com/office/drawing/2014/main" val="143975282"/>
                  </a:ext>
                </a:extLst>
              </a:tr>
              <a:tr h="294378">
                <a:tc>
                  <a:txBody>
                    <a:bodyPr/>
                    <a:lstStyle/>
                    <a:p>
                      <a:r>
                        <a:rPr lang="en-IN" sz="1200" b="1">
                          <a:latin typeface="Cambria" panose="02040503050406030204" pitchFamily="18" charset="0"/>
                          <a:ea typeface="Cambria" panose="02040503050406030204" pitchFamily="18" charset="0"/>
                        </a:rPr>
                        <a:t>Exit Load</a:t>
                      </a:r>
                    </a:p>
                  </a:txBody>
                  <a:tcPr anchor="ctr"/>
                </a:tc>
                <a:tc>
                  <a:txBody>
                    <a:bodyPr/>
                    <a:lstStyle/>
                    <a:p>
                      <a:pPr algn="ctr"/>
                      <a:r>
                        <a:rPr lang="en-IN" sz="1200" dirty="0">
                          <a:latin typeface="Cambria" panose="02040503050406030204" pitchFamily="18" charset="0"/>
                          <a:ea typeface="Cambria" panose="02040503050406030204" pitchFamily="18" charset="0"/>
                        </a:rPr>
                        <a:t>1% </a:t>
                      </a:r>
                      <a:r>
                        <a:rPr lang="en-IN" sz="1200" dirty="0" err="1">
                          <a:latin typeface="Cambria" panose="02040503050406030204" pitchFamily="18" charset="0"/>
                          <a:ea typeface="Cambria" panose="02040503050406030204" pitchFamily="18" charset="0"/>
                        </a:rPr>
                        <a:t>upto</a:t>
                      </a:r>
                      <a:r>
                        <a:rPr lang="en-IN" sz="1200" dirty="0">
                          <a:latin typeface="Cambria" panose="02040503050406030204" pitchFamily="18" charset="0"/>
                          <a:ea typeface="Cambria" panose="02040503050406030204" pitchFamily="18" charset="0"/>
                        </a:rPr>
                        <a:t> 1 year, NIL afterwards</a:t>
                      </a:r>
                    </a:p>
                  </a:txBody>
                  <a:tcPr anchor="ctr"/>
                </a:tc>
                <a:extLst>
                  <a:ext uri="{0D108BD9-81ED-4DB2-BD59-A6C34878D82A}">
                    <a16:rowId xmlns:a16="http://schemas.microsoft.com/office/drawing/2014/main" val="1116565380"/>
                  </a:ext>
                </a:extLst>
              </a:tr>
            </a:tbl>
          </a:graphicData>
        </a:graphic>
      </p:graphicFrame>
      <p:graphicFrame>
        <p:nvGraphicFramePr>
          <p:cNvPr id="7" name="Table 8">
            <a:extLst>
              <a:ext uri="{FF2B5EF4-FFF2-40B4-BE49-F238E27FC236}">
                <a16:creationId xmlns:a16="http://schemas.microsoft.com/office/drawing/2014/main" id="{A9834825-80CC-41EC-2D96-E676DBE3A76F}"/>
              </a:ext>
            </a:extLst>
          </p:cNvPr>
          <p:cNvGraphicFramePr>
            <a:graphicFrameLocks noGrp="1"/>
          </p:cNvGraphicFramePr>
          <p:nvPr/>
        </p:nvGraphicFramePr>
        <p:xfrm>
          <a:off x="8701951" y="5440220"/>
          <a:ext cx="3367267" cy="947292"/>
        </p:xfrm>
        <a:graphic>
          <a:graphicData uri="http://schemas.openxmlformats.org/drawingml/2006/table">
            <a:tbl>
              <a:tblPr firstRow="1" bandRow="1">
                <a:tableStyleId>{073A0DAA-6AF3-43AB-8588-CEC1D06C72B9}</a:tableStyleId>
              </a:tblPr>
              <a:tblGrid>
                <a:gridCol w="802417">
                  <a:extLst>
                    <a:ext uri="{9D8B030D-6E8A-4147-A177-3AD203B41FA5}">
                      <a16:colId xmlns:a16="http://schemas.microsoft.com/office/drawing/2014/main" val="3655427531"/>
                    </a:ext>
                  </a:extLst>
                </a:gridCol>
                <a:gridCol w="802417">
                  <a:extLst>
                    <a:ext uri="{9D8B030D-6E8A-4147-A177-3AD203B41FA5}">
                      <a16:colId xmlns:a16="http://schemas.microsoft.com/office/drawing/2014/main" val="3651512204"/>
                    </a:ext>
                  </a:extLst>
                </a:gridCol>
                <a:gridCol w="802417">
                  <a:extLst>
                    <a:ext uri="{9D8B030D-6E8A-4147-A177-3AD203B41FA5}">
                      <a16:colId xmlns:a16="http://schemas.microsoft.com/office/drawing/2014/main" val="1642025323"/>
                    </a:ext>
                  </a:extLst>
                </a:gridCol>
                <a:gridCol w="960016">
                  <a:extLst>
                    <a:ext uri="{9D8B030D-6E8A-4147-A177-3AD203B41FA5}">
                      <a16:colId xmlns:a16="http://schemas.microsoft.com/office/drawing/2014/main" val="1999429750"/>
                    </a:ext>
                  </a:extLst>
                </a:gridCol>
              </a:tblGrid>
              <a:tr h="312442">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IN" sz="1200" b="1" i="0" u="none" strike="noStrike">
                        <a:solidFill>
                          <a:schemeClr val="bg1"/>
                        </a:solidFill>
                        <a:effectLst/>
                        <a:latin typeface="Cambria" panose="02040503050406030204" pitchFamily="18" charset="0"/>
                        <a:ea typeface="Cambria" panose="02040503050406030204" pitchFamily="18" charset="0"/>
                      </a:endParaRPr>
                    </a:p>
                  </a:txBody>
                  <a:tcPr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IN" sz="1200" b="1" i="0" u="none" strike="noStrike">
                          <a:solidFill>
                            <a:schemeClr val="bg1"/>
                          </a:solidFill>
                          <a:effectLst/>
                          <a:latin typeface="Cambria" panose="02040503050406030204" pitchFamily="18" charset="0"/>
                          <a:ea typeface="Cambria" panose="02040503050406030204" pitchFamily="18" charset="0"/>
                        </a:rPr>
                        <a:t>Fixed</a:t>
                      </a:r>
                    </a:p>
                  </a:txBody>
                  <a:tcPr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IN" sz="1200" b="1" i="0" u="none" strike="noStrike">
                          <a:solidFill>
                            <a:schemeClr val="bg1"/>
                          </a:solidFill>
                          <a:effectLst/>
                          <a:latin typeface="Cambria" panose="02040503050406030204" pitchFamily="18" charset="0"/>
                          <a:ea typeface="Cambria" panose="02040503050406030204" pitchFamily="18" charset="0"/>
                        </a:rPr>
                        <a:t>Hurdle</a:t>
                      </a:r>
                    </a:p>
                  </a:txBody>
                  <a:tcPr anchor="ctr"/>
                </a:tc>
                <a:tc>
                  <a:txBody>
                    <a:bodyPr/>
                    <a:lstStyle/>
                    <a:p>
                      <a:pPr algn="ctr" fontAlgn="ctr"/>
                      <a:r>
                        <a:rPr lang="en-IN" sz="1200" b="1" i="0" u="none" strike="noStrike">
                          <a:solidFill>
                            <a:schemeClr val="bg1"/>
                          </a:solidFill>
                          <a:effectLst/>
                          <a:latin typeface="Cambria" panose="02040503050406030204" pitchFamily="18" charset="0"/>
                          <a:ea typeface="Cambria" panose="02040503050406030204" pitchFamily="18" charset="0"/>
                        </a:rPr>
                        <a:t>Pref. Fees</a:t>
                      </a:r>
                    </a:p>
                  </a:txBody>
                  <a:tcPr marL="9525" marR="9525" marT="9525" marB="0" anchor="ctr"/>
                </a:tc>
                <a:extLst>
                  <a:ext uri="{0D108BD9-81ED-4DB2-BD59-A6C34878D82A}">
                    <a16:rowId xmlns:a16="http://schemas.microsoft.com/office/drawing/2014/main" val="3419815612"/>
                  </a:ext>
                </a:extLst>
              </a:tr>
              <a:tr h="317425">
                <a:tc>
                  <a:txBody>
                    <a:bodyPr/>
                    <a:lstStyle/>
                    <a:p>
                      <a:pPr algn="ctr" fontAlgn="b"/>
                      <a:r>
                        <a:rPr lang="en-IN" sz="1200" b="1" i="0" u="none" strike="noStrike">
                          <a:solidFill>
                            <a:schemeClr val="tx1"/>
                          </a:solidFill>
                          <a:effectLst/>
                          <a:latin typeface="Cambria" panose="02040503050406030204" pitchFamily="18" charset="0"/>
                          <a:ea typeface="Cambria" panose="02040503050406030204" pitchFamily="18" charset="0"/>
                        </a:rPr>
                        <a:t>Fixed</a:t>
                      </a:r>
                    </a:p>
                  </a:txBody>
                  <a:tcPr marL="9525" marR="9525" marT="9525" marB="0" anchor="ctr"/>
                </a:tc>
                <a:tc>
                  <a:txBody>
                    <a:bodyPr/>
                    <a:lstStyle/>
                    <a:p>
                      <a:pPr algn="ctr" fontAlgn="b"/>
                      <a:r>
                        <a:rPr lang="en-IN" sz="1200" b="0" i="0" u="none" strike="noStrike">
                          <a:solidFill>
                            <a:schemeClr val="tx1"/>
                          </a:solidFill>
                          <a:effectLst/>
                          <a:latin typeface="Cambria" panose="02040503050406030204" pitchFamily="18" charset="0"/>
                          <a:ea typeface="Cambria" panose="02040503050406030204" pitchFamily="18" charset="0"/>
                        </a:rPr>
                        <a:t>2.50%</a:t>
                      </a:r>
                    </a:p>
                  </a:txBody>
                  <a:tcPr marL="9525" marR="9525" marT="9525" marB="0" anchor="ctr"/>
                </a:tc>
                <a:tc>
                  <a:txBody>
                    <a:bodyPr/>
                    <a:lstStyle/>
                    <a:p>
                      <a:pPr algn="ctr" fontAlgn="b"/>
                      <a:r>
                        <a:rPr lang="en-IN" sz="1200" b="0" i="0" u="none" strike="noStrike">
                          <a:solidFill>
                            <a:schemeClr val="tx1"/>
                          </a:solidFill>
                          <a:effectLst/>
                          <a:latin typeface="Cambria" panose="02040503050406030204" pitchFamily="18" charset="0"/>
                          <a:ea typeface="Cambria" panose="02040503050406030204" pitchFamily="18" charset="0"/>
                        </a:rPr>
                        <a:t>-</a:t>
                      </a:r>
                    </a:p>
                  </a:txBody>
                  <a:tcPr marL="9525" marR="9525" marT="9525" marB="0" anchor="ctr"/>
                </a:tc>
                <a:tc>
                  <a:txBody>
                    <a:bodyPr/>
                    <a:lstStyle/>
                    <a:p>
                      <a:pPr algn="ctr" fontAlgn="ctr"/>
                      <a:r>
                        <a:rPr lang="en-IN" sz="1200" b="0" i="0" u="none" strike="noStrike">
                          <a:solidFill>
                            <a:schemeClr val="tx1"/>
                          </a:solidFill>
                          <a:effectLst/>
                          <a:latin typeface="Cambria" panose="02040503050406030204" pitchFamily="18" charset="0"/>
                          <a:ea typeface="Cambria" panose="02040503050406030204" pitchFamily="18" charset="0"/>
                        </a:rPr>
                        <a:t>-</a:t>
                      </a:r>
                    </a:p>
                  </a:txBody>
                  <a:tcPr marL="9525" marR="9525" marT="9525" marB="0" anchor="ctr"/>
                </a:tc>
                <a:extLst>
                  <a:ext uri="{0D108BD9-81ED-4DB2-BD59-A6C34878D82A}">
                    <a16:rowId xmlns:a16="http://schemas.microsoft.com/office/drawing/2014/main" val="1593328609"/>
                  </a:ext>
                </a:extLst>
              </a:tr>
              <a:tr h="317425">
                <a:tc>
                  <a:txBody>
                    <a:bodyPr/>
                    <a:lstStyle/>
                    <a:p>
                      <a:pPr algn="ctr" fontAlgn="b"/>
                      <a:r>
                        <a:rPr lang="en-IN" sz="1200" b="1" i="0" u="none" strike="noStrike">
                          <a:solidFill>
                            <a:schemeClr val="tx1"/>
                          </a:solidFill>
                          <a:effectLst/>
                          <a:latin typeface="Cambria" panose="02040503050406030204" pitchFamily="18" charset="0"/>
                          <a:ea typeface="Cambria" panose="02040503050406030204" pitchFamily="18" charset="0"/>
                        </a:rPr>
                        <a:t>Hybrid</a:t>
                      </a:r>
                    </a:p>
                  </a:txBody>
                  <a:tcPr marL="9525" marR="9525" marT="9525" marB="0" anchor="ctr"/>
                </a:tc>
                <a:tc>
                  <a:txBody>
                    <a:bodyPr/>
                    <a:lstStyle/>
                    <a:p>
                      <a:pPr algn="ctr" fontAlgn="b"/>
                      <a:r>
                        <a:rPr lang="en-IN" sz="1200" b="0" i="0" u="none" strike="noStrike">
                          <a:solidFill>
                            <a:schemeClr val="tx1"/>
                          </a:solidFill>
                          <a:effectLst/>
                          <a:latin typeface="Cambria" panose="02040503050406030204" pitchFamily="18" charset="0"/>
                          <a:ea typeface="Cambria" panose="02040503050406030204" pitchFamily="18" charset="0"/>
                        </a:rPr>
                        <a:t>1.50%</a:t>
                      </a:r>
                    </a:p>
                  </a:txBody>
                  <a:tcPr marL="9525" marR="9525" marT="9525" marB="0" anchor="ctr"/>
                </a:tc>
                <a:tc>
                  <a:txBody>
                    <a:bodyPr/>
                    <a:lstStyle/>
                    <a:p>
                      <a:pPr algn="ctr" fontAlgn="b"/>
                      <a:r>
                        <a:rPr lang="en-IN" sz="1200" b="0" i="0" u="none" strike="noStrike">
                          <a:solidFill>
                            <a:schemeClr val="tx1"/>
                          </a:solidFill>
                          <a:effectLst/>
                          <a:latin typeface="Cambria" panose="02040503050406030204" pitchFamily="18" charset="0"/>
                          <a:ea typeface="Cambria" panose="02040503050406030204" pitchFamily="18" charset="0"/>
                        </a:rPr>
                        <a:t>10%</a:t>
                      </a:r>
                    </a:p>
                  </a:txBody>
                  <a:tcPr marL="9525" marR="9525" marT="9525" marB="0" anchor="ctr"/>
                </a:tc>
                <a:tc>
                  <a:txBody>
                    <a:bodyPr/>
                    <a:lstStyle/>
                    <a:p>
                      <a:pPr algn="ctr" fontAlgn="ctr"/>
                      <a:r>
                        <a:rPr lang="en-IN" sz="1200" b="0" i="0" u="none" strike="noStrike">
                          <a:solidFill>
                            <a:schemeClr val="tx1"/>
                          </a:solidFill>
                          <a:effectLst/>
                          <a:latin typeface="Cambria" panose="02040503050406030204" pitchFamily="18" charset="0"/>
                          <a:ea typeface="Cambria" panose="02040503050406030204" pitchFamily="18" charset="0"/>
                        </a:rPr>
                        <a:t>15%</a:t>
                      </a:r>
                    </a:p>
                  </a:txBody>
                  <a:tcPr marL="9525" marR="9525" marT="9525" marB="0" anchor="ctr"/>
                </a:tc>
                <a:extLst>
                  <a:ext uri="{0D108BD9-81ED-4DB2-BD59-A6C34878D82A}">
                    <a16:rowId xmlns:a16="http://schemas.microsoft.com/office/drawing/2014/main" val="918766262"/>
                  </a:ext>
                </a:extLst>
              </a:tr>
            </a:tbl>
          </a:graphicData>
        </a:graphic>
      </p:graphicFrame>
      <p:sp>
        <p:nvSpPr>
          <p:cNvPr id="14" name="TextBox 13">
            <a:extLst>
              <a:ext uri="{FF2B5EF4-FFF2-40B4-BE49-F238E27FC236}">
                <a16:creationId xmlns:a16="http://schemas.microsoft.com/office/drawing/2014/main" id="{5EC6B82F-A852-27C1-6489-F6D895417059}"/>
              </a:ext>
            </a:extLst>
          </p:cNvPr>
          <p:cNvSpPr txBox="1"/>
          <p:nvPr/>
        </p:nvSpPr>
        <p:spPr>
          <a:xfrm>
            <a:off x="8701951" y="5136700"/>
            <a:ext cx="2902229" cy="30777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400" b="1" i="0"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rPr>
              <a:t>Fees Structure</a:t>
            </a:r>
          </a:p>
        </p:txBody>
      </p:sp>
      <p:sp>
        <p:nvSpPr>
          <p:cNvPr id="18" name="Rectangle 17">
            <a:extLst>
              <a:ext uri="{FF2B5EF4-FFF2-40B4-BE49-F238E27FC236}">
                <a16:creationId xmlns:a16="http://schemas.microsoft.com/office/drawing/2014/main" id="{4016E867-264F-77BF-6400-401B78B6D36F}"/>
              </a:ext>
            </a:extLst>
          </p:cNvPr>
          <p:cNvSpPr/>
          <p:nvPr/>
        </p:nvSpPr>
        <p:spPr>
          <a:xfrm>
            <a:off x="0" y="808383"/>
            <a:ext cx="12192000" cy="45719"/>
          </a:xfrm>
          <a:prstGeom prst="rect">
            <a:avLst/>
          </a:prstGeom>
          <a:solidFill>
            <a:schemeClr val="bg1">
              <a:lumMod val="6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 name="TextBox 5">
            <a:extLst>
              <a:ext uri="{FF2B5EF4-FFF2-40B4-BE49-F238E27FC236}">
                <a16:creationId xmlns:a16="http://schemas.microsoft.com/office/drawing/2014/main" id="{1BC3C24C-DD5A-7921-19C4-1E5629BB8F76}"/>
              </a:ext>
            </a:extLst>
          </p:cNvPr>
          <p:cNvSpPr txBox="1"/>
          <p:nvPr/>
        </p:nvSpPr>
        <p:spPr>
          <a:xfrm>
            <a:off x="165475" y="1007555"/>
            <a:ext cx="3966846" cy="3093154"/>
          </a:xfrm>
          <a:prstGeom prst="rect">
            <a:avLst/>
          </a:prstGeom>
          <a:noFill/>
          <a:ln>
            <a:solidFill>
              <a:schemeClr val="bg1">
                <a:lumMod val="85000"/>
              </a:schemeClr>
            </a:solidFill>
          </a:ln>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300" b="1"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Investment Objective:</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300" b="1"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300" b="0"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The TCG Transformative Growth Portfolio follows a private equity-like strategy with the liquidity of listed equity. It aims to generate long-term capital appreciation by investing in a focused portfolio of 15–20 high-conviction mid- and small-cap companies with the potential for non-linear growth. </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300" b="0"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300" b="0"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The fund identifies emerging businesses that are either leaders in niche segments, undergoing transformation, or benefiting from macro and regulatory tailwinds. It emphasizes deep research, early thematic discovery, and disciplined investing with a 3–5 year horizon.</a:t>
            </a:r>
          </a:p>
        </p:txBody>
      </p:sp>
      <p:sp>
        <p:nvSpPr>
          <p:cNvPr id="8" name="Slide Number Placeholder 18">
            <a:extLst>
              <a:ext uri="{FF2B5EF4-FFF2-40B4-BE49-F238E27FC236}">
                <a16:creationId xmlns:a16="http://schemas.microsoft.com/office/drawing/2014/main" id="{78BD04CA-0AE9-8F7E-9C9D-CA912C7B51A9}"/>
              </a:ext>
            </a:extLst>
          </p:cNvPr>
          <p:cNvSpPr>
            <a:spLocks noGrp="1"/>
          </p:cNvSpPr>
          <p:nvPr>
            <p:ph type="sldNum" sz="quarter" idx="12"/>
          </p:nvPr>
        </p:nvSpPr>
        <p:spPr>
          <a:xfrm>
            <a:off x="9448800" y="6535368"/>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1E62F875-1F54-4527-993B-FB1D0CCB3E02}" type="slidenum">
              <a:rPr kumimoji="0" lang="en-IN" sz="1200" b="1" i="0" u="none" strike="noStrike" kern="1200" cap="none" spc="0" normalizeH="0" baseline="0" noProof="0" smtClean="0">
                <a:ln>
                  <a:noFill/>
                </a:ln>
                <a:solidFill>
                  <a:prstClr val="white"/>
                </a:solidFill>
                <a:effectLst/>
                <a:uLnTx/>
                <a:uFillTx/>
                <a:latin typeface="Cambria" panose="02040503050406030204" pitchFamily="18" charset="0"/>
                <a:ea typeface="Cambria" panose="02040503050406030204" pitchFamily="18" charset="0"/>
                <a:cs typeface="+mn-cs"/>
              </a:rPr>
              <a:pPr marL="0" marR="0" lvl="0" indent="0" algn="r" defTabSz="914400" rtl="0" eaLnBrk="1" fontAlgn="auto" latinLnBrk="0" hangingPunct="1">
                <a:lnSpc>
                  <a:spcPct val="100000"/>
                </a:lnSpc>
                <a:spcBef>
                  <a:spcPts val="0"/>
                </a:spcBef>
                <a:spcAft>
                  <a:spcPts val="0"/>
                </a:spcAft>
                <a:buClrTx/>
                <a:buSzTx/>
                <a:buFontTx/>
                <a:buNone/>
                <a:tabLst/>
                <a:defRPr/>
              </a:pPr>
              <a:t>39</a:t>
            </a:fld>
            <a:endParaRPr kumimoji="0" lang="en-IN" sz="1200" b="1" i="0" u="none" strike="noStrike" kern="1200" cap="none" spc="0" normalizeH="0" baseline="0" noProof="0">
              <a:ln>
                <a:noFill/>
              </a:ln>
              <a:solidFill>
                <a:prstClr val="white"/>
              </a:solidFill>
              <a:effectLst/>
              <a:uLnTx/>
              <a:uFillTx/>
              <a:latin typeface="Cambria" panose="02040503050406030204" pitchFamily="18" charset="0"/>
              <a:ea typeface="Cambria" panose="02040503050406030204" pitchFamily="18" charset="0"/>
              <a:cs typeface="+mn-cs"/>
            </a:endParaRPr>
          </a:p>
        </p:txBody>
      </p:sp>
      <p:graphicFrame>
        <p:nvGraphicFramePr>
          <p:cNvPr id="13" name="Table 12">
            <a:extLst>
              <a:ext uri="{FF2B5EF4-FFF2-40B4-BE49-F238E27FC236}">
                <a16:creationId xmlns:a16="http://schemas.microsoft.com/office/drawing/2014/main" id="{8A88C543-A894-01C0-FA4A-2584DC6EAC21}"/>
              </a:ext>
            </a:extLst>
          </p:cNvPr>
          <p:cNvGraphicFramePr>
            <a:graphicFrameLocks noGrp="1"/>
          </p:cNvGraphicFramePr>
          <p:nvPr>
            <p:extLst>
              <p:ext uri="{D42A27DB-BD31-4B8C-83A1-F6EECF244321}">
                <p14:modId xmlns:p14="http://schemas.microsoft.com/office/powerpoint/2010/main" val="3349906449"/>
              </p:ext>
            </p:extLst>
          </p:nvPr>
        </p:nvGraphicFramePr>
        <p:xfrm>
          <a:off x="4247225" y="3378964"/>
          <a:ext cx="4356314" cy="3008546"/>
        </p:xfrm>
        <a:graphic>
          <a:graphicData uri="http://schemas.openxmlformats.org/drawingml/2006/table">
            <a:tbl>
              <a:tblPr/>
              <a:tblGrid>
                <a:gridCol w="3517918">
                  <a:extLst>
                    <a:ext uri="{9D8B030D-6E8A-4147-A177-3AD203B41FA5}">
                      <a16:colId xmlns:a16="http://schemas.microsoft.com/office/drawing/2014/main" val="1547528787"/>
                    </a:ext>
                  </a:extLst>
                </a:gridCol>
                <a:gridCol w="838396">
                  <a:extLst>
                    <a:ext uri="{9D8B030D-6E8A-4147-A177-3AD203B41FA5}">
                      <a16:colId xmlns:a16="http://schemas.microsoft.com/office/drawing/2014/main" val="3347766230"/>
                    </a:ext>
                  </a:extLst>
                </a:gridCol>
              </a:tblGrid>
              <a:tr h="280835">
                <a:tc>
                  <a:txBody>
                    <a:bodyPr/>
                    <a:lstStyle/>
                    <a:p>
                      <a:pPr algn="ctr" fontAlgn="ctr"/>
                      <a:r>
                        <a:rPr lang="en-IN" sz="1300" b="1" i="0" u="none" strike="noStrike" dirty="0">
                          <a:solidFill>
                            <a:srgbClr val="FFFFFF"/>
                          </a:solidFill>
                          <a:effectLst/>
                          <a:latin typeface="Cambria" panose="02040503050406030204" pitchFamily="18" charset="0"/>
                        </a:rPr>
                        <a:t>Top 10 Holdings</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000000"/>
                    </a:solidFill>
                  </a:tcPr>
                </a:tc>
                <a:tc>
                  <a:txBody>
                    <a:bodyPr/>
                    <a:lstStyle/>
                    <a:p>
                      <a:pPr algn="ctr" fontAlgn="ctr"/>
                      <a:r>
                        <a:rPr lang="en-IN" sz="1300" b="1" i="0" u="none" strike="noStrike" dirty="0">
                          <a:solidFill>
                            <a:srgbClr val="FFFFFF"/>
                          </a:solidFill>
                          <a:effectLst/>
                          <a:latin typeface="Cambria" panose="02040503050406030204" pitchFamily="18" charset="0"/>
                        </a:rPr>
                        <a:t>Weight %</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000000"/>
                    </a:solidFill>
                  </a:tcPr>
                </a:tc>
                <a:extLst>
                  <a:ext uri="{0D108BD9-81ED-4DB2-BD59-A6C34878D82A}">
                    <a16:rowId xmlns:a16="http://schemas.microsoft.com/office/drawing/2014/main" val="4198435380"/>
                  </a:ext>
                </a:extLst>
              </a:tr>
              <a:tr h="303079">
                <a:tc>
                  <a:txBody>
                    <a:bodyPr/>
                    <a:lstStyle/>
                    <a:p>
                      <a:pPr algn="ctr" fontAlgn="ctr">
                        <a:buNone/>
                      </a:pPr>
                      <a:r>
                        <a:rPr lang="en-IN" sz="1300" b="0" i="0" u="none" strike="noStrike" dirty="0">
                          <a:solidFill>
                            <a:srgbClr val="000000"/>
                          </a:solidFill>
                          <a:effectLst/>
                          <a:latin typeface="Cambria" panose="02040503050406030204" pitchFamily="18" charset="0"/>
                          <a:ea typeface="Cambria" panose="02040503050406030204" pitchFamily="18" charset="0"/>
                        </a:rPr>
                        <a:t>Equitas Small Finance Bank Ltd</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905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E7E7E7"/>
                    </a:solidFill>
                  </a:tcPr>
                </a:tc>
                <a:tc>
                  <a:txBody>
                    <a:bodyPr/>
                    <a:lstStyle/>
                    <a:p>
                      <a:pPr algn="ctr" fontAlgn="ctr">
                        <a:buNone/>
                      </a:pPr>
                      <a:r>
                        <a:rPr lang="en-IN" sz="1300" b="0" i="0" u="none" strike="noStrike">
                          <a:solidFill>
                            <a:srgbClr val="000000"/>
                          </a:solidFill>
                          <a:effectLst/>
                          <a:latin typeface="Cambria" panose="02040503050406030204" pitchFamily="18" charset="0"/>
                          <a:ea typeface="Cambria" panose="02040503050406030204" pitchFamily="18" charset="0"/>
                        </a:rPr>
                        <a:t>8.70%</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905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E7E7E7"/>
                    </a:solidFill>
                  </a:tcPr>
                </a:tc>
                <a:extLst>
                  <a:ext uri="{0D108BD9-81ED-4DB2-BD59-A6C34878D82A}">
                    <a16:rowId xmlns:a16="http://schemas.microsoft.com/office/drawing/2014/main" val="522442892"/>
                  </a:ext>
                </a:extLst>
              </a:tr>
              <a:tr h="303079">
                <a:tc>
                  <a:txBody>
                    <a:bodyPr/>
                    <a:lstStyle/>
                    <a:p>
                      <a:pPr algn="ctr" fontAlgn="ctr">
                        <a:buNone/>
                      </a:pPr>
                      <a:r>
                        <a:rPr lang="en-IN" sz="1300" b="0" i="0" u="none" strike="noStrike">
                          <a:solidFill>
                            <a:srgbClr val="000000"/>
                          </a:solidFill>
                          <a:effectLst/>
                          <a:latin typeface="Cambria" panose="02040503050406030204" pitchFamily="18" charset="0"/>
                          <a:ea typeface="Cambria" panose="02040503050406030204" pitchFamily="18" charset="0"/>
                        </a:rPr>
                        <a:t>ZF Commercial Vehicle Control System India Ltd</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905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CBCBCB"/>
                    </a:solidFill>
                  </a:tcPr>
                </a:tc>
                <a:tc>
                  <a:txBody>
                    <a:bodyPr/>
                    <a:lstStyle/>
                    <a:p>
                      <a:pPr algn="ctr" fontAlgn="ctr">
                        <a:buNone/>
                      </a:pPr>
                      <a:r>
                        <a:rPr lang="en-IN" sz="1300" b="0" i="0" u="none" strike="noStrike">
                          <a:solidFill>
                            <a:srgbClr val="000000"/>
                          </a:solidFill>
                          <a:effectLst/>
                          <a:latin typeface="Cambria" panose="02040503050406030204" pitchFamily="18" charset="0"/>
                          <a:ea typeface="Cambria" panose="02040503050406030204" pitchFamily="18" charset="0"/>
                        </a:rPr>
                        <a:t>7.59%</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905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CBCBCB"/>
                    </a:solidFill>
                  </a:tcPr>
                </a:tc>
                <a:extLst>
                  <a:ext uri="{0D108BD9-81ED-4DB2-BD59-A6C34878D82A}">
                    <a16:rowId xmlns:a16="http://schemas.microsoft.com/office/drawing/2014/main" val="3633773847"/>
                  </a:ext>
                </a:extLst>
              </a:tr>
              <a:tr h="303079">
                <a:tc>
                  <a:txBody>
                    <a:bodyPr/>
                    <a:lstStyle/>
                    <a:p>
                      <a:pPr algn="ctr" fontAlgn="ctr">
                        <a:buNone/>
                      </a:pPr>
                      <a:r>
                        <a:rPr lang="en-IN" sz="1300" b="0" i="0" u="none" strike="noStrike">
                          <a:solidFill>
                            <a:srgbClr val="000000"/>
                          </a:solidFill>
                          <a:effectLst/>
                          <a:latin typeface="Cambria" panose="02040503050406030204" pitchFamily="18" charset="0"/>
                          <a:ea typeface="Cambria" panose="02040503050406030204" pitchFamily="18" charset="0"/>
                        </a:rPr>
                        <a:t>Intellect Design Arena Ltd</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E7E7E7"/>
                    </a:solidFill>
                  </a:tcPr>
                </a:tc>
                <a:tc>
                  <a:txBody>
                    <a:bodyPr/>
                    <a:lstStyle/>
                    <a:p>
                      <a:pPr algn="ctr" fontAlgn="ctr">
                        <a:buNone/>
                      </a:pPr>
                      <a:r>
                        <a:rPr lang="en-IN" sz="1300" b="0" i="0" u="none" strike="noStrike">
                          <a:solidFill>
                            <a:srgbClr val="000000"/>
                          </a:solidFill>
                          <a:effectLst/>
                          <a:latin typeface="Cambria" panose="02040503050406030204" pitchFamily="18" charset="0"/>
                          <a:ea typeface="Cambria" panose="02040503050406030204" pitchFamily="18" charset="0"/>
                        </a:rPr>
                        <a:t>6.10%</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E7E7E7"/>
                    </a:solidFill>
                  </a:tcPr>
                </a:tc>
                <a:extLst>
                  <a:ext uri="{0D108BD9-81ED-4DB2-BD59-A6C34878D82A}">
                    <a16:rowId xmlns:a16="http://schemas.microsoft.com/office/drawing/2014/main" val="1711792776"/>
                  </a:ext>
                </a:extLst>
              </a:tr>
              <a:tr h="303079">
                <a:tc>
                  <a:txBody>
                    <a:bodyPr/>
                    <a:lstStyle/>
                    <a:p>
                      <a:pPr algn="ctr" fontAlgn="ctr">
                        <a:buNone/>
                      </a:pPr>
                      <a:r>
                        <a:rPr lang="en-IN" sz="1300" b="0" i="0" u="none" strike="noStrike">
                          <a:solidFill>
                            <a:srgbClr val="000000"/>
                          </a:solidFill>
                          <a:effectLst/>
                          <a:latin typeface="Cambria" panose="02040503050406030204" pitchFamily="18" charset="0"/>
                          <a:ea typeface="Cambria" panose="02040503050406030204" pitchFamily="18" charset="0"/>
                        </a:rPr>
                        <a:t>D B Corp Ltd</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CBCBCB"/>
                    </a:solidFill>
                  </a:tcPr>
                </a:tc>
                <a:tc>
                  <a:txBody>
                    <a:bodyPr/>
                    <a:lstStyle/>
                    <a:p>
                      <a:pPr algn="ctr" fontAlgn="ctr">
                        <a:buNone/>
                      </a:pPr>
                      <a:r>
                        <a:rPr lang="en-IN" sz="1300" b="0" i="0" u="none" strike="noStrike">
                          <a:solidFill>
                            <a:srgbClr val="000000"/>
                          </a:solidFill>
                          <a:effectLst/>
                          <a:latin typeface="Cambria" panose="02040503050406030204" pitchFamily="18" charset="0"/>
                          <a:ea typeface="Cambria" panose="02040503050406030204" pitchFamily="18" charset="0"/>
                        </a:rPr>
                        <a:t>6.08%</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CBCBCB"/>
                    </a:solidFill>
                  </a:tcPr>
                </a:tc>
                <a:extLst>
                  <a:ext uri="{0D108BD9-81ED-4DB2-BD59-A6C34878D82A}">
                    <a16:rowId xmlns:a16="http://schemas.microsoft.com/office/drawing/2014/main" val="1801958024"/>
                  </a:ext>
                </a:extLst>
              </a:tr>
              <a:tr h="303079">
                <a:tc>
                  <a:txBody>
                    <a:bodyPr/>
                    <a:lstStyle/>
                    <a:p>
                      <a:pPr algn="ctr" fontAlgn="ctr">
                        <a:buNone/>
                      </a:pPr>
                      <a:r>
                        <a:rPr lang="en-IN" sz="1300" b="0" i="0" u="none" strike="noStrike">
                          <a:solidFill>
                            <a:srgbClr val="000000"/>
                          </a:solidFill>
                          <a:effectLst/>
                          <a:latin typeface="Cambria" panose="02040503050406030204" pitchFamily="18" charset="0"/>
                          <a:ea typeface="Cambria" panose="02040503050406030204" pitchFamily="18" charset="0"/>
                        </a:rPr>
                        <a:t>Shivalik Bimetal Controls Ltd</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E7E7E7"/>
                    </a:solidFill>
                  </a:tcPr>
                </a:tc>
                <a:tc>
                  <a:txBody>
                    <a:bodyPr/>
                    <a:lstStyle/>
                    <a:p>
                      <a:pPr algn="ctr" fontAlgn="ctr">
                        <a:buNone/>
                      </a:pPr>
                      <a:r>
                        <a:rPr lang="en-IN" sz="1300" b="0" i="0" u="none" strike="noStrike">
                          <a:solidFill>
                            <a:srgbClr val="000000"/>
                          </a:solidFill>
                          <a:effectLst/>
                          <a:latin typeface="Cambria" panose="02040503050406030204" pitchFamily="18" charset="0"/>
                          <a:ea typeface="Cambria" panose="02040503050406030204" pitchFamily="18" charset="0"/>
                        </a:rPr>
                        <a:t>5.83%</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E7E7E7"/>
                    </a:solidFill>
                  </a:tcPr>
                </a:tc>
                <a:extLst>
                  <a:ext uri="{0D108BD9-81ED-4DB2-BD59-A6C34878D82A}">
                    <a16:rowId xmlns:a16="http://schemas.microsoft.com/office/drawing/2014/main" val="1069242810"/>
                  </a:ext>
                </a:extLst>
              </a:tr>
              <a:tr h="303079">
                <a:tc>
                  <a:txBody>
                    <a:bodyPr/>
                    <a:lstStyle/>
                    <a:p>
                      <a:pPr algn="ctr" fontAlgn="ctr">
                        <a:buNone/>
                      </a:pPr>
                      <a:r>
                        <a:rPr lang="en-IN" sz="1300" b="0" i="0" u="none" strike="noStrike">
                          <a:solidFill>
                            <a:srgbClr val="000000"/>
                          </a:solidFill>
                          <a:effectLst/>
                          <a:latin typeface="Cambria" panose="02040503050406030204" pitchFamily="18" charset="0"/>
                          <a:ea typeface="Cambria" panose="02040503050406030204" pitchFamily="18" charset="0"/>
                        </a:rPr>
                        <a:t>Medi Assist Healthcare Services Ltd</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CBCBCB"/>
                    </a:solidFill>
                  </a:tcPr>
                </a:tc>
                <a:tc>
                  <a:txBody>
                    <a:bodyPr/>
                    <a:lstStyle/>
                    <a:p>
                      <a:pPr algn="ctr" fontAlgn="ctr">
                        <a:buNone/>
                      </a:pPr>
                      <a:r>
                        <a:rPr lang="en-IN" sz="1300" b="0" i="0" u="none" strike="noStrike">
                          <a:solidFill>
                            <a:srgbClr val="000000"/>
                          </a:solidFill>
                          <a:effectLst/>
                          <a:latin typeface="Cambria" panose="02040503050406030204" pitchFamily="18" charset="0"/>
                          <a:ea typeface="Cambria" panose="02040503050406030204" pitchFamily="18" charset="0"/>
                        </a:rPr>
                        <a:t>5.76%</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CBCBCB"/>
                    </a:solidFill>
                  </a:tcPr>
                </a:tc>
                <a:extLst>
                  <a:ext uri="{0D108BD9-81ED-4DB2-BD59-A6C34878D82A}">
                    <a16:rowId xmlns:a16="http://schemas.microsoft.com/office/drawing/2014/main" val="2862834269"/>
                  </a:ext>
                </a:extLst>
              </a:tr>
              <a:tr h="303079">
                <a:tc>
                  <a:txBody>
                    <a:bodyPr/>
                    <a:lstStyle/>
                    <a:p>
                      <a:pPr algn="ctr" fontAlgn="ctr">
                        <a:buNone/>
                      </a:pPr>
                      <a:r>
                        <a:rPr lang="en-IN" sz="1300" b="0" i="0" u="none" strike="noStrike">
                          <a:solidFill>
                            <a:srgbClr val="000000"/>
                          </a:solidFill>
                          <a:effectLst/>
                          <a:latin typeface="Cambria" panose="02040503050406030204" pitchFamily="18" charset="0"/>
                          <a:ea typeface="Cambria" panose="02040503050406030204" pitchFamily="18" charset="0"/>
                        </a:rPr>
                        <a:t>S J S Enterprises Ltd</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E7E7E7"/>
                    </a:solidFill>
                  </a:tcPr>
                </a:tc>
                <a:tc>
                  <a:txBody>
                    <a:bodyPr/>
                    <a:lstStyle/>
                    <a:p>
                      <a:pPr algn="ctr" fontAlgn="ctr">
                        <a:buNone/>
                      </a:pPr>
                      <a:r>
                        <a:rPr lang="en-IN" sz="1300" b="0" i="0" u="none" strike="noStrike">
                          <a:solidFill>
                            <a:srgbClr val="000000"/>
                          </a:solidFill>
                          <a:effectLst/>
                          <a:latin typeface="Cambria" panose="02040503050406030204" pitchFamily="18" charset="0"/>
                          <a:ea typeface="Cambria" panose="02040503050406030204" pitchFamily="18" charset="0"/>
                        </a:rPr>
                        <a:t>5.68%</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E7E7E7"/>
                    </a:solidFill>
                  </a:tcPr>
                </a:tc>
                <a:extLst>
                  <a:ext uri="{0D108BD9-81ED-4DB2-BD59-A6C34878D82A}">
                    <a16:rowId xmlns:a16="http://schemas.microsoft.com/office/drawing/2014/main" val="2313730071"/>
                  </a:ext>
                </a:extLst>
              </a:tr>
              <a:tr h="303079">
                <a:tc>
                  <a:txBody>
                    <a:bodyPr/>
                    <a:lstStyle/>
                    <a:p>
                      <a:pPr algn="ctr" fontAlgn="ctr">
                        <a:buNone/>
                      </a:pPr>
                      <a:r>
                        <a:rPr lang="en-IN" sz="1300" b="0" i="0" u="none" strike="noStrike">
                          <a:solidFill>
                            <a:srgbClr val="000000"/>
                          </a:solidFill>
                          <a:effectLst/>
                          <a:latin typeface="Cambria" panose="02040503050406030204" pitchFamily="18" charset="0"/>
                          <a:ea typeface="Cambria" panose="02040503050406030204" pitchFamily="18" charset="0"/>
                        </a:rPr>
                        <a:t>GPT Healthcare Ltd</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CBCBCB"/>
                    </a:solidFill>
                  </a:tcPr>
                </a:tc>
                <a:tc>
                  <a:txBody>
                    <a:bodyPr/>
                    <a:lstStyle/>
                    <a:p>
                      <a:pPr algn="ctr" fontAlgn="ctr">
                        <a:buNone/>
                      </a:pPr>
                      <a:r>
                        <a:rPr lang="en-IN" sz="1300" b="0" i="0" u="none" strike="noStrike">
                          <a:solidFill>
                            <a:srgbClr val="000000"/>
                          </a:solidFill>
                          <a:effectLst/>
                          <a:latin typeface="Cambria" panose="02040503050406030204" pitchFamily="18" charset="0"/>
                          <a:ea typeface="Cambria" panose="02040503050406030204" pitchFamily="18" charset="0"/>
                        </a:rPr>
                        <a:t>5.65%</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CBCBCB"/>
                    </a:solidFill>
                  </a:tcPr>
                </a:tc>
                <a:extLst>
                  <a:ext uri="{0D108BD9-81ED-4DB2-BD59-A6C34878D82A}">
                    <a16:rowId xmlns:a16="http://schemas.microsoft.com/office/drawing/2014/main" val="3663745601"/>
                  </a:ext>
                </a:extLst>
              </a:tr>
              <a:tr h="303079">
                <a:tc>
                  <a:txBody>
                    <a:bodyPr/>
                    <a:lstStyle/>
                    <a:p>
                      <a:pPr algn="ctr" fontAlgn="ctr">
                        <a:buNone/>
                      </a:pPr>
                      <a:r>
                        <a:rPr lang="en-IN" sz="1300" b="0" i="0" u="none" strike="noStrike">
                          <a:solidFill>
                            <a:srgbClr val="000000"/>
                          </a:solidFill>
                          <a:effectLst/>
                          <a:latin typeface="Cambria" panose="02040503050406030204" pitchFamily="18" charset="0"/>
                          <a:ea typeface="Cambria" panose="02040503050406030204" pitchFamily="18" charset="0"/>
                        </a:rPr>
                        <a:t>IDFC First Bank Ltd</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E7E7E7"/>
                    </a:solidFill>
                  </a:tcPr>
                </a:tc>
                <a:tc>
                  <a:txBody>
                    <a:bodyPr/>
                    <a:lstStyle/>
                    <a:p>
                      <a:pPr algn="ctr" fontAlgn="ctr">
                        <a:buNone/>
                      </a:pPr>
                      <a:r>
                        <a:rPr lang="en-IN" sz="1300" b="0" i="0" u="none" strike="noStrike" dirty="0">
                          <a:solidFill>
                            <a:srgbClr val="000000"/>
                          </a:solidFill>
                          <a:effectLst/>
                          <a:latin typeface="Cambria" panose="02040503050406030204" pitchFamily="18" charset="0"/>
                          <a:ea typeface="Cambria" panose="02040503050406030204" pitchFamily="18" charset="0"/>
                        </a:rPr>
                        <a:t>5.46%</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E7E7E7"/>
                    </a:solidFill>
                  </a:tcPr>
                </a:tc>
                <a:extLst>
                  <a:ext uri="{0D108BD9-81ED-4DB2-BD59-A6C34878D82A}">
                    <a16:rowId xmlns:a16="http://schemas.microsoft.com/office/drawing/2014/main" val="2213826171"/>
                  </a:ext>
                </a:extLst>
              </a:tr>
            </a:tbl>
          </a:graphicData>
        </a:graphic>
      </p:graphicFrame>
      <p:graphicFrame>
        <p:nvGraphicFramePr>
          <p:cNvPr id="17" name="Table 16">
            <a:extLst>
              <a:ext uri="{FF2B5EF4-FFF2-40B4-BE49-F238E27FC236}">
                <a16:creationId xmlns:a16="http://schemas.microsoft.com/office/drawing/2014/main" id="{9BA55641-A3C3-A6B6-DA01-40D4C1DCE05E}"/>
              </a:ext>
            </a:extLst>
          </p:cNvPr>
          <p:cNvGraphicFramePr>
            <a:graphicFrameLocks noGrp="1"/>
          </p:cNvGraphicFramePr>
          <p:nvPr>
            <p:extLst>
              <p:ext uri="{D42A27DB-BD31-4B8C-83A1-F6EECF244321}">
                <p14:modId xmlns:p14="http://schemas.microsoft.com/office/powerpoint/2010/main" val="113892070"/>
              </p:ext>
            </p:extLst>
          </p:nvPr>
        </p:nvGraphicFramePr>
        <p:xfrm>
          <a:off x="8703793" y="982966"/>
          <a:ext cx="3379940" cy="2123064"/>
        </p:xfrm>
        <a:graphic>
          <a:graphicData uri="http://schemas.openxmlformats.org/drawingml/2006/table">
            <a:tbl>
              <a:tblPr/>
              <a:tblGrid>
                <a:gridCol w="2449776">
                  <a:extLst>
                    <a:ext uri="{9D8B030D-6E8A-4147-A177-3AD203B41FA5}">
                      <a16:colId xmlns:a16="http://schemas.microsoft.com/office/drawing/2014/main" val="1547528787"/>
                    </a:ext>
                  </a:extLst>
                </a:gridCol>
                <a:gridCol w="930164">
                  <a:extLst>
                    <a:ext uri="{9D8B030D-6E8A-4147-A177-3AD203B41FA5}">
                      <a16:colId xmlns:a16="http://schemas.microsoft.com/office/drawing/2014/main" val="1269087385"/>
                    </a:ext>
                  </a:extLst>
                </a:gridCol>
              </a:tblGrid>
              <a:tr h="353844">
                <a:tc>
                  <a:txBody>
                    <a:bodyPr/>
                    <a:lstStyle/>
                    <a:p>
                      <a:pPr algn="ctr" fontAlgn="ctr"/>
                      <a:r>
                        <a:rPr lang="en-IN" sz="1300" b="1" i="0" u="none" strike="noStrike" dirty="0">
                          <a:solidFill>
                            <a:srgbClr val="FFFFFF"/>
                          </a:solidFill>
                          <a:effectLst/>
                          <a:latin typeface="Cambria" panose="02040503050406030204" pitchFamily="18" charset="0"/>
                        </a:rPr>
                        <a:t>Top Sectors</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000000"/>
                    </a:solidFill>
                  </a:tcPr>
                </a:tc>
                <a:tc>
                  <a:txBody>
                    <a:bodyPr/>
                    <a:lstStyle/>
                    <a:p>
                      <a:pPr algn="ctr" fontAlgn="ctr"/>
                      <a:r>
                        <a:rPr lang="en-IN" sz="1300" b="1" i="0" u="none" strike="noStrike">
                          <a:solidFill>
                            <a:srgbClr val="FFFFFF"/>
                          </a:solidFill>
                          <a:effectLst/>
                          <a:latin typeface="Cambria" panose="02040503050406030204" pitchFamily="18" charset="0"/>
                        </a:rPr>
                        <a:t>Weight %</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000000"/>
                    </a:solidFill>
                  </a:tcPr>
                </a:tc>
                <a:extLst>
                  <a:ext uri="{0D108BD9-81ED-4DB2-BD59-A6C34878D82A}">
                    <a16:rowId xmlns:a16="http://schemas.microsoft.com/office/drawing/2014/main" val="4198435380"/>
                  </a:ext>
                </a:extLst>
              </a:tr>
              <a:tr h="353844">
                <a:tc>
                  <a:txBody>
                    <a:bodyPr/>
                    <a:lstStyle/>
                    <a:p>
                      <a:pPr algn="ctr" rtl="0" fontAlgn="ctr">
                        <a:buNone/>
                      </a:pPr>
                      <a:r>
                        <a:rPr lang="en-IN" sz="1300" b="0" i="0" u="none" strike="noStrike" dirty="0">
                          <a:solidFill>
                            <a:srgbClr val="000000"/>
                          </a:solidFill>
                          <a:effectLst/>
                          <a:latin typeface="Cambria" panose="02040503050406030204" pitchFamily="18" charset="0"/>
                        </a:rPr>
                        <a:t>Capital Goods</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905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E7E7E7"/>
                    </a:solidFill>
                  </a:tcPr>
                </a:tc>
                <a:tc>
                  <a:txBody>
                    <a:bodyPr/>
                    <a:lstStyle/>
                    <a:p>
                      <a:pPr algn="ctr" rtl="0" fontAlgn="ctr">
                        <a:buNone/>
                      </a:pPr>
                      <a:r>
                        <a:rPr lang="en-IN" sz="1300" b="0" i="0" u="none" strike="noStrike">
                          <a:solidFill>
                            <a:srgbClr val="000000"/>
                          </a:solidFill>
                          <a:effectLst/>
                          <a:latin typeface="Cambria" panose="02040503050406030204" pitchFamily="18" charset="0"/>
                        </a:rPr>
                        <a:t>20.46%</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905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E7E7E7"/>
                    </a:solidFill>
                  </a:tcPr>
                </a:tc>
                <a:extLst>
                  <a:ext uri="{0D108BD9-81ED-4DB2-BD59-A6C34878D82A}">
                    <a16:rowId xmlns:a16="http://schemas.microsoft.com/office/drawing/2014/main" val="3633773847"/>
                  </a:ext>
                </a:extLst>
              </a:tr>
              <a:tr h="353844">
                <a:tc>
                  <a:txBody>
                    <a:bodyPr/>
                    <a:lstStyle/>
                    <a:p>
                      <a:pPr algn="ctr" rtl="0" fontAlgn="ctr">
                        <a:buNone/>
                      </a:pPr>
                      <a:r>
                        <a:rPr lang="en-IN" sz="1300" b="0" i="0" u="none" strike="noStrike">
                          <a:solidFill>
                            <a:srgbClr val="000000"/>
                          </a:solidFill>
                          <a:effectLst/>
                          <a:latin typeface="Cambria" panose="02040503050406030204" pitchFamily="18" charset="0"/>
                        </a:rPr>
                        <a:t>Financial Services</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CBCBCB"/>
                    </a:solidFill>
                  </a:tcPr>
                </a:tc>
                <a:tc>
                  <a:txBody>
                    <a:bodyPr/>
                    <a:lstStyle/>
                    <a:p>
                      <a:pPr algn="ctr" rtl="0" fontAlgn="ctr">
                        <a:buNone/>
                      </a:pPr>
                      <a:r>
                        <a:rPr lang="en-IN" sz="1300" b="0" i="0" u="none" strike="noStrike">
                          <a:solidFill>
                            <a:srgbClr val="000000"/>
                          </a:solidFill>
                          <a:effectLst/>
                          <a:latin typeface="Cambria" panose="02040503050406030204" pitchFamily="18" charset="0"/>
                        </a:rPr>
                        <a:t>20.78%</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CBCBCB"/>
                    </a:solidFill>
                  </a:tcPr>
                </a:tc>
                <a:extLst>
                  <a:ext uri="{0D108BD9-81ED-4DB2-BD59-A6C34878D82A}">
                    <a16:rowId xmlns:a16="http://schemas.microsoft.com/office/drawing/2014/main" val="3121683304"/>
                  </a:ext>
                </a:extLst>
              </a:tr>
              <a:tr h="353844">
                <a:tc>
                  <a:txBody>
                    <a:bodyPr/>
                    <a:lstStyle/>
                    <a:p>
                      <a:pPr algn="ctr" rtl="0" fontAlgn="ctr">
                        <a:buNone/>
                      </a:pPr>
                      <a:r>
                        <a:rPr lang="en-IN" sz="1300" b="0" i="0" u="none" strike="noStrike">
                          <a:solidFill>
                            <a:srgbClr val="000000"/>
                          </a:solidFill>
                          <a:effectLst/>
                          <a:latin typeface="Cambria" panose="02040503050406030204" pitchFamily="18" charset="0"/>
                        </a:rPr>
                        <a:t>Automobile &amp; Auto Components</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E7E7E7"/>
                    </a:solidFill>
                  </a:tcPr>
                </a:tc>
                <a:tc>
                  <a:txBody>
                    <a:bodyPr/>
                    <a:lstStyle/>
                    <a:p>
                      <a:pPr algn="ctr" rtl="0" fontAlgn="ctr">
                        <a:buNone/>
                      </a:pPr>
                      <a:r>
                        <a:rPr lang="en-IN" sz="1300" b="0" i="0" u="none" strike="noStrike" dirty="0">
                          <a:solidFill>
                            <a:srgbClr val="000000"/>
                          </a:solidFill>
                          <a:effectLst/>
                          <a:latin typeface="Cambria" panose="02040503050406030204" pitchFamily="18" charset="0"/>
                        </a:rPr>
                        <a:t>18.36%</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E7E7E7"/>
                    </a:solidFill>
                  </a:tcPr>
                </a:tc>
                <a:extLst>
                  <a:ext uri="{0D108BD9-81ED-4DB2-BD59-A6C34878D82A}">
                    <a16:rowId xmlns:a16="http://schemas.microsoft.com/office/drawing/2014/main" val="1069242810"/>
                  </a:ext>
                </a:extLst>
              </a:tr>
              <a:tr h="353844">
                <a:tc>
                  <a:txBody>
                    <a:bodyPr/>
                    <a:lstStyle/>
                    <a:p>
                      <a:pPr algn="ctr" rtl="0" fontAlgn="ctr">
                        <a:buNone/>
                      </a:pPr>
                      <a:r>
                        <a:rPr lang="en-IN" sz="1300" b="0" i="0" u="none" strike="noStrike">
                          <a:solidFill>
                            <a:srgbClr val="000000"/>
                          </a:solidFill>
                          <a:effectLst/>
                          <a:latin typeface="Cambria" panose="02040503050406030204" pitchFamily="18" charset="0"/>
                        </a:rPr>
                        <a:t>Healthcare</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CBCBCB"/>
                    </a:solidFill>
                  </a:tcPr>
                </a:tc>
                <a:tc>
                  <a:txBody>
                    <a:bodyPr/>
                    <a:lstStyle/>
                    <a:p>
                      <a:pPr algn="ctr" rtl="0" fontAlgn="ctr">
                        <a:buNone/>
                      </a:pPr>
                      <a:r>
                        <a:rPr lang="en-IN" sz="1300" b="0" i="0" u="none" strike="noStrike">
                          <a:solidFill>
                            <a:srgbClr val="000000"/>
                          </a:solidFill>
                          <a:effectLst/>
                          <a:latin typeface="Cambria" panose="02040503050406030204" pitchFamily="18" charset="0"/>
                        </a:rPr>
                        <a:t>9.86%</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CBCBCB"/>
                    </a:solidFill>
                  </a:tcPr>
                </a:tc>
                <a:extLst>
                  <a:ext uri="{0D108BD9-81ED-4DB2-BD59-A6C34878D82A}">
                    <a16:rowId xmlns:a16="http://schemas.microsoft.com/office/drawing/2014/main" val="2862834269"/>
                  </a:ext>
                </a:extLst>
              </a:tr>
              <a:tr h="353844">
                <a:tc>
                  <a:txBody>
                    <a:bodyPr/>
                    <a:lstStyle/>
                    <a:p>
                      <a:pPr algn="ctr" rtl="0" fontAlgn="ctr">
                        <a:buNone/>
                      </a:pPr>
                      <a:r>
                        <a:rPr lang="en-IN" sz="1300" b="0" i="0" u="none" strike="noStrike">
                          <a:solidFill>
                            <a:srgbClr val="000000"/>
                          </a:solidFill>
                          <a:effectLst/>
                          <a:latin typeface="Cambria" panose="02040503050406030204" pitchFamily="18" charset="0"/>
                        </a:rPr>
                        <a:t>Fast Moving Consumer Goods</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E7E7E7"/>
                    </a:solidFill>
                  </a:tcPr>
                </a:tc>
                <a:tc>
                  <a:txBody>
                    <a:bodyPr/>
                    <a:lstStyle/>
                    <a:p>
                      <a:pPr algn="ctr" rtl="0" fontAlgn="ctr">
                        <a:buNone/>
                      </a:pPr>
                      <a:r>
                        <a:rPr lang="en-IN" sz="1300" b="0" i="0" u="none" strike="noStrike" dirty="0">
                          <a:solidFill>
                            <a:srgbClr val="000000"/>
                          </a:solidFill>
                          <a:effectLst/>
                          <a:latin typeface="Cambria" panose="02040503050406030204" pitchFamily="18" charset="0"/>
                        </a:rPr>
                        <a:t>9.40%</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E7E7E7"/>
                    </a:solidFill>
                  </a:tcPr>
                </a:tc>
                <a:extLst>
                  <a:ext uri="{0D108BD9-81ED-4DB2-BD59-A6C34878D82A}">
                    <a16:rowId xmlns:a16="http://schemas.microsoft.com/office/drawing/2014/main" val="2313730071"/>
                  </a:ext>
                </a:extLst>
              </a:tr>
            </a:tbl>
          </a:graphicData>
        </a:graphic>
      </p:graphicFrame>
      <p:sp>
        <p:nvSpPr>
          <p:cNvPr id="20" name="TextBox 19">
            <a:extLst>
              <a:ext uri="{FF2B5EF4-FFF2-40B4-BE49-F238E27FC236}">
                <a16:creationId xmlns:a16="http://schemas.microsoft.com/office/drawing/2014/main" id="{44B89AB7-A366-0044-2AF4-D9351B9B1ECD}"/>
              </a:ext>
            </a:extLst>
          </p:cNvPr>
          <p:cNvSpPr txBox="1"/>
          <p:nvPr/>
        </p:nvSpPr>
        <p:spPr>
          <a:xfrm>
            <a:off x="8646407" y="6387512"/>
            <a:ext cx="3128984" cy="24622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000" b="0" i="1"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*performance as on Jul 31</a:t>
            </a:r>
            <a:r>
              <a:rPr kumimoji="0" lang="en-IN" sz="1000" b="0" i="1" u="none" strike="noStrike" kern="1200" cap="none" spc="0" normalizeH="0" baseline="30000" noProof="0" dirty="0">
                <a:ln>
                  <a:noFill/>
                </a:ln>
                <a:solidFill>
                  <a:prstClr val="black"/>
                </a:solidFill>
                <a:effectLst/>
                <a:uLnTx/>
                <a:uFillTx/>
                <a:latin typeface="Cambria" panose="02040503050406030204" pitchFamily="18" charset="0"/>
                <a:ea typeface="Cambria" panose="02040503050406030204" pitchFamily="18" charset="0"/>
                <a:cs typeface="+mn-cs"/>
              </a:rPr>
              <a:t>st</a:t>
            </a:r>
            <a:r>
              <a:rPr kumimoji="0" lang="en-IN" sz="1000" b="0" i="1"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 2026</a:t>
            </a:r>
          </a:p>
        </p:txBody>
      </p:sp>
      <p:pic>
        <p:nvPicPr>
          <p:cNvPr id="10" name="Picture 9" descr="A white text on a black background&#10;&#10;AI-generated content may be incorrect.">
            <a:extLst>
              <a:ext uri="{FF2B5EF4-FFF2-40B4-BE49-F238E27FC236}">
                <a16:creationId xmlns:a16="http://schemas.microsoft.com/office/drawing/2014/main" id="{CCE3FEC9-574B-E949-7D08-4F6D1D07F09D}"/>
              </a:ext>
            </a:extLst>
          </p:cNvPr>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10362466" y="234062"/>
            <a:ext cx="1559328" cy="340260"/>
          </a:xfrm>
          <a:prstGeom prst="rect">
            <a:avLst/>
          </a:prstGeom>
        </p:spPr>
      </p:pic>
      <p:graphicFrame>
        <p:nvGraphicFramePr>
          <p:cNvPr id="3" name="Chart 2">
            <a:extLst>
              <a:ext uri="{FF2B5EF4-FFF2-40B4-BE49-F238E27FC236}">
                <a16:creationId xmlns:a16="http://schemas.microsoft.com/office/drawing/2014/main" id="{BF3A5FC5-7FB3-EBB6-F790-867E01DE5E5F}"/>
              </a:ext>
            </a:extLst>
          </p:cNvPr>
          <p:cNvGraphicFramePr>
            <a:graphicFrameLocks/>
          </p:cNvGraphicFramePr>
          <p:nvPr>
            <p:extLst>
              <p:ext uri="{D42A27DB-BD31-4B8C-83A1-F6EECF244321}">
                <p14:modId xmlns:p14="http://schemas.microsoft.com/office/powerpoint/2010/main" val="2356155493"/>
              </p:ext>
            </p:extLst>
          </p:nvPr>
        </p:nvGraphicFramePr>
        <p:xfrm>
          <a:off x="4268787" y="1047930"/>
          <a:ext cx="4334752" cy="2189349"/>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9" name="Chart 8">
            <a:extLst>
              <a:ext uri="{FF2B5EF4-FFF2-40B4-BE49-F238E27FC236}">
                <a16:creationId xmlns:a16="http://schemas.microsoft.com/office/drawing/2014/main" id="{00000000-0008-0000-2000-000005000000}"/>
              </a:ext>
            </a:extLst>
          </p:cNvPr>
          <p:cNvGraphicFramePr>
            <a:graphicFrameLocks/>
          </p:cNvGraphicFramePr>
          <p:nvPr>
            <p:extLst>
              <p:ext uri="{D42A27DB-BD31-4B8C-83A1-F6EECF244321}">
                <p14:modId xmlns:p14="http://schemas.microsoft.com/office/powerpoint/2010/main" val="1822238545"/>
              </p:ext>
            </p:extLst>
          </p:nvPr>
        </p:nvGraphicFramePr>
        <p:xfrm>
          <a:off x="8768404" y="3234894"/>
          <a:ext cx="3258121" cy="1795108"/>
        </p:xfrm>
        <a:graphic>
          <a:graphicData uri="http://schemas.openxmlformats.org/drawingml/2006/chart">
            <c:chart xmlns:c="http://schemas.openxmlformats.org/drawingml/2006/chart" xmlns:r="http://schemas.openxmlformats.org/officeDocument/2006/relationships" r:id="rId5"/>
          </a:graphicData>
        </a:graphic>
      </p:graphicFrame>
    </p:spTree>
    <p:extLst>
      <p:ext uri="{BB962C8B-B14F-4D97-AF65-F5344CB8AC3E}">
        <p14:creationId xmlns:p14="http://schemas.microsoft.com/office/powerpoint/2010/main" val="473582557"/>
      </p:ext>
    </p:extLst>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3"/>
          <p:cNvSpPr/>
          <p:nvPr/>
        </p:nvSpPr>
        <p:spPr>
          <a:xfrm>
            <a:off x="0" y="0"/>
            <a:ext cx="12192000" cy="821635"/>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 name="Title 1">
            <a:extLst>
              <a:ext uri="{FF2B5EF4-FFF2-40B4-BE49-F238E27FC236}">
                <a16:creationId xmlns:a16="http://schemas.microsoft.com/office/drawing/2014/main" id="{D5D14BE9-64D4-42CE-969F-9590C16A2F5F}"/>
              </a:ext>
            </a:extLst>
          </p:cNvPr>
          <p:cNvSpPr txBox="1">
            <a:spLocks/>
          </p:cNvSpPr>
          <p:nvPr/>
        </p:nvSpPr>
        <p:spPr>
          <a:xfrm>
            <a:off x="165475" y="106018"/>
            <a:ext cx="11007609" cy="630899"/>
          </a:xfrm>
          <a:prstGeom prst="rect">
            <a:avLst/>
          </a:prstGeom>
        </p:spPr>
        <p:txBody>
          <a:bodyPr vert="horz" lIns="91440" tIns="45720" rIns="91440" bIns="45720" rtlCol="0" anchor="ctr">
            <a:noAutofit/>
          </a:bodyPr>
          <a:lstStyle>
            <a:lvl1pPr algn="ctr" defTabSz="914400" rtl="0" eaLnBrk="1" latinLnBrk="0" hangingPunct="1">
              <a:lnSpc>
                <a:spcPct val="90000"/>
              </a:lnSpc>
              <a:spcBef>
                <a:spcPct val="0"/>
              </a:spcBef>
              <a:buNone/>
              <a:defRPr sz="6000" kern="1200">
                <a:solidFill>
                  <a:schemeClr val="tx1"/>
                </a:solidFill>
                <a:latin typeface="+mj-lt"/>
                <a:ea typeface="+mj-ea"/>
                <a:cs typeface="+mj-cs"/>
              </a:defRPr>
            </a:lvl1pPr>
          </a:lstStyle>
          <a:p>
            <a:pPr marL="0" marR="0" lvl="0" indent="0" algn="l" defTabSz="914400" rtl="0" eaLnBrk="1" fontAlgn="auto" latinLnBrk="0" hangingPunct="1">
              <a:lnSpc>
                <a:spcPct val="90000"/>
              </a:lnSpc>
              <a:spcBef>
                <a:spcPct val="0"/>
              </a:spcBef>
              <a:spcAft>
                <a:spcPts val="0"/>
              </a:spcAft>
              <a:buClrTx/>
              <a:buSzTx/>
              <a:buFontTx/>
              <a:buNone/>
              <a:tabLst/>
              <a:defRPr/>
            </a:pPr>
            <a:r>
              <a:rPr kumimoji="0" lang="en-US" sz="2800" b="1" i="0" u="none" strike="noStrike" kern="1200" cap="none" spc="0" normalizeH="0" baseline="0" noProof="0">
                <a:ln>
                  <a:noFill/>
                </a:ln>
                <a:solidFill>
                  <a:prstClr val="white"/>
                </a:solidFill>
                <a:effectLst/>
                <a:uLnTx/>
                <a:uFillTx/>
                <a:latin typeface="Cambria" panose="02040503050406030204" pitchFamily="18" charset="0"/>
                <a:ea typeface="Cambria" panose="02040503050406030204" pitchFamily="18" charset="0"/>
                <a:cs typeface="+mj-cs"/>
              </a:rPr>
              <a:t>INDEX</a:t>
            </a:r>
            <a:endParaRPr kumimoji="0" lang="en-IN" sz="2800" b="1" i="0" u="none" strike="noStrike" kern="1200" cap="none" spc="0" normalizeH="0" baseline="0" noProof="0">
              <a:ln>
                <a:noFill/>
              </a:ln>
              <a:solidFill>
                <a:prstClr val="white"/>
              </a:solidFill>
              <a:effectLst/>
              <a:uLnTx/>
              <a:uFillTx/>
              <a:latin typeface="Cambria" panose="02040503050406030204" pitchFamily="18" charset="0"/>
              <a:ea typeface="Cambria" panose="02040503050406030204" pitchFamily="18" charset="0"/>
              <a:cs typeface="+mj-cs"/>
            </a:endParaRPr>
          </a:p>
        </p:txBody>
      </p:sp>
      <p:sp>
        <p:nvSpPr>
          <p:cNvPr id="18" name="Rectangle 17"/>
          <p:cNvSpPr/>
          <p:nvPr/>
        </p:nvSpPr>
        <p:spPr>
          <a:xfrm>
            <a:off x="0" y="808383"/>
            <a:ext cx="12192000" cy="45719"/>
          </a:xfrm>
          <a:prstGeom prst="rect">
            <a:avLst/>
          </a:prstGeom>
          <a:solidFill>
            <a:schemeClr val="bg1">
              <a:lumMod val="6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7" name="Rectangle 26"/>
          <p:cNvSpPr/>
          <p:nvPr/>
        </p:nvSpPr>
        <p:spPr>
          <a:xfrm>
            <a:off x="0" y="6627059"/>
            <a:ext cx="12192000" cy="235963"/>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8" name="Slide Number Placeholder 18"/>
          <p:cNvSpPr>
            <a:spLocks noGrp="1"/>
          </p:cNvSpPr>
          <p:nvPr>
            <p:ph type="sldNum" sz="quarter" idx="12"/>
          </p:nvPr>
        </p:nvSpPr>
        <p:spPr>
          <a:xfrm>
            <a:off x="9448800" y="6549225"/>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1E62F875-1F54-4527-993B-FB1D0CCB3E02}" type="slidenum">
              <a:rPr kumimoji="0" lang="en-IN" sz="1200" b="1" i="0" u="none" strike="noStrike" kern="1200" cap="none" spc="0" normalizeH="0" baseline="0" noProof="0" smtClean="0">
                <a:ln>
                  <a:noFill/>
                </a:ln>
                <a:solidFill>
                  <a:prstClr val="white"/>
                </a:solidFill>
                <a:effectLst/>
                <a:uLnTx/>
                <a:uFillTx/>
                <a:latin typeface="Cambria" panose="02040503050406030204" pitchFamily="18" charset="0"/>
                <a:ea typeface="Cambria" panose="02040503050406030204" pitchFamily="18" charset="0"/>
                <a:cs typeface="+mn-cs"/>
              </a:rPr>
              <a:pPr marL="0" marR="0" lvl="0" indent="0" algn="r" defTabSz="914400" rtl="0" eaLnBrk="1" fontAlgn="auto" latinLnBrk="0" hangingPunct="1">
                <a:lnSpc>
                  <a:spcPct val="100000"/>
                </a:lnSpc>
                <a:spcBef>
                  <a:spcPts val="0"/>
                </a:spcBef>
                <a:spcAft>
                  <a:spcPts val="0"/>
                </a:spcAft>
                <a:buClrTx/>
                <a:buSzTx/>
                <a:buFontTx/>
                <a:buNone/>
                <a:tabLst/>
                <a:defRPr/>
              </a:pPr>
              <a:t>4</a:t>
            </a:fld>
            <a:endParaRPr kumimoji="0" lang="en-IN" sz="1200" b="1" i="0" u="none" strike="noStrike" kern="1200" cap="none" spc="0" normalizeH="0" baseline="0" noProof="0">
              <a:ln>
                <a:noFill/>
              </a:ln>
              <a:solidFill>
                <a:prstClr val="white"/>
              </a:solidFill>
              <a:effectLst/>
              <a:uLnTx/>
              <a:uFillTx/>
              <a:latin typeface="Cambria" panose="02040503050406030204" pitchFamily="18" charset="0"/>
              <a:ea typeface="Cambria" panose="02040503050406030204" pitchFamily="18" charset="0"/>
              <a:cs typeface="+mn-cs"/>
            </a:endParaRPr>
          </a:p>
        </p:txBody>
      </p:sp>
      <p:graphicFrame>
        <p:nvGraphicFramePr>
          <p:cNvPr id="2" name="Table 1">
            <a:extLst>
              <a:ext uri="{FF2B5EF4-FFF2-40B4-BE49-F238E27FC236}">
                <a16:creationId xmlns:a16="http://schemas.microsoft.com/office/drawing/2014/main" id="{8236870C-94E5-7BD8-90B1-D8D61CEF0044}"/>
              </a:ext>
            </a:extLst>
          </p:cNvPr>
          <p:cNvGraphicFramePr>
            <a:graphicFrameLocks noGrp="1"/>
          </p:cNvGraphicFramePr>
          <p:nvPr>
            <p:extLst>
              <p:ext uri="{D42A27DB-BD31-4B8C-83A1-F6EECF244321}">
                <p14:modId xmlns:p14="http://schemas.microsoft.com/office/powerpoint/2010/main" val="2115289169"/>
              </p:ext>
            </p:extLst>
          </p:nvPr>
        </p:nvGraphicFramePr>
        <p:xfrm>
          <a:off x="96591" y="882027"/>
          <a:ext cx="11998818" cy="5615876"/>
        </p:xfrm>
        <a:graphic>
          <a:graphicData uri="http://schemas.openxmlformats.org/drawingml/2006/table">
            <a:tbl>
              <a:tblPr>
                <a:tableStyleId>{2D5ABB26-0587-4C30-8999-92F81FD0307C}</a:tableStyleId>
              </a:tblPr>
              <a:tblGrid>
                <a:gridCol w="9994783">
                  <a:extLst>
                    <a:ext uri="{9D8B030D-6E8A-4147-A177-3AD203B41FA5}">
                      <a16:colId xmlns:a16="http://schemas.microsoft.com/office/drawing/2014/main" val="2690637575"/>
                    </a:ext>
                  </a:extLst>
                </a:gridCol>
                <a:gridCol w="2004035">
                  <a:extLst>
                    <a:ext uri="{9D8B030D-6E8A-4147-A177-3AD203B41FA5}">
                      <a16:colId xmlns:a16="http://schemas.microsoft.com/office/drawing/2014/main" val="2666551498"/>
                    </a:ext>
                  </a:extLst>
                </a:gridCol>
              </a:tblGrid>
              <a:tr h="207746">
                <a:tc>
                  <a:txBody>
                    <a:bodyPr/>
                    <a:lstStyle/>
                    <a:p>
                      <a:pPr algn="ctr" fontAlgn="b"/>
                      <a:r>
                        <a:rPr lang="en-IN" sz="1300" b="1" u="none" strike="noStrike" dirty="0">
                          <a:solidFill>
                            <a:schemeClr val="bg1"/>
                          </a:solidFill>
                          <a:effectLst/>
                          <a:latin typeface="Cambria" panose="02040503050406030204" pitchFamily="18" charset="0"/>
                          <a:ea typeface="Cambria" panose="02040503050406030204" pitchFamily="18" charset="0"/>
                        </a:rPr>
                        <a:t>Table of Content</a:t>
                      </a:r>
                    </a:p>
                  </a:txBody>
                  <a:tcPr marL="2388" marR="2388" marT="2388" marB="0" anchor="ctr">
                    <a:lnR w="12700" cap="flat" cmpd="sng" algn="ctr">
                      <a:solidFill>
                        <a:schemeClr val="bg1"/>
                      </a:solidFill>
                      <a:prstDash val="solid"/>
                      <a:round/>
                      <a:headEnd type="none" w="med" len="med"/>
                      <a:tailEnd type="none" w="med" len="med"/>
                    </a:lnR>
                    <a:lnB w="12700" cap="flat" cmpd="sng" algn="ctr">
                      <a:solidFill>
                        <a:schemeClr val="bg1"/>
                      </a:solidFill>
                      <a:prstDash val="solid"/>
                      <a:round/>
                      <a:headEnd type="none" w="med" len="med"/>
                      <a:tailEnd type="none" w="med" len="med"/>
                    </a:lnB>
                    <a:solidFill>
                      <a:schemeClr val="tx1"/>
                    </a:solidFill>
                  </a:tcPr>
                </a:tc>
                <a:tc>
                  <a:txBody>
                    <a:bodyPr/>
                    <a:lstStyle/>
                    <a:p>
                      <a:pPr algn="ctr" fontAlgn="b"/>
                      <a:r>
                        <a:rPr lang="en-IN" sz="1300" b="1" u="none" strike="noStrike">
                          <a:solidFill>
                            <a:schemeClr val="bg1"/>
                          </a:solidFill>
                          <a:effectLst/>
                          <a:latin typeface="Cambria" panose="02040503050406030204" pitchFamily="18" charset="0"/>
                          <a:ea typeface="Cambria" panose="02040503050406030204" pitchFamily="18" charset="0"/>
                        </a:rPr>
                        <a:t>Page No.</a:t>
                      </a:r>
                      <a:endParaRPr lang="en-IN" sz="1300" b="1" i="0" u="none" strike="noStrike">
                        <a:solidFill>
                          <a:schemeClr val="bg1"/>
                        </a:solidFill>
                        <a:effectLst/>
                        <a:latin typeface="Cambria" panose="02040503050406030204" pitchFamily="18" charset="0"/>
                        <a:ea typeface="Cambria" panose="02040503050406030204" pitchFamily="18" charset="0"/>
                      </a:endParaRPr>
                    </a:p>
                  </a:txBody>
                  <a:tcPr marL="2388" marR="2388" marT="2388" marB="0" anchor="ctr">
                    <a:lnL w="12700" cap="flat" cmpd="sng" algn="ctr">
                      <a:solidFill>
                        <a:schemeClr val="bg1"/>
                      </a:solidFill>
                      <a:prstDash val="solid"/>
                      <a:round/>
                      <a:headEnd type="none" w="med" len="med"/>
                      <a:tailEnd type="none" w="med" len="med"/>
                    </a:lnL>
                    <a:lnB w="12700" cap="flat" cmpd="sng" algn="ctr">
                      <a:solidFill>
                        <a:schemeClr val="bg1"/>
                      </a:solidFill>
                      <a:prstDash val="solid"/>
                      <a:round/>
                      <a:headEnd type="none" w="med" len="med"/>
                      <a:tailEnd type="none" w="med" len="med"/>
                    </a:lnB>
                    <a:solidFill>
                      <a:schemeClr val="tx1"/>
                    </a:solidFill>
                  </a:tcPr>
                </a:tc>
                <a:extLst>
                  <a:ext uri="{0D108BD9-81ED-4DB2-BD59-A6C34878D82A}">
                    <a16:rowId xmlns:a16="http://schemas.microsoft.com/office/drawing/2014/main" val="2072494312"/>
                  </a:ext>
                </a:extLst>
              </a:tr>
              <a:tr h="180271">
                <a:tc>
                  <a:txBody>
                    <a:bodyPr/>
                    <a:lstStyle/>
                    <a:p>
                      <a:pPr marL="285750" indent="-285750" algn="l" defTabSz="914400" rtl="0" eaLnBrk="1" fontAlgn="b" latinLnBrk="0" hangingPunct="1">
                        <a:buFont typeface="Wingdings" panose="05000000000000000000" pitchFamily="2" charset="2"/>
                        <a:buChar char="Ø"/>
                      </a:pPr>
                      <a:r>
                        <a:rPr lang="en-US" sz="1100" b="0" i="0" u="none" strike="noStrike" kern="1200" dirty="0">
                          <a:solidFill>
                            <a:srgbClr val="0070C0"/>
                          </a:solidFill>
                          <a:effectLst/>
                          <a:latin typeface="Cambria" panose="02040503050406030204" pitchFamily="18" charset="0"/>
                          <a:ea typeface="Cambria" panose="02040503050406030204" pitchFamily="18" charset="0"/>
                          <a:cs typeface="+mn-cs"/>
                          <a:hlinkClick r:id="rId2" action="ppaction://hlinksldjump">
                            <a:extLst>
                              <a:ext uri="{A12FA001-AC4F-418D-AE19-62706E023703}">
                                <ahyp:hlinkClr xmlns:ahyp="http://schemas.microsoft.com/office/drawing/2018/hyperlinkcolor" val="tx"/>
                              </a:ext>
                            </a:extLst>
                          </a:hlinkClick>
                        </a:rPr>
                        <a:t>Mosaic </a:t>
                      </a:r>
                      <a:r>
                        <a:rPr lang="en-US" sz="1100" b="0" i="0" u="none" strike="noStrike" kern="1200" dirty="0" err="1">
                          <a:solidFill>
                            <a:srgbClr val="0070C0"/>
                          </a:solidFill>
                          <a:effectLst/>
                          <a:latin typeface="Cambria" panose="02040503050406030204" pitchFamily="18" charset="0"/>
                          <a:ea typeface="Cambria" panose="02040503050406030204" pitchFamily="18" charset="0"/>
                          <a:cs typeface="+mn-cs"/>
                          <a:hlinkClick r:id="rId2" action="ppaction://hlinksldjump">
                            <a:extLst>
                              <a:ext uri="{A12FA001-AC4F-418D-AE19-62706E023703}">
                                <ahyp:hlinkClr xmlns:ahyp="http://schemas.microsoft.com/office/drawing/2018/hyperlinkcolor" val="tx"/>
                              </a:ext>
                            </a:extLst>
                          </a:hlinkClick>
                        </a:rPr>
                        <a:t>Multiyield</a:t>
                      </a:r>
                      <a:r>
                        <a:rPr lang="en-US" sz="1100" b="0" i="0" u="none" strike="noStrike" kern="1200" dirty="0">
                          <a:solidFill>
                            <a:srgbClr val="0070C0"/>
                          </a:solidFill>
                          <a:effectLst/>
                          <a:latin typeface="Cambria" panose="02040503050406030204" pitchFamily="18" charset="0"/>
                          <a:ea typeface="Cambria" panose="02040503050406030204" pitchFamily="18" charset="0"/>
                          <a:cs typeface="+mn-cs"/>
                          <a:hlinkClick r:id="rId2" action="ppaction://hlinksldjump">
                            <a:extLst>
                              <a:ext uri="{A12FA001-AC4F-418D-AE19-62706E023703}">
                                <ahyp:hlinkClr xmlns:ahyp="http://schemas.microsoft.com/office/drawing/2018/hyperlinkcolor" val="tx"/>
                              </a:ext>
                            </a:extLst>
                          </a:hlinkClick>
                        </a:rPr>
                        <a:t> Fund</a:t>
                      </a:r>
                      <a:endParaRPr lang="en-US" sz="1100" b="0" i="0" u="none" strike="noStrike" kern="1200" dirty="0">
                        <a:solidFill>
                          <a:srgbClr val="0070C0"/>
                        </a:solidFill>
                        <a:effectLst/>
                        <a:latin typeface="Cambria" panose="02040503050406030204" pitchFamily="18" charset="0"/>
                        <a:ea typeface="Cambria" panose="02040503050406030204" pitchFamily="18" charset="0"/>
                        <a:cs typeface="+mn-cs"/>
                      </a:endParaRPr>
                    </a:p>
                  </a:txBody>
                  <a:tcPr marL="360000" marR="6350" marT="6350" marB="0" anchor="ctr">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85000"/>
                      </a:schemeClr>
                    </a:solidFill>
                  </a:tcPr>
                </a:tc>
                <a:tc>
                  <a:txBody>
                    <a:bodyPr/>
                    <a:lstStyle/>
                    <a:p>
                      <a:pPr algn="ctr" fontAlgn="b"/>
                      <a:r>
                        <a:rPr lang="en-IN" sz="1100" b="0" i="0" u="none" strike="noStrike" dirty="0">
                          <a:solidFill>
                            <a:srgbClr val="000000"/>
                          </a:solidFill>
                          <a:effectLst/>
                          <a:latin typeface="Cambria" panose="02040503050406030204" pitchFamily="18" charset="0"/>
                          <a:ea typeface="Cambria" panose="02040503050406030204" pitchFamily="18" charset="0"/>
                        </a:rPr>
                        <a:t>81</a:t>
                      </a:r>
                    </a:p>
                  </a:txBody>
                  <a:tcPr marL="6350" marR="6350" marT="6350" marB="0" anchor="ctr">
                    <a:lnL w="12700" cap="flat" cmpd="sng" algn="ctr">
                      <a:solidFill>
                        <a:schemeClr val="bg1"/>
                      </a:solidFill>
                      <a:prstDash val="solid"/>
                      <a:round/>
                      <a:headEnd type="none" w="med" len="med"/>
                      <a:tailEnd type="none" w="med" len="med"/>
                    </a:lnL>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996544323"/>
                  </a:ext>
                </a:extLst>
              </a:tr>
              <a:tr h="180271">
                <a:tc>
                  <a:txBody>
                    <a:bodyPr/>
                    <a:lstStyle/>
                    <a:p>
                      <a:pPr marL="285750" indent="-285750" algn="l" fontAlgn="b">
                        <a:buFont typeface="Wingdings" panose="05000000000000000000" pitchFamily="2" charset="2"/>
                        <a:buChar char="Ø"/>
                      </a:pPr>
                      <a:r>
                        <a:rPr lang="en-US" sz="1100" b="0" i="0" u="none" strike="noStrike" dirty="0">
                          <a:solidFill>
                            <a:srgbClr val="0070C0"/>
                          </a:solidFill>
                          <a:effectLst/>
                          <a:latin typeface="Cambria" panose="02040503050406030204" pitchFamily="18" charset="0"/>
                          <a:ea typeface="Cambria" panose="02040503050406030204" pitchFamily="18" charset="0"/>
                          <a:hlinkClick r:id="rId3" action="ppaction://hlinksldjump"/>
                        </a:rPr>
                        <a:t>UTI Structured Debt Opportunities Fund IV</a:t>
                      </a:r>
                      <a:endParaRPr lang="en-US" sz="1100" b="0" i="0" u="none" strike="noStrike" dirty="0">
                        <a:solidFill>
                          <a:srgbClr val="0070C0"/>
                        </a:solidFill>
                        <a:effectLst/>
                        <a:latin typeface="Cambria" panose="02040503050406030204" pitchFamily="18" charset="0"/>
                        <a:ea typeface="Cambria" panose="02040503050406030204" pitchFamily="18" charset="0"/>
                      </a:endParaRPr>
                    </a:p>
                  </a:txBody>
                  <a:tcPr marL="360000" marR="6350" marT="6350" marB="0" anchor="ctr">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tc>
                  <a:txBody>
                    <a:bodyPr/>
                    <a:lstStyle/>
                    <a:p>
                      <a:pPr algn="ctr" fontAlgn="b"/>
                      <a:r>
                        <a:rPr lang="en-IN" sz="1100" b="0" i="0" u="none" strike="noStrike" dirty="0">
                          <a:solidFill>
                            <a:srgbClr val="000000"/>
                          </a:solidFill>
                          <a:effectLst/>
                          <a:latin typeface="Cambria" panose="02040503050406030204" pitchFamily="18" charset="0"/>
                          <a:ea typeface="Cambria" panose="02040503050406030204" pitchFamily="18" charset="0"/>
                        </a:rPr>
                        <a:t>82</a:t>
                      </a:r>
                    </a:p>
                  </a:txBody>
                  <a:tcPr marL="6350" marR="6350" marT="6350" marB="0" anchor="ctr">
                    <a:lnL w="12700" cap="flat" cmpd="sng" algn="ctr">
                      <a:solidFill>
                        <a:schemeClr val="bg1"/>
                      </a:solidFill>
                      <a:prstDash val="solid"/>
                      <a:round/>
                      <a:headEnd type="none" w="med" len="med"/>
                      <a:tailEnd type="none" w="med" len="med"/>
                    </a:lnL>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extLst>
                  <a:ext uri="{0D108BD9-81ED-4DB2-BD59-A6C34878D82A}">
                    <a16:rowId xmlns:a16="http://schemas.microsoft.com/office/drawing/2014/main" val="1485567353"/>
                  </a:ext>
                </a:extLst>
              </a:tr>
              <a:tr h="180271">
                <a:tc>
                  <a:txBody>
                    <a:bodyPr/>
                    <a:lstStyle/>
                    <a:p>
                      <a:pPr marL="285750" indent="-285750" algn="l" fontAlgn="b">
                        <a:buFont typeface="Wingdings" panose="05000000000000000000" pitchFamily="2" charset="2"/>
                        <a:buChar char="Ø"/>
                      </a:pPr>
                      <a:r>
                        <a:rPr lang="en-US" sz="1100" b="0" i="0" u="none" strike="noStrike" dirty="0">
                          <a:solidFill>
                            <a:srgbClr val="0070C0"/>
                          </a:solidFill>
                          <a:effectLst/>
                          <a:latin typeface="Cambria" panose="02040503050406030204" pitchFamily="18" charset="0"/>
                          <a:ea typeface="Cambria" panose="02040503050406030204" pitchFamily="18" charset="0"/>
                          <a:hlinkClick r:id="rId4" action="ppaction://hlinksldjump"/>
                        </a:rPr>
                        <a:t>Neo Infra Income Opportunities Fund II</a:t>
                      </a:r>
                      <a:endParaRPr lang="en-US" sz="1100" b="0" i="0" u="none" strike="noStrike" dirty="0">
                        <a:solidFill>
                          <a:srgbClr val="0070C0"/>
                        </a:solidFill>
                        <a:effectLst/>
                        <a:latin typeface="Cambria" panose="02040503050406030204" pitchFamily="18" charset="0"/>
                        <a:ea typeface="Cambria" panose="02040503050406030204" pitchFamily="18" charset="0"/>
                      </a:endParaRPr>
                    </a:p>
                  </a:txBody>
                  <a:tcPr marL="360000" marR="6350" marT="6350" marB="0" anchor="ctr">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85000"/>
                      </a:schemeClr>
                    </a:solidFill>
                  </a:tcPr>
                </a:tc>
                <a:tc>
                  <a:txBody>
                    <a:bodyPr/>
                    <a:lstStyle/>
                    <a:p>
                      <a:pPr algn="ctr" fontAlgn="b"/>
                      <a:r>
                        <a:rPr lang="en-US" sz="1100" b="0" i="0" u="none" strike="noStrike" dirty="0">
                          <a:solidFill>
                            <a:srgbClr val="000000"/>
                          </a:solidFill>
                          <a:effectLst/>
                          <a:latin typeface="Cambria" panose="02040503050406030204" pitchFamily="18" charset="0"/>
                          <a:ea typeface="Cambria" panose="02040503050406030204" pitchFamily="18" charset="0"/>
                        </a:rPr>
                        <a:t>83</a:t>
                      </a:r>
                      <a:endParaRPr lang="en-IN" sz="1100" b="0" i="0" u="none" strike="noStrike" dirty="0">
                        <a:solidFill>
                          <a:srgbClr val="000000"/>
                        </a:solidFill>
                        <a:effectLst/>
                        <a:latin typeface="Cambria" panose="02040503050406030204" pitchFamily="18" charset="0"/>
                        <a:ea typeface="Cambria" panose="02040503050406030204" pitchFamily="18" charset="0"/>
                      </a:endParaRPr>
                    </a:p>
                  </a:txBody>
                  <a:tcPr marL="6350" marR="6350" marT="6350" marB="0" anchor="ctr">
                    <a:lnL w="12700" cap="flat" cmpd="sng" algn="ctr">
                      <a:solidFill>
                        <a:schemeClr val="bg1"/>
                      </a:solidFill>
                      <a:prstDash val="solid"/>
                      <a:round/>
                      <a:headEnd type="none" w="med" len="med"/>
                      <a:tailEnd type="none" w="med" len="med"/>
                    </a:lnL>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2391418938"/>
                  </a:ext>
                </a:extLst>
              </a:tr>
              <a:tr h="180271">
                <a:tc>
                  <a:txBody>
                    <a:bodyPr/>
                    <a:lstStyle/>
                    <a:p>
                      <a:pPr marL="285750" indent="-285750" algn="l" fontAlgn="b">
                        <a:buFont typeface="Wingdings" panose="05000000000000000000" pitchFamily="2" charset="2"/>
                        <a:buChar char="Ø"/>
                      </a:pPr>
                      <a:r>
                        <a:rPr lang="en-US" sz="1100" b="0" i="0" u="sng" strike="noStrike" dirty="0">
                          <a:solidFill>
                            <a:srgbClr val="0070C0"/>
                          </a:solidFill>
                          <a:effectLst/>
                          <a:latin typeface="Cambria" panose="02040503050406030204" pitchFamily="18" charset="0"/>
                          <a:ea typeface="Cambria" panose="02040503050406030204" pitchFamily="18" charset="0"/>
                          <a:hlinkClick r:id="rId5" action="ppaction://hlinksldjump"/>
                        </a:rPr>
                        <a:t>InCred Credit Opportunities Fund III</a:t>
                      </a:r>
                      <a:endParaRPr lang="en-US" sz="1100" b="0" i="0" u="sng" strike="noStrike" dirty="0">
                        <a:solidFill>
                          <a:srgbClr val="0070C0"/>
                        </a:solidFill>
                        <a:effectLst/>
                        <a:latin typeface="Cambria" panose="02040503050406030204" pitchFamily="18" charset="0"/>
                        <a:ea typeface="Cambria" panose="02040503050406030204" pitchFamily="18" charset="0"/>
                      </a:endParaRPr>
                    </a:p>
                  </a:txBody>
                  <a:tcPr marL="360000" marR="6350" marT="6350" marB="0" anchor="ctr">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solidFill>
                  </a:tcPr>
                </a:tc>
                <a:tc>
                  <a:txBody>
                    <a:bodyPr/>
                    <a:lstStyle/>
                    <a:p>
                      <a:pPr algn="ctr" fontAlgn="b"/>
                      <a:r>
                        <a:rPr lang="en-US" sz="1100" b="0" i="0" u="none" strike="noStrike" dirty="0">
                          <a:solidFill>
                            <a:srgbClr val="000000"/>
                          </a:solidFill>
                          <a:effectLst/>
                          <a:latin typeface="Cambria" panose="02040503050406030204" pitchFamily="18" charset="0"/>
                          <a:ea typeface="Cambria" panose="02040503050406030204" pitchFamily="18" charset="0"/>
                        </a:rPr>
                        <a:t>84</a:t>
                      </a:r>
                      <a:endParaRPr lang="en-IN" sz="1100" b="0" i="0" u="none" strike="noStrike" dirty="0">
                        <a:solidFill>
                          <a:srgbClr val="000000"/>
                        </a:solidFill>
                        <a:effectLst/>
                        <a:latin typeface="Cambria" panose="02040503050406030204" pitchFamily="18" charset="0"/>
                        <a:ea typeface="Cambria" panose="02040503050406030204" pitchFamily="18" charset="0"/>
                      </a:endParaRPr>
                    </a:p>
                  </a:txBody>
                  <a:tcPr marL="6350" marR="6350" marT="6350" marB="0" anchor="ctr">
                    <a:lnL w="12700" cap="flat" cmpd="sng" algn="ctr">
                      <a:solidFill>
                        <a:schemeClr val="bg1"/>
                      </a:solidFill>
                      <a:prstDash val="solid"/>
                      <a:round/>
                      <a:headEnd type="none" w="med" len="med"/>
                      <a:tailEnd type="none" w="med" len="med"/>
                    </a:lnL>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solidFill>
                  </a:tcPr>
                </a:tc>
                <a:extLst>
                  <a:ext uri="{0D108BD9-81ED-4DB2-BD59-A6C34878D82A}">
                    <a16:rowId xmlns:a16="http://schemas.microsoft.com/office/drawing/2014/main" val="1881160043"/>
                  </a:ext>
                </a:extLst>
              </a:tr>
              <a:tr h="180271">
                <a:tc>
                  <a:txBody>
                    <a:bodyPr/>
                    <a:lstStyle/>
                    <a:p>
                      <a:pPr algn="l" fontAlgn="b"/>
                      <a:r>
                        <a:rPr lang="en-IN" sz="1100" b="0" i="0" u="none" strike="noStrike" dirty="0">
                          <a:solidFill>
                            <a:srgbClr val="0070C0"/>
                          </a:solidFill>
                          <a:effectLst/>
                          <a:latin typeface="Cambria" panose="02040503050406030204" pitchFamily="18" charset="0"/>
                          <a:hlinkClick r:id="rId6" action="ppaction://hlinksldjump">
                            <a:extLst>
                              <a:ext uri="{A12FA001-AC4F-418D-AE19-62706E023703}">
                                <ahyp:hlinkClr xmlns:ahyp="http://schemas.microsoft.com/office/drawing/2018/hyperlinkcolor" val="tx"/>
                              </a:ext>
                            </a:extLst>
                          </a:hlinkClick>
                        </a:rPr>
                        <a:t>Corporate Fixed Deposits </a:t>
                      </a:r>
                      <a:endParaRPr lang="en-IN" sz="1100" b="0" i="0" u="none" strike="noStrike" dirty="0">
                        <a:solidFill>
                          <a:srgbClr val="0070C0"/>
                        </a:solidFill>
                        <a:effectLst/>
                        <a:latin typeface="Cambria" panose="02040503050406030204" pitchFamily="18" charset="0"/>
                      </a:endParaRPr>
                    </a:p>
                  </a:txBody>
                  <a:tcPr marL="216000" marR="6350" marT="6350" marB="0" anchor="ctr">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D9D9D9"/>
                    </a:solidFill>
                  </a:tcPr>
                </a:tc>
                <a:tc>
                  <a:txBody>
                    <a:bodyPr/>
                    <a:lstStyle/>
                    <a:p>
                      <a:pPr algn="ctr" fontAlgn="b"/>
                      <a:r>
                        <a:rPr lang="en-US" sz="1100" b="0" i="0" u="none" strike="noStrike" dirty="0">
                          <a:solidFill>
                            <a:srgbClr val="000000"/>
                          </a:solidFill>
                          <a:effectLst/>
                          <a:latin typeface="Cambria" panose="02040503050406030204" pitchFamily="18" charset="0"/>
                          <a:ea typeface="Cambria" panose="02040503050406030204" pitchFamily="18" charset="0"/>
                        </a:rPr>
                        <a:t>85-86</a:t>
                      </a:r>
                      <a:endParaRPr lang="en-IN" sz="1100" b="0" i="0" u="none" strike="noStrike" dirty="0">
                        <a:solidFill>
                          <a:srgbClr val="000000"/>
                        </a:solidFill>
                        <a:effectLst/>
                        <a:latin typeface="Cambria" panose="02040503050406030204" pitchFamily="18" charset="0"/>
                        <a:ea typeface="Cambria" panose="02040503050406030204" pitchFamily="18" charset="0"/>
                      </a:endParaRPr>
                    </a:p>
                  </a:txBody>
                  <a:tcPr marL="6350" marR="6350" marT="6350" marB="0" anchor="ctr">
                    <a:lnL w="12700" cap="flat" cmpd="sng" algn="ctr">
                      <a:solidFill>
                        <a:schemeClr val="bg1"/>
                      </a:solidFill>
                      <a:prstDash val="solid"/>
                      <a:round/>
                      <a:headEnd type="none" w="med" len="med"/>
                      <a:tailEnd type="none" w="med" len="med"/>
                    </a:lnL>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D9D9D9"/>
                    </a:solidFill>
                  </a:tcPr>
                </a:tc>
                <a:extLst>
                  <a:ext uri="{0D108BD9-81ED-4DB2-BD59-A6C34878D82A}">
                    <a16:rowId xmlns:a16="http://schemas.microsoft.com/office/drawing/2014/main" val="1909838420"/>
                  </a:ext>
                </a:extLst>
              </a:tr>
              <a:tr h="180271">
                <a:tc>
                  <a:txBody>
                    <a:bodyPr/>
                    <a:lstStyle/>
                    <a:p>
                      <a:pPr marL="0" algn="l" defTabSz="914400" rtl="0" eaLnBrk="1" fontAlgn="b" latinLnBrk="0" hangingPunct="1"/>
                      <a:r>
                        <a:rPr lang="en-US" sz="1100" b="0" i="0" u="none" strike="noStrike" kern="1200" dirty="0">
                          <a:solidFill>
                            <a:srgbClr val="0070C0"/>
                          </a:solidFill>
                          <a:effectLst/>
                          <a:latin typeface="Cambria" panose="02040503050406030204" pitchFamily="18" charset="0"/>
                          <a:ea typeface="+mn-ea"/>
                          <a:cs typeface="+mn-cs"/>
                          <a:hlinkClick r:id="rId7" action="ppaction://hlinksldjump"/>
                        </a:rPr>
                        <a:t>Bank Fixed Deposit</a:t>
                      </a:r>
                      <a:endParaRPr lang="en-IN" sz="1100" b="0" i="0" u="none" strike="noStrike" kern="1200" dirty="0">
                        <a:solidFill>
                          <a:srgbClr val="0070C0"/>
                        </a:solidFill>
                        <a:effectLst/>
                        <a:latin typeface="Cambria" panose="02040503050406030204" pitchFamily="18" charset="0"/>
                        <a:ea typeface="+mn-ea"/>
                        <a:cs typeface="+mn-cs"/>
                      </a:endParaRPr>
                    </a:p>
                  </a:txBody>
                  <a:tcPr marL="216000" marR="6350" marT="6350" marB="0" anchor="ctr">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solidFill>
                  </a:tcPr>
                </a:tc>
                <a:tc>
                  <a:txBody>
                    <a:bodyPr/>
                    <a:lstStyle/>
                    <a:p>
                      <a:pPr algn="ctr" fontAlgn="b"/>
                      <a:r>
                        <a:rPr lang="en-US" sz="1100" b="0" i="0" u="none" strike="noStrike" dirty="0">
                          <a:solidFill>
                            <a:srgbClr val="000000"/>
                          </a:solidFill>
                          <a:effectLst/>
                          <a:latin typeface="Cambria" panose="02040503050406030204" pitchFamily="18" charset="0"/>
                          <a:ea typeface="Cambria" panose="02040503050406030204" pitchFamily="18" charset="0"/>
                        </a:rPr>
                        <a:t>87</a:t>
                      </a:r>
                      <a:endParaRPr lang="en-IN" sz="1100" b="0" i="0" u="none" strike="noStrike" dirty="0">
                        <a:solidFill>
                          <a:srgbClr val="000000"/>
                        </a:solidFill>
                        <a:effectLst/>
                        <a:latin typeface="Cambria" panose="02040503050406030204" pitchFamily="18" charset="0"/>
                        <a:ea typeface="Cambria" panose="02040503050406030204" pitchFamily="18" charset="0"/>
                      </a:endParaRPr>
                    </a:p>
                  </a:txBody>
                  <a:tcPr marL="2388" marR="2388" marT="2388" marB="0" anchor="ctr">
                    <a:lnL w="12700" cap="flat" cmpd="sng" algn="ctr">
                      <a:solidFill>
                        <a:schemeClr val="bg1"/>
                      </a:solidFill>
                      <a:prstDash val="solid"/>
                      <a:round/>
                      <a:headEnd type="none" w="med" len="med"/>
                      <a:tailEnd type="none" w="med" len="med"/>
                    </a:lnL>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solidFill>
                  </a:tcPr>
                </a:tc>
                <a:extLst>
                  <a:ext uri="{0D108BD9-81ED-4DB2-BD59-A6C34878D82A}">
                    <a16:rowId xmlns:a16="http://schemas.microsoft.com/office/drawing/2014/main" val="1852724793"/>
                  </a:ext>
                </a:extLst>
              </a:tr>
              <a:tr h="180271">
                <a:tc>
                  <a:txBody>
                    <a:bodyPr/>
                    <a:lstStyle/>
                    <a:p>
                      <a:pPr algn="l" fontAlgn="b"/>
                      <a:r>
                        <a:rPr lang="en-IN" sz="1100" b="0" i="0" u="none" strike="noStrike" dirty="0">
                          <a:solidFill>
                            <a:schemeClr val="tx1"/>
                          </a:solidFill>
                          <a:effectLst/>
                          <a:latin typeface="Cambria" panose="02040503050406030204" pitchFamily="18" charset="0"/>
                          <a:ea typeface="Cambria" panose="02040503050406030204" pitchFamily="18" charset="0"/>
                        </a:rPr>
                        <a:t>Hybrid Products &amp; Performances</a:t>
                      </a:r>
                    </a:p>
                  </a:txBody>
                  <a:tcPr marL="72000" marR="6350" marT="6350" marB="0" anchor="ctr">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D9D9D9"/>
                    </a:solidFill>
                  </a:tcPr>
                </a:tc>
                <a:tc>
                  <a:txBody>
                    <a:bodyPr/>
                    <a:lstStyle/>
                    <a:p>
                      <a:pPr algn="ctr" fontAlgn="b"/>
                      <a:endParaRPr lang="en-IN" sz="1100" b="0" i="0" u="none" strike="noStrike" dirty="0">
                        <a:solidFill>
                          <a:srgbClr val="000000"/>
                        </a:solidFill>
                        <a:effectLst/>
                        <a:latin typeface="Cambria" panose="02040503050406030204" pitchFamily="18" charset="0"/>
                        <a:ea typeface="Cambria" panose="02040503050406030204" pitchFamily="18" charset="0"/>
                      </a:endParaRPr>
                    </a:p>
                  </a:txBody>
                  <a:tcPr marL="2388" marR="2388" marT="2388" marB="0" anchor="ctr">
                    <a:lnL w="12700" cap="flat" cmpd="sng" algn="ctr">
                      <a:solidFill>
                        <a:schemeClr val="bg1"/>
                      </a:solidFill>
                      <a:prstDash val="solid"/>
                      <a:round/>
                      <a:headEnd type="none" w="med" len="med"/>
                      <a:tailEnd type="none" w="med" len="med"/>
                    </a:lnL>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D9D9D9"/>
                    </a:solidFill>
                  </a:tcPr>
                </a:tc>
                <a:extLst>
                  <a:ext uri="{0D108BD9-81ED-4DB2-BD59-A6C34878D82A}">
                    <a16:rowId xmlns:a16="http://schemas.microsoft.com/office/drawing/2014/main" val="3429822435"/>
                  </a:ext>
                </a:extLst>
              </a:tr>
              <a:tr h="180271">
                <a:tc>
                  <a:txBody>
                    <a:bodyPr/>
                    <a:lstStyle/>
                    <a:p>
                      <a:pPr algn="l" fontAlgn="b"/>
                      <a:r>
                        <a:rPr lang="en-IN" sz="1100" b="0" i="0" u="none" strike="noStrike" dirty="0">
                          <a:solidFill>
                            <a:srgbClr val="0070C0"/>
                          </a:solidFill>
                          <a:effectLst/>
                          <a:latin typeface="Cambria" panose="02040503050406030204" pitchFamily="18" charset="0"/>
                          <a:hlinkClick r:id="rId8" action="ppaction://hlinksldjump">
                            <a:extLst>
                              <a:ext uri="{A12FA001-AC4F-418D-AE19-62706E023703}">
                                <ahyp:hlinkClr xmlns:ahyp="http://schemas.microsoft.com/office/drawing/2018/hyperlinkcolor" val="tx"/>
                              </a:ext>
                            </a:extLst>
                          </a:hlinkClick>
                        </a:rPr>
                        <a:t>Mutual Funds Performance Summary- Hybrid</a:t>
                      </a:r>
                      <a:endParaRPr lang="en-IN" sz="1100" b="0" i="0" u="none" strike="noStrike" dirty="0">
                        <a:solidFill>
                          <a:srgbClr val="0070C0"/>
                        </a:solidFill>
                        <a:effectLst/>
                        <a:latin typeface="Cambria" panose="02040503050406030204" pitchFamily="18" charset="0"/>
                      </a:endParaRPr>
                    </a:p>
                  </a:txBody>
                  <a:tcPr marL="216000" marR="6350" marT="6350" marB="0" anchor="ctr">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solidFill>
                  </a:tcPr>
                </a:tc>
                <a:tc>
                  <a:txBody>
                    <a:bodyPr/>
                    <a:lstStyle/>
                    <a:p>
                      <a:pPr algn="ctr" fontAlgn="b"/>
                      <a:r>
                        <a:rPr lang="en-IN" sz="1100" b="0" i="0" u="none" strike="noStrike" dirty="0">
                          <a:solidFill>
                            <a:srgbClr val="000000"/>
                          </a:solidFill>
                          <a:effectLst/>
                          <a:latin typeface="Cambria" panose="02040503050406030204" pitchFamily="18" charset="0"/>
                          <a:ea typeface="Cambria" panose="02040503050406030204" pitchFamily="18" charset="0"/>
                        </a:rPr>
                        <a:t>89-91</a:t>
                      </a:r>
                    </a:p>
                  </a:txBody>
                  <a:tcPr marL="6350" marR="6350" marT="6350" marB="0" anchor="ctr">
                    <a:lnL w="12700" cap="flat" cmpd="sng" algn="ctr">
                      <a:solidFill>
                        <a:schemeClr val="bg1"/>
                      </a:solidFill>
                      <a:prstDash val="solid"/>
                      <a:round/>
                      <a:headEnd type="none" w="med" len="med"/>
                      <a:tailEnd type="none" w="med" len="med"/>
                    </a:lnL>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solidFill>
                  </a:tcPr>
                </a:tc>
                <a:extLst>
                  <a:ext uri="{0D108BD9-81ED-4DB2-BD59-A6C34878D82A}">
                    <a16:rowId xmlns:a16="http://schemas.microsoft.com/office/drawing/2014/main" val="1216874172"/>
                  </a:ext>
                </a:extLst>
              </a:tr>
              <a:tr h="180271">
                <a:tc>
                  <a:txBody>
                    <a:bodyPr/>
                    <a:lstStyle/>
                    <a:p>
                      <a:pPr marL="285750" marR="0" lvl="0" indent="-285750" algn="l" defTabSz="914400" rtl="0" eaLnBrk="1" fontAlgn="b" latinLnBrk="0" hangingPunct="1">
                        <a:lnSpc>
                          <a:spcPct val="100000"/>
                        </a:lnSpc>
                        <a:spcBef>
                          <a:spcPts val="0"/>
                        </a:spcBef>
                        <a:spcAft>
                          <a:spcPts val="0"/>
                        </a:spcAft>
                        <a:buClrTx/>
                        <a:buSzTx/>
                        <a:buFont typeface="Wingdings" panose="05000000000000000000" pitchFamily="2" charset="2"/>
                        <a:buChar char="Ø"/>
                        <a:tabLst/>
                        <a:defRPr/>
                      </a:pPr>
                      <a:r>
                        <a:rPr lang="en-US" sz="1100" b="0" i="0" u="none" strike="noStrike" dirty="0">
                          <a:solidFill>
                            <a:srgbClr val="0070C0"/>
                          </a:solidFill>
                          <a:effectLst/>
                          <a:latin typeface="Cambria" panose="02040503050406030204" pitchFamily="18" charset="0"/>
                          <a:hlinkClick r:id="rId9" action="ppaction://hlinksldjump"/>
                        </a:rPr>
                        <a:t>Altiva Hybrid Long Short SIF</a:t>
                      </a:r>
                      <a:endParaRPr lang="en-US" sz="1100" b="0" i="0" u="none" strike="noStrike" dirty="0">
                        <a:solidFill>
                          <a:srgbClr val="0070C0"/>
                        </a:solidFill>
                        <a:effectLst/>
                        <a:latin typeface="Cambria" panose="02040503050406030204" pitchFamily="18" charset="0"/>
                      </a:endParaRPr>
                    </a:p>
                  </a:txBody>
                  <a:tcPr marL="360000" marR="6350" marT="6350" marB="0" anchor="ctr">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D9D9D9"/>
                    </a:solidFill>
                  </a:tcPr>
                </a:tc>
                <a:tc>
                  <a:txBody>
                    <a:bodyPr/>
                    <a:lstStyle/>
                    <a:p>
                      <a:pPr algn="ctr" fontAlgn="b"/>
                      <a:r>
                        <a:rPr lang="en-IN" sz="1100" b="0" i="0" u="none" strike="noStrike" dirty="0">
                          <a:solidFill>
                            <a:srgbClr val="000000"/>
                          </a:solidFill>
                          <a:effectLst/>
                          <a:latin typeface="Cambria" panose="02040503050406030204" pitchFamily="18" charset="0"/>
                          <a:ea typeface="Cambria" panose="02040503050406030204" pitchFamily="18" charset="0"/>
                        </a:rPr>
                        <a:t>92</a:t>
                      </a:r>
                    </a:p>
                  </a:txBody>
                  <a:tcPr marL="6350" marR="6350" marT="6350" marB="0" anchor="ctr">
                    <a:lnL w="12700" cap="flat" cmpd="sng" algn="ctr">
                      <a:solidFill>
                        <a:schemeClr val="bg1"/>
                      </a:solidFill>
                      <a:prstDash val="solid"/>
                      <a:round/>
                      <a:headEnd type="none" w="med" len="med"/>
                      <a:tailEnd type="none" w="med" len="med"/>
                    </a:lnL>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D9D9D9"/>
                    </a:solidFill>
                  </a:tcPr>
                </a:tc>
                <a:extLst>
                  <a:ext uri="{0D108BD9-81ED-4DB2-BD59-A6C34878D82A}">
                    <a16:rowId xmlns:a16="http://schemas.microsoft.com/office/drawing/2014/main" val="3235039491"/>
                  </a:ext>
                </a:extLst>
              </a:tr>
              <a:tr h="180271">
                <a:tc>
                  <a:txBody>
                    <a:bodyPr/>
                    <a:lstStyle/>
                    <a:p>
                      <a:pPr marL="285750" indent="-285750" algn="l" fontAlgn="b">
                        <a:buFont typeface="Wingdings" panose="05000000000000000000" pitchFamily="2" charset="2"/>
                        <a:buChar char="Ø"/>
                      </a:pPr>
                      <a:r>
                        <a:rPr lang="en-US" sz="1100" b="0" i="0" u="none" strike="noStrike" dirty="0">
                          <a:solidFill>
                            <a:srgbClr val="0070C0"/>
                          </a:solidFill>
                          <a:effectLst/>
                          <a:latin typeface="Cambria" panose="02040503050406030204" pitchFamily="18" charset="0"/>
                          <a:hlinkClick r:id="rId10" action="ppaction://hlinksldjump"/>
                        </a:rPr>
                        <a:t>Titanium Long Short SIF</a:t>
                      </a:r>
                      <a:endParaRPr lang="en-US" sz="1100" b="0" i="0" u="none" strike="noStrike" dirty="0">
                        <a:solidFill>
                          <a:srgbClr val="0070C0"/>
                        </a:solidFill>
                        <a:effectLst/>
                        <a:latin typeface="Cambria" panose="02040503050406030204" pitchFamily="18" charset="0"/>
                      </a:endParaRPr>
                    </a:p>
                  </a:txBody>
                  <a:tcPr marL="360000" marR="6350" marT="6350" marB="0" anchor="ctr">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solidFill>
                  </a:tcPr>
                </a:tc>
                <a:tc>
                  <a:txBody>
                    <a:bodyPr/>
                    <a:lstStyle/>
                    <a:p>
                      <a:pPr algn="ctr" fontAlgn="b"/>
                      <a:r>
                        <a:rPr lang="en-US" sz="1100" b="0" i="0" u="none" strike="noStrike" dirty="0">
                          <a:solidFill>
                            <a:srgbClr val="000000"/>
                          </a:solidFill>
                          <a:effectLst/>
                          <a:latin typeface="Cambria" panose="02040503050406030204" pitchFamily="18" charset="0"/>
                          <a:ea typeface="Cambria" panose="02040503050406030204" pitchFamily="18" charset="0"/>
                        </a:rPr>
                        <a:t>93</a:t>
                      </a:r>
                      <a:endParaRPr lang="en-IN" sz="1100" b="0" i="0" u="none" strike="noStrike" dirty="0">
                        <a:solidFill>
                          <a:srgbClr val="000000"/>
                        </a:solidFill>
                        <a:effectLst/>
                        <a:latin typeface="Cambria" panose="02040503050406030204" pitchFamily="18" charset="0"/>
                        <a:ea typeface="Cambria" panose="02040503050406030204" pitchFamily="18" charset="0"/>
                      </a:endParaRPr>
                    </a:p>
                  </a:txBody>
                  <a:tcPr marL="6350" marR="6350" marT="6350" marB="0" anchor="ctr">
                    <a:lnL w="12700" cap="flat" cmpd="sng" algn="ctr">
                      <a:solidFill>
                        <a:schemeClr val="bg1"/>
                      </a:solidFill>
                      <a:prstDash val="solid"/>
                      <a:round/>
                      <a:headEnd type="none" w="med" len="med"/>
                      <a:tailEnd type="none" w="med" len="med"/>
                    </a:lnL>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solidFill>
                  </a:tcPr>
                </a:tc>
                <a:extLst>
                  <a:ext uri="{0D108BD9-81ED-4DB2-BD59-A6C34878D82A}">
                    <a16:rowId xmlns:a16="http://schemas.microsoft.com/office/drawing/2014/main" val="4091200591"/>
                  </a:ext>
                </a:extLst>
              </a:tr>
              <a:tr h="180271">
                <a:tc>
                  <a:txBody>
                    <a:bodyPr/>
                    <a:lstStyle/>
                    <a:p>
                      <a:pPr marL="0" marR="0" lvl="0" indent="0" algn="l" defTabSz="914400" rtl="0" eaLnBrk="1" fontAlgn="b" latinLnBrk="0" hangingPunct="1">
                        <a:lnSpc>
                          <a:spcPct val="100000"/>
                        </a:lnSpc>
                        <a:spcBef>
                          <a:spcPts val="0"/>
                        </a:spcBef>
                        <a:spcAft>
                          <a:spcPts val="0"/>
                        </a:spcAft>
                        <a:buClrTx/>
                        <a:buSzTx/>
                        <a:buFontTx/>
                        <a:buNone/>
                        <a:tabLst/>
                        <a:defRPr/>
                      </a:pPr>
                      <a:r>
                        <a:rPr lang="en-IN" sz="1100" b="0" i="0" u="none" strike="noStrike" dirty="0">
                          <a:solidFill>
                            <a:srgbClr val="0070C0"/>
                          </a:solidFill>
                          <a:effectLst/>
                          <a:latin typeface="Cambria" panose="02040503050406030204" pitchFamily="18" charset="0"/>
                          <a:hlinkClick r:id="rId11" action="ppaction://hlinksldjump">
                            <a:extLst>
                              <a:ext uri="{A12FA001-AC4F-418D-AE19-62706E023703}">
                                <ahyp:hlinkClr xmlns:ahyp="http://schemas.microsoft.com/office/drawing/2018/hyperlinkcolor" val="tx"/>
                              </a:ext>
                            </a:extLst>
                          </a:hlinkClick>
                        </a:rPr>
                        <a:t>Hybrid AIF- Kotak Optimus (Aggressive 80:20) Fund </a:t>
                      </a:r>
                      <a:endParaRPr lang="en-IN" sz="1100" b="0" i="0" u="none" strike="noStrike" dirty="0">
                        <a:solidFill>
                          <a:srgbClr val="0070C0"/>
                        </a:solidFill>
                        <a:effectLst/>
                        <a:latin typeface="Cambria" panose="02040503050406030204" pitchFamily="18" charset="0"/>
                      </a:endParaRPr>
                    </a:p>
                  </a:txBody>
                  <a:tcPr marL="216000" marR="6350" marT="6350" marB="0" anchor="ctr">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D9D9D9"/>
                    </a:solidFill>
                  </a:tcPr>
                </a:tc>
                <a:tc>
                  <a:txBody>
                    <a:bodyPr/>
                    <a:lstStyle/>
                    <a:p>
                      <a:pPr algn="ctr" fontAlgn="b"/>
                      <a:r>
                        <a:rPr lang="en-US" sz="1100" b="0" i="0" u="none" strike="noStrike" dirty="0">
                          <a:solidFill>
                            <a:srgbClr val="000000"/>
                          </a:solidFill>
                          <a:effectLst/>
                          <a:latin typeface="Cambria" panose="02040503050406030204" pitchFamily="18" charset="0"/>
                          <a:ea typeface="Cambria" panose="02040503050406030204" pitchFamily="18" charset="0"/>
                        </a:rPr>
                        <a:t>94</a:t>
                      </a:r>
                      <a:endParaRPr lang="en-IN" sz="1100" b="0" i="0" u="none" strike="noStrike" dirty="0">
                        <a:solidFill>
                          <a:srgbClr val="000000"/>
                        </a:solidFill>
                        <a:effectLst/>
                        <a:latin typeface="Cambria" panose="02040503050406030204" pitchFamily="18" charset="0"/>
                        <a:ea typeface="Cambria" panose="02040503050406030204" pitchFamily="18" charset="0"/>
                      </a:endParaRPr>
                    </a:p>
                  </a:txBody>
                  <a:tcPr marL="6350" marR="6350" marT="6350" marB="0" anchor="ctr">
                    <a:lnL w="12700" cap="flat" cmpd="sng" algn="ctr">
                      <a:solidFill>
                        <a:schemeClr val="bg1"/>
                      </a:solidFill>
                      <a:prstDash val="solid"/>
                      <a:round/>
                      <a:headEnd type="none" w="med" len="med"/>
                      <a:tailEnd type="none" w="med" len="med"/>
                    </a:lnL>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D9D9D9"/>
                    </a:solidFill>
                  </a:tcPr>
                </a:tc>
                <a:extLst>
                  <a:ext uri="{0D108BD9-81ED-4DB2-BD59-A6C34878D82A}">
                    <a16:rowId xmlns:a16="http://schemas.microsoft.com/office/drawing/2014/main" val="4001984643"/>
                  </a:ext>
                </a:extLst>
              </a:tr>
              <a:tr h="180271">
                <a:tc>
                  <a:txBody>
                    <a:bodyPr/>
                    <a:lstStyle/>
                    <a:p>
                      <a:pPr marL="0" marR="0" lvl="0" indent="0" algn="l" defTabSz="914400" rtl="0" eaLnBrk="1" fontAlgn="b" latinLnBrk="0" hangingPunct="1">
                        <a:lnSpc>
                          <a:spcPct val="100000"/>
                        </a:lnSpc>
                        <a:spcBef>
                          <a:spcPts val="0"/>
                        </a:spcBef>
                        <a:spcAft>
                          <a:spcPts val="0"/>
                        </a:spcAft>
                        <a:buClrTx/>
                        <a:buSzTx/>
                        <a:buFontTx/>
                        <a:buNone/>
                        <a:tabLst/>
                        <a:defRPr/>
                      </a:pPr>
                      <a:r>
                        <a:rPr lang="en-IN" sz="1100" b="0" i="0" u="none" strike="noStrike" dirty="0">
                          <a:solidFill>
                            <a:srgbClr val="0070C0"/>
                          </a:solidFill>
                          <a:effectLst/>
                          <a:latin typeface="Cambria" panose="02040503050406030204" pitchFamily="18" charset="0"/>
                          <a:hlinkClick r:id="rId12" action="ppaction://hlinksldjump">
                            <a:extLst>
                              <a:ext uri="{A12FA001-AC4F-418D-AE19-62706E023703}">
                                <ahyp:hlinkClr xmlns:ahyp="http://schemas.microsoft.com/office/drawing/2018/hyperlinkcolor" val="tx"/>
                              </a:ext>
                            </a:extLst>
                          </a:hlinkClick>
                        </a:rPr>
                        <a:t>Hybrid AIF- Kotak Optimus (Moderate 50:50) Fund </a:t>
                      </a:r>
                      <a:endParaRPr lang="en-IN" sz="1100" b="0" i="0" u="none" strike="noStrike" dirty="0">
                        <a:solidFill>
                          <a:srgbClr val="0070C0"/>
                        </a:solidFill>
                        <a:effectLst/>
                        <a:latin typeface="Cambria" panose="02040503050406030204" pitchFamily="18" charset="0"/>
                      </a:endParaRPr>
                    </a:p>
                  </a:txBody>
                  <a:tcPr marL="216000" marR="6350" marT="6350" marB="0" anchor="ctr">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solidFill>
                  </a:tcPr>
                </a:tc>
                <a:tc>
                  <a:txBody>
                    <a:bodyPr/>
                    <a:lstStyle/>
                    <a:p>
                      <a:pPr algn="ctr" fontAlgn="b"/>
                      <a:r>
                        <a:rPr lang="en-US" sz="1100" b="0" i="0" u="none" strike="noStrike" dirty="0">
                          <a:solidFill>
                            <a:srgbClr val="000000"/>
                          </a:solidFill>
                          <a:effectLst/>
                          <a:latin typeface="Cambria" panose="02040503050406030204" pitchFamily="18" charset="0"/>
                          <a:ea typeface="Cambria" panose="02040503050406030204" pitchFamily="18" charset="0"/>
                        </a:rPr>
                        <a:t>95</a:t>
                      </a:r>
                      <a:endParaRPr lang="en-IN" sz="1100" b="0" i="0" u="none" strike="noStrike" dirty="0">
                        <a:solidFill>
                          <a:srgbClr val="000000"/>
                        </a:solidFill>
                        <a:effectLst/>
                        <a:latin typeface="Cambria" panose="02040503050406030204" pitchFamily="18" charset="0"/>
                        <a:ea typeface="Cambria" panose="02040503050406030204" pitchFamily="18" charset="0"/>
                      </a:endParaRPr>
                    </a:p>
                  </a:txBody>
                  <a:tcPr marL="6350" marR="6350" marT="6350" marB="0" anchor="ctr">
                    <a:lnL w="12700" cap="flat" cmpd="sng" algn="ctr">
                      <a:solidFill>
                        <a:schemeClr val="bg1"/>
                      </a:solidFill>
                      <a:prstDash val="solid"/>
                      <a:round/>
                      <a:headEnd type="none" w="med" len="med"/>
                      <a:tailEnd type="none" w="med" len="med"/>
                    </a:lnL>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solidFill>
                  </a:tcPr>
                </a:tc>
                <a:extLst>
                  <a:ext uri="{0D108BD9-81ED-4DB2-BD59-A6C34878D82A}">
                    <a16:rowId xmlns:a16="http://schemas.microsoft.com/office/drawing/2014/main" val="715606153"/>
                  </a:ext>
                </a:extLst>
              </a:tr>
              <a:tr h="180271">
                <a:tc>
                  <a:txBody>
                    <a:bodyPr/>
                    <a:lstStyle/>
                    <a:p>
                      <a:pPr algn="l" fontAlgn="b"/>
                      <a:r>
                        <a:rPr lang="en-IN" sz="1100" b="0" i="0" u="none" strike="noStrike" dirty="0">
                          <a:solidFill>
                            <a:schemeClr val="tx1"/>
                          </a:solidFill>
                          <a:effectLst/>
                          <a:latin typeface="Cambria" panose="02040503050406030204" pitchFamily="18" charset="0"/>
                        </a:rPr>
                        <a:t>Long - Short AIF</a:t>
                      </a:r>
                    </a:p>
                  </a:txBody>
                  <a:tcPr marL="72000" marR="6350" marT="6350" marB="0" anchor="ctr">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D9D9D9"/>
                    </a:solidFill>
                  </a:tcPr>
                </a:tc>
                <a:tc>
                  <a:txBody>
                    <a:bodyPr/>
                    <a:lstStyle/>
                    <a:p>
                      <a:pPr algn="ctr" fontAlgn="b"/>
                      <a:endParaRPr lang="en-IN" sz="1100" b="0" i="0" u="none" strike="noStrike" dirty="0">
                        <a:solidFill>
                          <a:srgbClr val="000000"/>
                        </a:solidFill>
                        <a:effectLst/>
                        <a:latin typeface="Cambria" panose="02040503050406030204" pitchFamily="18" charset="0"/>
                        <a:ea typeface="Cambria" panose="02040503050406030204" pitchFamily="18" charset="0"/>
                      </a:endParaRPr>
                    </a:p>
                  </a:txBody>
                  <a:tcPr marL="2388" marR="2388" marT="2388" marB="0" anchor="ctr">
                    <a:lnL w="12700" cap="flat" cmpd="sng" algn="ctr">
                      <a:solidFill>
                        <a:schemeClr val="bg1"/>
                      </a:solidFill>
                      <a:prstDash val="solid"/>
                      <a:round/>
                      <a:headEnd type="none" w="med" len="med"/>
                      <a:tailEnd type="none" w="med" len="med"/>
                    </a:lnL>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D9D9D9"/>
                    </a:solidFill>
                  </a:tcPr>
                </a:tc>
                <a:extLst>
                  <a:ext uri="{0D108BD9-81ED-4DB2-BD59-A6C34878D82A}">
                    <a16:rowId xmlns:a16="http://schemas.microsoft.com/office/drawing/2014/main" val="1187940766"/>
                  </a:ext>
                </a:extLst>
              </a:tr>
              <a:tr h="180271">
                <a:tc>
                  <a:txBody>
                    <a:bodyPr/>
                    <a:lstStyle/>
                    <a:p>
                      <a:pPr marL="285750" marR="0" lvl="0" indent="-285750" algn="l" defTabSz="914400" rtl="0" eaLnBrk="1" fontAlgn="b" latinLnBrk="0" hangingPunct="1">
                        <a:lnSpc>
                          <a:spcPct val="100000"/>
                        </a:lnSpc>
                        <a:spcBef>
                          <a:spcPts val="0"/>
                        </a:spcBef>
                        <a:spcAft>
                          <a:spcPts val="0"/>
                        </a:spcAft>
                        <a:buClrTx/>
                        <a:buSzTx/>
                        <a:buFont typeface="Wingdings" panose="05000000000000000000" pitchFamily="2" charset="2"/>
                        <a:buChar char="Ø"/>
                        <a:tabLst/>
                        <a:defRPr/>
                      </a:pPr>
                      <a:r>
                        <a:rPr lang="en-US" sz="1100" b="0" i="0" u="none" strike="noStrike" dirty="0">
                          <a:solidFill>
                            <a:srgbClr val="0070C0"/>
                          </a:solidFill>
                          <a:effectLst/>
                          <a:latin typeface="Cambria" panose="02040503050406030204" pitchFamily="18" charset="0"/>
                          <a:hlinkClick r:id="rId13" action="ppaction://hlinksldjump">
                            <a:extLst>
                              <a:ext uri="{A12FA001-AC4F-418D-AE19-62706E023703}">
                                <ahyp:hlinkClr xmlns:ahyp="http://schemas.microsoft.com/office/drawing/2018/hyperlinkcolor" val="tx"/>
                              </a:ext>
                            </a:extLst>
                          </a:hlinkClick>
                        </a:rPr>
                        <a:t>ASK Absolute Return Fund</a:t>
                      </a:r>
                      <a:endParaRPr lang="en-US" sz="1100" b="0" i="0" u="none" strike="noStrike" dirty="0">
                        <a:solidFill>
                          <a:srgbClr val="0070C0"/>
                        </a:solidFill>
                        <a:effectLst/>
                        <a:latin typeface="Cambria" panose="02040503050406030204" pitchFamily="18" charset="0"/>
                      </a:endParaRPr>
                    </a:p>
                  </a:txBody>
                  <a:tcPr marL="360000" marR="6350" marT="6350" marB="0" anchor="ctr">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solidFill>
                  </a:tcPr>
                </a:tc>
                <a:tc>
                  <a:txBody>
                    <a:bodyPr/>
                    <a:lstStyle/>
                    <a:p>
                      <a:pPr algn="ctr" fontAlgn="b"/>
                      <a:r>
                        <a:rPr lang="en-US" sz="1100" b="0" i="0" u="none" strike="noStrike" dirty="0">
                          <a:solidFill>
                            <a:srgbClr val="000000"/>
                          </a:solidFill>
                          <a:effectLst/>
                          <a:latin typeface="Cambria" panose="02040503050406030204" pitchFamily="18" charset="0"/>
                          <a:ea typeface="Cambria" panose="02040503050406030204" pitchFamily="18" charset="0"/>
                        </a:rPr>
                        <a:t>96</a:t>
                      </a:r>
                      <a:endParaRPr lang="en-IN" sz="1100" b="0" i="0" u="none" strike="noStrike" dirty="0">
                        <a:solidFill>
                          <a:srgbClr val="000000"/>
                        </a:solidFill>
                        <a:effectLst/>
                        <a:latin typeface="Cambria" panose="02040503050406030204" pitchFamily="18" charset="0"/>
                        <a:ea typeface="Cambria" panose="02040503050406030204" pitchFamily="18" charset="0"/>
                      </a:endParaRPr>
                    </a:p>
                  </a:txBody>
                  <a:tcPr marL="2388" marR="2388" marT="2388" marB="0" anchor="ctr">
                    <a:lnL w="12700" cap="flat" cmpd="sng" algn="ctr">
                      <a:solidFill>
                        <a:schemeClr val="bg1"/>
                      </a:solidFill>
                      <a:prstDash val="solid"/>
                      <a:round/>
                      <a:headEnd type="none" w="med" len="med"/>
                      <a:tailEnd type="none" w="med" len="med"/>
                    </a:lnL>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solidFill>
                  </a:tcPr>
                </a:tc>
                <a:extLst>
                  <a:ext uri="{0D108BD9-81ED-4DB2-BD59-A6C34878D82A}">
                    <a16:rowId xmlns:a16="http://schemas.microsoft.com/office/drawing/2014/main" val="465458415"/>
                  </a:ext>
                </a:extLst>
              </a:tr>
              <a:tr h="180271">
                <a:tc>
                  <a:txBody>
                    <a:bodyPr/>
                    <a:lstStyle/>
                    <a:p>
                      <a:pPr marL="285750" marR="0" lvl="0" indent="-285750" algn="l" defTabSz="914400" rtl="0" eaLnBrk="1" fontAlgn="b" latinLnBrk="0" hangingPunct="1">
                        <a:lnSpc>
                          <a:spcPct val="100000"/>
                        </a:lnSpc>
                        <a:spcBef>
                          <a:spcPts val="0"/>
                        </a:spcBef>
                        <a:spcAft>
                          <a:spcPts val="0"/>
                        </a:spcAft>
                        <a:buClrTx/>
                        <a:buSzTx/>
                        <a:buFont typeface="Wingdings" panose="05000000000000000000" pitchFamily="2" charset="2"/>
                        <a:buChar char="Ø"/>
                        <a:tabLst/>
                        <a:defRPr/>
                      </a:pPr>
                      <a:r>
                        <a:rPr lang="en-US" sz="1100" b="0" i="0" u="none" strike="noStrike" dirty="0">
                          <a:solidFill>
                            <a:srgbClr val="0070C0"/>
                          </a:solidFill>
                          <a:effectLst/>
                          <a:latin typeface="Cambria" panose="02040503050406030204" pitchFamily="18" charset="0"/>
                          <a:hlinkClick r:id="rId14" action="ppaction://hlinksldjump">
                            <a:extLst>
                              <a:ext uri="{A12FA001-AC4F-418D-AE19-62706E023703}">
                                <ahyp:hlinkClr xmlns:ahyp="http://schemas.microsoft.com/office/drawing/2018/hyperlinkcolor" val="tx"/>
                              </a:ext>
                            </a:extLst>
                          </a:hlinkClick>
                        </a:rPr>
                        <a:t>Nuvama Enhanced Dynamic Growth Equity </a:t>
                      </a:r>
                      <a:endParaRPr lang="en-US" sz="1100" b="0" i="0" u="none" strike="noStrike" dirty="0">
                        <a:solidFill>
                          <a:srgbClr val="0070C0"/>
                        </a:solidFill>
                        <a:effectLst/>
                        <a:latin typeface="Cambria" panose="02040503050406030204" pitchFamily="18" charset="0"/>
                      </a:endParaRPr>
                    </a:p>
                  </a:txBody>
                  <a:tcPr marL="360000" marR="6350" marT="6350" marB="0" anchor="ctr">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D9D9D9"/>
                    </a:solidFill>
                  </a:tcPr>
                </a:tc>
                <a:tc>
                  <a:txBody>
                    <a:bodyPr/>
                    <a:lstStyle/>
                    <a:p>
                      <a:pPr algn="ctr" fontAlgn="b"/>
                      <a:r>
                        <a:rPr lang="en-US" sz="1100" b="0" i="0" u="none" strike="noStrike" dirty="0">
                          <a:solidFill>
                            <a:srgbClr val="000000"/>
                          </a:solidFill>
                          <a:effectLst/>
                          <a:latin typeface="Cambria" panose="02040503050406030204" pitchFamily="18" charset="0"/>
                          <a:ea typeface="Cambria" panose="02040503050406030204" pitchFamily="18" charset="0"/>
                        </a:rPr>
                        <a:t>97</a:t>
                      </a:r>
                      <a:endParaRPr lang="en-IN" sz="1100" b="0" i="0" u="none" strike="noStrike" dirty="0">
                        <a:solidFill>
                          <a:srgbClr val="000000"/>
                        </a:solidFill>
                        <a:effectLst/>
                        <a:latin typeface="Cambria" panose="02040503050406030204" pitchFamily="18" charset="0"/>
                        <a:ea typeface="Cambria" panose="02040503050406030204" pitchFamily="18" charset="0"/>
                      </a:endParaRPr>
                    </a:p>
                  </a:txBody>
                  <a:tcPr marL="6350" marR="6350" marT="6350" marB="0" anchor="ctr">
                    <a:lnL w="12700" cap="flat" cmpd="sng" algn="ctr">
                      <a:solidFill>
                        <a:schemeClr val="bg1"/>
                      </a:solidFill>
                      <a:prstDash val="solid"/>
                      <a:round/>
                      <a:headEnd type="none" w="med" len="med"/>
                      <a:tailEnd type="none" w="med" len="med"/>
                    </a:lnL>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D9D9D9"/>
                    </a:solidFill>
                  </a:tcPr>
                </a:tc>
                <a:extLst>
                  <a:ext uri="{0D108BD9-81ED-4DB2-BD59-A6C34878D82A}">
                    <a16:rowId xmlns:a16="http://schemas.microsoft.com/office/drawing/2014/main" val="2051146517"/>
                  </a:ext>
                </a:extLst>
              </a:tr>
              <a:tr h="180271">
                <a:tc>
                  <a:txBody>
                    <a:bodyPr/>
                    <a:lstStyle/>
                    <a:p>
                      <a:pPr algn="l" fontAlgn="b"/>
                      <a:r>
                        <a:rPr lang="en-IN" sz="1100" b="0" i="0" u="none" strike="noStrike" dirty="0">
                          <a:solidFill>
                            <a:srgbClr val="000000"/>
                          </a:solidFill>
                          <a:effectLst/>
                          <a:latin typeface="Cambria" panose="02040503050406030204" pitchFamily="18" charset="0"/>
                          <a:ea typeface="Cambria" panose="02040503050406030204" pitchFamily="18" charset="0"/>
                        </a:rPr>
                        <a:t>Alternate Products &amp; Performances</a:t>
                      </a:r>
                    </a:p>
                  </a:txBody>
                  <a:tcPr marL="72000" marR="6350" marT="6350" marB="0" anchor="ctr">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solidFill>
                  </a:tcPr>
                </a:tc>
                <a:tc>
                  <a:txBody>
                    <a:bodyPr/>
                    <a:lstStyle/>
                    <a:p>
                      <a:pPr algn="ctr" fontAlgn="b"/>
                      <a:endParaRPr lang="en-IN" sz="1100" b="0" i="0" u="none" strike="noStrike" dirty="0">
                        <a:solidFill>
                          <a:srgbClr val="000000"/>
                        </a:solidFill>
                        <a:effectLst/>
                        <a:latin typeface="Cambria" panose="02040503050406030204" pitchFamily="18" charset="0"/>
                        <a:ea typeface="Cambria" panose="02040503050406030204" pitchFamily="18" charset="0"/>
                      </a:endParaRPr>
                    </a:p>
                  </a:txBody>
                  <a:tcPr marL="2388" marR="2388" marT="2388" marB="0" anchor="ctr">
                    <a:lnL w="12700" cap="flat" cmpd="sng" algn="ctr">
                      <a:solidFill>
                        <a:schemeClr val="bg1"/>
                      </a:solidFill>
                      <a:prstDash val="solid"/>
                      <a:round/>
                      <a:headEnd type="none" w="med" len="med"/>
                      <a:tailEnd type="none" w="med" len="med"/>
                    </a:lnL>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solidFill>
                  </a:tcPr>
                </a:tc>
                <a:extLst>
                  <a:ext uri="{0D108BD9-81ED-4DB2-BD59-A6C34878D82A}">
                    <a16:rowId xmlns:a16="http://schemas.microsoft.com/office/drawing/2014/main" val="2133497738"/>
                  </a:ext>
                </a:extLst>
              </a:tr>
              <a:tr h="180271">
                <a:tc>
                  <a:txBody>
                    <a:bodyPr/>
                    <a:lstStyle/>
                    <a:p>
                      <a:pPr algn="l" fontAlgn="b"/>
                      <a:r>
                        <a:rPr lang="en-IN" sz="1100" b="0" i="0" u="none" strike="noStrike">
                          <a:solidFill>
                            <a:srgbClr val="0070C0"/>
                          </a:solidFill>
                          <a:effectLst/>
                          <a:latin typeface="Cambria" panose="02040503050406030204" pitchFamily="18" charset="0"/>
                          <a:hlinkClick r:id="rId15" action="ppaction://hlinksldjump">
                            <a:extLst>
                              <a:ext uri="{A12FA001-AC4F-418D-AE19-62706E023703}">
                                <ahyp:hlinkClr xmlns:ahyp="http://schemas.microsoft.com/office/drawing/2018/hyperlinkcolor" val="tx"/>
                              </a:ext>
                            </a:extLst>
                          </a:hlinkClick>
                        </a:rPr>
                        <a:t>Liberalised Remittance Scheme (LRS)</a:t>
                      </a:r>
                      <a:endParaRPr lang="en-IN" sz="1100" b="0" i="0" u="none" strike="noStrike">
                        <a:solidFill>
                          <a:srgbClr val="0070C0"/>
                        </a:solidFill>
                        <a:effectLst/>
                        <a:latin typeface="Cambria" panose="02040503050406030204" pitchFamily="18" charset="0"/>
                      </a:endParaRPr>
                    </a:p>
                  </a:txBody>
                  <a:tcPr marL="216000" marR="6350" marT="6350" marB="0" anchor="ctr">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D9D9D9"/>
                    </a:solidFill>
                  </a:tcPr>
                </a:tc>
                <a:tc>
                  <a:txBody>
                    <a:bodyPr/>
                    <a:lstStyle/>
                    <a:p>
                      <a:pPr algn="ctr" fontAlgn="b"/>
                      <a:r>
                        <a:rPr lang="en-US" sz="1100" b="0" i="0" u="none" strike="noStrike" dirty="0">
                          <a:solidFill>
                            <a:srgbClr val="000000"/>
                          </a:solidFill>
                          <a:effectLst/>
                          <a:latin typeface="Cambria" panose="02040503050406030204" pitchFamily="18" charset="0"/>
                          <a:ea typeface="Cambria" panose="02040503050406030204" pitchFamily="18" charset="0"/>
                        </a:rPr>
                        <a:t>99</a:t>
                      </a:r>
                      <a:endParaRPr lang="en-IN" sz="1100" b="0" i="0" u="none" strike="noStrike" dirty="0">
                        <a:solidFill>
                          <a:srgbClr val="000000"/>
                        </a:solidFill>
                        <a:effectLst/>
                        <a:latin typeface="Cambria" panose="02040503050406030204" pitchFamily="18" charset="0"/>
                        <a:ea typeface="Cambria" panose="02040503050406030204" pitchFamily="18" charset="0"/>
                      </a:endParaRPr>
                    </a:p>
                  </a:txBody>
                  <a:tcPr marL="2388" marR="2388" marT="2388" marB="0" anchor="ctr">
                    <a:lnL w="12700" cap="flat" cmpd="sng" algn="ctr">
                      <a:solidFill>
                        <a:schemeClr val="bg1"/>
                      </a:solidFill>
                      <a:prstDash val="solid"/>
                      <a:round/>
                      <a:headEnd type="none" w="med" len="med"/>
                      <a:tailEnd type="none" w="med" len="med"/>
                    </a:lnL>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D9D9D9"/>
                    </a:solidFill>
                  </a:tcPr>
                </a:tc>
                <a:extLst>
                  <a:ext uri="{0D108BD9-81ED-4DB2-BD59-A6C34878D82A}">
                    <a16:rowId xmlns:a16="http://schemas.microsoft.com/office/drawing/2014/main" val="3324374761"/>
                  </a:ext>
                </a:extLst>
              </a:tr>
              <a:tr h="180271">
                <a:tc>
                  <a:txBody>
                    <a:bodyPr/>
                    <a:lstStyle/>
                    <a:p>
                      <a:pPr marL="171450" marR="0" lvl="0" indent="-171450" algn="l" defTabSz="914400" rtl="0" eaLnBrk="1" fontAlgn="b" latinLnBrk="0" hangingPunct="1">
                        <a:lnSpc>
                          <a:spcPct val="100000"/>
                        </a:lnSpc>
                        <a:spcBef>
                          <a:spcPts val="0"/>
                        </a:spcBef>
                        <a:spcAft>
                          <a:spcPts val="0"/>
                        </a:spcAft>
                        <a:buClrTx/>
                        <a:buSzTx/>
                        <a:buFont typeface="Arial" panose="020B0604020202020204" pitchFamily="34" charset="0"/>
                        <a:buChar char="•"/>
                        <a:tabLst/>
                        <a:defRPr/>
                      </a:pPr>
                      <a:r>
                        <a:rPr lang="en-IN" sz="1100" b="0" i="0" u="none" strike="noStrike" dirty="0">
                          <a:solidFill>
                            <a:srgbClr val="000000"/>
                          </a:solidFill>
                          <a:effectLst/>
                          <a:latin typeface="Cambria" panose="02040503050406030204" pitchFamily="18" charset="0"/>
                          <a:ea typeface="Cambria" panose="02040503050406030204" pitchFamily="18" charset="0"/>
                        </a:rPr>
                        <a:t>Gift City Products</a:t>
                      </a:r>
                    </a:p>
                  </a:txBody>
                  <a:tcPr marL="72000" marR="6350" marT="6350" marB="0" anchor="ctr">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solidFill>
                  </a:tcPr>
                </a:tc>
                <a:tc>
                  <a:txBody>
                    <a:bodyPr/>
                    <a:lstStyle/>
                    <a:p>
                      <a:pPr algn="ctr" fontAlgn="b"/>
                      <a:endParaRPr lang="en-IN" sz="1100" b="0" i="0" u="none" strike="noStrike" dirty="0">
                        <a:solidFill>
                          <a:srgbClr val="000000"/>
                        </a:solidFill>
                        <a:effectLst/>
                        <a:latin typeface="Cambria" panose="02040503050406030204" pitchFamily="18" charset="0"/>
                        <a:ea typeface="Cambria" panose="02040503050406030204" pitchFamily="18" charset="0"/>
                      </a:endParaRPr>
                    </a:p>
                  </a:txBody>
                  <a:tcPr marL="2388" marR="2388" marT="2388" marB="0" anchor="ctr">
                    <a:lnL w="12700" cap="flat" cmpd="sng" algn="ctr">
                      <a:solidFill>
                        <a:schemeClr val="bg1"/>
                      </a:solidFill>
                      <a:prstDash val="solid"/>
                      <a:round/>
                      <a:headEnd type="none" w="med" len="med"/>
                      <a:tailEnd type="none" w="med" len="med"/>
                    </a:lnL>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solidFill>
                  </a:tcPr>
                </a:tc>
                <a:extLst>
                  <a:ext uri="{0D108BD9-81ED-4DB2-BD59-A6C34878D82A}">
                    <a16:rowId xmlns:a16="http://schemas.microsoft.com/office/drawing/2014/main" val="1682271765"/>
                  </a:ext>
                </a:extLst>
              </a:tr>
              <a:tr h="180271">
                <a:tc>
                  <a:txBody>
                    <a:bodyPr/>
                    <a:lstStyle/>
                    <a:p>
                      <a:pPr marL="285750" indent="-285750" algn="l" fontAlgn="b">
                        <a:buFont typeface="Wingdings" panose="05000000000000000000" pitchFamily="2" charset="2"/>
                        <a:buChar char="Ø"/>
                      </a:pPr>
                      <a:r>
                        <a:rPr lang="en-US" sz="1100" b="0" i="0" u="none" strike="noStrike" dirty="0">
                          <a:solidFill>
                            <a:srgbClr val="0070C0"/>
                          </a:solidFill>
                          <a:effectLst/>
                          <a:latin typeface="Cambria" panose="02040503050406030204" pitchFamily="18" charset="0"/>
                          <a:ea typeface="Cambria" panose="02040503050406030204" pitchFamily="18" charset="0"/>
                          <a:hlinkClick r:id="rId16" action="ppaction://hlinksldjump"/>
                        </a:rPr>
                        <a:t>Mirae Asset Global Allocation Fund – Outbound</a:t>
                      </a:r>
                      <a:endParaRPr lang="en-US" sz="1100" b="0" i="0" u="none" strike="noStrike" dirty="0">
                        <a:solidFill>
                          <a:srgbClr val="0070C0"/>
                        </a:solidFill>
                        <a:effectLst/>
                        <a:latin typeface="Cambria" panose="02040503050406030204" pitchFamily="18" charset="0"/>
                        <a:ea typeface="Cambria" panose="02040503050406030204" pitchFamily="18" charset="0"/>
                      </a:endParaRPr>
                    </a:p>
                  </a:txBody>
                  <a:tcPr marL="360000" marR="6350" marT="6350" marB="0" anchor="ctr">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CBCBCB"/>
                    </a:solidFill>
                  </a:tcPr>
                </a:tc>
                <a:tc>
                  <a:txBody>
                    <a:bodyPr/>
                    <a:lstStyle/>
                    <a:p>
                      <a:pPr algn="ctr" fontAlgn="b"/>
                      <a:r>
                        <a:rPr lang="en-IN" sz="1100" b="0" i="0" u="none" strike="noStrike" dirty="0">
                          <a:solidFill>
                            <a:srgbClr val="000000"/>
                          </a:solidFill>
                          <a:effectLst/>
                          <a:latin typeface="Cambria" panose="02040503050406030204" pitchFamily="18" charset="0"/>
                          <a:ea typeface="Cambria" panose="02040503050406030204" pitchFamily="18" charset="0"/>
                        </a:rPr>
                        <a:t>101</a:t>
                      </a:r>
                    </a:p>
                  </a:txBody>
                  <a:tcPr marL="2388" marR="2388" marT="2388" marB="0" anchor="ctr">
                    <a:lnL w="12700" cap="flat" cmpd="sng" algn="ctr">
                      <a:solidFill>
                        <a:schemeClr val="bg1"/>
                      </a:solidFill>
                      <a:prstDash val="solid"/>
                      <a:round/>
                      <a:headEnd type="none" w="med" len="med"/>
                      <a:tailEnd type="none" w="med" len="med"/>
                    </a:lnL>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CBCBCB"/>
                    </a:solidFill>
                  </a:tcPr>
                </a:tc>
                <a:extLst>
                  <a:ext uri="{0D108BD9-81ED-4DB2-BD59-A6C34878D82A}">
                    <a16:rowId xmlns:a16="http://schemas.microsoft.com/office/drawing/2014/main" val="3146378133"/>
                  </a:ext>
                </a:extLst>
              </a:tr>
              <a:tr h="180271">
                <a:tc>
                  <a:txBody>
                    <a:bodyPr/>
                    <a:lstStyle/>
                    <a:p>
                      <a:pPr marL="285750" indent="-285750" algn="l" fontAlgn="b">
                        <a:buFont typeface="Wingdings" panose="05000000000000000000" pitchFamily="2" charset="2"/>
                        <a:buChar char="Ø"/>
                      </a:pPr>
                      <a:r>
                        <a:rPr lang="en-US" sz="1100" b="0" i="0" u="sng" strike="noStrike" dirty="0" err="1">
                          <a:solidFill>
                            <a:srgbClr val="0563C1"/>
                          </a:solidFill>
                          <a:effectLst/>
                          <a:latin typeface="Cambria" panose="02040503050406030204" pitchFamily="18" charset="0"/>
                          <a:ea typeface="Cambria" panose="02040503050406030204" pitchFamily="18" charset="0"/>
                          <a:hlinkClick r:id="rId17" action="ppaction://hlinksldjump"/>
                        </a:rPr>
                        <a:t>Adshoka</a:t>
                      </a:r>
                      <a:r>
                        <a:rPr lang="en-US" sz="1100" b="0" i="0" u="sng" strike="noStrike" dirty="0">
                          <a:solidFill>
                            <a:srgbClr val="0563C1"/>
                          </a:solidFill>
                          <a:effectLst/>
                          <a:latin typeface="Cambria" panose="02040503050406030204" pitchFamily="18" charset="0"/>
                          <a:ea typeface="Cambria" panose="02040503050406030204" pitchFamily="18" charset="0"/>
                          <a:hlinkClick r:id="rId17" action="ppaction://hlinksldjump"/>
                        </a:rPr>
                        <a:t> Whiteoak GEM ex India Fund – Outbound</a:t>
                      </a:r>
                      <a:endParaRPr lang="en-US" sz="1100" b="0" i="0" u="sng" strike="noStrike" dirty="0">
                        <a:solidFill>
                          <a:srgbClr val="0070C0"/>
                        </a:solidFill>
                        <a:effectLst/>
                        <a:latin typeface="Cambria" panose="02040503050406030204" pitchFamily="18" charset="0"/>
                        <a:ea typeface="Cambria" panose="02040503050406030204" pitchFamily="18" charset="0"/>
                      </a:endParaRPr>
                    </a:p>
                  </a:txBody>
                  <a:tcPr marL="360000" marR="6350" marT="6350" marB="0" anchor="ctr">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solidFill>
                  </a:tcPr>
                </a:tc>
                <a:tc>
                  <a:txBody>
                    <a:bodyPr/>
                    <a:lstStyle/>
                    <a:p>
                      <a:pPr algn="ctr" fontAlgn="b"/>
                      <a:r>
                        <a:rPr lang="en-IN" sz="1100" b="0" i="0" u="none" strike="noStrike" dirty="0">
                          <a:solidFill>
                            <a:srgbClr val="000000"/>
                          </a:solidFill>
                          <a:effectLst/>
                          <a:latin typeface="Cambria" panose="02040503050406030204" pitchFamily="18" charset="0"/>
                          <a:ea typeface="Cambria" panose="02040503050406030204" pitchFamily="18" charset="0"/>
                        </a:rPr>
                        <a:t>102</a:t>
                      </a:r>
                    </a:p>
                  </a:txBody>
                  <a:tcPr marL="2388" marR="2388" marT="2388" marB="0" anchor="ctr">
                    <a:lnL w="12700" cap="flat" cmpd="sng" algn="ctr">
                      <a:solidFill>
                        <a:schemeClr val="bg1"/>
                      </a:solidFill>
                      <a:prstDash val="solid"/>
                      <a:round/>
                      <a:headEnd type="none" w="med" len="med"/>
                      <a:tailEnd type="none" w="med" len="med"/>
                    </a:lnL>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solidFill>
                  </a:tcPr>
                </a:tc>
                <a:extLst>
                  <a:ext uri="{0D108BD9-81ED-4DB2-BD59-A6C34878D82A}">
                    <a16:rowId xmlns:a16="http://schemas.microsoft.com/office/drawing/2014/main" val="2557314585"/>
                  </a:ext>
                </a:extLst>
              </a:tr>
              <a:tr h="180271">
                <a:tc>
                  <a:txBody>
                    <a:bodyPr/>
                    <a:lstStyle/>
                    <a:p>
                      <a:pPr marL="285750" indent="-285750" algn="l" fontAlgn="b">
                        <a:buFont typeface="Wingdings" panose="05000000000000000000" pitchFamily="2" charset="2"/>
                        <a:buChar char="Ø"/>
                      </a:pPr>
                      <a:r>
                        <a:rPr lang="en-US" sz="1100" b="0" i="0" u="none" strike="noStrike" dirty="0">
                          <a:solidFill>
                            <a:srgbClr val="0563C1"/>
                          </a:solidFill>
                          <a:effectLst/>
                          <a:latin typeface="Cambria" panose="02040503050406030204" pitchFamily="18" charset="0"/>
                          <a:ea typeface="Cambria" panose="02040503050406030204" pitchFamily="18" charset="0"/>
                          <a:hlinkClick r:id="rId18" action="ppaction://hlinksldjump"/>
                        </a:rPr>
                        <a:t>DSP Global Equity Fund – Outbound </a:t>
                      </a:r>
                      <a:endParaRPr lang="en-US" sz="1100" b="0" i="0" u="none" strike="noStrike" dirty="0">
                        <a:solidFill>
                          <a:srgbClr val="0070C0"/>
                        </a:solidFill>
                        <a:effectLst/>
                        <a:latin typeface="Cambria" panose="02040503050406030204" pitchFamily="18" charset="0"/>
                        <a:ea typeface="Cambria" panose="02040503050406030204" pitchFamily="18" charset="0"/>
                      </a:endParaRPr>
                    </a:p>
                  </a:txBody>
                  <a:tcPr marL="360000" marR="6350" marT="6350" marB="0" anchor="ctr">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CBCBCB"/>
                    </a:solidFill>
                  </a:tcPr>
                </a:tc>
                <a:tc>
                  <a:txBody>
                    <a:bodyPr/>
                    <a:lstStyle/>
                    <a:p>
                      <a:pPr algn="ctr" fontAlgn="b"/>
                      <a:r>
                        <a:rPr lang="en-IN" sz="1100" b="0" i="0" u="none" strike="noStrike" dirty="0">
                          <a:solidFill>
                            <a:srgbClr val="000000"/>
                          </a:solidFill>
                          <a:effectLst/>
                          <a:latin typeface="Cambria" panose="02040503050406030204" pitchFamily="18" charset="0"/>
                          <a:ea typeface="Cambria" panose="02040503050406030204" pitchFamily="18" charset="0"/>
                        </a:rPr>
                        <a:t>103</a:t>
                      </a:r>
                    </a:p>
                  </a:txBody>
                  <a:tcPr marL="2388" marR="2388" marT="2388" marB="0" anchor="ctr">
                    <a:lnL w="12700" cap="flat" cmpd="sng" algn="ctr">
                      <a:solidFill>
                        <a:schemeClr val="bg1"/>
                      </a:solidFill>
                      <a:prstDash val="solid"/>
                      <a:round/>
                      <a:headEnd type="none" w="med" len="med"/>
                      <a:tailEnd type="none" w="med" len="med"/>
                    </a:lnL>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CBCBCB"/>
                    </a:solidFill>
                  </a:tcPr>
                </a:tc>
                <a:extLst>
                  <a:ext uri="{0D108BD9-81ED-4DB2-BD59-A6C34878D82A}">
                    <a16:rowId xmlns:a16="http://schemas.microsoft.com/office/drawing/2014/main" val="3360559823"/>
                  </a:ext>
                </a:extLst>
              </a:tr>
              <a:tr h="180271">
                <a:tc>
                  <a:txBody>
                    <a:bodyPr/>
                    <a:lstStyle/>
                    <a:p>
                      <a:pPr marL="285750" indent="-285750" algn="l" fontAlgn="b">
                        <a:buFont typeface="Wingdings" panose="05000000000000000000" pitchFamily="2" charset="2"/>
                        <a:buChar char="Ø"/>
                      </a:pPr>
                      <a:r>
                        <a:rPr lang="en-US" sz="1100" b="0" i="0" u="none" strike="noStrike" dirty="0">
                          <a:solidFill>
                            <a:srgbClr val="0070C0"/>
                          </a:solidFill>
                          <a:effectLst/>
                          <a:latin typeface="Cambria" panose="02040503050406030204" pitchFamily="18" charset="0"/>
                          <a:ea typeface="Cambria" panose="02040503050406030204" pitchFamily="18" charset="0"/>
                          <a:hlinkClick r:id="rId19" action="ppaction://hlinksldjump"/>
                        </a:rPr>
                        <a:t>Alchemy India Long Term Fund – Inbound</a:t>
                      </a:r>
                      <a:endParaRPr lang="en-US" sz="1100" b="0" i="0" u="none" strike="noStrike" dirty="0">
                        <a:solidFill>
                          <a:srgbClr val="0070C0"/>
                        </a:solidFill>
                        <a:effectLst/>
                        <a:latin typeface="Cambria" panose="02040503050406030204" pitchFamily="18" charset="0"/>
                        <a:ea typeface="Cambria" panose="02040503050406030204" pitchFamily="18" charset="0"/>
                      </a:endParaRPr>
                    </a:p>
                  </a:txBody>
                  <a:tcPr marL="360000" marR="6350" marT="6350" marB="0" anchor="ctr">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solidFill>
                  </a:tcPr>
                </a:tc>
                <a:tc>
                  <a:txBody>
                    <a:bodyPr/>
                    <a:lstStyle/>
                    <a:p>
                      <a:pPr algn="ctr" fontAlgn="b"/>
                      <a:r>
                        <a:rPr lang="en-IN" sz="1100" b="0" i="0" u="none" strike="noStrike" dirty="0">
                          <a:solidFill>
                            <a:srgbClr val="000000"/>
                          </a:solidFill>
                          <a:effectLst/>
                          <a:latin typeface="Cambria" panose="02040503050406030204" pitchFamily="18" charset="0"/>
                          <a:ea typeface="Cambria" panose="02040503050406030204" pitchFamily="18" charset="0"/>
                        </a:rPr>
                        <a:t>104</a:t>
                      </a:r>
                    </a:p>
                  </a:txBody>
                  <a:tcPr marL="2388" marR="2388" marT="2388" marB="0" anchor="ctr">
                    <a:lnL w="12700" cap="flat" cmpd="sng" algn="ctr">
                      <a:solidFill>
                        <a:schemeClr val="bg1"/>
                      </a:solidFill>
                      <a:prstDash val="solid"/>
                      <a:round/>
                      <a:headEnd type="none" w="med" len="med"/>
                      <a:tailEnd type="none" w="med" len="med"/>
                    </a:lnL>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solidFill>
                  </a:tcPr>
                </a:tc>
                <a:extLst>
                  <a:ext uri="{0D108BD9-81ED-4DB2-BD59-A6C34878D82A}">
                    <a16:rowId xmlns:a16="http://schemas.microsoft.com/office/drawing/2014/main" val="1009599242"/>
                  </a:ext>
                </a:extLst>
              </a:tr>
              <a:tr h="180271">
                <a:tc>
                  <a:txBody>
                    <a:bodyPr/>
                    <a:lstStyle/>
                    <a:p>
                      <a:pPr marL="285750" indent="-285750" algn="l" fontAlgn="b">
                        <a:buFont typeface="Wingdings" panose="05000000000000000000" pitchFamily="2" charset="2"/>
                        <a:buChar char="Ø"/>
                      </a:pPr>
                      <a:r>
                        <a:rPr lang="en-US" sz="1100" b="0" i="0" u="none" strike="noStrike" dirty="0">
                          <a:solidFill>
                            <a:srgbClr val="0070C0"/>
                          </a:solidFill>
                          <a:effectLst/>
                          <a:latin typeface="Cambria" panose="02040503050406030204" pitchFamily="18" charset="0"/>
                          <a:ea typeface="Cambria" panose="02040503050406030204" pitchFamily="18" charset="0"/>
                          <a:hlinkClick r:id="rId20" action="ppaction://hlinksldjump"/>
                        </a:rPr>
                        <a:t>Motilal Oswal Gift City India Equity Fund – Inbound </a:t>
                      </a:r>
                      <a:endParaRPr lang="en-US" sz="1100" b="0" i="0" u="none" strike="noStrike" dirty="0">
                        <a:solidFill>
                          <a:srgbClr val="0070C0"/>
                        </a:solidFill>
                        <a:effectLst/>
                        <a:latin typeface="Cambria" panose="02040503050406030204" pitchFamily="18" charset="0"/>
                        <a:ea typeface="Cambria" panose="02040503050406030204" pitchFamily="18" charset="0"/>
                      </a:endParaRPr>
                    </a:p>
                  </a:txBody>
                  <a:tcPr marL="360000" marR="6350" marT="6350" marB="0" anchor="ctr">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CBCBCB"/>
                    </a:solidFill>
                  </a:tcPr>
                </a:tc>
                <a:tc>
                  <a:txBody>
                    <a:bodyPr/>
                    <a:lstStyle/>
                    <a:p>
                      <a:pPr algn="ctr" fontAlgn="b"/>
                      <a:r>
                        <a:rPr lang="en-IN" sz="1100" b="0" i="0" u="none" strike="noStrike" dirty="0">
                          <a:solidFill>
                            <a:srgbClr val="000000"/>
                          </a:solidFill>
                          <a:effectLst/>
                          <a:latin typeface="Cambria" panose="02040503050406030204" pitchFamily="18" charset="0"/>
                          <a:ea typeface="Cambria" panose="02040503050406030204" pitchFamily="18" charset="0"/>
                        </a:rPr>
                        <a:t>105</a:t>
                      </a:r>
                    </a:p>
                  </a:txBody>
                  <a:tcPr marL="2388" marR="2388" marT="2388" marB="0" anchor="ctr">
                    <a:lnL w="12700" cap="flat" cmpd="sng" algn="ctr">
                      <a:solidFill>
                        <a:schemeClr val="bg1"/>
                      </a:solidFill>
                      <a:prstDash val="solid"/>
                      <a:round/>
                      <a:headEnd type="none" w="med" len="med"/>
                      <a:tailEnd type="none" w="med" len="med"/>
                    </a:lnL>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CBCBCB"/>
                    </a:solidFill>
                  </a:tcPr>
                </a:tc>
                <a:extLst>
                  <a:ext uri="{0D108BD9-81ED-4DB2-BD59-A6C34878D82A}">
                    <a16:rowId xmlns:a16="http://schemas.microsoft.com/office/drawing/2014/main" val="168135328"/>
                  </a:ext>
                </a:extLst>
              </a:tr>
              <a:tr h="180271">
                <a:tc>
                  <a:txBody>
                    <a:bodyPr/>
                    <a:lstStyle/>
                    <a:p>
                      <a:pPr marL="171450" marR="0" lvl="0" indent="-171450" algn="l" defTabSz="914400" rtl="0" eaLnBrk="1" fontAlgn="b" latinLnBrk="0" hangingPunct="1">
                        <a:lnSpc>
                          <a:spcPct val="100000"/>
                        </a:lnSpc>
                        <a:spcBef>
                          <a:spcPts val="0"/>
                        </a:spcBef>
                        <a:spcAft>
                          <a:spcPts val="0"/>
                        </a:spcAft>
                        <a:buClrTx/>
                        <a:buSzTx/>
                        <a:buFont typeface="Arial" panose="020B0604020202020204" pitchFamily="34" charset="0"/>
                        <a:buChar char="•"/>
                        <a:tabLst/>
                        <a:defRPr/>
                      </a:pPr>
                      <a:r>
                        <a:rPr lang="en-IN" sz="1100" b="0" i="0" u="none" strike="noStrike" dirty="0">
                          <a:solidFill>
                            <a:srgbClr val="000000"/>
                          </a:solidFill>
                          <a:effectLst/>
                          <a:latin typeface="Cambria" panose="02040503050406030204" pitchFamily="18" charset="0"/>
                          <a:ea typeface="Cambria" panose="02040503050406030204" pitchFamily="18" charset="0"/>
                        </a:rPr>
                        <a:t>Offshore Products</a:t>
                      </a:r>
                    </a:p>
                  </a:txBody>
                  <a:tcPr marL="72000" marR="6350" marT="6350" marB="0" anchor="ctr">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solidFill>
                  </a:tcPr>
                </a:tc>
                <a:tc>
                  <a:txBody>
                    <a:bodyPr/>
                    <a:lstStyle/>
                    <a:p>
                      <a:pPr algn="ctr" fontAlgn="b"/>
                      <a:endParaRPr lang="en-IN" sz="1100" b="0" i="0" u="none" strike="noStrike" dirty="0">
                        <a:solidFill>
                          <a:srgbClr val="000000"/>
                        </a:solidFill>
                        <a:effectLst/>
                        <a:latin typeface="Cambria" panose="02040503050406030204" pitchFamily="18" charset="0"/>
                        <a:ea typeface="Cambria" panose="02040503050406030204" pitchFamily="18" charset="0"/>
                      </a:endParaRPr>
                    </a:p>
                  </a:txBody>
                  <a:tcPr marL="2388" marR="2388" marT="2388" marB="0" anchor="ctr">
                    <a:lnL w="12700" cap="flat" cmpd="sng" algn="ctr">
                      <a:solidFill>
                        <a:schemeClr val="bg1"/>
                      </a:solidFill>
                      <a:prstDash val="solid"/>
                      <a:round/>
                      <a:headEnd type="none" w="med" len="med"/>
                      <a:tailEnd type="none" w="med" len="med"/>
                    </a:lnL>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solidFill>
                  </a:tcPr>
                </a:tc>
                <a:extLst>
                  <a:ext uri="{0D108BD9-81ED-4DB2-BD59-A6C34878D82A}">
                    <a16:rowId xmlns:a16="http://schemas.microsoft.com/office/drawing/2014/main" val="2690403397"/>
                  </a:ext>
                </a:extLst>
              </a:tr>
              <a:tr h="180271">
                <a:tc>
                  <a:txBody>
                    <a:bodyPr/>
                    <a:lstStyle/>
                    <a:p>
                      <a:pPr marL="285750" indent="-285750" algn="l" fontAlgn="b">
                        <a:buFont typeface="Wingdings" panose="05000000000000000000" pitchFamily="2" charset="2"/>
                        <a:buChar char="Ø"/>
                      </a:pPr>
                      <a:r>
                        <a:rPr lang="en-US" sz="1100" b="0" i="0" u="none" strike="noStrike" dirty="0">
                          <a:solidFill>
                            <a:srgbClr val="0070C0"/>
                          </a:solidFill>
                          <a:effectLst/>
                          <a:latin typeface="Cambria" panose="02040503050406030204" pitchFamily="18" charset="0"/>
                          <a:ea typeface="Cambria" panose="02040503050406030204" pitchFamily="18" charset="0"/>
                          <a:hlinkClick r:id="rId21" action="ppaction://hlinksldjump"/>
                        </a:rPr>
                        <a:t>Silverdale Bond Fund</a:t>
                      </a:r>
                      <a:endParaRPr lang="en-US" sz="1100" b="0" i="0" u="none" strike="noStrike" dirty="0">
                        <a:solidFill>
                          <a:srgbClr val="0070C0"/>
                        </a:solidFill>
                        <a:effectLst/>
                        <a:latin typeface="Cambria" panose="02040503050406030204" pitchFamily="18" charset="0"/>
                        <a:ea typeface="Cambria" panose="02040503050406030204" pitchFamily="18" charset="0"/>
                      </a:endParaRPr>
                    </a:p>
                  </a:txBody>
                  <a:tcPr marL="360000" marR="6350" marT="6350" marB="0" anchor="ctr">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D9D9D9"/>
                    </a:solidFill>
                  </a:tcPr>
                </a:tc>
                <a:tc>
                  <a:txBody>
                    <a:bodyPr/>
                    <a:lstStyle/>
                    <a:p>
                      <a:pPr algn="ctr" fontAlgn="b"/>
                      <a:r>
                        <a:rPr lang="en-IN" sz="1100" b="0" i="0" u="none" strike="noStrike" dirty="0">
                          <a:solidFill>
                            <a:srgbClr val="000000"/>
                          </a:solidFill>
                          <a:effectLst/>
                          <a:latin typeface="Cambria" panose="02040503050406030204" pitchFamily="18" charset="0"/>
                          <a:ea typeface="Cambria" panose="02040503050406030204" pitchFamily="18" charset="0"/>
                        </a:rPr>
                        <a:t>107</a:t>
                      </a:r>
                    </a:p>
                  </a:txBody>
                  <a:tcPr marL="2388" marR="2388" marT="2388" marB="0" anchor="ctr">
                    <a:lnL w="12700" cap="flat" cmpd="sng" algn="ctr">
                      <a:solidFill>
                        <a:schemeClr val="bg1"/>
                      </a:solidFill>
                      <a:prstDash val="solid"/>
                      <a:round/>
                      <a:headEnd type="none" w="med" len="med"/>
                      <a:tailEnd type="none" w="med" len="med"/>
                    </a:lnL>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D9D9D9"/>
                    </a:solidFill>
                  </a:tcPr>
                </a:tc>
                <a:extLst>
                  <a:ext uri="{0D108BD9-81ED-4DB2-BD59-A6C34878D82A}">
                    <a16:rowId xmlns:a16="http://schemas.microsoft.com/office/drawing/2014/main" val="1466992049"/>
                  </a:ext>
                </a:extLst>
              </a:tr>
              <a:tr h="180271">
                <a:tc>
                  <a:txBody>
                    <a:bodyPr/>
                    <a:lstStyle/>
                    <a:p>
                      <a:pPr marL="285750" indent="-285750" algn="l" fontAlgn="b">
                        <a:buFont typeface="Wingdings" panose="05000000000000000000" pitchFamily="2" charset="2"/>
                        <a:buChar char="Ø"/>
                      </a:pPr>
                      <a:r>
                        <a:rPr lang="en-US" sz="1100" b="0" i="0" u="sng" strike="noStrike" dirty="0">
                          <a:solidFill>
                            <a:srgbClr val="0070C0"/>
                          </a:solidFill>
                          <a:effectLst/>
                          <a:latin typeface="Cambria" panose="02040503050406030204" pitchFamily="18" charset="0"/>
                          <a:ea typeface="Cambria" panose="02040503050406030204" pitchFamily="18" charset="0"/>
                          <a:hlinkClick r:id="rId22" action="ppaction://hlinksldjump"/>
                        </a:rPr>
                        <a:t>Abans Multi Asset Fund</a:t>
                      </a:r>
                      <a:endParaRPr lang="en-US" sz="1100" b="0" i="0" u="sng" strike="noStrike" dirty="0">
                        <a:solidFill>
                          <a:srgbClr val="0070C0"/>
                        </a:solidFill>
                        <a:effectLst/>
                        <a:latin typeface="Cambria" panose="02040503050406030204" pitchFamily="18" charset="0"/>
                        <a:ea typeface="Cambria" panose="02040503050406030204" pitchFamily="18" charset="0"/>
                      </a:endParaRPr>
                    </a:p>
                  </a:txBody>
                  <a:tcPr marL="360000" marR="6350" marT="6350" marB="0" anchor="ctr">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solidFill>
                  </a:tcPr>
                </a:tc>
                <a:tc>
                  <a:txBody>
                    <a:bodyPr/>
                    <a:lstStyle/>
                    <a:p>
                      <a:pPr algn="ctr" fontAlgn="b"/>
                      <a:r>
                        <a:rPr lang="en-IN" sz="1100" b="0" i="0" u="none" strike="noStrike" dirty="0">
                          <a:solidFill>
                            <a:srgbClr val="000000"/>
                          </a:solidFill>
                          <a:effectLst/>
                          <a:latin typeface="Cambria" panose="02040503050406030204" pitchFamily="18" charset="0"/>
                          <a:ea typeface="Cambria" panose="02040503050406030204" pitchFamily="18" charset="0"/>
                        </a:rPr>
                        <a:t>108</a:t>
                      </a:r>
                    </a:p>
                  </a:txBody>
                  <a:tcPr marL="2388" marR="2388" marT="2388" marB="0" anchor="ctr">
                    <a:lnL w="12700" cap="flat" cmpd="sng" algn="ctr">
                      <a:solidFill>
                        <a:schemeClr val="bg1"/>
                      </a:solidFill>
                      <a:prstDash val="solid"/>
                      <a:round/>
                      <a:headEnd type="none" w="med" len="med"/>
                      <a:tailEnd type="none" w="med" len="med"/>
                    </a:lnL>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solidFill>
                  </a:tcPr>
                </a:tc>
                <a:extLst>
                  <a:ext uri="{0D108BD9-81ED-4DB2-BD59-A6C34878D82A}">
                    <a16:rowId xmlns:a16="http://schemas.microsoft.com/office/drawing/2014/main" val="1356430646"/>
                  </a:ext>
                </a:extLst>
              </a:tr>
              <a:tr h="180271">
                <a:tc>
                  <a:txBody>
                    <a:bodyPr/>
                    <a:lstStyle/>
                    <a:p>
                      <a:pPr marL="285750" indent="-285750" algn="l" fontAlgn="b">
                        <a:buFont typeface="Wingdings" panose="05000000000000000000" pitchFamily="2" charset="2"/>
                        <a:buChar char="Ø"/>
                      </a:pPr>
                      <a:r>
                        <a:rPr lang="en-US" sz="1100" b="0" i="0" u="none" strike="noStrike" dirty="0">
                          <a:solidFill>
                            <a:srgbClr val="0070C0"/>
                          </a:solidFill>
                          <a:effectLst/>
                          <a:latin typeface="Cambria" panose="02040503050406030204" pitchFamily="18" charset="0"/>
                          <a:ea typeface="Cambria" panose="02040503050406030204" pitchFamily="18" charset="0"/>
                          <a:hlinkClick r:id="rId23" action="ppaction://hlinksldjump"/>
                        </a:rPr>
                        <a:t>Demeter </a:t>
                      </a:r>
                      <a:r>
                        <a:rPr lang="en-US" sz="1100" b="0" i="0" u="none" strike="noStrike" dirty="0" err="1">
                          <a:solidFill>
                            <a:srgbClr val="0070C0"/>
                          </a:solidFill>
                          <a:effectLst/>
                          <a:latin typeface="Cambria" panose="02040503050406030204" pitchFamily="18" charset="0"/>
                          <a:ea typeface="Cambria" panose="02040503050406030204" pitchFamily="18" charset="0"/>
                          <a:hlinkClick r:id="rId23" action="ppaction://hlinksldjump"/>
                        </a:rPr>
                        <a:t>IntelliFund</a:t>
                      </a:r>
                      <a:r>
                        <a:rPr lang="en-US" sz="1100" b="0" i="0" u="none" strike="noStrike" dirty="0">
                          <a:solidFill>
                            <a:srgbClr val="0070C0"/>
                          </a:solidFill>
                          <a:effectLst/>
                          <a:latin typeface="Cambria" panose="02040503050406030204" pitchFamily="18" charset="0"/>
                          <a:ea typeface="Cambria" panose="02040503050406030204" pitchFamily="18" charset="0"/>
                          <a:hlinkClick r:id="rId23" action="ppaction://hlinksldjump"/>
                        </a:rPr>
                        <a:t> Externa</a:t>
                      </a:r>
                      <a:endParaRPr lang="en-US" sz="1100" b="0" i="0" u="none" strike="noStrike" dirty="0">
                        <a:solidFill>
                          <a:srgbClr val="0070C0"/>
                        </a:solidFill>
                        <a:effectLst/>
                        <a:latin typeface="Cambria" panose="02040503050406030204" pitchFamily="18" charset="0"/>
                        <a:ea typeface="Cambria" panose="02040503050406030204" pitchFamily="18" charset="0"/>
                      </a:endParaRPr>
                    </a:p>
                  </a:txBody>
                  <a:tcPr marL="360000" marR="6350" marT="6350" marB="0" anchor="ctr">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D9D9D9"/>
                    </a:solidFill>
                  </a:tcPr>
                </a:tc>
                <a:tc>
                  <a:txBody>
                    <a:bodyPr/>
                    <a:lstStyle/>
                    <a:p>
                      <a:pPr algn="ctr" fontAlgn="b"/>
                      <a:r>
                        <a:rPr lang="en-IN" sz="1100" b="0" i="0" u="none" strike="noStrike" dirty="0">
                          <a:solidFill>
                            <a:srgbClr val="000000"/>
                          </a:solidFill>
                          <a:effectLst/>
                          <a:latin typeface="Cambria" panose="02040503050406030204" pitchFamily="18" charset="0"/>
                          <a:ea typeface="Cambria" panose="02040503050406030204" pitchFamily="18" charset="0"/>
                        </a:rPr>
                        <a:t>109</a:t>
                      </a:r>
                    </a:p>
                  </a:txBody>
                  <a:tcPr marL="2388" marR="2388" marT="2388" marB="0" anchor="ctr">
                    <a:lnL w="12700" cap="flat" cmpd="sng" algn="ctr">
                      <a:solidFill>
                        <a:schemeClr val="bg1"/>
                      </a:solidFill>
                      <a:prstDash val="solid"/>
                      <a:round/>
                      <a:headEnd type="none" w="med" len="med"/>
                      <a:tailEnd type="none" w="med" len="med"/>
                    </a:lnL>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D9D9D9"/>
                    </a:solidFill>
                  </a:tcPr>
                </a:tc>
                <a:extLst>
                  <a:ext uri="{0D108BD9-81ED-4DB2-BD59-A6C34878D82A}">
                    <a16:rowId xmlns:a16="http://schemas.microsoft.com/office/drawing/2014/main" val="4258226694"/>
                  </a:ext>
                </a:extLst>
              </a:tr>
              <a:tr h="180271">
                <a:tc>
                  <a:txBody>
                    <a:bodyPr/>
                    <a:lstStyle/>
                    <a:p>
                      <a:pPr marL="285750" indent="-285750" algn="l" fontAlgn="b">
                        <a:buFont typeface="Wingdings" panose="05000000000000000000" pitchFamily="2" charset="2"/>
                        <a:buChar char="Ø"/>
                      </a:pPr>
                      <a:r>
                        <a:rPr lang="en-US" sz="1100" b="0" i="0" u="none" strike="noStrike" dirty="0">
                          <a:solidFill>
                            <a:srgbClr val="0070C0"/>
                          </a:solidFill>
                          <a:effectLst/>
                          <a:latin typeface="Cambria" panose="02040503050406030204" pitchFamily="18" charset="0"/>
                          <a:ea typeface="Cambria" panose="02040503050406030204" pitchFamily="18" charset="0"/>
                          <a:hlinkClick r:id="rId24" action="ppaction://hlinksldjump"/>
                        </a:rPr>
                        <a:t>Varanium Newport Global Fund</a:t>
                      </a:r>
                      <a:endParaRPr lang="en-US" sz="1100" b="0" i="0" u="none" strike="noStrike" dirty="0">
                        <a:solidFill>
                          <a:srgbClr val="0070C0"/>
                        </a:solidFill>
                        <a:effectLst/>
                        <a:latin typeface="Cambria" panose="02040503050406030204" pitchFamily="18" charset="0"/>
                        <a:ea typeface="Cambria" panose="02040503050406030204" pitchFamily="18" charset="0"/>
                      </a:endParaRPr>
                    </a:p>
                  </a:txBody>
                  <a:tcPr marL="360000" marR="6350" marT="6350" marB="0" anchor="ctr">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solidFill>
                  </a:tcPr>
                </a:tc>
                <a:tc>
                  <a:txBody>
                    <a:bodyPr/>
                    <a:lstStyle/>
                    <a:p>
                      <a:pPr algn="ctr" fontAlgn="b"/>
                      <a:r>
                        <a:rPr lang="en-IN" sz="1100" b="0" i="0" u="none" strike="noStrike" dirty="0">
                          <a:solidFill>
                            <a:srgbClr val="000000"/>
                          </a:solidFill>
                          <a:effectLst/>
                          <a:latin typeface="Cambria" panose="02040503050406030204" pitchFamily="18" charset="0"/>
                          <a:ea typeface="Cambria" panose="02040503050406030204" pitchFamily="18" charset="0"/>
                        </a:rPr>
                        <a:t>110</a:t>
                      </a:r>
                    </a:p>
                  </a:txBody>
                  <a:tcPr marL="2388" marR="2388" marT="2388" marB="0" anchor="ctr">
                    <a:lnL w="12700" cap="flat" cmpd="sng" algn="ctr">
                      <a:solidFill>
                        <a:schemeClr val="bg1"/>
                      </a:solidFill>
                      <a:prstDash val="solid"/>
                      <a:round/>
                      <a:headEnd type="none" w="med" len="med"/>
                      <a:tailEnd type="none" w="med" len="med"/>
                    </a:lnL>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solidFill>
                  </a:tcPr>
                </a:tc>
                <a:extLst>
                  <a:ext uri="{0D108BD9-81ED-4DB2-BD59-A6C34878D82A}">
                    <a16:rowId xmlns:a16="http://schemas.microsoft.com/office/drawing/2014/main" val="1348848693"/>
                  </a:ext>
                </a:extLst>
              </a:tr>
              <a:tr h="180271">
                <a:tc>
                  <a:txBody>
                    <a:bodyPr/>
                    <a:lstStyle/>
                    <a:p>
                      <a:pPr marL="0" indent="0" algn="l" fontAlgn="b">
                        <a:buFont typeface="Wingdings" panose="05000000000000000000" pitchFamily="2" charset="2"/>
                        <a:buNone/>
                      </a:pPr>
                      <a:r>
                        <a:rPr lang="en-US" sz="1100" b="0" i="0" u="none" strike="noStrike" dirty="0">
                          <a:solidFill>
                            <a:srgbClr val="0070C0"/>
                          </a:solidFill>
                          <a:effectLst/>
                          <a:latin typeface="Cambria" panose="02040503050406030204" pitchFamily="18" charset="0"/>
                          <a:ea typeface="Cambria" panose="02040503050406030204" pitchFamily="18" charset="0"/>
                          <a:hlinkClick r:id="rId25" action="ppaction://hlinksldjump"/>
                        </a:rPr>
                        <a:t>Mutual Funds Performance Summary – Commodities</a:t>
                      </a:r>
                      <a:endParaRPr lang="en-US" sz="1100" b="0" i="0" u="none" strike="noStrike" dirty="0">
                        <a:solidFill>
                          <a:srgbClr val="0070C0"/>
                        </a:solidFill>
                        <a:effectLst/>
                        <a:latin typeface="Cambria" panose="02040503050406030204" pitchFamily="18" charset="0"/>
                        <a:ea typeface="Cambria" panose="02040503050406030204" pitchFamily="18" charset="0"/>
                      </a:endParaRPr>
                    </a:p>
                  </a:txBody>
                  <a:tcPr marL="216000" marR="6350" marT="6350" marB="0" anchor="ctr">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85000"/>
                      </a:schemeClr>
                    </a:solidFill>
                  </a:tcPr>
                </a:tc>
                <a:tc>
                  <a:txBody>
                    <a:bodyPr/>
                    <a:lstStyle/>
                    <a:p>
                      <a:pPr algn="ctr" fontAlgn="b"/>
                      <a:r>
                        <a:rPr lang="en-IN" sz="1100" b="0" i="0" u="none" strike="noStrike" dirty="0">
                          <a:solidFill>
                            <a:srgbClr val="000000"/>
                          </a:solidFill>
                          <a:effectLst/>
                          <a:latin typeface="Cambria" panose="02040503050406030204" pitchFamily="18" charset="0"/>
                          <a:ea typeface="Cambria" panose="02040503050406030204" pitchFamily="18" charset="0"/>
                        </a:rPr>
                        <a:t>111</a:t>
                      </a:r>
                    </a:p>
                  </a:txBody>
                  <a:tcPr marL="2388" marR="2388" marT="2388" marB="0" anchor="ctr">
                    <a:lnL w="12700" cap="flat" cmpd="sng" algn="ctr">
                      <a:solidFill>
                        <a:schemeClr val="bg1"/>
                      </a:solidFill>
                      <a:prstDash val="solid"/>
                      <a:round/>
                      <a:headEnd type="none" w="med" len="med"/>
                      <a:tailEnd type="none" w="med" len="med"/>
                    </a:lnL>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3130718377"/>
                  </a:ext>
                </a:extLst>
              </a:tr>
              <a:tr h="180271">
                <a:tc>
                  <a:txBody>
                    <a:bodyPr/>
                    <a:lstStyle/>
                    <a:p>
                      <a:pPr marL="0" algn="l" defTabSz="914400" rtl="0" eaLnBrk="1" fontAlgn="b" latinLnBrk="0" hangingPunct="1"/>
                      <a:r>
                        <a:rPr lang="en-IN" sz="1100" b="0" i="0" u="none" strike="noStrike" kern="1200" dirty="0">
                          <a:solidFill>
                            <a:schemeClr val="accent1">
                              <a:lumMod val="75000"/>
                            </a:schemeClr>
                          </a:solidFill>
                          <a:effectLst/>
                          <a:latin typeface="Cambria" panose="02040503050406030204" pitchFamily="18" charset="0"/>
                          <a:ea typeface="+mn-ea"/>
                          <a:cs typeface="+mn-cs"/>
                          <a:hlinkClick r:id="rId26" action="ppaction://hlinksldjump">
                            <a:extLst>
                              <a:ext uri="{A12FA001-AC4F-418D-AE19-62706E023703}">
                                <ahyp:hlinkClr xmlns:ahyp="http://schemas.microsoft.com/office/drawing/2018/hyperlinkcolor" val="tx"/>
                              </a:ext>
                            </a:extLst>
                          </a:hlinkClick>
                        </a:rPr>
                        <a:t>REIT/ </a:t>
                      </a:r>
                      <a:r>
                        <a:rPr lang="en-IN" sz="1100" b="0" i="0" u="none" strike="noStrike" kern="1200" dirty="0" err="1">
                          <a:solidFill>
                            <a:schemeClr val="accent1">
                              <a:lumMod val="75000"/>
                            </a:schemeClr>
                          </a:solidFill>
                          <a:effectLst/>
                          <a:latin typeface="Cambria" panose="02040503050406030204" pitchFamily="18" charset="0"/>
                          <a:ea typeface="+mn-ea"/>
                          <a:cs typeface="+mn-cs"/>
                          <a:hlinkClick r:id="rId26" action="ppaction://hlinksldjump">
                            <a:extLst>
                              <a:ext uri="{A12FA001-AC4F-418D-AE19-62706E023703}">
                                <ahyp:hlinkClr xmlns:ahyp="http://schemas.microsoft.com/office/drawing/2018/hyperlinkcolor" val="tx"/>
                              </a:ext>
                            </a:extLst>
                          </a:hlinkClick>
                        </a:rPr>
                        <a:t>InvIT</a:t>
                      </a:r>
                      <a:r>
                        <a:rPr lang="en-IN" sz="1100" b="0" i="0" u="none" strike="noStrike" kern="1200" dirty="0">
                          <a:solidFill>
                            <a:schemeClr val="accent1">
                              <a:lumMod val="75000"/>
                            </a:schemeClr>
                          </a:solidFill>
                          <a:effectLst/>
                          <a:latin typeface="Cambria" panose="02040503050406030204" pitchFamily="18" charset="0"/>
                          <a:ea typeface="+mn-ea"/>
                          <a:cs typeface="+mn-cs"/>
                          <a:hlinkClick r:id="rId26" action="ppaction://hlinksldjump">
                            <a:extLst>
                              <a:ext uri="{A12FA001-AC4F-418D-AE19-62706E023703}">
                                <ahyp:hlinkClr xmlns:ahyp="http://schemas.microsoft.com/office/drawing/2018/hyperlinkcolor" val="tx"/>
                              </a:ext>
                            </a:extLst>
                          </a:hlinkClick>
                        </a:rPr>
                        <a:t> </a:t>
                      </a:r>
                      <a:endParaRPr lang="en-IN" sz="1100" b="0" i="0" u="none" strike="noStrike" kern="1200" dirty="0">
                        <a:solidFill>
                          <a:schemeClr val="accent1">
                            <a:lumMod val="75000"/>
                          </a:schemeClr>
                        </a:solidFill>
                        <a:effectLst/>
                        <a:latin typeface="Cambria" panose="02040503050406030204" pitchFamily="18" charset="0"/>
                        <a:ea typeface="+mn-ea"/>
                        <a:cs typeface="+mn-cs"/>
                      </a:endParaRPr>
                    </a:p>
                  </a:txBody>
                  <a:tcPr marL="216000" marR="6350" marT="6350" marB="0" anchor="ctr">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solidFill>
                  </a:tcPr>
                </a:tc>
                <a:tc>
                  <a:txBody>
                    <a:bodyPr/>
                    <a:lstStyle/>
                    <a:p>
                      <a:pPr algn="ctr" fontAlgn="b"/>
                      <a:r>
                        <a:rPr lang="en-IN" sz="1100" b="0" i="0" u="none" strike="noStrike" dirty="0">
                          <a:solidFill>
                            <a:srgbClr val="000000"/>
                          </a:solidFill>
                          <a:effectLst/>
                          <a:latin typeface="Cambria" panose="02040503050406030204" pitchFamily="18" charset="0"/>
                          <a:ea typeface="Cambria" panose="02040503050406030204" pitchFamily="18" charset="0"/>
                        </a:rPr>
                        <a:t>112</a:t>
                      </a:r>
                    </a:p>
                  </a:txBody>
                  <a:tcPr marL="2388" marR="2388" marT="2388" marB="0" anchor="ctr">
                    <a:lnL w="12700" cap="flat" cmpd="sng" algn="ctr">
                      <a:solidFill>
                        <a:schemeClr val="bg1"/>
                      </a:solidFill>
                      <a:prstDash val="solid"/>
                      <a:round/>
                      <a:headEnd type="none" w="med" len="med"/>
                      <a:tailEnd type="none" w="med" len="med"/>
                    </a:lnL>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solidFill>
                  </a:tcPr>
                </a:tc>
                <a:extLst>
                  <a:ext uri="{0D108BD9-81ED-4DB2-BD59-A6C34878D82A}">
                    <a16:rowId xmlns:a16="http://schemas.microsoft.com/office/drawing/2014/main" val="2172700353"/>
                  </a:ext>
                </a:extLst>
              </a:tr>
            </a:tbl>
          </a:graphicData>
        </a:graphic>
      </p:graphicFrame>
      <p:pic>
        <p:nvPicPr>
          <p:cNvPr id="6" name="Picture 5" descr="A white text on a black background&#10;&#10;AI-generated content may be incorrect.">
            <a:extLst>
              <a:ext uri="{FF2B5EF4-FFF2-40B4-BE49-F238E27FC236}">
                <a16:creationId xmlns:a16="http://schemas.microsoft.com/office/drawing/2014/main" id="{ADCC1640-8A7D-5E99-2ED9-36A3FBDEAA4B}"/>
              </a:ext>
            </a:extLst>
          </p:cNvPr>
          <p:cNvPicPr>
            <a:picLocks noChangeAspect="1"/>
          </p:cNvPicPr>
          <p:nvPr/>
        </p:nvPicPr>
        <p:blipFill>
          <a:blip r:embed="rId27" cstate="print">
            <a:extLst>
              <a:ext uri="{28A0092B-C50C-407E-A947-70E740481C1C}">
                <a14:useLocalDpi xmlns:a14="http://schemas.microsoft.com/office/drawing/2010/main" val="0"/>
              </a:ext>
            </a:extLst>
          </a:blip>
          <a:stretch>
            <a:fillRect/>
          </a:stretch>
        </p:blipFill>
        <p:spPr>
          <a:xfrm>
            <a:off x="10362466" y="234062"/>
            <a:ext cx="1559328" cy="340260"/>
          </a:xfrm>
          <a:prstGeom prst="rect">
            <a:avLst/>
          </a:prstGeom>
        </p:spPr>
      </p:pic>
    </p:spTree>
    <p:extLst>
      <p:ext uri="{BB962C8B-B14F-4D97-AF65-F5344CB8AC3E}">
        <p14:creationId xmlns:p14="http://schemas.microsoft.com/office/powerpoint/2010/main" val="2959524434"/>
      </p:ext>
    </p:extLst>
  </p:cSld>
  <p:clrMapOvr>
    <a:masterClrMapping/>
  </p:clrMapOvr>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4">
            <a:extLst>
              <a:ext uri="{FF2B5EF4-FFF2-40B4-BE49-F238E27FC236}">
                <a16:creationId xmlns:a16="http://schemas.microsoft.com/office/drawing/2014/main" id="{03E374E7-0C9C-B375-8B1C-8343BD9359CD}"/>
              </a:ext>
            </a:extLst>
          </p:cNvPr>
          <p:cNvSpPr/>
          <p:nvPr/>
        </p:nvSpPr>
        <p:spPr>
          <a:xfrm>
            <a:off x="0" y="0"/>
            <a:ext cx="12192000" cy="821635"/>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a:ln>
                  <a:noFill/>
                </a:ln>
                <a:solidFill>
                  <a:prstClr val="white"/>
                </a:solidFill>
                <a:effectLst/>
                <a:uLnTx/>
                <a:uFillTx/>
                <a:latin typeface="Cambria" panose="02040503050406030204" pitchFamily="18" charset="0"/>
                <a:ea typeface="Cambria" panose="02040503050406030204" pitchFamily="18" charset="0"/>
                <a:cs typeface="+mn-cs"/>
              </a:rPr>
              <a:t>AIF PERFORMANCE (CAT III)– LISTED EQUITY</a:t>
            </a:r>
            <a:endParaRPr kumimoji="0" lang="en-IN" sz="2800" b="1"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 name="Rectangle 6">
            <a:extLst>
              <a:ext uri="{FF2B5EF4-FFF2-40B4-BE49-F238E27FC236}">
                <a16:creationId xmlns:a16="http://schemas.microsoft.com/office/drawing/2014/main" id="{669FB7C7-5942-8289-2855-0A77A77F40D8}"/>
              </a:ext>
            </a:extLst>
          </p:cNvPr>
          <p:cNvSpPr/>
          <p:nvPr/>
        </p:nvSpPr>
        <p:spPr>
          <a:xfrm>
            <a:off x="0" y="6622036"/>
            <a:ext cx="12192000" cy="235963"/>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8" name="TextBox 7">
            <a:extLst>
              <a:ext uri="{FF2B5EF4-FFF2-40B4-BE49-F238E27FC236}">
                <a16:creationId xmlns:a16="http://schemas.microsoft.com/office/drawing/2014/main" id="{A5171ED3-07D4-80E6-0B46-D42C23D9FAA9}"/>
              </a:ext>
            </a:extLst>
          </p:cNvPr>
          <p:cNvSpPr txBox="1"/>
          <p:nvPr/>
        </p:nvSpPr>
        <p:spPr>
          <a:xfrm>
            <a:off x="0" y="6364423"/>
            <a:ext cx="8260080" cy="24622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000" b="0" i="1"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Performance as on July 31st, 2026 **performance &lt;1year is absolute. </a:t>
            </a:r>
          </a:p>
        </p:txBody>
      </p:sp>
      <p:sp>
        <p:nvSpPr>
          <p:cNvPr id="9" name="Slide Number Placeholder 18">
            <a:extLst>
              <a:ext uri="{FF2B5EF4-FFF2-40B4-BE49-F238E27FC236}">
                <a16:creationId xmlns:a16="http://schemas.microsoft.com/office/drawing/2014/main" id="{679FBB34-0A61-6175-D429-68CFF8784B12}"/>
              </a:ext>
            </a:extLst>
          </p:cNvPr>
          <p:cNvSpPr txBox="1">
            <a:spLocks/>
          </p:cNvSpPr>
          <p:nvPr/>
        </p:nvSpPr>
        <p:spPr>
          <a:xfrm>
            <a:off x="9448800" y="6588981"/>
            <a:ext cx="2743200" cy="365125"/>
          </a:xfrm>
          <a:prstGeom prst="rect">
            <a:avLst/>
          </a:prstGeom>
        </p:spPr>
        <p:txBody>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1E62F875-1F54-4527-993B-FB1D0CCB3E02}" type="slidenum">
              <a:rPr kumimoji="0" lang="en-IN" sz="1200" b="1" i="0" u="none" strike="noStrike" kern="1200" cap="none" spc="0" normalizeH="0" baseline="0" noProof="0" smtClean="0">
                <a:ln>
                  <a:noFill/>
                </a:ln>
                <a:solidFill>
                  <a:prstClr val="white"/>
                </a:solidFill>
                <a:effectLst/>
                <a:uLnTx/>
                <a:uFillTx/>
                <a:latin typeface="Cambria" panose="02040503050406030204" pitchFamily="18" charset="0"/>
                <a:ea typeface="Cambria" panose="02040503050406030204" pitchFamily="18" charset="0"/>
                <a:cs typeface="+mn-cs"/>
              </a:rPr>
              <a:pPr marL="0" marR="0" lvl="0" indent="0" algn="r" defTabSz="914400" rtl="0" eaLnBrk="1" fontAlgn="auto" latinLnBrk="0" hangingPunct="1">
                <a:lnSpc>
                  <a:spcPct val="100000"/>
                </a:lnSpc>
                <a:spcBef>
                  <a:spcPts val="0"/>
                </a:spcBef>
                <a:spcAft>
                  <a:spcPts val="0"/>
                </a:spcAft>
                <a:buClrTx/>
                <a:buSzTx/>
                <a:buFontTx/>
                <a:buNone/>
                <a:tabLst/>
                <a:defRPr/>
              </a:pPr>
              <a:t>40</a:t>
            </a:fld>
            <a:endParaRPr kumimoji="0" lang="en-IN" sz="1200" b="1" i="0" u="none" strike="noStrike" kern="1200" cap="none" spc="0" normalizeH="0" baseline="0" noProof="0">
              <a:ln>
                <a:noFill/>
              </a:ln>
              <a:solidFill>
                <a:prstClr val="white"/>
              </a:solidFill>
              <a:effectLst/>
              <a:uLnTx/>
              <a:uFillTx/>
              <a:latin typeface="Cambria" panose="02040503050406030204" pitchFamily="18" charset="0"/>
              <a:ea typeface="Cambria" panose="02040503050406030204" pitchFamily="18" charset="0"/>
              <a:cs typeface="+mn-cs"/>
            </a:endParaRPr>
          </a:p>
        </p:txBody>
      </p:sp>
      <p:sp>
        <p:nvSpPr>
          <p:cNvPr id="3" name="TextBox 2">
            <a:extLst>
              <a:ext uri="{FF2B5EF4-FFF2-40B4-BE49-F238E27FC236}">
                <a16:creationId xmlns:a16="http://schemas.microsoft.com/office/drawing/2014/main" id="{201ED4DC-333B-E84E-8451-4E3A95BA17C1}"/>
              </a:ext>
            </a:extLst>
          </p:cNvPr>
          <p:cNvSpPr txBox="1"/>
          <p:nvPr/>
        </p:nvSpPr>
        <p:spPr>
          <a:xfrm>
            <a:off x="34623" y="5724899"/>
            <a:ext cx="12129668" cy="707886"/>
          </a:xfrm>
          <a:prstGeom prst="rect">
            <a:avLst/>
          </a:prstGeom>
          <a:noFill/>
        </p:spPr>
        <p:txBody>
          <a:bodyPr wrap="square">
            <a:spAutoFit/>
          </a:bodyPr>
          <a:lstStyle/>
          <a:p>
            <a:pPr marL="0" marR="0" lvl="0" indent="0" algn="just" defTabSz="914400" rtl="0" eaLnBrk="1" fontAlgn="auto" latinLnBrk="0" hangingPunct="1">
              <a:lnSpc>
                <a:spcPct val="100000"/>
              </a:lnSpc>
              <a:spcBef>
                <a:spcPts val="0"/>
              </a:spcBef>
              <a:spcAft>
                <a:spcPts val="0"/>
              </a:spcAft>
              <a:buClrTx/>
              <a:buSzTx/>
              <a:buFontTx/>
              <a:buNone/>
              <a:tabLst/>
              <a:defRPr/>
            </a:pPr>
            <a:r>
              <a:rPr kumimoji="0" lang="en-IN" sz="1000" b="0" i="1"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Aptos" panose="020B0004020202020204" pitchFamily="34" charset="0"/>
              </a:rPr>
              <a:t>Investors are strongly advised to read all relevant offer documents, risk factors, and terms and conditions carefully before making any investment decisions. Centricity Financial Distribution Private Limited disclaims any responsibility for losses or damages arising from investments made through its Alternative Investment Fund (AIF) distribution. Investments in AIFs are subject to market risks, including liquidity, credit, and other inherent risks. Past performance is not indicative of future results, and there is no assurance or guarantee of returns. The value of investments may fluctuate, and investors should consider their risk tolerance and consult with their financial advisors prior to investing. Centricity Financial Distribution Private Limited does not provide any assurances regarding the future performance of AIF products.</a:t>
            </a:r>
          </a:p>
        </p:txBody>
      </p:sp>
      <p:pic>
        <p:nvPicPr>
          <p:cNvPr id="6" name="Picture 5" descr="A white text on a black background&#10;&#10;AI-generated content may be incorrect.">
            <a:extLst>
              <a:ext uri="{FF2B5EF4-FFF2-40B4-BE49-F238E27FC236}">
                <a16:creationId xmlns:a16="http://schemas.microsoft.com/office/drawing/2014/main" id="{AC48DE52-4B44-D35C-DA76-1999EC8F9D33}"/>
              </a:ext>
            </a:extLst>
          </p:cNvPr>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10362466" y="234062"/>
            <a:ext cx="1559328" cy="340260"/>
          </a:xfrm>
          <a:prstGeom prst="rect">
            <a:avLst/>
          </a:prstGeom>
        </p:spPr>
      </p:pic>
      <p:graphicFrame>
        <p:nvGraphicFramePr>
          <p:cNvPr id="2" name="Table 1">
            <a:extLst>
              <a:ext uri="{FF2B5EF4-FFF2-40B4-BE49-F238E27FC236}">
                <a16:creationId xmlns:a16="http://schemas.microsoft.com/office/drawing/2014/main" id="{D67B9306-8CA3-4BEE-7D6A-5D5447C663DB}"/>
              </a:ext>
            </a:extLst>
          </p:cNvPr>
          <p:cNvGraphicFramePr>
            <a:graphicFrameLocks noGrp="1"/>
          </p:cNvGraphicFramePr>
          <p:nvPr>
            <p:extLst>
              <p:ext uri="{D42A27DB-BD31-4B8C-83A1-F6EECF244321}">
                <p14:modId xmlns:p14="http://schemas.microsoft.com/office/powerpoint/2010/main" val="2013290220"/>
              </p:ext>
            </p:extLst>
          </p:nvPr>
        </p:nvGraphicFramePr>
        <p:xfrm>
          <a:off x="48490" y="870817"/>
          <a:ext cx="12088093" cy="4381483"/>
        </p:xfrm>
        <a:graphic>
          <a:graphicData uri="http://schemas.openxmlformats.org/drawingml/2006/table">
            <a:tbl>
              <a:tblPr/>
              <a:tblGrid>
                <a:gridCol w="2763983">
                  <a:extLst>
                    <a:ext uri="{9D8B030D-6E8A-4147-A177-3AD203B41FA5}">
                      <a16:colId xmlns:a16="http://schemas.microsoft.com/office/drawing/2014/main" val="1315134743"/>
                    </a:ext>
                  </a:extLst>
                </a:gridCol>
                <a:gridCol w="876815">
                  <a:extLst>
                    <a:ext uri="{9D8B030D-6E8A-4147-A177-3AD203B41FA5}">
                      <a16:colId xmlns:a16="http://schemas.microsoft.com/office/drawing/2014/main" val="3777883273"/>
                    </a:ext>
                  </a:extLst>
                </a:gridCol>
                <a:gridCol w="515272">
                  <a:extLst>
                    <a:ext uri="{9D8B030D-6E8A-4147-A177-3AD203B41FA5}">
                      <a16:colId xmlns:a16="http://schemas.microsoft.com/office/drawing/2014/main" val="3531845646"/>
                    </a:ext>
                  </a:extLst>
                </a:gridCol>
                <a:gridCol w="721093">
                  <a:extLst>
                    <a:ext uri="{9D8B030D-6E8A-4147-A177-3AD203B41FA5}">
                      <a16:colId xmlns:a16="http://schemas.microsoft.com/office/drawing/2014/main" val="2075905631"/>
                    </a:ext>
                  </a:extLst>
                </a:gridCol>
                <a:gridCol w="721093">
                  <a:extLst>
                    <a:ext uri="{9D8B030D-6E8A-4147-A177-3AD203B41FA5}">
                      <a16:colId xmlns:a16="http://schemas.microsoft.com/office/drawing/2014/main" val="275548023"/>
                    </a:ext>
                  </a:extLst>
                </a:gridCol>
                <a:gridCol w="721093">
                  <a:extLst>
                    <a:ext uri="{9D8B030D-6E8A-4147-A177-3AD203B41FA5}">
                      <a16:colId xmlns:a16="http://schemas.microsoft.com/office/drawing/2014/main" val="2632058883"/>
                    </a:ext>
                  </a:extLst>
                </a:gridCol>
                <a:gridCol w="721093">
                  <a:extLst>
                    <a:ext uri="{9D8B030D-6E8A-4147-A177-3AD203B41FA5}">
                      <a16:colId xmlns:a16="http://schemas.microsoft.com/office/drawing/2014/main" val="601294880"/>
                    </a:ext>
                  </a:extLst>
                </a:gridCol>
                <a:gridCol w="721093">
                  <a:extLst>
                    <a:ext uri="{9D8B030D-6E8A-4147-A177-3AD203B41FA5}">
                      <a16:colId xmlns:a16="http://schemas.microsoft.com/office/drawing/2014/main" val="790751159"/>
                    </a:ext>
                  </a:extLst>
                </a:gridCol>
                <a:gridCol w="721093">
                  <a:extLst>
                    <a:ext uri="{9D8B030D-6E8A-4147-A177-3AD203B41FA5}">
                      <a16:colId xmlns:a16="http://schemas.microsoft.com/office/drawing/2014/main" val="1829785591"/>
                    </a:ext>
                  </a:extLst>
                </a:gridCol>
                <a:gridCol w="721093">
                  <a:extLst>
                    <a:ext uri="{9D8B030D-6E8A-4147-A177-3AD203B41FA5}">
                      <a16:colId xmlns:a16="http://schemas.microsoft.com/office/drawing/2014/main" val="1615752328"/>
                    </a:ext>
                  </a:extLst>
                </a:gridCol>
                <a:gridCol w="721093">
                  <a:extLst>
                    <a:ext uri="{9D8B030D-6E8A-4147-A177-3AD203B41FA5}">
                      <a16:colId xmlns:a16="http://schemas.microsoft.com/office/drawing/2014/main" val="3505083701"/>
                    </a:ext>
                  </a:extLst>
                </a:gridCol>
                <a:gridCol w="721093">
                  <a:extLst>
                    <a:ext uri="{9D8B030D-6E8A-4147-A177-3AD203B41FA5}">
                      <a16:colId xmlns:a16="http://schemas.microsoft.com/office/drawing/2014/main" val="1503937016"/>
                    </a:ext>
                  </a:extLst>
                </a:gridCol>
                <a:gridCol w="721093">
                  <a:extLst>
                    <a:ext uri="{9D8B030D-6E8A-4147-A177-3AD203B41FA5}">
                      <a16:colId xmlns:a16="http://schemas.microsoft.com/office/drawing/2014/main" val="2142316947"/>
                    </a:ext>
                  </a:extLst>
                </a:gridCol>
                <a:gridCol w="721093">
                  <a:extLst>
                    <a:ext uri="{9D8B030D-6E8A-4147-A177-3AD203B41FA5}">
                      <a16:colId xmlns:a16="http://schemas.microsoft.com/office/drawing/2014/main" val="3367864177"/>
                    </a:ext>
                  </a:extLst>
                </a:gridCol>
              </a:tblGrid>
              <a:tr h="202600">
                <a:tc rowSpan="2">
                  <a:txBody>
                    <a:bodyPr/>
                    <a:lstStyle/>
                    <a:p>
                      <a:pPr algn="ctr" rtl="0" fontAlgn="ctr">
                        <a:buNone/>
                      </a:pPr>
                      <a:r>
                        <a:rPr lang="en-IN" sz="1200" b="1" i="0" u="none" strike="noStrike" dirty="0">
                          <a:solidFill>
                            <a:srgbClr val="FFFFFF"/>
                          </a:solidFill>
                          <a:effectLst/>
                          <a:latin typeface="Cambria" panose="02040503050406030204" pitchFamily="18" charset="0"/>
                        </a:rPr>
                        <a:t>Strategy</a:t>
                      </a:r>
                    </a:p>
                  </a:txBody>
                  <a:tcPr marL="7454" marR="7454" marT="7454" marB="0" anchor="ctr">
                    <a:lnL w="6350" cap="flat" cmpd="sng" algn="ctr">
                      <a:solidFill>
                        <a:srgbClr val="FFFFFF"/>
                      </a:solidFill>
                      <a:prstDash val="solid"/>
                      <a:round/>
                      <a:headEnd type="none" w="med" len="med"/>
                      <a:tailEnd type="none" w="med" len="med"/>
                    </a:lnL>
                    <a:lnR w="6350" cap="flat" cmpd="sng" algn="ctr">
                      <a:solidFill>
                        <a:srgbClr val="FFFFFF"/>
                      </a:solidFill>
                      <a:prstDash val="solid"/>
                      <a:round/>
                      <a:headEnd type="none" w="med" len="med"/>
                      <a:tailEnd type="none" w="med" len="med"/>
                    </a:lnR>
                    <a:lnT w="6350" cap="flat" cmpd="sng" algn="ctr">
                      <a:solidFill>
                        <a:srgbClr val="FFFFFF"/>
                      </a:solidFill>
                      <a:prstDash val="solid"/>
                      <a:round/>
                      <a:headEnd type="none" w="med" len="med"/>
                      <a:tailEnd type="none" w="med" len="med"/>
                    </a:lnT>
                    <a:lnB w="6350" cap="flat" cmpd="sng" algn="ctr">
                      <a:solidFill>
                        <a:srgbClr val="FFFFFF"/>
                      </a:solidFill>
                      <a:prstDash val="solid"/>
                      <a:round/>
                      <a:headEnd type="none" w="med" len="med"/>
                      <a:tailEnd type="none" w="med" len="med"/>
                    </a:lnB>
                    <a:solidFill>
                      <a:srgbClr val="000000"/>
                    </a:solidFill>
                  </a:tcPr>
                </a:tc>
                <a:tc rowSpan="2">
                  <a:txBody>
                    <a:bodyPr/>
                    <a:lstStyle/>
                    <a:p>
                      <a:pPr algn="ctr" rtl="0" fontAlgn="ctr">
                        <a:buNone/>
                      </a:pPr>
                      <a:r>
                        <a:rPr lang="en-IN" sz="1200" b="1" i="0" u="none" strike="noStrike">
                          <a:solidFill>
                            <a:srgbClr val="FFFFFF"/>
                          </a:solidFill>
                          <a:effectLst/>
                          <a:latin typeface="Cambria" panose="02040503050406030204" pitchFamily="18" charset="0"/>
                        </a:rPr>
                        <a:t>Inception </a:t>
                      </a:r>
                    </a:p>
                    <a:p>
                      <a:pPr algn="ctr" rtl="0" fontAlgn="ctr">
                        <a:buNone/>
                      </a:pPr>
                      <a:r>
                        <a:rPr lang="en-IN" sz="1200" b="1" i="0" u="none" strike="noStrike">
                          <a:solidFill>
                            <a:srgbClr val="FFFFFF"/>
                          </a:solidFill>
                          <a:effectLst/>
                          <a:latin typeface="Cambria" panose="02040503050406030204" pitchFamily="18" charset="0"/>
                        </a:rPr>
                        <a:t>Date</a:t>
                      </a:r>
                    </a:p>
                  </a:txBody>
                  <a:tcPr marL="7454" marR="7454" marT="7454" marB="0" anchor="ctr">
                    <a:lnL w="6350" cap="flat" cmpd="sng" algn="ctr">
                      <a:solidFill>
                        <a:srgbClr val="FFFFFF"/>
                      </a:solidFill>
                      <a:prstDash val="solid"/>
                      <a:round/>
                      <a:headEnd type="none" w="med" len="med"/>
                      <a:tailEnd type="none" w="med" len="med"/>
                    </a:lnL>
                    <a:lnR w="6350" cap="flat" cmpd="sng" algn="ctr">
                      <a:solidFill>
                        <a:srgbClr val="FFFFFF"/>
                      </a:solidFill>
                      <a:prstDash val="solid"/>
                      <a:round/>
                      <a:headEnd type="none" w="med" len="med"/>
                      <a:tailEnd type="none" w="med" len="med"/>
                    </a:lnR>
                    <a:lnT w="6350" cap="flat" cmpd="sng" algn="ctr">
                      <a:solidFill>
                        <a:srgbClr val="FFFFFF"/>
                      </a:solidFill>
                      <a:prstDash val="solid"/>
                      <a:round/>
                      <a:headEnd type="none" w="med" len="med"/>
                      <a:tailEnd type="none" w="med" len="med"/>
                    </a:lnT>
                    <a:lnB w="6350" cap="flat" cmpd="sng" algn="ctr">
                      <a:solidFill>
                        <a:srgbClr val="FFFFFF"/>
                      </a:solidFill>
                      <a:prstDash val="solid"/>
                      <a:round/>
                      <a:headEnd type="none" w="med" len="med"/>
                      <a:tailEnd type="none" w="med" len="med"/>
                    </a:lnB>
                    <a:solidFill>
                      <a:srgbClr val="000000"/>
                    </a:solidFill>
                  </a:tcPr>
                </a:tc>
                <a:tc rowSpan="2">
                  <a:txBody>
                    <a:bodyPr/>
                    <a:lstStyle/>
                    <a:p>
                      <a:pPr algn="ctr" rtl="0" fontAlgn="ctr">
                        <a:buNone/>
                      </a:pPr>
                      <a:r>
                        <a:rPr lang="en-IN" sz="1200" b="1" i="0" u="none" strike="noStrike">
                          <a:solidFill>
                            <a:srgbClr val="FFFFFF"/>
                          </a:solidFill>
                          <a:effectLst/>
                          <a:latin typeface="Cambria" panose="02040503050406030204" pitchFamily="18" charset="0"/>
                        </a:rPr>
                        <a:t>AUM</a:t>
                      </a:r>
                    </a:p>
                    <a:p>
                      <a:pPr algn="ctr" rtl="0" fontAlgn="ctr">
                        <a:buNone/>
                      </a:pPr>
                      <a:r>
                        <a:rPr lang="en-IN" sz="1200" b="1" i="0" u="none" strike="noStrike">
                          <a:solidFill>
                            <a:srgbClr val="FFFFFF"/>
                          </a:solidFill>
                          <a:effectLst/>
                          <a:latin typeface="Cambria" panose="02040503050406030204" pitchFamily="18" charset="0"/>
                        </a:rPr>
                        <a:t>(Cr)</a:t>
                      </a:r>
                    </a:p>
                  </a:txBody>
                  <a:tcPr marL="7454" marR="7454" marT="7454" marB="0" anchor="ctr">
                    <a:lnL w="6350" cap="flat" cmpd="sng" algn="ctr">
                      <a:solidFill>
                        <a:srgbClr val="FFFFFF"/>
                      </a:solidFill>
                      <a:prstDash val="solid"/>
                      <a:round/>
                      <a:headEnd type="none" w="med" len="med"/>
                      <a:tailEnd type="none" w="med" len="med"/>
                    </a:lnL>
                    <a:lnR w="6350" cap="flat" cmpd="sng" algn="ctr">
                      <a:solidFill>
                        <a:srgbClr val="FFFFFF"/>
                      </a:solidFill>
                      <a:prstDash val="solid"/>
                      <a:round/>
                      <a:headEnd type="none" w="med" len="med"/>
                      <a:tailEnd type="none" w="med" len="med"/>
                    </a:lnR>
                    <a:lnT w="6350" cap="flat" cmpd="sng" algn="ctr">
                      <a:solidFill>
                        <a:srgbClr val="FFFFFF"/>
                      </a:solidFill>
                      <a:prstDash val="solid"/>
                      <a:round/>
                      <a:headEnd type="none" w="med" len="med"/>
                      <a:tailEnd type="none" w="med" len="med"/>
                    </a:lnT>
                    <a:lnB w="6350" cap="flat" cmpd="sng" algn="ctr">
                      <a:solidFill>
                        <a:srgbClr val="FFFFFF"/>
                      </a:solidFill>
                      <a:prstDash val="solid"/>
                      <a:round/>
                      <a:headEnd type="none" w="med" len="med"/>
                      <a:tailEnd type="none" w="med" len="med"/>
                    </a:lnB>
                    <a:solidFill>
                      <a:srgbClr val="000000"/>
                    </a:solidFill>
                  </a:tcPr>
                </a:tc>
                <a:tc rowSpan="2">
                  <a:txBody>
                    <a:bodyPr/>
                    <a:lstStyle/>
                    <a:p>
                      <a:pPr algn="ctr" rtl="0" fontAlgn="ctr">
                        <a:buNone/>
                      </a:pPr>
                      <a:r>
                        <a:rPr lang="en-IN" sz="1200" b="1" i="0" u="none" strike="noStrike">
                          <a:solidFill>
                            <a:srgbClr val="FFFFFF"/>
                          </a:solidFill>
                          <a:effectLst/>
                          <a:latin typeface="Cambria" panose="02040503050406030204" pitchFamily="18" charset="0"/>
                        </a:rPr>
                        <a:t>1 M</a:t>
                      </a:r>
                    </a:p>
                  </a:txBody>
                  <a:tcPr marL="7454" marR="7454" marT="7454" marB="0" anchor="ctr">
                    <a:lnL w="6350" cap="flat" cmpd="sng" algn="ctr">
                      <a:solidFill>
                        <a:srgbClr val="FFFFFF"/>
                      </a:solidFill>
                      <a:prstDash val="solid"/>
                      <a:round/>
                      <a:headEnd type="none" w="med" len="med"/>
                      <a:tailEnd type="none" w="med" len="med"/>
                    </a:lnL>
                    <a:lnR w="6350" cap="flat" cmpd="sng" algn="ctr">
                      <a:solidFill>
                        <a:srgbClr val="FFFFFF"/>
                      </a:solidFill>
                      <a:prstDash val="solid"/>
                      <a:round/>
                      <a:headEnd type="none" w="med" len="med"/>
                      <a:tailEnd type="none" w="med" len="med"/>
                    </a:lnR>
                    <a:lnT w="6350" cap="flat" cmpd="sng" algn="ctr">
                      <a:solidFill>
                        <a:srgbClr val="FFFFFF"/>
                      </a:solidFill>
                      <a:prstDash val="solid"/>
                      <a:round/>
                      <a:headEnd type="none" w="med" len="med"/>
                      <a:tailEnd type="none" w="med" len="med"/>
                    </a:lnT>
                    <a:lnB w="6350" cap="flat" cmpd="sng" algn="ctr">
                      <a:solidFill>
                        <a:srgbClr val="FFFFFF"/>
                      </a:solidFill>
                      <a:prstDash val="solid"/>
                      <a:round/>
                      <a:headEnd type="none" w="med" len="med"/>
                      <a:tailEnd type="none" w="med" len="med"/>
                    </a:lnB>
                    <a:solidFill>
                      <a:srgbClr val="000000"/>
                    </a:solidFill>
                  </a:tcPr>
                </a:tc>
                <a:tc rowSpan="2">
                  <a:txBody>
                    <a:bodyPr/>
                    <a:lstStyle/>
                    <a:p>
                      <a:pPr algn="ctr" rtl="0" fontAlgn="ctr">
                        <a:buNone/>
                      </a:pPr>
                      <a:r>
                        <a:rPr lang="en-IN" sz="1200" b="1" i="0" u="none" strike="noStrike">
                          <a:solidFill>
                            <a:srgbClr val="FFFFFF"/>
                          </a:solidFill>
                          <a:effectLst/>
                          <a:latin typeface="Cambria" panose="02040503050406030204" pitchFamily="18" charset="0"/>
                        </a:rPr>
                        <a:t>3 M</a:t>
                      </a:r>
                    </a:p>
                  </a:txBody>
                  <a:tcPr marL="7454" marR="7454" marT="7454" marB="0" anchor="ctr">
                    <a:lnL w="6350" cap="flat" cmpd="sng" algn="ctr">
                      <a:solidFill>
                        <a:srgbClr val="FFFFFF"/>
                      </a:solidFill>
                      <a:prstDash val="solid"/>
                      <a:round/>
                      <a:headEnd type="none" w="med" len="med"/>
                      <a:tailEnd type="none" w="med" len="med"/>
                    </a:lnL>
                    <a:lnR w="6350" cap="flat" cmpd="sng" algn="ctr">
                      <a:solidFill>
                        <a:srgbClr val="FFFFFF"/>
                      </a:solidFill>
                      <a:prstDash val="solid"/>
                      <a:round/>
                      <a:headEnd type="none" w="med" len="med"/>
                      <a:tailEnd type="none" w="med" len="med"/>
                    </a:lnR>
                    <a:lnT w="6350" cap="flat" cmpd="sng" algn="ctr">
                      <a:solidFill>
                        <a:srgbClr val="FFFFFF"/>
                      </a:solidFill>
                      <a:prstDash val="solid"/>
                      <a:round/>
                      <a:headEnd type="none" w="med" len="med"/>
                      <a:tailEnd type="none" w="med" len="med"/>
                    </a:lnT>
                    <a:lnB w="6350" cap="flat" cmpd="sng" algn="ctr">
                      <a:solidFill>
                        <a:srgbClr val="FFFFFF"/>
                      </a:solidFill>
                      <a:prstDash val="solid"/>
                      <a:round/>
                      <a:headEnd type="none" w="med" len="med"/>
                      <a:tailEnd type="none" w="med" len="med"/>
                    </a:lnB>
                    <a:solidFill>
                      <a:srgbClr val="000000"/>
                    </a:solidFill>
                  </a:tcPr>
                </a:tc>
                <a:tc rowSpan="2">
                  <a:txBody>
                    <a:bodyPr/>
                    <a:lstStyle/>
                    <a:p>
                      <a:pPr algn="ctr" rtl="0" fontAlgn="ctr">
                        <a:buNone/>
                      </a:pPr>
                      <a:r>
                        <a:rPr lang="en-IN" sz="1200" b="1" i="0" u="none" strike="noStrike">
                          <a:solidFill>
                            <a:srgbClr val="FFFFFF"/>
                          </a:solidFill>
                          <a:effectLst/>
                          <a:latin typeface="Cambria" panose="02040503050406030204" pitchFamily="18" charset="0"/>
                        </a:rPr>
                        <a:t>6 M</a:t>
                      </a:r>
                    </a:p>
                  </a:txBody>
                  <a:tcPr marL="7454" marR="7454" marT="7454" marB="0" anchor="ctr">
                    <a:lnL w="6350" cap="flat" cmpd="sng" algn="ctr">
                      <a:solidFill>
                        <a:srgbClr val="FFFFFF"/>
                      </a:solidFill>
                      <a:prstDash val="solid"/>
                      <a:round/>
                      <a:headEnd type="none" w="med" len="med"/>
                      <a:tailEnd type="none" w="med" len="med"/>
                    </a:lnL>
                    <a:lnR w="6350" cap="flat" cmpd="sng" algn="ctr">
                      <a:solidFill>
                        <a:srgbClr val="FFFFFF"/>
                      </a:solidFill>
                      <a:prstDash val="solid"/>
                      <a:round/>
                      <a:headEnd type="none" w="med" len="med"/>
                      <a:tailEnd type="none" w="med" len="med"/>
                    </a:lnR>
                    <a:lnT w="6350" cap="flat" cmpd="sng" algn="ctr">
                      <a:solidFill>
                        <a:srgbClr val="FFFFFF"/>
                      </a:solidFill>
                      <a:prstDash val="solid"/>
                      <a:round/>
                      <a:headEnd type="none" w="med" len="med"/>
                      <a:tailEnd type="none" w="med" len="med"/>
                    </a:lnT>
                    <a:lnB w="6350" cap="flat" cmpd="sng" algn="ctr">
                      <a:solidFill>
                        <a:srgbClr val="FFFFFF"/>
                      </a:solidFill>
                      <a:prstDash val="solid"/>
                      <a:round/>
                      <a:headEnd type="none" w="med" len="med"/>
                      <a:tailEnd type="none" w="med" len="med"/>
                    </a:lnB>
                    <a:solidFill>
                      <a:srgbClr val="000000"/>
                    </a:solidFill>
                  </a:tcPr>
                </a:tc>
                <a:tc rowSpan="2">
                  <a:txBody>
                    <a:bodyPr/>
                    <a:lstStyle/>
                    <a:p>
                      <a:pPr algn="ctr" rtl="0" fontAlgn="ctr">
                        <a:buNone/>
                      </a:pPr>
                      <a:r>
                        <a:rPr lang="en-IN" sz="1200" b="1" i="0" u="none" strike="noStrike">
                          <a:solidFill>
                            <a:srgbClr val="FFFFFF"/>
                          </a:solidFill>
                          <a:effectLst/>
                          <a:latin typeface="Cambria" panose="02040503050406030204" pitchFamily="18" charset="0"/>
                        </a:rPr>
                        <a:t>1 Y</a:t>
                      </a:r>
                    </a:p>
                  </a:txBody>
                  <a:tcPr marL="7454" marR="7454" marT="7454" marB="0" anchor="ctr">
                    <a:lnL w="6350" cap="flat" cmpd="sng" algn="ctr">
                      <a:solidFill>
                        <a:srgbClr val="FFFFFF"/>
                      </a:solidFill>
                      <a:prstDash val="solid"/>
                      <a:round/>
                      <a:headEnd type="none" w="med" len="med"/>
                      <a:tailEnd type="none" w="med" len="med"/>
                    </a:lnL>
                    <a:lnR w="6350" cap="flat" cmpd="sng" algn="ctr">
                      <a:solidFill>
                        <a:srgbClr val="FFFFFF"/>
                      </a:solidFill>
                      <a:prstDash val="solid"/>
                      <a:round/>
                      <a:headEnd type="none" w="med" len="med"/>
                      <a:tailEnd type="none" w="med" len="med"/>
                    </a:lnR>
                    <a:lnT w="6350" cap="flat" cmpd="sng" algn="ctr">
                      <a:solidFill>
                        <a:srgbClr val="FFFFFF"/>
                      </a:solidFill>
                      <a:prstDash val="solid"/>
                      <a:round/>
                      <a:headEnd type="none" w="med" len="med"/>
                      <a:tailEnd type="none" w="med" len="med"/>
                    </a:lnT>
                    <a:lnB w="6350" cap="flat" cmpd="sng" algn="ctr">
                      <a:solidFill>
                        <a:srgbClr val="FFFFFF"/>
                      </a:solidFill>
                      <a:prstDash val="solid"/>
                      <a:round/>
                      <a:headEnd type="none" w="med" len="med"/>
                      <a:tailEnd type="none" w="med" len="med"/>
                    </a:lnB>
                    <a:solidFill>
                      <a:srgbClr val="000000"/>
                    </a:solidFill>
                  </a:tcPr>
                </a:tc>
                <a:tc rowSpan="2">
                  <a:txBody>
                    <a:bodyPr/>
                    <a:lstStyle/>
                    <a:p>
                      <a:pPr algn="ctr" rtl="0" fontAlgn="ctr">
                        <a:buNone/>
                      </a:pPr>
                      <a:r>
                        <a:rPr lang="en-IN" sz="1200" b="1" i="0" u="none" strike="noStrike">
                          <a:solidFill>
                            <a:srgbClr val="FFFFFF"/>
                          </a:solidFill>
                          <a:effectLst/>
                          <a:latin typeface="Cambria" panose="02040503050406030204" pitchFamily="18" charset="0"/>
                        </a:rPr>
                        <a:t>3 Y</a:t>
                      </a:r>
                    </a:p>
                  </a:txBody>
                  <a:tcPr marL="7454" marR="7454" marT="7454" marB="0" anchor="ctr">
                    <a:lnL w="6350" cap="flat" cmpd="sng" algn="ctr">
                      <a:solidFill>
                        <a:srgbClr val="FFFFFF"/>
                      </a:solidFill>
                      <a:prstDash val="solid"/>
                      <a:round/>
                      <a:headEnd type="none" w="med" len="med"/>
                      <a:tailEnd type="none" w="med" len="med"/>
                    </a:lnL>
                    <a:lnR w="6350" cap="flat" cmpd="sng" algn="ctr">
                      <a:solidFill>
                        <a:srgbClr val="FFFFFF"/>
                      </a:solidFill>
                      <a:prstDash val="solid"/>
                      <a:round/>
                      <a:headEnd type="none" w="med" len="med"/>
                      <a:tailEnd type="none" w="med" len="med"/>
                    </a:lnR>
                    <a:lnT w="6350" cap="flat" cmpd="sng" algn="ctr">
                      <a:solidFill>
                        <a:srgbClr val="FFFFFF"/>
                      </a:solidFill>
                      <a:prstDash val="solid"/>
                      <a:round/>
                      <a:headEnd type="none" w="med" len="med"/>
                      <a:tailEnd type="none" w="med" len="med"/>
                    </a:lnT>
                    <a:lnB w="6350" cap="flat" cmpd="sng" algn="ctr">
                      <a:solidFill>
                        <a:srgbClr val="FFFFFF"/>
                      </a:solidFill>
                      <a:prstDash val="solid"/>
                      <a:round/>
                      <a:headEnd type="none" w="med" len="med"/>
                      <a:tailEnd type="none" w="med" len="med"/>
                    </a:lnB>
                    <a:solidFill>
                      <a:srgbClr val="000000"/>
                    </a:solidFill>
                  </a:tcPr>
                </a:tc>
                <a:tc rowSpan="2">
                  <a:txBody>
                    <a:bodyPr/>
                    <a:lstStyle/>
                    <a:p>
                      <a:pPr algn="ctr" rtl="0" fontAlgn="ctr">
                        <a:buNone/>
                      </a:pPr>
                      <a:r>
                        <a:rPr lang="en-IN" sz="1200" b="1" i="0" u="none" strike="noStrike">
                          <a:solidFill>
                            <a:srgbClr val="FFFFFF"/>
                          </a:solidFill>
                          <a:effectLst/>
                          <a:latin typeface="Cambria" panose="02040503050406030204" pitchFamily="18" charset="0"/>
                        </a:rPr>
                        <a:t>5 Y</a:t>
                      </a:r>
                    </a:p>
                  </a:txBody>
                  <a:tcPr marL="7454" marR="7454" marT="7454" marB="0" anchor="ctr">
                    <a:lnL w="6350" cap="flat" cmpd="sng" algn="ctr">
                      <a:solidFill>
                        <a:srgbClr val="FFFFFF"/>
                      </a:solidFill>
                      <a:prstDash val="solid"/>
                      <a:round/>
                      <a:headEnd type="none" w="med" len="med"/>
                      <a:tailEnd type="none" w="med" len="med"/>
                    </a:lnL>
                    <a:lnR w="6350" cap="flat" cmpd="sng" algn="ctr">
                      <a:solidFill>
                        <a:srgbClr val="FFFFFF"/>
                      </a:solidFill>
                      <a:prstDash val="solid"/>
                      <a:round/>
                      <a:headEnd type="none" w="med" len="med"/>
                      <a:tailEnd type="none" w="med" len="med"/>
                    </a:lnR>
                    <a:lnT w="6350" cap="flat" cmpd="sng" algn="ctr">
                      <a:solidFill>
                        <a:srgbClr val="FFFFFF"/>
                      </a:solidFill>
                      <a:prstDash val="solid"/>
                      <a:round/>
                      <a:headEnd type="none" w="med" len="med"/>
                      <a:tailEnd type="none" w="med" len="med"/>
                    </a:lnT>
                    <a:lnB w="6350" cap="flat" cmpd="sng" algn="ctr">
                      <a:solidFill>
                        <a:srgbClr val="FFFFFF"/>
                      </a:solidFill>
                      <a:prstDash val="solid"/>
                      <a:round/>
                      <a:headEnd type="none" w="med" len="med"/>
                      <a:tailEnd type="none" w="med" len="med"/>
                    </a:lnB>
                    <a:solidFill>
                      <a:srgbClr val="000000"/>
                    </a:solidFill>
                  </a:tcPr>
                </a:tc>
                <a:tc rowSpan="2">
                  <a:txBody>
                    <a:bodyPr/>
                    <a:lstStyle/>
                    <a:p>
                      <a:pPr algn="ctr" rtl="0" fontAlgn="ctr">
                        <a:buNone/>
                      </a:pPr>
                      <a:r>
                        <a:rPr lang="en-IN" sz="1200" b="1" i="0" u="none" strike="noStrike">
                          <a:solidFill>
                            <a:srgbClr val="FFFFFF"/>
                          </a:solidFill>
                          <a:effectLst/>
                          <a:latin typeface="Cambria" panose="02040503050406030204" pitchFamily="18" charset="0"/>
                        </a:rPr>
                        <a:t>SI</a:t>
                      </a:r>
                    </a:p>
                  </a:txBody>
                  <a:tcPr marL="7454" marR="7454" marT="7454" marB="0" anchor="ctr">
                    <a:lnL w="6350" cap="flat" cmpd="sng" algn="ctr">
                      <a:solidFill>
                        <a:srgbClr val="FFFFFF"/>
                      </a:solidFill>
                      <a:prstDash val="solid"/>
                      <a:round/>
                      <a:headEnd type="none" w="med" len="med"/>
                      <a:tailEnd type="none" w="med" len="med"/>
                    </a:lnL>
                    <a:lnR w="6350" cap="flat" cmpd="sng" algn="ctr">
                      <a:solidFill>
                        <a:srgbClr val="FFFFFF"/>
                      </a:solidFill>
                      <a:prstDash val="solid"/>
                      <a:round/>
                      <a:headEnd type="none" w="med" len="med"/>
                      <a:tailEnd type="none" w="med" len="med"/>
                    </a:lnR>
                    <a:lnT w="6350" cap="flat" cmpd="sng" algn="ctr">
                      <a:solidFill>
                        <a:srgbClr val="FFFFFF"/>
                      </a:solidFill>
                      <a:prstDash val="solid"/>
                      <a:round/>
                      <a:headEnd type="none" w="med" len="med"/>
                      <a:tailEnd type="none" w="med" len="med"/>
                    </a:lnT>
                    <a:lnB w="6350" cap="flat" cmpd="sng" algn="ctr">
                      <a:solidFill>
                        <a:srgbClr val="FFFFFF"/>
                      </a:solidFill>
                      <a:prstDash val="solid"/>
                      <a:round/>
                      <a:headEnd type="none" w="med" len="med"/>
                      <a:tailEnd type="none" w="med" len="med"/>
                    </a:lnB>
                    <a:solidFill>
                      <a:srgbClr val="000000"/>
                    </a:solidFill>
                  </a:tcPr>
                </a:tc>
                <a:tc gridSpan="4">
                  <a:txBody>
                    <a:bodyPr/>
                    <a:lstStyle/>
                    <a:p>
                      <a:pPr algn="ctr" rtl="0" fontAlgn="ctr">
                        <a:buNone/>
                      </a:pPr>
                      <a:r>
                        <a:rPr lang="en-IN" sz="1200" b="1" i="0" u="none" strike="noStrike">
                          <a:solidFill>
                            <a:srgbClr val="FFFFFF"/>
                          </a:solidFill>
                          <a:effectLst/>
                          <a:latin typeface="Cambria" panose="02040503050406030204" pitchFamily="18" charset="0"/>
                        </a:rPr>
                        <a:t>Market Allocation</a:t>
                      </a:r>
                    </a:p>
                  </a:txBody>
                  <a:tcPr marL="7454" marR="7454" marT="7454" marB="0" anchor="ctr">
                    <a:lnL w="6350" cap="flat" cmpd="sng" algn="ctr">
                      <a:solidFill>
                        <a:srgbClr val="FFFFFF"/>
                      </a:solidFill>
                      <a:prstDash val="solid"/>
                      <a:round/>
                      <a:headEnd type="none" w="med" len="med"/>
                      <a:tailEnd type="none" w="med" len="med"/>
                    </a:lnL>
                    <a:lnR w="6350" cap="flat" cmpd="sng" algn="ctr">
                      <a:solidFill>
                        <a:srgbClr val="FFFFFF"/>
                      </a:solidFill>
                      <a:prstDash val="solid"/>
                      <a:round/>
                      <a:headEnd type="none" w="med" len="med"/>
                      <a:tailEnd type="none" w="med" len="med"/>
                    </a:lnR>
                    <a:lnT w="6350" cap="flat" cmpd="sng" algn="ctr">
                      <a:solidFill>
                        <a:srgbClr val="FFFFFF"/>
                      </a:solidFill>
                      <a:prstDash val="solid"/>
                      <a:round/>
                      <a:headEnd type="none" w="med" len="med"/>
                      <a:tailEnd type="none" w="med" len="med"/>
                    </a:lnT>
                    <a:lnB w="6350" cap="flat" cmpd="sng" algn="ctr">
                      <a:solidFill>
                        <a:srgbClr val="FFFFFF"/>
                      </a:solidFill>
                      <a:prstDash val="solid"/>
                      <a:round/>
                      <a:headEnd type="none" w="med" len="med"/>
                      <a:tailEnd type="none" w="med" len="med"/>
                    </a:lnB>
                    <a:solidFill>
                      <a:srgbClr val="000000"/>
                    </a:solidFill>
                  </a:tcPr>
                </a:tc>
                <a:tc hMerge="1">
                  <a:txBody>
                    <a:bodyPr/>
                    <a:lstStyle/>
                    <a:p>
                      <a:endParaRPr lang="en-IN"/>
                    </a:p>
                  </a:txBody>
                  <a:tcPr/>
                </a:tc>
                <a:tc hMerge="1">
                  <a:txBody>
                    <a:bodyPr/>
                    <a:lstStyle/>
                    <a:p>
                      <a:endParaRPr lang="en-IN"/>
                    </a:p>
                  </a:txBody>
                  <a:tcPr/>
                </a:tc>
                <a:tc hMerge="1">
                  <a:txBody>
                    <a:bodyPr/>
                    <a:lstStyle/>
                    <a:p>
                      <a:endParaRPr lang="en-IN"/>
                    </a:p>
                  </a:txBody>
                  <a:tcPr/>
                </a:tc>
                <a:extLst>
                  <a:ext uri="{0D108BD9-81ED-4DB2-BD59-A6C34878D82A}">
                    <a16:rowId xmlns:a16="http://schemas.microsoft.com/office/drawing/2014/main" val="979567685"/>
                  </a:ext>
                </a:extLst>
              </a:tr>
              <a:tr h="397266">
                <a:tc vMerge="1">
                  <a:txBody>
                    <a:bodyPr/>
                    <a:lstStyle/>
                    <a:p>
                      <a:endParaRPr lang="en-IN"/>
                    </a:p>
                  </a:txBody>
                  <a:tcPr/>
                </a:tc>
                <a:tc vMerge="1">
                  <a:txBody>
                    <a:bodyPr/>
                    <a:lstStyle/>
                    <a:p>
                      <a:endParaRPr lang="en-IN"/>
                    </a:p>
                  </a:txBody>
                  <a:tcPr/>
                </a:tc>
                <a:tc vMerge="1">
                  <a:txBody>
                    <a:bodyPr/>
                    <a:lstStyle/>
                    <a:p>
                      <a:endParaRPr lang="en-IN"/>
                    </a:p>
                  </a:txBody>
                  <a:tcPr/>
                </a:tc>
                <a:tc vMerge="1">
                  <a:txBody>
                    <a:bodyPr/>
                    <a:lstStyle/>
                    <a:p>
                      <a:endParaRPr lang="en-IN"/>
                    </a:p>
                  </a:txBody>
                  <a:tcPr/>
                </a:tc>
                <a:tc vMerge="1">
                  <a:txBody>
                    <a:bodyPr/>
                    <a:lstStyle/>
                    <a:p>
                      <a:endParaRPr lang="en-IN"/>
                    </a:p>
                  </a:txBody>
                  <a:tcPr/>
                </a:tc>
                <a:tc vMerge="1">
                  <a:txBody>
                    <a:bodyPr/>
                    <a:lstStyle/>
                    <a:p>
                      <a:endParaRPr lang="en-IN"/>
                    </a:p>
                  </a:txBody>
                  <a:tcPr/>
                </a:tc>
                <a:tc vMerge="1">
                  <a:txBody>
                    <a:bodyPr/>
                    <a:lstStyle/>
                    <a:p>
                      <a:endParaRPr lang="en-IN"/>
                    </a:p>
                  </a:txBody>
                  <a:tcPr/>
                </a:tc>
                <a:tc vMerge="1">
                  <a:txBody>
                    <a:bodyPr/>
                    <a:lstStyle/>
                    <a:p>
                      <a:endParaRPr lang="en-IN"/>
                    </a:p>
                  </a:txBody>
                  <a:tcPr/>
                </a:tc>
                <a:tc vMerge="1">
                  <a:txBody>
                    <a:bodyPr/>
                    <a:lstStyle/>
                    <a:p>
                      <a:endParaRPr lang="en-IN"/>
                    </a:p>
                  </a:txBody>
                  <a:tcPr/>
                </a:tc>
                <a:tc vMerge="1">
                  <a:txBody>
                    <a:bodyPr/>
                    <a:lstStyle/>
                    <a:p>
                      <a:endParaRPr lang="en-IN"/>
                    </a:p>
                  </a:txBody>
                  <a:tcPr/>
                </a:tc>
                <a:tc>
                  <a:txBody>
                    <a:bodyPr/>
                    <a:lstStyle/>
                    <a:p>
                      <a:pPr algn="ctr" rtl="0" fontAlgn="ctr">
                        <a:buNone/>
                      </a:pPr>
                      <a:r>
                        <a:rPr lang="en-IN" sz="1200" b="1" i="0" u="none" strike="noStrike">
                          <a:solidFill>
                            <a:srgbClr val="FFFFFF"/>
                          </a:solidFill>
                          <a:effectLst/>
                          <a:latin typeface="Cambria" panose="02040503050406030204" pitchFamily="18" charset="0"/>
                        </a:rPr>
                        <a:t>Large</a:t>
                      </a:r>
                    </a:p>
                  </a:txBody>
                  <a:tcPr marL="7454" marR="7454" marT="7454" marB="0" anchor="ctr">
                    <a:lnL w="6350" cap="flat" cmpd="sng" algn="ctr">
                      <a:solidFill>
                        <a:srgbClr val="FFFFFF"/>
                      </a:solidFill>
                      <a:prstDash val="solid"/>
                      <a:round/>
                      <a:headEnd type="none" w="med" len="med"/>
                      <a:tailEnd type="none" w="med" len="med"/>
                    </a:lnL>
                    <a:lnR w="6350" cap="flat" cmpd="sng" algn="ctr">
                      <a:solidFill>
                        <a:srgbClr val="FFFFFF"/>
                      </a:solidFill>
                      <a:prstDash val="solid"/>
                      <a:round/>
                      <a:headEnd type="none" w="med" len="med"/>
                      <a:tailEnd type="none" w="med" len="med"/>
                    </a:lnR>
                    <a:lnT w="6350" cap="flat" cmpd="sng" algn="ctr">
                      <a:solidFill>
                        <a:srgbClr val="FFFFFF"/>
                      </a:solidFill>
                      <a:prstDash val="solid"/>
                      <a:round/>
                      <a:headEnd type="none" w="med" len="med"/>
                      <a:tailEnd type="none" w="med" len="med"/>
                    </a:lnT>
                    <a:lnB w="6350" cap="flat" cmpd="sng" algn="ctr">
                      <a:solidFill>
                        <a:srgbClr val="FFFFFF"/>
                      </a:solidFill>
                      <a:prstDash val="solid"/>
                      <a:round/>
                      <a:headEnd type="none" w="med" len="med"/>
                      <a:tailEnd type="none" w="med" len="med"/>
                    </a:lnB>
                    <a:solidFill>
                      <a:srgbClr val="000000"/>
                    </a:solidFill>
                  </a:tcPr>
                </a:tc>
                <a:tc>
                  <a:txBody>
                    <a:bodyPr/>
                    <a:lstStyle/>
                    <a:p>
                      <a:pPr algn="ctr" rtl="0" fontAlgn="ctr">
                        <a:buNone/>
                      </a:pPr>
                      <a:r>
                        <a:rPr lang="en-IN" sz="1200" b="1" i="0" u="none" strike="noStrike">
                          <a:solidFill>
                            <a:srgbClr val="FFFFFF"/>
                          </a:solidFill>
                          <a:effectLst/>
                          <a:latin typeface="Cambria" panose="02040503050406030204" pitchFamily="18" charset="0"/>
                        </a:rPr>
                        <a:t>Mid</a:t>
                      </a:r>
                    </a:p>
                  </a:txBody>
                  <a:tcPr marL="7454" marR="7454" marT="7454" marB="0" anchor="ctr">
                    <a:lnL w="6350" cap="flat" cmpd="sng" algn="ctr">
                      <a:solidFill>
                        <a:srgbClr val="FFFFFF"/>
                      </a:solidFill>
                      <a:prstDash val="solid"/>
                      <a:round/>
                      <a:headEnd type="none" w="med" len="med"/>
                      <a:tailEnd type="none" w="med" len="med"/>
                    </a:lnL>
                    <a:lnR w="6350" cap="flat" cmpd="sng" algn="ctr">
                      <a:solidFill>
                        <a:srgbClr val="FFFFFF"/>
                      </a:solidFill>
                      <a:prstDash val="solid"/>
                      <a:round/>
                      <a:headEnd type="none" w="med" len="med"/>
                      <a:tailEnd type="none" w="med" len="med"/>
                    </a:lnR>
                    <a:lnT w="6350" cap="flat" cmpd="sng" algn="ctr">
                      <a:solidFill>
                        <a:srgbClr val="FFFFFF"/>
                      </a:solidFill>
                      <a:prstDash val="solid"/>
                      <a:round/>
                      <a:headEnd type="none" w="med" len="med"/>
                      <a:tailEnd type="none" w="med" len="med"/>
                    </a:lnT>
                    <a:lnB w="6350" cap="flat" cmpd="sng" algn="ctr">
                      <a:solidFill>
                        <a:srgbClr val="FFFFFF"/>
                      </a:solidFill>
                      <a:prstDash val="solid"/>
                      <a:round/>
                      <a:headEnd type="none" w="med" len="med"/>
                      <a:tailEnd type="none" w="med" len="med"/>
                    </a:lnB>
                    <a:solidFill>
                      <a:srgbClr val="000000"/>
                    </a:solidFill>
                  </a:tcPr>
                </a:tc>
                <a:tc>
                  <a:txBody>
                    <a:bodyPr/>
                    <a:lstStyle/>
                    <a:p>
                      <a:pPr algn="ctr" rtl="0" fontAlgn="ctr">
                        <a:buNone/>
                      </a:pPr>
                      <a:r>
                        <a:rPr lang="en-IN" sz="1200" b="1" i="0" u="none" strike="noStrike">
                          <a:solidFill>
                            <a:srgbClr val="FFFFFF"/>
                          </a:solidFill>
                          <a:effectLst/>
                          <a:latin typeface="Cambria" panose="02040503050406030204" pitchFamily="18" charset="0"/>
                        </a:rPr>
                        <a:t>Small</a:t>
                      </a:r>
                    </a:p>
                  </a:txBody>
                  <a:tcPr marL="7454" marR="7454" marT="7454" marB="0" anchor="ctr">
                    <a:lnL w="6350" cap="flat" cmpd="sng" algn="ctr">
                      <a:solidFill>
                        <a:srgbClr val="FFFFFF"/>
                      </a:solidFill>
                      <a:prstDash val="solid"/>
                      <a:round/>
                      <a:headEnd type="none" w="med" len="med"/>
                      <a:tailEnd type="none" w="med" len="med"/>
                    </a:lnL>
                    <a:lnR w="6350" cap="flat" cmpd="sng" algn="ctr">
                      <a:solidFill>
                        <a:srgbClr val="FFFFFF"/>
                      </a:solidFill>
                      <a:prstDash val="solid"/>
                      <a:round/>
                      <a:headEnd type="none" w="med" len="med"/>
                      <a:tailEnd type="none" w="med" len="med"/>
                    </a:lnR>
                    <a:lnT w="6350" cap="flat" cmpd="sng" algn="ctr">
                      <a:solidFill>
                        <a:srgbClr val="FFFFFF"/>
                      </a:solidFill>
                      <a:prstDash val="solid"/>
                      <a:round/>
                      <a:headEnd type="none" w="med" len="med"/>
                      <a:tailEnd type="none" w="med" len="med"/>
                    </a:lnT>
                    <a:lnB w="6350" cap="flat" cmpd="sng" algn="ctr">
                      <a:solidFill>
                        <a:srgbClr val="FFFFFF"/>
                      </a:solidFill>
                      <a:prstDash val="solid"/>
                      <a:round/>
                      <a:headEnd type="none" w="med" len="med"/>
                      <a:tailEnd type="none" w="med" len="med"/>
                    </a:lnB>
                    <a:solidFill>
                      <a:srgbClr val="000000"/>
                    </a:solidFill>
                  </a:tcPr>
                </a:tc>
                <a:tc>
                  <a:txBody>
                    <a:bodyPr/>
                    <a:lstStyle/>
                    <a:p>
                      <a:pPr algn="ctr" rtl="0" fontAlgn="ctr">
                        <a:buNone/>
                      </a:pPr>
                      <a:r>
                        <a:rPr lang="en-IN" sz="1200" b="1" i="0" u="none" strike="noStrike">
                          <a:solidFill>
                            <a:srgbClr val="FFFFFF"/>
                          </a:solidFill>
                          <a:effectLst/>
                          <a:latin typeface="Cambria" panose="02040503050406030204" pitchFamily="18" charset="0"/>
                        </a:rPr>
                        <a:t>Cash &amp; Others</a:t>
                      </a:r>
                    </a:p>
                  </a:txBody>
                  <a:tcPr marL="7454" marR="7454" marT="7454" marB="0" anchor="ctr">
                    <a:lnL w="6350" cap="flat" cmpd="sng" algn="ctr">
                      <a:solidFill>
                        <a:srgbClr val="FFFFFF"/>
                      </a:solidFill>
                      <a:prstDash val="solid"/>
                      <a:round/>
                      <a:headEnd type="none" w="med" len="med"/>
                      <a:tailEnd type="none" w="med" len="med"/>
                    </a:lnL>
                    <a:lnR w="6350" cap="flat" cmpd="sng" algn="ctr">
                      <a:solidFill>
                        <a:srgbClr val="FFFFFF"/>
                      </a:solidFill>
                      <a:prstDash val="solid"/>
                      <a:round/>
                      <a:headEnd type="none" w="med" len="med"/>
                      <a:tailEnd type="none" w="med" len="med"/>
                    </a:lnR>
                    <a:lnT w="6350" cap="flat" cmpd="sng" algn="ctr">
                      <a:solidFill>
                        <a:srgbClr val="FFFFFF"/>
                      </a:solidFill>
                      <a:prstDash val="solid"/>
                      <a:round/>
                      <a:headEnd type="none" w="med" len="med"/>
                      <a:tailEnd type="none" w="med" len="med"/>
                    </a:lnT>
                    <a:lnB w="6350" cap="flat" cmpd="sng" algn="ctr">
                      <a:solidFill>
                        <a:srgbClr val="FFFFFF"/>
                      </a:solidFill>
                      <a:prstDash val="solid"/>
                      <a:round/>
                      <a:headEnd type="none" w="med" len="med"/>
                      <a:tailEnd type="none" w="med" len="med"/>
                    </a:lnB>
                    <a:solidFill>
                      <a:srgbClr val="000000"/>
                    </a:solidFill>
                  </a:tcPr>
                </a:tc>
                <a:extLst>
                  <a:ext uri="{0D108BD9-81ED-4DB2-BD59-A6C34878D82A}">
                    <a16:rowId xmlns:a16="http://schemas.microsoft.com/office/drawing/2014/main" val="3361594631"/>
                  </a:ext>
                </a:extLst>
              </a:tr>
              <a:tr h="202600">
                <a:tc>
                  <a:txBody>
                    <a:bodyPr/>
                    <a:lstStyle/>
                    <a:p>
                      <a:pPr algn="l" rtl="0" fontAlgn="ctr">
                        <a:buNone/>
                      </a:pPr>
                      <a:r>
                        <a:rPr lang="en-US" sz="1200" b="1" i="0" u="none" strike="noStrike">
                          <a:solidFill>
                            <a:srgbClr val="000000"/>
                          </a:solidFill>
                          <a:effectLst/>
                          <a:latin typeface="Cambria" panose="02040503050406030204" pitchFamily="18" charset="0"/>
                        </a:rPr>
                        <a:t>AIF (CAT III) - Listed Equity</a:t>
                      </a:r>
                    </a:p>
                  </a:txBody>
                  <a:tcPr marL="72000" marR="7454" marT="7454" marB="0" anchor="ctr">
                    <a:lnL w="6350" cap="flat" cmpd="sng" algn="ctr">
                      <a:solidFill>
                        <a:srgbClr val="FFFFFF"/>
                      </a:solidFill>
                      <a:prstDash val="solid"/>
                      <a:round/>
                      <a:headEnd type="none" w="med" len="med"/>
                      <a:tailEnd type="none" w="med" len="med"/>
                    </a:lnL>
                    <a:lnR w="6350" cap="flat" cmpd="sng" algn="ctr">
                      <a:solidFill>
                        <a:srgbClr val="FFFFFF"/>
                      </a:solidFill>
                      <a:prstDash val="solid"/>
                      <a:round/>
                      <a:headEnd type="none" w="med" len="med"/>
                      <a:tailEnd type="none" w="med" len="med"/>
                    </a:lnR>
                    <a:lnT w="6350" cap="flat" cmpd="sng" algn="ctr">
                      <a:solidFill>
                        <a:srgbClr val="FFFFFF"/>
                      </a:solidFill>
                      <a:prstDash val="solid"/>
                      <a:round/>
                      <a:headEnd type="none" w="med" len="med"/>
                      <a:tailEnd type="none" w="med" len="med"/>
                    </a:lnT>
                    <a:lnB w="6350" cap="flat" cmpd="sng" algn="ctr">
                      <a:solidFill>
                        <a:srgbClr val="FFFFFF"/>
                      </a:solidFill>
                      <a:prstDash val="solid"/>
                      <a:round/>
                      <a:headEnd type="none" w="med" len="med"/>
                      <a:tailEnd type="none" w="med" len="med"/>
                    </a:lnB>
                    <a:solidFill>
                      <a:srgbClr val="BFBFBF"/>
                    </a:solidFill>
                  </a:tcPr>
                </a:tc>
                <a:tc>
                  <a:txBody>
                    <a:bodyPr/>
                    <a:lstStyle/>
                    <a:p>
                      <a:pPr algn="ctr" fontAlgn="ctr">
                        <a:buNone/>
                      </a:pPr>
                      <a:r>
                        <a:rPr lang="en-IN" sz="1200" b="0" i="0" u="none" strike="noStrike">
                          <a:solidFill>
                            <a:srgbClr val="000000"/>
                          </a:solidFill>
                          <a:effectLst/>
                          <a:latin typeface="Arial" panose="020B0604020202020204" pitchFamily="34" charset="0"/>
                        </a:rPr>
                        <a:t> </a:t>
                      </a:r>
                    </a:p>
                  </a:txBody>
                  <a:tcPr marL="7454" marR="7454" marT="7454" marB="0" anchor="ctr">
                    <a:lnL w="6350" cap="flat" cmpd="sng" algn="ctr">
                      <a:solidFill>
                        <a:srgbClr val="FFFFFF"/>
                      </a:solidFill>
                      <a:prstDash val="solid"/>
                      <a:round/>
                      <a:headEnd type="none" w="med" len="med"/>
                      <a:tailEnd type="none" w="med" len="med"/>
                    </a:lnL>
                    <a:lnR w="6350" cap="flat" cmpd="sng" algn="ctr">
                      <a:solidFill>
                        <a:srgbClr val="FFFFFF"/>
                      </a:solidFill>
                      <a:prstDash val="solid"/>
                      <a:round/>
                      <a:headEnd type="none" w="med" len="med"/>
                      <a:tailEnd type="none" w="med" len="med"/>
                    </a:lnR>
                    <a:lnT w="6350" cap="flat" cmpd="sng" algn="ctr">
                      <a:solidFill>
                        <a:srgbClr val="FFFFFF"/>
                      </a:solidFill>
                      <a:prstDash val="solid"/>
                      <a:round/>
                      <a:headEnd type="none" w="med" len="med"/>
                      <a:tailEnd type="none" w="med" len="med"/>
                    </a:lnT>
                    <a:lnB w="6350" cap="flat" cmpd="sng" algn="ctr">
                      <a:solidFill>
                        <a:srgbClr val="FFFFFF"/>
                      </a:solidFill>
                      <a:prstDash val="solid"/>
                      <a:round/>
                      <a:headEnd type="none" w="med" len="med"/>
                      <a:tailEnd type="none" w="med" len="med"/>
                    </a:lnB>
                    <a:solidFill>
                      <a:srgbClr val="BFBFBF"/>
                    </a:solidFill>
                  </a:tcPr>
                </a:tc>
                <a:tc>
                  <a:txBody>
                    <a:bodyPr/>
                    <a:lstStyle/>
                    <a:p>
                      <a:pPr algn="ctr" fontAlgn="ctr">
                        <a:buNone/>
                      </a:pPr>
                      <a:r>
                        <a:rPr lang="en-IN" sz="1200" b="0" i="0" u="none" strike="noStrike">
                          <a:solidFill>
                            <a:srgbClr val="000000"/>
                          </a:solidFill>
                          <a:effectLst/>
                          <a:latin typeface="Arial" panose="020B0604020202020204" pitchFamily="34" charset="0"/>
                        </a:rPr>
                        <a:t> </a:t>
                      </a:r>
                    </a:p>
                  </a:txBody>
                  <a:tcPr marL="7454" marR="7454" marT="7454" marB="0" anchor="ctr">
                    <a:lnL w="6350" cap="flat" cmpd="sng" algn="ctr">
                      <a:solidFill>
                        <a:srgbClr val="FFFFFF"/>
                      </a:solidFill>
                      <a:prstDash val="solid"/>
                      <a:round/>
                      <a:headEnd type="none" w="med" len="med"/>
                      <a:tailEnd type="none" w="med" len="med"/>
                    </a:lnL>
                    <a:lnR w="6350" cap="flat" cmpd="sng" algn="ctr">
                      <a:solidFill>
                        <a:srgbClr val="FFFFFF"/>
                      </a:solidFill>
                      <a:prstDash val="solid"/>
                      <a:round/>
                      <a:headEnd type="none" w="med" len="med"/>
                      <a:tailEnd type="none" w="med" len="med"/>
                    </a:lnR>
                    <a:lnT w="6350" cap="flat" cmpd="sng" algn="ctr">
                      <a:solidFill>
                        <a:srgbClr val="FFFFFF"/>
                      </a:solidFill>
                      <a:prstDash val="solid"/>
                      <a:round/>
                      <a:headEnd type="none" w="med" len="med"/>
                      <a:tailEnd type="none" w="med" len="med"/>
                    </a:lnT>
                    <a:lnB w="6350" cap="flat" cmpd="sng" algn="ctr">
                      <a:solidFill>
                        <a:srgbClr val="FFFFFF"/>
                      </a:solidFill>
                      <a:prstDash val="solid"/>
                      <a:round/>
                      <a:headEnd type="none" w="med" len="med"/>
                      <a:tailEnd type="none" w="med" len="med"/>
                    </a:lnB>
                    <a:solidFill>
                      <a:srgbClr val="BFBFBF"/>
                    </a:solidFill>
                  </a:tcPr>
                </a:tc>
                <a:tc>
                  <a:txBody>
                    <a:bodyPr/>
                    <a:lstStyle/>
                    <a:p>
                      <a:pPr algn="ctr" fontAlgn="ctr">
                        <a:buNone/>
                      </a:pPr>
                      <a:r>
                        <a:rPr lang="en-IN" sz="1200" b="0" i="0" u="none" strike="noStrike">
                          <a:solidFill>
                            <a:srgbClr val="000000"/>
                          </a:solidFill>
                          <a:effectLst/>
                          <a:latin typeface="Arial" panose="020B0604020202020204" pitchFamily="34" charset="0"/>
                        </a:rPr>
                        <a:t> </a:t>
                      </a:r>
                    </a:p>
                  </a:txBody>
                  <a:tcPr marL="7454" marR="7454" marT="7454" marB="0" anchor="ctr">
                    <a:lnL w="6350" cap="flat" cmpd="sng" algn="ctr">
                      <a:solidFill>
                        <a:srgbClr val="FFFFFF"/>
                      </a:solidFill>
                      <a:prstDash val="solid"/>
                      <a:round/>
                      <a:headEnd type="none" w="med" len="med"/>
                      <a:tailEnd type="none" w="med" len="med"/>
                    </a:lnL>
                    <a:lnR w="6350" cap="flat" cmpd="sng" algn="ctr">
                      <a:solidFill>
                        <a:srgbClr val="FFFFFF"/>
                      </a:solidFill>
                      <a:prstDash val="solid"/>
                      <a:round/>
                      <a:headEnd type="none" w="med" len="med"/>
                      <a:tailEnd type="none" w="med" len="med"/>
                    </a:lnR>
                    <a:lnT w="6350" cap="flat" cmpd="sng" algn="ctr">
                      <a:solidFill>
                        <a:srgbClr val="FFFFFF"/>
                      </a:solidFill>
                      <a:prstDash val="solid"/>
                      <a:round/>
                      <a:headEnd type="none" w="med" len="med"/>
                      <a:tailEnd type="none" w="med" len="med"/>
                    </a:lnT>
                    <a:lnB w="6350" cap="flat" cmpd="sng" algn="ctr">
                      <a:solidFill>
                        <a:srgbClr val="FFFFFF"/>
                      </a:solidFill>
                      <a:prstDash val="solid"/>
                      <a:round/>
                      <a:headEnd type="none" w="med" len="med"/>
                      <a:tailEnd type="none" w="med" len="med"/>
                    </a:lnB>
                    <a:solidFill>
                      <a:srgbClr val="BFBFBF"/>
                    </a:solidFill>
                  </a:tcPr>
                </a:tc>
                <a:tc>
                  <a:txBody>
                    <a:bodyPr/>
                    <a:lstStyle/>
                    <a:p>
                      <a:pPr algn="ctr" fontAlgn="ctr">
                        <a:buNone/>
                      </a:pPr>
                      <a:r>
                        <a:rPr lang="en-IN" sz="1200" b="0" i="0" u="none" strike="noStrike">
                          <a:solidFill>
                            <a:srgbClr val="000000"/>
                          </a:solidFill>
                          <a:effectLst/>
                          <a:latin typeface="Arial" panose="020B0604020202020204" pitchFamily="34" charset="0"/>
                        </a:rPr>
                        <a:t> </a:t>
                      </a:r>
                    </a:p>
                  </a:txBody>
                  <a:tcPr marL="7454" marR="7454" marT="7454" marB="0" anchor="ctr">
                    <a:lnL w="6350" cap="flat" cmpd="sng" algn="ctr">
                      <a:solidFill>
                        <a:srgbClr val="FFFFFF"/>
                      </a:solidFill>
                      <a:prstDash val="solid"/>
                      <a:round/>
                      <a:headEnd type="none" w="med" len="med"/>
                      <a:tailEnd type="none" w="med" len="med"/>
                    </a:lnL>
                    <a:lnR w="6350" cap="flat" cmpd="sng" algn="ctr">
                      <a:solidFill>
                        <a:srgbClr val="FFFFFF"/>
                      </a:solidFill>
                      <a:prstDash val="solid"/>
                      <a:round/>
                      <a:headEnd type="none" w="med" len="med"/>
                      <a:tailEnd type="none" w="med" len="med"/>
                    </a:lnR>
                    <a:lnT w="6350" cap="flat" cmpd="sng" algn="ctr">
                      <a:solidFill>
                        <a:srgbClr val="FFFFFF"/>
                      </a:solidFill>
                      <a:prstDash val="solid"/>
                      <a:round/>
                      <a:headEnd type="none" w="med" len="med"/>
                      <a:tailEnd type="none" w="med" len="med"/>
                    </a:lnT>
                    <a:lnB w="6350" cap="flat" cmpd="sng" algn="ctr">
                      <a:solidFill>
                        <a:srgbClr val="FFFFFF"/>
                      </a:solidFill>
                      <a:prstDash val="solid"/>
                      <a:round/>
                      <a:headEnd type="none" w="med" len="med"/>
                      <a:tailEnd type="none" w="med" len="med"/>
                    </a:lnB>
                    <a:solidFill>
                      <a:srgbClr val="BFBFBF"/>
                    </a:solidFill>
                  </a:tcPr>
                </a:tc>
                <a:tc>
                  <a:txBody>
                    <a:bodyPr/>
                    <a:lstStyle/>
                    <a:p>
                      <a:pPr algn="ctr" fontAlgn="ctr">
                        <a:buNone/>
                      </a:pPr>
                      <a:r>
                        <a:rPr lang="en-IN" sz="1200" b="0" i="0" u="none" strike="noStrike">
                          <a:solidFill>
                            <a:srgbClr val="000000"/>
                          </a:solidFill>
                          <a:effectLst/>
                          <a:latin typeface="Arial" panose="020B0604020202020204" pitchFamily="34" charset="0"/>
                        </a:rPr>
                        <a:t> </a:t>
                      </a:r>
                    </a:p>
                  </a:txBody>
                  <a:tcPr marL="7454" marR="7454" marT="7454" marB="0" anchor="ctr">
                    <a:lnL w="6350" cap="flat" cmpd="sng" algn="ctr">
                      <a:solidFill>
                        <a:srgbClr val="FFFFFF"/>
                      </a:solidFill>
                      <a:prstDash val="solid"/>
                      <a:round/>
                      <a:headEnd type="none" w="med" len="med"/>
                      <a:tailEnd type="none" w="med" len="med"/>
                    </a:lnL>
                    <a:lnR w="6350" cap="flat" cmpd="sng" algn="ctr">
                      <a:solidFill>
                        <a:srgbClr val="FFFFFF"/>
                      </a:solidFill>
                      <a:prstDash val="solid"/>
                      <a:round/>
                      <a:headEnd type="none" w="med" len="med"/>
                      <a:tailEnd type="none" w="med" len="med"/>
                    </a:lnR>
                    <a:lnT w="6350" cap="flat" cmpd="sng" algn="ctr">
                      <a:solidFill>
                        <a:srgbClr val="FFFFFF"/>
                      </a:solidFill>
                      <a:prstDash val="solid"/>
                      <a:round/>
                      <a:headEnd type="none" w="med" len="med"/>
                      <a:tailEnd type="none" w="med" len="med"/>
                    </a:lnT>
                    <a:lnB w="6350" cap="flat" cmpd="sng" algn="ctr">
                      <a:solidFill>
                        <a:srgbClr val="FFFFFF"/>
                      </a:solidFill>
                      <a:prstDash val="solid"/>
                      <a:round/>
                      <a:headEnd type="none" w="med" len="med"/>
                      <a:tailEnd type="none" w="med" len="med"/>
                    </a:lnB>
                    <a:solidFill>
                      <a:srgbClr val="BFBFBF"/>
                    </a:solidFill>
                  </a:tcPr>
                </a:tc>
                <a:tc>
                  <a:txBody>
                    <a:bodyPr/>
                    <a:lstStyle/>
                    <a:p>
                      <a:pPr algn="ctr" fontAlgn="ctr">
                        <a:buNone/>
                      </a:pPr>
                      <a:r>
                        <a:rPr lang="en-IN" sz="1200" b="0" i="0" u="none" strike="noStrike">
                          <a:solidFill>
                            <a:srgbClr val="000000"/>
                          </a:solidFill>
                          <a:effectLst/>
                          <a:latin typeface="Arial" panose="020B0604020202020204" pitchFamily="34" charset="0"/>
                        </a:rPr>
                        <a:t> </a:t>
                      </a:r>
                    </a:p>
                  </a:txBody>
                  <a:tcPr marL="7454" marR="7454" marT="7454" marB="0" anchor="ctr">
                    <a:lnL w="6350" cap="flat" cmpd="sng" algn="ctr">
                      <a:solidFill>
                        <a:srgbClr val="FFFFFF"/>
                      </a:solidFill>
                      <a:prstDash val="solid"/>
                      <a:round/>
                      <a:headEnd type="none" w="med" len="med"/>
                      <a:tailEnd type="none" w="med" len="med"/>
                    </a:lnL>
                    <a:lnR w="6350" cap="flat" cmpd="sng" algn="ctr">
                      <a:solidFill>
                        <a:srgbClr val="FFFFFF"/>
                      </a:solidFill>
                      <a:prstDash val="solid"/>
                      <a:round/>
                      <a:headEnd type="none" w="med" len="med"/>
                      <a:tailEnd type="none" w="med" len="med"/>
                    </a:lnR>
                    <a:lnT w="6350" cap="flat" cmpd="sng" algn="ctr">
                      <a:solidFill>
                        <a:srgbClr val="FFFFFF"/>
                      </a:solidFill>
                      <a:prstDash val="solid"/>
                      <a:round/>
                      <a:headEnd type="none" w="med" len="med"/>
                      <a:tailEnd type="none" w="med" len="med"/>
                    </a:lnT>
                    <a:lnB w="6350" cap="flat" cmpd="sng" algn="ctr">
                      <a:solidFill>
                        <a:srgbClr val="FFFFFF"/>
                      </a:solidFill>
                      <a:prstDash val="solid"/>
                      <a:round/>
                      <a:headEnd type="none" w="med" len="med"/>
                      <a:tailEnd type="none" w="med" len="med"/>
                    </a:lnB>
                    <a:solidFill>
                      <a:srgbClr val="BFBFBF"/>
                    </a:solidFill>
                  </a:tcPr>
                </a:tc>
                <a:tc>
                  <a:txBody>
                    <a:bodyPr/>
                    <a:lstStyle/>
                    <a:p>
                      <a:pPr algn="ctr" fontAlgn="ctr">
                        <a:buNone/>
                      </a:pPr>
                      <a:r>
                        <a:rPr lang="en-IN" sz="1200" b="0" i="0" u="none" strike="noStrike">
                          <a:solidFill>
                            <a:srgbClr val="000000"/>
                          </a:solidFill>
                          <a:effectLst/>
                          <a:latin typeface="Arial" panose="020B0604020202020204" pitchFamily="34" charset="0"/>
                        </a:rPr>
                        <a:t> </a:t>
                      </a:r>
                    </a:p>
                  </a:txBody>
                  <a:tcPr marL="7454" marR="7454" marT="7454" marB="0" anchor="ctr">
                    <a:lnL w="6350" cap="flat" cmpd="sng" algn="ctr">
                      <a:solidFill>
                        <a:srgbClr val="FFFFFF"/>
                      </a:solidFill>
                      <a:prstDash val="solid"/>
                      <a:round/>
                      <a:headEnd type="none" w="med" len="med"/>
                      <a:tailEnd type="none" w="med" len="med"/>
                    </a:lnL>
                    <a:lnR w="6350" cap="flat" cmpd="sng" algn="ctr">
                      <a:solidFill>
                        <a:srgbClr val="FFFFFF"/>
                      </a:solidFill>
                      <a:prstDash val="solid"/>
                      <a:round/>
                      <a:headEnd type="none" w="med" len="med"/>
                      <a:tailEnd type="none" w="med" len="med"/>
                    </a:lnR>
                    <a:lnT w="6350" cap="flat" cmpd="sng" algn="ctr">
                      <a:solidFill>
                        <a:srgbClr val="FFFFFF"/>
                      </a:solidFill>
                      <a:prstDash val="solid"/>
                      <a:round/>
                      <a:headEnd type="none" w="med" len="med"/>
                      <a:tailEnd type="none" w="med" len="med"/>
                    </a:lnT>
                    <a:lnB w="6350" cap="flat" cmpd="sng" algn="ctr">
                      <a:solidFill>
                        <a:srgbClr val="FFFFFF"/>
                      </a:solidFill>
                      <a:prstDash val="solid"/>
                      <a:round/>
                      <a:headEnd type="none" w="med" len="med"/>
                      <a:tailEnd type="none" w="med" len="med"/>
                    </a:lnB>
                    <a:solidFill>
                      <a:srgbClr val="BFBFBF"/>
                    </a:solidFill>
                  </a:tcPr>
                </a:tc>
                <a:tc>
                  <a:txBody>
                    <a:bodyPr/>
                    <a:lstStyle/>
                    <a:p>
                      <a:pPr algn="ctr" fontAlgn="ctr">
                        <a:buNone/>
                      </a:pPr>
                      <a:r>
                        <a:rPr lang="en-IN" sz="1200" b="0" i="0" u="none" strike="noStrike">
                          <a:solidFill>
                            <a:srgbClr val="000000"/>
                          </a:solidFill>
                          <a:effectLst/>
                          <a:latin typeface="Arial" panose="020B0604020202020204" pitchFamily="34" charset="0"/>
                        </a:rPr>
                        <a:t> </a:t>
                      </a:r>
                    </a:p>
                  </a:txBody>
                  <a:tcPr marL="7454" marR="7454" marT="7454" marB="0" anchor="ctr">
                    <a:lnL w="6350" cap="flat" cmpd="sng" algn="ctr">
                      <a:solidFill>
                        <a:srgbClr val="FFFFFF"/>
                      </a:solidFill>
                      <a:prstDash val="solid"/>
                      <a:round/>
                      <a:headEnd type="none" w="med" len="med"/>
                      <a:tailEnd type="none" w="med" len="med"/>
                    </a:lnL>
                    <a:lnR w="6350" cap="flat" cmpd="sng" algn="ctr">
                      <a:solidFill>
                        <a:srgbClr val="FFFFFF"/>
                      </a:solidFill>
                      <a:prstDash val="solid"/>
                      <a:round/>
                      <a:headEnd type="none" w="med" len="med"/>
                      <a:tailEnd type="none" w="med" len="med"/>
                    </a:lnR>
                    <a:lnT w="6350" cap="flat" cmpd="sng" algn="ctr">
                      <a:solidFill>
                        <a:srgbClr val="FFFFFF"/>
                      </a:solidFill>
                      <a:prstDash val="solid"/>
                      <a:round/>
                      <a:headEnd type="none" w="med" len="med"/>
                      <a:tailEnd type="none" w="med" len="med"/>
                    </a:lnT>
                    <a:lnB w="6350" cap="flat" cmpd="sng" algn="ctr">
                      <a:solidFill>
                        <a:srgbClr val="FFFFFF"/>
                      </a:solidFill>
                      <a:prstDash val="solid"/>
                      <a:round/>
                      <a:headEnd type="none" w="med" len="med"/>
                      <a:tailEnd type="none" w="med" len="med"/>
                    </a:lnB>
                    <a:solidFill>
                      <a:srgbClr val="BFBFBF"/>
                    </a:solidFill>
                  </a:tcPr>
                </a:tc>
                <a:tc>
                  <a:txBody>
                    <a:bodyPr/>
                    <a:lstStyle/>
                    <a:p>
                      <a:pPr algn="ctr" fontAlgn="ctr">
                        <a:buNone/>
                      </a:pPr>
                      <a:r>
                        <a:rPr lang="en-IN" sz="1200" b="0" i="0" u="none" strike="noStrike">
                          <a:solidFill>
                            <a:srgbClr val="000000"/>
                          </a:solidFill>
                          <a:effectLst/>
                          <a:latin typeface="Arial" panose="020B0604020202020204" pitchFamily="34" charset="0"/>
                        </a:rPr>
                        <a:t> </a:t>
                      </a:r>
                    </a:p>
                  </a:txBody>
                  <a:tcPr marL="7454" marR="7454" marT="7454" marB="0" anchor="ctr">
                    <a:lnL w="6350" cap="flat" cmpd="sng" algn="ctr">
                      <a:solidFill>
                        <a:srgbClr val="FFFFFF"/>
                      </a:solidFill>
                      <a:prstDash val="solid"/>
                      <a:round/>
                      <a:headEnd type="none" w="med" len="med"/>
                      <a:tailEnd type="none" w="med" len="med"/>
                    </a:lnL>
                    <a:lnR w="6350" cap="flat" cmpd="sng" algn="ctr">
                      <a:solidFill>
                        <a:srgbClr val="FFFFFF"/>
                      </a:solidFill>
                      <a:prstDash val="solid"/>
                      <a:round/>
                      <a:headEnd type="none" w="med" len="med"/>
                      <a:tailEnd type="none" w="med" len="med"/>
                    </a:lnR>
                    <a:lnT w="6350" cap="flat" cmpd="sng" algn="ctr">
                      <a:solidFill>
                        <a:srgbClr val="FFFFFF"/>
                      </a:solidFill>
                      <a:prstDash val="solid"/>
                      <a:round/>
                      <a:headEnd type="none" w="med" len="med"/>
                      <a:tailEnd type="none" w="med" len="med"/>
                    </a:lnT>
                    <a:lnB w="6350" cap="flat" cmpd="sng" algn="ctr">
                      <a:solidFill>
                        <a:srgbClr val="FFFFFF"/>
                      </a:solidFill>
                      <a:prstDash val="solid"/>
                      <a:round/>
                      <a:headEnd type="none" w="med" len="med"/>
                      <a:tailEnd type="none" w="med" len="med"/>
                    </a:lnB>
                    <a:solidFill>
                      <a:srgbClr val="BFBFBF"/>
                    </a:solidFill>
                  </a:tcPr>
                </a:tc>
                <a:tc>
                  <a:txBody>
                    <a:bodyPr/>
                    <a:lstStyle/>
                    <a:p>
                      <a:pPr algn="ctr" fontAlgn="ctr">
                        <a:buNone/>
                      </a:pPr>
                      <a:r>
                        <a:rPr lang="en-IN" sz="1200" b="0" i="0" u="none" strike="noStrike">
                          <a:solidFill>
                            <a:srgbClr val="000000"/>
                          </a:solidFill>
                          <a:effectLst/>
                          <a:latin typeface="Arial" panose="020B0604020202020204" pitchFamily="34" charset="0"/>
                        </a:rPr>
                        <a:t> </a:t>
                      </a:r>
                    </a:p>
                  </a:txBody>
                  <a:tcPr marL="7454" marR="7454" marT="7454" marB="0" anchor="ctr">
                    <a:lnL w="6350" cap="flat" cmpd="sng" algn="ctr">
                      <a:solidFill>
                        <a:srgbClr val="FFFFFF"/>
                      </a:solidFill>
                      <a:prstDash val="solid"/>
                      <a:round/>
                      <a:headEnd type="none" w="med" len="med"/>
                      <a:tailEnd type="none" w="med" len="med"/>
                    </a:lnL>
                    <a:lnR w="6350" cap="flat" cmpd="sng" algn="ctr">
                      <a:solidFill>
                        <a:srgbClr val="FFFFFF"/>
                      </a:solidFill>
                      <a:prstDash val="solid"/>
                      <a:round/>
                      <a:headEnd type="none" w="med" len="med"/>
                      <a:tailEnd type="none" w="med" len="med"/>
                    </a:lnR>
                    <a:lnT w="6350" cap="flat" cmpd="sng" algn="ctr">
                      <a:solidFill>
                        <a:srgbClr val="FFFFFF"/>
                      </a:solidFill>
                      <a:prstDash val="solid"/>
                      <a:round/>
                      <a:headEnd type="none" w="med" len="med"/>
                      <a:tailEnd type="none" w="med" len="med"/>
                    </a:lnT>
                    <a:lnB w="6350" cap="flat" cmpd="sng" algn="ctr">
                      <a:solidFill>
                        <a:srgbClr val="FFFFFF"/>
                      </a:solidFill>
                      <a:prstDash val="solid"/>
                      <a:round/>
                      <a:headEnd type="none" w="med" len="med"/>
                      <a:tailEnd type="none" w="med" len="med"/>
                    </a:lnB>
                    <a:solidFill>
                      <a:srgbClr val="BFBFBF"/>
                    </a:solidFill>
                  </a:tcPr>
                </a:tc>
                <a:tc>
                  <a:txBody>
                    <a:bodyPr/>
                    <a:lstStyle/>
                    <a:p>
                      <a:pPr algn="ctr" fontAlgn="ctr">
                        <a:buNone/>
                      </a:pPr>
                      <a:r>
                        <a:rPr lang="en-IN" sz="1200" b="0" i="0" u="none" strike="noStrike">
                          <a:solidFill>
                            <a:srgbClr val="000000"/>
                          </a:solidFill>
                          <a:effectLst/>
                          <a:latin typeface="Arial" panose="020B0604020202020204" pitchFamily="34" charset="0"/>
                        </a:rPr>
                        <a:t> </a:t>
                      </a:r>
                    </a:p>
                  </a:txBody>
                  <a:tcPr marL="7454" marR="7454" marT="7454" marB="0" anchor="ctr">
                    <a:lnL w="6350" cap="flat" cmpd="sng" algn="ctr">
                      <a:solidFill>
                        <a:srgbClr val="FFFFFF"/>
                      </a:solidFill>
                      <a:prstDash val="solid"/>
                      <a:round/>
                      <a:headEnd type="none" w="med" len="med"/>
                      <a:tailEnd type="none" w="med" len="med"/>
                    </a:lnL>
                    <a:lnR w="6350" cap="flat" cmpd="sng" algn="ctr">
                      <a:solidFill>
                        <a:srgbClr val="FFFFFF"/>
                      </a:solidFill>
                      <a:prstDash val="solid"/>
                      <a:round/>
                      <a:headEnd type="none" w="med" len="med"/>
                      <a:tailEnd type="none" w="med" len="med"/>
                    </a:lnR>
                    <a:lnT w="6350" cap="flat" cmpd="sng" algn="ctr">
                      <a:solidFill>
                        <a:srgbClr val="FFFFFF"/>
                      </a:solidFill>
                      <a:prstDash val="solid"/>
                      <a:round/>
                      <a:headEnd type="none" w="med" len="med"/>
                      <a:tailEnd type="none" w="med" len="med"/>
                    </a:lnT>
                    <a:lnB w="6350" cap="flat" cmpd="sng" algn="ctr">
                      <a:solidFill>
                        <a:srgbClr val="FFFFFF"/>
                      </a:solidFill>
                      <a:prstDash val="solid"/>
                      <a:round/>
                      <a:headEnd type="none" w="med" len="med"/>
                      <a:tailEnd type="none" w="med" len="med"/>
                    </a:lnB>
                    <a:solidFill>
                      <a:srgbClr val="BFBFBF"/>
                    </a:solidFill>
                  </a:tcPr>
                </a:tc>
                <a:tc>
                  <a:txBody>
                    <a:bodyPr/>
                    <a:lstStyle/>
                    <a:p>
                      <a:pPr algn="ctr" fontAlgn="ctr">
                        <a:buNone/>
                      </a:pPr>
                      <a:r>
                        <a:rPr lang="en-IN" sz="1200" b="0" i="0" u="none" strike="noStrike">
                          <a:solidFill>
                            <a:srgbClr val="000000"/>
                          </a:solidFill>
                          <a:effectLst/>
                          <a:latin typeface="Arial" panose="020B0604020202020204" pitchFamily="34" charset="0"/>
                        </a:rPr>
                        <a:t> </a:t>
                      </a:r>
                    </a:p>
                  </a:txBody>
                  <a:tcPr marL="7454" marR="7454" marT="7454" marB="0" anchor="ctr">
                    <a:lnL w="6350" cap="flat" cmpd="sng" algn="ctr">
                      <a:solidFill>
                        <a:srgbClr val="FFFFFF"/>
                      </a:solidFill>
                      <a:prstDash val="solid"/>
                      <a:round/>
                      <a:headEnd type="none" w="med" len="med"/>
                      <a:tailEnd type="none" w="med" len="med"/>
                    </a:lnL>
                    <a:lnR w="6350" cap="flat" cmpd="sng" algn="ctr">
                      <a:solidFill>
                        <a:srgbClr val="FFFFFF"/>
                      </a:solidFill>
                      <a:prstDash val="solid"/>
                      <a:round/>
                      <a:headEnd type="none" w="med" len="med"/>
                      <a:tailEnd type="none" w="med" len="med"/>
                    </a:lnR>
                    <a:lnT w="6350" cap="flat" cmpd="sng" algn="ctr">
                      <a:solidFill>
                        <a:srgbClr val="FFFFFF"/>
                      </a:solidFill>
                      <a:prstDash val="solid"/>
                      <a:round/>
                      <a:headEnd type="none" w="med" len="med"/>
                      <a:tailEnd type="none" w="med" len="med"/>
                    </a:lnT>
                    <a:lnB w="6350" cap="flat" cmpd="sng" algn="ctr">
                      <a:solidFill>
                        <a:srgbClr val="FFFFFF"/>
                      </a:solidFill>
                      <a:prstDash val="solid"/>
                      <a:round/>
                      <a:headEnd type="none" w="med" len="med"/>
                      <a:tailEnd type="none" w="med" len="med"/>
                    </a:lnB>
                    <a:solidFill>
                      <a:srgbClr val="BFBFBF"/>
                    </a:solidFill>
                  </a:tcPr>
                </a:tc>
                <a:tc>
                  <a:txBody>
                    <a:bodyPr/>
                    <a:lstStyle/>
                    <a:p>
                      <a:pPr algn="ctr" fontAlgn="ctr">
                        <a:buNone/>
                      </a:pPr>
                      <a:r>
                        <a:rPr lang="en-IN" sz="1200" b="0" i="0" u="none" strike="noStrike">
                          <a:solidFill>
                            <a:srgbClr val="000000"/>
                          </a:solidFill>
                          <a:effectLst/>
                          <a:latin typeface="Arial" panose="020B0604020202020204" pitchFamily="34" charset="0"/>
                        </a:rPr>
                        <a:t> </a:t>
                      </a:r>
                    </a:p>
                  </a:txBody>
                  <a:tcPr marL="7454" marR="7454" marT="7454" marB="0" anchor="ctr">
                    <a:lnL w="6350" cap="flat" cmpd="sng" algn="ctr">
                      <a:solidFill>
                        <a:srgbClr val="FFFFFF"/>
                      </a:solidFill>
                      <a:prstDash val="solid"/>
                      <a:round/>
                      <a:headEnd type="none" w="med" len="med"/>
                      <a:tailEnd type="none" w="med" len="med"/>
                    </a:lnL>
                    <a:lnR w="6350" cap="flat" cmpd="sng" algn="ctr">
                      <a:solidFill>
                        <a:srgbClr val="FFFFFF"/>
                      </a:solidFill>
                      <a:prstDash val="solid"/>
                      <a:round/>
                      <a:headEnd type="none" w="med" len="med"/>
                      <a:tailEnd type="none" w="med" len="med"/>
                    </a:lnR>
                    <a:lnT w="6350" cap="flat" cmpd="sng" algn="ctr">
                      <a:solidFill>
                        <a:srgbClr val="FFFFFF"/>
                      </a:solidFill>
                      <a:prstDash val="solid"/>
                      <a:round/>
                      <a:headEnd type="none" w="med" len="med"/>
                      <a:tailEnd type="none" w="med" len="med"/>
                    </a:lnT>
                    <a:lnB w="6350" cap="flat" cmpd="sng" algn="ctr">
                      <a:solidFill>
                        <a:srgbClr val="FFFFFF"/>
                      </a:solidFill>
                      <a:prstDash val="solid"/>
                      <a:round/>
                      <a:headEnd type="none" w="med" len="med"/>
                      <a:tailEnd type="none" w="med" len="med"/>
                    </a:lnB>
                    <a:solidFill>
                      <a:srgbClr val="BFBFBF"/>
                    </a:solidFill>
                  </a:tcPr>
                </a:tc>
                <a:extLst>
                  <a:ext uri="{0D108BD9-81ED-4DB2-BD59-A6C34878D82A}">
                    <a16:rowId xmlns:a16="http://schemas.microsoft.com/office/drawing/2014/main" val="3494526465"/>
                  </a:ext>
                </a:extLst>
              </a:tr>
              <a:tr h="204805">
                <a:tc>
                  <a:txBody>
                    <a:bodyPr/>
                    <a:lstStyle/>
                    <a:p>
                      <a:pPr algn="l" rtl="0" fontAlgn="ctr">
                        <a:buNone/>
                      </a:pPr>
                      <a:r>
                        <a:rPr lang="en-IN" sz="1200" b="0" i="0" u="none" strike="noStrike" dirty="0">
                          <a:solidFill>
                            <a:srgbClr val="000000"/>
                          </a:solidFill>
                          <a:effectLst/>
                          <a:latin typeface="Cambria" panose="02040503050406030204" pitchFamily="18" charset="0"/>
                        </a:rPr>
                        <a:t>Motilal Oswal Founders Fund*</a:t>
                      </a:r>
                    </a:p>
                  </a:txBody>
                  <a:tcPr marL="72000" marR="9525" marT="9525" marB="0" anchor="ctr">
                    <a:lnL w="6350" cap="flat" cmpd="sng" algn="ctr">
                      <a:solidFill>
                        <a:srgbClr val="FFFFFF"/>
                      </a:solidFill>
                      <a:prstDash val="solid"/>
                      <a:round/>
                      <a:headEnd type="none" w="med" len="med"/>
                      <a:tailEnd type="none" w="med" len="med"/>
                    </a:lnL>
                    <a:lnR w="6350" cap="flat" cmpd="sng" algn="ctr">
                      <a:solidFill>
                        <a:srgbClr val="FFFFFF"/>
                      </a:solidFill>
                      <a:prstDash val="solid"/>
                      <a:round/>
                      <a:headEnd type="none" w="med" len="med"/>
                      <a:tailEnd type="none" w="med" len="med"/>
                    </a:lnR>
                    <a:lnT w="6350" cap="flat" cmpd="sng" algn="ctr">
                      <a:solidFill>
                        <a:srgbClr val="FFFFFF"/>
                      </a:solidFill>
                      <a:prstDash val="solid"/>
                      <a:round/>
                      <a:headEnd type="none" w="med" len="med"/>
                      <a:tailEnd type="none" w="med" len="med"/>
                    </a:lnT>
                    <a:lnB w="6350" cap="flat" cmpd="sng" algn="ctr">
                      <a:solidFill>
                        <a:srgbClr val="FFFFFF"/>
                      </a:solidFill>
                      <a:prstDash val="solid"/>
                      <a:round/>
                      <a:headEnd type="none" w="med" len="med"/>
                      <a:tailEnd type="none" w="med" len="med"/>
                    </a:lnB>
                    <a:solidFill>
                      <a:srgbClr val="F2F2F2"/>
                    </a:solidFill>
                  </a:tcPr>
                </a:tc>
                <a:tc>
                  <a:txBody>
                    <a:bodyPr/>
                    <a:lstStyle/>
                    <a:p>
                      <a:pPr algn="ctr" rtl="0" fontAlgn="ctr">
                        <a:buNone/>
                      </a:pPr>
                      <a:r>
                        <a:rPr lang="en-IN" sz="1200" b="0" i="0" u="none" strike="noStrike" dirty="0">
                          <a:solidFill>
                            <a:srgbClr val="000000"/>
                          </a:solidFill>
                          <a:effectLst/>
                          <a:latin typeface="Cambria" panose="02040503050406030204" pitchFamily="18" charset="0"/>
                        </a:rPr>
                        <a:t>03-Dec-25</a:t>
                      </a:r>
                    </a:p>
                  </a:txBody>
                  <a:tcPr marL="9525" marR="9525" marT="9525" marB="0" anchor="ctr">
                    <a:lnL w="6350" cap="flat" cmpd="sng" algn="ctr">
                      <a:solidFill>
                        <a:srgbClr val="FFFFFF"/>
                      </a:solidFill>
                      <a:prstDash val="solid"/>
                      <a:round/>
                      <a:headEnd type="none" w="med" len="med"/>
                      <a:tailEnd type="none" w="med" len="med"/>
                    </a:lnL>
                    <a:lnR w="6350" cap="flat" cmpd="sng" algn="ctr">
                      <a:solidFill>
                        <a:srgbClr val="FFFFFF"/>
                      </a:solidFill>
                      <a:prstDash val="solid"/>
                      <a:round/>
                      <a:headEnd type="none" w="med" len="med"/>
                      <a:tailEnd type="none" w="med" len="med"/>
                    </a:lnR>
                    <a:lnT w="6350" cap="flat" cmpd="sng" algn="ctr">
                      <a:solidFill>
                        <a:srgbClr val="FFFFFF"/>
                      </a:solidFill>
                      <a:prstDash val="solid"/>
                      <a:round/>
                      <a:headEnd type="none" w="med" len="med"/>
                      <a:tailEnd type="none" w="med" len="med"/>
                    </a:lnT>
                    <a:lnB w="6350" cap="flat" cmpd="sng" algn="ctr">
                      <a:solidFill>
                        <a:srgbClr val="FFFFFF"/>
                      </a:solidFill>
                      <a:prstDash val="solid"/>
                      <a:round/>
                      <a:headEnd type="none" w="med" len="med"/>
                      <a:tailEnd type="none" w="med" len="med"/>
                    </a:lnB>
                    <a:solidFill>
                      <a:srgbClr val="F2F2F2"/>
                    </a:solidFill>
                  </a:tcPr>
                </a:tc>
                <a:tc>
                  <a:txBody>
                    <a:bodyPr/>
                    <a:lstStyle/>
                    <a:p>
                      <a:pPr algn="ctr" rtl="0" fontAlgn="ctr">
                        <a:buNone/>
                      </a:pPr>
                      <a:r>
                        <a:rPr lang="en-IN" sz="1200" b="0" i="0" u="none" strike="noStrike" dirty="0">
                          <a:solidFill>
                            <a:schemeClr val="tx1"/>
                          </a:solidFill>
                          <a:effectLst/>
                          <a:latin typeface="Cambria" panose="02040503050406030204" pitchFamily="18" charset="0"/>
                        </a:rPr>
                        <a:t>8025</a:t>
                      </a:r>
                    </a:p>
                  </a:txBody>
                  <a:tcPr marL="9525" marR="9525" marT="9525" marB="0" anchor="ctr">
                    <a:lnL w="6350" cap="flat" cmpd="sng" algn="ctr">
                      <a:solidFill>
                        <a:srgbClr val="FFFFFF"/>
                      </a:solidFill>
                      <a:prstDash val="solid"/>
                      <a:round/>
                      <a:headEnd type="none" w="med" len="med"/>
                      <a:tailEnd type="none" w="med" len="med"/>
                    </a:lnL>
                    <a:lnR w="6350" cap="flat" cmpd="sng" algn="ctr">
                      <a:solidFill>
                        <a:srgbClr val="FFFFFF"/>
                      </a:solidFill>
                      <a:prstDash val="solid"/>
                      <a:round/>
                      <a:headEnd type="none" w="med" len="med"/>
                      <a:tailEnd type="none" w="med" len="med"/>
                    </a:lnR>
                    <a:lnT w="6350" cap="flat" cmpd="sng" algn="ctr">
                      <a:solidFill>
                        <a:srgbClr val="FFFFFF"/>
                      </a:solidFill>
                      <a:prstDash val="solid"/>
                      <a:round/>
                      <a:headEnd type="none" w="med" len="med"/>
                      <a:tailEnd type="none" w="med" len="med"/>
                    </a:lnT>
                    <a:lnB w="6350" cap="flat" cmpd="sng" algn="ctr">
                      <a:solidFill>
                        <a:srgbClr val="FFFFFF"/>
                      </a:solidFill>
                      <a:prstDash val="solid"/>
                      <a:round/>
                      <a:headEnd type="none" w="med" len="med"/>
                      <a:tailEnd type="none" w="med" len="med"/>
                    </a:lnB>
                    <a:solidFill>
                      <a:schemeClr val="bg1">
                        <a:lumMod val="95000"/>
                      </a:schemeClr>
                    </a:solidFill>
                  </a:tcPr>
                </a:tc>
                <a:tc>
                  <a:txBody>
                    <a:bodyPr/>
                    <a:lstStyle/>
                    <a:p>
                      <a:pPr algn="ctr" rtl="0" fontAlgn="ctr">
                        <a:buNone/>
                      </a:pPr>
                      <a:r>
                        <a:rPr lang="en-IN" sz="1200" b="0" i="0" u="none" strike="noStrike" dirty="0">
                          <a:solidFill>
                            <a:srgbClr val="000000"/>
                          </a:solidFill>
                          <a:effectLst/>
                          <a:latin typeface="Cambria" panose="02040503050406030204" pitchFamily="18" charset="0"/>
                        </a:rPr>
                        <a:t>0.5%</a:t>
                      </a:r>
                    </a:p>
                  </a:txBody>
                  <a:tcPr marL="9525" marR="9525" marT="9525" marB="0" anchor="ctr">
                    <a:lnL w="6350" cap="flat" cmpd="sng" algn="ctr">
                      <a:solidFill>
                        <a:srgbClr val="FFFFFF"/>
                      </a:solidFill>
                      <a:prstDash val="solid"/>
                      <a:round/>
                      <a:headEnd type="none" w="med" len="med"/>
                      <a:tailEnd type="none" w="med" len="med"/>
                    </a:lnL>
                    <a:lnR w="6350" cap="flat" cmpd="sng" algn="ctr">
                      <a:solidFill>
                        <a:srgbClr val="FFFFFF"/>
                      </a:solidFill>
                      <a:prstDash val="solid"/>
                      <a:round/>
                      <a:headEnd type="none" w="med" len="med"/>
                      <a:tailEnd type="none" w="med" len="med"/>
                    </a:lnR>
                    <a:lnT w="6350" cap="flat" cmpd="sng" algn="ctr">
                      <a:solidFill>
                        <a:srgbClr val="FFFFFF"/>
                      </a:solidFill>
                      <a:prstDash val="solid"/>
                      <a:round/>
                      <a:headEnd type="none" w="med" len="med"/>
                      <a:tailEnd type="none" w="med" len="med"/>
                    </a:lnT>
                    <a:lnB w="6350" cap="flat" cmpd="sng" algn="ctr">
                      <a:solidFill>
                        <a:srgbClr val="FFFFFF"/>
                      </a:solidFill>
                      <a:prstDash val="solid"/>
                      <a:round/>
                      <a:headEnd type="none" w="med" len="med"/>
                      <a:tailEnd type="none" w="med" len="med"/>
                    </a:lnB>
                    <a:solidFill>
                      <a:schemeClr val="bg1">
                        <a:lumMod val="95000"/>
                      </a:schemeClr>
                    </a:solidFill>
                  </a:tcPr>
                </a:tc>
                <a:tc>
                  <a:txBody>
                    <a:bodyPr/>
                    <a:lstStyle/>
                    <a:p>
                      <a:pPr algn="ctr" rtl="0" fontAlgn="ctr">
                        <a:buNone/>
                      </a:pPr>
                      <a:r>
                        <a:rPr lang="en-IN" sz="1200" b="0" i="0" u="none" strike="noStrike" dirty="0">
                          <a:solidFill>
                            <a:srgbClr val="000000"/>
                          </a:solidFill>
                          <a:effectLst/>
                          <a:latin typeface="Cambria" panose="02040503050406030204" pitchFamily="18" charset="0"/>
                        </a:rPr>
                        <a:t>5.2%</a:t>
                      </a:r>
                    </a:p>
                  </a:txBody>
                  <a:tcPr marL="9525" marR="9525" marT="9525" marB="0" anchor="ctr">
                    <a:lnL w="6350" cap="flat" cmpd="sng" algn="ctr">
                      <a:solidFill>
                        <a:srgbClr val="FFFFFF"/>
                      </a:solidFill>
                      <a:prstDash val="solid"/>
                      <a:round/>
                      <a:headEnd type="none" w="med" len="med"/>
                      <a:tailEnd type="none" w="med" len="med"/>
                    </a:lnL>
                    <a:lnR w="6350" cap="flat" cmpd="sng" algn="ctr">
                      <a:solidFill>
                        <a:srgbClr val="FFFFFF"/>
                      </a:solidFill>
                      <a:prstDash val="solid"/>
                      <a:round/>
                      <a:headEnd type="none" w="med" len="med"/>
                      <a:tailEnd type="none" w="med" len="med"/>
                    </a:lnR>
                    <a:lnT w="6350" cap="flat" cmpd="sng" algn="ctr">
                      <a:solidFill>
                        <a:srgbClr val="FFFFFF"/>
                      </a:solidFill>
                      <a:prstDash val="solid"/>
                      <a:round/>
                      <a:headEnd type="none" w="med" len="med"/>
                      <a:tailEnd type="none" w="med" len="med"/>
                    </a:lnT>
                    <a:lnB w="6350" cap="flat" cmpd="sng" algn="ctr">
                      <a:solidFill>
                        <a:srgbClr val="FFFFFF"/>
                      </a:solidFill>
                      <a:prstDash val="solid"/>
                      <a:round/>
                      <a:headEnd type="none" w="med" len="med"/>
                      <a:tailEnd type="none" w="med" len="med"/>
                    </a:lnB>
                    <a:solidFill>
                      <a:schemeClr val="bg1">
                        <a:lumMod val="95000"/>
                      </a:schemeClr>
                    </a:solidFill>
                  </a:tcPr>
                </a:tc>
                <a:tc>
                  <a:txBody>
                    <a:bodyPr/>
                    <a:lstStyle/>
                    <a:p>
                      <a:pPr algn="ctr" rtl="0" fontAlgn="ctr">
                        <a:buNone/>
                      </a:pPr>
                      <a:r>
                        <a:rPr lang="en-IN" sz="1200" b="0" i="0" u="none" strike="noStrike" dirty="0">
                          <a:solidFill>
                            <a:srgbClr val="000000"/>
                          </a:solidFill>
                          <a:effectLst/>
                          <a:latin typeface="Cambria" panose="02040503050406030204" pitchFamily="18" charset="0"/>
                        </a:rPr>
                        <a:t>16.5%</a:t>
                      </a:r>
                    </a:p>
                  </a:txBody>
                  <a:tcPr marL="9525" marR="9525" marT="9525" marB="0" anchor="ctr">
                    <a:lnL w="6350" cap="flat" cmpd="sng" algn="ctr">
                      <a:solidFill>
                        <a:srgbClr val="FFFFFF"/>
                      </a:solidFill>
                      <a:prstDash val="solid"/>
                      <a:round/>
                      <a:headEnd type="none" w="med" len="med"/>
                      <a:tailEnd type="none" w="med" len="med"/>
                    </a:lnL>
                    <a:lnR w="6350" cap="flat" cmpd="sng" algn="ctr">
                      <a:solidFill>
                        <a:srgbClr val="FFFFFF"/>
                      </a:solidFill>
                      <a:prstDash val="solid"/>
                      <a:round/>
                      <a:headEnd type="none" w="med" len="med"/>
                      <a:tailEnd type="none" w="med" len="med"/>
                    </a:lnR>
                    <a:lnT w="6350" cap="flat" cmpd="sng" algn="ctr">
                      <a:solidFill>
                        <a:srgbClr val="FFFFFF"/>
                      </a:solidFill>
                      <a:prstDash val="solid"/>
                      <a:round/>
                      <a:headEnd type="none" w="med" len="med"/>
                      <a:tailEnd type="none" w="med" len="med"/>
                    </a:lnT>
                    <a:lnB w="6350" cap="flat" cmpd="sng" algn="ctr">
                      <a:solidFill>
                        <a:srgbClr val="FFFFFF"/>
                      </a:solidFill>
                      <a:prstDash val="solid"/>
                      <a:round/>
                      <a:headEnd type="none" w="med" len="med"/>
                      <a:tailEnd type="none" w="med" len="med"/>
                    </a:lnB>
                    <a:solidFill>
                      <a:schemeClr val="bg1">
                        <a:lumMod val="95000"/>
                      </a:schemeClr>
                    </a:solidFill>
                  </a:tcPr>
                </a:tc>
                <a:tc>
                  <a:txBody>
                    <a:bodyPr/>
                    <a:lstStyle/>
                    <a:p>
                      <a:pPr algn="ctr" rtl="0" fontAlgn="ctr">
                        <a:buNone/>
                      </a:pPr>
                      <a:r>
                        <a:rPr lang="en-IN" sz="1200" b="0" i="0" u="none" strike="noStrike" dirty="0">
                          <a:solidFill>
                            <a:srgbClr val="000000"/>
                          </a:solidFill>
                          <a:effectLst/>
                          <a:latin typeface="Cambria" panose="02040503050406030204" pitchFamily="18" charset="0"/>
                        </a:rPr>
                        <a:t>4.9%</a:t>
                      </a:r>
                    </a:p>
                  </a:txBody>
                  <a:tcPr marL="9525" marR="9525" marT="9525" marB="0" anchor="ctr">
                    <a:lnL w="6350" cap="flat" cmpd="sng" algn="ctr">
                      <a:solidFill>
                        <a:srgbClr val="FFFFFF"/>
                      </a:solidFill>
                      <a:prstDash val="solid"/>
                      <a:round/>
                      <a:headEnd type="none" w="med" len="med"/>
                      <a:tailEnd type="none" w="med" len="med"/>
                    </a:lnL>
                    <a:lnR w="6350" cap="flat" cmpd="sng" algn="ctr">
                      <a:solidFill>
                        <a:srgbClr val="FFFFFF"/>
                      </a:solidFill>
                      <a:prstDash val="solid"/>
                      <a:round/>
                      <a:headEnd type="none" w="med" len="med"/>
                      <a:tailEnd type="none" w="med" len="med"/>
                    </a:lnR>
                    <a:lnT w="6350" cap="flat" cmpd="sng" algn="ctr">
                      <a:solidFill>
                        <a:srgbClr val="FFFFFF"/>
                      </a:solidFill>
                      <a:prstDash val="solid"/>
                      <a:round/>
                      <a:headEnd type="none" w="med" len="med"/>
                      <a:tailEnd type="none" w="med" len="med"/>
                    </a:lnT>
                    <a:lnB w="6350" cap="flat" cmpd="sng" algn="ctr">
                      <a:solidFill>
                        <a:srgbClr val="FFFFFF"/>
                      </a:solidFill>
                      <a:prstDash val="solid"/>
                      <a:round/>
                      <a:headEnd type="none" w="med" len="med"/>
                      <a:tailEnd type="none" w="med" len="med"/>
                    </a:lnB>
                    <a:solidFill>
                      <a:schemeClr val="bg1">
                        <a:lumMod val="95000"/>
                      </a:schemeClr>
                    </a:solidFill>
                  </a:tcPr>
                </a:tc>
                <a:tc>
                  <a:txBody>
                    <a:bodyPr/>
                    <a:lstStyle/>
                    <a:p>
                      <a:pPr algn="ctr" rtl="0" fontAlgn="ctr">
                        <a:buNone/>
                      </a:pPr>
                      <a:r>
                        <a:rPr lang="en-IN" sz="1200" b="0" i="0" u="none" strike="noStrike" dirty="0">
                          <a:solidFill>
                            <a:schemeClr val="tx1"/>
                          </a:solidFill>
                          <a:effectLst/>
                          <a:latin typeface="Cambria" panose="02040503050406030204" pitchFamily="18" charset="0"/>
                        </a:rPr>
                        <a:t>20.0%</a:t>
                      </a:r>
                    </a:p>
                  </a:txBody>
                  <a:tcPr marL="9525" marR="9525" marT="9525" marB="0" anchor="ctr">
                    <a:lnL w="6350" cap="flat" cmpd="sng" algn="ctr">
                      <a:solidFill>
                        <a:srgbClr val="FFFFFF"/>
                      </a:solidFill>
                      <a:prstDash val="solid"/>
                      <a:round/>
                      <a:headEnd type="none" w="med" len="med"/>
                      <a:tailEnd type="none" w="med" len="med"/>
                    </a:lnL>
                    <a:lnR w="6350" cap="flat" cmpd="sng" algn="ctr">
                      <a:solidFill>
                        <a:srgbClr val="FFFFFF"/>
                      </a:solidFill>
                      <a:prstDash val="solid"/>
                      <a:round/>
                      <a:headEnd type="none" w="med" len="med"/>
                      <a:tailEnd type="none" w="med" len="med"/>
                    </a:lnR>
                    <a:lnT w="6350" cap="flat" cmpd="sng" algn="ctr">
                      <a:solidFill>
                        <a:srgbClr val="FFFFFF"/>
                      </a:solidFill>
                      <a:prstDash val="solid"/>
                      <a:round/>
                      <a:headEnd type="none" w="med" len="med"/>
                      <a:tailEnd type="none" w="med" len="med"/>
                    </a:lnT>
                    <a:lnB w="6350" cap="flat" cmpd="sng" algn="ctr">
                      <a:solidFill>
                        <a:srgbClr val="FFFFFF"/>
                      </a:solidFill>
                      <a:prstDash val="solid"/>
                      <a:round/>
                      <a:headEnd type="none" w="med" len="med"/>
                      <a:tailEnd type="none" w="med" len="med"/>
                    </a:lnB>
                    <a:solidFill>
                      <a:schemeClr val="bg1">
                        <a:lumMod val="95000"/>
                      </a:schemeClr>
                    </a:solidFill>
                  </a:tcPr>
                </a:tc>
                <a:tc>
                  <a:txBody>
                    <a:bodyPr/>
                    <a:lstStyle/>
                    <a:p>
                      <a:pPr algn="ctr" rtl="0" fontAlgn="ctr">
                        <a:buNone/>
                      </a:pPr>
                      <a:r>
                        <a:rPr lang="en-IN" sz="1200" b="0" i="0" u="none" strike="noStrike" dirty="0">
                          <a:solidFill>
                            <a:schemeClr val="tx1"/>
                          </a:solidFill>
                          <a:effectLst/>
                          <a:latin typeface="Cambria" panose="02040503050406030204" pitchFamily="18" charset="0"/>
                        </a:rPr>
                        <a:t>-</a:t>
                      </a:r>
                    </a:p>
                  </a:txBody>
                  <a:tcPr marL="9525" marR="9525" marT="9525" marB="0" anchor="ctr">
                    <a:lnL w="6350" cap="flat" cmpd="sng" algn="ctr">
                      <a:solidFill>
                        <a:srgbClr val="FFFFFF"/>
                      </a:solidFill>
                      <a:prstDash val="solid"/>
                      <a:round/>
                      <a:headEnd type="none" w="med" len="med"/>
                      <a:tailEnd type="none" w="med" len="med"/>
                    </a:lnL>
                    <a:lnR w="6350" cap="flat" cmpd="sng" algn="ctr">
                      <a:solidFill>
                        <a:srgbClr val="FFFFFF"/>
                      </a:solidFill>
                      <a:prstDash val="solid"/>
                      <a:round/>
                      <a:headEnd type="none" w="med" len="med"/>
                      <a:tailEnd type="none" w="med" len="med"/>
                    </a:lnR>
                    <a:lnT w="6350" cap="flat" cmpd="sng" algn="ctr">
                      <a:solidFill>
                        <a:srgbClr val="FFFFFF"/>
                      </a:solidFill>
                      <a:prstDash val="solid"/>
                      <a:round/>
                      <a:headEnd type="none" w="med" len="med"/>
                      <a:tailEnd type="none" w="med" len="med"/>
                    </a:lnT>
                    <a:lnB w="6350" cap="flat" cmpd="sng" algn="ctr">
                      <a:solidFill>
                        <a:srgbClr val="FFFFFF"/>
                      </a:solidFill>
                      <a:prstDash val="solid"/>
                      <a:round/>
                      <a:headEnd type="none" w="med" len="med"/>
                      <a:tailEnd type="none" w="med" len="med"/>
                    </a:lnB>
                    <a:solidFill>
                      <a:schemeClr val="bg1">
                        <a:lumMod val="95000"/>
                      </a:schemeClr>
                    </a:solidFill>
                  </a:tcPr>
                </a:tc>
                <a:tc>
                  <a:txBody>
                    <a:bodyPr/>
                    <a:lstStyle/>
                    <a:p>
                      <a:pPr marL="0" marR="0" lvl="0" indent="0" algn="ctr" defTabSz="914400" rtl="0" eaLnBrk="1" fontAlgn="ctr" latinLnBrk="0" hangingPunct="1">
                        <a:lnSpc>
                          <a:spcPct val="100000"/>
                        </a:lnSpc>
                        <a:spcBef>
                          <a:spcPts val="0"/>
                        </a:spcBef>
                        <a:spcAft>
                          <a:spcPts val="0"/>
                        </a:spcAft>
                        <a:buClrTx/>
                        <a:buSzTx/>
                        <a:buFontTx/>
                        <a:buNone/>
                        <a:tabLst/>
                        <a:defRPr/>
                      </a:pPr>
                      <a:r>
                        <a:rPr lang="en-IN" sz="1200" b="0" i="0" u="none" strike="noStrike" dirty="0">
                          <a:solidFill>
                            <a:schemeClr val="tx1"/>
                          </a:solidFill>
                          <a:effectLst/>
                          <a:latin typeface="Cambria" panose="02040503050406030204" pitchFamily="18" charset="0"/>
                        </a:rPr>
                        <a:t>24.0%</a:t>
                      </a:r>
                    </a:p>
                  </a:txBody>
                  <a:tcPr marL="9525" marR="9525" marT="9525" marB="0" anchor="ctr">
                    <a:lnL w="6350" cap="flat" cmpd="sng" algn="ctr">
                      <a:solidFill>
                        <a:srgbClr val="FFFFFF"/>
                      </a:solidFill>
                      <a:prstDash val="solid"/>
                      <a:round/>
                      <a:headEnd type="none" w="med" len="med"/>
                      <a:tailEnd type="none" w="med" len="med"/>
                    </a:lnL>
                    <a:lnR w="6350" cap="flat" cmpd="sng" algn="ctr">
                      <a:solidFill>
                        <a:srgbClr val="FFFFFF"/>
                      </a:solidFill>
                      <a:prstDash val="solid"/>
                      <a:round/>
                      <a:headEnd type="none" w="med" len="med"/>
                      <a:tailEnd type="none" w="med" len="med"/>
                    </a:lnR>
                    <a:lnT w="6350" cap="flat" cmpd="sng" algn="ctr">
                      <a:solidFill>
                        <a:srgbClr val="FFFFFF"/>
                      </a:solidFill>
                      <a:prstDash val="solid"/>
                      <a:round/>
                      <a:headEnd type="none" w="med" len="med"/>
                      <a:tailEnd type="none" w="med" len="med"/>
                    </a:lnT>
                    <a:lnB w="6350" cap="flat" cmpd="sng" algn="ctr">
                      <a:solidFill>
                        <a:srgbClr val="FFFFFF"/>
                      </a:solidFill>
                      <a:prstDash val="solid"/>
                      <a:round/>
                      <a:headEnd type="none" w="med" len="med"/>
                      <a:tailEnd type="none" w="med" len="med"/>
                    </a:lnB>
                    <a:solidFill>
                      <a:schemeClr val="bg1">
                        <a:lumMod val="95000"/>
                      </a:schemeClr>
                    </a:solidFill>
                  </a:tcPr>
                </a:tc>
                <a:tc>
                  <a:txBody>
                    <a:bodyPr/>
                    <a:lstStyle/>
                    <a:p>
                      <a:pPr algn="ctr" fontAlgn="ctr">
                        <a:buNone/>
                      </a:pPr>
                      <a:r>
                        <a:rPr lang="en-IN" sz="1200" b="0" i="0" u="none" strike="noStrike" dirty="0">
                          <a:solidFill>
                            <a:schemeClr val="tx1"/>
                          </a:solidFill>
                          <a:effectLst/>
                          <a:latin typeface="Cambria" panose="02040503050406030204" pitchFamily="18" charset="0"/>
                        </a:rPr>
                        <a:t>22.8%</a:t>
                      </a:r>
                    </a:p>
                  </a:txBody>
                  <a:tcPr marL="9525" marR="9525" marT="9525" marB="0" anchor="ctr">
                    <a:lnL w="6350" cap="flat" cmpd="sng" algn="ctr">
                      <a:solidFill>
                        <a:srgbClr val="FFFFFF"/>
                      </a:solidFill>
                      <a:prstDash val="solid"/>
                      <a:round/>
                      <a:headEnd type="none" w="med" len="med"/>
                      <a:tailEnd type="none" w="med" len="med"/>
                    </a:lnL>
                    <a:lnR w="6350" cap="flat" cmpd="sng" algn="ctr">
                      <a:solidFill>
                        <a:srgbClr val="FFFFFF"/>
                      </a:solidFill>
                      <a:prstDash val="solid"/>
                      <a:round/>
                      <a:headEnd type="none" w="med" len="med"/>
                      <a:tailEnd type="none" w="med" len="med"/>
                    </a:lnR>
                    <a:lnT w="6350" cap="flat" cmpd="sng" algn="ctr">
                      <a:solidFill>
                        <a:srgbClr val="FFFFFF"/>
                      </a:solidFill>
                      <a:prstDash val="solid"/>
                      <a:round/>
                      <a:headEnd type="none" w="med" len="med"/>
                      <a:tailEnd type="none" w="med" len="med"/>
                    </a:lnT>
                    <a:lnB w="6350" cap="flat" cmpd="sng" algn="ctr">
                      <a:solidFill>
                        <a:srgbClr val="FFFFFF"/>
                      </a:solidFill>
                      <a:prstDash val="solid"/>
                      <a:round/>
                      <a:headEnd type="none" w="med" len="med"/>
                      <a:tailEnd type="none" w="med" len="med"/>
                    </a:lnB>
                    <a:solidFill>
                      <a:srgbClr val="F2F2F2"/>
                    </a:solidFill>
                  </a:tcPr>
                </a:tc>
                <a:tc>
                  <a:txBody>
                    <a:bodyPr/>
                    <a:lstStyle/>
                    <a:p>
                      <a:pPr algn="ctr" fontAlgn="ctr">
                        <a:buNone/>
                      </a:pPr>
                      <a:r>
                        <a:rPr lang="en-IN" sz="1200" b="0" i="0" u="none" strike="noStrike" dirty="0">
                          <a:solidFill>
                            <a:schemeClr val="tx1"/>
                          </a:solidFill>
                          <a:effectLst/>
                          <a:latin typeface="Cambria" panose="02040503050406030204" pitchFamily="18" charset="0"/>
                        </a:rPr>
                        <a:t>34.1%</a:t>
                      </a:r>
                    </a:p>
                  </a:txBody>
                  <a:tcPr marL="9525" marR="9525" marT="9525" marB="0" anchor="ctr">
                    <a:lnL w="6350" cap="flat" cmpd="sng" algn="ctr">
                      <a:solidFill>
                        <a:srgbClr val="FFFFFF"/>
                      </a:solidFill>
                      <a:prstDash val="solid"/>
                      <a:round/>
                      <a:headEnd type="none" w="med" len="med"/>
                      <a:tailEnd type="none" w="med" len="med"/>
                    </a:lnL>
                    <a:lnR w="6350" cap="flat" cmpd="sng" algn="ctr">
                      <a:solidFill>
                        <a:srgbClr val="FFFFFF"/>
                      </a:solidFill>
                      <a:prstDash val="solid"/>
                      <a:round/>
                      <a:headEnd type="none" w="med" len="med"/>
                      <a:tailEnd type="none" w="med" len="med"/>
                    </a:lnR>
                    <a:lnT w="6350" cap="flat" cmpd="sng" algn="ctr">
                      <a:solidFill>
                        <a:srgbClr val="FFFFFF"/>
                      </a:solidFill>
                      <a:prstDash val="solid"/>
                      <a:round/>
                      <a:headEnd type="none" w="med" len="med"/>
                      <a:tailEnd type="none" w="med" len="med"/>
                    </a:lnT>
                    <a:lnB w="6350" cap="flat" cmpd="sng" algn="ctr">
                      <a:solidFill>
                        <a:srgbClr val="FFFFFF"/>
                      </a:solidFill>
                      <a:prstDash val="solid"/>
                      <a:round/>
                      <a:headEnd type="none" w="med" len="med"/>
                      <a:tailEnd type="none" w="med" len="med"/>
                    </a:lnB>
                    <a:solidFill>
                      <a:srgbClr val="F2F2F2"/>
                    </a:solidFill>
                  </a:tcPr>
                </a:tc>
                <a:tc>
                  <a:txBody>
                    <a:bodyPr/>
                    <a:lstStyle/>
                    <a:p>
                      <a:pPr algn="ctr" fontAlgn="ctr">
                        <a:buNone/>
                      </a:pPr>
                      <a:r>
                        <a:rPr lang="en-IN" sz="1200" b="0" i="0" u="none" strike="noStrike" dirty="0">
                          <a:solidFill>
                            <a:schemeClr val="tx1"/>
                          </a:solidFill>
                          <a:effectLst/>
                          <a:latin typeface="Cambria" panose="02040503050406030204" pitchFamily="18" charset="0"/>
                        </a:rPr>
                        <a:t>34.1%</a:t>
                      </a:r>
                    </a:p>
                  </a:txBody>
                  <a:tcPr marL="9525" marR="9525" marT="9525" marB="0" anchor="ctr">
                    <a:lnL w="6350" cap="flat" cmpd="sng" algn="ctr">
                      <a:solidFill>
                        <a:srgbClr val="FFFFFF"/>
                      </a:solidFill>
                      <a:prstDash val="solid"/>
                      <a:round/>
                      <a:headEnd type="none" w="med" len="med"/>
                      <a:tailEnd type="none" w="med" len="med"/>
                    </a:lnL>
                    <a:lnR w="6350" cap="flat" cmpd="sng" algn="ctr">
                      <a:solidFill>
                        <a:srgbClr val="FFFFFF"/>
                      </a:solidFill>
                      <a:prstDash val="solid"/>
                      <a:round/>
                      <a:headEnd type="none" w="med" len="med"/>
                      <a:tailEnd type="none" w="med" len="med"/>
                    </a:lnR>
                    <a:lnT w="6350" cap="flat" cmpd="sng" algn="ctr">
                      <a:solidFill>
                        <a:srgbClr val="FFFFFF"/>
                      </a:solidFill>
                      <a:prstDash val="solid"/>
                      <a:round/>
                      <a:headEnd type="none" w="med" len="med"/>
                      <a:tailEnd type="none" w="med" len="med"/>
                    </a:lnT>
                    <a:lnB w="6350" cap="flat" cmpd="sng" algn="ctr">
                      <a:solidFill>
                        <a:srgbClr val="FFFFFF"/>
                      </a:solidFill>
                      <a:prstDash val="solid"/>
                      <a:round/>
                      <a:headEnd type="none" w="med" len="med"/>
                      <a:tailEnd type="none" w="med" len="med"/>
                    </a:lnB>
                    <a:solidFill>
                      <a:srgbClr val="F2F2F2"/>
                    </a:solidFill>
                  </a:tcPr>
                </a:tc>
                <a:tc>
                  <a:txBody>
                    <a:bodyPr/>
                    <a:lstStyle/>
                    <a:p>
                      <a:pPr algn="ctr" fontAlgn="ctr">
                        <a:buNone/>
                      </a:pPr>
                      <a:r>
                        <a:rPr lang="en-IN" sz="1200" b="0" i="0" u="none" strike="noStrike" dirty="0">
                          <a:solidFill>
                            <a:schemeClr val="tx1"/>
                          </a:solidFill>
                          <a:effectLst/>
                          <a:latin typeface="Cambria" panose="02040503050406030204" pitchFamily="18" charset="0"/>
                        </a:rPr>
                        <a:t>9.0%</a:t>
                      </a:r>
                    </a:p>
                  </a:txBody>
                  <a:tcPr marL="9525" marR="9525" marT="9525" marB="0" anchor="ctr">
                    <a:lnL w="6350" cap="flat" cmpd="sng" algn="ctr">
                      <a:solidFill>
                        <a:srgbClr val="FFFFFF"/>
                      </a:solidFill>
                      <a:prstDash val="solid"/>
                      <a:round/>
                      <a:headEnd type="none" w="med" len="med"/>
                      <a:tailEnd type="none" w="med" len="med"/>
                    </a:lnL>
                    <a:lnR w="6350" cap="flat" cmpd="sng" algn="ctr">
                      <a:solidFill>
                        <a:srgbClr val="FFFFFF"/>
                      </a:solidFill>
                      <a:prstDash val="solid"/>
                      <a:round/>
                      <a:headEnd type="none" w="med" len="med"/>
                      <a:tailEnd type="none" w="med" len="med"/>
                    </a:lnR>
                    <a:lnT w="6350" cap="flat" cmpd="sng" algn="ctr">
                      <a:solidFill>
                        <a:srgbClr val="FFFFFF"/>
                      </a:solidFill>
                      <a:prstDash val="solid"/>
                      <a:round/>
                      <a:headEnd type="none" w="med" len="med"/>
                      <a:tailEnd type="none" w="med" len="med"/>
                    </a:lnT>
                    <a:lnB w="6350" cap="flat" cmpd="sng" algn="ctr">
                      <a:solidFill>
                        <a:srgbClr val="FFFFFF"/>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3278069124"/>
                  </a:ext>
                </a:extLst>
              </a:tr>
              <a:tr h="204805">
                <a:tc>
                  <a:txBody>
                    <a:bodyPr/>
                    <a:lstStyle/>
                    <a:p>
                      <a:pPr algn="l" rtl="0" fontAlgn="ctr">
                        <a:buNone/>
                      </a:pPr>
                      <a:r>
                        <a:rPr lang="en-IN" sz="1200" b="0" i="0" u="none" strike="noStrike" dirty="0">
                          <a:solidFill>
                            <a:srgbClr val="000000"/>
                          </a:solidFill>
                          <a:effectLst/>
                          <a:latin typeface="Cambria" panose="02040503050406030204" pitchFamily="18" charset="0"/>
                        </a:rPr>
                        <a:t>Carnelian Bharat </a:t>
                      </a:r>
                      <a:r>
                        <a:rPr lang="en-IN" sz="1200" b="0" i="0" u="none" strike="noStrike" dirty="0" err="1">
                          <a:solidFill>
                            <a:srgbClr val="000000"/>
                          </a:solidFill>
                          <a:effectLst/>
                          <a:latin typeface="Cambria" panose="02040503050406030204" pitchFamily="18" charset="0"/>
                        </a:rPr>
                        <a:t>Amritkaal</a:t>
                      </a:r>
                      <a:r>
                        <a:rPr lang="en-IN" sz="1200" b="0" i="0" u="none" strike="noStrike" dirty="0">
                          <a:solidFill>
                            <a:srgbClr val="000000"/>
                          </a:solidFill>
                          <a:effectLst/>
                          <a:latin typeface="Cambria" panose="02040503050406030204" pitchFamily="18" charset="0"/>
                        </a:rPr>
                        <a:t> Fund</a:t>
                      </a:r>
                    </a:p>
                  </a:txBody>
                  <a:tcPr marL="72000" marR="9525" marT="9525" marB="0" anchor="ctr">
                    <a:lnL w="6350" cap="flat" cmpd="sng" algn="ctr">
                      <a:solidFill>
                        <a:srgbClr val="FFFFFF"/>
                      </a:solidFill>
                      <a:prstDash val="solid"/>
                      <a:round/>
                      <a:headEnd type="none" w="med" len="med"/>
                      <a:tailEnd type="none" w="med" len="med"/>
                    </a:lnL>
                    <a:lnR w="6350" cap="flat" cmpd="sng" algn="ctr">
                      <a:solidFill>
                        <a:srgbClr val="FFFFFF"/>
                      </a:solidFill>
                      <a:prstDash val="solid"/>
                      <a:round/>
                      <a:headEnd type="none" w="med" len="med"/>
                      <a:tailEnd type="none" w="med" len="med"/>
                    </a:lnR>
                    <a:lnT w="6350" cap="flat" cmpd="sng" algn="ctr">
                      <a:solidFill>
                        <a:srgbClr val="FFFFFF"/>
                      </a:solidFill>
                      <a:prstDash val="solid"/>
                      <a:round/>
                      <a:headEnd type="none" w="med" len="med"/>
                      <a:tailEnd type="none" w="med" len="med"/>
                    </a:lnT>
                    <a:lnB w="6350" cap="flat" cmpd="sng" algn="ctr">
                      <a:solidFill>
                        <a:srgbClr val="FFFFFF"/>
                      </a:solidFill>
                      <a:prstDash val="solid"/>
                      <a:round/>
                      <a:headEnd type="none" w="med" len="med"/>
                      <a:tailEnd type="none" w="med" len="med"/>
                    </a:lnB>
                    <a:solidFill>
                      <a:srgbClr val="F2F2F2"/>
                    </a:solidFill>
                  </a:tcPr>
                </a:tc>
                <a:tc>
                  <a:txBody>
                    <a:bodyPr/>
                    <a:lstStyle/>
                    <a:p>
                      <a:pPr algn="ctr" rtl="0" fontAlgn="ctr">
                        <a:buNone/>
                      </a:pPr>
                      <a:r>
                        <a:rPr lang="en-IN" sz="1200" b="0" i="0" u="none" strike="noStrike" dirty="0">
                          <a:solidFill>
                            <a:srgbClr val="000000"/>
                          </a:solidFill>
                          <a:effectLst/>
                          <a:latin typeface="Cambria" panose="02040503050406030204" pitchFamily="18" charset="0"/>
                        </a:rPr>
                        <a:t>04-Apr-24</a:t>
                      </a:r>
                    </a:p>
                  </a:txBody>
                  <a:tcPr marL="9525" marR="9525" marT="9525" marB="0" anchor="ctr">
                    <a:lnL w="6350" cap="flat" cmpd="sng" algn="ctr">
                      <a:solidFill>
                        <a:srgbClr val="FFFFFF"/>
                      </a:solidFill>
                      <a:prstDash val="solid"/>
                      <a:round/>
                      <a:headEnd type="none" w="med" len="med"/>
                      <a:tailEnd type="none" w="med" len="med"/>
                    </a:lnL>
                    <a:lnR w="6350" cap="flat" cmpd="sng" algn="ctr">
                      <a:solidFill>
                        <a:srgbClr val="FFFFFF"/>
                      </a:solidFill>
                      <a:prstDash val="solid"/>
                      <a:round/>
                      <a:headEnd type="none" w="med" len="med"/>
                      <a:tailEnd type="none" w="med" len="med"/>
                    </a:lnR>
                    <a:lnT w="6350" cap="flat" cmpd="sng" algn="ctr">
                      <a:solidFill>
                        <a:srgbClr val="FFFFFF"/>
                      </a:solidFill>
                      <a:prstDash val="solid"/>
                      <a:round/>
                      <a:headEnd type="none" w="med" len="med"/>
                      <a:tailEnd type="none" w="med" len="med"/>
                    </a:lnT>
                    <a:lnB w="6350" cap="flat" cmpd="sng" algn="ctr">
                      <a:solidFill>
                        <a:srgbClr val="FFFFFF"/>
                      </a:solidFill>
                      <a:prstDash val="solid"/>
                      <a:round/>
                      <a:headEnd type="none" w="med" len="med"/>
                      <a:tailEnd type="none" w="med" len="med"/>
                    </a:lnB>
                    <a:solidFill>
                      <a:schemeClr val="bg1">
                        <a:lumMod val="95000"/>
                      </a:schemeClr>
                    </a:solidFill>
                  </a:tcPr>
                </a:tc>
                <a:tc>
                  <a:txBody>
                    <a:bodyPr/>
                    <a:lstStyle/>
                    <a:p>
                      <a:pPr algn="ctr" rtl="0" fontAlgn="ctr">
                        <a:buNone/>
                      </a:pPr>
                      <a:r>
                        <a:rPr lang="en-IN" sz="1200" b="0" i="0" u="none" strike="noStrike" dirty="0">
                          <a:solidFill>
                            <a:schemeClr val="tx1"/>
                          </a:solidFill>
                          <a:effectLst/>
                          <a:latin typeface="Cambria" panose="02040503050406030204" pitchFamily="18" charset="0"/>
                        </a:rPr>
                        <a:t>5,250</a:t>
                      </a:r>
                    </a:p>
                  </a:txBody>
                  <a:tcPr marL="9525" marR="9525" marT="9525" marB="0" anchor="ctr">
                    <a:lnL w="6350" cap="flat" cmpd="sng" algn="ctr">
                      <a:solidFill>
                        <a:srgbClr val="FFFFFF"/>
                      </a:solidFill>
                      <a:prstDash val="solid"/>
                      <a:round/>
                      <a:headEnd type="none" w="med" len="med"/>
                      <a:tailEnd type="none" w="med" len="med"/>
                    </a:lnL>
                    <a:lnR w="6350" cap="flat" cmpd="sng" algn="ctr">
                      <a:solidFill>
                        <a:srgbClr val="FFFFFF"/>
                      </a:solidFill>
                      <a:prstDash val="solid"/>
                      <a:round/>
                      <a:headEnd type="none" w="med" len="med"/>
                      <a:tailEnd type="none" w="med" len="med"/>
                    </a:lnR>
                    <a:lnT w="6350" cap="flat" cmpd="sng" algn="ctr">
                      <a:solidFill>
                        <a:srgbClr val="FFFFFF"/>
                      </a:solidFill>
                      <a:prstDash val="solid"/>
                      <a:round/>
                      <a:headEnd type="none" w="med" len="med"/>
                      <a:tailEnd type="none" w="med" len="med"/>
                    </a:lnT>
                    <a:lnB w="6350" cap="flat" cmpd="sng" algn="ctr">
                      <a:solidFill>
                        <a:srgbClr val="FFFFFF"/>
                      </a:solidFill>
                      <a:prstDash val="solid"/>
                      <a:round/>
                      <a:headEnd type="none" w="med" len="med"/>
                      <a:tailEnd type="none" w="med" len="med"/>
                    </a:lnB>
                    <a:solidFill>
                      <a:schemeClr val="bg1">
                        <a:lumMod val="95000"/>
                      </a:schemeClr>
                    </a:solidFill>
                  </a:tcPr>
                </a:tc>
                <a:tc>
                  <a:txBody>
                    <a:bodyPr/>
                    <a:lstStyle/>
                    <a:p>
                      <a:pPr algn="ctr" fontAlgn="ctr">
                        <a:buNone/>
                      </a:pPr>
                      <a:r>
                        <a:rPr lang="en-IN" sz="1200" b="0" i="0" u="none" strike="noStrike" dirty="0">
                          <a:solidFill>
                            <a:schemeClr val="tx1"/>
                          </a:solidFill>
                          <a:effectLst/>
                          <a:latin typeface="Cambria" panose="02040503050406030204" pitchFamily="18" charset="0"/>
                        </a:rPr>
                        <a:t>1.9%</a:t>
                      </a:r>
                    </a:p>
                  </a:txBody>
                  <a:tcPr marL="9525" marR="9525" marT="9525" marB="0" anchor="ctr">
                    <a:lnL w="6350" cap="flat" cmpd="sng" algn="ctr">
                      <a:solidFill>
                        <a:srgbClr val="FFFFFF"/>
                      </a:solidFill>
                      <a:prstDash val="solid"/>
                      <a:round/>
                      <a:headEnd type="none" w="med" len="med"/>
                      <a:tailEnd type="none" w="med" len="med"/>
                    </a:lnL>
                    <a:lnR w="6350" cap="flat" cmpd="sng" algn="ctr">
                      <a:solidFill>
                        <a:srgbClr val="FFFFFF"/>
                      </a:solidFill>
                      <a:prstDash val="solid"/>
                      <a:round/>
                      <a:headEnd type="none" w="med" len="med"/>
                      <a:tailEnd type="none" w="med" len="med"/>
                    </a:lnR>
                    <a:lnT w="6350" cap="flat" cmpd="sng" algn="ctr">
                      <a:solidFill>
                        <a:srgbClr val="FFFFFF"/>
                      </a:solidFill>
                      <a:prstDash val="solid"/>
                      <a:round/>
                      <a:headEnd type="none" w="med" len="med"/>
                      <a:tailEnd type="none" w="med" len="med"/>
                    </a:lnT>
                    <a:lnB w="6350" cap="flat" cmpd="sng" algn="ctr">
                      <a:solidFill>
                        <a:srgbClr val="FFFFFF"/>
                      </a:solidFill>
                      <a:prstDash val="solid"/>
                      <a:round/>
                      <a:headEnd type="none" w="med" len="med"/>
                      <a:tailEnd type="none" w="med" len="med"/>
                    </a:lnB>
                    <a:solidFill>
                      <a:schemeClr val="bg1">
                        <a:lumMod val="95000"/>
                      </a:schemeClr>
                    </a:solidFill>
                  </a:tcPr>
                </a:tc>
                <a:tc>
                  <a:txBody>
                    <a:bodyPr/>
                    <a:lstStyle/>
                    <a:p>
                      <a:pPr algn="ctr" fontAlgn="ctr">
                        <a:buNone/>
                      </a:pPr>
                      <a:r>
                        <a:rPr lang="en-IN" sz="1200" b="0" i="0" u="none" strike="noStrike" dirty="0">
                          <a:solidFill>
                            <a:schemeClr val="tx1"/>
                          </a:solidFill>
                          <a:effectLst/>
                          <a:latin typeface="Cambria" panose="02040503050406030204" pitchFamily="18" charset="0"/>
                        </a:rPr>
                        <a:t>9.8%</a:t>
                      </a:r>
                    </a:p>
                  </a:txBody>
                  <a:tcPr marL="9525" marR="9525" marT="9525" marB="0" anchor="ctr">
                    <a:lnL w="6350" cap="flat" cmpd="sng" algn="ctr">
                      <a:solidFill>
                        <a:srgbClr val="FFFFFF"/>
                      </a:solidFill>
                      <a:prstDash val="solid"/>
                      <a:round/>
                      <a:headEnd type="none" w="med" len="med"/>
                      <a:tailEnd type="none" w="med" len="med"/>
                    </a:lnL>
                    <a:lnR w="6350" cap="flat" cmpd="sng" algn="ctr">
                      <a:solidFill>
                        <a:srgbClr val="FFFFFF"/>
                      </a:solidFill>
                      <a:prstDash val="solid"/>
                      <a:round/>
                      <a:headEnd type="none" w="med" len="med"/>
                      <a:tailEnd type="none" w="med" len="med"/>
                    </a:lnR>
                    <a:lnT w="6350" cap="flat" cmpd="sng" algn="ctr">
                      <a:solidFill>
                        <a:srgbClr val="FFFFFF"/>
                      </a:solidFill>
                      <a:prstDash val="solid"/>
                      <a:round/>
                      <a:headEnd type="none" w="med" len="med"/>
                      <a:tailEnd type="none" w="med" len="med"/>
                    </a:lnT>
                    <a:lnB w="6350" cap="flat" cmpd="sng" algn="ctr">
                      <a:solidFill>
                        <a:srgbClr val="FFFFFF"/>
                      </a:solidFill>
                      <a:prstDash val="solid"/>
                      <a:round/>
                      <a:headEnd type="none" w="med" len="med"/>
                      <a:tailEnd type="none" w="med" len="med"/>
                    </a:lnB>
                    <a:solidFill>
                      <a:schemeClr val="bg1">
                        <a:lumMod val="95000"/>
                      </a:schemeClr>
                    </a:solidFill>
                  </a:tcPr>
                </a:tc>
                <a:tc>
                  <a:txBody>
                    <a:bodyPr/>
                    <a:lstStyle/>
                    <a:p>
                      <a:pPr algn="ctr" fontAlgn="ctr">
                        <a:buNone/>
                      </a:pPr>
                      <a:r>
                        <a:rPr lang="en-IN" sz="1200" b="0" i="0" u="none" strike="noStrike" dirty="0">
                          <a:solidFill>
                            <a:schemeClr val="tx1"/>
                          </a:solidFill>
                          <a:effectLst/>
                          <a:latin typeface="Cambria" panose="02040503050406030204" pitchFamily="18" charset="0"/>
                        </a:rPr>
                        <a:t>8.8%</a:t>
                      </a:r>
                    </a:p>
                  </a:txBody>
                  <a:tcPr marL="9525" marR="9525" marT="9525" marB="0" anchor="ctr">
                    <a:lnL w="6350" cap="flat" cmpd="sng" algn="ctr">
                      <a:solidFill>
                        <a:srgbClr val="FFFFFF"/>
                      </a:solidFill>
                      <a:prstDash val="solid"/>
                      <a:round/>
                      <a:headEnd type="none" w="med" len="med"/>
                      <a:tailEnd type="none" w="med" len="med"/>
                    </a:lnL>
                    <a:lnR w="6350" cap="flat" cmpd="sng" algn="ctr">
                      <a:solidFill>
                        <a:srgbClr val="FFFFFF"/>
                      </a:solidFill>
                      <a:prstDash val="solid"/>
                      <a:round/>
                      <a:headEnd type="none" w="med" len="med"/>
                      <a:tailEnd type="none" w="med" len="med"/>
                    </a:lnR>
                    <a:lnT w="6350" cap="flat" cmpd="sng" algn="ctr">
                      <a:solidFill>
                        <a:srgbClr val="FFFFFF"/>
                      </a:solidFill>
                      <a:prstDash val="solid"/>
                      <a:round/>
                      <a:headEnd type="none" w="med" len="med"/>
                      <a:tailEnd type="none" w="med" len="med"/>
                    </a:lnT>
                    <a:lnB w="6350" cap="flat" cmpd="sng" algn="ctr">
                      <a:solidFill>
                        <a:srgbClr val="FFFFFF"/>
                      </a:solidFill>
                      <a:prstDash val="solid"/>
                      <a:round/>
                      <a:headEnd type="none" w="med" len="med"/>
                      <a:tailEnd type="none" w="med" len="med"/>
                    </a:lnB>
                    <a:solidFill>
                      <a:schemeClr val="bg1">
                        <a:lumMod val="95000"/>
                      </a:schemeClr>
                    </a:solidFill>
                  </a:tcPr>
                </a:tc>
                <a:tc>
                  <a:txBody>
                    <a:bodyPr/>
                    <a:lstStyle/>
                    <a:p>
                      <a:pPr algn="ctr" fontAlgn="ctr">
                        <a:buNone/>
                      </a:pPr>
                      <a:r>
                        <a:rPr lang="en-IN" sz="1200" b="0" i="0" u="none" strike="noStrike" dirty="0">
                          <a:solidFill>
                            <a:schemeClr val="tx1"/>
                          </a:solidFill>
                          <a:effectLst/>
                          <a:latin typeface="Cambria" panose="02040503050406030204" pitchFamily="18" charset="0"/>
                        </a:rPr>
                        <a:t>8.3%</a:t>
                      </a:r>
                    </a:p>
                  </a:txBody>
                  <a:tcPr marL="9525" marR="9525" marT="9525" marB="0" anchor="ctr">
                    <a:lnL w="6350" cap="flat" cmpd="sng" algn="ctr">
                      <a:solidFill>
                        <a:srgbClr val="FFFFFF"/>
                      </a:solidFill>
                      <a:prstDash val="solid"/>
                      <a:round/>
                      <a:headEnd type="none" w="med" len="med"/>
                      <a:tailEnd type="none" w="med" len="med"/>
                    </a:lnL>
                    <a:lnR w="6350" cap="flat" cmpd="sng" algn="ctr">
                      <a:solidFill>
                        <a:srgbClr val="FFFFFF"/>
                      </a:solidFill>
                      <a:prstDash val="solid"/>
                      <a:round/>
                      <a:headEnd type="none" w="med" len="med"/>
                      <a:tailEnd type="none" w="med" len="med"/>
                    </a:lnR>
                    <a:lnT w="6350" cap="flat" cmpd="sng" algn="ctr">
                      <a:solidFill>
                        <a:srgbClr val="FFFFFF"/>
                      </a:solidFill>
                      <a:prstDash val="solid"/>
                      <a:round/>
                      <a:headEnd type="none" w="med" len="med"/>
                      <a:tailEnd type="none" w="med" len="med"/>
                    </a:lnT>
                    <a:lnB w="6350" cap="flat" cmpd="sng" algn="ctr">
                      <a:solidFill>
                        <a:srgbClr val="FFFFFF"/>
                      </a:solidFill>
                      <a:prstDash val="solid"/>
                      <a:round/>
                      <a:headEnd type="none" w="med" len="med"/>
                      <a:tailEnd type="none" w="med" len="med"/>
                    </a:lnB>
                    <a:solidFill>
                      <a:schemeClr val="bg1">
                        <a:lumMod val="95000"/>
                      </a:schemeClr>
                    </a:solidFill>
                  </a:tcPr>
                </a:tc>
                <a:tc>
                  <a:txBody>
                    <a:bodyPr/>
                    <a:lstStyle/>
                    <a:p>
                      <a:pPr algn="ctr" fontAlgn="ctr">
                        <a:buNone/>
                      </a:pPr>
                      <a:r>
                        <a:rPr lang="en-IN" sz="1200" b="0" i="0" u="none" strike="noStrike" dirty="0">
                          <a:solidFill>
                            <a:schemeClr val="tx1"/>
                          </a:solidFill>
                          <a:effectLst/>
                          <a:latin typeface="Cambria" panose="02040503050406030204" pitchFamily="18" charset="0"/>
                        </a:rPr>
                        <a:t>-</a:t>
                      </a:r>
                    </a:p>
                  </a:txBody>
                  <a:tcPr marL="9525" marR="9525" marT="9525" marB="0" anchor="ctr">
                    <a:lnL w="6350" cap="flat" cmpd="sng" algn="ctr">
                      <a:solidFill>
                        <a:srgbClr val="FFFFFF"/>
                      </a:solidFill>
                      <a:prstDash val="solid"/>
                      <a:round/>
                      <a:headEnd type="none" w="med" len="med"/>
                      <a:tailEnd type="none" w="med" len="med"/>
                    </a:lnL>
                    <a:lnR w="6350" cap="flat" cmpd="sng" algn="ctr">
                      <a:solidFill>
                        <a:srgbClr val="FFFFFF"/>
                      </a:solidFill>
                      <a:prstDash val="solid"/>
                      <a:round/>
                      <a:headEnd type="none" w="med" len="med"/>
                      <a:tailEnd type="none" w="med" len="med"/>
                    </a:lnR>
                    <a:lnT w="6350" cap="flat" cmpd="sng" algn="ctr">
                      <a:solidFill>
                        <a:srgbClr val="FFFFFF"/>
                      </a:solidFill>
                      <a:prstDash val="solid"/>
                      <a:round/>
                      <a:headEnd type="none" w="med" len="med"/>
                      <a:tailEnd type="none" w="med" len="med"/>
                    </a:lnT>
                    <a:lnB w="6350" cap="flat" cmpd="sng" algn="ctr">
                      <a:solidFill>
                        <a:srgbClr val="FFFFFF"/>
                      </a:solidFill>
                      <a:prstDash val="solid"/>
                      <a:round/>
                      <a:headEnd type="none" w="med" len="med"/>
                      <a:tailEnd type="none" w="med" len="med"/>
                    </a:lnB>
                    <a:solidFill>
                      <a:schemeClr val="bg1">
                        <a:lumMod val="95000"/>
                      </a:schemeClr>
                    </a:solidFill>
                  </a:tcPr>
                </a:tc>
                <a:tc>
                  <a:txBody>
                    <a:bodyPr/>
                    <a:lstStyle/>
                    <a:p>
                      <a:pPr algn="ctr" fontAlgn="ctr">
                        <a:buNone/>
                      </a:pPr>
                      <a:r>
                        <a:rPr lang="en-IN" sz="1200" b="0" i="0" u="none" strike="noStrike" dirty="0">
                          <a:solidFill>
                            <a:schemeClr val="tx1"/>
                          </a:solidFill>
                          <a:effectLst/>
                          <a:latin typeface="Cambria" panose="02040503050406030204" pitchFamily="18" charset="0"/>
                        </a:rPr>
                        <a:t>-</a:t>
                      </a:r>
                    </a:p>
                  </a:txBody>
                  <a:tcPr marL="9525" marR="9525" marT="9525" marB="0" anchor="ctr">
                    <a:lnL w="6350" cap="flat" cmpd="sng" algn="ctr">
                      <a:solidFill>
                        <a:srgbClr val="FFFFFF"/>
                      </a:solidFill>
                      <a:prstDash val="solid"/>
                      <a:round/>
                      <a:headEnd type="none" w="med" len="med"/>
                      <a:tailEnd type="none" w="med" len="med"/>
                    </a:lnL>
                    <a:lnR w="6350" cap="flat" cmpd="sng" algn="ctr">
                      <a:solidFill>
                        <a:srgbClr val="FFFFFF"/>
                      </a:solidFill>
                      <a:prstDash val="solid"/>
                      <a:round/>
                      <a:headEnd type="none" w="med" len="med"/>
                      <a:tailEnd type="none" w="med" len="med"/>
                    </a:lnR>
                    <a:lnT w="6350" cap="flat" cmpd="sng" algn="ctr">
                      <a:solidFill>
                        <a:srgbClr val="FFFFFF"/>
                      </a:solidFill>
                      <a:prstDash val="solid"/>
                      <a:round/>
                      <a:headEnd type="none" w="med" len="med"/>
                      <a:tailEnd type="none" w="med" len="med"/>
                    </a:lnT>
                    <a:lnB w="6350" cap="flat" cmpd="sng" algn="ctr">
                      <a:solidFill>
                        <a:srgbClr val="FFFFFF"/>
                      </a:solidFill>
                      <a:prstDash val="solid"/>
                      <a:round/>
                      <a:headEnd type="none" w="med" len="med"/>
                      <a:tailEnd type="none" w="med" len="med"/>
                    </a:lnB>
                    <a:solidFill>
                      <a:schemeClr val="bg1">
                        <a:lumMod val="95000"/>
                      </a:schemeClr>
                    </a:solidFill>
                  </a:tcPr>
                </a:tc>
                <a:tc>
                  <a:txBody>
                    <a:bodyPr/>
                    <a:lstStyle/>
                    <a:p>
                      <a:pPr algn="ctr" fontAlgn="ctr">
                        <a:buNone/>
                      </a:pPr>
                      <a:r>
                        <a:rPr lang="en-IN" sz="1200" b="0" i="0" u="none" strike="noStrike" dirty="0">
                          <a:solidFill>
                            <a:schemeClr val="tx1"/>
                          </a:solidFill>
                          <a:effectLst/>
                          <a:latin typeface="Cambria" panose="02040503050406030204" pitchFamily="18" charset="0"/>
                        </a:rPr>
                        <a:t>10.7%</a:t>
                      </a:r>
                    </a:p>
                  </a:txBody>
                  <a:tcPr marL="9525" marR="9525" marT="9525" marB="0" anchor="ctr">
                    <a:lnL w="6350" cap="flat" cmpd="sng" algn="ctr">
                      <a:solidFill>
                        <a:srgbClr val="FFFFFF"/>
                      </a:solidFill>
                      <a:prstDash val="solid"/>
                      <a:round/>
                      <a:headEnd type="none" w="med" len="med"/>
                      <a:tailEnd type="none" w="med" len="med"/>
                    </a:lnL>
                    <a:lnR w="6350" cap="flat" cmpd="sng" algn="ctr">
                      <a:solidFill>
                        <a:srgbClr val="FFFFFF"/>
                      </a:solidFill>
                      <a:prstDash val="solid"/>
                      <a:round/>
                      <a:headEnd type="none" w="med" len="med"/>
                      <a:tailEnd type="none" w="med" len="med"/>
                    </a:lnR>
                    <a:lnT w="6350" cap="flat" cmpd="sng" algn="ctr">
                      <a:solidFill>
                        <a:srgbClr val="FFFFFF"/>
                      </a:solidFill>
                      <a:prstDash val="solid"/>
                      <a:round/>
                      <a:headEnd type="none" w="med" len="med"/>
                      <a:tailEnd type="none" w="med" len="med"/>
                    </a:lnT>
                    <a:lnB w="6350" cap="flat" cmpd="sng" algn="ctr">
                      <a:solidFill>
                        <a:srgbClr val="FFFFFF"/>
                      </a:solidFill>
                      <a:prstDash val="solid"/>
                      <a:round/>
                      <a:headEnd type="none" w="med" len="med"/>
                      <a:tailEnd type="none" w="med" len="med"/>
                    </a:lnB>
                    <a:solidFill>
                      <a:schemeClr val="bg1">
                        <a:lumMod val="95000"/>
                      </a:schemeClr>
                    </a:solidFill>
                  </a:tcPr>
                </a:tc>
                <a:tc>
                  <a:txBody>
                    <a:bodyPr/>
                    <a:lstStyle/>
                    <a:p>
                      <a:pPr algn="ctr" fontAlgn="ctr">
                        <a:buNone/>
                      </a:pPr>
                      <a:r>
                        <a:rPr lang="en-IN" sz="1200" b="0" i="0" u="none" strike="noStrike" dirty="0">
                          <a:solidFill>
                            <a:schemeClr val="tx1"/>
                          </a:solidFill>
                          <a:effectLst/>
                          <a:latin typeface="Cambria" panose="02040503050406030204" pitchFamily="18" charset="0"/>
                        </a:rPr>
                        <a:t>28.3%</a:t>
                      </a:r>
                    </a:p>
                  </a:txBody>
                  <a:tcPr marL="9525" marR="9525" marT="9525" marB="0" anchor="ctr">
                    <a:lnL w="6350" cap="flat" cmpd="sng" algn="ctr">
                      <a:solidFill>
                        <a:srgbClr val="FFFFFF"/>
                      </a:solidFill>
                      <a:prstDash val="solid"/>
                      <a:round/>
                      <a:headEnd type="none" w="med" len="med"/>
                      <a:tailEnd type="none" w="med" len="med"/>
                    </a:lnL>
                    <a:lnR w="6350" cap="flat" cmpd="sng" algn="ctr">
                      <a:solidFill>
                        <a:srgbClr val="FFFFFF"/>
                      </a:solidFill>
                      <a:prstDash val="solid"/>
                      <a:round/>
                      <a:headEnd type="none" w="med" len="med"/>
                      <a:tailEnd type="none" w="med" len="med"/>
                    </a:lnR>
                    <a:lnT w="6350" cap="flat" cmpd="sng" algn="ctr">
                      <a:solidFill>
                        <a:srgbClr val="FFFFFF"/>
                      </a:solidFill>
                      <a:prstDash val="solid"/>
                      <a:round/>
                      <a:headEnd type="none" w="med" len="med"/>
                      <a:tailEnd type="none" w="med" len="med"/>
                    </a:lnT>
                    <a:lnB w="6350" cap="flat" cmpd="sng" algn="ctr">
                      <a:solidFill>
                        <a:srgbClr val="FFFFFF"/>
                      </a:solidFill>
                      <a:prstDash val="solid"/>
                      <a:round/>
                      <a:headEnd type="none" w="med" len="med"/>
                      <a:tailEnd type="none" w="med" len="med"/>
                    </a:lnB>
                    <a:solidFill>
                      <a:schemeClr val="bg1">
                        <a:lumMod val="95000"/>
                      </a:schemeClr>
                    </a:solidFill>
                  </a:tcPr>
                </a:tc>
                <a:tc>
                  <a:txBody>
                    <a:bodyPr/>
                    <a:lstStyle/>
                    <a:p>
                      <a:pPr algn="ctr" fontAlgn="ctr">
                        <a:buNone/>
                      </a:pPr>
                      <a:r>
                        <a:rPr lang="en-IN" sz="1200" b="0" i="0" u="none" strike="noStrike" dirty="0">
                          <a:solidFill>
                            <a:schemeClr val="tx1"/>
                          </a:solidFill>
                          <a:effectLst/>
                          <a:latin typeface="Cambria" panose="02040503050406030204" pitchFamily="18" charset="0"/>
                        </a:rPr>
                        <a:t>39.2%</a:t>
                      </a:r>
                    </a:p>
                  </a:txBody>
                  <a:tcPr marL="9525" marR="9525" marT="9525" marB="0" anchor="ctr">
                    <a:lnL w="6350" cap="flat" cmpd="sng" algn="ctr">
                      <a:solidFill>
                        <a:srgbClr val="FFFFFF"/>
                      </a:solidFill>
                      <a:prstDash val="solid"/>
                      <a:round/>
                      <a:headEnd type="none" w="med" len="med"/>
                      <a:tailEnd type="none" w="med" len="med"/>
                    </a:lnL>
                    <a:lnR w="6350" cap="flat" cmpd="sng" algn="ctr">
                      <a:solidFill>
                        <a:srgbClr val="FFFFFF"/>
                      </a:solidFill>
                      <a:prstDash val="solid"/>
                      <a:round/>
                      <a:headEnd type="none" w="med" len="med"/>
                      <a:tailEnd type="none" w="med" len="med"/>
                    </a:lnR>
                    <a:lnT w="6350" cap="flat" cmpd="sng" algn="ctr">
                      <a:solidFill>
                        <a:srgbClr val="FFFFFF"/>
                      </a:solidFill>
                      <a:prstDash val="solid"/>
                      <a:round/>
                      <a:headEnd type="none" w="med" len="med"/>
                      <a:tailEnd type="none" w="med" len="med"/>
                    </a:lnT>
                    <a:lnB w="6350" cap="flat" cmpd="sng" algn="ctr">
                      <a:solidFill>
                        <a:srgbClr val="FFFFFF"/>
                      </a:solidFill>
                      <a:prstDash val="solid"/>
                      <a:round/>
                      <a:headEnd type="none" w="med" len="med"/>
                      <a:tailEnd type="none" w="med" len="med"/>
                    </a:lnB>
                    <a:solidFill>
                      <a:schemeClr val="bg1">
                        <a:lumMod val="95000"/>
                      </a:schemeClr>
                    </a:solidFill>
                  </a:tcPr>
                </a:tc>
                <a:tc>
                  <a:txBody>
                    <a:bodyPr/>
                    <a:lstStyle/>
                    <a:p>
                      <a:pPr algn="ctr" fontAlgn="ctr">
                        <a:buNone/>
                      </a:pPr>
                      <a:r>
                        <a:rPr lang="en-IN" sz="1200" b="0" i="0" u="none" strike="noStrike" dirty="0">
                          <a:solidFill>
                            <a:schemeClr val="tx1"/>
                          </a:solidFill>
                          <a:effectLst/>
                          <a:latin typeface="Cambria" panose="02040503050406030204" pitchFamily="18" charset="0"/>
                        </a:rPr>
                        <a:t>32.0%</a:t>
                      </a:r>
                    </a:p>
                  </a:txBody>
                  <a:tcPr marL="9525" marR="9525" marT="9525" marB="0" anchor="ctr">
                    <a:lnL w="6350" cap="flat" cmpd="sng" algn="ctr">
                      <a:solidFill>
                        <a:srgbClr val="FFFFFF"/>
                      </a:solidFill>
                      <a:prstDash val="solid"/>
                      <a:round/>
                      <a:headEnd type="none" w="med" len="med"/>
                      <a:tailEnd type="none" w="med" len="med"/>
                    </a:lnL>
                    <a:lnR w="6350" cap="flat" cmpd="sng" algn="ctr">
                      <a:solidFill>
                        <a:srgbClr val="FFFFFF"/>
                      </a:solidFill>
                      <a:prstDash val="solid"/>
                      <a:round/>
                      <a:headEnd type="none" w="med" len="med"/>
                      <a:tailEnd type="none" w="med" len="med"/>
                    </a:lnR>
                    <a:lnT w="6350" cap="flat" cmpd="sng" algn="ctr">
                      <a:solidFill>
                        <a:srgbClr val="FFFFFF"/>
                      </a:solidFill>
                      <a:prstDash val="solid"/>
                      <a:round/>
                      <a:headEnd type="none" w="med" len="med"/>
                      <a:tailEnd type="none" w="med" len="med"/>
                    </a:lnT>
                    <a:lnB w="6350" cap="flat" cmpd="sng" algn="ctr">
                      <a:solidFill>
                        <a:srgbClr val="FFFFFF"/>
                      </a:solidFill>
                      <a:prstDash val="solid"/>
                      <a:round/>
                      <a:headEnd type="none" w="med" len="med"/>
                      <a:tailEnd type="none" w="med" len="med"/>
                    </a:lnB>
                    <a:solidFill>
                      <a:schemeClr val="bg1">
                        <a:lumMod val="95000"/>
                      </a:schemeClr>
                    </a:solidFill>
                  </a:tcPr>
                </a:tc>
                <a:tc>
                  <a:txBody>
                    <a:bodyPr/>
                    <a:lstStyle/>
                    <a:p>
                      <a:pPr algn="ctr" fontAlgn="ctr">
                        <a:buNone/>
                      </a:pPr>
                      <a:r>
                        <a:rPr lang="en-IN" sz="1200" b="0" i="0" u="none" strike="noStrike" dirty="0">
                          <a:solidFill>
                            <a:schemeClr val="tx1"/>
                          </a:solidFill>
                          <a:effectLst/>
                          <a:latin typeface="Cambria" panose="02040503050406030204" pitchFamily="18" charset="0"/>
                        </a:rPr>
                        <a:t>0.5%</a:t>
                      </a:r>
                    </a:p>
                  </a:txBody>
                  <a:tcPr marL="9525" marR="9525" marT="9525" marB="0" anchor="ctr">
                    <a:lnL w="6350" cap="flat" cmpd="sng" algn="ctr">
                      <a:solidFill>
                        <a:srgbClr val="FFFFFF"/>
                      </a:solidFill>
                      <a:prstDash val="solid"/>
                      <a:round/>
                      <a:headEnd type="none" w="med" len="med"/>
                      <a:tailEnd type="none" w="med" len="med"/>
                    </a:lnL>
                    <a:lnR w="6350" cap="flat" cmpd="sng" algn="ctr">
                      <a:solidFill>
                        <a:srgbClr val="FFFFFF"/>
                      </a:solidFill>
                      <a:prstDash val="solid"/>
                      <a:round/>
                      <a:headEnd type="none" w="med" len="med"/>
                      <a:tailEnd type="none" w="med" len="med"/>
                    </a:lnR>
                    <a:lnT w="6350" cap="flat" cmpd="sng" algn="ctr">
                      <a:solidFill>
                        <a:srgbClr val="FFFFFF"/>
                      </a:solidFill>
                      <a:prstDash val="solid"/>
                      <a:round/>
                      <a:headEnd type="none" w="med" len="med"/>
                      <a:tailEnd type="none" w="med" len="med"/>
                    </a:lnT>
                    <a:lnB w="6350" cap="flat" cmpd="sng" algn="ctr">
                      <a:solidFill>
                        <a:srgbClr val="FFFFFF"/>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2131378021"/>
                  </a:ext>
                </a:extLst>
              </a:tr>
              <a:tr h="204805">
                <a:tc>
                  <a:txBody>
                    <a:bodyPr/>
                    <a:lstStyle/>
                    <a:p>
                      <a:pPr algn="l" rtl="0" fontAlgn="ctr">
                        <a:buNone/>
                      </a:pPr>
                      <a:r>
                        <a:rPr lang="en-IN" sz="1200" b="0" i="0" u="none" strike="noStrike" dirty="0">
                          <a:solidFill>
                            <a:srgbClr val="000000"/>
                          </a:solidFill>
                          <a:effectLst/>
                          <a:latin typeface="Cambria" panose="02040503050406030204" pitchFamily="18" charset="0"/>
                        </a:rPr>
                        <a:t>Kotak Iconic Fund II</a:t>
                      </a:r>
                    </a:p>
                  </a:txBody>
                  <a:tcPr marL="72000" marR="9525" marT="9525" marB="0" anchor="ctr">
                    <a:lnL w="6350" cap="flat" cmpd="sng" algn="ctr">
                      <a:solidFill>
                        <a:srgbClr val="FFFFFF"/>
                      </a:solidFill>
                      <a:prstDash val="solid"/>
                      <a:round/>
                      <a:headEnd type="none" w="med" len="med"/>
                      <a:tailEnd type="none" w="med" len="med"/>
                    </a:lnL>
                    <a:lnR w="6350" cap="flat" cmpd="sng" algn="ctr">
                      <a:solidFill>
                        <a:srgbClr val="FFFFFF"/>
                      </a:solidFill>
                      <a:prstDash val="solid"/>
                      <a:round/>
                      <a:headEnd type="none" w="med" len="med"/>
                      <a:tailEnd type="none" w="med" len="med"/>
                    </a:lnR>
                    <a:lnT w="6350" cap="flat" cmpd="sng" algn="ctr">
                      <a:solidFill>
                        <a:srgbClr val="FFFFFF"/>
                      </a:solidFill>
                      <a:prstDash val="solid"/>
                      <a:round/>
                      <a:headEnd type="none" w="med" len="med"/>
                      <a:tailEnd type="none" w="med" len="med"/>
                    </a:lnT>
                    <a:lnB w="6350" cap="flat" cmpd="sng" algn="ctr">
                      <a:solidFill>
                        <a:srgbClr val="FFFFFF"/>
                      </a:solidFill>
                      <a:prstDash val="solid"/>
                      <a:round/>
                      <a:headEnd type="none" w="med" len="med"/>
                      <a:tailEnd type="none" w="med" len="med"/>
                    </a:lnB>
                    <a:solidFill>
                      <a:srgbClr val="F2F2F2"/>
                    </a:solidFill>
                  </a:tcPr>
                </a:tc>
                <a:tc>
                  <a:txBody>
                    <a:bodyPr/>
                    <a:lstStyle/>
                    <a:p>
                      <a:pPr algn="ctr" rtl="0" fontAlgn="ctr">
                        <a:buNone/>
                      </a:pPr>
                      <a:r>
                        <a:rPr lang="en-IN" sz="1200" b="0" i="0" u="none" strike="noStrike" dirty="0">
                          <a:solidFill>
                            <a:srgbClr val="000000"/>
                          </a:solidFill>
                          <a:effectLst/>
                          <a:latin typeface="Cambria" panose="02040503050406030204" pitchFamily="18" charset="0"/>
                        </a:rPr>
                        <a:t>11-Jun-24</a:t>
                      </a:r>
                    </a:p>
                  </a:txBody>
                  <a:tcPr marL="9525" marR="9525" marT="9525" marB="0" anchor="ctr">
                    <a:lnL w="6350" cap="flat" cmpd="sng" algn="ctr">
                      <a:solidFill>
                        <a:srgbClr val="FFFFFF"/>
                      </a:solidFill>
                      <a:prstDash val="solid"/>
                      <a:round/>
                      <a:headEnd type="none" w="med" len="med"/>
                      <a:tailEnd type="none" w="med" len="med"/>
                    </a:lnL>
                    <a:lnR w="6350" cap="flat" cmpd="sng" algn="ctr">
                      <a:solidFill>
                        <a:srgbClr val="FFFFFF"/>
                      </a:solidFill>
                      <a:prstDash val="solid"/>
                      <a:round/>
                      <a:headEnd type="none" w="med" len="med"/>
                      <a:tailEnd type="none" w="med" len="med"/>
                    </a:lnR>
                    <a:lnT w="6350" cap="flat" cmpd="sng" algn="ctr">
                      <a:solidFill>
                        <a:srgbClr val="FFFFFF"/>
                      </a:solidFill>
                      <a:prstDash val="solid"/>
                      <a:round/>
                      <a:headEnd type="none" w="med" len="med"/>
                      <a:tailEnd type="none" w="med" len="med"/>
                    </a:lnT>
                    <a:lnB w="6350" cap="flat" cmpd="sng" algn="ctr">
                      <a:solidFill>
                        <a:srgbClr val="FFFFFF"/>
                      </a:solidFill>
                      <a:prstDash val="solid"/>
                      <a:round/>
                      <a:headEnd type="none" w="med" len="med"/>
                      <a:tailEnd type="none" w="med" len="med"/>
                    </a:lnB>
                    <a:solidFill>
                      <a:schemeClr val="bg1">
                        <a:lumMod val="95000"/>
                      </a:schemeClr>
                    </a:solidFill>
                  </a:tcPr>
                </a:tc>
                <a:tc>
                  <a:txBody>
                    <a:bodyPr/>
                    <a:lstStyle/>
                    <a:p>
                      <a:pPr algn="ctr" rtl="0" fontAlgn="ctr">
                        <a:buNone/>
                      </a:pPr>
                      <a:r>
                        <a:rPr lang="en-IN" sz="1200" b="0" i="0" u="none" strike="noStrike" dirty="0">
                          <a:solidFill>
                            <a:schemeClr val="tx1"/>
                          </a:solidFill>
                          <a:effectLst/>
                          <a:latin typeface="Cambria" panose="02040503050406030204" pitchFamily="18" charset="0"/>
                        </a:rPr>
                        <a:t>4,185</a:t>
                      </a:r>
                    </a:p>
                  </a:txBody>
                  <a:tcPr marL="9525" marR="9525" marT="9525" marB="0" anchor="ctr">
                    <a:lnL w="6350" cap="flat" cmpd="sng" algn="ctr">
                      <a:solidFill>
                        <a:srgbClr val="FFFFFF"/>
                      </a:solidFill>
                      <a:prstDash val="solid"/>
                      <a:round/>
                      <a:headEnd type="none" w="med" len="med"/>
                      <a:tailEnd type="none" w="med" len="med"/>
                    </a:lnL>
                    <a:lnR w="6350" cap="flat" cmpd="sng" algn="ctr">
                      <a:solidFill>
                        <a:srgbClr val="FFFFFF"/>
                      </a:solidFill>
                      <a:prstDash val="solid"/>
                      <a:round/>
                      <a:headEnd type="none" w="med" len="med"/>
                      <a:tailEnd type="none" w="med" len="med"/>
                    </a:lnR>
                    <a:lnT w="6350" cap="flat" cmpd="sng" algn="ctr">
                      <a:solidFill>
                        <a:srgbClr val="FFFFFF"/>
                      </a:solidFill>
                      <a:prstDash val="solid"/>
                      <a:round/>
                      <a:headEnd type="none" w="med" len="med"/>
                      <a:tailEnd type="none" w="med" len="med"/>
                    </a:lnT>
                    <a:lnB w="6350" cap="flat" cmpd="sng" algn="ctr">
                      <a:solidFill>
                        <a:srgbClr val="FFFFFF"/>
                      </a:solidFill>
                      <a:prstDash val="solid"/>
                      <a:round/>
                      <a:headEnd type="none" w="med" len="med"/>
                      <a:tailEnd type="none" w="med" len="med"/>
                    </a:lnB>
                    <a:solidFill>
                      <a:schemeClr val="bg1">
                        <a:lumMod val="95000"/>
                      </a:schemeClr>
                    </a:solidFill>
                  </a:tcPr>
                </a:tc>
                <a:tc>
                  <a:txBody>
                    <a:bodyPr/>
                    <a:lstStyle/>
                    <a:p>
                      <a:pPr algn="ctr" fontAlgn="b">
                        <a:buNone/>
                      </a:pPr>
                      <a:r>
                        <a:rPr lang="en-IN" sz="1100" b="0" i="0" u="none" strike="noStrike" dirty="0">
                          <a:solidFill>
                            <a:srgbClr val="000000"/>
                          </a:solidFill>
                          <a:effectLst/>
                          <a:latin typeface="Cambria" panose="02040503050406030204" pitchFamily="18" charset="0"/>
                        </a:rPr>
                        <a:t>1.4%</a:t>
                      </a:r>
                    </a:p>
                  </a:txBody>
                  <a:tcPr marL="9525" marR="9525" marT="9525" marB="0" anchor="b">
                    <a:lnL w="6350" cap="flat" cmpd="sng" algn="ctr">
                      <a:solidFill>
                        <a:srgbClr val="FFFFFF"/>
                      </a:solidFill>
                      <a:prstDash val="solid"/>
                      <a:round/>
                      <a:headEnd type="none" w="med" len="med"/>
                      <a:tailEnd type="none" w="med" len="med"/>
                    </a:lnL>
                    <a:lnR w="6350" cap="flat" cmpd="sng" algn="ctr">
                      <a:solidFill>
                        <a:srgbClr val="FFFFFF"/>
                      </a:solidFill>
                      <a:prstDash val="solid"/>
                      <a:round/>
                      <a:headEnd type="none" w="med" len="med"/>
                      <a:tailEnd type="none" w="med" len="med"/>
                    </a:lnR>
                    <a:lnT w="6350" cap="flat" cmpd="sng" algn="ctr">
                      <a:solidFill>
                        <a:srgbClr val="FFFFFF"/>
                      </a:solidFill>
                      <a:prstDash val="solid"/>
                      <a:round/>
                      <a:headEnd type="none" w="med" len="med"/>
                      <a:tailEnd type="none" w="med" len="med"/>
                    </a:lnT>
                    <a:lnB w="6350" cap="flat" cmpd="sng" algn="ctr">
                      <a:solidFill>
                        <a:srgbClr val="FFFFFF"/>
                      </a:solidFill>
                      <a:prstDash val="solid"/>
                      <a:round/>
                      <a:headEnd type="none" w="med" len="med"/>
                      <a:tailEnd type="none" w="med" len="med"/>
                    </a:lnB>
                    <a:solidFill>
                      <a:schemeClr val="bg1">
                        <a:lumMod val="95000"/>
                      </a:schemeClr>
                    </a:solidFill>
                  </a:tcPr>
                </a:tc>
                <a:tc>
                  <a:txBody>
                    <a:bodyPr/>
                    <a:lstStyle/>
                    <a:p>
                      <a:pPr algn="ctr" fontAlgn="ctr">
                        <a:buNone/>
                      </a:pPr>
                      <a:r>
                        <a:rPr lang="en-IN" sz="1100" b="0" i="0" u="none" strike="noStrike" dirty="0">
                          <a:solidFill>
                            <a:srgbClr val="000000"/>
                          </a:solidFill>
                          <a:effectLst/>
                          <a:latin typeface="Cambria" panose="02040503050406030204" pitchFamily="18" charset="0"/>
                        </a:rPr>
                        <a:t>6.2%</a:t>
                      </a:r>
                    </a:p>
                  </a:txBody>
                  <a:tcPr marL="9525" marR="9525" marT="9525" marB="0" anchor="ctr">
                    <a:lnL w="6350" cap="flat" cmpd="sng" algn="ctr">
                      <a:solidFill>
                        <a:srgbClr val="FFFFFF"/>
                      </a:solidFill>
                      <a:prstDash val="solid"/>
                      <a:round/>
                      <a:headEnd type="none" w="med" len="med"/>
                      <a:tailEnd type="none" w="med" len="med"/>
                    </a:lnL>
                    <a:lnR w="6350" cap="flat" cmpd="sng" algn="ctr">
                      <a:solidFill>
                        <a:srgbClr val="FFFFFF"/>
                      </a:solidFill>
                      <a:prstDash val="solid"/>
                      <a:round/>
                      <a:headEnd type="none" w="med" len="med"/>
                      <a:tailEnd type="none" w="med" len="med"/>
                    </a:lnR>
                    <a:lnT w="6350" cap="flat" cmpd="sng" algn="ctr">
                      <a:solidFill>
                        <a:srgbClr val="FFFFFF"/>
                      </a:solidFill>
                      <a:prstDash val="solid"/>
                      <a:round/>
                      <a:headEnd type="none" w="med" len="med"/>
                      <a:tailEnd type="none" w="med" len="med"/>
                    </a:lnT>
                    <a:lnB w="6350" cap="flat" cmpd="sng" algn="ctr">
                      <a:solidFill>
                        <a:srgbClr val="FFFFFF"/>
                      </a:solidFill>
                      <a:prstDash val="solid"/>
                      <a:round/>
                      <a:headEnd type="none" w="med" len="med"/>
                      <a:tailEnd type="none" w="med" len="med"/>
                    </a:lnB>
                    <a:solidFill>
                      <a:schemeClr val="bg1">
                        <a:lumMod val="95000"/>
                      </a:schemeClr>
                    </a:solidFill>
                  </a:tcPr>
                </a:tc>
                <a:tc>
                  <a:txBody>
                    <a:bodyPr/>
                    <a:lstStyle/>
                    <a:p>
                      <a:pPr algn="ctr" fontAlgn="ctr">
                        <a:buNone/>
                      </a:pPr>
                      <a:r>
                        <a:rPr lang="en-IN" sz="1100" b="0" i="0" u="none" strike="noStrike" dirty="0">
                          <a:solidFill>
                            <a:srgbClr val="000000"/>
                          </a:solidFill>
                          <a:effectLst/>
                          <a:latin typeface="Cambria" panose="02040503050406030204" pitchFamily="18" charset="0"/>
                        </a:rPr>
                        <a:t>7.8%</a:t>
                      </a:r>
                    </a:p>
                  </a:txBody>
                  <a:tcPr marL="9525" marR="9525" marT="9525" marB="0" anchor="ctr">
                    <a:lnL w="6350" cap="flat" cmpd="sng" algn="ctr">
                      <a:solidFill>
                        <a:srgbClr val="FFFFFF"/>
                      </a:solidFill>
                      <a:prstDash val="solid"/>
                      <a:round/>
                      <a:headEnd type="none" w="med" len="med"/>
                      <a:tailEnd type="none" w="med" len="med"/>
                    </a:lnL>
                    <a:lnR w="6350" cap="flat" cmpd="sng" algn="ctr">
                      <a:solidFill>
                        <a:srgbClr val="FFFFFF"/>
                      </a:solidFill>
                      <a:prstDash val="solid"/>
                      <a:round/>
                      <a:headEnd type="none" w="med" len="med"/>
                      <a:tailEnd type="none" w="med" len="med"/>
                    </a:lnR>
                    <a:lnT w="6350" cap="flat" cmpd="sng" algn="ctr">
                      <a:solidFill>
                        <a:srgbClr val="FFFFFF"/>
                      </a:solidFill>
                      <a:prstDash val="solid"/>
                      <a:round/>
                      <a:headEnd type="none" w="med" len="med"/>
                      <a:tailEnd type="none" w="med" len="med"/>
                    </a:lnT>
                    <a:lnB w="6350" cap="flat" cmpd="sng" algn="ctr">
                      <a:solidFill>
                        <a:srgbClr val="FFFFFF"/>
                      </a:solidFill>
                      <a:prstDash val="solid"/>
                      <a:round/>
                      <a:headEnd type="none" w="med" len="med"/>
                      <a:tailEnd type="none" w="med" len="med"/>
                    </a:lnB>
                    <a:solidFill>
                      <a:schemeClr val="bg1">
                        <a:lumMod val="95000"/>
                      </a:schemeClr>
                    </a:solidFill>
                  </a:tcPr>
                </a:tc>
                <a:tc>
                  <a:txBody>
                    <a:bodyPr/>
                    <a:lstStyle/>
                    <a:p>
                      <a:pPr algn="ctr" fontAlgn="ctr">
                        <a:buNone/>
                      </a:pPr>
                      <a:r>
                        <a:rPr lang="en-IN" sz="1100" b="0" i="0" u="none" strike="noStrike" dirty="0">
                          <a:solidFill>
                            <a:srgbClr val="000000"/>
                          </a:solidFill>
                          <a:effectLst/>
                          <a:latin typeface="Cambria" panose="02040503050406030204" pitchFamily="18" charset="0"/>
                        </a:rPr>
                        <a:t>6.0%</a:t>
                      </a:r>
                    </a:p>
                  </a:txBody>
                  <a:tcPr marL="9525" marR="9525" marT="9525" marB="0" anchor="ctr">
                    <a:lnL w="6350" cap="flat" cmpd="sng" algn="ctr">
                      <a:solidFill>
                        <a:srgbClr val="FFFFFF"/>
                      </a:solidFill>
                      <a:prstDash val="solid"/>
                      <a:round/>
                      <a:headEnd type="none" w="med" len="med"/>
                      <a:tailEnd type="none" w="med" len="med"/>
                    </a:lnL>
                    <a:lnR w="6350" cap="flat" cmpd="sng" algn="ctr">
                      <a:solidFill>
                        <a:srgbClr val="FFFFFF"/>
                      </a:solidFill>
                      <a:prstDash val="solid"/>
                      <a:round/>
                      <a:headEnd type="none" w="med" len="med"/>
                      <a:tailEnd type="none" w="med" len="med"/>
                    </a:lnR>
                    <a:lnT w="6350" cap="flat" cmpd="sng" algn="ctr">
                      <a:solidFill>
                        <a:srgbClr val="FFFFFF"/>
                      </a:solidFill>
                      <a:prstDash val="solid"/>
                      <a:round/>
                      <a:headEnd type="none" w="med" len="med"/>
                      <a:tailEnd type="none" w="med" len="med"/>
                    </a:lnT>
                    <a:lnB w="6350" cap="flat" cmpd="sng" algn="ctr">
                      <a:solidFill>
                        <a:srgbClr val="FFFFFF"/>
                      </a:solidFill>
                      <a:prstDash val="solid"/>
                      <a:round/>
                      <a:headEnd type="none" w="med" len="med"/>
                      <a:tailEnd type="none" w="med" len="med"/>
                    </a:lnB>
                    <a:solidFill>
                      <a:schemeClr val="bg1">
                        <a:lumMod val="95000"/>
                      </a:schemeClr>
                    </a:solidFill>
                  </a:tcPr>
                </a:tc>
                <a:tc>
                  <a:txBody>
                    <a:bodyPr/>
                    <a:lstStyle/>
                    <a:p>
                      <a:pPr algn="ctr" fontAlgn="ctr">
                        <a:buNone/>
                      </a:pPr>
                      <a:r>
                        <a:rPr lang="en-IN" sz="1200" b="0" i="0" u="none" strike="noStrike" dirty="0">
                          <a:solidFill>
                            <a:schemeClr val="tx1"/>
                          </a:solidFill>
                          <a:effectLst/>
                          <a:latin typeface="Cambria" panose="02040503050406030204" pitchFamily="18" charset="0"/>
                        </a:rPr>
                        <a:t>-</a:t>
                      </a:r>
                    </a:p>
                  </a:txBody>
                  <a:tcPr marL="9525" marR="9525" marT="9525" marB="0" anchor="ctr">
                    <a:lnL w="6350" cap="flat" cmpd="sng" algn="ctr">
                      <a:solidFill>
                        <a:srgbClr val="FFFFFF"/>
                      </a:solidFill>
                      <a:prstDash val="solid"/>
                      <a:round/>
                      <a:headEnd type="none" w="med" len="med"/>
                      <a:tailEnd type="none" w="med" len="med"/>
                    </a:lnL>
                    <a:lnR w="6350" cap="flat" cmpd="sng" algn="ctr">
                      <a:solidFill>
                        <a:srgbClr val="FFFFFF"/>
                      </a:solidFill>
                      <a:prstDash val="solid"/>
                      <a:round/>
                      <a:headEnd type="none" w="med" len="med"/>
                      <a:tailEnd type="none" w="med" len="med"/>
                    </a:lnR>
                    <a:lnT w="6350" cap="flat" cmpd="sng" algn="ctr">
                      <a:solidFill>
                        <a:srgbClr val="FFFFFF"/>
                      </a:solidFill>
                      <a:prstDash val="solid"/>
                      <a:round/>
                      <a:headEnd type="none" w="med" len="med"/>
                      <a:tailEnd type="none" w="med" len="med"/>
                    </a:lnT>
                    <a:lnB w="6350" cap="flat" cmpd="sng" algn="ctr">
                      <a:solidFill>
                        <a:srgbClr val="FFFFFF"/>
                      </a:solidFill>
                      <a:prstDash val="solid"/>
                      <a:round/>
                      <a:headEnd type="none" w="med" len="med"/>
                      <a:tailEnd type="none" w="med" len="med"/>
                    </a:lnB>
                    <a:solidFill>
                      <a:schemeClr val="bg1">
                        <a:lumMod val="95000"/>
                      </a:schemeClr>
                    </a:solidFill>
                  </a:tcPr>
                </a:tc>
                <a:tc>
                  <a:txBody>
                    <a:bodyPr/>
                    <a:lstStyle/>
                    <a:p>
                      <a:pPr algn="ctr" fontAlgn="ctr">
                        <a:buNone/>
                      </a:pPr>
                      <a:r>
                        <a:rPr lang="en-IN" sz="1200" b="0" i="0" u="none" strike="noStrike" dirty="0">
                          <a:solidFill>
                            <a:schemeClr val="tx1"/>
                          </a:solidFill>
                          <a:effectLst/>
                          <a:latin typeface="Cambria" panose="02040503050406030204" pitchFamily="18" charset="0"/>
                        </a:rPr>
                        <a:t>-</a:t>
                      </a:r>
                    </a:p>
                  </a:txBody>
                  <a:tcPr marL="9525" marR="9525" marT="9525" marB="0" anchor="ctr">
                    <a:lnL w="6350" cap="flat" cmpd="sng" algn="ctr">
                      <a:solidFill>
                        <a:srgbClr val="FFFFFF"/>
                      </a:solidFill>
                      <a:prstDash val="solid"/>
                      <a:round/>
                      <a:headEnd type="none" w="med" len="med"/>
                      <a:tailEnd type="none" w="med" len="med"/>
                    </a:lnL>
                    <a:lnR w="6350" cap="flat" cmpd="sng" algn="ctr">
                      <a:solidFill>
                        <a:srgbClr val="FFFFFF"/>
                      </a:solidFill>
                      <a:prstDash val="solid"/>
                      <a:round/>
                      <a:headEnd type="none" w="med" len="med"/>
                      <a:tailEnd type="none" w="med" len="med"/>
                    </a:lnR>
                    <a:lnT w="6350" cap="flat" cmpd="sng" algn="ctr">
                      <a:solidFill>
                        <a:srgbClr val="FFFFFF"/>
                      </a:solidFill>
                      <a:prstDash val="solid"/>
                      <a:round/>
                      <a:headEnd type="none" w="med" len="med"/>
                      <a:tailEnd type="none" w="med" len="med"/>
                    </a:lnT>
                    <a:lnB w="6350" cap="flat" cmpd="sng" algn="ctr">
                      <a:solidFill>
                        <a:srgbClr val="FFFFFF"/>
                      </a:solidFill>
                      <a:prstDash val="solid"/>
                      <a:round/>
                      <a:headEnd type="none" w="med" len="med"/>
                      <a:tailEnd type="none" w="med" len="med"/>
                    </a:lnB>
                    <a:solidFill>
                      <a:schemeClr val="bg1">
                        <a:lumMod val="95000"/>
                      </a:schemeClr>
                    </a:solidFill>
                  </a:tcPr>
                </a:tc>
                <a:tc>
                  <a:txBody>
                    <a:bodyPr/>
                    <a:lstStyle/>
                    <a:p>
                      <a:pPr algn="ctr" fontAlgn="ctr">
                        <a:buNone/>
                      </a:pPr>
                      <a:r>
                        <a:rPr lang="en-IN" sz="1200" b="0" i="0" u="none" strike="noStrike" dirty="0">
                          <a:solidFill>
                            <a:schemeClr val="tx1"/>
                          </a:solidFill>
                          <a:effectLst/>
                          <a:latin typeface="Cambria" panose="02040503050406030204" pitchFamily="18" charset="0"/>
                        </a:rPr>
                        <a:t>4.7%</a:t>
                      </a:r>
                    </a:p>
                  </a:txBody>
                  <a:tcPr marL="9525" marR="9525" marT="9525" marB="0" anchor="ctr">
                    <a:lnL w="6350" cap="flat" cmpd="sng" algn="ctr">
                      <a:solidFill>
                        <a:srgbClr val="FFFFFF"/>
                      </a:solidFill>
                      <a:prstDash val="solid"/>
                      <a:round/>
                      <a:headEnd type="none" w="med" len="med"/>
                      <a:tailEnd type="none" w="med" len="med"/>
                    </a:lnL>
                    <a:lnR w="6350" cap="flat" cmpd="sng" algn="ctr">
                      <a:solidFill>
                        <a:srgbClr val="FFFFFF"/>
                      </a:solidFill>
                      <a:prstDash val="solid"/>
                      <a:round/>
                      <a:headEnd type="none" w="med" len="med"/>
                      <a:tailEnd type="none" w="med" len="med"/>
                    </a:lnR>
                    <a:lnT w="6350" cap="flat" cmpd="sng" algn="ctr">
                      <a:solidFill>
                        <a:srgbClr val="FFFFFF"/>
                      </a:solidFill>
                      <a:prstDash val="solid"/>
                      <a:round/>
                      <a:headEnd type="none" w="med" len="med"/>
                      <a:tailEnd type="none" w="med" len="med"/>
                    </a:lnT>
                    <a:lnB w="6350" cap="flat" cmpd="sng" algn="ctr">
                      <a:solidFill>
                        <a:srgbClr val="FFFFFF"/>
                      </a:solidFill>
                      <a:prstDash val="solid"/>
                      <a:round/>
                      <a:headEnd type="none" w="med" len="med"/>
                      <a:tailEnd type="none" w="med" len="med"/>
                    </a:lnB>
                    <a:solidFill>
                      <a:schemeClr val="bg1">
                        <a:lumMod val="95000"/>
                      </a:schemeClr>
                    </a:solidFill>
                  </a:tcPr>
                </a:tc>
                <a:tc>
                  <a:txBody>
                    <a:bodyPr/>
                    <a:lstStyle/>
                    <a:p>
                      <a:pPr algn="ctr" fontAlgn="ctr">
                        <a:buNone/>
                      </a:pPr>
                      <a:r>
                        <a:rPr lang="en-IN" sz="1200" b="0" i="0" u="none" strike="noStrike" dirty="0">
                          <a:solidFill>
                            <a:schemeClr val="tx1"/>
                          </a:solidFill>
                          <a:effectLst/>
                          <a:latin typeface="Cambria" panose="02040503050406030204" pitchFamily="18" charset="0"/>
                        </a:rPr>
                        <a:t>46.0%</a:t>
                      </a:r>
                    </a:p>
                  </a:txBody>
                  <a:tcPr marL="9525" marR="9525" marT="9525" marB="0" anchor="ctr">
                    <a:lnL w="6350" cap="flat" cmpd="sng" algn="ctr">
                      <a:solidFill>
                        <a:srgbClr val="FFFFFF"/>
                      </a:solidFill>
                      <a:prstDash val="solid"/>
                      <a:round/>
                      <a:headEnd type="none" w="med" len="med"/>
                      <a:tailEnd type="none" w="med" len="med"/>
                    </a:lnL>
                    <a:lnR w="6350" cap="flat" cmpd="sng" algn="ctr">
                      <a:solidFill>
                        <a:srgbClr val="FFFFFF"/>
                      </a:solidFill>
                      <a:prstDash val="solid"/>
                      <a:round/>
                      <a:headEnd type="none" w="med" len="med"/>
                      <a:tailEnd type="none" w="med" len="med"/>
                    </a:lnR>
                    <a:lnT w="6350" cap="flat" cmpd="sng" algn="ctr">
                      <a:solidFill>
                        <a:srgbClr val="FFFFFF"/>
                      </a:solidFill>
                      <a:prstDash val="solid"/>
                      <a:round/>
                      <a:headEnd type="none" w="med" len="med"/>
                      <a:tailEnd type="none" w="med" len="med"/>
                    </a:lnT>
                    <a:lnB w="6350" cap="flat" cmpd="sng" algn="ctr">
                      <a:solidFill>
                        <a:srgbClr val="FFFFFF"/>
                      </a:solidFill>
                      <a:prstDash val="solid"/>
                      <a:round/>
                      <a:headEnd type="none" w="med" len="med"/>
                      <a:tailEnd type="none" w="med" len="med"/>
                    </a:lnB>
                    <a:solidFill>
                      <a:schemeClr val="bg1">
                        <a:lumMod val="95000"/>
                      </a:schemeClr>
                    </a:solidFill>
                  </a:tcPr>
                </a:tc>
                <a:tc>
                  <a:txBody>
                    <a:bodyPr/>
                    <a:lstStyle/>
                    <a:p>
                      <a:pPr algn="ctr" fontAlgn="ctr">
                        <a:buNone/>
                      </a:pPr>
                      <a:r>
                        <a:rPr lang="en-IN" sz="1200" b="0" i="0" u="none" strike="noStrike" dirty="0">
                          <a:solidFill>
                            <a:schemeClr val="tx1"/>
                          </a:solidFill>
                          <a:effectLst/>
                          <a:latin typeface="Cambria" panose="02040503050406030204" pitchFamily="18" charset="0"/>
                        </a:rPr>
                        <a:t>23.0%</a:t>
                      </a:r>
                    </a:p>
                  </a:txBody>
                  <a:tcPr marL="9525" marR="9525" marT="9525" marB="0" anchor="ctr">
                    <a:lnL w="6350" cap="flat" cmpd="sng" algn="ctr">
                      <a:solidFill>
                        <a:srgbClr val="FFFFFF"/>
                      </a:solidFill>
                      <a:prstDash val="solid"/>
                      <a:round/>
                      <a:headEnd type="none" w="med" len="med"/>
                      <a:tailEnd type="none" w="med" len="med"/>
                    </a:lnL>
                    <a:lnR w="6350" cap="flat" cmpd="sng" algn="ctr">
                      <a:solidFill>
                        <a:srgbClr val="FFFFFF"/>
                      </a:solidFill>
                      <a:prstDash val="solid"/>
                      <a:round/>
                      <a:headEnd type="none" w="med" len="med"/>
                      <a:tailEnd type="none" w="med" len="med"/>
                    </a:lnR>
                    <a:lnT w="6350" cap="flat" cmpd="sng" algn="ctr">
                      <a:solidFill>
                        <a:srgbClr val="FFFFFF"/>
                      </a:solidFill>
                      <a:prstDash val="solid"/>
                      <a:round/>
                      <a:headEnd type="none" w="med" len="med"/>
                      <a:tailEnd type="none" w="med" len="med"/>
                    </a:lnT>
                    <a:lnB w="6350" cap="flat" cmpd="sng" algn="ctr">
                      <a:solidFill>
                        <a:srgbClr val="FFFFFF"/>
                      </a:solidFill>
                      <a:prstDash val="solid"/>
                      <a:round/>
                      <a:headEnd type="none" w="med" len="med"/>
                      <a:tailEnd type="none" w="med" len="med"/>
                    </a:lnB>
                    <a:solidFill>
                      <a:schemeClr val="bg1">
                        <a:lumMod val="95000"/>
                      </a:schemeClr>
                    </a:solidFill>
                  </a:tcPr>
                </a:tc>
                <a:tc>
                  <a:txBody>
                    <a:bodyPr/>
                    <a:lstStyle/>
                    <a:p>
                      <a:pPr algn="ctr" fontAlgn="ctr">
                        <a:buNone/>
                      </a:pPr>
                      <a:r>
                        <a:rPr lang="en-IN" sz="1200" b="0" i="0" u="none" strike="noStrike" dirty="0">
                          <a:solidFill>
                            <a:schemeClr val="tx1"/>
                          </a:solidFill>
                          <a:effectLst/>
                          <a:latin typeface="Cambria" panose="02040503050406030204" pitchFamily="18" charset="0"/>
                        </a:rPr>
                        <a:t>25.0%</a:t>
                      </a:r>
                    </a:p>
                  </a:txBody>
                  <a:tcPr marL="9525" marR="9525" marT="9525" marB="0" anchor="ctr">
                    <a:lnL w="6350" cap="flat" cmpd="sng" algn="ctr">
                      <a:solidFill>
                        <a:srgbClr val="FFFFFF"/>
                      </a:solidFill>
                      <a:prstDash val="solid"/>
                      <a:round/>
                      <a:headEnd type="none" w="med" len="med"/>
                      <a:tailEnd type="none" w="med" len="med"/>
                    </a:lnL>
                    <a:lnR w="6350" cap="flat" cmpd="sng" algn="ctr">
                      <a:solidFill>
                        <a:srgbClr val="FFFFFF"/>
                      </a:solidFill>
                      <a:prstDash val="solid"/>
                      <a:round/>
                      <a:headEnd type="none" w="med" len="med"/>
                      <a:tailEnd type="none" w="med" len="med"/>
                    </a:lnR>
                    <a:lnT w="6350" cap="flat" cmpd="sng" algn="ctr">
                      <a:solidFill>
                        <a:srgbClr val="FFFFFF"/>
                      </a:solidFill>
                      <a:prstDash val="solid"/>
                      <a:round/>
                      <a:headEnd type="none" w="med" len="med"/>
                      <a:tailEnd type="none" w="med" len="med"/>
                    </a:lnT>
                    <a:lnB w="6350" cap="flat" cmpd="sng" algn="ctr">
                      <a:solidFill>
                        <a:srgbClr val="FFFFFF"/>
                      </a:solidFill>
                      <a:prstDash val="solid"/>
                      <a:round/>
                      <a:headEnd type="none" w="med" len="med"/>
                      <a:tailEnd type="none" w="med" len="med"/>
                    </a:lnB>
                    <a:solidFill>
                      <a:schemeClr val="bg1">
                        <a:lumMod val="95000"/>
                      </a:schemeClr>
                    </a:solidFill>
                  </a:tcPr>
                </a:tc>
                <a:tc>
                  <a:txBody>
                    <a:bodyPr/>
                    <a:lstStyle/>
                    <a:p>
                      <a:pPr algn="ctr" fontAlgn="ctr">
                        <a:buNone/>
                      </a:pPr>
                      <a:r>
                        <a:rPr lang="en-IN" sz="1200" b="0" i="0" u="none" strike="noStrike" dirty="0">
                          <a:solidFill>
                            <a:schemeClr val="tx1"/>
                          </a:solidFill>
                          <a:effectLst/>
                          <a:latin typeface="Cambria" panose="02040503050406030204" pitchFamily="18" charset="0"/>
                        </a:rPr>
                        <a:t>6.0%</a:t>
                      </a:r>
                    </a:p>
                  </a:txBody>
                  <a:tcPr marL="9525" marR="9525" marT="9525" marB="0" anchor="ctr">
                    <a:lnL w="6350" cap="flat" cmpd="sng" algn="ctr">
                      <a:solidFill>
                        <a:srgbClr val="FFFFFF"/>
                      </a:solidFill>
                      <a:prstDash val="solid"/>
                      <a:round/>
                      <a:headEnd type="none" w="med" len="med"/>
                      <a:tailEnd type="none" w="med" len="med"/>
                    </a:lnL>
                    <a:lnR w="6350" cap="flat" cmpd="sng" algn="ctr">
                      <a:solidFill>
                        <a:srgbClr val="FFFFFF"/>
                      </a:solidFill>
                      <a:prstDash val="solid"/>
                      <a:round/>
                      <a:headEnd type="none" w="med" len="med"/>
                      <a:tailEnd type="none" w="med" len="med"/>
                    </a:lnR>
                    <a:lnT w="6350" cap="flat" cmpd="sng" algn="ctr">
                      <a:solidFill>
                        <a:srgbClr val="FFFFFF"/>
                      </a:solidFill>
                      <a:prstDash val="solid"/>
                      <a:round/>
                      <a:headEnd type="none" w="med" len="med"/>
                      <a:tailEnd type="none" w="med" len="med"/>
                    </a:lnT>
                    <a:lnB w="6350" cap="flat" cmpd="sng" algn="ctr">
                      <a:solidFill>
                        <a:srgbClr val="FFFFFF"/>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4026673874"/>
                  </a:ext>
                </a:extLst>
              </a:tr>
              <a:tr h="204805">
                <a:tc>
                  <a:txBody>
                    <a:bodyPr/>
                    <a:lstStyle/>
                    <a:p>
                      <a:pPr algn="l" rtl="0" fontAlgn="ctr">
                        <a:buNone/>
                      </a:pPr>
                      <a:r>
                        <a:rPr lang="en-IN" sz="1200" b="0" i="0" u="none" strike="noStrike" dirty="0">
                          <a:solidFill>
                            <a:srgbClr val="000000"/>
                          </a:solidFill>
                          <a:effectLst/>
                          <a:latin typeface="Cambria" panose="02040503050406030204" pitchFamily="18" charset="0"/>
                        </a:rPr>
                        <a:t>Buoyant Capital – Opportunities Strategy</a:t>
                      </a:r>
                    </a:p>
                  </a:txBody>
                  <a:tcPr marL="72000" marR="9525" marT="9525" marB="0" anchor="ctr">
                    <a:lnL w="6350" cap="flat" cmpd="sng" algn="ctr">
                      <a:solidFill>
                        <a:srgbClr val="FFFFFF"/>
                      </a:solidFill>
                      <a:prstDash val="solid"/>
                      <a:round/>
                      <a:headEnd type="none" w="med" len="med"/>
                      <a:tailEnd type="none" w="med" len="med"/>
                    </a:lnL>
                    <a:lnR w="6350" cap="flat" cmpd="sng" algn="ctr">
                      <a:solidFill>
                        <a:srgbClr val="FFFFFF"/>
                      </a:solidFill>
                      <a:prstDash val="solid"/>
                      <a:round/>
                      <a:headEnd type="none" w="med" len="med"/>
                      <a:tailEnd type="none" w="med" len="med"/>
                    </a:lnR>
                    <a:lnT w="6350" cap="flat" cmpd="sng" algn="ctr">
                      <a:solidFill>
                        <a:srgbClr val="FFFFFF"/>
                      </a:solidFill>
                      <a:prstDash val="solid"/>
                      <a:round/>
                      <a:headEnd type="none" w="med" len="med"/>
                      <a:tailEnd type="none" w="med" len="med"/>
                    </a:lnT>
                    <a:lnB w="6350" cap="flat" cmpd="sng" algn="ctr">
                      <a:solidFill>
                        <a:srgbClr val="FFFFFF"/>
                      </a:solidFill>
                      <a:prstDash val="solid"/>
                      <a:round/>
                      <a:headEnd type="none" w="med" len="med"/>
                      <a:tailEnd type="none" w="med" len="med"/>
                    </a:lnB>
                    <a:solidFill>
                      <a:srgbClr val="F2F2F2"/>
                    </a:solidFill>
                  </a:tcPr>
                </a:tc>
                <a:tc>
                  <a:txBody>
                    <a:bodyPr/>
                    <a:lstStyle/>
                    <a:p>
                      <a:pPr algn="ctr" rtl="0" fontAlgn="ctr">
                        <a:buNone/>
                      </a:pPr>
                      <a:r>
                        <a:rPr lang="en-IN" sz="1200" b="0" i="0" u="none" strike="noStrike" dirty="0">
                          <a:solidFill>
                            <a:srgbClr val="000000"/>
                          </a:solidFill>
                          <a:effectLst/>
                          <a:latin typeface="Cambria" panose="02040503050406030204" pitchFamily="18" charset="0"/>
                        </a:rPr>
                        <a:t>19-Nov-22</a:t>
                      </a:r>
                    </a:p>
                  </a:txBody>
                  <a:tcPr marL="9525" marR="9525" marT="9525" marB="0" anchor="ctr">
                    <a:lnL w="6350" cap="flat" cmpd="sng" algn="ctr">
                      <a:solidFill>
                        <a:srgbClr val="FFFFFF"/>
                      </a:solidFill>
                      <a:prstDash val="solid"/>
                      <a:round/>
                      <a:headEnd type="none" w="med" len="med"/>
                      <a:tailEnd type="none" w="med" len="med"/>
                    </a:lnL>
                    <a:lnR w="6350" cap="flat" cmpd="sng" algn="ctr">
                      <a:solidFill>
                        <a:srgbClr val="FFFFFF"/>
                      </a:solidFill>
                      <a:prstDash val="solid"/>
                      <a:round/>
                      <a:headEnd type="none" w="med" len="med"/>
                      <a:tailEnd type="none" w="med" len="med"/>
                    </a:lnR>
                    <a:lnT w="6350" cap="flat" cmpd="sng" algn="ctr">
                      <a:solidFill>
                        <a:srgbClr val="FFFFFF"/>
                      </a:solidFill>
                      <a:prstDash val="solid"/>
                      <a:round/>
                      <a:headEnd type="none" w="med" len="med"/>
                      <a:tailEnd type="none" w="med" len="med"/>
                    </a:lnT>
                    <a:lnB w="6350" cap="flat" cmpd="sng" algn="ctr">
                      <a:solidFill>
                        <a:srgbClr val="FFFFFF"/>
                      </a:solidFill>
                      <a:prstDash val="solid"/>
                      <a:round/>
                      <a:headEnd type="none" w="med" len="med"/>
                      <a:tailEnd type="none" w="med" len="med"/>
                    </a:lnB>
                    <a:solidFill>
                      <a:schemeClr val="bg1">
                        <a:lumMod val="95000"/>
                      </a:schemeClr>
                    </a:solidFill>
                  </a:tcPr>
                </a:tc>
                <a:tc>
                  <a:txBody>
                    <a:bodyPr/>
                    <a:lstStyle/>
                    <a:p>
                      <a:pPr algn="ctr" rtl="0" fontAlgn="ctr">
                        <a:buNone/>
                      </a:pPr>
                      <a:r>
                        <a:rPr lang="en-IN" sz="1200" b="0" i="0" u="none" strike="noStrike" dirty="0">
                          <a:solidFill>
                            <a:schemeClr val="tx1"/>
                          </a:solidFill>
                          <a:effectLst/>
                          <a:latin typeface="Cambria" panose="02040503050406030204" pitchFamily="18" charset="0"/>
                        </a:rPr>
                        <a:t>4,902</a:t>
                      </a:r>
                    </a:p>
                  </a:txBody>
                  <a:tcPr marL="9525" marR="9525" marT="9525" marB="0" anchor="ctr">
                    <a:lnL w="6350" cap="flat" cmpd="sng" algn="ctr">
                      <a:solidFill>
                        <a:srgbClr val="FFFFFF"/>
                      </a:solidFill>
                      <a:prstDash val="solid"/>
                      <a:round/>
                      <a:headEnd type="none" w="med" len="med"/>
                      <a:tailEnd type="none" w="med" len="med"/>
                    </a:lnL>
                    <a:lnR w="6350" cap="flat" cmpd="sng" algn="ctr">
                      <a:solidFill>
                        <a:srgbClr val="FFFFFF"/>
                      </a:solidFill>
                      <a:prstDash val="solid"/>
                      <a:round/>
                      <a:headEnd type="none" w="med" len="med"/>
                      <a:tailEnd type="none" w="med" len="med"/>
                    </a:lnR>
                    <a:lnT w="6350" cap="flat" cmpd="sng" algn="ctr">
                      <a:solidFill>
                        <a:srgbClr val="FFFFFF"/>
                      </a:solidFill>
                      <a:prstDash val="solid"/>
                      <a:round/>
                      <a:headEnd type="none" w="med" len="med"/>
                      <a:tailEnd type="none" w="med" len="med"/>
                    </a:lnT>
                    <a:lnB w="6350" cap="flat" cmpd="sng" algn="ctr">
                      <a:solidFill>
                        <a:srgbClr val="FFFFFF"/>
                      </a:solidFill>
                      <a:prstDash val="solid"/>
                      <a:round/>
                      <a:headEnd type="none" w="med" len="med"/>
                      <a:tailEnd type="none" w="med" len="med"/>
                    </a:lnB>
                    <a:solidFill>
                      <a:schemeClr val="bg1">
                        <a:lumMod val="95000"/>
                      </a:schemeClr>
                    </a:solidFill>
                  </a:tcPr>
                </a:tc>
                <a:tc>
                  <a:txBody>
                    <a:bodyPr/>
                    <a:lstStyle/>
                    <a:p>
                      <a:pPr algn="ctr" fontAlgn="b">
                        <a:buNone/>
                      </a:pPr>
                      <a:r>
                        <a:rPr lang="en-IN" sz="1100" b="0" i="0" u="none" strike="noStrike" dirty="0">
                          <a:solidFill>
                            <a:schemeClr val="tx1"/>
                          </a:solidFill>
                          <a:effectLst/>
                          <a:latin typeface="Cambria" panose="02040503050406030204" pitchFamily="18" charset="0"/>
                        </a:rPr>
                        <a:t>1.9%</a:t>
                      </a:r>
                    </a:p>
                  </a:txBody>
                  <a:tcPr marL="9525" marR="9525" marT="9525" marB="0" anchor="ctr">
                    <a:lnL w="6350" cap="flat" cmpd="sng" algn="ctr">
                      <a:solidFill>
                        <a:srgbClr val="FFFFFF"/>
                      </a:solidFill>
                      <a:prstDash val="solid"/>
                      <a:round/>
                      <a:headEnd type="none" w="med" len="med"/>
                      <a:tailEnd type="none" w="med" len="med"/>
                    </a:lnL>
                    <a:lnR w="6350" cap="flat" cmpd="sng" algn="ctr">
                      <a:solidFill>
                        <a:srgbClr val="FFFFFF"/>
                      </a:solidFill>
                      <a:prstDash val="solid"/>
                      <a:round/>
                      <a:headEnd type="none" w="med" len="med"/>
                      <a:tailEnd type="none" w="med" len="med"/>
                    </a:lnR>
                    <a:lnT w="6350" cap="flat" cmpd="sng" algn="ctr">
                      <a:solidFill>
                        <a:srgbClr val="FFFFFF"/>
                      </a:solidFill>
                      <a:prstDash val="solid"/>
                      <a:round/>
                      <a:headEnd type="none" w="med" len="med"/>
                      <a:tailEnd type="none" w="med" len="med"/>
                    </a:lnT>
                    <a:lnB w="6350" cap="flat" cmpd="sng" algn="ctr">
                      <a:solidFill>
                        <a:srgbClr val="FFFFFF"/>
                      </a:solidFill>
                      <a:prstDash val="solid"/>
                      <a:round/>
                      <a:headEnd type="none" w="med" len="med"/>
                      <a:tailEnd type="none" w="med" len="med"/>
                    </a:lnB>
                    <a:solidFill>
                      <a:srgbClr val="F2F2F2"/>
                    </a:solidFill>
                  </a:tcPr>
                </a:tc>
                <a:tc>
                  <a:txBody>
                    <a:bodyPr/>
                    <a:lstStyle/>
                    <a:p>
                      <a:pPr algn="ctr" fontAlgn="b">
                        <a:buNone/>
                      </a:pPr>
                      <a:r>
                        <a:rPr lang="en-IN" sz="1100" b="0" i="0" u="none" strike="noStrike" dirty="0">
                          <a:solidFill>
                            <a:schemeClr val="tx1"/>
                          </a:solidFill>
                          <a:effectLst/>
                          <a:latin typeface="Cambria" panose="02040503050406030204" pitchFamily="18" charset="0"/>
                        </a:rPr>
                        <a:t>5.4%</a:t>
                      </a:r>
                    </a:p>
                  </a:txBody>
                  <a:tcPr marL="9525" marR="9525" marT="9525" marB="0" anchor="ctr">
                    <a:lnL w="6350" cap="flat" cmpd="sng" algn="ctr">
                      <a:solidFill>
                        <a:srgbClr val="FFFFFF"/>
                      </a:solidFill>
                      <a:prstDash val="solid"/>
                      <a:round/>
                      <a:headEnd type="none" w="med" len="med"/>
                      <a:tailEnd type="none" w="med" len="med"/>
                    </a:lnL>
                    <a:lnR w="6350" cap="flat" cmpd="sng" algn="ctr">
                      <a:solidFill>
                        <a:srgbClr val="FFFFFF"/>
                      </a:solidFill>
                      <a:prstDash val="solid"/>
                      <a:round/>
                      <a:headEnd type="none" w="med" len="med"/>
                      <a:tailEnd type="none" w="med" len="med"/>
                    </a:lnR>
                    <a:lnT w="6350" cap="flat" cmpd="sng" algn="ctr">
                      <a:solidFill>
                        <a:srgbClr val="FFFFFF"/>
                      </a:solidFill>
                      <a:prstDash val="solid"/>
                      <a:round/>
                      <a:headEnd type="none" w="med" len="med"/>
                      <a:tailEnd type="none" w="med" len="med"/>
                    </a:lnT>
                    <a:lnB w="6350" cap="flat" cmpd="sng" algn="ctr">
                      <a:solidFill>
                        <a:srgbClr val="FFFFFF"/>
                      </a:solidFill>
                      <a:prstDash val="solid"/>
                      <a:round/>
                      <a:headEnd type="none" w="med" len="med"/>
                      <a:tailEnd type="none" w="med" len="med"/>
                    </a:lnB>
                    <a:solidFill>
                      <a:srgbClr val="F2F2F2"/>
                    </a:solidFill>
                  </a:tcPr>
                </a:tc>
                <a:tc>
                  <a:txBody>
                    <a:bodyPr/>
                    <a:lstStyle/>
                    <a:p>
                      <a:pPr algn="ctr" fontAlgn="b">
                        <a:buNone/>
                      </a:pPr>
                      <a:r>
                        <a:rPr lang="en-IN" sz="1100" b="0" i="0" u="none" strike="noStrike" dirty="0">
                          <a:solidFill>
                            <a:schemeClr val="tx1"/>
                          </a:solidFill>
                          <a:effectLst/>
                          <a:latin typeface="Cambria" panose="02040503050406030204" pitchFamily="18" charset="0"/>
                        </a:rPr>
                        <a:t>7.0%</a:t>
                      </a:r>
                    </a:p>
                  </a:txBody>
                  <a:tcPr marL="9525" marR="9525" marT="9525" marB="0" anchor="ctr">
                    <a:lnL w="6350" cap="flat" cmpd="sng" algn="ctr">
                      <a:solidFill>
                        <a:srgbClr val="FFFFFF"/>
                      </a:solidFill>
                      <a:prstDash val="solid"/>
                      <a:round/>
                      <a:headEnd type="none" w="med" len="med"/>
                      <a:tailEnd type="none" w="med" len="med"/>
                    </a:lnL>
                    <a:lnR w="6350" cap="flat" cmpd="sng" algn="ctr">
                      <a:solidFill>
                        <a:srgbClr val="FFFFFF"/>
                      </a:solidFill>
                      <a:prstDash val="solid"/>
                      <a:round/>
                      <a:headEnd type="none" w="med" len="med"/>
                      <a:tailEnd type="none" w="med" len="med"/>
                    </a:lnR>
                    <a:lnT w="6350" cap="flat" cmpd="sng" algn="ctr">
                      <a:solidFill>
                        <a:srgbClr val="FFFFFF"/>
                      </a:solidFill>
                      <a:prstDash val="solid"/>
                      <a:round/>
                      <a:headEnd type="none" w="med" len="med"/>
                      <a:tailEnd type="none" w="med" len="med"/>
                    </a:lnT>
                    <a:lnB w="6350" cap="flat" cmpd="sng" algn="ctr">
                      <a:solidFill>
                        <a:srgbClr val="FFFFFF"/>
                      </a:solidFill>
                      <a:prstDash val="solid"/>
                      <a:round/>
                      <a:headEnd type="none" w="med" len="med"/>
                      <a:tailEnd type="none" w="med" len="med"/>
                    </a:lnB>
                    <a:solidFill>
                      <a:srgbClr val="F2F2F2"/>
                    </a:solidFill>
                  </a:tcPr>
                </a:tc>
                <a:tc>
                  <a:txBody>
                    <a:bodyPr/>
                    <a:lstStyle/>
                    <a:p>
                      <a:pPr algn="ctr" fontAlgn="b">
                        <a:buNone/>
                      </a:pPr>
                      <a:r>
                        <a:rPr lang="en-IN" sz="1100" b="0" i="0" u="none" strike="noStrike" dirty="0">
                          <a:solidFill>
                            <a:schemeClr val="tx1"/>
                          </a:solidFill>
                          <a:effectLst/>
                          <a:latin typeface="Cambria" panose="02040503050406030204" pitchFamily="18" charset="0"/>
                        </a:rPr>
                        <a:t>12.6%</a:t>
                      </a:r>
                    </a:p>
                  </a:txBody>
                  <a:tcPr marL="9525" marR="9525" marT="9525" marB="0" anchor="ctr">
                    <a:lnL w="6350" cap="flat" cmpd="sng" algn="ctr">
                      <a:solidFill>
                        <a:srgbClr val="FFFFFF"/>
                      </a:solidFill>
                      <a:prstDash val="solid"/>
                      <a:round/>
                      <a:headEnd type="none" w="med" len="med"/>
                      <a:tailEnd type="none" w="med" len="med"/>
                    </a:lnL>
                    <a:lnR w="6350" cap="flat" cmpd="sng" algn="ctr">
                      <a:solidFill>
                        <a:srgbClr val="FFFFFF"/>
                      </a:solidFill>
                      <a:prstDash val="solid"/>
                      <a:round/>
                      <a:headEnd type="none" w="med" len="med"/>
                      <a:tailEnd type="none" w="med" len="med"/>
                    </a:lnR>
                    <a:lnT w="6350" cap="flat" cmpd="sng" algn="ctr">
                      <a:solidFill>
                        <a:srgbClr val="FFFFFF"/>
                      </a:solidFill>
                      <a:prstDash val="solid"/>
                      <a:round/>
                      <a:headEnd type="none" w="med" len="med"/>
                      <a:tailEnd type="none" w="med" len="med"/>
                    </a:lnT>
                    <a:lnB w="6350" cap="flat" cmpd="sng" algn="ctr">
                      <a:solidFill>
                        <a:srgbClr val="FFFFFF"/>
                      </a:solidFill>
                      <a:prstDash val="solid"/>
                      <a:round/>
                      <a:headEnd type="none" w="med" len="med"/>
                      <a:tailEnd type="none" w="med" len="med"/>
                    </a:lnB>
                    <a:solidFill>
                      <a:srgbClr val="F2F2F2"/>
                    </a:solidFill>
                  </a:tcPr>
                </a:tc>
                <a:tc>
                  <a:txBody>
                    <a:bodyPr/>
                    <a:lstStyle/>
                    <a:p>
                      <a:pPr algn="ctr" fontAlgn="b">
                        <a:buNone/>
                      </a:pPr>
                      <a:r>
                        <a:rPr lang="en-IN" sz="1100" b="0" i="0" u="none" strike="noStrike" dirty="0">
                          <a:solidFill>
                            <a:schemeClr val="tx1"/>
                          </a:solidFill>
                          <a:effectLst/>
                          <a:latin typeface="Cambria" panose="02040503050406030204" pitchFamily="18" charset="0"/>
                        </a:rPr>
                        <a:t>17.4%</a:t>
                      </a:r>
                    </a:p>
                  </a:txBody>
                  <a:tcPr marL="9525" marR="9525" marT="9525" marB="0" anchor="ctr">
                    <a:lnL w="6350" cap="flat" cmpd="sng" algn="ctr">
                      <a:solidFill>
                        <a:srgbClr val="FFFFFF"/>
                      </a:solidFill>
                      <a:prstDash val="solid"/>
                      <a:round/>
                      <a:headEnd type="none" w="med" len="med"/>
                      <a:tailEnd type="none" w="med" len="med"/>
                    </a:lnL>
                    <a:lnR w="6350" cap="flat" cmpd="sng" algn="ctr">
                      <a:solidFill>
                        <a:srgbClr val="FFFFFF"/>
                      </a:solidFill>
                      <a:prstDash val="solid"/>
                      <a:round/>
                      <a:headEnd type="none" w="med" len="med"/>
                      <a:tailEnd type="none" w="med" len="med"/>
                    </a:lnR>
                    <a:lnT w="6350" cap="flat" cmpd="sng" algn="ctr">
                      <a:solidFill>
                        <a:srgbClr val="FFFFFF"/>
                      </a:solidFill>
                      <a:prstDash val="solid"/>
                      <a:round/>
                      <a:headEnd type="none" w="med" len="med"/>
                      <a:tailEnd type="none" w="med" len="med"/>
                    </a:lnT>
                    <a:lnB w="6350" cap="flat" cmpd="sng" algn="ctr">
                      <a:solidFill>
                        <a:srgbClr val="FFFFFF"/>
                      </a:solidFill>
                      <a:prstDash val="solid"/>
                      <a:round/>
                      <a:headEnd type="none" w="med" len="med"/>
                      <a:tailEnd type="none" w="med" len="med"/>
                    </a:lnB>
                    <a:solidFill>
                      <a:srgbClr val="F2F2F2"/>
                    </a:solidFill>
                  </a:tcPr>
                </a:tc>
                <a:tc>
                  <a:txBody>
                    <a:bodyPr/>
                    <a:lstStyle/>
                    <a:p>
                      <a:pPr algn="ctr" fontAlgn="b">
                        <a:buNone/>
                      </a:pPr>
                      <a:r>
                        <a:rPr lang="en-IN" sz="1100" b="0" i="0" u="none" strike="noStrike" dirty="0">
                          <a:solidFill>
                            <a:schemeClr val="tx1"/>
                          </a:solidFill>
                          <a:effectLst/>
                          <a:latin typeface="Cambria" panose="02040503050406030204" pitchFamily="18" charset="0"/>
                        </a:rPr>
                        <a:t>-</a:t>
                      </a:r>
                    </a:p>
                  </a:txBody>
                  <a:tcPr marL="9525" marR="9525" marT="9525" marB="0" anchor="ctr">
                    <a:lnL w="6350" cap="flat" cmpd="sng" algn="ctr">
                      <a:solidFill>
                        <a:srgbClr val="FFFFFF"/>
                      </a:solidFill>
                      <a:prstDash val="solid"/>
                      <a:round/>
                      <a:headEnd type="none" w="med" len="med"/>
                      <a:tailEnd type="none" w="med" len="med"/>
                    </a:lnL>
                    <a:lnR w="6350" cap="flat" cmpd="sng" algn="ctr">
                      <a:solidFill>
                        <a:srgbClr val="FFFFFF"/>
                      </a:solidFill>
                      <a:prstDash val="solid"/>
                      <a:round/>
                      <a:headEnd type="none" w="med" len="med"/>
                      <a:tailEnd type="none" w="med" len="med"/>
                    </a:lnR>
                    <a:lnT w="6350" cap="flat" cmpd="sng" algn="ctr">
                      <a:solidFill>
                        <a:srgbClr val="FFFFFF"/>
                      </a:solidFill>
                      <a:prstDash val="solid"/>
                      <a:round/>
                      <a:headEnd type="none" w="med" len="med"/>
                      <a:tailEnd type="none" w="med" len="med"/>
                    </a:lnT>
                    <a:lnB w="6350" cap="flat" cmpd="sng" algn="ctr">
                      <a:solidFill>
                        <a:srgbClr val="FFFFFF"/>
                      </a:solidFill>
                      <a:prstDash val="solid"/>
                      <a:round/>
                      <a:headEnd type="none" w="med" len="med"/>
                      <a:tailEnd type="none" w="med" len="med"/>
                    </a:lnB>
                    <a:solidFill>
                      <a:srgbClr val="F2F2F2"/>
                    </a:solidFill>
                  </a:tcPr>
                </a:tc>
                <a:tc>
                  <a:txBody>
                    <a:bodyPr/>
                    <a:lstStyle/>
                    <a:p>
                      <a:pPr algn="ctr" fontAlgn="ctr">
                        <a:buNone/>
                      </a:pPr>
                      <a:r>
                        <a:rPr lang="en-IN" sz="1200" b="0" i="0" u="none" strike="noStrike" dirty="0">
                          <a:solidFill>
                            <a:schemeClr val="tx1"/>
                          </a:solidFill>
                          <a:effectLst/>
                          <a:latin typeface="Cambria" panose="02040503050406030204" pitchFamily="18" charset="0"/>
                        </a:rPr>
                        <a:t>20.1%</a:t>
                      </a:r>
                    </a:p>
                  </a:txBody>
                  <a:tcPr marL="9525" marR="9525" marT="9525" marB="0" anchor="ctr">
                    <a:lnL w="6350" cap="flat" cmpd="sng" algn="ctr">
                      <a:solidFill>
                        <a:srgbClr val="FFFFFF"/>
                      </a:solidFill>
                      <a:prstDash val="solid"/>
                      <a:round/>
                      <a:headEnd type="none" w="med" len="med"/>
                      <a:tailEnd type="none" w="med" len="med"/>
                    </a:lnL>
                    <a:lnR w="6350" cap="flat" cmpd="sng" algn="ctr">
                      <a:solidFill>
                        <a:srgbClr val="FFFFFF"/>
                      </a:solidFill>
                      <a:prstDash val="solid"/>
                      <a:round/>
                      <a:headEnd type="none" w="med" len="med"/>
                      <a:tailEnd type="none" w="med" len="med"/>
                    </a:lnR>
                    <a:lnT w="6350" cap="flat" cmpd="sng" algn="ctr">
                      <a:solidFill>
                        <a:srgbClr val="FFFFFF"/>
                      </a:solidFill>
                      <a:prstDash val="solid"/>
                      <a:round/>
                      <a:headEnd type="none" w="med" len="med"/>
                      <a:tailEnd type="none" w="med" len="med"/>
                    </a:lnT>
                    <a:lnB w="6350" cap="flat" cmpd="sng" algn="ctr">
                      <a:solidFill>
                        <a:srgbClr val="FFFFFF"/>
                      </a:solidFill>
                      <a:prstDash val="solid"/>
                      <a:round/>
                      <a:headEnd type="none" w="med" len="med"/>
                      <a:tailEnd type="none" w="med" len="med"/>
                    </a:lnB>
                    <a:solidFill>
                      <a:schemeClr val="bg1">
                        <a:lumMod val="95000"/>
                      </a:schemeClr>
                    </a:solidFill>
                  </a:tcPr>
                </a:tc>
                <a:tc>
                  <a:txBody>
                    <a:bodyPr/>
                    <a:lstStyle/>
                    <a:p>
                      <a:pPr algn="ctr" fontAlgn="ctr">
                        <a:buNone/>
                      </a:pPr>
                      <a:r>
                        <a:rPr lang="en-IN" sz="1200" b="0" i="0" u="none" strike="noStrike" dirty="0">
                          <a:solidFill>
                            <a:schemeClr val="tx1"/>
                          </a:solidFill>
                          <a:effectLst/>
                          <a:latin typeface="Cambria" panose="02040503050406030204" pitchFamily="18" charset="0"/>
                        </a:rPr>
                        <a:t>56.0%</a:t>
                      </a:r>
                    </a:p>
                  </a:txBody>
                  <a:tcPr marL="9525" marR="9525" marT="9525" marB="0" anchor="ctr">
                    <a:lnL w="6350" cap="flat" cmpd="sng" algn="ctr">
                      <a:solidFill>
                        <a:srgbClr val="FFFFFF"/>
                      </a:solidFill>
                      <a:prstDash val="solid"/>
                      <a:round/>
                      <a:headEnd type="none" w="med" len="med"/>
                      <a:tailEnd type="none" w="med" len="med"/>
                    </a:lnL>
                    <a:lnR w="6350" cap="flat" cmpd="sng" algn="ctr">
                      <a:solidFill>
                        <a:srgbClr val="FFFFFF"/>
                      </a:solidFill>
                      <a:prstDash val="solid"/>
                      <a:round/>
                      <a:headEnd type="none" w="med" len="med"/>
                      <a:tailEnd type="none" w="med" len="med"/>
                    </a:lnR>
                    <a:lnT w="6350" cap="flat" cmpd="sng" algn="ctr">
                      <a:solidFill>
                        <a:srgbClr val="FFFFFF"/>
                      </a:solidFill>
                      <a:prstDash val="solid"/>
                      <a:round/>
                      <a:headEnd type="none" w="med" len="med"/>
                      <a:tailEnd type="none" w="med" len="med"/>
                    </a:lnT>
                    <a:lnB w="6350" cap="flat" cmpd="sng" algn="ctr">
                      <a:solidFill>
                        <a:srgbClr val="FFFFFF"/>
                      </a:solidFill>
                      <a:prstDash val="solid"/>
                      <a:round/>
                      <a:headEnd type="none" w="med" len="med"/>
                      <a:tailEnd type="none" w="med" len="med"/>
                    </a:lnB>
                    <a:solidFill>
                      <a:schemeClr val="bg1">
                        <a:lumMod val="95000"/>
                      </a:schemeClr>
                    </a:solidFill>
                  </a:tcPr>
                </a:tc>
                <a:tc>
                  <a:txBody>
                    <a:bodyPr/>
                    <a:lstStyle/>
                    <a:p>
                      <a:pPr algn="ctr" fontAlgn="ctr">
                        <a:buNone/>
                      </a:pPr>
                      <a:r>
                        <a:rPr lang="en-IN" sz="1200" b="0" i="0" u="none" strike="noStrike" dirty="0">
                          <a:solidFill>
                            <a:schemeClr val="tx1"/>
                          </a:solidFill>
                          <a:effectLst/>
                          <a:latin typeface="Cambria" panose="02040503050406030204" pitchFamily="18" charset="0"/>
                        </a:rPr>
                        <a:t>20.0%</a:t>
                      </a:r>
                    </a:p>
                  </a:txBody>
                  <a:tcPr marL="9525" marR="9525" marT="9525" marB="0" anchor="ctr">
                    <a:lnL w="6350" cap="flat" cmpd="sng" algn="ctr">
                      <a:solidFill>
                        <a:srgbClr val="FFFFFF"/>
                      </a:solidFill>
                      <a:prstDash val="solid"/>
                      <a:round/>
                      <a:headEnd type="none" w="med" len="med"/>
                      <a:tailEnd type="none" w="med" len="med"/>
                    </a:lnL>
                    <a:lnR w="6350" cap="flat" cmpd="sng" algn="ctr">
                      <a:solidFill>
                        <a:srgbClr val="FFFFFF"/>
                      </a:solidFill>
                      <a:prstDash val="solid"/>
                      <a:round/>
                      <a:headEnd type="none" w="med" len="med"/>
                      <a:tailEnd type="none" w="med" len="med"/>
                    </a:lnR>
                    <a:lnT w="6350" cap="flat" cmpd="sng" algn="ctr">
                      <a:solidFill>
                        <a:srgbClr val="FFFFFF"/>
                      </a:solidFill>
                      <a:prstDash val="solid"/>
                      <a:round/>
                      <a:headEnd type="none" w="med" len="med"/>
                      <a:tailEnd type="none" w="med" len="med"/>
                    </a:lnT>
                    <a:lnB w="6350" cap="flat" cmpd="sng" algn="ctr">
                      <a:solidFill>
                        <a:srgbClr val="FFFFFF"/>
                      </a:solidFill>
                      <a:prstDash val="solid"/>
                      <a:round/>
                      <a:headEnd type="none" w="med" len="med"/>
                      <a:tailEnd type="none" w="med" len="med"/>
                    </a:lnB>
                    <a:solidFill>
                      <a:schemeClr val="bg1">
                        <a:lumMod val="95000"/>
                      </a:schemeClr>
                    </a:solidFill>
                  </a:tcPr>
                </a:tc>
                <a:tc>
                  <a:txBody>
                    <a:bodyPr/>
                    <a:lstStyle/>
                    <a:p>
                      <a:pPr algn="ctr" fontAlgn="ctr">
                        <a:buNone/>
                      </a:pPr>
                      <a:r>
                        <a:rPr lang="en-IN" sz="1200" b="0" i="0" u="none" strike="noStrike" dirty="0">
                          <a:solidFill>
                            <a:schemeClr val="tx1"/>
                          </a:solidFill>
                          <a:effectLst/>
                          <a:latin typeface="Cambria" panose="02040503050406030204" pitchFamily="18" charset="0"/>
                        </a:rPr>
                        <a:t>20.0%</a:t>
                      </a:r>
                    </a:p>
                  </a:txBody>
                  <a:tcPr marL="9525" marR="9525" marT="9525" marB="0" anchor="ctr">
                    <a:lnL w="6350" cap="flat" cmpd="sng" algn="ctr">
                      <a:solidFill>
                        <a:srgbClr val="FFFFFF"/>
                      </a:solidFill>
                      <a:prstDash val="solid"/>
                      <a:round/>
                      <a:headEnd type="none" w="med" len="med"/>
                      <a:tailEnd type="none" w="med" len="med"/>
                    </a:lnL>
                    <a:lnR w="6350" cap="flat" cmpd="sng" algn="ctr">
                      <a:solidFill>
                        <a:srgbClr val="FFFFFF"/>
                      </a:solidFill>
                      <a:prstDash val="solid"/>
                      <a:round/>
                      <a:headEnd type="none" w="med" len="med"/>
                      <a:tailEnd type="none" w="med" len="med"/>
                    </a:lnR>
                    <a:lnT w="6350" cap="flat" cmpd="sng" algn="ctr">
                      <a:solidFill>
                        <a:srgbClr val="FFFFFF"/>
                      </a:solidFill>
                      <a:prstDash val="solid"/>
                      <a:round/>
                      <a:headEnd type="none" w="med" len="med"/>
                      <a:tailEnd type="none" w="med" len="med"/>
                    </a:lnT>
                    <a:lnB w="6350" cap="flat" cmpd="sng" algn="ctr">
                      <a:solidFill>
                        <a:srgbClr val="FFFFFF"/>
                      </a:solidFill>
                      <a:prstDash val="solid"/>
                      <a:round/>
                      <a:headEnd type="none" w="med" len="med"/>
                      <a:tailEnd type="none" w="med" len="med"/>
                    </a:lnB>
                    <a:solidFill>
                      <a:schemeClr val="bg1">
                        <a:lumMod val="95000"/>
                      </a:schemeClr>
                    </a:solidFill>
                  </a:tcPr>
                </a:tc>
                <a:tc>
                  <a:txBody>
                    <a:bodyPr/>
                    <a:lstStyle/>
                    <a:p>
                      <a:pPr algn="ctr" fontAlgn="ctr">
                        <a:buNone/>
                      </a:pPr>
                      <a:r>
                        <a:rPr lang="en-IN" sz="1200" b="0" i="0" u="none" strike="noStrike" dirty="0">
                          <a:solidFill>
                            <a:schemeClr val="tx1"/>
                          </a:solidFill>
                          <a:effectLst/>
                          <a:latin typeface="Cambria" panose="02040503050406030204" pitchFamily="18" charset="0"/>
                        </a:rPr>
                        <a:t>4.0%</a:t>
                      </a:r>
                    </a:p>
                  </a:txBody>
                  <a:tcPr marL="9525" marR="9525" marT="9525" marB="0" anchor="ctr">
                    <a:lnL w="6350" cap="flat" cmpd="sng" algn="ctr">
                      <a:solidFill>
                        <a:srgbClr val="FFFFFF"/>
                      </a:solidFill>
                      <a:prstDash val="solid"/>
                      <a:round/>
                      <a:headEnd type="none" w="med" len="med"/>
                      <a:tailEnd type="none" w="med" len="med"/>
                    </a:lnL>
                    <a:lnR w="6350" cap="flat" cmpd="sng" algn="ctr">
                      <a:solidFill>
                        <a:srgbClr val="FFFFFF"/>
                      </a:solidFill>
                      <a:prstDash val="solid"/>
                      <a:round/>
                      <a:headEnd type="none" w="med" len="med"/>
                      <a:tailEnd type="none" w="med" len="med"/>
                    </a:lnR>
                    <a:lnT w="6350" cap="flat" cmpd="sng" algn="ctr">
                      <a:solidFill>
                        <a:srgbClr val="FFFFFF"/>
                      </a:solidFill>
                      <a:prstDash val="solid"/>
                      <a:round/>
                      <a:headEnd type="none" w="med" len="med"/>
                      <a:tailEnd type="none" w="med" len="med"/>
                    </a:lnT>
                    <a:lnB w="6350" cap="flat" cmpd="sng" algn="ctr">
                      <a:solidFill>
                        <a:srgbClr val="FFFFFF"/>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2557634454"/>
                  </a:ext>
                </a:extLst>
              </a:tr>
              <a:tr h="204805">
                <a:tc>
                  <a:txBody>
                    <a:bodyPr/>
                    <a:lstStyle/>
                    <a:p>
                      <a:pPr algn="l" rtl="0" fontAlgn="ctr">
                        <a:buNone/>
                      </a:pPr>
                      <a:r>
                        <a:rPr lang="en-IN" sz="1200" b="0" i="0" u="none" strike="noStrike" dirty="0">
                          <a:solidFill>
                            <a:srgbClr val="000000"/>
                          </a:solidFill>
                          <a:effectLst/>
                          <a:latin typeface="Cambria" panose="02040503050406030204" pitchFamily="18" charset="0"/>
                        </a:rPr>
                        <a:t>Singularity Equity Fund I</a:t>
                      </a:r>
                    </a:p>
                  </a:txBody>
                  <a:tcPr marL="72000" marR="9525" marT="9525" marB="0" anchor="ctr">
                    <a:lnL w="6350" cap="flat" cmpd="sng" algn="ctr">
                      <a:solidFill>
                        <a:srgbClr val="FFFFFF"/>
                      </a:solidFill>
                      <a:prstDash val="solid"/>
                      <a:round/>
                      <a:headEnd type="none" w="med" len="med"/>
                      <a:tailEnd type="none" w="med" len="med"/>
                    </a:lnL>
                    <a:lnR w="6350" cap="flat" cmpd="sng" algn="ctr">
                      <a:solidFill>
                        <a:srgbClr val="FFFFFF"/>
                      </a:solidFill>
                      <a:prstDash val="solid"/>
                      <a:round/>
                      <a:headEnd type="none" w="med" len="med"/>
                      <a:tailEnd type="none" w="med" len="med"/>
                    </a:lnR>
                    <a:lnT w="6350" cap="flat" cmpd="sng" algn="ctr">
                      <a:solidFill>
                        <a:srgbClr val="FFFFFF"/>
                      </a:solidFill>
                      <a:prstDash val="solid"/>
                      <a:round/>
                      <a:headEnd type="none" w="med" len="med"/>
                      <a:tailEnd type="none" w="med" len="med"/>
                    </a:lnT>
                    <a:lnB w="6350" cap="flat" cmpd="sng" algn="ctr">
                      <a:solidFill>
                        <a:srgbClr val="FFFFFF"/>
                      </a:solidFill>
                      <a:prstDash val="solid"/>
                      <a:round/>
                      <a:headEnd type="none" w="med" len="med"/>
                      <a:tailEnd type="none" w="med" len="med"/>
                    </a:lnB>
                    <a:solidFill>
                      <a:srgbClr val="F2F2F2"/>
                    </a:solidFill>
                  </a:tcPr>
                </a:tc>
                <a:tc>
                  <a:txBody>
                    <a:bodyPr/>
                    <a:lstStyle/>
                    <a:p>
                      <a:pPr algn="ctr" rtl="0" fontAlgn="ctr">
                        <a:buNone/>
                      </a:pPr>
                      <a:r>
                        <a:rPr lang="en-IN" sz="1200" b="0" i="0" u="none" strike="noStrike" dirty="0">
                          <a:solidFill>
                            <a:srgbClr val="000000"/>
                          </a:solidFill>
                          <a:effectLst/>
                          <a:latin typeface="Cambria" panose="02040503050406030204" pitchFamily="18" charset="0"/>
                        </a:rPr>
                        <a:t>13-Jul-23</a:t>
                      </a:r>
                    </a:p>
                  </a:txBody>
                  <a:tcPr marL="9525" marR="9525" marT="9525" marB="0" anchor="ctr">
                    <a:lnL w="6350" cap="flat" cmpd="sng" algn="ctr">
                      <a:solidFill>
                        <a:srgbClr val="FFFFFF"/>
                      </a:solidFill>
                      <a:prstDash val="solid"/>
                      <a:round/>
                      <a:headEnd type="none" w="med" len="med"/>
                      <a:tailEnd type="none" w="med" len="med"/>
                    </a:lnL>
                    <a:lnR w="6350" cap="flat" cmpd="sng" algn="ctr">
                      <a:solidFill>
                        <a:srgbClr val="FFFFFF"/>
                      </a:solidFill>
                      <a:prstDash val="solid"/>
                      <a:round/>
                      <a:headEnd type="none" w="med" len="med"/>
                      <a:tailEnd type="none" w="med" len="med"/>
                    </a:lnR>
                    <a:lnT w="6350" cap="flat" cmpd="sng" algn="ctr">
                      <a:solidFill>
                        <a:srgbClr val="FFFFFF"/>
                      </a:solidFill>
                      <a:prstDash val="solid"/>
                      <a:round/>
                      <a:headEnd type="none" w="med" len="med"/>
                      <a:tailEnd type="none" w="med" len="med"/>
                    </a:lnT>
                    <a:lnB w="6350" cap="flat" cmpd="sng" algn="ctr">
                      <a:solidFill>
                        <a:srgbClr val="FFFFFF"/>
                      </a:solidFill>
                      <a:prstDash val="solid"/>
                      <a:round/>
                      <a:headEnd type="none" w="med" len="med"/>
                      <a:tailEnd type="none" w="med" len="med"/>
                    </a:lnB>
                    <a:solidFill>
                      <a:schemeClr val="bg1">
                        <a:lumMod val="95000"/>
                      </a:schemeClr>
                    </a:solidFill>
                  </a:tcPr>
                </a:tc>
                <a:tc>
                  <a:txBody>
                    <a:bodyPr/>
                    <a:lstStyle/>
                    <a:p>
                      <a:pPr algn="ctr" rtl="0" fontAlgn="ctr">
                        <a:buNone/>
                      </a:pPr>
                      <a:r>
                        <a:rPr lang="en-IN" sz="1200" b="0" i="0" u="none" strike="noStrike" dirty="0">
                          <a:solidFill>
                            <a:schemeClr val="tx1"/>
                          </a:solidFill>
                          <a:effectLst/>
                          <a:latin typeface="Cambria" panose="02040503050406030204" pitchFamily="18" charset="0"/>
                        </a:rPr>
                        <a:t>2,300</a:t>
                      </a:r>
                    </a:p>
                  </a:txBody>
                  <a:tcPr marL="9525" marR="9525" marT="9525" marB="0" anchor="ctr">
                    <a:lnL w="6350" cap="flat" cmpd="sng" algn="ctr">
                      <a:solidFill>
                        <a:srgbClr val="FFFFFF"/>
                      </a:solidFill>
                      <a:prstDash val="solid"/>
                      <a:round/>
                      <a:headEnd type="none" w="med" len="med"/>
                      <a:tailEnd type="none" w="med" len="med"/>
                    </a:lnL>
                    <a:lnR w="6350" cap="flat" cmpd="sng" algn="ctr">
                      <a:solidFill>
                        <a:srgbClr val="FFFFFF"/>
                      </a:solidFill>
                      <a:prstDash val="solid"/>
                      <a:round/>
                      <a:headEnd type="none" w="med" len="med"/>
                      <a:tailEnd type="none" w="med" len="med"/>
                    </a:lnR>
                    <a:lnT w="6350" cap="flat" cmpd="sng" algn="ctr">
                      <a:solidFill>
                        <a:srgbClr val="FFFFFF"/>
                      </a:solidFill>
                      <a:prstDash val="solid"/>
                      <a:round/>
                      <a:headEnd type="none" w="med" len="med"/>
                      <a:tailEnd type="none" w="med" len="med"/>
                    </a:lnT>
                    <a:lnB w="6350" cap="flat" cmpd="sng" algn="ctr">
                      <a:solidFill>
                        <a:srgbClr val="FFFFFF"/>
                      </a:solidFill>
                      <a:prstDash val="solid"/>
                      <a:round/>
                      <a:headEnd type="none" w="med" len="med"/>
                      <a:tailEnd type="none" w="med" len="med"/>
                    </a:lnB>
                    <a:solidFill>
                      <a:schemeClr val="bg1">
                        <a:lumMod val="95000"/>
                      </a:schemeClr>
                    </a:solidFill>
                  </a:tcPr>
                </a:tc>
                <a:tc>
                  <a:txBody>
                    <a:bodyPr/>
                    <a:lstStyle/>
                    <a:p>
                      <a:pPr algn="ctr" fontAlgn="ctr">
                        <a:buNone/>
                      </a:pPr>
                      <a:r>
                        <a:rPr lang="en-IN" sz="1200" b="0" i="0" u="none" strike="noStrike" dirty="0">
                          <a:solidFill>
                            <a:srgbClr val="000000"/>
                          </a:solidFill>
                          <a:effectLst/>
                          <a:latin typeface="Cambria" panose="02040503050406030204" pitchFamily="18" charset="0"/>
                        </a:rPr>
                        <a:t>3.0%</a:t>
                      </a:r>
                    </a:p>
                  </a:txBody>
                  <a:tcPr marL="9525" marR="9525" marT="9525" marB="0" anchor="ctr">
                    <a:lnL w="6350" cap="flat" cmpd="sng" algn="ctr">
                      <a:solidFill>
                        <a:srgbClr val="FFFFFF"/>
                      </a:solidFill>
                      <a:prstDash val="solid"/>
                      <a:round/>
                      <a:headEnd type="none" w="med" len="med"/>
                      <a:tailEnd type="none" w="med" len="med"/>
                    </a:lnL>
                    <a:lnR w="6350" cap="flat" cmpd="sng" algn="ctr">
                      <a:solidFill>
                        <a:srgbClr val="FFFFFF"/>
                      </a:solidFill>
                      <a:prstDash val="solid"/>
                      <a:round/>
                      <a:headEnd type="none" w="med" len="med"/>
                      <a:tailEnd type="none" w="med" len="med"/>
                    </a:lnR>
                    <a:lnT w="6350" cap="flat" cmpd="sng" algn="ctr">
                      <a:solidFill>
                        <a:srgbClr val="FFFFFF"/>
                      </a:solidFill>
                      <a:prstDash val="solid"/>
                      <a:round/>
                      <a:headEnd type="none" w="med" len="med"/>
                      <a:tailEnd type="none" w="med" len="med"/>
                    </a:lnT>
                    <a:lnB w="6350" cap="flat" cmpd="sng" algn="ctr">
                      <a:solidFill>
                        <a:srgbClr val="FFFFFF"/>
                      </a:solidFill>
                      <a:prstDash val="solid"/>
                      <a:round/>
                      <a:headEnd type="none" w="med" len="med"/>
                      <a:tailEnd type="none" w="med" len="med"/>
                    </a:lnB>
                    <a:solidFill>
                      <a:schemeClr val="bg1">
                        <a:lumMod val="95000"/>
                      </a:schemeClr>
                    </a:solidFill>
                  </a:tcPr>
                </a:tc>
                <a:tc>
                  <a:txBody>
                    <a:bodyPr/>
                    <a:lstStyle/>
                    <a:p>
                      <a:pPr algn="ctr" fontAlgn="ctr">
                        <a:buNone/>
                      </a:pPr>
                      <a:r>
                        <a:rPr lang="en-IN" sz="1200" b="0" i="0" u="none" strike="noStrike" dirty="0">
                          <a:solidFill>
                            <a:srgbClr val="000000"/>
                          </a:solidFill>
                          <a:effectLst/>
                          <a:latin typeface="Cambria" panose="02040503050406030204" pitchFamily="18" charset="0"/>
                        </a:rPr>
                        <a:t>5.4%</a:t>
                      </a:r>
                    </a:p>
                  </a:txBody>
                  <a:tcPr marL="9525" marR="9525" marT="9525" marB="0" anchor="ctr">
                    <a:lnL w="6350" cap="flat" cmpd="sng" algn="ctr">
                      <a:solidFill>
                        <a:srgbClr val="FFFFFF"/>
                      </a:solidFill>
                      <a:prstDash val="solid"/>
                      <a:round/>
                      <a:headEnd type="none" w="med" len="med"/>
                      <a:tailEnd type="none" w="med" len="med"/>
                    </a:lnL>
                    <a:lnR w="6350" cap="flat" cmpd="sng" algn="ctr">
                      <a:solidFill>
                        <a:srgbClr val="FFFFFF"/>
                      </a:solidFill>
                      <a:prstDash val="solid"/>
                      <a:round/>
                      <a:headEnd type="none" w="med" len="med"/>
                      <a:tailEnd type="none" w="med" len="med"/>
                    </a:lnR>
                    <a:lnT w="6350" cap="flat" cmpd="sng" algn="ctr">
                      <a:solidFill>
                        <a:srgbClr val="FFFFFF"/>
                      </a:solidFill>
                      <a:prstDash val="solid"/>
                      <a:round/>
                      <a:headEnd type="none" w="med" len="med"/>
                      <a:tailEnd type="none" w="med" len="med"/>
                    </a:lnT>
                    <a:lnB w="6350" cap="flat" cmpd="sng" algn="ctr">
                      <a:solidFill>
                        <a:srgbClr val="FFFFFF"/>
                      </a:solidFill>
                      <a:prstDash val="solid"/>
                      <a:round/>
                      <a:headEnd type="none" w="med" len="med"/>
                      <a:tailEnd type="none" w="med" len="med"/>
                    </a:lnB>
                    <a:solidFill>
                      <a:schemeClr val="bg1">
                        <a:lumMod val="95000"/>
                      </a:schemeClr>
                    </a:solidFill>
                  </a:tcPr>
                </a:tc>
                <a:tc>
                  <a:txBody>
                    <a:bodyPr/>
                    <a:lstStyle/>
                    <a:p>
                      <a:pPr algn="ctr" fontAlgn="ctr">
                        <a:buNone/>
                      </a:pPr>
                      <a:r>
                        <a:rPr lang="en-IN" sz="1200" b="0" i="0" u="none" strike="noStrike" dirty="0">
                          <a:solidFill>
                            <a:srgbClr val="000000"/>
                          </a:solidFill>
                          <a:effectLst/>
                          <a:latin typeface="Cambria" panose="02040503050406030204" pitchFamily="18" charset="0"/>
                        </a:rPr>
                        <a:t>14.6%</a:t>
                      </a:r>
                    </a:p>
                  </a:txBody>
                  <a:tcPr marL="9525" marR="9525" marT="9525" marB="0" anchor="ctr">
                    <a:lnL w="6350" cap="flat" cmpd="sng" algn="ctr">
                      <a:solidFill>
                        <a:srgbClr val="FFFFFF"/>
                      </a:solidFill>
                      <a:prstDash val="solid"/>
                      <a:round/>
                      <a:headEnd type="none" w="med" len="med"/>
                      <a:tailEnd type="none" w="med" len="med"/>
                    </a:lnL>
                    <a:lnR w="6350" cap="flat" cmpd="sng" algn="ctr">
                      <a:solidFill>
                        <a:srgbClr val="FFFFFF"/>
                      </a:solidFill>
                      <a:prstDash val="solid"/>
                      <a:round/>
                      <a:headEnd type="none" w="med" len="med"/>
                      <a:tailEnd type="none" w="med" len="med"/>
                    </a:lnR>
                    <a:lnT w="6350" cap="flat" cmpd="sng" algn="ctr">
                      <a:solidFill>
                        <a:srgbClr val="FFFFFF"/>
                      </a:solidFill>
                      <a:prstDash val="solid"/>
                      <a:round/>
                      <a:headEnd type="none" w="med" len="med"/>
                      <a:tailEnd type="none" w="med" len="med"/>
                    </a:lnT>
                    <a:lnB w="6350" cap="flat" cmpd="sng" algn="ctr">
                      <a:solidFill>
                        <a:srgbClr val="FFFFFF"/>
                      </a:solidFill>
                      <a:prstDash val="solid"/>
                      <a:round/>
                      <a:headEnd type="none" w="med" len="med"/>
                      <a:tailEnd type="none" w="med" len="med"/>
                    </a:lnB>
                    <a:solidFill>
                      <a:schemeClr val="bg1">
                        <a:lumMod val="95000"/>
                      </a:schemeClr>
                    </a:solidFill>
                  </a:tcPr>
                </a:tc>
                <a:tc>
                  <a:txBody>
                    <a:bodyPr/>
                    <a:lstStyle/>
                    <a:p>
                      <a:pPr algn="ctr" fontAlgn="ctr">
                        <a:buNone/>
                      </a:pPr>
                      <a:r>
                        <a:rPr lang="en-IN" sz="1200" b="0" i="0" u="none" strike="noStrike" dirty="0">
                          <a:solidFill>
                            <a:srgbClr val="000000"/>
                          </a:solidFill>
                          <a:effectLst/>
                          <a:latin typeface="Cambria" panose="02040503050406030204" pitchFamily="18" charset="0"/>
                        </a:rPr>
                        <a:t>5.7%</a:t>
                      </a:r>
                    </a:p>
                  </a:txBody>
                  <a:tcPr marL="9525" marR="9525" marT="9525" marB="0" anchor="ctr">
                    <a:lnL w="6350" cap="flat" cmpd="sng" algn="ctr">
                      <a:solidFill>
                        <a:srgbClr val="FFFFFF"/>
                      </a:solidFill>
                      <a:prstDash val="solid"/>
                      <a:round/>
                      <a:headEnd type="none" w="med" len="med"/>
                      <a:tailEnd type="none" w="med" len="med"/>
                    </a:lnL>
                    <a:lnR w="6350" cap="flat" cmpd="sng" algn="ctr">
                      <a:solidFill>
                        <a:srgbClr val="FFFFFF"/>
                      </a:solidFill>
                      <a:prstDash val="solid"/>
                      <a:round/>
                      <a:headEnd type="none" w="med" len="med"/>
                      <a:tailEnd type="none" w="med" len="med"/>
                    </a:lnR>
                    <a:lnT w="6350" cap="flat" cmpd="sng" algn="ctr">
                      <a:solidFill>
                        <a:srgbClr val="FFFFFF"/>
                      </a:solidFill>
                      <a:prstDash val="solid"/>
                      <a:round/>
                      <a:headEnd type="none" w="med" len="med"/>
                      <a:tailEnd type="none" w="med" len="med"/>
                    </a:lnT>
                    <a:lnB w="6350" cap="flat" cmpd="sng" algn="ctr">
                      <a:solidFill>
                        <a:srgbClr val="FFFFFF"/>
                      </a:solidFill>
                      <a:prstDash val="solid"/>
                      <a:round/>
                      <a:headEnd type="none" w="med" len="med"/>
                      <a:tailEnd type="none" w="med" len="med"/>
                    </a:lnB>
                    <a:solidFill>
                      <a:schemeClr val="bg1">
                        <a:lumMod val="95000"/>
                      </a:schemeClr>
                    </a:solidFill>
                  </a:tcPr>
                </a:tc>
                <a:tc>
                  <a:txBody>
                    <a:bodyPr/>
                    <a:lstStyle/>
                    <a:p>
                      <a:pPr algn="ctr" fontAlgn="ctr">
                        <a:buNone/>
                      </a:pPr>
                      <a:r>
                        <a:rPr lang="en-IN" sz="1200" b="0" i="0" u="none" strike="noStrike" dirty="0">
                          <a:solidFill>
                            <a:schemeClr val="tx1"/>
                          </a:solidFill>
                          <a:effectLst/>
                          <a:latin typeface="Cambria" panose="02040503050406030204" pitchFamily="18" charset="0"/>
                        </a:rPr>
                        <a:t>38.2%</a:t>
                      </a:r>
                    </a:p>
                  </a:txBody>
                  <a:tcPr marL="9525" marR="9525" marT="9525" marB="0" anchor="ctr">
                    <a:lnL w="6350" cap="flat" cmpd="sng" algn="ctr">
                      <a:solidFill>
                        <a:srgbClr val="FFFFFF"/>
                      </a:solidFill>
                      <a:prstDash val="solid"/>
                      <a:round/>
                      <a:headEnd type="none" w="med" len="med"/>
                      <a:tailEnd type="none" w="med" len="med"/>
                    </a:lnL>
                    <a:lnR w="6350" cap="flat" cmpd="sng" algn="ctr">
                      <a:solidFill>
                        <a:srgbClr val="FFFFFF"/>
                      </a:solidFill>
                      <a:prstDash val="solid"/>
                      <a:round/>
                      <a:headEnd type="none" w="med" len="med"/>
                      <a:tailEnd type="none" w="med" len="med"/>
                    </a:lnR>
                    <a:lnT w="6350" cap="flat" cmpd="sng" algn="ctr">
                      <a:solidFill>
                        <a:srgbClr val="FFFFFF"/>
                      </a:solidFill>
                      <a:prstDash val="solid"/>
                      <a:round/>
                      <a:headEnd type="none" w="med" len="med"/>
                      <a:tailEnd type="none" w="med" len="med"/>
                    </a:lnT>
                    <a:lnB w="6350" cap="flat" cmpd="sng" algn="ctr">
                      <a:solidFill>
                        <a:srgbClr val="FFFFFF"/>
                      </a:solidFill>
                      <a:prstDash val="solid"/>
                      <a:round/>
                      <a:headEnd type="none" w="med" len="med"/>
                      <a:tailEnd type="none" w="med" len="med"/>
                    </a:lnB>
                    <a:solidFill>
                      <a:schemeClr val="bg1">
                        <a:lumMod val="95000"/>
                      </a:schemeClr>
                    </a:solidFill>
                  </a:tcPr>
                </a:tc>
                <a:tc>
                  <a:txBody>
                    <a:bodyPr/>
                    <a:lstStyle/>
                    <a:p>
                      <a:pPr algn="ctr" fontAlgn="ctr">
                        <a:buNone/>
                      </a:pPr>
                      <a:r>
                        <a:rPr lang="en-IN" sz="1200" b="0" i="0" u="none" strike="noStrike" dirty="0">
                          <a:solidFill>
                            <a:schemeClr val="tx1"/>
                          </a:solidFill>
                          <a:effectLst/>
                          <a:latin typeface="Cambria" panose="02040503050406030204" pitchFamily="18" charset="0"/>
                        </a:rPr>
                        <a:t>-</a:t>
                      </a:r>
                    </a:p>
                  </a:txBody>
                  <a:tcPr marL="9525" marR="9525" marT="9525" marB="0" anchor="ctr">
                    <a:lnL w="6350" cap="flat" cmpd="sng" algn="ctr">
                      <a:solidFill>
                        <a:srgbClr val="FFFFFF"/>
                      </a:solidFill>
                      <a:prstDash val="solid"/>
                      <a:round/>
                      <a:headEnd type="none" w="med" len="med"/>
                      <a:tailEnd type="none" w="med" len="med"/>
                    </a:lnL>
                    <a:lnR w="6350" cap="flat" cmpd="sng" algn="ctr">
                      <a:solidFill>
                        <a:srgbClr val="FFFFFF"/>
                      </a:solidFill>
                      <a:prstDash val="solid"/>
                      <a:round/>
                      <a:headEnd type="none" w="med" len="med"/>
                      <a:tailEnd type="none" w="med" len="med"/>
                    </a:lnR>
                    <a:lnT w="6350" cap="flat" cmpd="sng" algn="ctr">
                      <a:solidFill>
                        <a:srgbClr val="FFFFFF"/>
                      </a:solidFill>
                      <a:prstDash val="solid"/>
                      <a:round/>
                      <a:headEnd type="none" w="med" len="med"/>
                      <a:tailEnd type="none" w="med" len="med"/>
                    </a:lnT>
                    <a:lnB w="6350" cap="flat" cmpd="sng" algn="ctr">
                      <a:solidFill>
                        <a:srgbClr val="FFFFFF"/>
                      </a:solidFill>
                      <a:prstDash val="solid"/>
                      <a:round/>
                      <a:headEnd type="none" w="med" len="med"/>
                      <a:tailEnd type="none" w="med" len="med"/>
                    </a:lnB>
                    <a:solidFill>
                      <a:schemeClr val="bg1">
                        <a:lumMod val="95000"/>
                      </a:schemeClr>
                    </a:solidFill>
                  </a:tcPr>
                </a:tc>
                <a:tc>
                  <a:txBody>
                    <a:bodyPr/>
                    <a:lstStyle/>
                    <a:p>
                      <a:pPr algn="ctr" rtl="0" fontAlgn="ctr">
                        <a:buNone/>
                      </a:pPr>
                      <a:r>
                        <a:rPr lang="en-IN" sz="1200" b="0" i="0" u="none" strike="noStrike" dirty="0">
                          <a:solidFill>
                            <a:schemeClr val="tx1"/>
                          </a:solidFill>
                          <a:effectLst/>
                          <a:latin typeface="Cambria" panose="02040503050406030204" pitchFamily="18" charset="0"/>
                        </a:rPr>
                        <a:t>37.4%</a:t>
                      </a:r>
                    </a:p>
                  </a:txBody>
                  <a:tcPr marL="9525" marR="9525" marT="9525" marB="0" anchor="ctr">
                    <a:lnL w="6350" cap="flat" cmpd="sng" algn="ctr">
                      <a:solidFill>
                        <a:srgbClr val="FFFFFF"/>
                      </a:solidFill>
                      <a:prstDash val="solid"/>
                      <a:round/>
                      <a:headEnd type="none" w="med" len="med"/>
                      <a:tailEnd type="none" w="med" len="med"/>
                    </a:lnL>
                    <a:lnR w="6350" cap="flat" cmpd="sng" algn="ctr">
                      <a:solidFill>
                        <a:srgbClr val="FFFFFF"/>
                      </a:solidFill>
                      <a:prstDash val="solid"/>
                      <a:round/>
                      <a:headEnd type="none" w="med" len="med"/>
                      <a:tailEnd type="none" w="med" len="med"/>
                    </a:lnR>
                    <a:lnT w="6350" cap="flat" cmpd="sng" algn="ctr">
                      <a:solidFill>
                        <a:srgbClr val="FFFFFF"/>
                      </a:solidFill>
                      <a:prstDash val="solid"/>
                      <a:round/>
                      <a:headEnd type="none" w="med" len="med"/>
                      <a:tailEnd type="none" w="med" len="med"/>
                    </a:lnT>
                    <a:lnB w="6350" cap="flat" cmpd="sng" algn="ctr">
                      <a:solidFill>
                        <a:srgbClr val="FFFFFF"/>
                      </a:solidFill>
                      <a:prstDash val="solid"/>
                      <a:round/>
                      <a:headEnd type="none" w="med" len="med"/>
                      <a:tailEnd type="none" w="med" len="med"/>
                    </a:lnB>
                    <a:solidFill>
                      <a:schemeClr val="bg1">
                        <a:lumMod val="95000"/>
                      </a:schemeClr>
                    </a:solidFill>
                  </a:tcPr>
                </a:tc>
                <a:tc>
                  <a:txBody>
                    <a:bodyPr/>
                    <a:lstStyle/>
                    <a:p>
                      <a:pPr algn="ctr" fontAlgn="ctr">
                        <a:buNone/>
                      </a:pPr>
                      <a:r>
                        <a:rPr lang="en-IN" sz="1200" b="0" i="0" u="none" strike="noStrike" dirty="0">
                          <a:solidFill>
                            <a:schemeClr val="tx1"/>
                          </a:solidFill>
                          <a:effectLst/>
                          <a:latin typeface="Cambria" panose="02040503050406030204" pitchFamily="18" charset="0"/>
                        </a:rPr>
                        <a:t>10.0%</a:t>
                      </a:r>
                    </a:p>
                  </a:txBody>
                  <a:tcPr marL="9525" marR="9525" marT="9525" marB="0" anchor="ctr">
                    <a:lnL w="6350" cap="flat" cmpd="sng" algn="ctr">
                      <a:solidFill>
                        <a:srgbClr val="FFFFFF"/>
                      </a:solidFill>
                      <a:prstDash val="solid"/>
                      <a:round/>
                      <a:headEnd type="none" w="med" len="med"/>
                      <a:tailEnd type="none" w="med" len="med"/>
                    </a:lnL>
                    <a:lnR w="6350" cap="flat" cmpd="sng" algn="ctr">
                      <a:solidFill>
                        <a:srgbClr val="FFFFFF"/>
                      </a:solidFill>
                      <a:prstDash val="solid"/>
                      <a:round/>
                      <a:headEnd type="none" w="med" len="med"/>
                      <a:tailEnd type="none" w="med" len="med"/>
                    </a:lnR>
                    <a:lnT w="6350" cap="flat" cmpd="sng" algn="ctr">
                      <a:solidFill>
                        <a:srgbClr val="FFFFFF"/>
                      </a:solidFill>
                      <a:prstDash val="solid"/>
                      <a:round/>
                      <a:headEnd type="none" w="med" len="med"/>
                      <a:tailEnd type="none" w="med" len="med"/>
                    </a:lnT>
                    <a:lnB w="6350" cap="flat" cmpd="sng" algn="ctr">
                      <a:solidFill>
                        <a:srgbClr val="FFFFFF"/>
                      </a:solidFill>
                      <a:prstDash val="solid"/>
                      <a:round/>
                      <a:headEnd type="none" w="med" len="med"/>
                      <a:tailEnd type="none" w="med" len="med"/>
                    </a:lnB>
                    <a:solidFill>
                      <a:schemeClr val="bg1">
                        <a:lumMod val="95000"/>
                      </a:schemeClr>
                    </a:solidFill>
                  </a:tcPr>
                </a:tc>
                <a:tc gridSpan="2">
                  <a:txBody>
                    <a:bodyPr/>
                    <a:lstStyle/>
                    <a:p>
                      <a:pPr algn="ctr" fontAlgn="ctr">
                        <a:buNone/>
                      </a:pPr>
                      <a:r>
                        <a:rPr lang="en-IN" sz="1200" b="0" i="0" u="none" strike="noStrike" dirty="0">
                          <a:solidFill>
                            <a:schemeClr val="tx1"/>
                          </a:solidFill>
                          <a:effectLst/>
                          <a:latin typeface="Cambria" panose="02040503050406030204" pitchFamily="18" charset="0"/>
                        </a:rPr>
                        <a:t>76.5%</a:t>
                      </a:r>
                    </a:p>
                  </a:txBody>
                  <a:tcPr marL="9525" marR="9525" marT="9525" marB="0" anchor="ctr">
                    <a:lnL w="6350" cap="flat" cmpd="sng" algn="ctr">
                      <a:solidFill>
                        <a:srgbClr val="FFFFFF"/>
                      </a:solidFill>
                      <a:prstDash val="solid"/>
                      <a:round/>
                      <a:headEnd type="none" w="med" len="med"/>
                      <a:tailEnd type="none" w="med" len="med"/>
                    </a:lnL>
                    <a:lnR w="6350" cap="flat" cmpd="sng" algn="ctr">
                      <a:solidFill>
                        <a:srgbClr val="FFFFFF"/>
                      </a:solidFill>
                      <a:prstDash val="solid"/>
                      <a:round/>
                      <a:headEnd type="none" w="med" len="med"/>
                      <a:tailEnd type="none" w="med" len="med"/>
                    </a:lnR>
                    <a:lnT w="6350" cap="flat" cmpd="sng" algn="ctr">
                      <a:solidFill>
                        <a:srgbClr val="FFFFFF"/>
                      </a:solidFill>
                      <a:prstDash val="solid"/>
                      <a:round/>
                      <a:headEnd type="none" w="med" len="med"/>
                      <a:tailEnd type="none" w="med" len="med"/>
                    </a:lnT>
                    <a:lnB w="6350" cap="flat" cmpd="sng" algn="ctr">
                      <a:solidFill>
                        <a:srgbClr val="FFFFFF"/>
                      </a:solidFill>
                      <a:prstDash val="solid"/>
                      <a:round/>
                      <a:headEnd type="none" w="med" len="med"/>
                      <a:tailEnd type="none" w="med" len="med"/>
                    </a:lnB>
                    <a:solidFill>
                      <a:schemeClr val="bg1">
                        <a:lumMod val="95000"/>
                      </a:schemeClr>
                    </a:solidFill>
                  </a:tcPr>
                </a:tc>
                <a:tc hMerge="1">
                  <a:txBody>
                    <a:bodyPr/>
                    <a:lstStyle/>
                    <a:p>
                      <a:endParaRPr lang="en-IN"/>
                    </a:p>
                  </a:txBody>
                  <a:tcPr>
                    <a:lnL w="6350" cap="flat" cmpd="sng" algn="ctr">
                      <a:solidFill>
                        <a:srgbClr val="FFFFFF"/>
                      </a:solidFill>
                      <a:prstDash val="solid"/>
                      <a:round/>
                      <a:headEnd type="none" w="med" len="med"/>
                      <a:tailEnd type="none" w="med" len="med"/>
                    </a:lnL>
                    <a:lnR w="6350" cap="flat" cmpd="sng" algn="ctr">
                      <a:solidFill>
                        <a:srgbClr val="FFFFFF"/>
                      </a:solidFill>
                      <a:prstDash val="solid"/>
                      <a:round/>
                      <a:headEnd type="none" w="med" len="med"/>
                      <a:tailEnd type="none" w="med" len="med"/>
                    </a:lnR>
                    <a:lnT w="6350" cap="flat" cmpd="sng" algn="ctr">
                      <a:solidFill>
                        <a:srgbClr val="FFFFFF"/>
                      </a:solidFill>
                      <a:prstDash val="solid"/>
                      <a:round/>
                      <a:headEnd type="none" w="med" len="med"/>
                      <a:tailEnd type="none" w="med" len="med"/>
                    </a:lnT>
                    <a:lnB w="6350" cap="flat" cmpd="sng" algn="ctr">
                      <a:solidFill>
                        <a:srgbClr val="FFFFFF"/>
                      </a:solidFill>
                      <a:prstDash val="solid"/>
                      <a:round/>
                      <a:headEnd type="none" w="med" len="med"/>
                      <a:tailEnd type="none" w="med" len="med"/>
                    </a:lnB>
                    <a:solidFill>
                      <a:srgbClr val="FFFF00"/>
                    </a:solidFill>
                  </a:tcPr>
                </a:tc>
                <a:tc>
                  <a:txBody>
                    <a:bodyPr/>
                    <a:lstStyle/>
                    <a:p>
                      <a:pPr algn="ctr" fontAlgn="ctr">
                        <a:buNone/>
                      </a:pPr>
                      <a:r>
                        <a:rPr lang="en-IN" sz="1200" b="0" i="0" u="none" strike="noStrike" dirty="0">
                          <a:solidFill>
                            <a:schemeClr val="tx1"/>
                          </a:solidFill>
                          <a:effectLst/>
                          <a:latin typeface="Cambria" panose="02040503050406030204" pitchFamily="18" charset="0"/>
                        </a:rPr>
                        <a:t>7.3%</a:t>
                      </a:r>
                    </a:p>
                  </a:txBody>
                  <a:tcPr marL="9525" marR="9525" marT="9525" marB="0" anchor="ctr">
                    <a:lnL w="6350" cap="flat" cmpd="sng" algn="ctr">
                      <a:solidFill>
                        <a:srgbClr val="FFFFFF"/>
                      </a:solidFill>
                      <a:prstDash val="solid"/>
                      <a:round/>
                      <a:headEnd type="none" w="med" len="med"/>
                      <a:tailEnd type="none" w="med" len="med"/>
                    </a:lnL>
                    <a:lnR w="6350" cap="flat" cmpd="sng" algn="ctr">
                      <a:solidFill>
                        <a:srgbClr val="FFFFFF"/>
                      </a:solidFill>
                      <a:prstDash val="solid"/>
                      <a:round/>
                      <a:headEnd type="none" w="med" len="med"/>
                      <a:tailEnd type="none" w="med" len="med"/>
                    </a:lnR>
                    <a:lnT w="6350" cap="flat" cmpd="sng" algn="ctr">
                      <a:solidFill>
                        <a:srgbClr val="FFFFFF"/>
                      </a:solidFill>
                      <a:prstDash val="solid"/>
                      <a:round/>
                      <a:headEnd type="none" w="med" len="med"/>
                      <a:tailEnd type="none" w="med" len="med"/>
                    </a:lnT>
                    <a:lnB w="6350" cap="flat" cmpd="sng" algn="ctr">
                      <a:solidFill>
                        <a:srgbClr val="FFFFFF"/>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1422264527"/>
                  </a:ext>
                </a:extLst>
              </a:tr>
              <a:tr h="204805">
                <a:tc>
                  <a:txBody>
                    <a:bodyPr/>
                    <a:lstStyle/>
                    <a:p>
                      <a:pPr algn="l" rtl="0" fontAlgn="ctr">
                        <a:buNone/>
                      </a:pPr>
                      <a:r>
                        <a:rPr lang="en-IN" sz="1200" b="0" i="0" u="none" strike="noStrike" dirty="0">
                          <a:solidFill>
                            <a:srgbClr val="000000"/>
                          </a:solidFill>
                          <a:effectLst/>
                          <a:latin typeface="Cambria" panose="02040503050406030204" pitchFamily="18" charset="0"/>
                        </a:rPr>
                        <a:t>ICICI Prudential Alpha Opportunities</a:t>
                      </a:r>
                    </a:p>
                  </a:txBody>
                  <a:tcPr marL="72000" marR="9525" marT="9525" marB="0" anchor="ctr">
                    <a:lnL w="6350" cap="flat" cmpd="sng" algn="ctr">
                      <a:solidFill>
                        <a:srgbClr val="FFFFFF"/>
                      </a:solidFill>
                      <a:prstDash val="solid"/>
                      <a:round/>
                      <a:headEnd type="none" w="med" len="med"/>
                      <a:tailEnd type="none" w="med" len="med"/>
                    </a:lnL>
                    <a:lnR w="6350" cap="flat" cmpd="sng" algn="ctr">
                      <a:solidFill>
                        <a:srgbClr val="FFFFFF"/>
                      </a:solidFill>
                      <a:prstDash val="solid"/>
                      <a:round/>
                      <a:headEnd type="none" w="med" len="med"/>
                      <a:tailEnd type="none" w="med" len="med"/>
                    </a:lnR>
                    <a:lnT w="6350" cap="flat" cmpd="sng" algn="ctr">
                      <a:solidFill>
                        <a:srgbClr val="FFFFFF"/>
                      </a:solidFill>
                      <a:prstDash val="solid"/>
                      <a:round/>
                      <a:headEnd type="none" w="med" len="med"/>
                      <a:tailEnd type="none" w="med" len="med"/>
                    </a:lnT>
                    <a:lnB w="6350" cap="flat" cmpd="sng" algn="ctr">
                      <a:solidFill>
                        <a:srgbClr val="FFFFFF"/>
                      </a:solidFill>
                      <a:prstDash val="solid"/>
                      <a:round/>
                      <a:headEnd type="none" w="med" len="med"/>
                      <a:tailEnd type="none" w="med" len="med"/>
                    </a:lnB>
                    <a:solidFill>
                      <a:srgbClr val="F2F2F2"/>
                    </a:solidFill>
                  </a:tcPr>
                </a:tc>
                <a:tc>
                  <a:txBody>
                    <a:bodyPr/>
                    <a:lstStyle/>
                    <a:p>
                      <a:pPr algn="ctr" rtl="0" fontAlgn="ctr">
                        <a:buNone/>
                      </a:pPr>
                      <a:r>
                        <a:rPr lang="en-IN" sz="1200" b="0" i="0" u="none" strike="noStrike" dirty="0">
                          <a:solidFill>
                            <a:srgbClr val="000000"/>
                          </a:solidFill>
                          <a:effectLst/>
                          <a:latin typeface="Cambria" panose="02040503050406030204" pitchFamily="18" charset="0"/>
                        </a:rPr>
                        <a:t>17-Nov-23</a:t>
                      </a:r>
                    </a:p>
                  </a:txBody>
                  <a:tcPr marL="9525" marR="9525" marT="9525" marB="0" anchor="ctr">
                    <a:lnL w="6350" cap="flat" cmpd="sng" algn="ctr">
                      <a:solidFill>
                        <a:srgbClr val="FFFFFF"/>
                      </a:solidFill>
                      <a:prstDash val="solid"/>
                      <a:round/>
                      <a:headEnd type="none" w="med" len="med"/>
                      <a:tailEnd type="none" w="med" len="med"/>
                    </a:lnL>
                    <a:lnR w="6350" cap="flat" cmpd="sng" algn="ctr">
                      <a:solidFill>
                        <a:srgbClr val="FFFFFF"/>
                      </a:solidFill>
                      <a:prstDash val="solid"/>
                      <a:round/>
                      <a:headEnd type="none" w="med" len="med"/>
                      <a:tailEnd type="none" w="med" len="med"/>
                    </a:lnR>
                    <a:lnT w="6350" cap="flat" cmpd="sng" algn="ctr">
                      <a:solidFill>
                        <a:srgbClr val="FFFFFF"/>
                      </a:solidFill>
                      <a:prstDash val="solid"/>
                      <a:round/>
                      <a:headEnd type="none" w="med" len="med"/>
                      <a:tailEnd type="none" w="med" len="med"/>
                    </a:lnT>
                    <a:lnB w="6350" cap="flat" cmpd="sng" algn="ctr">
                      <a:solidFill>
                        <a:srgbClr val="FFFFFF"/>
                      </a:solidFill>
                      <a:prstDash val="solid"/>
                      <a:round/>
                      <a:headEnd type="none" w="med" len="med"/>
                      <a:tailEnd type="none" w="med" len="med"/>
                    </a:lnB>
                    <a:solidFill>
                      <a:schemeClr val="bg1">
                        <a:lumMod val="95000"/>
                      </a:schemeClr>
                    </a:solidFill>
                  </a:tcPr>
                </a:tc>
                <a:tc>
                  <a:txBody>
                    <a:bodyPr/>
                    <a:lstStyle/>
                    <a:p>
                      <a:pPr algn="ctr" rtl="0" fontAlgn="ctr">
                        <a:buNone/>
                      </a:pPr>
                      <a:r>
                        <a:rPr lang="en-IN" sz="1200" b="0" i="0" u="none" strike="noStrike" dirty="0">
                          <a:solidFill>
                            <a:schemeClr val="tx1"/>
                          </a:solidFill>
                          <a:effectLst/>
                          <a:latin typeface="Cambria" panose="02040503050406030204" pitchFamily="18" charset="0"/>
                        </a:rPr>
                        <a:t>1,554</a:t>
                      </a:r>
                    </a:p>
                  </a:txBody>
                  <a:tcPr marL="9525" marR="9525" marT="9525" marB="0" anchor="ctr">
                    <a:lnL w="6350" cap="flat" cmpd="sng" algn="ctr">
                      <a:solidFill>
                        <a:srgbClr val="FFFFFF"/>
                      </a:solidFill>
                      <a:prstDash val="solid"/>
                      <a:round/>
                      <a:headEnd type="none" w="med" len="med"/>
                      <a:tailEnd type="none" w="med" len="med"/>
                    </a:lnL>
                    <a:lnR w="6350" cap="flat" cmpd="sng" algn="ctr">
                      <a:solidFill>
                        <a:srgbClr val="FFFFFF"/>
                      </a:solidFill>
                      <a:prstDash val="solid"/>
                      <a:round/>
                      <a:headEnd type="none" w="med" len="med"/>
                      <a:tailEnd type="none" w="med" len="med"/>
                    </a:lnR>
                    <a:lnT w="6350" cap="flat" cmpd="sng" algn="ctr">
                      <a:solidFill>
                        <a:srgbClr val="FFFFFF"/>
                      </a:solidFill>
                      <a:prstDash val="solid"/>
                      <a:round/>
                      <a:headEnd type="none" w="med" len="med"/>
                      <a:tailEnd type="none" w="med" len="med"/>
                    </a:lnT>
                    <a:lnB w="6350" cap="flat" cmpd="sng" algn="ctr">
                      <a:solidFill>
                        <a:srgbClr val="FFFFFF"/>
                      </a:solidFill>
                      <a:prstDash val="solid"/>
                      <a:round/>
                      <a:headEnd type="none" w="med" len="med"/>
                      <a:tailEnd type="none" w="med" len="med"/>
                    </a:lnB>
                    <a:solidFill>
                      <a:schemeClr val="bg1">
                        <a:lumMod val="95000"/>
                      </a:schemeClr>
                    </a:solidFill>
                  </a:tcPr>
                </a:tc>
                <a:tc>
                  <a:txBody>
                    <a:bodyPr/>
                    <a:lstStyle/>
                    <a:p>
                      <a:pPr algn="ctr" fontAlgn="ctr">
                        <a:buNone/>
                      </a:pPr>
                      <a:r>
                        <a:rPr lang="en-IN" sz="1200" b="0" i="0" u="none" strike="noStrike" dirty="0">
                          <a:solidFill>
                            <a:schemeClr val="tx1"/>
                          </a:solidFill>
                          <a:effectLst/>
                          <a:latin typeface="Cambria" panose="02040503050406030204" pitchFamily="18" charset="0"/>
                        </a:rPr>
                        <a:t>1.5%</a:t>
                      </a:r>
                    </a:p>
                  </a:txBody>
                  <a:tcPr marL="9525" marR="9525" marT="9525" marB="0" anchor="ctr">
                    <a:lnL w="6350" cap="flat" cmpd="sng" algn="ctr">
                      <a:solidFill>
                        <a:srgbClr val="FFFFFF"/>
                      </a:solidFill>
                      <a:prstDash val="solid"/>
                      <a:round/>
                      <a:headEnd type="none" w="med" len="med"/>
                      <a:tailEnd type="none" w="med" len="med"/>
                    </a:lnL>
                    <a:lnR w="6350" cap="flat" cmpd="sng" algn="ctr">
                      <a:solidFill>
                        <a:srgbClr val="FFFFFF"/>
                      </a:solidFill>
                      <a:prstDash val="solid"/>
                      <a:round/>
                      <a:headEnd type="none" w="med" len="med"/>
                      <a:tailEnd type="none" w="med" len="med"/>
                    </a:lnR>
                    <a:lnT w="6350" cap="flat" cmpd="sng" algn="ctr">
                      <a:solidFill>
                        <a:srgbClr val="FFFFFF"/>
                      </a:solidFill>
                      <a:prstDash val="solid"/>
                      <a:round/>
                      <a:headEnd type="none" w="med" len="med"/>
                      <a:tailEnd type="none" w="med" len="med"/>
                    </a:lnT>
                    <a:lnB w="6350" cap="flat" cmpd="sng" algn="ctr">
                      <a:solidFill>
                        <a:srgbClr val="FFFFFF"/>
                      </a:solidFill>
                      <a:prstDash val="solid"/>
                      <a:round/>
                      <a:headEnd type="none" w="med" len="med"/>
                      <a:tailEnd type="none" w="med" len="med"/>
                    </a:lnB>
                    <a:solidFill>
                      <a:schemeClr val="bg1">
                        <a:lumMod val="95000"/>
                      </a:schemeClr>
                    </a:solidFill>
                  </a:tcPr>
                </a:tc>
                <a:tc>
                  <a:txBody>
                    <a:bodyPr/>
                    <a:lstStyle/>
                    <a:p>
                      <a:pPr algn="ctr" fontAlgn="ctr">
                        <a:buNone/>
                      </a:pPr>
                      <a:r>
                        <a:rPr lang="en-IN" sz="1200" b="0" i="0" u="none" strike="noStrike" dirty="0">
                          <a:solidFill>
                            <a:schemeClr val="tx1"/>
                          </a:solidFill>
                          <a:effectLst/>
                          <a:latin typeface="Cambria" panose="02040503050406030204" pitchFamily="18" charset="0"/>
                        </a:rPr>
                        <a:t>3.8%</a:t>
                      </a:r>
                    </a:p>
                  </a:txBody>
                  <a:tcPr marL="9525" marR="9525" marT="9525" marB="0" anchor="ctr">
                    <a:lnL w="6350" cap="flat" cmpd="sng" algn="ctr">
                      <a:solidFill>
                        <a:srgbClr val="FFFFFF"/>
                      </a:solidFill>
                      <a:prstDash val="solid"/>
                      <a:round/>
                      <a:headEnd type="none" w="med" len="med"/>
                      <a:tailEnd type="none" w="med" len="med"/>
                    </a:lnL>
                    <a:lnR w="6350" cap="flat" cmpd="sng" algn="ctr">
                      <a:solidFill>
                        <a:srgbClr val="FFFFFF"/>
                      </a:solidFill>
                      <a:prstDash val="solid"/>
                      <a:round/>
                      <a:headEnd type="none" w="med" len="med"/>
                      <a:tailEnd type="none" w="med" len="med"/>
                    </a:lnR>
                    <a:lnT w="6350" cap="flat" cmpd="sng" algn="ctr">
                      <a:solidFill>
                        <a:srgbClr val="FFFFFF"/>
                      </a:solidFill>
                      <a:prstDash val="solid"/>
                      <a:round/>
                      <a:headEnd type="none" w="med" len="med"/>
                      <a:tailEnd type="none" w="med" len="med"/>
                    </a:lnT>
                    <a:lnB w="6350" cap="flat" cmpd="sng" algn="ctr">
                      <a:solidFill>
                        <a:srgbClr val="FFFFFF"/>
                      </a:solidFill>
                      <a:prstDash val="solid"/>
                      <a:round/>
                      <a:headEnd type="none" w="med" len="med"/>
                      <a:tailEnd type="none" w="med" len="med"/>
                    </a:lnB>
                    <a:solidFill>
                      <a:schemeClr val="bg1">
                        <a:lumMod val="95000"/>
                      </a:schemeClr>
                    </a:solidFill>
                  </a:tcPr>
                </a:tc>
                <a:tc>
                  <a:txBody>
                    <a:bodyPr/>
                    <a:lstStyle/>
                    <a:p>
                      <a:pPr algn="ctr" fontAlgn="ctr">
                        <a:buNone/>
                      </a:pPr>
                      <a:r>
                        <a:rPr lang="en-IN" sz="1200" b="0" i="0" u="none" strike="noStrike" dirty="0">
                          <a:solidFill>
                            <a:schemeClr val="tx1"/>
                          </a:solidFill>
                          <a:effectLst/>
                          <a:latin typeface="Cambria" panose="02040503050406030204" pitchFamily="18" charset="0"/>
                        </a:rPr>
                        <a:t>4.7%</a:t>
                      </a:r>
                    </a:p>
                  </a:txBody>
                  <a:tcPr marL="9525" marR="9525" marT="9525" marB="0" anchor="ctr">
                    <a:lnL w="6350" cap="flat" cmpd="sng" algn="ctr">
                      <a:solidFill>
                        <a:srgbClr val="FFFFFF"/>
                      </a:solidFill>
                      <a:prstDash val="solid"/>
                      <a:round/>
                      <a:headEnd type="none" w="med" len="med"/>
                      <a:tailEnd type="none" w="med" len="med"/>
                    </a:lnL>
                    <a:lnR w="6350" cap="flat" cmpd="sng" algn="ctr">
                      <a:solidFill>
                        <a:srgbClr val="FFFFFF"/>
                      </a:solidFill>
                      <a:prstDash val="solid"/>
                      <a:round/>
                      <a:headEnd type="none" w="med" len="med"/>
                      <a:tailEnd type="none" w="med" len="med"/>
                    </a:lnR>
                    <a:lnT w="6350" cap="flat" cmpd="sng" algn="ctr">
                      <a:solidFill>
                        <a:srgbClr val="FFFFFF"/>
                      </a:solidFill>
                      <a:prstDash val="solid"/>
                      <a:round/>
                      <a:headEnd type="none" w="med" len="med"/>
                      <a:tailEnd type="none" w="med" len="med"/>
                    </a:lnT>
                    <a:lnB w="6350" cap="flat" cmpd="sng" algn="ctr">
                      <a:solidFill>
                        <a:srgbClr val="FFFFFF"/>
                      </a:solidFill>
                      <a:prstDash val="solid"/>
                      <a:round/>
                      <a:headEnd type="none" w="med" len="med"/>
                      <a:tailEnd type="none" w="med" len="med"/>
                    </a:lnB>
                    <a:solidFill>
                      <a:schemeClr val="bg1">
                        <a:lumMod val="95000"/>
                      </a:schemeClr>
                    </a:solidFill>
                  </a:tcPr>
                </a:tc>
                <a:tc>
                  <a:txBody>
                    <a:bodyPr/>
                    <a:lstStyle/>
                    <a:p>
                      <a:pPr algn="ctr" fontAlgn="ctr">
                        <a:buNone/>
                      </a:pPr>
                      <a:r>
                        <a:rPr lang="en-IN" sz="1200" b="0" i="0" u="none" strike="noStrike" dirty="0">
                          <a:solidFill>
                            <a:schemeClr val="tx1"/>
                          </a:solidFill>
                          <a:effectLst/>
                          <a:latin typeface="Cambria" panose="02040503050406030204" pitchFamily="18" charset="0"/>
                        </a:rPr>
                        <a:t>9.2%</a:t>
                      </a:r>
                    </a:p>
                  </a:txBody>
                  <a:tcPr marL="9525" marR="9525" marT="9525" marB="0" anchor="ctr">
                    <a:lnL w="6350" cap="flat" cmpd="sng" algn="ctr">
                      <a:solidFill>
                        <a:srgbClr val="FFFFFF"/>
                      </a:solidFill>
                      <a:prstDash val="solid"/>
                      <a:round/>
                      <a:headEnd type="none" w="med" len="med"/>
                      <a:tailEnd type="none" w="med" len="med"/>
                    </a:lnL>
                    <a:lnR w="6350" cap="flat" cmpd="sng" algn="ctr">
                      <a:solidFill>
                        <a:srgbClr val="FFFFFF"/>
                      </a:solidFill>
                      <a:prstDash val="solid"/>
                      <a:round/>
                      <a:headEnd type="none" w="med" len="med"/>
                      <a:tailEnd type="none" w="med" len="med"/>
                    </a:lnR>
                    <a:lnT w="6350" cap="flat" cmpd="sng" algn="ctr">
                      <a:solidFill>
                        <a:srgbClr val="FFFFFF"/>
                      </a:solidFill>
                      <a:prstDash val="solid"/>
                      <a:round/>
                      <a:headEnd type="none" w="med" len="med"/>
                      <a:tailEnd type="none" w="med" len="med"/>
                    </a:lnT>
                    <a:lnB w="6350" cap="flat" cmpd="sng" algn="ctr">
                      <a:solidFill>
                        <a:srgbClr val="FFFFFF"/>
                      </a:solidFill>
                      <a:prstDash val="solid"/>
                      <a:round/>
                      <a:headEnd type="none" w="med" len="med"/>
                      <a:tailEnd type="none" w="med" len="med"/>
                    </a:lnB>
                    <a:solidFill>
                      <a:schemeClr val="bg1">
                        <a:lumMod val="95000"/>
                      </a:schemeClr>
                    </a:solidFill>
                  </a:tcPr>
                </a:tc>
                <a:tc>
                  <a:txBody>
                    <a:bodyPr/>
                    <a:lstStyle/>
                    <a:p>
                      <a:pPr algn="ctr" fontAlgn="ctr">
                        <a:buNone/>
                      </a:pPr>
                      <a:r>
                        <a:rPr lang="en-IN" sz="1200" b="0" i="0" u="none" strike="noStrike" dirty="0">
                          <a:solidFill>
                            <a:schemeClr val="tx1"/>
                          </a:solidFill>
                          <a:effectLst/>
                          <a:latin typeface="Cambria" panose="02040503050406030204" pitchFamily="18" charset="0"/>
                        </a:rPr>
                        <a:t>-</a:t>
                      </a:r>
                    </a:p>
                  </a:txBody>
                  <a:tcPr marL="9525" marR="9525" marT="9525" marB="0" anchor="ctr">
                    <a:lnL w="6350" cap="flat" cmpd="sng" algn="ctr">
                      <a:solidFill>
                        <a:srgbClr val="FFFFFF"/>
                      </a:solidFill>
                      <a:prstDash val="solid"/>
                      <a:round/>
                      <a:headEnd type="none" w="med" len="med"/>
                      <a:tailEnd type="none" w="med" len="med"/>
                    </a:lnL>
                    <a:lnR w="6350" cap="flat" cmpd="sng" algn="ctr">
                      <a:solidFill>
                        <a:srgbClr val="FFFFFF"/>
                      </a:solidFill>
                      <a:prstDash val="solid"/>
                      <a:round/>
                      <a:headEnd type="none" w="med" len="med"/>
                      <a:tailEnd type="none" w="med" len="med"/>
                    </a:lnR>
                    <a:lnT w="6350" cap="flat" cmpd="sng" algn="ctr">
                      <a:solidFill>
                        <a:srgbClr val="FFFFFF"/>
                      </a:solidFill>
                      <a:prstDash val="solid"/>
                      <a:round/>
                      <a:headEnd type="none" w="med" len="med"/>
                      <a:tailEnd type="none" w="med" len="med"/>
                    </a:lnT>
                    <a:lnB w="6350" cap="flat" cmpd="sng" algn="ctr">
                      <a:solidFill>
                        <a:srgbClr val="FFFFFF"/>
                      </a:solidFill>
                      <a:prstDash val="solid"/>
                      <a:round/>
                      <a:headEnd type="none" w="med" len="med"/>
                      <a:tailEnd type="none" w="med" len="med"/>
                    </a:lnB>
                    <a:solidFill>
                      <a:schemeClr val="bg1">
                        <a:lumMod val="95000"/>
                      </a:schemeClr>
                    </a:solidFill>
                  </a:tcPr>
                </a:tc>
                <a:tc>
                  <a:txBody>
                    <a:bodyPr/>
                    <a:lstStyle/>
                    <a:p>
                      <a:pPr algn="ctr" fontAlgn="ctr">
                        <a:buNone/>
                      </a:pPr>
                      <a:r>
                        <a:rPr lang="en-IN" sz="1200" b="0" i="0" u="none" strike="noStrike" dirty="0">
                          <a:solidFill>
                            <a:schemeClr val="tx1"/>
                          </a:solidFill>
                          <a:effectLst/>
                          <a:latin typeface="Cambria" panose="02040503050406030204" pitchFamily="18" charset="0"/>
                        </a:rPr>
                        <a:t>-</a:t>
                      </a:r>
                    </a:p>
                  </a:txBody>
                  <a:tcPr marL="9525" marR="9525" marT="9525" marB="0" anchor="ctr">
                    <a:lnL w="6350" cap="flat" cmpd="sng" algn="ctr">
                      <a:solidFill>
                        <a:srgbClr val="FFFFFF"/>
                      </a:solidFill>
                      <a:prstDash val="solid"/>
                      <a:round/>
                      <a:headEnd type="none" w="med" len="med"/>
                      <a:tailEnd type="none" w="med" len="med"/>
                    </a:lnL>
                    <a:lnR w="6350" cap="flat" cmpd="sng" algn="ctr">
                      <a:solidFill>
                        <a:srgbClr val="FFFFFF"/>
                      </a:solidFill>
                      <a:prstDash val="solid"/>
                      <a:round/>
                      <a:headEnd type="none" w="med" len="med"/>
                      <a:tailEnd type="none" w="med" len="med"/>
                    </a:lnR>
                    <a:lnT w="6350" cap="flat" cmpd="sng" algn="ctr">
                      <a:solidFill>
                        <a:srgbClr val="FFFFFF"/>
                      </a:solidFill>
                      <a:prstDash val="solid"/>
                      <a:round/>
                      <a:headEnd type="none" w="med" len="med"/>
                      <a:tailEnd type="none" w="med" len="med"/>
                    </a:lnT>
                    <a:lnB w="6350" cap="flat" cmpd="sng" algn="ctr">
                      <a:solidFill>
                        <a:srgbClr val="FFFFFF"/>
                      </a:solidFill>
                      <a:prstDash val="solid"/>
                      <a:round/>
                      <a:headEnd type="none" w="med" len="med"/>
                      <a:tailEnd type="none" w="med" len="med"/>
                    </a:lnB>
                    <a:solidFill>
                      <a:schemeClr val="bg1">
                        <a:lumMod val="95000"/>
                      </a:schemeClr>
                    </a:solidFill>
                  </a:tcPr>
                </a:tc>
                <a:tc>
                  <a:txBody>
                    <a:bodyPr/>
                    <a:lstStyle/>
                    <a:p>
                      <a:pPr algn="ctr" fontAlgn="ctr">
                        <a:buNone/>
                      </a:pPr>
                      <a:r>
                        <a:rPr lang="en-IN" sz="1200" b="0" i="0" u="none" strike="noStrike" dirty="0">
                          <a:solidFill>
                            <a:schemeClr val="tx1"/>
                          </a:solidFill>
                          <a:effectLst/>
                          <a:latin typeface="Cambria" panose="02040503050406030204" pitchFamily="18" charset="0"/>
                        </a:rPr>
                        <a:t>17.9%</a:t>
                      </a:r>
                    </a:p>
                  </a:txBody>
                  <a:tcPr marL="9525" marR="9525" marT="9525" marB="0" anchor="ctr">
                    <a:lnL w="6350" cap="flat" cmpd="sng" algn="ctr">
                      <a:solidFill>
                        <a:srgbClr val="FFFFFF"/>
                      </a:solidFill>
                      <a:prstDash val="solid"/>
                      <a:round/>
                      <a:headEnd type="none" w="med" len="med"/>
                      <a:tailEnd type="none" w="med" len="med"/>
                    </a:lnL>
                    <a:lnR w="6350" cap="flat" cmpd="sng" algn="ctr">
                      <a:solidFill>
                        <a:srgbClr val="FFFFFF"/>
                      </a:solidFill>
                      <a:prstDash val="solid"/>
                      <a:round/>
                      <a:headEnd type="none" w="med" len="med"/>
                      <a:tailEnd type="none" w="med" len="med"/>
                    </a:lnR>
                    <a:lnT w="6350" cap="flat" cmpd="sng" algn="ctr">
                      <a:solidFill>
                        <a:srgbClr val="FFFFFF"/>
                      </a:solidFill>
                      <a:prstDash val="solid"/>
                      <a:round/>
                      <a:headEnd type="none" w="med" len="med"/>
                      <a:tailEnd type="none" w="med" len="med"/>
                    </a:lnT>
                    <a:lnB w="6350" cap="flat" cmpd="sng" algn="ctr">
                      <a:solidFill>
                        <a:srgbClr val="FFFFFF"/>
                      </a:solidFill>
                      <a:prstDash val="solid"/>
                      <a:round/>
                      <a:headEnd type="none" w="med" len="med"/>
                      <a:tailEnd type="none" w="med" len="med"/>
                    </a:lnB>
                    <a:solidFill>
                      <a:schemeClr val="bg1">
                        <a:lumMod val="95000"/>
                      </a:schemeClr>
                    </a:solidFill>
                  </a:tcPr>
                </a:tc>
                <a:tc>
                  <a:txBody>
                    <a:bodyPr/>
                    <a:lstStyle/>
                    <a:p>
                      <a:pPr algn="ctr" fontAlgn="ctr">
                        <a:buNone/>
                      </a:pPr>
                      <a:r>
                        <a:rPr lang="en-IN" sz="1200" b="0" i="0" u="none" strike="noStrike" dirty="0">
                          <a:solidFill>
                            <a:schemeClr val="tx1"/>
                          </a:solidFill>
                          <a:effectLst/>
                          <a:latin typeface="Cambria" panose="02040503050406030204" pitchFamily="18" charset="0"/>
                        </a:rPr>
                        <a:t>68.6%</a:t>
                      </a:r>
                    </a:p>
                  </a:txBody>
                  <a:tcPr marL="9525" marR="9525" marT="9525" marB="0" anchor="ctr">
                    <a:lnL w="6350" cap="flat" cmpd="sng" algn="ctr">
                      <a:solidFill>
                        <a:srgbClr val="FFFFFF"/>
                      </a:solidFill>
                      <a:prstDash val="solid"/>
                      <a:round/>
                      <a:headEnd type="none" w="med" len="med"/>
                      <a:tailEnd type="none" w="med" len="med"/>
                    </a:lnL>
                    <a:lnR w="6350" cap="flat" cmpd="sng" algn="ctr">
                      <a:solidFill>
                        <a:srgbClr val="FFFFFF"/>
                      </a:solidFill>
                      <a:prstDash val="solid"/>
                      <a:round/>
                      <a:headEnd type="none" w="med" len="med"/>
                      <a:tailEnd type="none" w="med" len="med"/>
                    </a:lnR>
                    <a:lnT w="6350" cap="flat" cmpd="sng" algn="ctr">
                      <a:solidFill>
                        <a:srgbClr val="FFFFFF"/>
                      </a:solidFill>
                      <a:prstDash val="solid"/>
                      <a:round/>
                      <a:headEnd type="none" w="med" len="med"/>
                      <a:tailEnd type="none" w="med" len="med"/>
                    </a:lnT>
                    <a:lnB w="6350" cap="flat" cmpd="sng" algn="ctr">
                      <a:solidFill>
                        <a:srgbClr val="FFFFFF"/>
                      </a:solidFill>
                      <a:prstDash val="solid"/>
                      <a:round/>
                      <a:headEnd type="none" w="med" len="med"/>
                      <a:tailEnd type="none" w="med" len="med"/>
                    </a:lnB>
                    <a:solidFill>
                      <a:schemeClr val="bg1">
                        <a:lumMod val="95000"/>
                      </a:schemeClr>
                    </a:solidFill>
                  </a:tcPr>
                </a:tc>
                <a:tc>
                  <a:txBody>
                    <a:bodyPr/>
                    <a:lstStyle/>
                    <a:p>
                      <a:pPr algn="ctr" fontAlgn="ctr">
                        <a:buNone/>
                      </a:pPr>
                      <a:r>
                        <a:rPr lang="en-IN" sz="1200" b="0" i="0" u="none" strike="noStrike" dirty="0">
                          <a:solidFill>
                            <a:schemeClr val="tx1"/>
                          </a:solidFill>
                          <a:effectLst/>
                          <a:latin typeface="Cambria" panose="02040503050406030204" pitchFamily="18" charset="0"/>
                        </a:rPr>
                        <a:t>13.3%</a:t>
                      </a:r>
                    </a:p>
                  </a:txBody>
                  <a:tcPr marL="9525" marR="9525" marT="9525" marB="0" anchor="ctr">
                    <a:lnL w="6350" cap="flat" cmpd="sng" algn="ctr">
                      <a:solidFill>
                        <a:srgbClr val="FFFFFF"/>
                      </a:solidFill>
                      <a:prstDash val="solid"/>
                      <a:round/>
                      <a:headEnd type="none" w="med" len="med"/>
                      <a:tailEnd type="none" w="med" len="med"/>
                    </a:lnL>
                    <a:lnR w="6350" cap="flat" cmpd="sng" algn="ctr">
                      <a:solidFill>
                        <a:srgbClr val="FFFFFF"/>
                      </a:solidFill>
                      <a:prstDash val="solid"/>
                      <a:round/>
                      <a:headEnd type="none" w="med" len="med"/>
                      <a:tailEnd type="none" w="med" len="med"/>
                    </a:lnR>
                    <a:lnT w="6350" cap="flat" cmpd="sng" algn="ctr">
                      <a:solidFill>
                        <a:srgbClr val="FFFFFF"/>
                      </a:solidFill>
                      <a:prstDash val="solid"/>
                      <a:round/>
                      <a:headEnd type="none" w="med" len="med"/>
                      <a:tailEnd type="none" w="med" len="med"/>
                    </a:lnT>
                    <a:lnB w="6350" cap="flat" cmpd="sng" algn="ctr">
                      <a:solidFill>
                        <a:srgbClr val="FFFFFF"/>
                      </a:solidFill>
                      <a:prstDash val="solid"/>
                      <a:round/>
                      <a:headEnd type="none" w="med" len="med"/>
                      <a:tailEnd type="none" w="med" len="med"/>
                    </a:lnB>
                    <a:solidFill>
                      <a:schemeClr val="bg1">
                        <a:lumMod val="95000"/>
                      </a:schemeClr>
                    </a:solidFill>
                  </a:tcPr>
                </a:tc>
                <a:tc>
                  <a:txBody>
                    <a:bodyPr/>
                    <a:lstStyle/>
                    <a:p>
                      <a:pPr algn="ctr" fontAlgn="ctr">
                        <a:buNone/>
                      </a:pPr>
                      <a:r>
                        <a:rPr lang="en-IN" sz="1200" b="0" i="0" u="none" strike="noStrike" dirty="0">
                          <a:solidFill>
                            <a:schemeClr val="tx1"/>
                          </a:solidFill>
                          <a:effectLst/>
                          <a:latin typeface="Cambria" panose="02040503050406030204" pitchFamily="18" charset="0"/>
                        </a:rPr>
                        <a:t>16.6%</a:t>
                      </a:r>
                    </a:p>
                  </a:txBody>
                  <a:tcPr marL="9525" marR="9525" marT="9525" marB="0" anchor="ctr">
                    <a:lnL w="6350" cap="flat" cmpd="sng" algn="ctr">
                      <a:solidFill>
                        <a:srgbClr val="FFFFFF"/>
                      </a:solidFill>
                      <a:prstDash val="solid"/>
                      <a:round/>
                      <a:headEnd type="none" w="med" len="med"/>
                      <a:tailEnd type="none" w="med" len="med"/>
                    </a:lnL>
                    <a:lnR w="6350" cap="flat" cmpd="sng" algn="ctr">
                      <a:solidFill>
                        <a:srgbClr val="FFFFFF"/>
                      </a:solidFill>
                      <a:prstDash val="solid"/>
                      <a:round/>
                      <a:headEnd type="none" w="med" len="med"/>
                      <a:tailEnd type="none" w="med" len="med"/>
                    </a:lnR>
                    <a:lnT w="6350" cap="flat" cmpd="sng" algn="ctr">
                      <a:solidFill>
                        <a:srgbClr val="FFFFFF"/>
                      </a:solidFill>
                      <a:prstDash val="solid"/>
                      <a:round/>
                      <a:headEnd type="none" w="med" len="med"/>
                      <a:tailEnd type="none" w="med" len="med"/>
                    </a:lnT>
                    <a:lnB w="6350" cap="flat" cmpd="sng" algn="ctr">
                      <a:solidFill>
                        <a:srgbClr val="FFFFFF"/>
                      </a:solidFill>
                      <a:prstDash val="solid"/>
                      <a:round/>
                      <a:headEnd type="none" w="med" len="med"/>
                      <a:tailEnd type="none" w="med" len="med"/>
                    </a:lnB>
                    <a:solidFill>
                      <a:schemeClr val="bg1">
                        <a:lumMod val="95000"/>
                      </a:schemeClr>
                    </a:solidFill>
                  </a:tcPr>
                </a:tc>
                <a:tc>
                  <a:txBody>
                    <a:bodyPr/>
                    <a:lstStyle/>
                    <a:p>
                      <a:pPr algn="ctr" fontAlgn="ctr">
                        <a:buNone/>
                      </a:pPr>
                      <a:r>
                        <a:rPr lang="en-IN" sz="1200" b="0" i="0" u="none" strike="noStrike" dirty="0">
                          <a:solidFill>
                            <a:schemeClr val="tx1"/>
                          </a:solidFill>
                          <a:effectLst/>
                          <a:latin typeface="Cambria" panose="02040503050406030204" pitchFamily="18" charset="0"/>
                        </a:rPr>
                        <a:t>1.6%</a:t>
                      </a:r>
                    </a:p>
                  </a:txBody>
                  <a:tcPr marL="9525" marR="9525" marT="9525" marB="0" anchor="ctr">
                    <a:lnL w="6350" cap="flat" cmpd="sng" algn="ctr">
                      <a:solidFill>
                        <a:srgbClr val="FFFFFF"/>
                      </a:solidFill>
                      <a:prstDash val="solid"/>
                      <a:round/>
                      <a:headEnd type="none" w="med" len="med"/>
                      <a:tailEnd type="none" w="med" len="med"/>
                    </a:lnL>
                    <a:lnR w="6350" cap="flat" cmpd="sng" algn="ctr">
                      <a:solidFill>
                        <a:srgbClr val="FFFFFF"/>
                      </a:solidFill>
                      <a:prstDash val="solid"/>
                      <a:round/>
                      <a:headEnd type="none" w="med" len="med"/>
                      <a:tailEnd type="none" w="med" len="med"/>
                    </a:lnR>
                    <a:lnT w="6350" cap="flat" cmpd="sng" algn="ctr">
                      <a:solidFill>
                        <a:srgbClr val="FFFFFF"/>
                      </a:solidFill>
                      <a:prstDash val="solid"/>
                      <a:round/>
                      <a:headEnd type="none" w="med" len="med"/>
                      <a:tailEnd type="none" w="med" len="med"/>
                    </a:lnT>
                    <a:lnB w="6350" cap="flat" cmpd="sng" algn="ctr">
                      <a:solidFill>
                        <a:srgbClr val="FFFFFF"/>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1139815422"/>
                  </a:ext>
                </a:extLst>
              </a:tr>
              <a:tr h="204805">
                <a:tc>
                  <a:txBody>
                    <a:bodyPr/>
                    <a:lstStyle/>
                    <a:p>
                      <a:pPr algn="l" rtl="0" fontAlgn="ctr">
                        <a:buNone/>
                      </a:pPr>
                      <a:r>
                        <a:rPr lang="en-US" sz="1200" b="0" i="0" u="none" strike="noStrike" dirty="0">
                          <a:solidFill>
                            <a:srgbClr val="000000"/>
                          </a:solidFill>
                          <a:effectLst/>
                          <a:latin typeface="Cambria" panose="02040503050406030204" pitchFamily="18" charset="0"/>
                        </a:rPr>
                        <a:t>SageOne Flagship Growth OE Fund</a:t>
                      </a:r>
                    </a:p>
                  </a:txBody>
                  <a:tcPr marL="72000" marR="9525" marT="9525" marB="0" anchor="ctr">
                    <a:lnL w="6350" cap="flat" cmpd="sng" algn="ctr">
                      <a:solidFill>
                        <a:srgbClr val="FFFFFF"/>
                      </a:solidFill>
                      <a:prstDash val="solid"/>
                      <a:round/>
                      <a:headEnd type="none" w="med" len="med"/>
                      <a:tailEnd type="none" w="med" len="med"/>
                    </a:lnL>
                    <a:lnR w="6350" cap="flat" cmpd="sng" algn="ctr">
                      <a:solidFill>
                        <a:srgbClr val="FFFFFF"/>
                      </a:solidFill>
                      <a:prstDash val="solid"/>
                      <a:round/>
                      <a:headEnd type="none" w="med" len="med"/>
                      <a:tailEnd type="none" w="med" len="med"/>
                    </a:lnR>
                    <a:lnT w="6350" cap="flat" cmpd="sng" algn="ctr">
                      <a:solidFill>
                        <a:srgbClr val="FFFFFF"/>
                      </a:solidFill>
                      <a:prstDash val="solid"/>
                      <a:round/>
                      <a:headEnd type="none" w="med" len="med"/>
                      <a:tailEnd type="none" w="med" len="med"/>
                    </a:lnT>
                    <a:lnB w="6350" cap="flat" cmpd="sng" algn="ctr">
                      <a:solidFill>
                        <a:srgbClr val="FFFFFF"/>
                      </a:solidFill>
                      <a:prstDash val="solid"/>
                      <a:round/>
                      <a:headEnd type="none" w="med" len="med"/>
                      <a:tailEnd type="none" w="med" len="med"/>
                    </a:lnB>
                    <a:solidFill>
                      <a:srgbClr val="F2F2F2"/>
                    </a:solidFill>
                  </a:tcPr>
                </a:tc>
                <a:tc>
                  <a:txBody>
                    <a:bodyPr/>
                    <a:lstStyle/>
                    <a:p>
                      <a:pPr algn="ctr" rtl="0" fontAlgn="ctr">
                        <a:buNone/>
                      </a:pPr>
                      <a:r>
                        <a:rPr lang="en-IN" sz="1200" b="0" i="0" u="none" strike="noStrike" dirty="0">
                          <a:solidFill>
                            <a:srgbClr val="000000"/>
                          </a:solidFill>
                          <a:effectLst/>
                          <a:latin typeface="Cambria" panose="02040503050406030204" pitchFamily="18" charset="0"/>
                        </a:rPr>
                        <a:t>01-Sep-24</a:t>
                      </a:r>
                    </a:p>
                  </a:txBody>
                  <a:tcPr marL="9525" marR="9525" marT="9525" marB="0" anchor="ctr">
                    <a:lnL w="6350" cap="flat" cmpd="sng" algn="ctr">
                      <a:solidFill>
                        <a:srgbClr val="FFFFFF"/>
                      </a:solidFill>
                      <a:prstDash val="solid"/>
                      <a:round/>
                      <a:headEnd type="none" w="med" len="med"/>
                      <a:tailEnd type="none" w="med" len="med"/>
                    </a:lnL>
                    <a:lnR w="6350" cap="flat" cmpd="sng" algn="ctr">
                      <a:solidFill>
                        <a:srgbClr val="FFFFFF"/>
                      </a:solidFill>
                      <a:prstDash val="solid"/>
                      <a:round/>
                      <a:headEnd type="none" w="med" len="med"/>
                      <a:tailEnd type="none" w="med" len="med"/>
                    </a:lnR>
                    <a:lnT w="6350" cap="flat" cmpd="sng" algn="ctr">
                      <a:solidFill>
                        <a:srgbClr val="FFFFFF"/>
                      </a:solidFill>
                      <a:prstDash val="solid"/>
                      <a:round/>
                      <a:headEnd type="none" w="med" len="med"/>
                      <a:tailEnd type="none" w="med" len="med"/>
                    </a:lnT>
                    <a:lnB w="6350" cap="flat" cmpd="sng" algn="ctr">
                      <a:solidFill>
                        <a:srgbClr val="FFFFFF"/>
                      </a:solidFill>
                      <a:prstDash val="solid"/>
                      <a:round/>
                      <a:headEnd type="none" w="med" len="med"/>
                      <a:tailEnd type="none" w="med" len="med"/>
                    </a:lnB>
                    <a:solidFill>
                      <a:schemeClr val="bg1">
                        <a:lumMod val="95000"/>
                      </a:schemeClr>
                    </a:solidFill>
                  </a:tcPr>
                </a:tc>
                <a:tc>
                  <a:txBody>
                    <a:bodyPr/>
                    <a:lstStyle/>
                    <a:p>
                      <a:pPr algn="ctr" rtl="0" fontAlgn="ctr">
                        <a:buNone/>
                      </a:pPr>
                      <a:r>
                        <a:rPr lang="en-IN" sz="1200" b="0" i="0" u="none" strike="noStrike" dirty="0">
                          <a:solidFill>
                            <a:schemeClr val="tx1"/>
                          </a:solidFill>
                          <a:effectLst/>
                          <a:latin typeface="Cambria" panose="02040503050406030204" pitchFamily="18" charset="0"/>
                        </a:rPr>
                        <a:t>1,730</a:t>
                      </a:r>
                    </a:p>
                  </a:txBody>
                  <a:tcPr marL="9525" marR="9525" marT="9525" marB="0" anchor="ctr">
                    <a:lnL w="6350" cap="flat" cmpd="sng" algn="ctr">
                      <a:solidFill>
                        <a:srgbClr val="FFFFFF"/>
                      </a:solidFill>
                      <a:prstDash val="solid"/>
                      <a:round/>
                      <a:headEnd type="none" w="med" len="med"/>
                      <a:tailEnd type="none" w="med" len="med"/>
                    </a:lnL>
                    <a:lnR w="6350" cap="flat" cmpd="sng" algn="ctr">
                      <a:solidFill>
                        <a:srgbClr val="FFFFFF"/>
                      </a:solidFill>
                      <a:prstDash val="solid"/>
                      <a:round/>
                      <a:headEnd type="none" w="med" len="med"/>
                      <a:tailEnd type="none" w="med" len="med"/>
                    </a:lnR>
                    <a:lnT w="6350" cap="flat" cmpd="sng" algn="ctr">
                      <a:solidFill>
                        <a:srgbClr val="FFFFFF"/>
                      </a:solidFill>
                      <a:prstDash val="solid"/>
                      <a:round/>
                      <a:headEnd type="none" w="med" len="med"/>
                      <a:tailEnd type="none" w="med" len="med"/>
                    </a:lnT>
                    <a:lnB w="6350" cap="flat" cmpd="sng" algn="ctr">
                      <a:solidFill>
                        <a:srgbClr val="FFFFFF"/>
                      </a:solidFill>
                      <a:prstDash val="solid"/>
                      <a:round/>
                      <a:headEnd type="none" w="med" len="med"/>
                      <a:tailEnd type="none" w="med" len="med"/>
                    </a:lnB>
                    <a:solidFill>
                      <a:srgbClr val="F2F2F2"/>
                    </a:solidFill>
                  </a:tcPr>
                </a:tc>
                <a:tc>
                  <a:txBody>
                    <a:bodyPr/>
                    <a:lstStyle/>
                    <a:p>
                      <a:pPr algn="ctr" fontAlgn="ctr">
                        <a:buNone/>
                      </a:pPr>
                      <a:r>
                        <a:rPr lang="en-IN" sz="1200" b="0" i="0" u="none" strike="noStrike" dirty="0">
                          <a:solidFill>
                            <a:schemeClr val="tx1"/>
                          </a:solidFill>
                          <a:effectLst/>
                          <a:latin typeface="Cambria" panose="02040503050406030204" pitchFamily="18" charset="0"/>
                        </a:rPr>
                        <a:t>0.0%</a:t>
                      </a:r>
                    </a:p>
                  </a:txBody>
                  <a:tcPr marL="9525" marR="9525" marT="9525" marB="0" anchor="ctr">
                    <a:lnL w="6350" cap="flat" cmpd="sng" algn="ctr">
                      <a:solidFill>
                        <a:srgbClr val="FFFFFF"/>
                      </a:solidFill>
                      <a:prstDash val="solid"/>
                      <a:round/>
                      <a:headEnd type="none" w="med" len="med"/>
                      <a:tailEnd type="none" w="med" len="med"/>
                    </a:lnL>
                    <a:lnR w="6350" cap="flat" cmpd="sng" algn="ctr">
                      <a:solidFill>
                        <a:srgbClr val="FFFFFF"/>
                      </a:solidFill>
                      <a:prstDash val="solid"/>
                      <a:round/>
                      <a:headEnd type="none" w="med" len="med"/>
                      <a:tailEnd type="none" w="med" len="med"/>
                    </a:lnR>
                    <a:lnT w="6350" cap="flat" cmpd="sng" algn="ctr">
                      <a:solidFill>
                        <a:srgbClr val="FFFFFF"/>
                      </a:solidFill>
                      <a:prstDash val="solid"/>
                      <a:round/>
                      <a:headEnd type="none" w="med" len="med"/>
                      <a:tailEnd type="none" w="med" len="med"/>
                    </a:lnT>
                    <a:lnB w="6350" cap="flat" cmpd="sng" algn="ctr">
                      <a:solidFill>
                        <a:srgbClr val="FFFFFF"/>
                      </a:solidFill>
                      <a:prstDash val="solid"/>
                      <a:round/>
                      <a:headEnd type="none" w="med" len="med"/>
                      <a:tailEnd type="none" w="med" len="med"/>
                    </a:lnB>
                    <a:solidFill>
                      <a:schemeClr val="bg1">
                        <a:lumMod val="95000"/>
                      </a:schemeClr>
                    </a:solidFill>
                  </a:tcPr>
                </a:tc>
                <a:tc>
                  <a:txBody>
                    <a:bodyPr/>
                    <a:lstStyle/>
                    <a:p>
                      <a:pPr algn="ctr" fontAlgn="ctr">
                        <a:buNone/>
                      </a:pPr>
                      <a:r>
                        <a:rPr lang="en-IN" sz="1200" b="0" i="0" u="none" strike="noStrike" dirty="0">
                          <a:solidFill>
                            <a:schemeClr val="tx1"/>
                          </a:solidFill>
                          <a:effectLst/>
                          <a:latin typeface="Cambria" panose="02040503050406030204" pitchFamily="18" charset="0"/>
                        </a:rPr>
                        <a:t>5.2%</a:t>
                      </a:r>
                    </a:p>
                  </a:txBody>
                  <a:tcPr marL="9525" marR="9525" marT="9525" marB="0" anchor="ctr">
                    <a:lnL w="6350" cap="flat" cmpd="sng" algn="ctr">
                      <a:solidFill>
                        <a:srgbClr val="FFFFFF"/>
                      </a:solidFill>
                      <a:prstDash val="solid"/>
                      <a:round/>
                      <a:headEnd type="none" w="med" len="med"/>
                      <a:tailEnd type="none" w="med" len="med"/>
                    </a:lnL>
                    <a:lnR w="6350" cap="flat" cmpd="sng" algn="ctr">
                      <a:solidFill>
                        <a:srgbClr val="FFFFFF"/>
                      </a:solidFill>
                      <a:prstDash val="solid"/>
                      <a:round/>
                      <a:headEnd type="none" w="med" len="med"/>
                      <a:tailEnd type="none" w="med" len="med"/>
                    </a:lnR>
                    <a:lnT w="6350" cap="flat" cmpd="sng" algn="ctr">
                      <a:solidFill>
                        <a:srgbClr val="FFFFFF"/>
                      </a:solidFill>
                      <a:prstDash val="solid"/>
                      <a:round/>
                      <a:headEnd type="none" w="med" len="med"/>
                      <a:tailEnd type="none" w="med" len="med"/>
                    </a:lnT>
                    <a:lnB w="6350" cap="flat" cmpd="sng" algn="ctr">
                      <a:solidFill>
                        <a:srgbClr val="FFFFFF"/>
                      </a:solidFill>
                      <a:prstDash val="solid"/>
                      <a:round/>
                      <a:headEnd type="none" w="med" len="med"/>
                      <a:tailEnd type="none" w="med" len="med"/>
                    </a:lnB>
                    <a:solidFill>
                      <a:srgbClr val="F2F2F2"/>
                    </a:solidFill>
                  </a:tcPr>
                </a:tc>
                <a:tc>
                  <a:txBody>
                    <a:bodyPr/>
                    <a:lstStyle/>
                    <a:p>
                      <a:pPr algn="ctr" fontAlgn="ctr">
                        <a:buNone/>
                      </a:pPr>
                      <a:r>
                        <a:rPr lang="en-IN" sz="1200" b="0" i="0" u="none" strike="noStrike" dirty="0">
                          <a:solidFill>
                            <a:schemeClr val="tx1"/>
                          </a:solidFill>
                          <a:effectLst/>
                          <a:latin typeface="Cambria" panose="02040503050406030204" pitchFamily="18" charset="0"/>
                        </a:rPr>
                        <a:t>10.3%</a:t>
                      </a:r>
                    </a:p>
                  </a:txBody>
                  <a:tcPr marL="9525" marR="9525" marT="9525" marB="0" anchor="ctr">
                    <a:lnL w="6350" cap="flat" cmpd="sng" algn="ctr">
                      <a:solidFill>
                        <a:srgbClr val="FFFFFF"/>
                      </a:solidFill>
                      <a:prstDash val="solid"/>
                      <a:round/>
                      <a:headEnd type="none" w="med" len="med"/>
                      <a:tailEnd type="none" w="med" len="med"/>
                    </a:lnL>
                    <a:lnR w="6350" cap="flat" cmpd="sng" algn="ctr">
                      <a:solidFill>
                        <a:srgbClr val="FFFFFF"/>
                      </a:solidFill>
                      <a:prstDash val="solid"/>
                      <a:round/>
                      <a:headEnd type="none" w="med" len="med"/>
                      <a:tailEnd type="none" w="med" len="med"/>
                    </a:lnR>
                    <a:lnT w="6350" cap="flat" cmpd="sng" algn="ctr">
                      <a:solidFill>
                        <a:srgbClr val="FFFFFF"/>
                      </a:solidFill>
                      <a:prstDash val="solid"/>
                      <a:round/>
                      <a:headEnd type="none" w="med" len="med"/>
                      <a:tailEnd type="none" w="med" len="med"/>
                    </a:lnT>
                    <a:lnB w="6350" cap="flat" cmpd="sng" algn="ctr">
                      <a:solidFill>
                        <a:srgbClr val="FFFFFF"/>
                      </a:solidFill>
                      <a:prstDash val="solid"/>
                      <a:round/>
                      <a:headEnd type="none" w="med" len="med"/>
                      <a:tailEnd type="none" w="med" len="med"/>
                    </a:lnB>
                    <a:solidFill>
                      <a:srgbClr val="F2F2F2"/>
                    </a:solidFill>
                  </a:tcPr>
                </a:tc>
                <a:tc>
                  <a:txBody>
                    <a:bodyPr/>
                    <a:lstStyle/>
                    <a:p>
                      <a:pPr algn="ctr" fontAlgn="ctr">
                        <a:buNone/>
                      </a:pPr>
                      <a:r>
                        <a:rPr lang="en-IN" sz="1200" b="0" i="0" u="none" strike="noStrike" dirty="0">
                          <a:solidFill>
                            <a:schemeClr val="tx1"/>
                          </a:solidFill>
                          <a:effectLst/>
                          <a:latin typeface="Cambria" panose="02040503050406030204" pitchFamily="18" charset="0"/>
                        </a:rPr>
                        <a:t>15.9%</a:t>
                      </a:r>
                    </a:p>
                  </a:txBody>
                  <a:tcPr marL="9525" marR="9525" marT="9525" marB="0" anchor="ctr">
                    <a:lnL w="6350" cap="flat" cmpd="sng" algn="ctr">
                      <a:solidFill>
                        <a:srgbClr val="FFFFFF"/>
                      </a:solidFill>
                      <a:prstDash val="solid"/>
                      <a:round/>
                      <a:headEnd type="none" w="med" len="med"/>
                      <a:tailEnd type="none" w="med" len="med"/>
                    </a:lnL>
                    <a:lnR w="6350" cap="flat" cmpd="sng" algn="ctr">
                      <a:solidFill>
                        <a:srgbClr val="FFFFFF"/>
                      </a:solidFill>
                      <a:prstDash val="solid"/>
                      <a:round/>
                      <a:headEnd type="none" w="med" len="med"/>
                      <a:tailEnd type="none" w="med" len="med"/>
                    </a:lnR>
                    <a:lnT w="6350" cap="flat" cmpd="sng" algn="ctr">
                      <a:solidFill>
                        <a:srgbClr val="FFFFFF"/>
                      </a:solidFill>
                      <a:prstDash val="solid"/>
                      <a:round/>
                      <a:headEnd type="none" w="med" len="med"/>
                      <a:tailEnd type="none" w="med" len="med"/>
                    </a:lnT>
                    <a:lnB w="6350" cap="flat" cmpd="sng" algn="ctr">
                      <a:solidFill>
                        <a:srgbClr val="FFFFFF"/>
                      </a:solidFill>
                      <a:prstDash val="solid"/>
                      <a:round/>
                      <a:headEnd type="none" w="med" len="med"/>
                      <a:tailEnd type="none" w="med" len="med"/>
                    </a:lnB>
                    <a:solidFill>
                      <a:srgbClr val="F2F2F2"/>
                    </a:solidFill>
                  </a:tcPr>
                </a:tc>
                <a:tc>
                  <a:txBody>
                    <a:bodyPr/>
                    <a:lstStyle/>
                    <a:p>
                      <a:pPr algn="ctr" fontAlgn="ctr">
                        <a:buNone/>
                      </a:pPr>
                      <a:r>
                        <a:rPr lang="en-IN" sz="1200" b="0" i="0" u="none" strike="noStrike" dirty="0">
                          <a:solidFill>
                            <a:schemeClr val="tx1"/>
                          </a:solidFill>
                          <a:effectLst/>
                          <a:latin typeface="Cambria" panose="02040503050406030204" pitchFamily="18" charset="0"/>
                        </a:rPr>
                        <a:t>-</a:t>
                      </a:r>
                    </a:p>
                  </a:txBody>
                  <a:tcPr marL="9525" marR="9525" marT="9525" marB="0" anchor="ctr">
                    <a:lnL w="6350" cap="flat" cmpd="sng" algn="ctr">
                      <a:solidFill>
                        <a:srgbClr val="FFFFFF"/>
                      </a:solidFill>
                      <a:prstDash val="solid"/>
                      <a:round/>
                      <a:headEnd type="none" w="med" len="med"/>
                      <a:tailEnd type="none" w="med" len="med"/>
                    </a:lnL>
                    <a:lnR w="6350" cap="flat" cmpd="sng" algn="ctr">
                      <a:solidFill>
                        <a:srgbClr val="FFFFFF"/>
                      </a:solidFill>
                      <a:prstDash val="solid"/>
                      <a:round/>
                      <a:headEnd type="none" w="med" len="med"/>
                      <a:tailEnd type="none" w="med" len="med"/>
                    </a:lnR>
                    <a:lnT w="6350" cap="flat" cmpd="sng" algn="ctr">
                      <a:solidFill>
                        <a:srgbClr val="FFFFFF"/>
                      </a:solidFill>
                      <a:prstDash val="solid"/>
                      <a:round/>
                      <a:headEnd type="none" w="med" len="med"/>
                      <a:tailEnd type="none" w="med" len="med"/>
                    </a:lnT>
                    <a:lnB w="6350" cap="flat" cmpd="sng" algn="ctr">
                      <a:solidFill>
                        <a:srgbClr val="FFFFFF"/>
                      </a:solidFill>
                      <a:prstDash val="solid"/>
                      <a:round/>
                      <a:headEnd type="none" w="med" len="med"/>
                      <a:tailEnd type="none" w="med" len="med"/>
                    </a:lnB>
                    <a:solidFill>
                      <a:srgbClr val="F2F2F2"/>
                    </a:solidFill>
                  </a:tcPr>
                </a:tc>
                <a:tc>
                  <a:txBody>
                    <a:bodyPr/>
                    <a:lstStyle/>
                    <a:p>
                      <a:pPr algn="ctr" fontAlgn="ctr">
                        <a:buNone/>
                      </a:pPr>
                      <a:r>
                        <a:rPr lang="en-IN" sz="1200" b="0" i="0" u="none" strike="noStrike" dirty="0">
                          <a:solidFill>
                            <a:schemeClr val="tx1"/>
                          </a:solidFill>
                          <a:effectLst/>
                          <a:latin typeface="Cambria" panose="02040503050406030204" pitchFamily="18" charset="0"/>
                        </a:rPr>
                        <a:t>-</a:t>
                      </a:r>
                    </a:p>
                  </a:txBody>
                  <a:tcPr marL="9525" marR="9525" marT="9525" marB="0" anchor="ctr">
                    <a:lnL w="6350" cap="flat" cmpd="sng" algn="ctr">
                      <a:solidFill>
                        <a:srgbClr val="FFFFFF"/>
                      </a:solidFill>
                      <a:prstDash val="solid"/>
                      <a:round/>
                      <a:headEnd type="none" w="med" len="med"/>
                      <a:tailEnd type="none" w="med" len="med"/>
                    </a:lnL>
                    <a:lnR w="6350" cap="flat" cmpd="sng" algn="ctr">
                      <a:solidFill>
                        <a:srgbClr val="FFFFFF"/>
                      </a:solidFill>
                      <a:prstDash val="solid"/>
                      <a:round/>
                      <a:headEnd type="none" w="med" len="med"/>
                      <a:tailEnd type="none" w="med" len="med"/>
                    </a:lnR>
                    <a:lnT w="6350" cap="flat" cmpd="sng" algn="ctr">
                      <a:solidFill>
                        <a:srgbClr val="FFFFFF"/>
                      </a:solidFill>
                      <a:prstDash val="solid"/>
                      <a:round/>
                      <a:headEnd type="none" w="med" len="med"/>
                      <a:tailEnd type="none" w="med" len="med"/>
                    </a:lnT>
                    <a:lnB w="6350" cap="flat" cmpd="sng" algn="ctr">
                      <a:solidFill>
                        <a:srgbClr val="FFFFFF"/>
                      </a:solidFill>
                      <a:prstDash val="solid"/>
                      <a:round/>
                      <a:headEnd type="none" w="med" len="med"/>
                      <a:tailEnd type="none" w="med" len="med"/>
                    </a:lnB>
                    <a:solidFill>
                      <a:srgbClr val="F2F2F2"/>
                    </a:solidFill>
                  </a:tcPr>
                </a:tc>
                <a:tc>
                  <a:txBody>
                    <a:bodyPr/>
                    <a:lstStyle/>
                    <a:p>
                      <a:pPr algn="ctr" fontAlgn="ctr">
                        <a:buNone/>
                      </a:pPr>
                      <a:r>
                        <a:rPr lang="en-IN" sz="1200" b="0" i="0" u="none" strike="noStrike" dirty="0">
                          <a:solidFill>
                            <a:schemeClr val="tx1"/>
                          </a:solidFill>
                          <a:effectLst/>
                          <a:latin typeface="Cambria" panose="02040503050406030204" pitchFamily="18" charset="0"/>
                        </a:rPr>
                        <a:t>7.0%</a:t>
                      </a:r>
                    </a:p>
                  </a:txBody>
                  <a:tcPr marL="9525" marR="9525" marT="9525" marB="0" anchor="ctr">
                    <a:lnL w="6350" cap="flat" cmpd="sng" algn="ctr">
                      <a:solidFill>
                        <a:srgbClr val="FFFFFF"/>
                      </a:solidFill>
                      <a:prstDash val="solid"/>
                      <a:round/>
                      <a:headEnd type="none" w="med" len="med"/>
                      <a:tailEnd type="none" w="med" len="med"/>
                    </a:lnL>
                    <a:lnR w="6350" cap="flat" cmpd="sng" algn="ctr">
                      <a:solidFill>
                        <a:srgbClr val="FFFFFF"/>
                      </a:solidFill>
                      <a:prstDash val="solid"/>
                      <a:round/>
                      <a:headEnd type="none" w="med" len="med"/>
                      <a:tailEnd type="none" w="med" len="med"/>
                    </a:lnR>
                    <a:lnT w="6350" cap="flat" cmpd="sng" algn="ctr">
                      <a:solidFill>
                        <a:srgbClr val="FFFFFF"/>
                      </a:solidFill>
                      <a:prstDash val="solid"/>
                      <a:round/>
                      <a:headEnd type="none" w="med" len="med"/>
                      <a:tailEnd type="none" w="med" len="med"/>
                    </a:lnT>
                    <a:lnB w="6350" cap="flat" cmpd="sng" algn="ctr">
                      <a:solidFill>
                        <a:srgbClr val="FFFFFF"/>
                      </a:solidFill>
                      <a:prstDash val="solid"/>
                      <a:round/>
                      <a:headEnd type="none" w="med" len="med"/>
                      <a:tailEnd type="none" w="med" len="med"/>
                    </a:lnB>
                    <a:solidFill>
                      <a:srgbClr val="F2F2F2"/>
                    </a:solidFill>
                  </a:tcPr>
                </a:tc>
                <a:tc>
                  <a:txBody>
                    <a:bodyPr/>
                    <a:lstStyle/>
                    <a:p>
                      <a:pPr algn="ctr" fontAlgn="ctr">
                        <a:buNone/>
                      </a:pPr>
                      <a:r>
                        <a:rPr lang="en-IN" sz="1200" b="0" i="0" u="none" strike="noStrike" dirty="0">
                          <a:solidFill>
                            <a:schemeClr val="tx1"/>
                          </a:solidFill>
                          <a:effectLst/>
                          <a:latin typeface="Cambria" panose="02040503050406030204" pitchFamily="18" charset="0"/>
                        </a:rPr>
                        <a:t>2.0%</a:t>
                      </a:r>
                    </a:p>
                  </a:txBody>
                  <a:tcPr marL="9525" marR="9525" marT="9525" marB="0" anchor="ctr">
                    <a:lnL w="6350" cap="flat" cmpd="sng" algn="ctr">
                      <a:solidFill>
                        <a:srgbClr val="FFFFFF"/>
                      </a:solidFill>
                      <a:prstDash val="solid"/>
                      <a:round/>
                      <a:headEnd type="none" w="med" len="med"/>
                      <a:tailEnd type="none" w="med" len="med"/>
                    </a:lnL>
                    <a:lnR w="6350" cap="flat" cmpd="sng" algn="ctr">
                      <a:solidFill>
                        <a:srgbClr val="FFFFFF"/>
                      </a:solidFill>
                      <a:prstDash val="solid"/>
                      <a:round/>
                      <a:headEnd type="none" w="med" len="med"/>
                      <a:tailEnd type="none" w="med" len="med"/>
                    </a:lnR>
                    <a:lnT w="6350" cap="flat" cmpd="sng" algn="ctr">
                      <a:solidFill>
                        <a:srgbClr val="FFFFFF"/>
                      </a:solidFill>
                      <a:prstDash val="solid"/>
                      <a:round/>
                      <a:headEnd type="none" w="med" len="med"/>
                      <a:tailEnd type="none" w="med" len="med"/>
                    </a:lnT>
                    <a:lnB w="6350" cap="flat" cmpd="sng" algn="ctr">
                      <a:solidFill>
                        <a:srgbClr val="FFFFFF"/>
                      </a:solidFill>
                      <a:prstDash val="solid"/>
                      <a:round/>
                      <a:headEnd type="none" w="med" len="med"/>
                      <a:tailEnd type="none" w="med" len="med"/>
                    </a:lnB>
                    <a:solidFill>
                      <a:srgbClr val="F2F2F2"/>
                    </a:solidFill>
                  </a:tcPr>
                </a:tc>
                <a:tc>
                  <a:txBody>
                    <a:bodyPr/>
                    <a:lstStyle/>
                    <a:p>
                      <a:pPr algn="ctr" fontAlgn="ctr">
                        <a:buNone/>
                      </a:pPr>
                      <a:r>
                        <a:rPr lang="en-IN" sz="1200" b="0" i="0" u="none" strike="noStrike" dirty="0">
                          <a:solidFill>
                            <a:schemeClr val="tx1"/>
                          </a:solidFill>
                          <a:effectLst/>
                          <a:latin typeface="Cambria" panose="02040503050406030204" pitchFamily="18" charset="0"/>
                        </a:rPr>
                        <a:t>6.0%</a:t>
                      </a:r>
                    </a:p>
                  </a:txBody>
                  <a:tcPr marL="9525" marR="9525" marT="9525" marB="0" anchor="ctr">
                    <a:lnL w="6350" cap="flat" cmpd="sng" algn="ctr">
                      <a:solidFill>
                        <a:srgbClr val="FFFFFF"/>
                      </a:solidFill>
                      <a:prstDash val="solid"/>
                      <a:round/>
                      <a:headEnd type="none" w="med" len="med"/>
                      <a:tailEnd type="none" w="med" len="med"/>
                    </a:lnL>
                    <a:lnR w="6350" cap="flat" cmpd="sng" algn="ctr">
                      <a:solidFill>
                        <a:srgbClr val="FFFFFF"/>
                      </a:solidFill>
                      <a:prstDash val="solid"/>
                      <a:round/>
                      <a:headEnd type="none" w="med" len="med"/>
                      <a:tailEnd type="none" w="med" len="med"/>
                    </a:lnR>
                    <a:lnT w="6350" cap="flat" cmpd="sng" algn="ctr">
                      <a:solidFill>
                        <a:srgbClr val="FFFFFF"/>
                      </a:solidFill>
                      <a:prstDash val="solid"/>
                      <a:round/>
                      <a:headEnd type="none" w="med" len="med"/>
                      <a:tailEnd type="none" w="med" len="med"/>
                    </a:lnT>
                    <a:lnB w="6350" cap="flat" cmpd="sng" algn="ctr">
                      <a:solidFill>
                        <a:srgbClr val="FFFFFF"/>
                      </a:solidFill>
                      <a:prstDash val="solid"/>
                      <a:round/>
                      <a:headEnd type="none" w="med" len="med"/>
                      <a:tailEnd type="none" w="med" len="med"/>
                    </a:lnB>
                    <a:solidFill>
                      <a:srgbClr val="F2F2F2"/>
                    </a:solidFill>
                  </a:tcPr>
                </a:tc>
                <a:tc>
                  <a:txBody>
                    <a:bodyPr/>
                    <a:lstStyle/>
                    <a:p>
                      <a:pPr algn="ctr" fontAlgn="ctr">
                        <a:buNone/>
                      </a:pPr>
                      <a:r>
                        <a:rPr lang="en-IN" sz="1200" b="0" i="0" u="none" strike="noStrike" dirty="0">
                          <a:solidFill>
                            <a:schemeClr val="tx1"/>
                          </a:solidFill>
                          <a:effectLst/>
                          <a:latin typeface="Cambria" panose="02040503050406030204" pitchFamily="18" charset="0"/>
                        </a:rPr>
                        <a:t>76.0%</a:t>
                      </a:r>
                    </a:p>
                  </a:txBody>
                  <a:tcPr marL="9525" marR="9525" marT="9525" marB="0" anchor="ctr">
                    <a:lnL w="6350" cap="flat" cmpd="sng" algn="ctr">
                      <a:solidFill>
                        <a:srgbClr val="FFFFFF"/>
                      </a:solidFill>
                      <a:prstDash val="solid"/>
                      <a:round/>
                      <a:headEnd type="none" w="med" len="med"/>
                      <a:tailEnd type="none" w="med" len="med"/>
                    </a:lnL>
                    <a:lnR w="6350" cap="flat" cmpd="sng" algn="ctr">
                      <a:solidFill>
                        <a:srgbClr val="FFFFFF"/>
                      </a:solidFill>
                      <a:prstDash val="solid"/>
                      <a:round/>
                      <a:headEnd type="none" w="med" len="med"/>
                      <a:tailEnd type="none" w="med" len="med"/>
                    </a:lnR>
                    <a:lnT w="6350" cap="flat" cmpd="sng" algn="ctr">
                      <a:solidFill>
                        <a:srgbClr val="FFFFFF"/>
                      </a:solidFill>
                      <a:prstDash val="solid"/>
                      <a:round/>
                      <a:headEnd type="none" w="med" len="med"/>
                      <a:tailEnd type="none" w="med" len="med"/>
                    </a:lnT>
                    <a:lnB w="6350" cap="flat" cmpd="sng" algn="ctr">
                      <a:solidFill>
                        <a:srgbClr val="FFFFFF"/>
                      </a:solidFill>
                      <a:prstDash val="solid"/>
                      <a:round/>
                      <a:headEnd type="none" w="med" len="med"/>
                      <a:tailEnd type="none" w="med" len="med"/>
                    </a:lnB>
                    <a:solidFill>
                      <a:srgbClr val="F2F2F2"/>
                    </a:solidFill>
                  </a:tcPr>
                </a:tc>
                <a:tc>
                  <a:txBody>
                    <a:bodyPr/>
                    <a:lstStyle/>
                    <a:p>
                      <a:pPr algn="ctr" fontAlgn="ctr">
                        <a:buNone/>
                      </a:pPr>
                      <a:r>
                        <a:rPr lang="en-IN" sz="1200" b="0" i="0" u="none" strike="noStrike" dirty="0">
                          <a:solidFill>
                            <a:schemeClr val="tx1"/>
                          </a:solidFill>
                          <a:effectLst/>
                          <a:latin typeface="Cambria" panose="02040503050406030204" pitchFamily="18" charset="0"/>
                        </a:rPr>
                        <a:t>16.0%</a:t>
                      </a:r>
                    </a:p>
                  </a:txBody>
                  <a:tcPr marL="9525" marR="9525" marT="9525" marB="0" anchor="ctr">
                    <a:lnL w="6350" cap="flat" cmpd="sng" algn="ctr">
                      <a:solidFill>
                        <a:srgbClr val="FFFFFF"/>
                      </a:solidFill>
                      <a:prstDash val="solid"/>
                      <a:round/>
                      <a:headEnd type="none" w="med" len="med"/>
                      <a:tailEnd type="none" w="med" len="med"/>
                    </a:lnL>
                    <a:lnR w="6350" cap="flat" cmpd="sng" algn="ctr">
                      <a:solidFill>
                        <a:srgbClr val="FFFFFF"/>
                      </a:solidFill>
                      <a:prstDash val="solid"/>
                      <a:round/>
                      <a:headEnd type="none" w="med" len="med"/>
                      <a:tailEnd type="none" w="med" len="med"/>
                    </a:lnR>
                    <a:lnT w="6350" cap="flat" cmpd="sng" algn="ctr">
                      <a:solidFill>
                        <a:srgbClr val="FFFFFF"/>
                      </a:solidFill>
                      <a:prstDash val="solid"/>
                      <a:round/>
                      <a:headEnd type="none" w="med" len="med"/>
                      <a:tailEnd type="none" w="med" len="med"/>
                    </a:lnT>
                    <a:lnB w="6350" cap="flat" cmpd="sng" algn="ctr">
                      <a:solidFill>
                        <a:srgbClr val="FFFFFF"/>
                      </a:solidFill>
                      <a:prstDash val="solid"/>
                      <a:round/>
                      <a:headEnd type="none" w="med" len="med"/>
                      <a:tailEnd type="none" w="med" len="med"/>
                    </a:lnB>
                    <a:solidFill>
                      <a:srgbClr val="F2F2F2"/>
                    </a:solidFill>
                  </a:tcPr>
                </a:tc>
                <a:extLst>
                  <a:ext uri="{0D108BD9-81ED-4DB2-BD59-A6C34878D82A}">
                    <a16:rowId xmlns:a16="http://schemas.microsoft.com/office/drawing/2014/main" val="2132002713"/>
                  </a:ext>
                </a:extLst>
              </a:tr>
              <a:tr h="204805">
                <a:tc>
                  <a:txBody>
                    <a:bodyPr/>
                    <a:lstStyle/>
                    <a:p>
                      <a:pPr algn="l" rtl="0" fontAlgn="ctr">
                        <a:buNone/>
                      </a:pPr>
                      <a:r>
                        <a:rPr lang="en-IN" sz="1200" b="0" i="0" u="none" strike="noStrike" dirty="0">
                          <a:solidFill>
                            <a:srgbClr val="000000"/>
                          </a:solidFill>
                          <a:effectLst/>
                          <a:latin typeface="Cambria" panose="02040503050406030204" pitchFamily="18" charset="0"/>
                        </a:rPr>
                        <a:t>Alchemy Leaders of Tomorrow</a:t>
                      </a:r>
                    </a:p>
                  </a:txBody>
                  <a:tcPr marL="72000" marR="9525" marT="9525" marB="0" anchor="ctr">
                    <a:lnL w="6350" cap="flat" cmpd="sng" algn="ctr">
                      <a:solidFill>
                        <a:srgbClr val="FFFFFF"/>
                      </a:solidFill>
                      <a:prstDash val="solid"/>
                      <a:round/>
                      <a:headEnd type="none" w="med" len="med"/>
                      <a:tailEnd type="none" w="med" len="med"/>
                    </a:lnL>
                    <a:lnR w="6350" cap="flat" cmpd="sng" algn="ctr">
                      <a:solidFill>
                        <a:srgbClr val="FFFFFF"/>
                      </a:solidFill>
                      <a:prstDash val="solid"/>
                      <a:round/>
                      <a:headEnd type="none" w="med" len="med"/>
                      <a:tailEnd type="none" w="med" len="med"/>
                    </a:lnR>
                    <a:lnT w="6350" cap="flat" cmpd="sng" algn="ctr">
                      <a:solidFill>
                        <a:srgbClr val="FFFFFF"/>
                      </a:solidFill>
                      <a:prstDash val="solid"/>
                      <a:round/>
                      <a:headEnd type="none" w="med" len="med"/>
                      <a:tailEnd type="none" w="med" len="med"/>
                    </a:lnT>
                    <a:lnB w="6350" cap="flat" cmpd="sng" algn="ctr">
                      <a:solidFill>
                        <a:srgbClr val="FFFFFF"/>
                      </a:solidFill>
                      <a:prstDash val="solid"/>
                      <a:round/>
                      <a:headEnd type="none" w="med" len="med"/>
                      <a:tailEnd type="none" w="med" len="med"/>
                    </a:lnB>
                    <a:solidFill>
                      <a:srgbClr val="F2F2F2"/>
                    </a:solidFill>
                  </a:tcPr>
                </a:tc>
                <a:tc>
                  <a:txBody>
                    <a:bodyPr/>
                    <a:lstStyle/>
                    <a:p>
                      <a:pPr algn="ctr" rtl="0" fontAlgn="ctr">
                        <a:buNone/>
                      </a:pPr>
                      <a:r>
                        <a:rPr lang="en-IN" sz="1200" b="0" i="0" u="none" strike="noStrike" dirty="0">
                          <a:solidFill>
                            <a:srgbClr val="000000"/>
                          </a:solidFill>
                          <a:effectLst/>
                          <a:latin typeface="Cambria" panose="02040503050406030204" pitchFamily="18" charset="0"/>
                        </a:rPr>
                        <a:t>04-Jan-18</a:t>
                      </a:r>
                    </a:p>
                  </a:txBody>
                  <a:tcPr marL="9525" marR="9525" marT="9525" marB="0" anchor="ctr">
                    <a:lnL w="6350" cap="flat" cmpd="sng" algn="ctr">
                      <a:solidFill>
                        <a:srgbClr val="FFFFFF"/>
                      </a:solidFill>
                      <a:prstDash val="solid"/>
                      <a:round/>
                      <a:headEnd type="none" w="med" len="med"/>
                      <a:tailEnd type="none" w="med" len="med"/>
                    </a:lnL>
                    <a:lnR w="6350" cap="flat" cmpd="sng" algn="ctr">
                      <a:solidFill>
                        <a:srgbClr val="FFFFFF"/>
                      </a:solidFill>
                      <a:prstDash val="solid"/>
                      <a:round/>
                      <a:headEnd type="none" w="med" len="med"/>
                      <a:tailEnd type="none" w="med" len="med"/>
                    </a:lnR>
                    <a:lnT w="6350" cap="flat" cmpd="sng" algn="ctr">
                      <a:solidFill>
                        <a:srgbClr val="FFFFFF"/>
                      </a:solidFill>
                      <a:prstDash val="solid"/>
                      <a:round/>
                      <a:headEnd type="none" w="med" len="med"/>
                      <a:tailEnd type="none" w="med" len="med"/>
                    </a:lnT>
                    <a:lnB w="6350" cap="flat" cmpd="sng" algn="ctr">
                      <a:solidFill>
                        <a:srgbClr val="FFFFFF"/>
                      </a:solidFill>
                      <a:prstDash val="solid"/>
                      <a:round/>
                      <a:headEnd type="none" w="med" len="med"/>
                      <a:tailEnd type="none" w="med" len="med"/>
                    </a:lnB>
                    <a:solidFill>
                      <a:schemeClr val="bg1">
                        <a:lumMod val="95000"/>
                      </a:schemeClr>
                    </a:solidFill>
                  </a:tcPr>
                </a:tc>
                <a:tc>
                  <a:txBody>
                    <a:bodyPr/>
                    <a:lstStyle/>
                    <a:p>
                      <a:pPr algn="ctr" rtl="0" fontAlgn="ctr">
                        <a:buNone/>
                      </a:pPr>
                      <a:r>
                        <a:rPr lang="en-IN" sz="1200" b="0" i="0" u="none" strike="noStrike" dirty="0">
                          <a:solidFill>
                            <a:schemeClr val="tx1"/>
                          </a:solidFill>
                          <a:effectLst/>
                          <a:latin typeface="Cambria" panose="02040503050406030204" pitchFamily="18" charset="0"/>
                        </a:rPr>
                        <a:t>935</a:t>
                      </a:r>
                    </a:p>
                  </a:txBody>
                  <a:tcPr marL="9525" marR="9525" marT="9525" marB="0" anchor="ctr">
                    <a:lnL w="6350" cap="flat" cmpd="sng" algn="ctr">
                      <a:solidFill>
                        <a:srgbClr val="FFFFFF"/>
                      </a:solidFill>
                      <a:prstDash val="solid"/>
                      <a:round/>
                      <a:headEnd type="none" w="med" len="med"/>
                      <a:tailEnd type="none" w="med" len="med"/>
                    </a:lnL>
                    <a:lnR w="6350" cap="flat" cmpd="sng" algn="ctr">
                      <a:solidFill>
                        <a:srgbClr val="FFFFFF"/>
                      </a:solidFill>
                      <a:prstDash val="solid"/>
                      <a:round/>
                      <a:headEnd type="none" w="med" len="med"/>
                      <a:tailEnd type="none" w="med" len="med"/>
                    </a:lnR>
                    <a:lnT w="6350" cap="flat" cmpd="sng" algn="ctr">
                      <a:solidFill>
                        <a:srgbClr val="FFFFFF"/>
                      </a:solidFill>
                      <a:prstDash val="solid"/>
                      <a:round/>
                      <a:headEnd type="none" w="med" len="med"/>
                      <a:tailEnd type="none" w="med" len="med"/>
                    </a:lnT>
                    <a:lnB w="6350" cap="flat" cmpd="sng" algn="ctr">
                      <a:solidFill>
                        <a:srgbClr val="FFFFFF"/>
                      </a:solidFill>
                      <a:prstDash val="solid"/>
                      <a:round/>
                      <a:headEnd type="none" w="med" len="med"/>
                      <a:tailEnd type="none" w="med" len="med"/>
                    </a:lnB>
                    <a:solidFill>
                      <a:srgbClr val="F2F2F2"/>
                    </a:solidFill>
                  </a:tcPr>
                </a:tc>
                <a:tc>
                  <a:txBody>
                    <a:bodyPr/>
                    <a:lstStyle/>
                    <a:p>
                      <a:pPr algn="ctr" fontAlgn="ctr">
                        <a:buNone/>
                      </a:pPr>
                      <a:r>
                        <a:rPr lang="en-IN" sz="1200" b="0" i="0" u="none" strike="noStrike" dirty="0">
                          <a:solidFill>
                            <a:schemeClr val="tx1"/>
                          </a:solidFill>
                          <a:effectLst/>
                          <a:latin typeface="Cambria" panose="02040503050406030204" pitchFamily="18" charset="0"/>
                        </a:rPr>
                        <a:t>0.5%</a:t>
                      </a:r>
                    </a:p>
                  </a:txBody>
                  <a:tcPr marL="9525" marR="9525" marT="9525" marB="0" anchor="ctr">
                    <a:lnL w="6350" cap="flat" cmpd="sng" algn="ctr">
                      <a:solidFill>
                        <a:srgbClr val="FFFFFF"/>
                      </a:solidFill>
                      <a:prstDash val="solid"/>
                      <a:round/>
                      <a:headEnd type="none" w="med" len="med"/>
                      <a:tailEnd type="none" w="med" len="med"/>
                    </a:lnL>
                    <a:lnR w="6350" cap="flat" cmpd="sng" algn="ctr">
                      <a:solidFill>
                        <a:srgbClr val="FFFFFF"/>
                      </a:solidFill>
                      <a:prstDash val="solid"/>
                      <a:round/>
                      <a:headEnd type="none" w="med" len="med"/>
                      <a:tailEnd type="none" w="med" len="med"/>
                    </a:lnR>
                    <a:lnT w="6350" cap="flat" cmpd="sng" algn="ctr">
                      <a:solidFill>
                        <a:srgbClr val="FFFFFF"/>
                      </a:solidFill>
                      <a:prstDash val="solid"/>
                      <a:round/>
                      <a:headEnd type="none" w="med" len="med"/>
                      <a:tailEnd type="none" w="med" len="med"/>
                    </a:lnT>
                    <a:lnB w="6350" cap="flat" cmpd="sng" algn="ctr">
                      <a:solidFill>
                        <a:srgbClr val="FFFFFF"/>
                      </a:solidFill>
                      <a:prstDash val="solid"/>
                      <a:round/>
                      <a:headEnd type="none" w="med" len="med"/>
                      <a:tailEnd type="none" w="med" len="med"/>
                    </a:lnB>
                    <a:solidFill>
                      <a:srgbClr val="F2F2F2"/>
                    </a:solidFill>
                  </a:tcPr>
                </a:tc>
                <a:tc>
                  <a:txBody>
                    <a:bodyPr/>
                    <a:lstStyle/>
                    <a:p>
                      <a:pPr algn="ctr" fontAlgn="ctr">
                        <a:buNone/>
                      </a:pPr>
                      <a:r>
                        <a:rPr lang="en-IN" sz="1200" b="0" i="0" u="none" strike="noStrike" dirty="0">
                          <a:solidFill>
                            <a:schemeClr val="tx1"/>
                          </a:solidFill>
                          <a:effectLst/>
                          <a:latin typeface="Cambria" panose="02040503050406030204" pitchFamily="18" charset="0"/>
                        </a:rPr>
                        <a:t>11.4%</a:t>
                      </a:r>
                    </a:p>
                  </a:txBody>
                  <a:tcPr marL="9525" marR="9525" marT="9525" marB="0" anchor="ctr">
                    <a:lnL w="6350" cap="flat" cmpd="sng" algn="ctr">
                      <a:solidFill>
                        <a:srgbClr val="FFFFFF"/>
                      </a:solidFill>
                      <a:prstDash val="solid"/>
                      <a:round/>
                      <a:headEnd type="none" w="med" len="med"/>
                      <a:tailEnd type="none" w="med" len="med"/>
                    </a:lnL>
                    <a:lnR w="6350" cap="flat" cmpd="sng" algn="ctr">
                      <a:solidFill>
                        <a:srgbClr val="FFFFFF"/>
                      </a:solidFill>
                      <a:prstDash val="solid"/>
                      <a:round/>
                      <a:headEnd type="none" w="med" len="med"/>
                      <a:tailEnd type="none" w="med" len="med"/>
                    </a:lnR>
                    <a:lnT w="6350" cap="flat" cmpd="sng" algn="ctr">
                      <a:solidFill>
                        <a:srgbClr val="FFFFFF"/>
                      </a:solidFill>
                      <a:prstDash val="solid"/>
                      <a:round/>
                      <a:headEnd type="none" w="med" len="med"/>
                      <a:tailEnd type="none" w="med" len="med"/>
                    </a:lnT>
                    <a:lnB w="6350" cap="flat" cmpd="sng" algn="ctr">
                      <a:solidFill>
                        <a:srgbClr val="FFFFFF"/>
                      </a:solidFill>
                      <a:prstDash val="solid"/>
                      <a:round/>
                      <a:headEnd type="none" w="med" len="med"/>
                      <a:tailEnd type="none" w="med" len="med"/>
                    </a:lnB>
                    <a:solidFill>
                      <a:srgbClr val="F2F2F2"/>
                    </a:solidFill>
                  </a:tcPr>
                </a:tc>
                <a:tc>
                  <a:txBody>
                    <a:bodyPr/>
                    <a:lstStyle/>
                    <a:p>
                      <a:pPr algn="ctr" fontAlgn="ctr">
                        <a:buNone/>
                      </a:pPr>
                      <a:r>
                        <a:rPr lang="en-IN" sz="1200" b="0" i="0" u="none" strike="noStrike" dirty="0">
                          <a:solidFill>
                            <a:schemeClr val="tx1"/>
                          </a:solidFill>
                          <a:effectLst/>
                          <a:latin typeface="Cambria" panose="02040503050406030204" pitchFamily="18" charset="0"/>
                        </a:rPr>
                        <a:t>20.6%</a:t>
                      </a:r>
                    </a:p>
                  </a:txBody>
                  <a:tcPr marL="9525" marR="9525" marT="9525" marB="0" anchor="ctr">
                    <a:lnL w="6350" cap="flat" cmpd="sng" algn="ctr">
                      <a:solidFill>
                        <a:srgbClr val="FFFFFF"/>
                      </a:solidFill>
                      <a:prstDash val="solid"/>
                      <a:round/>
                      <a:headEnd type="none" w="med" len="med"/>
                      <a:tailEnd type="none" w="med" len="med"/>
                    </a:lnL>
                    <a:lnR w="6350" cap="flat" cmpd="sng" algn="ctr">
                      <a:solidFill>
                        <a:srgbClr val="FFFFFF"/>
                      </a:solidFill>
                      <a:prstDash val="solid"/>
                      <a:round/>
                      <a:headEnd type="none" w="med" len="med"/>
                      <a:tailEnd type="none" w="med" len="med"/>
                    </a:lnR>
                    <a:lnT w="6350" cap="flat" cmpd="sng" algn="ctr">
                      <a:solidFill>
                        <a:srgbClr val="FFFFFF"/>
                      </a:solidFill>
                      <a:prstDash val="solid"/>
                      <a:round/>
                      <a:headEnd type="none" w="med" len="med"/>
                      <a:tailEnd type="none" w="med" len="med"/>
                    </a:lnT>
                    <a:lnB w="6350" cap="flat" cmpd="sng" algn="ctr">
                      <a:solidFill>
                        <a:srgbClr val="FFFFFF"/>
                      </a:solidFill>
                      <a:prstDash val="solid"/>
                      <a:round/>
                      <a:headEnd type="none" w="med" len="med"/>
                      <a:tailEnd type="none" w="med" len="med"/>
                    </a:lnB>
                    <a:solidFill>
                      <a:srgbClr val="F2F2F2"/>
                    </a:solidFill>
                  </a:tcPr>
                </a:tc>
                <a:tc>
                  <a:txBody>
                    <a:bodyPr/>
                    <a:lstStyle/>
                    <a:p>
                      <a:pPr algn="ctr" fontAlgn="ctr">
                        <a:buNone/>
                      </a:pPr>
                      <a:r>
                        <a:rPr lang="en-IN" sz="1200" b="0" i="0" u="none" strike="noStrike" dirty="0">
                          <a:solidFill>
                            <a:schemeClr val="tx1"/>
                          </a:solidFill>
                          <a:effectLst/>
                          <a:latin typeface="Cambria" panose="02040503050406030204" pitchFamily="18" charset="0"/>
                        </a:rPr>
                        <a:t>11.3%</a:t>
                      </a:r>
                    </a:p>
                  </a:txBody>
                  <a:tcPr marL="9525" marR="9525" marT="9525" marB="0" anchor="ctr">
                    <a:lnL w="6350" cap="flat" cmpd="sng" algn="ctr">
                      <a:solidFill>
                        <a:srgbClr val="FFFFFF"/>
                      </a:solidFill>
                      <a:prstDash val="solid"/>
                      <a:round/>
                      <a:headEnd type="none" w="med" len="med"/>
                      <a:tailEnd type="none" w="med" len="med"/>
                    </a:lnL>
                    <a:lnR w="6350" cap="flat" cmpd="sng" algn="ctr">
                      <a:solidFill>
                        <a:srgbClr val="FFFFFF"/>
                      </a:solidFill>
                      <a:prstDash val="solid"/>
                      <a:round/>
                      <a:headEnd type="none" w="med" len="med"/>
                      <a:tailEnd type="none" w="med" len="med"/>
                    </a:lnR>
                    <a:lnT w="6350" cap="flat" cmpd="sng" algn="ctr">
                      <a:solidFill>
                        <a:srgbClr val="FFFFFF"/>
                      </a:solidFill>
                      <a:prstDash val="solid"/>
                      <a:round/>
                      <a:headEnd type="none" w="med" len="med"/>
                      <a:tailEnd type="none" w="med" len="med"/>
                    </a:lnT>
                    <a:lnB w="6350" cap="flat" cmpd="sng" algn="ctr">
                      <a:solidFill>
                        <a:srgbClr val="FFFFFF"/>
                      </a:solidFill>
                      <a:prstDash val="solid"/>
                      <a:round/>
                      <a:headEnd type="none" w="med" len="med"/>
                      <a:tailEnd type="none" w="med" len="med"/>
                    </a:lnB>
                    <a:solidFill>
                      <a:srgbClr val="F2F2F2"/>
                    </a:solidFill>
                  </a:tcPr>
                </a:tc>
                <a:tc>
                  <a:txBody>
                    <a:bodyPr/>
                    <a:lstStyle/>
                    <a:p>
                      <a:pPr algn="ctr" fontAlgn="ctr">
                        <a:buNone/>
                      </a:pPr>
                      <a:r>
                        <a:rPr lang="en-IN" sz="1200" b="0" i="0" u="none" strike="noStrike" dirty="0">
                          <a:solidFill>
                            <a:schemeClr val="tx1"/>
                          </a:solidFill>
                          <a:effectLst/>
                          <a:latin typeface="Cambria" panose="02040503050406030204" pitchFamily="18" charset="0"/>
                        </a:rPr>
                        <a:t>18.0%</a:t>
                      </a:r>
                    </a:p>
                  </a:txBody>
                  <a:tcPr marL="9525" marR="9525" marT="9525" marB="0" anchor="ctr">
                    <a:lnL w="6350" cap="flat" cmpd="sng" algn="ctr">
                      <a:solidFill>
                        <a:srgbClr val="FFFFFF"/>
                      </a:solidFill>
                      <a:prstDash val="solid"/>
                      <a:round/>
                      <a:headEnd type="none" w="med" len="med"/>
                      <a:tailEnd type="none" w="med" len="med"/>
                    </a:lnL>
                    <a:lnR w="6350" cap="flat" cmpd="sng" algn="ctr">
                      <a:solidFill>
                        <a:srgbClr val="FFFFFF"/>
                      </a:solidFill>
                      <a:prstDash val="solid"/>
                      <a:round/>
                      <a:headEnd type="none" w="med" len="med"/>
                      <a:tailEnd type="none" w="med" len="med"/>
                    </a:lnR>
                    <a:lnT w="6350" cap="flat" cmpd="sng" algn="ctr">
                      <a:solidFill>
                        <a:srgbClr val="FFFFFF"/>
                      </a:solidFill>
                      <a:prstDash val="solid"/>
                      <a:round/>
                      <a:headEnd type="none" w="med" len="med"/>
                      <a:tailEnd type="none" w="med" len="med"/>
                    </a:lnT>
                    <a:lnB w="6350" cap="flat" cmpd="sng" algn="ctr">
                      <a:solidFill>
                        <a:srgbClr val="FFFFFF"/>
                      </a:solidFill>
                      <a:prstDash val="solid"/>
                      <a:round/>
                      <a:headEnd type="none" w="med" len="med"/>
                      <a:tailEnd type="none" w="med" len="med"/>
                    </a:lnB>
                    <a:solidFill>
                      <a:srgbClr val="F2F2F2"/>
                    </a:solidFill>
                  </a:tcPr>
                </a:tc>
                <a:tc>
                  <a:txBody>
                    <a:bodyPr/>
                    <a:lstStyle/>
                    <a:p>
                      <a:pPr algn="ctr" fontAlgn="ctr">
                        <a:buNone/>
                      </a:pPr>
                      <a:r>
                        <a:rPr lang="en-IN" sz="1200" b="0" i="0" u="none" strike="noStrike" dirty="0">
                          <a:solidFill>
                            <a:schemeClr val="tx1"/>
                          </a:solidFill>
                          <a:effectLst/>
                          <a:latin typeface="Cambria" panose="02040503050406030204" pitchFamily="18" charset="0"/>
                        </a:rPr>
                        <a:t>17.4%</a:t>
                      </a:r>
                    </a:p>
                  </a:txBody>
                  <a:tcPr marL="9525" marR="9525" marT="9525" marB="0" anchor="ctr">
                    <a:lnL w="6350" cap="flat" cmpd="sng" algn="ctr">
                      <a:solidFill>
                        <a:srgbClr val="FFFFFF"/>
                      </a:solidFill>
                      <a:prstDash val="solid"/>
                      <a:round/>
                      <a:headEnd type="none" w="med" len="med"/>
                      <a:tailEnd type="none" w="med" len="med"/>
                    </a:lnL>
                    <a:lnR w="6350" cap="flat" cmpd="sng" algn="ctr">
                      <a:solidFill>
                        <a:srgbClr val="FFFFFF"/>
                      </a:solidFill>
                      <a:prstDash val="solid"/>
                      <a:round/>
                      <a:headEnd type="none" w="med" len="med"/>
                      <a:tailEnd type="none" w="med" len="med"/>
                    </a:lnR>
                    <a:lnT w="6350" cap="flat" cmpd="sng" algn="ctr">
                      <a:solidFill>
                        <a:srgbClr val="FFFFFF"/>
                      </a:solidFill>
                      <a:prstDash val="solid"/>
                      <a:round/>
                      <a:headEnd type="none" w="med" len="med"/>
                      <a:tailEnd type="none" w="med" len="med"/>
                    </a:lnT>
                    <a:lnB w="6350" cap="flat" cmpd="sng" algn="ctr">
                      <a:solidFill>
                        <a:srgbClr val="FFFFFF"/>
                      </a:solidFill>
                      <a:prstDash val="solid"/>
                      <a:round/>
                      <a:headEnd type="none" w="med" len="med"/>
                      <a:tailEnd type="none" w="med" len="med"/>
                    </a:lnB>
                    <a:solidFill>
                      <a:srgbClr val="F2F2F2"/>
                    </a:solidFill>
                  </a:tcPr>
                </a:tc>
                <a:tc>
                  <a:txBody>
                    <a:bodyPr/>
                    <a:lstStyle/>
                    <a:p>
                      <a:pPr algn="ctr" fontAlgn="ctr">
                        <a:buNone/>
                      </a:pPr>
                      <a:r>
                        <a:rPr lang="en-IN" sz="1200" b="0" i="0" u="none" strike="noStrike" dirty="0">
                          <a:solidFill>
                            <a:schemeClr val="tx1"/>
                          </a:solidFill>
                          <a:effectLst/>
                          <a:latin typeface="Cambria" panose="02040503050406030204" pitchFamily="18" charset="0"/>
                        </a:rPr>
                        <a:t>15.4%</a:t>
                      </a:r>
                    </a:p>
                  </a:txBody>
                  <a:tcPr marL="9525" marR="9525" marT="9525" marB="0" anchor="ctr">
                    <a:lnL w="6350" cap="flat" cmpd="sng" algn="ctr">
                      <a:solidFill>
                        <a:srgbClr val="FFFFFF"/>
                      </a:solidFill>
                      <a:prstDash val="solid"/>
                      <a:round/>
                      <a:headEnd type="none" w="med" len="med"/>
                      <a:tailEnd type="none" w="med" len="med"/>
                    </a:lnL>
                    <a:lnR w="6350" cap="flat" cmpd="sng" algn="ctr">
                      <a:solidFill>
                        <a:srgbClr val="FFFFFF"/>
                      </a:solidFill>
                      <a:prstDash val="solid"/>
                      <a:round/>
                      <a:headEnd type="none" w="med" len="med"/>
                      <a:tailEnd type="none" w="med" len="med"/>
                    </a:lnR>
                    <a:lnT w="6350" cap="flat" cmpd="sng" algn="ctr">
                      <a:solidFill>
                        <a:srgbClr val="FFFFFF"/>
                      </a:solidFill>
                      <a:prstDash val="solid"/>
                      <a:round/>
                      <a:headEnd type="none" w="med" len="med"/>
                      <a:tailEnd type="none" w="med" len="med"/>
                    </a:lnT>
                    <a:lnB w="6350" cap="flat" cmpd="sng" algn="ctr">
                      <a:solidFill>
                        <a:srgbClr val="FFFFFF"/>
                      </a:solidFill>
                      <a:prstDash val="solid"/>
                      <a:round/>
                      <a:headEnd type="none" w="med" len="med"/>
                      <a:tailEnd type="none" w="med" len="med"/>
                    </a:lnB>
                    <a:solidFill>
                      <a:srgbClr val="F2F2F2"/>
                    </a:solidFill>
                  </a:tcPr>
                </a:tc>
                <a:tc>
                  <a:txBody>
                    <a:bodyPr/>
                    <a:lstStyle/>
                    <a:p>
                      <a:pPr algn="ctr" fontAlgn="ctr">
                        <a:buNone/>
                      </a:pPr>
                      <a:r>
                        <a:rPr lang="en-IN" sz="1200" b="0" i="0" u="none" strike="noStrike" dirty="0">
                          <a:solidFill>
                            <a:schemeClr val="tx1"/>
                          </a:solidFill>
                          <a:effectLst/>
                          <a:latin typeface="Cambria" panose="02040503050406030204" pitchFamily="18" charset="0"/>
                        </a:rPr>
                        <a:t>34.2%</a:t>
                      </a:r>
                    </a:p>
                  </a:txBody>
                  <a:tcPr marL="9525" marR="9525" marT="9525" marB="0" anchor="ctr">
                    <a:lnL w="6350" cap="flat" cmpd="sng" algn="ctr">
                      <a:solidFill>
                        <a:srgbClr val="FFFFFF"/>
                      </a:solidFill>
                      <a:prstDash val="solid"/>
                      <a:round/>
                      <a:headEnd type="none" w="med" len="med"/>
                      <a:tailEnd type="none" w="med" len="med"/>
                    </a:lnL>
                    <a:lnR w="6350" cap="flat" cmpd="sng" algn="ctr">
                      <a:solidFill>
                        <a:srgbClr val="FFFFFF"/>
                      </a:solidFill>
                      <a:prstDash val="solid"/>
                      <a:round/>
                      <a:headEnd type="none" w="med" len="med"/>
                      <a:tailEnd type="none" w="med" len="med"/>
                    </a:lnR>
                    <a:lnT w="6350" cap="flat" cmpd="sng" algn="ctr">
                      <a:solidFill>
                        <a:srgbClr val="FFFFFF"/>
                      </a:solidFill>
                      <a:prstDash val="solid"/>
                      <a:round/>
                      <a:headEnd type="none" w="med" len="med"/>
                      <a:tailEnd type="none" w="med" len="med"/>
                    </a:lnT>
                    <a:lnB w="6350" cap="flat" cmpd="sng" algn="ctr">
                      <a:solidFill>
                        <a:srgbClr val="FFFFFF"/>
                      </a:solidFill>
                      <a:prstDash val="solid"/>
                      <a:round/>
                      <a:headEnd type="none" w="med" len="med"/>
                      <a:tailEnd type="none" w="med" len="med"/>
                    </a:lnB>
                    <a:solidFill>
                      <a:srgbClr val="F2F2F2"/>
                    </a:solidFill>
                  </a:tcPr>
                </a:tc>
                <a:tc>
                  <a:txBody>
                    <a:bodyPr/>
                    <a:lstStyle/>
                    <a:p>
                      <a:pPr algn="ctr" fontAlgn="ctr">
                        <a:buNone/>
                      </a:pPr>
                      <a:r>
                        <a:rPr lang="en-IN" sz="1200" b="0" i="0" u="none" strike="noStrike" dirty="0">
                          <a:solidFill>
                            <a:schemeClr val="tx1"/>
                          </a:solidFill>
                          <a:effectLst/>
                          <a:latin typeface="Cambria" panose="02040503050406030204" pitchFamily="18" charset="0"/>
                        </a:rPr>
                        <a:t>24.7%</a:t>
                      </a:r>
                    </a:p>
                  </a:txBody>
                  <a:tcPr marL="9525" marR="9525" marT="9525" marB="0" anchor="ctr">
                    <a:lnL w="6350" cap="flat" cmpd="sng" algn="ctr">
                      <a:solidFill>
                        <a:srgbClr val="FFFFFF"/>
                      </a:solidFill>
                      <a:prstDash val="solid"/>
                      <a:round/>
                      <a:headEnd type="none" w="med" len="med"/>
                      <a:tailEnd type="none" w="med" len="med"/>
                    </a:lnL>
                    <a:lnR w="6350" cap="flat" cmpd="sng" algn="ctr">
                      <a:solidFill>
                        <a:srgbClr val="FFFFFF"/>
                      </a:solidFill>
                      <a:prstDash val="solid"/>
                      <a:round/>
                      <a:headEnd type="none" w="med" len="med"/>
                      <a:tailEnd type="none" w="med" len="med"/>
                    </a:lnR>
                    <a:lnT w="6350" cap="flat" cmpd="sng" algn="ctr">
                      <a:solidFill>
                        <a:srgbClr val="FFFFFF"/>
                      </a:solidFill>
                      <a:prstDash val="solid"/>
                      <a:round/>
                      <a:headEnd type="none" w="med" len="med"/>
                      <a:tailEnd type="none" w="med" len="med"/>
                    </a:lnT>
                    <a:lnB w="6350" cap="flat" cmpd="sng" algn="ctr">
                      <a:solidFill>
                        <a:srgbClr val="FFFFFF"/>
                      </a:solidFill>
                      <a:prstDash val="solid"/>
                      <a:round/>
                      <a:headEnd type="none" w="med" len="med"/>
                      <a:tailEnd type="none" w="med" len="med"/>
                    </a:lnB>
                    <a:solidFill>
                      <a:srgbClr val="F2F2F2"/>
                    </a:solidFill>
                  </a:tcPr>
                </a:tc>
                <a:tc>
                  <a:txBody>
                    <a:bodyPr/>
                    <a:lstStyle/>
                    <a:p>
                      <a:pPr algn="ctr" fontAlgn="ctr">
                        <a:buNone/>
                      </a:pPr>
                      <a:r>
                        <a:rPr lang="en-IN" sz="1200" b="0" i="0" u="none" strike="noStrike" dirty="0">
                          <a:solidFill>
                            <a:schemeClr val="tx1"/>
                          </a:solidFill>
                          <a:effectLst/>
                          <a:latin typeface="Cambria" panose="02040503050406030204" pitchFamily="18" charset="0"/>
                        </a:rPr>
                        <a:t>45.1%</a:t>
                      </a:r>
                    </a:p>
                  </a:txBody>
                  <a:tcPr marL="9525" marR="9525" marT="9525" marB="0" anchor="ctr">
                    <a:lnL w="6350" cap="flat" cmpd="sng" algn="ctr">
                      <a:solidFill>
                        <a:srgbClr val="FFFFFF"/>
                      </a:solidFill>
                      <a:prstDash val="solid"/>
                      <a:round/>
                      <a:headEnd type="none" w="med" len="med"/>
                      <a:tailEnd type="none" w="med" len="med"/>
                    </a:lnL>
                    <a:lnR w="6350" cap="flat" cmpd="sng" algn="ctr">
                      <a:solidFill>
                        <a:srgbClr val="FFFFFF"/>
                      </a:solidFill>
                      <a:prstDash val="solid"/>
                      <a:round/>
                      <a:headEnd type="none" w="med" len="med"/>
                      <a:tailEnd type="none" w="med" len="med"/>
                    </a:lnR>
                    <a:lnT w="6350" cap="flat" cmpd="sng" algn="ctr">
                      <a:solidFill>
                        <a:srgbClr val="FFFFFF"/>
                      </a:solidFill>
                      <a:prstDash val="solid"/>
                      <a:round/>
                      <a:headEnd type="none" w="med" len="med"/>
                      <a:tailEnd type="none" w="med" len="med"/>
                    </a:lnT>
                    <a:lnB w="6350" cap="flat" cmpd="sng" algn="ctr">
                      <a:solidFill>
                        <a:srgbClr val="FFFFFF"/>
                      </a:solidFill>
                      <a:prstDash val="solid"/>
                      <a:round/>
                      <a:headEnd type="none" w="med" len="med"/>
                      <a:tailEnd type="none" w="med" len="med"/>
                    </a:lnB>
                    <a:solidFill>
                      <a:srgbClr val="F2F2F2"/>
                    </a:solidFill>
                  </a:tcPr>
                </a:tc>
                <a:tc>
                  <a:txBody>
                    <a:bodyPr/>
                    <a:lstStyle/>
                    <a:p>
                      <a:pPr algn="ctr" fontAlgn="ctr">
                        <a:buNone/>
                      </a:pPr>
                      <a:r>
                        <a:rPr lang="en-IN" sz="1200" b="0" i="0" u="none" strike="noStrike" dirty="0">
                          <a:solidFill>
                            <a:schemeClr val="tx1"/>
                          </a:solidFill>
                          <a:effectLst/>
                          <a:latin typeface="Cambria" panose="02040503050406030204" pitchFamily="18" charset="0"/>
                        </a:rPr>
                        <a:t>-4.0%</a:t>
                      </a:r>
                    </a:p>
                  </a:txBody>
                  <a:tcPr marL="9525" marR="9525" marT="9525" marB="0" anchor="ctr">
                    <a:lnL w="6350" cap="flat" cmpd="sng" algn="ctr">
                      <a:solidFill>
                        <a:srgbClr val="FFFFFF"/>
                      </a:solidFill>
                      <a:prstDash val="solid"/>
                      <a:round/>
                      <a:headEnd type="none" w="med" len="med"/>
                      <a:tailEnd type="none" w="med" len="med"/>
                    </a:lnL>
                    <a:lnR w="6350" cap="flat" cmpd="sng" algn="ctr">
                      <a:solidFill>
                        <a:srgbClr val="FFFFFF"/>
                      </a:solidFill>
                      <a:prstDash val="solid"/>
                      <a:round/>
                      <a:headEnd type="none" w="med" len="med"/>
                      <a:tailEnd type="none" w="med" len="med"/>
                    </a:lnR>
                    <a:lnT w="6350" cap="flat" cmpd="sng" algn="ctr">
                      <a:solidFill>
                        <a:srgbClr val="FFFFFF"/>
                      </a:solidFill>
                      <a:prstDash val="solid"/>
                      <a:round/>
                      <a:headEnd type="none" w="med" len="med"/>
                      <a:tailEnd type="none" w="med" len="med"/>
                    </a:lnT>
                    <a:lnB w="6350" cap="flat" cmpd="sng" algn="ctr">
                      <a:solidFill>
                        <a:srgbClr val="FFFFFF"/>
                      </a:solidFill>
                      <a:prstDash val="solid"/>
                      <a:round/>
                      <a:headEnd type="none" w="med" len="med"/>
                      <a:tailEnd type="none" w="med" len="med"/>
                    </a:lnB>
                    <a:solidFill>
                      <a:srgbClr val="F2F2F2"/>
                    </a:solidFill>
                  </a:tcPr>
                </a:tc>
                <a:extLst>
                  <a:ext uri="{0D108BD9-81ED-4DB2-BD59-A6C34878D82A}">
                    <a16:rowId xmlns:a16="http://schemas.microsoft.com/office/drawing/2014/main" val="1924586298"/>
                  </a:ext>
                </a:extLst>
              </a:tr>
              <a:tr h="204805">
                <a:tc>
                  <a:txBody>
                    <a:bodyPr/>
                    <a:lstStyle/>
                    <a:p>
                      <a:pPr algn="l" rtl="0" fontAlgn="ctr">
                        <a:buNone/>
                      </a:pPr>
                      <a:r>
                        <a:rPr lang="en-US" sz="1200" b="0" i="0" u="none" strike="noStrike" dirty="0">
                          <a:solidFill>
                            <a:srgbClr val="000000"/>
                          </a:solidFill>
                          <a:effectLst/>
                          <a:latin typeface="Cambria" panose="02040503050406030204" pitchFamily="18" charset="0"/>
                        </a:rPr>
                        <a:t>Alchemy Long Term Ventures Fund*</a:t>
                      </a:r>
                    </a:p>
                  </a:txBody>
                  <a:tcPr marL="72000" marR="9525" marT="9525" marB="0" anchor="ctr">
                    <a:lnL w="6350" cap="flat" cmpd="sng" algn="ctr">
                      <a:solidFill>
                        <a:srgbClr val="FFFFFF"/>
                      </a:solidFill>
                      <a:prstDash val="solid"/>
                      <a:round/>
                      <a:headEnd type="none" w="med" len="med"/>
                      <a:tailEnd type="none" w="med" len="med"/>
                    </a:lnL>
                    <a:lnR w="6350" cap="flat" cmpd="sng" algn="ctr">
                      <a:solidFill>
                        <a:srgbClr val="FFFFFF"/>
                      </a:solidFill>
                      <a:prstDash val="solid"/>
                      <a:round/>
                      <a:headEnd type="none" w="med" len="med"/>
                      <a:tailEnd type="none" w="med" len="med"/>
                    </a:lnR>
                    <a:lnT w="6350" cap="flat" cmpd="sng" algn="ctr">
                      <a:solidFill>
                        <a:srgbClr val="FFFFFF"/>
                      </a:solidFill>
                      <a:prstDash val="solid"/>
                      <a:round/>
                      <a:headEnd type="none" w="med" len="med"/>
                      <a:tailEnd type="none" w="med" len="med"/>
                    </a:lnT>
                    <a:lnB w="6350" cap="flat" cmpd="sng" algn="ctr">
                      <a:solidFill>
                        <a:srgbClr val="FFFFFF"/>
                      </a:solidFill>
                      <a:prstDash val="solid"/>
                      <a:round/>
                      <a:headEnd type="none" w="med" len="med"/>
                      <a:tailEnd type="none" w="med" len="med"/>
                    </a:lnB>
                    <a:solidFill>
                      <a:schemeClr val="accent6">
                        <a:lumMod val="20000"/>
                        <a:lumOff val="80000"/>
                      </a:schemeClr>
                    </a:solidFill>
                  </a:tcPr>
                </a:tc>
                <a:tc>
                  <a:txBody>
                    <a:bodyPr/>
                    <a:lstStyle/>
                    <a:p>
                      <a:pPr algn="ctr" rtl="0" fontAlgn="ctr">
                        <a:buNone/>
                      </a:pPr>
                      <a:r>
                        <a:rPr lang="en-IN" sz="1200" b="0" i="0" u="none" strike="noStrike" dirty="0">
                          <a:solidFill>
                            <a:srgbClr val="000000"/>
                          </a:solidFill>
                          <a:effectLst/>
                          <a:latin typeface="Cambria" panose="02040503050406030204" pitchFamily="18" charset="0"/>
                        </a:rPr>
                        <a:t>01-Feb-26</a:t>
                      </a:r>
                    </a:p>
                  </a:txBody>
                  <a:tcPr marL="9525" marR="9525" marT="9525" marB="0" anchor="ctr">
                    <a:lnL w="6350" cap="flat" cmpd="sng" algn="ctr">
                      <a:solidFill>
                        <a:srgbClr val="FFFFFF"/>
                      </a:solidFill>
                      <a:prstDash val="solid"/>
                      <a:round/>
                      <a:headEnd type="none" w="med" len="med"/>
                      <a:tailEnd type="none" w="med" len="med"/>
                    </a:lnL>
                    <a:lnR w="6350" cap="flat" cmpd="sng" algn="ctr">
                      <a:solidFill>
                        <a:srgbClr val="FFFFFF"/>
                      </a:solidFill>
                      <a:prstDash val="solid"/>
                      <a:round/>
                      <a:headEnd type="none" w="med" len="med"/>
                      <a:tailEnd type="none" w="med" len="med"/>
                    </a:lnR>
                    <a:lnT w="6350" cap="flat" cmpd="sng" algn="ctr">
                      <a:solidFill>
                        <a:srgbClr val="FFFFFF"/>
                      </a:solidFill>
                      <a:prstDash val="solid"/>
                      <a:round/>
                      <a:headEnd type="none" w="med" len="med"/>
                      <a:tailEnd type="none" w="med" len="med"/>
                    </a:lnT>
                    <a:lnB w="6350" cap="flat" cmpd="sng" algn="ctr">
                      <a:solidFill>
                        <a:srgbClr val="FFFFFF"/>
                      </a:solidFill>
                      <a:prstDash val="solid"/>
                      <a:round/>
                      <a:headEnd type="none" w="med" len="med"/>
                      <a:tailEnd type="none" w="med" len="med"/>
                    </a:lnB>
                    <a:solidFill>
                      <a:schemeClr val="accent6">
                        <a:lumMod val="20000"/>
                        <a:lumOff val="80000"/>
                      </a:schemeClr>
                    </a:solidFill>
                  </a:tcPr>
                </a:tc>
                <a:tc>
                  <a:txBody>
                    <a:bodyPr/>
                    <a:lstStyle/>
                    <a:p>
                      <a:pPr algn="ctr" rtl="0" fontAlgn="ctr">
                        <a:buNone/>
                      </a:pPr>
                      <a:r>
                        <a:rPr lang="en-IN" sz="1200" b="0" i="0" u="none" strike="noStrike" dirty="0">
                          <a:solidFill>
                            <a:schemeClr val="tx1"/>
                          </a:solidFill>
                          <a:effectLst/>
                          <a:latin typeface="Cambria" panose="02040503050406030204" pitchFamily="18" charset="0"/>
                        </a:rPr>
                        <a:t>530</a:t>
                      </a:r>
                    </a:p>
                  </a:txBody>
                  <a:tcPr marL="9525" marR="9525" marT="9525" marB="0" anchor="ctr">
                    <a:lnL w="6350" cap="flat" cmpd="sng" algn="ctr">
                      <a:solidFill>
                        <a:srgbClr val="FFFFFF"/>
                      </a:solidFill>
                      <a:prstDash val="solid"/>
                      <a:round/>
                      <a:headEnd type="none" w="med" len="med"/>
                      <a:tailEnd type="none" w="med" len="med"/>
                    </a:lnL>
                    <a:lnR w="6350" cap="flat" cmpd="sng" algn="ctr">
                      <a:solidFill>
                        <a:srgbClr val="FFFFFF"/>
                      </a:solidFill>
                      <a:prstDash val="solid"/>
                      <a:round/>
                      <a:headEnd type="none" w="med" len="med"/>
                      <a:tailEnd type="none" w="med" len="med"/>
                    </a:lnR>
                    <a:lnT w="6350" cap="flat" cmpd="sng" algn="ctr">
                      <a:solidFill>
                        <a:srgbClr val="FFFFFF"/>
                      </a:solidFill>
                      <a:prstDash val="solid"/>
                      <a:round/>
                      <a:headEnd type="none" w="med" len="med"/>
                      <a:tailEnd type="none" w="med" len="med"/>
                    </a:lnT>
                    <a:lnB w="6350" cap="flat" cmpd="sng" algn="ctr">
                      <a:solidFill>
                        <a:srgbClr val="FFFFFF"/>
                      </a:solidFill>
                      <a:prstDash val="solid"/>
                      <a:round/>
                      <a:headEnd type="none" w="med" len="med"/>
                      <a:tailEnd type="none" w="med" len="med"/>
                    </a:lnB>
                    <a:solidFill>
                      <a:schemeClr val="accent6">
                        <a:lumMod val="20000"/>
                        <a:lumOff val="80000"/>
                      </a:schemeClr>
                    </a:solidFill>
                  </a:tcPr>
                </a:tc>
                <a:tc>
                  <a:txBody>
                    <a:bodyPr/>
                    <a:lstStyle/>
                    <a:p>
                      <a:pPr algn="ctr" fontAlgn="ctr">
                        <a:buNone/>
                      </a:pPr>
                      <a:r>
                        <a:rPr lang="en-IN" sz="1200" b="0" i="0" u="none" strike="noStrike" dirty="0">
                          <a:solidFill>
                            <a:schemeClr val="tx1"/>
                          </a:solidFill>
                          <a:effectLst/>
                          <a:latin typeface="Cambria" panose="02040503050406030204" pitchFamily="18" charset="0"/>
                        </a:rPr>
                        <a:t>1.1%</a:t>
                      </a:r>
                    </a:p>
                  </a:txBody>
                  <a:tcPr marL="9525" marR="9525" marT="9525" marB="0" anchor="ctr">
                    <a:lnL w="6350" cap="flat" cmpd="sng" algn="ctr">
                      <a:solidFill>
                        <a:srgbClr val="FFFFFF"/>
                      </a:solidFill>
                      <a:prstDash val="solid"/>
                      <a:round/>
                      <a:headEnd type="none" w="med" len="med"/>
                      <a:tailEnd type="none" w="med" len="med"/>
                    </a:lnL>
                    <a:lnR w="6350" cap="flat" cmpd="sng" algn="ctr">
                      <a:solidFill>
                        <a:srgbClr val="FFFFFF"/>
                      </a:solidFill>
                      <a:prstDash val="solid"/>
                      <a:round/>
                      <a:headEnd type="none" w="med" len="med"/>
                      <a:tailEnd type="none" w="med" len="med"/>
                    </a:lnR>
                    <a:lnT w="6350" cap="flat" cmpd="sng" algn="ctr">
                      <a:solidFill>
                        <a:srgbClr val="FFFFFF"/>
                      </a:solidFill>
                      <a:prstDash val="solid"/>
                      <a:round/>
                      <a:headEnd type="none" w="med" len="med"/>
                      <a:tailEnd type="none" w="med" len="med"/>
                    </a:lnT>
                    <a:lnB w="6350" cap="flat" cmpd="sng" algn="ctr">
                      <a:solidFill>
                        <a:srgbClr val="FFFFFF"/>
                      </a:solidFill>
                      <a:prstDash val="solid"/>
                      <a:round/>
                      <a:headEnd type="none" w="med" len="med"/>
                      <a:tailEnd type="none" w="med" len="med"/>
                    </a:lnB>
                    <a:solidFill>
                      <a:schemeClr val="accent6">
                        <a:lumMod val="20000"/>
                        <a:lumOff val="80000"/>
                      </a:schemeClr>
                    </a:solidFill>
                  </a:tcPr>
                </a:tc>
                <a:tc>
                  <a:txBody>
                    <a:bodyPr/>
                    <a:lstStyle/>
                    <a:p>
                      <a:pPr algn="ctr" fontAlgn="ctr">
                        <a:buNone/>
                      </a:pPr>
                      <a:r>
                        <a:rPr lang="en-IN" sz="1200" b="0" i="0" u="none" strike="noStrike" dirty="0">
                          <a:solidFill>
                            <a:schemeClr val="tx1"/>
                          </a:solidFill>
                          <a:effectLst/>
                          <a:latin typeface="Cambria" panose="02040503050406030204" pitchFamily="18" charset="0"/>
                        </a:rPr>
                        <a:t>10.4%</a:t>
                      </a:r>
                    </a:p>
                  </a:txBody>
                  <a:tcPr marL="9525" marR="9525" marT="9525" marB="0" anchor="ctr">
                    <a:lnL w="6350" cap="flat" cmpd="sng" algn="ctr">
                      <a:solidFill>
                        <a:srgbClr val="FFFFFF"/>
                      </a:solidFill>
                      <a:prstDash val="solid"/>
                      <a:round/>
                      <a:headEnd type="none" w="med" len="med"/>
                      <a:tailEnd type="none" w="med" len="med"/>
                    </a:lnL>
                    <a:lnR w="6350" cap="flat" cmpd="sng" algn="ctr">
                      <a:solidFill>
                        <a:srgbClr val="FFFFFF"/>
                      </a:solidFill>
                      <a:prstDash val="solid"/>
                      <a:round/>
                      <a:headEnd type="none" w="med" len="med"/>
                      <a:tailEnd type="none" w="med" len="med"/>
                    </a:lnR>
                    <a:lnT w="6350" cap="flat" cmpd="sng" algn="ctr">
                      <a:solidFill>
                        <a:srgbClr val="FFFFFF"/>
                      </a:solidFill>
                      <a:prstDash val="solid"/>
                      <a:round/>
                      <a:headEnd type="none" w="med" len="med"/>
                      <a:tailEnd type="none" w="med" len="med"/>
                    </a:lnT>
                    <a:lnB w="6350" cap="flat" cmpd="sng" algn="ctr">
                      <a:solidFill>
                        <a:srgbClr val="FFFFFF"/>
                      </a:solidFill>
                      <a:prstDash val="solid"/>
                      <a:round/>
                      <a:headEnd type="none" w="med" len="med"/>
                      <a:tailEnd type="none" w="med" len="med"/>
                    </a:lnB>
                    <a:solidFill>
                      <a:schemeClr val="accent6">
                        <a:lumMod val="20000"/>
                        <a:lumOff val="80000"/>
                      </a:schemeClr>
                    </a:solidFill>
                  </a:tcPr>
                </a:tc>
                <a:tc>
                  <a:txBody>
                    <a:bodyPr/>
                    <a:lstStyle/>
                    <a:p>
                      <a:pPr algn="ctr" rtl="0" fontAlgn="ctr">
                        <a:buNone/>
                      </a:pPr>
                      <a:r>
                        <a:rPr lang="en-IN" sz="1200" b="0" i="0" u="none" strike="noStrike" dirty="0">
                          <a:solidFill>
                            <a:schemeClr val="tx1"/>
                          </a:solidFill>
                          <a:effectLst/>
                          <a:latin typeface="Cambria" panose="02040503050406030204" pitchFamily="18" charset="0"/>
                        </a:rPr>
                        <a:t>-</a:t>
                      </a:r>
                    </a:p>
                  </a:txBody>
                  <a:tcPr marL="9525" marR="9525" marT="9525" marB="0" anchor="ctr">
                    <a:lnL w="6350" cap="flat" cmpd="sng" algn="ctr">
                      <a:solidFill>
                        <a:srgbClr val="FFFFFF"/>
                      </a:solidFill>
                      <a:prstDash val="solid"/>
                      <a:round/>
                      <a:headEnd type="none" w="med" len="med"/>
                      <a:tailEnd type="none" w="med" len="med"/>
                    </a:lnL>
                    <a:lnR w="6350" cap="flat" cmpd="sng" algn="ctr">
                      <a:solidFill>
                        <a:srgbClr val="FFFFFF"/>
                      </a:solidFill>
                      <a:prstDash val="solid"/>
                      <a:round/>
                      <a:headEnd type="none" w="med" len="med"/>
                      <a:tailEnd type="none" w="med" len="med"/>
                    </a:lnR>
                    <a:lnT w="6350" cap="flat" cmpd="sng" algn="ctr">
                      <a:solidFill>
                        <a:srgbClr val="FFFFFF"/>
                      </a:solidFill>
                      <a:prstDash val="solid"/>
                      <a:round/>
                      <a:headEnd type="none" w="med" len="med"/>
                      <a:tailEnd type="none" w="med" len="med"/>
                    </a:lnT>
                    <a:lnB w="6350" cap="flat" cmpd="sng" algn="ctr">
                      <a:solidFill>
                        <a:srgbClr val="FFFFFF"/>
                      </a:solidFill>
                      <a:prstDash val="solid"/>
                      <a:round/>
                      <a:headEnd type="none" w="med" len="med"/>
                      <a:tailEnd type="none" w="med" len="med"/>
                    </a:lnB>
                    <a:solidFill>
                      <a:schemeClr val="accent6">
                        <a:lumMod val="20000"/>
                        <a:lumOff val="80000"/>
                      </a:schemeClr>
                    </a:solidFill>
                  </a:tcPr>
                </a:tc>
                <a:tc>
                  <a:txBody>
                    <a:bodyPr/>
                    <a:lstStyle/>
                    <a:p>
                      <a:pPr algn="ctr" rtl="0" fontAlgn="ctr">
                        <a:buNone/>
                      </a:pPr>
                      <a:r>
                        <a:rPr lang="en-IN" sz="1200" b="0" i="0" u="none" strike="noStrike" dirty="0">
                          <a:solidFill>
                            <a:schemeClr val="tx1"/>
                          </a:solidFill>
                          <a:effectLst/>
                          <a:latin typeface="Cambria" panose="02040503050406030204" pitchFamily="18" charset="0"/>
                        </a:rPr>
                        <a:t>-</a:t>
                      </a:r>
                    </a:p>
                  </a:txBody>
                  <a:tcPr marL="9525" marR="9525" marT="9525" marB="0" anchor="ctr">
                    <a:lnL w="6350" cap="flat" cmpd="sng" algn="ctr">
                      <a:solidFill>
                        <a:srgbClr val="FFFFFF"/>
                      </a:solidFill>
                      <a:prstDash val="solid"/>
                      <a:round/>
                      <a:headEnd type="none" w="med" len="med"/>
                      <a:tailEnd type="none" w="med" len="med"/>
                    </a:lnL>
                    <a:lnR w="6350" cap="flat" cmpd="sng" algn="ctr">
                      <a:solidFill>
                        <a:srgbClr val="FFFFFF"/>
                      </a:solidFill>
                      <a:prstDash val="solid"/>
                      <a:round/>
                      <a:headEnd type="none" w="med" len="med"/>
                      <a:tailEnd type="none" w="med" len="med"/>
                    </a:lnR>
                    <a:lnT w="6350" cap="flat" cmpd="sng" algn="ctr">
                      <a:solidFill>
                        <a:srgbClr val="FFFFFF"/>
                      </a:solidFill>
                      <a:prstDash val="solid"/>
                      <a:round/>
                      <a:headEnd type="none" w="med" len="med"/>
                      <a:tailEnd type="none" w="med" len="med"/>
                    </a:lnT>
                    <a:lnB w="6350" cap="flat" cmpd="sng" algn="ctr">
                      <a:solidFill>
                        <a:srgbClr val="FFFFFF"/>
                      </a:solidFill>
                      <a:prstDash val="solid"/>
                      <a:round/>
                      <a:headEnd type="none" w="med" len="med"/>
                      <a:tailEnd type="none" w="med" len="med"/>
                    </a:lnB>
                    <a:solidFill>
                      <a:schemeClr val="accent6">
                        <a:lumMod val="20000"/>
                        <a:lumOff val="80000"/>
                      </a:schemeClr>
                    </a:solidFill>
                  </a:tcPr>
                </a:tc>
                <a:tc>
                  <a:txBody>
                    <a:bodyPr/>
                    <a:lstStyle/>
                    <a:p>
                      <a:pPr algn="ctr" rtl="0" fontAlgn="ctr">
                        <a:buNone/>
                      </a:pPr>
                      <a:r>
                        <a:rPr lang="en-IN" sz="1200" b="0" i="0" u="none" strike="noStrike" dirty="0">
                          <a:solidFill>
                            <a:schemeClr val="tx1"/>
                          </a:solidFill>
                          <a:effectLst/>
                          <a:latin typeface="Cambria" panose="02040503050406030204" pitchFamily="18" charset="0"/>
                        </a:rPr>
                        <a:t>-</a:t>
                      </a:r>
                    </a:p>
                  </a:txBody>
                  <a:tcPr marL="9525" marR="9525" marT="9525" marB="0" anchor="ctr">
                    <a:lnL w="6350" cap="flat" cmpd="sng" algn="ctr">
                      <a:solidFill>
                        <a:srgbClr val="FFFFFF"/>
                      </a:solidFill>
                      <a:prstDash val="solid"/>
                      <a:round/>
                      <a:headEnd type="none" w="med" len="med"/>
                      <a:tailEnd type="none" w="med" len="med"/>
                    </a:lnL>
                    <a:lnR w="6350" cap="flat" cmpd="sng" algn="ctr">
                      <a:solidFill>
                        <a:srgbClr val="FFFFFF"/>
                      </a:solidFill>
                      <a:prstDash val="solid"/>
                      <a:round/>
                      <a:headEnd type="none" w="med" len="med"/>
                      <a:tailEnd type="none" w="med" len="med"/>
                    </a:lnR>
                    <a:lnT w="6350" cap="flat" cmpd="sng" algn="ctr">
                      <a:solidFill>
                        <a:srgbClr val="FFFFFF"/>
                      </a:solidFill>
                      <a:prstDash val="solid"/>
                      <a:round/>
                      <a:headEnd type="none" w="med" len="med"/>
                      <a:tailEnd type="none" w="med" len="med"/>
                    </a:lnT>
                    <a:lnB w="6350" cap="flat" cmpd="sng" algn="ctr">
                      <a:solidFill>
                        <a:srgbClr val="FFFFFF"/>
                      </a:solidFill>
                      <a:prstDash val="solid"/>
                      <a:round/>
                      <a:headEnd type="none" w="med" len="med"/>
                      <a:tailEnd type="none" w="med" len="med"/>
                    </a:lnB>
                    <a:solidFill>
                      <a:schemeClr val="accent6">
                        <a:lumMod val="20000"/>
                        <a:lumOff val="80000"/>
                      </a:schemeClr>
                    </a:solidFill>
                  </a:tcPr>
                </a:tc>
                <a:tc>
                  <a:txBody>
                    <a:bodyPr/>
                    <a:lstStyle/>
                    <a:p>
                      <a:pPr algn="ctr" rtl="0" fontAlgn="ctr">
                        <a:buNone/>
                      </a:pPr>
                      <a:r>
                        <a:rPr lang="en-IN" sz="1200" b="0" i="0" u="none" strike="noStrike" dirty="0">
                          <a:solidFill>
                            <a:schemeClr val="tx1"/>
                          </a:solidFill>
                          <a:effectLst/>
                          <a:latin typeface="Cambria" panose="02040503050406030204" pitchFamily="18" charset="0"/>
                        </a:rPr>
                        <a:t>-</a:t>
                      </a:r>
                    </a:p>
                  </a:txBody>
                  <a:tcPr marL="9525" marR="9525" marT="9525" marB="0" anchor="ctr">
                    <a:lnL w="6350" cap="flat" cmpd="sng" algn="ctr">
                      <a:solidFill>
                        <a:srgbClr val="FFFFFF"/>
                      </a:solidFill>
                      <a:prstDash val="solid"/>
                      <a:round/>
                      <a:headEnd type="none" w="med" len="med"/>
                      <a:tailEnd type="none" w="med" len="med"/>
                    </a:lnL>
                    <a:lnR w="6350" cap="flat" cmpd="sng" algn="ctr">
                      <a:solidFill>
                        <a:srgbClr val="FFFFFF"/>
                      </a:solidFill>
                      <a:prstDash val="solid"/>
                      <a:round/>
                      <a:headEnd type="none" w="med" len="med"/>
                      <a:tailEnd type="none" w="med" len="med"/>
                    </a:lnR>
                    <a:lnT w="6350" cap="flat" cmpd="sng" algn="ctr">
                      <a:solidFill>
                        <a:srgbClr val="FFFFFF"/>
                      </a:solidFill>
                      <a:prstDash val="solid"/>
                      <a:round/>
                      <a:headEnd type="none" w="med" len="med"/>
                      <a:tailEnd type="none" w="med" len="med"/>
                    </a:lnT>
                    <a:lnB w="6350" cap="flat" cmpd="sng" algn="ctr">
                      <a:solidFill>
                        <a:srgbClr val="FFFFFF"/>
                      </a:solidFill>
                      <a:prstDash val="solid"/>
                      <a:round/>
                      <a:headEnd type="none" w="med" len="med"/>
                      <a:tailEnd type="none" w="med" len="med"/>
                    </a:lnB>
                    <a:solidFill>
                      <a:schemeClr val="accent6">
                        <a:lumMod val="20000"/>
                        <a:lumOff val="80000"/>
                      </a:schemeClr>
                    </a:solidFill>
                  </a:tcPr>
                </a:tc>
                <a:tc>
                  <a:txBody>
                    <a:bodyPr/>
                    <a:lstStyle/>
                    <a:p>
                      <a:pPr algn="ctr" fontAlgn="ctr">
                        <a:buNone/>
                      </a:pPr>
                      <a:r>
                        <a:rPr lang="en-IN" sz="1200" b="0" i="0" u="none" strike="noStrike" dirty="0">
                          <a:solidFill>
                            <a:schemeClr val="tx1"/>
                          </a:solidFill>
                          <a:effectLst/>
                          <a:latin typeface="Cambria" panose="02040503050406030204" pitchFamily="18" charset="0"/>
                        </a:rPr>
                        <a:t>17.2%</a:t>
                      </a:r>
                    </a:p>
                  </a:txBody>
                  <a:tcPr marL="9525" marR="9525" marT="9525" marB="0" anchor="ctr">
                    <a:lnL w="6350" cap="flat" cmpd="sng" algn="ctr">
                      <a:solidFill>
                        <a:srgbClr val="FFFFFF"/>
                      </a:solidFill>
                      <a:prstDash val="solid"/>
                      <a:round/>
                      <a:headEnd type="none" w="med" len="med"/>
                      <a:tailEnd type="none" w="med" len="med"/>
                    </a:lnL>
                    <a:lnR w="6350" cap="flat" cmpd="sng" algn="ctr">
                      <a:solidFill>
                        <a:srgbClr val="FFFFFF"/>
                      </a:solidFill>
                      <a:prstDash val="solid"/>
                      <a:round/>
                      <a:headEnd type="none" w="med" len="med"/>
                      <a:tailEnd type="none" w="med" len="med"/>
                    </a:lnR>
                    <a:lnT w="6350" cap="flat" cmpd="sng" algn="ctr">
                      <a:solidFill>
                        <a:srgbClr val="FFFFFF"/>
                      </a:solidFill>
                      <a:prstDash val="solid"/>
                      <a:round/>
                      <a:headEnd type="none" w="med" len="med"/>
                      <a:tailEnd type="none" w="med" len="med"/>
                    </a:lnT>
                    <a:lnB w="6350" cap="flat" cmpd="sng" algn="ctr">
                      <a:solidFill>
                        <a:srgbClr val="FFFFFF"/>
                      </a:solidFill>
                      <a:prstDash val="solid"/>
                      <a:round/>
                      <a:headEnd type="none" w="med" len="med"/>
                      <a:tailEnd type="none" w="med" len="med"/>
                    </a:lnB>
                    <a:solidFill>
                      <a:schemeClr val="accent6">
                        <a:lumMod val="20000"/>
                        <a:lumOff val="80000"/>
                      </a:schemeClr>
                    </a:solidFill>
                  </a:tcPr>
                </a:tc>
                <a:tc>
                  <a:txBody>
                    <a:bodyPr/>
                    <a:lstStyle/>
                    <a:p>
                      <a:pPr algn="ctr" fontAlgn="ctr">
                        <a:buNone/>
                      </a:pPr>
                      <a:r>
                        <a:rPr lang="en-IN" sz="1200" b="0" i="0" u="none" strike="noStrike" dirty="0">
                          <a:solidFill>
                            <a:schemeClr val="tx1"/>
                          </a:solidFill>
                          <a:effectLst/>
                          <a:latin typeface="Cambria" panose="02040503050406030204" pitchFamily="18" charset="0"/>
                        </a:rPr>
                        <a:t>-</a:t>
                      </a:r>
                    </a:p>
                  </a:txBody>
                  <a:tcPr marL="9525" marR="9525" marT="9525" marB="0" anchor="ctr">
                    <a:lnL w="6350" cap="flat" cmpd="sng" algn="ctr">
                      <a:solidFill>
                        <a:srgbClr val="FFFFFF"/>
                      </a:solidFill>
                      <a:prstDash val="solid"/>
                      <a:round/>
                      <a:headEnd type="none" w="med" len="med"/>
                      <a:tailEnd type="none" w="med" len="med"/>
                    </a:lnL>
                    <a:lnR w="6350" cap="flat" cmpd="sng" algn="ctr">
                      <a:solidFill>
                        <a:srgbClr val="FFFFFF"/>
                      </a:solidFill>
                      <a:prstDash val="solid"/>
                      <a:round/>
                      <a:headEnd type="none" w="med" len="med"/>
                      <a:tailEnd type="none" w="med" len="med"/>
                    </a:lnR>
                    <a:lnT w="6350" cap="flat" cmpd="sng" algn="ctr">
                      <a:solidFill>
                        <a:srgbClr val="FFFFFF"/>
                      </a:solidFill>
                      <a:prstDash val="solid"/>
                      <a:round/>
                      <a:headEnd type="none" w="med" len="med"/>
                      <a:tailEnd type="none" w="med" len="med"/>
                    </a:lnT>
                    <a:lnB w="6350" cap="flat" cmpd="sng" algn="ctr">
                      <a:solidFill>
                        <a:srgbClr val="FFFFFF"/>
                      </a:solidFill>
                      <a:prstDash val="solid"/>
                      <a:round/>
                      <a:headEnd type="none" w="med" len="med"/>
                      <a:tailEnd type="none" w="med" len="med"/>
                    </a:lnB>
                    <a:solidFill>
                      <a:schemeClr val="accent6">
                        <a:lumMod val="20000"/>
                        <a:lumOff val="80000"/>
                      </a:schemeClr>
                    </a:solidFill>
                  </a:tcPr>
                </a:tc>
                <a:tc>
                  <a:txBody>
                    <a:bodyPr/>
                    <a:lstStyle/>
                    <a:p>
                      <a:pPr algn="ctr" fontAlgn="ctr">
                        <a:buNone/>
                      </a:pPr>
                      <a:r>
                        <a:rPr lang="en-IN" sz="1200" b="0" i="0" u="none" strike="noStrike" dirty="0">
                          <a:solidFill>
                            <a:schemeClr val="tx1"/>
                          </a:solidFill>
                          <a:effectLst/>
                          <a:latin typeface="Cambria" panose="02040503050406030204" pitchFamily="18" charset="0"/>
                        </a:rPr>
                        <a:t>-</a:t>
                      </a:r>
                    </a:p>
                  </a:txBody>
                  <a:tcPr marL="9525" marR="9525" marT="9525" marB="0" anchor="ctr">
                    <a:lnL w="6350" cap="flat" cmpd="sng" algn="ctr">
                      <a:solidFill>
                        <a:srgbClr val="FFFFFF"/>
                      </a:solidFill>
                      <a:prstDash val="solid"/>
                      <a:round/>
                      <a:headEnd type="none" w="med" len="med"/>
                      <a:tailEnd type="none" w="med" len="med"/>
                    </a:lnL>
                    <a:lnR w="6350" cap="flat" cmpd="sng" algn="ctr">
                      <a:solidFill>
                        <a:srgbClr val="FFFFFF"/>
                      </a:solidFill>
                      <a:prstDash val="solid"/>
                      <a:round/>
                      <a:headEnd type="none" w="med" len="med"/>
                      <a:tailEnd type="none" w="med" len="med"/>
                    </a:lnR>
                    <a:lnT w="6350" cap="flat" cmpd="sng" algn="ctr">
                      <a:solidFill>
                        <a:srgbClr val="FFFFFF"/>
                      </a:solidFill>
                      <a:prstDash val="solid"/>
                      <a:round/>
                      <a:headEnd type="none" w="med" len="med"/>
                      <a:tailEnd type="none" w="med" len="med"/>
                    </a:lnT>
                    <a:lnB w="6350" cap="flat" cmpd="sng" algn="ctr">
                      <a:solidFill>
                        <a:srgbClr val="FFFFFF"/>
                      </a:solidFill>
                      <a:prstDash val="solid"/>
                      <a:round/>
                      <a:headEnd type="none" w="med" len="med"/>
                      <a:tailEnd type="none" w="med" len="med"/>
                    </a:lnB>
                    <a:solidFill>
                      <a:schemeClr val="accent6">
                        <a:lumMod val="20000"/>
                        <a:lumOff val="80000"/>
                      </a:schemeClr>
                    </a:solidFill>
                  </a:tcPr>
                </a:tc>
                <a:tc>
                  <a:txBody>
                    <a:bodyPr/>
                    <a:lstStyle/>
                    <a:p>
                      <a:pPr algn="ctr" fontAlgn="ctr">
                        <a:buNone/>
                      </a:pPr>
                      <a:r>
                        <a:rPr lang="en-IN" sz="1200" b="0" i="0" u="none" strike="noStrike" dirty="0">
                          <a:solidFill>
                            <a:schemeClr val="tx1"/>
                          </a:solidFill>
                          <a:effectLst/>
                          <a:latin typeface="Cambria" panose="02040503050406030204" pitchFamily="18" charset="0"/>
                        </a:rPr>
                        <a:t>52.5%</a:t>
                      </a:r>
                    </a:p>
                  </a:txBody>
                  <a:tcPr marL="9525" marR="9525" marT="9525" marB="0" anchor="ctr">
                    <a:lnL w="6350" cap="flat" cmpd="sng" algn="ctr">
                      <a:solidFill>
                        <a:srgbClr val="FFFFFF"/>
                      </a:solidFill>
                      <a:prstDash val="solid"/>
                      <a:round/>
                      <a:headEnd type="none" w="med" len="med"/>
                      <a:tailEnd type="none" w="med" len="med"/>
                    </a:lnL>
                    <a:lnR w="6350" cap="flat" cmpd="sng" algn="ctr">
                      <a:solidFill>
                        <a:srgbClr val="FFFFFF"/>
                      </a:solidFill>
                      <a:prstDash val="solid"/>
                      <a:round/>
                      <a:headEnd type="none" w="med" len="med"/>
                      <a:tailEnd type="none" w="med" len="med"/>
                    </a:lnR>
                    <a:lnT w="6350" cap="flat" cmpd="sng" algn="ctr">
                      <a:solidFill>
                        <a:srgbClr val="FFFFFF"/>
                      </a:solidFill>
                      <a:prstDash val="solid"/>
                      <a:round/>
                      <a:headEnd type="none" w="med" len="med"/>
                      <a:tailEnd type="none" w="med" len="med"/>
                    </a:lnT>
                    <a:lnB w="6350" cap="flat" cmpd="sng" algn="ctr">
                      <a:solidFill>
                        <a:srgbClr val="FFFFFF"/>
                      </a:solidFill>
                      <a:prstDash val="solid"/>
                      <a:round/>
                      <a:headEnd type="none" w="med" len="med"/>
                      <a:tailEnd type="none" w="med" len="med"/>
                    </a:lnB>
                    <a:solidFill>
                      <a:schemeClr val="accent6">
                        <a:lumMod val="20000"/>
                        <a:lumOff val="80000"/>
                      </a:schemeClr>
                    </a:solidFill>
                  </a:tcPr>
                </a:tc>
                <a:tc>
                  <a:txBody>
                    <a:bodyPr/>
                    <a:lstStyle/>
                    <a:p>
                      <a:pPr algn="ctr" fontAlgn="ctr">
                        <a:buNone/>
                      </a:pPr>
                      <a:r>
                        <a:rPr lang="en-IN" sz="1200" b="0" i="0" u="none" strike="noStrike" dirty="0">
                          <a:solidFill>
                            <a:schemeClr val="tx1"/>
                          </a:solidFill>
                          <a:effectLst/>
                          <a:latin typeface="Cambria" panose="02040503050406030204" pitchFamily="18" charset="0"/>
                        </a:rPr>
                        <a:t>47.5%</a:t>
                      </a:r>
                    </a:p>
                  </a:txBody>
                  <a:tcPr marL="9525" marR="9525" marT="9525" marB="0" anchor="ctr">
                    <a:lnL w="6350" cap="flat" cmpd="sng" algn="ctr">
                      <a:solidFill>
                        <a:srgbClr val="FFFFFF"/>
                      </a:solidFill>
                      <a:prstDash val="solid"/>
                      <a:round/>
                      <a:headEnd type="none" w="med" len="med"/>
                      <a:tailEnd type="none" w="med" len="med"/>
                    </a:lnL>
                    <a:lnR w="6350" cap="flat" cmpd="sng" algn="ctr">
                      <a:solidFill>
                        <a:srgbClr val="FFFFFF"/>
                      </a:solidFill>
                      <a:prstDash val="solid"/>
                      <a:round/>
                      <a:headEnd type="none" w="med" len="med"/>
                      <a:tailEnd type="none" w="med" len="med"/>
                    </a:lnR>
                    <a:lnT w="6350" cap="flat" cmpd="sng" algn="ctr">
                      <a:solidFill>
                        <a:srgbClr val="FFFFFF"/>
                      </a:solidFill>
                      <a:prstDash val="solid"/>
                      <a:round/>
                      <a:headEnd type="none" w="med" len="med"/>
                      <a:tailEnd type="none" w="med" len="med"/>
                    </a:lnT>
                    <a:lnB w="6350" cap="flat" cmpd="sng" algn="ctr">
                      <a:solidFill>
                        <a:srgbClr val="FFFFFF"/>
                      </a:solidFill>
                      <a:prstDash val="solid"/>
                      <a:round/>
                      <a:headEnd type="none" w="med" len="med"/>
                      <a:tailEnd type="none" w="med" len="med"/>
                    </a:lnB>
                    <a:solidFill>
                      <a:schemeClr val="accent6">
                        <a:lumMod val="20000"/>
                        <a:lumOff val="80000"/>
                      </a:schemeClr>
                    </a:solidFill>
                  </a:tcPr>
                </a:tc>
                <a:extLst>
                  <a:ext uri="{0D108BD9-81ED-4DB2-BD59-A6C34878D82A}">
                    <a16:rowId xmlns:a16="http://schemas.microsoft.com/office/drawing/2014/main" val="778326344"/>
                  </a:ext>
                </a:extLst>
              </a:tr>
              <a:tr h="204805">
                <a:tc>
                  <a:txBody>
                    <a:bodyPr/>
                    <a:lstStyle/>
                    <a:p>
                      <a:pPr algn="l" rtl="0" fontAlgn="ctr">
                        <a:buNone/>
                      </a:pPr>
                      <a:r>
                        <a:rPr lang="en-US" sz="1200" b="0" i="0" u="none" strike="noStrike" dirty="0" err="1">
                          <a:solidFill>
                            <a:srgbClr val="000000"/>
                          </a:solidFill>
                          <a:effectLst/>
                          <a:latin typeface="Cambria" panose="02040503050406030204" pitchFamily="18" charset="0"/>
                        </a:rPr>
                        <a:t>Vedartha</a:t>
                      </a:r>
                      <a:r>
                        <a:rPr lang="en-US" sz="1200" b="0" i="0" u="none" strike="noStrike" dirty="0">
                          <a:solidFill>
                            <a:srgbClr val="000000"/>
                          </a:solidFill>
                          <a:effectLst/>
                          <a:latin typeface="Cambria" panose="02040503050406030204" pitchFamily="18" charset="0"/>
                        </a:rPr>
                        <a:t> India Opportunities Fund I</a:t>
                      </a:r>
                      <a:endParaRPr lang="en-IN" sz="1200" b="0" i="0" u="none" strike="noStrike" dirty="0">
                        <a:solidFill>
                          <a:srgbClr val="000000"/>
                        </a:solidFill>
                        <a:effectLst/>
                        <a:latin typeface="Cambria" panose="02040503050406030204" pitchFamily="18" charset="0"/>
                      </a:endParaRPr>
                    </a:p>
                  </a:txBody>
                  <a:tcPr marL="72000" marR="9525" marT="9525" marB="0" anchor="ctr">
                    <a:lnL w="6350" cap="flat" cmpd="sng" algn="ctr">
                      <a:solidFill>
                        <a:srgbClr val="FFFFFF"/>
                      </a:solidFill>
                      <a:prstDash val="solid"/>
                      <a:round/>
                      <a:headEnd type="none" w="med" len="med"/>
                      <a:tailEnd type="none" w="med" len="med"/>
                    </a:lnL>
                    <a:lnR w="6350" cap="flat" cmpd="sng" algn="ctr">
                      <a:solidFill>
                        <a:srgbClr val="FFFFFF"/>
                      </a:solidFill>
                      <a:prstDash val="solid"/>
                      <a:round/>
                      <a:headEnd type="none" w="med" len="med"/>
                      <a:tailEnd type="none" w="med" len="med"/>
                    </a:lnR>
                    <a:lnT w="6350" cap="flat" cmpd="sng" algn="ctr">
                      <a:solidFill>
                        <a:srgbClr val="FFFFFF"/>
                      </a:solidFill>
                      <a:prstDash val="solid"/>
                      <a:round/>
                      <a:headEnd type="none" w="med" len="med"/>
                      <a:tailEnd type="none" w="med" len="med"/>
                    </a:lnT>
                    <a:lnB w="6350" cap="flat" cmpd="sng" algn="ctr">
                      <a:solidFill>
                        <a:srgbClr val="FFFFFF"/>
                      </a:solidFill>
                      <a:prstDash val="solid"/>
                      <a:round/>
                      <a:headEnd type="none" w="med" len="med"/>
                      <a:tailEnd type="none" w="med" len="med"/>
                    </a:lnB>
                    <a:solidFill>
                      <a:schemeClr val="accent6">
                        <a:lumMod val="20000"/>
                        <a:lumOff val="80000"/>
                      </a:schemeClr>
                    </a:solidFill>
                  </a:tcPr>
                </a:tc>
                <a:tc>
                  <a:txBody>
                    <a:bodyPr/>
                    <a:lstStyle/>
                    <a:p>
                      <a:pPr algn="ctr" rtl="0" fontAlgn="ctr">
                        <a:buNone/>
                      </a:pPr>
                      <a:r>
                        <a:rPr lang="en-US" sz="1200" b="0" i="0" u="none" strike="noStrike" dirty="0">
                          <a:solidFill>
                            <a:srgbClr val="000000"/>
                          </a:solidFill>
                          <a:effectLst/>
                          <a:latin typeface="Cambria" panose="02040503050406030204" pitchFamily="18" charset="0"/>
                        </a:rPr>
                        <a:t>30-Mar-26</a:t>
                      </a:r>
                      <a:endParaRPr lang="en-IN" sz="1200" b="0" i="0" u="none" strike="noStrike" dirty="0">
                        <a:solidFill>
                          <a:srgbClr val="000000"/>
                        </a:solidFill>
                        <a:effectLst/>
                        <a:latin typeface="Cambria" panose="02040503050406030204" pitchFamily="18" charset="0"/>
                      </a:endParaRPr>
                    </a:p>
                  </a:txBody>
                  <a:tcPr marL="9525" marR="9525" marT="9525" marB="0" anchor="ctr">
                    <a:lnL w="6350" cap="flat" cmpd="sng" algn="ctr">
                      <a:solidFill>
                        <a:srgbClr val="FFFFFF"/>
                      </a:solidFill>
                      <a:prstDash val="solid"/>
                      <a:round/>
                      <a:headEnd type="none" w="med" len="med"/>
                      <a:tailEnd type="none" w="med" len="med"/>
                    </a:lnL>
                    <a:lnR w="6350" cap="flat" cmpd="sng" algn="ctr">
                      <a:solidFill>
                        <a:srgbClr val="FFFFFF"/>
                      </a:solidFill>
                      <a:prstDash val="solid"/>
                      <a:round/>
                      <a:headEnd type="none" w="med" len="med"/>
                      <a:tailEnd type="none" w="med" len="med"/>
                    </a:lnR>
                    <a:lnT w="6350" cap="flat" cmpd="sng" algn="ctr">
                      <a:solidFill>
                        <a:srgbClr val="FFFFFF"/>
                      </a:solidFill>
                      <a:prstDash val="solid"/>
                      <a:round/>
                      <a:headEnd type="none" w="med" len="med"/>
                      <a:tailEnd type="none" w="med" len="med"/>
                    </a:lnT>
                    <a:lnB w="6350" cap="flat" cmpd="sng" algn="ctr">
                      <a:solidFill>
                        <a:srgbClr val="FFFFFF"/>
                      </a:solidFill>
                      <a:prstDash val="solid"/>
                      <a:round/>
                      <a:headEnd type="none" w="med" len="med"/>
                      <a:tailEnd type="none" w="med" len="med"/>
                    </a:lnB>
                    <a:solidFill>
                      <a:schemeClr val="accent6">
                        <a:lumMod val="20000"/>
                        <a:lumOff val="80000"/>
                      </a:schemeClr>
                    </a:solidFill>
                  </a:tcPr>
                </a:tc>
                <a:tc>
                  <a:txBody>
                    <a:bodyPr/>
                    <a:lstStyle/>
                    <a:p>
                      <a:pPr algn="ctr" rtl="0" fontAlgn="ctr">
                        <a:buNone/>
                      </a:pPr>
                      <a:r>
                        <a:rPr lang="en-US" sz="1200" b="0" i="0" u="none" strike="noStrike" dirty="0">
                          <a:solidFill>
                            <a:schemeClr val="tx1"/>
                          </a:solidFill>
                          <a:effectLst/>
                          <a:latin typeface="Cambria" panose="02040503050406030204" pitchFamily="18" charset="0"/>
                        </a:rPr>
                        <a:t>330</a:t>
                      </a:r>
                      <a:endParaRPr lang="en-IN" sz="1200" b="0" i="0" u="none" strike="noStrike" dirty="0">
                        <a:solidFill>
                          <a:schemeClr val="tx1"/>
                        </a:solidFill>
                        <a:effectLst/>
                        <a:latin typeface="Cambria" panose="02040503050406030204" pitchFamily="18" charset="0"/>
                      </a:endParaRPr>
                    </a:p>
                  </a:txBody>
                  <a:tcPr marL="9525" marR="9525" marT="9525" marB="0" anchor="ctr">
                    <a:lnL w="6350" cap="flat" cmpd="sng" algn="ctr">
                      <a:solidFill>
                        <a:srgbClr val="FFFFFF"/>
                      </a:solidFill>
                      <a:prstDash val="solid"/>
                      <a:round/>
                      <a:headEnd type="none" w="med" len="med"/>
                      <a:tailEnd type="none" w="med" len="med"/>
                    </a:lnL>
                    <a:lnR w="6350" cap="flat" cmpd="sng" algn="ctr">
                      <a:solidFill>
                        <a:srgbClr val="FFFFFF"/>
                      </a:solidFill>
                      <a:prstDash val="solid"/>
                      <a:round/>
                      <a:headEnd type="none" w="med" len="med"/>
                      <a:tailEnd type="none" w="med" len="med"/>
                    </a:lnR>
                    <a:lnT w="6350" cap="flat" cmpd="sng" algn="ctr">
                      <a:solidFill>
                        <a:srgbClr val="FFFFFF"/>
                      </a:solidFill>
                      <a:prstDash val="solid"/>
                      <a:round/>
                      <a:headEnd type="none" w="med" len="med"/>
                      <a:tailEnd type="none" w="med" len="med"/>
                    </a:lnT>
                    <a:lnB w="6350" cap="flat" cmpd="sng" algn="ctr">
                      <a:solidFill>
                        <a:srgbClr val="FFFFFF"/>
                      </a:solidFill>
                      <a:prstDash val="solid"/>
                      <a:round/>
                      <a:headEnd type="none" w="med" len="med"/>
                      <a:tailEnd type="none" w="med" len="med"/>
                    </a:lnB>
                    <a:solidFill>
                      <a:schemeClr val="accent6">
                        <a:lumMod val="20000"/>
                        <a:lumOff val="80000"/>
                      </a:schemeClr>
                    </a:solidFill>
                  </a:tcPr>
                </a:tc>
                <a:tc>
                  <a:txBody>
                    <a:bodyPr/>
                    <a:lstStyle/>
                    <a:p>
                      <a:pPr algn="ctr" fontAlgn="ctr">
                        <a:buNone/>
                      </a:pPr>
                      <a:r>
                        <a:rPr lang="en-US" sz="1100" b="0" i="0" u="none" strike="noStrike" dirty="0">
                          <a:solidFill>
                            <a:schemeClr val="tx1"/>
                          </a:solidFill>
                          <a:effectLst/>
                          <a:latin typeface="Cambria" panose="02040503050406030204" pitchFamily="18" charset="0"/>
                        </a:rPr>
                        <a:t>1.8%</a:t>
                      </a:r>
                      <a:endParaRPr lang="en-IN" sz="1100" b="0" i="0" u="none" strike="noStrike" dirty="0">
                        <a:solidFill>
                          <a:schemeClr val="tx1"/>
                        </a:solidFill>
                        <a:effectLst/>
                        <a:latin typeface="Cambria" panose="02040503050406030204" pitchFamily="18" charset="0"/>
                      </a:endParaRPr>
                    </a:p>
                  </a:txBody>
                  <a:tcPr marL="9525" marR="9525" marT="9525" marB="0" anchor="ctr">
                    <a:lnL w="6350" cap="flat" cmpd="sng" algn="ctr">
                      <a:solidFill>
                        <a:srgbClr val="FFFFFF"/>
                      </a:solidFill>
                      <a:prstDash val="solid"/>
                      <a:round/>
                      <a:headEnd type="none" w="med" len="med"/>
                      <a:tailEnd type="none" w="med" len="med"/>
                    </a:lnL>
                    <a:lnR w="6350" cap="flat" cmpd="sng" algn="ctr">
                      <a:solidFill>
                        <a:srgbClr val="FFFFFF"/>
                      </a:solidFill>
                      <a:prstDash val="solid"/>
                      <a:round/>
                      <a:headEnd type="none" w="med" len="med"/>
                      <a:tailEnd type="none" w="med" len="med"/>
                    </a:lnR>
                    <a:lnT w="6350" cap="flat" cmpd="sng" algn="ctr">
                      <a:solidFill>
                        <a:srgbClr val="FFFFFF"/>
                      </a:solidFill>
                      <a:prstDash val="solid"/>
                      <a:round/>
                      <a:headEnd type="none" w="med" len="med"/>
                      <a:tailEnd type="none" w="med" len="med"/>
                    </a:lnT>
                    <a:lnB w="6350" cap="flat" cmpd="sng" algn="ctr">
                      <a:solidFill>
                        <a:srgbClr val="FFFFFF"/>
                      </a:solidFill>
                      <a:prstDash val="solid"/>
                      <a:round/>
                      <a:headEnd type="none" w="med" len="med"/>
                      <a:tailEnd type="none" w="med" len="med"/>
                    </a:lnB>
                    <a:solidFill>
                      <a:schemeClr val="accent6">
                        <a:lumMod val="20000"/>
                        <a:lumOff val="80000"/>
                      </a:schemeClr>
                    </a:solidFill>
                  </a:tcPr>
                </a:tc>
                <a:tc>
                  <a:txBody>
                    <a:bodyPr/>
                    <a:lstStyle/>
                    <a:p>
                      <a:pPr algn="ctr" fontAlgn="ctr">
                        <a:buNone/>
                      </a:pPr>
                      <a:r>
                        <a:rPr lang="en-US" sz="1100" b="0" i="0" u="none" strike="noStrike" dirty="0">
                          <a:solidFill>
                            <a:schemeClr val="tx1"/>
                          </a:solidFill>
                          <a:effectLst/>
                          <a:latin typeface="Cambria" panose="02040503050406030204" pitchFamily="18" charset="0"/>
                        </a:rPr>
                        <a:t>3.6%</a:t>
                      </a:r>
                      <a:endParaRPr lang="en-IN" sz="1100" b="0" i="0" u="none" strike="noStrike" dirty="0">
                        <a:solidFill>
                          <a:schemeClr val="tx1"/>
                        </a:solidFill>
                        <a:effectLst/>
                        <a:latin typeface="Cambria" panose="02040503050406030204" pitchFamily="18" charset="0"/>
                      </a:endParaRPr>
                    </a:p>
                  </a:txBody>
                  <a:tcPr marL="9525" marR="9525" marT="9525" marB="0" anchor="ctr">
                    <a:lnL w="6350" cap="flat" cmpd="sng" algn="ctr">
                      <a:solidFill>
                        <a:srgbClr val="FFFFFF"/>
                      </a:solidFill>
                      <a:prstDash val="solid"/>
                      <a:round/>
                      <a:headEnd type="none" w="med" len="med"/>
                      <a:tailEnd type="none" w="med" len="med"/>
                    </a:lnL>
                    <a:lnR w="6350" cap="flat" cmpd="sng" algn="ctr">
                      <a:solidFill>
                        <a:srgbClr val="FFFFFF"/>
                      </a:solidFill>
                      <a:prstDash val="solid"/>
                      <a:round/>
                      <a:headEnd type="none" w="med" len="med"/>
                      <a:tailEnd type="none" w="med" len="med"/>
                    </a:lnR>
                    <a:lnT w="6350" cap="flat" cmpd="sng" algn="ctr">
                      <a:solidFill>
                        <a:srgbClr val="FFFFFF"/>
                      </a:solidFill>
                      <a:prstDash val="solid"/>
                      <a:round/>
                      <a:headEnd type="none" w="med" len="med"/>
                      <a:tailEnd type="none" w="med" len="med"/>
                    </a:lnT>
                    <a:lnB w="6350" cap="flat" cmpd="sng" algn="ctr">
                      <a:solidFill>
                        <a:srgbClr val="FFFFFF"/>
                      </a:solidFill>
                      <a:prstDash val="solid"/>
                      <a:round/>
                      <a:headEnd type="none" w="med" len="med"/>
                      <a:tailEnd type="none" w="med" len="med"/>
                    </a:lnB>
                    <a:solidFill>
                      <a:schemeClr val="accent6">
                        <a:lumMod val="20000"/>
                        <a:lumOff val="80000"/>
                      </a:schemeClr>
                    </a:solidFill>
                  </a:tcPr>
                </a:tc>
                <a:tc>
                  <a:txBody>
                    <a:bodyPr/>
                    <a:lstStyle/>
                    <a:p>
                      <a:pPr algn="ctr" fontAlgn="ctr">
                        <a:buNone/>
                      </a:pPr>
                      <a:r>
                        <a:rPr lang="en-US" sz="1100" b="0" i="0" u="none" strike="noStrike" dirty="0">
                          <a:solidFill>
                            <a:schemeClr val="tx1"/>
                          </a:solidFill>
                          <a:effectLst/>
                          <a:latin typeface="Cambria" panose="02040503050406030204" pitchFamily="18" charset="0"/>
                        </a:rPr>
                        <a:t>-</a:t>
                      </a:r>
                      <a:endParaRPr lang="en-IN" sz="1100" b="0" i="0" u="none" strike="noStrike" dirty="0">
                        <a:solidFill>
                          <a:schemeClr val="tx1"/>
                        </a:solidFill>
                        <a:effectLst/>
                        <a:latin typeface="Cambria" panose="02040503050406030204" pitchFamily="18" charset="0"/>
                      </a:endParaRPr>
                    </a:p>
                  </a:txBody>
                  <a:tcPr marL="9525" marR="9525" marT="9525" marB="0" anchor="ctr">
                    <a:lnL w="6350" cap="flat" cmpd="sng" algn="ctr">
                      <a:solidFill>
                        <a:srgbClr val="FFFFFF"/>
                      </a:solidFill>
                      <a:prstDash val="solid"/>
                      <a:round/>
                      <a:headEnd type="none" w="med" len="med"/>
                      <a:tailEnd type="none" w="med" len="med"/>
                    </a:lnL>
                    <a:lnR w="6350" cap="flat" cmpd="sng" algn="ctr">
                      <a:solidFill>
                        <a:srgbClr val="FFFFFF"/>
                      </a:solidFill>
                      <a:prstDash val="solid"/>
                      <a:round/>
                      <a:headEnd type="none" w="med" len="med"/>
                      <a:tailEnd type="none" w="med" len="med"/>
                    </a:lnR>
                    <a:lnT w="6350" cap="flat" cmpd="sng" algn="ctr">
                      <a:solidFill>
                        <a:srgbClr val="FFFFFF"/>
                      </a:solidFill>
                      <a:prstDash val="solid"/>
                      <a:round/>
                      <a:headEnd type="none" w="med" len="med"/>
                      <a:tailEnd type="none" w="med" len="med"/>
                    </a:lnT>
                    <a:lnB w="6350" cap="flat" cmpd="sng" algn="ctr">
                      <a:solidFill>
                        <a:srgbClr val="FFFFFF"/>
                      </a:solidFill>
                      <a:prstDash val="solid"/>
                      <a:round/>
                      <a:headEnd type="none" w="med" len="med"/>
                      <a:tailEnd type="none" w="med" len="med"/>
                    </a:lnB>
                    <a:solidFill>
                      <a:schemeClr val="accent6">
                        <a:lumMod val="20000"/>
                        <a:lumOff val="80000"/>
                      </a:schemeClr>
                    </a:solidFill>
                  </a:tcPr>
                </a:tc>
                <a:tc>
                  <a:txBody>
                    <a:bodyPr/>
                    <a:lstStyle/>
                    <a:p>
                      <a:pPr algn="ctr" rtl="0" fontAlgn="ctr">
                        <a:buNone/>
                      </a:pPr>
                      <a:r>
                        <a:rPr lang="en-US" sz="1200" b="0" i="0" u="none" strike="noStrike" dirty="0">
                          <a:solidFill>
                            <a:schemeClr val="tx1"/>
                          </a:solidFill>
                          <a:effectLst/>
                          <a:latin typeface="Cambria" panose="02040503050406030204" pitchFamily="18" charset="0"/>
                        </a:rPr>
                        <a:t>-</a:t>
                      </a:r>
                      <a:endParaRPr lang="en-IN" sz="1200" b="0" i="0" u="none" strike="noStrike" dirty="0">
                        <a:solidFill>
                          <a:schemeClr val="tx1"/>
                        </a:solidFill>
                        <a:effectLst/>
                        <a:latin typeface="Cambria" panose="02040503050406030204" pitchFamily="18" charset="0"/>
                      </a:endParaRPr>
                    </a:p>
                  </a:txBody>
                  <a:tcPr marL="9525" marR="9525" marT="9525" marB="0" anchor="ctr">
                    <a:lnL w="6350" cap="flat" cmpd="sng" algn="ctr">
                      <a:solidFill>
                        <a:srgbClr val="FFFFFF"/>
                      </a:solidFill>
                      <a:prstDash val="solid"/>
                      <a:round/>
                      <a:headEnd type="none" w="med" len="med"/>
                      <a:tailEnd type="none" w="med" len="med"/>
                    </a:lnL>
                    <a:lnR w="6350" cap="flat" cmpd="sng" algn="ctr">
                      <a:solidFill>
                        <a:srgbClr val="FFFFFF"/>
                      </a:solidFill>
                      <a:prstDash val="solid"/>
                      <a:round/>
                      <a:headEnd type="none" w="med" len="med"/>
                      <a:tailEnd type="none" w="med" len="med"/>
                    </a:lnR>
                    <a:lnT w="6350" cap="flat" cmpd="sng" algn="ctr">
                      <a:solidFill>
                        <a:srgbClr val="FFFFFF"/>
                      </a:solidFill>
                      <a:prstDash val="solid"/>
                      <a:round/>
                      <a:headEnd type="none" w="med" len="med"/>
                      <a:tailEnd type="none" w="med" len="med"/>
                    </a:lnT>
                    <a:lnB w="6350" cap="flat" cmpd="sng" algn="ctr">
                      <a:solidFill>
                        <a:srgbClr val="FFFFFF"/>
                      </a:solidFill>
                      <a:prstDash val="solid"/>
                      <a:round/>
                      <a:headEnd type="none" w="med" len="med"/>
                      <a:tailEnd type="none" w="med" len="med"/>
                    </a:lnB>
                    <a:solidFill>
                      <a:schemeClr val="accent6">
                        <a:lumMod val="20000"/>
                        <a:lumOff val="80000"/>
                      </a:schemeClr>
                    </a:solidFill>
                  </a:tcPr>
                </a:tc>
                <a:tc>
                  <a:txBody>
                    <a:bodyPr/>
                    <a:lstStyle/>
                    <a:p>
                      <a:pPr algn="ctr" rtl="0" fontAlgn="ctr">
                        <a:buNone/>
                      </a:pPr>
                      <a:r>
                        <a:rPr lang="en-US" sz="1200" b="0" i="0" u="none" strike="noStrike" dirty="0">
                          <a:solidFill>
                            <a:schemeClr val="tx1"/>
                          </a:solidFill>
                          <a:effectLst/>
                          <a:latin typeface="Cambria" panose="02040503050406030204" pitchFamily="18" charset="0"/>
                        </a:rPr>
                        <a:t>-</a:t>
                      </a:r>
                      <a:endParaRPr lang="en-IN" sz="1200" b="0" i="0" u="none" strike="noStrike" dirty="0">
                        <a:solidFill>
                          <a:schemeClr val="tx1"/>
                        </a:solidFill>
                        <a:effectLst/>
                        <a:latin typeface="Cambria" panose="02040503050406030204" pitchFamily="18" charset="0"/>
                      </a:endParaRPr>
                    </a:p>
                  </a:txBody>
                  <a:tcPr marL="9525" marR="9525" marT="9525" marB="0" anchor="ctr">
                    <a:lnL w="6350" cap="flat" cmpd="sng" algn="ctr">
                      <a:solidFill>
                        <a:srgbClr val="FFFFFF"/>
                      </a:solidFill>
                      <a:prstDash val="solid"/>
                      <a:round/>
                      <a:headEnd type="none" w="med" len="med"/>
                      <a:tailEnd type="none" w="med" len="med"/>
                    </a:lnL>
                    <a:lnR w="6350" cap="flat" cmpd="sng" algn="ctr">
                      <a:solidFill>
                        <a:srgbClr val="FFFFFF"/>
                      </a:solidFill>
                      <a:prstDash val="solid"/>
                      <a:round/>
                      <a:headEnd type="none" w="med" len="med"/>
                      <a:tailEnd type="none" w="med" len="med"/>
                    </a:lnR>
                    <a:lnT w="6350" cap="flat" cmpd="sng" algn="ctr">
                      <a:solidFill>
                        <a:srgbClr val="FFFFFF"/>
                      </a:solidFill>
                      <a:prstDash val="solid"/>
                      <a:round/>
                      <a:headEnd type="none" w="med" len="med"/>
                      <a:tailEnd type="none" w="med" len="med"/>
                    </a:lnT>
                    <a:lnB w="6350" cap="flat" cmpd="sng" algn="ctr">
                      <a:solidFill>
                        <a:srgbClr val="FFFFFF"/>
                      </a:solidFill>
                      <a:prstDash val="solid"/>
                      <a:round/>
                      <a:headEnd type="none" w="med" len="med"/>
                      <a:tailEnd type="none" w="med" len="med"/>
                    </a:lnB>
                    <a:solidFill>
                      <a:schemeClr val="accent6">
                        <a:lumMod val="20000"/>
                        <a:lumOff val="80000"/>
                      </a:schemeClr>
                    </a:solidFill>
                  </a:tcPr>
                </a:tc>
                <a:tc>
                  <a:txBody>
                    <a:bodyPr/>
                    <a:lstStyle/>
                    <a:p>
                      <a:pPr algn="ctr" rtl="0" fontAlgn="ctr">
                        <a:buNone/>
                      </a:pPr>
                      <a:r>
                        <a:rPr lang="en-US" sz="1200" b="0" i="0" u="none" strike="noStrike" dirty="0">
                          <a:solidFill>
                            <a:schemeClr val="tx1"/>
                          </a:solidFill>
                          <a:effectLst/>
                          <a:latin typeface="Cambria" panose="02040503050406030204" pitchFamily="18" charset="0"/>
                        </a:rPr>
                        <a:t>-</a:t>
                      </a:r>
                      <a:endParaRPr lang="en-IN" sz="1200" b="0" i="0" u="none" strike="noStrike" dirty="0">
                        <a:solidFill>
                          <a:schemeClr val="tx1"/>
                        </a:solidFill>
                        <a:effectLst/>
                        <a:latin typeface="Cambria" panose="02040503050406030204" pitchFamily="18" charset="0"/>
                      </a:endParaRPr>
                    </a:p>
                  </a:txBody>
                  <a:tcPr marL="9525" marR="9525" marT="9525" marB="0" anchor="ctr">
                    <a:lnL w="6350" cap="flat" cmpd="sng" algn="ctr">
                      <a:solidFill>
                        <a:srgbClr val="FFFFFF"/>
                      </a:solidFill>
                      <a:prstDash val="solid"/>
                      <a:round/>
                      <a:headEnd type="none" w="med" len="med"/>
                      <a:tailEnd type="none" w="med" len="med"/>
                    </a:lnL>
                    <a:lnR w="6350" cap="flat" cmpd="sng" algn="ctr">
                      <a:solidFill>
                        <a:srgbClr val="FFFFFF"/>
                      </a:solidFill>
                      <a:prstDash val="solid"/>
                      <a:round/>
                      <a:headEnd type="none" w="med" len="med"/>
                      <a:tailEnd type="none" w="med" len="med"/>
                    </a:lnR>
                    <a:lnT w="6350" cap="flat" cmpd="sng" algn="ctr">
                      <a:solidFill>
                        <a:srgbClr val="FFFFFF"/>
                      </a:solidFill>
                      <a:prstDash val="solid"/>
                      <a:round/>
                      <a:headEnd type="none" w="med" len="med"/>
                      <a:tailEnd type="none" w="med" len="med"/>
                    </a:lnT>
                    <a:lnB w="6350" cap="flat" cmpd="sng" algn="ctr">
                      <a:solidFill>
                        <a:srgbClr val="FFFFFF"/>
                      </a:solidFill>
                      <a:prstDash val="solid"/>
                      <a:round/>
                      <a:headEnd type="none" w="med" len="med"/>
                      <a:tailEnd type="none" w="med" len="med"/>
                    </a:lnB>
                    <a:solidFill>
                      <a:schemeClr val="accent6">
                        <a:lumMod val="20000"/>
                        <a:lumOff val="80000"/>
                      </a:schemeClr>
                    </a:solidFill>
                  </a:tcPr>
                </a:tc>
                <a:tc>
                  <a:txBody>
                    <a:bodyPr/>
                    <a:lstStyle/>
                    <a:p>
                      <a:pPr algn="ctr" fontAlgn="ctr">
                        <a:buNone/>
                      </a:pPr>
                      <a:r>
                        <a:rPr lang="en-US" sz="1200" b="0" i="0" u="none" strike="noStrike" dirty="0">
                          <a:solidFill>
                            <a:schemeClr val="tx1"/>
                          </a:solidFill>
                          <a:effectLst/>
                          <a:latin typeface="Cambria" panose="02040503050406030204" pitchFamily="18" charset="0"/>
                        </a:rPr>
                        <a:t>9.8%</a:t>
                      </a:r>
                      <a:endParaRPr lang="en-IN" sz="1200" b="0" i="0" u="none" strike="noStrike" dirty="0">
                        <a:solidFill>
                          <a:schemeClr val="tx1"/>
                        </a:solidFill>
                        <a:effectLst/>
                        <a:latin typeface="Cambria" panose="02040503050406030204" pitchFamily="18" charset="0"/>
                      </a:endParaRPr>
                    </a:p>
                  </a:txBody>
                  <a:tcPr marL="9525" marR="9525" marT="9525" marB="0" anchor="ctr">
                    <a:lnL w="6350" cap="flat" cmpd="sng" algn="ctr">
                      <a:solidFill>
                        <a:srgbClr val="FFFFFF"/>
                      </a:solidFill>
                      <a:prstDash val="solid"/>
                      <a:round/>
                      <a:headEnd type="none" w="med" len="med"/>
                      <a:tailEnd type="none" w="med" len="med"/>
                    </a:lnL>
                    <a:lnR w="6350" cap="flat" cmpd="sng" algn="ctr">
                      <a:solidFill>
                        <a:srgbClr val="FFFFFF"/>
                      </a:solidFill>
                      <a:prstDash val="solid"/>
                      <a:round/>
                      <a:headEnd type="none" w="med" len="med"/>
                      <a:tailEnd type="none" w="med" len="med"/>
                    </a:lnR>
                    <a:lnT w="6350" cap="flat" cmpd="sng" algn="ctr">
                      <a:solidFill>
                        <a:srgbClr val="FFFFFF"/>
                      </a:solidFill>
                      <a:prstDash val="solid"/>
                      <a:round/>
                      <a:headEnd type="none" w="med" len="med"/>
                      <a:tailEnd type="none" w="med" len="med"/>
                    </a:lnT>
                    <a:lnB w="6350" cap="flat" cmpd="sng" algn="ctr">
                      <a:solidFill>
                        <a:srgbClr val="FFFFFF"/>
                      </a:solidFill>
                      <a:prstDash val="solid"/>
                      <a:round/>
                      <a:headEnd type="none" w="med" len="med"/>
                      <a:tailEnd type="none" w="med" len="med"/>
                    </a:lnB>
                    <a:solidFill>
                      <a:schemeClr val="accent6">
                        <a:lumMod val="20000"/>
                        <a:lumOff val="80000"/>
                      </a:schemeClr>
                    </a:solidFill>
                  </a:tcPr>
                </a:tc>
                <a:tc>
                  <a:txBody>
                    <a:bodyPr/>
                    <a:lstStyle/>
                    <a:p>
                      <a:pPr algn="ctr" fontAlgn="ctr">
                        <a:buNone/>
                      </a:pPr>
                      <a:r>
                        <a:rPr lang="en-US" sz="1100" b="0" i="0" u="none" strike="noStrike" dirty="0">
                          <a:solidFill>
                            <a:schemeClr val="tx1"/>
                          </a:solidFill>
                          <a:effectLst/>
                          <a:latin typeface="Cambria" panose="02040503050406030204" pitchFamily="18" charset="0"/>
                        </a:rPr>
                        <a:t>-</a:t>
                      </a:r>
                      <a:endParaRPr lang="en-IN" sz="1100" b="0" i="0" u="none" strike="noStrike" dirty="0">
                        <a:solidFill>
                          <a:schemeClr val="tx1"/>
                        </a:solidFill>
                        <a:effectLst/>
                        <a:latin typeface="Cambria" panose="02040503050406030204" pitchFamily="18" charset="0"/>
                      </a:endParaRPr>
                    </a:p>
                  </a:txBody>
                  <a:tcPr marL="9525" marR="9525" marT="9525" marB="0" anchor="ctr">
                    <a:lnL w="6350" cap="flat" cmpd="sng" algn="ctr">
                      <a:solidFill>
                        <a:srgbClr val="FFFFFF"/>
                      </a:solidFill>
                      <a:prstDash val="solid"/>
                      <a:round/>
                      <a:headEnd type="none" w="med" len="med"/>
                      <a:tailEnd type="none" w="med" len="med"/>
                    </a:lnL>
                    <a:lnR w="6350" cap="flat" cmpd="sng" algn="ctr">
                      <a:solidFill>
                        <a:srgbClr val="FFFFFF"/>
                      </a:solidFill>
                      <a:prstDash val="solid"/>
                      <a:round/>
                      <a:headEnd type="none" w="med" len="med"/>
                      <a:tailEnd type="none" w="med" len="med"/>
                    </a:lnR>
                    <a:lnT w="6350" cap="flat" cmpd="sng" algn="ctr">
                      <a:solidFill>
                        <a:srgbClr val="FFFFFF"/>
                      </a:solidFill>
                      <a:prstDash val="solid"/>
                      <a:round/>
                      <a:headEnd type="none" w="med" len="med"/>
                      <a:tailEnd type="none" w="med" len="med"/>
                    </a:lnT>
                    <a:lnB w="6350" cap="flat" cmpd="sng" algn="ctr">
                      <a:solidFill>
                        <a:srgbClr val="FFFFFF"/>
                      </a:solidFill>
                      <a:prstDash val="solid"/>
                      <a:round/>
                      <a:headEnd type="none" w="med" len="med"/>
                      <a:tailEnd type="none" w="med" len="med"/>
                    </a:lnB>
                    <a:solidFill>
                      <a:schemeClr val="accent6">
                        <a:lumMod val="20000"/>
                        <a:lumOff val="80000"/>
                      </a:schemeClr>
                    </a:solidFill>
                  </a:tcPr>
                </a:tc>
                <a:tc>
                  <a:txBody>
                    <a:bodyPr/>
                    <a:lstStyle/>
                    <a:p>
                      <a:pPr algn="ctr" rtl="0" fontAlgn="ctr">
                        <a:buNone/>
                      </a:pPr>
                      <a:r>
                        <a:rPr lang="en-US" sz="1200" b="0" i="0" u="none" strike="noStrike" dirty="0">
                          <a:solidFill>
                            <a:schemeClr val="tx1"/>
                          </a:solidFill>
                          <a:effectLst/>
                          <a:latin typeface="Cambria" panose="02040503050406030204" pitchFamily="18" charset="0"/>
                        </a:rPr>
                        <a:t>-</a:t>
                      </a:r>
                      <a:endParaRPr lang="en-IN" sz="1200" b="0" i="0" u="none" strike="noStrike" dirty="0">
                        <a:solidFill>
                          <a:schemeClr val="tx1"/>
                        </a:solidFill>
                        <a:effectLst/>
                        <a:latin typeface="Cambria" panose="02040503050406030204" pitchFamily="18" charset="0"/>
                      </a:endParaRPr>
                    </a:p>
                  </a:txBody>
                  <a:tcPr marL="9525" marR="9525" marT="9525" marB="0" anchor="ctr">
                    <a:lnL w="6350" cap="flat" cmpd="sng" algn="ctr">
                      <a:solidFill>
                        <a:srgbClr val="FFFFFF"/>
                      </a:solidFill>
                      <a:prstDash val="solid"/>
                      <a:round/>
                      <a:headEnd type="none" w="med" len="med"/>
                      <a:tailEnd type="none" w="med" len="med"/>
                    </a:lnL>
                    <a:lnR w="6350" cap="flat" cmpd="sng" algn="ctr">
                      <a:solidFill>
                        <a:srgbClr val="FFFFFF"/>
                      </a:solidFill>
                      <a:prstDash val="solid"/>
                      <a:round/>
                      <a:headEnd type="none" w="med" len="med"/>
                      <a:tailEnd type="none" w="med" len="med"/>
                    </a:lnR>
                    <a:lnT w="6350" cap="flat" cmpd="sng" algn="ctr">
                      <a:solidFill>
                        <a:srgbClr val="FFFFFF"/>
                      </a:solidFill>
                      <a:prstDash val="solid"/>
                      <a:round/>
                      <a:headEnd type="none" w="med" len="med"/>
                      <a:tailEnd type="none" w="med" len="med"/>
                    </a:lnT>
                    <a:lnB w="6350" cap="flat" cmpd="sng" algn="ctr">
                      <a:solidFill>
                        <a:srgbClr val="FFFFFF"/>
                      </a:solidFill>
                      <a:prstDash val="solid"/>
                      <a:round/>
                      <a:headEnd type="none" w="med" len="med"/>
                      <a:tailEnd type="none" w="med" len="med"/>
                    </a:lnB>
                    <a:solidFill>
                      <a:schemeClr val="accent6">
                        <a:lumMod val="20000"/>
                        <a:lumOff val="80000"/>
                      </a:schemeClr>
                    </a:solidFill>
                  </a:tcPr>
                </a:tc>
                <a:tc>
                  <a:txBody>
                    <a:bodyPr/>
                    <a:lstStyle/>
                    <a:p>
                      <a:pPr algn="ctr" rtl="0" fontAlgn="ctr">
                        <a:buNone/>
                      </a:pPr>
                      <a:r>
                        <a:rPr lang="en-US" sz="1200" b="0" i="0" u="none" strike="noStrike" dirty="0">
                          <a:solidFill>
                            <a:schemeClr val="tx1"/>
                          </a:solidFill>
                          <a:effectLst/>
                          <a:latin typeface="Cambria" panose="02040503050406030204" pitchFamily="18" charset="0"/>
                        </a:rPr>
                        <a:t>-</a:t>
                      </a:r>
                      <a:endParaRPr lang="en-IN" sz="1200" b="0" i="0" u="none" strike="noStrike" dirty="0">
                        <a:solidFill>
                          <a:schemeClr val="tx1"/>
                        </a:solidFill>
                        <a:effectLst/>
                        <a:latin typeface="Cambria" panose="02040503050406030204" pitchFamily="18" charset="0"/>
                      </a:endParaRPr>
                    </a:p>
                  </a:txBody>
                  <a:tcPr marL="9525" marR="9525" marT="9525" marB="0" anchor="ctr">
                    <a:lnL w="6350" cap="flat" cmpd="sng" algn="ctr">
                      <a:solidFill>
                        <a:srgbClr val="FFFFFF"/>
                      </a:solidFill>
                      <a:prstDash val="solid"/>
                      <a:round/>
                      <a:headEnd type="none" w="med" len="med"/>
                      <a:tailEnd type="none" w="med" len="med"/>
                    </a:lnL>
                    <a:lnR w="6350" cap="flat" cmpd="sng" algn="ctr">
                      <a:solidFill>
                        <a:srgbClr val="FFFFFF"/>
                      </a:solidFill>
                      <a:prstDash val="solid"/>
                      <a:round/>
                      <a:headEnd type="none" w="med" len="med"/>
                      <a:tailEnd type="none" w="med" len="med"/>
                    </a:lnR>
                    <a:lnT w="6350" cap="flat" cmpd="sng" algn="ctr">
                      <a:solidFill>
                        <a:srgbClr val="FFFFFF"/>
                      </a:solidFill>
                      <a:prstDash val="solid"/>
                      <a:round/>
                      <a:headEnd type="none" w="med" len="med"/>
                      <a:tailEnd type="none" w="med" len="med"/>
                    </a:lnT>
                    <a:lnB w="6350" cap="flat" cmpd="sng" algn="ctr">
                      <a:solidFill>
                        <a:srgbClr val="FFFFFF"/>
                      </a:solidFill>
                      <a:prstDash val="solid"/>
                      <a:round/>
                      <a:headEnd type="none" w="med" len="med"/>
                      <a:tailEnd type="none" w="med" len="med"/>
                    </a:lnB>
                    <a:solidFill>
                      <a:schemeClr val="accent6">
                        <a:lumMod val="20000"/>
                        <a:lumOff val="80000"/>
                      </a:schemeClr>
                    </a:solidFill>
                  </a:tcPr>
                </a:tc>
                <a:tc>
                  <a:txBody>
                    <a:bodyPr/>
                    <a:lstStyle/>
                    <a:p>
                      <a:pPr algn="ctr" rtl="0" fontAlgn="ctr">
                        <a:buNone/>
                      </a:pPr>
                      <a:r>
                        <a:rPr lang="en-US" sz="1200" b="0" i="0" u="none" strike="noStrike" dirty="0">
                          <a:solidFill>
                            <a:schemeClr val="tx1"/>
                          </a:solidFill>
                          <a:effectLst/>
                          <a:latin typeface="Cambria" panose="02040503050406030204" pitchFamily="18" charset="0"/>
                        </a:rPr>
                        <a:t>-</a:t>
                      </a:r>
                      <a:endParaRPr lang="en-IN" sz="1200" b="0" i="0" u="none" strike="noStrike" dirty="0">
                        <a:solidFill>
                          <a:schemeClr val="tx1"/>
                        </a:solidFill>
                        <a:effectLst/>
                        <a:latin typeface="Cambria" panose="02040503050406030204" pitchFamily="18" charset="0"/>
                      </a:endParaRPr>
                    </a:p>
                  </a:txBody>
                  <a:tcPr marL="9525" marR="9525" marT="9525" marB="0" anchor="ctr">
                    <a:lnL w="6350" cap="flat" cmpd="sng" algn="ctr">
                      <a:solidFill>
                        <a:srgbClr val="FFFFFF"/>
                      </a:solidFill>
                      <a:prstDash val="solid"/>
                      <a:round/>
                      <a:headEnd type="none" w="med" len="med"/>
                      <a:tailEnd type="none" w="med" len="med"/>
                    </a:lnL>
                    <a:lnR w="6350" cap="flat" cmpd="sng" algn="ctr">
                      <a:solidFill>
                        <a:srgbClr val="FFFFFF"/>
                      </a:solidFill>
                      <a:prstDash val="solid"/>
                      <a:round/>
                      <a:headEnd type="none" w="med" len="med"/>
                      <a:tailEnd type="none" w="med" len="med"/>
                    </a:lnR>
                    <a:lnT w="6350" cap="flat" cmpd="sng" algn="ctr">
                      <a:solidFill>
                        <a:srgbClr val="FFFFFF"/>
                      </a:solidFill>
                      <a:prstDash val="solid"/>
                      <a:round/>
                      <a:headEnd type="none" w="med" len="med"/>
                      <a:tailEnd type="none" w="med" len="med"/>
                    </a:lnT>
                    <a:lnB w="6350" cap="flat" cmpd="sng" algn="ctr">
                      <a:solidFill>
                        <a:srgbClr val="FFFFFF"/>
                      </a:solidFill>
                      <a:prstDash val="solid"/>
                      <a:round/>
                      <a:headEnd type="none" w="med" len="med"/>
                      <a:tailEnd type="none" w="med" len="med"/>
                    </a:lnB>
                    <a:solidFill>
                      <a:schemeClr val="accent6">
                        <a:lumMod val="20000"/>
                        <a:lumOff val="80000"/>
                      </a:schemeClr>
                    </a:solidFill>
                  </a:tcPr>
                </a:tc>
                <a:extLst>
                  <a:ext uri="{0D108BD9-81ED-4DB2-BD59-A6C34878D82A}">
                    <a16:rowId xmlns:a16="http://schemas.microsoft.com/office/drawing/2014/main" val="3915469994"/>
                  </a:ext>
                </a:extLst>
              </a:tr>
              <a:tr h="204805">
                <a:tc>
                  <a:txBody>
                    <a:bodyPr/>
                    <a:lstStyle/>
                    <a:p>
                      <a:pPr algn="l" rtl="0" fontAlgn="ctr">
                        <a:buNone/>
                      </a:pPr>
                      <a:r>
                        <a:rPr lang="en-IN" sz="1200" b="0" i="0" u="none" strike="noStrike" dirty="0">
                          <a:solidFill>
                            <a:srgbClr val="000000"/>
                          </a:solidFill>
                          <a:effectLst/>
                          <a:latin typeface="Cambria" panose="02040503050406030204" pitchFamily="18" charset="0"/>
                        </a:rPr>
                        <a:t>Karma Capital Jasmine Fund</a:t>
                      </a:r>
                    </a:p>
                  </a:txBody>
                  <a:tcPr marL="72000" marR="9525" marT="9525" marB="0" anchor="ctr">
                    <a:lnL w="6350" cap="flat" cmpd="sng" algn="ctr">
                      <a:solidFill>
                        <a:srgbClr val="FFFFFF"/>
                      </a:solidFill>
                      <a:prstDash val="solid"/>
                      <a:round/>
                      <a:headEnd type="none" w="med" len="med"/>
                      <a:tailEnd type="none" w="med" len="med"/>
                    </a:lnL>
                    <a:lnR w="6350" cap="flat" cmpd="sng" algn="ctr">
                      <a:solidFill>
                        <a:srgbClr val="FFFFFF"/>
                      </a:solidFill>
                      <a:prstDash val="solid"/>
                      <a:round/>
                      <a:headEnd type="none" w="med" len="med"/>
                      <a:tailEnd type="none" w="med" len="med"/>
                    </a:lnR>
                    <a:lnT w="6350" cap="flat" cmpd="sng" algn="ctr">
                      <a:solidFill>
                        <a:srgbClr val="FFFFFF"/>
                      </a:solidFill>
                      <a:prstDash val="solid"/>
                      <a:round/>
                      <a:headEnd type="none" w="med" len="med"/>
                      <a:tailEnd type="none" w="med" len="med"/>
                    </a:lnT>
                    <a:lnB w="6350" cap="flat" cmpd="sng" algn="ctr">
                      <a:solidFill>
                        <a:srgbClr val="FFFFFF"/>
                      </a:solidFill>
                      <a:prstDash val="solid"/>
                      <a:round/>
                      <a:headEnd type="none" w="med" len="med"/>
                      <a:tailEnd type="none" w="med" len="med"/>
                    </a:lnB>
                    <a:solidFill>
                      <a:srgbClr val="F2F2F2"/>
                    </a:solidFill>
                  </a:tcPr>
                </a:tc>
                <a:tc>
                  <a:txBody>
                    <a:bodyPr/>
                    <a:lstStyle/>
                    <a:p>
                      <a:pPr algn="ctr" rtl="0" fontAlgn="ctr">
                        <a:buNone/>
                      </a:pPr>
                      <a:r>
                        <a:rPr lang="en-IN" sz="1200" b="0" i="0" u="none" strike="noStrike" dirty="0">
                          <a:solidFill>
                            <a:srgbClr val="000000"/>
                          </a:solidFill>
                          <a:effectLst/>
                          <a:latin typeface="Cambria" panose="02040503050406030204" pitchFamily="18" charset="0"/>
                        </a:rPr>
                        <a:t> 02-May-24</a:t>
                      </a:r>
                    </a:p>
                  </a:txBody>
                  <a:tcPr marL="9525" marR="9525" marT="9525" marB="0" anchor="ctr">
                    <a:lnL w="6350" cap="flat" cmpd="sng" algn="ctr">
                      <a:solidFill>
                        <a:srgbClr val="FFFFFF"/>
                      </a:solidFill>
                      <a:prstDash val="solid"/>
                      <a:round/>
                      <a:headEnd type="none" w="med" len="med"/>
                      <a:tailEnd type="none" w="med" len="med"/>
                    </a:lnL>
                    <a:lnR w="6350" cap="flat" cmpd="sng" algn="ctr">
                      <a:solidFill>
                        <a:srgbClr val="FFFFFF"/>
                      </a:solidFill>
                      <a:prstDash val="solid"/>
                      <a:round/>
                      <a:headEnd type="none" w="med" len="med"/>
                      <a:tailEnd type="none" w="med" len="med"/>
                    </a:lnR>
                    <a:lnT w="6350" cap="flat" cmpd="sng" algn="ctr">
                      <a:solidFill>
                        <a:srgbClr val="FFFFFF"/>
                      </a:solidFill>
                      <a:prstDash val="solid"/>
                      <a:round/>
                      <a:headEnd type="none" w="med" len="med"/>
                      <a:tailEnd type="none" w="med" len="med"/>
                    </a:lnT>
                    <a:lnB w="6350" cap="flat" cmpd="sng" algn="ctr">
                      <a:solidFill>
                        <a:srgbClr val="FFFFFF"/>
                      </a:solidFill>
                      <a:prstDash val="solid"/>
                      <a:round/>
                      <a:headEnd type="none" w="med" len="med"/>
                      <a:tailEnd type="none" w="med" len="med"/>
                    </a:lnB>
                    <a:solidFill>
                      <a:schemeClr val="bg1">
                        <a:lumMod val="95000"/>
                      </a:schemeClr>
                    </a:solidFill>
                  </a:tcPr>
                </a:tc>
                <a:tc>
                  <a:txBody>
                    <a:bodyPr/>
                    <a:lstStyle/>
                    <a:p>
                      <a:pPr algn="ctr" rtl="0" fontAlgn="ctr">
                        <a:buNone/>
                      </a:pPr>
                      <a:r>
                        <a:rPr lang="en-IN" sz="1200" b="0" i="0" u="none" strike="noStrike" dirty="0">
                          <a:solidFill>
                            <a:schemeClr val="tx1"/>
                          </a:solidFill>
                          <a:effectLst/>
                          <a:latin typeface="Cambria" panose="02040503050406030204" pitchFamily="18" charset="0"/>
                        </a:rPr>
                        <a:t>230</a:t>
                      </a:r>
                    </a:p>
                  </a:txBody>
                  <a:tcPr marL="9525" marR="9525" marT="9525" marB="0" anchor="ctr">
                    <a:lnL w="6350" cap="flat" cmpd="sng" algn="ctr">
                      <a:solidFill>
                        <a:srgbClr val="FFFFFF"/>
                      </a:solidFill>
                      <a:prstDash val="solid"/>
                      <a:round/>
                      <a:headEnd type="none" w="med" len="med"/>
                      <a:tailEnd type="none" w="med" len="med"/>
                    </a:lnL>
                    <a:lnR w="6350" cap="flat" cmpd="sng" algn="ctr">
                      <a:solidFill>
                        <a:srgbClr val="FFFFFF"/>
                      </a:solidFill>
                      <a:prstDash val="solid"/>
                      <a:round/>
                      <a:headEnd type="none" w="med" len="med"/>
                      <a:tailEnd type="none" w="med" len="med"/>
                    </a:lnR>
                    <a:lnT w="6350" cap="flat" cmpd="sng" algn="ctr">
                      <a:solidFill>
                        <a:srgbClr val="FFFFFF"/>
                      </a:solidFill>
                      <a:prstDash val="solid"/>
                      <a:round/>
                      <a:headEnd type="none" w="med" len="med"/>
                      <a:tailEnd type="none" w="med" len="med"/>
                    </a:lnT>
                    <a:lnB w="6350" cap="flat" cmpd="sng" algn="ctr">
                      <a:solidFill>
                        <a:srgbClr val="FFFFFF"/>
                      </a:solidFill>
                      <a:prstDash val="solid"/>
                      <a:round/>
                      <a:headEnd type="none" w="med" len="med"/>
                      <a:tailEnd type="none" w="med" len="med"/>
                    </a:lnB>
                    <a:solidFill>
                      <a:schemeClr val="bg1">
                        <a:lumMod val="95000"/>
                      </a:schemeClr>
                    </a:solidFill>
                  </a:tcPr>
                </a:tc>
                <a:tc>
                  <a:txBody>
                    <a:bodyPr/>
                    <a:lstStyle/>
                    <a:p>
                      <a:pPr algn="ctr" fontAlgn="ctr">
                        <a:buNone/>
                      </a:pPr>
                      <a:r>
                        <a:rPr lang="en-IN" sz="1200" b="0" i="0" u="none" strike="noStrike" dirty="0">
                          <a:solidFill>
                            <a:schemeClr val="tx1"/>
                          </a:solidFill>
                          <a:effectLst/>
                          <a:latin typeface="Cambria" panose="02040503050406030204" pitchFamily="18" charset="0"/>
                        </a:rPr>
                        <a:t>0.8%</a:t>
                      </a:r>
                    </a:p>
                  </a:txBody>
                  <a:tcPr marL="9525" marR="9525" marT="9525" marB="0" anchor="ctr">
                    <a:lnL w="6350" cap="flat" cmpd="sng" algn="ctr">
                      <a:solidFill>
                        <a:srgbClr val="FFFFFF"/>
                      </a:solidFill>
                      <a:prstDash val="solid"/>
                      <a:round/>
                      <a:headEnd type="none" w="med" len="med"/>
                      <a:tailEnd type="none" w="med" len="med"/>
                    </a:lnL>
                    <a:lnR w="6350" cap="flat" cmpd="sng" algn="ctr">
                      <a:solidFill>
                        <a:srgbClr val="FFFFFF"/>
                      </a:solidFill>
                      <a:prstDash val="solid"/>
                      <a:round/>
                      <a:headEnd type="none" w="med" len="med"/>
                      <a:tailEnd type="none" w="med" len="med"/>
                    </a:lnR>
                    <a:lnT w="6350" cap="flat" cmpd="sng" algn="ctr">
                      <a:solidFill>
                        <a:srgbClr val="FFFFFF"/>
                      </a:solidFill>
                      <a:prstDash val="solid"/>
                      <a:round/>
                      <a:headEnd type="none" w="med" len="med"/>
                      <a:tailEnd type="none" w="med" len="med"/>
                    </a:lnT>
                    <a:lnB w="6350" cap="flat" cmpd="sng" algn="ctr">
                      <a:solidFill>
                        <a:srgbClr val="FFFFFF"/>
                      </a:solidFill>
                      <a:prstDash val="solid"/>
                      <a:round/>
                      <a:headEnd type="none" w="med" len="med"/>
                      <a:tailEnd type="none" w="med" len="med"/>
                    </a:lnB>
                    <a:solidFill>
                      <a:schemeClr val="bg1">
                        <a:lumMod val="95000"/>
                      </a:schemeClr>
                    </a:solidFill>
                  </a:tcPr>
                </a:tc>
                <a:tc>
                  <a:txBody>
                    <a:bodyPr/>
                    <a:lstStyle/>
                    <a:p>
                      <a:pPr algn="ctr" fontAlgn="ctr">
                        <a:buNone/>
                      </a:pPr>
                      <a:r>
                        <a:rPr lang="en-IN" sz="1200" b="0" i="0" u="none" strike="noStrike" dirty="0">
                          <a:solidFill>
                            <a:schemeClr val="tx1"/>
                          </a:solidFill>
                          <a:effectLst/>
                          <a:latin typeface="Cambria" panose="02040503050406030204" pitchFamily="18" charset="0"/>
                        </a:rPr>
                        <a:t>6.6%</a:t>
                      </a:r>
                    </a:p>
                  </a:txBody>
                  <a:tcPr marL="9525" marR="9525" marT="9525" marB="0" anchor="ctr">
                    <a:lnL w="6350" cap="flat" cmpd="sng" algn="ctr">
                      <a:solidFill>
                        <a:srgbClr val="FFFFFF"/>
                      </a:solidFill>
                      <a:prstDash val="solid"/>
                      <a:round/>
                      <a:headEnd type="none" w="med" len="med"/>
                      <a:tailEnd type="none" w="med" len="med"/>
                    </a:lnL>
                    <a:lnR w="6350" cap="flat" cmpd="sng" algn="ctr">
                      <a:solidFill>
                        <a:srgbClr val="FFFFFF"/>
                      </a:solidFill>
                      <a:prstDash val="solid"/>
                      <a:round/>
                      <a:headEnd type="none" w="med" len="med"/>
                      <a:tailEnd type="none" w="med" len="med"/>
                    </a:lnR>
                    <a:lnT w="6350" cap="flat" cmpd="sng" algn="ctr">
                      <a:solidFill>
                        <a:srgbClr val="FFFFFF"/>
                      </a:solidFill>
                      <a:prstDash val="solid"/>
                      <a:round/>
                      <a:headEnd type="none" w="med" len="med"/>
                      <a:tailEnd type="none" w="med" len="med"/>
                    </a:lnT>
                    <a:lnB w="6350" cap="flat" cmpd="sng" algn="ctr">
                      <a:solidFill>
                        <a:srgbClr val="FFFFFF"/>
                      </a:solidFill>
                      <a:prstDash val="solid"/>
                      <a:round/>
                      <a:headEnd type="none" w="med" len="med"/>
                      <a:tailEnd type="none" w="med" len="med"/>
                    </a:lnB>
                    <a:solidFill>
                      <a:schemeClr val="bg1">
                        <a:lumMod val="95000"/>
                      </a:schemeClr>
                    </a:solidFill>
                  </a:tcPr>
                </a:tc>
                <a:tc>
                  <a:txBody>
                    <a:bodyPr/>
                    <a:lstStyle/>
                    <a:p>
                      <a:pPr algn="ctr" fontAlgn="ctr">
                        <a:buNone/>
                      </a:pPr>
                      <a:r>
                        <a:rPr lang="en-IN" sz="1200" b="0" i="0" u="none" strike="noStrike" dirty="0">
                          <a:solidFill>
                            <a:schemeClr val="tx1"/>
                          </a:solidFill>
                          <a:effectLst/>
                          <a:latin typeface="Cambria" panose="02040503050406030204" pitchFamily="18" charset="0"/>
                        </a:rPr>
                        <a:t>8.2%</a:t>
                      </a:r>
                    </a:p>
                  </a:txBody>
                  <a:tcPr marL="9525" marR="9525" marT="9525" marB="0" anchor="ctr">
                    <a:lnL w="6350" cap="flat" cmpd="sng" algn="ctr">
                      <a:solidFill>
                        <a:srgbClr val="FFFFFF"/>
                      </a:solidFill>
                      <a:prstDash val="solid"/>
                      <a:round/>
                      <a:headEnd type="none" w="med" len="med"/>
                      <a:tailEnd type="none" w="med" len="med"/>
                    </a:lnL>
                    <a:lnR w="6350" cap="flat" cmpd="sng" algn="ctr">
                      <a:solidFill>
                        <a:srgbClr val="FFFFFF"/>
                      </a:solidFill>
                      <a:prstDash val="solid"/>
                      <a:round/>
                      <a:headEnd type="none" w="med" len="med"/>
                      <a:tailEnd type="none" w="med" len="med"/>
                    </a:lnR>
                    <a:lnT w="6350" cap="flat" cmpd="sng" algn="ctr">
                      <a:solidFill>
                        <a:srgbClr val="FFFFFF"/>
                      </a:solidFill>
                      <a:prstDash val="solid"/>
                      <a:round/>
                      <a:headEnd type="none" w="med" len="med"/>
                      <a:tailEnd type="none" w="med" len="med"/>
                    </a:lnT>
                    <a:lnB w="6350" cap="flat" cmpd="sng" algn="ctr">
                      <a:solidFill>
                        <a:srgbClr val="FFFFFF"/>
                      </a:solidFill>
                      <a:prstDash val="solid"/>
                      <a:round/>
                      <a:headEnd type="none" w="med" len="med"/>
                      <a:tailEnd type="none" w="med" len="med"/>
                    </a:lnB>
                    <a:solidFill>
                      <a:schemeClr val="bg1">
                        <a:lumMod val="95000"/>
                      </a:schemeClr>
                    </a:solidFill>
                  </a:tcPr>
                </a:tc>
                <a:tc>
                  <a:txBody>
                    <a:bodyPr/>
                    <a:lstStyle/>
                    <a:p>
                      <a:pPr algn="ctr" fontAlgn="ctr">
                        <a:buNone/>
                      </a:pPr>
                      <a:r>
                        <a:rPr lang="en-IN" sz="1200" b="0" i="0" u="none" strike="noStrike" dirty="0">
                          <a:solidFill>
                            <a:schemeClr val="tx1"/>
                          </a:solidFill>
                          <a:effectLst/>
                          <a:latin typeface="Cambria" panose="02040503050406030204" pitchFamily="18" charset="0"/>
                        </a:rPr>
                        <a:t>2.9%</a:t>
                      </a:r>
                    </a:p>
                  </a:txBody>
                  <a:tcPr marL="9525" marR="9525" marT="9525" marB="0" anchor="ctr">
                    <a:lnL w="6350" cap="flat" cmpd="sng" algn="ctr">
                      <a:solidFill>
                        <a:srgbClr val="FFFFFF"/>
                      </a:solidFill>
                      <a:prstDash val="solid"/>
                      <a:round/>
                      <a:headEnd type="none" w="med" len="med"/>
                      <a:tailEnd type="none" w="med" len="med"/>
                    </a:lnL>
                    <a:lnR w="6350" cap="flat" cmpd="sng" algn="ctr">
                      <a:solidFill>
                        <a:srgbClr val="FFFFFF"/>
                      </a:solidFill>
                      <a:prstDash val="solid"/>
                      <a:round/>
                      <a:headEnd type="none" w="med" len="med"/>
                      <a:tailEnd type="none" w="med" len="med"/>
                    </a:lnR>
                    <a:lnT w="6350" cap="flat" cmpd="sng" algn="ctr">
                      <a:solidFill>
                        <a:srgbClr val="FFFFFF"/>
                      </a:solidFill>
                      <a:prstDash val="solid"/>
                      <a:round/>
                      <a:headEnd type="none" w="med" len="med"/>
                      <a:tailEnd type="none" w="med" len="med"/>
                    </a:lnT>
                    <a:lnB w="6350" cap="flat" cmpd="sng" algn="ctr">
                      <a:solidFill>
                        <a:srgbClr val="FFFFFF"/>
                      </a:solidFill>
                      <a:prstDash val="solid"/>
                      <a:round/>
                      <a:headEnd type="none" w="med" len="med"/>
                      <a:tailEnd type="none" w="med" len="med"/>
                    </a:lnB>
                    <a:solidFill>
                      <a:schemeClr val="bg1">
                        <a:lumMod val="95000"/>
                      </a:schemeClr>
                    </a:solidFill>
                  </a:tcPr>
                </a:tc>
                <a:tc>
                  <a:txBody>
                    <a:bodyPr/>
                    <a:lstStyle/>
                    <a:p>
                      <a:pPr algn="ctr" fontAlgn="ctr">
                        <a:buNone/>
                      </a:pPr>
                      <a:r>
                        <a:rPr lang="en-IN" sz="1200" b="0" i="0" u="none" strike="noStrike" dirty="0">
                          <a:solidFill>
                            <a:schemeClr val="tx1"/>
                          </a:solidFill>
                          <a:effectLst/>
                          <a:latin typeface="Cambria" panose="02040503050406030204" pitchFamily="18" charset="0"/>
                        </a:rPr>
                        <a:t>-</a:t>
                      </a:r>
                    </a:p>
                  </a:txBody>
                  <a:tcPr marL="9525" marR="9525" marT="9525" marB="0" anchor="ctr">
                    <a:lnL w="6350" cap="flat" cmpd="sng" algn="ctr">
                      <a:solidFill>
                        <a:srgbClr val="FFFFFF"/>
                      </a:solidFill>
                      <a:prstDash val="solid"/>
                      <a:round/>
                      <a:headEnd type="none" w="med" len="med"/>
                      <a:tailEnd type="none" w="med" len="med"/>
                    </a:lnL>
                    <a:lnR w="6350" cap="flat" cmpd="sng" algn="ctr">
                      <a:solidFill>
                        <a:srgbClr val="FFFFFF"/>
                      </a:solidFill>
                      <a:prstDash val="solid"/>
                      <a:round/>
                      <a:headEnd type="none" w="med" len="med"/>
                      <a:tailEnd type="none" w="med" len="med"/>
                    </a:lnR>
                    <a:lnT w="6350" cap="flat" cmpd="sng" algn="ctr">
                      <a:solidFill>
                        <a:srgbClr val="FFFFFF"/>
                      </a:solidFill>
                      <a:prstDash val="solid"/>
                      <a:round/>
                      <a:headEnd type="none" w="med" len="med"/>
                      <a:tailEnd type="none" w="med" len="med"/>
                    </a:lnT>
                    <a:lnB w="6350" cap="flat" cmpd="sng" algn="ctr">
                      <a:solidFill>
                        <a:srgbClr val="FFFFFF"/>
                      </a:solidFill>
                      <a:prstDash val="solid"/>
                      <a:round/>
                      <a:headEnd type="none" w="med" len="med"/>
                      <a:tailEnd type="none" w="med" len="med"/>
                    </a:lnB>
                    <a:solidFill>
                      <a:schemeClr val="bg1">
                        <a:lumMod val="95000"/>
                      </a:schemeClr>
                    </a:solidFill>
                  </a:tcPr>
                </a:tc>
                <a:tc>
                  <a:txBody>
                    <a:bodyPr/>
                    <a:lstStyle/>
                    <a:p>
                      <a:pPr algn="ctr" fontAlgn="ctr">
                        <a:buNone/>
                      </a:pPr>
                      <a:r>
                        <a:rPr lang="en-IN" sz="1200" b="0" i="0" u="none" strike="noStrike" dirty="0">
                          <a:solidFill>
                            <a:schemeClr val="tx1"/>
                          </a:solidFill>
                          <a:effectLst/>
                          <a:latin typeface="Cambria" panose="02040503050406030204" pitchFamily="18" charset="0"/>
                        </a:rPr>
                        <a:t>-</a:t>
                      </a:r>
                    </a:p>
                  </a:txBody>
                  <a:tcPr marL="9525" marR="9525" marT="9525" marB="0" anchor="ctr">
                    <a:lnL w="6350" cap="flat" cmpd="sng" algn="ctr">
                      <a:solidFill>
                        <a:srgbClr val="FFFFFF"/>
                      </a:solidFill>
                      <a:prstDash val="solid"/>
                      <a:round/>
                      <a:headEnd type="none" w="med" len="med"/>
                      <a:tailEnd type="none" w="med" len="med"/>
                    </a:lnL>
                    <a:lnR w="6350" cap="flat" cmpd="sng" algn="ctr">
                      <a:solidFill>
                        <a:srgbClr val="FFFFFF"/>
                      </a:solidFill>
                      <a:prstDash val="solid"/>
                      <a:round/>
                      <a:headEnd type="none" w="med" len="med"/>
                      <a:tailEnd type="none" w="med" len="med"/>
                    </a:lnR>
                    <a:lnT w="6350" cap="flat" cmpd="sng" algn="ctr">
                      <a:solidFill>
                        <a:srgbClr val="FFFFFF"/>
                      </a:solidFill>
                      <a:prstDash val="solid"/>
                      <a:round/>
                      <a:headEnd type="none" w="med" len="med"/>
                      <a:tailEnd type="none" w="med" len="med"/>
                    </a:lnT>
                    <a:lnB w="6350" cap="flat" cmpd="sng" algn="ctr">
                      <a:solidFill>
                        <a:srgbClr val="FFFFFF"/>
                      </a:solidFill>
                      <a:prstDash val="solid"/>
                      <a:round/>
                      <a:headEnd type="none" w="med" len="med"/>
                      <a:tailEnd type="none" w="med" len="med"/>
                    </a:lnB>
                    <a:solidFill>
                      <a:schemeClr val="bg1">
                        <a:lumMod val="95000"/>
                      </a:schemeClr>
                    </a:solidFill>
                  </a:tcPr>
                </a:tc>
                <a:tc>
                  <a:txBody>
                    <a:bodyPr/>
                    <a:lstStyle/>
                    <a:p>
                      <a:pPr algn="ctr" fontAlgn="ctr">
                        <a:buNone/>
                      </a:pPr>
                      <a:r>
                        <a:rPr lang="en-IN" sz="1200" b="0" i="0" u="none" strike="noStrike" dirty="0">
                          <a:solidFill>
                            <a:schemeClr val="tx1"/>
                          </a:solidFill>
                          <a:effectLst/>
                          <a:latin typeface="Cambria" panose="02040503050406030204" pitchFamily="18" charset="0"/>
                        </a:rPr>
                        <a:t>4.7%</a:t>
                      </a:r>
                    </a:p>
                  </a:txBody>
                  <a:tcPr marL="9525" marR="9525" marT="9525" marB="0" anchor="ctr">
                    <a:lnL w="6350" cap="flat" cmpd="sng" algn="ctr">
                      <a:solidFill>
                        <a:srgbClr val="FFFFFF"/>
                      </a:solidFill>
                      <a:prstDash val="solid"/>
                      <a:round/>
                      <a:headEnd type="none" w="med" len="med"/>
                      <a:tailEnd type="none" w="med" len="med"/>
                    </a:lnL>
                    <a:lnR w="6350" cap="flat" cmpd="sng" algn="ctr">
                      <a:solidFill>
                        <a:srgbClr val="FFFFFF"/>
                      </a:solidFill>
                      <a:prstDash val="solid"/>
                      <a:round/>
                      <a:headEnd type="none" w="med" len="med"/>
                      <a:tailEnd type="none" w="med" len="med"/>
                    </a:lnR>
                    <a:lnT w="6350" cap="flat" cmpd="sng" algn="ctr">
                      <a:solidFill>
                        <a:srgbClr val="FFFFFF"/>
                      </a:solidFill>
                      <a:prstDash val="solid"/>
                      <a:round/>
                      <a:headEnd type="none" w="med" len="med"/>
                      <a:tailEnd type="none" w="med" len="med"/>
                    </a:lnT>
                    <a:lnB w="6350" cap="flat" cmpd="sng" algn="ctr">
                      <a:solidFill>
                        <a:srgbClr val="FFFFFF"/>
                      </a:solidFill>
                      <a:prstDash val="solid"/>
                      <a:round/>
                      <a:headEnd type="none" w="med" len="med"/>
                      <a:tailEnd type="none" w="med" len="med"/>
                    </a:lnB>
                    <a:solidFill>
                      <a:schemeClr val="bg1">
                        <a:lumMod val="95000"/>
                      </a:schemeClr>
                    </a:solidFill>
                  </a:tcPr>
                </a:tc>
                <a:tc>
                  <a:txBody>
                    <a:bodyPr/>
                    <a:lstStyle/>
                    <a:p>
                      <a:pPr algn="ctr" fontAlgn="ctr">
                        <a:buNone/>
                      </a:pPr>
                      <a:r>
                        <a:rPr lang="en-IN" sz="1200" b="0" i="0" u="none" strike="noStrike" dirty="0">
                          <a:solidFill>
                            <a:schemeClr val="tx1"/>
                          </a:solidFill>
                          <a:effectLst/>
                          <a:latin typeface="Cambria" panose="02040503050406030204" pitchFamily="18" charset="0"/>
                        </a:rPr>
                        <a:t>19.5%</a:t>
                      </a:r>
                    </a:p>
                  </a:txBody>
                  <a:tcPr marL="9525" marR="9525" marT="9525" marB="0" anchor="ctr">
                    <a:lnL w="6350" cap="flat" cmpd="sng" algn="ctr">
                      <a:solidFill>
                        <a:srgbClr val="FFFFFF"/>
                      </a:solidFill>
                      <a:prstDash val="solid"/>
                      <a:round/>
                      <a:headEnd type="none" w="med" len="med"/>
                      <a:tailEnd type="none" w="med" len="med"/>
                    </a:lnL>
                    <a:lnR w="6350" cap="flat" cmpd="sng" algn="ctr">
                      <a:solidFill>
                        <a:srgbClr val="FFFFFF"/>
                      </a:solidFill>
                      <a:prstDash val="solid"/>
                      <a:round/>
                      <a:headEnd type="none" w="med" len="med"/>
                      <a:tailEnd type="none" w="med" len="med"/>
                    </a:lnR>
                    <a:lnT w="6350" cap="flat" cmpd="sng" algn="ctr">
                      <a:solidFill>
                        <a:srgbClr val="FFFFFF"/>
                      </a:solidFill>
                      <a:prstDash val="solid"/>
                      <a:round/>
                      <a:headEnd type="none" w="med" len="med"/>
                      <a:tailEnd type="none" w="med" len="med"/>
                    </a:lnT>
                    <a:lnB w="6350" cap="flat" cmpd="sng" algn="ctr">
                      <a:solidFill>
                        <a:srgbClr val="FFFFFF"/>
                      </a:solidFill>
                      <a:prstDash val="solid"/>
                      <a:round/>
                      <a:headEnd type="none" w="med" len="med"/>
                      <a:tailEnd type="none" w="med" len="med"/>
                    </a:lnB>
                    <a:solidFill>
                      <a:schemeClr val="bg1">
                        <a:lumMod val="95000"/>
                      </a:schemeClr>
                    </a:solidFill>
                  </a:tcPr>
                </a:tc>
                <a:tc>
                  <a:txBody>
                    <a:bodyPr/>
                    <a:lstStyle/>
                    <a:p>
                      <a:pPr algn="ctr" fontAlgn="ctr">
                        <a:buNone/>
                      </a:pPr>
                      <a:r>
                        <a:rPr lang="en-IN" sz="1200" b="0" i="0" u="none" strike="noStrike" dirty="0">
                          <a:solidFill>
                            <a:schemeClr val="tx1"/>
                          </a:solidFill>
                          <a:effectLst/>
                          <a:latin typeface="Cambria" panose="02040503050406030204" pitchFamily="18" charset="0"/>
                        </a:rPr>
                        <a:t>16.8%</a:t>
                      </a:r>
                    </a:p>
                  </a:txBody>
                  <a:tcPr marL="9525" marR="9525" marT="9525" marB="0" anchor="ctr">
                    <a:lnL w="6350" cap="flat" cmpd="sng" algn="ctr">
                      <a:solidFill>
                        <a:srgbClr val="FFFFFF"/>
                      </a:solidFill>
                      <a:prstDash val="solid"/>
                      <a:round/>
                      <a:headEnd type="none" w="med" len="med"/>
                      <a:tailEnd type="none" w="med" len="med"/>
                    </a:lnL>
                    <a:lnR w="6350" cap="flat" cmpd="sng" algn="ctr">
                      <a:solidFill>
                        <a:srgbClr val="FFFFFF"/>
                      </a:solidFill>
                      <a:prstDash val="solid"/>
                      <a:round/>
                      <a:headEnd type="none" w="med" len="med"/>
                      <a:tailEnd type="none" w="med" len="med"/>
                    </a:lnR>
                    <a:lnT w="6350" cap="flat" cmpd="sng" algn="ctr">
                      <a:solidFill>
                        <a:srgbClr val="FFFFFF"/>
                      </a:solidFill>
                      <a:prstDash val="solid"/>
                      <a:round/>
                      <a:headEnd type="none" w="med" len="med"/>
                      <a:tailEnd type="none" w="med" len="med"/>
                    </a:lnT>
                    <a:lnB w="6350" cap="flat" cmpd="sng" algn="ctr">
                      <a:solidFill>
                        <a:srgbClr val="FFFFFF"/>
                      </a:solidFill>
                      <a:prstDash val="solid"/>
                      <a:round/>
                      <a:headEnd type="none" w="med" len="med"/>
                      <a:tailEnd type="none" w="med" len="med"/>
                    </a:lnB>
                    <a:solidFill>
                      <a:schemeClr val="bg1">
                        <a:lumMod val="95000"/>
                      </a:schemeClr>
                    </a:solidFill>
                  </a:tcPr>
                </a:tc>
                <a:tc>
                  <a:txBody>
                    <a:bodyPr/>
                    <a:lstStyle/>
                    <a:p>
                      <a:pPr algn="ctr" fontAlgn="ctr">
                        <a:buNone/>
                      </a:pPr>
                      <a:r>
                        <a:rPr lang="en-IN" sz="1200" b="0" i="0" u="none" strike="noStrike" dirty="0">
                          <a:solidFill>
                            <a:schemeClr val="tx1"/>
                          </a:solidFill>
                          <a:effectLst/>
                          <a:latin typeface="Cambria" panose="02040503050406030204" pitchFamily="18" charset="0"/>
                        </a:rPr>
                        <a:t>62.8%</a:t>
                      </a:r>
                    </a:p>
                  </a:txBody>
                  <a:tcPr marL="9525" marR="9525" marT="9525" marB="0" anchor="ctr">
                    <a:lnL w="6350" cap="flat" cmpd="sng" algn="ctr">
                      <a:solidFill>
                        <a:srgbClr val="FFFFFF"/>
                      </a:solidFill>
                      <a:prstDash val="solid"/>
                      <a:round/>
                      <a:headEnd type="none" w="med" len="med"/>
                      <a:tailEnd type="none" w="med" len="med"/>
                    </a:lnL>
                    <a:lnR w="6350" cap="flat" cmpd="sng" algn="ctr">
                      <a:solidFill>
                        <a:srgbClr val="FFFFFF"/>
                      </a:solidFill>
                      <a:prstDash val="solid"/>
                      <a:round/>
                      <a:headEnd type="none" w="med" len="med"/>
                      <a:tailEnd type="none" w="med" len="med"/>
                    </a:lnR>
                    <a:lnT w="6350" cap="flat" cmpd="sng" algn="ctr">
                      <a:solidFill>
                        <a:srgbClr val="FFFFFF"/>
                      </a:solidFill>
                      <a:prstDash val="solid"/>
                      <a:round/>
                      <a:headEnd type="none" w="med" len="med"/>
                      <a:tailEnd type="none" w="med" len="med"/>
                    </a:lnT>
                    <a:lnB w="6350" cap="flat" cmpd="sng" algn="ctr">
                      <a:solidFill>
                        <a:srgbClr val="FFFFFF"/>
                      </a:solidFill>
                      <a:prstDash val="solid"/>
                      <a:round/>
                      <a:headEnd type="none" w="med" len="med"/>
                      <a:tailEnd type="none" w="med" len="med"/>
                    </a:lnB>
                    <a:solidFill>
                      <a:schemeClr val="bg1">
                        <a:lumMod val="95000"/>
                      </a:schemeClr>
                    </a:solidFill>
                  </a:tcPr>
                </a:tc>
                <a:tc>
                  <a:txBody>
                    <a:bodyPr/>
                    <a:lstStyle/>
                    <a:p>
                      <a:pPr algn="ctr" fontAlgn="ctr">
                        <a:buNone/>
                      </a:pPr>
                      <a:r>
                        <a:rPr lang="en-IN" sz="1200" b="0" i="0" u="none" strike="noStrike" dirty="0">
                          <a:solidFill>
                            <a:schemeClr val="tx1"/>
                          </a:solidFill>
                          <a:effectLst/>
                          <a:latin typeface="Cambria" panose="02040503050406030204" pitchFamily="18" charset="0"/>
                        </a:rPr>
                        <a:t>0.0%</a:t>
                      </a:r>
                    </a:p>
                  </a:txBody>
                  <a:tcPr marL="9525" marR="9525" marT="9525" marB="0" anchor="ctr">
                    <a:lnL w="6350" cap="flat" cmpd="sng" algn="ctr">
                      <a:solidFill>
                        <a:srgbClr val="FFFFFF"/>
                      </a:solidFill>
                      <a:prstDash val="solid"/>
                      <a:round/>
                      <a:headEnd type="none" w="med" len="med"/>
                      <a:tailEnd type="none" w="med" len="med"/>
                    </a:lnL>
                    <a:lnR w="6350" cap="flat" cmpd="sng" algn="ctr">
                      <a:solidFill>
                        <a:srgbClr val="FFFFFF"/>
                      </a:solidFill>
                      <a:prstDash val="solid"/>
                      <a:round/>
                      <a:headEnd type="none" w="med" len="med"/>
                      <a:tailEnd type="none" w="med" len="med"/>
                    </a:lnR>
                    <a:lnT w="6350" cap="flat" cmpd="sng" algn="ctr">
                      <a:solidFill>
                        <a:srgbClr val="FFFFFF"/>
                      </a:solidFill>
                      <a:prstDash val="solid"/>
                      <a:round/>
                      <a:headEnd type="none" w="med" len="med"/>
                      <a:tailEnd type="none" w="med" len="med"/>
                    </a:lnT>
                    <a:lnB w="6350" cap="flat" cmpd="sng" algn="ctr">
                      <a:solidFill>
                        <a:srgbClr val="FFFFFF"/>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1411453738"/>
                  </a:ext>
                </a:extLst>
              </a:tr>
              <a:tr h="204805">
                <a:tc>
                  <a:txBody>
                    <a:bodyPr/>
                    <a:lstStyle/>
                    <a:p>
                      <a:pPr algn="l" rtl="0" fontAlgn="ctr">
                        <a:buNone/>
                      </a:pPr>
                      <a:r>
                        <a:rPr lang="en-IN" sz="1200" b="0" i="0" u="none" strike="noStrike" dirty="0">
                          <a:solidFill>
                            <a:srgbClr val="000000"/>
                          </a:solidFill>
                          <a:effectLst/>
                          <a:latin typeface="Cambria" panose="02040503050406030204" pitchFamily="18" charset="0"/>
                        </a:rPr>
                        <a:t>Emkay Emerging Stars Fund</a:t>
                      </a:r>
                    </a:p>
                  </a:txBody>
                  <a:tcPr marL="72000" marR="9525" marT="9525" marB="0" anchor="ctr">
                    <a:lnL w="6350" cap="flat" cmpd="sng" algn="ctr">
                      <a:solidFill>
                        <a:srgbClr val="FFFFFF"/>
                      </a:solidFill>
                      <a:prstDash val="solid"/>
                      <a:round/>
                      <a:headEnd type="none" w="med" len="med"/>
                      <a:tailEnd type="none" w="med" len="med"/>
                    </a:lnL>
                    <a:lnR w="6350" cap="flat" cmpd="sng" algn="ctr">
                      <a:solidFill>
                        <a:srgbClr val="FFFFFF"/>
                      </a:solidFill>
                      <a:prstDash val="solid"/>
                      <a:round/>
                      <a:headEnd type="none" w="med" len="med"/>
                      <a:tailEnd type="none" w="med" len="med"/>
                    </a:lnR>
                    <a:lnT w="6350" cap="flat" cmpd="sng" algn="ctr">
                      <a:solidFill>
                        <a:srgbClr val="FFFFFF"/>
                      </a:solidFill>
                      <a:prstDash val="solid"/>
                      <a:round/>
                      <a:headEnd type="none" w="med" len="med"/>
                      <a:tailEnd type="none" w="med" len="med"/>
                    </a:lnT>
                    <a:lnB w="6350" cap="flat" cmpd="sng" algn="ctr">
                      <a:solidFill>
                        <a:srgbClr val="FFFFFF"/>
                      </a:solidFill>
                      <a:prstDash val="solid"/>
                      <a:round/>
                      <a:headEnd type="none" w="med" len="med"/>
                      <a:tailEnd type="none" w="med" len="med"/>
                    </a:lnB>
                    <a:solidFill>
                      <a:schemeClr val="accent6">
                        <a:lumMod val="20000"/>
                        <a:lumOff val="80000"/>
                      </a:schemeClr>
                    </a:solidFill>
                  </a:tcPr>
                </a:tc>
                <a:tc>
                  <a:txBody>
                    <a:bodyPr/>
                    <a:lstStyle/>
                    <a:p>
                      <a:pPr algn="ctr" rtl="0" fontAlgn="ctr">
                        <a:buNone/>
                      </a:pPr>
                      <a:r>
                        <a:rPr lang="en-IN" sz="1200" b="0" i="0" u="none" strike="noStrike" dirty="0">
                          <a:solidFill>
                            <a:srgbClr val="000000"/>
                          </a:solidFill>
                          <a:effectLst/>
                          <a:latin typeface="Cambria" panose="02040503050406030204" pitchFamily="18" charset="0"/>
                        </a:rPr>
                        <a:t>17-Dec-25</a:t>
                      </a:r>
                    </a:p>
                  </a:txBody>
                  <a:tcPr marL="9525" marR="9525" marT="9525" marB="0" anchor="ctr">
                    <a:lnL w="6350" cap="flat" cmpd="sng" algn="ctr">
                      <a:solidFill>
                        <a:srgbClr val="FFFFFF"/>
                      </a:solidFill>
                      <a:prstDash val="solid"/>
                      <a:round/>
                      <a:headEnd type="none" w="med" len="med"/>
                      <a:tailEnd type="none" w="med" len="med"/>
                    </a:lnL>
                    <a:lnR w="6350" cap="flat" cmpd="sng" algn="ctr">
                      <a:solidFill>
                        <a:srgbClr val="FFFFFF"/>
                      </a:solidFill>
                      <a:prstDash val="solid"/>
                      <a:round/>
                      <a:headEnd type="none" w="med" len="med"/>
                      <a:tailEnd type="none" w="med" len="med"/>
                    </a:lnR>
                    <a:lnT w="6350" cap="flat" cmpd="sng" algn="ctr">
                      <a:solidFill>
                        <a:srgbClr val="FFFFFF"/>
                      </a:solidFill>
                      <a:prstDash val="solid"/>
                      <a:round/>
                      <a:headEnd type="none" w="med" len="med"/>
                      <a:tailEnd type="none" w="med" len="med"/>
                    </a:lnT>
                    <a:lnB w="6350" cap="flat" cmpd="sng" algn="ctr">
                      <a:solidFill>
                        <a:srgbClr val="FFFFFF"/>
                      </a:solidFill>
                      <a:prstDash val="solid"/>
                      <a:round/>
                      <a:headEnd type="none" w="med" len="med"/>
                      <a:tailEnd type="none" w="med" len="med"/>
                    </a:lnB>
                    <a:solidFill>
                      <a:schemeClr val="accent6">
                        <a:lumMod val="20000"/>
                        <a:lumOff val="80000"/>
                      </a:schemeClr>
                    </a:solidFill>
                  </a:tcPr>
                </a:tc>
                <a:tc>
                  <a:txBody>
                    <a:bodyPr/>
                    <a:lstStyle/>
                    <a:p>
                      <a:pPr algn="ctr" rtl="0" fontAlgn="ctr">
                        <a:buNone/>
                      </a:pPr>
                      <a:r>
                        <a:rPr lang="en-IN" sz="1200" b="0" i="0" u="none" strike="noStrike" dirty="0">
                          <a:solidFill>
                            <a:schemeClr val="tx1"/>
                          </a:solidFill>
                          <a:effectLst/>
                          <a:latin typeface="Cambria" panose="02040503050406030204" pitchFamily="18" charset="0"/>
                        </a:rPr>
                        <a:t>101</a:t>
                      </a:r>
                    </a:p>
                  </a:txBody>
                  <a:tcPr marL="9525" marR="9525" marT="9525" marB="0" anchor="ctr">
                    <a:lnL w="6350" cap="flat" cmpd="sng" algn="ctr">
                      <a:solidFill>
                        <a:srgbClr val="FFFFFF"/>
                      </a:solidFill>
                      <a:prstDash val="solid"/>
                      <a:round/>
                      <a:headEnd type="none" w="med" len="med"/>
                      <a:tailEnd type="none" w="med" len="med"/>
                    </a:lnL>
                    <a:lnR w="6350" cap="flat" cmpd="sng" algn="ctr">
                      <a:solidFill>
                        <a:srgbClr val="FFFFFF"/>
                      </a:solidFill>
                      <a:prstDash val="solid"/>
                      <a:round/>
                      <a:headEnd type="none" w="med" len="med"/>
                      <a:tailEnd type="none" w="med" len="med"/>
                    </a:lnR>
                    <a:lnT w="6350" cap="flat" cmpd="sng" algn="ctr">
                      <a:solidFill>
                        <a:srgbClr val="FFFFFF"/>
                      </a:solidFill>
                      <a:prstDash val="solid"/>
                      <a:round/>
                      <a:headEnd type="none" w="med" len="med"/>
                      <a:tailEnd type="none" w="med" len="med"/>
                    </a:lnT>
                    <a:lnB w="6350" cap="flat" cmpd="sng" algn="ctr">
                      <a:solidFill>
                        <a:srgbClr val="FFFFFF"/>
                      </a:solidFill>
                      <a:prstDash val="solid"/>
                      <a:round/>
                      <a:headEnd type="none" w="med" len="med"/>
                      <a:tailEnd type="none" w="med" len="med"/>
                    </a:lnB>
                    <a:solidFill>
                      <a:schemeClr val="accent6">
                        <a:lumMod val="20000"/>
                        <a:lumOff val="80000"/>
                      </a:schemeClr>
                    </a:solidFill>
                  </a:tcPr>
                </a:tc>
                <a:tc>
                  <a:txBody>
                    <a:bodyPr/>
                    <a:lstStyle/>
                    <a:p>
                      <a:pPr algn="ctr" fontAlgn="ctr">
                        <a:buNone/>
                      </a:pPr>
                      <a:r>
                        <a:rPr lang="en-IN" sz="1100" b="0" i="0" u="none" strike="noStrike" dirty="0">
                          <a:solidFill>
                            <a:schemeClr val="tx1"/>
                          </a:solidFill>
                          <a:effectLst/>
                          <a:latin typeface="Cambria" panose="02040503050406030204" pitchFamily="18" charset="0"/>
                        </a:rPr>
                        <a:t>-0.3%</a:t>
                      </a:r>
                    </a:p>
                  </a:txBody>
                  <a:tcPr marL="9525" marR="9525" marT="9525" marB="0" anchor="ctr">
                    <a:lnL w="6350" cap="flat" cmpd="sng" algn="ctr">
                      <a:solidFill>
                        <a:srgbClr val="FFFFFF"/>
                      </a:solidFill>
                      <a:prstDash val="solid"/>
                      <a:round/>
                      <a:headEnd type="none" w="med" len="med"/>
                      <a:tailEnd type="none" w="med" len="med"/>
                    </a:lnL>
                    <a:lnR w="6350" cap="flat" cmpd="sng" algn="ctr">
                      <a:solidFill>
                        <a:srgbClr val="FFFFFF"/>
                      </a:solidFill>
                      <a:prstDash val="solid"/>
                      <a:round/>
                      <a:headEnd type="none" w="med" len="med"/>
                      <a:tailEnd type="none" w="med" len="med"/>
                    </a:lnR>
                    <a:lnT w="6350" cap="flat" cmpd="sng" algn="ctr">
                      <a:solidFill>
                        <a:srgbClr val="FFFFFF"/>
                      </a:solidFill>
                      <a:prstDash val="solid"/>
                      <a:round/>
                      <a:headEnd type="none" w="med" len="med"/>
                      <a:tailEnd type="none" w="med" len="med"/>
                    </a:lnT>
                    <a:lnB w="6350" cap="flat" cmpd="sng" algn="ctr">
                      <a:solidFill>
                        <a:srgbClr val="FFFFFF"/>
                      </a:solidFill>
                      <a:prstDash val="solid"/>
                      <a:round/>
                      <a:headEnd type="none" w="med" len="med"/>
                      <a:tailEnd type="none" w="med" len="med"/>
                    </a:lnB>
                    <a:solidFill>
                      <a:schemeClr val="accent6">
                        <a:lumMod val="20000"/>
                        <a:lumOff val="80000"/>
                      </a:schemeClr>
                    </a:solidFill>
                  </a:tcPr>
                </a:tc>
                <a:tc>
                  <a:txBody>
                    <a:bodyPr/>
                    <a:lstStyle/>
                    <a:p>
                      <a:pPr algn="ctr" fontAlgn="ctr">
                        <a:buNone/>
                      </a:pPr>
                      <a:r>
                        <a:rPr lang="en-IN" sz="1100" b="0" i="0" u="none" strike="noStrike" dirty="0">
                          <a:solidFill>
                            <a:schemeClr val="tx1"/>
                          </a:solidFill>
                          <a:effectLst/>
                          <a:latin typeface="Cambria" panose="02040503050406030204" pitchFamily="18" charset="0"/>
                        </a:rPr>
                        <a:t>1.3%</a:t>
                      </a:r>
                    </a:p>
                  </a:txBody>
                  <a:tcPr marL="9525" marR="9525" marT="9525" marB="0" anchor="ctr">
                    <a:lnL w="6350" cap="flat" cmpd="sng" algn="ctr">
                      <a:solidFill>
                        <a:srgbClr val="FFFFFF"/>
                      </a:solidFill>
                      <a:prstDash val="solid"/>
                      <a:round/>
                      <a:headEnd type="none" w="med" len="med"/>
                      <a:tailEnd type="none" w="med" len="med"/>
                    </a:lnL>
                    <a:lnR w="6350" cap="flat" cmpd="sng" algn="ctr">
                      <a:solidFill>
                        <a:srgbClr val="FFFFFF"/>
                      </a:solidFill>
                      <a:prstDash val="solid"/>
                      <a:round/>
                      <a:headEnd type="none" w="med" len="med"/>
                      <a:tailEnd type="none" w="med" len="med"/>
                    </a:lnR>
                    <a:lnT w="6350" cap="flat" cmpd="sng" algn="ctr">
                      <a:solidFill>
                        <a:srgbClr val="FFFFFF"/>
                      </a:solidFill>
                      <a:prstDash val="solid"/>
                      <a:round/>
                      <a:headEnd type="none" w="med" len="med"/>
                      <a:tailEnd type="none" w="med" len="med"/>
                    </a:lnT>
                    <a:lnB w="6350" cap="flat" cmpd="sng" algn="ctr">
                      <a:solidFill>
                        <a:srgbClr val="FFFFFF"/>
                      </a:solidFill>
                      <a:prstDash val="solid"/>
                      <a:round/>
                      <a:headEnd type="none" w="med" len="med"/>
                      <a:tailEnd type="none" w="med" len="med"/>
                    </a:lnB>
                    <a:solidFill>
                      <a:schemeClr val="accent6">
                        <a:lumMod val="20000"/>
                        <a:lumOff val="80000"/>
                      </a:schemeClr>
                    </a:solidFill>
                  </a:tcPr>
                </a:tc>
                <a:tc>
                  <a:txBody>
                    <a:bodyPr/>
                    <a:lstStyle/>
                    <a:p>
                      <a:pPr algn="ctr" fontAlgn="ctr">
                        <a:buNone/>
                      </a:pPr>
                      <a:r>
                        <a:rPr lang="en-IN" sz="1100" b="0" i="0" u="none" strike="noStrike" dirty="0">
                          <a:solidFill>
                            <a:schemeClr val="tx1"/>
                          </a:solidFill>
                          <a:effectLst/>
                          <a:latin typeface="Cambria" panose="02040503050406030204" pitchFamily="18" charset="0"/>
                        </a:rPr>
                        <a:t>3.5%</a:t>
                      </a:r>
                    </a:p>
                  </a:txBody>
                  <a:tcPr marL="9525" marR="9525" marT="9525" marB="0" anchor="ctr">
                    <a:lnL w="6350" cap="flat" cmpd="sng" algn="ctr">
                      <a:solidFill>
                        <a:srgbClr val="FFFFFF"/>
                      </a:solidFill>
                      <a:prstDash val="solid"/>
                      <a:round/>
                      <a:headEnd type="none" w="med" len="med"/>
                      <a:tailEnd type="none" w="med" len="med"/>
                    </a:lnL>
                    <a:lnR w="6350" cap="flat" cmpd="sng" algn="ctr">
                      <a:solidFill>
                        <a:srgbClr val="FFFFFF"/>
                      </a:solidFill>
                      <a:prstDash val="solid"/>
                      <a:round/>
                      <a:headEnd type="none" w="med" len="med"/>
                      <a:tailEnd type="none" w="med" len="med"/>
                    </a:lnR>
                    <a:lnT w="6350" cap="flat" cmpd="sng" algn="ctr">
                      <a:solidFill>
                        <a:srgbClr val="FFFFFF"/>
                      </a:solidFill>
                      <a:prstDash val="solid"/>
                      <a:round/>
                      <a:headEnd type="none" w="med" len="med"/>
                      <a:tailEnd type="none" w="med" len="med"/>
                    </a:lnT>
                    <a:lnB w="6350" cap="flat" cmpd="sng" algn="ctr">
                      <a:solidFill>
                        <a:srgbClr val="FFFFFF"/>
                      </a:solidFill>
                      <a:prstDash val="solid"/>
                      <a:round/>
                      <a:headEnd type="none" w="med" len="med"/>
                      <a:tailEnd type="none" w="med" len="med"/>
                    </a:lnB>
                    <a:solidFill>
                      <a:schemeClr val="accent6">
                        <a:lumMod val="20000"/>
                        <a:lumOff val="80000"/>
                      </a:schemeClr>
                    </a:solidFill>
                  </a:tcPr>
                </a:tc>
                <a:tc>
                  <a:txBody>
                    <a:bodyPr/>
                    <a:lstStyle/>
                    <a:p>
                      <a:pPr algn="ctr" rtl="0" fontAlgn="ctr">
                        <a:buNone/>
                      </a:pPr>
                      <a:r>
                        <a:rPr lang="en-IN" sz="1200" b="0" i="0" u="none" strike="noStrike" dirty="0">
                          <a:solidFill>
                            <a:schemeClr val="tx1"/>
                          </a:solidFill>
                          <a:effectLst/>
                          <a:latin typeface="Cambria" panose="02040503050406030204" pitchFamily="18" charset="0"/>
                        </a:rPr>
                        <a:t>-</a:t>
                      </a:r>
                    </a:p>
                  </a:txBody>
                  <a:tcPr marL="9525" marR="9525" marT="9525" marB="0" anchor="ctr">
                    <a:lnL w="6350" cap="flat" cmpd="sng" algn="ctr">
                      <a:solidFill>
                        <a:srgbClr val="FFFFFF"/>
                      </a:solidFill>
                      <a:prstDash val="solid"/>
                      <a:round/>
                      <a:headEnd type="none" w="med" len="med"/>
                      <a:tailEnd type="none" w="med" len="med"/>
                    </a:lnL>
                    <a:lnR w="6350" cap="flat" cmpd="sng" algn="ctr">
                      <a:solidFill>
                        <a:srgbClr val="FFFFFF"/>
                      </a:solidFill>
                      <a:prstDash val="solid"/>
                      <a:round/>
                      <a:headEnd type="none" w="med" len="med"/>
                      <a:tailEnd type="none" w="med" len="med"/>
                    </a:lnR>
                    <a:lnT w="6350" cap="flat" cmpd="sng" algn="ctr">
                      <a:solidFill>
                        <a:srgbClr val="FFFFFF"/>
                      </a:solidFill>
                      <a:prstDash val="solid"/>
                      <a:round/>
                      <a:headEnd type="none" w="med" len="med"/>
                      <a:tailEnd type="none" w="med" len="med"/>
                    </a:lnT>
                    <a:lnB w="6350" cap="flat" cmpd="sng" algn="ctr">
                      <a:solidFill>
                        <a:srgbClr val="FFFFFF"/>
                      </a:solidFill>
                      <a:prstDash val="solid"/>
                      <a:round/>
                      <a:headEnd type="none" w="med" len="med"/>
                      <a:tailEnd type="none" w="med" len="med"/>
                    </a:lnB>
                    <a:solidFill>
                      <a:schemeClr val="accent6">
                        <a:lumMod val="20000"/>
                        <a:lumOff val="80000"/>
                      </a:schemeClr>
                    </a:solidFill>
                  </a:tcPr>
                </a:tc>
                <a:tc>
                  <a:txBody>
                    <a:bodyPr/>
                    <a:lstStyle/>
                    <a:p>
                      <a:pPr algn="ctr" rtl="0" fontAlgn="ctr">
                        <a:buNone/>
                      </a:pPr>
                      <a:r>
                        <a:rPr lang="en-IN" sz="1200" b="0" i="0" u="none" strike="noStrike" dirty="0">
                          <a:solidFill>
                            <a:schemeClr val="tx1"/>
                          </a:solidFill>
                          <a:effectLst/>
                          <a:latin typeface="Cambria" panose="02040503050406030204" pitchFamily="18" charset="0"/>
                        </a:rPr>
                        <a:t>-</a:t>
                      </a:r>
                    </a:p>
                  </a:txBody>
                  <a:tcPr marL="9525" marR="9525" marT="9525" marB="0" anchor="ctr">
                    <a:lnL w="6350" cap="flat" cmpd="sng" algn="ctr">
                      <a:solidFill>
                        <a:srgbClr val="FFFFFF"/>
                      </a:solidFill>
                      <a:prstDash val="solid"/>
                      <a:round/>
                      <a:headEnd type="none" w="med" len="med"/>
                      <a:tailEnd type="none" w="med" len="med"/>
                    </a:lnL>
                    <a:lnR w="6350" cap="flat" cmpd="sng" algn="ctr">
                      <a:solidFill>
                        <a:srgbClr val="FFFFFF"/>
                      </a:solidFill>
                      <a:prstDash val="solid"/>
                      <a:round/>
                      <a:headEnd type="none" w="med" len="med"/>
                      <a:tailEnd type="none" w="med" len="med"/>
                    </a:lnR>
                    <a:lnT w="6350" cap="flat" cmpd="sng" algn="ctr">
                      <a:solidFill>
                        <a:srgbClr val="FFFFFF"/>
                      </a:solidFill>
                      <a:prstDash val="solid"/>
                      <a:round/>
                      <a:headEnd type="none" w="med" len="med"/>
                      <a:tailEnd type="none" w="med" len="med"/>
                    </a:lnT>
                    <a:lnB w="6350" cap="flat" cmpd="sng" algn="ctr">
                      <a:solidFill>
                        <a:srgbClr val="FFFFFF"/>
                      </a:solidFill>
                      <a:prstDash val="solid"/>
                      <a:round/>
                      <a:headEnd type="none" w="med" len="med"/>
                      <a:tailEnd type="none" w="med" len="med"/>
                    </a:lnB>
                    <a:solidFill>
                      <a:schemeClr val="accent6">
                        <a:lumMod val="20000"/>
                        <a:lumOff val="80000"/>
                      </a:schemeClr>
                    </a:solidFill>
                  </a:tcPr>
                </a:tc>
                <a:tc>
                  <a:txBody>
                    <a:bodyPr/>
                    <a:lstStyle/>
                    <a:p>
                      <a:pPr algn="ctr" rtl="0" fontAlgn="ctr">
                        <a:buNone/>
                      </a:pPr>
                      <a:r>
                        <a:rPr lang="en-IN" sz="1200" b="0" i="0" u="none" strike="noStrike" dirty="0">
                          <a:solidFill>
                            <a:schemeClr val="tx1"/>
                          </a:solidFill>
                          <a:effectLst/>
                          <a:latin typeface="Cambria" panose="02040503050406030204" pitchFamily="18" charset="0"/>
                        </a:rPr>
                        <a:t>-</a:t>
                      </a:r>
                    </a:p>
                  </a:txBody>
                  <a:tcPr marL="9525" marR="9525" marT="9525" marB="0" anchor="ctr">
                    <a:lnL w="6350" cap="flat" cmpd="sng" algn="ctr">
                      <a:solidFill>
                        <a:srgbClr val="FFFFFF"/>
                      </a:solidFill>
                      <a:prstDash val="solid"/>
                      <a:round/>
                      <a:headEnd type="none" w="med" len="med"/>
                      <a:tailEnd type="none" w="med" len="med"/>
                    </a:lnL>
                    <a:lnR w="6350" cap="flat" cmpd="sng" algn="ctr">
                      <a:solidFill>
                        <a:srgbClr val="FFFFFF"/>
                      </a:solidFill>
                      <a:prstDash val="solid"/>
                      <a:round/>
                      <a:headEnd type="none" w="med" len="med"/>
                      <a:tailEnd type="none" w="med" len="med"/>
                    </a:lnR>
                    <a:lnT w="6350" cap="flat" cmpd="sng" algn="ctr">
                      <a:solidFill>
                        <a:srgbClr val="FFFFFF"/>
                      </a:solidFill>
                      <a:prstDash val="solid"/>
                      <a:round/>
                      <a:headEnd type="none" w="med" len="med"/>
                      <a:tailEnd type="none" w="med" len="med"/>
                    </a:lnT>
                    <a:lnB w="6350" cap="flat" cmpd="sng" algn="ctr">
                      <a:solidFill>
                        <a:srgbClr val="FFFFFF"/>
                      </a:solidFill>
                      <a:prstDash val="solid"/>
                      <a:round/>
                      <a:headEnd type="none" w="med" len="med"/>
                      <a:tailEnd type="none" w="med" len="med"/>
                    </a:lnB>
                    <a:solidFill>
                      <a:schemeClr val="accent6">
                        <a:lumMod val="20000"/>
                        <a:lumOff val="80000"/>
                      </a:schemeClr>
                    </a:solidFill>
                  </a:tcPr>
                </a:tc>
                <a:tc>
                  <a:txBody>
                    <a:bodyPr/>
                    <a:lstStyle/>
                    <a:p>
                      <a:pPr algn="ctr" fontAlgn="ctr">
                        <a:buNone/>
                      </a:pPr>
                      <a:r>
                        <a:rPr lang="en-IN" sz="1200" b="0" i="0" u="none" strike="noStrike" dirty="0">
                          <a:solidFill>
                            <a:schemeClr val="tx1"/>
                          </a:solidFill>
                          <a:effectLst/>
                          <a:latin typeface="Cambria" panose="02040503050406030204" pitchFamily="18" charset="0"/>
                        </a:rPr>
                        <a:t>-2.1%</a:t>
                      </a:r>
                    </a:p>
                  </a:txBody>
                  <a:tcPr marL="9525" marR="9525" marT="9525" marB="0" anchor="ctr">
                    <a:lnL w="6350" cap="flat" cmpd="sng" algn="ctr">
                      <a:solidFill>
                        <a:srgbClr val="FFFFFF"/>
                      </a:solidFill>
                      <a:prstDash val="solid"/>
                      <a:round/>
                      <a:headEnd type="none" w="med" len="med"/>
                      <a:tailEnd type="none" w="med" len="med"/>
                    </a:lnL>
                    <a:lnR w="6350" cap="flat" cmpd="sng" algn="ctr">
                      <a:solidFill>
                        <a:srgbClr val="FFFFFF"/>
                      </a:solidFill>
                      <a:prstDash val="solid"/>
                      <a:round/>
                      <a:headEnd type="none" w="med" len="med"/>
                      <a:tailEnd type="none" w="med" len="med"/>
                    </a:lnR>
                    <a:lnT w="6350" cap="flat" cmpd="sng" algn="ctr">
                      <a:solidFill>
                        <a:srgbClr val="FFFFFF"/>
                      </a:solidFill>
                      <a:prstDash val="solid"/>
                      <a:round/>
                      <a:headEnd type="none" w="med" len="med"/>
                      <a:tailEnd type="none" w="med" len="med"/>
                    </a:lnT>
                    <a:lnB w="6350" cap="flat" cmpd="sng" algn="ctr">
                      <a:solidFill>
                        <a:srgbClr val="FFFFFF"/>
                      </a:solidFill>
                      <a:prstDash val="solid"/>
                      <a:round/>
                      <a:headEnd type="none" w="med" len="med"/>
                      <a:tailEnd type="none" w="med" len="med"/>
                    </a:lnB>
                    <a:solidFill>
                      <a:schemeClr val="accent6">
                        <a:lumMod val="20000"/>
                        <a:lumOff val="80000"/>
                      </a:schemeClr>
                    </a:solidFill>
                  </a:tcPr>
                </a:tc>
                <a:tc>
                  <a:txBody>
                    <a:bodyPr/>
                    <a:lstStyle/>
                    <a:p>
                      <a:pPr algn="ctr" rtl="0" fontAlgn="ctr">
                        <a:buNone/>
                      </a:pPr>
                      <a:r>
                        <a:rPr lang="en-IN" sz="1200" b="0" i="0" u="none" strike="noStrike" dirty="0">
                          <a:solidFill>
                            <a:schemeClr val="tx1"/>
                          </a:solidFill>
                          <a:effectLst/>
                          <a:latin typeface="Cambria" panose="02040503050406030204" pitchFamily="18" charset="0"/>
                        </a:rPr>
                        <a:t>26.2%</a:t>
                      </a:r>
                    </a:p>
                  </a:txBody>
                  <a:tcPr marL="9525" marR="9525" marT="9525" marB="0" anchor="ctr">
                    <a:lnL w="6350" cap="flat" cmpd="sng" algn="ctr">
                      <a:solidFill>
                        <a:srgbClr val="FFFFFF"/>
                      </a:solidFill>
                      <a:prstDash val="solid"/>
                      <a:round/>
                      <a:headEnd type="none" w="med" len="med"/>
                      <a:tailEnd type="none" w="med" len="med"/>
                    </a:lnL>
                    <a:lnR w="6350" cap="flat" cmpd="sng" algn="ctr">
                      <a:solidFill>
                        <a:srgbClr val="FFFFFF"/>
                      </a:solidFill>
                      <a:prstDash val="solid"/>
                      <a:round/>
                      <a:headEnd type="none" w="med" len="med"/>
                      <a:tailEnd type="none" w="med" len="med"/>
                    </a:lnR>
                    <a:lnT w="6350" cap="flat" cmpd="sng" algn="ctr">
                      <a:solidFill>
                        <a:srgbClr val="FFFFFF"/>
                      </a:solidFill>
                      <a:prstDash val="solid"/>
                      <a:round/>
                      <a:headEnd type="none" w="med" len="med"/>
                      <a:tailEnd type="none" w="med" len="med"/>
                    </a:lnT>
                    <a:lnB w="6350" cap="flat" cmpd="sng" algn="ctr">
                      <a:solidFill>
                        <a:srgbClr val="FFFFFF"/>
                      </a:solidFill>
                      <a:prstDash val="solid"/>
                      <a:round/>
                      <a:headEnd type="none" w="med" len="med"/>
                      <a:tailEnd type="none" w="med" len="med"/>
                    </a:lnB>
                    <a:solidFill>
                      <a:schemeClr val="accent6">
                        <a:lumMod val="20000"/>
                        <a:lumOff val="80000"/>
                      </a:schemeClr>
                    </a:solidFill>
                  </a:tcPr>
                </a:tc>
                <a:tc>
                  <a:txBody>
                    <a:bodyPr/>
                    <a:lstStyle/>
                    <a:p>
                      <a:pPr algn="ctr" rtl="0" fontAlgn="ctr">
                        <a:buNone/>
                      </a:pPr>
                      <a:r>
                        <a:rPr lang="en-IN" sz="1200" b="0" i="0" u="none" strike="noStrike" dirty="0">
                          <a:solidFill>
                            <a:schemeClr val="tx1"/>
                          </a:solidFill>
                          <a:effectLst/>
                          <a:latin typeface="Cambria" panose="02040503050406030204" pitchFamily="18" charset="0"/>
                        </a:rPr>
                        <a:t>17.1%</a:t>
                      </a:r>
                    </a:p>
                  </a:txBody>
                  <a:tcPr marL="9525" marR="9525" marT="9525" marB="0" anchor="ctr">
                    <a:lnL w="6350" cap="flat" cmpd="sng" algn="ctr">
                      <a:solidFill>
                        <a:srgbClr val="FFFFFF"/>
                      </a:solidFill>
                      <a:prstDash val="solid"/>
                      <a:round/>
                      <a:headEnd type="none" w="med" len="med"/>
                      <a:tailEnd type="none" w="med" len="med"/>
                    </a:lnL>
                    <a:lnR w="6350" cap="flat" cmpd="sng" algn="ctr">
                      <a:solidFill>
                        <a:srgbClr val="FFFFFF"/>
                      </a:solidFill>
                      <a:prstDash val="solid"/>
                      <a:round/>
                      <a:headEnd type="none" w="med" len="med"/>
                      <a:tailEnd type="none" w="med" len="med"/>
                    </a:lnR>
                    <a:lnT w="6350" cap="flat" cmpd="sng" algn="ctr">
                      <a:solidFill>
                        <a:srgbClr val="FFFFFF"/>
                      </a:solidFill>
                      <a:prstDash val="solid"/>
                      <a:round/>
                      <a:headEnd type="none" w="med" len="med"/>
                      <a:tailEnd type="none" w="med" len="med"/>
                    </a:lnT>
                    <a:lnB w="6350" cap="flat" cmpd="sng" algn="ctr">
                      <a:solidFill>
                        <a:srgbClr val="FFFFFF"/>
                      </a:solidFill>
                      <a:prstDash val="solid"/>
                      <a:round/>
                      <a:headEnd type="none" w="med" len="med"/>
                      <a:tailEnd type="none" w="med" len="med"/>
                    </a:lnB>
                    <a:solidFill>
                      <a:schemeClr val="accent6">
                        <a:lumMod val="20000"/>
                        <a:lumOff val="80000"/>
                      </a:schemeClr>
                    </a:solidFill>
                  </a:tcPr>
                </a:tc>
                <a:tc>
                  <a:txBody>
                    <a:bodyPr/>
                    <a:lstStyle/>
                    <a:p>
                      <a:pPr algn="ctr" rtl="0" fontAlgn="ctr">
                        <a:buNone/>
                      </a:pPr>
                      <a:r>
                        <a:rPr lang="en-IN" sz="1200" b="0" i="0" u="none" strike="noStrike" dirty="0">
                          <a:solidFill>
                            <a:schemeClr val="tx1"/>
                          </a:solidFill>
                          <a:effectLst/>
                          <a:latin typeface="Cambria" panose="02040503050406030204" pitchFamily="18" charset="0"/>
                        </a:rPr>
                        <a:t>43.2%</a:t>
                      </a:r>
                    </a:p>
                  </a:txBody>
                  <a:tcPr marL="9525" marR="9525" marT="9525" marB="0" anchor="ctr">
                    <a:lnL w="6350" cap="flat" cmpd="sng" algn="ctr">
                      <a:solidFill>
                        <a:srgbClr val="FFFFFF"/>
                      </a:solidFill>
                      <a:prstDash val="solid"/>
                      <a:round/>
                      <a:headEnd type="none" w="med" len="med"/>
                      <a:tailEnd type="none" w="med" len="med"/>
                    </a:lnL>
                    <a:lnR w="6350" cap="flat" cmpd="sng" algn="ctr">
                      <a:solidFill>
                        <a:srgbClr val="FFFFFF"/>
                      </a:solidFill>
                      <a:prstDash val="solid"/>
                      <a:round/>
                      <a:headEnd type="none" w="med" len="med"/>
                      <a:tailEnd type="none" w="med" len="med"/>
                    </a:lnR>
                    <a:lnT w="6350" cap="flat" cmpd="sng" algn="ctr">
                      <a:solidFill>
                        <a:srgbClr val="FFFFFF"/>
                      </a:solidFill>
                      <a:prstDash val="solid"/>
                      <a:round/>
                      <a:headEnd type="none" w="med" len="med"/>
                      <a:tailEnd type="none" w="med" len="med"/>
                    </a:lnT>
                    <a:lnB w="6350" cap="flat" cmpd="sng" algn="ctr">
                      <a:solidFill>
                        <a:srgbClr val="FFFFFF"/>
                      </a:solidFill>
                      <a:prstDash val="solid"/>
                      <a:round/>
                      <a:headEnd type="none" w="med" len="med"/>
                      <a:tailEnd type="none" w="med" len="med"/>
                    </a:lnB>
                    <a:solidFill>
                      <a:schemeClr val="accent6">
                        <a:lumMod val="20000"/>
                        <a:lumOff val="80000"/>
                      </a:schemeClr>
                    </a:solidFill>
                  </a:tcPr>
                </a:tc>
                <a:tc>
                  <a:txBody>
                    <a:bodyPr/>
                    <a:lstStyle/>
                    <a:p>
                      <a:pPr algn="ctr" rtl="0" fontAlgn="ctr">
                        <a:buNone/>
                      </a:pPr>
                      <a:r>
                        <a:rPr lang="en-IN" sz="1200" b="0" i="0" u="none" strike="noStrike" dirty="0">
                          <a:solidFill>
                            <a:schemeClr val="tx1"/>
                          </a:solidFill>
                          <a:effectLst/>
                          <a:latin typeface="Cambria" panose="02040503050406030204" pitchFamily="18" charset="0"/>
                        </a:rPr>
                        <a:t>13.5%</a:t>
                      </a:r>
                    </a:p>
                  </a:txBody>
                  <a:tcPr marL="9525" marR="9525" marT="9525" marB="0" anchor="ctr">
                    <a:lnL w="6350" cap="flat" cmpd="sng" algn="ctr">
                      <a:solidFill>
                        <a:srgbClr val="FFFFFF"/>
                      </a:solidFill>
                      <a:prstDash val="solid"/>
                      <a:round/>
                      <a:headEnd type="none" w="med" len="med"/>
                      <a:tailEnd type="none" w="med" len="med"/>
                    </a:lnL>
                    <a:lnR w="6350" cap="flat" cmpd="sng" algn="ctr">
                      <a:solidFill>
                        <a:srgbClr val="FFFFFF"/>
                      </a:solidFill>
                      <a:prstDash val="solid"/>
                      <a:round/>
                      <a:headEnd type="none" w="med" len="med"/>
                      <a:tailEnd type="none" w="med" len="med"/>
                    </a:lnR>
                    <a:lnT w="6350" cap="flat" cmpd="sng" algn="ctr">
                      <a:solidFill>
                        <a:srgbClr val="FFFFFF"/>
                      </a:solidFill>
                      <a:prstDash val="solid"/>
                      <a:round/>
                      <a:headEnd type="none" w="med" len="med"/>
                      <a:tailEnd type="none" w="med" len="med"/>
                    </a:lnT>
                    <a:lnB w="6350" cap="flat" cmpd="sng" algn="ctr">
                      <a:solidFill>
                        <a:srgbClr val="FFFFFF"/>
                      </a:solidFill>
                      <a:prstDash val="solid"/>
                      <a:round/>
                      <a:headEnd type="none" w="med" len="med"/>
                      <a:tailEnd type="none" w="med" len="med"/>
                    </a:lnB>
                    <a:solidFill>
                      <a:schemeClr val="accent6">
                        <a:lumMod val="20000"/>
                        <a:lumOff val="80000"/>
                      </a:schemeClr>
                    </a:solidFill>
                  </a:tcPr>
                </a:tc>
                <a:extLst>
                  <a:ext uri="{0D108BD9-81ED-4DB2-BD59-A6C34878D82A}">
                    <a16:rowId xmlns:a16="http://schemas.microsoft.com/office/drawing/2014/main" val="2411252855"/>
                  </a:ext>
                </a:extLst>
              </a:tr>
              <a:tr h="302137">
                <a:tc>
                  <a:txBody>
                    <a:bodyPr/>
                    <a:lstStyle/>
                    <a:p>
                      <a:pPr algn="l" rtl="0" fontAlgn="ctr">
                        <a:buNone/>
                      </a:pPr>
                      <a:r>
                        <a:rPr lang="en-IN" sz="1200" b="1" i="0" u="none" strike="noStrike" dirty="0">
                          <a:solidFill>
                            <a:srgbClr val="000000"/>
                          </a:solidFill>
                          <a:effectLst/>
                          <a:latin typeface="Cambria" panose="02040503050406030204" pitchFamily="18" charset="0"/>
                        </a:rPr>
                        <a:t>Benchmark</a:t>
                      </a:r>
                    </a:p>
                  </a:txBody>
                  <a:tcPr marL="72000" marR="7454" marT="7454" marB="0" anchor="ctr">
                    <a:lnL w="6350" cap="flat" cmpd="sng" algn="ctr">
                      <a:solidFill>
                        <a:srgbClr val="FFFFFF"/>
                      </a:solidFill>
                      <a:prstDash val="solid"/>
                      <a:round/>
                      <a:headEnd type="none" w="med" len="med"/>
                      <a:tailEnd type="none" w="med" len="med"/>
                    </a:lnL>
                    <a:lnR w="6350" cap="flat" cmpd="sng" algn="ctr">
                      <a:solidFill>
                        <a:srgbClr val="FFFFFF"/>
                      </a:solidFill>
                      <a:prstDash val="solid"/>
                      <a:round/>
                      <a:headEnd type="none" w="med" len="med"/>
                      <a:tailEnd type="none" w="med" len="med"/>
                    </a:lnR>
                    <a:lnT w="6350" cap="flat" cmpd="sng" algn="ctr">
                      <a:solidFill>
                        <a:srgbClr val="FFFFFF"/>
                      </a:solidFill>
                      <a:prstDash val="solid"/>
                      <a:round/>
                      <a:headEnd type="none" w="med" len="med"/>
                      <a:tailEnd type="none" w="med" len="med"/>
                    </a:lnT>
                    <a:lnB w="6350" cap="flat" cmpd="sng" algn="ctr">
                      <a:solidFill>
                        <a:srgbClr val="FFFFFF"/>
                      </a:solidFill>
                      <a:prstDash val="solid"/>
                      <a:round/>
                      <a:headEnd type="none" w="med" len="med"/>
                      <a:tailEnd type="none" w="med" len="med"/>
                    </a:lnB>
                    <a:solidFill>
                      <a:srgbClr val="BFBFBF"/>
                    </a:solidFill>
                  </a:tcPr>
                </a:tc>
                <a:tc>
                  <a:txBody>
                    <a:bodyPr/>
                    <a:lstStyle/>
                    <a:p>
                      <a:pPr algn="ctr" fontAlgn="ctr">
                        <a:buNone/>
                      </a:pPr>
                      <a:r>
                        <a:rPr lang="en-IN" sz="1800" b="0" i="0" u="none" strike="noStrike">
                          <a:solidFill>
                            <a:srgbClr val="000000"/>
                          </a:solidFill>
                          <a:effectLst/>
                          <a:latin typeface="Arial" panose="020B0604020202020204" pitchFamily="34" charset="0"/>
                        </a:rPr>
                        <a:t> </a:t>
                      </a:r>
                    </a:p>
                  </a:txBody>
                  <a:tcPr marL="9525" marR="9525" marT="9525" marB="0" anchor="ctr">
                    <a:lnL w="6350" cap="flat" cmpd="sng" algn="ctr">
                      <a:solidFill>
                        <a:srgbClr val="FFFFFF"/>
                      </a:solidFill>
                      <a:prstDash val="solid"/>
                      <a:round/>
                      <a:headEnd type="none" w="med" len="med"/>
                      <a:tailEnd type="none" w="med" len="med"/>
                    </a:lnL>
                    <a:lnR w="6350" cap="flat" cmpd="sng" algn="ctr">
                      <a:solidFill>
                        <a:srgbClr val="FFFFFF"/>
                      </a:solidFill>
                      <a:prstDash val="solid"/>
                      <a:round/>
                      <a:headEnd type="none" w="med" len="med"/>
                      <a:tailEnd type="none" w="med" len="med"/>
                    </a:lnR>
                    <a:lnT w="6350" cap="flat" cmpd="sng" algn="ctr">
                      <a:solidFill>
                        <a:srgbClr val="FFFFFF"/>
                      </a:solidFill>
                      <a:prstDash val="solid"/>
                      <a:round/>
                      <a:headEnd type="none" w="med" len="med"/>
                      <a:tailEnd type="none" w="med" len="med"/>
                    </a:lnT>
                    <a:lnB w="6350" cap="flat" cmpd="sng" algn="ctr">
                      <a:solidFill>
                        <a:srgbClr val="FFFFFF"/>
                      </a:solidFill>
                      <a:prstDash val="solid"/>
                      <a:round/>
                      <a:headEnd type="none" w="med" len="med"/>
                      <a:tailEnd type="none" w="med" len="med"/>
                    </a:lnB>
                    <a:solidFill>
                      <a:srgbClr val="BFBFBF"/>
                    </a:solidFill>
                  </a:tcPr>
                </a:tc>
                <a:tc>
                  <a:txBody>
                    <a:bodyPr/>
                    <a:lstStyle/>
                    <a:p>
                      <a:pPr algn="ctr" fontAlgn="ctr">
                        <a:buNone/>
                      </a:pPr>
                      <a:r>
                        <a:rPr lang="en-IN" sz="1200" b="0" i="0" u="none" strike="noStrike">
                          <a:solidFill>
                            <a:schemeClr val="tx1"/>
                          </a:solidFill>
                          <a:effectLst/>
                          <a:latin typeface="Arial" panose="020B0604020202020204" pitchFamily="34" charset="0"/>
                        </a:rPr>
                        <a:t> </a:t>
                      </a:r>
                    </a:p>
                  </a:txBody>
                  <a:tcPr marL="9525" marR="9525" marT="9525" marB="0" anchor="ctr">
                    <a:lnL w="6350" cap="flat" cmpd="sng" algn="ctr">
                      <a:solidFill>
                        <a:srgbClr val="FFFFFF"/>
                      </a:solidFill>
                      <a:prstDash val="solid"/>
                      <a:round/>
                      <a:headEnd type="none" w="med" len="med"/>
                      <a:tailEnd type="none" w="med" len="med"/>
                    </a:lnL>
                    <a:lnR w="6350" cap="flat" cmpd="sng" algn="ctr">
                      <a:solidFill>
                        <a:srgbClr val="FFFFFF"/>
                      </a:solidFill>
                      <a:prstDash val="solid"/>
                      <a:round/>
                      <a:headEnd type="none" w="med" len="med"/>
                      <a:tailEnd type="none" w="med" len="med"/>
                    </a:lnR>
                    <a:lnT w="6350" cap="flat" cmpd="sng" algn="ctr">
                      <a:solidFill>
                        <a:srgbClr val="FFFFFF"/>
                      </a:solidFill>
                      <a:prstDash val="solid"/>
                      <a:round/>
                      <a:headEnd type="none" w="med" len="med"/>
                      <a:tailEnd type="none" w="med" len="med"/>
                    </a:lnT>
                    <a:lnB w="6350" cap="flat" cmpd="sng" algn="ctr">
                      <a:solidFill>
                        <a:srgbClr val="FFFFFF"/>
                      </a:solidFill>
                      <a:prstDash val="solid"/>
                      <a:round/>
                      <a:headEnd type="none" w="med" len="med"/>
                      <a:tailEnd type="none" w="med" len="med"/>
                    </a:lnB>
                    <a:solidFill>
                      <a:srgbClr val="BFBFBF"/>
                    </a:solidFill>
                  </a:tcPr>
                </a:tc>
                <a:tc>
                  <a:txBody>
                    <a:bodyPr/>
                    <a:lstStyle/>
                    <a:p>
                      <a:pPr algn="ctr" fontAlgn="ctr">
                        <a:buNone/>
                      </a:pPr>
                      <a:r>
                        <a:rPr lang="en-IN" sz="1200" b="0" i="0" u="none" strike="noStrike">
                          <a:solidFill>
                            <a:schemeClr val="tx1"/>
                          </a:solidFill>
                          <a:effectLst/>
                          <a:latin typeface="Arial" panose="020B0604020202020204" pitchFamily="34" charset="0"/>
                        </a:rPr>
                        <a:t> </a:t>
                      </a:r>
                    </a:p>
                  </a:txBody>
                  <a:tcPr marL="9525" marR="9525" marT="9525" marB="0" anchor="ctr">
                    <a:lnL w="6350" cap="flat" cmpd="sng" algn="ctr">
                      <a:solidFill>
                        <a:srgbClr val="FFFFFF"/>
                      </a:solidFill>
                      <a:prstDash val="solid"/>
                      <a:round/>
                      <a:headEnd type="none" w="med" len="med"/>
                      <a:tailEnd type="none" w="med" len="med"/>
                    </a:lnL>
                    <a:lnR w="6350" cap="flat" cmpd="sng" algn="ctr">
                      <a:solidFill>
                        <a:srgbClr val="FFFFFF"/>
                      </a:solidFill>
                      <a:prstDash val="solid"/>
                      <a:round/>
                      <a:headEnd type="none" w="med" len="med"/>
                      <a:tailEnd type="none" w="med" len="med"/>
                    </a:lnR>
                    <a:lnT w="6350" cap="flat" cmpd="sng" algn="ctr">
                      <a:solidFill>
                        <a:srgbClr val="FFFFFF"/>
                      </a:solidFill>
                      <a:prstDash val="solid"/>
                      <a:round/>
                      <a:headEnd type="none" w="med" len="med"/>
                      <a:tailEnd type="none" w="med" len="med"/>
                    </a:lnT>
                    <a:lnB w="6350" cap="flat" cmpd="sng" algn="ctr">
                      <a:solidFill>
                        <a:srgbClr val="FFFFFF"/>
                      </a:solidFill>
                      <a:prstDash val="solid"/>
                      <a:round/>
                      <a:headEnd type="none" w="med" len="med"/>
                      <a:tailEnd type="none" w="med" len="med"/>
                    </a:lnB>
                    <a:solidFill>
                      <a:srgbClr val="BFBFBF"/>
                    </a:solidFill>
                  </a:tcPr>
                </a:tc>
                <a:tc>
                  <a:txBody>
                    <a:bodyPr/>
                    <a:lstStyle/>
                    <a:p>
                      <a:pPr algn="ctr" fontAlgn="ctr">
                        <a:buNone/>
                      </a:pPr>
                      <a:r>
                        <a:rPr lang="en-IN" sz="1200" b="0" i="0" u="none" strike="noStrike">
                          <a:solidFill>
                            <a:schemeClr val="tx1"/>
                          </a:solidFill>
                          <a:effectLst/>
                          <a:latin typeface="Arial" panose="020B0604020202020204" pitchFamily="34" charset="0"/>
                        </a:rPr>
                        <a:t> </a:t>
                      </a:r>
                    </a:p>
                  </a:txBody>
                  <a:tcPr marL="9525" marR="9525" marT="9525" marB="0" anchor="ctr">
                    <a:lnL w="6350" cap="flat" cmpd="sng" algn="ctr">
                      <a:solidFill>
                        <a:srgbClr val="FFFFFF"/>
                      </a:solidFill>
                      <a:prstDash val="solid"/>
                      <a:round/>
                      <a:headEnd type="none" w="med" len="med"/>
                      <a:tailEnd type="none" w="med" len="med"/>
                    </a:lnL>
                    <a:lnR w="6350" cap="flat" cmpd="sng" algn="ctr">
                      <a:solidFill>
                        <a:srgbClr val="FFFFFF"/>
                      </a:solidFill>
                      <a:prstDash val="solid"/>
                      <a:round/>
                      <a:headEnd type="none" w="med" len="med"/>
                      <a:tailEnd type="none" w="med" len="med"/>
                    </a:lnR>
                    <a:lnT w="6350" cap="flat" cmpd="sng" algn="ctr">
                      <a:solidFill>
                        <a:srgbClr val="FFFFFF"/>
                      </a:solidFill>
                      <a:prstDash val="solid"/>
                      <a:round/>
                      <a:headEnd type="none" w="med" len="med"/>
                      <a:tailEnd type="none" w="med" len="med"/>
                    </a:lnT>
                    <a:lnB w="6350" cap="flat" cmpd="sng" algn="ctr">
                      <a:solidFill>
                        <a:srgbClr val="FFFFFF"/>
                      </a:solidFill>
                      <a:prstDash val="solid"/>
                      <a:round/>
                      <a:headEnd type="none" w="med" len="med"/>
                      <a:tailEnd type="none" w="med" len="med"/>
                    </a:lnB>
                    <a:solidFill>
                      <a:srgbClr val="BFBFBF"/>
                    </a:solidFill>
                  </a:tcPr>
                </a:tc>
                <a:tc>
                  <a:txBody>
                    <a:bodyPr/>
                    <a:lstStyle/>
                    <a:p>
                      <a:pPr algn="ctr" fontAlgn="ctr">
                        <a:buNone/>
                      </a:pPr>
                      <a:r>
                        <a:rPr lang="en-IN" sz="1200" b="0" i="0" u="none" strike="noStrike" dirty="0">
                          <a:solidFill>
                            <a:schemeClr val="tx1"/>
                          </a:solidFill>
                          <a:effectLst/>
                          <a:latin typeface="Arial" panose="020B0604020202020204" pitchFamily="34" charset="0"/>
                        </a:rPr>
                        <a:t> </a:t>
                      </a:r>
                    </a:p>
                  </a:txBody>
                  <a:tcPr marL="9525" marR="9525" marT="9525" marB="0" anchor="ctr">
                    <a:lnL w="6350" cap="flat" cmpd="sng" algn="ctr">
                      <a:solidFill>
                        <a:srgbClr val="FFFFFF"/>
                      </a:solidFill>
                      <a:prstDash val="solid"/>
                      <a:round/>
                      <a:headEnd type="none" w="med" len="med"/>
                      <a:tailEnd type="none" w="med" len="med"/>
                    </a:lnL>
                    <a:lnR w="6350" cap="flat" cmpd="sng" algn="ctr">
                      <a:solidFill>
                        <a:srgbClr val="FFFFFF"/>
                      </a:solidFill>
                      <a:prstDash val="solid"/>
                      <a:round/>
                      <a:headEnd type="none" w="med" len="med"/>
                      <a:tailEnd type="none" w="med" len="med"/>
                    </a:lnR>
                    <a:lnT w="6350" cap="flat" cmpd="sng" algn="ctr">
                      <a:solidFill>
                        <a:srgbClr val="FFFFFF"/>
                      </a:solidFill>
                      <a:prstDash val="solid"/>
                      <a:round/>
                      <a:headEnd type="none" w="med" len="med"/>
                      <a:tailEnd type="none" w="med" len="med"/>
                    </a:lnT>
                    <a:lnB w="6350" cap="flat" cmpd="sng" algn="ctr">
                      <a:solidFill>
                        <a:srgbClr val="FFFFFF"/>
                      </a:solidFill>
                      <a:prstDash val="solid"/>
                      <a:round/>
                      <a:headEnd type="none" w="med" len="med"/>
                      <a:tailEnd type="none" w="med" len="med"/>
                    </a:lnB>
                    <a:solidFill>
                      <a:srgbClr val="BFBFBF"/>
                    </a:solidFill>
                  </a:tcPr>
                </a:tc>
                <a:tc>
                  <a:txBody>
                    <a:bodyPr/>
                    <a:lstStyle/>
                    <a:p>
                      <a:pPr algn="ctr" fontAlgn="ctr">
                        <a:buNone/>
                      </a:pPr>
                      <a:r>
                        <a:rPr lang="en-IN" sz="1200" b="0" i="0" u="none" strike="noStrike" dirty="0">
                          <a:solidFill>
                            <a:schemeClr val="tx1"/>
                          </a:solidFill>
                          <a:effectLst/>
                          <a:latin typeface="Arial" panose="020B0604020202020204" pitchFamily="34" charset="0"/>
                        </a:rPr>
                        <a:t> </a:t>
                      </a:r>
                    </a:p>
                  </a:txBody>
                  <a:tcPr marL="9525" marR="9525" marT="9525" marB="0" anchor="ctr">
                    <a:lnL w="6350" cap="flat" cmpd="sng" algn="ctr">
                      <a:solidFill>
                        <a:srgbClr val="FFFFFF"/>
                      </a:solidFill>
                      <a:prstDash val="solid"/>
                      <a:round/>
                      <a:headEnd type="none" w="med" len="med"/>
                      <a:tailEnd type="none" w="med" len="med"/>
                    </a:lnL>
                    <a:lnR w="6350" cap="flat" cmpd="sng" algn="ctr">
                      <a:solidFill>
                        <a:srgbClr val="FFFFFF"/>
                      </a:solidFill>
                      <a:prstDash val="solid"/>
                      <a:round/>
                      <a:headEnd type="none" w="med" len="med"/>
                      <a:tailEnd type="none" w="med" len="med"/>
                    </a:lnR>
                    <a:lnT w="6350" cap="flat" cmpd="sng" algn="ctr">
                      <a:solidFill>
                        <a:srgbClr val="FFFFFF"/>
                      </a:solidFill>
                      <a:prstDash val="solid"/>
                      <a:round/>
                      <a:headEnd type="none" w="med" len="med"/>
                      <a:tailEnd type="none" w="med" len="med"/>
                    </a:lnT>
                    <a:lnB w="6350" cap="flat" cmpd="sng" algn="ctr">
                      <a:solidFill>
                        <a:srgbClr val="FFFFFF"/>
                      </a:solidFill>
                      <a:prstDash val="solid"/>
                      <a:round/>
                      <a:headEnd type="none" w="med" len="med"/>
                      <a:tailEnd type="none" w="med" len="med"/>
                    </a:lnB>
                    <a:solidFill>
                      <a:srgbClr val="BFBFBF"/>
                    </a:solidFill>
                  </a:tcPr>
                </a:tc>
                <a:tc>
                  <a:txBody>
                    <a:bodyPr/>
                    <a:lstStyle/>
                    <a:p>
                      <a:pPr algn="ctr" fontAlgn="ctr">
                        <a:buNone/>
                      </a:pPr>
                      <a:r>
                        <a:rPr lang="en-IN" sz="1200" b="0" i="0" u="none" strike="noStrike" dirty="0">
                          <a:solidFill>
                            <a:schemeClr val="tx1"/>
                          </a:solidFill>
                          <a:effectLst/>
                          <a:latin typeface="Arial" panose="020B0604020202020204" pitchFamily="34" charset="0"/>
                        </a:rPr>
                        <a:t> </a:t>
                      </a:r>
                    </a:p>
                  </a:txBody>
                  <a:tcPr marL="9525" marR="9525" marT="9525" marB="0" anchor="ctr">
                    <a:lnL w="6350" cap="flat" cmpd="sng" algn="ctr">
                      <a:solidFill>
                        <a:srgbClr val="FFFFFF"/>
                      </a:solidFill>
                      <a:prstDash val="solid"/>
                      <a:round/>
                      <a:headEnd type="none" w="med" len="med"/>
                      <a:tailEnd type="none" w="med" len="med"/>
                    </a:lnL>
                    <a:lnR w="6350" cap="flat" cmpd="sng" algn="ctr">
                      <a:solidFill>
                        <a:srgbClr val="FFFFFF"/>
                      </a:solidFill>
                      <a:prstDash val="solid"/>
                      <a:round/>
                      <a:headEnd type="none" w="med" len="med"/>
                      <a:tailEnd type="none" w="med" len="med"/>
                    </a:lnR>
                    <a:lnT w="6350" cap="flat" cmpd="sng" algn="ctr">
                      <a:solidFill>
                        <a:srgbClr val="FFFFFF"/>
                      </a:solidFill>
                      <a:prstDash val="solid"/>
                      <a:round/>
                      <a:headEnd type="none" w="med" len="med"/>
                      <a:tailEnd type="none" w="med" len="med"/>
                    </a:lnT>
                    <a:lnB w="6350" cap="flat" cmpd="sng" algn="ctr">
                      <a:solidFill>
                        <a:srgbClr val="FFFFFF"/>
                      </a:solidFill>
                      <a:prstDash val="solid"/>
                      <a:round/>
                      <a:headEnd type="none" w="med" len="med"/>
                      <a:tailEnd type="none" w="med" len="med"/>
                    </a:lnB>
                    <a:solidFill>
                      <a:srgbClr val="BFBFBF"/>
                    </a:solidFill>
                  </a:tcPr>
                </a:tc>
                <a:tc>
                  <a:txBody>
                    <a:bodyPr/>
                    <a:lstStyle/>
                    <a:p>
                      <a:pPr algn="ctr" fontAlgn="ctr">
                        <a:buNone/>
                      </a:pPr>
                      <a:r>
                        <a:rPr lang="en-IN" sz="1200" b="0" i="0" u="none" strike="noStrike" dirty="0">
                          <a:solidFill>
                            <a:schemeClr val="tx1"/>
                          </a:solidFill>
                          <a:effectLst/>
                          <a:latin typeface="Arial" panose="020B0604020202020204" pitchFamily="34" charset="0"/>
                        </a:rPr>
                        <a:t> </a:t>
                      </a:r>
                    </a:p>
                  </a:txBody>
                  <a:tcPr marL="9525" marR="9525" marT="9525" marB="0" anchor="ctr">
                    <a:lnL w="6350" cap="flat" cmpd="sng" algn="ctr">
                      <a:solidFill>
                        <a:srgbClr val="FFFFFF"/>
                      </a:solidFill>
                      <a:prstDash val="solid"/>
                      <a:round/>
                      <a:headEnd type="none" w="med" len="med"/>
                      <a:tailEnd type="none" w="med" len="med"/>
                    </a:lnL>
                    <a:lnR w="6350" cap="flat" cmpd="sng" algn="ctr">
                      <a:solidFill>
                        <a:srgbClr val="FFFFFF"/>
                      </a:solidFill>
                      <a:prstDash val="solid"/>
                      <a:round/>
                      <a:headEnd type="none" w="med" len="med"/>
                      <a:tailEnd type="none" w="med" len="med"/>
                    </a:lnR>
                    <a:lnT w="6350" cap="flat" cmpd="sng" algn="ctr">
                      <a:solidFill>
                        <a:srgbClr val="FFFFFF"/>
                      </a:solidFill>
                      <a:prstDash val="solid"/>
                      <a:round/>
                      <a:headEnd type="none" w="med" len="med"/>
                      <a:tailEnd type="none" w="med" len="med"/>
                    </a:lnT>
                    <a:lnB w="6350" cap="flat" cmpd="sng" algn="ctr">
                      <a:solidFill>
                        <a:srgbClr val="FFFFFF"/>
                      </a:solidFill>
                      <a:prstDash val="solid"/>
                      <a:round/>
                      <a:headEnd type="none" w="med" len="med"/>
                      <a:tailEnd type="none" w="med" len="med"/>
                    </a:lnB>
                    <a:solidFill>
                      <a:srgbClr val="BFBFBF"/>
                    </a:solidFill>
                  </a:tcPr>
                </a:tc>
                <a:tc>
                  <a:txBody>
                    <a:bodyPr/>
                    <a:lstStyle/>
                    <a:p>
                      <a:pPr algn="ctr" fontAlgn="ctr">
                        <a:buNone/>
                      </a:pPr>
                      <a:r>
                        <a:rPr lang="en-IN" sz="1200" b="0" i="0" u="none" strike="noStrike">
                          <a:solidFill>
                            <a:schemeClr val="tx1"/>
                          </a:solidFill>
                          <a:effectLst/>
                          <a:latin typeface="Arial" panose="020B0604020202020204" pitchFamily="34" charset="0"/>
                        </a:rPr>
                        <a:t> </a:t>
                      </a:r>
                    </a:p>
                  </a:txBody>
                  <a:tcPr marL="9525" marR="9525" marT="9525" marB="0" anchor="ctr">
                    <a:lnL w="6350" cap="flat" cmpd="sng" algn="ctr">
                      <a:solidFill>
                        <a:srgbClr val="FFFFFF"/>
                      </a:solidFill>
                      <a:prstDash val="solid"/>
                      <a:round/>
                      <a:headEnd type="none" w="med" len="med"/>
                      <a:tailEnd type="none" w="med" len="med"/>
                    </a:lnL>
                    <a:lnR w="6350" cap="flat" cmpd="sng" algn="ctr">
                      <a:solidFill>
                        <a:srgbClr val="FFFFFF"/>
                      </a:solidFill>
                      <a:prstDash val="solid"/>
                      <a:round/>
                      <a:headEnd type="none" w="med" len="med"/>
                      <a:tailEnd type="none" w="med" len="med"/>
                    </a:lnR>
                    <a:lnT w="6350" cap="flat" cmpd="sng" algn="ctr">
                      <a:solidFill>
                        <a:srgbClr val="FFFFFF"/>
                      </a:solidFill>
                      <a:prstDash val="solid"/>
                      <a:round/>
                      <a:headEnd type="none" w="med" len="med"/>
                      <a:tailEnd type="none" w="med" len="med"/>
                    </a:lnT>
                    <a:lnB w="6350" cap="flat" cmpd="sng" algn="ctr">
                      <a:solidFill>
                        <a:srgbClr val="FFFFFF"/>
                      </a:solidFill>
                      <a:prstDash val="solid"/>
                      <a:round/>
                      <a:headEnd type="none" w="med" len="med"/>
                      <a:tailEnd type="none" w="med" len="med"/>
                    </a:lnB>
                    <a:solidFill>
                      <a:srgbClr val="BFBFBF"/>
                    </a:solidFill>
                  </a:tcPr>
                </a:tc>
                <a:tc>
                  <a:txBody>
                    <a:bodyPr/>
                    <a:lstStyle/>
                    <a:p>
                      <a:pPr algn="ctr" fontAlgn="ctr">
                        <a:buNone/>
                      </a:pPr>
                      <a:r>
                        <a:rPr lang="en-IN" sz="1200" b="0" i="0" u="none" strike="noStrike" dirty="0">
                          <a:solidFill>
                            <a:schemeClr val="tx1"/>
                          </a:solidFill>
                          <a:effectLst/>
                          <a:latin typeface="Arial" panose="020B0604020202020204" pitchFamily="34" charset="0"/>
                        </a:rPr>
                        <a:t> </a:t>
                      </a:r>
                    </a:p>
                  </a:txBody>
                  <a:tcPr marL="9525" marR="9525" marT="9525" marB="0" anchor="ctr">
                    <a:lnL w="6350" cap="flat" cmpd="sng" algn="ctr">
                      <a:solidFill>
                        <a:srgbClr val="FFFFFF"/>
                      </a:solidFill>
                      <a:prstDash val="solid"/>
                      <a:round/>
                      <a:headEnd type="none" w="med" len="med"/>
                      <a:tailEnd type="none" w="med" len="med"/>
                    </a:lnL>
                    <a:lnR w="6350" cap="flat" cmpd="sng" algn="ctr">
                      <a:solidFill>
                        <a:srgbClr val="FFFFFF"/>
                      </a:solidFill>
                      <a:prstDash val="solid"/>
                      <a:round/>
                      <a:headEnd type="none" w="med" len="med"/>
                      <a:tailEnd type="none" w="med" len="med"/>
                    </a:lnR>
                    <a:lnT w="6350" cap="flat" cmpd="sng" algn="ctr">
                      <a:solidFill>
                        <a:srgbClr val="FFFFFF"/>
                      </a:solidFill>
                      <a:prstDash val="solid"/>
                      <a:round/>
                      <a:headEnd type="none" w="med" len="med"/>
                      <a:tailEnd type="none" w="med" len="med"/>
                    </a:lnT>
                    <a:lnB w="6350" cap="flat" cmpd="sng" algn="ctr">
                      <a:solidFill>
                        <a:srgbClr val="FFFFFF"/>
                      </a:solidFill>
                      <a:prstDash val="solid"/>
                      <a:round/>
                      <a:headEnd type="none" w="med" len="med"/>
                      <a:tailEnd type="none" w="med" len="med"/>
                    </a:lnB>
                    <a:solidFill>
                      <a:srgbClr val="BFBFBF"/>
                    </a:solidFill>
                  </a:tcPr>
                </a:tc>
                <a:tc>
                  <a:txBody>
                    <a:bodyPr/>
                    <a:lstStyle/>
                    <a:p>
                      <a:pPr algn="ctr" fontAlgn="ctr">
                        <a:buNone/>
                      </a:pPr>
                      <a:r>
                        <a:rPr lang="en-IN" sz="1200" b="0" i="0" u="none" strike="noStrike">
                          <a:solidFill>
                            <a:schemeClr val="tx1"/>
                          </a:solidFill>
                          <a:effectLst/>
                          <a:latin typeface="Arial" panose="020B0604020202020204" pitchFamily="34" charset="0"/>
                        </a:rPr>
                        <a:t> </a:t>
                      </a:r>
                    </a:p>
                  </a:txBody>
                  <a:tcPr marL="9525" marR="9525" marT="9525" marB="0" anchor="ctr">
                    <a:lnL w="6350" cap="flat" cmpd="sng" algn="ctr">
                      <a:solidFill>
                        <a:srgbClr val="FFFFFF"/>
                      </a:solidFill>
                      <a:prstDash val="solid"/>
                      <a:round/>
                      <a:headEnd type="none" w="med" len="med"/>
                      <a:tailEnd type="none" w="med" len="med"/>
                    </a:lnL>
                    <a:lnR w="6350" cap="flat" cmpd="sng" algn="ctr">
                      <a:solidFill>
                        <a:srgbClr val="FFFFFF"/>
                      </a:solidFill>
                      <a:prstDash val="solid"/>
                      <a:round/>
                      <a:headEnd type="none" w="med" len="med"/>
                      <a:tailEnd type="none" w="med" len="med"/>
                    </a:lnR>
                    <a:lnT w="6350" cap="flat" cmpd="sng" algn="ctr">
                      <a:solidFill>
                        <a:srgbClr val="FFFFFF"/>
                      </a:solidFill>
                      <a:prstDash val="solid"/>
                      <a:round/>
                      <a:headEnd type="none" w="med" len="med"/>
                      <a:tailEnd type="none" w="med" len="med"/>
                    </a:lnT>
                    <a:lnB w="6350" cap="flat" cmpd="sng" algn="ctr">
                      <a:solidFill>
                        <a:srgbClr val="FFFFFF"/>
                      </a:solidFill>
                      <a:prstDash val="solid"/>
                      <a:round/>
                      <a:headEnd type="none" w="med" len="med"/>
                      <a:tailEnd type="none" w="med" len="med"/>
                    </a:lnB>
                    <a:solidFill>
                      <a:srgbClr val="BFBFBF"/>
                    </a:solidFill>
                  </a:tcPr>
                </a:tc>
                <a:tc>
                  <a:txBody>
                    <a:bodyPr/>
                    <a:lstStyle/>
                    <a:p>
                      <a:pPr algn="ctr" fontAlgn="ctr">
                        <a:buNone/>
                      </a:pPr>
                      <a:r>
                        <a:rPr lang="en-IN" sz="1200" b="0" i="0" u="none" strike="noStrike">
                          <a:solidFill>
                            <a:schemeClr val="tx1"/>
                          </a:solidFill>
                          <a:effectLst/>
                          <a:latin typeface="Arial" panose="020B0604020202020204" pitchFamily="34" charset="0"/>
                        </a:rPr>
                        <a:t> </a:t>
                      </a:r>
                    </a:p>
                  </a:txBody>
                  <a:tcPr marL="9525" marR="9525" marT="9525" marB="0" anchor="ctr">
                    <a:lnL w="6350" cap="flat" cmpd="sng" algn="ctr">
                      <a:solidFill>
                        <a:srgbClr val="FFFFFF"/>
                      </a:solidFill>
                      <a:prstDash val="solid"/>
                      <a:round/>
                      <a:headEnd type="none" w="med" len="med"/>
                      <a:tailEnd type="none" w="med" len="med"/>
                    </a:lnL>
                    <a:lnR w="6350" cap="flat" cmpd="sng" algn="ctr">
                      <a:solidFill>
                        <a:srgbClr val="FFFFFF"/>
                      </a:solidFill>
                      <a:prstDash val="solid"/>
                      <a:round/>
                      <a:headEnd type="none" w="med" len="med"/>
                      <a:tailEnd type="none" w="med" len="med"/>
                    </a:lnR>
                    <a:lnT w="6350" cap="flat" cmpd="sng" algn="ctr">
                      <a:solidFill>
                        <a:srgbClr val="FFFFFF"/>
                      </a:solidFill>
                      <a:prstDash val="solid"/>
                      <a:round/>
                      <a:headEnd type="none" w="med" len="med"/>
                      <a:tailEnd type="none" w="med" len="med"/>
                    </a:lnT>
                    <a:lnB w="6350" cap="flat" cmpd="sng" algn="ctr">
                      <a:solidFill>
                        <a:srgbClr val="FFFFFF"/>
                      </a:solidFill>
                      <a:prstDash val="solid"/>
                      <a:round/>
                      <a:headEnd type="none" w="med" len="med"/>
                      <a:tailEnd type="none" w="med" len="med"/>
                    </a:lnB>
                    <a:solidFill>
                      <a:srgbClr val="BFBFBF"/>
                    </a:solidFill>
                  </a:tcPr>
                </a:tc>
                <a:tc>
                  <a:txBody>
                    <a:bodyPr/>
                    <a:lstStyle/>
                    <a:p>
                      <a:pPr algn="ctr" fontAlgn="ctr">
                        <a:buNone/>
                      </a:pPr>
                      <a:r>
                        <a:rPr lang="en-IN" sz="1200" b="0" i="0" u="none" strike="noStrike" dirty="0">
                          <a:solidFill>
                            <a:schemeClr val="tx1"/>
                          </a:solidFill>
                          <a:effectLst/>
                          <a:latin typeface="Arial" panose="020B0604020202020204" pitchFamily="34" charset="0"/>
                        </a:rPr>
                        <a:t> </a:t>
                      </a:r>
                    </a:p>
                  </a:txBody>
                  <a:tcPr marL="9525" marR="9525" marT="9525" marB="0" anchor="ctr">
                    <a:lnL w="6350" cap="flat" cmpd="sng" algn="ctr">
                      <a:solidFill>
                        <a:srgbClr val="FFFFFF"/>
                      </a:solidFill>
                      <a:prstDash val="solid"/>
                      <a:round/>
                      <a:headEnd type="none" w="med" len="med"/>
                      <a:tailEnd type="none" w="med" len="med"/>
                    </a:lnL>
                    <a:lnR w="6350" cap="flat" cmpd="sng" algn="ctr">
                      <a:solidFill>
                        <a:srgbClr val="FFFFFF"/>
                      </a:solidFill>
                      <a:prstDash val="solid"/>
                      <a:round/>
                      <a:headEnd type="none" w="med" len="med"/>
                      <a:tailEnd type="none" w="med" len="med"/>
                    </a:lnR>
                    <a:lnT w="6350" cap="flat" cmpd="sng" algn="ctr">
                      <a:solidFill>
                        <a:srgbClr val="FFFFFF"/>
                      </a:solidFill>
                      <a:prstDash val="solid"/>
                      <a:round/>
                      <a:headEnd type="none" w="med" len="med"/>
                      <a:tailEnd type="none" w="med" len="med"/>
                    </a:lnT>
                    <a:lnB w="6350" cap="flat" cmpd="sng" algn="ctr">
                      <a:solidFill>
                        <a:srgbClr val="FFFFFF"/>
                      </a:solidFill>
                      <a:prstDash val="solid"/>
                      <a:round/>
                      <a:headEnd type="none" w="med" len="med"/>
                      <a:tailEnd type="none" w="med" len="med"/>
                    </a:lnB>
                    <a:solidFill>
                      <a:srgbClr val="BFBFBF"/>
                    </a:solidFill>
                  </a:tcPr>
                </a:tc>
                <a:extLst>
                  <a:ext uri="{0D108BD9-81ED-4DB2-BD59-A6C34878D82A}">
                    <a16:rowId xmlns:a16="http://schemas.microsoft.com/office/drawing/2014/main" val="1573748375"/>
                  </a:ext>
                </a:extLst>
              </a:tr>
              <a:tr h="204805">
                <a:tc>
                  <a:txBody>
                    <a:bodyPr/>
                    <a:lstStyle/>
                    <a:p>
                      <a:pPr algn="l" rtl="0" fontAlgn="ctr">
                        <a:buNone/>
                      </a:pPr>
                      <a:r>
                        <a:rPr lang="en-IN" sz="1200" b="1" i="1" u="none" strike="noStrike">
                          <a:solidFill>
                            <a:srgbClr val="000000"/>
                          </a:solidFill>
                          <a:effectLst/>
                          <a:latin typeface="Cambria" panose="02040503050406030204" pitchFamily="18" charset="0"/>
                        </a:rPr>
                        <a:t>NIFTY 50 - TRI</a:t>
                      </a:r>
                    </a:p>
                  </a:txBody>
                  <a:tcPr marL="72000" marR="7454" marT="7454" marB="0" anchor="ctr">
                    <a:lnL w="6350" cap="flat" cmpd="sng" algn="ctr">
                      <a:solidFill>
                        <a:srgbClr val="FFFFFF"/>
                      </a:solidFill>
                      <a:prstDash val="solid"/>
                      <a:round/>
                      <a:headEnd type="none" w="med" len="med"/>
                      <a:tailEnd type="none" w="med" len="med"/>
                    </a:lnL>
                    <a:lnR w="6350" cap="flat" cmpd="sng" algn="ctr">
                      <a:solidFill>
                        <a:srgbClr val="FFFFFF"/>
                      </a:solidFill>
                      <a:prstDash val="solid"/>
                      <a:round/>
                      <a:headEnd type="none" w="med" len="med"/>
                      <a:tailEnd type="none" w="med" len="med"/>
                    </a:lnR>
                    <a:lnT w="6350" cap="flat" cmpd="sng" algn="ctr">
                      <a:solidFill>
                        <a:srgbClr val="FFFFFF"/>
                      </a:solidFill>
                      <a:prstDash val="solid"/>
                      <a:round/>
                      <a:headEnd type="none" w="med" len="med"/>
                      <a:tailEnd type="none" w="med" len="med"/>
                    </a:lnT>
                    <a:lnB w="6350" cap="flat" cmpd="sng" algn="ctr">
                      <a:solidFill>
                        <a:srgbClr val="FFFFFF"/>
                      </a:solidFill>
                      <a:prstDash val="solid"/>
                      <a:round/>
                      <a:headEnd type="none" w="med" len="med"/>
                      <a:tailEnd type="none" w="med" len="med"/>
                    </a:lnB>
                    <a:solidFill>
                      <a:srgbClr val="F2F2F2"/>
                    </a:solidFill>
                  </a:tcPr>
                </a:tc>
                <a:tc>
                  <a:txBody>
                    <a:bodyPr/>
                    <a:lstStyle/>
                    <a:p>
                      <a:pPr algn="ctr" rtl="0" fontAlgn="ctr">
                        <a:buNone/>
                      </a:pPr>
                      <a:r>
                        <a:rPr lang="en-IN" sz="1100" b="0" i="0" u="none" strike="noStrike">
                          <a:solidFill>
                            <a:srgbClr val="000000"/>
                          </a:solidFill>
                          <a:effectLst/>
                          <a:latin typeface="Cambria" panose="02040503050406030204" pitchFamily="18" charset="0"/>
                        </a:rPr>
                        <a:t>-</a:t>
                      </a:r>
                    </a:p>
                  </a:txBody>
                  <a:tcPr marL="9525" marR="9525" marT="9525" marB="0" anchor="ctr">
                    <a:lnL w="6350" cap="flat" cmpd="sng" algn="ctr">
                      <a:solidFill>
                        <a:srgbClr val="FFFFFF"/>
                      </a:solidFill>
                      <a:prstDash val="solid"/>
                      <a:round/>
                      <a:headEnd type="none" w="med" len="med"/>
                      <a:tailEnd type="none" w="med" len="med"/>
                    </a:lnL>
                    <a:lnR w="6350" cap="flat" cmpd="sng" algn="ctr">
                      <a:solidFill>
                        <a:srgbClr val="FFFFFF"/>
                      </a:solidFill>
                      <a:prstDash val="solid"/>
                      <a:round/>
                      <a:headEnd type="none" w="med" len="med"/>
                      <a:tailEnd type="none" w="med" len="med"/>
                    </a:lnR>
                    <a:lnT w="6350" cap="flat" cmpd="sng" algn="ctr">
                      <a:solidFill>
                        <a:srgbClr val="FFFFFF"/>
                      </a:solidFill>
                      <a:prstDash val="solid"/>
                      <a:round/>
                      <a:headEnd type="none" w="med" len="med"/>
                      <a:tailEnd type="none" w="med" len="med"/>
                    </a:lnT>
                    <a:lnB w="6350" cap="flat" cmpd="sng" algn="ctr">
                      <a:solidFill>
                        <a:srgbClr val="FFFFFF"/>
                      </a:solidFill>
                      <a:prstDash val="solid"/>
                      <a:round/>
                      <a:headEnd type="none" w="med" len="med"/>
                      <a:tailEnd type="none" w="med" len="med"/>
                    </a:lnB>
                    <a:solidFill>
                      <a:srgbClr val="F2F2F2"/>
                    </a:solidFill>
                  </a:tcPr>
                </a:tc>
                <a:tc>
                  <a:txBody>
                    <a:bodyPr/>
                    <a:lstStyle/>
                    <a:p>
                      <a:pPr algn="ctr" rtl="0" fontAlgn="ctr">
                        <a:buNone/>
                      </a:pPr>
                      <a:r>
                        <a:rPr lang="en-IN" sz="1200" b="0" i="0" u="none" strike="noStrike">
                          <a:solidFill>
                            <a:schemeClr val="tx1"/>
                          </a:solidFill>
                          <a:effectLst/>
                          <a:latin typeface="Cambria" panose="02040503050406030204" pitchFamily="18" charset="0"/>
                        </a:rPr>
                        <a:t>-</a:t>
                      </a:r>
                    </a:p>
                  </a:txBody>
                  <a:tcPr marL="9525" marR="9525" marT="9525" marB="0" anchor="ctr">
                    <a:lnL w="6350" cap="flat" cmpd="sng" algn="ctr">
                      <a:solidFill>
                        <a:srgbClr val="FFFFFF"/>
                      </a:solidFill>
                      <a:prstDash val="solid"/>
                      <a:round/>
                      <a:headEnd type="none" w="med" len="med"/>
                      <a:tailEnd type="none" w="med" len="med"/>
                    </a:lnL>
                    <a:lnR w="6350" cap="flat" cmpd="sng" algn="ctr">
                      <a:solidFill>
                        <a:srgbClr val="FFFFFF"/>
                      </a:solidFill>
                      <a:prstDash val="solid"/>
                      <a:round/>
                      <a:headEnd type="none" w="med" len="med"/>
                      <a:tailEnd type="none" w="med" len="med"/>
                    </a:lnR>
                    <a:lnT w="6350" cap="flat" cmpd="sng" algn="ctr">
                      <a:solidFill>
                        <a:srgbClr val="FFFFFF"/>
                      </a:solidFill>
                      <a:prstDash val="solid"/>
                      <a:round/>
                      <a:headEnd type="none" w="med" len="med"/>
                      <a:tailEnd type="none" w="med" len="med"/>
                    </a:lnT>
                    <a:lnB w="6350" cap="flat" cmpd="sng" algn="ctr">
                      <a:solidFill>
                        <a:srgbClr val="FFFFFF"/>
                      </a:solidFill>
                      <a:prstDash val="solid"/>
                      <a:round/>
                      <a:headEnd type="none" w="med" len="med"/>
                      <a:tailEnd type="none" w="med" len="med"/>
                    </a:lnB>
                    <a:solidFill>
                      <a:srgbClr val="F2F2F2"/>
                    </a:solidFill>
                  </a:tcPr>
                </a:tc>
                <a:tc>
                  <a:txBody>
                    <a:bodyPr/>
                    <a:lstStyle/>
                    <a:p>
                      <a:pPr algn="ctr" rtl="0" fontAlgn="ctr">
                        <a:buNone/>
                      </a:pPr>
                      <a:r>
                        <a:rPr lang="en-IN" sz="1100" b="1" i="1" u="none" strike="noStrike" dirty="0">
                          <a:solidFill>
                            <a:schemeClr val="tx1"/>
                          </a:solidFill>
                          <a:effectLst/>
                          <a:latin typeface="Cambria" panose="02040503050406030204" pitchFamily="18" charset="0"/>
                        </a:rPr>
                        <a:t>2.4%</a:t>
                      </a:r>
                    </a:p>
                  </a:txBody>
                  <a:tcPr marL="9525" marR="9525" marT="9525" marB="0" anchor="ctr">
                    <a:lnL w="6350" cap="flat" cmpd="sng" algn="ctr">
                      <a:solidFill>
                        <a:srgbClr val="FFFFFF"/>
                      </a:solidFill>
                      <a:prstDash val="solid"/>
                      <a:round/>
                      <a:headEnd type="none" w="med" len="med"/>
                      <a:tailEnd type="none" w="med" len="med"/>
                    </a:lnL>
                    <a:lnR w="6350" cap="flat" cmpd="sng" algn="ctr">
                      <a:solidFill>
                        <a:srgbClr val="FFFFFF"/>
                      </a:solidFill>
                      <a:prstDash val="solid"/>
                      <a:round/>
                      <a:headEnd type="none" w="med" len="med"/>
                      <a:tailEnd type="none" w="med" len="med"/>
                    </a:lnR>
                    <a:lnT w="6350" cap="flat" cmpd="sng" algn="ctr">
                      <a:solidFill>
                        <a:srgbClr val="FFFFFF"/>
                      </a:solidFill>
                      <a:prstDash val="solid"/>
                      <a:round/>
                      <a:headEnd type="none" w="med" len="med"/>
                      <a:tailEnd type="none" w="med" len="med"/>
                    </a:lnT>
                    <a:lnB w="6350" cap="flat" cmpd="sng" algn="ctr">
                      <a:solidFill>
                        <a:srgbClr val="FFFFFF"/>
                      </a:solidFill>
                      <a:prstDash val="solid"/>
                      <a:round/>
                      <a:headEnd type="none" w="med" len="med"/>
                      <a:tailEnd type="none" w="med" len="med"/>
                    </a:lnB>
                    <a:solidFill>
                      <a:srgbClr val="F2F2F2"/>
                    </a:solidFill>
                  </a:tcPr>
                </a:tc>
                <a:tc>
                  <a:txBody>
                    <a:bodyPr/>
                    <a:lstStyle/>
                    <a:p>
                      <a:pPr algn="ctr" rtl="0" fontAlgn="ctr">
                        <a:buNone/>
                      </a:pPr>
                      <a:r>
                        <a:rPr lang="en-IN" sz="1100" b="1" i="1" u="none" strike="noStrike">
                          <a:solidFill>
                            <a:schemeClr val="tx1"/>
                          </a:solidFill>
                          <a:effectLst/>
                          <a:latin typeface="Cambria" panose="02040503050406030204" pitchFamily="18" charset="0"/>
                        </a:rPr>
                        <a:t>2.3%</a:t>
                      </a:r>
                    </a:p>
                  </a:txBody>
                  <a:tcPr marL="9525" marR="9525" marT="9525" marB="0" anchor="ctr">
                    <a:lnL w="6350" cap="flat" cmpd="sng" algn="ctr">
                      <a:solidFill>
                        <a:srgbClr val="FFFFFF"/>
                      </a:solidFill>
                      <a:prstDash val="solid"/>
                      <a:round/>
                      <a:headEnd type="none" w="med" len="med"/>
                      <a:tailEnd type="none" w="med" len="med"/>
                    </a:lnL>
                    <a:lnR w="6350" cap="flat" cmpd="sng" algn="ctr">
                      <a:solidFill>
                        <a:srgbClr val="FFFFFF"/>
                      </a:solidFill>
                      <a:prstDash val="solid"/>
                      <a:round/>
                      <a:headEnd type="none" w="med" len="med"/>
                      <a:tailEnd type="none" w="med" len="med"/>
                    </a:lnR>
                    <a:lnT w="6350" cap="flat" cmpd="sng" algn="ctr">
                      <a:solidFill>
                        <a:srgbClr val="FFFFFF"/>
                      </a:solidFill>
                      <a:prstDash val="solid"/>
                      <a:round/>
                      <a:headEnd type="none" w="med" len="med"/>
                      <a:tailEnd type="none" w="med" len="med"/>
                    </a:lnT>
                    <a:lnB w="6350" cap="flat" cmpd="sng" algn="ctr">
                      <a:solidFill>
                        <a:srgbClr val="FFFFFF"/>
                      </a:solidFill>
                      <a:prstDash val="solid"/>
                      <a:round/>
                      <a:headEnd type="none" w="med" len="med"/>
                      <a:tailEnd type="none" w="med" len="med"/>
                    </a:lnB>
                    <a:solidFill>
                      <a:srgbClr val="F2F2F2"/>
                    </a:solidFill>
                  </a:tcPr>
                </a:tc>
                <a:tc>
                  <a:txBody>
                    <a:bodyPr/>
                    <a:lstStyle/>
                    <a:p>
                      <a:pPr algn="ctr" rtl="0" fontAlgn="ctr">
                        <a:buNone/>
                      </a:pPr>
                      <a:r>
                        <a:rPr lang="en-IN" sz="1100" b="1" i="1" u="none" strike="noStrike">
                          <a:solidFill>
                            <a:schemeClr val="tx1"/>
                          </a:solidFill>
                          <a:effectLst/>
                          <a:latin typeface="Cambria" panose="02040503050406030204" pitchFamily="18" charset="0"/>
                        </a:rPr>
                        <a:t>-3.0%</a:t>
                      </a:r>
                    </a:p>
                  </a:txBody>
                  <a:tcPr marL="9525" marR="9525" marT="9525" marB="0" anchor="ctr">
                    <a:lnL w="6350" cap="flat" cmpd="sng" algn="ctr">
                      <a:solidFill>
                        <a:srgbClr val="FFFFFF"/>
                      </a:solidFill>
                      <a:prstDash val="solid"/>
                      <a:round/>
                      <a:headEnd type="none" w="med" len="med"/>
                      <a:tailEnd type="none" w="med" len="med"/>
                    </a:lnL>
                    <a:lnR w="6350" cap="flat" cmpd="sng" algn="ctr">
                      <a:solidFill>
                        <a:srgbClr val="FFFFFF"/>
                      </a:solidFill>
                      <a:prstDash val="solid"/>
                      <a:round/>
                      <a:headEnd type="none" w="med" len="med"/>
                      <a:tailEnd type="none" w="med" len="med"/>
                    </a:lnR>
                    <a:lnT w="6350" cap="flat" cmpd="sng" algn="ctr">
                      <a:solidFill>
                        <a:srgbClr val="FFFFFF"/>
                      </a:solidFill>
                      <a:prstDash val="solid"/>
                      <a:round/>
                      <a:headEnd type="none" w="med" len="med"/>
                      <a:tailEnd type="none" w="med" len="med"/>
                    </a:lnT>
                    <a:lnB w="6350" cap="flat" cmpd="sng" algn="ctr">
                      <a:solidFill>
                        <a:srgbClr val="FFFFFF"/>
                      </a:solidFill>
                      <a:prstDash val="solid"/>
                      <a:round/>
                      <a:headEnd type="none" w="med" len="med"/>
                      <a:tailEnd type="none" w="med" len="med"/>
                    </a:lnB>
                    <a:solidFill>
                      <a:srgbClr val="F2F2F2"/>
                    </a:solidFill>
                  </a:tcPr>
                </a:tc>
                <a:tc>
                  <a:txBody>
                    <a:bodyPr/>
                    <a:lstStyle/>
                    <a:p>
                      <a:pPr algn="ctr" rtl="0" fontAlgn="ctr">
                        <a:buNone/>
                      </a:pPr>
                      <a:r>
                        <a:rPr lang="en-IN" sz="1100" b="1" i="1" u="none" strike="noStrike" dirty="0">
                          <a:solidFill>
                            <a:schemeClr val="tx1"/>
                          </a:solidFill>
                          <a:effectLst/>
                          <a:latin typeface="Cambria" panose="02040503050406030204" pitchFamily="18" charset="0"/>
                        </a:rPr>
                        <a:t>-0.4%</a:t>
                      </a:r>
                    </a:p>
                  </a:txBody>
                  <a:tcPr marL="9525" marR="9525" marT="9525" marB="0" anchor="ctr">
                    <a:lnL w="6350" cap="flat" cmpd="sng" algn="ctr">
                      <a:solidFill>
                        <a:srgbClr val="FFFFFF"/>
                      </a:solidFill>
                      <a:prstDash val="solid"/>
                      <a:round/>
                      <a:headEnd type="none" w="med" len="med"/>
                      <a:tailEnd type="none" w="med" len="med"/>
                    </a:lnL>
                    <a:lnR w="6350" cap="flat" cmpd="sng" algn="ctr">
                      <a:solidFill>
                        <a:srgbClr val="FFFFFF"/>
                      </a:solidFill>
                      <a:prstDash val="solid"/>
                      <a:round/>
                      <a:headEnd type="none" w="med" len="med"/>
                      <a:tailEnd type="none" w="med" len="med"/>
                    </a:lnR>
                    <a:lnT w="6350" cap="flat" cmpd="sng" algn="ctr">
                      <a:solidFill>
                        <a:srgbClr val="FFFFFF"/>
                      </a:solidFill>
                      <a:prstDash val="solid"/>
                      <a:round/>
                      <a:headEnd type="none" w="med" len="med"/>
                      <a:tailEnd type="none" w="med" len="med"/>
                    </a:lnT>
                    <a:lnB w="6350" cap="flat" cmpd="sng" algn="ctr">
                      <a:solidFill>
                        <a:srgbClr val="FFFFFF"/>
                      </a:solidFill>
                      <a:prstDash val="solid"/>
                      <a:round/>
                      <a:headEnd type="none" w="med" len="med"/>
                      <a:tailEnd type="none" w="med" len="med"/>
                    </a:lnB>
                    <a:solidFill>
                      <a:srgbClr val="F2F2F2"/>
                    </a:solidFill>
                  </a:tcPr>
                </a:tc>
                <a:tc>
                  <a:txBody>
                    <a:bodyPr/>
                    <a:lstStyle/>
                    <a:p>
                      <a:pPr algn="ctr" rtl="0" fontAlgn="ctr">
                        <a:buNone/>
                      </a:pPr>
                      <a:r>
                        <a:rPr lang="en-IN" sz="1100" b="1" i="1" u="none" strike="noStrike" dirty="0">
                          <a:solidFill>
                            <a:schemeClr val="tx1"/>
                          </a:solidFill>
                          <a:effectLst/>
                          <a:latin typeface="Cambria" panose="02040503050406030204" pitchFamily="18" charset="0"/>
                        </a:rPr>
                        <a:t>8.6%</a:t>
                      </a:r>
                    </a:p>
                  </a:txBody>
                  <a:tcPr marL="9525" marR="9525" marT="9525" marB="0" anchor="ctr">
                    <a:lnL w="6350" cap="flat" cmpd="sng" algn="ctr">
                      <a:solidFill>
                        <a:srgbClr val="FFFFFF"/>
                      </a:solidFill>
                      <a:prstDash val="solid"/>
                      <a:round/>
                      <a:headEnd type="none" w="med" len="med"/>
                      <a:tailEnd type="none" w="med" len="med"/>
                    </a:lnL>
                    <a:lnR w="6350" cap="flat" cmpd="sng" algn="ctr">
                      <a:solidFill>
                        <a:srgbClr val="FFFFFF"/>
                      </a:solidFill>
                      <a:prstDash val="solid"/>
                      <a:round/>
                      <a:headEnd type="none" w="med" len="med"/>
                      <a:tailEnd type="none" w="med" len="med"/>
                    </a:lnR>
                    <a:lnT w="6350" cap="flat" cmpd="sng" algn="ctr">
                      <a:solidFill>
                        <a:srgbClr val="FFFFFF"/>
                      </a:solidFill>
                      <a:prstDash val="solid"/>
                      <a:round/>
                      <a:headEnd type="none" w="med" len="med"/>
                      <a:tailEnd type="none" w="med" len="med"/>
                    </a:lnT>
                    <a:lnB w="6350" cap="flat" cmpd="sng" algn="ctr">
                      <a:solidFill>
                        <a:srgbClr val="FFFFFF"/>
                      </a:solidFill>
                      <a:prstDash val="solid"/>
                      <a:round/>
                      <a:headEnd type="none" w="med" len="med"/>
                      <a:tailEnd type="none" w="med" len="med"/>
                    </a:lnB>
                    <a:solidFill>
                      <a:srgbClr val="F2F2F2"/>
                    </a:solidFill>
                  </a:tcPr>
                </a:tc>
                <a:tc>
                  <a:txBody>
                    <a:bodyPr/>
                    <a:lstStyle/>
                    <a:p>
                      <a:pPr algn="ctr" rtl="0" fontAlgn="ctr">
                        <a:buNone/>
                      </a:pPr>
                      <a:r>
                        <a:rPr lang="en-IN" sz="1100" b="1" i="1" u="none" strike="noStrike" dirty="0">
                          <a:solidFill>
                            <a:schemeClr val="tx1"/>
                          </a:solidFill>
                          <a:effectLst/>
                          <a:latin typeface="Cambria" panose="02040503050406030204" pitchFamily="18" charset="0"/>
                        </a:rPr>
                        <a:t>10.4%</a:t>
                      </a:r>
                    </a:p>
                  </a:txBody>
                  <a:tcPr marL="9525" marR="9525" marT="9525" marB="0" anchor="ctr">
                    <a:lnL w="6350" cap="flat" cmpd="sng" algn="ctr">
                      <a:solidFill>
                        <a:srgbClr val="FFFFFF"/>
                      </a:solidFill>
                      <a:prstDash val="solid"/>
                      <a:round/>
                      <a:headEnd type="none" w="med" len="med"/>
                      <a:tailEnd type="none" w="med" len="med"/>
                    </a:lnL>
                    <a:lnR w="6350" cap="flat" cmpd="sng" algn="ctr">
                      <a:solidFill>
                        <a:srgbClr val="FFFFFF"/>
                      </a:solidFill>
                      <a:prstDash val="solid"/>
                      <a:round/>
                      <a:headEnd type="none" w="med" len="med"/>
                      <a:tailEnd type="none" w="med" len="med"/>
                    </a:lnR>
                    <a:lnT w="6350" cap="flat" cmpd="sng" algn="ctr">
                      <a:solidFill>
                        <a:srgbClr val="FFFFFF"/>
                      </a:solidFill>
                      <a:prstDash val="solid"/>
                      <a:round/>
                      <a:headEnd type="none" w="med" len="med"/>
                      <a:tailEnd type="none" w="med" len="med"/>
                    </a:lnT>
                    <a:lnB w="6350" cap="flat" cmpd="sng" algn="ctr">
                      <a:solidFill>
                        <a:srgbClr val="FFFFFF"/>
                      </a:solidFill>
                      <a:prstDash val="solid"/>
                      <a:round/>
                      <a:headEnd type="none" w="med" len="med"/>
                      <a:tailEnd type="none" w="med" len="med"/>
                    </a:lnB>
                    <a:solidFill>
                      <a:srgbClr val="F2F2F2"/>
                    </a:solidFill>
                  </a:tcPr>
                </a:tc>
                <a:tc>
                  <a:txBody>
                    <a:bodyPr/>
                    <a:lstStyle/>
                    <a:p>
                      <a:pPr algn="ctr" rtl="0" fontAlgn="ctr">
                        <a:buNone/>
                      </a:pPr>
                      <a:r>
                        <a:rPr lang="en-IN" sz="1200" b="0" i="0" u="none" strike="noStrike">
                          <a:solidFill>
                            <a:schemeClr val="tx1"/>
                          </a:solidFill>
                          <a:effectLst/>
                          <a:latin typeface="Cambria" panose="02040503050406030204" pitchFamily="18" charset="0"/>
                        </a:rPr>
                        <a:t>-</a:t>
                      </a:r>
                    </a:p>
                  </a:txBody>
                  <a:tcPr marL="9525" marR="9525" marT="9525" marB="0" anchor="ctr">
                    <a:lnL w="6350" cap="flat" cmpd="sng" algn="ctr">
                      <a:solidFill>
                        <a:srgbClr val="FFFFFF"/>
                      </a:solidFill>
                      <a:prstDash val="solid"/>
                      <a:round/>
                      <a:headEnd type="none" w="med" len="med"/>
                      <a:tailEnd type="none" w="med" len="med"/>
                    </a:lnL>
                    <a:lnR w="6350" cap="flat" cmpd="sng" algn="ctr">
                      <a:solidFill>
                        <a:srgbClr val="FFFFFF"/>
                      </a:solidFill>
                      <a:prstDash val="solid"/>
                      <a:round/>
                      <a:headEnd type="none" w="med" len="med"/>
                      <a:tailEnd type="none" w="med" len="med"/>
                    </a:lnR>
                    <a:lnT w="6350" cap="flat" cmpd="sng" algn="ctr">
                      <a:solidFill>
                        <a:srgbClr val="FFFFFF"/>
                      </a:solidFill>
                      <a:prstDash val="solid"/>
                      <a:round/>
                      <a:headEnd type="none" w="med" len="med"/>
                      <a:tailEnd type="none" w="med" len="med"/>
                    </a:lnT>
                    <a:lnB w="6350" cap="flat" cmpd="sng" algn="ctr">
                      <a:solidFill>
                        <a:srgbClr val="FFFFFF"/>
                      </a:solidFill>
                      <a:prstDash val="solid"/>
                      <a:round/>
                      <a:headEnd type="none" w="med" len="med"/>
                      <a:tailEnd type="none" w="med" len="med"/>
                    </a:lnB>
                    <a:solidFill>
                      <a:srgbClr val="F2F2F2"/>
                    </a:solidFill>
                  </a:tcPr>
                </a:tc>
                <a:tc>
                  <a:txBody>
                    <a:bodyPr/>
                    <a:lstStyle/>
                    <a:p>
                      <a:pPr algn="ctr" rtl="0" fontAlgn="ctr">
                        <a:buNone/>
                      </a:pPr>
                      <a:r>
                        <a:rPr lang="en-IN" sz="1200" b="0" i="0" u="none" strike="noStrike">
                          <a:solidFill>
                            <a:schemeClr val="tx1"/>
                          </a:solidFill>
                          <a:effectLst/>
                          <a:latin typeface="Cambria" panose="02040503050406030204" pitchFamily="18" charset="0"/>
                        </a:rPr>
                        <a:t>-</a:t>
                      </a:r>
                    </a:p>
                  </a:txBody>
                  <a:tcPr marL="9525" marR="9525" marT="9525" marB="0" anchor="ctr">
                    <a:lnL w="6350" cap="flat" cmpd="sng" algn="ctr">
                      <a:solidFill>
                        <a:srgbClr val="FFFFFF"/>
                      </a:solidFill>
                      <a:prstDash val="solid"/>
                      <a:round/>
                      <a:headEnd type="none" w="med" len="med"/>
                      <a:tailEnd type="none" w="med" len="med"/>
                    </a:lnL>
                    <a:lnR w="6350" cap="flat" cmpd="sng" algn="ctr">
                      <a:solidFill>
                        <a:srgbClr val="FFFFFF"/>
                      </a:solidFill>
                      <a:prstDash val="solid"/>
                      <a:round/>
                      <a:headEnd type="none" w="med" len="med"/>
                      <a:tailEnd type="none" w="med" len="med"/>
                    </a:lnR>
                    <a:lnT w="6350" cap="flat" cmpd="sng" algn="ctr">
                      <a:solidFill>
                        <a:srgbClr val="FFFFFF"/>
                      </a:solidFill>
                      <a:prstDash val="solid"/>
                      <a:round/>
                      <a:headEnd type="none" w="med" len="med"/>
                      <a:tailEnd type="none" w="med" len="med"/>
                    </a:lnT>
                    <a:lnB w="6350" cap="flat" cmpd="sng" algn="ctr">
                      <a:solidFill>
                        <a:srgbClr val="FFFFFF"/>
                      </a:solidFill>
                      <a:prstDash val="solid"/>
                      <a:round/>
                      <a:headEnd type="none" w="med" len="med"/>
                      <a:tailEnd type="none" w="med" len="med"/>
                    </a:lnB>
                    <a:solidFill>
                      <a:srgbClr val="F2F2F2"/>
                    </a:solidFill>
                  </a:tcPr>
                </a:tc>
                <a:tc>
                  <a:txBody>
                    <a:bodyPr/>
                    <a:lstStyle/>
                    <a:p>
                      <a:pPr algn="ctr" rtl="0" fontAlgn="ctr">
                        <a:buNone/>
                      </a:pPr>
                      <a:r>
                        <a:rPr lang="en-IN" sz="1200" b="0" i="0" u="none" strike="noStrike">
                          <a:solidFill>
                            <a:schemeClr val="tx1"/>
                          </a:solidFill>
                          <a:effectLst/>
                          <a:latin typeface="Cambria" panose="02040503050406030204" pitchFamily="18" charset="0"/>
                        </a:rPr>
                        <a:t>-</a:t>
                      </a:r>
                    </a:p>
                  </a:txBody>
                  <a:tcPr marL="9525" marR="9525" marT="9525" marB="0" anchor="ctr">
                    <a:lnL w="6350" cap="flat" cmpd="sng" algn="ctr">
                      <a:solidFill>
                        <a:srgbClr val="FFFFFF"/>
                      </a:solidFill>
                      <a:prstDash val="solid"/>
                      <a:round/>
                      <a:headEnd type="none" w="med" len="med"/>
                      <a:tailEnd type="none" w="med" len="med"/>
                    </a:lnL>
                    <a:lnR w="6350" cap="flat" cmpd="sng" algn="ctr">
                      <a:solidFill>
                        <a:srgbClr val="FFFFFF"/>
                      </a:solidFill>
                      <a:prstDash val="solid"/>
                      <a:round/>
                      <a:headEnd type="none" w="med" len="med"/>
                      <a:tailEnd type="none" w="med" len="med"/>
                    </a:lnR>
                    <a:lnT w="6350" cap="flat" cmpd="sng" algn="ctr">
                      <a:solidFill>
                        <a:srgbClr val="FFFFFF"/>
                      </a:solidFill>
                      <a:prstDash val="solid"/>
                      <a:round/>
                      <a:headEnd type="none" w="med" len="med"/>
                      <a:tailEnd type="none" w="med" len="med"/>
                    </a:lnT>
                    <a:lnB w="6350" cap="flat" cmpd="sng" algn="ctr">
                      <a:solidFill>
                        <a:srgbClr val="FFFFFF"/>
                      </a:solidFill>
                      <a:prstDash val="solid"/>
                      <a:round/>
                      <a:headEnd type="none" w="med" len="med"/>
                      <a:tailEnd type="none" w="med" len="med"/>
                    </a:lnB>
                    <a:solidFill>
                      <a:srgbClr val="F2F2F2"/>
                    </a:solidFill>
                  </a:tcPr>
                </a:tc>
                <a:tc>
                  <a:txBody>
                    <a:bodyPr/>
                    <a:lstStyle/>
                    <a:p>
                      <a:pPr algn="ctr" rtl="0" fontAlgn="ctr">
                        <a:buNone/>
                      </a:pPr>
                      <a:r>
                        <a:rPr lang="en-IN" sz="1200" b="0" i="0" u="none" strike="noStrike">
                          <a:solidFill>
                            <a:schemeClr val="tx1"/>
                          </a:solidFill>
                          <a:effectLst/>
                          <a:latin typeface="Cambria" panose="02040503050406030204" pitchFamily="18" charset="0"/>
                        </a:rPr>
                        <a:t>-</a:t>
                      </a:r>
                    </a:p>
                  </a:txBody>
                  <a:tcPr marL="9525" marR="9525" marT="9525" marB="0" anchor="ctr">
                    <a:lnL w="6350" cap="flat" cmpd="sng" algn="ctr">
                      <a:solidFill>
                        <a:srgbClr val="FFFFFF"/>
                      </a:solidFill>
                      <a:prstDash val="solid"/>
                      <a:round/>
                      <a:headEnd type="none" w="med" len="med"/>
                      <a:tailEnd type="none" w="med" len="med"/>
                    </a:lnL>
                    <a:lnR w="6350" cap="flat" cmpd="sng" algn="ctr">
                      <a:solidFill>
                        <a:srgbClr val="FFFFFF"/>
                      </a:solidFill>
                      <a:prstDash val="solid"/>
                      <a:round/>
                      <a:headEnd type="none" w="med" len="med"/>
                      <a:tailEnd type="none" w="med" len="med"/>
                    </a:lnR>
                    <a:lnT w="6350" cap="flat" cmpd="sng" algn="ctr">
                      <a:solidFill>
                        <a:srgbClr val="FFFFFF"/>
                      </a:solidFill>
                      <a:prstDash val="solid"/>
                      <a:round/>
                      <a:headEnd type="none" w="med" len="med"/>
                      <a:tailEnd type="none" w="med" len="med"/>
                    </a:lnT>
                    <a:lnB w="6350" cap="flat" cmpd="sng" algn="ctr">
                      <a:solidFill>
                        <a:srgbClr val="FFFFFF"/>
                      </a:solidFill>
                      <a:prstDash val="solid"/>
                      <a:round/>
                      <a:headEnd type="none" w="med" len="med"/>
                      <a:tailEnd type="none" w="med" len="med"/>
                    </a:lnB>
                    <a:solidFill>
                      <a:srgbClr val="F2F2F2"/>
                    </a:solidFill>
                  </a:tcPr>
                </a:tc>
                <a:tc>
                  <a:txBody>
                    <a:bodyPr/>
                    <a:lstStyle/>
                    <a:p>
                      <a:pPr algn="ctr" rtl="0" fontAlgn="ctr">
                        <a:buNone/>
                      </a:pPr>
                      <a:r>
                        <a:rPr lang="en-IN" sz="1200" b="0" i="0" u="none" strike="noStrike">
                          <a:solidFill>
                            <a:schemeClr val="tx1"/>
                          </a:solidFill>
                          <a:effectLst/>
                          <a:latin typeface="Cambria" panose="02040503050406030204" pitchFamily="18" charset="0"/>
                        </a:rPr>
                        <a:t>-</a:t>
                      </a:r>
                    </a:p>
                  </a:txBody>
                  <a:tcPr marL="9525" marR="9525" marT="9525" marB="0" anchor="ctr">
                    <a:lnL w="6350" cap="flat" cmpd="sng" algn="ctr">
                      <a:solidFill>
                        <a:srgbClr val="FFFFFF"/>
                      </a:solidFill>
                      <a:prstDash val="solid"/>
                      <a:round/>
                      <a:headEnd type="none" w="med" len="med"/>
                      <a:tailEnd type="none" w="med" len="med"/>
                    </a:lnL>
                    <a:lnR w="6350" cap="flat" cmpd="sng" algn="ctr">
                      <a:solidFill>
                        <a:srgbClr val="FFFFFF"/>
                      </a:solidFill>
                      <a:prstDash val="solid"/>
                      <a:round/>
                      <a:headEnd type="none" w="med" len="med"/>
                      <a:tailEnd type="none" w="med" len="med"/>
                    </a:lnR>
                    <a:lnT w="6350" cap="flat" cmpd="sng" algn="ctr">
                      <a:solidFill>
                        <a:srgbClr val="FFFFFF"/>
                      </a:solidFill>
                      <a:prstDash val="solid"/>
                      <a:round/>
                      <a:headEnd type="none" w="med" len="med"/>
                      <a:tailEnd type="none" w="med" len="med"/>
                    </a:lnT>
                    <a:lnB w="6350" cap="flat" cmpd="sng" algn="ctr">
                      <a:solidFill>
                        <a:srgbClr val="FFFFFF"/>
                      </a:solidFill>
                      <a:prstDash val="solid"/>
                      <a:round/>
                      <a:headEnd type="none" w="med" len="med"/>
                      <a:tailEnd type="none" w="med" len="med"/>
                    </a:lnB>
                    <a:solidFill>
                      <a:srgbClr val="F2F2F2"/>
                    </a:solidFill>
                  </a:tcPr>
                </a:tc>
                <a:extLst>
                  <a:ext uri="{0D108BD9-81ED-4DB2-BD59-A6C34878D82A}">
                    <a16:rowId xmlns:a16="http://schemas.microsoft.com/office/drawing/2014/main" val="3890741499"/>
                  </a:ext>
                </a:extLst>
              </a:tr>
              <a:tr h="204805">
                <a:tc>
                  <a:txBody>
                    <a:bodyPr/>
                    <a:lstStyle/>
                    <a:p>
                      <a:pPr algn="l" rtl="0" fontAlgn="ctr">
                        <a:buNone/>
                      </a:pPr>
                      <a:r>
                        <a:rPr lang="en-IN" sz="1200" b="1" i="1" u="none" strike="noStrike">
                          <a:solidFill>
                            <a:srgbClr val="000000"/>
                          </a:solidFill>
                          <a:effectLst/>
                          <a:latin typeface="Cambria" panose="02040503050406030204" pitchFamily="18" charset="0"/>
                        </a:rPr>
                        <a:t>Nifty Midcap 150 - TRI</a:t>
                      </a:r>
                    </a:p>
                  </a:txBody>
                  <a:tcPr marL="72000" marR="7454" marT="7454" marB="0" anchor="ctr">
                    <a:lnL w="6350" cap="flat" cmpd="sng" algn="ctr">
                      <a:solidFill>
                        <a:srgbClr val="FFFFFF"/>
                      </a:solidFill>
                      <a:prstDash val="solid"/>
                      <a:round/>
                      <a:headEnd type="none" w="med" len="med"/>
                      <a:tailEnd type="none" w="med" len="med"/>
                    </a:lnL>
                    <a:lnR w="6350" cap="flat" cmpd="sng" algn="ctr">
                      <a:solidFill>
                        <a:srgbClr val="FFFFFF"/>
                      </a:solidFill>
                      <a:prstDash val="solid"/>
                      <a:round/>
                      <a:headEnd type="none" w="med" len="med"/>
                      <a:tailEnd type="none" w="med" len="med"/>
                    </a:lnR>
                    <a:lnT w="6350" cap="flat" cmpd="sng" algn="ctr">
                      <a:solidFill>
                        <a:srgbClr val="FFFFFF"/>
                      </a:solidFill>
                      <a:prstDash val="solid"/>
                      <a:round/>
                      <a:headEnd type="none" w="med" len="med"/>
                      <a:tailEnd type="none" w="med" len="med"/>
                    </a:lnT>
                    <a:lnB w="6350" cap="flat" cmpd="sng" algn="ctr">
                      <a:solidFill>
                        <a:srgbClr val="FFFFFF"/>
                      </a:solidFill>
                      <a:prstDash val="solid"/>
                      <a:round/>
                      <a:headEnd type="none" w="med" len="med"/>
                      <a:tailEnd type="none" w="med" len="med"/>
                    </a:lnB>
                    <a:solidFill>
                      <a:srgbClr val="F2F2F2"/>
                    </a:solidFill>
                  </a:tcPr>
                </a:tc>
                <a:tc>
                  <a:txBody>
                    <a:bodyPr/>
                    <a:lstStyle/>
                    <a:p>
                      <a:pPr algn="ctr" rtl="0" fontAlgn="ctr">
                        <a:buNone/>
                      </a:pPr>
                      <a:r>
                        <a:rPr lang="en-IN" sz="1100" b="0" i="0" u="none" strike="noStrike">
                          <a:solidFill>
                            <a:srgbClr val="000000"/>
                          </a:solidFill>
                          <a:effectLst/>
                          <a:latin typeface="Cambria" panose="02040503050406030204" pitchFamily="18" charset="0"/>
                        </a:rPr>
                        <a:t>-</a:t>
                      </a:r>
                    </a:p>
                  </a:txBody>
                  <a:tcPr marL="9525" marR="9525" marT="9525" marB="0" anchor="ctr">
                    <a:lnL w="6350" cap="flat" cmpd="sng" algn="ctr">
                      <a:solidFill>
                        <a:srgbClr val="FFFFFF"/>
                      </a:solidFill>
                      <a:prstDash val="solid"/>
                      <a:round/>
                      <a:headEnd type="none" w="med" len="med"/>
                      <a:tailEnd type="none" w="med" len="med"/>
                    </a:lnL>
                    <a:lnR w="6350" cap="flat" cmpd="sng" algn="ctr">
                      <a:solidFill>
                        <a:srgbClr val="FFFFFF"/>
                      </a:solidFill>
                      <a:prstDash val="solid"/>
                      <a:round/>
                      <a:headEnd type="none" w="med" len="med"/>
                      <a:tailEnd type="none" w="med" len="med"/>
                    </a:lnR>
                    <a:lnT w="6350" cap="flat" cmpd="sng" algn="ctr">
                      <a:solidFill>
                        <a:srgbClr val="FFFFFF"/>
                      </a:solidFill>
                      <a:prstDash val="solid"/>
                      <a:round/>
                      <a:headEnd type="none" w="med" len="med"/>
                      <a:tailEnd type="none" w="med" len="med"/>
                    </a:lnT>
                    <a:lnB w="6350" cap="flat" cmpd="sng" algn="ctr">
                      <a:solidFill>
                        <a:srgbClr val="FFFFFF"/>
                      </a:solidFill>
                      <a:prstDash val="solid"/>
                      <a:round/>
                      <a:headEnd type="none" w="med" len="med"/>
                      <a:tailEnd type="none" w="med" len="med"/>
                    </a:lnB>
                    <a:solidFill>
                      <a:srgbClr val="F2F2F2"/>
                    </a:solidFill>
                  </a:tcPr>
                </a:tc>
                <a:tc>
                  <a:txBody>
                    <a:bodyPr/>
                    <a:lstStyle/>
                    <a:p>
                      <a:pPr algn="ctr" rtl="0" fontAlgn="ctr">
                        <a:buNone/>
                      </a:pPr>
                      <a:r>
                        <a:rPr lang="en-IN" sz="1200" b="0" i="0" u="none" strike="noStrike">
                          <a:solidFill>
                            <a:schemeClr val="tx1"/>
                          </a:solidFill>
                          <a:effectLst/>
                          <a:latin typeface="Cambria" panose="02040503050406030204" pitchFamily="18" charset="0"/>
                        </a:rPr>
                        <a:t>-</a:t>
                      </a:r>
                    </a:p>
                  </a:txBody>
                  <a:tcPr marL="9525" marR="9525" marT="9525" marB="0" anchor="ctr">
                    <a:lnL w="6350" cap="flat" cmpd="sng" algn="ctr">
                      <a:solidFill>
                        <a:srgbClr val="FFFFFF"/>
                      </a:solidFill>
                      <a:prstDash val="solid"/>
                      <a:round/>
                      <a:headEnd type="none" w="med" len="med"/>
                      <a:tailEnd type="none" w="med" len="med"/>
                    </a:lnL>
                    <a:lnR w="6350" cap="flat" cmpd="sng" algn="ctr">
                      <a:solidFill>
                        <a:srgbClr val="FFFFFF"/>
                      </a:solidFill>
                      <a:prstDash val="solid"/>
                      <a:round/>
                      <a:headEnd type="none" w="med" len="med"/>
                      <a:tailEnd type="none" w="med" len="med"/>
                    </a:lnR>
                    <a:lnT w="6350" cap="flat" cmpd="sng" algn="ctr">
                      <a:solidFill>
                        <a:srgbClr val="FFFFFF"/>
                      </a:solidFill>
                      <a:prstDash val="solid"/>
                      <a:round/>
                      <a:headEnd type="none" w="med" len="med"/>
                      <a:tailEnd type="none" w="med" len="med"/>
                    </a:lnT>
                    <a:lnB w="6350" cap="flat" cmpd="sng" algn="ctr">
                      <a:solidFill>
                        <a:srgbClr val="FFFFFF"/>
                      </a:solidFill>
                      <a:prstDash val="solid"/>
                      <a:round/>
                      <a:headEnd type="none" w="med" len="med"/>
                      <a:tailEnd type="none" w="med" len="med"/>
                    </a:lnB>
                    <a:solidFill>
                      <a:srgbClr val="F2F2F2"/>
                    </a:solidFill>
                  </a:tcPr>
                </a:tc>
                <a:tc>
                  <a:txBody>
                    <a:bodyPr/>
                    <a:lstStyle/>
                    <a:p>
                      <a:pPr algn="ctr" rtl="0" fontAlgn="ctr">
                        <a:buNone/>
                      </a:pPr>
                      <a:r>
                        <a:rPr lang="en-IN" sz="1100" b="1" i="1" u="none" strike="noStrike">
                          <a:solidFill>
                            <a:schemeClr val="tx1"/>
                          </a:solidFill>
                          <a:effectLst/>
                          <a:latin typeface="Cambria" panose="02040503050406030204" pitchFamily="18" charset="0"/>
                        </a:rPr>
                        <a:t>1.7%</a:t>
                      </a:r>
                    </a:p>
                  </a:txBody>
                  <a:tcPr marL="9525" marR="9525" marT="9525" marB="0" anchor="ctr">
                    <a:lnL w="6350" cap="flat" cmpd="sng" algn="ctr">
                      <a:solidFill>
                        <a:srgbClr val="FFFFFF"/>
                      </a:solidFill>
                      <a:prstDash val="solid"/>
                      <a:round/>
                      <a:headEnd type="none" w="med" len="med"/>
                      <a:tailEnd type="none" w="med" len="med"/>
                    </a:lnL>
                    <a:lnR w="6350" cap="flat" cmpd="sng" algn="ctr">
                      <a:solidFill>
                        <a:srgbClr val="FFFFFF"/>
                      </a:solidFill>
                      <a:prstDash val="solid"/>
                      <a:round/>
                      <a:headEnd type="none" w="med" len="med"/>
                      <a:tailEnd type="none" w="med" len="med"/>
                    </a:lnR>
                    <a:lnT w="6350" cap="flat" cmpd="sng" algn="ctr">
                      <a:solidFill>
                        <a:srgbClr val="FFFFFF"/>
                      </a:solidFill>
                      <a:prstDash val="solid"/>
                      <a:round/>
                      <a:headEnd type="none" w="med" len="med"/>
                      <a:tailEnd type="none" w="med" len="med"/>
                    </a:lnT>
                    <a:lnB w="6350" cap="flat" cmpd="sng" algn="ctr">
                      <a:solidFill>
                        <a:srgbClr val="FFFFFF"/>
                      </a:solidFill>
                      <a:prstDash val="solid"/>
                      <a:round/>
                      <a:headEnd type="none" w="med" len="med"/>
                      <a:tailEnd type="none" w="med" len="med"/>
                    </a:lnB>
                    <a:solidFill>
                      <a:srgbClr val="F2F2F2"/>
                    </a:solidFill>
                  </a:tcPr>
                </a:tc>
                <a:tc>
                  <a:txBody>
                    <a:bodyPr/>
                    <a:lstStyle/>
                    <a:p>
                      <a:pPr algn="ctr" rtl="0" fontAlgn="ctr">
                        <a:buNone/>
                      </a:pPr>
                      <a:r>
                        <a:rPr lang="en-IN" sz="1100" b="1" i="1" u="none" strike="noStrike">
                          <a:solidFill>
                            <a:schemeClr val="tx1"/>
                          </a:solidFill>
                          <a:effectLst/>
                          <a:latin typeface="Cambria" panose="02040503050406030204" pitchFamily="18" charset="0"/>
                        </a:rPr>
                        <a:t>5.4%</a:t>
                      </a:r>
                    </a:p>
                  </a:txBody>
                  <a:tcPr marL="9525" marR="9525" marT="9525" marB="0" anchor="ctr">
                    <a:lnL w="6350" cap="flat" cmpd="sng" algn="ctr">
                      <a:solidFill>
                        <a:srgbClr val="FFFFFF"/>
                      </a:solidFill>
                      <a:prstDash val="solid"/>
                      <a:round/>
                      <a:headEnd type="none" w="med" len="med"/>
                      <a:tailEnd type="none" w="med" len="med"/>
                    </a:lnL>
                    <a:lnR w="6350" cap="flat" cmpd="sng" algn="ctr">
                      <a:solidFill>
                        <a:srgbClr val="FFFFFF"/>
                      </a:solidFill>
                      <a:prstDash val="solid"/>
                      <a:round/>
                      <a:headEnd type="none" w="med" len="med"/>
                      <a:tailEnd type="none" w="med" len="med"/>
                    </a:lnR>
                    <a:lnT w="6350" cap="flat" cmpd="sng" algn="ctr">
                      <a:solidFill>
                        <a:srgbClr val="FFFFFF"/>
                      </a:solidFill>
                      <a:prstDash val="solid"/>
                      <a:round/>
                      <a:headEnd type="none" w="med" len="med"/>
                      <a:tailEnd type="none" w="med" len="med"/>
                    </a:lnT>
                    <a:lnB w="6350" cap="flat" cmpd="sng" algn="ctr">
                      <a:solidFill>
                        <a:srgbClr val="FFFFFF"/>
                      </a:solidFill>
                      <a:prstDash val="solid"/>
                      <a:round/>
                      <a:headEnd type="none" w="med" len="med"/>
                      <a:tailEnd type="none" w="med" len="med"/>
                    </a:lnB>
                    <a:solidFill>
                      <a:srgbClr val="F2F2F2"/>
                    </a:solidFill>
                  </a:tcPr>
                </a:tc>
                <a:tc>
                  <a:txBody>
                    <a:bodyPr/>
                    <a:lstStyle/>
                    <a:p>
                      <a:pPr algn="ctr" rtl="0" fontAlgn="ctr">
                        <a:buNone/>
                      </a:pPr>
                      <a:r>
                        <a:rPr lang="en-IN" sz="1100" b="1" i="1" u="none" strike="noStrike">
                          <a:solidFill>
                            <a:schemeClr val="tx1"/>
                          </a:solidFill>
                          <a:effectLst/>
                          <a:latin typeface="Cambria" panose="02040503050406030204" pitchFamily="18" charset="0"/>
                        </a:rPr>
                        <a:t>8.1%</a:t>
                      </a:r>
                    </a:p>
                  </a:txBody>
                  <a:tcPr marL="9525" marR="9525" marT="9525" marB="0" anchor="ctr">
                    <a:lnL w="6350" cap="flat" cmpd="sng" algn="ctr">
                      <a:solidFill>
                        <a:srgbClr val="FFFFFF"/>
                      </a:solidFill>
                      <a:prstDash val="solid"/>
                      <a:round/>
                      <a:headEnd type="none" w="med" len="med"/>
                      <a:tailEnd type="none" w="med" len="med"/>
                    </a:lnL>
                    <a:lnR w="6350" cap="flat" cmpd="sng" algn="ctr">
                      <a:solidFill>
                        <a:srgbClr val="FFFFFF"/>
                      </a:solidFill>
                      <a:prstDash val="solid"/>
                      <a:round/>
                      <a:headEnd type="none" w="med" len="med"/>
                      <a:tailEnd type="none" w="med" len="med"/>
                    </a:lnR>
                    <a:lnT w="6350" cap="flat" cmpd="sng" algn="ctr">
                      <a:solidFill>
                        <a:srgbClr val="FFFFFF"/>
                      </a:solidFill>
                      <a:prstDash val="solid"/>
                      <a:round/>
                      <a:headEnd type="none" w="med" len="med"/>
                      <a:tailEnd type="none" w="med" len="med"/>
                    </a:lnT>
                    <a:lnB w="6350" cap="flat" cmpd="sng" algn="ctr">
                      <a:solidFill>
                        <a:srgbClr val="FFFFFF"/>
                      </a:solidFill>
                      <a:prstDash val="solid"/>
                      <a:round/>
                      <a:headEnd type="none" w="med" len="med"/>
                      <a:tailEnd type="none" w="med" len="med"/>
                    </a:lnB>
                    <a:solidFill>
                      <a:srgbClr val="F2F2F2"/>
                    </a:solidFill>
                  </a:tcPr>
                </a:tc>
                <a:tc>
                  <a:txBody>
                    <a:bodyPr/>
                    <a:lstStyle/>
                    <a:p>
                      <a:pPr algn="ctr" rtl="0" fontAlgn="ctr">
                        <a:buNone/>
                      </a:pPr>
                      <a:r>
                        <a:rPr lang="en-IN" sz="1100" b="1" i="1" u="none" strike="noStrike">
                          <a:solidFill>
                            <a:schemeClr val="tx1"/>
                          </a:solidFill>
                          <a:effectLst/>
                          <a:latin typeface="Cambria" panose="02040503050406030204" pitchFamily="18" charset="0"/>
                        </a:rPr>
                        <a:t>9.0%</a:t>
                      </a:r>
                    </a:p>
                  </a:txBody>
                  <a:tcPr marL="9525" marR="9525" marT="9525" marB="0" anchor="ctr">
                    <a:lnL w="6350" cap="flat" cmpd="sng" algn="ctr">
                      <a:solidFill>
                        <a:srgbClr val="FFFFFF"/>
                      </a:solidFill>
                      <a:prstDash val="solid"/>
                      <a:round/>
                      <a:headEnd type="none" w="med" len="med"/>
                      <a:tailEnd type="none" w="med" len="med"/>
                    </a:lnL>
                    <a:lnR w="6350" cap="flat" cmpd="sng" algn="ctr">
                      <a:solidFill>
                        <a:srgbClr val="FFFFFF"/>
                      </a:solidFill>
                      <a:prstDash val="solid"/>
                      <a:round/>
                      <a:headEnd type="none" w="med" len="med"/>
                      <a:tailEnd type="none" w="med" len="med"/>
                    </a:lnR>
                    <a:lnT w="6350" cap="flat" cmpd="sng" algn="ctr">
                      <a:solidFill>
                        <a:srgbClr val="FFFFFF"/>
                      </a:solidFill>
                      <a:prstDash val="solid"/>
                      <a:round/>
                      <a:headEnd type="none" w="med" len="med"/>
                      <a:tailEnd type="none" w="med" len="med"/>
                    </a:lnT>
                    <a:lnB w="6350" cap="flat" cmpd="sng" algn="ctr">
                      <a:solidFill>
                        <a:srgbClr val="FFFFFF"/>
                      </a:solidFill>
                      <a:prstDash val="solid"/>
                      <a:round/>
                      <a:headEnd type="none" w="med" len="med"/>
                      <a:tailEnd type="none" w="med" len="med"/>
                    </a:lnB>
                    <a:solidFill>
                      <a:srgbClr val="F2F2F2"/>
                    </a:solidFill>
                  </a:tcPr>
                </a:tc>
                <a:tc>
                  <a:txBody>
                    <a:bodyPr/>
                    <a:lstStyle/>
                    <a:p>
                      <a:pPr algn="ctr" rtl="0" fontAlgn="ctr">
                        <a:buNone/>
                      </a:pPr>
                      <a:r>
                        <a:rPr lang="en-IN" sz="1100" b="1" i="1" u="none" strike="noStrike" dirty="0">
                          <a:solidFill>
                            <a:schemeClr val="tx1"/>
                          </a:solidFill>
                          <a:effectLst/>
                          <a:latin typeface="Cambria" panose="02040503050406030204" pitchFamily="18" charset="0"/>
                        </a:rPr>
                        <a:t>18.5%</a:t>
                      </a:r>
                    </a:p>
                  </a:txBody>
                  <a:tcPr marL="9525" marR="9525" marT="9525" marB="0" anchor="ctr">
                    <a:lnL w="6350" cap="flat" cmpd="sng" algn="ctr">
                      <a:solidFill>
                        <a:srgbClr val="FFFFFF"/>
                      </a:solidFill>
                      <a:prstDash val="solid"/>
                      <a:round/>
                      <a:headEnd type="none" w="med" len="med"/>
                      <a:tailEnd type="none" w="med" len="med"/>
                    </a:lnL>
                    <a:lnR w="6350" cap="flat" cmpd="sng" algn="ctr">
                      <a:solidFill>
                        <a:srgbClr val="FFFFFF"/>
                      </a:solidFill>
                      <a:prstDash val="solid"/>
                      <a:round/>
                      <a:headEnd type="none" w="med" len="med"/>
                      <a:tailEnd type="none" w="med" len="med"/>
                    </a:lnR>
                    <a:lnT w="6350" cap="flat" cmpd="sng" algn="ctr">
                      <a:solidFill>
                        <a:srgbClr val="FFFFFF"/>
                      </a:solidFill>
                      <a:prstDash val="solid"/>
                      <a:round/>
                      <a:headEnd type="none" w="med" len="med"/>
                      <a:tailEnd type="none" w="med" len="med"/>
                    </a:lnT>
                    <a:lnB w="6350" cap="flat" cmpd="sng" algn="ctr">
                      <a:solidFill>
                        <a:srgbClr val="FFFFFF"/>
                      </a:solidFill>
                      <a:prstDash val="solid"/>
                      <a:round/>
                      <a:headEnd type="none" w="med" len="med"/>
                      <a:tailEnd type="none" w="med" len="med"/>
                    </a:lnB>
                    <a:solidFill>
                      <a:srgbClr val="F2F2F2"/>
                    </a:solidFill>
                  </a:tcPr>
                </a:tc>
                <a:tc>
                  <a:txBody>
                    <a:bodyPr/>
                    <a:lstStyle/>
                    <a:p>
                      <a:pPr algn="ctr" rtl="0" fontAlgn="ctr">
                        <a:buNone/>
                      </a:pPr>
                      <a:r>
                        <a:rPr lang="en-IN" sz="1100" b="1" i="1" u="none" strike="noStrike" dirty="0">
                          <a:solidFill>
                            <a:schemeClr val="tx1"/>
                          </a:solidFill>
                          <a:effectLst/>
                          <a:latin typeface="Cambria" panose="02040503050406030204" pitchFamily="18" charset="0"/>
                        </a:rPr>
                        <a:t>17.9%</a:t>
                      </a:r>
                    </a:p>
                  </a:txBody>
                  <a:tcPr marL="9525" marR="9525" marT="9525" marB="0" anchor="ctr">
                    <a:lnL w="6350" cap="flat" cmpd="sng" algn="ctr">
                      <a:solidFill>
                        <a:srgbClr val="FFFFFF"/>
                      </a:solidFill>
                      <a:prstDash val="solid"/>
                      <a:round/>
                      <a:headEnd type="none" w="med" len="med"/>
                      <a:tailEnd type="none" w="med" len="med"/>
                    </a:lnL>
                    <a:lnR w="6350" cap="flat" cmpd="sng" algn="ctr">
                      <a:solidFill>
                        <a:srgbClr val="FFFFFF"/>
                      </a:solidFill>
                      <a:prstDash val="solid"/>
                      <a:round/>
                      <a:headEnd type="none" w="med" len="med"/>
                      <a:tailEnd type="none" w="med" len="med"/>
                    </a:lnR>
                    <a:lnT w="6350" cap="flat" cmpd="sng" algn="ctr">
                      <a:solidFill>
                        <a:srgbClr val="FFFFFF"/>
                      </a:solidFill>
                      <a:prstDash val="solid"/>
                      <a:round/>
                      <a:headEnd type="none" w="med" len="med"/>
                      <a:tailEnd type="none" w="med" len="med"/>
                    </a:lnT>
                    <a:lnB w="6350" cap="flat" cmpd="sng" algn="ctr">
                      <a:solidFill>
                        <a:srgbClr val="FFFFFF"/>
                      </a:solidFill>
                      <a:prstDash val="solid"/>
                      <a:round/>
                      <a:headEnd type="none" w="med" len="med"/>
                      <a:tailEnd type="none" w="med" len="med"/>
                    </a:lnB>
                    <a:solidFill>
                      <a:srgbClr val="F2F2F2"/>
                    </a:solidFill>
                  </a:tcPr>
                </a:tc>
                <a:tc>
                  <a:txBody>
                    <a:bodyPr/>
                    <a:lstStyle/>
                    <a:p>
                      <a:pPr algn="ctr" rtl="0" fontAlgn="ctr">
                        <a:buNone/>
                      </a:pPr>
                      <a:r>
                        <a:rPr lang="en-IN" sz="1200" b="0" i="0" u="none" strike="noStrike">
                          <a:solidFill>
                            <a:schemeClr val="tx1"/>
                          </a:solidFill>
                          <a:effectLst/>
                          <a:latin typeface="Cambria" panose="02040503050406030204" pitchFamily="18" charset="0"/>
                        </a:rPr>
                        <a:t>-</a:t>
                      </a:r>
                    </a:p>
                  </a:txBody>
                  <a:tcPr marL="9525" marR="9525" marT="9525" marB="0" anchor="ctr">
                    <a:lnL w="6350" cap="flat" cmpd="sng" algn="ctr">
                      <a:solidFill>
                        <a:srgbClr val="FFFFFF"/>
                      </a:solidFill>
                      <a:prstDash val="solid"/>
                      <a:round/>
                      <a:headEnd type="none" w="med" len="med"/>
                      <a:tailEnd type="none" w="med" len="med"/>
                    </a:lnL>
                    <a:lnR w="6350" cap="flat" cmpd="sng" algn="ctr">
                      <a:solidFill>
                        <a:srgbClr val="FFFFFF"/>
                      </a:solidFill>
                      <a:prstDash val="solid"/>
                      <a:round/>
                      <a:headEnd type="none" w="med" len="med"/>
                      <a:tailEnd type="none" w="med" len="med"/>
                    </a:lnR>
                    <a:lnT w="6350" cap="flat" cmpd="sng" algn="ctr">
                      <a:solidFill>
                        <a:srgbClr val="FFFFFF"/>
                      </a:solidFill>
                      <a:prstDash val="solid"/>
                      <a:round/>
                      <a:headEnd type="none" w="med" len="med"/>
                      <a:tailEnd type="none" w="med" len="med"/>
                    </a:lnT>
                    <a:lnB w="6350" cap="flat" cmpd="sng" algn="ctr">
                      <a:solidFill>
                        <a:srgbClr val="FFFFFF"/>
                      </a:solidFill>
                      <a:prstDash val="solid"/>
                      <a:round/>
                      <a:headEnd type="none" w="med" len="med"/>
                      <a:tailEnd type="none" w="med" len="med"/>
                    </a:lnB>
                    <a:solidFill>
                      <a:srgbClr val="F2F2F2"/>
                    </a:solidFill>
                  </a:tcPr>
                </a:tc>
                <a:tc>
                  <a:txBody>
                    <a:bodyPr/>
                    <a:lstStyle/>
                    <a:p>
                      <a:pPr algn="ctr" rtl="0" fontAlgn="ctr">
                        <a:buNone/>
                      </a:pPr>
                      <a:r>
                        <a:rPr lang="en-IN" sz="1200" b="0" i="0" u="none" strike="noStrike">
                          <a:solidFill>
                            <a:schemeClr val="tx1"/>
                          </a:solidFill>
                          <a:effectLst/>
                          <a:latin typeface="Cambria" panose="02040503050406030204" pitchFamily="18" charset="0"/>
                        </a:rPr>
                        <a:t>-</a:t>
                      </a:r>
                    </a:p>
                  </a:txBody>
                  <a:tcPr marL="9525" marR="9525" marT="9525" marB="0" anchor="ctr">
                    <a:lnL w="6350" cap="flat" cmpd="sng" algn="ctr">
                      <a:solidFill>
                        <a:srgbClr val="FFFFFF"/>
                      </a:solidFill>
                      <a:prstDash val="solid"/>
                      <a:round/>
                      <a:headEnd type="none" w="med" len="med"/>
                      <a:tailEnd type="none" w="med" len="med"/>
                    </a:lnL>
                    <a:lnR w="6350" cap="flat" cmpd="sng" algn="ctr">
                      <a:solidFill>
                        <a:srgbClr val="FFFFFF"/>
                      </a:solidFill>
                      <a:prstDash val="solid"/>
                      <a:round/>
                      <a:headEnd type="none" w="med" len="med"/>
                      <a:tailEnd type="none" w="med" len="med"/>
                    </a:lnR>
                    <a:lnT w="6350" cap="flat" cmpd="sng" algn="ctr">
                      <a:solidFill>
                        <a:srgbClr val="FFFFFF"/>
                      </a:solidFill>
                      <a:prstDash val="solid"/>
                      <a:round/>
                      <a:headEnd type="none" w="med" len="med"/>
                      <a:tailEnd type="none" w="med" len="med"/>
                    </a:lnT>
                    <a:lnB w="6350" cap="flat" cmpd="sng" algn="ctr">
                      <a:solidFill>
                        <a:srgbClr val="FFFFFF"/>
                      </a:solidFill>
                      <a:prstDash val="solid"/>
                      <a:round/>
                      <a:headEnd type="none" w="med" len="med"/>
                      <a:tailEnd type="none" w="med" len="med"/>
                    </a:lnB>
                    <a:solidFill>
                      <a:srgbClr val="F2F2F2"/>
                    </a:solidFill>
                  </a:tcPr>
                </a:tc>
                <a:tc>
                  <a:txBody>
                    <a:bodyPr/>
                    <a:lstStyle/>
                    <a:p>
                      <a:pPr algn="ctr" rtl="0" fontAlgn="ctr">
                        <a:buNone/>
                      </a:pPr>
                      <a:r>
                        <a:rPr lang="en-IN" sz="1200" b="0" i="0" u="none" strike="noStrike">
                          <a:solidFill>
                            <a:schemeClr val="tx1"/>
                          </a:solidFill>
                          <a:effectLst/>
                          <a:latin typeface="Cambria" panose="02040503050406030204" pitchFamily="18" charset="0"/>
                        </a:rPr>
                        <a:t>-</a:t>
                      </a:r>
                    </a:p>
                  </a:txBody>
                  <a:tcPr marL="9525" marR="9525" marT="9525" marB="0" anchor="ctr">
                    <a:lnL w="6350" cap="flat" cmpd="sng" algn="ctr">
                      <a:solidFill>
                        <a:srgbClr val="FFFFFF"/>
                      </a:solidFill>
                      <a:prstDash val="solid"/>
                      <a:round/>
                      <a:headEnd type="none" w="med" len="med"/>
                      <a:tailEnd type="none" w="med" len="med"/>
                    </a:lnL>
                    <a:lnR w="6350" cap="flat" cmpd="sng" algn="ctr">
                      <a:solidFill>
                        <a:srgbClr val="FFFFFF"/>
                      </a:solidFill>
                      <a:prstDash val="solid"/>
                      <a:round/>
                      <a:headEnd type="none" w="med" len="med"/>
                      <a:tailEnd type="none" w="med" len="med"/>
                    </a:lnR>
                    <a:lnT w="6350" cap="flat" cmpd="sng" algn="ctr">
                      <a:solidFill>
                        <a:srgbClr val="FFFFFF"/>
                      </a:solidFill>
                      <a:prstDash val="solid"/>
                      <a:round/>
                      <a:headEnd type="none" w="med" len="med"/>
                      <a:tailEnd type="none" w="med" len="med"/>
                    </a:lnT>
                    <a:lnB w="6350" cap="flat" cmpd="sng" algn="ctr">
                      <a:solidFill>
                        <a:srgbClr val="FFFFFF"/>
                      </a:solidFill>
                      <a:prstDash val="solid"/>
                      <a:round/>
                      <a:headEnd type="none" w="med" len="med"/>
                      <a:tailEnd type="none" w="med" len="med"/>
                    </a:lnB>
                    <a:solidFill>
                      <a:srgbClr val="F2F2F2"/>
                    </a:solidFill>
                  </a:tcPr>
                </a:tc>
                <a:tc>
                  <a:txBody>
                    <a:bodyPr/>
                    <a:lstStyle/>
                    <a:p>
                      <a:pPr algn="ctr" rtl="0" fontAlgn="ctr">
                        <a:buNone/>
                      </a:pPr>
                      <a:r>
                        <a:rPr lang="en-IN" sz="1200" b="0" i="0" u="none" strike="noStrike">
                          <a:solidFill>
                            <a:schemeClr val="tx1"/>
                          </a:solidFill>
                          <a:effectLst/>
                          <a:latin typeface="Cambria" panose="02040503050406030204" pitchFamily="18" charset="0"/>
                        </a:rPr>
                        <a:t>-</a:t>
                      </a:r>
                    </a:p>
                  </a:txBody>
                  <a:tcPr marL="9525" marR="9525" marT="9525" marB="0" anchor="ctr">
                    <a:lnL w="6350" cap="flat" cmpd="sng" algn="ctr">
                      <a:solidFill>
                        <a:srgbClr val="FFFFFF"/>
                      </a:solidFill>
                      <a:prstDash val="solid"/>
                      <a:round/>
                      <a:headEnd type="none" w="med" len="med"/>
                      <a:tailEnd type="none" w="med" len="med"/>
                    </a:lnL>
                    <a:lnR w="6350" cap="flat" cmpd="sng" algn="ctr">
                      <a:solidFill>
                        <a:srgbClr val="FFFFFF"/>
                      </a:solidFill>
                      <a:prstDash val="solid"/>
                      <a:round/>
                      <a:headEnd type="none" w="med" len="med"/>
                      <a:tailEnd type="none" w="med" len="med"/>
                    </a:lnR>
                    <a:lnT w="6350" cap="flat" cmpd="sng" algn="ctr">
                      <a:solidFill>
                        <a:srgbClr val="FFFFFF"/>
                      </a:solidFill>
                      <a:prstDash val="solid"/>
                      <a:round/>
                      <a:headEnd type="none" w="med" len="med"/>
                      <a:tailEnd type="none" w="med" len="med"/>
                    </a:lnT>
                    <a:lnB w="6350" cap="flat" cmpd="sng" algn="ctr">
                      <a:solidFill>
                        <a:srgbClr val="FFFFFF"/>
                      </a:solidFill>
                      <a:prstDash val="solid"/>
                      <a:round/>
                      <a:headEnd type="none" w="med" len="med"/>
                      <a:tailEnd type="none" w="med" len="med"/>
                    </a:lnB>
                    <a:solidFill>
                      <a:srgbClr val="F2F2F2"/>
                    </a:solidFill>
                  </a:tcPr>
                </a:tc>
                <a:tc>
                  <a:txBody>
                    <a:bodyPr/>
                    <a:lstStyle/>
                    <a:p>
                      <a:pPr algn="ctr" rtl="0" fontAlgn="ctr">
                        <a:buNone/>
                      </a:pPr>
                      <a:r>
                        <a:rPr lang="en-IN" sz="1200" b="0" i="0" u="none" strike="noStrike">
                          <a:solidFill>
                            <a:schemeClr val="tx1"/>
                          </a:solidFill>
                          <a:effectLst/>
                          <a:latin typeface="Cambria" panose="02040503050406030204" pitchFamily="18" charset="0"/>
                        </a:rPr>
                        <a:t>-</a:t>
                      </a:r>
                    </a:p>
                  </a:txBody>
                  <a:tcPr marL="9525" marR="9525" marT="9525" marB="0" anchor="ctr">
                    <a:lnL w="6350" cap="flat" cmpd="sng" algn="ctr">
                      <a:solidFill>
                        <a:srgbClr val="FFFFFF"/>
                      </a:solidFill>
                      <a:prstDash val="solid"/>
                      <a:round/>
                      <a:headEnd type="none" w="med" len="med"/>
                      <a:tailEnd type="none" w="med" len="med"/>
                    </a:lnL>
                    <a:lnR w="6350" cap="flat" cmpd="sng" algn="ctr">
                      <a:solidFill>
                        <a:srgbClr val="FFFFFF"/>
                      </a:solidFill>
                      <a:prstDash val="solid"/>
                      <a:round/>
                      <a:headEnd type="none" w="med" len="med"/>
                      <a:tailEnd type="none" w="med" len="med"/>
                    </a:lnR>
                    <a:lnT w="6350" cap="flat" cmpd="sng" algn="ctr">
                      <a:solidFill>
                        <a:srgbClr val="FFFFFF"/>
                      </a:solidFill>
                      <a:prstDash val="solid"/>
                      <a:round/>
                      <a:headEnd type="none" w="med" len="med"/>
                      <a:tailEnd type="none" w="med" len="med"/>
                    </a:lnT>
                    <a:lnB w="6350" cap="flat" cmpd="sng" algn="ctr">
                      <a:solidFill>
                        <a:srgbClr val="FFFFFF"/>
                      </a:solidFill>
                      <a:prstDash val="solid"/>
                      <a:round/>
                      <a:headEnd type="none" w="med" len="med"/>
                      <a:tailEnd type="none" w="med" len="med"/>
                    </a:lnB>
                    <a:solidFill>
                      <a:srgbClr val="F2F2F2"/>
                    </a:solidFill>
                  </a:tcPr>
                </a:tc>
                <a:extLst>
                  <a:ext uri="{0D108BD9-81ED-4DB2-BD59-A6C34878D82A}">
                    <a16:rowId xmlns:a16="http://schemas.microsoft.com/office/drawing/2014/main" val="379656235"/>
                  </a:ext>
                </a:extLst>
              </a:tr>
              <a:tr h="204805">
                <a:tc>
                  <a:txBody>
                    <a:bodyPr/>
                    <a:lstStyle/>
                    <a:p>
                      <a:pPr algn="l" rtl="0" fontAlgn="ctr">
                        <a:buNone/>
                      </a:pPr>
                      <a:r>
                        <a:rPr lang="en-IN" sz="1200" b="1" i="1" u="none" strike="noStrike" dirty="0">
                          <a:solidFill>
                            <a:srgbClr val="000000"/>
                          </a:solidFill>
                          <a:effectLst/>
                          <a:latin typeface="Cambria" panose="02040503050406030204" pitchFamily="18" charset="0"/>
                        </a:rPr>
                        <a:t>Nifty </a:t>
                      </a:r>
                      <a:r>
                        <a:rPr lang="en-IN" sz="1200" b="1" i="1" u="none" strike="noStrike" dirty="0" err="1">
                          <a:solidFill>
                            <a:srgbClr val="000000"/>
                          </a:solidFill>
                          <a:effectLst/>
                          <a:latin typeface="Cambria" panose="02040503050406030204" pitchFamily="18" charset="0"/>
                        </a:rPr>
                        <a:t>Smallcap</a:t>
                      </a:r>
                      <a:r>
                        <a:rPr lang="en-IN" sz="1200" b="1" i="1" u="none" strike="noStrike" dirty="0">
                          <a:solidFill>
                            <a:srgbClr val="000000"/>
                          </a:solidFill>
                          <a:effectLst/>
                          <a:latin typeface="Cambria" panose="02040503050406030204" pitchFamily="18" charset="0"/>
                        </a:rPr>
                        <a:t> 250 - TRI</a:t>
                      </a:r>
                    </a:p>
                  </a:txBody>
                  <a:tcPr marL="72000" marR="7454" marT="7454" marB="0" anchor="ctr">
                    <a:lnL w="6350" cap="flat" cmpd="sng" algn="ctr">
                      <a:solidFill>
                        <a:srgbClr val="FFFFFF"/>
                      </a:solidFill>
                      <a:prstDash val="solid"/>
                      <a:round/>
                      <a:headEnd type="none" w="med" len="med"/>
                      <a:tailEnd type="none" w="med" len="med"/>
                    </a:lnL>
                    <a:lnR w="6350" cap="flat" cmpd="sng" algn="ctr">
                      <a:solidFill>
                        <a:srgbClr val="FFFFFF"/>
                      </a:solidFill>
                      <a:prstDash val="solid"/>
                      <a:round/>
                      <a:headEnd type="none" w="med" len="med"/>
                      <a:tailEnd type="none" w="med" len="med"/>
                    </a:lnR>
                    <a:lnT w="6350" cap="flat" cmpd="sng" algn="ctr">
                      <a:solidFill>
                        <a:srgbClr val="FFFFFF"/>
                      </a:solidFill>
                      <a:prstDash val="solid"/>
                      <a:round/>
                      <a:headEnd type="none" w="med" len="med"/>
                      <a:tailEnd type="none" w="med" len="med"/>
                    </a:lnT>
                    <a:lnB w="6350" cap="flat" cmpd="sng" algn="ctr">
                      <a:solidFill>
                        <a:srgbClr val="FFFFFF"/>
                      </a:solidFill>
                      <a:prstDash val="solid"/>
                      <a:round/>
                      <a:headEnd type="none" w="med" len="med"/>
                      <a:tailEnd type="none" w="med" len="med"/>
                    </a:lnB>
                    <a:solidFill>
                      <a:srgbClr val="F2F2F2"/>
                    </a:solidFill>
                  </a:tcPr>
                </a:tc>
                <a:tc>
                  <a:txBody>
                    <a:bodyPr/>
                    <a:lstStyle/>
                    <a:p>
                      <a:pPr algn="ctr" rtl="0" fontAlgn="ctr">
                        <a:buNone/>
                      </a:pPr>
                      <a:r>
                        <a:rPr lang="en-IN" sz="1100" b="0" i="0" u="none" strike="noStrike">
                          <a:solidFill>
                            <a:srgbClr val="000000"/>
                          </a:solidFill>
                          <a:effectLst/>
                          <a:latin typeface="Cambria" panose="02040503050406030204" pitchFamily="18" charset="0"/>
                        </a:rPr>
                        <a:t>-</a:t>
                      </a:r>
                    </a:p>
                  </a:txBody>
                  <a:tcPr marL="9525" marR="9525" marT="9525" marB="0" anchor="ctr">
                    <a:lnL w="6350" cap="flat" cmpd="sng" algn="ctr">
                      <a:solidFill>
                        <a:srgbClr val="FFFFFF"/>
                      </a:solidFill>
                      <a:prstDash val="solid"/>
                      <a:round/>
                      <a:headEnd type="none" w="med" len="med"/>
                      <a:tailEnd type="none" w="med" len="med"/>
                    </a:lnL>
                    <a:lnR w="6350" cap="flat" cmpd="sng" algn="ctr">
                      <a:solidFill>
                        <a:srgbClr val="FFFFFF"/>
                      </a:solidFill>
                      <a:prstDash val="solid"/>
                      <a:round/>
                      <a:headEnd type="none" w="med" len="med"/>
                      <a:tailEnd type="none" w="med" len="med"/>
                    </a:lnR>
                    <a:lnT w="6350" cap="flat" cmpd="sng" algn="ctr">
                      <a:solidFill>
                        <a:srgbClr val="FFFFFF"/>
                      </a:solidFill>
                      <a:prstDash val="solid"/>
                      <a:round/>
                      <a:headEnd type="none" w="med" len="med"/>
                      <a:tailEnd type="none" w="med" len="med"/>
                    </a:lnT>
                    <a:lnB w="6350" cap="flat" cmpd="sng" algn="ctr">
                      <a:solidFill>
                        <a:srgbClr val="FFFFFF"/>
                      </a:solidFill>
                      <a:prstDash val="solid"/>
                      <a:round/>
                      <a:headEnd type="none" w="med" len="med"/>
                      <a:tailEnd type="none" w="med" len="med"/>
                    </a:lnB>
                    <a:solidFill>
                      <a:srgbClr val="F2F2F2"/>
                    </a:solidFill>
                  </a:tcPr>
                </a:tc>
                <a:tc>
                  <a:txBody>
                    <a:bodyPr/>
                    <a:lstStyle/>
                    <a:p>
                      <a:pPr algn="ctr" rtl="0" fontAlgn="ctr">
                        <a:buNone/>
                      </a:pPr>
                      <a:r>
                        <a:rPr lang="en-IN" sz="1200" b="0" i="0" u="none" strike="noStrike">
                          <a:solidFill>
                            <a:schemeClr val="tx1"/>
                          </a:solidFill>
                          <a:effectLst/>
                          <a:latin typeface="Cambria" panose="02040503050406030204" pitchFamily="18" charset="0"/>
                        </a:rPr>
                        <a:t>-</a:t>
                      </a:r>
                    </a:p>
                  </a:txBody>
                  <a:tcPr marL="9525" marR="9525" marT="9525" marB="0" anchor="ctr">
                    <a:lnL w="6350" cap="flat" cmpd="sng" algn="ctr">
                      <a:solidFill>
                        <a:srgbClr val="FFFFFF"/>
                      </a:solidFill>
                      <a:prstDash val="solid"/>
                      <a:round/>
                      <a:headEnd type="none" w="med" len="med"/>
                      <a:tailEnd type="none" w="med" len="med"/>
                    </a:lnL>
                    <a:lnR w="6350" cap="flat" cmpd="sng" algn="ctr">
                      <a:solidFill>
                        <a:srgbClr val="FFFFFF"/>
                      </a:solidFill>
                      <a:prstDash val="solid"/>
                      <a:round/>
                      <a:headEnd type="none" w="med" len="med"/>
                      <a:tailEnd type="none" w="med" len="med"/>
                    </a:lnR>
                    <a:lnT w="6350" cap="flat" cmpd="sng" algn="ctr">
                      <a:solidFill>
                        <a:srgbClr val="FFFFFF"/>
                      </a:solidFill>
                      <a:prstDash val="solid"/>
                      <a:round/>
                      <a:headEnd type="none" w="med" len="med"/>
                      <a:tailEnd type="none" w="med" len="med"/>
                    </a:lnT>
                    <a:lnB w="6350" cap="flat" cmpd="sng" algn="ctr">
                      <a:solidFill>
                        <a:srgbClr val="FFFFFF"/>
                      </a:solidFill>
                      <a:prstDash val="solid"/>
                      <a:round/>
                      <a:headEnd type="none" w="med" len="med"/>
                      <a:tailEnd type="none" w="med" len="med"/>
                    </a:lnB>
                    <a:solidFill>
                      <a:srgbClr val="F2F2F2"/>
                    </a:solidFill>
                  </a:tcPr>
                </a:tc>
                <a:tc>
                  <a:txBody>
                    <a:bodyPr/>
                    <a:lstStyle/>
                    <a:p>
                      <a:pPr algn="ctr" rtl="0" fontAlgn="ctr">
                        <a:buNone/>
                      </a:pPr>
                      <a:r>
                        <a:rPr lang="en-IN" sz="1100" b="1" i="1" u="none" strike="noStrike">
                          <a:solidFill>
                            <a:schemeClr val="tx1"/>
                          </a:solidFill>
                          <a:effectLst/>
                          <a:latin typeface="Cambria" panose="02040503050406030204" pitchFamily="18" charset="0"/>
                        </a:rPr>
                        <a:t>1.3%</a:t>
                      </a:r>
                    </a:p>
                  </a:txBody>
                  <a:tcPr marL="9525" marR="9525" marT="9525" marB="0" anchor="ctr">
                    <a:lnL w="6350" cap="flat" cmpd="sng" algn="ctr">
                      <a:solidFill>
                        <a:srgbClr val="FFFFFF"/>
                      </a:solidFill>
                      <a:prstDash val="solid"/>
                      <a:round/>
                      <a:headEnd type="none" w="med" len="med"/>
                      <a:tailEnd type="none" w="med" len="med"/>
                    </a:lnL>
                    <a:lnR w="6350" cap="flat" cmpd="sng" algn="ctr">
                      <a:solidFill>
                        <a:srgbClr val="FFFFFF"/>
                      </a:solidFill>
                      <a:prstDash val="solid"/>
                      <a:round/>
                      <a:headEnd type="none" w="med" len="med"/>
                      <a:tailEnd type="none" w="med" len="med"/>
                    </a:lnR>
                    <a:lnT w="6350" cap="flat" cmpd="sng" algn="ctr">
                      <a:solidFill>
                        <a:srgbClr val="FFFFFF"/>
                      </a:solidFill>
                      <a:prstDash val="solid"/>
                      <a:round/>
                      <a:headEnd type="none" w="med" len="med"/>
                      <a:tailEnd type="none" w="med" len="med"/>
                    </a:lnT>
                    <a:lnB w="6350" cap="flat" cmpd="sng" algn="ctr">
                      <a:solidFill>
                        <a:srgbClr val="FFFFFF"/>
                      </a:solidFill>
                      <a:prstDash val="solid"/>
                      <a:round/>
                      <a:headEnd type="none" w="med" len="med"/>
                      <a:tailEnd type="none" w="med" len="med"/>
                    </a:lnB>
                    <a:solidFill>
                      <a:srgbClr val="F2F2F2"/>
                    </a:solidFill>
                  </a:tcPr>
                </a:tc>
                <a:tc>
                  <a:txBody>
                    <a:bodyPr/>
                    <a:lstStyle/>
                    <a:p>
                      <a:pPr algn="ctr" rtl="0" fontAlgn="ctr">
                        <a:buNone/>
                      </a:pPr>
                      <a:r>
                        <a:rPr lang="en-IN" sz="1100" b="1" i="1" u="none" strike="noStrike" dirty="0">
                          <a:solidFill>
                            <a:schemeClr val="tx1"/>
                          </a:solidFill>
                          <a:effectLst/>
                          <a:latin typeface="Cambria" panose="02040503050406030204" pitchFamily="18" charset="0"/>
                        </a:rPr>
                        <a:t>7.4%</a:t>
                      </a:r>
                    </a:p>
                  </a:txBody>
                  <a:tcPr marL="9525" marR="9525" marT="9525" marB="0" anchor="ctr">
                    <a:lnL w="6350" cap="flat" cmpd="sng" algn="ctr">
                      <a:solidFill>
                        <a:srgbClr val="FFFFFF"/>
                      </a:solidFill>
                      <a:prstDash val="solid"/>
                      <a:round/>
                      <a:headEnd type="none" w="med" len="med"/>
                      <a:tailEnd type="none" w="med" len="med"/>
                    </a:lnL>
                    <a:lnR w="6350" cap="flat" cmpd="sng" algn="ctr">
                      <a:solidFill>
                        <a:srgbClr val="FFFFFF"/>
                      </a:solidFill>
                      <a:prstDash val="solid"/>
                      <a:round/>
                      <a:headEnd type="none" w="med" len="med"/>
                      <a:tailEnd type="none" w="med" len="med"/>
                    </a:lnR>
                    <a:lnT w="6350" cap="flat" cmpd="sng" algn="ctr">
                      <a:solidFill>
                        <a:srgbClr val="FFFFFF"/>
                      </a:solidFill>
                      <a:prstDash val="solid"/>
                      <a:round/>
                      <a:headEnd type="none" w="med" len="med"/>
                      <a:tailEnd type="none" w="med" len="med"/>
                    </a:lnT>
                    <a:lnB w="6350" cap="flat" cmpd="sng" algn="ctr">
                      <a:solidFill>
                        <a:srgbClr val="FFFFFF"/>
                      </a:solidFill>
                      <a:prstDash val="solid"/>
                      <a:round/>
                      <a:headEnd type="none" w="med" len="med"/>
                      <a:tailEnd type="none" w="med" len="med"/>
                    </a:lnB>
                    <a:solidFill>
                      <a:srgbClr val="F2F2F2"/>
                    </a:solidFill>
                  </a:tcPr>
                </a:tc>
                <a:tc>
                  <a:txBody>
                    <a:bodyPr/>
                    <a:lstStyle/>
                    <a:p>
                      <a:pPr algn="ctr" rtl="0" fontAlgn="ctr">
                        <a:buNone/>
                      </a:pPr>
                      <a:r>
                        <a:rPr lang="en-IN" sz="1100" b="1" i="1" u="none" strike="noStrike">
                          <a:solidFill>
                            <a:schemeClr val="tx1"/>
                          </a:solidFill>
                          <a:effectLst/>
                          <a:latin typeface="Cambria" panose="02040503050406030204" pitchFamily="18" charset="0"/>
                        </a:rPr>
                        <a:t>14.1%</a:t>
                      </a:r>
                    </a:p>
                  </a:txBody>
                  <a:tcPr marL="9525" marR="9525" marT="9525" marB="0" anchor="ctr">
                    <a:lnL w="6350" cap="flat" cmpd="sng" algn="ctr">
                      <a:solidFill>
                        <a:srgbClr val="FFFFFF"/>
                      </a:solidFill>
                      <a:prstDash val="solid"/>
                      <a:round/>
                      <a:headEnd type="none" w="med" len="med"/>
                      <a:tailEnd type="none" w="med" len="med"/>
                    </a:lnL>
                    <a:lnR w="6350" cap="flat" cmpd="sng" algn="ctr">
                      <a:solidFill>
                        <a:srgbClr val="FFFFFF"/>
                      </a:solidFill>
                      <a:prstDash val="solid"/>
                      <a:round/>
                      <a:headEnd type="none" w="med" len="med"/>
                      <a:tailEnd type="none" w="med" len="med"/>
                    </a:lnR>
                    <a:lnT w="6350" cap="flat" cmpd="sng" algn="ctr">
                      <a:solidFill>
                        <a:srgbClr val="FFFFFF"/>
                      </a:solidFill>
                      <a:prstDash val="solid"/>
                      <a:round/>
                      <a:headEnd type="none" w="med" len="med"/>
                      <a:tailEnd type="none" w="med" len="med"/>
                    </a:lnT>
                    <a:lnB w="6350" cap="flat" cmpd="sng" algn="ctr">
                      <a:solidFill>
                        <a:srgbClr val="FFFFFF"/>
                      </a:solidFill>
                      <a:prstDash val="solid"/>
                      <a:round/>
                      <a:headEnd type="none" w="med" len="med"/>
                      <a:tailEnd type="none" w="med" len="med"/>
                    </a:lnB>
                    <a:solidFill>
                      <a:srgbClr val="F2F2F2"/>
                    </a:solidFill>
                  </a:tcPr>
                </a:tc>
                <a:tc>
                  <a:txBody>
                    <a:bodyPr/>
                    <a:lstStyle/>
                    <a:p>
                      <a:pPr algn="ctr" rtl="0" fontAlgn="ctr">
                        <a:buNone/>
                      </a:pPr>
                      <a:r>
                        <a:rPr lang="en-IN" sz="1100" b="1" i="1" u="none" strike="noStrike" dirty="0">
                          <a:solidFill>
                            <a:schemeClr val="tx1"/>
                          </a:solidFill>
                          <a:effectLst/>
                          <a:latin typeface="Cambria" panose="02040503050406030204" pitchFamily="18" charset="0"/>
                        </a:rPr>
                        <a:t>5.2%</a:t>
                      </a:r>
                    </a:p>
                  </a:txBody>
                  <a:tcPr marL="9525" marR="9525" marT="9525" marB="0" anchor="ctr">
                    <a:lnL w="6350" cap="flat" cmpd="sng" algn="ctr">
                      <a:solidFill>
                        <a:srgbClr val="FFFFFF"/>
                      </a:solidFill>
                      <a:prstDash val="solid"/>
                      <a:round/>
                      <a:headEnd type="none" w="med" len="med"/>
                      <a:tailEnd type="none" w="med" len="med"/>
                    </a:lnL>
                    <a:lnR w="6350" cap="flat" cmpd="sng" algn="ctr">
                      <a:solidFill>
                        <a:srgbClr val="FFFFFF"/>
                      </a:solidFill>
                      <a:prstDash val="solid"/>
                      <a:round/>
                      <a:headEnd type="none" w="med" len="med"/>
                      <a:tailEnd type="none" w="med" len="med"/>
                    </a:lnR>
                    <a:lnT w="6350" cap="flat" cmpd="sng" algn="ctr">
                      <a:solidFill>
                        <a:srgbClr val="FFFFFF"/>
                      </a:solidFill>
                      <a:prstDash val="solid"/>
                      <a:round/>
                      <a:headEnd type="none" w="med" len="med"/>
                      <a:tailEnd type="none" w="med" len="med"/>
                    </a:lnT>
                    <a:lnB w="6350" cap="flat" cmpd="sng" algn="ctr">
                      <a:solidFill>
                        <a:srgbClr val="FFFFFF"/>
                      </a:solidFill>
                      <a:prstDash val="solid"/>
                      <a:round/>
                      <a:headEnd type="none" w="med" len="med"/>
                      <a:tailEnd type="none" w="med" len="med"/>
                    </a:lnB>
                    <a:solidFill>
                      <a:srgbClr val="F2F2F2"/>
                    </a:solidFill>
                  </a:tcPr>
                </a:tc>
                <a:tc>
                  <a:txBody>
                    <a:bodyPr/>
                    <a:lstStyle/>
                    <a:p>
                      <a:pPr algn="ctr" rtl="0" fontAlgn="ctr">
                        <a:buNone/>
                      </a:pPr>
                      <a:r>
                        <a:rPr lang="en-IN" sz="1100" b="1" i="1" u="none" strike="noStrike" dirty="0">
                          <a:solidFill>
                            <a:schemeClr val="tx1"/>
                          </a:solidFill>
                          <a:effectLst/>
                          <a:latin typeface="Cambria" panose="02040503050406030204" pitchFamily="18" charset="0"/>
                        </a:rPr>
                        <a:t>17.1%</a:t>
                      </a:r>
                    </a:p>
                  </a:txBody>
                  <a:tcPr marL="9525" marR="9525" marT="9525" marB="0" anchor="ctr">
                    <a:lnL w="6350" cap="flat" cmpd="sng" algn="ctr">
                      <a:solidFill>
                        <a:srgbClr val="FFFFFF"/>
                      </a:solidFill>
                      <a:prstDash val="solid"/>
                      <a:round/>
                      <a:headEnd type="none" w="med" len="med"/>
                      <a:tailEnd type="none" w="med" len="med"/>
                    </a:lnL>
                    <a:lnR w="6350" cap="flat" cmpd="sng" algn="ctr">
                      <a:solidFill>
                        <a:srgbClr val="FFFFFF"/>
                      </a:solidFill>
                      <a:prstDash val="solid"/>
                      <a:round/>
                      <a:headEnd type="none" w="med" len="med"/>
                      <a:tailEnd type="none" w="med" len="med"/>
                    </a:lnR>
                    <a:lnT w="6350" cap="flat" cmpd="sng" algn="ctr">
                      <a:solidFill>
                        <a:srgbClr val="FFFFFF"/>
                      </a:solidFill>
                      <a:prstDash val="solid"/>
                      <a:round/>
                      <a:headEnd type="none" w="med" len="med"/>
                      <a:tailEnd type="none" w="med" len="med"/>
                    </a:lnT>
                    <a:lnB w="6350" cap="flat" cmpd="sng" algn="ctr">
                      <a:solidFill>
                        <a:srgbClr val="FFFFFF"/>
                      </a:solidFill>
                      <a:prstDash val="solid"/>
                      <a:round/>
                      <a:headEnd type="none" w="med" len="med"/>
                      <a:tailEnd type="none" w="med" len="med"/>
                    </a:lnB>
                    <a:solidFill>
                      <a:srgbClr val="F2F2F2"/>
                    </a:solidFill>
                  </a:tcPr>
                </a:tc>
                <a:tc>
                  <a:txBody>
                    <a:bodyPr/>
                    <a:lstStyle/>
                    <a:p>
                      <a:pPr algn="ctr" rtl="0" fontAlgn="ctr">
                        <a:buNone/>
                      </a:pPr>
                      <a:r>
                        <a:rPr lang="en-IN" sz="1100" b="1" i="1" u="none" strike="noStrike" dirty="0">
                          <a:solidFill>
                            <a:schemeClr val="tx1"/>
                          </a:solidFill>
                          <a:effectLst/>
                          <a:latin typeface="Cambria" panose="02040503050406030204" pitchFamily="18" charset="0"/>
                        </a:rPr>
                        <a:t>15.3%</a:t>
                      </a:r>
                    </a:p>
                  </a:txBody>
                  <a:tcPr marL="9525" marR="9525" marT="9525" marB="0" anchor="ctr">
                    <a:lnL w="6350" cap="flat" cmpd="sng" algn="ctr">
                      <a:solidFill>
                        <a:srgbClr val="FFFFFF"/>
                      </a:solidFill>
                      <a:prstDash val="solid"/>
                      <a:round/>
                      <a:headEnd type="none" w="med" len="med"/>
                      <a:tailEnd type="none" w="med" len="med"/>
                    </a:lnL>
                    <a:lnR w="6350" cap="flat" cmpd="sng" algn="ctr">
                      <a:solidFill>
                        <a:srgbClr val="FFFFFF"/>
                      </a:solidFill>
                      <a:prstDash val="solid"/>
                      <a:round/>
                      <a:headEnd type="none" w="med" len="med"/>
                      <a:tailEnd type="none" w="med" len="med"/>
                    </a:lnR>
                    <a:lnT w="6350" cap="flat" cmpd="sng" algn="ctr">
                      <a:solidFill>
                        <a:srgbClr val="FFFFFF"/>
                      </a:solidFill>
                      <a:prstDash val="solid"/>
                      <a:round/>
                      <a:headEnd type="none" w="med" len="med"/>
                      <a:tailEnd type="none" w="med" len="med"/>
                    </a:lnT>
                    <a:lnB w="6350" cap="flat" cmpd="sng" algn="ctr">
                      <a:solidFill>
                        <a:srgbClr val="FFFFFF"/>
                      </a:solidFill>
                      <a:prstDash val="solid"/>
                      <a:round/>
                      <a:headEnd type="none" w="med" len="med"/>
                      <a:tailEnd type="none" w="med" len="med"/>
                    </a:lnB>
                    <a:solidFill>
                      <a:srgbClr val="F2F2F2"/>
                    </a:solidFill>
                  </a:tcPr>
                </a:tc>
                <a:tc>
                  <a:txBody>
                    <a:bodyPr/>
                    <a:lstStyle/>
                    <a:p>
                      <a:pPr algn="ctr" rtl="0" fontAlgn="ctr">
                        <a:buNone/>
                      </a:pPr>
                      <a:r>
                        <a:rPr lang="en-IN" sz="1200" b="0" i="0" u="none" strike="noStrike">
                          <a:solidFill>
                            <a:schemeClr val="tx1"/>
                          </a:solidFill>
                          <a:effectLst/>
                          <a:latin typeface="Cambria" panose="02040503050406030204" pitchFamily="18" charset="0"/>
                        </a:rPr>
                        <a:t>-</a:t>
                      </a:r>
                    </a:p>
                  </a:txBody>
                  <a:tcPr marL="9525" marR="9525" marT="9525" marB="0" anchor="ctr">
                    <a:lnL w="6350" cap="flat" cmpd="sng" algn="ctr">
                      <a:solidFill>
                        <a:srgbClr val="FFFFFF"/>
                      </a:solidFill>
                      <a:prstDash val="solid"/>
                      <a:round/>
                      <a:headEnd type="none" w="med" len="med"/>
                      <a:tailEnd type="none" w="med" len="med"/>
                    </a:lnL>
                    <a:lnR w="6350" cap="flat" cmpd="sng" algn="ctr">
                      <a:solidFill>
                        <a:srgbClr val="FFFFFF"/>
                      </a:solidFill>
                      <a:prstDash val="solid"/>
                      <a:round/>
                      <a:headEnd type="none" w="med" len="med"/>
                      <a:tailEnd type="none" w="med" len="med"/>
                    </a:lnR>
                    <a:lnT w="6350" cap="flat" cmpd="sng" algn="ctr">
                      <a:solidFill>
                        <a:srgbClr val="FFFFFF"/>
                      </a:solidFill>
                      <a:prstDash val="solid"/>
                      <a:round/>
                      <a:headEnd type="none" w="med" len="med"/>
                      <a:tailEnd type="none" w="med" len="med"/>
                    </a:lnT>
                    <a:lnB w="6350" cap="flat" cmpd="sng" algn="ctr">
                      <a:solidFill>
                        <a:srgbClr val="FFFFFF"/>
                      </a:solidFill>
                      <a:prstDash val="solid"/>
                      <a:round/>
                      <a:headEnd type="none" w="med" len="med"/>
                      <a:tailEnd type="none" w="med" len="med"/>
                    </a:lnB>
                    <a:solidFill>
                      <a:srgbClr val="F2F2F2"/>
                    </a:solidFill>
                  </a:tcPr>
                </a:tc>
                <a:tc>
                  <a:txBody>
                    <a:bodyPr/>
                    <a:lstStyle/>
                    <a:p>
                      <a:pPr algn="ctr" rtl="0" fontAlgn="ctr">
                        <a:buNone/>
                      </a:pPr>
                      <a:r>
                        <a:rPr lang="en-IN" sz="1200" b="0" i="0" u="none" strike="noStrike">
                          <a:solidFill>
                            <a:schemeClr val="tx1"/>
                          </a:solidFill>
                          <a:effectLst/>
                          <a:latin typeface="Cambria" panose="02040503050406030204" pitchFamily="18" charset="0"/>
                        </a:rPr>
                        <a:t>-</a:t>
                      </a:r>
                    </a:p>
                  </a:txBody>
                  <a:tcPr marL="9525" marR="9525" marT="9525" marB="0" anchor="ctr">
                    <a:lnL w="6350" cap="flat" cmpd="sng" algn="ctr">
                      <a:solidFill>
                        <a:srgbClr val="FFFFFF"/>
                      </a:solidFill>
                      <a:prstDash val="solid"/>
                      <a:round/>
                      <a:headEnd type="none" w="med" len="med"/>
                      <a:tailEnd type="none" w="med" len="med"/>
                    </a:lnL>
                    <a:lnR w="6350" cap="flat" cmpd="sng" algn="ctr">
                      <a:solidFill>
                        <a:srgbClr val="FFFFFF"/>
                      </a:solidFill>
                      <a:prstDash val="solid"/>
                      <a:round/>
                      <a:headEnd type="none" w="med" len="med"/>
                      <a:tailEnd type="none" w="med" len="med"/>
                    </a:lnR>
                    <a:lnT w="6350" cap="flat" cmpd="sng" algn="ctr">
                      <a:solidFill>
                        <a:srgbClr val="FFFFFF"/>
                      </a:solidFill>
                      <a:prstDash val="solid"/>
                      <a:round/>
                      <a:headEnd type="none" w="med" len="med"/>
                      <a:tailEnd type="none" w="med" len="med"/>
                    </a:lnT>
                    <a:lnB w="6350" cap="flat" cmpd="sng" algn="ctr">
                      <a:solidFill>
                        <a:srgbClr val="FFFFFF"/>
                      </a:solidFill>
                      <a:prstDash val="solid"/>
                      <a:round/>
                      <a:headEnd type="none" w="med" len="med"/>
                      <a:tailEnd type="none" w="med" len="med"/>
                    </a:lnB>
                    <a:solidFill>
                      <a:srgbClr val="F2F2F2"/>
                    </a:solidFill>
                  </a:tcPr>
                </a:tc>
                <a:tc>
                  <a:txBody>
                    <a:bodyPr/>
                    <a:lstStyle/>
                    <a:p>
                      <a:pPr algn="ctr" rtl="0" fontAlgn="ctr">
                        <a:buNone/>
                      </a:pPr>
                      <a:r>
                        <a:rPr lang="en-IN" sz="1200" b="0" i="0" u="none" strike="noStrike">
                          <a:solidFill>
                            <a:schemeClr val="tx1"/>
                          </a:solidFill>
                          <a:effectLst/>
                          <a:latin typeface="Cambria" panose="02040503050406030204" pitchFamily="18" charset="0"/>
                        </a:rPr>
                        <a:t>-</a:t>
                      </a:r>
                    </a:p>
                  </a:txBody>
                  <a:tcPr marL="9525" marR="9525" marT="9525" marB="0" anchor="ctr">
                    <a:lnL w="6350" cap="flat" cmpd="sng" algn="ctr">
                      <a:solidFill>
                        <a:srgbClr val="FFFFFF"/>
                      </a:solidFill>
                      <a:prstDash val="solid"/>
                      <a:round/>
                      <a:headEnd type="none" w="med" len="med"/>
                      <a:tailEnd type="none" w="med" len="med"/>
                    </a:lnL>
                    <a:lnR w="6350" cap="flat" cmpd="sng" algn="ctr">
                      <a:solidFill>
                        <a:srgbClr val="FFFFFF"/>
                      </a:solidFill>
                      <a:prstDash val="solid"/>
                      <a:round/>
                      <a:headEnd type="none" w="med" len="med"/>
                      <a:tailEnd type="none" w="med" len="med"/>
                    </a:lnR>
                    <a:lnT w="6350" cap="flat" cmpd="sng" algn="ctr">
                      <a:solidFill>
                        <a:srgbClr val="FFFFFF"/>
                      </a:solidFill>
                      <a:prstDash val="solid"/>
                      <a:round/>
                      <a:headEnd type="none" w="med" len="med"/>
                      <a:tailEnd type="none" w="med" len="med"/>
                    </a:lnT>
                    <a:lnB w="6350" cap="flat" cmpd="sng" algn="ctr">
                      <a:solidFill>
                        <a:srgbClr val="FFFFFF"/>
                      </a:solidFill>
                      <a:prstDash val="solid"/>
                      <a:round/>
                      <a:headEnd type="none" w="med" len="med"/>
                      <a:tailEnd type="none" w="med" len="med"/>
                    </a:lnB>
                    <a:solidFill>
                      <a:srgbClr val="F2F2F2"/>
                    </a:solidFill>
                  </a:tcPr>
                </a:tc>
                <a:tc>
                  <a:txBody>
                    <a:bodyPr/>
                    <a:lstStyle/>
                    <a:p>
                      <a:pPr algn="ctr" rtl="0" fontAlgn="ctr">
                        <a:buNone/>
                      </a:pPr>
                      <a:r>
                        <a:rPr lang="en-IN" sz="1200" b="0" i="0" u="none" strike="noStrike">
                          <a:solidFill>
                            <a:schemeClr val="tx1"/>
                          </a:solidFill>
                          <a:effectLst/>
                          <a:latin typeface="Cambria" panose="02040503050406030204" pitchFamily="18" charset="0"/>
                        </a:rPr>
                        <a:t>-</a:t>
                      </a:r>
                    </a:p>
                  </a:txBody>
                  <a:tcPr marL="9525" marR="9525" marT="9525" marB="0" anchor="ctr">
                    <a:lnL w="6350" cap="flat" cmpd="sng" algn="ctr">
                      <a:solidFill>
                        <a:srgbClr val="FFFFFF"/>
                      </a:solidFill>
                      <a:prstDash val="solid"/>
                      <a:round/>
                      <a:headEnd type="none" w="med" len="med"/>
                      <a:tailEnd type="none" w="med" len="med"/>
                    </a:lnL>
                    <a:lnR w="6350" cap="flat" cmpd="sng" algn="ctr">
                      <a:solidFill>
                        <a:srgbClr val="FFFFFF"/>
                      </a:solidFill>
                      <a:prstDash val="solid"/>
                      <a:round/>
                      <a:headEnd type="none" w="med" len="med"/>
                      <a:tailEnd type="none" w="med" len="med"/>
                    </a:lnR>
                    <a:lnT w="6350" cap="flat" cmpd="sng" algn="ctr">
                      <a:solidFill>
                        <a:srgbClr val="FFFFFF"/>
                      </a:solidFill>
                      <a:prstDash val="solid"/>
                      <a:round/>
                      <a:headEnd type="none" w="med" len="med"/>
                      <a:tailEnd type="none" w="med" len="med"/>
                    </a:lnT>
                    <a:lnB w="6350" cap="flat" cmpd="sng" algn="ctr">
                      <a:solidFill>
                        <a:srgbClr val="FFFFFF"/>
                      </a:solidFill>
                      <a:prstDash val="solid"/>
                      <a:round/>
                      <a:headEnd type="none" w="med" len="med"/>
                      <a:tailEnd type="none" w="med" len="med"/>
                    </a:lnB>
                    <a:solidFill>
                      <a:srgbClr val="F2F2F2"/>
                    </a:solidFill>
                  </a:tcPr>
                </a:tc>
                <a:tc>
                  <a:txBody>
                    <a:bodyPr/>
                    <a:lstStyle/>
                    <a:p>
                      <a:pPr algn="ctr" rtl="0" fontAlgn="ctr">
                        <a:buNone/>
                      </a:pPr>
                      <a:r>
                        <a:rPr lang="en-IN" sz="1200" b="0" i="0" u="none" strike="noStrike">
                          <a:solidFill>
                            <a:schemeClr val="tx1"/>
                          </a:solidFill>
                          <a:effectLst/>
                          <a:latin typeface="Cambria" panose="02040503050406030204" pitchFamily="18" charset="0"/>
                        </a:rPr>
                        <a:t>-</a:t>
                      </a:r>
                    </a:p>
                  </a:txBody>
                  <a:tcPr marL="9525" marR="9525" marT="9525" marB="0" anchor="ctr">
                    <a:lnL w="6350" cap="flat" cmpd="sng" algn="ctr">
                      <a:solidFill>
                        <a:srgbClr val="FFFFFF"/>
                      </a:solidFill>
                      <a:prstDash val="solid"/>
                      <a:round/>
                      <a:headEnd type="none" w="med" len="med"/>
                      <a:tailEnd type="none" w="med" len="med"/>
                    </a:lnL>
                    <a:lnR w="6350" cap="flat" cmpd="sng" algn="ctr">
                      <a:solidFill>
                        <a:srgbClr val="FFFFFF"/>
                      </a:solidFill>
                      <a:prstDash val="solid"/>
                      <a:round/>
                      <a:headEnd type="none" w="med" len="med"/>
                      <a:tailEnd type="none" w="med" len="med"/>
                    </a:lnR>
                    <a:lnT w="6350" cap="flat" cmpd="sng" algn="ctr">
                      <a:solidFill>
                        <a:srgbClr val="FFFFFF"/>
                      </a:solidFill>
                      <a:prstDash val="solid"/>
                      <a:round/>
                      <a:headEnd type="none" w="med" len="med"/>
                      <a:tailEnd type="none" w="med" len="med"/>
                    </a:lnT>
                    <a:lnB w="6350" cap="flat" cmpd="sng" algn="ctr">
                      <a:solidFill>
                        <a:srgbClr val="FFFFFF"/>
                      </a:solidFill>
                      <a:prstDash val="solid"/>
                      <a:round/>
                      <a:headEnd type="none" w="med" len="med"/>
                      <a:tailEnd type="none" w="med" len="med"/>
                    </a:lnB>
                    <a:solidFill>
                      <a:srgbClr val="F2F2F2"/>
                    </a:solidFill>
                  </a:tcPr>
                </a:tc>
                <a:extLst>
                  <a:ext uri="{0D108BD9-81ED-4DB2-BD59-A6C34878D82A}">
                    <a16:rowId xmlns:a16="http://schemas.microsoft.com/office/drawing/2014/main" val="3842063664"/>
                  </a:ext>
                </a:extLst>
              </a:tr>
              <a:tr h="204805">
                <a:tc>
                  <a:txBody>
                    <a:bodyPr/>
                    <a:lstStyle/>
                    <a:p>
                      <a:pPr algn="l" rtl="0" fontAlgn="ctr">
                        <a:buNone/>
                      </a:pPr>
                      <a:r>
                        <a:rPr lang="en-IN" sz="1200" b="1" i="1" u="none" strike="noStrike">
                          <a:solidFill>
                            <a:srgbClr val="000000"/>
                          </a:solidFill>
                          <a:effectLst/>
                          <a:latin typeface="Cambria" panose="02040503050406030204" pitchFamily="18" charset="0"/>
                        </a:rPr>
                        <a:t>BSE 500 -TRI</a:t>
                      </a:r>
                    </a:p>
                  </a:txBody>
                  <a:tcPr marL="72000" marR="7454" marT="7454" marB="0" anchor="ctr">
                    <a:lnL w="6350" cap="flat" cmpd="sng" algn="ctr">
                      <a:solidFill>
                        <a:srgbClr val="FFFFFF"/>
                      </a:solidFill>
                      <a:prstDash val="solid"/>
                      <a:round/>
                      <a:headEnd type="none" w="med" len="med"/>
                      <a:tailEnd type="none" w="med" len="med"/>
                    </a:lnL>
                    <a:lnR w="6350" cap="flat" cmpd="sng" algn="ctr">
                      <a:solidFill>
                        <a:srgbClr val="FFFFFF"/>
                      </a:solidFill>
                      <a:prstDash val="solid"/>
                      <a:round/>
                      <a:headEnd type="none" w="med" len="med"/>
                      <a:tailEnd type="none" w="med" len="med"/>
                    </a:lnR>
                    <a:lnT w="6350" cap="flat" cmpd="sng" algn="ctr">
                      <a:solidFill>
                        <a:srgbClr val="FFFFFF"/>
                      </a:solidFill>
                      <a:prstDash val="solid"/>
                      <a:round/>
                      <a:headEnd type="none" w="med" len="med"/>
                      <a:tailEnd type="none" w="med" len="med"/>
                    </a:lnT>
                    <a:lnB w="6350" cap="flat" cmpd="sng" algn="ctr">
                      <a:solidFill>
                        <a:srgbClr val="FFFFFF"/>
                      </a:solidFill>
                      <a:prstDash val="solid"/>
                      <a:round/>
                      <a:headEnd type="none" w="med" len="med"/>
                      <a:tailEnd type="none" w="med" len="med"/>
                    </a:lnB>
                    <a:solidFill>
                      <a:srgbClr val="F2F2F2"/>
                    </a:solidFill>
                  </a:tcPr>
                </a:tc>
                <a:tc>
                  <a:txBody>
                    <a:bodyPr/>
                    <a:lstStyle/>
                    <a:p>
                      <a:pPr algn="ctr" rtl="0" fontAlgn="ctr">
                        <a:buNone/>
                      </a:pPr>
                      <a:r>
                        <a:rPr lang="en-IN" sz="1100" b="0" i="0" u="none" strike="noStrike">
                          <a:solidFill>
                            <a:srgbClr val="000000"/>
                          </a:solidFill>
                          <a:effectLst/>
                          <a:latin typeface="Cambria" panose="02040503050406030204" pitchFamily="18" charset="0"/>
                        </a:rPr>
                        <a:t>-</a:t>
                      </a:r>
                    </a:p>
                  </a:txBody>
                  <a:tcPr marL="9525" marR="9525" marT="9525" marB="0" anchor="ctr">
                    <a:lnL w="6350" cap="flat" cmpd="sng" algn="ctr">
                      <a:solidFill>
                        <a:srgbClr val="FFFFFF"/>
                      </a:solidFill>
                      <a:prstDash val="solid"/>
                      <a:round/>
                      <a:headEnd type="none" w="med" len="med"/>
                      <a:tailEnd type="none" w="med" len="med"/>
                    </a:lnL>
                    <a:lnR w="6350" cap="flat" cmpd="sng" algn="ctr">
                      <a:solidFill>
                        <a:srgbClr val="FFFFFF"/>
                      </a:solidFill>
                      <a:prstDash val="solid"/>
                      <a:round/>
                      <a:headEnd type="none" w="med" len="med"/>
                      <a:tailEnd type="none" w="med" len="med"/>
                    </a:lnR>
                    <a:lnT w="6350" cap="flat" cmpd="sng" algn="ctr">
                      <a:solidFill>
                        <a:srgbClr val="FFFFFF"/>
                      </a:solidFill>
                      <a:prstDash val="solid"/>
                      <a:round/>
                      <a:headEnd type="none" w="med" len="med"/>
                      <a:tailEnd type="none" w="med" len="med"/>
                    </a:lnT>
                    <a:lnB w="6350" cap="flat" cmpd="sng" algn="ctr">
                      <a:solidFill>
                        <a:srgbClr val="FFFFFF"/>
                      </a:solidFill>
                      <a:prstDash val="solid"/>
                      <a:round/>
                      <a:headEnd type="none" w="med" len="med"/>
                      <a:tailEnd type="none" w="med" len="med"/>
                    </a:lnB>
                    <a:solidFill>
                      <a:srgbClr val="F2F2F2"/>
                    </a:solidFill>
                  </a:tcPr>
                </a:tc>
                <a:tc>
                  <a:txBody>
                    <a:bodyPr/>
                    <a:lstStyle/>
                    <a:p>
                      <a:pPr algn="ctr" rtl="0" fontAlgn="ctr">
                        <a:buNone/>
                      </a:pPr>
                      <a:r>
                        <a:rPr lang="en-IN" sz="1200" b="0" i="0" u="none" strike="noStrike">
                          <a:solidFill>
                            <a:schemeClr val="tx1"/>
                          </a:solidFill>
                          <a:effectLst/>
                          <a:latin typeface="Cambria" panose="02040503050406030204" pitchFamily="18" charset="0"/>
                        </a:rPr>
                        <a:t>-</a:t>
                      </a:r>
                    </a:p>
                  </a:txBody>
                  <a:tcPr marL="9525" marR="9525" marT="9525" marB="0" anchor="ctr">
                    <a:lnL w="6350" cap="flat" cmpd="sng" algn="ctr">
                      <a:solidFill>
                        <a:srgbClr val="FFFFFF"/>
                      </a:solidFill>
                      <a:prstDash val="solid"/>
                      <a:round/>
                      <a:headEnd type="none" w="med" len="med"/>
                      <a:tailEnd type="none" w="med" len="med"/>
                    </a:lnL>
                    <a:lnR w="6350" cap="flat" cmpd="sng" algn="ctr">
                      <a:solidFill>
                        <a:srgbClr val="FFFFFF"/>
                      </a:solidFill>
                      <a:prstDash val="solid"/>
                      <a:round/>
                      <a:headEnd type="none" w="med" len="med"/>
                      <a:tailEnd type="none" w="med" len="med"/>
                    </a:lnR>
                    <a:lnT w="6350" cap="flat" cmpd="sng" algn="ctr">
                      <a:solidFill>
                        <a:srgbClr val="FFFFFF"/>
                      </a:solidFill>
                      <a:prstDash val="solid"/>
                      <a:round/>
                      <a:headEnd type="none" w="med" len="med"/>
                      <a:tailEnd type="none" w="med" len="med"/>
                    </a:lnT>
                    <a:lnB w="6350" cap="flat" cmpd="sng" algn="ctr">
                      <a:solidFill>
                        <a:srgbClr val="FFFFFF"/>
                      </a:solidFill>
                      <a:prstDash val="solid"/>
                      <a:round/>
                      <a:headEnd type="none" w="med" len="med"/>
                      <a:tailEnd type="none" w="med" len="med"/>
                    </a:lnB>
                    <a:solidFill>
                      <a:srgbClr val="F2F2F2"/>
                    </a:solidFill>
                  </a:tcPr>
                </a:tc>
                <a:tc>
                  <a:txBody>
                    <a:bodyPr/>
                    <a:lstStyle/>
                    <a:p>
                      <a:pPr algn="ctr" rtl="0" fontAlgn="ctr">
                        <a:buNone/>
                      </a:pPr>
                      <a:r>
                        <a:rPr lang="en-IN" sz="1100" b="1" i="1" u="none" strike="noStrike">
                          <a:solidFill>
                            <a:schemeClr val="tx1"/>
                          </a:solidFill>
                          <a:effectLst/>
                          <a:latin typeface="Cambria" panose="02040503050406030204" pitchFamily="18" charset="0"/>
                        </a:rPr>
                        <a:t>2.2%</a:t>
                      </a:r>
                    </a:p>
                  </a:txBody>
                  <a:tcPr marL="9525" marR="9525" marT="9525" marB="0" anchor="ctr">
                    <a:lnL w="6350" cap="flat" cmpd="sng" algn="ctr">
                      <a:solidFill>
                        <a:srgbClr val="FFFFFF"/>
                      </a:solidFill>
                      <a:prstDash val="solid"/>
                      <a:round/>
                      <a:headEnd type="none" w="med" len="med"/>
                      <a:tailEnd type="none" w="med" len="med"/>
                    </a:lnL>
                    <a:lnR w="6350" cap="flat" cmpd="sng" algn="ctr">
                      <a:solidFill>
                        <a:srgbClr val="FFFFFF"/>
                      </a:solidFill>
                      <a:prstDash val="solid"/>
                      <a:round/>
                      <a:headEnd type="none" w="med" len="med"/>
                      <a:tailEnd type="none" w="med" len="med"/>
                    </a:lnR>
                    <a:lnT w="6350" cap="flat" cmpd="sng" algn="ctr">
                      <a:solidFill>
                        <a:srgbClr val="FFFFFF"/>
                      </a:solidFill>
                      <a:prstDash val="solid"/>
                      <a:round/>
                      <a:headEnd type="none" w="med" len="med"/>
                      <a:tailEnd type="none" w="med" len="med"/>
                    </a:lnT>
                    <a:lnB w="6350" cap="flat" cmpd="sng" algn="ctr">
                      <a:solidFill>
                        <a:srgbClr val="FFFFFF"/>
                      </a:solidFill>
                      <a:prstDash val="solid"/>
                      <a:round/>
                      <a:headEnd type="none" w="med" len="med"/>
                      <a:tailEnd type="none" w="med" len="med"/>
                    </a:lnB>
                    <a:solidFill>
                      <a:srgbClr val="F2F2F2"/>
                    </a:solidFill>
                  </a:tcPr>
                </a:tc>
                <a:tc>
                  <a:txBody>
                    <a:bodyPr/>
                    <a:lstStyle/>
                    <a:p>
                      <a:pPr algn="ctr" rtl="0" fontAlgn="ctr">
                        <a:buNone/>
                      </a:pPr>
                      <a:r>
                        <a:rPr lang="en-IN" sz="1100" b="1" i="1" u="none" strike="noStrike" dirty="0">
                          <a:solidFill>
                            <a:schemeClr val="tx1"/>
                          </a:solidFill>
                          <a:effectLst/>
                          <a:latin typeface="Cambria" panose="02040503050406030204" pitchFamily="18" charset="0"/>
                        </a:rPr>
                        <a:t>3.8%</a:t>
                      </a:r>
                    </a:p>
                  </a:txBody>
                  <a:tcPr marL="9525" marR="9525" marT="9525" marB="0" anchor="ctr">
                    <a:lnL w="6350" cap="flat" cmpd="sng" algn="ctr">
                      <a:solidFill>
                        <a:srgbClr val="FFFFFF"/>
                      </a:solidFill>
                      <a:prstDash val="solid"/>
                      <a:round/>
                      <a:headEnd type="none" w="med" len="med"/>
                      <a:tailEnd type="none" w="med" len="med"/>
                    </a:lnL>
                    <a:lnR w="6350" cap="flat" cmpd="sng" algn="ctr">
                      <a:solidFill>
                        <a:srgbClr val="FFFFFF"/>
                      </a:solidFill>
                      <a:prstDash val="solid"/>
                      <a:round/>
                      <a:headEnd type="none" w="med" len="med"/>
                      <a:tailEnd type="none" w="med" len="med"/>
                    </a:lnR>
                    <a:lnT w="6350" cap="flat" cmpd="sng" algn="ctr">
                      <a:solidFill>
                        <a:srgbClr val="FFFFFF"/>
                      </a:solidFill>
                      <a:prstDash val="solid"/>
                      <a:round/>
                      <a:headEnd type="none" w="med" len="med"/>
                      <a:tailEnd type="none" w="med" len="med"/>
                    </a:lnT>
                    <a:lnB w="6350" cap="flat" cmpd="sng" algn="ctr">
                      <a:solidFill>
                        <a:srgbClr val="FFFFFF"/>
                      </a:solidFill>
                      <a:prstDash val="solid"/>
                      <a:round/>
                      <a:headEnd type="none" w="med" len="med"/>
                      <a:tailEnd type="none" w="med" len="med"/>
                    </a:lnB>
                    <a:solidFill>
                      <a:srgbClr val="F2F2F2"/>
                    </a:solidFill>
                  </a:tcPr>
                </a:tc>
                <a:tc>
                  <a:txBody>
                    <a:bodyPr/>
                    <a:lstStyle/>
                    <a:p>
                      <a:pPr algn="ctr" rtl="0" fontAlgn="ctr">
                        <a:buNone/>
                      </a:pPr>
                      <a:r>
                        <a:rPr lang="en-IN" sz="1100" b="1" i="1" u="none" strike="noStrike" dirty="0">
                          <a:solidFill>
                            <a:schemeClr val="tx1"/>
                          </a:solidFill>
                          <a:effectLst/>
                          <a:latin typeface="Cambria" panose="02040503050406030204" pitchFamily="18" charset="0"/>
                        </a:rPr>
                        <a:t>2.0%</a:t>
                      </a:r>
                    </a:p>
                  </a:txBody>
                  <a:tcPr marL="9525" marR="9525" marT="9525" marB="0" anchor="ctr">
                    <a:lnL w="6350" cap="flat" cmpd="sng" algn="ctr">
                      <a:solidFill>
                        <a:srgbClr val="FFFFFF"/>
                      </a:solidFill>
                      <a:prstDash val="solid"/>
                      <a:round/>
                      <a:headEnd type="none" w="med" len="med"/>
                      <a:tailEnd type="none" w="med" len="med"/>
                    </a:lnL>
                    <a:lnR w="6350" cap="flat" cmpd="sng" algn="ctr">
                      <a:solidFill>
                        <a:srgbClr val="FFFFFF"/>
                      </a:solidFill>
                      <a:prstDash val="solid"/>
                      <a:round/>
                      <a:headEnd type="none" w="med" len="med"/>
                      <a:tailEnd type="none" w="med" len="med"/>
                    </a:lnR>
                    <a:lnT w="6350" cap="flat" cmpd="sng" algn="ctr">
                      <a:solidFill>
                        <a:srgbClr val="FFFFFF"/>
                      </a:solidFill>
                      <a:prstDash val="solid"/>
                      <a:round/>
                      <a:headEnd type="none" w="med" len="med"/>
                      <a:tailEnd type="none" w="med" len="med"/>
                    </a:lnT>
                    <a:lnB w="6350" cap="flat" cmpd="sng" algn="ctr">
                      <a:solidFill>
                        <a:srgbClr val="FFFFFF"/>
                      </a:solidFill>
                      <a:prstDash val="solid"/>
                      <a:round/>
                      <a:headEnd type="none" w="med" len="med"/>
                      <a:tailEnd type="none" w="med" len="med"/>
                    </a:lnB>
                    <a:solidFill>
                      <a:srgbClr val="F2F2F2"/>
                    </a:solidFill>
                  </a:tcPr>
                </a:tc>
                <a:tc>
                  <a:txBody>
                    <a:bodyPr/>
                    <a:lstStyle/>
                    <a:p>
                      <a:pPr algn="ctr" rtl="0" fontAlgn="ctr">
                        <a:buNone/>
                      </a:pPr>
                      <a:r>
                        <a:rPr lang="en-IN" sz="1100" b="1" i="1" u="none" strike="noStrike" dirty="0">
                          <a:solidFill>
                            <a:schemeClr val="tx1"/>
                          </a:solidFill>
                          <a:effectLst/>
                          <a:latin typeface="Cambria" panose="02040503050406030204" pitchFamily="18" charset="0"/>
                        </a:rPr>
                        <a:t>3.0%</a:t>
                      </a:r>
                    </a:p>
                  </a:txBody>
                  <a:tcPr marL="9525" marR="9525" marT="9525" marB="0" anchor="ctr">
                    <a:lnL w="6350" cap="flat" cmpd="sng" algn="ctr">
                      <a:solidFill>
                        <a:srgbClr val="FFFFFF"/>
                      </a:solidFill>
                      <a:prstDash val="solid"/>
                      <a:round/>
                      <a:headEnd type="none" w="med" len="med"/>
                      <a:tailEnd type="none" w="med" len="med"/>
                    </a:lnL>
                    <a:lnR w="6350" cap="flat" cmpd="sng" algn="ctr">
                      <a:solidFill>
                        <a:srgbClr val="FFFFFF"/>
                      </a:solidFill>
                      <a:prstDash val="solid"/>
                      <a:round/>
                      <a:headEnd type="none" w="med" len="med"/>
                      <a:tailEnd type="none" w="med" len="med"/>
                    </a:lnR>
                    <a:lnT w="6350" cap="flat" cmpd="sng" algn="ctr">
                      <a:solidFill>
                        <a:srgbClr val="FFFFFF"/>
                      </a:solidFill>
                      <a:prstDash val="solid"/>
                      <a:round/>
                      <a:headEnd type="none" w="med" len="med"/>
                      <a:tailEnd type="none" w="med" len="med"/>
                    </a:lnT>
                    <a:lnB w="6350" cap="flat" cmpd="sng" algn="ctr">
                      <a:solidFill>
                        <a:srgbClr val="FFFFFF"/>
                      </a:solidFill>
                      <a:prstDash val="solid"/>
                      <a:round/>
                      <a:headEnd type="none" w="med" len="med"/>
                      <a:tailEnd type="none" w="med" len="med"/>
                    </a:lnB>
                    <a:solidFill>
                      <a:srgbClr val="F2F2F2"/>
                    </a:solidFill>
                  </a:tcPr>
                </a:tc>
                <a:tc>
                  <a:txBody>
                    <a:bodyPr/>
                    <a:lstStyle/>
                    <a:p>
                      <a:pPr algn="ctr" rtl="0" fontAlgn="ctr">
                        <a:buNone/>
                      </a:pPr>
                      <a:r>
                        <a:rPr lang="en-IN" sz="1100" b="1" i="1" u="none" strike="noStrike">
                          <a:solidFill>
                            <a:schemeClr val="tx1"/>
                          </a:solidFill>
                          <a:effectLst/>
                          <a:latin typeface="Cambria" panose="02040503050406030204" pitchFamily="18" charset="0"/>
                        </a:rPr>
                        <a:t>11.9%</a:t>
                      </a:r>
                    </a:p>
                  </a:txBody>
                  <a:tcPr marL="9525" marR="9525" marT="9525" marB="0" anchor="ctr">
                    <a:lnL w="6350" cap="flat" cmpd="sng" algn="ctr">
                      <a:solidFill>
                        <a:srgbClr val="FFFFFF"/>
                      </a:solidFill>
                      <a:prstDash val="solid"/>
                      <a:round/>
                      <a:headEnd type="none" w="med" len="med"/>
                      <a:tailEnd type="none" w="med" len="med"/>
                    </a:lnL>
                    <a:lnR w="6350" cap="flat" cmpd="sng" algn="ctr">
                      <a:solidFill>
                        <a:srgbClr val="FFFFFF"/>
                      </a:solidFill>
                      <a:prstDash val="solid"/>
                      <a:round/>
                      <a:headEnd type="none" w="med" len="med"/>
                      <a:tailEnd type="none" w="med" len="med"/>
                    </a:lnR>
                    <a:lnT w="6350" cap="flat" cmpd="sng" algn="ctr">
                      <a:solidFill>
                        <a:srgbClr val="FFFFFF"/>
                      </a:solidFill>
                      <a:prstDash val="solid"/>
                      <a:round/>
                      <a:headEnd type="none" w="med" len="med"/>
                      <a:tailEnd type="none" w="med" len="med"/>
                    </a:lnT>
                    <a:lnB w="6350" cap="flat" cmpd="sng" algn="ctr">
                      <a:solidFill>
                        <a:srgbClr val="FFFFFF"/>
                      </a:solidFill>
                      <a:prstDash val="solid"/>
                      <a:round/>
                      <a:headEnd type="none" w="med" len="med"/>
                      <a:tailEnd type="none" w="med" len="med"/>
                    </a:lnB>
                    <a:solidFill>
                      <a:srgbClr val="F2F2F2"/>
                    </a:solidFill>
                  </a:tcPr>
                </a:tc>
                <a:tc>
                  <a:txBody>
                    <a:bodyPr/>
                    <a:lstStyle/>
                    <a:p>
                      <a:pPr algn="ctr" rtl="0" fontAlgn="ctr">
                        <a:buNone/>
                      </a:pPr>
                      <a:r>
                        <a:rPr lang="en-IN" sz="1100" b="1" i="1" u="none" strike="noStrike" dirty="0">
                          <a:solidFill>
                            <a:schemeClr val="tx1"/>
                          </a:solidFill>
                          <a:effectLst/>
                          <a:latin typeface="Cambria" panose="02040503050406030204" pitchFamily="18" charset="0"/>
                        </a:rPr>
                        <a:t>12.3%</a:t>
                      </a:r>
                    </a:p>
                  </a:txBody>
                  <a:tcPr marL="9525" marR="9525" marT="9525" marB="0" anchor="ctr">
                    <a:lnL w="6350" cap="flat" cmpd="sng" algn="ctr">
                      <a:solidFill>
                        <a:srgbClr val="FFFFFF"/>
                      </a:solidFill>
                      <a:prstDash val="solid"/>
                      <a:round/>
                      <a:headEnd type="none" w="med" len="med"/>
                      <a:tailEnd type="none" w="med" len="med"/>
                    </a:lnL>
                    <a:lnR w="6350" cap="flat" cmpd="sng" algn="ctr">
                      <a:solidFill>
                        <a:srgbClr val="FFFFFF"/>
                      </a:solidFill>
                      <a:prstDash val="solid"/>
                      <a:round/>
                      <a:headEnd type="none" w="med" len="med"/>
                      <a:tailEnd type="none" w="med" len="med"/>
                    </a:lnR>
                    <a:lnT w="6350" cap="flat" cmpd="sng" algn="ctr">
                      <a:solidFill>
                        <a:srgbClr val="FFFFFF"/>
                      </a:solidFill>
                      <a:prstDash val="solid"/>
                      <a:round/>
                      <a:headEnd type="none" w="med" len="med"/>
                      <a:tailEnd type="none" w="med" len="med"/>
                    </a:lnT>
                    <a:lnB w="6350" cap="flat" cmpd="sng" algn="ctr">
                      <a:solidFill>
                        <a:srgbClr val="FFFFFF"/>
                      </a:solidFill>
                      <a:prstDash val="solid"/>
                      <a:round/>
                      <a:headEnd type="none" w="med" len="med"/>
                      <a:tailEnd type="none" w="med" len="med"/>
                    </a:lnB>
                    <a:solidFill>
                      <a:srgbClr val="F2F2F2"/>
                    </a:solidFill>
                  </a:tcPr>
                </a:tc>
                <a:tc>
                  <a:txBody>
                    <a:bodyPr/>
                    <a:lstStyle/>
                    <a:p>
                      <a:pPr algn="ctr" rtl="0" fontAlgn="ctr">
                        <a:buNone/>
                      </a:pPr>
                      <a:r>
                        <a:rPr lang="en-IN" sz="1200" b="0" i="0" u="none" strike="noStrike" dirty="0">
                          <a:solidFill>
                            <a:schemeClr val="tx1"/>
                          </a:solidFill>
                          <a:effectLst/>
                          <a:latin typeface="Cambria" panose="02040503050406030204" pitchFamily="18" charset="0"/>
                        </a:rPr>
                        <a:t>-</a:t>
                      </a:r>
                    </a:p>
                  </a:txBody>
                  <a:tcPr marL="9525" marR="9525" marT="9525" marB="0" anchor="ctr">
                    <a:lnL w="6350" cap="flat" cmpd="sng" algn="ctr">
                      <a:solidFill>
                        <a:srgbClr val="FFFFFF"/>
                      </a:solidFill>
                      <a:prstDash val="solid"/>
                      <a:round/>
                      <a:headEnd type="none" w="med" len="med"/>
                      <a:tailEnd type="none" w="med" len="med"/>
                    </a:lnL>
                    <a:lnR w="6350" cap="flat" cmpd="sng" algn="ctr">
                      <a:solidFill>
                        <a:srgbClr val="FFFFFF"/>
                      </a:solidFill>
                      <a:prstDash val="solid"/>
                      <a:round/>
                      <a:headEnd type="none" w="med" len="med"/>
                      <a:tailEnd type="none" w="med" len="med"/>
                    </a:lnR>
                    <a:lnT w="6350" cap="flat" cmpd="sng" algn="ctr">
                      <a:solidFill>
                        <a:srgbClr val="FFFFFF"/>
                      </a:solidFill>
                      <a:prstDash val="solid"/>
                      <a:round/>
                      <a:headEnd type="none" w="med" len="med"/>
                      <a:tailEnd type="none" w="med" len="med"/>
                    </a:lnT>
                    <a:lnB w="6350" cap="flat" cmpd="sng" algn="ctr">
                      <a:solidFill>
                        <a:srgbClr val="FFFFFF"/>
                      </a:solidFill>
                      <a:prstDash val="solid"/>
                      <a:round/>
                      <a:headEnd type="none" w="med" len="med"/>
                      <a:tailEnd type="none" w="med" len="med"/>
                    </a:lnB>
                    <a:solidFill>
                      <a:srgbClr val="F2F2F2"/>
                    </a:solidFill>
                  </a:tcPr>
                </a:tc>
                <a:tc>
                  <a:txBody>
                    <a:bodyPr/>
                    <a:lstStyle/>
                    <a:p>
                      <a:pPr algn="ctr" rtl="0" fontAlgn="ctr">
                        <a:buNone/>
                      </a:pPr>
                      <a:r>
                        <a:rPr lang="en-IN" sz="1200" b="0" i="0" u="none" strike="noStrike">
                          <a:solidFill>
                            <a:schemeClr val="tx1"/>
                          </a:solidFill>
                          <a:effectLst/>
                          <a:latin typeface="Cambria" panose="02040503050406030204" pitchFamily="18" charset="0"/>
                        </a:rPr>
                        <a:t>-</a:t>
                      </a:r>
                    </a:p>
                  </a:txBody>
                  <a:tcPr marL="9525" marR="9525" marT="9525" marB="0" anchor="ctr">
                    <a:lnL w="6350" cap="flat" cmpd="sng" algn="ctr">
                      <a:solidFill>
                        <a:srgbClr val="FFFFFF"/>
                      </a:solidFill>
                      <a:prstDash val="solid"/>
                      <a:round/>
                      <a:headEnd type="none" w="med" len="med"/>
                      <a:tailEnd type="none" w="med" len="med"/>
                    </a:lnL>
                    <a:lnR w="6350" cap="flat" cmpd="sng" algn="ctr">
                      <a:solidFill>
                        <a:srgbClr val="FFFFFF"/>
                      </a:solidFill>
                      <a:prstDash val="solid"/>
                      <a:round/>
                      <a:headEnd type="none" w="med" len="med"/>
                      <a:tailEnd type="none" w="med" len="med"/>
                    </a:lnR>
                    <a:lnT w="6350" cap="flat" cmpd="sng" algn="ctr">
                      <a:solidFill>
                        <a:srgbClr val="FFFFFF"/>
                      </a:solidFill>
                      <a:prstDash val="solid"/>
                      <a:round/>
                      <a:headEnd type="none" w="med" len="med"/>
                      <a:tailEnd type="none" w="med" len="med"/>
                    </a:lnT>
                    <a:lnB w="6350" cap="flat" cmpd="sng" algn="ctr">
                      <a:solidFill>
                        <a:srgbClr val="FFFFFF"/>
                      </a:solidFill>
                      <a:prstDash val="solid"/>
                      <a:round/>
                      <a:headEnd type="none" w="med" len="med"/>
                      <a:tailEnd type="none" w="med" len="med"/>
                    </a:lnB>
                    <a:solidFill>
                      <a:srgbClr val="F2F2F2"/>
                    </a:solidFill>
                  </a:tcPr>
                </a:tc>
                <a:tc>
                  <a:txBody>
                    <a:bodyPr/>
                    <a:lstStyle/>
                    <a:p>
                      <a:pPr algn="ctr" rtl="0" fontAlgn="ctr">
                        <a:buNone/>
                      </a:pPr>
                      <a:r>
                        <a:rPr lang="en-IN" sz="1200" b="0" i="0" u="none" strike="noStrike">
                          <a:solidFill>
                            <a:schemeClr val="tx1"/>
                          </a:solidFill>
                          <a:effectLst/>
                          <a:latin typeface="Cambria" panose="02040503050406030204" pitchFamily="18" charset="0"/>
                        </a:rPr>
                        <a:t>-</a:t>
                      </a:r>
                    </a:p>
                  </a:txBody>
                  <a:tcPr marL="9525" marR="9525" marT="9525" marB="0" anchor="ctr">
                    <a:lnL w="6350" cap="flat" cmpd="sng" algn="ctr">
                      <a:solidFill>
                        <a:srgbClr val="FFFFFF"/>
                      </a:solidFill>
                      <a:prstDash val="solid"/>
                      <a:round/>
                      <a:headEnd type="none" w="med" len="med"/>
                      <a:tailEnd type="none" w="med" len="med"/>
                    </a:lnL>
                    <a:lnR w="6350" cap="flat" cmpd="sng" algn="ctr">
                      <a:solidFill>
                        <a:srgbClr val="FFFFFF"/>
                      </a:solidFill>
                      <a:prstDash val="solid"/>
                      <a:round/>
                      <a:headEnd type="none" w="med" len="med"/>
                      <a:tailEnd type="none" w="med" len="med"/>
                    </a:lnR>
                    <a:lnT w="6350" cap="flat" cmpd="sng" algn="ctr">
                      <a:solidFill>
                        <a:srgbClr val="FFFFFF"/>
                      </a:solidFill>
                      <a:prstDash val="solid"/>
                      <a:round/>
                      <a:headEnd type="none" w="med" len="med"/>
                      <a:tailEnd type="none" w="med" len="med"/>
                    </a:lnT>
                    <a:lnB w="6350" cap="flat" cmpd="sng" algn="ctr">
                      <a:solidFill>
                        <a:srgbClr val="FFFFFF"/>
                      </a:solidFill>
                      <a:prstDash val="solid"/>
                      <a:round/>
                      <a:headEnd type="none" w="med" len="med"/>
                      <a:tailEnd type="none" w="med" len="med"/>
                    </a:lnB>
                    <a:solidFill>
                      <a:srgbClr val="F2F2F2"/>
                    </a:solidFill>
                  </a:tcPr>
                </a:tc>
                <a:tc>
                  <a:txBody>
                    <a:bodyPr/>
                    <a:lstStyle/>
                    <a:p>
                      <a:pPr algn="ctr" rtl="0" fontAlgn="ctr">
                        <a:buNone/>
                      </a:pPr>
                      <a:r>
                        <a:rPr lang="en-IN" sz="1200" b="0" i="0" u="none" strike="noStrike" dirty="0">
                          <a:solidFill>
                            <a:schemeClr val="tx1"/>
                          </a:solidFill>
                          <a:effectLst/>
                          <a:latin typeface="Cambria" panose="02040503050406030204" pitchFamily="18" charset="0"/>
                        </a:rPr>
                        <a:t>-</a:t>
                      </a:r>
                    </a:p>
                  </a:txBody>
                  <a:tcPr marL="9525" marR="9525" marT="9525" marB="0" anchor="ctr">
                    <a:lnL w="6350" cap="flat" cmpd="sng" algn="ctr">
                      <a:solidFill>
                        <a:srgbClr val="FFFFFF"/>
                      </a:solidFill>
                      <a:prstDash val="solid"/>
                      <a:round/>
                      <a:headEnd type="none" w="med" len="med"/>
                      <a:tailEnd type="none" w="med" len="med"/>
                    </a:lnL>
                    <a:lnR w="6350" cap="flat" cmpd="sng" algn="ctr">
                      <a:solidFill>
                        <a:srgbClr val="FFFFFF"/>
                      </a:solidFill>
                      <a:prstDash val="solid"/>
                      <a:round/>
                      <a:headEnd type="none" w="med" len="med"/>
                      <a:tailEnd type="none" w="med" len="med"/>
                    </a:lnR>
                    <a:lnT w="6350" cap="flat" cmpd="sng" algn="ctr">
                      <a:solidFill>
                        <a:srgbClr val="FFFFFF"/>
                      </a:solidFill>
                      <a:prstDash val="solid"/>
                      <a:round/>
                      <a:headEnd type="none" w="med" len="med"/>
                      <a:tailEnd type="none" w="med" len="med"/>
                    </a:lnT>
                    <a:lnB w="6350" cap="flat" cmpd="sng" algn="ctr">
                      <a:solidFill>
                        <a:srgbClr val="FFFFFF"/>
                      </a:solidFill>
                      <a:prstDash val="solid"/>
                      <a:round/>
                      <a:headEnd type="none" w="med" len="med"/>
                      <a:tailEnd type="none" w="med" len="med"/>
                    </a:lnB>
                    <a:solidFill>
                      <a:srgbClr val="F2F2F2"/>
                    </a:solidFill>
                  </a:tcPr>
                </a:tc>
                <a:tc>
                  <a:txBody>
                    <a:bodyPr/>
                    <a:lstStyle/>
                    <a:p>
                      <a:pPr algn="ctr" rtl="0" fontAlgn="ctr">
                        <a:buNone/>
                      </a:pPr>
                      <a:r>
                        <a:rPr lang="en-IN" sz="1200" b="0" i="0" u="none" strike="noStrike" dirty="0">
                          <a:solidFill>
                            <a:schemeClr val="tx1"/>
                          </a:solidFill>
                          <a:effectLst/>
                          <a:latin typeface="Cambria" panose="02040503050406030204" pitchFamily="18" charset="0"/>
                        </a:rPr>
                        <a:t>-</a:t>
                      </a:r>
                    </a:p>
                  </a:txBody>
                  <a:tcPr marL="9525" marR="9525" marT="9525" marB="0" anchor="ctr">
                    <a:lnL w="6350" cap="flat" cmpd="sng" algn="ctr">
                      <a:solidFill>
                        <a:srgbClr val="FFFFFF"/>
                      </a:solidFill>
                      <a:prstDash val="solid"/>
                      <a:round/>
                      <a:headEnd type="none" w="med" len="med"/>
                      <a:tailEnd type="none" w="med" len="med"/>
                    </a:lnL>
                    <a:lnR w="6350" cap="flat" cmpd="sng" algn="ctr">
                      <a:solidFill>
                        <a:srgbClr val="FFFFFF"/>
                      </a:solidFill>
                      <a:prstDash val="solid"/>
                      <a:round/>
                      <a:headEnd type="none" w="med" len="med"/>
                      <a:tailEnd type="none" w="med" len="med"/>
                    </a:lnR>
                    <a:lnT w="6350" cap="flat" cmpd="sng" algn="ctr">
                      <a:solidFill>
                        <a:srgbClr val="FFFFFF"/>
                      </a:solidFill>
                      <a:prstDash val="solid"/>
                      <a:round/>
                      <a:headEnd type="none" w="med" len="med"/>
                      <a:tailEnd type="none" w="med" len="med"/>
                    </a:lnT>
                    <a:lnB w="6350" cap="flat" cmpd="sng" algn="ctr">
                      <a:solidFill>
                        <a:srgbClr val="FFFFFF"/>
                      </a:solidFill>
                      <a:prstDash val="solid"/>
                      <a:round/>
                      <a:headEnd type="none" w="med" len="med"/>
                      <a:tailEnd type="none" w="med" len="med"/>
                    </a:lnB>
                    <a:solidFill>
                      <a:srgbClr val="F2F2F2"/>
                    </a:solidFill>
                  </a:tcPr>
                </a:tc>
                <a:extLst>
                  <a:ext uri="{0D108BD9-81ED-4DB2-BD59-A6C34878D82A}">
                    <a16:rowId xmlns:a16="http://schemas.microsoft.com/office/drawing/2014/main" val="2096150378"/>
                  </a:ext>
                </a:extLst>
              </a:tr>
            </a:tbl>
          </a:graphicData>
        </a:graphic>
      </p:graphicFrame>
      <p:sp>
        <p:nvSpPr>
          <p:cNvPr id="11" name="TextBox 10">
            <a:extLst>
              <a:ext uri="{FF2B5EF4-FFF2-40B4-BE49-F238E27FC236}">
                <a16:creationId xmlns:a16="http://schemas.microsoft.com/office/drawing/2014/main" id="{85170278-3257-FFE4-F0AE-68C2A5D660AD}"/>
              </a:ext>
            </a:extLst>
          </p:cNvPr>
          <p:cNvSpPr txBox="1"/>
          <p:nvPr/>
        </p:nvSpPr>
        <p:spPr>
          <a:xfrm>
            <a:off x="48490" y="5273579"/>
            <a:ext cx="8260080" cy="415498"/>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00" b="0" i="1"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*Performance data for Motilal Oswal Founders Fund is for Series 1.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00" b="0" i="1"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Motilal Oswal AUM includes all series under the strategy.</a:t>
            </a:r>
            <a:endParaRPr kumimoji="0" lang="en-IN" sz="1000" b="0" i="1"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endParaRPr>
          </a:p>
        </p:txBody>
      </p:sp>
    </p:spTree>
    <p:extLst>
      <p:ext uri="{BB962C8B-B14F-4D97-AF65-F5344CB8AC3E}">
        <p14:creationId xmlns:p14="http://schemas.microsoft.com/office/powerpoint/2010/main" val="2729337176"/>
      </p:ext>
    </p:extLst>
  </p:cSld>
  <p:clrMapOvr>
    <a:masterClrMapping/>
  </p:clrMapOvr>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F2FB4C7-B389-8F01-A006-053FBE502261}"/>
            </a:ext>
          </a:extLst>
        </p:cNvPr>
        <p:cNvGrpSpPr/>
        <p:nvPr/>
      </p:nvGrpSpPr>
      <p:grpSpPr>
        <a:xfrm>
          <a:off x="0" y="0"/>
          <a:ext cx="0" cy="0"/>
          <a:chOff x="0" y="0"/>
          <a:chExt cx="0" cy="0"/>
        </a:xfrm>
      </p:grpSpPr>
      <p:sp>
        <p:nvSpPr>
          <p:cNvPr id="5" name="Rectangle 4">
            <a:extLst>
              <a:ext uri="{FF2B5EF4-FFF2-40B4-BE49-F238E27FC236}">
                <a16:creationId xmlns:a16="http://schemas.microsoft.com/office/drawing/2014/main" id="{205496BF-1AA6-2FFF-B48A-86CB71B1AAD8}"/>
              </a:ext>
            </a:extLst>
          </p:cNvPr>
          <p:cNvSpPr/>
          <p:nvPr/>
        </p:nvSpPr>
        <p:spPr>
          <a:xfrm>
            <a:off x="0" y="0"/>
            <a:ext cx="12192000" cy="821635"/>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a:ln>
                  <a:noFill/>
                </a:ln>
                <a:solidFill>
                  <a:prstClr val="white"/>
                </a:solidFill>
                <a:effectLst/>
                <a:uLnTx/>
                <a:uFillTx/>
                <a:latin typeface="Cambria" panose="02040503050406030204" pitchFamily="18" charset="0"/>
                <a:ea typeface="Cambria" panose="02040503050406030204" pitchFamily="18" charset="0"/>
                <a:cs typeface="+mn-cs"/>
              </a:rPr>
              <a:t>  AIF – EQUITY</a:t>
            </a:r>
            <a:endParaRPr kumimoji="0" lang="en-IN" sz="2800" b="1"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 name="Rectangle 5">
            <a:extLst>
              <a:ext uri="{FF2B5EF4-FFF2-40B4-BE49-F238E27FC236}">
                <a16:creationId xmlns:a16="http://schemas.microsoft.com/office/drawing/2014/main" id="{221E95B4-9FC0-1BA5-2E99-299ECDF38627}"/>
              </a:ext>
            </a:extLst>
          </p:cNvPr>
          <p:cNvSpPr/>
          <p:nvPr/>
        </p:nvSpPr>
        <p:spPr>
          <a:xfrm>
            <a:off x="0" y="6622036"/>
            <a:ext cx="12192000" cy="235963"/>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 name="Rectangle 8">
            <a:extLst>
              <a:ext uri="{FF2B5EF4-FFF2-40B4-BE49-F238E27FC236}">
                <a16:creationId xmlns:a16="http://schemas.microsoft.com/office/drawing/2014/main" id="{6C03CA18-5F60-D4D0-BE71-8A14727921E3}"/>
              </a:ext>
            </a:extLst>
          </p:cNvPr>
          <p:cNvSpPr/>
          <p:nvPr/>
        </p:nvSpPr>
        <p:spPr>
          <a:xfrm>
            <a:off x="0" y="808383"/>
            <a:ext cx="12192000" cy="45719"/>
          </a:xfrm>
          <a:prstGeom prst="rect">
            <a:avLst/>
          </a:prstGeom>
          <a:solidFill>
            <a:schemeClr val="bg1">
              <a:lumMod val="6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 name="Slide Number Placeholder 18">
            <a:extLst>
              <a:ext uri="{FF2B5EF4-FFF2-40B4-BE49-F238E27FC236}">
                <a16:creationId xmlns:a16="http://schemas.microsoft.com/office/drawing/2014/main" id="{B174EBB7-A0A8-D943-C7BC-AC89406981CC}"/>
              </a:ext>
            </a:extLst>
          </p:cNvPr>
          <p:cNvSpPr txBox="1">
            <a:spLocks/>
          </p:cNvSpPr>
          <p:nvPr/>
        </p:nvSpPr>
        <p:spPr>
          <a:xfrm>
            <a:off x="9448800" y="6588981"/>
            <a:ext cx="2743200" cy="365125"/>
          </a:xfrm>
          <a:prstGeom prst="rect">
            <a:avLst/>
          </a:prstGeom>
        </p:spPr>
        <p:txBody>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1E62F875-1F54-4527-993B-FB1D0CCB3E02}" type="slidenum">
              <a:rPr kumimoji="0" lang="en-IN" sz="1200" b="1" i="0" u="none" strike="noStrike" kern="1200" cap="none" spc="0" normalizeH="0" baseline="0" noProof="0" smtClean="0">
                <a:ln>
                  <a:noFill/>
                </a:ln>
                <a:solidFill>
                  <a:prstClr val="white"/>
                </a:solidFill>
                <a:effectLst/>
                <a:uLnTx/>
                <a:uFillTx/>
                <a:latin typeface="Cambria" panose="02040503050406030204" pitchFamily="18" charset="0"/>
                <a:ea typeface="Cambria" panose="02040503050406030204" pitchFamily="18" charset="0"/>
                <a:cs typeface="+mn-cs"/>
              </a:rPr>
              <a:pPr marL="0" marR="0" lvl="0" indent="0" algn="r" defTabSz="914400" rtl="0" eaLnBrk="1" fontAlgn="auto" latinLnBrk="0" hangingPunct="1">
                <a:lnSpc>
                  <a:spcPct val="100000"/>
                </a:lnSpc>
                <a:spcBef>
                  <a:spcPts val="0"/>
                </a:spcBef>
                <a:spcAft>
                  <a:spcPts val="0"/>
                </a:spcAft>
                <a:buClrTx/>
                <a:buSzTx/>
                <a:buFontTx/>
                <a:buNone/>
                <a:tabLst/>
                <a:defRPr/>
              </a:pPr>
              <a:t>41</a:t>
            </a:fld>
            <a:endParaRPr kumimoji="0" lang="en-IN" sz="1200" b="1" i="0" u="none" strike="noStrike" kern="1200" cap="none" spc="0" normalizeH="0" baseline="0" noProof="0">
              <a:ln>
                <a:noFill/>
              </a:ln>
              <a:solidFill>
                <a:prstClr val="white"/>
              </a:solidFill>
              <a:effectLst/>
              <a:uLnTx/>
              <a:uFillTx/>
              <a:latin typeface="Cambria" panose="02040503050406030204" pitchFamily="18" charset="0"/>
              <a:ea typeface="Cambria" panose="02040503050406030204" pitchFamily="18" charset="0"/>
              <a:cs typeface="+mn-cs"/>
            </a:endParaRPr>
          </a:p>
        </p:txBody>
      </p:sp>
      <p:graphicFrame>
        <p:nvGraphicFramePr>
          <p:cNvPr id="2" name="Table 1">
            <a:extLst>
              <a:ext uri="{FF2B5EF4-FFF2-40B4-BE49-F238E27FC236}">
                <a16:creationId xmlns:a16="http://schemas.microsoft.com/office/drawing/2014/main" id="{D6F0D554-1683-4223-16E9-CB769501E756}"/>
              </a:ext>
            </a:extLst>
          </p:cNvPr>
          <p:cNvGraphicFramePr>
            <a:graphicFrameLocks noGrp="1"/>
          </p:cNvGraphicFramePr>
          <p:nvPr/>
        </p:nvGraphicFramePr>
        <p:xfrm>
          <a:off x="51955" y="901672"/>
          <a:ext cx="12088090" cy="5591202"/>
        </p:xfrm>
        <a:graphic>
          <a:graphicData uri="http://schemas.openxmlformats.org/drawingml/2006/table">
            <a:tbl>
              <a:tblPr/>
              <a:tblGrid>
                <a:gridCol w="2502559">
                  <a:extLst>
                    <a:ext uri="{9D8B030D-6E8A-4147-A177-3AD203B41FA5}">
                      <a16:colId xmlns:a16="http://schemas.microsoft.com/office/drawing/2014/main" val="1009060237"/>
                    </a:ext>
                  </a:extLst>
                </a:gridCol>
                <a:gridCol w="6197600">
                  <a:extLst>
                    <a:ext uri="{9D8B030D-6E8A-4147-A177-3AD203B41FA5}">
                      <a16:colId xmlns:a16="http://schemas.microsoft.com/office/drawing/2014/main" val="100871950"/>
                    </a:ext>
                  </a:extLst>
                </a:gridCol>
                <a:gridCol w="1596572">
                  <a:extLst>
                    <a:ext uri="{9D8B030D-6E8A-4147-A177-3AD203B41FA5}">
                      <a16:colId xmlns:a16="http://schemas.microsoft.com/office/drawing/2014/main" val="3278143073"/>
                    </a:ext>
                  </a:extLst>
                </a:gridCol>
                <a:gridCol w="1791359">
                  <a:extLst>
                    <a:ext uri="{9D8B030D-6E8A-4147-A177-3AD203B41FA5}">
                      <a16:colId xmlns:a16="http://schemas.microsoft.com/office/drawing/2014/main" val="4241686727"/>
                    </a:ext>
                  </a:extLst>
                </a:gridCol>
              </a:tblGrid>
              <a:tr h="217944">
                <a:tc>
                  <a:txBody>
                    <a:bodyPr/>
                    <a:lstStyle/>
                    <a:p>
                      <a:pPr algn="ctr" rtl="0" fontAlgn="t"/>
                      <a:r>
                        <a:rPr lang="en-IN" sz="1200" b="1" i="0" u="none" strike="noStrike" dirty="0">
                          <a:solidFill>
                            <a:srgbClr val="FFFFFF"/>
                          </a:solidFill>
                          <a:effectLst/>
                          <a:latin typeface="Cambria" panose="02040503050406030204" pitchFamily="18" charset="0"/>
                        </a:rPr>
                        <a:t>Strategy</a:t>
                      </a:r>
                    </a:p>
                  </a:txBody>
                  <a:tcPr marL="3672" marR="3672" marT="3672" marB="0" anchor="ctr">
                    <a:lnL>
                      <a:noFill/>
                    </a:lnL>
                    <a:lnR w="12700" cap="flat" cmpd="sng" algn="ctr">
                      <a:solidFill>
                        <a:srgbClr val="FFFFFF"/>
                      </a:solidFill>
                      <a:prstDash val="solid"/>
                      <a:round/>
                      <a:headEnd type="none" w="med" len="med"/>
                      <a:tailEnd type="none" w="med" len="med"/>
                    </a:lnR>
                    <a:lnT>
                      <a:noFill/>
                    </a:lnT>
                    <a:lnB w="12700" cap="flat" cmpd="sng" algn="ctr">
                      <a:solidFill>
                        <a:srgbClr val="FFFFFF"/>
                      </a:solidFill>
                      <a:prstDash val="solid"/>
                      <a:round/>
                      <a:headEnd type="none" w="med" len="med"/>
                      <a:tailEnd type="none" w="med" len="med"/>
                    </a:lnB>
                    <a:solidFill>
                      <a:srgbClr val="000000"/>
                    </a:solidFill>
                  </a:tcPr>
                </a:tc>
                <a:tc>
                  <a:txBody>
                    <a:bodyPr/>
                    <a:lstStyle/>
                    <a:p>
                      <a:pPr algn="ctr" rtl="0" fontAlgn="t"/>
                      <a:r>
                        <a:rPr lang="en-IN" sz="1200" b="1" i="0" u="none" strike="noStrike">
                          <a:solidFill>
                            <a:srgbClr val="FFFFFF"/>
                          </a:solidFill>
                          <a:effectLst/>
                          <a:latin typeface="Cambria" panose="02040503050406030204" pitchFamily="18" charset="0"/>
                        </a:rPr>
                        <a:t>Description</a:t>
                      </a:r>
                    </a:p>
                  </a:txBody>
                  <a:tcPr marL="3672" marR="3672" marT="3672"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a:noFill/>
                    </a:lnT>
                    <a:lnB w="12700" cap="flat" cmpd="sng" algn="ctr">
                      <a:solidFill>
                        <a:srgbClr val="FFFFFF"/>
                      </a:solidFill>
                      <a:prstDash val="solid"/>
                      <a:round/>
                      <a:headEnd type="none" w="med" len="med"/>
                      <a:tailEnd type="none" w="med" len="med"/>
                    </a:lnB>
                    <a:solidFill>
                      <a:srgbClr val="000000"/>
                    </a:solidFill>
                  </a:tcPr>
                </a:tc>
                <a:tc>
                  <a:txBody>
                    <a:bodyPr/>
                    <a:lstStyle/>
                    <a:p>
                      <a:pPr algn="ctr" rtl="0" fontAlgn="t"/>
                      <a:r>
                        <a:rPr lang="en-IN" sz="1200" b="1" i="0" u="none" strike="noStrike">
                          <a:solidFill>
                            <a:srgbClr val="FFFFFF"/>
                          </a:solidFill>
                          <a:effectLst/>
                          <a:latin typeface="Cambria" panose="02040503050406030204" pitchFamily="18" charset="0"/>
                        </a:rPr>
                        <a:t>Tenure</a:t>
                      </a:r>
                    </a:p>
                  </a:txBody>
                  <a:tcPr marL="3672" marR="3672" marT="3672"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a:noFill/>
                    </a:lnT>
                    <a:lnB w="12700" cap="flat" cmpd="sng" algn="ctr">
                      <a:solidFill>
                        <a:srgbClr val="FFFFFF"/>
                      </a:solidFill>
                      <a:prstDash val="solid"/>
                      <a:round/>
                      <a:headEnd type="none" w="med" len="med"/>
                      <a:tailEnd type="none" w="med" len="med"/>
                    </a:lnB>
                    <a:solidFill>
                      <a:srgbClr val="000000"/>
                    </a:solidFill>
                  </a:tcPr>
                </a:tc>
                <a:tc>
                  <a:txBody>
                    <a:bodyPr/>
                    <a:lstStyle/>
                    <a:p>
                      <a:pPr algn="ctr" rtl="0" fontAlgn="t"/>
                      <a:r>
                        <a:rPr lang="en-IN" sz="1200" b="1" i="0" u="none" strike="noStrike">
                          <a:solidFill>
                            <a:srgbClr val="FFFFFF"/>
                          </a:solidFill>
                          <a:effectLst/>
                          <a:latin typeface="Cambria" panose="02040503050406030204" pitchFamily="18" charset="0"/>
                        </a:rPr>
                        <a:t>Exit Load</a:t>
                      </a:r>
                    </a:p>
                  </a:txBody>
                  <a:tcPr marL="3672" marR="3672" marT="3672" marB="0" anchor="ctr">
                    <a:lnL w="12700" cap="flat" cmpd="sng" algn="ctr">
                      <a:solidFill>
                        <a:srgbClr val="FFFFFF"/>
                      </a:solidFill>
                      <a:prstDash val="solid"/>
                      <a:round/>
                      <a:headEnd type="none" w="med" len="med"/>
                      <a:tailEnd type="none" w="med" len="med"/>
                    </a:lnL>
                    <a:lnR>
                      <a:noFill/>
                    </a:lnR>
                    <a:lnT>
                      <a:noFill/>
                    </a:lnT>
                    <a:lnB w="12700" cap="flat" cmpd="sng" algn="ctr">
                      <a:solidFill>
                        <a:srgbClr val="FFFFFF"/>
                      </a:solidFill>
                      <a:prstDash val="solid"/>
                      <a:round/>
                      <a:headEnd type="none" w="med" len="med"/>
                      <a:tailEnd type="none" w="med" len="med"/>
                    </a:lnB>
                    <a:solidFill>
                      <a:srgbClr val="000000"/>
                    </a:solidFill>
                  </a:tcPr>
                </a:tc>
                <a:extLst>
                  <a:ext uri="{0D108BD9-81ED-4DB2-BD59-A6C34878D82A}">
                    <a16:rowId xmlns:a16="http://schemas.microsoft.com/office/drawing/2014/main" val="328955127"/>
                  </a:ext>
                </a:extLst>
              </a:tr>
              <a:tr h="1287837">
                <a:tc>
                  <a:txBody>
                    <a:bodyPr/>
                    <a:lstStyle/>
                    <a:p>
                      <a:pPr algn="ctr" rtl="0" fontAlgn="ctr"/>
                      <a:r>
                        <a:rPr lang="en-US" sz="1200" b="1" i="0" u="none" strike="noStrike" dirty="0">
                          <a:solidFill>
                            <a:srgbClr val="000000"/>
                          </a:solidFill>
                          <a:effectLst/>
                          <a:latin typeface="Cambria" panose="02040503050406030204" pitchFamily="18" charset="0"/>
                        </a:rPr>
                        <a:t>Motilal Oswal Founders Fund Series VII</a:t>
                      </a:r>
                    </a:p>
                  </a:txBody>
                  <a:tcPr marL="3672" marR="3672" marT="3672" marB="0" anchor="ctr">
                    <a:lnL>
                      <a:noFill/>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bg1"/>
                    </a:solidFill>
                  </a:tcPr>
                </a:tc>
                <a:tc>
                  <a:txBody>
                    <a:bodyPr/>
                    <a:lstStyle/>
                    <a:p>
                      <a:pPr algn="ctr" rtl="0" fontAlgn="ctr"/>
                      <a:r>
                        <a:rPr lang="en-US" sz="1200" b="0" i="0" u="none" strike="noStrike" dirty="0">
                          <a:solidFill>
                            <a:srgbClr val="000000"/>
                          </a:solidFill>
                          <a:effectLst/>
                          <a:latin typeface="Cambria" panose="02040503050406030204" pitchFamily="18" charset="0"/>
                        </a:rPr>
                        <a:t>A growth-driven investment fund designed to leverage India's entrepreneurial spirit by backing founder-led companies with significant growth potential. It follows a structured investment approach, prioritizing high-quality, high-growth businesses that align with India's economic trajectory. The fund focuses on companies with strong leadership, market leadership, and favorable sectoral trends, fostering long-term value creation.</a:t>
                      </a:r>
                    </a:p>
                  </a:txBody>
                  <a:tcPr marL="72000" marR="72000" marT="3672"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bg1"/>
                    </a:solidFill>
                  </a:tcPr>
                </a:tc>
                <a:tc>
                  <a:txBody>
                    <a:bodyPr/>
                    <a:lstStyle/>
                    <a:p>
                      <a:pPr algn="ctr" rtl="0" fontAlgn="ctr"/>
                      <a:r>
                        <a:rPr lang="en-US" sz="1200" b="0" i="0" u="none" strike="noStrike" dirty="0">
                          <a:solidFill>
                            <a:srgbClr val="000000"/>
                          </a:solidFill>
                          <a:effectLst/>
                          <a:latin typeface="Cambria" panose="02040503050406030204" pitchFamily="18" charset="0"/>
                        </a:rPr>
                        <a:t>9 Years from first close </a:t>
                      </a:r>
                    </a:p>
                    <a:p>
                      <a:pPr algn="ctr" rtl="0" fontAlgn="ctr"/>
                      <a:r>
                        <a:rPr lang="en-IN" sz="1200" b="0" i="0" u="none" strike="noStrike" dirty="0">
                          <a:solidFill>
                            <a:srgbClr val="000000"/>
                          </a:solidFill>
                          <a:effectLst/>
                          <a:latin typeface="Cambria" panose="02040503050406030204" pitchFamily="18" charset="0"/>
                        </a:rPr>
                        <a:t>+2 Years extension provision</a:t>
                      </a:r>
                      <a:endParaRPr lang="en-IN" sz="1200" b="0" i="0" u="none" strike="noStrike" dirty="0">
                        <a:solidFill>
                          <a:srgbClr val="000000"/>
                        </a:solidFill>
                        <a:effectLst/>
                        <a:latin typeface="Calibri" panose="020F0502020204030204" pitchFamily="34" charset="0"/>
                      </a:endParaRPr>
                    </a:p>
                  </a:txBody>
                  <a:tcPr marL="3672" marR="3672" marT="3672"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bg1"/>
                    </a:solidFill>
                  </a:tcPr>
                </a:tc>
                <a:tc>
                  <a:txBody>
                    <a:bodyPr/>
                    <a:lstStyle/>
                    <a:p>
                      <a:pPr algn="ctr"/>
                      <a:r>
                        <a:rPr lang="en-US" sz="1200" b="0" i="0" u="none" strike="noStrike" kern="1200" baseline="0" dirty="0">
                          <a:solidFill>
                            <a:schemeClr val="tx1"/>
                          </a:solidFill>
                          <a:latin typeface="Cambria" panose="02040503050406030204" pitchFamily="18" charset="0"/>
                          <a:ea typeface="Cambria" panose="02040503050406030204" pitchFamily="18" charset="0"/>
                          <a:cs typeface="+mn-cs"/>
                        </a:rPr>
                        <a:t>For All Classes-1% until 24 months, Nil thereafter</a:t>
                      </a:r>
                    </a:p>
                  </a:txBody>
                  <a:tcPr marL="3672" marR="3672" marT="3672" marB="0" anchor="ctr">
                    <a:lnL w="12700" cap="flat" cmpd="sng" algn="ctr">
                      <a:solidFill>
                        <a:srgbClr val="FFFFFF"/>
                      </a:solidFill>
                      <a:prstDash val="solid"/>
                      <a:round/>
                      <a:headEnd type="none" w="med" len="med"/>
                      <a:tailEnd type="none" w="med" len="med"/>
                    </a:lnL>
                    <a:lnR>
                      <a:noFill/>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bg1"/>
                    </a:solidFill>
                  </a:tcPr>
                </a:tc>
                <a:extLst>
                  <a:ext uri="{0D108BD9-81ED-4DB2-BD59-A6C34878D82A}">
                    <a16:rowId xmlns:a16="http://schemas.microsoft.com/office/drawing/2014/main" val="2614729181"/>
                  </a:ext>
                </a:extLst>
              </a:tr>
              <a:tr h="645901">
                <a:tc>
                  <a:txBody>
                    <a:bodyPr/>
                    <a:lstStyle/>
                    <a:p>
                      <a:pPr algn="ctr" rtl="0" fontAlgn="ctr"/>
                      <a:r>
                        <a:rPr lang="en-IN" sz="1200" b="1" i="0" u="none" strike="noStrike" dirty="0">
                          <a:solidFill>
                            <a:srgbClr val="000000"/>
                          </a:solidFill>
                          <a:effectLst/>
                          <a:latin typeface="Cambria" panose="02040503050406030204" pitchFamily="18" charset="0"/>
                        </a:rPr>
                        <a:t>Kotak Iconic Fund II</a:t>
                      </a:r>
                    </a:p>
                  </a:txBody>
                  <a:tcPr marL="3672" marR="3672" marT="3672" marB="0" anchor="ctr">
                    <a:lnL>
                      <a:noFill/>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BFBFBF"/>
                    </a:solidFill>
                  </a:tcPr>
                </a:tc>
                <a:tc>
                  <a:txBody>
                    <a:bodyPr/>
                    <a:lstStyle/>
                    <a:p>
                      <a:pPr algn="ctr" rtl="0" fontAlgn="ctr"/>
                      <a:r>
                        <a:rPr lang="en-US" sz="1200" b="0" i="0" u="none" strike="noStrike" dirty="0">
                          <a:solidFill>
                            <a:srgbClr val="000000"/>
                          </a:solidFill>
                          <a:effectLst/>
                          <a:latin typeface="Cambria" panose="02040503050406030204" pitchFamily="18" charset="0"/>
                        </a:rPr>
                        <a:t>A diversified portfolio capturing varied investing styles of GARP, Value, Growth and Quality with strong upside participation and downside protection strategies. A good blend of active and passive.</a:t>
                      </a:r>
                    </a:p>
                  </a:txBody>
                  <a:tcPr marL="72000" marR="3672" marT="3672"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BFBFBF"/>
                    </a:solidFill>
                  </a:tcPr>
                </a:tc>
                <a:tc>
                  <a:txBody>
                    <a:bodyPr/>
                    <a:lstStyle/>
                    <a:p>
                      <a:pPr algn="ctr" rtl="0" fontAlgn="ctr"/>
                      <a:r>
                        <a:rPr lang="en-IN" sz="1200" b="0" i="0" u="none" strike="noStrike" dirty="0">
                          <a:solidFill>
                            <a:srgbClr val="000000"/>
                          </a:solidFill>
                          <a:effectLst/>
                          <a:latin typeface="Cambria" panose="02040503050406030204" pitchFamily="18" charset="0"/>
                        </a:rPr>
                        <a:t>Open Ended</a:t>
                      </a:r>
                    </a:p>
                  </a:txBody>
                  <a:tcPr marL="3672" marR="3672" marT="3672"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BFBFBF"/>
                    </a:solidFill>
                  </a:tcPr>
                </a:tc>
                <a:tc>
                  <a:txBody>
                    <a:bodyPr/>
                    <a:lstStyle/>
                    <a:p>
                      <a:pPr algn="ctr" rtl="0" fontAlgn="ctr"/>
                      <a:r>
                        <a:rPr lang="en-US" sz="1200" b="0" i="0" u="none" strike="noStrike" dirty="0">
                          <a:solidFill>
                            <a:srgbClr val="000000"/>
                          </a:solidFill>
                          <a:effectLst/>
                          <a:latin typeface="Cambria" panose="02040503050406030204" pitchFamily="18" charset="0"/>
                        </a:rPr>
                        <a:t>1% Exit for 1 Year</a:t>
                      </a:r>
                    </a:p>
                  </a:txBody>
                  <a:tcPr marL="3672" marR="3672" marT="3672" marB="0" anchor="ctr">
                    <a:lnL w="12700" cap="flat" cmpd="sng" algn="ctr">
                      <a:solidFill>
                        <a:srgbClr val="FFFFFF"/>
                      </a:solidFill>
                      <a:prstDash val="solid"/>
                      <a:round/>
                      <a:headEnd type="none" w="med" len="med"/>
                      <a:tailEnd type="none" w="med" len="med"/>
                    </a:lnL>
                    <a:lnR>
                      <a:noFill/>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BFBFBF"/>
                    </a:solidFill>
                  </a:tcPr>
                </a:tc>
                <a:extLst>
                  <a:ext uri="{0D108BD9-81ED-4DB2-BD59-A6C34878D82A}">
                    <a16:rowId xmlns:a16="http://schemas.microsoft.com/office/drawing/2014/main" val="395336982"/>
                  </a:ext>
                </a:extLst>
              </a:tr>
              <a:tr h="859880">
                <a:tc>
                  <a:txBody>
                    <a:bodyPr/>
                    <a:lstStyle/>
                    <a:p>
                      <a:pPr algn="ctr" rtl="0" fontAlgn="ctr"/>
                      <a:r>
                        <a:rPr lang="en-IN" sz="1200" b="1" i="0" u="none" strike="noStrike">
                          <a:solidFill>
                            <a:srgbClr val="000000"/>
                          </a:solidFill>
                          <a:effectLst/>
                          <a:latin typeface="Cambria" panose="02040503050406030204" pitchFamily="18" charset="0"/>
                        </a:rPr>
                        <a:t>Carnelian Bharat </a:t>
                      </a:r>
                      <a:r>
                        <a:rPr lang="en-IN" sz="1200" b="1" i="0" u="none" strike="noStrike" err="1">
                          <a:solidFill>
                            <a:srgbClr val="000000"/>
                          </a:solidFill>
                          <a:effectLst/>
                          <a:latin typeface="Cambria" panose="02040503050406030204" pitchFamily="18" charset="0"/>
                        </a:rPr>
                        <a:t>Amritkaal</a:t>
                      </a:r>
                      <a:r>
                        <a:rPr lang="en-IN" sz="1200" b="1" i="0" u="none" strike="noStrike">
                          <a:solidFill>
                            <a:srgbClr val="000000"/>
                          </a:solidFill>
                          <a:effectLst/>
                          <a:latin typeface="Cambria" panose="02040503050406030204" pitchFamily="18" charset="0"/>
                        </a:rPr>
                        <a:t> Fund</a:t>
                      </a:r>
                    </a:p>
                  </a:txBody>
                  <a:tcPr marL="3672" marR="3672" marT="3672" marB="0" anchor="ctr">
                    <a:lnL>
                      <a:noFill/>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FFFFF"/>
                    </a:solidFill>
                  </a:tcPr>
                </a:tc>
                <a:tc>
                  <a:txBody>
                    <a:bodyPr/>
                    <a:lstStyle/>
                    <a:p>
                      <a:pPr algn="ctr" rtl="0" fontAlgn="ctr"/>
                      <a:r>
                        <a:rPr lang="en-US" sz="1200" b="0" i="0" u="none" strike="noStrike" dirty="0">
                          <a:solidFill>
                            <a:srgbClr val="000000"/>
                          </a:solidFill>
                          <a:effectLst/>
                          <a:latin typeface="Cambria" panose="02040503050406030204" pitchFamily="18" charset="0"/>
                        </a:rPr>
                        <a:t>The fund will be designed to leverage opportunities arising from 7 mega trends emerging across 5 sectors. They believe in investing in “quality growth at a reasonable price” and “risk diversification through forensic analysis”. A 25-30 stock portfolio ((Quality Growth at Reasonable Price), benchmarked against S&amp;P BSE 500 Index.</a:t>
                      </a:r>
                    </a:p>
                  </a:txBody>
                  <a:tcPr marL="72000" marR="3672" marT="3672"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FFFFF"/>
                    </a:solidFill>
                  </a:tcPr>
                </a:tc>
                <a:tc>
                  <a:txBody>
                    <a:bodyPr/>
                    <a:lstStyle/>
                    <a:p>
                      <a:pPr algn="ctr" rtl="0" fontAlgn="ctr"/>
                      <a:r>
                        <a:rPr lang="en-IN" sz="1200" b="0" i="0" u="none" strike="noStrike">
                          <a:solidFill>
                            <a:srgbClr val="000000"/>
                          </a:solidFill>
                          <a:effectLst/>
                          <a:latin typeface="Cambria" panose="02040503050406030204" pitchFamily="18" charset="0"/>
                        </a:rPr>
                        <a:t>Open Ended</a:t>
                      </a:r>
                    </a:p>
                  </a:txBody>
                  <a:tcPr marL="3672" marR="3672" marT="3672"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FFFFF"/>
                    </a:solidFill>
                  </a:tcPr>
                </a:tc>
                <a:tc>
                  <a:txBody>
                    <a:bodyPr/>
                    <a:lstStyle/>
                    <a:p>
                      <a:pPr algn="ctr" rtl="0" fontAlgn="ctr"/>
                      <a:r>
                        <a:rPr lang="en-US" sz="1200" b="0" i="0" u="none" strike="noStrike">
                          <a:solidFill>
                            <a:srgbClr val="000000"/>
                          </a:solidFill>
                          <a:effectLst/>
                          <a:latin typeface="Cambria" panose="02040503050406030204" pitchFamily="18" charset="0"/>
                        </a:rPr>
                        <a:t>2% if within 12 months </a:t>
                      </a:r>
                    </a:p>
                  </a:txBody>
                  <a:tcPr marL="3672" marR="3672" marT="3672" marB="0" anchor="ctr">
                    <a:lnL w="12700" cap="flat" cmpd="sng" algn="ctr">
                      <a:solidFill>
                        <a:srgbClr val="FFFFFF"/>
                      </a:solidFill>
                      <a:prstDash val="solid"/>
                      <a:round/>
                      <a:headEnd type="none" w="med" len="med"/>
                      <a:tailEnd type="none" w="med" len="med"/>
                    </a:lnL>
                    <a:lnR>
                      <a:noFill/>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FFFFF"/>
                    </a:solidFill>
                  </a:tcPr>
                </a:tc>
                <a:extLst>
                  <a:ext uri="{0D108BD9-81ED-4DB2-BD59-A6C34878D82A}">
                    <a16:rowId xmlns:a16="http://schemas.microsoft.com/office/drawing/2014/main" val="3371145633"/>
                  </a:ext>
                </a:extLst>
              </a:tr>
              <a:tr h="859880">
                <a:tc>
                  <a:txBody>
                    <a:bodyPr/>
                    <a:lstStyle/>
                    <a:p>
                      <a:pPr algn="ctr" rtl="0" fontAlgn="ctr"/>
                      <a:r>
                        <a:rPr lang="en-IN" sz="1200" b="1" i="0" u="none" strike="noStrike">
                          <a:solidFill>
                            <a:srgbClr val="000000"/>
                          </a:solidFill>
                          <a:effectLst/>
                          <a:latin typeface="Cambria" panose="02040503050406030204" pitchFamily="18" charset="0"/>
                        </a:rPr>
                        <a:t>Buoyant Capital – Opportunities Strategy</a:t>
                      </a:r>
                    </a:p>
                  </a:txBody>
                  <a:tcPr marL="3672" marR="3672" marT="3672" marB="0" anchor="ctr">
                    <a:lnL>
                      <a:noFill/>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BFBFBF"/>
                    </a:solidFill>
                  </a:tcPr>
                </a:tc>
                <a:tc>
                  <a:txBody>
                    <a:bodyPr/>
                    <a:lstStyle/>
                    <a:p>
                      <a:pPr algn="ctr" rtl="0" fontAlgn="ctr"/>
                      <a:r>
                        <a:rPr lang="en-US" sz="1200" b="0" i="0" u="none" strike="noStrike" dirty="0">
                          <a:solidFill>
                            <a:srgbClr val="000000"/>
                          </a:solidFill>
                          <a:effectLst/>
                          <a:latin typeface="Cambria" panose="02040503050406030204" pitchFamily="18" charset="0"/>
                        </a:rPr>
                        <a:t>It aims to take concentrated bets for the long term, following altering balance in the aggressiveness-to-defensiveness continuum, which is attained through diversification of cash flow streams, choice between predictable vs. growing cash flow streams and cash calls </a:t>
                      </a:r>
                    </a:p>
                  </a:txBody>
                  <a:tcPr marL="72000" marR="3672" marT="3672"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BFBFBF"/>
                    </a:solidFill>
                  </a:tcPr>
                </a:tc>
                <a:tc>
                  <a:txBody>
                    <a:bodyPr/>
                    <a:lstStyle/>
                    <a:p>
                      <a:pPr algn="ctr" rtl="0" fontAlgn="ctr"/>
                      <a:r>
                        <a:rPr lang="en-IN" sz="1200" b="0" i="0" u="none" strike="noStrike">
                          <a:solidFill>
                            <a:srgbClr val="000000"/>
                          </a:solidFill>
                          <a:effectLst/>
                          <a:latin typeface="Cambria" panose="02040503050406030204" pitchFamily="18" charset="0"/>
                        </a:rPr>
                        <a:t>Open Ended</a:t>
                      </a:r>
                    </a:p>
                  </a:txBody>
                  <a:tcPr marL="3672" marR="3672" marT="3672"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BFBFBF"/>
                    </a:solidFill>
                  </a:tcPr>
                </a:tc>
                <a:tc>
                  <a:txBody>
                    <a:bodyPr/>
                    <a:lstStyle/>
                    <a:p>
                      <a:pPr algn="ctr" rtl="0" fontAlgn="ctr"/>
                      <a:r>
                        <a:rPr lang="en-IN" sz="1200" b="0" i="0" u="none" strike="noStrike">
                          <a:solidFill>
                            <a:srgbClr val="000000"/>
                          </a:solidFill>
                          <a:effectLst/>
                          <a:latin typeface="Cambria" panose="02040503050406030204" pitchFamily="18" charset="0"/>
                        </a:rPr>
                        <a:t>Nil</a:t>
                      </a:r>
                    </a:p>
                  </a:txBody>
                  <a:tcPr marL="3672" marR="3672" marT="3672" marB="0" anchor="ctr">
                    <a:lnL w="12700" cap="flat" cmpd="sng" algn="ctr">
                      <a:solidFill>
                        <a:srgbClr val="FFFFFF"/>
                      </a:solidFill>
                      <a:prstDash val="solid"/>
                      <a:round/>
                      <a:headEnd type="none" w="med" len="med"/>
                      <a:tailEnd type="none" w="med" len="med"/>
                    </a:lnL>
                    <a:lnR>
                      <a:noFill/>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BFBFBF"/>
                    </a:solidFill>
                  </a:tcPr>
                </a:tc>
                <a:extLst>
                  <a:ext uri="{0D108BD9-81ED-4DB2-BD59-A6C34878D82A}">
                    <a16:rowId xmlns:a16="http://schemas.microsoft.com/office/drawing/2014/main" val="1002609766"/>
                  </a:ext>
                </a:extLst>
              </a:tr>
              <a:tr h="859880">
                <a:tc>
                  <a:txBody>
                    <a:bodyPr/>
                    <a:lstStyle/>
                    <a:p>
                      <a:pPr algn="ctr" rtl="0" fontAlgn="ctr"/>
                      <a:r>
                        <a:rPr lang="en-IN" sz="1200" b="1" i="0" u="none" strike="noStrike" dirty="0">
                          <a:solidFill>
                            <a:srgbClr val="000000"/>
                          </a:solidFill>
                          <a:effectLst/>
                          <a:latin typeface="Cambria" panose="02040503050406030204" pitchFamily="18" charset="0"/>
                        </a:rPr>
                        <a:t>ICICI Prudential Alpha Opportunities</a:t>
                      </a:r>
                    </a:p>
                  </a:txBody>
                  <a:tcPr marL="3672" marR="3672" marT="3672" marB="0" anchor="ctr">
                    <a:lnL>
                      <a:noFill/>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FFFFF"/>
                    </a:solidFill>
                  </a:tcPr>
                </a:tc>
                <a:tc>
                  <a:txBody>
                    <a:bodyPr/>
                    <a:lstStyle/>
                    <a:p>
                      <a:pPr algn="ctr" rtl="0" fontAlgn="ctr"/>
                      <a:r>
                        <a:rPr lang="en-US" sz="1200" b="0" i="0" u="none" strike="noStrike" dirty="0">
                          <a:solidFill>
                            <a:srgbClr val="000000"/>
                          </a:solidFill>
                          <a:effectLst/>
                          <a:latin typeface="Cambria" panose="02040503050406030204" pitchFamily="18" charset="0"/>
                        </a:rPr>
                        <a:t>The Portfolio Manager follows ‘Contra’ style of investing which involves taking contrarian bets on equity stocks i.e. taking calls/exposure on underperforming stocks which are currently not in </a:t>
                      </a:r>
                      <a:r>
                        <a:rPr lang="en-US" sz="1200" b="0" i="0" u="none" strike="noStrike" dirty="0" err="1">
                          <a:solidFill>
                            <a:srgbClr val="000000"/>
                          </a:solidFill>
                          <a:effectLst/>
                          <a:latin typeface="Cambria" panose="02040503050406030204" pitchFamily="18" charset="0"/>
                        </a:rPr>
                        <a:t>favour</a:t>
                      </a:r>
                      <a:r>
                        <a:rPr lang="en-US" sz="1200" b="0" i="0" u="none" strike="noStrike" dirty="0">
                          <a:solidFill>
                            <a:srgbClr val="000000"/>
                          </a:solidFill>
                          <a:effectLst/>
                          <a:latin typeface="Cambria" panose="02040503050406030204" pitchFamily="18" charset="0"/>
                        </a:rPr>
                        <a:t> in the market but are expected to do well in the long run</a:t>
                      </a:r>
                    </a:p>
                  </a:txBody>
                  <a:tcPr marL="72000" marR="3672" marT="3672"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FFFFF"/>
                    </a:solidFill>
                  </a:tcPr>
                </a:tc>
                <a:tc>
                  <a:txBody>
                    <a:bodyPr/>
                    <a:lstStyle/>
                    <a:p>
                      <a:pPr algn="ctr" rtl="0" fontAlgn="ctr"/>
                      <a:r>
                        <a:rPr lang="en-IN" sz="1200" b="0" i="0" u="none" strike="noStrike" dirty="0">
                          <a:solidFill>
                            <a:srgbClr val="000000"/>
                          </a:solidFill>
                          <a:effectLst/>
                          <a:latin typeface="Cambria" panose="02040503050406030204" pitchFamily="18" charset="0"/>
                        </a:rPr>
                        <a:t>Open Ended</a:t>
                      </a:r>
                    </a:p>
                  </a:txBody>
                  <a:tcPr marL="3672" marR="3672" marT="3672"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FFFFF"/>
                    </a:solidFill>
                  </a:tcPr>
                </a:tc>
                <a:tc>
                  <a:txBody>
                    <a:bodyPr/>
                    <a:lstStyle/>
                    <a:p>
                      <a:pPr algn="ctr" rtl="0" fontAlgn="ctr"/>
                      <a:r>
                        <a:rPr lang="en-US" sz="1200" b="0" i="0" u="none" strike="noStrike" dirty="0">
                          <a:solidFill>
                            <a:srgbClr val="000000"/>
                          </a:solidFill>
                          <a:effectLst/>
                          <a:latin typeface="Cambria" panose="02040503050406030204" pitchFamily="18" charset="0"/>
                        </a:rPr>
                        <a:t>Within 12 months 2% ; Nil thereafter</a:t>
                      </a:r>
                    </a:p>
                  </a:txBody>
                  <a:tcPr marL="3672" marR="3672" marT="3672" marB="0" anchor="ctr">
                    <a:lnL w="12700" cap="flat" cmpd="sng" algn="ctr">
                      <a:solidFill>
                        <a:srgbClr val="FFFFFF"/>
                      </a:solidFill>
                      <a:prstDash val="solid"/>
                      <a:round/>
                      <a:headEnd type="none" w="med" len="med"/>
                      <a:tailEnd type="none" w="med" len="med"/>
                    </a:lnL>
                    <a:lnR>
                      <a:noFill/>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FFFFF"/>
                    </a:solidFill>
                  </a:tcPr>
                </a:tc>
                <a:extLst>
                  <a:ext uri="{0D108BD9-81ED-4DB2-BD59-A6C34878D82A}">
                    <a16:rowId xmlns:a16="http://schemas.microsoft.com/office/drawing/2014/main" val="409098226"/>
                  </a:ext>
                </a:extLst>
              </a:tr>
              <a:tr h="859880">
                <a:tc>
                  <a:txBody>
                    <a:bodyPr/>
                    <a:lstStyle/>
                    <a:p>
                      <a:pPr algn="ctr" rtl="0" fontAlgn="ctr"/>
                      <a:r>
                        <a:rPr lang="en-US" sz="1200" b="1" i="0" u="none" strike="noStrike" dirty="0">
                          <a:solidFill>
                            <a:srgbClr val="000000"/>
                          </a:solidFill>
                          <a:effectLst/>
                          <a:latin typeface="Cambria" panose="02040503050406030204" pitchFamily="18" charset="0"/>
                        </a:rPr>
                        <a:t>Alchemy Leaders of Tomorrow Fund</a:t>
                      </a:r>
                    </a:p>
                  </a:txBody>
                  <a:tcPr marL="3672" marR="3672" marT="3672" marB="0" anchor="ctr">
                    <a:lnL>
                      <a:noFill/>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BFBFBF"/>
                    </a:solidFill>
                  </a:tcPr>
                </a:tc>
                <a:tc>
                  <a:txBody>
                    <a:bodyPr/>
                    <a:lstStyle/>
                    <a:p>
                      <a:pPr algn="ctr" rtl="0" fontAlgn="ctr"/>
                      <a:r>
                        <a:rPr lang="en-US" sz="1200" b="0" i="0" u="none" strike="noStrike" dirty="0">
                          <a:solidFill>
                            <a:srgbClr val="000000"/>
                          </a:solidFill>
                          <a:effectLst/>
                          <a:latin typeface="Cambria" panose="02040503050406030204" pitchFamily="18" charset="0"/>
                        </a:rPr>
                        <a:t>Investment strategy is based on generating long-term capital appreciation by investing in, Listed Indian equites, PIPES, IPO and pre-IPO opportunities. The investment allocation will be Multi-Cap &amp; Sector Agnostic, which allows flexibility in stock selection.</a:t>
                      </a:r>
                    </a:p>
                  </a:txBody>
                  <a:tcPr marL="72000" marR="3672" marT="3672"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BFBFBF"/>
                    </a:solidFill>
                  </a:tcPr>
                </a:tc>
                <a:tc>
                  <a:txBody>
                    <a:bodyPr/>
                    <a:lstStyle/>
                    <a:p>
                      <a:pPr algn="ctr" rtl="0" fontAlgn="ctr"/>
                      <a:r>
                        <a:rPr lang="en-IN" sz="1200" b="0" i="0" u="none" strike="noStrike" dirty="0">
                          <a:solidFill>
                            <a:srgbClr val="000000"/>
                          </a:solidFill>
                          <a:effectLst/>
                          <a:latin typeface="Cambria" panose="02040503050406030204" pitchFamily="18" charset="0"/>
                        </a:rPr>
                        <a:t>Open Ended</a:t>
                      </a:r>
                    </a:p>
                  </a:txBody>
                  <a:tcPr marL="3672" marR="3672" marT="3672"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BFBFBF"/>
                    </a:solidFill>
                  </a:tcPr>
                </a:tc>
                <a:tc>
                  <a:txBody>
                    <a:bodyPr/>
                    <a:lstStyle/>
                    <a:p>
                      <a:pPr algn="ctr" rtl="0" fontAlgn="ctr"/>
                      <a:r>
                        <a:rPr lang="en-US" sz="1200" b="0" i="0" u="none" strike="noStrike" dirty="0">
                          <a:solidFill>
                            <a:srgbClr val="000000"/>
                          </a:solidFill>
                          <a:effectLst/>
                          <a:latin typeface="Cambria" panose="02040503050406030204" pitchFamily="18" charset="0"/>
                        </a:rPr>
                        <a:t>Up to 12 months from the date of each allotment – 1 %; Thereafter NIL</a:t>
                      </a:r>
                    </a:p>
                  </a:txBody>
                  <a:tcPr marL="3672" marR="3672" marT="3672" marB="0" anchor="ctr">
                    <a:lnL w="12700" cap="flat" cmpd="sng" algn="ctr">
                      <a:solidFill>
                        <a:srgbClr val="FFFFFF"/>
                      </a:solidFill>
                      <a:prstDash val="solid"/>
                      <a:round/>
                      <a:headEnd type="none" w="med" len="med"/>
                      <a:tailEnd type="none" w="med" len="med"/>
                    </a:lnL>
                    <a:lnR>
                      <a:noFill/>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BFBFBF"/>
                    </a:solidFill>
                  </a:tcPr>
                </a:tc>
                <a:extLst>
                  <a:ext uri="{0D108BD9-81ED-4DB2-BD59-A6C34878D82A}">
                    <a16:rowId xmlns:a16="http://schemas.microsoft.com/office/drawing/2014/main" val="3558126390"/>
                  </a:ext>
                </a:extLst>
              </a:tr>
            </a:tbl>
          </a:graphicData>
        </a:graphic>
      </p:graphicFrame>
      <p:pic>
        <p:nvPicPr>
          <p:cNvPr id="3" name="Picture 2" descr="A white text on a black background&#10;&#10;AI-generated content may be incorrect.">
            <a:extLst>
              <a:ext uri="{FF2B5EF4-FFF2-40B4-BE49-F238E27FC236}">
                <a16:creationId xmlns:a16="http://schemas.microsoft.com/office/drawing/2014/main" id="{342653E5-5571-BF74-A940-98839600E387}"/>
              </a:ext>
            </a:extLst>
          </p:cNvPr>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10362466" y="234062"/>
            <a:ext cx="1559328" cy="340260"/>
          </a:xfrm>
          <a:prstGeom prst="rect">
            <a:avLst/>
          </a:prstGeom>
        </p:spPr>
      </p:pic>
    </p:spTree>
    <p:extLst>
      <p:ext uri="{BB962C8B-B14F-4D97-AF65-F5344CB8AC3E}">
        <p14:creationId xmlns:p14="http://schemas.microsoft.com/office/powerpoint/2010/main" val="1899259651"/>
      </p:ext>
    </p:extLst>
  </p:cSld>
  <p:clrMapOvr>
    <a:masterClrMapping/>
  </p:clrMapOvr>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4"/>
          <p:cNvSpPr/>
          <p:nvPr/>
        </p:nvSpPr>
        <p:spPr>
          <a:xfrm>
            <a:off x="0" y="0"/>
            <a:ext cx="12192000" cy="821635"/>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a:ln>
                  <a:noFill/>
                </a:ln>
                <a:solidFill>
                  <a:prstClr val="white"/>
                </a:solidFill>
                <a:effectLst/>
                <a:uLnTx/>
                <a:uFillTx/>
                <a:latin typeface="Cambria" panose="02040503050406030204" pitchFamily="18" charset="0"/>
                <a:ea typeface="Cambria" panose="02040503050406030204" pitchFamily="18" charset="0"/>
                <a:cs typeface="+mn-cs"/>
              </a:rPr>
              <a:t>  AIF – EQUITY</a:t>
            </a:r>
            <a:endParaRPr kumimoji="0" lang="en-IN" sz="2800" b="1"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 name="Rectangle 5"/>
          <p:cNvSpPr/>
          <p:nvPr/>
        </p:nvSpPr>
        <p:spPr>
          <a:xfrm>
            <a:off x="0" y="6622036"/>
            <a:ext cx="12192000" cy="235963"/>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 name="Rectangle 8"/>
          <p:cNvSpPr/>
          <p:nvPr/>
        </p:nvSpPr>
        <p:spPr>
          <a:xfrm>
            <a:off x="0" y="808383"/>
            <a:ext cx="12192000" cy="45719"/>
          </a:xfrm>
          <a:prstGeom prst="rect">
            <a:avLst/>
          </a:prstGeom>
          <a:solidFill>
            <a:schemeClr val="bg1">
              <a:lumMod val="6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 name="Slide Number Placeholder 18"/>
          <p:cNvSpPr txBox="1">
            <a:spLocks/>
          </p:cNvSpPr>
          <p:nvPr/>
        </p:nvSpPr>
        <p:spPr>
          <a:xfrm>
            <a:off x="9448800" y="6588981"/>
            <a:ext cx="2743200" cy="365125"/>
          </a:xfrm>
          <a:prstGeom prst="rect">
            <a:avLst/>
          </a:prstGeom>
        </p:spPr>
        <p:txBody>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1E62F875-1F54-4527-993B-FB1D0CCB3E02}" type="slidenum">
              <a:rPr kumimoji="0" lang="en-IN" sz="1200" b="1" i="0" u="none" strike="noStrike" kern="1200" cap="none" spc="0" normalizeH="0" baseline="0" noProof="0" smtClean="0">
                <a:ln>
                  <a:noFill/>
                </a:ln>
                <a:solidFill>
                  <a:prstClr val="white"/>
                </a:solidFill>
                <a:effectLst/>
                <a:uLnTx/>
                <a:uFillTx/>
                <a:latin typeface="Cambria" panose="02040503050406030204" pitchFamily="18" charset="0"/>
                <a:ea typeface="Cambria" panose="02040503050406030204" pitchFamily="18" charset="0"/>
                <a:cs typeface="+mn-cs"/>
              </a:rPr>
              <a:pPr marL="0" marR="0" lvl="0" indent="0" algn="r" defTabSz="914400" rtl="0" eaLnBrk="1" fontAlgn="auto" latinLnBrk="0" hangingPunct="1">
                <a:lnSpc>
                  <a:spcPct val="100000"/>
                </a:lnSpc>
                <a:spcBef>
                  <a:spcPts val="0"/>
                </a:spcBef>
                <a:spcAft>
                  <a:spcPts val="0"/>
                </a:spcAft>
                <a:buClrTx/>
                <a:buSzTx/>
                <a:buFontTx/>
                <a:buNone/>
                <a:tabLst/>
                <a:defRPr/>
              </a:pPr>
              <a:t>42</a:t>
            </a:fld>
            <a:endParaRPr kumimoji="0" lang="en-IN" sz="1200" b="1" i="0" u="none" strike="noStrike" kern="1200" cap="none" spc="0" normalizeH="0" baseline="0" noProof="0">
              <a:ln>
                <a:noFill/>
              </a:ln>
              <a:solidFill>
                <a:prstClr val="white"/>
              </a:solidFill>
              <a:effectLst/>
              <a:uLnTx/>
              <a:uFillTx/>
              <a:latin typeface="Cambria" panose="02040503050406030204" pitchFamily="18" charset="0"/>
              <a:ea typeface="Cambria" panose="02040503050406030204" pitchFamily="18" charset="0"/>
              <a:cs typeface="+mn-cs"/>
            </a:endParaRPr>
          </a:p>
        </p:txBody>
      </p:sp>
      <p:graphicFrame>
        <p:nvGraphicFramePr>
          <p:cNvPr id="2" name="Table 1">
            <a:extLst>
              <a:ext uri="{FF2B5EF4-FFF2-40B4-BE49-F238E27FC236}">
                <a16:creationId xmlns:a16="http://schemas.microsoft.com/office/drawing/2014/main" id="{4B14F5E5-B664-BE7F-722D-5FA3A4747AD9}"/>
              </a:ext>
            </a:extLst>
          </p:cNvPr>
          <p:cNvGraphicFramePr>
            <a:graphicFrameLocks noGrp="1"/>
          </p:cNvGraphicFramePr>
          <p:nvPr/>
        </p:nvGraphicFramePr>
        <p:xfrm>
          <a:off x="48489" y="887154"/>
          <a:ext cx="12046531" cy="5605717"/>
        </p:xfrm>
        <a:graphic>
          <a:graphicData uri="http://schemas.openxmlformats.org/drawingml/2006/table">
            <a:tbl>
              <a:tblPr/>
              <a:tblGrid>
                <a:gridCol w="2417620">
                  <a:extLst>
                    <a:ext uri="{9D8B030D-6E8A-4147-A177-3AD203B41FA5}">
                      <a16:colId xmlns:a16="http://schemas.microsoft.com/office/drawing/2014/main" val="1009060237"/>
                    </a:ext>
                  </a:extLst>
                </a:gridCol>
                <a:gridCol w="6137564">
                  <a:extLst>
                    <a:ext uri="{9D8B030D-6E8A-4147-A177-3AD203B41FA5}">
                      <a16:colId xmlns:a16="http://schemas.microsoft.com/office/drawing/2014/main" val="100871950"/>
                    </a:ext>
                  </a:extLst>
                </a:gridCol>
                <a:gridCol w="1715984">
                  <a:extLst>
                    <a:ext uri="{9D8B030D-6E8A-4147-A177-3AD203B41FA5}">
                      <a16:colId xmlns:a16="http://schemas.microsoft.com/office/drawing/2014/main" val="3278143073"/>
                    </a:ext>
                  </a:extLst>
                </a:gridCol>
                <a:gridCol w="1775363">
                  <a:extLst>
                    <a:ext uri="{9D8B030D-6E8A-4147-A177-3AD203B41FA5}">
                      <a16:colId xmlns:a16="http://schemas.microsoft.com/office/drawing/2014/main" val="4241686727"/>
                    </a:ext>
                  </a:extLst>
                </a:gridCol>
              </a:tblGrid>
              <a:tr h="210691">
                <a:tc>
                  <a:txBody>
                    <a:bodyPr/>
                    <a:lstStyle/>
                    <a:p>
                      <a:pPr algn="ctr" rtl="0" fontAlgn="t"/>
                      <a:r>
                        <a:rPr lang="en-IN" sz="1200" b="1" i="0" u="none" strike="noStrike" dirty="0">
                          <a:solidFill>
                            <a:srgbClr val="FFFFFF"/>
                          </a:solidFill>
                          <a:effectLst/>
                          <a:latin typeface="Cambria" panose="02040503050406030204" pitchFamily="18" charset="0"/>
                        </a:rPr>
                        <a:t>Strategy</a:t>
                      </a:r>
                    </a:p>
                  </a:txBody>
                  <a:tcPr marL="3672" marR="3672" marT="3672" marB="0" anchor="ctr">
                    <a:lnL>
                      <a:noFill/>
                    </a:lnL>
                    <a:lnR w="12700" cap="flat" cmpd="sng" algn="ctr">
                      <a:solidFill>
                        <a:srgbClr val="FFFFFF"/>
                      </a:solidFill>
                      <a:prstDash val="solid"/>
                      <a:round/>
                      <a:headEnd type="none" w="med" len="med"/>
                      <a:tailEnd type="none" w="med" len="med"/>
                    </a:lnR>
                    <a:lnT>
                      <a:noFill/>
                    </a:lnT>
                    <a:lnB w="12700" cap="flat" cmpd="sng" algn="ctr">
                      <a:solidFill>
                        <a:srgbClr val="FFFFFF"/>
                      </a:solidFill>
                      <a:prstDash val="solid"/>
                      <a:round/>
                      <a:headEnd type="none" w="med" len="med"/>
                      <a:tailEnd type="none" w="med" len="med"/>
                    </a:lnB>
                    <a:solidFill>
                      <a:srgbClr val="000000"/>
                    </a:solidFill>
                  </a:tcPr>
                </a:tc>
                <a:tc>
                  <a:txBody>
                    <a:bodyPr/>
                    <a:lstStyle/>
                    <a:p>
                      <a:pPr algn="ctr" rtl="0" fontAlgn="t"/>
                      <a:r>
                        <a:rPr lang="en-IN" sz="1200" b="1" i="0" u="none" strike="noStrike">
                          <a:solidFill>
                            <a:srgbClr val="FFFFFF"/>
                          </a:solidFill>
                          <a:effectLst/>
                          <a:latin typeface="Cambria" panose="02040503050406030204" pitchFamily="18" charset="0"/>
                        </a:rPr>
                        <a:t>Description</a:t>
                      </a:r>
                    </a:p>
                  </a:txBody>
                  <a:tcPr marL="3672" marR="3672" marT="3672"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a:noFill/>
                    </a:lnT>
                    <a:lnB w="12700" cap="flat" cmpd="sng" algn="ctr">
                      <a:solidFill>
                        <a:srgbClr val="FFFFFF"/>
                      </a:solidFill>
                      <a:prstDash val="solid"/>
                      <a:round/>
                      <a:headEnd type="none" w="med" len="med"/>
                      <a:tailEnd type="none" w="med" len="med"/>
                    </a:lnB>
                    <a:solidFill>
                      <a:srgbClr val="000000"/>
                    </a:solidFill>
                  </a:tcPr>
                </a:tc>
                <a:tc>
                  <a:txBody>
                    <a:bodyPr/>
                    <a:lstStyle/>
                    <a:p>
                      <a:pPr algn="ctr" rtl="0" fontAlgn="t"/>
                      <a:r>
                        <a:rPr lang="en-IN" sz="1200" b="1" i="0" u="none" strike="noStrike">
                          <a:solidFill>
                            <a:srgbClr val="FFFFFF"/>
                          </a:solidFill>
                          <a:effectLst/>
                          <a:latin typeface="Cambria" panose="02040503050406030204" pitchFamily="18" charset="0"/>
                        </a:rPr>
                        <a:t>Tenure</a:t>
                      </a:r>
                    </a:p>
                  </a:txBody>
                  <a:tcPr marL="3672" marR="3672" marT="3672"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a:noFill/>
                    </a:lnT>
                    <a:lnB w="12700" cap="flat" cmpd="sng" algn="ctr">
                      <a:solidFill>
                        <a:srgbClr val="FFFFFF"/>
                      </a:solidFill>
                      <a:prstDash val="solid"/>
                      <a:round/>
                      <a:headEnd type="none" w="med" len="med"/>
                      <a:tailEnd type="none" w="med" len="med"/>
                    </a:lnB>
                    <a:solidFill>
                      <a:srgbClr val="000000"/>
                    </a:solidFill>
                  </a:tcPr>
                </a:tc>
                <a:tc>
                  <a:txBody>
                    <a:bodyPr/>
                    <a:lstStyle/>
                    <a:p>
                      <a:pPr algn="ctr" rtl="0" fontAlgn="t"/>
                      <a:r>
                        <a:rPr lang="en-IN" sz="1200" b="1" i="0" u="none" strike="noStrike">
                          <a:solidFill>
                            <a:srgbClr val="FFFFFF"/>
                          </a:solidFill>
                          <a:effectLst/>
                          <a:latin typeface="Cambria" panose="02040503050406030204" pitchFamily="18" charset="0"/>
                        </a:rPr>
                        <a:t>Exit Load</a:t>
                      </a:r>
                    </a:p>
                  </a:txBody>
                  <a:tcPr marL="3672" marR="3672" marT="3672" marB="0" anchor="ctr">
                    <a:lnL w="12700" cap="flat" cmpd="sng" algn="ctr">
                      <a:solidFill>
                        <a:srgbClr val="FFFFFF"/>
                      </a:solidFill>
                      <a:prstDash val="solid"/>
                      <a:round/>
                      <a:headEnd type="none" w="med" len="med"/>
                      <a:tailEnd type="none" w="med" len="med"/>
                    </a:lnL>
                    <a:lnR>
                      <a:noFill/>
                    </a:lnR>
                    <a:lnT>
                      <a:noFill/>
                    </a:lnT>
                    <a:lnB w="12700" cap="flat" cmpd="sng" algn="ctr">
                      <a:solidFill>
                        <a:srgbClr val="FFFFFF"/>
                      </a:solidFill>
                      <a:prstDash val="solid"/>
                      <a:round/>
                      <a:headEnd type="none" w="med" len="med"/>
                      <a:tailEnd type="none" w="med" len="med"/>
                    </a:lnB>
                    <a:solidFill>
                      <a:srgbClr val="000000"/>
                    </a:solidFill>
                  </a:tcPr>
                </a:tc>
                <a:extLst>
                  <a:ext uri="{0D108BD9-81ED-4DB2-BD59-A6C34878D82A}">
                    <a16:rowId xmlns:a16="http://schemas.microsoft.com/office/drawing/2014/main" val="328955127"/>
                  </a:ext>
                </a:extLst>
              </a:tr>
              <a:tr h="830323">
                <a:tc>
                  <a:txBody>
                    <a:bodyPr/>
                    <a:lstStyle/>
                    <a:p>
                      <a:pPr algn="ctr" rtl="0" fontAlgn="ctr"/>
                      <a:r>
                        <a:rPr lang="en-US" sz="1200" b="1" i="0" u="none" strike="noStrike" dirty="0">
                          <a:solidFill>
                            <a:srgbClr val="000000"/>
                          </a:solidFill>
                          <a:effectLst/>
                          <a:latin typeface="Cambria" panose="02040503050406030204" pitchFamily="18" charset="0"/>
                        </a:rPr>
                        <a:t>Sage One Flagship Growth OE Fund</a:t>
                      </a:r>
                    </a:p>
                  </a:txBody>
                  <a:tcPr marL="3672" marR="3672" marT="3672" marB="0" anchor="ctr">
                    <a:lnL>
                      <a:noFill/>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BFBFBF"/>
                    </a:solidFill>
                  </a:tcPr>
                </a:tc>
                <a:tc>
                  <a:txBody>
                    <a:bodyPr/>
                    <a:lstStyle/>
                    <a:p>
                      <a:pPr algn="ctr" rtl="0" fontAlgn="ctr"/>
                      <a:r>
                        <a:rPr lang="en-US" sz="1200" b="0" i="0" u="none" strike="noStrike" dirty="0">
                          <a:solidFill>
                            <a:srgbClr val="000000"/>
                          </a:solidFill>
                          <a:effectLst/>
                          <a:latin typeface="Cambria" panose="02040503050406030204" pitchFamily="18" charset="0"/>
                        </a:rPr>
                        <a:t>The fund primarily focuses on mid and small-cap companies, specifically those ranked between 101st and 1000th by market capitalization. The portfolio is constructed with a blend of stocks from Sage One Core Portfolio (SCP) (2/3rd) and Sage One Small Cap Portfolio (SSP) (1/3rd).</a:t>
                      </a:r>
                    </a:p>
                  </a:txBody>
                  <a:tcPr marL="36000" marR="36000" marT="3672"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BFBFBF"/>
                    </a:solidFill>
                  </a:tcPr>
                </a:tc>
                <a:tc>
                  <a:txBody>
                    <a:bodyPr/>
                    <a:lstStyle/>
                    <a:p>
                      <a:pPr algn="ctr" rtl="0" fontAlgn="ctr"/>
                      <a:r>
                        <a:rPr lang="en-IN" sz="1200" b="0" i="0" u="none" strike="noStrike" dirty="0">
                          <a:solidFill>
                            <a:srgbClr val="000000"/>
                          </a:solidFill>
                          <a:effectLst/>
                          <a:latin typeface="Cambria" panose="02040503050406030204" pitchFamily="18" charset="0"/>
                        </a:rPr>
                        <a:t>Open Ended</a:t>
                      </a:r>
                    </a:p>
                  </a:txBody>
                  <a:tcPr marL="3672" marR="3672" marT="3672"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BFBFBF"/>
                    </a:solidFill>
                  </a:tcPr>
                </a:tc>
                <a:tc>
                  <a:txBody>
                    <a:bodyPr/>
                    <a:lstStyle/>
                    <a:p>
                      <a:pPr algn="ctr" rtl="0" fontAlgn="ctr"/>
                      <a:r>
                        <a:rPr lang="en-US" sz="1200" b="0" i="0" u="none" strike="noStrike" dirty="0">
                          <a:solidFill>
                            <a:srgbClr val="000000"/>
                          </a:solidFill>
                          <a:effectLst/>
                          <a:latin typeface="Cambria" panose="02040503050406030204" pitchFamily="18" charset="0"/>
                        </a:rPr>
                        <a:t>1 Year- 3%, 2 Year- 2%, 3 Year- 1%</a:t>
                      </a:r>
                    </a:p>
                  </a:txBody>
                  <a:tcPr marL="36000" marR="36000" marT="3672" marB="0" anchor="ctr">
                    <a:lnL w="12700" cap="flat" cmpd="sng" algn="ctr">
                      <a:solidFill>
                        <a:srgbClr val="FFFFFF"/>
                      </a:solidFill>
                      <a:prstDash val="solid"/>
                      <a:round/>
                      <a:headEnd type="none" w="med" len="med"/>
                      <a:tailEnd type="none" w="med" len="med"/>
                    </a:lnL>
                    <a:lnR>
                      <a:noFill/>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BFBFBF"/>
                    </a:solidFill>
                  </a:tcPr>
                </a:tc>
                <a:extLst>
                  <a:ext uri="{0D108BD9-81ED-4DB2-BD59-A6C34878D82A}">
                    <a16:rowId xmlns:a16="http://schemas.microsoft.com/office/drawing/2014/main" val="382153784"/>
                  </a:ext>
                </a:extLst>
              </a:tr>
              <a:tr h="623779">
                <a:tc>
                  <a:txBody>
                    <a:bodyPr/>
                    <a:lstStyle/>
                    <a:p>
                      <a:pPr algn="ctr" rtl="0" fontAlgn="ctr"/>
                      <a:r>
                        <a:rPr lang="en-IN" sz="1200" b="1" i="0" u="none" strike="noStrike">
                          <a:solidFill>
                            <a:srgbClr val="000000"/>
                          </a:solidFill>
                          <a:effectLst/>
                          <a:latin typeface="Cambria" panose="02040503050406030204" pitchFamily="18" charset="0"/>
                        </a:rPr>
                        <a:t>Karma Capital Jasmine Fund</a:t>
                      </a:r>
                    </a:p>
                  </a:txBody>
                  <a:tcPr marL="3672" marR="3672" marT="3672" marB="0" anchor="ctr">
                    <a:lnL>
                      <a:noFill/>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FFFFF"/>
                    </a:solidFill>
                  </a:tcPr>
                </a:tc>
                <a:tc>
                  <a:txBody>
                    <a:bodyPr/>
                    <a:lstStyle/>
                    <a:p>
                      <a:pPr algn="ctr" rtl="0" fontAlgn="ctr"/>
                      <a:r>
                        <a:rPr lang="en-US" sz="1200" b="0" i="0" u="none" strike="noStrike" dirty="0">
                          <a:solidFill>
                            <a:srgbClr val="000000"/>
                          </a:solidFill>
                          <a:effectLst/>
                          <a:latin typeface="Cambria" panose="02040503050406030204" pitchFamily="18" charset="0"/>
                        </a:rPr>
                        <a:t>It aims to capture the India growth story by investing in listed equities by identifying investment ideas through bottom-up research. The approach aims to deliver superior risk adjusted returns.</a:t>
                      </a:r>
                    </a:p>
                  </a:txBody>
                  <a:tcPr marL="36000" marR="36000" marT="3672"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FFFFF"/>
                    </a:solidFill>
                  </a:tcPr>
                </a:tc>
                <a:tc>
                  <a:txBody>
                    <a:bodyPr/>
                    <a:lstStyle/>
                    <a:p>
                      <a:pPr algn="ctr" rtl="0" fontAlgn="ctr"/>
                      <a:r>
                        <a:rPr lang="en-IN" sz="1200" b="0" i="0" u="none" strike="noStrike" dirty="0">
                          <a:solidFill>
                            <a:srgbClr val="000000"/>
                          </a:solidFill>
                          <a:effectLst/>
                          <a:latin typeface="Cambria" panose="02040503050406030204" pitchFamily="18" charset="0"/>
                        </a:rPr>
                        <a:t>Open ended</a:t>
                      </a:r>
                    </a:p>
                  </a:txBody>
                  <a:tcPr marL="3672" marR="3672" marT="3672"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FFFFF"/>
                    </a:solidFill>
                  </a:tcPr>
                </a:tc>
                <a:tc>
                  <a:txBody>
                    <a:bodyPr/>
                    <a:lstStyle/>
                    <a:p>
                      <a:pPr algn="ctr" rtl="0" fontAlgn="ctr"/>
                      <a:r>
                        <a:rPr lang="en-IN" sz="1200" b="0" i="0" u="none" strike="noStrike" dirty="0">
                          <a:solidFill>
                            <a:srgbClr val="000000"/>
                          </a:solidFill>
                          <a:effectLst/>
                          <a:latin typeface="Cambria" panose="02040503050406030204" pitchFamily="18" charset="0"/>
                        </a:rPr>
                        <a:t>1% within 12 months</a:t>
                      </a:r>
                    </a:p>
                  </a:txBody>
                  <a:tcPr marL="36000" marR="36000" marT="3672" marB="0" anchor="ctr">
                    <a:lnL w="12700" cap="flat" cmpd="sng" algn="ctr">
                      <a:solidFill>
                        <a:srgbClr val="FFFFFF"/>
                      </a:solidFill>
                      <a:prstDash val="solid"/>
                      <a:round/>
                      <a:headEnd type="none" w="med" len="med"/>
                      <a:tailEnd type="none" w="med" len="med"/>
                    </a:lnL>
                    <a:lnR>
                      <a:noFill/>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FFFFF"/>
                    </a:solidFill>
                  </a:tcPr>
                </a:tc>
                <a:extLst>
                  <a:ext uri="{0D108BD9-81ED-4DB2-BD59-A6C34878D82A}">
                    <a16:rowId xmlns:a16="http://schemas.microsoft.com/office/drawing/2014/main" val="2860574087"/>
                  </a:ext>
                </a:extLst>
              </a:tr>
              <a:tr h="830323">
                <a:tc>
                  <a:txBody>
                    <a:bodyPr/>
                    <a:lstStyle/>
                    <a:p>
                      <a:pPr algn="ctr" rtl="0" fontAlgn="ctr"/>
                      <a:r>
                        <a:rPr lang="en-IN" sz="1200" b="1" i="0" u="none" strike="noStrike" dirty="0">
                          <a:solidFill>
                            <a:srgbClr val="000000"/>
                          </a:solidFill>
                          <a:effectLst/>
                          <a:latin typeface="Cambria" panose="02040503050406030204" pitchFamily="18" charset="0"/>
                        </a:rPr>
                        <a:t>Singularity Equity Fund I</a:t>
                      </a:r>
                    </a:p>
                  </a:txBody>
                  <a:tcPr marL="3672" marR="3672" marT="3672" marB="0" anchor="ctr">
                    <a:lnL>
                      <a:noFill/>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BFBFBF"/>
                    </a:solidFill>
                  </a:tcPr>
                </a:tc>
                <a:tc>
                  <a:txBody>
                    <a:bodyPr/>
                    <a:lstStyle/>
                    <a:p>
                      <a:pPr algn="ctr" rtl="0" fontAlgn="ctr"/>
                      <a:r>
                        <a:rPr lang="en-US" sz="1200" b="0" i="0" u="none" strike="noStrike" dirty="0">
                          <a:solidFill>
                            <a:srgbClr val="000000"/>
                          </a:solidFill>
                          <a:effectLst/>
                          <a:latin typeface="Cambria" panose="02040503050406030204" pitchFamily="18" charset="0"/>
                        </a:rPr>
                        <a:t>The fund follows a PIPE-style strategy, investing in 25–30 high-growth, tech-driven companies across listed and unlisted markets. Using a bottom-up, private-equity-led approach, it focuses on strong management, scalable business models, and high-conviction themes to generate long-term, risk-adjusted returns.</a:t>
                      </a:r>
                    </a:p>
                  </a:txBody>
                  <a:tcPr marL="72000" marR="72000" marT="3672"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BFBFBF"/>
                    </a:solidFill>
                  </a:tcPr>
                </a:tc>
                <a:tc>
                  <a:txBody>
                    <a:bodyPr/>
                    <a:lstStyle/>
                    <a:p>
                      <a:pPr marL="0" marR="0" lvl="0" indent="0" algn="ctr" defTabSz="914400" rtl="0" eaLnBrk="1" fontAlgn="ctr" latinLnBrk="0" hangingPunct="1">
                        <a:lnSpc>
                          <a:spcPct val="100000"/>
                        </a:lnSpc>
                        <a:spcBef>
                          <a:spcPts val="0"/>
                        </a:spcBef>
                        <a:spcAft>
                          <a:spcPts val="0"/>
                        </a:spcAft>
                        <a:buClrTx/>
                        <a:buSzTx/>
                        <a:buFontTx/>
                        <a:buNone/>
                        <a:tabLst/>
                        <a:defRPr/>
                      </a:pPr>
                      <a:r>
                        <a:rPr lang="en-US" sz="1200" b="0" i="0" u="none" strike="noStrike" dirty="0">
                          <a:solidFill>
                            <a:srgbClr val="000000"/>
                          </a:solidFill>
                          <a:effectLst/>
                          <a:latin typeface="Cambria" panose="02040503050406030204" pitchFamily="18" charset="0"/>
                        </a:rPr>
                        <a:t>3 years Lock – in</a:t>
                      </a:r>
                    </a:p>
                  </a:txBody>
                  <a:tcPr marL="3672" marR="3672" marT="3672"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BFBFBF"/>
                    </a:solidFill>
                  </a:tcPr>
                </a:tc>
                <a:tc>
                  <a:txBody>
                    <a:bodyPr/>
                    <a:lstStyle/>
                    <a:p>
                      <a:pPr algn="ctr" rtl="0" fontAlgn="ctr"/>
                      <a:r>
                        <a:rPr lang="en-US" sz="1200" b="0" i="0" u="none" strike="noStrike" dirty="0">
                          <a:solidFill>
                            <a:srgbClr val="000000"/>
                          </a:solidFill>
                          <a:effectLst/>
                          <a:latin typeface="Cambria" panose="02040503050406030204" pitchFamily="18" charset="0"/>
                        </a:rPr>
                        <a:t> No Exit Load after 3 years</a:t>
                      </a:r>
                    </a:p>
                  </a:txBody>
                  <a:tcPr marL="3672" marR="3672" marT="3672" marB="0" anchor="ctr">
                    <a:lnL w="12700" cap="flat" cmpd="sng" algn="ctr">
                      <a:solidFill>
                        <a:srgbClr val="FFFFFF"/>
                      </a:solidFill>
                      <a:prstDash val="solid"/>
                      <a:round/>
                      <a:headEnd type="none" w="med" len="med"/>
                      <a:tailEnd type="none" w="med" len="med"/>
                    </a:lnL>
                    <a:lnR>
                      <a:noFill/>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BFBFBF"/>
                    </a:solidFill>
                  </a:tcPr>
                </a:tc>
                <a:extLst>
                  <a:ext uri="{0D108BD9-81ED-4DB2-BD59-A6C34878D82A}">
                    <a16:rowId xmlns:a16="http://schemas.microsoft.com/office/drawing/2014/main" val="3966184113"/>
                  </a:ext>
                </a:extLst>
              </a:tr>
              <a:tr h="1036867">
                <a:tc>
                  <a:txBody>
                    <a:bodyPr/>
                    <a:lstStyle/>
                    <a:p>
                      <a:pPr algn="ctr" rtl="0" fontAlgn="ctr"/>
                      <a:r>
                        <a:rPr lang="en-IN" sz="1200" b="1" i="0" u="none" strike="noStrike">
                          <a:solidFill>
                            <a:srgbClr val="000000"/>
                          </a:solidFill>
                          <a:effectLst/>
                          <a:latin typeface="Cambria" panose="02040503050406030204" pitchFamily="18" charset="0"/>
                        </a:rPr>
                        <a:t>Emkay Emerging Stars Fund VII</a:t>
                      </a:r>
                    </a:p>
                  </a:txBody>
                  <a:tcPr marL="3672" marR="3672" marT="3672" marB="0" anchor="ctr">
                    <a:lnL>
                      <a:noFill/>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bg1"/>
                    </a:solidFill>
                  </a:tcPr>
                </a:tc>
                <a:tc>
                  <a:txBody>
                    <a:bodyPr/>
                    <a:lstStyle/>
                    <a:p>
                      <a:pPr algn="ctr" rtl="0" fontAlgn="ctr"/>
                      <a:r>
                        <a:rPr lang="en-US" sz="1200" b="0" i="0" u="none" strike="noStrike" dirty="0">
                          <a:solidFill>
                            <a:srgbClr val="000000"/>
                          </a:solidFill>
                          <a:effectLst/>
                          <a:latin typeface="Cambria" panose="02040503050406030204" pitchFamily="18" charset="0"/>
                        </a:rPr>
                        <a:t>The fund blends the proven Golden Decade Portfolio strategy with pre-IPO investment opportunities, allocating 70% to listed equities and 30% to high-quality unlisted pre-IPO companies. The listed portfolio is based on the E-QUAL framework and five structural growth themes, while the unlisted allocation targets emerging leaders offering exposure to both established compounders and future market leaders.</a:t>
                      </a:r>
                    </a:p>
                  </a:txBody>
                  <a:tcPr marL="36000" marR="36000" marT="3672"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bg1"/>
                    </a:solidFill>
                  </a:tcPr>
                </a:tc>
                <a:tc>
                  <a:txBody>
                    <a:bodyPr/>
                    <a:lstStyle/>
                    <a:p>
                      <a:pPr marL="0" marR="0" lvl="0" indent="0" algn="ctr" defTabSz="914400" rtl="0" eaLnBrk="1" fontAlgn="ctr" latinLnBrk="0" hangingPunct="1">
                        <a:lnSpc>
                          <a:spcPct val="100000"/>
                        </a:lnSpc>
                        <a:spcBef>
                          <a:spcPts val="0"/>
                        </a:spcBef>
                        <a:spcAft>
                          <a:spcPts val="0"/>
                        </a:spcAft>
                        <a:buClrTx/>
                        <a:buSzTx/>
                        <a:buFontTx/>
                        <a:buNone/>
                        <a:tabLst/>
                        <a:defRPr/>
                      </a:pPr>
                      <a:r>
                        <a:rPr lang="en-IN" sz="1200" b="0" i="0" u="none" strike="noStrike" dirty="0">
                          <a:solidFill>
                            <a:srgbClr val="000000"/>
                          </a:solidFill>
                          <a:effectLst/>
                          <a:latin typeface="Cambria" panose="02040503050406030204" pitchFamily="18" charset="0"/>
                        </a:rPr>
                        <a:t>Open ended</a:t>
                      </a:r>
                    </a:p>
                  </a:txBody>
                  <a:tcPr marL="3672" marR="3672" marT="3672"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bg1"/>
                    </a:solidFill>
                  </a:tcPr>
                </a:tc>
                <a:tc>
                  <a:txBody>
                    <a:bodyPr/>
                    <a:lstStyle/>
                    <a:p>
                      <a:pPr marL="0" marR="0" lvl="0" indent="0" algn="ctr" defTabSz="914400" rtl="0" eaLnBrk="1" fontAlgn="ctr" latinLnBrk="0" hangingPunct="1">
                        <a:lnSpc>
                          <a:spcPct val="100000"/>
                        </a:lnSpc>
                        <a:spcBef>
                          <a:spcPts val="0"/>
                        </a:spcBef>
                        <a:spcAft>
                          <a:spcPts val="0"/>
                        </a:spcAft>
                        <a:buClrTx/>
                        <a:buSzTx/>
                        <a:buFontTx/>
                        <a:buNone/>
                        <a:tabLst/>
                        <a:defRPr/>
                      </a:pPr>
                      <a:r>
                        <a:rPr lang="en-US" sz="1200" dirty="0">
                          <a:latin typeface="Cambria" panose="02040503050406030204" pitchFamily="18" charset="0"/>
                          <a:ea typeface="Cambria" panose="02040503050406030204" pitchFamily="18" charset="0"/>
                        </a:rPr>
                        <a:t>2% for redemption within 24 months from date of allotment against final drawdown, Nil After.</a:t>
                      </a:r>
                      <a:endParaRPr lang="en-IN" sz="1200" dirty="0">
                        <a:latin typeface="Cambria" panose="02040503050406030204" pitchFamily="18" charset="0"/>
                        <a:ea typeface="Cambria" panose="02040503050406030204" pitchFamily="18" charset="0"/>
                      </a:endParaRPr>
                    </a:p>
                  </a:txBody>
                  <a:tcPr marL="36000" marR="36000" marT="3672" marB="0" anchor="ctr">
                    <a:lnL w="12700" cap="flat" cmpd="sng" algn="ctr">
                      <a:solidFill>
                        <a:srgbClr val="FFFFFF"/>
                      </a:solidFill>
                      <a:prstDash val="solid"/>
                      <a:round/>
                      <a:headEnd type="none" w="med" len="med"/>
                      <a:tailEnd type="none" w="med" len="med"/>
                    </a:lnL>
                    <a:lnR>
                      <a:noFill/>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bg1"/>
                    </a:solidFill>
                  </a:tcPr>
                </a:tc>
                <a:extLst>
                  <a:ext uri="{0D108BD9-81ED-4DB2-BD59-A6C34878D82A}">
                    <a16:rowId xmlns:a16="http://schemas.microsoft.com/office/drawing/2014/main" val="1942190842"/>
                  </a:ext>
                </a:extLst>
              </a:tr>
              <a:tr h="830323">
                <a:tc>
                  <a:txBody>
                    <a:bodyPr/>
                    <a:lstStyle/>
                    <a:p>
                      <a:pPr algn="ctr" rtl="0" fontAlgn="ctr"/>
                      <a:r>
                        <a:rPr lang="en-IN" sz="1200" b="1" i="0" u="none" strike="noStrike" dirty="0">
                          <a:solidFill>
                            <a:srgbClr val="000000"/>
                          </a:solidFill>
                          <a:effectLst/>
                          <a:latin typeface="Cambria" panose="02040503050406030204" pitchFamily="18" charset="0"/>
                        </a:rPr>
                        <a:t>Alchemy Long Term Ventures Fund 3</a:t>
                      </a:r>
                    </a:p>
                  </a:txBody>
                  <a:tcPr marL="3672" marR="3672" marT="3672" marB="0" anchor="ctr">
                    <a:lnL>
                      <a:noFill/>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BFBFBF"/>
                    </a:solidFill>
                  </a:tcPr>
                </a:tc>
                <a:tc>
                  <a:txBody>
                    <a:bodyPr/>
                    <a:lstStyle/>
                    <a:p>
                      <a:pPr algn="ctr" rtl="0" fontAlgn="ctr"/>
                      <a:r>
                        <a:rPr lang="en-US" sz="1200" b="0" i="0" u="none" strike="noStrike" dirty="0">
                          <a:solidFill>
                            <a:srgbClr val="000000"/>
                          </a:solidFill>
                          <a:effectLst/>
                          <a:latin typeface="Cambria" panose="02040503050406030204" pitchFamily="18" charset="0"/>
                        </a:rPr>
                        <a:t>The fund is investing across listed (small to micro) and unlisted companies with a long-term, growth-oriented approach. It focuses on emerging structural themes such as Data </a:t>
                      </a:r>
                      <a:r>
                        <a:rPr lang="en-US" sz="1200" b="0" i="0" u="none" strike="noStrike" dirty="0" err="1">
                          <a:solidFill>
                            <a:srgbClr val="000000"/>
                          </a:solidFill>
                          <a:effectLst/>
                          <a:latin typeface="Cambria" panose="02040503050406030204" pitchFamily="18" charset="0"/>
                        </a:rPr>
                        <a:t>Centres</a:t>
                      </a:r>
                      <a:r>
                        <a:rPr lang="en-US" sz="1200" b="0" i="0" u="none" strike="noStrike" dirty="0">
                          <a:solidFill>
                            <a:srgbClr val="000000"/>
                          </a:solidFill>
                          <a:effectLst/>
                          <a:latin typeface="Cambria" panose="02040503050406030204" pitchFamily="18" charset="0"/>
                        </a:rPr>
                        <a:t> &amp; AI, </a:t>
                      </a:r>
                      <a:r>
                        <a:rPr lang="en-US" sz="1200" b="0" i="0" u="none" strike="noStrike" dirty="0" err="1">
                          <a:solidFill>
                            <a:srgbClr val="000000"/>
                          </a:solidFill>
                          <a:effectLst/>
                          <a:latin typeface="Cambria" panose="02040503050406030204" pitchFamily="18" charset="0"/>
                        </a:rPr>
                        <a:t>Defence</a:t>
                      </a:r>
                      <a:r>
                        <a:rPr lang="en-US" sz="1200" b="0" i="0" u="none" strike="noStrike" dirty="0">
                          <a:solidFill>
                            <a:srgbClr val="000000"/>
                          </a:solidFill>
                          <a:effectLst/>
                          <a:latin typeface="Cambria" panose="02040503050406030204" pitchFamily="18" charset="0"/>
                        </a:rPr>
                        <a:t>, Semiconductors, Green Energy and Biotech, targeting high-growth opportunities positioned to drive India’s next phase of economic expansion.</a:t>
                      </a:r>
                    </a:p>
                  </a:txBody>
                  <a:tcPr marL="36000" marR="36000" marT="3672"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BFBFBF"/>
                    </a:solidFill>
                  </a:tcPr>
                </a:tc>
                <a:tc>
                  <a:txBody>
                    <a:bodyPr/>
                    <a:lstStyle/>
                    <a:p>
                      <a:pPr marL="0" marR="0" lvl="0" indent="0" algn="ctr" defTabSz="914400" rtl="0" eaLnBrk="1" fontAlgn="ctr" latinLnBrk="0" hangingPunct="1">
                        <a:lnSpc>
                          <a:spcPct val="100000"/>
                        </a:lnSpc>
                        <a:spcBef>
                          <a:spcPts val="0"/>
                        </a:spcBef>
                        <a:spcAft>
                          <a:spcPts val="0"/>
                        </a:spcAft>
                        <a:buClrTx/>
                        <a:buSzTx/>
                        <a:buFontTx/>
                        <a:buNone/>
                        <a:tabLst/>
                        <a:defRPr/>
                      </a:pPr>
                      <a:r>
                        <a:rPr lang="en-US" sz="1200" dirty="0">
                          <a:latin typeface="Cambria" panose="02040503050406030204" pitchFamily="18" charset="0"/>
                          <a:ea typeface="Cambria" panose="02040503050406030204" pitchFamily="18" charset="0"/>
                        </a:rPr>
                        <a:t>4 years (+1) from first close</a:t>
                      </a:r>
                      <a:endParaRPr lang="en-IN" sz="1200" dirty="0">
                        <a:latin typeface="Cambria" panose="02040503050406030204" pitchFamily="18" charset="0"/>
                        <a:ea typeface="Cambria" panose="02040503050406030204" pitchFamily="18" charset="0"/>
                      </a:endParaRPr>
                    </a:p>
                  </a:txBody>
                  <a:tcPr marL="3672" marR="3672" marT="3672"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BFBFBF"/>
                    </a:solidFill>
                  </a:tcPr>
                </a:tc>
                <a:tc>
                  <a:txBody>
                    <a:bodyPr/>
                    <a:lstStyle/>
                    <a:p>
                      <a:pPr algn="ctr" rtl="0" fontAlgn="ctr"/>
                      <a:r>
                        <a:rPr lang="en-US" sz="1200" b="0" i="0" u="none" strike="noStrike" dirty="0">
                          <a:solidFill>
                            <a:srgbClr val="000000"/>
                          </a:solidFill>
                          <a:effectLst/>
                          <a:latin typeface="Cambria" panose="02040503050406030204" pitchFamily="18" charset="0"/>
                        </a:rPr>
                        <a:t>Close Ended</a:t>
                      </a:r>
                    </a:p>
                  </a:txBody>
                  <a:tcPr marL="36000" marR="36000" marT="3672" marB="0" anchor="ctr">
                    <a:lnL w="12700" cap="flat" cmpd="sng" algn="ctr">
                      <a:solidFill>
                        <a:srgbClr val="FFFFFF"/>
                      </a:solidFill>
                      <a:prstDash val="solid"/>
                      <a:round/>
                      <a:headEnd type="none" w="med" len="med"/>
                      <a:tailEnd type="none" w="med" len="med"/>
                    </a:lnL>
                    <a:lnR>
                      <a:noFill/>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BFBFBF"/>
                    </a:solidFill>
                  </a:tcPr>
                </a:tc>
                <a:extLst>
                  <a:ext uri="{0D108BD9-81ED-4DB2-BD59-A6C34878D82A}">
                    <a16:rowId xmlns:a16="http://schemas.microsoft.com/office/drawing/2014/main" val="232081439"/>
                  </a:ext>
                </a:extLst>
              </a:tr>
              <a:tr h="1243411">
                <a:tc>
                  <a:txBody>
                    <a:bodyPr/>
                    <a:lstStyle/>
                    <a:p>
                      <a:pPr algn="ctr" rtl="0" fontAlgn="ctr"/>
                      <a:r>
                        <a:rPr lang="en-IN" sz="1200" b="1" i="0" u="none" strike="noStrike" dirty="0" err="1">
                          <a:solidFill>
                            <a:srgbClr val="000000"/>
                          </a:solidFill>
                          <a:effectLst/>
                          <a:latin typeface="Cambria" panose="02040503050406030204" pitchFamily="18" charset="0"/>
                        </a:rPr>
                        <a:t>Vedartha</a:t>
                      </a:r>
                      <a:r>
                        <a:rPr lang="en-IN" sz="1200" b="1" i="0" u="none" strike="noStrike" dirty="0">
                          <a:solidFill>
                            <a:srgbClr val="000000"/>
                          </a:solidFill>
                          <a:effectLst/>
                          <a:latin typeface="Cambria" panose="02040503050406030204" pitchFamily="18" charset="0"/>
                        </a:rPr>
                        <a:t> India Opportunities Fund</a:t>
                      </a:r>
                    </a:p>
                  </a:txBody>
                  <a:tcPr marL="3672" marR="3672" marT="3672" marB="0" anchor="ctr">
                    <a:lnL>
                      <a:noFill/>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bg1"/>
                    </a:solidFill>
                  </a:tcPr>
                </a:tc>
                <a:tc>
                  <a:txBody>
                    <a:bodyPr/>
                    <a:lstStyle/>
                    <a:p>
                      <a:pPr marL="0" marR="0" lvl="0" indent="0" algn="ctr" defTabSz="914400" rtl="0" eaLnBrk="1" fontAlgn="ctr"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This fund follows a </a:t>
                      </a:r>
                      <a:r>
                        <a:rPr kumimoji="0" lang="en-US" sz="1200" b="1"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contra investing </a:t>
                      </a:r>
                      <a:r>
                        <a:rPr kumimoji="0" lang="en-US" sz="1200" b="0"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strategy focused mainly on</a:t>
                      </a:r>
                      <a:r>
                        <a:rPr kumimoji="0" lang="en-US" sz="1200" b="1"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 mid- and small-cap stocks. </a:t>
                      </a:r>
                      <a:r>
                        <a:rPr kumimoji="0" lang="en-US" sz="1200" b="0"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It aims to generate alpha by identifying fundamentally strong but currently </a:t>
                      </a:r>
                      <a:r>
                        <a:rPr kumimoji="0" lang="en-US" sz="1200" b="1"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undervalued, mispriced </a:t>
                      </a:r>
                      <a:r>
                        <a:rPr kumimoji="0" lang="en-US" sz="1200" b="0"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or  out-of-favor companies caused by market cycles, investor sentiment, or behavioral biases. The portfolio will be </a:t>
                      </a:r>
                      <a:r>
                        <a:rPr kumimoji="0" lang="en-US" sz="1200" b="1"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concentrated in 25–30 stocks </a:t>
                      </a:r>
                      <a:r>
                        <a:rPr kumimoji="0" lang="en-US" sz="1200" b="0"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across </a:t>
                      </a:r>
                      <a:r>
                        <a:rPr kumimoji="0" lang="en-US" sz="1200" b="1"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4–7 high-conviction value opportunities</a:t>
                      </a:r>
                      <a:r>
                        <a:rPr kumimoji="0" lang="en-US" sz="1200" b="0"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 with the goal of benefiting from future valuation re-rating as market perceptions improve.</a:t>
                      </a:r>
                    </a:p>
                  </a:txBody>
                  <a:tcPr marL="36000" marR="36000" marT="3672"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bg1"/>
                    </a:solidFill>
                  </a:tcPr>
                </a:tc>
                <a:tc>
                  <a:txBody>
                    <a:bodyPr/>
                    <a:lstStyle/>
                    <a:p>
                      <a:pPr marL="0" marR="0" lvl="0" indent="0" algn="ctr" defTabSz="914400" rtl="0" eaLnBrk="1" fontAlgn="ctr" latinLnBrk="0" hangingPunct="1">
                        <a:lnSpc>
                          <a:spcPct val="100000"/>
                        </a:lnSpc>
                        <a:spcBef>
                          <a:spcPts val="0"/>
                        </a:spcBef>
                        <a:spcAft>
                          <a:spcPts val="0"/>
                        </a:spcAft>
                        <a:buClrTx/>
                        <a:buSzTx/>
                        <a:buFontTx/>
                        <a:buNone/>
                        <a:tabLst/>
                        <a:defRPr/>
                      </a:pPr>
                      <a:r>
                        <a:rPr lang="en-IN" sz="1200" dirty="0">
                          <a:latin typeface="Cambria" panose="02040503050406030204" pitchFamily="18" charset="0"/>
                          <a:ea typeface="Cambria" panose="02040503050406030204" pitchFamily="18" charset="0"/>
                        </a:rPr>
                        <a:t>5 Years (+1+1)</a:t>
                      </a:r>
                    </a:p>
                  </a:txBody>
                  <a:tcPr marL="3672" marR="3672" marT="3672"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bg1"/>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200" dirty="0">
                          <a:latin typeface="Cambria" panose="02040503050406030204" pitchFamily="18" charset="0"/>
                          <a:ea typeface="Cambria" panose="02040503050406030204" pitchFamily="18" charset="0"/>
                        </a:rPr>
                        <a:t>Post Lock-in - 2% (Year 1), </a:t>
                      </a:r>
                    </a:p>
                    <a:p>
                      <a:pPr marL="0" marR="0" lvl="0" indent="0" algn="ctr" defTabSz="914400" rtl="0" eaLnBrk="1" fontAlgn="auto" latinLnBrk="0" hangingPunct="1">
                        <a:lnSpc>
                          <a:spcPct val="100000"/>
                        </a:lnSpc>
                        <a:spcBef>
                          <a:spcPts val="0"/>
                        </a:spcBef>
                        <a:spcAft>
                          <a:spcPts val="0"/>
                        </a:spcAft>
                        <a:buClrTx/>
                        <a:buSzTx/>
                        <a:buFontTx/>
                        <a:buNone/>
                        <a:tabLst/>
                        <a:defRPr/>
                      </a:pPr>
                      <a:r>
                        <a:rPr lang="en-US" sz="1200" dirty="0">
                          <a:latin typeface="Cambria" panose="02040503050406030204" pitchFamily="18" charset="0"/>
                          <a:ea typeface="Cambria" panose="02040503050406030204" pitchFamily="18" charset="0"/>
                        </a:rPr>
                        <a:t>1% (Years 2 &amp; 3), Nil thereafter.</a:t>
                      </a:r>
                      <a:endParaRPr lang="en-IN" sz="1200" dirty="0">
                        <a:latin typeface="Cambria" panose="02040503050406030204" pitchFamily="18" charset="0"/>
                        <a:ea typeface="Cambria" panose="02040503050406030204" pitchFamily="18" charset="0"/>
                      </a:endParaRPr>
                    </a:p>
                  </a:txBody>
                  <a:tcPr marL="36000" marR="36000" marT="3672" marB="0" anchor="ctr">
                    <a:lnL w="12700" cap="flat" cmpd="sng" algn="ctr">
                      <a:solidFill>
                        <a:srgbClr val="FFFFFF"/>
                      </a:solidFill>
                      <a:prstDash val="solid"/>
                      <a:round/>
                      <a:headEnd type="none" w="med" len="med"/>
                      <a:tailEnd type="none" w="med" len="med"/>
                    </a:lnL>
                    <a:lnR>
                      <a:noFill/>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bg1"/>
                    </a:solidFill>
                  </a:tcPr>
                </a:tc>
                <a:extLst>
                  <a:ext uri="{0D108BD9-81ED-4DB2-BD59-A6C34878D82A}">
                    <a16:rowId xmlns:a16="http://schemas.microsoft.com/office/drawing/2014/main" val="3191270978"/>
                  </a:ext>
                </a:extLst>
              </a:tr>
            </a:tbl>
          </a:graphicData>
        </a:graphic>
      </p:graphicFrame>
      <p:pic>
        <p:nvPicPr>
          <p:cNvPr id="3" name="Picture 2" descr="A white text on a black background&#10;&#10;AI-generated content may be incorrect.">
            <a:extLst>
              <a:ext uri="{FF2B5EF4-FFF2-40B4-BE49-F238E27FC236}">
                <a16:creationId xmlns:a16="http://schemas.microsoft.com/office/drawing/2014/main" id="{AAA8B8BE-D60F-EFF3-CA37-1531F43119A4}"/>
              </a:ext>
            </a:extLst>
          </p:cNvPr>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10362466" y="234062"/>
            <a:ext cx="1559328" cy="340260"/>
          </a:xfrm>
          <a:prstGeom prst="rect">
            <a:avLst/>
          </a:prstGeom>
        </p:spPr>
      </p:pic>
    </p:spTree>
    <p:extLst>
      <p:ext uri="{BB962C8B-B14F-4D97-AF65-F5344CB8AC3E}">
        <p14:creationId xmlns:p14="http://schemas.microsoft.com/office/powerpoint/2010/main" val="1733806526"/>
      </p:ext>
    </p:extLst>
  </p:cSld>
  <p:clrMapOvr>
    <a:masterClrMapping/>
  </p:clrMapOvr>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3"/>
          <p:cNvSpPr/>
          <p:nvPr/>
        </p:nvSpPr>
        <p:spPr>
          <a:xfrm>
            <a:off x="0" y="0"/>
            <a:ext cx="12192000" cy="821635"/>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 name="Title 1">
            <a:extLst>
              <a:ext uri="{FF2B5EF4-FFF2-40B4-BE49-F238E27FC236}">
                <a16:creationId xmlns:a16="http://schemas.microsoft.com/office/drawing/2014/main" id="{D5D14BE9-64D4-42CE-969F-9590C16A2F5F}"/>
              </a:ext>
            </a:extLst>
          </p:cNvPr>
          <p:cNvSpPr txBox="1">
            <a:spLocks/>
          </p:cNvSpPr>
          <p:nvPr/>
        </p:nvSpPr>
        <p:spPr>
          <a:xfrm>
            <a:off x="165475" y="106018"/>
            <a:ext cx="11007609" cy="630899"/>
          </a:xfrm>
          <a:prstGeom prst="rect">
            <a:avLst/>
          </a:prstGeom>
        </p:spPr>
        <p:txBody>
          <a:bodyPr vert="horz" lIns="91440" tIns="45720" rIns="91440" bIns="45720" rtlCol="0" anchor="ctr">
            <a:noAutofit/>
          </a:bodyPr>
          <a:lstStyle>
            <a:lvl1pPr algn="ctr" defTabSz="914400" rtl="0" eaLnBrk="1" latinLnBrk="0" hangingPunct="1">
              <a:lnSpc>
                <a:spcPct val="90000"/>
              </a:lnSpc>
              <a:spcBef>
                <a:spcPct val="0"/>
              </a:spcBef>
              <a:buNone/>
              <a:defRPr sz="6000" kern="1200">
                <a:solidFill>
                  <a:schemeClr val="tx1"/>
                </a:solidFill>
                <a:latin typeface="+mj-lt"/>
                <a:ea typeface="+mj-ea"/>
                <a:cs typeface="+mj-cs"/>
              </a:defRPr>
            </a:lvl1pPr>
          </a:lstStyle>
          <a:p>
            <a:pPr marL="0" marR="0" lvl="0" indent="0" algn="l" defTabSz="914400" rtl="0" eaLnBrk="1" fontAlgn="auto" latinLnBrk="0" hangingPunct="1">
              <a:lnSpc>
                <a:spcPct val="90000"/>
              </a:lnSpc>
              <a:spcBef>
                <a:spcPct val="0"/>
              </a:spcBef>
              <a:spcAft>
                <a:spcPts val="0"/>
              </a:spcAft>
              <a:buClrTx/>
              <a:buSzTx/>
              <a:buFontTx/>
              <a:buNone/>
              <a:tabLst/>
              <a:defRPr/>
            </a:pPr>
            <a:r>
              <a:rPr kumimoji="0" lang="en-US" sz="2800" b="1" i="0" u="none" strike="noStrike" kern="1200" cap="none" spc="0" normalizeH="0" baseline="0" noProof="0" dirty="0">
                <a:ln>
                  <a:noFill/>
                </a:ln>
                <a:solidFill>
                  <a:prstClr val="white"/>
                </a:solidFill>
                <a:effectLst/>
                <a:uLnTx/>
                <a:uFillTx/>
                <a:latin typeface="Cambria" panose="02040503050406030204" pitchFamily="18" charset="0"/>
                <a:ea typeface="Cambria" panose="02040503050406030204" pitchFamily="18" charset="0"/>
                <a:cs typeface="+mj-cs"/>
              </a:rPr>
              <a:t>Equity – AIF</a:t>
            </a:r>
          </a:p>
          <a:p>
            <a:pPr marL="0" marR="0" lvl="0" indent="0" algn="l" defTabSz="914400" rtl="0" eaLnBrk="1" fontAlgn="auto" latinLnBrk="0" hangingPunct="1">
              <a:lnSpc>
                <a:spcPct val="90000"/>
              </a:lnSpc>
              <a:spcBef>
                <a:spcPct val="0"/>
              </a:spcBef>
              <a:spcAft>
                <a:spcPts val="0"/>
              </a:spcAft>
              <a:buClrTx/>
              <a:buSzTx/>
              <a:buFontTx/>
              <a:buNone/>
              <a:tabLst/>
              <a:defRPr/>
            </a:pPr>
            <a:r>
              <a:rPr kumimoji="0" lang="en-US" sz="2800" b="1" i="0" u="none" strike="noStrike" kern="1200" cap="none" spc="0" normalizeH="0" baseline="0" noProof="0" dirty="0">
                <a:ln>
                  <a:noFill/>
                </a:ln>
                <a:solidFill>
                  <a:prstClr val="white"/>
                </a:solidFill>
                <a:effectLst/>
                <a:uLnTx/>
                <a:uFillTx/>
                <a:latin typeface="Cambria" panose="02040503050406030204" pitchFamily="18" charset="0"/>
                <a:ea typeface="Cambria" panose="02040503050406030204" pitchFamily="18" charset="0"/>
                <a:cs typeface="+mj-cs"/>
              </a:rPr>
              <a:t>Motilal Oswal Founders Fund Series VII (Cat III AIF)</a:t>
            </a:r>
            <a:endParaRPr kumimoji="0" lang="en-IN" sz="2800" b="1" i="0" u="none" strike="noStrike" kern="1200" cap="none" spc="0" normalizeH="0" baseline="0" noProof="0" dirty="0">
              <a:ln>
                <a:noFill/>
              </a:ln>
              <a:solidFill>
                <a:prstClr val="white"/>
              </a:solidFill>
              <a:effectLst/>
              <a:uLnTx/>
              <a:uFillTx/>
              <a:latin typeface="Cambria" panose="02040503050406030204" pitchFamily="18" charset="0"/>
              <a:ea typeface="Cambria" panose="02040503050406030204" pitchFamily="18" charset="0"/>
              <a:cs typeface="+mj-cs"/>
            </a:endParaRPr>
          </a:p>
        </p:txBody>
      </p:sp>
      <p:sp>
        <p:nvSpPr>
          <p:cNvPr id="18" name="Rectangle 17"/>
          <p:cNvSpPr/>
          <p:nvPr/>
        </p:nvSpPr>
        <p:spPr>
          <a:xfrm>
            <a:off x="0" y="808383"/>
            <a:ext cx="12192000" cy="45719"/>
          </a:xfrm>
          <a:prstGeom prst="rect">
            <a:avLst/>
          </a:prstGeom>
          <a:solidFill>
            <a:schemeClr val="bg1">
              <a:lumMod val="6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7" name="Rectangle 26"/>
          <p:cNvSpPr/>
          <p:nvPr/>
        </p:nvSpPr>
        <p:spPr>
          <a:xfrm>
            <a:off x="0" y="6613807"/>
            <a:ext cx="12192000" cy="235963"/>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8" name="Slide Number Placeholder 18"/>
          <p:cNvSpPr>
            <a:spLocks noGrp="1"/>
          </p:cNvSpPr>
          <p:nvPr>
            <p:ph type="sldNum" sz="quarter" idx="12"/>
          </p:nvPr>
        </p:nvSpPr>
        <p:spPr>
          <a:xfrm>
            <a:off x="9448800" y="6549225"/>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1E62F875-1F54-4527-993B-FB1D0CCB3E02}" type="slidenum">
              <a:rPr kumimoji="0" lang="en-IN" sz="1200" b="1" i="0" u="none" strike="noStrike" kern="1200" cap="none" spc="0" normalizeH="0" baseline="0" noProof="0" smtClean="0">
                <a:ln>
                  <a:noFill/>
                </a:ln>
                <a:solidFill>
                  <a:prstClr val="white"/>
                </a:solidFill>
                <a:effectLst/>
                <a:uLnTx/>
                <a:uFillTx/>
                <a:latin typeface="Cambria" panose="02040503050406030204" pitchFamily="18" charset="0"/>
                <a:ea typeface="Cambria" panose="02040503050406030204" pitchFamily="18" charset="0"/>
                <a:cs typeface="+mn-cs"/>
              </a:rPr>
              <a:pPr marL="0" marR="0" lvl="0" indent="0" algn="r" defTabSz="914400" rtl="0" eaLnBrk="1" fontAlgn="auto" latinLnBrk="0" hangingPunct="1">
                <a:lnSpc>
                  <a:spcPct val="100000"/>
                </a:lnSpc>
                <a:spcBef>
                  <a:spcPts val="0"/>
                </a:spcBef>
                <a:spcAft>
                  <a:spcPts val="0"/>
                </a:spcAft>
                <a:buClrTx/>
                <a:buSzTx/>
                <a:buFontTx/>
                <a:buNone/>
                <a:tabLst/>
                <a:defRPr/>
              </a:pPr>
              <a:t>43</a:t>
            </a:fld>
            <a:endParaRPr kumimoji="0" lang="en-IN" sz="1200" b="1" i="0" u="none" strike="noStrike" kern="1200" cap="none" spc="0" normalizeH="0" baseline="0" noProof="0">
              <a:ln>
                <a:noFill/>
              </a:ln>
              <a:solidFill>
                <a:prstClr val="white"/>
              </a:solidFill>
              <a:effectLst/>
              <a:uLnTx/>
              <a:uFillTx/>
              <a:latin typeface="Cambria" panose="02040503050406030204" pitchFamily="18" charset="0"/>
              <a:ea typeface="Cambria" panose="02040503050406030204" pitchFamily="18" charset="0"/>
              <a:cs typeface="+mn-cs"/>
            </a:endParaRPr>
          </a:p>
        </p:txBody>
      </p:sp>
      <p:sp>
        <p:nvSpPr>
          <p:cNvPr id="2" name="TextBox 1">
            <a:extLst>
              <a:ext uri="{FF2B5EF4-FFF2-40B4-BE49-F238E27FC236}">
                <a16:creationId xmlns:a16="http://schemas.microsoft.com/office/drawing/2014/main" id="{F5FBB49D-59D9-6160-A0C2-4F05FB6FD464}"/>
              </a:ext>
            </a:extLst>
          </p:cNvPr>
          <p:cNvSpPr txBox="1"/>
          <p:nvPr/>
        </p:nvSpPr>
        <p:spPr>
          <a:xfrm>
            <a:off x="123910" y="907274"/>
            <a:ext cx="11929543" cy="1169551"/>
          </a:xfrm>
          <a:prstGeom prst="rect">
            <a:avLst/>
          </a:prstGeom>
          <a:noFill/>
          <a:ln>
            <a:solidFill>
              <a:schemeClr val="bg1">
                <a:lumMod val="85000"/>
              </a:schemeClr>
            </a:solidFill>
          </a:ln>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400" b="1" i="0"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rPr>
              <a:t>Investment Objective</a:t>
            </a:r>
            <a:endParaRPr kumimoji="0" lang="en-US" sz="1400" b="0" i="0"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rPr>
              <a:t>Motilal Oswal Founders Fund Series VII is a growth-driven investment fund designed to leverage India's entrepreneurial spirit by backing founder-led companies with significant growth potential. It follows a structured investment approach, prioritizing high-quality, high-growth businesses that align with India's economic trajectory. The fund focuses on companies with strong leadership, market leadership, and favorable sectoral trends, fostering long-term value creation.</a:t>
            </a:r>
          </a:p>
        </p:txBody>
      </p:sp>
      <p:graphicFrame>
        <p:nvGraphicFramePr>
          <p:cNvPr id="6" name="Table 5">
            <a:extLst>
              <a:ext uri="{FF2B5EF4-FFF2-40B4-BE49-F238E27FC236}">
                <a16:creationId xmlns:a16="http://schemas.microsoft.com/office/drawing/2014/main" id="{27479B01-3F2C-83B8-0089-62A0714BCA0B}"/>
              </a:ext>
            </a:extLst>
          </p:cNvPr>
          <p:cNvGraphicFramePr>
            <a:graphicFrameLocks noGrp="1"/>
          </p:cNvGraphicFramePr>
          <p:nvPr>
            <p:extLst>
              <p:ext uri="{D42A27DB-BD31-4B8C-83A1-F6EECF244321}">
                <p14:modId xmlns:p14="http://schemas.microsoft.com/office/powerpoint/2010/main" val="4103271529"/>
              </p:ext>
            </p:extLst>
          </p:nvPr>
        </p:nvGraphicFramePr>
        <p:xfrm>
          <a:off x="123910" y="2141406"/>
          <a:ext cx="3694111" cy="4338278"/>
        </p:xfrm>
        <a:graphic>
          <a:graphicData uri="http://schemas.openxmlformats.org/drawingml/2006/table">
            <a:tbl>
              <a:tblPr/>
              <a:tblGrid>
                <a:gridCol w="955995">
                  <a:extLst>
                    <a:ext uri="{9D8B030D-6E8A-4147-A177-3AD203B41FA5}">
                      <a16:colId xmlns:a16="http://schemas.microsoft.com/office/drawing/2014/main" val="3506255909"/>
                    </a:ext>
                  </a:extLst>
                </a:gridCol>
                <a:gridCol w="2738116">
                  <a:extLst>
                    <a:ext uri="{9D8B030D-6E8A-4147-A177-3AD203B41FA5}">
                      <a16:colId xmlns:a16="http://schemas.microsoft.com/office/drawing/2014/main" val="2392678090"/>
                    </a:ext>
                  </a:extLst>
                </a:gridCol>
              </a:tblGrid>
              <a:tr h="278024">
                <a:tc gridSpan="2">
                  <a:txBody>
                    <a:bodyPr/>
                    <a:lstStyle/>
                    <a:p>
                      <a:pPr algn="ctr" rtl="0" fontAlgn="ctr"/>
                      <a:r>
                        <a:rPr lang="en-IN" sz="1200" b="1" i="0" u="none" strike="noStrike" dirty="0">
                          <a:solidFill>
                            <a:srgbClr val="FFFFFF"/>
                          </a:solidFill>
                          <a:effectLst/>
                          <a:latin typeface="Cambria" panose="02040503050406030204" pitchFamily="18" charset="0"/>
                          <a:ea typeface="Cambria" panose="02040503050406030204" pitchFamily="18" charset="0"/>
                        </a:rPr>
                        <a:t>Fund Structure</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000000"/>
                    </a:solidFill>
                  </a:tcPr>
                </a:tc>
                <a:tc hMerge="1">
                  <a:txBody>
                    <a:bodyPr/>
                    <a:lstStyle/>
                    <a:p>
                      <a:endParaRPr lang="en-IN"/>
                    </a:p>
                  </a:txBody>
                  <a:tcPr/>
                </a:tc>
                <a:extLst>
                  <a:ext uri="{0D108BD9-81ED-4DB2-BD59-A6C34878D82A}">
                    <a16:rowId xmlns:a16="http://schemas.microsoft.com/office/drawing/2014/main" val="3233174111"/>
                  </a:ext>
                </a:extLst>
              </a:tr>
              <a:tr h="542285">
                <a:tc>
                  <a:txBody>
                    <a:bodyPr/>
                    <a:lstStyle/>
                    <a:p>
                      <a:pPr algn="ctr" rtl="0" fontAlgn="b"/>
                      <a:r>
                        <a:rPr lang="en-IN" sz="1200" b="1" i="0" u="none" strike="noStrike" dirty="0">
                          <a:solidFill>
                            <a:srgbClr val="000000"/>
                          </a:solidFill>
                          <a:effectLst/>
                          <a:latin typeface="Cambria" panose="02040503050406030204" pitchFamily="18" charset="0"/>
                          <a:ea typeface="Cambria" panose="02040503050406030204" pitchFamily="18" charset="0"/>
                        </a:rPr>
                        <a:t>Fund Managers</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905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bg1">
                        <a:lumMod val="85000"/>
                      </a:schemeClr>
                    </a:solidFill>
                  </a:tcPr>
                </a:tc>
                <a:tc>
                  <a:txBody>
                    <a:bodyPr/>
                    <a:lstStyle/>
                    <a:p>
                      <a:pPr algn="ctr" rtl="0" fontAlgn="ctr"/>
                      <a:r>
                        <a:rPr lang="en-IN" sz="1200" b="0" i="0" u="none" strike="noStrike" dirty="0">
                          <a:solidFill>
                            <a:srgbClr val="000000"/>
                          </a:solidFill>
                          <a:effectLst/>
                          <a:latin typeface="Cambria" panose="02040503050406030204" pitchFamily="18" charset="0"/>
                          <a:ea typeface="Cambria" panose="02040503050406030204" pitchFamily="18" charset="0"/>
                        </a:rPr>
                        <a:t>Mr.. Vaibhav Agrawal, Mr. Dhaval Mehta</a:t>
                      </a:r>
                      <a:r>
                        <a:rPr lang="en-IN" sz="1200" b="0" i="0" u="none" strike="noStrike" kern="1200" dirty="0">
                          <a:solidFill>
                            <a:srgbClr val="000000"/>
                          </a:solidFill>
                          <a:effectLst/>
                          <a:latin typeface="Cambria" panose="02040503050406030204" pitchFamily="18" charset="0"/>
                          <a:ea typeface="Cambria" panose="02040503050406030204" pitchFamily="18" charset="0"/>
                          <a:cs typeface="+mn-cs"/>
                        </a:rPr>
                        <a:t>, </a:t>
                      </a:r>
                      <a:r>
                        <a:rPr lang="en-IN" sz="1200" b="0" i="0" u="none" strike="noStrike" dirty="0">
                          <a:solidFill>
                            <a:srgbClr val="000000"/>
                          </a:solidFill>
                          <a:effectLst/>
                          <a:latin typeface="Cambria" panose="02040503050406030204" pitchFamily="18" charset="0"/>
                          <a:ea typeface="Cambria" panose="02040503050406030204" pitchFamily="18" charset="0"/>
                        </a:rPr>
                        <a:t>Mr. </a:t>
                      </a:r>
                      <a:r>
                        <a:rPr lang="en-IN" sz="1200" b="0" i="0" u="none" strike="noStrike" kern="1200" dirty="0">
                          <a:solidFill>
                            <a:srgbClr val="000000"/>
                          </a:solidFill>
                          <a:effectLst/>
                          <a:latin typeface="Cambria" panose="02040503050406030204" pitchFamily="18" charset="0"/>
                          <a:ea typeface="Cambria" panose="02040503050406030204" pitchFamily="18" charset="0"/>
                          <a:cs typeface="+mn-cs"/>
                        </a:rPr>
                        <a:t>Abhishek Anand</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905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2260061183"/>
                  </a:ext>
                </a:extLst>
              </a:tr>
              <a:tr h="542285">
                <a:tc>
                  <a:txBody>
                    <a:bodyPr/>
                    <a:lstStyle/>
                    <a:p>
                      <a:pPr algn="ctr" rtl="0" fontAlgn="b"/>
                      <a:r>
                        <a:rPr lang="en-IN" sz="1200" b="1" i="0" u="none" strike="noStrike" dirty="0">
                          <a:solidFill>
                            <a:srgbClr val="000000"/>
                          </a:solidFill>
                          <a:effectLst/>
                          <a:latin typeface="Cambria" panose="02040503050406030204" pitchFamily="18" charset="0"/>
                          <a:ea typeface="Cambria" panose="02040503050406030204" pitchFamily="18" charset="0"/>
                        </a:rPr>
                        <a:t>AUM(Across Series)</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bg1">
                        <a:lumMod val="75000"/>
                      </a:schemeClr>
                    </a:solidFill>
                  </a:tcPr>
                </a:tc>
                <a:tc>
                  <a:txBody>
                    <a:bodyPr/>
                    <a:lstStyle/>
                    <a:p>
                      <a:pPr algn="ctr" rtl="0" fontAlgn="ctr"/>
                      <a:r>
                        <a:rPr lang="en-IN" sz="1200" b="0" i="0" u="none" strike="noStrike" dirty="0">
                          <a:solidFill>
                            <a:srgbClr val="000000"/>
                          </a:solidFill>
                          <a:effectLst/>
                          <a:latin typeface="Cambria" panose="02040503050406030204" pitchFamily="18" charset="0"/>
                          <a:ea typeface="Cambria" panose="02040503050406030204" pitchFamily="18" charset="0"/>
                        </a:rPr>
                        <a:t>~ 8,025 Cr</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bg1">
                        <a:lumMod val="75000"/>
                      </a:schemeClr>
                    </a:solidFill>
                  </a:tcPr>
                </a:tc>
                <a:extLst>
                  <a:ext uri="{0D108BD9-81ED-4DB2-BD59-A6C34878D82A}">
                    <a16:rowId xmlns:a16="http://schemas.microsoft.com/office/drawing/2014/main" val="2153399287"/>
                  </a:ext>
                </a:extLst>
              </a:tr>
              <a:tr h="542285">
                <a:tc>
                  <a:txBody>
                    <a:bodyPr/>
                    <a:lstStyle/>
                    <a:p>
                      <a:pPr algn="ctr" rtl="0" fontAlgn="b"/>
                      <a:r>
                        <a:rPr lang="en-IN" sz="1200" b="1" i="0" u="none" strike="noStrike" dirty="0">
                          <a:solidFill>
                            <a:srgbClr val="000000"/>
                          </a:solidFill>
                          <a:effectLst/>
                          <a:latin typeface="Cambria" panose="02040503050406030204" pitchFamily="18" charset="0"/>
                          <a:ea typeface="Cambria" panose="02040503050406030204" pitchFamily="18" charset="0"/>
                        </a:rPr>
                        <a:t>Tenure</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chemeClr val="bg1">
                        <a:lumMod val="85000"/>
                      </a:schemeClr>
                    </a:solidFill>
                  </a:tcPr>
                </a:tc>
                <a:tc>
                  <a:txBody>
                    <a:bodyPr/>
                    <a:lstStyle/>
                    <a:p>
                      <a:pPr algn="ctr" rtl="0" fontAlgn="ctr"/>
                      <a:r>
                        <a:rPr lang="en-US" sz="1200" b="0" i="0" u="none" strike="noStrike" dirty="0">
                          <a:solidFill>
                            <a:srgbClr val="000000"/>
                          </a:solidFill>
                          <a:effectLst/>
                          <a:latin typeface="Cambria" panose="02040503050406030204" pitchFamily="18" charset="0"/>
                          <a:ea typeface="Cambria" panose="02040503050406030204" pitchFamily="18" charset="0"/>
                        </a:rPr>
                        <a:t>9 years from first close + 2 years</a:t>
                      </a:r>
                    </a:p>
                    <a:p>
                      <a:pPr algn="ctr" rtl="0" fontAlgn="ctr"/>
                      <a:r>
                        <a:rPr lang="en-US" sz="1200" b="0" i="0" u="none" strike="noStrike" dirty="0">
                          <a:solidFill>
                            <a:srgbClr val="000000"/>
                          </a:solidFill>
                          <a:effectLst/>
                          <a:latin typeface="Cambria" panose="02040503050406030204" pitchFamily="18" charset="0"/>
                          <a:ea typeface="Cambria" panose="02040503050406030204" pitchFamily="18" charset="0"/>
                        </a:rPr>
                        <a:t>extension provision</a:t>
                      </a:r>
                      <a:endParaRPr lang="en-IN" sz="1200" b="0" i="0" u="none" strike="noStrike" dirty="0">
                        <a:solidFill>
                          <a:srgbClr val="000000"/>
                        </a:solidFill>
                        <a:effectLst/>
                        <a:latin typeface="Cambria" panose="02040503050406030204" pitchFamily="18" charset="0"/>
                        <a:ea typeface="Cambria" panose="02040503050406030204" pitchFamily="18" charset="0"/>
                      </a:endParaRP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912980400"/>
                  </a:ext>
                </a:extLst>
              </a:tr>
              <a:tr h="278024">
                <a:tc>
                  <a:txBody>
                    <a:bodyPr/>
                    <a:lstStyle/>
                    <a:p>
                      <a:pPr algn="ctr" rtl="0" fontAlgn="b"/>
                      <a:r>
                        <a:rPr lang="en-IN" sz="1200" b="1" i="0" u="none" strike="noStrike" dirty="0">
                          <a:solidFill>
                            <a:srgbClr val="000000"/>
                          </a:solidFill>
                          <a:effectLst/>
                          <a:latin typeface="Cambria" panose="02040503050406030204" pitchFamily="18" charset="0"/>
                          <a:ea typeface="Cambria" panose="02040503050406030204" pitchFamily="18" charset="0"/>
                        </a:rPr>
                        <a:t>First Close</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905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chemeClr val="bg1">
                        <a:lumMod val="75000"/>
                      </a:schemeClr>
                    </a:solidFill>
                  </a:tcPr>
                </a:tc>
                <a:tc>
                  <a:txBody>
                    <a:bodyPr/>
                    <a:lstStyle/>
                    <a:p>
                      <a:pPr algn="ctr" rtl="0" fontAlgn="ctr"/>
                      <a:r>
                        <a:rPr lang="en-IN" sz="1200" b="0" i="0" u="none" strike="noStrike" dirty="0">
                          <a:solidFill>
                            <a:srgbClr val="000000"/>
                          </a:solidFill>
                          <a:effectLst/>
                          <a:latin typeface="Cambria" panose="02040503050406030204" pitchFamily="18" charset="0"/>
                          <a:ea typeface="Cambria" panose="02040503050406030204" pitchFamily="18" charset="0"/>
                        </a:rPr>
                        <a:t>December, 2025</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905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chemeClr val="bg1">
                        <a:lumMod val="75000"/>
                      </a:schemeClr>
                    </a:solidFill>
                  </a:tcPr>
                </a:tc>
                <a:extLst>
                  <a:ext uri="{0D108BD9-81ED-4DB2-BD59-A6C34878D82A}">
                    <a16:rowId xmlns:a16="http://schemas.microsoft.com/office/drawing/2014/main" val="1069821476"/>
                  </a:ext>
                </a:extLst>
              </a:tr>
              <a:tr h="806545">
                <a:tc>
                  <a:txBody>
                    <a:bodyPr/>
                    <a:lstStyle/>
                    <a:p>
                      <a:pPr algn="ctr" rtl="0" fontAlgn="b"/>
                      <a:r>
                        <a:rPr lang="en-IN" sz="1200" b="1" i="0" u="none" strike="noStrike" dirty="0">
                          <a:solidFill>
                            <a:srgbClr val="000000"/>
                          </a:solidFill>
                          <a:effectLst/>
                          <a:latin typeface="Cambria" panose="02040503050406030204" pitchFamily="18" charset="0"/>
                          <a:ea typeface="Cambria" panose="02040503050406030204" pitchFamily="18" charset="0"/>
                        </a:rPr>
                        <a:t>Drawdown</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905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bg1">
                        <a:lumMod val="85000"/>
                      </a:schemeClr>
                    </a:solidFill>
                  </a:tcPr>
                </a:tc>
                <a:tc>
                  <a:txBody>
                    <a:bodyPr/>
                    <a:lstStyle/>
                    <a:p>
                      <a:pPr algn="ctr" rtl="0" fontAlgn="ctr"/>
                      <a:r>
                        <a:rPr lang="en-US" sz="1200" b="0" i="0" u="none" strike="noStrike" dirty="0">
                          <a:solidFill>
                            <a:srgbClr val="000000"/>
                          </a:solidFill>
                          <a:effectLst/>
                          <a:latin typeface="Cambria" panose="02040503050406030204" pitchFamily="18" charset="0"/>
                          <a:ea typeface="Cambria" panose="02040503050406030204" pitchFamily="18" charset="0"/>
                        </a:rPr>
                        <a:t>25% initial contribution followed by 3 drawdowns of 25% each at the discretion</a:t>
                      </a:r>
                    </a:p>
                    <a:p>
                      <a:pPr algn="ctr" rtl="0" fontAlgn="ctr"/>
                      <a:r>
                        <a:rPr lang="en-US" sz="1200" b="0" i="0" u="none" strike="noStrike" dirty="0">
                          <a:solidFill>
                            <a:srgbClr val="000000"/>
                          </a:solidFill>
                          <a:effectLst/>
                          <a:latin typeface="Cambria" panose="02040503050406030204" pitchFamily="18" charset="0"/>
                          <a:ea typeface="Cambria" panose="02040503050406030204" pitchFamily="18" charset="0"/>
                        </a:rPr>
                        <a:t>of IM</a:t>
                      </a:r>
                      <a:endParaRPr lang="en-IN" sz="1200" b="0" i="0" u="none" strike="noStrike" dirty="0">
                        <a:solidFill>
                          <a:srgbClr val="000000"/>
                        </a:solidFill>
                        <a:effectLst/>
                        <a:highlight>
                          <a:srgbClr val="FFFF00"/>
                        </a:highlight>
                        <a:latin typeface="Cambria" panose="02040503050406030204" pitchFamily="18" charset="0"/>
                        <a:ea typeface="Cambria" panose="02040503050406030204" pitchFamily="18" charset="0"/>
                      </a:endParaRP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905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881427073"/>
                  </a:ext>
                </a:extLst>
              </a:tr>
              <a:tr h="806545">
                <a:tc>
                  <a:txBody>
                    <a:bodyPr/>
                    <a:lstStyle/>
                    <a:p>
                      <a:pPr algn="ctr" rtl="0" fontAlgn="b"/>
                      <a:r>
                        <a:rPr lang="en-IN" sz="1200" b="1" i="0" u="none" strike="noStrike" dirty="0">
                          <a:solidFill>
                            <a:schemeClr val="tx1"/>
                          </a:solidFill>
                          <a:effectLst/>
                          <a:latin typeface="Cambria" panose="02040503050406030204" pitchFamily="18" charset="0"/>
                          <a:ea typeface="Cambria" panose="02040503050406030204" pitchFamily="18" charset="0"/>
                        </a:rPr>
                        <a:t>Exit Load (from each allotment</a:t>
                      </a:r>
                      <a:r>
                        <a:rPr lang="en-IN" sz="1200" b="1" i="0" u="none" strike="noStrike" dirty="0">
                          <a:solidFill>
                            <a:srgbClr val="000000"/>
                          </a:solidFill>
                          <a:effectLst/>
                          <a:latin typeface="Cambria" panose="02040503050406030204" pitchFamily="18" charset="0"/>
                          <a:ea typeface="Cambria" panose="02040503050406030204" pitchFamily="18" charset="0"/>
                        </a:rPr>
                        <a:t>)</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chemeClr val="bg1">
                        <a:lumMod val="75000"/>
                      </a:schemeClr>
                    </a:solidFill>
                  </a:tcPr>
                </a:tc>
                <a:tc>
                  <a:txBody>
                    <a:bodyPr/>
                    <a:lstStyle/>
                    <a:p>
                      <a:pPr algn="ctr"/>
                      <a:r>
                        <a:rPr lang="en-US" sz="1200" b="0" i="0" u="none" strike="noStrike" kern="1200" baseline="0" dirty="0">
                          <a:solidFill>
                            <a:schemeClr val="tx1"/>
                          </a:solidFill>
                          <a:latin typeface="Cambria" panose="02040503050406030204" pitchFamily="18" charset="0"/>
                          <a:ea typeface="Cambria" panose="02040503050406030204" pitchFamily="18" charset="0"/>
                          <a:cs typeface="+mn-cs"/>
                        </a:rPr>
                        <a:t>For All Classes-1% from 0-24 months, Nil thereafter</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chemeClr val="bg1">
                        <a:lumMod val="75000"/>
                      </a:schemeClr>
                    </a:solidFill>
                  </a:tcPr>
                </a:tc>
                <a:extLst>
                  <a:ext uri="{0D108BD9-81ED-4DB2-BD59-A6C34878D82A}">
                    <a16:rowId xmlns:a16="http://schemas.microsoft.com/office/drawing/2014/main" val="3230732540"/>
                  </a:ext>
                </a:extLst>
              </a:tr>
              <a:tr h="542285">
                <a:tc>
                  <a:txBody>
                    <a:bodyPr/>
                    <a:lstStyle/>
                    <a:p>
                      <a:pPr algn="ctr" rtl="0" fontAlgn="b"/>
                      <a:r>
                        <a:rPr lang="en-IN" sz="1200" b="1" i="0" u="none" strike="noStrike" dirty="0">
                          <a:solidFill>
                            <a:srgbClr val="000000"/>
                          </a:solidFill>
                          <a:effectLst/>
                          <a:latin typeface="Cambria" panose="02040503050406030204" pitchFamily="18" charset="0"/>
                          <a:ea typeface="Cambria" panose="02040503050406030204" pitchFamily="18" charset="0"/>
                        </a:rPr>
                        <a:t>Commitment Period</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905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chemeClr val="bg1">
                        <a:lumMod val="85000"/>
                      </a:schemeClr>
                    </a:solidFill>
                  </a:tcPr>
                </a:tc>
                <a:tc>
                  <a:txBody>
                    <a:bodyPr/>
                    <a:lstStyle/>
                    <a:p>
                      <a:pPr algn="ctr" rtl="0" fontAlgn="ctr"/>
                      <a:r>
                        <a:rPr lang="en-IN" sz="1200" b="0" i="0" u="none" strike="noStrike" dirty="0">
                          <a:solidFill>
                            <a:srgbClr val="000000"/>
                          </a:solidFill>
                          <a:effectLst/>
                          <a:latin typeface="Cambria" panose="02040503050406030204" pitchFamily="18" charset="0"/>
                          <a:ea typeface="Cambria" panose="02040503050406030204" pitchFamily="18" charset="0"/>
                        </a:rPr>
                        <a:t>Up to 12 Months from Final Close</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905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684727909"/>
                  </a:ext>
                </a:extLst>
              </a:tr>
            </a:tbl>
          </a:graphicData>
        </a:graphic>
      </p:graphicFrame>
      <p:sp>
        <p:nvSpPr>
          <p:cNvPr id="23" name="TextBox 22">
            <a:extLst>
              <a:ext uri="{FF2B5EF4-FFF2-40B4-BE49-F238E27FC236}">
                <a16:creationId xmlns:a16="http://schemas.microsoft.com/office/drawing/2014/main" id="{48C9E22C-7ED3-DE1C-2CBF-F62BB56BB14D}"/>
              </a:ext>
            </a:extLst>
          </p:cNvPr>
          <p:cNvSpPr txBox="1"/>
          <p:nvPr/>
        </p:nvSpPr>
        <p:spPr>
          <a:xfrm>
            <a:off x="9268807" y="5930982"/>
            <a:ext cx="2743200" cy="40011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000" b="0" i="1"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*The  data is as on July 31st, 2026</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000" b="0" i="1"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**no catchup</a:t>
            </a:r>
          </a:p>
        </p:txBody>
      </p:sp>
      <p:graphicFrame>
        <p:nvGraphicFramePr>
          <p:cNvPr id="12" name="Table 11">
            <a:extLst>
              <a:ext uri="{FF2B5EF4-FFF2-40B4-BE49-F238E27FC236}">
                <a16:creationId xmlns:a16="http://schemas.microsoft.com/office/drawing/2014/main" id="{498E0B4A-0835-3F89-6CB5-C5E0B45F5F2B}"/>
              </a:ext>
            </a:extLst>
          </p:cNvPr>
          <p:cNvGraphicFramePr>
            <a:graphicFrameLocks noGrp="1"/>
          </p:cNvGraphicFramePr>
          <p:nvPr>
            <p:extLst>
              <p:ext uri="{D42A27DB-BD31-4B8C-83A1-F6EECF244321}">
                <p14:modId xmlns:p14="http://schemas.microsoft.com/office/powerpoint/2010/main" val="2065465266"/>
              </p:ext>
            </p:extLst>
          </p:nvPr>
        </p:nvGraphicFramePr>
        <p:xfrm>
          <a:off x="3905568" y="3997469"/>
          <a:ext cx="2627086" cy="2449291"/>
        </p:xfrm>
        <a:graphic>
          <a:graphicData uri="http://schemas.openxmlformats.org/drawingml/2006/table">
            <a:tbl>
              <a:tblPr>
                <a:tableStyleId>{69C7853C-536D-4A76-A0AE-DD22124D55A5}</a:tableStyleId>
              </a:tblPr>
              <a:tblGrid>
                <a:gridCol w="1786920">
                  <a:extLst>
                    <a:ext uri="{9D8B030D-6E8A-4147-A177-3AD203B41FA5}">
                      <a16:colId xmlns:a16="http://schemas.microsoft.com/office/drawing/2014/main" val="89107062"/>
                    </a:ext>
                  </a:extLst>
                </a:gridCol>
                <a:gridCol w="840166">
                  <a:extLst>
                    <a:ext uri="{9D8B030D-6E8A-4147-A177-3AD203B41FA5}">
                      <a16:colId xmlns:a16="http://schemas.microsoft.com/office/drawing/2014/main" val="531883828"/>
                    </a:ext>
                  </a:extLst>
                </a:gridCol>
              </a:tblGrid>
              <a:tr h="185293">
                <a:tc>
                  <a:txBody>
                    <a:bodyPr/>
                    <a:lstStyle/>
                    <a:p>
                      <a:pPr algn="ctr" fontAlgn="ctr"/>
                      <a:r>
                        <a:rPr lang="en-US" sz="1200" b="1" u="none" strike="noStrike" dirty="0">
                          <a:solidFill>
                            <a:srgbClr val="FFFFFF"/>
                          </a:solidFill>
                          <a:effectLst/>
                          <a:latin typeface="Cambria" panose="02040503050406030204" pitchFamily="18" charset="0"/>
                          <a:ea typeface="Cambria" panose="02040503050406030204" pitchFamily="18" charset="0"/>
                        </a:rPr>
                        <a:t>Top Sectors</a:t>
                      </a:r>
                      <a:endParaRPr lang="en-US" sz="1200" b="1" i="0" u="none" strike="noStrike" dirty="0">
                        <a:solidFill>
                          <a:srgbClr val="FFFFFF"/>
                        </a:solidFill>
                        <a:effectLst/>
                        <a:latin typeface="Cambria" panose="02040503050406030204" pitchFamily="18" charset="0"/>
                        <a:ea typeface="Cambria" panose="02040503050406030204" pitchFamily="18" charset="0"/>
                      </a:endParaRPr>
                    </a:p>
                  </a:txBody>
                  <a:tcPr marL="9525" marR="9525" marT="9525" marB="0" anchor="ctr">
                    <a:lnL w="12700" cap="flat" cmpd="sng" algn="ctr">
                      <a:no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fontAlgn="ctr"/>
                      <a:r>
                        <a:rPr lang="en-US" sz="1200" b="1" u="none" strike="noStrike">
                          <a:solidFill>
                            <a:srgbClr val="FFFFFF"/>
                          </a:solidFill>
                          <a:effectLst/>
                          <a:latin typeface="Cambria" panose="02040503050406030204" pitchFamily="18" charset="0"/>
                          <a:ea typeface="Cambria" panose="02040503050406030204" pitchFamily="18" charset="0"/>
                        </a:rPr>
                        <a:t>Weight%</a:t>
                      </a:r>
                      <a:endParaRPr lang="en-US" sz="1200" b="1" i="0" u="none" strike="noStrike">
                        <a:solidFill>
                          <a:srgbClr val="FFFFFF"/>
                        </a:solidFill>
                        <a:effectLst/>
                        <a:latin typeface="Cambria" panose="02040503050406030204" pitchFamily="18" charset="0"/>
                        <a:ea typeface="Cambria" panose="02040503050406030204" pitchFamily="18" charset="0"/>
                      </a:endParaRPr>
                    </a:p>
                  </a:txBody>
                  <a:tcPr marL="9525" marR="9525" marT="9525" marB="0" anchor="ctr">
                    <a:lnL w="12700" cap="flat" cmpd="sng" algn="ctr">
                      <a:solidFill>
                        <a:schemeClr val="bg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tx1"/>
                    </a:solidFill>
                  </a:tcPr>
                </a:tc>
                <a:extLst>
                  <a:ext uri="{0D108BD9-81ED-4DB2-BD59-A6C34878D82A}">
                    <a16:rowId xmlns:a16="http://schemas.microsoft.com/office/drawing/2014/main" val="2415465548"/>
                  </a:ext>
                </a:extLst>
              </a:tr>
              <a:tr h="361411">
                <a:tc>
                  <a:txBody>
                    <a:bodyPr/>
                    <a:lstStyle/>
                    <a:p>
                      <a:pPr algn="ctr" fontAlgn="ctr">
                        <a:buNone/>
                      </a:pPr>
                      <a:r>
                        <a:rPr lang="en-IN" sz="1200" b="0" i="0" u="none" strike="noStrike" dirty="0">
                          <a:solidFill>
                            <a:srgbClr val="000000"/>
                          </a:solidFill>
                          <a:effectLst/>
                          <a:latin typeface="Cambria" panose="02040503050406030204" pitchFamily="18" charset="0"/>
                        </a:rPr>
                        <a:t>Financialization</a:t>
                      </a:r>
                    </a:p>
                  </a:txBody>
                  <a:tcPr marL="9525" marR="9525" marT="9525" marB="0" anchor="ctr">
                    <a:lnL w="12700" cap="flat" cmpd="sng" algn="ctr">
                      <a:no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fontAlgn="ctr">
                        <a:buNone/>
                      </a:pPr>
                      <a:r>
                        <a:rPr lang="en-IN" sz="1200" b="0" i="0" u="none" strike="noStrike">
                          <a:solidFill>
                            <a:srgbClr val="000000"/>
                          </a:solidFill>
                          <a:effectLst/>
                          <a:latin typeface="Cambria" panose="02040503050406030204" pitchFamily="18" charset="0"/>
                        </a:rPr>
                        <a:t>15.20%</a:t>
                      </a:r>
                    </a:p>
                  </a:txBody>
                  <a:tcPr marL="9525" marR="9525" marT="9525" marB="0" anchor="ctr">
                    <a:lnL w="12700" cap="flat" cmpd="sng" algn="ctr">
                      <a:solidFill>
                        <a:schemeClr val="bg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3607346254"/>
                  </a:ext>
                </a:extLst>
              </a:tr>
              <a:tr h="185293">
                <a:tc>
                  <a:txBody>
                    <a:bodyPr/>
                    <a:lstStyle/>
                    <a:p>
                      <a:pPr algn="ctr" fontAlgn="ctr">
                        <a:buNone/>
                      </a:pPr>
                      <a:r>
                        <a:rPr lang="en-IN" sz="1200" b="0" i="0" u="none" strike="noStrike">
                          <a:solidFill>
                            <a:srgbClr val="000000"/>
                          </a:solidFill>
                          <a:effectLst/>
                          <a:latin typeface="Cambria" panose="02040503050406030204" pitchFamily="18" charset="0"/>
                        </a:rPr>
                        <a:t>Make in India - Capital Goods &amp; Engg</a:t>
                      </a:r>
                    </a:p>
                  </a:txBody>
                  <a:tcPr marL="9525" marR="9525" marT="9525" marB="0" anchor="ctr">
                    <a:lnL w="12700" cap="flat" cmpd="sng" algn="ctr">
                      <a:no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fontAlgn="ctr">
                        <a:buNone/>
                      </a:pPr>
                      <a:r>
                        <a:rPr lang="en-IN" sz="1200" b="0" i="0" u="none" strike="noStrike">
                          <a:solidFill>
                            <a:srgbClr val="000000"/>
                          </a:solidFill>
                          <a:effectLst/>
                          <a:latin typeface="Cambria" panose="02040503050406030204" pitchFamily="18" charset="0"/>
                        </a:rPr>
                        <a:t>15.00%</a:t>
                      </a:r>
                    </a:p>
                  </a:txBody>
                  <a:tcPr marL="9525" marR="9525" marT="9525" marB="0" anchor="ctr">
                    <a:lnL w="12700" cap="flat" cmpd="sng" algn="ctr">
                      <a:solidFill>
                        <a:schemeClr val="bg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972513816"/>
                  </a:ext>
                </a:extLst>
              </a:tr>
              <a:tr h="185293">
                <a:tc>
                  <a:txBody>
                    <a:bodyPr/>
                    <a:lstStyle/>
                    <a:p>
                      <a:pPr algn="ctr" fontAlgn="ctr">
                        <a:buNone/>
                      </a:pPr>
                      <a:r>
                        <a:rPr lang="en-IN" sz="1200" b="0" i="0" u="none" strike="noStrike">
                          <a:solidFill>
                            <a:srgbClr val="000000"/>
                          </a:solidFill>
                          <a:effectLst/>
                          <a:latin typeface="Cambria" panose="02040503050406030204" pitchFamily="18" charset="0"/>
                        </a:rPr>
                        <a:t>Tech &amp; Tech Services</a:t>
                      </a:r>
                    </a:p>
                  </a:txBody>
                  <a:tcPr marL="9525" marR="9525" marT="9525" marB="0" anchor="ctr">
                    <a:lnL w="12700" cap="flat" cmpd="sng" algn="ctr">
                      <a:no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fontAlgn="ctr">
                        <a:buNone/>
                      </a:pPr>
                      <a:r>
                        <a:rPr lang="en-IN" sz="1200" b="0" i="0" u="none" strike="noStrike">
                          <a:solidFill>
                            <a:srgbClr val="000000"/>
                          </a:solidFill>
                          <a:effectLst/>
                          <a:latin typeface="Cambria" panose="02040503050406030204" pitchFamily="18" charset="0"/>
                        </a:rPr>
                        <a:t>10.10%</a:t>
                      </a:r>
                    </a:p>
                  </a:txBody>
                  <a:tcPr marL="9525" marR="9525" marT="9525" marB="0" anchor="ctr">
                    <a:lnL w="12700" cap="flat" cmpd="sng" algn="ctr">
                      <a:solidFill>
                        <a:schemeClr val="bg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2914769515"/>
                  </a:ext>
                </a:extLst>
              </a:tr>
              <a:tr h="185293">
                <a:tc>
                  <a:txBody>
                    <a:bodyPr/>
                    <a:lstStyle/>
                    <a:p>
                      <a:pPr algn="ctr" rtl="0" fontAlgn="b">
                        <a:buNone/>
                      </a:pPr>
                      <a:r>
                        <a:rPr lang="en-IN" sz="1200" b="0" i="0" u="none" strike="noStrike" dirty="0">
                          <a:solidFill>
                            <a:srgbClr val="000000"/>
                          </a:solidFill>
                          <a:effectLst/>
                          <a:latin typeface="Cambria" panose="02040503050406030204" pitchFamily="18" charset="0"/>
                        </a:rPr>
                        <a:t>Make in India - Renewable Energy</a:t>
                      </a:r>
                    </a:p>
                  </a:txBody>
                  <a:tcPr marL="9525" marR="9525" marT="9525" marB="0" anchor="b">
                    <a:lnL w="12700" cap="flat" cmpd="sng" algn="ctr">
                      <a:no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fontAlgn="ctr">
                        <a:buNone/>
                      </a:pPr>
                      <a:r>
                        <a:rPr lang="en-IN" sz="1200" b="0" i="0" u="none" strike="noStrike">
                          <a:solidFill>
                            <a:srgbClr val="000000"/>
                          </a:solidFill>
                          <a:effectLst/>
                          <a:latin typeface="Cambria" panose="02040503050406030204" pitchFamily="18" charset="0"/>
                        </a:rPr>
                        <a:t>10.10%</a:t>
                      </a:r>
                    </a:p>
                  </a:txBody>
                  <a:tcPr marL="9525" marR="9525" marT="9525" marB="0" anchor="ctr">
                    <a:lnL w="12700" cap="flat" cmpd="sng" algn="ctr">
                      <a:solidFill>
                        <a:schemeClr val="bg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241131932"/>
                  </a:ext>
                </a:extLst>
              </a:tr>
              <a:tr h="185293">
                <a:tc>
                  <a:txBody>
                    <a:bodyPr/>
                    <a:lstStyle/>
                    <a:p>
                      <a:pPr algn="ctr" fontAlgn="ctr">
                        <a:buNone/>
                      </a:pPr>
                      <a:r>
                        <a:rPr lang="en-IN" sz="1200" b="0" i="0" u="none" strike="noStrike">
                          <a:solidFill>
                            <a:srgbClr val="000000"/>
                          </a:solidFill>
                          <a:effectLst/>
                          <a:latin typeface="Cambria" panose="02040503050406030204" pitchFamily="18" charset="0"/>
                        </a:rPr>
                        <a:t>Urbanization</a:t>
                      </a:r>
                    </a:p>
                  </a:txBody>
                  <a:tcPr marL="9525" marR="9525" marT="9525" marB="0" anchor="ctr">
                    <a:lnL w="12700" cap="flat" cmpd="sng" algn="ctr">
                      <a:no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rtl="0" fontAlgn="ctr">
                        <a:buNone/>
                      </a:pPr>
                      <a:r>
                        <a:rPr lang="en-IN" sz="1200" b="0" i="0" u="none" strike="noStrike">
                          <a:solidFill>
                            <a:srgbClr val="000000"/>
                          </a:solidFill>
                          <a:effectLst/>
                          <a:latin typeface="Cambria" panose="02040503050406030204" pitchFamily="18" charset="0"/>
                        </a:rPr>
                        <a:t>8.20%</a:t>
                      </a:r>
                    </a:p>
                  </a:txBody>
                  <a:tcPr marL="9525" marR="9525" marT="9525" marB="0" anchor="ctr">
                    <a:lnL w="12700" cap="flat" cmpd="sng" algn="ctr">
                      <a:solidFill>
                        <a:schemeClr val="bg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1806628508"/>
                  </a:ext>
                </a:extLst>
              </a:tr>
              <a:tr h="185293">
                <a:tc>
                  <a:txBody>
                    <a:bodyPr/>
                    <a:lstStyle/>
                    <a:p>
                      <a:pPr algn="ctr" fontAlgn="ctr">
                        <a:buNone/>
                      </a:pPr>
                      <a:r>
                        <a:rPr lang="en-IN" sz="1200" b="0" i="0" u="none" strike="noStrike">
                          <a:solidFill>
                            <a:srgbClr val="000000"/>
                          </a:solidFill>
                          <a:effectLst/>
                          <a:latin typeface="Cambria" panose="02040503050406030204" pitchFamily="18" charset="0"/>
                        </a:rPr>
                        <a:t>Make in India - Auto + EV</a:t>
                      </a:r>
                    </a:p>
                  </a:txBody>
                  <a:tcPr marL="9525" marR="9525" marT="9525" marB="0" anchor="ctr">
                    <a:lnL w="12700" cap="flat" cmpd="sng" algn="ctr">
                      <a:no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fontAlgn="ctr">
                        <a:buNone/>
                      </a:pPr>
                      <a:r>
                        <a:rPr lang="en-IN" sz="1200" b="0" i="0" u="none" strike="noStrike">
                          <a:solidFill>
                            <a:srgbClr val="000000"/>
                          </a:solidFill>
                          <a:effectLst/>
                          <a:latin typeface="Cambria" panose="02040503050406030204" pitchFamily="18" charset="0"/>
                        </a:rPr>
                        <a:t>7.70%</a:t>
                      </a:r>
                    </a:p>
                  </a:txBody>
                  <a:tcPr marL="9525" marR="9525" marT="9525" marB="0" anchor="ctr">
                    <a:lnL w="12700" cap="flat" cmpd="sng" algn="ctr">
                      <a:solidFill>
                        <a:schemeClr val="bg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422169389"/>
                  </a:ext>
                </a:extLst>
              </a:tr>
              <a:tr h="185293">
                <a:tc>
                  <a:txBody>
                    <a:bodyPr/>
                    <a:lstStyle/>
                    <a:p>
                      <a:pPr algn="ctr" rtl="0" fontAlgn="b">
                        <a:buNone/>
                      </a:pPr>
                      <a:r>
                        <a:rPr lang="en-IN" sz="1200" b="0" i="0" u="none" strike="noStrike">
                          <a:solidFill>
                            <a:srgbClr val="000000"/>
                          </a:solidFill>
                          <a:effectLst/>
                          <a:latin typeface="Cambria" panose="02040503050406030204" pitchFamily="18" charset="0"/>
                        </a:rPr>
                        <a:t>Make in India - Manufacturing/Capex</a:t>
                      </a:r>
                    </a:p>
                  </a:txBody>
                  <a:tcPr marL="9525" marR="9525" marT="9525" marB="0" anchor="b">
                    <a:lnL w="12700" cap="flat" cmpd="sng" algn="ctr">
                      <a:no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rtl="0" fontAlgn="ctr">
                        <a:buNone/>
                      </a:pPr>
                      <a:r>
                        <a:rPr lang="en-IN" sz="1200" b="0" i="0" u="none" strike="noStrike">
                          <a:solidFill>
                            <a:srgbClr val="000000"/>
                          </a:solidFill>
                          <a:effectLst/>
                          <a:latin typeface="Cambria" panose="02040503050406030204" pitchFamily="18" charset="0"/>
                        </a:rPr>
                        <a:t>7.20%</a:t>
                      </a:r>
                    </a:p>
                  </a:txBody>
                  <a:tcPr marL="9525" marR="9525" marT="9525" marB="0" anchor="ctr">
                    <a:lnL w="12700" cap="flat" cmpd="sng" algn="ctr">
                      <a:solidFill>
                        <a:schemeClr val="bg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63657816"/>
                  </a:ext>
                </a:extLst>
              </a:tr>
              <a:tr h="185293">
                <a:tc>
                  <a:txBody>
                    <a:bodyPr/>
                    <a:lstStyle/>
                    <a:p>
                      <a:pPr algn="ctr" rtl="0" fontAlgn="b">
                        <a:buNone/>
                      </a:pPr>
                      <a:r>
                        <a:rPr lang="en-IN" sz="1200" b="0" i="0" u="none" strike="noStrike">
                          <a:solidFill>
                            <a:srgbClr val="000000"/>
                          </a:solidFill>
                          <a:effectLst/>
                          <a:latin typeface="Cambria" panose="02040503050406030204" pitchFamily="18" charset="0"/>
                        </a:rPr>
                        <a:t>Healthcare Ecosystem</a:t>
                      </a:r>
                    </a:p>
                  </a:txBody>
                  <a:tcPr marL="9525" marR="9525" marT="9525" marB="0" anchor="b">
                    <a:lnL w="12700" cap="flat" cmpd="sng" algn="ctr">
                      <a:no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fontAlgn="ctr">
                        <a:buNone/>
                      </a:pPr>
                      <a:r>
                        <a:rPr lang="en-IN" sz="1200" b="0" i="0" u="none" strike="noStrike" dirty="0">
                          <a:solidFill>
                            <a:srgbClr val="000000"/>
                          </a:solidFill>
                          <a:effectLst/>
                          <a:latin typeface="Cambria" panose="02040503050406030204" pitchFamily="18" charset="0"/>
                        </a:rPr>
                        <a:t>5.70%</a:t>
                      </a:r>
                    </a:p>
                  </a:txBody>
                  <a:tcPr marL="9525" marR="9525" marT="9525" marB="0" anchor="ctr">
                    <a:lnL w="12700" cap="flat" cmpd="sng" algn="ctr">
                      <a:solidFill>
                        <a:schemeClr val="bg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328765383"/>
                  </a:ext>
                </a:extLst>
              </a:tr>
            </a:tbl>
          </a:graphicData>
        </a:graphic>
      </p:graphicFrame>
      <p:graphicFrame>
        <p:nvGraphicFramePr>
          <p:cNvPr id="9" name="Table 8">
            <a:extLst>
              <a:ext uri="{FF2B5EF4-FFF2-40B4-BE49-F238E27FC236}">
                <a16:creationId xmlns:a16="http://schemas.microsoft.com/office/drawing/2014/main" id="{D7AA5ED6-EFC9-0374-DA13-1191B198F4D4}"/>
              </a:ext>
            </a:extLst>
          </p:cNvPr>
          <p:cNvGraphicFramePr>
            <a:graphicFrameLocks noGrp="1"/>
          </p:cNvGraphicFramePr>
          <p:nvPr>
            <p:extLst>
              <p:ext uri="{D42A27DB-BD31-4B8C-83A1-F6EECF244321}">
                <p14:modId xmlns:p14="http://schemas.microsoft.com/office/powerpoint/2010/main" val="3082031313"/>
              </p:ext>
            </p:extLst>
          </p:nvPr>
        </p:nvGraphicFramePr>
        <p:xfrm>
          <a:off x="3962401" y="2156132"/>
          <a:ext cx="8091052" cy="925278"/>
        </p:xfrm>
        <a:graphic>
          <a:graphicData uri="http://schemas.openxmlformats.org/drawingml/2006/table">
            <a:tbl>
              <a:tblPr>
                <a:tableStyleId>{073A0DAA-6AF3-43AB-8588-CEC1D06C72B9}</a:tableStyleId>
              </a:tblPr>
              <a:tblGrid>
                <a:gridCol w="1459831">
                  <a:extLst>
                    <a:ext uri="{9D8B030D-6E8A-4147-A177-3AD203B41FA5}">
                      <a16:colId xmlns:a16="http://schemas.microsoft.com/office/drawing/2014/main" val="3967268689"/>
                    </a:ext>
                  </a:extLst>
                </a:gridCol>
                <a:gridCol w="1228586">
                  <a:extLst>
                    <a:ext uri="{9D8B030D-6E8A-4147-A177-3AD203B41FA5}">
                      <a16:colId xmlns:a16="http://schemas.microsoft.com/office/drawing/2014/main" val="1642636411"/>
                    </a:ext>
                  </a:extLst>
                </a:gridCol>
                <a:gridCol w="771805">
                  <a:extLst>
                    <a:ext uri="{9D8B030D-6E8A-4147-A177-3AD203B41FA5}">
                      <a16:colId xmlns:a16="http://schemas.microsoft.com/office/drawing/2014/main" val="1450947755"/>
                    </a:ext>
                  </a:extLst>
                </a:gridCol>
                <a:gridCol w="771805">
                  <a:extLst>
                    <a:ext uri="{9D8B030D-6E8A-4147-A177-3AD203B41FA5}">
                      <a16:colId xmlns:a16="http://schemas.microsoft.com/office/drawing/2014/main" val="2706882765"/>
                    </a:ext>
                  </a:extLst>
                </a:gridCol>
                <a:gridCol w="771805">
                  <a:extLst>
                    <a:ext uri="{9D8B030D-6E8A-4147-A177-3AD203B41FA5}">
                      <a16:colId xmlns:a16="http://schemas.microsoft.com/office/drawing/2014/main" val="2637892185"/>
                    </a:ext>
                  </a:extLst>
                </a:gridCol>
                <a:gridCol w="771805">
                  <a:extLst>
                    <a:ext uri="{9D8B030D-6E8A-4147-A177-3AD203B41FA5}">
                      <a16:colId xmlns:a16="http://schemas.microsoft.com/office/drawing/2014/main" val="1404964290"/>
                    </a:ext>
                  </a:extLst>
                </a:gridCol>
                <a:gridCol w="771805">
                  <a:extLst>
                    <a:ext uri="{9D8B030D-6E8A-4147-A177-3AD203B41FA5}">
                      <a16:colId xmlns:a16="http://schemas.microsoft.com/office/drawing/2014/main" val="2499877494"/>
                    </a:ext>
                  </a:extLst>
                </a:gridCol>
                <a:gridCol w="771805">
                  <a:extLst>
                    <a:ext uri="{9D8B030D-6E8A-4147-A177-3AD203B41FA5}">
                      <a16:colId xmlns:a16="http://schemas.microsoft.com/office/drawing/2014/main" val="938237203"/>
                    </a:ext>
                  </a:extLst>
                </a:gridCol>
                <a:gridCol w="771805">
                  <a:extLst>
                    <a:ext uri="{9D8B030D-6E8A-4147-A177-3AD203B41FA5}">
                      <a16:colId xmlns:a16="http://schemas.microsoft.com/office/drawing/2014/main" val="3830693971"/>
                    </a:ext>
                  </a:extLst>
                </a:gridCol>
              </a:tblGrid>
              <a:tr h="305014">
                <a:tc>
                  <a:txBody>
                    <a:bodyPr/>
                    <a:lstStyle/>
                    <a:p>
                      <a:pPr algn="ctr" fontAlgn="b"/>
                      <a:r>
                        <a:rPr lang="en-IN" sz="1200" b="1" u="none" strike="noStrike" dirty="0">
                          <a:solidFill>
                            <a:schemeClr val="bg1"/>
                          </a:solidFill>
                          <a:effectLst/>
                          <a:latin typeface="Cambria" panose="02040503050406030204" pitchFamily="18" charset="0"/>
                          <a:ea typeface="Cambria" panose="02040503050406030204" pitchFamily="18" charset="0"/>
                        </a:rPr>
                        <a:t>Past Fund Perf</a:t>
                      </a:r>
                      <a:endParaRPr lang="en-IN" sz="1200" b="1" i="0" u="none" strike="noStrike" dirty="0">
                        <a:solidFill>
                          <a:schemeClr val="bg1"/>
                        </a:solidFill>
                        <a:effectLst/>
                        <a:latin typeface="Cambria" panose="02040503050406030204" pitchFamily="18" charset="0"/>
                        <a:ea typeface="Cambria" panose="02040503050406030204" pitchFamily="18" charset="0"/>
                      </a:endParaRPr>
                    </a:p>
                  </a:txBody>
                  <a:tcPr marL="6350" marR="6350" marT="6350" marB="0" anchor="ctr">
                    <a:solidFill>
                      <a:schemeClr val="tx1"/>
                    </a:solidFill>
                  </a:tcPr>
                </a:tc>
                <a:tc>
                  <a:txBody>
                    <a:bodyPr/>
                    <a:lstStyle/>
                    <a:p>
                      <a:pPr algn="ctr" fontAlgn="b"/>
                      <a:r>
                        <a:rPr lang="en-IN" sz="1200" b="1" u="none" strike="noStrike">
                          <a:solidFill>
                            <a:schemeClr val="bg1"/>
                          </a:solidFill>
                          <a:effectLst/>
                          <a:latin typeface="Cambria" panose="02040503050406030204" pitchFamily="18" charset="0"/>
                          <a:ea typeface="Cambria" panose="02040503050406030204" pitchFamily="18" charset="0"/>
                        </a:rPr>
                        <a:t>Inception Date</a:t>
                      </a:r>
                      <a:endParaRPr lang="en-IN" sz="1200" b="1" i="0" u="none" strike="noStrike">
                        <a:solidFill>
                          <a:schemeClr val="bg1"/>
                        </a:solidFill>
                        <a:effectLst/>
                        <a:latin typeface="Cambria" panose="02040503050406030204" pitchFamily="18" charset="0"/>
                        <a:ea typeface="Cambria" panose="02040503050406030204" pitchFamily="18" charset="0"/>
                      </a:endParaRPr>
                    </a:p>
                  </a:txBody>
                  <a:tcPr marL="6350" marR="6350" marT="6350" marB="0" anchor="ctr">
                    <a:solidFill>
                      <a:schemeClr val="tx1"/>
                    </a:solidFill>
                  </a:tcPr>
                </a:tc>
                <a:tc>
                  <a:txBody>
                    <a:bodyPr/>
                    <a:lstStyle/>
                    <a:p>
                      <a:pPr algn="ctr" fontAlgn="b"/>
                      <a:r>
                        <a:rPr lang="en-IN" sz="1200" b="1" u="none" strike="noStrike" dirty="0">
                          <a:solidFill>
                            <a:schemeClr val="bg1"/>
                          </a:solidFill>
                          <a:effectLst/>
                          <a:latin typeface="Cambria" panose="02040503050406030204" pitchFamily="18" charset="0"/>
                          <a:ea typeface="Cambria" panose="02040503050406030204" pitchFamily="18" charset="0"/>
                        </a:rPr>
                        <a:t>1 M</a:t>
                      </a:r>
                      <a:endParaRPr lang="en-IN" sz="1200" b="1" i="0" u="none" strike="noStrike" dirty="0">
                        <a:solidFill>
                          <a:schemeClr val="bg1"/>
                        </a:solidFill>
                        <a:effectLst/>
                        <a:latin typeface="Cambria" panose="02040503050406030204" pitchFamily="18" charset="0"/>
                        <a:ea typeface="Cambria" panose="02040503050406030204" pitchFamily="18" charset="0"/>
                      </a:endParaRPr>
                    </a:p>
                  </a:txBody>
                  <a:tcPr marL="6350" marR="6350" marT="6350" marB="0" anchor="ctr">
                    <a:solidFill>
                      <a:schemeClr val="tx1"/>
                    </a:solidFill>
                  </a:tcPr>
                </a:tc>
                <a:tc>
                  <a:txBody>
                    <a:bodyPr/>
                    <a:lstStyle/>
                    <a:p>
                      <a:pPr algn="ctr" fontAlgn="b"/>
                      <a:r>
                        <a:rPr lang="en-IN" sz="1200" b="1" i="0" u="none" strike="noStrike" dirty="0">
                          <a:solidFill>
                            <a:schemeClr val="bg1"/>
                          </a:solidFill>
                          <a:effectLst/>
                          <a:latin typeface="Cambria" panose="02040503050406030204" pitchFamily="18" charset="0"/>
                          <a:ea typeface="Cambria" panose="02040503050406030204" pitchFamily="18" charset="0"/>
                        </a:rPr>
                        <a:t>3 M</a:t>
                      </a:r>
                    </a:p>
                  </a:txBody>
                  <a:tcPr marL="6350" marR="6350" marT="6350" marB="0" anchor="ctr">
                    <a:solidFill>
                      <a:schemeClr val="tx1"/>
                    </a:solidFill>
                  </a:tcPr>
                </a:tc>
                <a:tc>
                  <a:txBody>
                    <a:bodyPr/>
                    <a:lstStyle/>
                    <a:p>
                      <a:pPr algn="ctr" fontAlgn="b"/>
                      <a:r>
                        <a:rPr lang="en-IN" sz="1200" b="1" u="none" strike="noStrike" dirty="0">
                          <a:solidFill>
                            <a:schemeClr val="bg1"/>
                          </a:solidFill>
                          <a:effectLst/>
                          <a:latin typeface="Cambria" panose="02040503050406030204" pitchFamily="18" charset="0"/>
                          <a:ea typeface="Cambria" panose="02040503050406030204" pitchFamily="18" charset="0"/>
                        </a:rPr>
                        <a:t>6 M</a:t>
                      </a:r>
                      <a:endParaRPr lang="en-IN" sz="1200" b="1" i="0" u="none" strike="noStrike" dirty="0">
                        <a:solidFill>
                          <a:schemeClr val="bg1"/>
                        </a:solidFill>
                        <a:effectLst/>
                        <a:latin typeface="Cambria" panose="02040503050406030204" pitchFamily="18" charset="0"/>
                        <a:ea typeface="Cambria" panose="02040503050406030204" pitchFamily="18" charset="0"/>
                      </a:endParaRPr>
                    </a:p>
                  </a:txBody>
                  <a:tcPr marL="6350" marR="6350" marT="6350" marB="0" anchor="ctr">
                    <a:solidFill>
                      <a:schemeClr val="tx1"/>
                    </a:solidFill>
                  </a:tcPr>
                </a:tc>
                <a:tc>
                  <a:txBody>
                    <a:bodyPr/>
                    <a:lstStyle/>
                    <a:p>
                      <a:pPr algn="ctr" fontAlgn="b"/>
                      <a:r>
                        <a:rPr lang="en-IN" sz="1200" b="1" u="none" strike="noStrike">
                          <a:solidFill>
                            <a:schemeClr val="bg1"/>
                          </a:solidFill>
                          <a:effectLst/>
                          <a:latin typeface="Cambria" panose="02040503050406030204" pitchFamily="18" charset="0"/>
                          <a:ea typeface="Cambria" panose="02040503050406030204" pitchFamily="18" charset="0"/>
                        </a:rPr>
                        <a:t>1 Y</a:t>
                      </a:r>
                      <a:endParaRPr lang="en-IN" sz="1200" b="1" i="0" u="none" strike="noStrike">
                        <a:solidFill>
                          <a:schemeClr val="bg1"/>
                        </a:solidFill>
                        <a:effectLst/>
                        <a:latin typeface="Cambria" panose="02040503050406030204" pitchFamily="18" charset="0"/>
                        <a:ea typeface="Cambria" panose="02040503050406030204" pitchFamily="18" charset="0"/>
                      </a:endParaRPr>
                    </a:p>
                  </a:txBody>
                  <a:tcPr marL="6350" marR="6350" marT="6350" marB="0" anchor="ctr">
                    <a:solidFill>
                      <a:schemeClr val="tx1"/>
                    </a:solidFill>
                  </a:tcPr>
                </a:tc>
                <a:tc>
                  <a:txBody>
                    <a:bodyPr/>
                    <a:lstStyle/>
                    <a:p>
                      <a:pPr algn="ctr" fontAlgn="b"/>
                      <a:r>
                        <a:rPr lang="en-US" sz="1200" b="1" i="0" u="none" strike="noStrike">
                          <a:solidFill>
                            <a:schemeClr val="bg1"/>
                          </a:solidFill>
                          <a:effectLst/>
                          <a:latin typeface="Cambria" panose="02040503050406030204" pitchFamily="18" charset="0"/>
                          <a:ea typeface="Cambria" panose="02040503050406030204" pitchFamily="18" charset="0"/>
                        </a:rPr>
                        <a:t>2 Y</a:t>
                      </a:r>
                      <a:endParaRPr lang="en-IN" sz="1200" b="1" i="0" u="none" strike="noStrike">
                        <a:solidFill>
                          <a:schemeClr val="bg1"/>
                        </a:solidFill>
                        <a:effectLst/>
                        <a:latin typeface="Cambria" panose="02040503050406030204" pitchFamily="18" charset="0"/>
                        <a:ea typeface="Cambria" panose="02040503050406030204" pitchFamily="18" charset="0"/>
                      </a:endParaRPr>
                    </a:p>
                  </a:txBody>
                  <a:tcPr marL="6350" marR="6350" marT="6350" marB="0" anchor="ctr">
                    <a:solidFill>
                      <a:schemeClr val="tx1"/>
                    </a:solidFill>
                  </a:tcPr>
                </a:tc>
                <a:tc>
                  <a:txBody>
                    <a:bodyPr/>
                    <a:lstStyle/>
                    <a:p>
                      <a:pPr algn="ctr" fontAlgn="b"/>
                      <a:r>
                        <a:rPr lang="en-US" sz="1200" b="1" i="0" u="none" strike="noStrike">
                          <a:solidFill>
                            <a:schemeClr val="bg1"/>
                          </a:solidFill>
                          <a:effectLst/>
                          <a:latin typeface="Cambria" panose="02040503050406030204" pitchFamily="18" charset="0"/>
                          <a:ea typeface="Cambria" panose="02040503050406030204" pitchFamily="18" charset="0"/>
                        </a:rPr>
                        <a:t>3 Y</a:t>
                      </a:r>
                      <a:endParaRPr lang="en-IN" sz="1200" b="1" i="0" u="none" strike="noStrike">
                        <a:solidFill>
                          <a:schemeClr val="bg1"/>
                        </a:solidFill>
                        <a:effectLst/>
                        <a:latin typeface="Cambria" panose="02040503050406030204" pitchFamily="18" charset="0"/>
                        <a:ea typeface="Cambria" panose="02040503050406030204" pitchFamily="18" charset="0"/>
                      </a:endParaRPr>
                    </a:p>
                  </a:txBody>
                  <a:tcPr marL="6350" marR="6350" marT="6350" marB="0" anchor="ctr">
                    <a:solidFill>
                      <a:schemeClr val="tx1"/>
                    </a:solidFill>
                  </a:tcPr>
                </a:tc>
                <a:tc>
                  <a:txBody>
                    <a:bodyPr/>
                    <a:lstStyle/>
                    <a:p>
                      <a:pPr algn="ctr" fontAlgn="b"/>
                      <a:r>
                        <a:rPr lang="en-IN" sz="1200" b="1" u="none" strike="noStrike">
                          <a:solidFill>
                            <a:schemeClr val="bg1"/>
                          </a:solidFill>
                          <a:effectLst/>
                          <a:latin typeface="Cambria" panose="02040503050406030204" pitchFamily="18" charset="0"/>
                          <a:ea typeface="Cambria" panose="02040503050406030204" pitchFamily="18" charset="0"/>
                        </a:rPr>
                        <a:t>SI</a:t>
                      </a:r>
                      <a:endParaRPr lang="en-IN" sz="1200" b="1" i="0" u="none" strike="noStrike">
                        <a:solidFill>
                          <a:schemeClr val="bg1"/>
                        </a:solidFill>
                        <a:effectLst/>
                        <a:latin typeface="Cambria" panose="02040503050406030204" pitchFamily="18" charset="0"/>
                        <a:ea typeface="Cambria" panose="02040503050406030204" pitchFamily="18" charset="0"/>
                      </a:endParaRPr>
                    </a:p>
                  </a:txBody>
                  <a:tcPr marL="6350" marR="6350" marT="6350" marB="0" anchor="ctr">
                    <a:solidFill>
                      <a:schemeClr val="tx1"/>
                    </a:solidFill>
                  </a:tcPr>
                </a:tc>
                <a:extLst>
                  <a:ext uri="{0D108BD9-81ED-4DB2-BD59-A6C34878D82A}">
                    <a16:rowId xmlns:a16="http://schemas.microsoft.com/office/drawing/2014/main" val="2645694290"/>
                  </a:ext>
                </a:extLst>
              </a:tr>
              <a:tr h="310132">
                <a:tc>
                  <a:txBody>
                    <a:bodyPr/>
                    <a:lstStyle/>
                    <a:p>
                      <a:pPr algn="ctr" fontAlgn="b"/>
                      <a:r>
                        <a:rPr lang="en-IN" sz="1200" b="0" i="0" u="none" strike="noStrike" dirty="0">
                          <a:solidFill>
                            <a:srgbClr val="000000"/>
                          </a:solidFill>
                          <a:effectLst/>
                          <a:latin typeface="Cambria" panose="02040503050406030204" pitchFamily="18" charset="0"/>
                          <a:ea typeface="Cambria" panose="02040503050406030204" pitchFamily="18" charset="0"/>
                        </a:rPr>
                        <a:t>Founders Series I</a:t>
                      </a:r>
                    </a:p>
                  </a:txBody>
                  <a:tcPr marL="6350" marR="6350" marT="6350" marB="0" anchor="ctr">
                    <a:solidFill>
                      <a:schemeClr val="bg1">
                        <a:lumMod val="95000"/>
                      </a:schemeClr>
                    </a:solidFill>
                  </a:tcPr>
                </a:tc>
                <a:tc>
                  <a:txBody>
                    <a:bodyPr/>
                    <a:lstStyle/>
                    <a:p>
                      <a:pPr algn="ctr" fontAlgn="b"/>
                      <a:r>
                        <a:rPr lang="en-IN" sz="1200" u="none" strike="noStrike" dirty="0">
                          <a:effectLst/>
                          <a:latin typeface="Cambria" panose="02040503050406030204" pitchFamily="18" charset="0"/>
                          <a:ea typeface="Cambria" panose="02040503050406030204" pitchFamily="18" charset="0"/>
                        </a:rPr>
                        <a:t>01-Feb-2023</a:t>
                      </a:r>
                      <a:endParaRPr lang="en-IN" sz="1200" b="0" i="0" u="none" strike="noStrike" dirty="0">
                        <a:solidFill>
                          <a:srgbClr val="000000"/>
                        </a:solidFill>
                        <a:effectLst/>
                        <a:latin typeface="Cambria" panose="02040503050406030204" pitchFamily="18" charset="0"/>
                        <a:ea typeface="Cambria" panose="02040503050406030204" pitchFamily="18" charset="0"/>
                      </a:endParaRPr>
                    </a:p>
                  </a:txBody>
                  <a:tcPr marL="6350" marR="6350" marT="6350" marB="0" anchor="ctr">
                    <a:solidFill>
                      <a:schemeClr val="bg1">
                        <a:lumMod val="95000"/>
                      </a:schemeClr>
                    </a:solidFill>
                  </a:tcPr>
                </a:tc>
                <a:tc>
                  <a:txBody>
                    <a:bodyPr/>
                    <a:lstStyle/>
                    <a:p>
                      <a:pPr algn="ctr" fontAlgn="ctr">
                        <a:buNone/>
                      </a:pPr>
                      <a:r>
                        <a:rPr lang="en-IN" sz="1200" b="0" i="0" u="none" strike="noStrike" dirty="0">
                          <a:solidFill>
                            <a:srgbClr val="000000"/>
                          </a:solidFill>
                          <a:effectLst/>
                          <a:latin typeface="Cambria" panose="02040503050406030204" pitchFamily="18" charset="0"/>
                        </a:rPr>
                        <a:t>0.45%</a:t>
                      </a:r>
                    </a:p>
                  </a:txBody>
                  <a:tcPr marL="9525" marR="9525" marT="9525" marB="0" anchor="ctr">
                    <a:solidFill>
                      <a:srgbClr val="F2F2F2"/>
                    </a:solidFill>
                  </a:tcPr>
                </a:tc>
                <a:tc>
                  <a:txBody>
                    <a:bodyPr/>
                    <a:lstStyle/>
                    <a:p>
                      <a:pPr algn="ctr" rtl="0" fontAlgn="ctr">
                        <a:buNone/>
                      </a:pPr>
                      <a:r>
                        <a:rPr lang="en-IN" sz="1200" b="0" i="0" u="none" strike="noStrike" dirty="0">
                          <a:solidFill>
                            <a:srgbClr val="000000"/>
                          </a:solidFill>
                          <a:effectLst/>
                          <a:latin typeface="Cambria" panose="02040503050406030204" pitchFamily="18" charset="0"/>
                        </a:rPr>
                        <a:t>5.22%</a:t>
                      </a:r>
                    </a:p>
                  </a:txBody>
                  <a:tcPr marL="9525" marR="9525" marT="9525" marB="0" anchor="ctr">
                    <a:solidFill>
                      <a:srgbClr val="F2F2F2"/>
                    </a:solidFill>
                  </a:tcPr>
                </a:tc>
                <a:tc>
                  <a:txBody>
                    <a:bodyPr/>
                    <a:lstStyle/>
                    <a:p>
                      <a:pPr algn="ctr" rtl="0" fontAlgn="ctr">
                        <a:buNone/>
                      </a:pPr>
                      <a:r>
                        <a:rPr lang="en-IN" sz="1200" b="0" i="0" u="none" strike="noStrike" dirty="0">
                          <a:solidFill>
                            <a:srgbClr val="000000"/>
                          </a:solidFill>
                          <a:effectLst/>
                          <a:latin typeface="Cambria" panose="02040503050406030204" pitchFamily="18" charset="0"/>
                        </a:rPr>
                        <a:t>16.54%</a:t>
                      </a:r>
                    </a:p>
                  </a:txBody>
                  <a:tcPr marL="9525" marR="9525" marT="9525" marB="0" anchor="ctr">
                    <a:solidFill>
                      <a:srgbClr val="F2F2F2"/>
                    </a:solidFill>
                  </a:tcPr>
                </a:tc>
                <a:tc>
                  <a:txBody>
                    <a:bodyPr/>
                    <a:lstStyle/>
                    <a:p>
                      <a:pPr algn="ctr" rtl="0" fontAlgn="ctr">
                        <a:buNone/>
                      </a:pPr>
                      <a:r>
                        <a:rPr lang="en-IN" sz="1200" b="0" i="0" u="none" strike="noStrike" dirty="0">
                          <a:solidFill>
                            <a:srgbClr val="000000"/>
                          </a:solidFill>
                          <a:effectLst/>
                          <a:latin typeface="Cambria" panose="02040503050406030204" pitchFamily="18" charset="0"/>
                        </a:rPr>
                        <a:t>4.93%</a:t>
                      </a:r>
                    </a:p>
                  </a:txBody>
                  <a:tcPr marL="9525" marR="9525" marT="9525" marB="0" anchor="ctr">
                    <a:solidFill>
                      <a:srgbClr val="F2F2F2"/>
                    </a:solidFill>
                  </a:tcPr>
                </a:tc>
                <a:tc>
                  <a:txBody>
                    <a:bodyPr/>
                    <a:lstStyle/>
                    <a:p>
                      <a:pPr algn="ctr" rtl="0" fontAlgn="ctr">
                        <a:buNone/>
                      </a:pPr>
                      <a:r>
                        <a:rPr lang="en-IN" sz="1200" b="0" i="0" u="none" strike="noStrike" dirty="0">
                          <a:solidFill>
                            <a:srgbClr val="000000"/>
                          </a:solidFill>
                          <a:effectLst/>
                          <a:latin typeface="Cambria" panose="02040503050406030204" pitchFamily="18" charset="0"/>
                        </a:rPr>
                        <a:t>4.33%</a:t>
                      </a:r>
                    </a:p>
                  </a:txBody>
                  <a:tcPr marL="9525" marR="9525" marT="9525" marB="0" anchor="ctr">
                    <a:solidFill>
                      <a:srgbClr val="F2F2F2"/>
                    </a:solidFill>
                  </a:tcPr>
                </a:tc>
                <a:tc>
                  <a:txBody>
                    <a:bodyPr/>
                    <a:lstStyle/>
                    <a:p>
                      <a:pPr algn="ctr" rtl="0" fontAlgn="ctr">
                        <a:buNone/>
                      </a:pPr>
                      <a:r>
                        <a:rPr lang="en-IN" sz="1200" b="0" i="0" u="none" strike="noStrike" dirty="0">
                          <a:solidFill>
                            <a:srgbClr val="000000"/>
                          </a:solidFill>
                          <a:effectLst/>
                          <a:latin typeface="Cambria" panose="02040503050406030204" pitchFamily="18" charset="0"/>
                        </a:rPr>
                        <a:t>20.02%</a:t>
                      </a:r>
                    </a:p>
                  </a:txBody>
                  <a:tcPr marL="9525" marR="9525" marT="9525" marB="0" anchor="ctr">
                    <a:solidFill>
                      <a:srgbClr val="F2F2F2"/>
                    </a:solidFill>
                  </a:tcPr>
                </a:tc>
                <a:tc>
                  <a:txBody>
                    <a:bodyPr/>
                    <a:lstStyle/>
                    <a:p>
                      <a:pPr algn="ctr" rtl="0" fontAlgn="ctr">
                        <a:buNone/>
                      </a:pPr>
                      <a:r>
                        <a:rPr lang="en-IN" sz="1200" b="0" i="0" u="none" strike="noStrike" dirty="0">
                          <a:solidFill>
                            <a:srgbClr val="000000"/>
                          </a:solidFill>
                          <a:effectLst/>
                          <a:latin typeface="Cambria" panose="02040503050406030204" pitchFamily="18" charset="0"/>
                        </a:rPr>
                        <a:t>24.01%</a:t>
                      </a:r>
                    </a:p>
                  </a:txBody>
                  <a:tcPr marL="9525" marR="9525" marT="9525" marB="0" anchor="ctr">
                    <a:solidFill>
                      <a:srgbClr val="F2F2F2"/>
                    </a:solidFill>
                  </a:tcPr>
                </a:tc>
                <a:extLst>
                  <a:ext uri="{0D108BD9-81ED-4DB2-BD59-A6C34878D82A}">
                    <a16:rowId xmlns:a16="http://schemas.microsoft.com/office/drawing/2014/main" val="1058397769"/>
                  </a:ext>
                </a:extLst>
              </a:tr>
              <a:tr h="310132">
                <a:tc>
                  <a:txBody>
                    <a:bodyPr/>
                    <a:lstStyle/>
                    <a:p>
                      <a:pPr algn="ctr" fontAlgn="b"/>
                      <a:r>
                        <a:rPr lang="en-IN" sz="1200" b="1" i="1" u="none" strike="noStrike" dirty="0">
                          <a:effectLst/>
                          <a:latin typeface="Cambria" panose="02040503050406030204" pitchFamily="18" charset="0"/>
                          <a:ea typeface="Cambria" panose="02040503050406030204" pitchFamily="18" charset="0"/>
                        </a:rPr>
                        <a:t>BSE 500</a:t>
                      </a:r>
                      <a:endParaRPr lang="en-IN" sz="1200" b="1" i="1" u="none" strike="noStrike" dirty="0">
                        <a:solidFill>
                          <a:srgbClr val="000000"/>
                        </a:solidFill>
                        <a:effectLst/>
                        <a:latin typeface="Cambria" panose="02040503050406030204" pitchFamily="18" charset="0"/>
                        <a:ea typeface="Cambria" panose="02040503050406030204" pitchFamily="18" charset="0"/>
                      </a:endParaRPr>
                    </a:p>
                  </a:txBody>
                  <a:tcPr marL="6350" marR="6350" marT="6350" marB="0" anchor="ctr">
                    <a:solidFill>
                      <a:schemeClr val="bg1">
                        <a:lumMod val="85000"/>
                      </a:schemeClr>
                    </a:solidFill>
                  </a:tcPr>
                </a:tc>
                <a:tc>
                  <a:txBody>
                    <a:bodyPr/>
                    <a:lstStyle/>
                    <a:p>
                      <a:pPr algn="ctr" fontAlgn="b"/>
                      <a:r>
                        <a:rPr lang="en-IN" sz="1200" b="1" i="1" u="none" strike="noStrike" dirty="0">
                          <a:effectLst/>
                          <a:latin typeface="Cambria" panose="02040503050406030204" pitchFamily="18" charset="0"/>
                          <a:ea typeface="Cambria" panose="02040503050406030204" pitchFamily="18" charset="0"/>
                        </a:rPr>
                        <a:t> </a:t>
                      </a:r>
                      <a:endParaRPr lang="en-IN" sz="1200" b="1" i="1" u="none" strike="noStrike" dirty="0">
                        <a:solidFill>
                          <a:srgbClr val="000000"/>
                        </a:solidFill>
                        <a:effectLst/>
                        <a:latin typeface="Cambria" panose="02040503050406030204" pitchFamily="18" charset="0"/>
                        <a:ea typeface="Cambria" panose="02040503050406030204" pitchFamily="18" charset="0"/>
                      </a:endParaRPr>
                    </a:p>
                  </a:txBody>
                  <a:tcPr marL="6350" marR="6350" marT="6350" marB="0" anchor="ctr">
                    <a:solidFill>
                      <a:schemeClr val="bg1">
                        <a:lumMod val="85000"/>
                      </a:schemeClr>
                    </a:solidFill>
                  </a:tcPr>
                </a:tc>
                <a:tc>
                  <a:txBody>
                    <a:bodyPr/>
                    <a:lstStyle/>
                    <a:p>
                      <a:pPr algn="ctr" fontAlgn="ctr">
                        <a:buNone/>
                      </a:pPr>
                      <a:r>
                        <a:rPr lang="en-IN" sz="1200" b="1" i="1" u="none" strike="noStrike" dirty="0">
                          <a:solidFill>
                            <a:srgbClr val="000000"/>
                          </a:solidFill>
                          <a:effectLst/>
                          <a:latin typeface="Cambria" panose="02040503050406030204" pitchFamily="18" charset="0"/>
                        </a:rPr>
                        <a:t>2.19%</a:t>
                      </a:r>
                    </a:p>
                  </a:txBody>
                  <a:tcPr marL="9525" marR="9525" marT="9525" marB="0" anchor="ctr">
                    <a:solidFill>
                      <a:srgbClr val="D9D9D9"/>
                    </a:solidFill>
                  </a:tcPr>
                </a:tc>
                <a:tc>
                  <a:txBody>
                    <a:bodyPr/>
                    <a:lstStyle/>
                    <a:p>
                      <a:pPr algn="ctr" fontAlgn="ctr">
                        <a:buNone/>
                      </a:pPr>
                      <a:r>
                        <a:rPr lang="en-IN" sz="1200" b="1" i="1" u="none" strike="noStrike">
                          <a:solidFill>
                            <a:srgbClr val="000000"/>
                          </a:solidFill>
                          <a:effectLst/>
                          <a:latin typeface="Cambria" panose="02040503050406030204" pitchFamily="18" charset="0"/>
                        </a:rPr>
                        <a:t>3.78%</a:t>
                      </a:r>
                      <a:endParaRPr lang="en-IN" sz="1200" b="1" i="1" u="none" strike="noStrike" dirty="0">
                        <a:solidFill>
                          <a:srgbClr val="000000"/>
                        </a:solidFill>
                        <a:effectLst/>
                        <a:latin typeface="Cambria" panose="02040503050406030204" pitchFamily="18" charset="0"/>
                      </a:endParaRPr>
                    </a:p>
                  </a:txBody>
                  <a:tcPr marL="9525" marR="9525" marT="9525" marB="0" anchor="ctr">
                    <a:solidFill>
                      <a:srgbClr val="D9D9D9"/>
                    </a:solidFill>
                  </a:tcPr>
                </a:tc>
                <a:tc>
                  <a:txBody>
                    <a:bodyPr/>
                    <a:lstStyle/>
                    <a:p>
                      <a:pPr algn="ctr" fontAlgn="ctr">
                        <a:buNone/>
                      </a:pPr>
                      <a:r>
                        <a:rPr lang="en-IN" sz="1200" b="1" i="1" u="none" strike="noStrike">
                          <a:solidFill>
                            <a:srgbClr val="000000"/>
                          </a:solidFill>
                          <a:effectLst/>
                          <a:latin typeface="Cambria" panose="02040503050406030204" pitchFamily="18" charset="0"/>
                        </a:rPr>
                        <a:t>1.99%</a:t>
                      </a:r>
                      <a:endParaRPr lang="en-IN" sz="1200" b="1" i="1" u="none" strike="noStrike" dirty="0">
                        <a:solidFill>
                          <a:srgbClr val="000000"/>
                        </a:solidFill>
                        <a:effectLst/>
                        <a:latin typeface="Cambria" panose="02040503050406030204" pitchFamily="18" charset="0"/>
                      </a:endParaRPr>
                    </a:p>
                  </a:txBody>
                  <a:tcPr marL="9525" marR="9525" marT="9525" marB="0" anchor="ctr">
                    <a:solidFill>
                      <a:srgbClr val="D9D9D9"/>
                    </a:solidFill>
                  </a:tcPr>
                </a:tc>
                <a:tc>
                  <a:txBody>
                    <a:bodyPr/>
                    <a:lstStyle/>
                    <a:p>
                      <a:pPr algn="ctr" fontAlgn="ctr">
                        <a:buNone/>
                      </a:pPr>
                      <a:r>
                        <a:rPr lang="en-IN" sz="1200" b="1" i="1" u="none" strike="noStrike">
                          <a:solidFill>
                            <a:srgbClr val="000000"/>
                          </a:solidFill>
                          <a:effectLst/>
                          <a:latin typeface="Cambria" panose="02040503050406030204" pitchFamily="18" charset="0"/>
                        </a:rPr>
                        <a:t>2.98%</a:t>
                      </a:r>
                      <a:endParaRPr lang="en-IN" sz="1200" b="1" i="1" u="none" strike="noStrike" dirty="0">
                        <a:solidFill>
                          <a:srgbClr val="000000"/>
                        </a:solidFill>
                        <a:effectLst/>
                        <a:latin typeface="Cambria" panose="02040503050406030204" pitchFamily="18" charset="0"/>
                      </a:endParaRPr>
                    </a:p>
                  </a:txBody>
                  <a:tcPr marL="9525" marR="9525" marT="9525" marB="0" anchor="ctr">
                    <a:solidFill>
                      <a:srgbClr val="D9D9D9"/>
                    </a:solidFill>
                  </a:tcPr>
                </a:tc>
                <a:tc>
                  <a:txBody>
                    <a:bodyPr/>
                    <a:lstStyle/>
                    <a:p>
                      <a:pPr algn="ctr" fontAlgn="ctr">
                        <a:buNone/>
                      </a:pPr>
                      <a:r>
                        <a:rPr lang="en-IN" sz="1200" b="1" i="1" u="none" strike="noStrike">
                          <a:solidFill>
                            <a:srgbClr val="000000"/>
                          </a:solidFill>
                          <a:effectLst/>
                          <a:latin typeface="Cambria" panose="02040503050406030204" pitchFamily="18" charset="0"/>
                        </a:rPr>
                        <a:t>0.42%</a:t>
                      </a:r>
                      <a:endParaRPr lang="en-IN" sz="1200" b="1" i="1" u="none" strike="noStrike" dirty="0">
                        <a:solidFill>
                          <a:srgbClr val="000000"/>
                        </a:solidFill>
                        <a:effectLst/>
                        <a:latin typeface="Cambria" panose="02040503050406030204" pitchFamily="18" charset="0"/>
                      </a:endParaRPr>
                    </a:p>
                  </a:txBody>
                  <a:tcPr marL="9525" marR="9525" marT="9525" marB="0" anchor="ctr">
                    <a:solidFill>
                      <a:srgbClr val="D9D9D9"/>
                    </a:solidFill>
                  </a:tcPr>
                </a:tc>
                <a:tc>
                  <a:txBody>
                    <a:bodyPr/>
                    <a:lstStyle/>
                    <a:p>
                      <a:pPr algn="ctr" fontAlgn="ctr">
                        <a:buNone/>
                      </a:pPr>
                      <a:r>
                        <a:rPr lang="en-IN" sz="1200" b="1" i="1" u="none" strike="noStrike">
                          <a:solidFill>
                            <a:srgbClr val="000000"/>
                          </a:solidFill>
                          <a:effectLst/>
                          <a:latin typeface="Cambria" panose="02040503050406030204" pitchFamily="18" charset="0"/>
                        </a:rPr>
                        <a:t>11.88%</a:t>
                      </a:r>
                      <a:endParaRPr lang="en-IN" sz="1200" b="1" i="1" u="none" strike="noStrike" dirty="0">
                        <a:solidFill>
                          <a:srgbClr val="000000"/>
                        </a:solidFill>
                        <a:effectLst/>
                        <a:latin typeface="Cambria" panose="02040503050406030204" pitchFamily="18" charset="0"/>
                      </a:endParaRPr>
                    </a:p>
                  </a:txBody>
                  <a:tcPr marL="9525" marR="9525" marT="9525" marB="0" anchor="ctr">
                    <a:solidFill>
                      <a:srgbClr val="D9D9D9"/>
                    </a:solidFill>
                  </a:tcPr>
                </a:tc>
                <a:tc>
                  <a:txBody>
                    <a:bodyPr/>
                    <a:lstStyle/>
                    <a:p>
                      <a:pPr algn="ctr" fontAlgn="ctr">
                        <a:buNone/>
                      </a:pPr>
                      <a:r>
                        <a:rPr lang="en-IN" sz="1200" b="1" i="1" u="none" strike="noStrike" dirty="0">
                          <a:solidFill>
                            <a:srgbClr val="000000"/>
                          </a:solidFill>
                          <a:effectLst/>
                          <a:latin typeface="Cambria" panose="02040503050406030204" pitchFamily="18" charset="0"/>
                        </a:rPr>
                        <a:t>14.56%</a:t>
                      </a:r>
                    </a:p>
                  </a:txBody>
                  <a:tcPr marL="9525" marR="9525" marT="9525" marB="0" anchor="ctr">
                    <a:solidFill>
                      <a:srgbClr val="D9D9D9"/>
                    </a:solidFill>
                  </a:tcPr>
                </a:tc>
                <a:extLst>
                  <a:ext uri="{0D108BD9-81ED-4DB2-BD59-A6C34878D82A}">
                    <a16:rowId xmlns:a16="http://schemas.microsoft.com/office/drawing/2014/main" val="3727925777"/>
                  </a:ext>
                </a:extLst>
              </a:tr>
            </a:tbl>
          </a:graphicData>
        </a:graphic>
      </p:graphicFrame>
      <p:graphicFrame>
        <p:nvGraphicFramePr>
          <p:cNvPr id="7" name="Table 6">
            <a:extLst>
              <a:ext uri="{FF2B5EF4-FFF2-40B4-BE49-F238E27FC236}">
                <a16:creationId xmlns:a16="http://schemas.microsoft.com/office/drawing/2014/main" id="{1B7969DF-D60E-59D9-5F9A-D334D62915CE}"/>
              </a:ext>
            </a:extLst>
          </p:cNvPr>
          <p:cNvGraphicFramePr>
            <a:graphicFrameLocks noGrp="1"/>
          </p:cNvGraphicFramePr>
          <p:nvPr>
            <p:extLst>
              <p:ext uri="{D42A27DB-BD31-4B8C-83A1-F6EECF244321}">
                <p14:modId xmlns:p14="http://schemas.microsoft.com/office/powerpoint/2010/main" val="3122073678"/>
              </p:ext>
            </p:extLst>
          </p:nvPr>
        </p:nvGraphicFramePr>
        <p:xfrm>
          <a:off x="6605519" y="3997464"/>
          <a:ext cx="2627086" cy="2449288"/>
        </p:xfrm>
        <a:graphic>
          <a:graphicData uri="http://schemas.openxmlformats.org/drawingml/2006/table">
            <a:tbl>
              <a:tblPr>
                <a:tableStyleId>{69C7853C-536D-4A76-A0AE-DD22124D55A5}</a:tableStyleId>
              </a:tblPr>
              <a:tblGrid>
                <a:gridCol w="1928881">
                  <a:extLst>
                    <a:ext uri="{9D8B030D-6E8A-4147-A177-3AD203B41FA5}">
                      <a16:colId xmlns:a16="http://schemas.microsoft.com/office/drawing/2014/main" val="89107062"/>
                    </a:ext>
                  </a:extLst>
                </a:gridCol>
                <a:gridCol w="698205">
                  <a:extLst>
                    <a:ext uri="{9D8B030D-6E8A-4147-A177-3AD203B41FA5}">
                      <a16:colId xmlns:a16="http://schemas.microsoft.com/office/drawing/2014/main" val="531883828"/>
                    </a:ext>
                  </a:extLst>
                </a:gridCol>
              </a:tblGrid>
              <a:tr h="221071">
                <a:tc>
                  <a:txBody>
                    <a:bodyPr/>
                    <a:lstStyle/>
                    <a:p>
                      <a:pPr algn="ctr" fontAlgn="ctr"/>
                      <a:r>
                        <a:rPr lang="en-US" sz="1200" b="1" u="none" strike="noStrike" dirty="0">
                          <a:solidFill>
                            <a:srgbClr val="FFFFFF"/>
                          </a:solidFill>
                          <a:effectLst/>
                          <a:latin typeface="Cambria" panose="02040503050406030204" pitchFamily="18" charset="0"/>
                          <a:ea typeface="Cambria" panose="02040503050406030204" pitchFamily="18" charset="0"/>
                        </a:rPr>
                        <a:t>Top Holdings</a:t>
                      </a:r>
                      <a:endParaRPr lang="en-US" sz="1200" b="1" i="0" u="none" strike="noStrike" dirty="0">
                        <a:solidFill>
                          <a:srgbClr val="FFFFFF"/>
                        </a:solidFill>
                        <a:effectLst/>
                        <a:latin typeface="Cambria" panose="02040503050406030204" pitchFamily="18" charset="0"/>
                        <a:ea typeface="Cambria" panose="02040503050406030204" pitchFamily="18" charset="0"/>
                      </a:endParaRPr>
                    </a:p>
                  </a:txBody>
                  <a:tcPr marL="9525" marR="9525" marT="9525" marB="0" anchor="ctr">
                    <a:lnL w="12700" cap="flat" cmpd="sng" algn="ctr">
                      <a:no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fontAlgn="ctr"/>
                      <a:r>
                        <a:rPr lang="en-US" sz="1200" b="1" u="none" strike="noStrike" dirty="0">
                          <a:solidFill>
                            <a:srgbClr val="FFFFFF"/>
                          </a:solidFill>
                          <a:effectLst/>
                          <a:latin typeface="Cambria" panose="02040503050406030204" pitchFamily="18" charset="0"/>
                          <a:ea typeface="Cambria" panose="02040503050406030204" pitchFamily="18" charset="0"/>
                        </a:rPr>
                        <a:t>Weight%</a:t>
                      </a:r>
                      <a:endParaRPr lang="en-US" sz="1200" b="1" i="0" u="none" strike="noStrike" dirty="0">
                        <a:solidFill>
                          <a:srgbClr val="FFFFFF"/>
                        </a:solidFill>
                        <a:effectLst/>
                        <a:latin typeface="Cambria" panose="02040503050406030204" pitchFamily="18" charset="0"/>
                        <a:ea typeface="Cambria" panose="02040503050406030204" pitchFamily="18" charset="0"/>
                      </a:endParaRPr>
                    </a:p>
                  </a:txBody>
                  <a:tcPr marL="9525" marR="9525" marT="9525" marB="0" anchor="ctr">
                    <a:lnL w="12700" cap="flat" cmpd="sng" algn="ctr">
                      <a:solidFill>
                        <a:schemeClr val="bg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tx1"/>
                    </a:solidFill>
                  </a:tcPr>
                </a:tc>
                <a:extLst>
                  <a:ext uri="{0D108BD9-81ED-4DB2-BD59-A6C34878D82A}">
                    <a16:rowId xmlns:a16="http://schemas.microsoft.com/office/drawing/2014/main" val="2415465548"/>
                  </a:ext>
                </a:extLst>
              </a:tr>
              <a:tr h="203560">
                <a:tc>
                  <a:txBody>
                    <a:bodyPr/>
                    <a:lstStyle/>
                    <a:p>
                      <a:pPr algn="ctr" fontAlgn="ctr">
                        <a:buNone/>
                      </a:pPr>
                      <a:r>
                        <a:rPr lang="en-IN" sz="1100" b="0" i="0" u="none" strike="noStrike" dirty="0">
                          <a:solidFill>
                            <a:srgbClr val="000000"/>
                          </a:solidFill>
                          <a:effectLst/>
                          <a:latin typeface="Cambria" panose="02040503050406030204" pitchFamily="18" charset="0"/>
                        </a:rPr>
                        <a:t>Eternal Ltd.</a:t>
                      </a:r>
                    </a:p>
                  </a:txBody>
                  <a:tcPr marL="9525" marR="9525" marT="9525" marB="0" anchor="ctr">
                    <a:lnL w="12700" cap="flat" cmpd="sng" algn="ctr">
                      <a:no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fontAlgn="ctr">
                        <a:buNone/>
                      </a:pPr>
                      <a:r>
                        <a:rPr lang="en-IN" sz="1100" b="0" i="0" u="none" strike="noStrike" dirty="0">
                          <a:solidFill>
                            <a:srgbClr val="000000"/>
                          </a:solidFill>
                          <a:effectLst/>
                          <a:latin typeface="Cambria" panose="02040503050406030204" pitchFamily="18" charset="0"/>
                        </a:rPr>
                        <a:t>5.30%</a:t>
                      </a:r>
                    </a:p>
                  </a:txBody>
                  <a:tcPr marL="9525" marR="9525" marT="9525" marB="0" anchor="ctr">
                    <a:lnL w="12700" cap="flat" cmpd="sng" algn="ctr">
                      <a:solidFill>
                        <a:schemeClr val="bg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607346254"/>
                  </a:ext>
                </a:extLst>
              </a:tr>
              <a:tr h="203560">
                <a:tc>
                  <a:txBody>
                    <a:bodyPr/>
                    <a:lstStyle/>
                    <a:p>
                      <a:pPr algn="ctr" fontAlgn="ctr">
                        <a:buNone/>
                      </a:pPr>
                      <a:r>
                        <a:rPr lang="en-IN" sz="1100" b="0" i="0" u="none" strike="noStrike" dirty="0">
                          <a:solidFill>
                            <a:srgbClr val="000000"/>
                          </a:solidFill>
                          <a:effectLst/>
                          <a:latin typeface="Cambria" panose="02040503050406030204" pitchFamily="18" charset="0"/>
                        </a:rPr>
                        <a:t>One 97 Communications Ltd.</a:t>
                      </a:r>
                    </a:p>
                  </a:txBody>
                  <a:tcPr marL="9525" marR="9525" marT="9525" marB="0" anchor="ctr">
                    <a:lnL w="12700" cap="flat" cmpd="sng" algn="ctr">
                      <a:no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fontAlgn="ctr">
                        <a:buNone/>
                      </a:pPr>
                      <a:r>
                        <a:rPr lang="en-IN" sz="1100" b="0" i="0" u="none" strike="noStrike" dirty="0">
                          <a:solidFill>
                            <a:srgbClr val="000000"/>
                          </a:solidFill>
                          <a:effectLst/>
                          <a:latin typeface="Cambria" panose="02040503050406030204" pitchFamily="18" charset="0"/>
                        </a:rPr>
                        <a:t>4.90%</a:t>
                      </a:r>
                    </a:p>
                  </a:txBody>
                  <a:tcPr marL="9525" marR="9525" marT="9525" marB="0" anchor="ctr">
                    <a:lnL w="12700" cap="flat" cmpd="sng" algn="ctr">
                      <a:solidFill>
                        <a:schemeClr val="bg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2914769515"/>
                  </a:ext>
                </a:extLst>
              </a:tr>
              <a:tr h="203560">
                <a:tc>
                  <a:txBody>
                    <a:bodyPr/>
                    <a:lstStyle/>
                    <a:p>
                      <a:pPr algn="ctr" fontAlgn="ctr">
                        <a:buNone/>
                      </a:pPr>
                      <a:r>
                        <a:rPr lang="en-IN" sz="1100" b="0" i="0" u="none" strike="noStrike" dirty="0">
                          <a:solidFill>
                            <a:srgbClr val="000000"/>
                          </a:solidFill>
                          <a:effectLst/>
                          <a:latin typeface="Cambria" panose="02040503050406030204" pitchFamily="18" charset="0"/>
                        </a:rPr>
                        <a:t>Shriram Finance Ltd.</a:t>
                      </a:r>
                    </a:p>
                  </a:txBody>
                  <a:tcPr marL="9525" marR="9525" marT="9525" marB="0" anchor="ctr">
                    <a:lnL w="12700" cap="flat" cmpd="sng" algn="ctr">
                      <a:no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fontAlgn="ctr">
                        <a:buNone/>
                      </a:pPr>
                      <a:r>
                        <a:rPr lang="en-IN" sz="1100" b="0" i="0" u="none" strike="noStrike">
                          <a:solidFill>
                            <a:srgbClr val="000000"/>
                          </a:solidFill>
                          <a:effectLst/>
                          <a:latin typeface="Cambria" panose="02040503050406030204" pitchFamily="18" charset="0"/>
                        </a:rPr>
                        <a:t>4.80%</a:t>
                      </a:r>
                    </a:p>
                  </a:txBody>
                  <a:tcPr marL="9525" marR="9525" marT="9525" marB="0" anchor="ctr">
                    <a:lnL w="12700" cap="flat" cmpd="sng" algn="ctr">
                      <a:solidFill>
                        <a:schemeClr val="bg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241131932"/>
                  </a:ext>
                </a:extLst>
              </a:tr>
              <a:tr h="203560">
                <a:tc>
                  <a:txBody>
                    <a:bodyPr/>
                    <a:lstStyle/>
                    <a:p>
                      <a:pPr algn="ctr" fontAlgn="ctr">
                        <a:buNone/>
                      </a:pPr>
                      <a:r>
                        <a:rPr lang="en-IN" sz="1100" b="0" i="0" u="none" strike="noStrike" dirty="0">
                          <a:solidFill>
                            <a:srgbClr val="000000"/>
                          </a:solidFill>
                          <a:effectLst/>
                          <a:latin typeface="Cambria" panose="02040503050406030204" pitchFamily="18" charset="0"/>
                        </a:rPr>
                        <a:t>Ather Energy Ltd.</a:t>
                      </a:r>
                    </a:p>
                  </a:txBody>
                  <a:tcPr marL="9525" marR="9525" marT="9525" marB="0" anchor="ctr">
                    <a:lnL w="12700" cap="flat" cmpd="sng" algn="ctr">
                      <a:no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fontAlgn="ctr">
                        <a:buNone/>
                      </a:pPr>
                      <a:r>
                        <a:rPr lang="en-IN" sz="1100" b="0" i="0" u="none" strike="noStrike" dirty="0">
                          <a:solidFill>
                            <a:srgbClr val="000000"/>
                          </a:solidFill>
                          <a:effectLst/>
                          <a:latin typeface="Cambria" panose="02040503050406030204" pitchFamily="18" charset="0"/>
                        </a:rPr>
                        <a:t>4.40%</a:t>
                      </a:r>
                    </a:p>
                  </a:txBody>
                  <a:tcPr marL="9525" marR="9525" marT="9525" marB="0" anchor="ctr">
                    <a:lnL w="12700" cap="flat" cmpd="sng" algn="ctr">
                      <a:solidFill>
                        <a:schemeClr val="bg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1806628508"/>
                  </a:ext>
                </a:extLst>
              </a:tr>
              <a:tr h="203560">
                <a:tc>
                  <a:txBody>
                    <a:bodyPr/>
                    <a:lstStyle/>
                    <a:p>
                      <a:pPr algn="ctr" fontAlgn="ctr">
                        <a:buNone/>
                      </a:pPr>
                      <a:r>
                        <a:rPr lang="en-IN" sz="1100" b="0" i="0" u="none" strike="noStrike" dirty="0">
                          <a:solidFill>
                            <a:srgbClr val="000000"/>
                          </a:solidFill>
                          <a:effectLst/>
                          <a:latin typeface="Cambria" panose="02040503050406030204" pitchFamily="18" charset="0"/>
                        </a:rPr>
                        <a:t>PTC Industries Ltd.</a:t>
                      </a:r>
                    </a:p>
                  </a:txBody>
                  <a:tcPr marL="9525" marR="9525" marT="9525" marB="0" anchor="ctr">
                    <a:lnL w="12700" cap="flat" cmpd="sng" algn="ctr">
                      <a:no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fontAlgn="ctr">
                        <a:buNone/>
                      </a:pPr>
                      <a:r>
                        <a:rPr lang="en-IN" sz="1100" b="0" i="0" u="none" strike="noStrike">
                          <a:solidFill>
                            <a:srgbClr val="000000"/>
                          </a:solidFill>
                          <a:effectLst/>
                          <a:latin typeface="Cambria" panose="02040503050406030204" pitchFamily="18" charset="0"/>
                        </a:rPr>
                        <a:t>4.00%</a:t>
                      </a:r>
                    </a:p>
                  </a:txBody>
                  <a:tcPr marL="9525" marR="9525" marT="9525" marB="0" anchor="ctr">
                    <a:lnL w="12700" cap="flat" cmpd="sng" algn="ctr">
                      <a:solidFill>
                        <a:schemeClr val="bg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422169389"/>
                  </a:ext>
                </a:extLst>
              </a:tr>
              <a:tr h="203560">
                <a:tc>
                  <a:txBody>
                    <a:bodyPr/>
                    <a:lstStyle/>
                    <a:p>
                      <a:pPr algn="ctr" fontAlgn="ctr">
                        <a:buNone/>
                      </a:pPr>
                      <a:r>
                        <a:rPr lang="en-IN" sz="1100" b="0" i="0" u="none" strike="noStrike" dirty="0" err="1">
                          <a:solidFill>
                            <a:srgbClr val="000000"/>
                          </a:solidFill>
                          <a:effectLst/>
                          <a:latin typeface="Cambria" panose="02040503050406030204" pitchFamily="18" charset="0"/>
                        </a:rPr>
                        <a:t>Apar Industries Ltd.</a:t>
                      </a:r>
                    </a:p>
                  </a:txBody>
                  <a:tcPr marL="9525" marR="9525" marT="9525" marB="0" anchor="ctr">
                    <a:lnL w="12700" cap="flat" cmpd="sng" algn="ctr">
                      <a:no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fontAlgn="ctr">
                        <a:buNone/>
                      </a:pPr>
                      <a:r>
                        <a:rPr lang="en-IN" sz="1100" b="0" i="0" u="none" strike="noStrike" dirty="0">
                          <a:solidFill>
                            <a:srgbClr val="000000"/>
                          </a:solidFill>
                          <a:effectLst/>
                          <a:latin typeface="Cambria" panose="02040503050406030204" pitchFamily="18" charset="0"/>
                        </a:rPr>
                        <a:t>3.80%</a:t>
                      </a:r>
                    </a:p>
                  </a:txBody>
                  <a:tcPr marL="9525" marR="9525" marT="9525" marB="0" anchor="ctr">
                    <a:lnL w="12700" cap="flat" cmpd="sng" algn="ctr">
                      <a:solidFill>
                        <a:schemeClr val="bg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463657816"/>
                  </a:ext>
                </a:extLst>
              </a:tr>
              <a:tr h="396177">
                <a:tc>
                  <a:txBody>
                    <a:bodyPr/>
                    <a:lstStyle/>
                    <a:p>
                      <a:pPr algn="ctr" fontAlgn="ctr">
                        <a:buNone/>
                      </a:pPr>
                      <a:r>
                        <a:rPr lang="en-IN" sz="1100" b="0" i="0" u="none" strike="noStrike" dirty="0">
                          <a:solidFill>
                            <a:srgbClr val="000000"/>
                          </a:solidFill>
                          <a:effectLst/>
                          <a:latin typeface="Cambria" panose="02040503050406030204" pitchFamily="18" charset="0"/>
                        </a:rPr>
                        <a:t>Billionbrains Garage Ventures Ltd.</a:t>
                      </a:r>
                    </a:p>
                  </a:txBody>
                  <a:tcPr marL="9525" marR="9525" marT="9525" marB="0" anchor="ctr">
                    <a:lnL w="12700" cap="flat" cmpd="sng" algn="ctr">
                      <a:no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fontAlgn="ctr">
                        <a:buNone/>
                      </a:pPr>
                      <a:r>
                        <a:rPr lang="en-IN" sz="1100" b="0" i="0" u="none" strike="noStrike">
                          <a:solidFill>
                            <a:srgbClr val="000000"/>
                          </a:solidFill>
                          <a:effectLst/>
                          <a:latin typeface="Cambria" panose="02040503050406030204" pitchFamily="18" charset="0"/>
                        </a:rPr>
                        <a:t>3.80%</a:t>
                      </a:r>
                    </a:p>
                  </a:txBody>
                  <a:tcPr marL="9525" marR="9525" marT="9525" marB="0" anchor="ctr">
                    <a:lnL w="12700" cap="flat" cmpd="sng" algn="ctr">
                      <a:solidFill>
                        <a:schemeClr val="bg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328765383"/>
                  </a:ext>
                </a:extLst>
              </a:tr>
              <a:tr h="203560">
                <a:tc>
                  <a:txBody>
                    <a:bodyPr/>
                    <a:lstStyle/>
                    <a:p>
                      <a:pPr algn="ctr" fontAlgn="ctr">
                        <a:buNone/>
                      </a:pPr>
                      <a:r>
                        <a:rPr lang="en-IN" sz="1100" b="0" i="0" u="none" strike="noStrike" dirty="0">
                          <a:solidFill>
                            <a:srgbClr val="000000"/>
                          </a:solidFill>
                          <a:effectLst/>
                          <a:latin typeface="Cambria" panose="02040503050406030204" pitchFamily="18" charset="0"/>
                        </a:rPr>
                        <a:t>Gujarat Fluorochemicals Ltd.</a:t>
                      </a:r>
                    </a:p>
                  </a:txBody>
                  <a:tcPr marL="9525" marR="9525" marT="9525" marB="0" anchor="ctr">
                    <a:lnL w="12700" cap="flat" cmpd="sng" algn="ctr">
                      <a:no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fontAlgn="ctr">
                        <a:buNone/>
                      </a:pPr>
                      <a:r>
                        <a:rPr lang="en-IN" sz="1100" b="0" i="0" u="none" strike="noStrike" dirty="0">
                          <a:solidFill>
                            <a:srgbClr val="000000"/>
                          </a:solidFill>
                          <a:effectLst/>
                          <a:latin typeface="Cambria" panose="02040503050406030204" pitchFamily="18" charset="0"/>
                        </a:rPr>
                        <a:t>3.80%</a:t>
                      </a:r>
                    </a:p>
                  </a:txBody>
                  <a:tcPr marL="9525" marR="9525" marT="9525" marB="0" anchor="ctr">
                    <a:lnL w="12700" cap="flat" cmpd="sng" algn="ctr">
                      <a:solidFill>
                        <a:schemeClr val="bg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738351559"/>
                  </a:ext>
                </a:extLst>
              </a:tr>
              <a:tr h="203560">
                <a:tc>
                  <a:txBody>
                    <a:bodyPr/>
                    <a:lstStyle/>
                    <a:p>
                      <a:pPr algn="ctr" fontAlgn="ctr">
                        <a:buNone/>
                      </a:pPr>
                      <a:r>
                        <a:rPr lang="en-IN" sz="1100" b="0" i="0" u="none" strike="noStrike" dirty="0">
                          <a:solidFill>
                            <a:srgbClr val="000000"/>
                          </a:solidFill>
                          <a:effectLst/>
                          <a:latin typeface="Cambria" panose="02040503050406030204" pitchFamily="18" charset="0"/>
                        </a:rPr>
                        <a:t>Premier Energies Ltd.</a:t>
                      </a:r>
                    </a:p>
                  </a:txBody>
                  <a:tcPr marL="9525" marR="9525" marT="9525" marB="0" anchor="ctr">
                    <a:lnL w="12700" cap="flat" cmpd="sng" algn="ctr">
                      <a:no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fontAlgn="ctr">
                        <a:buNone/>
                      </a:pPr>
                      <a:r>
                        <a:rPr lang="en-IN" sz="1100" b="0" i="0" u="none" strike="noStrike">
                          <a:solidFill>
                            <a:srgbClr val="000000"/>
                          </a:solidFill>
                          <a:effectLst/>
                          <a:latin typeface="Cambria" panose="02040503050406030204" pitchFamily="18" charset="0"/>
                        </a:rPr>
                        <a:t>3.70%</a:t>
                      </a:r>
                    </a:p>
                  </a:txBody>
                  <a:tcPr marL="9525" marR="9525" marT="9525" marB="0" anchor="ctr">
                    <a:lnL w="12700" cap="flat" cmpd="sng" algn="ctr">
                      <a:solidFill>
                        <a:schemeClr val="bg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182455976"/>
                  </a:ext>
                </a:extLst>
              </a:tr>
              <a:tr h="203560">
                <a:tc>
                  <a:txBody>
                    <a:bodyPr/>
                    <a:lstStyle/>
                    <a:p>
                      <a:pPr algn="ctr" fontAlgn="ctr">
                        <a:buNone/>
                      </a:pPr>
                      <a:r>
                        <a:rPr lang="en-IN" sz="1100" b="0" i="0" u="none" strike="noStrike" dirty="0">
                          <a:solidFill>
                            <a:srgbClr val="000000"/>
                          </a:solidFill>
                          <a:effectLst/>
                          <a:latin typeface="Cambria" panose="02040503050406030204" pitchFamily="18" charset="0"/>
                        </a:rPr>
                        <a:t>Amber Enterprises India Ltd.</a:t>
                      </a:r>
                    </a:p>
                  </a:txBody>
                  <a:tcPr marL="9525" marR="9525" marT="9525" marB="0" anchor="ctr">
                    <a:lnL w="12700" cap="flat" cmpd="sng" algn="ctr">
                      <a:no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fontAlgn="ctr">
                        <a:buNone/>
                      </a:pPr>
                      <a:r>
                        <a:rPr lang="en-IN" sz="1100" b="0" i="0" u="none" strike="noStrike" dirty="0">
                          <a:solidFill>
                            <a:srgbClr val="000000"/>
                          </a:solidFill>
                          <a:effectLst/>
                          <a:latin typeface="Cambria" panose="02040503050406030204" pitchFamily="18" charset="0"/>
                        </a:rPr>
                        <a:t>3.60%</a:t>
                      </a:r>
                    </a:p>
                  </a:txBody>
                  <a:tcPr marL="9525" marR="9525" marT="9525" marB="0" anchor="ctr">
                    <a:lnL w="12700" cap="flat" cmpd="sng" algn="ctr">
                      <a:solidFill>
                        <a:schemeClr val="bg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1697534379"/>
                  </a:ext>
                </a:extLst>
              </a:tr>
            </a:tbl>
          </a:graphicData>
        </a:graphic>
      </p:graphicFrame>
      <p:pic>
        <p:nvPicPr>
          <p:cNvPr id="8" name="Picture 7" descr="A white text on a black background&#10;&#10;AI-generated content may be incorrect.">
            <a:extLst>
              <a:ext uri="{FF2B5EF4-FFF2-40B4-BE49-F238E27FC236}">
                <a16:creationId xmlns:a16="http://schemas.microsoft.com/office/drawing/2014/main" id="{E90BB9E9-2E5D-54B9-D814-30A15FC10C18}"/>
              </a:ext>
            </a:extLst>
          </p:cNvPr>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10362466" y="234062"/>
            <a:ext cx="1559328" cy="340260"/>
          </a:xfrm>
          <a:prstGeom prst="rect">
            <a:avLst/>
          </a:prstGeom>
        </p:spPr>
      </p:pic>
      <p:graphicFrame>
        <p:nvGraphicFramePr>
          <p:cNvPr id="10" name="Table 9">
            <a:extLst>
              <a:ext uri="{FF2B5EF4-FFF2-40B4-BE49-F238E27FC236}">
                <a16:creationId xmlns:a16="http://schemas.microsoft.com/office/drawing/2014/main" id="{BA2E1A22-FC8D-5FF5-FE15-F832A3C35B93}"/>
              </a:ext>
            </a:extLst>
          </p:cNvPr>
          <p:cNvGraphicFramePr>
            <a:graphicFrameLocks noGrp="1"/>
          </p:cNvGraphicFramePr>
          <p:nvPr>
            <p:extLst>
              <p:ext uri="{D42A27DB-BD31-4B8C-83A1-F6EECF244321}">
                <p14:modId xmlns:p14="http://schemas.microsoft.com/office/powerpoint/2010/main" val="899359317"/>
              </p:ext>
            </p:extLst>
          </p:nvPr>
        </p:nvGraphicFramePr>
        <p:xfrm>
          <a:off x="9320152" y="5064340"/>
          <a:ext cx="2627086" cy="826803"/>
        </p:xfrm>
        <a:graphic>
          <a:graphicData uri="http://schemas.openxmlformats.org/drawingml/2006/table">
            <a:tbl>
              <a:tblPr/>
              <a:tblGrid>
                <a:gridCol w="1313543">
                  <a:extLst>
                    <a:ext uri="{9D8B030D-6E8A-4147-A177-3AD203B41FA5}">
                      <a16:colId xmlns:a16="http://schemas.microsoft.com/office/drawing/2014/main" val="3943460597"/>
                    </a:ext>
                  </a:extLst>
                </a:gridCol>
                <a:gridCol w="1313543">
                  <a:extLst>
                    <a:ext uri="{9D8B030D-6E8A-4147-A177-3AD203B41FA5}">
                      <a16:colId xmlns:a16="http://schemas.microsoft.com/office/drawing/2014/main" val="2734547598"/>
                    </a:ext>
                  </a:extLst>
                </a:gridCol>
              </a:tblGrid>
              <a:tr h="269913">
                <a:tc gridSpan="2">
                  <a:txBody>
                    <a:bodyPr/>
                    <a:lstStyle/>
                    <a:p>
                      <a:pPr algn="ctr" rtl="0" fontAlgn="b"/>
                      <a:r>
                        <a:rPr lang="en-IN" sz="1200" b="1" i="0" u="none" strike="noStrike">
                          <a:solidFill>
                            <a:srgbClr val="FFFFFF"/>
                          </a:solidFill>
                          <a:effectLst/>
                          <a:latin typeface="Cambria" panose="02040503050406030204" pitchFamily="18" charset="0"/>
                        </a:rPr>
                        <a:t>Fee Structure</a:t>
                      </a:r>
                    </a:p>
                  </a:txBody>
                  <a:tcPr marL="9525" marR="9525" marT="9525" marB="0" anchor="ctr">
                    <a:lnL>
                      <a:noFill/>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000000"/>
                    </a:solidFill>
                  </a:tcPr>
                </a:tc>
                <a:tc hMerge="1">
                  <a:txBody>
                    <a:bodyPr/>
                    <a:lstStyle/>
                    <a:p>
                      <a:pPr algn="ctr" rtl="0" fontAlgn="b"/>
                      <a:endParaRPr lang="en-IN" sz="1200" b="1" i="0" u="none" strike="noStrike">
                        <a:solidFill>
                          <a:srgbClr val="FFFFFF"/>
                        </a:solidFill>
                        <a:effectLst/>
                        <a:latin typeface="Cambria" panose="02040503050406030204" pitchFamily="18" charset="0"/>
                      </a:endParaRPr>
                    </a:p>
                  </a:txBody>
                  <a:tcPr marL="9525" marR="9525" marT="9525" marB="0" anchor="b">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000000"/>
                    </a:solidFill>
                  </a:tcPr>
                </a:tc>
                <a:extLst>
                  <a:ext uri="{0D108BD9-81ED-4DB2-BD59-A6C34878D82A}">
                    <a16:rowId xmlns:a16="http://schemas.microsoft.com/office/drawing/2014/main" val="260005816"/>
                  </a:ext>
                </a:extLst>
              </a:tr>
              <a:tr h="286977">
                <a:tc>
                  <a:txBody>
                    <a:bodyPr/>
                    <a:lstStyle/>
                    <a:p>
                      <a:pPr algn="ctr" rtl="0" fontAlgn="ctr"/>
                      <a:r>
                        <a:rPr lang="en-US" sz="1200" b="1" i="0" u="none" strike="noStrike">
                          <a:solidFill>
                            <a:srgbClr val="000000"/>
                          </a:solidFill>
                          <a:effectLst/>
                          <a:latin typeface="Cambria" panose="02040503050406030204" pitchFamily="18" charset="0"/>
                        </a:rPr>
                        <a:t>Fixed</a:t>
                      </a:r>
                      <a:endParaRPr lang="en-IN" sz="1200" b="1" i="0" u="none" strike="noStrike">
                        <a:solidFill>
                          <a:srgbClr val="000000"/>
                        </a:solidFill>
                        <a:effectLst/>
                        <a:latin typeface="Cambria" panose="02040503050406030204" pitchFamily="18" charset="0"/>
                      </a:endParaRP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bg1">
                        <a:lumMod val="75000"/>
                      </a:schemeClr>
                    </a:solidFill>
                  </a:tcPr>
                </a:tc>
                <a:tc>
                  <a:txBody>
                    <a:bodyPr/>
                    <a:lstStyle/>
                    <a:p>
                      <a:pPr algn="ctr" rtl="0" fontAlgn="ctr"/>
                      <a:r>
                        <a:rPr lang="en-US" sz="1200" b="1" i="0" u="none" strike="noStrike" dirty="0">
                          <a:solidFill>
                            <a:srgbClr val="000000"/>
                          </a:solidFill>
                          <a:effectLst/>
                          <a:latin typeface="Cambria" panose="02040503050406030204" pitchFamily="18" charset="0"/>
                        </a:rPr>
                        <a:t>Mn</a:t>
                      </a:r>
                      <a:r>
                        <a:rPr lang="en-IN" sz="1200" b="1" i="0" u="none" strike="noStrike" dirty="0" err="1">
                          <a:solidFill>
                            <a:srgbClr val="000000"/>
                          </a:solidFill>
                          <a:effectLst/>
                          <a:latin typeface="Cambria" panose="02040503050406030204" pitchFamily="18" charset="0"/>
                        </a:rPr>
                        <a:t>gmt</a:t>
                      </a:r>
                      <a:r>
                        <a:rPr lang="en-IN" sz="1200" b="1" i="0" u="none" strike="noStrike" dirty="0">
                          <a:solidFill>
                            <a:srgbClr val="000000"/>
                          </a:solidFill>
                          <a:effectLst/>
                          <a:latin typeface="Cambria" panose="02040503050406030204" pitchFamily="18" charset="0"/>
                        </a:rPr>
                        <a:t> Fee</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bg1">
                        <a:lumMod val="75000"/>
                      </a:schemeClr>
                    </a:solidFill>
                  </a:tcPr>
                </a:tc>
                <a:extLst>
                  <a:ext uri="{0D108BD9-81ED-4DB2-BD59-A6C34878D82A}">
                    <a16:rowId xmlns:a16="http://schemas.microsoft.com/office/drawing/2014/main" val="1954264159"/>
                  </a:ext>
                </a:extLst>
              </a:tr>
              <a:tr h="269913">
                <a:tc>
                  <a:txBody>
                    <a:bodyPr/>
                    <a:lstStyle/>
                    <a:p>
                      <a:pPr algn="ctr" rtl="0" fontAlgn="ctr"/>
                      <a:r>
                        <a:rPr lang="en-US" sz="1200" b="0" i="0" u="none" strike="noStrike">
                          <a:solidFill>
                            <a:srgbClr val="000000"/>
                          </a:solidFill>
                          <a:effectLst/>
                          <a:latin typeface="Cambria" panose="02040503050406030204" pitchFamily="18" charset="0"/>
                        </a:rPr>
                        <a:t>1</a:t>
                      </a:r>
                      <a:r>
                        <a:rPr lang="en-IN" sz="1200" b="0" i="0" u="none" strike="noStrike">
                          <a:solidFill>
                            <a:srgbClr val="000000"/>
                          </a:solidFill>
                          <a:effectLst/>
                          <a:latin typeface="Cambria" panose="02040503050406030204" pitchFamily="18" charset="0"/>
                        </a:rPr>
                        <a:t>-5 </a:t>
                      </a:r>
                      <a:r>
                        <a:rPr lang="en-IN" sz="1200" b="0" i="0" u="none" strike="noStrike" err="1">
                          <a:solidFill>
                            <a:srgbClr val="000000"/>
                          </a:solidFill>
                          <a:effectLst/>
                          <a:latin typeface="Cambria" panose="02040503050406030204" pitchFamily="18" charset="0"/>
                        </a:rPr>
                        <a:t>Crs</a:t>
                      </a:r>
                      <a:endParaRPr lang="en-IN" sz="1200" b="0" i="0" u="none" strike="noStrike">
                        <a:solidFill>
                          <a:srgbClr val="000000"/>
                        </a:solidFill>
                        <a:effectLst/>
                        <a:latin typeface="Cambria" panose="02040503050406030204" pitchFamily="18" charset="0"/>
                      </a:endParaRP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DBDBDB"/>
                    </a:solidFill>
                  </a:tcPr>
                </a:tc>
                <a:tc>
                  <a:txBody>
                    <a:bodyPr/>
                    <a:lstStyle/>
                    <a:p>
                      <a:pPr algn="ctr" rtl="0" fontAlgn="ctr"/>
                      <a:r>
                        <a:rPr lang="en-IN" sz="1200" b="0" i="0" u="none" strike="noStrike" dirty="0">
                          <a:solidFill>
                            <a:srgbClr val="000000"/>
                          </a:solidFill>
                          <a:effectLst/>
                          <a:latin typeface="Cambria" panose="02040503050406030204" pitchFamily="18" charset="0"/>
                        </a:rPr>
                        <a:t>2.50%</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DBDBDB"/>
                    </a:solidFill>
                  </a:tcPr>
                </a:tc>
                <a:extLst>
                  <a:ext uri="{0D108BD9-81ED-4DB2-BD59-A6C34878D82A}">
                    <a16:rowId xmlns:a16="http://schemas.microsoft.com/office/drawing/2014/main" val="3889819803"/>
                  </a:ext>
                </a:extLst>
              </a:tr>
            </a:tbl>
          </a:graphicData>
        </a:graphic>
      </p:graphicFrame>
      <p:graphicFrame>
        <p:nvGraphicFramePr>
          <p:cNvPr id="3" name="Chart 2">
            <a:extLst>
              <a:ext uri="{FF2B5EF4-FFF2-40B4-BE49-F238E27FC236}">
                <a16:creationId xmlns:a16="http://schemas.microsoft.com/office/drawing/2014/main" id="{5CC5C092-0AE1-8D44-CC50-865CEDF13AA0}"/>
              </a:ext>
            </a:extLst>
          </p:cNvPr>
          <p:cNvGraphicFramePr>
            <a:graphicFrameLocks/>
          </p:cNvGraphicFramePr>
          <p:nvPr>
            <p:extLst>
              <p:ext uri="{D42A27DB-BD31-4B8C-83A1-F6EECF244321}">
                <p14:modId xmlns:p14="http://schemas.microsoft.com/office/powerpoint/2010/main" val="2174617758"/>
              </p:ext>
            </p:extLst>
          </p:nvPr>
        </p:nvGraphicFramePr>
        <p:xfrm>
          <a:off x="9316783" y="3209936"/>
          <a:ext cx="2660436" cy="1761432"/>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11" name="Table 10">
            <a:extLst>
              <a:ext uri="{FF2B5EF4-FFF2-40B4-BE49-F238E27FC236}">
                <a16:creationId xmlns:a16="http://schemas.microsoft.com/office/drawing/2014/main" id="{36369098-8A08-E39D-6BAE-31B88BD6485A}"/>
              </a:ext>
            </a:extLst>
          </p:cNvPr>
          <p:cNvGraphicFramePr>
            <a:graphicFrameLocks noGrp="1"/>
          </p:cNvGraphicFramePr>
          <p:nvPr>
            <p:extLst>
              <p:ext uri="{D42A27DB-BD31-4B8C-83A1-F6EECF244321}">
                <p14:modId xmlns:p14="http://schemas.microsoft.com/office/powerpoint/2010/main" val="2686209361"/>
              </p:ext>
            </p:extLst>
          </p:nvPr>
        </p:nvGraphicFramePr>
        <p:xfrm>
          <a:off x="3962402" y="3124316"/>
          <a:ext cx="5270202" cy="808569"/>
        </p:xfrm>
        <a:graphic>
          <a:graphicData uri="http://schemas.openxmlformats.org/drawingml/2006/table">
            <a:tbl>
              <a:tblPr>
                <a:tableStyleId>{073A0DAA-6AF3-43AB-8588-CEC1D06C72B9}</a:tableStyleId>
              </a:tblPr>
              <a:tblGrid>
                <a:gridCol w="1464037">
                  <a:extLst>
                    <a:ext uri="{9D8B030D-6E8A-4147-A177-3AD203B41FA5}">
                      <a16:colId xmlns:a16="http://schemas.microsoft.com/office/drawing/2014/main" val="3967268689"/>
                    </a:ext>
                  </a:extLst>
                </a:gridCol>
                <a:gridCol w="1004341">
                  <a:extLst>
                    <a:ext uri="{9D8B030D-6E8A-4147-A177-3AD203B41FA5}">
                      <a16:colId xmlns:a16="http://schemas.microsoft.com/office/drawing/2014/main" val="1642636411"/>
                    </a:ext>
                  </a:extLst>
                </a:gridCol>
                <a:gridCol w="700456">
                  <a:extLst>
                    <a:ext uri="{9D8B030D-6E8A-4147-A177-3AD203B41FA5}">
                      <a16:colId xmlns:a16="http://schemas.microsoft.com/office/drawing/2014/main" val="1450947755"/>
                    </a:ext>
                  </a:extLst>
                </a:gridCol>
                <a:gridCol w="700456">
                  <a:extLst>
                    <a:ext uri="{9D8B030D-6E8A-4147-A177-3AD203B41FA5}">
                      <a16:colId xmlns:a16="http://schemas.microsoft.com/office/drawing/2014/main" val="2706882765"/>
                    </a:ext>
                  </a:extLst>
                </a:gridCol>
                <a:gridCol w="700456">
                  <a:extLst>
                    <a:ext uri="{9D8B030D-6E8A-4147-A177-3AD203B41FA5}">
                      <a16:colId xmlns:a16="http://schemas.microsoft.com/office/drawing/2014/main" val="2134632214"/>
                    </a:ext>
                  </a:extLst>
                </a:gridCol>
                <a:gridCol w="700456">
                  <a:extLst>
                    <a:ext uri="{9D8B030D-6E8A-4147-A177-3AD203B41FA5}">
                      <a16:colId xmlns:a16="http://schemas.microsoft.com/office/drawing/2014/main" val="3830693971"/>
                    </a:ext>
                  </a:extLst>
                </a:gridCol>
              </a:tblGrid>
              <a:tr h="397501">
                <a:tc>
                  <a:txBody>
                    <a:bodyPr/>
                    <a:lstStyle/>
                    <a:p>
                      <a:pPr algn="ctr" fontAlgn="b"/>
                      <a:r>
                        <a:rPr lang="en-IN" sz="1200" b="1" u="none" strike="noStrike" dirty="0">
                          <a:solidFill>
                            <a:schemeClr val="bg1"/>
                          </a:solidFill>
                          <a:effectLst/>
                          <a:latin typeface="Cambria" panose="02040503050406030204" pitchFamily="18" charset="0"/>
                          <a:ea typeface="Cambria" panose="02040503050406030204" pitchFamily="18" charset="0"/>
                        </a:rPr>
                        <a:t>Fund Performance</a:t>
                      </a:r>
                      <a:endParaRPr lang="en-IN" sz="1200" b="1" i="0" u="none" strike="noStrike" dirty="0">
                        <a:solidFill>
                          <a:schemeClr val="bg1"/>
                        </a:solidFill>
                        <a:effectLst/>
                        <a:latin typeface="Cambria" panose="02040503050406030204" pitchFamily="18" charset="0"/>
                        <a:ea typeface="Cambria" panose="02040503050406030204" pitchFamily="18" charset="0"/>
                      </a:endParaRPr>
                    </a:p>
                  </a:txBody>
                  <a:tcPr marL="6350" marR="6350" marT="6350" marB="0" anchor="ctr">
                    <a:solidFill>
                      <a:schemeClr val="tx1"/>
                    </a:solidFill>
                  </a:tcPr>
                </a:tc>
                <a:tc>
                  <a:txBody>
                    <a:bodyPr/>
                    <a:lstStyle/>
                    <a:p>
                      <a:pPr algn="ctr" fontAlgn="b"/>
                      <a:r>
                        <a:rPr lang="en-IN" sz="1200" b="1" u="none" strike="noStrike" dirty="0">
                          <a:solidFill>
                            <a:schemeClr val="bg1"/>
                          </a:solidFill>
                          <a:effectLst/>
                          <a:latin typeface="Cambria" panose="02040503050406030204" pitchFamily="18" charset="0"/>
                          <a:ea typeface="Cambria" panose="02040503050406030204" pitchFamily="18" charset="0"/>
                        </a:rPr>
                        <a:t>Inception </a:t>
                      </a:r>
                    </a:p>
                    <a:p>
                      <a:pPr algn="ctr" fontAlgn="b"/>
                      <a:r>
                        <a:rPr lang="en-IN" sz="1200" b="1" u="none" strike="noStrike" dirty="0">
                          <a:solidFill>
                            <a:schemeClr val="bg1"/>
                          </a:solidFill>
                          <a:effectLst/>
                          <a:latin typeface="Cambria" panose="02040503050406030204" pitchFamily="18" charset="0"/>
                          <a:ea typeface="Cambria" panose="02040503050406030204" pitchFamily="18" charset="0"/>
                        </a:rPr>
                        <a:t>Date</a:t>
                      </a:r>
                      <a:endParaRPr lang="en-IN" sz="1200" b="1" i="0" u="none" strike="noStrike" dirty="0">
                        <a:solidFill>
                          <a:schemeClr val="bg1"/>
                        </a:solidFill>
                        <a:effectLst/>
                        <a:latin typeface="Cambria" panose="02040503050406030204" pitchFamily="18" charset="0"/>
                        <a:ea typeface="Cambria" panose="02040503050406030204" pitchFamily="18" charset="0"/>
                      </a:endParaRPr>
                    </a:p>
                  </a:txBody>
                  <a:tcPr marL="6350" marR="6350" marT="6350" marB="0" anchor="ctr">
                    <a:solidFill>
                      <a:schemeClr val="tx1"/>
                    </a:solidFill>
                  </a:tcPr>
                </a:tc>
                <a:tc>
                  <a:txBody>
                    <a:bodyPr/>
                    <a:lstStyle/>
                    <a:p>
                      <a:pPr algn="ctr" fontAlgn="b"/>
                      <a:r>
                        <a:rPr lang="en-IN" sz="1200" b="1" u="none" strike="noStrike" dirty="0">
                          <a:solidFill>
                            <a:schemeClr val="bg1"/>
                          </a:solidFill>
                          <a:effectLst/>
                          <a:latin typeface="Cambria" panose="02040503050406030204" pitchFamily="18" charset="0"/>
                          <a:ea typeface="Cambria" panose="02040503050406030204" pitchFamily="18" charset="0"/>
                        </a:rPr>
                        <a:t>1 M</a:t>
                      </a:r>
                      <a:endParaRPr lang="en-IN" sz="1200" b="1" i="0" u="none" strike="noStrike" dirty="0">
                        <a:solidFill>
                          <a:schemeClr val="bg1"/>
                        </a:solidFill>
                        <a:effectLst/>
                        <a:latin typeface="Cambria" panose="02040503050406030204" pitchFamily="18" charset="0"/>
                        <a:ea typeface="Cambria" panose="02040503050406030204" pitchFamily="18" charset="0"/>
                      </a:endParaRPr>
                    </a:p>
                  </a:txBody>
                  <a:tcPr marL="6350" marR="6350" marT="6350" marB="0" anchor="ctr">
                    <a:solidFill>
                      <a:schemeClr val="tx1"/>
                    </a:solidFill>
                  </a:tcPr>
                </a:tc>
                <a:tc>
                  <a:txBody>
                    <a:bodyPr/>
                    <a:lstStyle/>
                    <a:p>
                      <a:pPr algn="ctr" fontAlgn="b"/>
                      <a:r>
                        <a:rPr lang="en-IN" sz="1200" b="1" i="0" u="none" strike="noStrike" dirty="0">
                          <a:solidFill>
                            <a:schemeClr val="bg1"/>
                          </a:solidFill>
                          <a:effectLst/>
                          <a:latin typeface="Cambria" panose="02040503050406030204" pitchFamily="18" charset="0"/>
                          <a:ea typeface="Cambria" panose="02040503050406030204" pitchFamily="18" charset="0"/>
                        </a:rPr>
                        <a:t>3 M</a:t>
                      </a:r>
                    </a:p>
                  </a:txBody>
                  <a:tcPr marL="6350" marR="6350" marT="6350" marB="0" anchor="ctr">
                    <a:solidFill>
                      <a:schemeClr val="tx1"/>
                    </a:solidFill>
                  </a:tcPr>
                </a:tc>
                <a:tc>
                  <a:txBody>
                    <a:bodyPr/>
                    <a:lstStyle/>
                    <a:p>
                      <a:pPr algn="ctr" fontAlgn="b"/>
                      <a:r>
                        <a:rPr lang="en-IN" sz="1200" b="1" i="0" u="none" strike="noStrike" dirty="0">
                          <a:solidFill>
                            <a:schemeClr val="bg1"/>
                          </a:solidFill>
                          <a:effectLst/>
                          <a:latin typeface="Cambria" panose="02040503050406030204" pitchFamily="18" charset="0"/>
                          <a:ea typeface="Cambria" panose="02040503050406030204" pitchFamily="18" charset="0"/>
                        </a:rPr>
                        <a:t>6 M</a:t>
                      </a:r>
                    </a:p>
                  </a:txBody>
                  <a:tcPr marL="6350" marR="6350" marT="6350" marB="0" anchor="ctr">
                    <a:solidFill>
                      <a:schemeClr val="tx1"/>
                    </a:solidFill>
                  </a:tcPr>
                </a:tc>
                <a:tc>
                  <a:txBody>
                    <a:bodyPr/>
                    <a:lstStyle/>
                    <a:p>
                      <a:pPr algn="ctr" fontAlgn="b"/>
                      <a:r>
                        <a:rPr lang="en-IN" sz="1200" b="1" u="none" strike="noStrike" dirty="0">
                          <a:solidFill>
                            <a:schemeClr val="bg1"/>
                          </a:solidFill>
                          <a:effectLst/>
                          <a:latin typeface="Cambria" panose="02040503050406030204" pitchFamily="18" charset="0"/>
                          <a:ea typeface="Cambria" panose="02040503050406030204" pitchFamily="18" charset="0"/>
                        </a:rPr>
                        <a:t>SI</a:t>
                      </a:r>
                      <a:endParaRPr lang="en-IN" sz="1200" b="1" i="0" u="none" strike="noStrike" dirty="0">
                        <a:solidFill>
                          <a:schemeClr val="bg1"/>
                        </a:solidFill>
                        <a:effectLst/>
                        <a:latin typeface="Cambria" panose="02040503050406030204" pitchFamily="18" charset="0"/>
                        <a:ea typeface="Cambria" panose="02040503050406030204" pitchFamily="18" charset="0"/>
                      </a:endParaRPr>
                    </a:p>
                  </a:txBody>
                  <a:tcPr marL="6350" marR="6350" marT="6350" marB="0" anchor="ctr">
                    <a:solidFill>
                      <a:schemeClr val="tx1"/>
                    </a:solidFill>
                  </a:tcPr>
                </a:tc>
                <a:extLst>
                  <a:ext uri="{0D108BD9-81ED-4DB2-BD59-A6C34878D82A}">
                    <a16:rowId xmlns:a16="http://schemas.microsoft.com/office/drawing/2014/main" val="2645694290"/>
                  </a:ext>
                </a:extLst>
              </a:tr>
              <a:tr h="205534">
                <a:tc>
                  <a:txBody>
                    <a:bodyPr/>
                    <a:lstStyle/>
                    <a:p>
                      <a:pPr algn="ctr" fontAlgn="b"/>
                      <a:r>
                        <a:rPr lang="en-IN" sz="1200" b="0" i="0" u="none" strike="noStrike" dirty="0">
                          <a:solidFill>
                            <a:srgbClr val="000000"/>
                          </a:solidFill>
                          <a:effectLst/>
                          <a:latin typeface="Cambria" panose="02040503050406030204" pitchFamily="18" charset="0"/>
                          <a:ea typeface="Cambria" panose="02040503050406030204" pitchFamily="18" charset="0"/>
                        </a:rPr>
                        <a:t>Founders Series VII</a:t>
                      </a:r>
                    </a:p>
                  </a:txBody>
                  <a:tcPr marL="6350" marR="6350" marT="6350" marB="0" anchor="ctr">
                    <a:solidFill>
                      <a:schemeClr val="bg1">
                        <a:lumMod val="95000"/>
                      </a:schemeClr>
                    </a:solidFill>
                  </a:tcPr>
                </a:tc>
                <a:tc>
                  <a:txBody>
                    <a:bodyPr/>
                    <a:lstStyle/>
                    <a:p>
                      <a:pPr algn="ctr" fontAlgn="b"/>
                      <a:r>
                        <a:rPr lang="en-IN" sz="1200" u="none" strike="noStrike" dirty="0">
                          <a:effectLst/>
                          <a:latin typeface="Cambria" panose="02040503050406030204" pitchFamily="18" charset="0"/>
                          <a:ea typeface="Cambria" panose="02040503050406030204" pitchFamily="18" charset="0"/>
                        </a:rPr>
                        <a:t>03-Dec-2025</a:t>
                      </a:r>
                      <a:endParaRPr lang="en-IN" sz="1200" b="0" i="0" u="none" strike="noStrike" dirty="0">
                        <a:solidFill>
                          <a:srgbClr val="000000"/>
                        </a:solidFill>
                        <a:effectLst/>
                        <a:latin typeface="Cambria" panose="02040503050406030204" pitchFamily="18" charset="0"/>
                        <a:ea typeface="Cambria" panose="02040503050406030204" pitchFamily="18" charset="0"/>
                      </a:endParaRPr>
                    </a:p>
                  </a:txBody>
                  <a:tcPr marL="6350" marR="6350" marT="6350" marB="0" anchor="ctr">
                    <a:solidFill>
                      <a:schemeClr val="bg1">
                        <a:lumMod val="95000"/>
                      </a:schemeClr>
                    </a:solidFill>
                  </a:tcPr>
                </a:tc>
                <a:tc>
                  <a:txBody>
                    <a:bodyPr/>
                    <a:lstStyle/>
                    <a:p>
                      <a:pPr algn="ctr" fontAlgn="ctr">
                        <a:buNone/>
                      </a:pPr>
                      <a:r>
                        <a:rPr lang="en-IN" sz="1200" b="0" i="0" u="none" strike="noStrike" dirty="0">
                          <a:solidFill>
                            <a:schemeClr val="tx1"/>
                          </a:solidFill>
                          <a:effectLst/>
                          <a:latin typeface="Cambria" panose="02040503050406030204" pitchFamily="18" charset="0"/>
                        </a:rPr>
                        <a:t>-0.86%</a:t>
                      </a:r>
                    </a:p>
                  </a:txBody>
                  <a:tcPr marL="9525" marR="9525" marT="9525" marB="0" anchor="ctr">
                    <a:solidFill>
                      <a:srgbClr val="F2F2F2"/>
                    </a:solidFill>
                  </a:tcPr>
                </a:tc>
                <a:tc>
                  <a:txBody>
                    <a:bodyPr/>
                    <a:lstStyle/>
                    <a:p>
                      <a:pPr algn="ctr" rtl="0" fontAlgn="ctr">
                        <a:buNone/>
                      </a:pPr>
                      <a:r>
                        <a:rPr lang="en-IN" sz="1200" b="0" i="0" u="none" strike="noStrike" dirty="0">
                          <a:solidFill>
                            <a:schemeClr val="tx1"/>
                          </a:solidFill>
                          <a:effectLst/>
                          <a:latin typeface="Cambria" panose="02040503050406030204" pitchFamily="18" charset="0"/>
                        </a:rPr>
                        <a:t>5.12%</a:t>
                      </a:r>
                    </a:p>
                  </a:txBody>
                  <a:tcPr marL="9525" marR="9525" marT="9525" marB="0" anchor="ctr">
                    <a:solidFill>
                      <a:srgbClr val="F2F2F2"/>
                    </a:solidFill>
                  </a:tcPr>
                </a:tc>
                <a:tc>
                  <a:txBody>
                    <a:bodyPr/>
                    <a:lstStyle/>
                    <a:p>
                      <a:pPr algn="ctr" rtl="0" fontAlgn="ctr">
                        <a:buNone/>
                      </a:pPr>
                      <a:r>
                        <a:rPr lang="en-IN" sz="1200" b="0" i="0" u="none" strike="noStrike" dirty="0">
                          <a:solidFill>
                            <a:schemeClr val="tx1"/>
                          </a:solidFill>
                          <a:effectLst/>
                          <a:latin typeface="Cambria" panose="02040503050406030204" pitchFamily="18" charset="0"/>
                        </a:rPr>
                        <a:t>15.39%</a:t>
                      </a:r>
                    </a:p>
                  </a:txBody>
                  <a:tcPr marL="9525" marR="9525" marT="9525" marB="0" anchor="ctr">
                    <a:solidFill>
                      <a:srgbClr val="F2F2F2"/>
                    </a:solidFill>
                  </a:tcPr>
                </a:tc>
                <a:tc>
                  <a:txBody>
                    <a:bodyPr/>
                    <a:lstStyle/>
                    <a:p>
                      <a:pPr algn="ctr" rtl="0" fontAlgn="ctr">
                        <a:buNone/>
                      </a:pPr>
                      <a:r>
                        <a:rPr lang="en-IN" sz="1200" b="0" i="0" u="none" strike="noStrike" dirty="0">
                          <a:solidFill>
                            <a:schemeClr val="tx1"/>
                          </a:solidFill>
                          <a:effectLst/>
                          <a:latin typeface="Cambria" panose="02040503050406030204" pitchFamily="18" charset="0"/>
                        </a:rPr>
                        <a:t>8.24%</a:t>
                      </a:r>
                    </a:p>
                  </a:txBody>
                  <a:tcPr marL="9525" marR="9525" marT="9525" marB="0" anchor="ctr">
                    <a:solidFill>
                      <a:srgbClr val="F2F2F2"/>
                    </a:solidFill>
                  </a:tcPr>
                </a:tc>
                <a:extLst>
                  <a:ext uri="{0D108BD9-81ED-4DB2-BD59-A6C34878D82A}">
                    <a16:rowId xmlns:a16="http://schemas.microsoft.com/office/drawing/2014/main" val="1058397769"/>
                  </a:ext>
                </a:extLst>
              </a:tr>
              <a:tr h="205534">
                <a:tc>
                  <a:txBody>
                    <a:bodyPr/>
                    <a:lstStyle/>
                    <a:p>
                      <a:pPr algn="ctr" fontAlgn="b"/>
                      <a:r>
                        <a:rPr lang="en-IN" sz="1200" b="1" i="1" u="none" strike="noStrike" dirty="0">
                          <a:effectLst/>
                          <a:latin typeface="Cambria" panose="02040503050406030204" pitchFamily="18" charset="0"/>
                          <a:ea typeface="Cambria" panose="02040503050406030204" pitchFamily="18" charset="0"/>
                        </a:rPr>
                        <a:t>BSE 500</a:t>
                      </a:r>
                      <a:endParaRPr lang="en-IN" sz="1200" b="1" i="1" u="none" strike="noStrike" dirty="0">
                        <a:solidFill>
                          <a:srgbClr val="000000"/>
                        </a:solidFill>
                        <a:effectLst/>
                        <a:latin typeface="Cambria" panose="02040503050406030204" pitchFamily="18" charset="0"/>
                        <a:ea typeface="Cambria" panose="02040503050406030204" pitchFamily="18" charset="0"/>
                      </a:endParaRPr>
                    </a:p>
                  </a:txBody>
                  <a:tcPr marL="6350" marR="6350" marT="6350" marB="0" anchor="ctr">
                    <a:solidFill>
                      <a:schemeClr val="bg1">
                        <a:lumMod val="85000"/>
                      </a:schemeClr>
                    </a:solidFill>
                  </a:tcPr>
                </a:tc>
                <a:tc>
                  <a:txBody>
                    <a:bodyPr/>
                    <a:lstStyle/>
                    <a:p>
                      <a:pPr algn="ctr" fontAlgn="b"/>
                      <a:r>
                        <a:rPr lang="en-IN" sz="1200" b="1" i="1" u="none" strike="noStrike" dirty="0">
                          <a:effectLst/>
                          <a:latin typeface="Cambria" panose="02040503050406030204" pitchFamily="18" charset="0"/>
                          <a:ea typeface="Cambria" panose="02040503050406030204" pitchFamily="18" charset="0"/>
                        </a:rPr>
                        <a:t> </a:t>
                      </a:r>
                      <a:endParaRPr lang="en-IN" sz="1200" b="1" i="1" u="none" strike="noStrike" dirty="0">
                        <a:solidFill>
                          <a:srgbClr val="000000"/>
                        </a:solidFill>
                        <a:effectLst/>
                        <a:latin typeface="Cambria" panose="02040503050406030204" pitchFamily="18" charset="0"/>
                        <a:ea typeface="Cambria" panose="02040503050406030204" pitchFamily="18" charset="0"/>
                      </a:endParaRPr>
                    </a:p>
                  </a:txBody>
                  <a:tcPr marL="6350" marR="6350" marT="6350" marB="0" anchor="ctr">
                    <a:solidFill>
                      <a:schemeClr val="bg1">
                        <a:lumMod val="85000"/>
                      </a:schemeClr>
                    </a:solidFill>
                  </a:tcPr>
                </a:tc>
                <a:tc>
                  <a:txBody>
                    <a:bodyPr/>
                    <a:lstStyle/>
                    <a:p>
                      <a:pPr algn="ctr" fontAlgn="ctr">
                        <a:buNone/>
                      </a:pPr>
                      <a:r>
                        <a:rPr lang="en-IN" sz="1200" b="1" i="1" u="none" strike="noStrike" dirty="0">
                          <a:solidFill>
                            <a:schemeClr val="tx1"/>
                          </a:solidFill>
                          <a:effectLst/>
                          <a:latin typeface="Cambria" panose="02040503050406030204" pitchFamily="18" charset="0"/>
                        </a:rPr>
                        <a:t>2.19%</a:t>
                      </a:r>
                    </a:p>
                  </a:txBody>
                  <a:tcPr marL="9525" marR="9525" marT="9525" marB="0" anchor="ctr">
                    <a:solidFill>
                      <a:srgbClr val="D9D9D9"/>
                    </a:solidFill>
                  </a:tcPr>
                </a:tc>
                <a:tc>
                  <a:txBody>
                    <a:bodyPr/>
                    <a:lstStyle/>
                    <a:p>
                      <a:pPr algn="ctr" fontAlgn="ctr">
                        <a:buNone/>
                      </a:pPr>
                      <a:r>
                        <a:rPr lang="en-IN" sz="1200" b="1" i="1" u="none" strike="noStrike" dirty="0">
                          <a:solidFill>
                            <a:schemeClr val="tx1"/>
                          </a:solidFill>
                          <a:effectLst/>
                          <a:latin typeface="Cambria" panose="02040503050406030204" pitchFamily="18" charset="0"/>
                        </a:rPr>
                        <a:t>3.78%</a:t>
                      </a:r>
                    </a:p>
                  </a:txBody>
                  <a:tcPr marL="9525" marR="9525" marT="9525" marB="0" anchor="ctr">
                    <a:solidFill>
                      <a:srgbClr val="D9D9D9"/>
                    </a:solidFill>
                  </a:tcPr>
                </a:tc>
                <a:tc>
                  <a:txBody>
                    <a:bodyPr/>
                    <a:lstStyle/>
                    <a:p>
                      <a:pPr algn="ctr" fontAlgn="ctr">
                        <a:buNone/>
                      </a:pPr>
                      <a:r>
                        <a:rPr lang="en-IN" sz="1200" b="1" i="1" u="none" strike="noStrike" dirty="0">
                          <a:solidFill>
                            <a:schemeClr val="tx1"/>
                          </a:solidFill>
                          <a:effectLst/>
                          <a:latin typeface="Cambria" panose="02040503050406030204" pitchFamily="18" charset="0"/>
                        </a:rPr>
                        <a:t>1.99%</a:t>
                      </a:r>
                    </a:p>
                  </a:txBody>
                  <a:tcPr marL="9525" marR="9525" marT="9525" marB="0" anchor="ctr">
                    <a:solidFill>
                      <a:srgbClr val="D9D9D9"/>
                    </a:solidFill>
                  </a:tcPr>
                </a:tc>
                <a:tc>
                  <a:txBody>
                    <a:bodyPr/>
                    <a:lstStyle/>
                    <a:p>
                      <a:pPr algn="ctr" fontAlgn="ctr">
                        <a:buNone/>
                      </a:pPr>
                      <a:r>
                        <a:rPr lang="en-IN" sz="1200" b="1" i="1" u="none" strike="noStrike" dirty="0">
                          <a:solidFill>
                            <a:schemeClr val="tx1"/>
                          </a:solidFill>
                          <a:effectLst/>
                          <a:latin typeface="Cambria" panose="02040503050406030204" pitchFamily="18" charset="0"/>
                        </a:rPr>
                        <a:t>-1.22%</a:t>
                      </a:r>
                    </a:p>
                  </a:txBody>
                  <a:tcPr marL="9525" marR="9525" marT="9525" marB="0" anchor="ctr">
                    <a:solidFill>
                      <a:srgbClr val="D9D9D9"/>
                    </a:solidFill>
                  </a:tcPr>
                </a:tc>
                <a:extLst>
                  <a:ext uri="{0D108BD9-81ED-4DB2-BD59-A6C34878D82A}">
                    <a16:rowId xmlns:a16="http://schemas.microsoft.com/office/drawing/2014/main" val="3727925777"/>
                  </a:ext>
                </a:extLst>
              </a:tr>
            </a:tbl>
          </a:graphicData>
        </a:graphic>
      </p:graphicFrame>
    </p:spTree>
    <p:extLst>
      <p:ext uri="{BB962C8B-B14F-4D97-AF65-F5344CB8AC3E}">
        <p14:creationId xmlns:p14="http://schemas.microsoft.com/office/powerpoint/2010/main" val="2952732540"/>
      </p:ext>
    </p:extLst>
  </p:cSld>
  <p:clrMapOvr>
    <a:masterClrMapping/>
  </p:clrMapOvr>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7161B0A-65D7-1867-EDB5-84BF513325E7}"/>
            </a:ext>
          </a:extLst>
        </p:cNvPr>
        <p:cNvGrpSpPr/>
        <p:nvPr/>
      </p:nvGrpSpPr>
      <p:grpSpPr>
        <a:xfrm>
          <a:off x="0" y="0"/>
          <a:ext cx="0" cy="0"/>
          <a:chOff x="0" y="0"/>
          <a:chExt cx="0" cy="0"/>
        </a:xfrm>
      </p:grpSpPr>
      <p:sp>
        <p:nvSpPr>
          <p:cNvPr id="4" name="Rectangle 3">
            <a:extLst>
              <a:ext uri="{FF2B5EF4-FFF2-40B4-BE49-F238E27FC236}">
                <a16:creationId xmlns:a16="http://schemas.microsoft.com/office/drawing/2014/main" id="{C12C1B5C-0DB1-46E7-EEA8-59ABCF777076}"/>
              </a:ext>
            </a:extLst>
          </p:cNvPr>
          <p:cNvSpPr/>
          <p:nvPr/>
        </p:nvSpPr>
        <p:spPr>
          <a:xfrm>
            <a:off x="0" y="-2626"/>
            <a:ext cx="12192000" cy="821635"/>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Aptos" panose="02110004020202020204"/>
              <a:ea typeface="+mn-ea"/>
              <a:cs typeface="+mn-cs"/>
            </a:endParaRPr>
          </a:p>
        </p:txBody>
      </p:sp>
      <p:sp>
        <p:nvSpPr>
          <p:cNvPr id="5" name="Title 1">
            <a:extLst>
              <a:ext uri="{FF2B5EF4-FFF2-40B4-BE49-F238E27FC236}">
                <a16:creationId xmlns:a16="http://schemas.microsoft.com/office/drawing/2014/main" id="{9FF2369D-ADCB-5899-FE35-C868DBB6F1BC}"/>
              </a:ext>
            </a:extLst>
          </p:cNvPr>
          <p:cNvSpPr txBox="1">
            <a:spLocks/>
          </p:cNvSpPr>
          <p:nvPr/>
        </p:nvSpPr>
        <p:spPr>
          <a:xfrm>
            <a:off x="165475" y="106018"/>
            <a:ext cx="11007609" cy="630899"/>
          </a:xfrm>
          <a:prstGeom prst="rect">
            <a:avLst/>
          </a:prstGeom>
        </p:spPr>
        <p:txBody>
          <a:bodyPr vert="horz" lIns="91440" tIns="45720" rIns="91440" bIns="45720" rtlCol="0" anchor="ctr">
            <a:noAutofit/>
          </a:bodyPr>
          <a:lstStyle>
            <a:lvl1pPr algn="ctr" defTabSz="914400" rtl="0" eaLnBrk="1" latinLnBrk="0" hangingPunct="1">
              <a:lnSpc>
                <a:spcPct val="90000"/>
              </a:lnSpc>
              <a:spcBef>
                <a:spcPct val="0"/>
              </a:spcBef>
              <a:buNone/>
              <a:defRPr sz="6000" kern="1200">
                <a:solidFill>
                  <a:schemeClr val="tx1"/>
                </a:solidFill>
                <a:latin typeface="+mj-lt"/>
                <a:ea typeface="+mj-ea"/>
                <a:cs typeface="+mj-cs"/>
              </a:defRPr>
            </a:lvl1pPr>
          </a:lstStyle>
          <a:p>
            <a:pPr marL="0" marR="0" lvl="0" indent="0" algn="l" defTabSz="914400" rtl="0" eaLnBrk="1" fontAlgn="auto" latinLnBrk="0" hangingPunct="1">
              <a:lnSpc>
                <a:spcPct val="90000"/>
              </a:lnSpc>
              <a:spcBef>
                <a:spcPct val="0"/>
              </a:spcBef>
              <a:spcAft>
                <a:spcPts val="0"/>
              </a:spcAft>
              <a:buClrTx/>
              <a:buSzTx/>
              <a:buFontTx/>
              <a:buNone/>
              <a:tabLst/>
              <a:defRPr/>
            </a:pPr>
            <a:r>
              <a:rPr kumimoji="0" lang="en-US" sz="2800" b="1" i="0" u="none" strike="noStrike" kern="1200" cap="none" spc="0" normalizeH="0" baseline="0" noProof="0" dirty="0">
                <a:ln>
                  <a:noFill/>
                </a:ln>
                <a:solidFill>
                  <a:prstClr val="white"/>
                </a:solidFill>
                <a:effectLst/>
                <a:uLnTx/>
                <a:uFillTx/>
                <a:latin typeface="Cambria" panose="02040503050406030204" pitchFamily="18" charset="0"/>
                <a:ea typeface="Cambria" panose="02040503050406030204" pitchFamily="18" charset="0"/>
                <a:cs typeface="+mj-cs"/>
              </a:rPr>
              <a:t>Equity – AIF</a:t>
            </a:r>
          </a:p>
          <a:p>
            <a:pPr marL="0" marR="0" lvl="0" indent="0" algn="l" defTabSz="914400" rtl="0" eaLnBrk="1" fontAlgn="auto" latinLnBrk="0" hangingPunct="1">
              <a:lnSpc>
                <a:spcPct val="90000"/>
              </a:lnSpc>
              <a:spcBef>
                <a:spcPct val="0"/>
              </a:spcBef>
              <a:spcAft>
                <a:spcPts val="0"/>
              </a:spcAft>
              <a:buClrTx/>
              <a:buSzTx/>
              <a:buFontTx/>
              <a:buNone/>
              <a:tabLst/>
              <a:defRPr/>
            </a:pPr>
            <a:r>
              <a:rPr kumimoji="0" lang="en-US" sz="2800" b="1" i="0" u="none" strike="noStrike" kern="1200" cap="none" spc="0" normalizeH="0" baseline="0" noProof="0" dirty="0">
                <a:ln>
                  <a:noFill/>
                </a:ln>
                <a:solidFill>
                  <a:prstClr val="white"/>
                </a:solidFill>
                <a:effectLst/>
                <a:uLnTx/>
                <a:uFillTx/>
                <a:latin typeface="Cambria" panose="02040503050406030204" pitchFamily="18" charset="0"/>
                <a:ea typeface="Cambria" panose="02040503050406030204" pitchFamily="18" charset="0"/>
                <a:cs typeface="+mj-cs"/>
              </a:rPr>
              <a:t>Carnelian Bharat </a:t>
            </a:r>
            <a:r>
              <a:rPr kumimoji="0" lang="en-US" sz="2800" b="1" i="0" u="none" strike="noStrike" kern="1200" cap="none" spc="0" normalizeH="0" baseline="0" noProof="0" dirty="0" err="1">
                <a:ln>
                  <a:noFill/>
                </a:ln>
                <a:solidFill>
                  <a:prstClr val="white"/>
                </a:solidFill>
                <a:effectLst/>
                <a:uLnTx/>
                <a:uFillTx/>
                <a:latin typeface="Cambria" panose="02040503050406030204" pitchFamily="18" charset="0"/>
                <a:ea typeface="Cambria" panose="02040503050406030204" pitchFamily="18" charset="0"/>
                <a:cs typeface="+mj-cs"/>
              </a:rPr>
              <a:t>Amritkaal</a:t>
            </a:r>
            <a:r>
              <a:rPr kumimoji="0" lang="en-US" sz="2800" b="1" i="0" u="none" strike="noStrike" kern="1200" cap="none" spc="0" normalizeH="0" baseline="0" noProof="0" dirty="0">
                <a:ln>
                  <a:noFill/>
                </a:ln>
                <a:solidFill>
                  <a:prstClr val="white"/>
                </a:solidFill>
                <a:effectLst/>
                <a:uLnTx/>
                <a:uFillTx/>
                <a:latin typeface="Cambria" panose="02040503050406030204" pitchFamily="18" charset="0"/>
                <a:ea typeface="Cambria" panose="02040503050406030204" pitchFamily="18" charset="0"/>
                <a:cs typeface="+mj-cs"/>
              </a:rPr>
              <a:t> Fund (Cat III AIF)</a:t>
            </a:r>
            <a:endParaRPr kumimoji="0" lang="en-IN" sz="2800" b="1" i="0" u="none" strike="noStrike" kern="1200" cap="none" spc="0" normalizeH="0" baseline="0" noProof="0" dirty="0">
              <a:ln>
                <a:noFill/>
              </a:ln>
              <a:solidFill>
                <a:prstClr val="white"/>
              </a:solidFill>
              <a:effectLst/>
              <a:uLnTx/>
              <a:uFillTx/>
              <a:latin typeface="Cambria" panose="02040503050406030204" pitchFamily="18" charset="0"/>
              <a:ea typeface="Cambria" panose="02040503050406030204" pitchFamily="18" charset="0"/>
              <a:cs typeface="+mj-cs"/>
            </a:endParaRPr>
          </a:p>
        </p:txBody>
      </p:sp>
      <p:sp>
        <p:nvSpPr>
          <p:cNvPr id="22" name="Rectangle 21">
            <a:extLst>
              <a:ext uri="{FF2B5EF4-FFF2-40B4-BE49-F238E27FC236}">
                <a16:creationId xmlns:a16="http://schemas.microsoft.com/office/drawing/2014/main" id="{03B614BF-04A4-8BFA-1F64-A6C92B5B070A}"/>
              </a:ext>
            </a:extLst>
          </p:cNvPr>
          <p:cNvSpPr/>
          <p:nvPr/>
        </p:nvSpPr>
        <p:spPr>
          <a:xfrm>
            <a:off x="0" y="6641517"/>
            <a:ext cx="12192000" cy="235963"/>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Aptos" panose="02110004020202020204"/>
              <a:ea typeface="+mn-ea"/>
              <a:cs typeface="+mn-cs"/>
            </a:endParaRPr>
          </a:p>
        </p:txBody>
      </p:sp>
      <p:sp>
        <p:nvSpPr>
          <p:cNvPr id="18" name="Rectangle 17">
            <a:extLst>
              <a:ext uri="{FF2B5EF4-FFF2-40B4-BE49-F238E27FC236}">
                <a16:creationId xmlns:a16="http://schemas.microsoft.com/office/drawing/2014/main" id="{49178E27-9B31-7A0B-C392-C653B73885BA}"/>
              </a:ext>
            </a:extLst>
          </p:cNvPr>
          <p:cNvSpPr/>
          <p:nvPr/>
        </p:nvSpPr>
        <p:spPr>
          <a:xfrm>
            <a:off x="0" y="808383"/>
            <a:ext cx="12192000" cy="45719"/>
          </a:xfrm>
          <a:prstGeom prst="rect">
            <a:avLst/>
          </a:prstGeom>
          <a:solidFill>
            <a:schemeClr val="bg1">
              <a:lumMod val="6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Aptos" panose="02110004020202020204"/>
              <a:ea typeface="+mn-ea"/>
              <a:cs typeface="+mn-cs"/>
            </a:endParaRPr>
          </a:p>
        </p:txBody>
      </p:sp>
      <p:sp>
        <p:nvSpPr>
          <p:cNvPr id="19" name="Slide Number Placeholder 18">
            <a:extLst>
              <a:ext uri="{FF2B5EF4-FFF2-40B4-BE49-F238E27FC236}">
                <a16:creationId xmlns:a16="http://schemas.microsoft.com/office/drawing/2014/main" id="{D16B7E84-A793-D07E-E163-DBE8DE5B1282}"/>
              </a:ext>
            </a:extLst>
          </p:cNvPr>
          <p:cNvSpPr>
            <a:spLocks noGrp="1"/>
          </p:cNvSpPr>
          <p:nvPr>
            <p:ph type="sldNum" sz="quarter" idx="12"/>
          </p:nvPr>
        </p:nvSpPr>
        <p:spPr>
          <a:xfrm>
            <a:off x="9448800" y="6549225"/>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1E62F875-1F54-4527-993B-FB1D0CCB3E02}" type="slidenum">
              <a:rPr kumimoji="0" lang="en-IN" sz="1200" b="1" i="0" u="none" strike="noStrike" kern="1200" cap="none" spc="0" normalizeH="0" baseline="0" noProof="0" smtClean="0">
                <a:ln>
                  <a:noFill/>
                </a:ln>
                <a:solidFill>
                  <a:prstClr val="white"/>
                </a:solidFill>
                <a:effectLst/>
                <a:uLnTx/>
                <a:uFillTx/>
                <a:latin typeface="Cambria" panose="02040503050406030204" pitchFamily="18" charset="0"/>
                <a:ea typeface="Cambria" panose="02040503050406030204" pitchFamily="18" charset="0"/>
                <a:cs typeface="+mn-cs"/>
              </a:rPr>
              <a:pPr marL="0" marR="0" lvl="0" indent="0" algn="r" defTabSz="914400" rtl="0" eaLnBrk="1" fontAlgn="auto" latinLnBrk="0" hangingPunct="1">
                <a:lnSpc>
                  <a:spcPct val="100000"/>
                </a:lnSpc>
                <a:spcBef>
                  <a:spcPts val="0"/>
                </a:spcBef>
                <a:spcAft>
                  <a:spcPts val="0"/>
                </a:spcAft>
                <a:buClrTx/>
                <a:buSzTx/>
                <a:buFontTx/>
                <a:buNone/>
                <a:tabLst/>
                <a:defRPr/>
              </a:pPr>
              <a:t>44</a:t>
            </a:fld>
            <a:endParaRPr kumimoji="0" lang="en-IN" sz="1200" b="1" i="0" u="none" strike="noStrike" kern="1200" cap="none" spc="0" normalizeH="0" baseline="0" noProof="0">
              <a:ln>
                <a:noFill/>
              </a:ln>
              <a:solidFill>
                <a:prstClr val="white"/>
              </a:solidFill>
              <a:effectLst/>
              <a:uLnTx/>
              <a:uFillTx/>
              <a:latin typeface="Cambria" panose="02040503050406030204" pitchFamily="18" charset="0"/>
              <a:ea typeface="Cambria" panose="02040503050406030204" pitchFamily="18" charset="0"/>
              <a:cs typeface="+mn-cs"/>
            </a:endParaRPr>
          </a:p>
        </p:txBody>
      </p:sp>
      <p:sp>
        <p:nvSpPr>
          <p:cNvPr id="25" name="TextBox 24">
            <a:extLst>
              <a:ext uri="{FF2B5EF4-FFF2-40B4-BE49-F238E27FC236}">
                <a16:creationId xmlns:a16="http://schemas.microsoft.com/office/drawing/2014/main" id="{1DEB1A08-6A50-C665-6DB8-4B2B5C02EE31}"/>
              </a:ext>
            </a:extLst>
          </p:cNvPr>
          <p:cNvSpPr txBox="1"/>
          <p:nvPr/>
        </p:nvSpPr>
        <p:spPr>
          <a:xfrm>
            <a:off x="132521" y="908927"/>
            <a:ext cx="3729795" cy="5632311"/>
          </a:xfrm>
          <a:prstGeom prst="rect">
            <a:avLst/>
          </a:prstGeom>
          <a:noFill/>
          <a:ln>
            <a:solidFill>
              <a:schemeClr val="bg1">
                <a:lumMod val="85000"/>
              </a:schemeClr>
            </a:solidFill>
          </a:ln>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200" b="1"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About the firm</a:t>
            </a: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200" b="0" i="0" u="none" strike="noStrike" kern="1200" cap="none" spc="0" normalizeH="0" baseline="0" noProof="0" dirty="0">
                <a:ln>
                  <a:noFill/>
                </a:ln>
                <a:solidFill>
                  <a:srgbClr val="000000"/>
                </a:solidFill>
                <a:effectLst/>
                <a:uLnTx/>
                <a:uFillTx/>
                <a:latin typeface="Cambria" panose="02040503050406030204" pitchFamily="18" charset="0"/>
                <a:ea typeface="Cambria" panose="02040503050406030204" pitchFamily="18" charset="0"/>
                <a:cs typeface="+mn-cs"/>
              </a:rPr>
              <a:t>A boutique investment management firm founded by industry veterans in April 2019, managing INR ~12,000 Cr with an aspiration to create a best-in-class asset management platform known for its values, expertise and best practices. </a:t>
            </a: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200" b="0" i="0" u="none" strike="noStrike" kern="1200" cap="none" spc="0" normalizeH="0" baseline="0" noProof="0" dirty="0">
                <a:ln>
                  <a:noFill/>
                </a:ln>
                <a:solidFill>
                  <a:srgbClr val="000000"/>
                </a:solidFill>
                <a:effectLst/>
                <a:uLnTx/>
                <a:uFillTx/>
                <a:latin typeface="Cambria" panose="02040503050406030204" pitchFamily="18" charset="0"/>
                <a:ea typeface="Cambria" panose="02040503050406030204" pitchFamily="18" charset="0"/>
                <a:cs typeface="+mn-cs"/>
              </a:rPr>
              <a:t>They believe in investing in “quality growth at a reasonable price” and “risk diversification through forensic analysis”</a:t>
            </a: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endParaRPr kumimoji="0" lang="en-US" sz="1200" b="0" i="0" u="none" strike="noStrike" kern="1200" cap="none" spc="0" normalizeH="0" baseline="0" noProof="0" dirty="0">
              <a:ln>
                <a:noFill/>
              </a:ln>
              <a:solidFill>
                <a:srgbClr val="000000"/>
              </a:solidFill>
              <a:effectLst/>
              <a:uLnTx/>
              <a:uFillTx/>
              <a:latin typeface="Cambria" panose="02040503050406030204" pitchFamily="18" charset="0"/>
              <a:ea typeface="Cambria" panose="02040503050406030204" pitchFamily="18" charset="0"/>
              <a:cs typeface="+mn-cs"/>
            </a:endParaRPr>
          </a:p>
          <a:p>
            <a:pPr marL="0" marR="0" lvl="0" indent="0" algn="l" defTabSz="914400" rtl="0" eaLnBrk="1" fontAlgn="auto" latinLnBrk="0" hangingPunct="1">
              <a:lnSpc>
                <a:spcPct val="100000"/>
              </a:lnSpc>
              <a:spcBef>
                <a:spcPts val="0"/>
              </a:spcBef>
              <a:spcAft>
                <a:spcPts val="0"/>
              </a:spcAft>
              <a:buClr>
                <a:srgbClr val="000000"/>
              </a:buClr>
              <a:buSzPts val="1000"/>
              <a:buFontTx/>
              <a:buNone/>
              <a:tabLst/>
              <a:defRPr/>
            </a:pPr>
            <a:r>
              <a:rPr kumimoji="0" lang="en-IN" sz="1200" b="1"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Investment Framework </a:t>
            </a:r>
          </a:p>
          <a:p>
            <a:pPr marL="0" marR="0" lvl="0" indent="0" algn="l" defTabSz="914400" rtl="0" eaLnBrk="1" fontAlgn="auto" latinLnBrk="0" hangingPunct="1">
              <a:lnSpc>
                <a:spcPct val="100000"/>
              </a:lnSpc>
              <a:spcBef>
                <a:spcPts val="0"/>
              </a:spcBef>
              <a:spcAft>
                <a:spcPts val="0"/>
              </a:spcAft>
              <a:buClr>
                <a:srgbClr val="000000"/>
              </a:buClr>
              <a:buSzPts val="1000"/>
              <a:buFontTx/>
              <a:buNone/>
              <a:tabLst/>
              <a:defRPr/>
            </a:pPr>
            <a:r>
              <a:rPr kumimoji="0" lang="en-US" sz="1200" b="1"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a:t>
            </a:r>
            <a:r>
              <a:rPr kumimoji="0" lang="en-US" sz="1200" b="0" i="0" u="none" strike="noStrike" kern="1200" cap="none" spc="0" normalizeH="0" baseline="0" noProof="0" dirty="0" err="1">
                <a:ln>
                  <a:noFill/>
                </a:ln>
                <a:solidFill>
                  <a:prstClr val="black"/>
                </a:solidFill>
                <a:effectLst/>
                <a:uLnTx/>
                <a:uFillTx/>
                <a:latin typeface="Cambria" panose="02040503050406030204" pitchFamily="18" charset="0"/>
                <a:ea typeface="Cambria" panose="02040503050406030204" pitchFamily="18" charset="0"/>
                <a:cs typeface="+mn-cs"/>
              </a:rPr>
              <a:t>Amritkaal</a:t>
            </a:r>
            <a:r>
              <a:rPr kumimoji="0" lang="en-US" sz="1200" b="0"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 is the PMs 25-year vision (till 2047) for a “New India @100”; ambition being to make India a Viksit (developed) country., marked by:</a:t>
            </a:r>
            <a:endParaRPr kumimoji="0" lang="en-IN" sz="1200" b="0"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endParaRPr>
          </a:p>
          <a:p>
            <a:pPr marL="342900" marR="0" lvl="0" indent="-342900" algn="l" defTabSz="914400" rtl="0" eaLnBrk="1" fontAlgn="auto" latinLnBrk="0" hangingPunct="1">
              <a:lnSpc>
                <a:spcPct val="100000"/>
              </a:lnSpc>
              <a:spcBef>
                <a:spcPts val="0"/>
              </a:spcBef>
              <a:spcAft>
                <a:spcPts val="0"/>
              </a:spcAft>
              <a:buClrTx/>
              <a:buSzTx/>
              <a:buFont typeface="Wingdings" panose="05000000000000000000" pitchFamily="2" charset="2"/>
              <a:buChar char=""/>
              <a:tabLst/>
              <a:defRPr/>
            </a:pPr>
            <a:r>
              <a:rPr kumimoji="0" lang="en-IN" sz="1200" b="0"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World-leading growth in GDP &amp; per-capita income</a:t>
            </a:r>
          </a:p>
          <a:p>
            <a:pPr marL="342900" marR="0" lvl="0" indent="-342900" algn="l" defTabSz="914400" rtl="0" eaLnBrk="1" fontAlgn="auto" latinLnBrk="0" hangingPunct="1">
              <a:lnSpc>
                <a:spcPct val="100000"/>
              </a:lnSpc>
              <a:spcBef>
                <a:spcPts val="0"/>
              </a:spcBef>
              <a:spcAft>
                <a:spcPts val="0"/>
              </a:spcAft>
              <a:buClrTx/>
              <a:buSzTx/>
              <a:buFont typeface="Wingdings" panose="05000000000000000000" pitchFamily="2" charset="2"/>
              <a:buChar char=""/>
              <a:tabLst/>
              <a:defRPr/>
            </a:pPr>
            <a:r>
              <a:rPr kumimoji="0" lang="en-IN" sz="1200" b="0"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Embracing the latest advancements in technology</a:t>
            </a:r>
          </a:p>
          <a:p>
            <a:pPr marL="342900" marR="0" lvl="0" indent="-342900" algn="l" defTabSz="914400" rtl="0" eaLnBrk="1" fontAlgn="auto" latinLnBrk="0" hangingPunct="1">
              <a:lnSpc>
                <a:spcPct val="100000"/>
              </a:lnSpc>
              <a:spcBef>
                <a:spcPts val="0"/>
              </a:spcBef>
              <a:spcAft>
                <a:spcPts val="0"/>
              </a:spcAft>
              <a:buClrTx/>
              <a:buSzTx/>
              <a:buFont typeface="Wingdings" panose="05000000000000000000" pitchFamily="2" charset="2"/>
              <a:buChar char=""/>
              <a:tabLst/>
              <a:defRPr/>
            </a:pPr>
            <a:r>
              <a:rPr kumimoji="0" lang="en-IN" sz="1200" b="0"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Balanced urban-rural development</a:t>
            </a:r>
          </a:p>
          <a:p>
            <a:pPr marL="342900" marR="0" lvl="0" indent="-342900" algn="l" defTabSz="914400" rtl="0" eaLnBrk="1" fontAlgn="auto" latinLnBrk="0" hangingPunct="1">
              <a:lnSpc>
                <a:spcPct val="100000"/>
              </a:lnSpc>
              <a:spcBef>
                <a:spcPts val="0"/>
              </a:spcBef>
              <a:spcAft>
                <a:spcPts val="0"/>
              </a:spcAft>
              <a:buClrTx/>
              <a:buSzTx/>
              <a:buFont typeface="Wingdings" panose="05000000000000000000" pitchFamily="2" charset="2"/>
              <a:buChar char=""/>
              <a:tabLst/>
              <a:defRPr/>
            </a:pPr>
            <a:r>
              <a:rPr kumimoji="0" lang="en-IN" sz="1200" b="0"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Achieve global geopolitical significance (Vishwa Mitra)</a:t>
            </a:r>
          </a:p>
          <a:p>
            <a:pPr marL="342900" marR="0" lvl="0" indent="-342900" algn="l" defTabSz="914400" rtl="0" eaLnBrk="1" fontAlgn="auto" latinLnBrk="0" hangingPunct="1">
              <a:lnSpc>
                <a:spcPct val="100000"/>
              </a:lnSpc>
              <a:spcBef>
                <a:spcPts val="0"/>
              </a:spcBef>
              <a:spcAft>
                <a:spcPts val="0"/>
              </a:spcAft>
              <a:buClrTx/>
              <a:buSzTx/>
              <a:buFont typeface="Wingdings" panose="05000000000000000000" pitchFamily="2" charset="2"/>
              <a:buChar char=""/>
              <a:tabLst/>
              <a:defRPr/>
            </a:pPr>
            <a:r>
              <a:rPr kumimoji="0" lang="en-IN" sz="1200" b="0"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Developed, advanced &amp; efficient infra.</a:t>
            </a:r>
          </a:p>
          <a:p>
            <a:pPr marL="342900" marR="0" lvl="0" indent="-342900" algn="l" defTabSz="914400" rtl="0" eaLnBrk="1" fontAlgn="auto" latinLnBrk="0" hangingPunct="1">
              <a:lnSpc>
                <a:spcPct val="100000"/>
              </a:lnSpc>
              <a:spcBef>
                <a:spcPts val="0"/>
              </a:spcBef>
              <a:spcAft>
                <a:spcPts val="0"/>
              </a:spcAft>
              <a:buClrTx/>
              <a:buSzTx/>
              <a:buFont typeface="Wingdings" panose="05000000000000000000" pitchFamily="2" charset="2"/>
              <a:buChar char=""/>
              <a:tabLst/>
              <a:defRPr/>
            </a:pPr>
            <a:r>
              <a:rPr kumimoji="0" lang="en-IN" sz="1200" b="0"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Climate sensitive growth</a:t>
            </a:r>
          </a:p>
          <a:p>
            <a:pPr marL="0" marR="0" lvl="0" indent="0" algn="l" defTabSz="914400" rtl="0" eaLnBrk="1" fontAlgn="auto" latinLnBrk="0" hangingPunct="1">
              <a:lnSpc>
                <a:spcPct val="100000"/>
              </a:lnSpc>
              <a:spcBef>
                <a:spcPts val="0"/>
              </a:spcBef>
              <a:spcAft>
                <a:spcPts val="0"/>
              </a:spcAft>
              <a:buClr>
                <a:srgbClr val="000000"/>
              </a:buClr>
              <a:buSzPts val="1000"/>
              <a:buFontTx/>
              <a:buNone/>
              <a:tabLst/>
              <a:defRPr/>
            </a:pPr>
            <a:endParaRPr kumimoji="0" lang="en-IN" sz="1200" b="1"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endParaRPr>
          </a:p>
          <a:p>
            <a:pPr marL="0" marR="0" lvl="0" indent="0" algn="l" defTabSz="914400" rtl="0" eaLnBrk="1" fontAlgn="auto" latinLnBrk="0" hangingPunct="1">
              <a:lnSpc>
                <a:spcPct val="100000"/>
              </a:lnSpc>
              <a:spcBef>
                <a:spcPts val="0"/>
              </a:spcBef>
              <a:spcAft>
                <a:spcPts val="0"/>
              </a:spcAft>
              <a:buClr>
                <a:srgbClr val="000000"/>
              </a:buClr>
              <a:buSzPts val="1000"/>
              <a:buFontTx/>
              <a:buNone/>
              <a:tabLst/>
              <a:defRPr/>
            </a:pPr>
            <a:r>
              <a:rPr kumimoji="0" lang="en-IN" sz="1200" b="0"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The fund will be designed to leverage opportunities arising from 7 mega trends emerging across 5 sectors.</a:t>
            </a:r>
          </a:p>
          <a:p>
            <a:pPr marL="0" marR="0" lvl="0" indent="0" algn="l" defTabSz="914400" rtl="0" eaLnBrk="1" fontAlgn="auto" latinLnBrk="0" hangingPunct="1">
              <a:lnSpc>
                <a:spcPct val="100000"/>
              </a:lnSpc>
              <a:spcBef>
                <a:spcPts val="0"/>
              </a:spcBef>
              <a:spcAft>
                <a:spcPts val="0"/>
              </a:spcAft>
              <a:buClr>
                <a:srgbClr val="000000"/>
              </a:buClr>
              <a:buSzPts val="1000"/>
              <a:buFontTx/>
              <a:buNone/>
              <a:tabLst/>
              <a:defRPr/>
            </a:pPr>
            <a:endParaRPr kumimoji="0" lang="en-IN" sz="1200" b="1"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endParaRPr>
          </a:p>
          <a:p>
            <a:pPr marL="0" marR="0" lvl="0" indent="0" algn="l" defTabSz="914400" rtl="0" eaLnBrk="1" fontAlgn="auto" latinLnBrk="0" hangingPunct="1">
              <a:lnSpc>
                <a:spcPct val="100000"/>
              </a:lnSpc>
              <a:spcBef>
                <a:spcPts val="0"/>
              </a:spcBef>
              <a:spcAft>
                <a:spcPts val="0"/>
              </a:spcAft>
              <a:buClr>
                <a:srgbClr val="000000"/>
              </a:buClr>
              <a:buSzPts val="1000"/>
              <a:buFontTx/>
              <a:buNone/>
              <a:tabLst/>
              <a:defRPr/>
            </a:pPr>
            <a:r>
              <a:rPr kumimoji="0" lang="en-IN" sz="1200" b="0"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A 25-30 stock portfolio (Quality Growth at Reasonable Price), benchmarked against S&amp;P BSE 500 Index.</a:t>
            </a:r>
          </a:p>
        </p:txBody>
      </p:sp>
      <p:graphicFrame>
        <p:nvGraphicFramePr>
          <p:cNvPr id="14" name="Table 2">
            <a:extLst>
              <a:ext uri="{FF2B5EF4-FFF2-40B4-BE49-F238E27FC236}">
                <a16:creationId xmlns:a16="http://schemas.microsoft.com/office/drawing/2014/main" id="{DD0662E5-EF61-D762-FEDE-64E3E6D968C5}"/>
              </a:ext>
            </a:extLst>
          </p:cNvPr>
          <p:cNvGraphicFramePr>
            <a:graphicFrameLocks noGrp="1"/>
          </p:cNvGraphicFramePr>
          <p:nvPr>
            <p:extLst>
              <p:ext uri="{D42A27DB-BD31-4B8C-83A1-F6EECF244321}">
                <p14:modId xmlns:p14="http://schemas.microsoft.com/office/powerpoint/2010/main" val="2702994355"/>
              </p:ext>
            </p:extLst>
          </p:nvPr>
        </p:nvGraphicFramePr>
        <p:xfrm>
          <a:off x="3969770" y="953467"/>
          <a:ext cx="4340790" cy="2712720"/>
        </p:xfrm>
        <a:graphic>
          <a:graphicData uri="http://schemas.openxmlformats.org/drawingml/2006/table">
            <a:tbl>
              <a:tblPr firstRow="1" bandRow="1">
                <a:tableStyleId>{073A0DAA-6AF3-43AB-8588-CEC1D06C72B9}</a:tableStyleId>
              </a:tblPr>
              <a:tblGrid>
                <a:gridCol w="1420377">
                  <a:extLst>
                    <a:ext uri="{9D8B030D-6E8A-4147-A177-3AD203B41FA5}">
                      <a16:colId xmlns:a16="http://schemas.microsoft.com/office/drawing/2014/main" val="979919291"/>
                    </a:ext>
                  </a:extLst>
                </a:gridCol>
                <a:gridCol w="2920413">
                  <a:extLst>
                    <a:ext uri="{9D8B030D-6E8A-4147-A177-3AD203B41FA5}">
                      <a16:colId xmlns:a16="http://schemas.microsoft.com/office/drawing/2014/main" val="2728041260"/>
                    </a:ext>
                  </a:extLst>
                </a:gridCol>
              </a:tblGrid>
              <a:tr h="0">
                <a:tc>
                  <a:txBody>
                    <a:bodyPr/>
                    <a:lstStyle/>
                    <a:p>
                      <a:r>
                        <a:rPr lang="en-US" sz="1300" dirty="0">
                          <a:latin typeface="Cambria" panose="02040503050406030204" pitchFamily="18" charset="0"/>
                          <a:ea typeface="Cambria" panose="02040503050406030204" pitchFamily="18" charset="0"/>
                        </a:rPr>
                        <a:t>Particulars</a:t>
                      </a:r>
                      <a:endParaRPr lang="en-IN" sz="1300" dirty="0">
                        <a:latin typeface="Cambria" panose="02040503050406030204" pitchFamily="18" charset="0"/>
                        <a:ea typeface="Cambria" panose="02040503050406030204" pitchFamily="18" charset="0"/>
                      </a:endParaRPr>
                    </a:p>
                  </a:txBody>
                  <a:tcPr anchor="ctr"/>
                </a:tc>
                <a:tc>
                  <a:txBody>
                    <a:bodyPr/>
                    <a:lstStyle/>
                    <a:p>
                      <a:pPr algn="ctr"/>
                      <a:r>
                        <a:rPr lang="en-US" sz="1300">
                          <a:latin typeface="Cambria" panose="02040503050406030204" pitchFamily="18" charset="0"/>
                          <a:ea typeface="Cambria" panose="02040503050406030204" pitchFamily="18" charset="0"/>
                        </a:rPr>
                        <a:t>Details</a:t>
                      </a:r>
                      <a:endParaRPr lang="en-IN" sz="1300">
                        <a:latin typeface="Cambria" panose="02040503050406030204" pitchFamily="18" charset="0"/>
                        <a:ea typeface="Cambria" panose="02040503050406030204" pitchFamily="18" charset="0"/>
                      </a:endParaRPr>
                    </a:p>
                  </a:txBody>
                  <a:tcPr anchor="ctr"/>
                </a:tc>
                <a:extLst>
                  <a:ext uri="{0D108BD9-81ED-4DB2-BD59-A6C34878D82A}">
                    <a16:rowId xmlns:a16="http://schemas.microsoft.com/office/drawing/2014/main" val="2509566197"/>
                  </a:ext>
                </a:extLst>
              </a:tr>
              <a:tr h="0">
                <a:tc>
                  <a:txBody>
                    <a:bodyPr/>
                    <a:lstStyle/>
                    <a:p>
                      <a:r>
                        <a:rPr lang="en-US" sz="1300" b="1" dirty="0">
                          <a:latin typeface="Cambria" panose="02040503050406030204" pitchFamily="18" charset="0"/>
                          <a:ea typeface="Cambria" panose="02040503050406030204" pitchFamily="18" charset="0"/>
                        </a:rPr>
                        <a:t>In</a:t>
                      </a:r>
                      <a:r>
                        <a:rPr lang="en-IN" sz="1300" b="1" dirty="0">
                          <a:latin typeface="Cambria" panose="02040503050406030204" pitchFamily="18" charset="0"/>
                          <a:ea typeface="Cambria" panose="02040503050406030204" pitchFamily="18" charset="0"/>
                        </a:rPr>
                        <a:t>ception Date</a:t>
                      </a:r>
                    </a:p>
                  </a:txBody>
                  <a:tcPr anchor="ctr"/>
                </a:tc>
                <a:tc>
                  <a:txBody>
                    <a:bodyPr/>
                    <a:lstStyle/>
                    <a:p>
                      <a:pPr algn="ctr"/>
                      <a:r>
                        <a:rPr lang="en-US" sz="1300" dirty="0">
                          <a:latin typeface="Cambria" panose="02040503050406030204" pitchFamily="18" charset="0"/>
                          <a:ea typeface="Cambria" panose="02040503050406030204" pitchFamily="18" charset="0"/>
                        </a:rPr>
                        <a:t>April 05, 2024</a:t>
                      </a:r>
                      <a:endParaRPr lang="en-IN" sz="1300" dirty="0">
                        <a:latin typeface="Cambria" panose="02040503050406030204" pitchFamily="18" charset="0"/>
                        <a:ea typeface="Cambria" panose="02040503050406030204" pitchFamily="18" charset="0"/>
                      </a:endParaRPr>
                    </a:p>
                  </a:txBody>
                  <a:tcPr anchor="ctr"/>
                </a:tc>
                <a:extLst>
                  <a:ext uri="{0D108BD9-81ED-4DB2-BD59-A6C34878D82A}">
                    <a16:rowId xmlns:a16="http://schemas.microsoft.com/office/drawing/2014/main" val="3085341055"/>
                  </a:ext>
                </a:extLst>
              </a:tr>
              <a:tr h="0">
                <a:tc>
                  <a:txBody>
                    <a:bodyPr/>
                    <a:lstStyle/>
                    <a:p>
                      <a:r>
                        <a:rPr lang="en-IN" sz="1300" b="1" dirty="0">
                          <a:latin typeface="Cambria" panose="02040503050406030204" pitchFamily="18" charset="0"/>
                          <a:ea typeface="Cambria" panose="02040503050406030204" pitchFamily="18" charset="0"/>
                        </a:rPr>
                        <a:t>Category</a:t>
                      </a:r>
                    </a:p>
                  </a:txBody>
                  <a:tcPr anchor="ctr"/>
                </a:tc>
                <a:tc>
                  <a:txBody>
                    <a:bodyPr/>
                    <a:lstStyle/>
                    <a:p>
                      <a:pPr algn="ctr"/>
                      <a:r>
                        <a:rPr lang="en-US" sz="1300" dirty="0">
                          <a:latin typeface="Cambria" panose="02040503050406030204" pitchFamily="18" charset="0"/>
                          <a:ea typeface="Cambria" panose="02040503050406030204" pitchFamily="18" charset="0"/>
                        </a:rPr>
                        <a:t>Open-Ended</a:t>
                      </a:r>
                      <a:endParaRPr lang="en-IN" sz="1300" dirty="0">
                        <a:latin typeface="Cambria" panose="02040503050406030204" pitchFamily="18" charset="0"/>
                        <a:ea typeface="Cambria" panose="02040503050406030204" pitchFamily="18" charset="0"/>
                      </a:endParaRPr>
                    </a:p>
                  </a:txBody>
                  <a:tcPr anchor="ctr"/>
                </a:tc>
                <a:extLst>
                  <a:ext uri="{0D108BD9-81ED-4DB2-BD59-A6C34878D82A}">
                    <a16:rowId xmlns:a16="http://schemas.microsoft.com/office/drawing/2014/main" val="4053942507"/>
                  </a:ext>
                </a:extLst>
              </a:tr>
              <a:tr h="0">
                <a:tc>
                  <a:txBody>
                    <a:bodyPr/>
                    <a:lstStyle/>
                    <a:p>
                      <a:r>
                        <a:rPr lang="en-IN" sz="1300" b="1" dirty="0">
                          <a:latin typeface="Cambria" panose="02040503050406030204" pitchFamily="18" charset="0"/>
                          <a:ea typeface="Cambria" panose="02040503050406030204" pitchFamily="18" charset="0"/>
                        </a:rPr>
                        <a:t>AUM </a:t>
                      </a:r>
                    </a:p>
                  </a:txBody>
                  <a:tcPr anchor="ctr"/>
                </a:tc>
                <a:tc>
                  <a:txBody>
                    <a:bodyPr/>
                    <a:lstStyle/>
                    <a:p>
                      <a:pPr algn="ctr"/>
                      <a:r>
                        <a:rPr lang="en-IN" sz="1300" dirty="0">
                          <a:latin typeface="Cambria" panose="02040503050406030204" pitchFamily="18" charset="0"/>
                          <a:ea typeface="Cambria" panose="02040503050406030204" pitchFamily="18" charset="0"/>
                        </a:rPr>
                        <a:t>~ 5,250 Cr</a:t>
                      </a:r>
                    </a:p>
                  </a:txBody>
                  <a:tcPr anchor="ctr">
                    <a:solidFill>
                      <a:srgbClr val="CBCBCB"/>
                    </a:solidFill>
                  </a:tcPr>
                </a:tc>
                <a:extLst>
                  <a:ext uri="{0D108BD9-81ED-4DB2-BD59-A6C34878D82A}">
                    <a16:rowId xmlns:a16="http://schemas.microsoft.com/office/drawing/2014/main" val="1674821068"/>
                  </a:ext>
                </a:extLst>
              </a:tr>
              <a:tr h="0">
                <a:tc>
                  <a:txBody>
                    <a:bodyPr/>
                    <a:lstStyle/>
                    <a:p>
                      <a:r>
                        <a:rPr lang="en-US" sz="1300" b="1" dirty="0">
                          <a:latin typeface="Cambria" panose="02040503050406030204" pitchFamily="18" charset="0"/>
                          <a:ea typeface="Cambria" panose="02040503050406030204" pitchFamily="18" charset="0"/>
                        </a:rPr>
                        <a:t>Min Investment</a:t>
                      </a:r>
                      <a:endParaRPr lang="en-IN" sz="1300" b="1" dirty="0">
                        <a:latin typeface="Cambria" panose="02040503050406030204" pitchFamily="18" charset="0"/>
                        <a:ea typeface="Cambria" panose="02040503050406030204" pitchFamily="18" charset="0"/>
                      </a:endParaRPr>
                    </a:p>
                  </a:txBody>
                  <a:tcPr anchor="ctr"/>
                </a:tc>
                <a:tc>
                  <a:txBody>
                    <a:bodyPr/>
                    <a:lstStyle/>
                    <a:p>
                      <a:pPr algn="ctr"/>
                      <a:r>
                        <a:rPr lang="en-US" sz="1300" kern="1200">
                          <a:solidFill>
                            <a:schemeClr val="dk1"/>
                          </a:solidFill>
                          <a:latin typeface="Cambria" panose="02040503050406030204" pitchFamily="18" charset="0"/>
                          <a:ea typeface="Cambria" panose="02040503050406030204" pitchFamily="18" charset="0"/>
                          <a:cs typeface="+mn-cs"/>
                        </a:rPr>
                        <a:t>5 </a:t>
                      </a:r>
                      <a:r>
                        <a:rPr lang="en-US" sz="1300" kern="1200" err="1">
                          <a:solidFill>
                            <a:schemeClr val="dk1"/>
                          </a:solidFill>
                          <a:latin typeface="Cambria" panose="02040503050406030204" pitchFamily="18" charset="0"/>
                          <a:ea typeface="Cambria" panose="02040503050406030204" pitchFamily="18" charset="0"/>
                          <a:cs typeface="+mn-cs"/>
                        </a:rPr>
                        <a:t>Crs</a:t>
                      </a:r>
                      <a:endParaRPr lang="en-IN" sz="1300" kern="1200">
                        <a:solidFill>
                          <a:schemeClr val="dk1"/>
                        </a:solidFill>
                        <a:latin typeface="Cambria" panose="02040503050406030204" pitchFamily="18" charset="0"/>
                        <a:ea typeface="Cambria" panose="02040503050406030204" pitchFamily="18" charset="0"/>
                        <a:cs typeface="+mn-cs"/>
                      </a:endParaRPr>
                    </a:p>
                  </a:txBody>
                  <a:tcPr anchor="ctr"/>
                </a:tc>
                <a:extLst>
                  <a:ext uri="{0D108BD9-81ED-4DB2-BD59-A6C34878D82A}">
                    <a16:rowId xmlns:a16="http://schemas.microsoft.com/office/drawing/2014/main" val="998542869"/>
                  </a:ext>
                </a:extLst>
              </a:tr>
              <a:tr h="138169">
                <a:tc>
                  <a:txBody>
                    <a:bodyPr/>
                    <a:lstStyle/>
                    <a:p>
                      <a:r>
                        <a:rPr lang="en-IN" sz="1300" b="1" dirty="0">
                          <a:latin typeface="Cambria" panose="02040503050406030204" pitchFamily="18" charset="0"/>
                          <a:ea typeface="Cambria" panose="02040503050406030204" pitchFamily="18" charset="0"/>
                        </a:rPr>
                        <a:t>Drawdown</a:t>
                      </a:r>
                    </a:p>
                  </a:txBody>
                  <a:tcPr anchor="ctr"/>
                </a:tc>
                <a:tc>
                  <a:txBody>
                    <a:bodyPr/>
                    <a:lstStyle/>
                    <a:p>
                      <a:pPr algn="ctr"/>
                      <a:r>
                        <a:rPr lang="en-US" sz="1300">
                          <a:latin typeface="Cambria" panose="02040503050406030204" pitchFamily="18" charset="0"/>
                          <a:ea typeface="Cambria" panose="02040503050406030204" pitchFamily="18" charset="0"/>
                        </a:rPr>
                        <a:t>Initial 30%, balance in two equal tranches </a:t>
                      </a:r>
                      <a:r>
                        <a:rPr lang="en-US" sz="1300" kern="1200">
                          <a:solidFill>
                            <a:schemeClr val="dk1"/>
                          </a:solidFill>
                          <a:latin typeface="Cambria" panose="02040503050406030204" pitchFamily="18" charset="0"/>
                          <a:ea typeface="Cambria" panose="02040503050406030204" pitchFamily="18" charset="0"/>
                          <a:cs typeface="+mn-cs"/>
                        </a:rPr>
                        <a:t>balance in two equal tranches over a period of 8 months</a:t>
                      </a:r>
                      <a:endParaRPr lang="en-IN" sz="1300" kern="1200">
                        <a:solidFill>
                          <a:schemeClr val="dk1"/>
                        </a:solidFill>
                        <a:latin typeface="Cambria" panose="02040503050406030204" pitchFamily="18" charset="0"/>
                        <a:ea typeface="Cambria" panose="02040503050406030204" pitchFamily="18" charset="0"/>
                        <a:cs typeface="+mn-cs"/>
                      </a:endParaRPr>
                    </a:p>
                  </a:txBody>
                  <a:tcPr anchor="ctr"/>
                </a:tc>
                <a:extLst>
                  <a:ext uri="{0D108BD9-81ED-4DB2-BD59-A6C34878D82A}">
                    <a16:rowId xmlns:a16="http://schemas.microsoft.com/office/drawing/2014/main" val="3856473935"/>
                  </a:ext>
                </a:extLst>
              </a:tr>
              <a:tr h="0">
                <a:tc>
                  <a:txBody>
                    <a:bodyPr/>
                    <a:lstStyle/>
                    <a:p>
                      <a:r>
                        <a:rPr lang="en-IN" sz="1300" b="1">
                          <a:latin typeface="Cambria" panose="02040503050406030204" pitchFamily="18" charset="0"/>
                          <a:ea typeface="Cambria" panose="02040503050406030204" pitchFamily="18" charset="0"/>
                        </a:rPr>
                        <a:t>Stocks</a:t>
                      </a:r>
                    </a:p>
                  </a:txBody>
                  <a:tcPr anchor="ctr"/>
                </a:tc>
                <a:tc>
                  <a:txBody>
                    <a:bodyPr/>
                    <a:lstStyle/>
                    <a:p>
                      <a:pPr algn="ctr"/>
                      <a:r>
                        <a:rPr lang="en-IN" sz="1300">
                          <a:latin typeface="Cambria" panose="02040503050406030204" pitchFamily="18" charset="0"/>
                          <a:ea typeface="Cambria" panose="02040503050406030204" pitchFamily="18" charset="0"/>
                        </a:rPr>
                        <a:t>30-35</a:t>
                      </a:r>
                    </a:p>
                  </a:txBody>
                  <a:tcPr anchor="ctr"/>
                </a:tc>
                <a:extLst>
                  <a:ext uri="{0D108BD9-81ED-4DB2-BD59-A6C34878D82A}">
                    <a16:rowId xmlns:a16="http://schemas.microsoft.com/office/drawing/2014/main" val="193597383"/>
                  </a:ext>
                </a:extLst>
              </a:tr>
              <a:tr h="0">
                <a:tc>
                  <a:txBody>
                    <a:bodyPr/>
                    <a:lstStyle/>
                    <a:p>
                      <a:r>
                        <a:rPr lang="en-IN" sz="1300" b="1" dirty="0">
                          <a:latin typeface="Cambria" panose="02040503050406030204" pitchFamily="18" charset="0"/>
                          <a:ea typeface="Cambria" panose="02040503050406030204" pitchFamily="18" charset="0"/>
                        </a:rPr>
                        <a:t>Exit Load</a:t>
                      </a:r>
                    </a:p>
                  </a:txBody>
                  <a:tcPr anchor="ctr"/>
                </a:tc>
                <a:tc>
                  <a:txBody>
                    <a:bodyPr/>
                    <a:lstStyle/>
                    <a:p>
                      <a:pPr algn="ctr"/>
                      <a:r>
                        <a:rPr lang="en-IN" sz="1300" dirty="0">
                          <a:latin typeface="Cambria" panose="02040503050406030204" pitchFamily="18" charset="0"/>
                          <a:ea typeface="Cambria" panose="02040503050406030204" pitchFamily="18" charset="0"/>
                        </a:rPr>
                        <a:t>2% if within 12 months </a:t>
                      </a:r>
                    </a:p>
                  </a:txBody>
                  <a:tcPr anchor="ctr"/>
                </a:tc>
                <a:extLst>
                  <a:ext uri="{0D108BD9-81ED-4DB2-BD59-A6C34878D82A}">
                    <a16:rowId xmlns:a16="http://schemas.microsoft.com/office/drawing/2014/main" val="2545241213"/>
                  </a:ext>
                </a:extLst>
              </a:tr>
            </a:tbl>
          </a:graphicData>
        </a:graphic>
      </p:graphicFrame>
      <p:graphicFrame>
        <p:nvGraphicFramePr>
          <p:cNvPr id="16" name="Table 8">
            <a:extLst>
              <a:ext uri="{FF2B5EF4-FFF2-40B4-BE49-F238E27FC236}">
                <a16:creationId xmlns:a16="http://schemas.microsoft.com/office/drawing/2014/main" id="{35B0335A-C525-AB0C-B17B-5011C0FEF6F8}"/>
              </a:ext>
            </a:extLst>
          </p:cNvPr>
          <p:cNvGraphicFramePr>
            <a:graphicFrameLocks noGrp="1"/>
          </p:cNvGraphicFramePr>
          <p:nvPr/>
        </p:nvGraphicFramePr>
        <p:xfrm>
          <a:off x="8414673" y="4595079"/>
          <a:ext cx="3644804" cy="1128529"/>
        </p:xfrm>
        <a:graphic>
          <a:graphicData uri="http://schemas.openxmlformats.org/drawingml/2006/table">
            <a:tbl>
              <a:tblPr firstRow="1" bandRow="1">
                <a:tableStyleId>{073A0DAA-6AF3-43AB-8588-CEC1D06C72B9}</a:tableStyleId>
              </a:tblPr>
              <a:tblGrid>
                <a:gridCol w="1343982">
                  <a:extLst>
                    <a:ext uri="{9D8B030D-6E8A-4147-A177-3AD203B41FA5}">
                      <a16:colId xmlns:a16="http://schemas.microsoft.com/office/drawing/2014/main" val="3655427531"/>
                    </a:ext>
                  </a:extLst>
                </a:gridCol>
                <a:gridCol w="964015">
                  <a:extLst>
                    <a:ext uri="{9D8B030D-6E8A-4147-A177-3AD203B41FA5}">
                      <a16:colId xmlns:a16="http://schemas.microsoft.com/office/drawing/2014/main" val="1999429750"/>
                    </a:ext>
                  </a:extLst>
                </a:gridCol>
                <a:gridCol w="585629">
                  <a:extLst>
                    <a:ext uri="{9D8B030D-6E8A-4147-A177-3AD203B41FA5}">
                      <a16:colId xmlns:a16="http://schemas.microsoft.com/office/drawing/2014/main" val="3368884891"/>
                    </a:ext>
                  </a:extLst>
                </a:gridCol>
                <a:gridCol w="751178">
                  <a:extLst>
                    <a:ext uri="{9D8B030D-6E8A-4147-A177-3AD203B41FA5}">
                      <a16:colId xmlns:a16="http://schemas.microsoft.com/office/drawing/2014/main" val="1303467648"/>
                    </a:ext>
                  </a:extLst>
                </a:gridCol>
              </a:tblGrid>
              <a:tr h="363553">
                <a:tc gridSpan="4">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IN" sz="1200" b="1" i="0" u="none" strike="noStrike">
                          <a:solidFill>
                            <a:schemeClr val="bg1"/>
                          </a:solidFill>
                          <a:effectLst/>
                          <a:latin typeface="Cambria" panose="02040503050406030204" pitchFamily="18" charset="0"/>
                          <a:ea typeface="Cambria" panose="02040503050406030204" pitchFamily="18" charset="0"/>
                        </a:rPr>
                        <a:t>Fee</a:t>
                      </a:r>
                      <a:r>
                        <a:rPr lang="en-IN" sz="1200" b="1" i="0" u="none" strike="noStrike" baseline="0">
                          <a:solidFill>
                            <a:schemeClr val="bg1"/>
                          </a:solidFill>
                          <a:effectLst/>
                          <a:latin typeface="Cambria" panose="02040503050406030204" pitchFamily="18" charset="0"/>
                          <a:ea typeface="Cambria" panose="02040503050406030204" pitchFamily="18" charset="0"/>
                        </a:rPr>
                        <a:t> Structure</a:t>
                      </a:r>
                      <a:endParaRPr lang="en-IN" sz="1200" b="1" i="0" u="none" strike="noStrike">
                        <a:solidFill>
                          <a:schemeClr val="bg1"/>
                        </a:solidFill>
                        <a:effectLst/>
                        <a:latin typeface="Cambria" panose="02040503050406030204" pitchFamily="18" charset="0"/>
                        <a:ea typeface="Cambria" panose="02040503050406030204" pitchFamily="18" charset="0"/>
                      </a:endParaRPr>
                    </a:p>
                  </a:txBody>
                  <a:tcPr anchor="ctr"/>
                </a:tc>
                <a:tc hMerge="1">
                  <a:txBody>
                    <a:bodyPr/>
                    <a:lstStyle/>
                    <a:p>
                      <a:pPr algn="ctr" fontAlgn="ctr"/>
                      <a:endParaRPr lang="en-IN" sz="1200" b="1" i="0" u="none" strike="noStrike">
                        <a:solidFill>
                          <a:schemeClr val="bg1"/>
                        </a:solidFill>
                        <a:effectLst/>
                        <a:latin typeface="Cambria" panose="02040503050406030204" pitchFamily="18" charset="0"/>
                        <a:ea typeface="Cambria" panose="02040503050406030204" pitchFamily="18" charset="0"/>
                      </a:endParaRPr>
                    </a:p>
                  </a:txBody>
                  <a:tcPr marL="9525" marR="9525" marT="9525" marB="0" anchor="ctr"/>
                </a:tc>
                <a:tc hMerge="1">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IN" sz="1200" b="1" i="0" u="none" strike="noStrike">
                        <a:solidFill>
                          <a:schemeClr val="bg1"/>
                        </a:solidFill>
                        <a:effectLst/>
                        <a:latin typeface="Cambria" panose="02040503050406030204" pitchFamily="18" charset="0"/>
                        <a:ea typeface="Cambria" panose="02040503050406030204" pitchFamily="18" charset="0"/>
                      </a:endParaRPr>
                    </a:p>
                  </a:txBody>
                  <a:tcPr anchor="ctr"/>
                </a:tc>
                <a:tc hMerge="1">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IN" sz="1200" b="1" i="0" u="none" strike="noStrike">
                        <a:solidFill>
                          <a:schemeClr val="bg1"/>
                        </a:solidFill>
                        <a:effectLst/>
                        <a:latin typeface="Cambria" panose="02040503050406030204" pitchFamily="18" charset="0"/>
                        <a:ea typeface="Cambria" panose="02040503050406030204" pitchFamily="18" charset="0"/>
                      </a:endParaRPr>
                    </a:p>
                  </a:txBody>
                  <a:tcPr anchor="ctr"/>
                </a:tc>
                <a:extLst>
                  <a:ext uri="{0D108BD9-81ED-4DB2-BD59-A6C34878D82A}">
                    <a16:rowId xmlns:a16="http://schemas.microsoft.com/office/drawing/2014/main" val="3419815612"/>
                  </a:ext>
                </a:extLst>
              </a:tr>
              <a:tr h="254992">
                <a:tc>
                  <a:txBody>
                    <a:bodyPr/>
                    <a:lstStyle/>
                    <a:p>
                      <a:pPr algn="ctr" fontAlgn="b"/>
                      <a:r>
                        <a:rPr lang="en-IN" sz="1200" b="1" i="0" u="none" strike="noStrike" dirty="0">
                          <a:solidFill>
                            <a:schemeClr val="tx1"/>
                          </a:solidFill>
                          <a:effectLst/>
                          <a:latin typeface="Cambria" panose="02040503050406030204" pitchFamily="18" charset="0"/>
                          <a:ea typeface="Cambria" panose="02040503050406030204" pitchFamily="18" charset="0"/>
                        </a:rPr>
                        <a:t>Corpus (5-15crs)</a:t>
                      </a:r>
                    </a:p>
                  </a:txBody>
                  <a:tcPr marL="9525" marR="9525" marT="9525" marB="0" anchor="ctr"/>
                </a:tc>
                <a:tc>
                  <a:txBody>
                    <a:bodyPr/>
                    <a:lstStyle/>
                    <a:p>
                      <a:pPr algn="ctr" fontAlgn="ctr"/>
                      <a:r>
                        <a:rPr lang="en-IN" sz="1200" b="1" i="0" u="none" strike="noStrike">
                          <a:solidFill>
                            <a:schemeClr val="tx1"/>
                          </a:solidFill>
                          <a:effectLst/>
                          <a:latin typeface="Cambria" panose="02040503050406030204" pitchFamily="18" charset="0"/>
                          <a:ea typeface="Cambria" panose="02040503050406030204" pitchFamily="18" charset="0"/>
                        </a:rPr>
                        <a:t>Fixed</a:t>
                      </a:r>
                    </a:p>
                  </a:txBody>
                  <a:tcPr marL="9525" marR="9525" marT="9525" marB="0" anchor="ctr"/>
                </a:tc>
                <a:tc>
                  <a:txBody>
                    <a:bodyPr/>
                    <a:lstStyle/>
                    <a:p>
                      <a:pPr algn="ctr" fontAlgn="ctr"/>
                      <a:r>
                        <a:rPr lang="en-IN" sz="1200" b="1" i="0" u="none" strike="noStrike" dirty="0">
                          <a:solidFill>
                            <a:schemeClr val="tx1"/>
                          </a:solidFill>
                          <a:effectLst/>
                          <a:latin typeface="Cambria" panose="02040503050406030204" pitchFamily="18" charset="0"/>
                          <a:ea typeface="Cambria" panose="02040503050406030204" pitchFamily="18" charset="0"/>
                        </a:rPr>
                        <a:t>Hurdle</a:t>
                      </a:r>
                    </a:p>
                  </a:txBody>
                  <a:tcPr marL="9525" marR="9525" marT="9525" marB="0" anchor="ctr"/>
                </a:tc>
                <a:tc>
                  <a:txBody>
                    <a:bodyPr/>
                    <a:lstStyle/>
                    <a:p>
                      <a:pPr algn="ctr" fontAlgn="ctr"/>
                      <a:r>
                        <a:rPr lang="en-IN" sz="1200" b="1" i="0" u="none" strike="noStrike">
                          <a:solidFill>
                            <a:schemeClr val="tx1"/>
                          </a:solidFill>
                          <a:effectLst/>
                          <a:latin typeface="Cambria" panose="02040503050406030204" pitchFamily="18" charset="0"/>
                          <a:ea typeface="Cambria" panose="02040503050406030204" pitchFamily="18" charset="0"/>
                        </a:rPr>
                        <a:t>Perf. fees</a:t>
                      </a:r>
                    </a:p>
                  </a:txBody>
                  <a:tcPr marL="9525" marR="9525" marT="9525" marB="0" anchor="ctr"/>
                </a:tc>
                <a:extLst>
                  <a:ext uri="{0D108BD9-81ED-4DB2-BD59-A6C34878D82A}">
                    <a16:rowId xmlns:a16="http://schemas.microsoft.com/office/drawing/2014/main" val="1593328609"/>
                  </a:ext>
                </a:extLst>
              </a:tr>
              <a:tr h="254992">
                <a:tc>
                  <a:txBody>
                    <a:bodyPr/>
                    <a:lstStyle/>
                    <a:p>
                      <a:pPr algn="ctr" fontAlgn="b"/>
                      <a:r>
                        <a:rPr lang="en-IN" sz="1200" b="1" i="0" u="none" strike="noStrike" dirty="0">
                          <a:solidFill>
                            <a:schemeClr val="tx1"/>
                          </a:solidFill>
                          <a:effectLst/>
                          <a:latin typeface="Cambria" panose="02040503050406030204" pitchFamily="18" charset="0"/>
                          <a:ea typeface="Cambria" panose="02040503050406030204" pitchFamily="18" charset="0"/>
                        </a:rPr>
                        <a:t>Fixed</a:t>
                      </a:r>
                    </a:p>
                  </a:txBody>
                  <a:tcPr marL="9525" marR="9525" marT="9525" marB="0" anchor="ctr"/>
                </a:tc>
                <a:tc>
                  <a:txBody>
                    <a:bodyPr/>
                    <a:lstStyle/>
                    <a:p>
                      <a:pPr algn="ctr" fontAlgn="ctr"/>
                      <a:r>
                        <a:rPr lang="en-IN" sz="1200" b="0" i="0" u="none" strike="noStrike" dirty="0">
                          <a:solidFill>
                            <a:schemeClr val="tx1"/>
                          </a:solidFill>
                          <a:effectLst/>
                          <a:latin typeface="Cambria" panose="02040503050406030204" pitchFamily="18" charset="0"/>
                          <a:ea typeface="Cambria" panose="02040503050406030204" pitchFamily="18" charset="0"/>
                        </a:rPr>
                        <a:t>2.25%</a:t>
                      </a:r>
                    </a:p>
                  </a:txBody>
                  <a:tcPr marL="9525" marR="9525" marT="9525" marB="0" anchor="ctr"/>
                </a:tc>
                <a:tc>
                  <a:txBody>
                    <a:bodyPr/>
                    <a:lstStyle/>
                    <a:p>
                      <a:pPr algn="ctr" fontAlgn="ctr"/>
                      <a:r>
                        <a:rPr lang="en-IN" sz="1200" b="0" i="0" u="none" strike="noStrike">
                          <a:solidFill>
                            <a:schemeClr val="tx1"/>
                          </a:solidFill>
                          <a:effectLst/>
                          <a:latin typeface="Cambria" panose="02040503050406030204" pitchFamily="18" charset="0"/>
                          <a:ea typeface="Cambria" panose="02040503050406030204" pitchFamily="18" charset="0"/>
                        </a:rPr>
                        <a:t>-</a:t>
                      </a:r>
                    </a:p>
                  </a:txBody>
                  <a:tcPr marL="9525" marR="9525" marT="9525" marB="0" anchor="ctr"/>
                </a:tc>
                <a:tc>
                  <a:txBody>
                    <a:bodyPr/>
                    <a:lstStyle/>
                    <a:p>
                      <a:pPr algn="ctr" fontAlgn="ctr"/>
                      <a:r>
                        <a:rPr lang="en-IN" sz="1200" b="0" i="0" u="none" strike="noStrike">
                          <a:solidFill>
                            <a:schemeClr val="tx1"/>
                          </a:solidFill>
                          <a:effectLst/>
                          <a:latin typeface="Cambria" panose="02040503050406030204" pitchFamily="18" charset="0"/>
                          <a:ea typeface="Cambria" panose="02040503050406030204" pitchFamily="18" charset="0"/>
                        </a:rPr>
                        <a:t>-</a:t>
                      </a:r>
                    </a:p>
                  </a:txBody>
                  <a:tcPr marL="9525" marR="9525" marT="9525" marB="0" anchor="ctr"/>
                </a:tc>
                <a:extLst>
                  <a:ext uri="{0D108BD9-81ED-4DB2-BD59-A6C34878D82A}">
                    <a16:rowId xmlns:a16="http://schemas.microsoft.com/office/drawing/2014/main" val="2673773209"/>
                  </a:ext>
                </a:extLst>
              </a:tr>
              <a:tr h="254992">
                <a:tc>
                  <a:txBody>
                    <a:bodyPr/>
                    <a:lstStyle/>
                    <a:p>
                      <a:pPr algn="ctr" fontAlgn="b"/>
                      <a:r>
                        <a:rPr lang="en-IN" sz="1200" b="1" i="0" u="none" strike="noStrike">
                          <a:solidFill>
                            <a:schemeClr val="tx1"/>
                          </a:solidFill>
                          <a:effectLst/>
                          <a:latin typeface="Cambria" panose="02040503050406030204" pitchFamily="18" charset="0"/>
                          <a:ea typeface="Cambria" panose="02040503050406030204" pitchFamily="18" charset="0"/>
                        </a:rPr>
                        <a:t>Hybrid</a:t>
                      </a:r>
                    </a:p>
                  </a:txBody>
                  <a:tcPr marL="9525" marR="9525" marT="9525" marB="0" anchor="ctr"/>
                </a:tc>
                <a:tc>
                  <a:txBody>
                    <a:bodyPr/>
                    <a:lstStyle/>
                    <a:p>
                      <a:pPr algn="ctr" fontAlgn="ctr"/>
                      <a:r>
                        <a:rPr lang="en-IN" sz="1200" b="0" i="0" u="none" strike="noStrike">
                          <a:solidFill>
                            <a:schemeClr val="tx1"/>
                          </a:solidFill>
                          <a:effectLst/>
                          <a:latin typeface="Cambria" panose="02040503050406030204" pitchFamily="18" charset="0"/>
                          <a:ea typeface="Cambria" panose="02040503050406030204" pitchFamily="18" charset="0"/>
                        </a:rPr>
                        <a:t>1.50%</a:t>
                      </a:r>
                    </a:p>
                  </a:txBody>
                  <a:tcPr marL="9525" marR="9525" marT="9525" marB="0" anchor="ctr"/>
                </a:tc>
                <a:tc>
                  <a:txBody>
                    <a:bodyPr/>
                    <a:lstStyle/>
                    <a:p>
                      <a:pPr algn="ctr" fontAlgn="ctr"/>
                      <a:r>
                        <a:rPr lang="en-IN" sz="1200" b="0" i="0" u="none" strike="noStrike" dirty="0">
                          <a:solidFill>
                            <a:schemeClr val="tx1"/>
                          </a:solidFill>
                          <a:effectLst/>
                          <a:latin typeface="Cambria" panose="02040503050406030204" pitchFamily="18" charset="0"/>
                          <a:ea typeface="Cambria" panose="02040503050406030204" pitchFamily="18" charset="0"/>
                        </a:rPr>
                        <a:t>8%</a:t>
                      </a:r>
                    </a:p>
                  </a:txBody>
                  <a:tcPr marL="9525" marR="9525" marT="9525" marB="0" anchor="ctr"/>
                </a:tc>
                <a:tc>
                  <a:txBody>
                    <a:bodyPr/>
                    <a:lstStyle/>
                    <a:p>
                      <a:pPr algn="ctr" fontAlgn="ctr"/>
                      <a:r>
                        <a:rPr lang="en-IN" sz="1200" b="0" i="0" u="none" strike="noStrike" dirty="0">
                          <a:solidFill>
                            <a:schemeClr val="tx1"/>
                          </a:solidFill>
                          <a:effectLst/>
                          <a:latin typeface="Cambria" panose="02040503050406030204" pitchFamily="18" charset="0"/>
                          <a:ea typeface="Cambria" panose="02040503050406030204" pitchFamily="18" charset="0"/>
                        </a:rPr>
                        <a:t>15%</a:t>
                      </a:r>
                    </a:p>
                  </a:txBody>
                  <a:tcPr marL="9525" marR="9525" marT="9525" marB="0" anchor="ctr"/>
                </a:tc>
                <a:extLst>
                  <a:ext uri="{0D108BD9-81ED-4DB2-BD59-A6C34878D82A}">
                    <a16:rowId xmlns:a16="http://schemas.microsoft.com/office/drawing/2014/main" val="918766262"/>
                  </a:ext>
                </a:extLst>
              </a:tr>
            </a:tbl>
          </a:graphicData>
        </a:graphic>
      </p:graphicFrame>
      <p:sp>
        <p:nvSpPr>
          <p:cNvPr id="17" name="TextBox 16">
            <a:extLst>
              <a:ext uri="{FF2B5EF4-FFF2-40B4-BE49-F238E27FC236}">
                <a16:creationId xmlns:a16="http://schemas.microsoft.com/office/drawing/2014/main" id="{0640993A-5C64-C527-4019-1F823BCA4448}"/>
              </a:ext>
            </a:extLst>
          </p:cNvPr>
          <p:cNvSpPr txBox="1"/>
          <p:nvPr/>
        </p:nvSpPr>
        <p:spPr>
          <a:xfrm>
            <a:off x="8274243" y="5732440"/>
            <a:ext cx="3781281" cy="86177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000" b="0" i="1"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*Data as on July 31st, 2026</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000" b="0" i="1"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a:t>
            </a:r>
            <a:r>
              <a:rPr kumimoji="0" lang="en-US" sz="1000" b="0" i="1"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Performance fees is without catch up</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00" b="0" i="1"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***Note- Carnelian Bharat </a:t>
            </a:r>
            <a:r>
              <a:rPr kumimoji="0" lang="en-US" sz="1000" b="0" i="1" u="none" strike="noStrike" kern="1200" cap="none" spc="0" normalizeH="0" baseline="0" noProof="0" dirty="0" err="1">
                <a:ln>
                  <a:noFill/>
                </a:ln>
                <a:solidFill>
                  <a:prstClr val="black"/>
                </a:solidFill>
                <a:effectLst/>
                <a:uLnTx/>
                <a:uFillTx/>
                <a:latin typeface="Cambria" panose="02040503050406030204" pitchFamily="18" charset="0"/>
                <a:ea typeface="Cambria" panose="02040503050406030204" pitchFamily="18" charset="0"/>
                <a:cs typeface="+mn-cs"/>
              </a:rPr>
              <a:t>Amritkaal</a:t>
            </a:r>
            <a:r>
              <a:rPr kumimoji="0" lang="en-US" sz="1000" b="0" i="1"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 Fund 2 is available for  a ticket size of Min 1Cr (lumpsum)</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00" b="0" i="1"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AUM includes both Series (as on July 31st, 2026)</a:t>
            </a:r>
            <a:endParaRPr kumimoji="0" lang="en-IN" sz="1000" b="0" i="1"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endParaRPr>
          </a:p>
        </p:txBody>
      </p:sp>
      <p:graphicFrame>
        <p:nvGraphicFramePr>
          <p:cNvPr id="28" name="Table 27">
            <a:extLst>
              <a:ext uri="{FF2B5EF4-FFF2-40B4-BE49-F238E27FC236}">
                <a16:creationId xmlns:a16="http://schemas.microsoft.com/office/drawing/2014/main" id="{F28652A6-7B07-6DB7-78D2-63AC0342B514}"/>
              </a:ext>
            </a:extLst>
          </p:cNvPr>
          <p:cNvGraphicFramePr>
            <a:graphicFrameLocks noGrp="1"/>
          </p:cNvGraphicFramePr>
          <p:nvPr>
            <p:extLst>
              <p:ext uri="{D42A27DB-BD31-4B8C-83A1-F6EECF244321}">
                <p14:modId xmlns:p14="http://schemas.microsoft.com/office/powerpoint/2010/main" val="2702235220"/>
              </p:ext>
            </p:extLst>
          </p:nvPr>
        </p:nvGraphicFramePr>
        <p:xfrm>
          <a:off x="8414674" y="963313"/>
          <a:ext cx="3644805" cy="2283505"/>
        </p:xfrm>
        <a:graphic>
          <a:graphicData uri="http://schemas.openxmlformats.org/drawingml/2006/table">
            <a:tbl>
              <a:tblPr/>
              <a:tblGrid>
                <a:gridCol w="2539844">
                  <a:extLst>
                    <a:ext uri="{9D8B030D-6E8A-4147-A177-3AD203B41FA5}">
                      <a16:colId xmlns:a16="http://schemas.microsoft.com/office/drawing/2014/main" val="394649472"/>
                    </a:ext>
                  </a:extLst>
                </a:gridCol>
                <a:gridCol w="1104961">
                  <a:extLst>
                    <a:ext uri="{9D8B030D-6E8A-4147-A177-3AD203B41FA5}">
                      <a16:colId xmlns:a16="http://schemas.microsoft.com/office/drawing/2014/main" val="3786837787"/>
                    </a:ext>
                  </a:extLst>
                </a:gridCol>
              </a:tblGrid>
              <a:tr h="72448">
                <a:tc>
                  <a:txBody>
                    <a:bodyPr/>
                    <a:lstStyle/>
                    <a:p>
                      <a:pPr algn="ctr" fontAlgn="ctr"/>
                      <a:r>
                        <a:rPr lang="en-IN" sz="1300" b="1" i="0" u="none" strike="noStrike">
                          <a:solidFill>
                            <a:srgbClr val="FFFFFF"/>
                          </a:solidFill>
                          <a:effectLst/>
                          <a:latin typeface="Cambria" panose="02040503050406030204" pitchFamily="18" charset="0"/>
                        </a:rPr>
                        <a:t>Top Holdings</a:t>
                      </a:r>
                    </a:p>
                  </a:txBody>
                  <a:tcPr marL="8935" marR="8935" marT="893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000000"/>
                    </a:solidFill>
                  </a:tcPr>
                </a:tc>
                <a:tc>
                  <a:txBody>
                    <a:bodyPr/>
                    <a:lstStyle/>
                    <a:p>
                      <a:pPr algn="ctr" fontAlgn="ctr"/>
                      <a:r>
                        <a:rPr lang="en-IN" sz="1300" b="1" i="0" u="none" strike="noStrike">
                          <a:solidFill>
                            <a:srgbClr val="FFFFFF"/>
                          </a:solidFill>
                          <a:effectLst/>
                          <a:latin typeface="Cambria" panose="02040503050406030204" pitchFamily="18" charset="0"/>
                        </a:rPr>
                        <a:t>Weight %</a:t>
                      </a:r>
                    </a:p>
                  </a:txBody>
                  <a:tcPr marL="8935" marR="8935" marT="893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000000"/>
                    </a:solidFill>
                  </a:tcPr>
                </a:tc>
                <a:extLst>
                  <a:ext uri="{0D108BD9-81ED-4DB2-BD59-A6C34878D82A}">
                    <a16:rowId xmlns:a16="http://schemas.microsoft.com/office/drawing/2014/main" val="4124708496"/>
                  </a:ext>
                </a:extLst>
              </a:tr>
              <a:tr h="68645">
                <a:tc>
                  <a:txBody>
                    <a:bodyPr/>
                    <a:lstStyle/>
                    <a:p>
                      <a:pPr algn="ctr" fontAlgn="ctr">
                        <a:buNone/>
                      </a:pPr>
                      <a:r>
                        <a:rPr lang="en-IN" sz="1300" b="0" i="0" u="none" strike="noStrike" dirty="0">
                          <a:solidFill>
                            <a:srgbClr val="000000"/>
                          </a:solidFill>
                          <a:effectLst/>
                          <a:latin typeface="Cambria" panose="02040503050406030204" pitchFamily="18" charset="0"/>
                        </a:rPr>
                        <a:t>Aditya Birla Capital</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CBCBCB"/>
                    </a:solidFill>
                  </a:tcPr>
                </a:tc>
                <a:tc>
                  <a:txBody>
                    <a:bodyPr/>
                    <a:lstStyle/>
                    <a:p>
                      <a:pPr algn="ctr" fontAlgn="ctr">
                        <a:buNone/>
                      </a:pPr>
                      <a:r>
                        <a:rPr lang="en-IN" sz="1300" b="0" i="0" u="none" strike="noStrike">
                          <a:solidFill>
                            <a:srgbClr val="000000"/>
                          </a:solidFill>
                          <a:effectLst/>
                          <a:latin typeface="Cambria" panose="02040503050406030204" pitchFamily="18" charset="0"/>
                        </a:rPr>
                        <a:t>8.8%</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CBCBCB"/>
                    </a:solidFill>
                  </a:tcPr>
                </a:tc>
                <a:extLst>
                  <a:ext uri="{0D108BD9-81ED-4DB2-BD59-A6C34878D82A}">
                    <a16:rowId xmlns:a16="http://schemas.microsoft.com/office/drawing/2014/main" val="703274556"/>
                  </a:ext>
                </a:extLst>
              </a:tr>
              <a:tr h="68645">
                <a:tc>
                  <a:txBody>
                    <a:bodyPr/>
                    <a:lstStyle/>
                    <a:p>
                      <a:pPr algn="ctr" fontAlgn="ctr">
                        <a:buNone/>
                      </a:pPr>
                      <a:r>
                        <a:rPr lang="en-IN" sz="1300" b="0" i="0" u="none" strike="noStrike">
                          <a:solidFill>
                            <a:srgbClr val="000000"/>
                          </a:solidFill>
                          <a:effectLst/>
                          <a:latin typeface="Cambria" panose="02040503050406030204" pitchFamily="18" charset="0"/>
                        </a:rPr>
                        <a:t>Laurus Labs</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7E7E7"/>
                    </a:solidFill>
                  </a:tcPr>
                </a:tc>
                <a:tc>
                  <a:txBody>
                    <a:bodyPr/>
                    <a:lstStyle/>
                    <a:p>
                      <a:pPr algn="ctr" fontAlgn="ctr">
                        <a:buNone/>
                      </a:pPr>
                      <a:r>
                        <a:rPr lang="en-IN" sz="1300" b="0" i="0" u="none" strike="noStrike">
                          <a:solidFill>
                            <a:srgbClr val="000000"/>
                          </a:solidFill>
                          <a:effectLst/>
                          <a:latin typeface="Cambria" panose="02040503050406030204" pitchFamily="18" charset="0"/>
                        </a:rPr>
                        <a:t>7.4%</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7E7E7"/>
                    </a:solidFill>
                  </a:tcPr>
                </a:tc>
                <a:extLst>
                  <a:ext uri="{0D108BD9-81ED-4DB2-BD59-A6C34878D82A}">
                    <a16:rowId xmlns:a16="http://schemas.microsoft.com/office/drawing/2014/main" val="3829581023"/>
                  </a:ext>
                </a:extLst>
              </a:tr>
              <a:tr h="68645">
                <a:tc>
                  <a:txBody>
                    <a:bodyPr/>
                    <a:lstStyle/>
                    <a:p>
                      <a:pPr algn="ctr" fontAlgn="ctr">
                        <a:buNone/>
                      </a:pPr>
                      <a:r>
                        <a:rPr lang="en-IN" sz="1300" b="0" i="0" u="none" strike="noStrike">
                          <a:solidFill>
                            <a:srgbClr val="000000"/>
                          </a:solidFill>
                          <a:effectLst/>
                          <a:latin typeface="Cambria" panose="02040503050406030204" pitchFamily="18" charset="0"/>
                        </a:rPr>
                        <a:t>Biocon</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CBCBCB"/>
                    </a:solidFill>
                  </a:tcPr>
                </a:tc>
                <a:tc>
                  <a:txBody>
                    <a:bodyPr/>
                    <a:lstStyle/>
                    <a:p>
                      <a:pPr algn="ctr" fontAlgn="ctr">
                        <a:buNone/>
                      </a:pPr>
                      <a:r>
                        <a:rPr lang="en-IN" sz="1300" b="0" i="0" u="none" strike="noStrike">
                          <a:solidFill>
                            <a:srgbClr val="000000"/>
                          </a:solidFill>
                          <a:effectLst/>
                          <a:latin typeface="Cambria" panose="02040503050406030204" pitchFamily="18" charset="0"/>
                        </a:rPr>
                        <a:t>6.8%</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CBCBCB"/>
                    </a:solidFill>
                  </a:tcPr>
                </a:tc>
                <a:extLst>
                  <a:ext uri="{0D108BD9-81ED-4DB2-BD59-A6C34878D82A}">
                    <a16:rowId xmlns:a16="http://schemas.microsoft.com/office/drawing/2014/main" val="464320830"/>
                  </a:ext>
                </a:extLst>
              </a:tr>
              <a:tr h="68645">
                <a:tc>
                  <a:txBody>
                    <a:bodyPr/>
                    <a:lstStyle/>
                    <a:p>
                      <a:pPr algn="ctr" fontAlgn="ctr">
                        <a:buNone/>
                      </a:pPr>
                      <a:r>
                        <a:rPr lang="en-IN" sz="1300" b="0" i="0" u="none" strike="noStrike">
                          <a:solidFill>
                            <a:srgbClr val="000000"/>
                          </a:solidFill>
                          <a:effectLst/>
                          <a:latin typeface="Cambria" panose="02040503050406030204" pitchFamily="18" charset="0"/>
                        </a:rPr>
                        <a:t>ICICI Bank</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7E7E7"/>
                    </a:solidFill>
                  </a:tcPr>
                </a:tc>
                <a:tc>
                  <a:txBody>
                    <a:bodyPr/>
                    <a:lstStyle/>
                    <a:p>
                      <a:pPr algn="ctr" fontAlgn="ctr">
                        <a:buNone/>
                      </a:pPr>
                      <a:r>
                        <a:rPr lang="en-IN" sz="1300" b="0" i="0" u="none" strike="noStrike">
                          <a:solidFill>
                            <a:srgbClr val="000000"/>
                          </a:solidFill>
                          <a:effectLst/>
                          <a:latin typeface="Cambria" panose="02040503050406030204" pitchFamily="18" charset="0"/>
                        </a:rPr>
                        <a:t>5.9%</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7E7E7"/>
                    </a:solidFill>
                  </a:tcPr>
                </a:tc>
                <a:extLst>
                  <a:ext uri="{0D108BD9-81ED-4DB2-BD59-A6C34878D82A}">
                    <a16:rowId xmlns:a16="http://schemas.microsoft.com/office/drawing/2014/main" val="126315865"/>
                  </a:ext>
                </a:extLst>
              </a:tr>
              <a:tr h="68645">
                <a:tc>
                  <a:txBody>
                    <a:bodyPr/>
                    <a:lstStyle/>
                    <a:p>
                      <a:pPr algn="ctr" fontAlgn="ctr">
                        <a:buNone/>
                      </a:pPr>
                      <a:r>
                        <a:rPr lang="en-IN" sz="1300" b="0" i="0" u="none" strike="noStrike">
                          <a:solidFill>
                            <a:srgbClr val="000000"/>
                          </a:solidFill>
                          <a:effectLst/>
                          <a:latin typeface="Cambria" panose="02040503050406030204" pitchFamily="18" charset="0"/>
                        </a:rPr>
                        <a:t>Star Health</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CBCBCB"/>
                    </a:solidFill>
                  </a:tcPr>
                </a:tc>
                <a:tc>
                  <a:txBody>
                    <a:bodyPr/>
                    <a:lstStyle/>
                    <a:p>
                      <a:pPr algn="ctr" fontAlgn="ctr">
                        <a:buNone/>
                      </a:pPr>
                      <a:r>
                        <a:rPr lang="en-IN" sz="1300" b="0" i="0" u="none" strike="noStrike">
                          <a:solidFill>
                            <a:srgbClr val="000000"/>
                          </a:solidFill>
                          <a:effectLst/>
                          <a:latin typeface="Cambria" panose="02040503050406030204" pitchFamily="18" charset="0"/>
                        </a:rPr>
                        <a:t>3.8%</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CBCBCB"/>
                    </a:solidFill>
                  </a:tcPr>
                </a:tc>
                <a:extLst>
                  <a:ext uri="{0D108BD9-81ED-4DB2-BD59-A6C34878D82A}">
                    <a16:rowId xmlns:a16="http://schemas.microsoft.com/office/drawing/2014/main" val="2027479634"/>
                  </a:ext>
                </a:extLst>
              </a:tr>
              <a:tr h="68645">
                <a:tc>
                  <a:txBody>
                    <a:bodyPr/>
                    <a:lstStyle/>
                    <a:p>
                      <a:pPr algn="ctr" fontAlgn="ctr">
                        <a:buNone/>
                      </a:pPr>
                      <a:r>
                        <a:rPr lang="en-IN" sz="1300" b="0" i="0" u="none" strike="noStrike">
                          <a:solidFill>
                            <a:srgbClr val="000000"/>
                          </a:solidFill>
                          <a:effectLst/>
                          <a:latin typeface="Cambria" panose="02040503050406030204" pitchFamily="18" charset="0"/>
                        </a:rPr>
                        <a:t>Larsen &amp; Toubro</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7E7E7"/>
                    </a:solidFill>
                  </a:tcPr>
                </a:tc>
                <a:tc>
                  <a:txBody>
                    <a:bodyPr/>
                    <a:lstStyle/>
                    <a:p>
                      <a:pPr algn="ctr" fontAlgn="ctr">
                        <a:buNone/>
                      </a:pPr>
                      <a:r>
                        <a:rPr lang="en-IN" sz="1300" b="0" i="0" u="none" strike="noStrike">
                          <a:solidFill>
                            <a:srgbClr val="000000"/>
                          </a:solidFill>
                          <a:effectLst/>
                          <a:latin typeface="Cambria" panose="02040503050406030204" pitchFamily="18" charset="0"/>
                        </a:rPr>
                        <a:t>3.6%</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7E7E7"/>
                    </a:solidFill>
                  </a:tcPr>
                </a:tc>
                <a:extLst>
                  <a:ext uri="{0D108BD9-81ED-4DB2-BD59-A6C34878D82A}">
                    <a16:rowId xmlns:a16="http://schemas.microsoft.com/office/drawing/2014/main" val="1507307127"/>
                  </a:ext>
                </a:extLst>
              </a:tr>
              <a:tr h="68645">
                <a:tc>
                  <a:txBody>
                    <a:bodyPr/>
                    <a:lstStyle/>
                    <a:p>
                      <a:pPr algn="ctr" fontAlgn="b">
                        <a:buNone/>
                      </a:pPr>
                      <a:r>
                        <a:rPr lang="en-IN" sz="1300" b="0" i="0" u="none" strike="noStrike">
                          <a:solidFill>
                            <a:srgbClr val="000000"/>
                          </a:solidFill>
                          <a:effectLst/>
                          <a:latin typeface="Cambria" panose="02040503050406030204" pitchFamily="18" charset="0"/>
                        </a:rPr>
                        <a:t>Aurobindo Pharma</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CBCBCB"/>
                    </a:solidFill>
                  </a:tcPr>
                </a:tc>
                <a:tc>
                  <a:txBody>
                    <a:bodyPr/>
                    <a:lstStyle/>
                    <a:p>
                      <a:pPr algn="ctr" fontAlgn="ctr">
                        <a:buNone/>
                      </a:pPr>
                      <a:r>
                        <a:rPr lang="en-IN" sz="1300" b="0" i="0" u="none" strike="noStrike">
                          <a:solidFill>
                            <a:srgbClr val="000000"/>
                          </a:solidFill>
                          <a:effectLst/>
                          <a:latin typeface="Cambria" panose="02040503050406030204" pitchFamily="18" charset="0"/>
                        </a:rPr>
                        <a:t>3.5%</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CBCBCB"/>
                    </a:solidFill>
                  </a:tcPr>
                </a:tc>
                <a:extLst>
                  <a:ext uri="{0D108BD9-81ED-4DB2-BD59-A6C34878D82A}">
                    <a16:rowId xmlns:a16="http://schemas.microsoft.com/office/drawing/2014/main" val="81581403"/>
                  </a:ext>
                </a:extLst>
              </a:tr>
              <a:tr h="68645">
                <a:tc>
                  <a:txBody>
                    <a:bodyPr/>
                    <a:lstStyle/>
                    <a:p>
                      <a:pPr algn="ctr" fontAlgn="ctr">
                        <a:buNone/>
                      </a:pPr>
                      <a:r>
                        <a:rPr lang="en-IN" sz="1300" b="0" i="0" u="none" strike="noStrike">
                          <a:solidFill>
                            <a:srgbClr val="000000"/>
                          </a:solidFill>
                          <a:effectLst/>
                          <a:latin typeface="Cambria" panose="02040503050406030204" pitchFamily="18" charset="0"/>
                        </a:rPr>
                        <a:t>Gland Pharma</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7E7E7"/>
                    </a:solidFill>
                  </a:tcPr>
                </a:tc>
                <a:tc>
                  <a:txBody>
                    <a:bodyPr/>
                    <a:lstStyle/>
                    <a:p>
                      <a:pPr algn="ctr" fontAlgn="ctr">
                        <a:buNone/>
                      </a:pPr>
                      <a:r>
                        <a:rPr lang="en-IN" sz="1300" b="0" i="0" u="none" strike="noStrike">
                          <a:solidFill>
                            <a:srgbClr val="000000"/>
                          </a:solidFill>
                          <a:effectLst/>
                          <a:latin typeface="Cambria" panose="02040503050406030204" pitchFamily="18" charset="0"/>
                        </a:rPr>
                        <a:t>3.3%</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7E7E7"/>
                    </a:solidFill>
                  </a:tcPr>
                </a:tc>
                <a:extLst>
                  <a:ext uri="{0D108BD9-81ED-4DB2-BD59-A6C34878D82A}">
                    <a16:rowId xmlns:a16="http://schemas.microsoft.com/office/drawing/2014/main" val="2171246722"/>
                  </a:ext>
                </a:extLst>
              </a:tr>
              <a:tr h="68645">
                <a:tc>
                  <a:txBody>
                    <a:bodyPr/>
                    <a:lstStyle/>
                    <a:p>
                      <a:pPr algn="ctr" fontAlgn="ctr">
                        <a:buNone/>
                      </a:pPr>
                      <a:r>
                        <a:rPr lang="en-IN" sz="1300" b="0" i="0" u="none" strike="noStrike">
                          <a:solidFill>
                            <a:srgbClr val="000000"/>
                          </a:solidFill>
                          <a:effectLst/>
                          <a:latin typeface="Cambria" panose="02040503050406030204" pitchFamily="18" charset="0"/>
                        </a:rPr>
                        <a:t>Park Medi World</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CBCBCB"/>
                    </a:solidFill>
                  </a:tcPr>
                </a:tc>
                <a:tc>
                  <a:txBody>
                    <a:bodyPr/>
                    <a:lstStyle/>
                    <a:p>
                      <a:pPr algn="ctr" fontAlgn="ctr">
                        <a:buNone/>
                      </a:pPr>
                      <a:r>
                        <a:rPr lang="en-IN" sz="1300" b="0" i="0" u="none" strike="noStrike">
                          <a:solidFill>
                            <a:srgbClr val="000000"/>
                          </a:solidFill>
                          <a:effectLst/>
                          <a:latin typeface="Cambria" panose="02040503050406030204" pitchFamily="18" charset="0"/>
                        </a:rPr>
                        <a:t>3.3%</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CBCBCB"/>
                    </a:solidFill>
                  </a:tcPr>
                </a:tc>
                <a:extLst>
                  <a:ext uri="{0D108BD9-81ED-4DB2-BD59-A6C34878D82A}">
                    <a16:rowId xmlns:a16="http://schemas.microsoft.com/office/drawing/2014/main" val="1686725899"/>
                  </a:ext>
                </a:extLst>
              </a:tr>
              <a:tr h="68645">
                <a:tc>
                  <a:txBody>
                    <a:bodyPr/>
                    <a:lstStyle/>
                    <a:p>
                      <a:pPr algn="ctr" fontAlgn="ctr">
                        <a:buNone/>
                      </a:pPr>
                      <a:r>
                        <a:rPr lang="en-IN" sz="1300" b="0" i="0" u="none" strike="noStrike">
                          <a:solidFill>
                            <a:srgbClr val="000000"/>
                          </a:solidFill>
                          <a:effectLst/>
                          <a:latin typeface="Cambria" panose="02040503050406030204" pitchFamily="18" charset="0"/>
                        </a:rPr>
                        <a:t>LG Electronics</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7E7E7"/>
                    </a:solidFill>
                  </a:tcPr>
                </a:tc>
                <a:tc>
                  <a:txBody>
                    <a:bodyPr/>
                    <a:lstStyle/>
                    <a:p>
                      <a:pPr algn="ctr" fontAlgn="ctr">
                        <a:buNone/>
                      </a:pPr>
                      <a:r>
                        <a:rPr lang="en-IN" sz="1300" b="0" i="0" u="none" strike="noStrike" dirty="0">
                          <a:solidFill>
                            <a:srgbClr val="000000"/>
                          </a:solidFill>
                          <a:effectLst/>
                          <a:latin typeface="Cambria" panose="02040503050406030204" pitchFamily="18" charset="0"/>
                        </a:rPr>
                        <a:t>3.0%</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7E7E7"/>
                    </a:solidFill>
                  </a:tcPr>
                </a:tc>
                <a:extLst>
                  <a:ext uri="{0D108BD9-81ED-4DB2-BD59-A6C34878D82A}">
                    <a16:rowId xmlns:a16="http://schemas.microsoft.com/office/drawing/2014/main" val="2167846289"/>
                  </a:ext>
                </a:extLst>
              </a:tr>
            </a:tbl>
          </a:graphicData>
        </a:graphic>
      </p:graphicFrame>
      <p:graphicFrame>
        <p:nvGraphicFramePr>
          <p:cNvPr id="29" name="Table 28">
            <a:extLst>
              <a:ext uri="{FF2B5EF4-FFF2-40B4-BE49-F238E27FC236}">
                <a16:creationId xmlns:a16="http://schemas.microsoft.com/office/drawing/2014/main" id="{A1C11242-C6E3-BF37-5038-9A67945DB94A}"/>
              </a:ext>
            </a:extLst>
          </p:cNvPr>
          <p:cNvGraphicFramePr>
            <a:graphicFrameLocks noGrp="1"/>
          </p:cNvGraphicFramePr>
          <p:nvPr>
            <p:extLst>
              <p:ext uri="{D42A27DB-BD31-4B8C-83A1-F6EECF244321}">
                <p14:modId xmlns:p14="http://schemas.microsoft.com/office/powerpoint/2010/main" val="2987332147"/>
              </p:ext>
            </p:extLst>
          </p:nvPr>
        </p:nvGraphicFramePr>
        <p:xfrm>
          <a:off x="8414673" y="3290408"/>
          <a:ext cx="3640851" cy="1244403"/>
        </p:xfrm>
        <a:graphic>
          <a:graphicData uri="http://schemas.openxmlformats.org/drawingml/2006/table">
            <a:tbl>
              <a:tblPr firstRow="1" bandRow="1"/>
              <a:tblGrid>
                <a:gridCol w="2543607">
                  <a:extLst>
                    <a:ext uri="{9D8B030D-6E8A-4147-A177-3AD203B41FA5}">
                      <a16:colId xmlns:a16="http://schemas.microsoft.com/office/drawing/2014/main" val="3797650896"/>
                    </a:ext>
                  </a:extLst>
                </a:gridCol>
                <a:gridCol w="1097244">
                  <a:extLst>
                    <a:ext uri="{9D8B030D-6E8A-4147-A177-3AD203B41FA5}">
                      <a16:colId xmlns:a16="http://schemas.microsoft.com/office/drawing/2014/main" val="3919353821"/>
                    </a:ext>
                  </a:extLst>
                </a:gridCol>
              </a:tblGrid>
              <a:tr h="143500">
                <a:tc>
                  <a:txBody>
                    <a:bodyPr/>
                    <a:lstStyle/>
                    <a:p>
                      <a:pPr algn="ctr" rtl="0" fontAlgn="ctr"/>
                      <a:r>
                        <a:rPr lang="en-IN" sz="1300" b="1" i="0" u="none" strike="noStrike">
                          <a:solidFill>
                            <a:srgbClr val="FFFFFF"/>
                          </a:solidFill>
                          <a:effectLst/>
                          <a:latin typeface="Cambria" panose="02040503050406030204" pitchFamily="18" charset="0"/>
                          <a:ea typeface="Cambria" panose="02040503050406030204" pitchFamily="18" charset="0"/>
                        </a:rPr>
                        <a:t>Sectors</a:t>
                      </a:r>
                    </a:p>
                  </a:txBody>
                  <a:tcPr marL="72522" marR="8058" marT="8058"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000000"/>
                    </a:solidFill>
                  </a:tcPr>
                </a:tc>
                <a:tc>
                  <a:txBody>
                    <a:bodyPr/>
                    <a:lstStyle/>
                    <a:p>
                      <a:pPr algn="ctr" rtl="0" fontAlgn="ctr"/>
                      <a:r>
                        <a:rPr lang="en-IN" sz="1300" b="1" i="0" u="none" strike="noStrike">
                          <a:solidFill>
                            <a:srgbClr val="FFFFFF"/>
                          </a:solidFill>
                          <a:effectLst/>
                          <a:latin typeface="Cambria" panose="02040503050406030204" pitchFamily="18" charset="0"/>
                          <a:ea typeface="Cambria" panose="02040503050406030204" pitchFamily="18" charset="0"/>
                        </a:rPr>
                        <a:t>Weight %</a:t>
                      </a:r>
                    </a:p>
                  </a:txBody>
                  <a:tcPr marL="72522" marR="8058" marT="8058"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000000"/>
                    </a:solidFill>
                  </a:tcPr>
                </a:tc>
                <a:extLst>
                  <a:ext uri="{0D108BD9-81ED-4DB2-BD59-A6C34878D82A}">
                    <a16:rowId xmlns:a16="http://schemas.microsoft.com/office/drawing/2014/main" val="2294043727"/>
                  </a:ext>
                </a:extLst>
              </a:tr>
              <a:tr h="144520">
                <a:tc>
                  <a:txBody>
                    <a:bodyPr/>
                    <a:lstStyle/>
                    <a:p>
                      <a:pPr algn="ctr" fontAlgn="ctr">
                        <a:buNone/>
                      </a:pPr>
                      <a:r>
                        <a:rPr lang="en-IN" sz="1300" b="0" i="0" u="none" strike="noStrike" dirty="0">
                          <a:solidFill>
                            <a:srgbClr val="000000"/>
                          </a:solidFill>
                          <a:effectLst/>
                          <a:latin typeface="Cambria" panose="02040503050406030204" pitchFamily="18" charset="0"/>
                        </a:rPr>
                        <a:t>Manufacturing</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905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E7E7E7"/>
                    </a:solidFill>
                  </a:tcPr>
                </a:tc>
                <a:tc>
                  <a:txBody>
                    <a:bodyPr/>
                    <a:lstStyle/>
                    <a:p>
                      <a:pPr algn="ctr" fontAlgn="ctr">
                        <a:buNone/>
                      </a:pPr>
                      <a:r>
                        <a:rPr lang="en-IN" sz="1300" b="0" i="0" u="none" strike="noStrike">
                          <a:solidFill>
                            <a:srgbClr val="000000"/>
                          </a:solidFill>
                          <a:effectLst/>
                          <a:latin typeface="Cambria" panose="02040503050406030204" pitchFamily="18" charset="0"/>
                        </a:rPr>
                        <a:t>32.9%</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905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E7E7E7"/>
                    </a:solidFill>
                  </a:tcPr>
                </a:tc>
                <a:extLst>
                  <a:ext uri="{0D108BD9-81ED-4DB2-BD59-A6C34878D82A}">
                    <a16:rowId xmlns:a16="http://schemas.microsoft.com/office/drawing/2014/main" val="3091048619"/>
                  </a:ext>
                </a:extLst>
              </a:tr>
              <a:tr h="144520">
                <a:tc>
                  <a:txBody>
                    <a:bodyPr/>
                    <a:lstStyle/>
                    <a:p>
                      <a:pPr algn="ctr" fontAlgn="ctr">
                        <a:buNone/>
                      </a:pPr>
                      <a:r>
                        <a:rPr lang="en-IN" sz="1300" b="0" i="0" u="none" strike="noStrike">
                          <a:solidFill>
                            <a:srgbClr val="000000"/>
                          </a:solidFill>
                          <a:effectLst/>
                          <a:latin typeface="Cambria" panose="02040503050406030204" pitchFamily="18" charset="0"/>
                        </a:rPr>
                        <a:t>BFSI</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CBCBCB"/>
                    </a:solidFill>
                  </a:tcPr>
                </a:tc>
                <a:tc>
                  <a:txBody>
                    <a:bodyPr/>
                    <a:lstStyle/>
                    <a:p>
                      <a:pPr algn="ctr" fontAlgn="ctr">
                        <a:buNone/>
                      </a:pPr>
                      <a:r>
                        <a:rPr lang="en-IN" sz="1300" b="0" i="0" u="none" strike="noStrike">
                          <a:solidFill>
                            <a:srgbClr val="000000"/>
                          </a:solidFill>
                          <a:effectLst/>
                          <a:latin typeface="Cambria" panose="02040503050406030204" pitchFamily="18" charset="0"/>
                        </a:rPr>
                        <a:t>25.9%</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CBCBCB"/>
                    </a:solidFill>
                  </a:tcPr>
                </a:tc>
                <a:extLst>
                  <a:ext uri="{0D108BD9-81ED-4DB2-BD59-A6C34878D82A}">
                    <a16:rowId xmlns:a16="http://schemas.microsoft.com/office/drawing/2014/main" val="455346465"/>
                  </a:ext>
                </a:extLst>
              </a:tr>
              <a:tr h="144520">
                <a:tc>
                  <a:txBody>
                    <a:bodyPr/>
                    <a:lstStyle/>
                    <a:p>
                      <a:pPr algn="ctr" fontAlgn="ctr">
                        <a:buNone/>
                      </a:pPr>
                      <a:r>
                        <a:rPr lang="en-IN" sz="1300" b="0" i="0" u="none" strike="noStrike">
                          <a:solidFill>
                            <a:srgbClr val="000000"/>
                          </a:solidFill>
                          <a:effectLst/>
                          <a:latin typeface="Cambria" panose="02040503050406030204" pitchFamily="18" charset="0"/>
                        </a:rPr>
                        <a:t>Consumption</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E7E7E7"/>
                    </a:solidFill>
                  </a:tcPr>
                </a:tc>
                <a:tc>
                  <a:txBody>
                    <a:bodyPr/>
                    <a:lstStyle/>
                    <a:p>
                      <a:pPr algn="ctr" fontAlgn="ctr">
                        <a:buNone/>
                      </a:pPr>
                      <a:r>
                        <a:rPr lang="en-IN" sz="1300" b="0" i="0" u="none" strike="noStrike">
                          <a:solidFill>
                            <a:srgbClr val="000000"/>
                          </a:solidFill>
                          <a:effectLst/>
                          <a:latin typeface="Cambria" panose="02040503050406030204" pitchFamily="18" charset="0"/>
                        </a:rPr>
                        <a:t>21.7%</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E7E7E7"/>
                    </a:solidFill>
                  </a:tcPr>
                </a:tc>
                <a:extLst>
                  <a:ext uri="{0D108BD9-81ED-4DB2-BD59-A6C34878D82A}">
                    <a16:rowId xmlns:a16="http://schemas.microsoft.com/office/drawing/2014/main" val="1196732914"/>
                  </a:ext>
                </a:extLst>
              </a:tr>
              <a:tr h="144520">
                <a:tc>
                  <a:txBody>
                    <a:bodyPr/>
                    <a:lstStyle/>
                    <a:p>
                      <a:pPr algn="ctr" fontAlgn="ctr">
                        <a:buNone/>
                      </a:pPr>
                      <a:r>
                        <a:rPr lang="en-IN" sz="1300" b="0" i="0" u="none" strike="noStrike">
                          <a:solidFill>
                            <a:srgbClr val="000000"/>
                          </a:solidFill>
                          <a:effectLst/>
                          <a:latin typeface="Cambria" panose="02040503050406030204" pitchFamily="18" charset="0"/>
                        </a:rPr>
                        <a:t>Services</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CBCBCB"/>
                    </a:solidFill>
                  </a:tcPr>
                </a:tc>
                <a:tc>
                  <a:txBody>
                    <a:bodyPr/>
                    <a:lstStyle/>
                    <a:p>
                      <a:pPr algn="ctr" fontAlgn="ctr">
                        <a:buNone/>
                      </a:pPr>
                      <a:r>
                        <a:rPr lang="en-IN" sz="1300" b="0" i="0" u="none" strike="noStrike">
                          <a:solidFill>
                            <a:srgbClr val="000000"/>
                          </a:solidFill>
                          <a:effectLst/>
                          <a:latin typeface="Cambria" panose="02040503050406030204" pitchFamily="18" charset="0"/>
                        </a:rPr>
                        <a:t>12.4%</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CBCBCB"/>
                    </a:solidFill>
                  </a:tcPr>
                </a:tc>
                <a:extLst>
                  <a:ext uri="{0D108BD9-81ED-4DB2-BD59-A6C34878D82A}">
                    <a16:rowId xmlns:a16="http://schemas.microsoft.com/office/drawing/2014/main" val="615146958"/>
                  </a:ext>
                </a:extLst>
              </a:tr>
              <a:tr h="144520">
                <a:tc>
                  <a:txBody>
                    <a:bodyPr/>
                    <a:lstStyle/>
                    <a:p>
                      <a:pPr algn="ctr" fontAlgn="ctr">
                        <a:buNone/>
                      </a:pPr>
                      <a:r>
                        <a:rPr lang="en-IN" sz="1300" b="0" i="0" u="none" strike="noStrike">
                          <a:solidFill>
                            <a:srgbClr val="000000"/>
                          </a:solidFill>
                          <a:effectLst/>
                          <a:latin typeface="Cambria" panose="02040503050406030204" pitchFamily="18" charset="0"/>
                        </a:rPr>
                        <a:t>Infrastructure</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E7E7E7"/>
                    </a:solidFill>
                  </a:tcPr>
                </a:tc>
                <a:tc>
                  <a:txBody>
                    <a:bodyPr/>
                    <a:lstStyle/>
                    <a:p>
                      <a:pPr algn="ctr" fontAlgn="ctr">
                        <a:buNone/>
                      </a:pPr>
                      <a:r>
                        <a:rPr lang="en-IN" sz="1300" b="0" i="0" u="none" strike="noStrike" dirty="0">
                          <a:solidFill>
                            <a:srgbClr val="000000"/>
                          </a:solidFill>
                          <a:effectLst/>
                          <a:latin typeface="Cambria" panose="02040503050406030204" pitchFamily="18" charset="0"/>
                        </a:rPr>
                        <a:t>6.6%</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E7E7E7"/>
                    </a:solidFill>
                  </a:tcPr>
                </a:tc>
                <a:extLst>
                  <a:ext uri="{0D108BD9-81ED-4DB2-BD59-A6C34878D82A}">
                    <a16:rowId xmlns:a16="http://schemas.microsoft.com/office/drawing/2014/main" val="957282004"/>
                  </a:ext>
                </a:extLst>
              </a:tr>
            </a:tbl>
          </a:graphicData>
        </a:graphic>
      </p:graphicFrame>
      <p:graphicFrame>
        <p:nvGraphicFramePr>
          <p:cNvPr id="6" name="Chart 5">
            <a:extLst>
              <a:ext uri="{FF2B5EF4-FFF2-40B4-BE49-F238E27FC236}">
                <a16:creationId xmlns:a16="http://schemas.microsoft.com/office/drawing/2014/main" id="{69B549C5-0BD2-508B-96D4-E02FB17368F5}"/>
              </a:ext>
            </a:extLst>
          </p:cNvPr>
          <p:cNvGraphicFramePr>
            <a:graphicFrameLocks/>
          </p:cNvGraphicFramePr>
          <p:nvPr>
            <p:extLst>
              <p:ext uri="{D42A27DB-BD31-4B8C-83A1-F6EECF244321}">
                <p14:modId xmlns:p14="http://schemas.microsoft.com/office/powerpoint/2010/main" val="2952894970"/>
              </p:ext>
            </p:extLst>
          </p:nvPr>
        </p:nvGraphicFramePr>
        <p:xfrm>
          <a:off x="3937686" y="5502110"/>
          <a:ext cx="4336556" cy="1053981"/>
        </p:xfrm>
        <a:graphic>
          <a:graphicData uri="http://schemas.openxmlformats.org/drawingml/2006/chart">
            <c:chart xmlns:c="http://schemas.openxmlformats.org/drawingml/2006/chart" xmlns:r="http://schemas.openxmlformats.org/officeDocument/2006/relationships" r:id="rId2"/>
          </a:graphicData>
        </a:graphic>
      </p:graphicFrame>
      <p:pic>
        <p:nvPicPr>
          <p:cNvPr id="2" name="Picture 1" descr="A white text on a black background&#10;&#10;AI-generated content may be incorrect.">
            <a:extLst>
              <a:ext uri="{FF2B5EF4-FFF2-40B4-BE49-F238E27FC236}">
                <a16:creationId xmlns:a16="http://schemas.microsoft.com/office/drawing/2014/main" id="{969E0DAB-044C-A21B-1F25-822C1B25570C}"/>
              </a:ext>
            </a:extLst>
          </p:cNvPr>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10362466" y="234062"/>
            <a:ext cx="1559328" cy="340260"/>
          </a:xfrm>
          <a:prstGeom prst="rect">
            <a:avLst/>
          </a:prstGeom>
        </p:spPr>
      </p:pic>
      <p:graphicFrame>
        <p:nvGraphicFramePr>
          <p:cNvPr id="7" name="Chart 6">
            <a:extLst>
              <a:ext uri="{FF2B5EF4-FFF2-40B4-BE49-F238E27FC236}">
                <a16:creationId xmlns:a16="http://schemas.microsoft.com/office/drawing/2014/main" id="{36A4333E-29DB-392D-B38F-059D8B21B4C6}"/>
              </a:ext>
            </a:extLst>
          </p:cNvPr>
          <p:cNvGraphicFramePr>
            <a:graphicFrameLocks/>
          </p:cNvGraphicFramePr>
          <p:nvPr>
            <p:extLst>
              <p:ext uri="{D42A27DB-BD31-4B8C-83A1-F6EECF244321}">
                <p14:modId xmlns:p14="http://schemas.microsoft.com/office/powerpoint/2010/main" val="346536749"/>
              </p:ext>
            </p:extLst>
          </p:nvPr>
        </p:nvGraphicFramePr>
        <p:xfrm>
          <a:off x="3937686" y="3733965"/>
          <a:ext cx="4336556" cy="1700367"/>
        </p:xfrm>
        <a:graphic>
          <a:graphicData uri="http://schemas.openxmlformats.org/drawingml/2006/chart">
            <c:chart xmlns:c="http://schemas.openxmlformats.org/drawingml/2006/chart" xmlns:r="http://schemas.openxmlformats.org/officeDocument/2006/relationships" r:id="rId4"/>
          </a:graphicData>
        </a:graphic>
      </p:graphicFrame>
    </p:spTree>
    <p:extLst>
      <p:ext uri="{BB962C8B-B14F-4D97-AF65-F5344CB8AC3E}">
        <p14:creationId xmlns:p14="http://schemas.microsoft.com/office/powerpoint/2010/main" val="3425018816"/>
      </p:ext>
    </p:extLst>
  </p:cSld>
  <p:clrMapOvr>
    <a:masterClrMapping/>
  </p:clrMapOvr>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3"/>
          <p:cNvSpPr/>
          <p:nvPr/>
        </p:nvSpPr>
        <p:spPr>
          <a:xfrm>
            <a:off x="0" y="0"/>
            <a:ext cx="12192000" cy="821635"/>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 name="Title 1">
            <a:extLst>
              <a:ext uri="{FF2B5EF4-FFF2-40B4-BE49-F238E27FC236}">
                <a16:creationId xmlns:a16="http://schemas.microsoft.com/office/drawing/2014/main" id="{D5D14BE9-64D4-42CE-969F-9590C16A2F5F}"/>
              </a:ext>
            </a:extLst>
          </p:cNvPr>
          <p:cNvSpPr txBox="1">
            <a:spLocks/>
          </p:cNvSpPr>
          <p:nvPr/>
        </p:nvSpPr>
        <p:spPr>
          <a:xfrm>
            <a:off x="165475" y="106018"/>
            <a:ext cx="11007609" cy="630899"/>
          </a:xfrm>
          <a:prstGeom prst="rect">
            <a:avLst/>
          </a:prstGeom>
        </p:spPr>
        <p:txBody>
          <a:bodyPr vert="horz" lIns="91440" tIns="45720" rIns="91440" bIns="45720" rtlCol="0" anchor="ctr">
            <a:noAutofit/>
          </a:bodyPr>
          <a:lstStyle>
            <a:lvl1pPr algn="ctr" defTabSz="914400" rtl="0" eaLnBrk="1" latinLnBrk="0" hangingPunct="1">
              <a:lnSpc>
                <a:spcPct val="90000"/>
              </a:lnSpc>
              <a:spcBef>
                <a:spcPct val="0"/>
              </a:spcBef>
              <a:buNone/>
              <a:defRPr sz="6000" kern="1200">
                <a:solidFill>
                  <a:schemeClr val="tx1"/>
                </a:solidFill>
                <a:latin typeface="+mj-lt"/>
                <a:ea typeface="+mj-ea"/>
                <a:cs typeface="+mj-cs"/>
              </a:defRPr>
            </a:lvl1pPr>
          </a:lstStyle>
          <a:p>
            <a:pPr marL="0" marR="0" lvl="0" indent="0" algn="l" defTabSz="914400" rtl="0" eaLnBrk="1" fontAlgn="auto" latinLnBrk="0" hangingPunct="1">
              <a:lnSpc>
                <a:spcPct val="90000"/>
              </a:lnSpc>
              <a:spcBef>
                <a:spcPct val="0"/>
              </a:spcBef>
              <a:spcAft>
                <a:spcPts val="0"/>
              </a:spcAft>
              <a:buClrTx/>
              <a:buSzTx/>
              <a:buFontTx/>
              <a:buNone/>
              <a:tabLst/>
              <a:defRPr/>
            </a:pPr>
            <a:r>
              <a:rPr kumimoji="0" lang="en-US" sz="2800" b="1" i="0" u="none" strike="noStrike" kern="1200" cap="none" spc="0" normalizeH="0" baseline="0" noProof="0" dirty="0">
                <a:ln>
                  <a:noFill/>
                </a:ln>
                <a:solidFill>
                  <a:prstClr val="white"/>
                </a:solidFill>
                <a:effectLst/>
                <a:uLnTx/>
                <a:uFillTx/>
                <a:latin typeface="Cambria" panose="02040503050406030204" pitchFamily="18" charset="0"/>
                <a:ea typeface="Cambria" panose="02040503050406030204" pitchFamily="18" charset="0"/>
                <a:cs typeface="+mj-cs"/>
              </a:rPr>
              <a:t>Equity – AIF</a:t>
            </a:r>
          </a:p>
          <a:p>
            <a:pPr marL="0" marR="0" lvl="0" indent="0" algn="l" defTabSz="914400" rtl="0" eaLnBrk="1" fontAlgn="auto" latinLnBrk="0" hangingPunct="1">
              <a:lnSpc>
                <a:spcPct val="90000"/>
              </a:lnSpc>
              <a:spcBef>
                <a:spcPct val="0"/>
              </a:spcBef>
              <a:spcAft>
                <a:spcPts val="0"/>
              </a:spcAft>
              <a:buClrTx/>
              <a:buSzTx/>
              <a:buFontTx/>
              <a:buNone/>
              <a:tabLst/>
              <a:defRPr/>
            </a:pPr>
            <a:r>
              <a:rPr kumimoji="0" lang="en-US" sz="2800" b="1" i="0" u="none" strike="noStrike" kern="1200" cap="none" spc="0" normalizeH="0" baseline="0" noProof="0" dirty="0">
                <a:ln>
                  <a:noFill/>
                </a:ln>
                <a:solidFill>
                  <a:prstClr val="white"/>
                </a:solidFill>
                <a:effectLst/>
                <a:uLnTx/>
                <a:uFillTx/>
                <a:latin typeface="Cambria" panose="02040503050406030204" pitchFamily="18" charset="0"/>
                <a:ea typeface="Cambria" panose="02040503050406030204" pitchFamily="18" charset="0"/>
                <a:cs typeface="+mj-cs"/>
              </a:rPr>
              <a:t>Kotak Iconic Fund II (CAT III AIF)</a:t>
            </a:r>
            <a:endParaRPr kumimoji="0" lang="en-IN" sz="2800" b="1" i="0" u="none" strike="noStrike" kern="1200" cap="none" spc="0" normalizeH="0" baseline="0" noProof="0" dirty="0">
              <a:ln>
                <a:noFill/>
              </a:ln>
              <a:solidFill>
                <a:prstClr val="white"/>
              </a:solidFill>
              <a:effectLst/>
              <a:uLnTx/>
              <a:uFillTx/>
              <a:latin typeface="Cambria" panose="02040503050406030204" pitchFamily="18" charset="0"/>
              <a:ea typeface="Cambria" panose="02040503050406030204" pitchFamily="18" charset="0"/>
              <a:cs typeface="+mj-cs"/>
            </a:endParaRPr>
          </a:p>
        </p:txBody>
      </p:sp>
      <p:sp>
        <p:nvSpPr>
          <p:cNvPr id="22" name="Rectangle 21"/>
          <p:cNvSpPr/>
          <p:nvPr/>
        </p:nvSpPr>
        <p:spPr>
          <a:xfrm>
            <a:off x="0" y="6613807"/>
            <a:ext cx="12192000" cy="235963"/>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aphicFrame>
        <p:nvGraphicFramePr>
          <p:cNvPr id="2" name="Table 2">
            <a:extLst>
              <a:ext uri="{FF2B5EF4-FFF2-40B4-BE49-F238E27FC236}">
                <a16:creationId xmlns:a16="http://schemas.microsoft.com/office/drawing/2014/main" id="{A0E88391-4530-5B8D-6918-E006259714FE}"/>
              </a:ext>
            </a:extLst>
          </p:cNvPr>
          <p:cNvGraphicFramePr>
            <a:graphicFrameLocks noGrp="1"/>
          </p:cNvGraphicFramePr>
          <p:nvPr>
            <p:extLst>
              <p:ext uri="{D42A27DB-BD31-4B8C-83A1-F6EECF244321}">
                <p14:modId xmlns:p14="http://schemas.microsoft.com/office/powerpoint/2010/main" val="1648903838"/>
              </p:ext>
            </p:extLst>
          </p:nvPr>
        </p:nvGraphicFramePr>
        <p:xfrm>
          <a:off x="132520" y="3288338"/>
          <a:ext cx="4560674" cy="1447800"/>
        </p:xfrm>
        <a:graphic>
          <a:graphicData uri="http://schemas.openxmlformats.org/drawingml/2006/table">
            <a:tbl>
              <a:tblPr firstRow="1" bandRow="1">
                <a:tableStyleId>{073A0DAA-6AF3-43AB-8588-CEC1D06C72B9}</a:tableStyleId>
              </a:tblPr>
              <a:tblGrid>
                <a:gridCol w="2056666">
                  <a:extLst>
                    <a:ext uri="{9D8B030D-6E8A-4147-A177-3AD203B41FA5}">
                      <a16:colId xmlns:a16="http://schemas.microsoft.com/office/drawing/2014/main" val="979919291"/>
                    </a:ext>
                  </a:extLst>
                </a:gridCol>
                <a:gridCol w="2504008">
                  <a:extLst>
                    <a:ext uri="{9D8B030D-6E8A-4147-A177-3AD203B41FA5}">
                      <a16:colId xmlns:a16="http://schemas.microsoft.com/office/drawing/2014/main" val="2728041260"/>
                    </a:ext>
                  </a:extLst>
                </a:gridCol>
              </a:tblGrid>
              <a:tr h="0">
                <a:tc>
                  <a:txBody>
                    <a:bodyPr/>
                    <a:lstStyle/>
                    <a:p>
                      <a:r>
                        <a:rPr lang="en-US" sz="1300">
                          <a:latin typeface="Cambria" panose="02040503050406030204" pitchFamily="18" charset="0"/>
                          <a:ea typeface="Cambria" panose="02040503050406030204" pitchFamily="18" charset="0"/>
                        </a:rPr>
                        <a:t>Particulars</a:t>
                      </a:r>
                      <a:endParaRPr lang="en-IN" sz="1300">
                        <a:latin typeface="Cambria" panose="02040503050406030204" pitchFamily="18" charset="0"/>
                        <a:ea typeface="Cambria" panose="02040503050406030204" pitchFamily="18" charset="0"/>
                      </a:endParaRPr>
                    </a:p>
                  </a:txBody>
                  <a:tcPr anchor="ctr"/>
                </a:tc>
                <a:tc>
                  <a:txBody>
                    <a:bodyPr/>
                    <a:lstStyle/>
                    <a:p>
                      <a:pPr algn="ctr"/>
                      <a:r>
                        <a:rPr lang="en-US" sz="1300">
                          <a:latin typeface="Cambria" panose="02040503050406030204" pitchFamily="18" charset="0"/>
                          <a:ea typeface="Cambria" panose="02040503050406030204" pitchFamily="18" charset="0"/>
                        </a:rPr>
                        <a:t>Details</a:t>
                      </a:r>
                      <a:endParaRPr lang="en-IN" sz="1300">
                        <a:latin typeface="Cambria" panose="02040503050406030204" pitchFamily="18" charset="0"/>
                        <a:ea typeface="Cambria" panose="02040503050406030204" pitchFamily="18" charset="0"/>
                      </a:endParaRPr>
                    </a:p>
                  </a:txBody>
                  <a:tcPr anchor="ctr"/>
                </a:tc>
                <a:extLst>
                  <a:ext uri="{0D108BD9-81ED-4DB2-BD59-A6C34878D82A}">
                    <a16:rowId xmlns:a16="http://schemas.microsoft.com/office/drawing/2014/main" val="2509566197"/>
                  </a:ext>
                </a:extLst>
              </a:tr>
              <a:tr h="0">
                <a:tc>
                  <a:txBody>
                    <a:bodyPr/>
                    <a:lstStyle/>
                    <a:p>
                      <a:r>
                        <a:rPr lang="en-IN" sz="1300" b="1">
                          <a:latin typeface="Cambria" panose="02040503050406030204" pitchFamily="18" charset="0"/>
                          <a:ea typeface="Cambria" panose="02040503050406030204" pitchFamily="18" charset="0"/>
                        </a:rPr>
                        <a:t>AUM</a:t>
                      </a:r>
                    </a:p>
                  </a:txBody>
                  <a:tcPr anchor="ctr"/>
                </a:tc>
                <a:tc>
                  <a:txBody>
                    <a:bodyPr/>
                    <a:lstStyle/>
                    <a:p>
                      <a:pPr algn="ctr"/>
                      <a:r>
                        <a:rPr lang="en-IN" sz="1300" dirty="0">
                          <a:solidFill>
                            <a:schemeClr val="tx1"/>
                          </a:solidFill>
                          <a:latin typeface="Cambria" panose="02040503050406030204" pitchFamily="18" charset="0"/>
                          <a:ea typeface="Cambria" panose="02040503050406030204" pitchFamily="18" charset="0"/>
                        </a:rPr>
                        <a:t>~ 4,358 Cr</a:t>
                      </a:r>
                    </a:p>
                  </a:txBody>
                  <a:tcPr anchor="ctr"/>
                </a:tc>
                <a:extLst>
                  <a:ext uri="{0D108BD9-81ED-4DB2-BD59-A6C34878D82A}">
                    <a16:rowId xmlns:a16="http://schemas.microsoft.com/office/drawing/2014/main" val="1057065308"/>
                  </a:ext>
                </a:extLst>
              </a:tr>
              <a:tr h="0">
                <a:tc>
                  <a:txBody>
                    <a:bodyPr/>
                    <a:lstStyle/>
                    <a:p>
                      <a:r>
                        <a:rPr lang="en-US" sz="1300" b="1">
                          <a:latin typeface="Cambria" panose="02040503050406030204" pitchFamily="18" charset="0"/>
                          <a:ea typeface="Cambria" panose="02040503050406030204" pitchFamily="18" charset="0"/>
                        </a:rPr>
                        <a:t>Minimum Investment</a:t>
                      </a:r>
                      <a:endParaRPr lang="en-IN" sz="1300" b="1">
                        <a:latin typeface="Cambria" panose="02040503050406030204" pitchFamily="18" charset="0"/>
                        <a:ea typeface="Cambria" panose="02040503050406030204" pitchFamily="18" charset="0"/>
                      </a:endParaRPr>
                    </a:p>
                  </a:txBody>
                  <a:tcPr anchor="ctr"/>
                </a:tc>
                <a:tc>
                  <a:txBody>
                    <a:bodyPr/>
                    <a:lstStyle/>
                    <a:p>
                      <a:pPr algn="ctr"/>
                      <a:r>
                        <a:rPr lang="en-US" sz="1300">
                          <a:solidFill>
                            <a:schemeClr val="tx1"/>
                          </a:solidFill>
                          <a:latin typeface="Cambria" panose="02040503050406030204" pitchFamily="18" charset="0"/>
                          <a:ea typeface="Cambria" panose="02040503050406030204" pitchFamily="18" charset="0"/>
                        </a:rPr>
                        <a:t>1 Cr.</a:t>
                      </a:r>
                      <a:endParaRPr lang="en-IN" sz="1300">
                        <a:solidFill>
                          <a:schemeClr val="tx1"/>
                        </a:solidFill>
                        <a:latin typeface="Cambria" panose="02040503050406030204" pitchFamily="18" charset="0"/>
                        <a:ea typeface="Cambria" panose="02040503050406030204" pitchFamily="18" charset="0"/>
                      </a:endParaRPr>
                    </a:p>
                  </a:txBody>
                  <a:tcPr anchor="ctr"/>
                </a:tc>
                <a:extLst>
                  <a:ext uri="{0D108BD9-81ED-4DB2-BD59-A6C34878D82A}">
                    <a16:rowId xmlns:a16="http://schemas.microsoft.com/office/drawing/2014/main" val="3085341055"/>
                  </a:ext>
                </a:extLst>
              </a:tr>
              <a:tr h="0">
                <a:tc>
                  <a:txBody>
                    <a:bodyPr/>
                    <a:lstStyle/>
                    <a:p>
                      <a:r>
                        <a:rPr lang="en-US" sz="1300" b="1">
                          <a:latin typeface="Cambria" panose="02040503050406030204" pitchFamily="18" charset="0"/>
                          <a:ea typeface="Cambria" panose="02040503050406030204" pitchFamily="18" charset="0"/>
                        </a:rPr>
                        <a:t>Inception Date</a:t>
                      </a:r>
                      <a:endParaRPr lang="en-IN" sz="1300" b="1">
                        <a:latin typeface="Cambria" panose="02040503050406030204" pitchFamily="18" charset="0"/>
                        <a:ea typeface="Cambria" panose="02040503050406030204" pitchFamily="18" charset="0"/>
                      </a:endParaRPr>
                    </a:p>
                  </a:txBody>
                  <a:tcPr anchor="ctr"/>
                </a:tc>
                <a:tc>
                  <a:txBody>
                    <a:bodyPr/>
                    <a:lstStyle/>
                    <a:p>
                      <a:pPr algn="ctr"/>
                      <a:r>
                        <a:rPr lang="en-US" sz="1300">
                          <a:solidFill>
                            <a:schemeClr val="tx1"/>
                          </a:solidFill>
                          <a:latin typeface="Cambria" panose="02040503050406030204" pitchFamily="18" charset="0"/>
                          <a:ea typeface="Cambria" panose="02040503050406030204" pitchFamily="18" charset="0"/>
                        </a:rPr>
                        <a:t>11 June 2024</a:t>
                      </a:r>
                      <a:endParaRPr lang="en-IN" sz="1300">
                        <a:solidFill>
                          <a:schemeClr val="tx1"/>
                        </a:solidFill>
                        <a:latin typeface="Cambria" panose="02040503050406030204" pitchFamily="18" charset="0"/>
                        <a:ea typeface="Cambria" panose="02040503050406030204" pitchFamily="18" charset="0"/>
                      </a:endParaRPr>
                    </a:p>
                  </a:txBody>
                  <a:tcPr anchor="ctr"/>
                </a:tc>
                <a:extLst>
                  <a:ext uri="{0D108BD9-81ED-4DB2-BD59-A6C34878D82A}">
                    <a16:rowId xmlns:a16="http://schemas.microsoft.com/office/drawing/2014/main" val="595497186"/>
                  </a:ext>
                </a:extLst>
              </a:tr>
              <a:tr h="0">
                <a:tc>
                  <a:txBody>
                    <a:bodyPr/>
                    <a:lstStyle/>
                    <a:p>
                      <a:r>
                        <a:rPr lang="en-US" sz="1300" b="1">
                          <a:latin typeface="Cambria" panose="02040503050406030204" pitchFamily="18" charset="0"/>
                          <a:ea typeface="Cambria" panose="02040503050406030204" pitchFamily="18" charset="0"/>
                        </a:rPr>
                        <a:t>Exit Load</a:t>
                      </a:r>
                      <a:endParaRPr lang="en-IN" sz="1300" b="1">
                        <a:latin typeface="Cambria" panose="02040503050406030204" pitchFamily="18" charset="0"/>
                        <a:ea typeface="Cambria" panose="02040503050406030204" pitchFamily="18" charset="0"/>
                      </a:endParaRPr>
                    </a:p>
                  </a:txBody>
                  <a:tcPr anchor="ctr"/>
                </a:tc>
                <a:tc>
                  <a:txBody>
                    <a:bodyPr/>
                    <a:lstStyle/>
                    <a:p>
                      <a:pPr algn="ctr"/>
                      <a:r>
                        <a:rPr lang="en-US" sz="1300" dirty="0">
                          <a:latin typeface="Cambria" panose="02040503050406030204" pitchFamily="18" charset="0"/>
                          <a:ea typeface="Cambria" panose="02040503050406030204" pitchFamily="18" charset="0"/>
                        </a:rPr>
                        <a:t>1% Exit for 1 Year</a:t>
                      </a:r>
                      <a:endParaRPr lang="en-IN" sz="1300" dirty="0">
                        <a:latin typeface="Cambria" panose="02040503050406030204" pitchFamily="18" charset="0"/>
                        <a:ea typeface="Cambria" panose="02040503050406030204" pitchFamily="18" charset="0"/>
                      </a:endParaRPr>
                    </a:p>
                  </a:txBody>
                  <a:tcPr anchor="ctr"/>
                </a:tc>
                <a:extLst>
                  <a:ext uri="{0D108BD9-81ED-4DB2-BD59-A6C34878D82A}">
                    <a16:rowId xmlns:a16="http://schemas.microsoft.com/office/drawing/2014/main" val="1990558997"/>
                  </a:ext>
                </a:extLst>
              </a:tr>
            </a:tbl>
          </a:graphicData>
        </a:graphic>
      </p:graphicFrame>
      <p:sp>
        <p:nvSpPr>
          <p:cNvPr id="9" name="TextBox 8"/>
          <p:cNvSpPr txBox="1"/>
          <p:nvPr/>
        </p:nvSpPr>
        <p:spPr>
          <a:xfrm>
            <a:off x="132520" y="918684"/>
            <a:ext cx="4558705" cy="2292935"/>
          </a:xfrm>
          <a:prstGeom prst="rect">
            <a:avLst/>
          </a:prstGeom>
          <a:noFill/>
          <a:ln>
            <a:solidFill>
              <a:schemeClr val="bg1">
                <a:lumMod val="85000"/>
              </a:schemeClr>
            </a:solidFill>
          </a:ln>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300" b="1" i="0"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rPr>
              <a:t>Investment Objective</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300" b="1" i="0"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300" b="0" i="0"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rPr>
              <a:t>The fund is a 100% Equity, Multi-Advisor, Multi-Strategy Discretionary Portfolio Solution, which</a:t>
            </a:r>
            <a:r>
              <a:rPr kumimoji="0" lang="en-IN" sz="1300" b="0" i="0"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rPr>
              <a:t> aims to ride through all types of market scenarios through flexibility in allocations across diversified active and passive strategies, market caps and tactical allocations to benefit from market opportunities. </a:t>
            </a:r>
            <a:r>
              <a:rPr kumimoji="0" lang="en-US" sz="1300" b="0" i="0"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rPr>
              <a:t>A diversified portfolio capturing varied investing styles of GARP, Value, Growth and Quality with strong upside participation and downside protection strategies. A good blend of active and passive.</a:t>
            </a:r>
          </a:p>
        </p:txBody>
      </p:sp>
      <p:sp>
        <p:nvSpPr>
          <p:cNvPr id="14" name="TextBox 13"/>
          <p:cNvSpPr txBox="1"/>
          <p:nvPr/>
        </p:nvSpPr>
        <p:spPr>
          <a:xfrm>
            <a:off x="8992479" y="5386528"/>
            <a:ext cx="2902229" cy="30777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400" b="1"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Fees Structure</a:t>
            </a:r>
          </a:p>
        </p:txBody>
      </p:sp>
      <p:sp>
        <p:nvSpPr>
          <p:cNvPr id="15" name="TextBox 14"/>
          <p:cNvSpPr txBox="1"/>
          <p:nvPr/>
        </p:nvSpPr>
        <p:spPr>
          <a:xfrm>
            <a:off x="8907362" y="6193106"/>
            <a:ext cx="3154023" cy="40011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000" b="0" i="1"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*Performance as on Jul 31</a:t>
            </a:r>
            <a:r>
              <a:rPr kumimoji="0" lang="en-IN" sz="1000" b="0" i="1" u="none" strike="noStrike" kern="1200" cap="none" spc="0" normalizeH="0" baseline="30000" noProof="0" dirty="0">
                <a:ln>
                  <a:noFill/>
                </a:ln>
                <a:solidFill>
                  <a:prstClr val="black"/>
                </a:solidFill>
                <a:effectLst/>
                <a:uLnTx/>
                <a:uFillTx/>
                <a:latin typeface="Cambria" panose="02040503050406030204" pitchFamily="18" charset="0"/>
                <a:ea typeface="Cambria" panose="02040503050406030204" pitchFamily="18" charset="0"/>
                <a:cs typeface="+mn-cs"/>
              </a:rPr>
              <a:t>st</a:t>
            </a:r>
            <a:r>
              <a:rPr kumimoji="0" lang="en-IN" sz="1000" b="0" i="1"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 2026</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000" b="0" i="1"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***Returns are gross of taxes and net of fees</a:t>
            </a:r>
          </a:p>
        </p:txBody>
      </p:sp>
      <p:sp>
        <p:nvSpPr>
          <p:cNvPr id="18" name="Rectangle 17"/>
          <p:cNvSpPr/>
          <p:nvPr/>
        </p:nvSpPr>
        <p:spPr>
          <a:xfrm>
            <a:off x="0" y="808383"/>
            <a:ext cx="12192000" cy="45719"/>
          </a:xfrm>
          <a:prstGeom prst="rect">
            <a:avLst/>
          </a:prstGeom>
          <a:solidFill>
            <a:schemeClr val="bg1">
              <a:lumMod val="6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9" name="Slide Number Placeholder 18"/>
          <p:cNvSpPr>
            <a:spLocks noGrp="1"/>
          </p:cNvSpPr>
          <p:nvPr>
            <p:ph type="sldNum" sz="quarter" idx="12"/>
          </p:nvPr>
        </p:nvSpPr>
        <p:spPr>
          <a:xfrm>
            <a:off x="9448800" y="6549225"/>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1E62F875-1F54-4527-993B-FB1D0CCB3E02}" type="slidenum">
              <a:rPr kumimoji="0" lang="en-IN" sz="1200" b="1" i="0" u="none" strike="noStrike" kern="1200" cap="none" spc="0" normalizeH="0" baseline="0" noProof="0" smtClean="0">
                <a:ln>
                  <a:noFill/>
                </a:ln>
                <a:solidFill>
                  <a:prstClr val="white"/>
                </a:solidFill>
                <a:effectLst/>
                <a:uLnTx/>
                <a:uFillTx/>
                <a:latin typeface="Cambria" panose="02040503050406030204" pitchFamily="18" charset="0"/>
                <a:ea typeface="Cambria" panose="02040503050406030204" pitchFamily="18" charset="0"/>
                <a:cs typeface="+mn-cs"/>
              </a:rPr>
              <a:pPr marL="0" marR="0" lvl="0" indent="0" algn="r" defTabSz="914400" rtl="0" eaLnBrk="1" fontAlgn="auto" latinLnBrk="0" hangingPunct="1">
                <a:lnSpc>
                  <a:spcPct val="100000"/>
                </a:lnSpc>
                <a:spcBef>
                  <a:spcPts val="0"/>
                </a:spcBef>
                <a:spcAft>
                  <a:spcPts val="0"/>
                </a:spcAft>
                <a:buClrTx/>
                <a:buSzTx/>
                <a:buFontTx/>
                <a:buNone/>
                <a:tabLst/>
                <a:defRPr/>
              </a:pPr>
              <a:t>45</a:t>
            </a:fld>
            <a:endParaRPr kumimoji="0" lang="en-IN" sz="1200" b="1" i="0" u="none" strike="noStrike" kern="1200" cap="none" spc="0" normalizeH="0" baseline="0" noProof="0">
              <a:ln>
                <a:noFill/>
              </a:ln>
              <a:solidFill>
                <a:prstClr val="white"/>
              </a:solidFill>
              <a:effectLst/>
              <a:uLnTx/>
              <a:uFillTx/>
              <a:latin typeface="Cambria" panose="02040503050406030204" pitchFamily="18" charset="0"/>
              <a:ea typeface="Cambria" panose="02040503050406030204" pitchFamily="18" charset="0"/>
              <a:cs typeface="+mn-cs"/>
            </a:endParaRPr>
          </a:p>
        </p:txBody>
      </p:sp>
      <p:graphicFrame>
        <p:nvGraphicFramePr>
          <p:cNvPr id="6" name="Table 5"/>
          <p:cNvGraphicFramePr>
            <a:graphicFrameLocks noGrp="1"/>
          </p:cNvGraphicFramePr>
          <p:nvPr>
            <p:extLst>
              <p:ext uri="{D42A27DB-BD31-4B8C-83A1-F6EECF244321}">
                <p14:modId xmlns:p14="http://schemas.microsoft.com/office/powerpoint/2010/main" val="1792545820"/>
              </p:ext>
            </p:extLst>
          </p:nvPr>
        </p:nvGraphicFramePr>
        <p:xfrm>
          <a:off x="8992483" y="909978"/>
          <a:ext cx="3119852" cy="2559009"/>
        </p:xfrm>
        <a:graphic>
          <a:graphicData uri="http://schemas.openxmlformats.org/drawingml/2006/table">
            <a:tbl>
              <a:tblPr firstRow="1" bandRow="1"/>
              <a:tblGrid>
                <a:gridCol w="2485284">
                  <a:extLst>
                    <a:ext uri="{9D8B030D-6E8A-4147-A177-3AD203B41FA5}">
                      <a16:colId xmlns:a16="http://schemas.microsoft.com/office/drawing/2014/main" val="1416440599"/>
                    </a:ext>
                  </a:extLst>
                </a:gridCol>
                <a:gridCol w="634568">
                  <a:extLst>
                    <a:ext uri="{9D8B030D-6E8A-4147-A177-3AD203B41FA5}">
                      <a16:colId xmlns:a16="http://schemas.microsoft.com/office/drawing/2014/main" val="3967663694"/>
                    </a:ext>
                  </a:extLst>
                </a:gridCol>
              </a:tblGrid>
              <a:tr h="249269">
                <a:tc>
                  <a:txBody>
                    <a:bodyPr/>
                    <a:lstStyle/>
                    <a:p>
                      <a:pPr algn="ctr" rtl="0" fontAlgn="ctr"/>
                      <a:r>
                        <a:rPr lang="en-IN" sz="1300" b="1" i="0" u="none" strike="noStrike" dirty="0">
                          <a:solidFill>
                            <a:srgbClr val="FFFFFF"/>
                          </a:solidFill>
                          <a:effectLst/>
                          <a:latin typeface="Cambria" panose="02040503050406030204" pitchFamily="18" charset="0"/>
                          <a:ea typeface="Cambria" panose="02040503050406030204" pitchFamily="18" charset="0"/>
                        </a:rPr>
                        <a:t>Top 10 Holdings</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000000"/>
                    </a:solidFill>
                  </a:tcPr>
                </a:tc>
                <a:tc>
                  <a:txBody>
                    <a:bodyPr/>
                    <a:lstStyle/>
                    <a:p>
                      <a:pPr algn="ctr" rtl="0" fontAlgn="ctr"/>
                      <a:r>
                        <a:rPr lang="en-IN" sz="1300" b="1" i="0" u="none" strike="noStrike">
                          <a:solidFill>
                            <a:srgbClr val="FFFFFF"/>
                          </a:solidFill>
                          <a:effectLst/>
                          <a:latin typeface="Cambria" panose="02040503050406030204" pitchFamily="18" charset="0"/>
                          <a:ea typeface="Cambria" panose="02040503050406030204" pitchFamily="18" charset="0"/>
                        </a:rPr>
                        <a:t>%</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000000"/>
                    </a:solidFill>
                  </a:tcPr>
                </a:tc>
                <a:extLst>
                  <a:ext uri="{0D108BD9-81ED-4DB2-BD59-A6C34878D82A}">
                    <a16:rowId xmlns:a16="http://schemas.microsoft.com/office/drawing/2014/main" val="896081867"/>
                  </a:ext>
                </a:extLst>
              </a:tr>
              <a:tr h="230974">
                <a:tc>
                  <a:txBody>
                    <a:bodyPr/>
                    <a:lstStyle/>
                    <a:p>
                      <a:pPr algn="ctr" fontAlgn="b">
                        <a:buNone/>
                      </a:pPr>
                      <a:r>
                        <a:rPr lang="en-IN" sz="1100" b="0" i="0" u="none" strike="noStrike" dirty="0">
                          <a:solidFill>
                            <a:srgbClr val="000000"/>
                          </a:solidFill>
                          <a:effectLst/>
                          <a:latin typeface="Cambria" panose="02040503050406030204" pitchFamily="18" charset="0"/>
                        </a:rPr>
                        <a:t>ICICI Bank Ltd</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rgbClr val="FFFFFF"/>
                      </a:solidFill>
                      <a:prstDash val="solid"/>
                      <a:round/>
                      <a:headEnd type="none" w="med" len="med"/>
                      <a:tailEnd type="none" w="med" len="med"/>
                    </a:lnR>
                    <a:lnT w="1905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bg1">
                        <a:lumMod val="95000"/>
                      </a:schemeClr>
                    </a:solidFill>
                  </a:tcPr>
                </a:tc>
                <a:tc>
                  <a:txBody>
                    <a:bodyPr/>
                    <a:lstStyle/>
                    <a:p>
                      <a:pPr algn="ctr" fontAlgn="ctr">
                        <a:buNone/>
                      </a:pPr>
                      <a:r>
                        <a:rPr lang="en-IN" sz="1100" b="0" i="0" u="none" strike="noStrike">
                          <a:solidFill>
                            <a:srgbClr val="000000"/>
                          </a:solidFill>
                          <a:effectLst/>
                          <a:latin typeface="Cambria" panose="02040503050406030204" pitchFamily="18" charset="0"/>
                        </a:rPr>
                        <a:t>4.30%</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905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2963132833"/>
                  </a:ext>
                </a:extLst>
              </a:tr>
              <a:tr h="230974">
                <a:tc>
                  <a:txBody>
                    <a:bodyPr/>
                    <a:lstStyle/>
                    <a:p>
                      <a:pPr algn="ctr" fontAlgn="b">
                        <a:buNone/>
                      </a:pPr>
                      <a:r>
                        <a:rPr lang="en-IN" sz="1100" b="0" i="0" u="none" strike="noStrike" dirty="0">
                          <a:solidFill>
                            <a:srgbClr val="000000"/>
                          </a:solidFill>
                          <a:effectLst/>
                          <a:latin typeface="Cambria" panose="02040503050406030204" pitchFamily="18" charset="0"/>
                        </a:rPr>
                        <a:t>Bharti Airtel Ltd</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bg1">
                        <a:lumMod val="85000"/>
                      </a:schemeClr>
                    </a:solidFill>
                  </a:tcPr>
                </a:tc>
                <a:tc>
                  <a:txBody>
                    <a:bodyPr/>
                    <a:lstStyle/>
                    <a:p>
                      <a:pPr algn="ctr" fontAlgn="ctr">
                        <a:buNone/>
                      </a:pPr>
                      <a:r>
                        <a:rPr lang="en-IN" sz="1100" b="0" i="0" u="none" strike="noStrike" dirty="0">
                          <a:solidFill>
                            <a:srgbClr val="000000"/>
                          </a:solidFill>
                          <a:effectLst/>
                          <a:latin typeface="Cambria" panose="02040503050406030204" pitchFamily="18" charset="0"/>
                        </a:rPr>
                        <a:t>3.48%</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349325733"/>
                  </a:ext>
                </a:extLst>
              </a:tr>
              <a:tr h="230974">
                <a:tc>
                  <a:txBody>
                    <a:bodyPr/>
                    <a:lstStyle/>
                    <a:p>
                      <a:pPr algn="ctr" fontAlgn="b">
                        <a:buNone/>
                      </a:pPr>
                      <a:r>
                        <a:rPr lang="en-IN" sz="1100" b="0" i="0" u="none" strike="noStrike">
                          <a:solidFill>
                            <a:srgbClr val="000000"/>
                          </a:solidFill>
                          <a:effectLst/>
                          <a:latin typeface="Cambria" panose="02040503050406030204" pitchFamily="18" charset="0"/>
                        </a:rPr>
                        <a:t>HDFC Bank Ltd</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bg1">
                        <a:lumMod val="95000"/>
                      </a:schemeClr>
                    </a:solidFill>
                  </a:tcPr>
                </a:tc>
                <a:tc>
                  <a:txBody>
                    <a:bodyPr/>
                    <a:lstStyle/>
                    <a:p>
                      <a:pPr algn="ctr" fontAlgn="ctr">
                        <a:buNone/>
                      </a:pPr>
                      <a:r>
                        <a:rPr lang="en-IN" sz="1100" b="0" i="0" u="none" strike="noStrike">
                          <a:solidFill>
                            <a:srgbClr val="000000"/>
                          </a:solidFill>
                          <a:effectLst/>
                          <a:latin typeface="Cambria" panose="02040503050406030204" pitchFamily="18" charset="0"/>
                        </a:rPr>
                        <a:t>3.37%</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2071115321"/>
                  </a:ext>
                </a:extLst>
              </a:tr>
              <a:tr h="230974">
                <a:tc>
                  <a:txBody>
                    <a:bodyPr/>
                    <a:lstStyle/>
                    <a:p>
                      <a:pPr algn="ctr" fontAlgn="b">
                        <a:buNone/>
                      </a:pPr>
                      <a:r>
                        <a:rPr lang="en-IN" sz="1100" b="0" i="0" u="none" strike="noStrike" dirty="0">
                          <a:solidFill>
                            <a:srgbClr val="000000"/>
                          </a:solidFill>
                          <a:effectLst/>
                          <a:latin typeface="Cambria" panose="02040503050406030204" pitchFamily="18" charset="0"/>
                        </a:rPr>
                        <a:t>State Bank Of India</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bg1">
                        <a:lumMod val="85000"/>
                      </a:schemeClr>
                    </a:solidFill>
                  </a:tcPr>
                </a:tc>
                <a:tc>
                  <a:txBody>
                    <a:bodyPr/>
                    <a:lstStyle/>
                    <a:p>
                      <a:pPr algn="ctr" fontAlgn="ctr">
                        <a:buNone/>
                      </a:pPr>
                      <a:r>
                        <a:rPr lang="en-IN" sz="1100" b="0" i="0" u="none" strike="noStrike" dirty="0">
                          <a:solidFill>
                            <a:srgbClr val="000000"/>
                          </a:solidFill>
                          <a:effectLst/>
                          <a:latin typeface="Cambria" panose="02040503050406030204" pitchFamily="18" charset="0"/>
                        </a:rPr>
                        <a:t>3.05%</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4093128571"/>
                  </a:ext>
                </a:extLst>
              </a:tr>
              <a:tr h="230974">
                <a:tc>
                  <a:txBody>
                    <a:bodyPr/>
                    <a:lstStyle/>
                    <a:p>
                      <a:pPr algn="ctr" fontAlgn="b">
                        <a:buNone/>
                      </a:pPr>
                      <a:r>
                        <a:rPr lang="en-IN" sz="1100" b="0" i="0" u="none" strike="noStrike" dirty="0">
                          <a:solidFill>
                            <a:srgbClr val="000000"/>
                          </a:solidFill>
                          <a:effectLst/>
                          <a:latin typeface="Cambria" panose="02040503050406030204" pitchFamily="18" charset="0"/>
                        </a:rPr>
                        <a:t>Axis Bank Ltd</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bg1">
                        <a:lumMod val="95000"/>
                      </a:schemeClr>
                    </a:solidFill>
                  </a:tcPr>
                </a:tc>
                <a:tc>
                  <a:txBody>
                    <a:bodyPr/>
                    <a:lstStyle/>
                    <a:p>
                      <a:pPr algn="ctr" fontAlgn="ctr">
                        <a:buNone/>
                      </a:pPr>
                      <a:r>
                        <a:rPr lang="en-IN" sz="1100" b="0" i="0" u="none" strike="noStrike">
                          <a:solidFill>
                            <a:srgbClr val="000000"/>
                          </a:solidFill>
                          <a:effectLst/>
                          <a:latin typeface="Cambria" panose="02040503050406030204" pitchFamily="18" charset="0"/>
                        </a:rPr>
                        <a:t>2.96%</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1015955104"/>
                  </a:ext>
                </a:extLst>
              </a:tr>
              <a:tr h="230974">
                <a:tc>
                  <a:txBody>
                    <a:bodyPr/>
                    <a:lstStyle/>
                    <a:p>
                      <a:pPr algn="ctr" fontAlgn="b">
                        <a:buNone/>
                      </a:pPr>
                      <a:r>
                        <a:rPr lang="en-IN" sz="1100" b="0" i="0" u="none" strike="noStrike" dirty="0">
                          <a:solidFill>
                            <a:srgbClr val="000000"/>
                          </a:solidFill>
                          <a:effectLst/>
                          <a:latin typeface="Cambria" panose="02040503050406030204" pitchFamily="18" charset="0"/>
                        </a:rPr>
                        <a:t>Federal Bank Ltd</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bg1">
                        <a:lumMod val="85000"/>
                      </a:schemeClr>
                    </a:solidFill>
                  </a:tcPr>
                </a:tc>
                <a:tc>
                  <a:txBody>
                    <a:bodyPr/>
                    <a:lstStyle/>
                    <a:p>
                      <a:pPr algn="ctr" fontAlgn="ctr">
                        <a:buNone/>
                      </a:pPr>
                      <a:r>
                        <a:rPr lang="en-IN" sz="1100" b="0" i="0" u="none" strike="noStrike" dirty="0">
                          <a:solidFill>
                            <a:srgbClr val="000000"/>
                          </a:solidFill>
                          <a:effectLst/>
                          <a:latin typeface="Cambria" panose="02040503050406030204" pitchFamily="18" charset="0"/>
                        </a:rPr>
                        <a:t>2.91%</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4148958607"/>
                  </a:ext>
                </a:extLst>
              </a:tr>
              <a:tr h="230974">
                <a:tc>
                  <a:txBody>
                    <a:bodyPr/>
                    <a:lstStyle/>
                    <a:p>
                      <a:pPr algn="ctr" fontAlgn="b">
                        <a:buNone/>
                      </a:pPr>
                      <a:r>
                        <a:rPr lang="en-IN" sz="1100" b="0" i="0" u="none" strike="noStrike" dirty="0" err="1">
                          <a:solidFill>
                            <a:srgbClr val="000000"/>
                          </a:solidFill>
                          <a:effectLst/>
                          <a:latin typeface="Cambria" panose="02040503050406030204" pitchFamily="18" charset="0"/>
                        </a:rPr>
                        <a:t>Belrise</a:t>
                      </a:r>
                      <a:r>
                        <a:rPr lang="en-IN" sz="1100" b="0" i="0" u="none" strike="noStrike" dirty="0">
                          <a:solidFill>
                            <a:srgbClr val="000000"/>
                          </a:solidFill>
                          <a:effectLst/>
                          <a:latin typeface="Cambria" panose="02040503050406030204" pitchFamily="18" charset="0"/>
                        </a:rPr>
                        <a:t> Industries Ltd</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bg1">
                        <a:lumMod val="95000"/>
                      </a:schemeClr>
                    </a:solidFill>
                  </a:tcPr>
                </a:tc>
                <a:tc>
                  <a:txBody>
                    <a:bodyPr/>
                    <a:lstStyle/>
                    <a:p>
                      <a:pPr algn="ctr" fontAlgn="ctr">
                        <a:buNone/>
                      </a:pPr>
                      <a:r>
                        <a:rPr lang="en-IN" sz="1100" b="0" i="0" u="none" strike="noStrike">
                          <a:solidFill>
                            <a:srgbClr val="000000"/>
                          </a:solidFill>
                          <a:effectLst/>
                          <a:latin typeface="Cambria" panose="02040503050406030204" pitchFamily="18" charset="0"/>
                        </a:rPr>
                        <a:t>2.16%</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4076083753"/>
                  </a:ext>
                </a:extLst>
              </a:tr>
              <a:tr h="230974">
                <a:tc>
                  <a:txBody>
                    <a:bodyPr/>
                    <a:lstStyle/>
                    <a:p>
                      <a:pPr algn="ctr" fontAlgn="b">
                        <a:buNone/>
                      </a:pPr>
                      <a:r>
                        <a:rPr lang="en-IN" sz="1100" b="0" i="0" u="none" strike="noStrike" dirty="0">
                          <a:solidFill>
                            <a:srgbClr val="000000"/>
                          </a:solidFill>
                          <a:effectLst/>
                          <a:latin typeface="Cambria" panose="02040503050406030204" pitchFamily="18" charset="0"/>
                        </a:rPr>
                        <a:t>APAR Industries</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bg1">
                        <a:lumMod val="85000"/>
                      </a:schemeClr>
                    </a:solidFill>
                  </a:tcPr>
                </a:tc>
                <a:tc>
                  <a:txBody>
                    <a:bodyPr/>
                    <a:lstStyle/>
                    <a:p>
                      <a:pPr algn="ctr" fontAlgn="ctr">
                        <a:buNone/>
                      </a:pPr>
                      <a:r>
                        <a:rPr lang="en-IN" sz="1100" b="0" i="0" u="none" strike="noStrike" dirty="0">
                          <a:solidFill>
                            <a:srgbClr val="000000"/>
                          </a:solidFill>
                          <a:effectLst/>
                          <a:latin typeface="Cambria" panose="02040503050406030204" pitchFamily="18" charset="0"/>
                        </a:rPr>
                        <a:t>2.01%</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2193248227"/>
                  </a:ext>
                </a:extLst>
              </a:tr>
              <a:tr h="230974">
                <a:tc>
                  <a:txBody>
                    <a:bodyPr/>
                    <a:lstStyle/>
                    <a:p>
                      <a:pPr algn="ctr" fontAlgn="b">
                        <a:buNone/>
                      </a:pPr>
                      <a:r>
                        <a:rPr lang="en-IN" sz="1100" b="0" i="0" u="none" strike="noStrike" dirty="0" err="1">
                          <a:solidFill>
                            <a:srgbClr val="000000"/>
                          </a:solidFill>
                          <a:effectLst/>
                          <a:latin typeface="Cambria" panose="02040503050406030204" pitchFamily="18" charset="0"/>
                        </a:rPr>
                        <a:t>Interglobe</a:t>
                      </a:r>
                      <a:r>
                        <a:rPr lang="en-IN" sz="1100" b="0" i="0" u="none" strike="noStrike" dirty="0">
                          <a:solidFill>
                            <a:srgbClr val="000000"/>
                          </a:solidFill>
                          <a:effectLst/>
                          <a:latin typeface="Cambria" panose="02040503050406030204" pitchFamily="18" charset="0"/>
                        </a:rPr>
                        <a:t> Aviation Ltd</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bg1">
                        <a:lumMod val="95000"/>
                      </a:schemeClr>
                    </a:solidFill>
                  </a:tcPr>
                </a:tc>
                <a:tc>
                  <a:txBody>
                    <a:bodyPr/>
                    <a:lstStyle/>
                    <a:p>
                      <a:pPr algn="ctr" fontAlgn="ctr">
                        <a:buNone/>
                      </a:pPr>
                      <a:r>
                        <a:rPr lang="en-IN" sz="1100" b="0" i="0" u="none" strike="noStrike" dirty="0">
                          <a:solidFill>
                            <a:srgbClr val="000000"/>
                          </a:solidFill>
                          <a:effectLst/>
                          <a:latin typeface="Cambria" panose="02040503050406030204" pitchFamily="18" charset="0"/>
                        </a:rPr>
                        <a:t>2.00%</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2934403880"/>
                  </a:ext>
                </a:extLst>
              </a:tr>
              <a:tr h="230974">
                <a:tc>
                  <a:txBody>
                    <a:bodyPr/>
                    <a:lstStyle/>
                    <a:p>
                      <a:pPr algn="ctr" fontAlgn="b">
                        <a:buNone/>
                      </a:pPr>
                      <a:r>
                        <a:rPr lang="en-IN" sz="1100" b="0" i="0" u="none" strike="noStrike" dirty="0">
                          <a:solidFill>
                            <a:srgbClr val="000000"/>
                          </a:solidFill>
                          <a:effectLst/>
                          <a:latin typeface="Cambria" panose="02040503050406030204" pitchFamily="18" charset="0"/>
                        </a:rPr>
                        <a:t>Shriram Finance Ltd</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lumMod val="85000"/>
                      </a:schemeClr>
                    </a:solidFill>
                  </a:tcPr>
                </a:tc>
                <a:tc>
                  <a:txBody>
                    <a:bodyPr/>
                    <a:lstStyle/>
                    <a:p>
                      <a:pPr algn="ctr" fontAlgn="ctr">
                        <a:buNone/>
                      </a:pPr>
                      <a:r>
                        <a:rPr lang="en-IN" sz="1100" b="0" i="0" u="none" strike="noStrike" dirty="0">
                          <a:solidFill>
                            <a:srgbClr val="000000"/>
                          </a:solidFill>
                          <a:effectLst/>
                          <a:latin typeface="Cambria" panose="02040503050406030204" pitchFamily="18" charset="0"/>
                        </a:rPr>
                        <a:t>1.83%</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935249540"/>
                  </a:ext>
                </a:extLst>
              </a:tr>
            </a:tbl>
          </a:graphicData>
        </a:graphic>
      </p:graphicFrame>
      <p:graphicFrame>
        <p:nvGraphicFramePr>
          <p:cNvPr id="21" name="Table 8">
            <a:extLst>
              <a:ext uri="{FF2B5EF4-FFF2-40B4-BE49-F238E27FC236}">
                <a16:creationId xmlns:a16="http://schemas.microsoft.com/office/drawing/2014/main" id="{0EC37C96-EDEE-F100-CFDF-A2F8C83D1CA0}"/>
              </a:ext>
            </a:extLst>
          </p:cNvPr>
          <p:cNvGraphicFramePr>
            <a:graphicFrameLocks noGrp="1"/>
          </p:cNvGraphicFramePr>
          <p:nvPr>
            <p:extLst>
              <p:ext uri="{D42A27DB-BD31-4B8C-83A1-F6EECF244321}">
                <p14:modId xmlns:p14="http://schemas.microsoft.com/office/powerpoint/2010/main" val="119002379"/>
              </p:ext>
            </p:extLst>
          </p:nvPr>
        </p:nvGraphicFramePr>
        <p:xfrm>
          <a:off x="9020175" y="5660292"/>
          <a:ext cx="3119851" cy="531588"/>
        </p:xfrm>
        <a:graphic>
          <a:graphicData uri="http://schemas.openxmlformats.org/drawingml/2006/table">
            <a:tbl>
              <a:tblPr firstRow="1" bandRow="1">
                <a:tableStyleId>{073A0DAA-6AF3-43AB-8588-CEC1D06C72B9}</a:tableStyleId>
              </a:tblPr>
              <a:tblGrid>
                <a:gridCol w="1963711">
                  <a:extLst>
                    <a:ext uri="{9D8B030D-6E8A-4147-A177-3AD203B41FA5}">
                      <a16:colId xmlns:a16="http://schemas.microsoft.com/office/drawing/2014/main" val="3655427531"/>
                    </a:ext>
                  </a:extLst>
                </a:gridCol>
                <a:gridCol w="1156140">
                  <a:extLst>
                    <a:ext uri="{9D8B030D-6E8A-4147-A177-3AD203B41FA5}">
                      <a16:colId xmlns:a16="http://schemas.microsoft.com/office/drawing/2014/main" val="1999429750"/>
                    </a:ext>
                  </a:extLst>
                </a:gridCol>
              </a:tblGrid>
              <a:tr h="245048">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IN" sz="1200" b="1" i="0" u="none" strike="noStrike">
                          <a:solidFill>
                            <a:schemeClr val="bg1"/>
                          </a:solidFill>
                          <a:effectLst/>
                          <a:latin typeface="Cambria" panose="02040503050406030204" pitchFamily="18" charset="0"/>
                          <a:ea typeface="Cambria" panose="02040503050406030204" pitchFamily="18" charset="0"/>
                        </a:rPr>
                        <a:t>Fee</a:t>
                      </a:r>
                      <a:r>
                        <a:rPr lang="en-IN" sz="1200" b="1" i="0" u="none" strike="noStrike" baseline="0">
                          <a:solidFill>
                            <a:schemeClr val="bg1"/>
                          </a:solidFill>
                          <a:effectLst/>
                          <a:latin typeface="Cambria" panose="02040503050406030204" pitchFamily="18" charset="0"/>
                          <a:ea typeface="Cambria" panose="02040503050406030204" pitchFamily="18" charset="0"/>
                        </a:rPr>
                        <a:t> Structure</a:t>
                      </a:r>
                      <a:endParaRPr lang="en-IN" sz="1200" b="1" i="0" u="none" strike="noStrike">
                        <a:solidFill>
                          <a:schemeClr val="bg1"/>
                        </a:solidFill>
                        <a:effectLst/>
                        <a:latin typeface="Cambria" panose="02040503050406030204" pitchFamily="18" charset="0"/>
                        <a:ea typeface="Cambria" panose="02040503050406030204" pitchFamily="18" charset="0"/>
                      </a:endParaRPr>
                    </a:p>
                  </a:txBody>
                  <a:tcPr anchor="ctr"/>
                </a:tc>
                <a:tc>
                  <a:txBody>
                    <a:bodyPr/>
                    <a:lstStyle/>
                    <a:p>
                      <a:pPr algn="ctr" fontAlgn="ctr"/>
                      <a:r>
                        <a:rPr lang="en-IN" sz="1200" b="1" i="0" u="none" strike="noStrike">
                          <a:solidFill>
                            <a:schemeClr val="bg1"/>
                          </a:solidFill>
                          <a:effectLst/>
                          <a:latin typeface="Cambria" panose="02040503050406030204" pitchFamily="18" charset="0"/>
                          <a:ea typeface="Cambria" panose="02040503050406030204" pitchFamily="18" charset="0"/>
                        </a:rPr>
                        <a:t>Fixed</a:t>
                      </a:r>
                    </a:p>
                  </a:txBody>
                  <a:tcPr marL="9525" marR="9525" marT="9525" marB="0" anchor="ctr"/>
                </a:tc>
                <a:extLst>
                  <a:ext uri="{0D108BD9-81ED-4DB2-BD59-A6C34878D82A}">
                    <a16:rowId xmlns:a16="http://schemas.microsoft.com/office/drawing/2014/main" val="3419815612"/>
                  </a:ext>
                </a:extLst>
              </a:tr>
              <a:tr h="257268">
                <a:tc>
                  <a:txBody>
                    <a:bodyPr/>
                    <a:lstStyle/>
                    <a:p>
                      <a:pPr algn="ctr" fontAlgn="b"/>
                      <a:r>
                        <a:rPr lang="en-IN" sz="1200" b="1" i="0" u="none" strike="noStrike" dirty="0">
                          <a:solidFill>
                            <a:schemeClr val="tx1"/>
                          </a:solidFill>
                          <a:effectLst/>
                          <a:latin typeface="Cambria" panose="02040503050406030204" pitchFamily="18" charset="0"/>
                          <a:ea typeface="Cambria" panose="02040503050406030204" pitchFamily="18" charset="0"/>
                        </a:rPr>
                        <a:t>Fixed Only</a:t>
                      </a:r>
                    </a:p>
                  </a:txBody>
                  <a:tcPr marL="9525" marR="9525" marT="9525" marB="0" anchor="ctr"/>
                </a:tc>
                <a:tc>
                  <a:txBody>
                    <a:bodyPr/>
                    <a:lstStyle/>
                    <a:p>
                      <a:pPr algn="ctr" fontAlgn="ctr"/>
                      <a:r>
                        <a:rPr lang="en-IN" sz="1200" b="0" i="0" u="none" strike="noStrike" dirty="0">
                          <a:solidFill>
                            <a:schemeClr val="tx1"/>
                          </a:solidFill>
                          <a:effectLst/>
                          <a:latin typeface="Cambria" panose="02040503050406030204" pitchFamily="18" charset="0"/>
                          <a:ea typeface="Cambria" panose="02040503050406030204" pitchFamily="18" charset="0"/>
                        </a:rPr>
                        <a:t>2.00%p.a.</a:t>
                      </a:r>
                    </a:p>
                  </a:txBody>
                  <a:tcPr marL="9525" marR="9525" marT="9525" marB="0" anchor="ctr"/>
                </a:tc>
                <a:extLst>
                  <a:ext uri="{0D108BD9-81ED-4DB2-BD59-A6C34878D82A}">
                    <a16:rowId xmlns:a16="http://schemas.microsoft.com/office/drawing/2014/main" val="1593328609"/>
                  </a:ext>
                </a:extLst>
              </a:tr>
            </a:tbl>
          </a:graphicData>
        </a:graphic>
      </p:graphicFrame>
      <p:graphicFrame>
        <p:nvGraphicFramePr>
          <p:cNvPr id="7" name="Table 6">
            <a:extLst>
              <a:ext uri="{FF2B5EF4-FFF2-40B4-BE49-F238E27FC236}">
                <a16:creationId xmlns:a16="http://schemas.microsoft.com/office/drawing/2014/main" id="{FCE5D4D0-C161-6F70-BDAF-E464D77E4C64}"/>
              </a:ext>
            </a:extLst>
          </p:cNvPr>
          <p:cNvGraphicFramePr>
            <a:graphicFrameLocks noGrp="1"/>
          </p:cNvGraphicFramePr>
          <p:nvPr>
            <p:extLst>
              <p:ext uri="{D42A27DB-BD31-4B8C-83A1-F6EECF244321}">
                <p14:modId xmlns:p14="http://schemas.microsoft.com/office/powerpoint/2010/main" val="3655452197"/>
              </p:ext>
            </p:extLst>
          </p:nvPr>
        </p:nvGraphicFramePr>
        <p:xfrm>
          <a:off x="4804794" y="915681"/>
          <a:ext cx="4076087" cy="3603144"/>
        </p:xfrm>
        <a:graphic>
          <a:graphicData uri="http://schemas.openxmlformats.org/drawingml/2006/table">
            <a:tbl>
              <a:tblPr firstRow="1" bandRow="1"/>
              <a:tblGrid>
                <a:gridCol w="3136925">
                  <a:extLst>
                    <a:ext uri="{9D8B030D-6E8A-4147-A177-3AD203B41FA5}">
                      <a16:colId xmlns:a16="http://schemas.microsoft.com/office/drawing/2014/main" val="1416440599"/>
                    </a:ext>
                  </a:extLst>
                </a:gridCol>
                <a:gridCol w="939162">
                  <a:extLst>
                    <a:ext uri="{9D8B030D-6E8A-4147-A177-3AD203B41FA5}">
                      <a16:colId xmlns:a16="http://schemas.microsoft.com/office/drawing/2014/main" val="3967663694"/>
                    </a:ext>
                  </a:extLst>
                </a:gridCol>
              </a:tblGrid>
              <a:tr h="300262">
                <a:tc>
                  <a:txBody>
                    <a:bodyPr/>
                    <a:lstStyle/>
                    <a:p>
                      <a:pPr algn="ctr" rtl="0" fontAlgn="ctr"/>
                      <a:r>
                        <a:rPr lang="en-IN" sz="1300" b="1" i="0" u="none" strike="noStrike">
                          <a:solidFill>
                            <a:srgbClr val="FFFFFF"/>
                          </a:solidFill>
                          <a:effectLst/>
                          <a:latin typeface="Cambria" panose="02040503050406030204" pitchFamily="18" charset="0"/>
                          <a:ea typeface="Cambria" panose="02040503050406030204" pitchFamily="18" charset="0"/>
                        </a:rPr>
                        <a:t>Portfolio Holdings</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000000"/>
                    </a:solidFill>
                  </a:tcPr>
                </a:tc>
                <a:tc>
                  <a:txBody>
                    <a:bodyPr/>
                    <a:lstStyle/>
                    <a:p>
                      <a:pPr algn="ctr" rtl="0" fontAlgn="ctr"/>
                      <a:r>
                        <a:rPr lang="en-US" sz="1300" b="1" i="0" u="none" strike="noStrike">
                          <a:solidFill>
                            <a:srgbClr val="FFFFFF"/>
                          </a:solidFill>
                          <a:effectLst/>
                          <a:latin typeface="Cambria" panose="02040503050406030204" pitchFamily="18" charset="0"/>
                          <a:ea typeface="Cambria" panose="02040503050406030204" pitchFamily="18" charset="0"/>
                        </a:rPr>
                        <a:t>%</a:t>
                      </a:r>
                      <a:endParaRPr lang="en-IN" sz="1300" b="1" i="0" u="none" strike="noStrike">
                        <a:solidFill>
                          <a:srgbClr val="FFFFFF"/>
                        </a:solidFill>
                        <a:effectLst/>
                        <a:latin typeface="Cambria" panose="02040503050406030204" pitchFamily="18" charset="0"/>
                        <a:ea typeface="Cambria" panose="02040503050406030204" pitchFamily="18" charset="0"/>
                      </a:endParaRPr>
                    </a:p>
                  </a:txBody>
                  <a:tcPr marL="9525" marR="9525" marT="9525" marB="0" anchor="ctr">
                    <a:lnL w="12700" cap="flat" cmpd="sng" algn="ctr">
                      <a:solidFill>
                        <a:srgbClr val="FFFFFF"/>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000000"/>
                    </a:solidFill>
                  </a:tcPr>
                </a:tc>
                <a:extLst>
                  <a:ext uri="{0D108BD9-81ED-4DB2-BD59-A6C34878D82A}">
                    <a16:rowId xmlns:a16="http://schemas.microsoft.com/office/drawing/2014/main" val="896081867"/>
                  </a:ext>
                </a:extLst>
              </a:tr>
              <a:tr h="300262">
                <a:tc>
                  <a:txBody>
                    <a:bodyPr/>
                    <a:lstStyle/>
                    <a:p>
                      <a:pPr algn="ctr" fontAlgn="ctr"/>
                      <a:r>
                        <a:rPr lang="en-US" sz="1300" b="0" i="0" u="none" strike="noStrike">
                          <a:solidFill>
                            <a:srgbClr val="000000"/>
                          </a:solidFill>
                          <a:effectLst/>
                          <a:latin typeface="Cambria" panose="02040503050406030204" pitchFamily="18" charset="0"/>
                          <a:ea typeface="Cambria" panose="02040503050406030204" pitchFamily="18" charset="0"/>
                        </a:rPr>
                        <a:t>Iconic Abakkus Advised Strategy</a:t>
                      </a:r>
                      <a:endParaRPr lang="en-IN" sz="1300" b="0" i="0" u="none" strike="noStrike">
                        <a:solidFill>
                          <a:srgbClr val="000000"/>
                        </a:solidFill>
                        <a:effectLst/>
                        <a:latin typeface="Cambria" panose="02040503050406030204" pitchFamily="18" charset="0"/>
                        <a:ea typeface="Cambria" panose="02040503050406030204" pitchFamily="18" charset="0"/>
                      </a:endParaRP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rgbClr val="FFFFFF"/>
                      </a:solidFill>
                      <a:prstDash val="solid"/>
                      <a:round/>
                      <a:headEnd type="none" w="med" len="med"/>
                      <a:tailEnd type="none" w="med" len="med"/>
                    </a:lnR>
                    <a:lnT w="1905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CBCBCB"/>
                    </a:solidFill>
                  </a:tcPr>
                </a:tc>
                <a:tc>
                  <a:txBody>
                    <a:bodyPr/>
                    <a:lstStyle/>
                    <a:p>
                      <a:pPr algn="ctr" fontAlgn="ctr"/>
                      <a:r>
                        <a:rPr lang="en-US" sz="1300" b="0" i="0" u="none" strike="noStrike" dirty="0">
                          <a:solidFill>
                            <a:srgbClr val="000000"/>
                          </a:solidFill>
                          <a:effectLst/>
                          <a:latin typeface="Cambria" panose="02040503050406030204" pitchFamily="18" charset="0"/>
                          <a:ea typeface="Cambria" panose="02040503050406030204" pitchFamily="18" charset="0"/>
                        </a:rPr>
                        <a:t>14.40%</a:t>
                      </a:r>
                      <a:endParaRPr lang="en-IN" sz="1300" b="0" i="0" u="none" strike="noStrike" dirty="0">
                        <a:solidFill>
                          <a:srgbClr val="000000"/>
                        </a:solidFill>
                        <a:effectLst/>
                        <a:latin typeface="Cambria" panose="02040503050406030204" pitchFamily="18" charset="0"/>
                        <a:ea typeface="Cambria" panose="02040503050406030204" pitchFamily="18" charset="0"/>
                      </a:endParaRPr>
                    </a:p>
                  </a:txBody>
                  <a:tcPr marL="9525" marR="9525" marT="9525" marB="0" anchor="ctr">
                    <a:lnL w="12700" cap="flat" cmpd="sng" algn="ctr">
                      <a:solidFill>
                        <a:srgbClr val="FFFFFF"/>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905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CBCBCB"/>
                    </a:solidFill>
                  </a:tcPr>
                </a:tc>
                <a:extLst>
                  <a:ext uri="{0D108BD9-81ED-4DB2-BD59-A6C34878D82A}">
                    <a16:rowId xmlns:a16="http://schemas.microsoft.com/office/drawing/2014/main" val="2963132833"/>
                  </a:ext>
                </a:extLst>
              </a:tr>
              <a:tr h="300262">
                <a:tc>
                  <a:txBody>
                    <a:bodyPr/>
                    <a:lstStyle/>
                    <a:p>
                      <a:pPr algn="ctr" fontAlgn="ctr"/>
                      <a:r>
                        <a:rPr lang="en-US" sz="1300" b="0" i="0" u="none" strike="noStrike">
                          <a:solidFill>
                            <a:srgbClr val="000000"/>
                          </a:solidFill>
                          <a:effectLst/>
                          <a:latin typeface="Cambria" panose="02040503050406030204" pitchFamily="18" charset="0"/>
                          <a:ea typeface="Cambria" panose="02040503050406030204" pitchFamily="18" charset="0"/>
                        </a:rPr>
                        <a:t>Iconic ENAM Advised Strategy</a:t>
                      </a:r>
                      <a:endParaRPr lang="en-IN" sz="1300" b="0" i="0" u="none" strike="noStrike">
                        <a:solidFill>
                          <a:srgbClr val="000000"/>
                        </a:solidFill>
                        <a:effectLst/>
                        <a:latin typeface="Cambria" panose="02040503050406030204" pitchFamily="18" charset="0"/>
                        <a:ea typeface="Cambria" panose="02040503050406030204" pitchFamily="18" charset="0"/>
                      </a:endParaRP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E7E7E7"/>
                    </a:solidFill>
                  </a:tcPr>
                </a:tc>
                <a:tc>
                  <a:txBody>
                    <a:bodyPr/>
                    <a:lstStyle/>
                    <a:p>
                      <a:pPr algn="ctr" fontAlgn="ctr"/>
                      <a:r>
                        <a:rPr lang="en-US" sz="1300" b="0" i="0" u="none" strike="noStrike" dirty="0">
                          <a:solidFill>
                            <a:srgbClr val="000000"/>
                          </a:solidFill>
                          <a:effectLst/>
                          <a:latin typeface="Cambria" panose="02040503050406030204" pitchFamily="18" charset="0"/>
                          <a:ea typeface="Cambria" panose="02040503050406030204" pitchFamily="18" charset="0"/>
                        </a:rPr>
                        <a:t>16.90%</a:t>
                      </a:r>
                      <a:endParaRPr lang="en-IN" sz="1300" b="0" i="0" u="none" strike="noStrike" dirty="0">
                        <a:solidFill>
                          <a:srgbClr val="000000"/>
                        </a:solidFill>
                        <a:effectLst/>
                        <a:latin typeface="Cambria" panose="02040503050406030204" pitchFamily="18" charset="0"/>
                        <a:ea typeface="Cambria" panose="02040503050406030204" pitchFamily="18" charset="0"/>
                      </a:endParaRPr>
                    </a:p>
                  </a:txBody>
                  <a:tcPr marL="9525" marR="9525" marT="9525" marB="0" anchor="ctr">
                    <a:lnL w="12700" cap="flat" cmpd="sng" algn="ctr">
                      <a:solidFill>
                        <a:srgbClr val="FFFFFF"/>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E7E7E7"/>
                    </a:solidFill>
                  </a:tcPr>
                </a:tc>
                <a:extLst>
                  <a:ext uri="{0D108BD9-81ED-4DB2-BD59-A6C34878D82A}">
                    <a16:rowId xmlns:a16="http://schemas.microsoft.com/office/drawing/2014/main" val="349325733"/>
                  </a:ext>
                </a:extLst>
              </a:tr>
              <a:tr h="300262">
                <a:tc>
                  <a:txBody>
                    <a:bodyPr/>
                    <a:lstStyle/>
                    <a:p>
                      <a:pPr algn="ctr" fontAlgn="ctr"/>
                      <a:r>
                        <a:rPr lang="en-US" sz="1300" b="0" i="0" u="none" strike="noStrike" dirty="0">
                          <a:solidFill>
                            <a:srgbClr val="000000"/>
                          </a:solidFill>
                          <a:effectLst/>
                          <a:latin typeface="Cambria" panose="02040503050406030204" pitchFamily="18" charset="0"/>
                          <a:ea typeface="Cambria" panose="02040503050406030204" pitchFamily="18" charset="0"/>
                        </a:rPr>
                        <a:t>Iconic Emkay Advised Strategy</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CBCBCB"/>
                    </a:solidFill>
                  </a:tcPr>
                </a:tc>
                <a:tc>
                  <a:txBody>
                    <a:bodyPr/>
                    <a:lstStyle/>
                    <a:p>
                      <a:pPr algn="ctr" fontAlgn="ctr"/>
                      <a:r>
                        <a:rPr lang="en-US" sz="1300" b="0" i="0" u="none" strike="noStrike" dirty="0">
                          <a:solidFill>
                            <a:srgbClr val="000000"/>
                          </a:solidFill>
                          <a:effectLst/>
                          <a:latin typeface="Cambria" panose="02040503050406030204" pitchFamily="18" charset="0"/>
                          <a:ea typeface="Cambria" panose="02040503050406030204" pitchFamily="18" charset="0"/>
                        </a:rPr>
                        <a:t>7.7%</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CBCBCB"/>
                    </a:solidFill>
                  </a:tcPr>
                </a:tc>
                <a:extLst>
                  <a:ext uri="{0D108BD9-81ED-4DB2-BD59-A6C34878D82A}">
                    <a16:rowId xmlns:a16="http://schemas.microsoft.com/office/drawing/2014/main" val="2071115321"/>
                  </a:ext>
                </a:extLst>
              </a:tr>
              <a:tr h="300262">
                <a:tc>
                  <a:txBody>
                    <a:bodyPr/>
                    <a:lstStyle/>
                    <a:p>
                      <a:pPr marL="0" marR="0" lvl="0" indent="0" algn="ctr" defTabSz="914400" rtl="0" eaLnBrk="1" fontAlgn="ctr" latinLnBrk="0" hangingPunct="1">
                        <a:lnSpc>
                          <a:spcPct val="100000"/>
                        </a:lnSpc>
                        <a:spcBef>
                          <a:spcPts val="0"/>
                        </a:spcBef>
                        <a:spcAft>
                          <a:spcPts val="0"/>
                        </a:spcAft>
                        <a:buClrTx/>
                        <a:buSzTx/>
                        <a:buFontTx/>
                        <a:buNone/>
                        <a:tabLst/>
                        <a:defRPr/>
                      </a:pPr>
                      <a:r>
                        <a:rPr lang="en-US" sz="1300" b="0" i="0" u="none" strike="noStrike" dirty="0">
                          <a:solidFill>
                            <a:srgbClr val="000000"/>
                          </a:solidFill>
                          <a:effectLst/>
                          <a:latin typeface="Cambria" panose="02040503050406030204" pitchFamily="18" charset="0"/>
                          <a:ea typeface="Cambria" panose="02040503050406030204" pitchFamily="18" charset="0"/>
                        </a:rPr>
                        <a:t>Iconic Kotak AMC Advised Strategy</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E7E7E7"/>
                    </a:solidFill>
                  </a:tcPr>
                </a:tc>
                <a:tc>
                  <a:txBody>
                    <a:bodyPr/>
                    <a:lstStyle/>
                    <a:p>
                      <a:pPr algn="ctr" fontAlgn="ctr"/>
                      <a:r>
                        <a:rPr lang="en-IN" sz="1300" b="0" i="0" u="none" strike="noStrike" dirty="0">
                          <a:solidFill>
                            <a:srgbClr val="000000"/>
                          </a:solidFill>
                          <a:effectLst/>
                          <a:latin typeface="Cambria" panose="02040503050406030204" pitchFamily="18" charset="0"/>
                          <a:ea typeface="Cambria" panose="02040503050406030204" pitchFamily="18" charset="0"/>
                        </a:rPr>
                        <a:t>8.2%</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E7E7E7"/>
                    </a:solidFill>
                  </a:tcPr>
                </a:tc>
                <a:extLst>
                  <a:ext uri="{0D108BD9-81ED-4DB2-BD59-A6C34878D82A}">
                    <a16:rowId xmlns:a16="http://schemas.microsoft.com/office/drawing/2014/main" val="486044095"/>
                  </a:ext>
                </a:extLst>
              </a:tr>
              <a:tr h="300262">
                <a:tc>
                  <a:txBody>
                    <a:bodyPr/>
                    <a:lstStyle/>
                    <a:p>
                      <a:pPr algn="ctr" fontAlgn="ctr"/>
                      <a:r>
                        <a:rPr lang="en-US" sz="1300" b="0" i="0" u="none" strike="noStrike" dirty="0">
                          <a:solidFill>
                            <a:srgbClr val="000000"/>
                          </a:solidFill>
                          <a:effectLst/>
                          <a:latin typeface="Cambria" panose="02040503050406030204" pitchFamily="18" charset="0"/>
                          <a:ea typeface="Cambria" panose="02040503050406030204" pitchFamily="18" charset="0"/>
                        </a:rPr>
                        <a:t>Iconic </a:t>
                      </a:r>
                      <a:r>
                        <a:rPr lang="en-US" sz="1300" b="0" i="0" u="none" strike="noStrike" dirty="0" err="1">
                          <a:solidFill>
                            <a:srgbClr val="000000"/>
                          </a:solidFill>
                          <a:effectLst/>
                          <a:latin typeface="Cambria" panose="02040503050406030204" pitchFamily="18" charset="0"/>
                          <a:ea typeface="Cambria" panose="02040503050406030204" pitchFamily="18" charset="0"/>
                        </a:rPr>
                        <a:t>Valuequest</a:t>
                      </a:r>
                      <a:r>
                        <a:rPr lang="en-US" sz="1300" b="0" i="0" u="none" strike="noStrike" dirty="0">
                          <a:solidFill>
                            <a:srgbClr val="000000"/>
                          </a:solidFill>
                          <a:effectLst/>
                          <a:latin typeface="Cambria" panose="02040503050406030204" pitchFamily="18" charset="0"/>
                          <a:ea typeface="Cambria" panose="02040503050406030204" pitchFamily="18" charset="0"/>
                        </a:rPr>
                        <a:t> Advised Strategy</a:t>
                      </a:r>
                      <a:endParaRPr lang="en-IN" sz="1300" b="0" i="0" u="none" strike="noStrike" dirty="0">
                        <a:solidFill>
                          <a:srgbClr val="000000"/>
                        </a:solidFill>
                        <a:effectLst/>
                        <a:latin typeface="Cambria" panose="02040503050406030204" pitchFamily="18" charset="0"/>
                        <a:ea typeface="Cambria" panose="02040503050406030204" pitchFamily="18" charset="0"/>
                      </a:endParaRP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CBCBCB"/>
                    </a:solidFill>
                  </a:tcPr>
                </a:tc>
                <a:tc>
                  <a:txBody>
                    <a:bodyPr/>
                    <a:lstStyle/>
                    <a:p>
                      <a:pPr algn="ctr" fontAlgn="ctr"/>
                      <a:r>
                        <a:rPr lang="en-US" sz="1300" b="0" i="0" u="none" strike="noStrike" dirty="0">
                          <a:solidFill>
                            <a:srgbClr val="000000"/>
                          </a:solidFill>
                          <a:effectLst/>
                          <a:latin typeface="Cambria" panose="02040503050406030204" pitchFamily="18" charset="0"/>
                          <a:ea typeface="Cambria" panose="02040503050406030204" pitchFamily="18" charset="0"/>
                        </a:rPr>
                        <a:t>14.3%</a:t>
                      </a:r>
                      <a:endParaRPr lang="en-IN" sz="1300" b="0" i="0" u="none" strike="noStrike" dirty="0">
                        <a:solidFill>
                          <a:srgbClr val="000000"/>
                        </a:solidFill>
                        <a:effectLst/>
                        <a:latin typeface="Cambria" panose="02040503050406030204" pitchFamily="18" charset="0"/>
                        <a:ea typeface="Cambria" panose="02040503050406030204" pitchFamily="18" charset="0"/>
                      </a:endParaRPr>
                    </a:p>
                  </a:txBody>
                  <a:tcPr marL="9525" marR="9525" marT="9525" marB="0" anchor="ctr">
                    <a:lnL w="12700" cap="flat" cmpd="sng" algn="ctr">
                      <a:solidFill>
                        <a:srgbClr val="FFFFFF"/>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CBCBCB"/>
                    </a:solidFill>
                  </a:tcPr>
                </a:tc>
                <a:extLst>
                  <a:ext uri="{0D108BD9-81ED-4DB2-BD59-A6C34878D82A}">
                    <a16:rowId xmlns:a16="http://schemas.microsoft.com/office/drawing/2014/main" val="4093128571"/>
                  </a:ext>
                </a:extLst>
              </a:tr>
              <a:tr h="300262">
                <a:tc>
                  <a:txBody>
                    <a:bodyPr/>
                    <a:lstStyle/>
                    <a:p>
                      <a:pPr algn="ctr" fontAlgn="ctr"/>
                      <a:r>
                        <a:rPr lang="en-US" sz="1300" b="0" i="0" u="none" strike="noStrike" dirty="0">
                          <a:solidFill>
                            <a:srgbClr val="000000"/>
                          </a:solidFill>
                          <a:effectLst/>
                          <a:latin typeface="Cambria" panose="02040503050406030204" pitchFamily="18" charset="0"/>
                          <a:ea typeface="Cambria" panose="02040503050406030204" pitchFamily="18" charset="0"/>
                        </a:rPr>
                        <a:t>Iconic Buoyant Advised Strategy</a:t>
                      </a:r>
                      <a:endParaRPr lang="en-IN" sz="1300" b="0" i="0" u="none" strike="noStrike" dirty="0">
                        <a:solidFill>
                          <a:srgbClr val="000000"/>
                        </a:solidFill>
                        <a:effectLst/>
                        <a:latin typeface="Cambria" panose="02040503050406030204" pitchFamily="18" charset="0"/>
                        <a:ea typeface="Cambria" panose="02040503050406030204" pitchFamily="18" charset="0"/>
                      </a:endParaRP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E7E7E7"/>
                    </a:solidFill>
                  </a:tcPr>
                </a:tc>
                <a:tc>
                  <a:txBody>
                    <a:bodyPr/>
                    <a:lstStyle/>
                    <a:p>
                      <a:pPr algn="ctr" fontAlgn="ctr"/>
                      <a:r>
                        <a:rPr lang="en-US" sz="1300" b="0" i="0" u="none" strike="noStrike" dirty="0">
                          <a:solidFill>
                            <a:srgbClr val="000000"/>
                          </a:solidFill>
                          <a:effectLst/>
                          <a:latin typeface="Cambria" panose="02040503050406030204" pitchFamily="18" charset="0"/>
                          <a:ea typeface="Cambria" panose="02040503050406030204" pitchFamily="18" charset="0"/>
                        </a:rPr>
                        <a:t>14.2%</a:t>
                      </a:r>
                      <a:endParaRPr lang="en-IN" sz="1300" b="0" i="0" u="none" strike="noStrike" dirty="0">
                        <a:solidFill>
                          <a:srgbClr val="000000"/>
                        </a:solidFill>
                        <a:effectLst/>
                        <a:latin typeface="Cambria" panose="02040503050406030204" pitchFamily="18" charset="0"/>
                        <a:ea typeface="Cambria" panose="02040503050406030204" pitchFamily="18" charset="0"/>
                      </a:endParaRPr>
                    </a:p>
                  </a:txBody>
                  <a:tcPr marL="9525" marR="9525" marT="9525" marB="0" anchor="ctr">
                    <a:lnL w="12700" cap="flat" cmpd="sng" algn="ctr">
                      <a:solidFill>
                        <a:srgbClr val="FFFFFF"/>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E7E7E7"/>
                    </a:solidFill>
                  </a:tcPr>
                </a:tc>
                <a:extLst>
                  <a:ext uri="{0D108BD9-81ED-4DB2-BD59-A6C34878D82A}">
                    <a16:rowId xmlns:a16="http://schemas.microsoft.com/office/drawing/2014/main" val="1015955104"/>
                  </a:ext>
                </a:extLst>
              </a:tr>
              <a:tr h="300262">
                <a:tc>
                  <a:txBody>
                    <a:bodyPr/>
                    <a:lstStyle/>
                    <a:p>
                      <a:pPr algn="ctr" fontAlgn="ctr"/>
                      <a:r>
                        <a:rPr lang="en-IN" sz="1300" b="1" i="0" u="none" strike="noStrike">
                          <a:solidFill>
                            <a:schemeClr val="bg1"/>
                          </a:solidFill>
                          <a:effectLst/>
                          <a:latin typeface="Cambria" panose="02040503050406030204" pitchFamily="18" charset="0"/>
                          <a:ea typeface="Cambria" panose="02040503050406030204" pitchFamily="18" charset="0"/>
                        </a:rPr>
                        <a:t>Total Active Strategy</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tx1"/>
                    </a:solidFill>
                  </a:tcPr>
                </a:tc>
                <a:tc>
                  <a:txBody>
                    <a:bodyPr/>
                    <a:lstStyle/>
                    <a:p>
                      <a:pPr algn="ctr" fontAlgn="ctr"/>
                      <a:r>
                        <a:rPr lang="en-IN" sz="1300" b="1" i="0" u="none" strike="noStrike" dirty="0">
                          <a:solidFill>
                            <a:schemeClr val="bg1"/>
                          </a:solidFill>
                          <a:effectLst/>
                          <a:latin typeface="Cambria" panose="02040503050406030204" pitchFamily="18" charset="0"/>
                          <a:ea typeface="Cambria" panose="02040503050406030204" pitchFamily="18" charset="0"/>
                        </a:rPr>
                        <a:t>75.7%</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tx1"/>
                    </a:solidFill>
                  </a:tcPr>
                </a:tc>
                <a:extLst>
                  <a:ext uri="{0D108BD9-81ED-4DB2-BD59-A6C34878D82A}">
                    <a16:rowId xmlns:a16="http://schemas.microsoft.com/office/drawing/2014/main" val="4148958607"/>
                  </a:ext>
                </a:extLst>
              </a:tr>
              <a:tr h="300262">
                <a:tc>
                  <a:txBody>
                    <a:bodyPr/>
                    <a:lstStyle/>
                    <a:p>
                      <a:pPr algn="ctr" fontAlgn="ctr"/>
                      <a:r>
                        <a:rPr lang="en-US" sz="1300" b="0" i="0" u="none" strike="noStrike">
                          <a:solidFill>
                            <a:srgbClr val="000000"/>
                          </a:solidFill>
                          <a:effectLst/>
                          <a:latin typeface="Cambria" panose="02040503050406030204" pitchFamily="18" charset="0"/>
                          <a:ea typeface="Cambria" panose="02040503050406030204" pitchFamily="18" charset="0"/>
                        </a:rPr>
                        <a:t>Iconic Low Volatility 30 Strategy</a:t>
                      </a:r>
                      <a:endParaRPr lang="en-IN" sz="1300" b="0" i="0" u="none" strike="noStrike">
                        <a:solidFill>
                          <a:srgbClr val="000000"/>
                        </a:solidFill>
                        <a:effectLst/>
                        <a:latin typeface="Cambria" panose="02040503050406030204" pitchFamily="18" charset="0"/>
                        <a:ea typeface="Cambria" panose="02040503050406030204" pitchFamily="18" charset="0"/>
                      </a:endParaRP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E7E7E7"/>
                    </a:solidFill>
                  </a:tcPr>
                </a:tc>
                <a:tc>
                  <a:txBody>
                    <a:bodyPr/>
                    <a:lstStyle/>
                    <a:p>
                      <a:pPr algn="ctr" fontAlgn="ctr"/>
                      <a:r>
                        <a:rPr lang="en-US" sz="1300" b="0" i="0" u="none" strike="noStrike" dirty="0">
                          <a:solidFill>
                            <a:srgbClr val="000000"/>
                          </a:solidFill>
                          <a:effectLst/>
                          <a:latin typeface="Cambria" panose="02040503050406030204" pitchFamily="18" charset="0"/>
                          <a:ea typeface="Cambria" panose="02040503050406030204" pitchFamily="18" charset="0"/>
                        </a:rPr>
                        <a:t>7.5%</a:t>
                      </a:r>
                      <a:endParaRPr lang="en-IN" sz="1300" b="0" i="0" u="none" strike="noStrike" dirty="0">
                        <a:solidFill>
                          <a:srgbClr val="000000"/>
                        </a:solidFill>
                        <a:effectLst/>
                        <a:latin typeface="Cambria" panose="02040503050406030204" pitchFamily="18" charset="0"/>
                        <a:ea typeface="Cambria" panose="02040503050406030204" pitchFamily="18" charset="0"/>
                      </a:endParaRPr>
                    </a:p>
                  </a:txBody>
                  <a:tcPr marL="9525" marR="9525" marT="9525" marB="0" anchor="ctr">
                    <a:lnL w="12700" cap="flat" cmpd="sng" algn="ctr">
                      <a:solidFill>
                        <a:srgbClr val="FFFFFF"/>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E7E7E7"/>
                    </a:solidFill>
                  </a:tcPr>
                </a:tc>
                <a:extLst>
                  <a:ext uri="{0D108BD9-81ED-4DB2-BD59-A6C34878D82A}">
                    <a16:rowId xmlns:a16="http://schemas.microsoft.com/office/drawing/2014/main" val="3736470743"/>
                  </a:ext>
                </a:extLst>
              </a:tr>
              <a:tr h="300262">
                <a:tc>
                  <a:txBody>
                    <a:bodyPr/>
                    <a:lstStyle/>
                    <a:p>
                      <a:pPr algn="ctr" fontAlgn="ctr"/>
                      <a:r>
                        <a:rPr lang="en-US" sz="1300" b="0" i="0" u="none" strike="noStrike">
                          <a:solidFill>
                            <a:srgbClr val="000000"/>
                          </a:solidFill>
                          <a:effectLst/>
                          <a:latin typeface="Cambria" panose="02040503050406030204" pitchFamily="18" charset="0"/>
                          <a:ea typeface="Cambria" panose="02040503050406030204" pitchFamily="18" charset="0"/>
                        </a:rPr>
                        <a:t>Iconic Momentum 30 Strategy</a:t>
                      </a:r>
                      <a:endParaRPr lang="en-IN" sz="1300" b="0" i="0" u="none" strike="noStrike">
                        <a:solidFill>
                          <a:srgbClr val="000000"/>
                        </a:solidFill>
                        <a:effectLst/>
                        <a:latin typeface="Cambria" panose="02040503050406030204" pitchFamily="18" charset="0"/>
                        <a:ea typeface="Cambria" panose="02040503050406030204" pitchFamily="18" charset="0"/>
                      </a:endParaRP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bg2">
                        <a:lumMod val="90000"/>
                      </a:schemeClr>
                    </a:solidFill>
                  </a:tcPr>
                </a:tc>
                <a:tc>
                  <a:txBody>
                    <a:bodyPr/>
                    <a:lstStyle/>
                    <a:p>
                      <a:pPr algn="ctr" fontAlgn="ctr"/>
                      <a:r>
                        <a:rPr lang="en-US" sz="1300" b="0" i="0" u="none" strike="noStrike" dirty="0">
                          <a:solidFill>
                            <a:srgbClr val="000000"/>
                          </a:solidFill>
                          <a:effectLst/>
                          <a:latin typeface="Cambria" panose="02040503050406030204" pitchFamily="18" charset="0"/>
                          <a:ea typeface="Cambria" panose="02040503050406030204" pitchFamily="18" charset="0"/>
                        </a:rPr>
                        <a:t>8.4%</a:t>
                      </a:r>
                      <a:endParaRPr lang="en-IN" sz="1300" b="0" i="0" u="none" strike="noStrike" dirty="0">
                        <a:solidFill>
                          <a:srgbClr val="000000"/>
                        </a:solidFill>
                        <a:effectLst/>
                        <a:latin typeface="Cambria" panose="02040503050406030204" pitchFamily="18" charset="0"/>
                        <a:ea typeface="Cambria" panose="02040503050406030204" pitchFamily="18" charset="0"/>
                      </a:endParaRPr>
                    </a:p>
                  </a:txBody>
                  <a:tcPr marL="9525" marR="9525" marT="9525" marB="0" anchor="ctr">
                    <a:lnL w="12700" cap="flat" cmpd="sng" algn="ctr">
                      <a:solidFill>
                        <a:srgbClr val="FFFFFF"/>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bg2">
                        <a:lumMod val="90000"/>
                      </a:schemeClr>
                    </a:solidFill>
                  </a:tcPr>
                </a:tc>
                <a:extLst>
                  <a:ext uri="{0D108BD9-81ED-4DB2-BD59-A6C34878D82A}">
                    <a16:rowId xmlns:a16="http://schemas.microsoft.com/office/drawing/2014/main" val="1880685517"/>
                  </a:ext>
                </a:extLst>
              </a:tr>
              <a:tr h="300262">
                <a:tc>
                  <a:txBody>
                    <a:bodyPr/>
                    <a:lstStyle/>
                    <a:p>
                      <a:pPr algn="ctr" fontAlgn="ctr"/>
                      <a:r>
                        <a:rPr lang="en-IN" sz="1300">
                          <a:latin typeface="Cambria" panose="02040503050406030204" pitchFamily="18" charset="0"/>
                          <a:ea typeface="Cambria" panose="02040503050406030204" pitchFamily="18" charset="0"/>
                        </a:rPr>
                        <a:t>Iconic Tactical Strategy  (Banking)</a:t>
                      </a:r>
                      <a:endParaRPr lang="en-IN" sz="1300" b="0" i="0" u="none" strike="noStrike">
                        <a:solidFill>
                          <a:srgbClr val="000000"/>
                        </a:solidFill>
                        <a:effectLst/>
                        <a:latin typeface="Cambria" panose="02040503050406030204" pitchFamily="18" charset="0"/>
                        <a:ea typeface="Cambria" panose="02040503050406030204" pitchFamily="18" charset="0"/>
                      </a:endParaRP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E7E7E7"/>
                    </a:solidFill>
                  </a:tcPr>
                </a:tc>
                <a:tc>
                  <a:txBody>
                    <a:bodyPr/>
                    <a:lstStyle/>
                    <a:p>
                      <a:pPr algn="ctr" fontAlgn="ctr"/>
                      <a:r>
                        <a:rPr lang="en-IN" sz="1300" dirty="0">
                          <a:latin typeface="Cambria" panose="02040503050406030204" pitchFamily="18" charset="0"/>
                          <a:ea typeface="Cambria" panose="02040503050406030204" pitchFamily="18" charset="0"/>
                        </a:rPr>
                        <a:t>8.4%</a:t>
                      </a:r>
                      <a:endParaRPr lang="en-IN" sz="1300" b="0" i="0" u="none" strike="noStrike" dirty="0">
                        <a:solidFill>
                          <a:srgbClr val="000000"/>
                        </a:solidFill>
                        <a:effectLst/>
                        <a:latin typeface="Cambria" panose="02040503050406030204" pitchFamily="18" charset="0"/>
                        <a:ea typeface="Cambria" panose="02040503050406030204" pitchFamily="18" charset="0"/>
                      </a:endParaRPr>
                    </a:p>
                  </a:txBody>
                  <a:tcPr marL="9525" marR="9525" marT="9525" marB="0" anchor="ctr">
                    <a:lnL w="12700" cap="flat" cmpd="sng" algn="ctr">
                      <a:solidFill>
                        <a:srgbClr val="FFFFFF"/>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E7E7E7"/>
                    </a:solidFill>
                  </a:tcPr>
                </a:tc>
                <a:extLst>
                  <a:ext uri="{0D108BD9-81ED-4DB2-BD59-A6C34878D82A}">
                    <a16:rowId xmlns:a16="http://schemas.microsoft.com/office/drawing/2014/main" val="2213822078"/>
                  </a:ext>
                </a:extLst>
              </a:tr>
              <a:tr h="300262">
                <a:tc>
                  <a:txBody>
                    <a:bodyPr/>
                    <a:lstStyle/>
                    <a:p>
                      <a:pPr algn="ctr" fontAlgn="ctr"/>
                      <a:r>
                        <a:rPr lang="en-IN" sz="1300" b="1">
                          <a:solidFill>
                            <a:schemeClr val="bg1"/>
                          </a:solidFill>
                          <a:latin typeface="Cambria" panose="02040503050406030204" pitchFamily="18" charset="0"/>
                          <a:ea typeface="Cambria" panose="02040503050406030204" pitchFamily="18" charset="0"/>
                        </a:rPr>
                        <a:t>Total Passive Strategy</a:t>
                      </a:r>
                      <a:endParaRPr lang="en-IN" sz="1300" b="1" i="0" u="none" strike="noStrike">
                        <a:solidFill>
                          <a:schemeClr val="bg1"/>
                        </a:solidFill>
                        <a:effectLst/>
                        <a:latin typeface="Cambria" panose="02040503050406030204" pitchFamily="18" charset="0"/>
                        <a:ea typeface="Cambria" panose="02040503050406030204" pitchFamily="18" charset="0"/>
                      </a:endParaRP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tx1"/>
                    </a:solidFill>
                  </a:tcPr>
                </a:tc>
                <a:tc>
                  <a:txBody>
                    <a:bodyPr/>
                    <a:lstStyle/>
                    <a:p>
                      <a:pPr algn="ctr" fontAlgn="ctr"/>
                      <a:r>
                        <a:rPr lang="en-IN" sz="1300" b="1" dirty="0">
                          <a:solidFill>
                            <a:schemeClr val="bg1"/>
                          </a:solidFill>
                          <a:latin typeface="Cambria" panose="02040503050406030204" pitchFamily="18" charset="0"/>
                          <a:ea typeface="Cambria" panose="02040503050406030204" pitchFamily="18" charset="0"/>
                        </a:rPr>
                        <a:t>24.3%</a:t>
                      </a:r>
                      <a:endParaRPr lang="en-IN" sz="1300" b="1" i="0" u="none" strike="noStrike" dirty="0">
                        <a:solidFill>
                          <a:schemeClr val="bg1"/>
                        </a:solidFill>
                        <a:effectLst/>
                        <a:latin typeface="Cambria" panose="02040503050406030204" pitchFamily="18" charset="0"/>
                        <a:ea typeface="Cambria" panose="02040503050406030204" pitchFamily="18" charset="0"/>
                      </a:endParaRPr>
                    </a:p>
                  </a:txBody>
                  <a:tcPr marL="9525" marR="9525" marT="9525" marB="0" anchor="ctr">
                    <a:lnL w="12700" cap="flat" cmpd="sng" algn="ctr">
                      <a:solidFill>
                        <a:srgbClr val="FFFFFF"/>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tx1"/>
                    </a:solidFill>
                  </a:tcPr>
                </a:tc>
                <a:extLst>
                  <a:ext uri="{0D108BD9-81ED-4DB2-BD59-A6C34878D82A}">
                    <a16:rowId xmlns:a16="http://schemas.microsoft.com/office/drawing/2014/main" val="906345078"/>
                  </a:ext>
                </a:extLst>
              </a:tr>
            </a:tbl>
          </a:graphicData>
        </a:graphic>
      </p:graphicFrame>
      <p:graphicFrame>
        <p:nvGraphicFramePr>
          <p:cNvPr id="10" name="Table 9">
            <a:extLst>
              <a:ext uri="{FF2B5EF4-FFF2-40B4-BE49-F238E27FC236}">
                <a16:creationId xmlns:a16="http://schemas.microsoft.com/office/drawing/2014/main" id="{D1E23460-59C2-6A5D-96CF-FC365C1E69B1}"/>
              </a:ext>
            </a:extLst>
          </p:cNvPr>
          <p:cNvGraphicFramePr>
            <a:graphicFrameLocks noGrp="1"/>
          </p:cNvGraphicFramePr>
          <p:nvPr>
            <p:extLst>
              <p:ext uri="{D42A27DB-BD31-4B8C-83A1-F6EECF244321}">
                <p14:modId xmlns:p14="http://schemas.microsoft.com/office/powerpoint/2010/main" val="2663370202"/>
              </p:ext>
            </p:extLst>
          </p:nvPr>
        </p:nvGraphicFramePr>
        <p:xfrm>
          <a:off x="4804793" y="4595544"/>
          <a:ext cx="4076087" cy="1953684"/>
        </p:xfrm>
        <a:graphic>
          <a:graphicData uri="http://schemas.openxmlformats.org/drawingml/2006/table">
            <a:tbl>
              <a:tblPr firstRow="1" bandRow="1"/>
              <a:tblGrid>
                <a:gridCol w="3136925">
                  <a:extLst>
                    <a:ext uri="{9D8B030D-6E8A-4147-A177-3AD203B41FA5}">
                      <a16:colId xmlns:a16="http://schemas.microsoft.com/office/drawing/2014/main" val="1416440599"/>
                    </a:ext>
                  </a:extLst>
                </a:gridCol>
                <a:gridCol w="939162">
                  <a:extLst>
                    <a:ext uri="{9D8B030D-6E8A-4147-A177-3AD203B41FA5}">
                      <a16:colId xmlns:a16="http://schemas.microsoft.com/office/drawing/2014/main" val="3967663694"/>
                    </a:ext>
                  </a:extLst>
                </a:gridCol>
              </a:tblGrid>
              <a:tr h="217076">
                <a:tc>
                  <a:txBody>
                    <a:bodyPr/>
                    <a:lstStyle/>
                    <a:p>
                      <a:pPr algn="ctr" rtl="0" fontAlgn="ctr"/>
                      <a:r>
                        <a:rPr lang="en-IN" sz="1300" b="1" i="0" u="none" strike="noStrike" dirty="0">
                          <a:solidFill>
                            <a:srgbClr val="FFFFFF"/>
                          </a:solidFill>
                          <a:effectLst/>
                          <a:latin typeface="Cambria" panose="02040503050406030204" pitchFamily="18" charset="0"/>
                          <a:ea typeface="Cambria" panose="02040503050406030204" pitchFamily="18" charset="0"/>
                        </a:rPr>
                        <a:t>Top Sectors</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000000"/>
                    </a:solidFill>
                  </a:tcPr>
                </a:tc>
                <a:tc>
                  <a:txBody>
                    <a:bodyPr/>
                    <a:lstStyle/>
                    <a:p>
                      <a:pPr algn="ctr" rtl="0" fontAlgn="ctr"/>
                      <a:r>
                        <a:rPr lang="en-US" sz="1300" b="1" i="0" u="none" strike="noStrike" dirty="0">
                          <a:solidFill>
                            <a:srgbClr val="FFFFFF"/>
                          </a:solidFill>
                          <a:effectLst/>
                          <a:latin typeface="Cambria" panose="02040503050406030204" pitchFamily="18" charset="0"/>
                          <a:ea typeface="Cambria" panose="02040503050406030204" pitchFamily="18" charset="0"/>
                        </a:rPr>
                        <a:t>%</a:t>
                      </a:r>
                      <a:endParaRPr lang="en-IN" sz="1300" b="1" i="0" u="none" strike="noStrike" dirty="0">
                        <a:solidFill>
                          <a:srgbClr val="FFFFFF"/>
                        </a:solidFill>
                        <a:effectLst/>
                        <a:latin typeface="Cambria" panose="02040503050406030204" pitchFamily="18" charset="0"/>
                        <a:ea typeface="Cambria" panose="02040503050406030204" pitchFamily="18" charset="0"/>
                      </a:endParaRP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000000"/>
                    </a:solidFill>
                  </a:tcPr>
                </a:tc>
                <a:extLst>
                  <a:ext uri="{0D108BD9-81ED-4DB2-BD59-A6C34878D82A}">
                    <a16:rowId xmlns:a16="http://schemas.microsoft.com/office/drawing/2014/main" val="896081867"/>
                  </a:ext>
                </a:extLst>
              </a:tr>
              <a:tr h="217076">
                <a:tc>
                  <a:txBody>
                    <a:bodyPr/>
                    <a:lstStyle/>
                    <a:p>
                      <a:pPr algn="ctr" fontAlgn="ctr">
                        <a:buNone/>
                      </a:pPr>
                      <a:r>
                        <a:rPr lang="en-IN" sz="1300" b="0" i="0" u="none" strike="noStrike" dirty="0">
                          <a:solidFill>
                            <a:srgbClr val="000000"/>
                          </a:solidFill>
                          <a:effectLst/>
                          <a:latin typeface="Cambria" panose="02040503050406030204" pitchFamily="18" charset="0"/>
                        </a:rPr>
                        <a:t>Financial services</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905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bg1">
                        <a:lumMod val="85000"/>
                      </a:schemeClr>
                    </a:solidFill>
                  </a:tcPr>
                </a:tc>
                <a:tc>
                  <a:txBody>
                    <a:bodyPr/>
                    <a:lstStyle/>
                    <a:p>
                      <a:pPr algn="ctr" fontAlgn="ctr">
                        <a:buNone/>
                      </a:pPr>
                      <a:r>
                        <a:rPr lang="en-IN" sz="1300" b="0" i="0" u="none" strike="noStrike">
                          <a:solidFill>
                            <a:srgbClr val="000000"/>
                          </a:solidFill>
                          <a:effectLst/>
                          <a:latin typeface="Cambria" panose="02040503050406030204" pitchFamily="18" charset="0"/>
                        </a:rPr>
                        <a:t>38%</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905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2963132833"/>
                  </a:ext>
                </a:extLst>
              </a:tr>
              <a:tr h="217076">
                <a:tc>
                  <a:txBody>
                    <a:bodyPr/>
                    <a:lstStyle/>
                    <a:p>
                      <a:pPr algn="ctr" fontAlgn="ctr">
                        <a:buNone/>
                      </a:pPr>
                      <a:r>
                        <a:rPr lang="en-IN" sz="1300" b="0" i="0" u="none" strike="noStrike" dirty="0">
                          <a:solidFill>
                            <a:srgbClr val="000000"/>
                          </a:solidFill>
                          <a:effectLst/>
                          <a:latin typeface="Cambria" panose="02040503050406030204" pitchFamily="18" charset="0"/>
                        </a:rPr>
                        <a:t>Capital Goods</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bg1">
                        <a:lumMod val="95000"/>
                      </a:schemeClr>
                    </a:solidFill>
                  </a:tcPr>
                </a:tc>
                <a:tc>
                  <a:txBody>
                    <a:bodyPr/>
                    <a:lstStyle/>
                    <a:p>
                      <a:pPr algn="ctr" fontAlgn="ctr">
                        <a:buNone/>
                      </a:pPr>
                      <a:r>
                        <a:rPr lang="en-IN" sz="1300" b="0" i="0" u="none" strike="noStrike" dirty="0">
                          <a:solidFill>
                            <a:srgbClr val="000000"/>
                          </a:solidFill>
                          <a:effectLst/>
                          <a:latin typeface="Cambria" panose="02040503050406030204" pitchFamily="18" charset="0"/>
                        </a:rPr>
                        <a:t>15%</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1047248960"/>
                  </a:ext>
                </a:extLst>
              </a:tr>
              <a:tr h="217076">
                <a:tc>
                  <a:txBody>
                    <a:bodyPr/>
                    <a:lstStyle/>
                    <a:p>
                      <a:pPr algn="ctr" fontAlgn="ctr">
                        <a:buNone/>
                      </a:pPr>
                      <a:r>
                        <a:rPr lang="en-IN" sz="1300" b="0" i="0" u="none" strike="noStrike">
                          <a:solidFill>
                            <a:srgbClr val="000000"/>
                          </a:solidFill>
                          <a:effectLst/>
                          <a:latin typeface="Cambria" panose="02040503050406030204" pitchFamily="18" charset="0"/>
                        </a:rPr>
                        <a:t>Healthcare</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bg1">
                        <a:lumMod val="85000"/>
                      </a:schemeClr>
                    </a:solidFill>
                  </a:tcPr>
                </a:tc>
                <a:tc>
                  <a:txBody>
                    <a:bodyPr/>
                    <a:lstStyle/>
                    <a:p>
                      <a:pPr algn="ctr" fontAlgn="ctr">
                        <a:buNone/>
                      </a:pPr>
                      <a:r>
                        <a:rPr lang="en-IN" sz="1300" b="0" i="0" u="none" strike="noStrike">
                          <a:solidFill>
                            <a:srgbClr val="000000"/>
                          </a:solidFill>
                          <a:effectLst/>
                          <a:latin typeface="Cambria" panose="02040503050406030204" pitchFamily="18" charset="0"/>
                        </a:rPr>
                        <a:t>10%</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988628843"/>
                  </a:ext>
                </a:extLst>
              </a:tr>
              <a:tr h="217076">
                <a:tc>
                  <a:txBody>
                    <a:bodyPr/>
                    <a:lstStyle/>
                    <a:p>
                      <a:pPr algn="ctr" fontAlgn="ctr">
                        <a:buNone/>
                      </a:pPr>
                      <a:r>
                        <a:rPr lang="en-IN" sz="1300" b="0" i="0" u="none" strike="noStrike" dirty="0">
                          <a:solidFill>
                            <a:srgbClr val="000000"/>
                          </a:solidFill>
                          <a:effectLst/>
                          <a:latin typeface="Cambria" panose="02040503050406030204" pitchFamily="18" charset="0"/>
                        </a:rPr>
                        <a:t>Automobile &amp; Auto Components</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bg1">
                        <a:lumMod val="95000"/>
                      </a:schemeClr>
                    </a:solidFill>
                  </a:tcPr>
                </a:tc>
                <a:tc>
                  <a:txBody>
                    <a:bodyPr/>
                    <a:lstStyle/>
                    <a:p>
                      <a:pPr algn="ctr" fontAlgn="ctr">
                        <a:buNone/>
                      </a:pPr>
                      <a:r>
                        <a:rPr lang="en-IN" sz="1300" b="0" i="0" u="none" strike="noStrike" dirty="0">
                          <a:solidFill>
                            <a:srgbClr val="000000"/>
                          </a:solidFill>
                          <a:effectLst/>
                          <a:latin typeface="Cambria" panose="02040503050406030204" pitchFamily="18" charset="0"/>
                        </a:rPr>
                        <a:t>9%</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349325733"/>
                  </a:ext>
                </a:extLst>
              </a:tr>
              <a:tr h="217076">
                <a:tc>
                  <a:txBody>
                    <a:bodyPr/>
                    <a:lstStyle/>
                    <a:p>
                      <a:pPr algn="ctr" fontAlgn="ctr">
                        <a:buNone/>
                      </a:pPr>
                      <a:r>
                        <a:rPr lang="en-IN" sz="1300" b="0" i="0" u="none" strike="noStrike">
                          <a:solidFill>
                            <a:srgbClr val="000000"/>
                          </a:solidFill>
                          <a:effectLst/>
                          <a:latin typeface="Cambria" panose="02040503050406030204" pitchFamily="18" charset="0"/>
                        </a:rPr>
                        <a:t>IT</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bg1">
                        <a:lumMod val="85000"/>
                      </a:schemeClr>
                    </a:solidFill>
                  </a:tcPr>
                </a:tc>
                <a:tc>
                  <a:txBody>
                    <a:bodyPr/>
                    <a:lstStyle/>
                    <a:p>
                      <a:pPr algn="ctr" fontAlgn="ctr">
                        <a:buNone/>
                      </a:pPr>
                      <a:r>
                        <a:rPr lang="en-IN" sz="1300" b="0" i="0" u="none" strike="noStrike">
                          <a:solidFill>
                            <a:srgbClr val="000000"/>
                          </a:solidFill>
                          <a:effectLst/>
                          <a:latin typeface="Cambria" panose="02040503050406030204" pitchFamily="18" charset="0"/>
                        </a:rPr>
                        <a:t>4%</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2466336247"/>
                  </a:ext>
                </a:extLst>
              </a:tr>
              <a:tr h="217076">
                <a:tc>
                  <a:txBody>
                    <a:bodyPr/>
                    <a:lstStyle/>
                    <a:p>
                      <a:pPr algn="ctr" fontAlgn="ctr">
                        <a:buNone/>
                      </a:pPr>
                      <a:r>
                        <a:rPr lang="en-IN" sz="1300" b="0" i="0" u="none" strike="noStrike" dirty="0">
                          <a:solidFill>
                            <a:srgbClr val="000000"/>
                          </a:solidFill>
                          <a:effectLst/>
                          <a:latin typeface="Cambria" panose="02040503050406030204" pitchFamily="18" charset="0"/>
                        </a:rPr>
                        <a:t>Telecom</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bg1">
                        <a:lumMod val="95000"/>
                      </a:schemeClr>
                    </a:solidFill>
                  </a:tcPr>
                </a:tc>
                <a:tc>
                  <a:txBody>
                    <a:bodyPr/>
                    <a:lstStyle/>
                    <a:p>
                      <a:pPr algn="ctr" fontAlgn="ctr">
                        <a:buNone/>
                      </a:pPr>
                      <a:r>
                        <a:rPr lang="en-IN" sz="1300" b="0" i="0" u="none" strike="noStrike" dirty="0">
                          <a:solidFill>
                            <a:srgbClr val="000000"/>
                          </a:solidFill>
                          <a:effectLst/>
                          <a:latin typeface="Cambria" panose="02040503050406030204" pitchFamily="18" charset="0"/>
                        </a:rPr>
                        <a:t>4%</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2071115321"/>
                  </a:ext>
                </a:extLst>
              </a:tr>
              <a:tr h="217076">
                <a:tc>
                  <a:txBody>
                    <a:bodyPr/>
                    <a:lstStyle/>
                    <a:p>
                      <a:pPr algn="ctr" fontAlgn="ctr">
                        <a:buNone/>
                      </a:pPr>
                      <a:r>
                        <a:rPr lang="en-IN" sz="1300" b="0" i="0" u="none" strike="noStrike" dirty="0">
                          <a:solidFill>
                            <a:srgbClr val="000000"/>
                          </a:solidFill>
                          <a:effectLst/>
                          <a:latin typeface="Cambria" panose="02040503050406030204" pitchFamily="18" charset="0"/>
                        </a:rPr>
                        <a:t>Services</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bg1">
                        <a:lumMod val="85000"/>
                      </a:schemeClr>
                    </a:solidFill>
                  </a:tcPr>
                </a:tc>
                <a:tc>
                  <a:txBody>
                    <a:bodyPr/>
                    <a:lstStyle/>
                    <a:p>
                      <a:pPr algn="ctr" fontAlgn="ctr">
                        <a:buNone/>
                      </a:pPr>
                      <a:r>
                        <a:rPr lang="en-IN" sz="1300" b="0" i="0" u="none" strike="noStrike">
                          <a:solidFill>
                            <a:srgbClr val="000000"/>
                          </a:solidFill>
                          <a:effectLst/>
                          <a:latin typeface="Cambria" panose="02040503050406030204" pitchFamily="18" charset="0"/>
                        </a:rPr>
                        <a:t>3%</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15955104"/>
                  </a:ext>
                </a:extLst>
              </a:tr>
              <a:tr h="217076">
                <a:tc>
                  <a:txBody>
                    <a:bodyPr/>
                    <a:lstStyle/>
                    <a:p>
                      <a:pPr algn="ctr" fontAlgn="ctr">
                        <a:buNone/>
                      </a:pPr>
                      <a:r>
                        <a:rPr lang="en-IN" sz="1300" b="0" i="0" u="none" strike="noStrike" dirty="0">
                          <a:solidFill>
                            <a:srgbClr val="000000"/>
                          </a:solidFill>
                          <a:effectLst/>
                          <a:latin typeface="Cambria" panose="02040503050406030204" pitchFamily="18" charset="0"/>
                        </a:rPr>
                        <a:t>Others</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bg1">
                        <a:lumMod val="95000"/>
                      </a:schemeClr>
                    </a:solidFill>
                  </a:tcPr>
                </a:tc>
                <a:tc>
                  <a:txBody>
                    <a:bodyPr/>
                    <a:lstStyle/>
                    <a:p>
                      <a:pPr algn="ctr" fontAlgn="ctr">
                        <a:buNone/>
                      </a:pPr>
                      <a:r>
                        <a:rPr lang="en-IN" sz="1300" b="0" i="0" u="none" strike="noStrike" dirty="0">
                          <a:solidFill>
                            <a:srgbClr val="000000"/>
                          </a:solidFill>
                          <a:effectLst/>
                          <a:latin typeface="Cambria" panose="02040503050406030204" pitchFamily="18" charset="0"/>
                        </a:rPr>
                        <a:t>17%</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4105616738"/>
                  </a:ext>
                </a:extLst>
              </a:tr>
            </a:tbl>
          </a:graphicData>
        </a:graphic>
      </p:graphicFrame>
      <p:pic>
        <p:nvPicPr>
          <p:cNvPr id="12" name="Picture 11" descr="A white text on a black background&#10;&#10;AI-generated content may be incorrect.">
            <a:extLst>
              <a:ext uri="{FF2B5EF4-FFF2-40B4-BE49-F238E27FC236}">
                <a16:creationId xmlns:a16="http://schemas.microsoft.com/office/drawing/2014/main" id="{F21750B7-CBB4-43DF-1797-885B64F194BE}"/>
              </a:ext>
            </a:extLst>
          </p:cNvPr>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10362466" y="234062"/>
            <a:ext cx="1559328" cy="340260"/>
          </a:xfrm>
          <a:prstGeom prst="rect">
            <a:avLst/>
          </a:prstGeom>
        </p:spPr>
      </p:pic>
      <p:graphicFrame>
        <p:nvGraphicFramePr>
          <p:cNvPr id="3" name="Chart 2">
            <a:extLst>
              <a:ext uri="{FF2B5EF4-FFF2-40B4-BE49-F238E27FC236}">
                <a16:creationId xmlns:a16="http://schemas.microsoft.com/office/drawing/2014/main" id="{5A14D30B-FB5E-B818-EF71-E9541E575BA6}"/>
              </a:ext>
            </a:extLst>
          </p:cNvPr>
          <p:cNvGraphicFramePr>
            <a:graphicFrameLocks/>
          </p:cNvGraphicFramePr>
          <p:nvPr>
            <p:extLst>
              <p:ext uri="{D42A27DB-BD31-4B8C-83A1-F6EECF244321}">
                <p14:modId xmlns:p14="http://schemas.microsoft.com/office/powerpoint/2010/main" val="680125271"/>
              </p:ext>
            </p:extLst>
          </p:nvPr>
        </p:nvGraphicFramePr>
        <p:xfrm>
          <a:off x="165474" y="4812857"/>
          <a:ext cx="4500023" cy="1724231"/>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13" name="Chart 12">
            <a:extLst>
              <a:ext uri="{FF2B5EF4-FFF2-40B4-BE49-F238E27FC236}">
                <a16:creationId xmlns:a16="http://schemas.microsoft.com/office/drawing/2014/main" id="{00000000-0008-0000-2600-000005000000}"/>
              </a:ext>
            </a:extLst>
          </p:cNvPr>
          <p:cNvGraphicFramePr>
            <a:graphicFrameLocks/>
          </p:cNvGraphicFramePr>
          <p:nvPr>
            <p:extLst>
              <p:ext uri="{D42A27DB-BD31-4B8C-83A1-F6EECF244321}">
                <p14:modId xmlns:p14="http://schemas.microsoft.com/office/powerpoint/2010/main" val="2966732796"/>
              </p:ext>
            </p:extLst>
          </p:nvPr>
        </p:nvGraphicFramePr>
        <p:xfrm>
          <a:off x="9020175" y="3570580"/>
          <a:ext cx="3119851" cy="1817707"/>
        </p:xfrm>
        <a:graphic>
          <a:graphicData uri="http://schemas.openxmlformats.org/drawingml/2006/chart">
            <c:chart xmlns:c="http://schemas.openxmlformats.org/drawingml/2006/chart" xmlns:r="http://schemas.openxmlformats.org/officeDocument/2006/relationships" r:id="rId4"/>
          </a:graphicData>
        </a:graphic>
      </p:graphicFrame>
    </p:spTree>
    <p:extLst>
      <p:ext uri="{BB962C8B-B14F-4D97-AF65-F5344CB8AC3E}">
        <p14:creationId xmlns:p14="http://schemas.microsoft.com/office/powerpoint/2010/main" val="3914082300"/>
      </p:ext>
    </p:extLst>
  </p:cSld>
  <p:clrMapOvr>
    <a:masterClrMapping/>
  </p:clrMapOvr>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3"/>
          <p:cNvSpPr/>
          <p:nvPr/>
        </p:nvSpPr>
        <p:spPr>
          <a:xfrm>
            <a:off x="0" y="0"/>
            <a:ext cx="12192000" cy="821635"/>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 name="Title 1">
            <a:extLst>
              <a:ext uri="{FF2B5EF4-FFF2-40B4-BE49-F238E27FC236}">
                <a16:creationId xmlns:a16="http://schemas.microsoft.com/office/drawing/2014/main" id="{D5D14BE9-64D4-42CE-969F-9590C16A2F5F}"/>
              </a:ext>
            </a:extLst>
          </p:cNvPr>
          <p:cNvSpPr txBox="1">
            <a:spLocks/>
          </p:cNvSpPr>
          <p:nvPr/>
        </p:nvSpPr>
        <p:spPr>
          <a:xfrm>
            <a:off x="165475" y="106018"/>
            <a:ext cx="11007609" cy="630899"/>
          </a:xfrm>
          <a:prstGeom prst="rect">
            <a:avLst/>
          </a:prstGeom>
        </p:spPr>
        <p:txBody>
          <a:bodyPr vert="horz" lIns="91440" tIns="45720" rIns="91440" bIns="45720" rtlCol="0" anchor="ctr">
            <a:noAutofit/>
          </a:bodyPr>
          <a:lstStyle>
            <a:lvl1pPr algn="ctr" defTabSz="914400" rtl="0" eaLnBrk="1" latinLnBrk="0" hangingPunct="1">
              <a:lnSpc>
                <a:spcPct val="90000"/>
              </a:lnSpc>
              <a:spcBef>
                <a:spcPct val="0"/>
              </a:spcBef>
              <a:buNone/>
              <a:defRPr sz="6000" kern="1200">
                <a:solidFill>
                  <a:schemeClr val="tx1"/>
                </a:solidFill>
                <a:latin typeface="+mj-lt"/>
                <a:ea typeface="+mj-ea"/>
                <a:cs typeface="+mj-cs"/>
              </a:defRPr>
            </a:lvl1pPr>
          </a:lstStyle>
          <a:p>
            <a:pPr marL="0" marR="0" lvl="0" indent="0" algn="l" defTabSz="914400" rtl="0" eaLnBrk="1" fontAlgn="auto" latinLnBrk="0" hangingPunct="1">
              <a:lnSpc>
                <a:spcPct val="90000"/>
              </a:lnSpc>
              <a:spcBef>
                <a:spcPct val="0"/>
              </a:spcBef>
              <a:spcAft>
                <a:spcPts val="0"/>
              </a:spcAft>
              <a:buClrTx/>
              <a:buSzTx/>
              <a:buFontTx/>
              <a:buNone/>
              <a:tabLst/>
              <a:defRPr/>
            </a:pPr>
            <a:r>
              <a:rPr kumimoji="0" lang="en-US" sz="2800" b="1" i="0" u="none" strike="noStrike" kern="1200" cap="none" spc="0" normalizeH="0" baseline="0" noProof="0" dirty="0">
                <a:ln>
                  <a:noFill/>
                </a:ln>
                <a:solidFill>
                  <a:prstClr val="white"/>
                </a:solidFill>
                <a:effectLst/>
                <a:uLnTx/>
                <a:uFillTx/>
                <a:latin typeface="Cambria" panose="02040503050406030204" pitchFamily="18" charset="0"/>
                <a:ea typeface="Cambria" panose="02040503050406030204" pitchFamily="18" charset="0"/>
                <a:cs typeface="+mj-cs"/>
              </a:rPr>
              <a:t>Equity - AIF</a:t>
            </a:r>
          </a:p>
          <a:p>
            <a:pPr marL="0" marR="0" lvl="0" indent="0" algn="l" defTabSz="914400" rtl="0" eaLnBrk="1" fontAlgn="auto" latinLnBrk="0" hangingPunct="1">
              <a:lnSpc>
                <a:spcPct val="90000"/>
              </a:lnSpc>
              <a:spcBef>
                <a:spcPct val="0"/>
              </a:spcBef>
              <a:spcAft>
                <a:spcPts val="0"/>
              </a:spcAft>
              <a:buClrTx/>
              <a:buSzTx/>
              <a:buFontTx/>
              <a:buNone/>
              <a:tabLst/>
              <a:defRPr/>
            </a:pPr>
            <a:r>
              <a:rPr kumimoji="0" lang="en-US" sz="2800" b="1" i="0" u="none" strike="noStrike" kern="1200" cap="none" spc="0" normalizeH="0" baseline="0" noProof="0" dirty="0">
                <a:ln>
                  <a:noFill/>
                </a:ln>
                <a:solidFill>
                  <a:prstClr val="white"/>
                </a:solidFill>
                <a:effectLst/>
                <a:uLnTx/>
                <a:uFillTx/>
                <a:latin typeface="Cambria" panose="02040503050406030204" pitchFamily="18" charset="0"/>
                <a:ea typeface="Cambria" panose="02040503050406030204" pitchFamily="18" charset="0"/>
                <a:cs typeface="+mj-cs"/>
              </a:rPr>
              <a:t>Buoyant Capital – Opportunities Strategy (CAT III AIF)</a:t>
            </a:r>
          </a:p>
        </p:txBody>
      </p:sp>
      <p:sp>
        <p:nvSpPr>
          <p:cNvPr id="22" name="Rectangle 21"/>
          <p:cNvSpPr/>
          <p:nvPr/>
        </p:nvSpPr>
        <p:spPr>
          <a:xfrm>
            <a:off x="0" y="6613807"/>
            <a:ext cx="12192000" cy="235963"/>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aphicFrame>
        <p:nvGraphicFramePr>
          <p:cNvPr id="2" name="Table 2">
            <a:extLst>
              <a:ext uri="{FF2B5EF4-FFF2-40B4-BE49-F238E27FC236}">
                <a16:creationId xmlns:a16="http://schemas.microsoft.com/office/drawing/2014/main" id="{A0E88391-4530-5B8D-6918-E006259714FE}"/>
              </a:ext>
            </a:extLst>
          </p:cNvPr>
          <p:cNvGraphicFramePr>
            <a:graphicFrameLocks noGrp="1"/>
          </p:cNvGraphicFramePr>
          <p:nvPr>
            <p:extLst>
              <p:ext uri="{D42A27DB-BD31-4B8C-83A1-F6EECF244321}">
                <p14:modId xmlns:p14="http://schemas.microsoft.com/office/powerpoint/2010/main" val="3373786820"/>
              </p:ext>
            </p:extLst>
          </p:nvPr>
        </p:nvGraphicFramePr>
        <p:xfrm>
          <a:off x="165475" y="2742803"/>
          <a:ext cx="4135582" cy="2331720"/>
        </p:xfrm>
        <a:graphic>
          <a:graphicData uri="http://schemas.openxmlformats.org/drawingml/2006/table">
            <a:tbl>
              <a:tblPr firstRow="1" bandRow="1">
                <a:tableStyleId>{073A0DAA-6AF3-43AB-8588-CEC1D06C72B9}</a:tableStyleId>
              </a:tblPr>
              <a:tblGrid>
                <a:gridCol w="1721401">
                  <a:extLst>
                    <a:ext uri="{9D8B030D-6E8A-4147-A177-3AD203B41FA5}">
                      <a16:colId xmlns:a16="http://schemas.microsoft.com/office/drawing/2014/main" val="979919291"/>
                    </a:ext>
                  </a:extLst>
                </a:gridCol>
                <a:gridCol w="2414181">
                  <a:extLst>
                    <a:ext uri="{9D8B030D-6E8A-4147-A177-3AD203B41FA5}">
                      <a16:colId xmlns:a16="http://schemas.microsoft.com/office/drawing/2014/main" val="2728041260"/>
                    </a:ext>
                  </a:extLst>
                </a:gridCol>
              </a:tblGrid>
              <a:tr h="0">
                <a:tc>
                  <a:txBody>
                    <a:bodyPr/>
                    <a:lstStyle/>
                    <a:p>
                      <a:r>
                        <a:rPr lang="en-US" sz="1100">
                          <a:latin typeface="Cambria" panose="02040503050406030204" pitchFamily="18" charset="0"/>
                          <a:ea typeface="Cambria" panose="02040503050406030204" pitchFamily="18" charset="0"/>
                        </a:rPr>
                        <a:t>Particulars</a:t>
                      </a:r>
                      <a:endParaRPr lang="en-IN" sz="1100">
                        <a:latin typeface="Cambria" panose="02040503050406030204" pitchFamily="18" charset="0"/>
                        <a:ea typeface="Cambria" panose="02040503050406030204" pitchFamily="18" charset="0"/>
                      </a:endParaRPr>
                    </a:p>
                  </a:txBody>
                  <a:tcPr anchor="ctr"/>
                </a:tc>
                <a:tc>
                  <a:txBody>
                    <a:bodyPr/>
                    <a:lstStyle/>
                    <a:p>
                      <a:pPr algn="ctr"/>
                      <a:r>
                        <a:rPr lang="en-US" sz="1100">
                          <a:latin typeface="Cambria" panose="02040503050406030204" pitchFamily="18" charset="0"/>
                          <a:ea typeface="Cambria" panose="02040503050406030204" pitchFamily="18" charset="0"/>
                        </a:rPr>
                        <a:t>Details</a:t>
                      </a:r>
                      <a:endParaRPr lang="en-IN" sz="1100">
                        <a:latin typeface="Cambria" panose="02040503050406030204" pitchFamily="18" charset="0"/>
                        <a:ea typeface="Cambria" panose="02040503050406030204" pitchFamily="18" charset="0"/>
                      </a:endParaRPr>
                    </a:p>
                  </a:txBody>
                  <a:tcPr anchor="ctr"/>
                </a:tc>
                <a:extLst>
                  <a:ext uri="{0D108BD9-81ED-4DB2-BD59-A6C34878D82A}">
                    <a16:rowId xmlns:a16="http://schemas.microsoft.com/office/drawing/2014/main" val="2509566197"/>
                  </a:ext>
                </a:extLst>
              </a:tr>
              <a:tr h="0">
                <a:tc>
                  <a:txBody>
                    <a:bodyPr/>
                    <a:lstStyle/>
                    <a:p>
                      <a:r>
                        <a:rPr lang="en-US" sz="1100" b="1" dirty="0">
                          <a:latin typeface="Cambria" panose="02040503050406030204" pitchFamily="18" charset="0"/>
                          <a:ea typeface="Cambria" panose="02040503050406030204" pitchFamily="18" charset="0"/>
                        </a:rPr>
                        <a:t>A</a:t>
                      </a:r>
                      <a:r>
                        <a:rPr lang="en-IN" sz="1100" b="1" dirty="0">
                          <a:latin typeface="Cambria" panose="02040503050406030204" pitchFamily="18" charset="0"/>
                          <a:ea typeface="Cambria" panose="02040503050406030204" pitchFamily="18" charset="0"/>
                        </a:rPr>
                        <a:t>UM</a:t>
                      </a:r>
                    </a:p>
                  </a:txBody>
                  <a:tcPr anchor="ctr"/>
                </a:tc>
                <a:tc>
                  <a:txBody>
                    <a:bodyPr/>
                    <a:lstStyle/>
                    <a:p>
                      <a:pPr algn="ctr"/>
                      <a:r>
                        <a:rPr lang="en-US" sz="1100" dirty="0">
                          <a:latin typeface="Cambria" panose="02040503050406030204" pitchFamily="18" charset="0"/>
                          <a:ea typeface="Cambria" panose="02040503050406030204" pitchFamily="18" charset="0"/>
                        </a:rPr>
                        <a:t>~ </a:t>
                      </a:r>
                      <a:r>
                        <a:rPr lang="en-US" sz="1100" dirty="0">
                          <a:solidFill>
                            <a:schemeClr val="tx1"/>
                          </a:solidFill>
                          <a:latin typeface="Cambria" panose="02040503050406030204" pitchFamily="18" charset="0"/>
                          <a:ea typeface="Cambria" panose="02040503050406030204" pitchFamily="18" charset="0"/>
                        </a:rPr>
                        <a:t>4,902 </a:t>
                      </a:r>
                      <a:r>
                        <a:rPr lang="en-US" sz="1100" dirty="0">
                          <a:latin typeface="Cambria" panose="02040503050406030204" pitchFamily="18" charset="0"/>
                          <a:ea typeface="Cambria" panose="02040503050406030204" pitchFamily="18" charset="0"/>
                        </a:rPr>
                        <a:t>Cr.</a:t>
                      </a:r>
                    </a:p>
                  </a:txBody>
                  <a:tcPr anchor="ctr">
                    <a:solidFill>
                      <a:srgbClr val="CBCBCB"/>
                    </a:solidFill>
                  </a:tcPr>
                </a:tc>
                <a:extLst>
                  <a:ext uri="{0D108BD9-81ED-4DB2-BD59-A6C34878D82A}">
                    <a16:rowId xmlns:a16="http://schemas.microsoft.com/office/drawing/2014/main" val="2171908731"/>
                  </a:ext>
                </a:extLst>
              </a:tr>
              <a:tr h="0">
                <a:tc>
                  <a:txBody>
                    <a:bodyPr/>
                    <a:lstStyle/>
                    <a:p>
                      <a:r>
                        <a:rPr lang="en-US" sz="1100" b="1">
                          <a:latin typeface="Cambria" panose="02040503050406030204" pitchFamily="18" charset="0"/>
                          <a:ea typeface="Cambria" panose="02040503050406030204" pitchFamily="18" charset="0"/>
                        </a:rPr>
                        <a:t>Fund Manager</a:t>
                      </a:r>
                      <a:endParaRPr lang="en-IN" sz="1100" b="1">
                        <a:latin typeface="Cambria" panose="02040503050406030204" pitchFamily="18" charset="0"/>
                        <a:ea typeface="Cambria" panose="02040503050406030204" pitchFamily="18" charset="0"/>
                      </a:endParaRPr>
                    </a:p>
                  </a:txBody>
                  <a:tcPr anchor="ctr"/>
                </a:tc>
                <a:tc>
                  <a:txBody>
                    <a:bodyPr/>
                    <a:lstStyle/>
                    <a:p>
                      <a:pPr algn="ctr"/>
                      <a:r>
                        <a:rPr lang="en-US" sz="1100">
                          <a:latin typeface="Cambria" panose="02040503050406030204" pitchFamily="18" charset="0"/>
                          <a:ea typeface="Cambria" panose="02040503050406030204" pitchFamily="18" charset="0"/>
                        </a:rPr>
                        <a:t>Sachin </a:t>
                      </a:r>
                      <a:r>
                        <a:rPr lang="en-US" sz="1100" err="1">
                          <a:latin typeface="Cambria" panose="02040503050406030204" pitchFamily="18" charset="0"/>
                          <a:ea typeface="Cambria" panose="02040503050406030204" pitchFamily="18" charset="0"/>
                        </a:rPr>
                        <a:t>Khivasara</a:t>
                      </a:r>
                      <a:r>
                        <a:rPr lang="en-US" sz="1100">
                          <a:latin typeface="Cambria" panose="02040503050406030204" pitchFamily="18" charset="0"/>
                          <a:ea typeface="Cambria" panose="02040503050406030204" pitchFamily="18" charset="0"/>
                        </a:rPr>
                        <a:t>, Jigar Mistry</a:t>
                      </a:r>
                    </a:p>
                  </a:txBody>
                  <a:tcPr anchor="ctr"/>
                </a:tc>
                <a:extLst>
                  <a:ext uri="{0D108BD9-81ED-4DB2-BD59-A6C34878D82A}">
                    <a16:rowId xmlns:a16="http://schemas.microsoft.com/office/drawing/2014/main" val="4053942507"/>
                  </a:ext>
                </a:extLst>
              </a:tr>
              <a:tr h="0">
                <a:tc>
                  <a:txBody>
                    <a:bodyPr/>
                    <a:lstStyle/>
                    <a:p>
                      <a:r>
                        <a:rPr lang="en-IN" sz="1100" b="1" dirty="0">
                          <a:latin typeface="Cambria" panose="02040503050406030204" pitchFamily="18" charset="0"/>
                          <a:ea typeface="Cambria" panose="02040503050406030204" pitchFamily="18" charset="0"/>
                        </a:rPr>
                        <a:t>No. of Stocks</a:t>
                      </a:r>
                    </a:p>
                  </a:txBody>
                  <a:tcPr anchor="ctr"/>
                </a:tc>
                <a:tc>
                  <a:txBody>
                    <a:bodyPr/>
                    <a:lstStyle/>
                    <a:p>
                      <a:pPr algn="ctr"/>
                      <a:r>
                        <a:rPr lang="en-IN" sz="1100" dirty="0">
                          <a:latin typeface="Cambria" panose="02040503050406030204" pitchFamily="18" charset="0"/>
                          <a:ea typeface="Cambria" panose="02040503050406030204" pitchFamily="18" charset="0"/>
                        </a:rPr>
                        <a:t>30 - 35</a:t>
                      </a:r>
                    </a:p>
                  </a:txBody>
                  <a:tcPr anchor="ctr"/>
                </a:tc>
                <a:extLst>
                  <a:ext uri="{0D108BD9-81ED-4DB2-BD59-A6C34878D82A}">
                    <a16:rowId xmlns:a16="http://schemas.microsoft.com/office/drawing/2014/main" val="105553421"/>
                  </a:ext>
                </a:extLst>
              </a:tr>
              <a:tr h="0">
                <a:tc>
                  <a:txBody>
                    <a:bodyPr/>
                    <a:lstStyle/>
                    <a:p>
                      <a:r>
                        <a:rPr lang="en-US" sz="1100" b="1">
                          <a:latin typeface="Cambria" panose="02040503050406030204" pitchFamily="18" charset="0"/>
                          <a:ea typeface="Cambria" panose="02040503050406030204" pitchFamily="18" charset="0"/>
                        </a:rPr>
                        <a:t>Inception Date</a:t>
                      </a:r>
                      <a:endParaRPr lang="en-IN" sz="1100" b="1">
                        <a:latin typeface="Cambria" panose="02040503050406030204" pitchFamily="18" charset="0"/>
                        <a:ea typeface="Cambria" panose="02040503050406030204" pitchFamily="18" charset="0"/>
                      </a:endParaRPr>
                    </a:p>
                  </a:txBody>
                  <a:tcPr anchor="ctr"/>
                </a:tc>
                <a:tc>
                  <a:txBody>
                    <a:bodyPr/>
                    <a:lstStyle/>
                    <a:p>
                      <a:pPr algn="ctr"/>
                      <a:r>
                        <a:rPr lang="en-IN" sz="1100">
                          <a:latin typeface="Cambria" panose="02040503050406030204" pitchFamily="18" charset="0"/>
                          <a:ea typeface="Cambria" panose="02040503050406030204" pitchFamily="18" charset="0"/>
                        </a:rPr>
                        <a:t>Nov 2022</a:t>
                      </a:r>
                    </a:p>
                  </a:txBody>
                  <a:tcPr anchor="ctr"/>
                </a:tc>
                <a:extLst>
                  <a:ext uri="{0D108BD9-81ED-4DB2-BD59-A6C34878D82A}">
                    <a16:rowId xmlns:a16="http://schemas.microsoft.com/office/drawing/2014/main" val="595497186"/>
                  </a:ext>
                </a:extLst>
              </a:tr>
              <a:tr h="148519">
                <a:tc>
                  <a:txBody>
                    <a:bodyPr/>
                    <a:lstStyle/>
                    <a:p>
                      <a:r>
                        <a:rPr lang="en-US" sz="1100" b="1">
                          <a:latin typeface="Cambria" panose="02040503050406030204" pitchFamily="18" charset="0"/>
                          <a:ea typeface="Cambria" panose="02040503050406030204" pitchFamily="18" charset="0"/>
                        </a:rPr>
                        <a:t>Exit Load</a:t>
                      </a:r>
                      <a:endParaRPr lang="en-IN" sz="1100" b="1">
                        <a:latin typeface="Cambria" panose="02040503050406030204" pitchFamily="18" charset="0"/>
                        <a:ea typeface="Cambria" panose="02040503050406030204" pitchFamily="18" charset="0"/>
                      </a:endParaRPr>
                    </a:p>
                  </a:txBody>
                  <a:tcPr anchor="ctr"/>
                </a:tc>
                <a:tc>
                  <a:txBody>
                    <a:bodyPr/>
                    <a:lstStyle/>
                    <a:p>
                      <a:pPr algn="ctr"/>
                      <a:r>
                        <a:rPr lang="en-IN" sz="1100">
                          <a:latin typeface="Cambria" panose="02040503050406030204" pitchFamily="18" charset="0"/>
                          <a:ea typeface="Cambria" panose="02040503050406030204" pitchFamily="18" charset="0"/>
                        </a:rPr>
                        <a:t>Open-Ended</a:t>
                      </a:r>
                    </a:p>
                  </a:txBody>
                  <a:tcPr anchor="ctr"/>
                </a:tc>
                <a:extLst>
                  <a:ext uri="{0D108BD9-81ED-4DB2-BD59-A6C34878D82A}">
                    <a16:rowId xmlns:a16="http://schemas.microsoft.com/office/drawing/2014/main" val="1990558997"/>
                  </a:ext>
                </a:extLst>
              </a:tr>
              <a:tr h="0">
                <a:tc>
                  <a:txBody>
                    <a:bodyPr/>
                    <a:lstStyle/>
                    <a:p>
                      <a:r>
                        <a:rPr lang="en-IN" sz="1100" b="1">
                          <a:latin typeface="Cambria" panose="02040503050406030204" pitchFamily="18" charset="0"/>
                          <a:ea typeface="Cambria" panose="02040503050406030204" pitchFamily="18" charset="0"/>
                        </a:rPr>
                        <a:t>Core Portfolio</a:t>
                      </a:r>
                    </a:p>
                  </a:txBody>
                  <a:tcPr anchor="ctr"/>
                </a:tc>
                <a:tc>
                  <a:txBody>
                    <a:bodyPr/>
                    <a:lstStyle/>
                    <a:p>
                      <a:pPr algn="ctr" fontAlgn="ctr"/>
                      <a:r>
                        <a:rPr lang="en-IN" sz="1100" b="0" i="0" u="none" strike="noStrike" dirty="0">
                          <a:solidFill>
                            <a:schemeClr val="tx1"/>
                          </a:solidFill>
                          <a:effectLst/>
                          <a:latin typeface="Cambria" panose="02040503050406030204" pitchFamily="18" charset="0"/>
                          <a:ea typeface="Cambria" panose="02040503050406030204" pitchFamily="18" charset="0"/>
                        </a:rPr>
                        <a:t>~52%</a:t>
                      </a:r>
                    </a:p>
                  </a:txBody>
                  <a:tcPr marL="9525" marR="9525" marT="9525" marB="0" anchor="ctr"/>
                </a:tc>
                <a:extLst>
                  <a:ext uri="{0D108BD9-81ED-4DB2-BD59-A6C34878D82A}">
                    <a16:rowId xmlns:a16="http://schemas.microsoft.com/office/drawing/2014/main" val="1870243856"/>
                  </a:ext>
                </a:extLst>
              </a:tr>
              <a:tr h="0">
                <a:tc>
                  <a:txBody>
                    <a:bodyPr/>
                    <a:lstStyle/>
                    <a:p>
                      <a:r>
                        <a:rPr lang="en-IN" sz="1100" b="1">
                          <a:latin typeface="Cambria" panose="02040503050406030204" pitchFamily="18" charset="0"/>
                          <a:ea typeface="Cambria" panose="02040503050406030204" pitchFamily="18" charset="0"/>
                        </a:rPr>
                        <a:t>Satellite Portfolio</a:t>
                      </a:r>
                    </a:p>
                  </a:txBody>
                  <a:tcPr anchor="ctr"/>
                </a:tc>
                <a:tc>
                  <a:txBody>
                    <a:bodyPr/>
                    <a:lstStyle/>
                    <a:p>
                      <a:pPr algn="ctr" fontAlgn="ctr"/>
                      <a:r>
                        <a:rPr lang="en-IN" sz="1100" b="0" i="0" u="none" strike="noStrike" dirty="0">
                          <a:solidFill>
                            <a:schemeClr val="tx1"/>
                          </a:solidFill>
                          <a:effectLst/>
                          <a:latin typeface="Cambria" panose="02040503050406030204" pitchFamily="18" charset="0"/>
                          <a:ea typeface="Cambria" panose="02040503050406030204" pitchFamily="18" charset="0"/>
                        </a:rPr>
                        <a:t>~42%</a:t>
                      </a:r>
                    </a:p>
                  </a:txBody>
                  <a:tcPr marL="9525" marR="9525" marT="9525" marB="0" anchor="ctr"/>
                </a:tc>
                <a:extLst>
                  <a:ext uri="{0D108BD9-81ED-4DB2-BD59-A6C34878D82A}">
                    <a16:rowId xmlns:a16="http://schemas.microsoft.com/office/drawing/2014/main" val="3147523596"/>
                  </a:ext>
                </a:extLst>
              </a:tr>
              <a:tr h="0">
                <a:tc>
                  <a:txBody>
                    <a:bodyPr/>
                    <a:lstStyle/>
                    <a:p>
                      <a:r>
                        <a:rPr lang="en-US" sz="1100" b="1">
                          <a:latin typeface="Cambria" panose="02040503050406030204" pitchFamily="18" charset="0"/>
                          <a:ea typeface="Cambria" panose="02040503050406030204" pitchFamily="18" charset="0"/>
                        </a:rPr>
                        <a:t>Drawdown</a:t>
                      </a:r>
                      <a:endParaRPr lang="en-IN" sz="1100" b="1">
                        <a:latin typeface="Cambria" panose="02040503050406030204" pitchFamily="18" charset="0"/>
                        <a:ea typeface="Cambria" panose="02040503050406030204" pitchFamily="18" charset="0"/>
                      </a:endParaRPr>
                    </a:p>
                  </a:txBody>
                  <a:tcPr anchor="ctr">
                    <a:solidFill>
                      <a:srgbClr val="E7E7E7"/>
                    </a:solidFill>
                  </a:tcPr>
                </a:tc>
                <a:tc>
                  <a:txBody>
                    <a:bodyPr/>
                    <a:lstStyle/>
                    <a:p>
                      <a:pPr algn="ctr"/>
                      <a:r>
                        <a:rPr lang="en-US" sz="1100" dirty="0">
                          <a:latin typeface="Cambria" panose="02040503050406030204" pitchFamily="18" charset="0"/>
                          <a:ea typeface="Cambria" panose="02040503050406030204" pitchFamily="18" charset="0"/>
                        </a:rPr>
                        <a:t>100% upfront</a:t>
                      </a:r>
                      <a:endParaRPr lang="en-IN" sz="1100" dirty="0">
                        <a:latin typeface="Cambria" panose="02040503050406030204" pitchFamily="18" charset="0"/>
                        <a:ea typeface="Cambria" panose="02040503050406030204" pitchFamily="18" charset="0"/>
                      </a:endParaRPr>
                    </a:p>
                  </a:txBody>
                  <a:tcPr anchor="ctr">
                    <a:solidFill>
                      <a:srgbClr val="E7E7E7"/>
                    </a:solidFill>
                  </a:tcPr>
                </a:tc>
                <a:extLst>
                  <a:ext uri="{0D108BD9-81ED-4DB2-BD59-A6C34878D82A}">
                    <a16:rowId xmlns:a16="http://schemas.microsoft.com/office/drawing/2014/main" val="3504511618"/>
                  </a:ext>
                </a:extLst>
              </a:tr>
            </a:tbl>
          </a:graphicData>
        </a:graphic>
      </p:graphicFrame>
      <p:sp>
        <p:nvSpPr>
          <p:cNvPr id="9" name="TextBox 8"/>
          <p:cNvSpPr txBox="1"/>
          <p:nvPr/>
        </p:nvSpPr>
        <p:spPr>
          <a:xfrm>
            <a:off x="165475" y="977892"/>
            <a:ext cx="4135584" cy="1692771"/>
          </a:xfrm>
          <a:prstGeom prst="rect">
            <a:avLst/>
          </a:prstGeom>
          <a:noFill/>
          <a:ln>
            <a:solidFill>
              <a:schemeClr val="bg1">
                <a:lumMod val="85000"/>
              </a:schemeClr>
            </a:solidFill>
          </a:ln>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300" b="1" i="0"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rPr>
              <a:t>Investment Objective</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300" b="0" i="0"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rPr>
              <a:t>The objective of Buoyant Capital Opportunities AIF is to invest taking concentrated bets for the long term, following altering balance in the aggressiveness-to-defensiveness continuum, which is attained through diversification of cash flow streams, choice between predictable vs. growing cash flow streams and cash calls (pooled vs. model portfolio). Sector rotation strategy.</a:t>
            </a:r>
          </a:p>
        </p:txBody>
      </p:sp>
      <p:sp>
        <p:nvSpPr>
          <p:cNvPr id="14" name="TextBox 13"/>
          <p:cNvSpPr txBox="1"/>
          <p:nvPr/>
        </p:nvSpPr>
        <p:spPr>
          <a:xfrm>
            <a:off x="8573702" y="4469253"/>
            <a:ext cx="2902229" cy="30777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400" b="1"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Fees Structure</a:t>
            </a:r>
          </a:p>
        </p:txBody>
      </p:sp>
      <p:sp>
        <p:nvSpPr>
          <p:cNvPr id="15" name="TextBox 14"/>
          <p:cNvSpPr txBox="1"/>
          <p:nvPr/>
        </p:nvSpPr>
        <p:spPr>
          <a:xfrm>
            <a:off x="8525707" y="5777830"/>
            <a:ext cx="2856816" cy="707886"/>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000" b="0" i="1"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*performance as on July 31st, 2026</a:t>
            </a:r>
          </a:p>
          <a:p>
            <a:pPr marL="0" marR="0" lvl="0" indent="0" algn="l" defTabSz="914400" rtl="0" eaLnBrk="1" fontAlgn="auto" latinLnBrk="0" hangingPunct="1">
              <a:lnSpc>
                <a:spcPct val="100000"/>
              </a:lnSpc>
              <a:spcBef>
                <a:spcPts val="0"/>
              </a:spcBef>
              <a:spcAft>
                <a:spcPts val="0"/>
              </a:spcAft>
              <a:buClrTx/>
              <a:buSzTx/>
              <a:buFontTx/>
              <a:buNone/>
              <a:tabLst/>
              <a:defRPr/>
            </a:pPr>
            <a:r>
              <a:rPr lang="en-IN" sz="1000" i="1" dirty="0">
                <a:solidFill>
                  <a:prstClr val="black"/>
                </a:solidFill>
                <a:latin typeface="Cambria" panose="02040503050406030204" pitchFamily="18" charset="0"/>
                <a:ea typeface="Cambria" panose="02040503050406030204" pitchFamily="18" charset="0"/>
              </a:rPr>
              <a:t>AUM is the sum of  both the strategies</a:t>
            </a:r>
            <a:endParaRPr kumimoji="0" lang="en-IN" sz="1000" b="0" i="1"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000" b="0" i="1"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a:t>
            </a:r>
            <a:r>
              <a:rPr kumimoji="0" lang="en-US" sz="1000" b="0" i="1"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Hurdle rate is post-tax.</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000" b="0" i="1"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***For amount more than 5Cr. please contact.</a:t>
            </a:r>
            <a:endParaRPr kumimoji="0" lang="en-US" sz="1000" b="0" i="1"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endParaRPr>
          </a:p>
        </p:txBody>
      </p:sp>
      <p:sp>
        <p:nvSpPr>
          <p:cNvPr id="18" name="Rectangle 17"/>
          <p:cNvSpPr/>
          <p:nvPr/>
        </p:nvSpPr>
        <p:spPr>
          <a:xfrm>
            <a:off x="0" y="808383"/>
            <a:ext cx="12192000" cy="45719"/>
          </a:xfrm>
          <a:prstGeom prst="rect">
            <a:avLst/>
          </a:prstGeom>
          <a:solidFill>
            <a:schemeClr val="bg1">
              <a:lumMod val="6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9" name="Slide Number Placeholder 18"/>
          <p:cNvSpPr>
            <a:spLocks noGrp="1"/>
          </p:cNvSpPr>
          <p:nvPr>
            <p:ph type="sldNum" sz="quarter" idx="12"/>
          </p:nvPr>
        </p:nvSpPr>
        <p:spPr>
          <a:xfrm>
            <a:off x="9448800" y="6535368"/>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1E62F875-1F54-4527-993B-FB1D0CCB3E02}" type="slidenum">
              <a:rPr kumimoji="0" lang="en-IN" sz="1200" b="1" i="0" u="none" strike="noStrike" kern="1200" cap="none" spc="0" normalizeH="0" baseline="0" noProof="0" smtClean="0">
                <a:ln>
                  <a:noFill/>
                </a:ln>
                <a:solidFill>
                  <a:prstClr val="white"/>
                </a:solidFill>
                <a:effectLst/>
                <a:uLnTx/>
                <a:uFillTx/>
                <a:latin typeface="Cambria" panose="02040503050406030204" pitchFamily="18" charset="0"/>
                <a:ea typeface="Cambria" panose="02040503050406030204" pitchFamily="18" charset="0"/>
                <a:cs typeface="+mn-cs"/>
              </a:rPr>
              <a:pPr marL="0" marR="0" lvl="0" indent="0" algn="r" defTabSz="914400" rtl="0" eaLnBrk="1" fontAlgn="auto" latinLnBrk="0" hangingPunct="1">
                <a:lnSpc>
                  <a:spcPct val="100000"/>
                </a:lnSpc>
                <a:spcBef>
                  <a:spcPts val="0"/>
                </a:spcBef>
                <a:spcAft>
                  <a:spcPts val="0"/>
                </a:spcAft>
                <a:buClrTx/>
                <a:buSzTx/>
                <a:buFontTx/>
                <a:buNone/>
                <a:tabLst/>
                <a:defRPr/>
              </a:pPr>
              <a:t>46</a:t>
            </a:fld>
            <a:endParaRPr kumimoji="0" lang="en-IN" sz="1200" b="1" i="0" u="none" strike="noStrike" kern="1200" cap="none" spc="0" normalizeH="0" baseline="0" noProof="0">
              <a:ln>
                <a:noFill/>
              </a:ln>
              <a:solidFill>
                <a:prstClr val="white"/>
              </a:solidFill>
              <a:effectLst/>
              <a:uLnTx/>
              <a:uFillTx/>
              <a:latin typeface="Cambria" panose="02040503050406030204" pitchFamily="18" charset="0"/>
              <a:ea typeface="Cambria" panose="02040503050406030204" pitchFamily="18" charset="0"/>
              <a:cs typeface="+mn-cs"/>
            </a:endParaRPr>
          </a:p>
        </p:txBody>
      </p:sp>
      <p:graphicFrame>
        <p:nvGraphicFramePr>
          <p:cNvPr id="16" name="Table 8">
            <a:extLst>
              <a:ext uri="{FF2B5EF4-FFF2-40B4-BE49-F238E27FC236}">
                <a16:creationId xmlns:a16="http://schemas.microsoft.com/office/drawing/2014/main" id="{99A0918D-8403-C69A-E85D-9BADE4C33E96}"/>
              </a:ext>
            </a:extLst>
          </p:cNvPr>
          <p:cNvGraphicFramePr>
            <a:graphicFrameLocks noGrp="1"/>
          </p:cNvGraphicFramePr>
          <p:nvPr>
            <p:extLst>
              <p:ext uri="{D42A27DB-BD31-4B8C-83A1-F6EECF244321}">
                <p14:modId xmlns:p14="http://schemas.microsoft.com/office/powerpoint/2010/main" val="3147556343"/>
              </p:ext>
            </p:extLst>
          </p:nvPr>
        </p:nvGraphicFramePr>
        <p:xfrm>
          <a:off x="8637523" y="4752053"/>
          <a:ext cx="3357110" cy="978540"/>
        </p:xfrm>
        <a:graphic>
          <a:graphicData uri="http://schemas.openxmlformats.org/drawingml/2006/table">
            <a:tbl>
              <a:tblPr firstRow="1" bandRow="1">
                <a:tableStyleId>{073A0DAA-6AF3-43AB-8588-CEC1D06C72B9}</a:tableStyleId>
              </a:tblPr>
              <a:tblGrid>
                <a:gridCol w="1009846">
                  <a:extLst>
                    <a:ext uri="{9D8B030D-6E8A-4147-A177-3AD203B41FA5}">
                      <a16:colId xmlns:a16="http://schemas.microsoft.com/office/drawing/2014/main" val="3655427531"/>
                    </a:ext>
                  </a:extLst>
                </a:gridCol>
                <a:gridCol w="618358">
                  <a:extLst>
                    <a:ext uri="{9D8B030D-6E8A-4147-A177-3AD203B41FA5}">
                      <a16:colId xmlns:a16="http://schemas.microsoft.com/office/drawing/2014/main" val="1999429750"/>
                    </a:ext>
                  </a:extLst>
                </a:gridCol>
                <a:gridCol w="1128972">
                  <a:extLst>
                    <a:ext uri="{9D8B030D-6E8A-4147-A177-3AD203B41FA5}">
                      <a16:colId xmlns:a16="http://schemas.microsoft.com/office/drawing/2014/main" val="3110234045"/>
                    </a:ext>
                  </a:extLst>
                </a:gridCol>
                <a:gridCol w="599934">
                  <a:extLst>
                    <a:ext uri="{9D8B030D-6E8A-4147-A177-3AD203B41FA5}">
                      <a16:colId xmlns:a16="http://schemas.microsoft.com/office/drawing/2014/main" val="2721265007"/>
                    </a:ext>
                  </a:extLst>
                </a:gridCol>
              </a:tblGrid>
              <a:tr h="413815">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IN" sz="1200" b="1" i="0" u="none" strike="noStrike">
                          <a:solidFill>
                            <a:schemeClr val="bg1"/>
                          </a:solidFill>
                          <a:effectLst/>
                          <a:latin typeface="Cambria" panose="02040503050406030204" pitchFamily="18" charset="0"/>
                          <a:ea typeface="Cambria" panose="02040503050406030204" pitchFamily="18" charset="0"/>
                        </a:rPr>
                        <a:t>Fee</a:t>
                      </a:r>
                      <a:r>
                        <a:rPr lang="en-IN" sz="1200" b="1" i="0" u="none" strike="noStrike" baseline="0">
                          <a:solidFill>
                            <a:schemeClr val="bg1"/>
                          </a:solidFill>
                          <a:effectLst/>
                          <a:latin typeface="Cambria" panose="02040503050406030204" pitchFamily="18" charset="0"/>
                          <a:ea typeface="Cambria" panose="02040503050406030204" pitchFamily="18" charset="0"/>
                        </a:rPr>
                        <a:t> Structure</a:t>
                      </a:r>
                      <a:endParaRPr lang="en-IN" sz="1200" b="1" i="0" u="none" strike="noStrike">
                        <a:solidFill>
                          <a:schemeClr val="bg1"/>
                        </a:solidFill>
                        <a:effectLst/>
                        <a:latin typeface="Cambria" panose="02040503050406030204" pitchFamily="18" charset="0"/>
                        <a:ea typeface="Cambria" panose="02040503050406030204" pitchFamily="18"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tcPr>
                </a:tc>
                <a:tc>
                  <a:txBody>
                    <a:bodyPr/>
                    <a:lstStyle/>
                    <a:p>
                      <a:pPr algn="ctr" fontAlgn="ctr"/>
                      <a:r>
                        <a:rPr lang="en-IN" sz="1200" b="1" i="0" u="none" strike="noStrike">
                          <a:solidFill>
                            <a:schemeClr val="bg1"/>
                          </a:solidFill>
                          <a:effectLst/>
                          <a:latin typeface="Cambria" panose="02040503050406030204" pitchFamily="18" charset="0"/>
                          <a:ea typeface="Cambria" panose="02040503050406030204" pitchFamily="18" charset="0"/>
                        </a:rPr>
                        <a:t>Fixed</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tcPr>
                </a:tc>
                <a:tc>
                  <a:txBody>
                    <a:bodyPr/>
                    <a:lstStyle/>
                    <a:p>
                      <a:pPr algn="ctr" fontAlgn="ctr"/>
                      <a:r>
                        <a:rPr lang="en-IN" sz="1200" b="1" i="0" u="none" strike="noStrike" dirty="0">
                          <a:solidFill>
                            <a:schemeClr val="bg1"/>
                          </a:solidFill>
                          <a:effectLst/>
                          <a:latin typeface="Cambria" panose="02040503050406030204" pitchFamily="18" charset="0"/>
                          <a:ea typeface="Cambria" panose="02040503050406030204" pitchFamily="18" charset="0"/>
                        </a:rPr>
                        <a:t>Performance</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tcPr>
                </a:tc>
                <a:tc>
                  <a:txBody>
                    <a:bodyPr/>
                    <a:lstStyle/>
                    <a:p>
                      <a:pPr algn="ctr" fontAlgn="ctr"/>
                      <a:r>
                        <a:rPr lang="en-IN" sz="1200" b="1" i="0" u="none" strike="noStrike">
                          <a:solidFill>
                            <a:schemeClr val="bg1"/>
                          </a:solidFill>
                          <a:effectLst/>
                          <a:latin typeface="Cambria" panose="02040503050406030204" pitchFamily="18" charset="0"/>
                          <a:ea typeface="Cambria" panose="02040503050406030204" pitchFamily="18" charset="0"/>
                        </a:rPr>
                        <a:t>Hurdle</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tcPr>
                </a:tc>
                <a:extLst>
                  <a:ext uri="{0D108BD9-81ED-4DB2-BD59-A6C34878D82A}">
                    <a16:rowId xmlns:a16="http://schemas.microsoft.com/office/drawing/2014/main" val="3419815612"/>
                  </a:ext>
                </a:extLst>
              </a:tr>
              <a:tr h="260670">
                <a:tc>
                  <a:txBody>
                    <a:bodyPr/>
                    <a:lstStyle/>
                    <a:p>
                      <a:pPr algn="ctr" fontAlgn="b"/>
                      <a:r>
                        <a:rPr lang="en-IN" sz="1200" b="1" i="0" u="none" strike="noStrike">
                          <a:solidFill>
                            <a:schemeClr val="tx1"/>
                          </a:solidFill>
                          <a:effectLst/>
                          <a:latin typeface="Cambria" panose="02040503050406030204" pitchFamily="18" charset="0"/>
                          <a:ea typeface="Cambria" panose="02040503050406030204" pitchFamily="18" charset="0"/>
                        </a:rPr>
                        <a:t>Fixed </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tcPr>
                </a:tc>
                <a:tc>
                  <a:txBody>
                    <a:bodyPr/>
                    <a:lstStyle/>
                    <a:p>
                      <a:pPr algn="ctr" fontAlgn="ctr"/>
                      <a:r>
                        <a:rPr lang="en-IN" sz="1200" b="0" i="0" u="none" strike="noStrike">
                          <a:solidFill>
                            <a:schemeClr val="tx1"/>
                          </a:solidFill>
                          <a:effectLst/>
                          <a:latin typeface="Cambria" panose="02040503050406030204" pitchFamily="18" charset="0"/>
                          <a:ea typeface="Cambria" panose="02040503050406030204" pitchFamily="18" charset="0"/>
                        </a:rPr>
                        <a:t>2.00%</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tcPr>
                </a:tc>
                <a:tc>
                  <a:txBody>
                    <a:bodyPr/>
                    <a:lstStyle/>
                    <a:p>
                      <a:pPr algn="ctr" fontAlgn="ctr"/>
                      <a:r>
                        <a:rPr lang="en-IN" sz="1200" b="0" i="0" u="none" strike="noStrike">
                          <a:solidFill>
                            <a:schemeClr val="tx1"/>
                          </a:solidFill>
                          <a:effectLst/>
                          <a:latin typeface="Cambria" panose="02040503050406030204" pitchFamily="18" charset="0"/>
                          <a:ea typeface="Cambria" panose="02040503050406030204" pitchFamily="18" charset="0"/>
                        </a:rPr>
                        <a:t>-</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tcPr>
                </a:tc>
                <a:tc>
                  <a:txBody>
                    <a:bodyPr/>
                    <a:lstStyle/>
                    <a:p>
                      <a:pPr algn="ctr" fontAlgn="ctr"/>
                      <a:r>
                        <a:rPr lang="en-IN" sz="1200" b="0" i="0" u="none" strike="noStrike">
                          <a:solidFill>
                            <a:schemeClr val="tx1"/>
                          </a:solidFill>
                          <a:effectLst/>
                          <a:latin typeface="Cambria" panose="02040503050406030204" pitchFamily="18" charset="0"/>
                          <a:ea typeface="Cambria" panose="02040503050406030204" pitchFamily="18" charset="0"/>
                        </a:rPr>
                        <a:t>-</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tcPr>
                </a:tc>
                <a:extLst>
                  <a:ext uri="{0D108BD9-81ED-4DB2-BD59-A6C34878D82A}">
                    <a16:rowId xmlns:a16="http://schemas.microsoft.com/office/drawing/2014/main" val="1593328609"/>
                  </a:ext>
                </a:extLst>
              </a:tr>
              <a:tr h="260670">
                <a:tc>
                  <a:txBody>
                    <a:bodyPr/>
                    <a:lstStyle/>
                    <a:p>
                      <a:pPr algn="ctr" fontAlgn="b"/>
                      <a:r>
                        <a:rPr lang="en-IN" sz="1200" b="1" i="0" u="none" strike="noStrike">
                          <a:solidFill>
                            <a:schemeClr val="tx1"/>
                          </a:solidFill>
                          <a:effectLst/>
                          <a:latin typeface="Cambria" panose="02040503050406030204" pitchFamily="18" charset="0"/>
                          <a:ea typeface="Cambria" panose="02040503050406030204" pitchFamily="18" charset="0"/>
                        </a:rPr>
                        <a:t>Variable</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tcPr>
                </a:tc>
                <a:tc>
                  <a:txBody>
                    <a:bodyPr/>
                    <a:lstStyle/>
                    <a:p>
                      <a:pPr algn="ctr" fontAlgn="ctr"/>
                      <a:r>
                        <a:rPr lang="en-IN" sz="1200" b="0" i="0" u="none" strike="noStrike">
                          <a:solidFill>
                            <a:schemeClr val="tx1"/>
                          </a:solidFill>
                          <a:effectLst/>
                          <a:latin typeface="Cambria" panose="02040503050406030204" pitchFamily="18" charset="0"/>
                          <a:ea typeface="Cambria" panose="02040503050406030204" pitchFamily="18" charset="0"/>
                        </a:rPr>
                        <a:t>-</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tcPr>
                </a:tc>
                <a:tc>
                  <a:txBody>
                    <a:bodyPr/>
                    <a:lstStyle/>
                    <a:p>
                      <a:pPr algn="ctr" fontAlgn="ctr"/>
                      <a:r>
                        <a:rPr lang="en-IN" sz="1200" b="0" i="0" u="none" strike="noStrike" dirty="0">
                          <a:solidFill>
                            <a:schemeClr val="tx1"/>
                          </a:solidFill>
                          <a:effectLst/>
                          <a:latin typeface="Cambria" panose="02040503050406030204" pitchFamily="18" charset="0"/>
                          <a:ea typeface="Cambria" panose="02040503050406030204" pitchFamily="18" charset="0"/>
                        </a:rPr>
                        <a:t>20%</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tcPr>
                </a:tc>
                <a:tc>
                  <a:txBody>
                    <a:bodyPr/>
                    <a:lstStyle/>
                    <a:p>
                      <a:pPr algn="ctr" fontAlgn="ctr"/>
                      <a:r>
                        <a:rPr lang="en-IN" sz="1200" b="0" i="0" u="none" strike="noStrike" dirty="0">
                          <a:solidFill>
                            <a:schemeClr val="tx1"/>
                          </a:solidFill>
                          <a:effectLst/>
                          <a:latin typeface="Cambria" panose="02040503050406030204" pitchFamily="18" charset="0"/>
                          <a:ea typeface="Cambria" panose="02040503050406030204" pitchFamily="18" charset="0"/>
                        </a:rPr>
                        <a:t>7%**</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tcPr>
                </a:tc>
                <a:extLst>
                  <a:ext uri="{0D108BD9-81ED-4DB2-BD59-A6C34878D82A}">
                    <a16:rowId xmlns:a16="http://schemas.microsoft.com/office/drawing/2014/main" val="918766262"/>
                  </a:ext>
                </a:extLst>
              </a:tr>
            </a:tbl>
          </a:graphicData>
        </a:graphic>
      </p:graphicFrame>
      <p:graphicFrame>
        <p:nvGraphicFramePr>
          <p:cNvPr id="12" name="Table 11">
            <a:extLst>
              <a:ext uri="{FF2B5EF4-FFF2-40B4-BE49-F238E27FC236}">
                <a16:creationId xmlns:a16="http://schemas.microsoft.com/office/drawing/2014/main" id="{60A28F11-3EDC-8361-6416-244DE14E7855}"/>
              </a:ext>
            </a:extLst>
          </p:cNvPr>
          <p:cNvGraphicFramePr>
            <a:graphicFrameLocks noGrp="1"/>
          </p:cNvGraphicFramePr>
          <p:nvPr>
            <p:extLst>
              <p:ext uri="{D42A27DB-BD31-4B8C-83A1-F6EECF244321}">
                <p14:modId xmlns:p14="http://schemas.microsoft.com/office/powerpoint/2010/main" val="413479048"/>
              </p:ext>
            </p:extLst>
          </p:nvPr>
        </p:nvGraphicFramePr>
        <p:xfrm>
          <a:off x="8645242" y="980954"/>
          <a:ext cx="3414239" cy="3428298"/>
        </p:xfrm>
        <a:graphic>
          <a:graphicData uri="http://schemas.openxmlformats.org/drawingml/2006/table">
            <a:tbl>
              <a:tblPr/>
              <a:tblGrid>
                <a:gridCol w="2511493">
                  <a:extLst>
                    <a:ext uri="{9D8B030D-6E8A-4147-A177-3AD203B41FA5}">
                      <a16:colId xmlns:a16="http://schemas.microsoft.com/office/drawing/2014/main" val="2728877725"/>
                    </a:ext>
                  </a:extLst>
                </a:gridCol>
                <a:gridCol w="902746">
                  <a:extLst>
                    <a:ext uri="{9D8B030D-6E8A-4147-A177-3AD203B41FA5}">
                      <a16:colId xmlns:a16="http://schemas.microsoft.com/office/drawing/2014/main" val="1506423192"/>
                    </a:ext>
                  </a:extLst>
                </a:gridCol>
              </a:tblGrid>
              <a:tr h="310018">
                <a:tc>
                  <a:txBody>
                    <a:bodyPr/>
                    <a:lstStyle/>
                    <a:p>
                      <a:pPr algn="ctr" rtl="0" fontAlgn="ctr"/>
                      <a:r>
                        <a:rPr lang="en-US" sz="1300" b="1" i="0" u="none" strike="noStrike" dirty="0">
                          <a:solidFill>
                            <a:srgbClr val="FFFFFF"/>
                          </a:solidFill>
                          <a:effectLst/>
                          <a:latin typeface="Cambria" panose="02040503050406030204" pitchFamily="18" charset="0"/>
                        </a:rPr>
                        <a:t>Top 10 Holdings</a:t>
                      </a:r>
                    </a:p>
                  </a:txBody>
                  <a:tcPr marL="8320" marR="8320" marT="8320" marB="0" anchor="ctr">
                    <a:lnL w="12700" cap="flat" cmpd="sng" algn="ctr">
                      <a:solidFill>
                        <a:schemeClr val="bg1">
                          <a:lumMod val="85000"/>
                        </a:schemeClr>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000000"/>
                    </a:solidFill>
                  </a:tcPr>
                </a:tc>
                <a:tc>
                  <a:txBody>
                    <a:bodyPr/>
                    <a:lstStyle/>
                    <a:p>
                      <a:pPr algn="ctr" rtl="0" fontAlgn="ctr"/>
                      <a:r>
                        <a:rPr lang="en-US" sz="1300" b="1" i="0" u="none" strike="noStrike">
                          <a:solidFill>
                            <a:srgbClr val="FFFFFF"/>
                          </a:solidFill>
                          <a:effectLst/>
                          <a:latin typeface="Cambria" panose="02040503050406030204" pitchFamily="18" charset="0"/>
                        </a:rPr>
                        <a:t>Weight %</a:t>
                      </a:r>
                    </a:p>
                  </a:txBody>
                  <a:tcPr marL="8320" marR="8320" marT="8320" marB="0" anchor="ctr">
                    <a:lnL w="12700" cap="flat" cmpd="sng" algn="ctr">
                      <a:solidFill>
                        <a:schemeClr val="bg1"/>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000000"/>
                    </a:solidFill>
                  </a:tcPr>
                </a:tc>
                <a:extLst>
                  <a:ext uri="{0D108BD9-81ED-4DB2-BD59-A6C34878D82A}">
                    <a16:rowId xmlns:a16="http://schemas.microsoft.com/office/drawing/2014/main" val="95340672"/>
                  </a:ext>
                </a:extLst>
              </a:tr>
              <a:tr h="311828">
                <a:tc>
                  <a:txBody>
                    <a:bodyPr/>
                    <a:lstStyle/>
                    <a:p>
                      <a:pPr algn="ctr" fontAlgn="ctr">
                        <a:buNone/>
                      </a:pPr>
                      <a:r>
                        <a:rPr lang="en-IN" sz="1300" b="0" i="0" u="none" strike="noStrike" dirty="0">
                          <a:solidFill>
                            <a:srgbClr val="000000"/>
                          </a:solidFill>
                          <a:effectLst/>
                          <a:latin typeface="Cambria" panose="02040503050406030204" pitchFamily="18" charset="0"/>
                        </a:rPr>
                        <a:t>ICICI Bank Ltd</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CBCBCB"/>
                    </a:solidFill>
                  </a:tcPr>
                </a:tc>
                <a:tc>
                  <a:txBody>
                    <a:bodyPr/>
                    <a:lstStyle/>
                    <a:p>
                      <a:pPr algn="ctr" fontAlgn="ctr">
                        <a:buNone/>
                      </a:pPr>
                      <a:r>
                        <a:rPr lang="en-IN" sz="1300" b="0" i="0" u="none" strike="noStrike" dirty="0">
                          <a:solidFill>
                            <a:srgbClr val="000000"/>
                          </a:solidFill>
                          <a:effectLst/>
                          <a:latin typeface="Cambria" panose="02040503050406030204" pitchFamily="18" charset="0"/>
                        </a:rPr>
                        <a:t>8.4%</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CBCBCB"/>
                    </a:solidFill>
                  </a:tcPr>
                </a:tc>
                <a:extLst>
                  <a:ext uri="{0D108BD9-81ED-4DB2-BD59-A6C34878D82A}">
                    <a16:rowId xmlns:a16="http://schemas.microsoft.com/office/drawing/2014/main" val="1273432087"/>
                  </a:ext>
                </a:extLst>
              </a:tr>
              <a:tr h="311828">
                <a:tc>
                  <a:txBody>
                    <a:bodyPr/>
                    <a:lstStyle/>
                    <a:p>
                      <a:pPr algn="ctr" fontAlgn="ctr">
                        <a:buNone/>
                      </a:pPr>
                      <a:r>
                        <a:rPr lang="en-IN" sz="1300" b="0" i="0" u="none" strike="noStrike" dirty="0">
                          <a:solidFill>
                            <a:srgbClr val="000000"/>
                          </a:solidFill>
                          <a:effectLst/>
                          <a:latin typeface="Cambria" panose="02040503050406030204" pitchFamily="18" charset="0"/>
                          <a:ea typeface="Cambria" panose="02040503050406030204" pitchFamily="18" charset="0"/>
                        </a:rPr>
                        <a:t>Axis Bank Ltd</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fontAlgn="ctr">
                        <a:buNone/>
                      </a:pPr>
                      <a:r>
                        <a:rPr lang="en-IN" sz="1300" b="0" i="0" u="none" strike="noStrike" dirty="0">
                          <a:solidFill>
                            <a:srgbClr val="000000"/>
                          </a:solidFill>
                          <a:effectLst/>
                          <a:latin typeface="Cambria" panose="02040503050406030204" pitchFamily="18" charset="0"/>
                          <a:ea typeface="Cambria" panose="02040503050406030204" pitchFamily="18" charset="0"/>
                        </a:rPr>
                        <a:t>6.5%</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353258592"/>
                  </a:ext>
                </a:extLst>
              </a:tr>
              <a:tr h="311828">
                <a:tc>
                  <a:txBody>
                    <a:bodyPr/>
                    <a:lstStyle/>
                    <a:p>
                      <a:pPr algn="ctr" fontAlgn="ctr">
                        <a:buNone/>
                      </a:pPr>
                      <a:r>
                        <a:rPr lang="en-IN" sz="1300" b="0" i="0" u="none" strike="noStrike">
                          <a:solidFill>
                            <a:srgbClr val="000000"/>
                          </a:solidFill>
                          <a:effectLst/>
                          <a:latin typeface="Cambria" panose="02040503050406030204" pitchFamily="18" charset="0"/>
                          <a:ea typeface="Cambria" panose="02040503050406030204" pitchFamily="18" charset="0"/>
                        </a:rPr>
                        <a:t>Bajaj Finance Ltd</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CBCBCB"/>
                    </a:solidFill>
                  </a:tcPr>
                </a:tc>
                <a:tc>
                  <a:txBody>
                    <a:bodyPr/>
                    <a:lstStyle/>
                    <a:p>
                      <a:pPr algn="ctr" fontAlgn="ctr">
                        <a:buNone/>
                      </a:pPr>
                      <a:r>
                        <a:rPr lang="en-IN" sz="1300" b="0" i="0" u="none" strike="noStrike" dirty="0">
                          <a:solidFill>
                            <a:srgbClr val="000000"/>
                          </a:solidFill>
                          <a:effectLst/>
                          <a:latin typeface="Cambria" panose="02040503050406030204" pitchFamily="18" charset="0"/>
                          <a:ea typeface="Cambria" panose="02040503050406030204" pitchFamily="18" charset="0"/>
                        </a:rPr>
                        <a:t>4.2%</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CBCBCB"/>
                    </a:solidFill>
                  </a:tcPr>
                </a:tc>
                <a:extLst>
                  <a:ext uri="{0D108BD9-81ED-4DB2-BD59-A6C34878D82A}">
                    <a16:rowId xmlns:a16="http://schemas.microsoft.com/office/drawing/2014/main" val="1446504999"/>
                  </a:ext>
                </a:extLst>
              </a:tr>
              <a:tr h="311828">
                <a:tc>
                  <a:txBody>
                    <a:bodyPr/>
                    <a:lstStyle/>
                    <a:p>
                      <a:pPr algn="ctr" fontAlgn="ctr">
                        <a:buNone/>
                      </a:pPr>
                      <a:r>
                        <a:rPr lang="en-IN" sz="1300" b="0" i="0" u="none" strike="noStrike" dirty="0">
                          <a:solidFill>
                            <a:srgbClr val="000000"/>
                          </a:solidFill>
                          <a:effectLst/>
                          <a:latin typeface="Cambria" panose="02040503050406030204" pitchFamily="18" charset="0"/>
                          <a:ea typeface="Cambria" panose="02040503050406030204" pitchFamily="18" charset="0"/>
                        </a:rPr>
                        <a:t>Bharti Airtel Ltd</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fontAlgn="ctr">
                        <a:buNone/>
                      </a:pPr>
                      <a:r>
                        <a:rPr lang="en-IN" sz="1300" b="0" i="0" u="none" strike="noStrike" dirty="0">
                          <a:solidFill>
                            <a:srgbClr val="000000"/>
                          </a:solidFill>
                          <a:effectLst/>
                          <a:latin typeface="Cambria" panose="02040503050406030204" pitchFamily="18" charset="0"/>
                          <a:ea typeface="Cambria" panose="02040503050406030204" pitchFamily="18" charset="0"/>
                        </a:rPr>
                        <a:t>3.8%</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487284128"/>
                  </a:ext>
                </a:extLst>
              </a:tr>
              <a:tr h="311828">
                <a:tc>
                  <a:txBody>
                    <a:bodyPr/>
                    <a:lstStyle/>
                    <a:p>
                      <a:pPr algn="ctr" fontAlgn="ctr">
                        <a:buNone/>
                      </a:pPr>
                      <a:r>
                        <a:rPr lang="en-IN" sz="1300" b="0" i="0" u="none" strike="noStrike">
                          <a:solidFill>
                            <a:srgbClr val="000000"/>
                          </a:solidFill>
                          <a:effectLst/>
                          <a:latin typeface="Cambria" panose="02040503050406030204" pitchFamily="18" charset="0"/>
                          <a:ea typeface="Cambria" panose="02040503050406030204" pitchFamily="18" charset="0"/>
                        </a:rPr>
                        <a:t>Shriram Finance Ltd</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CBCBCB"/>
                    </a:solidFill>
                  </a:tcPr>
                </a:tc>
                <a:tc>
                  <a:txBody>
                    <a:bodyPr/>
                    <a:lstStyle/>
                    <a:p>
                      <a:pPr algn="ctr" fontAlgn="ctr">
                        <a:buNone/>
                      </a:pPr>
                      <a:r>
                        <a:rPr lang="en-IN" sz="1300" b="0" i="0" u="none" strike="noStrike" dirty="0">
                          <a:solidFill>
                            <a:srgbClr val="000000"/>
                          </a:solidFill>
                          <a:effectLst/>
                          <a:latin typeface="Cambria" panose="02040503050406030204" pitchFamily="18" charset="0"/>
                          <a:ea typeface="Cambria" panose="02040503050406030204" pitchFamily="18" charset="0"/>
                        </a:rPr>
                        <a:t>3.7%</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CBCBCB"/>
                    </a:solidFill>
                  </a:tcPr>
                </a:tc>
                <a:extLst>
                  <a:ext uri="{0D108BD9-81ED-4DB2-BD59-A6C34878D82A}">
                    <a16:rowId xmlns:a16="http://schemas.microsoft.com/office/drawing/2014/main" val="86441405"/>
                  </a:ext>
                </a:extLst>
              </a:tr>
              <a:tr h="311828">
                <a:tc>
                  <a:txBody>
                    <a:bodyPr/>
                    <a:lstStyle/>
                    <a:p>
                      <a:pPr algn="ctr" fontAlgn="ctr">
                        <a:buNone/>
                      </a:pPr>
                      <a:r>
                        <a:rPr lang="en-IN" sz="1300" b="0" i="0" u="none" strike="noStrike" dirty="0">
                          <a:solidFill>
                            <a:srgbClr val="000000"/>
                          </a:solidFill>
                          <a:effectLst/>
                          <a:latin typeface="Cambria" panose="02040503050406030204" pitchFamily="18" charset="0"/>
                          <a:ea typeface="Cambria" panose="02040503050406030204" pitchFamily="18" charset="0"/>
                        </a:rPr>
                        <a:t>Trent Ltd</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fontAlgn="ctr">
                        <a:buNone/>
                      </a:pPr>
                      <a:r>
                        <a:rPr lang="en-IN" sz="1300" b="0" i="0" u="none" strike="noStrike" dirty="0">
                          <a:solidFill>
                            <a:srgbClr val="000000"/>
                          </a:solidFill>
                          <a:effectLst/>
                          <a:latin typeface="Cambria" panose="02040503050406030204" pitchFamily="18" charset="0"/>
                          <a:ea typeface="Cambria" panose="02040503050406030204" pitchFamily="18" charset="0"/>
                        </a:rPr>
                        <a:t>3.3%</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529968915"/>
                  </a:ext>
                </a:extLst>
              </a:tr>
              <a:tr h="311828">
                <a:tc>
                  <a:txBody>
                    <a:bodyPr/>
                    <a:lstStyle/>
                    <a:p>
                      <a:pPr algn="ctr" fontAlgn="ctr">
                        <a:buNone/>
                      </a:pPr>
                      <a:r>
                        <a:rPr lang="en-IN" sz="1300" b="0" i="0" u="none" strike="noStrike">
                          <a:solidFill>
                            <a:srgbClr val="000000"/>
                          </a:solidFill>
                          <a:effectLst/>
                          <a:latin typeface="Cambria" panose="02040503050406030204" pitchFamily="18" charset="0"/>
                          <a:ea typeface="Cambria" panose="02040503050406030204" pitchFamily="18" charset="0"/>
                        </a:rPr>
                        <a:t>State Bank Of India</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CBCBCB"/>
                    </a:solidFill>
                  </a:tcPr>
                </a:tc>
                <a:tc>
                  <a:txBody>
                    <a:bodyPr/>
                    <a:lstStyle/>
                    <a:p>
                      <a:pPr algn="ctr" fontAlgn="ctr">
                        <a:buNone/>
                      </a:pPr>
                      <a:r>
                        <a:rPr lang="en-IN" sz="1300" b="0" i="0" u="none" strike="noStrike" dirty="0">
                          <a:solidFill>
                            <a:srgbClr val="000000"/>
                          </a:solidFill>
                          <a:effectLst/>
                          <a:latin typeface="Cambria" panose="02040503050406030204" pitchFamily="18" charset="0"/>
                          <a:ea typeface="Cambria" panose="02040503050406030204" pitchFamily="18" charset="0"/>
                        </a:rPr>
                        <a:t>2.9%</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CBCBCB"/>
                    </a:solidFill>
                  </a:tcPr>
                </a:tc>
                <a:extLst>
                  <a:ext uri="{0D108BD9-81ED-4DB2-BD59-A6C34878D82A}">
                    <a16:rowId xmlns:a16="http://schemas.microsoft.com/office/drawing/2014/main" val="4001371009"/>
                  </a:ext>
                </a:extLst>
              </a:tr>
              <a:tr h="311828">
                <a:tc>
                  <a:txBody>
                    <a:bodyPr/>
                    <a:lstStyle/>
                    <a:p>
                      <a:pPr algn="ctr" fontAlgn="ctr">
                        <a:buNone/>
                      </a:pPr>
                      <a:r>
                        <a:rPr lang="en-IN" sz="1300" b="0" i="0" u="none" strike="noStrike" dirty="0">
                          <a:solidFill>
                            <a:srgbClr val="000000"/>
                          </a:solidFill>
                          <a:effectLst/>
                          <a:latin typeface="Cambria" panose="02040503050406030204" pitchFamily="18" charset="0"/>
                          <a:ea typeface="Cambria" panose="02040503050406030204" pitchFamily="18" charset="0"/>
                        </a:rPr>
                        <a:t>Eternal Ltd</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fontAlgn="ctr">
                        <a:buNone/>
                      </a:pPr>
                      <a:r>
                        <a:rPr lang="en-IN" sz="1300" b="0" i="0" u="none" strike="noStrike" dirty="0">
                          <a:solidFill>
                            <a:srgbClr val="000000"/>
                          </a:solidFill>
                          <a:effectLst/>
                          <a:latin typeface="Cambria" panose="02040503050406030204" pitchFamily="18" charset="0"/>
                          <a:ea typeface="Cambria" panose="02040503050406030204" pitchFamily="18" charset="0"/>
                        </a:rPr>
                        <a:t>2.9%</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277122346"/>
                  </a:ext>
                </a:extLst>
              </a:tr>
              <a:tr h="311828">
                <a:tc>
                  <a:txBody>
                    <a:bodyPr/>
                    <a:lstStyle/>
                    <a:p>
                      <a:pPr algn="ctr" fontAlgn="ctr">
                        <a:buNone/>
                      </a:pPr>
                      <a:r>
                        <a:rPr lang="en-IN" sz="1300" b="0" i="0" u="none" strike="noStrike" dirty="0" err="1">
                          <a:solidFill>
                            <a:srgbClr val="000000"/>
                          </a:solidFill>
                          <a:effectLst/>
                          <a:latin typeface="Cambria" panose="02040503050406030204" pitchFamily="18" charset="0"/>
                          <a:ea typeface="Cambria" panose="02040503050406030204" pitchFamily="18" charset="0"/>
                        </a:rPr>
                        <a:t>Interglobe</a:t>
                      </a:r>
                      <a:r>
                        <a:rPr lang="en-IN" sz="1300" b="0" i="0" u="none" strike="noStrike" dirty="0">
                          <a:solidFill>
                            <a:srgbClr val="000000"/>
                          </a:solidFill>
                          <a:effectLst/>
                          <a:latin typeface="Cambria" panose="02040503050406030204" pitchFamily="18" charset="0"/>
                          <a:ea typeface="Cambria" panose="02040503050406030204" pitchFamily="18" charset="0"/>
                        </a:rPr>
                        <a:t> Aviation Ltd</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CBCBCB"/>
                    </a:solidFill>
                  </a:tcPr>
                </a:tc>
                <a:tc>
                  <a:txBody>
                    <a:bodyPr/>
                    <a:lstStyle/>
                    <a:p>
                      <a:pPr algn="ctr" fontAlgn="ctr">
                        <a:buNone/>
                      </a:pPr>
                      <a:r>
                        <a:rPr lang="en-IN" sz="1300" b="0" i="0" u="none" strike="noStrike" dirty="0">
                          <a:solidFill>
                            <a:srgbClr val="000000"/>
                          </a:solidFill>
                          <a:effectLst/>
                          <a:latin typeface="Cambria" panose="02040503050406030204" pitchFamily="18" charset="0"/>
                          <a:ea typeface="Cambria" panose="02040503050406030204" pitchFamily="18" charset="0"/>
                        </a:rPr>
                        <a:t>2.9%</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CBCBCB"/>
                    </a:solidFill>
                  </a:tcPr>
                </a:tc>
                <a:extLst>
                  <a:ext uri="{0D108BD9-81ED-4DB2-BD59-A6C34878D82A}">
                    <a16:rowId xmlns:a16="http://schemas.microsoft.com/office/drawing/2014/main" val="267409465"/>
                  </a:ext>
                </a:extLst>
              </a:tr>
              <a:tr h="311828">
                <a:tc>
                  <a:txBody>
                    <a:bodyPr/>
                    <a:lstStyle/>
                    <a:p>
                      <a:pPr algn="ctr" fontAlgn="ctr">
                        <a:buNone/>
                      </a:pPr>
                      <a:r>
                        <a:rPr lang="en-IN" sz="1300" b="0" i="0" u="none" strike="noStrike" dirty="0">
                          <a:solidFill>
                            <a:srgbClr val="000000"/>
                          </a:solidFill>
                          <a:effectLst/>
                          <a:latin typeface="Cambria" panose="02040503050406030204" pitchFamily="18" charset="0"/>
                          <a:ea typeface="Cambria" panose="02040503050406030204" pitchFamily="18" charset="0"/>
                        </a:rPr>
                        <a:t>Hindustan Unilever Ltd</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fontAlgn="ctr">
                        <a:buNone/>
                      </a:pPr>
                      <a:r>
                        <a:rPr lang="en-IN" sz="1300" b="0" i="0" u="none" strike="noStrike" dirty="0">
                          <a:solidFill>
                            <a:srgbClr val="000000"/>
                          </a:solidFill>
                          <a:effectLst/>
                          <a:latin typeface="Cambria" panose="02040503050406030204" pitchFamily="18" charset="0"/>
                          <a:ea typeface="Cambria" panose="02040503050406030204" pitchFamily="18" charset="0"/>
                        </a:rPr>
                        <a:t>2.9%</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68070672"/>
                  </a:ext>
                </a:extLst>
              </a:tr>
            </a:tbl>
          </a:graphicData>
        </a:graphic>
      </p:graphicFrame>
      <p:graphicFrame>
        <p:nvGraphicFramePr>
          <p:cNvPr id="11" name="Table 10">
            <a:extLst>
              <a:ext uri="{FF2B5EF4-FFF2-40B4-BE49-F238E27FC236}">
                <a16:creationId xmlns:a16="http://schemas.microsoft.com/office/drawing/2014/main" id="{3E91D833-701E-EC85-DE4A-3F9C2FBB736E}"/>
              </a:ext>
            </a:extLst>
          </p:cNvPr>
          <p:cNvGraphicFramePr>
            <a:graphicFrameLocks noGrp="1"/>
          </p:cNvGraphicFramePr>
          <p:nvPr>
            <p:extLst>
              <p:ext uri="{D42A27DB-BD31-4B8C-83A1-F6EECF244321}">
                <p14:modId xmlns:p14="http://schemas.microsoft.com/office/powerpoint/2010/main" val="224538476"/>
              </p:ext>
            </p:extLst>
          </p:nvPr>
        </p:nvGraphicFramePr>
        <p:xfrm>
          <a:off x="4390125" y="3608924"/>
          <a:ext cx="4135582" cy="2907404"/>
        </p:xfrm>
        <a:graphic>
          <a:graphicData uri="http://schemas.openxmlformats.org/drawingml/2006/table">
            <a:tbl>
              <a:tblPr/>
              <a:tblGrid>
                <a:gridCol w="2334444">
                  <a:extLst>
                    <a:ext uri="{9D8B030D-6E8A-4147-A177-3AD203B41FA5}">
                      <a16:colId xmlns:a16="http://schemas.microsoft.com/office/drawing/2014/main" val="2728877725"/>
                    </a:ext>
                  </a:extLst>
                </a:gridCol>
                <a:gridCol w="1801138">
                  <a:extLst>
                    <a:ext uri="{9D8B030D-6E8A-4147-A177-3AD203B41FA5}">
                      <a16:colId xmlns:a16="http://schemas.microsoft.com/office/drawing/2014/main" val="1506423192"/>
                    </a:ext>
                  </a:extLst>
                </a:gridCol>
              </a:tblGrid>
              <a:tr h="262914">
                <a:tc>
                  <a:txBody>
                    <a:bodyPr/>
                    <a:lstStyle/>
                    <a:p>
                      <a:pPr algn="ctr" rtl="0" fontAlgn="ctr"/>
                      <a:r>
                        <a:rPr lang="en-US" sz="1300" b="1" i="0" u="none" strike="noStrike">
                          <a:solidFill>
                            <a:srgbClr val="FFFFFF"/>
                          </a:solidFill>
                          <a:effectLst/>
                          <a:latin typeface="Cambria" panose="02040503050406030204" pitchFamily="18" charset="0"/>
                        </a:rPr>
                        <a:t>Top Sectors</a:t>
                      </a:r>
                    </a:p>
                  </a:txBody>
                  <a:tcPr marL="8320" marR="8320" marT="832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000000"/>
                    </a:solidFill>
                  </a:tcPr>
                </a:tc>
                <a:tc>
                  <a:txBody>
                    <a:bodyPr/>
                    <a:lstStyle/>
                    <a:p>
                      <a:pPr algn="ctr" rtl="0" fontAlgn="ctr"/>
                      <a:r>
                        <a:rPr lang="en-US" sz="1300" b="1" i="0" u="none" strike="noStrike">
                          <a:solidFill>
                            <a:srgbClr val="FFFFFF"/>
                          </a:solidFill>
                          <a:effectLst/>
                          <a:latin typeface="Cambria" panose="02040503050406030204" pitchFamily="18" charset="0"/>
                        </a:rPr>
                        <a:t>Weight %</a:t>
                      </a:r>
                    </a:p>
                  </a:txBody>
                  <a:tcPr marL="8320" marR="8320" marT="832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000000"/>
                    </a:solidFill>
                  </a:tcPr>
                </a:tc>
                <a:extLst>
                  <a:ext uri="{0D108BD9-81ED-4DB2-BD59-A6C34878D82A}">
                    <a16:rowId xmlns:a16="http://schemas.microsoft.com/office/drawing/2014/main" val="95340672"/>
                  </a:ext>
                </a:extLst>
              </a:tr>
              <a:tr h="264449">
                <a:tc>
                  <a:txBody>
                    <a:bodyPr/>
                    <a:lstStyle/>
                    <a:p>
                      <a:pPr algn="ctr" fontAlgn="ctr">
                        <a:buNone/>
                      </a:pPr>
                      <a:r>
                        <a:rPr lang="en-IN" sz="1300" b="0" i="0" u="none" strike="noStrike" dirty="0">
                          <a:solidFill>
                            <a:srgbClr val="000000"/>
                          </a:solidFill>
                          <a:effectLst/>
                          <a:latin typeface="Cambria" panose="02040503050406030204" pitchFamily="18" charset="0"/>
                        </a:rPr>
                        <a:t>Banking</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fontAlgn="ctr">
                        <a:buNone/>
                      </a:pPr>
                      <a:r>
                        <a:rPr lang="en-IN" sz="1300" b="0" i="0" u="none" strike="noStrike" dirty="0">
                          <a:solidFill>
                            <a:srgbClr val="000000"/>
                          </a:solidFill>
                          <a:effectLst/>
                          <a:latin typeface="Cambria" panose="02040503050406030204" pitchFamily="18" charset="0"/>
                        </a:rPr>
                        <a:t>19.60%</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1273432087"/>
                  </a:ext>
                </a:extLst>
              </a:tr>
              <a:tr h="264449">
                <a:tc>
                  <a:txBody>
                    <a:bodyPr/>
                    <a:lstStyle/>
                    <a:p>
                      <a:pPr algn="ctr" fontAlgn="ctr">
                        <a:buNone/>
                      </a:pPr>
                      <a:r>
                        <a:rPr lang="en-IN" sz="1300" b="0" i="0" u="none" strike="noStrike" dirty="0">
                          <a:solidFill>
                            <a:srgbClr val="000000"/>
                          </a:solidFill>
                          <a:effectLst/>
                          <a:latin typeface="Cambria" panose="02040503050406030204" pitchFamily="18" charset="0"/>
                        </a:rPr>
                        <a:t>FMCG</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fontAlgn="ctr">
                        <a:buNone/>
                      </a:pPr>
                      <a:r>
                        <a:rPr lang="en-IN" sz="1300" b="0" i="0" u="none" strike="noStrike">
                          <a:solidFill>
                            <a:srgbClr val="000000"/>
                          </a:solidFill>
                          <a:effectLst/>
                          <a:latin typeface="Cambria" panose="02040503050406030204" pitchFamily="18" charset="0"/>
                        </a:rPr>
                        <a:t>9.10%</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569374937"/>
                  </a:ext>
                </a:extLst>
              </a:tr>
              <a:tr h="264449">
                <a:tc>
                  <a:txBody>
                    <a:bodyPr/>
                    <a:lstStyle/>
                    <a:p>
                      <a:pPr algn="ctr" fontAlgn="ctr">
                        <a:buNone/>
                      </a:pPr>
                      <a:r>
                        <a:rPr lang="en-IN" sz="1300" b="0" i="0" u="none" strike="noStrike" dirty="0">
                          <a:solidFill>
                            <a:srgbClr val="000000"/>
                          </a:solidFill>
                          <a:effectLst/>
                          <a:latin typeface="Cambria" panose="02040503050406030204" pitchFamily="18" charset="0"/>
                        </a:rPr>
                        <a:t>Info Tech</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fontAlgn="ctr">
                        <a:buNone/>
                      </a:pPr>
                      <a:r>
                        <a:rPr lang="en-IN" sz="1300" b="0" i="0" u="none" strike="noStrike" dirty="0">
                          <a:solidFill>
                            <a:srgbClr val="000000"/>
                          </a:solidFill>
                          <a:effectLst/>
                          <a:latin typeface="Cambria" panose="02040503050406030204" pitchFamily="18" charset="0"/>
                        </a:rPr>
                        <a:t>8.90%</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919695521"/>
                  </a:ext>
                </a:extLst>
              </a:tr>
              <a:tr h="264449">
                <a:tc>
                  <a:txBody>
                    <a:bodyPr/>
                    <a:lstStyle/>
                    <a:p>
                      <a:pPr algn="ctr" fontAlgn="ctr">
                        <a:buNone/>
                      </a:pPr>
                      <a:r>
                        <a:rPr lang="en-IN" sz="1300" b="0" i="0" u="none" strike="noStrike" dirty="0">
                          <a:solidFill>
                            <a:srgbClr val="000000"/>
                          </a:solidFill>
                          <a:effectLst/>
                          <a:latin typeface="Cambria" panose="02040503050406030204" pitchFamily="18" charset="0"/>
                        </a:rPr>
                        <a:t>HealthCare</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fontAlgn="ctr">
                        <a:buNone/>
                      </a:pPr>
                      <a:r>
                        <a:rPr lang="en-IN" sz="1300" b="0" i="0" u="none" strike="noStrike">
                          <a:solidFill>
                            <a:srgbClr val="000000"/>
                          </a:solidFill>
                          <a:effectLst/>
                          <a:latin typeface="Cambria" panose="02040503050406030204" pitchFamily="18" charset="0"/>
                        </a:rPr>
                        <a:t>8.20%</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18639171"/>
                  </a:ext>
                </a:extLst>
              </a:tr>
              <a:tr h="264449">
                <a:tc>
                  <a:txBody>
                    <a:bodyPr/>
                    <a:lstStyle/>
                    <a:p>
                      <a:pPr algn="ctr" fontAlgn="ctr">
                        <a:buNone/>
                      </a:pPr>
                      <a:r>
                        <a:rPr lang="en-IN" sz="1300" b="0" i="0" u="none" strike="noStrike" dirty="0">
                          <a:solidFill>
                            <a:srgbClr val="000000"/>
                          </a:solidFill>
                          <a:effectLst/>
                          <a:latin typeface="Cambria" panose="02040503050406030204" pitchFamily="18" charset="0"/>
                        </a:rPr>
                        <a:t>NBFC</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fontAlgn="ctr">
                        <a:buNone/>
                      </a:pPr>
                      <a:r>
                        <a:rPr lang="en-IN" sz="1300" b="0" i="0" u="none" strike="noStrike" dirty="0">
                          <a:solidFill>
                            <a:srgbClr val="000000"/>
                          </a:solidFill>
                          <a:effectLst/>
                          <a:latin typeface="Cambria" panose="02040503050406030204" pitchFamily="18" charset="0"/>
                        </a:rPr>
                        <a:t>7.50%</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2961274740"/>
                  </a:ext>
                </a:extLst>
              </a:tr>
              <a:tr h="264449">
                <a:tc>
                  <a:txBody>
                    <a:bodyPr/>
                    <a:lstStyle/>
                    <a:p>
                      <a:pPr algn="ctr" fontAlgn="ctr">
                        <a:buNone/>
                      </a:pPr>
                      <a:r>
                        <a:rPr lang="en-IN" sz="1300" b="0" i="0" u="none" strike="noStrike" dirty="0" err="1">
                          <a:solidFill>
                            <a:srgbClr val="000000"/>
                          </a:solidFill>
                          <a:effectLst/>
                          <a:latin typeface="Cambria" panose="02040503050406030204" pitchFamily="18" charset="0"/>
                        </a:rPr>
                        <a:t>Misc</a:t>
                      </a:r>
                      <a:endParaRPr lang="en-IN" sz="1300" b="0" i="0" u="none" strike="noStrike" dirty="0">
                        <a:solidFill>
                          <a:srgbClr val="000000"/>
                        </a:solidFill>
                        <a:effectLst/>
                        <a:latin typeface="Cambria" panose="02040503050406030204" pitchFamily="18"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fontAlgn="ctr">
                        <a:buNone/>
                      </a:pPr>
                      <a:r>
                        <a:rPr lang="en-IN" sz="1300" b="0" i="0" u="none" strike="noStrike" dirty="0">
                          <a:solidFill>
                            <a:srgbClr val="000000"/>
                          </a:solidFill>
                          <a:effectLst/>
                          <a:latin typeface="Cambria" panose="02040503050406030204" pitchFamily="18" charset="0"/>
                        </a:rPr>
                        <a:t>7.50%</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558410604"/>
                  </a:ext>
                </a:extLst>
              </a:tr>
              <a:tr h="264449">
                <a:tc>
                  <a:txBody>
                    <a:bodyPr/>
                    <a:lstStyle/>
                    <a:p>
                      <a:pPr algn="ctr" fontAlgn="ctr">
                        <a:buNone/>
                      </a:pPr>
                      <a:r>
                        <a:rPr lang="en-IN" sz="1300" b="0" i="0" u="none" strike="noStrike" dirty="0">
                          <a:solidFill>
                            <a:srgbClr val="000000"/>
                          </a:solidFill>
                          <a:effectLst/>
                          <a:latin typeface="Cambria" panose="02040503050406030204" pitchFamily="18" charset="0"/>
                        </a:rPr>
                        <a:t>Telecom</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fontAlgn="ctr">
                        <a:buNone/>
                      </a:pPr>
                      <a:r>
                        <a:rPr lang="en-IN" sz="1300" b="0" i="0" u="none" strike="noStrike" dirty="0">
                          <a:solidFill>
                            <a:srgbClr val="000000"/>
                          </a:solidFill>
                          <a:effectLst/>
                          <a:latin typeface="Cambria" panose="02040503050406030204" pitchFamily="18" charset="0"/>
                        </a:rPr>
                        <a:t>6.00%</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1277122346"/>
                  </a:ext>
                </a:extLst>
              </a:tr>
              <a:tr h="264449">
                <a:tc>
                  <a:txBody>
                    <a:bodyPr/>
                    <a:lstStyle/>
                    <a:p>
                      <a:pPr algn="ctr" fontAlgn="ctr">
                        <a:buNone/>
                      </a:pPr>
                      <a:r>
                        <a:rPr lang="en-IN" sz="1300" b="0" i="0" u="none" strike="noStrike" dirty="0">
                          <a:solidFill>
                            <a:srgbClr val="000000"/>
                          </a:solidFill>
                          <a:effectLst/>
                          <a:latin typeface="Cambria" panose="02040503050406030204" pitchFamily="18" charset="0"/>
                        </a:rPr>
                        <a:t>Industrials</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fontAlgn="ctr">
                        <a:buNone/>
                      </a:pPr>
                      <a:r>
                        <a:rPr lang="en-IN" sz="1300" b="0" i="0" u="none" strike="noStrike" dirty="0">
                          <a:solidFill>
                            <a:srgbClr val="000000"/>
                          </a:solidFill>
                          <a:effectLst/>
                          <a:latin typeface="Cambria" panose="02040503050406030204" pitchFamily="18" charset="0"/>
                        </a:rPr>
                        <a:t>5.90%</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67409465"/>
                  </a:ext>
                </a:extLst>
              </a:tr>
              <a:tr h="264449">
                <a:tc>
                  <a:txBody>
                    <a:bodyPr/>
                    <a:lstStyle/>
                    <a:p>
                      <a:pPr algn="ctr" fontAlgn="ctr">
                        <a:buNone/>
                      </a:pPr>
                      <a:r>
                        <a:rPr lang="en-IN" sz="1300" b="0" i="0" u="none" strike="noStrike">
                          <a:solidFill>
                            <a:srgbClr val="000000"/>
                          </a:solidFill>
                          <a:effectLst/>
                          <a:latin typeface="Cambria" panose="02040503050406030204" pitchFamily="18" charset="0"/>
                        </a:rPr>
                        <a:t>Insurance</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fontAlgn="ctr">
                        <a:buNone/>
                      </a:pPr>
                      <a:r>
                        <a:rPr lang="en-IN" sz="1300" b="0" i="0" u="none" strike="noStrike" dirty="0">
                          <a:solidFill>
                            <a:srgbClr val="000000"/>
                          </a:solidFill>
                          <a:effectLst/>
                          <a:latin typeface="Cambria" panose="02040503050406030204" pitchFamily="18" charset="0"/>
                        </a:rPr>
                        <a:t>5.10%</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168070672"/>
                  </a:ext>
                </a:extLst>
              </a:tr>
              <a:tr h="264449">
                <a:tc>
                  <a:txBody>
                    <a:bodyPr/>
                    <a:lstStyle/>
                    <a:p>
                      <a:pPr algn="ctr" fontAlgn="ctr">
                        <a:buNone/>
                      </a:pPr>
                      <a:r>
                        <a:rPr lang="en-IN" sz="1300" b="0" i="0" u="none" strike="noStrike">
                          <a:solidFill>
                            <a:srgbClr val="000000"/>
                          </a:solidFill>
                          <a:effectLst/>
                          <a:latin typeface="Cambria" panose="02040503050406030204" pitchFamily="18" charset="0"/>
                        </a:rPr>
                        <a:t>Real Estate</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fontAlgn="ctr">
                        <a:buNone/>
                      </a:pPr>
                      <a:r>
                        <a:rPr lang="en-IN" sz="1300" b="0" i="0" u="none" strike="noStrike" dirty="0">
                          <a:solidFill>
                            <a:srgbClr val="000000"/>
                          </a:solidFill>
                          <a:effectLst/>
                          <a:latin typeface="Cambria" panose="02040503050406030204" pitchFamily="18" charset="0"/>
                        </a:rPr>
                        <a:t>3.40%</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299487454"/>
                  </a:ext>
                </a:extLst>
              </a:tr>
            </a:tbl>
          </a:graphicData>
        </a:graphic>
      </p:graphicFrame>
      <p:graphicFrame>
        <p:nvGraphicFramePr>
          <p:cNvPr id="13" name="Chart 12">
            <a:extLst>
              <a:ext uri="{FF2B5EF4-FFF2-40B4-BE49-F238E27FC236}">
                <a16:creationId xmlns:a16="http://schemas.microsoft.com/office/drawing/2014/main" id="{DE064828-D48D-7EDB-798C-82C0D4FF259C}"/>
              </a:ext>
            </a:extLst>
          </p:cNvPr>
          <p:cNvGraphicFramePr>
            <a:graphicFrameLocks/>
          </p:cNvGraphicFramePr>
          <p:nvPr>
            <p:extLst>
              <p:ext uri="{D42A27DB-BD31-4B8C-83A1-F6EECF244321}">
                <p14:modId xmlns:p14="http://schemas.microsoft.com/office/powerpoint/2010/main" val="3140869707"/>
              </p:ext>
            </p:extLst>
          </p:nvPr>
        </p:nvGraphicFramePr>
        <p:xfrm>
          <a:off x="174659" y="5163768"/>
          <a:ext cx="4080941" cy="1371600"/>
        </p:xfrm>
        <a:graphic>
          <a:graphicData uri="http://schemas.openxmlformats.org/drawingml/2006/chart">
            <c:chart xmlns:c="http://schemas.openxmlformats.org/drawingml/2006/chart" xmlns:r="http://schemas.openxmlformats.org/officeDocument/2006/relationships" r:id="rId2"/>
          </a:graphicData>
        </a:graphic>
      </p:graphicFrame>
      <p:pic>
        <p:nvPicPr>
          <p:cNvPr id="7" name="Picture 6" descr="A white text on a black background&#10;&#10;AI-generated content may be incorrect.">
            <a:extLst>
              <a:ext uri="{FF2B5EF4-FFF2-40B4-BE49-F238E27FC236}">
                <a16:creationId xmlns:a16="http://schemas.microsoft.com/office/drawing/2014/main" id="{95428104-346E-5F69-9746-DEF3F8D49FC7}"/>
              </a:ext>
            </a:extLst>
          </p:cNvPr>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10362466" y="234062"/>
            <a:ext cx="1559328" cy="340260"/>
          </a:xfrm>
          <a:prstGeom prst="rect">
            <a:avLst/>
          </a:prstGeom>
        </p:spPr>
      </p:pic>
      <p:graphicFrame>
        <p:nvGraphicFramePr>
          <p:cNvPr id="6" name="Chart 5">
            <a:extLst>
              <a:ext uri="{FF2B5EF4-FFF2-40B4-BE49-F238E27FC236}">
                <a16:creationId xmlns:a16="http://schemas.microsoft.com/office/drawing/2014/main" id="{9ABBA8F9-B282-8D9F-B61B-2E0D6485FA15}"/>
              </a:ext>
            </a:extLst>
          </p:cNvPr>
          <p:cNvGraphicFramePr>
            <a:graphicFrameLocks/>
          </p:cNvGraphicFramePr>
          <p:nvPr>
            <p:extLst>
              <p:ext uri="{D42A27DB-BD31-4B8C-83A1-F6EECF244321}">
                <p14:modId xmlns:p14="http://schemas.microsoft.com/office/powerpoint/2010/main" val="465728293"/>
              </p:ext>
            </p:extLst>
          </p:nvPr>
        </p:nvGraphicFramePr>
        <p:xfrm>
          <a:off x="4390126" y="948487"/>
          <a:ext cx="4135582" cy="2562958"/>
        </p:xfrm>
        <a:graphic>
          <a:graphicData uri="http://schemas.openxmlformats.org/drawingml/2006/chart">
            <c:chart xmlns:c="http://schemas.openxmlformats.org/drawingml/2006/chart" xmlns:r="http://schemas.openxmlformats.org/officeDocument/2006/relationships" r:id="rId4"/>
          </a:graphicData>
        </a:graphic>
      </p:graphicFrame>
    </p:spTree>
    <p:extLst>
      <p:ext uri="{BB962C8B-B14F-4D97-AF65-F5344CB8AC3E}">
        <p14:creationId xmlns:p14="http://schemas.microsoft.com/office/powerpoint/2010/main" val="4275601919"/>
      </p:ext>
    </p:extLst>
  </p:cSld>
  <p:clrMapOvr>
    <a:masterClrMapping/>
  </p:clrMapOvr>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5700A68-574E-DED9-5E0A-8E00889DB8CC}"/>
            </a:ext>
          </a:extLst>
        </p:cNvPr>
        <p:cNvGrpSpPr/>
        <p:nvPr/>
      </p:nvGrpSpPr>
      <p:grpSpPr>
        <a:xfrm>
          <a:off x="0" y="0"/>
          <a:ext cx="0" cy="0"/>
          <a:chOff x="0" y="0"/>
          <a:chExt cx="0" cy="0"/>
        </a:xfrm>
      </p:grpSpPr>
      <p:sp>
        <p:nvSpPr>
          <p:cNvPr id="4" name="Rectangle 3">
            <a:extLst>
              <a:ext uri="{FF2B5EF4-FFF2-40B4-BE49-F238E27FC236}">
                <a16:creationId xmlns:a16="http://schemas.microsoft.com/office/drawing/2014/main" id="{080FFB81-104F-211D-499F-C9AD291C9D43}"/>
              </a:ext>
            </a:extLst>
          </p:cNvPr>
          <p:cNvSpPr/>
          <p:nvPr/>
        </p:nvSpPr>
        <p:spPr>
          <a:xfrm>
            <a:off x="0" y="-2626"/>
            <a:ext cx="12192000" cy="821635"/>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 name="Title 1">
            <a:extLst>
              <a:ext uri="{FF2B5EF4-FFF2-40B4-BE49-F238E27FC236}">
                <a16:creationId xmlns:a16="http://schemas.microsoft.com/office/drawing/2014/main" id="{5AD64DC6-A37C-2904-7F47-5F8EA77F32AD}"/>
              </a:ext>
            </a:extLst>
          </p:cNvPr>
          <p:cNvSpPr txBox="1">
            <a:spLocks/>
          </p:cNvSpPr>
          <p:nvPr/>
        </p:nvSpPr>
        <p:spPr>
          <a:xfrm>
            <a:off x="165475" y="106018"/>
            <a:ext cx="11007609" cy="630899"/>
          </a:xfrm>
          <a:prstGeom prst="rect">
            <a:avLst/>
          </a:prstGeom>
        </p:spPr>
        <p:txBody>
          <a:bodyPr vert="horz" lIns="91440" tIns="45720" rIns="91440" bIns="45720" rtlCol="0" anchor="ctr">
            <a:noAutofit/>
          </a:bodyPr>
          <a:lstStyle>
            <a:lvl1pPr algn="ctr" defTabSz="914400" rtl="0" eaLnBrk="1" latinLnBrk="0" hangingPunct="1">
              <a:lnSpc>
                <a:spcPct val="90000"/>
              </a:lnSpc>
              <a:spcBef>
                <a:spcPct val="0"/>
              </a:spcBef>
              <a:buNone/>
              <a:defRPr sz="6000" kern="1200">
                <a:solidFill>
                  <a:schemeClr val="tx1"/>
                </a:solidFill>
                <a:latin typeface="+mj-lt"/>
                <a:ea typeface="+mj-ea"/>
                <a:cs typeface="+mj-cs"/>
              </a:defRPr>
            </a:lvl1pPr>
          </a:lstStyle>
          <a:p>
            <a:pPr marL="0" marR="0" lvl="0" indent="0" algn="l" defTabSz="914400" rtl="0" eaLnBrk="1" fontAlgn="auto" latinLnBrk="0" hangingPunct="1">
              <a:lnSpc>
                <a:spcPct val="90000"/>
              </a:lnSpc>
              <a:spcBef>
                <a:spcPct val="0"/>
              </a:spcBef>
              <a:spcAft>
                <a:spcPts val="0"/>
              </a:spcAft>
              <a:buClrTx/>
              <a:buSzTx/>
              <a:buFontTx/>
              <a:buNone/>
              <a:tabLst/>
              <a:defRPr/>
            </a:pPr>
            <a:r>
              <a:rPr kumimoji="0" lang="en-US" sz="2800" b="1" i="0" u="none" strike="noStrike" kern="1200" cap="none" spc="0" normalizeH="0" baseline="0" noProof="0" dirty="0">
                <a:ln>
                  <a:noFill/>
                </a:ln>
                <a:solidFill>
                  <a:prstClr val="white"/>
                </a:solidFill>
                <a:effectLst/>
                <a:uLnTx/>
                <a:uFillTx/>
                <a:latin typeface="Cambria" panose="02040503050406030204" pitchFamily="18" charset="0"/>
                <a:ea typeface="Cambria" panose="02040503050406030204" pitchFamily="18" charset="0"/>
                <a:cs typeface="+mj-cs"/>
              </a:rPr>
              <a:t>Equity – AIF</a:t>
            </a:r>
          </a:p>
          <a:p>
            <a:pPr marL="0" marR="0" lvl="0" indent="0" algn="l" defTabSz="914400" rtl="0" eaLnBrk="1" fontAlgn="auto" latinLnBrk="0" hangingPunct="1">
              <a:lnSpc>
                <a:spcPct val="90000"/>
              </a:lnSpc>
              <a:spcBef>
                <a:spcPct val="0"/>
              </a:spcBef>
              <a:spcAft>
                <a:spcPts val="0"/>
              </a:spcAft>
              <a:buClrTx/>
              <a:buSzTx/>
              <a:buFontTx/>
              <a:buNone/>
              <a:tabLst/>
              <a:defRPr/>
            </a:pPr>
            <a:r>
              <a:rPr kumimoji="0" lang="en-US" sz="2800" b="1" i="0" u="none" strike="noStrike" kern="1200" cap="none" spc="0" normalizeH="0" baseline="0" noProof="0" dirty="0">
                <a:ln>
                  <a:noFill/>
                </a:ln>
                <a:solidFill>
                  <a:prstClr val="white"/>
                </a:solidFill>
                <a:effectLst/>
                <a:uLnTx/>
                <a:uFillTx/>
                <a:latin typeface="Cambria" panose="02040503050406030204" pitchFamily="18" charset="0"/>
                <a:ea typeface="Cambria" panose="02040503050406030204" pitchFamily="18" charset="0"/>
                <a:cs typeface="+mj-cs"/>
              </a:rPr>
              <a:t>Singularity Equity Fund 1 (Cat III AIF)</a:t>
            </a:r>
            <a:endParaRPr kumimoji="0" lang="en-IN" sz="2800" b="1" i="0" u="none" strike="noStrike" kern="1200" cap="none" spc="0" normalizeH="0" baseline="0" noProof="0" dirty="0">
              <a:ln>
                <a:noFill/>
              </a:ln>
              <a:solidFill>
                <a:prstClr val="white"/>
              </a:solidFill>
              <a:effectLst/>
              <a:uLnTx/>
              <a:uFillTx/>
              <a:latin typeface="Cambria" panose="02040503050406030204" pitchFamily="18" charset="0"/>
              <a:ea typeface="Cambria" panose="02040503050406030204" pitchFamily="18" charset="0"/>
              <a:cs typeface="+mj-cs"/>
            </a:endParaRPr>
          </a:p>
        </p:txBody>
      </p:sp>
      <p:sp>
        <p:nvSpPr>
          <p:cNvPr id="22" name="Rectangle 21">
            <a:extLst>
              <a:ext uri="{FF2B5EF4-FFF2-40B4-BE49-F238E27FC236}">
                <a16:creationId xmlns:a16="http://schemas.microsoft.com/office/drawing/2014/main" id="{20C89AED-E30C-4F41-9104-AE40555F5757}"/>
              </a:ext>
            </a:extLst>
          </p:cNvPr>
          <p:cNvSpPr/>
          <p:nvPr/>
        </p:nvSpPr>
        <p:spPr>
          <a:xfrm>
            <a:off x="0" y="6641517"/>
            <a:ext cx="12192000" cy="235963"/>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8" name="Rectangle 17">
            <a:extLst>
              <a:ext uri="{FF2B5EF4-FFF2-40B4-BE49-F238E27FC236}">
                <a16:creationId xmlns:a16="http://schemas.microsoft.com/office/drawing/2014/main" id="{E3ED082D-FCA4-7F8B-644B-2BAAAC40875B}"/>
              </a:ext>
            </a:extLst>
          </p:cNvPr>
          <p:cNvSpPr/>
          <p:nvPr/>
        </p:nvSpPr>
        <p:spPr>
          <a:xfrm>
            <a:off x="0" y="808383"/>
            <a:ext cx="12192000" cy="45719"/>
          </a:xfrm>
          <a:prstGeom prst="rect">
            <a:avLst/>
          </a:prstGeom>
          <a:solidFill>
            <a:schemeClr val="bg1">
              <a:lumMod val="6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9" name="Slide Number Placeholder 18">
            <a:extLst>
              <a:ext uri="{FF2B5EF4-FFF2-40B4-BE49-F238E27FC236}">
                <a16:creationId xmlns:a16="http://schemas.microsoft.com/office/drawing/2014/main" id="{76915CE3-1A70-DEDA-E084-A2AEC9A5C979}"/>
              </a:ext>
            </a:extLst>
          </p:cNvPr>
          <p:cNvSpPr>
            <a:spLocks noGrp="1"/>
          </p:cNvSpPr>
          <p:nvPr>
            <p:ph type="sldNum" sz="quarter" idx="12"/>
          </p:nvPr>
        </p:nvSpPr>
        <p:spPr>
          <a:xfrm>
            <a:off x="9448800" y="6549225"/>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1E62F875-1F54-4527-993B-FB1D0CCB3E02}" type="slidenum">
              <a:rPr kumimoji="0" lang="en-IN" sz="1200" b="1" i="0" u="none" strike="noStrike" kern="1200" cap="none" spc="0" normalizeH="0" baseline="0" noProof="0" smtClean="0">
                <a:ln>
                  <a:noFill/>
                </a:ln>
                <a:solidFill>
                  <a:prstClr val="white"/>
                </a:solidFill>
                <a:effectLst/>
                <a:uLnTx/>
                <a:uFillTx/>
                <a:latin typeface="Cambria" panose="02040503050406030204" pitchFamily="18" charset="0"/>
                <a:ea typeface="Cambria" panose="02040503050406030204" pitchFamily="18" charset="0"/>
                <a:cs typeface="+mn-cs"/>
              </a:rPr>
              <a:pPr marL="0" marR="0" lvl="0" indent="0" algn="r" defTabSz="914400" rtl="0" eaLnBrk="1" fontAlgn="auto" latinLnBrk="0" hangingPunct="1">
                <a:lnSpc>
                  <a:spcPct val="100000"/>
                </a:lnSpc>
                <a:spcBef>
                  <a:spcPts val="0"/>
                </a:spcBef>
                <a:spcAft>
                  <a:spcPts val="0"/>
                </a:spcAft>
                <a:buClrTx/>
                <a:buSzTx/>
                <a:buFontTx/>
                <a:buNone/>
                <a:tabLst/>
                <a:defRPr/>
              </a:pPr>
              <a:t>47</a:t>
            </a:fld>
            <a:endParaRPr kumimoji="0" lang="en-IN" sz="1200" b="1" i="0" u="none" strike="noStrike" kern="1200" cap="none" spc="0" normalizeH="0" baseline="0" noProof="0">
              <a:ln>
                <a:noFill/>
              </a:ln>
              <a:solidFill>
                <a:prstClr val="white"/>
              </a:solidFill>
              <a:effectLst/>
              <a:uLnTx/>
              <a:uFillTx/>
              <a:latin typeface="Cambria" panose="02040503050406030204" pitchFamily="18" charset="0"/>
              <a:ea typeface="Cambria" panose="02040503050406030204" pitchFamily="18" charset="0"/>
              <a:cs typeface="+mn-cs"/>
            </a:endParaRPr>
          </a:p>
        </p:txBody>
      </p:sp>
      <p:sp>
        <p:nvSpPr>
          <p:cNvPr id="25" name="TextBox 24">
            <a:extLst>
              <a:ext uri="{FF2B5EF4-FFF2-40B4-BE49-F238E27FC236}">
                <a16:creationId xmlns:a16="http://schemas.microsoft.com/office/drawing/2014/main" id="{6D177B70-AC3F-28F6-F121-E00BB516C37A}"/>
              </a:ext>
            </a:extLst>
          </p:cNvPr>
          <p:cNvSpPr txBox="1"/>
          <p:nvPr/>
        </p:nvSpPr>
        <p:spPr>
          <a:xfrm>
            <a:off x="82074" y="999454"/>
            <a:ext cx="4637907" cy="3293209"/>
          </a:xfrm>
          <a:prstGeom prst="rect">
            <a:avLst/>
          </a:prstGeom>
          <a:noFill/>
          <a:ln>
            <a:solidFill>
              <a:schemeClr val="bg1">
                <a:lumMod val="85000"/>
              </a:schemeClr>
            </a:solidFill>
          </a:ln>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300" b="1" i="0"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rPr>
              <a:t>About the Fund:</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300" b="0" i="0"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rPr>
              <a:t>A CAT III AIF with a </a:t>
            </a:r>
            <a:r>
              <a:rPr kumimoji="0" lang="en-US" sz="1300" b="1" i="0"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rPr>
              <a:t>PIPE style </a:t>
            </a:r>
            <a:r>
              <a:rPr kumimoji="0" lang="en-US" sz="1300" b="0" i="0"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rPr>
              <a:t>investment approach, it focuses on </a:t>
            </a:r>
            <a:r>
              <a:rPr kumimoji="0" lang="en-US" sz="1300" b="1" i="0"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rPr>
              <a:t>25-30</a:t>
            </a:r>
            <a:r>
              <a:rPr kumimoji="0" lang="en-US" sz="1300" b="0" i="0"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rPr>
              <a:t> high growth, tech driven businesses and emerging enterprises, aiming to generate strong long term returns </a:t>
            </a:r>
            <a:r>
              <a:rPr kumimoji="0" lang="en-US" sz="1300" b="1" i="0"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rPr>
              <a:t>across listed and unlisted markets</a:t>
            </a:r>
            <a:endParaRPr kumimoji="0" lang="en-IN" sz="1300" b="1" i="0"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300" b="1" i="0"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300" b="1" i="0"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rPr>
              <a:t>Investment Philosophy:</a:t>
            </a: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300" b="1" i="0"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rPr>
              <a:t>Theme Identification </a:t>
            </a:r>
            <a:r>
              <a:rPr kumimoji="0" lang="en-US" sz="1300" b="0" i="0"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rPr>
              <a:t>– Identifying high-growth themes and special situations for both tactical and long-term investments.</a:t>
            </a: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300" b="1" i="0"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rPr>
              <a:t>Bottom-Up Approach </a:t>
            </a:r>
            <a:r>
              <a:rPr kumimoji="0" lang="en-US" sz="1300" b="0" i="0"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rPr>
              <a:t>– Leveraging a private equity background and robust risk frameworks to identify high-quality companies with superior risk-adjusted returns.</a:t>
            </a: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300" b="1" i="0"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rPr>
              <a:t>Entrepreneur Focus </a:t>
            </a:r>
            <a:r>
              <a:rPr kumimoji="0" lang="en-US" sz="1300" b="0" i="0"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rPr>
              <a:t>– Evaluating management quality, capital allocation, scalability, and market share potential against industry benchmarks.</a:t>
            </a:r>
          </a:p>
        </p:txBody>
      </p:sp>
      <p:graphicFrame>
        <p:nvGraphicFramePr>
          <p:cNvPr id="14" name="Table 2">
            <a:extLst>
              <a:ext uri="{FF2B5EF4-FFF2-40B4-BE49-F238E27FC236}">
                <a16:creationId xmlns:a16="http://schemas.microsoft.com/office/drawing/2014/main" id="{9DA2F34E-FD22-8674-7A0D-FEA166C9209F}"/>
              </a:ext>
            </a:extLst>
          </p:cNvPr>
          <p:cNvGraphicFramePr>
            <a:graphicFrameLocks noGrp="1"/>
          </p:cNvGraphicFramePr>
          <p:nvPr>
            <p:extLst>
              <p:ext uri="{D42A27DB-BD31-4B8C-83A1-F6EECF244321}">
                <p14:modId xmlns:p14="http://schemas.microsoft.com/office/powerpoint/2010/main" val="3335643160"/>
              </p:ext>
            </p:extLst>
          </p:nvPr>
        </p:nvGraphicFramePr>
        <p:xfrm>
          <a:off x="110666" y="4409846"/>
          <a:ext cx="4637906" cy="2114483"/>
        </p:xfrm>
        <a:graphic>
          <a:graphicData uri="http://schemas.openxmlformats.org/drawingml/2006/table">
            <a:tbl>
              <a:tblPr firstRow="1" bandRow="1">
                <a:tableStyleId>{073A0DAA-6AF3-43AB-8588-CEC1D06C72B9}</a:tableStyleId>
              </a:tblPr>
              <a:tblGrid>
                <a:gridCol w="1597377">
                  <a:extLst>
                    <a:ext uri="{9D8B030D-6E8A-4147-A177-3AD203B41FA5}">
                      <a16:colId xmlns:a16="http://schemas.microsoft.com/office/drawing/2014/main" val="979919291"/>
                    </a:ext>
                  </a:extLst>
                </a:gridCol>
                <a:gridCol w="3040529">
                  <a:extLst>
                    <a:ext uri="{9D8B030D-6E8A-4147-A177-3AD203B41FA5}">
                      <a16:colId xmlns:a16="http://schemas.microsoft.com/office/drawing/2014/main" val="2728041260"/>
                    </a:ext>
                  </a:extLst>
                </a:gridCol>
              </a:tblGrid>
              <a:tr h="302069">
                <a:tc>
                  <a:txBody>
                    <a:bodyPr/>
                    <a:lstStyle/>
                    <a:p>
                      <a:r>
                        <a:rPr lang="en-US" sz="1300">
                          <a:latin typeface="Cambria" panose="02040503050406030204" pitchFamily="18" charset="0"/>
                          <a:ea typeface="Cambria" panose="02040503050406030204" pitchFamily="18" charset="0"/>
                        </a:rPr>
                        <a:t>Particulars</a:t>
                      </a:r>
                      <a:endParaRPr lang="en-IN" sz="1300">
                        <a:latin typeface="Cambria" panose="02040503050406030204" pitchFamily="18" charset="0"/>
                        <a:ea typeface="Cambria" panose="02040503050406030204" pitchFamily="18" charset="0"/>
                      </a:endParaRPr>
                    </a:p>
                  </a:txBody>
                  <a:tcPr anchor="ctr"/>
                </a:tc>
                <a:tc>
                  <a:txBody>
                    <a:bodyPr/>
                    <a:lstStyle/>
                    <a:p>
                      <a:pPr algn="ctr"/>
                      <a:r>
                        <a:rPr lang="en-US" sz="1300">
                          <a:latin typeface="Cambria" panose="02040503050406030204" pitchFamily="18" charset="0"/>
                          <a:ea typeface="Cambria" panose="02040503050406030204" pitchFamily="18" charset="0"/>
                        </a:rPr>
                        <a:t>Details</a:t>
                      </a:r>
                      <a:endParaRPr lang="en-IN" sz="1300">
                        <a:latin typeface="Cambria" panose="02040503050406030204" pitchFamily="18" charset="0"/>
                        <a:ea typeface="Cambria" panose="02040503050406030204" pitchFamily="18" charset="0"/>
                      </a:endParaRPr>
                    </a:p>
                  </a:txBody>
                  <a:tcPr anchor="ctr"/>
                </a:tc>
                <a:extLst>
                  <a:ext uri="{0D108BD9-81ED-4DB2-BD59-A6C34878D82A}">
                    <a16:rowId xmlns:a16="http://schemas.microsoft.com/office/drawing/2014/main" val="2509566197"/>
                  </a:ext>
                </a:extLst>
              </a:tr>
              <a:tr h="302069">
                <a:tc>
                  <a:txBody>
                    <a:bodyPr/>
                    <a:lstStyle/>
                    <a:p>
                      <a:r>
                        <a:rPr lang="en-IN" sz="1300" b="1">
                          <a:latin typeface="Cambria" panose="02040503050406030204" pitchFamily="18" charset="0"/>
                          <a:ea typeface="Cambria" panose="02040503050406030204" pitchFamily="18" charset="0"/>
                        </a:rPr>
                        <a:t>Inception Date</a:t>
                      </a:r>
                    </a:p>
                  </a:txBody>
                  <a:tcPr anchor="ctr">
                    <a:solidFill>
                      <a:srgbClr val="CBCBCB"/>
                    </a:solidFill>
                  </a:tcPr>
                </a:tc>
                <a:tc>
                  <a:txBody>
                    <a:bodyPr/>
                    <a:lstStyle/>
                    <a:p>
                      <a:pPr algn="ctr"/>
                      <a:r>
                        <a:rPr lang="en-IN" sz="1300">
                          <a:latin typeface="Cambria" panose="02040503050406030204" pitchFamily="18" charset="0"/>
                          <a:ea typeface="Cambria" panose="02040503050406030204" pitchFamily="18" charset="0"/>
                        </a:rPr>
                        <a:t>July 13, 2023</a:t>
                      </a:r>
                    </a:p>
                  </a:txBody>
                  <a:tcPr anchor="ctr">
                    <a:solidFill>
                      <a:srgbClr val="CBCBCB"/>
                    </a:solidFill>
                  </a:tcPr>
                </a:tc>
                <a:extLst>
                  <a:ext uri="{0D108BD9-81ED-4DB2-BD59-A6C34878D82A}">
                    <a16:rowId xmlns:a16="http://schemas.microsoft.com/office/drawing/2014/main" val="1207991462"/>
                  </a:ext>
                </a:extLst>
              </a:tr>
              <a:tr h="302069">
                <a:tc>
                  <a:txBody>
                    <a:bodyPr/>
                    <a:lstStyle/>
                    <a:p>
                      <a:r>
                        <a:rPr lang="en-US" sz="1300" b="1">
                          <a:latin typeface="Cambria" panose="02040503050406030204" pitchFamily="18" charset="0"/>
                          <a:ea typeface="Cambria" panose="02040503050406030204" pitchFamily="18" charset="0"/>
                        </a:rPr>
                        <a:t>Min Investment</a:t>
                      </a:r>
                      <a:endParaRPr lang="en-IN" sz="1300" b="1">
                        <a:latin typeface="Cambria" panose="02040503050406030204" pitchFamily="18" charset="0"/>
                        <a:ea typeface="Cambria" panose="02040503050406030204" pitchFamily="18" charset="0"/>
                      </a:endParaRPr>
                    </a:p>
                  </a:txBody>
                  <a:tcPr anchor="ctr">
                    <a:solidFill>
                      <a:srgbClr val="F2F2F2"/>
                    </a:solidFill>
                  </a:tcPr>
                </a:tc>
                <a:tc>
                  <a:txBody>
                    <a:bodyPr/>
                    <a:lstStyle/>
                    <a:p>
                      <a:pPr algn="ctr"/>
                      <a:r>
                        <a:rPr lang="en-IN" sz="1300" dirty="0">
                          <a:latin typeface="Cambria" panose="02040503050406030204" pitchFamily="18" charset="0"/>
                          <a:ea typeface="Cambria" panose="02040503050406030204" pitchFamily="18" charset="0"/>
                        </a:rPr>
                        <a:t>5 Cr (3 Cr initially, 2Cr within 90 days)</a:t>
                      </a:r>
                    </a:p>
                  </a:txBody>
                  <a:tcPr anchor="ctr">
                    <a:solidFill>
                      <a:srgbClr val="F2F2F2"/>
                    </a:solidFill>
                  </a:tcPr>
                </a:tc>
                <a:extLst>
                  <a:ext uri="{0D108BD9-81ED-4DB2-BD59-A6C34878D82A}">
                    <a16:rowId xmlns:a16="http://schemas.microsoft.com/office/drawing/2014/main" val="969302883"/>
                  </a:ext>
                </a:extLst>
              </a:tr>
              <a:tr h="302069">
                <a:tc>
                  <a:txBody>
                    <a:bodyPr/>
                    <a:lstStyle/>
                    <a:p>
                      <a:r>
                        <a:rPr lang="en-IN" sz="1300" b="1">
                          <a:latin typeface="Cambria" panose="02040503050406030204" pitchFamily="18" charset="0"/>
                          <a:ea typeface="Cambria" panose="02040503050406030204" pitchFamily="18" charset="0"/>
                        </a:rPr>
                        <a:t>Fund Managers</a:t>
                      </a:r>
                    </a:p>
                  </a:txBody>
                  <a:tcPr anchor="ctr">
                    <a:solidFill>
                      <a:srgbClr val="CBCBCB"/>
                    </a:solidFill>
                  </a:tcPr>
                </a:tc>
                <a:tc>
                  <a:txBody>
                    <a:bodyPr/>
                    <a:lstStyle/>
                    <a:p>
                      <a:pPr algn="ctr"/>
                      <a:r>
                        <a:rPr lang="en-IN" sz="1300">
                          <a:latin typeface="Cambria" panose="02040503050406030204" pitchFamily="18" charset="0"/>
                          <a:ea typeface="Cambria" panose="02040503050406030204" pitchFamily="18" charset="0"/>
                        </a:rPr>
                        <a:t>Yash Kela; V Ramanan</a:t>
                      </a:r>
                    </a:p>
                  </a:txBody>
                  <a:tcPr anchor="ctr">
                    <a:solidFill>
                      <a:srgbClr val="CBCBCB"/>
                    </a:solidFill>
                  </a:tcPr>
                </a:tc>
                <a:extLst>
                  <a:ext uri="{0D108BD9-81ED-4DB2-BD59-A6C34878D82A}">
                    <a16:rowId xmlns:a16="http://schemas.microsoft.com/office/drawing/2014/main" val="653726331"/>
                  </a:ext>
                </a:extLst>
              </a:tr>
              <a:tr h="302069">
                <a:tc>
                  <a:txBody>
                    <a:bodyPr/>
                    <a:lstStyle/>
                    <a:p>
                      <a:r>
                        <a:rPr lang="en-US" sz="1300" b="1" dirty="0">
                          <a:latin typeface="Cambria" panose="02040503050406030204" pitchFamily="18" charset="0"/>
                          <a:ea typeface="Cambria" panose="02040503050406030204" pitchFamily="18" charset="0"/>
                        </a:rPr>
                        <a:t>Fund Size</a:t>
                      </a:r>
                      <a:endParaRPr lang="en-IN" sz="1300" b="1" dirty="0">
                        <a:latin typeface="Cambria" panose="02040503050406030204" pitchFamily="18" charset="0"/>
                        <a:ea typeface="Cambria" panose="02040503050406030204" pitchFamily="18" charset="0"/>
                      </a:endParaRPr>
                    </a:p>
                  </a:txBody>
                  <a:tcPr anchor="ctr">
                    <a:solidFill>
                      <a:srgbClr val="F2F2F2"/>
                    </a:solidFill>
                  </a:tcPr>
                </a:tc>
                <a:tc>
                  <a:txBody>
                    <a:bodyPr/>
                    <a:lstStyle/>
                    <a:p>
                      <a:pPr algn="ctr"/>
                      <a:r>
                        <a:rPr lang="en-IN" sz="1300" dirty="0">
                          <a:latin typeface="Cambria" panose="02040503050406030204" pitchFamily="18" charset="0"/>
                          <a:ea typeface="Cambria" panose="02040503050406030204" pitchFamily="18" charset="0"/>
                        </a:rPr>
                        <a:t>3,000 Cr</a:t>
                      </a:r>
                    </a:p>
                  </a:txBody>
                  <a:tcPr anchor="ctr">
                    <a:solidFill>
                      <a:srgbClr val="F2F2F2"/>
                    </a:solidFill>
                  </a:tcPr>
                </a:tc>
                <a:extLst>
                  <a:ext uri="{0D108BD9-81ED-4DB2-BD59-A6C34878D82A}">
                    <a16:rowId xmlns:a16="http://schemas.microsoft.com/office/drawing/2014/main" val="4136249459"/>
                  </a:ext>
                </a:extLst>
              </a:tr>
              <a:tr h="302069">
                <a:tc>
                  <a:txBody>
                    <a:bodyPr/>
                    <a:lstStyle/>
                    <a:p>
                      <a:r>
                        <a:rPr lang="en-US" sz="1300" b="1" dirty="0">
                          <a:latin typeface="Cambria" panose="02040503050406030204" pitchFamily="18" charset="0"/>
                          <a:ea typeface="Cambria" panose="02040503050406030204" pitchFamily="18" charset="0"/>
                        </a:rPr>
                        <a:t>AUM</a:t>
                      </a:r>
                      <a:endParaRPr lang="en-IN" sz="1300" b="1" dirty="0">
                        <a:latin typeface="Cambria" panose="02040503050406030204" pitchFamily="18" charset="0"/>
                        <a:ea typeface="Cambria" panose="02040503050406030204" pitchFamily="18" charset="0"/>
                      </a:endParaRPr>
                    </a:p>
                  </a:txBody>
                  <a:tcPr anchor="ctr">
                    <a:solidFill>
                      <a:srgbClr val="CBCBCB"/>
                    </a:solidFill>
                  </a:tcPr>
                </a:tc>
                <a:tc>
                  <a:txBody>
                    <a:bodyPr/>
                    <a:lstStyle/>
                    <a:p>
                      <a:pPr algn="ctr"/>
                      <a:r>
                        <a:rPr lang="en-IN" sz="1300" dirty="0">
                          <a:latin typeface="Cambria" panose="02040503050406030204" pitchFamily="18" charset="0"/>
                          <a:ea typeface="Cambria" panose="02040503050406030204" pitchFamily="18" charset="0"/>
                        </a:rPr>
                        <a:t>~ 2,300 Cr</a:t>
                      </a:r>
                    </a:p>
                  </a:txBody>
                  <a:tcPr anchor="ctr">
                    <a:solidFill>
                      <a:srgbClr val="CBCBCB"/>
                    </a:solidFill>
                  </a:tcPr>
                </a:tc>
                <a:extLst>
                  <a:ext uri="{0D108BD9-81ED-4DB2-BD59-A6C34878D82A}">
                    <a16:rowId xmlns:a16="http://schemas.microsoft.com/office/drawing/2014/main" val="746667370"/>
                  </a:ext>
                </a:extLst>
              </a:tr>
              <a:tr h="302069">
                <a:tc>
                  <a:txBody>
                    <a:bodyPr/>
                    <a:lstStyle/>
                    <a:p>
                      <a:r>
                        <a:rPr lang="en-US" sz="1300" b="1">
                          <a:latin typeface="Cambria" panose="02040503050406030204" pitchFamily="18" charset="0"/>
                          <a:ea typeface="Cambria" panose="02040503050406030204" pitchFamily="18" charset="0"/>
                        </a:rPr>
                        <a:t>Lock - in</a:t>
                      </a:r>
                      <a:endParaRPr lang="en-IN" sz="1300" b="1">
                        <a:latin typeface="Cambria" panose="02040503050406030204" pitchFamily="18" charset="0"/>
                        <a:ea typeface="Cambria" panose="02040503050406030204" pitchFamily="18" charset="0"/>
                      </a:endParaRPr>
                    </a:p>
                  </a:txBody>
                  <a:tcPr anchor="ctr">
                    <a:solidFill>
                      <a:srgbClr val="F2F2F2"/>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IN" sz="1300" dirty="0">
                          <a:latin typeface="Cambria" panose="02040503050406030204" pitchFamily="18" charset="0"/>
                          <a:ea typeface="Cambria" panose="02040503050406030204" pitchFamily="18" charset="0"/>
                        </a:rPr>
                        <a:t>3 years (No Exit Load after 3 years)</a:t>
                      </a:r>
                    </a:p>
                  </a:txBody>
                  <a:tcPr anchor="ctr">
                    <a:solidFill>
                      <a:srgbClr val="F2F2F2"/>
                    </a:solidFill>
                  </a:tcPr>
                </a:tc>
                <a:extLst>
                  <a:ext uri="{0D108BD9-81ED-4DB2-BD59-A6C34878D82A}">
                    <a16:rowId xmlns:a16="http://schemas.microsoft.com/office/drawing/2014/main" val="4092672760"/>
                  </a:ext>
                </a:extLst>
              </a:tr>
            </a:tbl>
          </a:graphicData>
        </a:graphic>
      </p:graphicFrame>
      <p:graphicFrame>
        <p:nvGraphicFramePr>
          <p:cNvPr id="20" name="Table 19">
            <a:extLst>
              <a:ext uri="{FF2B5EF4-FFF2-40B4-BE49-F238E27FC236}">
                <a16:creationId xmlns:a16="http://schemas.microsoft.com/office/drawing/2014/main" id="{E03D3BD2-89AD-1433-6A24-21FE6E185BF3}"/>
              </a:ext>
            </a:extLst>
          </p:cNvPr>
          <p:cNvGraphicFramePr>
            <a:graphicFrameLocks noGrp="1"/>
          </p:cNvGraphicFramePr>
          <p:nvPr/>
        </p:nvGraphicFramePr>
        <p:xfrm>
          <a:off x="8989132" y="5641663"/>
          <a:ext cx="2984113" cy="677731"/>
        </p:xfrm>
        <a:graphic>
          <a:graphicData uri="http://schemas.openxmlformats.org/drawingml/2006/table">
            <a:tbl>
              <a:tblPr/>
              <a:tblGrid>
                <a:gridCol w="905495">
                  <a:extLst>
                    <a:ext uri="{9D8B030D-6E8A-4147-A177-3AD203B41FA5}">
                      <a16:colId xmlns:a16="http://schemas.microsoft.com/office/drawing/2014/main" val="2080092578"/>
                    </a:ext>
                  </a:extLst>
                </a:gridCol>
                <a:gridCol w="709683">
                  <a:extLst>
                    <a:ext uri="{9D8B030D-6E8A-4147-A177-3AD203B41FA5}">
                      <a16:colId xmlns:a16="http://schemas.microsoft.com/office/drawing/2014/main" val="37182688"/>
                    </a:ext>
                  </a:extLst>
                </a:gridCol>
                <a:gridCol w="655093">
                  <a:extLst>
                    <a:ext uri="{9D8B030D-6E8A-4147-A177-3AD203B41FA5}">
                      <a16:colId xmlns:a16="http://schemas.microsoft.com/office/drawing/2014/main" val="1792083341"/>
                    </a:ext>
                  </a:extLst>
                </a:gridCol>
                <a:gridCol w="713842">
                  <a:extLst>
                    <a:ext uri="{9D8B030D-6E8A-4147-A177-3AD203B41FA5}">
                      <a16:colId xmlns:a16="http://schemas.microsoft.com/office/drawing/2014/main" val="3762266317"/>
                    </a:ext>
                  </a:extLst>
                </a:gridCol>
              </a:tblGrid>
              <a:tr h="250329">
                <a:tc>
                  <a:txBody>
                    <a:bodyPr/>
                    <a:lstStyle/>
                    <a:p>
                      <a:pPr algn="ctr" rtl="0" fontAlgn="t"/>
                      <a:r>
                        <a:rPr lang="en-IN" sz="1200" b="1" i="0" u="none" strike="noStrike">
                          <a:solidFill>
                            <a:srgbClr val="FFFFFF"/>
                          </a:solidFill>
                          <a:effectLst/>
                          <a:latin typeface="Cambria" panose="02040503050406030204" pitchFamily="18" charset="0"/>
                          <a:ea typeface="Cambria" panose="02040503050406030204" pitchFamily="18" charset="0"/>
                        </a:rPr>
                        <a:t>Corpus (Cr)</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000000"/>
                    </a:solidFill>
                  </a:tcPr>
                </a:tc>
                <a:tc>
                  <a:txBody>
                    <a:bodyPr/>
                    <a:lstStyle/>
                    <a:p>
                      <a:pPr algn="ctr" rtl="0" fontAlgn="t"/>
                      <a:r>
                        <a:rPr lang="en-IN" sz="1200" b="1" i="0" u="none" strike="noStrike">
                          <a:solidFill>
                            <a:srgbClr val="FFFFFF"/>
                          </a:solidFill>
                          <a:effectLst/>
                          <a:latin typeface="Cambria" panose="02040503050406030204" pitchFamily="18" charset="0"/>
                          <a:ea typeface="Cambria" panose="02040503050406030204" pitchFamily="18" charset="0"/>
                        </a:rPr>
                        <a:t>Fixed </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000000"/>
                    </a:solidFill>
                  </a:tcPr>
                </a:tc>
                <a:tc>
                  <a:txBody>
                    <a:bodyPr/>
                    <a:lstStyle/>
                    <a:p>
                      <a:pPr algn="ctr" rtl="0" fontAlgn="t"/>
                      <a:r>
                        <a:rPr lang="en-IN" sz="1200" b="1" i="0" u="none" strike="noStrike">
                          <a:solidFill>
                            <a:srgbClr val="FFFFFF"/>
                          </a:solidFill>
                          <a:effectLst/>
                          <a:latin typeface="Cambria" panose="02040503050406030204" pitchFamily="18" charset="0"/>
                          <a:ea typeface="Cambria" panose="02040503050406030204" pitchFamily="18" charset="0"/>
                        </a:rPr>
                        <a:t>Perf </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000000"/>
                    </a:solidFill>
                  </a:tcPr>
                </a:tc>
                <a:tc>
                  <a:txBody>
                    <a:bodyPr/>
                    <a:lstStyle/>
                    <a:p>
                      <a:pPr algn="ctr" rtl="0" fontAlgn="t"/>
                      <a:r>
                        <a:rPr lang="en-IN" sz="1200" b="1" i="0" u="none" strike="noStrike" dirty="0">
                          <a:solidFill>
                            <a:srgbClr val="FFFFFF"/>
                          </a:solidFill>
                          <a:effectLst/>
                          <a:latin typeface="Cambria" panose="02040503050406030204" pitchFamily="18" charset="0"/>
                          <a:ea typeface="Cambria" panose="02040503050406030204" pitchFamily="18" charset="0"/>
                        </a:rPr>
                        <a:t>Hurdle</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000000"/>
                    </a:solidFill>
                  </a:tcPr>
                </a:tc>
                <a:extLst>
                  <a:ext uri="{0D108BD9-81ED-4DB2-BD59-A6C34878D82A}">
                    <a16:rowId xmlns:a16="http://schemas.microsoft.com/office/drawing/2014/main" val="3590687547"/>
                  </a:ext>
                </a:extLst>
              </a:tr>
              <a:tr h="213701">
                <a:tc>
                  <a:txBody>
                    <a:bodyPr/>
                    <a:lstStyle/>
                    <a:p>
                      <a:pPr algn="ctr" rtl="0" fontAlgn="t"/>
                      <a:r>
                        <a:rPr lang="en-IN" sz="1200" b="1" i="0" u="none" strike="noStrike">
                          <a:solidFill>
                            <a:srgbClr val="000000"/>
                          </a:solidFill>
                          <a:effectLst/>
                          <a:latin typeface="Cambria" panose="02040503050406030204" pitchFamily="18" charset="0"/>
                          <a:ea typeface="Cambria" panose="02040503050406030204" pitchFamily="18" charset="0"/>
                        </a:rPr>
                        <a:t>5-14.99</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905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CBCBCB"/>
                    </a:solidFill>
                  </a:tcPr>
                </a:tc>
                <a:tc rowSpan="2">
                  <a:txBody>
                    <a:bodyPr/>
                    <a:lstStyle/>
                    <a:p>
                      <a:pPr algn="ctr" rtl="0" fontAlgn="t"/>
                      <a:r>
                        <a:rPr lang="en-IN" sz="1200" b="0" i="0" u="none" strike="noStrike">
                          <a:solidFill>
                            <a:srgbClr val="000000"/>
                          </a:solidFill>
                          <a:effectLst/>
                          <a:latin typeface="Cambria" panose="02040503050406030204" pitchFamily="18" charset="0"/>
                          <a:ea typeface="Cambria" panose="02040503050406030204" pitchFamily="18" charset="0"/>
                        </a:rPr>
                        <a:t>1.75%</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905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CBCBCB"/>
                    </a:solidFill>
                  </a:tcPr>
                </a:tc>
                <a:tc>
                  <a:txBody>
                    <a:bodyPr/>
                    <a:lstStyle/>
                    <a:p>
                      <a:pPr algn="ctr" rtl="0" fontAlgn="t"/>
                      <a:r>
                        <a:rPr lang="en-IN" sz="1200" b="0" i="0" u="none" strike="noStrike">
                          <a:solidFill>
                            <a:srgbClr val="000000"/>
                          </a:solidFill>
                          <a:effectLst/>
                          <a:latin typeface="Cambria" panose="02040503050406030204" pitchFamily="18" charset="0"/>
                          <a:ea typeface="Cambria" panose="02040503050406030204" pitchFamily="18" charset="0"/>
                        </a:rPr>
                        <a:t>20%</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905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CBCBCB"/>
                    </a:solidFill>
                  </a:tcPr>
                </a:tc>
                <a:tc rowSpan="2">
                  <a:txBody>
                    <a:bodyPr/>
                    <a:lstStyle/>
                    <a:p>
                      <a:pPr algn="ctr" rtl="0" fontAlgn="t"/>
                      <a:r>
                        <a:rPr lang="en-IN" sz="1200" b="0" i="0" u="none" strike="noStrike">
                          <a:solidFill>
                            <a:srgbClr val="000000"/>
                          </a:solidFill>
                          <a:effectLst/>
                          <a:latin typeface="Cambria" panose="02040503050406030204" pitchFamily="18" charset="0"/>
                          <a:ea typeface="Cambria" panose="02040503050406030204" pitchFamily="18" charset="0"/>
                        </a:rPr>
                        <a:t>10%</a:t>
                      </a:r>
                    </a:p>
                    <a:p>
                      <a:pPr algn="ctr" rtl="0" fontAlgn="t"/>
                      <a:r>
                        <a:rPr lang="en-IN" sz="1200" b="0" i="0" u="none" strike="noStrike">
                          <a:solidFill>
                            <a:srgbClr val="000000"/>
                          </a:solidFill>
                          <a:effectLst/>
                          <a:latin typeface="Cambria" panose="02040503050406030204" pitchFamily="18" charset="0"/>
                          <a:ea typeface="Cambria" panose="02040503050406030204" pitchFamily="18" charset="0"/>
                        </a:rPr>
                        <a:t>Pre - tax</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905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CBCBCB"/>
                    </a:solidFill>
                  </a:tcPr>
                </a:tc>
                <a:extLst>
                  <a:ext uri="{0D108BD9-81ED-4DB2-BD59-A6C34878D82A}">
                    <a16:rowId xmlns:a16="http://schemas.microsoft.com/office/drawing/2014/main" val="3247382675"/>
                  </a:ext>
                </a:extLst>
              </a:tr>
              <a:tr h="213701">
                <a:tc>
                  <a:txBody>
                    <a:bodyPr/>
                    <a:lstStyle/>
                    <a:p>
                      <a:pPr algn="ctr" rtl="0" fontAlgn="t"/>
                      <a:r>
                        <a:rPr lang="en-IN" sz="1200" b="1" i="0" u="none" strike="noStrike">
                          <a:solidFill>
                            <a:srgbClr val="000000"/>
                          </a:solidFill>
                          <a:effectLst/>
                          <a:latin typeface="Cambria" panose="02040503050406030204" pitchFamily="18" charset="0"/>
                          <a:ea typeface="Cambria" panose="02040503050406030204" pitchFamily="18" charset="0"/>
                        </a:rPr>
                        <a:t>15-49.99</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E7E7E7"/>
                    </a:solidFill>
                  </a:tcPr>
                </a:tc>
                <a:tc vMerge="1">
                  <a:txBody>
                    <a:bodyPr/>
                    <a:lstStyle/>
                    <a:p>
                      <a:endParaRP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E7E7E7"/>
                    </a:solidFill>
                  </a:tcPr>
                </a:tc>
                <a:tc>
                  <a:txBody>
                    <a:bodyPr/>
                    <a:lstStyle/>
                    <a:p>
                      <a:pPr algn="ctr" rtl="0" fontAlgn="t"/>
                      <a:r>
                        <a:rPr lang="en-IN" sz="1200" b="0" i="0" u="none" strike="noStrike" dirty="0">
                          <a:solidFill>
                            <a:srgbClr val="000000"/>
                          </a:solidFill>
                          <a:effectLst/>
                          <a:latin typeface="Cambria" panose="02040503050406030204" pitchFamily="18" charset="0"/>
                          <a:ea typeface="Cambria" panose="02040503050406030204" pitchFamily="18" charset="0"/>
                        </a:rPr>
                        <a:t>15%</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E7E7E7"/>
                    </a:solidFill>
                  </a:tcPr>
                </a:tc>
                <a:tc vMerge="1">
                  <a:txBody>
                    <a:bodyPr/>
                    <a:lstStyle/>
                    <a:p>
                      <a:endParaRP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E7E7E7"/>
                    </a:solidFill>
                  </a:tcPr>
                </a:tc>
                <a:extLst>
                  <a:ext uri="{0D108BD9-81ED-4DB2-BD59-A6C34878D82A}">
                    <a16:rowId xmlns:a16="http://schemas.microsoft.com/office/drawing/2014/main" val="2112281367"/>
                  </a:ext>
                </a:extLst>
              </a:tr>
            </a:tbl>
          </a:graphicData>
        </a:graphic>
      </p:graphicFrame>
      <p:sp>
        <p:nvSpPr>
          <p:cNvPr id="8" name="TextBox 7">
            <a:extLst>
              <a:ext uri="{FF2B5EF4-FFF2-40B4-BE49-F238E27FC236}">
                <a16:creationId xmlns:a16="http://schemas.microsoft.com/office/drawing/2014/main" id="{7932F4B6-28D3-45AD-FC0D-5A2EFEE8788B}"/>
              </a:ext>
            </a:extLst>
          </p:cNvPr>
          <p:cNvSpPr txBox="1"/>
          <p:nvPr/>
        </p:nvSpPr>
        <p:spPr>
          <a:xfrm>
            <a:off x="8927806" y="6319394"/>
            <a:ext cx="3258397" cy="24622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000" b="0" i="1"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*performance as on July 31</a:t>
            </a:r>
            <a:r>
              <a:rPr kumimoji="0" lang="en-IN" sz="1000" b="0" i="1" u="none" strike="noStrike" kern="1200" cap="none" spc="0" normalizeH="0" baseline="30000" noProof="0" dirty="0">
                <a:ln>
                  <a:noFill/>
                </a:ln>
                <a:solidFill>
                  <a:prstClr val="black"/>
                </a:solidFill>
                <a:effectLst/>
                <a:uLnTx/>
                <a:uFillTx/>
                <a:latin typeface="Cambria" panose="02040503050406030204" pitchFamily="18" charset="0"/>
                <a:ea typeface="Cambria" panose="02040503050406030204" pitchFamily="18" charset="0"/>
                <a:cs typeface="+mn-cs"/>
              </a:rPr>
              <a:t>st</a:t>
            </a:r>
            <a:r>
              <a:rPr kumimoji="0" lang="en-IN" sz="1000" b="0" i="1"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 2026.</a:t>
            </a:r>
          </a:p>
        </p:txBody>
      </p:sp>
      <p:graphicFrame>
        <p:nvGraphicFramePr>
          <p:cNvPr id="3" name="Table 2">
            <a:extLst>
              <a:ext uri="{FF2B5EF4-FFF2-40B4-BE49-F238E27FC236}">
                <a16:creationId xmlns:a16="http://schemas.microsoft.com/office/drawing/2014/main" id="{184F86AA-01DD-D625-51B3-0537DAB4BE03}"/>
              </a:ext>
            </a:extLst>
          </p:cNvPr>
          <p:cNvGraphicFramePr>
            <a:graphicFrameLocks noGrp="1"/>
          </p:cNvGraphicFramePr>
          <p:nvPr>
            <p:extLst>
              <p:ext uri="{D42A27DB-BD31-4B8C-83A1-F6EECF244321}">
                <p14:modId xmlns:p14="http://schemas.microsoft.com/office/powerpoint/2010/main" val="2934857148"/>
              </p:ext>
            </p:extLst>
          </p:nvPr>
        </p:nvGraphicFramePr>
        <p:xfrm>
          <a:off x="9034102" y="1023088"/>
          <a:ext cx="3029084" cy="2330010"/>
        </p:xfrm>
        <a:graphic>
          <a:graphicData uri="http://schemas.openxmlformats.org/drawingml/2006/table">
            <a:tbl>
              <a:tblPr/>
              <a:tblGrid>
                <a:gridCol w="1823185">
                  <a:extLst>
                    <a:ext uri="{9D8B030D-6E8A-4147-A177-3AD203B41FA5}">
                      <a16:colId xmlns:a16="http://schemas.microsoft.com/office/drawing/2014/main" val="1751696339"/>
                    </a:ext>
                  </a:extLst>
                </a:gridCol>
                <a:gridCol w="1205899">
                  <a:extLst>
                    <a:ext uri="{9D8B030D-6E8A-4147-A177-3AD203B41FA5}">
                      <a16:colId xmlns:a16="http://schemas.microsoft.com/office/drawing/2014/main" val="611594121"/>
                    </a:ext>
                  </a:extLst>
                </a:gridCol>
              </a:tblGrid>
              <a:tr h="258890">
                <a:tc>
                  <a:txBody>
                    <a:bodyPr/>
                    <a:lstStyle/>
                    <a:p>
                      <a:pPr algn="ctr" fontAlgn="ctr">
                        <a:buNone/>
                      </a:pPr>
                      <a:r>
                        <a:rPr lang="en-IN" sz="1200" b="1" i="0" u="none" strike="noStrike" dirty="0">
                          <a:solidFill>
                            <a:schemeClr val="bg1"/>
                          </a:solidFill>
                          <a:effectLst/>
                          <a:latin typeface="Cambria" panose="02040503050406030204" pitchFamily="18" charset="0"/>
                        </a:rPr>
                        <a:t>Top Sectors</a:t>
                      </a:r>
                    </a:p>
                  </a:txBody>
                  <a:tcPr marL="9525" marR="9525" marT="9525"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000000"/>
                    </a:solidFill>
                  </a:tcPr>
                </a:tc>
                <a:tc>
                  <a:txBody>
                    <a:bodyPr/>
                    <a:lstStyle/>
                    <a:p>
                      <a:pPr algn="ctr" fontAlgn="ctr">
                        <a:buNone/>
                      </a:pPr>
                      <a:r>
                        <a:rPr lang="en-IN" sz="1200" b="1" i="0" u="none" strike="noStrike">
                          <a:solidFill>
                            <a:schemeClr val="bg1"/>
                          </a:solidFill>
                          <a:effectLst/>
                          <a:latin typeface="Cambria" panose="02040503050406030204" pitchFamily="18" charset="0"/>
                        </a:rPr>
                        <a:t>Allocation (%)</a:t>
                      </a:r>
                    </a:p>
                  </a:txBody>
                  <a:tcPr marL="9525" marR="9525" marT="9525"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000000"/>
                    </a:solidFill>
                  </a:tcPr>
                </a:tc>
                <a:extLst>
                  <a:ext uri="{0D108BD9-81ED-4DB2-BD59-A6C34878D82A}">
                    <a16:rowId xmlns:a16="http://schemas.microsoft.com/office/drawing/2014/main" val="813993438"/>
                  </a:ext>
                </a:extLst>
              </a:tr>
              <a:tr h="258890">
                <a:tc>
                  <a:txBody>
                    <a:bodyPr/>
                    <a:lstStyle/>
                    <a:p>
                      <a:pPr algn="ctr" rtl="0" fontAlgn="ctr">
                        <a:buNone/>
                      </a:pPr>
                      <a:r>
                        <a:rPr lang="en-IN" sz="1200" b="0" i="0" u="none" strike="noStrike" dirty="0">
                          <a:solidFill>
                            <a:srgbClr val="000000"/>
                          </a:solidFill>
                          <a:effectLst/>
                          <a:latin typeface="Cambria" panose="02040503050406030204" pitchFamily="18" charset="0"/>
                        </a:rPr>
                        <a:t>Industrials</a:t>
                      </a:r>
                    </a:p>
                  </a:txBody>
                  <a:tcPr marL="9525" marR="9525" marT="9525"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2F2F2"/>
                    </a:solidFill>
                  </a:tcPr>
                </a:tc>
                <a:tc>
                  <a:txBody>
                    <a:bodyPr/>
                    <a:lstStyle/>
                    <a:p>
                      <a:pPr algn="ctr" rtl="0" fontAlgn="ctr">
                        <a:buNone/>
                      </a:pPr>
                      <a:r>
                        <a:rPr lang="en-IN" sz="1200" b="0" i="0" u="none" strike="noStrike">
                          <a:solidFill>
                            <a:srgbClr val="000000"/>
                          </a:solidFill>
                          <a:effectLst/>
                          <a:latin typeface="Cambria" panose="02040503050406030204" pitchFamily="18" charset="0"/>
                        </a:rPr>
                        <a:t>24.70%</a:t>
                      </a:r>
                    </a:p>
                  </a:txBody>
                  <a:tcPr marL="9525" marR="9525" marT="9525"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2F2F2"/>
                    </a:solidFill>
                  </a:tcPr>
                </a:tc>
                <a:extLst>
                  <a:ext uri="{0D108BD9-81ED-4DB2-BD59-A6C34878D82A}">
                    <a16:rowId xmlns:a16="http://schemas.microsoft.com/office/drawing/2014/main" val="3419590981"/>
                  </a:ext>
                </a:extLst>
              </a:tr>
              <a:tr h="258890">
                <a:tc>
                  <a:txBody>
                    <a:bodyPr/>
                    <a:lstStyle/>
                    <a:p>
                      <a:pPr algn="ctr" rtl="0" fontAlgn="ctr">
                        <a:buNone/>
                      </a:pPr>
                      <a:r>
                        <a:rPr lang="en-IN" sz="1200" b="0" i="0" u="none" strike="noStrike">
                          <a:solidFill>
                            <a:srgbClr val="000000"/>
                          </a:solidFill>
                          <a:effectLst/>
                          <a:latin typeface="Cambria" panose="02040503050406030204" pitchFamily="18" charset="0"/>
                        </a:rPr>
                        <a:t>Financial Services</a:t>
                      </a:r>
                    </a:p>
                  </a:txBody>
                  <a:tcPr marL="9525" marR="9525" marT="9525"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D9D9D9"/>
                    </a:solidFill>
                  </a:tcPr>
                </a:tc>
                <a:tc>
                  <a:txBody>
                    <a:bodyPr/>
                    <a:lstStyle/>
                    <a:p>
                      <a:pPr algn="ctr" rtl="0" fontAlgn="ctr">
                        <a:buNone/>
                      </a:pPr>
                      <a:r>
                        <a:rPr lang="en-IN" sz="1200" b="0" i="0" u="none" strike="noStrike">
                          <a:solidFill>
                            <a:srgbClr val="000000"/>
                          </a:solidFill>
                          <a:effectLst/>
                          <a:latin typeface="Cambria" panose="02040503050406030204" pitchFamily="18" charset="0"/>
                        </a:rPr>
                        <a:t>18.80%</a:t>
                      </a:r>
                    </a:p>
                  </a:txBody>
                  <a:tcPr marL="9525" marR="9525" marT="9525"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D9D9D9"/>
                    </a:solidFill>
                  </a:tcPr>
                </a:tc>
                <a:extLst>
                  <a:ext uri="{0D108BD9-81ED-4DB2-BD59-A6C34878D82A}">
                    <a16:rowId xmlns:a16="http://schemas.microsoft.com/office/drawing/2014/main" val="71621665"/>
                  </a:ext>
                </a:extLst>
              </a:tr>
              <a:tr h="258890">
                <a:tc>
                  <a:txBody>
                    <a:bodyPr/>
                    <a:lstStyle/>
                    <a:p>
                      <a:pPr algn="ctr" rtl="0" fontAlgn="ctr">
                        <a:buNone/>
                      </a:pPr>
                      <a:r>
                        <a:rPr lang="en-IN" sz="1200" b="0" i="0" u="none" strike="noStrike">
                          <a:solidFill>
                            <a:srgbClr val="000000"/>
                          </a:solidFill>
                          <a:effectLst/>
                          <a:latin typeface="Cambria" panose="02040503050406030204" pitchFamily="18" charset="0"/>
                        </a:rPr>
                        <a:t>Healthcare/Pharma</a:t>
                      </a:r>
                    </a:p>
                  </a:txBody>
                  <a:tcPr marL="9525" marR="9525" marT="9525"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2F2F2"/>
                    </a:solidFill>
                  </a:tcPr>
                </a:tc>
                <a:tc>
                  <a:txBody>
                    <a:bodyPr/>
                    <a:lstStyle/>
                    <a:p>
                      <a:pPr algn="ctr" rtl="0" fontAlgn="ctr">
                        <a:buNone/>
                      </a:pPr>
                      <a:r>
                        <a:rPr lang="en-IN" sz="1200" b="0" i="0" u="none" strike="noStrike">
                          <a:solidFill>
                            <a:srgbClr val="000000"/>
                          </a:solidFill>
                          <a:effectLst/>
                          <a:latin typeface="Cambria" panose="02040503050406030204" pitchFamily="18" charset="0"/>
                        </a:rPr>
                        <a:t>11.30%</a:t>
                      </a:r>
                    </a:p>
                  </a:txBody>
                  <a:tcPr marL="9525" marR="9525" marT="9525"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2F2F2"/>
                    </a:solidFill>
                  </a:tcPr>
                </a:tc>
                <a:extLst>
                  <a:ext uri="{0D108BD9-81ED-4DB2-BD59-A6C34878D82A}">
                    <a16:rowId xmlns:a16="http://schemas.microsoft.com/office/drawing/2014/main" val="4257904714"/>
                  </a:ext>
                </a:extLst>
              </a:tr>
              <a:tr h="258890">
                <a:tc>
                  <a:txBody>
                    <a:bodyPr/>
                    <a:lstStyle/>
                    <a:p>
                      <a:pPr algn="ctr" rtl="0" fontAlgn="ctr">
                        <a:buNone/>
                      </a:pPr>
                      <a:r>
                        <a:rPr lang="en-IN" sz="1200" b="0" i="0" u="none" strike="noStrike">
                          <a:solidFill>
                            <a:srgbClr val="000000"/>
                          </a:solidFill>
                          <a:effectLst/>
                          <a:latin typeface="Cambria" panose="02040503050406030204" pitchFamily="18" charset="0"/>
                        </a:rPr>
                        <a:t>Energy Transition</a:t>
                      </a:r>
                    </a:p>
                  </a:txBody>
                  <a:tcPr marL="9525" marR="9525" marT="9525"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D9D9D9"/>
                    </a:solidFill>
                  </a:tcPr>
                </a:tc>
                <a:tc>
                  <a:txBody>
                    <a:bodyPr/>
                    <a:lstStyle/>
                    <a:p>
                      <a:pPr algn="ctr" rtl="0" fontAlgn="ctr">
                        <a:buNone/>
                      </a:pPr>
                      <a:r>
                        <a:rPr lang="en-IN" sz="1200" b="0" i="0" u="none" strike="noStrike">
                          <a:solidFill>
                            <a:srgbClr val="000000"/>
                          </a:solidFill>
                          <a:effectLst/>
                          <a:latin typeface="Cambria" panose="02040503050406030204" pitchFamily="18" charset="0"/>
                        </a:rPr>
                        <a:t>10.90%</a:t>
                      </a:r>
                    </a:p>
                  </a:txBody>
                  <a:tcPr marL="9525" marR="9525" marT="9525"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D9D9D9"/>
                    </a:solidFill>
                  </a:tcPr>
                </a:tc>
                <a:extLst>
                  <a:ext uri="{0D108BD9-81ED-4DB2-BD59-A6C34878D82A}">
                    <a16:rowId xmlns:a16="http://schemas.microsoft.com/office/drawing/2014/main" val="3532737257"/>
                  </a:ext>
                </a:extLst>
              </a:tr>
              <a:tr h="258890">
                <a:tc>
                  <a:txBody>
                    <a:bodyPr/>
                    <a:lstStyle/>
                    <a:p>
                      <a:pPr algn="ctr" rtl="0" fontAlgn="ctr">
                        <a:buNone/>
                      </a:pPr>
                      <a:r>
                        <a:rPr lang="en-IN" sz="1200" b="0" i="0" u="none" strike="noStrike">
                          <a:solidFill>
                            <a:srgbClr val="000000"/>
                          </a:solidFill>
                          <a:effectLst/>
                          <a:latin typeface="Cambria" panose="02040503050406030204" pitchFamily="18" charset="0"/>
                        </a:rPr>
                        <a:t>New Economy (Tech)</a:t>
                      </a:r>
                    </a:p>
                  </a:txBody>
                  <a:tcPr marL="9525" marR="9525" marT="9525"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2F2F2"/>
                    </a:solidFill>
                  </a:tcPr>
                </a:tc>
                <a:tc>
                  <a:txBody>
                    <a:bodyPr/>
                    <a:lstStyle/>
                    <a:p>
                      <a:pPr algn="ctr" rtl="0" fontAlgn="ctr">
                        <a:buNone/>
                      </a:pPr>
                      <a:r>
                        <a:rPr lang="en-IN" sz="1200" b="0" i="0" u="none" strike="noStrike">
                          <a:solidFill>
                            <a:srgbClr val="000000"/>
                          </a:solidFill>
                          <a:effectLst/>
                          <a:latin typeface="Cambria" panose="02040503050406030204" pitchFamily="18" charset="0"/>
                        </a:rPr>
                        <a:t>10.00%</a:t>
                      </a:r>
                    </a:p>
                  </a:txBody>
                  <a:tcPr marL="9525" marR="9525" marT="9525"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2F2F2"/>
                    </a:solidFill>
                  </a:tcPr>
                </a:tc>
                <a:extLst>
                  <a:ext uri="{0D108BD9-81ED-4DB2-BD59-A6C34878D82A}">
                    <a16:rowId xmlns:a16="http://schemas.microsoft.com/office/drawing/2014/main" val="2229586842"/>
                  </a:ext>
                </a:extLst>
              </a:tr>
              <a:tr h="258890">
                <a:tc>
                  <a:txBody>
                    <a:bodyPr/>
                    <a:lstStyle/>
                    <a:p>
                      <a:pPr algn="ctr" rtl="0" fontAlgn="ctr">
                        <a:buNone/>
                      </a:pPr>
                      <a:r>
                        <a:rPr lang="en-IN" sz="1200" b="0" i="0" u="none" strike="noStrike">
                          <a:solidFill>
                            <a:srgbClr val="000000"/>
                          </a:solidFill>
                          <a:effectLst/>
                          <a:latin typeface="Cambria" panose="02040503050406030204" pitchFamily="18" charset="0"/>
                        </a:rPr>
                        <a:t>Consumer</a:t>
                      </a:r>
                    </a:p>
                  </a:txBody>
                  <a:tcPr marL="9525" marR="9525" marT="9525"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D9D9D9"/>
                    </a:solidFill>
                  </a:tcPr>
                </a:tc>
                <a:tc>
                  <a:txBody>
                    <a:bodyPr/>
                    <a:lstStyle/>
                    <a:p>
                      <a:pPr algn="ctr" rtl="0" fontAlgn="ctr">
                        <a:buNone/>
                      </a:pPr>
                      <a:r>
                        <a:rPr lang="en-IN" sz="1200" b="0" i="0" u="none" strike="noStrike">
                          <a:solidFill>
                            <a:srgbClr val="000000"/>
                          </a:solidFill>
                          <a:effectLst/>
                          <a:latin typeface="Cambria" panose="02040503050406030204" pitchFamily="18" charset="0"/>
                        </a:rPr>
                        <a:t>9.70%</a:t>
                      </a:r>
                    </a:p>
                  </a:txBody>
                  <a:tcPr marL="9525" marR="9525" marT="9525"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D9D9D9"/>
                    </a:solidFill>
                  </a:tcPr>
                </a:tc>
                <a:extLst>
                  <a:ext uri="{0D108BD9-81ED-4DB2-BD59-A6C34878D82A}">
                    <a16:rowId xmlns:a16="http://schemas.microsoft.com/office/drawing/2014/main" val="1463977512"/>
                  </a:ext>
                </a:extLst>
              </a:tr>
              <a:tr h="258890">
                <a:tc>
                  <a:txBody>
                    <a:bodyPr/>
                    <a:lstStyle/>
                    <a:p>
                      <a:pPr algn="ctr" rtl="0" fontAlgn="ctr">
                        <a:buNone/>
                      </a:pPr>
                      <a:r>
                        <a:rPr lang="en-IN" sz="1200" b="0" i="0" u="none" strike="noStrike">
                          <a:solidFill>
                            <a:srgbClr val="000000"/>
                          </a:solidFill>
                          <a:effectLst/>
                          <a:latin typeface="Cambria" panose="02040503050406030204" pitchFamily="18" charset="0"/>
                        </a:rPr>
                        <a:t>Others</a:t>
                      </a:r>
                    </a:p>
                  </a:txBody>
                  <a:tcPr marL="9525" marR="9525" marT="9525"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2F2F2"/>
                    </a:solidFill>
                  </a:tcPr>
                </a:tc>
                <a:tc>
                  <a:txBody>
                    <a:bodyPr/>
                    <a:lstStyle/>
                    <a:p>
                      <a:pPr algn="ctr" rtl="0" fontAlgn="ctr">
                        <a:buNone/>
                      </a:pPr>
                      <a:r>
                        <a:rPr lang="en-IN" sz="1200" b="0" i="0" u="none" strike="noStrike">
                          <a:solidFill>
                            <a:srgbClr val="000000"/>
                          </a:solidFill>
                          <a:effectLst/>
                          <a:latin typeface="Cambria" panose="02040503050406030204" pitchFamily="18" charset="0"/>
                        </a:rPr>
                        <a:t>8.00%</a:t>
                      </a:r>
                    </a:p>
                  </a:txBody>
                  <a:tcPr marL="9525" marR="9525" marT="9525"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2F2F2"/>
                    </a:solidFill>
                  </a:tcPr>
                </a:tc>
                <a:extLst>
                  <a:ext uri="{0D108BD9-81ED-4DB2-BD59-A6C34878D82A}">
                    <a16:rowId xmlns:a16="http://schemas.microsoft.com/office/drawing/2014/main" val="495818492"/>
                  </a:ext>
                </a:extLst>
              </a:tr>
              <a:tr h="258890">
                <a:tc>
                  <a:txBody>
                    <a:bodyPr/>
                    <a:lstStyle/>
                    <a:p>
                      <a:pPr algn="ctr" rtl="0" fontAlgn="ctr">
                        <a:buNone/>
                      </a:pPr>
                      <a:r>
                        <a:rPr lang="en-IN" sz="1200" b="0" i="0" u="none" strike="noStrike">
                          <a:solidFill>
                            <a:srgbClr val="000000"/>
                          </a:solidFill>
                          <a:effectLst/>
                          <a:latin typeface="Cambria" panose="02040503050406030204" pitchFamily="18" charset="0"/>
                        </a:rPr>
                        <a:t>Thematic Investments</a:t>
                      </a:r>
                    </a:p>
                  </a:txBody>
                  <a:tcPr marL="9525" marR="9525" marT="9525"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D9D9D9"/>
                    </a:solidFill>
                  </a:tcPr>
                </a:tc>
                <a:tc>
                  <a:txBody>
                    <a:bodyPr/>
                    <a:lstStyle/>
                    <a:p>
                      <a:pPr algn="ctr" rtl="0" fontAlgn="ctr">
                        <a:buNone/>
                      </a:pPr>
                      <a:r>
                        <a:rPr lang="en-IN" sz="1200" b="0" i="0" u="none" strike="noStrike" dirty="0">
                          <a:solidFill>
                            <a:srgbClr val="000000"/>
                          </a:solidFill>
                          <a:effectLst/>
                          <a:latin typeface="Cambria" panose="02040503050406030204" pitchFamily="18" charset="0"/>
                        </a:rPr>
                        <a:t>3.40%</a:t>
                      </a:r>
                    </a:p>
                  </a:txBody>
                  <a:tcPr marL="9525" marR="9525" marT="9525"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D9D9D9"/>
                    </a:solidFill>
                  </a:tcPr>
                </a:tc>
                <a:extLst>
                  <a:ext uri="{0D108BD9-81ED-4DB2-BD59-A6C34878D82A}">
                    <a16:rowId xmlns:a16="http://schemas.microsoft.com/office/drawing/2014/main" val="967160252"/>
                  </a:ext>
                </a:extLst>
              </a:tr>
            </a:tbl>
          </a:graphicData>
        </a:graphic>
      </p:graphicFrame>
      <p:sp>
        <p:nvSpPr>
          <p:cNvPr id="6" name="TextBox 5">
            <a:extLst>
              <a:ext uri="{FF2B5EF4-FFF2-40B4-BE49-F238E27FC236}">
                <a16:creationId xmlns:a16="http://schemas.microsoft.com/office/drawing/2014/main" id="{04CA47CD-CE0C-932A-96FD-D04CC74DCF2E}"/>
              </a:ext>
            </a:extLst>
          </p:cNvPr>
          <p:cNvSpPr txBox="1"/>
          <p:nvPr/>
        </p:nvSpPr>
        <p:spPr>
          <a:xfrm>
            <a:off x="8927806" y="5345199"/>
            <a:ext cx="2782885" cy="292388"/>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300" b="1" i="0"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rPr>
              <a:t>Fees Structure</a:t>
            </a:r>
          </a:p>
        </p:txBody>
      </p:sp>
      <p:graphicFrame>
        <p:nvGraphicFramePr>
          <p:cNvPr id="24" name="Table 23">
            <a:extLst>
              <a:ext uri="{FF2B5EF4-FFF2-40B4-BE49-F238E27FC236}">
                <a16:creationId xmlns:a16="http://schemas.microsoft.com/office/drawing/2014/main" id="{78CD8C0C-0184-E317-F5DE-626D2FAA6CC8}"/>
              </a:ext>
            </a:extLst>
          </p:cNvPr>
          <p:cNvGraphicFramePr>
            <a:graphicFrameLocks noGrp="1"/>
          </p:cNvGraphicFramePr>
          <p:nvPr>
            <p:extLst>
              <p:ext uri="{D42A27DB-BD31-4B8C-83A1-F6EECF244321}">
                <p14:modId xmlns:p14="http://schemas.microsoft.com/office/powerpoint/2010/main" val="4024344741"/>
              </p:ext>
            </p:extLst>
          </p:nvPr>
        </p:nvGraphicFramePr>
        <p:xfrm>
          <a:off x="4826950" y="3469529"/>
          <a:ext cx="4026183" cy="3009084"/>
        </p:xfrm>
        <a:graphic>
          <a:graphicData uri="http://schemas.openxmlformats.org/drawingml/2006/table">
            <a:tbl>
              <a:tblPr/>
              <a:tblGrid>
                <a:gridCol w="4026183">
                  <a:extLst>
                    <a:ext uri="{9D8B030D-6E8A-4147-A177-3AD203B41FA5}">
                      <a16:colId xmlns:a16="http://schemas.microsoft.com/office/drawing/2014/main" val="1751696339"/>
                    </a:ext>
                  </a:extLst>
                </a:gridCol>
              </a:tblGrid>
              <a:tr h="231468">
                <a:tc>
                  <a:txBody>
                    <a:bodyPr/>
                    <a:lstStyle/>
                    <a:p>
                      <a:pPr algn="ctr" fontAlgn="ctr">
                        <a:buNone/>
                      </a:pPr>
                      <a:r>
                        <a:rPr lang="en-IN" sz="1300" b="1" i="0" u="none" strike="noStrike" dirty="0">
                          <a:solidFill>
                            <a:schemeClr val="bg1"/>
                          </a:solidFill>
                          <a:effectLst/>
                          <a:latin typeface="Cambria" panose="02040503050406030204" pitchFamily="18" charset="0"/>
                        </a:rPr>
                        <a:t>Top Holdings</a:t>
                      </a:r>
                    </a:p>
                  </a:txBody>
                  <a:tcPr marL="9525" marR="9525" marT="9525"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000000"/>
                    </a:solidFill>
                  </a:tcPr>
                </a:tc>
                <a:extLst>
                  <a:ext uri="{0D108BD9-81ED-4DB2-BD59-A6C34878D82A}">
                    <a16:rowId xmlns:a16="http://schemas.microsoft.com/office/drawing/2014/main" val="813993438"/>
                  </a:ext>
                </a:extLst>
              </a:tr>
              <a:tr h="231468">
                <a:tc>
                  <a:txBody>
                    <a:bodyPr/>
                    <a:lstStyle/>
                    <a:p>
                      <a:pPr algn="ctr" rtl="0" fontAlgn="ctr">
                        <a:buNone/>
                      </a:pPr>
                      <a:r>
                        <a:rPr lang="en-IN" sz="1300" b="1" i="0" u="none" strike="noStrike" dirty="0">
                          <a:solidFill>
                            <a:schemeClr val="bg1"/>
                          </a:solidFill>
                          <a:effectLst/>
                          <a:latin typeface="Cambria" panose="02040503050406030204" pitchFamily="18" charset="0"/>
                        </a:rPr>
                        <a:t>Listed</a:t>
                      </a:r>
                    </a:p>
                  </a:txBody>
                  <a:tcPr marL="9525" marR="9525" marT="9525"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chemeClr val="bg1">
                        <a:lumMod val="50000"/>
                      </a:schemeClr>
                    </a:solidFill>
                  </a:tcPr>
                </a:tc>
                <a:extLst>
                  <a:ext uri="{0D108BD9-81ED-4DB2-BD59-A6C34878D82A}">
                    <a16:rowId xmlns:a16="http://schemas.microsoft.com/office/drawing/2014/main" val="3155741272"/>
                  </a:ext>
                </a:extLst>
              </a:tr>
              <a:tr h="231468">
                <a:tc>
                  <a:txBody>
                    <a:bodyPr/>
                    <a:lstStyle/>
                    <a:p>
                      <a:pPr algn="ctr" rtl="0" fontAlgn="ctr">
                        <a:buNone/>
                      </a:pPr>
                      <a:r>
                        <a:rPr lang="en-IN" sz="1300" b="0" i="0" u="none" strike="noStrike" dirty="0">
                          <a:solidFill>
                            <a:srgbClr val="000000"/>
                          </a:solidFill>
                          <a:effectLst/>
                          <a:latin typeface="Cambria" panose="02040503050406030204" pitchFamily="18" charset="0"/>
                        </a:rPr>
                        <a:t>Amber Enterprises India Limited</a:t>
                      </a:r>
                    </a:p>
                  </a:txBody>
                  <a:tcPr marL="9525" marR="9525" marT="9525"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3419590981"/>
                  </a:ext>
                </a:extLst>
              </a:tr>
              <a:tr h="231468">
                <a:tc>
                  <a:txBody>
                    <a:bodyPr/>
                    <a:lstStyle/>
                    <a:p>
                      <a:pPr algn="ctr" rtl="0" fontAlgn="ctr">
                        <a:buNone/>
                      </a:pPr>
                      <a:r>
                        <a:rPr lang="en-IN" sz="1300" b="0" i="0" u="none" strike="noStrike">
                          <a:solidFill>
                            <a:srgbClr val="000000"/>
                          </a:solidFill>
                          <a:effectLst/>
                          <a:latin typeface="Cambria" panose="02040503050406030204" pitchFamily="18" charset="0"/>
                        </a:rPr>
                        <a:t>Zota Health Care Limited</a:t>
                      </a:r>
                    </a:p>
                  </a:txBody>
                  <a:tcPr marL="9525" marR="9525" marT="9525"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2F2F2"/>
                    </a:solidFill>
                  </a:tcPr>
                </a:tc>
                <a:extLst>
                  <a:ext uri="{0D108BD9-81ED-4DB2-BD59-A6C34878D82A}">
                    <a16:rowId xmlns:a16="http://schemas.microsoft.com/office/drawing/2014/main" val="1528528312"/>
                  </a:ext>
                </a:extLst>
              </a:tr>
              <a:tr h="231468">
                <a:tc>
                  <a:txBody>
                    <a:bodyPr/>
                    <a:lstStyle/>
                    <a:p>
                      <a:pPr algn="ctr" rtl="0" fontAlgn="ctr">
                        <a:buNone/>
                      </a:pPr>
                      <a:r>
                        <a:rPr lang="en-IN" sz="1300" b="0" i="0" u="none" strike="noStrike">
                          <a:solidFill>
                            <a:srgbClr val="000000"/>
                          </a:solidFill>
                          <a:effectLst/>
                          <a:latin typeface="Cambria" panose="02040503050406030204" pitchFamily="18" charset="0"/>
                        </a:rPr>
                        <a:t>Jana Small Finance Bank Limited</a:t>
                      </a:r>
                    </a:p>
                  </a:txBody>
                  <a:tcPr marL="9525" marR="9525" marT="9525"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D9D9D9"/>
                    </a:solidFill>
                  </a:tcPr>
                </a:tc>
                <a:extLst>
                  <a:ext uri="{0D108BD9-81ED-4DB2-BD59-A6C34878D82A}">
                    <a16:rowId xmlns:a16="http://schemas.microsoft.com/office/drawing/2014/main" val="71621665"/>
                  </a:ext>
                </a:extLst>
              </a:tr>
              <a:tr h="231468">
                <a:tc>
                  <a:txBody>
                    <a:bodyPr/>
                    <a:lstStyle/>
                    <a:p>
                      <a:pPr algn="ctr" rtl="0" fontAlgn="ctr">
                        <a:buNone/>
                      </a:pPr>
                      <a:r>
                        <a:rPr lang="en-IN" sz="1300" b="0" i="0" u="none" strike="noStrike">
                          <a:solidFill>
                            <a:srgbClr val="000000"/>
                          </a:solidFill>
                          <a:effectLst/>
                          <a:latin typeface="Cambria" panose="02040503050406030204" pitchFamily="18" charset="0"/>
                        </a:rPr>
                        <a:t>Tilaknagar Industries Limited</a:t>
                      </a:r>
                    </a:p>
                  </a:txBody>
                  <a:tcPr marL="9525" marR="9525" marT="9525"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2F2F2"/>
                    </a:solidFill>
                  </a:tcPr>
                </a:tc>
                <a:extLst>
                  <a:ext uri="{0D108BD9-81ED-4DB2-BD59-A6C34878D82A}">
                    <a16:rowId xmlns:a16="http://schemas.microsoft.com/office/drawing/2014/main" val="4257904714"/>
                  </a:ext>
                </a:extLst>
              </a:tr>
              <a:tr h="231468">
                <a:tc>
                  <a:txBody>
                    <a:bodyPr/>
                    <a:lstStyle/>
                    <a:p>
                      <a:pPr algn="ctr" rtl="0" fontAlgn="ctr">
                        <a:buNone/>
                      </a:pPr>
                      <a:r>
                        <a:rPr lang="en-IN" sz="1300" b="0" i="0" u="none" strike="noStrike">
                          <a:solidFill>
                            <a:srgbClr val="000000"/>
                          </a:solidFill>
                          <a:effectLst/>
                          <a:latin typeface="Cambria" panose="02040503050406030204" pitchFamily="18" charset="0"/>
                        </a:rPr>
                        <a:t>Vinyas Innovative Technologies Ltd</a:t>
                      </a:r>
                    </a:p>
                  </a:txBody>
                  <a:tcPr marL="9525" marR="9525" marT="9525"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D9D9D9"/>
                    </a:solidFill>
                  </a:tcPr>
                </a:tc>
                <a:extLst>
                  <a:ext uri="{0D108BD9-81ED-4DB2-BD59-A6C34878D82A}">
                    <a16:rowId xmlns:a16="http://schemas.microsoft.com/office/drawing/2014/main" val="3532737257"/>
                  </a:ext>
                </a:extLst>
              </a:tr>
              <a:tr h="231468">
                <a:tc>
                  <a:txBody>
                    <a:bodyPr/>
                    <a:lstStyle/>
                    <a:p>
                      <a:pPr algn="ctr" rtl="0" fontAlgn="ctr">
                        <a:buNone/>
                      </a:pPr>
                      <a:r>
                        <a:rPr lang="en-IN" sz="1300" b="1" i="0" u="none" strike="noStrike" dirty="0">
                          <a:solidFill>
                            <a:schemeClr val="bg1"/>
                          </a:solidFill>
                          <a:effectLst/>
                          <a:latin typeface="Cambria" panose="02040503050406030204" pitchFamily="18" charset="0"/>
                        </a:rPr>
                        <a:t>Unlisted</a:t>
                      </a:r>
                    </a:p>
                  </a:txBody>
                  <a:tcPr marL="9525" marR="9525" marT="9525"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chemeClr val="bg1">
                        <a:lumMod val="50000"/>
                      </a:schemeClr>
                    </a:solidFill>
                  </a:tcPr>
                </a:tc>
                <a:extLst>
                  <a:ext uri="{0D108BD9-81ED-4DB2-BD59-A6C34878D82A}">
                    <a16:rowId xmlns:a16="http://schemas.microsoft.com/office/drawing/2014/main" val="301136406"/>
                  </a:ext>
                </a:extLst>
              </a:tr>
              <a:tr h="231468">
                <a:tc>
                  <a:txBody>
                    <a:bodyPr/>
                    <a:lstStyle/>
                    <a:p>
                      <a:pPr algn="ctr" rtl="0" fontAlgn="ctr">
                        <a:buNone/>
                      </a:pPr>
                      <a:r>
                        <a:rPr lang="en-IN" sz="1300" b="0" i="0" u="none" strike="noStrike" dirty="0">
                          <a:solidFill>
                            <a:srgbClr val="000000"/>
                          </a:solidFill>
                          <a:effectLst/>
                          <a:latin typeface="Cambria" panose="02040503050406030204" pitchFamily="18" charset="0"/>
                        </a:rPr>
                        <a:t>Lohum Cleantech Private Limited</a:t>
                      </a:r>
                    </a:p>
                  </a:txBody>
                  <a:tcPr marL="9525" marR="9525" marT="9525"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2744128606"/>
                  </a:ext>
                </a:extLst>
              </a:tr>
              <a:tr h="231468">
                <a:tc>
                  <a:txBody>
                    <a:bodyPr/>
                    <a:lstStyle/>
                    <a:p>
                      <a:pPr algn="ctr" rtl="0" fontAlgn="ctr">
                        <a:buNone/>
                      </a:pPr>
                      <a:r>
                        <a:rPr lang="en-IN" sz="1300" b="0" i="0" u="none" strike="noStrike" dirty="0" err="1">
                          <a:solidFill>
                            <a:srgbClr val="000000"/>
                          </a:solidFill>
                          <a:effectLst/>
                          <a:latin typeface="Cambria" panose="02040503050406030204" pitchFamily="18" charset="0"/>
                        </a:rPr>
                        <a:t>Zepto</a:t>
                      </a:r>
                      <a:r>
                        <a:rPr lang="en-IN" sz="1300" b="0" i="0" u="none" strike="noStrike" dirty="0">
                          <a:solidFill>
                            <a:srgbClr val="000000"/>
                          </a:solidFill>
                          <a:effectLst/>
                          <a:latin typeface="Cambria" panose="02040503050406030204" pitchFamily="18" charset="0"/>
                        </a:rPr>
                        <a:t> Limited</a:t>
                      </a:r>
                    </a:p>
                  </a:txBody>
                  <a:tcPr marL="9525" marR="9525" marT="9525"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805682275"/>
                  </a:ext>
                </a:extLst>
              </a:tr>
              <a:tr h="231468">
                <a:tc>
                  <a:txBody>
                    <a:bodyPr/>
                    <a:lstStyle/>
                    <a:p>
                      <a:pPr algn="ctr" rtl="0" fontAlgn="ctr">
                        <a:buNone/>
                      </a:pPr>
                      <a:r>
                        <a:rPr lang="en-IN" sz="1300" b="0" i="0" u="none" strike="noStrike" dirty="0" err="1">
                          <a:solidFill>
                            <a:srgbClr val="000000"/>
                          </a:solidFill>
                          <a:effectLst/>
                          <a:latin typeface="Cambria" panose="02040503050406030204" pitchFamily="18" charset="0"/>
                        </a:rPr>
                        <a:t>Servify</a:t>
                      </a:r>
                      <a:endParaRPr lang="en-IN" sz="1300" b="0" i="0" u="none" strike="noStrike" dirty="0">
                        <a:solidFill>
                          <a:srgbClr val="000000"/>
                        </a:solidFill>
                        <a:effectLst/>
                        <a:latin typeface="Cambria" panose="02040503050406030204" pitchFamily="18" charset="0"/>
                      </a:endParaRPr>
                    </a:p>
                  </a:txBody>
                  <a:tcPr marL="9525" marR="9525" marT="9525"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3167372198"/>
                  </a:ext>
                </a:extLst>
              </a:tr>
              <a:tr h="231468">
                <a:tc>
                  <a:txBody>
                    <a:bodyPr/>
                    <a:lstStyle/>
                    <a:p>
                      <a:pPr algn="ctr" rtl="0" fontAlgn="ctr">
                        <a:buNone/>
                      </a:pPr>
                      <a:r>
                        <a:rPr lang="en-IN" sz="1300" b="0" i="0" u="none" strike="noStrike" dirty="0" err="1">
                          <a:solidFill>
                            <a:srgbClr val="000000"/>
                          </a:solidFill>
                          <a:effectLst/>
                          <a:latin typeface="Cambria" panose="02040503050406030204" pitchFamily="18" charset="0"/>
                        </a:rPr>
                        <a:t>Iljin</a:t>
                      </a:r>
                      <a:r>
                        <a:rPr lang="en-IN" sz="1300" b="0" i="0" u="none" strike="noStrike" dirty="0">
                          <a:solidFill>
                            <a:srgbClr val="000000"/>
                          </a:solidFill>
                          <a:effectLst/>
                          <a:latin typeface="Cambria" panose="02040503050406030204" pitchFamily="18" charset="0"/>
                        </a:rPr>
                        <a:t> Electronics India Private Limited</a:t>
                      </a:r>
                    </a:p>
                  </a:txBody>
                  <a:tcPr marL="9525" marR="9525" marT="9525"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197651176"/>
                  </a:ext>
                </a:extLst>
              </a:tr>
              <a:tr h="231468">
                <a:tc>
                  <a:txBody>
                    <a:bodyPr/>
                    <a:lstStyle/>
                    <a:p>
                      <a:pPr algn="ctr" rtl="0" fontAlgn="ctr">
                        <a:buNone/>
                      </a:pPr>
                      <a:r>
                        <a:rPr lang="en-IN" sz="1300" b="0" i="0" u="none" strike="noStrike" dirty="0">
                          <a:solidFill>
                            <a:srgbClr val="000000"/>
                          </a:solidFill>
                          <a:effectLst/>
                          <a:latin typeface="Cambria" panose="02040503050406030204" pitchFamily="18" charset="0"/>
                        </a:rPr>
                        <a:t>Bhilwara Energy Limited</a:t>
                      </a:r>
                    </a:p>
                  </a:txBody>
                  <a:tcPr marL="9525" marR="9525" marT="9525"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3991275310"/>
                  </a:ext>
                </a:extLst>
              </a:tr>
            </a:tbl>
          </a:graphicData>
        </a:graphic>
      </p:graphicFrame>
      <p:pic>
        <p:nvPicPr>
          <p:cNvPr id="9" name="Picture 8" descr="A white text on a black background&#10;&#10;AI-generated content may be incorrect.">
            <a:extLst>
              <a:ext uri="{FF2B5EF4-FFF2-40B4-BE49-F238E27FC236}">
                <a16:creationId xmlns:a16="http://schemas.microsoft.com/office/drawing/2014/main" id="{506D6AE3-5CAA-FF04-1102-164089365538}"/>
              </a:ext>
            </a:extLst>
          </p:cNvPr>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10362466" y="234062"/>
            <a:ext cx="1559328" cy="340260"/>
          </a:xfrm>
          <a:prstGeom prst="rect">
            <a:avLst/>
          </a:prstGeom>
        </p:spPr>
      </p:pic>
      <p:graphicFrame>
        <p:nvGraphicFramePr>
          <p:cNvPr id="2" name="Chart 1">
            <a:extLst>
              <a:ext uri="{FF2B5EF4-FFF2-40B4-BE49-F238E27FC236}">
                <a16:creationId xmlns:a16="http://schemas.microsoft.com/office/drawing/2014/main" id="{016F0E88-100E-9CAB-0641-D2DDB4C53561}"/>
              </a:ext>
            </a:extLst>
          </p:cNvPr>
          <p:cNvGraphicFramePr>
            <a:graphicFrameLocks/>
          </p:cNvGraphicFramePr>
          <p:nvPr>
            <p:extLst>
              <p:ext uri="{D42A27DB-BD31-4B8C-83A1-F6EECF244321}">
                <p14:modId xmlns:p14="http://schemas.microsoft.com/office/powerpoint/2010/main" val="4120876283"/>
              </p:ext>
            </p:extLst>
          </p:nvPr>
        </p:nvGraphicFramePr>
        <p:xfrm>
          <a:off x="9010903" y="3429000"/>
          <a:ext cx="3092202" cy="1895159"/>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7" name="Chart 6">
            <a:extLst>
              <a:ext uri="{FF2B5EF4-FFF2-40B4-BE49-F238E27FC236}">
                <a16:creationId xmlns:a16="http://schemas.microsoft.com/office/drawing/2014/main" id="{00000000-0008-0000-3300-000003000000}"/>
              </a:ext>
            </a:extLst>
          </p:cNvPr>
          <p:cNvGraphicFramePr>
            <a:graphicFrameLocks/>
          </p:cNvGraphicFramePr>
          <p:nvPr>
            <p:extLst>
              <p:ext uri="{D42A27DB-BD31-4B8C-83A1-F6EECF244321}">
                <p14:modId xmlns:p14="http://schemas.microsoft.com/office/powerpoint/2010/main" val="3546189040"/>
              </p:ext>
            </p:extLst>
          </p:nvPr>
        </p:nvGraphicFramePr>
        <p:xfrm>
          <a:off x="4826949" y="1017006"/>
          <a:ext cx="4026183" cy="2371465"/>
        </p:xfrm>
        <a:graphic>
          <a:graphicData uri="http://schemas.openxmlformats.org/drawingml/2006/chart">
            <c:chart xmlns:c="http://schemas.openxmlformats.org/drawingml/2006/chart" xmlns:r="http://schemas.openxmlformats.org/officeDocument/2006/relationships" r:id="rId4"/>
          </a:graphicData>
        </a:graphic>
      </p:graphicFrame>
    </p:spTree>
    <p:extLst>
      <p:ext uri="{BB962C8B-B14F-4D97-AF65-F5344CB8AC3E}">
        <p14:creationId xmlns:p14="http://schemas.microsoft.com/office/powerpoint/2010/main" val="3505474484"/>
      </p:ext>
    </p:extLst>
  </p:cSld>
  <p:clrMapOvr>
    <a:masterClrMapping/>
  </p:clrMapOvr>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3"/>
          <p:cNvSpPr/>
          <p:nvPr/>
        </p:nvSpPr>
        <p:spPr>
          <a:xfrm>
            <a:off x="0" y="0"/>
            <a:ext cx="12192000" cy="821635"/>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 name="Title 1">
            <a:extLst>
              <a:ext uri="{FF2B5EF4-FFF2-40B4-BE49-F238E27FC236}">
                <a16:creationId xmlns:a16="http://schemas.microsoft.com/office/drawing/2014/main" id="{D5D14BE9-64D4-42CE-969F-9590C16A2F5F}"/>
              </a:ext>
            </a:extLst>
          </p:cNvPr>
          <p:cNvSpPr txBox="1">
            <a:spLocks/>
          </p:cNvSpPr>
          <p:nvPr/>
        </p:nvSpPr>
        <p:spPr>
          <a:xfrm>
            <a:off x="165475" y="106018"/>
            <a:ext cx="11007609" cy="630899"/>
          </a:xfrm>
          <a:prstGeom prst="rect">
            <a:avLst/>
          </a:prstGeom>
        </p:spPr>
        <p:txBody>
          <a:bodyPr vert="horz" lIns="91440" tIns="45720" rIns="91440" bIns="45720" rtlCol="0" anchor="ctr">
            <a:noAutofit/>
          </a:bodyPr>
          <a:lstStyle>
            <a:lvl1pPr algn="ctr" defTabSz="914400" rtl="0" eaLnBrk="1" latinLnBrk="0" hangingPunct="1">
              <a:lnSpc>
                <a:spcPct val="90000"/>
              </a:lnSpc>
              <a:spcBef>
                <a:spcPct val="0"/>
              </a:spcBef>
              <a:buNone/>
              <a:defRPr sz="6000" kern="1200">
                <a:solidFill>
                  <a:schemeClr val="tx1"/>
                </a:solidFill>
                <a:latin typeface="+mj-lt"/>
                <a:ea typeface="+mj-ea"/>
                <a:cs typeface="+mj-cs"/>
              </a:defRPr>
            </a:lvl1pPr>
          </a:lstStyle>
          <a:p>
            <a:pPr marL="0" marR="0" lvl="0" indent="0" algn="l" defTabSz="914400" rtl="0" eaLnBrk="1" fontAlgn="auto" latinLnBrk="0" hangingPunct="1">
              <a:lnSpc>
                <a:spcPct val="90000"/>
              </a:lnSpc>
              <a:spcBef>
                <a:spcPct val="0"/>
              </a:spcBef>
              <a:spcAft>
                <a:spcPts val="0"/>
              </a:spcAft>
              <a:buClrTx/>
              <a:buSzTx/>
              <a:buFontTx/>
              <a:buNone/>
              <a:tabLst/>
              <a:defRPr/>
            </a:pPr>
            <a:r>
              <a:rPr kumimoji="0" lang="en-US" sz="2800" b="1" i="0" u="none" strike="noStrike" kern="1200" cap="none" spc="0" normalizeH="0" baseline="0" noProof="0" dirty="0">
                <a:ln>
                  <a:noFill/>
                </a:ln>
                <a:solidFill>
                  <a:prstClr val="white"/>
                </a:solidFill>
                <a:effectLst/>
                <a:uLnTx/>
                <a:uFillTx/>
                <a:latin typeface="Cambria" panose="02040503050406030204" pitchFamily="18" charset="0"/>
                <a:ea typeface="Cambria" panose="02040503050406030204" pitchFamily="18" charset="0"/>
                <a:cs typeface="+mj-cs"/>
              </a:rPr>
              <a:t>Equity – AIF</a:t>
            </a:r>
          </a:p>
          <a:p>
            <a:pPr marL="0" marR="0" lvl="0" indent="0" algn="l" defTabSz="914400" rtl="0" eaLnBrk="1" fontAlgn="auto" latinLnBrk="0" hangingPunct="1">
              <a:lnSpc>
                <a:spcPct val="90000"/>
              </a:lnSpc>
              <a:spcBef>
                <a:spcPct val="0"/>
              </a:spcBef>
              <a:spcAft>
                <a:spcPts val="0"/>
              </a:spcAft>
              <a:buClrTx/>
              <a:buSzTx/>
              <a:buFontTx/>
              <a:buNone/>
              <a:tabLst/>
              <a:defRPr/>
            </a:pPr>
            <a:r>
              <a:rPr kumimoji="0" lang="it-IT" sz="2800" b="1" i="0" u="none" strike="noStrike" kern="1200" cap="none" spc="0" normalizeH="0" baseline="0" noProof="0" dirty="0">
                <a:ln>
                  <a:noFill/>
                </a:ln>
                <a:solidFill>
                  <a:prstClr val="white"/>
                </a:solidFill>
                <a:effectLst/>
                <a:uLnTx/>
                <a:uFillTx/>
                <a:latin typeface="Cambria" panose="02040503050406030204" pitchFamily="18" charset="0"/>
                <a:ea typeface="Cambria" panose="02040503050406030204" pitchFamily="18" charset="0"/>
                <a:cs typeface="+mj-cs"/>
              </a:rPr>
              <a:t>ICICI Prudential Alpha Opportunities (CAT III AIF)</a:t>
            </a:r>
            <a:endParaRPr kumimoji="0" lang="en-IN" sz="2800" b="1" i="0" u="none" strike="noStrike" kern="1200" cap="none" spc="0" normalizeH="0" baseline="0" noProof="0" dirty="0">
              <a:ln>
                <a:noFill/>
              </a:ln>
              <a:solidFill>
                <a:prstClr val="white"/>
              </a:solidFill>
              <a:effectLst/>
              <a:uLnTx/>
              <a:uFillTx/>
              <a:latin typeface="Cambria" panose="02040503050406030204" pitchFamily="18" charset="0"/>
              <a:ea typeface="Cambria" panose="02040503050406030204" pitchFamily="18" charset="0"/>
              <a:cs typeface="+mj-cs"/>
            </a:endParaRPr>
          </a:p>
        </p:txBody>
      </p:sp>
      <p:sp>
        <p:nvSpPr>
          <p:cNvPr id="22" name="Rectangle 21"/>
          <p:cNvSpPr/>
          <p:nvPr/>
        </p:nvSpPr>
        <p:spPr>
          <a:xfrm>
            <a:off x="0" y="6613807"/>
            <a:ext cx="12192000" cy="235963"/>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aphicFrame>
        <p:nvGraphicFramePr>
          <p:cNvPr id="2" name="Table 2">
            <a:extLst>
              <a:ext uri="{FF2B5EF4-FFF2-40B4-BE49-F238E27FC236}">
                <a16:creationId xmlns:a16="http://schemas.microsoft.com/office/drawing/2014/main" id="{A0E88391-4530-5B8D-6918-E006259714FE}"/>
              </a:ext>
            </a:extLst>
          </p:cNvPr>
          <p:cNvGraphicFramePr>
            <a:graphicFrameLocks noGrp="1"/>
          </p:cNvGraphicFramePr>
          <p:nvPr>
            <p:extLst>
              <p:ext uri="{D42A27DB-BD31-4B8C-83A1-F6EECF244321}">
                <p14:modId xmlns:p14="http://schemas.microsoft.com/office/powerpoint/2010/main" val="1025691306"/>
              </p:ext>
            </p:extLst>
          </p:nvPr>
        </p:nvGraphicFramePr>
        <p:xfrm>
          <a:off x="165475" y="3504939"/>
          <a:ext cx="4022212" cy="1813560"/>
        </p:xfrm>
        <a:graphic>
          <a:graphicData uri="http://schemas.openxmlformats.org/drawingml/2006/table">
            <a:tbl>
              <a:tblPr firstRow="1" bandRow="1">
                <a:tableStyleId>{073A0DAA-6AF3-43AB-8588-CEC1D06C72B9}</a:tableStyleId>
              </a:tblPr>
              <a:tblGrid>
                <a:gridCol w="1223161">
                  <a:extLst>
                    <a:ext uri="{9D8B030D-6E8A-4147-A177-3AD203B41FA5}">
                      <a16:colId xmlns:a16="http://schemas.microsoft.com/office/drawing/2014/main" val="979919291"/>
                    </a:ext>
                  </a:extLst>
                </a:gridCol>
                <a:gridCol w="2799051">
                  <a:extLst>
                    <a:ext uri="{9D8B030D-6E8A-4147-A177-3AD203B41FA5}">
                      <a16:colId xmlns:a16="http://schemas.microsoft.com/office/drawing/2014/main" val="2728041260"/>
                    </a:ext>
                  </a:extLst>
                </a:gridCol>
              </a:tblGrid>
              <a:tr h="225668">
                <a:tc>
                  <a:txBody>
                    <a:bodyPr/>
                    <a:lstStyle/>
                    <a:p>
                      <a:r>
                        <a:rPr lang="en-US" sz="1100">
                          <a:latin typeface="Cambria" panose="02040503050406030204" pitchFamily="18" charset="0"/>
                          <a:ea typeface="Cambria" panose="02040503050406030204" pitchFamily="18" charset="0"/>
                        </a:rPr>
                        <a:t>Particulars</a:t>
                      </a:r>
                      <a:endParaRPr lang="en-IN" sz="1100">
                        <a:latin typeface="Cambria" panose="02040503050406030204" pitchFamily="18" charset="0"/>
                        <a:ea typeface="Cambria" panose="02040503050406030204" pitchFamily="18" charset="0"/>
                      </a:endParaRPr>
                    </a:p>
                  </a:txBody>
                  <a:tcPr anchor="ctr"/>
                </a:tc>
                <a:tc>
                  <a:txBody>
                    <a:bodyPr/>
                    <a:lstStyle/>
                    <a:p>
                      <a:pPr algn="ctr"/>
                      <a:r>
                        <a:rPr lang="en-US" sz="1100">
                          <a:latin typeface="Cambria" panose="02040503050406030204" pitchFamily="18" charset="0"/>
                          <a:ea typeface="Cambria" panose="02040503050406030204" pitchFamily="18" charset="0"/>
                        </a:rPr>
                        <a:t>Details</a:t>
                      </a:r>
                      <a:endParaRPr lang="en-IN" sz="1100">
                        <a:latin typeface="Cambria" panose="02040503050406030204" pitchFamily="18" charset="0"/>
                        <a:ea typeface="Cambria" panose="02040503050406030204" pitchFamily="18" charset="0"/>
                      </a:endParaRPr>
                    </a:p>
                  </a:txBody>
                  <a:tcPr anchor="ctr"/>
                </a:tc>
                <a:extLst>
                  <a:ext uri="{0D108BD9-81ED-4DB2-BD59-A6C34878D82A}">
                    <a16:rowId xmlns:a16="http://schemas.microsoft.com/office/drawing/2014/main" val="2509566197"/>
                  </a:ext>
                </a:extLst>
              </a:tr>
              <a:tr h="225668">
                <a:tc>
                  <a:txBody>
                    <a:bodyPr/>
                    <a:lstStyle/>
                    <a:p>
                      <a:r>
                        <a:rPr lang="en-US" sz="1100" b="1" dirty="0">
                          <a:latin typeface="Cambria" panose="02040503050406030204" pitchFamily="18" charset="0"/>
                          <a:ea typeface="Cambria" panose="02040503050406030204" pitchFamily="18" charset="0"/>
                        </a:rPr>
                        <a:t>Fund Manager</a:t>
                      </a:r>
                      <a:endParaRPr lang="en-IN" sz="1100" b="1" dirty="0">
                        <a:latin typeface="Cambria" panose="02040503050406030204" pitchFamily="18" charset="0"/>
                        <a:ea typeface="Cambria" panose="02040503050406030204" pitchFamily="18" charset="0"/>
                      </a:endParaRPr>
                    </a:p>
                  </a:txBody>
                  <a:tcPr anchor="ctr">
                    <a:solidFill>
                      <a:schemeClr val="bg1">
                        <a:lumMod val="85000"/>
                      </a:schemeClr>
                    </a:solidFill>
                  </a:tcPr>
                </a:tc>
                <a:tc>
                  <a:txBody>
                    <a:bodyPr/>
                    <a:lstStyle/>
                    <a:p>
                      <a:pPr algn="ctr" fontAlgn="ctr"/>
                      <a:r>
                        <a:rPr lang="en-IN" sz="1100" b="0" i="0" u="none" strike="noStrike">
                          <a:solidFill>
                            <a:srgbClr val="000000"/>
                          </a:solidFill>
                          <a:effectLst/>
                          <a:latin typeface="Cambria" panose="02040503050406030204" pitchFamily="18" charset="0"/>
                        </a:rPr>
                        <a:t>Anand Shah, Chockalingam Narayanan</a:t>
                      </a:r>
                    </a:p>
                  </a:txBody>
                  <a:tcPr marL="9525" marR="9525" marT="9525" marB="0" anchor="ctr">
                    <a:solidFill>
                      <a:schemeClr val="bg1">
                        <a:lumMod val="85000"/>
                      </a:schemeClr>
                    </a:solidFill>
                  </a:tcPr>
                </a:tc>
                <a:extLst>
                  <a:ext uri="{0D108BD9-81ED-4DB2-BD59-A6C34878D82A}">
                    <a16:rowId xmlns:a16="http://schemas.microsoft.com/office/drawing/2014/main" val="4053942507"/>
                  </a:ext>
                </a:extLst>
              </a:tr>
              <a:tr h="225668">
                <a:tc>
                  <a:txBody>
                    <a:bodyPr/>
                    <a:lstStyle/>
                    <a:p>
                      <a:r>
                        <a:rPr lang="en-IN" sz="1100" b="1" dirty="0">
                          <a:latin typeface="Cambria" panose="02040503050406030204" pitchFamily="18" charset="0"/>
                          <a:ea typeface="Cambria" panose="02040503050406030204" pitchFamily="18" charset="0"/>
                        </a:rPr>
                        <a:t>Tenure</a:t>
                      </a:r>
                    </a:p>
                  </a:txBody>
                  <a:tcPr anchor="ctr">
                    <a:solidFill>
                      <a:schemeClr val="bg1">
                        <a:lumMod val="75000"/>
                      </a:schemeClr>
                    </a:solidFill>
                  </a:tcPr>
                </a:tc>
                <a:tc>
                  <a:txBody>
                    <a:bodyPr/>
                    <a:lstStyle/>
                    <a:p>
                      <a:pPr algn="ctr"/>
                      <a:r>
                        <a:rPr lang="en-IN" sz="1100" dirty="0">
                          <a:latin typeface="Cambria" panose="02040503050406030204" pitchFamily="18" charset="0"/>
                          <a:ea typeface="Cambria" panose="02040503050406030204" pitchFamily="18" charset="0"/>
                        </a:rPr>
                        <a:t>Open-Ended</a:t>
                      </a:r>
                    </a:p>
                  </a:txBody>
                  <a:tcPr anchor="ctr">
                    <a:solidFill>
                      <a:schemeClr val="bg1">
                        <a:lumMod val="75000"/>
                      </a:schemeClr>
                    </a:solidFill>
                  </a:tcPr>
                </a:tc>
                <a:extLst>
                  <a:ext uri="{0D108BD9-81ED-4DB2-BD59-A6C34878D82A}">
                    <a16:rowId xmlns:a16="http://schemas.microsoft.com/office/drawing/2014/main" val="105553421"/>
                  </a:ext>
                </a:extLst>
              </a:tr>
              <a:tr h="225668">
                <a:tc>
                  <a:txBody>
                    <a:bodyPr/>
                    <a:lstStyle/>
                    <a:p>
                      <a:r>
                        <a:rPr lang="en-US" sz="1100" b="1">
                          <a:latin typeface="Cambria" panose="02040503050406030204" pitchFamily="18" charset="0"/>
                          <a:ea typeface="Cambria" panose="02040503050406030204" pitchFamily="18" charset="0"/>
                        </a:rPr>
                        <a:t>D</a:t>
                      </a:r>
                      <a:r>
                        <a:rPr lang="en-IN" sz="1100" b="1">
                          <a:latin typeface="Cambria" panose="02040503050406030204" pitchFamily="18" charset="0"/>
                          <a:ea typeface="Cambria" panose="02040503050406030204" pitchFamily="18" charset="0"/>
                        </a:rPr>
                        <a:t>rawdown</a:t>
                      </a:r>
                    </a:p>
                  </a:txBody>
                  <a:tcPr anchor="ctr">
                    <a:solidFill>
                      <a:schemeClr val="bg1">
                        <a:lumMod val="85000"/>
                      </a:schemeClr>
                    </a:solidFill>
                  </a:tcPr>
                </a:tc>
                <a:tc>
                  <a:txBody>
                    <a:bodyPr/>
                    <a:lstStyle/>
                    <a:p>
                      <a:pPr algn="ctr"/>
                      <a:r>
                        <a:rPr lang="en-US" sz="1100" dirty="0">
                          <a:latin typeface="Cambria" panose="02040503050406030204" pitchFamily="18" charset="0"/>
                          <a:ea typeface="Cambria" panose="02040503050406030204" pitchFamily="18" charset="0"/>
                        </a:rPr>
                        <a:t>100% Upfront</a:t>
                      </a:r>
                      <a:endParaRPr lang="en-IN" sz="1100" dirty="0">
                        <a:latin typeface="Cambria" panose="02040503050406030204" pitchFamily="18" charset="0"/>
                        <a:ea typeface="Cambria" panose="02040503050406030204" pitchFamily="18" charset="0"/>
                      </a:endParaRPr>
                    </a:p>
                  </a:txBody>
                  <a:tcPr anchor="ctr">
                    <a:solidFill>
                      <a:schemeClr val="bg1">
                        <a:lumMod val="85000"/>
                      </a:schemeClr>
                    </a:solidFill>
                  </a:tcPr>
                </a:tc>
                <a:extLst>
                  <a:ext uri="{0D108BD9-81ED-4DB2-BD59-A6C34878D82A}">
                    <a16:rowId xmlns:a16="http://schemas.microsoft.com/office/drawing/2014/main" val="2222733078"/>
                  </a:ext>
                </a:extLst>
              </a:tr>
              <a:tr h="225668">
                <a:tc>
                  <a:txBody>
                    <a:bodyPr/>
                    <a:lstStyle/>
                    <a:p>
                      <a:r>
                        <a:rPr lang="en-US" sz="1100" b="1" dirty="0">
                          <a:latin typeface="Cambria" panose="02040503050406030204" pitchFamily="18" charset="0"/>
                          <a:ea typeface="Cambria" panose="02040503050406030204" pitchFamily="18" charset="0"/>
                        </a:rPr>
                        <a:t>A</a:t>
                      </a:r>
                      <a:r>
                        <a:rPr lang="en-IN" sz="1100" b="1" dirty="0">
                          <a:latin typeface="Cambria" panose="02040503050406030204" pitchFamily="18" charset="0"/>
                          <a:ea typeface="Cambria" panose="02040503050406030204" pitchFamily="18" charset="0"/>
                        </a:rPr>
                        <a:t>UM</a:t>
                      </a:r>
                    </a:p>
                  </a:txBody>
                  <a:tcPr anchor="ctr">
                    <a:solidFill>
                      <a:schemeClr val="bg1">
                        <a:lumMod val="75000"/>
                      </a:schemeClr>
                    </a:solidFill>
                  </a:tcPr>
                </a:tc>
                <a:tc>
                  <a:txBody>
                    <a:bodyPr/>
                    <a:lstStyle/>
                    <a:p>
                      <a:pPr algn="ctr"/>
                      <a:r>
                        <a:rPr lang="en-US" sz="1100" dirty="0">
                          <a:solidFill>
                            <a:schemeClr val="tx1"/>
                          </a:solidFill>
                          <a:latin typeface="Cambria" panose="02040503050406030204" pitchFamily="18" charset="0"/>
                          <a:ea typeface="Cambria" panose="02040503050406030204" pitchFamily="18" charset="0"/>
                        </a:rPr>
                        <a:t>~ 1,554</a:t>
                      </a:r>
                      <a:r>
                        <a:rPr lang="en-US" sz="1100" dirty="0">
                          <a:latin typeface="Cambria" panose="02040503050406030204" pitchFamily="18" charset="0"/>
                          <a:ea typeface="Cambria" panose="02040503050406030204" pitchFamily="18" charset="0"/>
                        </a:rPr>
                        <a:t> Cr.</a:t>
                      </a:r>
                      <a:endParaRPr lang="en-IN" sz="1100" dirty="0">
                        <a:latin typeface="Cambria" panose="02040503050406030204" pitchFamily="18" charset="0"/>
                        <a:ea typeface="Cambria" panose="02040503050406030204" pitchFamily="18" charset="0"/>
                      </a:endParaRPr>
                    </a:p>
                  </a:txBody>
                  <a:tcPr anchor="ctr">
                    <a:solidFill>
                      <a:schemeClr val="bg1">
                        <a:lumMod val="75000"/>
                      </a:schemeClr>
                    </a:solidFill>
                  </a:tcPr>
                </a:tc>
                <a:extLst>
                  <a:ext uri="{0D108BD9-81ED-4DB2-BD59-A6C34878D82A}">
                    <a16:rowId xmlns:a16="http://schemas.microsoft.com/office/drawing/2014/main" val="708244793"/>
                  </a:ext>
                </a:extLst>
              </a:tr>
              <a:tr h="225668">
                <a:tc>
                  <a:txBody>
                    <a:bodyPr/>
                    <a:lstStyle/>
                    <a:p>
                      <a:r>
                        <a:rPr lang="en-US" sz="1100" b="1" dirty="0">
                          <a:latin typeface="Cambria" panose="02040503050406030204" pitchFamily="18" charset="0"/>
                          <a:ea typeface="Cambria" panose="02040503050406030204" pitchFamily="18" charset="0"/>
                        </a:rPr>
                        <a:t>Inception Date</a:t>
                      </a:r>
                      <a:endParaRPr lang="en-IN" sz="1100" b="1" dirty="0">
                        <a:latin typeface="Cambria" panose="02040503050406030204" pitchFamily="18" charset="0"/>
                        <a:ea typeface="Cambria" panose="02040503050406030204" pitchFamily="18" charset="0"/>
                      </a:endParaRPr>
                    </a:p>
                  </a:txBody>
                  <a:tcPr anchor="ctr">
                    <a:solidFill>
                      <a:schemeClr val="bg1">
                        <a:lumMod val="85000"/>
                      </a:schemeClr>
                    </a:solidFill>
                  </a:tcPr>
                </a:tc>
                <a:tc>
                  <a:txBody>
                    <a:bodyPr/>
                    <a:lstStyle/>
                    <a:p>
                      <a:pPr algn="ctr"/>
                      <a:r>
                        <a:rPr lang="en-IN" sz="1100" dirty="0">
                          <a:latin typeface="Cambria" panose="02040503050406030204" pitchFamily="18" charset="0"/>
                          <a:ea typeface="Cambria" panose="02040503050406030204" pitchFamily="18" charset="0"/>
                        </a:rPr>
                        <a:t>17 November 2023</a:t>
                      </a:r>
                    </a:p>
                  </a:txBody>
                  <a:tcPr anchor="ctr">
                    <a:solidFill>
                      <a:schemeClr val="bg1">
                        <a:lumMod val="85000"/>
                      </a:schemeClr>
                    </a:solidFill>
                  </a:tcPr>
                </a:tc>
                <a:extLst>
                  <a:ext uri="{0D108BD9-81ED-4DB2-BD59-A6C34878D82A}">
                    <a16:rowId xmlns:a16="http://schemas.microsoft.com/office/drawing/2014/main" val="595497186"/>
                  </a:ext>
                </a:extLst>
              </a:tr>
              <a:tr h="225668">
                <a:tc>
                  <a:txBody>
                    <a:bodyPr/>
                    <a:lstStyle/>
                    <a:p>
                      <a:r>
                        <a:rPr lang="en-US" sz="1100" b="1" dirty="0">
                          <a:latin typeface="Cambria" panose="02040503050406030204" pitchFamily="18" charset="0"/>
                          <a:ea typeface="Cambria" panose="02040503050406030204" pitchFamily="18" charset="0"/>
                        </a:rPr>
                        <a:t>Exit Load</a:t>
                      </a:r>
                      <a:endParaRPr lang="en-IN" sz="1100" b="1" dirty="0">
                        <a:latin typeface="Cambria" panose="02040503050406030204" pitchFamily="18" charset="0"/>
                        <a:ea typeface="Cambria" panose="02040503050406030204" pitchFamily="18" charset="0"/>
                      </a:endParaRPr>
                    </a:p>
                  </a:txBody>
                  <a:tcPr anchor="ctr">
                    <a:solidFill>
                      <a:schemeClr val="bg1">
                        <a:lumMod val="75000"/>
                      </a:schemeClr>
                    </a:solidFill>
                  </a:tcPr>
                </a:tc>
                <a:tc>
                  <a:txBody>
                    <a:bodyPr/>
                    <a:lstStyle/>
                    <a:p>
                      <a:pPr algn="ctr"/>
                      <a:r>
                        <a:rPr lang="en-US" sz="1100" dirty="0">
                          <a:latin typeface="Cambria" panose="02040503050406030204" pitchFamily="18" charset="0"/>
                          <a:ea typeface="Cambria" panose="02040503050406030204" pitchFamily="18" charset="0"/>
                        </a:rPr>
                        <a:t>Within 12 months 2% ; Nil thereafter</a:t>
                      </a:r>
                      <a:endParaRPr lang="en-IN" sz="1100" dirty="0">
                        <a:latin typeface="Cambria" panose="02040503050406030204" pitchFamily="18" charset="0"/>
                        <a:ea typeface="Cambria" panose="02040503050406030204" pitchFamily="18" charset="0"/>
                      </a:endParaRPr>
                    </a:p>
                  </a:txBody>
                  <a:tcPr anchor="ctr">
                    <a:solidFill>
                      <a:schemeClr val="bg1">
                        <a:lumMod val="75000"/>
                      </a:schemeClr>
                    </a:solidFill>
                  </a:tcPr>
                </a:tc>
                <a:extLst>
                  <a:ext uri="{0D108BD9-81ED-4DB2-BD59-A6C34878D82A}">
                    <a16:rowId xmlns:a16="http://schemas.microsoft.com/office/drawing/2014/main" val="1990558997"/>
                  </a:ext>
                </a:extLst>
              </a:tr>
            </a:tbl>
          </a:graphicData>
        </a:graphic>
      </p:graphicFrame>
      <p:sp>
        <p:nvSpPr>
          <p:cNvPr id="9" name="TextBox 8"/>
          <p:cNvSpPr txBox="1"/>
          <p:nvPr/>
        </p:nvSpPr>
        <p:spPr>
          <a:xfrm>
            <a:off x="179330" y="936327"/>
            <a:ext cx="4022212" cy="2492990"/>
          </a:xfrm>
          <a:prstGeom prst="rect">
            <a:avLst/>
          </a:prstGeom>
          <a:noFill/>
          <a:ln>
            <a:solidFill>
              <a:schemeClr val="bg1">
                <a:lumMod val="85000"/>
              </a:schemeClr>
            </a:solidFill>
          </a:ln>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200" b="1" i="0"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rPr>
              <a:t>Investment Objective</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rPr>
              <a:t>The Portfolio Manager follows ‘Contra’ style of investing which involves taking contrarian bets on equity stocks i.e. taking calls/exposure on underperforming stocks which are currently not in favor in the market but are expected to do well in the long run. The Contra Strategy may also take exposure to exchange traded derivative instruments for hedging purpose. For defensive consideration, the Strategy may invest in debt and money market mutual fund schemes. The Portfolio Manager may also select stocks of companies in sectors where entry barriers are high, sectors in consolidation or of companies in special situation.</a:t>
            </a:r>
            <a:endParaRPr kumimoji="0" lang="en-IN" sz="1200" b="0" i="0"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endParaRPr>
          </a:p>
        </p:txBody>
      </p:sp>
      <p:sp>
        <p:nvSpPr>
          <p:cNvPr id="14" name="TextBox 13"/>
          <p:cNvSpPr txBox="1"/>
          <p:nvPr/>
        </p:nvSpPr>
        <p:spPr>
          <a:xfrm>
            <a:off x="9019565" y="4649203"/>
            <a:ext cx="2902229" cy="30777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400" b="1" i="0"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rPr>
              <a:t>Fees Structure</a:t>
            </a:r>
          </a:p>
        </p:txBody>
      </p:sp>
      <p:sp>
        <p:nvSpPr>
          <p:cNvPr id="18" name="Rectangle 17"/>
          <p:cNvSpPr/>
          <p:nvPr/>
        </p:nvSpPr>
        <p:spPr>
          <a:xfrm>
            <a:off x="0" y="808383"/>
            <a:ext cx="12192000" cy="45719"/>
          </a:xfrm>
          <a:prstGeom prst="rect">
            <a:avLst/>
          </a:prstGeom>
          <a:solidFill>
            <a:schemeClr val="bg1">
              <a:lumMod val="6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9" name="Slide Number Placeholder 18"/>
          <p:cNvSpPr>
            <a:spLocks noGrp="1"/>
          </p:cNvSpPr>
          <p:nvPr>
            <p:ph type="sldNum" sz="quarter" idx="12"/>
          </p:nvPr>
        </p:nvSpPr>
        <p:spPr>
          <a:xfrm>
            <a:off x="9448800" y="6549225"/>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1E62F875-1F54-4527-993B-FB1D0CCB3E02}" type="slidenum">
              <a:rPr kumimoji="0" lang="en-IN" sz="1200" b="1" i="0" u="none" strike="noStrike" kern="1200" cap="none" spc="0" normalizeH="0" baseline="0" noProof="0" smtClean="0">
                <a:ln>
                  <a:noFill/>
                </a:ln>
                <a:solidFill>
                  <a:prstClr val="white"/>
                </a:solidFill>
                <a:effectLst/>
                <a:uLnTx/>
                <a:uFillTx/>
                <a:latin typeface="Cambria" panose="02040503050406030204" pitchFamily="18" charset="0"/>
                <a:ea typeface="Cambria" panose="02040503050406030204" pitchFamily="18" charset="0"/>
                <a:cs typeface="+mn-cs"/>
              </a:rPr>
              <a:pPr marL="0" marR="0" lvl="0" indent="0" algn="r" defTabSz="914400" rtl="0" eaLnBrk="1" fontAlgn="auto" latinLnBrk="0" hangingPunct="1">
                <a:lnSpc>
                  <a:spcPct val="100000"/>
                </a:lnSpc>
                <a:spcBef>
                  <a:spcPts val="0"/>
                </a:spcBef>
                <a:spcAft>
                  <a:spcPts val="0"/>
                </a:spcAft>
                <a:buClrTx/>
                <a:buSzTx/>
                <a:buFontTx/>
                <a:buNone/>
                <a:tabLst/>
                <a:defRPr/>
              </a:pPr>
              <a:t>48</a:t>
            </a:fld>
            <a:endParaRPr kumimoji="0" lang="en-IN" sz="1200" b="1" i="0" u="none" strike="noStrike" kern="1200" cap="none" spc="0" normalizeH="0" baseline="0" noProof="0">
              <a:ln>
                <a:noFill/>
              </a:ln>
              <a:solidFill>
                <a:prstClr val="white"/>
              </a:solidFill>
              <a:effectLst/>
              <a:uLnTx/>
              <a:uFillTx/>
              <a:latin typeface="Cambria" panose="02040503050406030204" pitchFamily="18" charset="0"/>
              <a:ea typeface="Cambria" panose="02040503050406030204" pitchFamily="18" charset="0"/>
              <a:cs typeface="+mn-cs"/>
            </a:endParaRPr>
          </a:p>
        </p:txBody>
      </p:sp>
      <p:graphicFrame>
        <p:nvGraphicFramePr>
          <p:cNvPr id="8" name="Table 7"/>
          <p:cNvGraphicFramePr>
            <a:graphicFrameLocks noGrp="1"/>
          </p:cNvGraphicFramePr>
          <p:nvPr>
            <p:extLst>
              <p:ext uri="{D42A27DB-BD31-4B8C-83A1-F6EECF244321}">
                <p14:modId xmlns:p14="http://schemas.microsoft.com/office/powerpoint/2010/main" val="2229995696"/>
              </p:ext>
            </p:extLst>
          </p:nvPr>
        </p:nvGraphicFramePr>
        <p:xfrm>
          <a:off x="9064543" y="4956980"/>
          <a:ext cx="2961982" cy="689610"/>
        </p:xfrm>
        <a:graphic>
          <a:graphicData uri="http://schemas.openxmlformats.org/drawingml/2006/table">
            <a:tbl>
              <a:tblPr firstRow="1" bandRow="1"/>
              <a:tblGrid>
                <a:gridCol w="1575748">
                  <a:extLst>
                    <a:ext uri="{9D8B030D-6E8A-4147-A177-3AD203B41FA5}">
                      <a16:colId xmlns:a16="http://schemas.microsoft.com/office/drawing/2014/main" val="3472526194"/>
                    </a:ext>
                  </a:extLst>
                </a:gridCol>
                <a:gridCol w="1386234">
                  <a:extLst>
                    <a:ext uri="{9D8B030D-6E8A-4147-A177-3AD203B41FA5}">
                      <a16:colId xmlns:a16="http://schemas.microsoft.com/office/drawing/2014/main" val="887683213"/>
                    </a:ext>
                  </a:extLst>
                </a:gridCol>
              </a:tblGrid>
              <a:tr h="344805">
                <a:tc>
                  <a:txBody>
                    <a:bodyPr/>
                    <a:lstStyle/>
                    <a:p>
                      <a:pPr algn="ctr" rtl="0" fontAlgn="ctr"/>
                      <a:r>
                        <a:rPr lang="en-IN" sz="1100" b="1" i="0" u="none" strike="noStrike" dirty="0">
                          <a:solidFill>
                            <a:srgbClr val="FFFFFF"/>
                          </a:solidFill>
                          <a:effectLst/>
                          <a:latin typeface="Cambria" panose="02040503050406030204" pitchFamily="18" charset="0"/>
                        </a:rPr>
                        <a:t>Fee Structure</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000000"/>
                    </a:solidFill>
                  </a:tcPr>
                </a:tc>
                <a:tc>
                  <a:txBody>
                    <a:bodyPr/>
                    <a:lstStyle/>
                    <a:p>
                      <a:pPr algn="ctr" rtl="0" fontAlgn="ctr"/>
                      <a:r>
                        <a:rPr lang="en-IN" sz="1100" b="1" i="0" u="none" strike="noStrike">
                          <a:solidFill>
                            <a:srgbClr val="FFFFFF"/>
                          </a:solidFill>
                          <a:effectLst/>
                          <a:latin typeface="Cambria" panose="02040503050406030204" pitchFamily="18" charset="0"/>
                        </a:rPr>
                        <a:t>Fixed</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000000"/>
                    </a:solidFill>
                  </a:tcPr>
                </a:tc>
                <a:extLst>
                  <a:ext uri="{0D108BD9-81ED-4DB2-BD59-A6C34878D82A}">
                    <a16:rowId xmlns:a16="http://schemas.microsoft.com/office/drawing/2014/main" val="3815889413"/>
                  </a:ext>
                </a:extLst>
              </a:tr>
              <a:tr h="344805">
                <a:tc>
                  <a:txBody>
                    <a:bodyPr/>
                    <a:lstStyle/>
                    <a:p>
                      <a:pPr algn="ctr" rtl="0" fontAlgn="ctr"/>
                      <a:r>
                        <a:rPr lang="en-IN" sz="1100" b="1" i="0" u="none" strike="noStrike" dirty="0">
                          <a:solidFill>
                            <a:srgbClr val="000000"/>
                          </a:solidFill>
                          <a:effectLst/>
                          <a:latin typeface="Cambria" panose="02040503050406030204" pitchFamily="18" charset="0"/>
                        </a:rPr>
                        <a:t>Fixed</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905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CBCBCB"/>
                    </a:solidFill>
                  </a:tcPr>
                </a:tc>
                <a:tc>
                  <a:txBody>
                    <a:bodyPr/>
                    <a:lstStyle/>
                    <a:p>
                      <a:pPr algn="ctr" rtl="0" fontAlgn="ctr"/>
                      <a:r>
                        <a:rPr lang="en-IN" sz="1100" b="0" i="0" u="none" strike="noStrike" dirty="0">
                          <a:solidFill>
                            <a:srgbClr val="000000"/>
                          </a:solidFill>
                          <a:effectLst/>
                          <a:latin typeface="Cambria" panose="02040503050406030204" pitchFamily="18" charset="0"/>
                        </a:rPr>
                        <a:t>2.25%</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CBCBCB"/>
                    </a:solidFill>
                  </a:tcPr>
                </a:tc>
                <a:extLst>
                  <a:ext uri="{0D108BD9-81ED-4DB2-BD59-A6C34878D82A}">
                    <a16:rowId xmlns:a16="http://schemas.microsoft.com/office/drawing/2014/main" val="2942702372"/>
                  </a:ext>
                </a:extLst>
              </a:tr>
            </a:tbl>
          </a:graphicData>
        </a:graphic>
      </p:graphicFrame>
      <p:graphicFrame>
        <p:nvGraphicFramePr>
          <p:cNvPr id="17" name="Table 16">
            <a:extLst>
              <a:ext uri="{FF2B5EF4-FFF2-40B4-BE49-F238E27FC236}">
                <a16:creationId xmlns:a16="http://schemas.microsoft.com/office/drawing/2014/main" id="{647A0C2F-FA31-3ED8-A1FB-01B02B5E6AD2}"/>
              </a:ext>
            </a:extLst>
          </p:cNvPr>
          <p:cNvGraphicFramePr>
            <a:graphicFrameLocks noGrp="1"/>
          </p:cNvGraphicFramePr>
          <p:nvPr>
            <p:extLst>
              <p:ext uri="{D42A27DB-BD31-4B8C-83A1-F6EECF244321}">
                <p14:modId xmlns:p14="http://schemas.microsoft.com/office/powerpoint/2010/main" val="572136676"/>
              </p:ext>
            </p:extLst>
          </p:nvPr>
        </p:nvGraphicFramePr>
        <p:xfrm>
          <a:off x="9064543" y="960243"/>
          <a:ext cx="2994935" cy="3624382"/>
        </p:xfrm>
        <a:graphic>
          <a:graphicData uri="http://schemas.openxmlformats.org/drawingml/2006/table">
            <a:tbl>
              <a:tblPr/>
              <a:tblGrid>
                <a:gridCol w="2118119">
                  <a:extLst>
                    <a:ext uri="{9D8B030D-6E8A-4147-A177-3AD203B41FA5}">
                      <a16:colId xmlns:a16="http://schemas.microsoft.com/office/drawing/2014/main" val="1858204494"/>
                    </a:ext>
                  </a:extLst>
                </a:gridCol>
                <a:gridCol w="876816">
                  <a:extLst>
                    <a:ext uri="{9D8B030D-6E8A-4147-A177-3AD203B41FA5}">
                      <a16:colId xmlns:a16="http://schemas.microsoft.com/office/drawing/2014/main" val="3335769712"/>
                    </a:ext>
                  </a:extLst>
                </a:gridCol>
              </a:tblGrid>
              <a:tr h="303283">
                <a:tc>
                  <a:txBody>
                    <a:bodyPr/>
                    <a:lstStyle/>
                    <a:p>
                      <a:pPr algn="ctr" rtl="0" fontAlgn="ctr"/>
                      <a:r>
                        <a:rPr lang="en-US" sz="1200" b="1" i="0" u="none" strike="noStrike">
                          <a:solidFill>
                            <a:srgbClr val="FFFFFF"/>
                          </a:solidFill>
                          <a:effectLst/>
                          <a:latin typeface="Cambria" panose="02040503050406030204" pitchFamily="18" charset="0"/>
                        </a:rPr>
                        <a:t>Top 10 Holdings</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000000"/>
                    </a:solidFill>
                  </a:tcPr>
                </a:tc>
                <a:tc>
                  <a:txBody>
                    <a:bodyPr/>
                    <a:lstStyle/>
                    <a:p>
                      <a:pPr algn="ctr" rtl="0" fontAlgn="ctr"/>
                      <a:r>
                        <a:rPr lang="en-US" sz="1200" b="1" i="0" u="none" strike="noStrike" dirty="0">
                          <a:solidFill>
                            <a:srgbClr val="FFFFFF"/>
                          </a:solidFill>
                          <a:effectLst/>
                          <a:latin typeface="Cambria" panose="02040503050406030204" pitchFamily="18" charset="0"/>
                        </a:rPr>
                        <a:t>Weight %</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000000"/>
                    </a:solidFill>
                  </a:tcPr>
                </a:tc>
                <a:extLst>
                  <a:ext uri="{0D108BD9-81ED-4DB2-BD59-A6C34878D82A}">
                    <a16:rowId xmlns:a16="http://schemas.microsoft.com/office/drawing/2014/main" val="2980041003"/>
                  </a:ext>
                </a:extLst>
              </a:tr>
              <a:tr h="303283">
                <a:tc>
                  <a:txBody>
                    <a:bodyPr/>
                    <a:lstStyle/>
                    <a:p>
                      <a:pPr algn="ctr" fontAlgn="ctr">
                        <a:buNone/>
                      </a:pPr>
                      <a:r>
                        <a:rPr lang="en-IN" sz="1200" b="0" i="0" u="none" strike="noStrike">
                          <a:solidFill>
                            <a:srgbClr val="000000"/>
                          </a:solidFill>
                          <a:effectLst/>
                          <a:latin typeface="Cambria" panose="02040503050406030204" pitchFamily="18" charset="0"/>
                        </a:rPr>
                        <a:t>Bharti Airtel Ltd</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905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bg1">
                        <a:lumMod val="95000"/>
                      </a:schemeClr>
                    </a:solidFill>
                  </a:tcPr>
                </a:tc>
                <a:tc>
                  <a:txBody>
                    <a:bodyPr/>
                    <a:lstStyle/>
                    <a:p>
                      <a:pPr algn="ctr" fontAlgn="ctr">
                        <a:buNone/>
                      </a:pPr>
                      <a:r>
                        <a:rPr lang="en-IN" sz="1200" b="0" i="0" u="none" strike="noStrike">
                          <a:solidFill>
                            <a:srgbClr val="000000"/>
                          </a:solidFill>
                          <a:effectLst/>
                          <a:latin typeface="Cambria" panose="02040503050406030204" pitchFamily="18" charset="0"/>
                        </a:rPr>
                        <a:t>5.62%</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905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676873815"/>
                  </a:ext>
                </a:extLst>
              </a:tr>
              <a:tr h="303283">
                <a:tc>
                  <a:txBody>
                    <a:bodyPr/>
                    <a:lstStyle/>
                    <a:p>
                      <a:pPr algn="ctr" fontAlgn="ctr">
                        <a:buNone/>
                      </a:pPr>
                      <a:r>
                        <a:rPr lang="en-IN" sz="1200" b="0" i="0" u="none" strike="noStrike">
                          <a:solidFill>
                            <a:srgbClr val="000000"/>
                          </a:solidFill>
                          <a:effectLst/>
                          <a:latin typeface="Cambria" panose="02040503050406030204" pitchFamily="18" charset="0"/>
                        </a:rPr>
                        <a:t>ICICI Bank Ltd</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bg1">
                        <a:lumMod val="75000"/>
                      </a:schemeClr>
                    </a:solidFill>
                  </a:tcPr>
                </a:tc>
                <a:tc>
                  <a:txBody>
                    <a:bodyPr/>
                    <a:lstStyle/>
                    <a:p>
                      <a:pPr algn="ctr" fontAlgn="ctr">
                        <a:buNone/>
                      </a:pPr>
                      <a:r>
                        <a:rPr lang="en-IN" sz="1200" b="0" i="0" u="none" strike="noStrike">
                          <a:solidFill>
                            <a:srgbClr val="000000"/>
                          </a:solidFill>
                          <a:effectLst/>
                          <a:latin typeface="Cambria" panose="02040503050406030204" pitchFamily="18" charset="0"/>
                        </a:rPr>
                        <a:t>5.12%</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bg1">
                        <a:lumMod val="75000"/>
                      </a:schemeClr>
                    </a:solidFill>
                  </a:tcPr>
                </a:tc>
                <a:extLst>
                  <a:ext uri="{0D108BD9-81ED-4DB2-BD59-A6C34878D82A}">
                    <a16:rowId xmlns:a16="http://schemas.microsoft.com/office/drawing/2014/main" val="4018774370"/>
                  </a:ext>
                </a:extLst>
              </a:tr>
              <a:tr h="303283">
                <a:tc>
                  <a:txBody>
                    <a:bodyPr/>
                    <a:lstStyle/>
                    <a:p>
                      <a:pPr algn="ctr" fontAlgn="ctr">
                        <a:buNone/>
                      </a:pPr>
                      <a:r>
                        <a:rPr lang="en-IN" sz="1200" b="0" i="0" u="none" strike="noStrike">
                          <a:solidFill>
                            <a:srgbClr val="000000"/>
                          </a:solidFill>
                          <a:effectLst/>
                          <a:latin typeface="Cambria" panose="02040503050406030204" pitchFamily="18" charset="0"/>
                        </a:rPr>
                        <a:t>Larsen &amp; Toubro Ltd</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bg1">
                        <a:lumMod val="95000"/>
                      </a:schemeClr>
                    </a:solidFill>
                  </a:tcPr>
                </a:tc>
                <a:tc>
                  <a:txBody>
                    <a:bodyPr/>
                    <a:lstStyle/>
                    <a:p>
                      <a:pPr algn="ctr" fontAlgn="ctr">
                        <a:buNone/>
                      </a:pPr>
                      <a:r>
                        <a:rPr lang="en-IN" sz="1200" b="0" i="0" u="none" strike="noStrike">
                          <a:solidFill>
                            <a:srgbClr val="000000"/>
                          </a:solidFill>
                          <a:effectLst/>
                          <a:latin typeface="Cambria" panose="02040503050406030204" pitchFamily="18" charset="0"/>
                        </a:rPr>
                        <a:t>4.84%</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3437896462"/>
                  </a:ext>
                </a:extLst>
              </a:tr>
              <a:tr h="591552">
                <a:tc>
                  <a:txBody>
                    <a:bodyPr/>
                    <a:lstStyle/>
                    <a:p>
                      <a:pPr algn="ctr" fontAlgn="ctr">
                        <a:buNone/>
                      </a:pPr>
                      <a:r>
                        <a:rPr lang="en-IN" sz="1200" b="0" i="0" u="none" strike="noStrike">
                          <a:solidFill>
                            <a:srgbClr val="000000"/>
                          </a:solidFill>
                          <a:effectLst/>
                          <a:latin typeface="Cambria" panose="02040503050406030204" pitchFamily="18" charset="0"/>
                        </a:rPr>
                        <a:t>Samvardhana Motherson International Ltd</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bg1">
                        <a:lumMod val="75000"/>
                      </a:schemeClr>
                    </a:solidFill>
                  </a:tcPr>
                </a:tc>
                <a:tc>
                  <a:txBody>
                    <a:bodyPr/>
                    <a:lstStyle/>
                    <a:p>
                      <a:pPr algn="ctr" fontAlgn="ctr">
                        <a:buNone/>
                      </a:pPr>
                      <a:r>
                        <a:rPr lang="en-IN" sz="1200" b="0" i="0" u="none" strike="noStrike">
                          <a:solidFill>
                            <a:srgbClr val="000000"/>
                          </a:solidFill>
                          <a:effectLst/>
                          <a:latin typeface="Cambria" panose="02040503050406030204" pitchFamily="18" charset="0"/>
                        </a:rPr>
                        <a:t>4.76%</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bg1">
                        <a:lumMod val="75000"/>
                      </a:schemeClr>
                    </a:solidFill>
                  </a:tcPr>
                </a:tc>
                <a:extLst>
                  <a:ext uri="{0D108BD9-81ED-4DB2-BD59-A6C34878D82A}">
                    <a16:rowId xmlns:a16="http://schemas.microsoft.com/office/drawing/2014/main" val="2668612455"/>
                  </a:ext>
                </a:extLst>
              </a:tr>
              <a:tr h="303283">
                <a:tc>
                  <a:txBody>
                    <a:bodyPr/>
                    <a:lstStyle/>
                    <a:p>
                      <a:pPr algn="ctr" fontAlgn="ctr">
                        <a:buNone/>
                      </a:pPr>
                      <a:r>
                        <a:rPr lang="en-IN" sz="1200" b="0" i="0" u="none" strike="noStrike">
                          <a:solidFill>
                            <a:srgbClr val="000000"/>
                          </a:solidFill>
                          <a:effectLst/>
                          <a:latin typeface="Cambria" panose="02040503050406030204" pitchFamily="18" charset="0"/>
                        </a:rPr>
                        <a:t>Eternal Ltd</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bg1">
                        <a:lumMod val="95000"/>
                      </a:schemeClr>
                    </a:solidFill>
                  </a:tcPr>
                </a:tc>
                <a:tc>
                  <a:txBody>
                    <a:bodyPr/>
                    <a:lstStyle/>
                    <a:p>
                      <a:pPr algn="ctr" fontAlgn="ctr">
                        <a:buNone/>
                      </a:pPr>
                      <a:r>
                        <a:rPr lang="en-IN" sz="1200" b="0" i="0" u="none" strike="noStrike">
                          <a:solidFill>
                            <a:srgbClr val="000000"/>
                          </a:solidFill>
                          <a:effectLst/>
                          <a:latin typeface="Cambria" panose="02040503050406030204" pitchFamily="18" charset="0"/>
                        </a:rPr>
                        <a:t>4.64%</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3182900894"/>
                  </a:ext>
                </a:extLst>
              </a:tr>
              <a:tr h="303283">
                <a:tc>
                  <a:txBody>
                    <a:bodyPr/>
                    <a:lstStyle/>
                    <a:p>
                      <a:pPr algn="ctr" fontAlgn="ctr">
                        <a:buNone/>
                      </a:pPr>
                      <a:r>
                        <a:rPr lang="en-IN" sz="1200" b="0" i="0" u="none" strike="noStrike">
                          <a:solidFill>
                            <a:srgbClr val="000000"/>
                          </a:solidFill>
                          <a:effectLst/>
                          <a:latin typeface="Cambria" panose="02040503050406030204" pitchFamily="18" charset="0"/>
                        </a:rPr>
                        <a:t>Tata Steel Ltd</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bg1">
                        <a:lumMod val="75000"/>
                      </a:schemeClr>
                    </a:solidFill>
                  </a:tcPr>
                </a:tc>
                <a:tc>
                  <a:txBody>
                    <a:bodyPr/>
                    <a:lstStyle/>
                    <a:p>
                      <a:pPr algn="ctr" fontAlgn="ctr">
                        <a:buNone/>
                      </a:pPr>
                      <a:r>
                        <a:rPr lang="en-IN" sz="1200" b="0" i="0" u="none" strike="noStrike">
                          <a:solidFill>
                            <a:srgbClr val="000000"/>
                          </a:solidFill>
                          <a:effectLst/>
                          <a:latin typeface="Cambria" panose="02040503050406030204" pitchFamily="18" charset="0"/>
                        </a:rPr>
                        <a:t>3.70%</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bg1">
                        <a:lumMod val="75000"/>
                      </a:schemeClr>
                    </a:solidFill>
                  </a:tcPr>
                </a:tc>
                <a:extLst>
                  <a:ext uri="{0D108BD9-81ED-4DB2-BD59-A6C34878D82A}">
                    <a16:rowId xmlns:a16="http://schemas.microsoft.com/office/drawing/2014/main" val="2850469908"/>
                  </a:ext>
                </a:extLst>
              </a:tr>
              <a:tr h="303283">
                <a:tc>
                  <a:txBody>
                    <a:bodyPr/>
                    <a:lstStyle/>
                    <a:p>
                      <a:pPr algn="ctr" fontAlgn="ctr">
                        <a:buNone/>
                      </a:pPr>
                      <a:r>
                        <a:rPr lang="en-IN" sz="1200" b="0" i="0" u="none" strike="noStrike">
                          <a:solidFill>
                            <a:srgbClr val="000000"/>
                          </a:solidFill>
                          <a:effectLst/>
                          <a:latin typeface="Cambria" panose="02040503050406030204" pitchFamily="18" charset="0"/>
                        </a:rPr>
                        <a:t>FSN E-Commerce Ventures Ltd</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bg1">
                        <a:lumMod val="95000"/>
                      </a:schemeClr>
                    </a:solidFill>
                  </a:tcPr>
                </a:tc>
                <a:tc>
                  <a:txBody>
                    <a:bodyPr/>
                    <a:lstStyle/>
                    <a:p>
                      <a:pPr algn="ctr" fontAlgn="ctr">
                        <a:buNone/>
                      </a:pPr>
                      <a:r>
                        <a:rPr lang="en-IN" sz="1200" b="0" i="0" u="none" strike="noStrike">
                          <a:solidFill>
                            <a:srgbClr val="000000"/>
                          </a:solidFill>
                          <a:effectLst/>
                          <a:latin typeface="Cambria" panose="02040503050406030204" pitchFamily="18" charset="0"/>
                        </a:rPr>
                        <a:t>3.08%</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16881286"/>
                  </a:ext>
                </a:extLst>
              </a:tr>
              <a:tr h="303283">
                <a:tc>
                  <a:txBody>
                    <a:bodyPr/>
                    <a:lstStyle/>
                    <a:p>
                      <a:pPr algn="ctr" fontAlgn="ctr">
                        <a:buNone/>
                      </a:pPr>
                      <a:r>
                        <a:rPr lang="en-IN" sz="1200" b="0" i="0" u="none" strike="noStrike">
                          <a:solidFill>
                            <a:srgbClr val="000000"/>
                          </a:solidFill>
                          <a:effectLst/>
                          <a:latin typeface="Cambria" panose="02040503050406030204" pitchFamily="18" charset="0"/>
                        </a:rPr>
                        <a:t>Vardhman Textiles Ltd</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bg1">
                        <a:lumMod val="75000"/>
                      </a:schemeClr>
                    </a:solidFill>
                  </a:tcPr>
                </a:tc>
                <a:tc>
                  <a:txBody>
                    <a:bodyPr/>
                    <a:lstStyle/>
                    <a:p>
                      <a:pPr algn="ctr" fontAlgn="ctr">
                        <a:buNone/>
                      </a:pPr>
                      <a:r>
                        <a:rPr lang="en-IN" sz="1200" b="0" i="0" u="none" strike="noStrike">
                          <a:solidFill>
                            <a:srgbClr val="000000"/>
                          </a:solidFill>
                          <a:effectLst/>
                          <a:latin typeface="Cambria" panose="02040503050406030204" pitchFamily="18" charset="0"/>
                        </a:rPr>
                        <a:t>3.04%</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bg1">
                        <a:lumMod val="75000"/>
                      </a:schemeClr>
                    </a:solidFill>
                  </a:tcPr>
                </a:tc>
                <a:extLst>
                  <a:ext uri="{0D108BD9-81ED-4DB2-BD59-A6C34878D82A}">
                    <a16:rowId xmlns:a16="http://schemas.microsoft.com/office/drawing/2014/main" val="842637580"/>
                  </a:ext>
                </a:extLst>
              </a:tr>
              <a:tr h="303283">
                <a:tc>
                  <a:txBody>
                    <a:bodyPr/>
                    <a:lstStyle/>
                    <a:p>
                      <a:pPr algn="ctr" fontAlgn="ctr">
                        <a:buNone/>
                      </a:pPr>
                      <a:r>
                        <a:rPr lang="en-IN" sz="1200" b="0" i="0" u="none" strike="noStrike">
                          <a:solidFill>
                            <a:srgbClr val="000000"/>
                          </a:solidFill>
                          <a:effectLst/>
                          <a:latin typeface="Cambria" panose="02040503050406030204" pitchFamily="18" charset="0"/>
                        </a:rPr>
                        <a:t>Trent Ltd</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bg1">
                        <a:lumMod val="95000"/>
                      </a:schemeClr>
                    </a:solidFill>
                  </a:tcPr>
                </a:tc>
                <a:tc>
                  <a:txBody>
                    <a:bodyPr/>
                    <a:lstStyle/>
                    <a:p>
                      <a:pPr algn="ctr" fontAlgn="ctr">
                        <a:buNone/>
                      </a:pPr>
                      <a:r>
                        <a:rPr lang="en-IN" sz="1200" b="0" i="0" u="none" strike="noStrike">
                          <a:solidFill>
                            <a:srgbClr val="000000"/>
                          </a:solidFill>
                          <a:effectLst/>
                          <a:latin typeface="Cambria" panose="02040503050406030204" pitchFamily="18" charset="0"/>
                        </a:rPr>
                        <a:t>3.01%</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2986548232"/>
                  </a:ext>
                </a:extLst>
              </a:tr>
              <a:tr h="303283">
                <a:tc>
                  <a:txBody>
                    <a:bodyPr/>
                    <a:lstStyle/>
                    <a:p>
                      <a:pPr algn="ctr" fontAlgn="ctr">
                        <a:buNone/>
                      </a:pPr>
                      <a:r>
                        <a:rPr lang="en-IN" sz="1200" b="0" i="0" u="none" strike="noStrike">
                          <a:solidFill>
                            <a:srgbClr val="000000"/>
                          </a:solidFill>
                          <a:effectLst/>
                          <a:latin typeface="Cambria" panose="02040503050406030204" pitchFamily="18" charset="0"/>
                        </a:rPr>
                        <a:t>Ultratech Cement Ltd</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bg1">
                        <a:lumMod val="75000"/>
                      </a:schemeClr>
                    </a:solidFill>
                  </a:tcPr>
                </a:tc>
                <a:tc>
                  <a:txBody>
                    <a:bodyPr/>
                    <a:lstStyle/>
                    <a:p>
                      <a:pPr algn="ctr" fontAlgn="ctr">
                        <a:buNone/>
                      </a:pPr>
                      <a:r>
                        <a:rPr lang="en-IN" sz="1200" b="0" i="0" u="none" strike="noStrike" dirty="0">
                          <a:solidFill>
                            <a:srgbClr val="000000"/>
                          </a:solidFill>
                          <a:effectLst/>
                          <a:latin typeface="Cambria" panose="02040503050406030204" pitchFamily="18" charset="0"/>
                        </a:rPr>
                        <a:t>3.00%</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bg1">
                        <a:lumMod val="75000"/>
                      </a:schemeClr>
                    </a:solidFill>
                  </a:tcPr>
                </a:tc>
                <a:extLst>
                  <a:ext uri="{0D108BD9-81ED-4DB2-BD59-A6C34878D82A}">
                    <a16:rowId xmlns:a16="http://schemas.microsoft.com/office/drawing/2014/main" val="2354655600"/>
                  </a:ext>
                </a:extLst>
              </a:tr>
            </a:tbl>
          </a:graphicData>
        </a:graphic>
      </p:graphicFrame>
      <p:sp>
        <p:nvSpPr>
          <p:cNvPr id="23" name="TextBox 22">
            <a:extLst>
              <a:ext uri="{FF2B5EF4-FFF2-40B4-BE49-F238E27FC236}">
                <a16:creationId xmlns:a16="http://schemas.microsoft.com/office/drawing/2014/main" id="{C495A328-7672-886D-87FF-41EF2A673376}"/>
              </a:ext>
            </a:extLst>
          </p:cNvPr>
          <p:cNvSpPr txBox="1"/>
          <p:nvPr/>
        </p:nvSpPr>
        <p:spPr>
          <a:xfrm>
            <a:off x="9042271" y="5724154"/>
            <a:ext cx="2856816" cy="707886"/>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000" b="0" i="1"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*performance as on </a:t>
            </a:r>
            <a:r>
              <a:rPr lang="en-IN" sz="1000" i="1" dirty="0">
                <a:solidFill>
                  <a:prstClr val="black"/>
                </a:solidFill>
                <a:latin typeface="Cambria" panose="02040503050406030204" pitchFamily="18" charset="0"/>
                <a:ea typeface="Cambria" panose="02040503050406030204" pitchFamily="18" charset="0"/>
              </a:rPr>
              <a:t>July 31</a:t>
            </a:r>
            <a:r>
              <a:rPr lang="en-IN" sz="1000" i="1" baseline="30000" dirty="0">
                <a:solidFill>
                  <a:prstClr val="black"/>
                </a:solidFill>
                <a:latin typeface="Cambria" panose="02040503050406030204" pitchFamily="18" charset="0"/>
                <a:ea typeface="Cambria" panose="02040503050406030204" pitchFamily="18" charset="0"/>
              </a:rPr>
              <a:t>st</a:t>
            </a:r>
            <a:r>
              <a:rPr lang="en-IN" sz="1000" i="1" dirty="0">
                <a:solidFill>
                  <a:prstClr val="black"/>
                </a:solidFill>
                <a:latin typeface="Cambria" panose="02040503050406030204" pitchFamily="18" charset="0"/>
                <a:ea typeface="Cambria" panose="02040503050406030204" pitchFamily="18" charset="0"/>
              </a:rPr>
              <a:t> </a:t>
            </a:r>
            <a:r>
              <a:rPr kumimoji="0" lang="en-IN" sz="1000" b="0" i="1"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2026.</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000" b="0" i="1"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a:t>
            </a:r>
            <a:r>
              <a:rPr kumimoji="0" lang="en-US" sz="1000" b="0" i="1"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Return mentioned above are, pre-tax and after deduction of management fees and other applicable charges.</a:t>
            </a:r>
            <a:endParaRPr kumimoji="0" lang="en-IN" sz="1000" b="0" i="1"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endParaRPr>
          </a:p>
        </p:txBody>
      </p:sp>
      <p:graphicFrame>
        <p:nvGraphicFramePr>
          <p:cNvPr id="16" name="Table 15">
            <a:extLst>
              <a:ext uri="{FF2B5EF4-FFF2-40B4-BE49-F238E27FC236}">
                <a16:creationId xmlns:a16="http://schemas.microsoft.com/office/drawing/2014/main" id="{9DD348EF-727C-E412-D078-D5F9DCC24DC1}"/>
              </a:ext>
            </a:extLst>
          </p:cNvPr>
          <p:cNvGraphicFramePr>
            <a:graphicFrameLocks noGrp="1"/>
          </p:cNvGraphicFramePr>
          <p:nvPr>
            <p:extLst>
              <p:ext uri="{D42A27DB-BD31-4B8C-83A1-F6EECF244321}">
                <p14:modId xmlns:p14="http://schemas.microsoft.com/office/powerpoint/2010/main" val="3738966296"/>
              </p:ext>
            </p:extLst>
          </p:nvPr>
        </p:nvGraphicFramePr>
        <p:xfrm>
          <a:off x="4265868" y="3843342"/>
          <a:ext cx="4674436" cy="2664321"/>
        </p:xfrm>
        <a:graphic>
          <a:graphicData uri="http://schemas.openxmlformats.org/drawingml/2006/table">
            <a:tbl>
              <a:tblPr/>
              <a:tblGrid>
                <a:gridCol w="3115930">
                  <a:extLst>
                    <a:ext uri="{9D8B030D-6E8A-4147-A177-3AD203B41FA5}">
                      <a16:colId xmlns:a16="http://schemas.microsoft.com/office/drawing/2014/main" val="1858204494"/>
                    </a:ext>
                  </a:extLst>
                </a:gridCol>
                <a:gridCol w="1558506">
                  <a:extLst>
                    <a:ext uri="{9D8B030D-6E8A-4147-A177-3AD203B41FA5}">
                      <a16:colId xmlns:a16="http://schemas.microsoft.com/office/drawing/2014/main" val="3335769712"/>
                    </a:ext>
                  </a:extLst>
                </a:gridCol>
              </a:tblGrid>
              <a:tr h="242211">
                <a:tc>
                  <a:txBody>
                    <a:bodyPr/>
                    <a:lstStyle/>
                    <a:p>
                      <a:pPr algn="ctr" rtl="0" fontAlgn="ctr"/>
                      <a:r>
                        <a:rPr lang="en-US" sz="1300" b="1" i="0" u="none" strike="noStrike">
                          <a:solidFill>
                            <a:srgbClr val="FFFFFF"/>
                          </a:solidFill>
                          <a:effectLst/>
                          <a:latin typeface="Cambria" panose="02040503050406030204" pitchFamily="18" charset="0"/>
                        </a:rPr>
                        <a:t>Top Sectors</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000000"/>
                    </a:solidFill>
                  </a:tcPr>
                </a:tc>
                <a:tc>
                  <a:txBody>
                    <a:bodyPr/>
                    <a:lstStyle/>
                    <a:p>
                      <a:pPr algn="ctr" rtl="0" fontAlgn="ctr"/>
                      <a:r>
                        <a:rPr lang="en-US" sz="1300" b="1" i="0" u="none" strike="noStrike">
                          <a:solidFill>
                            <a:srgbClr val="FFFFFF"/>
                          </a:solidFill>
                          <a:effectLst/>
                          <a:latin typeface="Cambria" panose="02040503050406030204" pitchFamily="18" charset="0"/>
                        </a:rPr>
                        <a:t>Weight (%)</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000000"/>
                    </a:solidFill>
                  </a:tcPr>
                </a:tc>
                <a:extLst>
                  <a:ext uri="{0D108BD9-81ED-4DB2-BD59-A6C34878D82A}">
                    <a16:rowId xmlns:a16="http://schemas.microsoft.com/office/drawing/2014/main" val="2980041003"/>
                  </a:ext>
                </a:extLst>
              </a:tr>
              <a:tr h="242211">
                <a:tc>
                  <a:txBody>
                    <a:bodyPr/>
                    <a:lstStyle/>
                    <a:p>
                      <a:pPr algn="ctr" fontAlgn="ctr">
                        <a:buNone/>
                      </a:pPr>
                      <a:r>
                        <a:rPr lang="en-IN" sz="1300" b="0" i="0" u="none" strike="noStrike" dirty="0">
                          <a:solidFill>
                            <a:srgbClr val="000000"/>
                          </a:solidFill>
                          <a:effectLst/>
                          <a:latin typeface="Cambria" panose="02040503050406030204" pitchFamily="18" charset="0"/>
                        </a:rPr>
                        <a:t>Banks</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905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CBCBCB"/>
                    </a:solidFill>
                  </a:tcPr>
                </a:tc>
                <a:tc>
                  <a:txBody>
                    <a:bodyPr/>
                    <a:lstStyle/>
                    <a:p>
                      <a:pPr algn="ctr" fontAlgn="ctr">
                        <a:buNone/>
                      </a:pPr>
                      <a:r>
                        <a:rPr lang="en-IN" sz="1300" b="0" i="0" u="none" strike="noStrike">
                          <a:solidFill>
                            <a:srgbClr val="000000"/>
                          </a:solidFill>
                          <a:effectLst/>
                          <a:latin typeface="Cambria" panose="02040503050406030204" pitchFamily="18" charset="0"/>
                        </a:rPr>
                        <a:t>15.83%</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905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CBCBCB"/>
                    </a:solidFill>
                  </a:tcPr>
                </a:tc>
                <a:extLst>
                  <a:ext uri="{0D108BD9-81ED-4DB2-BD59-A6C34878D82A}">
                    <a16:rowId xmlns:a16="http://schemas.microsoft.com/office/drawing/2014/main" val="676873815"/>
                  </a:ext>
                </a:extLst>
              </a:tr>
              <a:tr h="242211">
                <a:tc>
                  <a:txBody>
                    <a:bodyPr/>
                    <a:lstStyle/>
                    <a:p>
                      <a:pPr algn="ctr" fontAlgn="ctr">
                        <a:buNone/>
                      </a:pPr>
                      <a:r>
                        <a:rPr lang="en-IN" sz="1300" b="0" i="0" u="none" strike="noStrike">
                          <a:solidFill>
                            <a:srgbClr val="000000"/>
                          </a:solidFill>
                          <a:effectLst/>
                          <a:latin typeface="Cambria" panose="02040503050406030204" pitchFamily="18" charset="0"/>
                        </a:rPr>
                        <a:t>Retailing</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EBEAE9"/>
                    </a:solidFill>
                  </a:tcPr>
                </a:tc>
                <a:tc>
                  <a:txBody>
                    <a:bodyPr/>
                    <a:lstStyle/>
                    <a:p>
                      <a:pPr algn="ctr" fontAlgn="ctr">
                        <a:buNone/>
                      </a:pPr>
                      <a:r>
                        <a:rPr lang="en-IN" sz="1300" b="0" i="0" u="none" strike="noStrike">
                          <a:solidFill>
                            <a:srgbClr val="000000"/>
                          </a:solidFill>
                          <a:effectLst/>
                          <a:latin typeface="Cambria" panose="02040503050406030204" pitchFamily="18" charset="0"/>
                        </a:rPr>
                        <a:t>11.83%</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EBEAE9"/>
                    </a:solidFill>
                  </a:tcPr>
                </a:tc>
                <a:extLst>
                  <a:ext uri="{0D108BD9-81ED-4DB2-BD59-A6C34878D82A}">
                    <a16:rowId xmlns:a16="http://schemas.microsoft.com/office/drawing/2014/main" val="122966775"/>
                  </a:ext>
                </a:extLst>
              </a:tr>
              <a:tr h="242211">
                <a:tc>
                  <a:txBody>
                    <a:bodyPr/>
                    <a:lstStyle/>
                    <a:p>
                      <a:pPr algn="ctr" fontAlgn="ctr">
                        <a:buNone/>
                      </a:pPr>
                      <a:r>
                        <a:rPr lang="en-IN" sz="1300" b="0" i="0" u="none" strike="noStrike">
                          <a:solidFill>
                            <a:srgbClr val="000000"/>
                          </a:solidFill>
                          <a:effectLst/>
                          <a:latin typeface="Cambria" panose="02040503050406030204" pitchFamily="18" charset="0"/>
                        </a:rPr>
                        <a:t>Auto Components</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CBCBCB"/>
                    </a:solidFill>
                  </a:tcPr>
                </a:tc>
                <a:tc>
                  <a:txBody>
                    <a:bodyPr/>
                    <a:lstStyle/>
                    <a:p>
                      <a:pPr algn="ctr" fontAlgn="ctr">
                        <a:buNone/>
                      </a:pPr>
                      <a:r>
                        <a:rPr lang="en-IN" sz="1300" b="0" i="0" u="none" strike="noStrike">
                          <a:solidFill>
                            <a:srgbClr val="000000"/>
                          </a:solidFill>
                          <a:effectLst/>
                          <a:latin typeface="Cambria" panose="02040503050406030204" pitchFamily="18" charset="0"/>
                        </a:rPr>
                        <a:t>9.67%</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CBCBCB"/>
                    </a:solidFill>
                  </a:tcPr>
                </a:tc>
                <a:extLst>
                  <a:ext uri="{0D108BD9-81ED-4DB2-BD59-A6C34878D82A}">
                    <a16:rowId xmlns:a16="http://schemas.microsoft.com/office/drawing/2014/main" val="1940566626"/>
                  </a:ext>
                </a:extLst>
              </a:tr>
              <a:tr h="242211">
                <a:tc>
                  <a:txBody>
                    <a:bodyPr/>
                    <a:lstStyle/>
                    <a:p>
                      <a:pPr algn="ctr" fontAlgn="ctr">
                        <a:buNone/>
                      </a:pPr>
                      <a:r>
                        <a:rPr lang="en-IN" sz="1300" b="0" i="0" u="none" strike="noStrike">
                          <a:solidFill>
                            <a:srgbClr val="000000"/>
                          </a:solidFill>
                          <a:effectLst/>
                          <a:latin typeface="Cambria" panose="02040503050406030204" pitchFamily="18" charset="0"/>
                        </a:rPr>
                        <a:t>Ferrous Metals</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EBEAE9"/>
                    </a:solidFill>
                  </a:tcPr>
                </a:tc>
                <a:tc>
                  <a:txBody>
                    <a:bodyPr/>
                    <a:lstStyle/>
                    <a:p>
                      <a:pPr algn="ctr" fontAlgn="ctr">
                        <a:buNone/>
                      </a:pPr>
                      <a:r>
                        <a:rPr lang="en-IN" sz="1300" b="0" i="0" u="none" strike="noStrike">
                          <a:solidFill>
                            <a:srgbClr val="000000"/>
                          </a:solidFill>
                          <a:effectLst/>
                          <a:latin typeface="Cambria" panose="02040503050406030204" pitchFamily="18" charset="0"/>
                        </a:rPr>
                        <a:t>8.65%</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EBEAE9"/>
                    </a:solidFill>
                  </a:tcPr>
                </a:tc>
                <a:extLst>
                  <a:ext uri="{0D108BD9-81ED-4DB2-BD59-A6C34878D82A}">
                    <a16:rowId xmlns:a16="http://schemas.microsoft.com/office/drawing/2014/main" val="1740302758"/>
                  </a:ext>
                </a:extLst>
              </a:tr>
              <a:tr h="242211">
                <a:tc>
                  <a:txBody>
                    <a:bodyPr/>
                    <a:lstStyle/>
                    <a:p>
                      <a:pPr algn="ctr" fontAlgn="ctr">
                        <a:buNone/>
                      </a:pPr>
                      <a:r>
                        <a:rPr lang="en-IN" sz="1300" b="0" i="0" u="none" strike="noStrike">
                          <a:solidFill>
                            <a:srgbClr val="000000"/>
                          </a:solidFill>
                          <a:effectLst/>
                          <a:latin typeface="Cambria" panose="02040503050406030204" pitchFamily="18" charset="0"/>
                        </a:rPr>
                        <a:t>Telecom - Services</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CBCBCB"/>
                    </a:solidFill>
                  </a:tcPr>
                </a:tc>
                <a:tc>
                  <a:txBody>
                    <a:bodyPr/>
                    <a:lstStyle/>
                    <a:p>
                      <a:pPr algn="ctr" fontAlgn="ctr">
                        <a:buNone/>
                      </a:pPr>
                      <a:r>
                        <a:rPr lang="en-IN" sz="1300" b="0" i="0" u="none" strike="noStrike">
                          <a:solidFill>
                            <a:srgbClr val="000000"/>
                          </a:solidFill>
                          <a:effectLst/>
                          <a:latin typeface="Cambria" panose="02040503050406030204" pitchFamily="18" charset="0"/>
                        </a:rPr>
                        <a:t>6.31%</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CBCBCB"/>
                    </a:solidFill>
                  </a:tcPr>
                </a:tc>
                <a:extLst>
                  <a:ext uri="{0D108BD9-81ED-4DB2-BD59-A6C34878D82A}">
                    <a16:rowId xmlns:a16="http://schemas.microsoft.com/office/drawing/2014/main" val="2313528213"/>
                  </a:ext>
                </a:extLst>
              </a:tr>
              <a:tr h="242211">
                <a:tc>
                  <a:txBody>
                    <a:bodyPr/>
                    <a:lstStyle/>
                    <a:p>
                      <a:pPr algn="ctr" fontAlgn="ctr">
                        <a:buNone/>
                      </a:pPr>
                      <a:r>
                        <a:rPr lang="en-IN" sz="1300" b="0" i="0" u="none" strike="noStrike">
                          <a:solidFill>
                            <a:srgbClr val="000000"/>
                          </a:solidFill>
                          <a:effectLst/>
                          <a:latin typeface="Cambria" panose="02040503050406030204" pitchFamily="18" charset="0"/>
                        </a:rPr>
                        <a:t>Construction</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EBEAE9"/>
                    </a:solidFill>
                  </a:tcPr>
                </a:tc>
                <a:tc>
                  <a:txBody>
                    <a:bodyPr/>
                    <a:lstStyle/>
                    <a:p>
                      <a:pPr algn="ctr" fontAlgn="ctr">
                        <a:buNone/>
                      </a:pPr>
                      <a:r>
                        <a:rPr lang="en-IN" sz="1300" b="0" i="0" u="none" strike="noStrike">
                          <a:solidFill>
                            <a:srgbClr val="000000"/>
                          </a:solidFill>
                          <a:effectLst/>
                          <a:latin typeface="Cambria" panose="02040503050406030204" pitchFamily="18" charset="0"/>
                        </a:rPr>
                        <a:t>5.58%</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EBEAE9"/>
                    </a:solidFill>
                  </a:tcPr>
                </a:tc>
                <a:extLst>
                  <a:ext uri="{0D108BD9-81ED-4DB2-BD59-A6C34878D82A}">
                    <a16:rowId xmlns:a16="http://schemas.microsoft.com/office/drawing/2014/main" val="2682746490"/>
                  </a:ext>
                </a:extLst>
              </a:tr>
              <a:tr h="242211">
                <a:tc>
                  <a:txBody>
                    <a:bodyPr/>
                    <a:lstStyle/>
                    <a:p>
                      <a:pPr algn="ctr" fontAlgn="ctr">
                        <a:buNone/>
                      </a:pPr>
                      <a:r>
                        <a:rPr lang="en-IN" sz="1300" b="0" i="0" u="none" strike="noStrike">
                          <a:solidFill>
                            <a:srgbClr val="000000"/>
                          </a:solidFill>
                          <a:effectLst/>
                          <a:latin typeface="Cambria" panose="02040503050406030204" pitchFamily="18" charset="0"/>
                        </a:rPr>
                        <a:t>Non - Ferrous Metals</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CBCBCB"/>
                    </a:solidFill>
                  </a:tcPr>
                </a:tc>
                <a:tc>
                  <a:txBody>
                    <a:bodyPr/>
                    <a:lstStyle/>
                    <a:p>
                      <a:pPr algn="ctr" fontAlgn="ctr">
                        <a:buNone/>
                      </a:pPr>
                      <a:r>
                        <a:rPr lang="en-IN" sz="1300" b="0" i="0" u="none" strike="noStrike">
                          <a:solidFill>
                            <a:srgbClr val="000000"/>
                          </a:solidFill>
                          <a:effectLst/>
                          <a:latin typeface="Cambria" panose="02040503050406030204" pitchFamily="18" charset="0"/>
                        </a:rPr>
                        <a:t>5.46%</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CBCBCB"/>
                    </a:solidFill>
                  </a:tcPr>
                </a:tc>
                <a:extLst>
                  <a:ext uri="{0D108BD9-81ED-4DB2-BD59-A6C34878D82A}">
                    <a16:rowId xmlns:a16="http://schemas.microsoft.com/office/drawing/2014/main" val="1874364740"/>
                  </a:ext>
                </a:extLst>
              </a:tr>
              <a:tr h="242211">
                <a:tc>
                  <a:txBody>
                    <a:bodyPr/>
                    <a:lstStyle/>
                    <a:p>
                      <a:pPr algn="ctr" fontAlgn="ctr">
                        <a:buNone/>
                      </a:pPr>
                      <a:r>
                        <a:rPr lang="en-IN" sz="1300" b="0" i="0" u="none" strike="noStrike">
                          <a:solidFill>
                            <a:srgbClr val="000000"/>
                          </a:solidFill>
                          <a:effectLst/>
                          <a:latin typeface="Cambria" panose="02040503050406030204" pitchFamily="18" charset="0"/>
                        </a:rPr>
                        <a:t>Automobiles</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EBEAE9"/>
                    </a:solidFill>
                  </a:tcPr>
                </a:tc>
                <a:tc>
                  <a:txBody>
                    <a:bodyPr/>
                    <a:lstStyle/>
                    <a:p>
                      <a:pPr algn="ctr" fontAlgn="ctr">
                        <a:buNone/>
                      </a:pPr>
                      <a:r>
                        <a:rPr lang="en-IN" sz="1300" b="0" i="0" u="none" strike="noStrike">
                          <a:solidFill>
                            <a:srgbClr val="000000"/>
                          </a:solidFill>
                          <a:effectLst/>
                          <a:latin typeface="Cambria" panose="02040503050406030204" pitchFamily="18" charset="0"/>
                        </a:rPr>
                        <a:t>4.47%</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EBEAE9"/>
                    </a:solidFill>
                  </a:tcPr>
                </a:tc>
                <a:extLst>
                  <a:ext uri="{0D108BD9-81ED-4DB2-BD59-A6C34878D82A}">
                    <a16:rowId xmlns:a16="http://schemas.microsoft.com/office/drawing/2014/main" val="4225060974"/>
                  </a:ext>
                </a:extLst>
              </a:tr>
              <a:tr h="242211">
                <a:tc>
                  <a:txBody>
                    <a:bodyPr/>
                    <a:lstStyle/>
                    <a:p>
                      <a:pPr algn="ctr" fontAlgn="ctr">
                        <a:buNone/>
                      </a:pPr>
                      <a:r>
                        <a:rPr lang="en-IN" sz="1300" b="0" i="0" u="none" strike="noStrike">
                          <a:solidFill>
                            <a:srgbClr val="000000"/>
                          </a:solidFill>
                          <a:effectLst/>
                          <a:latin typeface="Cambria" panose="02040503050406030204" pitchFamily="18" charset="0"/>
                        </a:rPr>
                        <a:t>Insurance</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CBCBCB"/>
                    </a:solidFill>
                  </a:tcPr>
                </a:tc>
                <a:tc>
                  <a:txBody>
                    <a:bodyPr/>
                    <a:lstStyle/>
                    <a:p>
                      <a:pPr algn="ctr" fontAlgn="ctr">
                        <a:buNone/>
                      </a:pPr>
                      <a:r>
                        <a:rPr lang="en-IN" sz="1300" b="0" i="0" u="none" strike="noStrike">
                          <a:solidFill>
                            <a:srgbClr val="000000"/>
                          </a:solidFill>
                          <a:effectLst/>
                          <a:latin typeface="Cambria" panose="02040503050406030204" pitchFamily="18" charset="0"/>
                        </a:rPr>
                        <a:t>4.06%</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CBCBCB"/>
                    </a:solidFill>
                  </a:tcPr>
                </a:tc>
                <a:extLst>
                  <a:ext uri="{0D108BD9-81ED-4DB2-BD59-A6C34878D82A}">
                    <a16:rowId xmlns:a16="http://schemas.microsoft.com/office/drawing/2014/main" val="3167556139"/>
                  </a:ext>
                </a:extLst>
              </a:tr>
              <a:tr h="242211">
                <a:tc>
                  <a:txBody>
                    <a:bodyPr/>
                    <a:lstStyle/>
                    <a:p>
                      <a:pPr algn="ctr" fontAlgn="ctr">
                        <a:buNone/>
                      </a:pPr>
                      <a:r>
                        <a:rPr lang="en-IN" sz="1300" b="0" i="0" u="none" strike="noStrike">
                          <a:solidFill>
                            <a:srgbClr val="000000"/>
                          </a:solidFill>
                          <a:effectLst/>
                          <a:latin typeface="Cambria" panose="02040503050406030204" pitchFamily="18" charset="0"/>
                        </a:rPr>
                        <a:t>IT - Software</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EBEAE9"/>
                    </a:solidFill>
                  </a:tcPr>
                </a:tc>
                <a:tc>
                  <a:txBody>
                    <a:bodyPr/>
                    <a:lstStyle/>
                    <a:p>
                      <a:pPr algn="ctr" fontAlgn="ctr">
                        <a:buNone/>
                      </a:pPr>
                      <a:r>
                        <a:rPr lang="en-IN" sz="1300" b="0" i="0" u="none" strike="noStrike" dirty="0">
                          <a:solidFill>
                            <a:srgbClr val="000000"/>
                          </a:solidFill>
                          <a:effectLst/>
                          <a:latin typeface="Cambria" panose="02040503050406030204" pitchFamily="18" charset="0"/>
                        </a:rPr>
                        <a:t>3.81%</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EBEAE9"/>
                    </a:solidFill>
                  </a:tcPr>
                </a:tc>
                <a:extLst>
                  <a:ext uri="{0D108BD9-81ED-4DB2-BD59-A6C34878D82A}">
                    <a16:rowId xmlns:a16="http://schemas.microsoft.com/office/drawing/2014/main" val="1081204504"/>
                  </a:ext>
                </a:extLst>
              </a:tr>
            </a:tbl>
          </a:graphicData>
        </a:graphic>
      </p:graphicFrame>
      <p:pic>
        <p:nvPicPr>
          <p:cNvPr id="10" name="Picture 9" descr="A white text on a black background&#10;&#10;AI-generated content may be incorrect.">
            <a:extLst>
              <a:ext uri="{FF2B5EF4-FFF2-40B4-BE49-F238E27FC236}">
                <a16:creationId xmlns:a16="http://schemas.microsoft.com/office/drawing/2014/main" id="{F9C5C7BC-A749-B938-9EEA-9523012E50D1}"/>
              </a:ext>
            </a:extLst>
          </p:cNvPr>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10362466" y="234062"/>
            <a:ext cx="1559328" cy="340260"/>
          </a:xfrm>
          <a:prstGeom prst="rect">
            <a:avLst/>
          </a:prstGeom>
        </p:spPr>
      </p:pic>
      <p:graphicFrame>
        <p:nvGraphicFramePr>
          <p:cNvPr id="7" name="Chart 6">
            <a:extLst>
              <a:ext uri="{FF2B5EF4-FFF2-40B4-BE49-F238E27FC236}">
                <a16:creationId xmlns:a16="http://schemas.microsoft.com/office/drawing/2014/main" id="{DFED579F-5A58-6589-349B-10DCAB76B189}"/>
              </a:ext>
            </a:extLst>
          </p:cNvPr>
          <p:cNvGraphicFramePr>
            <a:graphicFrameLocks/>
          </p:cNvGraphicFramePr>
          <p:nvPr>
            <p:extLst>
              <p:ext uri="{D42A27DB-BD31-4B8C-83A1-F6EECF244321}">
                <p14:modId xmlns:p14="http://schemas.microsoft.com/office/powerpoint/2010/main" val="201534606"/>
              </p:ext>
            </p:extLst>
          </p:nvPr>
        </p:nvGraphicFramePr>
        <p:xfrm>
          <a:off x="165474" y="5394121"/>
          <a:ext cx="4036067" cy="1088385"/>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6" name="Chart 5">
            <a:extLst>
              <a:ext uri="{FF2B5EF4-FFF2-40B4-BE49-F238E27FC236}">
                <a16:creationId xmlns:a16="http://schemas.microsoft.com/office/drawing/2014/main" id="{EEFA6DC3-9C77-F025-7651-FC8F631F2D4D}"/>
              </a:ext>
            </a:extLst>
          </p:cNvPr>
          <p:cNvGraphicFramePr>
            <a:graphicFrameLocks/>
          </p:cNvGraphicFramePr>
          <p:nvPr>
            <p:extLst>
              <p:ext uri="{D42A27DB-BD31-4B8C-83A1-F6EECF244321}">
                <p14:modId xmlns:p14="http://schemas.microsoft.com/office/powerpoint/2010/main" val="266862105"/>
              </p:ext>
            </p:extLst>
          </p:nvPr>
        </p:nvGraphicFramePr>
        <p:xfrm>
          <a:off x="4279722" y="946394"/>
          <a:ext cx="4674435" cy="2807473"/>
        </p:xfrm>
        <a:graphic>
          <a:graphicData uri="http://schemas.openxmlformats.org/drawingml/2006/chart">
            <c:chart xmlns:c="http://schemas.openxmlformats.org/drawingml/2006/chart" xmlns:r="http://schemas.openxmlformats.org/officeDocument/2006/relationships" r:id="rId4"/>
          </a:graphicData>
        </a:graphic>
      </p:graphicFrame>
    </p:spTree>
    <p:extLst>
      <p:ext uri="{BB962C8B-B14F-4D97-AF65-F5344CB8AC3E}">
        <p14:creationId xmlns:p14="http://schemas.microsoft.com/office/powerpoint/2010/main" val="3967118782"/>
      </p:ext>
    </p:extLst>
  </p:cSld>
  <p:clrMapOvr>
    <a:masterClrMapping/>
  </p:clrMapOvr>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790FF1A-31E3-87D4-A80F-2CFB94E57E57}"/>
            </a:ext>
          </a:extLst>
        </p:cNvPr>
        <p:cNvGrpSpPr/>
        <p:nvPr/>
      </p:nvGrpSpPr>
      <p:grpSpPr>
        <a:xfrm>
          <a:off x="0" y="0"/>
          <a:ext cx="0" cy="0"/>
          <a:chOff x="0" y="0"/>
          <a:chExt cx="0" cy="0"/>
        </a:xfrm>
      </p:grpSpPr>
      <p:sp>
        <p:nvSpPr>
          <p:cNvPr id="4" name="Rectangle 3">
            <a:extLst>
              <a:ext uri="{FF2B5EF4-FFF2-40B4-BE49-F238E27FC236}">
                <a16:creationId xmlns:a16="http://schemas.microsoft.com/office/drawing/2014/main" id="{ABA86B58-D0C5-149A-8E16-97510DCBDAC6}"/>
              </a:ext>
            </a:extLst>
          </p:cNvPr>
          <p:cNvSpPr/>
          <p:nvPr/>
        </p:nvSpPr>
        <p:spPr>
          <a:xfrm>
            <a:off x="0" y="0"/>
            <a:ext cx="12192000" cy="821635"/>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 name="Title 1">
            <a:extLst>
              <a:ext uri="{FF2B5EF4-FFF2-40B4-BE49-F238E27FC236}">
                <a16:creationId xmlns:a16="http://schemas.microsoft.com/office/drawing/2014/main" id="{39B6D641-FC17-6061-9D9B-658847CA46BB}"/>
              </a:ext>
            </a:extLst>
          </p:cNvPr>
          <p:cNvSpPr txBox="1">
            <a:spLocks/>
          </p:cNvSpPr>
          <p:nvPr/>
        </p:nvSpPr>
        <p:spPr>
          <a:xfrm>
            <a:off x="165475" y="106018"/>
            <a:ext cx="11007609" cy="630899"/>
          </a:xfrm>
          <a:prstGeom prst="rect">
            <a:avLst/>
          </a:prstGeom>
        </p:spPr>
        <p:txBody>
          <a:bodyPr vert="horz" lIns="91440" tIns="45720" rIns="91440" bIns="45720" rtlCol="0" anchor="ctr">
            <a:noAutofit/>
          </a:bodyPr>
          <a:lstStyle>
            <a:lvl1pPr algn="ctr" defTabSz="914400" rtl="0" eaLnBrk="1" latinLnBrk="0" hangingPunct="1">
              <a:lnSpc>
                <a:spcPct val="90000"/>
              </a:lnSpc>
              <a:spcBef>
                <a:spcPct val="0"/>
              </a:spcBef>
              <a:buNone/>
              <a:defRPr sz="6000" kern="1200">
                <a:solidFill>
                  <a:schemeClr val="tx1"/>
                </a:solidFill>
                <a:latin typeface="+mj-lt"/>
                <a:ea typeface="+mj-ea"/>
                <a:cs typeface="+mj-cs"/>
              </a:defRPr>
            </a:lvl1pPr>
          </a:lstStyle>
          <a:p>
            <a:pPr marL="0" marR="0" lvl="0" indent="0" algn="l" defTabSz="914400" rtl="0" eaLnBrk="1" fontAlgn="auto" latinLnBrk="0" hangingPunct="1">
              <a:lnSpc>
                <a:spcPct val="90000"/>
              </a:lnSpc>
              <a:spcBef>
                <a:spcPct val="0"/>
              </a:spcBef>
              <a:spcAft>
                <a:spcPts val="0"/>
              </a:spcAft>
              <a:buClrTx/>
              <a:buSzTx/>
              <a:buFontTx/>
              <a:buNone/>
              <a:tabLst/>
              <a:defRPr/>
            </a:pPr>
            <a:r>
              <a:rPr kumimoji="0" lang="en-US" sz="2800" b="1" i="0" u="none" strike="noStrike" kern="1200" cap="none" spc="0" normalizeH="0" baseline="0" noProof="0" dirty="0">
                <a:ln>
                  <a:noFill/>
                </a:ln>
                <a:solidFill>
                  <a:prstClr val="white"/>
                </a:solidFill>
                <a:effectLst/>
                <a:uLnTx/>
                <a:uFillTx/>
                <a:latin typeface="Cambria" panose="02040503050406030204" pitchFamily="18" charset="0"/>
                <a:ea typeface="Cambria" panose="02040503050406030204" pitchFamily="18" charset="0"/>
                <a:cs typeface="+mj-cs"/>
              </a:rPr>
              <a:t>Equity - AIF</a:t>
            </a:r>
          </a:p>
          <a:p>
            <a:pPr marL="0" marR="0" lvl="0" indent="0" algn="l" defTabSz="914400" rtl="0" eaLnBrk="1" fontAlgn="auto" latinLnBrk="0" hangingPunct="1">
              <a:lnSpc>
                <a:spcPct val="90000"/>
              </a:lnSpc>
              <a:spcBef>
                <a:spcPct val="0"/>
              </a:spcBef>
              <a:spcAft>
                <a:spcPts val="0"/>
              </a:spcAft>
              <a:buClrTx/>
              <a:buSzTx/>
              <a:buFontTx/>
              <a:buNone/>
              <a:tabLst/>
              <a:defRPr/>
            </a:pPr>
            <a:r>
              <a:rPr kumimoji="0" lang="en-US" sz="2800" b="1" i="0" u="none" strike="noStrike" kern="1200" cap="none" spc="0" normalizeH="0" baseline="0" noProof="0" dirty="0">
                <a:ln>
                  <a:noFill/>
                </a:ln>
                <a:solidFill>
                  <a:prstClr val="white"/>
                </a:solidFill>
                <a:effectLst/>
                <a:uLnTx/>
                <a:uFillTx/>
                <a:latin typeface="Cambria" panose="02040503050406030204" pitchFamily="18" charset="0"/>
                <a:ea typeface="Cambria" panose="02040503050406030204" pitchFamily="18" charset="0"/>
                <a:cs typeface="+mj-cs"/>
              </a:rPr>
              <a:t>SageOne Flagship Growth OE Fund (Scheme 3) (CAT III AIF)</a:t>
            </a:r>
          </a:p>
        </p:txBody>
      </p:sp>
      <p:sp>
        <p:nvSpPr>
          <p:cNvPr id="22" name="Rectangle 21">
            <a:extLst>
              <a:ext uri="{FF2B5EF4-FFF2-40B4-BE49-F238E27FC236}">
                <a16:creationId xmlns:a16="http://schemas.microsoft.com/office/drawing/2014/main" id="{A8D4B02B-7635-9F0E-231C-4F2C322D21C5}"/>
              </a:ext>
            </a:extLst>
          </p:cNvPr>
          <p:cNvSpPr/>
          <p:nvPr/>
        </p:nvSpPr>
        <p:spPr>
          <a:xfrm>
            <a:off x="0" y="6613807"/>
            <a:ext cx="12192000" cy="235963"/>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aphicFrame>
        <p:nvGraphicFramePr>
          <p:cNvPr id="2" name="Table 2">
            <a:extLst>
              <a:ext uri="{FF2B5EF4-FFF2-40B4-BE49-F238E27FC236}">
                <a16:creationId xmlns:a16="http://schemas.microsoft.com/office/drawing/2014/main" id="{8A96286D-7DCA-3D42-047C-7D83449FE147}"/>
              </a:ext>
            </a:extLst>
          </p:cNvPr>
          <p:cNvGraphicFramePr>
            <a:graphicFrameLocks noGrp="1"/>
          </p:cNvGraphicFramePr>
          <p:nvPr>
            <p:extLst>
              <p:ext uri="{D42A27DB-BD31-4B8C-83A1-F6EECF244321}">
                <p14:modId xmlns:p14="http://schemas.microsoft.com/office/powerpoint/2010/main" val="2860433749"/>
              </p:ext>
            </p:extLst>
          </p:nvPr>
        </p:nvGraphicFramePr>
        <p:xfrm>
          <a:off x="165471" y="4330394"/>
          <a:ext cx="4135582" cy="2194560"/>
        </p:xfrm>
        <a:graphic>
          <a:graphicData uri="http://schemas.openxmlformats.org/drawingml/2006/table">
            <a:tbl>
              <a:tblPr firstRow="1" bandRow="1">
                <a:tableStyleId>{073A0DAA-6AF3-43AB-8588-CEC1D06C72B9}</a:tableStyleId>
              </a:tblPr>
              <a:tblGrid>
                <a:gridCol w="1376722">
                  <a:extLst>
                    <a:ext uri="{9D8B030D-6E8A-4147-A177-3AD203B41FA5}">
                      <a16:colId xmlns:a16="http://schemas.microsoft.com/office/drawing/2014/main" val="979919291"/>
                    </a:ext>
                  </a:extLst>
                </a:gridCol>
                <a:gridCol w="2758860">
                  <a:extLst>
                    <a:ext uri="{9D8B030D-6E8A-4147-A177-3AD203B41FA5}">
                      <a16:colId xmlns:a16="http://schemas.microsoft.com/office/drawing/2014/main" val="2728041260"/>
                    </a:ext>
                  </a:extLst>
                </a:gridCol>
              </a:tblGrid>
              <a:tr h="194867">
                <a:tc>
                  <a:txBody>
                    <a:bodyPr/>
                    <a:lstStyle/>
                    <a:p>
                      <a:r>
                        <a:rPr lang="en-US" sz="1200">
                          <a:latin typeface="Cambria" panose="02040503050406030204" pitchFamily="18" charset="0"/>
                          <a:ea typeface="Cambria" panose="02040503050406030204" pitchFamily="18" charset="0"/>
                        </a:rPr>
                        <a:t>Particulars</a:t>
                      </a:r>
                      <a:endParaRPr lang="en-IN" sz="1200">
                        <a:latin typeface="Cambria" panose="02040503050406030204" pitchFamily="18" charset="0"/>
                        <a:ea typeface="Cambria" panose="02040503050406030204" pitchFamily="18" charset="0"/>
                      </a:endParaRPr>
                    </a:p>
                  </a:txBody>
                  <a:tcPr anchor="ctr"/>
                </a:tc>
                <a:tc>
                  <a:txBody>
                    <a:bodyPr/>
                    <a:lstStyle/>
                    <a:p>
                      <a:pPr algn="ctr"/>
                      <a:r>
                        <a:rPr lang="en-US" sz="1200">
                          <a:latin typeface="Cambria"/>
                          <a:ea typeface="Cambria"/>
                        </a:rPr>
                        <a:t>Details</a:t>
                      </a:r>
                      <a:endParaRPr lang="en-IN" sz="1200">
                        <a:latin typeface="Cambria"/>
                        <a:ea typeface="Cambria"/>
                      </a:endParaRPr>
                    </a:p>
                  </a:txBody>
                  <a:tcPr anchor="ctr"/>
                </a:tc>
                <a:extLst>
                  <a:ext uri="{0D108BD9-81ED-4DB2-BD59-A6C34878D82A}">
                    <a16:rowId xmlns:a16="http://schemas.microsoft.com/office/drawing/2014/main" val="2509566197"/>
                  </a:ext>
                </a:extLst>
              </a:tr>
              <a:tr h="194867">
                <a:tc>
                  <a:txBody>
                    <a:bodyPr/>
                    <a:lstStyle/>
                    <a:p>
                      <a:r>
                        <a:rPr lang="en-US" sz="1200" b="1">
                          <a:latin typeface="Cambria" panose="02040503050406030204" pitchFamily="18" charset="0"/>
                          <a:ea typeface="Cambria" panose="02040503050406030204" pitchFamily="18" charset="0"/>
                        </a:rPr>
                        <a:t>A</a:t>
                      </a:r>
                      <a:r>
                        <a:rPr lang="en-IN" sz="1200" b="1">
                          <a:latin typeface="Cambria" panose="02040503050406030204" pitchFamily="18" charset="0"/>
                          <a:ea typeface="Cambria" panose="02040503050406030204" pitchFamily="18" charset="0"/>
                        </a:rPr>
                        <a:t>UM</a:t>
                      </a:r>
                    </a:p>
                  </a:txBody>
                  <a:tcPr anchor="ctr"/>
                </a:tc>
                <a:tc>
                  <a:txBody>
                    <a:bodyPr/>
                    <a:lstStyle/>
                    <a:p>
                      <a:pPr algn="ctr"/>
                      <a:r>
                        <a:rPr lang="en-US" sz="1200" dirty="0">
                          <a:latin typeface="Cambria"/>
                          <a:ea typeface="Cambria"/>
                        </a:rPr>
                        <a:t>~ 1,730 Cr</a:t>
                      </a:r>
                    </a:p>
                  </a:txBody>
                  <a:tcPr anchor="ctr">
                    <a:solidFill>
                      <a:srgbClr val="CBCBCB"/>
                    </a:solidFill>
                  </a:tcPr>
                </a:tc>
                <a:extLst>
                  <a:ext uri="{0D108BD9-81ED-4DB2-BD59-A6C34878D82A}">
                    <a16:rowId xmlns:a16="http://schemas.microsoft.com/office/drawing/2014/main" val="2171908731"/>
                  </a:ext>
                </a:extLst>
              </a:tr>
              <a:tr h="194867">
                <a:tc>
                  <a:txBody>
                    <a:bodyPr/>
                    <a:lstStyle/>
                    <a:p>
                      <a:r>
                        <a:rPr lang="en-IN" sz="1200" b="1">
                          <a:latin typeface="Cambria" panose="02040503050406030204" pitchFamily="18" charset="0"/>
                          <a:ea typeface="Cambria" panose="02040503050406030204" pitchFamily="18" charset="0"/>
                        </a:rPr>
                        <a:t>Category</a:t>
                      </a:r>
                    </a:p>
                  </a:txBody>
                  <a:tcPr anchor="ctr"/>
                </a:tc>
                <a:tc>
                  <a:txBody>
                    <a:bodyPr/>
                    <a:lstStyle/>
                    <a:p>
                      <a:pPr algn="ctr"/>
                      <a:r>
                        <a:rPr lang="en-US" sz="1200">
                          <a:latin typeface="Cambria" panose="02040503050406030204" pitchFamily="18" charset="0"/>
                          <a:ea typeface="Cambria" panose="02040503050406030204" pitchFamily="18" charset="0"/>
                        </a:rPr>
                        <a:t>Open-Ended</a:t>
                      </a:r>
                      <a:endParaRPr lang="en-IN" sz="1200">
                        <a:latin typeface="Cambria" panose="02040503050406030204" pitchFamily="18" charset="0"/>
                        <a:ea typeface="Cambria" panose="02040503050406030204" pitchFamily="18" charset="0"/>
                      </a:endParaRPr>
                    </a:p>
                  </a:txBody>
                  <a:tcPr anchor="ctr"/>
                </a:tc>
                <a:extLst>
                  <a:ext uri="{0D108BD9-81ED-4DB2-BD59-A6C34878D82A}">
                    <a16:rowId xmlns:a16="http://schemas.microsoft.com/office/drawing/2014/main" val="762103437"/>
                  </a:ext>
                </a:extLst>
              </a:tr>
              <a:tr h="194867">
                <a:tc>
                  <a:txBody>
                    <a:bodyPr/>
                    <a:lstStyle/>
                    <a:p>
                      <a:r>
                        <a:rPr lang="en-US" sz="1200" b="1">
                          <a:latin typeface="Cambria" panose="02040503050406030204" pitchFamily="18" charset="0"/>
                          <a:ea typeface="Cambria" panose="02040503050406030204" pitchFamily="18" charset="0"/>
                        </a:rPr>
                        <a:t>Fund Manager</a:t>
                      </a:r>
                      <a:endParaRPr lang="en-IN" sz="1200" b="1">
                        <a:latin typeface="Cambria" panose="02040503050406030204" pitchFamily="18" charset="0"/>
                        <a:ea typeface="Cambria" panose="02040503050406030204" pitchFamily="18" charset="0"/>
                      </a:endParaRPr>
                    </a:p>
                  </a:txBody>
                  <a:tcPr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200">
                          <a:latin typeface="Cambria"/>
                          <a:ea typeface="Cambria"/>
                        </a:rPr>
                        <a:t>Samit Vartak</a:t>
                      </a:r>
                    </a:p>
                  </a:txBody>
                  <a:tcPr anchor="ctr"/>
                </a:tc>
                <a:extLst>
                  <a:ext uri="{0D108BD9-81ED-4DB2-BD59-A6C34878D82A}">
                    <a16:rowId xmlns:a16="http://schemas.microsoft.com/office/drawing/2014/main" val="4053942507"/>
                  </a:ext>
                </a:extLst>
              </a:tr>
              <a:tr h="194867">
                <a:tc>
                  <a:txBody>
                    <a:bodyPr/>
                    <a:lstStyle/>
                    <a:p>
                      <a:r>
                        <a:rPr lang="en-IN" sz="1200" b="1">
                          <a:latin typeface="Cambria" panose="02040503050406030204" pitchFamily="18" charset="0"/>
                          <a:ea typeface="Cambria" panose="02040503050406030204" pitchFamily="18" charset="0"/>
                        </a:rPr>
                        <a:t>No. of Stocks</a:t>
                      </a:r>
                    </a:p>
                  </a:txBody>
                  <a:tcPr anchor="ctr"/>
                </a:tc>
                <a:tc>
                  <a:txBody>
                    <a:bodyPr/>
                    <a:lstStyle/>
                    <a:p>
                      <a:pPr algn="ctr"/>
                      <a:r>
                        <a:rPr lang="en-US" sz="1200" dirty="0">
                          <a:latin typeface="Cambria" panose="02040503050406030204" pitchFamily="18" charset="0"/>
                          <a:ea typeface="Cambria" panose="02040503050406030204" pitchFamily="18" charset="0"/>
                        </a:rPr>
                        <a:t>47</a:t>
                      </a:r>
                      <a:endParaRPr lang="en-IN" sz="1200" dirty="0">
                        <a:latin typeface="Cambria" panose="02040503050406030204" pitchFamily="18" charset="0"/>
                        <a:ea typeface="Cambria" panose="02040503050406030204" pitchFamily="18" charset="0"/>
                      </a:endParaRPr>
                    </a:p>
                  </a:txBody>
                  <a:tcPr anchor="ctr"/>
                </a:tc>
                <a:extLst>
                  <a:ext uri="{0D108BD9-81ED-4DB2-BD59-A6C34878D82A}">
                    <a16:rowId xmlns:a16="http://schemas.microsoft.com/office/drawing/2014/main" val="105553421"/>
                  </a:ext>
                </a:extLst>
              </a:tr>
              <a:tr h="194867">
                <a:tc>
                  <a:txBody>
                    <a:bodyPr/>
                    <a:lstStyle/>
                    <a:p>
                      <a:r>
                        <a:rPr lang="en-US" sz="1200" b="1">
                          <a:latin typeface="Cambria"/>
                          <a:ea typeface="Cambria"/>
                        </a:rPr>
                        <a:t>Inception Date</a:t>
                      </a:r>
                      <a:endParaRPr lang="en-IN" sz="1200" b="1">
                        <a:latin typeface="Cambria"/>
                        <a:ea typeface="Cambria"/>
                      </a:endParaRPr>
                    </a:p>
                  </a:txBody>
                  <a:tcPr anchor="ctr"/>
                </a:tc>
                <a:tc>
                  <a:txBody>
                    <a:bodyPr/>
                    <a:lstStyle/>
                    <a:p>
                      <a:pPr algn="ctr"/>
                      <a:r>
                        <a:rPr lang="en-IN" sz="1200">
                          <a:latin typeface="Cambria" panose="02040503050406030204" pitchFamily="18" charset="0"/>
                          <a:ea typeface="Cambria" panose="02040503050406030204" pitchFamily="18" charset="0"/>
                        </a:rPr>
                        <a:t>August 2024</a:t>
                      </a:r>
                    </a:p>
                  </a:txBody>
                  <a:tcPr anchor="ctr"/>
                </a:tc>
                <a:extLst>
                  <a:ext uri="{0D108BD9-81ED-4DB2-BD59-A6C34878D82A}">
                    <a16:rowId xmlns:a16="http://schemas.microsoft.com/office/drawing/2014/main" val="595497186"/>
                  </a:ext>
                </a:extLst>
              </a:tr>
              <a:tr h="194867">
                <a:tc>
                  <a:txBody>
                    <a:bodyPr/>
                    <a:lstStyle/>
                    <a:p>
                      <a:r>
                        <a:rPr lang="en-US" sz="1200" b="1">
                          <a:latin typeface="Cambria"/>
                          <a:ea typeface="Cambria"/>
                        </a:rPr>
                        <a:t>Exit Load</a:t>
                      </a:r>
                      <a:endParaRPr lang="en-IN" sz="1200" b="1">
                        <a:latin typeface="Cambria"/>
                        <a:ea typeface="Cambria"/>
                      </a:endParaRPr>
                    </a:p>
                  </a:txBody>
                  <a:tcPr anchor="ctr"/>
                </a:tc>
                <a:tc>
                  <a:txBody>
                    <a:bodyPr/>
                    <a:lstStyle/>
                    <a:p>
                      <a:pPr algn="ctr"/>
                      <a:r>
                        <a:rPr lang="en-IN" sz="1200">
                          <a:latin typeface="Cambria" panose="02040503050406030204" pitchFamily="18" charset="0"/>
                          <a:ea typeface="Cambria" panose="02040503050406030204" pitchFamily="18" charset="0"/>
                        </a:rPr>
                        <a:t>1 Year- 3%, 2 Year- 2%, 3 Year- 1%</a:t>
                      </a:r>
                    </a:p>
                  </a:txBody>
                  <a:tcPr anchor="ctr"/>
                </a:tc>
                <a:extLst>
                  <a:ext uri="{0D108BD9-81ED-4DB2-BD59-A6C34878D82A}">
                    <a16:rowId xmlns:a16="http://schemas.microsoft.com/office/drawing/2014/main" val="1990558997"/>
                  </a:ext>
                </a:extLst>
              </a:tr>
              <a:tr h="194867">
                <a:tc>
                  <a:txBody>
                    <a:bodyPr/>
                    <a:lstStyle/>
                    <a:p>
                      <a:r>
                        <a:rPr lang="en-US" sz="1200" b="1">
                          <a:latin typeface="Cambria" panose="02040503050406030204" pitchFamily="18" charset="0"/>
                          <a:ea typeface="Cambria" panose="02040503050406030204" pitchFamily="18" charset="0"/>
                        </a:rPr>
                        <a:t>Drawdown</a:t>
                      </a:r>
                      <a:endParaRPr lang="en-IN" sz="1200" b="1">
                        <a:latin typeface="Cambria" panose="02040503050406030204" pitchFamily="18" charset="0"/>
                        <a:ea typeface="Cambria" panose="02040503050406030204" pitchFamily="18" charset="0"/>
                      </a:endParaRPr>
                    </a:p>
                  </a:txBody>
                  <a:tcPr anchor="ctr">
                    <a:solidFill>
                      <a:srgbClr val="CBCBCB"/>
                    </a:solidFill>
                  </a:tcPr>
                </a:tc>
                <a:tc>
                  <a:txBody>
                    <a:bodyPr/>
                    <a:lstStyle/>
                    <a:p>
                      <a:pPr algn="ctr"/>
                      <a:r>
                        <a:rPr lang="en-US" sz="1200" dirty="0">
                          <a:latin typeface="Cambria" panose="02040503050406030204" pitchFamily="18" charset="0"/>
                          <a:ea typeface="Cambria" panose="02040503050406030204" pitchFamily="18" charset="0"/>
                        </a:rPr>
                        <a:t>100%</a:t>
                      </a:r>
                      <a:endParaRPr lang="en-IN" sz="1200" dirty="0">
                        <a:latin typeface="Cambria" panose="02040503050406030204" pitchFamily="18" charset="0"/>
                        <a:ea typeface="Cambria" panose="02040503050406030204" pitchFamily="18" charset="0"/>
                      </a:endParaRPr>
                    </a:p>
                  </a:txBody>
                  <a:tcPr anchor="ctr">
                    <a:solidFill>
                      <a:srgbClr val="CBCBCB"/>
                    </a:solidFill>
                  </a:tcPr>
                </a:tc>
                <a:extLst>
                  <a:ext uri="{0D108BD9-81ED-4DB2-BD59-A6C34878D82A}">
                    <a16:rowId xmlns:a16="http://schemas.microsoft.com/office/drawing/2014/main" val="3504511618"/>
                  </a:ext>
                </a:extLst>
              </a:tr>
            </a:tbl>
          </a:graphicData>
        </a:graphic>
      </p:graphicFrame>
      <p:sp>
        <p:nvSpPr>
          <p:cNvPr id="9" name="TextBox 8">
            <a:extLst>
              <a:ext uri="{FF2B5EF4-FFF2-40B4-BE49-F238E27FC236}">
                <a16:creationId xmlns:a16="http://schemas.microsoft.com/office/drawing/2014/main" id="{0F964429-9F07-203B-E223-ADD50E16CC71}"/>
              </a:ext>
            </a:extLst>
          </p:cNvPr>
          <p:cNvSpPr txBox="1"/>
          <p:nvPr/>
        </p:nvSpPr>
        <p:spPr>
          <a:xfrm>
            <a:off x="165475" y="977892"/>
            <a:ext cx="4135584" cy="3293209"/>
          </a:xfrm>
          <a:prstGeom prst="rect">
            <a:avLst/>
          </a:prstGeom>
          <a:noFill/>
          <a:ln>
            <a:solidFill>
              <a:schemeClr val="bg1">
                <a:lumMod val="85000"/>
              </a:schemeClr>
            </a:solidFill>
          </a:ln>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300" b="1"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Investment Objective</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300" b="1"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Fund Focus and Structure:</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300" b="0"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The fund primarily focuses on mid and small-cap companies, specifically those ranked between 101st and 1000th by market capitalization. The portfolio is constructed with a blend of stocks from SageOne Core Portfolio (SCP) (2/3</a:t>
            </a:r>
            <a:r>
              <a:rPr kumimoji="0" lang="en-US" sz="1300" b="0" i="0" u="none" strike="noStrike" kern="1200" cap="none" spc="0" normalizeH="0" baseline="30000" noProof="0" dirty="0">
                <a:ln>
                  <a:noFill/>
                </a:ln>
                <a:solidFill>
                  <a:prstClr val="black"/>
                </a:solidFill>
                <a:effectLst/>
                <a:uLnTx/>
                <a:uFillTx/>
                <a:latin typeface="Cambria" panose="02040503050406030204" pitchFamily="18" charset="0"/>
                <a:ea typeface="Cambria" panose="02040503050406030204" pitchFamily="18" charset="0"/>
                <a:cs typeface="+mn-cs"/>
              </a:rPr>
              <a:t>rd</a:t>
            </a:r>
            <a:r>
              <a:rPr kumimoji="0" lang="en-US" sz="1300" b="0"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 and SageOne Small Cap Portfolio (SSP) (1/3</a:t>
            </a:r>
            <a:r>
              <a:rPr kumimoji="0" lang="en-US" sz="1300" b="0" i="0" u="none" strike="noStrike" kern="1200" cap="none" spc="0" normalizeH="0" baseline="30000" noProof="0" dirty="0">
                <a:ln>
                  <a:noFill/>
                </a:ln>
                <a:solidFill>
                  <a:prstClr val="black"/>
                </a:solidFill>
                <a:effectLst/>
                <a:uLnTx/>
                <a:uFillTx/>
                <a:latin typeface="Cambria" panose="02040503050406030204" pitchFamily="18" charset="0"/>
                <a:ea typeface="Cambria" panose="02040503050406030204" pitchFamily="18" charset="0"/>
                <a:cs typeface="+mn-cs"/>
              </a:rPr>
              <a:t>rd</a:t>
            </a:r>
            <a:r>
              <a:rPr kumimoji="0" lang="en-US" sz="1300" b="0"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300" b="1"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Investment Strategy:</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300" b="0"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The fund follows an actively managed strategy with a buy-and-hold approach. It emphasizes high-conviction, quality stocks demonstrating long-term structural growth, profitability, and quality management. The investment horizon spans multiple years, and risk management practices aim to minimize volatility and downside exposure.</a:t>
            </a:r>
            <a:endParaRPr kumimoji="0" lang="en-IN" sz="1300" b="0"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endParaRPr>
          </a:p>
        </p:txBody>
      </p:sp>
      <p:sp>
        <p:nvSpPr>
          <p:cNvPr id="14" name="TextBox 13">
            <a:extLst>
              <a:ext uri="{FF2B5EF4-FFF2-40B4-BE49-F238E27FC236}">
                <a16:creationId xmlns:a16="http://schemas.microsoft.com/office/drawing/2014/main" id="{23E8235D-2B8B-A513-0BDB-C98EBACB2AF2}"/>
              </a:ext>
            </a:extLst>
          </p:cNvPr>
          <p:cNvSpPr txBox="1"/>
          <p:nvPr/>
        </p:nvSpPr>
        <p:spPr>
          <a:xfrm>
            <a:off x="9099042" y="4752333"/>
            <a:ext cx="2902229" cy="30777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400" b="1"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Fees Structure</a:t>
            </a:r>
          </a:p>
        </p:txBody>
      </p:sp>
      <p:sp>
        <p:nvSpPr>
          <p:cNvPr id="18" name="Rectangle 17">
            <a:extLst>
              <a:ext uri="{FF2B5EF4-FFF2-40B4-BE49-F238E27FC236}">
                <a16:creationId xmlns:a16="http://schemas.microsoft.com/office/drawing/2014/main" id="{4CF8510E-42E7-9AB3-9E72-815039254734}"/>
              </a:ext>
            </a:extLst>
          </p:cNvPr>
          <p:cNvSpPr/>
          <p:nvPr/>
        </p:nvSpPr>
        <p:spPr>
          <a:xfrm>
            <a:off x="0" y="808383"/>
            <a:ext cx="12192000" cy="45719"/>
          </a:xfrm>
          <a:prstGeom prst="rect">
            <a:avLst/>
          </a:prstGeom>
          <a:solidFill>
            <a:schemeClr val="bg1">
              <a:lumMod val="6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9" name="Slide Number Placeholder 18">
            <a:extLst>
              <a:ext uri="{FF2B5EF4-FFF2-40B4-BE49-F238E27FC236}">
                <a16:creationId xmlns:a16="http://schemas.microsoft.com/office/drawing/2014/main" id="{7438D07C-62AF-4B3F-733F-E20DC9B584D0}"/>
              </a:ext>
            </a:extLst>
          </p:cNvPr>
          <p:cNvSpPr>
            <a:spLocks noGrp="1"/>
          </p:cNvSpPr>
          <p:nvPr>
            <p:ph type="sldNum" sz="quarter" idx="12"/>
          </p:nvPr>
        </p:nvSpPr>
        <p:spPr>
          <a:xfrm>
            <a:off x="9448800" y="6535368"/>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1E62F875-1F54-4527-993B-FB1D0CCB3E02}" type="slidenum">
              <a:rPr kumimoji="0" lang="en-IN" sz="1200" b="1" i="0" u="none" strike="noStrike" kern="1200" cap="none" spc="0" normalizeH="0" baseline="0" noProof="0" smtClean="0">
                <a:ln>
                  <a:noFill/>
                </a:ln>
                <a:solidFill>
                  <a:prstClr val="white"/>
                </a:solidFill>
                <a:effectLst/>
                <a:uLnTx/>
                <a:uFillTx/>
                <a:latin typeface="Cambria" panose="02040503050406030204" pitchFamily="18" charset="0"/>
                <a:ea typeface="Cambria" panose="02040503050406030204" pitchFamily="18" charset="0"/>
                <a:cs typeface="+mn-cs"/>
              </a:rPr>
              <a:pPr marL="0" marR="0" lvl="0" indent="0" algn="r" defTabSz="914400" rtl="0" eaLnBrk="1" fontAlgn="auto" latinLnBrk="0" hangingPunct="1">
                <a:lnSpc>
                  <a:spcPct val="100000"/>
                </a:lnSpc>
                <a:spcBef>
                  <a:spcPts val="0"/>
                </a:spcBef>
                <a:spcAft>
                  <a:spcPts val="0"/>
                </a:spcAft>
                <a:buClrTx/>
                <a:buSzTx/>
                <a:buFontTx/>
                <a:buNone/>
                <a:tabLst/>
                <a:defRPr/>
              </a:pPr>
              <a:t>49</a:t>
            </a:fld>
            <a:endParaRPr kumimoji="0" lang="en-IN" sz="1200" b="1" i="0" u="none" strike="noStrike" kern="1200" cap="none" spc="0" normalizeH="0" baseline="0" noProof="0">
              <a:ln>
                <a:noFill/>
              </a:ln>
              <a:solidFill>
                <a:prstClr val="white"/>
              </a:solidFill>
              <a:effectLst/>
              <a:uLnTx/>
              <a:uFillTx/>
              <a:latin typeface="Cambria" panose="02040503050406030204" pitchFamily="18" charset="0"/>
              <a:ea typeface="Cambria" panose="02040503050406030204" pitchFamily="18" charset="0"/>
              <a:cs typeface="+mn-cs"/>
            </a:endParaRPr>
          </a:p>
        </p:txBody>
      </p:sp>
      <p:graphicFrame>
        <p:nvGraphicFramePr>
          <p:cNvPr id="16" name="Table 8">
            <a:extLst>
              <a:ext uri="{FF2B5EF4-FFF2-40B4-BE49-F238E27FC236}">
                <a16:creationId xmlns:a16="http://schemas.microsoft.com/office/drawing/2014/main" id="{7DEABAF0-8669-4086-5DB8-800100C96FDE}"/>
              </a:ext>
            </a:extLst>
          </p:cNvPr>
          <p:cNvGraphicFramePr>
            <a:graphicFrameLocks noGrp="1"/>
          </p:cNvGraphicFramePr>
          <p:nvPr/>
        </p:nvGraphicFramePr>
        <p:xfrm>
          <a:off x="9173433" y="5037221"/>
          <a:ext cx="2902229" cy="1038754"/>
        </p:xfrm>
        <a:graphic>
          <a:graphicData uri="http://schemas.openxmlformats.org/drawingml/2006/table">
            <a:tbl>
              <a:tblPr firstRow="1" bandRow="1">
                <a:tableStyleId>{073A0DAA-6AF3-43AB-8588-CEC1D06C72B9}</a:tableStyleId>
              </a:tblPr>
              <a:tblGrid>
                <a:gridCol w="873014">
                  <a:extLst>
                    <a:ext uri="{9D8B030D-6E8A-4147-A177-3AD203B41FA5}">
                      <a16:colId xmlns:a16="http://schemas.microsoft.com/office/drawing/2014/main" val="3655427531"/>
                    </a:ext>
                  </a:extLst>
                </a:gridCol>
                <a:gridCol w="534572">
                  <a:extLst>
                    <a:ext uri="{9D8B030D-6E8A-4147-A177-3AD203B41FA5}">
                      <a16:colId xmlns:a16="http://schemas.microsoft.com/office/drawing/2014/main" val="1999429750"/>
                    </a:ext>
                  </a:extLst>
                </a:gridCol>
                <a:gridCol w="975999">
                  <a:extLst>
                    <a:ext uri="{9D8B030D-6E8A-4147-A177-3AD203B41FA5}">
                      <a16:colId xmlns:a16="http://schemas.microsoft.com/office/drawing/2014/main" val="3110234045"/>
                    </a:ext>
                  </a:extLst>
                </a:gridCol>
                <a:gridCol w="518644">
                  <a:extLst>
                    <a:ext uri="{9D8B030D-6E8A-4147-A177-3AD203B41FA5}">
                      <a16:colId xmlns:a16="http://schemas.microsoft.com/office/drawing/2014/main" val="2721265007"/>
                    </a:ext>
                  </a:extLst>
                </a:gridCol>
              </a:tblGrid>
              <a:tr h="459658">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IN" sz="1200" b="1" i="0" u="none" strike="noStrike">
                          <a:solidFill>
                            <a:schemeClr val="bg1"/>
                          </a:solidFill>
                          <a:effectLst/>
                          <a:latin typeface="Cambria" panose="02040503050406030204" pitchFamily="18" charset="0"/>
                          <a:ea typeface="Cambria" panose="02040503050406030204" pitchFamily="18" charset="0"/>
                        </a:rPr>
                        <a:t>Fee</a:t>
                      </a:r>
                      <a:r>
                        <a:rPr lang="en-IN" sz="1200" b="1" i="0" u="none" strike="noStrike" baseline="0">
                          <a:solidFill>
                            <a:schemeClr val="bg1"/>
                          </a:solidFill>
                          <a:effectLst/>
                          <a:latin typeface="Cambria" panose="02040503050406030204" pitchFamily="18" charset="0"/>
                          <a:ea typeface="Cambria" panose="02040503050406030204" pitchFamily="18" charset="0"/>
                        </a:rPr>
                        <a:t> Structure</a:t>
                      </a:r>
                      <a:endParaRPr lang="en-IN" sz="1200" b="1" i="0" u="none" strike="noStrike">
                        <a:solidFill>
                          <a:schemeClr val="bg1"/>
                        </a:solidFill>
                        <a:effectLst/>
                        <a:latin typeface="Cambria" panose="02040503050406030204" pitchFamily="18" charset="0"/>
                        <a:ea typeface="Cambria" panose="02040503050406030204" pitchFamily="18" charset="0"/>
                      </a:endParaRPr>
                    </a:p>
                  </a:txBody>
                  <a:tcPr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tcPr>
                </a:tc>
                <a:tc>
                  <a:txBody>
                    <a:bodyPr/>
                    <a:lstStyle/>
                    <a:p>
                      <a:pPr algn="ctr" fontAlgn="ctr"/>
                      <a:r>
                        <a:rPr lang="en-IN" sz="1200" b="1" i="0" u="none" strike="noStrike">
                          <a:solidFill>
                            <a:schemeClr val="bg1"/>
                          </a:solidFill>
                          <a:effectLst/>
                          <a:latin typeface="Cambria" panose="02040503050406030204" pitchFamily="18" charset="0"/>
                          <a:ea typeface="Cambria" panose="02040503050406030204" pitchFamily="18" charset="0"/>
                        </a:rPr>
                        <a:t>Fixed</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tcPr>
                </a:tc>
                <a:tc>
                  <a:txBody>
                    <a:bodyPr/>
                    <a:lstStyle/>
                    <a:p>
                      <a:pPr algn="ctr" fontAlgn="ctr"/>
                      <a:r>
                        <a:rPr lang="en-IN" sz="1200" b="1" i="0" u="none" strike="noStrike">
                          <a:solidFill>
                            <a:schemeClr val="bg1"/>
                          </a:solidFill>
                          <a:effectLst/>
                          <a:latin typeface="Cambria" panose="02040503050406030204" pitchFamily="18" charset="0"/>
                          <a:ea typeface="Cambria" panose="02040503050406030204" pitchFamily="18" charset="0"/>
                        </a:rPr>
                        <a:t>Performance</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tcPr>
                </a:tc>
                <a:tc>
                  <a:txBody>
                    <a:bodyPr/>
                    <a:lstStyle/>
                    <a:p>
                      <a:pPr algn="ctr" fontAlgn="ctr"/>
                      <a:r>
                        <a:rPr lang="en-IN" sz="1200" b="1" i="0" u="none" strike="noStrike">
                          <a:solidFill>
                            <a:schemeClr val="bg1"/>
                          </a:solidFill>
                          <a:effectLst/>
                          <a:latin typeface="Cambria" panose="02040503050406030204" pitchFamily="18" charset="0"/>
                          <a:ea typeface="Cambria" panose="02040503050406030204" pitchFamily="18" charset="0"/>
                        </a:rPr>
                        <a:t>Hurdle</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tcPr>
                </a:tc>
                <a:extLst>
                  <a:ext uri="{0D108BD9-81ED-4DB2-BD59-A6C34878D82A}">
                    <a16:rowId xmlns:a16="http://schemas.microsoft.com/office/drawing/2014/main" val="3419815612"/>
                  </a:ext>
                </a:extLst>
              </a:tr>
              <a:tr h="289548">
                <a:tc>
                  <a:txBody>
                    <a:bodyPr/>
                    <a:lstStyle/>
                    <a:p>
                      <a:pPr algn="ctr" fontAlgn="b"/>
                      <a:r>
                        <a:rPr lang="en-IN" sz="1200" b="1" i="0" u="none" strike="noStrike">
                          <a:solidFill>
                            <a:schemeClr val="tx1"/>
                          </a:solidFill>
                          <a:effectLst/>
                          <a:latin typeface="Cambria" panose="02040503050406030204" pitchFamily="18" charset="0"/>
                          <a:ea typeface="Cambria" panose="02040503050406030204" pitchFamily="18" charset="0"/>
                        </a:rPr>
                        <a:t>Fixed </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tcPr>
                </a:tc>
                <a:tc>
                  <a:txBody>
                    <a:bodyPr/>
                    <a:lstStyle/>
                    <a:p>
                      <a:pPr algn="ctr" fontAlgn="ctr"/>
                      <a:r>
                        <a:rPr lang="en-IN" sz="1200" b="0" i="0" u="none" strike="noStrike">
                          <a:solidFill>
                            <a:schemeClr val="tx1"/>
                          </a:solidFill>
                          <a:effectLst/>
                          <a:latin typeface="Cambria" panose="02040503050406030204" pitchFamily="18" charset="0"/>
                          <a:ea typeface="Cambria" panose="02040503050406030204" pitchFamily="18" charset="0"/>
                        </a:rPr>
                        <a:t>2.50%</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tcPr>
                </a:tc>
                <a:tc>
                  <a:txBody>
                    <a:bodyPr/>
                    <a:lstStyle/>
                    <a:p>
                      <a:pPr algn="ctr" fontAlgn="ctr"/>
                      <a:r>
                        <a:rPr lang="en-IN" sz="1200" b="0" i="0" u="none" strike="noStrike">
                          <a:solidFill>
                            <a:schemeClr val="tx1"/>
                          </a:solidFill>
                          <a:effectLst/>
                          <a:latin typeface="Cambria" panose="02040503050406030204" pitchFamily="18" charset="0"/>
                          <a:ea typeface="Cambria" panose="02040503050406030204" pitchFamily="18" charset="0"/>
                        </a:rPr>
                        <a:t>-</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tcPr>
                </a:tc>
                <a:tc>
                  <a:txBody>
                    <a:bodyPr/>
                    <a:lstStyle/>
                    <a:p>
                      <a:pPr algn="ctr" fontAlgn="ctr"/>
                      <a:r>
                        <a:rPr lang="en-IN" sz="1200" b="0" i="0" u="none" strike="noStrike">
                          <a:solidFill>
                            <a:schemeClr val="tx1"/>
                          </a:solidFill>
                          <a:effectLst/>
                          <a:latin typeface="Cambria" panose="02040503050406030204" pitchFamily="18" charset="0"/>
                          <a:ea typeface="Cambria" panose="02040503050406030204" pitchFamily="18" charset="0"/>
                        </a:rPr>
                        <a:t>-</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tcPr>
                </a:tc>
                <a:extLst>
                  <a:ext uri="{0D108BD9-81ED-4DB2-BD59-A6C34878D82A}">
                    <a16:rowId xmlns:a16="http://schemas.microsoft.com/office/drawing/2014/main" val="1593328609"/>
                  </a:ext>
                </a:extLst>
              </a:tr>
              <a:tr h="289548">
                <a:tc>
                  <a:txBody>
                    <a:bodyPr/>
                    <a:lstStyle/>
                    <a:p>
                      <a:pPr algn="ctr" fontAlgn="b"/>
                      <a:r>
                        <a:rPr lang="en-IN" sz="1200" b="1" i="0" u="none" strike="noStrike">
                          <a:solidFill>
                            <a:schemeClr val="tx1"/>
                          </a:solidFill>
                          <a:effectLst/>
                          <a:latin typeface="Cambria" panose="02040503050406030204" pitchFamily="18" charset="0"/>
                          <a:ea typeface="Cambria" panose="02040503050406030204" pitchFamily="18" charset="0"/>
                        </a:rPr>
                        <a:t>Variable</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tcPr>
                </a:tc>
                <a:tc>
                  <a:txBody>
                    <a:bodyPr/>
                    <a:lstStyle/>
                    <a:p>
                      <a:pPr algn="ctr" fontAlgn="ctr"/>
                      <a:r>
                        <a:rPr lang="en-IN" sz="1200" b="0" i="0" u="none" strike="noStrike">
                          <a:solidFill>
                            <a:schemeClr val="tx1"/>
                          </a:solidFill>
                          <a:effectLst/>
                          <a:latin typeface="Cambria" panose="02040503050406030204" pitchFamily="18" charset="0"/>
                          <a:ea typeface="Cambria" panose="02040503050406030204" pitchFamily="18" charset="0"/>
                        </a:rPr>
                        <a:t>1.25%</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tcPr>
                </a:tc>
                <a:tc>
                  <a:txBody>
                    <a:bodyPr/>
                    <a:lstStyle/>
                    <a:p>
                      <a:pPr algn="ctr" fontAlgn="ctr"/>
                      <a:r>
                        <a:rPr lang="en-IN" sz="1200" b="0" i="0" u="none" strike="noStrike">
                          <a:solidFill>
                            <a:schemeClr val="tx1"/>
                          </a:solidFill>
                          <a:effectLst/>
                          <a:latin typeface="Cambria" panose="02040503050406030204" pitchFamily="18" charset="0"/>
                          <a:ea typeface="Cambria" panose="02040503050406030204" pitchFamily="18" charset="0"/>
                        </a:rPr>
                        <a:t>12%</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tcPr>
                </a:tc>
                <a:tc>
                  <a:txBody>
                    <a:bodyPr/>
                    <a:lstStyle/>
                    <a:p>
                      <a:pPr algn="ctr" fontAlgn="ctr"/>
                      <a:r>
                        <a:rPr lang="en-IN" sz="1200" b="0" i="0" u="none" strike="noStrike">
                          <a:solidFill>
                            <a:schemeClr val="tx1"/>
                          </a:solidFill>
                          <a:effectLst/>
                          <a:latin typeface="Cambria" panose="02040503050406030204" pitchFamily="18" charset="0"/>
                          <a:ea typeface="Cambria" panose="02040503050406030204" pitchFamily="18" charset="0"/>
                        </a:rPr>
                        <a:t>10%**</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tcPr>
                </a:tc>
                <a:extLst>
                  <a:ext uri="{0D108BD9-81ED-4DB2-BD59-A6C34878D82A}">
                    <a16:rowId xmlns:a16="http://schemas.microsoft.com/office/drawing/2014/main" val="918766262"/>
                  </a:ext>
                </a:extLst>
              </a:tr>
            </a:tbl>
          </a:graphicData>
        </a:graphic>
      </p:graphicFrame>
      <p:graphicFrame>
        <p:nvGraphicFramePr>
          <p:cNvPr id="12" name="Table 11">
            <a:extLst>
              <a:ext uri="{FF2B5EF4-FFF2-40B4-BE49-F238E27FC236}">
                <a16:creationId xmlns:a16="http://schemas.microsoft.com/office/drawing/2014/main" id="{4BF4FA39-5D00-2AC5-22E2-8CAA79E7A8F0}"/>
              </a:ext>
            </a:extLst>
          </p:cNvPr>
          <p:cNvGraphicFramePr>
            <a:graphicFrameLocks noGrp="1"/>
          </p:cNvGraphicFramePr>
          <p:nvPr>
            <p:extLst>
              <p:ext uri="{D42A27DB-BD31-4B8C-83A1-F6EECF244321}">
                <p14:modId xmlns:p14="http://schemas.microsoft.com/office/powerpoint/2010/main" val="2004947610"/>
              </p:ext>
            </p:extLst>
          </p:nvPr>
        </p:nvGraphicFramePr>
        <p:xfrm>
          <a:off x="9163997" y="3369402"/>
          <a:ext cx="2902232" cy="1417082"/>
        </p:xfrm>
        <a:graphic>
          <a:graphicData uri="http://schemas.openxmlformats.org/drawingml/2006/table">
            <a:tbl>
              <a:tblPr/>
              <a:tblGrid>
                <a:gridCol w="2902232">
                  <a:extLst>
                    <a:ext uri="{9D8B030D-6E8A-4147-A177-3AD203B41FA5}">
                      <a16:colId xmlns:a16="http://schemas.microsoft.com/office/drawing/2014/main" val="2728877725"/>
                    </a:ext>
                  </a:extLst>
                </a:gridCol>
              </a:tblGrid>
              <a:tr h="235037">
                <a:tc>
                  <a:txBody>
                    <a:bodyPr/>
                    <a:lstStyle/>
                    <a:p>
                      <a:pPr algn="ctr" rtl="0" fontAlgn="ctr"/>
                      <a:r>
                        <a:rPr lang="en-US" sz="1300" b="1" i="0" u="none" strike="noStrike">
                          <a:solidFill>
                            <a:srgbClr val="FFFFFF"/>
                          </a:solidFill>
                          <a:effectLst/>
                          <a:latin typeface="Cambria" panose="02040503050406030204" pitchFamily="18" charset="0"/>
                        </a:rPr>
                        <a:t>Top Holdings</a:t>
                      </a:r>
                    </a:p>
                  </a:txBody>
                  <a:tcPr marL="8320" marR="8320" marT="8320" marB="0" anchor="ctr">
                    <a:lnL w="12700" cap="flat" cmpd="sng" algn="ctr">
                      <a:solidFill>
                        <a:schemeClr val="bg1">
                          <a:lumMod val="85000"/>
                        </a:schemeClr>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000000"/>
                    </a:solidFill>
                  </a:tcPr>
                </a:tc>
                <a:extLst>
                  <a:ext uri="{0D108BD9-81ED-4DB2-BD59-A6C34878D82A}">
                    <a16:rowId xmlns:a16="http://schemas.microsoft.com/office/drawing/2014/main" val="95340672"/>
                  </a:ext>
                </a:extLst>
              </a:tr>
              <a:tr h="236409">
                <a:tc>
                  <a:txBody>
                    <a:bodyPr/>
                    <a:lstStyle/>
                    <a:p>
                      <a:pPr algn="ctr" fontAlgn="b">
                        <a:buNone/>
                      </a:pPr>
                      <a:r>
                        <a:rPr lang="en-IN" sz="1300" b="0" i="0" u="none" strike="noStrike" dirty="0">
                          <a:solidFill>
                            <a:srgbClr val="000000"/>
                          </a:solidFill>
                          <a:effectLst/>
                          <a:latin typeface="Cambria" panose="02040503050406030204" pitchFamily="18" charset="0"/>
                          <a:ea typeface="Cambria" panose="02040503050406030204" pitchFamily="18" charset="0"/>
                        </a:rPr>
                        <a:t>APL Apollo</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273432087"/>
                  </a:ext>
                </a:extLst>
              </a:tr>
              <a:tr h="236409">
                <a:tc>
                  <a:txBody>
                    <a:bodyPr/>
                    <a:lstStyle/>
                    <a:p>
                      <a:pPr algn="ctr" fontAlgn="b">
                        <a:buNone/>
                      </a:pPr>
                      <a:r>
                        <a:rPr lang="en-IN" sz="1300" b="0" i="0" u="none" strike="noStrike" dirty="0">
                          <a:solidFill>
                            <a:srgbClr val="000000"/>
                          </a:solidFill>
                          <a:effectLst/>
                          <a:latin typeface="Cambria" panose="02040503050406030204" pitchFamily="18" charset="0"/>
                          <a:ea typeface="Cambria" panose="02040503050406030204" pitchFamily="18" charset="0"/>
                        </a:rPr>
                        <a:t>Goodluck India</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3706268572"/>
                  </a:ext>
                </a:extLst>
              </a:tr>
              <a:tr h="236409">
                <a:tc>
                  <a:txBody>
                    <a:bodyPr/>
                    <a:lstStyle/>
                    <a:p>
                      <a:pPr algn="ctr" fontAlgn="b">
                        <a:buNone/>
                      </a:pPr>
                      <a:r>
                        <a:rPr lang="en-IN" sz="1300" b="0" i="0" u="none" strike="noStrike" dirty="0" err="1">
                          <a:solidFill>
                            <a:srgbClr val="000000"/>
                          </a:solidFill>
                          <a:effectLst/>
                          <a:latin typeface="Cambria" panose="02040503050406030204" pitchFamily="18" charset="0"/>
                          <a:ea typeface="Cambria" panose="02040503050406030204" pitchFamily="18" charset="0"/>
                        </a:rPr>
                        <a:t>Acutaas</a:t>
                      </a:r>
                      <a:r>
                        <a:rPr lang="en-IN" sz="1300" b="0" i="0" u="none" strike="noStrike" dirty="0">
                          <a:solidFill>
                            <a:srgbClr val="000000"/>
                          </a:solidFill>
                          <a:effectLst/>
                          <a:latin typeface="Cambria" panose="02040503050406030204" pitchFamily="18" charset="0"/>
                          <a:ea typeface="Cambria" panose="02040503050406030204" pitchFamily="18" charset="0"/>
                        </a:rPr>
                        <a:t> Chemicals</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446504999"/>
                  </a:ext>
                </a:extLst>
              </a:tr>
              <a:tr h="236409">
                <a:tc>
                  <a:txBody>
                    <a:bodyPr/>
                    <a:lstStyle/>
                    <a:p>
                      <a:pPr algn="ctr" fontAlgn="b">
                        <a:buNone/>
                      </a:pPr>
                      <a:r>
                        <a:rPr lang="en-IN" sz="1300" b="0" i="0" u="none" strike="noStrike" dirty="0">
                          <a:solidFill>
                            <a:srgbClr val="000000"/>
                          </a:solidFill>
                          <a:effectLst/>
                          <a:latin typeface="Cambria" panose="02040503050406030204" pitchFamily="18" charset="0"/>
                          <a:ea typeface="Cambria" panose="02040503050406030204" pitchFamily="18" charset="0"/>
                        </a:rPr>
                        <a:t>SG Mart</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2487284128"/>
                  </a:ext>
                </a:extLst>
              </a:tr>
              <a:tr h="236409">
                <a:tc>
                  <a:txBody>
                    <a:bodyPr/>
                    <a:lstStyle/>
                    <a:p>
                      <a:pPr algn="ctr" fontAlgn="b">
                        <a:buNone/>
                      </a:pPr>
                      <a:r>
                        <a:rPr lang="en-IN" sz="1300" b="0" i="0" u="none" strike="noStrike" dirty="0">
                          <a:solidFill>
                            <a:srgbClr val="000000"/>
                          </a:solidFill>
                          <a:effectLst/>
                          <a:latin typeface="Cambria" panose="02040503050406030204" pitchFamily="18" charset="0"/>
                          <a:ea typeface="Cambria" panose="02040503050406030204" pitchFamily="18" charset="0"/>
                        </a:rPr>
                        <a:t>Allied Blenders</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86441405"/>
                  </a:ext>
                </a:extLst>
              </a:tr>
            </a:tbl>
          </a:graphicData>
        </a:graphic>
      </p:graphicFrame>
      <p:graphicFrame>
        <p:nvGraphicFramePr>
          <p:cNvPr id="11" name="Table 10">
            <a:extLst>
              <a:ext uri="{FF2B5EF4-FFF2-40B4-BE49-F238E27FC236}">
                <a16:creationId xmlns:a16="http://schemas.microsoft.com/office/drawing/2014/main" id="{C474B280-1A26-0B70-83D6-9DEDD3C963BC}"/>
              </a:ext>
            </a:extLst>
          </p:cNvPr>
          <p:cNvGraphicFramePr>
            <a:graphicFrameLocks noGrp="1"/>
          </p:cNvGraphicFramePr>
          <p:nvPr/>
        </p:nvGraphicFramePr>
        <p:xfrm>
          <a:off x="4426349" y="3774158"/>
          <a:ext cx="4605611" cy="2750792"/>
        </p:xfrm>
        <a:graphic>
          <a:graphicData uri="http://schemas.openxmlformats.org/drawingml/2006/table">
            <a:tbl>
              <a:tblPr/>
              <a:tblGrid>
                <a:gridCol w="3485865">
                  <a:extLst>
                    <a:ext uri="{9D8B030D-6E8A-4147-A177-3AD203B41FA5}">
                      <a16:colId xmlns:a16="http://schemas.microsoft.com/office/drawing/2014/main" val="2728877725"/>
                    </a:ext>
                  </a:extLst>
                </a:gridCol>
                <a:gridCol w="1119746">
                  <a:extLst>
                    <a:ext uri="{9D8B030D-6E8A-4147-A177-3AD203B41FA5}">
                      <a16:colId xmlns:a16="http://schemas.microsoft.com/office/drawing/2014/main" val="1506423192"/>
                    </a:ext>
                  </a:extLst>
                </a:gridCol>
              </a:tblGrid>
              <a:tr h="248752">
                <a:tc>
                  <a:txBody>
                    <a:bodyPr/>
                    <a:lstStyle/>
                    <a:p>
                      <a:pPr algn="ctr" rtl="0" fontAlgn="ctr"/>
                      <a:r>
                        <a:rPr lang="en-US" sz="1300" b="1" i="0" u="none" strike="noStrike">
                          <a:solidFill>
                            <a:srgbClr val="FFFFFF"/>
                          </a:solidFill>
                          <a:effectLst/>
                          <a:latin typeface="Cambria" panose="02040503050406030204" pitchFamily="18" charset="0"/>
                        </a:rPr>
                        <a:t>Top 10 Sectors</a:t>
                      </a:r>
                    </a:p>
                  </a:txBody>
                  <a:tcPr marL="8320" marR="8320" marT="832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000000"/>
                    </a:solidFill>
                  </a:tcPr>
                </a:tc>
                <a:tc>
                  <a:txBody>
                    <a:bodyPr/>
                    <a:lstStyle/>
                    <a:p>
                      <a:pPr algn="ctr" rtl="0" fontAlgn="ctr"/>
                      <a:r>
                        <a:rPr lang="en-US" sz="1300" b="1" i="0" u="none" strike="noStrike">
                          <a:solidFill>
                            <a:srgbClr val="FFFFFF"/>
                          </a:solidFill>
                          <a:effectLst/>
                          <a:latin typeface="Cambria" panose="02040503050406030204" pitchFamily="18" charset="0"/>
                        </a:rPr>
                        <a:t>Weight %</a:t>
                      </a:r>
                    </a:p>
                  </a:txBody>
                  <a:tcPr marL="8320" marR="8320" marT="832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000000"/>
                    </a:solidFill>
                  </a:tcPr>
                </a:tc>
                <a:extLst>
                  <a:ext uri="{0D108BD9-81ED-4DB2-BD59-A6C34878D82A}">
                    <a16:rowId xmlns:a16="http://schemas.microsoft.com/office/drawing/2014/main" val="95340672"/>
                  </a:ext>
                </a:extLst>
              </a:tr>
              <a:tr h="250204">
                <a:tc>
                  <a:txBody>
                    <a:bodyPr/>
                    <a:lstStyle/>
                    <a:p>
                      <a:pPr algn="ctr" fontAlgn="ctr">
                        <a:buNone/>
                      </a:pPr>
                      <a:r>
                        <a:rPr lang="en-IN" sz="1300" b="0" i="0" u="none" strike="noStrike" dirty="0">
                          <a:solidFill>
                            <a:srgbClr val="000000"/>
                          </a:solidFill>
                          <a:effectLst/>
                          <a:latin typeface="Cambria" panose="02040503050406030204" pitchFamily="18" charset="0"/>
                        </a:rPr>
                        <a:t>Cash</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E7E7E7"/>
                    </a:solidFill>
                  </a:tcPr>
                </a:tc>
                <a:tc>
                  <a:txBody>
                    <a:bodyPr/>
                    <a:lstStyle/>
                    <a:p>
                      <a:pPr algn="ctr" fontAlgn="ctr">
                        <a:buNone/>
                      </a:pPr>
                      <a:r>
                        <a:rPr lang="en-IN" sz="1300" b="0" i="0" u="none" strike="noStrike">
                          <a:solidFill>
                            <a:srgbClr val="000000"/>
                          </a:solidFill>
                          <a:effectLst/>
                          <a:latin typeface="Cambria" panose="02040503050406030204" pitchFamily="18" charset="0"/>
                        </a:rPr>
                        <a:t>16.00%</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E7E7E7"/>
                    </a:solidFill>
                  </a:tcPr>
                </a:tc>
                <a:extLst>
                  <a:ext uri="{0D108BD9-81ED-4DB2-BD59-A6C34878D82A}">
                    <a16:rowId xmlns:a16="http://schemas.microsoft.com/office/drawing/2014/main" val="1273432087"/>
                  </a:ext>
                </a:extLst>
              </a:tr>
              <a:tr h="250204">
                <a:tc>
                  <a:txBody>
                    <a:bodyPr/>
                    <a:lstStyle/>
                    <a:p>
                      <a:pPr algn="ctr" fontAlgn="ctr">
                        <a:buNone/>
                      </a:pPr>
                      <a:r>
                        <a:rPr lang="en-IN" sz="1300" b="0" i="0" u="none" strike="noStrike">
                          <a:solidFill>
                            <a:srgbClr val="000000"/>
                          </a:solidFill>
                          <a:effectLst/>
                          <a:latin typeface="Cambria" panose="02040503050406030204" pitchFamily="18" charset="0"/>
                        </a:rPr>
                        <a:t>Building Materials</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CBCBCB"/>
                    </a:solidFill>
                  </a:tcPr>
                </a:tc>
                <a:tc>
                  <a:txBody>
                    <a:bodyPr/>
                    <a:lstStyle/>
                    <a:p>
                      <a:pPr algn="ctr" fontAlgn="ctr">
                        <a:buNone/>
                      </a:pPr>
                      <a:r>
                        <a:rPr lang="en-IN" sz="1300" b="0" i="0" u="none" strike="noStrike">
                          <a:solidFill>
                            <a:srgbClr val="000000"/>
                          </a:solidFill>
                          <a:effectLst/>
                          <a:latin typeface="Cambria" panose="02040503050406030204" pitchFamily="18" charset="0"/>
                        </a:rPr>
                        <a:t>12.00%</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CBCBCB"/>
                    </a:solidFill>
                  </a:tcPr>
                </a:tc>
                <a:extLst>
                  <a:ext uri="{0D108BD9-81ED-4DB2-BD59-A6C34878D82A}">
                    <a16:rowId xmlns:a16="http://schemas.microsoft.com/office/drawing/2014/main" val="118639171"/>
                  </a:ext>
                </a:extLst>
              </a:tr>
              <a:tr h="250204">
                <a:tc>
                  <a:txBody>
                    <a:bodyPr/>
                    <a:lstStyle/>
                    <a:p>
                      <a:pPr algn="ctr" fontAlgn="ctr">
                        <a:buNone/>
                      </a:pPr>
                      <a:r>
                        <a:rPr lang="en-IN" sz="1300" b="0" i="0" u="none" strike="noStrike">
                          <a:solidFill>
                            <a:srgbClr val="000000"/>
                          </a:solidFill>
                          <a:effectLst/>
                          <a:latin typeface="Cambria" panose="02040503050406030204" pitchFamily="18" charset="0"/>
                        </a:rPr>
                        <a:t>Consumption</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E7E7E7"/>
                    </a:solidFill>
                  </a:tcPr>
                </a:tc>
                <a:tc>
                  <a:txBody>
                    <a:bodyPr/>
                    <a:lstStyle/>
                    <a:p>
                      <a:pPr algn="ctr" fontAlgn="ctr">
                        <a:buNone/>
                      </a:pPr>
                      <a:r>
                        <a:rPr lang="en-IN" sz="1300" b="0" i="0" u="none" strike="noStrike">
                          <a:solidFill>
                            <a:srgbClr val="000000"/>
                          </a:solidFill>
                          <a:effectLst/>
                          <a:latin typeface="Cambria" panose="02040503050406030204" pitchFamily="18" charset="0"/>
                        </a:rPr>
                        <a:t>12.00%</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E7E7E7"/>
                    </a:solidFill>
                  </a:tcPr>
                </a:tc>
                <a:extLst>
                  <a:ext uri="{0D108BD9-81ED-4DB2-BD59-A6C34878D82A}">
                    <a16:rowId xmlns:a16="http://schemas.microsoft.com/office/drawing/2014/main" val="2961274740"/>
                  </a:ext>
                </a:extLst>
              </a:tr>
              <a:tr h="250204">
                <a:tc>
                  <a:txBody>
                    <a:bodyPr/>
                    <a:lstStyle/>
                    <a:p>
                      <a:pPr algn="ctr" fontAlgn="ctr">
                        <a:buNone/>
                      </a:pPr>
                      <a:r>
                        <a:rPr lang="en-IN" sz="1300" b="0" i="0" u="none" strike="noStrike">
                          <a:solidFill>
                            <a:srgbClr val="000000"/>
                          </a:solidFill>
                          <a:effectLst/>
                          <a:latin typeface="Cambria" panose="02040503050406030204" pitchFamily="18" charset="0"/>
                        </a:rPr>
                        <a:t>Capital Goods</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CBCBCB"/>
                    </a:solidFill>
                  </a:tcPr>
                </a:tc>
                <a:tc>
                  <a:txBody>
                    <a:bodyPr/>
                    <a:lstStyle/>
                    <a:p>
                      <a:pPr algn="ctr" fontAlgn="ctr">
                        <a:buNone/>
                      </a:pPr>
                      <a:r>
                        <a:rPr lang="en-IN" sz="1300" b="0" i="0" u="none" strike="noStrike">
                          <a:solidFill>
                            <a:srgbClr val="000000"/>
                          </a:solidFill>
                          <a:effectLst/>
                          <a:latin typeface="Cambria" panose="02040503050406030204" pitchFamily="18" charset="0"/>
                        </a:rPr>
                        <a:t>8.00%</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CBCBCB"/>
                    </a:solidFill>
                  </a:tcPr>
                </a:tc>
                <a:extLst>
                  <a:ext uri="{0D108BD9-81ED-4DB2-BD59-A6C34878D82A}">
                    <a16:rowId xmlns:a16="http://schemas.microsoft.com/office/drawing/2014/main" val="558410604"/>
                  </a:ext>
                </a:extLst>
              </a:tr>
              <a:tr h="250204">
                <a:tc>
                  <a:txBody>
                    <a:bodyPr/>
                    <a:lstStyle/>
                    <a:p>
                      <a:pPr algn="ctr" fontAlgn="ctr">
                        <a:buNone/>
                      </a:pPr>
                      <a:r>
                        <a:rPr lang="en-IN" sz="1300" b="0" i="0" u="none" strike="noStrike">
                          <a:solidFill>
                            <a:srgbClr val="000000"/>
                          </a:solidFill>
                          <a:effectLst/>
                          <a:latin typeface="Cambria" panose="02040503050406030204" pitchFamily="18" charset="0"/>
                        </a:rPr>
                        <a:t>Defence</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E7E7E7"/>
                    </a:solidFill>
                  </a:tcPr>
                </a:tc>
                <a:tc>
                  <a:txBody>
                    <a:bodyPr/>
                    <a:lstStyle/>
                    <a:p>
                      <a:pPr algn="ctr" fontAlgn="ctr">
                        <a:buNone/>
                      </a:pPr>
                      <a:r>
                        <a:rPr lang="en-IN" sz="1300" b="0" i="0" u="none" strike="noStrike">
                          <a:solidFill>
                            <a:srgbClr val="000000"/>
                          </a:solidFill>
                          <a:effectLst/>
                          <a:latin typeface="Cambria" panose="02040503050406030204" pitchFamily="18" charset="0"/>
                        </a:rPr>
                        <a:t>8.00%</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E7E7E7"/>
                    </a:solidFill>
                  </a:tcPr>
                </a:tc>
                <a:extLst>
                  <a:ext uri="{0D108BD9-81ED-4DB2-BD59-A6C34878D82A}">
                    <a16:rowId xmlns:a16="http://schemas.microsoft.com/office/drawing/2014/main" val="1277122346"/>
                  </a:ext>
                </a:extLst>
              </a:tr>
              <a:tr h="250204">
                <a:tc>
                  <a:txBody>
                    <a:bodyPr/>
                    <a:lstStyle/>
                    <a:p>
                      <a:pPr algn="ctr" fontAlgn="ctr">
                        <a:buNone/>
                      </a:pPr>
                      <a:r>
                        <a:rPr lang="en-IN" sz="1300" b="0" i="0" u="none" strike="noStrike">
                          <a:solidFill>
                            <a:srgbClr val="000000"/>
                          </a:solidFill>
                          <a:effectLst/>
                          <a:latin typeface="Cambria" panose="02040503050406030204" pitchFamily="18" charset="0"/>
                        </a:rPr>
                        <a:t>Finance</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CBCBCB"/>
                    </a:solidFill>
                  </a:tcPr>
                </a:tc>
                <a:tc>
                  <a:txBody>
                    <a:bodyPr/>
                    <a:lstStyle/>
                    <a:p>
                      <a:pPr algn="ctr" fontAlgn="ctr">
                        <a:buNone/>
                      </a:pPr>
                      <a:r>
                        <a:rPr lang="en-IN" sz="1300" b="0" i="0" u="none" strike="noStrike">
                          <a:solidFill>
                            <a:srgbClr val="000000"/>
                          </a:solidFill>
                          <a:effectLst/>
                          <a:latin typeface="Cambria" panose="02040503050406030204" pitchFamily="18" charset="0"/>
                        </a:rPr>
                        <a:t>8.00%</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CBCBCB"/>
                    </a:solidFill>
                  </a:tcPr>
                </a:tc>
                <a:extLst>
                  <a:ext uri="{0D108BD9-81ED-4DB2-BD59-A6C34878D82A}">
                    <a16:rowId xmlns:a16="http://schemas.microsoft.com/office/drawing/2014/main" val="267409465"/>
                  </a:ext>
                </a:extLst>
              </a:tr>
              <a:tr h="250204">
                <a:tc>
                  <a:txBody>
                    <a:bodyPr/>
                    <a:lstStyle/>
                    <a:p>
                      <a:pPr algn="ctr" fontAlgn="ctr">
                        <a:buNone/>
                      </a:pPr>
                      <a:r>
                        <a:rPr lang="en-IN" sz="1300" b="0" i="0" u="none" strike="noStrike">
                          <a:solidFill>
                            <a:srgbClr val="000000"/>
                          </a:solidFill>
                          <a:effectLst/>
                          <a:latin typeface="Cambria" panose="02040503050406030204" pitchFamily="18" charset="0"/>
                        </a:rPr>
                        <a:t>Power</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E7E7E7"/>
                    </a:solidFill>
                  </a:tcPr>
                </a:tc>
                <a:tc>
                  <a:txBody>
                    <a:bodyPr/>
                    <a:lstStyle/>
                    <a:p>
                      <a:pPr algn="ctr" fontAlgn="ctr">
                        <a:buNone/>
                      </a:pPr>
                      <a:r>
                        <a:rPr lang="en-IN" sz="1300" b="0" i="0" u="none" strike="noStrike">
                          <a:solidFill>
                            <a:srgbClr val="000000"/>
                          </a:solidFill>
                          <a:effectLst/>
                          <a:latin typeface="Cambria" panose="02040503050406030204" pitchFamily="18" charset="0"/>
                        </a:rPr>
                        <a:t>6.00%</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E7E7E7"/>
                    </a:solidFill>
                  </a:tcPr>
                </a:tc>
                <a:extLst>
                  <a:ext uri="{0D108BD9-81ED-4DB2-BD59-A6C34878D82A}">
                    <a16:rowId xmlns:a16="http://schemas.microsoft.com/office/drawing/2014/main" val="168070672"/>
                  </a:ext>
                </a:extLst>
              </a:tr>
              <a:tr h="250204">
                <a:tc>
                  <a:txBody>
                    <a:bodyPr/>
                    <a:lstStyle/>
                    <a:p>
                      <a:pPr algn="ctr" fontAlgn="ctr">
                        <a:buNone/>
                      </a:pPr>
                      <a:r>
                        <a:rPr lang="en-IN" sz="1300" b="0" i="0" u="none" strike="noStrike">
                          <a:solidFill>
                            <a:srgbClr val="000000"/>
                          </a:solidFill>
                          <a:effectLst/>
                          <a:latin typeface="Cambria" panose="02040503050406030204" pitchFamily="18" charset="0"/>
                        </a:rPr>
                        <a:t>Real Estate</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CBCBCB"/>
                    </a:solidFill>
                  </a:tcPr>
                </a:tc>
                <a:tc>
                  <a:txBody>
                    <a:bodyPr/>
                    <a:lstStyle/>
                    <a:p>
                      <a:pPr algn="ctr" fontAlgn="ctr">
                        <a:buNone/>
                      </a:pPr>
                      <a:r>
                        <a:rPr lang="en-IN" sz="1300" b="0" i="0" u="none" strike="noStrike">
                          <a:solidFill>
                            <a:srgbClr val="000000"/>
                          </a:solidFill>
                          <a:effectLst/>
                          <a:latin typeface="Cambria" panose="02040503050406030204" pitchFamily="18" charset="0"/>
                        </a:rPr>
                        <a:t>5.00%</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CBCBCB"/>
                    </a:solidFill>
                  </a:tcPr>
                </a:tc>
                <a:extLst>
                  <a:ext uri="{0D108BD9-81ED-4DB2-BD59-A6C34878D82A}">
                    <a16:rowId xmlns:a16="http://schemas.microsoft.com/office/drawing/2014/main" val="3299487454"/>
                  </a:ext>
                </a:extLst>
              </a:tr>
              <a:tr h="250204">
                <a:tc>
                  <a:txBody>
                    <a:bodyPr/>
                    <a:lstStyle/>
                    <a:p>
                      <a:pPr algn="ctr" fontAlgn="ctr">
                        <a:buNone/>
                      </a:pPr>
                      <a:r>
                        <a:rPr lang="en-IN" sz="1300" b="0" i="0" u="none" strike="noStrike">
                          <a:solidFill>
                            <a:srgbClr val="000000"/>
                          </a:solidFill>
                          <a:effectLst/>
                          <a:latin typeface="Cambria" panose="02040503050406030204" pitchFamily="18" charset="0"/>
                        </a:rPr>
                        <a:t>Managed Spaces</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E7E7E7"/>
                    </a:solidFill>
                  </a:tcPr>
                </a:tc>
                <a:tc>
                  <a:txBody>
                    <a:bodyPr/>
                    <a:lstStyle/>
                    <a:p>
                      <a:pPr algn="ctr" fontAlgn="ctr">
                        <a:buNone/>
                      </a:pPr>
                      <a:r>
                        <a:rPr lang="en-IN" sz="1300" b="0" i="0" u="none" strike="noStrike">
                          <a:solidFill>
                            <a:srgbClr val="000000"/>
                          </a:solidFill>
                          <a:effectLst/>
                          <a:latin typeface="Cambria" panose="02040503050406030204" pitchFamily="18" charset="0"/>
                        </a:rPr>
                        <a:t>5.00%</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E7E7E7"/>
                    </a:solidFill>
                  </a:tcPr>
                </a:tc>
                <a:extLst>
                  <a:ext uri="{0D108BD9-81ED-4DB2-BD59-A6C34878D82A}">
                    <a16:rowId xmlns:a16="http://schemas.microsoft.com/office/drawing/2014/main" val="2399923140"/>
                  </a:ext>
                </a:extLst>
              </a:tr>
              <a:tr h="250204">
                <a:tc>
                  <a:txBody>
                    <a:bodyPr/>
                    <a:lstStyle/>
                    <a:p>
                      <a:pPr algn="ctr" fontAlgn="ctr">
                        <a:buNone/>
                      </a:pPr>
                      <a:r>
                        <a:rPr lang="en-IN" sz="1300" b="0" i="0" u="none" strike="noStrike">
                          <a:solidFill>
                            <a:srgbClr val="000000"/>
                          </a:solidFill>
                          <a:effectLst/>
                          <a:latin typeface="Cambria" panose="02040503050406030204" pitchFamily="18" charset="0"/>
                        </a:rPr>
                        <a:t>Specialty Chemicals</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CBCBCB"/>
                    </a:solidFill>
                  </a:tcPr>
                </a:tc>
                <a:tc>
                  <a:txBody>
                    <a:bodyPr/>
                    <a:lstStyle/>
                    <a:p>
                      <a:pPr algn="ctr" fontAlgn="ctr">
                        <a:buNone/>
                      </a:pPr>
                      <a:r>
                        <a:rPr lang="en-IN" sz="1300" b="0" i="0" u="none" strike="noStrike" dirty="0">
                          <a:solidFill>
                            <a:srgbClr val="000000"/>
                          </a:solidFill>
                          <a:effectLst/>
                          <a:latin typeface="Calibri" panose="020F0502020204030204" pitchFamily="34" charset="0"/>
                        </a:rPr>
                        <a:t>5.00%</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CBCBCB"/>
                    </a:solidFill>
                  </a:tcPr>
                </a:tc>
                <a:extLst>
                  <a:ext uri="{0D108BD9-81ED-4DB2-BD59-A6C34878D82A}">
                    <a16:rowId xmlns:a16="http://schemas.microsoft.com/office/drawing/2014/main" val="1699907593"/>
                  </a:ext>
                </a:extLst>
              </a:tr>
            </a:tbl>
          </a:graphicData>
        </a:graphic>
      </p:graphicFrame>
      <p:sp>
        <p:nvSpPr>
          <p:cNvPr id="6" name="TextBox 5">
            <a:extLst>
              <a:ext uri="{FF2B5EF4-FFF2-40B4-BE49-F238E27FC236}">
                <a16:creationId xmlns:a16="http://schemas.microsoft.com/office/drawing/2014/main" id="{038BEAC6-FC5F-EFAB-549E-D38164C328AC}"/>
              </a:ext>
            </a:extLst>
          </p:cNvPr>
          <p:cNvSpPr txBox="1"/>
          <p:nvPr/>
        </p:nvSpPr>
        <p:spPr>
          <a:xfrm>
            <a:off x="9157248" y="6122801"/>
            <a:ext cx="2856816" cy="40011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000" b="0" i="1"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*performance as on July 31st, 2026</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000" b="0" i="1"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**High Water Mark Applicable, n</a:t>
            </a:r>
            <a:r>
              <a:rPr kumimoji="0" lang="en-US" sz="1000" b="0" i="1"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o catchup</a:t>
            </a:r>
            <a:r>
              <a:rPr kumimoji="0" lang="en-IN" sz="1000" b="0" i="1"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a:t>
            </a:r>
            <a:endParaRPr kumimoji="0" lang="en-US" sz="1000" b="0" i="1"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endParaRPr>
          </a:p>
        </p:txBody>
      </p:sp>
      <p:pic>
        <p:nvPicPr>
          <p:cNvPr id="7" name="Picture 6" descr="A white text on a black background&#10;&#10;AI-generated content may be incorrect.">
            <a:extLst>
              <a:ext uri="{FF2B5EF4-FFF2-40B4-BE49-F238E27FC236}">
                <a16:creationId xmlns:a16="http://schemas.microsoft.com/office/drawing/2014/main" id="{4537D459-AEB4-7228-52D6-47F12A80A1D4}"/>
              </a:ext>
            </a:extLst>
          </p:cNvPr>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10362466" y="234062"/>
            <a:ext cx="1559328" cy="340260"/>
          </a:xfrm>
          <a:prstGeom prst="rect">
            <a:avLst/>
          </a:prstGeom>
        </p:spPr>
      </p:pic>
      <p:graphicFrame>
        <p:nvGraphicFramePr>
          <p:cNvPr id="8" name="Chart 7">
            <a:extLst>
              <a:ext uri="{FF2B5EF4-FFF2-40B4-BE49-F238E27FC236}">
                <a16:creationId xmlns:a16="http://schemas.microsoft.com/office/drawing/2014/main" id="{431DBCF2-BDD3-66C5-5DFC-6907A1F30E33}"/>
              </a:ext>
            </a:extLst>
          </p:cNvPr>
          <p:cNvGraphicFramePr>
            <a:graphicFrameLocks/>
          </p:cNvGraphicFramePr>
          <p:nvPr>
            <p:extLst>
              <p:ext uri="{D42A27DB-BD31-4B8C-83A1-F6EECF244321}">
                <p14:modId xmlns:p14="http://schemas.microsoft.com/office/powerpoint/2010/main" val="1997377013"/>
              </p:ext>
            </p:extLst>
          </p:nvPr>
        </p:nvGraphicFramePr>
        <p:xfrm>
          <a:off x="9173433" y="992156"/>
          <a:ext cx="2902232" cy="2286350"/>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3" name="Chart 2">
            <a:extLst>
              <a:ext uri="{FF2B5EF4-FFF2-40B4-BE49-F238E27FC236}">
                <a16:creationId xmlns:a16="http://schemas.microsoft.com/office/drawing/2014/main" id="{05BF37DD-1EB5-2F38-BDCC-A7F2EBFB1348}"/>
              </a:ext>
            </a:extLst>
          </p:cNvPr>
          <p:cNvGraphicFramePr>
            <a:graphicFrameLocks/>
          </p:cNvGraphicFramePr>
          <p:nvPr>
            <p:extLst>
              <p:ext uri="{D42A27DB-BD31-4B8C-83A1-F6EECF244321}">
                <p14:modId xmlns:p14="http://schemas.microsoft.com/office/powerpoint/2010/main" val="2163897637"/>
              </p:ext>
            </p:extLst>
          </p:nvPr>
        </p:nvGraphicFramePr>
        <p:xfrm>
          <a:off x="4426348" y="978792"/>
          <a:ext cx="4605611" cy="2632462"/>
        </p:xfrm>
        <a:graphic>
          <a:graphicData uri="http://schemas.openxmlformats.org/drawingml/2006/chart">
            <c:chart xmlns:c="http://schemas.openxmlformats.org/drawingml/2006/chart" xmlns:r="http://schemas.openxmlformats.org/officeDocument/2006/relationships" r:id="rId4"/>
          </a:graphicData>
        </a:graphic>
      </p:graphicFrame>
    </p:spTree>
    <p:extLst>
      <p:ext uri="{BB962C8B-B14F-4D97-AF65-F5344CB8AC3E}">
        <p14:creationId xmlns:p14="http://schemas.microsoft.com/office/powerpoint/2010/main" val="3364659312"/>
      </p:ext>
    </p:extLst>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FD2D6A5-CD65-5A58-1C63-B84EACEA89F3}"/>
            </a:ext>
          </a:extLst>
        </p:cNvPr>
        <p:cNvGrpSpPr/>
        <p:nvPr/>
      </p:nvGrpSpPr>
      <p:grpSpPr>
        <a:xfrm>
          <a:off x="0" y="0"/>
          <a:ext cx="0" cy="0"/>
          <a:chOff x="0" y="0"/>
          <a:chExt cx="0" cy="0"/>
        </a:xfrm>
      </p:grpSpPr>
      <p:sp>
        <p:nvSpPr>
          <p:cNvPr id="4" name="Rectangle 3">
            <a:extLst>
              <a:ext uri="{FF2B5EF4-FFF2-40B4-BE49-F238E27FC236}">
                <a16:creationId xmlns:a16="http://schemas.microsoft.com/office/drawing/2014/main" id="{3F43CC43-9E5B-09F0-981F-A67D22535AE5}"/>
              </a:ext>
            </a:extLst>
          </p:cNvPr>
          <p:cNvSpPr/>
          <p:nvPr/>
        </p:nvSpPr>
        <p:spPr>
          <a:xfrm>
            <a:off x="0" y="0"/>
            <a:ext cx="12192000" cy="821635"/>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 name="Title 1">
            <a:extLst>
              <a:ext uri="{FF2B5EF4-FFF2-40B4-BE49-F238E27FC236}">
                <a16:creationId xmlns:a16="http://schemas.microsoft.com/office/drawing/2014/main" id="{052B4631-5C33-AFBC-7A88-55933B58535B}"/>
              </a:ext>
            </a:extLst>
          </p:cNvPr>
          <p:cNvSpPr txBox="1">
            <a:spLocks/>
          </p:cNvSpPr>
          <p:nvPr/>
        </p:nvSpPr>
        <p:spPr>
          <a:xfrm>
            <a:off x="165475" y="106018"/>
            <a:ext cx="11007609" cy="630899"/>
          </a:xfrm>
          <a:prstGeom prst="rect">
            <a:avLst/>
          </a:prstGeom>
        </p:spPr>
        <p:txBody>
          <a:bodyPr vert="horz" lIns="91440" tIns="45720" rIns="91440" bIns="45720" rtlCol="0" anchor="ctr">
            <a:noAutofit/>
          </a:bodyPr>
          <a:lstStyle>
            <a:lvl1pPr algn="ctr" defTabSz="914400" rtl="0" eaLnBrk="1" latinLnBrk="0" hangingPunct="1">
              <a:lnSpc>
                <a:spcPct val="90000"/>
              </a:lnSpc>
              <a:spcBef>
                <a:spcPct val="0"/>
              </a:spcBef>
              <a:buNone/>
              <a:defRPr sz="6000" kern="1200">
                <a:solidFill>
                  <a:schemeClr val="tx1"/>
                </a:solidFill>
                <a:latin typeface="+mj-lt"/>
                <a:ea typeface="+mj-ea"/>
                <a:cs typeface="+mj-cs"/>
              </a:defRPr>
            </a:lvl1pPr>
          </a:lstStyle>
          <a:p>
            <a:pPr marL="0" marR="0" lvl="0" indent="0" algn="l" defTabSz="914400" rtl="0" eaLnBrk="1" fontAlgn="auto" latinLnBrk="0" hangingPunct="1">
              <a:lnSpc>
                <a:spcPct val="90000"/>
              </a:lnSpc>
              <a:spcBef>
                <a:spcPct val="0"/>
              </a:spcBef>
              <a:spcAft>
                <a:spcPts val="0"/>
              </a:spcAft>
              <a:buClrTx/>
              <a:buSzTx/>
              <a:buFontTx/>
              <a:buNone/>
              <a:tabLst/>
              <a:defRPr/>
            </a:pPr>
            <a:r>
              <a:rPr kumimoji="0" lang="en-US" sz="2800" b="1" i="0" u="none" strike="noStrike" kern="1200" cap="none" spc="0" normalizeH="0" baseline="0" noProof="0" dirty="0">
                <a:ln>
                  <a:noFill/>
                </a:ln>
                <a:solidFill>
                  <a:prstClr val="white"/>
                </a:solidFill>
                <a:effectLst/>
                <a:uLnTx/>
                <a:uFillTx/>
                <a:latin typeface="Cambria" panose="02040503050406030204" pitchFamily="18" charset="0"/>
                <a:ea typeface="Cambria" panose="02040503050406030204" pitchFamily="18" charset="0"/>
                <a:cs typeface="+mj-cs"/>
              </a:rPr>
              <a:t>EQUITY UPDATE</a:t>
            </a:r>
            <a:endParaRPr kumimoji="0" lang="en-IN" sz="2800" b="1" i="0" u="none" strike="noStrike" kern="1200" cap="none" spc="0" normalizeH="0" baseline="0" noProof="0" dirty="0">
              <a:ln>
                <a:noFill/>
              </a:ln>
              <a:solidFill>
                <a:prstClr val="white"/>
              </a:solidFill>
              <a:effectLst/>
              <a:uLnTx/>
              <a:uFillTx/>
              <a:latin typeface="Cambria" panose="02040503050406030204" pitchFamily="18" charset="0"/>
              <a:ea typeface="Cambria" panose="02040503050406030204" pitchFamily="18" charset="0"/>
              <a:cs typeface="+mj-cs"/>
            </a:endParaRPr>
          </a:p>
        </p:txBody>
      </p:sp>
      <p:sp>
        <p:nvSpPr>
          <p:cNvPr id="18" name="Rectangle 17">
            <a:extLst>
              <a:ext uri="{FF2B5EF4-FFF2-40B4-BE49-F238E27FC236}">
                <a16:creationId xmlns:a16="http://schemas.microsoft.com/office/drawing/2014/main" id="{33162788-217C-80FC-FDA4-6D87629DFFB1}"/>
              </a:ext>
            </a:extLst>
          </p:cNvPr>
          <p:cNvSpPr/>
          <p:nvPr/>
        </p:nvSpPr>
        <p:spPr>
          <a:xfrm>
            <a:off x="0" y="808383"/>
            <a:ext cx="12192000" cy="45719"/>
          </a:xfrm>
          <a:prstGeom prst="rect">
            <a:avLst/>
          </a:prstGeom>
          <a:solidFill>
            <a:schemeClr val="bg1">
              <a:lumMod val="6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7" name="Rectangle 26">
            <a:extLst>
              <a:ext uri="{FF2B5EF4-FFF2-40B4-BE49-F238E27FC236}">
                <a16:creationId xmlns:a16="http://schemas.microsoft.com/office/drawing/2014/main" id="{0475A484-7C7E-B243-4B15-356DF9CECA77}"/>
              </a:ext>
            </a:extLst>
          </p:cNvPr>
          <p:cNvSpPr/>
          <p:nvPr/>
        </p:nvSpPr>
        <p:spPr>
          <a:xfrm>
            <a:off x="0" y="6627059"/>
            <a:ext cx="12192000" cy="235963"/>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8" name="Slide Number Placeholder 18">
            <a:extLst>
              <a:ext uri="{FF2B5EF4-FFF2-40B4-BE49-F238E27FC236}">
                <a16:creationId xmlns:a16="http://schemas.microsoft.com/office/drawing/2014/main" id="{AF75134B-87FB-AE26-9C70-E1BC5024C148}"/>
              </a:ext>
            </a:extLst>
          </p:cNvPr>
          <p:cNvSpPr>
            <a:spLocks noGrp="1"/>
          </p:cNvSpPr>
          <p:nvPr>
            <p:ph type="sldNum" sz="quarter" idx="12"/>
          </p:nvPr>
        </p:nvSpPr>
        <p:spPr>
          <a:xfrm>
            <a:off x="9448800" y="6549225"/>
            <a:ext cx="2743200" cy="247501"/>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1E62F875-1F54-4527-993B-FB1D0CCB3E02}" type="slidenum">
              <a:rPr kumimoji="0" lang="en-IN" sz="1200" b="1" i="0" u="none" strike="noStrike" kern="1200" cap="none" spc="0" normalizeH="0" baseline="0" noProof="0" smtClean="0">
                <a:ln>
                  <a:noFill/>
                </a:ln>
                <a:solidFill>
                  <a:prstClr val="black"/>
                </a:solidFill>
                <a:effectLst/>
                <a:uLnTx/>
                <a:uFillTx/>
                <a:latin typeface="Cambria" panose="02040503050406030204" pitchFamily="18" charset="0"/>
                <a:ea typeface="Cambria" panose="02040503050406030204" pitchFamily="18" charset="0"/>
                <a:cs typeface="+mn-cs"/>
              </a:rPr>
              <a:pPr marL="0" marR="0" lvl="0" indent="0" algn="r" defTabSz="914400" rtl="0" eaLnBrk="1" fontAlgn="auto" latinLnBrk="0" hangingPunct="1">
                <a:lnSpc>
                  <a:spcPct val="100000"/>
                </a:lnSpc>
                <a:spcBef>
                  <a:spcPts val="0"/>
                </a:spcBef>
                <a:spcAft>
                  <a:spcPts val="0"/>
                </a:spcAft>
                <a:buClrTx/>
                <a:buSzTx/>
                <a:buFontTx/>
                <a:buNone/>
                <a:tabLst/>
                <a:defRPr/>
              </a:pPr>
              <a:t>5</a:t>
            </a:fld>
            <a:endParaRPr kumimoji="0" lang="en-IN" sz="1200" b="1" i="0"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endParaRPr>
          </a:p>
        </p:txBody>
      </p:sp>
      <p:sp>
        <p:nvSpPr>
          <p:cNvPr id="9" name="TextBox 8">
            <a:extLst>
              <a:ext uri="{FF2B5EF4-FFF2-40B4-BE49-F238E27FC236}">
                <a16:creationId xmlns:a16="http://schemas.microsoft.com/office/drawing/2014/main" id="{74AB389F-226B-1B78-8B88-BB141D5F5B98}"/>
              </a:ext>
            </a:extLst>
          </p:cNvPr>
          <p:cNvSpPr txBox="1"/>
          <p:nvPr/>
        </p:nvSpPr>
        <p:spPr>
          <a:xfrm>
            <a:off x="176741" y="4464019"/>
            <a:ext cx="5312427" cy="292388"/>
          </a:xfrm>
          <a:prstGeom prst="rect">
            <a:avLst/>
          </a:prstGeom>
          <a:noFill/>
          <a:ln>
            <a:solidFill>
              <a:schemeClr val="bg1">
                <a:lumMod val="85000"/>
              </a:schemeClr>
            </a:solidFill>
          </a:ln>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300" b="1"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11 out of 12 sectors </a:t>
            </a:r>
            <a:r>
              <a:rPr kumimoji="0" lang="en-US" sz="1300" b="0"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ended positively in the month of July 2026.</a:t>
            </a:r>
            <a:endParaRPr kumimoji="0" lang="en-IN" sz="1300" b="0"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endParaRPr>
          </a:p>
        </p:txBody>
      </p:sp>
      <p:sp>
        <p:nvSpPr>
          <p:cNvPr id="10" name="Rectangle 9">
            <a:extLst>
              <a:ext uri="{FF2B5EF4-FFF2-40B4-BE49-F238E27FC236}">
                <a16:creationId xmlns:a16="http://schemas.microsoft.com/office/drawing/2014/main" id="{0EE546E1-CBAA-7FF8-29CD-F091456BAF7C}"/>
              </a:ext>
            </a:extLst>
          </p:cNvPr>
          <p:cNvSpPr/>
          <p:nvPr/>
        </p:nvSpPr>
        <p:spPr>
          <a:xfrm>
            <a:off x="190598" y="4856529"/>
            <a:ext cx="2580314" cy="359461"/>
          </a:xfrm>
          <a:prstGeom prst="rect">
            <a:avLst/>
          </a:prstGeom>
          <a:solidFill>
            <a:srgbClr val="B7916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1400" b="1" i="0" u="none" strike="noStrike" kern="1200" cap="none" spc="0" normalizeH="0" baseline="0" noProof="0" dirty="0">
                <a:ln>
                  <a:noFill/>
                </a:ln>
                <a:solidFill>
                  <a:prstClr val="white"/>
                </a:solidFill>
                <a:effectLst/>
                <a:uLnTx/>
                <a:uFillTx/>
                <a:latin typeface="Cambria" panose="02040503050406030204" pitchFamily="18" charset="0"/>
                <a:ea typeface="Cambria" panose="02040503050406030204" pitchFamily="18" charset="0"/>
                <a:cs typeface="+mn-cs"/>
              </a:rPr>
              <a:t>Top 3</a:t>
            </a:r>
          </a:p>
        </p:txBody>
      </p:sp>
      <p:sp>
        <p:nvSpPr>
          <p:cNvPr id="14" name="Rectangle 13">
            <a:extLst>
              <a:ext uri="{FF2B5EF4-FFF2-40B4-BE49-F238E27FC236}">
                <a16:creationId xmlns:a16="http://schemas.microsoft.com/office/drawing/2014/main" id="{19D9A433-4C74-2FFA-CCB7-BCB83BF2FB38}"/>
              </a:ext>
            </a:extLst>
          </p:cNvPr>
          <p:cNvSpPr/>
          <p:nvPr/>
        </p:nvSpPr>
        <p:spPr>
          <a:xfrm>
            <a:off x="190598" y="5296244"/>
            <a:ext cx="2580315" cy="359461"/>
          </a:xfrm>
          <a:prstGeom prst="rect">
            <a:avLst/>
          </a:prstGeom>
          <a:solidFill>
            <a:srgbClr val="DBC8B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IT</a:t>
            </a:r>
          </a:p>
        </p:txBody>
      </p:sp>
      <p:sp>
        <p:nvSpPr>
          <p:cNvPr id="15" name="Rectangle 14">
            <a:extLst>
              <a:ext uri="{FF2B5EF4-FFF2-40B4-BE49-F238E27FC236}">
                <a16:creationId xmlns:a16="http://schemas.microsoft.com/office/drawing/2014/main" id="{8E37E089-99F1-F8D9-BCDC-2B1A6C576741}"/>
              </a:ext>
            </a:extLst>
          </p:cNvPr>
          <p:cNvSpPr/>
          <p:nvPr/>
        </p:nvSpPr>
        <p:spPr>
          <a:xfrm>
            <a:off x="176743" y="5733539"/>
            <a:ext cx="2580314" cy="359461"/>
          </a:xfrm>
          <a:prstGeom prst="rect">
            <a:avLst/>
          </a:prstGeom>
          <a:solidFill>
            <a:srgbClr val="DBC8B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Cons. Durables</a:t>
            </a:r>
          </a:p>
        </p:txBody>
      </p:sp>
      <p:sp>
        <p:nvSpPr>
          <p:cNvPr id="16" name="Rectangle 15">
            <a:extLst>
              <a:ext uri="{FF2B5EF4-FFF2-40B4-BE49-F238E27FC236}">
                <a16:creationId xmlns:a16="http://schemas.microsoft.com/office/drawing/2014/main" id="{D9BEA051-03BA-FEA1-1E92-B31FB9BE6A33}"/>
              </a:ext>
            </a:extLst>
          </p:cNvPr>
          <p:cNvSpPr/>
          <p:nvPr/>
        </p:nvSpPr>
        <p:spPr>
          <a:xfrm>
            <a:off x="176741" y="6177080"/>
            <a:ext cx="2580314" cy="359461"/>
          </a:xfrm>
          <a:prstGeom prst="rect">
            <a:avLst/>
          </a:prstGeom>
          <a:solidFill>
            <a:srgbClr val="DBC8B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Media</a:t>
            </a:r>
          </a:p>
        </p:txBody>
      </p:sp>
      <p:sp>
        <p:nvSpPr>
          <p:cNvPr id="17" name="Rectangle 16">
            <a:extLst>
              <a:ext uri="{FF2B5EF4-FFF2-40B4-BE49-F238E27FC236}">
                <a16:creationId xmlns:a16="http://schemas.microsoft.com/office/drawing/2014/main" id="{A7956A0D-0EB0-8CD9-9DD4-6220C761E278}"/>
              </a:ext>
            </a:extLst>
          </p:cNvPr>
          <p:cNvSpPr/>
          <p:nvPr/>
        </p:nvSpPr>
        <p:spPr>
          <a:xfrm>
            <a:off x="2842755" y="4856529"/>
            <a:ext cx="2660269" cy="367039"/>
          </a:xfrm>
          <a:prstGeom prst="rect">
            <a:avLst/>
          </a:prstGeom>
          <a:solidFill>
            <a:srgbClr val="B7916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1400" b="1" i="0" u="none" strike="noStrike" kern="1200" cap="none" spc="0" normalizeH="0" baseline="0" noProof="0" dirty="0">
                <a:ln>
                  <a:noFill/>
                </a:ln>
                <a:solidFill>
                  <a:prstClr val="white"/>
                </a:solidFill>
                <a:effectLst/>
                <a:uLnTx/>
                <a:uFillTx/>
                <a:latin typeface="Cambria" panose="02040503050406030204" pitchFamily="18" charset="0"/>
                <a:ea typeface="Cambria" panose="02040503050406030204" pitchFamily="18" charset="0"/>
                <a:cs typeface="+mn-cs"/>
              </a:rPr>
              <a:t> Bottom 3 </a:t>
            </a:r>
          </a:p>
        </p:txBody>
      </p:sp>
      <p:sp>
        <p:nvSpPr>
          <p:cNvPr id="19" name="Rectangle 18">
            <a:extLst>
              <a:ext uri="{FF2B5EF4-FFF2-40B4-BE49-F238E27FC236}">
                <a16:creationId xmlns:a16="http://schemas.microsoft.com/office/drawing/2014/main" id="{B78979DD-8565-74B8-0116-4E4C05AC2955}"/>
              </a:ext>
            </a:extLst>
          </p:cNvPr>
          <p:cNvSpPr/>
          <p:nvPr/>
        </p:nvSpPr>
        <p:spPr>
          <a:xfrm>
            <a:off x="2843732" y="5737372"/>
            <a:ext cx="2660269" cy="359461"/>
          </a:xfrm>
          <a:prstGeom prst="rect">
            <a:avLst/>
          </a:prstGeom>
          <a:solidFill>
            <a:srgbClr val="DBC8B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Fin. Services</a:t>
            </a:r>
            <a:endParaRPr kumimoji="0" lang="en-IN" sz="1400" b="0"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endParaRPr>
          </a:p>
        </p:txBody>
      </p:sp>
      <p:graphicFrame>
        <p:nvGraphicFramePr>
          <p:cNvPr id="3" name="Chart 2">
            <a:extLst>
              <a:ext uri="{FF2B5EF4-FFF2-40B4-BE49-F238E27FC236}">
                <a16:creationId xmlns:a16="http://schemas.microsoft.com/office/drawing/2014/main" id="{00000000-0008-0000-0000-000003000000}"/>
              </a:ext>
            </a:extLst>
          </p:cNvPr>
          <p:cNvGraphicFramePr>
            <a:graphicFrameLocks/>
          </p:cNvGraphicFramePr>
          <p:nvPr/>
        </p:nvGraphicFramePr>
        <p:xfrm>
          <a:off x="5669278" y="1007688"/>
          <a:ext cx="6379133" cy="2548952"/>
        </p:xfrm>
        <a:graphic>
          <a:graphicData uri="http://schemas.openxmlformats.org/drawingml/2006/chart">
            <c:chart xmlns:c="http://schemas.openxmlformats.org/drawingml/2006/chart" xmlns:r="http://schemas.openxmlformats.org/officeDocument/2006/relationships" r:id="rId2"/>
          </a:graphicData>
        </a:graphic>
      </p:graphicFrame>
      <p:sp>
        <p:nvSpPr>
          <p:cNvPr id="20" name="Rectangle 19">
            <a:extLst>
              <a:ext uri="{FF2B5EF4-FFF2-40B4-BE49-F238E27FC236}">
                <a16:creationId xmlns:a16="http://schemas.microsoft.com/office/drawing/2014/main" id="{4D616106-0CF5-164F-136F-77E2F076BD23}"/>
              </a:ext>
            </a:extLst>
          </p:cNvPr>
          <p:cNvSpPr/>
          <p:nvPr/>
        </p:nvSpPr>
        <p:spPr>
          <a:xfrm>
            <a:off x="2843731" y="6175909"/>
            <a:ext cx="2660269" cy="359461"/>
          </a:xfrm>
          <a:prstGeom prst="rect">
            <a:avLst/>
          </a:prstGeom>
          <a:solidFill>
            <a:srgbClr val="DBC8B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Bank</a:t>
            </a:r>
            <a:endParaRPr kumimoji="0" lang="en-IN" sz="1400" b="0"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endParaRPr>
          </a:p>
        </p:txBody>
      </p:sp>
      <p:sp>
        <p:nvSpPr>
          <p:cNvPr id="21" name="Rectangle 20">
            <a:extLst>
              <a:ext uri="{FF2B5EF4-FFF2-40B4-BE49-F238E27FC236}">
                <a16:creationId xmlns:a16="http://schemas.microsoft.com/office/drawing/2014/main" id="{97268A19-1AAA-A123-F3C8-B22B630E3319}"/>
              </a:ext>
            </a:extLst>
          </p:cNvPr>
          <p:cNvSpPr/>
          <p:nvPr/>
        </p:nvSpPr>
        <p:spPr>
          <a:xfrm>
            <a:off x="2843732" y="5296243"/>
            <a:ext cx="2660269" cy="359461"/>
          </a:xfrm>
          <a:prstGeom prst="rect">
            <a:avLst/>
          </a:prstGeom>
          <a:solidFill>
            <a:srgbClr val="DBC8B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Infra</a:t>
            </a:r>
          </a:p>
        </p:txBody>
      </p:sp>
      <p:sp>
        <p:nvSpPr>
          <p:cNvPr id="13" name="TextBox 12">
            <a:extLst>
              <a:ext uri="{FF2B5EF4-FFF2-40B4-BE49-F238E27FC236}">
                <a16:creationId xmlns:a16="http://schemas.microsoft.com/office/drawing/2014/main" id="{9595E47F-A970-8D0A-4AF3-869915A645FA}"/>
              </a:ext>
            </a:extLst>
          </p:cNvPr>
          <p:cNvSpPr txBox="1"/>
          <p:nvPr/>
        </p:nvSpPr>
        <p:spPr>
          <a:xfrm>
            <a:off x="5617106" y="3609081"/>
            <a:ext cx="1851011" cy="307777"/>
          </a:xfrm>
          <a:prstGeom prst="rect">
            <a:avLst/>
          </a:prstGeom>
          <a:noFill/>
          <a:ln>
            <a:noFill/>
          </a:ln>
        </p:spPr>
        <p:txBody>
          <a:bodyPr wrap="square" rtlCol="0">
            <a:spAutoFit/>
          </a:bodyPr>
          <a:lstStyle>
            <a:defPPr>
              <a:defRPr lang="en-US"/>
            </a:defPPr>
            <a:lvl1pPr>
              <a:defRPr sz="3600">
                <a:solidFill>
                  <a:srgbClr val="BD9568"/>
                </a:solidFill>
                <a:latin typeface="FSP DEMO - Volte Semibold" panose="00000700000000000000" pitchFamily="50" charset="0"/>
              </a:defRPr>
            </a:lvl1p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Monthly SIP</a:t>
            </a:r>
            <a:endParaRPr kumimoji="0" lang="en-IN" sz="1400" b="1"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endParaRPr>
          </a:p>
        </p:txBody>
      </p:sp>
      <p:sp>
        <p:nvSpPr>
          <p:cNvPr id="22" name="TextBox 21">
            <a:extLst>
              <a:ext uri="{FF2B5EF4-FFF2-40B4-BE49-F238E27FC236}">
                <a16:creationId xmlns:a16="http://schemas.microsoft.com/office/drawing/2014/main" id="{8FADB196-D03A-E7D3-1506-710BEE276174}"/>
              </a:ext>
            </a:extLst>
          </p:cNvPr>
          <p:cNvSpPr txBox="1"/>
          <p:nvPr/>
        </p:nvSpPr>
        <p:spPr>
          <a:xfrm>
            <a:off x="10820400" y="4946804"/>
            <a:ext cx="1468582" cy="26161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1050" b="0"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Crore (INR)</a:t>
            </a:r>
          </a:p>
        </p:txBody>
      </p:sp>
      <p:sp>
        <p:nvSpPr>
          <p:cNvPr id="8" name="TextBox 7">
            <a:extLst>
              <a:ext uri="{FF2B5EF4-FFF2-40B4-BE49-F238E27FC236}">
                <a16:creationId xmlns:a16="http://schemas.microsoft.com/office/drawing/2014/main" id="{A9CFAE2E-2EFC-5661-7582-5E6DF0EC86F4}"/>
              </a:ext>
            </a:extLst>
          </p:cNvPr>
          <p:cNvSpPr txBox="1"/>
          <p:nvPr/>
        </p:nvSpPr>
        <p:spPr>
          <a:xfrm>
            <a:off x="10864757" y="1185257"/>
            <a:ext cx="1379868" cy="43088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100" b="0"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 change from previous month</a:t>
            </a:r>
          </a:p>
        </p:txBody>
      </p:sp>
      <p:sp>
        <p:nvSpPr>
          <p:cNvPr id="11" name="Arrow: Bent 10">
            <a:extLst>
              <a:ext uri="{FF2B5EF4-FFF2-40B4-BE49-F238E27FC236}">
                <a16:creationId xmlns:a16="http://schemas.microsoft.com/office/drawing/2014/main" id="{79DAFDC2-5433-E5B0-5BCD-91F644652833}"/>
              </a:ext>
            </a:extLst>
          </p:cNvPr>
          <p:cNvSpPr/>
          <p:nvPr/>
        </p:nvSpPr>
        <p:spPr>
          <a:xfrm>
            <a:off x="10683952" y="1430336"/>
            <a:ext cx="180805" cy="497770"/>
          </a:xfrm>
          <a:prstGeom prst="bentArrow">
            <a:avLst/>
          </a:prstGeom>
        </p:spPr>
        <p:style>
          <a:lnRef idx="2">
            <a:schemeClr val="dk1">
              <a:shade val="15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pic>
        <p:nvPicPr>
          <p:cNvPr id="2" name="Picture 1" descr="A white text on a black background&#10;&#10;AI-generated content may be incorrect.">
            <a:extLst>
              <a:ext uri="{FF2B5EF4-FFF2-40B4-BE49-F238E27FC236}">
                <a16:creationId xmlns:a16="http://schemas.microsoft.com/office/drawing/2014/main" id="{C22A2A87-ED95-87B2-EC86-E0F28B9791FE}"/>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0362466" y="234062"/>
            <a:ext cx="1559328" cy="340260"/>
          </a:xfrm>
          <a:prstGeom prst="rect">
            <a:avLst/>
          </a:prstGeom>
        </p:spPr>
      </p:pic>
      <p:graphicFrame>
        <p:nvGraphicFramePr>
          <p:cNvPr id="24" name="Chart 23">
            <a:extLst>
              <a:ext uri="{FF2B5EF4-FFF2-40B4-BE49-F238E27FC236}">
                <a16:creationId xmlns:a16="http://schemas.microsoft.com/office/drawing/2014/main" id="{00000000-0008-0000-0000-000002000000}"/>
              </a:ext>
            </a:extLst>
          </p:cNvPr>
          <p:cNvGraphicFramePr>
            <a:graphicFrameLocks/>
          </p:cNvGraphicFramePr>
          <p:nvPr/>
        </p:nvGraphicFramePr>
        <p:xfrm>
          <a:off x="191272" y="993916"/>
          <a:ext cx="5312427" cy="3330287"/>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6" name="Chart 5">
            <a:extLst>
              <a:ext uri="{FF2B5EF4-FFF2-40B4-BE49-F238E27FC236}">
                <a16:creationId xmlns:a16="http://schemas.microsoft.com/office/drawing/2014/main" id="{00000000-0008-0000-0200-000002000000}"/>
              </a:ext>
            </a:extLst>
          </p:cNvPr>
          <p:cNvGraphicFramePr>
            <a:graphicFrameLocks/>
          </p:cNvGraphicFramePr>
          <p:nvPr/>
        </p:nvGraphicFramePr>
        <p:xfrm>
          <a:off x="5686381" y="3906940"/>
          <a:ext cx="6362031" cy="2643187"/>
        </p:xfrm>
        <a:graphic>
          <a:graphicData uri="http://schemas.openxmlformats.org/drawingml/2006/chart">
            <c:chart xmlns:c="http://schemas.openxmlformats.org/drawingml/2006/chart" xmlns:r="http://schemas.openxmlformats.org/officeDocument/2006/relationships" r:id="rId5"/>
          </a:graphicData>
        </a:graphic>
      </p:graphicFrame>
    </p:spTree>
    <p:extLst>
      <p:ext uri="{BB962C8B-B14F-4D97-AF65-F5344CB8AC3E}">
        <p14:creationId xmlns:p14="http://schemas.microsoft.com/office/powerpoint/2010/main" val="905487368"/>
      </p:ext>
    </p:extLst>
  </p:cSld>
  <p:clrMapOvr>
    <a:masterClrMapping/>
  </p:clrMapOvr>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3"/>
          <p:cNvSpPr/>
          <p:nvPr/>
        </p:nvSpPr>
        <p:spPr>
          <a:xfrm>
            <a:off x="0" y="-2626"/>
            <a:ext cx="12192000" cy="821635"/>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 name="Title 1">
            <a:extLst>
              <a:ext uri="{FF2B5EF4-FFF2-40B4-BE49-F238E27FC236}">
                <a16:creationId xmlns:a16="http://schemas.microsoft.com/office/drawing/2014/main" id="{D5D14BE9-64D4-42CE-969F-9590C16A2F5F}"/>
              </a:ext>
            </a:extLst>
          </p:cNvPr>
          <p:cNvSpPr txBox="1">
            <a:spLocks/>
          </p:cNvSpPr>
          <p:nvPr/>
        </p:nvSpPr>
        <p:spPr>
          <a:xfrm>
            <a:off x="165475" y="106018"/>
            <a:ext cx="11007609" cy="630899"/>
          </a:xfrm>
          <a:prstGeom prst="rect">
            <a:avLst/>
          </a:prstGeom>
        </p:spPr>
        <p:txBody>
          <a:bodyPr vert="horz" lIns="91440" tIns="45720" rIns="91440" bIns="45720" rtlCol="0" anchor="ctr">
            <a:noAutofit/>
          </a:bodyPr>
          <a:lstStyle>
            <a:lvl1pPr algn="ctr" defTabSz="914400" rtl="0" eaLnBrk="1" latinLnBrk="0" hangingPunct="1">
              <a:lnSpc>
                <a:spcPct val="90000"/>
              </a:lnSpc>
              <a:spcBef>
                <a:spcPct val="0"/>
              </a:spcBef>
              <a:buNone/>
              <a:defRPr sz="6000" kern="1200">
                <a:solidFill>
                  <a:schemeClr val="tx1"/>
                </a:solidFill>
                <a:latin typeface="+mj-lt"/>
                <a:ea typeface="+mj-ea"/>
                <a:cs typeface="+mj-cs"/>
              </a:defRPr>
            </a:lvl1pPr>
          </a:lstStyle>
          <a:p>
            <a:pPr marL="0" marR="0" lvl="0" indent="0" algn="l" defTabSz="914400" rtl="0" eaLnBrk="1" fontAlgn="auto" latinLnBrk="0" hangingPunct="1">
              <a:lnSpc>
                <a:spcPct val="90000"/>
              </a:lnSpc>
              <a:spcBef>
                <a:spcPct val="0"/>
              </a:spcBef>
              <a:spcAft>
                <a:spcPts val="0"/>
              </a:spcAft>
              <a:buClrTx/>
              <a:buSzTx/>
              <a:buFontTx/>
              <a:buNone/>
              <a:tabLst/>
              <a:defRPr/>
            </a:pPr>
            <a:r>
              <a:rPr kumimoji="0" lang="en-US" sz="2800" b="1" i="0" u="none" strike="noStrike" kern="1200" cap="none" spc="0" normalizeH="0" baseline="0" noProof="0" dirty="0">
                <a:ln>
                  <a:noFill/>
                </a:ln>
                <a:solidFill>
                  <a:prstClr val="white"/>
                </a:solidFill>
                <a:effectLst/>
                <a:uLnTx/>
                <a:uFillTx/>
                <a:latin typeface="Cambria" panose="02040503050406030204" pitchFamily="18" charset="0"/>
                <a:ea typeface="Cambria" panose="02040503050406030204" pitchFamily="18" charset="0"/>
                <a:cs typeface="+mj-cs"/>
              </a:rPr>
              <a:t>Equity – AIF</a:t>
            </a:r>
          </a:p>
          <a:p>
            <a:pPr marL="0" marR="0" lvl="0" indent="0" algn="l" defTabSz="914400" rtl="0" eaLnBrk="1" fontAlgn="auto" latinLnBrk="0" hangingPunct="1">
              <a:lnSpc>
                <a:spcPct val="90000"/>
              </a:lnSpc>
              <a:spcBef>
                <a:spcPct val="0"/>
              </a:spcBef>
              <a:spcAft>
                <a:spcPts val="0"/>
              </a:spcAft>
              <a:buClrTx/>
              <a:buSzTx/>
              <a:buFontTx/>
              <a:buNone/>
              <a:tabLst/>
              <a:defRPr/>
            </a:pPr>
            <a:r>
              <a:rPr kumimoji="0" lang="en-IN" sz="2800" b="1" i="0" u="none" strike="noStrike" kern="1200" cap="none" spc="0" normalizeH="0" baseline="0" noProof="0" dirty="0">
                <a:ln>
                  <a:noFill/>
                </a:ln>
                <a:solidFill>
                  <a:prstClr val="white"/>
                </a:solidFill>
                <a:effectLst/>
                <a:uLnTx/>
                <a:uFillTx/>
                <a:latin typeface="Cambria" panose="02040503050406030204" pitchFamily="18" charset="0"/>
                <a:ea typeface="Cambria" panose="02040503050406030204" pitchFamily="18" charset="0"/>
                <a:cs typeface="+mj-cs"/>
              </a:rPr>
              <a:t>Alchemy Leaders of Tomorrow</a:t>
            </a:r>
            <a:r>
              <a:rPr kumimoji="0" lang="en-US" sz="2800" b="1" i="0" u="none" strike="noStrike" kern="1200" cap="none" spc="0" normalizeH="0" baseline="0" noProof="0" dirty="0">
                <a:ln>
                  <a:noFill/>
                </a:ln>
                <a:solidFill>
                  <a:prstClr val="white"/>
                </a:solidFill>
                <a:effectLst/>
                <a:uLnTx/>
                <a:uFillTx/>
                <a:latin typeface="Cambria" panose="02040503050406030204" pitchFamily="18" charset="0"/>
                <a:ea typeface="Cambria" panose="02040503050406030204" pitchFamily="18" charset="0"/>
                <a:cs typeface="+mj-cs"/>
              </a:rPr>
              <a:t> (Cat III AIF)</a:t>
            </a:r>
            <a:endParaRPr kumimoji="0" lang="en-IN" sz="2800" b="1" i="0" u="none" strike="noStrike" kern="1200" cap="none" spc="0" normalizeH="0" baseline="0" noProof="0" dirty="0">
              <a:ln>
                <a:noFill/>
              </a:ln>
              <a:solidFill>
                <a:prstClr val="white"/>
              </a:solidFill>
              <a:effectLst/>
              <a:uLnTx/>
              <a:uFillTx/>
              <a:latin typeface="Cambria" panose="02040503050406030204" pitchFamily="18" charset="0"/>
              <a:ea typeface="Cambria" panose="02040503050406030204" pitchFamily="18" charset="0"/>
              <a:cs typeface="+mj-cs"/>
            </a:endParaRPr>
          </a:p>
        </p:txBody>
      </p:sp>
      <p:sp>
        <p:nvSpPr>
          <p:cNvPr id="22" name="Rectangle 21"/>
          <p:cNvSpPr/>
          <p:nvPr/>
        </p:nvSpPr>
        <p:spPr>
          <a:xfrm>
            <a:off x="0" y="6641517"/>
            <a:ext cx="12192000" cy="235963"/>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8" name="Rectangle 17"/>
          <p:cNvSpPr/>
          <p:nvPr/>
        </p:nvSpPr>
        <p:spPr>
          <a:xfrm>
            <a:off x="0" y="808383"/>
            <a:ext cx="12192000" cy="45719"/>
          </a:xfrm>
          <a:prstGeom prst="rect">
            <a:avLst/>
          </a:prstGeom>
          <a:solidFill>
            <a:schemeClr val="bg1">
              <a:lumMod val="6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9" name="Slide Number Placeholder 18"/>
          <p:cNvSpPr>
            <a:spLocks noGrp="1"/>
          </p:cNvSpPr>
          <p:nvPr>
            <p:ph type="sldNum" sz="quarter" idx="12"/>
          </p:nvPr>
        </p:nvSpPr>
        <p:spPr>
          <a:xfrm>
            <a:off x="9448800" y="6549225"/>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1E62F875-1F54-4527-993B-FB1D0CCB3E02}" type="slidenum">
              <a:rPr kumimoji="0" lang="en-IN" sz="1200" b="1" i="0" u="none" strike="noStrike" kern="1200" cap="none" spc="0" normalizeH="0" baseline="0" noProof="0" smtClean="0">
                <a:ln>
                  <a:noFill/>
                </a:ln>
                <a:solidFill>
                  <a:prstClr val="white"/>
                </a:solidFill>
                <a:effectLst/>
                <a:uLnTx/>
                <a:uFillTx/>
                <a:latin typeface="Cambria" panose="02040503050406030204" pitchFamily="18" charset="0"/>
                <a:ea typeface="Cambria" panose="02040503050406030204" pitchFamily="18" charset="0"/>
                <a:cs typeface="+mn-cs"/>
              </a:rPr>
              <a:pPr marL="0" marR="0" lvl="0" indent="0" algn="r" defTabSz="914400" rtl="0" eaLnBrk="1" fontAlgn="auto" latinLnBrk="0" hangingPunct="1">
                <a:lnSpc>
                  <a:spcPct val="100000"/>
                </a:lnSpc>
                <a:spcBef>
                  <a:spcPts val="0"/>
                </a:spcBef>
                <a:spcAft>
                  <a:spcPts val="0"/>
                </a:spcAft>
                <a:buClrTx/>
                <a:buSzTx/>
                <a:buFontTx/>
                <a:buNone/>
                <a:tabLst/>
                <a:defRPr/>
              </a:pPr>
              <a:t>50</a:t>
            </a:fld>
            <a:endParaRPr kumimoji="0" lang="en-IN" sz="1200" b="1" i="0" u="none" strike="noStrike" kern="1200" cap="none" spc="0" normalizeH="0" baseline="0" noProof="0">
              <a:ln>
                <a:noFill/>
              </a:ln>
              <a:solidFill>
                <a:prstClr val="white"/>
              </a:solidFill>
              <a:effectLst/>
              <a:uLnTx/>
              <a:uFillTx/>
              <a:latin typeface="Cambria" panose="02040503050406030204" pitchFamily="18" charset="0"/>
              <a:ea typeface="Cambria" panose="02040503050406030204" pitchFamily="18" charset="0"/>
              <a:cs typeface="+mn-cs"/>
            </a:endParaRPr>
          </a:p>
        </p:txBody>
      </p:sp>
      <p:sp>
        <p:nvSpPr>
          <p:cNvPr id="25" name="TextBox 24"/>
          <p:cNvSpPr txBox="1"/>
          <p:nvPr/>
        </p:nvSpPr>
        <p:spPr>
          <a:xfrm>
            <a:off x="165475" y="1027925"/>
            <a:ext cx="4459534" cy="1692771"/>
          </a:xfrm>
          <a:prstGeom prst="rect">
            <a:avLst/>
          </a:prstGeom>
          <a:noFill/>
          <a:ln>
            <a:solidFill>
              <a:schemeClr val="bg1">
                <a:lumMod val="85000"/>
              </a:schemeClr>
            </a:solidFill>
          </a:ln>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400" b="1" i="0"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rPr>
              <a:t>Investment Objective</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400" b="0" i="0"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rPr>
              <a:t>The objective of this fund is to </a:t>
            </a:r>
            <a:r>
              <a:rPr kumimoji="0" lang="en-US" sz="1400" b="0" i="0"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rPr>
              <a:t>generate long-term capital appreciation by investing in,</a:t>
            </a:r>
            <a:endParaRPr kumimoji="0" lang="en-US" sz="200" b="0" i="0"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600" b="0" i="0"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endParaRP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rPr>
              <a:t>Listed Indian equites, Private Investment in Public Equity, IPO and pre-IPO opportunities.</a:t>
            </a: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rPr>
              <a:t>The investment allocation will be Multi-Cap &amp; Sector Agnostic, which allows flexibility in stock selection.</a:t>
            </a:r>
          </a:p>
        </p:txBody>
      </p:sp>
      <p:graphicFrame>
        <p:nvGraphicFramePr>
          <p:cNvPr id="14" name="Table 2">
            <a:extLst>
              <a:ext uri="{FF2B5EF4-FFF2-40B4-BE49-F238E27FC236}">
                <a16:creationId xmlns:a16="http://schemas.microsoft.com/office/drawing/2014/main" id="{32156962-4EC0-4220-D34E-5E462D356CB2}"/>
              </a:ext>
            </a:extLst>
          </p:cNvPr>
          <p:cNvGraphicFramePr>
            <a:graphicFrameLocks noGrp="1"/>
          </p:cNvGraphicFramePr>
          <p:nvPr>
            <p:extLst>
              <p:ext uri="{D42A27DB-BD31-4B8C-83A1-F6EECF244321}">
                <p14:modId xmlns:p14="http://schemas.microsoft.com/office/powerpoint/2010/main" val="1294044691"/>
              </p:ext>
            </p:extLst>
          </p:nvPr>
        </p:nvGraphicFramePr>
        <p:xfrm>
          <a:off x="162354" y="2791476"/>
          <a:ext cx="4457105" cy="2103120"/>
        </p:xfrm>
        <a:graphic>
          <a:graphicData uri="http://schemas.openxmlformats.org/drawingml/2006/table">
            <a:tbl>
              <a:tblPr firstRow="1" bandRow="1">
                <a:tableStyleId>{073A0DAA-6AF3-43AB-8588-CEC1D06C72B9}</a:tableStyleId>
              </a:tblPr>
              <a:tblGrid>
                <a:gridCol w="1819441">
                  <a:extLst>
                    <a:ext uri="{9D8B030D-6E8A-4147-A177-3AD203B41FA5}">
                      <a16:colId xmlns:a16="http://schemas.microsoft.com/office/drawing/2014/main" val="979919291"/>
                    </a:ext>
                  </a:extLst>
                </a:gridCol>
                <a:gridCol w="2637664">
                  <a:extLst>
                    <a:ext uri="{9D8B030D-6E8A-4147-A177-3AD203B41FA5}">
                      <a16:colId xmlns:a16="http://schemas.microsoft.com/office/drawing/2014/main" val="2728041260"/>
                    </a:ext>
                  </a:extLst>
                </a:gridCol>
              </a:tblGrid>
              <a:tr h="160113">
                <a:tc>
                  <a:txBody>
                    <a:bodyPr/>
                    <a:lstStyle/>
                    <a:p>
                      <a:r>
                        <a:rPr lang="en-US" sz="1200">
                          <a:latin typeface="Cambria" panose="02040503050406030204" pitchFamily="18" charset="0"/>
                          <a:ea typeface="Cambria" panose="02040503050406030204" pitchFamily="18" charset="0"/>
                        </a:rPr>
                        <a:t>Particulars</a:t>
                      </a:r>
                      <a:endParaRPr lang="en-IN" sz="1200">
                        <a:latin typeface="Cambria" panose="02040503050406030204" pitchFamily="18" charset="0"/>
                        <a:ea typeface="Cambria" panose="02040503050406030204" pitchFamily="18" charset="0"/>
                      </a:endParaRPr>
                    </a:p>
                  </a:txBody>
                  <a:tcPr anchor="ctr"/>
                </a:tc>
                <a:tc>
                  <a:txBody>
                    <a:bodyPr/>
                    <a:lstStyle/>
                    <a:p>
                      <a:pPr algn="ctr"/>
                      <a:r>
                        <a:rPr lang="en-US" sz="1200">
                          <a:latin typeface="Cambria" panose="02040503050406030204" pitchFamily="18" charset="0"/>
                          <a:ea typeface="Cambria" panose="02040503050406030204" pitchFamily="18" charset="0"/>
                        </a:rPr>
                        <a:t>Details</a:t>
                      </a:r>
                      <a:endParaRPr lang="en-IN" sz="1200">
                        <a:latin typeface="Cambria" panose="02040503050406030204" pitchFamily="18" charset="0"/>
                        <a:ea typeface="Cambria" panose="02040503050406030204" pitchFamily="18" charset="0"/>
                      </a:endParaRPr>
                    </a:p>
                  </a:txBody>
                  <a:tcPr anchor="ctr"/>
                </a:tc>
                <a:extLst>
                  <a:ext uri="{0D108BD9-81ED-4DB2-BD59-A6C34878D82A}">
                    <a16:rowId xmlns:a16="http://schemas.microsoft.com/office/drawing/2014/main" val="2509566197"/>
                  </a:ext>
                </a:extLst>
              </a:tr>
              <a:tr h="160113">
                <a:tc>
                  <a:txBody>
                    <a:bodyPr/>
                    <a:lstStyle/>
                    <a:p>
                      <a:r>
                        <a:rPr lang="en-US" sz="1200" b="1" dirty="0">
                          <a:latin typeface="Cambria" panose="02040503050406030204" pitchFamily="18" charset="0"/>
                          <a:ea typeface="Cambria" panose="02040503050406030204" pitchFamily="18" charset="0"/>
                        </a:rPr>
                        <a:t>AUM (Cr)</a:t>
                      </a:r>
                      <a:endParaRPr lang="en-IN" sz="1200" b="1" dirty="0">
                        <a:latin typeface="Cambria" panose="02040503050406030204" pitchFamily="18" charset="0"/>
                        <a:ea typeface="Cambria" panose="02040503050406030204" pitchFamily="18" charset="0"/>
                      </a:endParaRPr>
                    </a:p>
                  </a:txBody>
                  <a:tcPr anchor="ctr">
                    <a:solidFill>
                      <a:srgbClr val="F2F2F2"/>
                    </a:solidFill>
                  </a:tcPr>
                </a:tc>
                <a:tc>
                  <a:txBody>
                    <a:bodyPr/>
                    <a:lstStyle/>
                    <a:p>
                      <a:pPr algn="ctr"/>
                      <a:r>
                        <a:rPr lang="en-US" sz="1200" dirty="0">
                          <a:latin typeface="Cambria" panose="02040503050406030204" pitchFamily="18" charset="0"/>
                          <a:ea typeface="Cambria" panose="02040503050406030204" pitchFamily="18" charset="0"/>
                        </a:rPr>
                        <a:t>~ 935</a:t>
                      </a:r>
                      <a:endParaRPr lang="en-IN" sz="1200" dirty="0">
                        <a:latin typeface="Cambria" panose="02040503050406030204" pitchFamily="18" charset="0"/>
                        <a:ea typeface="Cambria" panose="02040503050406030204" pitchFamily="18" charset="0"/>
                      </a:endParaRPr>
                    </a:p>
                  </a:txBody>
                  <a:tcPr anchor="ctr">
                    <a:solidFill>
                      <a:srgbClr val="F2F2F2"/>
                    </a:solidFill>
                  </a:tcPr>
                </a:tc>
                <a:extLst>
                  <a:ext uri="{0D108BD9-81ED-4DB2-BD59-A6C34878D82A}">
                    <a16:rowId xmlns:a16="http://schemas.microsoft.com/office/drawing/2014/main" val="969302883"/>
                  </a:ext>
                </a:extLst>
              </a:tr>
              <a:tr h="160113">
                <a:tc>
                  <a:txBody>
                    <a:bodyPr/>
                    <a:lstStyle/>
                    <a:p>
                      <a:r>
                        <a:rPr lang="en-IN" sz="1200" b="1" dirty="0">
                          <a:latin typeface="Cambria" panose="02040503050406030204" pitchFamily="18" charset="0"/>
                          <a:ea typeface="Cambria" panose="02040503050406030204" pitchFamily="18" charset="0"/>
                        </a:rPr>
                        <a:t>Investment Horizon</a:t>
                      </a:r>
                    </a:p>
                  </a:txBody>
                  <a:tcPr anchor="ctr">
                    <a:solidFill>
                      <a:schemeClr val="bg1">
                        <a:lumMod val="85000"/>
                      </a:schemeClr>
                    </a:solidFill>
                  </a:tcPr>
                </a:tc>
                <a:tc>
                  <a:txBody>
                    <a:bodyPr/>
                    <a:lstStyle/>
                    <a:p>
                      <a:pPr algn="ctr"/>
                      <a:r>
                        <a:rPr lang="en-US" sz="1200" dirty="0">
                          <a:latin typeface="Cambria" panose="02040503050406030204" pitchFamily="18" charset="0"/>
                          <a:ea typeface="Cambria" panose="02040503050406030204" pitchFamily="18" charset="0"/>
                        </a:rPr>
                        <a:t>Open ended</a:t>
                      </a:r>
                      <a:endParaRPr lang="en-IN" sz="1200" dirty="0">
                        <a:latin typeface="Cambria" panose="02040503050406030204" pitchFamily="18" charset="0"/>
                        <a:ea typeface="Cambria" panose="02040503050406030204" pitchFamily="18" charset="0"/>
                      </a:endParaRPr>
                    </a:p>
                  </a:txBody>
                  <a:tcPr anchor="ctr">
                    <a:solidFill>
                      <a:schemeClr val="bg1">
                        <a:lumMod val="85000"/>
                      </a:schemeClr>
                    </a:solidFill>
                  </a:tcPr>
                </a:tc>
                <a:extLst>
                  <a:ext uri="{0D108BD9-81ED-4DB2-BD59-A6C34878D82A}">
                    <a16:rowId xmlns:a16="http://schemas.microsoft.com/office/drawing/2014/main" val="3085341055"/>
                  </a:ext>
                </a:extLst>
              </a:tr>
              <a:tr h="160113">
                <a:tc>
                  <a:txBody>
                    <a:bodyPr/>
                    <a:lstStyle/>
                    <a:p>
                      <a:r>
                        <a:rPr lang="en-US" sz="1200" b="1">
                          <a:latin typeface="Cambria" panose="02040503050406030204" pitchFamily="18" charset="0"/>
                          <a:ea typeface="Cambria" panose="02040503050406030204" pitchFamily="18" charset="0"/>
                        </a:rPr>
                        <a:t>Fund Manager</a:t>
                      </a:r>
                      <a:endParaRPr lang="en-IN" sz="1200" b="1">
                        <a:latin typeface="Cambria" panose="02040503050406030204" pitchFamily="18" charset="0"/>
                        <a:ea typeface="Cambria" panose="02040503050406030204" pitchFamily="18" charset="0"/>
                      </a:endParaRPr>
                    </a:p>
                  </a:txBody>
                  <a:tcPr anchor="ctr">
                    <a:solidFill>
                      <a:srgbClr val="F2F2F2"/>
                    </a:solidFill>
                  </a:tcPr>
                </a:tc>
                <a:tc>
                  <a:txBody>
                    <a:bodyPr/>
                    <a:lstStyle/>
                    <a:p>
                      <a:pPr algn="ctr"/>
                      <a:r>
                        <a:rPr lang="en-US" sz="1200" dirty="0">
                          <a:latin typeface="Cambria" panose="02040503050406030204" pitchFamily="18" charset="0"/>
                          <a:ea typeface="Cambria" panose="02040503050406030204" pitchFamily="18" charset="0"/>
                        </a:rPr>
                        <a:t>Hiren Ved</a:t>
                      </a:r>
                      <a:endParaRPr lang="en-US" sz="1200" kern="1200" dirty="0">
                        <a:solidFill>
                          <a:schemeClr val="dk1"/>
                        </a:solidFill>
                        <a:latin typeface="Cambria" panose="02040503050406030204" pitchFamily="18" charset="0"/>
                        <a:ea typeface="Cambria" panose="02040503050406030204" pitchFamily="18" charset="0"/>
                        <a:cs typeface="+mn-cs"/>
                      </a:endParaRPr>
                    </a:p>
                  </a:txBody>
                  <a:tcPr anchor="ctr">
                    <a:solidFill>
                      <a:srgbClr val="F2F2F2"/>
                    </a:solidFill>
                  </a:tcPr>
                </a:tc>
                <a:extLst>
                  <a:ext uri="{0D108BD9-81ED-4DB2-BD59-A6C34878D82A}">
                    <a16:rowId xmlns:a16="http://schemas.microsoft.com/office/drawing/2014/main" val="4053942507"/>
                  </a:ext>
                </a:extLst>
              </a:tr>
              <a:tr h="160113">
                <a:tc>
                  <a:txBody>
                    <a:bodyPr/>
                    <a:lstStyle/>
                    <a:p>
                      <a:r>
                        <a:rPr lang="en-IN" sz="1200" b="1" dirty="0">
                          <a:latin typeface="Cambria" panose="02040503050406030204" pitchFamily="18" charset="0"/>
                          <a:ea typeface="Cambria" panose="02040503050406030204" pitchFamily="18" charset="0"/>
                        </a:rPr>
                        <a:t>No. of Stocks</a:t>
                      </a:r>
                    </a:p>
                  </a:txBody>
                  <a:tcPr anchor="ctr">
                    <a:solidFill>
                      <a:schemeClr val="bg1">
                        <a:lumMod val="85000"/>
                      </a:schemeClr>
                    </a:solidFill>
                  </a:tcPr>
                </a:tc>
                <a:tc>
                  <a:txBody>
                    <a:bodyPr/>
                    <a:lstStyle/>
                    <a:p>
                      <a:pPr algn="ctr"/>
                      <a:r>
                        <a:rPr lang="en-US" sz="1200" dirty="0">
                          <a:latin typeface="Cambria" panose="02040503050406030204" pitchFamily="18" charset="0"/>
                          <a:ea typeface="Cambria" panose="02040503050406030204" pitchFamily="18" charset="0"/>
                        </a:rPr>
                        <a:t>~</a:t>
                      </a:r>
                      <a:r>
                        <a:rPr lang="en-IN" sz="1200" dirty="0">
                          <a:latin typeface="Cambria" panose="02040503050406030204" pitchFamily="18" charset="0"/>
                          <a:ea typeface="Cambria" panose="02040503050406030204" pitchFamily="18" charset="0"/>
                        </a:rPr>
                        <a:t>15-20</a:t>
                      </a:r>
                    </a:p>
                  </a:txBody>
                  <a:tcPr anchor="ctr">
                    <a:solidFill>
                      <a:schemeClr val="bg1">
                        <a:lumMod val="85000"/>
                      </a:schemeClr>
                    </a:solidFill>
                  </a:tcPr>
                </a:tc>
                <a:extLst>
                  <a:ext uri="{0D108BD9-81ED-4DB2-BD59-A6C34878D82A}">
                    <a16:rowId xmlns:a16="http://schemas.microsoft.com/office/drawing/2014/main" val="105553421"/>
                  </a:ext>
                </a:extLst>
              </a:tr>
              <a:tr h="160113">
                <a:tc>
                  <a:txBody>
                    <a:bodyPr/>
                    <a:lstStyle/>
                    <a:p>
                      <a:r>
                        <a:rPr lang="en-US" sz="1200" b="1">
                          <a:latin typeface="Cambria" panose="02040503050406030204" pitchFamily="18" charset="0"/>
                          <a:ea typeface="Cambria" panose="02040503050406030204" pitchFamily="18" charset="0"/>
                        </a:rPr>
                        <a:t>D</a:t>
                      </a:r>
                      <a:r>
                        <a:rPr lang="en-IN" sz="1200" b="1">
                          <a:latin typeface="Cambria" panose="02040503050406030204" pitchFamily="18" charset="0"/>
                          <a:ea typeface="Cambria" panose="02040503050406030204" pitchFamily="18" charset="0"/>
                        </a:rPr>
                        <a:t>rawdown</a:t>
                      </a:r>
                    </a:p>
                  </a:txBody>
                  <a:tcPr anchor="ctr">
                    <a:solidFill>
                      <a:srgbClr val="F2F2F2"/>
                    </a:solidFill>
                  </a:tcPr>
                </a:tc>
                <a:tc>
                  <a:txBody>
                    <a:bodyPr/>
                    <a:lstStyle/>
                    <a:p>
                      <a:pPr algn="ctr"/>
                      <a:r>
                        <a:rPr lang="en-US" sz="1200">
                          <a:latin typeface="Cambria" panose="02040503050406030204" pitchFamily="18" charset="0"/>
                          <a:ea typeface="Cambria" panose="02040503050406030204" pitchFamily="18" charset="0"/>
                        </a:rPr>
                        <a:t>100% Upfront</a:t>
                      </a:r>
                      <a:endParaRPr lang="en-IN" sz="1200">
                        <a:latin typeface="Cambria" panose="02040503050406030204" pitchFamily="18" charset="0"/>
                        <a:ea typeface="Cambria" panose="02040503050406030204" pitchFamily="18" charset="0"/>
                      </a:endParaRPr>
                    </a:p>
                  </a:txBody>
                  <a:tcPr anchor="ctr">
                    <a:solidFill>
                      <a:srgbClr val="F2F2F2"/>
                    </a:solidFill>
                  </a:tcPr>
                </a:tc>
                <a:extLst>
                  <a:ext uri="{0D108BD9-81ED-4DB2-BD59-A6C34878D82A}">
                    <a16:rowId xmlns:a16="http://schemas.microsoft.com/office/drawing/2014/main" val="746667370"/>
                  </a:ext>
                </a:extLst>
              </a:tr>
              <a:tr h="373598">
                <a:tc>
                  <a:txBody>
                    <a:bodyPr/>
                    <a:lstStyle/>
                    <a:p>
                      <a:r>
                        <a:rPr lang="en-US" sz="1200" b="1" dirty="0">
                          <a:latin typeface="Cambria" panose="02040503050406030204" pitchFamily="18" charset="0"/>
                          <a:ea typeface="Cambria" panose="02040503050406030204" pitchFamily="18" charset="0"/>
                        </a:rPr>
                        <a:t>Exit Load</a:t>
                      </a:r>
                      <a:endParaRPr lang="en-IN" sz="1200" b="1" dirty="0">
                        <a:latin typeface="Cambria" panose="02040503050406030204" pitchFamily="18" charset="0"/>
                        <a:ea typeface="Cambria" panose="02040503050406030204" pitchFamily="18" charset="0"/>
                      </a:endParaRPr>
                    </a:p>
                  </a:txBody>
                  <a:tcPr anchor="ctr">
                    <a:solidFill>
                      <a:schemeClr val="bg1">
                        <a:lumMod val="85000"/>
                      </a:schemeClr>
                    </a:solidFill>
                  </a:tcPr>
                </a:tc>
                <a:tc>
                  <a:txBody>
                    <a:bodyPr/>
                    <a:lstStyle/>
                    <a:p>
                      <a:pPr algn="ctr"/>
                      <a:r>
                        <a:rPr lang="en-US" sz="1200" dirty="0">
                          <a:latin typeface="Cambria" panose="02040503050406030204" pitchFamily="18" charset="0"/>
                          <a:ea typeface="Cambria" panose="02040503050406030204" pitchFamily="18" charset="0"/>
                        </a:rPr>
                        <a:t>Up to 12 months from the date of each allotment – 1 %; Thereafter NIL</a:t>
                      </a:r>
                      <a:endParaRPr lang="en-IN" sz="1200" dirty="0">
                        <a:latin typeface="Cambria" panose="02040503050406030204" pitchFamily="18" charset="0"/>
                        <a:ea typeface="Cambria" panose="02040503050406030204" pitchFamily="18" charset="0"/>
                      </a:endParaRPr>
                    </a:p>
                  </a:txBody>
                  <a:tcPr anchor="ctr">
                    <a:solidFill>
                      <a:schemeClr val="bg1">
                        <a:lumMod val="85000"/>
                      </a:schemeClr>
                    </a:solidFill>
                  </a:tcPr>
                </a:tc>
                <a:extLst>
                  <a:ext uri="{0D108BD9-81ED-4DB2-BD59-A6C34878D82A}">
                    <a16:rowId xmlns:a16="http://schemas.microsoft.com/office/drawing/2014/main" val="3474072068"/>
                  </a:ext>
                </a:extLst>
              </a:tr>
            </a:tbl>
          </a:graphicData>
        </a:graphic>
      </p:graphicFrame>
      <p:graphicFrame>
        <p:nvGraphicFramePr>
          <p:cNvPr id="16" name="Table 15">
            <a:extLst>
              <a:ext uri="{FF2B5EF4-FFF2-40B4-BE49-F238E27FC236}">
                <a16:creationId xmlns:a16="http://schemas.microsoft.com/office/drawing/2014/main" id="{A1876CBF-9252-7555-80BE-1BFE24694A2D}"/>
              </a:ext>
            </a:extLst>
          </p:cNvPr>
          <p:cNvGraphicFramePr>
            <a:graphicFrameLocks noGrp="1"/>
          </p:cNvGraphicFramePr>
          <p:nvPr>
            <p:extLst>
              <p:ext uri="{D42A27DB-BD31-4B8C-83A1-F6EECF244321}">
                <p14:modId xmlns:p14="http://schemas.microsoft.com/office/powerpoint/2010/main" val="799451578"/>
              </p:ext>
            </p:extLst>
          </p:nvPr>
        </p:nvGraphicFramePr>
        <p:xfrm>
          <a:off x="9062143" y="1010643"/>
          <a:ext cx="2997335" cy="3626838"/>
        </p:xfrm>
        <a:graphic>
          <a:graphicData uri="http://schemas.openxmlformats.org/drawingml/2006/table">
            <a:tbl>
              <a:tblPr firstRow="1" bandRow="1"/>
              <a:tblGrid>
                <a:gridCol w="2105529">
                  <a:extLst>
                    <a:ext uri="{9D8B030D-6E8A-4147-A177-3AD203B41FA5}">
                      <a16:colId xmlns:a16="http://schemas.microsoft.com/office/drawing/2014/main" val="1416440599"/>
                    </a:ext>
                  </a:extLst>
                </a:gridCol>
                <a:gridCol w="891806">
                  <a:extLst>
                    <a:ext uri="{9D8B030D-6E8A-4147-A177-3AD203B41FA5}">
                      <a16:colId xmlns:a16="http://schemas.microsoft.com/office/drawing/2014/main" val="3776040976"/>
                    </a:ext>
                  </a:extLst>
                </a:gridCol>
              </a:tblGrid>
              <a:tr h="290377">
                <a:tc>
                  <a:txBody>
                    <a:bodyPr/>
                    <a:lstStyle/>
                    <a:p>
                      <a:pPr algn="ctr" rtl="0" fontAlgn="ctr"/>
                      <a:r>
                        <a:rPr lang="en-IN" sz="1300" b="1" i="0" u="none" strike="noStrike">
                          <a:solidFill>
                            <a:srgbClr val="FFFFFF"/>
                          </a:solidFill>
                          <a:effectLst/>
                          <a:latin typeface="Cambria" panose="02040503050406030204" pitchFamily="18" charset="0"/>
                          <a:ea typeface="Cambria" panose="02040503050406030204" pitchFamily="18" charset="0"/>
                        </a:rPr>
                        <a:t>Top 10 Holdings</a:t>
                      </a:r>
                    </a:p>
                  </a:txBody>
                  <a:tcPr marL="9525" marR="9525" marT="9525" marB="0" anchor="ctr">
                    <a:lnL w="12700" cap="flat" cmpd="sng" algn="ctr">
                      <a:no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000000"/>
                    </a:solidFill>
                  </a:tcPr>
                </a:tc>
                <a:tc>
                  <a:txBody>
                    <a:bodyPr/>
                    <a:lstStyle/>
                    <a:p>
                      <a:pPr algn="ctr" rtl="0" fontAlgn="ctr"/>
                      <a:r>
                        <a:rPr lang="en-IN" sz="1300" b="1" i="0" u="none" strike="noStrike" dirty="0">
                          <a:solidFill>
                            <a:srgbClr val="FFFFFF"/>
                          </a:solidFill>
                          <a:effectLst/>
                          <a:latin typeface="Cambria" panose="02040503050406030204" pitchFamily="18" charset="0"/>
                          <a:ea typeface="Cambria" panose="02040503050406030204" pitchFamily="18" charset="0"/>
                        </a:rPr>
                        <a:t>Weight %</a:t>
                      </a:r>
                    </a:p>
                  </a:txBody>
                  <a:tcPr marL="9525" marR="9525" marT="9525" marB="0" anchor="ctr">
                    <a:lnL w="12700" cap="flat" cmpd="sng" algn="ctr">
                      <a:solidFill>
                        <a:schemeClr val="bg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000000"/>
                    </a:solidFill>
                  </a:tcPr>
                </a:tc>
                <a:extLst>
                  <a:ext uri="{0D108BD9-81ED-4DB2-BD59-A6C34878D82A}">
                    <a16:rowId xmlns:a16="http://schemas.microsoft.com/office/drawing/2014/main" val="896081867"/>
                  </a:ext>
                </a:extLst>
              </a:tr>
              <a:tr h="269065">
                <a:tc>
                  <a:txBody>
                    <a:bodyPr/>
                    <a:lstStyle/>
                    <a:p>
                      <a:pPr algn="ctr" fontAlgn="ctr">
                        <a:buNone/>
                      </a:pPr>
                      <a:r>
                        <a:rPr lang="en-US" sz="1200" b="0" i="0" u="none" strike="noStrike" dirty="0">
                          <a:solidFill>
                            <a:srgbClr val="000000"/>
                          </a:solidFill>
                          <a:effectLst/>
                          <a:latin typeface="Cambria" panose="02040503050406030204" pitchFamily="18" charset="0"/>
                        </a:rPr>
                        <a:t>Avalon Technologies Ltd</a:t>
                      </a:r>
                    </a:p>
                  </a:txBody>
                  <a:tcPr marL="9525" marR="9525" marT="9525" marB="0" anchor="ctr">
                    <a:lnL w="12700" cap="flat" cmpd="sng" algn="ctr">
                      <a:no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fontAlgn="ctr">
                        <a:buNone/>
                      </a:pPr>
                      <a:r>
                        <a:rPr lang="en-IN" sz="1200" b="0" i="0" u="none" strike="noStrike">
                          <a:solidFill>
                            <a:srgbClr val="000000"/>
                          </a:solidFill>
                          <a:effectLst/>
                          <a:latin typeface="Cambria" panose="02040503050406030204" pitchFamily="18" charset="0"/>
                        </a:rPr>
                        <a:t>7.05%</a:t>
                      </a:r>
                    </a:p>
                  </a:txBody>
                  <a:tcPr marL="9525" marR="9525" marT="9525" marB="0" anchor="ctr">
                    <a:lnL w="12700" cap="flat" cmpd="sng" algn="ctr">
                      <a:solidFill>
                        <a:schemeClr val="bg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extLst>
                  <a:ext uri="{0D108BD9-81ED-4DB2-BD59-A6C34878D82A}">
                    <a16:rowId xmlns:a16="http://schemas.microsoft.com/office/drawing/2014/main" val="2963132833"/>
                  </a:ext>
                </a:extLst>
              </a:tr>
              <a:tr h="269065">
                <a:tc>
                  <a:txBody>
                    <a:bodyPr/>
                    <a:lstStyle/>
                    <a:p>
                      <a:pPr algn="ctr" fontAlgn="ctr">
                        <a:buNone/>
                      </a:pPr>
                      <a:r>
                        <a:rPr lang="en-IN" sz="1200" b="0" i="0" u="none" strike="noStrike" dirty="0">
                          <a:solidFill>
                            <a:srgbClr val="000000"/>
                          </a:solidFill>
                          <a:effectLst/>
                          <a:latin typeface="Cambria" panose="02040503050406030204" pitchFamily="18" charset="0"/>
                        </a:rPr>
                        <a:t>BSE Ltd</a:t>
                      </a:r>
                    </a:p>
                  </a:txBody>
                  <a:tcPr marL="9525" marR="9525" marT="9525" marB="0" anchor="ctr">
                    <a:lnL w="12700" cap="flat" cmpd="sng" algn="ctr">
                      <a:no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fontAlgn="ctr">
                        <a:buNone/>
                      </a:pPr>
                      <a:r>
                        <a:rPr lang="en-IN" sz="1200" b="0" i="0" u="none" strike="noStrike" dirty="0">
                          <a:solidFill>
                            <a:srgbClr val="000000"/>
                          </a:solidFill>
                          <a:effectLst/>
                          <a:latin typeface="Cambria" panose="02040503050406030204" pitchFamily="18" charset="0"/>
                        </a:rPr>
                        <a:t>6.06%</a:t>
                      </a:r>
                    </a:p>
                  </a:txBody>
                  <a:tcPr marL="9525" marR="9525" marT="9525" marB="0" anchor="ctr">
                    <a:lnL w="12700" cap="flat" cmpd="sng" algn="ctr">
                      <a:solidFill>
                        <a:schemeClr val="bg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930467847"/>
                  </a:ext>
                </a:extLst>
              </a:tr>
              <a:tr h="524811">
                <a:tc>
                  <a:txBody>
                    <a:bodyPr/>
                    <a:lstStyle/>
                    <a:p>
                      <a:pPr algn="ctr" fontAlgn="ctr">
                        <a:buNone/>
                      </a:pPr>
                      <a:r>
                        <a:rPr lang="en-IN" sz="1200" b="0" i="0" u="none" strike="noStrike" dirty="0">
                          <a:solidFill>
                            <a:srgbClr val="000000"/>
                          </a:solidFill>
                          <a:effectLst/>
                          <a:latin typeface="Cambria" panose="02040503050406030204" pitchFamily="18" charset="0"/>
                        </a:rPr>
                        <a:t>Dixon Technologies India Ltd</a:t>
                      </a:r>
                    </a:p>
                  </a:txBody>
                  <a:tcPr marL="9525" marR="9525" marT="9525" marB="0" anchor="ctr">
                    <a:lnL w="12700" cap="flat" cmpd="sng" algn="ctr">
                      <a:no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fontAlgn="ctr">
                        <a:buNone/>
                      </a:pPr>
                      <a:r>
                        <a:rPr lang="en-IN" sz="1200" b="0" i="0" u="none" strike="noStrike">
                          <a:solidFill>
                            <a:srgbClr val="000000"/>
                          </a:solidFill>
                          <a:effectLst/>
                          <a:latin typeface="Cambria" panose="02040503050406030204" pitchFamily="18" charset="0"/>
                        </a:rPr>
                        <a:t>6.03%</a:t>
                      </a:r>
                    </a:p>
                  </a:txBody>
                  <a:tcPr marL="9525" marR="9525" marT="9525" marB="0" anchor="ctr">
                    <a:lnL w="12700" cap="flat" cmpd="sng" algn="ctr">
                      <a:solidFill>
                        <a:schemeClr val="bg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extLst>
                  <a:ext uri="{0D108BD9-81ED-4DB2-BD59-A6C34878D82A}">
                    <a16:rowId xmlns:a16="http://schemas.microsoft.com/office/drawing/2014/main" val="1075786082"/>
                  </a:ext>
                </a:extLst>
              </a:tr>
              <a:tr h="269065">
                <a:tc>
                  <a:txBody>
                    <a:bodyPr/>
                    <a:lstStyle/>
                    <a:p>
                      <a:pPr algn="ctr" fontAlgn="ctr">
                        <a:buNone/>
                      </a:pPr>
                      <a:r>
                        <a:rPr lang="en-IN" sz="1200" b="0" i="0" u="none" strike="noStrike" dirty="0">
                          <a:solidFill>
                            <a:srgbClr val="000000"/>
                          </a:solidFill>
                          <a:effectLst/>
                          <a:latin typeface="Cambria" panose="02040503050406030204" pitchFamily="18" charset="0"/>
                        </a:rPr>
                        <a:t>Multi Commodity Exchange of India Ltd</a:t>
                      </a:r>
                    </a:p>
                  </a:txBody>
                  <a:tcPr marL="9525" marR="9525" marT="9525" marB="0" anchor="ctr">
                    <a:lnL w="12700" cap="flat" cmpd="sng" algn="ctr">
                      <a:no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fontAlgn="ctr">
                        <a:buNone/>
                      </a:pPr>
                      <a:r>
                        <a:rPr lang="en-IN" sz="1200" b="0" i="0" u="none" strike="noStrike" dirty="0">
                          <a:solidFill>
                            <a:srgbClr val="000000"/>
                          </a:solidFill>
                          <a:effectLst/>
                          <a:latin typeface="Cambria" panose="02040503050406030204" pitchFamily="18" charset="0"/>
                        </a:rPr>
                        <a:t>5.52%</a:t>
                      </a:r>
                    </a:p>
                  </a:txBody>
                  <a:tcPr marL="9525" marR="9525" marT="9525" marB="0" anchor="ctr">
                    <a:lnL w="12700" cap="flat" cmpd="sng" algn="ctr">
                      <a:solidFill>
                        <a:schemeClr val="bg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49325733"/>
                  </a:ext>
                </a:extLst>
              </a:tr>
              <a:tr h="269065">
                <a:tc>
                  <a:txBody>
                    <a:bodyPr/>
                    <a:lstStyle/>
                    <a:p>
                      <a:pPr algn="ctr" fontAlgn="ctr">
                        <a:buNone/>
                      </a:pPr>
                      <a:r>
                        <a:rPr lang="en-IN" sz="1200" b="0" i="0" u="none" strike="noStrike" dirty="0">
                          <a:solidFill>
                            <a:srgbClr val="000000"/>
                          </a:solidFill>
                          <a:effectLst/>
                          <a:latin typeface="Cambria" panose="02040503050406030204" pitchFamily="18" charset="0"/>
                        </a:rPr>
                        <a:t>KDDL Ltd</a:t>
                      </a:r>
                    </a:p>
                  </a:txBody>
                  <a:tcPr marL="9525" marR="9525" marT="9525" marB="0" anchor="ctr">
                    <a:lnL w="12700" cap="flat" cmpd="sng" algn="ctr">
                      <a:no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fontAlgn="ctr">
                        <a:buNone/>
                      </a:pPr>
                      <a:r>
                        <a:rPr lang="en-IN" sz="1200" b="0" i="0" u="none" strike="noStrike">
                          <a:solidFill>
                            <a:srgbClr val="000000"/>
                          </a:solidFill>
                          <a:effectLst/>
                          <a:latin typeface="Cambria" panose="02040503050406030204" pitchFamily="18" charset="0"/>
                        </a:rPr>
                        <a:t>5.29%</a:t>
                      </a:r>
                    </a:p>
                  </a:txBody>
                  <a:tcPr marL="9525" marR="9525" marT="9525" marB="0" anchor="ctr">
                    <a:lnL w="12700" cap="flat" cmpd="sng" algn="ctr">
                      <a:solidFill>
                        <a:schemeClr val="bg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extLst>
                  <a:ext uri="{0D108BD9-81ED-4DB2-BD59-A6C34878D82A}">
                    <a16:rowId xmlns:a16="http://schemas.microsoft.com/office/drawing/2014/main" val="2071115321"/>
                  </a:ext>
                </a:extLst>
              </a:tr>
              <a:tr h="269065">
                <a:tc>
                  <a:txBody>
                    <a:bodyPr/>
                    <a:lstStyle/>
                    <a:p>
                      <a:pPr algn="ctr" fontAlgn="ctr">
                        <a:buNone/>
                      </a:pPr>
                      <a:r>
                        <a:rPr lang="en-IN" sz="1200" b="0" i="0" u="none" strike="noStrike" dirty="0">
                          <a:solidFill>
                            <a:srgbClr val="000000"/>
                          </a:solidFill>
                          <a:effectLst/>
                          <a:latin typeface="Cambria" panose="02040503050406030204" pitchFamily="18" charset="0"/>
                        </a:rPr>
                        <a:t>Rubicon Research Ltd</a:t>
                      </a:r>
                    </a:p>
                  </a:txBody>
                  <a:tcPr marL="9525" marR="9525" marT="9525" marB="0" anchor="ctr">
                    <a:lnL w="12700" cap="flat" cmpd="sng" algn="ctr">
                      <a:no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fontAlgn="ctr">
                        <a:buNone/>
                      </a:pPr>
                      <a:r>
                        <a:rPr lang="en-IN" sz="1200" b="0" i="0" u="none" strike="noStrike" dirty="0">
                          <a:solidFill>
                            <a:srgbClr val="000000"/>
                          </a:solidFill>
                          <a:effectLst/>
                          <a:latin typeface="Cambria" panose="02040503050406030204" pitchFamily="18" charset="0"/>
                        </a:rPr>
                        <a:t>5.27%</a:t>
                      </a:r>
                    </a:p>
                  </a:txBody>
                  <a:tcPr marL="9525" marR="9525" marT="9525" marB="0" anchor="ctr">
                    <a:lnL w="12700" cap="flat" cmpd="sng" algn="ctr">
                      <a:solidFill>
                        <a:schemeClr val="bg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4290642870"/>
                  </a:ext>
                </a:extLst>
              </a:tr>
              <a:tr h="269065">
                <a:tc>
                  <a:txBody>
                    <a:bodyPr/>
                    <a:lstStyle/>
                    <a:p>
                      <a:pPr algn="ctr" fontAlgn="ctr">
                        <a:buNone/>
                      </a:pPr>
                      <a:r>
                        <a:rPr lang="en-IN" sz="1200" b="0" i="0" u="none" strike="noStrike" dirty="0">
                          <a:solidFill>
                            <a:srgbClr val="000000"/>
                          </a:solidFill>
                          <a:effectLst/>
                          <a:latin typeface="Cambria" panose="02040503050406030204" pitchFamily="18" charset="0"/>
                        </a:rPr>
                        <a:t>One 97 Communications Ltd</a:t>
                      </a:r>
                    </a:p>
                  </a:txBody>
                  <a:tcPr marL="9525" marR="9525" marT="9525" marB="0" anchor="ctr">
                    <a:lnL w="12700" cap="flat" cmpd="sng" algn="ctr">
                      <a:no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fontAlgn="ctr">
                        <a:buNone/>
                      </a:pPr>
                      <a:r>
                        <a:rPr lang="en-IN" sz="1200" b="0" i="0" u="none" strike="noStrike">
                          <a:solidFill>
                            <a:srgbClr val="000000"/>
                          </a:solidFill>
                          <a:effectLst/>
                          <a:latin typeface="Cambria" panose="02040503050406030204" pitchFamily="18" charset="0"/>
                        </a:rPr>
                        <a:t>4.66%</a:t>
                      </a:r>
                    </a:p>
                  </a:txBody>
                  <a:tcPr marL="9525" marR="9525" marT="9525" marB="0" anchor="ctr">
                    <a:lnL w="12700" cap="flat" cmpd="sng" algn="ctr">
                      <a:solidFill>
                        <a:schemeClr val="bg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extLst>
                  <a:ext uri="{0D108BD9-81ED-4DB2-BD59-A6C34878D82A}">
                    <a16:rowId xmlns:a16="http://schemas.microsoft.com/office/drawing/2014/main" val="4093128571"/>
                  </a:ext>
                </a:extLst>
              </a:tr>
              <a:tr h="269065">
                <a:tc>
                  <a:txBody>
                    <a:bodyPr/>
                    <a:lstStyle/>
                    <a:p>
                      <a:pPr algn="ctr" fontAlgn="ctr">
                        <a:buNone/>
                      </a:pPr>
                      <a:r>
                        <a:rPr lang="en-IN" sz="1200" b="0" i="0" u="none" strike="noStrike" dirty="0">
                          <a:solidFill>
                            <a:srgbClr val="000000"/>
                          </a:solidFill>
                          <a:effectLst/>
                          <a:latin typeface="Cambria" panose="02040503050406030204" pitchFamily="18" charset="0"/>
                        </a:rPr>
                        <a:t>VA Tech Wabag Ltd</a:t>
                      </a:r>
                    </a:p>
                  </a:txBody>
                  <a:tcPr marL="9525" marR="9525" marT="9525" marB="0" anchor="ctr">
                    <a:lnL w="12700" cap="flat" cmpd="sng" algn="ctr">
                      <a:no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fontAlgn="ctr">
                        <a:buNone/>
                      </a:pPr>
                      <a:r>
                        <a:rPr lang="en-IN" sz="1200" b="0" i="0" u="none" strike="noStrike" dirty="0">
                          <a:solidFill>
                            <a:srgbClr val="000000"/>
                          </a:solidFill>
                          <a:effectLst/>
                          <a:latin typeface="Cambria" panose="02040503050406030204" pitchFamily="18" charset="0"/>
                        </a:rPr>
                        <a:t>4.51%</a:t>
                      </a:r>
                    </a:p>
                  </a:txBody>
                  <a:tcPr marL="9525" marR="9525" marT="9525" marB="0" anchor="ctr">
                    <a:lnL w="12700" cap="flat" cmpd="sng" algn="ctr">
                      <a:solidFill>
                        <a:schemeClr val="bg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4148958607"/>
                  </a:ext>
                </a:extLst>
              </a:tr>
              <a:tr h="269065">
                <a:tc>
                  <a:txBody>
                    <a:bodyPr/>
                    <a:lstStyle/>
                    <a:p>
                      <a:pPr algn="ctr" fontAlgn="ctr">
                        <a:buNone/>
                      </a:pPr>
                      <a:r>
                        <a:rPr lang="en-IN" sz="1200" b="0" i="0" u="none" strike="noStrike" dirty="0">
                          <a:solidFill>
                            <a:srgbClr val="000000"/>
                          </a:solidFill>
                          <a:effectLst/>
                          <a:latin typeface="Cambria" panose="02040503050406030204" pitchFamily="18" charset="0"/>
                        </a:rPr>
                        <a:t>Hindustan Aeronautics Ltd</a:t>
                      </a:r>
                    </a:p>
                  </a:txBody>
                  <a:tcPr marL="9525" marR="9525" marT="9525" marB="0" anchor="ctr">
                    <a:lnL w="12700" cap="flat" cmpd="sng" algn="ctr">
                      <a:no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fontAlgn="ctr">
                        <a:buNone/>
                      </a:pPr>
                      <a:r>
                        <a:rPr lang="en-IN" sz="1200" b="0" i="0" u="none" strike="noStrike">
                          <a:solidFill>
                            <a:srgbClr val="000000"/>
                          </a:solidFill>
                          <a:effectLst/>
                          <a:latin typeface="Cambria" panose="02040503050406030204" pitchFamily="18" charset="0"/>
                        </a:rPr>
                        <a:t>4.47%</a:t>
                      </a:r>
                    </a:p>
                  </a:txBody>
                  <a:tcPr marL="9525" marR="9525" marT="9525" marB="0" anchor="ctr">
                    <a:lnL w="12700" cap="flat" cmpd="sng" algn="ctr">
                      <a:solidFill>
                        <a:schemeClr val="bg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extLst>
                  <a:ext uri="{0D108BD9-81ED-4DB2-BD59-A6C34878D82A}">
                    <a16:rowId xmlns:a16="http://schemas.microsoft.com/office/drawing/2014/main" val="4076083753"/>
                  </a:ext>
                </a:extLst>
              </a:tr>
              <a:tr h="269065">
                <a:tc>
                  <a:txBody>
                    <a:bodyPr/>
                    <a:lstStyle/>
                    <a:p>
                      <a:pPr algn="ctr" fontAlgn="ctr">
                        <a:buNone/>
                      </a:pPr>
                      <a:r>
                        <a:rPr lang="en-IN" sz="1200" b="0" i="0" u="none" strike="noStrike" dirty="0">
                          <a:solidFill>
                            <a:srgbClr val="000000"/>
                          </a:solidFill>
                          <a:effectLst/>
                          <a:latin typeface="Cambria" panose="02040503050406030204" pitchFamily="18" charset="0"/>
                        </a:rPr>
                        <a:t>Solar Industries India Ltd</a:t>
                      </a:r>
                    </a:p>
                  </a:txBody>
                  <a:tcPr marL="9525" marR="9525" marT="9525" marB="0" anchor="ctr">
                    <a:lnL w="12700" cap="flat" cmpd="sng" algn="ctr">
                      <a:no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fontAlgn="ctr">
                        <a:buNone/>
                      </a:pPr>
                      <a:r>
                        <a:rPr lang="en-IN" sz="1200" b="0" i="0" u="none" strike="noStrike" dirty="0">
                          <a:solidFill>
                            <a:srgbClr val="000000"/>
                          </a:solidFill>
                          <a:effectLst/>
                          <a:latin typeface="Cambria" panose="02040503050406030204" pitchFamily="18" charset="0"/>
                        </a:rPr>
                        <a:t>4.45%</a:t>
                      </a:r>
                    </a:p>
                  </a:txBody>
                  <a:tcPr marL="9525" marR="9525" marT="9525" marB="0" anchor="ctr">
                    <a:lnL w="12700" cap="flat" cmpd="sng" algn="ctr">
                      <a:solidFill>
                        <a:schemeClr val="bg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193248227"/>
                  </a:ext>
                </a:extLst>
              </a:tr>
              <a:tr h="269065">
                <a:tc>
                  <a:txBody>
                    <a:bodyPr/>
                    <a:lstStyle/>
                    <a:p>
                      <a:pPr algn="ctr" fontAlgn="ctr">
                        <a:buNone/>
                      </a:pPr>
                      <a:endParaRPr/>
                    </a:p>
                  </a:txBody>
                  <a:tcPr marL="9525" marR="9525" marT="9525" marB="0" anchor="ctr">
                    <a:lnL w="12700" cap="flat" cmpd="sng" algn="ctr">
                      <a:no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fontAlgn="ctr">
                        <a:buNone/>
                      </a:pPr>
                      <a:endParaRPr/>
                    </a:p>
                  </a:txBody>
                  <a:tcPr marL="9525" marR="9525" marT="9525" marB="0" anchor="ctr">
                    <a:lnL w="12700" cap="flat" cmpd="sng" algn="ctr">
                      <a:solidFill>
                        <a:schemeClr val="bg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extLst>
                  <a:ext uri="{0D108BD9-81ED-4DB2-BD59-A6C34878D82A}">
                    <a16:rowId xmlns:a16="http://schemas.microsoft.com/office/drawing/2014/main" val="2934403880"/>
                  </a:ext>
                </a:extLst>
              </a:tr>
            </a:tbl>
          </a:graphicData>
        </a:graphic>
      </p:graphicFrame>
      <p:sp>
        <p:nvSpPr>
          <p:cNvPr id="17" name="TextBox 16">
            <a:extLst>
              <a:ext uri="{FF2B5EF4-FFF2-40B4-BE49-F238E27FC236}">
                <a16:creationId xmlns:a16="http://schemas.microsoft.com/office/drawing/2014/main" id="{307B3CE9-98BB-6E07-BC24-0E871ED910C9}"/>
              </a:ext>
            </a:extLst>
          </p:cNvPr>
          <p:cNvSpPr txBox="1"/>
          <p:nvPr/>
        </p:nvSpPr>
        <p:spPr>
          <a:xfrm>
            <a:off x="8971023" y="4608779"/>
            <a:ext cx="2782885" cy="30777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400" b="1" i="0"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rPr>
              <a:t>Fees Structure</a:t>
            </a:r>
          </a:p>
        </p:txBody>
      </p:sp>
      <p:graphicFrame>
        <p:nvGraphicFramePr>
          <p:cNvPr id="20" name="Table 19">
            <a:extLst>
              <a:ext uri="{FF2B5EF4-FFF2-40B4-BE49-F238E27FC236}">
                <a16:creationId xmlns:a16="http://schemas.microsoft.com/office/drawing/2014/main" id="{B569F19A-68E6-3D6A-00A8-F7560514BD64}"/>
              </a:ext>
            </a:extLst>
          </p:cNvPr>
          <p:cNvGraphicFramePr>
            <a:graphicFrameLocks noGrp="1"/>
          </p:cNvGraphicFramePr>
          <p:nvPr/>
        </p:nvGraphicFramePr>
        <p:xfrm>
          <a:off x="9006724" y="4911088"/>
          <a:ext cx="3129855" cy="959813"/>
        </p:xfrm>
        <a:graphic>
          <a:graphicData uri="http://schemas.openxmlformats.org/drawingml/2006/table">
            <a:tbl>
              <a:tblPr/>
              <a:tblGrid>
                <a:gridCol w="542099">
                  <a:extLst>
                    <a:ext uri="{9D8B030D-6E8A-4147-A177-3AD203B41FA5}">
                      <a16:colId xmlns:a16="http://schemas.microsoft.com/office/drawing/2014/main" val="3130713699"/>
                    </a:ext>
                  </a:extLst>
                </a:gridCol>
                <a:gridCol w="690282">
                  <a:extLst>
                    <a:ext uri="{9D8B030D-6E8A-4147-A177-3AD203B41FA5}">
                      <a16:colId xmlns:a16="http://schemas.microsoft.com/office/drawing/2014/main" val="2080092578"/>
                    </a:ext>
                  </a:extLst>
                </a:gridCol>
                <a:gridCol w="504224">
                  <a:extLst>
                    <a:ext uri="{9D8B030D-6E8A-4147-A177-3AD203B41FA5}">
                      <a16:colId xmlns:a16="http://schemas.microsoft.com/office/drawing/2014/main" val="37182688"/>
                    </a:ext>
                  </a:extLst>
                </a:gridCol>
                <a:gridCol w="906271">
                  <a:extLst>
                    <a:ext uri="{9D8B030D-6E8A-4147-A177-3AD203B41FA5}">
                      <a16:colId xmlns:a16="http://schemas.microsoft.com/office/drawing/2014/main" val="2128842439"/>
                    </a:ext>
                  </a:extLst>
                </a:gridCol>
                <a:gridCol w="486979">
                  <a:extLst>
                    <a:ext uri="{9D8B030D-6E8A-4147-A177-3AD203B41FA5}">
                      <a16:colId xmlns:a16="http://schemas.microsoft.com/office/drawing/2014/main" val="3065059054"/>
                    </a:ext>
                  </a:extLst>
                </a:gridCol>
              </a:tblGrid>
              <a:tr h="307504">
                <a:tc>
                  <a:txBody>
                    <a:bodyPr/>
                    <a:lstStyle/>
                    <a:p>
                      <a:pPr algn="ctr" rtl="0" fontAlgn="t"/>
                      <a:r>
                        <a:rPr lang="en-IN" sz="1100" b="1" i="0" u="none" strike="noStrike">
                          <a:solidFill>
                            <a:srgbClr val="FFFFFF"/>
                          </a:solidFill>
                          <a:effectLst/>
                          <a:latin typeface="Cambria" panose="02040503050406030204" pitchFamily="18" charset="0"/>
                          <a:ea typeface="Cambria" panose="02040503050406030204" pitchFamily="18" charset="0"/>
                        </a:rPr>
                        <a:t>Corpus</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000000"/>
                    </a:solidFill>
                  </a:tcPr>
                </a:tc>
                <a:tc>
                  <a:txBody>
                    <a:bodyPr/>
                    <a:lstStyle/>
                    <a:p>
                      <a:pPr algn="ctr" rtl="0" fontAlgn="t"/>
                      <a:r>
                        <a:rPr lang="en-IN" sz="1100" b="1" i="0" u="none" strike="noStrike">
                          <a:solidFill>
                            <a:srgbClr val="FFFFFF"/>
                          </a:solidFill>
                          <a:effectLst/>
                          <a:latin typeface="Cambria" panose="02040503050406030204" pitchFamily="18" charset="0"/>
                          <a:ea typeface="Cambria" panose="02040503050406030204" pitchFamily="18" charset="0"/>
                        </a:rPr>
                        <a:t>Fee Structure</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000000"/>
                    </a:solidFill>
                  </a:tcPr>
                </a:tc>
                <a:tc>
                  <a:txBody>
                    <a:bodyPr/>
                    <a:lstStyle/>
                    <a:p>
                      <a:pPr algn="ctr" rtl="0" fontAlgn="t"/>
                      <a:r>
                        <a:rPr lang="en-IN" sz="1100" b="1" i="0" u="none" strike="noStrike">
                          <a:solidFill>
                            <a:srgbClr val="FFFFFF"/>
                          </a:solidFill>
                          <a:effectLst/>
                          <a:latin typeface="Cambria" panose="02040503050406030204" pitchFamily="18" charset="0"/>
                          <a:ea typeface="Cambria" panose="02040503050406030204" pitchFamily="18" charset="0"/>
                        </a:rPr>
                        <a:t>Fixed</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000000"/>
                    </a:solidFill>
                  </a:tcPr>
                </a:tc>
                <a:tc>
                  <a:txBody>
                    <a:bodyPr/>
                    <a:lstStyle/>
                    <a:p>
                      <a:pPr algn="ctr" rtl="0" fontAlgn="t"/>
                      <a:r>
                        <a:rPr lang="en-IN" sz="1100" b="1" i="0" u="none" strike="noStrike">
                          <a:solidFill>
                            <a:srgbClr val="FFFFFF"/>
                          </a:solidFill>
                          <a:effectLst/>
                          <a:latin typeface="Cambria" panose="02040503050406030204" pitchFamily="18" charset="0"/>
                          <a:ea typeface="Cambria" panose="02040503050406030204" pitchFamily="18" charset="0"/>
                        </a:rPr>
                        <a:t>Performance</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000000"/>
                    </a:solidFill>
                  </a:tcPr>
                </a:tc>
                <a:tc>
                  <a:txBody>
                    <a:bodyPr/>
                    <a:lstStyle/>
                    <a:p>
                      <a:pPr algn="ctr" rtl="0" fontAlgn="t"/>
                      <a:r>
                        <a:rPr lang="en-IN" sz="1100" b="1" i="0" u="none" strike="noStrike">
                          <a:solidFill>
                            <a:srgbClr val="FFFFFF"/>
                          </a:solidFill>
                          <a:effectLst/>
                          <a:latin typeface="Cambria" panose="02040503050406030204" pitchFamily="18" charset="0"/>
                          <a:ea typeface="Cambria" panose="02040503050406030204" pitchFamily="18" charset="0"/>
                        </a:rPr>
                        <a:t>Hurdle</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000000"/>
                    </a:solidFill>
                  </a:tcPr>
                </a:tc>
                <a:extLst>
                  <a:ext uri="{0D108BD9-81ED-4DB2-BD59-A6C34878D82A}">
                    <a16:rowId xmlns:a16="http://schemas.microsoft.com/office/drawing/2014/main" val="3590687547"/>
                  </a:ext>
                </a:extLst>
              </a:tr>
              <a:tr h="307504">
                <a:tc rowSpan="2">
                  <a:txBody>
                    <a:bodyPr/>
                    <a:lstStyle/>
                    <a:p>
                      <a:pPr algn="ctr" rtl="0" fontAlgn="ctr"/>
                      <a:r>
                        <a:rPr lang="en-IN" sz="1100" b="1" i="0" u="none" strike="noStrike">
                          <a:solidFill>
                            <a:srgbClr val="000000"/>
                          </a:solidFill>
                          <a:effectLst/>
                          <a:latin typeface="Cambria" panose="02040503050406030204" pitchFamily="18" charset="0"/>
                          <a:ea typeface="Cambria" panose="02040503050406030204" pitchFamily="18" charset="0"/>
                        </a:rPr>
                        <a:t>1-5Cr</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905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CBCBCB"/>
                    </a:solidFill>
                  </a:tcPr>
                </a:tc>
                <a:tc>
                  <a:txBody>
                    <a:bodyPr/>
                    <a:lstStyle/>
                    <a:p>
                      <a:pPr algn="ctr" rtl="0" fontAlgn="t"/>
                      <a:r>
                        <a:rPr lang="en-IN" sz="1100" b="1" i="0" u="none" strike="noStrike">
                          <a:solidFill>
                            <a:srgbClr val="000000"/>
                          </a:solidFill>
                          <a:effectLst/>
                          <a:latin typeface="Cambria" panose="02040503050406030204" pitchFamily="18" charset="0"/>
                          <a:ea typeface="Cambria" panose="02040503050406030204" pitchFamily="18" charset="0"/>
                        </a:rPr>
                        <a:t>Fixed</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905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CBCBCB"/>
                    </a:solidFill>
                  </a:tcPr>
                </a:tc>
                <a:tc>
                  <a:txBody>
                    <a:bodyPr/>
                    <a:lstStyle/>
                    <a:p>
                      <a:pPr algn="ctr" rtl="0" fontAlgn="t"/>
                      <a:r>
                        <a:rPr lang="en-IN" sz="1100" b="0" i="0" u="none" strike="noStrike">
                          <a:solidFill>
                            <a:srgbClr val="000000"/>
                          </a:solidFill>
                          <a:effectLst/>
                          <a:latin typeface="Cambria" panose="02040503050406030204" pitchFamily="18" charset="0"/>
                          <a:ea typeface="Cambria" panose="02040503050406030204" pitchFamily="18" charset="0"/>
                        </a:rPr>
                        <a:t>2.50%</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905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CBCBCB"/>
                    </a:solidFill>
                  </a:tcPr>
                </a:tc>
                <a:tc>
                  <a:txBody>
                    <a:bodyPr/>
                    <a:lstStyle/>
                    <a:p>
                      <a:pPr algn="ctr" rtl="0" fontAlgn="t"/>
                      <a:r>
                        <a:rPr lang="en-IN" sz="1100" b="0" i="0" u="none" strike="noStrike">
                          <a:solidFill>
                            <a:srgbClr val="000000"/>
                          </a:solidFill>
                          <a:effectLst/>
                          <a:latin typeface="Cambria" panose="02040503050406030204" pitchFamily="18" charset="0"/>
                          <a:ea typeface="Cambria" panose="02040503050406030204" pitchFamily="18" charset="0"/>
                        </a:rPr>
                        <a:t>-</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905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CBCBCB"/>
                    </a:solidFill>
                  </a:tcPr>
                </a:tc>
                <a:tc>
                  <a:txBody>
                    <a:bodyPr/>
                    <a:lstStyle/>
                    <a:p>
                      <a:pPr algn="ctr" rtl="0" fontAlgn="t"/>
                      <a:r>
                        <a:rPr lang="en-IN" sz="1100" b="0" i="0" u="none" strike="noStrike">
                          <a:solidFill>
                            <a:srgbClr val="000000"/>
                          </a:solidFill>
                          <a:effectLst/>
                          <a:latin typeface="Cambria" panose="02040503050406030204" pitchFamily="18" charset="0"/>
                          <a:ea typeface="Cambria" panose="02040503050406030204" pitchFamily="18" charset="0"/>
                        </a:rPr>
                        <a:t>-</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905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CBCBCB"/>
                    </a:solidFill>
                  </a:tcPr>
                </a:tc>
                <a:extLst>
                  <a:ext uri="{0D108BD9-81ED-4DB2-BD59-A6C34878D82A}">
                    <a16:rowId xmlns:a16="http://schemas.microsoft.com/office/drawing/2014/main" val="3247382675"/>
                  </a:ext>
                </a:extLst>
              </a:tr>
              <a:tr h="307504">
                <a:tc vMerge="1">
                  <a:txBody>
                    <a:bodyPr/>
                    <a:lstStyle/>
                    <a:p>
                      <a:endParaRPr lang="en-IN"/>
                    </a:p>
                  </a:txBody>
                  <a:tcPr/>
                </a:tc>
                <a:tc>
                  <a:txBody>
                    <a:bodyPr/>
                    <a:lstStyle/>
                    <a:p>
                      <a:pPr algn="ctr" rtl="0" fontAlgn="t"/>
                      <a:r>
                        <a:rPr lang="en-IN" sz="1100" b="1" i="0" u="none" strike="noStrike">
                          <a:solidFill>
                            <a:srgbClr val="000000"/>
                          </a:solidFill>
                          <a:effectLst/>
                          <a:latin typeface="Cambria" panose="02040503050406030204" pitchFamily="18" charset="0"/>
                          <a:ea typeface="Cambria" panose="02040503050406030204" pitchFamily="18" charset="0"/>
                        </a:rPr>
                        <a:t>Hybrid</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E7E7E7"/>
                    </a:solidFill>
                  </a:tcPr>
                </a:tc>
                <a:tc>
                  <a:txBody>
                    <a:bodyPr/>
                    <a:lstStyle/>
                    <a:p>
                      <a:pPr algn="ctr" rtl="0" fontAlgn="t"/>
                      <a:r>
                        <a:rPr lang="en-IN" sz="1100" b="0" i="0" u="none" strike="noStrike">
                          <a:solidFill>
                            <a:srgbClr val="000000"/>
                          </a:solidFill>
                          <a:effectLst/>
                          <a:latin typeface="Cambria" panose="02040503050406030204" pitchFamily="18" charset="0"/>
                          <a:ea typeface="Cambria" panose="02040503050406030204" pitchFamily="18" charset="0"/>
                        </a:rPr>
                        <a:t>1.50%</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E7E7E7"/>
                    </a:solidFill>
                  </a:tcPr>
                </a:tc>
                <a:tc>
                  <a:txBody>
                    <a:bodyPr/>
                    <a:lstStyle/>
                    <a:p>
                      <a:pPr algn="ctr" rtl="0" fontAlgn="t"/>
                      <a:r>
                        <a:rPr lang="en-IN" sz="1100" b="0" i="0" u="none" strike="noStrike">
                          <a:solidFill>
                            <a:srgbClr val="000000"/>
                          </a:solidFill>
                          <a:effectLst/>
                          <a:latin typeface="Cambria" panose="02040503050406030204" pitchFamily="18" charset="0"/>
                          <a:ea typeface="Cambria" panose="02040503050406030204" pitchFamily="18" charset="0"/>
                        </a:rPr>
                        <a:t>15%</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E7E7E7"/>
                    </a:solidFill>
                  </a:tcPr>
                </a:tc>
                <a:tc>
                  <a:txBody>
                    <a:bodyPr/>
                    <a:lstStyle/>
                    <a:p>
                      <a:pPr algn="ctr" rtl="0" fontAlgn="t"/>
                      <a:r>
                        <a:rPr lang="en-IN" sz="1100" b="0" i="0" u="none" strike="noStrike">
                          <a:solidFill>
                            <a:srgbClr val="000000"/>
                          </a:solidFill>
                          <a:effectLst/>
                          <a:latin typeface="Cambria" panose="02040503050406030204" pitchFamily="18" charset="0"/>
                          <a:ea typeface="Cambria" panose="02040503050406030204" pitchFamily="18" charset="0"/>
                        </a:rPr>
                        <a:t>10%</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E7E7E7"/>
                    </a:solidFill>
                  </a:tcPr>
                </a:tc>
                <a:extLst>
                  <a:ext uri="{0D108BD9-81ED-4DB2-BD59-A6C34878D82A}">
                    <a16:rowId xmlns:a16="http://schemas.microsoft.com/office/drawing/2014/main" val="2112281367"/>
                  </a:ext>
                </a:extLst>
              </a:tr>
            </a:tbl>
          </a:graphicData>
        </a:graphic>
      </p:graphicFrame>
      <p:sp>
        <p:nvSpPr>
          <p:cNvPr id="8" name="TextBox 7">
            <a:extLst>
              <a:ext uri="{FF2B5EF4-FFF2-40B4-BE49-F238E27FC236}">
                <a16:creationId xmlns:a16="http://schemas.microsoft.com/office/drawing/2014/main" id="{9A5612DE-3CAD-6102-894A-9D2BB7D5997D}"/>
              </a:ext>
            </a:extLst>
          </p:cNvPr>
          <p:cNvSpPr txBox="1"/>
          <p:nvPr/>
        </p:nvSpPr>
        <p:spPr>
          <a:xfrm>
            <a:off x="8938050" y="5878042"/>
            <a:ext cx="3258397" cy="553998"/>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000" b="0" i="1"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*data as on July 31st, 2026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00" b="0" i="1"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Post Fees, Expenses and Pre-Taxes </a:t>
            </a:r>
            <a:endParaRPr kumimoji="0" lang="en-IN" sz="1000" b="0" i="1"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000" b="0" i="1"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**no catch-up, high water mark applicable</a:t>
            </a:r>
          </a:p>
        </p:txBody>
      </p:sp>
      <p:graphicFrame>
        <p:nvGraphicFramePr>
          <p:cNvPr id="9" name="Table 8">
            <a:extLst>
              <a:ext uri="{FF2B5EF4-FFF2-40B4-BE49-F238E27FC236}">
                <a16:creationId xmlns:a16="http://schemas.microsoft.com/office/drawing/2014/main" id="{37864DE8-2333-EB1D-31A1-94314CA7E9FD}"/>
              </a:ext>
            </a:extLst>
          </p:cNvPr>
          <p:cNvGraphicFramePr>
            <a:graphicFrameLocks noGrp="1"/>
          </p:cNvGraphicFramePr>
          <p:nvPr>
            <p:extLst>
              <p:ext uri="{D42A27DB-BD31-4B8C-83A1-F6EECF244321}">
                <p14:modId xmlns:p14="http://schemas.microsoft.com/office/powerpoint/2010/main" val="3819146421"/>
              </p:ext>
            </p:extLst>
          </p:nvPr>
        </p:nvGraphicFramePr>
        <p:xfrm>
          <a:off x="4735773" y="3884204"/>
          <a:ext cx="4202277" cy="2665017"/>
        </p:xfrm>
        <a:graphic>
          <a:graphicData uri="http://schemas.openxmlformats.org/drawingml/2006/table">
            <a:tbl>
              <a:tblPr firstRow="1" bandRow="1"/>
              <a:tblGrid>
                <a:gridCol w="3114923">
                  <a:extLst>
                    <a:ext uri="{9D8B030D-6E8A-4147-A177-3AD203B41FA5}">
                      <a16:colId xmlns:a16="http://schemas.microsoft.com/office/drawing/2014/main" val="1416440599"/>
                    </a:ext>
                  </a:extLst>
                </a:gridCol>
                <a:gridCol w="1087354">
                  <a:extLst>
                    <a:ext uri="{9D8B030D-6E8A-4147-A177-3AD203B41FA5}">
                      <a16:colId xmlns:a16="http://schemas.microsoft.com/office/drawing/2014/main" val="3776040976"/>
                    </a:ext>
                  </a:extLst>
                </a:gridCol>
              </a:tblGrid>
              <a:tr h="296113">
                <a:tc>
                  <a:txBody>
                    <a:bodyPr/>
                    <a:lstStyle/>
                    <a:p>
                      <a:pPr algn="ctr" rtl="0" fontAlgn="ctr"/>
                      <a:r>
                        <a:rPr lang="en-IN" sz="1300" b="1" i="0" u="none" strike="noStrike" dirty="0">
                          <a:solidFill>
                            <a:srgbClr val="FFFFFF"/>
                          </a:solidFill>
                          <a:effectLst/>
                          <a:latin typeface="Cambria" panose="02040503050406030204" pitchFamily="18" charset="0"/>
                          <a:ea typeface="Cambria" panose="02040503050406030204" pitchFamily="18" charset="0"/>
                        </a:rPr>
                        <a:t>Sectors</a:t>
                      </a:r>
                    </a:p>
                  </a:txBody>
                  <a:tcPr marL="9525" marR="9525" marT="9525" marB="0" anchor="ctr">
                    <a:lnL w="12700" cap="flat" cmpd="sng" algn="ctr">
                      <a:no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000000"/>
                    </a:solidFill>
                  </a:tcPr>
                </a:tc>
                <a:tc>
                  <a:txBody>
                    <a:bodyPr/>
                    <a:lstStyle/>
                    <a:p>
                      <a:pPr algn="ctr" rtl="0" fontAlgn="ctr"/>
                      <a:r>
                        <a:rPr lang="en-IN" sz="1300" b="1" i="0" u="none" strike="noStrike">
                          <a:solidFill>
                            <a:srgbClr val="FFFFFF"/>
                          </a:solidFill>
                          <a:effectLst/>
                          <a:latin typeface="Cambria" panose="02040503050406030204" pitchFamily="18" charset="0"/>
                          <a:ea typeface="Cambria" panose="02040503050406030204" pitchFamily="18" charset="0"/>
                        </a:rPr>
                        <a:t>Weight %</a:t>
                      </a:r>
                    </a:p>
                  </a:txBody>
                  <a:tcPr marL="9525" marR="9525" marT="9525" marB="0" anchor="ctr">
                    <a:lnL w="12700" cap="flat" cmpd="sng" algn="ctr">
                      <a:solidFill>
                        <a:schemeClr val="bg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000000"/>
                    </a:solidFill>
                  </a:tcPr>
                </a:tc>
                <a:extLst>
                  <a:ext uri="{0D108BD9-81ED-4DB2-BD59-A6C34878D82A}">
                    <a16:rowId xmlns:a16="http://schemas.microsoft.com/office/drawing/2014/main" val="896081867"/>
                  </a:ext>
                </a:extLst>
              </a:tr>
              <a:tr h="296113">
                <a:tc>
                  <a:txBody>
                    <a:bodyPr/>
                    <a:lstStyle/>
                    <a:p>
                      <a:pPr algn="ctr" fontAlgn="ctr">
                        <a:buNone/>
                      </a:pPr>
                      <a:r>
                        <a:rPr lang="en-IN" sz="1200" b="0" i="0" u="none" strike="noStrike" dirty="0">
                          <a:solidFill>
                            <a:srgbClr val="000000"/>
                          </a:solidFill>
                          <a:effectLst/>
                          <a:latin typeface="Cambria" panose="02040503050406030204" pitchFamily="18" charset="0"/>
                        </a:rPr>
                        <a:t>Financials</a:t>
                      </a:r>
                    </a:p>
                  </a:txBody>
                  <a:tcPr marL="9525" marR="9525" marT="9525" marB="0" anchor="ctr">
                    <a:lnL w="12700" cap="flat" cmpd="sng" algn="ctr">
                      <a:no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fontAlgn="ctr">
                        <a:buNone/>
                      </a:pPr>
                      <a:r>
                        <a:rPr lang="en-IN" sz="1200" b="0" i="0" u="none" strike="noStrike">
                          <a:solidFill>
                            <a:srgbClr val="000000"/>
                          </a:solidFill>
                          <a:effectLst/>
                          <a:latin typeface="Cambria" panose="02040503050406030204" pitchFamily="18" charset="0"/>
                        </a:rPr>
                        <a:t>26.7%</a:t>
                      </a:r>
                    </a:p>
                  </a:txBody>
                  <a:tcPr marL="9525" marR="9525" marT="9525" marB="0" anchor="ctr">
                    <a:lnL w="12700" cap="flat" cmpd="sng" algn="ctr">
                      <a:solidFill>
                        <a:schemeClr val="bg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2963132833"/>
                  </a:ext>
                </a:extLst>
              </a:tr>
              <a:tr h="296113">
                <a:tc>
                  <a:txBody>
                    <a:bodyPr/>
                    <a:lstStyle/>
                    <a:p>
                      <a:pPr algn="ctr" fontAlgn="ctr">
                        <a:buNone/>
                      </a:pPr>
                      <a:r>
                        <a:rPr lang="en-IN" sz="1200" b="0" i="0" u="none" strike="noStrike">
                          <a:solidFill>
                            <a:srgbClr val="000000"/>
                          </a:solidFill>
                          <a:effectLst/>
                          <a:latin typeface="Cambria" panose="02040503050406030204" pitchFamily="18" charset="0"/>
                        </a:rPr>
                        <a:t>Consumer Discretionary</a:t>
                      </a:r>
                    </a:p>
                  </a:txBody>
                  <a:tcPr marL="9525" marR="9525" marT="9525" marB="0" anchor="ctr">
                    <a:lnL w="12700" cap="flat" cmpd="sng" algn="ctr">
                      <a:no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fontAlgn="ctr">
                        <a:buNone/>
                      </a:pPr>
                      <a:r>
                        <a:rPr lang="en-IN" sz="1200" b="0" i="0" u="none" strike="noStrike">
                          <a:solidFill>
                            <a:srgbClr val="000000"/>
                          </a:solidFill>
                          <a:effectLst/>
                          <a:latin typeface="Cambria" panose="02040503050406030204" pitchFamily="18" charset="0"/>
                        </a:rPr>
                        <a:t>22.2%</a:t>
                      </a:r>
                    </a:p>
                  </a:txBody>
                  <a:tcPr marL="9525" marR="9525" marT="9525" marB="0" anchor="ctr">
                    <a:lnL w="12700" cap="flat" cmpd="sng" algn="ctr">
                      <a:solidFill>
                        <a:schemeClr val="bg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extLst>
                  <a:ext uri="{0D108BD9-81ED-4DB2-BD59-A6C34878D82A}">
                    <a16:rowId xmlns:a16="http://schemas.microsoft.com/office/drawing/2014/main" val="3996929563"/>
                  </a:ext>
                </a:extLst>
              </a:tr>
              <a:tr h="296113">
                <a:tc>
                  <a:txBody>
                    <a:bodyPr/>
                    <a:lstStyle/>
                    <a:p>
                      <a:pPr algn="ctr" fontAlgn="ctr">
                        <a:buNone/>
                      </a:pPr>
                      <a:r>
                        <a:rPr lang="en-IN" sz="1200" b="0" i="0" u="none" strike="noStrike">
                          <a:solidFill>
                            <a:srgbClr val="000000"/>
                          </a:solidFill>
                          <a:effectLst/>
                          <a:latin typeface="Cambria" panose="02040503050406030204" pitchFamily="18" charset="0"/>
                        </a:rPr>
                        <a:t>Industrials</a:t>
                      </a:r>
                    </a:p>
                  </a:txBody>
                  <a:tcPr marL="9525" marR="9525" marT="9525" marB="0" anchor="ctr">
                    <a:lnL w="12700" cap="flat" cmpd="sng" algn="ctr">
                      <a:no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fontAlgn="ctr">
                        <a:buNone/>
                      </a:pPr>
                      <a:r>
                        <a:rPr lang="en-IN" sz="1200" b="0" i="0" u="none" strike="noStrike">
                          <a:solidFill>
                            <a:srgbClr val="000000"/>
                          </a:solidFill>
                          <a:effectLst/>
                          <a:latin typeface="Cambria" panose="02040503050406030204" pitchFamily="18" charset="0"/>
                        </a:rPr>
                        <a:t>16.7%</a:t>
                      </a:r>
                    </a:p>
                  </a:txBody>
                  <a:tcPr marL="9525" marR="9525" marT="9525" marB="0" anchor="ctr">
                    <a:lnL w="12700" cap="flat" cmpd="sng" algn="ctr">
                      <a:solidFill>
                        <a:schemeClr val="bg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1980271215"/>
                  </a:ext>
                </a:extLst>
              </a:tr>
              <a:tr h="296113">
                <a:tc>
                  <a:txBody>
                    <a:bodyPr/>
                    <a:lstStyle/>
                    <a:p>
                      <a:pPr algn="ctr" fontAlgn="ctr">
                        <a:buNone/>
                      </a:pPr>
                      <a:r>
                        <a:rPr lang="en-IN" sz="1200" b="0" i="0" u="none" strike="noStrike">
                          <a:solidFill>
                            <a:srgbClr val="000000"/>
                          </a:solidFill>
                          <a:effectLst/>
                          <a:latin typeface="Cambria" panose="02040503050406030204" pitchFamily="18" charset="0"/>
                        </a:rPr>
                        <a:t>Information Technology</a:t>
                      </a:r>
                    </a:p>
                  </a:txBody>
                  <a:tcPr marL="9525" marR="9525" marT="9525" marB="0" anchor="ctr">
                    <a:lnL w="12700" cap="flat" cmpd="sng" algn="ctr">
                      <a:no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fontAlgn="ctr">
                        <a:buNone/>
                      </a:pPr>
                      <a:r>
                        <a:rPr lang="en-IN" sz="1200" b="0" i="0" u="none" strike="noStrike">
                          <a:solidFill>
                            <a:srgbClr val="000000"/>
                          </a:solidFill>
                          <a:effectLst/>
                          <a:latin typeface="Cambria" panose="02040503050406030204" pitchFamily="18" charset="0"/>
                        </a:rPr>
                        <a:t>16.1%</a:t>
                      </a:r>
                    </a:p>
                  </a:txBody>
                  <a:tcPr marL="9525" marR="9525" marT="9525" marB="0" anchor="ctr">
                    <a:lnL w="12700" cap="flat" cmpd="sng" algn="ctr">
                      <a:solidFill>
                        <a:schemeClr val="bg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extLst>
                  <a:ext uri="{0D108BD9-81ED-4DB2-BD59-A6C34878D82A}">
                    <a16:rowId xmlns:a16="http://schemas.microsoft.com/office/drawing/2014/main" val="2184524273"/>
                  </a:ext>
                </a:extLst>
              </a:tr>
              <a:tr h="296113">
                <a:tc>
                  <a:txBody>
                    <a:bodyPr/>
                    <a:lstStyle/>
                    <a:p>
                      <a:pPr algn="ctr" fontAlgn="ctr">
                        <a:buNone/>
                      </a:pPr>
                      <a:r>
                        <a:rPr lang="en-IN" sz="1200" b="0" i="0" u="none" strike="noStrike">
                          <a:solidFill>
                            <a:srgbClr val="000000"/>
                          </a:solidFill>
                          <a:effectLst/>
                          <a:latin typeface="Cambria" panose="02040503050406030204" pitchFamily="18" charset="0"/>
                        </a:rPr>
                        <a:t>Health Care</a:t>
                      </a:r>
                    </a:p>
                  </a:txBody>
                  <a:tcPr marL="9525" marR="9525" marT="9525" marB="0" anchor="ctr">
                    <a:lnL w="12700" cap="flat" cmpd="sng" algn="ctr">
                      <a:no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fontAlgn="ctr">
                        <a:buNone/>
                      </a:pPr>
                      <a:r>
                        <a:rPr lang="en-IN" sz="1200" b="0" i="0" u="none" strike="noStrike">
                          <a:solidFill>
                            <a:srgbClr val="000000"/>
                          </a:solidFill>
                          <a:effectLst/>
                          <a:latin typeface="Cambria" panose="02040503050406030204" pitchFamily="18" charset="0"/>
                        </a:rPr>
                        <a:t>7.7%</a:t>
                      </a:r>
                    </a:p>
                  </a:txBody>
                  <a:tcPr marL="9525" marR="9525" marT="9525" marB="0" anchor="ctr">
                    <a:lnL w="12700" cap="flat" cmpd="sng" algn="ctr">
                      <a:solidFill>
                        <a:schemeClr val="bg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2447086031"/>
                  </a:ext>
                </a:extLst>
              </a:tr>
              <a:tr h="296113">
                <a:tc>
                  <a:txBody>
                    <a:bodyPr/>
                    <a:lstStyle/>
                    <a:p>
                      <a:pPr algn="ctr" fontAlgn="ctr">
                        <a:buNone/>
                      </a:pPr>
                      <a:r>
                        <a:rPr lang="en-IN" sz="1200" b="0" i="0" u="none" strike="noStrike">
                          <a:solidFill>
                            <a:srgbClr val="000000"/>
                          </a:solidFill>
                          <a:effectLst/>
                          <a:latin typeface="Cambria" panose="02040503050406030204" pitchFamily="18" charset="0"/>
                        </a:rPr>
                        <a:t>Materials</a:t>
                      </a:r>
                    </a:p>
                  </a:txBody>
                  <a:tcPr marL="9525" marR="9525" marT="9525" marB="0" anchor="ctr">
                    <a:lnL w="12700" cap="flat" cmpd="sng" algn="ctr">
                      <a:no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fontAlgn="ctr">
                        <a:buNone/>
                      </a:pPr>
                      <a:r>
                        <a:rPr lang="en-IN" sz="1200" b="0" i="0" u="none" strike="noStrike">
                          <a:solidFill>
                            <a:srgbClr val="000000"/>
                          </a:solidFill>
                          <a:effectLst/>
                          <a:latin typeface="Cambria" panose="02040503050406030204" pitchFamily="18" charset="0"/>
                        </a:rPr>
                        <a:t>6.9%</a:t>
                      </a:r>
                    </a:p>
                  </a:txBody>
                  <a:tcPr marL="9525" marR="9525" marT="9525" marB="0" anchor="ctr">
                    <a:lnL w="12700" cap="flat" cmpd="sng" algn="ctr">
                      <a:solidFill>
                        <a:schemeClr val="bg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extLst>
                  <a:ext uri="{0D108BD9-81ED-4DB2-BD59-A6C34878D82A}">
                    <a16:rowId xmlns:a16="http://schemas.microsoft.com/office/drawing/2014/main" val="396032596"/>
                  </a:ext>
                </a:extLst>
              </a:tr>
              <a:tr h="296113">
                <a:tc>
                  <a:txBody>
                    <a:bodyPr/>
                    <a:lstStyle/>
                    <a:p>
                      <a:pPr algn="ctr" fontAlgn="ctr">
                        <a:buNone/>
                      </a:pPr>
                      <a:r>
                        <a:rPr lang="en-IN" sz="1200" b="0" i="0" u="none" strike="noStrike">
                          <a:solidFill>
                            <a:srgbClr val="000000"/>
                          </a:solidFill>
                          <a:effectLst/>
                          <a:latin typeface="Cambria" panose="02040503050406030204" pitchFamily="18" charset="0"/>
                        </a:rPr>
                        <a:t>Utilities</a:t>
                      </a:r>
                    </a:p>
                  </a:txBody>
                  <a:tcPr marL="9525" marR="9525" marT="9525" marB="0" anchor="ctr">
                    <a:lnL w="12700" cap="flat" cmpd="sng" algn="ctr">
                      <a:no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fontAlgn="ctr">
                        <a:buNone/>
                      </a:pPr>
                      <a:r>
                        <a:rPr lang="en-IN" sz="1200" b="0" i="0" u="none" strike="noStrike">
                          <a:solidFill>
                            <a:srgbClr val="000000"/>
                          </a:solidFill>
                          <a:effectLst/>
                          <a:latin typeface="Cambria" panose="02040503050406030204" pitchFamily="18" charset="0"/>
                        </a:rPr>
                        <a:t>4.5%</a:t>
                      </a:r>
                    </a:p>
                  </a:txBody>
                  <a:tcPr marL="9525" marR="9525" marT="9525" marB="0" anchor="ctr">
                    <a:lnL w="12700" cap="flat" cmpd="sng" algn="ctr">
                      <a:solidFill>
                        <a:schemeClr val="bg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349325733"/>
                  </a:ext>
                </a:extLst>
              </a:tr>
              <a:tr h="296113">
                <a:tc>
                  <a:txBody>
                    <a:bodyPr/>
                    <a:lstStyle/>
                    <a:p>
                      <a:pPr algn="ctr" fontAlgn="ctr">
                        <a:buNone/>
                      </a:pPr>
                      <a:r>
                        <a:rPr lang="en-IN" sz="1200" b="0" i="0" u="none" strike="noStrike" dirty="0">
                          <a:solidFill>
                            <a:srgbClr val="000000"/>
                          </a:solidFill>
                          <a:effectLst/>
                          <a:latin typeface="Cambria" panose="02040503050406030204" pitchFamily="18" charset="0"/>
                        </a:rPr>
                        <a:t>Consumer Staples</a:t>
                      </a:r>
                    </a:p>
                  </a:txBody>
                  <a:tcPr marL="9525" marR="9525" marT="9525" marB="0" anchor="ctr">
                    <a:lnL w="12700" cap="flat" cmpd="sng" algn="ctr">
                      <a:no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tc>
                  <a:txBody>
                    <a:bodyPr/>
                    <a:lstStyle/>
                    <a:p>
                      <a:pPr algn="ctr" fontAlgn="ctr">
                        <a:buNone/>
                      </a:pPr>
                      <a:r>
                        <a:rPr lang="en-IN" sz="1200" b="0" i="0" u="none" strike="noStrike" dirty="0">
                          <a:solidFill>
                            <a:srgbClr val="000000"/>
                          </a:solidFill>
                          <a:effectLst/>
                          <a:latin typeface="Cambria" panose="02040503050406030204" pitchFamily="18" charset="0"/>
                        </a:rPr>
                        <a:t>3.2%</a:t>
                      </a:r>
                    </a:p>
                  </a:txBody>
                  <a:tcPr marL="9525" marR="9525" marT="9525" marB="0" anchor="ctr">
                    <a:lnL w="12700" cap="flat" cmpd="sng" algn="ctr">
                      <a:solidFill>
                        <a:schemeClr val="bg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75000"/>
                      </a:schemeClr>
                    </a:solidFill>
                  </a:tcPr>
                </a:tc>
                <a:extLst>
                  <a:ext uri="{0D108BD9-81ED-4DB2-BD59-A6C34878D82A}">
                    <a16:rowId xmlns:a16="http://schemas.microsoft.com/office/drawing/2014/main" val="2071115321"/>
                  </a:ext>
                </a:extLst>
              </a:tr>
            </a:tbl>
          </a:graphicData>
        </a:graphic>
      </p:graphicFrame>
      <p:graphicFrame>
        <p:nvGraphicFramePr>
          <p:cNvPr id="3" name="Chart 2">
            <a:extLst>
              <a:ext uri="{FF2B5EF4-FFF2-40B4-BE49-F238E27FC236}">
                <a16:creationId xmlns:a16="http://schemas.microsoft.com/office/drawing/2014/main" id="{5F3F02AB-068E-F798-A154-BFABDBD24E67}"/>
              </a:ext>
            </a:extLst>
          </p:cNvPr>
          <p:cNvGraphicFramePr>
            <a:graphicFrameLocks/>
          </p:cNvGraphicFramePr>
          <p:nvPr>
            <p:extLst>
              <p:ext uri="{D42A27DB-BD31-4B8C-83A1-F6EECF244321}">
                <p14:modId xmlns:p14="http://schemas.microsoft.com/office/powerpoint/2010/main" val="3443372591"/>
              </p:ext>
            </p:extLst>
          </p:nvPr>
        </p:nvGraphicFramePr>
        <p:xfrm>
          <a:off x="4703311" y="1005775"/>
          <a:ext cx="4267200" cy="2786143"/>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6" name="Chart 5">
            <a:extLst>
              <a:ext uri="{FF2B5EF4-FFF2-40B4-BE49-F238E27FC236}">
                <a16:creationId xmlns:a16="http://schemas.microsoft.com/office/drawing/2014/main" id="{B5202A20-472C-7956-C237-C7EBE171F649}"/>
              </a:ext>
            </a:extLst>
          </p:cNvPr>
          <p:cNvGraphicFramePr>
            <a:graphicFrameLocks/>
          </p:cNvGraphicFramePr>
          <p:nvPr>
            <p:extLst>
              <p:ext uri="{D42A27DB-BD31-4B8C-83A1-F6EECF244321}">
                <p14:modId xmlns:p14="http://schemas.microsoft.com/office/powerpoint/2010/main" val="1411728933"/>
              </p:ext>
            </p:extLst>
          </p:nvPr>
        </p:nvGraphicFramePr>
        <p:xfrm>
          <a:off x="130270" y="4999143"/>
          <a:ext cx="4473492" cy="1541335"/>
        </p:xfrm>
        <a:graphic>
          <a:graphicData uri="http://schemas.openxmlformats.org/drawingml/2006/chart">
            <c:chart xmlns:c="http://schemas.openxmlformats.org/drawingml/2006/chart" xmlns:r="http://schemas.openxmlformats.org/officeDocument/2006/relationships" r:id="rId3"/>
          </a:graphicData>
        </a:graphic>
      </p:graphicFrame>
      <p:pic>
        <p:nvPicPr>
          <p:cNvPr id="2" name="Picture 1" descr="A white text on a black background&#10;&#10;AI-generated content may be incorrect.">
            <a:extLst>
              <a:ext uri="{FF2B5EF4-FFF2-40B4-BE49-F238E27FC236}">
                <a16:creationId xmlns:a16="http://schemas.microsoft.com/office/drawing/2014/main" id="{E0E3EB10-473C-AD72-AC82-23B6A93FF12D}"/>
              </a:ext>
            </a:extLst>
          </p:cNvPr>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a:off x="10362466" y="234062"/>
            <a:ext cx="1559328" cy="340260"/>
          </a:xfrm>
          <a:prstGeom prst="rect">
            <a:avLst/>
          </a:prstGeom>
        </p:spPr>
      </p:pic>
    </p:spTree>
    <p:extLst>
      <p:ext uri="{BB962C8B-B14F-4D97-AF65-F5344CB8AC3E}">
        <p14:creationId xmlns:p14="http://schemas.microsoft.com/office/powerpoint/2010/main" val="3498434058"/>
      </p:ext>
    </p:extLst>
  </p:cSld>
  <p:clrMapOvr>
    <a:masterClrMapping/>
  </p:clrMapOvr>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3EE36A7-111D-B59B-2127-AE0C23278916}"/>
            </a:ext>
          </a:extLst>
        </p:cNvPr>
        <p:cNvGrpSpPr/>
        <p:nvPr/>
      </p:nvGrpSpPr>
      <p:grpSpPr>
        <a:xfrm>
          <a:off x="0" y="0"/>
          <a:ext cx="0" cy="0"/>
          <a:chOff x="0" y="0"/>
          <a:chExt cx="0" cy="0"/>
        </a:xfrm>
      </p:grpSpPr>
      <p:sp>
        <p:nvSpPr>
          <p:cNvPr id="4" name="Rectangle 3">
            <a:extLst>
              <a:ext uri="{FF2B5EF4-FFF2-40B4-BE49-F238E27FC236}">
                <a16:creationId xmlns:a16="http://schemas.microsoft.com/office/drawing/2014/main" id="{9D232155-4268-BFA9-3C75-A6C3149BB4CE}"/>
              </a:ext>
            </a:extLst>
          </p:cNvPr>
          <p:cNvSpPr/>
          <p:nvPr/>
        </p:nvSpPr>
        <p:spPr>
          <a:xfrm>
            <a:off x="0" y="-2626"/>
            <a:ext cx="12192000" cy="821635"/>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 name="Title 1">
            <a:extLst>
              <a:ext uri="{FF2B5EF4-FFF2-40B4-BE49-F238E27FC236}">
                <a16:creationId xmlns:a16="http://schemas.microsoft.com/office/drawing/2014/main" id="{7317559C-07DC-A4C9-1156-9A9A50026ACE}"/>
              </a:ext>
            </a:extLst>
          </p:cNvPr>
          <p:cNvSpPr txBox="1">
            <a:spLocks/>
          </p:cNvSpPr>
          <p:nvPr/>
        </p:nvSpPr>
        <p:spPr>
          <a:xfrm>
            <a:off x="165475" y="106018"/>
            <a:ext cx="11007609" cy="630899"/>
          </a:xfrm>
          <a:prstGeom prst="rect">
            <a:avLst/>
          </a:prstGeom>
        </p:spPr>
        <p:txBody>
          <a:bodyPr vert="horz" lIns="91440" tIns="45720" rIns="91440" bIns="45720" rtlCol="0" anchor="ctr">
            <a:noAutofit/>
          </a:bodyPr>
          <a:lstStyle>
            <a:lvl1pPr algn="ctr" defTabSz="914400" rtl="0" eaLnBrk="1" latinLnBrk="0" hangingPunct="1">
              <a:lnSpc>
                <a:spcPct val="90000"/>
              </a:lnSpc>
              <a:spcBef>
                <a:spcPct val="0"/>
              </a:spcBef>
              <a:buNone/>
              <a:defRPr sz="6000" kern="1200">
                <a:solidFill>
                  <a:schemeClr val="tx1"/>
                </a:solidFill>
                <a:latin typeface="+mj-lt"/>
                <a:ea typeface="+mj-ea"/>
                <a:cs typeface="+mj-cs"/>
              </a:defRPr>
            </a:lvl1pPr>
          </a:lstStyle>
          <a:p>
            <a:pPr marL="0" marR="0" lvl="0" indent="0" algn="l" defTabSz="914400" rtl="0" eaLnBrk="1" fontAlgn="auto" latinLnBrk="0" hangingPunct="1">
              <a:lnSpc>
                <a:spcPct val="90000"/>
              </a:lnSpc>
              <a:spcBef>
                <a:spcPct val="0"/>
              </a:spcBef>
              <a:spcAft>
                <a:spcPts val="0"/>
              </a:spcAft>
              <a:buClrTx/>
              <a:buSzTx/>
              <a:buFontTx/>
              <a:buNone/>
              <a:tabLst/>
              <a:defRPr/>
            </a:pPr>
            <a:r>
              <a:rPr kumimoji="0" lang="en-US" sz="2800" b="1" i="0" u="none" strike="noStrike" kern="1200" cap="none" spc="0" normalizeH="0" baseline="0" noProof="0" dirty="0">
                <a:ln>
                  <a:noFill/>
                </a:ln>
                <a:solidFill>
                  <a:prstClr val="white"/>
                </a:solidFill>
                <a:effectLst/>
                <a:uLnTx/>
                <a:uFillTx/>
                <a:latin typeface="Cambria" panose="02040503050406030204" pitchFamily="18" charset="0"/>
                <a:ea typeface="Cambria" panose="02040503050406030204" pitchFamily="18" charset="0"/>
                <a:cs typeface="+mj-cs"/>
              </a:rPr>
              <a:t>Equity – AIF</a:t>
            </a:r>
          </a:p>
          <a:p>
            <a:pPr marL="0" marR="0" lvl="0" indent="0" algn="l" defTabSz="914400" rtl="0" eaLnBrk="1" fontAlgn="auto" latinLnBrk="0" hangingPunct="1">
              <a:lnSpc>
                <a:spcPct val="90000"/>
              </a:lnSpc>
              <a:spcBef>
                <a:spcPct val="0"/>
              </a:spcBef>
              <a:spcAft>
                <a:spcPts val="0"/>
              </a:spcAft>
              <a:buClrTx/>
              <a:buSzTx/>
              <a:buFontTx/>
              <a:buNone/>
              <a:tabLst/>
              <a:defRPr/>
            </a:pPr>
            <a:r>
              <a:rPr kumimoji="0" lang="en-IN" sz="2800" b="1" i="0" u="none" strike="noStrike" kern="1200" cap="none" spc="0" normalizeH="0" baseline="0" noProof="0" dirty="0">
                <a:ln>
                  <a:noFill/>
                </a:ln>
                <a:solidFill>
                  <a:prstClr val="white"/>
                </a:solidFill>
                <a:effectLst/>
                <a:uLnTx/>
                <a:uFillTx/>
                <a:latin typeface="Cambria" panose="02040503050406030204" pitchFamily="18" charset="0"/>
                <a:ea typeface="Cambria" panose="02040503050406030204" pitchFamily="18" charset="0"/>
                <a:cs typeface="+mj-cs"/>
              </a:rPr>
              <a:t>Alchemy Long Term Ventures Fund Series 3</a:t>
            </a:r>
            <a:r>
              <a:rPr kumimoji="0" lang="en-US" sz="2800" b="1" i="0" u="none" strike="noStrike" kern="1200" cap="none" spc="0" normalizeH="0" baseline="0" noProof="0" dirty="0">
                <a:ln>
                  <a:noFill/>
                </a:ln>
                <a:solidFill>
                  <a:prstClr val="white"/>
                </a:solidFill>
                <a:effectLst/>
                <a:uLnTx/>
                <a:uFillTx/>
                <a:latin typeface="Cambria" panose="02040503050406030204" pitchFamily="18" charset="0"/>
                <a:ea typeface="Cambria" panose="02040503050406030204" pitchFamily="18" charset="0"/>
                <a:cs typeface="+mj-cs"/>
              </a:rPr>
              <a:t>(Cat III AIF)</a:t>
            </a:r>
            <a:endParaRPr kumimoji="0" lang="en-IN" sz="2800" b="1" i="0" u="none" strike="noStrike" kern="1200" cap="none" spc="0" normalizeH="0" baseline="0" noProof="0" dirty="0">
              <a:ln>
                <a:noFill/>
              </a:ln>
              <a:solidFill>
                <a:prstClr val="white"/>
              </a:solidFill>
              <a:effectLst/>
              <a:uLnTx/>
              <a:uFillTx/>
              <a:latin typeface="Cambria" panose="02040503050406030204" pitchFamily="18" charset="0"/>
              <a:ea typeface="Cambria" panose="02040503050406030204" pitchFamily="18" charset="0"/>
              <a:cs typeface="+mj-cs"/>
            </a:endParaRPr>
          </a:p>
        </p:txBody>
      </p:sp>
      <p:sp>
        <p:nvSpPr>
          <p:cNvPr id="22" name="Rectangle 21">
            <a:extLst>
              <a:ext uri="{FF2B5EF4-FFF2-40B4-BE49-F238E27FC236}">
                <a16:creationId xmlns:a16="http://schemas.microsoft.com/office/drawing/2014/main" id="{AAE62EF7-5B34-B0E8-D811-C750C2D52545}"/>
              </a:ext>
            </a:extLst>
          </p:cNvPr>
          <p:cNvSpPr/>
          <p:nvPr/>
        </p:nvSpPr>
        <p:spPr>
          <a:xfrm>
            <a:off x="0" y="6641517"/>
            <a:ext cx="12192000" cy="235963"/>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8" name="Rectangle 17">
            <a:extLst>
              <a:ext uri="{FF2B5EF4-FFF2-40B4-BE49-F238E27FC236}">
                <a16:creationId xmlns:a16="http://schemas.microsoft.com/office/drawing/2014/main" id="{C169C122-84A3-F331-5BC5-E5D045E20824}"/>
              </a:ext>
            </a:extLst>
          </p:cNvPr>
          <p:cNvSpPr/>
          <p:nvPr/>
        </p:nvSpPr>
        <p:spPr>
          <a:xfrm>
            <a:off x="0" y="808383"/>
            <a:ext cx="12192000" cy="45719"/>
          </a:xfrm>
          <a:prstGeom prst="rect">
            <a:avLst/>
          </a:prstGeom>
          <a:solidFill>
            <a:schemeClr val="bg1">
              <a:lumMod val="6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9" name="Slide Number Placeholder 18">
            <a:extLst>
              <a:ext uri="{FF2B5EF4-FFF2-40B4-BE49-F238E27FC236}">
                <a16:creationId xmlns:a16="http://schemas.microsoft.com/office/drawing/2014/main" id="{F2C00072-FECC-9F16-23F5-D5807CC98003}"/>
              </a:ext>
            </a:extLst>
          </p:cNvPr>
          <p:cNvSpPr>
            <a:spLocks noGrp="1"/>
          </p:cNvSpPr>
          <p:nvPr>
            <p:ph type="sldNum" sz="quarter" idx="12"/>
          </p:nvPr>
        </p:nvSpPr>
        <p:spPr>
          <a:xfrm>
            <a:off x="9448800" y="6549225"/>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1E62F875-1F54-4527-993B-FB1D0CCB3E02}" type="slidenum">
              <a:rPr kumimoji="0" lang="en-IN" sz="1200" b="1" i="0" u="none" strike="noStrike" kern="1200" cap="none" spc="0" normalizeH="0" baseline="0" noProof="0" smtClean="0">
                <a:ln>
                  <a:noFill/>
                </a:ln>
                <a:solidFill>
                  <a:prstClr val="white"/>
                </a:solidFill>
                <a:effectLst/>
                <a:uLnTx/>
                <a:uFillTx/>
                <a:latin typeface="Cambria" panose="02040503050406030204" pitchFamily="18" charset="0"/>
                <a:ea typeface="Cambria" panose="02040503050406030204" pitchFamily="18" charset="0"/>
                <a:cs typeface="+mn-cs"/>
              </a:rPr>
              <a:pPr marL="0" marR="0" lvl="0" indent="0" algn="r" defTabSz="914400" rtl="0" eaLnBrk="1" fontAlgn="auto" latinLnBrk="0" hangingPunct="1">
                <a:lnSpc>
                  <a:spcPct val="100000"/>
                </a:lnSpc>
                <a:spcBef>
                  <a:spcPts val="0"/>
                </a:spcBef>
                <a:spcAft>
                  <a:spcPts val="0"/>
                </a:spcAft>
                <a:buClrTx/>
                <a:buSzTx/>
                <a:buFontTx/>
                <a:buNone/>
                <a:tabLst/>
                <a:defRPr/>
              </a:pPr>
              <a:t>51</a:t>
            </a:fld>
            <a:endParaRPr kumimoji="0" lang="en-IN" sz="1200" b="1" i="0" u="none" strike="noStrike" kern="1200" cap="none" spc="0" normalizeH="0" baseline="0" noProof="0">
              <a:ln>
                <a:noFill/>
              </a:ln>
              <a:solidFill>
                <a:prstClr val="white"/>
              </a:solidFill>
              <a:effectLst/>
              <a:uLnTx/>
              <a:uFillTx/>
              <a:latin typeface="Cambria" panose="02040503050406030204" pitchFamily="18" charset="0"/>
              <a:ea typeface="Cambria" panose="02040503050406030204" pitchFamily="18" charset="0"/>
              <a:cs typeface="+mn-cs"/>
            </a:endParaRPr>
          </a:p>
        </p:txBody>
      </p:sp>
      <p:sp>
        <p:nvSpPr>
          <p:cNvPr id="25" name="TextBox 24">
            <a:extLst>
              <a:ext uri="{FF2B5EF4-FFF2-40B4-BE49-F238E27FC236}">
                <a16:creationId xmlns:a16="http://schemas.microsoft.com/office/drawing/2014/main" id="{B62F1666-756C-583B-9FC8-16CD36908D2B}"/>
              </a:ext>
            </a:extLst>
          </p:cNvPr>
          <p:cNvSpPr txBox="1"/>
          <p:nvPr/>
        </p:nvSpPr>
        <p:spPr>
          <a:xfrm>
            <a:off x="150485" y="982955"/>
            <a:ext cx="4084631" cy="1769715"/>
          </a:xfrm>
          <a:prstGeom prst="rect">
            <a:avLst/>
          </a:prstGeom>
          <a:noFill/>
          <a:ln>
            <a:solidFill>
              <a:schemeClr val="bg1">
                <a:lumMod val="85000"/>
              </a:schemeClr>
            </a:solidFill>
          </a:ln>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300" b="1"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About the Fund:</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Alchemy Long Term Ventures Fund – Series 3 is a CAT III AIF investing across </a:t>
            </a:r>
            <a:r>
              <a:rPr kumimoji="0" lang="en-US" sz="1200" b="1"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listed and unlisted small to micro cap </a:t>
            </a:r>
            <a:r>
              <a:rPr kumimoji="0" lang="en-US" sz="1200" b="0"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companies with a long term, growth oriented approach. The fund focuses on emerging themes such as </a:t>
            </a:r>
            <a:r>
              <a:rPr kumimoji="0" lang="en-US" sz="1200" b="1"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Data </a:t>
            </a:r>
            <a:r>
              <a:rPr kumimoji="0" lang="en-US" sz="1200" b="1" i="0" u="none" strike="noStrike" kern="1200" cap="none" spc="0" normalizeH="0" baseline="0" noProof="0" dirty="0" err="1">
                <a:ln>
                  <a:noFill/>
                </a:ln>
                <a:solidFill>
                  <a:prstClr val="black"/>
                </a:solidFill>
                <a:effectLst/>
                <a:uLnTx/>
                <a:uFillTx/>
                <a:latin typeface="Cambria" panose="02040503050406030204" pitchFamily="18" charset="0"/>
                <a:ea typeface="Cambria" panose="02040503050406030204" pitchFamily="18" charset="0"/>
                <a:cs typeface="+mn-cs"/>
              </a:rPr>
              <a:t>Centres</a:t>
            </a:r>
            <a:r>
              <a:rPr kumimoji="0" lang="en-US" sz="1200" b="1"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 &amp; AI, </a:t>
            </a:r>
            <a:r>
              <a:rPr kumimoji="0" lang="en-US" sz="1200" b="1" i="0" u="none" strike="noStrike" kern="1200" cap="none" spc="0" normalizeH="0" baseline="0" noProof="0" dirty="0" err="1">
                <a:ln>
                  <a:noFill/>
                </a:ln>
                <a:solidFill>
                  <a:prstClr val="black"/>
                </a:solidFill>
                <a:effectLst/>
                <a:uLnTx/>
                <a:uFillTx/>
                <a:latin typeface="Cambria" panose="02040503050406030204" pitchFamily="18" charset="0"/>
                <a:ea typeface="Cambria" panose="02040503050406030204" pitchFamily="18" charset="0"/>
                <a:cs typeface="+mn-cs"/>
              </a:rPr>
              <a:t>Defence</a:t>
            </a:r>
            <a:r>
              <a:rPr kumimoji="0" lang="en-US" sz="1200" b="1"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 Semiconductors, Green Energy &amp; Mobility, </a:t>
            </a:r>
            <a:r>
              <a:rPr kumimoji="0" lang="en-US" sz="1200" b="1" i="0" u="none" strike="noStrike" kern="1200" cap="none" spc="0" normalizeH="0" baseline="0" noProof="0" dirty="0" err="1">
                <a:ln>
                  <a:noFill/>
                </a:ln>
                <a:solidFill>
                  <a:prstClr val="black"/>
                </a:solidFill>
                <a:effectLst/>
                <a:uLnTx/>
                <a:uFillTx/>
                <a:latin typeface="Cambria" panose="02040503050406030204" pitchFamily="18" charset="0"/>
                <a:ea typeface="Cambria" panose="02040503050406030204" pitchFamily="18" charset="0"/>
                <a:cs typeface="+mn-cs"/>
              </a:rPr>
              <a:t>Digitalisation</a:t>
            </a:r>
            <a:r>
              <a:rPr kumimoji="0" lang="en-US" sz="1200" b="1"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 Manufacturing, and Healthcare &amp; Biotech</a:t>
            </a:r>
            <a:r>
              <a:rPr kumimoji="0" lang="en-US" sz="1200" b="0"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 It targets new age, high growth opportunities shaping India’s next phase of economic expansion.</a:t>
            </a:r>
            <a:endParaRPr kumimoji="0" lang="en-IN" sz="1200" b="0"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endParaRPr>
          </a:p>
        </p:txBody>
      </p:sp>
      <p:graphicFrame>
        <p:nvGraphicFramePr>
          <p:cNvPr id="14" name="Table 2">
            <a:extLst>
              <a:ext uri="{FF2B5EF4-FFF2-40B4-BE49-F238E27FC236}">
                <a16:creationId xmlns:a16="http://schemas.microsoft.com/office/drawing/2014/main" id="{A2FC4363-8F01-56EB-036F-F4300E7F91DA}"/>
              </a:ext>
            </a:extLst>
          </p:cNvPr>
          <p:cNvGraphicFramePr>
            <a:graphicFrameLocks noGrp="1"/>
          </p:cNvGraphicFramePr>
          <p:nvPr>
            <p:extLst>
              <p:ext uri="{D42A27DB-BD31-4B8C-83A1-F6EECF244321}">
                <p14:modId xmlns:p14="http://schemas.microsoft.com/office/powerpoint/2010/main" val="3778372263"/>
              </p:ext>
            </p:extLst>
          </p:nvPr>
        </p:nvGraphicFramePr>
        <p:xfrm>
          <a:off x="165475" y="2827401"/>
          <a:ext cx="4084631" cy="2377440"/>
        </p:xfrm>
        <a:graphic>
          <a:graphicData uri="http://schemas.openxmlformats.org/drawingml/2006/table">
            <a:tbl>
              <a:tblPr firstRow="1" bandRow="1">
                <a:tableStyleId>{073A0DAA-6AF3-43AB-8588-CEC1D06C72B9}</a:tableStyleId>
              </a:tblPr>
              <a:tblGrid>
                <a:gridCol w="1667393">
                  <a:extLst>
                    <a:ext uri="{9D8B030D-6E8A-4147-A177-3AD203B41FA5}">
                      <a16:colId xmlns:a16="http://schemas.microsoft.com/office/drawing/2014/main" val="979919291"/>
                    </a:ext>
                  </a:extLst>
                </a:gridCol>
                <a:gridCol w="2417238">
                  <a:extLst>
                    <a:ext uri="{9D8B030D-6E8A-4147-A177-3AD203B41FA5}">
                      <a16:colId xmlns:a16="http://schemas.microsoft.com/office/drawing/2014/main" val="2728041260"/>
                    </a:ext>
                  </a:extLst>
                </a:gridCol>
              </a:tblGrid>
              <a:tr h="151988">
                <a:tc>
                  <a:txBody>
                    <a:bodyPr/>
                    <a:lstStyle/>
                    <a:p>
                      <a:r>
                        <a:rPr lang="en-US" sz="1200">
                          <a:latin typeface="Cambria" panose="02040503050406030204" pitchFamily="18" charset="0"/>
                          <a:ea typeface="Cambria" panose="02040503050406030204" pitchFamily="18" charset="0"/>
                        </a:rPr>
                        <a:t>Particulars</a:t>
                      </a:r>
                      <a:endParaRPr lang="en-IN" sz="1200">
                        <a:latin typeface="Cambria" panose="02040503050406030204" pitchFamily="18" charset="0"/>
                        <a:ea typeface="Cambria" panose="02040503050406030204" pitchFamily="18" charset="0"/>
                      </a:endParaRPr>
                    </a:p>
                  </a:txBody>
                  <a:tcPr anchor="ctr"/>
                </a:tc>
                <a:tc>
                  <a:txBody>
                    <a:bodyPr/>
                    <a:lstStyle/>
                    <a:p>
                      <a:pPr algn="ctr"/>
                      <a:r>
                        <a:rPr lang="en-US" sz="1200">
                          <a:latin typeface="Cambria" panose="02040503050406030204" pitchFamily="18" charset="0"/>
                          <a:ea typeface="Cambria" panose="02040503050406030204" pitchFamily="18" charset="0"/>
                        </a:rPr>
                        <a:t>Details</a:t>
                      </a:r>
                      <a:endParaRPr lang="en-IN" sz="1200">
                        <a:latin typeface="Cambria" panose="02040503050406030204" pitchFamily="18" charset="0"/>
                        <a:ea typeface="Cambria" panose="02040503050406030204" pitchFamily="18" charset="0"/>
                      </a:endParaRPr>
                    </a:p>
                  </a:txBody>
                  <a:tcPr anchor="ctr"/>
                </a:tc>
                <a:extLst>
                  <a:ext uri="{0D108BD9-81ED-4DB2-BD59-A6C34878D82A}">
                    <a16:rowId xmlns:a16="http://schemas.microsoft.com/office/drawing/2014/main" val="2509566197"/>
                  </a:ext>
                </a:extLst>
              </a:tr>
              <a:tr h="151988">
                <a:tc>
                  <a:txBody>
                    <a:bodyPr/>
                    <a:lstStyle/>
                    <a:p>
                      <a:r>
                        <a:rPr lang="en-US" sz="1200" b="1" dirty="0">
                          <a:latin typeface="Cambria" panose="02040503050406030204" pitchFamily="18" charset="0"/>
                          <a:ea typeface="Cambria" panose="02040503050406030204" pitchFamily="18" charset="0"/>
                        </a:rPr>
                        <a:t>Fund Manager</a:t>
                      </a:r>
                      <a:endParaRPr lang="en-IN" sz="1200" b="1" dirty="0">
                        <a:latin typeface="Cambria" panose="02040503050406030204" pitchFamily="18" charset="0"/>
                        <a:ea typeface="Cambria" panose="02040503050406030204" pitchFamily="18" charset="0"/>
                      </a:endParaRPr>
                    </a:p>
                  </a:txBody>
                  <a:tcPr anchor="ctr">
                    <a:solidFill>
                      <a:schemeClr val="bg1">
                        <a:lumMod val="95000"/>
                      </a:schemeClr>
                    </a:solidFill>
                  </a:tcPr>
                </a:tc>
                <a:tc>
                  <a:txBody>
                    <a:bodyPr/>
                    <a:lstStyle/>
                    <a:p>
                      <a:pPr algn="ctr"/>
                      <a:r>
                        <a:rPr lang="en-US" sz="1200" dirty="0">
                          <a:latin typeface="Cambria" panose="02040503050406030204" pitchFamily="18" charset="0"/>
                          <a:ea typeface="Cambria" panose="02040503050406030204" pitchFamily="18" charset="0"/>
                        </a:rPr>
                        <a:t>Mr. Hiren Ved</a:t>
                      </a:r>
                      <a:endParaRPr lang="en-US" sz="1200" kern="1200" dirty="0">
                        <a:solidFill>
                          <a:schemeClr val="dk1"/>
                        </a:solidFill>
                        <a:latin typeface="Cambria" panose="02040503050406030204" pitchFamily="18" charset="0"/>
                        <a:ea typeface="Cambria" panose="02040503050406030204" pitchFamily="18" charset="0"/>
                        <a:cs typeface="+mn-cs"/>
                      </a:endParaRPr>
                    </a:p>
                  </a:txBody>
                  <a:tcPr anchor="ctr">
                    <a:solidFill>
                      <a:schemeClr val="bg1">
                        <a:lumMod val="95000"/>
                      </a:schemeClr>
                    </a:solidFill>
                  </a:tcPr>
                </a:tc>
                <a:extLst>
                  <a:ext uri="{0D108BD9-81ED-4DB2-BD59-A6C34878D82A}">
                    <a16:rowId xmlns:a16="http://schemas.microsoft.com/office/drawing/2014/main" val="3085341055"/>
                  </a:ext>
                </a:extLst>
              </a:tr>
              <a:tr h="151988">
                <a:tc>
                  <a:txBody>
                    <a:bodyPr/>
                    <a:lstStyle/>
                    <a:p>
                      <a:r>
                        <a:rPr lang="en-IN" sz="1200" b="1" dirty="0">
                          <a:latin typeface="Cambria" panose="02040503050406030204" pitchFamily="18" charset="0"/>
                          <a:ea typeface="Cambria" panose="02040503050406030204" pitchFamily="18" charset="0"/>
                        </a:rPr>
                        <a:t>Target Size</a:t>
                      </a:r>
                    </a:p>
                  </a:txBody>
                  <a:tcPr anchor="ctr">
                    <a:solidFill>
                      <a:schemeClr val="bg1">
                        <a:lumMod val="85000"/>
                      </a:schemeClr>
                    </a:solidFill>
                  </a:tcPr>
                </a:tc>
                <a:tc>
                  <a:txBody>
                    <a:bodyPr/>
                    <a:lstStyle/>
                    <a:p>
                      <a:pPr algn="ctr"/>
                      <a:r>
                        <a:rPr lang="en-IN" sz="1200" dirty="0">
                          <a:latin typeface="Cambria" panose="02040503050406030204" pitchFamily="18" charset="0"/>
                          <a:ea typeface="Cambria" panose="02040503050406030204" pitchFamily="18" charset="0"/>
                        </a:rPr>
                        <a:t>Rs. 800 Cr</a:t>
                      </a:r>
                    </a:p>
                  </a:txBody>
                  <a:tcPr anchor="ctr">
                    <a:solidFill>
                      <a:schemeClr val="bg1">
                        <a:lumMod val="85000"/>
                      </a:schemeClr>
                    </a:solidFill>
                  </a:tcPr>
                </a:tc>
                <a:extLst>
                  <a:ext uri="{0D108BD9-81ED-4DB2-BD59-A6C34878D82A}">
                    <a16:rowId xmlns:a16="http://schemas.microsoft.com/office/drawing/2014/main" val="1830698989"/>
                  </a:ext>
                </a:extLst>
              </a:tr>
              <a:tr h="151988">
                <a:tc>
                  <a:txBody>
                    <a:bodyPr/>
                    <a:lstStyle/>
                    <a:p>
                      <a:r>
                        <a:rPr lang="en-IN" sz="1200" b="1" dirty="0">
                          <a:latin typeface="Cambria" panose="02040503050406030204" pitchFamily="18" charset="0"/>
                          <a:ea typeface="Cambria" panose="02040503050406030204" pitchFamily="18" charset="0"/>
                        </a:rPr>
                        <a:t>AUM</a:t>
                      </a:r>
                    </a:p>
                  </a:txBody>
                  <a:tcPr anchor="ctr">
                    <a:solidFill>
                      <a:schemeClr val="bg1">
                        <a:lumMod val="95000"/>
                      </a:schemeClr>
                    </a:solidFill>
                  </a:tcPr>
                </a:tc>
                <a:tc>
                  <a:txBody>
                    <a:bodyPr/>
                    <a:lstStyle/>
                    <a:p>
                      <a:pPr algn="ctr"/>
                      <a:r>
                        <a:rPr lang="en-IN" sz="1200" dirty="0">
                          <a:latin typeface="Cambria" panose="02040503050406030204" pitchFamily="18" charset="0"/>
                          <a:ea typeface="Cambria" panose="02040503050406030204" pitchFamily="18" charset="0"/>
                        </a:rPr>
                        <a:t>~ 530 Cr</a:t>
                      </a:r>
                    </a:p>
                  </a:txBody>
                  <a:tcPr anchor="ctr">
                    <a:solidFill>
                      <a:srgbClr val="F2F2F2"/>
                    </a:solidFill>
                  </a:tcPr>
                </a:tc>
                <a:extLst>
                  <a:ext uri="{0D108BD9-81ED-4DB2-BD59-A6C34878D82A}">
                    <a16:rowId xmlns:a16="http://schemas.microsoft.com/office/drawing/2014/main" val="2241632928"/>
                  </a:ext>
                </a:extLst>
              </a:tr>
              <a:tr h="151988">
                <a:tc>
                  <a:txBody>
                    <a:bodyPr/>
                    <a:lstStyle/>
                    <a:p>
                      <a:r>
                        <a:rPr lang="en-IN" sz="1200" b="1" dirty="0">
                          <a:latin typeface="Cambria" panose="02040503050406030204" pitchFamily="18" charset="0"/>
                          <a:ea typeface="Cambria" panose="02040503050406030204" pitchFamily="18" charset="0"/>
                        </a:rPr>
                        <a:t>First Close</a:t>
                      </a:r>
                    </a:p>
                  </a:txBody>
                  <a:tcPr anchor="ctr">
                    <a:solidFill>
                      <a:schemeClr val="bg1">
                        <a:lumMod val="85000"/>
                      </a:schemeClr>
                    </a:solidFill>
                  </a:tcPr>
                </a:tc>
                <a:tc>
                  <a:txBody>
                    <a:bodyPr/>
                    <a:lstStyle/>
                    <a:p>
                      <a:pPr algn="ctr"/>
                      <a:r>
                        <a:rPr lang="en-IN" sz="1200" dirty="0">
                          <a:latin typeface="Cambria" panose="02040503050406030204" pitchFamily="18" charset="0"/>
                          <a:ea typeface="Cambria" panose="02040503050406030204" pitchFamily="18" charset="0"/>
                        </a:rPr>
                        <a:t>February, 2026</a:t>
                      </a:r>
                    </a:p>
                  </a:txBody>
                  <a:tcPr anchor="ctr">
                    <a:solidFill>
                      <a:schemeClr val="bg1">
                        <a:lumMod val="85000"/>
                      </a:schemeClr>
                    </a:solidFill>
                  </a:tcPr>
                </a:tc>
                <a:extLst>
                  <a:ext uri="{0D108BD9-81ED-4DB2-BD59-A6C34878D82A}">
                    <a16:rowId xmlns:a16="http://schemas.microsoft.com/office/drawing/2014/main" val="2522430973"/>
                  </a:ext>
                </a:extLst>
              </a:tr>
              <a:tr h="151988">
                <a:tc>
                  <a:txBody>
                    <a:bodyPr/>
                    <a:lstStyle/>
                    <a:p>
                      <a:r>
                        <a:rPr lang="en-IN" sz="1200" b="1" dirty="0">
                          <a:latin typeface="Cambria" panose="02040503050406030204" pitchFamily="18" charset="0"/>
                          <a:ea typeface="Cambria" panose="02040503050406030204" pitchFamily="18" charset="0"/>
                        </a:rPr>
                        <a:t>Min. Investment</a:t>
                      </a:r>
                    </a:p>
                  </a:txBody>
                  <a:tcPr anchor="ctr">
                    <a:solidFill>
                      <a:schemeClr val="bg1">
                        <a:lumMod val="95000"/>
                      </a:schemeClr>
                    </a:solidFill>
                  </a:tcPr>
                </a:tc>
                <a:tc>
                  <a:txBody>
                    <a:bodyPr/>
                    <a:lstStyle/>
                    <a:p>
                      <a:pPr algn="ctr"/>
                      <a:r>
                        <a:rPr lang="en-US" sz="1200" dirty="0">
                          <a:latin typeface="Cambria" panose="02040503050406030204" pitchFamily="18" charset="0"/>
                          <a:ea typeface="Cambria" panose="02040503050406030204" pitchFamily="18" charset="0"/>
                        </a:rPr>
                        <a:t>1 Cr</a:t>
                      </a:r>
                      <a:endParaRPr lang="en-IN" sz="1200" dirty="0">
                        <a:latin typeface="Cambria" panose="02040503050406030204" pitchFamily="18" charset="0"/>
                        <a:ea typeface="Cambria" panose="02040503050406030204" pitchFamily="18" charset="0"/>
                      </a:endParaRPr>
                    </a:p>
                  </a:txBody>
                  <a:tcPr anchor="ctr">
                    <a:solidFill>
                      <a:schemeClr val="bg1">
                        <a:lumMod val="95000"/>
                      </a:schemeClr>
                    </a:solidFill>
                  </a:tcPr>
                </a:tc>
                <a:extLst>
                  <a:ext uri="{0D108BD9-81ED-4DB2-BD59-A6C34878D82A}">
                    <a16:rowId xmlns:a16="http://schemas.microsoft.com/office/drawing/2014/main" val="4053942507"/>
                  </a:ext>
                </a:extLst>
              </a:tr>
              <a:tr h="151988">
                <a:tc>
                  <a:txBody>
                    <a:bodyPr/>
                    <a:lstStyle/>
                    <a:p>
                      <a:r>
                        <a:rPr lang="en-IN" sz="1200" b="1" dirty="0">
                          <a:latin typeface="Cambria" panose="02040503050406030204" pitchFamily="18" charset="0"/>
                          <a:ea typeface="Cambria" panose="02040503050406030204" pitchFamily="18" charset="0"/>
                        </a:rPr>
                        <a:t>Fund Tenure</a:t>
                      </a:r>
                    </a:p>
                  </a:txBody>
                  <a:tcPr anchor="ctr">
                    <a:solidFill>
                      <a:schemeClr val="bg1">
                        <a:lumMod val="85000"/>
                      </a:schemeClr>
                    </a:solidFill>
                  </a:tcPr>
                </a:tc>
                <a:tc>
                  <a:txBody>
                    <a:bodyPr/>
                    <a:lstStyle/>
                    <a:p>
                      <a:pPr algn="ctr"/>
                      <a:r>
                        <a:rPr lang="en-US" sz="1200" dirty="0">
                          <a:latin typeface="Cambria" panose="02040503050406030204" pitchFamily="18" charset="0"/>
                          <a:ea typeface="Cambria" panose="02040503050406030204" pitchFamily="18" charset="0"/>
                        </a:rPr>
                        <a:t>4 years (+1) from first close</a:t>
                      </a:r>
                      <a:endParaRPr lang="en-IN" sz="1200" dirty="0">
                        <a:latin typeface="Cambria" panose="02040503050406030204" pitchFamily="18" charset="0"/>
                        <a:ea typeface="Cambria" panose="02040503050406030204" pitchFamily="18" charset="0"/>
                      </a:endParaRPr>
                    </a:p>
                  </a:txBody>
                  <a:tcPr anchor="ctr">
                    <a:solidFill>
                      <a:schemeClr val="bg1">
                        <a:lumMod val="85000"/>
                      </a:schemeClr>
                    </a:solidFill>
                  </a:tcPr>
                </a:tc>
                <a:extLst>
                  <a:ext uri="{0D108BD9-81ED-4DB2-BD59-A6C34878D82A}">
                    <a16:rowId xmlns:a16="http://schemas.microsoft.com/office/drawing/2014/main" val="105553421"/>
                  </a:ext>
                </a:extLst>
              </a:tr>
              <a:tr h="253313">
                <a:tc>
                  <a:txBody>
                    <a:bodyPr/>
                    <a:lstStyle/>
                    <a:p>
                      <a:r>
                        <a:rPr lang="en-US" sz="1200" b="1">
                          <a:latin typeface="Cambria" panose="02040503050406030204" pitchFamily="18" charset="0"/>
                          <a:ea typeface="Cambria" panose="02040503050406030204" pitchFamily="18" charset="0"/>
                        </a:rPr>
                        <a:t>D</a:t>
                      </a:r>
                      <a:r>
                        <a:rPr lang="en-IN" sz="1200" b="1">
                          <a:latin typeface="Cambria" panose="02040503050406030204" pitchFamily="18" charset="0"/>
                          <a:ea typeface="Cambria" panose="02040503050406030204" pitchFamily="18" charset="0"/>
                        </a:rPr>
                        <a:t>rawdown</a:t>
                      </a:r>
                    </a:p>
                  </a:txBody>
                  <a:tcPr anchor="ctr">
                    <a:solidFill>
                      <a:schemeClr val="bg1">
                        <a:lumMod val="95000"/>
                      </a:schemeClr>
                    </a:solidFill>
                  </a:tcPr>
                </a:tc>
                <a:tc>
                  <a:txBody>
                    <a:bodyPr/>
                    <a:lstStyle/>
                    <a:p>
                      <a:pPr algn="ctr"/>
                      <a:r>
                        <a:rPr lang="en-IN" sz="1200" dirty="0">
                          <a:latin typeface="Cambria" panose="02040503050406030204" pitchFamily="18" charset="0"/>
                          <a:ea typeface="Cambria" panose="02040503050406030204" pitchFamily="18" charset="0"/>
                        </a:rPr>
                        <a:t>75% initial,</a:t>
                      </a:r>
                    </a:p>
                    <a:p>
                      <a:pPr algn="ctr"/>
                      <a:r>
                        <a:rPr lang="en-IN" sz="1200" dirty="0">
                          <a:latin typeface="Cambria" panose="02040503050406030204" pitchFamily="18" charset="0"/>
                          <a:ea typeface="Cambria" panose="02040503050406030204" pitchFamily="18" charset="0"/>
                        </a:rPr>
                        <a:t>Balance of 25% by next quarter</a:t>
                      </a:r>
                    </a:p>
                  </a:txBody>
                  <a:tcPr anchor="ctr">
                    <a:solidFill>
                      <a:schemeClr val="bg1">
                        <a:lumMod val="95000"/>
                      </a:schemeClr>
                    </a:solidFill>
                  </a:tcPr>
                </a:tc>
                <a:extLst>
                  <a:ext uri="{0D108BD9-81ED-4DB2-BD59-A6C34878D82A}">
                    <a16:rowId xmlns:a16="http://schemas.microsoft.com/office/drawing/2014/main" val="746667370"/>
                  </a:ext>
                </a:extLst>
              </a:tr>
            </a:tbl>
          </a:graphicData>
        </a:graphic>
      </p:graphicFrame>
      <p:graphicFrame>
        <p:nvGraphicFramePr>
          <p:cNvPr id="16" name="Table 15">
            <a:extLst>
              <a:ext uri="{FF2B5EF4-FFF2-40B4-BE49-F238E27FC236}">
                <a16:creationId xmlns:a16="http://schemas.microsoft.com/office/drawing/2014/main" id="{76A00E5C-5353-1C66-F88E-5CCD80E6296F}"/>
              </a:ext>
            </a:extLst>
          </p:cNvPr>
          <p:cNvGraphicFramePr>
            <a:graphicFrameLocks noGrp="1"/>
          </p:cNvGraphicFramePr>
          <p:nvPr>
            <p:extLst>
              <p:ext uri="{D42A27DB-BD31-4B8C-83A1-F6EECF244321}">
                <p14:modId xmlns:p14="http://schemas.microsoft.com/office/powerpoint/2010/main" val="3486366076"/>
              </p:ext>
            </p:extLst>
          </p:nvPr>
        </p:nvGraphicFramePr>
        <p:xfrm>
          <a:off x="8780923" y="1010644"/>
          <a:ext cx="3293545" cy="1776005"/>
        </p:xfrm>
        <a:graphic>
          <a:graphicData uri="http://schemas.openxmlformats.org/drawingml/2006/table">
            <a:tbl>
              <a:tblPr firstRow="1" bandRow="1"/>
              <a:tblGrid>
                <a:gridCol w="2427404">
                  <a:extLst>
                    <a:ext uri="{9D8B030D-6E8A-4147-A177-3AD203B41FA5}">
                      <a16:colId xmlns:a16="http://schemas.microsoft.com/office/drawing/2014/main" val="1416440599"/>
                    </a:ext>
                  </a:extLst>
                </a:gridCol>
                <a:gridCol w="866141">
                  <a:extLst>
                    <a:ext uri="{9D8B030D-6E8A-4147-A177-3AD203B41FA5}">
                      <a16:colId xmlns:a16="http://schemas.microsoft.com/office/drawing/2014/main" val="3776040976"/>
                    </a:ext>
                  </a:extLst>
                </a:gridCol>
              </a:tblGrid>
              <a:tr h="280144">
                <a:tc>
                  <a:txBody>
                    <a:bodyPr/>
                    <a:lstStyle/>
                    <a:p>
                      <a:pPr algn="ctr" rtl="0" fontAlgn="ctr"/>
                      <a:r>
                        <a:rPr lang="en-IN" sz="1300" b="1" i="0" u="none" strike="noStrike">
                          <a:solidFill>
                            <a:srgbClr val="FFFFFF"/>
                          </a:solidFill>
                          <a:effectLst/>
                          <a:latin typeface="Cambria" panose="02040503050406030204" pitchFamily="18" charset="0"/>
                          <a:ea typeface="Cambria" panose="02040503050406030204" pitchFamily="18" charset="0"/>
                        </a:rPr>
                        <a:t>Top Holdings (Listed)</a:t>
                      </a:r>
                    </a:p>
                  </a:txBody>
                  <a:tcPr marL="9525" marR="9525" marT="9525" marB="0" anchor="ctr">
                    <a:lnL w="12700" cap="flat" cmpd="sng" algn="ctr">
                      <a:no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000000"/>
                    </a:solidFill>
                  </a:tcPr>
                </a:tc>
                <a:tc>
                  <a:txBody>
                    <a:bodyPr/>
                    <a:lstStyle/>
                    <a:p>
                      <a:pPr algn="ctr" rtl="0" fontAlgn="ctr"/>
                      <a:r>
                        <a:rPr lang="en-IN" sz="1300" b="1" i="0" u="none" strike="noStrike">
                          <a:solidFill>
                            <a:srgbClr val="FFFFFF"/>
                          </a:solidFill>
                          <a:effectLst/>
                          <a:latin typeface="Cambria" panose="02040503050406030204" pitchFamily="18" charset="0"/>
                          <a:ea typeface="Cambria" panose="02040503050406030204" pitchFamily="18" charset="0"/>
                        </a:rPr>
                        <a:t>Weight %</a:t>
                      </a:r>
                    </a:p>
                  </a:txBody>
                  <a:tcPr marL="9525" marR="9525" marT="9525" marB="0" anchor="ctr">
                    <a:lnL w="12700" cap="flat" cmpd="sng" algn="ctr">
                      <a:solidFill>
                        <a:schemeClr val="bg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000000"/>
                    </a:solidFill>
                  </a:tcPr>
                </a:tc>
                <a:extLst>
                  <a:ext uri="{0D108BD9-81ED-4DB2-BD59-A6C34878D82A}">
                    <a16:rowId xmlns:a16="http://schemas.microsoft.com/office/drawing/2014/main" val="896081867"/>
                  </a:ext>
                </a:extLst>
              </a:tr>
              <a:tr h="280144">
                <a:tc>
                  <a:txBody>
                    <a:bodyPr/>
                    <a:lstStyle/>
                    <a:p>
                      <a:pPr algn="ctr" fontAlgn="ctr">
                        <a:buNone/>
                      </a:pPr>
                      <a:r>
                        <a:rPr lang="en-IN" sz="1200" b="0" i="0" u="none" strike="noStrike" dirty="0">
                          <a:solidFill>
                            <a:srgbClr val="000000"/>
                          </a:solidFill>
                          <a:effectLst/>
                          <a:latin typeface="Cambria" panose="02040503050406030204" pitchFamily="18" charset="0"/>
                        </a:rPr>
                        <a:t>Afcom Holdings Ltd</a:t>
                      </a:r>
                    </a:p>
                  </a:txBody>
                  <a:tcPr marL="9525" marR="9525" marT="9525" marB="0" anchor="ctr">
                    <a:lnL w="12700" cap="flat" cmpd="sng" algn="ctr">
                      <a:no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fontAlgn="ctr">
                        <a:buNone/>
                      </a:pPr>
                      <a:r>
                        <a:rPr lang="en-IN" sz="1200" b="0" i="0" u="none" strike="noStrike">
                          <a:solidFill>
                            <a:srgbClr val="000000"/>
                          </a:solidFill>
                          <a:effectLst/>
                          <a:latin typeface="Cambria" panose="02040503050406030204" pitchFamily="18" charset="0"/>
                        </a:rPr>
                        <a:t>8.28%</a:t>
                      </a:r>
                    </a:p>
                  </a:txBody>
                  <a:tcPr marL="9525" marR="9525" marT="9525" marB="0" anchor="ctr">
                    <a:lnL w="12700" cap="flat" cmpd="sng" algn="ctr">
                      <a:solidFill>
                        <a:schemeClr val="bg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963132833"/>
                  </a:ext>
                </a:extLst>
              </a:tr>
              <a:tr h="280144">
                <a:tc>
                  <a:txBody>
                    <a:bodyPr/>
                    <a:lstStyle/>
                    <a:p>
                      <a:pPr algn="ctr" fontAlgn="ctr">
                        <a:buNone/>
                      </a:pPr>
                      <a:r>
                        <a:rPr lang="en-IN" sz="1200" b="0" i="0" u="none" strike="noStrike" dirty="0">
                          <a:solidFill>
                            <a:srgbClr val="000000"/>
                          </a:solidFill>
                          <a:effectLst/>
                          <a:latin typeface="Cambria" panose="02040503050406030204" pitchFamily="18" charset="0"/>
                        </a:rPr>
                        <a:t>MTAR Technologies Ltd</a:t>
                      </a:r>
                    </a:p>
                  </a:txBody>
                  <a:tcPr marL="9525" marR="9525" marT="9525" marB="0" anchor="ctr">
                    <a:lnL w="12700" cap="flat" cmpd="sng" algn="ctr">
                      <a:no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fontAlgn="ctr">
                        <a:buNone/>
                      </a:pPr>
                      <a:r>
                        <a:rPr lang="en-IN" sz="1200" b="0" i="0" u="none" strike="noStrike" dirty="0">
                          <a:solidFill>
                            <a:srgbClr val="000000"/>
                          </a:solidFill>
                          <a:effectLst/>
                          <a:latin typeface="Cambria" panose="02040503050406030204" pitchFamily="18" charset="0"/>
                        </a:rPr>
                        <a:t>4.45%</a:t>
                      </a:r>
                    </a:p>
                  </a:txBody>
                  <a:tcPr marL="9525" marR="9525" marT="9525" marB="0" anchor="ctr">
                    <a:lnL w="12700" cap="flat" cmpd="sng" algn="ctr">
                      <a:solidFill>
                        <a:schemeClr val="bg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1075786082"/>
                  </a:ext>
                </a:extLst>
              </a:tr>
              <a:tr h="280144">
                <a:tc>
                  <a:txBody>
                    <a:bodyPr/>
                    <a:lstStyle/>
                    <a:p>
                      <a:pPr algn="ctr" fontAlgn="ctr">
                        <a:buNone/>
                      </a:pPr>
                      <a:r>
                        <a:rPr lang="en-IN" sz="1200" b="0" i="0" u="none" strike="noStrike">
                          <a:solidFill>
                            <a:srgbClr val="000000"/>
                          </a:solidFill>
                          <a:effectLst/>
                          <a:latin typeface="Cambria" panose="02040503050406030204" pitchFamily="18" charset="0"/>
                        </a:rPr>
                        <a:t>NRB Bearings Ltd</a:t>
                      </a:r>
                    </a:p>
                  </a:txBody>
                  <a:tcPr marL="9525" marR="9525" marT="9525" marB="0" anchor="ctr">
                    <a:lnL w="12700" cap="flat" cmpd="sng" algn="ctr">
                      <a:no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fontAlgn="ctr">
                        <a:buNone/>
                      </a:pPr>
                      <a:r>
                        <a:rPr lang="en-IN" sz="1200" b="0" i="0" u="none" strike="noStrike">
                          <a:solidFill>
                            <a:srgbClr val="000000"/>
                          </a:solidFill>
                          <a:effectLst/>
                          <a:latin typeface="Cambria" panose="02040503050406030204" pitchFamily="18" charset="0"/>
                        </a:rPr>
                        <a:t>2.73%</a:t>
                      </a:r>
                    </a:p>
                  </a:txBody>
                  <a:tcPr marL="9525" marR="9525" marT="9525" marB="0" anchor="ctr">
                    <a:lnL w="12700" cap="flat" cmpd="sng" algn="ctr">
                      <a:solidFill>
                        <a:schemeClr val="bg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49325733"/>
                  </a:ext>
                </a:extLst>
              </a:tr>
              <a:tr h="280144">
                <a:tc>
                  <a:txBody>
                    <a:bodyPr/>
                    <a:lstStyle/>
                    <a:p>
                      <a:pPr algn="ctr" fontAlgn="ctr">
                        <a:buNone/>
                      </a:pPr>
                      <a:r>
                        <a:rPr lang="en-IN" sz="1200" b="0" i="0" u="none" strike="noStrike" dirty="0" err="1">
                          <a:solidFill>
                            <a:srgbClr val="000000"/>
                          </a:solidFill>
                          <a:effectLst/>
                          <a:latin typeface="Cambria" panose="02040503050406030204" pitchFamily="18" charset="0"/>
                        </a:rPr>
                        <a:t>Sansera Engineering Ltd</a:t>
                      </a:r>
                    </a:p>
                  </a:txBody>
                  <a:tcPr marL="9525" marR="9525" marT="9525" marB="0" anchor="ctr">
                    <a:lnL w="12700" cap="flat" cmpd="sng" algn="ctr">
                      <a:no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fontAlgn="ctr">
                        <a:buNone/>
                      </a:pPr>
                      <a:r>
                        <a:rPr lang="en-IN" sz="1200" b="0" i="0" u="none" strike="noStrike" dirty="0">
                          <a:solidFill>
                            <a:srgbClr val="000000"/>
                          </a:solidFill>
                          <a:effectLst/>
                          <a:latin typeface="Cambria" panose="02040503050406030204" pitchFamily="18" charset="0"/>
                        </a:rPr>
                        <a:t>2.64%</a:t>
                      </a:r>
                    </a:p>
                  </a:txBody>
                  <a:tcPr marL="9525" marR="9525" marT="9525" marB="0" anchor="ctr">
                    <a:lnL w="12700" cap="flat" cmpd="sng" algn="ctr">
                      <a:solidFill>
                        <a:schemeClr val="bg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2071115321"/>
                  </a:ext>
                </a:extLst>
              </a:tr>
              <a:tr h="280144">
                <a:tc>
                  <a:txBody>
                    <a:bodyPr/>
                    <a:lstStyle/>
                    <a:p>
                      <a:pPr algn="ctr" fontAlgn="ctr">
                        <a:buNone/>
                      </a:pPr>
                      <a:r>
                        <a:rPr lang="en-IN" sz="1200" b="0" i="0" u="none" strike="noStrike" dirty="0">
                          <a:solidFill>
                            <a:srgbClr val="000000"/>
                          </a:solidFill>
                          <a:effectLst/>
                          <a:latin typeface="Cambria" panose="02040503050406030204" pitchFamily="18" charset="0"/>
                        </a:rPr>
                        <a:t>Central Mine Planning And Design Inst. Ltd</a:t>
                      </a:r>
                    </a:p>
                  </a:txBody>
                  <a:tcPr marL="9525" marR="9525" marT="9525" marB="0" anchor="ctr">
                    <a:lnL w="12700" cap="flat" cmpd="sng" algn="ctr">
                      <a:no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fontAlgn="ctr">
                        <a:buNone/>
                      </a:pPr>
                      <a:r>
                        <a:rPr lang="en-IN" sz="1200" b="0" i="0" u="none" strike="noStrike" dirty="0">
                          <a:solidFill>
                            <a:srgbClr val="000000"/>
                          </a:solidFill>
                          <a:effectLst/>
                          <a:latin typeface="Cambria" panose="02040503050406030204" pitchFamily="18" charset="0"/>
                        </a:rPr>
                        <a:t>2.57%</a:t>
                      </a:r>
                    </a:p>
                  </a:txBody>
                  <a:tcPr marL="9525" marR="9525" marT="9525" marB="0" anchor="ctr">
                    <a:lnL w="12700" cap="flat" cmpd="sng" algn="ctr">
                      <a:solidFill>
                        <a:schemeClr val="bg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4290642870"/>
                  </a:ext>
                </a:extLst>
              </a:tr>
            </a:tbl>
          </a:graphicData>
        </a:graphic>
      </p:graphicFrame>
      <p:sp>
        <p:nvSpPr>
          <p:cNvPr id="17" name="TextBox 16">
            <a:extLst>
              <a:ext uri="{FF2B5EF4-FFF2-40B4-BE49-F238E27FC236}">
                <a16:creationId xmlns:a16="http://schemas.microsoft.com/office/drawing/2014/main" id="{D3165BE2-9EB3-31BF-7B1B-9130553684C1}"/>
              </a:ext>
            </a:extLst>
          </p:cNvPr>
          <p:cNvSpPr txBox="1"/>
          <p:nvPr/>
        </p:nvSpPr>
        <p:spPr>
          <a:xfrm>
            <a:off x="8718276" y="4621736"/>
            <a:ext cx="2782885" cy="30777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400" b="1" i="0"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rPr>
              <a:t>Fees Structure</a:t>
            </a:r>
          </a:p>
        </p:txBody>
      </p:sp>
      <p:sp>
        <p:nvSpPr>
          <p:cNvPr id="8" name="TextBox 7">
            <a:extLst>
              <a:ext uri="{FF2B5EF4-FFF2-40B4-BE49-F238E27FC236}">
                <a16:creationId xmlns:a16="http://schemas.microsoft.com/office/drawing/2014/main" id="{827E058D-A7AD-7203-39D0-F878B59B0DE7}"/>
              </a:ext>
            </a:extLst>
          </p:cNvPr>
          <p:cNvSpPr txBox="1"/>
          <p:nvPr/>
        </p:nvSpPr>
        <p:spPr>
          <a:xfrm>
            <a:off x="8718276" y="5598276"/>
            <a:ext cx="3341201" cy="86177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000" b="0" i="1"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Portfolio Allocations and performance pertains to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000" b="0" i="1"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Series I</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000" b="0" i="1"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*performance as on July 31st, 2026 , Post Fees, Expenses and Pre - Taxes **no catch-up</a:t>
            </a:r>
            <a:br>
              <a:rPr kumimoji="0" lang="en-IN" sz="1000" b="0" i="1"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br>
            <a:endParaRPr kumimoji="0" lang="en-IN" sz="1000" b="0" i="1"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endParaRPr>
          </a:p>
        </p:txBody>
      </p:sp>
      <p:graphicFrame>
        <p:nvGraphicFramePr>
          <p:cNvPr id="9" name="Table 8">
            <a:extLst>
              <a:ext uri="{FF2B5EF4-FFF2-40B4-BE49-F238E27FC236}">
                <a16:creationId xmlns:a16="http://schemas.microsoft.com/office/drawing/2014/main" id="{A07860E5-5B06-F512-70D7-666A1D7BCFEA}"/>
              </a:ext>
            </a:extLst>
          </p:cNvPr>
          <p:cNvGraphicFramePr>
            <a:graphicFrameLocks noGrp="1"/>
          </p:cNvGraphicFramePr>
          <p:nvPr>
            <p:extLst>
              <p:ext uri="{D42A27DB-BD31-4B8C-83A1-F6EECF244321}">
                <p14:modId xmlns:p14="http://schemas.microsoft.com/office/powerpoint/2010/main" val="2821348221"/>
              </p:ext>
            </p:extLst>
          </p:nvPr>
        </p:nvGraphicFramePr>
        <p:xfrm>
          <a:off x="4335594" y="3943591"/>
          <a:ext cx="4329860" cy="2602386"/>
        </p:xfrm>
        <a:graphic>
          <a:graphicData uri="http://schemas.openxmlformats.org/drawingml/2006/table">
            <a:tbl>
              <a:tblPr firstRow="1" bandRow="1"/>
              <a:tblGrid>
                <a:gridCol w="3209494">
                  <a:extLst>
                    <a:ext uri="{9D8B030D-6E8A-4147-A177-3AD203B41FA5}">
                      <a16:colId xmlns:a16="http://schemas.microsoft.com/office/drawing/2014/main" val="1416440599"/>
                    </a:ext>
                  </a:extLst>
                </a:gridCol>
                <a:gridCol w="1120366">
                  <a:extLst>
                    <a:ext uri="{9D8B030D-6E8A-4147-A177-3AD203B41FA5}">
                      <a16:colId xmlns:a16="http://schemas.microsoft.com/office/drawing/2014/main" val="3776040976"/>
                    </a:ext>
                  </a:extLst>
                </a:gridCol>
              </a:tblGrid>
              <a:tr h="289154">
                <a:tc>
                  <a:txBody>
                    <a:bodyPr/>
                    <a:lstStyle/>
                    <a:p>
                      <a:pPr algn="ctr" rtl="0" fontAlgn="ctr"/>
                      <a:r>
                        <a:rPr lang="en-IN" sz="1300" b="1" i="0" u="none" strike="noStrike" dirty="0">
                          <a:solidFill>
                            <a:srgbClr val="FFFFFF"/>
                          </a:solidFill>
                          <a:effectLst/>
                          <a:latin typeface="Cambria" panose="02040503050406030204" pitchFamily="18" charset="0"/>
                          <a:ea typeface="Cambria" panose="02040503050406030204" pitchFamily="18" charset="0"/>
                        </a:rPr>
                        <a:t>Top Sectors</a:t>
                      </a:r>
                    </a:p>
                  </a:txBody>
                  <a:tcPr marL="9525" marR="9525" marT="9525" marB="0" anchor="ctr">
                    <a:lnL w="12700" cap="flat" cmpd="sng" algn="ctr">
                      <a:no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000000"/>
                    </a:solidFill>
                  </a:tcPr>
                </a:tc>
                <a:tc>
                  <a:txBody>
                    <a:bodyPr/>
                    <a:lstStyle/>
                    <a:p>
                      <a:pPr algn="ctr" rtl="0" fontAlgn="ctr"/>
                      <a:r>
                        <a:rPr lang="en-IN" sz="1300" b="1" i="0" u="none" strike="noStrike">
                          <a:solidFill>
                            <a:srgbClr val="FFFFFF"/>
                          </a:solidFill>
                          <a:effectLst/>
                          <a:latin typeface="Cambria" panose="02040503050406030204" pitchFamily="18" charset="0"/>
                          <a:ea typeface="Cambria" panose="02040503050406030204" pitchFamily="18" charset="0"/>
                        </a:rPr>
                        <a:t>Weight %</a:t>
                      </a:r>
                    </a:p>
                  </a:txBody>
                  <a:tcPr marL="9525" marR="9525" marT="9525" marB="0" anchor="ctr">
                    <a:lnL w="12700" cap="flat" cmpd="sng" algn="ctr">
                      <a:solidFill>
                        <a:schemeClr val="bg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000000"/>
                    </a:solidFill>
                  </a:tcPr>
                </a:tc>
                <a:extLst>
                  <a:ext uri="{0D108BD9-81ED-4DB2-BD59-A6C34878D82A}">
                    <a16:rowId xmlns:a16="http://schemas.microsoft.com/office/drawing/2014/main" val="896081867"/>
                  </a:ext>
                </a:extLst>
              </a:tr>
              <a:tr h="289154">
                <a:tc>
                  <a:txBody>
                    <a:bodyPr/>
                    <a:lstStyle/>
                    <a:p>
                      <a:pPr algn="ctr" fontAlgn="ctr">
                        <a:buNone/>
                      </a:pPr>
                      <a:r>
                        <a:rPr lang="en-IN" sz="1300" b="0" i="0" u="none" strike="noStrike" dirty="0">
                          <a:solidFill>
                            <a:srgbClr val="000000"/>
                          </a:solidFill>
                          <a:effectLst/>
                          <a:latin typeface="Cambria" panose="02040503050406030204" pitchFamily="18" charset="0"/>
                        </a:rPr>
                        <a:t>Industrials</a:t>
                      </a:r>
                    </a:p>
                  </a:txBody>
                  <a:tcPr marL="9525" marR="9525" marT="9525" marB="0" anchor="ctr">
                    <a:lnL w="12700" cap="flat" cmpd="sng" algn="ctr">
                      <a:no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CBCBCB"/>
                    </a:solidFill>
                  </a:tcPr>
                </a:tc>
                <a:tc>
                  <a:txBody>
                    <a:bodyPr/>
                    <a:lstStyle/>
                    <a:p>
                      <a:pPr algn="ctr" fontAlgn="ctr">
                        <a:buNone/>
                      </a:pPr>
                      <a:r>
                        <a:rPr lang="en-IN" sz="1300" b="0" i="0" u="none" strike="noStrike">
                          <a:solidFill>
                            <a:srgbClr val="000000"/>
                          </a:solidFill>
                          <a:effectLst/>
                          <a:latin typeface="Cambria" panose="02040503050406030204" pitchFamily="18" charset="0"/>
                        </a:rPr>
                        <a:t>30.5%</a:t>
                      </a:r>
                    </a:p>
                  </a:txBody>
                  <a:tcPr marL="9525" marR="9525" marT="9525" marB="0" anchor="ctr">
                    <a:lnL w="12700" cap="flat" cmpd="sng" algn="ctr">
                      <a:solidFill>
                        <a:schemeClr val="bg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CBCBCB"/>
                    </a:solidFill>
                  </a:tcPr>
                </a:tc>
                <a:extLst>
                  <a:ext uri="{0D108BD9-81ED-4DB2-BD59-A6C34878D82A}">
                    <a16:rowId xmlns:a16="http://schemas.microsoft.com/office/drawing/2014/main" val="2963132833"/>
                  </a:ext>
                </a:extLst>
              </a:tr>
              <a:tr h="289154">
                <a:tc>
                  <a:txBody>
                    <a:bodyPr/>
                    <a:lstStyle/>
                    <a:p>
                      <a:pPr algn="ctr" fontAlgn="ctr">
                        <a:buNone/>
                      </a:pPr>
                      <a:r>
                        <a:rPr lang="en-IN" sz="1300" b="0" i="0" u="none" strike="noStrike" dirty="0">
                          <a:solidFill>
                            <a:srgbClr val="000000"/>
                          </a:solidFill>
                          <a:effectLst/>
                          <a:latin typeface="Cambria" panose="02040503050406030204" pitchFamily="18" charset="0"/>
                        </a:rPr>
                        <a:t>Unlisted</a:t>
                      </a:r>
                    </a:p>
                  </a:txBody>
                  <a:tcPr marL="9525" marR="9525" marT="9525" marB="0" anchor="ctr">
                    <a:lnL w="12700" cap="flat" cmpd="sng" algn="ctr">
                      <a:no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fontAlgn="ctr">
                        <a:buNone/>
                      </a:pPr>
                      <a:r>
                        <a:rPr lang="en-IN" sz="1300" b="0" i="0" u="none" strike="noStrike" dirty="0">
                          <a:solidFill>
                            <a:srgbClr val="000000"/>
                          </a:solidFill>
                          <a:effectLst/>
                          <a:latin typeface="Cambria" panose="02040503050406030204" pitchFamily="18" charset="0"/>
                        </a:rPr>
                        <a:t>25.1%</a:t>
                      </a:r>
                    </a:p>
                  </a:txBody>
                  <a:tcPr marL="9525" marR="9525" marT="9525" marB="0" anchor="ctr">
                    <a:lnL w="12700" cap="flat" cmpd="sng" algn="ctr">
                      <a:solidFill>
                        <a:schemeClr val="bg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996929563"/>
                  </a:ext>
                </a:extLst>
              </a:tr>
              <a:tr h="289154">
                <a:tc>
                  <a:txBody>
                    <a:bodyPr/>
                    <a:lstStyle/>
                    <a:p>
                      <a:pPr algn="ctr" fontAlgn="ctr">
                        <a:buNone/>
                      </a:pPr>
                      <a:r>
                        <a:rPr lang="en-IN" sz="1300" b="0" i="0" u="none" strike="noStrike" dirty="0">
                          <a:solidFill>
                            <a:srgbClr val="000000"/>
                          </a:solidFill>
                          <a:effectLst/>
                          <a:latin typeface="Cambria" panose="02040503050406030204" pitchFamily="18" charset="0"/>
                        </a:rPr>
                        <a:t>Cash &amp; Cash Equivalents</a:t>
                      </a:r>
                    </a:p>
                  </a:txBody>
                  <a:tcPr marL="9525" marR="9525" marT="9525" marB="0" anchor="ctr">
                    <a:lnL w="12700" cap="flat" cmpd="sng" algn="ctr">
                      <a:no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CBCBCB"/>
                    </a:solidFill>
                  </a:tcPr>
                </a:tc>
                <a:tc>
                  <a:txBody>
                    <a:bodyPr/>
                    <a:lstStyle/>
                    <a:p>
                      <a:pPr algn="ctr" fontAlgn="ctr">
                        <a:buNone/>
                      </a:pPr>
                      <a:r>
                        <a:rPr lang="en-IN" sz="1300" b="0" i="0" u="none" strike="noStrike">
                          <a:solidFill>
                            <a:srgbClr val="000000"/>
                          </a:solidFill>
                          <a:effectLst/>
                          <a:latin typeface="Cambria" panose="02040503050406030204" pitchFamily="18" charset="0"/>
                        </a:rPr>
                        <a:t>22.4%</a:t>
                      </a:r>
                    </a:p>
                  </a:txBody>
                  <a:tcPr marL="9525" marR="9525" marT="9525" marB="0" anchor="ctr">
                    <a:lnL w="12700" cap="flat" cmpd="sng" algn="ctr">
                      <a:solidFill>
                        <a:schemeClr val="bg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CBCBCB"/>
                    </a:solidFill>
                  </a:tcPr>
                </a:tc>
                <a:extLst>
                  <a:ext uri="{0D108BD9-81ED-4DB2-BD59-A6C34878D82A}">
                    <a16:rowId xmlns:a16="http://schemas.microsoft.com/office/drawing/2014/main" val="1980271215"/>
                  </a:ext>
                </a:extLst>
              </a:tr>
              <a:tr h="289154">
                <a:tc>
                  <a:txBody>
                    <a:bodyPr/>
                    <a:lstStyle/>
                    <a:p>
                      <a:pPr algn="ctr" fontAlgn="ctr">
                        <a:buNone/>
                      </a:pPr>
                      <a:r>
                        <a:rPr lang="en-IN" sz="1300" b="0" i="0" u="none" strike="noStrike" dirty="0">
                          <a:solidFill>
                            <a:srgbClr val="000000"/>
                          </a:solidFill>
                          <a:effectLst/>
                          <a:latin typeface="Cambria" panose="02040503050406030204" pitchFamily="18" charset="0"/>
                        </a:rPr>
                        <a:t>Health Care</a:t>
                      </a:r>
                    </a:p>
                  </a:txBody>
                  <a:tcPr marL="9525" marR="9525" marT="9525" marB="0" anchor="ctr">
                    <a:lnL w="12700" cap="flat" cmpd="sng" algn="ctr">
                      <a:no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fontAlgn="ctr">
                        <a:buNone/>
                      </a:pPr>
                      <a:r>
                        <a:rPr lang="en-IN" sz="1300" b="0" i="0" u="none" strike="noStrike" dirty="0">
                          <a:solidFill>
                            <a:srgbClr val="000000"/>
                          </a:solidFill>
                          <a:effectLst/>
                          <a:latin typeface="Cambria" panose="02040503050406030204" pitchFamily="18" charset="0"/>
                        </a:rPr>
                        <a:t>5.8%</a:t>
                      </a:r>
                    </a:p>
                  </a:txBody>
                  <a:tcPr marL="9525" marR="9525" marT="9525" marB="0" anchor="ctr">
                    <a:lnL w="12700" cap="flat" cmpd="sng" algn="ctr">
                      <a:solidFill>
                        <a:schemeClr val="bg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184524273"/>
                  </a:ext>
                </a:extLst>
              </a:tr>
              <a:tr h="289154">
                <a:tc>
                  <a:txBody>
                    <a:bodyPr/>
                    <a:lstStyle/>
                    <a:p>
                      <a:pPr algn="ctr" fontAlgn="ctr">
                        <a:buNone/>
                      </a:pPr>
                      <a:r>
                        <a:rPr lang="en-IN" sz="1300" b="0" i="0" u="none" strike="noStrike">
                          <a:solidFill>
                            <a:srgbClr val="000000"/>
                          </a:solidFill>
                          <a:effectLst/>
                          <a:latin typeface="Cambria" panose="02040503050406030204" pitchFamily="18" charset="0"/>
                        </a:rPr>
                        <a:t>Information Technology</a:t>
                      </a:r>
                    </a:p>
                  </a:txBody>
                  <a:tcPr marL="9525" marR="9525" marT="9525" marB="0" anchor="ctr">
                    <a:lnL w="12700" cap="flat" cmpd="sng" algn="ctr">
                      <a:no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CBCBCB"/>
                    </a:solidFill>
                  </a:tcPr>
                </a:tc>
                <a:tc>
                  <a:txBody>
                    <a:bodyPr/>
                    <a:lstStyle/>
                    <a:p>
                      <a:pPr algn="ctr" fontAlgn="ctr">
                        <a:buNone/>
                      </a:pPr>
                      <a:r>
                        <a:rPr lang="en-IN" sz="1300" b="0" i="0" u="none" strike="noStrike" dirty="0">
                          <a:solidFill>
                            <a:srgbClr val="000000"/>
                          </a:solidFill>
                          <a:effectLst/>
                          <a:latin typeface="Cambria" panose="02040503050406030204" pitchFamily="18" charset="0"/>
                        </a:rPr>
                        <a:t>5.2%</a:t>
                      </a:r>
                    </a:p>
                  </a:txBody>
                  <a:tcPr marL="9525" marR="9525" marT="9525" marB="0" anchor="ctr">
                    <a:lnL w="12700" cap="flat" cmpd="sng" algn="ctr">
                      <a:solidFill>
                        <a:schemeClr val="bg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CBCBCB"/>
                    </a:solidFill>
                  </a:tcPr>
                </a:tc>
                <a:extLst>
                  <a:ext uri="{0D108BD9-81ED-4DB2-BD59-A6C34878D82A}">
                    <a16:rowId xmlns:a16="http://schemas.microsoft.com/office/drawing/2014/main" val="2447086031"/>
                  </a:ext>
                </a:extLst>
              </a:tr>
              <a:tr h="289154">
                <a:tc>
                  <a:txBody>
                    <a:bodyPr/>
                    <a:lstStyle/>
                    <a:p>
                      <a:pPr algn="ctr" fontAlgn="ctr">
                        <a:buNone/>
                      </a:pPr>
                      <a:r>
                        <a:rPr lang="en-IN" sz="1300" b="0" i="0" u="none" strike="noStrike" dirty="0">
                          <a:solidFill>
                            <a:srgbClr val="000000"/>
                          </a:solidFill>
                          <a:effectLst/>
                          <a:latin typeface="Cambria" panose="02040503050406030204" pitchFamily="18" charset="0"/>
                        </a:rPr>
                        <a:t>Consumer Discretionary</a:t>
                      </a:r>
                    </a:p>
                  </a:txBody>
                  <a:tcPr marL="9525" marR="9525" marT="9525" marB="0" anchor="ctr">
                    <a:lnL w="12700" cap="flat" cmpd="sng" algn="ctr">
                      <a:no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fontAlgn="ctr">
                        <a:buNone/>
                      </a:pPr>
                      <a:r>
                        <a:rPr lang="en-IN" sz="1300" b="0" i="0" u="none" strike="noStrike" dirty="0">
                          <a:solidFill>
                            <a:srgbClr val="000000"/>
                          </a:solidFill>
                          <a:effectLst/>
                          <a:latin typeface="Cambria" panose="02040503050406030204" pitchFamily="18" charset="0"/>
                        </a:rPr>
                        <a:t>4.1%</a:t>
                      </a:r>
                    </a:p>
                  </a:txBody>
                  <a:tcPr marL="9525" marR="9525" marT="9525" marB="0" anchor="ctr">
                    <a:lnL w="12700" cap="flat" cmpd="sng" algn="ctr">
                      <a:solidFill>
                        <a:schemeClr val="bg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96032596"/>
                  </a:ext>
                </a:extLst>
              </a:tr>
              <a:tr h="289154">
                <a:tc>
                  <a:txBody>
                    <a:bodyPr/>
                    <a:lstStyle/>
                    <a:p>
                      <a:pPr algn="ctr" fontAlgn="ctr">
                        <a:buNone/>
                      </a:pPr>
                      <a:r>
                        <a:rPr lang="en-IN" sz="1300" b="0" i="0" u="none" strike="noStrike">
                          <a:solidFill>
                            <a:srgbClr val="000000"/>
                          </a:solidFill>
                          <a:effectLst/>
                          <a:latin typeface="Cambria" panose="02040503050406030204" pitchFamily="18" charset="0"/>
                        </a:rPr>
                        <a:t>Materials</a:t>
                      </a:r>
                    </a:p>
                  </a:txBody>
                  <a:tcPr marL="9525" marR="9525" marT="9525" marB="0" anchor="ctr">
                    <a:lnL w="12700" cap="flat" cmpd="sng" algn="ctr">
                      <a:no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CBCBCB"/>
                    </a:solidFill>
                  </a:tcPr>
                </a:tc>
                <a:tc>
                  <a:txBody>
                    <a:bodyPr/>
                    <a:lstStyle/>
                    <a:p>
                      <a:pPr algn="ctr" fontAlgn="ctr">
                        <a:buNone/>
                      </a:pPr>
                      <a:r>
                        <a:rPr lang="en-IN" sz="1300" b="0" i="0" u="none" strike="noStrike" dirty="0">
                          <a:solidFill>
                            <a:srgbClr val="000000"/>
                          </a:solidFill>
                          <a:effectLst/>
                          <a:latin typeface="Cambria" panose="02040503050406030204" pitchFamily="18" charset="0"/>
                        </a:rPr>
                        <a:t>3.8%</a:t>
                      </a:r>
                    </a:p>
                  </a:txBody>
                  <a:tcPr marL="9525" marR="9525" marT="9525" marB="0" anchor="ctr">
                    <a:lnL w="12700" cap="flat" cmpd="sng" algn="ctr">
                      <a:solidFill>
                        <a:schemeClr val="bg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CBCBCB"/>
                    </a:solidFill>
                  </a:tcPr>
                </a:tc>
                <a:extLst>
                  <a:ext uri="{0D108BD9-81ED-4DB2-BD59-A6C34878D82A}">
                    <a16:rowId xmlns:a16="http://schemas.microsoft.com/office/drawing/2014/main" val="349325733"/>
                  </a:ext>
                </a:extLst>
              </a:tr>
              <a:tr h="289154">
                <a:tc>
                  <a:txBody>
                    <a:bodyPr/>
                    <a:lstStyle/>
                    <a:p>
                      <a:pPr algn="ctr" fontAlgn="ctr">
                        <a:buNone/>
                      </a:pPr>
                      <a:r>
                        <a:rPr lang="en-IN" sz="1300" b="0" i="0" u="none" strike="noStrike" dirty="0">
                          <a:solidFill>
                            <a:srgbClr val="000000"/>
                          </a:solidFill>
                          <a:effectLst/>
                          <a:latin typeface="Cambria" panose="02040503050406030204" pitchFamily="18" charset="0"/>
                        </a:rPr>
                        <a:t>Consumer Staples</a:t>
                      </a:r>
                    </a:p>
                  </a:txBody>
                  <a:tcPr marL="9525" marR="9525" marT="9525" marB="0" anchor="ctr">
                    <a:lnL w="12700" cap="flat" cmpd="sng" algn="ctr">
                      <a:no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fontAlgn="ctr">
                        <a:buNone/>
                      </a:pPr>
                      <a:r>
                        <a:rPr lang="en-IN" sz="1300" b="0" i="0" u="none" strike="noStrike" dirty="0">
                          <a:solidFill>
                            <a:srgbClr val="000000"/>
                          </a:solidFill>
                          <a:effectLst/>
                          <a:latin typeface="Cambria" panose="02040503050406030204" pitchFamily="18" charset="0"/>
                        </a:rPr>
                        <a:t>1.7%</a:t>
                      </a:r>
                    </a:p>
                  </a:txBody>
                  <a:tcPr marL="9525" marR="9525" marT="9525" marB="0" anchor="ctr">
                    <a:lnL w="12700" cap="flat" cmpd="sng" algn="ctr">
                      <a:solidFill>
                        <a:schemeClr val="bg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071115321"/>
                  </a:ext>
                </a:extLst>
              </a:tr>
            </a:tbl>
          </a:graphicData>
        </a:graphic>
      </p:graphicFrame>
      <p:pic>
        <p:nvPicPr>
          <p:cNvPr id="2" name="Picture 1" descr="A white text on a black background&#10;&#10;AI-generated content may be incorrect.">
            <a:extLst>
              <a:ext uri="{FF2B5EF4-FFF2-40B4-BE49-F238E27FC236}">
                <a16:creationId xmlns:a16="http://schemas.microsoft.com/office/drawing/2014/main" id="{A51643EC-2366-59E2-407D-A3539B693AD0}"/>
              </a:ext>
            </a:extLst>
          </p:cNvPr>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10362466" y="234062"/>
            <a:ext cx="1559328" cy="340260"/>
          </a:xfrm>
          <a:prstGeom prst="rect">
            <a:avLst/>
          </a:prstGeom>
        </p:spPr>
      </p:pic>
      <p:graphicFrame>
        <p:nvGraphicFramePr>
          <p:cNvPr id="10" name="Chart 9">
            <a:extLst>
              <a:ext uri="{FF2B5EF4-FFF2-40B4-BE49-F238E27FC236}">
                <a16:creationId xmlns:a16="http://schemas.microsoft.com/office/drawing/2014/main" id="{42991899-E086-3889-C9AB-737D2AF252BC}"/>
              </a:ext>
            </a:extLst>
          </p:cNvPr>
          <p:cNvGraphicFramePr>
            <a:graphicFrameLocks/>
          </p:cNvGraphicFramePr>
          <p:nvPr>
            <p:extLst>
              <p:ext uri="{D42A27DB-BD31-4B8C-83A1-F6EECF244321}">
                <p14:modId xmlns:p14="http://schemas.microsoft.com/office/powerpoint/2010/main" val="1859448113"/>
              </p:ext>
            </p:extLst>
          </p:nvPr>
        </p:nvGraphicFramePr>
        <p:xfrm>
          <a:off x="165474" y="5269424"/>
          <a:ext cx="4057769" cy="1276552"/>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11" name="Table 10">
            <a:extLst>
              <a:ext uri="{FF2B5EF4-FFF2-40B4-BE49-F238E27FC236}">
                <a16:creationId xmlns:a16="http://schemas.microsoft.com/office/drawing/2014/main" id="{88C64721-34B6-D4AB-A73C-174A3BF923A4}"/>
              </a:ext>
            </a:extLst>
          </p:cNvPr>
          <p:cNvGraphicFramePr>
            <a:graphicFrameLocks noGrp="1"/>
          </p:cNvGraphicFramePr>
          <p:nvPr>
            <p:extLst>
              <p:ext uri="{D42A27DB-BD31-4B8C-83A1-F6EECF244321}">
                <p14:modId xmlns:p14="http://schemas.microsoft.com/office/powerpoint/2010/main" val="3026673313"/>
              </p:ext>
            </p:extLst>
          </p:nvPr>
        </p:nvGraphicFramePr>
        <p:xfrm>
          <a:off x="8765932" y="2767130"/>
          <a:ext cx="3293545" cy="1799070"/>
        </p:xfrm>
        <a:graphic>
          <a:graphicData uri="http://schemas.openxmlformats.org/drawingml/2006/table">
            <a:tbl>
              <a:tblPr firstRow="1" bandRow="1"/>
              <a:tblGrid>
                <a:gridCol w="2461700">
                  <a:extLst>
                    <a:ext uri="{9D8B030D-6E8A-4147-A177-3AD203B41FA5}">
                      <a16:colId xmlns:a16="http://schemas.microsoft.com/office/drawing/2014/main" val="1416440599"/>
                    </a:ext>
                  </a:extLst>
                </a:gridCol>
                <a:gridCol w="831845">
                  <a:extLst>
                    <a:ext uri="{9D8B030D-6E8A-4147-A177-3AD203B41FA5}">
                      <a16:colId xmlns:a16="http://schemas.microsoft.com/office/drawing/2014/main" val="3776040976"/>
                    </a:ext>
                  </a:extLst>
                </a:gridCol>
              </a:tblGrid>
              <a:tr h="262125">
                <a:tc>
                  <a:txBody>
                    <a:bodyPr/>
                    <a:lstStyle/>
                    <a:p>
                      <a:pPr algn="ctr" rtl="0" fontAlgn="ctr"/>
                      <a:r>
                        <a:rPr lang="en-IN" sz="1200" b="1" i="0" u="none" strike="noStrike" dirty="0">
                          <a:solidFill>
                            <a:srgbClr val="FFFFFF"/>
                          </a:solidFill>
                          <a:effectLst/>
                          <a:latin typeface="Cambria" panose="02040503050406030204" pitchFamily="18" charset="0"/>
                          <a:ea typeface="Cambria" panose="02040503050406030204" pitchFamily="18" charset="0"/>
                        </a:rPr>
                        <a:t>Top Holdings (Unlisted)</a:t>
                      </a:r>
                    </a:p>
                  </a:txBody>
                  <a:tcPr marL="9525" marR="9525" marT="9525" marB="0" anchor="ctr">
                    <a:lnL w="12700" cap="flat" cmpd="sng" algn="ctr">
                      <a:no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000000"/>
                    </a:solidFill>
                  </a:tcPr>
                </a:tc>
                <a:tc>
                  <a:txBody>
                    <a:bodyPr/>
                    <a:lstStyle/>
                    <a:p>
                      <a:pPr algn="ctr" rtl="0" fontAlgn="ctr"/>
                      <a:r>
                        <a:rPr lang="en-IN" sz="1200" b="1" i="0" u="none" strike="noStrike">
                          <a:solidFill>
                            <a:srgbClr val="FFFFFF"/>
                          </a:solidFill>
                          <a:effectLst/>
                          <a:latin typeface="Cambria" panose="02040503050406030204" pitchFamily="18" charset="0"/>
                          <a:ea typeface="Cambria" panose="02040503050406030204" pitchFamily="18" charset="0"/>
                        </a:rPr>
                        <a:t>Weight %</a:t>
                      </a:r>
                    </a:p>
                  </a:txBody>
                  <a:tcPr marL="9525" marR="9525" marT="9525" marB="0" anchor="ctr">
                    <a:lnL w="12700" cap="flat" cmpd="sng" algn="ctr">
                      <a:solidFill>
                        <a:schemeClr val="bg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000000"/>
                    </a:solidFill>
                  </a:tcPr>
                </a:tc>
                <a:extLst>
                  <a:ext uri="{0D108BD9-81ED-4DB2-BD59-A6C34878D82A}">
                    <a16:rowId xmlns:a16="http://schemas.microsoft.com/office/drawing/2014/main" val="896081867"/>
                  </a:ext>
                </a:extLst>
              </a:tr>
              <a:tr h="262125">
                <a:tc>
                  <a:txBody>
                    <a:bodyPr/>
                    <a:lstStyle/>
                    <a:p>
                      <a:pPr algn="ctr" fontAlgn="ctr">
                        <a:buNone/>
                      </a:pPr>
                      <a:r>
                        <a:rPr lang="en-IN" sz="1200" b="0" i="0" u="none" strike="noStrike" dirty="0">
                          <a:solidFill>
                            <a:srgbClr val="000000"/>
                          </a:solidFill>
                          <a:effectLst/>
                          <a:latin typeface="Cambria" panose="02040503050406030204" pitchFamily="18" charset="0"/>
                        </a:rPr>
                        <a:t>Gnani Innovations Pvt Ltd - CCPS</a:t>
                      </a:r>
                    </a:p>
                  </a:txBody>
                  <a:tcPr marL="9525" marR="9525" marT="9525" marB="0" anchor="ctr">
                    <a:lnL w="12700" cap="flat" cmpd="sng" algn="ctr">
                      <a:no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fontAlgn="ctr">
                        <a:buNone/>
                      </a:pPr>
                      <a:r>
                        <a:rPr lang="en-IN" sz="1200" b="0" i="0" u="none" strike="noStrike">
                          <a:solidFill>
                            <a:srgbClr val="000000"/>
                          </a:solidFill>
                          <a:effectLst/>
                          <a:latin typeface="Cambria" panose="02040503050406030204" pitchFamily="18" charset="0"/>
                        </a:rPr>
                        <a:t>10.22%</a:t>
                      </a:r>
                    </a:p>
                  </a:txBody>
                  <a:tcPr marL="9525" marR="9525" marT="9525" marB="0" anchor="ctr">
                    <a:lnL w="12700" cap="flat" cmpd="sng" algn="ctr">
                      <a:solidFill>
                        <a:schemeClr val="bg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963132833"/>
                  </a:ext>
                </a:extLst>
              </a:tr>
              <a:tr h="262125">
                <a:tc>
                  <a:txBody>
                    <a:bodyPr/>
                    <a:lstStyle/>
                    <a:p>
                      <a:pPr algn="ctr" fontAlgn="ctr">
                        <a:buNone/>
                      </a:pPr>
                      <a:r>
                        <a:rPr lang="en-IN" sz="1200" b="0" i="0" u="none" strike="noStrike" dirty="0">
                          <a:solidFill>
                            <a:srgbClr val="000000"/>
                          </a:solidFill>
                          <a:effectLst/>
                          <a:latin typeface="Cambria" panose="02040503050406030204" pitchFamily="18" charset="0"/>
                        </a:rPr>
                        <a:t>Wingreens Farms Pvt Ltd - CCPS</a:t>
                      </a:r>
                    </a:p>
                  </a:txBody>
                  <a:tcPr marL="9525" marR="9525" marT="9525" marB="0" anchor="ctr">
                    <a:lnL w="12700" cap="flat" cmpd="sng" algn="ctr">
                      <a:no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fontAlgn="ctr">
                        <a:buNone/>
                      </a:pPr>
                      <a:r>
                        <a:rPr lang="en-IN" sz="1200" b="0" i="0" u="none" strike="noStrike" dirty="0">
                          <a:solidFill>
                            <a:srgbClr val="000000"/>
                          </a:solidFill>
                          <a:effectLst/>
                          <a:latin typeface="Cambria" panose="02040503050406030204" pitchFamily="18" charset="0"/>
                        </a:rPr>
                        <a:t>4.45%</a:t>
                      </a:r>
                    </a:p>
                  </a:txBody>
                  <a:tcPr marL="9525" marR="9525" marT="9525" marB="0" anchor="ctr">
                    <a:lnL w="12700" cap="flat" cmpd="sng" algn="ctr">
                      <a:solidFill>
                        <a:schemeClr val="bg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2247415535"/>
                  </a:ext>
                </a:extLst>
              </a:tr>
              <a:tr h="262125">
                <a:tc>
                  <a:txBody>
                    <a:bodyPr/>
                    <a:lstStyle/>
                    <a:p>
                      <a:pPr algn="ctr" fontAlgn="ctr">
                        <a:buNone/>
                      </a:pPr>
                      <a:r>
                        <a:rPr lang="en-IN" sz="1200" b="0" i="0" u="none" strike="noStrike">
                          <a:solidFill>
                            <a:srgbClr val="000000"/>
                          </a:solidFill>
                          <a:effectLst/>
                          <a:latin typeface="Cambria" panose="02040503050406030204" pitchFamily="18" charset="0"/>
                        </a:rPr>
                        <a:t>Airlife Gases Private Limited - Equity</a:t>
                      </a:r>
                    </a:p>
                  </a:txBody>
                  <a:tcPr marL="9525" marR="9525" marT="9525" marB="0" anchor="ctr">
                    <a:lnL w="12700" cap="flat" cmpd="sng" algn="ctr">
                      <a:no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fontAlgn="ctr">
                        <a:buNone/>
                      </a:pPr>
                      <a:r>
                        <a:rPr lang="en-IN" sz="1200" b="0" i="0" u="none" strike="noStrike">
                          <a:solidFill>
                            <a:srgbClr val="000000"/>
                          </a:solidFill>
                          <a:effectLst/>
                          <a:latin typeface="Cambria" panose="02040503050406030204" pitchFamily="18" charset="0"/>
                        </a:rPr>
                        <a:t>4.45%</a:t>
                      </a:r>
                    </a:p>
                  </a:txBody>
                  <a:tcPr marL="9525" marR="9525" marT="9525" marB="0" anchor="ctr">
                    <a:lnL w="12700" cap="flat" cmpd="sng" algn="ctr">
                      <a:solidFill>
                        <a:schemeClr val="bg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075786082"/>
                  </a:ext>
                </a:extLst>
              </a:tr>
              <a:tr h="262125">
                <a:tc>
                  <a:txBody>
                    <a:bodyPr/>
                    <a:lstStyle/>
                    <a:p>
                      <a:pPr algn="ctr" fontAlgn="ctr">
                        <a:buNone/>
                      </a:pPr>
                      <a:r>
                        <a:rPr lang="en-IN" sz="1200" b="0" i="0" u="none" strike="noStrike" dirty="0" err="1">
                          <a:solidFill>
                            <a:srgbClr val="000000"/>
                          </a:solidFill>
                          <a:effectLst/>
                          <a:latin typeface="Cambria" panose="02040503050406030204" pitchFamily="18" charset="0"/>
                        </a:rPr>
                        <a:t>Beroe Consulting India Pvt Ltd - Equity &amp; CCPS</a:t>
                      </a:r>
                    </a:p>
                  </a:txBody>
                  <a:tcPr marL="9525" marR="9525" marT="9525" marB="0" anchor="ctr">
                    <a:lnL w="12700" cap="flat" cmpd="sng" algn="ctr">
                      <a:no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fontAlgn="ctr">
                        <a:buNone/>
                      </a:pPr>
                      <a:r>
                        <a:rPr lang="en-IN" sz="1200" b="0" i="0" u="none" strike="noStrike" dirty="0">
                          <a:solidFill>
                            <a:srgbClr val="000000"/>
                          </a:solidFill>
                          <a:effectLst/>
                          <a:latin typeface="Cambria" panose="02040503050406030204" pitchFamily="18" charset="0"/>
                        </a:rPr>
                        <a:t>4.42%</a:t>
                      </a:r>
                    </a:p>
                  </a:txBody>
                  <a:tcPr marL="9525" marR="9525" marT="9525" marB="0" anchor="ctr">
                    <a:lnL w="12700" cap="flat" cmpd="sng" algn="ctr">
                      <a:solidFill>
                        <a:schemeClr val="bg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349325733"/>
                  </a:ext>
                </a:extLst>
              </a:tr>
              <a:tr h="262125">
                <a:tc>
                  <a:txBody>
                    <a:bodyPr/>
                    <a:lstStyle/>
                    <a:p>
                      <a:pPr algn="ctr" fontAlgn="ctr">
                        <a:buNone/>
                      </a:pPr>
                      <a:r>
                        <a:rPr lang="en-IN" sz="1200" b="0" i="0" u="none" strike="noStrike" dirty="0">
                          <a:solidFill>
                            <a:srgbClr val="000000"/>
                          </a:solidFill>
                          <a:effectLst/>
                          <a:latin typeface="Cambria" panose="02040503050406030204" pitchFamily="18" charset="0"/>
                        </a:rPr>
                        <a:t>Sunact Cancer Institute Pvt Ltd – Equity</a:t>
                      </a:r>
                    </a:p>
                  </a:txBody>
                  <a:tcPr marL="9525" marR="9525" marT="9525" marB="0" anchor="ctr">
                    <a:lnL w="12700" cap="flat" cmpd="sng" algn="ctr">
                      <a:no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fontAlgn="ctr">
                        <a:buNone/>
                      </a:pPr>
                      <a:r>
                        <a:rPr lang="en-IN" sz="1200" b="0" i="0" u="none" strike="noStrike" dirty="0">
                          <a:solidFill>
                            <a:srgbClr val="000000"/>
                          </a:solidFill>
                          <a:effectLst/>
                          <a:latin typeface="Cambria" panose="02040503050406030204" pitchFamily="18" charset="0"/>
                        </a:rPr>
                        <a:t>1.56%</a:t>
                      </a:r>
                    </a:p>
                  </a:txBody>
                  <a:tcPr marL="9525" marR="9525" marT="9525" marB="0" anchor="ctr">
                    <a:lnL w="12700" cap="flat" cmpd="sng" algn="ctr">
                      <a:solidFill>
                        <a:schemeClr val="bg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071115321"/>
                  </a:ext>
                </a:extLst>
              </a:tr>
            </a:tbl>
          </a:graphicData>
        </a:graphic>
      </p:graphicFrame>
      <p:graphicFrame>
        <p:nvGraphicFramePr>
          <p:cNvPr id="21" name="Table 20">
            <a:extLst>
              <a:ext uri="{FF2B5EF4-FFF2-40B4-BE49-F238E27FC236}">
                <a16:creationId xmlns:a16="http://schemas.microsoft.com/office/drawing/2014/main" id="{9F906DFF-11CF-9C6C-0768-0D7CC666A8E9}"/>
              </a:ext>
            </a:extLst>
          </p:cNvPr>
          <p:cNvGraphicFramePr>
            <a:graphicFrameLocks noGrp="1"/>
          </p:cNvGraphicFramePr>
          <p:nvPr/>
        </p:nvGraphicFramePr>
        <p:xfrm>
          <a:off x="8816071" y="4914339"/>
          <a:ext cx="3258397" cy="664134"/>
        </p:xfrm>
        <a:graphic>
          <a:graphicData uri="http://schemas.openxmlformats.org/drawingml/2006/table">
            <a:tbl>
              <a:tblPr/>
              <a:tblGrid>
                <a:gridCol w="752821">
                  <a:extLst>
                    <a:ext uri="{9D8B030D-6E8A-4147-A177-3AD203B41FA5}">
                      <a16:colId xmlns:a16="http://schemas.microsoft.com/office/drawing/2014/main" val="3340436875"/>
                    </a:ext>
                  </a:extLst>
                </a:gridCol>
                <a:gridCol w="677555">
                  <a:extLst>
                    <a:ext uri="{9D8B030D-6E8A-4147-A177-3AD203B41FA5}">
                      <a16:colId xmlns:a16="http://schemas.microsoft.com/office/drawing/2014/main" val="3884396144"/>
                    </a:ext>
                  </a:extLst>
                </a:gridCol>
                <a:gridCol w="778125">
                  <a:extLst>
                    <a:ext uri="{9D8B030D-6E8A-4147-A177-3AD203B41FA5}">
                      <a16:colId xmlns:a16="http://schemas.microsoft.com/office/drawing/2014/main" val="1123229634"/>
                    </a:ext>
                  </a:extLst>
                </a:gridCol>
                <a:gridCol w="500632">
                  <a:extLst>
                    <a:ext uri="{9D8B030D-6E8A-4147-A177-3AD203B41FA5}">
                      <a16:colId xmlns:a16="http://schemas.microsoft.com/office/drawing/2014/main" val="3260657539"/>
                    </a:ext>
                  </a:extLst>
                </a:gridCol>
                <a:gridCol w="549264">
                  <a:extLst>
                    <a:ext uri="{9D8B030D-6E8A-4147-A177-3AD203B41FA5}">
                      <a16:colId xmlns:a16="http://schemas.microsoft.com/office/drawing/2014/main" val="133931043"/>
                    </a:ext>
                  </a:extLst>
                </a:gridCol>
              </a:tblGrid>
              <a:tr h="279324">
                <a:tc>
                  <a:txBody>
                    <a:bodyPr/>
                    <a:lstStyle/>
                    <a:p>
                      <a:pPr algn="ctr" rtl="0" fontAlgn="t">
                        <a:buNone/>
                      </a:pPr>
                      <a:r>
                        <a:rPr lang="en-IN" sz="1200" b="1" i="0" u="none" strike="noStrike">
                          <a:solidFill>
                            <a:srgbClr val="FFFFFF"/>
                          </a:solidFill>
                          <a:effectLst/>
                          <a:latin typeface="Cambria" panose="02040503050406030204" pitchFamily="18" charset="0"/>
                        </a:rPr>
                        <a:t>Structure</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6350" cap="flat" cmpd="sng" algn="ctr">
                      <a:solidFill>
                        <a:srgbClr val="F2F2F2"/>
                      </a:solidFill>
                      <a:prstDash val="solid"/>
                      <a:round/>
                      <a:headEnd type="none" w="med" len="med"/>
                      <a:tailEnd type="none" w="med" len="med"/>
                    </a:lnB>
                    <a:solidFill>
                      <a:srgbClr val="000000"/>
                    </a:solidFill>
                  </a:tcPr>
                </a:tc>
                <a:tc>
                  <a:txBody>
                    <a:bodyPr/>
                    <a:lstStyle/>
                    <a:p>
                      <a:pPr algn="ctr" rtl="0" fontAlgn="t">
                        <a:buNone/>
                      </a:pPr>
                      <a:r>
                        <a:rPr lang="en-IN" sz="1200" b="1" i="0" u="none" strike="noStrike">
                          <a:solidFill>
                            <a:srgbClr val="FFFFFF"/>
                          </a:solidFill>
                          <a:effectLst/>
                          <a:latin typeface="Cambria" panose="02040503050406030204" pitchFamily="18" charset="0"/>
                        </a:rPr>
                        <a:t>Corpus</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6350" cap="flat" cmpd="sng" algn="ctr">
                      <a:solidFill>
                        <a:srgbClr val="F2F2F2"/>
                      </a:solidFill>
                      <a:prstDash val="solid"/>
                      <a:round/>
                      <a:headEnd type="none" w="med" len="med"/>
                      <a:tailEnd type="none" w="med" len="med"/>
                    </a:lnB>
                    <a:solidFill>
                      <a:srgbClr val="000000"/>
                    </a:solidFill>
                  </a:tcPr>
                </a:tc>
                <a:tc>
                  <a:txBody>
                    <a:bodyPr/>
                    <a:lstStyle/>
                    <a:p>
                      <a:pPr algn="ctr" rtl="0" fontAlgn="t">
                        <a:buNone/>
                      </a:pPr>
                      <a:r>
                        <a:rPr lang="en-IN" sz="1200" b="1" i="0" u="none" strike="noStrike" dirty="0">
                          <a:solidFill>
                            <a:srgbClr val="FFFFFF"/>
                          </a:solidFill>
                          <a:effectLst/>
                          <a:latin typeface="Cambria" panose="02040503050406030204" pitchFamily="18" charset="0"/>
                        </a:rPr>
                        <a:t>Mngmt</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6350" cap="flat" cmpd="sng" algn="ctr">
                      <a:solidFill>
                        <a:srgbClr val="F2F2F2"/>
                      </a:solidFill>
                      <a:prstDash val="solid"/>
                      <a:round/>
                      <a:headEnd type="none" w="med" len="med"/>
                      <a:tailEnd type="none" w="med" len="med"/>
                    </a:lnB>
                    <a:solidFill>
                      <a:srgbClr val="000000"/>
                    </a:solidFill>
                  </a:tcPr>
                </a:tc>
                <a:tc>
                  <a:txBody>
                    <a:bodyPr/>
                    <a:lstStyle/>
                    <a:p>
                      <a:pPr algn="ctr" rtl="0" fontAlgn="t">
                        <a:buNone/>
                      </a:pPr>
                      <a:r>
                        <a:rPr lang="en-IN" sz="1200" b="1" i="0" u="none" strike="noStrike">
                          <a:solidFill>
                            <a:srgbClr val="FFFFFF"/>
                          </a:solidFill>
                          <a:effectLst/>
                          <a:latin typeface="Cambria" panose="02040503050406030204" pitchFamily="18" charset="0"/>
                        </a:rPr>
                        <a:t>Perf</a:t>
                      </a:r>
                    </a:p>
                  </a:txBody>
                  <a:tcPr marL="9525" marR="9525" marT="9525" marB="0" anchor="ctr">
                    <a:lnL w="12700" cap="flat" cmpd="sng" algn="ctr">
                      <a:solidFill>
                        <a:srgbClr val="FFFFFF"/>
                      </a:solidFill>
                      <a:prstDash val="solid"/>
                      <a:round/>
                      <a:headEnd type="none" w="med" len="med"/>
                      <a:tailEnd type="none" w="med" len="med"/>
                    </a:lnL>
                    <a:lnR>
                      <a:noFill/>
                    </a:lnR>
                    <a:lnT>
                      <a:noFill/>
                    </a:lnT>
                    <a:lnB w="6350" cap="flat" cmpd="sng" algn="ctr">
                      <a:solidFill>
                        <a:srgbClr val="F2F2F2"/>
                      </a:solidFill>
                      <a:prstDash val="solid"/>
                      <a:round/>
                      <a:headEnd type="none" w="med" len="med"/>
                      <a:tailEnd type="none" w="med" len="med"/>
                    </a:lnB>
                    <a:solidFill>
                      <a:srgbClr val="000000"/>
                    </a:solidFill>
                  </a:tcPr>
                </a:tc>
                <a:tc>
                  <a:txBody>
                    <a:bodyPr/>
                    <a:lstStyle/>
                    <a:p>
                      <a:pPr algn="ctr" rtl="0" fontAlgn="t">
                        <a:buNone/>
                      </a:pPr>
                      <a:r>
                        <a:rPr lang="en-IN" sz="1200" b="1" i="0" u="none" strike="noStrike">
                          <a:solidFill>
                            <a:srgbClr val="FFFFFF"/>
                          </a:solidFill>
                          <a:effectLst/>
                          <a:latin typeface="Cambria" panose="02040503050406030204" pitchFamily="18" charset="0"/>
                        </a:rPr>
                        <a:t>Hurdle</a:t>
                      </a:r>
                    </a:p>
                  </a:txBody>
                  <a:tcPr marL="9525" marR="9525" marT="9525" marB="0" anchor="ctr">
                    <a:lnL>
                      <a:noFill/>
                    </a:lnL>
                    <a:lnR>
                      <a:noFill/>
                    </a:lnR>
                    <a:lnT>
                      <a:noFill/>
                    </a:lnT>
                    <a:lnB w="6350" cap="flat" cmpd="sng" algn="ctr">
                      <a:solidFill>
                        <a:srgbClr val="F2F2F2"/>
                      </a:solidFill>
                      <a:prstDash val="solid"/>
                      <a:round/>
                      <a:headEnd type="none" w="med" len="med"/>
                      <a:tailEnd type="none" w="med" len="med"/>
                    </a:lnB>
                    <a:solidFill>
                      <a:srgbClr val="000000"/>
                    </a:solidFill>
                  </a:tcPr>
                </a:tc>
                <a:extLst>
                  <a:ext uri="{0D108BD9-81ED-4DB2-BD59-A6C34878D82A}">
                    <a16:rowId xmlns:a16="http://schemas.microsoft.com/office/drawing/2014/main" val="450244484"/>
                  </a:ext>
                </a:extLst>
              </a:tr>
              <a:tr h="148878">
                <a:tc>
                  <a:txBody>
                    <a:bodyPr/>
                    <a:lstStyle/>
                    <a:p>
                      <a:pPr algn="ctr" rtl="0" fontAlgn="t">
                        <a:buNone/>
                      </a:pPr>
                      <a:r>
                        <a:rPr lang="en-IN" sz="1200" b="1" i="0" u="none" strike="noStrike">
                          <a:solidFill>
                            <a:srgbClr val="000000"/>
                          </a:solidFill>
                          <a:effectLst/>
                          <a:latin typeface="Cambria" panose="02040503050406030204" pitchFamily="18" charset="0"/>
                        </a:rPr>
                        <a:t>Fixed</a:t>
                      </a:r>
                    </a:p>
                  </a:txBody>
                  <a:tcPr marL="9525" marR="9525" marT="9525" marB="0">
                    <a:lnL w="6350" cap="flat" cmpd="sng" algn="ctr">
                      <a:solidFill>
                        <a:srgbClr val="F2F2F2"/>
                      </a:solidFill>
                      <a:prstDash val="solid"/>
                      <a:round/>
                      <a:headEnd type="none" w="med" len="med"/>
                      <a:tailEnd type="none" w="med" len="med"/>
                    </a:lnL>
                    <a:lnR w="6350" cap="flat" cmpd="sng" algn="ctr">
                      <a:solidFill>
                        <a:srgbClr val="F2F2F2"/>
                      </a:solidFill>
                      <a:prstDash val="solid"/>
                      <a:round/>
                      <a:headEnd type="none" w="med" len="med"/>
                      <a:tailEnd type="none" w="med" len="med"/>
                    </a:lnR>
                    <a:lnT w="6350" cap="flat" cmpd="sng" algn="ctr">
                      <a:solidFill>
                        <a:srgbClr val="F2F2F2"/>
                      </a:solidFill>
                      <a:prstDash val="solid"/>
                      <a:round/>
                      <a:headEnd type="none" w="med" len="med"/>
                      <a:tailEnd type="none" w="med" len="med"/>
                    </a:lnT>
                    <a:lnB w="6350" cap="flat" cmpd="sng" algn="ctr">
                      <a:solidFill>
                        <a:srgbClr val="F2F2F2"/>
                      </a:solidFill>
                      <a:prstDash val="solid"/>
                      <a:round/>
                      <a:headEnd type="none" w="med" len="med"/>
                      <a:tailEnd type="none" w="med" len="med"/>
                    </a:lnB>
                    <a:solidFill>
                      <a:srgbClr val="CBCBCB"/>
                    </a:solidFill>
                  </a:tcPr>
                </a:tc>
                <a:tc rowSpan="2">
                  <a:txBody>
                    <a:bodyPr/>
                    <a:lstStyle/>
                    <a:p>
                      <a:pPr algn="ctr" rtl="0" fontAlgn="ctr">
                        <a:buNone/>
                      </a:pPr>
                      <a:r>
                        <a:rPr lang="en-IN" sz="1200" b="0" i="0" u="none" strike="noStrike" dirty="0">
                          <a:solidFill>
                            <a:srgbClr val="000000"/>
                          </a:solidFill>
                          <a:effectLst/>
                          <a:latin typeface="Cambria" panose="02040503050406030204" pitchFamily="18" charset="0"/>
                        </a:rPr>
                        <a:t>1-3 Cr</a:t>
                      </a:r>
                    </a:p>
                  </a:txBody>
                  <a:tcPr marL="9525" marR="9525" marT="9525" marB="0" anchor="ctr">
                    <a:lnL w="6350" cap="flat" cmpd="sng" algn="ctr">
                      <a:solidFill>
                        <a:srgbClr val="F2F2F2"/>
                      </a:solidFill>
                      <a:prstDash val="solid"/>
                      <a:round/>
                      <a:headEnd type="none" w="med" len="med"/>
                      <a:tailEnd type="none" w="med" len="med"/>
                    </a:lnL>
                    <a:lnR w="6350" cap="flat" cmpd="sng" algn="ctr">
                      <a:solidFill>
                        <a:srgbClr val="F2F2F2"/>
                      </a:solidFill>
                      <a:prstDash val="solid"/>
                      <a:round/>
                      <a:headEnd type="none" w="med" len="med"/>
                      <a:tailEnd type="none" w="med" len="med"/>
                    </a:lnR>
                    <a:lnT w="6350" cap="flat" cmpd="sng" algn="ctr">
                      <a:solidFill>
                        <a:srgbClr val="F2F2F2"/>
                      </a:solidFill>
                      <a:prstDash val="solid"/>
                      <a:round/>
                      <a:headEnd type="none" w="med" len="med"/>
                      <a:tailEnd type="none" w="med" len="med"/>
                    </a:lnT>
                    <a:lnB w="6350" cap="flat" cmpd="sng" algn="ctr">
                      <a:solidFill>
                        <a:srgbClr val="F2F2F2"/>
                      </a:solidFill>
                      <a:prstDash val="solid"/>
                      <a:round/>
                      <a:headEnd type="none" w="med" len="med"/>
                      <a:tailEnd type="none" w="med" len="med"/>
                    </a:lnB>
                    <a:solidFill>
                      <a:srgbClr val="E7E7E7"/>
                    </a:solidFill>
                  </a:tcPr>
                </a:tc>
                <a:tc>
                  <a:txBody>
                    <a:bodyPr/>
                    <a:lstStyle/>
                    <a:p>
                      <a:pPr algn="ctr" rtl="0" fontAlgn="t">
                        <a:buNone/>
                      </a:pPr>
                      <a:r>
                        <a:rPr lang="en-IN" sz="1200" b="0" i="0" u="none" strike="noStrike">
                          <a:solidFill>
                            <a:srgbClr val="000000"/>
                          </a:solidFill>
                          <a:effectLst/>
                          <a:latin typeface="Cambria" panose="02040503050406030204" pitchFamily="18" charset="0"/>
                        </a:rPr>
                        <a:t>2.50%</a:t>
                      </a:r>
                    </a:p>
                  </a:txBody>
                  <a:tcPr marL="9525" marR="9525" marT="9525" marB="0">
                    <a:lnL w="6350" cap="flat" cmpd="sng" algn="ctr">
                      <a:solidFill>
                        <a:srgbClr val="F2F2F2"/>
                      </a:solidFill>
                      <a:prstDash val="solid"/>
                      <a:round/>
                      <a:headEnd type="none" w="med" len="med"/>
                      <a:tailEnd type="none" w="med" len="med"/>
                    </a:lnL>
                    <a:lnR w="6350" cap="flat" cmpd="sng" algn="ctr">
                      <a:solidFill>
                        <a:srgbClr val="F2F2F2"/>
                      </a:solidFill>
                      <a:prstDash val="solid"/>
                      <a:round/>
                      <a:headEnd type="none" w="med" len="med"/>
                      <a:tailEnd type="none" w="med" len="med"/>
                    </a:lnR>
                    <a:lnT w="6350" cap="flat" cmpd="sng" algn="ctr">
                      <a:solidFill>
                        <a:srgbClr val="F2F2F2"/>
                      </a:solidFill>
                      <a:prstDash val="solid"/>
                      <a:round/>
                      <a:headEnd type="none" w="med" len="med"/>
                      <a:tailEnd type="none" w="med" len="med"/>
                    </a:lnT>
                    <a:lnB w="6350" cap="flat" cmpd="sng" algn="ctr">
                      <a:solidFill>
                        <a:srgbClr val="F2F2F2"/>
                      </a:solidFill>
                      <a:prstDash val="solid"/>
                      <a:round/>
                      <a:headEnd type="none" w="med" len="med"/>
                      <a:tailEnd type="none" w="med" len="med"/>
                    </a:lnB>
                    <a:solidFill>
                      <a:srgbClr val="E7E7E7"/>
                    </a:solidFill>
                  </a:tcPr>
                </a:tc>
                <a:tc>
                  <a:txBody>
                    <a:bodyPr/>
                    <a:lstStyle/>
                    <a:p>
                      <a:pPr algn="ctr" rtl="0" fontAlgn="ctr">
                        <a:buNone/>
                      </a:pPr>
                      <a:r>
                        <a:rPr lang="en-IN" sz="1200" b="1" i="0" u="none" strike="noStrike">
                          <a:solidFill>
                            <a:srgbClr val="000000"/>
                          </a:solidFill>
                          <a:effectLst/>
                          <a:latin typeface="Cambria" panose="02040503050406030204" pitchFamily="18" charset="0"/>
                        </a:rPr>
                        <a:t>-</a:t>
                      </a:r>
                    </a:p>
                  </a:txBody>
                  <a:tcPr marL="9525" marR="9525" marT="9525" marB="0" anchor="ctr">
                    <a:lnL w="6350" cap="flat" cmpd="sng" algn="ctr">
                      <a:solidFill>
                        <a:srgbClr val="F2F2F2"/>
                      </a:solidFill>
                      <a:prstDash val="solid"/>
                      <a:round/>
                      <a:headEnd type="none" w="med" len="med"/>
                      <a:tailEnd type="none" w="med" len="med"/>
                    </a:lnL>
                    <a:lnR w="6350" cap="flat" cmpd="sng" algn="ctr">
                      <a:solidFill>
                        <a:srgbClr val="F2F2F2"/>
                      </a:solidFill>
                      <a:prstDash val="solid"/>
                      <a:round/>
                      <a:headEnd type="none" w="med" len="med"/>
                      <a:tailEnd type="none" w="med" len="med"/>
                    </a:lnR>
                    <a:lnT w="6350" cap="flat" cmpd="sng" algn="ctr">
                      <a:solidFill>
                        <a:srgbClr val="F2F2F2"/>
                      </a:solidFill>
                      <a:prstDash val="solid"/>
                      <a:round/>
                      <a:headEnd type="none" w="med" len="med"/>
                      <a:tailEnd type="none" w="med" len="med"/>
                    </a:lnT>
                    <a:lnB w="6350" cap="flat" cmpd="sng" algn="ctr">
                      <a:solidFill>
                        <a:srgbClr val="F2F2F2"/>
                      </a:solidFill>
                      <a:prstDash val="solid"/>
                      <a:round/>
                      <a:headEnd type="none" w="med" len="med"/>
                      <a:tailEnd type="none" w="med" len="med"/>
                    </a:lnB>
                    <a:solidFill>
                      <a:srgbClr val="E7E7E7"/>
                    </a:solidFill>
                  </a:tcPr>
                </a:tc>
                <a:tc>
                  <a:txBody>
                    <a:bodyPr/>
                    <a:lstStyle/>
                    <a:p>
                      <a:pPr algn="ctr" rtl="0" fontAlgn="ctr">
                        <a:buNone/>
                      </a:pPr>
                      <a:r>
                        <a:rPr lang="en-IN" sz="1200" b="0" i="0" u="none" strike="noStrike">
                          <a:solidFill>
                            <a:srgbClr val="000000"/>
                          </a:solidFill>
                          <a:effectLst/>
                          <a:latin typeface="Cambria" panose="02040503050406030204" pitchFamily="18" charset="0"/>
                        </a:rPr>
                        <a:t>-</a:t>
                      </a:r>
                    </a:p>
                  </a:txBody>
                  <a:tcPr marL="9525" marR="9525" marT="9525" marB="0" anchor="ctr">
                    <a:lnL w="6350" cap="flat" cmpd="sng" algn="ctr">
                      <a:solidFill>
                        <a:srgbClr val="F2F2F2"/>
                      </a:solidFill>
                      <a:prstDash val="solid"/>
                      <a:round/>
                      <a:headEnd type="none" w="med" len="med"/>
                      <a:tailEnd type="none" w="med" len="med"/>
                    </a:lnL>
                    <a:lnR w="6350" cap="flat" cmpd="sng" algn="ctr">
                      <a:solidFill>
                        <a:srgbClr val="F2F2F2"/>
                      </a:solidFill>
                      <a:prstDash val="solid"/>
                      <a:round/>
                      <a:headEnd type="none" w="med" len="med"/>
                      <a:tailEnd type="none" w="med" len="med"/>
                    </a:lnR>
                    <a:lnT w="6350" cap="flat" cmpd="sng" algn="ctr">
                      <a:solidFill>
                        <a:srgbClr val="F2F2F2"/>
                      </a:solidFill>
                      <a:prstDash val="solid"/>
                      <a:round/>
                      <a:headEnd type="none" w="med" len="med"/>
                      <a:tailEnd type="none" w="med" len="med"/>
                    </a:lnT>
                    <a:lnB w="6350" cap="flat" cmpd="sng" algn="ctr">
                      <a:solidFill>
                        <a:srgbClr val="F2F2F2"/>
                      </a:solidFill>
                      <a:prstDash val="solid"/>
                      <a:round/>
                      <a:headEnd type="none" w="med" len="med"/>
                      <a:tailEnd type="none" w="med" len="med"/>
                    </a:lnB>
                    <a:solidFill>
                      <a:srgbClr val="E7E7E7"/>
                    </a:solidFill>
                  </a:tcPr>
                </a:tc>
                <a:extLst>
                  <a:ext uri="{0D108BD9-81ED-4DB2-BD59-A6C34878D82A}">
                    <a16:rowId xmlns:a16="http://schemas.microsoft.com/office/drawing/2014/main" val="4164272883"/>
                  </a:ext>
                </a:extLst>
              </a:tr>
              <a:tr h="148878">
                <a:tc>
                  <a:txBody>
                    <a:bodyPr/>
                    <a:lstStyle/>
                    <a:p>
                      <a:pPr algn="ctr" rtl="0" fontAlgn="t">
                        <a:buNone/>
                      </a:pPr>
                      <a:r>
                        <a:rPr lang="en-IN" sz="1200" b="1" i="0" u="none" strike="noStrike" dirty="0">
                          <a:solidFill>
                            <a:srgbClr val="000000"/>
                          </a:solidFill>
                          <a:effectLst/>
                          <a:latin typeface="Cambria" panose="02040503050406030204" pitchFamily="18" charset="0"/>
                        </a:rPr>
                        <a:t>Hybrid</a:t>
                      </a:r>
                    </a:p>
                  </a:txBody>
                  <a:tcPr marL="9525" marR="9525" marT="9525" marB="0" anchor="ctr">
                    <a:lnL w="6350" cap="flat" cmpd="sng" algn="ctr">
                      <a:solidFill>
                        <a:srgbClr val="F2F2F2"/>
                      </a:solidFill>
                      <a:prstDash val="solid"/>
                      <a:round/>
                      <a:headEnd type="none" w="med" len="med"/>
                      <a:tailEnd type="none" w="med" len="med"/>
                    </a:lnL>
                    <a:lnR w="6350" cap="flat" cmpd="sng" algn="ctr">
                      <a:solidFill>
                        <a:srgbClr val="F2F2F2"/>
                      </a:solidFill>
                      <a:prstDash val="solid"/>
                      <a:round/>
                      <a:headEnd type="none" w="med" len="med"/>
                      <a:tailEnd type="none" w="med" len="med"/>
                    </a:lnR>
                    <a:lnT w="6350" cap="flat" cmpd="sng" algn="ctr">
                      <a:solidFill>
                        <a:srgbClr val="F2F2F2"/>
                      </a:solidFill>
                      <a:prstDash val="solid"/>
                      <a:round/>
                      <a:headEnd type="none" w="med" len="med"/>
                      <a:tailEnd type="none" w="med" len="med"/>
                    </a:lnT>
                    <a:lnB w="6350" cap="flat" cmpd="sng" algn="ctr">
                      <a:solidFill>
                        <a:srgbClr val="F2F2F2"/>
                      </a:solidFill>
                      <a:prstDash val="solid"/>
                      <a:round/>
                      <a:headEnd type="none" w="med" len="med"/>
                      <a:tailEnd type="none" w="med" len="med"/>
                    </a:lnB>
                    <a:solidFill>
                      <a:srgbClr val="CBCBCB"/>
                    </a:solidFill>
                  </a:tcPr>
                </a:tc>
                <a:tc vMerge="1">
                  <a:txBody>
                    <a:bodyPr/>
                    <a:lstStyle/>
                    <a:p>
                      <a:endParaRPr lang="en-IN"/>
                    </a:p>
                  </a:txBody>
                  <a:tcPr/>
                </a:tc>
                <a:tc>
                  <a:txBody>
                    <a:bodyPr/>
                    <a:lstStyle/>
                    <a:p>
                      <a:pPr algn="ctr" rtl="0" fontAlgn="t">
                        <a:buNone/>
                      </a:pPr>
                      <a:r>
                        <a:rPr lang="en-IN" sz="1200" b="0" i="0" u="none" strike="noStrike">
                          <a:solidFill>
                            <a:srgbClr val="000000"/>
                          </a:solidFill>
                          <a:effectLst/>
                          <a:latin typeface="Cambria" panose="02040503050406030204" pitchFamily="18" charset="0"/>
                        </a:rPr>
                        <a:t>1.50%</a:t>
                      </a:r>
                    </a:p>
                  </a:txBody>
                  <a:tcPr marL="9525" marR="9525" marT="9525" marB="0">
                    <a:lnL w="6350" cap="flat" cmpd="sng" algn="ctr">
                      <a:solidFill>
                        <a:srgbClr val="F2F2F2"/>
                      </a:solidFill>
                      <a:prstDash val="solid"/>
                      <a:round/>
                      <a:headEnd type="none" w="med" len="med"/>
                      <a:tailEnd type="none" w="med" len="med"/>
                    </a:lnL>
                    <a:lnR w="6350" cap="flat" cmpd="sng" algn="ctr">
                      <a:solidFill>
                        <a:srgbClr val="F2F2F2"/>
                      </a:solidFill>
                      <a:prstDash val="solid"/>
                      <a:round/>
                      <a:headEnd type="none" w="med" len="med"/>
                      <a:tailEnd type="none" w="med" len="med"/>
                    </a:lnR>
                    <a:lnT w="6350" cap="flat" cmpd="sng" algn="ctr">
                      <a:solidFill>
                        <a:srgbClr val="F2F2F2"/>
                      </a:solidFill>
                      <a:prstDash val="solid"/>
                      <a:round/>
                      <a:headEnd type="none" w="med" len="med"/>
                      <a:tailEnd type="none" w="med" len="med"/>
                    </a:lnT>
                    <a:lnB w="6350" cap="flat" cmpd="sng" algn="ctr">
                      <a:solidFill>
                        <a:srgbClr val="F2F2F2"/>
                      </a:solidFill>
                      <a:prstDash val="solid"/>
                      <a:round/>
                      <a:headEnd type="none" w="med" len="med"/>
                      <a:tailEnd type="none" w="med" len="med"/>
                    </a:lnB>
                    <a:solidFill>
                      <a:srgbClr val="CBCBCB"/>
                    </a:solidFill>
                  </a:tcPr>
                </a:tc>
                <a:tc>
                  <a:txBody>
                    <a:bodyPr/>
                    <a:lstStyle/>
                    <a:p>
                      <a:pPr algn="ctr" rtl="0" fontAlgn="t">
                        <a:buNone/>
                      </a:pPr>
                      <a:r>
                        <a:rPr lang="en-IN" sz="1200" b="0" i="0" u="none" strike="noStrike" dirty="0">
                          <a:solidFill>
                            <a:srgbClr val="000000"/>
                          </a:solidFill>
                          <a:effectLst/>
                          <a:latin typeface="Cambria" panose="02040503050406030204" pitchFamily="18" charset="0"/>
                        </a:rPr>
                        <a:t>20%</a:t>
                      </a:r>
                    </a:p>
                  </a:txBody>
                  <a:tcPr marL="9525" marR="9525" marT="9525" marB="0">
                    <a:lnL w="6350" cap="flat" cmpd="sng" algn="ctr">
                      <a:solidFill>
                        <a:srgbClr val="F2F2F2"/>
                      </a:solidFill>
                      <a:prstDash val="solid"/>
                      <a:round/>
                      <a:headEnd type="none" w="med" len="med"/>
                      <a:tailEnd type="none" w="med" len="med"/>
                    </a:lnL>
                    <a:lnR w="6350" cap="flat" cmpd="sng" algn="ctr">
                      <a:solidFill>
                        <a:srgbClr val="F2F2F2"/>
                      </a:solidFill>
                      <a:prstDash val="solid"/>
                      <a:round/>
                      <a:headEnd type="none" w="med" len="med"/>
                      <a:tailEnd type="none" w="med" len="med"/>
                    </a:lnR>
                    <a:lnT w="6350" cap="flat" cmpd="sng" algn="ctr">
                      <a:solidFill>
                        <a:srgbClr val="F2F2F2"/>
                      </a:solidFill>
                      <a:prstDash val="solid"/>
                      <a:round/>
                      <a:headEnd type="none" w="med" len="med"/>
                      <a:tailEnd type="none" w="med" len="med"/>
                    </a:lnT>
                    <a:lnB w="6350" cap="flat" cmpd="sng" algn="ctr">
                      <a:solidFill>
                        <a:srgbClr val="F2F2F2"/>
                      </a:solidFill>
                      <a:prstDash val="solid"/>
                      <a:round/>
                      <a:headEnd type="none" w="med" len="med"/>
                      <a:tailEnd type="none" w="med" len="med"/>
                    </a:lnB>
                    <a:solidFill>
                      <a:srgbClr val="CBCBCB"/>
                    </a:solidFill>
                  </a:tcPr>
                </a:tc>
                <a:tc>
                  <a:txBody>
                    <a:bodyPr/>
                    <a:lstStyle/>
                    <a:p>
                      <a:pPr algn="ctr" rtl="0" fontAlgn="ctr">
                        <a:buNone/>
                      </a:pPr>
                      <a:r>
                        <a:rPr lang="en-IN" sz="1200" b="0" i="0" u="none" strike="noStrike" dirty="0">
                          <a:solidFill>
                            <a:srgbClr val="000000"/>
                          </a:solidFill>
                          <a:effectLst/>
                          <a:latin typeface="Cambria" panose="02040503050406030204" pitchFamily="18" charset="0"/>
                        </a:rPr>
                        <a:t>10%</a:t>
                      </a:r>
                    </a:p>
                  </a:txBody>
                  <a:tcPr marL="9525" marR="9525" marT="9525" marB="0" anchor="ctr">
                    <a:lnL w="6350" cap="flat" cmpd="sng" algn="ctr">
                      <a:solidFill>
                        <a:srgbClr val="F2F2F2"/>
                      </a:solidFill>
                      <a:prstDash val="solid"/>
                      <a:round/>
                      <a:headEnd type="none" w="med" len="med"/>
                      <a:tailEnd type="none" w="med" len="med"/>
                    </a:lnL>
                    <a:lnR w="6350" cap="flat" cmpd="sng" algn="ctr">
                      <a:solidFill>
                        <a:srgbClr val="F2F2F2"/>
                      </a:solidFill>
                      <a:prstDash val="solid"/>
                      <a:round/>
                      <a:headEnd type="none" w="med" len="med"/>
                      <a:tailEnd type="none" w="med" len="med"/>
                    </a:lnR>
                    <a:lnT w="6350" cap="flat" cmpd="sng" algn="ctr">
                      <a:solidFill>
                        <a:srgbClr val="F2F2F2"/>
                      </a:solidFill>
                      <a:prstDash val="solid"/>
                      <a:round/>
                      <a:headEnd type="none" w="med" len="med"/>
                      <a:tailEnd type="none" w="med" len="med"/>
                    </a:lnT>
                    <a:lnB w="6350" cap="flat" cmpd="sng" algn="ctr">
                      <a:solidFill>
                        <a:srgbClr val="F2F2F2"/>
                      </a:solidFill>
                      <a:prstDash val="solid"/>
                      <a:round/>
                      <a:headEnd type="none" w="med" len="med"/>
                      <a:tailEnd type="none" w="med" len="med"/>
                    </a:lnB>
                    <a:solidFill>
                      <a:srgbClr val="CBCBCB"/>
                    </a:solidFill>
                  </a:tcPr>
                </a:tc>
                <a:extLst>
                  <a:ext uri="{0D108BD9-81ED-4DB2-BD59-A6C34878D82A}">
                    <a16:rowId xmlns:a16="http://schemas.microsoft.com/office/drawing/2014/main" val="1800295180"/>
                  </a:ext>
                </a:extLst>
              </a:tr>
            </a:tbl>
          </a:graphicData>
        </a:graphic>
      </p:graphicFrame>
      <p:graphicFrame>
        <p:nvGraphicFramePr>
          <p:cNvPr id="3" name="Chart 2">
            <a:extLst>
              <a:ext uri="{FF2B5EF4-FFF2-40B4-BE49-F238E27FC236}">
                <a16:creationId xmlns:a16="http://schemas.microsoft.com/office/drawing/2014/main" id="{99B36A2C-259E-CEEE-DF6B-126448CAD5F8}"/>
              </a:ext>
            </a:extLst>
          </p:cNvPr>
          <p:cNvGraphicFramePr>
            <a:graphicFrameLocks/>
          </p:cNvGraphicFramePr>
          <p:nvPr>
            <p:extLst>
              <p:ext uri="{D42A27DB-BD31-4B8C-83A1-F6EECF244321}">
                <p14:modId xmlns:p14="http://schemas.microsoft.com/office/powerpoint/2010/main" val="286061428"/>
              </p:ext>
            </p:extLst>
          </p:nvPr>
        </p:nvGraphicFramePr>
        <p:xfrm>
          <a:off x="4335594" y="1012528"/>
          <a:ext cx="4329860" cy="2743200"/>
        </p:xfrm>
        <a:graphic>
          <a:graphicData uri="http://schemas.openxmlformats.org/drawingml/2006/chart">
            <c:chart xmlns:c="http://schemas.openxmlformats.org/drawingml/2006/chart" xmlns:r="http://schemas.openxmlformats.org/officeDocument/2006/relationships" r:id="rId4"/>
          </a:graphicData>
        </a:graphic>
      </p:graphicFrame>
    </p:spTree>
    <p:extLst>
      <p:ext uri="{BB962C8B-B14F-4D97-AF65-F5344CB8AC3E}">
        <p14:creationId xmlns:p14="http://schemas.microsoft.com/office/powerpoint/2010/main" val="2525414838"/>
      </p:ext>
    </p:extLst>
  </p:cSld>
  <p:clrMapOvr>
    <a:masterClrMapping/>
  </p:clrMapOvr>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F2FF058-4464-9066-C2A9-67A76A436238}"/>
            </a:ext>
          </a:extLst>
        </p:cNvPr>
        <p:cNvGrpSpPr/>
        <p:nvPr/>
      </p:nvGrpSpPr>
      <p:grpSpPr>
        <a:xfrm>
          <a:off x="0" y="0"/>
          <a:ext cx="0" cy="0"/>
          <a:chOff x="0" y="0"/>
          <a:chExt cx="0" cy="0"/>
        </a:xfrm>
      </p:grpSpPr>
      <p:sp>
        <p:nvSpPr>
          <p:cNvPr id="4" name="Rectangle 3">
            <a:extLst>
              <a:ext uri="{FF2B5EF4-FFF2-40B4-BE49-F238E27FC236}">
                <a16:creationId xmlns:a16="http://schemas.microsoft.com/office/drawing/2014/main" id="{9BB28071-D5CF-7001-D2C5-A2B265ED530B}"/>
              </a:ext>
            </a:extLst>
          </p:cNvPr>
          <p:cNvSpPr/>
          <p:nvPr/>
        </p:nvSpPr>
        <p:spPr>
          <a:xfrm>
            <a:off x="0" y="-2626"/>
            <a:ext cx="12192000" cy="821635"/>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Aptos" panose="02110004020202020204"/>
              <a:ea typeface="+mn-ea"/>
              <a:cs typeface="+mn-cs"/>
            </a:endParaRPr>
          </a:p>
        </p:txBody>
      </p:sp>
      <p:sp>
        <p:nvSpPr>
          <p:cNvPr id="5" name="Title 1">
            <a:extLst>
              <a:ext uri="{FF2B5EF4-FFF2-40B4-BE49-F238E27FC236}">
                <a16:creationId xmlns:a16="http://schemas.microsoft.com/office/drawing/2014/main" id="{E73771AE-C941-9118-30CB-8FEA57158B79}"/>
              </a:ext>
            </a:extLst>
          </p:cNvPr>
          <p:cNvSpPr txBox="1">
            <a:spLocks/>
          </p:cNvSpPr>
          <p:nvPr/>
        </p:nvSpPr>
        <p:spPr>
          <a:xfrm>
            <a:off x="165475" y="106018"/>
            <a:ext cx="11007609" cy="630899"/>
          </a:xfrm>
          <a:prstGeom prst="rect">
            <a:avLst/>
          </a:prstGeom>
        </p:spPr>
        <p:txBody>
          <a:bodyPr vert="horz" lIns="91440" tIns="45720" rIns="91440" bIns="45720" rtlCol="0" anchor="ctr">
            <a:noAutofit/>
          </a:bodyPr>
          <a:lstStyle>
            <a:lvl1pPr algn="ctr" defTabSz="914400" rtl="0" eaLnBrk="1" latinLnBrk="0" hangingPunct="1">
              <a:lnSpc>
                <a:spcPct val="90000"/>
              </a:lnSpc>
              <a:spcBef>
                <a:spcPct val="0"/>
              </a:spcBef>
              <a:buNone/>
              <a:defRPr sz="6000" kern="1200">
                <a:solidFill>
                  <a:schemeClr val="tx1"/>
                </a:solidFill>
                <a:latin typeface="+mj-lt"/>
                <a:ea typeface="+mj-ea"/>
                <a:cs typeface="+mj-cs"/>
              </a:defRPr>
            </a:lvl1pPr>
          </a:lstStyle>
          <a:p>
            <a:pPr marL="0" marR="0" lvl="0" indent="0" algn="l" defTabSz="914400" rtl="0" eaLnBrk="1" fontAlgn="auto" latinLnBrk="0" hangingPunct="1">
              <a:lnSpc>
                <a:spcPct val="90000"/>
              </a:lnSpc>
              <a:spcBef>
                <a:spcPct val="0"/>
              </a:spcBef>
              <a:spcAft>
                <a:spcPts val="0"/>
              </a:spcAft>
              <a:buClrTx/>
              <a:buSzTx/>
              <a:buFontTx/>
              <a:buNone/>
              <a:tabLst/>
              <a:defRPr/>
            </a:pPr>
            <a:r>
              <a:rPr kumimoji="0" lang="en-US" sz="2800" b="1" i="0" u="none" strike="noStrike" kern="1200" cap="none" spc="0" normalizeH="0" baseline="0" noProof="0" dirty="0">
                <a:ln>
                  <a:noFill/>
                </a:ln>
                <a:solidFill>
                  <a:prstClr val="white"/>
                </a:solidFill>
                <a:effectLst/>
                <a:uLnTx/>
                <a:uFillTx/>
                <a:latin typeface="Cambria" panose="02040503050406030204" pitchFamily="18" charset="0"/>
                <a:ea typeface="Cambria" panose="02040503050406030204" pitchFamily="18" charset="0"/>
                <a:cs typeface="+mj-cs"/>
              </a:rPr>
              <a:t>Equity – AIF</a:t>
            </a:r>
          </a:p>
          <a:p>
            <a:pPr marL="0" marR="0" lvl="0" indent="0" algn="l" defTabSz="914400" rtl="0" eaLnBrk="1" fontAlgn="auto" latinLnBrk="0" hangingPunct="1">
              <a:lnSpc>
                <a:spcPct val="90000"/>
              </a:lnSpc>
              <a:spcBef>
                <a:spcPct val="0"/>
              </a:spcBef>
              <a:spcAft>
                <a:spcPts val="0"/>
              </a:spcAft>
              <a:buClrTx/>
              <a:buSzTx/>
              <a:buFontTx/>
              <a:buNone/>
              <a:tabLst/>
              <a:defRPr/>
            </a:pPr>
            <a:r>
              <a:rPr kumimoji="0" lang="en-US" sz="2800" b="1" i="0" u="none" strike="noStrike" kern="1200" cap="none" spc="0" normalizeH="0" baseline="0" noProof="0" dirty="0">
                <a:ln>
                  <a:noFill/>
                </a:ln>
                <a:solidFill>
                  <a:prstClr val="white"/>
                </a:solidFill>
                <a:effectLst/>
                <a:uLnTx/>
                <a:uFillTx/>
                <a:latin typeface="Cambria" panose="02040503050406030204" pitchFamily="18" charset="0"/>
                <a:ea typeface="Cambria" panose="02040503050406030204" pitchFamily="18" charset="0"/>
                <a:cs typeface="+mj-cs"/>
              </a:rPr>
              <a:t>Karma Capital Jasmine Fund (Cat III AIF)</a:t>
            </a:r>
            <a:endParaRPr kumimoji="0" lang="en-IN" sz="2800" b="1" i="0" u="none" strike="noStrike" kern="1200" cap="none" spc="0" normalizeH="0" baseline="0" noProof="0" dirty="0">
              <a:ln>
                <a:noFill/>
              </a:ln>
              <a:solidFill>
                <a:prstClr val="white"/>
              </a:solidFill>
              <a:effectLst/>
              <a:uLnTx/>
              <a:uFillTx/>
              <a:latin typeface="Cambria" panose="02040503050406030204" pitchFamily="18" charset="0"/>
              <a:ea typeface="Cambria" panose="02040503050406030204" pitchFamily="18" charset="0"/>
              <a:cs typeface="+mj-cs"/>
            </a:endParaRPr>
          </a:p>
        </p:txBody>
      </p:sp>
      <p:sp>
        <p:nvSpPr>
          <p:cNvPr id="22" name="Rectangle 21">
            <a:extLst>
              <a:ext uri="{FF2B5EF4-FFF2-40B4-BE49-F238E27FC236}">
                <a16:creationId xmlns:a16="http://schemas.microsoft.com/office/drawing/2014/main" id="{7882EC9D-4551-5ADA-AA33-ECB5B7E4622A}"/>
              </a:ext>
            </a:extLst>
          </p:cNvPr>
          <p:cNvSpPr/>
          <p:nvPr/>
        </p:nvSpPr>
        <p:spPr>
          <a:xfrm>
            <a:off x="0" y="6641517"/>
            <a:ext cx="12192000" cy="235963"/>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Aptos" panose="02110004020202020204"/>
              <a:ea typeface="+mn-ea"/>
              <a:cs typeface="+mn-cs"/>
            </a:endParaRPr>
          </a:p>
        </p:txBody>
      </p:sp>
      <p:sp>
        <p:nvSpPr>
          <p:cNvPr id="18" name="Rectangle 17">
            <a:extLst>
              <a:ext uri="{FF2B5EF4-FFF2-40B4-BE49-F238E27FC236}">
                <a16:creationId xmlns:a16="http://schemas.microsoft.com/office/drawing/2014/main" id="{6CB8107B-439F-8C1B-2AEB-40934E772F6D}"/>
              </a:ext>
            </a:extLst>
          </p:cNvPr>
          <p:cNvSpPr/>
          <p:nvPr/>
        </p:nvSpPr>
        <p:spPr>
          <a:xfrm>
            <a:off x="0" y="808383"/>
            <a:ext cx="12192000" cy="45719"/>
          </a:xfrm>
          <a:prstGeom prst="rect">
            <a:avLst/>
          </a:prstGeom>
          <a:solidFill>
            <a:schemeClr val="bg1">
              <a:lumMod val="6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Aptos" panose="02110004020202020204"/>
              <a:ea typeface="+mn-ea"/>
              <a:cs typeface="+mn-cs"/>
            </a:endParaRPr>
          </a:p>
        </p:txBody>
      </p:sp>
      <p:sp>
        <p:nvSpPr>
          <p:cNvPr id="19" name="Slide Number Placeholder 18">
            <a:extLst>
              <a:ext uri="{FF2B5EF4-FFF2-40B4-BE49-F238E27FC236}">
                <a16:creationId xmlns:a16="http://schemas.microsoft.com/office/drawing/2014/main" id="{B974DB4E-80D3-ED34-E0BC-9FED94E8E27A}"/>
              </a:ext>
            </a:extLst>
          </p:cNvPr>
          <p:cNvSpPr>
            <a:spLocks noGrp="1"/>
          </p:cNvSpPr>
          <p:nvPr>
            <p:ph type="sldNum" sz="quarter" idx="12"/>
          </p:nvPr>
        </p:nvSpPr>
        <p:spPr>
          <a:xfrm>
            <a:off x="9448800" y="6549225"/>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1E62F875-1F54-4527-993B-FB1D0CCB3E02}" type="slidenum">
              <a:rPr kumimoji="0" lang="en-IN" sz="1200" b="1" i="0" u="none" strike="noStrike" kern="1200" cap="none" spc="0" normalizeH="0" baseline="0" noProof="0" smtClean="0">
                <a:ln>
                  <a:noFill/>
                </a:ln>
                <a:solidFill>
                  <a:prstClr val="white"/>
                </a:solidFill>
                <a:effectLst/>
                <a:uLnTx/>
                <a:uFillTx/>
                <a:latin typeface="Cambria" panose="02040503050406030204" pitchFamily="18" charset="0"/>
                <a:ea typeface="Cambria" panose="02040503050406030204" pitchFamily="18" charset="0"/>
                <a:cs typeface="+mn-cs"/>
              </a:rPr>
              <a:pPr marL="0" marR="0" lvl="0" indent="0" algn="r" defTabSz="914400" rtl="0" eaLnBrk="1" fontAlgn="auto" latinLnBrk="0" hangingPunct="1">
                <a:lnSpc>
                  <a:spcPct val="100000"/>
                </a:lnSpc>
                <a:spcBef>
                  <a:spcPts val="0"/>
                </a:spcBef>
                <a:spcAft>
                  <a:spcPts val="0"/>
                </a:spcAft>
                <a:buClrTx/>
                <a:buSzTx/>
                <a:buFontTx/>
                <a:buNone/>
                <a:tabLst/>
                <a:defRPr/>
              </a:pPr>
              <a:t>52</a:t>
            </a:fld>
            <a:endParaRPr kumimoji="0" lang="en-IN" sz="1200" b="1" i="0" u="none" strike="noStrike" kern="1200" cap="none" spc="0" normalizeH="0" baseline="0" noProof="0">
              <a:ln>
                <a:noFill/>
              </a:ln>
              <a:solidFill>
                <a:prstClr val="white"/>
              </a:solidFill>
              <a:effectLst/>
              <a:uLnTx/>
              <a:uFillTx/>
              <a:latin typeface="Cambria" panose="02040503050406030204" pitchFamily="18" charset="0"/>
              <a:ea typeface="Cambria" panose="02040503050406030204" pitchFamily="18" charset="0"/>
              <a:cs typeface="+mn-cs"/>
            </a:endParaRPr>
          </a:p>
        </p:txBody>
      </p:sp>
      <p:sp>
        <p:nvSpPr>
          <p:cNvPr id="25" name="TextBox 24">
            <a:extLst>
              <a:ext uri="{FF2B5EF4-FFF2-40B4-BE49-F238E27FC236}">
                <a16:creationId xmlns:a16="http://schemas.microsoft.com/office/drawing/2014/main" id="{08F0D15A-98FA-B139-7AC8-68644A58F392}"/>
              </a:ext>
            </a:extLst>
          </p:cNvPr>
          <p:cNvSpPr txBox="1"/>
          <p:nvPr/>
        </p:nvSpPr>
        <p:spPr>
          <a:xfrm>
            <a:off x="165475" y="922995"/>
            <a:ext cx="3952455" cy="4462760"/>
          </a:xfrm>
          <a:prstGeom prst="rect">
            <a:avLst/>
          </a:prstGeom>
          <a:noFill/>
          <a:ln>
            <a:solidFill>
              <a:schemeClr val="bg1">
                <a:lumMod val="85000"/>
              </a:schemeClr>
            </a:solidFill>
          </a:ln>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200" b="1"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Investment Objective</a:t>
            </a:r>
            <a:endParaRPr kumimoji="0" lang="en-IN" sz="800" b="1"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200" b="0" i="0" u="none" strike="noStrike" kern="1200" cap="none" spc="0" normalizeH="0" baseline="0" noProof="0" dirty="0">
                <a:ln>
                  <a:noFill/>
                </a:ln>
                <a:solidFill>
                  <a:srgbClr val="000000"/>
                </a:solidFill>
                <a:effectLst/>
                <a:uLnTx/>
                <a:uFillTx/>
                <a:latin typeface="Cambria" panose="02040503050406030204" pitchFamily="18" charset="0"/>
                <a:ea typeface="Cambria" panose="02040503050406030204" pitchFamily="18" charset="0"/>
                <a:cs typeface="+mn-cs"/>
              </a:rPr>
              <a:t>Karma Capital Jasmine seeks to provide superior returns over longer time frames (3 to 7 years) and across market cycles. It aims to capture the India growth story by investing in listed equities by identifying investment ideas through bottom-up research. The </a:t>
            </a:r>
            <a:r>
              <a:rPr kumimoji="0" lang="en-IN" sz="1200" b="1" i="0" u="none" strike="noStrike" kern="1200" cap="none" spc="0" normalizeH="0" baseline="0" noProof="0" dirty="0">
                <a:ln>
                  <a:noFill/>
                </a:ln>
                <a:solidFill>
                  <a:srgbClr val="000000"/>
                </a:solidFill>
                <a:effectLst/>
                <a:uLnTx/>
                <a:uFillTx/>
                <a:latin typeface="Cambria" panose="02040503050406030204" pitchFamily="18" charset="0"/>
                <a:ea typeface="Cambria" panose="02040503050406030204" pitchFamily="18" charset="0"/>
                <a:cs typeface="+mn-cs"/>
              </a:rPr>
              <a:t>bottom-up</a:t>
            </a:r>
            <a:r>
              <a:rPr kumimoji="0" lang="en-IN" sz="1200" b="0" i="0" u="none" strike="noStrike" kern="1200" cap="none" spc="0" normalizeH="0" baseline="0" noProof="0" dirty="0">
                <a:ln>
                  <a:noFill/>
                </a:ln>
                <a:solidFill>
                  <a:srgbClr val="000000"/>
                </a:solidFill>
                <a:effectLst/>
                <a:uLnTx/>
                <a:uFillTx/>
                <a:latin typeface="Cambria" panose="02040503050406030204" pitchFamily="18" charset="0"/>
                <a:ea typeface="Cambria" panose="02040503050406030204" pitchFamily="18" charset="0"/>
                <a:cs typeface="+mn-cs"/>
              </a:rPr>
              <a:t> approach focuses its analysis on specific characteristics and micro attributes of an individual stock. The approach aims to deliver superior risk adjusted returns through differentiated portfolio with high active share.</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800" b="0" i="0" u="none" strike="noStrike" kern="1200" cap="none" spc="0" normalizeH="0" baseline="0" noProof="0" dirty="0">
              <a:ln>
                <a:noFill/>
              </a:ln>
              <a:solidFill>
                <a:srgbClr val="000000"/>
              </a:solidFill>
              <a:effectLst/>
              <a:uLnTx/>
              <a:uFillTx/>
              <a:latin typeface="Cambria" panose="02040503050406030204" pitchFamily="18" charset="0"/>
              <a:ea typeface="Cambria" panose="02040503050406030204" pitchFamily="18" charset="0"/>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200" b="1"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Investment Strategy</a:t>
            </a:r>
            <a:endParaRPr kumimoji="0" lang="en-IN" sz="800" b="1"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endParaRPr>
          </a:p>
          <a:p>
            <a:pPr marL="342900" marR="0" lvl="0" indent="-342900" algn="l" defTabSz="914400" rtl="0" eaLnBrk="1" fontAlgn="auto" latinLnBrk="0" hangingPunct="1">
              <a:lnSpc>
                <a:spcPct val="100000"/>
              </a:lnSpc>
              <a:spcBef>
                <a:spcPts val="0"/>
              </a:spcBef>
              <a:spcAft>
                <a:spcPts val="0"/>
              </a:spcAft>
              <a:buClr>
                <a:srgbClr val="000000"/>
              </a:buClr>
              <a:buSzPts val="1000"/>
              <a:buFont typeface="Symbol" panose="05050102010706020507" pitchFamily="18" charset="2"/>
              <a:buChar char=""/>
              <a:tabLst/>
              <a:defRPr/>
            </a:pPr>
            <a:r>
              <a:rPr kumimoji="0" lang="en-IN" sz="1200" b="0" i="0" u="none" strike="noStrike" kern="1200" cap="none" spc="0" normalizeH="0" baseline="0" noProof="0" dirty="0">
                <a:ln>
                  <a:noFill/>
                </a:ln>
                <a:solidFill>
                  <a:srgbClr val="000000"/>
                </a:solidFill>
                <a:effectLst/>
                <a:uLnTx/>
                <a:uFillTx/>
                <a:latin typeface="Cambria" panose="02040503050406030204" pitchFamily="18" charset="0"/>
                <a:ea typeface="Cambria" panose="02040503050406030204" pitchFamily="18" charset="0"/>
                <a:cs typeface="+mn-cs"/>
              </a:rPr>
              <a:t>A bottom up, long only, benchmark agnostic equity strategy with the aim to deliver superior risk adjusted returns.</a:t>
            </a:r>
            <a:endParaRPr kumimoji="0" lang="en-IN" sz="1200" b="0"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endParaRPr>
          </a:p>
          <a:p>
            <a:pPr marL="342900" marR="0" lvl="0" indent="-342900" algn="l" defTabSz="914400" rtl="0" eaLnBrk="1" fontAlgn="auto" latinLnBrk="0" hangingPunct="1">
              <a:lnSpc>
                <a:spcPct val="100000"/>
              </a:lnSpc>
              <a:spcBef>
                <a:spcPts val="0"/>
              </a:spcBef>
              <a:spcAft>
                <a:spcPts val="0"/>
              </a:spcAft>
              <a:buClr>
                <a:srgbClr val="000000"/>
              </a:buClr>
              <a:buSzPts val="1000"/>
              <a:buFont typeface="Symbol" panose="05050102010706020507" pitchFamily="18" charset="2"/>
              <a:buChar char=""/>
              <a:tabLst/>
              <a:defRPr/>
            </a:pPr>
            <a:r>
              <a:rPr kumimoji="0" lang="en-IN" sz="1200" b="0" i="0" u="none" strike="noStrike" kern="1200" cap="none" spc="0" normalizeH="0" baseline="0" noProof="0" dirty="0">
                <a:ln>
                  <a:noFill/>
                </a:ln>
                <a:solidFill>
                  <a:srgbClr val="000000"/>
                </a:solidFill>
                <a:effectLst/>
                <a:uLnTx/>
                <a:uFillTx/>
                <a:latin typeface="Cambria" panose="02040503050406030204" pitchFamily="18" charset="0"/>
                <a:ea typeface="Cambria" panose="02040503050406030204" pitchFamily="18" charset="0"/>
                <a:cs typeface="+mn-cs"/>
              </a:rPr>
              <a:t>Follows </a:t>
            </a:r>
            <a:r>
              <a:rPr kumimoji="0" lang="en-IN" sz="1200" b="1" i="0" u="none" strike="noStrike" kern="1200" cap="none" spc="0" normalizeH="0" baseline="0" noProof="0" dirty="0">
                <a:ln>
                  <a:noFill/>
                </a:ln>
                <a:solidFill>
                  <a:srgbClr val="000000"/>
                </a:solidFill>
                <a:effectLst/>
                <a:uLnTx/>
                <a:uFillTx/>
                <a:latin typeface="Cambria" panose="02040503050406030204" pitchFamily="18" charset="0"/>
                <a:ea typeface="Cambria" panose="02040503050406030204" pitchFamily="18" charset="0"/>
                <a:cs typeface="+mn-cs"/>
              </a:rPr>
              <a:t>Growth At Reasonable Price (GARP)</a:t>
            </a:r>
            <a:r>
              <a:rPr kumimoji="0" lang="en-IN" sz="1200" b="0" i="0" u="none" strike="noStrike" kern="1200" cap="none" spc="0" normalizeH="0" baseline="0" noProof="0" dirty="0">
                <a:ln>
                  <a:noFill/>
                </a:ln>
                <a:solidFill>
                  <a:srgbClr val="000000"/>
                </a:solidFill>
                <a:effectLst/>
                <a:uLnTx/>
                <a:uFillTx/>
                <a:latin typeface="Cambria" panose="02040503050406030204" pitchFamily="18" charset="0"/>
                <a:ea typeface="Cambria" panose="02040503050406030204" pitchFamily="18" charset="0"/>
                <a:cs typeface="+mn-cs"/>
              </a:rPr>
              <a:t> style of investing – constructing a high conviction concentrated portfolio of 20-25 stocks across market cap &amp; sectors.</a:t>
            </a:r>
            <a:endParaRPr kumimoji="0" lang="en-IN" sz="1200" b="0"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endParaRPr>
          </a:p>
          <a:p>
            <a:pPr marL="342900" marR="0" lvl="0" indent="-342900" algn="l" defTabSz="914400" rtl="0" eaLnBrk="1" fontAlgn="auto" latinLnBrk="0" hangingPunct="1">
              <a:lnSpc>
                <a:spcPct val="100000"/>
              </a:lnSpc>
              <a:spcBef>
                <a:spcPts val="0"/>
              </a:spcBef>
              <a:spcAft>
                <a:spcPts val="0"/>
              </a:spcAft>
              <a:buClr>
                <a:srgbClr val="000000"/>
              </a:buClr>
              <a:buSzPts val="1000"/>
              <a:buFont typeface="Symbol" panose="05050102010706020507" pitchFamily="18" charset="2"/>
              <a:buChar char=""/>
              <a:tabLst/>
              <a:defRPr/>
            </a:pPr>
            <a:r>
              <a:rPr kumimoji="0" lang="en-IN" sz="1200" b="0" i="0" u="none" strike="noStrike" kern="1200" cap="none" spc="0" normalizeH="0" baseline="0" noProof="0" dirty="0">
                <a:ln>
                  <a:noFill/>
                </a:ln>
                <a:solidFill>
                  <a:srgbClr val="000000"/>
                </a:solidFill>
                <a:effectLst/>
                <a:uLnTx/>
                <a:uFillTx/>
                <a:latin typeface="Cambria" panose="02040503050406030204" pitchFamily="18" charset="0"/>
                <a:ea typeface="Cambria" panose="02040503050406030204" pitchFamily="18" charset="0"/>
                <a:cs typeface="+mn-cs"/>
              </a:rPr>
              <a:t>They have been able to capitalize on opportunities by being contrarian based on their in-house research depth.</a:t>
            </a:r>
            <a:endParaRPr kumimoji="0" lang="en-IN" sz="1200" b="0"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endParaRPr>
          </a:p>
          <a:p>
            <a:pPr marL="342900" marR="0" lvl="0" indent="-342900" algn="l" defTabSz="914400" rtl="0" eaLnBrk="1" fontAlgn="auto" latinLnBrk="0" hangingPunct="1">
              <a:lnSpc>
                <a:spcPct val="100000"/>
              </a:lnSpc>
              <a:spcBef>
                <a:spcPts val="0"/>
              </a:spcBef>
              <a:spcAft>
                <a:spcPts val="0"/>
              </a:spcAft>
              <a:buClr>
                <a:srgbClr val="000000"/>
              </a:buClr>
              <a:buSzPts val="1000"/>
              <a:buFont typeface="Symbol" panose="05050102010706020507" pitchFamily="18" charset="2"/>
              <a:buChar char=""/>
              <a:tabLst/>
              <a:defRPr/>
            </a:pPr>
            <a:r>
              <a:rPr kumimoji="0" lang="en-IN" sz="1200" b="0" i="0" u="none" strike="noStrike" kern="1200" cap="none" spc="0" normalizeH="0" baseline="0" noProof="0" dirty="0">
                <a:ln>
                  <a:noFill/>
                </a:ln>
                <a:solidFill>
                  <a:srgbClr val="000000"/>
                </a:solidFill>
                <a:effectLst/>
                <a:uLnTx/>
                <a:uFillTx/>
                <a:latin typeface="Cambria" panose="02040503050406030204" pitchFamily="18" charset="0"/>
                <a:ea typeface="Cambria" panose="02040503050406030204" pitchFamily="18" charset="0"/>
                <a:cs typeface="+mn-cs"/>
              </a:rPr>
              <a:t>Effective regular screening reduces the universe from 500 to a portfolio candidate list of ~100 stocks</a:t>
            </a:r>
          </a:p>
        </p:txBody>
      </p:sp>
      <p:graphicFrame>
        <p:nvGraphicFramePr>
          <p:cNvPr id="14" name="Table 2">
            <a:extLst>
              <a:ext uri="{FF2B5EF4-FFF2-40B4-BE49-F238E27FC236}">
                <a16:creationId xmlns:a16="http://schemas.microsoft.com/office/drawing/2014/main" id="{91FD45A6-84F0-8BF0-A022-EBB4DA12A64E}"/>
              </a:ext>
            </a:extLst>
          </p:cNvPr>
          <p:cNvGraphicFramePr>
            <a:graphicFrameLocks noGrp="1"/>
          </p:cNvGraphicFramePr>
          <p:nvPr>
            <p:extLst>
              <p:ext uri="{D42A27DB-BD31-4B8C-83A1-F6EECF244321}">
                <p14:modId xmlns:p14="http://schemas.microsoft.com/office/powerpoint/2010/main" val="1736598432"/>
              </p:ext>
            </p:extLst>
          </p:nvPr>
        </p:nvGraphicFramePr>
        <p:xfrm>
          <a:off x="4225907" y="917247"/>
          <a:ext cx="3362248" cy="1920240"/>
        </p:xfrm>
        <a:graphic>
          <a:graphicData uri="http://schemas.openxmlformats.org/drawingml/2006/table">
            <a:tbl>
              <a:tblPr firstRow="1" bandRow="1">
                <a:tableStyleId>{073A0DAA-6AF3-43AB-8588-CEC1D06C72B9}</a:tableStyleId>
              </a:tblPr>
              <a:tblGrid>
                <a:gridCol w="1641969">
                  <a:extLst>
                    <a:ext uri="{9D8B030D-6E8A-4147-A177-3AD203B41FA5}">
                      <a16:colId xmlns:a16="http://schemas.microsoft.com/office/drawing/2014/main" val="979919291"/>
                    </a:ext>
                  </a:extLst>
                </a:gridCol>
                <a:gridCol w="1720279">
                  <a:extLst>
                    <a:ext uri="{9D8B030D-6E8A-4147-A177-3AD203B41FA5}">
                      <a16:colId xmlns:a16="http://schemas.microsoft.com/office/drawing/2014/main" val="2728041260"/>
                    </a:ext>
                  </a:extLst>
                </a:gridCol>
              </a:tblGrid>
              <a:tr h="241902">
                <a:tc>
                  <a:txBody>
                    <a:bodyPr/>
                    <a:lstStyle/>
                    <a:p>
                      <a:r>
                        <a:rPr lang="en-US" sz="1200">
                          <a:latin typeface="Cambria" panose="02040503050406030204" pitchFamily="18" charset="0"/>
                          <a:ea typeface="Cambria" panose="02040503050406030204" pitchFamily="18" charset="0"/>
                        </a:rPr>
                        <a:t>Particulars</a:t>
                      </a:r>
                      <a:endParaRPr lang="en-IN" sz="1200">
                        <a:latin typeface="Cambria" panose="02040503050406030204" pitchFamily="18" charset="0"/>
                        <a:ea typeface="Cambria" panose="02040503050406030204" pitchFamily="18" charset="0"/>
                      </a:endParaRPr>
                    </a:p>
                  </a:txBody>
                  <a:tcPr anchor="ctr"/>
                </a:tc>
                <a:tc>
                  <a:txBody>
                    <a:bodyPr/>
                    <a:lstStyle/>
                    <a:p>
                      <a:pPr algn="ctr"/>
                      <a:r>
                        <a:rPr lang="en-US" sz="1200">
                          <a:latin typeface="Cambria" panose="02040503050406030204" pitchFamily="18" charset="0"/>
                          <a:ea typeface="Cambria" panose="02040503050406030204" pitchFamily="18" charset="0"/>
                        </a:rPr>
                        <a:t>Details</a:t>
                      </a:r>
                      <a:endParaRPr lang="en-IN" sz="1200">
                        <a:latin typeface="Cambria" panose="02040503050406030204" pitchFamily="18" charset="0"/>
                        <a:ea typeface="Cambria" panose="02040503050406030204" pitchFamily="18" charset="0"/>
                      </a:endParaRPr>
                    </a:p>
                  </a:txBody>
                  <a:tcPr anchor="ctr"/>
                </a:tc>
                <a:extLst>
                  <a:ext uri="{0D108BD9-81ED-4DB2-BD59-A6C34878D82A}">
                    <a16:rowId xmlns:a16="http://schemas.microsoft.com/office/drawing/2014/main" val="2509566197"/>
                  </a:ext>
                </a:extLst>
              </a:tr>
              <a:tr h="241902">
                <a:tc>
                  <a:txBody>
                    <a:bodyPr/>
                    <a:lstStyle/>
                    <a:p>
                      <a:r>
                        <a:rPr lang="en-IN" sz="1200" b="1">
                          <a:latin typeface="Cambria" panose="02040503050406030204" pitchFamily="18" charset="0"/>
                          <a:ea typeface="Cambria" panose="02040503050406030204" pitchFamily="18" charset="0"/>
                        </a:rPr>
                        <a:t>AUM (</a:t>
                      </a:r>
                      <a:r>
                        <a:rPr lang="en-IN" sz="1200" b="1" err="1">
                          <a:latin typeface="Cambria" panose="02040503050406030204" pitchFamily="18" charset="0"/>
                          <a:ea typeface="Cambria" panose="02040503050406030204" pitchFamily="18" charset="0"/>
                        </a:rPr>
                        <a:t>Crs</a:t>
                      </a:r>
                      <a:r>
                        <a:rPr lang="en-IN" sz="1200" b="1">
                          <a:latin typeface="Cambria" panose="02040503050406030204" pitchFamily="18" charset="0"/>
                          <a:ea typeface="Cambria" panose="02040503050406030204" pitchFamily="18" charset="0"/>
                        </a:rPr>
                        <a:t>)</a:t>
                      </a:r>
                    </a:p>
                  </a:txBody>
                  <a:tcPr anchor="ctr"/>
                </a:tc>
                <a:tc>
                  <a:txBody>
                    <a:bodyPr/>
                    <a:lstStyle/>
                    <a:p>
                      <a:pPr algn="ctr"/>
                      <a:r>
                        <a:rPr lang="en-IN" sz="1200" dirty="0">
                          <a:latin typeface="Cambria" panose="02040503050406030204" pitchFamily="18" charset="0"/>
                          <a:ea typeface="Cambria" panose="02040503050406030204" pitchFamily="18" charset="0"/>
                        </a:rPr>
                        <a:t>~230</a:t>
                      </a:r>
                    </a:p>
                  </a:txBody>
                  <a:tcPr anchor="ctr">
                    <a:solidFill>
                      <a:srgbClr val="CBCBCB"/>
                    </a:solidFill>
                  </a:tcPr>
                </a:tc>
                <a:extLst>
                  <a:ext uri="{0D108BD9-81ED-4DB2-BD59-A6C34878D82A}">
                    <a16:rowId xmlns:a16="http://schemas.microsoft.com/office/drawing/2014/main" val="2760556758"/>
                  </a:ext>
                </a:extLst>
              </a:tr>
              <a:tr h="241902">
                <a:tc>
                  <a:txBody>
                    <a:bodyPr/>
                    <a:lstStyle/>
                    <a:p>
                      <a:r>
                        <a:rPr lang="en-IN" sz="1200" b="1">
                          <a:latin typeface="Cambria" panose="02040503050406030204" pitchFamily="18" charset="0"/>
                          <a:ea typeface="Cambria" panose="02040503050406030204" pitchFamily="18" charset="0"/>
                        </a:rPr>
                        <a:t>Investment Horizon</a:t>
                      </a:r>
                    </a:p>
                  </a:txBody>
                  <a:tcPr anchor="ctr"/>
                </a:tc>
                <a:tc>
                  <a:txBody>
                    <a:bodyPr/>
                    <a:lstStyle/>
                    <a:p>
                      <a:pPr algn="ctr"/>
                      <a:r>
                        <a:rPr lang="en-US" sz="1200">
                          <a:latin typeface="Cambria" panose="02040503050406030204" pitchFamily="18" charset="0"/>
                          <a:ea typeface="Cambria" panose="02040503050406030204" pitchFamily="18" charset="0"/>
                        </a:rPr>
                        <a:t>Open ended</a:t>
                      </a:r>
                      <a:endParaRPr lang="en-IN" sz="1200">
                        <a:latin typeface="Cambria" panose="02040503050406030204" pitchFamily="18" charset="0"/>
                        <a:ea typeface="Cambria" panose="02040503050406030204" pitchFamily="18" charset="0"/>
                      </a:endParaRPr>
                    </a:p>
                  </a:txBody>
                  <a:tcPr anchor="ctr"/>
                </a:tc>
                <a:extLst>
                  <a:ext uri="{0D108BD9-81ED-4DB2-BD59-A6C34878D82A}">
                    <a16:rowId xmlns:a16="http://schemas.microsoft.com/office/drawing/2014/main" val="3085341055"/>
                  </a:ext>
                </a:extLst>
              </a:tr>
              <a:tr h="241902">
                <a:tc>
                  <a:txBody>
                    <a:bodyPr/>
                    <a:lstStyle/>
                    <a:p>
                      <a:r>
                        <a:rPr lang="en-US" sz="1200" b="1">
                          <a:latin typeface="Cambria" panose="02040503050406030204" pitchFamily="18" charset="0"/>
                          <a:ea typeface="Cambria" panose="02040503050406030204" pitchFamily="18" charset="0"/>
                        </a:rPr>
                        <a:t>Fund Manager</a:t>
                      </a:r>
                      <a:endParaRPr lang="en-IN" sz="1200" b="1">
                        <a:latin typeface="Cambria" panose="02040503050406030204" pitchFamily="18" charset="0"/>
                        <a:ea typeface="Cambria" panose="02040503050406030204" pitchFamily="18" charset="0"/>
                      </a:endParaRPr>
                    </a:p>
                  </a:txBody>
                  <a:tcPr anchor="ctr"/>
                </a:tc>
                <a:tc>
                  <a:txBody>
                    <a:bodyPr/>
                    <a:lstStyle/>
                    <a:p>
                      <a:pPr algn="ctr"/>
                      <a:r>
                        <a:rPr lang="en-US" sz="1200" kern="1200" dirty="0">
                          <a:solidFill>
                            <a:schemeClr val="dk1"/>
                          </a:solidFill>
                          <a:latin typeface="Cambria" panose="02040503050406030204" pitchFamily="18" charset="0"/>
                          <a:ea typeface="Cambria" panose="02040503050406030204" pitchFamily="18" charset="0"/>
                          <a:cs typeface="+mn-cs"/>
                        </a:rPr>
                        <a:t>Vinay Jain</a:t>
                      </a:r>
                    </a:p>
                  </a:txBody>
                  <a:tcPr anchor="ctr"/>
                </a:tc>
                <a:extLst>
                  <a:ext uri="{0D108BD9-81ED-4DB2-BD59-A6C34878D82A}">
                    <a16:rowId xmlns:a16="http://schemas.microsoft.com/office/drawing/2014/main" val="4053942507"/>
                  </a:ext>
                </a:extLst>
              </a:tr>
              <a:tr h="241902">
                <a:tc>
                  <a:txBody>
                    <a:bodyPr/>
                    <a:lstStyle/>
                    <a:p>
                      <a:r>
                        <a:rPr lang="en-IN" sz="1200" b="1">
                          <a:latin typeface="Cambria" panose="02040503050406030204" pitchFamily="18" charset="0"/>
                          <a:ea typeface="Cambria" panose="02040503050406030204" pitchFamily="18" charset="0"/>
                        </a:rPr>
                        <a:t>No. of Stocks</a:t>
                      </a:r>
                    </a:p>
                  </a:txBody>
                  <a:tcPr anchor="ctr"/>
                </a:tc>
                <a:tc>
                  <a:txBody>
                    <a:bodyPr/>
                    <a:lstStyle/>
                    <a:p>
                      <a:pPr algn="ctr"/>
                      <a:r>
                        <a:rPr lang="en-US" sz="1200" dirty="0">
                          <a:latin typeface="Cambria" panose="02040503050406030204" pitchFamily="18" charset="0"/>
                          <a:ea typeface="Cambria" panose="02040503050406030204" pitchFamily="18" charset="0"/>
                        </a:rPr>
                        <a:t>20-25</a:t>
                      </a:r>
                      <a:endParaRPr lang="en-IN" sz="1200" dirty="0">
                        <a:latin typeface="Cambria" panose="02040503050406030204" pitchFamily="18" charset="0"/>
                        <a:ea typeface="Cambria" panose="02040503050406030204" pitchFamily="18" charset="0"/>
                      </a:endParaRPr>
                    </a:p>
                  </a:txBody>
                  <a:tcPr anchor="ctr"/>
                </a:tc>
                <a:extLst>
                  <a:ext uri="{0D108BD9-81ED-4DB2-BD59-A6C34878D82A}">
                    <a16:rowId xmlns:a16="http://schemas.microsoft.com/office/drawing/2014/main" val="105553421"/>
                  </a:ext>
                </a:extLst>
              </a:tr>
              <a:tr h="241902">
                <a:tc>
                  <a:txBody>
                    <a:bodyPr/>
                    <a:lstStyle/>
                    <a:p>
                      <a:r>
                        <a:rPr lang="en-US" sz="1200" b="1">
                          <a:latin typeface="Cambria" panose="02040503050406030204" pitchFamily="18" charset="0"/>
                          <a:ea typeface="Cambria" panose="02040503050406030204" pitchFamily="18" charset="0"/>
                        </a:rPr>
                        <a:t>Exit Load</a:t>
                      </a:r>
                      <a:endParaRPr lang="en-IN" sz="1200" b="1">
                        <a:latin typeface="Cambria" panose="02040503050406030204" pitchFamily="18" charset="0"/>
                        <a:ea typeface="Cambria" panose="02040503050406030204" pitchFamily="18" charset="0"/>
                      </a:endParaRPr>
                    </a:p>
                  </a:txBody>
                  <a:tcPr anchor="ctr"/>
                </a:tc>
                <a:tc>
                  <a:txBody>
                    <a:bodyPr/>
                    <a:lstStyle/>
                    <a:p>
                      <a:pPr algn="ctr"/>
                      <a:r>
                        <a:rPr lang="en-US" sz="1200">
                          <a:latin typeface="Cambria" panose="02040503050406030204" pitchFamily="18" charset="0"/>
                          <a:ea typeface="Cambria" panose="02040503050406030204" pitchFamily="18" charset="0"/>
                        </a:rPr>
                        <a:t>1% within 12 months</a:t>
                      </a:r>
                      <a:endParaRPr lang="en-IN" sz="1200">
                        <a:latin typeface="Cambria" panose="02040503050406030204" pitchFamily="18" charset="0"/>
                        <a:ea typeface="Cambria" panose="02040503050406030204" pitchFamily="18" charset="0"/>
                      </a:endParaRPr>
                    </a:p>
                  </a:txBody>
                  <a:tcPr anchor="ctr"/>
                </a:tc>
                <a:extLst>
                  <a:ext uri="{0D108BD9-81ED-4DB2-BD59-A6C34878D82A}">
                    <a16:rowId xmlns:a16="http://schemas.microsoft.com/office/drawing/2014/main" val="3474072068"/>
                  </a:ext>
                </a:extLst>
              </a:tr>
              <a:tr h="241902">
                <a:tc>
                  <a:txBody>
                    <a:bodyPr/>
                    <a:lstStyle/>
                    <a:p>
                      <a:r>
                        <a:rPr lang="en-US" sz="1200" b="1" dirty="0">
                          <a:latin typeface="Cambria" panose="02040503050406030204" pitchFamily="18" charset="0"/>
                          <a:ea typeface="Cambria" panose="02040503050406030204" pitchFamily="18" charset="0"/>
                        </a:rPr>
                        <a:t>Drawdown</a:t>
                      </a:r>
                      <a:endParaRPr lang="en-IN" sz="1200" b="1" dirty="0">
                        <a:latin typeface="Cambria" panose="02040503050406030204" pitchFamily="18" charset="0"/>
                        <a:ea typeface="Cambria" panose="02040503050406030204" pitchFamily="18" charset="0"/>
                      </a:endParaRPr>
                    </a:p>
                  </a:txBody>
                  <a:tcPr anchor="ctr"/>
                </a:tc>
                <a:tc>
                  <a:txBody>
                    <a:bodyPr/>
                    <a:lstStyle/>
                    <a:p>
                      <a:pPr algn="ctr"/>
                      <a:r>
                        <a:rPr lang="en-US" sz="1200" dirty="0">
                          <a:latin typeface="Cambria" panose="02040503050406030204" pitchFamily="18" charset="0"/>
                          <a:ea typeface="Cambria" panose="02040503050406030204" pitchFamily="18" charset="0"/>
                        </a:rPr>
                        <a:t>100% Upfront</a:t>
                      </a:r>
                      <a:endParaRPr lang="en-IN" sz="1200" dirty="0">
                        <a:latin typeface="Cambria" panose="02040503050406030204" pitchFamily="18" charset="0"/>
                        <a:ea typeface="Cambria" panose="02040503050406030204" pitchFamily="18" charset="0"/>
                      </a:endParaRPr>
                    </a:p>
                  </a:txBody>
                  <a:tcPr anchor="ctr"/>
                </a:tc>
                <a:extLst>
                  <a:ext uri="{0D108BD9-81ED-4DB2-BD59-A6C34878D82A}">
                    <a16:rowId xmlns:a16="http://schemas.microsoft.com/office/drawing/2014/main" val="281535879"/>
                  </a:ext>
                </a:extLst>
              </a:tr>
            </a:tbl>
          </a:graphicData>
        </a:graphic>
      </p:graphicFrame>
      <p:sp>
        <p:nvSpPr>
          <p:cNvPr id="17" name="TextBox 16">
            <a:extLst>
              <a:ext uri="{FF2B5EF4-FFF2-40B4-BE49-F238E27FC236}">
                <a16:creationId xmlns:a16="http://schemas.microsoft.com/office/drawing/2014/main" id="{42A9DB6A-5B8D-1013-223E-C10D8CCA1F44}"/>
              </a:ext>
            </a:extLst>
          </p:cNvPr>
          <p:cNvSpPr txBox="1"/>
          <p:nvPr/>
        </p:nvSpPr>
        <p:spPr>
          <a:xfrm>
            <a:off x="7585505" y="4827725"/>
            <a:ext cx="2902229" cy="292388"/>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300" b="1" i="0"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rPr>
              <a:t>Fees Structure</a:t>
            </a:r>
          </a:p>
        </p:txBody>
      </p:sp>
      <p:graphicFrame>
        <p:nvGraphicFramePr>
          <p:cNvPr id="12" name="Table 11">
            <a:extLst>
              <a:ext uri="{FF2B5EF4-FFF2-40B4-BE49-F238E27FC236}">
                <a16:creationId xmlns:a16="http://schemas.microsoft.com/office/drawing/2014/main" id="{4A4004C1-94A1-DC05-23C6-F07A95EBF0D7}"/>
              </a:ext>
            </a:extLst>
          </p:cNvPr>
          <p:cNvGraphicFramePr>
            <a:graphicFrameLocks noGrp="1"/>
          </p:cNvGraphicFramePr>
          <p:nvPr/>
        </p:nvGraphicFramePr>
        <p:xfrm>
          <a:off x="7681660" y="5102978"/>
          <a:ext cx="4433720" cy="962025"/>
        </p:xfrm>
        <a:graphic>
          <a:graphicData uri="http://schemas.openxmlformats.org/drawingml/2006/table">
            <a:tbl>
              <a:tblPr/>
              <a:tblGrid>
                <a:gridCol w="1108430">
                  <a:extLst>
                    <a:ext uri="{9D8B030D-6E8A-4147-A177-3AD203B41FA5}">
                      <a16:colId xmlns:a16="http://schemas.microsoft.com/office/drawing/2014/main" val="3130713699"/>
                    </a:ext>
                  </a:extLst>
                </a:gridCol>
                <a:gridCol w="1108430">
                  <a:extLst>
                    <a:ext uri="{9D8B030D-6E8A-4147-A177-3AD203B41FA5}">
                      <a16:colId xmlns:a16="http://schemas.microsoft.com/office/drawing/2014/main" val="37182688"/>
                    </a:ext>
                  </a:extLst>
                </a:gridCol>
                <a:gridCol w="1108430">
                  <a:extLst>
                    <a:ext uri="{9D8B030D-6E8A-4147-A177-3AD203B41FA5}">
                      <a16:colId xmlns:a16="http://schemas.microsoft.com/office/drawing/2014/main" val="2128842439"/>
                    </a:ext>
                  </a:extLst>
                </a:gridCol>
                <a:gridCol w="1108430">
                  <a:extLst>
                    <a:ext uri="{9D8B030D-6E8A-4147-A177-3AD203B41FA5}">
                      <a16:colId xmlns:a16="http://schemas.microsoft.com/office/drawing/2014/main" val="3065059054"/>
                    </a:ext>
                  </a:extLst>
                </a:gridCol>
              </a:tblGrid>
              <a:tr h="96202">
                <a:tc>
                  <a:txBody>
                    <a:bodyPr/>
                    <a:lstStyle/>
                    <a:p>
                      <a:pPr algn="ctr" rtl="0" fontAlgn="t"/>
                      <a:r>
                        <a:rPr lang="en-IN" sz="1200" b="1" i="0" u="none" strike="noStrike">
                          <a:solidFill>
                            <a:srgbClr val="FFFFFF"/>
                          </a:solidFill>
                          <a:effectLst/>
                          <a:latin typeface="Cambria" panose="02040503050406030204" pitchFamily="18" charset="0"/>
                          <a:ea typeface="Cambria" panose="02040503050406030204" pitchFamily="18" charset="0"/>
                        </a:rPr>
                        <a:t>Corpus</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000000"/>
                    </a:solidFill>
                  </a:tcPr>
                </a:tc>
                <a:tc>
                  <a:txBody>
                    <a:bodyPr/>
                    <a:lstStyle/>
                    <a:p>
                      <a:pPr algn="ctr" rtl="0" fontAlgn="t"/>
                      <a:r>
                        <a:rPr lang="en-IN" sz="1200" b="1" i="0" u="none" strike="noStrike">
                          <a:solidFill>
                            <a:srgbClr val="FFFFFF"/>
                          </a:solidFill>
                          <a:effectLst/>
                          <a:latin typeface="Cambria" panose="02040503050406030204" pitchFamily="18" charset="0"/>
                          <a:ea typeface="Cambria" panose="02040503050406030204" pitchFamily="18" charset="0"/>
                        </a:rPr>
                        <a:t>Fixed</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000000"/>
                    </a:solidFill>
                  </a:tcPr>
                </a:tc>
                <a:tc>
                  <a:txBody>
                    <a:bodyPr/>
                    <a:lstStyle/>
                    <a:p>
                      <a:pPr algn="ctr" rtl="0" fontAlgn="t"/>
                      <a:r>
                        <a:rPr lang="en-IN" sz="1200" b="1" i="0" u="none" strike="noStrike">
                          <a:solidFill>
                            <a:srgbClr val="FFFFFF"/>
                          </a:solidFill>
                          <a:effectLst/>
                          <a:latin typeface="Cambria" panose="02040503050406030204" pitchFamily="18" charset="0"/>
                          <a:ea typeface="Cambria" panose="02040503050406030204" pitchFamily="18" charset="0"/>
                        </a:rPr>
                        <a:t>Performance</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000000"/>
                    </a:solidFill>
                  </a:tcPr>
                </a:tc>
                <a:tc>
                  <a:txBody>
                    <a:bodyPr/>
                    <a:lstStyle/>
                    <a:p>
                      <a:pPr algn="ctr" rtl="0" fontAlgn="t"/>
                      <a:r>
                        <a:rPr lang="en-IN" sz="1200" b="1" i="0" u="none" strike="noStrike">
                          <a:solidFill>
                            <a:srgbClr val="FFFFFF"/>
                          </a:solidFill>
                          <a:effectLst/>
                          <a:latin typeface="Cambria" panose="02040503050406030204" pitchFamily="18" charset="0"/>
                          <a:ea typeface="Cambria" panose="02040503050406030204" pitchFamily="18" charset="0"/>
                        </a:rPr>
                        <a:t>Hurdle</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000000"/>
                    </a:solidFill>
                  </a:tcPr>
                </a:tc>
                <a:extLst>
                  <a:ext uri="{0D108BD9-81ED-4DB2-BD59-A6C34878D82A}">
                    <a16:rowId xmlns:a16="http://schemas.microsoft.com/office/drawing/2014/main" val="3590687547"/>
                  </a:ext>
                </a:extLst>
              </a:tr>
              <a:tr h="96202">
                <a:tc>
                  <a:txBody>
                    <a:bodyPr/>
                    <a:lstStyle/>
                    <a:p>
                      <a:pPr algn="ctr" rtl="0" fontAlgn="ctr"/>
                      <a:r>
                        <a:rPr lang="en-IN" sz="1200" b="1" i="0" u="none" strike="noStrike">
                          <a:solidFill>
                            <a:srgbClr val="000000"/>
                          </a:solidFill>
                          <a:effectLst/>
                          <a:latin typeface="Cambria" panose="02040503050406030204" pitchFamily="18" charset="0"/>
                          <a:ea typeface="Cambria" panose="02040503050406030204" pitchFamily="18" charset="0"/>
                        </a:rPr>
                        <a:t>1-</a:t>
                      </a:r>
                      <a:r>
                        <a:rPr lang="en-IN" sz="1200" b="1" i="0" u="none" strike="noStrike" kern="1200">
                          <a:solidFill>
                            <a:srgbClr val="000000"/>
                          </a:solidFill>
                          <a:effectLst/>
                          <a:latin typeface="Cambria" panose="02040503050406030204" pitchFamily="18" charset="0"/>
                          <a:ea typeface="Cambria" panose="02040503050406030204" pitchFamily="18" charset="0"/>
                          <a:cs typeface="+mn-cs"/>
                        </a:rPr>
                        <a:t>5</a:t>
                      </a:r>
                      <a:r>
                        <a:rPr lang="en-IN" sz="1200" b="1" i="0" u="none" strike="noStrike">
                          <a:solidFill>
                            <a:srgbClr val="000000"/>
                          </a:solidFill>
                          <a:effectLst/>
                          <a:latin typeface="Cambria" panose="02040503050406030204" pitchFamily="18" charset="0"/>
                          <a:ea typeface="Cambria" panose="02040503050406030204" pitchFamily="18" charset="0"/>
                        </a:rPr>
                        <a:t>Cr</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905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chemeClr val="bg1">
                        <a:lumMod val="65000"/>
                      </a:schemeClr>
                    </a:solidFill>
                  </a:tcPr>
                </a:tc>
                <a:tc>
                  <a:txBody>
                    <a:bodyPr/>
                    <a:lstStyle/>
                    <a:p>
                      <a:pPr algn="ctr" rtl="0" fontAlgn="t"/>
                      <a:r>
                        <a:rPr lang="en-IN" sz="1200" b="0" i="0" u="none" strike="noStrike" dirty="0">
                          <a:solidFill>
                            <a:srgbClr val="000000"/>
                          </a:solidFill>
                          <a:effectLst/>
                          <a:latin typeface="Cambria" panose="02040503050406030204" pitchFamily="18" charset="0"/>
                          <a:ea typeface="Cambria" panose="02040503050406030204" pitchFamily="18" charset="0"/>
                        </a:rPr>
                        <a:t>2.00%</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905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bg1">
                        <a:lumMod val="65000"/>
                      </a:schemeClr>
                    </a:solidFill>
                  </a:tcPr>
                </a:tc>
                <a:tc>
                  <a:txBody>
                    <a:bodyPr/>
                    <a:lstStyle/>
                    <a:p>
                      <a:pPr algn="ctr" rtl="0" fontAlgn="t"/>
                      <a:r>
                        <a:rPr lang="en-IN" sz="1200" b="0" i="0" u="none" strike="noStrike">
                          <a:solidFill>
                            <a:srgbClr val="000000"/>
                          </a:solidFill>
                          <a:effectLst/>
                          <a:latin typeface="Cambria" panose="02040503050406030204" pitchFamily="18" charset="0"/>
                          <a:ea typeface="Cambria" panose="02040503050406030204" pitchFamily="18" charset="0"/>
                        </a:rPr>
                        <a:t>-</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905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bg1">
                        <a:lumMod val="65000"/>
                      </a:schemeClr>
                    </a:solidFill>
                  </a:tcPr>
                </a:tc>
                <a:tc>
                  <a:txBody>
                    <a:bodyPr/>
                    <a:lstStyle/>
                    <a:p>
                      <a:pPr algn="ctr" rtl="0" fontAlgn="t"/>
                      <a:r>
                        <a:rPr lang="en-IN" sz="1200" b="0" i="0" u="none" strike="noStrike">
                          <a:solidFill>
                            <a:srgbClr val="000000"/>
                          </a:solidFill>
                          <a:effectLst/>
                          <a:latin typeface="Cambria" panose="02040503050406030204" pitchFamily="18" charset="0"/>
                          <a:ea typeface="Cambria" panose="02040503050406030204" pitchFamily="18" charset="0"/>
                        </a:rPr>
                        <a:t>-</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905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bg1">
                        <a:lumMod val="65000"/>
                      </a:schemeClr>
                    </a:solidFill>
                  </a:tcPr>
                </a:tc>
                <a:extLst>
                  <a:ext uri="{0D108BD9-81ED-4DB2-BD59-A6C34878D82A}">
                    <a16:rowId xmlns:a16="http://schemas.microsoft.com/office/drawing/2014/main" val="3247382675"/>
                  </a:ext>
                </a:extLst>
              </a:tr>
              <a:tr h="96202">
                <a:tc>
                  <a:txBody>
                    <a:bodyPr/>
                    <a:lstStyle/>
                    <a:p>
                      <a:pPr marL="0" algn="ctr" defTabSz="914400" rtl="0" eaLnBrk="1" fontAlgn="ctr" latinLnBrk="0" hangingPunct="1"/>
                      <a:r>
                        <a:rPr lang="en-US" sz="1200" b="1" i="0" u="none" strike="noStrike" kern="1200">
                          <a:solidFill>
                            <a:srgbClr val="000000"/>
                          </a:solidFill>
                          <a:effectLst/>
                          <a:latin typeface="Cambria" panose="02040503050406030204" pitchFamily="18" charset="0"/>
                          <a:ea typeface="Cambria" panose="02040503050406030204" pitchFamily="18" charset="0"/>
                          <a:cs typeface="+mn-cs"/>
                        </a:rPr>
                        <a:t>5-10 Cr.</a:t>
                      </a:r>
                      <a:endParaRPr lang="en-IN" sz="1200" b="1" i="0" u="none" strike="noStrike" kern="1200">
                        <a:solidFill>
                          <a:srgbClr val="000000"/>
                        </a:solidFill>
                        <a:effectLst/>
                        <a:latin typeface="Cambria" panose="02040503050406030204" pitchFamily="18" charset="0"/>
                        <a:ea typeface="Cambria" panose="02040503050406030204" pitchFamily="18" charset="0"/>
                        <a:cs typeface="+mn-cs"/>
                      </a:endParaRP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905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chemeClr val="bg1">
                        <a:lumMod val="85000"/>
                      </a:schemeClr>
                    </a:solidFill>
                  </a:tcPr>
                </a:tc>
                <a:tc>
                  <a:txBody>
                    <a:bodyPr/>
                    <a:lstStyle/>
                    <a:p>
                      <a:pPr algn="ctr" rtl="0" fontAlgn="t"/>
                      <a:r>
                        <a:rPr lang="en-IN" sz="1200" b="0" i="0" u="none" strike="noStrike" dirty="0">
                          <a:solidFill>
                            <a:srgbClr val="000000"/>
                          </a:solidFill>
                          <a:effectLst/>
                          <a:latin typeface="Cambria" panose="02040503050406030204" pitchFamily="18" charset="0"/>
                          <a:ea typeface="Cambria" panose="02040503050406030204" pitchFamily="18" charset="0"/>
                        </a:rPr>
                        <a:t>1.70%</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bg1">
                        <a:lumMod val="85000"/>
                      </a:schemeClr>
                    </a:solidFill>
                  </a:tcPr>
                </a:tc>
                <a:tc>
                  <a:txBody>
                    <a:bodyPr/>
                    <a:lstStyle/>
                    <a:p>
                      <a:pPr algn="ctr" rtl="0" fontAlgn="t"/>
                      <a:r>
                        <a:rPr lang="en-IN" sz="1200" b="0" i="0" u="none" strike="noStrike">
                          <a:solidFill>
                            <a:srgbClr val="000000"/>
                          </a:solidFill>
                          <a:effectLst/>
                          <a:latin typeface="Cambria" panose="02040503050406030204" pitchFamily="18" charset="0"/>
                          <a:ea typeface="Cambria" panose="02040503050406030204" pitchFamily="18" charset="0"/>
                        </a:rPr>
                        <a:t>-</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bg1">
                        <a:lumMod val="85000"/>
                      </a:schemeClr>
                    </a:solidFill>
                  </a:tcPr>
                </a:tc>
                <a:tc>
                  <a:txBody>
                    <a:bodyPr/>
                    <a:lstStyle/>
                    <a:p>
                      <a:pPr algn="ctr" rtl="0" fontAlgn="t"/>
                      <a:r>
                        <a:rPr lang="en-IN" sz="1200" b="0" i="0" u="none" strike="noStrike">
                          <a:solidFill>
                            <a:srgbClr val="000000"/>
                          </a:solidFill>
                          <a:effectLst/>
                          <a:latin typeface="Cambria" panose="02040503050406030204" pitchFamily="18" charset="0"/>
                          <a:ea typeface="Cambria" panose="02040503050406030204" pitchFamily="18" charset="0"/>
                        </a:rPr>
                        <a:t>-</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2112281367"/>
                  </a:ext>
                </a:extLst>
              </a:tr>
              <a:tr h="96202">
                <a:tc>
                  <a:txBody>
                    <a:bodyPr/>
                    <a:lstStyle/>
                    <a:p>
                      <a:pPr marL="0" algn="ctr" defTabSz="914400" rtl="0" eaLnBrk="1" fontAlgn="ctr" latinLnBrk="0" hangingPunct="1"/>
                      <a:r>
                        <a:rPr lang="en-US" sz="1200" b="1" i="0" u="none" strike="noStrike" kern="1200">
                          <a:solidFill>
                            <a:srgbClr val="000000"/>
                          </a:solidFill>
                          <a:effectLst/>
                          <a:latin typeface="Cambria" panose="02040503050406030204" pitchFamily="18" charset="0"/>
                          <a:ea typeface="Cambria" panose="02040503050406030204" pitchFamily="18" charset="0"/>
                          <a:cs typeface="+mn-cs"/>
                        </a:rPr>
                        <a:t>&gt;10 Cr.</a:t>
                      </a:r>
                      <a:endParaRPr lang="en-IN" sz="1200" b="1" i="0" u="none" strike="noStrike" kern="1200">
                        <a:solidFill>
                          <a:srgbClr val="000000"/>
                        </a:solidFill>
                        <a:effectLst/>
                        <a:latin typeface="Cambria" panose="02040503050406030204" pitchFamily="18" charset="0"/>
                        <a:ea typeface="Cambria" panose="02040503050406030204" pitchFamily="18" charset="0"/>
                        <a:cs typeface="+mn-cs"/>
                      </a:endParaRP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905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chemeClr val="bg1">
                        <a:lumMod val="65000"/>
                      </a:schemeClr>
                    </a:solidFill>
                  </a:tcPr>
                </a:tc>
                <a:tc>
                  <a:txBody>
                    <a:bodyPr/>
                    <a:lstStyle/>
                    <a:p>
                      <a:pPr algn="ctr" rtl="0" fontAlgn="t"/>
                      <a:r>
                        <a:rPr lang="en-US" sz="1200" b="0" i="0" u="none" strike="noStrike">
                          <a:solidFill>
                            <a:srgbClr val="000000"/>
                          </a:solidFill>
                          <a:effectLst/>
                          <a:latin typeface="Cambria" panose="02040503050406030204" pitchFamily="18" charset="0"/>
                          <a:ea typeface="Cambria" panose="02040503050406030204" pitchFamily="18" charset="0"/>
                        </a:rPr>
                        <a:t>1.50%</a:t>
                      </a:r>
                      <a:endParaRPr lang="en-IN" sz="1200" b="0" i="0" u="none" strike="noStrike">
                        <a:solidFill>
                          <a:srgbClr val="000000"/>
                        </a:solidFill>
                        <a:effectLst/>
                        <a:latin typeface="Cambria" panose="02040503050406030204" pitchFamily="18" charset="0"/>
                        <a:ea typeface="Cambria" panose="02040503050406030204" pitchFamily="18" charset="0"/>
                      </a:endParaRP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bg1">
                        <a:lumMod val="65000"/>
                      </a:schemeClr>
                    </a:solidFill>
                  </a:tcPr>
                </a:tc>
                <a:tc>
                  <a:txBody>
                    <a:bodyPr/>
                    <a:lstStyle/>
                    <a:p>
                      <a:pPr algn="ctr" rtl="0" fontAlgn="t"/>
                      <a:r>
                        <a:rPr lang="en-IN" sz="1200" b="0" i="0" u="none" strike="noStrike">
                          <a:solidFill>
                            <a:srgbClr val="000000"/>
                          </a:solidFill>
                          <a:effectLst/>
                          <a:latin typeface="Cambria" panose="02040503050406030204" pitchFamily="18" charset="0"/>
                          <a:ea typeface="Cambria" panose="02040503050406030204" pitchFamily="18" charset="0"/>
                        </a:rPr>
                        <a:t>-</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bg1">
                        <a:lumMod val="65000"/>
                      </a:schemeClr>
                    </a:solidFill>
                  </a:tcPr>
                </a:tc>
                <a:tc>
                  <a:txBody>
                    <a:bodyPr/>
                    <a:lstStyle/>
                    <a:p>
                      <a:pPr algn="ctr" rtl="0" fontAlgn="t"/>
                      <a:r>
                        <a:rPr lang="en-IN" sz="1200" b="0" i="0" u="none" strike="noStrike">
                          <a:solidFill>
                            <a:srgbClr val="000000"/>
                          </a:solidFill>
                          <a:effectLst/>
                          <a:latin typeface="Cambria" panose="02040503050406030204" pitchFamily="18" charset="0"/>
                          <a:ea typeface="Cambria" panose="02040503050406030204" pitchFamily="18" charset="0"/>
                        </a:rPr>
                        <a:t>-</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bg1">
                        <a:lumMod val="65000"/>
                      </a:schemeClr>
                    </a:solidFill>
                  </a:tcPr>
                </a:tc>
                <a:extLst>
                  <a:ext uri="{0D108BD9-81ED-4DB2-BD59-A6C34878D82A}">
                    <a16:rowId xmlns:a16="http://schemas.microsoft.com/office/drawing/2014/main" val="352948359"/>
                  </a:ext>
                </a:extLst>
              </a:tr>
              <a:tr h="96202">
                <a:tc>
                  <a:txBody>
                    <a:bodyPr/>
                    <a:lstStyle/>
                    <a:p>
                      <a:pPr marL="0" algn="ctr" defTabSz="914400" rtl="0" eaLnBrk="1" fontAlgn="ctr" latinLnBrk="0" hangingPunct="1"/>
                      <a:r>
                        <a:rPr lang="en-US" sz="1200" b="1" i="0" u="none" strike="noStrike" kern="1200">
                          <a:solidFill>
                            <a:srgbClr val="000000"/>
                          </a:solidFill>
                          <a:effectLst/>
                          <a:latin typeface="Cambria" panose="02040503050406030204" pitchFamily="18" charset="0"/>
                          <a:ea typeface="Cambria" panose="02040503050406030204" pitchFamily="18" charset="0"/>
                          <a:cs typeface="+mn-cs"/>
                        </a:rPr>
                        <a:t>&gt;1 Cr.</a:t>
                      </a:r>
                      <a:endParaRPr lang="en-IN" sz="1200" b="1" i="0" u="none" strike="noStrike" kern="1200">
                        <a:solidFill>
                          <a:srgbClr val="000000"/>
                        </a:solidFill>
                        <a:effectLst/>
                        <a:latin typeface="Cambria" panose="02040503050406030204" pitchFamily="18" charset="0"/>
                        <a:ea typeface="Cambria" panose="02040503050406030204" pitchFamily="18" charset="0"/>
                        <a:cs typeface="+mn-cs"/>
                      </a:endParaRP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905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chemeClr val="bg1">
                        <a:lumMod val="85000"/>
                      </a:schemeClr>
                    </a:solidFill>
                  </a:tcPr>
                </a:tc>
                <a:tc>
                  <a:txBody>
                    <a:bodyPr/>
                    <a:lstStyle/>
                    <a:p>
                      <a:pPr algn="ctr" rtl="0" fontAlgn="t"/>
                      <a:r>
                        <a:rPr lang="en-US" sz="1200" b="0" i="0" u="none" strike="noStrike">
                          <a:solidFill>
                            <a:srgbClr val="000000"/>
                          </a:solidFill>
                          <a:effectLst/>
                          <a:latin typeface="Cambria" panose="02040503050406030204" pitchFamily="18" charset="0"/>
                          <a:ea typeface="Cambria" panose="02040503050406030204" pitchFamily="18" charset="0"/>
                        </a:rPr>
                        <a:t>1.25%</a:t>
                      </a:r>
                      <a:endParaRPr lang="en-IN" sz="1200" b="0" i="0" u="none" strike="noStrike">
                        <a:solidFill>
                          <a:srgbClr val="000000"/>
                        </a:solidFill>
                        <a:effectLst/>
                        <a:latin typeface="Cambria" panose="02040503050406030204" pitchFamily="18" charset="0"/>
                        <a:ea typeface="Cambria" panose="02040503050406030204" pitchFamily="18" charset="0"/>
                      </a:endParaRP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chemeClr val="bg1">
                        <a:lumMod val="85000"/>
                      </a:schemeClr>
                    </a:solidFill>
                  </a:tcPr>
                </a:tc>
                <a:tc>
                  <a:txBody>
                    <a:bodyPr/>
                    <a:lstStyle/>
                    <a:p>
                      <a:pPr algn="ctr" rtl="0" fontAlgn="t"/>
                      <a:r>
                        <a:rPr lang="en-US" sz="1200" b="0" i="0" u="none" strike="noStrike">
                          <a:solidFill>
                            <a:srgbClr val="000000"/>
                          </a:solidFill>
                          <a:effectLst/>
                          <a:latin typeface="Cambria" panose="02040503050406030204" pitchFamily="18" charset="0"/>
                          <a:ea typeface="Cambria" panose="02040503050406030204" pitchFamily="18" charset="0"/>
                        </a:rPr>
                        <a:t>15.00%</a:t>
                      </a:r>
                      <a:endParaRPr lang="en-IN" sz="1200" b="0" i="0" u="none" strike="noStrike">
                        <a:solidFill>
                          <a:srgbClr val="000000"/>
                        </a:solidFill>
                        <a:effectLst/>
                        <a:latin typeface="Cambria" panose="02040503050406030204" pitchFamily="18" charset="0"/>
                        <a:ea typeface="Cambria" panose="02040503050406030204" pitchFamily="18" charset="0"/>
                      </a:endParaRP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chemeClr val="bg1">
                        <a:lumMod val="85000"/>
                      </a:schemeClr>
                    </a:solidFill>
                  </a:tcPr>
                </a:tc>
                <a:tc>
                  <a:txBody>
                    <a:bodyPr/>
                    <a:lstStyle/>
                    <a:p>
                      <a:pPr algn="ctr" rtl="0" fontAlgn="t"/>
                      <a:r>
                        <a:rPr lang="en-US" sz="1200" b="0" i="0" u="none" strike="noStrike" dirty="0">
                          <a:solidFill>
                            <a:srgbClr val="000000"/>
                          </a:solidFill>
                          <a:effectLst/>
                          <a:latin typeface="Cambria" panose="02040503050406030204" pitchFamily="18" charset="0"/>
                          <a:ea typeface="Cambria" panose="02040503050406030204" pitchFamily="18" charset="0"/>
                        </a:rPr>
                        <a:t>10.00%</a:t>
                      </a:r>
                      <a:endParaRPr lang="en-IN" sz="1200" b="0" i="0" u="none" strike="noStrike" dirty="0">
                        <a:solidFill>
                          <a:srgbClr val="000000"/>
                        </a:solidFill>
                        <a:effectLst/>
                        <a:latin typeface="Cambria" panose="02040503050406030204" pitchFamily="18" charset="0"/>
                        <a:ea typeface="Cambria" panose="02040503050406030204" pitchFamily="18" charset="0"/>
                      </a:endParaRP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2822632426"/>
                  </a:ext>
                </a:extLst>
              </a:tr>
            </a:tbl>
          </a:graphicData>
        </a:graphic>
      </p:graphicFrame>
      <p:sp>
        <p:nvSpPr>
          <p:cNvPr id="3" name="TextBox 2">
            <a:extLst>
              <a:ext uri="{FF2B5EF4-FFF2-40B4-BE49-F238E27FC236}">
                <a16:creationId xmlns:a16="http://schemas.microsoft.com/office/drawing/2014/main" id="{F5A7B4DB-EF60-2830-7F29-C7B43AAE64B8}"/>
              </a:ext>
            </a:extLst>
          </p:cNvPr>
          <p:cNvSpPr txBox="1"/>
          <p:nvPr/>
        </p:nvSpPr>
        <p:spPr>
          <a:xfrm>
            <a:off x="7585505" y="6057180"/>
            <a:ext cx="3952453" cy="553998"/>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000" b="0" i="1"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*no catch-up, high water mark applicable</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000" b="0" i="1"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*performance as on July 31st, 2026..</a:t>
            </a:r>
          </a:p>
          <a:p>
            <a:pPr lvl="0">
              <a:defRPr/>
            </a:pPr>
            <a:r>
              <a:rPr lang="en-IN" sz="1000" i="1" dirty="0">
                <a:solidFill>
                  <a:prstClr val="black"/>
                </a:solidFill>
                <a:latin typeface="Cambria" panose="02040503050406030204" pitchFamily="18" charset="0"/>
                <a:ea typeface="Cambria" panose="02040503050406030204" pitchFamily="18" charset="0"/>
              </a:rPr>
              <a:t>AUM as on July 31st, 2026..</a:t>
            </a:r>
            <a:endParaRPr kumimoji="0" lang="en-IN" sz="1000" b="0" i="1"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endParaRPr>
          </a:p>
        </p:txBody>
      </p:sp>
      <p:sp>
        <p:nvSpPr>
          <p:cNvPr id="6" name="TextBox 5">
            <a:extLst>
              <a:ext uri="{FF2B5EF4-FFF2-40B4-BE49-F238E27FC236}">
                <a16:creationId xmlns:a16="http://schemas.microsoft.com/office/drawing/2014/main" id="{B8294FDA-3F58-F316-C310-4F429F82D5F2}"/>
              </a:ext>
            </a:extLst>
          </p:cNvPr>
          <p:cNvSpPr txBox="1"/>
          <p:nvPr/>
        </p:nvSpPr>
        <p:spPr>
          <a:xfrm>
            <a:off x="7686961" y="1017145"/>
            <a:ext cx="4433720" cy="2123658"/>
          </a:xfrm>
          <a:prstGeom prst="rect">
            <a:avLst/>
          </a:prstGeom>
          <a:noFill/>
          <a:ln>
            <a:solidFill>
              <a:schemeClr val="bg1">
                <a:lumMod val="85000"/>
              </a:schemeClr>
            </a:solidFill>
          </a:ln>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200" b="1" i="0"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rPr>
              <a:t>Portfolio Construct</a:t>
            </a:r>
          </a:p>
          <a:p>
            <a:pPr marL="342900" marR="0" lvl="0" indent="-342900" algn="l" defTabSz="914400" rtl="0" eaLnBrk="1" fontAlgn="auto" latinLnBrk="0" hangingPunct="1">
              <a:lnSpc>
                <a:spcPct val="100000"/>
              </a:lnSpc>
              <a:spcBef>
                <a:spcPts val="0"/>
              </a:spcBef>
              <a:spcAft>
                <a:spcPts val="0"/>
              </a:spcAft>
              <a:buClrTx/>
              <a:buSzPts val="1000"/>
              <a:buFont typeface="Symbol" panose="05050102010706020507" pitchFamily="18" charset="2"/>
              <a:buChar char=""/>
              <a:tabLst>
                <a:tab pos="457200" algn="l"/>
              </a:tabLst>
              <a:defRPr/>
            </a:pPr>
            <a:r>
              <a:rPr kumimoji="0" lang="en-IN" sz="1200" b="0" i="0" u="none" strike="noStrike" kern="1200" cap="none" spc="0" normalizeH="0" baseline="0" noProof="0">
                <a:ln>
                  <a:noFill/>
                </a:ln>
                <a:solidFill>
                  <a:srgbClr val="000000"/>
                </a:solidFill>
                <a:effectLst/>
                <a:uLnTx/>
                <a:uFillTx/>
                <a:latin typeface="Cambria" panose="02040503050406030204" pitchFamily="18" charset="0"/>
                <a:ea typeface="Cambria" panose="02040503050406030204" pitchFamily="18" charset="0"/>
                <a:cs typeface="+mn-cs"/>
              </a:rPr>
              <a:t>Position sizes are determined by portfolio manager, based on- Growth potential, Size of the business, Liquidity, Risk diversification. </a:t>
            </a:r>
            <a:endParaRPr kumimoji="0" lang="en-IN" sz="1200" b="0" i="0"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endParaRPr>
          </a:p>
          <a:p>
            <a:pPr marL="342900" marR="0" lvl="0" indent="-342900" algn="l" defTabSz="914400" rtl="0" eaLnBrk="1" fontAlgn="auto" latinLnBrk="0" hangingPunct="1">
              <a:lnSpc>
                <a:spcPct val="100000"/>
              </a:lnSpc>
              <a:spcBef>
                <a:spcPts val="0"/>
              </a:spcBef>
              <a:spcAft>
                <a:spcPts val="0"/>
              </a:spcAft>
              <a:buClrTx/>
              <a:buSzPts val="1000"/>
              <a:buFont typeface="Symbol" panose="05050102010706020507" pitchFamily="18" charset="2"/>
              <a:buChar char=""/>
              <a:tabLst>
                <a:tab pos="457200" algn="l"/>
              </a:tabLst>
              <a:defRPr/>
            </a:pPr>
            <a:r>
              <a:rPr kumimoji="0" lang="en-IN" sz="1200" b="0" i="0" u="none" strike="noStrike" kern="1200" cap="none" spc="0" normalizeH="0" baseline="0" noProof="0">
                <a:ln>
                  <a:noFill/>
                </a:ln>
                <a:solidFill>
                  <a:srgbClr val="000000"/>
                </a:solidFill>
                <a:effectLst/>
                <a:uLnTx/>
                <a:uFillTx/>
                <a:latin typeface="Cambria" panose="02040503050406030204" pitchFamily="18" charset="0"/>
                <a:ea typeface="Cambria" panose="02040503050406030204" pitchFamily="18" charset="0"/>
                <a:cs typeface="+mn-cs"/>
              </a:rPr>
              <a:t>Long holding period (Avg. 3-5 years) and thus low turnover</a:t>
            </a:r>
            <a:endParaRPr kumimoji="0" lang="en-IN" sz="1200" b="0" i="0"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endParaRPr>
          </a:p>
          <a:p>
            <a:pPr marL="342900" marR="0" lvl="0" indent="-342900" algn="l" defTabSz="914400" rtl="0" eaLnBrk="1" fontAlgn="auto" latinLnBrk="0" hangingPunct="1">
              <a:lnSpc>
                <a:spcPct val="100000"/>
              </a:lnSpc>
              <a:spcBef>
                <a:spcPts val="0"/>
              </a:spcBef>
              <a:spcAft>
                <a:spcPts val="0"/>
              </a:spcAft>
              <a:buClrTx/>
              <a:buSzPts val="1000"/>
              <a:buFont typeface="Symbol" panose="05050102010706020507" pitchFamily="18" charset="2"/>
              <a:buChar char=""/>
              <a:tabLst>
                <a:tab pos="457200" algn="l"/>
              </a:tabLst>
              <a:defRPr/>
            </a:pPr>
            <a:r>
              <a:rPr kumimoji="0" lang="en-IN" sz="1200" b="0" i="0" u="none" strike="noStrike" kern="1200" cap="none" spc="0" normalizeH="0" baseline="0" noProof="0">
                <a:ln>
                  <a:noFill/>
                </a:ln>
                <a:solidFill>
                  <a:srgbClr val="000000"/>
                </a:solidFill>
                <a:effectLst/>
                <a:uLnTx/>
                <a:uFillTx/>
                <a:latin typeface="Cambria" panose="02040503050406030204" pitchFamily="18" charset="0"/>
                <a:ea typeface="Cambria" panose="02040503050406030204" pitchFamily="18" charset="0"/>
                <a:cs typeface="+mn-cs"/>
              </a:rPr>
              <a:t>Unconstrained across all capitalization ranges with high active share</a:t>
            </a:r>
            <a:r>
              <a:rPr kumimoji="0" lang="en-IN" sz="1200" b="1" i="0" u="none" strike="noStrike" kern="1200" cap="none" spc="0" normalizeH="0" baseline="0" noProof="0">
                <a:ln>
                  <a:noFill/>
                </a:ln>
                <a:solidFill>
                  <a:srgbClr val="000000"/>
                </a:solidFill>
                <a:effectLst/>
                <a:uLnTx/>
                <a:uFillTx/>
                <a:latin typeface="Cambria" panose="02040503050406030204" pitchFamily="18" charset="0"/>
                <a:ea typeface="Cambria" panose="02040503050406030204" pitchFamily="18" charset="0"/>
                <a:cs typeface="+mn-cs"/>
              </a:rPr>
              <a:t> </a:t>
            </a:r>
            <a:endParaRPr kumimoji="0" lang="en-IN" sz="1200" b="0" i="0"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endParaRPr>
          </a:p>
          <a:p>
            <a:pPr marL="342900" marR="0" lvl="0" indent="-342900" algn="l" defTabSz="914400" rtl="0" eaLnBrk="1" fontAlgn="auto" latinLnBrk="0" hangingPunct="1">
              <a:lnSpc>
                <a:spcPct val="100000"/>
              </a:lnSpc>
              <a:spcBef>
                <a:spcPts val="0"/>
              </a:spcBef>
              <a:spcAft>
                <a:spcPts val="0"/>
              </a:spcAft>
              <a:buClrTx/>
              <a:buSzPts val="1000"/>
              <a:buFont typeface="Symbol" panose="05050102010706020507" pitchFamily="18" charset="2"/>
              <a:buChar char=""/>
              <a:tabLst>
                <a:tab pos="457200" algn="l"/>
              </a:tabLst>
              <a:defRPr/>
            </a:pPr>
            <a:r>
              <a:rPr kumimoji="0" lang="en-IN" sz="1200" b="0" i="0" u="none" strike="noStrike" kern="1200" cap="none" spc="0" normalizeH="0" baseline="0" noProof="0">
                <a:ln>
                  <a:noFill/>
                </a:ln>
                <a:solidFill>
                  <a:srgbClr val="000000"/>
                </a:solidFill>
                <a:effectLst/>
                <a:uLnTx/>
                <a:uFillTx/>
                <a:latin typeface="Cambria" panose="02040503050406030204" pitchFamily="18" charset="0"/>
                <a:ea typeface="Cambria" panose="02040503050406030204" pitchFamily="18" charset="0"/>
                <a:cs typeface="+mn-cs"/>
              </a:rPr>
              <a:t>Portfolio typically holds 20-25 positions.</a:t>
            </a:r>
            <a:endParaRPr kumimoji="0" lang="en-IN" sz="1200" b="0" i="0"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endParaRPr>
          </a:p>
          <a:p>
            <a:pPr marL="342900" marR="0" lvl="0" indent="-342900" algn="l" defTabSz="914400" rtl="0" eaLnBrk="1" fontAlgn="auto" latinLnBrk="0" hangingPunct="1">
              <a:lnSpc>
                <a:spcPct val="100000"/>
              </a:lnSpc>
              <a:spcBef>
                <a:spcPts val="0"/>
              </a:spcBef>
              <a:spcAft>
                <a:spcPts val="0"/>
              </a:spcAft>
              <a:buClrTx/>
              <a:buSzPts val="1000"/>
              <a:buFont typeface="Symbol" panose="05050102010706020507" pitchFamily="18" charset="2"/>
              <a:buChar char=""/>
              <a:tabLst>
                <a:tab pos="457200" algn="l"/>
              </a:tabLst>
              <a:defRPr/>
            </a:pPr>
            <a:r>
              <a:rPr kumimoji="0" lang="en-IN" sz="1200" b="0" i="0" u="none" strike="noStrike" kern="1200" cap="none" spc="0" normalizeH="0" baseline="0" noProof="0">
                <a:ln>
                  <a:noFill/>
                </a:ln>
                <a:solidFill>
                  <a:srgbClr val="000000"/>
                </a:solidFill>
                <a:effectLst/>
                <a:uLnTx/>
                <a:uFillTx/>
                <a:latin typeface="Cambria" panose="02040503050406030204" pitchFamily="18" charset="0"/>
                <a:ea typeface="Cambria" panose="02040503050406030204" pitchFamily="18" charset="0"/>
                <a:cs typeface="+mn-cs"/>
              </a:rPr>
              <a:t>Sizing positions, Starting positions may be as low as 1.5%</a:t>
            </a:r>
            <a:endParaRPr kumimoji="0" lang="en-IN" sz="1200" b="0" i="0"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endParaRPr>
          </a:p>
          <a:p>
            <a:pPr marL="342900" marR="0" lvl="0" indent="-342900" algn="l" defTabSz="914400" rtl="0" eaLnBrk="1" fontAlgn="auto" latinLnBrk="0" hangingPunct="1">
              <a:lnSpc>
                <a:spcPct val="100000"/>
              </a:lnSpc>
              <a:spcBef>
                <a:spcPts val="0"/>
              </a:spcBef>
              <a:spcAft>
                <a:spcPts val="0"/>
              </a:spcAft>
              <a:buClrTx/>
              <a:buSzPts val="1000"/>
              <a:buFont typeface="Symbol" panose="05050102010706020507" pitchFamily="18" charset="2"/>
              <a:buChar char=""/>
              <a:tabLst>
                <a:tab pos="457200" algn="l"/>
              </a:tabLst>
              <a:defRPr/>
            </a:pPr>
            <a:r>
              <a:rPr kumimoji="0" lang="en-IN" sz="1200" b="0" i="0" u="none" strike="noStrike" kern="1200" cap="none" spc="0" normalizeH="0" baseline="0" noProof="0">
                <a:ln>
                  <a:noFill/>
                </a:ln>
                <a:solidFill>
                  <a:srgbClr val="000000"/>
                </a:solidFill>
                <a:effectLst/>
                <a:uLnTx/>
                <a:uFillTx/>
                <a:latin typeface="Cambria" panose="02040503050406030204" pitchFamily="18" charset="0"/>
                <a:ea typeface="Cambria" panose="02040503050406030204" pitchFamily="18" charset="0"/>
                <a:cs typeface="+mn-cs"/>
              </a:rPr>
              <a:t>Typically, fully-invested (cash under 5%)</a:t>
            </a:r>
            <a:endParaRPr kumimoji="0" lang="en-IN" sz="1200" b="0" i="0"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endParaRPr>
          </a:p>
          <a:p>
            <a:pPr marL="342900" marR="0" lvl="0" indent="-342900" algn="l" defTabSz="914400" rtl="0" eaLnBrk="1" fontAlgn="auto" latinLnBrk="0" hangingPunct="1">
              <a:lnSpc>
                <a:spcPct val="100000"/>
              </a:lnSpc>
              <a:spcBef>
                <a:spcPts val="0"/>
              </a:spcBef>
              <a:spcAft>
                <a:spcPts val="0"/>
              </a:spcAft>
              <a:buClrTx/>
              <a:buSzPts val="1000"/>
              <a:buFont typeface="Symbol" panose="05050102010706020507" pitchFamily="18" charset="2"/>
              <a:buChar char=""/>
              <a:tabLst>
                <a:tab pos="457200" algn="l"/>
              </a:tabLst>
              <a:defRPr/>
            </a:pPr>
            <a:r>
              <a:rPr kumimoji="0" lang="en-IN" sz="1200" b="0" i="0" u="none" strike="noStrike" kern="1200" cap="none" spc="0" normalizeH="0" baseline="0" noProof="0">
                <a:ln>
                  <a:noFill/>
                </a:ln>
                <a:solidFill>
                  <a:srgbClr val="000000"/>
                </a:solidFill>
                <a:effectLst/>
                <a:uLnTx/>
                <a:uFillTx/>
                <a:latin typeface="Cambria" panose="02040503050406030204" pitchFamily="18" charset="0"/>
                <a:ea typeface="Cambria" panose="02040503050406030204" pitchFamily="18" charset="0"/>
                <a:cs typeface="+mn-cs"/>
              </a:rPr>
              <a:t>Benchmark agnostic</a:t>
            </a:r>
            <a:endParaRPr kumimoji="0" lang="en-IN" sz="1200" b="0" i="0"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endParaRPr>
          </a:p>
        </p:txBody>
      </p:sp>
      <p:graphicFrame>
        <p:nvGraphicFramePr>
          <p:cNvPr id="9" name="Table 8">
            <a:extLst>
              <a:ext uri="{FF2B5EF4-FFF2-40B4-BE49-F238E27FC236}">
                <a16:creationId xmlns:a16="http://schemas.microsoft.com/office/drawing/2014/main" id="{C5F8CFB6-AA7D-3FE9-1B89-442673C75531}"/>
              </a:ext>
            </a:extLst>
          </p:cNvPr>
          <p:cNvGraphicFramePr>
            <a:graphicFrameLocks noGrp="1"/>
          </p:cNvGraphicFramePr>
          <p:nvPr>
            <p:extLst>
              <p:ext uri="{D42A27DB-BD31-4B8C-83A1-F6EECF244321}">
                <p14:modId xmlns:p14="http://schemas.microsoft.com/office/powerpoint/2010/main" val="517133807"/>
              </p:ext>
            </p:extLst>
          </p:nvPr>
        </p:nvGraphicFramePr>
        <p:xfrm>
          <a:off x="7686961" y="3230428"/>
          <a:ext cx="4433720" cy="1530171"/>
        </p:xfrm>
        <a:graphic>
          <a:graphicData uri="http://schemas.openxmlformats.org/drawingml/2006/table">
            <a:tbl>
              <a:tblPr/>
              <a:tblGrid>
                <a:gridCol w="1801813">
                  <a:extLst>
                    <a:ext uri="{9D8B030D-6E8A-4147-A177-3AD203B41FA5}">
                      <a16:colId xmlns:a16="http://schemas.microsoft.com/office/drawing/2014/main" val="2435893582"/>
                    </a:ext>
                  </a:extLst>
                </a:gridCol>
                <a:gridCol w="2631907">
                  <a:extLst>
                    <a:ext uri="{9D8B030D-6E8A-4147-A177-3AD203B41FA5}">
                      <a16:colId xmlns:a16="http://schemas.microsoft.com/office/drawing/2014/main" val="2833880628"/>
                    </a:ext>
                  </a:extLst>
                </a:gridCol>
              </a:tblGrid>
              <a:tr h="252796">
                <a:tc gridSpan="2">
                  <a:txBody>
                    <a:bodyPr/>
                    <a:lstStyle/>
                    <a:p>
                      <a:pPr algn="ctr" fontAlgn="ctr"/>
                      <a:r>
                        <a:rPr lang="en-IN" sz="1300" b="1" i="0" u="none" strike="noStrike" dirty="0">
                          <a:solidFill>
                            <a:srgbClr val="FFFFFF"/>
                          </a:solidFill>
                          <a:effectLst/>
                          <a:latin typeface="Cambria" panose="02040503050406030204" pitchFamily="18" charset="0"/>
                        </a:rPr>
                        <a:t>Top Holdings</a:t>
                      </a:r>
                    </a:p>
                  </a:txBody>
                  <a:tcPr marL="7348" marR="7348" marT="7348"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000000"/>
                    </a:solidFill>
                  </a:tcPr>
                </a:tc>
                <a:tc hMerge="1">
                  <a:txBody>
                    <a:bodyPr/>
                    <a:lstStyle/>
                    <a:p>
                      <a:pPr algn="ctr" fontAlgn="ctr"/>
                      <a:endParaRPr lang="en-IN" sz="1200" b="1" i="0" u="none" strike="noStrike">
                        <a:solidFill>
                          <a:srgbClr val="FFFFFF"/>
                        </a:solidFill>
                        <a:effectLst/>
                        <a:latin typeface="Cambria" panose="02040503050406030204" pitchFamily="18" charset="0"/>
                      </a:endParaRPr>
                    </a:p>
                  </a:txBody>
                  <a:tcPr marL="7348" marR="7348" marT="7348"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0000"/>
                    </a:solidFill>
                  </a:tcPr>
                </a:tc>
                <a:extLst>
                  <a:ext uri="{0D108BD9-81ED-4DB2-BD59-A6C34878D82A}">
                    <a16:rowId xmlns:a16="http://schemas.microsoft.com/office/drawing/2014/main" val="1554449414"/>
                  </a:ext>
                </a:extLst>
              </a:tr>
              <a:tr h="255475">
                <a:tc>
                  <a:txBody>
                    <a:bodyPr/>
                    <a:lstStyle/>
                    <a:p>
                      <a:pPr algn="ctr" rtl="0" fontAlgn="b">
                        <a:buNone/>
                      </a:pPr>
                      <a:r>
                        <a:rPr lang="en-IN" sz="1300" b="0" i="0" u="none" strike="noStrike" dirty="0" err="1">
                          <a:solidFill>
                            <a:srgbClr val="000000"/>
                          </a:solidFill>
                          <a:effectLst/>
                          <a:latin typeface="Cambria" panose="02040503050406030204" pitchFamily="18" charset="0"/>
                        </a:rPr>
                        <a:t>Alivus</a:t>
                      </a:r>
                      <a:r>
                        <a:rPr lang="en-IN" sz="1300" b="0" i="0" u="none" strike="noStrike" dirty="0">
                          <a:solidFill>
                            <a:srgbClr val="000000"/>
                          </a:solidFill>
                          <a:effectLst/>
                          <a:latin typeface="Cambria" panose="02040503050406030204" pitchFamily="18" charset="0"/>
                        </a:rPr>
                        <a:t> Life Sciences Ltd </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95000"/>
                      </a:schemeClr>
                    </a:solidFill>
                  </a:tcPr>
                </a:tc>
                <a:tc>
                  <a:txBody>
                    <a:bodyPr/>
                    <a:lstStyle/>
                    <a:p>
                      <a:pPr algn="ctr" rtl="0" fontAlgn="b">
                        <a:buNone/>
                      </a:pPr>
                      <a:r>
                        <a:rPr lang="en-IN" sz="1300" b="0" i="0" u="none" strike="noStrike">
                          <a:solidFill>
                            <a:srgbClr val="000000"/>
                          </a:solidFill>
                          <a:effectLst/>
                          <a:latin typeface="Cambria" panose="02040503050406030204" pitchFamily="18" charset="0"/>
                        </a:rPr>
                        <a:t>Sansera Engineering Ltd</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4031158005"/>
                  </a:ext>
                </a:extLst>
              </a:tr>
              <a:tr h="255475">
                <a:tc>
                  <a:txBody>
                    <a:bodyPr/>
                    <a:lstStyle/>
                    <a:p>
                      <a:pPr algn="ctr" rtl="0" fontAlgn="b">
                        <a:buNone/>
                      </a:pPr>
                      <a:r>
                        <a:rPr lang="en-IN" sz="1300" b="0" i="0" u="none" strike="noStrike">
                          <a:solidFill>
                            <a:srgbClr val="000000"/>
                          </a:solidFill>
                          <a:effectLst/>
                          <a:latin typeface="Cambria" panose="02040503050406030204" pitchFamily="18" charset="0"/>
                        </a:rPr>
                        <a:t>Bandhan Bank Ltd</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75000"/>
                      </a:schemeClr>
                    </a:solidFill>
                  </a:tcPr>
                </a:tc>
                <a:tc>
                  <a:txBody>
                    <a:bodyPr/>
                    <a:lstStyle/>
                    <a:p>
                      <a:pPr algn="ctr" rtl="0" fontAlgn="b">
                        <a:buNone/>
                      </a:pPr>
                      <a:r>
                        <a:rPr lang="en-IN" sz="1300" b="0" i="0" u="none" strike="noStrike">
                          <a:solidFill>
                            <a:srgbClr val="000000"/>
                          </a:solidFill>
                          <a:effectLst/>
                          <a:latin typeface="Cambria" panose="02040503050406030204" pitchFamily="18" charset="0"/>
                        </a:rPr>
                        <a:t>SBI Cards And Payment Services Ltd</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75000"/>
                      </a:schemeClr>
                    </a:solidFill>
                  </a:tcPr>
                </a:tc>
                <a:extLst>
                  <a:ext uri="{0D108BD9-81ED-4DB2-BD59-A6C34878D82A}">
                    <a16:rowId xmlns:a16="http://schemas.microsoft.com/office/drawing/2014/main" val="3733303350"/>
                  </a:ext>
                </a:extLst>
              </a:tr>
              <a:tr h="255475">
                <a:tc>
                  <a:txBody>
                    <a:bodyPr/>
                    <a:lstStyle/>
                    <a:p>
                      <a:pPr algn="ctr" rtl="0" fontAlgn="b">
                        <a:buNone/>
                      </a:pPr>
                      <a:r>
                        <a:rPr lang="en-IN" sz="1300" b="0" i="0" u="none" strike="noStrike">
                          <a:solidFill>
                            <a:srgbClr val="000000"/>
                          </a:solidFill>
                          <a:effectLst/>
                          <a:latin typeface="Cambria" panose="02040503050406030204" pitchFamily="18" charset="0"/>
                        </a:rPr>
                        <a:t>Gujarat Pipavav Port Ltd </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95000"/>
                      </a:schemeClr>
                    </a:solidFill>
                  </a:tcPr>
                </a:tc>
                <a:tc>
                  <a:txBody>
                    <a:bodyPr/>
                    <a:lstStyle/>
                    <a:p>
                      <a:pPr algn="ctr" rtl="0" fontAlgn="b">
                        <a:buNone/>
                      </a:pPr>
                      <a:r>
                        <a:rPr lang="en-IN" sz="1300" b="0" i="0" u="none" strike="noStrike">
                          <a:solidFill>
                            <a:srgbClr val="000000"/>
                          </a:solidFill>
                          <a:effectLst/>
                          <a:latin typeface="Cambria" panose="02040503050406030204" pitchFamily="18" charset="0"/>
                        </a:rPr>
                        <a:t>SBI Life Insurance </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1163960060"/>
                  </a:ext>
                </a:extLst>
              </a:tr>
              <a:tr h="255475">
                <a:tc>
                  <a:txBody>
                    <a:bodyPr/>
                    <a:lstStyle/>
                    <a:p>
                      <a:pPr algn="ctr" rtl="0" fontAlgn="b">
                        <a:buNone/>
                      </a:pPr>
                      <a:r>
                        <a:rPr lang="en-IN" sz="1300" b="0" i="0" u="none" strike="noStrike">
                          <a:solidFill>
                            <a:srgbClr val="000000"/>
                          </a:solidFill>
                          <a:effectLst/>
                          <a:latin typeface="Cambria" panose="02040503050406030204" pitchFamily="18" charset="0"/>
                        </a:rPr>
                        <a:t>Jubilant Pharmova Ltd  </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75000"/>
                      </a:schemeClr>
                    </a:solidFill>
                  </a:tcPr>
                </a:tc>
                <a:tc>
                  <a:txBody>
                    <a:bodyPr/>
                    <a:lstStyle/>
                    <a:p>
                      <a:pPr algn="ctr" rtl="0" fontAlgn="b">
                        <a:buNone/>
                      </a:pPr>
                      <a:r>
                        <a:rPr lang="en-IN" sz="1300" b="0" i="0" u="none" strike="noStrike">
                          <a:solidFill>
                            <a:srgbClr val="000000"/>
                          </a:solidFill>
                          <a:effectLst/>
                          <a:latin typeface="Cambria" panose="02040503050406030204" pitchFamily="18" charset="0"/>
                        </a:rPr>
                        <a:t>Tata Motors Ltd</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75000"/>
                      </a:schemeClr>
                    </a:solidFill>
                  </a:tcPr>
                </a:tc>
                <a:extLst>
                  <a:ext uri="{0D108BD9-81ED-4DB2-BD59-A6C34878D82A}">
                    <a16:rowId xmlns:a16="http://schemas.microsoft.com/office/drawing/2014/main" val="3220041235"/>
                  </a:ext>
                </a:extLst>
              </a:tr>
              <a:tr h="255475">
                <a:tc>
                  <a:txBody>
                    <a:bodyPr/>
                    <a:lstStyle/>
                    <a:p>
                      <a:pPr algn="ctr" rtl="0" fontAlgn="b">
                        <a:buNone/>
                      </a:pPr>
                      <a:r>
                        <a:rPr lang="en-IN" sz="1300" b="0" i="0" u="none" strike="noStrike">
                          <a:solidFill>
                            <a:srgbClr val="000000"/>
                          </a:solidFill>
                          <a:effectLst/>
                          <a:latin typeface="Cambria" panose="02040503050406030204" pitchFamily="18" charset="0"/>
                        </a:rPr>
                        <a:t>Sgility India</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95000"/>
                      </a:schemeClr>
                    </a:solidFill>
                  </a:tcPr>
                </a:tc>
                <a:tc>
                  <a:txBody>
                    <a:bodyPr/>
                    <a:lstStyle/>
                    <a:p>
                      <a:pPr algn="ctr" rtl="0" fontAlgn="b">
                        <a:buNone/>
                      </a:pPr>
                      <a:r>
                        <a:rPr lang="en-IN" sz="1300" b="0" i="0" u="none" strike="noStrike" dirty="0">
                          <a:solidFill>
                            <a:srgbClr val="000000"/>
                          </a:solidFill>
                          <a:effectLst/>
                          <a:latin typeface="Cambria" panose="02040503050406030204" pitchFamily="18" charset="0"/>
                        </a:rPr>
                        <a:t>Varroc Engineering Ltd  </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256214046"/>
                  </a:ext>
                </a:extLst>
              </a:tr>
            </a:tbl>
          </a:graphicData>
        </a:graphic>
      </p:graphicFrame>
      <p:graphicFrame>
        <p:nvGraphicFramePr>
          <p:cNvPr id="10" name="Table 9">
            <a:extLst>
              <a:ext uri="{FF2B5EF4-FFF2-40B4-BE49-F238E27FC236}">
                <a16:creationId xmlns:a16="http://schemas.microsoft.com/office/drawing/2014/main" id="{149A839A-C0A9-E84C-5C17-5486197C5F9E}"/>
              </a:ext>
            </a:extLst>
          </p:cNvPr>
          <p:cNvGraphicFramePr>
            <a:graphicFrameLocks noGrp="1"/>
          </p:cNvGraphicFramePr>
          <p:nvPr>
            <p:extLst>
              <p:ext uri="{D42A27DB-BD31-4B8C-83A1-F6EECF244321}">
                <p14:modId xmlns:p14="http://schemas.microsoft.com/office/powerpoint/2010/main" val="2357926819"/>
              </p:ext>
            </p:extLst>
          </p:nvPr>
        </p:nvGraphicFramePr>
        <p:xfrm>
          <a:off x="4214085" y="4769264"/>
          <a:ext cx="3371420" cy="1779960"/>
        </p:xfrm>
        <a:graphic>
          <a:graphicData uri="http://schemas.openxmlformats.org/drawingml/2006/table">
            <a:tbl>
              <a:tblPr/>
              <a:tblGrid>
                <a:gridCol w="2252303">
                  <a:extLst>
                    <a:ext uri="{9D8B030D-6E8A-4147-A177-3AD203B41FA5}">
                      <a16:colId xmlns:a16="http://schemas.microsoft.com/office/drawing/2014/main" val="2435893582"/>
                    </a:ext>
                  </a:extLst>
                </a:gridCol>
                <a:gridCol w="1119117">
                  <a:extLst>
                    <a:ext uri="{9D8B030D-6E8A-4147-A177-3AD203B41FA5}">
                      <a16:colId xmlns:a16="http://schemas.microsoft.com/office/drawing/2014/main" val="2833880628"/>
                    </a:ext>
                  </a:extLst>
                </a:gridCol>
              </a:tblGrid>
              <a:tr h="222495">
                <a:tc>
                  <a:txBody>
                    <a:bodyPr/>
                    <a:lstStyle/>
                    <a:p>
                      <a:pPr algn="ctr" fontAlgn="ctr"/>
                      <a:r>
                        <a:rPr lang="en-IN" sz="1300" b="1" i="0" u="none" strike="noStrike">
                          <a:solidFill>
                            <a:srgbClr val="FFFFFF"/>
                          </a:solidFill>
                          <a:effectLst/>
                          <a:latin typeface="Cambria" panose="02040503050406030204" pitchFamily="18" charset="0"/>
                          <a:ea typeface="Cambria" panose="02040503050406030204" pitchFamily="18" charset="0"/>
                        </a:rPr>
                        <a:t>Top Sectors</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000000"/>
                    </a:solidFill>
                  </a:tcPr>
                </a:tc>
                <a:tc>
                  <a:txBody>
                    <a:bodyPr/>
                    <a:lstStyle/>
                    <a:p>
                      <a:pPr algn="ctr" fontAlgn="ctr"/>
                      <a:r>
                        <a:rPr lang="en-IN" sz="1300" b="1" i="0" u="none" strike="noStrike">
                          <a:solidFill>
                            <a:srgbClr val="FFFFFF"/>
                          </a:solidFill>
                          <a:effectLst/>
                          <a:latin typeface="Cambria" panose="02040503050406030204" pitchFamily="18" charset="0"/>
                          <a:ea typeface="Cambria" panose="02040503050406030204" pitchFamily="18" charset="0"/>
                        </a:rPr>
                        <a:t>Weight %</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000000"/>
                    </a:solidFill>
                  </a:tcPr>
                </a:tc>
                <a:extLst>
                  <a:ext uri="{0D108BD9-81ED-4DB2-BD59-A6C34878D82A}">
                    <a16:rowId xmlns:a16="http://schemas.microsoft.com/office/drawing/2014/main" val="1554449414"/>
                  </a:ext>
                </a:extLst>
              </a:tr>
              <a:tr h="222495">
                <a:tc>
                  <a:txBody>
                    <a:bodyPr/>
                    <a:lstStyle/>
                    <a:p>
                      <a:pPr algn="ctr" fontAlgn="ctr">
                        <a:buNone/>
                      </a:pPr>
                      <a:r>
                        <a:rPr lang="en-IN" sz="1300" b="0" i="0" u="none" strike="noStrike" dirty="0">
                          <a:solidFill>
                            <a:srgbClr val="000000"/>
                          </a:solidFill>
                          <a:effectLst/>
                          <a:latin typeface="Cambria" panose="02040503050406030204" pitchFamily="18" charset="0"/>
                          <a:ea typeface="Cambria" panose="02040503050406030204" pitchFamily="18" charset="0"/>
                        </a:rPr>
                        <a:t>BFSI</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7E7E7"/>
                    </a:solidFill>
                  </a:tcPr>
                </a:tc>
                <a:tc>
                  <a:txBody>
                    <a:bodyPr/>
                    <a:lstStyle/>
                    <a:p>
                      <a:pPr algn="ctr" fontAlgn="b">
                        <a:buNone/>
                      </a:pPr>
                      <a:r>
                        <a:rPr lang="en-IN" sz="1300" b="0" i="0" u="none" strike="noStrike" dirty="0">
                          <a:solidFill>
                            <a:srgbClr val="000000"/>
                          </a:solidFill>
                          <a:effectLst/>
                          <a:latin typeface="Cambria" panose="02040503050406030204" pitchFamily="18" charset="0"/>
                          <a:ea typeface="Cambria" panose="02040503050406030204" pitchFamily="18" charset="0"/>
                        </a:rPr>
                        <a:t>25.40%</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7E7E7"/>
                    </a:solidFill>
                  </a:tcPr>
                </a:tc>
                <a:extLst>
                  <a:ext uri="{0D108BD9-81ED-4DB2-BD59-A6C34878D82A}">
                    <a16:rowId xmlns:a16="http://schemas.microsoft.com/office/drawing/2014/main" val="3784449733"/>
                  </a:ext>
                </a:extLst>
              </a:tr>
              <a:tr h="222495">
                <a:tc>
                  <a:txBody>
                    <a:bodyPr/>
                    <a:lstStyle/>
                    <a:p>
                      <a:pPr algn="ctr" fontAlgn="ctr">
                        <a:buNone/>
                      </a:pPr>
                      <a:r>
                        <a:rPr lang="en-IN" sz="1300" b="0" i="0" u="none" strike="noStrike" dirty="0">
                          <a:solidFill>
                            <a:srgbClr val="000000"/>
                          </a:solidFill>
                          <a:effectLst/>
                          <a:latin typeface="Cambria" panose="02040503050406030204" pitchFamily="18" charset="0"/>
                          <a:ea typeface="Cambria" panose="02040503050406030204" pitchFamily="18" charset="0"/>
                        </a:rPr>
                        <a:t>Health Care</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CBCBCB"/>
                    </a:solidFill>
                  </a:tcPr>
                </a:tc>
                <a:tc>
                  <a:txBody>
                    <a:bodyPr/>
                    <a:lstStyle/>
                    <a:p>
                      <a:pPr algn="ctr" fontAlgn="b">
                        <a:buNone/>
                      </a:pPr>
                      <a:r>
                        <a:rPr lang="en-IN" sz="1300" b="0" i="0" u="none" strike="noStrike">
                          <a:solidFill>
                            <a:srgbClr val="000000"/>
                          </a:solidFill>
                          <a:effectLst/>
                          <a:latin typeface="Cambria" panose="02040503050406030204" pitchFamily="18" charset="0"/>
                          <a:ea typeface="Cambria" panose="02040503050406030204" pitchFamily="18" charset="0"/>
                        </a:rPr>
                        <a:t>21.90%</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CBCBCB"/>
                    </a:solidFill>
                  </a:tcPr>
                </a:tc>
                <a:extLst>
                  <a:ext uri="{0D108BD9-81ED-4DB2-BD59-A6C34878D82A}">
                    <a16:rowId xmlns:a16="http://schemas.microsoft.com/office/drawing/2014/main" val="469203486"/>
                  </a:ext>
                </a:extLst>
              </a:tr>
              <a:tr h="222495">
                <a:tc>
                  <a:txBody>
                    <a:bodyPr/>
                    <a:lstStyle/>
                    <a:p>
                      <a:pPr algn="ctr" fontAlgn="ctr">
                        <a:buNone/>
                      </a:pPr>
                      <a:r>
                        <a:rPr lang="en-IN" sz="1300" b="0" i="0" u="none" strike="noStrike" dirty="0">
                          <a:solidFill>
                            <a:srgbClr val="000000"/>
                          </a:solidFill>
                          <a:effectLst/>
                          <a:latin typeface="Cambria" panose="02040503050406030204" pitchFamily="18" charset="0"/>
                          <a:ea typeface="Cambria" panose="02040503050406030204" pitchFamily="18" charset="0"/>
                        </a:rPr>
                        <a:t>Automobiles &amp; Components</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7E7E7"/>
                    </a:solidFill>
                  </a:tcPr>
                </a:tc>
                <a:tc>
                  <a:txBody>
                    <a:bodyPr/>
                    <a:lstStyle/>
                    <a:p>
                      <a:pPr algn="ctr" fontAlgn="b">
                        <a:buNone/>
                      </a:pPr>
                      <a:r>
                        <a:rPr lang="en-IN" sz="1300" b="0" i="0" u="none" strike="noStrike">
                          <a:solidFill>
                            <a:srgbClr val="000000"/>
                          </a:solidFill>
                          <a:effectLst/>
                          <a:latin typeface="Cambria" panose="02040503050406030204" pitchFamily="18" charset="0"/>
                          <a:ea typeface="Cambria" panose="02040503050406030204" pitchFamily="18" charset="0"/>
                        </a:rPr>
                        <a:t>19.50%</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7E7E7"/>
                    </a:solidFill>
                  </a:tcPr>
                </a:tc>
                <a:extLst>
                  <a:ext uri="{0D108BD9-81ED-4DB2-BD59-A6C34878D82A}">
                    <a16:rowId xmlns:a16="http://schemas.microsoft.com/office/drawing/2014/main" val="2967677642"/>
                  </a:ext>
                </a:extLst>
              </a:tr>
              <a:tr h="222495">
                <a:tc>
                  <a:txBody>
                    <a:bodyPr/>
                    <a:lstStyle/>
                    <a:p>
                      <a:pPr algn="ctr" fontAlgn="ctr">
                        <a:buNone/>
                      </a:pPr>
                      <a:r>
                        <a:rPr lang="en-IN" sz="1300" b="0" i="0" u="none" strike="noStrike" dirty="0">
                          <a:solidFill>
                            <a:srgbClr val="000000"/>
                          </a:solidFill>
                          <a:effectLst/>
                          <a:latin typeface="Cambria" panose="02040503050406030204" pitchFamily="18" charset="0"/>
                          <a:ea typeface="Cambria" panose="02040503050406030204" pitchFamily="18" charset="0"/>
                        </a:rPr>
                        <a:t>Information Technology</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CBCBCB"/>
                    </a:solidFill>
                  </a:tcPr>
                </a:tc>
                <a:tc>
                  <a:txBody>
                    <a:bodyPr/>
                    <a:lstStyle/>
                    <a:p>
                      <a:pPr algn="ctr" fontAlgn="b">
                        <a:buNone/>
                      </a:pPr>
                      <a:r>
                        <a:rPr lang="en-IN" sz="1300" b="0" i="0" u="none" strike="noStrike">
                          <a:solidFill>
                            <a:srgbClr val="000000"/>
                          </a:solidFill>
                          <a:effectLst/>
                          <a:latin typeface="Cambria" panose="02040503050406030204" pitchFamily="18" charset="0"/>
                          <a:ea typeface="Cambria" panose="02040503050406030204" pitchFamily="18" charset="0"/>
                        </a:rPr>
                        <a:t>9.80%</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CBCBCB"/>
                    </a:solidFill>
                  </a:tcPr>
                </a:tc>
                <a:extLst>
                  <a:ext uri="{0D108BD9-81ED-4DB2-BD59-A6C34878D82A}">
                    <a16:rowId xmlns:a16="http://schemas.microsoft.com/office/drawing/2014/main" val="4253877865"/>
                  </a:ext>
                </a:extLst>
              </a:tr>
              <a:tr h="222495">
                <a:tc>
                  <a:txBody>
                    <a:bodyPr/>
                    <a:lstStyle/>
                    <a:p>
                      <a:pPr algn="ctr" fontAlgn="ctr">
                        <a:buNone/>
                      </a:pPr>
                      <a:r>
                        <a:rPr lang="en-IN" sz="1300" b="0" i="0" u="none" strike="noStrike" dirty="0">
                          <a:solidFill>
                            <a:srgbClr val="000000"/>
                          </a:solidFill>
                          <a:effectLst/>
                          <a:latin typeface="Cambria" panose="02040503050406030204" pitchFamily="18" charset="0"/>
                          <a:ea typeface="Cambria" panose="02040503050406030204" pitchFamily="18" charset="0"/>
                        </a:rPr>
                        <a:t>Communication Services</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7E7E7"/>
                    </a:solidFill>
                  </a:tcPr>
                </a:tc>
                <a:tc>
                  <a:txBody>
                    <a:bodyPr/>
                    <a:lstStyle/>
                    <a:p>
                      <a:pPr algn="ctr" fontAlgn="b">
                        <a:buNone/>
                      </a:pPr>
                      <a:r>
                        <a:rPr lang="en-IN" sz="1300" b="0" i="0" u="none" strike="noStrike">
                          <a:solidFill>
                            <a:srgbClr val="000000"/>
                          </a:solidFill>
                          <a:effectLst/>
                          <a:latin typeface="Cambria" panose="02040503050406030204" pitchFamily="18" charset="0"/>
                          <a:ea typeface="Cambria" panose="02040503050406030204" pitchFamily="18" charset="0"/>
                        </a:rPr>
                        <a:t>8.50%</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7E7E7"/>
                    </a:solidFill>
                  </a:tcPr>
                </a:tc>
                <a:extLst>
                  <a:ext uri="{0D108BD9-81ED-4DB2-BD59-A6C34878D82A}">
                    <a16:rowId xmlns:a16="http://schemas.microsoft.com/office/drawing/2014/main" val="324859921"/>
                  </a:ext>
                </a:extLst>
              </a:tr>
              <a:tr h="222495">
                <a:tc>
                  <a:txBody>
                    <a:bodyPr/>
                    <a:lstStyle/>
                    <a:p>
                      <a:pPr algn="ctr" fontAlgn="ctr">
                        <a:buNone/>
                      </a:pPr>
                      <a:r>
                        <a:rPr lang="en-IN" sz="1300" b="0" i="0" u="none" strike="noStrike" dirty="0">
                          <a:solidFill>
                            <a:srgbClr val="000000"/>
                          </a:solidFill>
                          <a:effectLst/>
                          <a:latin typeface="Cambria" panose="02040503050406030204" pitchFamily="18" charset="0"/>
                          <a:ea typeface="Cambria" panose="02040503050406030204" pitchFamily="18" charset="0"/>
                        </a:rPr>
                        <a:t>Utilities</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CBCBCB"/>
                    </a:solidFill>
                  </a:tcPr>
                </a:tc>
                <a:tc>
                  <a:txBody>
                    <a:bodyPr/>
                    <a:lstStyle/>
                    <a:p>
                      <a:pPr algn="ctr" fontAlgn="b">
                        <a:buNone/>
                      </a:pPr>
                      <a:r>
                        <a:rPr lang="en-IN" sz="1300" b="0" i="0" u="none" strike="noStrike">
                          <a:solidFill>
                            <a:srgbClr val="000000"/>
                          </a:solidFill>
                          <a:effectLst/>
                          <a:latin typeface="Cambria" panose="02040503050406030204" pitchFamily="18" charset="0"/>
                          <a:ea typeface="Cambria" panose="02040503050406030204" pitchFamily="18" charset="0"/>
                        </a:rPr>
                        <a:t>5.20%</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CBCBCB"/>
                    </a:solidFill>
                  </a:tcPr>
                </a:tc>
                <a:extLst>
                  <a:ext uri="{0D108BD9-81ED-4DB2-BD59-A6C34878D82A}">
                    <a16:rowId xmlns:a16="http://schemas.microsoft.com/office/drawing/2014/main" val="3173331290"/>
                  </a:ext>
                </a:extLst>
              </a:tr>
              <a:tr h="222495">
                <a:tc>
                  <a:txBody>
                    <a:bodyPr/>
                    <a:lstStyle/>
                    <a:p>
                      <a:pPr algn="ctr" fontAlgn="ctr">
                        <a:buNone/>
                      </a:pPr>
                      <a:r>
                        <a:rPr lang="en-IN" sz="1300" b="0" i="0" u="none" strike="noStrike" dirty="0">
                          <a:solidFill>
                            <a:srgbClr val="000000"/>
                          </a:solidFill>
                          <a:effectLst/>
                          <a:latin typeface="Cambria" panose="02040503050406030204" pitchFamily="18" charset="0"/>
                          <a:ea typeface="Cambria" panose="02040503050406030204" pitchFamily="18" charset="0"/>
                        </a:rPr>
                        <a:t>Industrials</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7E7E7"/>
                    </a:solidFill>
                  </a:tcPr>
                </a:tc>
                <a:tc>
                  <a:txBody>
                    <a:bodyPr/>
                    <a:lstStyle/>
                    <a:p>
                      <a:pPr algn="ctr" fontAlgn="b">
                        <a:buNone/>
                      </a:pPr>
                      <a:r>
                        <a:rPr lang="en-IN" sz="1300" b="0" i="0" u="none" strike="noStrike" dirty="0">
                          <a:solidFill>
                            <a:srgbClr val="000000"/>
                          </a:solidFill>
                          <a:effectLst/>
                          <a:latin typeface="Cambria" panose="02040503050406030204" pitchFamily="18" charset="0"/>
                          <a:ea typeface="Cambria" panose="02040503050406030204" pitchFamily="18" charset="0"/>
                        </a:rPr>
                        <a:t>4.60%</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7E7E7"/>
                    </a:solidFill>
                  </a:tcPr>
                </a:tc>
                <a:extLst>
                  <a:ext uri="{0D108BD9-81ED-4DB2-BD59-A6C34878D82A}">
                    <a16:rowId xmlns:a16="http://schemas.microsoft.com/office/drawing/2014/main" val="3330743366"/>
                  </a:ext>
                </a:extLst>
              </a:tr>
            </a:tbl>
          </a:graphicData>
        </a:graphic>
      </p:graphicFrame>
      <p:graphicFrame>
        <p:nvGraphicFramePr>
          <p:cNvPr id="13" name="Chart 12">
            <a:extLst>
              <a:ext uri="{FF2B5EF4-FFF2-40B4-BE49-F238E27FC236}">
                <a16:creationId xmlns:a16="http://schemas.microsoft.com/office/drawing/2014/main" id="{0B4A9E7A-F390-40C5-B13A-FA98D1D10E2F}"/>
              </a:ext>
            </a:extLst>
          </p:cNvPr>
          <p:cNvGraphicFramePr>
            <a:graphicFrameLocks/>
          </p:cNvGraphicFramePr>
          <p:nvPr>
            <p:extLst>
              <p:ext uri="{D42A27DB-BD31-4B8C-83A1-F6EECF244321}">
                <p14:modId xmlns:p14="http://schemas.microsoft.com/office/powerpoint/2010/main" val="388350841"/>
              </p:ext>
            </p:extLst>
          </p:nvPr>
        </p:nvGraphicFramePr>
        <p:xfrm>
          <a:off x="165475" y="5478047"/>
          <a:ext cx="3947154" cy="1071178"/>
        </p:xfrm>
        <a:graphic>
          <a:graphicData uri="http://schemas.openxmlformats.org/drawingml/2006/chart">
            <c:chart xmlns:c="http://schemas.openxmlformats.org/drawingml/2006/chart" xmlns:r="http://schemas.openxmlformats.org/officeDocument/2006/relationships" r:id="rId2"/>
          </a:graphicData>
        </a:graphic>
      </p:graphicFrame>
      <p:pic>
        <p:nvPicPr>
          <p:cNvPr id="2" name="Picture 1" descr="A white text on a black background&#10;&#10;AI-generated content may be incorrect.">
            <a:extLst>
              <a:ext uri="{FF2B5EF4-FFF2-40B4-BE49-F238E27FC236}">
                <a16:creationId xmlns:a16="http://schemas.microsoft.com/office/drawing/2014/main" id="{22374CFC-32BB-0B86-00AE-EA0ED68F14E4}"/>
              </a:ext>
            </a:extLst>
          </p:cNvPr>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10362466" y="234062"/>
            <a:ext cx="1559328" cy="340260"/>
          </a:xfrm>
          <a:prstGeom prst="rect">
            <a:avLst/>
          </a:prstGeom>
        </p:spPr>
      </p:pic>
      <p:graphicFrame>
        <p:nvGraphicFramePr>
          <p:cNvPr id="11" name="Chart 10">
            <a:extLst>
              <a:ext uri="{FF2B5EF4-FFF2-40B4-BE49-F238E27FC236}">
                <a16:creationId xmlns:a16="http://schemas.microsoft.com/office/drawing/2014/main" id="{00000000-0008-0000-2C00-000002000000}"/>
              </a:ext>
            </a:extLst>
          </p:cNvPr>
          <p:cNvGraphicFramePr>
            <a:graphicFrameLocks/>
          </p:cNvGraphicFramePr>
          <p:nvPr>
            <p:extLst>
              <p:ext uri="{D42A27DB-BD31-4B8C-83A1-F6EECF244321}">
                <p14:modId xmlns:p14="http://schemas.microsoft.com/office/powerpoint/2010/main" val="3722525772"/>
              </p:ext>
            </p:extLst>
          </p:nvPr>
        </p:nvGraphicFramePr>
        <p:xfrm>
          <a:off x="4214085" y="2929779"/>
          <a:ext cx="3362249" cy="1722300"/>
        </p:xfrm>
        <a:graphic>
          <a:graphicData uri="http://schemas.openxmlformats.org/drawingml/2006/chart">
            <c:chart xmlns:c="http://schemas.openxmlformats.org/drawingml/2006/chart" xmlns:r="http://schemas.openxmlformats.org/officeDocument/2006/relationships" r:id="rId4"/>
          </a:graphicData>
        </a:graphic>
      </p:graphicFrame>
    </p:spTree>
    <p:extLst>
      <p:ext uri="{BB962C8B-B14F-4D97-AF65-F5344CB8AC3E}">
        <p14:creationId xmlns:p14="http://schemas.microsoft.com/office/powerpoint/2010/main" val="2094861300"/>
      </p:ext>
    </p:extLst>
  </p:cSld>
  <p:clrMapOvr>
    <a:masterClrMapping/>
  </p:clrMapOvr>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38BEEFB-CFF5-6473-A372-6F672EB1FF6A}"/>
            </a:ext>
          </a:extLst>
        </p:cNvPr>
        <p:cNvGrpSpPr/>
        <p:nvPr/>
      </p:nvGrpSpPr>
      <p:grpSpPr>
        <a:xfrm>
          <a:off x="0" y="0"/>
          <a:ext cx="0" cy="0"/>
          <a:chOff x="0" y="0"/>
          <a:chExt cx="0" cy="0"/>
        </a:xfrm>
      </p:grpSpPr>
      <p:sp>
        <p:nvSpPr>
          <p:cNvPr id="4" name="Rectangle 3">
            <a:extLst>
              <a:ext uri="{FF2B5EF4-FFF2-40B4-BE49-F238E27FC236}">
                <a16:creationId xmlns:a16="http://schemas.microsoft.com/office/drawing/2014/main" id="{3E464CC2-CD44-0363-0BF8-B0E96F0DDA5A}"/>
              </a:ext>
            </a:extLst>
          </p:cNvPr>
          <p:cNvSpPr/>
          <p:nvPr/>
        </p:nvSpPr>
        <p:spPr>
          <a:xfrm>
            <a:off x="0" y="-2626"/>
            <a:ext cx="12192000" cy="821635"/>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 name="Title 1">
            <a:extLst>
              <a:ext uri="{FF2B5EF4-FFF2-40B4-BE49-F238E27FC236}">
                <a16:creationId xmlns:a16="http://schemas.microsoft.com/office/drawing/2014/main" id="{B3076A70-26A4-3557-21BB-D2960DAACB2D}"/>
              </a:ext>
            </a:extLst>
          </p:cNvPr>
          <p:cNvSpPr txBox="1">
            <a:spLocks/>
          </p:cNvSpPr>
          <p:nvPr/>
        </p:nvSpPr>
        <p:spPr>
          <a:xfrm>
            <a:off x="165475" y="106018"/>
            <a:ext cx="11007609" cy="630899"/>
          </a:xfrm>
          <a:prstGeom prst="rect">
            <a:avLst/>
          </a:prstGeom>
        </p:spPr>
        <p:txBody>
          <a:bodyPr vert="horz" lIns="91440" tIns="45720" rIns="91440" bIns="45720" rtlCol="0" anchor="ctr">
            <a:noAutofit/>
          </a:bodyPr>
          <a:lstStyle>
            <a:lvl1pPr algn="ctr" defTabSz="914400" rtl="0" eaLnBrk="1" latinLnBrk="0" hangingPunct="1">
              <a:lnSpc>
                <a:spcPct val="90000"/>
              </a:lnSpc>
              <a:spcBef>
                <a:spcPct val="0"/>
              </a:spcBef>
              <a:buNone/>
              <a:defRPr sz="6000" kern="1200">
                <a:solidFill>
                  <a:schemeClr val="tx1"/>
                </a:solidFill>
                <a:latin typeface="+mj-lt"/>
                <a:ea typeface="+mj-ea"/>
                <a:cs typeface="+mj-cs"/>
              </a:defRPr>
            </a:lvl1pPr>
          </a:lstStyle>
          <a:p>
            <a:pPr marL="0" marR="0" lvl="0" indent="0" algn="l" defTabSz="914400" rtl="0" eaLnBrk="1" fontAlgn="auto" latinLnBrk="0" hangingPunct="1">
              <a:lnSpc>
                <a:spcPct val="90000"/>
              </a:lnSpc>
              <a:spcBef>
                <a:spcPct val="0"/>
              </a:spcBef>
              <a:spcAft>
                <a:spcPts val="0"/>
              </a:spcAft>
              <a:buClrTx/>
              <a:buSzTx/>
              <a:buFontTx/>
              <a:buNone/>
              <a:tabLst/>
              <a:defRPr/>
            </a:pPr>
            <a:r>
              <a:rPr kumimoji="0" lang="en-US" sz="2800" b="1" i="0" u="none" strike="noStrike" kern="1200" cap="none" spc="0" normalizeH="0" baseline="0" noProof="0" dirty="0">
                <a:ln>
                  <a:noFill/>
                </a:ln>
                <a:solidFill>
                  <a:prstClr val="white"/>
                </a:solidFill>
                <a:effectLst/>
                <a:uLnTx/>
                <a:uFillTx/>
                <a:latin typeface="Cambria" panose="02040503050406030204" pitchFamily="18" charset="0"/>
                <a:ea typeface="Cambria" panose="02040503050406030204" pitchFamily="18" charset="0"/>
                <a:cs typeface="+mj-cs"/>
              </a:rPr>
              <a:t>Equity – AIF</a:t>
            </a:r>
          </a:p>
          <a:p>
            <a:pPr marL="0" marR="0" lvl="0" indent="0" algn="l" defTabSz="914400" rtl="0" eaLnBrk="1" fontAlgn="auto" latinLnBrk="0" hangingPunct="1">
              <a:lnSpc>
                <a:spcPct val="90000"/>
              </a:lnSpc>
              <a:spcBef>
                <a:spcPct val="0"/>
              </a:spcBef>
              <a:spcAft>
                <a:spcPts val="0"/>
              </a:spcAft>
              <a:buClrTx/>
              <a:buSzTx/>
              <a:buFontTx/>
              <a:buNone/>
              <a:tabLst/>
              <a:defRPr/>
            </a:pPr>
            <a:r>
              <a:rPr kumimoji="0" lang="en-US" sz="2800" b="1" i="0" u="none" strike="noStrike" kern="1200" cap="none" spc="0" normalizeH="0" baseline="0" noProof="0" dirty="0">
                <a:ln>
                  <a:noFill/>
                </a:ln>
                <a:solidFill>
                  <a:prstClr val="white"/>
                </a:solidFill>
                <a:effectLst/>
                <a:uLnTx/>
                <a:uFillTx/>
                <a:latin typeface="Cambria" panose="02040503050406030204" pitchFamily="18" charset="0"/>
                <a:ea typeface="Cambria" panose="02040503050406030204" pitchFamily="18" charset="0"/>
                <a:cs typeface="+mj-cs"/>
              </a:rPr>
              <a:t>Emkay Emerging Stars Fund Series VII (CAT III)</a:t>
            </a:r>
          </a:p>
        </p:txBody>
      </p:sp>
      <p:sp>
        <p:nvSpPr>
          <p:cNvPr id="22" name="Rectangle 21">
            <a:extLst>
              <a:ext uri="{FF2B5EF4-FFF2-40B4-BE49-F238E27FC236}">
                <a16:creationId xmlns:a16="http://schemas.microsoft.com/office/drawing/2014/main" id="{A01DF192-5A7F-1D59-8977-E4A0F313418F}"/>
              </a:ext>
            </a:extLst>
          </p:cNvPr>
          <p:cNvSpPr/>
          <p:nvPr/>
        </p:nvSpPr>
        <p:spPr>
          <a:xfrm>
            <a:off x="0" y="6641517"/>
            <a:ext cx="12192000" cy="235963"/>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8" name="Rectangle 17">
            <a:extLst>
              <a:ext uri="{FF2B5EF4-FFF2-40B4-BE49-F238E27FC236}">
                <a16:creationId xmlns:a16="http://schemas.microsoft.com/office/drawing/2014/main" id="{5A843967-8A07-FB0F-D6CD-CAF7ADDD2FE9}"/>
              </a:ext>
            </a:extLst>
          </p:cNvPr>
          <p:cNvSpPr/>
          <p:nvPr/>
        </p:nvSpPr>
        <p:spPr>
          <a:xfrm>
            <a:off x="0" y="808383"/>
            <a:ext cx="12192000" cy="45719"/>
          </a:xfrm>
          <a:prstGeom prst="rect">
            <a:avLst/>
          </a:prstGeom>
          <a:solidFill>
            <a:schemeClr val="bg1">
              <a:lumMod val="6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9" name="Slide Number Placeholder 18">
            <a:extLst>
              <a:ext uri="{FF2B5EF4-FFF2-40B4-BE49-F238E27FC236}">
                <a16:creationId xmlns:a16="http://schemas.microsoft.com/office/drawing/2014/main" id="{5F44F420-5D84-FE72-1657-169DF122975E}"/>
              </a:ext>
            </a:extLst>
          </p:cNvPr>
          <p:cNvSpPr>
            <a:spLocks noGrp="1"/>
          </p:cNvSpPr>
          <p:nvPr>
            <p:ph type="sldNum" sz="quarter" idx="12"/>
          </p:nvPr>
        </p:nvSpPr>
        <p:spPr>
          <a:xfrm>
            <a:off x="9448800" y="6549225"/>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1E62F875-1F54-4527-993B-FB1D0CCB3E02}" type="slidenum">
              <a:rPr kumimoji="0" lang="en-IN" sz="1200" b="1" i="0" u="none" strike="noStrike" kern="1200" cap="none" spc="0" normalizeH="0" baseline="0" noProof="0" smtClean="0">
                <a:ln>
                  <a:noFill/>
                </a:ln>
                <a:solidFill>
                  <a:prstClr val="white"/>
                </a:solidFill>
                <a:effectLst/>
                <a:uLnTx/>
                <a:uFillTx/>
                <a:latin typeface="Cambria" panose="02040503050406030204" pitchFamily="18" charset="0"/>
                <a:ea typeface="Cambria" panose="02040503050406030204" pitchFamily="18" charset="0"/>
                <a:cs typeface="+mn-cs"/>
              </a:rPr>
              <a:pPr marL="0" marR="0" lvl="0" indent="0" algn="r" defTabSz="914400" rtl="0" eaLnBrk="1" fontAlgn="auto" latinLnBrk="0" hangingPunct="1">
                <a:lnSpc>
                  <a:spcPct val="100000"/>
                </a:lnSpc>
                <a:spcBef>
                  <a:spcPts val="0"/>
                </a:spcBef>
                <a:spcAft>
                  <a:spcPts val="0"/>
                </a:spcAft>
                <a:buClrTx/>
                <a:buSzTx/>
                <a:buFontTx/>
                <a:buNone/>
                <a:tabLst/>
                <a:defRPr/>
              </a:pPr>
              <a:t>53</a:t>
            </a:fld>
            <a:endParaRPr kumimoji="0" lang="en-IN" sz="1200" b="1" i="0" u="none" strike="noStrike" kern="1200" cap="none" spc="0" normalizeH="0" baseline="0" noProof="0">
              <a:ln>
                <a:noFill/>
              </a:ln>
              <a:solidFill>
                <a:prstClr val="white"/>
              </a:solidFill>
              <a:effectLst/>
              <a:uLnTx/>
              <a:uFillTx/>
              <a:latin typeface="Cambria" panose="02040503050406030204" pitchFamily="18" charset="0"/>
              <a:ea typeface="Cambria" panose="02040503050406030204" pitchFamily="18" charset="0"/>
              <a:cs typeface="+mn-cs"/>
            </a:endParaRPr>
          </a:p>
        </p:txBody>
      </p:sp>
      <p:sp>
        <p:nvSpPr>
          <p:cNvPr id="25" name="TextBox 24">
            <a:extLst>
              <a:ext uri="{FF2B5EF4-FFF2-40B4-BE49-F238E27FC236}">
                <a16:creationId xmlns:a16="http://schemas.microsoft.com/office/drawing/2014/main" id="{9B0BC6E9-1A0E-6E78-62F5-1B254F201878}"/>
              </a:ext>
            </a:extLst>
          </p:cNvPr>
          <p:cNvSpPr txBox="1"/>
          <p:nvPr/>
        </p:nvSpPr>
        <p:spPr>
          <a:xfrm>
            <a:off x="101528" y="1007121"/>
            <a:ext cx="4262727" cy="2492990"/>
          </a:xfrm>
          <a:prstGeom prst="rect">
            <a:avLst/>
          </a:prstGeom>
          <a:noFill/>
          <a:ln>
            <a:solidFill>
              <a:schemeClr val="bg1">
                <a:lumMod val="85000"/>
              </a:schemeClr>
            </a:solidFill>
          </a:ln>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200" b="1"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About the Fund:</a:t>
            </a:r>
            <a:endParaRPr kumimoji="0" lang="en-US" sz="1200" b="0"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The fund combines the proven </a:t>
            </a:r>
            <a:r>
              <a:rPr kumimoji="0" lang="en-US" sz="1200" b="1"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Golden Decade Portfolio </a:t>
            </a:r>
            <a:r>
              <a:rPr kumimoji="0" lang="en-US" sz="1200" b="0"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strategy with </a:t>
            </a:r>
            <a:r>
              <a:rPr kumimoji="0" lang="en-US" sz="1200" b="1"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pre-IPO investment opportunities</a:t>
            </a:r>
            <a:r>
              <a:rPr kumimoji="0" lang="en-US" sz="1200" b="0"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 allocating </a:t>
            </a:r>
            <a:r>
              <a:rPr kumimoji="0" lang="en-US" sz="1200" b="1"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70% to listed companies </a:t>
            </a:r>
            <a:r>
              <a:rPr kumimoji="0" lang="en-US" sz="1200" b="0"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and </a:t>
            </a:r>
            <a:r>
              <a:rPr kumimoji="0" lang="en-US" sz="1200" b="1"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30% to unlisted pre-IPO investments</a:t>
            </a:r>
            <a:r>
              <a:rPr kumimoji="0" lang="en-US" sz="1200" b="0"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 The listed portfolio replicates the disciplined multi cap approach anchored on the </a:t>
            </a:r>
            <a:r>
              <a:rPr kumimoji="0" lang="en-US" sz="1200" b="1"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E-QUAL framework </a:t>
            </a:r>
            <a:r>
              <a:rPr kumimoji="0" lang="en-US" sz="1200" b="0"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and 5 structural growth themes. The unlisted allocation targets high-quality pre-IPO companies positioned to benefit from India's long-term structural growth across </a:t>
            </a:r>
            <a:r>
              <a:rPr kumimoji="0" lang="en-US" sz="1200" b="1"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Manufacturing, Consumption, Financialization, Digitization, and Energy Transition</a:t>
            </a:r>
            <a:r>
              <a:rPr kumimoji="0" lang="en-US" sz="1200" b="0"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 offering investors exposure to both established quality compounders and emerging market leaders poised for significant value creation.</a:t>
            </a:r>
          </a:p>
        </p:txBody>
      </p:sp>
      <p:graphicFrame>
        <p:nvGraphicFramePr>
          <p:cNvPr id="14" name="Table 2">
            <a:extLst>
              <a:ext uri="{FF2B5EF4-FFF2-40B4-BE49-F238E27FC236}">
                <a16:creationId xmlns:a16="http://schemas.microsoft.com/office/drawing/2014/main" id="{ADE47082-78F1-7C53-2C5A-063C32043579}"/>
              </a:ext>
            </a:extLst>
          </p:cNvPr>
          <p:cNvGraphicFramePr>
            <a:graphicFrameLocks noGrp="1"/>
          </p:cNvGraphicFramePr>
          <p:nvPr>
            <p:extLst>
              <p:ext uri="{D42A27DB-BD31-4B8C-83A1-F6EECF244321}">
                <p14:modId xmlns:p14="http://schemas.microsoft.com/office/powerpoint/2010/main" val="1897816891"/>
              </p:ext>
            </p:extLst>
          </p:nvPr>
        </p:nvGraphicFramePr>
        <p:xfrm>
          <a:off x="116541" y="3592403"/>
          <a:ext cx="4247710" cy="2919953"/>
        </p:xfrm>
        <a:graphic>
          <a:graphicData uri="http://schemas.openxmlformats.org/drawingml/2006/table">
            <a:tbl>
              <a:tblPr firstRow="1" bandRow="1">
                <a:tableStyleId>{073A0DAA-6AF3-43AB-8588-CEC1D06C72B9}</a:tableStyleId>
              </a:tblPr>
              <a:tblGrid>
                <a:gridCol w="1423501">
                  <a:extLst>
                    <a:ext uri="{9D8B030D-6E8A-4147-A177-3AD203B41FA5}">
                      <a16:colId xmlns:a16="http://schemas.microsoft.com/office/drawing/2014/main" val="979919291"/>
                    </a:ext>
                  </a:extLst>
                </a:gridCol>
                <a:gridCol w="2824209">
                  <a:extLst>
                    <a:ext uri="{9D8B030D-6E8A-4147-A177-3AD203B41FA5}">
                      <a16:colId xmlns:a16="http://schemas.microsoft.com/office/drawing/2014/main" val="2728041260"/>
                    </a:ext>
                  </a:extLst>
                </a:gridCol>
              </a:tblGrid>
              <a:tr h="299887">
                <a:tc>
                  <a:txBody>
                    <a:bodyPr/>
                    <a:lstStyle/>
                    <a:p>
                      <a:r>
                        <a:rPr lang="en-US" sz="1300">
                          <a:latin typeface="Cambria" panose="02040503050406030204" pitchFamily="18" charset="0"/>
                          <a:ea typeface="Cambria" panose="02040503050406030204" pitchFamily="18" charset="0"/>
                        </a:rPr>
                        <a:t>Particulars</a:t>
                      </a:r>
                      <a:endParaRPr lang="en-IN" sz="1300">
                        <a:latin typeface="Cambria" panose="02040503050406030204" pitchFamily="18" charset="0"/>
                        <a:ea typeface="Cambria" panose="02040503050406030204" pitchFamily="18" charset="0"/>
                      </a:endParaRPr>
                    </a:p>
                  </a:txBody>
                  <a:tcPr anchor="ctr"/>
                </a:tc>
                <a:tc>
                  <a:txBody>
                    <a:bodyPr/>
                    <a:lstStyle/>
                    <a:p>
                      <a:pPr algn="ctr"/>
                      <a:r>
                        <a:rPr lang="en-US" sz="1300">
                          <a:latin typeface="Cambria" panose="02040503050406030204" pitchFamily="18" charset="0"/>
                          <a:ea typeface="Cambria" panose="02040503050406030204" pitchFamily="18" charset="0"/>
                        </a:rPr>
                        <a:t>Details</a:t>
                      </a:r>
                      <a:endParaRPr lang="en-IN" sz="1300">
                        <a:latin typeface="Cambria" panose="02040503050406030204" pitchFamily="18" charset="0"/>
                        <a:ea typeface="Cambria" panose="02040503050406030204" pitchFamily="18" charset="0"/>
                      </a:endParaRPr>
                    </a:p>
                  </a:txBody>
                  <a:tcPr anchor="ctr"/>
                </a:tc>
                <a:extLst>
                  <a:ext uri="{0D108BD9-81ED-4DB2-BD59-A6C34878D82A}">
                    <a16:rowId xmlns:a16="http://schemas.microsoft.com/office/drawing/2014/main" val="2509566197"/>
                  </a:ext>
                </a:extLst>
              </a:tr>
              <a:tr h="299887">
                <a:tc>
                  <a:txBody>
                    <a:bodyPr/>
                    <a:lstStyle/>
                    <a:p>
                      <a:r>
                        <a:rPr lang="en-IN" sz="1300" b="1" dirty="0">
                          <a:latin typeface="Cambria" panose="02040503050406030204" pitchFamily="18" charset="0"/>
                          <a:ea typeface="Cambria" panose="02040503050406030204" pitchFamily="18" charset="0"/>
                        </a:rPr>
                        <a:t>Inception Date</a:t>
                      </a:r>
                    </a:p>
                  </a:txBody>
                  <a:tcPr anchor="ctr">
                    <a:solidFill>
                      <a:srgbClr val="CBCBCB"/>
                    </a:solidFill>
                  </a:tcPr>
                </a:tc>
                <a:tc>
                  <a:txBody>
                    <a:bodyPr/>
                    <a:lstStyle/>
                    <a:p>
                      <a:pPr algn="ctr"/>
                      <a:r>
                        <a:rPr lang="en-IN" sz="1300" dirty="0">
                          <a:latin typeface="Cambria" panose="02040503050406030204" pitchFamily="18" charset="0"/>
                          <a:ea typeface="Cambria" panose="02040503050406030204" pitchFamily="18" charset="0"/>
                        </a:rPr>
                        <a:t>December 17</a:t>
                      </a:r>
                      <a:r>
                        <a:rPr lang="en-IN" sz="1300" baseline="30000" dirty="0">
                          <a:latin typeface="Cambria" panose="02040503050406030204" pitchFamily="18" charset="0"/>
                          <a:ea typeface="Cambria" panose="02040503050406030204" pitchFamily="18" charset="0"/>
                        </a:rPr>
                        <a:t>th</a:t>
                      </a:r>
                      <a:r>
                        <a:rPr lang="en-IN" sz="1300" dirty="0">
                          <a:latin typeface="Cambria" panose="02040503050406030204" pitchFamily="18" charset="0"/>
                          <a:ea typeface="Cambria" panose="02040503050406030204" pitchFamily="18" charset="0"/>
                        </a:rPr>
                        <a:t>, 2025</a:t>
                      </a:r>
                    </a:p>
                  </a:txBody>
                  <a:tcPr anchor="ctr">
                    <a:solidFill>
                      <a:srgbClr val="CBCBCB"/>
                    </a:solidFill>
                  </a:tcPr>
                </a:tc>
                <a:extLst>
                  <a:ext uri="{0D108BD9-81ED-4DB2-BD59-A6C34878D82A}">
                    <a16:rowId xmlns:a16="http://schemas.microsoft.com/office/drawing/2014/main" val="1734461020"/>
                  </a:ext>
                </a:extLst>
              </a:tr>
              <a:tr h="299887">
                <a:tc>
                  <a:txBody>
                    <a:bodyPr/>
                    <a:lstStyle/>
                    <a:p>
                      <a:r>
                        <a:rPr lang="en-IN" sz="1300" b="1" dirty="0">
                          <a:latin typeface="Cambria" panose="02040503050406030204" pitchFamily="18" charset="0"/>
                          <a:ea typeface="Cambria" panose="02040503050406030204" pitchFamily="18" charset="0"/>
                        </a:rPr>
                        <a:t>AUM</a:t>
                      </a:r>
                    </a:p>
                  </a:txBody>
                  <a:tcPr anchor="ctr">
                    <a:solidFill>
                      <a:srgbClr val="E7E7E7"/>
                    </a:solidFill>
                  </a:tcPr>
                </a:tc>
                <a:tc>
                  <a:txBody>
                    <a:bodyPr/>
                    <a:lstStyle/>
                    <a:p>
                      <a:pPr algn="ctr"/>
                      <a:r>
                        <a:rPr lang="en-IN" sz="1300" dirty="0">
                          <a:latin typeface="Cambria" panose="02040503050406030204" pitchFamily="18" charset="0"/>
                          <a:ea typeface="Cambria" panose="02040503050406030204" pitchFamily="18" charset="0"/>
                        </a:rPr>
                        <a:t>~ 101 Cr</a:t>
                      </a:r>
                    </a:p>
                  </a:txBody>
                  <a:tcPr anchor="ctr">
                    <a:solidFill>
                      <a:srgbClr val="E7E7E7"/>
                    </a:solidFill>
                  </a:tcPr>
                </a:tc>
                <a:extLst>
                  <a:ext uri="{0D108BD9-81ED-4DB2-BD59-A6C34878D82A}">
                    <a16:rowId xmlns:a16="http://schemas.microsoft.com/office/drawing/2014/main" val="1222183418"/>
                  </a:ext>
                </a:extLst>
              </a:tr>
              <a:tr h="299887">
                <a:tc>
                  <a:txBody>
                    <a:bodyPr/>
                    <a:lstStyle/>
                    <a:p>
                      <a:r>
                        <a:rPr lang="en-US" sz="1300" b="1" dirty="0">
                          <a:latin typeface="Cambria" panose="02040503050406030204" pitchFamily="18" charset="0"/>
                          <a:ea typeface="Cambria" panose="02040503050406030204" pitchFamily="18" charset="0"/>
                        </a:rPr>
                        <a:t>Min Investment</a:t>
                      </a:r>
                      <a:endParaRPr lang="en-IN" sz="1300" b="1" dirty="0">
                        <a:latin typeface="Cambria" panose="02040503050406030204" pitchFamily="18" charset="0"/>
                        <a:ea typeface="Cambria" panose="02040503050406030204" pitchFamily="18" charset="0"/>
                      </a:endParaRPr>
                    </a:p>
                  </a:txBody>
                  <a:tcPr anchor="ctr">
                    <a:solidFill>
                      <a:srgbClr val="CBCBCB"/>
                    </a:solidFill>
                  </a:tcPr>
                </a:tc>
                <a:tc>
                  <a:txBody>
                    <a:bodyPr/>
                    <a:lstStyle/>
                    <a:p>
                      <a:pPr algn="ctr"/>
                      <a:r>
                        <a:rPr lang="en-US" sz="1300" dirty="0">
                          <a:latin typeface="Cambria" panose="02040503050406030204" pitchFamily="18" charset="0"/>
                          <a:ea typeface="Cambria" panose="02040503050406030204" pitchFamily="18" charset="0"/>
                        </a:rPr>
                        <a:t>1 Cr</a:t>
                      </a:r>
                      <a:endParaRPr lang="en-IN" sz="1300" dirty="0">
                        <a:latin typeface="Cambria" panose="02040503050406030204" pitchFamily="18" charset="0"/>
                        <a:ea typeface="Cambria" panose="02040503050406030204" pitchFamily="18" charset="0"/>
                      </a:endParaRPr>
                    </a:p>
                  </a:txBody>
                  <a:tcPr anchor="ctr">
                    <a:solidFill>
                      <a:srgbClr val="CBCBCB"/>
                    </a:solidFill>
                  </a:tcPr>
                </a:tc>
                <a:extLst>
                  <a:ext uri="{0D108BD9-81ED-4DB2-BD59-A6C34878D82A}">
                    <a16:rowId xmlns:a16="http://schemas.microsoft.com/office/drawing/2014/main" val="969302883"/>
                  </a:ext>
                </a:extLst>
              </a:tr>
              <a:tr h="710259">
                <a:tc>
                  <a:txBody>
                    <a:bodyPr/>
                    <a:lstStyle/>
                    <a:p>
                      <a:r>
                        <a:rPr lang="en-IN" sz="1300" b="1" dirty="0">
                          <a:latin typeface="Cambria" panose="02040503050406030204" pitchFamily="18" charset="0"/>
                          <a:ea typeface="Cambria" panose="02040503050406030204" pitchFamily="18" charset="0"/>
                        </a:rPr>
                        <a:t>Drawdown</a:t>
                      </a:r>
                    </a:p>
                  </a:txBody>
                  <a:tcPr anchor="ctr">
                    <a:solidFill>
                      <a:srgbClr val="E7E7E7"/>
                    </a:solidFill>
                  </a:tcPr>
                </a:tc>
                <a:tc>
                  <a:txBody>
                    <a:bodyPr/>
                    <a:lstStyle/>
                    <a:p>
                      <a:pPr algn="ctr"/>
                      <a:r>
                        <a:rPr lang="en-US" sz="1300" dirty="0">
                          <a:latin typeface="Cambria" panose="02040503050406030204" pitchFamily="18" charset="0"/>
                          <a:ea typeface="Cambria" panose="02040503050406030204" pitchFamily="18" charset="0"/>
                        </a:rPr>
                        <a:t>₹20 lakh drawn by March 2026, with four quarterly tranches of ₹20 lakh thereafter.</a:t>
                      </a:r>
                    </a:p>
                  </a:txBody>
                  <a:tcPr anchor="ctr">
                    <a:solidFill>
                      <a:srgbClr val="E7E7E7"/>
                    </a:solidFill>
                  </a:tcPr>
                </a:tc>
                <a:extLst>
                  <a:ext uri="{0D108BD9-81ED-4DB2-BD59-A6C34878D82A}">
                    <a16:rowId xmlns:a16="http://schemas.microsoft.com/office/drawing/2014/main" val="746667370"/>
                  </a:ext>
                </a:extLst>
              </a:tr>
              <a:tr h="710259">
                <a:tc>
                  <a:txBody>
                    <a:bodyPr/>
                    <a:lstStyle/>
                    <a:p>
                      <a:r>
                        <a:rPr lang="en-IN" sz="1300" b="1">
                          <a:latin typeface="Cambria" panose="02040503050406030204" pitchFamily="18" charset="0"/>
                          <a:ea typeface="Cambria" panose="02040503050406030204" pitchFamily="18" charset="0"/>
                        </a:rPr>
                        <a:t>Exit Load</a:t>
                      </a:r>
                    </a:p>
                  </a:txBody>
                  <a:tcPr anchor="ctr">
                    <a:solidFill>
                      <a:srgbClr val="CBCBCB"/>
                    </a:solidFill>
                  </a:tcPr>
                </a:tc>
                <a:tc>
                  <a:txBody>
                    <a:bodyPr/>
                    <a:lstStyle/>
                    <a:p>
                      <a:pPr algn="ctr"/>
                      <a:r>
                        <a:rPr lang="en-US" sz="1300" dirty="0">
                          <a:latin typeface="Cambria" panose="02040503050406030204" pitchFamily="18" charset="0"/>
                          <a:ea typeface="Cambria" panose="02040503050406030204" pitchFamily="18" charset="0"/>
                        </a:rPr>
                        <a:t>2% for redemption within 24 months from date of allotment against final drawdown, Nil After.</a:t>
                      </a:r>
                      <a:endParaRPr lang="en-IN" sz="1300" dirty="0">
                        <a:latin typeface="Cambria" panose="02040503050406030204" pitchFamily="18" charset="0"/>
                        <a:ea typeface="Cambria" panose="02040503050406030204" pitchFamily="18" charset="0"/>
                      </a:endParaRPr>
                    </a:p>
                  </a:txBody>
                  <a:tcPr anchor="ctr">
                    <a:solidFill>
                      <a:srgbClr val="CBCBCB"/>
                    </a:solidFill>
                  </a:tcPr>
                </a:tc>
                <a:extLst>
                  <a:ext uri="{0D108BD9-81ED-4DB2-BD59-A6C34878D82A}">
                    <a16:rowId xmlns:a16="http://schemas.microsoft.com/office/drawing/2014/main" val="2680195707"/>
                  </a:ext>
                </a:extLst>
              </a:tr>
              <a:tr h="299887">
                <a:tc>
                  <a:txBody>
                    <a:bodyPr/>
                    <a:lstStyle/>
                    <a:p>
                      <a:r>
                        <a:rPr lang="en-IN" sz="1300" b="1">
                          <a:latin typeface="Cambria" panose="02040503050406030204" pitchFamily="18" charset="0"/>
                          <a:ea typeface="Cambria" panose="02040503050406030204" pitchFamily="18" charset="0"/>
                        </a:rPr>
                        <a:t>Fund Manager</a:t>
                      </a:r>
                    </a:p>
                  </a:txBody>
                  <a:tcPr anchor="ctr">
                    <a:solidFill>
                      <a:srgbClr val="E7E7E7"/>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IN" sz="1300" dirty="0">
                          <a:latin typeface="Cambria" panose="02040503050406030204" pitchFamily="18" charset="0"/>
                          <a:ea typeface="Cambria" panose="02040503050406030204" pitchFamily="18" charset="0"/>
                        </a:rPr>
                        <a:t>Mr. Manish </a:t>
                      </a:r>
                      <a:r>
                        <a:rPr lang="en-IN" sz="1300" dirty="0" err="1">
                          <a:latin typeface="Cambria" panose="02040503050406030204" pitchFamily="18" charset="0"/>
                          <a:ea typeface="Cambria" panose="02040503050406030204" pitchFamily="18" charset="0"/>
                        </a:rPr>
                        <a:t>Sonthalia</a:t>
                      </a:r>
                      <a:endParaRPr lang="en-IN" sz="1300" dirty="0">
                        <a:latin typeface="Cambria" panose="02040503050406030204" pitchFamily="18" charset="0"/>
                        <a:ea typeface="Cambria" panose="02040503050406030204" pitchFamily="18" charset="0"/>
                      </a:endParaRPr>
                    </a:p>
                  </a:txBody>
                  <a:tcPr anchor="ctr">
                    <a:solidFill>
                      <a:srgbClr val="E7E7E7"/>
                    </a:solidFill>
                  </a:tcPr>
                </a:tc>
                <a:extLst>
                  <a:ext uri="{0D108BD9-81ED-4DB2-BD59-A6C34878D82A}">
                    <a16:rowId xmlns:a16="http://schemas.microsoft.com/office/drawing/2014/main" val="4092672760"/>
                  </a:ext>
                </a:extLst>
              </a:tr>
            </a:tbl>
          </a:graphicData>
        </a:graphic>
      </p:graphicFrame>
      <p:sp>
        <p:nvSpPr>
          <p:cNvPr id="8" name="TextBox 7">
            <a:extLst>
              <a:ext uri="{FF2B5EF4-FFF2-40B4-BE49-F238E27FC236}">
                <a16:creationId xmlns:a16="http://schemas.microsoft.com/office/drawing/2014/main" id="{CE77AB24-F72F-45B5-F1E9-9F5E379E207F}"/>
              </a:ext>
            </a:extLst>
          </p:cNvPr>
          <p:cNvSpPr txBox="1"/>
          <p:nvPr/>
        </p:nvSpPr>
        <p:spPr>
          <a:xfrm>
            <a:off x="8798463" y="6112245"/>
            <a:ext cx="3258397" cy="40011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000" b="0" i="1"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*performance as on July 31st, 2026.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000" b="0" i="1"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Without catchup, high watermark applicable.</a:t>
            </a:r>
          </a:p>
        </p:txBody>
      </p:sp>
      <p:graphicFrame>
        <p:nvGraphicFramePr>
          <p:cNvPr id="3" name="Table 2">
            <a:extLst>
              <a:ext uri="{FF2B5EF4-FFF2-40B4-BE49-F238E27FC236}">
                <a16:creationId xmlns:a16="http://schemas.microsoft.com/office/drawing/2014/main" id="{130FB351-EDCB-6AFB-6B0B-C3929349D1DC}"/>
              </a:ext>
            </a:extLst>
          </p:cNvPr>
          <p:cNvGraphicFramePr>
            <a:graphicFrameLocks noGrp="1"/>
          </p:cNvGraphicFramePr>
          <p:nvPr>
            <p:extLst>
              <p:ext uri="{D42A27DB-BD31-4B8C-83A1-F6EECF244321}">
                <p14:modId xmlns:p14="http://schemas.microsoft.com/office/powerpoint/2010/main" val="3622322591"/>
              </p:ext>
            </p:extLst>
          </p:nvPr>
        </p:nvGraphicFramePr>
        <p:xfrm>
          <a:off x="8884376" y="3008391"/>
          <a:ext cx="3148683" cy="1776066"/>
        </p:xfrm>
        <a:graphic>
          <a:graphicData uri="http://schemas.openxmlformats.org/drawingml/2006/table">
            <a:tbl>
              <a:tblPr/>
              <a:tblGrid>
                <a:gridCol w="2013473">
                  <a:extLst>
                    <a:ext uri="{9D8B030D-6E8A-4147-A177-3AD203B41FA5}">
                      <a16:colId xmlns:a16="http://schemas.microsoft.com/office/drawing/2014/main" val="1751696339"/>
                    </a:ext>
                  </a:extLst>
                </a:gridCol>
                <a:gridCol w="1135210">
                  <a:extLst>
                    <a:ext uri="{9D8B030D-6E8A-4147-A177-3AD203B41FA5}">
                      <a16:colId xmlns:a16="http://schemas.microsoft.com/office/drawing/2014/main" val="611594121"/>
                    </a:ext>
                  </a:extLst>
                </a:gridCol>
              </a:tblGrid>
              <a:tr h="296011">
                <a:tc>
                  <a:txBody>
                    <a:bodyPr/>
                    <a:lstStyle/>
                    <a:p>
                      <a:pPr algn="ctr" fontAlgn="ctr">
                        <a:buNone/>
                      </a:pPr>
                      <a:r>
                        <a:rPr lang="en-IN" sz="1300" b="1" i="0" u="none" strike="noStrike" dirty="0">
                          <a:solidFill>
                            <a:srgbClr val="FFFFFF"/>
                          </a:solidFill>
                          <a:effectLst/>
                          <a:latin typeface="Cambria" panose="02040503050406030204" pitchFamily="18" charset="0"/>
                        </a:rPr>
                        <a:t>Top Sectors </a:t>
                      </a:r>
                    </a:p>
                  </a:txBody>
                  <a:tcPr marL="9525" marR="9525" marT="9525"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000000"/>
                    </a:solidFill>
                  </a:tcPr>
                </a:tc>
                <a:tc>
                  <a:txBody>
                    <a:bodyPr/>
                    <a:lstStyle/>
                    <a:p>
                      <a:pPr algn="ctr" fontAlgn="ctr">
                        <a:buNone/>
                      </a:pPr>
                      <a:r>
                        <a:rPr lang="en-IN" sz="1300" b="1" i="0" u="none" strike="noStrike" dirty="0">
                          <a:solidFill>
                            <a:srgbClr val="FFFFFF"/>
                          </a:solidFill>
                          <a:effectLst/>
                          <a:latin typeface="Cambria" panose="02040503050406030204" pitchFamily="18" charset="0"/>
                        </a:rPr>
                        <a:t>Weight (%)</a:t>
                      </a:r>
                    </a:p>
                  </a:txBody>
                  <a:tcPr marL="9525" marR="9525" marT="9525"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000000"/>
                    </a:solidFill>
                  </a:tcPr>
                </a:tc>
                <a:extLst>
                  <a:ext uri="{0D108BD9-81ED-4DB2-BD59-A6C34878D82A}">
                    <a16:rowId xmlns:a16="http://schemas.microsoft.com/office/drawing/2014/main" val="813993438"/>
                  </a:ext>
                </a:extLst>
              </a:tr>
              <a:tr h="296011">
                <a:tc>
                  <a:txBody>
                    <a:bodyPr/>
                    <a:lstStyle/>
                    <a:p>
                      <a:pPr algn="ctr" rtl="0" fontAlgn="ctr">
                        <a:buNone/>
                      </a:pPr>
                      <a:r>
                        <a:rPr lang="en-IN" sz="1300" b="0" i="0" u="none" strike="noStrike" dirty="0">
                          <a:solidFill>
                            <a:srgbClr val="000000"/>
                          </a:solidFill>
                          <a:effectLst/>
                          <a:latin typeface="Cambria" panose="02040503050406030204" pitchFamily="18" charset="0"/>
                        </a:rPr>
                        <a:t>Financial Services</a:t>
                      </a:r>
                    </a:p>
                  </a:txBody>
                  <a:tcPr marL="9525" marR="9525" marT="9525"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2F2F2"/>
                    </a:solidFill>
                  </a:tcPr>
                </a:tc>
                <a:tc>
                  <a:txBody>
                    <a:bodyPr/>
                    <a:lstStyle/>
                    <a:p>
                      <a:pPr algn="ctr" rtl="0" fontAlgn="ctr">
                        <a:buNone/>
                      </a:pPr>
                      <a:r>
                        <a:rPr lang="en-IN" sz="1300" b="0" i="0" u="none" strike="noStrike" dirty="0">
                          <a:solidFill>
                            <a:srgbClr val="000000"/>
                          </a:solidFill>
                          <a:effectLst/>
                          <a:latin typeface="Cambria" panose="02040503050406030204" pitchFamily="18" charset="0"/>
                        </a:rPr>
                        <a:t>25.6%</a:t>
                      </a:r>
                    </a:p>
                  </a:txBody>
                  <a:tcPr marL="9525" marR="9525" marT="9525"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2F2F2"/>
                    </a:solidFill>
                  </a:tcPr>
                </a:tc>
                <a:extLst>
                  <a:ext uri="{0D108BD9-81ED-4DB2-BD59-A6C34878D82A}">
                    <a16:rowId xmlns:a16="http://schemas.microsoft.com/office/drawing/2014/main" val="3419590981"/>
                  </a:ext>
                </a:extLst>
              </a:tr>
              <a:tr h="296011">
                <a:tc>
                  <a:txBody>
                    <a:bodyPr/>
                    <a:lstStyle/>
                    <a:p>
                      <a:pPr algn="ctr" rtl="0" fontAlgn="ctr">
                        <a:buNone/>
                      </a:pPr>
                      <a:r>
                        <a:rPr lang="en-IN" sz="1300" b="0" i="0" u="none" strike="noStrike">
                          <a:solidFill>
                            <a:srgbClr val="000000"/>
                          </a:solidFill>
                          <a:effectLst/>
                          <a:latin typeface="Cambria" panose="02040503050406030204" pitchFamily="18" charset="0"/>
                        </a:rPr>
                        <a:t>Information Technology</a:t>
                      </a:r>
                    </a:p>
                  </a:txBody>
                  <a:tcPr marL="9525" marR="9525" marT="9525"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D9D9D9"/>
                    </a:solidFill>
                  </a:tcPr>
                </a:tc>
                <a:tc>
                  <a:txBody>
                    <a:bodyPr/>
                    <a:lstStyle/>
                    <a:p>
                      <a:pPr algn="ctr" rtl="0" fontAlgn="ctr">
                        <a:buNone/>
                      </a:pPr>
                      <a:r>
                        <a:rPr lang="en-IN" sz="1300" b="0" i="0" u="none" strike="noStrike" dirty="0">
                          <a:solidFill>
                            <a:srgbClr val="000000"/>
                          </a:solidFill>
                          <a:effectLst/>
                          <a:latin typeface="Cambria" panose="02040503050406030204" pitchFamily="18" charset="0"/>
                        </a:rPr>
                        <a:t>13.3%</a:t>
                      </a:r>
                    </a:p>
                  </a:txBody>
                  <a:tcPr marL="9525" marR="9525" marT="9525"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D9D9D9"/>
                    </a:solidFill>
                  </a:tcPr>
                </a:tc>
                <a:extLst>
                  <a:ext uri="{0D108BD9-81ED-4DB2-BD59-A6C34878D82A}">
                    <a16:rowId xmlns:a16="http://schemas.microsoft.com/office/drawing/2014/main" val="71621665"/>
                  </a:ext>
                </a:extLst>
              </a:tr>
              <a:tr h="296011">
                <a:tc>
                  <a:txBody>
                    <a:bodyPr/>
                    <a:lstStyle/>
                    <a:p>
                      <a:pPr algn="ctr" rtl="0" fontAlgn="ctr">
                        <a:buNone/>
                      </a:pPr>
                      <a:r>
                        <a:rPr lang="en-IN" sz="1300" b="0" i="0" u="none" strike="noStrike">
                          <a:solidFill>
                            <a:srgbClr val="000000"/>
                          </a:solidFill>
                          <a:effectLst/>
                          <a:latin typeface="Cambria" panose="02040503050406030204" pitchFamily="18" charset="0"/>
                        </a:rPr>
                        <a:t>Pharmaceuticals</a:t>
                      </a:r>
                    </a:p>
                  </a:txBody>
                  <a:tcPr marL="9525" marR="9525" marT="9525"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2F2F2"/>
                    </a:solidFill>
                  </a:tcPr>
                </a:tc>
                <a:tc>
                  <a:txBody>
                    <a:bodyPr/>
                    <a:lstStyle/>
                    <a:p>
                      <a:pPr algn="ctr" rtl="0" fontAlgn="ctr">
                        <a:buNone/>
                      </a:pPr>
                      <a:r>
                        <a:rPr lang="en-IN" sz="1300" b="0" i="0" u="none" strike="noStrike" dirty="0">
                          <a:solidFill>
                            <a:srgbClr val="000000"/>
                          </a:solidFill>
                          <a:effectLst/>
                          <a:latin typeface="Cambria" panose="02040503050406030204" pitchFamily="18" charset="0"/>
                        </a:rPr>
                        <a:t>10.9%</a:t>
                      </a:r>
                    </a:p>
                  </a:txBody>
                  <a:tcPr marL="9525" marR="9525" marT="9525"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2F2F2"/>
                    </a:solidFill>
                  </a:tcPr>
                </a:tc>
                <a:extLst>
                  <a:ext uri="{0D108BD9-81ED-4DB2-BD59-A6C34878D82A}">
                    <a16:rowId xmlns:a16="http://schemas.microsoft.com/office/drawing/2014/main" val="4257904714"/>
                  </a:ext>
                </a:extLst>
              </a:tr>
              <a:tr h="296011">
                <a:tc>
                  <a:txBody>
                    <a:bodyPr/>
                    <a:lstStyle/>
                    <a:p>
                      <a:pPr algn="ctr" rtl="0" fontAlgn="ctr">
                        <a:buNone/>
                      </a:pPr>
                      <a:r>
                        <a:rPr lang="en-IN" sz="1300" b="0" i="0" u="none" strike="noStrike" dirty="0">
                          <a:solidFill>
                            <a:srgbClr val="000000"/>
                          </a:solidFill>
                          <a:effectLst/>
                          <a:latin typeface="Cambria" panose="02040503050406030204" pitchFamily="18" charset="0"/>
                        </a:rPr>
                        <a:t>FMCG</a:t>
                      </a:r>
                    </a:p>
                  </a:txBody>
                  <a:tcPr marL="9525" marR="9525" marT="9525"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D9D9D9"/>
                    </a:solidFill>
                  </a:tcPr>
                </a:tc>
                <a:tc>
                  <a:txBody>
                    <a:bodyPr/>
                    <a:lstStyle/>
                    <a:p>
                      <a:pPr algn="ctr" rtl="0" fontAlgn="ctr">
                        <a:buNone/>
                      </a:pPr>
                      <a:r>
                        <a:rPr lang="en-IN" sz="1300" b="0" i="0" u="none" strike="noStrike" dirty="0">
                          <a:solidFill>
                            <a:srgbClr val="000000"/>
                          </a:solidFill>
                          <a:effectLst/>
                          <a:latin typeface="Cambria" panose="02040503050406030204" pitchFamily="18" charset="0"/>
                        </a:rPr>
                        <a:t>5.7%</a:t>
                      </a:r>
                    </a:p>
                  </a:txBody>
                  <a:tcPr marL="9525" marR="9525" marT="9525"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D9D9D9"/>
                    </a:solidFill>
                  </a:tcPr>
                </a:tc>
                <a:extLst>
                  <a:ext uri="{0D108BD9-81ED-4DB2-BD59-A6C34878D82A}">
                    <a16:rowId xmlns:a16="http://schemas.microsoft.com/office/drawing/2014/main" val="3532737257"/>
                  </a:ext>
                </a:extLst>
              </a:tr>
              <a:tr h="296011">
                <a:tc>
                  <a:txBody>
                    <a:bodyPr/>
                    <a:lstStyle/>
                    <a:p>
                      <a:pPr algn="ctr" rtl="0" fontAlgn="ctr">
                        <a:buNone/>
                      </a:pPr>
                      <a:r>
                        <a:rPr lang="en-IN" sz="1300" b="0" i="0" u="none" strike="noStrike" dirty="0">
                          <a:solidFill>
                            <a:srgbClr val="000000"/>
                          </a:solidFill>
                          <a:effectLst/>
                          <a:latin typeface="Cambria" panose="02040503050406030204" pitchFamily="18" charset="0"/>
                        </a:rPr>
                        <a:t>Consumer Durables</a:t>
                      </a:r>
                    </a:p>
                  </a:txBody>
                  <a:tcPr marL="9525" marR="9525" marT="9525"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2F2F2"/>
                    </a:solidFill>
                  </a:tcPr>
                </a:tc>
                <a:tc>
                  <a:txBody>
                    <a:bodyPr/>
                    <a:lstStyle/>
                    <a:p>
                      <a:pPr algn="ctr" rtl="0" fontAlgn="ctr">
                        <a:buNone/>
                      </a:pPr>
                      <a:r>
                        <a:rPr lang="en-IN" sz="1300" b="0" i="0" u="none" strike="noStrike" dirty="0">
                          <a:solidFill>
                            <a:srgbClr val="000000"/>
                          </a:solidFill>
                          <a:effectLst/>
                          <a:latin typeface="Cambria" panose="02040503050406030204" pitchFamily="18" charset="0"/>
                        </a:rPr>
                        <a:t>3.8%</a:t>
                      </a:r>
                    </a:p>
                  </a:txBody>
                  <a:tcPr marL="9525" marR="9525" marT="9525"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2F2F2"/>
                    </a:solidFill>
                  </a:tcPr>
                </a:tc>
                <a:extLst>
                  <a:ext uri="{0D108BD9-81ED-4DB2-BD59-A6C34878D82A}">
                    <a16:rowId xmlns:a16="http://schemas.microsoft.com/office/drawing/2014/main" val="1463977512"/>
                  </a:ext>
                </a:extLst>
              </a:tr>
            </a:tbl>
          </a:graphicData>
        </a:graphic>
      </p:graphicFrame>
      <p:sp>
        <p:nvSpPr>
          <p:cNvPr id="6" name="TextBox 5">
            <a:extLst>
              <a:ext uri="{FF2B5EF4-FFF2-40B4-BE49-F238E27FC236}">
                <a16:creationId xmlns:a16="http://schemas.microsoft.com/office/drawing/2014/main" id="{D048534B-CA0D-C182-2FE9-C5C5967F759B}"/>
              </a:ext>
            </a:extLst>
          </p:cNvPr>
          <p:cNvSpPr txBox="1"/>
          <p:nvPr/>
        </p:nvSpPr>
        <p:spPr>
          <a:xfrm>
            <a:off x="8798463" y="4821327"/>
            <a:ext cx="2782885" cy="292388"/>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300" b="1"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Fees Structure</a:t>
            </a:r>
          </a:p>
        </p:txBody>
      </p:sp>
      <p:pic>
        <p:nvPicPr>
          <p:cNvPr id="11" name="Picture 10" descr="A white text on a black background&#10;&#10;AI-generated content may be incorrect.">
            <a:extLst>
              <a:ext uri="{FF2B5EF4-FFF2-40B4-BE49-F238E27FC236}">
                <a16:creationId xmlns:a16="http://schemas.microsoft.com/office/drawing/2014/main" id="{BB9AF236-C1C2-F2EB-B662-AB416EAC667B}"/>
              </a:ext>
            </a:extLst>
          </p:cNvPr>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10362466" y="234062"/>
            <a:ext cx="1559328" cy="340260"/>
          </a:xfrm>
          <a:prstGeom prst="rect">
            <a:avLst/>
          </a:prstGeom>
        </p:spPr>
      </p:pic>
      <p:graphicFrame>
        <p:nvGraphicFramePr>
          <p:cNvPr id="7" name="Table 6">
            <a:extLst>
              <a:ext uri="{FF2B5EF4-FFF2-40B4-BE49-F238E27FC236}">
                <a16:creationId xmlns:a16="http://schemas.microsoft.com/office/drawing/2014/main" id="{E8E1F40F-61E0-8F4F-8887-23D9B75B8362}"/>
              </a:ext>
            </a:extLst>
          </p:cNvPr>
          <p:cNvGraphicFramePr>
            <a:graphicFrameLocks noGrp="1"/>
          </p:cNvGraphicFramePr>
          <p:nvPr>
            <p:extLst>
              <p:ext uri="{D42A27DB-BD31-4B8C-83A1-F6EECF244321}">
                <p14:modId xmlns:p14="http://schemas.microsoft.com/office/powerpoint/2010/main" val="1084037218"/>
              </p:ext>
            </p:extLst>
          </p:nvPr>
        </p:nvGraphicFramePr>
        <p:xfrm>
          <a:off x="4491786" y="4486206"/>
          <a:ext cx="4265055" cy="2035866"/>
        </p:xfrm>
        <a:graphic>
          <a:graphicData uri="http://schemas.openxmlformats.org/drawingml/2006/table">
            <a:tbl>
              <a:tblPr/>
              <a:tblGrid>
                <a:gridCol w="3030124">
                  <a:extLst>
                    <a:ext uri="{9D8B030D-6E8A-4147-A177-3AD203B41FA5}">
                      <a16:colId xmlns:a16="http://schemas.microsoft.com/office/drawing/2014/main" val="1751696339"/>
                    </a:ext>
                  </a:extLst>
                </a:gridCol>
                <a:gridCol w="1234931">
                  <a:extLst>
                    <a:ext uri="{9D8B030D-6E8A-4147-A177-3AD203B41FA5}">
                      <a16:colId xmlns:a16="http://schemas.microsoft.com/office/drawing/2014/main" val="611594121"/>
                    </a:ext>
                  </a:extLst>
                </a:gridCol>
              </a:tblGrid>
              <a:tr h="265125">
                <a:tc>
                  <a:txBody>
                    <a:bodyPr/>
                    <a:lstStyle/>
                    <a:p>
                      <a:pPr algn="ctr" fontAlgn="ctr">
                        <a:buNone/>
                      </a:pPr>
                      <a:r>
                        <a:rPr lang="en-IN" sz="1300" b="1" i="0" u="none" strike="noStrike" dirty="0">
                          <a:solidFill>
                            <a:srgbClr val="FFFFFF"/>
                          </a:solidFill>
                          <a:effectLst/>
                          <a:latin typeface="Cambria" panose="02040503050406030204" pitchFamily="18" charset="0"/>
                        </a:rPr>
                        <a:t>Top Holdings (Listed)</a:t>
                      </a:r>
                    </a:p>
                  </a:txBody>
                  <a:tcPr marL="9525" marR="9525" marT="9525"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000000"/>
                    </a:solidFill>
                  </a:tcPr>
                </a:tc>
                <a:tc>
                  <a:txBody>
                    <a:bodyPr/>
                    <a:lstStyle/>
                    <a:p>
                      <a:pPr algn="ctr" fontAlgn="ctr">
                        <a:buNone/>
                      </a:pPr>
                      <a:r>
                        <a:rPr lang="en-IN" sz="1300" b="1" i="0" u="none" strike="noStrike" dirty="0">
                          <a:solidFill>
                            <a:srgbClr val="FFFFFF"/>
                          </a:solidFill>
                          <a:effectLst/>
                          <a:latin typeface="Cambria" panose="02040503050406030204" pitchFamily="18" charset="0"/>
                        </a:rPr>
                        <a:t>Weight (%)</a:t>
                      </a:r>
                    </a:p>
                  </a:txBody>
                  <a:tcPr marL="9525" marR="9525" marT="9525"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000000"/>
                    </a:solidFill>
                  </a:tcPr>
                </a:tc>
                <a:extLst>
                  <a:ext uri="{0D108BD9-81ED-4DB2-BD59-A6C34878D82A}">
                    <a16:rowId xmlns:a16="http://schemas.microsoft.com/office/drawing/2014/main" val="813993438"/>
                  </a:ext>
                </a:extLst>
              </a:tr>
              <a:tr h="252963">
                <a:tc>
                  <a:txBody>
                    <a:bodyPr/>
                    <a:lstStyle/>
                    <a:p>
                      <a:pPr algn="ctr" rtl="0" fontAlgn="b">
                        <a:buNone/>
                      </a:pPr>
                      <a:r>
                        <a:rPr lang="en-IN" sz="1300" b="0" i="0" u="none" strike="noStrike" dirty="0">
                          <a:solidFill>
                            <a:srgbClr val="000000"/>
                          </a:solidFill>
                          <a:effectLst/>
                          <a:latin typeface="Cambria" panose="02040503050406030204" pitchFamily="18" charset="0"/>
                        </a:rPr>
                        <a:t>Pine Labs Ltd</a:t>
                      </a:r>
                    </a:p>
                  </a:txBody>
                  <a:tcPr marL="9525" marR="9525" marT="9525"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D9D9D9"/>
                    </a:solidFill>
                  </a:tcPr>
                </a:tc>
                <a:tc>
                  <a:txBody>
                    <a:bodyPr/>
                    <a:lstStyle/>
                    <a:p>
                      <a:pPr algn="ctr" fontAlgn="ctr">
                        <a:buNone/>
                      </a:pPr>
                      <a:r>
                        <a:rPr lang="en-IN" sz="1300" b="0" i="0" u="none" strike="noStrike" dirty="0">
                          <a:solidFill>
                            <a:srgbClr val="000000"/>
                          </a:solidFill>
                          <a:effectLst/>
                          <a:latin typeface="Cambria" panose="02040503050406030204" pitchFamily="18" charset="0"/>
                        </a:rPr>
                        <a:t>8.50%</a:t>
                      </a:r>
                    </a:p>
                  </a:txBody>
                  <a:tcPr marL="9525" marR="9525" marT="9525"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D9D9D9"/>
                    </a:solidFill>
                  </a:tcPr>
                </a:tc>
                <a:extLst>
                  <a:ext uri="{0D108BD9-81ED-4DB2-BD59-A6C34878D82A}">
                    <a16:rowId xmlns:a16="http://schemas.microsoft.com/office/drawing/2014/main" val="3419590981"/>
                  </a:ext>
                </a:extLst>
              </a:tr>
              <a:tr h="252963">
                <a:tc>
                  <a:txBody>
                    <a:bodyPr/>
                    <a:lstStyle/>
                    <a:p>
                      <a:pPr algn="ctr" rtl="0" fontAlgn="b">
                        <a:buNone/>
                      </a:pPr>
                      <a:r>
                        <a:rPr lang="en-IN" sz="1300" b="0" i="0" u="none" strike="noStrike" dirty="0">
                          <a:solidFill>
                            <a:srgbClr val="000000"/>
                          </a:solidFill>
                          <a:effectLst/>
                          <a:latin typeface="Cambria" panose="02040503050406030204" pitchFamily="18" charset="0"/>
                        </a:rPr>
                        <a:t>ICICI Bank Ltd</a:t>
                      </a:r>
                    </a:p>
                  </a:txBody>
                  <a:tcPr marL="9525" marR="9525" marT="9525"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2F2F2"/>
                    </a:solidFill>
                  </a:tcPr>
                </a:tc>
                <a:tc>
                  <a:txBody>
                    <a:bodyPr/>
                    <a:lstStyle/>
                    <a:p>
                      <a:pPr algn="ctr" fontAlgn="ctr">
                        <a:buNone/>
                      </a:pPr>
                      <a:r>
                        <a:rPr lang="en-IN" sz="1300" b="0" i="0" u="none" strike="noStrike">
                          <a:solidFill>
                            <a:srgbClr val="000000"/>
                          </a:solidFill>
                          <a:effectLst/>
                          <a:latin typeface="Cambria" panose="02040503050406030204" pitchFamily="18" charset="0"/>
                        </a:rPr>
                        <a:t>5.00%</a:t>
                      </a:r>
                    </a:p>
                  </a:txBody>
                  <a:tcPr marL="9525" marR="9525" marT="9525"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2F2F2"/>
                    </a:solidFill>
                  </a:tcPr>
                </a:tc>
                <a:extLst>
                  <a:ext uri="{0D108BD9-81ED-4DB2-BD59-A6C34878D82A}">
                    <a16:rowId xmlns:a16="http://schemas.microsoft.com/office/drawing/2014/main" val="3666558929"/>
                  </a:ext>
                </a:extLst>
              </a:tr>
              <a:tr h="252963">
                <a:tc>
                  <a:txBody>
                    <a:bodyPr/>
                    <a:lstStyle/>
                    <a:p>
                      <a:pPr algn="ctr" rtl="0" fontAlgn="b">
                        <a:buNone/>
                      </a:pPr>
                      <a:r>
                        <a:rPr lang="en-IN" sz="1300" b="0" i="0" u="none" strike="noStrike">
                          <a:solidFill>
                            <a:srgbClr val="000000"/>
                          </a:solidFill>
                          <a:effectLst/>
                          <a:latin typeface="Cambria" panose="02040503050406030204" pitchFamily="18" charset="0"/>
                        </a:rPr>
                        <a:t>Nippon Life India Asset Management Ltd</a:t>
                      </a:r>
                    </a:p>
                  </a:txBody>
                  <a:tcPr marL="9525" marR="9525" marT="9525"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D9D9D9"/>
                    </a:solidFill>
                  </a:tcPr>
                </a:tc>
                <a:tc>
                  <a:txBody>
                    <a:bodyPr/>
                    <a:lstStyle/>
                    <a:p>
                      <a:pPr algn="ctr" fontAlgn="ctr">
                        <a:buNone/>
                      </a:pPr>
                      <a:r>
                        <a:rPr lang="en-IN" sz="1300" b="0" i="0" u="none" strike="noStrike">
                          <a:solidFill>
                            <a:srgbClr val="000000"/>
                          </a:solidFill>
                          <a:effectLst/>
                          <a:latin typeface="Cambria" panose="02040503050406030204" pitchFamily="18" charset="0"/>
                        </a:rPr>
                        <a:t>3.90%</a:t>
                      </a:r>
                    </a:p>
                  </a:txBody>
                  <a:tcPr marL="9525" marR="9525" marT="9525"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D9D9D9"/>
                    </a:solidFill>
                  </a:tcPr>
                </a:tc>
                <a:extLst>
                  <a:ext uri="{0D108BD9-81ED-4DB2-BD59-A6C34878D82A}">
                    <a16:rowId xmlns:a16="http://schemas.microsoft.com/office/drawing/2014/main" val="71621665"/>
                  </a:ext>
                </a:extLst>
              </a:tr>
              <a:tr h="252963">
                <a:tc>
                  <a:txBody>
                    <a:bodyPr/>
                    <a:lstStyle/>
                    <a:p>
                      <a:pPr algn="ctr" rtl="0" fontAlgn="b">
                        <a:buNone/>
                      </a:pPr>
                      <a:r>
                        <a:rPr lang="en-IN" sz="1300" b="0" i="0" u="none" strike="noStrike">
                          <a:solidFill>
                            <a:srgbClr val="000000"/>
                          </a:solidFill>
                          <a:effectLst/>
                          <a:latin typeface="Cambria" panose="02040503050406030204" pitchFamily="18" charset="0"/>
                        </a:rPr>
                        <a:t>Eternal Ltd</a:t>
                      </a:r>
                    </a:p>
                  </a:txBody>
                  <a:tcPr marL="9525" marR="9525" marT="9525"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2F2F2"/>
                    </a:solidFill>
                  </a:tcPr>
                </a:tc>
                <a:tc>
                  <a:txBody>
                    <a:bodyPr/>
                    <a:lstStyle/>
                    <a:p>
                      <a:pPr algn="ctr" fontAlgn="ctr">
                        <a:buNone/>
                      </a:pPr>
                      <a:r>
                        <a:rPr lang="en-IN" sz="1300" b="0" i="0" u="none" strike="noStrike" dirty="0">
                          <a:solidFill>
                            <a:srgbClr val="000000"/>
                          </a:solidFill>
                          <a:effectLst/>
                          <a:latin typeface="Cambria" panose="02040503050406030204" pitchFamily="18" charset="0"/>
                        </a:rPr>
                        <a:t>3.70%</a:t>
                      </a:r>
                    </a:p>
                  </a:txBody>
                  <a:tcPr marL="9525" marR="9525" marT="9525"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F2F2F2"/>
                    </a:solidFill>
                  </a:tcPr>
                </a:tc>
                <a:extLst>
                  <a:ext uri="{0D108BD9-81ED-4DB2-BD59-A6C34878D82A}">
                    <a16:rowId xmlns:a16="http://schemas.microsoft.com/office/drawing/2014/main" val="4257904714"/>
                  </a:ext>
                </a:extLst>
              </a:tr>
              <a:tr h="252963">
                <a:tc>
                  <a:txBody>
                    <a:bodyPr/>
                    <a:lstStyle/>
                    <a:p>
                      <a:pPr algn="ctr" fontAlgn="ctr">
                        <a:buNone/>
                      </a:pPr>
                      <a:r>
                        <a:rPr lang="en-IN" sz="1300" b="0" i="0" u="none" strike="noStrike" dirty="0">
                          <a:solidFill>
                            <a:schemeClr val="tx1"/>
                          </a:solidFill>
                          <a:effectLst/>
                          <a:latin typeface="Cambria" panose="02040503050406030204" pitchFamily="18" charset="0"/>
                        </a:rPr>
                        <a:t>Larsen and Toubro Ltd</a:t>
                      </a:r>
                    </a:p>
                  </a:txBody>
                  <a:tcPr marL="9525" marR="9525" marT="9525"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D9D9D9"/>
                    </a:solidFill>
                  </a:tcPr>
                </a:tc>
                <a:tc>
                  <a:txBody>
                    <a:bodyPr/>
                    <a:lstStyle/>
                    <a:p>
                      <a:pPr algn="ctr" fontAlgn="ctr">
                        <a:buNone/>
                      </a:pPr>
                      <a:r>
                        <a:rPr lang="en-IN" sz="1300" b="0" i="0" u="none" strike="noStrike" dirty="0">
                          <a:solidFill>
                            <a:schemeClr val="tx1"/>
                          </a:solidFill>
                          <a:effectLst/>
                          <a:latin typeface="Cambria" panose="02040503050406030204" pitchFamily="18" charset="0"/>
                        </a:rPr>
                        <a:t>3.00%</a:t>
                      </a:r>
                    </a:p>
                  </a:txBody>
                  <a:tcPr marL="9525" marR="9525" marT="9525"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D9D9D9"/>
                    </a:solidFill>
                  </a:tcPr>
                </a:tc>
                <a:extLst>
                  <a:ext uri="{0D108BD9-81ED-4DB2-BD59-A6C34878D82A}">
                    <a16:rowId xmlns:a16="http://schemas.microsoft.com/office/drawing/2014/main" val="3532737257"/>
                  </a:ext>
                </a:extLst>
              </a:tr>
              <a:tr h="252963">
                <a:tc>
                  <a:txBody>
                    <a:bodyPr/>
                    <a:lstStyle/>
                    <a:p>
                      <a:pPr algn="ctr" fontAlgn="ctr">
                        <a:buNone/>
                      </a:pPr>
                      <a:r>
                        <a:rPr lang="en-IN" sz="1300" b="1" i="0" u="none" strike="noStrike" dirty="0">
                          <a:solidFill>
                            <a:srgbClr val="FFFFFF"/>
                          </a:solidFill>
                          <a:effectLst/>
                          <a:latin typeface="Cambria" panose="02040503050406030204" pitchFamily="18" charset="0"/>
                        </a:rPr>
                        <a:t>Top Holdings (Unlisted)</a:t>
                      </a:r>
                    </a:p>
                  </a:txBody>
                  <a:tcPr marL="9525" marR="9525" marT="9525"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chemeClr val="tx1"/>
                    </a:solidFill>
                  </a:tcPr>
                </a:tc>
                <a:tc>
                  <a:txBody>
                    <a:bodyPr/>
                    <a:lstStyle/>
                    <a:p>
                      <a:pPr algn="ctr" fontAlgn="ctr">
                        <a:buNone/>
                      </a:pPr>
                      <a:endParaRPr lang="en-IN" sz="1300" b="1" i="0" u="none" strike="noStrike" dirty="0">
                        <a:solidFill>
                          <a:srgbClr val="FFFFFF"/>
                        </a:solidFill>
                        <a:effectLst/>
                        <a:latin typeface="Cambria" panose="02040503050406030204" pitchFamily="18" charset="0"/>
                      </a:endParaRPr>
                    </a:p>
                  </a:txBody>
                  <a:tcPr marL="9525" marR="9525" marT="9525"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chemeClr val="tx1"/>
                    </a:solidFill>
                  </a:tcPr>
                </a:tc>
                <a:extLst>
                  <a:ext uri="{0D108BD9-81ED-4DB2-BD59-A6C34878D82A}">
                    <a16:rowId xmlns:a16="http://schemas.microsoft.com/office/drawing/2014/main" val="1289634805"/>
                  </a:ext>
                </a:extLst>
              </a:tr>
              <a:tr h="252963">
                <a:tc>
                  <a:txBody>
                    <a:bodyPr/>
                    <a:lstStyle/>
                    <a:p>
                      <a:pPr algn="ctr" rtl="0" fontAlgn="b">
                        <a:buNone/>
                      </a:pPr>
                      <a:r>
                        <a:rPr lang="en-IN" sz="1300" b="0" i="0" u="none" strike="noStrike" dirty="0">
                          <a:solidFill>
                            <a:srgbClr val="000000"/>
                          </a:solidFill>
                          <a:effectLst/>
                          <a:latin typeface="Cambria" panose="02040503050406030204" pitchFamily="18" charset="0"/>
                        </a:rPr>
                        <a:t>Orbis Financial Corporation Ltd</a:t>
                      </a:r>
                    </a:p>
                  </a:txBody>
                  <a:tcPr marL="0" marR="0" marT="0"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D9D9D9"/>
                    </a:solidFill>
                  </a:tcPr>
                </a:tc>
                <a:tc>
                  <a:txBody>
                    <a:bodyPr/>
                    <a:lstStyle/>
                    <a:p>
                      <a:pPr algn="ctr" fontAlgn="ctr">
                        <a:buNone/>
                      </a:pPr>
                      <a:r>
                        <a:rPr lang="en-IN" sz="1300" b="0" i="0" u="none" strike="noStrike" dirty="0">
                          <a:solidFill>
                            <a:srgbClr val="000000"/>
                          </a:solidFill>
                          <a:effectLst/>
                          <a:latin typeface="Cambria" panose="02040503050406030204" pitchFamily="18" charset="0"/>
                        </a:rPr>
                        <a:t>5.2%</a:t>
                      </a:r>
                    </a:p>
                  </a:txBody>
                  <a:tcPr marL="0" marR="0" marT="0" marB="0" anchor="ctr">
                    <a:lnL w="6350" cap="flat" cmpd="sng" algn="ctr">
                      <a:solidFill>
                        <a:srgbClr val="BFBFBF"/>
                      </a:solidFill>
                      <a:prstDash val="solid"/>
                      <a:round/>
                      <a:headEnd type="none" w="med" len="med"/>
                      <a:tailEnd type="none" w="med" len="med"/>
                    </a:lnL>
                    <a:lnR w="6350" cap="flat" cmpd="sng" algn="ctr">
                      <a:solidFill>
                        <a:srgbClr val="BFBFBF"/>
                      </a:solidFill>
                      <a:prstDash val="solid"/>
                      <a:round/>
                      <a:headEnd type="none" w="med" len="med"/>
                      <a:tailEnd type="none" w="med" len="med"/>
                    </a:lnR>
                    <a:lnT w="6350" cap="flat" cmpd="sng" algn="ctr">
                      <a:solidFill>
                        <a:srgbClr val="BFBFBF"/>
                      </a:solidFill>
                      <a:prstDash val="solid"/>
                      <a:round/>
                      <a:headEnd type="none" w="med" len="med"/>
                      <a:tailEnd type="none" w="med" len="med"/>
                    </a:lnT>
                    <a:lnB w="6350" cap="flat" cmpd="sng" algn="ctr">
                      <a:solidFill>
                        <a:srgbClr val="BFBFBF"/>
                      </a:solidFill>
                      <a:prstDash val="solid"/>
                      <a:round/>
                      <a:headEnd type="none" w="med" len="med"/>
                      <a:tailEnd type="none" w="med" len="med"/>
                    </a:lnB>
                    <a:solidFill>
                      <a:srgbClr val="D9D9D9"/>
                    </a:solidFill>
                  </a:tcPr>
                </a:tc>
                <a:extLst>
                  <a:ext uri="{0D108BD9-81ED-4DB2-BD59-A6C34878D82A}">
                    <a16:rowId xmlns:a16="http://schemas.microsoft.com/office/drawing/2014/main" val="3493438822"/>
                  </a:ext>
                </a:extLst>
              </a:tr>
            </a:tbl>
          </a:graphicData>
        </a:graphic>
      </p:graphicFrame>
      <p:graphicFrame>
        <p:nvGraphicFramePr>
          <p:cNvPr id="13" name="Table 12">
            <a:extLst>
              <a:ext uri="{FF2B5EF4-FFF2-40B4-BE49-F238E27FC236}">
                <a16:creationId xmlns:a16="http://schemas.microsoft.com/office/drawing/2014/main" id="{C8436C17-8663-B4C3-37DD-E33E15CEE046}"/>
              </a:ext>
            </a:extLst>
          </p:cNvPr>
          <p:cNvGraphicFramePr>
            <a:graphicFrameLocks noGrp="1"/>
          </p:cNvGraphicFramePr>
          <p:nvPr>
            <p:extLst>
              <p:ext uri="{D42A27DB-BD31-4B8C-83A1-F6EECF244321}">
                <p14:modId xmlns:p14="http://schemas.microsoft.com/office/powerpoint/2010/main" val="1097260828"/>
              </p:ext>
            </p:extLst>
          </p:nvPr>
        </p:nvGraphicFramePr>
        <p:xfrm>
          <a:off x="8869363" y="5132150"/>
          <a:ext cx="3258397" cy="975481"/>
        </p:xfrm>
        <a:graphic>
          <a:graphicData uri="http://schemas.openxmlformats.org/drawingml/2006/table">
            <a:tbl>
              <a:tblPr/>
              <a:tblGrid>
                <a:gridCol w="800283">
                  <a:extLst>
                    <a:ext uri="{9D8B030D-6E8A-4147-A177-3AD203B41FA5}">
                      <a16:colId xmlns:a16="http://schemas.microsoft.com/office/drawing/2014/main" val="3034670358"/>
                    </a:ext>
                  </a:extLst>
                </a:gridCol>
                <a:gridCol w="632449">
                  <a:extLst>
                    <a:ext uri="{9D8B030D-6E8A-4147-A177-3AD203B41FA5}">
                      <a16:colId xmlns:a16="http://schemas.microsoft.com/office/drawing/2014/main" val="2610898828"/>
                    </a:ext>
                  </a:extLst>
                </a:gridCol>
                <a:gridCol w="794237">
                  <a:extLst>
                    <a:ext uri="{9D8B030D-6E8A-4147-A177-3AD203B41FA5}">
                      <a16:colId xmlns:a16="http://schemas.microsoft.com/office/drawing/2014/main" val="2106606834"/>
                    </a:ext>
                  </a:extLst>
                </a:gridCol>
                <a:gridCol w="438599">
                  <a:extLst>
                    <a:ext uri="{9D8B030D-6E8A-4147-A177-3AD203B41FA5}">
                      <a16:colId xmlns:a16="http://schemas.microsoft.com/office/drawing/2014/main" val="1349734757"/>
                    </a:ext>
                  </a:extLst>
                </a:gridCol>
                <a:gridCol w="592829">
                  <a:extLst>
                    <a:ext uri="{9D8B030D-6E8A-4147-A177-3AD203B41FA5}">
                      <a16:colId xmlns:a16="http://schemas.microsoft.com/office/drawing/2014/main" val="2944010917"/>
                    </a:ext>
                  </a:extLst>
                </a:gridCol>
              </a:tblGrid>
              <a:tr h="316270">
                <a:tc>
                  <a:txBody>
                    <a:bodyPr/>
                    <a:lstStyle/>
                    <a:p>
                      <a:pPr algn="ctr" rtl="0" fontAlgn="t">
                        <a:buNone/>
                      </a:pPr>
                      <a:r>
                        <a:rPr lang="en-IN" sz="1200" b="1" i="0" u="none" strike="noStrike" dirty="0">
                          <a:solidFill>
                            <a:srgbClr val="FFFFFF"/>
                          </a:solidFill>
                          <a:effectLst/>
                          <a:latin typeface="Cambria" panose="02040503050406030204" pitchFamily="18" charset="0"/>
                        </a:rPr>
                        <a:t>Structure</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6350" cap="flat" cmpd="sng" algn="ctr">
                      <a:solidFill>
                        <a:srgbClr val="F2F2F2"/>
                      </a:solidFill>
                      <a:prstDash val="solid"/>
                      <a:round/>
                      <a:headEnd type="none" w="med" len="med"/>
                      <a:tailEnd type="none" w="med" len="med"/>
                    </a:lnB>
                    <a:solidFill>
                      <a:srgbClr val="000000"/>
                    </a:solidFill>
                  </a:tcPr>
                </a:tc>
                <a:tc>
                  <a:txBody>
                    <a:bodyPr/>
                    <a:lstStyle/>
                    <a:p>
                      <a:pPr algn="ctr" rtl="0" fontAlgn="t">
                        <a:buNone/>
                      </a:pPr>
                      <a:r>
                        <a:rPr lang="en-IN" sz="1200" b="1" i="0" u="none" strike="noStrike" dirty="0">
                          <a:solidFill>
                            <a:srgbClr val="FFFFFF"/>
                          </a:solidFill>
                          <a:effectLst/>
                          <a:latin typeface="Cambria" panose="02040503050406030204" pitchFamily="18" charset="0"/>
                        </a:rPr>
                        <a:t>Corpus</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6350" cap="flat" cmpd="sng" algn="ctr">
                      <a:solidFill>
                        <a:srgbClr val="F2F2F2"/>
                      </a:solidFill>
                      <a:prstDash val="solid"/>
                      <a:round/>
                      <a:headEnd type="none" w="med" len="med"/>
                      <a:tailEnd type="none" w="med" len="med"/>
                    </a:lnB>
                    <a:solidFill>
                      <a:srgbClr val="000000"/>
                    </a:solidFill>
                  </a:tcPr>
                </a:tc>
                <a:tc>
                  <a:txBody>
                    <a:bodyPr/>
                    <a:lstStyle/>
                    <a:p>
                      <a:pPr algn="ctr" rtl="0" fontAlgn="t">
                        <a:buNone/>
                      </a:pPr>
                      <a:r>
                        <a:rPr lang="en-IN" sz="1200" b="1" i="0" u="none" strike="noStrike" dirty="0">
                          <a:solidFill>
                            <a:srgbClr val="FFFFFF"/>
                          </a:solidFill>
                          <a:effectLst/>
                          <a:latin typeface="Cambria" panose="02040503050406030204" pitchFamily="18" charset="0"/>
                        </a:rPr>
                        <a:t>Mngmt Fee</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6350" cap="flat" cmpd="sng" algn="ctr">
                      <a:solidFill>
                        <a:srgbClr val="F2F2F2"/>
                      </a:solidFill>
                      <a:prstDash val="solid"/>
                      <a:round/>
                      <a:headEnd type="none" w="med" len="med"/>
                      <a:tailEnd type="none" w="med" len="med"/>
                    </a:lnB>
                    <a:solidFill>
                      <a:srgbClr val="000000"/>
                    </a:solidFill>
                  </a:tcPr>
                </a:tc>
                <a:tc>
                  <a:txBody>
                    <a:bodyPr/>
                    <a:lstStyle/>
                    <a:p>
                      <a:pPr algn="ctr" rtl="0" fontAlgn="t">
                        <a:buNone/>
                      </a:pPr>
                      <a:r>
                        <a:rPr lang="en-IN" sz="1200" b="1" i="0" u="none" strike="noStrike" dirty="0">
                          <a:solidFill>
                            <a:srgbClr val="FFFFFF"/>
                          </a:solidFill>
                          <a:effectLst/>
                          <a:latin typeface="Cambria" panose="02040503050406030204" pitchFamily="18" charset="0"/>
                        </a:rPr>
                        <a:t>Perf</a:t>
                      </a:r>
                    </a:p>
                  </a:txBody>
                  <a:tcPr marL="9525" marR="9525" marT="9525" marB="0" anchor="ctr">
                    <a:lnL w="12700" cap="flat" cmpd="sng" algn="ctr">
                      <a:solidFill>
                        <a:srgbClr val="FFFFFF"/>
                      </a:solidFill>
                      <a:prstDash val="solid"/>
                      <a:round/>
                      <a:headEnd type="none" w="med" len="med"/>
                      <a:tailEnd type="none" w="med" len="med"/>
                    </a:lnL>
                    <a:lnR>
                      <a:noFill/>
                    </a:lnR>
                    <a:lnT>
                      <a:noFill/>
                    </a:lnT>
                    <a:lnB w="6350" cap="flat" cmpd="sng" algn="ctr">
                      <a:solidFill>
                        <a:srgbClr val="F2F2F2"/>
                      </a:solidFill>
                      <a:prstDash val="solid"/>
                      <a:round/>
                      <a:headEnd type="none" w="med" len="med"/>
                      <a:tailEnd type="none" w="med" len="med"/>
                    </a:lnB>
                    <a:solidFill>
                      <a:srgbClr val="000000"/>
                    </a:solidFill>
                  </a:tcPr>
                </a:tc>
                <a:tc>
                  <a:txBody>
                    <a:bodyPr/>
                    <a:lstStyle/>
                    <a:p>
                      <a:pPr algn="ctr" rtl="0" fontAlgn="t">
                        <a:buNone/>
                      </a:pPr>
                      <a:r>
                        <a:rPr lang="en-IN" sz="1200" b="1" i="0" u="none" strike="noStrike" dirty="0">
                          <a:solidFill>
                            <a:srgbClr val="FFFFFF"/>
                          </a:solidFill>
                          <a:effectLst/>
                          <a:latin typeface="Cambria" panose="02040503050406030204" pitchFamily="18" charset="0"/>
                        </a:rPr>
                        <a:t>Hurdle</a:t>
                      </a:r>
                    </a:p>
                  </a:txBody>
                  <a:tcPr marL="9525" marR="9525" marT="9525" marB="0" anchor="ctr">
                    <a:lnL>
                      <a:noFill/>
                    </a:lnL>
                    <a:lnR>
                      <a:noFill/>
                    </a:lnR>
                    <a:lnT>
                      <a:noFill/>
                    </a:lnT>
                    <a:lnB w="6350" cap="flat" cmpd="sng" algn="ctr">
                      <a:solidFill>
                        <a:srgbClr val="F2F2F2"/>
                      </a:solidFill>
                      <a:prstDash val="solid"/>
                      <a:round/>
                      <a:headEnd type="none" w="med" len="med"/>
                      <a:tailEnd type="none" w="med" len="med"/>
                    </a:lnB>
                    <a:solidFill>
                      <a:srgbClr val="000000"/>
                    </a:solidFill>
                  </a:tcPr>
                </a:tc>
                <a:extLst>
                  <a:ext uri="{0D108BD9-81ED-4DB2-BD59-A6C34878D82A}">
                    <a16:rowId xmlns:a16="http://schemas.microsoft.com/office/drawing/2014/main" val="922972153"/>
                  </a:ext>
                </a:extLst>
              </a:tr>
              <a:tr h="219737">
                <a:tc>
                  <a:txBody>
                    <a:bodyPr/>
                    <a:lstStyle/>
                    <a:p>
                      <a:pPr algn="ctr" rtl="0" fontAlgn="t">
                        <a:buNone/>
                      </a:pPr>
                      <a:r>
                        <a:rPr lang="en-IN" sz="1200" b="1" i="0" u="none" strike="noStrike" dirty="0">
                          <a:solidFill>
                            <a:srgbClr val="000000"/>
                          </a:solidFill>
                          <a:effectLst/>
                          <a:latin typeface="Cambria" panose="02040503050406030204" pitchFamily="18" charset="0"/>
                        </a:rPr>
                        <a:t>Fixed</a:t>
                      </a:r>
                    </a:p>
                  </a:txBody>
                  <a:tcPr marL="9525" marR="9525" marT="9525" marB="0">
                    <a:lnL w="6350" cap="flat" cmpd="sng" algn="ctr">
                      <a:solidFill>
                        <a:srgbClr val="F2F2F2"/>
                      </a:solidFill>
                      <a:prstDash val="solid"/>
                      <a:round/>
                      <a:headEnd type="none" w="med" len="med"/>
                      <a:tailEnd type="none" w="med" len="med"/>
                    </a:lnL>
                    <a:lnR w="6350" cap="flat" cmpd="sng" algn="ctr">
                      <a:solidFill>
                        <a:srgbClr val="F2F2F2"/>
                      </a:solidFill>
                      <a:prstDash val="solid"/>
                      <a:round/>
                      <a:headEnd type="none" w="med" len="med"/>
                      <a:tailEnd type="none" w="med" len="med"/>
                    </a:lnR>
                    <a:lnT w="6350" cap="flat" cmpd="sng" algn="ctr">
                      <a:solidFill>
                        <a:srgbClr val="F2F2F2"/>
                      </a:solidFill>
                      <a:prstDash val="solid"/>
                      <a:round/>
                      <a:headEnd type="none" w="med" len="med"/>
                      <a:tailEnd type="none" w="med" len="med"/>
                    </a:lnT>
                    <a:lnB w="6350" cap="flat" cmpd="sng" algn="ctr">
                      <a:solidFill>
                        <a:srgbClr val="F2F2F2"/>
                      </a:solidFill>
                      <a:prstDash val="solid"/>
                      <a:round/>
                      <a:headEnd type="none" w="med" len="med"/>
                      <a:tailEnd type="none" w="med" len="med"/>
                    </a:lnB>
                    <a:solidFill>
                      <a:schemeClr val="bg1">
                        <a:lumMod val="75000"/>
                      </a:schemeClr>
                    </a:solidFill>
                  </a:tcPr>
                </a:tc>
                <a:tc rowSpan="2">
                  <a:txBody>
                    <a:bodyPr/>
                    <a:lstStyle/>
                    <a:p>
                      <a:pPr algn="ctr" rtl="0" fontAlgn="ctr">
                        <a:buNone/>
                      </a:pPr>
                      <a:r>
                        <a:rPr lang="en-IN" sz="1200" b="0" i="0" u="none" strike="noStrike" dirty="0">
                          <a:solidFill>
                            <a:srgbClr val="000000"/>
                          </a:solidFill>
                          <a:effectLst/>
                          <a:latin typeface="Cambria" panose="02040503050406030204" pitchFamily="18" charset="0"/>
                        </a:rPr>
                        <a:t>1-3 Cr</a:t>
                      </a:r>
                    </a:p>
                  </a:txBody>
                  <a:tcPr marL="9525" marR="9525" marT="9525" marB="0" anchor="ctr">
                    <a:lnL w="6350" cap="flat" cmpd="sng" algn="ctr">
                      <a:solidFill>
                        <a:srgbClr val="F2F2F2"/>
                      </a:solidFill>
                      <a:prstDash val="solid"/>
                      <a:round/>
                      <a:headEnd type="none" w="med" len="med"/>
                      <a:tailEnd type="none" w="med" len="med"/>
                    </a:lnL>
                    <a:lnR w="6350" cap="flat" cmpd="sng" algn="ctr">
                      <a:solidFill>
                        <a:srgbClr val="F2F2F2"/>
                      </a:solidFill>
                      <a:prstDash val="solid"/>
                      <a:round/>
                      <a:headEnd type="none" w="med" len="med"/>
                      <a:tailEnd type="none" w="med" len="med"/>
                    </a:lnR>
                    <a:lnT w="6350" cap="flat" cmpd="sng" algn="ctr">
                      <a:solidFill>
                        <a:srgbClr val="F2F2F2"/>
                      </a:solidFill>
                      <a:prstDash val="solid"/>
                      <a:round/>
                      <a:headEnd type="none" w="med" len="med"/>
                      <a:tailEnd type="none" w="med" len="med"/>
                    </a:lnT>
                    <a:lnB w="6350" cap="flat" cmpd="sng" algn="ctr">
                      <a:solidFill>
                        <a:srgbClr val="F2F2F2"/>
                      </a:solidFill>
                      <a:prstDash val="solid"/>
                      <a:round/>
                      <a:headEnd type="none" w="med" len="med"/>
                      <a:tailEnd type="none" w="med" len="med"/>
                    </a:lnB>
                    <a:solidFill>
                      <a:srgbClr val="E7E7E7"/>
                    </a:solidFill>
                  </a:tcPr>
                </a:tc>
                <a:tc>
                  <a:txBody>
                    <a:bodyPr/>
                    <a:lstStyle/>
                    <a:p>
                      <a:pPr algn="ctr" rtl="0" fontAlgn="t">
                        <a:buNone/>
                      </a:pPr>
                      <a:r>
                        <a:rPr lang="en-IN" sz="1200" b="0" i="0" u="none" strike="noStrike" dirty="0">
                          <a:solidFill>
                            <a:srgbClr val="000000"/>
                          </a:solidFill>
                          <a:effectLst/>
                          <a:latin typeface="Cambria" panose="02040503050406030204" pitchFamily="18" charset="0"/>
                        </a:rPr>
                        <a:t>2.50%</a:t>
                      </a:r>
                    </a:p>
                  </a:txBody>
                  <a:tcPr marL="9525" marR="9525" marT="9525" marB="0" anchor="ctr">
                    <a:lnL w="6350" cap="flat" cmpd="sng" algn="ctr">
                      <a:solidFill>
                        <a:srgbClr val="F2F2F2"/>
                      </a:solidFill>
                      <a:prstDash val="solid"/>
                      <a:round/>
                      <a:headEnd type="none" w="med" len="med"/>
                      <a:tailEnd type="none" w="med" len="med"/>
                    </a:lnL>
                    <a:lnR w="6350" cap="flat" cmpd="sng" algn="ctr">
                      <a:solidFill>
                        <a:srgbClr val="F2F2F2"/>
                      </a:solidFill>
                      <a:prstDash val="solid"/>
                      <a:round/>
                      <a:headEnd type="none" w="med" len="med"/>
                      <a:tailEnd type="none" w="med" len="med"/>
                    </a:lnR>
                    <a:lnT w="6350" cap="flat" cmpd="sng" algn="ctr">
                      <a:solidFill>
                        <a:srgbClr val="F2F2F2"/>
                      </a:solidFill>
                      <a:prstDash val="solid"/>
                      <a:round/>
                      <a:headEnd type="none" w="med" len="med"/>
                      <a:tailEnd type="none" w="med" len="med"/>
                    </a:lnT>
                    <a:lnB w="6350" cap="flat" cmpd="sng" algn="ctr">
                      <a:solidFill>
                        <a:srgbClr val="F2F2F2"/>
                      </a:solidFill>
                      <a:prstDash val="solid"/>
                      <a:round/>
                      <a:headEnd type="none" w="med" len="med"/>
                      <a:tailEnd type="none" w="med" len="med"/>
                    </a:lnB>
                    <a:solidFill>
                      <a:schemeClr val="bg1">
                        <a:lumMod val="75000"/>
                      </a:schemeClr>
                    </a:solidFill>
                  </a:tcPr>
                </a:tc>
                <a:tc>
                  <a:txBody>
                    <a:bodyPr/>
                    <a:lstStyle/>
                    <a:p>
                      <a:pPr algn="ctr" rtl="0" fontAlgn="ctr">
                        <a:buNone/>
                      </a:pPr>
                      <a:r>
                        <a:rPr lang="en-IN" sz="1200" b="1" i="0" u="none" strike="noStrike" dirty="0">
                          <a:solidFill>
                            <a:srgbClr val="000000"/>
                          </a:solidFill>
                          <a:effectLst/>
                          <a:latin typeface="Cambria" panose="02040503050406030204" pitchFamily="18" charset="0"/>
                        </a:rPr>
                        <a:t>-</a:t>
                      </a:r>
                    </a:p>
                  </a:txBody>
                  <a:tcPr marL="9525" marR="9525" marT="9525" marB="0" anchor="ctr">
                    <a:lnL w="6350" cap="flat" cmpd="sng" algn="ctr">
                      <a:solidFill>
                        <a:srgbClr val="F2F2F2"/>
                      </a:solidFill>
                      <a:prstDash val="solid"/>
                      <a:round/>
                      <a:headEnd type="none" w="med" len="med"/>
                      <a:tailEnd type="none" w="med" len="med"/>
                    </a:lnL>
                    <a:lnR w="6350" cap="flat" cmpd="sng" algn="ctr">
                      <a:solidFill>
                        <a:srgbClr val="F2F2F2"/>
                      </a:solidFill>
                      <a:prstDash val="solid"/>
                      <a:round/>
                      <a:headEnd type="none" w="med" len="med"/>
                      <a:tailEnd type="none" w="med" len="med"/>
                    </a:lnR>
                    <a:lnT w="6350" cap="flat" cmpd="sng" algn="ctr">
                      <a:solidFill>
                        <a:srgbClr val="F2F2F2"/>
                      </a:solidFill>
                      <a:prstDash val="solid"/>
                      <a:round/>
                      <a:headEnd type="none" w="med" len="med"/>
                      <a:tailEnd type="none" w="med" len="med"/>
                    </a:lnT>
                    <a:lnB w="6350" cap="flat" cmpd="sng" algn="ctr">
                      <a:solidFill>
                        <a:srgbClr val="F2F2F2"/>
                      </a:solidFill>
                      <a:prstDash val="solid"/>
                      <a:round/>
                      <a:headEnd type="none" w="med" len="med"/>
                      <a:tailEnd type="none" w="med" len="med"/>
                    </a:lnB>
                    <a:solidFill>
                      <a:schemeClr val="bg1">
                        <a:lumMod val="75000"/>
                      </a:schemeClr>
                    </a:solidFill>
                  </a:tcPr>
                </a:tc>
                <a:tc>
                  <a:txBody>
                    <a:bodyPr/>
                    <a:lstStyle/>
                    <a:p>
                      <a:pPr algn="ctr" rtl="0" fontAlgn="ctr">
                        <a:buNone/>
                      </a:pPr>
                      <a:r>
                        <a:rPr lang="en-IN" sz="1200" b="0" i="0" u="none" strike="noStrike" dirty="0">
                          <a:solidFill>
                            <a:srgbClr val="000000"/>
                          </a:solidFill>
                          <a:effectLst/>
                          <a:latin typeface="Cambria" panose="02040503050406030204" pitchFamily="18" charset="0"/>
                        </a:rPr>
                        <a:t>-</a:t>
                      </a:r>
                    </a:p>
                  </a:txBody>
                  <a:tcPr marL="9525" marR="9525" marT="9525" marB="0" anchor="ctr">
                    <a:lnL w="6350" cap="flat" cmpd="sng" algn="ctr">
                      <a:solidFill>
                        <a:srgbClr val="F2F2F2"/>
                      </a:solidFill>
                      <a:prstDash val="solid"/>
                      <a:round/>
                      <a:headEnd type="none" w="med" len="med"/>
                      <a:tailEnd type="none" w="med" len="med"/>
                    </a:lnL>
                    <a:lnR w="6350" cap="flat" cmpd="sng" algn="ctr">
                      <a:solidFill>
                        <a:srgbClr val="F2F2F2"/>
                      </a:solidFill>
                      <a:prstDash val="solid"/>
                      <a:round/>
                      <a:headEnd type="none" w="med" len="med"/>
                      <a:tailEnd type="none" w="med" len="med"/>
                    </a:lnR>
                    <a:lnT w="6350" cap="flat" cmpd="sng" algn="ctr">
                      <a:solidFill>
                        <a:srgbClr val="F2F2F2"/>
                      </a:solidFill>
                      <a:prstDash val="solid"/>
                      <a:round/>
                      <a:headEnd type="none" w="med" len="med"/>
                      <a:tailEnd type="none" w="med" len="med"/>
                    </a:lnT>
                    <a:lnB w="6350" cap="flat" cmpd="sng" algn="ctr">
                      <a:solidFill>
                        <a:srgbClr val="F2F2F2"/>
                      </a:solidFill>
                      <a:prstDash val="solid"/>
                      <a:round/>
                      <a:headEnd type="none" w="med" len="med"/>
                      <a:tailEnd type="none" w="med" len="med"/>
                    </a:lnB>
                    <a:solidFill>
                      <a:schemeClr val="bg1">
                        <a:lumMod val="75000"/>
                      </a:schemeClr>
                    </a:solidFill>
                  </a:tcPr>
                </a:tc>
                <a:extLst>
                  <a:ext uri="{0D108BD9-81ED-4DB2-BD59-A6C34878D82A}">
                    <a16:rowId xmlns:a16="http://schemas.microsoft.com/office/drawing/2014/main" val="2633024758"/>
                  </a:ext>
                </a:extLst>
              </a:tr>
              <a:tr h="219737">
                <a:tc>
                  <a:txBody>
                    <a:bodyPr/>
                    <a:lstStyle/>
                    <a:p>
                      <a:pPr algn="ctr" rtl="0" fontAlgn="t">
                        <a:buNone/>
                      </a:pPr>
                      <a:r>
                        <a:rPr lang="en-IN" sz="1200" b="1" i="0" u="none" strike="noStrike">
                          <a:solidFill>
                            <a:srgbClr val="000000"/>
                          </a:solidFill>
                          <a:effectLst/>
                          <a:latin typeface="Cambria" panose="02040503050406030204" pitchFamily="18" charset="0"/>
                        </a:rPr>
                        <a:t>Hybrid</a:t>
                      </a:r>
                    </a:p>
                  </a:txBody>
                  <a:tcPr marL="9525" marR="9525" marT="9525" marB="0">
                    <a:lnL w="6350" cap="flat" cmpd="sng" algn="ctr">
                      <a:solidFill>
                        <a:srgbClr val="F2F2F2"/>
                      </a:solidFill>
                      <a:prstDash val="solid"/>
                      <a:round/>
                      <a:headEnd type="none" w="med" len="med"/>
                      <a:tailEnd type="none" w="med" len="med"/>
                    </a:lnL>
                    <a:lnR w="6350" cap="flat" cmpd="sng" algn="ctr">
                      <a:solidFill>
                        <a:srgbClr val="F2F2F2"/>
                      </a:solidFill>
                      <a:prstDash val="solid"/>
                      <a:round/>
                      <a:headEnd type="none" w="med" len="med"/>
                      <a:tailEnd type="none" w="med" len="med"/>
                    </a:lnR>
                    <a:lnT w="6350" cap="flat" cmpd="sng" algn="ctr">
                      <a:solidFill>
                        <a:srgbClr val="F2F2F2"/>
                      </a:solidFill>
                      <a:prstDash val="solid"/>
                      <a:round/>
                      <a:headEnd type="none" w="med" len="med"/>
                      <a:tailEnd type="none" w="med" len="med"/>
                    </a:lnT>
                    <a:lnB w="6350" cap="flat" cmpd="sng" algn="ctr">
                      <a:solidFill>
                        <a:srgbClr val="F2F2F2"/>
                      </a:solidFill>
                      <a:prstDash val="solid"/>
                      <a:round/>
                      <a:headEnd type="none" w="med" len="med"/>
                      <a:tailEnd type="none" w="med" len="med"/>
                    </a:lnB>
                    <a:solidFill>
                      <a:srgbClr val="E7E7E7"/>
                    </a:solidFill>
                  </a:tcPr>
                </a:tc>
                <a:tc vMerge="1">
                  <a:txBody>
                    <a:bodyPr/>
                    <a:lstStyle/>
                    <a:p>
                      <a:endParaRPr lang="en-IN"/>
                    </a:p>
                  </a:txBody>
                  <a:tcPr/>
                </a:tc>
                <a:tc>
                  <a:txBody>
                    <a:bodyPr/>
                    <a:lstStyle/>
                    <a:p>
                      <a:pPr algn="ctr" rtl="0" fontAlgn="t">
                        <a:buNone/>
                      </a:pPr>
                      <a:r>
                        <a:rPr lang="en-IN" sz="1200" b="0" i="0" u="none" strike="noStrike" dirty="0">
                          <a:solidFill>
                            <a:srgbClr val="000000"/>
                          </a:solidFill>
                          <a:effectLst/>
                          <a:latin typeface="Cambria" panose="02040503050406030204" pitchFamily="18" charset="0"/>
                        </a:rPr>
                        <a:t>1.50%</a:t>
                      </a:r>
                    </a:p>
                  </a:txBody>
                  <a:tcPr marL="9525" marR="9525" marT="9525" marB="0">
                    <a:lnL w="6350" cap="flat" cmpd="sng" algn="ctr">
                      <a:solidFill>
                        <a:srgbClr val="F2F2F2"/>
                      </a:solidFill>
                      <a:prstDash val="solid"/>
                      <a:round/>
                      <a:headEnd type="none" w="med" len="med"/>
                      <a:tailEnd type="none" w="med" len="med"/>
                    </a:lnL>
                    <a:lnR w="6350" cap="flat" cmpd="sng" algn="ctr">
                      <a:solidFill>
                        <a:srgbClr val="F2F2F2"/>
                      </a:solidFill>
                      <a:prstDash val="solid"/>
                      <a:round/>
                      <a:headEnd type="none" w="med" len="med"/>
                      <a:tailEnd type="none" w="med" len="med"/>
                    </a:lnR>
                    <a:lnT w="6350" cap="flat" cmpd="sng" algn="ctr">
                      <a:solidFill>
                        <a:srgbClr val="F2F2F2"/>
                      </a:solidFill>
                      <a:prstDash val="solid"/>
                      <a:round/>
                      <a:headEnd type="none" w="med" len="med"/>
                      <a:tailEnd type="none" w="med" len="med"/>
                    </a:lnT>
                    <a:lnB w="6350" cap="flat" cmpd="sng" algn="ctr">
                      <a:solidFill>
                        <a:srgbClr val="F2F2F2"/>
                      </a:solidFill>
                      <a:prstDash val="solid"/>
                      <a:round/>
                      <a:headEnd type="none" w="med" len="med"/>
                      <a:tailEnd type="none" w="med" len="med"/>
                    </a:lnB>
                    <a:solidFill>
                      <a:srgbClr val="E7E7E7"/>
                    </a:solidFill>
                  </a:tcPr>
                </a:tc>
                <a:tc>
                  <a:txBody>
                    <a:bodyPr/>
                    <a:lstStyle/>
                    <a:p>
                      <a:pPr algn="ctr" rtl="0" fontAlgn="t">
                        <a:buNone/>
                      </a:pPr>
                      <a:r>
                        <a:rPr lang="en-IN" sz="1200" b="0" i="0" u="none" strike="noStrike">
                          <a:solidFill>
                            <a:srgbClr val="000000"/>
                          </a:solidFill>
                          <a:effectLst/>
                          <a:latin typeface="Cambria" panose="02040503050406030204" pitchFamily="18" charset="0"/>
                        </a:rPr>
                        <a:t>20%</a:t>
                      </a:r>
                    </a:p>
                  </a:txBody>
                  <a:tcPr marL="9525" marR="9525" marT="9525" marB="0">
                    <a:lnL w="6350" cap="flat" cmpd="sng" algn="ctr">
                      <a:solidFill>
                        <a:srgbClr val="F2F2F2"/>
                      </a:solidFill>
                      <a:prstDash val="solid"/>
                      <a:round/>
                      <a:headEnd type="none" w="med" len="med"/>
                      <a:tailEnd type="none" w="med" len="med"/>
                    </a:lnL>
                    <a:lnR w="6350" cap="flat" cmpd="sng" algn="ctr">
                      <a:solidFill>
                        <a:srgbClr val="F2F2F2"/>
                      </a:solidFill>
                      <a:prstDash val="solid"/>
                      <a:round/>
                      <a:headEnd type="none" w="med" len="med"/>
                      <a:tailEnd type="none" w="med" len="med"/>
                    </a:lnR>
                    <a:lnT w="6350" cap="flat" cmpd="sng" algn="ctr">
                      <a:solidFill>
                        <a:srgbClr val="F2F2F2"/>
                      </a:solidFill>
                      <a:prstDash val="solid"/>
                      <a:round/>
                      <a:headEnd type="none" w="med" len="med"/>
                      <a:tailEnd type="none" w="med" len="med"/>
                    </a:lnT>
                    <a:lnB w="6350" cap="flat" cmpd="sng" algn="ctr">
                      <a:solidFill>
                        <a:srgbClr val="F2F2F2"/>
                      </a:solidFill>
                      <a:prstDash val="solid"/>
                      <a:round/>
                      <a:headEnd type="none" w="med" len="med"/>
                      <a:tailEnd type="none" w="med" len="med"/>
                    </a:lnB>
                    <a:solidFill>
                      <a:srgbClr val="E7E7E7"/>
                    </a:solidFill>
                  </a:tcPr>
                </a:tc>
                <a:tc>
                  <a:txBody>
                    <a:bodyPr/>
                    <a:lstStyle/>
                    <a:p>
                      <a:pPr algn="ctr" rtl="0" fontAlgn="ctr">
                        <a:buNone/>
                      </a:pPr>
                      <a:r>
                        <a:rPr lang="en-IN" sz="1200" b="0" i="0" u="none" strike="noStrike">
                          <a:solidFill>
                            <a:srgbClr val="000000"/>
                          </a:solidFill>
                          <a:effectLst/>
                          <a:latin typeface="Cambria" panose="02040503050406030204" pitchFamily="18" charset="0"/>
                        </a:rPr>
                        <a:t>10%</a:t>
                      </a:r>
                    </a:p>
                  </a:txBody>
                  <a:tcPr marL="9525" marR="9525" marT="9525" marB="0" anchor="ctr">
                    <a:lnL w="6350" cap="flat" cmpd="sng" algn="ctr">
                      <a:solidFill>
                        <a:srgbClr val="F2F2F2"/>
                      </a:solidFill>
                      <a:prstDash val="solid"/>
                      <a:round/>
                      <a:headEnd type="none" w="med" len="med"/>
                      <a:tailEnd type="none" w="med" len="med"/>
                    </a:lnL>
                    <a:lnR w="6350" cap="flat" cmpd="sng" algn="ctr">
                      <a:solidFill>
                        <a:srgbClr val="F2F2F2"/>
                      </a:solidFill>
                      <a:prstDash val="solid"/>
                      <a:round/>
                      <a:headEnd type="none" w="med" len="med"/>
                      <a:tailEnd type="none" w="med" len="med"/>
                    </a:lnR>
                    <a:lnT w="6350" cap="flat" cmpd="sng" algn="ctr">
                      <a:solidFill>
                        <a:srgbClr val="F2F2F2"/>
                      </a:solidFill>
                      <a:prstDash val="solid"/>
                      <a:round/>
                      <a:headEnd type="none" w="med" len="med"/>
                      <a:tailEnd type="none" w="med" len="med"/>
                    </a:lnT>
                    <a:lnB w="6350" cap="flat" cmpd="sng" algn="ctr">
                      <a:solidFill>
                        <a:srgbClr val="F2F2F2"/>
                      </a:solidFill>
                      <a:prstDash val="solid"/>
                      <a:round/>
                      <a:headEnd type="none" w="med" len="med"/>
                      <a:tailEnd type="none" w="med" len="med"/>
                    </a:lnB>
                    <a:solidFill>
                      <a:srgbClr val="E7E7E7"/>
                    </a:solidFill>
                  </a:tcPr>
                </a:tc>
                <a:extLst>
                  <a:ext uri="{0D108BD9-81ED-4DB2-BD59-A6C34878D82A}">
                    <a16:rowId xmlns:a16="http://schemas.microsoft.com/office/drawing/2014/main" val="400202641"/>
                  </a:ext>
                </a:extLst>
              </a:tr>
              <a:tr h="219737">
                <a:tc>
                  <a:txBody>
                    <a:bodyPr/>
                    <a:lstStyle/>
                    <a:p>
                      <a:pPr algn="ctr" rtl="0" fontAlgn="t">
                        <a:buNone/>
                      </a:pPr>
                      <a:r>
                        <a:rPr lang="en-IN" sz="1200" b="1" i="0" u="none" strike="noStrike" dirty="0">
                          <a:solidFill>
                            <a:srgbClr val="000000"/>
                          </a:solidFill>
                          <a:effectLst/>
                          <a:latin typeface="Cambria" panose="02040503050406030204" pitchFamily="18" charset="0"/>
                        </a:rPr>
                        <a:t>Variable</a:t>
                      </a:r>
                    </a:p>
                  </a:txBody>
                  <a:tcPr marL="9525" marR="9525" marT="9525" marB="0">
                    <a:lnL w="6350" cap="flat" cmpd="sng" algn="ctr">
                      <a:solidFill>
                        <a:srgbClr val="F2F2F2"/>
                      </a:solidFill>
                      <a:prstDash val="solid"/>
                      <a:round/>
                      <a:headEnd type="none" w="med" len="med"/>
                      <a:tailEnd type="none" w="med" len="med"/>
                    </a:lnL>
                    <a:lnR w="6350" cap="flat" cmpd="sng" algn="ctr">
                      <a:solidFill>
                        <a:srgbClr val="F2F2F2"/>
                      </a:solidFill>
                      <a:prstDash val="solid"/>
                      <a:round/>
                      <a:headEnd type="none" w="med" len="med"/>
                      <a:tailEnd type="none" w="med" len="med"/>
                    </a:lnR>
                    <a:lnT w="6350" cap="flat" cmpd="sng" algn="ctr">
                      <a:solidFill>
                        <a:srgbClr val="F2F2F2"/>
                      </a:solidFill>
                      <a:prstDash val="solid"/>
                      <a:round/>
                      <a:headEnd type="none" w="med" len="med"/>
                      <a:tailEnd type="none" w="med" len="med"/>
                    </a:lnT>
                    <a:lnB w="6350" cap="flat" cmpd="sng" algn="ctr">
                      <a:solidFill>
                        <a:srgbClr val="F2F2F2"/>
                      </a:solidFill>
                      <a:prstDash val="solid"/>
                      <a:round/>
                      <a:headEnd type="none" w="med" len="med"/>
                      <a:tailEnd type="none" w="med" len="med"/>
                    </a:lnB>
                    <a:solidFill>
                      <a:srgbClr val="CBCBCB"/>
                    </a:solidFill>
                  </a:tcPr>
                </a:tc>
                <a:tc>
                  <a:txBody>
                    <a:bodyPr/>
                    <a:lstStyle/>
                    <a:p>
                      <a:pPr algn="ctr" rtl="0" fontAlgn="ctr">
                        <a:buNone/>
                      </a:pPr>
                      <a:r>
                        <a:rPr lang="en-IN" sz="1200" b="0" i="0" u="none" strike="noStrike" dirty="0">
                          <a:solidFill>
                            <a:srgbClr val="000000"/>
                          </a:solidFill>
                          <a:effectLst/>
                          <a:latin typeface="Cambria" panose="02040503050406030204" pitchFamily="18" charset="0"/>
                        </a:rPr>
                        <a:t>1-5 Cr</a:t>
                      </a:r>
                    </a:p>
                  </a:txBody>
                  <a:tcPr marL="9525" marR="9525" marT="9525" marB="0" anchor="ctr">
                    <a:lnL w="6350" cap="flat" cmpd="sng" algn="ctr">
                      <a:solidFill>
                        <a:srgbClr val="F2F2F2"/>
                      </a:solidFill>
                      <a:prstDash val="solid"/>
                      <a:round/>
                      <a:headEnd type="none" w="med" len="med"/>
                      <a:tailEnd type="none" w="med" len="med"/>
                    </a:lnL>
                    <a:lnR w="6350" cap="flat" cmpd="sng" algn="ctr">
                      <a:solidFill>
                        <a:srgbClr val="F2F2F2"/>
                      </a:solidFill>
                      <a:prstDash val="solid"/>
                      <a:round/>
                      <a:headEnd type="none" w="med" len="med"/>
                      <a:tailEnd type="none" w="med" len="med"/>
                    </a:lnR>
                    <a:lnT w="6350" cap="flat" cmpd="sng" algn="ctr">
                      <a:solidFill>
                        <a:srgbClr val="F2F2F2"/>
                      </a:solidFill>
                      <a:prstDash val="solid"/>
                      <a:round/>
                      <a:headEnd type="none" w="med" len="med"/>
                      <a:tailEnd type="none" w="med" len="med"/>
                    </a:lnT>
                    <a:lnB w="6350" cap="flat" cmpd="sng" algn="ctr">
                      <a:solidFill>
                        <a:srgbClr val="F2F2F2"/>
                      </a:solidFill>
                      <a:prstDash val="solid"/>
                      <a:round/>
                      <a:headEnd type="none" w="med" len="med"/>
                      <a:tailEnd type="none" w="med" len="med"/>
                    </a:lnB>
                    <a:solidFill>
                      <a:srgbClr val="CBCBCB"/>
                    </a:solidFill>
                  </a:tcPr>
                </a:tc>
                <a:tc>
                  <a:txBody>
                    <a:bodyPr/>
                    <a:lstStyle/>
                    <a:p>
                      <a:pPr algn="ctr" rtl="0" fontAlgn="ctr">
                        <a:buNone/>
                      </a:pPr>
                      <a:r>
                        <a:rPr lang="en-IN" sz="1200" b="1" i="0" u="none" strike="noStrike" dirty="0">
                          <a:solidFill>
                            <a:srgbClr val="000000"/>
                          </a:solidFill>
                          <a:effectLst/>
                          <a:latin typeface="Cambria" panose="02040503050406030204" pitchFamily="18" charset="0"/>
                        </a:rPr>
                        <a:t>-</a:t>
                      </a:r>
                    </a:p>
                  </a:txBody>
                  <a:tcPr marL="9525" marR="9525" marT="9525" marB="0" anchor="ctr">
                    <a:lnL w="6350" cap="flat" cmpd="sng" algn="ctr">
                      <a:solidFill>
                        <a:srgbClr val="F2F2F2"/>
                      </a:solidFill>
                      <a:prstDash val="solid"/>
                      <a:round/>
                      <a:headEnd type="none" w="med" len="med"/>
                      <a:tailEnd type="none" w="med" len="med"/>
                    </a:lnL>
                    <a:lnR w="6350" cap="flat" cmpd="sng" algn="ctr">
                      <a:solidFill>
                        <a:srgbClr val="F2F2F2"/>
                      </a:solidFill>
                      <a:prstDash val="solid"/>
                      <a:round/>
                      <a:headEnd type="none" w="med" len="med"/>
                      <a:tailEnd type="none" w="med" len="med"/>
                    </a:lnR>
                    <a:lnT w="6350" cap="flat" cmpd="sng" algn="ctr">
                      <a:solidFill>
                        <a:srgbClr val="F2F2F2"/>
                      </a:solidFill>
                      <a:prstDash val="solid"/>
                      <a:round/>
                      <a:headEnd type="none" w="med" len="med"/>
                      <a:tailEnd type="none" w="med" len="med"/>
                    </a:lnT>
                    <a:lnB w="6350" cap="flat" cmpd="sng" algn="ctr">
                      <a:solidFill>
                        <a:srgbClr val="F2F2F2"/>
                      </a:solidFill>
                      <a:prstDash val="solid"/>
                      <a:round/>
                      <a:headEnd type="none" w="med" len="med"/>
                      <a:tailEnd type="none" w="med" len="med"/>
                    </a:lnB>
                    <a:solidFill>
                      <a:srgbClr val="CBCBCB"/>
                    </a:solidFill>
                  </a:tcPr>
                </a:tc>
                <a:tc>
                  <a:txBody>
                    <a:bodyPr/>
                    <a:lstStyle/>
                    <a:p>
                      <a:pPr algn="ctr" rtl="0" fontAlgn="t">
                        <a:buNone/>
                      </a:pPr>
                      <a:r>
                        <a:rPr lang="en-IN" sz="1200" b="0" i="0" u="none" strike="noStrike">
                          <a:solidFill>
                            <a:srgbClr val="000000"/>
                          </a:solidFill>
                          <a:effectLst/>
                          <a:latin typeface="Cambria" panose="02040503050406030204" pitchFamily="18" charset="0"/>
                        </a:rPr>
                        <a:t>20%</a:t>
                      </a:r>
                    </a:p>
                  </a:txBody>
                  <a:tcPr marL="9525" marR="9525" marT="9525" marB="0">
                    <a:lnL w="6350" cap="flat" cmpd="sng" algn="ctr">
                      <a:solidFill>
                        <a:srgbClr val="F2F2F2"/>
                      </a:solidFill>
                      <a:prstDash val="solid"/>
                      <a:round/>
                      <a:headEnd type="none" w="med" len="med"/>
                      <a:tailEnd type="none" w="med" len="med"/>
                    </a:lnL>
                    <a:lnR w="6350" cap="flat" cmpd="sng" algn="ctr">
                      <a:solidFill>
                        <a:srgbClr val="F2F2F2"/>
                      </a:solidFill>
                      <a:prstDash val="solid"/>
                      <a:round/>
                      <a:headEnd type="none" w="med" len="med"/>
                      <a:tailEnd type="none" w="med" len="med"/>
                    </a:lnR>
                    <a:lnT w="6350" cap="flat" cmpd="sng" algn="ctr">
                      <a:solidFill>
                        <a:srgbClr val="F2F2F2"/>
                      </a:solidFill>
                      <a:prstDash val="solid"/>
                      <a:round/>
                      <a:headEnd type="none" w="med" len="med"/>
                      <a:tailEnd type="none" w="med" len="med"/>
                    </a:lnT>
                    <a:lnB w="6350" cap="flat" cmpd="sng" algn="ctr">
                      <a:solidFill>
                        <a:srgbClr val="F2F2F2"/>
                      </a:solidFill>
                      <a:prstDash val="solid"/>
                      <a:round/>
                      <a:headEnd type="none" w="med" len="med"/>
                      <a:tailEnd type="none" w="med" len="med"/>
                    </a:lnB>
                    <a:solidFill>
                      <a:srgbClr val="CBCBCB"/>
                    </a:solidFill>
                  </a:tcPr>
                </a:tc>
                <a:tc>
                  <a:txBody>
                    <a:bodyPr/>
                    <a:lstStyle/>
                    <a:p>
                      <a:pPr algn="ctr" rtl="0" fontAlgn="ctr">
                        <a:buNone/>
                      </a:pPr>
                      <a:r>
                        <a:rPr lang="en-IN" sz="1200" b="0" i="0" u="none" strike="noStrike" dirty="0">
                          <a:solidFill>
                            <a:srgbClr val="000000"/>
                          </a:solidFill>
                          <a:effectLst/>
                          <a:latin typeface="Cambria" panose="02040503050406030204" pitchFamily="18" charset="0"/>
                        </a:rPr>
                        <a:t>-</a:t>
                      </a:r>
                    </a:p>
                  </a:txBody>
                  <a:tcPr marL="9525" marR="9525" marT="9525" marB="0" anchor="ctr">
                    <a:lnL w="6350" cap="flat" cmpd="sng" algn="ctr">
                      <a:solidFill>
                        <a:srgbClr val="F2F2F2"/>
                      </a:solidFill>
                      <a:prstDash val="solid"/>
                      <a:round/>
                      <a:headEnd type="none" w="med" len="med"/>
                      <a:tailEnd type="none" w="med" len="med"/>
                    </a:lnL>
                    <a:lnR w="6350" cap="flat" cmpd="sng" algn="ctr">
                      <a:solidFill>
                        <a:srgbClr val="F2F2F2"/>
                      </a:solidFill>
                      <a:prstDash val="solid"/>
                      <a:round/>
                      <a:headEnd type="none" w="med" len="med"/>
                      <a:tailEnd type="none" w="med" len="med"/>
                    </a:lnR>
                    <a:lnT w="6350" cap="flat" cmpd="sng" algn="ctr">
                      <a:solidFill>
                        <a:srgbClr val="F2F2F2"/>
                      </a:solidFill>
                      <a:prstDash val="solid"/>
                      <a:round/>
                      <a:headEnd type="none" w="med" len="med"/>
                      <a:tailEnd type="none" w="med" len="med"/>
                    </a:lnT>
                    <a:lnB w="6350" cap="flat" cmpd="sng" algn="ctr">
                      <a:solidFill>
                        <a:srgbClr val="F2F2F2"/>
                      </a:solidFill>
                      <a:prstDash val="solid"/>
                      <a:round/>
                      <a:headEnd type="none" w="med" len="med"/>
                      <a:tailEnd type="none" w="med" len="med"/>
                    </a:lnB>
                    <a:solidFill>
                      <a:srgbClr val="CBCBCB"/>
                    </a:solidFill>
                  </a:tcPr>
                </a:tc>
                <a:extLst>
                  <a:ext uri="{0D108BD9-81ED-4DB2-BD59-A6C34878D82A}">
                    <a16:rowId xmlns:a16="http://schemas.microsoft.com/office/drawing/2014/main" val="3930912144"/>
                  </a:ext>
                </a:extLst>
              </a:tr>
            </a:tbl>
          </a:graphicData>
        </a:graphic>
      </p:graphicFrame>
      <p:graphicFrame>
        <p:nvGraphicFramePr>
          <p:cNvPr id="15" name="Chart 14">
            <a:extLst>
              <a:ext uri="{FF2B5EF4-FFF2-40B4-BE49-F238E27FC236}">
                <a16:creationId xmlns:a16="http://schemas.microsoft.com/office/drawing/2014/main" id="{D2523447-55D3-DABA-A186-315FFEAAE035}"/>
              </a:ext>
            </a:extLst>
          </p:cNvPr>
          <p:cNvGraphicFramePr>
            <a:graphicFrameLocks/>
          </p:cNvGraphicFramePr>
          <p:nvPr>
            <p:extLst>
              <p:ext uri="{D42A27DB-BD31-4B8C-83A1-F6EECF244321}">
                <p14:modId xmlns:p14="http://schemas.microsoft.com/office/powerpoint/2010/main" val="1084242745"/>
              </p:ext>
            </p:extLst>
          </p:nvPr>
        </p:nvGraphicFramePr>
        <p:xfrm>
          <a:off x="8884376" y="1011505"/>
          <a:ext cx="3164204" cy="1918449"/>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10" name="Table 9">
            <a:extLst>
              <a:ext uri="{FF2B5EF4-FFF2-40B4-BE49-F238E27FC236}">
                <a16:creationId xmlns:a16="http://schemas.microsoft.com/office/drawing/2014/main" id="{F9842C93-FB3F-F051-F777-9822C2CCB8FE}"/>
              </a:ext>
            </a:extLst>
          </p:cNvPr>
          <p:cNvGraphicFramePr>
            <a:graphicFrameLocks noGrp="1"/>
          </p:cNvGraphicFramePr>
          <p:nvPr>
            <p:extLst>
              <p:ext uri="{D42A27DB-BD31-4B8C-83A1-F6EECF244321}">
                <p14:modId xmlns:p14="http://schemas.microsoft.com/office/powerpoint/2010/main" val="1911445787"/>
              </p:ext>
            </p:extLst>
          </p:nvPr>
        </p:nvGraphicFramePr>
        <p:xfrm>
          <a:off x="4491789" y="3196243"/>
          <a:ext cx="4265053" cy="1208811"/>
        </p:xfrm>
        <a:graphic>
          <a:graphicData uri="http://schemas.openxmlformats.org/drawingml/2006/table">
            <a:tbl>
              <a:tblPr/>
              <a:tblGrid>
                <a:gridCol w="1507733">
                  <a:extLst>
                    <a:ext uri="{9D8B030D-6E8A-4147-A177-3AD203B41FA5}">
                      <a16:colId xmlns:a16="http://schemas.microsoft.com/office/drawing/2014/main" val="1465768461"/>
                    </a:ext>
                  </a:extLst>
                </a:gridCol>
                <a:gridCol w="689330">
                  <a:extLst>
                    <a:ext uri="{9D8B030D-6E8A-4147-A177-3AD203B41FA5}">
                      <a16:colId xmlns:a16="http://schemas.microsoft.com/office/drawing/2014/main" val="552558087"/>
                    </a:ext>
                  </a:extLst>
                </a:gridCol>
                <a:gridCol w="689330">
                  <a:extLst>
                    <a:ext uri="{9D8B030D-6E8A-4147-A177-3AD203B41FA5}">
                      <a16:colId xmlns:a16="http://schemas.microsoft.com/office/drawing/2014/main" val="4126323679"/>
                    </a:ext>
                  </a:extLst>
                </a:gridCol>
                <a:gridCol w="689330">
                  <a:extLst>
                    <a:ext uri="{9D8B030D-6E8A-4147-A177-3AD203B41FA5}">
                      <a16:colId xmlns:a16="http://schemas.microsoft.com/office/drawing/2014/main" val="1103332755"/>
                    </a:ext>
                  </a:extLst>
                </a:gridCol>
                <a:gridCol w="689330">
                  <a:extLst>
                    <a:ext uri="{9D8B030D-6E8A-4147-A177-3AD203B41FA5}">
                      <a16:colId xmlns:a16="http://schemas.microsoft.com/office/drawing/2014/main" val="3595532276"/>
                    </a:ext>
                  </a:extLst>
                </a:gridCol>
              </a:tblGrid>
              <a:tr h="368622">
                <a:tc>
                  <a:txBody>
                    <a:bodyPr/>
                    <a:lstStyle/>
                    <a:p>
                      <a:pPr algn="ctr" fontAlgn="ctr">
                        <a:buNone/>
                      </a:pPr>
                      <a:r>
                        <a:rPr lang="en-IN" sz="1300" b="1" i="0" u="none" strike="noStrike" dirty="0">
                          <a:solidFill>
                            <a:srgbClr val="FFFFFF"/>
                          </a:solidFill>
                          <a:effectLst/>
                          <a:latin typeface="Cambria" panose="02040503050406030204" pitchFamily="18" charset="0"/>
                        </a:rPr>
                        <a:t>Performance</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0000"/>
                    </a:solidFill>
                  </a:tcPr>
                </a:tc>
                <a:tc>
                  <a:txBody>
                    <a:bodyPr/>
                    <a:lstStyle/>
                    <a:p>
                      <a:pPr algn="ctr" fontAlgn="ctr">
                        <a:buNone/>
                      </a:pPr>
                      <a:r>
                        <a:rPr lang="en-IN" sz="1300" b="1" i="0" u="none" strike="noStrike" dirty="0">
                          <a:solidFill>
                            <a:srgbClr val="FFFFFF"/>
                          </a:solidFill>
                          <a:effectLst/>
                          <a:latin typeface="Cambria" panose="02040503050406030204" pitchFamily="18" charset="0"/>
                        </a:rPr>
                        <a:t>1 M</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0000"/>
                    </a:solidFill>
                  </a:tcPr>
                </a:tc>
                <a:tc>
                  <a:txBody>
                    <a:bodyPr/>
                    <a:lstStyle/>
                    <a:p>
                      <a:pPr algn="ctr" fontAlgn="ctr">
                        <a:buNone/>
                      </a:pPr>
                      <a:r>
                        <a:rPr lang="en-IN" sz="1300" b="1" i="0" u="none" strike="noStrike" dirty="0">
                          <a:solidFill>
                            <a:srgbClr val="FFFFFF"/>
                          </a:solidFill>
                          <a:effectLst/>
                          <a:latin typeface="Cambria" panose="02040503050406030204" pitchFamily="18" charset="0"/>
                        </a:rPr>
                        <a:t>3 M</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0000"/>
                    </a:solidFill>
                  </a:tcPr>
                </a:tc>
                <a:tc>
                  <a:txBody>
                    <a:bodyPr/>
                    <a:lstStyle/>
                    <a:p>
                      <a:pPr algn="ctr" fontAlgn="ctr">
                        <a:buNone/>
                      </a:pPr>
                      <a:r>
                        <a:rPr lang="en-IN" sz="1300" b="1" i="0" u="none" strike="noStrike" dirty="0">
                          <a:solidFill>
                            <a:srgbClr val="FFFFFF"/>
                          </a:solidFill>
                          <a:effectLst/>
                          <a:latin typeface="Cambria" panose="02040503050406030204" pitchFamily="18" charset="0"/>
                        </a:rPr>
                        <a:t>6 M</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0000"/>
                    </a:solidFill>
                  </a:tcPr>
                </a:tc>
                <a:tc>
                  <a:txBody>
                    <a:bodyPr/>
                    <a:lstStyle/>
                    <a:p>
                      <a:pPr algn="ctr" fontAlgn="ctr">
                        <a:buNone/>
                      </a:pPr>
                      <a:r>
                        <a:rPr lang="en-IN" sz="1300" b="1" i="0" u="none" strike="noStrike" dirty="0">
                          <a:solidFill>
                            <a:srgbClr val="FFFFFF"/>
                          </a:solidFill>
                          <a:effectLst/>
                          <a:latin typeface="Cambria" panose="02040503050406030204" pitchFamily="18" charset="0"/>
                        </a:rPr>
                        <a:t>SI (Abs)</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0000"/>
                    </a:solidFill>
                  </a:tcPr>
                </a:tc>
                <a:extLst>
                  <a:ext uri="{0D108BD9-81ED-4DB2-BD59-A6C34878D82A}">
                    <a16:rowId xmlns:a16="http://schemas.microsoft.com/office/drawing/2014/main" val="13082006"/>
                  </a:ext>
                </a:extLst>
              </a:tr>
              <a:tr h="471567">
                <a:tc>
                  <a:txBody>
                    <a:bodyPr/>
                    <a:lstStyle/>
                    <a:p>
                      <a:pPr algn="ctr" fontAlgn="ctr">
                        <a:buNone/>
                      </a:pPr>
                      <a:r>
                        <a:rPr lang="en-IN" sz="1300" b="0" i="0" u="none" strike="noStrike" dirty="0">
                          <a:solidFill>
                            <a:srgbClr val="000000"/>
                          </a:solidFill>
                          <a:effectLst/>
                          <a:latin typeface="Cambria" panose="02040503050406030204" pitchFamily="18" charset="0"/>
                        </a:rPr>
                        <a:t>Emkay Emerging Stars AIF VII</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IN" sz="1100" b="0" i="0" u="none" strike="noStrike" dirty="0">
                          <a:solidFill>
                            <a:srgbClr val="000000"/>
                          </a:solidFill>
                          <a:effectLst/>
                          <a:latin typeface="Cambria" panose="02040503050406030204" pitchFamily="18" charset="0"/>
                        </a:rPr>
                        <a:t>-0.29%</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IN" sz="1100" b="0" i="0" u="none" strike="noStrike" dirty="0">
                          <a:solidFill>
                            <a:srgbClr val="000000"/>
                          </a:solidFill>
                          <a:effectLst/>
                          <a:latin typeface="Cambria" panose="02040503050406030204" pitchFamily="18" charset="0"/>
                        </a:rPr>
                        <a:t>1.29%</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IN" sz="1100" b="0" i="0" u="none" strike="noStrike" dirty="0">
                          <a:solidFill>
                            <a:srgbClr val="000000"/>
                          </a:solidFill>
                          <a:effectLst/>
                          <a:latin typeface="Cambria" panose="02040503050406030204" pitchFamily="18" charset="0"/>
                        </a:rPr>
                        <a:t>3.45%</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IN" sz="1100" b="0" i="0" u="none" strike="noStrike" dirty="0">
                          <a:solidFill>
                            <a:srgbClr val="000000"/>
                          </a:solidFill>
                          <a:effectLst/>
                          <a:latin typeface="Cambria" panose="02040503050406030204" pitchFamily="18" charset="0"/>
                        </a:rPr>
                        <a:t>-2.14%</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565382122"/>
                  </a:ext>
                </a:extLst>
              </a:tr>
              <a:tr h="368622">
                <a:tc>
                  <a:txBody>
                    <a:bodyPr/>
                    <a:lstStyle/>
                    <a:p>
                      <a:pPr algn="ctr" fontAlgn="ctr">
                        <a:buNone/>
                      </a:pPr>
                      <a:r>
                        <a:rPr lang="en-IN" sz="1300" b="1" i="1" u="none" strike="noStrike" dirty="0">
                          <a:solidFill>
                            <a:srgbClr val="000000"/>
                          </a:solidFill>
                          <a:effectLst/>
                          <a:latin typeface="Cambria" panose="02040503050406030204" pitchFamily="18" charset="0"/>
                        </a:rPr>
                        <a:t>BSE 500</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IN" sz="1100" b="0" i="0" u="none" strike="noStrike" dirty="0">
                          <a:solidFill>
                            <a:srgbClr val="000000"/>
                          </a:solidFill>
                          <a:effectLst/>
                          <a:latin typeface="Cambria" panose="02040503050406030204" pitchFamily="18" charset="0"/>
                        </a:rPr>
                        <a:t>2.02%</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IN" sz="1100" b="0" i="0" u="none" strike="noStrike" dirty="0">
                          <a:solidFill>
                            <a:srgbClr val="000000"/>
                          </a:solidFill>
                          <a:effectLst/>
                          <a:latin typeface="Cambria" panose="02040503050406030204" pitchFamily="18" charset="0"/>
                        </a:rPr>
                        <a:t>3.29%</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IN" sz="1100" b="0" i="0" u="none" strike="noStrike" dirty="0">
                          <a:solidFill>
                            <a:srgbClr val="000000"/>
                          </a:solidFill>
                          <a:effectLst/>
                          <a:latin typeface="Cambria" panose="02040503050406030204" pitchFamily="18" charset="0"/>
                        </a:rPr>
                        <a:t>1.38%</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IN" sz="1100" b="0" i="0" u="none" strike="noStrike" dirty="0">
                          <a:solidFill>
                            <a:srgbClr val="000000"/>
                          </a:solidFill>
                          <a:effectLst/>
                          <a:latin typeface="Cambria" panose="02040503050406030204" pitchFamily="18" charset="0"/>
                        </a:rPr>
                        <a:t>-0.81%</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411960830"/>
                  </a:ext>
                </a:extLst>
              </a:tr>
            </a:tbl>
          </a:graphicData>
        </a:graphic>
      </p:graphicFrame>
      <p:graphicFrame>
        <p:nvGraphicFramePr>
          <p:cNvPr id="12" name="Chart 11">
            <a:extLst>
              <a:ext uri="{FF2B5EF4-FFF2-40B4-BE49-F238E27FC236}">
                <a16:creationId xmlns:a16="http://schemas.microsoft.com/office/drawing/2014/main" id="{9FD705D8-2772-5D07-970C-686FA938866A}"/>
              </a:ext>
            </a:extLst>
          </p:cNvPr>
          <p:cNvGraphicFramePr>
            <a:graphicFrameLocks/>
          </p:cNvGraphicFramePr>
          <p:nvPr>
            <p:extLst>
              <p:ext uri="{D42A27DB-BD31-4B8C-83A1-F6EECF244321}">
                <p14:modId xmlns:p14="http://schemas.microsoft.com/office/powerpoint/2010/main" val="765100657"/>
              </p:ext>
            </p:extLst>
          </p:nvPr>
        </p:nvGraphicFramePr>
        <p:xfrm>
          <a:off x="4491785" y="989910"/>
          <a:ext cx="4262727" cy="2130635"/>
        </p:xfrm>
        <a:graphic>
          <a:graphicData uri="http://schemas.openxmlformats.org/drawingml/2006/chart">
            <c:chart xmlns:c="http://schemas.openxmlformats.org/drawingml/2006/chart" xmlns:r="http://schemas.openxmlformats.org/officeDocument/2006/relationships" r:id="rId4"/>
          </a:graphicData>
        </a:graphic>
      </p:graphicFrame>
    </p:spTree>
    <p:extLst>
      <p:ext uri="{BB962C8B-B14F-4D97-AF65-F5344CB8AC3E}">
        <p14:creationId xmlns:p14="http://schemas.microsoft.com/office/powerpoint/2010/main" val="506179396"/>
      </p:ext>
    </p:extLst>
  </p:cSld>
  <p:clrMapOvr>
    <a:masterClrMapping/>
  </p:clrMapOvr>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54A7006-8899-BE1F-97B4-F8D1BDB209CC}"/>
            </a:ext>
          </a:extLst>
        </p:cNvPr>
        <p:cNvGrpSpPr/>
        <p:nvPr/>
      </p:nvGrpSpPr>
      <p:grpSpPr>
        <a:xfrm>
          <a:off x="0" y="0"/>
          <a:ext cx="0" cy="0"/>
          <a:chOff x="0" y="0"/>
          <a:chExt cx="0" cy="0"/>
        </a:xfrm>
      </p:grpSpPr>
      <p:sp>
        <p:nvSpPr>
          <p:cNvPr id="4" name="Rectangle 3">
            <a:extLst>
              <a:ext uri="{FF2B5EF4-FFF2-40B4-BE49-F238E27FC236}">
                <a16:creationId xmlns:a16="http://schemas.microsoft.com/office/drawing/2014/main" id="{D1274725-9070-634C-E4DA-CA8334FE9359}"/>
              </a:ext>
            </a:extLst>
          </p:cNvPr>
          <p:cNvSpPr/>
          <p:nvPr/>
        </p:nvSpPr>
        <p:spPr>
          <a:xfrm>
            <a:off x="0" y="0"/>
            <a:ext cx="12192000" cy="821635"/>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 name="Title 1">
            <a:extLst>
              <a:ext uri="{FF2B5EF4-FFF2-40B4-BE49-F238E27FC236}">
                <a16:creationId xmlns:a16="http://schemas.microsoft.com/office/drawing/2014/main" id="{E6D2C37B-D767-6900-D3AE-1D1C3BB29C28}"/>
              </a:ext>
            </a:extLst>
          </p:cNvPr>
          <p:cNvSpPr txBox="1">
            <a:spLocks/>
          </p:cNvSpPr>
          <p:nvPr/>
        </p:nvSpPr>
        <p:spPr>
          <a:xfrm>
            <a:off x="165475" y="106018"/>
            <a:ext cx="11007609" cy="630899"/>
          </a:xfrm>
          <a:prstGeom prst="rect">
            <a:avLst/>
          </a:prstGeom>
        </p:spPr>
        <p:txBody>
          <a:bodyPr vert="horz" lIns="91440" tIns="45720" rIns="91440" bIns="45720" rtlCol="0" anchor="ctr">
            <a:noAutofit/>
          </a:bodyPr>
          <a:lstStyle>
            <a:lvl1pPr algn="ctr" defTabSz="914400" rtl="0" eaLnBrk="1" latinLnBrk="0" hangingPunct="1">
              <a:lnSpc>
                <a:spcPct val="90000"/>
              </a:lnSpc>
              <a:spcBef>
                <a:spcPct val="0"/>
              </a:spcBef>
              <a:buNone/>
              <a:defRPr sz="6000" kern="1200">
                <a:solidFill>
                  <a:schemeClr val="tx1"/>
                </a:solidFill>
                <a:latin typeface="+mj-lt"/>
                <a:ea typeface="+mj-ea"/>
                <a:cs typeface="+mj-cs"/>
              </a:defRPr>
            </a:lvl1pPr>
          </a:lstStyle>
          <a:p>
            <a:pPr marL="0" marR="0" lvl="0" indent="0" algn="l" defTabSz="914400" rtl="0" eaLnBrk="1" fontAlgn="auto" latinLnBrk="0" hangingPunct="1">
              <a:lnSpc>
                <a:spcPct val="90000"/>
              </a:lnSpc>
              <a:spcBef>
                <a:spcPct val="0"/>
              </a:spcBef>
              <a:spcAft>
                <a:spcPts val="0"/>
              </a:spcAft>
              <a:buClrTx/>
              <a:buSzTx/>
              <a:buFontTx/>
              <a:buNone/>
              <a:tabLst/>
              <a:defRPr/>
            </a:pPr>
            <a:r>
              <a:rPr kumimoji="0" lang="en-US" sz="2800" b="1" i="0" u="none" strike="noStrike" kern="1200" cap="none" spc="0" normalizeH="0" baseline="0" noProof="0" dirty="0">
                <a:ln>
                  <a:noFill/>
                </a:ln>
                <a:solidFill>
                  <a:prstClr val="white"/>
                </a:solidFill>
                <a:effectLst/>
                <a:uLnTx/>
                <a:uFillTx/>
                <a:latin typeface="Cambria" panose="02040503050406030204" pitchFamily="18" charset="0"/>
                <a:ea typeface="Cambria" panose="02040503050406030204" pitchFamily="18" charset="0"/>
                <a:cs typeface="+mj-cs"/>
              </a:rPr>
              <a:t>Equity</a:t>
            </a:r>
            <a:r>
              <a:rPr lang="en-US" sz="2800" b="1" dirty="0">
                <a:solidFill>
                  <a:prstClr val="white"/>
                </a:solidFill>
                <a:latin typeface="Cambria" panose="02040503050406030204" pitchFamily="18" charset="0"/>
                <a:ea typeface="Cambria" panose="02040503050406030204" pitchFamily="18" charset="0"/>
              </a:rPr>
              <a:t> –</a:t>
            </a:r>
            <a:r>
              <a:rPr kumimoji="0" lang="en-US" sz="2800" b="1" i="0" u="none" strike="noStrike" kern="1200" cap="none" spc="0" normalizeH="0" baseline="0" noProof="0" dirty="0">
                <a:ln>
                  <a:noFill/>
                </a:ln>
                <a:solidFill>
                  <a:prstClr val="white"/>
                </a:solidFill>
                <a:effectLst/>
                <a:uLnTx/>
                <a:uFillTx/>
                <a:latin typeface="Cambria" panose="02040503050406030204" pitchFamily="18" charset="0"/>
                <a:ea typeface="Cambria" panose="02040503050406030204" pitchFamily="18" charset="0"/>
                <a:cs typeface="+mj-cs"/>
              </a:rPr>
              <a:t> AIF</a:t>
            </a:r>
          </a:p>
          <a:p>
            <a:pPr marL="0" marR="0" lvl="0" indent="0" algn="l" defTabSz="914400" rtl="0" eaLnBrk="1" fontAlgn="auto" latinLnBrk="0" hangingPunct="1">
              <a:lnSpc>
                <a:spcPct val="90000"/>
              </a:lnSpc>
              <a:spcBef>
                <a:spcPct val="0"/>
              </a:spcBef>
              <a:spcAft>
                <a:spcPts val="0"/>
              </a:spcAft>
              <a:buClrTx/>
              <a:buSzTx/>
              <a:buFontTx/>
              <a:buNone/>
              <a:tabLst/>
              <a:defRPr/>
            </a:pPr>
            <a:r>
              <a:rPr kumimoji="0" lang="en-US" sz="2800" b="1" i="0" u="none" strike="noStrike" kern="1200" cap="none" spc="0" normalizeH="0" baseline="0" noProof="0" dirty="0">
                <a:ln>
                  <a:noFill/>
                </a:ln>
                <a:solidFill>
                  <a:prstClr val="white"/>
                </a:solidFill>
                <a:effectLst/>
                <a:uLnTx/>
                <a:uFillTx/>
                <a:latin typeface="Cambria" panose="02040503050406030204" pitchFamily="18" charset="0"/>
                <a:ea typeface="Cambria" panose="02040503050406030204" pitchFamily="18" charset="0"/>
                <a:cs typeface="+mj-cs"/>
              </a:rPr>
              <a:t>Vedartha India Opportunities Fund – Series 1 (CAT III AIF)</a:t>
            </a:r>
          </a:p>
        </p:txBody>
      </p:sp>
      <p:sp>
        <p:nvSpPr>
          <p:cNvPr id="22" name="Rectangle 21">
            <a:extLst>
              <a:ext uri="{FF2B5EF4-FFF2-40B4-BE49-F238E27FC236}">
                <a16:creationId xmlns:a16="http://schemas.microsoft.com/office/drawing/2014/main" id="{795D7405-9786-10B4-7789-AAEE06C00C3C}"/>
              </a:ext>
            </a:extLst>
          </p:cNvPr>
          <p:cNvSpPr/>
          <p:nvPr/>
        </p:nvSpPr>
        <p:spPr>
          <a:xfrm>
            <a:off x="0" y="6613807"/>
            <a:ext cx="12192000" cy="235963"/>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 name="TextBox 8">
            <a:extLst>
              <a:ext uri="{FF2B5EF4-FFF2-40B4-BE49-F238E27FC236}">
                <a16:creationId xmlns:a16="http://schemas.microsoft.com/office/drawing/2014/main" id="{5E6B8AA6-78EC-591D-D89E-61531AED0D3D}"/>
              </a:ext>
            </a:extLst>
          </p:cNvPr>
          <p:cNvSpPr txBox="1"/>
          <p:nvPr/>
        </p:nvSpPr>
        <p:spPr>
          <a:xfrm>
            <a:off x="165475" y="1063526"/>
            <a:ext cx="4587140" cy="1892826"/>
          </a:xfrm>
          <a:prstGeom prst="rect">
            <a:avLst/>
          </a:prstGeom>
          <a:noFill/>
          <a:ln>
            <a:solidFill>
              <a:schemeClr val="bg1">
                <a:lumMod val="85000"/>
              </a:schemeClr>
            </a:solidFill>
          </a:ln>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300" b="1"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About the Fund:</a:t>
            </a:r>
            <a:endParaRPr kumimoji="0" lang="en-US" sz="1300" b="0"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300" b="0"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This fund follows a </a:t>
            </a:r>
            <a:r>
              <a:rPr kumimoji="0" lang="en-US" sz="1300" b="1"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contra investing </a:t>
            </a:r>
            <a:r>
              <a:rPr kumimoji="0" lang="en-US" sz="1300" b="0"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strategy focused mainly on</a:t>
            </a:r>
            <a:r>
              <a:rPr kumimoji="0" lang="en-US" sz="1300" b="1"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 mid- and small-cap stocks. </a:t>
            </a:r>
            <a:r>
              <a:rPr kumimoji="0" lang="en-US" sz="1300" b="0"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It aims to generate alpha by identifying fundamentally strong but currently </a:t>
            </a:r>
            <a:r>
              <a:rPr kumimoji="0" lang="en-US" sz="1300" b="1"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undervalued, mispriced </a:t>
            </a:r>
            <a:r>
              <a:rPr kumimoji="0" lang="en-US" sz="1300" b="0"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or out-of-favor companies caused by market cycles, investor sentiment, or behavioral biases. The portfolio will be </a:t>
            </a:r>
            <a:r>
              <a:rPr kumimoji="0" lang="en-US" sz="1300" b="1"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concentrated in 25–30 stocks </a:t>
            </a:r>
            <a:r>
              <a:rPr kumimoji="0" lang="en-US" sz="1300" b="0"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across 4–7 high-conviction value opportunities, with the goal of benefiting from future valuation re-rating as market perceptions improve.</a:t>
            </a:r>
          </a:p>
        </p:txBody>
      </p:sp>
      <p:sp>
        <p:nvSpPr>
          <p:cNvPr id="18" name="Rectangle 17">
            <a:extLst>
              <a:ext uri="{FF2B5EF4-FFF2-40B4-BE49-F238E27FC236}">
                <a16:creationId xmlns:a16="http://schemas.microsoft.com/office/drawing/2014/main" id="{79B6BB57-1A1F-3BD4-0ABF-176C2EABD26C}"/>
              </a:ext>
            </a:extLst>
          </p:cNvPr>
          <p:cNvSpPr/>
          <p:nvPr/>
        </p:nvSpPr>
        <p:spPr>
          <a:xfrm>
            <a:off x="0" y="808383"/>
            <a:ext cx="12192000" cy="45719"/>
          </a:xfrm>
          <a:prstGeom prst="rect">
            <a:avLst/>
          </a:prstGeom>
          <a:solidFill>
            <a:schemeClr val="bg1">
              <a:lumMod val="6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9" name="Slide Number Placeholder 18">
            <a:extLst>
              <a:ext uri="{FF2B5EF4-FFF2-40B4-BE49-F238E27FC236}">
                <a16:creationId xmlns:a16="http://schemas.microsoft.com/office/drawing/2014/main" id="{E23A9912-9C55-5E7C-E6E1-8B7311C75168}"/>
              </a:ext>
            </a:extLst>
          </p:cNvPr>
          <p:cNvSpPr>
            <a:spLocks noGrp="1"/>
          </p:cNvSpPr>
          <p:nvPr>
            <p:ph type="sldNum" sz="quarter" idx="12"/>
          </p:nvPr>
        </p:nvSpPr>
        <p:spPr>
          <a:xfrm>
            <a:off x="9448800" y="6492875"/>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1E62F875-1F54-4527-993B-FB1D0CCB3E02}" type="slidenum">
              <a:rPr kumimoji="0" lang="en-IN" sz="1200" b="1" i="0" u="none" strike="noStrike" kern="1200" cap="none" spc="0" normalizeH="0" baseline="0" noProof="0" smtClean="0">
                <a:ln>
                  <a:noFill/>
                </a:ln>
                <a:solidFill>
                  <a:prstClr val="white"/>
                </a:solidFill>
                <a:effectLst/>
                <a:uLnTx/>
                <a:uFillTx/>
                <a:latin typeface="Cambria" panose="02040503050406030204" pitchFamily="18" charset="0"/>
                <a:ea typeface="Cambria" panose="02040503050406030204" pitchFamily="18" charset="0"/>
                <a:cs typeface="+mn-cs"/>
              </a:rPr>
              <a:pPr marL="0" marR="0" lvl="0" indent="0" algn="r" defTabSz="914400" rtl="0" eaLnBrk="1" fontAlgn="auto" latinLnBrk="0" hangingPunct="1">
                <a:lnSpc>
                  <a:spcPct val="100000"/>
                </a:lnSpc>
                <a:spcBef>
                  <a:spcPts val="0"/>
                </a:spcBef>
                <a:spcAft>
                  <a:spcPts val="0"/>
                </a:spcAft>
                <a:buClrTx/>
                <a:buSzTx/>
                <a:buFontTx/>
                <a:buNone/>
                <a:tabLst/>
                <a:defRPr/>
              </a:pPr>
              <a:t>54</a:t>
            </a:fld>
            <a:endParaRPr kumimoji="0" lang="en-IN" sz="1200" b="1" i="0" u="none" strike="noStrike" kern="1200" cap="none" spc="0" normalizeH="0" baseline="0" noProof="0">
              <a:ln>
                <a:noFill/>
              </a:ln>
              <a:solidFill>
                <a:prstClr val="white"/>
              </a:solidFill>
              <a:effectLst/>
              <a:uLnTx/>
              <a:uFillTx/>
              <a:latin typeface="Cambria" panose="02040503050406030204" pitchFamily="18" charset="0"/>
              <a:ea typeface="Cambria" panose="02040503050406030204" pitchFamily="18" charset="0"/>
              <a:cs typeface="+mn-cs"/>
            </a:endParaRPr>
          </a:p>
        </p:txBody>
      </p:sp>
      <p:sp>
        <p:nvSpPr>
          <p:cNvPr id="21" name="TextBox 20">
            <a:extLst>
              <a:ext uri="{FF2B5EF4-FFF2-40B4-BE49-F238E27FC236}">
                <a16:creationId xmlns:a16="http://schemas.microsoft.com/office/drawing/2014/main" id="{F7B0658A-EAA0-F7C7-805F-7100DC625FC7}"/>
              </a:ext>
            </a:extLst>
          </p:cNvPr>
          <p:cNvSpPr txBox="1"/>
          <p:nvPr/>
        </p:nvSpPr>
        <p:spPr>
          <a:xfrm>
            <a:off x="8834699" y="5115561"/>
            <a:ext cx="2367452" cy="30777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400" b="1"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Fees Structure</a:t>
            </a:r>
          </a:p>
        </p:txBody>
      </p:sp>
      <p:graphicFrame>
        <p:nvGraphicFramePr>
          <p:cNvPr id="23" name="Table 8">
            <a:extLst>
              <a:ext uri="{FF2B5EF4-FFF2-40B4-BE49-F238E27FC236}">
                <a16:creationId xmlns:a16="http://schemas.microsoft.com/office/drawing/2014/main" id="{3A0876AD-CA4C-756C-005F-8C0E7E97C8D2}"/>
              </a:ext>
            </a:extLst>
          </p:cNvPr>
          <p:cNvGraphicFramePr>
            <a:graphicFrameLocks noGrp="1"/>
          </p:cNvGraphicFramePr>
          <p:nvPr>
            <p:extLst>
              <p:ext uri="{D42A27DB-BD31-4B8C-83A1-F6EECF244321}">
                <p14:modId xmlns:p14="http://schemas.microsoft.com/office/powerpoint/2010/main" val="3576583280"/>
              </p:ext>
            </p:extLst>
          </p:nvPr>
        </p:nvGraphicFramePr>
        <p:xfrm>
          <a:off x="8853655" y="5450156"/>
          <a:ext cx="2943603" cy="631131"/>
        </p:xfrm>
        <a:graphic>
          <a:graphicData uri="http://schemas.openxmlformats.org/drawingml/2006/table">
            <a:tbl>
              <a:tblPr firstRow="1" bandRow="1">
                <a:tableStyleId>{073A0DAA-6AF3-43AB-8588-CEC1D06C72B9}</a:tableStyleId>
              </a:tblPr>
              <a:tblGrid>
                <a:gridCol w="1262438">
                  <a:extLst>
                    <a:ext uri="{9D8B030D-6E8A-4147-A177-3AD203B41FA5}">
                      <a16:colId xmlns:a16="http://schemas.microsoft.com/office/drawing/2014/main" val="3035950410"/>
                    </a:ext>
                  </a:extLst>
                </a:gridCol>
                <a:gridCol w="1681165">
                  <a:extLst>
                    <a:ext uri="{9D8B030D-6E8A-4147-A177-3AD203B41FA5}">
                      <a16:colId xmlns:a16="http://schemas.microsoft.com/office/drawing/2014/main" val="4030432989"/>
                    </a:ext>
                  </a:extLst>
                </a:gridCol>
              </a:tblGrid>
              <a:tr h="210377">
                <a:tc>
                  <a:txBody>
                    <a:bodyPr/>
                    <a:lstStyle/>
                    <a:p>
                      <a:pPr algn="ctr"/>
                      <a:r>
                        <a:rPr lang="en-IN" sz="1300">
                          <a:effectLst/>
                          <a:latin typeface="Cambria" panose="02040503050406030204" pitchFamily="18" charset="0"/>
                          <a:ea typeface="Cambria" panose="02040503050406030204" pitchFamily="18" charset="0"/>
                          <a:cs typeface="Aptos" panose="020B0004020202020204" pitchFamily="34" charset="0"/>
                        </a:rPr>
                        <a:t>Corpus</a:t>
                      </a:r>
                    </a:p>
                  </a:txBody>
                  <a:tcPr marL="68580" marR="6858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tcPr>
                </a:tc>
                <a:tc>
                  <a:txBody>
                    <a:bodyPr/>
                    <a:lstStyle/>
                    <a:p>
                      <a:pPr algn="ctr"/>
                      <a:r>
                        <a:rPr lang="en-IN" sz="1300">
                          <a:effectLst/>
                          <a:latin typeface="Cambria" panose="02040503050406030204" pitchFamily="18" charset="0"/>
                          <a:ea typeface="Cambria" panose="02040503050406030204" pitchFamily="18" charset="0"/>
                          <a:cs typeface="Aptos" panose="020B0004020202020204" pitchFamily="34" charset="0"/>
                        </a:rPr>
                        <a:t>Fixed </a:t>
                      </a:r>
                      <a:r>
                        <a:rPr lang="en-IN" sz="1300" err="1">
                          <a:effectLst/>
                          <a:latin typeface="Cambria" panose="02040503050406030204" pitchFamily="18" charset="0"/>
                          <a:ea typeface="Cambria" panose="02040503050406030204" pitchFamily="18" charset="0"/>
                          <a:cs typeface="Aptos" panose="020B0004020202020204" pitchFamily="34" charset="0"/>
                        </a:rPr>
                        <a:t>Mgmt</a:t>
                      </a:r>
                      <a:r>
                        <a:rPr lang="en-IN" sz="1300">
                          <a:effectLst/>
                          <a:latin typeface="Cambria" panose="02040503050406030204" pitchFamily="18" charset="0"/>
                          <a:ea typeface="Cambria" panose="02040503050406030204" pitchFamily="18" charset="0"/>
                          <a:cs typeface="Aptos" panose="020B0004020202020204" pitchFamily="34" charset="0"/>
                        </a:rPr>
                        <a:t> Fee</a:t>
                      </a:r>
                    </a:p>
                  </a:txBody>
                  <a:tcPr marL="68580" marR="6858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tcPr>
                </a:tc>
                <a:extLst>
                  <a:ext uri="{0D108BD9-81ED-4DB2-BD59-A6C34878D82A}">
                    <a16:rowId xmlns:a16="http://schemas.microsoft.com/office/drawing/2014/main" val="3419815612"/>
                  </a:ext>
                </a:extLst>
              </a:tr>
              <a:tr h="210377">
                <a:tc>
                  <a:txBody>
                    <a:bodyPr/>
                    <a:lstStyle/>
                    <a:p>
                      <a:pPr algn="ctr"/>
                      <a:r>
                        <a:rPr lang="en-IN" sz="1300">
                          <a:effectLst/>
                          <a:latin typeface="Cambria" panose="02040503050406030204" pitchFamily="18" charset="0"/>
                          <a:ea typeface="Cambria" panose="02040503050406030204" pitchFamily="18" charset="0"/>
                          <a:cs typeface="Aptos" panose="020B0004020202020204" pitchFamily="34" charset="0"/>
                        </a:rPr>
                        <a:t>1 Cr</a:t>
                      </a:r>
                    </a:p>
                  </a:txBody>
                  <a:tcPr marL="68580" marR="6858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tcPr>
                </a:tc>
                <a:tc>
                  <a:txBody>
                    <a:bodyPr/>
                    <a:lstStyle/>
                    <a:p>
                      <a:pPr algn="ctr"/>
                      <a:r>
                        <a:rPr lang="en-IN" sz="1300">
                          <a:effectLst/>
                          <a:latin typeface="Cambria" panose="02040503050406030204" pitchFamily="18" charset="0"/>
                          <a:ea typeface="Cambria" panose="02040503050406030204" pitchFamily="18" charset="0"/>
                          <a:cs typeface="Aptos" panose="020B0004020202020204" pitchFamily="34" charset="0"/>
                        </a:rPr>
                        <a:t>2.50%</a:t>
                      </a:r>
                    </a:p>
                  </a:txBody>
                  <a:tcPr marL="68580" marR="6858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tcPr>
                </a:tc>
                <a:extLst>
                  <a:ext uri="{0D108BD9-81ED-4DB2-BD59-A6C34878D82A}">
                    <a16:rowId xmlns:a16="http://schemas.microsoft.com/office/drawing/2014/main" val="1532966897"/>
                  </a:ext>
                </a:extLst>
              </a:tr>
              <a:tr h="210377">
                <a:tc>
                  <a:txBody>
                    <a:bodyPr/>
                    <a:lstStyle/>
                    <a:p>
                      <a:pPr algn="ctr"/>
                      <a:r>
                        <a:rPr lang="en-IN" sz="1300" dirty="0">
                          <a:effectLst/>
                          <a:latin typeface="Cambria" panose="02040503050406030204" pitchFamily="18" charset="0"/>
                          <a:ea typeface="Cambria" panose="02040503050406030204" pitchFamily="18" charset="0"/>
                          <a:cs typeface="Aptos" panose="020B0004020202020204" pitchFamily="34" charset="0"/>
                        </a:rPr>
                        <a:t>5 Cr</a:t>
                      </a:r>
                    </a:p>
                  </a:txBody>
                  <a:tcPr marL="68580" marR="6858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tcPr>
                </a:tc>
                <a:tc>
                  <a:txBody>
                    <a:bodyPr/>
                    <a:lstStyle/>
                    <a:p>
                      <a:pPr algn="ctr"/>
                      <a:r>
                        <a:rPr lang="en-IN" sz="1300" dirty="0">
                          <a:effectLst/>
                          <a:latin typeface="Cambria" panose="02040503050406030204" pitchFamily="18" charset="0"/>
                          <a:ea typeface="Cambria" panose="02040503050406030204" pitchFamily="18" charset="0"/>
                          <a:cs typeface="Aptos" panose="020B0004020202020204" pitchFamily="34" charset="0"/>
                        </a:rPr>
                        <a:t>2.25%</a:t>
                      </a:r>
                    </a:p>
                  </a:txBody>
                  <a:tcPr marL="68580" marR="6858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tcPr>
                </a:tc>
                <a:extLst>
                  <a:ext uri="{0D108BD9-81ED-4DB2-BD59-A6C34878D82A}">
                    <a16:rowId xmlns:a16="http://schemas.microsoft.com/office/drawing/2014/main" val="4263595585"/>
                  </a:ext>
                </a:extLst>
              </a:tr>
            </a:tbl>
          </a:graphicData>
        </a:graphic>
      </p:graphicFrame>
      <p:graphicFrame>
        <p:nvGraphicFramePr>
          <p:cNvPr id="8" name="Table 2">
            <a:extLst>
              <a:ext uri="{FF2B5EF4-FFF2-40B4-BE49-F238E27FC236}">
                <a16:creationId xmlns:a16="http://schemas.microsoft.com/office/drawing/2014/main" id="{FE4ADD80-DFCF-47F7-5A8A-7A2FC163AA7C}"/>
              </a:ext>
            </a:extLst>
          </p:cNvPr>
          <p:cNvGraphicFramePr>
            <a:graphicFrameLocks noGrp="1"/>
          </p:cNvGraphicFramePr>
          <p:nvPr>
            <p:extLst>
              <p:ext uri="{D42A27DB-BD31-4B8C-83A1-F6EECF244321}">
                <p14:modId xmlns:p14="http://schemas.microsoft.com/office/powerpoint/2010/main" val="3892281777"/>
              </p:ext>
            </p:extLst>
          </p:nvPr>
        </p:nvGraphicFramePr>
        <p:xfrm>
          <a:off x="180188" y="3022509"/>
          <a:ext cx="4587140" cy="3524224"/>
        </p:xfrm>
        <a:graphic>
          <a:graphicData uri="http://schemas.openxmlformats.org/drawingml/2006/table">
            <a:tbl>
              <a:tblPr firstRow="1" bandRow="1">
                <a:tableStyleId>{073A0DAA-6AF3-43AB-8588-CEC1D06C72B9}</a:tableStyleId>
              </a:tblPr>
              <a:tblGrid>
                <a:gridCol w="1413746">
                  <a:extLst>
                    <a:ext uri="{9D8B030D-6E8A-4147-A177-3AD203B41FA5}">
                      <a16:colId xmlns:a16="http://schemas.microsoft.com/office/drawing/2014/main" val="979919291"/>
                    </a:ext>
                  </a:extLst>
                </a:gridCol>
                <a:gridCol w="3173394">
                  <a:extLst>
                    <a:ext uri="{9D8B030D-6E8A-4147-A177-3AD203B41FA5}">
                      <a16:colId xmlns:a16="http://schemas.microsoft.com/office/drawing/2014/main" val="2728041260"/>
                    </a:ext>
                  </a:extLst>
                </a:gridCol>
              </a:tblGrid>
              <a:tr h="285748">
                <a:tc>
                  <a:txBody>
                    <a:bodyPr/>
                    <a:lstStyle/>
                    <a:p>
                      <a:r>
                        <a:rPr lang="en-US" sz="1200">
                          <a:latin typeface="Cambria" panose="02040503050406030204" pitchFamily="18" charset="0"/>
                          <a:ea typeface="Cambria" panose="02040503050406030204" pitchFamily="18" charset="0"/>
                        </a:rPr>
                        <a:t>Particulars</a:t>
                      </a:r>
                      <a:endParaRPr lang="en-IN" sz="1200">
                        <a:latin typeface="Cambria" panose="02040503050406030204" pitchFamily="18" charset="0"/>
                        <a:ea typeface="Cambria" panose="02040503050406030204" pitchFamily="18" charset="0"/>
                      </a:endParaRPr>
                    </a:p>
                  </a:txBody>
                  <a:tcPr anchor="ctr">
                    <a:lnL w="12700" cap="flat" cmpd="sng" algn="ctr">
                      <a:solidFill>
                        <a:schemeClr val="bg1">
                          <a:lumMod val="85000"/>
                        </a:schemeClr>
                      </a:solidFill>
                      <a:prstDash val="solid"/>
                      <a:round/>
                      <a:headEnd type="none" w="med" len="med"/>
                      <a:tailEnd type="none" w="med" len="med"/>
                    </a:lnL>
                    <a:lnT w="12700" cap="flat" cmpd="sng" algn="ctr">
                      <a:solidFill>
                        <a:schemeClr val="bg1">
                          <a:lumMod val="85000"/>
                        </a:schemeClr>
                      </a:solidFill>
                      <a:prstDash val="solid"/>
                      <a:round/>
                      <a:headEnd type="none" w="med" len="med"/>
                      <a:tailEnd type="none" w="med" len="med"/>
                    </a:lnT>
                  </a:tcPr>
                </a:tc>
                <a:tc>
                  <a:txBody>
                    <a:bodyPr/>
                    <a:lstStyle/>
                    <a:p>
                      <a:pPr algn="ctr"/>
                      <a:r>
                        <a:rPr lang="en-US" sz="1200" dirty="0">
                          <a:latin typeface="Cambria" panose="02040503050406030204" pitchFamily="18" charset="0"/>
                          <a:ea typeface="Cambria" panose="02040503050406030204" pitchFamily="18" charset="0"/>
                        </a:rPr>
                        <a:t>Details</a:t>
                      </a:r>
                      <a:endParaRPr lang="en-IN" sz="1200" dirty="0">
                        <a:latin typeface="Cambria" panose="02040503050406030204" pitchFamily="18" charset="0"/>
                        <a:ea typeface="Cambria" panose="02040503050406030204" pitchFamily="18" charset="0"/>
                      </a:endParaRPr>
                    </a:p>
                  </a:txBody>
                  <a:tcPr anchor="ctr">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tcPr>
                </a:tc>
                <a:extLst>
                  <a:ext uri="{0D108BD9-81ED-4DB2-BD59-A6C34878D82A}">
                    <a16:rowId xmlns:a16="http://schemas.microsoft.com/office/drawing/2014/main" val="2509566197"/>
                  </a:ext>
                </a:extLst>
              </a:tr>
              <a:tr h="285748">
                <a:tc>
                  <a:txBody>
                    <a:bodyPr/>
                    <a:lstStyle/>
                    <a:p>
                      <a:r>
                        <a:rPr lang="en-IN" sz="1200" b="1" dirty="0">
                          <a:latin typeface="Cambria" panose="02040503050406030204" pitchFamily="18" charset="0"/>
                          <a:ea typeface="Cambria" panose="02040503050406030204" pitchFamily="18" charset="0"/>
                        </a:rPr>
                        <a:t>Target size</a:t>
                      </a:r>
                    </a:p>
                  </a:txBody>
                  <a:tcPr anchor="ctr">
                    <a:lnL w="12700" cap="flat" cmpd="sng" algn="ctr">
                      <a:solidFill>
                        <a:schemeClr val="bg1">
                          <a:lumMod val="85000"/>
                        </a:schemeClr>
                      </a:solidFill>
                      <a:prstDash val="solid"/>
                      <a:round/>
                      <a:headEnd type="none" w="med" len="med"/>
                      <a:tailEnd type="none" w="med" len="med"/>
                    </a:lnL>
                    <a:solidFill>
                      <a:schemeClr val="bg1">
                        <a:lumMod val="85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200" b="0" dirty="0">
                          <a:solidFill>
                            <a:schemeClr val="tx1"/>
                          </a:solidFill>
                          <a:latin typeface="Cambria" panose="02040503050406030204" pitchFamily="18" charset="0"/>
                          <a:ea typeface="Cambria" panose="02040503050406030204" pitchFamily="18" charset="0"/>
                        </a:rPr>
                        <a:t>500 Cr +250 Cr (Green Shoe)</a:t>
                      </a:r>
                      <a:endParaRPr lang="en-IN" sz="1200" b="0" dirty="0">
                        <a:solidFill>
                          <a:schemeClr val="tx1"/>
                        </a:solidFill>
                        <a:latin typeface="Cambria" panose="02040503050406030204" pitchFamily="18" charset="0"/>
                        <a:ea typeface="Cambria" panose="02040503050406030204" pitchFamily="18" charset="0"/>
                      </a:endParaRPr>
                    </a:p>
                  </a:txBody>
                  <a:tcPr anchor="ctr">
                    <a:lnR w="12700" cap="flat" cmpd="sng" algn="ctr">
                      <a:solidFill>
                        <a:schemeClr val="bg1">
                          <a:lumMod val="85000"/>
                        </a:schemeClr>
                      </a:solidFill>
                      <a:prstDash val="solid"/>
                      <a:round/>
                      <a:headEnd type="none" w="med" len="med"/>
                      <a:tailEnd type="none" w="med" len="med"/>
                    </a:lnR>
                    <a:solidFill>
                      <a:schemeClr val="bg1">
                        <a:lumMod val="85000"/>
                      </a:schemeClr>
                    </a:solidFill>
                  </a:tcPr>
                </a:tc>
                <a:extLst>
                  <a:ext uri="{0D108BD9-81ED-4DB2-BD59-A6C34878D82A}">
                    <a16:rowId xmlns:a16="http://schemas.microsoft.com/office/drawing/2014/main" val="3085341055"/>
                  </a:ext>
                </a:extLst>
              </a:tr>
              <a:tr h="285748">
                <a:tc>
                  <a:txBody>
                    <a:bodyPr/>
                    <a:lstStyle/>
                    <a:p>
                      <a:r>
                        <a:rPr lang="en-IN" sz="1200" b="1" dirty="0">
                          <a:latin typeface="Cambria" panose="02040503050406030204" pitchFamily="18" charset="0"/>
                          <a:ea typeface="Cambria" panose="02040503050406030204" pitchFamily="18" charset="0"/>
                        </a:rPr>
                        <a:t>AUM </a:t>
                      </a:r>
                    </a:p>
                  </a:txBody>
                  <a:tcPr anchor="ctr">
                    <a:lnL w="12700" cap="flat" cmpd="sng" algn="ctr">
                      <a:solidFill>
                        <a:schemeClr val="bg1">
                          <a:lumMod val="85000"/>
                        </a:schemeClr>
                      </a:solidFill>
                      <a:prstDash val="solid"/>
                      <a:round/>
                      <a:headEnd type="none" w="med" len="med"/>
                      <a:tailEnd type="none" w="med" len="med"/>
                    </a:lnL>
                    <a:solidFill>
                      <a:srgbClr val="F2F2F2"/>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IN" sz="1200" b="0" dirty="0">
                          <a:solidFill>
                            <a:schemeClr val="tx1"/>
                          </a:solidFill>
                          <a:latin typeface="Cambria" panose="02040503050406030204" pitchFamily="18" charset="0"/>
                          <a:ea typeface="Cambria" panose="02040503050406030204" pitchFamily="18" charset="0"/>
                        </a:rPr>
                        <a:t>~ 330 Cr</a:t>
                      </a:r>
                    </a:p>
                  </a:txBody>
                  <a:tcPr anchor="ctr">
                    <a:lnR w="12700" cap="flat" cmpd="sng" algn="ctr">
                      <a:solidFill>
                        <a:schemeClr val="bg1">
                          <a:lumMod val="85000"/>
                        </a:schemeClr>
                      </a:solidFill>
                      <a:prstDash val="solid"/>
                      <a:round/>
                      <a:headEnd type="none" w="med" len="med"/>
                      <a:tailEnd type="none" w="med" len="med"/>
                    </a:lnR>
                    <a:solidFill>
                      <a:srgbClr val="F2F2F2"/>
                    </a:solidFill>
                  </a:tcPr>
                </a:tc>
                <a:extLst>
                  <a:ext uri="{0D108BD9-81ED-4DB2-BD59-A6C34878D82A}">
                    <a16:rowId xmlns:a16="http://schemas.microsoft.com/office/drawing/2014/main" val="569433963"/>
                  </a:ext>
                </a:extLst>
              </a:tr>
              <a:tr h="285748">
                <a:tc>
                  <a:txBody>
                    <a:bodyPr/>
                    <a:lstStyle/>
                    <a:p>
                      <a:r>
                        <a:rPr lang="en-IN" sz="1200" b="1" dirty="0">
                          <a:latin typeface="Cambria" panose="02040503050406030204" pitchFamily="18" charset="0"/>
                          <a:ea typeface="Cambria" panose="02040503050406030204" pitchFamily="18" charset="0"/>
                        </a:rPr>
                        <a:t>Min. Investment</a:t>
                      </a:r>
                    </a:p>
                  </a:txBody>
                  <a:tcPr anchor="ctr">
                    <a:lnL w="12700" cap="flat" cmpd="sng" algn="ctr">
                      <a:solidFill>
                        <a:schemeClr val="bg1">
                          <a:lumMod val="85000"/>
                        </a:schemeClr>
                      </a:solidFill>
                      <a:prstDash val="solid"/>
                      <a:round/>
                      <a:headEnd type="none" w="med" len="med"/>
                      <a:tailEnd type="none" w="med" len="med"/>
                    </a:lnL>
                    <a:solidFill>
                      <a:schemeClr val="bg1">
                        <a:lumMod val="75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IN" sz="1200" b="0" dirty="0">
                          <a:solidFill>
                            <a:schemeClr val="tx1"/>
                          </a:solidFill>
                          <a:latin typeface="Cambria" panose="02040503050406030204" pitchFamily="18" charset="0"/>
                          <a:ea typeface="Cambria" panose="02040503050406030204" pitchFamily="18" charset="0"/>
                        </a:rPr>
                        <a:t>1 Cr</a:t>
                      </a:r>
                    </a:p>
                  </a:txBody>
                  <a:tcPr anchor="ctr">
                    <a:lnR w="12700" cap="flat" cmpd="sng" algn="ctr">
                      <a:solidFill>
                        <a:schemeClr val="bg1">
                          <a:lumMod val="85000"/>
                        </a:schemeClr>
                      </a:solidFill>
                      <a:prstDash val="solid"/>
                      <a:round/>
                      <a:headEnd type="none" w="med" len="med"/>
                      <a:tailEnd type="none" w="med" len="med"/>
                    </a:lnR>
                    <a:solidFill>
                      <a:schemeClr val="bg1">
                        <a:lumMod val="75000"/>
                      </a:schemeClr>
                    </a:solidFill>
                  </a:tcPr>
                </a:tc>
                <a:extLst>
                  <a:ext uri="{0D108BD9-81ED-4DB2-BD59-A6C34878D82A}">
                    <a16:rowId xmlns:a16="http://schemas.microsoft.com/office/drawing/2014/main" val="95034014"/>
                  </a:ext>
                </a:extLst>
              </a:tr>
              <a:tr h="285748">
                <a:tc>
                  <a:txBody>
                    <a:bodyPr/>
                    <a:lstStyle/>
                    <a:p>
                      <a:r>
                        <a:rPr lang="en-US" sz="1200" b="1" dirty="0">
                          <a:latin typeface="Cambria" panose="02040503050406030204" pitchFamily="18" charset="0"/>
                          <a:ea typeface="Cambria" panose="02040503050406030204" pitchFamily="18" charset="0"/>
                        </a:rPr>
                        <a:t>Fund Manager</a:t>
                      </a:r>
                      <a:endParaRPr lang="en-IN" sz="1200" b="1" dirty="0">
                        <a:latin typeface="Cambria" panose="02040503050406030204" pitchFamily="18" charset="0"/>
                        <a:ea typeface="Cambria" panose="02040503050406030204" pitchFamily="18" charset="0"/>
                      </a:endParaRPr>
                    </a:p>
                  </a:txBody>
                  <a:tcPr anchor="ctr">
                    <a:lnL w="12700" cap="flat" cmpd="sng" algn="ctr">
                      <a:solidFill>
                        <a:schemeClr val="bg1">
                          <a:lumMod val="85000"/>
                        </a:schemeClr>
                      </a:solidFill>
                      <a:prstDash val="solid"/>
                      <a:round/>
                      <a:headEnd type="none" w="med" len="med"/>
                      <a:tailEnd type="none" w="med" len="med"/>
                    </a:lnL>
                    <a:solidFill>
                      <a:schemeClr val="bg1">
                        <a:lumMod val="95000"/>
                      </a:schemeClr>
                    </a:solidFill>
                  </a:tcPr>
                </a:tc>
                <a:tc>
                  <a:txBody>
                    <a:bodyPr/>
                    <a:lstStyle/>
                    <a:p>
                      <a:pPr algn="ctr"/>
                      <a:r>
                        <a:rPr lang="en-US" sz="1200">
                          <a:latin typeface="Cambria" panose="02040503050406030204" pitchFamily="18" charset="0"/>
                          <a:ea typeface="Cambria" panose="02040503050406030204" pitchFamily="18" charset="0"/>
                        </a:rPr>
                        <a:t>Mrinal Singh and Akash Kumar</a:t>
                      </a:r>
                      <a:endParaRPr lang="en-IN" sz="1200">
                        <a:latin typeface="Cambria" panose="02040503050406030204" pitchFamily="18" charset="0"/>
                        <a:ea typeface="Cambria" panose="02040503050406030204" pitchFamily="18" charset="0"/>
                      </a:endParaRPr>
                    </a:p>
                  </a:txBody>
                  <a:tcPr anchor="ctr">
                    <a:lnR w="12700" cap="flat" cmpd="sng" algn="ctr">
                      <a:solidFill>
                        <a:schemeClr val="bg1">
                          <a:lumMod val="85000"/>
                        </a:schemeClr>
                      </a:solidFill>
                      <a:prstDash val="solid"/>
                      <a:round/>
                      <a:headEnd type="none" w="med" len="med"/>
                      <a:tailEnd type="none" w="med" len="med"/>
                    </a:lnR>
                    <a:solidFill>
                      <a:schemeClr val="bg1">
                        <a:lumMod val="95000"/>
                      </a:schemeClr>
                    </a:solidFill>
                  </a:tcPr>
                </a:tc>
                <a:extLst>
                  <a:ext uri="{0D108BD9-81ED-4DB2-BD59-A6C34878D82A}">
                    <a16:rowId xmlns:a16="http://schemas.microsoft.com/office/drawing/2014/main" val="3242233192"/>
                  </a:ext>
                </a:extLst>
              </a:tr>
              <a:tr h="285748">
                <a:tc>
                  <a:txBody>
                    <a:bodyPr/>
                    <a:lstStyle/>
                    <a:p>
                      <a:r>
                        <a:rPr lang="en-IN" sz="1200" b="1" dirty="0">
                          <a:latin typeface="Cambria" panose="02040503050406030204" pitchFamily="18" charset="0"/>
                          <a:ea typeface="Cambria" panose="02040503050406030204" pitchFamily="18" charset="0"/>
                        </a:rPr>
                        <a:t>First Close</a:t>
                      </a:r>
                    </a:p>
                  </a:txBody>
                  <a:tcPr anchor="ctr">
                    <a:lnL w="12700" cap="flat" cmpd="sng" algn="ctr">
                      <a:solidFill>
                        <a:schemeClr val="bg1">
                          <a:lumMod val="85000"/>
                        </a:schemeClr>
                      </a:solidFill>
                      <a:prstDash val="solid"/>
                      <a:round/>
                      <a:headEnd type="none" w="med" len="med"/>
                      <a:tailEnd type="none" w="med" len="med"/>
                    </a:lnL>
                    <a:solidFill>
                      <a:schemeClr val="bg1">
                        <a:lumMod val="75000"/>
                      </a:schemeClr>
                    </a:solidFill>
                  </a:tcPr>
                </a:tc>
                <a:tc>
                  <a:txBody>
                    <a:bodyPr/>
                    <a:lstStyle/>
                    <a:p>
                      <a:pPr algn="ctr"/>
                      <a:r>
                        <a:rPr lang="en-US" sz="1200" dirty="0">
                          <a:latin typeface="Cambria" panose="02040503050406030204" pitchFamily="18" charset="0"/>
                          <a:ea typeface="Cambria" panose="02040503050406030204" pitchFamily="18" charset="0"/>
                        </a:rPr>
                        <a:t>30</a:t>
                      </a:r>
                      <a:r>
                        <a:rPr lang="en-US" sz="1200" baseline="30000" dirty="0">
                          <a:latin typeface="Cambria" panose="02040503050406030204" pitchFamily="18" charset="0"/>
                          <a:ea typeface="Cambria" panose="02040503050406030204" pitchFamily="18" charset="0"/>
                        </a:rPr>
                        <a:t>th</a:t>
                      </a:r>
                      <a:r>
                        <a:rPr lang="en-US" sz="1200" dirty="0">
                          <a:latin typeface="Cambria" panose="02040503050406030204" pitchFamily="18" charset="0"/>
                          <a:ea typeface="Cambria" panose="02040503050406030204" pitchFamily="18" charset="0"/>
                        </a:rPr>
                        <a:t> March 2026</a:t>
                      </a:r>
                      <a:endParaRPr lang="en-IN" sz="1200" dirty="0">
                        <a:latin typeface="Cambria" panose="02040503050406030204" pitchFamily="18" charset="0"/>
                        <a:ea typeface="Cambria" panose="02040503050406030204" pitchFamily="18" charset="0"/>
                      </a:endParaRPr>
                    </a:p>
                  </a:txBody>
                  <a:tcPr anchor="ctr">
                    <a:lnR w="12700" cap="flat" cmpd="sng" algn="ctr">
                      <a:solidFill>
                        <a:schemeClr val="bg1">
                          <a:lumMod val="85000"/>
                        </a:schemeClr>
                      </a:solidFill>
                      <a:prstDash val="solid"/>
                      <a:round/>
                      <a:headEnd type="none" w="med" len="med"/>
                      <a:tailEnd type="none" w="med" len="med"/>
                    </a:lnR>
                    <a:solidFill>
                      <a:schemeClr val="bg1">
                        <a:lumMod val="75000"/>
                      </a:schemeClr>
                    </a:solidFill>
                  </a:tcPr>
                </a:tc>
                <a:extLst>
                  <a:ext uri="{0D108BD9-81ED-4DB2-BD59-A6C34878D82A}">
                    <a16:rowId xmlns:a16="http://schemas.microsoft.com/office/drawing/2014/main" val="3227686725"/>
                  </a:ext>
                </a:extLst>
              </a:tr>
              <a:tr h="285748">
                <a:tc>
                  <a:txBody>
                    <a:bodyPr/>
                    <a:lstStyle/>
                    <a:p>
                      <a:r>
                        <a:rPr lang="en-IN" sz="1200" b="1">
                          <a:latin typeface="Cambria" panose="02040503050406030204" pitchFamily="18" charset="0"/>
                          <a:ea typeface="Cambria" panose="02040503050406030204" pitchFamily="18" charset="0"/>
                        </a:rPr>
                        <a:t>Final Close</a:t>
                      </a:r>
                    </a:p>
                  </a:txBody>
                  <a:tcPr anchor="ctr">
                    <a:lnL w="12700" cap="flat" cmpd="sng" algn="ctr">
                      <a:solidFill>
                        <a:schemeClr val="bg1">
                          <a:lumMod val="85000"/>
                        </a:schemeClr>
                      </a:solidFill>
                      <a:prstDash val="solid"/>
                      <a:round/>
                      <a:headEnd type="none" w="med" len="med"/>
                      <a:tailEnd type="none" w="med" len="med"/>
                    </a:lnL>
                    <a:solidFill>
                      <a:schemeClr val="bg1">
                        <a:lumMod val="95000"/>
                      </a:schemeClr>
                    </a:solidFill>
                  </a:tcPr>
                </a:tc>
                <a:tc>
                  <a:txBody>
                    <a:bodyPr/>
                    <a:lstStyle/>
                    <a:p>
                      <a:pPr algn="ctr"/>
                      <a:r>
                        <a:rPr lang="en-IN" sz="1200">
                          <a:latin typeface="Cambria" panose="02040503050406030204" pitchFamily="18" charset="0"/>
                          <a:ea typeface="Cambria" panose="02040503050406030204" pitchFamily="18" charset="0"/>
                        </a:rPr>
                        <a:t>February, 2027</a:t>
                      </a:r>
                    </a:p>
                  </a:txBody>
                  <a:tcPr anchor="ctr">
                    <a:lnR w="12700" cap="flat" cmpd="sng" algn="ctr">
                      <a:solidFill>
                        <a:schemeClr val="bg1">
                          <a:lumMod val="85000"/>
                        </a:schemeClr>
                      </a:solidFill>
                      <a:prstDash val="solid"/>
                      <a:round/>
                      <a:headEnd type="none" w="med" len="med"/>
                      <a:tailEnd type="none" w="med" len="med"/>
                    </a:lnR>
                    <a:solidFill>
                      <a:schemeClr val="bg1">
                        <a:lumMod val="95000"/>
                      </a:schemeClr>
                    </a:solidFill>
                  </a:tcPr>
                </a:tc>
                <a:extLst>
                  <a:ext uri="{0D108BD9-81ED-4DB2-BD59-A6C34878D82A}">
                    <a16:rowId xmlns:a16="http://schemas.microsoft.com/office/drawing/2014/main" val="595497186"/>
                  </a:ext>
                </a:extLst>
              </a:tr>
              <a:tr h="476246">
                <a:tc>
                  <a:txBody>
                    <a:bodyPr/>
                    <a:lstStyle/>
                    <a:p>
                      <a:r>
                        <a:rPr lang="en-IN" sz="1200" b="1" kern="1200" dirty="0">
                          <a:solidFill>
                            <a:schemeClr val="dk1"/>
                          </a:solidFill>
                          <a:latin typeface="Cambria" panose="02040503050406030204" pitchFamily="18" charset="0"/>
                          <a:ea typeface="Cambria" panose="02040503050406030204" pitchFamily="18" charset="0"/>
                          <a:cs typeface="+mn-cs"/>
                        </a:rPr>
                        <a:t>Drawdown</a:t>
                      </a:r>
                    </a:p>
                  </a:txBody>
                  <a:tcPr anchor="ctr">
                    <a:lnL w="12700" cap="flat" cmpd="sng" algn="ctr">
                      <a:solidFill>
                        <a:schemeClr val="bg1">
                          <a:lumMod val="85000"/>
                        </a:schemeClr>
                      </a:solidFill>
                      <a:prstDash val="solid"/>
                      <a:round/>
                      <a:headEnd type="none" w="med" len="med"/>
                      <a:tailEnd type="none" w="med" len="med"/>
                    </a:lnL>
                    <a:solidFill>
                      <a:schemeClr val="bg1">
                        <a:lumMod val="75000"/>
                      </a:schemeClr>
                    </a:solidFill>
                  </a:tcPr>
                </a:tc>
                <a:tc>
                  <a:txBody>
                    <a:bodyPr/>
                    <a:lstStyle/>
                    <a:p>
                      <a:pPr algn="ctr"/>
                      <a:r>
                        <a:rPr lang="en-IN" sz="1200" dirty="0">
                          <a:latin typeface="Cambria" panose="02040503050406030204" pitchFamily="18" charset="0"/>
                          <a:ea typeface="Cambria" panose="02040503050406030204" pitchFamily="18" charset="0"/>
                        </a:rPr>
                        <a:t>Initial 25%, balance in 3 equal tranches in Aug’26, Nov’26 &amp; Feb’27</a:t>
                      </a:r>
                    </a:p>
                  </a:txBody>
                  <a:tcPr anchor="ctr">
                    <a:lnR w="12700" cap="flat" cmpd="sng" algn="ctr">
                      <a:solidFill>
                        <a:schemeClr val="bg1">
                          <a:lumMod val="85000"/>
                        </a:schemeClr>
                      </a:solidFill>
                      <a:prstDash val="solid"/>
                      <a:round/>
                      <a:headEnd type="none" w="med" len="med"/>
                      <a:tailEnd type="none" w="med" len="med"/>
                    </a:lnR>
                    <a:solidFill>
                      <a:schemeClr val="bg1">
                        <a:lumMod val="75000"/>
                      </a:schemeClr>
                    </a:solidFill>
                  </a:tcPr>
                </a:tc>
                <a:extLst>
                  <a:ext uri="{0D108BD9-81ED-4DB2-BD59-A6C34878D82A}">
                    <a16:rowId xmlns:a16="http://schemas.microsoft.com/office/drawing/2014/main" val="1990558997"/>
                  </a:ext>
                </a:extLst>
              </a:tr>
              <a:tr h="285748">
                <a:tc>
                  <a:txBody>
                    <a:bodyPr/>
                    <a:lstStyle/>
                    <a:p>
                      <a:r>
                        <a:rPr lang="en-IN" sz="1200" b="1">
                          <a:latin typeface="Cambria" panose="02040503050406030204" pitchFamily="18" charset="0"/>
                          <a:ea typeface="Cambria" panose="02040503050406030204" pitchFamily="18" charset="0"/>
                        </a:rPr>
                        <a:t>Fund Tenure</a:t>
                      </a:r>
                    </a:p>
                  </a:txBody>
                  <a:tcPr anchor="ctr">
                    <a:lnL w="12700" cap="flat" cmpd="sng" algn="ctr">
                      <a:solidFill>
                        <a:schemeClr val="bg1">
                          <a:lumMod val="85000"/>
                        </a:schemeClr>
                      </a:solidFill>
                      <a:prstDash val="solid"/>
                      <a:round/>
                      <a:headEnd type="none" w="med" len="med"/>
                      <a:tailEnd type="none" w="med" len="med"/>
                    </a:lnL>
                    <a:solidFill>
                      <a:schemeClr val="bg1">
                        <a:lumMod val="95000"/>
                      </a:schemeClr>
                    </a:solidFill>
                  </a:tcPr>
                </a:tc>
                <a:tc>
                  <a:txBody>
                    <a:bodyPr/>
                    <a:lstStyle/>
                    <a:p>
                      <a:pPr algn="ctr"/>
                      <a:r>
                        <a:rPr lang="en-IN" sz="1200" dirty="0">
                          <a:latin typeface="Cambria" panose="02040503050406030204" pitchFamily="18" charset="0"/>
                          <a:ea typeface="Cambria" panose="02040503050406030204" pitchFamily="18" charset="0"/>
                        </a:rPr>
                        <a:t>5 years (+1 +1)</a:t>
                      </a:r>
                    </a:p>
                  </a:txBody>
                  <a:tcPr anchor="ctr">
                    <a:lnR w="12700" cap="flat" cmpd="sng" algn="ctr">
                      <a:solidFill>
                        <a:schemeClr val="bg1">
                          <a:lumMod val="85000"/>
                        </a:schemeClr>
                      </a:solidFill>
                      <a:prstDash val="solid"/>
                      <a:round/>
                      <a:headEnd type="none" w="med" len="med"/>
                      <a:tailEnd type="none" w="med" len="med"/>
                    </a:lnR>
                    <a:solidFill>
                      <a:schemeClr val="bg1">
                        <a:lumMod val="95000"/>
                      </a:schemeClr>
                    </a:solidFill>
                  </a:tcPr>
                </a:tc>
                <a:extLst>
                  <a:ext uri="{0D108BD9-81ED-4DB2-BD59-A6C34878D82A}">
                    <a16:rowId xmlns:a16="http://schemas.microsoft.com/office/drawing/2014/main" val="4161271606"/>
                  </a:ext>
                </a:extLst>
              </a:tr>
              <a:tr h="285748">
                <a:tc>
                  <a:txBody>
                    <a:bodyPr/>
                    <a:lstStyle/>
                    <a:p>
                      <a:r>
                        <a:rPr lang="en-IN" sz="1200" b="1" dirty="0">
                          <a:latin typeface="Cambria" panose="02040503050406030204" pitchFamily="18" charset="0"/>
                          <a:ea typeface="Cambria" panose="02040503050406030204" pitchFamily="18" charset="0"/>
                        </a:rPr>
                        <a:t>Lock in</a:t>
                      </a:r>
                    </a:p>
                  </a:txBody>
                  <a:tcPr anchor="ctr">
                    <a:lnL w="12700" cap="flat" cmpd="sng" algn="ctr">
                      <a:solidFill>
                        <a:schemeClr val="bg1">
                          <a:lumMod val="85000"/>
                        </a:schemeClr>
                      </a:solidFill>
                      <a:prstDash val="solid"/>
                      <a:round/>
                      <a:headEnd type="none" w="med" len="med"/>
                      <a:tailEnd type="none" w="med" len="med"/>
                    </a:lnL>
                    <a:solidFill>
                      <a:schemeClr val="bg1">
                        <a:lumMod val="75000"/>
                      </a:schemeClr>
                    </a:solidFill>
                  </a:tcPr>
                </a:tc>
                <a:tc>
                  <a:txBody>
                    <a:bodyPr/>
                    <a:lstStyle/>
                    <a:p>
                      <a:pPr algn="ctr"/>
                      <a:r>
                        <a:rPr lang="en-US" sz="1200" dirty="0">
                          <a:latin typeface="Cambria" panose="02040503050406030204" pitchFamily="18" charset="0"/>
                          <a:ea typeface="Cambria" panose="02040503050406030204" pitchFamily="18" charset="0"/>
                        </a:rPr>
                        <a:t>6 months</a:t>
                      </a:r>
                    </a:p>
                  </a:txBody>
                  <a:tcPr anchor="ctr">
                    <a:lnR w="12700" cap="flat" cmpd="sng" algn="ctr">
                      <a:solidFill>
                        <a:schemeClr val="bg1">
                          <a:lumMod val="85000"/>
                        </a:schemeClr>
                      </a:solidFill>
                      <a:prstDash val="solid"/>
                      <a:round/>
                      <a:headEnd type="none" w="med" len="med"/>
                      <a:tailEnd type="none" w="med" len="med"/>
                    </a:lnR>
                    <a:solidFill>
                      <a:schemeClr val="bg1">
                        <a:lumMod val="75000"/>
                      </a:schemeClr>
                    </a:solidFill>
                  </a:tcPr>
                </a:tc>
                <a:extLst>
                  <a:ext uri="{0D108BD9-81ED-4DB2-BD59-A6C34878D82A}">
                    <a16:rowId xmlns:a16="http://schemas.microsoft.com/office/drawing/2014/main" val="736068235"/>
                  </a:ext>
                </a:extLst>
              </a:tr>
              <a:tr h="476246">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IN" sz="1200" b="1">
                          <a:latin typeface="Cambria" panose="02040503050406030204" pitchFamily="18" charset="0"/>
                          <a:ea typeface="Cambria" panose="02040503050406030204" pitchFamily="18" charset="0"/>
                        </a:rPr>
                        <a:t>Exit Load</a:t>
                      </a:r>
                    </a:p>
                  </a:txBody>
                  <a:tcPr anchor="ctr">
                    <a:lnL w="12700" cap="flat" cmpd="sng" algn="ctr">
                      <a:solidFill>
                        <a:schemeClr val="bg1">
                          <a:lumMod val="85000"/>
                        </a:schemeClr>
                      </a:solidFill>
                      <a:prstDash val="solid"/>
                      <a:round/>
                      <a:headEnd type="none" w="med" len="med"/>
                      <a:tailEnd type="none" w="med" len="med"/>
                    </a:lnL>
                    <a:solidFill>
                      <a:schemeClr val="bg1">
                        <a:lumMod val="95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200" dirty="0">
                          <a:latin typeface="Cambria" panose="02040503050406030204" pitchFamily="18" charset="0"/>
                          <a:ea typeface="Cambria" panose="02040503050406030204" pitchFamily="18" charset="0"/>
                        </a:rPr>
                        <a:t>Post Lock-in - 2% (Year 1), </a:t>
                      </a:r>
                    </a:p>
                    <a:p>
                      <a:pPr marL="0" marR="0" lvl="0" indent="0" algn="ctr" defTabSz="914400" rtl="0" eaLnBrk="1" fontAlgn="auto" latinLnBrk="0" hangingPunct="1">
                        <a:lnSpc>
                          <a:spcPct val="100000"/>
                        </a:lnSpc>
                        <a:spcBef>
                          <a:spcPts val="0"/>
                        </a:spcBef>
                        <a:spcAft>
                          <a:spcPts val="0"/>
                        </a:spcAft>
                        <a:buClrTx/>
                        <a:buSzTx/>
                        <a:buFontTx/>
                        <a:buNone/>
                        <a:tabLst/>
                        <a:defRPr/>
                      </a:pPr>
                      <a:r>
                        <a:rPr lang="en-US" sz="1200" dirty="0">
                          <a:latin typeface="Cambria" panose="02040503050406030204" pitchFamily="18" charset="0"/>
                          <a:ea typeface="Cambria" panose="02040503050406030204" pitchFamily="18" charset="0"/>
                        </a:rPr>
                        <a:t>1% (Years 2 &amp; 3), Nil thereafter.</a:t>
                      </a:r>
                      <a:endParaRPr lang="en-IN" sz="1200" dirty="0">
                        <a:latin typeface="Cambria" panose="02040503050406030204" pitchFamily="18" charset="0"/>
                        <a:ea typeface="Cambria" panose="02040503050406030204" pitchFamily="18" charset="0"/>
                      </a:endParaRPr>
                    </a:p>
                  </a:txBody>
                  <a:tcPr anchor="ctr">
                    <a:lnR w="12700" cap="flat" cmpd="sng" algn="ctr">
                      <a:solidFill>
                        <a:schemeClr val="bg1">
                          <a:lumMod val="85000"/>
                        </a:schemeClr>
                      </a:solidFill>
                      <a:prstDash val="solid"/>
                      <a:round/>
                      <a:headEnd type="none" w="med" len="med"/>
                      <a:tailEnd type="none" w="med" len="med"/>
                    </a:lnR>
                    <a:solidFill>
                      <a:schemeClr val="bg1">
                        <a:lumMod val="95000"/>
                      </a:schemeClr>
                    </a:solidFill>
                  </a:tcPr>
                </a:tc>
                <a:extLst>
                  <a:ext uri="{0D108BD9-81ED-4DB2-BD59-A6C34878D82A}">
                    <a16:rowId xmlns:a16="http://schemas.microsoft.com/office/drawing/2014/main" val="1651232475"/>
                  </a:ext>
                </a:extLst>
              </a:tr>
            </a:tbl>
          </a:graphicData>
        </a:graphic>
      </p:graphicFrame>
      <p:sp>
        <p:nvSpPr>
          <p:cNvPr id="10" name="TextBox 9">
            <a:extLst>
              <a:ext uri="{FF2B5EF4-FFF2-40B4-BE49-F238E27FC236}">
                <a16:creationId xmlns:a16="http://schemas.microsoft.com/office/drawing/2014/main" id="{1752FC2C-3A3A-635F-46FB-EB6B54DF7BAF}"/>
              </a:ext>
            </a:extLst>
          </p:cNvPr>
          <p:cNvSpPr txBox="1"/>
          <p:nvPr/>
        </p:nvSpPr>
        <p:spPr>
          <a:xfrm>
            <a:off x="9249412" y="1841373"/>
            <a:ext cx="2367452" cy="307777"/>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1400" b="1"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Investment Framework -  </a:t>
            </a:r>
          </a:p>
        </p:txBody>
      </p:sp>
      <p:graphicFrame>
        <p:nvGraphicFramePr>
          <p:cNvPr id="11" name="Table 10">
            <a:extLst>
              <a:ext uri="{FF2B5EF4-FFF2-40B4-BE49-F238E27FC236}">
                <a16:creationId xmlns:a16="http://schemas.microsoft.com/office/drawing/2014/main" id="{1746F869-07A2-1C86-CA85-37094CEAB4E4}"/>
              </a:ext>
            </a:extLst>
          </p:cNvPr>
          <p:cNvGraphicFramePr>
            <a:graphicFrameLocks noGrp="1"/>
          </p:cNvGraphicFramePr>
          <p:nvPr>
            <p:extLst>
              <p:ext uri="{D42A27DB-BD31-4B8C-83A1-F6EECF244321}">
                <p14:modId xmlns:p14="http://schemas.microsoft.com/office/powerpoint/2010/main" val="1904312686"/>
              </p:ext>
            </p:extLst>
          </p:nvPr>
        </p:nvGraphicFramePr>
        <p:xfrm>
          <a:off x="8877526" y="2170682"/>
          <a:ext cx="3111225" cy="2919886"/>
        </p:xfrm>
        <a:graphic>
          <a:graphicData uri="http://schemas.openxmlformats.org/drawingml/2006/table">
            <a:tbl>
              <a:tblPr firstRow="1" bandRow="1">
                <a:tableStyleId>{073A0DAA-6AF3-43AB-8588-CEC1D06C72B9}</a:tableStyleId>
              </a:tblPr>
              <a:tblGrid>
                <a:gridCol w="3111225">
                  <a:extLst>
                    <a:ext uri="{9D8B030D-6E8A-4147-A177-3AD203B41FA5}">
                      <a16:colId xmlns:a16="http://schemas.microsoft.com/office/drawing/2014/main" val="1970184468"/>
                    </a:ext>
                  </a:extLst>
                </a:gridCol>
              </a:tblGrid>
              <a:tr h="277308">
                <a:tc>
                  <a:txBody>
                    <a:bodyPr/>
                    <a:lstStyle/>
                    <a:p>
                      <a:pPr marL="0" marR="0" lvl="0" indent="0" algn="ctr" defTabSz="914400" rtl="0" eaLnBrk="1" fontAlgn="auto" latinLnBrk="0" hangingPunct="1">
                        <a:spcBef>
                          <a:spcPts val="0"/>
                        </a:spcBef>
                        <a:spcAft>
                          <a:spcPts val="0"/>
                        </a:spcAft>
                        <a:buClrTx/>
                        <a:buSzTx/>
                        <a:buFontTx/>
                        <a:buNone/>
                        <a:tabLst/>
                        <a:defRPr/>
                      </a:pPr>
                      <a:r>
                        <a:rPr kumimoji="0" lang="en-US" sz="1150" b="1" i="0" u="sng" strike="noStrike" kern="1200" cap="none" spc="0" normalizeH="0" baseline="0" noProof="0">
                          <a:ln>
                            <a:noFill/>
                          </a:ln>
                          <a:solidFill>
                            <a:schemeClr val="bg1"/>
                          </a:solidFill>
                          <a:effectLst/>
                          <a:uLnTx/>
                          <a:uFillTx/>
                          <a:latin typeface="Cambria" panose="02040503050406030204" pitchFamily="18" charset="0"/>
                          <a:ea typeface="Cambria" panose="02040503050406030204" pitchFamily="18" charset="0"/>
                          <a:cs typeface="+mn-cs"/>
                        </a:rPr>
                        <a:t>Management Evaluation</a:t>
                      </a:r>
                    </a:p>
                  </a:txBody>
                  <a:tcPr anchor="ctr">
                    <a:lnL w="12700" cap="flat" cmpd="sng" algn="ctr">
                      <a:solidFill>
                        <a:schemeClr val="bg1">
                          <a:lumMod val="85000"/>
                        </a:schemeClr>
                      </a:solidFill>
                      <a:prstDash val="solid"/>
                      <a:round/>
                      <a:headEnd type="none" w="med" len="med"/>
                      <a:tailEnd type="none" w="med" len="med"/>
                    </a:lnL>
                  </a:tcPr>
                </a:tc>
                <a:extLst>
                  <a:ext uri="{0D108BD9-81ED-4DB2-BD59-A6C34878D82A}">
                    <a16:rowId xmlns:a16="http://schemas.microsoft.com/office/drawing/2014/main" val="4047155771"/>
                  </a:ext>
                </a:extLst>
              </a:tr>
              <a:tr h="636176">
                <a:tc>
                  <a:txBody>
                    <a:bodyPr/>
                    <a:lstStyle/>
                    <a:p>
                      <a:pPr algn="ctr"/>
                      <a:r>
                        <a:rPr lang="en-US" sz="1150" b="0">
                          <a:latin typeface="Cambria" panose="02040503050406030204" pitchFamily="18" charset="0"/>
                          <a:ea typeface="Cambria" panose="02040503050406030204" pitchFamily="18" charset="0"/>
                        </a:rPr>
                        <a:t>Focuses on track record, strategic clarity, capital discipline, operational execution, and governance as proxies for leadership quality. </a:t>
                      </a:r>
                    </a:p>
                  </a:txBody>
                  <a:tcPr anchor="ctr">
                    <a:lnL w="12700" cap="flat" cmpd="sng" algn="ctr">
                      <a:solidFill>
                        <a:schemeClr val="bg1">
                          <a:lumMod val="85000"/>
                        </a:schemeClr>
                      </a:solidFill>
                      <a:prstDash val="solid"/>
                      <a:round/>
                      <a:headEnd type="none" w="med" len="med"/>
                      <a:tailEnd type="none" w="med" len="med"/>
                    </a:lnL>
                  </a:tcPr>
                </a:tc>
                <a:extLst>
                  <a:ext uri="{0D108BD9-81ED-4DB2-BD59-A6C34878D82A}">
                    <a16:rowId xmlns:a16="http://schemas.microsoft.com/office/drawing/2014/main" val="951825813"/>
                  </a:ext>
                </a:extLst>
              </a:tr>
              <a:tr h="277308">
                <a:tc>
                  <a:txBody>
                    <a:bodyPr/>
                    <a:lstStyle/>
                    <a:p>
                      <a:pPr marL="0" marR="0" lvl="0" indent="0" algn="ctr" defTabSz="914400" rtl="0" eaLnBrk="1" fontAlgn="auto" latinLnBrk="0" hangingPunct="1">
                        <a:spcBef>
                          <a:spcPts val="0"/>
                        </a:spcBef>
                        <a:spcAft>
                          <a:spcPts val="0"/>
                        </a:spcAft>
                        <a:buClrTx/>
                        <a:buSzTx/>
                        <a:buFontTx/>
                        <a:buNone/>
                        <a:tabLst/>
                        <a:defRPr/>
                      </a:pPr>
                      <a:r>
                        <a:rPr kumimoji="0" lang="en-US" sz="1150" b="1" i="0" u="sng" strike="noStrike" kern="1200" cap="none" spc="0" normalizeH="0" baseline="0" noProof="0">
                          <a:ln>
                            <a:noFill/>
                          </a:ln>
                          <a:solidFill>
                            <a:schemeClr val="bg1"/>
                          </a:solidFill>
                          <a:effectLst/>
                          <a:uLnTx/>
                          <a:uFillTx/>
                          <a:latin typeface="Cambria" panose="02040503050406030204" pitchFamily="18" charset="0"/>
                          <a:ea typeface="Cambria" panose="02040503050406030204" pitchFamily="18" charset="0"/>
                          <a:cs typeface="+mn-cs"/>
                        </a:rPr>
                        <a:t>Business Potential Assessment</a:t>
                      </a:r>
                    </a:p>
                  </a:txBody>
                  <a:tcPr anchor="ctr">
                    <a:lnL w="12700" cap="flat" cmpd="sng" algn="ctr">
                      <a:solidFill>
                        <a:schemeClr val="bg1">
                          <a:lumMod val="85000"/>
                        </a:schemeClr>
                      </a:solidFill>
                      <a:prstDash val="solid"/>
                      <a:round/>
                      <a:headEnd type="none" w="med" len="med"/>
                      <a:tailEnd type="none" w="med" len="med"/>
                    </a:lnL>
                    <a:solidFill>
                      <a:schemeClr val="tx1"/>
                    </a:solidFill>
                  </a:tcPr>
                </a:tc>
                <a:extLst>
                  <a:ext uri="{0D108BD9-81ED-4DB2-BD59-A6C34878D82A}">
                    <a16:rowId xmlns:a16="http://schemas.microsoft.com/office/drawing/2014/main" val="675892299"/>
                  </a:ext>
                </a:extLst>
              </a:tr>
              <a:tr h="81561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50" b="0" i="0"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rPr>
                        <a:t>Examines unit economics, growth drivers, competitive positioning, and macro context to determine if the opportunity is genuinely attractive</a:t>
                      </a:r>
                      <a:endParaRPr lang="en-IN" sz="1150" b="0">
                        <a:solidFill>
                          <a:schemeClr val="tx1"/>
                        </a:solidFill>
                        <a:latin typeface="Cambria" panose="02040503050406030204" pitchFamily="18" charset="0"/>
                        <a:ea typeface="Cambria" panose="02040503050406030204" pitchFamily="18" charset="0"/>
                      </a:endParaRPr>
                    </a:p>
                  </a:txBody>
                  <a:tcPr anchor="ctr">
                    <a:lnL w="12700" cap="flat" cmpd="sng" algn="ctr">
                      <a:solidFill>
                        <a:schemeClr val="bg1">
                          <a:lumMod val="85000"/>
                        </a:schemeClr>
                      </a:solidFill>
                      <a:prstDash val="solid"/>
                      <a:round/>
                      <a:headEnd type="none" w="med" len="med"/>
                      <a:tailEnd type="none" w="med" len="med"/>
                    </a:lnL>
                  </a:tcPr>
                </a:tc>
                <a:extLst>
                  <a:ext uri="{0D108BD9-81ED-4DB2-BD59-A6C34878D82A}">
                    <a16:rowId xmlns:a16="http://schemas.microsoft.com/office/drawing/2014/main" val="84698288"/>
                  </a:ext>
                </a:extLst>
              </a:tr>
              <a:tr h="277308">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50" b="1" i="0" u="sng" strike="noStrike" kern="1200" cap="none" spc="0" normalizeH="0" baseline="0" noProof="0">
                          <a:ln>
                            <a:noFill/>
                          </a:ln>
                          <a:solidFill>
                            <a:schemeClr val="bg1"/>
                          </a:solidFill>
                          <a:effectLst/>
                          <a:uLnTx/>
                          <a:uFillTx/>
                          <a:latin typeface="Cambria" panose="02040503050406030204" pitchFamily="18" charset="0"/>
                          <a:ea typeface="Cambria" panose="02040503050406030204" pitchFamily="18" charset="0"/>
                          <a:cs typeface="+mn-cs"/>
                        </a:rPr>
                        <a:t>Reasonable Valuations</a:t>
                      </a:r>
                      <a:endParaRPr kumimoji="0" lang="en-IN" sz="1150" b="1" i="0" u="sng" strike="noStrike" kern="1200" cap="none" spc="0" normalizeH="0" baseline="0">
                        <a:ln>
                          <a:noFill/>
                        </a:ln>
                        <a:solidFill>
                          <a:schemeClr val="bg1"/>
                        </a:solidFill>
                        <a:effectLst/>
                        <a:uLnTx/>
                        <a:uFillTx/>
                        <a:latin typeface="Cambria" panose="02040503050406030204" pitchFamily="18" charset="0"/>
                        <a:ea typeface="Cambria" panose="02040503050406030204" pitchFamily="18" charset="0"/>
                        <a:cs typeface="+mn-cs"/>
                      </a:endParaRPr>
                    </a:p>
                  </a:txBody>
                  <a:tcPr anchor="ctr">
                    <a:lnL w="12700" cap="flat" cmpd="sng" algn="ctr">
                      <a:solidFill>
                        <a:schemeClr val="bg1">
                          <a:lumMod val="85000"/>
                        </a:schemeClr>
                      </a:solidFill>
                      <a:prstDash val="solid"/>
                      <a:round/>
                      <a:headEnd type="none" w="med" len="med"/>
                      <a:tailEnd type="none" w="med" len="med"/>
                    </a:lnL>
                    <a:solidFill>
                      <a:schemeClr val="tx1"/>
                    </a:solidFill>
                  </a:tcPr>
                </a:tc>
                <a:extLst>
                  <a:ext uri="{0D108BD9-81ED-4DB2-BD59-A6C34878D82A}">
                    <a16:rowId xmlns:a16="http://schemas.microsoft.com/office/drawing/2014/main" val="3324332733"/>
                  </a:ext>
                </a:extLst>
              </a:tr>
              <a:tr h="636176">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150" b="0" dirty="0">
                          <a:solidFill>
                            <a:schemeClr val="tx1"/>
                          </a:solidFill>
                          <a:latin typeface="Cambria" panose="02040503050406030204" pitchFamily="18" charset="0"/>
                          <a:ea typeface="Cambria" panose="02040503050406030204" pitchFamily="18" charset="0"/>
                        </a:rPr>
                        <a:t>Embeds discipline by requiring intrinsic value multiples above market price, stress-testing assumptions, and ensuring margin of safety.</a:t>
                      </a:r>
                    </a:p>
                  </a:txBody>
                  <a:tcPr anchor="ctr">
                    <a:lnL w="12700" cap="flat" cmpd="sng" algn="ctr">
                      <a:solidFill>
                        <a:schemeClr val="bg1">
                          <a:lumMod val="85000"/>
                        </a:schemeClr>
                      </a:solidFill>
                      <a:prstDash val="solid"/>
                      <a:round/>
                      <a:headEnd type="none" w="med" len="med"/>
                      <a:tailEnd type="none" w="med" len="med"/>
                    </a:lnL>
                  </a:tcPr>
                </a:tc>
                <a:extLst>
                  <a:ext uri="{0D108BD9-81ED-4DB2-BD59-A6C34878D82A}">
                    <a16:rowId xmlns:a16="http://schemas.microsoft.com/office/drawing/2014/main" val="3897546599"/>
                  </a:ext>
                </a:extLst>
              </a:tr>
            </a:tbl>
          </a:graphicData>
        </a:graphic>
      </p:graphicFrame>
      <p:graphicFrame>
        <p:nvGraphicFramePr>
          <p:cNvPr id="2" name="Table 1">
            <a:extLst>
              <a:ext uri="{FF2B5EF4-FFF2-40B4-BE49-F238E27FC236}">
                <a16:creationId xmlns:a16="http://schemas.microsoft.com/office/drawing/2014/main" id="{56B5EA02-3272-99C6-1C37-57590A2C3E70}"/>
              </a:ext>
            </a:extLst>
          </p:cNvPr>
          <p:cNvGraphicFramePr>
            <a:graphicFrameLocks noGrp="1"/>
          </p:cNvGraphicFramePr>
          <p:nvPr>
            <p:extLst>
              <p:ext uri="{D42A27DB-BD31-4B8C-83A1-F6EECF244321}">
                <p14:modId xmlns:p14="http://schemas.microsoft.com/office/powerpoint/2010/main" val="1348470887"/>
              </p:ext>
            </p:extLst>
          </p:nvPr>
        </p:nvGraphicFramePr>
        <p:xfrm>
          <a:off x="4892258" y="1063095"/>
          <a:ext cx="3821757" cy="2062410"/>
        </p:xfrm>
        <a:graphic>
          <a:graphicData uri="http://schemas.openxmlformats.org/drawingml/2006/table">
            <a:tbl>
              <a:tblPr/>
              <a:tblGrid>
                <a:gridCol w="2842667">
                  <a:extLst>
                    <a:ext uri="{9D8B030D-6E8A-4147-A177-3AD203B41FA5}">
                      <a16:colId xmlns:a16="http://schemas.microsoft.com/office/drawing/2014/main" val="1547528787"/>
                    </a:ext>
                  </a:extLst>
                </a:gridCol>
                <a:gridCol w="979090">
                  <a:extLst>
                    <a:ext uri="{9D8B030D-6E8A-4147-A177-3AD203B41FA5}">
                      <a16:colId xmlns:a16="http://schemas.microsoft.com/office/drawing/2014/main" val="1269087385"/>
                    </a:ext>
                  </a:extLst>
                </a:gridCol>
              </a:tblGrid>
              <a:tr h="294630">
                <a:tc>
                  <a:txBody>
                    <a:bodyPr/>
                    <a:lstStyle/>
                    <a:p>
                      <a:pPr algn="ctr" fontAlgn="ctr"/>
                      <a:r>
                        <a:rPr lang="en-IN" sz="1300" b="1" i="0" u="none" strike="noStrike">
                          <a:solidFill>
                            <a:srgbClr val="FFFFFF"/>
                          </a:solidFill>
                          <a:effectLst/>
                          <a:latin typeface="Cambria" panose="02040503050406030204" pitchFamily="18" charset="0"/>
                          <a:ea typeface="Cambria" panose="02040503050406030204" pitchFamily="18" charset="0"/>
                        </a:rPr>
                        <a:t>Top Sectors</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000000"/>
                    </a:solidFill>
                  </a:tcPr>
                </a:tc>
                <a:tc>
                  <a:txBody>
                    <a:bodyPr/>
                    <a:lstStyle/>
                    <a:p>
                      <a:pPr algn="ctr" fontAlgn="ctr"/>
                      <a:r>
                        <a:rPr lang="en-IN" sz="1300" b="1" i="0" u="none" strike="noStrike">
                          <a:solidFill>
                            <a:srgbClr val="FFFFFF"/>
                          </a:solidFill>
                          <a:effectLst/>
                          <a:latin typeface="Cambria" panose="02040503050406030204" pitchFamily="18" charset="0"/>
                          <a:ea typeface="Cambria" panose="02040503050406030204" pitchFamily="18" charset="0"/>
                        </a:rPr>
                        <a:t>Weight %</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000000"/>
                    </a:solidFill>
                  </a:tcPr>
                </a:tc>
                <a:extLst>
                  <a:ext uri="{0D108BD9-81ED-4DB2-BD59-A6C34878D82A}">
                    <a16:rowId xmlns:a16="http://schemas.microsoft.com/office/drawing/2014/main" val="4198435380"/>
                  </a:ext>
                </a:extLst>
              </a:tr>
              <a:tr h="294630">
                <a:tc>
                  <a:txBody>
                    <a:bodyPr/>
                    <a:lstStyle/>
                    <a:p>
                      <a:pPr algn="ctr" rtl="0" fontAlgn="b">
                        <a:buNone/>
                      </a:pPr>
                      <a:r>
                        <a:rPr lang="en-IN" sz="1300" b="0" i="0" u="none" strike="noStrike" dirty="0">
                          <a:solidFill>
                            <a:srgbClr val="000000"/>
                          </a:solidFill>
                          <a:effectLst/>
                          <a:latin typeface="Cambria" panose="02040503050406030204" pitchFamily="18" charset="0"/>
                        </a:rPr>
                        <a:t>Transportation and Supply Chain</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905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bg1">
                        <a:lumMod val="85000"/>
                      </a:schemeClr>
                    </a:solidFill>
                  </a:tcPr>
                </a:tc>
                <a:tc>
                  <a:txBody>
                    <a:bodyPr/>
                    <a:lstStyle/>
                    <a:p>
                      <a:pPr algn="ctr" rtl="0" fontAlgn="b">
                        <a:buNone/>
                      </a:pPr>
                      <a:r>
                        <a:rPr lang="en-IN" sz="1300" b="0" i="0" u="none" strike="noStrike" dirty="0">
                          <a:solidFill>
                            <a:srgbClr val="000000"/>
                          </a:solidFill>
                          <a:effectLst/>
                          <a:latin typeface="Cambria" panose="02040503050406030204" pitchFamily="18" charset="0"/>
                        </a:rPr>
                        <a:t>20.51%</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905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3633773847"/>
                  </a:ext>
                </a:extLst>
              </a:tr>
              <a:tr h="294630">
                <a:tc>
                  <a:txBody>
                    <a:bodyPr/>
                    <a:lstStyle/>
                    <a:p>
                      <a:pPr algn="ctr" rtl="0" fontAlgn="b">
                        <a:buNone/>
                      </a:pPr>
                      <a:r>
                        <a:rPr lang="en-IN" sz="1300" b="0" i="0" u="none" strike="noStrike">
                          <a:solidFill>
                            <a:srgbClr val="000000"/>
                          </a:solidFill>
                          <a:effectLst/>
                          <a:latin typeface="Cambria" panose="02040503050406030204" pitchFamily="18" charset="0"/>
                        </a:rPr>
                        <a:t>Financial</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bg1">
                        <a:lumMod val="95000"/>
                      </a:schemeClr>
                    </a:solidFill>
                  </a:tcPr>
                </a:tc>
                <a:tc>
                  <a:txBody>
                    <a:bodyPr/>
                    <a:lstStyle/>
                    <a:p>
                      <a:pPr algn="ctr" rtl="0" fontAlgn="b">
                        <a:buNone/>
                      </a:pPr>
                      <a:r>
                        <a:rPr lang="en-IN" sz="1300" b="0" i="0" u="none" strike="noStrike" dirty="0">
                          <a:solidFill>
                            <a:srgbClr val="000000"/>
                          </a:solidFill>
                          <a:effectLst/>
                          <a:latin typeface="Cambria" panose="02040503050406030204" pitchFamily="18" charset="0"/>
                        </a:rPr>
                        <a:t>21.49%</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594518"/>
                  </a:ext>
                </a:extLst>
              </a:tr>
              <a:tr h="294630">
                <a:tc>
                  <a:txBody>
                    <a:bodyPr/>
                    <a:lstStyle/>
                    <a:p>
                      <a:pPr algn="ctr" rtl="0" fontAlgn="b">
                        <a:buNone/>
                      </a:pPr>
                      <a:r>
                        <a:rPr lang="en-IN" sz="1300" b="0" i="0" u="none" strike="noStrike" dirty="0">
                          <a:solidFill>
                            <a:srgbClr val="000000"/>
                          </a:solidFill>
                          <a:effectLst/>
                          <a:latin typeface="Cambria" panose="02040503050406030204" pitchFamily="18" charset="0"/>
                        </a:rPr>
                        <a:t>Capital Goods &amp; Infrastructure</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bg1">
                        <a:lumMod val="85000"/>
                      </a:schemeClr>
                    </a:solidFill>
                  </a:tcPr>
                </a:tc>
                <a:tc>
                  <a:txBody>
                    <a:bodyPr/>
                    <a:lstStyle/>
                    <a:p>
                      <a:pPr algn="ctr" rtl="0" fontAlgn="b">
                        <a:buNone/>
                      </a:pPr>
                      <a:r>
                        <a:rPr lang="en-IN" sz="1300" b="0" i="0" u="none" strike="noStrike" dirty="0">
                          <a:solidFill>
                            <a:srgbClr val="000000"/>
                          </a:solidFill>
                          <a:effectLst/>
                          <a:latin typeface="Cambria" panose="02040503050406030204" pitchFamily="18" charset="0"/>
                        </a:rPr>
                        <a:t>18.17%</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262041181"/>
                  </a:ext>
                </a:extLst>
              </a:tr>
              <a:tr h="294630">
                <a:tc>
                  <a:txBody>
                    <a:bodyPr/>
                    <a:lstStyle/>
                    <a:p>
                      <a:pPr algn="ctr" rtl="0" fontAlgn="b">
                        <a:buNone/>
                      </a:pPr>
                      <a:r>
                        <a:rPr lang="en-IN" sz="1300" b="0" i="0" u="none" strike="noStrike">
                          <a:solidFill>
                            <a:srgbClr val="000000"/>
                          </a:solidFill>
                          <a:effectLst/>
                          <a:latin typeface="Cambria" panose="02040503050406030204" pitchFamily="18" charset="0"/>
                        </a:rPr>
                        <a:t>Manufacturing</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bg1">
                        <a:lumMod val="95000"/>
                      </a:schemeClr>
                    </a:solidFill>
                  </a:tcPr>
                </a:tc>
                <a:tc>
                  <a:txBody>
                    <a:bodyPr/>
                    <a:lstStyle/>
                    <a:p>
                      <a:pPr algn="ctr" rtl="0" fontAlgn="b">
                        <a:buNone/>
                      </a:pPr>
                      <a:r>
                        <a:rPr lang="en-IN" sz="1300" b="0" i="0" u="none" strike="noStrike" dirty="0">
                          <a:solidFill>
                            <a:srgbClr val="000000"/>
                          </a:solidFill>
                          <a:effectLst/>
                          <a:latin typeface="Cambria" panose="02040503050406030204" pitchFamily="18" charset="0"/>
                        </a:rPr>
                        <a:t>17.82%</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1069242810"/>
                  </a:ext>
                </a:extLst>
              </a:tr>
              <a:tr h="294630">
                <a:tc>
                  <a:txBody>
                    <a:bodyPr/>
                    <a:lstStyle/>
                    <a:p>
                      <a:pPr algn="ctr" rtl="0" fontAlgn="b">
                        <a:buNone/>
                      </a:pPr>
                      <a:r>
                        <a:rPr lang="en-IN" sz="1300" b="0" i="0" u="none" strike="noStrike" dirty="0">
                          <a:solidFill>
                            <a:srgbClr val="000000"/>
                          </a:solidFill>
                          <a:effectLst/>
                          <a:latin typeface="Cambria" panose="02040503050406030204" pitchFamily="18" charset="0"/>
                        </a:rPr>
                        <a:t>Consumption</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bg1">
                        <a:lumMod val="85000"/>
                      </a:schemeClr>
                    </a:solidFill>
                  </a:tcPr>
                </a:tc>
                <a:tc>
                  <a:txBody>
                    <a:bodyPr/>
                    <a:lstStyle/>
                    <a:p>
                      <a:pPr algn="ctr" rtl="0" fontAlgn="b">
                        <a:buNone/>
                      </a:pPr>
                      <a:r>
                        <a:rPr lang="en-IN" sz="1300" b="0" i="0" u="none" strike="noStrike" dirty="0">
                          <a:solidFill>
                            <a:srgbClr val="000000"/>
                          </a:solidFill>
                          <a:effectLst/>
                          <a:latin typeface="Cambria" panose="02040503050406030204" pitchFamily="18" charset="0"/>
                        </a:rPr>
                        <a:t>11.4%</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2862834269"/>
                  </a:ext>
                </a:extLst>
              </a:tr>
              <a:tr h="294630">
                <a:tc>
                  <a:txBody>
                    <a:bodyPr/>
                    <a:lstStyle/>
                    <a:p>
                      <a:pPr algn="ctr" rtl="0" fontAlgn="b">
                        <a:buNone/>
                      </a:pPr>
                      <a:r>
                        <a:rPr lang="en-IN" sz="1300" b="0" i="0" u="none" strike="noStrike">
                          <a:solidFill>
                            <a:srgbClr val="000000"/>
                          </a:solidFill>
                          <a:effectLst/>
                          <a:latin typeface="Cambria" panose="02040503050406030204" pitchFamily="18" charset="0"/>
                        </a:rPr>
                        <a:t>Health Care</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bg1">
                        <a:lumMod val="95000"/>
                      </a:schemeClr>
                    </a:solidFill>
                  </a:tcPr>
                </a:tc>
                <a:tc>
                  <a:txBody>
                    <a:bodyPr/>
                    <a:lstStyle/>
                    <a:p>
                      <a:pPr algn="ctr" rtl="0" fontAlgn="b">
                        <a:buNone/>
                      </a:pPr>
                      <a:r>
                        <a:rPr lang="en-IN" sz="1300" b="0" i="0" u="none" strike="noStrike" dirty="0">
                          <a:solidFill>
                            <a:srgbClr val="000000"/>
                          </a:solidFill>
                          <a:effectLst/>
                          <a:latin typeface="Cambria" panose="02040503050406030204" pitchFamily="18" charset="0"/>
                        </a:rPr>
                        <a:t>5.98%</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2313730071"/>
                  </a:ext>
                </a:extLst>
              </a:tr>
            </a:tbl>
          </a:graphicData>
        </a:graphic>
      </p:graphicFrame>
      <p:graphicFrame>
        <p:nvGraphicFramePr>
          <p:cNvPr id="3" name="Table 2">
            <a:extLst>
              <a:ext uri="{FF2B5EF4-FFF2-40B4-BE49-F238E27FC236}">
                <a16:creationId xmlns:a16="http://schemas.microsoft.com/office/drawing/2014/main" id="{4F601C25-6ECF-9256-6005-93C81D46FA3F}"/>
              </a:ext>
            </a:extLst>
          </p:cNvPr>
          <p:cNvGraphicFramePr>
            <a:graphicFrameLocks noGrp="1"/>
          </p:cNvGraphicFramePr>
          <p:nvPr>
            <p:extLst>
              <p:ext uri="{D42A27DB-BD31-4B8C-83A1-F6EECF244321}">
                <p14:modId xmlns:p14="http://schemas.microsoft.com/office/powerpoint/2010/main" val="2005447009"/>
              </p:ext>
            </p:extLst>
          </p:nvPr>
        </p:nvGraphicFramePr>
        <p:xfrm>
          <a:off x="4892257" y="3242691"/>
          <a:ext cx="3821758" cy="3285399"/>
        </p:xfrm>
        <a:graphic>
          <a:graphicData uri="http://schemas.openxmlformats.org/drawingml/2006/table">
            <a:tbl>
              <a:tblPr/>
              <a:tblGrid>
                <a:gridCol w="2940395">
                  <a:extLst>
                    <a:ext uri="{9D8B030D-6E8A-4147-A177-3AD203B41FA5}">
                      <a16:colId xmlns:a16="http://schemas.microsoft.com/office/drawing/2014/main" val="1547528787"/>
                    </a:ext>
                  </a:extLst>
                </a:gridCol>
                <a:gridCol w="881363">
                  <a:extLst>
                    <a:ext uri="{9D8B030D-6E8A-4147-A177-3AD203B41FA5}">
                      <a16:colId xmlns:a16="http://schemas.microsoft.com/office/drawing/2014/main" val="3347766230"/>
                    </a:ext>
                  </a:extLst>
                </a:gridCol>
              </a:tblGrid>
              <a:tr h="278859">
                <a:tc>
                  <a:txBody>
                    <a:bodyPr/>
                    <a:lstStyle/>
                    <a:p>
                      <a:pPr algn="ctr" fontAlgn="ctr"/>
                      <a:r>
                        <a:rPr lang="en-IN" sz="1300" b="1" i="0" u="none" strike="noStrike">
                          <a:solidFill>
                            <a:srgbClr val="FFFFFF"/>
                          </a:solidFill>
                          <a:effectLst/>
                          <a:latin typeface="Cambria" panose="02040503050406030204" pitchFamily="18" charset="0"/>
                        </a:rPr>
                        <a:t>Top 10 Holdings</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000000"/>
                    </a:solidFill>
                  </a:tcPr>
                </a:tc>
                <a:tc>
                  <a:txBody>
                    <a:bodyPr/>
                    <a:lstStyle/>
                    <a:p>
                      <a:pPr algn="ctr" fontAlgn="ctr"/>
                      <a:r>
                        <a:rPr lang="en-IN" sz="1300" b="1" i="0" u="none" strike="noStrike">
                          <a:solidFill>
                            <a:srgbClr val="FFFFFF"/>
                          </a:solidFill>
                          <a:effectLst/>
                          <a:latin typeface="Cambria" panose="02040503050406030204" pitchFamily="18" charset="0"/>
                        </a:rPr>
                        <a:t>Weight %</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000000"/>
                    </a:solidFill>
                  </a:tcPr>
                </a:tc>
                <a:extLst>
                  <a:ext uri="{0D108BD9-81ED-4DB2-BD59-A6C34878D82A}">
                    <a16:rowId xmlns:a16="http://schemas.microsoft.com/office/drawing/2014/main" val="4198435380"/>
                  </a:ext>
                </a:extLst>
              </a:tr>
              <a:tr h="300654">
                <a:tc>
                  <a:txBody>
                    <a:bodyPr/>
                    <a:lstStyle/>
                    <a:p>
                      <a:pPr algn="ctr" fontAlgn="b">
                        <a:buNone/>
                      </a:pPr>
                      <a:r>
                        <a:rPr lang="en-IN" sz="1300" b="0" i="0" u="none" strike="noStrike" dirty="0">
                          <a:solidFill>
                            <a:srgbClr val="000000"/>
                          </a:solidFill>
                          <a:effectLst/>
                          <a:latin typeface="Cambria" panose="02040503050406030204" pitchFamily="18" charset="0"/>
                          <a:ea typeface="Cambria" panose="02040503050406030204" pitchFamily="18" charset="0"/>
                        </a:rPr>
                        <a:t>Gujarat Pipavav Port Limited</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905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chemeClr val="bg1">
                        <a:lumMod val="85000"/>
                      </a:schemeClr>
                    </a:solidFill>
                  </a:tcPr>
                </a:tc>
                <a:tc>
                  <a:txBody>
                    <a:bodyPr/>
                    <a:lstStyle/>
                    <a:p>
                      <a:pPr algn="ctr" fontAlgn="b">
                        <a:buNone/>
                      </a:pPr>
                      <a:r>
                        <a:rPr lang="en-IN" sz="1300" b="0" i="0" u="none" strike="noStrike">
                          <a:solidFill>
                            <a:srgbClr val="000000"/>
                          </a:solidFill>
                          <a:effectLst/>
                          <a:latin typeface="Cambria" panose="02040503050406030204" pitchFamily="18" charset="0"/>
                          <a:ea typeface="Cambria" panose="02040503050406030204" pitchFamily="18" charset="0"/>
                        </a:rPr>
                        <a:t>8.84%</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905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522442892"/>
                  </a:ext>
                </a:extLst>
              </a:tr>
              <a:tr h="300654">
                <a:tc>
                  <a:txBody>
                    <a:bodyPr/>
                    <a:lstStyle/>
                    <a:p>
                      <a:pPr algn="ctr" fontAlgn="b">
                        <a:buNone/>
                      </a:pPr>
                      <a:r>
                        <a:rPr lang="en-IN" sz="1300" b="0" i="0" u="none" strike="noStrike">
                          <a:solidFill>
                            <a:srgbClr val="000000"/>
                          </a:solidFill>
                          <a:effectLst/>
                          <a:latin typeface="Cambria" panose="02040503050406030204" pitchFamily="18" charset="0"/>
                          <a:ea typeface="Cambria" panose="02040503050406030204" pitchFamily="18" charset="0"/>
                        </a:rPr>
                        <a:t>SBI Life Insurance Company Limited</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905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bg1">
                        <a:lumMod val="95000"/>
                      </a:schemeClr>
                    </a:solidFill>
                  </a:tcPr>
                </a:tc>
                <a:tc>
                  <a:txBody>
                    <a:bodyPr/>
                    <a:lstStyle/>
                    <a:p>
                      <a:pPr algn="ctr" fontAlgn="b">
                        <a:buNone/>
                      </a:pPr>
                      <a:r>
                        <a:rPr lang="en-IN" sz="1300" b="0" i="0" u="none" strike="noStrike">
                          <a:solidFill>
                            <a:srgbClr val="000000"/>
                          </a:solidFill>
                          <a:effectLst/>
                          <a:latin typeface="Cambria" panose="02040503050406030204" pitchFamily="18" charset="0"/>
                          <a:ea typeface="Cambria" panose="02040503050406030204" pitchFamily="18" charset="0"/>
                        </a:rPr>
                        <a:t>7.00%</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905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3633773847"/>
                  </a:ext>
                </a:extLst>
              </a:tr>
              <a:tr h="300654">
                <a:tc>
                  <a:txBody>
                    <a:bodyPr/>
                    <a:lstStyle/>
                    <a:p>
                      <a:pPr algn="ctr" fontAlgn="b">
                        <a:buNone/>
                      </a:pPr>
                      <a:r>
                        <a:rPr lang="en-IN" sz="1300" b="0" i="0" u="none" strike="noStrike">
                          <a:solidFill>
                            <a:srgbClr val="000000"/>
                          </a:solidFill>
                          <a:effectLst/>
                          <a:latin typeface="Cambria" panose="02040503050406030204" pitchFamily="18" charset="0"/>
                          <a:ea typeface="Cambria" panose="02040503050406030204" pitchFamily="18" charset="0"/>
                        </a:rPr>
                        <a:t>PI Industries Limited</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bg1">
                        <a:lumMod val="85000"/>
                      </a:schemeClr>
                    </a:solidFill>
                  </a:tcPr>
                </a:tc>
                <a:tc>
                  <a:txBody>
                    <a:bodyPr/>
                    <a:lstStyle/>
                    <a:p>
                      <a:pPr algn="ctr" fontAlgn="b">
                        <a:buNone/>
                      </a:pPr>
                      <a:r>
                        <a:rPr lang="en-IN" sz="1300" b="0" i="0" u="none" strike="noStrike">
                          <a:solidFill>
                            <a:srgbClr val="000000"/>
                          </a:solidFill>
                          <a:effectLst/>
                          <a:latin typeface="Cambria" panose="02040503050406030204" pitchFamily="18" charset="0"/>
                          <a:ea typeface="Cambria" panose="02040503050406030204" pitchFamily="18" charset="0"/>
                        </a:rPr>
                        <a:t>6.87%</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711792776"/>
                  </a:ext>
                </a:extLst>
              </a:tr>
              <a:tr h="300654">
                <a:tc>
                  <a:txBody>
                    <a:bodyPr/>
                    <a:lstStyle/>
                    <a:p>
                      <a:pPr algn="ctr" fontAlgn="b">
                        <a:buNone/>
                      </a:pPr>
                      <a:r>
                        <a:rPr lang="en-IN" sz="1300" b="0" i="0" u="none" strike="noStrike">
                          <a:solidFill>
                            <a:srgbClr val="000000"/>
                          </a:solidFill>
                          <a:effectLst/>
                          <a:latin typeface="Cambria" panose="02040503050406030204" pitchFamily="18" charset="0"/>
                          <a:ea typeface="Cambria" panose="02040503050406030204" pitchFamily="18" charset="0"/>
                        </a:rPr>
                        <a:t>HDFC Bank Limited</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bg1">
                        <a:lumMod val="95000"/>
                      </a:schemeClr>
                    </a:solidFill>
                  </a:tcPr>
                </a:tc>
                <a:tc>
                  <a:txBody>
                    <a:bodyPr/>
                    <a:lstStyle/>
                    <a:p>
                      <a:pPr algn="ctr" fontAlgn="b">
                        <a:buNone/>
                      </a:pPr>
                      <a:r>
                        <a:rPr lang="en-IN" sz="1300" b="0" i="0" u="none" strike="noStrike">
                          <a:solidFill>
                            <a:srgbClr val="000000"/>
                          </a:solidFill>
                          <a:effectLst/>
                          <a:latin typeface="Cambria" panose="02040503050406030204" pitchFamily="18" charset="0"/>
                          <a:ea typeface="Cambria" panose="02040503050406030204" pitchFamily="18" charset="0"/>
                        </a:rPr>
                        <a:t>6.56%</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1801958024"/>
                  </a:ext>
                </a:extLst>
              </a:tr>
              <a:tr h="300654">
                <a:tc>
                  <a:txBody>
                    <a:bodyPr/>
                    <a:lstStyle/>
                    <a:p>
                      <a:pPr algn="ctr" fontAlgn="b">
                        <a:buNone/>
                      </a:pPr>
                      <a:r>
                        <a:rPr lang="en-IN" sz="1300" b="0" i="0" u="none" strike="noStrike">
                          <a:solidFill>
                            <a:srgbClr val="000000"/>
                          </a:solidFill>
                          <a:effectLst/>
                          <a:latin typeface="Cambria" panose="02040503050406030204" pitchFamily="18" charset="0"/>
                          <a:ea typeface="Cambria" panose="02040503050406030204" pitchFamily="18" charset="0"/>
                        </a:rPr>
                        <a:t>Mrs Bectors Food Specialities Limited</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bg1">
                        <a:lumMod val="85000"/>
                      </a:schemeClr>
                    </a:solidFill>
                  </a:tcPr>
                </a:tc>
                <a:tc>
                  <a:txBody>
                    <a:bodyPr/>
                    <a:lstStyle/>
                    <a:p>
                      <a:pPr algn="ctr" fontAlgn="b">
                        <a:buNone/>
                      </a:pPr>
                      <a:r>
                        <a:rPr lang="en-IN" sz="1300" b="0" i="0" u="none" strike="noStrike">
                          <a:solidFill>
                            <a:srgbClr val="000000"/>
                          </a:solidFill>
                          <a:effectLst/>
                          <a:latin typeface="Cambria" panose="02040503050406030204" pitchFamily="18" charset="0"/>
                          <a:ea typeface="Cambria" panose="02040503050406030204" pitchFamily="18" charset="0"/>
                        </a:rPr>
                        <a:t>6.19%</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69242810"/>
                  </a:ext>
                </a:extLst>
              </a:tr>
              <a:tr h="300654">
                <a:tc>
                  <a:txBody>
                    <a:bodyPr/>
                    <a:lstStyle/>
                    <a:p>
                      <a:pPr algn="ctr" fontAlgn="b">
                        <a:buNone/>
                      </a:pPr>
                      <a:r>
                        <a:rPr lang="en-IN" sz="1300" b="0" i="0" u="none" strike="noStrike">
                          <a:solidFill>
                            <a:srgbClr val="000000"/>
                          </a:solidFill>
                          <a:effectLst/>
                          <a:latin typeface="Cambria" panose="02040503050406030204" pitchFamily="18" charset="0"/>
                          <a:ea typeface="Cambria" panose="02040503050406030204" pitchFamily="18" charset="0"/>
                        </a:rPr>
                        <a:t>Dr. Reddys Laboratories Limited</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bg1">
                        <a:lumMod val="95000"/>
                      </a:schemeClr>
                    </a:solidFill>
                  </a:tcPr>
                </a:tc>
                <a:tc>
                  <a:txBody>
                    <a:bodyPr/>
                    <a:lstStyle/>
                    <a:p>
                      <a:pPr algn="ctr" fontAlgn="b">
                        <a:buNone/>
                      </a:pPr>
                      <a:r>
                        <a:rPr lang="en-IN" sz="1300" b="0" i="0" u="none" strike="noStrike" dirty="0">
                          <a:solidFill>
                            <a:srgbClr val="000000"/>
                          </a:solidFill>
                          <a:effectLst/>
                          <a:latin typeface="Cambria" panose="02040503050406030204" pitchFamily="18" charset="0"/>
                          <a:ea typeface="Cambria" panose="02040503050406030204" pitchFamily="18" charset="0"/>
                        </a:rPr>
                        <a:t>5.98%</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2862834269"/>
                  </a:ext>
                </a:extLst>
              </a:tr>
              <a:tr h="300654">
                <a:tc>
                  <a:txBody>
                    <a:bodyPr/>
                    <a:lstStyle/>
                    <a:p>
                      <a:pPr algn="ctr" fontAlgn="b">
                        <a:buNone/>
                      </a:pPr>
                      <a:r>
                        <a:rPr lang="en-IN" sz="1300" b="0" i="0" u="none" strike="noStrike">
                          <a:solidFill>
                            <a:srgbClr val="000000"/>
                          </a:solidFill>
                          <a:effectLst/>
                          <a:latin typeface="Cambria" panose="02040503050406030204" pitchFamily="18" charset="0"/>
                          <a:ea typeface="Cambria" panose="02040503050406030204" pitchFamily="18" charset="0"/>
                        </a:rPr>
                        <a:t>Container Corporation of India Limited</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bg1">
                        <a:lumMod val="85000"/>
                      </a:schemeClr>
                    </a:solidFill>
                  </a:tcPr>
                </a:tc>
                <a:tc>
                  <a:txBody>
                    <a:bodyPr/>
                    <a:lstStyle/>
                    <a:p>
                      <a:pPr algn="ctr" fontAlgn="b">
                        <a:buNone/>
                      </a:pPr>
                      <a:r>
                        <a:rPr lang="en-IN" sz="1300" b="0" i="0" u="none" strike="noStrike">
                          <a:solidFill>
                            <a:srgbClr val="000000"/>
                          </a:solidFill>
                          <a:effectLst/>
                          <a:latin typeface="Cambria" panose="02040503050406030204" pitchFamily="18" charset="0"/>
                          <a:ea typeface="Cambria" panose="02040503050406030204" pitchFamily="18" charset="0"/>
                        </a:rPr>
                        <a:t>5.67%</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2313730071"/>
                  </a:ext>
                </a:extLst>
              </a:tr>
              <a:tr h="300654">
                <a:tc>
                  <a:txBody>
                    <a:bodyPr/>
                    <a:lstStyle/>
                    <a:p>
                      <a:pPr algn="ctr" fontAlgn="b">
                        <a:buNone/>
                      </a:pPr>
                      <a:r>
                        <a:rPr lang="en-IN" sz="1300" b="0" i="0" u="none" strike="noStrike">
                          <a:solidFill>
                            <a:srgbClr val="000000"/>
                          </a:solidFill>
                          <a:effectLst/>
                          <a:latin typeface="Cambria" panose="02040503050406030204" pitchFamily="18" charset="0"/>
                          <a:ea typeface="Cambria" panose="02040503050406030204" pitchFamily="18" charset="0"/>
                        </a:rPr>
                        <a:t>Atul Limited</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bg1">
                        <a:lumMod val="95000"/>
                      </a:schemeClr>
                    </a:solidFill>
                  </a:tcPr>
                </a:tc>
                <a:tc>
                  <a:txBody>
                    <a:bodyPr/>
                    <a:lstStyle/>
                    <a:p>
                      <a:pPr algn="ctr" fontAlgn="b">
                        <a:buNone/>
                      </a:pPr>
                      <a:r>
                        <a:rPr lang="en-IN" sz="1300" b="0" i="0" u="none" strike="noStrike">
                          <a:solidFill>
                            <a:srgbClr val="000000"/>
                          </a:solidFill>
                          <a:effectLst/>
                          <a:latin typeface="Cambria" panose="02040503050406030204" pitchFamily="18" charset="0"/>
                          <a:ea typeface="Cambria" panose="02040503050406030204" pitchFamily="18" charset="0"/>
                        </a:rPr>
                        <a:t>5.45%</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3663745601"/>
                  </a:ext>
                </a:extLst>
              </a:tr>
              <a:tr h="300654">
                <a:tc>
                  <a:txBody>
                    <a:bodyPr/>
                    <a:lstStyle/>
                    <a:p>
                      <a:pPr algn="ctr" fontAlgn="b">
                        <a:buNone/>
                      </a:pPr>
                      <a:r>
                        <a:rPr lang="en-IN" sz="1300" b="0" i="0" u="none" strike="noStrike">
                          <a:solidFill>
                            <a:srgbClr val="000000"/>
                          </a:solidFill>
                          <a:effectLst/>
                          <a:latin typeface="Cambria" panose="02040503050406030204" pitchFamily="18" charset="0"/>
                          <a:ea typeface="Cambria" panose="02040503050406030204" pitchFamily="18" charset="0"/>
                        </a:rPr>
                        <a:t>Kansai Nerolac Paints Limited</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bg1">
                        <a:lumMod val="85000"/>
                      </a:schemeClr>
                    </a:solidFill>
                  </a:tcPr>
                </a:tc>
                <a:tc>
                  <a:txBody>
                    <a:bodyPr/>
                    <a:lstStyle/>
                    <a:p>
                      <a:pPr algn="ctr" fontAlgn="b">
                        <a:buNone/>
                      </a:pPr>
                      <a:r>
                        <a:rPr lang="en-IN" sz="1300" b="0" i="0" u="none" strike="noStrike">
                          <a:solidFill>
                            <a:srgbClr val="000000"/>
                          </a:solidFill>
                          <a:effectLst/>
                          <a:latin typeface="Cambria" panose="02040503050406030204" pitchFamily="18" charset="0"/>
                          <a:ea typeface="Cambria" panose="02040503050406030204" pitchFamily="18" charset="0"/>
                        </a:rPr>
                        <a:t>4.89%</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2213826171"/>
                  </a:ext>
                </a:extLst>
              </a:tr>
              <a:tr h="300654">
                <a:tc>
                  <a:txBody>
                    <a:bodyPr/>
                    <a:lstStyle/>
                    <a:p>
                      <a:pPr algn="ctr" fontAlgn="b">
                        <a:buNone/>
                      </a:pPr>
                      <a:r>
                        <a:rPr lang="en-IN" sz="1300" b="0" i="0" u="none" strike="noStrike">
                          <a:solidFill>
                            <a:srgbClr val="000000"/>
                          </a:solidFill>
                          <a:effectLst/>
                          <a:latin typeface="Cambria" panose="02040503050406030204" pitchFamily="18" charset="0"/>
                          <a:ea typeface="Cambria" panose="02040503050406030204" pitchFamily="18" charset="0"/>
                        </a:rPr>
                        <a:t>Blue Dart Express Limited</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bg1">
                        <a:lumMod val="95000"/>
                      </a:schemeClr>
                    </a:solidFill>
                  </a:tcPr>
                </a:tc>
                <a:tc>
                  <a:txBody>
                    <a:bodyPr/>
                    <a:lstStyle/>
                    <a:p>
                      <a:pPr algn="ctr" fontAlgn="b">
                        <a:buNone/>
                      </a:pPr>
                      <a:r>
                        <a:rPr lang="en-IN" sz="1300" b="0" i="0" u="none" strike="noStrike" dirty="0">
                          <a:solidFill>
                            <a:srgbClr val="000000"/>
                          </a:solidFill>
                          <a:effectLst/>
                          <a:latin typeface="Cambria" panose="02040503050406030204" pitchFamily="18" charset="0"/>
                          <a:ea typeface="Cambria" panose="02040503050406030204" pitchFamily="18" charset="0"/>
                        </a:rPr>
                        <a:t>3.87%</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957801584"/>
                  </a:ext>
                </a:extLst>
              </a:tr>
            </a:tbl>
          </a:graphicData>
        </a:graphic>
      </p:graphicFrame>
      <p:sp>
        <p:nvSpPr>
          <p:cNvPr id="6" name="TextBox 5">
            <a:extLst>
              <a:ext uri="{FF2B5EF4-FFF2-40B4-BE49-F238E27FC236}">
                <a16:creationId xmlns:a16="http://schemas.microsoft.com/office/drawing/2014/main" id="{A73E0873-2067-5A3C-EFE2-D1F5AB87B244}"/>
              </a:ext>
            </a:extLst>
          </p:cNvPr>
          <p:cNvSpPr txBox="1"/>
          <p:nvPr/>
        </p:nvSpPr>
        <p:spPr>
          <a:xfrm>
            <a:off x="8801062" y="6142773"/>
            <a:ext cx="3128984" cy="26161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100" b="0" i="1"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*Performance as on 31</a:t>
            </a:r>
            <a:r>
              <a:rPr kumimoji="0" lang="en-IN" sz="1100" b="0" i="1" u="none" strike="noStrike" kern="1200" cap="none" spc="0" normalizeH="0" baseline="30000" noProof="0" dirty="0">
                <a:ln>
                  <a:noFill/>
                </a:ln>
                <a:solidFill>
                  <a:prstClr val="black"/>
                </a:solidFill>
                <a:effectLst/>
                <a:uLnTx/>
                <a:uFillTx/>
                <a:latin typeface="Cambria" panose="02040503050406030204" pitchFamily="18" charset="0"/>
                <a:ea typeface="Cambria" panose="02040503050406030204" pitchFamily="18" charset="0"/>
                <a:cs typeface="+mn-cs"/>
              </a:rPr>
              <a:t>st</a:t>
            </a:r>
            <a:r>
              <a:rPr kumimoji="0" lang="en-IN" sz="1100" b="0" i="1"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 July 2026</a:t>
            </a:r>
          </a:p>
        </p:txBody>
      </p:sp>
      <p:pic>
        <p:nvPicPr>
          <p:cNvPr id="12" name="Picture 11" descr="A white text on a black background&#10;&#10;AI-generated content may be incorrect.">
            <a:extLst>
              <a:ext uri="{FF2B5EF4-FFF2-40B4-BE49-F238E27FC236}">
                <a16:creationId xmlns:a16="http://schemas.microsoft.com/office/drawing/2014/main" id="{0B740E1C-BB96-CB66-6714-075099A8E0ED}"/>
              </a:ext>
            </a:extLst>
          </p:cNvPr>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10362466" y="234062"/>
            <a:ext cx="1559328" cy="340260"/>
          </a:xfrm>
          <a:prstGeom prst="rect">
            <a:avLst/>
          </a:prstGeom>
        </p:spPr>
      </p:pic>
      <p:graphicFrame>
        <p:nvGraphicFramePr>
          <p:cNvPr id="13" name="Table 12">
            <a:extLst>
              <a:ext uri="{FF2B5EF4-FFF2-40B4-BE49-F238E27FC236}">
                <a16:creationId xmlns:a16="http://schemas.microsoft.com/office/drawing/2014/main" id="{565FA117-A204-CFCD-D541-930941A89EE6}"/>
              </a:ext>
            </a:extLst>
          </p:cNvPr>
          <p:cNvGraphicFramePr>
            <a:graphicFrameLocks noGrp="1"/>
          </p:cNvGraphicFramePr>
          <p:nvPr>
            <p:extLst>
              <p:ext uri="{D42A27DB-BD31-4B8C-83A1-F6EECF244321}">
                <p14:modId xmlns:p14="http://schemas.microsoft.com/office/powerpoint/2010/main" val="1336431964"/>
              </p:ext>
            </p:extLst>
          </p:nvPr>
        </p:nvGraphicFramePr>
        <p:xfrm>
          <a:off x="8834700" y="1026717"/>
          <a:ext cx="3154051" cy="843095"/>
        </p:xfrm>
        <a:graphic>
          <a:graphicData uri="http://schemas.openxmlformats.org/drawingml/2006/table">
            <a:tbl>
              <a:tblPr/>
              <a:tblGrid>
                <a:gridCol w="1294322">
                  <a:extLst>
                    <a:ext uri="{9D8B030D-6E8A-4147-A177-3AD203B41FA5}">
                      <a16:colId xmlns:a16="http://schemas.microsoft.com/office/drawing/2014/main" val="1465768461"/>
                    </a:ext>
                  </a:extLst>
                </a:gridCol>
                <a:gridCol w="485667">
                  <a:extLst>
                    <a:ext uri="{9D8B030D-6E8A-4147-A177-3AD203B41FA5}">
                      <a16:colId xmlns:a16="http://schemas.microsoft.com/office/drawing/2014/main" val="552558087"/>
                    </a:ext>
                  </a:extLst>
                </a:gridCol>
                <a:gridCol w="687031">
                  <a:extLst>
                    <a:ext uri="{9D8B030D-6E8A-4147-A177-3AD203B41FA5}">
                      <a16:colId xmlns:a16="http://schemas.microsoft.com/office/drawing/2014/main" val="4126323679"/>
                    </a:ext>
                  </a:extLst>
                </a:gridCol>
                <a:gridCol w="687031">
                  <a:extLst>
                    <a:ext uri="{9D8B030D-6E8A-4147-A177-3AD203B41FA5}">
                      <a16:colId xmlns:a16="http://schemas.microsoft.com/office/drawing/2014/main" val="3595532276"/>
                    </a:ext>
                  </a:extLst>
                </a:gridCol>
              </a:tblGrid>
              <a:tr h="280575">
                <a:tc>
                  <a:txBody>
                    <a:bodyPr/>
                    <a:lstStyle/>
                    <a:p>
                      <a:pPr algn="ctr" fontAlgn="ctr">
                        <a:buNone/>
                      </a:pPr>
                      <a:r>
                        <a:rPr lang="en-IN" sz="1300" b="1" i="0" u="none" strike="noStrike" dirty="0">
                          <a:solidFill>
                            <a:srgbClr val="FFFFFF"/>
                          </a:solidFill>
                          <a:effectLst/>
                          <a:latin typeface="Cambria" panose="02040503050406030204" pitchFamily="18" charset="0"/>
                        </a:rPr>
                        <a:t>Performance</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0000"/>
                    </a:solidFill>
                  </a:tcPr>
                </a:tc>
                <a:tc>
                  <a:txBody>
                    <a:bodyPr/>
                    <a:lstStyle/>
                    <a:p>
                      <a:pPr algn="ctr" fontAlgn="ctr">
                        <a:buNone/>
                      </a:pPr>
                      <a:r>
                        <a:rPr lang="en-IN" sz="1300" b="1" i="0" u="none" strike="noStrike" dirty="0">
                          <a:solidFill>
                            <a:srgbClr val="FFFFFF"/>
                          </a:solidFill>
                          <a:effectLst/>
                          <a:latin typeface="Cambria" panose="02040503050406030204" pitchFamily="18" charset="0"/>
                        </a:rPr>
                        <a:t>1 M</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0000"/>
                    </a:solidFill>
                  </a:tcPr>
                </a:tc>
                <a:tc>
                  <a:txBody>
                    <a:bodyPr/>
                    <a:lstStyle/>
                    <a:p>
                      <a:pPr algn="ctr" fontAlgn="ctr">
                        <a:buNone/>
                      </a:pPr>
                      <a:r>
                        <a:rPr lang="en-IN" sz="1300" b="1" i="0" u="none" strike="noStrike" dirty="0">
                          <a:solidFill>
                            <a:srgbClr val="FFFFFF"/>
                          </a:solidFill>
                          <a:effectLst/>
                          <a:latin typeface="Cambria" panose="02040503050406030204" pitchFamily="18" charset="0"/>
                        </a:rPr>
                        <a:t>3 M</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0000"/>
                    </a:solidFill>
                  </a:tcPr>
                </a:tc>
                <a:tc>
                  <a:txBody>
                    <a:bodyPr/>
                    <a:lstStyle/>
                    <a:p>
                      <a:pPr algn="ctr" fontAlgn="ctr">
                        <a:buNone/>
                      </a:pPr>
                      <a:r>
                        <a:rPr lang="en-IN" sz="1300" b="1" i="0" u="none" strike="noStrike" dirty="0">
                          <a:solidFill>
                            <a:srgbClr val="FFFFFF"/>
                          </a:solidFill>
                          <a:effectLst/>
                          <a:latin typeface="Cambria" panose="02040503050406030204" pitchFamily="18" charset="0"/>
                        </a:rPr>
                        <a:t>SI (Abs)</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0000"/>
                    </a:solidFill>
                  </a:tcPr>
                </a:tc>
                <a:extLst>
                  <a:ext uri="{0D108BD9-81ED-4DB2-BD59-A6C34878D82A}">
                    <a16:rowId xmlns:a16="http://schemas.microsoft.com/office/drawing/2014/main" val="13082006"/>
                  </a:ext>
                </a:extLst>
              </a:tr>
              <a:tr h="281945">
                <a:tc>
                  <a:txBody>
                    <a:bodyPr/>
                    <a:lstStyle/>
                    <a:p>
                      <a:pPr algn="ctr" fontAlgn="ctr">
                        <a:buNone/>
                      </a:pPr>
                      <a:r>
                        <a:rPr lang="en-IN" sz="1300" b="0" i="0" u="none" strike="noStrike" dirty="0" err="1">
                          <a:solidFill>
                            <a:srgbClr val="000000"/>
                          </a:solidFill>
                          <a:effectLst/>
                          <a:latin typeface="Cambria" panose="02040503050406030204" pitchFamily="18" charset="0"/>
                        </a:rPr>
                        <a:t>Vedartha</a:t>
                      </a:r>
                      <a:r>
                        <a:rPr lang="en-IN" sz="1300" b="0" i="0" u="none" strike="noStrike" dirty="0">
                          <a:solidFill>
                            <a:srgbClr val="000000"/>
                          </a:solidFill>
                          <a:effectLst/>
                          <a:latin typeface="Cambria" panose="02040503050406030204" pitchFamily="18" charset="0"/>
                        </a:rPr>
                        <a:t> Sr 1</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IN" sz="1100" b="0" i="0" u="none" strike="noStrike" dirty="0">
                          <a:solidFill>
                            <a:srgbClr val="000000"/>
                          </a:solidFill>
                          <a:effectLst/>
                          <a:latin typeface="Cambria" panose="02040503050406030204" pitchFamily="18" charset="0"/>
                        </a:rPr>
                        <a:t>2.06%</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IN" sz="1100" b="0" i="0" u="none" strike="noStrike" dirty="0">
                          <a:solidFill>
                            <a:srgbClr val="000000"/>
                          </a:solidFill>
                          <a:effectLst/>
                          <a:latin typeface="Cambria" panose="02040503050406030204" pitchFamily="18" charset="0"/>
                        </a:rPr>
                        <a:t>7.88%</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IN" sz="1100" b="0" i="0" u="none" strike="noStrike" dirty="0">
                          <a:solidFill>
                            <a:srgbClr val="000000"/>
                          </a:solidFill>
                          <a:effectLst/>
                          <a:latin typeface="Cambria" panose="02040503050406030204" pitchFamily="18" charset="0"/>
                        </a:rPr>
                        <a:t>7.88%</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565382122"/>
                  </a:ext>
                </a:extLst>
              </a:tr>
              <a:tr h="280575">
                <a:tc>
                  <a:txBody>
                    <a:bodyPr/>
                    <a:lstStyle/>
                    <a:p>
                      <a:pPr algn="ctr" fontAlgn="ctr">
                        <a:buNone/>
                      </a:pPr>
                      <a:r>
                        <a:rPr lang="en-IN" sz="1300" b="1" i="1" u="none" strike="noStrike" dirty="0">
                          <a:solidFill>
                            <a:srgbClr val="000000"/>
                          </a:solidFill>
                          <a:effectLst/>
                          <a:latin typeface="Cambria" panose="02040503050406030204" pitchFamily="18" charset="0"/>
                        </a:rPr>
                        <a:t>BSE 500</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IN" sz="1100" b="0" i="0" u="none" strike="noStrike" dirty="0">
                          <a:solidFill>
                            <a:srgbClr val="000000"/>
                          </a:solidFill>
                          <a:effectLst/>
                          <a:latin typeface="Cambria" panose="02040503050406030204" pitchFamily="18" charset="0"/>
                        </a:rPr>
                        <a:t>1.71%</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IN" sz="1100" b="0" i="0" u="none" strike="noStrike" dirty="0">
                          <a:solidFill>
                            <a:srgbClr val="000000"/>
                          </a:solidFill>
                          <a:effectLst/>
                          <a:latin typeface="Cambria" panose="02040503050406030204" pitchFamily="18" charset="0"/>
                        </a:rPr>
                        <a:t>12.40%</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IN" sz="1100" b="0" i="0" u="none" strike="noStrike" dirty="0">
                          <a:solidFill>
                            <a:srgbClr val="000000"/>
                          </a:solidFill>
                          <a:effectLst/>
                          <a:latin typeface="Cambria" panose="02040503050406030204" pitchFamily="18" charset="0"/>
                        </a:rPr>
                        <a:t>12.40%</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411960830"/>
                  </a:ext>
                </a:extLst>
              </a:tr>
            </a:tbl>
          </a:graphicData>
        </a:graphic>
      </p:graphicFrame>
    </p:spTree>
    <p:extLst>
      <p:ext uri="{BB962C8B-B14F-4D97-AF65-F5344CB8AC3E}">
        <p14:creationId xmlns:p14="http://schemas.microsoft.com/office/powerpoint/2010/main" val="835872685"/>
      </p:ext>
    </p:extLst>
  </p:cSld>
  <p:clrMapOvr>
    <a:masterClrMapping/>
  </p:clrMapOvr>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435CDC8-6727-2F87-4991-4E72C61B28B0}"/>
            </a:ext>
          </a:extLst>
        </p:cNvPr>
        <p:cNvGrpSpPr/>
        <p:nvPr/>
      </p:nvGrpSpPr>
      <p:grpSpPr>
        <a:xfrm>
          <a:off x="0" y="0"/>
          <a:ext cx="0" cy="0"/>
          <a:chOff x="0" y="0"/>
          <a:chExt cx="0" cy="0"/>
        </a:xfrm>
      </p:grpSpPr>
      <p:sp>
        <p:nvSpPr>
          <p:cNvPr id="4" name="Rectangle 3">
            <a:extLst>
              <a:ext uri="{FF2B5EF4-FFF2-40B4-BE49-F238E27FC236}">
                <a16:creationId xmlns:a16="http://schemas.microsoft.com/office/drawing/2014/main" id="{C2FEB058-FFC7-6218-F449-BC79E3BE6104}"/>
              </a:ext>
            </a:extLst>
          </p:cNvPr>
          <p:cNvSpPr/>
          <p:nvPr/>
        </p:nvSpPr>
        <p:spPr>
          <a:xfrm>
            <a:off x="0" y="0"/>
            <a:ext cx="12192000" cy="821635"/>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 name="Title 1">
            <a:extLst>
              <a:ext uri="{FF2B5EF4-FFF2-40B4-BE49-F238E27FC236}">
                <a16:creationId xmlns:a16="http://schemas.microsoft.com/office/drawing/2014/main" id="{874C7568-CAAC-F20F-B4BC-7368381232A1}"/>
              </a:ext>
            </a:extLst>
          </p:cNvPr>
          <p:cNvSpPr txBox="1">
            <a:spLocks/>
          </p:cNvSpPr>
          <p:nvPr/>
        </p:nvSpPr>
        <p:spPr>
          <a:xfrm>
            <a:off x="165475" y="106018"/>
            <a:ext cx="11007609" cy="630899"/>
          </a:xfrm>
          <a:prstGeom prst="rect">
            <a:avLst/>
          </a:prstGeom>
        </p:spPr>
        <p:txBody>
          <a:bodyPr vert="horz" lIns="91440" tIns="45720" rIns="91440" bIns="45720" rtlCol="0" anchor="ctr">
            <a:noAutofit/>
          </a:bodyPr>
          <a:lstStyle>
            <a:lvl1pPr algn="ctr" defTabSz="914400" rtl="0" eaLnBrk="1" latinLnBrk="0" hangingPunct="1">
              <a:lnSpc>
                <a:spcPct val="90000"/>
              </a:lnSpc>
              <a:spcBef>
                <a:spcPct val="0"/>
              </a:spcBef>
              <a:buNone/>
              <a:defRPr sz="6000" kern="1200">
                <a:solidFill>
                  <a:schemeClr val="tx1"/>
                </a:solidFill>
                <a:latin typeface="+mj-lt"/>
                <a:ea typeface="+mj-ea"/>
                <a:cs typeface="+mj-cs"/>
              </a:defRPr>
            </a:lvl1pPr>
          </a:lstStyle>
          <a:p>
            <a:pPr marL="0" marR="0" lvl="0" indent="0" algn="l" defTabSz="914400" rtl="0" eaLnBrk="1" fontAlgn="auto" latinLnBrk="0" hangingPunct="1">
              <a:lnSpc>
                <a:spcPct val="90000"/>
              </a:lnSpc>
              <a:spcBef>
                <a:spcPct val="0"/>
              </a:spcBef>
              <a:spcAft>
                <a:spcPts val="0"/>
              </a:spcAft>
              <a:buClrTx/>
              <a:buSzTx/>
              <a:buFontTx/>
              <a:buNone/>
              <a:tabLst/>
              <a:defRPr/>
            </a:pPr>
            <a:r>
              <a:rPr kumimoji="0" lang="en-US" sz="2800" b="1" i="0" u="none" strike="noStrike" kern="1200" cap="none" spc="0" normalizeH="0" baseline="0" noProof="0" dirty="0">
                <a:ln>
                  <a:noFill/>
                </a:ln>
                <a:solidFill>
                  <a:prstClr val="white"/>
                </a:solidFill>
                <a:effectLst/>
                <a:uLnTx/>
                <a:uFillTx/>
                <a:latin typeface="Cambria" panose="02040503050406030204" pitchFamily="18" charset="0"/>
                <a:ea typeface="Cambria" panose="02040503050406030204" pitchFamily="18" charset="0"/>
                <a:cs typeface="+mj-cs"/>
              </a:rPr>
              <a:t>PE-VC Fund</a:t>
            </a:r>
          </a:p>
          <a:p>
            <a:pPr marL="0" marR="0" lvl="0" indent="0" algn="l" defTabSz="914400" rtl="0" eaLnBrk="1" fontAlgn="auto" latinLnBrk="0" hangingPunct="1">
              <a:lnSpc>
                <a:spcPct val="90000"/>
              </a:lnSpc>
              <a:spcBef>
                <a:spcPct val="0"/>
              </a:spcBef>
              <a:spcAft>
                <a:spcPts val="0"/>
              </a:spcAft>
              <a:buClrTx/>
              <a:buSzTx/>
              <a:buFontTx/>
              <a:buNone/>
              <a:tabLst/>
              <a:defRPr/>
            </a:pPr>
            <a:r>
              <a:rPr kumimoji="0" lang="en-US" sz="2800" b="1" i="0" u="none" strike="noStrike" kern="1200" cap="none" spc="0" normalizeH="0" baseline="0" noProof="0" dirty="0">
                <a:ln>
                  <a:noFill/>
                </a:ln>
                <a:solidFill>
                  <a:prstClr val="white"/>
                </a:solidFill>
                <a:effectLst/>
                <a:uLnTx/>
                <a:uFillTx/>
                <a:latin typeface="Cambria" panose="02040503050406030204" pitchFamily="18" charset="0"/>
                <a:ea typeface="Cambria" panose="02040503050406030204" pitchFamily="18" charset="0"/>
                <a:cs typeface="+mj-cs"/>
              </a:rPr>
              <a:t>Carnelian Private Growth &amp; Innovation Fund (CAT II AIF)</a:t>
            </a:r>
            <a:endParaRPr kumimoji="0" lang="en-IN" sz="2800" b="1" i="0" u="none" strike="noStrike" kern="1200" cap="none" spc="0" normalizeH="0" baseline="0" noProof="0" dirty="0">
              <a:ln>
                <a:noFill/>
              </a:ln>
              <a:solidFill>
                <a:prstClr val="white"/>
              </a:solidFill>
              <a:effectLst/>
              <a:uLnTx/>
              <a:uFillTx/>
              <a:latin typeface="Cambria" panose="02040503050406030204" pitchFamily="18" charset="0"/>
              <a:ea typeface="Cambria" panose="02040503050406030204" pitchFamily="18" charset="0"/>
              <a:cs typeface="+mj-cs"/>
            </a:endParaRPr>
          </a:p>
        </p:txBody>
      </p:sp>
      <p:sp>
        <p:nvSpPr>
          <p:cNvPr id="22" name="Rectangle 21">
            <a:extLst>
              <a:ext uri="{FF2B5EF4-FFF2-40B4-BE49-F238E27FC236}">
                <a16:creationId xmlns:a16="http://schemas.microsoft.com/office/drawing/2014/main" id="{9A52F352-2A4B-3CCB-02DC-15C01A4A4AA2}"/>
              </a:ext>
            </a:extLst>
          </p:cNvPr>
          <p:cNvSpPr/>
          <p:nvPr/>
        </p:nvSpPr>
        <p:spPr>
          <a:xfrm>
            <a:off x="0" y="6644596"/>
            <a:ext cx="12192000" cy="205174"/>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aphicFrame>
        <p:nvGraphicFramePr>
          <p:cNvPr id="2" name="Table 2">
            <a:extLst>
              <a:ext uri="{FF2B5EF4-FFF2-40B4-BE49-F238E27FC236}">
                <a16:creationId xmlns:a16="http://schemas.microsoft.com/office/drawing/2014/main" id="{0468B6DC-FE14-2177-EF50-549B6595C93A}"/>
              </a:ext>
            </a:extLst>
          </p:cNvPr>
          <p:cNvGraphicFramePr>
            <a:graphicFrameLocks noGrp="1"/>
          </p:cNvGraphicFramePr>
          <p:nvPr>
            <p:extLst>
              <p:ext uri="{D42A27DB-BD31-4B8C-83A1-F6EECF244321}">
                <p14:modId xmlns:p14="http://schemas.microsoft.com/office/powerpoint/2010/main" val="3688195131"/>
              </p:ext>
            </p:extLst>
          </p:nvPr>
        </p:nvGraphicFramePr>
        <p:xfrm>
          <a:off x="4247418" y="3875342"/>
          <a:ext cx="4413246" cy="2621280"/>
        </p:xfrm>
        <a:graphic>
          <a:graphicData uri="http://schemas.openxmlformats.org/drawingml/2006/table">
            <a:tbl>
              <a:tblPr firstRow="1" bandRow="1">
                <a:tableStyleId>{073A0DAA-6AF3-43AB-8588-CEC1D06C72B9}</a:tableStyleId>
              </a:tblPr>
              <a:tblGrid>
                <a:gridCol w="1628726">
                  <a:extLst>
                    <a:ext uri="{9D8B030D-6E8A-4147-A177-3AD203B41FA5}">
                      <a16:colId xmlns:a16="http://schemas.microsoft.com/office/drawing/2014/main" val="979919291"/>
                    </a:ext>
                  </a:extLst>
                </a:gridCol>
                <a:gridCol w="2784520">
                  <a:extLst>
                    <a:ext uri="{9D8B030D-6E8A-4147-A177-3AD203B41FA5}">
                      <a16:colId xmlns:a16="http://schemas.microsoft.com/office/drawing/2014/main" val="2728041260"/>
                    </a:ext>
                  </a:extLst>
                </a:gridCol>
              </a:tblGrid>
              <a:tr h="0">
                <a:tc>
                  <a:txBody>
                    <a:bodyPr/>
                    <a:lstStyle/>
                    <a:p>
                      <a:r>
                        <a:rPr lang="en-US" sz="1300" dirty="0">
                          <a:latin typeface="Cambria" panose="02040503050406030204" pitchFamily="18" charset="0"/>
                          <a:ea typeface="Cambria" panose="02040503050406030204" pitchFamily="18" charset="0"/>
                        </a:rPr>
                        <a:t>Particulars</a:t>
                      </a:r>
                      <a:endParaRPr lang="en-IN" sz="1300" dirty="0">
                        <a:latin typeface="Cambria" panose="02040503050406030204" pitchFamily="18" charset="0"/>
                        <a:ea typeface="Cambria" panose="02040503050406030204" pitchFamily="18" charset="0"/>
                      </a:endParaRPr>
                    </a:p>
                  </a:txBody>
                  <a:tcPr anchor="ctr"/>
                </a:tc>
                <a:tc>
                  <a:txBody>
                    <a:bodyPr/>
                    <a:lstStyle/>
                    <a:p>
                      <a:pPr algn="ctr"/>
                      <a:r>
                        <a:rPr lang="en-US" sz="1300" dirty="0">
                          <a:latin typeface="Cambria" panose="02040503050406030204" pitchFamily="18" charset="0"/>
                          <a:ea typeface="Cambria" panose="02040503050406030204" pitchFamily="18" charset="0"/>
                        </a:rPr>
                        <a:t>Details</a:t>
                      </a:r>
                      <a:endParaRPr lang="en-IN" sz="1300" dirty="0">
                        <a:latin typeface="Cambria" panose="02040503050406030204" pitchFamily="18" charset="0"/>
                        <a:ea typeface="Cambria" panose="02040503050406030204" pitchFamily="18" charset="0"/>
                      </a:endParaRPr>
                    </a:p>
                  </a:txBody>
                  <a:tcPr anchor="ctr"/>
                </a:tc>
                <a:extLst>
                  <a:ext uri="{0D108BD9-81ED-4DB2-BD59-A6C34878D82A}">
                    <a16:rowId xmlns:a16="http://schemas.microsoft.com/office/drawing/2014/main" val="2509566197"/>
                  </a:ext>
                </a:extLst>
              </a:tr>
              <a:tr h="0">
                <a:tc>
                  <a:txBody>
                    <a:bodyPr/>
                    <a:lstStyle/>
                    <a:p>
                      <a:r>
                        <a:rPr lang="en-US" sz="1300" b="1" dirty="0">
                          <a:latin typeface="Cambria" panose="02040503050406030204" pitchFamily="18" charset="0"/>
                          <a:ea typeface="Cambria" panose="02040503050406030204" pitchFamily="18" charset="0"/>
                        </a:rPr>
                        <a:t>Target Fund Size</a:t>
                      </a:r>
                      <a:endParaRPr lang="en-IN" sz="1300" b="1" dirty="0">
                        <a:latin typeface="Cambria" panose="02040503050406030204" pitchFamily="18" charset="0"/>
                        <a:ea typeface="Cambria" panose="02040503050406030204" pitchFamily="18" charset="0"/>
                      </a:endParaRPr>
                    </a:p>
                  </a:txBody>
                  <a:tcPr anchor="ctr"/>
                </a:tc>
                <a:tc>
                  <a:txBody>
                    <a:bodyPr/>
                    <a:lstStyle/>
                    <a:p>
                      <a:pPr algn="ctr"/>
                      <a:r>
                        <a:rPr lang="en-IN" sz="1300" dirty="0">
                          <a:latin typeface="Cambria" panose="02040503050406030204" pitchFamily="18" charset="0"/>
                          <a:ea typeface="Cambria" panose="02040503050406030204" pitchFamily="18" charset="0"/>
                        </a:rPr>
                        <a:t>2,000 Cr (incl. 800 Cr Greenshoe)</a:t>
                      </a:r>
                    </a:p>
                  </a:txBody>
                  <a:tcPr anchor="ctr"/>
                </a:tc>
                <a:extLst>
                  <a:ext uri="{0D108BD9-81ED-4DB2-BD59-A6C34878D82A}">
                    <a16:rowId xmlns:a16="http://schemas.microsoft.com/office/drawing/2014/main" val="3085341055"/>
                  </a:ext>
                </a:extLst>
              </a:tr>
              <a:tr h="0">
                <a:tc>
                  <a:txBody>
                    <a:bodyPr/>
                    <a:lstStyle/>
                    <a:p>
                      <a:r>
                        <a:rPr lang="en-US" sz="1300" b="1" dirty="0">
                          <a:latin typeface="Cambria" panose="02040503050406030204" pitchFamily="18" charset="0"/>
                          <a:ea typeface="Cambria" panose="02040503050406030204" pitchFamily="18" charset="0"/>
                        </a:rPr>
                        <a:t>Fund Mngmt Team</a:t>
                      </a:r>
                      <a:endParaRPr lang="en-IN" sz="1300" b="1" dirty="0">
                        <a:latin typeface="Cambria" panose="02040503050406030204" pitchFamily="18" charset="0"/>
                        <a:ea typeface="Cambria" panose="02040503050406030204" pitchFamily="18" charset="0"/>
                      </a:endParaRPr>
                    </a:p>
                  </a:txBody>
                  <a:tcPr anchor="ctr"/>
                </a:tc>
                <a:tc>
                  <a:txBody>
                    <a:bodyPr/>
                    <a:lstStyle/>
                    <a:p>
                      <a:pPr algn="ctr"/>
                      <a:r>
                        <a:rPr lang="en-US" sz="1300" dirty="0">
                          <a:latin typeface="Cambria" panose="02040503050406030204" pitchFamily="18" charset="0"/>
                          <a:ea typeface="Cambria" panose="02040503050406030204" pitchFamily="18" charset="0"/>
                        </a:rPr>
                        <a:t>Vikas Khemani, Umesh Agrawal </a:t>
                      </a:r>
                    </a:p>
                  </a:txBody>
                  <a:tcPr anchor="ctr"/>
                </a:tc>
                <a:extLst>
                  <a:ext uri="{0D108BD9-81ED-4DB2-BD59-A6C34878D82A}">
                    <a16:rowId xmlns:a16="http://schemas.microsoft.com/office/drawing/2014/main" val="4053942507"/>
                  </a:ext>
                </a:extLst>
              </a:tr>
              <a:tr h="0">
                <a:tc>
                  <a:txBody>
                    <a:bodyPr/>
                    <a:lstStyle/>
                    <a:p>
                      <a:r>
                        <a:rPr lang="en-IN" sz="1300" b="1" dirty="0">
                          <a:latin typeface="Cambria" panose="02040503050406030204" pitchFamily="18" charset="0"/>
                          <a:ea typeface="Cambria" panose="02040503050406030204" pitchFamily="18" charset="0"/>
                        </a:rPr>
                        <a:t>Min Investment</a:t>
                      </a:r>
                    </a:p>
                  </a:txBody>
                  <a:tcPr anchor="ctr"/>
                </a:tc>
                <a:tc>
                  <a:txBody>
                    <a:bodyPr/>
                    <a:lstStyle/>
                    <a:p>
                      <a:pPr algn="ctr"/>
                      <a:r>
                        <a:rPr lang="en-IN" sz="1300" dirty="0">
                          <a:latin typeface="Cambria" panose="02040503050406030204" pitchFamily="18" charset="0"/>
                          <a:ea typeface="Cambria" panose="02040503050406030204" pitchFamily="18" charset="0"/>
                        </a:rPr>
                        <a:t>1 Cr</a:t>
                      </a:r>
                    </a:p>
                  </a:txBody>
                  <a:tcPr anchor="ctr"/>
                </a:tc>
                <a:extLst>
                  <a:ext uri="{0D108BD9-81ED-4DB2-BD59-A6C34878D82A}">
                    <a16:rowId xmlns:a16="http://schemas.microsoft.com/office/drawing/2014/main" val="437736822"/>
                  </a:ext>
                </a:extLst>
              </a:tr>
              <a:tr h="0">
                <a:tc>
                  <a:txBody>
                    <a:bodyPr/>
                    <a:lstStyle/>
                    <a:p>
                      <a:r>
                        <a:rPr lang="en-IN" sz="1300" b="1" dirty="0">
                          <a:latin typeface="Cambria" panose="02040503050406030204" pitchFamily="18" charset="0"/>
                          <a:ea typeface="Cambria" panose="02040503050406030204" pitchFamily="18" charset="0"/>
                        </a:rPr>
                        <a:t>Tenure</a:t>
                      </a:r>
                    </a:p>
                  </a:txBody>
                  <a:tcPr anchor="ctr"/>
                </a:tc>
                <a:tc>
                  <a:txBody>
                    <a:bodyPr/>
                    <a:lstStyle/>
                    <a:p>
                      <a:pPr algn="ctr"/>
                      <a:r>
                        <a:rPr lang="en-IN" sz="1300" kern="1200" dirty="0">
                          <a:solidFill>
                            <a:schemeClr val="dk1"/>
                          </a:solidFill>
                          <a:effectLst/>
                          <a:latin typeface="Cambria" panose="02040503050406030204" pitchFamily="18" charset="0"/>
                          <a:ea typeface="Cambria" panose="02040503050406030204" pitchFamily="18" charset="0"/>
                          <a:cs typeface="+mn-cs"/>
                        </a:rPr>
                        <a:t>6 years 9 months from first close, extendable by 2 years</a:t>
                      </a:r>
                      <a:endParaRPr lang="en-IN" sz="1300" dirty="0">
                        <a:latin typeface="Cambria" panose="02040503050406030204" pitchFamily="18" charset="0"/>
                        <a:ea typeface="Cambria" panose="02040503050406030204" pitchFamily="18" charset="0"/>
                      </a:endParaRPr>
                    </a:p>
                  </a:txBody>
                  <a:tcPr anchor="ctr"/>
                </a:tc>
                <a:extLst>
                  <a:ext uri="{0D108BD9-81ED-4DB2-BD59-A6C34878D82A}">
                    <a16:rowId xmlns:a16="http://schemas.microsoft.com/office/drawing/2014/main" val="235037498"/>
                  </a:ext>
                </a:extLst>
              </a:tr>
              <a:tr h="163425">
                <a:tc>
                  <a:txBody>
                    <a:bodyPr/>
                    <a:lstStyle/>
                    <a:p>
                      <a:r>
                        <a:rPr lang="en-IN" sz="1300" b="1" dirty="0">
                          <a:latin typeface="Cambria" panose="02040503050406030204" pitchFamily="18" charset="0"/>
                          <a:ea typeface="Cambria" panose="02040503050406030204" pitchFamily="18" charset="0"/>
                        </a:rPr>
                        <a:t>Drawdown</a:t>
                      </a:r>
                    </a:p>
                  </a:txBody>
                  <a:tcPr anchor="ctr"/>
                </a:tc>
                <a:tc>
                  <a:txBody>
                    <a:bodyPr/>
                    <a:lstStyle/>
                    <a:p>
                      <a:pPr algn="ctr"/>
                      <a:r>
                        <a:rPr lang="en-US" sz="1300" dirty="0">
                          <a:latin typeface="Cambria" panose="02040503050406030204" pitchFamily="18" charset="0"/>
                          <a:ea typeface="Cambria" panose="02040503050406030204" pitchFamily="18" charset="0"/>
                        </a:rPr>
                        <a:t>10% upfront</a:t>
                      </a:r>
                    </a:p>
                    <a:p>
                      <a:pPr algn="ctr"/>
                      <a:r>
                        <a:rPr lang="en-US" sz="1300" dirty="0">
                          <a:latin typeface="Cambria" panose="02040503050406030204" pitchFamily="18" charset="0"/>
                          <a:ea typeface="Cambria" panose="02040503050406030204" pitchFamily="18" charset="0"/>
                        </a:rPr>
                        <a:t>subsequent drawdowns as deals are approved (indicative 12–18 months)</a:t>
                      </a:r>
                    </a:p>
                  </a:txBody>
                  <a:tcPr anchor="ctr"/>
                </a:tc>
                <a:extLst>
                  <a:ext uri="{0D108BD9-81ED-4DB2-BD59-A6C34878D82A}">
                    <a16:rowId xmlns:a16="http://schemas.microsoft.com/office/drawing/2014/main" val="3522792930"/>
                  </a:ext>
                </a:extLst>
              </a:tr>
              <a:tr h="0">
                <a:tc>
                  <a:txBody>
                    <a:bodyPr/>
                    <a:lstStyle/>
                    <a:p>
                      <a:r>
                        <a:rPr lang="en-IN" sz="1300" b="1" dirty="0">
                          <a:latin typeface="Cambria" panose="02040503050406030204" pitchFamily="18" charset="0"/>
                          <a:ea typeface="Cambria" panose="02040503050406030204" pitchFamily="18" charset="0"/>
                        </a:rPr>
                        <a:t>No. of companies</a:t>
                      </a:r>
                    </a:p>
                  </a:txBody>
                  <a:tcPr anchor="ctr"/>
                </a:tc>
                <a:tc>
                  <a:txBody>
                    <a:bodyPr/>
                    <a:lstStyle/>
                    <a:p>
                      <a:pPr algn="ctr"/>
                      <a:r>
                        <a:rPr lang="en-US" sz="1300" dirty="0">
                          <a:latin typeface="Cambria" panose="02040503050406030204" pitchFamily="18" charset="0"/>
                          <a:ea typeface="Cambria" panose="02040503050406030204" pitchFamily="18" charset="0"/>
                        </a:rPr>
                        <a:t>15-20 </a:t>
                      </a:r>
                    </a:p>
                  </a:txBody>
                  <a:tcPr anchor="ctr"/>
                </a:tc>
                <a:extLst>
                  <a:ext uri="{0D108BD9-81ED-4DB2-BD59-A6C34878D82A}">
                    <a16:rowId xmlns:a16="http://schemas.microsoft.com/office/drawing/2014/main" val="2998172461"/>
                  </a:ext>
                </a:extLst>
              </a:tr>
            </a:tbl>
          </a:graphicData>
        </a:graphic>
      </p:graphicFrame>
      <p:graphicFrame>
        <p:nvGraphicFramePr>
          <p:cNvPr id="7" name="Table 8">
            <a:extLst>
              <a:ext uri="{FF2B5EF4-FFF2-40B4-BE49-F238E27FC236}">
                <a16:creationId xmlns:a16="http://schemas.microsoft.com/office/drawing/2014/main" id="{417EBB03-90EB-0AD1-5E53-9B87926A112F}"/>
              </a:ext>
            </a:extLst>
          </p:cNvPr>
          <p:cNvGraphicFramePr>
            <a:graphicFrameLocks noGrp="1"/>
          </p:cNvGraphicFramePr>
          <p:nvPr>
            <p:extLst>
              <p:ext uri="{D42A27DB-BD31-4B8C-83A1-F6EECF244321}">
                <p14:modId xmlns:p14="http://schemas.microsoft.com/office/powerpoint/2010/main" val="2984088969"/>
              </p:ext>
            </p:extLst>
          </p:nvPr>
        </p:nvGraphicFramePr>
        <p:xfrm>
          <a:off x="8757656" y="5166446"/>
          <a:ext cx="3318856" cy="862450"/>
        </p:xfrm>
        <a:graphic>
          <a:graphicData uri="http://schemas.openxmlformats.org/drawingml/2006/table">
            <a:tbl>
              <a:tblPr firstRow="1" bandRow="1">
                <a:tableStyleId>{073A0DAA-6AF3-43AB-8588-CEC1D06C72B9}</a:tableStyleId>
              </a:tblPr>
              <a:tblGrid>
                <a:gridCol w="582873">
                  <a:extLst>
                    <a:ext uri="{9D8B030D-6E8A-4147-A177-3AD203B41FA5}">
                      <a16:colId xmlns:a16="http://schemas.microsoft.com/office/drawing/2014/main" val="3655427531"/>
                    </a:ext>
                  </a:extLst>
                </a:gridCol>
                <a:gridCol w="738130">
                  <a:extLst>
                    <a:ext uri="{9D8B030D-6E8A-4147-A177-3AD203B41FA5}">
                      <a16:colId xmlns:a16="http://schemas.microsoft.com/office/drawing/2014/main" val="1999429750"/>
                    </a:ext>
                  </a:extLst>
                </a:gridCol>
                <a:gridCol w="775229">
                  <a:extLst>
                    <a:ext uri="{9D8B030D-6E8A-4147-A177-3AD203B41FA5}">
                      <a16:colId xmlns:a16="http://schemas.microsoft.com/office/drawing/2014/main" val="2914837482"/>
                    </a:ext>
                  </a:extLst>
                </a:gridCol>
                <a:gridCol w="611312">
                  <a:extLst>
                    <a:ext uri="{9D8B030D-6E8A-4147-A177-3AD203B41FA5}">
                      <a16:colId xmlns:a16="http://schemas.microsoft.com/office/drawing/2014/main" val="4237018087"/>
                    </a:ext>
                  </a:extLst>
                </a:gridCol>
                <a:gridCol w="611312">
                  <a:extLst>
                    <a:ext uri="{9D8B030D-6E8A-4147-A177-3AD203B41FA5}">
                      <a16:colId xmlns:a16="http://schemas.microsoft.com/office/drawing/2014/main" val="2507927743"/>
                    </a:ext>
                  </a:extLst>
                </a:gridCol>
              </a:tblGrid>
              <a:tr h="357408">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IN" sz="1100" b="1" i="0" u="none" strike="noStrike" dirty="0">
                          <a:solidFill>
                            <a:schemeClr val="bg1"/>
                          </a:solidFill>
                          <a:effectLst/>
                          <a:latin typeface="Cambria" panose="02040503050406030204" pitchFamily="18" charset="0"/>
                          <a:ea typeface="Cambria" panose="02040503050406030204" pitchFamily="18" charset="0"/>
                        </a:rPr>
                        <a:t>Share Class</a:t>
                      </a:r>
                    </a:p>
                  </a:txBody>
                  <a:tcPr anchor="ctr"/>
                </a:tc>
                <a:tc>
                  <a:txBody>
                    <a:bodyPr/>
                    <a:lstStyle/>
                    <a:p>
                      <a:pPr algn="ctr" fontAlgn="ctr"/>
                      <a:r>
                        <a:rPr lang="en-IN" sz="1100" b="1" i="0" u="none" strike="noStrike" dirty="0">
                          <a:solidFill>
                            <a:schemeClr val="bg1"/>
                          </a:solidFill>
                          <a:effectLst/>
                          <a:latin typeface="Cambria" panose="02040503050406030204" pitchFamily="18" charset="0"/>
                          <a:ea typeface="Cambria" panose="02040503050406030204" pitchFamily="18" charset="0"/>
                        </a:rPr>
                        <a:t>Corpus</a:t>
                      </a:r>
                    </a:p>
                  </a:txBody>
                  <a:tcPr marL="9525" marR="9525" marT="9525" marB="0" anchor="ctr"/>
                </a:tc>
                <a:tc>
                  <a:txBody>
                    <a:bodyPr/>
                    <a:lstStyle/>
                    <a:p>
                      <a:pPr algn="ctr" fontAlgn="ctr"/>
                      <a:r>
                        <a:rPr lang="en-IN" sz="1100" b="1" i="0" u="none" strike="noStrike" dirty="0">
                          <a:solidFill>
                            <a:schemeClr val="bg1"/>
                          </a:solidFill>
                          <a:effectLst/>
                          <a:latin typeface="Cambria" panose="02040503050406030204" pitchFamily="18" charset="0"/>
                          <a:ea typeface="Cambria" panose="02040503050406030204" pitchFamily="18" charset="0"/>
                        </a:rPr>
                        <a:t>Mngmt Fee</a:t>
                      </a:r>
                    </a:p>
                  </a:txBody>
                  <a:tcPr marL="9525" marR="9525" marT="9525" marB="0" anchor="ctr"/>
                </a:tc>
                <a:tc>
                  <a:txBody>
                    <a:bodyPr/>
                    <a:lstStyle/>
                    <a:p>
                      <a:pPr algn="ctr" fontAlgn="ctr"/>
                      <a:r>
                        <a:rPr lang="en-IN" sz="1100" b="1" i="0" u="none" strike="noStrike" dirty="0">
                          <a:solidFill>
                            <a:schemeClr val="bg1"/>
                          </a:solidFill>
                          <a:effectLst/>
                          <a:latin typeface="Cambria" panose="02040503050406030204" pitchFamily="18" charset="0"/>
                          <a:ea typeface="Cambria" panose="02040503050406030204" pitchFamily="18" charset="0"/>
                        </a:rPr>
                        <a:t>Perf </a:t>
                      </a:r>
                    </a:p>
                    <a:p>
                      <a:pPr algn="ctr" fontAlgn="ctr"/>
                      <a:r>
                        <a:rPr lang="en-IN" sz="1100" b="1" i="0" u="none" strike="noStrike" dirty="0">
                          <a:solidFill>
                            <a:schemeClr val="bg1"/>
                          </a:solidFill>
                          <a:effectLst/>
                          <a:latin typeface="Cambria" panose="02040503050406030204" pitchFamily="18" charset="0"/>
                          <a:ea typeface="Cambria" panose="02040503050406030204" pitchFamily="18" charset="0"/>
                        </a:rPr>
                        <a:t>Fee**</a:t>
                      </a:r>
                    </a:p>
                  </a:txBody>
                  <a:tcPr marL="9525" marR="9525" marT="9525" marB="0" anchor="ctr"/>
                </a:tc>
                <a:tc>
                  <a:txBody>
                    <a:bodyPr/>
                    <a:lstStyle/>
                    <a:p>
                      <a:pPr algn="ctr" fontAlgn="ctr"/>
                      <a:r>
                        <a:rPr lang="en-IN" sz="1100" b="1" i="0" u="none" strike="noStrike" dirty="0">
                          <a:solidFill>
                            <a:schemeClr val="bg1"/>
                          </a:solidFill>
                          <a:effectLst/>
                          <a:latin typeface="Cambria" panose="02040503050406030204" pitchFamily="18" charset="0"/>
                          <a:ea typeface="Cambria" panose="02040503050406030204" pitchFamily="18" charset="0"/>
                        </a:rPr>
                        <a:t>Hurdle</a:t>
                      </a:r>
                    </a:p>
                  </a:txBody>
                  <a:tcPr marL="9525" marR="9525" marT="9525" marB="0" anchor="ctr"/>
                </a:tc>
                <a:extLst>
                  <a:ext uri="{0D108BD9-81ED-4DB2-BD59-A6C34878D82A}">
                    <a16:rowId xmlns:a16="http://schemas.microsoft.com/office/drawing/2014/main" val="3419815612"/>
                  </a:ext>
                </a:extLst>
              </a:tr>
              <a:tr h="217865">
                <a:tc>
                  <a:txBody>
                    <a:bodyPr/>
                    <a:lstStyle/>
                    <a:p>
                      <a:pPr algn="ctr" fontAlgn="b"/>
                      <a:r>
                        <a:rPr lang="en-IN" sz="1100" b="1" i="0" u="none" strike="noStrike" dirty="0">
                          <a:solidFill>
                            <a:schemeClr val="tx1"/>
                          </a:solidFill>
                          <a:effectLst/>
                          <a:latin typeface="Cambria" panose="02040503050406030204" pitchFamily="18" charset="0"/>
                          <a:ea typeface="Cambria" panose="02040503050406030204" pitchFamily="18" charset="0"/>
                        </a:rPr>
                        <a:t>A1</a:t>
                      </a:r>
                    </a:p>
                  </a:txBody>
                  <a:tcPr marL="9525" marR="9525" marT="9525" marB="0" anchor="ctr"/>
                </a:tc>
                <a:tc>
                  <a:txBody>
                    <a:bodyPr/>
                    <a:lstStyle/>
                    <a:p>
                      <a:pPr algn="ctr" fontAlgn="ctr"/>
                      <a:r>
                        <a:rPr lang="en-IN" sz="1100" b="0" i="0" u="none" strike="noStrike" dirty="0">
                          <a:solidFill>
                            <a:schemeClr val="tx1"/>
                          </a:solidFill>
                          <a:effectLst/>
                          <a:latin typeface="Cambria" panose="02040503050406030204" pitchFamily="18" charset="0"/>
                          <a:ea typeface="Cambria" panose="02040503050406030204" pitchFamily="18" charset="0"/>
                        </a:rPr>
                        <a:t>1-4.99 Cr</a:t>
                      </a:r>
                    </a:p>
                  </a:txBody>
                  <a:tcPr marL="9525" marR="9525" marT="9525" marB="0" anchor="ctr"/>
                </a:tc>
                <a:tc>
                  <a:txBody>
                    <a:bodyPr/>
                    <a:lstStyle/>
                    <a:p>
                      <a:pPr algn="ctr" fontAlgn="ctr"/>
                      <a:r>
                        <a:rPr lang="en-IN" sz="1100" b="0" i="0" u="none" strike="noStrike" dirty="0">
                          <a:solidFill>
                            <a:schemeClr val="tx1"/>
                          </a:solidFill>
                          <a:effectLst/>
                          <a:latin typeface="Cambria" panose="02040503050406030204" pitchFamily="18" charset="0"/>
                          <a:ea typeface="Cambria" panose="02040503050406030204" pitchFamily="18" charset="0"/>
                        </a:rPr>
                        <a:t>2.00%</a:t>
                      </a:r>
                    </a:p>
                  </a:txBody>
                  <a:tcPr marL="9525" marR="9525" marT="9525" marB="0" anchor="ctr"/>
                </a:tc>
                <a:tc>
                  <a:txBody>
                    <a:bodyPr/>
                    <a:lstStyle/>
                    <a:p>
                      <a:pPr algn="ctr" fontAlgn="ctr"/>
                      <a:r>
                        <a:rPr lang="en-IN" sz="1100" b="0" i="0" u="none" strike="noStrike" dirty="0">
                          <a:solidFill>
                            <a:schemeClr val="tx1"/>
                          </a:solidFill>
                          <a:effectLst/>
                          <a:latin typeface="Cambria" panose="02040503050406030204" pitchFamily="18" charset="0"/>
                          <a:ea typeface="Cambria" panose="02040503050406030204" pitchFamily="18" charset="0"/>
                        </a:rPr>
                        <a:t>20%</a:t>
                      </a:r>
                    </a:p>
                  </a:txBody>
                  <a:tcPr marL="9525" marR="9525" marT="9525" marB="0" anchor="ctr"/>
                </a:tc>
                <a:tc>
                  <a:txBody>
                    <a:bodyPr/>
                    <a:lstStyle/>
                    <a:p>
                      <a:pPr algn="ctr" fontAlgn="ctr"/>
                      <a:r>
                        <a:rPr lang="en-IN" sz="1100" b="0" i="0" u="none" strike="noStrike" dirty="0">
                          <a:solidFill>
                            <a:schemeClr val="tx1"/>
                          </a:solidFill>
                          <a:effectLst/>
                          <a:latin typeface="Cambria" panose="02040503050406030204" pitchFamily="18" charset="0"/>
                          <a:ea typeface="Cambria" panose="02040503050406030204" pitchFamily="18" charset="0"/>
                        </a:rPr>
                        <a:t>12%</a:t>
                      </a:r>
                    </a:p>
                  </a:txBody>
                  <a:tcPr marL="9525" marR="9525" marT="9525" marB="0" anchor="ctr"/>
                </a:tc>
                <a:extLst>
                  <a:ext uri="{0D108BD9-81ED-4DB2-BD59-A6C34878D82A}">
                    <a16:rowId xmlns:a16="http://schemas.microsoft.com/office/drawing/2014/main" val="1593328609"/>
                  </a:ext>
                </a:extLst>
              </a:tr>
              <a:tr h="217865">
                <a:tc>
                  <a:txBody>
                    <a:bodyPr/>
                    <a:lstStyle/>
                    <a:p>
                      <a:pPr algn="ctr" fontAlgn="b"/>
                      <a:r>
                        <a:rPr lang="en-IN" sz="1100" b="1" i="0" u="none" strike="noStrike" dirty="0">
                          <a:solidFill>
                            <a:schemeClr val="tx1"/>
                          </a:solidFill>
                          <a:effectLst/>
                          <a:latin typeface="Cambria" panose="02040503050406030204" pitchFamily="18" charset="0"/>
                          <a:ea typeface="Cambria" panose="02040503050406030204" pitchFamily="18" charset="0"/>
                        </a:rPr>
                        <a:t>A2</a:t>
                      </a:r>
                    </a:p>
                  </a:txBody>
                  <a:tcPr marL="9525" marR="9525" marT="9525" marB="0" anchor="ctr"/>
                </a:tc>
                <a:tc>
                  <a:txBody>
                    <a:bodyPr/>
                    <a:lstStyle/>
                    <a:p>
                      <a:pPr algn="ctr" fontAlgn="ctr"/>
                      <a:r>
                        <a:rPr lang="en-IN" sz="1100" b="0" i="0" u="none" strike="noStrike" dirty="0">
                          <a:solidFill>
                            <a:schemeClr val="tx1"/>
                          </a:solidFill>
                          <a:effectLst/>
                          <a:latin typeface="Cambria" panose="02040503050406030204" pitchFamily="18" charset="0"/>
                          <a:ea typeface="Cambria" panose="02040503050406030204" pitchFamily="18" charset="0"/>
                        </a:rPr>
                        <a:t>5-14.99Cr</a:t>
                      </a:r>
                    </a:p>
                  </a:txBody>
                  <a:tcPr marL="9525" marR="9525" marT="9525" marB="0" anchor="ctr"/>
                </a:tc>
                <a:tc>
                  <a:txBody>
                    <a:bodyPr/>
                    <a:lstStyle/>
                    <a:p>
                      <a:pPr algn="ctr" fontAlgn="ctr"/>
                      <a:r>
                        <a:rPr lang="en-IN" sz="1100" b="0" i="0" u="none" strike="noStrike" dirty="0">
                          <a:solidFill>
                            <a:schemeClr val="tx1"/>
                          </a:solidFill>
                          <a:effectLst/>
                          <a:latin typeface="Cambria" panose="02040503050406030204" pitchFamily="18" charset="0"/>
                          <a:ea typeface="Cambria" panose="02040503050406030204" pitchFamily="18" charset="0"/>
                        </a:rPr>
                        <a:t>1.75%</a:t>
                      </a:r>
                    </a:p>
                  </a:txBody>
                  <a:tcPr marL="9525" marR="9525" marT="9525" marB="0" anchor="ctr"/>
                </a:tc>
                <a:tc>
                  <a:txBody>
                    <a:bodyPr/>
                    <a:lstStyle/>
                    <a:p>
                      <a:pPr algn="ctr" fontAlgn="ctr"/>
                      <a:r>
                        <a:rPr lang="en-IN" sz="1100" b="0" i="0" u="none" strike="noStrike" dirty="0">
                          <a:solidFill>
                            <a:schemeClr val="tx1"/>
                          </a:solidFill>
                          <a:effectLst/>
                          <a:latin typeface="Cambria" panose="02040503050406030204" pitchFamily="18" charset="0"/>
                          <a:ea typeface="Cambria" panose="02040503050406030204" pitchFamily="18" charset="0"/>
                        </a:rPr>
                        <a:t>17.5%</a:t>
                      </a:r>
                    </a:p>
                  </a:txBody>
                  <a:tcPr marL="9525" marR="9525" marT="9525" marB="0" anchor="ctr"/>
                </a:tc>
                <a:tc>
                  <a:txBody>
                    <a:bodyPr/>
                    <a:lstStyle/>
                    <a:p>
                      <a:pPr algn="ctr" fontAlgn="ctr"/>
                      <a:r>
                        <a:rPr lang="en-IN" sz="1100" b="0" i="0" u="none" strike="noStrike" dirty="0">
                          <a:solidFill>
                            <a:schemeClr val="tx1"/>
                          </a:solidFill>
                          <a:effectLst/>
                          <a:latin typeface="Cambria" panose="02040503050406030204" pitchFamily="18" charset="0"/>
                          <a:ea typeface="Cambria" panose="02040503050406030204" pitchFamily="18" charset="0"/>
                        </a:rPr>
                        <a:t>12%</a:t>
                      </a:r>
                    </a:p>
                  </a:txBody>
                  <a:tcPr marL="9525" marR="9525" marT="9525" marB="0" anchor="ctr"/>
                </a:tc>
                <a:extLst>
                  <a:ext uri="{0D108BD9-81ED-4DB2-BD59-A6C34878D82A}">
                    <a16:rowId xmlns:a16="http://schemas.microsoft.com/office/drawing/2014/main" val="2630767622"/>
                  </a:ext>
                </a:extLst>
              </a:tr>
            </a:tbl>
          </a:graphicData>
        </a:graphic>
      </p:graphicFrame>
      <p:sp>
        <p:nvSpPr>
          <p:cNvPr id="14" name="TextBox 13">
            <a:extLst>
              <a:ext uri="{FF2B5EF4-FFF2-40B4-BE49-F238E27FC236}">
                <a16:creationId xmlns:a16="http://schemas.microsoft.com/office/drawing/2014/main" id="{50EB77A5-B1D6-32FE-C9AA-B1D7CEFDA92F}"/>
              </a:ext>
            </a:extLst>
          </p:cNvPr>
          <p:cNvSpPr txBox="1"/>
          <p:nvPr/>
        </p:nvSpPr>
        <p:spPr>
          <a:xfrm>
            <a:off x="8731088" y="4914609"/>
            <a:ext cx="2902229"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200" b="1"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Fees Structure</a:t>
            </a:r>
          </a:p>
        </p:txBody>
      </p:sp>
      <p:sp>
        <p:nvSpPr>
          <p:cNvPr id="15" name="TextBox 14">
            <a:extLst>
              <a:ext uri="{FF2B5EF4-FFF2-40B4-BE49-F238E27FC236}">
                <a16:creationId xmlns:a16="http://schemas.microsoft.com/office/drawing/2014/main" id="{8BB077C6-4C58-0C26-2D93-7EC8ED2939A9}"/>
              </a:ext>
            </a:extLst>
          </p:cNvPr>
          <p:cNvSpPr txBox="1"/>
          <p:nvPr/>
        </p:nvSpPr>
        <p:spPr>
          <a:xfrm>
            <a:off x="8660664" y="6032424"/>
            <a:ext cx="3442416" cy="553998"/>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00" b="0" i="1"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*Valuation multiples for these companies are on EV/EBITDA basis.  (Data as on 30 June 2026)</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00" b="0" i="1"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**No Catchup</a:t>
            </a:r>
          </a:p>
        </p:txBody>
      </p:sp>
      <p:sp>
        <p:nvSpPr>
          <p:cNvPr id="18" name="Rectangle 17">
            <a:extLst>
              <a:ext uri="{FF2B5EF4-FFF2-40B4-BE49-F238E27FC236}">
                <a16:creationId xmlns:a16="http://schemas.microsoft.com/office/drawing/2014/main" id="{2A3D2891-F469-959B-9F21-505157583B8A}"/>
              </a:ext>
            </a:extLst>
          </p:cNvPr>
          <p:cNvSpPr/>
          <p:nvPr/>
        </p:nvSpPr>
        <p:spPr>
          <a:xfrm>
            <a:off x="0" y="808383"/>
            <a:ext cx="12192000" cy="45719"/>
          </a:xfrm>
          <a:prstGeom prst="rect">
            <a:avLst/>
          </a:prstGeom>
          <a:solidFill>
            <a:schemeClr val="bg1">
              <a:lumMod val="6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aphicFrame>
        <p:nvGraphicFramePr>
          <p:cNvPr id="11" name="Table 10">
            <a:extLst>
              <a:ext uri="{FF2B5EF4-FFF2-40B4-BE49-F238E27FC236}">
                <a16:creationId xmlns:a16="http://schemas.microsoft.com/office/drawing/2014/main" id="{D1FC3777-AD3B-29BC-FA5A-9ADE46DA4F60}"/>
              </a:ext>
            </a:extLst>
          </p:cNvPr>
          <p:cNvGraphicFramePr>
            <a:graphicFrameLocks noGrp="1"/>
          </p:cNvGraphicFramePr>
          <p:nvPr/>
        </p:nvGraphicFramePr>
        <p:xfrm>
          <a:off x="8749584" y="3894372"/>
          <a:ext cx="3326928" cy="1038225"/>
        </p:xfrm>
        <a:graphic>
          <a:graphicData uri="http://schemas.openxmlformats.org/drawingml/2006/table">
            <a:tbl>
              <a:tblPr/>
              <a:tblGrid>
                <a:gridCol w="3326928">
                  <a:extLst>
                    <a:ext uri="{9D8B030D-6E8A-4147-A177-3AD203B41FA5}">
                      <a16:colId xmlns:a16="http://schemas.microsoft.com/office/drawing/2014/main" val="1547528787"/>
                    </a:ext>
                  </a:extLst>
                </a:gridCol>
              </a:tblGrid>
              <a:tr h="80022">
                <a:tc>
                  <a:txBody>
                    <a:bodyPr/>
                    <a:lstStyle/>
                    <a:p>
                      <a:pPr algn="ctr" fontAlgn="ctr"/>
                      <a:r>
                        <a:rPr lang="en-IN" sz="1300" b="1" i="0" u="none" strike="noStrike" dirty="0">
                          <a:solidFill>
                            <a:srgbClr val="FFFFFF"/>
                          </a:solidFill>
                          <a:effectLst/>
                          <a:latin typeface="Cambria" panose="02040503050406030204" pitchFamily="18" charset="0"/>
                        </a:rPr>
                        <a:t>Focused Sectors</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000000"/>
                    </a:solidFill>
                  </a:tcPr>
                </a:tc>
                <a:extLst>
                  <a:ext uri="{0D108BD9-81ED-4DB2-BD59-A6C34878D82A}">
                    <a16:rowId xmlns:a16="http://schemas.microsoft.com/office/drawing/2014/main" val="4198435380"/>
                  </a:ext>
                </a:extLst>
              </a:tr>
              <a:tr h="80022">
                <a:tc>
                  <a:txBody>
                    <a:bodyPr/>
                    <a:lstStyle/>
                    <a:p>
                      <a:pPr marL="0" algn="ctr" defTabSz="914400" rtl="0" eaLnBrk="1" fontAlgn="ctr" latinLnBrk="0" hangingPunct="1"/>
                      <a:r>
                        <a:rPr lang="en-US" sz="1300" b="0" i="0" u="none" strike="noStrike" kern="1200" dirty="0">
                          <a:solidFill>
                            <a:srgbClr val="000000"/>
                          </a:solidFill>
                          <a:effectLst/>
                          <a:latin typeface="Cambria" panose="02040503050406030204" pitchFamily="18" charset="0"/>
                          <a:ea typeface="+mn-ea"/>
                          <a:cs typeface="+mn-cs"/>
                        </a:rPr>
                        <a:t>Manufacturing</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905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E7E7E7"/>
                    </a:solidFill>
                  </a:tcPr>
                </a:tc>
                <a:extLst>
                  <a:ext uri="{0D108BD9-81ED-4DB2-BD59-A6C34878D82A}">
                    <a16:rowId xmlns:a16="http://schemas.microsoft.com/office/drawing/2014/main" val="522442892"/>
                  </a:ext>
                </a:extLst>
              </a:tr>
              <a:tr h="80022">
                <a:tc>
                  <a:txBody>
                    <a:bodyPr/>
                    <a:lstStyle/>
                    <a:p>
                      <a:pPr algn="ctr" fontAlgn="ctr"/>
                      <a:r>
                        <a:rPr lang="en-IN" sz="1300" b="0" i="0" u="none" strike="noStrike" dirty="0">
                          <a:solidFill>
                            <a:srgbClr val="000000"/>
                          </a:solidFill>
                          <a:effectLst/>
                          <a:latin typeface="Cambria" panose="02040503050406030204" pitchFamily="18" charset="0"/>
                        </a:rPr>
                        <a:t>Pharma &amp; Healthcare</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905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CBCBCB"/>
                    </a:solidFill>
                  </a:tcPr>
                </a:tc>
                <a:extLst>
                  <a:ext uri="{0D108BD9-81ED-4DB2-BD59-A6C34878D82A}">
                    <a16:rowId xmlns:a16="http://schemas.microsoft.com/office/drawing/2014/main" val="3633773847"/>
                  </a:ext>
                </a:extLst>
              </a:tr>
              <a:tr h="80022">
                <a:tc>
                  <a:txBody>
                    <a:bodyPr/>
                    <a:lstStyle/>
                    <a:p>
                      <a:pPr algn="ctr" fontAlgn="ctr"/>
                      <a:r>
                        <a:rPr lang="en-IN" sz="1300" b="0" i="0" u="none" strike="noStrike" dirty="0">
                          <a:solidFill>
                            <a:srgbClr val="000000"/>
                          </a:solidFill>
                          <a:effectLst/>
                          <a:latin typeface="Cambria" panose="02040503050406030204" pitchFamily="18" charset="0"/>
                        </a:rPr>
                        <a:t>Consumption</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E7E7E7"/>
                    </a:solidFill>
                  </a:tcPr>
                </a:tc>
                <a:extLst>
                  <a:ext uri="{0D108BD9-81ED-4DB2-BD59-A6C34878D82A}">
                    <a16:rowId xmlns:a16="http://schemas.microsoft.com/office/drawing/2014/main" val="1711792776"/>
                  </a:ext>
                </a:extLst>
              </a:tr>
              <a:tr h="80022">
                <a:tc>
                  <a:txBody>
                    <a:bodyPr/>
                    <a:lstStyle/>
                    <a:p>
                      <a:pPr algn="ctr" fontAlgn="ctr"/>
                      <a:r>
                        <a:rPr lang="en-US" sz="1300" b="0" i="0" u="none" strike="noStrike" dirty="0">
                          <a:solidFill>
                            <a:srgbClr val="000000"/>
                          </a:solidFill>
                          <a:effectLst/>
                          <a:latin typeface="Cambria" panose="02040503050406030204" pitchFamily="18" charset="0"/>
                        </a:rPr>
                        <a:t>Technology</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CBCBCB"/>
                    </a:solidFill>
                  </a:tcPr>
                </a:tc>
                <a:extLst>
                  <a:ext uri="{0D108BD9-81ED-4DB2-BD59-A6C34878D82A}">
                    <a16:rowId xmlns:a16="http://schemas.microsoft.com/office/drawing/2014/main" val="1801958024"/>
                  </a:ext>
                </a:extLst>
              </a:tr>
            </a:tbl>
          </a:graphicData>
        </a:graphic>
      </p:graphicFrame>
      <p:sp>
        <p:nvSpPr>
          <p:cNvPr id="6" name="TextBox 5">
            <a:extLst>
              <a:ext uri="{FF2B5EF4-FFF2-40B4-BE49-F238E27FC236}">
                <a16:creationId xmlns:a16="http://schemas.microsoft.com/office/drawing/2014/main" id="{46768C95-8AE2-99B5-FC8A-7C09BD0BD76C}"/>
              </a:ext>
            </a:extLst>
          </p:cNvPr>
          <p:cNvSpPr txBox="1"/>
          <p:nvPr/>
        </p:nvSpPr>
        <p:spPr>
          <a:xfrm>
            <a:off x="152977" y="969501"/>
            <a:ext cx="3984116" cy="5593051"/>
          </a:xfrm>
          <a:prstGeom prst="rect">
            <a:avLst/>
          </a:prstGeom>
          <a:noFill/>
          <a:ln>
            <a:solidFill>
              <a:schemeClr val="bg1">
                <a:lumMod val="85000"/>
              </a:schemeClr>
            </a:solidFill>
          </a:ln>
        </p:spPr>
        <p:txBody>
          <a:bodyPr wrap="square" b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300" b="1"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About the Fund:</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300" b="1"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300" b="0"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PGIF is a private equity strategy investing in high-growth businesses at key inflection points across </a:t>
            </a:r>
            <a:r>
              <a:rPr kumimoji="0" lang="en-US" sz="1300" b="1"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Growth, Late Stage/Pre-IPO, and PIPE opportunities</a:t>
            </a:r>
            <a:r>
              <a:rPr kumimoji="0" lang="en-US" sz="1300" b="0"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 aiming to </a:t>
            </a:r>
            <a:r>
              <a:rPr kumimoji="0" lang="en-US" sz="1300" b="0" i="0" u="none" strike="noStrike" kern="1200" cap="none" spc="0" normalizeH="0" baseline="0" noProof="0" dirty="0" err="1">
                <a:ln>
                  <a:noFill/>
                </a:ln>
                <a:solidFill>
                  <a:prstClr val="black"/>
                </a:solidFill>
                <a:effectLst/>
                <a:uLnTx/>
                <a:uFillTx/>
                <a:latin typeface="Cambria" panose="02040503050406030204" pitchFamily="18" charset="0"/>
                <a:ea typeface="Cambria" panose="02040503050406030204" pitchFamily="18" charset="0"/>
                <a:cs typeface="+mn-cs"/>
              </a:rPr>
              <a:t>maximise</a:t>
            </a:r>
            <a:r>
              <a:rPr kumimoji="0" lang="en-US" sz="1300" b="0"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 IRR, preserve capital, and enhance liquidity.</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300" b="0"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It applies Carnelian’s </a:t>
            </a:r>
            <a:r>
              <a:rPr kumimoji="0" lang="en-US" sz="1300" b="1"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MAGIC framework</a:t>
            </a:r>
            <a:r>
              <a:rPr kumimoji="0" lang="en-US" sz="1300" b="0"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 supported by </a:t>
            </a:r>
            <a:r>
              <a:rPr kumimoji="0" lang="en-US" sz="1300" b="1"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CLEAR Forensic and Quality &amp; Growth disciplines</a:t>
            </a:r>
            <a:r>
              <a:rPr kumimoji="0" lang="en-US" sz="1300" b="0"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 to identify companies with accelerating earnings, strong fundamentals, and high-quality management.</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300" b="0"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300" b="1"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Portfolio Construction – </a:t>
            </a: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300" b="1"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Growth Stage – 50–60%: </a:t>
            </a:r>
            <a:r>
              <a:rPr kumimoji="0" lang="en-US" sz="1300" b="0"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Investments in high-growth businesses where accelerated earnings growth, meaningful ownership and board access can drive significant value creation over a 4–5 year period.</a:t>
            </a: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300" b="1"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Late Stage / Pre-IPO – 20–25%: </a:t>
            </a:r>
            <a:r>
              <a:rPr kumimoji="0" lang="en-US" sz="1300" b="0"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Investments in businesses approaching the public markets, targeting PE-like returns over approximately 6 months–2 years.</a:t>
            </a: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300" b="1"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PIPE – 20–25%:</a:t>
            </a:r>
            <a:r>
              <a:rPr kumimoji="0" lang="en-US" sz="1300" b="0"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 Listed opportunities where market dislocations can provide discounted entry valuations and act as a potential liquidity/DPI engine over a 2–3 year period.</a:t>
            </a:r>
          </a:p>
        </p:txBody>
      </p:sp>
      <p:graphicFrame>
        <p:nvGraphicFramePr>
          <p:cNvPr id="10" name="Table 9">
            <a:extLst>
              <a:ext uri="{FF2B5EF4-FFF2-40B4-BE49-F238E27FC236}">
                <a16:creationId xmlns:a16="http://schemas.microsoft.com/office/drawing/2014/main" id="{6C0CB0CD-0488-15D8-1013-CDA89E081742}"/>
              </a:ext>
            </a:extLst>
          </p:cNvPr>
          <p:cNvGraphicFramePr>
            <a:graphicFrameLocks noGrp="1"/>
          </p:cNvGraphicFramePr>
          <p:nvPr>
            <p:extLst>
              <p:ext uri="{D42A27DB-BD31-4B8C-83A1-F6EECF244321}">
                <p14:modId xmlns:p14="http://schemas.microsoft.com/office/powerpoint/2010/main" val="758036172"/>
              </p:ext>
            </p:extLst>
          </p:nvPr>
        </p:nvGraphicFramePr>
        <p:xfrm>
          <a:off x="4273318" y="1205450"/>
          <a:ext cx="7783532" cy="2540948"/>
        </p:xfrm>
        <a:graphic>
          <a:graphicData uri="http://schemas.openxmlformats.org/drawingml/2006/table">
            <a:tbl>
              <a:tblPr>
                <a:tableStyleId>{E8034E78-7F5D-4C2E-B375-FC64B27BC917}</a:tableStyleId>
              </a:tblPr>
              <a:tblGrid>
                <a:gridCol w="1538785">
                  <a:extLst>
                    <a:ext uri="{9D8B030D-6E8A-4147-A177-3AD203B41FA5}">
                      <a16:colId xmlns:a16="http://schemas.microsoft.com/office/drawing/2014/main" val="1808180639"/>
                    </a:ext>
                  </a:extLst>
                </a:gridCol>
                <a:gridCol w="1515933">
                  <a:extLst>
                    <a:ext uri="{9D8B030D-6E8A-4147-A177-3AD203B41FA5}">
                      <a16:colId xmlns:a16="http://schemas.microsoft.com/office/drawing/2014/main" val="834322352"/>
                    </a:ext>
                  </a:extLst>
                </a:gridCol>
                <a:gridCol w="853665">
                  <a:extLst>
                    <a:ext uri="{9D8B030D-6E8A-4147-A177-3AD203B41FA5}">
                      <a16:colId xmlns:a16="http://schemas.microsoft.com/office/drawing/2014/main" val="3061820952"/>
                    </a:ext>
                  </a:extLst>
                </a:gridCol>
                <a:gridCol w="752437">
                  <a:extLst>
                    <a:ext uri="{9D8B030D-6E8A-4147-A177-3AD203B41FA5}">
                      <a16:colId xmlns:a16="http://schemas.microsoft.com/office/drawing/2014/main" val="3647651217"/>
                    </a:ext>
                  </a:extLst>
                </a:gridCol>
                <a:gridCol w="554636">
                  <a:extLst>
                    <a:ext uri="{9D8B030D-6E8A-4147-A177-3AD203B41FA5}">
                      <a16:colId xmlns:a16="http://schemas.microsoft.com/office/drawing/2014/main" val="3597996299"/>
                    </a:ext>
                  </a:extLst>
                </a:gridCol>
                <a:gridCol w="644577">
                  <a:extLst>
                    <a:ext uri="{9D8B030D-6E8A-4147-A177-3AD203B41FA5}">
                      <a16:colId xmlns:a16="http://schemas.microsoft.com/office/drawing/2014/main" val="3335561651"/>
                    </a:ext>
                  </a:extLst>
                </a:gridCol>
                <a:gridCol w="1923499">
                  <a:extLst>
                    <a:ext uri="{9D8B030D-6E8A-4147-A177-3AD203B41FA5}">
                      <a16:colId xmlns:a16="http://schemas.microsoft.com/office/drawing/2014/main" val="2404713863"/>
                    </a:ext>
                  </a:extLst>
                </a:gridCol>
              </a:tblGrid>
              <a:tr h="388639">
                <a:tc>
                  <a:txBody>
                    <a:bodyPr/>
                    <a:lstStyle/>
                    <a:p>
                      <a:pPr algn="ctr" fontAlgn="ctr">
                        <a:buNone/>
                      </a:pPr>
                      <a:r>
                        <a:rPr lang="en-IN" sz="1300" b="1" kern="1200" dirty="0">
                          <a:solidFill>
                            <a:schemeClr val="lt1"/>
                          </a:solidFill>
                          <a:latin typeface="Cambria" panose="02040503050406030204" pitchFamily="18" charset="0"/>
                          <a:ea typeface="Cambria" panose="02040503050406030204" pitchFamily="18" charset="0"/>
                          <a:cs typeface="+mn-cs"/>
                        </a:rPr>
                        <a:t>Company</a:t>
                      </a:r>
                    </a:p>
                  </a:txBody>
                  <a:tcPr marL="9525" marR="9525" marT="9525" marB="0" anchor="ctr">
                    <a:solidFill>
                      <a:schemeClr val="tx1"/>
                    </a:solidFill>
                  </a:tcPr>
                </a:tc>
                <a:tc>
                  <a:txBody>
                    <a:bodyPr/>
                    <a:lstStyle/>
                    <a:p>
                      <a:pPr algn="ctr" fontAlgn="ctr">
                        <a:buNone/>
                      </a:pPr>
                      <a:r>
                        <a:rPr lang="en-IN" sz="1200" b="1" u="none" strike="noStrike" dirty="0">
                          <a:solidFill>
                            <a:srgbClr val="FFFFFF"/>
                          </a:solidFill>
                          <a:effectLst/>
                          <a:latin typeface="Cambria" panose="02040503050406030204" pitchFamily="18" charset="0"/>
                          <a:ea typeface="Cambria" panose="02040503050406030204" pitchFamily="18" charset="0"/>
                        </a:rPr>
                        <a:t>Stage</a:t>
                      </a:r>
                      <a:endParaRPr lang="en-IN" sz="1200" b="1" i="0" u="none" strike="noStrike" dirty="0">
                        <a:solidFill>
                          <a:srgbClr val="FFFFFF"/>
                        </a:solidFill>
                        <a:effectLst/>
                        <a:latin typeface="Cambria" panose="02040503050406030204" pitchFamily="18" charset="0"/>
                        <a:ea typeface="Cambria" panose="02040503050406030204" pitchFamily="18" charset="0"/>
                      </a:endParaRPr>
                    </a:p>
                  </a:txBody>
                  <a:tcPr marL="9525" marR="9525" marT="9525" marB="0" anchor="ctr">
                    <a:solidFill>
                      <a:schemeClr val="tx1"/>
                    </a:solidFill>
                  </a:tcPr>
                </a:tc>
                <a:tc>
                  <a:txBody>
                    <a:bodyPr/>
                    <a:lstStyle/>
                    <a:p>
                      <a:pPr algn="ctr" fontAlgn="ctr">
                        <a:buNone/>
                      </a:pPr>
                      <a:r>
                        <a:rPr lang="en-IN" sz="1200" b="1" u="none" strike="noStrike" dirty="0">
                          <a:solidFill>
                            <a:srgbClr val="FFFFFF"/>
                          </a:solidFill>
                          <a:effectLst/>
                          <a:latin typeface="Cambria" panose="02040503050406030204" pitchFamily="18" charset="0"/>
                          <a:ea typeface="Cambria" panose="02040503050406030204" pitchFamily="18" charset="0"/>
                        </a:rPr>
                        <a:t>Entry Valuation</a:t>
                      </a:r>
                      <a:endParaRPr lang="en-IN" sz="1200" b="1" i="0" u="none" strike="noStrike" dirty="0">
                        <a:solidFill>
                          <a:srgbClr val="FFFFFF"/>
                        </a:solidFill>
                        <a:effectLst/>
                        <a:latin typeface="Cambria" panose="02040503050406030204" pitchFamily="18" charset="0"/>
                        <a:ea typeface="Cambria" panose="02040503050406030204" pitchFamily="18" charset="0"/>
                      </a:endParaRPr>
                    </a:p>
                  </a:txBody>
                  <a:tcPr marL="9525" marR="9525" marT="9525" marB="0" anchor="ctr">
                    <a:solidFill>
                      <a:schemeClr val="tx1"/>
                    </a:solidFill>
                  </a:tcPr>
                </a:tc>
                <a:tc>
                  <a:txBody>
                    <a:bodyPr/>
                    <a:lstStyle/>
                    <a:p>
                      <a:pPr algn="ctr" fontAlgn="ctr">
                        <a:buNone/>
                      </a:pPr>
                      <a:r>
                        <a:rPr lang="en-IN" sz="1200" b="1" u="none" strike="noStrike" dirty="0">
                          <a:solidFill>
                            <a:srgbClr val="FFFFFF"/>
                          </a:solidFill>
                          <a:effectLst/>
                          <a:latin typeface="Cambria" panose="02040503050406030204" pitchFamily="18" charset="0"/>
                          <a:ea typeface="Cambria" panose="02040503050406030204" pitchFamily="18" charset="0"/>
                        </a:rPr>
                        <a:t>Current Valuation</a:t>
                      </a:r>
                      <a:endParaRPr lang="en-IN" sz="1200" b="1" i="0" u="none" strike="noStrike" dirty="0">
                        <a:solidFill>
                          <a:srgbClr val="FFFFFF"/>
                        </a:solidFill>
                        <a:effectLst/>
                        <a:latin typeface="Cambria" panose="02040503050406030204" pitchFamily="18" charset="0"/>
                        <a:ea typeface="Cambria" panose="02040503050406030204" pitchFamily="18" charset="0"/>
                      </a:endParaRPr>
                    </a:p>
                  </a:txBody>
                  <a:tcPr marL="9525" marR="9525" marT="9525" marB="0" anchor="ctr">
                    <a:solidFill>
                      <a:schemeClr val="tx1"/>
                    </a:solidFill>
                  </a:tcPr>
                </a:tc>
                <a:tc>
                  <a:txBody>
                    <a:bodyPr/>
                    <a:lstStyle/>
                    <a:p>
                      <a:pPr algn="ctr" fontAlgn="ctr">
                        <a:buNone/>
                      </a:pPr>
                      <a:r>
                        <a:rPr lang="en-IN" sz="1200" b="1" u="none" strike="noStrike" dirty="0">
                          <a:solidFill>
                            <a:srgbClr val="FFFFFF"/>
                          </a:solidFill>
                          <a:effectLst/>
                          <a:latin typeface="Cambria" panose="02040503050406030204" pitchFamily="18" charset="0"/>
                          <a:ea typeface="Cambria" panose="02040503050406030204" pitchFamily="18" charset="0"/>
                        </a:rPr>
                        <a:t>IRR</a:t>
                      </a:r>
                      <a:endParaRPr lang="en-IN" sz="1200" b="1" i="0" u="none" strike="noStrike" dirty="0">
                        <a:solidFill>
                          <a:srgbClr val="FFFFFF"/>
                        </a:solidFill>
                        <a:effectLst/>
                        <a:latin typeface="Cambria" panose="02040503050406030204" pitchFamily="18" charset="0"/>
                        <a:ea typeface="Cambria" panose="02040503050406030204" pitchFamily="18" charset="0"/>
                      </a:endParaRPr>
                    </a:p>
                  </a:txBody>
                  <a:tcPr marL="9525" marR="9525" marT="9525" marB="0" anchor="ctr">
                    <a:solidFill>
                      <a:schemeClr val="tx1"/>
                    </a:solidFill>
                  </a:tcPr>
                </a:tc>
                <a:tc>
                  <a:txBody>
                    <a:bodyPr/>
                    <a:lstStyle/>
                    <a:p>
                      <a:pPr algn="ctr" fontAlgn="ctr">
                        <a:buNone/>
                      </a:pPr>
                      <a:r>
                        <a:rPr lang="en-IN" sz="1200" b="1" u="none" strike="noStrike" dirty="0">
                          <a:solidFill>
                            <a:srgbClr val="FFFFFF"/>
                          </a:solidFill>
                          <a:effectLst/>
                          <a:latin typeface="Cambria" panose="02040503050406030204" pitchFamily="18" charset="0"/>
                          <a:ea typeface="Cambria" panose="02040503050406030204" pitchFamily="18" charset="0"/>
                        </a:rPr>
                        <a:t>MOIC</a:t>
                      </a:r>
                      <a:endParaRPr lang="en-IN" sz="1200" b="1" i="0" u="none" strike="noStrike" dirty="0">
                        <a:solidFill>
                          <a:srgbClr val="FFFFFF"/>
                        </a:solidFill>
                        <a:effectLst/>
                        <a:latin typeface="Cambria" panose="02040503050406030204" pitchFamily="18" charset="0"/>
                        <a:ea typeface="Cambria" panose="02040503050406030204" pitchFamily="18" charset="0"/>
                      </a:endParaRPr>
                    </a:p>
                  </a:txBody>
                  <a:tcPr marL="9525" marR="9525" marT="9525" marB="0" anchor="ctr">
                    <a:solidFill>
                      <a:schemeClr val="tx1"/>
                    </a:solidFill>
                  </a:tcPr>
                </a:tc>
                <a:tc>
                  <a:txBody>
                    <a:bodyPr/>
                    <a:lstStyle/>
                    <a:p>
                      <a:pPr algn="ctr" fontAlgn="ctr">
                        <a:buNone/>
                      </a:pPr>
                      <a:r>
                        <a:rPr lang="en-IN" sz="1200" b="1" u="none" strike="noStrike" dirty="0">
                          <a:solidFill>
                            <a:srgbClr val="FFFFFF"/>
                          </a:solidFill>
                          <a:effectLst/>
                          <a:latin typeface="Cambria" panose="02040503050406030204" pitchFamily="18" charset="0"/>
                          <a:ea typeface="Cambria" panose="02040503050406030204" pitchFamily="18" charset="0"/>
                        </a:rPr>
                        <a:t>Status</a:t>
                      </a:r>
                      <a:endParaRPr lang="en-IN" sz="1200" b="1" i="0" u="none" strike="noStrike" dirty="0">
                        <a:solidFill>
                          <a:srgbClr val="FFFFFF"/>
                        </a:solidFill>
                        <a:effectLst/>
                        <a:latin typeface="Cambria" panose="02040503050406030204" pitchFamily="18" charset="0"/>
                        <a:ea typeface="Cambria" panose="02040503050406030204" pitchFamily="18" charset="0"/>
                      </a:endParaRPr>
                    </a:p>
                  </a:txBody>
                  <a:tcPr marL="9525" marR="9525" marT="9525" marB="0" anchor="ctr">
                    <a:solidFill>
                      <a:schemeClr val="tx1"/>
                    </a:solidFill>
                  </a:tcPr>
                </a:tc>
                <a:extLst>
                  <a:ext uri="{0D108BD9-81ED-4DB2-BD59-A6C34878D82A}">
                    <a16:rowId xmlns:a16="http://schemas.microsoft.com/office/drawing/2014/main" val="3744262403"/>
                  </a:ext>
                </a:extLst>
              </a:tr>
              <a:tr h="199251">
                <a:tc>
                  <a:txBody>
                    <a:bodyPr/>
                    <a:lstStyle/>
                    <a:p>
                      <a:pPr algn="ctr" fontAlgn="ctr">
                        <a:buNone/>
                      </a:pPr>
                      <a:r>
                        <a:rPr lang="en-IN" sz="1200" b="0" u="none" strike="noStrike" dirty="0">
                          <a:solidFill>
                            <a:srgbClr val="000000"/>
                          </a:solidFill>
                          <a:effectLst/>
                          <a:latin typeface="Cambria" panose="02040503050406030204" pitchFamily="18" charset="0"/>
                          <a:ea typeface="Cambria" panose="02040503050406030204" pitchFamily="18" charset="0"/>
                        </a:rPr>
                        <a:t>Aeroflex Industries</a:t>
                      </a:r>
                      <a:endParaRPr lang="en-IN" sz="1200" b="0" i="0" u="none" strike="noStrike" dirty="0">
                        <a:solidFill>
                          <a:srgbClr val="000000"/>
                        </a:solidFill>
                        <a:effectLst/>
                        <a:latin typeface="Cambria" panose="02040503050406030204" pitchFamily="18" charset="0"/>
                        <a:ea typeface="Cambria" panose="02040503050406030204" pitchFamily="18" charset="0"/>
                      </a:endParaRPr>
                    </a:p>
                  </a:txBody>
                  <a:tcPr marL="9525" marR="9525" marT="9525" marB="0" anchor="ctr"/>
                </a:tc>
                <a:tc>
                  <a:txBody>
                    <a:bodyPr/>
                    <a:lstStyle/>
                    <a:p>
                      <a:pPr algn="ctr" fontAlgn="ctr">
                        <a:buNone/>
                      </a:pPr>
                      <a:r>
                        <a:rPr lang="en-IN" sz="1200" b="0" u="none" strike="noStrike">
                          <a:solidFill>
                            <a:srgbClr val="000000"/>
                          </a:solidFill>
                          <a:effectLst/>
                          <a:latin typeface="Cambria" panose="02040503050406030204" pitchFamily="18" charset="0"/>
                          <a:ea typeface="Cambria" panose="02040503050406030204" pitchFamily="18" charset="0"/>
                        </a:rPr>
                        <a:t>Late Stage (Pre-IPO)</a:t>
                      </a:r>
                      <a:endParaRPr lang="en-IN" sz="1200" b="0" i="0" u="none" strike="noStrike">
                        <a:solidFill>
                          <a:srgbClr val="000000"/>
                        </a:solidFill>
                        <a:effectLst/>
                        <a:latin typeface="Cambria" panose="02040503050406030204" pitchFamily="18" charset="0"/>
                        <a:ea typeface="Cambria" panose="02040503050406030204" pitchFamily="18" charset="0"/>
                      </a:endParaRPr>
                    </a:p>
                  </a:txBody>
                  <a:tcPr marL="9525" marR="9525" marT="9525" marB="0" anchor="ctr"/>
                </a:tc>
                <a:tc>
                  <a:txBody>
                    <a:bodyPr/>
                    <a:lstStyle/>
                    <a:p>
                      <a:pPr algn="ctr" fontAlgn="ctr">
                        <a:buNone/>
                      </a:pPr>
                      <a:r>
                        <a:rPr lang="en-IN" sz="1200" b="0" u="none" strike="noStrike">
                          <a:solidFill>
                            <a:srgbClr val="000000"/>
                          </a:solidFill>
                          <a:effectLst/>
                          <a:latin typeface="Cambria" panose="02040503050406030204" pitchFamily="18" charset="0"/>
                          <a:ea typeface="Cambria" panose="02040503050406030204" pitchFamily="18" charset="0"/>
                        </a:rPr>
                        <a:t>20x PE</a:t>
                      </a:r>
                      <a:endParaRPr lang="en-IN" sz="1200" b="0" i="0" u="none" strike="noStrike">
                        <a:solidFill>
                          <a:srgbClr val="000000"/>
                        </a:solidFill>
                        <a:effectLst/>
                        <a:latin typeface="Cambria" panose="02040503050406030204" pitchFamily="18" charset="0"/>
                        <a:ea typeface="Cambria" panose="02040503050406030204" pitchFamily="18" charset="0"/>
                      </a:endParaRPr>
                    </a:p>
                  </a:txBody>
                  <a:tcPr marL="9525" marR="9525" marT="9525" marB="0" anchor="ctr"/>
                </a:tc>
                <a:tc>
                  <a:txBody>
                    <a:bodyPr/>
                    <a:lstStyle/>
                    <a:p>
                      <a:pPr algn="ctr" fontAlgn="ctr">
                        <a:buNone/>
                      </a:pPr>
                      <a:r>
                        <a:rPr lang="en-IN" sz="1200" b="0" u="none" strike="noStrike">
                          <a:solidFill>
                            <a:srgbClr val="000000"/>
                          </a:solidFill>
                          <a:effectLst/>
                          <a:latin typeface="Cambria" panose="02040503050406030204" pitchFamily="18" charset="0"/>
                          <a:ea typeface="Cambria" panose="02040503050406030204" pitchFamily="18" charset="0"/>
                        </a:rPr>
                        <a:t>97x PE</a:t>
                      </a:r>
                      <a:endParaRPr lang="en-IN" sz="1200" b="0" i="0" u="none" strike="noStrike">
                        <a:solidFill>
                          <a:srgbClr val="000000"/>
                        </a:solidFill>
                        <a:effectLst/>
                        <a:latin typeface="Cambria" panose="02040503050406030204" pitchFamily="18" charset="0"/>
                        <a:ea typeface="Cambria" panose="02040503050406030204" pitchFamily="18" charset="0"/>
                      </a:endParaRPr>
                    </a:p>
                  </a:txBody>
                  <a:tcPr marL="9525" marR="9525" marT="9525" marB="0" anchor="ctr"/>
                </a:tc>
                <a:tc>
                  <a:txBody>
                    <a:bodyPr/>
                    <a:lstStyle/>
                    <a:p>
                      <a:pPr algn="ctr" fontAlgn="ctr">
                        <a:buNone/>
                      </a:pPr>
                      <a:r>
                        <a:rPr lang="en-IN" sz="1200" b="0" u="none" strike="noStrike">
                          <a:solidFill>
                            <a:srgbClr val="000000"/>
                          </a:solidFill>
                          <a:effectLst/>
                          <a:latin typeface="Cambria" panose="02040503050406030204" pitchFamily="18" charset="0"/>
                          <a:ea typeface="Cambria" panose="02040503050406030204" pitchFamily="18" charset="0"/>
                        </a:rPr>
                        <a:t>67%</a:t>
                      </a:r>
                      <a:endParaRPr lang="en-IN" sz="1200" b="0" i="0" u="none" strike="noStrike">
                        <a:solidFill>
                          <a:srgbClr val="000000"/>
                        </a:solidFill>
                        <a:effectLst/>
                        <a:latin typeface="Cambria" panose="02040503050406030204" pitchFamily="18" charset="0"/>
                        <a:ea typeface="Cambria" panose="02040503050406030204" pitchFamily="18" charset="0"/>
                      </a:endParaRPr>
                    </a:p>
                  </a:txBody>
                  <a:tcPr marL="9525" marR="9525" marT="9525" marB="0" anchor="ctr"/>
                </a:tc>
                <a:tc>
                  <a:txBody>
                    <a:bodyPr/>
                    <a:lstStyle/>
                    <a:p>
                      <a:pPr algn="ctr" fontAlgn="ctr">
                        <a:buNone/>
                      </a:pPr>
                      <a:r>
                        <a:rPr lang="en-IN" sz="1200" b="0" u="none" strike="noStrike">
                          <a:solidFill>
                            <a:srgbClr val="000000"/>
                          </a:solidFill>
                          <a:effectLst/>
                          <a:latin typeface="Cambria" panose="02040503050406030204" pitchFamily="18" charset="0"/>
                          <a:ea typeface="Cambria" panose="02040503050406030204" pitchFamily="18" charset="0"/>
                        </a:rPr>
                        <a:t>5.0x</a:t>
                      </a:r>
                      <a:endParaRPr lang="en-IN" sz="1200" b="0" i="0" u="none" strike="noStrike">
                        <a:solidFill>
                          <a:srgbClr val="000000"/>
                        </a:solidFill>
                        <a:effectLst/>
                        <a:latin typeface="Cambria" panose="02040503050406030204" pitchFamily="18" charset="0"/>
                        <a:ea typeface="Cambria" panose="02040503050406030204" pitchFamily="18" charset="0"/>
                      </a:endParaRPr>
                    </a:p>
                  </a:txBody>
                  <a:tcPr marL="9525" marR="9525" marT="9525" marB="0" anchor="ctr"/>
                </a:tc>
                <a:tc>
                  <a:txBody>
                    <a:bodyPr/>
                    <a:lstStyle/>
                    <a:p>
                      <a:pPr algn="ctr" fontAlgn="ctr">
                        <a:buNone/>
                      </a:pPr>
                      <a:r>
                        <a:rPr lang="en-IN" sz="1200" b="0" u="none" strike="noStrike">
                          <a:solidFill>
                            <a:srgbClr val="000000"/>
                          </a:solidFill>
                          <a:effectLst/>
                          <a:latin typeface="Cambria" panose="02040503050406030204" pitchFamily="18" charset="0"/>
                          <a:ea typeface="Cambria" panose="02040503050406030204" pitchFamily="18" charset="0"/>
                        </a:rPr>
                        <a:t>Exited in 2026</a:t>
                      </a:r>
                      <a:endParaRPr lang="en-IN" sz="1200" b="0" i="0" u="none" strike="noStrike">
                        <a:solidFill>
                          <a:srgbClr val="000000"/>
                        </a:solidFill>
                        <a:effectLst/>
                        <a:latin typeface="Cambria" panose="02040503050406030204" pitchFamily="18" charset="0"/>
                        <a:ea typeface="Cambria" panose="02040503050406030204" pitchFamily="18" charset="0"/>
                      </a:endParaRPr>
                    </a:p>
                  </a:txBody>
                  <a:tcPr marL="9525" marR="9525" marT="9525" marB="0" anchor="ctr"/>
                </a:tc>
                <a:extLst>
                  <a:ext uri="{0D108BD9-81ED-4DB2-BD59-A6C34878D82A}">
                    <a16:rowId xmlns:a16="http://schemas.microsoft.com/office/drawing/2014/main" val="2000490529"/>
                  </a:ext>
                </a:extLst>
              </a:tr>
              <a:tr h="199251">
                <a:tc>
                  <a:txBody>
                    <a:bodyPr/>
                    <a:lstStyle/>
                    <a:p>
                      <a:pPr algn="ctr" fontAlgn="ctr">
                        <a:buNone/>
                      </a:pPr>
                      <a:r>
                        <a:rPr lang="en-IN" sz="1200" b="0" u="none" strike="noStrike" dirty="0">
                          <a:solidFill>
                            <a:srgbClr val="000000"/>
                          </a:solidFill>
                          <a:effectLst/>
                          <a:latin typeface="Cambria" panose="02040503050406030204" pitchFamily="18" charset="0"/>
                          <a:ea typeface="Cambria" panose="02040503050406030204" pitchFamily="18" charset="0"/>
                        </a:rPr>
                        <a:t>Park Medi World*</a:t>
                      </a:r>
                      <a:endParaRPr lang="en-IN" sz="1200" b="0" i="0" u="none" strike="noStrike" dirty="0">
                        <a:solidFill>
                          <a:srgbClr val="000000"/>
                        </a:solidFill>
                        <a:effectLst/>
                        <a:latin typeface="Cambria" panose="02040503050406030204" pitchFamily="18" charset="0"/>
                        <a:ea typeface="Cambria" panose="02040503050406030204" pitchFamily="18" charset="0"/>
                      </a:endParaRPr>
                    </a:p>
                  </a:txBody>
                  <a:tcPr marL="9525" marR="9525" marT="9525" marB="0" anchor="ctr">
                    <a:solidFill>
                      <a:schemeClr val="bg1">
                        <a:lumMod val="75000"/>
                      </a:schemeClr>
                    </a:solidFill>
                  </a:tcPr>
                </a:tc>
                <a:tc>
                  <a:txBody>
                    <a:bodyPr/>
                    <a:lstStyle/>
                    <a:p>
                      <a:pPr algn="ctr" fontAlgn="ctr">
                        <a:buNone/>
                      </a:pPr>
                      <a:r>
                        <a:rPr lang="en-IN" sz="1200" b="0" u="none" strike="noStrike" dirty="0">
                          <a:solidFill>
                            <a:srgbClr val="000000"/>
                          </a:solidFill>
                          <a:effectLst/>
                          <a:latin typeface="Cambria" panose="02040503050406030204" pitchFamily="18" charset="0"/>
                          <a:ea typeface="Cambria" panose="02040503050406030204" pitchFamily="18" charset="0"/>
                        </a:rPr>
                        <a:t>Late Stage (Pre-IPO)</a:t>
                      </a:r>
                      <a:endParaRPr lang="en-IN" sz="1200" b="0" i="0" u="none" strike="noStrike" dirty="0">
                        <a:solidFill>
                          <a:srgbClr val="000000"/>
                        </a:solidFill>
                        <a:effectLst/>
                        <a:latin typeface="Cambria" panose="02040503050406030204" pitchFamily="18" charset="0"/>
                        <a:ea typeface="Cambria" panose="02040503050406030204" pitchFamily="18" charset="0"/>
                      </a:endParaRPr>
                    </a:p>
                  </a:txBody>
                  <a:tcPr marL="9525" marR="9525" marT="9525" marB="0" anchor="ctr">
                    <a:solidFill>
                      <a:schemeClr val="bg1">
                        <a:lumMod val="75000"/>
                      </a:schemeClr>
                    </a:solidFill>
                  </a:tcPr>
                </a:tc>
                <a:tc>
                  <a:txBody>
                    <a:bodyPr/>
                    <a:lstStyle/>
                    <a:p>
                      <a:pPr algn="ctr" fontAlgn="ctr">
                        <a:buNone/>
                      </a:pPr>
                      <a:r>
                        <a:rPr lang="en-IN" sz="1200" b="0" u="none" strike="noStrike" dirty="0">
                          <a:solidFill>
                            <a:srgbClr val="000000"/>
                          </a:solidFill>
                          <a:effectLst/>
                          <a:latin typeface="Cambria" panose="02040503050406030204" pitchFamily="18" charset="0"/>
                          <a:ea typeface="Cambria" panose="02040503050406030204" pitchFamily="18" charset="0"/>
                        </a:rPr>
                        <a:t>19x</a:t>
                      </a:r>
                      <a:endParaRPr lang="en-IN" sz="1200" b="0" i="0" u="none" strike="noStrike" dirty="0">
                        <a:solidFill>
                          <a:srgbClr val="000000"/>
                        </a:solidFill>
                        <a:effectLst/>
                        <a:latin typeface="Cambria" panose="02040503050406030204" pitchFamily="18" charset="0"/>
                        <a:ea typeface="Cambria" panose="02040503050406030204" pitchFamily="18" charset="0"/>
                      </a:endParaRPr>
                    </a:p>
                  </a:txBody>
                  <a:tcPr marL="9525" marR="9525" marT="9525" marB="0" anchor="ctr">
                    <a:solidFill>
                      <a:schemeClr val="bg1">
                        <a:lumMod val="75000"/>
                      </a:schemeClr>
                    </a:solidFill>
                  </a:tcPr>
                </a:tc>
                <a:tc>
                  <a:txBody>
                    <a:bodyPr/>
                    <a:lstStyle/>
                    <a:p>
                      <a:pPr algn="ctr" fontAlgn="ctr">
                        <a:buNone/>
                      </a:pPr>
                      <a:r>
                        <a:rPr lang="en-IN" sz="1200" b="0" u="none" strike="noStrike" dirty="0">
                          <a:solidFill>
                            <a:srgbClr val="000000"/>
                          </a:solidFill>
                          <a:effectLst/>
                          <a:latin typeface="Cambria" panose="02040503050406030204" pitchFamily="18" charset="0"/>
                          <a:ea typeface="Cambria" panose="02040503050406030204" pitchFamily="18" charset="0"/>
                        </a:rPr>
                        <a:t>25x</a:t>
                      </a:r>
                      <a:endParaRPr lang="en-IN" sz="1200" b="0" i="0" u="none" strike="noStrike" dirty="0">
                        <a:solidFill>
                          <a:srgbClr val="000000"/>
                        </a:solidFill>
                        <a:effectLst/>
                        <a:latin typeface="Cambria" panose="02040503050406030204" pitchFamily="18" charset="0"/>
                        <a:ea typeface="Cambria" panose="02040503050406030204" pitchFamily="18" charset="0"/>
                      </a:endParaRPr>
                    </a:p>
                  </a:txBody>
                  <a:tcPr marL="9525" marR="9525" marT="9525" marB="0" anchor="ctr">
                    <a:solidFill>
                      <a:schemeClr val="bg1">
                        <a:lumMod val="75000"/>
                      </a:schemeClr>
                    </a:solidFill>
                  </a:tcPr>
                </a:tc>
                <a:tc>
                  <a:txBody>
                    <a:bodyPr/>
                    <a:lstStyle/>
                    <a:p>
                      <a:pPr algn="ctr" fontAlgn="ctr">
                        <a:buNone/>
                      </a:pPr>
                      <a:r>
                        <a:rPr lang="en-IN" sz="1200" b="0" u="none" strike="noStrike" dirty="0">
                          <a:solidFill>
                            <a:srgbClr val="000000"/>
                          </a:solidFill>
                          <a:effectLst/>
                          <a:latin typeface="Cambria" panose="02040503050406030204" pitchFamily="18" charset="0"/>
                          <a:ea typeface="Cambria" panose="02040503050406030204" pitchFamily="18" charset="0"/>
                        </a:rPr>
                        <a:t>87%</a:t>
                      </a:r>
                      <a:endParaRPr lang="en-IN" sz="1200" b="0" i="0" u="none" strike="noStrike" dirty="0">
                        <a:solidFill>
                          <a:srgbClr val="000000"/>
                        </a:solidFill>
                        <a:effectLst/>
                        <a:latin typeface="Cambria" panose="02040503050406030204" pitchFamily="18" charset="0"/>
                        <a:ea typeface="Cambria" panose="02040503050406030204" pitchFamily="18" charset="0"/>
                      </a:endParaRPr>
                    </a:p>
                  </a:txBody>
                  <a:tcPr marL="9525" marR="9525" marT="9525" marB="0" anchor="ctr">
                    <a:solidFill>
                      <a:schemeClr val="bg1">
                        <a:lumMod val="75000"/>
                      </a:schemeClr>
                    </a:solidFill>
                  </a:tcPr>
                </a:tc>
                <a:tc>
                  <a:txBody>
                    <a:bodyPr/>
                    <a:lstStyle/>
                    <a:p>
                      <a:pPr algn="ctr" fontAlgn="ctr">
                        <a:buNone/>
                      </a:pPr>
                      <a:r>
                        <a:rPr lang="en-IN" sz="1200" b="0" u="none" strike="noStrike">
                          <a:solidFill>
                            <a:srgbClr val="000000"/>
                          </a:solidFill>
                          <a:effectLst/>
                          <a:latin typeface="Cambria" panose="02040503050406030204" pitchFamily="18" charset="0"/>
                          <a:ea typeface="Cambria" panose="02040503050406030204" pitchFamily="18" charset="0"/>
                        </a:rPr>
                        <a:t>1.6x</a:t>
                      </a:r>
                      <a:endParaRPr lang="en-IN" sz="1200" b="0" i="0" u="none" strike="noStrike">
                        <a:solidFill>
                          <a:srgbClr val="000000"/>
                        </a:solidFill>
                        <a:effectLst/>
                        <a:latin typeface="Cambria" panose="02040503050406030204" pitchFamily="18" charset="0"/>
                        <a:ea typeface="Cambria" panose="02040503050406030204" pitchFamily="18" charset="0"/>
                      </a:endParaRPr>
                    </a:p>
                  </a:txBody>
                  <a:tcPr marL="9525" marR="9525" marT="9525" marB="0" anchor="ctr">
                    <a:solidFill>
                      <a:schemeClr val="bg1">
                        <a:lumMod val="75000"/>
                      </a:schemeClr>
                    </a:solidFill>
                  </a:tcPr>
                </a:tc>
                <a:tc>
                  <a:txBody>
                    <a:bodyPr/>
                    <a:lstStyle/>
                    <a:p>
                      <a:pPr algn="ctr" fontAlgn="ctr">
                        <a:buNone/>
                      </a:pPr>
                      <a:r>
                        <a:rPr lang="en-IN" sz="1200" b="0" u="none" strike="noStrike" dirty="0">
                          <a:solidFill>
                            <a:srgbClr val="000000"/>
                          </a:solidFill>
                          <a:effectLst/>
                          <a:latin typeface="Cambria" panose="02040503050406030204" pitchFamily="18" charset="0"/>
                          <a:ea typeface="Cambria" panose="02040503050406030204" pitchFamily="18" charset="0"/>
                        </a:rPr>
                        <a:t>Listed</a:t>
                      </a:r>
                      <a:endParaRPr lang="en-IN" sz="1200" b="0" i="0" u="none" strike="noStrike" dirty="0">
                        <a:solidFill>
                          <a:srgbClr val="000000"/>
                        </a:solidFill>
                        <a:effectLst/>
                        <a:latin typeface="Cambria" panose="02040503050406030204" pitchFamily="18" charset="0"/>
                        <a:ea typeface="Cambria" panose="02040503050406030204" pitchFamily="18" charset="0"/>
                      </a:endParaRPr>
                    </a:p>
                  </a:txBody>
                  <a:tcPr marL="9525" marR="9525" marT="9525" marB="0" anchor="ctr">
                    <a:solidFill>
                      <a:schemeClr val="bg1">
                        <a:lumMod val="75000"/>
                      </a:schemeClr>
                    </a:solidFill>
                  </a:tcPr>
                </a:tc>
                <a:extLst>
                  <a:ext uri="{0D108BD9-81ED-4DB2-BD59-A6C34878D82A}">
                    <a16:rowId xmlns:a16="http://schemas.microsoft.com/office/drawing/2014/main" val="2297243268"/>
                  </a:ext>
                </a:extLst>
              </a:tr>
              <a:tr h="388639">
                <a:tc>
                  <a:txBody>
                    <a:bodyPr/>
                    <a:lstStyle/>
                    <a:p>
                      <a:pPr algn="ctr" fontAlgn="ctr">
                        <a:buNone/>
                      </a:pPr>
                      <a:r>
                        <a:rPr lang="en-IN" sz="1200" b="0" u="none" strike="noStrike" dirty="0">
                          <a:solidFill>
                            <a:srgbClr val="000000"/>
                          </a:solidFill>
                          <a:effectLst/>
                          <a:latin typeface="Cambria" panose="02040503050406030204" pitchFamily="18" charset="0"/>
                          <a:ea typeface="Cambria" panose="02040503050406030204" pitchFamily="18" charset="0"/>
                        </a:rPr>
                        <a:t>Yatharth Hospital &amp; Trauma Care*</a:t>
                      </a:r>
                      <a:endParaRPr lang="en-IN" sz="1200" b="0" i="0" u="none" strike="noStrike" dirty="0">
                        <a:solidFill>
                          <a:srgbClr val="000000"/>
                        </a:solidFill>
                        <a:effectLst/>
                        <a:latin typeface="Cambria" panose="02040503050406030204" pitchFamily="18" charset="0"/>
                        <a:ea typeface="Cambria" panose="02040503050406030204" pitchFamily="18" charset="0"/>
                      </a:endParaRPr>
                    </a:p>
                  </a:txBody>
                  <a:tcPr marL="9525" marR="9525" marT="9525" marB="0" anchor="ctr"/>
                </a:tc>
                <a:tc>
                  <a:txBody>
                    <a:bodyPr/>
                    <a:lstStyle/>
                    <a:p>
                      <a:pPr algn="ctr" fontAlgn="ctr">
                        <a:buNone/>
                      </a:pPr>
                      <a:r>
                        <a:rPr lang="en-IN" sz="1200" b="0" u="none" strike="noStrike" dirty="0">
                          <a:solidFill>
                            <a:srgbClr val="000000"/>
                          </a:solidFill>
                          <a:effectLst/>
                          <a:latin typeface="Cambria" panose="02040503050406030204" pitchFamily="18" charset="0"/>
                          <a:ea typeface="Cambria" panose="02040503050406030204" pitchFamily="18" charset="0"/>
                        </a:rPr>
                        <a:t>Late Stage (Pre-IPO)</a:t>
                      </a:r>
                      <a:endParaRPr lang="en-IN" sz="1200" b="0" i="0" u="none" strike="noStrike" dirty="0">
                        <a:solidFill>
                          <a:srgbClr val="000000"/>
                        </a:solidFill>
                        <a:effectLst/>
                        <a:latin typeface="Cambria" panose="02040503050406030204" pitchFamily="18" charset="0"/>
                        <a:ea typeface="Cambria" panose="02040503050406030204" pitchFamily="18" charset="0"/>
                      </a:endParaRPr>
                    </a:p>
                  </a:txBody>
                  <a:tcPr marL="9525" marR="9525" marT="9525" marB="0" anchor="ctr"/>
                </a:tc>
                <a:tc>
                  <a:txBody>
                    <a:bodyPr/>
                    <a:lstStyle/>
                    <a:p>
                      <a:pPr algn="ctr" fontAlgn="ctr">
                        <a:buNone/>
                      </a:pPr>
                      <a:r>
                        <a:rPr lang="en-IN" sz="1200" b="0" u="none" strike="noStrike">
                          <a:solidFill>
                            <a:srgbClr val="000000"/>
                          </a:solidFill>
                          <a:effectLst/>
                          <a:latin typeface="Cambria" panose="02040503050406030204" pitchFamily="18" charset="0"/>
                          <a:ea typeface="Cambria" panose="02040503050406030204" pitchFamily="18" charset="0"/>
                        </a:rPr>
                        <a:t>23x</a:t>
                      </a:r>
                      <a:endParaRPr lang="en-IN" sz="1200" b="0" i="0" u="none" strike="noStrike">
                        <a:solidFill>
                          <a:srgbClr val="000000"/>
                        </a:solidFill>
                        <a:effectLst/>
                        <a:latin typeface="Cambria" panose="02040503050406030204" pitchFamily="18" charset="0"/>
                        <a:ea typeface="Cambria" panose="02040503050406030204" pitchFamily="18" charset="0"/>
                      </a:endParaRPr>
                    </a:p>
                  </a:txBody>
                  <a:tcPr marL="9525" marR="9525" marT="9525" marB="0" anchor="ctr"/>
                </a:tc>
                <a:tc>
                  <a:txBody>
                    <a:bodyPr/>
                    <a:lstStyle/>
                    <a:p>
                      <a:pPr algn="ctr" fontAlgn="ctr">
                        <a:buNone/>
                      </a:pPr>
                      <a:r>
                        <a:rPr lang="en-IN" sz="1200" b="0" u="none" strike="noStrike">
                          <a:solidFill>
                            <a:srgbClr val="000000"/>
                          </a:solidFill>
                          <a:effectLst/>
                          <a:latin typeface="Cambria" panose="02040503050406030204" pitchFamily="18" charset="0"/>
                          <a:ea typeface="Cambria" panose="02040503050406030204" pitchFamily="18" charset="0"/>
                        </a:rPr>
                        <a:t>28x</a:t>
                      </a:r>
                      <a:endParaRPr lang="en-IN" sz="1200" b="0" i="0" u="none" strike="noStrike">
                        <a:solidFill>
                          <a:srgbClr val="000000"/>
                        </a:solidFill>
                        <a:effectLst/>
                        <a:latin typeface="Cambria" panose="02040503050406030204" pitchFamily="18" charset="0"/>
                        <a:ea typeface="Cambria" panose="02040503050406030204" pitchFamily="18" charset="0"/>
                      </a:endParaRPr>
                    </a:p>
                  </a:txBody>
                  <a:tcPr marL="9525" marR="9525" marT="9525" marB="0" anchor="ctr"/>
                </a:tc>
                <a:tc>
                  <a:txBody>
                    <a:bodyPr/>
                    <a:lstStyle/>
                    <a:p>
                      <a:pPr algn="ctr" fontAlgn="ctr">
                        <a:buNone/>
                      </a:pPr>
                      <a:r>
                        <a:rPr lang="en-IN" sz="1200" b="0" u="none" strike="noStrike" dirty="0">
                          <a:solidFill>
                            <a:srgbClr val="000000"/>
                          </a:solidFill>
                          <a:effectLst/>
                          <a:latin typeface="Cambria" panose="02040503050406030204" pitchFamily="18" charset="0"/>
                          <a:ea typeface="Cambria" panose="02040503050406030204" pitchFamily="18" charset="0"/>
                        </a:rPr>
                        <a:t>42%</a:t>
                      </a:r>
                      <a:endParaRPr lang="en-IN" sz="1200" b="0" i="0" u="none" strike="noStrike" dirty="0">
                        <a:solidFill>
                          <a:srgbClr val="000000"/>
                        </a:solidFill>
                        <a:effectLst/>
                        <a:latin typeface="Cambria" panose="02040503050406030204" pitchFamily="18" charset="0"/>
                        <a:ea typeface="Cambria" panose="02040503050406030204" pitchFamily="18" charset="0"/>
                      </a:endParaRPr>
                    </a:p>
                  </a:txBody>
                  <a:tcPr marL="9525" marR="9525" marT="9525" marB="0" anchor="ctr"/>
                </a:tc>
                <a:tc>
                  <a:txBody>
                    <a:bodyPr/>
                    <a:lstStyle/>
                    <a:p>
                      <a:pPr algn="ctr" fontAlgn="ctr">
                        <a:buNone/>
                      </a:pPr>
                      <a:r>
                        <a:rPr lang="en-IN" sz="1200" b="0" u="none" strike="noStrike">
                          <a:solidFill>
                            <a:srgbClr val="000000"/>
                          </a:solidFill>
                          <a:effectLst/>
                          <a:latin typeface="Cambria" panose="02040503050406030204" pitchFamily="18" charset="0"/>
                          <a:ea typeface="Cambria" panose="02040503050406030204" pitchFamily="18" charset="0"/>
                        </a:rPr>
                        <a:t>2.8x</a:t>
                      </a:r>
                      <a:endParaRPr lang="en-IN" sz="1200" b="0" i="0" u="none" strike="noStrike">
                        <a:solidFill>
                          <a:srgbClr val="000000"/>
                        </a:solidFill>
                        <a:effectLst/>
                        <a:latin typeface="Cambria" panose="02040503050406030204" pitchFamily="18" charset="0"/>
                        <a:ea typeface="Cambria" panose="02040503050406030204" pitchFamily="18" charset="0"/>
                      </a:endParaRPr>
                    </a:p>
                  </a:txBody>
                  <a:tcPr marL="9525" marR="9525" marT="9525" marB="0" anchor="ctr"/>
                </a:tc>
                <a:tc>
                  <a:txBody>
                    <a:bodyPr/>
                    <a:lstStyle/>
                    <a:p>
                      <a:pPr algn="ctr" fontAlgn="ctr">
                        <a:buNone/>
                      </a:pPr>
                      <a:r>
                        <a:rPr lang="en-IN" sz="1200" b="0" u="none" strike="noStrike">
                          <a:solidFill>
                            <a:srgbClr val="000000"/>
                          </a:solidFill>
                          <a:effectLst/>
                          <a:latin typeface="Cambria" panose="02040503050406030204" pitchFamily="18" charset="0"/>
                          <a:ea typeface="Cambria" panose="02040503050406030204" pitchFamily="18" charset="0"/>
                        </a:rPr>
                        <a:t>Listed</a:t>
                      </a:r>
                      <a:endParaRPr lang="en-IN" sz="1200" b="0" i="0" u="none" strike="noStrike">
                        <a:solidFill>
                          <a:srgbClr val="000000"/>
                        </a:solidFill>
                        <a:effectLst/>
                        <a:latin typeface="Cambria" panose="02040503050406030204" pitchFamily="18" charset="0"/>
                        <a:ea typeface="Cambria" panose="02040503050406030204" pitchFamily="18" charset="0"/>
                      </a:endParaRPr>
                    </a:p>
                  </a:txBody>
                  <a:tcPr marL="9525" marR="9525" marT="9525" marB="0" anchor="ctr"/>
                </a:tc>
                <a:extLst>
                  <a:ext uri="{0D108BD9-81ED-4DB2-BD59-A6C34878D82A}">
                    <a16:rowId xmlns:a16="http://schemas.microsoft.com/office/drawing/2014/main" val="1742617208"/>
                  </a:ext>
                </a:extLst>
              </a:tr>
              <a:tr h="388639">
                <a:tc>
                  <a:txBody>
                    <a:bodyPr/>
                    <a:lstStyle/>
                    <a:p>
                      <a:pPr algn="ctr" fontAlgn="ctr">
                        <a:buNone/>
                      </a:pPr>
                      <a:r>
                        <a:rPr lang="en-IN" sz="1200" b="0" u="none" strike="noStrike" dirty="0">
                          <a:solidFill>
                            <a:srgbClr val="000000"/>
                          </a:solidFill>
                          <a:effectLst/>
                          <a:latin typeface="Cambria" panose="02040503050406030204" pitchFamily="18" charset="0"/>
                          <a:ea typeface="Cambria" panose="02040503050406030204" pitchFamily="18" charset="0"/>
                        </a:rPr>
                        <a:t>Sabine Hospital &amp; Research Centre*</a:t>
                      </a:r>
                      <a:endParaRPr lang="en-IN" sz="1200" b="0" i="0" u="none" strike="noStrike" dirty="0">
                        <a:solidFill>
                          <a:srgbClr val="000000"/>
                        </a:solidFill>
                        <a:effectLst/>
                        <a:latin typeface="Cambria" panose="02040503050406030204" pitchFamily="18" charset="0"/>
                        <a:ea typeface="Cambria" panose="02040503050406030204" pitchFamily="18" charset="0"/>
                      </a:endParaRPr>
                    </a:p>
                  </a:txBody>
                  <a:tcPr marL="9525" marR="9525" marT="9525" marB="0" anchor="ctr">
                    <a:solidFill>
                      <a:schemeClr val="bg1">
                        <a:lumMod val="75000"/>
                      </a:schemeClr>
                    </a:solidFill>
                  </a:tcPr>
                </a:tc>
                <a:tc>
                  <a:txBody>
                    <a:bodyPr/>
                    <a:lstStyle/>
                    <a:p>
                      <a:pPr algn="ctr" fontAlgn="ctr">
                        <a:buNone/>
                      </a:pPr>
                      <a:r>
                        <a:rPr lang="en-IN" sz="1200" b="0" u="none" strike="noStrike" dirty="0">
                          <a:solidFill>
                            <a:srgbClr val="000000"/>
                          </a:solidFill>
                          <a:effectLst/>
                          <a:latin typeface="Cambria" panose="02040503050406030204" pitchFamily="18" charset="0"/>
                          <a:ea typeface="Cambria" panose="02040503050406030204" pitchFamily="18" charset="0"/>
                        </a:rPr>
                        <a:t>Growth</a:t>
                      </a:r>
                      <a:endParaRPr lang="en-IN" sz="1200" b="0" i="0" u="none" strike="noStrike" dirty="0">
                        <a:solidFill>
                          <a:srgbClr val="000000"/>
                        </a:solidFill>
                        <a:effectLst/>
                        <a:latin typeface="Cambria" panose="02040503050406030204" pitchFamily="18" charset="0"/>
                        <a:ea typeface="Cambria" panose="02040503050406030204" pitchFamily="18" charset="0"/>
                      </a:endParaRPr>
                    </a:p>
                  </a:txBody>
                  <a:tcPr marL="9525" marR="9525" marT="9525" marB="0" anchor="ctr">
                    <a:solidFill>
                      <a:schemeClr val="bg1">
                        <a:lumMod val="75000"/>
                      </a:schemeClr>
                    </a:solidFill>
                  </a:tcPr>
                </a:tc>
                <a:tc>
                  <a:txBody>
                    <a:bodyPr/>
                    <a:lstStyle/>
                    <a:p>
                      <a:pPr algn="ctr" fontAlgn="ctr">
                        <a:buNone/>
                      </a:pPr>
                      <a:r>
                        <a:rPr lang="en-IN" sz="1200" b="0" u="none" strike="noStrike" dirty="0">
                          <a:solidFill>
                            <a:srgbClr val="000000"/>
                          </a:solidFill>
                          <a:effectLst/>
                          <a:latin typeface="Cambria" panose="02040503050406030204" pitchFamily="18" charset="0"/>
                          <a:ea typeface="Cambria" panose="02040503050406030204" pitchFamily="18" charset="0"/>
                        </a:rPr>
                        <a:t>11x</a:t>
                      </a:r>
                      <a:endParaRPr lang="en-IN" sz="1200" b="0" i="0" u="none" strike="noStrike" dirty="0">
                        <a:solidFill>
                          <a:srgbClr val="000000"/>
                        </a:solidFill>
                        <a:effectLst/>
                        <a:latin typeface="Cambria" panose="02040503050406030204" pitchFamily="18" charset="0"/>
                        <a:ea typeface="Cambria" panose="02040503050406030204" pitchFamily="18" charset="0"/>
                      </a:endParaRPr>
                    </a:p>
                  </a:txBody>
                  <a:tcPr marL="9525" marR="9525" marT="9525" marB="0" anchor="ctr">
                    <a:solidFill>
                      <a:schemeClr val="bg1">
                        <a:lumMod val="75000"/>
                      </a:schemeClr>
                    </a:solidFill>
                  </a:tcPr>
                </a:tc>
                <a:tc>
                  <a:txBody>
                    <a:bodyPr/>
                    <a:lstStyle/>
                    <a:p>
                      <a:pPr algn="ctr" fontAlgn="ctr">
                        <a:buNone/>
                      </a:pPr>
                      <a:r>
                        <a:rPr lang="en-IN" sz="1200" b="0" u="none" strike="noStrike" dirty="0">
                          <a:solidFill>
                            <a:srgbClr val="000000"/>
                          </a:solidFill>
                          <a:effectLst/>
                          <a:latin typeface="Cambria" panose="02040503050406030204" pitchFamily="18" charset="0"/>
                          <a:ea typeface="Cambria" panose="02040503050406030204" pitchFamily="18" charset="0"/>
                        </a:rPr>
                        <a:t>16x</a:t>
                      </a:r>
                      <a:endParaRPr lang="en-IN" sz="1200" b="0" i="0" u="none" strike="noStrike" dirty="0">
                        <a:solidFill>
                          <a:srgbClr val="000000"/>
                        </a:solidFill>
                        <a:effectLst/>
                        <a:latin typeface="Cambria" panose="02040503050406030204" pitchFamily="18" charset="0"/>
                        <a:ea typeface="Cambria" panose="02040503050406030204" pitchFamily="18" charset="0"/>
                      </a:endParaRPr>
                    </a:p>
                  </a:txBody>
                  <a:tcPr marL="9525" marR="9525" marT="9525" marB="0" anchor="ctr">
                    <a:solidFill>
                      <a:schemeClr val="bg1">
                        <a:lumMod val="75000"/>
                      </a:schemeClr>
                    </a:solidFill>
                  </a:tcPr>
                </a:tc>
                <a:tc>
                  <a:txBody>
                    <a:bodyPr/>
                    <a:lstStyle/>
                    <a:p>
                      <a:pPr algn="ctr" fontAlgn="ctr">
                        <a:buNone/>
                      </a:pPr>
                      <a:r>
                        <a:rPr lang="en-IN" sz="1200" b="0" u="none" strike="noStrike" dirty="0">
                          <a:solidFill>
                            <a:srgbClr val="000000"/>
                          </a:solidFill>
                          <a:effectLst/>
                          <a:latin typeface="Cambria" panose="02040503050406030204" pitchFamily="18" charset="0"/>
                          <a:ea typeface="Cambria" panose="02040503050406030204" pitchFamily="18" charset="0"/>
                        </a:rPr>
                        <a:t>43%</a:t>
                      </a:r>
                      <a:endParaRPr lang="en-IN" sz="1200" b="0" i="0" u="none" strike="noStrike" dirty="0">
                        <a:solidFill>
                          <a:srgbClr val="000000"/>
                        </a:solidFill>
                        <a:effectLst/>
                        <a:latin typeface="Cambria" panose="02040503050406030204" pitchFamily="18" charset="0"/>
                        <a:ea typeface="Cambria" panose="02040503050406030204" pitchFamily="18" charset="0"/>
                      </a:endParaRPr>
                    </a:p>
                  </a:txBody>
                  <a:tcPr marL="9525" marR="9525" marT="9525" marB="0" anchor="ctr">
                    <a:solidFill>
                      <a:schemeClr val="bg1">
                        <a:lumMod val="75000"/>
                      </a:schemeClr>
                    </a:solidFill>
                  </a:tcPr>
                </a:tc>
                <a:tc>
                  <a:txBody>
                    <a:bodyPr/>
                    <a:lstStyle/>
                    <a:p>
                      <a:pPr algn="ctr" fontAlgn="ctr">
                        <a:buNone/>
                      </a:pPr>
                      <a:r>
                        <a:rPr lang="en-IN" sz="1200" b="0" u="none" strike="noStrike" dirty="0">
                          <a:solidFill>
                            <a:srgbClr val="000000"/>
                          </a:solidFill>
                          <a:effectLst/>
                          <a:latin typeface="Cambria" panose="02040503050406030204" pitchFamily="18" charset="0"/>
                          <a:ea typeface="Cambria" panose="02040503050406030204" pitchFamily="18" charset="0"/>
                        </a:rPr>
                        <a:t>2.2x</a:t>
                      </a:r>
                      <a:endParaRPr lang="en-IN" sz="1200" b="0" i="0" u="none" strike="noStrike" dirty="0">
                        <a:solidFill>
                          <a:srgbClr val="000000"/>
                        </a:solidFill>
                        <a:effectLst/>
                        <a:latin typeface="Cambria" panose="02040503050406030204" pitchFamily="18" charset="0"/>
                        <a:ea typeface="Cambria" panose="02040503050406030204" pitchFamily="18" charset="0"/>
                      </a:endParaRPr>
                    </a:p>
                  </a:txBody>
                  <a:tcPr marL="9525" marR="9525" marT="9525" marB="0" anchor="ctr">
                    <a:solidFill>
                      <a:schemeClr val="bg1">
                        <a:lumMod val="75000"/>
                      </a:schemeClr>
                    </a:solidFill>
                  </a:tcPr>
                </a:tc>
                <a:tc>
                  <a:txBody>
                    <a:bodyPr/>
                    <a:lstStyle/>
                    <a:p>
                      <a:pPr algn="ctr" fontAlgn="ctr">
                        <a:buNone/>
                      </a:pPr>
                      <a:r>
                        <a:rPr lang="en-IN" sz="1200" b="0" u="none" strike="noStrike" dirty="0">
                          <a:solidFill>
                            <a:srgbClr val="000000"/>
                          </a:solidFill>
                          <a:effectLst/>
                          <a:latin typeface="Cambria" panose="02040503050406030204" pitchFamily="18" charset="0"/>
                          <a:ea typeface="Cambria" panose="02040503050406030204" pitchFamily="18" charset="0"/>
                        </a:rPr>
                        <a:t>—</a:t>
                      </a:r>
                      <a:endParaRPr lang="en-IN" sz="1200" b="0" i="0" u="none" strike="noStrike" dirty="0">
                        <a:solidFill>
                          <a:srgbClr val="000000"/>
                        </a:solidFill>
                        <a:effectLst/>
                        <a:latin typeface="Cambria" panose="02040503050406030204" pitchFamily="18" charset="0"/>
                        <a:ea typeface="Cambria" panose="02040503050406030204" pitchFamily="18" charset="0"/>
                      </a:endParaRPr>
                    </a:p>
                  </a:txBody>
                  <a:tcPr marL="9525" marR="9525" marT="9525" marB="0" anchor="ctr">
                    <a:solidFill>
                      <a:schemeClr val="bg1">
                        <a:lumMod val="75000"/>
                      </a:schemeClr>
                    </a:solidFill>
                  </a:tcPr>
                </a:tc>
                <a:extLst>
                  <a:ext uri="{0D108BD9-81ED-4DB2-BD59-A6C34878D82A}">
                    <a16:rowId xmlns:a16="http://schemas.microsoft.com/office/drawing/2014/main" val="2839771078"/>
                  </a:ext>
                </a:extLst>
              </a:tr>
              <a:tr h="388639">
                <a:tc>
                  <a:txBody>
                    <a:bodyPr/>
                    <a:lstStyle/>
                    <a:p>
                      <a:pPr algn="ctr" fontAlgn="ctr">
                        <a:buNone/>
                      </a:pPr>
                      <a:r>
                        <a:rPr lang="en-IN" sz="1200" b="0" u="none" strike="noStrike" dirty="0">
                          <a:solidFill>
                            <a:srgbClr val="000000"/>
                          </a:solidFill>
                          <a:effectLst/>
                          <a:latin typeface="Cambria" panose="02040503050406030204" pitchFamily="18" charset="0"/>
                          <a:ea typeface="Cambria" panose="02040503050406030204" pitchFamily="18" charset="0"/>
                        </a:rPr>
                        <a:t>Course5 Intelligence</a:t>
                      </a:r>
                      <a:endParaRPr lang="en-IN" sz="1200" b="0" i="0" u="none" strike="noStrike" dirty="0">
                        <a:solidFill>
                          <a:srgbClr val="000000"/>
                        </a:solidFill>
                        <a:effectLst/>
                        <a:latin typeface="Cambria" panose="02040503050406030204" pitchFamily="18" charset="0"/>
                        <a:ea typeface="Cambria" panose="02040503050406030204" pitchFamily="18" charset="0"/>
                      </a:endParaRPr>
                    </a:p>
                  </a:txBody>
                  <a:tcPr marL="9525" marR="9525" marT="9525" marB="0" anchor="ctr"/>
                </a:tc>
                <a:tc>
                  <a:txBody>
                    <a:bodyPr/>
                    <a:lstStyle/>
                    <a:p>
                      <a:pPr algn="ctr" fontAlgn="ctr">
                        <a:buNone/>
                      </a:pPr>
                      <a:r>
                        <a:rPr lang="en-IN" sz="1200" b="0" u="none" strike="noStrike" dirty="0">
                          <a:solidFill>
                            <a:srgbClr val="000000"/>
                          </a:solidFill>
                          <a:effectLst/>
                          <a:latin typeface="Cambria" panose="02040503050406030204" pitchFamily="18" charset="0"/>
                          <a:ea typeface="Cambria" panose="02040503050406030204" pitchFamily="18" charset="0"/>
                        </a:rPr>
                        <a:t>Growth</a:t>
                      </a:r>
                      <a:endParaRPr lang="en-IN" sz="1200" b="0" i="0" u="none" strike="noStrike" dirty="0">
                        <a:solidFill>
                          <a:srgbClr val="000000"/>
                        </a:solidFill>
                        <a:effectLst/>
                        <a:latin typeface="Cambria" panose="02040503050406030204" pitchFamily="18" charset="0"/>
                        <a:ea typeface="Cambria" panose="02040503050406030204" pitchFamily="18" charset="0"/>
                      </a:endParaRPr>
                    </a:p>
                  </a:txBody>
                  <a:tcPr marL="9525" marR="9525" marT="9525" marB="0" anchor="ctr"/>
                </a:tc>
                <a:tc>
                  <a:txBody>
                    <a:bodyPr/>
                    <a:lstStyle/>
                    <a:p>
                      <a:pPr algn="ctr" fontAlgn="ctr">
                        <a:buNone/>
                      </a:pPr>
                      <a:r>
                        <a:rPr lang="en-IN" sz="1200" b="0" u="none" strike="noStrike" dirty="0">
                          <a:solidFill>
                            <a:srgbClr val="000000"/>
                          </a:solidFill>
                          <a:effectLst/>
                          <a:latin typeface="Cambria" panose="02040503050406030204" pitchFamily="18" charset="0"/>
                          <a:ea typeface="Cambria" panose="02040503050406030204" pitchFamily="18" charset="0"/>
                        </a:rPr>
                        <a:t>18x PE</a:t>
                      </a:r>
                      <a:endParaRPr lang="en-IN" sz="1200" b="0" i="0" u="none" strike="noStrike" dirty="0">
                        <a:solidFill>
                          <a:srgbClr val="000000"/>
                        </a:solidFill>
                        <a:effectLst/>
                        <a:latin typeface="Cambria" panose="02040503050406030204" pitchFamily="18" charset="0"/>
                        <a:ea typeface="Cambria" panose="02040503050406030204" pitchFamily="18" charset="0"/>
                      </a:endParaRPr>
                    </a:p>
                  </a:txBody>
                  <a:tcPr marL="9525" marR="9525" marT="9525" marB="0" anchor="ctr"/>
                </a:tc>
                <a:tc>
                  <a:txBody>
                    <a:bodyPr/>
                    <a:lstStyle/>
                    <a:p>
                      <a:pPr algn="ctr" fontAlgn="ctr">
                        <a:buNone/>
                      </a:pPr>
                      <a:r>
                        <a:rPr lang="en-IN" sz="1200" b="0" u="none" strike="noStrike">
                          <a:solidFill>
                            <a:srgbClr val="000000"/>
                          </a:solidFill>
                          <a:effectLst/>
                          <a:latin typeface="Cambria" panose="02040503050406030204" pitchFamily="18" charset="0"/>
                          <a:ea typeface="Cambria" panose="02040503050406030204" pitchFamily="18" charset="0"/>
                        </a:rPr>
                        <a:t>—</a:t>
                      </a:r>
                      <a:endParaRPr lang="en-IN" sz="1200" b="0" i="0" u="none" strike="noStrike">
                        <a:solidFill>
                          <a:srgbClr val="000000"/>
                        </a:solidFill>
                        <a:effectLst/>
                        <a:latin typeface="Cambria" panose="02040503050406030204" pitchFamily="18" charset="0"/>
                        <a:ea typeface="Cambria" panose="02040503050406030204" pitchFamily="18" charset="0"/>
                      </a:endParaRPr>
                    </a:p>
                  </a:txBody>
                  <a:tcPr marL="9525" marR="9525" marT="9525" marB="0" anchor="ctr"/>
                </a:tc>
                <a:tc>
                  <a:txBody>
                    <a:bodyPr/>
                    <a:lstStyle/>
                    <a:p>
                      <a:pPr algn="ctr" fontAlgn="ctr">
                        <a:buNone/>
                      </a:pPr>
                      <a:r>
                        <a:rPr lang="en-IN" sz="1200" b="0" u="none" strike="noStrike">
                          <a:solidFill>
                            <a:srgbClr val="000000"/>
                          </a:solidFill>
                          <a:effectLst/>
                          <a:latin typeface="Cambria" panose="02040503050406030204" pitchFamily="18" charset="0"/>
                          <a:ea typeface="Cambria" panose="02040503050406030204" pitchFamily="18" charset="0"/>
                        </a:rPr>
                        <a:t>30%</a:t>
                      </a:r>
                      <a:endParaRPr lang="en-IN" sz="1200" b="0" i="0" u="none" strike="noStrike">
                        <a:solidFill>
                          <a:srgbClr val="000000"/>
                        </a:solidFill>
                        <a:effectLst/>
                        <a:latin typeface="Cambria" panose="02040503050406030204" pitchFamily="18" charset="0"/>
                        <a:ea typeface="Cambria" panose="02040503050406030204" pitchFamily="18" charset="0"/>
                      </a:endParaRPr>
                    </a:p>
                  </a:txBody>
                  <a:tcPr marL="9525" marR="9525" marT="9525" marB="0" anchor="ctr"/>
                </a:tc>
                <a:tc>
                  <a:txBody>
                    <a:bodyPr/>
                    <a:lstStyle/>
                    <a:p>
                      <a:pPr algn="ctr" fontAlgn="ctr">
                        <a:buNone/>
                      </a:pPr>
                      <a:r>
                        <a:rPr lang="en-IN" sz="1200" b="0" u="none" strike="noStrike">
                          <a:solidFill>
                            <a:srgbClr val="000000"/>
                          </a:solidFill>
                          <a:effectLst/>
                          <a:latin typeface="Cambria" panose="02040503050406030204" pitchFamily="18" charset="0"/>
                          <a:ea typeface="Cambria" panose="02040503050406030204" pitchFamily="18" charset="0"/>
                        </a:rPr>
                        <a:t>2.3x</a:t>
                      </a:r>
                      <a:endParaRPr lang="en-IN" sz="1200" b="0" i="0" u="none" strike="noStrike">
                        <a:solidFill>
                          <a:srgbClr val="000000"/>
                        </a:solidFill>
                        <a:effectLst/>
                        <a:latin typeface="Cambria" panose="02040503050406030204" pitchFamily="18" charset="0"/>
                        <a:ea typeface="Cambria" panose="02040503050406030204" pitchFamily="18" charset="0"/>
                      </a:endParaRPr>
                    </a:p>
                  </a:txBody>
                  <a:tcPr marL="9525" marR="9525" marT="9525" marB="0" anchor="ctr"/>
                </a:tc>
                <a:tc>
                  <a:txBody>
                    <a:bodyPr/>
                    <a:lstStyle/>
                    <a:p>
                      <a:pPr algn="ctr" fontAlgn="ctr">
                        <a:buNone/>
                      </a:pPr>
                      <a:r>
                        <a:rPr lang="en-IN" sz="1200" b="0" u="none" strike="noStrike" dirty="0">
                          <a:solidFill>
                            <a:srgbClr val="000000"/>
                          </a:solidFill>
                          <a:effectLst/>
                          <a:latin typeface="Cambria" panose="02040503050406030204" pitchFamily="18" charset="0"/>
                          <a:ea typeface="Cambria" panose="02040503050406030204" pitchFamily="18" charset="0"/>
                        </a:rPr>
                        <a:t>DRHP filed; IPO expected at ~₹4,500 Cr </a:t>
                      </a:r>
                      <a:r>
                        <a:rPr lang="en-IN" sz="1200" b="0" u="none" strike="noStrike" dirty="0" err="1">
                          <a:solidFill>
                            <a:srgbClr val="000000"/>
                          </a:solidFill>
                          <a:effectLst/>
                          <a:latin typeface="Cambria" panose="02040503050406030204" pitchFamily="18" charset="0"/>
                          <a:ea typeface="Cambria" panose="02040503050406030204" pitchFamily="18" charset="0"/>
                        </a:rPr>
                        <a:t>mcap</a:t>
                      </a:r>
                      <a:endParaRPr lang="en-IN" sz="1200" b="0" i="0" u="none" strike="noStrike" dirty="0">
                        <a:solidFill>
                          <a:srgbClr val="000000"/>
                        </a:solidFill>
                        <a:effectLst/>
                        <a:latin typeface="Cambria" panose="02040503050406030204" pitchFamily="18" charset="0"/>
                        <a:ea typeface="Cambria" panose="02040503050406030204" pitchFamily="18" charset="0"/>
                      </a:endParaRPr>
                    </a:p>
                  </a:txBody>
                  <a:tcPr marL="9525" marR="9525" marT="9525" marB="0" anchor="ctr"/>
                </a:tc>
                <a:extLst>
                  <a:ext uri="{0D108BD9-81ED-4DB2-BD59-A6C34878D82A}">
                    <a16:rowId xmlns:a16="http://schemas.microsoft.com/office/drawing/2014/main" val="339216916"/>
                  </a:ext>
                </a:extLst>
              </a:tr>
              <a:tr h="388639">
                <a:tc>
                  <a:txBody>
                    <a:bodyPr/>
                    <a:lstStyle/>
                    <a:p>
                      <a:pPr algn="ctr" fontAlgn="ctr">
                        <a:buNone/>
                      </a:pPr>
                      <a:r>
                        <a:rPr lang="en-IN" sz="1200" b="0" u="none" strike="noStrike" dirty="0">
                          <a:solidFill>
                            <a:srgbClr val="000000"/>
                          </a:solidFill>
                          <a:effectLst/>
                          <a:latin typeface="Cambria" panose="02040503050406030204" pitchFamily="18" charset="0"/>
                          <a:ea typeface="Cambria" panose="02040503050406030204" pitchFamily="18" charset="0"/>
                        </a:rPr>
                        <a:t>Hughes Precision Manufacturing*</a:t>
                      </a:r>
                      <a:endParaRPr lang="en-IN" sz="1200" b="0" i="0" u="none" strike="noStrike" dirty="0">
                        <a:solidFill>
                          <a:srgbClr val="000000"/>
                        </a:solidFill>
                        <a:effectLst/>
                        <a:latin typeface="Cambria" panose="02040503050406030204" pitchFamily="18" charset="0"/>
                        <a:ea typeface="Cambria" panose="02040503050406030204" pitchFamily="18" charset="0"/>
                      </a:endParaRPr>
                    </a:p>
                  </a:txBody>
                  <a:tcPr marL="9525" marR="9525" marT="9525" marB="0" anchor="ctr">
                    <a:solidFill>
                      <a:schemeClr val="bg1">
                        <a:lumMod val="75000"/>
                      </a:schemeClr>
                    </a:solidFill>
                  </a:tcPr>
                </a:tc>
                <a:tc>
                  <a:txBody>
                    <a:bodyPr/>
                    <a:lstStyle/>
                    <a:p>
                      <a:pPr algn="ctr" fontAlgn="ctr">
                        <a:buNone/>
                      </a:pPr>
                      <a:r>
                        <a:rPr lang="en-IN" sz="1200" b="0" u="none" strike="noStrike" dirty="0">
                          <a:solidFill>
                            <a:srgbClr val="000000"/>
                          </a:solidFill>
                          <a:effectLst/>
                          <a:latin typeface="Cambria" panose="02040503050406030204" pitchFamily="18" charset="0"/>
                          <a:ea typeface="Cambria" panose="02040503050406030204" pitchFamily="18" charset="0"/>
                        </a:rPr>
                        <a:t>Growth</a:t>
                      </a:r>
                      <a:endParaRPr lang="en-IN" sz="1200" b="0" i="0" u="none" strike="noStrike" dirty="0">
                        <a:solidFill>
                          <a:srgbClr val="000000"/>
                        </a:solidFill>
                        <a:effectLst/>
                        <a:latin typeface="Cambria" panose="02040503050406030204" pitchFamily="18" charset="0"/>
                        <a:ea typeface="Cambria" panose="02040503050406030204" pitchFamily="18" charset="0"/>
                      </a:endParaRPr>
                    </a:p>
                  </a:txBody>
                  <a:tcPr marL="9525" marR="9525" marT="9525" marB="0" anchor="ctr">
                    <a:solidFill>
                      <a:schemeClr val="bg1">
                        <a:lumMod val="75000"/>
                      </a:schemeClr>
                    </a:solidFill>
                  </a:tcPr>
                </a:tc>
                <a:tc>
                  <a:txBody>
                    <a:bodyPr/>
                    <a:lstStyle/>
                    <a:p>
                      <a:pPr algn="ctr" fontAlgn="ctr">
                        <a:buNone/>
                      </a:pPr>
                      <a:r>
                        <a:rPr lang="en-IN" sz="1200" b="0" u="none" strike="noStrike" dirty="0">
                          <a:solidFill>
                            <a:srgbClr val="000000"/>
                          </a:solidFill>
                          <a:effectLst/>
                          <a:latin typeface="Cambria" panose="02040503050406030204" pitchFamily="18" charset="0"/>
                          <a:ea typeface="Cambria" panose="02040503050406030204" pitchFamily="18" charset="0"/>
                        </a:rPr>
                        <a:t>8x</a:t>
                      </a:r>
                      <a:endParaRPr lang="en-IN" sz="1200" b="0" i="0" u="none" strike="noStrike" dirty="0">
                        <a:solidFill>
                          <a:srgbClr val="000000"/>
                        </a:solidFill>
                        <a:effectLst/>
                        <a:latin typeface="Cambria" panose="02040503050406030204" pitchFamily="18" charset="0"/>
                        <a:ea typeface="Cambria" panose="02040503050406030204" pitchFamily="18" charset="0"/>
                      </a:endParaRPr>
                    </a:p>
                  </a:txBody>
                  <a:tcPr marL="9525" marR="9525" marT="9525" marB="0" anchor="ctr">
                    <a:solidFill>
                      <a:schemeClr val="bg1">
                        <a:lumMod val="75000"/>
                      </a:schemeClr>
                    </a:solidFill>
                  </a:tcPr>
                </a:tc>
                <a:tc>
                  <a:txBody>
                    <a:bodyPr/>
                    <a:lstStyle/>
                    <a:p>
                      <a:pPr algn="ctr" fontAlgn="ctr">
                        <a:buNone/>
                      </a:pPr>
                      <a:r>
                        <a:rPr lang="en-IN" sz="1200" b="0" u="none" strike="noStrike" dirty="0">
                          <a:solidFill>
                            <a:srgbClr val="000000"/>
                          </a:solidFill>
                          <a:effectLst/>
                          <a:latin typeface="Cambria" panose="02040503050406030204" pitchFamily="18" charset="0"/>
                          <a:ea typeface="Cambria" panose="02040503050406030204" pitchFamily="18" charset="0"/>
                        </a:rPr>
                        <a:t>—</a:t>
                      </a:r>
                      <a:endParaRPr lang="en-IN" sz="1200" b="0" i="0" u="none" strike="noStrike" dirty="0">
                        <a:solidFill>
                          <a:srgbClr val="000000"/>
                        </a:solidFill>
                        <a:effectLst/>
                        <a:latin typeface="Cambria" panose="02040503050406030204" pitchFamily="18" charset="0"/>
                        <a:ea typeface="Cambria" panose="02040503050406030204" pitchFamily="18" charset="0"/>
                      </a:endParaRPr>
                    </a:p>
                  </a:txBody>
                  <a:tcPr marL="9525" marR="9525" marT="9525" marB="0" anchor="ctr">
                    <a:solidFill>
                      <a:schemeClr val="bg1">
                        <a:lumMod val="75000"/>
                      </a:schemeClr>
                    </a:solidFill>
                  </a:tcPr>
                </a:tc>
                <a:tc>
                  <a:txBody>
                    <a:bodyPr/>
                    <a:lstStyle/>
                    <a:p>
                      <a:pPr algn="ctr" fontAlgn="ctr">
                        <a:buNone/>
                      </a:pPr>
                      <a:r>
                        <a:rPr lang="en-IN" sz="1200" b="0" u="none" strike="noStrike" dirty="0">
                          <a:solidFill>
                            <a:srgbClr val="000000"/>
                          </a:solidFill>
                          <a:effectLst/>
                          <a:latin typeface="Cambria" panose="02040503050406030204" pitchFamily="18" charset="0"/>
                          <a:ea typeface="Cambria" panose="02040503050406030204" pitchFamily="18" charset="0"/>
                        </a:rPr>
                        <a:t>24%</a:t>
                      </a:r>
                      <a:endParaRPr lang="en-IN" sz="1200" b="0" i="0" u="none" strike="noStrike" dirty="0">
                        <a:solidFill>
                          <a:srgbClr val="000000"/>
                        </a:solidFill>
                        <a:effectLst/>
                        <a:latin typeface="Cambria" panose="02040503050406030204" pitchFamily="18" charset="0"/>
                        <a:ea typeface="Cambria" panose="02040503050406030204" pitchFamily="18" charset="0"/>
                      </a:endParaRPr>
                    </a:p>
                  </a:txBody>
                  <a:tcPr marL="9525" marR="9525" marT="9525" marB="0" anchor="ctr">
                    <a:solidFill>
                      <a:schemeClr val="bg1">
                        <a:lumMod val="75000"/>
                      </a:schemeClr>
                    </a:solidFill>
                  </a:tcPr>
                </a:tc>
                <a:tc>
                  <a:txBody>
                    <a:bodyPr/>
                    <a:lstStyle/>
                    <a:p>
                      <a:pPr algn="ctr" fontAlgn="ctr">
                        <a:buNone/>
                      </a:pPr>
                      <a:r>
                        <a:rPr lang="en-IN" sz="1200" b="0" u="none" strike="noStrike" dirty="0">
                          <a:solidFill>
                            <a:srgbClr val="000000"/>
                          </a:solidFill>
                          <a:effectLst/>
                          <a:latin typeface="Cambria" panose="02040503050406030204" pitchFamily="18" charset="0"/>
                          <a:ea typeface="Cambria" panose="02040503050406030204" pitchFamily="18" charset="0"/>
                        </a:rPr>
                        <a:t>1.9x</a:t>
                      </a:r>
                      <a:endParaRPr lang="en-IN" sz="1200" b="0" i="0" u="none" strike="noStrike" dirty="0">
                        <a:solidFill>
                          <a:srgbClr val="000000"/>
                        </a:solidFill>
                        <a:effectLst/>
                        <a:latin typeface="Cambria" panose="02040503050406030204" pitchFamily="18" charset="0"/>
                        <a:ea typeface="Cambria" panose="02040503050406030204" pitchFamily="18" charset="0"/>
                      </a:endParaRPr>
                    </a:p>
                  </a:txBody>
                  <a:tcPr marL="9525" marR="9525" marT="9525" marB="0" anchor="ctr">
                    <a:solidFill>
                      <a:schemeClr val="bg1">
                        <a:lumMod val="75000"/>
                      </a:schemeClr>
                    </a:solidFill>
                  </a:tcPr>
                </a:tc>
                <a:tc>
                  <a:txBody>
                    <a:bodyPr/>
                    <a:lstStyle/>
                    <a:p>
                      <a:pPr algn="ctr" fontAlgn="ctr">
                        <a:buNone/>
                      </a:pPr>
                      <a:r>
                        <a:rPr lang="en-IN" sz="1200" b="0" u="none" strike="noStrike" dirty="0">
                          <a:solidFill>
                            <a:srgbClr val="000000"/>
                          </a:solidFill>
                          <a:effectLst/>
                          <a:latin typeface="Cambria" panose="02040503050406030204" pitchFamily="18" charset="0"/>
                          <a:ea typeface="Cambria" panose="02040503050406030204" pitchFamily="18" charset="0"/>
                        </a:rPr>
                        <a:t>Fresh PE round underway</a:t>
                      </a:r>
                      <a:endParaRPr lang="en-IN" sz="1200" b="0" i="0" u="none" strike="noStrike" dirty="0">
                        <a:solidFill>
                          <a:srgbClr val="000000"/>
                        </a:solidFill>
                        <a:effectLst/>
                        <a:latin typeface="Cambria" panose="02040503050406030204" pitchFamily="18" charset="0"/>
                        <a:ea typeface="Cambria" panose="02040503050406030204" pitchFamily="18" charset="0"/>
                      </a:endParaRPr>
                    </a:p>
                  </a:txBody>
                  <a:tcPr marL="9525" marR="9525" marT="9525" marB="0" anchor="ctr">
                    <a:solidFill>
                      <a:schemeClr val="bg1">
                        <a:lumMod val="75000"/>
                      </a:schemeClr>
                    </a:solidFill>
                  </a:tcPr>
                </a:tc>
                <a:extLst>
                  <a:ext uri="{0D108BD9-81ED-4DB2-BD59-A6C34878D82A}">
                    <a16:rowId xmlns:a16="http://schemas.microsoft.com/office/drawing/2014/main" val="2630262490"/>
                  </a:ext>
                </a:extLst>
              </a:tr>
              <a:tr h="199251">
                <a:tc>
                  <a:txBody>
                    <a:bodyPr/>
                    <a:lstStyle/>
                    <a:p>
                      <a:pPr algn="ctr" fontAlgn="ctr">
                        <a:buNone/>
                      </a:pPr>
                      <a:r>
                        <a:rPr lang="en-IN" sz="1200" b="0" u="none" strike="noStrike">
                          <a:solidFill>
                            <a:srgbClr val="000000"/>
                          </a:solidFill>
                          <a:effectLst/>
                          <a:latin typeface="Cambria" panose="02040503050406030204" pitchFamily="18" charset="0"/>
                          <a:ea typeface="Cambria" panose="02040503050406030204" pitchFamily="18" charset="0"/>
                        </a:rPr>
                        <a:t>Man Industries</a:t>
                      </a:r>
                      <a:endParaRPr lang="en-IN" sz="1200" b="0" i="0" u="none" strike="noStrike">
                        <a:solidFill>
                          <a:srgbClr val="000000"/>
                        </a:solidFill>
                        <a:effectLst/>
                        <a:latin typeface="Cambria" panose="02040503050406030204" pitchFamily="18" charset="0"/>
                        <a:ea typeface="Cambria" panose="02040503050406030204" pitchFamily="18" charset="0"/>
                      </a:endParaRPr>
                    </a:p>
                  </a:txBody>
                  <a:tcPr marL="9525" marR="9525" marT="9525" marB="0" anchor="ctr"/>
                </a:tc>
                <a:tc>
                  <a:txBody>
                    <a:bodyPr/>
                    <a:lstStyle/>
                    <a:p>
                      <a:pPr algn="ctr" fontAlgn="ctr">
                        <a:buNone/>
                      </a:pPr>
                      <a:r>
                        <a:rPr lang="en-IN" sz="1200" b="0" u="none" strike="noStrike" dirty="0">
                          <a:solidFill>
                            <a:srgbClr val="000000"/>
                          </a:solidFill>
                          <a:effectLst/>
                          <a:latin typeface="Cambria" panose="02040503050406030204" pitchFamily="18" charset="0"/>
                          <a:ea typeface="Cambria" panose="02040503050406030204" pitchFamily="18" charset="0"/>
                        </a:rPr>
                        <a:t>PIPE</a:t>
                      </a:r>
                      <a:endParaRPr lang="en-IN" sz="1200" b="0" i="0" u="none" strike="noStrike" dirty="0">
                        <a:solidFill>
                          <a:srgbClr val="000000"/>
                        </a:solidFill>
                        <a:effectLst/>
                        <a:latin typeface="Cambria" panose="02040503050406030204" pitchFamily="18" charset="0"/>
                        <a:ea typeface="Cambria" panose="02040503050406030204" pitchFamily="18" charset="0"/>
                      </a:endParaRPr>
                    </a:p>
                  </a:txBody>
                  <a:tcPr marL="9525" marR="9525" marT="9525" marB="0" anchor="ctr"/>
                </a:tc>
                <a:tc>
                  <a:txBody>
                    <a:bodyPr/>
                    <a:lstStyle/>
                    <a:p>
                      <a:pPr algn="ctr" fontAlgn="ctr">
                        <a:buNone/>
                      </a:pPr>
                      <a:r>
                        <a:rPr lang="en-IN" sz="1200" b="0" u="none" strike="noStrike" dirty="0">
                          <a:solidFill>
                            <a:srgbClr val="000000"/>
                          </a:solidFill>
                          <a:effectLst/>
                          <a:latin typeface="Cambria" panose="02040503050406030204" pitchFamily="18" charset="0"/>
                          <a:ea typeface="Cambria" panose="02040503050406030204" pitchFamily="18" charset="0"/>
                        </a:rPr>
                        <a:t>16x PE</a:t>
                      </a:r>
                      <a:endParaRPr lang="en-IN" sz="1200" b="0" i="0" u="none" strike="noStrike" dirty="0">
                        <a:solidFill>
                          <a:srgbClr val="000000"/>
                        </a:solidFill>
                        <a:effectLst/>
                        <a:latin typeface="Cambria" panose="02040503050406030204" pitchFamily="18" charset="0"/>
                        <a:ea typeface="Cambria" panose="02040503050406030204" pitchFamily="18" charset="0"/>
                      </a:endParaRPr>
                    </a:p>
                  </a:txBody>
                  <a:tcPr marL="9525" marR="9525" marT="9525" marB="0" anchor="ctr"/>
                </a:tc>
                <a:tc>
                  <a:txBody>
                    <a:bodyPr/>
                    <a:lstStyle/>
                    <a:p>
                      <a:pPr algn="ctr" fontAlgn="ctr">
                        <a:buNone/>
                      </a:pPr>
                      <a:r>
                        <a:rPr lang="en-IN" sz="1200" b="0" u="none" strike="noStrike" dirty="0">
                          <a:solidFill>
                            <a:srgbClr val="000000"/>
                          </a:solidFill>
                          <a:effectLst/>
                          <a:latin typeface="Cambria" panose="02040503050406030204" pitchFamily="18" charset="0"/>
                          <a:ea typeface="Cambria" panose="02040503050406030204" pitchFamily="18" charset="0"/>
                        </a:rPr>
                        <a:t>22x PE</a:t>
                      </a:r>
                      <a:endParaRPr lang="en-IN" sz="1200" b="0" i="0" u="none" strike="noStrike" dirty="0">
                        <a:solidFill>
                          <a:srgbClr val="000000"/>
                        </a:solidFill>
                        <a:effectLst/>
                        <a:latin typeface="Cambria" panose="02040503050406030204" pitchFamily="18" charset="0"/>
                        <a:ea typeface="Cambria" panose="02040503050406030204" pitchFamily="18" charset="0"/>
                      </a:endParaRPr>
                    </a:p>
                  </a:txBody>
                  <a:tcPr marL="9525" marR="9525" marT="9525" marB="0" anchor="ctr"/>
                </a:tc>
                <a:tc>
                  <a:txBody>
                    <a:bodyPr/>
                    <a:lstStyle/>
                    <a:p>
                      <a:pPr algn="ctr" fontAlgn="ctr">
                        <a:buNone/>
                      </a:pPr>
                      <a:r>
                        <a:rPr lang="en-IN" sz="1200" b="0" u="none" strike="noStrike" dirty="0">
                          <a:solidFill>
                            <a:srgbClr val="000000"/>
                          </a:solidFill>
                          <a:effectLst/>
                          <a:latin typeface="Cambria" panose="02040503050406030204" pitchFamily="18" charset="0"/>
                          <a:ea typeface="Cambria" panose="02040503050406030204" pitchFamily="18" charset="0"/>
                        </a:rPr>
                        <a:t>56%</a:t>
                      </a:r>
                      <a:endParaRPr lang="en-IN" sz="1200" b="0" i="0" u="none" strike="noStrike" dirty="0">
                        <a:solidFill>
                          <a:srgbClr val="000000"/>
                        </a:solidFill>
                        <a:effectLst/>
                        <a:latin typeface="Cambria" panose="02040503050406030204" pitchFamily="18" charset="0"/>
                        <a:ea typeface="Cambria" panose="02040503050406030204" pitchFamily="18" charset="0"/>
                      </a:endParaRPr>
                    </a:p>
                  </a:txBody>
                  <a:tcPr marL="9525" marR="9525" marT="9525" marB="0" anchor="ctr"/>
                </a:tc>
                <a:tc>
                  <a:txBody>
                    <a:bodyPr/>
                    <a:lstStyle/>
                    <a:p>
                      <a:pPr algn="ctr" fontAlgn="ctr">
                        <a:buNone/>
                      </a:pPr>
                      <a:r>
                        <a:rPr lang="en-IN" sz="1200" b="0" u="none" strike="noStrike" dirty="0">
                          <a:solidFill>
                            <a:srgbClr val="000000"/>
                          </a:solidFill>
                          <a:effectLst/>
                          <a:latin typeface="Cambria" panose="02040503050406030204" pitchFamily="18" charset="0"/>
                          <a:ea typeface="Cambria" panose="02040503050406030204" pitchFamily="18" charset="0"/>
                        </a:rPr>
                        <a:t>1.6x</a:t>
                      </a:r>
                      <a:endParaRPr lang="en-IN" sz="1200" b="0" i="0" u="none" strike="noStrike" dirty="0">
                        <a:solidFill>
                          <a:srgbClr val="000000"/>
                        </a:solidFill>
                        <a:effectLst/>
                        <a:latin typeface="Cambria" panose="02040503050406030204" pitchFamily="18" charset="0"/>
                        <a:ea typeface="Cambria" panose="02040503050406030204" pitchFamily="18" charset="0"/>
                      </a:endParaRPr>
                    </a:p>
                  </a:txBody>
                  <a:tcPr marL="9525" marR="9525" marT="9525" marB="0" anchor="ctr"/>
                </a:tc>
                <a:tc>
                  <a:txBody>
                    <a:bodyPr/>
                    <a:lstStyle/>
                    <a:p>
                      <a:pPr algn="ctr" fontAlgn="ctr">
                        <a:buNone/>
                      </a:pPr>
                      <a:r>
                        <a:rPr lang="en-IN" sz="1200" b="0" u="none" strike="noStrike" dirty="0">
                          <a:solidFill>
                            <a:srgbClr val="000000"/>
                          </a:solidFill>
                          <a:effectLst/>
                          <a:latin typeface="Cambria" panose="02040503050406030204" pitchFamily="18" charset="0"/>
                          <a:ea typeface="Cambria" panose="02040503050406030204" pitchFamily="18" charset="0"/>
                        </a:rPr>
                        <a:t>Preferential issue</a:t>
                      </a:r>
                      <a:endParaRPr lang="en-IN" sz="1200" b="0" i="0" u="none" strike="noStrike" dirty="0">
                        <a:solidFill>
                          <a:srgbClr val="000000"/>
                        </a:solidFill>
                        <a:effectLst/>
                        <a:latin typeface="Cambria" panose="02040503050406030204" pitchFamily="18" charset="0"/>
                        <a:ea typeface="Cambria" panose="02040503050406030204" pitchFamily="18" charset="0"/>
                      </a:endParaRPr>
                    </a:p>
                  </a:txBody>
                  <a:tcPr marL="9525" marR="9525" marT="9525" marB="0" anchor="ctr"/>
                </a:tc>
                <a:extLst>
                  <a:ext uri="{0D108BD9-81ED-4DB2-BD59-A6C34878D82A}">
                    <a16:rowId xmlns:a16="http://schemas.microsoft.com/office/drawing/2014/main" val="2787162375"/>
                  </a:ext>
                </a:extLst>
              </a:tr>
            </a:tbl>
          </a:graphicData>
        </a:graphic>
      </p:graphicFrame>
      <p:sp>
        <p:nvSpPr>
          <p:cNvPr id="13" name="TextBox 12">
            <a:extLst>
              <a:ext uri="{FF2B5EF4-FFF2-40B4-BE49-F238E27FC236}">
                <a16:creationId xmlns:a16="http://schemas.microsoft.com/office/drawing/2014/main" id="{4833311A-5644-73F3-A1CC-E9CE8F3E8CEB}"/>
              </a:ext>
            </a:extLst>
          </p:cNvPr>
          <p:cNvSpPr txBox="1"/>
          <p:nvPr/>
        </p:nvSpPr>
        <p:spPr>
          <a:xfrm>
            <a:off x="4247418" y="927653"/>
            <a:ext cx="2902229" cy="30777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400" b="1"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Past Track Record</a:t>
            </a:r>
          </a:p>
        </p:txBody>
      </p:sp>
      <p:sp>
        <p:nvSpPr>
          <p:cNvPr id="3" name="Slide Number Placeholder 18">
            <a:extLst>
              <a:ext uri="{FF2B5EF4-FFF2-40B4-BE49-F238E27FC236}">
                <a16:creationId xmlns:a16="http://schemas.microsoft.com/office/drawing/2014/main" id="{A18F86FF-F6AD-F98B-3A49-A7C7412894EE}"/>
              </a:ext>
            </a:extLst>
          </p:cNvPr>
          <p:cNvSpPr>
            <a:spLocks noGrp="1"/>
          </p:cNvSpPr>
          <p:nvPr>
            <p:ph type="sldNum" sz="quarter" idx="12"/>
          </p:nvPr>
        </p:nvSpPr>
        <p:spPr>
          <a:xfrm>
            <a:off x="9448800" y="6535368"/>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1E62F875-1F54-4527-993B-FB1D0CCB3E02}" type="slidenum">
              <a:rPr kumimoji="0" lang="en-IN" sz="1200" b="1" i="0" u="none" strike="noStrike" kern="1200" cap="none" spc="0" normalizeH="0" baseline="0" noProof="0" smtClean="0">
                <a:ln>
                  <a:noFill/>
                </a:ln>
                <a:solidFill>
                  <a:prstClr val="white"/>
                </a:solidFill>
                <a:effectLst/>
                <a:uLnTx/>
                <a:uFillTx/>
                <a:latin typeface="Cambria" panose="02040503050406030204" pitchFamily="18" charset="0"/>
                <a:ea typeface="Cambria" panose="02040503050406030204" pitchFamily="18" charset="0"/>
                <a:cs typeface="+mn-cs"/>
              </a:rPr>
              <a:pPr marL="0" marR="0" lvl="0" indent="0" algn="r" defTabSz="914400" rtl="0" eaLnBrk="1" fontAlgn="auto" latinLnBrk="0" hangingPunct="1">
                <a:lnSpc>
                  <a:spcPct val="100000"/>
                </a:lnSpc>
                <a:spcBef>
                  <a:spcPts val="0"/>
                </a:spcBef>
                <a:spcAft>
                  <a:spcPts val="0"/>
                </a:spcAft>
                <a:buClrTx/>
                <a:buSzTx/>
                <a:buFontTx/>
                <a:buNone/>
                <a:tabLst/>
                <a:defRPr/>
              </a:pPr>
              <a:t>55</a:t>
            </a:fld>
            <a:endParaRPr kumimoji="0" lang="en-IN" sz="1200" b="1" i="0" u="none" strike="noStrike" kern="1200" cap="none" spc="0" normalizeH="0" baseline="0" noProof="0" dirty="0">
              <a:ln>
                <a:noFill/>
              </a:ln>
              <a:solidFill>
                <a:prstClr val="white"/>
              </a:solidFill>
              <a:effectLst/>
              <a:uLnTx/>
              <a:uFillTx/>
              <a:latin typeface="Cambria" panose="02040503050406030204" pitchFamily="18" charset="0"/>
              <a:ea typeface="Cambria" panose="02040503050406030204" pitchFamily="18" charset="0"/>
              <a:cs typeface="+mn-cs"/>
            </a:endParaRPr>
          </a:p>
        </p:txBody>
      </p:sp>
      <p:pic>
        <p:nvPicPr>
          <p:cNvPr id="9" name="Picture 8" descr="A white text on a black background&#10;&#10;AI-generated content may be incorrect.">
            <a:extLst>
              <a:ext uri="{FF2B5EF4-FFF2-40B4-BE49-F238E27FC236}">
                <a16:creationId xmlns:a16="http://schemas.microsoft.com/office/drawing/2014/main" id="{63F11589-218D-3A74-EAB2-56D23625B9A9}"/>
              </a:ext>
            </a:extLst>
          </p:cNvPr>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10529455" y="228124"/>
            <a:ext cx="1493521" cy="325900"/>
          </a:xfrm>
          <a:prstGeom prst="rect">
            <a:avLst/>
          </a:prstGeom>
        </p:spPr>
      </p:pic>
    </p:spTree>
    <p:extLst>
      <p:ext uri="{BB962C8B-B14F-4D97-AF65-F5344CB8AC3E}">
        <p14:creationId xmlns:p14="http://schemas.microsoft.com/office/powerpoint/2010/main" val="347488857"/>
      </p:ext>
    </p:extLst>
  </p:cSld>
  <p:clrMapOvr>
    <a:masterClrMapping/>
  </p:clrMapOvr>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4A66749-F027-4C04-32CE-35EB5BB9464F}"/>
            </a:ext>
          </a:extLst>
        </p:cNvPr>
        <p:cNvGrpSpPr/>
        <p:nvPr/>
      </p:nvGrpSpPr>
      <p:grpSpPr>
        <a:xfrm>
          <a:off x="0" y="0"/>
          <a:ext cx="0" cy="0"/>
          <a:chOff x="0" y="0"/>
          <a:chExt cx="0" cy="0"/>
        </a:xfrm>
      </p:grpSpPr>
      <p:sp>
        <p:nvSpPr>
          <p:cNvPr id="4" name="Rectangle 3">
            <a:extLst>
              <a:ext uri="{FF2B5EF4-FFF2-40B4-BE49-F238E27FC236}">
                <a16:creationId xmlns:a16="http://schemas.microsoft.com/office/drawing/2014/main" id="{E05E9CD3-D2E1-D7CF-44B3-E7C8723E4E9B}"/>
              </a:ext>
            </a:extLst>
          </p:cNvPr>
          <p:cNvSpPr/>
          <p:nvPr/>
        </p:nvSpPr>
        <p:spPr>
          <a:xfrm>
            <a:off x="0" y="0"/>
            <a:ext cx="12192000" cy="821635"/>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 name="Title 1">
            <a:extLst>
              <a:ext uri="{FF2B5EF4-FFF2-40B4-BE49-F238E27FC236}">
                <a16:creationId xmlns:a16="http://schemas.microsoft.com/office/drawing/2014/main" id="{A946D05C-258A-87AD-E8F2-16248EBD7D84}"/>
              </a:ext>
            </a:extLst>
          </p:cNvPr>
          <p:cNvSpPr txBox="1">
            <a:spLocks/>
          </p:cNvSpPr>
          <p:nvPr/>
        </p:nvSpPr>
        <p:spPr>
          <a:xfrm>
            <a:off x="165475" y="106018"/>
            <a:ext cx="11007609" cy="630899"/>
          </a:xfrm>
          <a:prstGeom prst="rect">
            <a:avLst/>
          </a:prstGeom>
        </p:spPr>
        <p:txBody>
          <a:bodyPr vert="horz" lIns="91440" tIns="45720" rIns="91440" bIns="45720" rtlCol="0" anchor="ctr">
            <a:noAutofit/>
          </a:bodyPr>
          <a:lstStyle>
            <a:lvl1pPr algn="ctr" defTabSz="914400" rtl="0" eaLnBrk="1" latinLnBrk="0" hangingPunct="1">
              <a:lnSpc>
                <a:spcPct val="90000"/>
              </a:lnSpc>
              <a:spcBef>
                <a:spcPct val="0"/>
              </a:spcBef>
              <a:buNone/>
              <a:defRPr sz="6000" kern="1200">
                <a:solidFill>
                  <a:schemeClr val="tx1"/>
                </a:solidFill>
                <a:latin typeface="+mj-lt"/>
                <a:ea typeface="+mj-ea"/>
                <a:cs typeface="+mj-cs"/>
              </a:defRPr>
            </a:lvl1pPr>
          </a:lstStyle>
          <a:p>
            <a:pPr marL="0" marR="0" lvl="0" indent="0" algn="l" defTabSz="914400" rtl="0" eaLnBrk="1" fontAlgn="auto" latinLnBrk="0" hangingPunct="1">
              <a:lnSpc>
                <a:spcPct val="90000"/>
              </a:lnSpc>
              <a:spcBef>
                <a:spcPct val="0"/>
              </a:spcBef>
              <a:spcAft>
                <a:spcPts val="0"/>
              </a:spcAft>
              <a:buClrTx/>
              <a:buSzTx/>
              <a:buFontTx/>
              <a:buNone/>
              <a:tabLst/>
              <a:defRPr/>
            </a:pPr>
            <a:r>
              <a:rPr kumimoji="0" lang="en-US" sz="2800" b="1" i="0" u="none" strike="noStrike" kern="1200" cap="none" spc="0" normalizeH="0" baseline="0" noProof="0" dirty="0">
                <a:ln>
                  <a:noFill/>
                </a:ln>
                <a:solidFill>
                  <a:prstClr val="white"/>
                </a:solidFill>
                <a:effectLst/>
                <a:uLnTx/>
                <a:uFillTx/>
                <a:latin typeface="Cambria" panose="02040503050406030204" pitchFamily="18" charset="0"/>
                <a:ea typeface="Cambria" panose="02040503050406030204" pitchFamily="18" charset="0"/>
                <a:cs typeface="+mj-cs"/>
              </a:rPr>
              <a:t>PE-VC Fund</a:t>
            </a:r>
          </a:p>
          <a:p>
            <a:pPr marL="0" marR="0" lvl="0" indent="0" algn="l" defTabSz="914400" rtl="0" eaLnBrk="1" fontAlgn="auto" latinLnBrk="0" hangingPunct="1">
              <a:lnSpc>
                <a:spcPct val="90000"/>
              </a:lnSpc>
              <a:spcBef>
                <a:spcPct val="0"/>
              </a:spcBef>
              <a:spcAft>
                <a:spcPts val="0"/>
              </a:spcAft>
              <a:buClrTx/>
              <a:buSzTx/>
              <a:buFontTx/>
              <a:buNone/>
              <a:tabLst/>
              <a:defRPr/>
            </a:pPr>
            <a:r>
              <a:rPr kumimoji="0" lang="en-US" sz="2800" b="1" i="0" u="none" strike="noStrike" kern="1200" cap="none" spc="0" normalizeH="0" baseline="0" noProof="0" dirty="0">
                <a:ln>
                  <a:noFill/>
                </a:ln>
                <a:solidFill>
                  <a:prstClr val="white"/>
                </a:solidFill>
                <a:effectLst/>
                <a:uLnTx/>
                <a:uFillTx/>
                <a:latin typeface="Cambria" panose="02040503050406030204" pitchFamily="18" charset="0"/>
                <a:ea typeface="Cambria" panose="02040503050406030204" pitchFamily="18" charset="0"/>
                <a:cs typeface="+mj-cs"/>
              </a:rPr>
              <a:t>InCred Growth Partners Fund II (CAT II AIF)</a:t>
            </a:r>
          </a:p>
        </p:txBody>
      </p:sp>
      <p:sp>
        <p:nvSpPr>
          <p:cNvPr id="22" name="Rectangle 21">
            <a:extLst>
              <a:ext uri="{FF2B5EF4-FFF2-40B4-BE49-F238E27FC236}">
                <a16:creationId xmlns:a16="http://schemas.microsoft.com/office/drawing/2014/main" id="{B284BA33-74F6-EBF9-9C61-EB29E407E155}"/>
              </a:ext>
            </a:extLst>
          </p:cNvPr>
          <p:cNvSpPr/>
          <p:nvPr/>
        </p:nvSpPr>
        <p:spPr>
          <a:xfrm>
            <a:off x="0" y="6613807"/>
            <a:ext cx="12192000" cy="235963"/>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 name="TextBox 8">
            <a:extLst>
              <a:ext uri="{FF2B5EF4-FFF2-40B4-BE49-F238E27FC236}">
                <a16:creationId xmlns:a16="http://schemas.microsoft.com/office/drawing/2014/main" id="{0ADDF840-0041-903C-7BF1-E962498780D4}"/>
              </a:ext>
            </a:extLst>
          </p:cNvPr>
          <p:cNvSpPr txBox="1"/>
          <p:nvPr/>
        </p:nvSpPr>
        <p:spPr>
          <a:xfrm>
            <a:off x="165474" y="949756"/>
            <a:ext cx="3881870" cy="2492990"/>
          </a:xfrm>
          <a:prstGeom prst="rect">
            <a:avLst/>
          </a:prstGeom>
          <a:noFill/>
          <a:ln>
            <a:solidFill>
              <a:schemeClr val="bg1">
                <a:lumMod val="85000"/>
              </a:schemeClr>
            </a:solidFill>
          </a:ln>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200" b="1"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Investment Objective:</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200" b="0"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IGPF-II is to target </a:t>
            </a:r>
            <a:r>
              <a:rPr kumimoji="0" lang="en-US" sz="1200" b="1"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growth and late-stage</a:t>
            </a:r>
            <a:r>
              <a:rPr kumimoji="0" lang="en-US" sz="1200" b="0"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 best-in-class privately owned companies—referred to as "</a:t>
            </a:r>
            <a:r>
              <a:rPr kumimoji="0" lang="en-US" sz="1200" b="1"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SUPER 8 </a:t>
            </a:r>
            <a:r>
              <a:rPr kumimoji="0" lang="en-US" sz="1200" b="0"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companies"—that demonstrate strong potential for value creation and successful exit. These companies are characterized by their scale, with revenues </a:t>
            </a:r>
            <a:r>
              <a:rPr kumimoji="0" lang="en-US" sz="1200" b="1"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&gt;₹500 crore</a:t>
            </a:r>
            <a:r>
              <a:rPr kumimoji="0" lang="en-US" sz="1200" b="0"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 a unique and defensible </a:t>
            </a:r>
            <a:r>
              <a:rPr kumimoji="0" lang="en-US" sz="1200" b="1"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competitive edge</a:t>
            </a:r>
            <a:r>
              <a:rPr kumimoji="0" lang="en-US" sz="1200" b="0"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 </a:t>
            </a:r>
            <a:r>
              <a:rPr kumimoji="0" lang="en-US" sz="1200" b="1"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positive EBITDA </a:t>
            </a:r>
            <a:r>
              <a:rPr kumimoji="0" lang="en-US" sz="1200" b="0"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indicating profitability; clear exit visibility through a potential </a:t>
            </a:r>
            <a:r>
              <a:rPr kumimoji="0" lang="en-US" sz="1200" b="1"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IPO within 2 to 4 years</a:t>
            </a:r>
            <a:r>
              <a:rPr kumimoji="0" lang="en-US" sz="1200" b="0"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 and attractive </a:t>
            </a:r>
            <a:r>
              <a:rPr kumimoji="0" lang="en-US" sz="1200" b="1"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relative positioning</a:t>
            </a:r>
            <a:r>
              <a:rPr kumimoji="0" lang="en-US" sz="1200" b="0"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 either through lower valuations compared to listed peers or higher growth trajectories. </a:t>
            </a:r>
            <a:endParaRPr kumimoji="0" lang="en-IN" sz="1200" b="0"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endParaRPr>
          </a:p>
        </p:txBody>
      </p:sp>
      <p:sp>
        <p:nvSpPr>
          <p:cNvPr id="18" name="Rectangle 17">
            <a:extLst>
              <a:ext uri="{FF2B5EF4-FFF2-40B4-BE49-F238E27FC236}">
                <a16:creationId xmlns:a16="http://schemas.microsoft.com/office/drawing/2014/main" id="{E022DB6C-3FD9-52A1-B080-4DB88B08F42A}"/>
              </a:ext>
            </a:extLst>
          </p:cNvPr>
          <p:cNvSpPr/>
          <p:nvPr/>
        </p:nvSpPr>
        <p:spPr>
          <a:xfrm>
            <a:off x="0" y="808383"/>
            <a:ext cx="12192000" cy="45719"/>
          </a:xfrm>
          <a:prstGeom prst="rect">
            <a:avLst/>
          </a:prstGeom>
          <a:solidFill>
            <a:schemeClr val="bg1">
              <a:lumMod val="6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2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9" name="Slide Number Placeholder 18">
            <a:extLst>
              <a:ext uri="{FF2B5EF4-FFF2-40B4-BE49-F238E27FC236}">
                <a16:creationId xmlns:a16="http://schemas.microsoft.com/office/drawing/2014/main" id="{25F23F10-56FE-A6BD-4A10-A25BF30FF678}"/>
              </a:ext>
            </a:extLst>
          </p:cNvPr>
          <p:cNvSpPr>
            <a:spLocks noGrp="1"/>
          </p:cNvSpPr>
          <p:nvPr>
            <p:ph type="sldNum" sz="quarter" idx="12"/>
          </p:nvPr>
        </p:nvSpPr>
        <p:spPr>
          <a:xfrm>
            <a:off x="9448800" y="6535368"/>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1E62F875-1F54-4527-993B-FB1D0CCB3E02}" type="slidenum">
              <a:rPr kumimoji="0" lang="en-IN" sz="1200" b="1" i="0" u="none" strike="noStrike" kern="1200" cap="none" spc="0" normalizeH="0" baseline="0" noProof="0" smtClean="0">
                <a:ln>
                  <a:noFill/>
                </a:ln>
                <a:solidFill>
                  <a:prstClr val="white"/>
                </a:solidFill>
                <a:effectLst/>
                <a:uLnTx/>
                <a:uFillTx/>
                <a:latin typeface="Cambria" panose="02040503050406030204" pitchFamily="18" charset="0"/>
                <a:ea typeface="Cambria" panose="02040503050406030204" pitchFamily="18" charset="0"/>
                <a:cs typeface="+mn-cs"/>
              </a:rPr>
              <a:pPr marL="0" marR="0" lvl="0" indent="0" algn="r" defTabSz="914400" rtl="0" eaLnBrk="1" fontAlgn="auto" latinLnBrk="0" hangingPunct="1">
                <a:lnSpc>
                  <a:spcPct val="100000"/>
                </a:lnSpc>
                <a:spcBef>
                  <a:spcPts val="0"/>
                </a:spcBef>
                <a:spcAft>
                  <a:spcPts val="0"/>
                </a:spcAft>
                <a:buClrTx/>
                <a:buSzTx/>
                <a:buFontTx/>
                <a:buNone/>
                <a:tabLst/>
                <a:defRPr/>
              </a:pPr>
              <a:t>56</a:t>
            </a:fld>
            <a:endParaRPr kumimoji="0" lang="en-IN" sz="1200" b="1" i="0" u="none" strike="noStrike" kern="1200" cap="none" spc="0" normalizeH="0" baseline="0" noProof="0" dirty="0">
              <a:ln>
                <a:noFill/>
              </a:ln>
              <a:solidFill>
                <a:prstClr val="white"/>
              </a:solidFill>
              <a:effectLst/>
              <a:uLnTx/>
              <a:uFillTx/>
              <a:latin typeface="Cambria" panose="02040503050406030204" pitchFamily="18" charset="0"/>
              <a:ea typeface="Cambria" panose="02040503050406030204" pitchFamily="18" charset="0"/>
              <a:cs typeface="+mn-cs"/>
            </a:endParaRPr>
          </a:p>
        </p:txBody>
      </p:sp>
      <p:sp>
        <p:nvSpPr>
          <p:cNvPr id="21" name="TextBox 20">
            <a:extLst>
              <a:ext uri="{FF2B5EF4-FFF2-40B4-BE49-F238E27FC236}">
                <a16:creationId xmlns:a16="http://schemas.microsoft.com/office/drawing/2014/main" id="{08CDC03B-CAD0-AF4B-45F5-95D49D8B624B}"/>
              </a:ext>
            </a:extLst>
          </p:cNvPr>
          <p:cNvSpPr txBox="1"/>
          <p:nvPr/>
        </p:nvSpPr>
        <p:spPr>
          <a:xfrm>
            <a:off x="8642950" y="4754105"/>
            <a:ext cx="2367452" cy="276999"/>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1200" b="1" i="0"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rPr>
              <a:t>Fees Structure</a:t>
            </a:r>
          </a:p>
        </p:txBody>
      </p:sp>
      <p:graphicFrame>
        <p:nvGraphicFramePr>
          <p:cNvPr id="23" name="Table 8">
            <a:extLst>
              <a:ext uri="{FF2B5EF4-FFF2-40B4-BE49-F238E27FC236}">
                <a16:creationId xmlns:a16="http://schemas.microsoft.com/office/drawing/2014/main" id="{0841EAC1-E22A-A467-50A8-84FBCAA1D51D}"/>
              </a:ext>
            </a:extLst>
          </p:cNvPr>
          <p:cNvGraphicFramePr>
            <a:graphicFrameLocks noGrp="1"/>
          </p:cNvGraphicFramePr>
          <p:nvPr/>
        </p:nvGraphicFramePr>
        <p:xfrm>
          <a:off x="9331476" y="4997664"/>
          <a:ext cx="2695049" cy="951794"/>
        </p:xfrm>
        <a:graphic>
          <a:graphicData uri="http://schemas.openxmlformats.org/drawingml/2006/table">
            <a:tbl>
              <a:tblPr firstRow="1" bandRow="1">
                <a:tableStyleId>{073A0DAA-6AF3-43AB-8588-CEC1D06C72B9}</a:tableStyleId>
              </a:tblPr>
              <a:tblGrid>
                <a:gridCol w="675172">
                  <a:extLst>
                    <a:ext uri="{9D8B030D-6E8A-4147-A177-3AD203B41FA5}">
                      <a16:colId xmlns:a16="http://schemas.microsoft.com/office/drawing/2014/main" val="1999429750"/>
                    </a:ext>
                  </a:extLst>
                </a:gridCol>
                <a:gridCol w="673292">
                  <a:extLst>
                    <a:ext uri="{9D8B030D-6E8A-4147-A177-3AD203B41FA5}">
                      <a16:colId xmlns:a16="http://schemas.microsoft.com/office/drawing/2014/main" val="2659345081"/>
                    </a:ext>
                  </a:extLst>
                </a:gridCol>
                <a:gridCol w="511966">
                  <a:extLst>
                    <a:ext uri="{9D8B030D-6E8A-4147-A177-3AD203B41FA5}">
                      <a16:colId xmlns:a16="http://schemas.microsoft.com/office/drawing/2014/main" val="3127005201"/>
                    </a:ext>
                  </a:extLst>
                </a:gridCol>
                <a:gridCol w="834619">
                  <a:extLst>
                    <a:ext uri="{9D8B030D-6E8A-4147-A177-3AD203B41FA5}">
                      <a16:colId xmlns:a16="http://schemas.microsoft.com/office/drawing/2014/main" val="3110234045"/>
                    </a:ext>
                  </a:extLst>
                </a:gridCol>
              </a:tblGrid>
              <a:tr h="571076">
                <a:tc>
                  <a:txBody>
                    <a:bodyPr/>
                    <a:lstStyle/>
                    <a:p>
                      <a:pPr algn="ctr"/>
                      <a:r>
                        <a:rPr lang="en-US" sz="1100" b="1">
                          <a:effectLst/>
                          <a:latin typeface="Cambria" panose="02040503050406030204" pitchFamily="18" charset="0"/>
                          <a:ea typeface="Cambria" panose="02040503050406030204" pitchFamily="18" charset="0"/>
                          <a:cs typeface="Aptos" panose="020B0004020202020204" pitchFamily="34" charset="0"/>
                        </a:rPr>
                        <a:t>Corpus</a:t>
                      </a:r>
                      <a:endParaRPr lang="en-IN" sz="1100">
                        <a:effectLst/>
                        <a:latin typeface="Cambria" panose="02040503050406030204" pitchFamily="18" charset="0"/>
                        <a:ea typeface="Cambria" panose="02040503050406030204" pitchFamily="18" charset="0"/>
                        <a:cs typeface="Aptos" panose="020B0004020202020204" pitchFamily="34" charset="0"/>
                      </a:endParaRPr>
                    </a:p>
                  </a:txBody>
                  <a:tcPr marL="68580" marR="6858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tcPr>
                </a:tc>
                <a:tc>
                  <a:txBody>
                    <a:bodyPr/>
                    <a:lstStyle/>
                    <a:p>
                      <a:pPr algn="ctr"/>
                      <a:r>
                        <a:rPr lang="en-IN" sz="1100">
                          <a:effectLst/>
                          <a:latin typeface="Cambria" panose="02040503050406030204" pitchFamily="18" charset="0"/>
                          <a:ea typeface="Cambria" panose="02040503050406030204" pitchFamily="18" charset="0"/>
                          <a:cs typeface="Aptos" panose="020B0004020202020204" pitchFamily="34" charset="0"/>
                        </a:rPr>
                        <a:t>Mngmt Fees</a:t>
                      </a:r>
                    </a:p>
                  </a:txBody>
                  <a:tcPr marL="68580" marR="6858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tcPr>
                </a:tc>
                <a:tc>
                  <a:txBody>
                    <a:bodyPr/>
                    <a:lstStyle/>
                    <a:p>
                      <a:pPr algn="ctr"/>
                      <a:r>
                        <a:rPr lang="en-IN" sz="1100">
                          <a:effectLst/>
                          <a:latin typeface="Cambria" panose="02040503050406030204" pitchFamily="18" charset="0"/>
                          <a:ea typeface="Cambria" panose="02040503050406030204" pitchFamily="18" charset="0"/>
                          <a:cs typeface="Aptos" panose="020B0004020202020204" pitchFamily="34" charset="0"/>
                        </a:rPr>
                        <a:t>Perf Fees</a:t>
                      </a:r>
                    </a:p>
                  </a:txBody>
                  <a:tcPr marL="68580" marR="6858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tcPr>
                </a:tc>
                <a:tc>
                  <a:txBody>
                    <a:bodyPr/>
                    <a:lstStyle/>
                    <a:p>
                      <a:pPr algn="ctr"/>
                      <a:r>
                        <a:rPr lang="en-IN" sz="1100">
                          <a:effectLst/>
                          <a:latin typeface="Cambria" panose="02040503050406030204" pitchFamily="18" charset="0"/>
                          <a:ea typeface="Cambria" panose="02040503050406030204" pitchFamily="18" charset="0"/>
                          <a:cs typeface="Aptos" panose="020B0004020202020204" pitchFamily="34" charset="0"/>
                        </a:rPr>
                        <a:t>Hurdle (pre – tax)</a:t>
                      </a:r>
                    </a:p>
                  </a:txBody>
                  <a:tcPr marL="68580" marR="6858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tcPr>
                </a:tc>
                <a:extLst>
                  <a:ext uri="{0D108BD9-81ED-4DB2-BD59-A6C34878D82A}">
                    <a16:rowId xmlns:a16="http://schemas.microsoft.com/office/drawing/2014/main" val="3419815612"/>
                  </a:ext>
                </a:extLst>
              </a:tr>
              <a:tr h="190359">
                <a:tc>
                  <a:txBody>
                    <a:bodyPr/>
                    <a:lstStyle/>
                    <a:p>
                      <a:pPr algn="ctr"/>
                      <a:r>
                        <a:rPr lang="en-IN" sz="1100" b="1">
                          <a:effectLst/>
                          <a:latin typeface="Cambria" panose="02040503050406030204" pitchFamily="18" charset="0"/>
                          <a:ea typeface="Cambria" panose="02040503050406030204" pitchFamily="18" charset="0"/>
                          <a:cs typeface="Aptos" panose="020B0004020202020204" pitchFamily="34" charset="0"/>
                        </a:rPr>
                        <a:t>1-2Cr</a:t>
                      </a:r>
                    </a:p>
                  </a:txBody>
                  <a:tcPr marL="68580" marR="6858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tcPr>
                </a:tc>
                <a:tc>
                  <a:txBody>
                    <a:bodyPr/>
                    <a:lstStyle/>
                    <a:p>
                      <a:pPr algn="ctr"/>
                      <a:r>
                        <a:rPr lang="en-IN" sz="1100">
                          <a:effectLst/>
                          <a:latin typeface="Cambria" panose="02040503050406030204" pitchFamily="18" charset="0"/>
                          <a:ea typeface="Cambria" panose="02040503050406030204" pitchFamily="18" charset="0"/>
                          <a:cs typeface="Aptos" panose="020B0004020202020204" pitchFamily="34" charset="0"/>
                        </a:rPr>
                        <a:t>2.0%</a:t>
                      </a:r>
                    </a:p>
                  </a:txBody>
                  <a:tcPr marL="68580" marR="6858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tcPr>
                </a:tc>
                <a:tc>
                  <a:txBody>
                    <a:bodyPr/>
                    <a:lstStyle/>
                    <a:p>
                      <a:pPr algn="ctr"/>
                      <a:r>
                        <a:rPr lang="en-IN" sz="1100">
                          <a:effectLst/>
                          <a:latin typeface="Cambria" panose="02040503050406030204" pitchFamily="18" charset="0"/>
                          <a:ea typeface="Cambria" panose="02040503050406030204" pitchFamily="18" charset="0"/>
                          <a:cs typeface="Aptos" panose="020B0004020202020204" pitchFamily="34" charset="0"/>
                        </a:rPr>
                        <a:t>20%</a:t>
                      </a:r>
                    </a:p>
                  </a:txBody>
                  <a:tcPr marL="68580" marR="6858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tcPr>
                </a:tc>
                <a:tc>
                  <a:txBody>
                    <a:bodyPr/>
                    <a:lstStyle/>
                    <a:p>
                      <a:pPr algn="ctr"/>
                      <a:r>
                        <a:rPr lang="en-IN" sz="1100">
                          <a:effectLst/>
                          <a:latin typeface="Cambria" panose="02040503050406030204" pitchFamily="18" charset="0"/>
                          <a:ea typeface="Cambria" panose="02040503050406030204" pitchFamily="18" charset="0"/>
                          <a:cs typeface="Aptos" panose="020B0004020202020204" pitchFamily="34" charset="0"/>
                        </a:rPr>
                        <a:t>12%*</a:t>
                      </a:r>
                    </a:p>
                  </a:txBody>
                  <a:tcPr marL="68580" marR="6858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tcPr>
                </a:tc>
                <a:extLst>
                  <a:ext uri="{0D108BD9-81ED-4DB2-BD59-A6C34878D82A}">
                    <a16:rowId xmlns:a16="http://schemas.microsoft.com/office/drawing/2014/main" val="1532966897"/>
                  </a:ext>
                </a:extLst>
              </a:tr>
              <a:tr h="190359">
                <a:tc>
                  <a:txBody>
                    <a:bodyPr/>
                    <a:lstStyle/>
                    <a:p>
                      <a:pPr algn="ctr"/>
                      <a:r>
                        <a:rPr lang="en-IN" sz="1100" b="1">
                          <a:effectLst/>
                          <a:latin typeface="Cambria" panose="02040503050406030204" pitchFamily="18" charset="0"/>
                          <a:ea typeface="Cambria" panose="02040503050406030204" pitchFamily="18" charset="0"/>
                          <a:cs typeface="Aptos" panose="020B0004020202020204" pitchFamily="34" charset="0"/>
                        </a:rPr>
                        <a:t>2-5 Cr</a:t>
                      </a:r>
                    </a:p>
                  </a:txBody>
                  <a:tcPr marL="68580" marR="6858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tcPr>
                </a:tc>
                <a:tc>
                  <a:txBody>
                    <a:bodyPr/>
                    <a:lstStyle/>
                    <a:p>
                      <a:pPr algn="ctr"/>
                      <a:r>
                        <a:rPr lang="en-IN" sz="1100">
                          <a:effectLst/>
                          <a:latin typeface="Cambria" panose="02040503050406030204" pitchFamily="18" charset="0"/>
                          <a:ea typeface="Cambria" panose="02040503050406030204" pitchFamily="18" charset="0"/>
                          <a:cs typeface="Aptos" panose="020B0004020202020204" pitchFamily="34" charset="0"/>
                        </a:rPr>
                        <a:t>2.0%</a:t>
                      </a:r>
                    </a:p>
                  </a:txBody>
                  <a:tcPr marL="68580" marR="6858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tcPr>
                </a:tc>
                <a:tc>
                  <a:txBody>
                    <a:bodyPr/>
                    <a:lstStyle/>
                    <a:p>
                      <a:pPr algn="ctr"/>
                      <a:r>
                        <a:rPr lang="en-IN" sz="1100">
                          <a:effectLst/>
                          <a:latin typeface="Cambria" panose="02040503050406030204" pitchFamily="18" charset="0"/>
                          <a:ea typeface="Cambria" panose="02040503050406030204" pitchFamily="18" charset="0"/>
                          <a:cs typeface="Aptos" panose="020B0004020202020204" pitchFamily="34" charset="0"/>
                        </a:rPr>
                        <a:t>20%</a:t>
                      </a:r>
                    </a:p>
                  </a:txBody>
                  <a:tcPr marL="68580" marR="6858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tcPr>
                </a:tc>
                <a:tc>
                  <a:txBody>
                    <a:bodyPr/>
                    <a:lstStyle/>
                    <a:p>
                      <a:pPr algn="ctr"/>
                      <a:r>
                        <a:rPr lang="en-IN" sz="1100">
                          <a:effectLst/>
                          <a:latin typeface="Cambria" panose="02040503050406030204" pitchFamily="18" charset="0"/>
                          <a:ea typeface="Cambria" panose="02040503050406030204" pitchFamily="18" charset="0"/>
                          <a:cs typeface="Aptos" panose="020B0004020202020204" pitchFamily="34" charset="0"/>
                        </a:rPr>
                        <a:t>12%**</a:t>
                      </a:r>
                    </a:p>
                  </a:txBody>
                  <a:tcPr marL="68580" marR="6858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tcPr>
                </a:tc>
                <a:extLst>
                  <a:ext uri="{0D108BD9-81ED-4DB2-BD59-A6C34878D82A}">
                    <a16:rowId xmlns:a16="http://schemas.microsoft.com/office/drawing/2014/main" val="3351511390"/>
                  </a:ext>
                </a:extLst>
              </a:tr>
            </a:tbl>
          </a:graphicData>
        </a:graphic>
      </p:graphicFrame>
      <p:graphicFrame>
        <p:nvGraphicFramePr>
          <p:cNvPr id="7" name="Table 2">
            <a:extLst>
              <a:ext uri="{FF2B5EF4-FFF2-40B4-BE49-F238E27FC236}">
                <a16:creationId xmlns:a16="http://schemas.microsoft.com/office/drawing/2014/main" id="{5A02DE9A-72F6-410E-B262-19561B6E3308}"/>
              </a:ext>
            </a:extLst>
          </p:cNvPr>
          <p:cNvGraphicFramePr>
            <a:graphicFrameLocks noGrp="1"/>
          </p:cNvGraphicFramePr>
          <p:nvPr>
            <p:extLst>
              <p:ext uri="{D42A27DB-BD31-4B8C-83A1-F6EECF244321}">
                <p14:modId xmlns:p14="http://schemas.microsoft.com/office/powerpoint/2010/main" val="70254829"/>
              </p:ext>
            </p:extLst>
          </p:nvPr>
        </p:nvGraphicFramePr>
        <p:xfrm>
          <a:off x="165474" y="3856601"/>
          <a:ext cx="3881870" cy="2657291"/>
        </p:xfrm>
        <a:graphic>
          <a:graphicData uri="http://schemas.openxmlformats.org/drawingml/2006/table">
            <a:tbl>
              <a:tblPr firstRow="1" bandRow="1">
                <a:tableStyleId>{073A0DAA-6AF3-43AB-8588-CEC1D06C72B9}</a:tableStyleId>
              </a:tblPr>
              <a:tblGrid>
                <a:gridCol w="1643006">
                  <a:extLst>
                    <a:ext uri="{9D8B030D-6E8A-4147-A177-3AD203B41FA5}">
                      <a16:colId xmlns:a16="http://schemas.microsoft.com/office/drawing/2014/main" val="979919291"/>
                    </a:ext>
                  </a:extLst>
                </a:gridCol>
                <a:gridCol w="2238864">
                  <a:extLst>
                    <a:ext uri="{9D8B030D-6E8A-4147-A177-3AD203B41FA5}">
                      <a16:colId xmlns:a16="http://schemas.microsoft.com/office/drawing/2014/main" val="2728041260"/>
                    </a:ext>
                  </a:extLst>
                </a:gridCol>
              </a:tblGrid>
              <a:tr h="237502">
                <a:tc>
                  <a:txBody>
                    <a:bodyPr/>
                    <a:lstStyle/>
                    <a:p>
                      <a:pPr algn="ctr"/>
                      <a:r>
                        <a:rPr lang="en-US" sz="1200">
                          <a:latin typeface="Cambria" panose="02040503050406030204" pitchFamily="18" charset="0"/>
                          <a:ea typeface="Cambria" panose="02040503050406030204" pitchFamily="18" charset="0"/>
                        </a:rPr>
                        <a:t>Particulars</a:t>
                      </a:r>
                      <a:endParaRPr lang="en-IN" sz="1200">
                        <a:latin typeface="Cambria" panose="02040503050406030204" pitchFamily="18" charset="0"/>
                        <a:ea typeface="Cambria" panose="02040503050406030204" pitchFamily="18" charset="0"/>
                      </a:endParaRPr>
                    </a:p>
                  </a:txBody>
                  <a:tcPr anchor="ctr">
                    <a:lnL w="12700" cap="flat" cmpd="sng" algn="ctr">
                      <a:solidFill>
                        <a:schemeClr val="bg1">
                          <a:lumMod val="85000"/>
                        </a:schemeClr>
                      </a:solidFill>
                      <a:prstDash val="solid"/>
                      <a:round/>
                      <a:headEnd type="none" w="med" len="med"/>
                      <a:tailEnd type="none" w="med" len="med"/>
                    </a:lnL>
                    <a:lnT w="12700" cap="flat" cmpd="sng" algn="ctr">
                      <a:solidFill>
                        <a:schemeClr val="bg1">
                          <a:lumMod val="85000"/>
                        </a:schemeClr>
                      </a:solidFill>
                      <a:prstDash val="solid"/>
                      <a:round/>
                      <a:headEnd type="none" w="med" len="med"/>
                      <a:tailEnd type="none" w="med" len="med"/>
                    </a:lnT>
                  </a:tcPr>
                </a:tc>
                <a:tc>
                  <a:txBody>
                    <a:bodyPr/>
                    <a:lstStyle/>
                    <a:p>
                      <a:pPr algn="ctr"/>
                      <a:r>
                        <a:rPr lang="en-US" sz="1200">
                          <a:latin typeface="Cambria" panose="02040503050406030204" pitchFamily="18" charset="0"/>
                          <a:ea typeface="Cambria" panose="02040503050406030204" pitchFamily="18" charset="0"/>
                        </a:rPr>
                        <a:t>Details</a:t>
                      </a:r>
                      <a:endParaRPr lang="en-IN" sz="1200">
                        <a:latin typeface="Cambria" panose="02040503050406030204" pitchFamily="18" charset="0"/>
                        <a:ea typeface="Cambria" panose="02040503050406030204" pitchFamily="18" charset="0"/>
                      </a:endParaRPr>
                    </a:p>
                  </a:txBody>
                  <a:tcPr anchor="ctr">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tcPr>
                </a:tc>
                <a:extLst>
                  <a:ext uri="{0D108BD9-81ED-4DB2-BD59-A6C34878D82A}">
                    <a16:rowId xmlns:a16="http://schemas.microsoft.com/office/drawing/2014/main" val="2509566197"/>
                  </a:ext>
                </a:extLst>
              </a:tr>
              <a:tr h="395837">
                <a:tc>
                  <a:txBody>
                    <a:bodyPr/>
                    <a:lstStyle/>
                    <a:p>
                      <a:pPr algn="ctr"/>
                      <a:r>
                        <a:rPr lang="en-IN" sz="1200" b="1" dirty="0">
                          <a:latin typeface="Cambria" panose="02040503050406030204" pitchFamily="18" charset="0"/>
                          <a:ea typeface="Cambria" panose="02040503050406030204" pitchFamily="18" charset="0"/>
                        </a:rPr>
                        <a:t>Fund Size </a:t>
                      </a:r>
                    </a:p>
                  </a:txBody>
                  <a:tcPr anchor="ctr">
                    <a:lnL w="12700" cap="flat" cmpd="sng" algn="ctr">
                      <a:solidFill>
                        <a:schemeClr val="bg1">
                          <a:lumMod val="85000"/>
                        </a:schemeClr>
                      </a:solidFill>
                      <a:prstDash val="solid"/>
                      <a:round/>
                      <a:headEnd type="none" w="med" len="med"/>
                      <a:tailEnd type="none" w="med" len="med"/>
                    </a:lnL>
                  </a:tcPr>
                </a:tc>
                <a:tc>
                  <a:txBody>
                    <a:bodyPr/>
                    <a:lstStyle/>
                    <a:p>
                      <a:pPr algn="ctr"/>
                      <a:r>
                        <a:rPr lang="en-US" sz="1200" dirty="0">
                          <a:latin typeface="Cambria" panose="02040503050406030204" pitchFamily="18" charset="0"/>
                          <a:ea typeface="Cambria" panose="02040503050406030204" pitchFamily="18" charset="0"/>
                        </a:rPr>
                        <a:t>INR 750 Cr + INR 500 Cr (Greenshoe) </a:t>
                      </a:r>
                    </a:p>
                  </a:txBody>
                  <a:tcPr anchor="ctr">
                    <a:lnR w="12700" cap="flat" cmpd="sng" algn="ctr">
                      <a:solidFill>
                        <a:schemeClr val="bg1">
                          <a:lumMod val="85000"/>
                        </a:schemeClr>
                      </a:solidFill>
                      <a:prstDash val="solid"/>
                      <a:round/>
                      <a:headEnd type="none" w="med" len="med"/>
                      <a:tailEnd type="none" w="med" len="med"/>
                    </a:lnR>
                  </a:tcPr>
                </a:tc>
                <a:extLst>
                  <a:ext uri="{0D108BD9-81ED-4DB2-BD59-A6C34878D82A}">
                    <a16:rowId xmlns:a16="http://schemas.microsoft.com/office/drawing/2014/main" val="4053942507"/>
                  </a:ext>
                </a:extLst>
              </a:tr>
              <a:tr h="237502">
                <a:tc>
                  <a:txBody>
                    <a:bodyPr/>
                    <a:lstStyle/>
                    <a:p>
                      <a:pPr algn="ctr"/>
                      <a:r>
                        <a:rPr lang="en-US" sz="1200" b="1" dirty="0">
                          <a:latin typeface="Cambria" panose="02040503050406030204" pitchFamily="18" charset="0"/>
                          <a:ea typeface="Cambria" panose="02040503050406030204" pitchFamily="18" charset="0"/>
                        </a:rPr>
                        <a:t>Commitment Raised</a:t>
                      </a:r>
                    </a:p>
                  </a:txBody>
                  <a:tcPr anchor="ctr">
                    <a:lnL w="12700" cap="flat" cmpd="sng" algn="ctr">
                      <a:solidFill>
                        <a:schemeClr val="bg1">
                          <a:lumMod val="85000"/>
                        </a:schemeClr>
                      </a:solidFill>
                      <a:prstDash val="solid"/>
                      <a:round/>
                      <a:headEnd type="none" w="med" len="med"/>
                      <a:tailEnd type="none" w="med" len="med"/>
                    </a:lnL>
                  </a:tcPr>
                </a:tc>
                <a:tc>
                  <a:txBody>
                    <a:bodyPr/>
                    <a:lstStyle/>
                    <a:p>
                      <a:pPr algn="ctr"/>
                      <a:r>
                        <a:rPr lang="en-US" sz="1200" dirty="0">
                          <a:latin typeface="Cambria" panose="02040503050406030204" pitchFamily="18" charset="0"/>
                          <a:ea typeface="Cambria" panose="02040503050406030204" pitchFamily="18" charset="0"/>
                        </a:rPr>
                        <a:t>~ 950 Cr</a:t>
                      </a:r>
                      <a:endParaRPr lang="en-IN" sz="1200" dirty="0">
                        <a:latin typeface="Cambria" panose="02040503050406030204" pitchFamily="18" charset="0"/>
                        <a:ea typeface="Cambria" panose="02040503050406030204" pitchFamily="18" charset="0"/>
                      </a:endParaRPr>
                    </a:p>
                  </a:txBody>
                  <a:tcPr anchor="ctr">
                    <a:lnR w="12700" cap="flat" cmpd="sng" algn="ctr">
                      <a:solidFill>
                        <a:schemeClr val="bg1">
                          <a:lumMod val="85000"/>
                        </a:schemeClr>
                      </a:solidFill>
                      <a:prstDash val="solid"/>
                      <a:round/>
                      <a:headEnd type="none" w="med" len="med"/>
                      <a:tailEnd type="none" w="med" len="med"/>
                    </a:lnR>
                  </a:tcPr>
                </a:tc>
                <a:extLst>
                  <a:ext uri="{0D108BD9-81ED-4DB2-BD59-A6C34878D82A}">
                    <a16:rowId xmlns:a16="http://schemas.microsoft.com/office/drawing/2014/main" val="423892597"/>
                  </a:ext>
                </a:extLst>
              </a:tr>
              <a:tr h="237502">
                <a:tc>
                  <a:txBody>
                    <a:bodyPr/>
                    <a:lstStyle/>
                    <a:p>
                      <a:pPr algn="ctr"/>
                      <a:r>
                        <a:rPr lang="en-IN" sz="1200" b="1" dirty="0">
                          <a:latin typeface="Cambria" panose="02040503050406030204" pitchFamily="18" charset="0"/>
                          <a:ea typeface="Cambria" panose="02040503050406030204" pitchFamily="18" charset="0"/>
                        </a:rPr>
                        <a:t>Investment Manager</a:t>
                      </a:r>
                    </a:p>
                  </a:txBody>
                  <a:tcPr anchor="ctr">
                    <a:lnL w="12700" cap="flat" cmpd="sng" algn="ctr">
                      <a:solidFill>
                        <a:schemeClr val="bg1">
                          <a:lumMod val="85000"/>
                        </a:schemeClr>
                      </a:solidFill>
                      <a:prstDash val="solid"/>
                      <a:round/>
                      <a:headEnd type="none" w="med" len="med"/>
                      <a:tailEnd type="none" w="med" len="med"/>
                    </a:lnL>
                  </a:tcPr>
                </a:tc>
                <a:tc>
                  <a:txBody>
                    <a:bodyPr/>
                    <a:lstStyle/>
                    <a:p>
                      <a:pPr algn="ctr"/>
                      <a:r>
                        <a:rPr lang="en-IN" sz="1200" dirty="0">
                          <a:latin typeface="Cambria" panose="02040503050406030204" pitchFamily="18" charset="0"/>
                          <a:ea typeface="Cambria" panose="02040503050406030204" pitchFamily="18" charset="0"/>
                        </a:rPr>
                        <a:t>Vivek Singla</a:t>
                      </a:r>
                    </a:p>
                  </a:txBody>
                  <a:tcPr anchor="ctr">
                    <a:lnR w="12700" cap="flat" cmpd="sng" algn="ctr">
                      <a:solidFill>
                        <a:schemeClr val="bg1">
                          <a:lumMod val="85000"/>
                        </a:schemeClr>
                      </a:solidFill>
                      <a:prstDash val="solid"/>
                      <a:round/>
                      <a:headEnd type="none" w="med" len="med"/>
                      <a:tailEnd type="none" w="med" len="med"/>
                    </a:lnR>
                  </a:tcPr>
                </a:tc>
                <a:extLst>
                  <a:ext uri="{0D108BD9-81ED-4DB2-BD59-A6C34878D82A}">
                    <a16:rowId xmlns:a16="http://schemas.microsoft.com/office/drawing/2014/main" val="2597416536"/>
                  </a:ext>
                </a:extLst>
              </a:tr>
              <a:tr h="237502">
                <a:tc>
                  <a:txBody>
                    <a:bodyPr/>
                    <a:lstStyle/>
                    <a:p>
                      <a:pPr algn="ctr"/>
                      <a:r>
                        <a:rPr lang="en-IN" sz="1200" b="1" dirty="0">
                          <a:latin typeface="Cambria" panose="02040503050406030204" pitchFamily="18" charset="0"/>
                          <a:ea typeface="Cambria" panose="02040503050406030204" pitchFamily="18" charset="0"/>
                        </a:rPr>
                        <a:t>First Close</a:t>
                      </a:r>
                    </a:p>
                  </a:txBody>
                  <a:tcPr anchor="ctr">
                    <a:lnL w="12700" cap="flat" cmpd="sng" algn="ctr">
                      <a:solidFill>
                        <a:schemeClr val="bg1">
                          <a:lumMod val="85000"/>
                        </a:schemeClr>
                      </a:solidFill>
                      <a:prstDash val="solid"/>
                      <a:round/>
                      <a:headEnd type="none" w="med" len="med"/>
                      <a:tailEnd type="none" w="med" len="med"/>
                    </a:lnL>
                  </a:tcPr>
                </a:tc>
                <a:tc>
                  <a:txBody>
                    <a:bodyPr/>
                    <a:lstStyle/>
                    <a:p>
                      <a:pPr algn="ctr"/>
                      <a:r>
                        <a:rPr lang="en-IN" sz="1200" dirty="0">
                          <a:latin typeface="Cambria" panose="02040503050406030204" pitchFamily="18" charset="0"/>
                          <a:ea typeface="Cambria" panose="02040503050406030204" pitchFamily="18" charset="0"/>
                        </a:rPr>
                        <a:t>January 22, 2026</a:t>
                      </a:r>
                    </a:p>
                  </a:txBody>
                  <a:tcPr anchor="ctr">
                    <a:lnR w="12700" cap="flat" cmpd="sng" algn="ctr">
                      <a:solidFill>
                        <a:schemeClr val="bg1">
                          <a:lumMod val="85000"/>
                        </a:schemeClr>
                      </a:solidFill>
                      <a:prstDash val="solid"/>
                      <a:round/>
                      <a:headEnd type="none" w="med" len="med"/>
                      <a:tailEnd type="none" w="med" len="med"/>
                    </a:lnR>
                  </a:tcPr>
                </a:tc>
                <a:extLst>
                  <a:ext uri="{0D108BD9-81ED-4DB2-BD59-A6C34878D82A}">
                    <a16:rowId xmlns:a16="http://schemas.microsoft.com/office/drawing/2014/main" val="250990080"/>
                  </a:ext>
                </a:extLst>
              </a:tr>
              <a:tr h="237502">
                <a:tc>
                  <a:txBody>
                    <a:bodyPr/>
                    <a:lstStyle/>
                    <a:p>
                      <a:pPr algn="ctr"/>
                      <a:r>
                        <a:rPr lang="en-IN" sz="1200" b="1" dirty="0">
                          <a:latin typeface="Cambria" panose="02040503050406030204" pitchFamily="18" charset="0"/>
                          <a:ea typeface="Cambria" panose="02040503050406030204" pitchFamily="18" charset="0"/>
                        </a:rPr>
                        <a:t>Tenure</a:t>
                      </a:r>
                    </a:p>
                  </a:txBody>
                  <a:tcPr anchor="ctr">
                    <a:lnL w="12700" cap="flat" cmpd="sng" algn="ctr">
                      <a:solidFill>
                        <a:schemeClr val="bg1">
                          <a:lumMod val="85000"/>
                        </a:schemeClr>
                      </a:solidFill>
                      <a:prstDash val="solid"/>
                      <a:round/>
                      <a:headEnd type="none" w="med" len="med"/>
                      <a:tailEnd type="none" w="med" len="med"/>
                    </a:lnL>
                  </a:tcPr>
                </a:tc>
                <a:tc>
                  <a:txBody>
                    <a:bodyPr/>
                    <a:lstStyle/>
                    <a:p>
                      <a:pPr algn="ctr"/>
                      <a:r>
                        <a:rPr lang="en-IN" sz="1200" dirty="0">
                          <a:latin typeface="Cambria" panose="02040503050406030204" pitchFamily="18" charset="0"/>
                          <a:ea typeface="Cambria" panose="02040503050406030204" pitchFamily="18" charset="0"/>
                        </a:rPr>
                        <a:t>6 years from the first close </a:t>
                      </a:r>
                    </a:p>
                  </a:txBody>
                  <a:tcPr anchor="ctr">
                    <a:lnR w="12700" cap="flat" cmpd="sng" algn="ctr">
                      <a:solidFill>
                        <a:schemeClr val="bg1">
                          <a:lumMod val="85000"/>
                        </a:schemeClr>
                      </a:solidFill>
                      <a:prstDash val="solid"/>
                      <a:round/>
                      <a:headEnd type="none" w="med" len="med"/>
                      <a:tailEnd type="none" w="med" len="med"/>
                    </a:lnR>
                  </a:tcPr>
                </a:tc>
                <a:extLst>
                  <a:ext uri="{0D108BD9-81ED-4DB2-BD59-A6C34878D82A}">
                    <a16:rowId xmlns:a16="http://schemas.microsoft.com/office/drawing/2014/main" val="595497186"/>
                  </a:ext>
                </a:extLst>
              </a:tr>
              <a:tr h="237502">
                <a:tc>
                  <a:txBody>
                    <a:bodyPr/>
                    <a:lstStyle/>
                    <a:p>
                      <a:pPr algn="ctr"/>
                      <a:r>
                        <a:rPr lang="en-IN" sz="1200" b="1" dirty="0">
                          <a:latin typeface="Cambria" panose="02040503050406030204" pitchFamily="18" charset="0"/>
                          <a:ea typeface="Cambria" panose="02040503050406030204" pitchFamily="18" charset="0"/>
                        </a:rPr>
                        <a:t>Min Investment</a:t>
                      </a:r>
                    </a:p>
                  </a:txBody>
                  <a:tcPr anchor="ctr">
                    <a:lnL w="12700" cap="flat" cmpd="sng" algn="ctr">
                      <a:solidFill>
                        <a:schemeClr val="bg1">
                          <a:lumMod val="85000"/>
                        </a:schemeClr>
                      </a:solidFill>
                      <a:prstDash val="solid"/>
                      <a:round/>
                      <a:headEnd type="none" w="med" len="med"/>
                      <a:tailEnd type="none" w="med" len="med"/>
                    </a:lnL>
                    <a:solidFill>
                      <a:srgbClr val="E7E7E7"/>
                    </a:solidFill>
                  </a:tcPr>
                </a:tc>
                <a:tc>
                  <a:txBody>
                    <a:bodyPr/>
                    <a:lstStyle/>
                    <a:p>
                      <a:pPr algn="ctr"/>
                      <a:r>
                        <a:rPr lang="en-IN" sz="1200" dirty="0">
                          <a:latin typeface="Cambria" panose="02040503050406030204" pitchFamily="18" charset="0"/>
                          <a:ea typeface="Cambria" panose="02040503050406030204" pitchFamily="18" charset="0"/>
                        </a:rPr>
                        <a:t>1 Cr</a:t>
                      </a:r>
                    </a:p>
                  </a:txBody>
                  <a:tcPr anchor="ctr">
                    <a:lnR w="12700" cap="flat" cmpd="sng" algn="ctr">
                      <a:solidFill>
                        <a:schemeClr val="bg1">
                          <a:lumMod val="85000"/>
                        </a:schemeClr>
                      </a:solidFill>
                      <a:prstDash val="solid"/>
                      <a:round/>
                      <a:headEnd type="none" w="med" len="med"/>
                      <a:tailEnd type="none" w="med" len="med"/>
                    </a:lnR>
                    <a:solidFill>
                      <a:srgbClr val="E7E7E7"/>
                    </a:solidFill>
                  </a:tcPr>
                </a:tc>
                <a:extLst>
                  <a:ext uri="{0D108BD9-81ED-4DB2-BD59-A6C34878D82A}">
                    <a16:rowId xmlns:a16="http://schemas.microsoft.com/office/drawing/2014/main" val="1990558997"/>
                  </a:ext>
                </a:extLst>
              </a:tr>
              <a:tr h="554171">
                <a:tc>
                  <a:txBody>
                    <a:bodyPr/>
                    <a:lstStyle/>
                    <a:p>
                      <a:pPr algn="ctr"/>
                      <a:r>
                        <a:rPr lang="en-US" sz="1200" b="1" dirty="0">
                          <a:latin typeface="Cambria" panose="02040503050406030204" pitchFamily="18" charset="0"/>
                          <a:ea typeface="Cambria" panose="02040503050406030204" pitchFamily="18" charset="0"/>
                        </a:rPr>
                        <a:t>D</a:t>
                      </a:r>
                      <a:r>
                        <a:rPr lang="en-IN" sz="1200" b="1" dirty="0" err="1">
                          <a:latin typeface="Cambria" panose="02040503050406030204" pitchFamily="18" charset="0"/>
                          <a:ea typeface="Cambria" panose="02040503050406030204" pitchFamily="18" charset="0"/>
                        </a:rPr>
                        <a:t>rawdown</a:t>
                      </a:r>
                      <a:endParaRPr lang="en-IN" sz="1200" b="1" dirty="0">
                        <a:latin typeface="Cambria" panose="02040503050406030204" pitchFamily="18" charset="0"/>
                        <a:ea typeface="Cambria" panose="02040503050406030204" pitchFamily="18" charset="0"/>
                      </a:endParaRPr>
                    </a:p>
                  </a:txBody>
                  <a:tcPr anchor="ctr">
                    <a:lnL w="12700" cap="flat" cmpd="sng" algn="ctr">
                      <a:solidFill>
                        <a:schemeClr val="bg1">
                          <a:lumMod val="85000"/>
                        </a:schemeClr>
                      </a:solidFill>
                      <a:prstDash val="solid"/>
                      <a:round/>
                      <a:headEnd type="none" w="med" len="med"/>
                      <a:tailEnd type="none" w="med" len="med"/>
                    </a:lnL>
                    <a:solidFill>
                      <a:srgbClr val="CBCBCB"/>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IN" sz="1200" dirty="0">
                          <a:latin typeface="Cambria" panose="02040503050406030204" pitchFamily="18" charset="0"/>
                          <a:ea typeface="Cambria" panose="02040503050406030204" pitchFamily="18" charset="0"/>
                        </a:rPr>
                        <a:t>30% initial, </a:t>
                      </a:r>
                      <a:r>
                        <a:rPr lang="en-IN" sz="1200" kern="1200" dirty="0">
                          <a:solidFill>
                            <a:schemeClr val="dk1"/>
                          </a:solidFill>
                          <a:latin typeface="Cambria" panose="02040503050406030204" pitchFamily="18" charset="0"/>
                          <a:ea typeface="Cambria" panose="02040503050406030204" pitchFamily="18" charset="0"/>
                          <a:cs typeface="+mn-cs"/>
                        </a:rPr>
                        <a:t>The balance will be called in stages until Dec 2027</a:t>
                      </a:r>
                      <a:endParaRPr lang="en-IN" sz="1200" dirty="0">
                        <a:latin typeface="Cambria" panose="02040503050406030204" pitchFamily="18" charset="0"/>
                        <a:ea typeface="Cambria" panose="02040503050406030204" pitchFamily="18" charset="0"/>
                      </a:endParaRPr>
                    </a:p>
                  </a:txBody>
                  <a:tcPr anchor="ctr">
                    <a:lnR w="12700" cap="flat" cmpd="sng" algn="ctr">
                      <a:solidFill>
                        <a:schemeClr val="bg1">
                          <a:lumMod val="85000"/>
                        </a:schemeClr>
                      </a:solidFill>
                      <a:prstDash val="solid"/>
                      <a:round/>
                      <a:headEnd type="none" w="med" len="med"/>
                      <a:tailEnd type="none" w="med" len="med"/>
                    </a:lnR>
                    <a:solidFill>
                      <a:srgbClr val="CBCBCB"/>
                    </a:solidFill>
                  </a:tcPr>
                </a:tc>
                <a:extLst>
                  <a:ext uri="{0D108BD9-81ED-4DB2-BD59-A6C34878D82A}">
                    <a16:rowId xmlns:a16="http://schemas.microsoft.com/office/drawing/2014/main" val="4161271606"/>
                  </a:ext>
                </a:extLst>
              </a:tr>
            </a:tbl>
          </a:graphicData>
        </a:graphic>
      </p:graphicFrame>
      <p:sp>
        <p:nvSpPr>
          <p:cNvPr id="2" name="TextBox 1">
            <a:extLst>
              <a:ext uri="{FF2B5EF4-FFF2-40B4-BE49-F238E27FC236}">
                <a16:creationId xmlns:a16="http://schemas.microsoft.com/office/drawing/2014/main" id="{A8A48F46-1450-6F47-B25D-3D84125C0766}"/>
              </a:ext>
            </a:extLst>
          </p:cNvPr>
          <p:cNvSpPr txBox="1"/>
          <p:nvPr/>
        </p:nvSpPr>
        <p:spPr>
          <a:xfrm>
            <a:off x="9255908" y="5958038"/>
            <a:ext cx="3128984" cy="40011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000" b="0" i="1"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rPr>
              <a:t>*full catchup</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000" b="0" i="1"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rPr>
              <a:t>**half catchup</a:t>
            </a:r>
          </a:p>
        </p:txBody>
      </p:sp>
      <p:graphicFrame>
        <p:nvGraphicFramePr>
          <p:cNvPr id="6" name="Table 5">
            <a:extLst>
              <a:ext uri="{FF2B5EF4-FFF2-40B4-BE49-F238E27FC236}">
                <a16:creationId xmlns:a16="http://schemas.microsoft.com/office/drawing/2014/main" id="{30BCB27C-29FC-FB09-38CF-A7153604D508}"/>
              </a:ext>
            </a:extLst>
          </p:cNvPr>
          <p:cNvGraphicFramePr>
            <a:graphicFrameLocks noGrp="1"/>
          </p:cNvGraphicFramePr>
          <p:nvPr>
            <p:extLst>
              <p:ext uri="{D42A27DB-BD31-4B8C-83A1-F6EECF244321}">
                <p14:modId xmlns:p14="http://schemas.microsoft.com/office/powerpoint/2010/main" val="557536788"/>
              </p:ext>
            </p:extLst>
          </p:nvPr>
        </p:nvGraphicFramePr>
        <p:xfrm>
          <a:off x="4159868" y="4785001"/>
          <a:ext cx="5059084" cy="1711621"/>
        </p:xfrm>
        <a:graphic>
          <a:graphicData uri="http://schemas.openxmlformats.org/drawingml/2006/table">
            <a:tbl>
              <a:tblPr/>
              <a:tblGrid>
                <a:gridCol w="1011817">
                  <a:extLst>
                    <a:ext uri="{9D8B030D-6E8A-4147-A177-3AD203B41FA5}">
                      <a16:colId xmlns:a16="http://schemas.microsoft.com/office/drawing/2014/main" val="3220171823"/>
                    </a:ext>
                  </a:extLst>
                </a:gridCol>
                <a:gridCol w="1629013">
                  <a:extLst>
                    <a:ext uri="{9D8B030D-6E8A-4147-A177-3AD203B41FA5}">
                      <a16:colId xmlns:a16="http://schemas.microsoft.com/office/drawing/2014/main" val="1308968643"/>
                    </a:ext>
                  </a:extLst>
                </a:gridCol>
                <a:gridCol w="807538">
                  <a:extLst>
                    <a:ext uri="{9D8B030D-6E8A-4147-A177-3AD203B41FA5}">
                      <a16:colId xmlns:a16="http://schemas.microsoft.com/office/drawing/2014/main" val="1186622650"/>
                    </a:ext>
                  </a:extLst>
                </a:gridCol>
                <a:gridCol w="831646">
                  <a:extLst>
                    <a:ext uri="{9D8B030D-6E8A-4147-A177-3AD203B41FA5}">
                      <a16:colId xmlns:a16="http://schemas.microsoft.com/office/drawing/2014/main" val="2504535163"/>
                    </a:ext>
                  </a:extLst>
                </a:gridCol>
                <a:gridCol w="779070">
                  <a:extLst>
                    <a:ext uri="{9D8B030D-6E8A-4147-A177-3AD203B41FA5}">
                      <a16:colId xmlns:a16="http://schemas.microsoft.com/office/drawing/2014/main" val="1727636632"/>
                    </a:ext>
                  </a:extLst>
                </a:gridCol>
              </a:tblGrid>
              <a:tr h="491432">
                <a:tc>
                  <a:txBody>
                    <a:bodyPr/>
                    <a:lstStyle/>
                    <a:p>
                      <a:pPr algn="ctr" fontAlgn="b"/>
                      <a:r>
                        <a:rPr lang="en-IN" sz="1300" b="1" i="0" u="none" strike="noStrike">
                          <a:solidFill>
                            <a:schemeClr val="bg1"/>
                          </a:solidFill>
                          <a:effectLst/>
                          <a:latin typeface="Cambria" panose="02040503050406030204" pitchFamily="18" charset="0"/>
                          <a:ea typeface="Cambria" panose="02040503050406030204" pitchFamily="18" charset="0"/>
                        </a:rPr>
                        <a:t>Theme</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905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tx1">
                        <a:lumMod val="95000"/>
                        <a:lumOff val="5000"/>
                      </a:schemeClr>
                    </a:solidFill>
                  </a:tcPr>
                </a:tc>
                <a:tc>
                  <a:txBody>
                    <a:bodyPr/>
                    <a:lstStyle/>
                    <a:p>
                      <a:pPr algn="ctr" fontAlgn="b"/>
                      <a:r>
                        <a:rPr lang="en-IN" sz="1300" b="1" i="0" u="none" strike="noStrike">
                          <a:solidFill>
                            <a:schemeClr val="bg1"/>
                          </a:solidFill>
                          <a:effectLst/>
                          <a:latin typeface="Cambria" panose="02040503050406030204" pitchFamily="18" charset="0"/>
                          <a:ea typeface="Cambria" panose="02040503050406030204" pitchFamily="18" charset="0"/>
                        </a:rPr>
                        <a:t>Industry</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905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tx1">
                        <a:lumMod val="95000"/>
                        <a:lumOff val="5000"/>
                      </a:schemeClr>
                    </a:solidFill>
                  </a:tcPr>
                </a:tc>
                <a:tc>
                  <a:txBody>
                    <a:bodyPr/>
                    <a:lstStyle/>
                    <a:p>
                      <a:pPr algn="ctr" fontAlgn="b"/>
                      <a:r>
                        <a:rPr lang="en-IN" sz="1300" b="1" i="0" u="none" strike="noStrike">
                          <a:solidFill>
                            <a:schemeClr val="bg1"/>
                          </a:solidFill>
                          <a:effectLst/>
                          <a:latin typeface="Cambria" panose="02040503050406030204" pitchFamily="18" charset="0"/>
                          <a:ea typeface="Cambria" panose="02040503050406030204" pitchFamily="18" charset="0"/>
                        </a:rPr>
                        <a:t>Liquidity</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905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tx1">
                        <a:lumMod val="95000"/>
                        <a:lumOff val="5000"/>
                      </a:schemeClr>
                    </a:solidFill>
                  </a:tcPr>
                </a:tc>
                <a:tc>
                  <a:txBody>
                    <a:bodyPr/>
                    <a:lstStyle/>
                    <a:p>
                      <a:pPr algn="ctr" fontAlgn="b"/>
                      <a:r>
                        <a:rPr lang="en-IN" sz="1300" b="1" i="0" u="none" strike="noStrike">
                          <a:solidFill>
                            <a:schemeClr val="bg1"/>
                          </a:solidFill>
                          <a:effectLst/>
                          <a:latin typeface="Cambria" panose="02040503050406030204" pitchFamily="18" charset="0"/>
                          <a:ea typeface="Cambria" panose="02040503050406030204" pitchFamily="18" charset="0"/>
                        </a:rPr>
                        <a:t>Objective</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905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tx1">
                        <a:lumMod val="95000"/>
                        <a:lumOff val="5000"/>
                      </a:schemeClr>
                    </a:solidFill>
                  </a:tcPr>
                </a:tc>
                <a:tc>
                  <a:txBody>
                    <a:bodyPr/>
                    <a:lstStyle/>
                    <a:p>
                      <a:pPr algn="ctr" fontAlgn="b"/>
                      <a:r>
                        <a:rPr lang="en-IN" sz="1300" b="1" i="0" u="none" strike="noStrike">
                          <a:solidFill>
                            <a:schemeClr val="bg1"/>
                          </a:solidFill>
                          <a:effectLst/>
                          <a:latin typeface="Cambria" panose="02040503050406030204" pitchFamily="18" charset="0"/>
                          <a:ea typeface="Cambria" panose="02040503050406030204" pitchFamily="18" charset="0"/>
                        </a:rPr>
                        <a:t>Target IIRR</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905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tx1">
                        <a:lumMod val="95000"/>
                        <a:lumOff val="5000"/>
                      </a:schemeClr>
                    </a:solidFill>
                  </a:tcPr>
                </a:tc>
                <a:extLst>
                  <a:ext uri="{0D108BD9-81ED-4DB2-BD59-A6C34878D82A}">
                    <a16:rowId xmlns:a16="http://schemas.microsoft.com/office/drawing/2014/main" val="2481903916"/>
                  </a:ext>
                </a:extLst>
              </a:tr>
              <a:tr h="491432">
                <a:tc>
                  <a:txBody>
                    <a:bodyPr/>
                    <a:lstStyle/>
                    <a:p>
                      <a:pPr algn="ctr" fontAlgn="b"/>
                      <a:r>
                        <a:rPr lang="en-IN" sz="1300" b="0" i="0" u="none" strike="noStrike">
                          <a:solidFill>
                            <a:srgbClr val="000000"/>
                          </a:solidFill>
                          <a:effectLst/>
                          <a:latin typeface="Cambria" panose="02040503050406030204" pitchFamily="18" charset="0"/>
                          <a:ea typeface="Cambria" panose="02040503050406030204" pitchFamily="18" charset="0"/>
                        </a:rPr>
                        <a:t>Established</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E7E7E7"/>
                    </a:solidFill>
                  </a:tcPr>
                </a:tc>
                <a:tc>
                  <a:txBody>
                    <a:bodyPr/>
                    <a:lstStyle/>
                    <a:p>
                      <a:pPr algn="ctr" fontAlgn="b"/>
                      <a:r>
                        <a:rPr lang="en-IN" sz="1300" b="0" i="0" u="none" strike="noStrike">
                          <a:solidFill>
                            <a:srgbClr val="000000"/>
                          </a:solidFill>
                          <a:effectLst/>
                          <a:latin typeface="Cambria" panose="02040503050406030204" pitchFamily="18" charset="0"/>
                          <a:ea typeface="Cambria" panose="02040503050406030204" pitchFamily="18" charset="0"/>
                        </a:rPr>
                        <a:t>Consumer, Financial Services, Enterprises</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E7E7E7"/>
                    </a:solidFill>
                  </a:tcPr>
                </a:tc>
                <a:tc>
                  <a:txBody>
                    <a:bodyPr/>
                    <a:lstStyle/>
                    <a:p>
                      <a:pPr algn="ctr" fontAlgn="b"/>
                      <a:r>
                        <a:rPr lang="en-IN" sz="1300" b="0" i="0" u="none" strike="noStrike">
                          <a:solidFill>
                            <a:srgbClr val="000000"/>
                          </a:solidFill>
                          <a:effectLst/>
                          <a:latin typeface="Cambria" panose="02040503050406030204" pitchFamily="18" charset="0"/>
                          <a:ea typeface="Cambria" panose="02040503050406030204" pitchFamily="18" charset="0"/>
                        </a:rPr>
                        <a:t>2-3 years</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E7E7E7"/>
                    </a:solidFill>
                  </a:tcPr>
                </a:tc>
                <a:tc>
                  <a:txBody>
                    <a:bodyPr/>
                    <a:lstStyle/>
                    <a:p>
                      <a:pPr algn="ctr" fontAlgn="b"/>
                      <a:r>
                        <a:rPr lang="en-IN" sz="1300" b="0" i="0" u="none" strike="noStrike">
                          <a:solidFill>
                            <a:srgbClr val="000000"/>
                          </a:solidFill>
                          <a:effectLst/>
                          <a:latin typeface="Cambria" panose="02040503050406030204" pitchFamily="18" charset="0"/>
                          <a:ea typeface="Cambria" panose="02040503050406030204" pitchFamily="18" charset="0"/>
                        </a:rPr>
                        <a:t>Stability + Liquidity</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E7E7E7"/>
                    </a:solidFill>
                  </a:tcPr>
                </a:tc>
                <a:tc>
                  <a:txBody>
                    <a:bodyPr/>
                    <a:lstStyle/>
                    <a:p>
                      <a:pPr algn="ctr" fontAlgn="b"/>
                      <a:r>
                        <a:rPr lang="en-IN" sz="1300" b="0" i="0" u="none" strike="noStrike">
                          <a:solidFill>
                            <a:srgbClr val="000000"/>
                          </a:solidFill>
                          <a:effectLst/>
                          <a:latin typeface="Cambria" panose="02040503050406030204" pitchFamily="18" charset="0"/>
                          <a:ea typeface="Cambria" panose="02040503050406030204" pitchFamily="18" charset="0"/>
                        </a:rPr>
                        <a:t>25-30%</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E7E7E7"/>
                    </a:solidFill>
                  </a:tcPr>
                </a:tc>
                <a:extLst>
                  <a:ext uri="{0D108BD9-81ED-4DB2-BD59-A6C34878D82A}">
                    <a16:rowId xmlns:a16="http://schemas.microsoft.com/office/drawing/2014/main" val="2333232710"/>
                  </a:ext>
                </a:extLst>
              </a:tr>
              <a:tr h="728757">
                <a:tc>
                  <a:txBody>
                    <a:bodyPr/>
                    <a:lstStyle/>
                    <a:p>
                      <a:pPr algn="ctr" fontAlgn="b"/>
                      <a:r>
                        <a:rPr lang="en-IN" sz="1300" b="0" i="0" u="none" strike="noStrike">
                          <a:solidFill>
                            <a:srgbClr val="000000"/>
                          </a:solidFill>
                          <a:effectLst/>
                          <a:latin typeface="Cambria" panose="02040503050406030204" pitchFamily="18" charset="0"/>
                          <a:ea typeface="Cambria" panose="02040503050406030204" pitchFamily="18" charset="0"/>
                        </a:rPr>
                        <a:t>Emerging </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CBCBCB"/>
                    </a:solidFill>
                  </a:tcPr>
                </a:tc>
                <a:tc>
                  <a:txBody>
                    <a:bodyPr/>
                    <a:lstStyle/>
                    <a:p>
                      <a:pPr algn="ctr" fontAlgn="b"/>
                      <a:r>
                        <a:rPr lang="en-IN" sz="1300" b="0" i="0" u="none" strike="noStrike">
                          <a:solidFill>
                            <a:srgbClr val="000000"/>
                          </a:solidFill>
                          <a:effectLst/>
                          <a:latin typeface="Cambria" panose="02040503050406030204" pitchFamily="18" charset="0"/>
                          <a:ea typeface="Cambria" panose="02040503050406030204" pitchFamily="18" charset="0"/>
                        </a:rPr>
                        <a:t>Data &amp; AI, National Priority, Sustainable Energy</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CBCBCB"/>
                    </a:solidFill>
                  </a:tcPr>
                </a:tc>
                <a:tc>
                  <a:txBody>
                    <a:bodyPr/>
                    <a:lstStyle/>
                    <a:p>
                      <a:pPr algn="ctr" fontAlgn="b"/>
                      <a:r>
                        <a:rPr lang="en-IN" sz="1300" b="0" i="0" u="none" strike="noStrike" dirty="0">
                          <a:solidFill>
                            <a:srgbClr val="000000"/>
                          </a:solidFill>
                          <a:effectLst/>
                          <a:latin typeface="Cambria" panose="02040503050406030204" pitchFamily="18" charset="0"/>
                          <a:ea typeface="Cambria" panose="02040503050406030204" pitchFamily="18" charset="0"/>
                        </a:rPr>
                        <a:t>4-5 years</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CBCBCB"/>
                    </a:solidFill>
                  </a:tcPr>
                </a:tc>
                <a:tc>
                  <a:txBody>
                    <a:bodyPr/>
                    <a:lstStyle/>
                    <a:p>
                      <a:pPr algn="ctr" fontAlgn="b"/>
                      <a:r>
                        <a:rPr lang="en-IN" sz="1300" b="0" i="0" u="none" strike="noStrike" dirty="0">
                          <a:solidFill>
                            <a:srgbClr val="000000"/>
                          </a:solidFill>
                          <a:effectLst/>
                          <a:latin typeface="Cambria" panose="02040503050406030204" pitchFamily="18" charset="0"/>
                          <a:ea typeface="Cambria" panose="02040503050406030204" pitchFamily="18" charset="0"/>
                        </a:rPr>
                        <a:t>Growth + Disruption</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CBCBCB"/>
                    </a:solidFill>
                  </a:tcPr>
                </a:tc>
                <a:tc>
                  <a:txBody>
                    <a:bodyPr/>
                    <a:lstStyle/>
                    <a:p>
                      <a:pPr algn="ctr" fontAlgn="b"/>
                      <a:r>
                        <a:rPr lang="en-IN" sz="1300" b="0" i="0" u="none" strike="noStrike" dirty="0">
                          <a:solidFill>
                            <a:srgbClr val="000000"/>
                          </a:solidFill>
                          <a:effectLst/>
                          <a:latin typeface="Cambria" panose="02040503050406030204" pitchFamily="18" charset="0"/>
                          <a:ea typeface="Cambria" panose="02040503050406030204" pitchFamily="18" charset="0"/>
                        </a:rPr>
                        <a:t>35-40%</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CBCBCB"/>
                    </a:solidFill>
                  </a:tcPr>
                </a:tc>
                <a:extLst>
                  <a:ext uri="{0D108BD9-81ED-4DB2-BD59-A6C34878D82A}">
                    <a16:rowId xmlns:a16="http://schemas.microsoft.com/office/drawing/2014/main" val="459093468"/>
                  </a:ext>
                </a:extLst>
              </a:tr>
            </a:tbl>
          </a:graphicData>
        </a:graphic>
      </p:graphicFrame>
      <p:graphicFrame>
        <p:nvGraphicFramePr>
          <p:cNvPr id="10" name="Table 9">
            <a:extLst>
              <a:ext uri="{FF2B5EF4-FFF2-40B4-BE49-F238E27FC236}">
                <a16:creationId xmlns:a16="http://schemas.microsoft.com/office/drawing/2014/main" id="{57F8CD6B-7F30-9223-A2F5-4E03C013185B}"/>
              </a:ext>
            </a:extLst>
          </p:cNvPr>
          <p:cNvGraphicFramePr>
            <a:graphicFrameLocks noGrp="1"/>
          </p:cNvGraphicFramePr>
          <p:nvPr/>
        </p:nvGraphicFramePr>
        <p:xfrm>
          <a:off x="4159867" y="1179237"/>
          <a:ext cx="7866658" cy="2038962"/>
        </p:xfrm>
        <a:graphic>
          <a:graphicData uri="http://schemas.openxmlformats.org/drawingml/2006/table">
            <a:tbl>
              <a:tblPr/>
              <a:tblGrid>
                <a:gridCol w="4339556">
                  <a:extLst>
                    <a:ext uri="{9D8B030D-6E8A-4147-A177-3AD203B41FA5}">
                      <a16:colId xmlns:a16="http://schemas.microsoft.com/office/drawing/2014/main" val="4129834988"/>
                    </a:ext>
                  </a:extLst>
                </a:gridCol>
                <a:gridCol w="2278505">
                  <a:extLst>
                    <a:ext uri="{9D8B030D-6E8A-4147-A177-3AD203B41FA5}">
                      <a16:colId xmlns:a16="http://schemas.microsoft.com/office/drawing/2014/main" val="3401702889"/>
                    </a:ext>
                  </a:extLst>
                </a:gridCol>
                <a:gridCol w="1248597">
                  <a:extLst>
                    <a:ext uri="{9D8B030D-6E8A-4147-A177-3AD203B41FA5}">
                      <a16:colId xmlns:a16="http://schemas.microsoft.com/office/drawing/2014/main" val="3602841031"/>
                    </a:ext>
                  </a:extLst>
                </a:gridCol>
              </a:tblGrid>
              <a:tr h="339827">
                <a:tc>
                  <a:txBody>
                    <a:bodyPr/>
                    <a:lstStyle/>
                    <a:p>
                      <a:pPr algn="ctr" rtl="0" fontAlgn="ctr"/>
                      <a:r>
                        <a:rPr lang="en-IN" sz="1300" b="1" i="0" kern="1200">
                          <a:solidFill>
                            <a:schemeClr val="bg1"/>
                          </a:solidFill>
                          <a:effectLst/>
                          <a:latin typeface="Cambria" panose="02040503050406030204" pitchFamily="18" charset="0"/>
                          <a:ea typeface="Cambria" panose="02040503050406030204" pitchFamily="18" charset="0"/>
                          <a:cs typeface="+mn-cs"/>
                        </a:rPr>
                        <a:t>Company Description</a:t>
                      </a:r>
                      <a:endParaRPr lang="en-IN" sz="1300" b="1" i="0" u="none" strike="noStrike">
                        <a:solidFill>
                          <a:schemeClr val="bg1"/>
                        </a:solidFill>
                        <a:effectLst/>
                        <a:latin typeface="Cambria" panose="02040503050406030204" pitchFamily="18" charset="0"/>
                        <a:ea typeface="Cambria" panose="02040503050406030204" pitchFamily="18" charset="0"/>
                      </a:endParaRPr>
                    </a:p>
                  </a:txBody>
                  <a:tcPr marL="3336" marR="3336" marT="3336"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000000"/>
                    </a:solidFill>
                  </a:tcPr>
                </a:tc>
                <a:tc>
                  <a:txBody>
                    <a:bodyPr/>
                    <a:lstStyle/>
                    <a:p>
                      <a:pPr algn="ctr" rtl="0" fontAlgn="ctr"/>
                      <a:r>
                        <a:rPr lang="en-IN" sz="1300" b="1" i="0" kern="1200">
                          <a:solidFill>
                            <a:schemeClr val="bg1"/>
                          </a:solidFill>
                          <a:effectLst/>
                          <a:latin typeface="Cambria" panose="02040503050406030204" pitchFamily="18" charset="0"/>
                          <a:ea typeface="Cambria" panose="02040503050406030204" pitchFamily="18" charset="0"/>
                          <a:cs typeface="+mn-cs"/>
                        </a:rPr>
                        <a:t>Theme &amp; Industry</a:t>
                      </a:r>
                      <a:endParaRPr lang="en-IN" sz="1300" b="1" i="0" u="none" strike="noStrike">
                        <a:solidFill>
                          <a:schemeClr val="bg1"/>
                        </a:solidFill>
                        <a:effectLst/>
                        <a:latin typeface="Cambria" panose="02040503050406030204" pitchFamily="18" charset="0"/>
                        <a:ea typeface="Cambria" panose="02040503050406030204" pitchFamily="18" charset="0"/>
                      </a:endParaRPr>
                    </a:p>
                  </a:txBody>
                  <a:tcPr marL="3336" marR="3336" marT="3336"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000000"/>
                    </a:solidFill>
                  </a:tcPr>
                </a:tc>
                <a:tc>
                  <a:txBody>
                    <a:bodyPr/>
                    <a:lstStyle/>
                    <a:p>
                      <a:pPr algn="ctr" rtl="0" fontAlgn="ctr"/>
                      <a:r>
                        <a:rPr lang="en-IN" sz="1300" b="1" i="0" kern="1200">
                          <a:solidFill>
                            <a:schemeClr val="bg1"/>
                          </a:solidFill>
                          <a:effectLst/>
                          <a:latin typeface="Cambria" panose="02040503050406030204" pitchFamily="18" charset="0"/>
                          <a:ea typeface="Cambria" panose="02040503050406030204" pitchFamily="18" charset="0"/>
                          <a:cs typeface="+mn-cs"/>
                        </a:rPr>
                        <a:t>Ticket</a:t>
                      </a:r>
                      <a:endParaRPr lang="en-IN" sz="1300" b="1" i="0" u="none" strike="noStrike">
                        <a:solidFill>
                          <a:schemeClr val="bg1"/>
                        </a:solidFill>
                        <a:effectLst/>
                        <a:latin typeface="Cambria" panose="02040503050406030204" pitchFamily="18" charset="0"/>
                        <a:ea typeface="Cambria" panose="02040503050406030204" pitchFamily="18" charset="0"/>
                      </a:endParaRPr>
                    </a:p>
                  </a:txBody>
                  <a:tcPr marL="3336" marR="3336" marT="3336"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000000"/>
                    </a:solidFill>
                  </a:tcPr>
                </a:tc>
                <a:extLst>
                  <a:ext uri="{0D108BD9-81ED-4DB2-BD59-A6C34878D82A}">
                    <a16:rowId xmlns:a16="http://schemas.microsoft.com/office/drawing/2014/main" val="2617997369"/>
                  </a:ext>
                </a:extLst>
              </a:tr>
              <a:tr h="339827">
                <a:tc>
                  <a:txBody>
                    <a:bodyPr/>
                    <a:lstStyle/>
                    <a:p>
                      <a:pPr algn="ctr" rtl="0" fontAlgn="ctr"/>
                      <a:r>
                        <a:rPr lang="en-US" sz="1300" b="0" i="0" kern="1200">
                          <a:solidFill>
                            <a:schemeClr val="tx1"/>
                          </a:solidFill>
                          <a:effectLst/>
                          <a:latin typeface="Cambria" panose="02040503050406030204" pitchFamily="18" charset="0"/>
                          <a:ea typeface="Cambria" panose="02040503050406030204" pitchFamily="18" charset="0"/>
                          <a:cs typeface="+mn-cs"/>
                        </a:rPr>
                        <a:t>One of India’s largest manufacturer of critical components</a:t>
                      </a:r>
                      <a:endParaRPr lang="en-IN" sz="1300" b="0" i="0" u="none" strike="noStrike">
                        <a:solidFill>
                          <a:srgbClr val="000000"/>
                        </a:solidFill>
                        <a:effectLst/>
                        <a:latin typeface="Cambria" panose="02040503050406030204" pitchFamily="18" charset="0"/>
                        <a:ea typeface="Cambria" panose="02040503050406030204" pitchFamily="18" charset="0"/>
                      </a:endParaRPr>
                    </a:p>
                  </a:txBody>
                  <a:tcPr marL="3336" marR="3336" marT="3336"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E7E7E7"/>
                    </a:solidFill>
                  </a:tcPr>
                </a:tc>
                <a:tc>
                  <a:txBody>
                    <a:bodyPr/>
                    <a:lstStyle/>
                    <a:p>
                      <a:pPr algn="ctr" rtl="0" fontAlgn="ctr"/>
                      <a:r>
                        <a:rPr lang="en-IN" sz="1300" b="0" i="0" kern="1200">
                          <a:solidFill>
                            <a:schemeClr val="tx1"/>
                          </a:solidFill>
                          <a:effectLst/>
                          <a:latin typeface="Cambria" panose="02040503050406030204" pitchFamily="18" charset="0"/>
                          <a:ea typeface="Cambria" panose="02040503050406030204" pitchFamily="18" charset="0"/>
                          <a:cs typeface="+mn-cs"/>
                        </a:rPr>
                        <a:t>Emerging – Manufacturing</a:t>
                      </a:r>
                      <a:endParaRPr lang="en-IN" sz="1300" b="0" i="0" u="none" strike="noStrike">
                        <a:solidFill>
                          <a:srgbClr val="000000"/>
                        </a:solidFill>
                        <a:effectLst/>
                        <a:latin typeface="Cambria" panose="02040503050406030204" pitchFamily="18" charset="0"/>
                        <a:ea typeface="Cambria" panose="02040503050406030204" pitchFamily="18" charset="0"/>
                      </a:endParaRPr>
                    </a:p>
                  </a:txBody>
                  <a:tcPr marL="3336" marR="3336" marT="3336"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E7E7E7"/>
                    </a:solidFill>
                  </a:tcPr>
                </a:tc>
                <a:tc>
                  <a:txBody>
                    <a:bodyPr/>
                    <a:lstStyle/>
                    <a:p>
                      <a:pPr algn="ctr" rtl="0" fontAlgn="ctr"/>
                      <a:r>
                        <a:rPr lang="en-IN" sz="1300" b="0" i="0" kern="1200">
                          <a:solidFill>
                            <a:schemeClr val="tx1"/>
                          </a:solidFill>
                          <a:effectLst/>
                          <a:latin typeface="Cambria" panose="02040503050406030204" pitchFamily="18" charset="0"/>
                          <a:ea typeface="Cambria" panose="02040503050406030204" pitchFamily="18" charset="0"/>
                          <a:cs typeface="+mn-cs"/>
                        </a:rPr>
                        <a:t>₹85 </a:t>
                      </a:r>
                      <a:r>
                        <a:rPr lang="en-IN" sz="1300" b="0" i="0" kern="1200" err="1">
                          <a:solidFill>
                            <a:schemeClr val="tx1"/>
                          </a:solidFill>
                          <a:effectLst/>
                          <a:latin typeface="Cambria" panose="02040503050406030204" pitchFamily="18" charset="0"/>
                          <a:ea typeface="Cambria" panose="02040503050406030204" pitchFamily="18" charset="0"/>
                          <a:cs typeface="+mn-cs"/>
                        </a:rPr>
                        <a:t>cr</a:t>
                      </a:r>
                      <a:endParaRPr lang="en-IN" sz="1300" b="0" i="0" u="none" strike="noStrike">
                        <a:solidFill>
                          <a:srgbClr val="000000"/>
                        </a:solidFill>
                        <a:effectLst/>
                        <a:latin typeface="Cambria" panose="02040503050406030204" pitchFamily="18" charset="0"/>
                        <a:ea typeface="Cambria" panose="02040503050406030204" pitchFamily="18" charset="0"/>
                      </a:endParaRPr>
                    </a:p>
                  </a:txBody>
                  <a:tcPr marL="3336" marR="3336" marT="3336"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E7E7E7"/>
                    </a:solidFill>
                  </a:tcPr>
                </a:tc>
                <a:extLst>
                  <a:ext uri="{0D108BD9-81ED-4DB2-BD59-A6C34878D82A}">
                    <a16:rowId xmlns:a16="http://schemas.microsoft.com/office/drawing/2014/main" val="1151770165"/>
                  </a:ext>
                </a:extLst>
              </a:tr>
              <a:tr h="339827">
                <a:tc>
                  <a:txBody>
                    <a:bodyPr/>
                    <a:lstStyle/>
                    <a:p>
                      <a:pPr algn="ctr" rtl="0" fontAlgn="ctr"/>
                      <a:r>
                        <a:rPr lang="en-US" sz="1300" b="0" i="0" kern="1200">
                          <a:solidFill>
                            <a:schemeClr val="tx1"/>
                          </a:solidFill>
                          <a:effectLst/>
                          <a:latin typeface="Cambria" panose="02040503050406030204" pitchFamily="18" charset="0"/>
                          <a:ea typeface="Cambria" panose="02040503050406030204" pitchFamily="18" charset="0"/>
                          <a:cs typeface="+mn-cs"/>
                        </a:rPr>
                        <a:t>Scaled Western Indian jewelry chain</a:t>
                      </a:r>
                      <a:endParaRPr lang="en-IN" sz="1300" b="0" i="0" u="none" strike="noStrike">
                        <a:solidFill>
                          <a:srgbClr val="000000"/>
                        </a:solidFill>
                        <a:effectLst/>
                        <a:latin typeface="Cambria" panose="02040503050406030204" pitchFamily="18" charset="0"/>
                        <a:ea typeface="Cambria" panose="02040503050406030204" pitchFamily="18" charset="0"/>
                      </a:endParaRPr>
                    </a:p>
                  </a:txBody>
                  <a:tcPr marL="3336" marR="3336" marT="3336"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CBCBCB"/>
                    </a:solidFill>
                  </a:tcPr>
                </a:tc>
                <a:tc>
                  <a:txBody>
                    <a:bodyPr/>
                    <a:lstStyle/>
                    <a:p>
                      <a:pPr algn="ctr" rtl="0" fontAlgn="ctr"/>
                      <a:r>
                        <a:rPr lang="en-IN" sz="1300" b="0" i="0" kern="1200">
                          <a:solidFill>
                            <a:schemeClr val="tx1"/>
                          </a:solidFill>
                          <a:effectLst/>
                          <a:latin typeface="Cambria" panose="02040503050406030204" pitchFamily="18" charset="0"/>
                          <a:ea typeface="Cambria" panose="02040503050406030204" pitchFamily="18" charset="0"/>
                          <a:cs typeface="+mn-cs"/>
                        </a:rPr>
                        <a:t>Established – Consumer</a:t>
                      </a:r>
                      <a:endParaRPr lang="en-IN" sz="1300" b="0" i="0" u="none" strike="noStrike">
                        <a:solidFill>
                          <a:srgbClr val="000000"/>
                        </a:solidFill>
                        <a:effectLst/>
                        <a:latin typeface="Cambria" panose="02040503050406030204" pitchFamily="18" charset="0"/>
                        <a:ea typeface="Cambria" panose="02040503050406030204" pitchFamily="18" charset="0"/>
                      </a:endParaRPr>
                    </a:p>
                  </a:txBody>
                  <a:tcPr marL="3336" marR="3336" marT="3336"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CBCBCB"/>
                    </a:solidFill>
                  </a:tcPr>
                </a:tc>
                <a:tc>
                  <a:txBody>
                    <a:bodyPr/>
                    <a:lstStyle/>
                    <a:p>
                      <a:pPr algn="ctr" rtl="0" fontAlgn="ctr"/>
                      <a:r>
                        <a:rPr lang="en-IN" sz="1300" b="0" i="0" kern="1200">
                          <a:solidFill>
                            <a:schemeClr val="tx1"/>
                          </a:solidFill>
                          <a:effectLst/>
                          <a:latin typeface="Cambria" panose="02040503050406030204" pitchFamily="18" charset="0"/>
                          <a:ea typeface="Cambria" panose="02040503050406030204" pitchFamily="18" charset="0"/>
                          <a:cs typeface="+mn-cs"/>
                        </a:rPr>
                        <a:t>₹100 </a:t>
                      </a:r>
                      <a:r>
                        <a:rPr lang="en-IN" sz="1300" b="0" i="0" kern="1200" err="1">
                          <a:solidFill>
                            <a:schemeClr val="tx1"/>
                          </a:solidFill>
                          <a:effectLst/>
                          <a:latin typeface="Cambria" panose="02040503050406030204" pitchFamily="18" charset="0"/>
                          <a:ea typeface="Cambria" panose="02040503050406030204" pitchFamily="18" charset="0"/>
                          <a:cs typeface="+mn-cs"/>
                        </a:rPr>
                        <a:t>cr</a:t>
                      </a:r>
                      <a:r>
                        <a:rPr lang="en-IN" sz="1300" b="0" i="0" kern="1200">
                          <a:solidFill>
                            <a:schemeClr val="tx1"/>
                          </a:solidFill>
                          <a:effectLst/>
                          <a:latin typeface="Cambria" panose="02040503050406030204" pitchFamily="18" charset="0"/>
                          <a:ea typeface="Cambria" panose="02040503050406030204" pitchFamily="18" charset="0"/>
                          <a:cs typeface="+mn-cs"/>
                        </a:rPr>
                        <a:t> +</a:t>
                      </a:r>
                      <a:endParaRPr lang="en-IN" sz="1300" b="0" i="0" u="none" strike="noStrike">
                        <a:solidFill>
                          <a:srgbClr val="000000"/>
                        </a:solidFill>
                        <a:effectLst/>
                        <a:latin typeface="Cambria" panose="02040503050406030204" pitchFamily="18" charset="0"/>
                        <a:ea typeface="Cambria" panose="02040503050406030204" pitchFamily="18" charset="0"/>
                      </a:endParaRPr>
                    </a:p>
                  </a:txBody>
                  <a:tcPr marL="3336" marR="3336" marT="3336"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CBCBCB"/>
                    </a:solidFill>
                  </a:tcPr>
                </a:tc>
                <a:extLst>
                  <a:ext uri="{0D108BD9-81ED-4DB2-BD59-A6C34878D82A}">
                    <a16:rowId xmlns:a16="http://schemas.microsoft.com/office/drawing/2014/main" val="4166600549"/>
                  </a:ext>
                </a:extLst>
              </a:tr>
              <a:tr h="339827">
                <a:tc>
                  <a:txBody>
                    <a:bodyPr/>
                    <a:lstStyle/>
                    <a:p>
                      <a:pPr algn="ctr" rtl="0" fontAlgn="ctr"/>
                      <a:r>
                        <a:rPr lang="en-US" sz="1300" b="0" i="0" kern="1200">
                          <a:solidFill>
                            <a:schemeClr val="tx1"/>
                          </a:solidFill>
                          <a:effectLst/>
                          <a:latin typeface="Cambria" panose="02040503050406030204" pitchFamily="18" charset="0"/>
                          <a:ea typeface="Cambria" panose="02040503050406030204" pitchFamily="18" charset="0"/>
                          <a:cs typeface="+mn-cs"/>
                        </a:rPr>
                        <a:t>AI based customer engagement platform</a:t>
                      </a:r>
                      <a:endParaRPr lang="en-US" sz="1300" b="0" i="0" u="none" strike="noStrike">
                        <a:solidFill>
                          <a:srgbClr val="000000"/>
                        </a:solidFill>
                        <a:effectLst/>
                        <a:latin typeface="Cambria" panose="02040503050406030204" pitchFamily="18" charset="0"/>
                        <a:ea typeface="Cambria" panose="02040503050406030204" pitchFamily="18" charset="0"/>
                      </a:endParaRPr>
                    </a:p>
                  </a:txBody>
                  <a:tcPr marL="3336" marR="3336" marT="3336"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E7E7E7"/>
                    </a:solidFill>
                  </a:tcPr>
                </a:tc>
                <a:tc>
                  <a:txBody>
                    <a:bodyPr/>
                    <a:lstStyle/>
                    <a:p>
                      <a:pPr algn="ctr" rtl="0" fontAlgn="ctr"/>
                      <a:r>
                        <a:rPr lang="en-IN" sz="1300" b="0" i="0" kern="1200">
                          <a:solidFill>
                            <a:schemeClr val="tx1"/>
                          </a:solidFill>
                          <a:effectLst/>
                          <a:latin typeface="Cambria" panose="02040503050406030204" pitchFamily="18" charset="0"/>
                          <a:ea typeface="Cambria" panose="02040503050406030204" pitchFamily="18" charset="0"/>
                          <a:cs typeface="+mn-cs"/>
                        </a:rPr>
                        <a:t>Emerging – Data &amp; AI</a:t>
                      </a:r>
                      <a:endParaRPr lang="en-IN" sz="1300" b="0" i="0" u="none" strike="noStrike">
                        <a:solidFill>
                          <a:srgbClr val="000000"/>
                        </a:solidFill>
                        <a:effectLst/>
                        <a:latin typeface="Cambria" panose="02040503050406030204" pitchFamily="18" charset="0"/>
                        <a:ea typeface="Cambria" panose="02040503050406030204" pitchFamily="18" charset="0"/>
                      </a:endParaRPr>
                    </a:p>
                  </a:txBody>
                  <a:tcPr marL="3336" marR="3336" marT="3336"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E7E7E7"/>
                    </a:solidFill>
                  </a:tcPr>
                </a:tc>
                <a:tc>
                  <a:txBody>
                    <a:bodyPr/>
                    <a:lstStyle/>
                    <a:p>
                      <a:pPr marL="0" marR="0" lvl="0" indent="0" algn="ctr" defTabSz="914400" rtl="0" eaLnBrk="1" fontAlgn="ctr" latinLnBrk="0" hangingPunct="1">
                        <a:lnSpc>
                          <a:spcPct val="100000"/>
                        </a:lnSpc>
                        <a:spcBef>
                          <a:spcPts val="0"/>
                        </a:spcBef>
                        <a:spcAft>
                          <a:spcPts val="0"/>
                        </a:spcAft>
                        <a:buClrTx/>
                        <a:buSzTx/>
                        <a:buFontTx/>
                        <a:buNone/>
                        <a:tabLst/>
                        <a:defRPr/>
                      </a:pPr>
                      <a:r>
                        <a:rPr lang="en-IN" sz="1300" b="0" i="0" kern="1200">
                          <a:solidFill>
                            <a:schemeClr val="tx1"/>
                          </a:solidFill>
                          <a:effectLst/>
                          <a:latin typeface="Cambria" panose="02040503050406030204" pitchFamily="18" charset="0"/>
                          <a:ea typeface="Cambria" panose="02040503050406030204" pitchFamily="18" charset="0"/>
                          <a:cs typeface="+mn-cs"/>
                        </a:rPr>
                        <a:t>₹75 </a:t>
                      </a:r>
                      <a:r>
                        <a:rPr lang="en-IN" sz="1300" b="0" i="0" kern="1200" err="1">
                          <a:solidFill>
                            <a:schemeClr val="tx1"/>
                          </a:solidFill>
                          <a:effectLst/>
                          <a:latin typeface="Cambria" panose="02040503050406030204" pitchFamily="18" charset="0"/>
                          <a:ea typeface="Cambria" panose="02040503050406030204" pitchFamily="18" charset="0"/>
                          <a:cs typeface="+mn-cs"/>
                        </a:rPr>
                        <a:t>cr</a:t>
                      </a:r>
                      <a:endParaRPr lang="en-IN" sz="1300" b="0" i="0" u="none" strike="noStrike">
                        <a:solidFill>
                          <a:srgbClr val="000000"/>
                        </a:solidFill>
                        <a:effectLst/>
                        <a:latin typeface="Cambria" panose="02040503050406030204" pitchFamily="18" charset="0"/>
                        <a:ea typeface="Cambria" panose="02040503050406030204" pitchFamily="18" charset="0"/>
                      </a:endParaRPr>
                    </a:p>
                  </a:txBody>
                  <a:tcPr marL="3336" marR="3336" marT="3336"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E7E7E7"/>
                    </a:solidFill>
                  </a:tcPr>
                </a:tc>
                <a:extLst>
                  <a:ext uri="{0D108BD9-81ED-4DB2-BD59-A6C34878D82A}">
                    <a16:rowId xmlns:a16="http://schemas.microsoft.com/office/drawing/2014/main" val="2124774621"/>
                  </a:ext>
                </a:extLst>
              </a:tr>
              <a:tr h="339827">
                <a:tc>
                  <a:txBody>
                    <a:bodyPr/>
                    <a:lstStyle/>
                    <a:p>
                      <a:pPr algn="ctr" rtl="0" fontAlgn="ctr"/>
                      <a:r>
                        <a:rPr lang="en-US" sz="1300" b="0" i="0" kern="1200">
                          <a:solidFill>
                            <a:schemeClr val="tx1"/>
                          </a:solidFill>
                          <a:effectLst/>
                          <a:latin typeface="Cambria" panose="02040503050406030204" pitchFamily="18" charset="0"/>
                          <a:ea typeface="Cambria" panose="02040503050406030204" pitchFamily="18" charset="0"/>
                          <a:cs typeface="+mn-cs"/>
                        </a:rPr>
                        <a:t>Homegrown medical diagnostics devices player</a:t>
                      </a:r>
                      <a:endParaRPr lang="en-IN" sz="1300" b="0" i="0" u="none" strike="noStrike">
                        <a:solidFill>
                          <a:srgbClr val="000000"/>
                        </a:solidFill>
                        <a:effectLst/>
                        <a:latin typeface="Cambria" panose="02040503050406030204" pitchFamily="18" charset="0"/>
                        <a:ea typeface="Cambria" panose="02040503050406030204" pitchFamily="18" charset="0"/>
                      </a:endParaRPr>
                    </a:p>
                  </a:txBody>
                  <a:tcPr marL="3336" marR="3336" marT="3336"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CBCBCB"/>
                    </a:solidFill>
                  </a:tcPr>
                </a:tc>
                <a:tc>
                  <a:txBody>
                    <a:bodyPr/>
                    <a:lstStyle/>
                    <a:p>
                      <a:pPr algn="ctr" rtl="0" fontAlgn="ctr"/>
                      <a:r>
                        <a:rPr lang="en-IN" sz="1300" b="0" i="0" kern="1200">
                          <a:solidFill>
                            <a:schemeClr val="tx1"/>
                          </a:solidFill>
                          <a:effectLst/>
                          <a:latin typeface="Cambria" panose="02040503050406030204" pitchFamily="18" charset="0"/>
                          <a:ea typeface="Cambria" panose="02040503050406030204" pitchFamily="18" charset="0"/>
                          <a:cs typeface="+mn-cs"/>
                        </a:rPr>
                        <a:t>Established – Healthcare</a:t>
                      </a:r>
                      <a:endParaRPr lang="en-IN" sz="1300" b="0" i="0" u="none" strike="noStrike">
                        <a:solidFill>
                          <a:srgbClr val="000000"/>
                        </a:solidFill>
                        <a:effectLst/>
                        <a:latin typeface="Cambria" panose="02040503050406030204" pitchFamily="18" charset="0"/>
                        <a:ea typeface="Cambria" panose="02040503050406030204" pitchFamily="18" charset="0"/>
                      </a:endParaRPr>
                    </a:p>
                  </a:txBody>
                  <a:tcPr marL="3336" marR="3336" marT="3336"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CBCBCB"/>
                    </a:solidFill>
                  </a:tcPr>
                </a:tc>
                <a:tc>
                  <a:txBody>
                    <a:bodyPr/>
                    <a:lstStyle/>
                    <a:p>
                      <a:pPr algn="ctr" rtl="0" fontAlgn="ctr"/>
                      <a:r>
                        <a:rPr lang="en-IN" sz="1300" b="0" i="0" kern="1200">
                          <a:solidFill>
                            <a:schemeClr val="tx1"/>
                          </a:solidFill>
                          <a:effectLst/>
                          <a:latin typeface="Cambria" panose="02040503050406030204" pitchFamily="18" charset="0"/>
                          <a:ea typeface="Cambria" panose="02040503050406030204" pitchFamily="18" charset="0"/>
                          <a:cs typeface="+mn-cs"/>
                        </a:rPr>
                        <a:t>₹80 </a:t>
                      </a:r>
                      <a:r>
                        <a:rPr lang="en-IN" sz="1300" b="0" i="0" kern="1200" err="1">
                          <a:solidFill>
                            <a:schemeClr val="tx1"/>
                          </a:solidFill>
                          <a:effectLst/>
                          <a:latin typeface="Cambria" panose="02040503050406030204" pitchFamily="18" charset="0"/>
                          <a:ea typeface="Cambria" panose="02040503050406030204" pitchFamily="18" charset="0"/>
                          <a:cs typeface="+mn-cs"/>
                        </a:rPr>
                        <a:t>cr</a:t>
                      </a:r>
                      <a:endParaRPr lang="en-IN" sz="1300" b="0" i="0" u="none" strike="noStrike">
                        <a:solidFill>
                          <a:srgbClr val="000000"/>
                        </a:solidFill>
                        <a:effectLst/>
                        <a:latin typeface="Cambria" panose="02040503050406030204" pitchFamily="18" charset="0"/>
                        <a:ea typeface="Cambria" panose="02040503050406030204" pitchFamily="18" charset="0"/>
                      </a:endParaRPr>
                    </a:p>
                  </a:txBody>
                  <a:tcPr marL="3336" marR="3336" marT="3336"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CBCBCB"/>
                    </a:solidFill>
                  </a:tcPr>
                </a:tc>
                <a:extLst>
                  <a:ext uri="{0D108BD9-81ED-4DB2-BD59-A6C34878D82A}">
                    <a16:rowId xmlns:a16="http://schemas.microsoft.com/office/drawing/2014/main" val="3038022956"/>
                  </a:ext>
                </a:extLst>
              </a:tr>
              <a:tr h="339827">
                <a:tc>
                  <a:txBody>
                    <a:bodyPr/>
                    <a:lstStyle/>
                    <a:p>
                      <a:pPr algn="ctr" rtl="0" fontAlgn="ctr"/>
                      <a:r>
                        <a:rPr lang="en-US" sz="1300" b="0" i="0" kern="1200">
                          <a:solidFill>
                            <a:schemeClr val="tx1"/>
                          </a:solidFill>
                          <a:effectLst/>
                          <a:latin typeface="Cambria" panose="02040503050406030204" pitchFamily="18" charset="0"/>
                          <a:ea typeface="Cambria" panose="02040503050406030204" pitchFamily="18" charset="0"/>
                          <a:cs typeface="+mn-cs"/>
                        </a:rPr>
                        <a:t>One of the largest dairy companies in South India</a:t>
                      </a:r>
                      <a:endParaRPr lang="en-US" sz="1300" b="0" i="0" u="none" strike="noStrike">
                        <a:solidFill>
                          <a:srgbClr val="000000"/>
                        </a:solidFill>
                        <a:effectLst/>
                        <a:latin typeface="Cambria" panose="02040503050406030204" pitchFamily="18" charset="0"/>
                        <a:ea typeface="Cambria" panose="02040503050406030204" pitchFamily="18" charset="0"/>
                      </a:endParaRPr>
                    </a:p>
                  </a:txBody>
                  <a:tcPr marL="3336" marR="3336" marT="3336"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E7E7E7"/>
                    </a:solidFill>
                  </a:tcPr>
                </a:tc>
                <a:tc>
                  <a:txBody>
                    <a:bodyPr/>
                    <a:lstStyle/>
                    <a:p>
                      <a:pPr algn="ctr" rtl="0" fontAlgn="ctr"/>
                      <a:r>
                        <a:rPr lang="en-IN" sz="1300" b="0" i="0" kern="1200">
                          <a:solidFill>
                            <a:schemeClr val="tx1"/>
                          </a:solidFill>
                          <a:effectLst/>
                          <a:latin typeface="Cambria" panose="02040503050406030204" pitchFamily="18" charset="0"/>
                          <a:ea typeface="Cambria" panose="02040503050406030204" pitchFamily="18" charset="0"/>
                          <a:cs typeface="+mn-cs"/>
                        </a:rPr>
                        <a:t>Established – Consumer</a:t>
                      </a:r>
                      <a:endParaRPr lang="en-IN" sz="1300" b="0" i="0" u="none" strike="noStrike">
                        <a:solidFill>
                          <a:srgbClr val="000000"/>
                        </a:solidFill>
                        <a:effectLst/>
                        <a:latin typeface="Cambria" panose="02040503050406030204" pitchFamily="18" charset="0"/>
                        <a:ea typeface="Cambria" panose="02040503050406030204" pitchFamily="18" charset="0"/>
                      </a:endParaRPr>
                    </a:p>
                  </a:txBody>
                  <a:tcPr marL="3336" marR="3336" marT="3336"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E7E7E7"/>
                    </a:solidFill>
                  </a:tcPr>
                </a:tc>
                <a:tc>
                  <a:txBody>
                    <a:bodyPr/>
                    <a:lstStyle/>
                    <a:p>
                      <a:pPr algn="ctr" rtl="0" fontAlgn="ctr"/>
                      <a:r>
                        <a:rPr lang="en-IN" sz="1300" b="0" i="0" kern="1200" dirty="0">
                          <a:solidFill>
                            <a:schemeClr val="tx1"/>
                          </a:solidFill>
                          <a:effectLst/>
                          <a:latin typeface="Cambria" panose="02040503050406030204" pitchFamily="18" charset="0"/>
                          <a:ea typeface="Cambria" panose="02040503050406030204" pitchFamily="18" charset="0"/>
                          <a:cs typeface="+mn-cs"/>
                        </a:rPr>
                        <a:t>₹85 </a:t>
                      </a:r>
                      <a:r>
                        <a:rPr lang="en-IN" sz="1300" b="0" i="0" kern="1200" dirty="0" err="1">
                          <a:solidFill>
                            <a:schemeClr val="tx1"/>
                          </a:solidFill>
                          <a:effectLst/>
                          <a:latin typeface="Cambria" panose="02040503050406030204" pitchFamily="18" charset="0"/>
                          <a:ea typeface="Cambria" panose="02040503050406030204" pitchFamily="18" charset="0"/>
                          <a:cs typeface="+mn-cs"/>
                        </a:rPr>
                        <a:t>cr</a:t>
                      </a:r>
                      <a:endParaRPr lang="en-IN" sz="1300" b="0" i="0" u="none" strike="noStrike" dirty="0">
                        <a:solidFill>
                          <a:srgbClr val="000000"/>
                        </a:solidFill>
                        <a:effectLst/>
                        <a:latin typeface="Cambria" panose="02040503050406030204" pitchFamily="18" charset="0"/>
                        <a:ea typeface="Cambria" panose="02040503050406030204" pitchFamily="18" charset="0"/>
                      </a:endParaRPr>
                    </a:p>
                  </a:txBody>
                  <a:tcPr marL="3336" marR="3336" marT="3336"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E7E7E7"/>
                    </a:solidFill>
                  </a:tcPr>
                </a:tc>
                <a:extLst>
                  <a:ext uri="{0D108BD9-81ED-4DB2-BD59-A6C34878D82A}">
                    <a16:rowId xmlns:a16="http://schemas.microsoft.com/office/drawing/2014/main" val="1121151462"/>
                  </a:ext>
                </a:extLst>
              </a:tr>
            </a:tbl>
          </a:graphicData>
        </a:graphic>
      </p:graphicFrame>
      <p:sp>
        <p:nvSpPr>
          <p:cNvPr id="8" name="TextBox 7">
            <a:extLst>
              <a:ext uri="{FF2B5EF4-FFF2-40B4-BE49-F238E27FC236}">
                <a16:creationId xmlns:a16="http://schemas.microsoft.com/office/drawing/2014/main" id="{DF39C9A6-8D18-ED89-271B-DE6A6853BB75}"/>
              </a:ext>
            </a:extLst>
          </p:cNvPr>
          <p:cNvSpPr txBox="1"/>
          <p:nvPr/>
        </p:nvSpPr>
        <p:spPr>
          <a:xfrm>
            <a:off x="4128893" y="893101"/>
            <a:ext cx="2367452" cy="292388"/>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300" b="1" i="0"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rPr>
              <a:t>Deal Pipeline</a:t>
            </a:r>
          </a:p>
        </p:txBody>
      </p:sp>
      <p:sp>
        <p:nvSpPr>
          <p:cNvPr id="12" name="TextBox 11">
            <a:extLst>
              <a:ext uri="{FF2B5EF4-FFF2-40B4-BE49-F238E27FC236}">
                <a16:creationId xmlns:a16="http://schemas.microsoft.com/office/drawing/2014/main" id="{62090160-24F2-11AF-8585-C4EAB21C7BF7}"/>
              </a:ext>
            </a:extLst>
          </p:cNvPr>
          <p:cNvSpPr txBox="1"/>
          <p:nvPr/>
        </p:nvSpPr>
        <p:spPr>
          <a:xfrm>
            <a:off x="165474" y="3500865"/>
            <a:ext cx="3881870" cy="307777"/>
          </a:xfrm>
          <a:prstGeom prst="rect">
            <a:avLst/>
          </a:prstGeom>
          <a:solidFill>
            <a:srgbClr val="B79165"/>
          </a:solidFill>
        </p:spPr>
        <p:txBody>
          <a:bodyPr wrap="square"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1400" b="1"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Expected Gross Returns - &gt;30%</a:t>
            </a:r>
          </a:p>
        </p:txBody>
      </p:sp>
      <p:sp>
        <p:nvSpPr>
          <p:cNvPr id="14" name="TextBox 13">
            <a:extLst>
              <a:ext uri="{FF2B5EF4-FFF2-40B4-BE49-F238E27FC236}">
                <a16:creationId xmlns:a16="http://schemas.microsoft.com/office/drawing/2014/main" id="{C5B521C9-2A03-1CE1-8587-1AA5000E02BA}"/>
              </a:ext>
            </a:extLst>
          </p:cNvPr>
          <p:cNvSpPr txBox="1"/>
          <p:nvPr/>
        </p:nvSpPr>
        <p:spPr>
          <a:xfrm>
            <a:off x="4128893" y="3334097"/>
            <a:ext cx="2367452" cy="292388"/>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300" b="1" i="0"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rPr>
              <a:t>Track Record – IGPF I</a:t>
            </a:r>
          </a:p>
        </p:txBody>
      </p:sp>
      <p:sp>
        <p:nvSpPr>
          <p:cNvPr id="15" name="TextBox 14">
            <a:extLst>
              <a:ext uri="{FF2B5EF4-FFF2-40B4-BE49-F238E27FC236}">
                <a16:creationId xmlns:a16="http://schemas.microsoft.com/office/drawing/2014/main" id="{B4670FD3-9A66-B422-4374-A99A87FC566B}"/>
              </a:ext>
            </a:extLst>
          </p:cNvPr>
          <p:cNvSpPr txBox="1"/>
          <p:nvPr/>
        </p:nvSpPr>
        <p:spPr>
          <a:xfrm>
            <a:off x="4159867" y="3613956"/>
            <a:ext cx="7866658" cy="1092607"/>
          </a:xfrm>
          <a:prstGeom prst="rect">
            <a:avLst/>
          </a:prstGeom>
          <a:solidFill>
            <a:srgbClr val="B79165"/>
          </a:solidFill>
        </p:spPr>
        <p:txBody>
          <a:bodyPr wrap="square" rtlCol="0" anchor="ctr">
            <a:spAutoFit/>
          </a:bodyPr>
          <a:lstStyle/>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IN" sz="1300" b="0"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IGPF-I, closed in </a:t>
            </a:r>
            <a:r>
              <a:rPr kumimoji="0" lang="en-IN" sz="1300" b="1"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Mar 2025 has raised 575+ </a:t>
            </a:r>
            <a:r>
              <a:rPr kumimoji="0" lang="en-IN" sz="1300" b="1" i="0" u="none" strike="noStrike" kern="1200" cap="none" spc="0" normalizeH="0" baseline="0" noProof="0" dirty="0" err="1">
                <a:ln>
                  <a:noFill/>
                </a:ln>
                <a:solidFill>
                  <a:prstClr val="black"/>
                </a:solidFill>
                <a:effectLst/>
                <a:uLnTx/>
                <a:uFillTx/>
                <a:latin typeface="Cambria" panose="02040503050406030204" pitchFamily="18" charset="0"/>
                <a:ea typeface="Cambria" panose="02040503050406030204" pitchFamily="18" charset="0"/>
                <a:cs typeface="+mn-cs"/>
              </a:rPr>
              <a:t>cr</a:t>
            </a:r>
            <a:r>
              <a:rPr kumimoji="0" lang="en-IN" sz="1300" b="1"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 </a:t>
            </a:r>
            <a:r>
              <a:rPr kumimoji="0" lang="en-IN" sz="1300" b="0"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in capital commitments.</a:t>
            </a: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IN" sz="1300" b="0"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The fund has so far invested </a:t>
            </a:r>
            <a:r>
              <a:rPr kumimoji="0" lang="en-IN" sz="1300" b="1"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70% </a:t>
            </a:r>
            <a:r>
              <a:rPr kumimoji="0" lang="en-IN" sz="1300" b="0"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of the capital across </a:t>
            </a:r>
            <a:r>
              <a:rPr kumimoji="0" lang="en-IN" sz="1300" b="1"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7 companies</a:t>
            </a:r>
            <a:r>
              <a:rPr kumimoji="0" lang="en-IN" sz="1300" b="0"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 as below – </a:t>
            </a:r>
            <a:r>
              <a:rPr kumimoji="0" lang="en-IN" sz="1300" b="1" i="0" u="none" strike="noStrike" kern="1200" cap="none" spc="0" normalizeH="0" baseline="0" noProof="0" dirty="0" err="1">
                <a:ln>
                  <a:noFill/>
                </a:ln>
                <a:solidFill>
                  <a:prstClr val="black"/>
                </a:solidFill>
                <a:effectLst/>
                <a:uLnTx/>
                <a:uFillTx/>
                <a:latin typeface="Cambria" panose="02040503050406030204" pitchFamily="18" charset="0"/>
                <a:ea typeface="Cambria" panose="02040503050406030204" pitchFamily="18" charset="0"/>
                <a:cs typeface="+mn-cs"/>
              </a:rPr>
              <a:t>Purplle</a:t>
            </a:r>
            <a:r>
              <a:rPr kumimoji="0" lang="en-IN" sz="1300" b="1"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 Niva Bupa, Shadowfax, Manjushree, </a:t>
            </a:r>
            <a:r>
              <a:rPr kumimoji="0" lang="en-IN" sz="1300" b="1" i="0" u="none" strike="noStrike" kern="1200" cap="none" spc="0" normalizeH="0" baseline="0" noProof="0" dirty="0" err="1">
                <a:ln>
                  <a:noFill/>
                </a:ln>
                <a:solidFill>
                  <a:prstClr val="black"/>
                </a:solidFill>
                <a:effectLst/>
                <a:uLnTx/>
                <a:uFillTx/>
                <a:latin typeface="Cambria" panose="02040503050406030204" pitchFamily="18" charset="0"/>
                <a:ea typeface="Cambria" panose="02040503050406030204" pitchFamily="18" charset="0"/>
                <a:cs typeface="+mn-cs"/>
              </a:rPr>
              <a:t>Celebal</a:t>
            </a:r>
            <a:r>
              <a:rPr kumimoji="0" lang="en-IN" sz="1300" b="1"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 Devyani, ILJIN Electronics and VAM Tech</a:t>
            </a: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IN" sz="1300" b="0"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These are </a:t>
            </a:r>
            <a:r>
              <a:rPr kumimoji="0" lang="en-IN" sz="1300" b="1"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sizeable</a:t>
            </a:r>
            <a:r>
              <a:rPr kumimoji="0" lang="en-IN" sz="1300" b="0"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 companies with revenues exceeding 1000 cr.</a:t>
            </a: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IN" sz="1300" b="0"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The Fund is tracking an </a:t>
            </a:r>
            <a:r>
              <a:rPr kumimoji="0" lang="en-IN" sz="1300" b="1"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IRR of ~28% </a:t>
            </a:r>
            <a:r>
              <a:rPr kumimoji="0" lang="en-IN" sz="1300" b="0"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and 5 out of these 7 companies are at/nearing liquidity.</a:t>
            </a:r>
            <a:endParaRPr kumimoji="0" lang="en-IN" sz="1300" b="1"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endParaRPr>
          </a:p>
        </p:txBody>
      </p:sp>
      <p:pic>
        <p:nvPicPr>
          <p:cNvPr id="11" name="Picture 10" descr="A white text on a black background&#10;&#10;AI-generated content may be incorrect.">
            <a:extLst>
              <a:ext uri="{FF2B5EF4-FFF2-40B4-BE49-F238E27FC236}">
                <a16:creationId xmlns:a16="http://schemas.microsoft.com/office/drawing/2014/main" id="{396CEA61-304D-AC15-732A-404FC4915649}"/>
              </a:ext>
            </a:extLst>
          </p:cNvPr>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10529455" y="228124"/>
            <a:ext cx="1493521" cy="325900"/>
          </a:xfrm>
          <a:prstGeom prst="rect">
            <a:avLst/>
          </a:prstGeom>
        </p:spPr>
      </p:pic>
    </p:spTree>
    <p:extLst>
      <p:ext uri="{BB962C8B-B14F-4D97-AF65-F5344CB8AC3E}">
        <p14:creationId xmlns:p14="http://schemas.microsoft.com/office/powerpoint/2010/main" val="4036086138"/>
      </p:ext>
    </p:extLst>
  </p:cSld>
  <p:clrMapOvr>
    <a:masterClrMapping/>
  </p:clrMapOvr>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ECACE51-170C-84A9-2ACA-FAD4AC34DC24}"/>
            </a:ext>
          </a:extLst>
        </p:cNvPr>
        <p:cNvGrpSpPr/>
        <p:nvPr/>
      </p:nvGrpSpPr>
      <p:grpSpPr>
        <a:xfrm>
          <a:off x="0" y="0"/>
          <a:ext cx="0" cy="0"/>
          <a:chOff x="0" y="0"/>
          <a:chExt cx="0" cy="0"/>
        </a:xfrm>
      </p:grpSpPr>
      <p:sp>
        <p:nvSpPr>
          <p:cNvPr id="4" name="Rectangle 3">
            <a:extLst>
              <a:ext uri="{FF2B5EF4-FFF2-40B4-BE49-F238E27FC236}">
                <a16:creationId xmlns:a16="http://schemas.microsoft.com/office/drawing/2014/main" id="{0EF62875-21E0-3DFA-A817-E0971A95403A}"/>
              </a:ext>
            </a:extLst>
          </p:cNvPr>
          <p:cNvSpPr/>
          <p:nvPr/>
        </p:nvSpPr>
        <p:spPr>
          <a:xfrm>
            <a:off x="0" y="0"/>
            <a:ext cx="12192000" cy="821635"/>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 name="Title 1">
            <a:extLst>
              <a:ext uri="{FF2B5EF4-FFF2-40B4-BE49-F238E27FC236}">
                <a16:creationId xmlns:a16="http://schemas.microsoft.com/office/drawing/2014/main" id="{61B5320D-B3A9-9160-36BD-4263B86E52E9}"/>
              </a:ext>
            </a:extLst>
          </p:cNvPr>
          <p:cNvSpPr txBox="1">
            <a:spLocks/>
          </p:cNvSpPr>
          <p:nvPr/>
        </p:nvSpPr>
        <p:spPr>
          <a:xfrm>
            <a:off x="165475" y="106018"/>
            <a:ext cx="11007609" cy="630899"/>
          </a:xfrm>
          <a:prstGeom prst="rect">
            <a:avLst/>
          </a:prstGeom>
        </p:spPr>
        <p:txBody>
          <a:bodyPr vert="horz" lIns="91440" tIns="45720" rIns="91440" bIns="45720" rtlCol="0" anchor="ctr">
            <a:noAutofit/>
          </a:bodyPr>
          <a:lstStyle>
            <a:lvl1pPr algn="ctr" defTabSz="914400" rtl="0" eaLnBrk="1" latinLnBrk="0" hangingPunct="1">
              <a:lnSpc>
                <a:spcPct val="90000"/>
              </a:lnSpc>
              <a:spcBef>
                <a:spcPct val="0"/>
              </a:spcBef>
              <a:buNone/>
              <a:defRPr sz="6000" kern="1200">
                <a:solidFill>
                  <a:schemeClr val="tx1"/>
                </a:solidFill>
                <a:latin typeface="+mj-lt"/>
                <a:ea typeface="+mj-ea"/>
                <a:cs typeface="+mj-cs"/>
              </a:defRPr>
            </a:lvl1pPr>
          </a:lstStyle>
          <a:p>
            <a:pPr marL="0" marR="0" lvl="0" indent="0" algn="l" defTabSz="914400" rtl="0" eaLnBrk="1" fontAlgn="auto" latinLnBrk="0" hangingPunct="1">
              <a:lnSpc>
                <a:spcPct val="90000"/>
              </a:lnSpc>
              <a:spcBef>
                <a:spcPct val="0"/>
              </a:spcBef>
              <a:spcAft>
                <a:spcPts val="0"/>
              </a:spcAft>
              <a:buClrTx/>
              <a:buSzTx/>
              <a:buFontTx/>
              <a:buNone/>
              <a:tabLst/>
              <a:defRPr/>
            </a:pPr>
            <a:r>
              <a:rPr kumimoji="0" lang="en-US" sz="2800" b="1" i="0" u="none" strike="noStrike" kern="1200" cap="none" spc="0" normalizeH="0" baseline="0" noProof="0" dirty="0">
                <a:ln>
                  <a:noFill/>
                </a:ln>
                <a:solidFill>
                  <a:prstClr val="white"/>
                </a:solidFill>
                <a:effectLst/>
                <a:uLnTx/>
                <a:uFillTx/>
                <a:latin typeface="Cambria" panose="02040503050406030204" pitchFamily="18" charset="0"/>
                <a:ea typeface="Cambria" panose="02040503050406030204" pitchFamily="18" charset="0"/>
                <a:cs typeface="+mj-cs"/>
              </a:rPr>
              <a:t>PE-VC Fund</a:t>
            </a:r>
            <a:endParaRPr kumimoji="0" lang="en-US" sz="2800" b="1" i="0" u="none" strike="noStrike" kern="1200" cap="none" spc="0" normalizeH="0" baseline="0" noProof="0" dirty="0">
              <a:ln>
                <a:noFill/>
              </a:ln>
              <a:solidFill>
                <a:prstClr val="white"/>
              </a:solidFill>
              <a:effectLst/>
              <a:highlight>
                <a:srgbClr val="00FF00"/>
              </a:highlight>
              <a:uLnTx/>
              <a:uFillTx/>
              <a:latin typeface="Cambria" panose="02040503050406030204" pitchFamily="18" charset="0"/>
              <a:ea typeface="Cambria" panose="02040503050406030204" pitchFamily="18" charset="0"/>
              <a:cs typeface="+mj-cs"/>
            </a:endParaRPr>
          </a:p>
          <a:p>
            <a:pPr marL="0" marR="0" lvl="0" indent="0" algn="l" defTabSz="914400" rtl="0" eaLnBrk="1" fontAlgn="auto" latinLnBrk="0" hangingPunct="1">
              <a:lnSpc>
                <a:spcPct val="90000"/>
              </a:lnSpc>
              <a:spcBef>
                <a:spcPct val="0"/>
              </a:spcBef>
              <a:spcAft>
                <a:spcPts val="0"/>
              </a:spcAft>
              <a:buClrTx/>
              <a:buSzTx/>
              <a:buFontTx/>
              <a:buNone/>
              <a:tabLst/>
              <a:defRPr/>
            </a:pPr>
            <a:r>
              <a:rPr kumimoji="0" lang="en-US" sz="2800" b="1" i="0" u="none" strike="noStrike" kern="1200" cap="none" spc="0" normalizeH="0" baseline="0" noProof="0" dirty="0">
                <a:ln>
                  <a:noFill/>
                </a:ln>
                <a:solidFill>
                  <a:prstClr val="white"/>
                </a:solidFill>
                <a:effectLst/>
                <a:uLnTx/>
                <a:uFillTx/>
                <a:latin typeface="Cambria" panose="02040503050406030204" pitchFamily="18" charset="0"/>
                <a:ea typeface="Cambria" panose="02040503050406030204" pitchFamily="18" charset="0"/>
                <a:cs typeface="+mj-cs"/>
              </a:rPr>
              <a:t>360 0ne Early-Stage Fund Series I (CAT II AIF)</a:t>
            </a:r>
          </a:p>
        </p:txBody>
      </p:sp>
      <p:sp>
        <p:nvSpPr>
          <p:cNvPr id="22" name="Rectangle 21">
            <a:extLst>
              <a:ext uri="{FF2B5EF4-FFF2-40B4-BE49-F238E27FC236}">
                <a16:creationId xmlns:a16="http://schemas.microsoft.com/office/drawing/2014/main" id="{145F710C-F292-70F0-EE2A-5127D34E17E1}"/>
              </a:ext>
            </a:extLst>
          </p:cNvPr>
          <p:cNvSpPr/>
          <p:nvPr/>
        </p:nvSpPr>
        <p:spPr>
          <a:xfrm>
            <a:off x="0" y="6613807"/>
            <a:ext cx="12192000" cy="235963"/>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 name="TextBox 8">
            <a:extLst>
              <a:ext uri="{FF2B5EF4-FFF2-40B4-BE49-F238E27FC236}">
                <a16:creationId xmlns:a16="http://schemas.microsoft.com/office/drawing/2014/main" id="{7382C1A5-5E70-B239-E8CA-333B1AAC3E81}"/>
              </a:ext>
            </a:extLst>
          </p:cNvPr>
          <p:cNvSpPr txBox="1"/>
          <p:nvPr/>
        </p:nvSpPr>
        <p:spPr>
          <a:xfrm>
            <a:off x="165474" y="1054686"/>
            <a:ext cx="5930526" cy="1754326"/>
          </a:xfrm>
          <a:prstGeom prst="rect">
            <a:avLst/>
          </a:prstGeom>
          <a:noFill/>
          <a:ln>
            <a:solidFill>
              <a:schemeClr val="bg1">
                <a:lumMod val="85000"/>
              </a:schemeClr>
            </a:solidFill>
          </a:ln>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200" b="1"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About the Fund:</a:t>
            </a:r>
            <a:endParaRPr kumimoji="0" lang="en-IN" sz="1200" b="0"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The fund targets early-stage companies from </a:t>
            </a:r>
            <a:r>
              <a:rPr kumimoji="0" lang="en-US" sz="1200" b="1"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Seed to Series A </a:t>
            </a:r>
            <a:r>
              <a:rPr kumimoji="0" lang="en-US" sz="1200" b="0"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across </a:t>
            </a:r>
            <a:r>
              <a:rPr kumimoji="0" lang="en-US" sz="1200" b="1"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Fintech, Consumer Tech, Deep Tech, and </a:t>
            </a:r>
            <a:r>
              <a:rPr kumimoji="0" lang="en-US" sz="1200" b="1" i="0" u="none" strike="noStrike" kern="1200" cap="none" spc="0" normalizeH="0" baseline="0" noProof="0" dirty="0" err="1">
                <a:ln>
                  <a:noFill/>
                </a:ln>
                <a:solidFill>
                  <a:prstClr val="black"/>
                </a:solidFill>
                <a:effectLst/>
                <a:uLnTx/>
                <a:uFillTx/>
                <a:latin typeface="Cambria" panose="02040503050406030204" pitchFamily="18" charset="0"/>
                <a:ea typeface="Cambria" panose="02040503050406030204" pitchFamily="18" charset="0"/>
                <a:cs typeface="+mn-cs"/>
              </a:rPr>
              <a:t>Defence</a:t>
            </a:r>
            <a:r>
              <a:rPr kumimoji="0" lang="en-US" sz="1200" b="1"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 </a:t>
            </a:r>
            <a:r>
              <a:rPr kumimoji="0" lang="en-US" sz="1200" b="0"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sectors in India. The fund aims to build a portfolio of </a:t>
            </a:r>
            <a:r>
              <a:rPr kumimoji="0" lang="en-US" sz="1200" b="1"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~25 companies </a:t>
            </a:r>
            <a:r>
              <a:rPr kumimoji="0" lang="en-US" sz="1200" b="0"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that have demonstrated product-market fit, deploying an average ticket size of </a:t>
            </a:r>
            <a:r>
              <a:rPr kumimoji="0" lang="en-US" sz="1200" b="1"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INR 15–20 crore </a:t>
            </a:r>
            <a:r>
              <a:rPr kumimoji="0" lang="en-US" sz="1200" b="0"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per investment and targeting a </a:t>
            </a:r>
            <a:r>
              <a:rPr kumimoji="0" lang="en-US" sz="1200" b="1"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meaningful 10–20% ownership </a:t>
            </a:r>
            <a:r>
              <a:rPr kumimoji="0" lang="en-US" sz="1200" b="0"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stake in each. The investment team combines experience with the broader ecosystem bringing founder networks, institutional relationships, and platform support to every portfolio company. The fund </a:t>
            </a:r>
            <a:r>
              <a:rPr kumimoji="0" lang="en-US" sz="1200" b="1"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currently has 5 investments </a:t>
            </a:r>
            <a:r>
              <a:rPr kumimoji="0" lang="en-US" sz="1200" b="0"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and continues to deploy capital with conviction.</a:t>
            </a:r>
            <a:endParaRPr kumimoji="0" lang="en-IN" sz="1200" b="0"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endParaRPr>
          </a:p>
        </p:txBody>
      </p:sp>
      <p:sp>
        <p:nvSpPr>
          <p:cNvPr id="18" name="Rectangle 17">
            <a:extLst>
              <a:ext uri="{FF2B5EF4-FFF2-40B4-BE49-F238E27FC236}">
                <a16:creationId xmlns:a16="http://schemas.microsoft.com/office/drawing/2014/main" id="{17912B33-975C-51D6-A22A-8D5FF0855D1D}"/>
              </a:ext>
            </a:extLst>
          </p:cNvPr>
          <p:cNvSpPr/>
          <p:nvPr/>
        </p:nvSpPr>
        <p:spPr>
          <a:xfrm>
            <a:off x="0" y="808383"/>
            <a:ext cx="12192000" cy="45719"/>
          </a:xfrm>
          <a:prstGeom prst="rect">
            <a:avLst/>
          </a:prstGeom>
          <a:solidFill>
            <a:schemeClr val="bg1">
              <a:lumMod val="6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9" name="Slide Number Placeholder 18">
            <a:extLst>
              <a:ext uri="{FF2B5EF4-FFF2-40B4-BE49-F238E27FC236}">
                <a16:creationId xmlns:a16="http://schemas.microsoft.com/office/drawing/2014/main" id="{ACA77E95-F902-C658-604D-1F3E10361121}"/>
              </a:ext>
            </a:extLst>
          </p:cNvPr>
          <p:cNvSpPr>
            <a:spLocks noGrp="1"/>
          </p:cNvSpPr>
          <p:nvPr>
            <p:ph type="sldNum" sz="quarter" idx="12"/>
          </p:nvPr>
        </p:nvSpPr>
        <p:spPr>
          <a:xfrm>
            <a:off x="9448800" y="6535368"/>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1E62F875-1F54-4527-993B-FB1D0CCB3E02}" type="slidenum">
              <a:rPr kumimoji="0" lang="en-IN" sz="1200" b="1" i="0" u="none" strike="noStrike" kern="1200" cap="none" spc="0" normalizeH="0" baseline="0" noProof="0" smtClean="0">
                <a:ln>
                  <a:noFill/>
                </a:ln>
                <a:solidFill>
                  <a:prstClr val="white"/>
                </a:solidFill>
                <a:effectLst/>
                <a:uLnTx/>
                <a:uFillTx/>
                <a:latin typeface="Cambria" panose="02040503050406030204" pitchFamily="18" charset="0"/>
                <a:ea typeface="Cambria" panose="02040503050406030204" pitchFamily="18" charset="0"/>
                <a:cs typeface="+mn-cs"/>
              </a:rPr>
              <a:pPr marL="0" marR="0" lvl="0" indent="0" algn="r" defTabSz="914400" rtl="0" eaLnBrk="1" fontAlgn="auto" latinLnBrk="0" hangingPunct="1">
                <a:lnSpc>
                  <a:spcPct val="100000"/>
                </a:lnSpc>
                <a:spcBef>
                  <a:spcPts val="0"/>
                </a:spcBef>
                <a:spcAft>
                  <a:spcPts val="0"/>
                </a:spcAft>
                <a:buClrTx/>
                <a:buSzTx/>
                <a:buFontTx/>
                <a:buNone/>
                <a:tabLst/>
                <a:defRPr/>
              </a:pPr>
              <a:t>57</a:t>
            </a:fld>
            <a:endParaRPr kumimoji="0" lang="en-IN" sz="1200" b="1" i="0" u="none" strike="noStrike" kern="1200" cap="none" spc="0" normalizeH="0" baseline="0" noProof="0">
              <a:ln>
                <a:noFill/>
              </a:ln>
              <a:solidFill>
                <a:prstClr val="white"/>
              </a:solidFill>
              <a:effectLst/>
              <a:uLnTx/>
              <a:uFillTx/>
              <a:latin typeface="Cambria" panose="02040503050406030204" pitchFamily="18" charset="0"/>
              <a:ea typeface="Cambria" panose="02040503050406030204" pitchFamily="18" charset="0"/>
              <a:cs typeface="+mn-cs"/>
            </a:endParaRPr>
          </a:p>
        </p:txBody>
      </p:sp>
      <p:graphicFrame>
        <p:nvGraphicFramePr>
          <p:cNvPr id="7" name="Table 2">
            <a:extLst>
              <a:ext uri="{FF2B5EF4-FFF2-40B4-BE49-F238E27FC236}">
                <a16:creationId xmlns:a16="http://schemas.microsoft.com/office/drawing/2014/main" id="{B4552040-6360-CD85-0785-ED9268C22B84}"/>
              </a:ext>
            </a:extLst>
          </p:cNvPr>
          <p:cNvGraphicFramePr>
            <a:graphicFrameLocks noGrp="1"/>
          </p:cNvGraphicFramePr>
          <p:nvPr>
            <p:extLst>
              <p:ext uri="{D42A27DB-BD31-4B8C-83A1-F6EECF244321}">
                <p14:modId xmlns:p14="http://schemas.microsoft.com/office/powerpoint/2010/main" val="2669337590"/>
              </p:ext>
            </p:extLst>
          </p:nvPr>
        </p:nvGraphicFramePr>
        <p:xfrm>
          <a:off x="6185272" y="968152"/>
          <a:ext cx="5930526" cy="2072640"/>
        </p:xfrm>
        <a:graphic>
          <a:graphicData uri="http://schemas.openxmlformats.org/drawingml/2006/table">
            <a:tbl>
              <a:tblPr firstRow="1" bandRow="1">
                <a:tableStyleId>{073A0DAA-6AF3-43AB-8588-CEC1D06C72B9}</a:tableStyleId>
              </a:tblPr>
              <a:tblGrid>
                <a:gridCol w="2174728">
                  <a:extLst>
                    <a:ext uri="{9D8B030D-6E8A-4147-A177-3AD203B41FA5}">
                      <a16:colId xmlns:a16="http://schemas.microsoft.com/office/drawing/2014/main" val="979919291"/>
                    </a:ext>
                  </a:extLst>
                </a:gridCol>
                <a:gridCol w="3755798">
                  <a:extLst>
                    <a:ext uri="{9D8B030D-6E8A-4147-A177-3AD203B41FA5}">
                      <a16:colId xmlns:a16="http://schemas.microsoft.com/office/drawing/2014/main" val="2728041260"/>
                    </a:ext>
                  </a:extLst>
                </a:gridCol>
              </a:tblGrid>
              <a:tr h="176384">
                <a:tc>
                  <a:txBody>
                    <a:bodyPr/>
                    <a:lstStyle/>
                    <a:p>
                      <a:pPr algn="ctr"/>
                      <a:r>
                        <a:rPr lang="en-US" sz="1100" dirty="0">
                          <a:latin typeface="Cambria" panose="02040503050406030204" pitchFamily="18" charset="0"/>
                          <a:ea typeface="Cambria" panose="02040503050406030204" pitchFamily="18" charset="0"/>
                        </a:rPr>
                        <a:t>Particulars</a:t>
                      </a:r>
                      <a:endParaRPr lang="en-IN" sz="1100" dirty="0">
                        <a:latin typeface="Cambria" panose="02040503050406030204" pitchFamily="18" charset="0"/>
                        <a:ea typeface="Cambria" panose="02040503050406030204" pitchFamily="18" charset="0"/>
                      </a:endParaRPr>
                    </a:p>
                  </a:txBody>
                  <a:tcPr anchor="ctr">
                    <a:lnL w="12700" cap="flat" cmpd="sng" algn="ctr">
                      <a:solidFill>
                        <a:schemeClr val="bg1">
                          <a:lumMod val="85000"/>
                        </a:schemeClr>
                      </a:solidFill>
                      <a:prstDash val="solid"/>
                      <a:round/>
                      <a:headEnd type="none" w="med" len="med"/>
                      <a:tailEnd type="none" w="med" len="med"/>
                    </a:lnL>
                    <a:lnT w="12700" cap="flat" cmpd="sng" algn="ctr">
                      <a:solidFill>
                        <a:schemeClr val="bg1">
                          <a:lumMod val="85000"/>
                        </a:schemeClr>
                      </a:solidFill>
                      <a:prstDash val="solid"/>
                      <a:round/>
                      <a:headEnd type="none" w="med" len="med"/>
                      <a:tailEnd type="none" w="med" len="med"/>
                    </a:lnT>
                  </a:tcPr>
                </a:tc>
                <a:tc>
                  <a:txBody>
                    <a:bodyPr/>
                    <a:lstStyle/>
                    <a:p>
                      <a:pPr algn="ctr"/>
                      <a:r>
                        <a:rPr lang="en-US" sz="1100" dirty="0">
                          <a:latin typeface="Cambria" panose="02040503050406030204" pitchFamily="18" charset="0"/>
                          <a:ea typeface="Cambria" panose="02040503050406030204" pitchFamily="18" charset="0"/>
                        </a:rPr>
                        <a:t>Details</a:t>
                      </a:r>
                      <a:endParaRPr lang="en-IN" sz="1100" dirty="0">
                        <a:latin typeface="Cambria" panose="02040503050406030204" pitchFamily="18" charset="0"/>
                        <a:ea typeface="Cambria" panose="02040503050406030204" pitchFamily="18" charset="0"/>
                      </a:endParaRPr>
                    </a:p>
                  </a:txBody>
                  <a:tcPr anchor="ctr">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tcPr>
                </a:tc>
                <a:extLst>
                  <a:ext uri="{0D108BD9-81ED-4DB2-BD59-A6C34878D82A}">
                    <a16:rowId xmlns:a16="http://schemas.microsoft.com/office/drawing/2014/main" val="2509566197"/>
                  </a:ext>
                </a:extLst>
              </a:tr>
              <a:tr h="176384">
                <a:tc>
                  <a:txBody>
                    <a:bodyPr/>
                    <a:lstStyle/>
                    <a:p>
                      <a:pPr algn="ctr"/>
                      <a:r>
                        <a:rPr lang="en-IN" sz="1100" b="1" dirty="0">
                          <a:latin typeface="Cambria" panose="02040503050406030204" pitchFamily="18" charset="0"/>
                          <a:ea typeface="Cambria" panose="02040503050406030204" pitchFamily="18" charset="0"/>
                        </a:rPr>
                        <a:t>Fund Size </a:t>
                      </a:r>
                    </a:p>
                  </a:txBody>
                  <a:tcPr anchor="ctr">
                    <a:lnL w="12700" cap="flat" cmpd="sng" algn="ctr">
                      <a:solidFill>
                        <a:schemeClr val="bg1">
                          <a:lumMod val="85000"/>
                        </a:schemeClr>
                      </a:solidFill>
                      <a:prstDash val="solid"/>
                      <a:round/>
                      <a:headEnd type="none" w="med" len="med"/>
                      <a:tailEnd type="none" w="med" len="med"/>
                    </a:lnL>
                  </a:tcPr>
                </a:tc>
                <a:tc>
                  <a:txBody>
                    <a:bodyPr/>
                    <a:lstStyle/>
                    <a:p>
                      <a:pPr algn="ctr"/>
                      <a:r>
                        <a:rPr lang="en-US" sz="1100" dirty="0">
                          <a:latin typeface="Cambria" panose="02040503050406030204" pitchFamily="18" charset="0"/>
                          <a:ea typeface="Cambria" panose="02040503050406030204" pitchFamily="18" charset="0"/>
                        </a:rPr>
                        <a:t>INR 500 Cr + INR 250 Cr (Greenshoe) </a:t>
                      </a:r>
                    </a:p>
                  </a:txBody>
                  <a:tcPr anchor="ctr">
                    <a:lnR w="12700" cap="flat" cmpd="sng" algn="ctr">
                      <a:solidFill>
                        <a:schemeClr val="bg1">
                          <a:lumMod val="85000"/>
                        </a:schemeClr>
                      </a:solidFill>
                      <a:prstDash val="solid"/>
                      <a:round/>
                      <a:headEnd type="none" w="med" len="med"/>
                      <a:tailEnd type="none" w="med" len="med"/>
                    </a:lnR>
                  </a:tcPr>
                </a:tc>
                <a:extLst>
                  <a:ext uri="{0D108BD9-81ED-4DB2-BD59-A6C34878D82A}">
                    <a16:rowId xmlns:a16="http://schemas.microsoft.com/office/drawing/2014/main" val="4053942507"/>
                  </a:ext>
                </a:extLst>
              </a:tr>
              <a:tr h="176384">
                <a:tc>
                  <a:txBody>
                    <a:bodyPr/>
                    <a:lstStyle/>
                    <a:p>
                      <a:pPr algn="ctr"/>
                      <a:r>
                        <a:rPr lang="en-US" sz="1100" b="1" dirty="0">
                          <a:latin typeface="Cambria" panose="02040503050406030204" pitchFamily="18" charset="0"/>
                          <a:ea typeface="Cambria" panose="02040503050406030204" pitchFamily="18" charset="0"/>
                        </a:rPr>
                        <a:t>Commitment Raised</a:t>
                      </a:r>
                    </a:p>
                  </a:txBody>
                  <a:tcPr anchor="ctr">
                    <a:lnL w="12700" cap="flat" cmpd="sng" algn="ctr">
                      <a:solidFill>
                        <a:schemeClr val="bg1">
                          <a:lumMod val="85000"/>
                        </a:schemeClr>
                      </a:solidFill>
                      <a:prstDash val="solid"/>
                      <a:round/>
                      <a:headEnd type="none" w="med" len="med"/>
                      <a:tailEnd type="none" w="med" len="med"/>
                    </a:lnL>
                  </a:tcPr>
                </a:tc>
                <a:tc>
                  <a:txBody>
                    <a:bodyPr/>
                    <a:lstStyle/>
                    <a:p>
                      <a:pPr algn="ctr"/>
                      <a:r>
                        <a:rPr lang="en-US" sz="1100" dirty="0">
                          <a:latin typeface="Cambria" panose="02040503050406030204" pitchFamily="18" charset="0"/>
                          <a:ea typeface="Cambria" panose="02040503050406030204" pitchFamily="18" charset="0"/>
                        </a:rPr>
                        <a:t>~ 300 Cr</a:t>
                      </a:r>
                      <a:endParaRPr lang="en-IN" sz="1100" dirty="0">
                        <a:latin typeface="Cambria" panose="02040503050406030204" pitchFamily="18" charset="0"/>
                        <a:ea typeface="Cambria" panose="02040503050406030204" pitchFamily="18" charset="0"/>
                      </a:endParaRPr>
                    </a:p>
                  </a:txBody>
                  <a:tcPr anchor="ctr">
                    <a:lnR w="12700" cap="flat" cmpd="sng" algn="ctr">
                      <a:solidFill>
                        <a:schemeClr val="bg1">
                          <a:lumMod val="85000"/>
                        </a:schemeClr>
                      </a:solidFill>
                      <a:prstDash val="solid"/>
                      <a:round/>
                      <a:headEnd type="none" w="med" len="med"/>
                      <a:tailEnd type="none" w="med" len="med"/>
                    </a:lnR>
                  </a:tcPr>
                </a:tc>
                <a:extLst>
                  <a:ext uri="{0D108BD9-81ED-4DB2-BD59-A6C34878D82A}">
                    <a16:rowId xmlns:a16="http://schemas.microsoft.com/office/drawing/2014/main" val="424929898"/>
                  </a:ext>
                </a:extLst>
              </a:tr>
              <a:tr h="176384">
                <a:tc>
                  <a:txBody>
                    <a:bodyPr/>
                    <a:lstStyle/>
                    <a:p>
                      <a:pPr algn="ctr"/>
                      <a:r>
                        <a:rPr lang="en-IN" sz="1100" b="1" dirty="0">
                          <a:latin typeface="Cambria" panose="02040503050406030204" pitchFamily="18" charset="0"/>
                          <a:ea typeface="Cambria" panose="02040503050406030204" pitchFamily="18" charset="0"/>
                        </a:rPr>
                        <a:t>Investment Team</a:t>
                      </a:r>
                    </a:p>
                  </a:txBody>
                  <a:tcPr anchor="ctr">
                    <a:lnL w="12700" cap="flat" cmpd="sng" algn="ctr">
                      <a:solidFill>
                        <a:schemeClr val="bg1">
                          <a:lumMod val="85000"/>
                        </a:schemeClr>
                      </a:solidFill>
                      <a:prstDash val="solid"/>
                      <a:round/>
                      <a:headEnd type="none" w="med" len="med"/>
                      <a:tailEnd type="none" w="med" len="med"/>
                    </a:lnL>
                  </a:tcPr>
                </a:tc>
                <a:tc>
                  <a:txBody>
                    <a:bodyPr/>
                    <a:lstStyle/>
                    <a:p>
                      <a:pPr algn="ctr"/>
                      <a:r>
                        <a:rPr lang="en-IN" sz="1100" dirty="0">
                          <a:latin typeface="Cambria" panose="02040503050406030204" pitchFamily="18" charset="0"/>
                          <a:ea typeface="Cambria" panose="02040503050406030204" pitchFamily="18" charset="0"/>
                        </a:rPr>
                        <a:t>Abhishek Nag, Neha Aggarwal, Tessa Thomas</a:t>
                      </a:r>
                    </a:p>
                  </a:txBody>
                  <a:tcPr anchor="ctr">
                    <a:lnR w="12700" cap="flat" cmpd="sng" algn="ctr">
                      <a:solidFill>
                        <a:schemeClr val="bg1">
                          <a:lumMod val="85000"/>
                        </a:schemeClr>
                      </a:solidFill>
                      <a:prstDash val="solid"/>
                      <a:round/>
                      <a:headEnd type="none" w="med" len="med"/>
                      <a:tailEnd type="none" w="med" len="med"/>
                    </a:lnR>
                  </a:tcPr>
                </a:tc>
                <a:extLst>
                  <a:ext uri="{0D108BD9-81ED-4DB2-BD59-A6C34878D82A}">
                    <a16:rowId xmlns:a16="http://schemas.microsoft.com/office/drawing/2014/main" val="458863988"/>
                  </a:ext>
                </a:extLst>
              </a:tr>
              <a:tr h="176384">
                <a:tc>
                  <a:txBody>
                    <a:bodyPr/>
                    <a:lstStyle/>
                    <a:p>
                      <a:pPr algn="ctr"/>
                      <a:r>
                        <a:rPr lang="en-IN" sz="1100" b="1" dirty="0">
                          <a:latin typeface="Cambria" panose="02040503050406030204" pitchFamily="18" charset="0"/>
                          <a:ea typeface="Cambria" panose="02040503050406030204" pitchFamily="18" charset="0"/>
                        </a:rPr>
                        <a:t>Tenure</a:t>
                      </a:r>
                    </a:p>
                  </a:txBody>
                  <a:tcPr anchor="ctr">
                    <a:lnL w="12700" cap="flat" cmpd="sng" algn="ctr">
                      <a:solidFill>
                        <a:schemeClr val="bg1">
                          <a:lumMod val="85000"/>
                        </a:schemeClr>
                      </a:solidFill>
                      <a:prstDash val="solid"/>
                      <a:round/>
                      <a:headEnd type="none" w="med" len="med"/>
                      <a:tailEnd type="none" w="med" len="med"/>
                    </a:lnL>
                  </a:tcPr>
                </a:tc>
                <a:tc>
                  <a:txBody>
                    <a:bodyPr/>
                    <a:lstStyle/>
                    <a:p>
                      <a:pPr algn="ctr"/>
                      <a:r>
                        <a:rPr lang="en-IN" sz="1100" dirty="0">
                          <a:latin typeface="Cambria" panose="02040503050406030204" pitchFamily="18" charset="0"/>
                          <a:ea typeface="Cambria" panose="02040503050406030204" pitchFamily="18" charset="0"/>
                        </a:rPr>
                        <a:t>10 years (+2) from the first close </a:t>
                      </a:r>
                    </a:p>
                  </a:txBody>
                  <a:tcPr anchor="ctr">
                    <a:lnR w="12700" cap="flat" cmpd="sng" algn="ctr">
                      <a:solidFill>
                        <a:schemeClr val="bg1">
                          <a:lumMod val="85000"/>
                        </a:schemeClr>
                      </a:solidFill>
                      <a:prstDash val="solid"/>
                      <a:round/>
                      <a:headEnd type="none" w="med" len="med"/>
                      <a:tailEnd type="none" w="med" len="med"/>
                    </a:lnR>
                  </a:tcPr>
                </a:tc>
                <a:extLst>
                  <a:ext uri="{0D108BD9-81ED-4DB2-BD59-A6C34878D82A}">
                    <a16:rowId xmlns:a16="http://schemas.microsoft.com/office/drawing/2014/main" val="595497186"/>
                  </a:ext>
                </a:extLst>
              </a:tr>
              <a:tr h="176384">
                <a:tc>
                  <a:txBody>
                    <a:bodyPr/>
                    <a:lstStyle/>
                    <a:p>
                      <a:pPr algn="ctr"/>
                      <a:r>
                        <a:rPr lang="en-IN" sz="1100" b="1" dirty="0">
                          <a:latin typeface="Cambria" panose="02040503050406030204" pitchFamily="18" charset="0"/>
                          <a:ea typeface="Cambria" panose="02040503050406030204" pitchFamily="18" charset="0"/>
                        </a:rPr>
                        <a:t>Min Investment</a:t>
                      </a:r>
                    </a:p>
                  </a:txBody>
                  <a:tcPr anchor="ctr">
                    <a:lnL w="12700" cap="flat" cmpd="sng" algn="ctr">
                      <a:solidFill>
                        <a:schemeClr val="bg1">
                          <a:lumMod val="85000"/>
                        </a:schemeClr>
                      </a:solidFill>
                      <a:prstDash val="solid"/>
                      <a:round/>
                      <a:headEnd type="none" w="med" len="med"/>
                      <a:tailEnd type="none" w="med" len="med"/>
                    </a:lnL>
                  </a:tcPr>
                </a:tc>
                <a:tc>
                  <a:txBody>
                    <a:bodyPr/>
                    <a:lstStyle/>
                    <a:p>
                      <a:pPr algn="ctr"/>
                      <a:r>
                        <a:rPr lang="en-IN" sz="1100" dirty="0">
                          <a:latin typeface="Cambria" panose="02040503050406030204" pitchFamily="18" charset="0"/>
                          <a:ea typeface="Cambria" panose="02040503050406030204" pitchFamily="18" charset="0"/>
                        </a:rPr>
                        <a:t>1 Cr</a:t>
                      </a:r>
                    </a:p>
                  </a:txBody>
                  <a:tcPr anchor="ctr">
                    <a:lnR w="12700" cap="flat" cmpd="sng" algn="ctr">
                      <a:solidFill>
                        <a:schemeClr val="bg1">
                          <a:lumMod val="85000"/>
                        </a:schemeClr>
                      </a:solidFill>
                      <a:prstDash val="solid"/>
                      <a:round/>
                      <a:headEnd type="none" w="med" len="med"/>
                      <a:tailEnd type="none" w="med" len="med"/>
                    </a:lnR>
                  </a:tcPr>
                </a:tc>
                <a:extLst>
                  <a:ext uri="{0D108BD9-81ED-4DB2-BD59-A6C34878D82A}">
                    <a16:rowId xmlns:a16="http://schemas.microsoft.com/office/drawing/2014/main" val="1990558997"/>
                  </a:ext>
                </a:extLst>
              </a:tr>
              <a:tr h="176384">
                <a:tc>
                  <a:txBody>
                    <a:bodyPr/>
                    <a:lstStyle/>
                    <a:p>
                      <a:pPr algn="ctr"/>
                      <a:r>
                        <a:rPr lang="en-IN" sz="1100" b="1" dirty="0">
                          <a:latin typeface="Cambria" panose="02040503050406030204" pitchFamily="18" charset="0"/>
                          <a:ea typeface="Cambria" panose="02040503050406030204" pitchFamily="18" charset="0"/>
                        </a:rPr>
                        <a:t>First Close</a:t>
                      </a:r>
                    </a:p>
                  </a:txBody>
                  <a:tcPr anchor="ctr">
                    <a:lnL w="12700" cap="flat" cmpd="sng" algn="ctr">
                      <a:solidFill>
                        <a:schemeClr val="bg1">
                          <a:lumMod val="85000"/>
                        </a:schemeClr>
                      </a:solidFill>
                      <a:prstDash val="solid"/>
                      <a:round/>
                      <a:headEnd type="none" w="med" len="med"/>
                      <a:tailEnd type="none" w="med" len="med"/>
                    </a:lnL>
                  </a:tcPr>
                </a:tc>
                <a:tc>
                  <a:txBody>
                    <a:bodyPr/>
                    <a:lstStyle/>
                    <a:p>
                      <a:pPr algn="ctr"/>
                      <a:r>
                        <a:rPr lang="en-IN" sz="1100" dirty="0">
                          <a:latin typeface="Cambria" panose="02040503050406030204" pitchFamily="18" charset="0"/>
                          <a:ea typeface="Cambria" panose="02040503050406030204" pitchFamily="18" charset="0"/>
                        </a:rPr>
                        <a:t>March 2025</a:t>
                      </a:r>
                    </a:p>
                  </a:txBody>
                  <a:tcPr anchor="ctr">
                    <a:lnR w="12700" cap="flat" cmpd="sng" algn="ctr">
                      <a:solidFill>
                        <a:schemeClr val="bg1">
                          <a:lumMod val="85000"/>
                        </a:schemeClr>
                      </a:solidFill>
                      <a:prstDash val="solid"/>
                      <a:round/>
                      <a:headEnd type="none" w="med" len="med"/>
                      <a:tailEnd type="none" w="med" len="med"/>
                    </a:lnR>
                  </a:tcPr>
                </a:tc>
                <a:extLst>
                  <a:ext uri="{0D108BD9-81ED-4DB2-BD59-A6C34878D82A}">
                    <a16:rowId xmlns:a16="http://schemas.microsoft.com/office/drawing/2014/main" val="703907476"/>
                  </a:ext>
                </a:extLst>
              </a:tr>
              <a:tr h="176384">
                <a:tc>
                  <a:txBody>
                    <a:bodyPr/>
                    <a:lstStyle/>
                    <a:p>
                      <a:pPr algn="ctr"/>
                      <a:r>
                        <a:rPr lang="en-US" sz="1100" b="1" dirty="0">
                          <a:latin typeface="Cambria" panose="02040503050406030204" pitchFamily="18" charset="0"/>
                          <a:ea typeface="Cambria" panose="02040503050406030204" pitchFamily="18" charset="0"/>
                        </a:rPr>
                        <a:t>D</a:t>
                      </a:r>
                      <a:r>
                        <a:rPr lang="en-IN" sz="1100" b="1" dirty="0">
                          <a:latin typeface="Cambria" panose="02040503050406030204" pitchFamily="18" charset="0"/>
                          <a:ea typeface="Cambria" panose="02040503050406030204" pitchFamily="18" charset="0"/>
                        </a:rPr>
                        <a:t>rawdown</a:t>
                      </a:r>
                    </a:p>
                  </a:txBody>
                  <a:tcPr anchor="ctr">
                    <a:lnL w="12700" cap="flat" cmpd="sng" algn="ctr">
                      <a:solidFill>
                        <a:schemeClr val="bg1">
                          <a:lumMod val="85000"/>
                        </a:schemeClr>
                      </a:solidFill>
                      <a:prstDash val="solid"/>
                      <a:round/>
                      <a:headEnd type="none" w="med" len="med"/>
                      <a:tailEnd type="none" w="med" len="med"/>
                    </a:lnL>
                    <a:solidFill>
                      <a:srgbClr val="CBCBCB"/>
                    </a:solidFill>
                  </a:tcPr>
                </a:tc>
                <a:tc>
                  <a:txBody>
                    <a:bodyPr/>
                    <a:lstStyle/>
                    <a:p>
                      <a:pPr algn="ctr"/>
                      <a:r>
                        <a:rPr lang="en-IN" sz="1100" dirty="0">
                          <a:latin typeface="Cambria" panose="02040503050406030204" pitchFamily="18" charset="0"/>
                          <a:ea typeface="Cambria" panose="02040503050406030204" pitchFamily="18" charset="0"/>
                        </a:rPr>
                        <a:t>49% initial, </a:t>
                      </a:r>
                      <a:r>
                        <a:rPr lang="en-IN" sz="1100" kern="1200" dirty="0">
                          <a:solidFill>
                            <a:schemeClr val="dk1"/>
                          </a:solidFill>
                          <a:latin typeface="Cambria" panose="02040503050406030204" pitchFamily="18" charset="0"/>
                          <a:ea typeface="Cambria" panose="02040503050406030204" pitchFamily="18" charset="0"/>
                          <a:cs typeface="+mn-cs"/>
                        </a:rPr>
                        <a:t>balance in 18 months</a:t>
                      </a:r>
                    </a:p>
                  </a:txBody>
                  <a:tcPr anchor="ctr">
                    <a:lnR w="12700" cap="flat" cmpd="sng" algn="ctr">
                      <a:solidFill>
                        <a:schemeClr val="bg1">
                          <a:lumMod val="85000"/>
                        </a:schemeClr>
                      </a:solidFill>
                      <a:prstDash val="solid"/>
                      <a:round/>
                      <a:headEnd type="none" w="med" len="med"/>
                      <a:tailEnd type="none" w="med" len="med"/>
                    </a:lnR>
                    <a:solidFill>
                      <a:srgbClr val="CBCBCB"/>
                    </a:solidFill>
                  </a:tcPr>
                </a:tc>
                <a:extLst>
                  <a:ext uri="{0D108BD9-81ED-4DB2-BD59-A6C34878D82A}">
                    <a16:rowId xmlns:a16="http://schemas.microsoft.com/office/drawing/2014/main" val="4161271606"/>
                  </a:ext>
                </a:extLst>
              </a:tr>
            </a:tbl>
          </a:graphicData>
        </a:graphic>
      </p:graphicFrame>
      <p:sp>
        <p:nvSpPr>
          <p:cNvPr id="2" name="TextBox 1">
            <a:extLst>
              <a:ext uri="{FF2B5EF4-FFF2-40B4-BE49-F238E27FC236}">
                <a16:creationId xmlns:a16="http://schemas.microsoft.com/office/drawing/2014/main" id="{A0A7EAE7-60F5-DD9D-1C81-E0C9559C4802}"/>
              </a:ext>
            </a:extLst>
          </p:cNvPr>
          <p:cNvSpPr txBox="1"/>
          <p:nvPr/>
        </p:nvSpPr>
        <p:spPr>
          <a:xfrm>
            <a:off x="9865256" y="5641425"/>
            <a:ext cx="2312230" cy="24622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000" b="0" i="1"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a:t>
            </a:r>
            <a:r>
              <a:rPr kumimoji="0" lang="en-IN" sz="1000" b="1" i="1"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Hurdle – 12%, with catchup</a:t>
            </a:r>
          </a:p>
        </p:txBody>
      </p:sp>
      <p:sp>
        <p:nvSpPr>
          <p:cNvPr id="8" name="TextBox 7">
            <a:extLst>
              <a:ext uri="{FF2B5EF4-FFF2-40B4-BE49-F238E27FC236}">
                <a16:creationId xmlns:a16="http://schemas.microsoft.com/office/drawing/2014/main" id="{BE79388C-3176-EBA1-951A-68FA526C7D1E}"/>
              </a:ext>
            </a:extLst>
          </p:cNvPr>
          <p:cNvSpPr txBox="1"/>
          <p:nvPr/>
        </p:nvSpPr>
        <p:spPr>
          <a:xfrm>
            <a:off x="165474" y="2826962"/>
            <a:ext cx="2367452" cy="292388"/>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300" b="1"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Deal Snapshot</a:t>
            </a:r>
          </a:p>
        </p:txBody>
      </p:sp>
      <p:pic>
        <p:nvPicPr>
          <p:cNvPr id="11" name="Picture 10" descr="A white text on a black background&#10;&#10;AI-generated content may be incorrect.">
            <a:extLst>
              <a:ext uri="{FF2B5EF4-FFF2-40B4-BE49-F238E27FC236}">
                <a16:creationId xmlns:a16="http://schemas.microsoft.com/office/drawing/2014/main" id="{3B77911C-9071-7B53-0EA3-328F8E9C35CF}"/>
              </a:ext>
            </a:extLst>
          </p:cNvPr>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10529455" y="228124"/>
            <a:ext cx="1493521" cy="325900"/>
          </a:xfrm>
          <a:prstGeom prst="rect">
            <a:avLst/>
          </a:prstGeom>
        </p:spPr>
      </p:pic>
      <p:graphicFrame>
        <p:nvGraphicFramePr>
          <p:cNvPr id="3" name="Table 8">
            <a:extLst>
              <a:ext uri="{FF2B5EF4-FFF2-40B4-BE49-F238E27FC236}">
                <a16:creationId xmlns:a16="http://schemas.microsoft.com/office/drawing/2014/main" id="{25A77FFE-AC92-3161-E4B4-9DCCD644E9AD}"/>
              </a:ext>
            </a:extLst>
          </p:cNvPr>
          <p:cNvGraphicFramePr>
            <a:graphicFrameLocks noGrp="1"/>
          </p:cNvGraphicFramePr>
          <p:nvPr/>
        </p:nvGraphicFramePr>
        <p:xfrm>
          <a:off x="9890906" y="4231374"/>
          <a:ext cx="2132070" cy="1314988"/>
        </p:xfrm>
        <a:graphic>
          <a:graphicData uri="http://schemas.openxmlformats.org/drawingml/2006/table">
            <a:tbl>
              <a:tblPr firstRow="1" bandRow="1">
                <a:tableStyleId>{073A0DAA-6AF3-43AB-8588-CEC1D06C72B9}</a:tableStyleId>
              </a:tblPr>
              <a:tblGrid>
                <a:gridCol w="735904">
                  <a:extLst>
                    <a:ext uri="{9D8B030D-6E8A-4147-A177-3AD203B41FA5}">
                      <a16:colId xmlns:a16="http://schemas.microsoft.com/office/drawing/2014/main" val="1999429750"/>
                    </a:ext>
                  </a:extLst>
                </a:gridCol>
                <a:gridCol w="733855">
                  <a:extLst>
                    <a:ext uri="{9D8B030D-6E8A-4147-A177-3AD203B41FA5}">
                      <a16:colId xmlns:a16="http://schemas.microsoft.com/office/drawing/2014/main" val="2659345081"/>
                    </a:ext>
                  </a:extLst>
                </a:gridCol>
                <a:gridCol w="662311">
                  <a:extLst>
                    <a:ext uri="{9D8B030D-6E8A-4147-A177-3AD203B41FA5}">
                      <a16:colId xmlns:a16="http://schemas.microsoft.com/office/drawing/2014/main" val="3127005201"/>
                    </a:ext>
                  </a:extLst>
                </a:gridCol>
              </a:tblGrid>
              <a:tr h="662126">
                <a:tc>
                  <a:txBody>
                    <a:bodyPr/>
                    <a:lstStyle/>
                    <a:p>
                      <a:pPr algn="ctr"/>
                      <a:r>
                        <a:rPr lang="en-US" sz="1200" b="1" dirty="0">
                          <a:effectLst/>
                          <a:latin typeface="Cambria" panose="02040503050406030204" pitchFamily="18" charset="0"/>
                          <a:ea typeface="Cambria" panose="02040503050406030204" pitchFamily="18" charset="0"/>
                          <a:cs typeface="Aptos" panose="020B0004020202020204" pitchFamily="34" charset="0"/>
                        </a:rPr>
                        <a:t>Share Class</a:t>
                      </a:r>
                      <a:endParaRPr lang="en-IN" sz="1200" dirty="0">
                        <a:effectLst/>
                        <a:latin typeface="Cambria" panose="02040503050406030204" pitchFamily="18" charset="0"/>
                        <a:ea typeface="Cambria" panose="02040503050406030204" pitchFamily="18" charset="0"/>
                        <a:cs typeface="Aptos" panose="020B0004020202020204" pitchFamily="34" charset="0"/>
                      </a:endParaRPr>
                    </a:p>
                  </a:txBody>
                  <a:tcPr marL="68580" marR="6858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tcPr>
                </a:tc>
                <a:tc>
                  <a:txBody>
                    <a:bodyPr/>
                    <a:lstStyle/>
                    <a:p>
                      <a:pPr algn="ctr"/>
                      <a:r>
                        <a:rPr lang="en-IN" sz="1200" dirty="0">
                          <a:effectLst/>
                          <a:latin typeface="Cambria" panose="02040503050406030204" pitchFamily="18" charset="0"/>
                          <a:ea typeface="Cambria" panose="02040503050406030204" pitchFamily="18" charset="0"/>
                          <a:cs typeface="Aptos" panose="020B0004020202020204" pitchFamily="34" charset="0"/>
                        </a:rPr>
                        <a:t>Mngmt Fees</a:t>
                      </a:r>
                    </a:p>
                  </a:txBody>
                  <a:tcPr marL="68580" marR="6858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tcPr>
                </a:tc>
                <a:tc>
                  <a:txBody>
                    <a:bodyPr/>
                    <a:lstStyle/>
                    <a:p>
                      <a:pPr algn="ctr"/>
                      <a:r>
                        <a:rPr lang="en-IN" sz="1200" dirty="0">
                          <a:effectLst/>
                          <a:latin typeface="Cambria" panose="02040503050406030204" pitchFamily="18" charset="0"/>
                          <a:ea typeface="Cambria" panose="02040503050406030204" pitchFamily="18" charset="0"/>
                          <a:cs typeface="Aptos" panose="020B0004020202020204" pitchFamily="34" charset="0"/>
                        </a:rPr>
                        <a:t>Perf Fees *</a:t>
                      </a:r>
                    </a:p>
                  </a:txBody>
                  <a:tcPr marL="68580" marR="6858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tcPr>
                </a:tc>
                <a:extLst>
                  <a:ext uri="{0D108BD9-81ED-4DB2-BD59-A6C34878D82A}">
                    <a16:rowId xmlns:a16="http://schemas.microsoft.com/office/drawing/2014/main" val="3419815612"/>
                  </a:ext>
                </a:extLst>
              </a:tr>
              <a:tr h="326431">
                <a:tc>
                  <a:txBody>
                    <a:bodyPr/>
                    <a:lstStyle/>
                    <a:p>
                      <a:pPr algn="ctr"/>
                      <a:r>
                        <a:rPr lang="en-IN" sz="1200" b="1" dirty="0">
                          <a:effectLst/>
                          <a:latin typeface="Cambria" panose="02040503050406030204" pitchFamily="18" charset="0"/>
                          <a:ea typeface="Cambria" panose="02040503050406030204" pitchFamily="18" charset="0"/>
                          <a:cs typeface="Aptos" panose="020B0004020202020204" pitchFamily="34" charset="0"/>
                        </a:rPr>
                        <a:t>A1</a:t>
                      </a:r>
                    </a:p>
                  </a:txBody>
                  <a:tcPr marL="68580" marR="6858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tcPr>
                </a:tc>
                <a:tc>
                  <a:txBody>
                    <a:bodyPr/>
                    <a:lstStyle/>
                    <a:p>
                      <a:pPr algn="ctr"/>
                      <a:r>
                        <a:rPr lang="en-IN" sz="1200" dirty="0">
                          <a:effectLst/>
                          <a:latin typeface="Cambria" panose="02040503050406030204" pitchFamily="18" charset="0"/>
                          <a:ea typeface="Cambria" panose="02040503050406030204" pitchFamily="18" charset="0"/>
                          <a:cs typeface="Aptos" panose="020B0004020202020204" pitchFamily="34" charset="0"/>
                        </a:rPr>
                        <a:t>2.0%</a:t>
                      </a:r>
                    </a:p>
                  </a:txBody>
                  <a:tcPr marL="68580" marR="6858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tcPr>
                </a:tc>
                <a:tc>
                  <a:txBody>
                    <a:bodyPr/>
                    <a:lstStyle/>
                    <a:p>
                      <a:pPr algn="ctr"/>
                      <a:r>
                        <a:rPr lang="en-IN" sz="1200" dirty="0">
                          <a:effectLst/>
                          <a:latin typeface="Cambria" panose="02040503050406030204" pitchFamily="18" charset="0"/>
                          <a:ea typeface="Cambria" panose="02040503050406030204" pitchFamily="18" charset="0"/>
                          <a:cs typeface="Aptos" panose="020B0004020202020204" pitchFamily="34" charset="0"/>
                        </a:rPr>
                        <a:t>20%</a:t>
                      </a:r>
                    </a:p>
                  </a:txBody>
                  <a:tcPr marL="68580" marR="6858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tcPr>
                </a:tc>
                <a:extLst>
                  <a:ext uri="{0D108BD9-81ED-4DB2-BD59-A6C34878D82A}">
                    <a16:rowId xmlns:a16="http://schemas.microsoft.com/office/drawing/2014/main" val="1532966897"/>
                  </a:ext>
                </a:extLst>
              </a:tr>
              <a:tr h="326431">
                <a:tc>
                  <a:txBody>
                    <a:bodyPr/>
                    <a:lstStyle/>
                    <a:p>
                      <a:pPr algn="ctr"/>
                      <a:r>
                        <a:rPr lang="en-IN" sz="1200" b="1" dirty="0">
                          <a:effectLst/>
                          <a:latin typeface="Cambria" panose="02040503050406030204" pitchFamily="18" charset="0"/>
                          <a:ea typeface="Cambria" panose="02040503050406030204" pitchFamily="18" charset="0"/>
                          <a:cs typeface="Aptos" panose="020B0004020202020204" pitchFamily="34" charset="0"/>
                        </a:rPr>
                        <a:t>A2</a:t>
                      </a:r>
                    </a:p>
                  </a:txBody>
                  <a:tcPr marL="68580" marR="6858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tcPr>
                </a:tc>
                <a:tc>
                  <a:txBody>
                    <a:bodyPr/>
                    <a:lstStyle/>
                    <a:p>
                      <a:pPr algn="ctr"/>
                      <a:r>
                        <a:rPr lang="en-IN" sz="1200" dirty="0">
                          <a:effectLst/>
                          <a:latin typeface="Cambria" panose="02040503050406030204" pitchFamily="18" charset="0"/>
                          <a:ea typeface="Cambria" panose="02040503050406030204" pitchFamily="18" charset="0"/>
                          <a:cs typeface="Aptos" panose="020B0004020202020204" pitchFamily="34" charset="0"/>
                        </a:rPr>
                        <a:t>1.75%</a:t>
                      </a:r>
                    </a:p>
                  </a:txBody>
                  <a:tcPr marL="68580" marR="6858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tcPr>
                </a:tc>
                <a:tc>
                  <a:txBody>
                    <a:bodyPr/>
                    <a:lstStyle/>
                    <a:p>
                      <a:pPr algn="ctr"/>
                      <a:r>
                        <a:rPr lang="en-IN" sz="1200" dirty="0">
                          <a:effectLst/>
                          <a:latin typeface="Cambria" panose="02040503050406030204" pitchFamily="18" charset="0"/>
                          <a:ea typeface="Cambria" panose="02040503050406030204" pitchFamily="18" charset="0"/>
                          <a:cs typeface="Aptos" panose="020B0004020202020204" pitchFamily="34" charset="0"/>
                        </a:rPr>
                        <a:t>17.5%</a:t>
                      </a:r>
                    </a:p>
                  </a:txBody>
                  <a:tcPr marL="68580" marR="6858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tcPr>
                </a:tc>
                <a:extLst>
                  <a:ext uri="{0D108BD9-81ED-4DB2-BD59-A6C34878D82A}">
                    <a16:rowId xmlns:a16="http://schemas.microsoft.com/office/drawing/2014/main" val="3351511390"/>
                  </a:ext>
                </a:extLst>
              </a:tr>
            </a:tbl>
          </a:graphicData>
        </a:graphic>
      </p:graphicFrame>
      <p:sp>
        <p:nvSpPr>
          <p:cNvPr id="6" name="TextBox 5">
            <a:extLst>
              <a:ext uri="{FF2B5EF4-FFF2-40B4-BE49-F238E27FC236}">
                <a16:creationId xmlns:a16="http://schemas.microsoft.com/office/drawing/2014/main" id="{21A8FD82-39D9-FA0E-F54A-8933C57455A3}"/>
              </a:ext>
            </a:extLst>
          </p:cNvPr>
          <p:cNvSpPr txBox="1"/>
          <p:nvPr/>
        </p:nvSpPr>
        <p:spPr>
          <a:xfrm>
            <a:off x="9210495" y="3964273"/>
            <a:ext cx="2367452" cy="276999"/>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1200" b="1"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Fees Structure</a:t>
            </a:r>
          </a:p>
        </p:txBody>
      </p:sp>
      <p:graphicFrame>
        <p:nvGraphicFramePr>
          <p:cNvPr id="12" name="Table 11">
            <a:extLst>
              <a:ext uri="{FF2B5EF4-FFF2-40B4-BE49-F238E27FC236}">
                <a16:creationId xmlns:a16="http://schemas.microsoft.com/office/drawing/2014/main" id="{FB372EE0-CD60-8D8C-CDF8-BDC1A3A52C58}"/>
              </a:ext>
            </a:extLst>
          </p:cNvPr>
          <p:cNvGraphicFramePr>
            <a:graphicFrameLocks noGrp="1"/>
          </p:cNvGraphicFramePr>
          <p:nvPr>
            <p:extLst>
              <p:ext uri="{D42A27DB-BD31-4B8C-83A1-F6EECF244321}">
                <p14:modId xmlns:p14="http://schemas.microsoft.com/office/powerpoint/2010/main" val="15822190"/>
              </p:ext>
            </p:extLst>
          </p:nvPr>
        </p:nvGraphicFramePr>
        <p:xfrm>
          <a:off x="165475" y="3136173"/>
          <a:ext cx="9608112" cy="3359032"/>
        </p:xfrm>
        <a:graphic>
          <a:graphicData uri="http://schemas.openxmlformats.org/drawingml/2006/table">
            <a:tbl>
              <a:tblPr/>
              <a:tblGrid>
                <a:gridCol w="2032602">
                  <a:extLst>
                    <a:ext uri="{9D8B030D-6E8A-4147-A177-3AD203B41FA5}">
                      <a16:colId xmlns:a16="http://schemas.microsoft.com/office/drawing/2014/main" val="2235106795"/>
                    </a:ext>
                  </a:extLst>
                </a:gridCol>
                <a:gridCol w="2958539">
                  <a:extLst>
                    <a:ext uri="{9D8B030D-6E8A-4147-A177-3AD203B41FA5}">
                      <a16:colId xmlns:a16="http://schemas.microsoft.com/office/drawing/2014/main" val="3562352562"/>
                    </a:ext>
                  </a:extLst>
                </a:gridCol>
                <a:gridCol w="1421086">
                  <a:extLst>
                    <a:ext uri="{9D8B030D-6E8A-4147-A177-3AD203B41FA5}">
                      <a16:colId xmlns:a16="http://schemas.microsoft.com/office/drawing/2014/main" val="4054101052"/>
                    </a:ext>
                  </a:extLst>
                </a:gridCol>
                <a:gridCol w="692528">
                  <a:extLst>
                    <a:ext uri="{9D8B030D-6E8A-4147-A177-3AD203B41FA5}">
                      <a16:colId xmlns:a16="http://schemas.microsoft.com/office/drawing/2014/main" val="2244184058"/>
                    </a:ext>
                  </a:extLst>
                </a:gridCol>
                <a:gridCol w="884419">
                  <a:extLst>
                    <a:ext uri="{9D8B030D-6E8A-4147-A177-3AD203B41FA5}">
                      <a16:colId xmlns:a16="http://schemas.microsoft.com/office/drawing/2014/main" val="4015956230"/>
                    </a:ext>
                  </a:extLst>
                </a:gridCol>
                <a:gridCol w="899410">
                  <a:extLst>
                    <a:ext uri="{9D8B030D-6E8A-4147-A177-3AD203B41FA5}">
                      <a16:colId xmlns:a16="http://schemas.microsoft.com/office/drawing/2014/main" val="4249238675"/>
                    </a:ext>
                  </a:extLst>
                </a:gridCol>
                <a:gridCol w="719528">
                  <a:extLst>
                    <a:ext uri="{9D8B030D-6E8A-4147-A177-3AD203B41FA5}">
                      <a16:colId xmlns:a16="http://schemas.microsoft.com/office/drawing/2014/main" val="1019478750"/>
                    </a:ext>
                  </a:extLst>
                </a:gridCol>
              </a:tblGrid>
              <a:tr h="366573">
                <a:tc>
                  <a:txBody>
                    <a:bodyPr/>
                    <a:lstStyle/>
                    <a:p>
                      <a:pPr algn="ctr" rtl="0" fontAlgn="ctr">
                        <a:buNone/>
                      </a:pPr>
                      <a:r>
                        <a:rPr lang="en-IN" sz="1200" b="1" i="0" u="none" strike="noStrike">
                          <a:solidFill>
                            <a:srgbClr val="FFFFFF"/>
                          </a:solidFill>
                          <a:effectLst/>
                          <a:latin typeface="Cambria" panose="02040503050406030204" pitchFamily="18" charset="0"/>
                        </a:rPr>
                        <a:t>Company</a:t>
                      </a:r>
                    </a:p>
                  </a:txBody>
                  <a:tcPr marL="8399" marR="8399" marT="8399" marB="0" anchor="ctr">
                    <a:lnL w="6350" cap="flat" cmpd="sng" algn="ctr">
                      <a:solidFill>
                        <a:srgbClr val="FFFFFF"/>
                      </a:solidFill>
                      <a:prstDash val="solid"/>
                      <a:round/>
                      <a:headEnd type="none" w="med" len="med"/>
                      <a:tailEnd type="none" w="med" len="med"/>
                    </a:lnL>
                    <a:lnR w="6350" cap="flat" cmpd="sng" algn="ctr">
                      <a:solidFill>
                        <a:srgbClr val="FFFFFF"/>
                      </a:solidFill>
                      <a:prstDash val="solid"/>
                      <a:round/>
                      <a:headEnd type="none" w="med" len="med"/>
                      <a:tailEnd type="none" w="med" len="med"/>
                    </a:lnR>
                    <a:lnT w="6350" cap="flat" cmpd="sng" algn="ctr">
                      <a:solidFill>
                        <a:srgbClr val="FFFFFF"/>
                      </a:solidFill>
                      <a:prstDash val="solid"/>
                      <a:round/>
                      <a:headEnd type="none" w="med" len="med"/>
                      <a:tailEnd type="none" w="med" len="med"/>
                    </a:lnT>
                    <a:lnB w="6350" cap="flat" cmpd="sng" algn="ctr">
                      <a:solidFill>
                        <a:srgbClr val="FFFFFF"/>
                      </a:solidFill>
                      <a:prstDash val="solid"/>
                      <a:round/>
                      <a:headEnd type="none" w="med" len="med"/>
                      <a:tailEnd type="none" w="med" len="med"/>
                    </a:lnB>
                    <a:solidFill>
                      <a:srgbClr val="000000"/>
                    </a:solidFill>
                  </a:tcPr>
                </a:tc>
                <a:tc>
                  <a:txBody>
                    <a:bodyPr/>
                    <a:lstStyle/>
                    <a:p>
                      <a:pPr algn="ctr" rtl="0" fontAlgn="ctr">
                        <a:buNone/>
                      </a:pPr>
                      <a:r>
                        <a:rPr lang="en-IN" sz="1200" b="1" i="0" u="none" strike="noStrike">
                          <a:solidFill>
                            <a:srgbClr val="FFFFFF"/>
                          </a:solidFill>
                          <a:effectLst/>
                          <a:latin typeface="Cambria" panose="02040503050406030204" pitchFamily="18" charset="0"/>
                        </a:rPr>
                        <a:t>Description</a:t>
                      </a:r>
                    </a:p>
                  </a:txBody>
                  <a:tcPr marL="8399" marR="8399" marT="8399" marB="0" anchor="ctr">
                    <a:lnL w="6350" cap="flat" cmpd="sng" algn="ctr">
                      <a:solidFill>
                        <a:srgbClr val="FFFFFF"/>
                      </a:solidFill>
                      <a:prstDash val="solid"/>
                      <a:round/>
                      <a:headEnd type="none" w="med" len="med"/>
                      <a:tailEnd type="none" w="med" len="med"/>
                    </a:lnL>
                    <a:lnR w="6350" cap="flat" cmpd="sng" algn="ctr">
                      <a:solidFill>
                        <a:srgbClr val="FFFFFF"/>
                      </a:solidFill>
                      <a:prstDash val="solid"/>
                      <a:round/>
                      <a:headEnd type="none" w="med" len="med"/>
                      <a:tailEnd type="none" w="med" len="med"/>
                    </a:lnR>
                    <a:lnT w="6350" cap="flat" cmpd="sng" algn="ctr">
                      <a:solidFill>
                        <a:srgbClr val="FFFFFF"/>
                      </a:solidFill>
                      <a:prstDash val="solid"/>
                      <a:round/>
                      <a:headEnd type="none" w="med" len="med"/>
                      <a:tailEnd type="none" w="med" len="med"/>
                    </a:lnT>
                    <a:lnB w="6350" cap="flat" cmpd="sng" algn="ctr">
                      <a:solidFill>
                        <a:srgbClr val="FFFFFF"/>
                      </a:solidFill>
                      <a:prstDash val="solid"/>
                      <a:round/>
                      <a:headEnd type="none" w="med" len="med"/>
                      <a:tailEnd type="none" w="med" len="med"/>
                    </a:lnB>
                    <a:solidFill>
                      <a:srgbClr val="000000"/>
                    </a:solidFill>
                  </a:tcPr>
                </a:tc>
                <a:tc>
                  <a:txBody>
                    <a:bodyPr/>
                    <a:lstStyle/>
                    <a:p>
                      <a:pPr algn="ctr" rtl="0" fontAlgn="ctr">
                        <a:buNone/>
                      </a:pPr>
                      <a:r>
                        <a:rPr lang="en-IN" sz="1200" b="1" i="0" u="none" strike="noStrike" dirty="0">
                          <a:solidFill>
                            <a:srgbClr val="FFFFFF"/>
                          </a:solidFill>
                          <a:effectLst/>
                          <a:latin typeface="Cambria" panose="02040503050406030204" pitchFamily="18" charset="0"/>
                        </a:rPr>
                        <a:t>Sector / </a:t>
                      </a:r>
                    </a:p>
                    <a:p>
                      <a:pPr algn="ctr" rtl="0" fontAlgn="ctr">
                        <a:buNone/>
                      </a:pPr>
                      <a:r>
                        <a:rPr lang="en-IN" sz="1200" b="1" i="0" u="none" strike="noStrike" dirty="0">
                          <a:solidFill>
                            <a:srgbClr val="FFFFFF"/>
                          </a:solidFill>
                          <a:effectLst/>
                          <a:latin typeface="Cambria" panose="02040503050406030204" pitchFamily="18" charset="0"/>
                        </a:rPr>
                        <a:t>Subsector</a:t>
                      </a:r>
                    </a:p>
                  </a:txBody>
                  <a:tcPr marL="8399" marR="8399" marT="8399" marB="0" anchor="ctr">
                    <a:lnL w="6350" cap="flat" cmpd="sng" algn="ctr">
                      <a:solidFill>
                        <a:srgbClr val="FFFFFF"/>
                      </a:solidFill>
                      <a:prstDash val="solid"/>
                      <a:round/>
                      <a:headEnd type="none" w="med" len="med"/>
                      <a:tailEnd type="none" w="med" len="med"/>
                    </a:lnL>
                    <a:lnR w="6350" cap="flat" cmpd="sng" algn="ctr">
                      <a:solidFill>
                        <a:srgbClr val="FFFFFF"/>
                      </a:solidFill>
                      <a:prstDash val="solid"/>
                      <a:round/>
                      <a:headEnd type="none" w="med" len="med"/>
                      <a:tailEnd type="none" w="med" len="med"/>
                    </a:lnR>
                    <a:lnT w="6350" cap="flat" cmpd="sng" algn="ctr">
                      <a:solidFill>
                        <a:srgbClr val="FFFFFF"/>
                      </a:solidFill>
                      <a:prstDash val="solid"/>
                      <a:round/>
                      <a:headEnd type="none" w="med" len="med"/>
                      <a:tailEnd type="none" w="med" len="med"/>
                    </a:lnT>
                    <a:lnB w="6350" cap="flat" cmpd="sng" algn="ctr">
                      <a:solidFill>
                        <a:srgbClr val="FFFFFF"/>
                      </a:solidFill>
                      <a:prstDash val="solid"/>
                      <a:round/>
                      <a:headEnd type="none" w="med" len="med"/>
                      <a:tailEnd type="none" w="med" len="med"/>
                    </a:lnB>
                    <a:solidFill>
                      <a:srgbClr val="000000"/>
                    </a:solidFill>
                  </a:tcPr>
                </a:tc>
                <a:tc>
                  <a:txBody>
                    <a:bodyPr/>
                    <a:lstStyle/>
                    <a:p>
                      <a:pPr algn="ctr" rtl="0" fontAlgn="ctr">
                        <a:buNone/>
                      </a:pPr>
                      <a:r>
                        <a:rPr lang="en-IN" sz="1200" b="1" i="0" u="none" strike="noStrike" dirty="0">
                          <a:solidFill>
                            <a:srgbClr val="FFFFFF"/>
                          </a:solidFill>
                          <a:effectLst/>
                          <a:latin typeface="Cambria" panose="02040503050406030204" pitchFamily="18" charset="0"/>
                        </a:rPr>
                        <a:t>Stake (%)</a:t>
                      </a:r>
                    </a:p>
                  </a:txBody>
                  <a:tcPr marL="8399" marR="8399" marT="8399" marB="0" anchor="ctr">
                    <a:lnL w="6350" cap="flat" cmpd="sng" algn="ctr">
                      <a:solidFill>
                        <a:srgbClr val="FFFFFF"/>
                      </a:solidFill>
                      <a:prstDash val="solid"/>
                      <a:round/>
                      <a:headEnd type="none" w="med" len="med"/>
                      <a:tailEnd type="none" w="med" len="med"/>
                    </a:lnL>
                    <a:lnR w="6350" cap="flat" cmpd="sng" algn="ctr">
                      <a:solidFill>
                        <a:srgbClr val="FFFFFF"/>
                      </a:solidFill>
                      <a:prstDash val="solid"/>
                      <a:round/>
                      <a:headEnd type="none" w="med" len="med"/>
                      <a:tailEnd type="none" w="med" len="med"/>
                    </a:lnR>
                    <a:lnT w="6350" cap="flat" cmpd="sng" algn="ctr">
                      <a:solidFill>
                        <a:srgbClr val="FFFFFF"/>
                      </a:solidFill>
                      <a:prstDash val="solid"/>
                      <a:round/>
                      <a:headEnd type="none" w="med" len="med"/>
                      <a:tailEnd type="none" w="med" len="med"/>
                    </a:lnT>
                    <a:lnB w="6350" cap="flat" cmpd="sng" algn="ctr">
                      <a:solidFill>
                        <a:srgbClr val="FFFFFF"/>
                      </a:solidFill>
                      <a:prstDash val="solid"/>
                      <a:round/>
                      <a:headEnd type="none" w="med" len="med"/>
                      <a:tailEnd type="none" w="med" len="med"/>
                    </a:lnB>
                    <a:solidFill>
                      <a:srgbClr val="000000"/>
                    </a:solidFill>
                  </a:tcPr>
                </a:tc>
                <a:tc>
                  <a:txBody>
                    <a:bodyPr/>
                    <a:lstStyle/>
                    <a:p>
                      <a:pPr algn="ctr" rtl="0" fontAlgn="ctr">
                        <a:buNone/>
                      </a:pPr>
                      <a:r>
                        <a:rPr lang="en-IN" sz="1200" b="1" i="0" u="none" strike="noStrike">
                          <a:solidFill>
                            <a:srgbClr val="FFFFFF"/>
                          </a:solidFill>
                          <a:effectLst/>
                          <a:latin typeface="Cambria" panose="02040503050406030204" pitchFamily="18" charset="0"/>
                        </a:rPr>
                        <a:t>Investment (Cr)</a:t>
                      </a:r>
                    </a:p>
                  </a:txBody>
                  <a:tcPr marL="8399" marR="8399" marT="8399" marB="0" anchor="ctr">
                    <a:lnL w="6350" cap="flat" cmpd="sng" algn="ctr">
                      <a:solidFill>
                        <a:srgbClr val="FFFFFF"/>
                      </a:solidFill>
                      <a:prstDash val="solid"/>
                      <a:round/>
                      <a:headEnd type="none" w="med" len="med"/>
                      <a:tailEnd type="none" w="med" len="med"/>
                    </a:lnL>
                    <a:lnR w="6350" cap="flat" cmpd="sng" algn="ctr">
                      <a:solidFill>
                        <a:srgbClr val="FFFFFF"/>
                      </a:solidFill>
                      <a:prstDash val="solid"/>
                      <a:round/>
                      <a:headEnd type="none" w="med" len="med"/>
                      <a:tailEnd type="none" w="med" len="med"/>
                    </a:lnR>
                    <a:lnT w="6350" cap="flat" cmpd="sng" algn="ctr">
                      <a:solidFill>
                        <a:srgbClr val="FFFFFF"/>
                      </a:solidFill>
                      <a:prstDash val="solid"/>
                      <a:round/>
                      <a:headEnd type="none" w="med" len="med"/>
                      <a:tailEnd type="none" w="med" len="med"/>
                    </a:lnT>
                    <a:lnB w="6350" cap="flat" cmpd="sng" algn="ctr">
                      <a:solidFill>
                        <a:srgbClr val="FFFFFF"/>
                      </a:solidFill>
                      <a:prstDash val="solid"/>
                      <a:round/>
                      <a:headEnd type="none" w="med" len="med"/>
                      <a:tailEnd type="none" w="med" len="med"/>
                    </a:lnB>
                    <a:solidFill>
                      <a:srgbClr val="000000"/>
                    </a:solidFill>
                  </a:tcPr>
                </a:tc>
                <a:tc>
                  <a:txBody>
                    <a:bodyPr/>
                    <a:lstStyle/>
                    <a:p>
                      <a:pPr algn="ctr" rtl="0" fontAlgn="ctr">
                        <a:buNone/>
                      </a:pPr>
                      <a:r>
                        <a:rPr lang="en-IN" sz="1200" b="1" i="0" u="none" strike="noStrike">
                          <a:solidFill>
                            <a:srgbClr val="FFFFFF"/>
                          </a:solidFill>
                          <a:effectLst/>
                          <a:latin typeface="Cambria" panose="02040503050406030204" pitchFamily="18" charset="0"/>
                        </a:rPr>
                        <a:t>Current Value (Cr)</a:t>
                      </a:r>
                    </a:p>
                  </a:txBody>
                  <a:tcPr marL="8399" marR="8399" marT="8399" marB="0" anchor="ctr">
                    <a:lnL w="6350" cap="flat" cmpd="sng" algn="ctr">
                      <a:solidFill>
                        <a:srgbClr val="FFFFFF"/>
                      </a:solidFill>
                      <a:prstDash val="solid"/>
                      <a:round/>
                      <a:headEnd type="none" w="med" len="med"/>
                      <a:tailEnd type="none" w="med" len="med"/>
                    </a:lnL>
                    <a:lnR w="6350" cap="flat" cmpd="sng" algn="ctr">
                      <a:solidFill>
                        <a:srgbClr val="FFFFFF"/>
                      </a:solidFill>
                      <a:prstDash val="solid"/>
                      <a:round/>
                      <a:headEnd type="none" w="med" len="med"/>
                      <a:tailEnd type="none" w="med" len="med"/>
                    </a:lnR>
                    <a:lnT w="6350" cap="flat" cmpd="sng" algn="ctr">
                      <a:solidFill>
                        <a:srgbClr val="FFFFFF"/>
                      </a:solidFill>
                      <a:prstDash val="solid"/>
                      <a:round/>
                      <a:headEnd type="none" w="med" len="med"/>
                      <a:tailEnd type="none" w="med" len="med"/>
                    </a:lnT>
                    <a:lnB w="6350" cap="flat" cmpd="sng" algn="ctr">
                      <a:solidFill>
                        <a:srgbClr val="FFFFFF"/>
                      </a:solidFill>
                      <a:prstDash val="solid"/>
                      <a:round/>
                      <a:headEnd type="none" w="med" len="med"/>
                      <a:tailEnd type="none" w="med" len="med"/>
                    </a:lnB>
                    <a:solidFill>
                      <a:srgbClr val="000000"/>
                    </a:solidFill>
                  </a:tcPr>
                </a:tc>
                <a:tc>
                  <a:txBody>
                    <a:bodyPr/>
                    <a:lstStyle/>
                    <a:p>
                      <a:pPr algn="ctr" rtl="0" fontAlgn="ctr">
                        <a:buNone/>
                      </a:pPr>
                      <a:r>
                        <a:rPr lang="en-IN" sz="1200" b="1" i="0" u="none" strike="noStrike">
                          <a:solidFill>
                            <a:srgbClr val="FFFFFF"/>
                          </a:solidFill>
                          <a:effectLst/>
                          <a:latin typeface="Cambria" panose="02040503050406030204" pitchFamily="18" charset="0"/>
                        </a:rPr>
                        <a:t>MoIC (x)</a:t>
                      </a:r>
                    </a:p>
                  </a:txBody>
                  <a:tcPr marL="8399" marR="8399" marT="8399" marB="0" anchor="ctr">
                    <a:lnL w="6350" cap="flat" cmpd="sng" algn="ctr">
                      <a:solidFill>
                        <a:srgbClr val="FFFFFF"/>
                      </a:solidFill>
                      <a:prstDash val="solid"/>
                      <a:round/>
                      <a:headEnd type="none" w="med" len="med"/>
                      <a:tailEnd type="none" w="med" len="med"/>
                    </a:lnL>
                    <a:lnR w="6350" cap="flat" cmpd="sng" algn="ctr">
                      <a:solidFill>
                        <a:srgbClr val="FFFFFF"/>
                      </a:solidFill>
                      <a:prstDash val="solid"/>
                      <a:round/>
                      <a:headEnd type="none" w="med" len="med"/>
                      <a:tailEnd type="none" w="med" len="med"/>
                    </a:lnR>
                    <a:lnT w="6350" cap="flat" cmpd="sng" algn="ctr">
                      <a:solidFill>
                        <a:srgbClr val="FFFFFF"/>
                      </a:solidFill>
                      <a:prstDash val="solid"/>
                      <a:round/>
                      <a:headEnd type="none" w="med" len="med"/>
                      <a:tailEnd type="none" w="med" len="med"/>
                    </a:lnT>
                    <a:lnB w="6350" cap="flat" cmpd="sng" algn="ctr">
                      <a:solidFill>
                        <a:srgbClr val="FFFFFF"/>
                      </a:solidFill>
                      <a:prstDash val="solid"/>
                      <a:round/>
                      <a:headEnd type="none" w="med" len="med"/>
                      <a:tailEnd type="none" w="med" len="med"/>
                    </a:lnB>
                    <a:solidFill>
                      <a:srgbClr val="000000"/>
                    </a:solidFill>
                  </a:tcPr>
                </a:tc>
                <a:extLst>
                  <a:ext uri="{0D108BD9-81ED-4DB2-BD59-A6C34878D82A}">
                    <a16:rowId xmlns:a16="http://schemas.microsoft.com/office/drawing/2014/main" val="2687090311"/>
                  </a:ext>
                </a:extLst>
              </a:tr>
              <a:tr h="366573">
                <a:tc>
                  <a:txBody>
                    <a:bodyPr/>
                    <a:lstStyle/>
                    <a:p>
                      <a:pPr algn="ctr" rtl="0" fontAlgn="ctr">
                        <a:buNone/>
                      </a:pPr>
                      <a:r>
                        <a:rPr lang="en-IN" sz="1200" b="0" i="0" u="none" strike="noStrike">
                          <a:solidFill>
                            <a:srgbClr val="000000"/>
                          </a:solidFill>
                          <a:effectLst/>
                          <a:latin typeface="Cambria" panose="02040503050406030204" pitchFamily="18" charset="0"/>
                        </a:rPr>
                        <a:t>Cybrilla Technologies Pvt Ltd (Cybrilla)</a:t>
                      </a:r>
                    </a:p>
                  </a:txBody>
                  <a:tcPr marL="8399" marR="8399" marT="8399" marB="0" anchor="ctr">
                    <a:lnL w="6350" cap="flat" cmpd="sng" algn="ctr">
                      <a:solidFill>
                        <a:srgbClr val="FFFFFF"/>
                      </a:solidFill>
                      <a:prstDash val="solid"/>
                      <a:round/>
                      <a:headEnd type="none" w="med" len="med"/>
                      <a:tailEnd type="none" w="med" len="med"/>
                    </a:lnL>
                    <a:lnR w="6350" cap="flat" cmpd="sng" algn="ctr">
                      <a:solidFill>
                        <a:srgbClr val="FFFFFF"/>
                      </a:solidFill>
                      <a:prstDash val="solid"/>
                      <a:round/>
                      <a:headEnd type="none" w="med" len="med"/>
                      <a:tailEnd type="none" w="med" len="med"/>
                    </a:lnR>
                    <a:lnT w="6350" cap="flat" cmpd="sng" algn="ctr">
                      <a:solidFill>
                        <a:srgbClr val="FFFFFF"/>
                      </a:solidFill>
                      <a:prstDash val="solid"/>
                      <a:round/>
                      <a:headEnd type="none" w="med" len="med"/>
                      <a:tailEnd type="none" w="med" len="med"/>
                    </a:lnT>
                    <a:lnB w="6350" cap="flat" cmpd="sng" algn="ctr">
                      <a:solidFill>
                        <a:srgbClr val="FFFFFF"/>
                      </a:solidFill>
                      <a:prstDash val="solid"/>
                      <a:round/>
                      <a:headEnd type="none" w="med" len="med"/>
                      <a:tailEnd type="none" w="med" len="med"/>
                    </a:lnB>
                    <a:solidFill>
                      <a:srgbClr val="E7E7E7"/>
                    </a:solidFill>
                  </a:tcPr>
                </a:tc>
                <a:tc>
                  <a:txBody>
                    <a:bodyPr/>
                    <a:lstStyle/>
                    <a:p>
                      <a:pPr algn="ctr" rtl="0" fontAlgn="ctr">
                        <a:buNone/>
                      </a:pPr>
                      <a:r>
                        <a:rPr lang="en-IN" sz="1200" b="0" i="0" u="none" strike="noStrike" dirty="0">
                          <a:solidFill>
                            <a:srgbClr val="000000"/>
                          </a:solidFill>
                          <a:effectLst/>
                          <a:latin typeface="Cambria" panose="02040503050406030204" pitchFamily="18" charset="0"/>
                        </a:rPr>
                        <a:t>Backbone for India’s ₹75+ lakh crore mutual fund ecosystem.</a:t>
                      </a:r>
                    </a:p>
                  </a:txBody>
                  <a:tcPr marL="36000" marR="36000" marT="8399" marB="0" anchor="ctr">
                    <a:lnL w="6350" cap="flat" cmpd="sng" algn="ctr">
                      <a:solidFill>
                        <a:srgbClr val="FFFFFF"/>
                      </a:solidFill>
                      <a:prstDash val="solid"/>
                      <a:round/>
                      <a:headEnd type="none" w="med" len="med"/>
                      <a:tailEnd type="none" w="med" len="med"/>
                    </a:lnL>
                    <a:lnR w="6350" cap="flat" cmpd="sng" algn="ctr">
                      <a:solidFill>
                        <a:srgbClr val="FFFFFF"/>
                      </a:solidFill>
                      <a:prstDash val="solid"/>
                      <a:round/>
                      <a:headEnd type="none" w="med" len="med"/>
                      <a:tailEnd type="none" w="med" len="med"/>
                    </a:lnR>
                    <a:lnT w="6350" cap="flat" cmpd="sng" algn="ctr">
                      <a:solidFill>
                        <a:srgbClr val="FFFFFF"/>
                      </a:solidFill>
                      <a:prstDash val="solid"/>
                      <a:round/>
                      <a:headEnd type="none" w="med" len="med"/>
                      <a:tailEnd type="none" w="med" len="med"/>
                    </a:lnT>
                    <a:lnB w="6350" cap="flat" cmpd="sng" algn="ctr">
                      <a:solidFill>
                        <a:srgbClr val="FFFFFF"/>
                      </a:solidFill>
                      <a:prstDash val="solid"/>
                      <a:round/>
                      <a:headEnd type="none" w="med" len="med"/>
                      <a:tailEnd type="none" w="med" len="med"/>
                    </a:lnB>
                    <a:solidFill>
                      <a:srgbClr val="E7E7E7"/>
                    </a:solidFill>
                  </a:tcPr>
                </a:tc>
                <a:tc>
                  <a:txBody>
                    <a:bodyPr/>
                    <a:lstStyle/>
                    <a:p>
                      <a:pPr algn="ctr" rtl="0" fontAlgn="ctr">
                        <a:buNone/>
                      </a:pPr>
                      <a:r>
                        <a:rPr lang="en-IN" sz="1200" b="0" i="0" u="none" strike="noStrike">
                          <a:solidFill>
                            <a:srgbClr val="000000"/>
                          </a:solidFill>
                          <a:effectLst/>
                          <a:latin typeface="Cambria" panose="02040503050406030204" pitchFamily="18" charset="0"/>
                        </a:rPr>
                        <a:t>Fintech (Infra)</a:t>
                      </a:r>
                    </a:p>
                  </a:txBody>
                  <a:tcPr marL="8399" marR="8399" marT="8399" marB="0" anchor="ctr">
                    <a:lnL w="6350" cap="flat" cmpd="sng" algn="ctr">
                      <a:solidFill>
                        <a:srgbClr val="FFFFFF"/>
                      </a:solidFill>
                      <a:prstDash val="solid"/>
                      <a:round/>
                      <a:headEnd type="none" w="med" len="med"/>
                      <a:tailEnd type="none" w="med" len="med"/>
                    </a:lnL>
                    <a:lnR w="6350" cap="flat" cmpd="sng" algn="ctr">
                      <a:solidFill>
                        <a:srgbClr val="FFFFFF"/>
                      </a:solidFill>
                      <a:prstDash val="solid"/>
                      <a:round/>
                      <a:headEnd type="none" w="med" len="med"/>
                      <a:tailEnd type="none" w="med" len="med"/>
                    </a:lnR>
                    <a:lnT w="6350" cap="flat" cmpd="sng" algn="ctr">
                      <a:solidFill>
                        <a:srgbClr val="FFFFFF"/>
                      </a:solidFill>
                      <a:prstDash val="solid"/>
                      <a:round/>
                      <a:headEnd type="none" w="med" len="med"/>
                      <a:tailEnd type="none" w="med" len="med"/>
                    </a:lnT>
                    <a:lnB w="6350" cap="flat" cmpd="sng" algn="ctr">
                      <a:solidFill>
                        <a:srgbClr val="FFFFFF"/>
                      </a:solidFill>
                      <a:prstDash val="solid"/>
                      <a:round/>
                      <a:headEnd type="none" w="med" len="med"/>
                      <a:tailEnd type="none" w="med" len="med"/>
                    </a:lnB>
                    <a:solidFill>
                      <a:srgbClr val="E7E7E7"/>
                    </a:solidFill>
                  </a:tcPr>
                </a:tc>
                <a:tc>
                  <a:txBody>
                    <a:bodyPr/>
                    <a:lstStyle/>
                    <a:p>
                      <a:pPr algn="ctr" rtl="0" fontAlgn="ctr">
                        <a:buNone/>
                      </a:pPr>
                      <a:r>
                        <a:rPr lang="en-IN" sz="1200" b="0" i="0" u="none" strike="noStrike">
                          <a:solidFill>
                            <a:srgbClr val="000000"/>
                          </a:solidFill>
                          <a:effectLst/>
                          <a:latin typeface="Cambria" panose="02040503050406030204" pitchFamily="18" charset="0"/>
                        </a:rPr>
                        <a:t>7%</a:t>
                      </a:r>
                    </a:p>
                  </a:txBody>
                  <a:tcPr marL="8399" marR="8399" marT="8399" marB="0" anchor="ctr">
                    <a:lnL w="6350" cap="flat" cmpd="sng" algn="ctr">
                      <a:solidFill>
                        <a:srgbClr val="FFFFFF"/>
                      </a:solidFill>
                      <a:prstDash val="solid"/>
                      <a:round/>
                      <a:headEnd type="none" w="med" len="med"/>
                      <a:tailEnd type="none" w="med" len="med"/>
                    </a:lnL>
                    <a:lnR w="6350" cap="flat" cmpd="sng" algn="ctr">
                      <a:solidFill>
                        <a:srgbClr val="FFFFFF"/>
                      </a:solidFill>
                      <a:prstDash val="solid"/>
                      <a:round/>
                      <a:headEnd type="none" w="med" len="med"/>
                      <a:tailEnd type="none" w="med" len="med"/>
                    </a:lnR>
                    <a:lnT w="6350" cap="flat" cmpd="sng" algn="ctr">
                      <a:solidFill>
                        <a:srgbClr val="FFFFFF"/>
                      </a:solidFill>
                      <a:prstDash val="solid"/>
                      <a:round/>
                      <a:headEnd type="none" w="med" len="med"/>
                      <a:tailEnd type="none" w="med" len="med"/>
                    </a:lnT>
                    <a:lnB w="6350" cap="flat" cmpd="sng" algn="ctr">
                      <a:solidFill>
                        <a:srgbClr val="FFFFFF"/>
                      </a:solidFill>
                      <a:prstDash val="solid"/>
                      <a:round/>
                      <a:headEnd type="none" w="med" len="med"/>
                      <a:tailEnd type="none" w="med" len="med"/>
                    </a:lnB>
                    <a:solidFill>
                      <a:srgbClr val="E7E7E7"/>
                    </a:solidFill>
                  </a:tcPr>
                </a:tc>
                <a:tc>
                  <a:txBody>
                    <a:bodyPr/>
                    <a:lstStyle/>
                    <a:p>
                      <a:pPr algn="ctr" rtl="0" fontAlgn="ctr">
                        <a:buNone/>
                      </a:pPr>
                      <a:r>
                        <a:rPr lang="en-IN" sz="1200" b="0" i="0" u="none" strike="noStrike" dirty="0">
                          <a:solidFill>
                            <a:srgbClr val="000000"/>
                          </a:solidFill>
                          <a:effectLst/>
                          <a:latin typeface="Cambria" panose="02040503050406030204" pitchFamily="18" charset="0"/>
                        </a:rPr>
                        <a:t>17.0</a:t>
                      </a:r>
                    </a:p>
                  </a:txBody>
                  <a:tcPr marL="8399" marR="8399" marT="8399" marB="0" anchor="ctr">
                    <a:lnL w="6350" cap="flat" cmpd="sng" algn="ctr">
                      <a:solidFill>
                        <a:srgbClr val="FFFFFF"/>
                      </a:solidFill>
                      <a:prstDash val="solid"/>
                      <a:round/>
                      <a:headEnd type="none" w="med" len="med"/>
                      <a:tailEnd type="none" w="med" len="med"/>
                    </a:lnL>
                    <a:lnR w="6350" cap="flat" cmpd="sng" algn="ctr">
                      <a:solidFill>
                        <a:srgbClr val="FFFFFF"/>
                      </a:solidFill>
                      <a:prstDash val="solid"/>
                      <a:round/>
                      <a:headEnd type="none" w="med" len="med"/>
                      <a:tailEnd type="none" w="med" len="med"/>
                    </a:lnR>
                    <a:lnT w="6350" cap="flat" cmpd="sng" algn="ctr">
                      <a:solidFill>
                        <a:srgbClr val="FFFFFF"/>
                      </a:solidFill>
                      <a:prstDash val="solid"/>
                      <a:round/>
                      <a:headEnd type="none" w="med" len="med"/>
                      <a:tailEnd type="none" w="med" len="med"/>
                    </a:lnT>
                    <a:lnB w="6350" cap="flat" cmpd="sng" algn="ctr">
                      <a:solidFill>
                        <a:srgbClr val="FFFFFF"/>
                      </a:solidFill>
                      <a:prstDash val="solid"/>
                      <a:round/>
                      <a:headEnd type="none" w="med" len="med"/>
                      <a:tailEnd type="none" w="med" len="med"/>
                    </a:lnB>
                    <a:solidFill>
                      <a:srgbClr val="E7E7E7"/>
                    </a:solidFill>
                  </a:tcPr>
                </a:tc>
                <a:tc>
                  <a:txBody>
                    <a:bodyPr/>
                    <a:lstStyle/>
                    <a:p>
                      <a:pPr algn="ctr" rtl="0" fontAlgn="ctr">
                        <a:buNone/>
                      </a:pPr>
                      <a:r>
                        <a:rPr lang="en-IN" sz="1200" b="0" i="0" u="none" strike="noStrike" dirty="0">
                          <a:solidFill>
                            <a:srgbClr val="000000"/>
                          </a:solidFill>
                          <a:effectLst/>
                          <a:latin typeface="Cambria" panose="02040503050406030204" pitchFamily="18" charset="0"/>
                        </a:rPr>
                        <a:t>17.0</a:t>
                      </a:r>
                    </a:p>
                  </a:txBody>
                  <a:tcPr marL="8399" marR="8399" marT="8399" marB="0" anchor="ctr">
                    <a:lnL w="6350" cap="flat" cmpd="sng" algn="ctr">
                      <a:solidFill>
                        <a:srgbClr val="FFFFFF"/>
                      </a:solidFill>
                      <a:prstDash val="solid"/>
                      <a:round/>
                      <a:headEnd type="none" w="med" len="med"/>
                      <a:tailEnd type="none" w="med" len="med"/>
                    </a:lnL>
                    <a:lnR w="6350" cap="flat" cmpd="sng" algn="ctr">
                      <a:solidFill>
                        <a:srgbClr val="FFFFFF"/>
                      </a:solidFill>
                      <a:prstDash val="solid"/>
                      <a:round/>
                      <a:headEnd type="none" w="med" len="med"/>
                      <a:tailEnd type="none" w="med" len="med"/>
                    </a:lnR>
                    <a:lnT w="6350" cap="flat" cmpd="sng" algn="ctr">
                      <a:solidFill>
                        <a:srgbClr val="FFFFFF"/>
                      </a:solidFill>
                      <a:prstDash val="solid"/>
                      <a:round/>
                      <a:headEnd type="none" w="med" len="med"/>
                      <a:tailEnd type="none" w="med" len="med"/>
                    </a:lnT>
                    <a:lnB w="6350" cap="flat" cmpd="sng" algn="ctr">
                      <a:solidFill>
                        <a:srgbClr val="FFFFFF"/>
                      </a:solidFill>
                      <a:prstDash val="solid"/>
                      <a:round/>
                      <a:headEnd type="none" w="med" len="med"/>
                      <a:tailEnd type="none" w="med" len="med"/>
                    </a:lnB>
                    <a:solidFill>
                      <a:srgbClr val="E7E7E7"/>
                    </a:solidFill>
                  </a:tcPr>
                </a:tc>
                <a:tc>
                  <a:txBody>
                    <a:bodyPr/>
                    <a:lstStyle/>
                    <a:p>
                      <a:pPr algn="ctr" rtl="0" fontAlgn="ctr">
                        <a:buNone/>
                      </a:pPr>
                      <a:r>
                        <a:rPr lang="en-IN" sz="1200" b="0" i="0" u="none" strike="noStrike" dirty="0">
                          <a:solidFill>
                            <a:srgbClr val="000000"/>
                          </a:solidFill>
                          <a:effectLst/>
                          <a:latin typeface="Cambria" panose="02040503050406030204" pitchFamily="18" charset="0"/>
                        </a:rPr>
                        <a:t>1.00x</a:t>
                      </a:r>
                    </a:p>
                  </a:txBody>
                  <a:tcPr marL="8399" marR="8399" marT="8399" marB="0" anchor="ctr">
                    <a:lnL w="6350" cap="flat" cmpd="sng" algn="ctr">
                      <a:solidFill>
                        <a:srgbClr val="FFFFFF"/>
                      </a:solidFill>
                      <a:prstDash val="solid"/>
                      <a:round/>
                      <a:headEnd type="none" w="med" len="med"/>
                      <a:tailEnd type="none" w="med" len="med"/>
                    </a:lnL>
                    <a:lnR w="6350" cap="flat" cmpd="sng" algn="ctr">
                      <a:solidFill>
                        <a:srgbClr val="FFFFFF"/>
                      </a:solidFill>
                      <a:prstDash val="solid"/>
                      <a:round/>
                      <a:headEnd type="none" w="med" len="med"/>
                      <a:tailEnd type="none" w="med" len="med"/>
                    </a:lnR>
                    <a:lnT w="6350" cap="flat" cmpd="sng" algn="ctr">
                      <a:solidFill>
                        <a:srgbClr val="FFFFFF"/>
                      </a:solidFill>
                      <a:prstDash val="solid"/>
                      <a:round/>
                      <a:headEnd type="none" w="med" len="med"/>
                      <a:tailEnd type="none" w="med" len="med"/>
                    </a:lnT>
                    <a:lnB w="6350" cap="flat" cmpd="sng" algn="ctr">
                      <a:solidFill>
                        <a:srgbClr val="FFFFFF"/>
                      </a:solidFill>
                      <a:prstDash val="solid"/>
                      <a:round/>
                      <a:headEnd type="none" w="med" len="med"/>
                      <a:tailEnd type="none" w="med" len="med"/>
                    </a:lnB>
                    <a:solidFill>
                      <a:srgbClr val="E7E7E7"/>
                    </a:solidFill>
                  </a:tcPr>
                </a:tc>
                <a:extLst>
                  <a:ext uri="{0D108BD9-81ED-4DB2-BD59-A6C34878D82A}">
                    <a16:rowId xmlns:a16="http://schemas.microsoft.com/office/drawing/2014/main" val="2673905015"/>
                  </a:ext>
                </a:extLst>
              </a:tr>
              <a:tr h="545745">
                <a:tc>
                  <a:txBody>
                    <a:bodyPr/>
                    <a:lstStyle/>
                    <a:p>
                      <a:pPr algn="ctr" rtl="0" fontAlgn="ctr">
                        <a:buNone/>
                      </a:pPr>
                      <a:r>
                        <a:rPr lang="en-IN" sz="1200" b="0" i="0" u="none" strike="noStrike" dirty="0" err="1">
                          <a:solidFill>
                            <a:srgbClr val="000000"/>
                          </a:solidFill>
                          <a:effectLst/>
                          <a:latin typeface="Cambria" panose="02040503050406030204" pitchFamily="18" charset="0"/>
                        </a:rPr>
                        <a:t>Miksar</a:t>
                      </a:r>
                      <a:r>
                        <a:rPr lang="en-IN" sz="1200" b="0" i="0" u="none" strike="noStrike" dirty="0">
                          <a:solidFill>
                            <a:srgbClr val="000000"/>
                          </a:solidFill>
                          <a:effectLst/>
                          <a:latin typeface="Cambria" panose="02040503050406030204" pitchFamily="18" charset="0"/>
                        </a:rPr>
                        <a:t> Foods Pvt Ltd </a:t>
                      </a:r>
                    </a:p>
                    <a:p>
                      <a:pPr algn="ctr" rtl="0" fontAlgn="ctr">
                        <a:buNone/>
                      </a:pPr>
                      <a:r>
                        <a:rPr lang="en-IN" sz="1200" b="0" i="0" u="none" strike="noStrike" dirty="0">
                          <a:solidFill>
                            <a:srgbClr val="000000"/>
                          </a:solidFill>
                          <a:effectLst/>
                          <a:latin typeface="Cambria" panose="02040503050406030204" pitchFamily="18" charset="0"/>
                        </a:rPr>
                        <a:t>(</a:t>
                      </a:r>
                      <a:r>
                        <a:rPr lang="en-IN" sz="1200" b="0" i="0" u="none" strike="noStrike" dirty="0" err="1">
                          <a:solidFill>
                            <a:srgbClr val="000000"/>
                          </a:solidFill>
                          <a:effectLst/>
                          <a:latin typeface="Cambria" panose="02040503050406030204" pitchFamily="18" charset="0"/>
                        </a:rPr>
                        <a:t>Naagin</a:t>
                      </a:r>
                      <a:r>
                        <a:rPr lang="en-IN" sz="1200" b="0" i="0" u="none" strike="noStrike" dirty="0">
                          <a:solidFill>
                            <a:srgbClr val="000000"/>
                          </a:solidFill>
                          <a:effectLst/>
                          <a:latin typeface="Cambria" panose="02040503050406030204" pitchFamily="18" charset="0"/>
                        </a:rPr>
                        <a:t> Sauce)</a:t>
                      </a:r>
                    </a:p>
                  </a:txBody>
                  <a:tcPr marL="8399" marR="8399" marT="8399" marB="0" anchor="ctr">
                    <a:lnL w="6350" cap="flat" cmpd="sng" algn="ctr">
                      <a:solidFill>
                        <a:srgbClr val="FFFFFF"/>
                      </a:solidFill>
                      <a:prstDash val="solid"/>
                      <a:round/>
                      <a:headEnd type="none" w="med" len="med"/>
                      <a:tailEnd type="none" w="med" len="med"/>
                    </a:lnL>
                    <a:lnR w="6350" cap="flat" cmpd="sng" algn="ctr">
                      <a:solidFill>
                        <a:srgbClr val="FFFFFF"/>
                      </a:solidFill>
                      <a:prstDash val="solid"/>
                      <a:round/>
                      <a:headEnd type="none" w="med" len="med"/>
                      <a:tailEnd type="none" w="med" len="med"/>
                    </a:lnR>
                    <a:lnT w="6350" cap="flat" cmpd="sng" algn="ctr">
                      <a:solidFill>
                        <a:srgbClr val="FFFFFF"/>
                      </a:solidFill>
                      <a:prstDash val="solid"/>
                      <a:round/>
                      <a:headEnd type="none" w="med" len="med"/>
                      <a:tailEnd type="none" w="med" len="med"/>
                    </a:lnT>
                    <a:lnB w="6350" cap="flat" cmpd="sng" algn="ctr">
                      <a:solidFill>
                        <a:srgbClr val="FFFFFF"/>
                      </a:solidFill>
                      <a:prstDash val="solid"/>
                      <a:round/>
                      <a:headEnd type="none" w="med" len="med"/>
                      <a:tailEnd type="none" w="med" len="med"/>
                    </a:lnB>
                    <a:solidFill>
                      <a:srgbClr val="CBCBCB"/>
                    </a:solidFill>
                  </a:tcPr>
                </a:tc>
                <a:tc>
                  <a:txBody>
                    <a:bodyPr/>
                    <a:lstStyle/>
                    <a:p>
                      <a:pPr algn="ctr" rtl="0" fontAlgn="ctr">
                        <a:buNone/>
                      </a:pPr>
                      <a:r>
                        <a:rPr lang="en-IN" sz="1200" b="0" i="0" u="none" strike="noStrike">
                          <a:solidFill>
                            <a:srgbClr val="000000"/>
                          </a:solidFill>
                          <a:effectLst/>
                          <a:latin typeface="Cambria" panose="02040503050406030204" pitchFamily="18" charset="0"/>
                        </a:rPr>
                        <a:t>Premium FMCG brand building India’s first scaled hot-sauce category with strong margins and expanding distribution.</a:t>
                      </a:r>
                    </a:p>
                  </a:txBody>
                  <a:tcPr marL="36000" marR="36000" marT="8399" marB="0" anchor="ctr">
                    <a:lnL w="6350" cap="flat" cmpd="sng" algn="ctr">
                      <a:solidFill>
                        <a:srgbClr val="FFFFFF"/>
                      </a:solidFill>
                      <a:prstDash val="solid"/>
                      <a:round/>
                      <a:headEnd type="none" w="med" len="med"/>
                      <a:tailEnd type="none" w="med" len="med"/>
                    </a:lnL>
                    <a:lnR w="6350" cap="flat" cmpd="sng" algn="ctr">
                      <a:solidFill>
                        <a:srgbClr val="FFFFFF"/>
                      </a:solidFill>
                      <a:prstDash val="solid"/>
                      <a:round/>
                      <a:headEnd type="none" w="med" len="med"/>
                      <a:tailEnd type="none" w="med" len="med"/>
                    </a:lnR>
                    <a:lnT w="6350" cap="flat" cmpd="sng" algn="ctr">
                      <a:solidFill>
                        <a:srgbClr val="FFFFFF"/>
                      </a:solidFill>
                      <a:prstDash val="solid"/>
                      <a:round/>
                      <a:headEnd type="none" w="med" len="med"/>
                      <a:tailEnd type="none" w="med" len="med"/>
                    </a:lnT>
                    <a:lnB w="6350" cap="flat" cmpd="sng" algn="ctr">
                      <a:solidFill>
                        <a:srgbClr val="FFFFFF"/>
                      </a:solidFill>
                      <a:prstDash val="solid"/>
                      <a:round/>
                      <a:headEnd type="none" w="med" len="med"/>
                      <a:tailEnd type="none" w="med" len="med"/>
                    </a:lnB>
                    <a:solidFill>
                      <a:srgbClr val="CBCBCB"/>
                    </a:solidFill>
                  </a:tcPr>
                </a:tc>
                <a:tc>
                  <a:txBody>
                    <a:bodyPr/>
                    <a:lstStyle/>
                    <a:p>
                      <a:pPr algn="ctr" rtl="0" fontAlgn="ctr">
                        <a:buNone/>
                      </a:pPr>
                      <a:r>
                        <a:rPr lang="en-IN" sz="1200" b="0" i="0" u="none" strike="noStrike">
                          <a:solidFill>
                            <a:srgbClr val="000000"/>
                          </a:solidFill>
                          <a:effectLst/>
                          <a:latin typeface="Cambria" panose="02040503050406030204" pitchFamily="18" charset="0"/>
                        </a:rPr>
                        <a:t>Food Products</a:t>
                      </a:r>
                    </a:p>
                  </a:txBody>
                  <a:tcPr marL="8399" marR="8399" marT="8399" marB="0" anchor="ctr">
                    <a:lnL w="6350" cap="flat" cmpd="sng" algn="ctr">
                      <a:solidFill>
                        <a:srgbClr val="FFFFFF"/>
                      </a:solidFill>
                      <a:prstDash val="solid"/>
                      <a:round/>
                      <a:headEnd type="none" w="med" len="med"/>
                      <a:tailEnd type="none" w="med" len="med"/>
                    </a:lnL>
                    <a:lnR w="6350" cap="flat" cmpd="sng" algn="ctr">
                      <a:solidFill>
                        <a:srgbClr val="FFFFFF"/>
                      </a:solidFill>
                      <a:prstDash val="solid"/>
                      <a:round/>
                      <a:headEnd type="none" w="med" len="med"/>
                      <a:tailEnd type="none" w="med" len="med"/>
                    </a:lnR>
                    <a:lnT w="6350" cap="flat" cmpd="sng" algn="ctr">
                      <a:solidFill>
                        <a:srgbClr val="FFFFFF"/>
                      </a:solidFill>
                      <a:prstDash val="solid"/>
                      <a:round/>
                      <a:headEnd type="none" w="med" len="med"/>
                      <a:tailEnd type="none" w="med" len="med"/>
                    </a:lnT>
                    <a:lnB w="6350" cap="flat" cmpd="sng" algn="ctr">
                      <a:solidFill>
                        <a:srgbClr val="FFFFFF"/>
                      </a:solidFill>
                      <a:prstDash val="solid"/>
                      <a:round/>
                      <a:headEnd type="none" w="med" len="med"/>
                      <a:tailEnd type="none" w="med" len="med"/>
                    </a:lnB>
                    <a:solidFill>
                      <a:srgbClr val="CBCBCB"/>
                    </a:solidFill>
                  </a:tcPr>
                </a:tc>
                <a:tc>
                  <a:txBody>
                    <a:bodyPr/>
                    <a:lstStyle/>
                    <a:p>
                      <a:pPr algn="ctr" rtl="0" fontAlgn="ctr">
                        <a:buNone/>
                      </a:pPr>
                      <a:r>
                        <a:rPr lang="en-IN" sz="1200" b="0" i="0" u="none" strike="noStrike" dirty="0">
                          <a:solidFill>
                            <a:srgbClr val="000000"/>
                          </a:solidFill>
                          <a:effectLst/>
                          <a:latin typeface="Cambria" panose="02040503050406030204" pitchFamily="18" charset="0"/>
                        </a:rPr>
                        <a:t>17%</a:t>
                      </a:r>
                    </a:p>
                  </a:txBody>
                  <a:tcPr marL="8399" marR="8399" marT="8399" marB="0" anchor="ctr">
                    <a:lnL w="6350" cap="flat" cmpd="sng" algn="ctr">
                      <a:solidFill>
                        <a:srgbClr val="FFFFFF"/>
                      </a:solidFill>
                      <a:prstDash val="solid"/>
                      <a:round/>
                      <a:headEnd type="none" w="med" len="med"/>
                      <a:tailEnd type="none" w="med" len="med"/>
                    </a:lnL>
                    <a:lnR w="6350" cap="flat" cmpd="sng" algn="ctr">
                      <a:solidFill>
                        <a:srgbClr val="FFFFFF"/>
                      </a:solidFill>
                      <a:prstDash val="solid"/>
                      <a:round/>
                      <a:headEnd type="none" w="med" len="med"/>
                      <a:tailEnd type="none" w="med" len="med"/>
                    </a:lnR>
                    <a:lnT w="6350" cap="flat" cmpd="sng" algn="ctr">
                      <a:solidFill>
                        <a:srgbClr val="FFFFFF"/>
                      </a:solidFill>
                      <a:prstDash val="solid"/>
                      <a:round/>
                      <a:headEnd type="none" w="med" len="med"/>
                      <a:tailEnd type="none" w="med" len="med"/>
                    </a:lnT>
                    <a:lnB w="6350" cap="flat" cmpd="sng" algn="ctr">
                      <a:solidFill>
                        <a:srgbClr val="FFFFFF"/>
                      </a:solidFill>
                      <a:prstDash val="solid"/>
                      <a:round/>
                      <a:headEnd type="none" w="med" len="med"/>
                      <a:tailEnd type="none" w="med" len="med"/>
                    </a:lnB>
                    <a:solidFill>
                      <a:srgbClr val="CBCBCB"/>
                    </a:solidFill>
                  </a:tcPr>
                </a:tc>
                <a:tc>
                  <a:txBody>
                    <a:bodyPr/>
                    <a:lstStyle/>
                    <a:p>
                      <a:pPr algn="ctr" rtl="0" fontAlgn="ctr">
                        <a:buNone/>
                      </a:pPr>
                      <a:r>
                        <a:rPr lang="en-IN" sz="1200" b="0" i="0" u="none" strike="noStrike" dirty="0">
                          <a:solidFill>
                            <a:srgbClr val="000000"/>
                          </a:solidFill>
                          <a:effectLst/>
                          <a:latin typeface="Cambria" panose="02040503050406030204" pitchFamily="18" charset="0"/>
                        </a:rPr>
                        <a:t>14.0</a:t>
                      </a:r>
                    </a:p>
                  </a:txBody>
                  <a:tcPr marL="8399" marR="8399" marT="8399" marB="0" anchor="ctr">
                    <a:lnL w="6350" cap="flat" cmpd="sng" algn="ctr">
                      <a:solidFill>
                        <a:srgbClr val="FFFFFF"/>
                      </a:solidFill>
                      <a:prstDash val="solid"/>
                      <a:round/>
                      <a:headEnd type="none" w="med" len="med"/>
                      <a:tailEnd type="none" w="med" len="med"/>
                    </a:lnL>
                    <a:lnR w="6350" cap="flat" cmpd="sng" algn="ctr">
                      <a:solidFill>
                        <a:srgbClr val="FFFFFF"/>
                      </a:solidFill>
                      <a:prstDash val="solid"/>
                      <a:round/>
                      <a:headEnd type="none" w="med" len="med"/>
                      <a:tailEnd type="none" w="med" len="med"/>
                    </a:lnR>
                    <a:lnT w="6350" cap="flat" cmpd="sng" algn="ctr">
                      <a:solidFill>
                        <a:srgbClr val="FFFFFF"/>
                      </a:solidFill>
                      <a:prstDash val="solid"/>
                      <a:round/>
                      <a:headEnd type="none" w="med" len="med"/>
                      <a:tailEnd type="none" w="med" len="med"/>
                    </a:lnT>
                    <a:lnB w="6350" cap="flat" cmpd="sng" algn="ctr">
                      <a:solidFill>
                        <a:srgbClr val="FFFFFF"/>
                      </a:solidFill>
                      <a:prstDash val="solid"/>
                      <a:round/>
                      <a:headEnd type="none" w="med" len="med"/>
                      <a:tailEnd type="none" w="med" len="med"/>
                    </a:lnB>
                    <a:solidFill>
                      <a:srgbClr val="CBCBCB"/>
                    </a:solidFill>
                  </a:tcPr>
                </a:tc>
                <a:tc>
                  <a:txBody>
                    <a:bodyPr/>
                    <a:lstStyle/>
                    <a:p>
                      <a:pPr algn="ctr" rtl="0" fontAlgn="ctr">
                        <a:buNone/>
                      </a:pPr>
                      <a:r>
                        <a:rPr lang="en-IN" sz="1200" b="0" i="0" u="none" strike="noStrike" dirty="0">
                          <a:solidFill>
                            <a:srgbClr val="000000"/>
                          </a:solidFill>
                          <a:effectLst/>
                          <a:latin typeface="Cambria" panose="02040503050406030204" pitchFamily="18" charset="0"/>
                        </a:rPr>
                        <a:t>14.0</a:t>
                      </a:r>
                    </a:p>
                  </a:txBody>
                  <a:tcPr marL="8399" marR="8399" marT="8399" marB="0" anchor="ctr">
                    <a:lnL w="6350" cap="flat" cmpd="sng" algn="ctr">
                      <a:solidFill>
                        <a:srgbClr val="FFFFFF"/>
                      </a:solidFill>
                      <a:prstDash val="solid"/>
                      <a:round/>
                      <a:headEnd type="none" w="med" len="med"/>
                      <a:tailEnd type="none" w="med" len="med"/>
                    </a:lnL>
                    <a:lnR w="6350" cap="flat" cmpd="sng" algn="ctr">
                      <a:solidFill>
                        <a:srgbClr val="FFFFFF"/>
                      </a:solidFill>
                      <a:prstDash val="solid"/>
                      <a:round/>
                      <a:headEnd type="none" w="med" len="med"/>
                      <a:tailEnd type="none" w="med" len="med"/>
                    </a:lnR>
                    <a:lnT w="6350" cap="flat" cmpd="sng" algn="ctr">
                      <a:solidFill>
                        <a:srgbClr val="FFFFFF"/>
                      </a:solidFill>
                      <a:prstDash val="solid"/>
                      <a:round/>
                      <a:headEnd type="none" w="med" len="med"/>
                      <a:tailEnd type="none" w="med" len="med"/>
                    </a:lnT>
                    <a:lnB w="6350" cap="flat" cmpd="sng" algn="ctr">
                      <a:solidFill>
                        <a:srgbClr val="FFFFFF"/>
                      </a:solidFill>
                      <a:prstDash val="solid"/>
                      <a:round/>
                      <a:headEnd type="none" w="med" len="med"/>
                      <a:tailEnd type="none" w="med" len="med"/>
                    </a:lnB>
                    <a:solidFill>
                      <a:srgbClr val="CBCBCB"/>
                    </a:solidFill>
                  </a:tcPr>
                </a:tc>
                <a:tc>
                  <a:txBody>
                    <a:bodyPr/>
                    <a:lstStyle/>
                    <a:p>
                      <a:pPr algn="ctr" rtl="0" fontAlgn="ctr">
                        <a:buNone/>
                      </a:pPr>
                      <a:r>
                        <a:rPr lang="en-IN" sz="1200" b="0" i="0" u="none" strike="noStrike">
                          <a:solidFill>
                            <a:srgbClr val="000000"/>
                          </a:solidFill>
                          <a:effectLst/>
                          <a:latin typeface="Cambria" panose="02040503050406030204" pitchFamily="18" charset="0"/>
                        </a:rPr>
                        <a:t>1.00x</a:t>
                      </a:r>
                    </a:p>
                  </a:txBody>
                  <a:tcPr marL="8399" marR="8399" marT="8399" marB="0" anchor="ctr">
                    <a:lnL w="6350" cap="flat" cmpd="sng" algn="ctr">
                      <a:solidFill>
                        <a:srgbClr val="FFFFFF"/>
                      </a:solidFill>
                      <a:prstDash val="solid"/>
                      <a:round/>
                      <a:headEnd type="none" w="med" len="med"/>
                      <a:tailEnd type="none" w="med" len="med"/>
                    </a:lnL>
                    <a:lnR w="6350" cap="flat" cmpd="sng" algn="ctr">
                      <a:solidFill>
                        <a:srgbClr val="FFFFFF"/>
                      </a:solidFill>
                      <a:prstDash val="solid"/>
                      <a:round/>
                      <a:headEnd type="none" w="med" len="med"/>
                      <a:tailEnd type="none" w="med" len="med"/>
                    </a:lnR>
                    <a:lnT w="6350" cap="flat" cmpd="sng" algn="ctr">
                      <a:solidFill>
                        <a:srgbClr val="FFFFFF"/>
                      </a:solidFill>
                      <a:prstDash val="solid"/>
                      <a:round/>
                      <a:headEnd type="none" w="med" len="med"/>
                      <a:tailEnd type="none" w="med" len="med"/>
                    </a:lnT>
                    <a:lnB w="6350" cap="flat" cmpd="sng" algn="ctr">
                      <a:solidFill>
                        <a:srgbClr val="FFFFFF"/>
                      </a:solidFill>
                      <a:prstDash val="solid"/>
                      <a:round/>
                      <a:headEnd type="none" w="med" len="med"/>
                      <a:tailEnd type="none" w="med" len="med"/>
                    </a:lnB>
                    <a:solidFill>
                      <a:srgbClr val="CBCBCB"/>
                    </a:solidFill>
                  </a:tcPr>
                </a:tc>
                <a:extLst>
                  <a:ext uri="{0D108BD9-81ED-4DB2-BD59-A6C34878D82A}">
                    <a16:rowId xmlns:a16="http://schemas.microsoft.com/office/drawing/2014/main" val="323679418"/>
                  </a:ext>
                </a:extLst>
              </a:tr>
              <a:tr h="366573">
                <a:tc>
                  <a:txBody>
                    <a:bodyPr/>
                    <a:lstStyle/>
                    <a:p>
                      <a:pPr algn="ctr" rtl="0" fontAlgn="ctr">
                        <a:buNone/>
                      </a:pPr>
                      <a:r>
                        <a:rPr lang="en-IN" sz="1200" b="0" i="0" u="none" strike="noStrike" dirty="0">
                          <a:solidFill>
                            <a:srgbClr val="000000"/>
                          </a:solidFill>
                          <a:effectLst/>
                          <a:latin typeface="Cambria" panose="02040503050406030204" pitchFamily="18" charset="0"/>
                        </a:rPr>
                        <a:t>Recreations Lab Pvt Ltd</a:t>
                      </a:r>
                    </a:p>
                    <a:p>
                      <a:pPr algn="ctr" rtl="0" fontAlgn="ctr">
                        <a:buNone/>
                      </a:pPr>
                      <a:r>
                        <a:rPr lang="en-IN" sz="1200" b="0" i="0" u="none" strike="noStrike" dirty="0">
                          <a:solidFill>
                            <a:srgbClr val="000000"/>
                          </a:solidFill>
                          <a:effectLst/>
                          <a:latin typeface="Cambria" panose="02040503050406030204" pitchFamily="18" charset="0"/>
                        </a:rPr>
                        <a:t> (</a:t>
                      </a:r>
                      <a:r>
                        <a:rPr lang="en-IN" sz="1200" b="0" i="0" u="none" strike="noStrike" dirty="0" err="1">
                          <a:solidFill>
                            <a:srgbClr val="000000"/>
                          </a:solidFill>
                          <a:effectLst/>
                          <a:latin typeface="Cambria" panose="02040503050406030204" pitchFamily="18" charset="0"/>
                        </a:rPr>
                        <a:t>Funstop</a:t>
                      </a:r>
                      <a:r>
                        <a:rPr lang="en-IN" sz="1200" b="0" i="0" u="none" strike="noStrike" dirty="0">
                          <a:solidFill>
                            <a:srgbClr val="000000"/>
                          </a:solidFill>
                          <a:effectLst/>
                          <a:latin typeface="Cambria" panose="02040503050406030204" pitchFamily="18" charset="0"/>
                        </a:rPr>
                        <a:t> Games)</a:t>
                      </a:r>
                    </a:p>
                  </a:txBody>
                  <a:tcPr marL="8399" marR="8399" marT="8399" marB="0" anchor="ctr">
                    <a:lnL w="6350" cap="flat" cmpd="sng" algn="ctr">
                      <a:solidFill>
                        <a:srgbClr val="FFFFFF"/>
                      </a:solidFill>
                      <a:prstDash val="solid"/>
                      <a:round/>
                      <a:headEnd type="none" w="med" len="med"/>
                      <a:tailEnd type="none" w="med" len="med"/>
                    </a:lnL>
                    <a:lnR w="6350" cap="flat" cmpd="sng" algn="ctr">
                      <a:solidFill>
                        <a:srgbClr val="FFFFFF"/>
                      </a:solidFill>
                      <a:prstDash val="solid"/>
                      <a:round/>
                      <a:headEnd type="none" w="med" len="med"/>
                      <a:tailEnd type="none" w="med" len="med"/>
                    </a:lnR>
                    <a:lnT w="6350" cap="flat" cmpd="sng" algn="ctr">
                      <a:solidFill>
                        <a:srgbClr val="FFFFFF"/>
                      </a:solidFill>
                      <a:prstDash val="solid"/>
                      <a:round/>
                      <a:headEnd type="none" w="med" len="med"/>
                      <a:tailEnd type="none" w="med" len="med"/>
                    </a:lnT>
                    <a:lnB w="6350" cap="flat" cmpd="sng" algn="ctr">
                      <a:solidFill>
                        <a:srgbClr val="FFFFFF"/>
                      </a:solidFill>
                      <a:prstDash val="solid"/>
                      <a:round/>
                      <a:headEnd type="none" w="med" len="med"/>
                      <a:tailEnd type="none" w="med" len="med"/>
                    </a:lnB>
                    <a:solidFill>
                      <a:srgbClr val="E7E7E7"/>
                    </a:solidFill>
                  </a:tcPr>
                </a:tc>
                <a:tc>
                  <a:txBody>
                    <a:bodyPr/>
                    <a:lstStyle/>
                    <a:p>
                      <a:pPr algn="ctr" rtl="0" fontAlgn="ctr">
                        <a:buNone/>
                      </a:pPr>
                      <a:r>
                        <a:rPr lang="en-IN" sz="1200" b="0" i="0" u="none" strike="noStrike" dirty="0">
                          <a:solidFill>
                            <a:srgbClr val="000000"/>
                          </a:solidFill>
                          <a:effectLst/>
                          <a:latin typeface="Cambria" panose="02040503050406030204" pitchFamily="18" charset="0"/>
                        </a:rPr>
                        <a:t>100M+ global downloads.</a:t>
                      </a:r>
                    </a:p>
                  </a:txBody>
                  <a:tcPr marL="36000" marR="36000" marT="8399" marB="0" anchor="ctr">
                    <a:lnL w="6350" cap="flat" cmpd="sng" algn="ctr">
                      <a:solidFill>
                        <a:srgbClr val="FFFFFF"/>
                      </a:solidFill>
                      <a:prstDash val="solid"/>
                      <a:round/>
                      <a:headEnd type="none" w="med" len="med"/>
                      <a:tailEnd type="none" w="med" len="med"/>
                    </a:lnL>
                    <a:lnR w="6350" cap="flat" cmpd="sng" algn="ctr">
                      <a:solidFill>
                        <a:srgbClr val="FFFFFF"/>
                      </a:solidFill>
                      <a:prstDash val="solid"/>
                      <a:round/>
                      <a:headEnd type="none" w="med" len="med"/>
                      <a:tailEnd type="none" w="med" len="med"/>
                    </a:lnR>
                    <a:lnT w="6350" cap="flat" cmpd="sng" algn="ctr">
                      <a:solidFill>
                        <a:srgbClr val="FFFFFF"/>
                      </a:solidFill>
                      <a:prstDash val="solid"/>
                      <a:round/>
                      <a:headEnd type="none" w="med" len="med"/>
                      <a:tailEnd type="none" w="med" len="med"/>
                    </a:lnT>
                    <a:lnB w="6350" cap="flat" cmpd="sng" algn="ctr">
                      <a:solidFill>
                        <a:srgbClr val="FFFFFF"/>
                      </a:solidFill>
                      <a:prstDash val="solid"/>
                      <a:round/>
                      <a:headEnd type="none" w="med" len="med"/>
                      <a:tailEnd type="none" w="med" len="med"/>
                    </a:lnB>
                    <a:solidFill>
                      <a:srgbClr val="E7E7E7"/>
                    </a:solidFill>
                  </a:tcPr>
                </a:tc>
                <a:tc>
                  <a:txBody>
                    <a:bodyPr/>
                    <a:lstStyle/>
                    <a:p>
                      <a:pPr algn="ctr" rtl="0" fontAlgn="ctr">
                        <a:buNone/>
                      </a:pPr>
                      <a:r>
                        <a:rPr lang="en-IN" sz="1200" b="0" i="0" u="none" strike="noStrike">
                          <a:solidFill>
                            <a:srgbClr val="000000"/>
                          </a:solidFill>
                          <a:effectLst/>
                          <a:latin typeface="Cambria" panose="02040503050406030204" pitchFamily="18" charset="0"/>
                        </a:rPr>
                        <a:t>Consumer Tech (Gaming)</a:t>
                      </a:r>
                    </a:p>
                  </a:txBody>
                  <a:tcPr marL="8399" marR="8399" marT="8399" marB="0" anchor="ctr">
                    <a:lnL w="6350" cap="flat" cmpd="sng" algn="ctr">
                      <a:solidFill>
                        <a:srgbClr val="FFFFFF"/>
                      </a:solidFill>
                      <a:prstDash val="solid"/>
                      <a:round/>
                      <a:headEnd type="none" w="med" len="med"/>
                      <a:tailEnd type="none" w="med" len="med"/>
                    </a:lnL>
                    <a:lnR w="6350" cap="flat" cmpd="sng" algn="ctr">
                      <a:solidFill>
                        <a:srgbClr val="FFFFFF"/>
                      </a:solidFill>
                      <a:prstDash val="solid"/>
                      <a:round/>
                      <a:headEnd type="none" w="med" len="med"/>
                      <a:tailEnd type="none" w="med" len="med"/>
                    </a:lnR>
                    <a:lnT w="6350" cap="flat" cmpd="sng" algn="ctr">
                      <a:solidFill>
                        <a:srgbClr val="FFFFFF"/>
                      </a:solidFill>
                      <a:prstDash val="solid"/>
                      <a:round/>
                      <a:headEnd type="none" w="med" len="med"/>
                      <a:tailEnd type="none" w="med" len="med"/>
                    </a:lnT>
                    <a:lnB w="6350" cap="flat" cmpd="sng" algn="ctr">
                      <a:solidFill>
                        <a:srgbClr val="FFFFFF"/>
                      </a:solidFill>
                      <a:prstDash val="solid"/>
                      <a:round/>
                      <a:headEnd type="none" w="med" len="med"/>
                      <a:tailEnd type="none" w="med" len="med"/>
                    </a:lnB>
                    <a:solidFill>
                      <a:srgbClr val="E7E7E7"/>
                    </a:solidFill>
                  </a:tcPr>
                </a:tc>
                <a:tc>
                  <a:txBody>
                    <a:bodyPr/>
                    <a:lstStyle/>
                    <a:p>
                      <a:pPr algn="ctr" rtl="0" fontAlgn="ctr">
                        <a:buNone/>
                      </a:pPr>
                      <a:r>
                        <a:rPr lang="en-IN" sz="1200" b="0" i="0" u="none" strike="noStrike">
                          <a:solidFill>
                            <a:srgbClr val="000000"/>
                          </a:solidFill>
                          <a:effectLst/>
                          <a:latin typeface="Cambria" panose="02040503050406030204" pitchFamily="18" charset="0"/>
                        </a:rPr>
                        <a:t>6%</a:t>
                      </a:r>
                    </a:p>
                  </a:txBody>
                  <a:tcPr marL="8399" marR="8399" marT="8399" marB="0" anchor="ctr">
                    <a:lnL w="6350" cap="flat" cmpd="sng" algn="ctr">
                      <a:solidFill>
                        <a:srgbClr val="FFFFFF"/>
                      </a:solidFill>
                      <a:prstDash val="solid"/>
                      <a:round/>
                      <a:headEnd type="none" w="med" len="med"/>
                      <a:tailEnd type="none" w="med" len="med"/>
                    </a:lnL>
                    <a:lnR w="6350" cap="flat" cmpd="sng" algn="ctr">
                      <a:solidFill>
                        <a:srgbClr val="FFFFFF"/>
                      </a:solidFill>
                      <a:prstDash val="solid"/>
                      <a:round/>
                      <a:headEnd type="none" w="med" len="med"/>
                      <a:tailEnd type="none" w="med" len="med"/>
                    </a:lnR>
                    <a:lnT w="6350" cap="flat" cmpd="sng" algn="ctr">
                      <a:solidFill>
                        <a:srgbClr val="FFFFFF"/>
                      </a:solidFill>
                      <a:prstDash val="solid"/>
                      <a:round/>
                      <a:headEnd type="none" w="med" len="med"/>
                      <a:tailEnd type="none" w="med" len="med"/>
                    </a:lnT>
                    <a:lnB w="6350" cap="flat" cmpd="sng" algn="ctr">
                      <a:solidFill>
                        <a:srgbClr val="FFFFFF"/>
                      </a:solidFill>
                      <a:prstDash val="solid"/>
                      <a:round/>
                      <a:headEnd type="none" w="med" len="med"/>
                      <a:tailEnd type="none" w="med" len="med"/>
                    </a:lnB>
                    <a:solidFill>
                      <a:srgbClr val="E7E7E7"/>
                    </a:solidFill>
                  </a:tcPr>
                </a:tc>
                <a:tc>
                  <a:txBody>
                    <a:bodyPr/>
                    <a:lstStyle/>
                    <a:p>
                      <a:pPr algn="ctr" rtl="0" fontAlgn="ctr">
                        <a:buNone/>
                      </a:pPr>
                      <a:r>
                        <a:rPr lang="en-IN" sz="1200" b="0" i="0" u="none" strike="noStrike" dirty="0">
                          <a:solidFill>
                            <a:srgbClr val="000000"/>
                          </a:solidFill>
                          <a:effectLst/>
                          <a:latin typeface="Cambria" panose="02040503050406030204" pitchFamily="18" charset="0"/>
                        </a:rPr>
                        <a:t>16.0</a:t>
                      </a:r>
                    </a:p>
                  </a:txBody>
                  <a:tcPr marL="8399" marR="8399" marT="8399" marB="0" anchor="ctr">
                    <a:lnL w="6350" cap="flat" cmpd="sng" algn="ctr">
                      <a:solidFill>
                        <a:srgbClr val="FFFFFF"/>
                      </a:solidFill>
                      <a:prstDash val="solid"/>
                      <a:round/>
                      <a:headEnd type="none" w="med" len="med"/>
                      <a:tailEnd type="none" w="med" len="med"/>
                    </a:lnL>
                    <a:lnR w="6350" cap="flat" cmpd="sng" algn="ctr">
                      <a:solidFill>
                        <a:srgbClr val="FFFFFF"/>
                      </a:solidFill>
                      <a:prstDash val="solid"/>
                      <a:round/>
                      <a:headEnd type="none" w="med" len="med"/>
                      <a:tailEnd type="none" w="med" len="med"/>
                    </a:lnR>
                    <a:lnT w="6350" cap="flat" cmpd="sng" algn="ctr">
                      <a:solidFill>
                        <a:srgbClr val="FFFFFF"/>
                      </a:solidFill>
                      <a:prstDash val="solid"/>
                      <a:round/>
                      <a:headEnd type="none" w="med" len="med"/>
                      <a:tailEnd type="none" w="med" len="med"/>
                    </a:lnT>
                    <a:lnB w="6350" cap="flat" cmpd="sng" algn="ctr">
                      <a:solidFill>
                        <a:srgbClr val="FFFFFF"/>
                      </a:solidFill>
                      <a:prstDash val="solid"/>
                      <a:round/>
                      <a:headEnd type="none" w="med" len="med"/>
                      <a:tailEnd type="none" w="med" len="med"/>
                    </a:lnB>
                    <a:solidFill>
                      <a:srgbClr val="E7E7E7"/>
                    </a:solidFill>
                  </a:tcPr>
                </a:tc>
                <a:tc>
                  <a:txBody>
                    <a:bodyPr/>
                    <a:lstStyle/>
                    <a:p>
                      <a:pPr algn="ctr" rtl="0" fontAlgn="ctr">
                        <a:buNone/>
                      </a:pPr>
                      <a:r>
                        <a:rPr lang="en-IN" sz="1200" b="0" i="0" u="none" strike="noStrike" dirty="0">
                          <a:solidFill>
                            <a:srgbClr val="000000"/>
                          </a:solidFill>
                          <a:effectLst/>
                          <a:latin typeface="Cambria" panose="02040503050406030204" pitchFamily="18" charset="0"/>
                        </a:rPr>
                        <a:t>16.0</a:t>
                      </a:r>
                    </a:p>
                  </a:txBody>
                  <a:tcPr marL="8399" marR="8399" marT="8399" marB="0" anchor="ctr">
                    <a:lnL w="6350" cap="flat" cmpd="sng" algn="ctr">
                      <a:solidFill>
                        <a:srgbClr val="FFFFFF"/>
                      </a:solidFill>
                      <a:prstDash val="solid"/>
                      <a:round/>
                      <a:headEnd type="none" w="med" len="med"/>
                      <a:tailEnd type="none" w="med" len="med"/>
                    </a:lnL>
                    <a:lnR w="6350" cap="flat" cmpd="sng" algn="ctr">
                      <a:solidFill>
                        <a:srgbClr val="FFFFFF"/>
                      </a:solidFill>
                      <a:prstDash val="solid"/>
                      <a:round/>
                      <a:headEnd type="none" w="med" len="med"/>
                      <a:tailEnd type="none" w="med" len="med"/>
                    </a:lnR>
                    <a:lnT w="6350" cap="flat" cmpd="sng" algn="ctr">
                      <a:solidFill>
                        <a:srgbClr val="FFFFFF"/>
                      </a:solidFill>
                      <a:prstDash val="solid"/>
                      <a:round/>
                      <a:headEnd type="none" w="med" len="med"/>
                      <a:tailEnd type="none" w="med" len="med"/>
                    </a:lnT>
                    <a:lnB w="6350" cap="flat" cmpd="sng" algn="ctr">
                      <a:solidFill>
                        <a:srgbClr val="FFFFFF"/>
                      </a:solidFill>
                      <a:prstDash val="solid"/>
                      <a:round/>
                      <a:headEnd type="none" w="med" len="med"/>
                      <a:tailEnd type="none" w="med" len="med"/>
                    </a:lnB>
                    <a:solidFill>
                      <a:srgbClr val="E7E7E7"/>
                    </a:solidFill>
                  </a:tcPr>
                </a:tc>
                <a:tc>
                  <a:txBody>
                    <a:bodyPr/>
                    <a:lstStyle/>
                    <a:p>
                      <a:pPr algn="ctr" rtl="0" fontAlgn="ctr">
                        <a:buNone/>
                      </a:pPr>
                      <a:r>
                        <a:rPr lang="en-IN" sz="1200" b="0" i="0" u="none" strike="noStrike">
                          <a:solidFill>
                            <a:srgbClr val="000000"/>
                          </a:solidFill>
                          <a:effectLst/>
                          <a:latin typeface="Cambria" panose="02040503050406030204" pitchFamily="18" charset="0"/>
                        </a:rPr>
                        <a:t>1.00x</a:t>
                      </a:r>
                    </a:p>
                  </a:txBody>
                  <a:tcPr marL="8399" marR="8399" marT="8399" marB="0" anchor="ctr">
                    <a:lnL w="6350" cap="flat" cmpd="sng" algn="ctr">
                      <a:solidFill>
                        <a:srgbClr val="FFFFFF"/>
                      </a:solidFill>
                      <a:prstDash val="solid"/>
                      <a:round/>
                      <a:headEnd type="none" w="med" len="med"/>
                      <a:tailEnd type="none" w="med" len="med"/>
                    </a:lnL>
                    <a:lnR w="6350" cap="flat" cmpd="sng" algn="ctr">
                      <a:solidFill>
                        <a:srgbClr val="FFFFFF"/>
                      </a:solidFill>
                      <a:prstDash val="solid"/>
                      <a:round/>
                      <a:headEnd type="none" w="med" len="med"/>
                      <a:tailEnd type="none" w="med" len="med"/>
                    </a:lnR>
                    <a:lnT w="6350" cap="flat" cmpd="sng" algn="ctr">
                      <a:solidFill>
                        <a:srgbClr val="FFFFFF"/>
                      </a:solidFill>
                      <a:prstDash val="solid"/>
                      <a:round/>
                      <a:headEnd type="none" w="med" len="med"/>
                      <a:tailEnd type="none" w="med" len="med"/>
                    </a:lnT>
                    <a:lnB w="6350" cap="flat" cmpd="sng" algn="ctr">
                      <a:solidFill>
                        <a:srgbClr val="FFFFFF"/>
                      </a:solidFill>
                      <a:prstDash val="solid"/>
                      <a:round/>
                      <a:headEnd type="none" w="med" len="med"/>
                      <a:tailEnd type="none" w="med" len="med"/>
                    </a:lnB>
                    <a:solidFill>
                      <a:srgbClr val="E7E7E7"/>
                    </a:solidFill>
                  </a:tcPr>
                </a:tc>
                <a:extLst>
                  <a:ext uri="{0D108BD9-81ED-4DB2-BD59-A6C34878D82A}">
                    <a16:rowId xmlns:a16="http://schemas.microsoft.com/office/drawing/2014/main" val="2810278385"/>
                  </a:ext>
                </a:extLst>
              </a:tr>
              <a:tr h="366573">
                <a:tc>
                  <a:txBody>
                    <a:bodyPr/>
                    <a:lstStyle/>
                    <a:p>
                      <a:pPr algn="ctr" rtl="0" fontAlgn="ctr">
                        <a:buNone/>
                      </a:pPr>
                      <a:r>
                        <a:rPr lang="en-IN" sz="1200" b="0" i="0" u="none" strike="noStrike" dirty="0">
                          <a:solidFill>
                            <a:srgbClr val="000000"/>
                          </a:solidFill>
                          <a:effectLst/>
                          <a:latin typeface="Cambria" panose="02040503050406030204" pitchFamily="18" charset="0"/>
                        </a:rPr>
                        <a:t>Aina Computer Pvt Ltd</a:t>
                      </a:r>
                    </a:p>
                    <a:p>
                      <a:pPr algn="ctr" rtl="0" fontAlgn="ctr">
                        <a:buNone/>
                      </a:pPr>
                      <a:r>
                        <a:rPr lang="en-IN" sz="1200" b="0" i="0" u="none" strike="noStrike" dirty="0">
                          <a:solidFill>
                            <a:srgbClr val="000000"/>
                          </a:solidFill>
                          <a:effectLst/>
                          <a:latin typeface="Cambria" panose="02040503050406030204" pitchFamily="18" charset="0"/>
                        </a:rPr>
                        <a:t> (AINA)</a:t>
                      </a:r>
                    </a:p>
                  </a:txBody>
                  <a:tcPr marL="8399" marR="8399" marT="8399" marB="0" anchor="ctr">
                    <a:lnL w="6350" cap="flat" cmpd="sng" algn="ctr">
                      <a:solidFill>
                        <a:srgbClr val="FFFFFF"/>
                      </a:solidFill>
                      <a:prstDash val="solid"/>
                      <a:round/>
                      <a:headEnd type="none" w="med" len="med"/>
                      <a:tailEnd type="none" w="med" len="med"/>
                    </a:lnL>
                    <a:lnR w="6350" cap="flat" cmpd="sng" algn="ctr">
                      <a:solidFill>
                        <a:srgbClr val="FFFFFF"/>
                      </a:solidFill>
                      <a:prstDash val="solid"/>
                      <a:round/>
                      <a:headEnd type="none" w="med" len="med"/>
                      <a:tailEnd type="none" w="med" len="med"/>
                    </a:lnR>
                    <a:lnT w="6350" cap="flat" cmpd="sng" algn="ctr">
                      <a:solidFill>
                        <a:srgbClr val="FFFFFF"/>
                      </a:solidFill>
                      <a:prstDash val="solid"/>
                      <a:round/>
                      <a:headEnd type="none" w="med" len="med"/>
                      <a:tailEnd type="none" w="med" len="med"/>
                    </a:lnT>
                    <a:lnB w="6350" cap="flat" cmpd="sng" algn="ctr">
                      <a:solidFill>
                        <a:srgbClr val="FFFFFF"/>
                      </a:solidFill>
                      <a:prstDash val="solid"/>
                      <a:round/>
                      <a:headEnd type="none" w="med" len="med"/>
                      <a:tailEnd type="none" w="med" len="med"/>
                    </a:lnB>
                    <a:solidFill>
                      <a:srgbClr val="CBCBCB"/>
                    </a:solidFill>
                  </a:tcPr>
                </a:tc>
                <a:tc>
                  <a:txBody>
                    <a:bodyPr/>
                    <a:lstStyle/>
                    <a:p>
                      <a:pPr algn="ctr" rtl="0" fontAlgn="ctr">
                        <a:buNone/>
                      </a:pPr>
                      <a:r>
                        <a:rPr lang="en-IN" sz="1200" b="0" i="0" u="none" strike="noStrike" dirty="0">
                          <a:solidFill>
                            <a:srgbClr val="000000"/>
                          </a:solidFill>
                          <a:effectLst/>
                          <a:latin typeface="Cambria" panose="02040503050406030204" pitchFamily="18" charset="0"/>
                        </a:rPr>
                        <a:t>Developing an AI-powered smart ring for predictive, context-aware productivity.</a:t>
                      </a:r>
                    </a:p>
                  </a:txBody>
                  <a:tcPr marL="36000" marR="36000" marT="8399" marB="0" anchor="ctr">
                    <a:lnL w="6350" cap="flat" cmpd="sng" algn="ctr">
                      <a:solidFill>
                        <a:srgbClr val="FFFFFF"/>
                      </a:solidFill>
                      <a:prstDash val="solid"/>
                      <a:round/>
                      <a:headEnd type="none" w="med" len="med"/>
                      <a:tailEnd type="none" w="med" len="med"/>
                    </a:lnL>
                    <a:lnR w="6350" cap="flat" cmpd="sng" algn="ctr">
                      <a:solidFill>
                        <a:srgbClr val="FFFFFF"/>
                      </a:solidFill>
                      <a:prstDash val="solid"/>
                      <a:round/>
                      <a:headEnd type="none" w="med" len="med"/>
                      <a:tailEnd type="none" w="med" len="med"/>
                    </a:lnR>
                    <a:lnT w="6350" cap="flat" cmpd="sng" algn="ctr">
                      <a:solidFill>
                        <a:srgbClr val="FFFFFF"/>
                      </a:solidFill>
                      <a:prstDash val="solid"/>
                      <a:round/>
                      <a:headEnd type="none" w="med" len="med"/>
                      <a:tailEnd type="none" w="med" len="med"/>
                    </a:lnT>
                    <a:lnB w="6350" cap="flat" cmpd="sng" algn="ctr">
                      <a:solidFill>
                        <a:srgbClr val="FFFFFF"/>
                      </a:solidFill>
                      <a:prstDash val="solid"/>
                      <a:round/>
                      <a:headEnd type="none" w="med" len="med"/>
                      <a:tailEnd type="none" w="med" len="med"/>
                    </a:lnB>
                    <a:solidFill>
                      <a:srgbClr val="CBCBCB"/>
                    </a:solidFill>
                  </a:tcPr>
                </a:tc>
                <a:tc>
                  <a:txBody>
                    <a:bodyPr/>
                    <a:lstStyle/>
                    <a:p>
                      <a:pPr algn="ctr" rtl="0" fontAlgn="ctr">
                        <a:buNone/>
                      </a:pPr>
                      <a:r>
                        <a:rPr lang="en-IN" sz="1200" b="0" i="0" u="none" strike="noStrike">
                          <a:solidFill>
                            <a:srgbClr val="000000"/>
                          </a:solidFill>
                          <a:effectLst/>
                          <a:latin typeface="Cambria" panose="02040503050406030204" pitchFamily="18" charset="0"/>
                        </a:rPr>
                        <a:t>Consumer Tech (Wearable)</a:t>
                      </a:r>
                    </a:p>
                  </a:txBody>
                  <a:tcPr marL="8399" marR="8399" marT="8399" marB="0" anchor="ctr">
                    <a:lnL w="6350" cap="flat" cmpd="sng" algn="ctr">
                      <a:solidFill>
                        <a:srgbClr val="FFFFFF"/>
                      </a:solidFill>
                      <a:prstDash val="solid"/>
                      <a:round/>
                      <a:headEnd type="none" w="med" len="med"/>
                      <a:tailEnd type="none" w="med" len="med"/>
                    </a:lnL>
                    <a:lnR w="6350" cap="flat" cmpd="sng" algn="ctr">
                      <a:solidFill>
                        <a:srgbClr val="FFFFFF"/>
                      </a:solidFill>
                      <a:prstDash val="solid"/>
                      <a:round/>
                      <a:headEnd type="none" w="med" len="med"/>
                      <a:tailEnd type="none" w="med" len="med"/>
                    </a:lnR>
                    <a:lnT w="6350" cap="flat" cmpd="sng" algn="ctr">
                      <a:solidFill>
                        <a:srgbClr val="FFFFFF"/>
                      </a:solidFill>
                      <a:prstDash val="solid"/>
                      <a:round/>
                      <a:headEnd type="none" w="med" len="med"/>
                      <a:tailEnd type="none" w="med" len="med"/>
                    </a:lnT>
                    <a:lnB w="6350" cap="flat" cmpd="sng" algn="ctr">
                      <a:solidFill>
                        <a:srgbClr val="FFFFFF"/>
                      </a:solidFill>
                      <a:prstDash val="solid"/>
                      <a:round/>
                      <a:headEnd type="none" w="med" len="med"/>
                      <a:tailEnd type="none" w="med" len="med"/>
                    </a:lnB>
                    <a:solidFill>
                      <a:srgbClr val="CBCBCB"/>
                    </a:solidFill>
                  </a:tcPr>
                </a:tc>
                <a:tc>
                  <a:txBody>
                    <a:bodyPr/>
                    <a:lstStyle/>
                    <a:p>
                      <a:pPr algn="ctr" rtl="0" fontAlgn="ctr">
                        <a:buNone/>
                      </a:pPr>
                      <a:r>
                        <a:rPr lang="en-IN" sz="1200" b="0" i="0" u="none" strike="noStrike">
                          <a:solidFill>
                            <a:srgbClr val="000000"/>
                          </a:solidFill>
                          <a:effectLst/>
                          <a:latin typeface="Cambria" panose="02040503050406030204" pitchFamily="18" charset="0"/>
                        </a:rPr>
                        <a:t>10%</a:t>
                      </a:r>
                    </a:p>
                  </a:txBody>
                  <a:tcPr marL="8399" marR="8399" marT="8399" marB="0" anchor="ctr">
                    <a:lnL w="6350" cap="flat" cmpd="sng" algn="ctr">
                      <a:solidFill>
                        <a:srgbClr val="FFFFFF"/>
                      </a:solidFill>
                      <a:prstDash val="solid"/>
                      <a:round/>
                      <a:headEnd type="none" w="med" len="med"/>
                      <a:tailEnd type="none" w="med" len="med"/>
                    </a:lnL>
                    <a:lnR w="6350" cap="flat" cmpd="sng" algn="ctr">
                      <a:solidFill>
                        <a:srgbClr val="FFFFFF"/>
                      </a:solidFill>
                      <a:prstDash val="solid"/>
                      <a:round/>
                      <a:headEnd type="none" w="med" len="med"/>
                      <a:tailEnd type="none" w="med" len="med"/>
                    </a:lnR>
                    <a:lnT w="6350" cap="flat" cmpd="sng" algn="ctr">
                      <a:solidFill>
                        <a:srgbClr val="FFFFFF"/>
                      </a:solidFill>
                      <a:prstDash val="solid"/>
                      <a:round/>
                      <a:headEnd type="none" w="med" len="med"/>
                      <a:tailEnd type="none" w="med" len="med"/>
                    </a:lnT>
                    <a:lnB w="6350" cap="flat" cmpd="sng" algn="ctr">
                      <a:solidFill>
                        <a:srgbClr val="FFFFFF"/>
                      </a:solidFill>
                      <a:prstDash val="solid"/>
                      <a:round/>
                      <a:headEnd type="none" w="med" len="med"/>
                      <a:tailEnd type="none" w="med" len="med"/>
                    </a:lnB>
                    <a:solidFill>
                      <a:srgbClr val="CBCBCB"/>
                    </a:solidFill>
                  </a:tcPr>
                </a:tc>
                <a:tc>
                  <a:txBody>
                    <a:bodyPr/>
                    <a:lstStyle/>
                    <a:p>
                      <a:pPr algn="ctr" rtl="0" fontAlgn="ctr">
                        <a:buNone/>
                      </a:pPr>
                      <a:r>
                        <a:rPr lang="en-IN" sz="1200" b="0" i="0" u="none" strike="noStrike" dirty="0">
                          <a:solidFill>
                            <a:srgbClr val="000000"/>
                          </a:solidFill>
                          <a:effectLst/>
                          <a:latin typeface="Cambria" panose="02040503050406030204" pitchFamily="18" charset="0"/>
                        </a:rPr>
                        <a:t>17.0</a:t>
                      </a:r>
                    </a:p>
                  </a:txBody>
                  <a:tcPr marL="8399" marR="8399" marT="8399" marB="0" anchor="ctr">
                    <a:lnL w="6350" cap="flat" cmpd="sng" algn="ctr">
                      <a:solidFill>
                        <a:srgbClr val="FFFFFF"/>
                      </a:solidFill>
                      <a:prstDash val="solid"/>
                      <a:round/>
                      <a:headEnd type="none" w="med" len="med"/>
                      <a:tailEnd type="none" w="med" len="med"/>
                    </a:lnL>
                    <a:lnR w="6350" cap="flat" cmpd="sng" algn="ctr">
                      <a:solidFill>
                        <a:srgbClr val="FFFFFF"/>
                      </a:solidFill>
                      <a:prstDash val="solid"/>
                      <a:round/>
                      <a:headEnd type="none" w="med" len="med"/>
                      <a:tailEnd type="none" w="med" len="med"/>
                    </a:lnR>
                    <a:lnT w="6350" cap="flat" cmpd="sng" algn="ctr">
                      <a:solidFill>
                        <a:srgbClr val="FFFFFF"/>
                      </a:solidFill>
                      <a:prstDash val="solid"/>
                      <a:round/>
                      <a:headEnd type="none" w="med" len="med"/>
                      <a:tailEnd type="none" w="med" len="med"/>
                    </a:lnT>
                    <a:lnB w="6350" cap="flat" cmpd="sng" algn="ctr">
                      <a:solidFill>
                        <a:srgbClr val="FFFFFF"/>
                      </a:solidFill>
                      <a:prstDash val="solid"/>
                      <a:round/>
                      <a:headEnd type="none" w="med" len="med"/>
                      <a:tailEnd type="none" w="med" len="med"/>
                    </a:lnB>
                    <a:solidFill>
                      <a:srgbClr val="CBCBCB"/>
                    </a:solidFill>
                  </a:tcPr>
                </a:tc>
                <a:tc>
                  <a:txBody>
                    <a:bodyPr/>
                    <a:lstStyle/>
                    <a:p>
                      <a:pPr algn="ctr" rtl="0" fontAlgn="ctr">
                        <a:buNone/>
                      </a:pPr>
                      <a:r>
                        <a:rPr lang="en-IN" sz="1200" b="0" i="0" u="none" strike="noStrike" dirty="0">
                          <a:solidFill>
                            <a:srgbClr val="000000"/>
                          </a:solidFill>
                          <a:effectLst/>
                          <a:latin typeface="Cambria" panose="02040503050406030204" pitchFamily="18" charset="0"/>
                        </a:rPr>
                        <a:t>17.0</a:t>
                      </a:r>
                    </a:p>
                  </a:txBody>
                  <a:tcPr marL="8399" marR="8399" marT="8399" marB="0" anchor="ctr">
                    <a:lnL w="6350" cap="flat" cmpd="sng" algn="ctr">
                      <a:solidFill>
                        <a:srgbClr val="FFFFFF"/>
                      </a:solidFill>
                      <a:prstDash val="solid"/>
                      <a:round/>
                      <a:headEnd type="none" w="med" len="med"/>
                      <a:tailEnd type="none" w="med" len="med"/>
                    </a:lnL>
                    <a:lnR w="6350" cap="flat" cmpd="sng" algn="ctr">
                      <a:solidFill>
                        <a:srgbClr val="FFFFFF"/>
                      </a:solidFill>
                      <a:prstDash val="solid"/>
                      <a:round/>
                      <a:headEnd type="none" w="med" len="med"/>
                      <a:tailEnd type="none" w="med" len="med"/>
                    </a:lnR>
                    <a:lnT w="6350" cap="flat" cmpd="sng" algn="ctr">
                      <a:solidFill>
                        <a:srgbClr val="FFFFFF"/>
                      </a:solidFill>
                      <a:prstDash val="solid"/>
                      <a:round/>
                      <a:headEnd type="none" w="med" len="med"/>
                      <a:tailEnd type="none" w="med" len="med"/>
                    </a:lnT>
                    <a:lnB w="6350" cap="flat" cmpd="sng" algn="ctr">
                      <a:solidFill>
                        <a:srgbClr val="FFFFFF"/>
                      </a:solidFill>
                      <a:prstDash val="solid"/>
                      <a:round/>
                      <a:headEnd type="none" w="med" len="med"/>
                      <a:tailEnd type="none" w="med" len="med"/>
                    </a:lnB>
                    <a:solidFill>
                      <a:srgbClr val="CBCBCB"/>
                    </a:solidFill>
                  </a:tcPr>
                </a:tc>
                <a:tc>
                  <a:txBody>
                    <a:bodyPr/>
                    <a:lstStyle/>
                    <a:p>
                      <a:pPr algn="ctr" rtl="0" fontAlgn="ctr">
                        <a:buNone/>
                      </a:pPr>
                      <a:r>
                        <a:rPr lang="en-IN" sz="1200" b="0" i="0" u="none" strike="noStrike">
                          <a:solidFill>
                            <a:srgbClr val="000000"/>
                          </a:solidFill>
                          <a:effectLst/>
                          <a:latin typeface="Cambria" panose="02040503050406030204" pitchFamily="18" charset="0"/>
                        </a:rPr>
                        <a:t>1.00x</a:t>
                      </a:r>
                    </a:p>
                  </a:txBody>
                  <a:tcPr marL="8399" marR="8399" marT="8399" marB="0" anchor="ctr">
                    <a:lnL w="6350" cap="flat" cmpd="sng" algn="ctr">
                      <a:solidFill>
                        <a:srgbClr val="FFFFFF"/>
                      </a:solidFill>
                      <a:prstDash val="solid"/>
                      <a:round/>
                      <a:headEnd type="none" w="med" len="med"/>
                      <a:tailEnd type="none" w="med" len="med"/>
                    </a:lnL>
                    <a:lnR w="6350" cap="flat" cmpd="sng" algn="ctr">
                      <a:solidFill>
                        <a:srgbClr val="FFFFFF"/>
                      </a:solidFill>
                      <a:prstDash val="solid"/>
                      <a:round/>
                      <a:headEnd type="none" w="med" len="med"/>
                      <a:tailEnd type="none" w="med" len="med"/>
                    </a:lnR>
                    <a:lnT w="6350" cap="flat" cmpd="sng" algn="ctr">
                      <a:solidFill>
                        <a:srgbClr val="FFFFFF"/>
                      </a:solidFill>
                      <a:prstDash val="solid"/>
                      <a:round/>
                      <a:headEnd type="none" w="med" len="med"/>
                      <a:tailEnd type="none" w="med" len="med"/>
                    </a:lnT>
                    <a:lnB w="6350" cap="flat" cmpd="sng" algn="ctr">
                      <a:solidFill>
                        <a:srgbClr val="FFFFFF"/>
                      </a:solidFill>
                      <a:prstDash val="solid"/>
                      <a:round/>
                      <a:headEnd type="none" w="med" len="med"/>
                      <a:tailEnd type="none" w="med" len="med"/>
                    </a:lnB>
                    <a:solidFill>
                      <a:srgbClr val="CBCBCB"/>
                    </a:solidFill>
                  </a:tcPr>
                </a:tc>
                <a:extLst>
                  <a:ext uri="{0D108BD9-81ED-4DB2-BD59-A6C34878D82A}">
                    <a16:rowId xmlns:a16="http://schemas.microsoft.com/office/drawing/2014/main" val="3639220845"/>
                  </a:ext>
                </a:extLst>
              </a:tr>
              <a:tr h="724917">
                <a:tc>
                  <a:txBody>
                    <a:bodyPr/>
                    <a:lstStyle/>
                    <a:p>
                      <a:pPr algn="ctr" rtl="0" fontAlgn="ctr">
                        <a:buNone/>
                      </a:pPr>
                      <a:r>
                        <a:rPr lang="en-IN" sz="1200" b="0" i="0" u="none" strike="noStrike" dirty="0" err="1">
                          <a:solidFill>
                            <a:srgbClr val="000000"/>
                          </a:solidFill>
                          <a:effectLst/>
                          <a:latin typeface="Cambria" panose="02040503050406030204" pitchFamily="18" charset="0"/>
                        </a:rPr>
                        <a:t>Constelli</a:t>
                      </a:r>
                      <a:r>
                        <a:rPr lang="en-IN" sz="1200" b="0" i="0" u="none" strike="noStrike" dirty="0">
                          <a:solidFill>
                            <a:srgbClr val="000000"/>
                          </a:solidFill>
                          <a:effectLst/>
                          <a:latin typeface="Cambria" panose="02040503050406030204" pitchFamily="18" charset="0"/>
                        </a:rPr>
                        <a:t> Signals Pvt Ltd </a:t>
                      </a:r>
                    </a:p>
                    <a:p>
                      <a:pPr algn="ctr" rtl="0" fontAlgn="ctr">
                        <a:buNone/>
                      </a:pPr>
                      <a:r>
                        <a:rPr lang="en-IN" sz="1200" b="0" i="0" u="none" strike="noStrike" dirty="0">
                          <a:solidFill>
                            <a:srgbClr val="000000"/>
                          </a:solidFill>
                          <a:effectLst/>
                          <a:latin typeface="Cambria" panose="02040503050406030204" pitchFamily="18" charset="0"/>
                        </a:rPr>
                        <a:t>(</a:t>
                      </a:r>
                      <a:r>
                        <a:rPr lang="en-IN" sz="1200" b="0" i="0" u="none" strike="noStrike" dirty="0" err="1">
                          <a:solidFill>
                            <a:srgbClr val="000000"/>
                          </a:solidFill>
                          <a:effectLst/>
                          <a:latin typeface="Cambria" panose="02040503050406030204" pitchFamily="18" charset="0"/>
                        </a:rPr>
                        <a:t>Constelli</a:t>
                      </a:r>
                      <a:r>
                        <a:rPr lang="en-IN" sz="1200" b="0" i="0" u="none" strike="noStrike" dirty="0">
                          <a:solidFill>
                            <a:srgbClr val="000000"/>
                          </a:solidFill>
                          <a:effectLst/>
                          <a:latin typeface="Cambria" panose="02040503050406030204" pitchFamily="18" charset="0"/>
                        </a:rPr>
                        <a:t>)</a:t>
                      </a:r>
                    </a:p>
                  </a:txBody>
                  <a:tcPr marL="8399" marR="8399" marT="8399" marB="0" anchor="ctr">
                    <a:lnL w="6350" cap="flat" cmpd="sng" algn="ctr">
                      <a:solidFill>
                        <a:srgbClr val="FFFFFF"/>
                      </a:solidFill>
                      <a:prstDash val="solid"/>
                      <a:round/>
                      <a:headEnd type="none" w="med" len="med"/>
                      <a:tailEnd type="none" w="med" len="med"/>
                    </a:lnL>
                    <a:lnR w="6350" cap="flat" cmpd="sng" algn="ctr">
                      <a:solidFill>
                        <a:srgbClr val="FFFFFF"/>
                      </a:solidFill>
                      <a:prstDash val="solid"/>
                      <a:round/>
                      <a:headEnd type="none" w="med" len="med"/>
                      <a:tailEnd type="none" w="med" len="med"/>
                    </a:lnR>
                    <a:lnT w="6350" cap="flat" cmpd="sng" algn="ctr">
                      <a:solidFill>
                        <a:srgbClr val="FFFFFF"/>
                      </a:solidFill>
                      <a:prstDash val="solid"/>
                      <a:round/>
                      <a:headEnd type="none" w="med" len="med"/>
                      <a:tailEnd type="none" w="med" len="med"/>
                    </a:lnT>
                    <a:lnB w="6350" cap="flat" cmpd="sng" algn="ctr">
                      <a:solidFill>
                        <a:srgbClr val="FFFFFF"/>
                      </a:solidFill>
                      <a:prstDash val="solid"/>
                      <a:round/>
                      <a:headEnd type="none" w="med" len="med"/>
                      <a:tailEnd type="none" w="med" len="med"/>
                    </a:lnB>
                    <a:solidFill>
                      <a:srgbClr val="E7E7E7"/>
                    </a:solidFill>
                  </a:tcPr>
                </a:tc>
                <a:tc>
                  <a:txBody>
                    <a:bodyPr/>
                    <a:lstStyle/>
                    <a:p>
                      <a:pPr algn="ctr" rtl="0" fontAlgn="ctr">
                        <a:buNone/>
                      </a:pPr>
                      <a:r>
                        <a:rPr lang="en-IN" sz="1200" b="0" i="0" u="none" strike="noStrike" dirty="0">
                          <a:solidFill>
                            <a:srgbClr val="000000"/>
                          </a:solidFill>
                          <a:effectLst/>
                          <a:latin typeface="Cambria" panose="02040503050406030204" pitchFamily="18" charset="0"/>
                        </a:rPr>
                        <a:t>Advanced electronic intelligence and warfare systems</a:t>
                      </a:r>
                    </a:p>
                  </a:txBody>
                  <a:tcPr marL="36000" marR="36000" marT="8399" marB="0" anchor="ctr">
                    <a:lnL w="6350" cap="flat" cmpd="sng" algn="ctr">
                      <a:solidFill>
                        <a:srgbClr val="FFFFFF"/>
                      </a:solidFill>
                      <a:prstDash val="solid"/>
                      <a:round/>
                      <a:headEnd type="none" w="med" len="med"/>
                      <a:tailEnd type="none" w="med" len="med"/>
                    </a:lnL>
                    <a:lnR w="6350" cap="flat" cmpd="sng" algn="ctr">
                      <a:solidFill>
                        <a:srgbClr val="FFFFFF"/>
                      </a:solidFill>
                      <a:prstDash val="solid"/>
                      <a:round/>
                      <a:headEnd type="none" w="med" len="med"/>
                      <a:tailEnd type="none" w="med" len="med"/>
                    </a:lnR>
                    <a:lnT w="6350" cap="flat" cmpd="sng" algn="ctr">
                      <a:solidFill>
                        <a:srgbClr val="FFFFFF"/>
                      </a:solidFill>
                      <a:prstDash val="solid"/>
                      <a:round/>
                      <a:headEnd type="none" w="med" len="med"/>
                      <a:tailEnd type="none" w="med" len="med"/>
                    </a:lnT>
                    <a:lnB w="6350" cap="flat" cmpd="sng" algn="ctr">
                      <a:solidFill>
                        <a:srgbClr val="FFFFFF"/>
                      </a:solidFill>
                      <a:prstDash val="solid"/>
                      <a:round/>
                      <a:headEnd type="none" w="med" len="med"/>
                      <a:tailEnd type="none" w="med" len="med"/>
                    </a:lnB>
                    <a:solidFill>
                      <a:srgbClr val="E7E7E7"/>
                    </a:solidFill>
                  </a:tcPr>
                </a:tc>
                <a:tc>
                  <a:txBody>
                    <a:bodyPr/>
                    <a:lstStyle/>
                    <a:p>
                      <a:pPr algn="ctr" rtl="0" fontAlgn="ctr">
                        <a:buNone/>
                      </a:pPr>
                      <a:r>
                        <a:rPr lang="en-IN" sz="1200" b="0" i="0" u="none" strike="noStrike">
                          <a:solidFill>
                            <a:srgbClr val="000000"/>
                          </a:solidFill>
                          <a:effectLst/>
                          <a:latin typeface="Cambria" panose="02040503050406030204" pitchFamily="18" charset="0"/>
                        </a:rPr>
                        <a:t>Electronic Equipment, Instruments &amp; Components</a:t>
                      </a:r>
                    </a:p>
                  </a:txBody>
                  <a:tcPr marL="8399" marR="8399" marT="8399" marB="0" anchor="ctr">
                    <a:lnL w="6350" cap="flat" cmpd="sng" algn="ctr">
                      <a:solidFill>
                        <a:srgbClr val="FFFFFF"/>
                      </a:solidFill>
                      <a:prstDash val="solid"/>
                      <a:round/>
                      <a:headEnd type="none" w="med" len="med"/>
                      <a:tailEnd type="none" w="med" len="med"/>
                    </a:lnL>
                    <a:lnR w="6350" cap="flat" cmpd="sng" algn="ctr">
                      <a:solidFill>
                        <a:srgbClr val="FFFFFF"/>
                      </a:solidFill>
                      <a:prstDash val="solid"/>
                      <a:round/>
                      <a:headEnd type="none" w="med" len="med"/>
                      <a:tailEnd type="none" w="med" len="med"/>
                    </a:lnR>
                    <a:lnT w="6350" cap="flat" cmpd="sng" algn="ctr">
                      <a:solidFill>
                        <a:srgbClr val="FFFFFF"/>
                      </a:solidFill>
                      <a:prstDash val="solid"/>
                      <a:round/>
                      <a:headEnd type="none" w="med" len="med"/>
                      <a:tailEnd type="none" w="med" len="med"/>
                    </a:lnT>
                    <a:lnB w="6350" cap="flat" cmpd="sng" algn="ctr">
                      <a:solidFill>
                        <a:srgbClr val="FFFFFF"/>
                      </a:solidFill>
                      <a:prstDash val="solid"/>
                      <a:round/>
                      <a:headEnd type="none" w="med" len="med"/>
                      <a:tailEnd type="none" w="med" len="med"/>
                    </a:lnB>
                    <a:solidFill>
                      <a:srgbClr val="E7E7E7"/>
                    </a:solidFill>
                  </a:tcPr>
                </a:tc>
                <a:tc>
                  <a:txBody>
                    <a:bodyPr/>
                    <a:lstStyle/>
                    <a:p>
                      <a:pPr algn="ctr" rtl="0" fontAlgn="ctr">
                        <a:buNone/>
                      </a:pPr>
                      <a:r>
                        <a:rPr lang="en-IN" sz="1200" b="0" i="0" u="none" strike="noStrike">
                          <a:solidFill>
                            <a:srgbClr val="000000"/>
                          </a:solidFill>
                          <a:effectLst/>
                          <a:latin typeface="Cambria" panose="02040503050406030204" pitchFamily="18" charset="0"/>
                        </a:rPr>
                        <a:t>1%</a:t>
                      </a:r>
                    </a:p>
                  </a:txBody>
                  <a:tcPr marL="8399" marR="8399" marT="8399" marB="0" anchor="ctr">
                    <a:lnL w="6350" cap="flat" cmpd="sng" algn="ctr">
                      <a:solidFill>
                        <a:srgbClr val="FFFFFF"/>
                      </a:solidFill>
                      <a:prstDash val="solid"/>
                      <a:round/>
                      <a:headEnd type="none" w="med" len="med"/>
                      <a:tailEnd type="none" w="med" len="med"/>
                    </a:lnL>
                    <a:lnR w="6350" cap="flat" cmpd="sng" algn="ctr">
                      <a:solidFill>
                        <a:srgbClr val="FFFFFF"/>
                      </a:solidFill>
                      <a:prstDash val="solid"/>
                      <a:round/>
                      <a:headEnd type="none" w="med" len="med"/>
                      <a:tailEnd type="none" w="med" len="med"/>
                    </a:lnR>
                    <a:lnT w="6350" cap="flat" cmpd="sng" algn="ctr">
                      <a:solidFill>
                        <a:srgbClr val="FFFFFF"/>
                      </a:solidFill>
                      <a:prstDash val="solid"/>
                      <a:round/>
                      <a:headEnd type="none" w="med" len="med"/>
                      <a:tailEnd type="none" w="med" len="med"/>
                    </a:lnT>
                    <a:lnB w="6350" cap="flat" cmpd="sng" algn="ctr">
                      <a:solidFill>
                        <a:srgbClr val="FFFFFF"/>
                      </a:solidFill>
                      <a:prstDash val="solid"/>
                      <a:round/>
                      <a:headEnd type="none" w="med" len="med"/>
                      <a:tailEnd type="none" w="med" len="med"/>
                    </a:lnB>
                    <a:solidFill>
                      <a:srgbClr val="E7E7E7"/>
                    </a:solidFill>
                  </a:tcPr>
                </a:tc>
                <a:tc>
                  <a:txBody>
                    <a:bodyPr/>
                    <a:lstStyle/>
                    <a:p>
                      <a:pPr algn="ctr" rtl="0" fontAlgn="ctr">
                        <a:buNone/>
                      </a:pPr>
                      <a:r>
                        <a:rPr lang="en-IN" sz="1200" b="0" i="0" u="none" strike="noStrike" dirty="0">
                          <a:solidFill>
                            <a:srgbClr val="000000"/>
                          </a:solidFill>
                          <a:effectLst/>
                          <a:latin typeface="Cambria" panose="02040503050406030204" pitchFamily="18" charset="0"/>
                        </a:rPr>
                        <a:t>9.0</a:t>
                      </a:r>
                    </a:p>
                  </a:txBody>
                  <a:tcPr marL="8399" marR="8399" marT="8399" marB="0" anchor="ctr">
                    <a:lnL w="6350" cap="flat" cmpd="sng" algn="ctr">
                      <a:solidFill>
                        <a:srgbClr val="FFFFFF"/>
                      </a:solidFill>
                      <a:prstDash val="solid"/>
                      <a:round/>
                      <a:headEnd type="none" w="med" len="med"/>
                      <a:tailEnd type="none" w="med" len="med"/>
                    </a:lnL>
                    <a:lnR w="6350" cap="flat" cmpd="sng" algn="ctr">
                      <a:solidFill>
                        <a:srgbClr val="FFFFFF"/>
                      </a:solidFill>
                      <a:prstDash val="solid"/>
                      <a:round/>
                      <a:headEnd type="none" w="med" len="med"/>
                      <a:tailEnd type="none" w="med" len="med"/>
                    </a:lnR>
                    <a:lnT w="6350" cap="flat" cmpd="sng" algn="ctr">
                      <a:solidFill>
                        <a:srgbClr val="FFFFFF"/>
                      </a:solidFill>
                      <a:prstDash val="solid"/>
                      <a:round/>
                      <a:headEnd type="none" w="med" len="med"/>
                      <a:tailEnd type="none" w="med" len="med"/>
                    </a:lnT>
                    <a:lnB w="6350" cap="flat" cmpd="sng" algn="ctr">
                      <a:solidFill>
                        <a:srgbClr val="FFFFFF"/>
                      </a:solidFill>
                      <a:prstDash val="solid"/>
                      <a:round/>
                      <a:headEnd type="none" w="med" len="med"/>
                      <a:tailEnd type="none" w="med" len="med"/>
                    </a:lnB>
                    <a:solidFill>
                      <a:srgbClr val="E7E7E7"/>
                    </a:solidFill>
                  </a:tcPr>
                </a:tc>
                <a:tc>
                  <a:txBody>
                    <a:bodyPr/>
                    <a:lstStyle/>
                    <a:p>
                      <a:pPr algn="ctr" rtl="0" fontAlgn="ctr">
                        <a:buNone/>
                      </a:pPr>
                      <a:r>
                        <a:rPr lang="en-IN" sz="1200" b="0" i="0" u="none" strike="noStrike" dirty="0">
                          <a:solidFill>
                            <a:srgbClr val="000000"/>
                          </a:solidFill>
                          <a:effectLst/>
                          <a:latin typeface="Cambria" panose="02040503050406030204" pitchFamily="18" charset="0"/>
                        </a:rPr>
                        <a:t>9.0</a:t>
                      </a:r>
                    </a:p>
                  </a:txBody>
                  <a:tcPr marL="8399" marR="8399" marT="8399" marB="0" anchor="ctr">
                    <a:lnL w="6350" cap="flat" cmpd="sng" algn="ctr">
                      <a:solidFill>
                        <a:srgbClr val="FFFFFF"/>
                      </a:solidFill>
                      <a:prstDash val="solid"/>
                      <a:round/>
                      <a:headEnd type="none" w="med" len="med"/>
                      <a:tailEnd type="none" w="med" len="med"/>
                    </a:lnL>
                    <a:lnR w="6350" cap="flat" cmpd="sng" algn="ctr">
                      <a:solidFill>
                        <a:srgbClr val="FFFFFF"/>
                      </a:solidFill>
                      <a:prstDash val="solid"/>
                      <a:round/>
                      <a:headEnd type="none" w="med" len="med"/>
                      <a:tailEnd type="none" w="med" len="med"/>
                    </a:lnR>
                    <a:lnT w="6350" cap="flat" cmpd="sng" algn="ctr">
                      <a:solidFill>
                        <a:srgbClr val="FFFFFF"/>
                      </a:solidFill>
                      <a:prstDash val="solid"/>
                      <a:round/>
                      <a:headEnd type="none" w="med" len="med"/>
                      <a:tailEnd type="none" w="med" len="med"/>
                    </a:lnT>
                    <a:lnB w="6350" cap="flat" cmpd="sng" algn="ctr">
                      <a:solidFill>
                        <a:srgbClr val="FFFFFF"/>
                      </a:solidFill>
                      <a:prstDash val="solid"/>
                      <a:round/>
                      <a:headEnd type="none" w="med" len="med"/>
                      <a:tailEnd type="none" w="med" len="med"/>
                    </a:lnB>
                    <a:solidFill>
                      <a:srgbClr val="E7E7E7"/>
                    </a:solidFill>
                  </a:tcPr>
                </a:tc>
                <a:tc>
                  <a:txBody>
                    <a:bodyPr/>
                    <a:lstStyle/>
                    <a:p>
                      <a:pPr algn="ctr" rtl="0" fontAlgn="ctr">
                        <a:buNone/>
                      </a:pPr>
                      <a:r>
                        <a:rPr lang="en-IN" sz="1200" b="0" i="0" u="none" strike="noStrike" dirty="0">
                          <a:solidFill>
                            <a:srgbClr val="000000"/>
                          </a:solidFill>
                          <a:effectLst/>
                          <a:latin typeface="Cambria" panose="02040503050406030204" pitchFamily="18" charset="0"/>
                        </a:rPr>
                        <a:t>1.00x</a:t>
                      </a:r>
                    </a:p>
                  </a:txBody>
                  <a:tcPr marL="8399" marR="8399" marT="8399" marB="0" anchor="ctr">
                    <a:lnL w="6350" cap="flat" cmpd="sng" algn="ctr">
                      <a:solidFill>
                        <a:srgbClr val="FFFFFF"/>
                      </a:solidFill>
                      <a:prstDash val="solid"/>
                      <a:round/>
                      <a:headEnd type="none" w="med" len="med"/>
                      <a:tailEnd type="none" w="med" len="med"/>
                    </a:lnL>
                    <a:lnR w="6350" cap="flat" cmpd="sng" algn="ctr">
                      <a:solidFill>
                        <a:srgbClr val="FFFFFF"/>
                      </a:solidFill>
                      <a:prstDash val="solid"/>
                      <a:round/>
                      <a:headEnd type="none" w="med" len="med"/>
                      <a:tailEnd type="none" w="med" len="med"/>
                    </a:lnR>
                    <a:lnT w="6350" cap="flat" cmpd="sng" algn="ctr">
                      <a:solidFill>
                        <a:srgbClr val="FFFFFF"/>
                      </a:solidFill>
                      <a:prstDash val="solid"/>
                      <a:round/>
                      <a:headEnd type="none" w="med" len="med"/>
                      <a:tailEnd type="none" w="med" len="med"/>
                    </a:lnT>
                    <a:lnB w="6350" cap="flat" cmpd="sng" algn="ctr">
                      <a:solidFill>
                        <a:srgbClr val="FFFFFF"/>
                      </a:solidFill>
                      <a:prstDash val="solid"/>
                      <a:round/>
                      <a:headEnd type="none" w="med" len="med"/>
                      <a:tailEnd type="none" w="med" len="med"/>
                    </a:lnB>
                    <a:solidFill>
                      <a:srgbClr val="E7E7E7"/>
                    </a:solidFill>
                  </a:tcPr>
                </a:tc>
                <a:extLst>
                  <a:ext uri="{0D108BD9-81ED-4DB2-BD59-A6C34878D82A}">
                    <a16:rowId xmlns:a16="http://schemas.microsoft.com/office/drawing/2014/main" val="1495023196"/>
                  </a:ext>
                </a:extLst>
              </a:tr>
              <a:tr h="366573">
                <a:tc>
                  <a:txBody>
                    <a:bodyPr/>
                    <a:lstStyle/>
                    <a:p>
                      <a:pPr algn="ctr" rtl="0" fontAlgn="ctr">
                        <a:buNone/>
                      </a:pPr>
                      <a:r>
                        <a:rPr lang="en-IN" sz="1200" b="0" i="0" u="none" strike="noStrike" dirty="0">
                          <a:solidFill>
                            <a:srgbClr val="000000"/>
                          </a:solidFill>
                          <a:effectLst/>
                          <a:latin typeface="Cambria" panose="02040503050406030204" pitchFamily="18" charset="0"/>
                        </a:rPr>
                        <a:t>Sisir Radar</a:t>
                      </a:r>
                    </a:p>
                  </a:txBody>
                  <a:tcPr marL="8399" marR="8399" marT="8399" marB="0" anchor="ctr">
                    <a:lnL w="6350" cap="flat" cmpd="sng" algn="ctr">
                      <a:solidFill>
                        <a:srgbClr val="FFFFFF"/>
                      </a:solidFill>
                      <a:prstDash val="solid"/>
                      <a:round/>
                      <a:headEnd type="none" w="med" len="med"/>
                      <a:tailEnd type="none" w="med" len="med"/>
                    </a:lnL>
                    <a:lnR w="6350" cap="flat" cmpd="sng" algn="ctr">
                      <a:solidFill>
                        <a:srgbClr val="FFFFFF"/>
                      </a:solidFill>
                      <a:prstDash val="solid"/>
                      <a:round/>
                      <a:headEnd type="none" w="med" len="med"/>
                      <a:tailEnd type="none" w="med" len="med"/>
                    </a:lnR>
                    <a:lnT w="6350" cap="flat" cmpd="sng" algn="ctr">
                      <a:solidFill>
                        <a:srgbClr val="FFFFFF"/>
                      </a:solidFill>
                      <a:prstDash val="solid"/>
                      <a:round/>
                      <a:headEnd type="none" w="med" len="med"/>
                      <a:tailEnd type="none" w="med" len="med"/>
                    </a:lnT>
                    <a:lnB w="6350" cap="flat" cmpd="sng" algn="ctr">
                      <a:solidFill>
                        <a:srgbClr val="FFFFFF"/>
                      </a:solidFill>
                      <a:prstDash val="solid"/>
                      <a:round/>
                      <a:headEnd type="none" w="med" len="med"/>
                      <a:tailEnd type="none" w="med" len="med"/>
                    </a:lnB>
                    <a:solidFill>
                      <a:srgbClr val="CBCBCB"/>
                    </a:solidFill>
                  </a:tcPr>
                </a:tc>
                <a:tc>
                  <a:txBody>
                    <a:bodyPr/>
                    <a:lstStyle/>
                    <a:p>
                      <a:pPr algn="ctr" rtl="0" fontAlgn="ctr">
                        <a:buNone/>
                      </a:pPr>
                      <a:r>
                        <a:rPr lang="en-IN" sz="1200" b="0" i="0" u="none" strike="noStrike" dirty="0">
                          <a:solidFill>
                            <a:srgbClr val="000000"/>
                          </a:solidFill>
                          <a:effectLst/>
                          <a:latin typeface="Cambria" panose="02040503050406030204" pitchFamily="18" charset="0"/>
                        </a:rPr>
                        <a:t>Radar imaging systems by ex-ISRO scientist Tapan Mishra.</a:t>
                      </a:r>
                    </a:p>
                  </a:txBody>
                  <a:tcPr marL="36000" marR="36000" marT="8399" marB="0" anchor="ctr">
                    <a:lnL w="6350" cap="flat" cmpd="sng" algn="ctr">
                      <a:solidFill>
                        <a:srgbClr val="FFFFFF"/>
                      </a:solidFill>
                      <a:prstDash val="solid"/>
                      <a:round/>
                      <a:headEnd type="none" w="med" len="med"/>
                      <a:tailEnd type="none" w="med" len="med"/>
                    </a:lnL>
                    <a:lnR w="6350" cap="flat" cmpd="sng" algn="ctr">
                      <a:solidFill>
                        <a:srgbClr val="FFFFFF"/>
                      </a:solidFill>
                      <a:prstDash val="solid"/>
                      <a:round/>
                      <a:headEnd type="none" w="med" len="med"/>
                      <a:tailEnd type="none" w="med" len="med"/>
                    </a:lnR>
                    <a:lnT w="6350" cap="flat" cmpd="sng" algn="ctr">
                      <a:solidFill>
                        <a:srgbClr val="FFFFFF"/>
                      </a:solidFill>
                      <a:prstDash val="solid"/>
                      <a:round/>
                      <a:headEnd type="none" w="med" len="med"/>
                      <a:tailEnd type="none" w="med" len="med"/>
                    </a:lnT>
                    <a:lnB w="6350" cap="flat" cmpd="sng" algn="ctr">
                      <a:solidFill>
                        <a:srgbClr val="FFFFFF"/>
                      </a:solidFill>
                      <a:prstDash val="solid"/>
                      <a:round/>
                      <a:headEnd type="none" w="med" len="med"/>
                      <a:tailEnd type="none" w="med" len="med"/>
                    </a:lnB>
                    <a:solidFill>
                      <a:srgbClr val="CBCBCB"/>
                    </a:solidFill>
                  </a:tcPr>
                </a:tc>
                <a:tc>
                  <a:txBody>
                    <a:bodyPr/>
                    <a:lstStyle/>
                    <a:p>
                      <a:pPr algn="ctr" rtl="0" fontAlgn="ctr">
                        <a:buNone/>
                      </a:pPr>
                      <a:r>
                        <a:rPr lang="en-IN" sz="1200" b="0" i="0" u="none" strike="noStrike" dirty="0">
                          <a:solidFill>
                            <a:srgbClr val="000000"/>
                          </a:solidFill>
                          <a:effectLst/>
                          <a:latin typeface="Cambria" panose="02040503050406030204" pitchFamily="18" charset="0"/>
                        </a:rPr>
                        <a:t>Deep-tech, </a:t>
                      </a:r>
                    </a:p>
                    <a:p>
                      <a:pPr algn="ctr" rtl="0" fontAlgn="ctr">
                        <a:buNone/>
                      </a:pPr>
                      <a:r>
                        <a:rPr lang="en-IN" sz="1200" b="0" i="0" u="none" strike="noStrike" dirty="0" err="1">
                          <a:solidFill>
                            <a:srgbClr val="000000"/>
                          </a:solidFill>
                          <a:effectLst/>
                          <a:latin typeface="Cambria" panose="02040503050406030204" pitchFamily="18" charset="0"/>
                        </a:rPr>
                        <a:t>Spacetech</a:t>
                      </a:r>
                      <a:r>
                        <a:rPr lang="en-IN" sz="1200" b="0" i="0" u="none" strike="noStrike" dirty="0">
                          <a:solidFill>
                            <a:srgbClr val="000000"/>
                          </a:solidFill>
                          <a:effectLst/>
                          <a:latin typeface="Cambria" panose="02040503050406030204" pitchFamily="18" charset="0"/>
                        </a:rPr>
                        <a:t> </a:t>
                      </a:r>
                    </a:p>
                  </a:txBody>
                  <a:tcPr marL="8399" marR="8399" marT="8399" marB="0" anchor="ctr">
                    <a:lnL w="6350" cap="flat" cmpd="sng" algn="ctr">
                      <a:solidFill>
                        <a:srgbClr val="FFFFFF"/>
                      </a:solidFill>
                      <a:prstDash val="solid"/>
                      <a:round/>
                      <a:headEnd type="none" w="med" len="med"/>
                      <a:tailEnd type="none" w="med" len="med"/>
                    </a:lnL>
                    <a:lnR w="6350" cap="flat" cmpd="sng" algn="ctr">
                      <a:solidFill>
                        <a:srgbClr val="FFFFFF"/>
                      </a:solidFill>
                      <a:prstDash val="solid"/>
                      <a:round/>
                      <a:headEnd type="none" w="med" len="med"/>
                      <a:tailEnd type="none" w="med" len="med"/>
                    </a:lnR>
                    <a:lnT w="6350" cap="flat" cmpd="sng" algn="ctr">
                      <a:solidFill>
                        <a:srgbClr val="FFFFFF"/>
                      </a:solidFill>
                      <a:prstDash val="solid"/>
                      <a:round/>
                      <a:headEnd type="none" w="med" len="med"/>
                      <a:tailEnd type="none" w="med" len="med"/>
                    </a:lnT>
                    <a:lnB w="6350" cap="flat" cmpd="sng" algn="ctr">
                      <a:solidFill>
                        <a:srgbClr val="FFFFFF"/>
                      </a:solidFill>
                      <a:prstDash val="solid"/>
                      <a:round/>
                      <a:headEnd type="none" w="med" len="med"/>
                      <a:tailEnd type="none" w="med" len="med"/>
                    </a:lnB>
                    <a:solidFill>
                      <a:srgbClr val="CBCBCB"/>
                    </a:solidFill>
                  </a:tcPr>
                </a:tc>
                <a:tc>
                  <a:txBody>
                    <a:bodyPr/>
                    <a:lstStyle/>
                    <a:p>
                      <a:pPr algn="ctr" rtl="0" fontAlgn="ctr">
                        <a:buNone/>
                      </a:pPr>
                      <a:r>
                        <a:rPr lang="en-IN" sz="1200" b="0" i="0" u="none" strike="noStrike">
                          <a:solidFill>
                            <a:srgbClr val="000000"/>
                          </a:solidFill>
                          <a:effectLst/>
                          <a:latin typeface="Cambria" panose="02040503050406030204" pitchFamily="18" charset="0"/>
                        </a:rPr>
                        <a:t>7%</a:t>
                      </a:r>
                    </a:p>
                  </a:txBody>
                  <a:tcPr marL="8399" marR="8399" marT="8399" marB="0" anchor="ctr">
                    <a:lnL w="6350" cap="flat" cmpd="sng" algn="ctr">
                      <a:solidFill>
                        <a:srgbClr val="FFFFFF"/>
                      </a:solidFill>
                      <a:prstDash val="solid"/>
                      <a:round/>
                      <a:headEnd type="none" w="med" len="med"/>
                      <a:tailEnd type="none" w="med" len="med"/>
                    </a:lnL>
                    <a:lnR w="6350" cap="flat" cmpd="sng" algn="ctr">
                      <a:solidFill>
                        <a:srgbClr val="FFFFFF"/>
                      </a:solidFill>
                      <a:prstDash val="solid"/>
                      <a:round/>
                      <a:headEnd type="none" w="med" len="med"/>
                      <a:tailEnd type="none" w="med" len="med"/>
                    </a:lnR>
                    <a:lnT w="6350" cap="flat" cmpd="sng" algn="ctr">
                      <a:solidFill>
                        <a:srgbClr val="FFFFFF"/>
                      </a:solidFill>
                      <a:prstDash val="solid"/>
                      <a:round/>
                      <a:headEnd type="none" w="med" len="med"/>
                      <a:tailEnd type="none" w="med" len="med"/>
                    </a:lnT>
                    <a:lnB w="6350" cap="flat" cmpd="sng" algn="ctr">
                      <a:solidFill>
                        <a:srgbClr val="FFFFFF"/>
                      </a:solidFill>
                      <a:prstDash val="solid"/>
                      <a:round/>
                      <a:headEnd type="none" w="med" len="med"/>
                      <a:tailEnd type="none" w="med" len="med"/>
                    </a:lnB>
                    <a:solidFill>
                      <a:srgbClr val="CBCBCB"/>
                    </a:solidFill>
                  </a:tcPr>
                </a:tc>
                <a:tc>
                  <a:txBody>
                    <a:bodyPr/>
                    <a:lstStyle/>
                    <a:p>
                      <a:pPr algn="ctr" rtl="0" fontAlgn="ctr">
                        <a:buNone/>
                      </a:pPr>
                      <a:r>
                        <a:rPr lang="en-IN" sz="1200" b="0" i="0" u="none" strike="noStrike" dirty="0">
                          <a:solidFill>
                            <a:srgbClr val="000000"/>
                          </a:solidFill>
                          <a:effectLst/>
                          <a:latin typeface="Cambria" panose="02040503050406030204" pitchFamily="18" charset="0"/>
                        </a:rPr>
                        <a:t>18.0</a:t>
                      </a:r>
                    </a:p>
                  </a:txBody>
                  <a:tcPr marL="8399" marR="8399" marT="8399" marB="0" anchor="ctr">
                    <a:lnL w="6350" cap="flat" cmpd="sng" algn="ctr">
                      <a:solidFill>
                        <a:srgbClr val="FFFFFF"/>
                      </a:solidFill>
                      <a:prstDash val="solid"/>
                      <a:round/>
                      <a:headEnd type="none" w="med" len="med"/>
                      <a:tailEnd type="none" w="med" len="med"/>
                    </a:lnL>
                    <a:lnR w="6350" cap="flat" cmpd="sng" algn="ctr">
                      <a:solidFill>
                        <a:srgbClr val="FFFFFF"/>
                      </a:solidFill>
                      <a:prstDash val="solid"/>
                      <a:round/>
                      <a:headEnd type="none" w="med" len="med"/>
                      <a:tailEnd type="none" w="med" len="med"/>
                    </a:lnR>
                    <a:lnT w="6350" cap="flat" cmpd="sng" algn="ctr">
                      <a:solidFill>
                        <a:srgbClr val="FFFFFF"/>
                      </a:solidFill>
                      <a:prstDash val="solid"/>
                      <a:round/>
                      <a:headEnd type="none" w="med" len="med"/>
                      <a:tailEnd type="none" w="med" len="med"/>
                    </a:lnT>
                    <a:lnB w="6350" cap="flat" cmpd="sng" algn="ctr">
                      <a:solidFill>
                        <a:srgbClr val="FFFFFF"/>
                      </a:solidFill>
                      <a:prstDash val="solid"/>
                      <a:round/>
                      <a:headEnd type="none" w="med" len="med"/>
                      <a:tailEnd type="none" w="med" len="med"/>
                    </a:lnB>
                    <a:solidFill>
                      <a:srgbClr val="CBCBCB"/>
                    </a:solidFill>
                  </a:tcPr>
                </a:tc>
                <a:tc>
                  <a:txBody>
                    <a:bodyPr/>
                    <a:lstStyle/>
                    <a:p>
                      <a:pPr algn="ctr" rtl="0" fontAlgn="ctr">
                        <a:buNone/>
                      </a:pPr>
                      <a:r>
                        <a:rPr lang="en-IN" sz="1200" b="0" i="0" u="none" strike="noStrike" dirty="0">
                          <a:solidFill>
                            <a:srgbClr val="000000"/>
                          </a:solidFill>
                          <a:effectLst/>
                          <a:latin typeface="Cambria" panose="02040503050406030204" pitchFamily="18" charset="0"/>
                        </a:rPr>
                        <a:t>18.0</a:t>
                      </a:r>
                    </a:p>
                  </a:txBody>
                  <a:tcPr marL="8399" marR="8399" marT="8399" marB="0" anchor="ctr">
                    <a:lnL w="6350" cap="flat" cmpd="sng" algn="ctr">
                      <a:solidFill>
                        <a:srgbClr val="FFFFFF"/>
                      </a:solidFill>
                      <a:prstDash val="solid"/>
                      <a:round/>
                      <a:headEnd type="none" w="med" len="med"/>
                      <a:tailEnd type="none" w="med" len="med"/>
                    </a:lnL>
                    <a:lnR w="6350" cap="flat" cmpd="sng" algn="ctr">
                      <a:solidFill>
                        <a:srgbClr val="FFFFFF"/>
                      </a:solidFill>
                      <a:prstDash val="solid"/>
                      <a:round/>
                      <a:headEnd type="none" w="med" len="med"/>
                      <a:tailEnd type="none" w="med" len="med"/>
                    </a:lnR>
                    <a:lnT w="6350" cap="flat" cmpd="sng" algn="ctr">
                      <a:solidFill>
                        <a:srgbClr val="FFFFFF"/>
                      </a:solidFill>
                      <a:prstDash val="solid"/>
                      <a:round/>
                      <a:headEnd type="none" w="med" len="med"/>
                      <a:tailEnd type="none" w="med" len="med"/>
                    </a:lnT>
                    <a:lnB w="6350" cap="flat" cmpd="sng" algn="ctr">
                      <a:solidFill>
                        <a:srgbClr val="FFFFFF"/>
                      </a:solidFill>
                      <a:prstDash val="solid"/>
                      <a:round/>
                      <a:headEnd type="none" w="med" len="med"/>
                      <a:tailEnd type="none" w="med" len="med"/>
                    </a:lnB>
                    <a:solidFill>
                      <a:srgbClr val="CBCBCB"/>
                    </a:solidFill>
                  </a:tcPr>
                </a:tc>
                <a:tc>
                  <a:txBody>
                    <a:bodyPr/>
                    <a:lstStyle/>
                    <a:p>
                      <a:pPr algn="ctr" rtl="0" fontAlgn="ctr">
                        <a:buNone/>
                      </a:pPr>
                      <a:r>
                        <a:rPr lang="en-IN" sz="1200" b="0" i="0" u="none" strike="noStrike" dirty="0">
                          <a:solidFill>
                            <a:srgbClr val="000000"/>
                          </a:solidFill>
                          <a:effectLst/>
                          <a:latin typeface="Cambria" panose="02040503050406030204" pitchFamily="18" charset="0"/>
                        </a:rPr>
                        <a:t>1.00x</a:t>
                      </a:r>
                    </a:p>
                  </a:txBody>
                  <a:tcPr marL="8399" marR="8399" marT="8399" marB="0" anchor="ctr">
                    <a:lnL w="6350" cap="flat" cmpd="sng" algn="ctr">
                      <a:solidFill>
                        <a:srgbClr val="FFFFFF"/>
                      </a:solidFill>
                      <a:prstDash val="solid"/>
                      <a:round/>
                      <a:headEnd type="none" w="med" len="med"/>
                      <a:tailEnd type="none" w="med" len="med"/>
                    </a:lnL>
                    <a:lnR w="6350" cap="flat" cmpd="sng" algn="ctr">
                      <a:solidFill>
                        <a:srgbClr val="FFFFFF"/>
                      </a:solidFill>
                      <a:prstDash val="solid"/>
                      <a:round/>
                      <a:headEnd type="none" w="med" len="med"/>
                      <a:tailEnd type="none" w="med" len="med"/>
                    </a:lnR>
                    <a:lnT w="6350" cap="flat" cmpd="sng" algn="ctr">
                      <a:solidFill>
                        <a:srgbClr val="FFFFFF"/>
                      </a:solidFill>
                      <a:prstDash val="solid"/>
                      <a:round/>
                      <a:headEnd type="none" w="med" len="med"/>
                      <a:tailEnd type="none" w="med" len="med"/>
                    </a:lnT>
                    <a:lnB w="6350" cap="flat" cmpd="sng" algn="ctr">
                      <a:solidFill>
                        <a:srgbClr val="FFFFFF"/>
                      </a:solidFill>
                      <a:prstDash val="solid"/>
                      <a:round/>
                      <a:headEnd type="none" w="med" len="med"/>
                      <a:tailEnd type="none" w="med" len="med"/>
                    </a:lnB>
                    <a:solidFill>
                      <a:srgbClr val="CBCBCB"/>
                    </a:solidFill>
                  </a:tcPr>
                </a:tc>
                <a:extLst>
                  <a:ext uri="{0D108BD9-81ED-4DB2-BD59-A6C34878D82A}">
                    <a16:rowId xmlns:a16="http://schemas.microsoft.com/office/drawing/2014/main" val="2214063744"/>
                  </a:ext>
                </a:extLst>
              </a:tr>
              <a:tr h="187401">
                <a:tc>
                  <a:txBody>
                    <a:bodyPr/>
                    <a:lstStyle/>
                    <a:p>
                      <a:pPr algn="ctr" rtl="0" fontAlgn="ctr">
                        <a:buNone/>
                      </a:pPr>
                      <a:r>
                        <a:rPr lang="en-IN" sz="1200" b="1" i="0" u="none" strike="noStrike">
                          <a:solidFill>
                            <a:srgbClr val="FFFFFF"/>
                          </a:solidFill>
                          <a:effectLst/>
                          <a:latin typeface="Cambria" panose="02040503050406030204" pitchFamily="18" charset="0"/>
                        </a:rPr>
                        <a:t>Total</a:t>
                      </a:r>
                    </a:p>
                  </a:txBody>
                  <a:tcPr marL="8399" marR="8399" marT="8399" marB="0" anchor="ctr">
                    <a:lnL w="6350" cap="flat" cmpd="sng" algn="ctr">
                      <a:solidFill>
                        <a:srgbClr val="FFFFFF"/>
                      </a:solidFill>
                      <a:prstDash val="solid"/>
                      <a:round/>
                      <a:headEnd type="none" w="med" len="med"/>
                      <a:tailEnd type="none" w="med" len="med"/>
                    </a:lnL>
                    <a:lnR w="6350" cap="flat" cmpd="sng" algn="ctr">
                      <a:solidFill>
                        <a:srgbClr val="FFFFFF"/>
                      </a:solidFill>
                      <a:prstDash val="solid"/>
                      <a:round/>
                      <a:headEnd type="none" w="med" len="med"/>
                      <a:tailEnd type="none" w="med" len="med"/>
                    </a:lnR>
                    <a:lnT w="6350" cap="flat" cmpd="sng" algn="ctr">
                      <a:solidFill>
                        <a:srgbClr val="FFFFFF"/>
                      </a:solidFill>
                      <a:prstDash val="solid"/>
                      <a:round/>
                      <a:headEnd type="none" w="med" len="med"/>
                      <a:tailEnd type="none" w="med" len="med"/>
                    </a:lnT>
                    <a:lnB w="6350" cap="flat" cmpd="sng" algn="ctr">
                      <a:solidFill>
                        <a:srgbClr val="FFFFFF"/>
                      </a:solidFill>
                      <a:prstDash val="solid"/>
                      <a:round/>
                      <a:headEnd type="none" w="med" len="med"/>
                      <a:tailEnd type="none" w="med" len="med"/>
                    </a:lnB>
                    <a:solidFill>
                      <a:srgbClr val="000000"/>
                    </a:solidFill>
                  </a:tcPr>
                </a:tc>
                <a:tc>
                  <a:txBody>
                    <a:bodyPr/>
                    <a:lstStyle/>
                    <a:p>
                      <a:pPr algn="ctr" rtl="0" fontAlgn="ctr">
                        <a:buNone/>
                      </a:pPr>
                      <a:r>
                        <a:rPr lang="en-IN" sz="1200" b="1" i="0" u="none" strike="noStrike" dirty="0">
                          <a:solidFill>
                            <a:srgbClr val="FFFFFF"/>
                          </a:solidFill>
                          <a:effectLst/>
                          <a:latin typeface="Cambria" panose="02040503050406030204" pitchFamily="18" charset="0"/>
                        </a:rPr>
                        <a:t> </a:t>
                      </a:r>
                    </a:p>
                  </a:txBody>
                  <a:tcPr marL="36000" marR="36000" marT="8399" marB="0" anchor="ctr">
                    <a:lnL w="6350" cap="flat" cmpd="sng" algn="ctr">
                      <a:solidFill>
                        <a:srgbClr val="FFFFFF"/>
                      </a:solidFill>
                      <a:prstDash val="solid"/>
                      <a:round/>
                      <a:headEnd type="none" w="med" len="med"/>
                      <a:tailEnd type="none" w="med" len="med"/>
                    </a:lnL>
                    <a:lnR w="6350" cap="flat" cmpd="sng" algn="ctr">
                      <a:solidFill>
                        <a:srgbClr val="FFFFFF"/>
                      </a:solidFill>
                      <a:prstDash val="solid"/>
                      <a:round/>
                      <a:headEnd type="none" w="med" len="med"/>
                      <a:tailEnd type="none" w="med" len="med"/>
                    </a:lnR>
                    <a:lnT w="6350" cap="flat" cmpd="sng" algn="ctr">
                      <a:solidFill>
                        <a:srgbClr val="FFFFFF"/>
                      </a:solidFill>
                      <a:prstDash val="solid"/>
                      <a:round/>
                      <a:headEnd type="none" w="med" len="med"/>
                      <a:tailEnd type="none" w="med" len="med"/>
                    </a:lnT>
                    <a:lnB w="6350" cap="flat" cmpd="sng" algn="ctr">
                      <a:solidFill>
                        <a:srgbClr val="FFFFFF"/>
                      </a:solidFill>
                      <a:prstDash val="solid"/>
                      <a:round/>
                      <a:headEnd type="none" w="med" len="med"/>
                      <a:tailEnd type="none" w="med" len="med"/>
                    </a:lnB>
                    <a:solidFill>
                      <a:srgbClr val="000000"/>
                    </a:solidFill>
                  </a:tcPr>
                </a:tc>
                <a:tc>
                  <a:txBody>
                    <a:bodyPr/>
                    <a:lstStyle/>
                    <a:p>
                      <a:pPr algn="ctr" rtl="0" fontAlgn="ctr">
                        <a:buNone/>
                      </a:pPr>
                      <a:r>
                        <a:rPr lang="en-IN" sz="1200" b="1" i="0" u="none" strike="noStrike">
                          <a:solidFill>
                            <a:srgbClr val="FFFFFF"/>
                          </a:solidFill>
                          <a:effectLst/>
                          <a:latin typeface="Cambria" panose="02040503050406030204" pitchFamily="18" charset="0"/>
                        </a:rPr>
                        <a:t> </a:t>
                      </a:r>
                    </a:p>
                  </a:txBody>
                  <a:tcPr marL="8399" marR="8399" marT="8399" marB="0" anchor="ctr">
                    <a:lnL w="6350" cap="flat" cmpd="sng" algn="ctr">
                      <a:solidFill>
                        <a:srgbClr val="FFFFFF"/>
                      </a:solidFill>
                      <a:prstDash val="solid"/>
                      <a:round/>
                      <a:headEnd type="none" w="med" len="med"/>
                      <a:tailEnd type="none" w="med" len="med"/>
                    </a:lnL>
                    <a:lnR w="6350" cap="flat" cmpd="sng" algn="ctr">
                      <a:solidFill>
                        <a:srgbClr val="FFFFFF"/>
                      </a:solidFill>
                      <a:prstDash val="solid"/>
                      <a:round/>
                      <a:headEnd type="none" w="med" len="med"/>
                      <a:tailEnd type="none" w="med" len="med"/>
                    </a:lnR>
                    <a:lnT w="6350" cap="flat" cmpd="sng" algn="ctr">
                      <a:solidFill>
                        <a:srgbClr val="FFFFFF"/>
                      </a:solidFill>
                      <a:prstDash val="solid"/>
                      <a:round/>
                      <a:headEnd type="none" w="med" len="med"/>
                      <a:tailEnd type="none" w="med" len="med"/>
                    </a:lnT>
                    <a:lnB w="6350" cap="flat" cmpd="sng" algn="ctr">
                      <a:solidFill>
                        <a:srgbClr val="FFFFFF"/>
                      </a:solidFill>
                      <a:prstDash val="solid"/>
                      <a:round/>
                      <a:headEnd type="none" w="med" len="med"/>
                      <a:tailEnd type="none" w="med" len="med"/>
                    </a:lnB>
                    <a:solidFill>
                      <a:srgbClr val="000000"/>
                    </a:solidFill>
                  </a:tcPr>
                </a:tc>
                <a:tc>
                  <a:txBody>
                    <a:bodyPr/>
                    <a:lstStyle/>
                    <a:p>
                      <a:pPr algn="ctr" rtl="0" fontAlgn="ctr">
                        <a:buNone/>
                      </a:pPr>
                      <a:r>
                        <a:rPr lang="en-IN" sz="1200" b="1" i="0" u="none" strike="noStrike">
                          <a:solidFill>
                            <a:srgbClr val="FFFFFF"/>
                          </a:solidFill>
                          <a:effectLst/>
                          <a:latin typeface="Cambria" panose="02040503050406030204" pitchFamily="18" charset="0"/>
                        </a:rPr>
                        <a:t> </a:t>
                      </a:r>
                    </a:p>
                  </a:txBody>
                  <a:tcPr marL="8399" marR="8399" marT="8399" marB="0" anchor="ctr">
                    <a:lnL w="6350" cap="flat" cmpd="sng" algn="ctr">
                      <a:solidFill>
                        <a:srgbClr val="FFFFFF"/>
                      </a:solidFill>
                      <a:prstDash val="solid"/>
                      <a:round/>
                      <a:headEnd type="none" w="med" len="med"/>
                      <a:tailEnd type="none" w="med" len="med"/>
                    </a:lnL>
                    <a:lnR w="6350" cap="flat" cmpd="sng" algn="ctr">
                      <a:solidFill>
                        <a:srgbClr val="FFFFFF"/>
                      </a:solidFill>
                      <a:prstDash val="solid"/>
                      <a:round/>
                      <a:headEnd type="none" w="med" len="med"/>
                      <a:tailEnd type="none" w="med" len="med"/>
                    </a:lnR>
                    <a:lnT w="6350" cap="flat" cmpd="sng" algn="ctr">
                      <a:solidFill>
                        <a:srgbClr val="FFFFFF"/>
                      </a:solidFill>
                      <a:prstDash val="solid"/>
                      <a:round/>
                      <a:headEnd type="none" w="med" len="med"/>
                      <a:tailEnd type="none" w="med" len="med"/>
                    </a:lnT>
                    <a:lnB w="6350" cap="flat" cmpd="sng" algn="ctr">
                      <a:solidFill>
                        <a:srgbClr val="FFFFFF"/>
                      </a:solidFill>
                      <a:prstDash val="solid"/>
                      <a:round/>
                      <a:headEnd type="none" w="med" len="med"/>
                      <a:tailEnd type="none" w="med" len="med"/>
                    </a:lnB>
                    <a:solidFill>
                      <a:srgbClr val="000000"/>
                    </a:solidFill>
                  </a:tcPr>
                </a:tc>
                <a:tc>
                  <a:txBody>
                    <a:bodyPr/>
                    <a:lstStyle/>
                    <a:p>
                      <a:pPr algn="ctr" rtl="0" fontAlgn="ctr">
                        <a:buNone/>
                      </a:pPr>
                      <a:r>
                        <a:rPr lang="en-IN" sz="1200" b="1" i="0" u="none" strike="noStrike" dirty="0">
                          <a:solidFill>
                            <a:srgbClr val="FFFFFF"/>
                          </a:solidFill>
                          <a:effectLst/>
                          <a:latin typeface="Cambria" panose="02040503050406030204" pitchFamily="18" charset="0"/>
                        </a:rPr>
                        <a:t>91.0</a:t>
                      </a:r>
                    </a:p>
                  </a:txBody>
                  <a:tcPr marL="8399" marR="8399" marT="8399" marB="0" anchor="ctr">
                    <a:lnL w="6350" cap="flat" cmpd="sng" algn="ctr">
                      <a:solidFill>
                        <a:srgbClr val="FFFFFF"/>
                      </a:solidFill>
                      <a:prstDash val="solid"/>
                      <a:round/>
                      <a:headEnd type="none" w="med" len="med"/>
                      <a:tailEnd type="none" w="med" len="med"/>
                    </a:lnL>
                    <a:lnR w="6350" cap="flat" cmpd="sng" algn="ctr">
                      <a:solidFill>
                        <a:srgbClr val="FFFFFF"/>
                      </a:solidFill>
                      <a:prstDash val="solid"/>
                      <a:round/>
                      <a:headEnd type="none" w="med" len="med"/>
                      <a:tailEnd type="none" w="med" len="med"/>
                    </a:lnR>
                    <a:lnT w="6350" cap="flat" cmpd="sng" algn="ctr">
                      <a:solidFill>
                        <a:srgbClr val="FFFFFF"/>
                      </a:solidFill>
                      <a:prstDash val="solid"/>
                      <a:round/>
                      <a:headEnd type="none" w="med" len="med"/>
                      <a:tailEnd type="none" w="med" len="med"/>
                    </a:lnT>
                    <a:lnB w="6350" cap="flat" cmpd="sng" algn="ctr">
                      <a:solidFill>
                        <a:srgbClr val="FFFFFF"/>
                      </a:solidFill>
                      <a:prstDash val="solid"/>
                      <a:round/>
                      <a:headEnd type="none" w="med" len="med"/>
                      <a:tailEnd type="none" w="med" len="med"/>
                    </a:lnB>
                    <a:solidFill>
                      <a:srgbClr val="000000"/>
                    </a:solidFill>
                  </a:tcPr>
                </a:tc>
                <a:tc>
                  <a:txBody>
                    <a:bodyPr/>
                    <a:lstStyle/>
                    <a:p>
                      <a:pPr algn="ctr" rtl="0" fontAlgn="ctr">
                        <a:buNone/>
                      </a:pPr>
                      <a:r>
                        <a:rPr lang="en-IN" sz="1200" b="1" i="0" u="none" strike="noStrike" dirty="0">
                          <a:solidFill>
                            <a:srgbClr val="FFFFFF"/>
                          </a:solidFill>
                          <a:effectLst/>
                          <a:latin typeface="Cambria" panose="02040503050406030204" pitchFamily="18" charset="0"/>
                        </a:rPr>
                        <a:t>91.0</a:t>
                      </a:r>
                    </a:p>
                  </a:txBody>
                  <a:tcPr marL="8399" marR="8399" marT="8399" marB="0" anchor="ctr">
                    <a:lnL w="6350" cap="flat" cmpd="sng" algn="ctr">
                      <a:solidFill>
                        <a:srgbClr val="FFFFFF"/>
                      </a:solidFill>
                      <a:prstDash val="solid"/>
                      <a:round/>
                      <a:headEnd type="none" w="med" len="med"/>
                      <a:tailEnd type="none" w="med" len="med"/>
                    </a:lnL>
                    <a:lnR w="6350" cap="flat" cmpd="sng" algn="ctr">
                      <a:solidFill>
                        <a:srgbClr val="FFFFFF"/>
                      </a:solidFill>
                      <a:prstDash val="solid"/>
                      <a:round/>
                      <a:headEnd type="none" w="med" len="med"/>
                      <a:tailEnd type="none" w="med" len="med"/>
                    </a:lnR>
                    <a:lnT w="6350" cap="flat" cmpd="sng" algn="ctr">
                      <a:solidFill>
                        <a:srgbClr val="FFFFFF"/>
                      </a:solidFill>
                      <a:prstDash val="solid"/>
                      <a:round/>
                      <a:headEnd type="none" w="med" len="med"/>
                      <a:tailEnd type="none" w="med" len="med"/>
                    </a:lnT>
                    <a:lnB w="6350" cap="flat" cmpd="sng" algn="ctr">
                      <a:solidFill>
                        <a:srgbClr val="FFFFFF"/>
                      </a:solidFill>
                      <a:prstDash val="solid"/>
                      <a:round/>
                      <a:headEnd type="none" w="med" len="med"/>
                      <a:tailEnd type="none" w="med" len="med"/>
                    </a:lnB>
                    <a:solidFill>
                      <a:srgbClr val="000000"/>
                    </a:solidFill>
                  </a:tcPr>
                </a:tc>
                <a:tc>
                  <a:txBody>
                    <a:bodyPr/>
                    <a:lstStyle/>
                    <a:p>
                      <a:pPr algn="ctr" rtl="0" fontAlgn="ctr">
                        <a:buNone/>
                      </a:pPr>
                      <a:r>
                        <a:rPr lang="en-IN" sz="1200" b="1" i="0" u="none" strike="noStrike" dirty="0">
                          <a:solidFill>
                            <a:srgbClr val="FFFFFF"/>
                          </a:solidFill>
                          <a:effectLst/>
                          <a:latin typeface="Cambria" panose="02040503050406030204" pitchFamily="18" charset="0"/>
                        </a:rPr>
                        <a:t>1.00x</a:t>
                      </a:r>
                    </a:p>
                  </a:txBody>
                  <a:tcPr marL="8399" marR="8399" marT="8399" marB="0" anchor="ctr">
                    <a:lnL w="6350" cap="flat" cmpd="sng" algn="ctr">
                      <a:solidFill>
                        <a:srgbClr val="FFFFFF"/>
                      </a:solidFill>
                      <a:prstDash val="solid"/>
                      <a:round/>
                      <a:headEnd type="none" w="med" len="med"/>
                      <a:tailEnd type="none" w="med" len="med"/>
                    </a:lnL>
                    <a:lnR w="6350" cap="flat" cmpd="sng" algn="ctr">
                      <a:solidFill>
                        <a:srgbClr val="FFFFFF"/>
                      </a:solidFill>
                      <a:prstDash val="solid"/>
                      <a:round/>
                      <a:headEnd type="none" w="med" len="med"/>
                      <a:tailEnd type="none" w="med" len="med"/>
                    </a:lnR>
                    <a:lnT w="6350" cap="flat" cmpd="sng" algn="ctr">
                      <a:solidFill>
                        <a:srgbClr val="FFFFFF"/>
                      </a:solidFill>
                      <a:prstDash val="solid"/>
                      <a:round/>
                      <a:headEnd type="none" w="med" len="med"/>
                      <a:tailEnd type="none" w="med" len="med"/>
                    </a:lnT>
                    <a:lnB w="6350" cap="flat" cmpd="sng" algn="ctr">
                      <a:solidFill>
                        <a:srgbClr val="FFFFFF"/>
                      </a:solidFill>
                      <a:prstDash val="solid"/>
                      <a:round/>
                      <a:headEnd type="none" w="med" len="med"/>
                      <a:tailEnd type="none" w="med" len="med"/>
                    </a:lnB>
                    <a:solidFill>
                      <a:srgbClr val="000000"/>
                    </a:solidFill>
                  </a:tcPr>
                </a:tc>
                <a:extLst>
                  <a:ext uri="{0D108BD9-81ED-4DB2-BD59-A6C34878D82A}">
                    <a16:rowId xmlns:a16="http://schemas.microsoft.com/office/drawing/2014/main" val="2829326070"/>
                  </a:ext>
                </a:extLst>
              </a:tr>
            </a:tbl>
          </a:graphicData>
        </a:graphic>
      </p:graphicFrame>
      <p:sp>
        <p:nvSpPr>
          <p:cNvPr id="10" name="TextBox 9">
            <a:extLst>
              <a:ext uri="{FF2B5EF4-FFF2-40B4-BE49-F238E27FC236}">
                <a16:creationId xmlns:a16="http://schemas.microsoft.com/office/drawing/2014/main" id="{7BE6AF80-465A-A828-DDD6-ED20EF2235BF}"/>
              </a:ext>
            </a:extLst>
          </p:cNvPr>
          <p:cNvSpPr txBox="1"/>
          <p:nvPr/>
        </p:nvSpPr>
        <p:spPr>
          <a:xfrm>
            <a:off x="9860926" y="3136923"/>
            <a:ext cx="2224892" cy="646331"/>
          </a:xfrm>
          <a:prstGeom prst="rect">
            <a:avLst/>
          </a:prstGeom>
          <a:solidFill>
            <a:srgbClr val="B79165"/>
          </a:solidFill>
        </p:spPr>
        <p:txBody>
          <a:bodyPr wrap="square"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400" b="1"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1400" b="1"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Expected Gross Returns</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1400" b="1"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 &gt;30%</a:t>
            </a: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400" b="1"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endParaRPr>
          </a:p>
        </p:txBody>
      </p:sp>
    </p:spTree>
    <p:extLst>
      <p:ext uri="{BB962C8B-B14F-4D97-AF65-F5344CB8AC3E}">
        <p14:creationId xmlns:p14="http://schemas.microsoft.com/office/powerpoint/2010/main" val="3770668796"/>
      </p:ext>
    </p:extLst>
  </p:cSld>
  <p:clrMapOvr>
    <a:masterClrMapping/>
  </p:clrMapOvr>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4A66749-F027-4C04-32CE-35EB5BB9464F}"/>
            </a:ext>
          </a:extLst>
        </p:cNvPr>
        <p:cNvGrpSpPr/>
        <p:nvPr/>
      </p:nvGrpSpPr>
      <p:grpSpPr>
        <a:xfrm>
          <a:off x="0" y="0"/>
          <a:ext cx="0" cy="0"/>
          <a:chOff x="0" y="0"/>
          <a:chExt cx="0" cy="0"/>
        </a:xfrm>
      </p:grpSpPr>
      <p:sp>
        <p:nvSpPr>
          <p:cNvPr id="4" name="Rectangle 3">
            <a:extLst>
              <a:ext uri="{FF2B5EF4-FFF2-40B4-BE49-F238E27FC236}">
                <a16:creationId xmlns:a16="http://schemas.microsoft.com/office/drawing/2014/main" id="{E05E9CD3-D2E1-D7CF-44B3-E7C8723E4E9B}"/>
              </a:ext>
            </a:extLst>
          </p:cNvPr>
          <p:cNvSpPr/>
          <p:nvPr/>
        </p:nvSpPr>
        <p:spPr>
          <a:xfrm>
            <a:off x="0" y="0"/>
            <a:ext cx="12192000" cy="821635"/>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 name="Title 1">
            <a:extLst>
              <a:ext uri="{FF2B5EF4-FFF2-40B4-BE49-F238E27FC236}">
                <a16:creationId xmlns:a16="http://schemas.microsoft.com/office/drawing/2014/main" id="{A946D05C-258A-87AD-E8F2-16248EBD7D84}"/>
              </a:ext>
            </a:extLst>
          </p:cNvPr>
          <p:cNvSpPr txBox="1">
            <a:spLocks/>
          </p:cNvSpPr>
          <p:nvPr/>
        </p:nvSpPr>
        <p:spPr>
          <a:xfrm>
            <a:off x="165475" y="106018"/>
            <a:ext cx="11007609" cy="630899"/>
          </a:xfrm>
          <a:prstGeom prst="rect">
            <a:avLst/>
          </a:prstGeom>
        </p:spPr>
        <p:txBody>
          <a:bodyPr vert="horz" lIns="91440" tIns="45720" rIns="91440" bIns="45720" rtlCol="0" anchor="ctr">
            <a:noAutofit/>
          </a:bodyPr>
          <a:lstStyle>
            <a:lvl1pPr algn="ctr" defTabSz="914400" rtl="0" eaLnBrk="1" latinLnBrk="0" hangingPunct="1">
              <a:lnSpc>
                <a:spcPct val="90000"/>
              </a:lnSpc>
              <a:spcBef>
                <a:spcPct val="0"/>
              </a:spcBef>
              <a:buNone/>
              <a:defRPr sz="6000" kern="1200">
                <a:solidFill>
                  <a:schemeClr val="tx1"/>
                </a:solidFill>
                <a:latin typeface="+mj-lt"/>
                <a:ea typeface="+mj-ea"/>
                <a:cs typeface="+mj-cs"/>
              </a:defRPr>
            </a:lvl1pPr>
          </a:lstStyle>
          <a:p>
            <a:pPr marL="0" marR="0" lvl="0" indent="0" algn="l" defTabSz="914400" rtl="0" eaLnBrk="1" fontAlgn="auto" latinLnBrk="0" hangingPunct="1">
              <a:lnSpc>
                <a:spcPct val="90000"/>
              </a:lnSpc>
              <a:spcBef>
                <a:spcPct val="0"/>
              </a:spcBef>
              <a:spcAft>
                <a:spcPts val="0"/>
              </a:spcAft>
              <a:buClrTx/>
              <a:buSzTx/>
              <a:buFontTx/>
              <a:buNone/>
              <a:tabLst/>
              <a:defRPr/>
            </a:pPr>
            <a:r>
              <a:rPr kumimoji="0" lang="en-US" sz="2800" b="1" i="0" u="none" strike="noStrike" kern="1200" cap="none" spc="0" normalizeH="0" baseline="0" noProof="0" dirty="0">
                <a:ln>
                  <a:noFill/>
                </a:ln>
                <a:solidFill>
                  <a:prstClr val="white"/>
                </a:solidFill>
                <a:effectLst/>
                <a:uLnTx/>
                <a:uFillTx/>
                <a:latin typeface="Cambria" panose="02040503050406030204" pitchFamily="18" charset="0"/>
                <a:ea typeface="Cambria" panose="02040503050406030204" pitchFamily="18" charset="0"/>
                <a:cs typeface="+mj-cs"/>
              </a:rPr>
              <a:t>PE-VC Fund</a:t>
            </a:r>
          </a:p>
          <a:p>
            <a:pPr marL="0" marR="0" lvl="0" indent="0" algn="l" defTabSz="914400" rtl="0" eaLnBrk="1" fontAlgn="auto" latinLnBrk="0" hangingPunct="1">
              <a:lnSpc>
                <a:spcPct val="90000"/>
              </a:lnSpc>
              <a:spcBef>
                <a:spcPct val="0"/>
              </a:spcBef>
              <a:spcAft>
                <a:spcPts val="0"/>
              </a:spcAft>
              <a:buClrTx/>
              <a:buSzTx/>
              <a:buFontTx/>
              <a:buNone/>
              <a:tabLst/>
              <a:defRPr/>
            </a:pPr>
            <a:r>
              <a:rPr kumimoji="0" lang="en-US" sz="2800" b="1" i="0" u="none" strike="noStrike" kern="1200" cap="none" spc="0" normalizeH="0" baseline="0" noProof="0" dirty="0">
                <a:ln>
                  <a:noFill/>
                </a:ln>
                <a:solidFill>
                  <a:prstClr val="white"/>
                </a:solidFill>
                <a:effectLst/>
                <a:uLnTx/>
                <a:uFillTx/>
                <a:latin typeface="Cambria" panose="02040503050406030204" pitchFamily="18" charset="0"/>
                <a:ea typeface="Cambria" panose="02040503050406030204" pitchFamily="18" charset="0"/>
                <a:cs typeface="+mj-cs"/>
              </a:rPr>
              <a:t>Campus Fund III (CAT II AIF)</a:t>
            </a:r>
          </a:p>
        </p:txBody>
      </p:sp>
      <p:sp>
        <p:nvSpPr>
          <p:cNvPr id="22" name="Rectangle 21">
            <a:extLst>
              <a:ext uri="{FF2B5EF4-FFF2-40B4-BE49-F238E27FC236}">
                <a16:creationId xmlns:a16="http://schemas.microsoft.com/office/drawing/2014/main" id="{B284BA33-74F6-EBF9-9C61-EB29E407E155}"/>
              </a:ext>
            </a:extLst>
          </p:cNvPr>
          <p:cNvSpPr/>
          <p:nvPr/>
        </p:nvSpPr>
        <p:spPr>
          <a:xfrm>
            <a:off x="0" y="6613807"/>
            <a:ext cx="12192000" cy="235963"/>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 name="TextBox 8">
            <a:extLst>
              <a:ext uri="{FF2B5EF4-FFF2-40B4-BE49-F238E27FC236}">
                <a16:creationId xmlns:a16="http://schemas.microsoft.com/office/drawing/2014/main" id="{0ADDF840-0041-903C-7BF1-E962498780D4}"/>
              </a:ext>
            </a:extLst>
          </p:cNvPr>
          <p:cNvSpPr txBox="1"/>
          <p:nvPr/>
        </p:nvSpPr>
        <p:spPr>
          <a:xfrm>
            <a:off x="165473" y="949756"/>
            <a:ext cx="4706330" cy="2308324"/>
          </a:xfrm>
          <a:prstGeom prst="rect">
            <a:avLst/>
          </a:prstGeom>
          <a:noFill/>
          <a:ln>
            <a:solidFill>
              <a:schemeClr val="bg1">
                <a:lumMod val="85000"/>
              </a:schemeClr>
            </a:solidFill>
          </a:ln>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200" b="1"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Investment Objective:</a:t>
            </a:r>
            <a:endParaRPr kumimoji="0" lang="en-IN" sz="1200" b="0"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A differentiated early-stage venture capital platform focused on backing high-potential startups emerging from </a:t>
            </a:r>
            <a:r>
              <a:rPr kumimoji="0" lang="en-US" sz="1200" b="1"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India’s university ecosystems. </a:t>
            </a:r>
            <a:r>
              <a:rPr kumimoji="0" lang="en-US" sz="1200" b="0"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The fund is built on the belief that many of the world’s most transformative companies begin in universities, when founders are experimenting with ideas, building early products, and shaping disruptive business models.</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Campus Fund focuses on pre-seed or pre-Series A stage, wherein the minimum viable product has been developed, there are beta users in place and there is visible early traction with regards to revenue generation. </a:t>
            </a:r>
            <a:endParaRPr kumimoji="0" lang="en-IN" sz="1200" b="0"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endParaRPr>
          </a:p>
        </p:txBody>
      </p:sp>
      <p:sp>
        <p:nvSpPr>
          <p:cNvPr id="18" name="Rectangle 17">
            <a:extLst>
              <a:ext uri="{FF2B5EF4-FFF2-40B4-BE49-F238E27FC236}">
                <a16:creationId xmlns:a16="http://schemas.microsoft.com/office/drawing/2014/main" id="{E022DB6C-3FD9-52A1-B080-4DB88B08F42A}"/>
              </a:ext>
            </a:extLst>
          </p:cNvPr>
          <p:cNvSpPr/>
          <p:nvPr/>
        </p:nvSpPr>
        <p:spPr>
          <a:xfrm>
            <a:off x="0" y="808383"/>
            <a:ext cx="12192000" cy="45719"/>
          </a:xfrm>
          <a:prstGeom prst="rect">
            <a:avLst/>
          </a:prstGeom>
          <a:solidFill>
            <a:schemeClr val="bg1">
              <a:lumMod val="6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2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9" name="Slide Number Placeholder 18">
            <a:extLst>
              <a:ext uri="{FF2B5EF4-FFF2-40B4-BE49-F238E27FC236}">
                <a16:creationId xmlns:a16="http://schemas.microsoft.com/office/drawing/2014/main" id="{25F23F10-56FE-A6BD-4A10-A25BF30FF678}"/>
              </a:ext>
            </a:extLst>
          </p:cNvPr>
          <p:cNvSpPr>
            <a:spLocks noGrp="1"/>
          </p:cNvSpPr>
          <p:nvPr>
            <p:ph type="sldNum" sz="quarter" idx="12"/>
          </p:nvPr>
        </p:nvSpPr>
        <p:spPr>
          <a:xfrm>
            <a:off x="9448800" y="6535368"/>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1E62F875-1F54-4527-993B-FB1D0CCB3E02}" type="slidenum">
              <a:rPr kumimoji="0" lang="en-IN" sz="1200" b="1" i="0" u="none" strike="noStrike" kern="1200" cap="none" spc="0" normalizeH="0" baseline="0" noProof="0" smtClean="0">
                <a:ln>
                  <a:noFill/>
                </a:ln>
                <a:solidFill>
                  <a:prstClr val="white"/>
                </a:solidFill>
                <a:effectLst/>
                <a:uLnTx/>
                <a:uFillTx/>
                <a:latin typeface="Cambria" panose="02040503050406030204" pitchFamily="18" charset="0"/>
                <a:ea typeface="Cambria" panose="02040503050406030204" pitchFamily="18" charset="0"/>
                <a:cs typeface="+mn-cs"/>
              </a:rPr>
              <a:pPr marL="0" marR="0" lvl="0" indent="0" algn="r" defTabSz="914400" rtl="0" eaLnBrk="1" fontAlgn="auto" latinLnBrk="0" hangingPunct="1">
                <a:lnSpc>
                  <a:spcPct val="100000"/>
                </a:lnSpc>
                <a:spcBef>
                  <a:spcPts val="0"/>
                </a:spcBef>
                <a:spcAft>
                  <a:spcPts val="0"/>
                </a:spcAft>
                <a:buClrTx/>
                <a:buSzTx/>
                <a:buFontTx/>
                <a:buNone/>
                <a:tabLst/>
                <a:defRPr/>
              </a:pPr>
              <a:t>58</a:t>
            </a:fld>
            <a:endParaRPr kumimoji="0" lang="en-IN" sz="1200" b="1" i="0" u="none" strike="noStrike" kern="1200" cap="none" spc="0" normalizeH="0" baseline="0" noProof="0">
              <a:ln>
                <a:noFill/>
              </a:ln>
              <a:solidFill>
                <a:prstClr val="white"/>
              </a:solidFill>
              <a:effectLst/>
              <a:uLnTx/>
              <a:uFillTx/>
              <a:latin typeface="Cambria" panose="02040503050406030204" pitchFamily="18" charset="0"/>
              <a:ea typeface="Cambria" panose="02040503050406030204" pitchFamily="18" charset="0"/>
              <a:cs typeface="+mn-cs"/>
            </a:endParaRPr>
          </a:p>
        </p:txBody>
      </p:sp>
      <p:graphicFrame>
        <p:nvGraphicFramePr>
          <p:cNvPr id="7" name="Table 2">
            <a:extLst>
              <a:ext uri="{FF2B5EF4-FFF2-40B4-BE49-F238E27FC236}">
                <a16:creationId xmlns:a16="http://schemas.microsoft.com/office/drawing/2014/main" id="{5A02DE9A-72F6-410E-B262-19561B6E3308}"/>
              </a:ext>
            </a:extLst>
          </p:cNvPr>
          <p:cNvGraphicFramePr>
            <a:graphicFrameLocks noGrp="1"/>
          </p:cNvGraphicFramePr>
          <p:nvPr/>
        </p:nvGraphicFramePr>
        <p:xfrm>
          <a:off x="165474" y="3770340"/>
          <a:ext cx="4706328" cy="2804160"/>
        </p:xfrm>
        <a:graphic>
          <a:graphicData uri="http://schemas.openxmlformats.org/drawingml/2006/table">
            <a:tbl>
              <a:tblPr firstRow="1" bandRow="1">
                <a:tableStyleId>{073A0DAA-6AF3-43AB-8588-CEC1D06C72B9}</a:tableStyleId>
              </a:tblPr>
              <a:tblGrid>
                <a:gridCol w="1889378">
                  <a:extLst>
                    <a:ext uri="{9D8B030D-6E8A-4147-A177-3AD203B41FA5}">
                      <a16:colId xmlns:a16="http://schemas.microsoft.com/office/drawing/2014/main" val="979919291"/>
                    </a:ext>
                  </a:extLst>
                </a:gridCol>
                <a:gridCol w="2816950">
                  <a:extLst>
                    <a:ext uri="{9D8B030D-6E8A-4147-A177-3AD203B41FA5}">
                      <a16:colId xmlns:a16="http://schemas.microsoft.com/office/drawing/2014/main" val="2728041260"/>
                    </a:ext>
                  </a:extLst>
                </a:gridCol>
              </a:tblGrid>
              <a:tr h="247684">
                <a:tc>
                  <a:txBody>
                    <a:bodyPr/>
                    <a:lstStyle/>
                    <a:p>
                      <a:pPr algn="ctr"/>
                      <a:r>
                        <a:rPr lang="en-US" sz="1300" dirty="0">
                          <a:latin typeface="Cambria" panose="02040503050406030204" pitchFamily="18" charset="0"/>
                          <a:ea typeface="Cambria" panose="02040503050406030204" pitchFamily="18" charset="0"/>
                        </a:rPr>
                        <a:t>Particulars</a:t>
                      </a:r>
                      <a:endParaRPr lang="en-IN" sz="1300" dirty="0">
                        <a:latin typeface="Cambria" panose="02040503050406030204" pitchFamily="18" charset="0"/>
                        <a:ea typeface="Cambria" panose="02040503050406030204" pitchFamily="18" charset="0"/>
                      </a:endParaRPr>
                    </a:p>
                  </a:txBody>
                  <a:tcPr anchor="ctr">
                    <a:lnL w="12700" cap="flat" cmpd="sng" algn="ctr">
                      <a:solidFill>
                        <a:schemeClr val="bg1">
                          <a:lumMod val="85000"/>
                        </a:schemeClr>
                      </a:solidFill>
                      <a:prstDash val="solid"/>
                      <a:round/>
                      <a:headEnd type="none" w="med" len="med"/>
                      <a:tailEnd type="none" w="med" len="med"/>
                    </a:lnL>
                    <a:lnT w="12700" cap="flat" cmpd="sng" algn="ctr">
                      <a:solidFill>
                        <a:schemeClr val="bg1">
                          <a:lumMod val="85000"/>
                        </a:schemeClr>
                      </a:solidFill>
                      <a:prstDash val="solid"/>
                      <a:round/>
                      <a:headEnd type="none" w="med" len="med"/>
                      <a:tailEnd type="none" w="med" len="med"/>
                    </a:lnT>
                  </a:tcPr>
                </a:tc>
                <a:tc>
                  <a:txBody>
                    <a:bodyPr/>
                    <a:lstStyle/>
                    <a:p>
                      <a:pPr algn="ctr"/>
                      <a:r>
                        <a:rPr lang="en-US" sz="1300">
                          <a:latin typeface="Cambria" panose="02040503050406030204" pitchFamily="18" charset="0"/>
                          <a:ea typeface="Cambria" panose="02040503050406030204" pitchFamily="18" charset="0"/>
                        </a:rPr>
                        <a:t>Details</a:t>
                      </a:r>
                      <a:endParaRPr lang="en-IN" sz="1300">
                        <a:latin typeface="Cambria" panose="02040503050406030204" pitchFamily="18" charset="0"/>
                        <a:ea typeface="Cambria" panose="02040503050406030204" pitchFamily="18" charset="0"/>
                      </a:endParaRPr>
                    </a:p>
                  </a:txBody>
                  <a:tcPr anchor="ctr">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tcPr>
                </a:tc>
                <a:extLst>
                  <a:ext uri="{0D108BD9-81ED-4DB2-BD59-A6C34878D82A}">
                    <a16:rowId xmlns:a16="http://schemas.microsoft.com/office/drawing/2014/main" val="2509566197"/>
                  </a:ext>
                </a:extLst>
              </a:tr>
              <a:tr h="247684">
                <a:tc>
                  <a:txBody>
                    <a:bodyPr/>
                    <a:lstStyle/>
                    <a:p>
                      <a:pPr algn="ctr"/>
                      <a:r>
                        <a:rPr lang="en-IN" sz="1300" b="1" dirty="0">
                          <a:latin typeface="Cambria" panose="02040503050406030204" pitchFamily="18" charset="0"/>
                          <a:ea typeface="Cambria" panose="02040503050406030204" pitchFamily="18" charset="0"/>
                        </a:rPr>
                        <a:t>Fund Size </a:t>
                      </a:r>
                    </a:p>
                  </a:txBody>
                  <a:tcPr anchor="ctr">
                    <a:lnL w="12700" cap="flat" cmpd="sng" algn="ctr">
                      <a:solidFill>
                        <a:schemeClr val="bg1">
                          <a:lumMod val="85000"/>
                        </a:schemeClr>
                      </a:solidFill>
                      <a:prstDash val="solid"/>
                      <a:round/>
                      <a:headEnd type="none" w="med" len="med"/>
                      <a:tailEnd type="none" w="med" len="med"/>
                    </a:lnL>
                  </a:tcPr>
                </a:tc>
                <a:tc>
                  <a:txBody>
                    <a:bodyPr/>
                    <a:lstStyle/>
                    <a:p>
                      <a:pPr algn="ctr"/>
                      <a:r>
                        <a:rPr lang="en-US" sz="1300" dirty="0">
                          <a:latin typeface="Cambria" panose="02040503050406030204" pitchFamily="18" charset="0"/>
                          <a:ea typeface="Cambria" panose="02040503050406030204" pitchFamily="18" charset="0"/>
                        </a:rPr>
                        <a:t>INR 850 Cr</a:t>
                      </a:r>
                    </a:p>
                  </a:txBody>
                  <a:tcPr anchor="ctr">
                    <a:lnR w="12700" cap="flat" cmpd="sng" algn="ctr">
                      <a:solidFill>
                        <a:schemeClr val="bg1">
                          <a:lumMod val="85000"/>
                        </a:schemeClr>
                      </a:solidFill>
                      <a:prstDash val="solid"/>
                      <a:round/>
                      <a:headEnd type="none" w="med" len="med"/>
                      <a:tailEnd type="none" w="med" len="med"/>
                    </a:lnR>
                  </a:tcPr>
                </a:tc>
                <a:extLst>
                  <a:ext uri="{0D108BD9-81ED-4DB2-BD59-A6C34878D82A}">
                    <a16:rowId xmlns:a16="http://schemas.microsoft.com/office/drawing/2014/main" val="4053942507"/>
                  </a:ext>
                </a:extLst>
              </a:tr>
              <a:tr h="247684">
                <a:tc>
                  <a:txBody>
                    <a:bodyPr/>
                    <a:lstStyle/>
                    <a:p>
                      <a:pPr algn="ctr"/>
                      <a:r>
                        <a:rPr lang="en-US" sz="1300" b="1" dirty="0">
                          <a:latin typeface="Cambria" panose="02040503050406030204" pitchFamily="18" charset="0"/>
                          <a:ea typeface="Cambria" panose="02040503050406030204" pitchFamily="18" charset="0"/>
                        </a:rPr>
                        <a:t>Commitment Raised</a:t>
                      </a:r>
                    </a:p>
                  </a:txBody>
                  <a:tcPr anchor="ctr">
                    <a:lnL w="12700" cap="flat" cmpd="sng" algn="ctr">
                      <a:solidFill>
                        <a:schemeClr val="bg1">
                          <a:lumMod val="85000"/>
                        </a:schemeClr>
                      </a:solidFill>
                      <a:prstDash val="solid"/>
                      <a:round/>
                      <a:headEnd type="none" w="med" len="med"/>
                      <a:tailEnd type="none" w="med" len="med"/>
                    </a:lnL>
                  </a:tcPr>
                </a:tc>
                <a:tc>
                  <a:txBody>
                    <a:bodyPr/>
                    <a:lstStyle/>
                    <a:p>
                      <a:pPr algn="ctr"/>
                      <a:r>
                        <a:rPr lang="en-US" sz="1300" dirty="0">
                          <a:latin typeface="Cambria" panose="02040503050406030204" pitchFamily="18" charset="0"/>
                          <a:ea typeface="Cambria" panose="02040503050406030204" pitchFamily="18" charset="0"/>
                        </a:rPr>
                        <a:t>~ 700 Cr</a:t>
                      </a:r>
                      <a:endParaRPr lang="en-IN" sz="1300" dirty="0">
                        <a:latin typeface="Cambria" panose="02040503050406030204" pitchFamily="18" charset="0"/>
                        <a:ea typeface="Cambria" panose="02040503050406030204" pitchFamily="18" charset="0"/>
                      </a:endParaRPr>
                    </a:p>
                  </a:txBody>
                  <a:tcPr anchor="ctr">
                    <a:lnR w="12700" cap="flat" cmpd="sng" algn="ctr">
                      <a:solidFill>
                        <a:schemeClr val="bg1">
                          <a:lumMod val="85000"/>
                        </a:schemeClr>
                      </a:solidFill>
                      <a:prstDash val="solid"/>
                      <a:round/>
                      <a:headEnd type="none" w="med" len="med"/>
                      <a:tailEnd type="none" w="med" len="med"/>
                    </a:lnR>
                  </a:tcPr>
                </a:tc>
                <a:extLst>
                  <a:ext uri="{0D108BD9-81ED-4DB2-BD59-A6C34878D82A}">
                    <a16:rowId xmlns:a16="http://schemas.microsoft.com/office/drawing/2014/main" val="1326328215"/>
                  </a:ext>
                </a:extLst>
              </a:tr>
              <a:tr h="247684">
                <a:tc>
                  <a:txBody>
                    <a:bodyPr/>
                    <a:lstStyle/>
                    <a:p>
                      <a:pPr algn="ctr"/>
                      <a:r>
                        <a:rPr lang="en-IN" sz="1300" b="1" dirty="0">
                          <a:latin typeface="Cambria" panose="02040503050406030204" pitchFamily="18" charset="0"/>
                          <a:ea typeface="Cambria" panose="02040503050406030204" pitchFamily="18" charset="0"/>
                        </a:rPr>
                        <a:t>Fund Manager</a:t>
                      </a:r>
                    </a:p>
                  </a:txBody>
                  <a:tcPr anchor="ctr">
                    <a:lnL w="12700" cap="flat" cmpd="sng" algn="ctr">
                      <a:solidFill>
                        <a:schemeClr val="bg1">
                          <a:lumMod val="85000"/>
                        </a:schemeClr>
                      </a:solidFill>
                      <a:prstDash val="solid"/>
                      <a:round/>
                      <a:headEnd type="none" w="med" len="med"/>
                      <a:tailEnd type="none" w="med" len="med"/>
                    </a:lnL>
                  </a:tcPr>
                </a:tc>
                <a:tc>
                  <a:txBody>
                    <a:bodyPr/>
                    <a:lstStyle/>
                    <a:p>
                      <a:pPr algn="ctr"/>
                      <a:r>
                        <a:rPr lang="en-IN" sz="1300" dirty="0">
                          <a:latin typeface="Cambria" panose="02040503050406030204" pitchFamily="18" charset="0"/>
                          <a:ea typeface="Cambria" panose="02040503050406030204" pitchFamily="18" charset="0"/>
                        </a:rPr>
                        <a:t>Richa Bajpai</a:t>
                      </a:r>
                    </a:p>
                  </a:txBody>
                  <a:tcPr anchor="ctr">
                    <a:lnR w="12700" cap="flat" cmpd="sng" algn="ctr">
                      <a:solidFill>
                        <a:schemeClr val="bg1">
                          <a:lumMod val="85000"/>
                        </a:schemeClr>
                      </a:solidFill>
                      <a:prstDash val="solid"/>
                      <a:round/>
                      <a:headEnd type="none" w="med" len="med"/>
                      <a:tailEnd type="none" w="med" len="med"/>
                    </a:lnR>
                  </a:tcPr>
                </a:tc>
                <a:extLst>
                  <a:ext uri="{0D108BD9-81ED-4DB2-BD59-A6C34878D82A}">
                    <a16:rowId xmlns:a16="http://schemas.microsoft.com/office/drawing/2014/main" val="2597416536"/>
                  </a:ext>
                </a:extLst>
              </a:tr>
              <a:tr h="247684">
                <a:tc>
                  <a:txBody>
                    <a:bodyPr/>
                    <a:lstStyle/>
                    <a:p>
                      <a:pPr algn="ctr"/>
                      <a:r>
                        <a:rPr lang="en-IN" sz="1300" b="1" dirty="0">
                          <a:latin typeface="Cambria" panose="02040503050406030204" pitchFamily="18" charset="0"/>
                          <a:ea typeface="Cambria" panose="02040503050406030204" pitchFamily="18" charset="0"/>
                        </a:rPr>
                        <a:t>Tenure</a:t>
                      </a:r>
                    </a:p>
                  </a:txBody>
                  <a:tcPr anchor="ctr">
                    <a:lnL w="12700" cap="flat" cmpd="sng" algn="ctr">
                      <a:solidFill>
                        <a:schemeClr val="bg1">
                          <a:lumMod val="85000"/>
                        </a:schemeClr>
                      </a:solidFill>
                      <a:prstDash val="solid"/>
                      <a:round/>
                      <a:headEnd type="none" w="med" len="med"/>
                      <a:tailEnd type="none" w="med" len="med"/>
                    </a:lnL>
                  </a:tcPr>
                </a:tc>
                <a:tc>
                  <a:txBody>
                    <a:bodyPr/>
                    <a:lstStyle/>
                    <a:p>
                      <a:pPr algn="ctr"/>
                      <a:r>
                        <a:rPr lang="en-IN" sz="1300" dirty="0">
                          <a:latin typeface="Cambria" panose="02040503050406030204" pitchFamily="18" charset="0"/>
                          <a:ea typeface="Cambria" panose="02040503050406030204" pitchFamily="18" charset="0"/>
                        </a:rPr>
                        <a:t>10  years from the Initial Close (1+1)</a:t>
                      </a:r>
                    </a:p>
                  </a:txBody>
                  <a:tcPr anchor="ctr">
                    <a:lnR w="12700" cap="flat" cmpd="sng" algn="ctr">
                      <a:solidFill>
                        <a:schemeClr val="bg1">
                          <a:lumMod val="85000"/>
                        </a:schemeClr>
                      </a:solidFill>
                      <a:prstDash val="solid"/>
                      <a:round/>
                      <a:headEnd type="none" w="med" len="med"/>
                      <a:tailEnd type="none" w="med" len="med"/>
                    </a:lnR>
                  </a:tcPr>
                </a:tc>
                <a:extLst>
                  <a:ext uri="{0D108BD9-81ED-4DB2-BD59-A6C34878D82A}">
                    <a16:rowId xmlns:a16="http://schemas.microsoft.com/office/drawing/2014/main" val="595497186"/>
                  </a:ext>
                </a:extLst>
              </a:tr>
              <a:tr h="247684">
                <a:tc>
                  <a:txBody>
                    <a:bodyPr/>
                    <a:lstStyle/>
                    <a:p>
                      <a:pPr algn="ctr"/>
                      <a:r>
                        <a:rPr lang="en-IN" sz="1300" b="1" dirty="0">
                          <a:latin typeface="Cambria" panose="02040503050406030204" pitchFamily="18" charset="0"/>
                          <a:ea typeface="Cambria" panose="02040503050406030204" pitchFamily="18" charset="0"/>
                        </a:rPr>
                        <a:t>Initial Close </a:t>
                      </a:r>
                    </a:p>
                  </a:txBody>
                  <a:tcPr anchor="ctr">
                    <a:lnL w="12700" cap="flat" cmpd="sng" algn="ctr">
                      <a:solidFill>
                        <a:schemeClr val="bg1">
                          <a:lumMod val="85000"/>
                        </a:schemeClr>
                      </a:solidFill>
                      <a:prstDash val="solid"/>
                      <a:round/>
                      <a:headEnd type="none" w="med" len="med"/>
                      <a:tailEnd type="none" w="med" len="med"/>
                    </a:lnL>
                  </a:tcPr>
                </a:tc>
                <a:tc>
                  <a:txBody>
                    <a:bodyPr/>
                    <a:lstStyle/>
                    <a:p>
                      <a:pPr algn="ctr"/>
                      <a:r>
                        <a:rPr lang="en-IN" sz="1300" dirty="0">
                          <a:latin typeface="Cambria" panose="02040503050406030204" pitchFamily="18" charset="0"/>
                          <a:ea typeface="Cambria" panose="02040503050406030204" pitchFamily="18" charset="0"/>
                        </a:rPr>
                        <a:t>Jan 31</a:t>
                      </a:r>
                      <a:r>
                        <a:rPr lang="en-IN" sz="1300" baseline="30000" dirty="0">
                          <a:latin typeface="Cambria" panose="02040503050406030204" pitchFamily="18" charset="0"/>
                          <a:ea typeface="Cambria" panose="02040503050406030204" pitchFamily="18" charset="0"/>
                        </a:rPr>
                        <a:t>st</a:t>
                      </a:r>
                      <a:r>
                        <a:rPr lang="en-IN" sz="1300" dirty="0">
                          <a:latin typeface="Cambria" panose="02040503050406030204" pitchFamily="18" charset="0"/>
                          <a:ea typeface="Cambria" panose="02040503050406030204" pitchFamily="18" charset="0"/>
                        </a:rPr>
                        <a:t>, 2025</a:t>
                      </a:r>
                    </a:p>
                  </a:txBody>
                  <a:tcPr anchor="ctr">
                    <a:lnR w="12700" cap="flat" cmpd="sng" algn="ctr">
                      <a:solidFill>
                        <a:schemeClr val="bg1">
                          <a:lumMod val="85000"/>
                        </a:schemeClr>
                      </a:solidFill>
                      <a:prstDash val="solid"/>
                      <a:round/>
                      <a:headEnd type="none" w="med" len="med"/>
                      <a:tailEnd type="none" w="med" len="med"/>
                    </a:lnR>
                  </a:tcPr>
                </a:tc>
                <a:extLst>
                  <a:ext uri="{0D108BD9-81ED-4DB2-BD59-A6C34878D82A}">
                    <a16:rowId xmlns:a16="http://schemas.microsoft.com/office/drawing/2014/main" val="1576272002"/>
                  </a:ext>
                </a:extLst>
              </a:tr>
              <a:tr h="247684">
                <a:tc>
                  <a:txBody>
                    <a:bodyPr/>
                    <a:lstStyle/>
                    <a:p>
                      <a:pPr algn="ctr"/>
                      <a:r>
                        <a:rPr lang="en-IN" sz="1300" b="1" dirty="0">
                          <a:latin typeface="Cambria" panose="02040503050406030204" pitchFamily="18" charset="0"/>
                          <a:ea typeface="Cambria" panose="02040503050406030204" pitchFamily="18" charset="0"/>
                        </a:rPr>
                        <a:t>Minimum Investment</a:t>
                      </a:r>
                    </a:p>
                  </a:txBody>
                  <a:tcPr anchor="ctr">
                    <a:lnL w="12700" cap="flat" cmpd="sng" algn="ctr">
                      <a:solidFill>
                        <a:schemeClr val="bg1">
                          <a:lumMod val="85000"/>
                        </a:schemeClr>
                      </a:solidFill>
                      <a:prstDash val="solid"/>
                      <a:round/>
                      <a:headEnd type="none" w="med" len="med"/>
                      <a:tailEnd type="none" w="med" len="med"/>
                    </a:lnL>
                  </a:tcPr>
                </a:tc>
                <a:tc>
                  <a:txBody>
                    <a:bodyPr/>
                    <a:lstStyle/>
                    <a:p>
                      <a:pPr algn="ctr"/>
                      <a:r>
                        <a:rPr lang="en-IN" sz="1300" dirty="0">
                          <a:latin typeface="Cambria" panose="02040503050406030204" pitchFamily="18" charset="0"/>
                          <a:ea typeface="Cambria" panose="02040503050406030204" pitchFamily="18" charset="0"/>
                        </a:rPr>
                        <a:t>5 Cr</a:t>
                      </a:r>
                    </a:p>
                  </a:txBody>
                  <a:tcPr anchor="ctr">
                    <a:lnR w="12700" cap="flat" cmpd="sng" algn="ctr">
                      <a:solidFill>
                        <a:schemeClr val="bg1">
                          <a:lumMod val="85000"/>
                        </a:schemeClr>
                      </a:solidFill>
                      <a:prstDash val="solid"/>
                      <a:round/>
                      <a:headEnd type="none" w="med" len="med"/>
                      <a:tailEnd type="none" w="med" len="med"/>
                    </a:lnR>
                  </a:tcPr>
                </a:tc>
                <a:extLst>
                  <a:ext uri="{0D108BD9-81ED-4DB2-BD59-A6C34878D82A}">
                    <a16:rowId xmlns:a16="http://schemas.microsoft.com/office/drawing/2014/main" val="1990558997"/>
                  </a:ext>
                </a:extLst>
              </a:tr>
              <a:tr h="247684">
                <a:tc>
                  <a:txBody>
                    <a:bodyPr/>
                    <a:lstStyle/>
                    <a:p>
                      <a:pPr algn="ctr"/>
                      <a:r>
                        <a:rPr lang="en-IN" sz="1300" b="1" dirty="0">
                          <a:latin typeface="Cambria" panose="02040503050406030204" pitchFamily="18" charset="0"/>
                          <a:ea typeface="Cambria" panose="02040503050406030204" pitchFamily="18" charset="0"/>
                        </a:rPr>
                        <a:t>Investment Stage </a:t>
                      </a:r>
                    </a:p>
                  </a:txBody>
                  <a:tcPr anchor="ctr">
                    <a:lnL w="12700" cap="flat" cmpd="sng" algn="ctr">
                      <a:solidFill>
                        <a:schemeClr val="bg1">
                          <a:lumMod val="85000"/>
                        </a:schemeClr>
                      </a:solidFill>
                      <a:prstDash val="solid"/>
                      <a:round/>
                      <a:headEnd type="none" w="med" len="med"/>
                      <a:tailEnd type="none" w="med" len="med"/>
                    </a:lnL>
                  </a:tcPr>
                </a:tc>
                <a:tc>
                  <a:txBody>
                    <a:bodyPr/>
                    <a:lstStyle/>
                    <a:p>
                      <a:pPr algn="ctr"/>
                      <a:r>
                        <a:rPr lang="en-IN" sz="1300" dirty="0">
                          <a:latin typeface="Cambria" panose="02040503050406030204" pitchFamily="18" charset="0"/>
                          <a:ea typeface="Cambria" panose="02040503050406030204" pitchFamily="18" charset="0"/>
                        </a:rPr>
                        <a:t>Pre-Seed</a:t>
                      </a:r>
                    </a:p>
                  </a:txBody>
                  <a:tcPr anchor="ctr">
                    <a:lnR w="12700" cap="flat" cmpd="sng" algn="ctr">
                      <a:solidFill>
                        <a:schemeClr val="bg1">
                          <a:lumMod val="85000"/>
                        </a:schemeClr>
                      </a:solidFill>
                      <a:prstDash val="solid"/>
                      <a:round/>
                      <a:headEnd type="none" w="med" len="med"/>
                      <a:tailEnd type="none" w="med" len="med"/>
                    </a:lnR>
                  </a:tcPr>
                </a:tc>
                <a:extLst>
                  <a:ext uri="{0D108BD9-81ED-4DB2-BD59-A6C34878D82A}">
                    <a16:rowId xmlns:a16="http://schemas.microsoft.com/office/drawing/2014/main" val="2876840991"/>
                  </a:ext>
                </a:extLst>
              </a:tr>
              <a:tr h="417153">
                <a:tc>
                  <a:txBody>
                    <a:bodyPr/>
                    <a:lstStyle/>
                    <a:p>
                      <a:pPr algn="ctr"/>
                      <a:r>
                        <a:rPr lang="en-US" sz="1300" b="1" dirty="0">
                          <a:latin typeface="Cambria" panose="02040503050406030204" pitchFamily="18" charset="0"/>
                          <a:ea typeface="Cambria" panose="02040503050406030204" pitchFamily="18" charset="0"/>
                        </a:rPr>
                        <a:t>D</a:t>
                      </a:r>
                      <a:r>
                        <a:rPr lang="en-IN" sz="1300" b="1" dirty="0" err="1">
                          <a:latin typeface="Cambria" panose="02040503050406030204" pitchFamily="18" charset="0"/>
                          <a:ea typeface="Cambria" panose="02040503050406030204" pitchFamily="18" charset="0"/>
                        </a:rPr>
                        <a:t>rawdown</a:t>
                      </a:r>
                      <a:endParaRPr lang="en-IN" sz="1300" b="1" dirty="0">
                        <a:latin typeface="Cambria" panose="02040503050406030204" pitchFamily="18" charset="0"/>
                        <a:ea typeface="Cambria" panose="02040503050406030204" pitchFamily="18" charset="0"/>
                      </a:endParaRPr>
                    </a:p>
                  </a:txBody>
                  <a:tcPr anchor="ctr">
                    <a:lnL w="12700" cap="flat" cmpd="sng" algn="ctr">
                      <a:solidFill>
                        <a:schemeClr val="bg1">
                          <a:lumMod val="85000"/>
                        </a:schemeClr>
                      </a:solidFill>
                      <a:prstDash val="solid"/>
                      <a:round/>
                      <a:headEnd type="none" w="med" len="med"/>
                      <a:tailEnd type="none" w="med" len="med"/>
                    </a:lnL>
                    <a:solidFill>
                      <a:srgbClr val="E7E7E7"/>
                    </a:solidFill>
                  </a:tcPr>
                </a:tc>
                <a:tc>
                  <a:txBody>
                    <a:bodyPr/>
                    <a:lstStyle/>
                    <a:p>
                      <a:pPr algn="ctr"/>
                      <a:r>
                        <a:rPr lang="en-IN" sz="1300" dirty="0">
                          <a:latin typeface="Cambria" panose="02040503050406030204" pitchFamily="18" charset="0"/>
                          <a:ea typeface="Cambria" panose="02040503050406030204" pitchFamily="18" charset="0"/>
                        </a:rPr>
                        <a:t>20% initial, another 10-15% </a:t>
                      </a:r>
                      <a:r>
                        <a:rPr lang="en-US" sz="1300" dirty="0">
                          <a:latin typeface="Cambria" panose="02040503050406030204" pitchFamily="18" charset="0"/>
                          <a:ea typeface="Cambria" panose="02040503050406030204" pitchFamily="18" charset="0"/>
                        </a:rPr>
                        <a:t>in June and December each year until 2028.</a:t>
                      </a:r>
                      <a:endParaRPr lang="en-IN" sz="1300" dirty="0">
                        <a:latin typeface="Cambria" panose="02040503050406030204" pitchFamily="18" charset="0"/>
                        <a:ea typeface="Cambria" panose="02040503050406030204" pitchFamily="18" charset="0"/>
                      </a:endParaRPr>
                    </a:p>
                  </a:txBody>
                  <a:tcPr anchor="ctr">
                    <a:lnR w="12700" cap="flat" cmpd="sng" algn="ctr">
                      <a:solidFill>
                        <a:schemeClr val="bg1">
                          <a:lumMod val="85000"/>
                        </a:schemeClr>
                      </a:solidFill>
                      <a:prstDash val="solid"/>
                      <a:round/>
                      <a:headEnd type="none" w="med" len="med"/>
                      <a:tailEnd type="none" w="med" len="med"/>
                    </a:lnR>
                    <a:solidFill>
                      <a:srgbClr val="E7E7E7"/>
                    </a:solidFill>
                  </a:tcPr>
                </a:tc>
                <a:extLst>
                  <a:ext uri="{0D108BD9-81ED-4DB2-BD59-A6C34878D82A}">
                    <a16:rowId xmlns:a16="http://schemas.microsoft.com/office/drawing/2014/main" val="4161271606"/>
                  </a:ext>
                </a:extLst>
              </a:tr>
            </a:tbl>
          </a:graphicData>
        </a:graphic>
      </p:graphicFrame>
      <p:sp>
        <p:nvSpPr>
          <p:cNvPr id="2" name="TextBox 1">
            <a:extLst>
              <a:ext uri="{FF2B5EF4-FFF2-40B4-BE49-F238E27FC236}">
                <a16:creationId xmlns:a16="http://schemas.microsoft.com/office/drawing/2014/main" id="{A8A48F46-1450-6F47-B25D-3D84125C0766}"/>
              </a:ext>
            </a:extLst>
          </p:cNvPr>
          <p:cNvSpPr txBox="1"/>
          <p:nvPr/>
        </p:nvSpPr>
        <p:spPr>
          <a:xfrm>
            <a:off x="9279550" y="6062025"/>
            <a:ext cx="2638492" cy="553998"/>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000" b="1" i="1"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Carry Catchup – 100%</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000" b="1" i="1"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Hurdle Rate – 10</a:t>
            </a:r>
            <a:r>
              <a:rPr kumimoji="0" lang="en-IN" sz="1000" i="1"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a:t>
            </a:r>
          </a:p>
          <a:p>
            <a:pPr marL="0" marR="0" lvl="0" indent="0" algn="l" defTabSz="914400" rtl="0" eaLnBrk="1" fontAlgn="auto" latinLnBrk="0" hangingPunct="1">
              <a:lnSpc>
                <a:spcPct val="100000"/>
              </a:lnSpc>
              <a:spcBef>
                <a:spcPts val="0"/>
              </a:spcBef>
              <a:spcAft>
                <a:spcPts val="0"/>
              </a:spcAft>
              <a:buClrTx/>
              <a:buSzTx/>
              <a:buFontTx/>
              <a:buNone/>
              <a:tabLst/>
              <a:defRPr/>
            </a:pPr>
            <a:r>
              <a:rPr lang="en-IN" sz="1000" i="1" dirty="0">
                <a:solidFill>
                  <a:prstClr val="black"/>
                </a:solidFill>
                <a:latin typeface="Cambria" panose="02040503050406030204" pitchFamily="18" charset="0"/>
                <a:ea typeface="Cambria" panose="02040503050406030204" pitchFamily="18" charset="0"/>
              </a:rPr>
              <a:t>* AUM as on 30</a:t>
            </a:r>
            <a:r>
              <a:rPr lang="en-IN" sz="1000" i="1" baseline="30000" dirty="0">
                <a:solidFill>
                  <a:prstClr val="black"/>
                </a:solidFill>
                <a:latin typeface="Cambria" panose="02040503050406030204" pitchFamily="18" charset="0"/>
                <a:ea typeface="Cambria" panose="02040503050406030204" pitchFamily="18" charset="0"/>
              </a:rPr>
              <a:t>th</a:t>
            </a:r>
            <a:r>
              <a:rPr lang="en-IN" sz="1000" i="1" dirty="0">
                <a:solidFill>
                  <a:prstClr val="black"/>
                </a:solidFill>
                <a:latin typeface="Cambria" panose="02040503050406030204" pitchFamily="18" charset="0"/>
                <a:ea typeface="Cambria" panose="02040503050406030204" pitchFamily="18" charset="0"/>
              </a:rPr>
              <a:t> June 2026</a:t>
            </a:r>
            <a:endParaRPr kumimoji="0" lang="en-IN" sz="1000" i="1"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endParaRPr>
          </a:p>
        </p:txBody>
      </p:sp>
      <p:graphicFrame>
        <p:nvGraphicFramePr>
          <p:cNvPr id="6" name="Table 5">
            <a:extLst>
              <a:ext uri="{FF2B5EF4-FFF2-40B4-BE49-F238E27FC236}">
                <a16:creationId xmlns:a16="http://schemas.microsoft.com/office/drawing/2014/main" id="{30BCB27C-29FC-FB09-38CF-A7153604D508}"/>
              </a:ext>
            </a:extLst>
          </p:cNvPr>
          <p:cNvGraphicFramePr>
            <a:graphicFrameLocks noGrp="1"/>
          </p:cNvGraphicFramePr>
          <p:nvPr/>
        </p:nvGraphicFramePr>
        <p:xfrm>
          <a:off x="5018534" y="4819404"/>
          <a:ext cx="4114284" cy="1755096"/>
        </p:xfrm>
        <a:graphic>
          <a:graphicData uri="http://schemas.openxmlformats.org/drawingml/2006/table">
            <a:tbl>
              <a:tblPr/>
              <a:tblGrid>
                <a:gridCol w="2057142">
                  <a:extLst>
                    <a:ext uri="{9D8B030D-6E8A-4147-A177-3AD203B41FA5}">
                      <a16:colId xmlns:a16="http://schemas.microsoft.com/office/drawing/2014/main" val="3220171823"/>
                    </a:ext>
                  </a:extLst>
                </a:gridCol>
                <a:gridCol w="2057142">
                  <a:extLst>
                    <a:ext uri="{9D8B030D-6E8A-4147-A177-3AD203B41FA5}">
                      <a16:colId xmlns:a16="http://schemas.microsoft.com/office/drawing/2014/main" val="1308968643"/>
                    </a:ext>
                  </a:extLst>
                </a:gridCol>
              </a:tblGrid>
              <a:tr h="218785">
                <a:tc gridSpan="2">
                  <a:txBody>
                    <a:bodyPr/>
                    <a:lstStyle/>
                    <a:p>
                      <a:pPr algn="ctr" fontAlgn="b"/>
                      <a:r>
                        <a:rPr lang="en-IN" sz="1300" b="1" i="0" u="none" strike="noStrike" dirty="0">
                          <a:solidFill>
                            <a:schemeClr val="bg1"/>
                          </a:solidFill>
                          <a:effectLst/>
                          <a:latin typeface="Cambria" panose="02040503050406030204" pitchFamily="18" charset="0"/>
                          <a:ea typeface="Cambria" panose="02040503050406030204" pitchFamily="18" charset="0"/>
                        </a:rPr>
                        <a:t>Previous Investments</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905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tx1">
                        <a:lumMod val="95000"/>
                        <a:lumOff val="5000"/>
                      </a:schemeClr>
                    </a:solidFill>
                  </a:tcPr>
                </a:tc>
                <a:tc hMerge="1">
                  <a:txBody>
                    <a:bodyPr/>
                    <a:lstStyle/>
                    <a:p>
                      <a:endParaRPr dirty="0"/>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905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tx1">
                        <a:lumMod val="95000"/>
                        <a:lumOff val="5000"/>
                      </a:schemeClr>
                    </a:solidFill>
                  </a:tcPr>
                </a:tc>
                <a:extLst>
                  <a:ext uri="{0D108BD9-81ED-4DB2-BD59-A6C34878D82A}">
                    <a16:rowId xmlns:a16="http://schemas.microsoft.com/office/drawing/2014/main" val="2481903916"/>
                  </a:ext>
                </a:extLst>
              </a:tr>
              <a:tr h="218785">
                <a:tc>
                  <a:txBody>
                    <a:bodyPr/>
                    <a:lstStyle/>
                    <a:p>
                      <a:pPr algn="ctr" fontAlgn="b"/>
                      <a:r>
                        <a:rPr lang="en-IN" sz="1300" b="0" i="0" u="none" strike="noStrike" dirty="0">
                          <a:solidFill>
                            <a:srgbClr val="000000"/>
                          </a:solidFill>
                          <a:effectLst/>
                          <a:latin typeface="Cambria" panose="02040503050406030204" pitchFamily="18" charset="0"/>
                          <a:ea typeface="Cambria" panose="02040503050406030204" pitchFamily="18" charset="0"/>
                        </a:rPr>
                        <a:t>Expand My Business</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E7E7E7"/>
                    </a:solidFill>
                  </a:tcPr>
                </a:tc>
                <a:tc>
                  <a:txBody>
                    <a:bodyPr/>
                    <a:lstStyle/>
                    <a:p>
                      <a:pPr algn="ctr" fontAlgn="b"/>
                      <a:r>
                        <a:rPr lang="en-IN" sz="1300" b="0" i="0" u="none" strike="noStrike" dirty="0" err="1">
                          <a:solidFill>
                            <a:srgbClr val="000000"/>
                          </a:solidFill>
                          <a:effectLst/>
                          <a:latin typeface="Cambria" panose="02040503050406030204" pitchFamily="18" charset="0"/>
                          <a:ea typeface="Cambria" panose="02040503050406030204" pitchFamily="18" charset="0"/>
                        </a:rPr>
                        <a:t>Healthysure</a:t>
                      </a:r>
                      <a:endParaRPr lang="en-IN" sz="1300" b="0" i="0" u="none" strike="noStrike" dirty="0">
                        <a:solidFill>
                          <a:srgbClr val="000000"/>
                        </a:solidFill>
                        <a:effectLst/>
                        <a:latin typeface="Cambria" panose="02040503050406030204" pitchFamily="18" charset="0"/>
                        <a:ea typeface="Cambria" panose="02040503050406030204" pitchFamily="18" charset="0"/>
                      </a:endParaRP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E7E7E7"/>
                    </a:solidFill>
                  </a:tcPr>
                </a:tc>
                <a:extLst>
                  <a:ext uri="{0D108BD9-81ED-4DB2-BD59-A6C34878D82A}">
                    <a16:rowId xmlns:a16="http://schemas.microsoft.com/office/drawing/2014/main" val="2333232710"/>
                  </a:ext>
                </a:extLst>
              </a:tr>
              <a:tr h="269422">
                <a:tc>
                  <a:txBody>
                    <a:bodyPr/>
                    <a:lstStyle/>
                    <a:p>
                      <a:pPr algn="ctr" fontAlgn="b"/>
                      <a:r>
                        <a:rPr lang="en-IN" sz="1300" b="0" i="0" u="none" strike="noStrike" dirty="0">
                          <a:solidFill>
                            <a:srgbClr val="000000"/>
                          </a:solidFill>
                          <a:effectLst/>
                          <a:latin typeface="Cambria" panose="02040503050406030204" pitchFamily="18" charset="0"/>
                          <a:ea typeface="Cambria" panose="02040503050406030204" pitchFamily="18" charset="0"/>
                        </a:rPr>
                        <a:t>Park Smart</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CBCBCB"/>
                    </a:solidFill>
                  </a:tcPr>
                </a:tc>
                <a:tc>
                  <a:txBody>
                    <a:bodyPr/>
                    <a:lstStyle/>
                    <a:p>
                      <a:pPr algn="ctr" fontAlgn="b"/>
                      <a:r>
                        <a:rPr lang="en-IN" sz="1300" b="0" i="0" u="none" strike="noStrike" dirty="0">
                          <a:solidFill>
                            <a:srgbClr val="000000"/>
                          </a:solidFill>
                          <a:effectLst/>
                          <a:latin typeface="Cambria" panose="02040503050406030204" pitchFamily="18" charset="0"/>
                          <a:ea typeface="Cambria" panose="02040503050406030204" pitchFamily="18" charset="0"/>
                        </a:rPr>
                        <a:t>Plutus.gg</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CBCBCB"/>
                    </a:solidFill>
                  </a:tcPr>
                </a:tc>
                <a:extLst>
                  <a:ext uri="{0D108BD9-81ED-4DB2-BD59-A6C34878D82A}">
                    <a16:rowId xmlns:a16="http://schemas.microsoft.com/office/drawing/2014/main" val="459093468"/>
                  </a:ext>
                </a:extLst>
              </a:tr>
              <a:tr h="262026">
                <a:tc>
                  <a:txBody>
                    <a:bodyPr/>
                    <a:lstStyle/>
                    <a:p>
                      <a:pPr algn="ctr" fontAlgn="b"/>
                      <a:r>
                        <a:rPr lang="en-IN" sz="1300" b="0" i="0" u="none" strike="noStrike" dirty="0" err="1">
                          <a:solidFill>
                            <a:srgbClr val="000000"/>
                          </a:solidFill>
                          <a:effectLst/>
                          <a:latin typeface="Cambria" panose="02040503050406030204" pitchFamily="18" charset="0"/>
                          <a:ea typeface="Cambria" panose="02040503050406030204" pitchFamily="18" charset="0"/>
                        </a:rPr>
                        <a:t>Digantara</a:t>
                      </a:r>
                      <a:endParaRPr lang="en-IN" sz="1300" b="0" i="0" u="none" strike="noStrike" dirty="0">
                        <a:solidFill>
                          <a:srgbClr val="000000"/>
                        </a:solidFill>
                        <a:effectLst/>
                        <a:latin typeface="Cambria" panose="02040503050406030204" pitchFamily="18" charset="0"/>
                        <a:ea typeface="Cambria" panose="02040503050406030204" pitchFamily="18" charset="0"/>
                      </a:endParaRP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E7E7E7"/>
                    </a:solidFill>
                  </a:tcPr>
                </a:tc>
                <a:tc>
                  <a:txBody>
                    <a:bodyPr/>
                    <a:lstStyle/>
                    <a:p>
                      <a:pPr algn="ctr" fontAlgn="b"/>
                      <a:r>
                        <a:rPr lang="en-IN" sz="1300" b="0" i="0" u="none" strike="noStrike" dirty="0">
                          <a:solidFill>
                            <a:srgbClr val="000000"/>
                          </a:solidFill>
                          <a:effectLst/>
                          <a:latin typeface="Cambria" panose="02040503050406030204" pitchFamily="18" charset="0"/>
                          <a:ea typeface="Cambria" panose="02040503050406030204" pitchFamily="18" charset="0"/>
                        </a:rPr>
                        <a:t>Ctrl B</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E7E7E7"/>
                    </a:solidFill>
                  </a:tcPr>
                </a:tc>
                <a:extLst>
                  <a:ext uri="{0D108BD9-81ED-4DB2-BD59-A6C34878D82A}">
                    <a16:rowId xmlns:a16="http://schemas.microsoft.com/office/drawing/2014/main" val="3353741471"/>
                  </a:ext>
                </a:extLst>
              </a:tr>
              <a:tr h="262026">
                <a:tc>
                  <a:txBody>
                    <a:bodyPr/>
                    <a:lstStyle/>
                    <a:p>
                      <a:pPr algn="ctr" fontAlgn="b"/>
                      <a:r>
                        <a:rPr lang="en-IN" sz="1300" b="0" i="0" u="none" strike="noStrike" dirty="0">
                          <a:solidFill>
                            <a:srgbClr val="000000"/>
                          </a:solidFill>
                          <a:effectLst/>
                          <a:latin typeface="Cambria" panose="02040503050406030204" pitchFamily="18" charset="0"/>
                          <a:ea typeface="Cambria" panose="02040503050406030204" pitchFamily="18" charset="0"/>
                        </a:rPr>
                        <a:t>We 360.AI</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CBCBCB"/>
                    </a:solidFill>
                  </a:tcPr>
                </a:tc>
                <a:tc>
                  <a:txBody>
                    <a:bodyPr/>
                    <a:lstStyle/>
                    <a:p>
                      <a:pPr algn="ctr" fontAlgn="b"/>
                      <a:r>
                        <a:rPr lang="en-IN" sz="1300" b="0" i="0" u="none" strike="noStrike" dirty="0">
                          <a:solidFill>
                            <a:srgbClr val="000000"/>
                          </a:solidFill>
                          <a:effectLst/>
                          <a:latin typeface="Cambria" panose="02040503050406030204" pitchFamily="18" charset="0"/>
                          <a:ea typeface="Cambria" panose="02040503050406030204" pitchFamily="18" charset="0"/>
                        </a:rPr>
                        <a:t>Ethereal</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CBCBCB"/>
                    </a:solidFill>
                  </a:tcPr>
                </a:tc>
                <a:extLst>
                  <a:ext uri="{0D108BD9-81ED-4DB2-BD59-A6C34878D82A}">
                    <a16:rowId xmlns:a16="http://schemas.microsoft.com/office/drawing/2014/main" val="1160288411"/>
                  </a:ext>
                </a:extLst>
              </a:tr>
              <a:tr h="262026">
                <a:tc>
                  <a:txBody>
                    <a:bodyPr/>
                    <a:lstStyle/>
                    <a:p>
                      <a:pPr algn="ctr" fontAlgn="b"/>
                      <a:r>
                        <a:rPr lang="en-IN" sz="1300" b="0" i="0" u="none" strike="noStrike" dirty="0">
                          <a:solidFill>
                            <a:srgbClr val="000000"/>
                          </a:solidFill>
                          <a:effectLst/>
                          <a:latin typeface="Cambria" panose="02040503050406030204" pitchFamily="18" charset="0"/>
                          <a:ea typeface="Cambria" panose="02040503050406030204" pitchFamily="18" charset="0"/>
                        </a:rPr>
                        <a:t>Green Grahi</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E7E7E7"/>
                    </a:solidFill>
                  </a:tcPr>
                </a:tc>
                <a:tc>
                  <a:txBody>
                    <a:bodyPr/>
                    <a:lstStyle/>
                    <a:p>
                      <a:pPr algn="ctr" fontAlgn="b"/>
                      <a:r>
                        <a:rPr lang="en-IN" sz="1300" b="0" i="0" u="none" strike="noStrike" dirty="0" err="1">
                          <a:solidFill>
                            <a:srgbClr val="000000"/>
                          </a:solidFill>
                          <a:effectLst/>
                          <a:latin typeface="Cambria" panose="02040503050406030204" pitchFamily="18" charset="0"/>
                          <a:ea typeface="Cambria" panose="02040503050406030204" pitchFamily="18" charset="0"/>
                        </a:rPr>
                        <a:t>Doodley</a:t>
                      </a:r>
                      <a:endParaRPr lang="en-IN" sz="1300" b="0" i="0" u="none" strike="noStrike" dirty="0">
                        <a:solidFill>
                          <a:srgbClr val="000000"/>
                        </a:solidFill>
                        <a:effectLst/>
                        <a:latin typeface="Cambria" panose="02040503050406030204" pitchFamily="18" charset="0"/>
                        <a:ea typeface="Cambria" panose="02040503050406030204" pitchFamily="18" charset="0"/>
                      </a:endParaRP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E7E7E7"/>
                    </a:solidFill>
                  </a:tcPr>
                </a:tc>
                <a:extLst>
                  <a:ext uri="{0D108BD9-81ED-4DB2-BD59-A6C34878D82A}">
                    <a16:rowId xmlns:a16="http://schemas.microsoft.com/office/drawing/2014/main" val="3252484915"/>
                  </a:ext>
                </a:extLst>
              </a:tr>
              <a:tr h="262026">
                <a:tc>
                  <a:txBody>
                    <a:bodyPr/>
                    <a:lstStyle/>
                    <a:p>
                      <a:pPr algn="ctr" fontAlgn="b"/>
                      <a:r>
                        <a:rPr lang="en-IN" sz="1300" b="0" i="0" u="none" strike="noStrike" dirty="0">
                          <a:solidFill>
                            <a:srgbClr val="000000"/>
                          </a:solidFill>
                          <a:effectLst/>
                          <a:latin typeface="Cambria" panose="02040503050406030204" pitchFamily="18" charset="0"/>
                          <a:ea typeface="Cambria" panose="02040503050406030204" pitchFamily="18" charset="0"/>
                        </a:rPr>
                        <a:t>Digital Labour Chowk</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CBCBCB"/>
                    </a:solidFill>
                  </a:tcPr>
                </a:tc>
                <a:tc>
                  <a:txBody>
                    <a:bodyPr/>
                    <a:lstStyle/>
                    <a:p>
                      <a:pPr algn="ctr" fontAlgn="b"/>
                      <a:r>
                        <a:rPr lang="en-IN" sz="1300" b="0" i="0" u="none" strike="noStrike" dirty="0">
                          <a:solidFill>
                            <a:srgbClr val="000000"/>
                          </a:solidFill>
                          <a:effectLst/>
                          <a:latin typeface="Cambria" panose="02040503050406030204" pitchFamily="18" charset="0"/>
                          <a:ea typeface="Cambria" panose="02040503050406030204" pitchFamily="18" charset="0"/>
                        </a:rPr>
                        <a:t>Sarla</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CBCBCB"/>
                    </a:solidFill>
                  </a:tcPr>
                </a:tc>
                <a:extLst>
                  <a:ext uri="{0D108BD9-81ED-4DB2-BD59-A6C34878D82A}">
                    <a16:rowId xmlns:a16="http://schemas.microsoft.com/office/drawing/2014/main" val="4273378885"/>
                  </a:ext>
                </a:extLst>
              </a:tr>
            </a:tbl>
          </a:graphicData>
        </a:graphic>
      </p:graphicFrame>
      <p:graphicFrame>
        <p:nvGraphicFramePr>
          <p:cNvPr id="10" name="Table 9">
            <a:extLst>
              <a:ext uri="{FF2B5EF4-FFF2-40B4-BE49-F238E27FC236}">
                <a16:creationId xmlns:a16="http://schemas.microsoft.com/office/drawing/2014/main" id="{57F8CD6B-7F30-9223-A2F5-4E03C013185B}"/>
              </a:ext>
            </a:extLst>
          </p:cNvPr>
          <p:cNvGraphicFramePr>
            <a:graphicFrameLocks noGrp="1"/>
          </p:cNvGraphicFramePr>
          <p:nvPr/>
        </p:nvGraphicFramePr>
        <p:xfrm>
          <a:off x="5036694" y="925569"/>
          <a:ext cx="7047155" cy="2332644"/>
        </p:xfrm>
        <a:graphic>
          <a:graphicData uri="http://schemas.openxmlformats.org/drawingml/2006/table">
            <a:tbl>
              <a:tblPr/>
              <a:tblGrid>
                <a:gridCol w="3526506">
                  <a:extLst>
                    <a:ext uri="{9D8B030D-6E8A-4147-A177-3AD203B41FA5}">
                      <a16:colId xmlns:a16="http://schemas.microsoft.com/office/drawing/2014/main" val="4129834988"/>
                    </a:ext>
                  </a:extLst>
                </a:gridCol>
                <a:gridCol w="3520649">
                  <a:extLst>
                    <a:ext uri="{9D8B030D-6E8A-4147-A177-3AD203B41FA5}">
                      <a16:colId xmlns:a16="http://schemas.microsoft.com/office/drawing/2014/main" val="3401702889"/>
                    </a:ext>
                  </a:extLst>
                </a:gridCol>
              </a:tblGrid>
              <a:tr h="244028">
                <a:tc>
                  <a:txBody>
                    <a:bodyPr/>
                    <a:lstStyle/>
                    <a:p>
                      <a:pPr algn="ctr" rtl="0" fontAlgn="ctr"/>
                      <a:r>
                        <a:rPr lang="en-IN" sz="1300" b="1" i="0" u="none" strike="noStrike" kern="1200" dirty="0">
                          <a:solidFill>
                            <a:schemeClr val="bg1"/>
                          </a:solidFill>
                          <a:effectLst/>
                          <a:latin typeface="Cambria" panose="02040503050406030204" pitchFamily="18" charset="0"/>
                          <a:ea typeface="Cambria" panose="02040503050406030204" pitchFamily="18" charset="0"/>
                          <a:cs typeface="+mn-cs"/>
                        </a:rPr>
                        <a:t>Portfolio Companies</a:t>
                      </a:r>
                      <a:endParaRPr lang="en-IN" sz="1300" b="1" i="0" u="none" strike="noStrike" dirty="0">
                        <a:solidFill>
                          <a:schemeClr val="bg1"/>
                        </a:solidFill>
                        <a:effectLst/>
                        <a:latin typeface="Cambria" panose="02040503050406030204" pitchFamily="18" charset="0"/>
                        <a:ea typeface="Cambria" panose="02040503050406030204" pitchFamily="18" charset="0"/>
                      </a:endParaRPr>
                    </a:p>
                  </a:txBody>
                  <a:tcPr marL="3336" marR="3336" marT="3336"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000000"/>
                    </a:solidFill>
                  </a:tcPr>
                </a:tc>
                <a:tc>
                  <a:txBody>
                    <a:bodyPr/>
                    <a:lstStyle/>
                    <a:p>
                      <a:pPr algn="ctr" rtl="0" fontAlgn="ctr"/>
                      <a:r>
                        <a:rPr lang="en-IN" sz="1300" b="1" i="0" kern="1200">
                          <a:solidFill>
                            <a:schemeClr val="bg1"/>
                          </a:solidFill>
                          <a:effectLst/>
                          <a:latin typeface="Cambria" panose="02040503050406030204" pitchFamily="18" charset="0"/>
                          <a:ea typeface="Cambria" panose="02040503050406030204" pitchFamily="18" charset="0"/>
                          <a:cs typeface="+mn-cs"/>
                        </a:rPr>
                        <a:t>Theme &amp; Industry</a:t>
                      </a:r>
                      <a:endParaRPr lang="en-IN" sz="1300" b="1" i="0" u="none" strike="noStrike">
                        <a:solidFill>
                          <a:schemeClr val="bg1"/>
                        </a:solidFill>
                        <a:effectLst/>
                        <a:latin typeface="Cambria" panose="02040503050406030204" pitchFamily="18" charset="0"/>
                        <a:ea typeface="Cambria" panose="02040503050406030204" pitchFamily="18" charset="0"/>
                      </a:endParaRPr>
                    </a:p>
                  </a:txBody>
                  <a:tcPr marL="3336" marR="3336" marT="3336"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000000"/>
                    </a:solidFill>
                  </a:tcPr>
                </a:tc>
                <a:extLst>
                  <a:ext uri="{0D108BD9-81ED-4DB2-BD59-A6C34878D82A}">
                    <a16:rowId xmlns:a16="http://schemas.microsoft.com/office/drawing/2014/main" val="2617997369"/>
                  </a:ext>
                </a:extLst>
              </a:tr>
              <a:tr h="245749">
                <a:tc>
                  <a:txBody>
                    <a:bodyPr/>
                    <a:lstStyle/>
                    <a:p>
                      <a:pPr algn="ctr" rtl="0" fontAlgn="ctr"/>
                      <a:r>
                        <a:rPr lang="en-IN" sz="1300" b="0" i="0" u="none" strike="noStrike" dirty="0">
                          <a:solidFill>
                            <a:srgbClr val="000000"/>
                          </a:solidFill>
                          <a:effectLst/>
                          <a:latin typeface="Cambria" panose="02040503050406030204" pitchFamily="18" charset="0"/>
                          <a:ea typeface="Cambria" panose="02040503050406030204" pitchFamily="18" charset="0"/>
                        </a:rPr>
                        <a:t>Gati Drives</a:t>
                      </a:r>
                    </a:p>
                  </a:txBody>
                  <a:tcPr marL="3336" marR="3336" marT="3336"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bg1"/>
                    </a:solidFill>
                  </a:tcPr>
                </a:tc>
                <a:tc>
                  <a:txBody>
                    <a:bodyPr/>
                    <a:lstStyle/>
                    <a:p>
                      <a:pPr algn="ctr" rtl="0" fontAlgn="ctr"/>
                      <a:r>
                        <a:rPr lang="en-US" sz="1300" b="0" i="0" u="none" strike="noStrike" dirty="0">
                          <a:solidFill>
                            <a:srgbClr val="000000"/>
                          </a:solidFill>
                          <a:effectLst/>
                          <a:latin typeface="Cambria" panose="02040503050406030204" pitchFamily="18" charset="0"/>
                          <a:ea typeface="Cambria" panose="02040503050406030204" pitchFamily="18" charset="0"/>
                        </a:rPr>
                        <a:t>Building Efficient and Cheaper Motors </a:t>
                      </a:r>
                      <a:endParaRPr lang="en-IN" sz="1300" b="0" i="0" u="none" strike="noStrike" dirty="0">
                        <a:solidFill>
                          <a:srgbClr val="000000"/>
                        </a:solidFill>
                        <a:effectLst/>
                        <a:latin typeface="Cambria" panose="02040503050406030204" pitchFamily="18" charset="0"/>
                        <a:ea typeface="Cambria" panose="02040503050406030204" pitchFamily="18" charset="0"/>
                      </a:endParaRPr>
                    </a:p>
                  </a:txBody>
                  <a:tcPr marL="3336" marR="3336" marT="3336"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bg1"/>
                    </a:solidFill>
                  </a:tcPr>
                </a:tc>
                <a:extLst>
                  <a:ext uri="{0D108BD9-81ED-4DB2-BD59-A6C34878D82A}">
                    <a16:rowId xmlns:a16="http://schemas.microsoft.com/office/drawing/2014/main" val="1151770165"/>
                  </a:ext>
                </a:extLst>
              </a:tr>
              <a:tr h="281673">
                <a:tc>
                  <a:txBody>
                    <a:bodyPr/>
                    <a:lstStyle/>
                    <a:p>
                      <a:pPr algn="ctr" rtl="0" fontAlgn="ctr"/>
                      <a:r>
                        <a:rPr lang="en-IN" sz="1300" b="0" i="0" u="none" strike="noStrike" dirty="0">
                          <a:solidFill>
                            <a:srgbClr val="000000"/>
                          </a:solidFill>
                          <a:effectLst/>
                          <a:latin typeface="Cambria" panose="02040503050406030204" pitchFamily="18" charset="0"/>
                          <a:ea typeface="Cambria" panose="02040503050406030204" pitchFamily="18" charset="0"/>
                        </a:rPr>
                        <a:t>Serendipity Space</a:t>
                      </a:r>
                    </a:p>
                  </a:txBody>
                  <a:tcPr marL="3336" marR="3336" marT="3336"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bg1">
                        <a:lumMod val="85000"/>
                      </a:schemeClr>
                    </a:solidFill>
                  </a:tcPr>
                </a:tc>
                <a:tc>
                  <a:txBody>
                    <a:bodyPr/>
                    <a:lstStyle/>
                    <a:p>
                      <a:pPr algn="ctr" rtl="0" fontAlgn="ctr"/>
                      <a:r>
                        <a:rPr lang="en-IN" sz="1300" b="0" i="0" u="none" strike="noStrike" dirty="0">
                          <a:solidFill>
                            <a:srgbClr val="000000"/>
                          </a:solidFill>
                          <a:effectLst/>
                          <a:latin typeface="Cambria" panose="02040503050406030204" pitchFamily="18" charset="0"/>
                          <a:ea typeface="Cambria" panose="02040503050406030204" pitchFamily="18" charset="0"/>
                        </a:rPr>
                        <a:t>In-Space Pharmaceutical Processing</a:t>
                      </a:r>
                    </a:p>
                  </a:txBody>
                  <a:tcPr marL="3336" marR="3336" marT="3336"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4166600549"/>
                  </a:ext>
                </a:extLst>
              </a:tr>
              <a:tr h="244028">
                <a:tc>
                  <a:txBody>
                    <a:bodyPr/>
                    <a:lstStyle/>
                    <a:p>
                      <a:pPr algn="ctr" rtl="0" fontAlgn="ctr"/>
                      <a:r>
                        <a:rPr lang="en-US" sz="1300" b="0" i="0" u="none" strike="noStrike" dirty="0">
                          <a:solidFill>
                            <a:srgbClr val="000000"/>
                          </a:solidFill>
                          <a:effectLst/>
                          <a:latin typeface="Cambria" panose="02040503050406030204" pitchFamily="18" charset="0"/>
                          <a:ea typeface="Cambria" panose="02040503050406030204" pitchFamily="18" charset="0"/>
                        </a:rPr>
                        <a:t>Monk CI </a:t>
                      </a:r>
                    </a:p>
                  </a:txBody>
                  <a:tcPr marL="3336" marR="3336" marT="3336"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bg1"/>
                    </a:solidFill>
                  </a:tcPr>
                </a:tc>
                <a:tc>
                  <a:txBody>
                    <a:bodyPr/>
                    <a:lstStyle/>
                    <a:p>
                      <a:pPr algn="ctr" rtl="0" fontAlgn="ctr"/>
                      <a:r>
                        <a:rPr lang="en-IN" sz="1300" b="0" i="0" u="none" strike="noStrike" dirty="0">
                          <a:solidFill>
                            <a:srgbClr val="000000"/>
                          </a:solidFill>
                          <a:effectLst/>
                          <a:latin typeface="Cambria" panose="02040503050406030204" pitchFamily="18" charset="0"/>
                          <a:ea typeface="Cambria" panose="02040503050406030204" pitchFamily="18" charset="0"/>
                        </a:rPr>
                        <a:t>World’s Fastest CI Runners</a:t>
                      </a:r>
                    </a:p>
                  </a:txBody>
                  <a:tcPr marL="3336" marR="3336" marT="3336"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bg1"/>
                    </a:solidFill>
                  </a:tcPr>
                </a:tc>
                <a:extLst>
                  <a:ext uri="{0D108BD9-81ED-4DB2-BD59-A6C34878D82A}">
                    <a16:rowId xmlns:a16="http://schemas.microsoft.com/office/drawing/2014/main" val="2124774621"/>
                  </a:ext>
                </a:extLst>
              </a:tr>
              <a:tr h="341054">
                <a:tc>
                  <a:txBody>
                    <a:bodyPr/>
                    <a:lstStyle/>
                    <a:p>
                      <a:pPr algn="ctr" rtl="0" fontAlgn="ctr"/>
                      <a:r>
                        <a:rPr lang="en-IN" sz="1300" b="0" i="0" u="none" strike="noStrike" dirty="0" err="1">
                          <a:solidFill>
                            <a:srgbClr val="000000"/>
                          </a:solidFill>
                          <a:effectLst/>
                          <a:latin typeface="Cambria" panose="02040503050406030204" pitchFamily="18" charset="0"/>
                          <a:ea typeface="Cambria" panose="02040503050406030204" pitchFamily="18" charset="0"/>
                        </a:rPr>
                        <a:t>Machfly</a:t>
                      </a:r>
                      <a:r>
                        <a:rPr lang="en-IN" sz="1300" b="0" i="0" u="none" strike="noStrike" dirty="0">
                          <a:solidFill>
                            <a:srgbClr val="000000"/>
                          </a:solidFill>
                          <a:effectLst/>
                          <a:latin typeface="Cambria" panose="02040503050406030204" pitchFamily="18" charset="0"/>
                          <a:ea typeface="Cambria" panose="02040503050406030204" pitchFamily="18" charset="0"/>
                        </a:rPr>
                        <a:t> Aerospace</a:t>
                      </a:r>
                    </a:p>
                  </a:txBody>
                  <a:tcPr marL="3336" marR="3336" marT="3336"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bg1">
                        <a:lumMod val="85000"/>
                      </a:schemeClr>
                    </a:solidFill>
                  </a:tcPr>
                </a:tc>
                <a:tc>
                  <a:txBody>
                    <a:bodyPr/>
                    <a:lstStyle/>
                    <a:p>
                      <a:pPr algn="ctr" rtl="0" fontAlgn="ctr"/>
                      <a:r>
                        <a:rPr lang="en-IN" sz="1300" b="0" i="0" u="none" strike="noStrike" dirty="0">
                          <a:solidFill>
                            <a:srgbClr val="000000"/>
                          </a:solidFill>
                          <a:effectLst/>
                          <a:latin typeface="Cambria" panose="02040503050406030204" pitchFamily="18" charset="0"/>
                          <a:ea typeface="Cambria" panose="02040503050406030204" pitchFamily="18" charset="0"/>
                        </a:rPr>
                        <a:t>Indigenous Multi-Fuel Turbojet Engine</a:t>
                      </a:r>
                    </a:p>
                  </a:txBody>
                  <a:tcPr marL="3336" marR="3336" marT="3336"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3038022956"/>
                  </a:ext>
                </a:extLst>
              </a:tr>
              <a:tr h="244028">
                <a:tc>
                  <a:txBody>
                    <a:bodyPr/>
                    <a:lstStyle/>
                    <a:p>
                      <a:pPr algn="ctr" rtl="0" fontAlgn="ctr"/>
                      <a:r>
                        <a:rPr lang="en-IN" sz="1300" b="0" i="0" u="none" strike="noStrike" dirty="0">
                          <a:solidFill>
                            <a:srgbClr val="000000"/>
                          </a:solidFill>
                          <a:effectLst/>
                          <a:latin typeface="Cambria" panose="02040503050406030204" pitchFamily="18" charset="0"/>
                          <a:ea typeface="Cambria" panose="02040503050406030204" pitchFamily="18" charset="0"/>
                        </a:rPr>
                        <a:t>Space Relays </a:t>
                      </a:r>
                    </a:p>
                  </a:txBody>
                  <a:tcPr marL="3336" marR="3336" marT="3336"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bg1"/>
                    </a:solidFill>
                  </a:tcPr>
                </a:tc>
                <a:tc>
                  <a:txBody>
                    <a:bodyPr/>
                    <a:lstStyle/>
                    <a:p>
                      <a:pPr algn="ctr" rtl="0" fontAlgn="ctr"/>
                      <a:r>
                        <a:rPr lang="en-IN" sz="1300" b="0" i="0" u="none" strike="noStrike" dirty="0">
                          <a:solidFill>
                            <a:srgbClr val="000000"/>
                          </a:solidFill>
                          <a:effectLst/>
                          <a:latin typeface="Cambria" panose="02040503050406030204" pitchFamily="18" charset="0"/>
                          <a:ea typeface="Cambria" panose="02040503050406030204" pitchFamily="18" charset="0"/>
                        </a:rPr>
                        <a:t>Real-Time Space Connectivity</a:t>
                      </a:r>
                    </a:p>
                  </a:txBody>
                  <a:tcPr marL="3336" marR="3336" marT="3336"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bg1"/>
                    </a:solidFill>
                  </a:tcPr>
                </a:tc>
                <a:extLst>
                  <a:ext uri="{0D108BD9-81ED-4DB2-BD59-A6C34878D82A}">
                    <a16:rowId xmlns:a16="http://schemas.microsoft.com/office/drawing/2014/main" val="3747769103"/>
                  </a:ext>
                </a:extLst>
              </a:tr>
              <a:tr h="244028">
                <a:tc>
                  <a:txBody>
                    <a:bodyPr/>
                    <a:lstStyle/>
                    <a:p>
                      <a:pPr algn="ctr" rtl="0" fontAlgn="ctr"/>
                      <a:r>
                        <a:rPr lang="en-US" sz="1300" b="0" i="0" u="none" strike="noStrike" dirty="0">
                          <a:solidFill>
                            <a:srgbClr val="000000"/>
                          </a:solidFill>
                          <a:effectLst/>
                          <a:latin typeface="Cambria" panose="02040503050406030204" pitchFamily="18" charset="0"/>
                          <a:ea typeface="Cambria" panose="02040503050406030204" pitchFamily="18" charset="0"/>
                        </a:rPr>
                        <a:t>Kiddo </a:t>
                      </a:r>
                    </a:p>
                  </a:txBody>
                  <a:tcPr marL="3336" marR="3336" marT="3336"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bg1">
                        <a:lumMod val="85000"/>
                      </a:schemeClr>
                    </a:solidFill>
                  </a:tcPr>
                </a:tc>
                <a:tc>
                  <a:txBody>
                    <a:bodyPr/>
                    <a:lstStyle/>
                    <a:p>
                      <a:pPr algn="ctr" rtl="0" fontAlgn="ctr"/>
                      <a:r>
                        <a:rPr lang="en-IN" sz="1300" b="0" i="0" u="none" strike="noStrike" dirty="0">
                          <a:solidFill>
                            <a:srgbClr val="000000"/>
                          </a:solidFill>
                          <a:effectLst/>
                          <a:latin typeface="Cambria" panose="02040503050406030204" pitchFamily="18" charset="0"/>
                          <a:ea typeface="Cambria" panose="02040503050406030204" pitchFamily="18" charset="0"/>
                        </a:rPr>
                        <a:t>Quick Commerce for Parents </a:t>
                      </a:r>
                    </a:p>
                  </a:txBody>
                  <a:tcPr marL="3336" marR="3336" marT="3336"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121151462"/>
                  </a:ext>
                </a:extLst>
              </a:tr>
              <a:tr h="244028">
                <a:tc>
                  <a:txBody>
                    <a:bodyPr/>
                    <a:lstStyle/>
                    <a:p>
                      <a:pPr algn="ctr" rtl="0" fontAlgn="ctr"/>
                      <a:r>
                        <a:rPr lang="en-US" sz="1300" b="0" i="0" u="none" strike="noStrike" dirty="0">
                          <a:solidFill>
                            <a:srgbClr val="000000"/>
                          </a:solidFill>
                          <a:effectLst/>
                          <a:latin typeface="Cambria" panose="02040503050406030204" pitchFamily="18" charset="0"/>
                          <a:ea typeface="Cambria" panose="02040503050406030204" pitchFamily="18" charset="0"/>
                        </a:rPr>
                        <a:t>Banza </a:t>
                      </a:r>
                    </a:p>
                  </a:txBody>
                  <a:tcPr marL="3336" marR="3336" marT="3336"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bg1"/>
                    </a:solidFill>
                  </a:tcPr>
                </a:tc>
                <a:tc>
                  <a:txBody>
                    <a:bodyPr/>
                    <a:lstStyle/>
                    <a:p>
                      <a:pPr algn="ctr" rtl="0" fontAlgn="ctr"/>
                      <a:r>
                        <a:rPr lang="en-IN" sz="1300" b="0" i="0" u="none" strike="noStrike" dirty="0">
                          <a:solidFill>
                            <a:srgbClr val="000000"/>
                          </a:solidFill>
                          <a:effectLst/>
                          <a:latin typeface="Cambria" panose="02040503050406030204" pitchFamily="18" charset="0"/>
                          <a:ea typeface="Cambria" panose="02040503050406030204" pitchFamily="18" charset="0"/>
                        </a:rPr>
                        <a:t>Data Infrastructure </a:t>
                      </a:r>
                    </a:p>
                  </a:txBody>
                  <a:tcPr marL="3336" marR="3336" marT="3336"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bg1"/>
                    </a:solidFill>
                  </a:tcPr>
                </a:tc>
                <a:extLst>
                  <a:ext uri="{0D108BD9-81ED-4DB2-BD59-A6C34878D82A}">
                    <a16:rowId xmlns:a16="http://schemas.microsoft.com/office/drawing/2014/main" val="150057767"/>
                  </a:ext>
                </a:extLst>
              </a:tr>
              <a:tr h="244028">
                <a:tc gridSpan="2">
                  <a:txBody>
                    <a:bodyPr/>
                    <a:lstStyle/>
                    <a:p>
                      <a:pPr algn="ctr" rtl="0" fontAlgn="ctr"/>
                      <a:r>
                        <a:rPr lang="en-US" sz="1200" b="1" i="1" u="none" strike="noStrike" dirty="0">
                          <a:solidFill>
                            <a:srgbClr val="000000"/>
                          </a:solidFill>
                          <a:effectLst/>
                          <a:latin typeface="Cambria" panose="02040503050406030204" pitchFamily="18" charset="0"/>
                          <a:ea typeface="Cambria" panose="02040503050406030204" pitchFamily="18" charset="0"/>
                        </a:rPr>
                        <a:t>Pipeline – </a:t>
                      </a:r>
                      <a:r>
                        <a:rPr lang="en-US" sz="1200" b="1" i="1" u="none" strike="noStrike" kern="1200" dirty="0">
                          <a:solidFill>
                            <a:srgbClr val="000000"/>
                          </a:solidFill>
                          <a:effectLst/>
                          <a:latin typeface="Cambria" panose="02040503050406030204" pitchFamily="18" charset="0"/>
                          <a:ea typeface="Cambria" panose="02040503050406030204" pitchFamily="18" charset="0"/>
                          <a:cs typeface="+mn-cs"/>
                        </a:rPr>
                        <a:t>Robotics</a:t>
                      </a:r>
                      <a:r>
                        <a:rPr lang="en-US" sz="1200" b="1" i="1" u="none" strike="noStrike" dirty="0">
                          <a:solidFill>
                            <a:srgbClr val="000000"/>
                          </a:solidFill>
                          <a:effectLst/>
                          <a:latin typeface="Cambria" panose="02040503050406030204" pitchFamily="18" charset="0"/>
                          <a:ea typeface="Cambria" panose="02040503050406030204" pitchFamily="18" charset="0"/>
                        </a:rPr>
                        <a:t>, </a:t>
                      </a:r>
                      <a:r>
                        <a:rPr lang="en-IN" sz="1200" b="1" i="1" u="none" strike="noStrike" kern="1200" baseline="0" dirty="0">
                          <a:solidFill>
                            <a:schemeClr val="tx1"/>
                          </a:solidFill>
                          <a:latin typeface="Cambria" panose="02040503050406030204" pitchFamily="18" charset="0"/>
                          <a:ea typeface="Cambria" panose="02040503050406030204" pitchFamily="18" charset="0"/>
                          <a:cs typeface="+mn-cs"/>
                        </a:rPr>
                        <a:t>Equinox </a:t>
                      </a:r>
                      <a:r>
                        <a:rPr lang="en-IN" sz="1200" b="1" i="1" u="none" strike="noStrike" kern="1200" baseline="0" dirty="0" err="1">
                          <a:solidFill>
                            <a:schemeClr val="tx1"/>
                          </a:solidFill>
                          <a:latin typeface="Cambria" panose="02040503050406030204" pitchFamily="18" charset="0"/>
                          <a:ea typeface="Cambria" panose="02040503050406030204" pitchFamily="18" charset="0"/>
                          <a:cs typeface="+mn-cs"/>
                        </a:rPr>
                        <a:t>TierX</a:t>
                      </a:r>
                      <a:r>
                        <a:rPr lang="en-IN" sz="1200" b="1" i="1" u="none" strike="noStrike" kern="1200" baseline="0" dirty="0">
                          <a:solidFill>
                            <a:schemeClr val="tx1"/>
                          </a:solidFill>
                          <a:latin typeface="Cambria" panose="02040503050406030204" pitchFamily="18" charset="0"/>
                          <a:ea typeface="Cambria" panose="02040503050406030204" pitchFamily="18" charset="0"/>
                          <a:cs typeface="+mn-cs"/>
                        </a:rPr>
                        <a:t> for India</a:t>
                      </a:r>
                      <a:r>
                        <a:rPr lang="en-US" sz="1200" b="1" i="1" u="none" strike="noStrike" dirty="0">
                          <a:solidFill>
                            <a:srgbClr val="000000"/>
                          </a:solidFill>
                          <a:effectLst/>
                          <a:latin typeface="Cambria" panose="02040503050406030204" pitchFamily="18" charset="0"/>
                          <a:ea typeface="Cambria" panose="02040503050406030204" pitchFamily="18" charset="0"/>
                        </a:rPr>
                        <a:t>, Protein </a:t>
                      </a:r>
                      <a:r>
                        <a:rPr lang="en-US" sz="1200" b="1" i="1" u="none" strike="noStrike" kern="1200" dirty="0">
                          <a:solidFill>
                            <a:srgbClr val="000000"/>
                          </a:solidFill>
                          <a:effectLst/>
                          <a:latin typeface="Cambria" panose="02040503050406030204" pitchFamily="18" charset="0"/>
                          <a:ea typeface="Cambria" panose="02040503050406030204" pitchFamily="18" charset="0"/>
                          <a:cs typeface="+mn-cs"/>
                        </a:rPr>
                        <a:t>Company</a:t>
                      </a:r>
                    </a:p>
                  </a:txBody>
                  <a:tcPr marL="3336" marR="3336" marT="3336"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bg1">
                        <a:lumMod val="85000"/>
                      </a:schemeClr>
                    </a:solidFill>
                  </a:tcPr>
                </a:tc>
                <a:tc hMerge="1">
                  <a:txBody>
                    <a:bodyPr/>
                    <a:lstStyle/>
                    <a:p>
                      <a:pPr algn="ctr" rtl="0" fontAlgn="ctr"/>
                      <a:endParaRPr lang="en-IN" sz="1100" b="0" i="0" u="none" strike="noStrike" dirty="0">
                        <a:solidFill>
                          <a:srgbClr val="000000"/>
                        </a:solidFill>
                        <a:effectLst/>
                        <a:latin typeface="Cambria" panose="02040503050406030204" pitchFamily="18" charset="0"/>
                        <a:ea typeface="Cambria" panose="02040503050406030204" pitchFamily="18" charset="0"/>
                      </a:endParaRPr>
                    </a:p>
                  </a:txBody>
                  <a:tcPr marL="3336" marR="3336" marT="3336"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752357433"/>
                  </a:ext>
                </a:extLst>
              </a:tr>
            </a:tbl>
          </a:graphicData>
        </a:graphic>
      </p:graphicFrame>
      <p:sp>
        <p:nvSpPr>
          <p:cNvPr id="12" name="TextBox 11">
            <a:extLst>
              <a:ext uri="{FF2B5EF4-FFF2-40B4-BE49-F238E27FC236}">
                <a16:creationId xmlns:a16="http://schemas.microsoft.com/office/drawing/2014/main" id="{62090160-24F2-11AF-8585-C4EAB21C7BF7}"/>
              </a:ext>
            </a:extLst>
          </p:cNvPr>
          <p:cNvSpPr txBox="1"/>
          <p:nvPr/>
        </p:nvSpPr>
        <p:spPr>
          <a:xfrm>
            <a:off x="165473" y="3367589"/>
            <a:ext cx="4706329" cy="307777"/>
          </a:xfrm>
          <a:prstGeom prst="rect">
            <a:avLst/>
          </a:prstGeom>
          <a:solidFill>
            <a:srgbClr val="B79165"/>
          </a:solidFill>
        </p:spPr>
        <p:txBody>
          <a:bodyPr wrap="square"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1400" b="1"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Expected Gross Returns - &gt;30%</a:t>
            </a:r>
          </a:p>
        </p:txBody>
      </p:sp>
      <p:sp>
        <p:nvSpPr>
          <p:cNvPr id="14" name="TextBox 13">
            <a:extLst>
              <a:ext uri="{FF2B5EF4-FFF2-40B4-BE49-F238E27FC236}">
                <a16:creationId xmlns:a16="http://schemas.microsoft.com/office/drawing/2014/main" id="{C5B521C9-2A03-1CE1-8587-1AA5000E02BA}"/>
              </a:ext>
            </a:extLst>
          </p:cNvPr>
          <p:cNvSpPr txBox="1"/>
          <p:nvPr/>
        </p:nvSpPr>
        <p:spPr>
          <a:xfrm>
            <a:off x="5036693" y="3271020"/>
            <a:ext cx="3236449" cy="292388"/>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300" b="1"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Track Record – Series I and II</a:t>
            </a:r>
          </a:p>
        </p:txBody>
      </p:sp>
      <p:pic>
        <p:nvPicPr>
          <p:cNvPr id="11" name="Picture 10" descr="A white text on a black background&#10;&#10;AI-generated content may be incorrect.">
            <a:extLst>
              <a:ext uri="{FF2B5EF4-FFF2-40B4-BE49-F238E27FC236}">
                <a16:creationId xmlns:a16="http://schemas.microsoft.com/office/drawing/2014/main" id="{396CEA61-304D-AC15-732A-404FC4915649}"/>
              </a:ext>
            </a:extLst>
          </p:cNvPr>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10529455" y="228124"/>
            <a:ext cx="1493521" cy="325900"/>
          </a:xfrm>
          <a:prstGeom prst="rect">
            <a:avLst/>
          </a:prstGeom>
        </p:spPr>
      </p:pic>
      <p:graphicFrame>
        <p:nvGraphicFramePr>
          <p:cNvPr id="3" name="Table 2">
            <a:extLst>
              <a:ext uri="{FF2B5EF4-FFF2-40B4-BE49-F238E27FC236}">
                <a16:creationId xmlns:a16="http://schemas.microsoft.com/office/drawing/2014/main" id="{14D57150-3764-95CE-76B4-8A857F311074}"/>
              </a:ext>
            </a:extLst>
          </p:cNvPr>
          <p:cNvGraphicFramePr>
            <a:graphicFrameLocks noGrp="1"/>
          </p:cNvGraphicFramePr>
          <p:nvPr/>
        </p:nvGraphicFramePr>
        <p:xfrm>
          <a:off x="5036693" y="3534129"/>
          <a:ext cx="7047156" cy="1200150"/>
        </p:xfrm>
        <a:graphic>
          <a:graphicData uri="http://schemas.openxmlformats.org/drawingml/2006/table">
            <a:tbl>
              <a:tblPr/>
              <a:tblGrid>
                <a:gridCol w="2349052">
                  <a:extLst>
                    <a:ext uri="{9D8B030D-6E8A-4147-A177-3AD203B41FA5}">
                      <a16:colId xmlns:a16="http://schemas.microsoft.com/office/drawing/2014/main" val="3220171823"/>
                    </a:ext>
                  </a:extLst>
                </a:gridCol>
                <a:gridCol w="2349052">
                  <a:extLst>
                    <a:ext uri="{9D8B030D-6E8A-4147-A177-3AD203B41FA5}">
                      <a16:colId xmlns:a16="http://schemas.microsoft.com/office/drawing/2014/main" val="1308968643"/>
                    </a:ext>
                  </a:extLst>
                </a:gridCol>
                <a:gridCol w="2349052">
                  <a:extLst>
                    <a:ext uri="{9D8B030D-6E8A-4147-A177-3AD203B41FA5}">
                      <a16:colId xmlns:a16="http://schemas.microsoft.com/office/drawing/2014/main" val="1186622650"/>
                    </a:ext>
                  </a:extLst>
                </a:gridCol>
              </a:tblGrid>
              <a:tr h="96380">
                <a:tc>
                  <a:txBody>
                    <a:bodyPr/>
                    <a:lstStyle/>
                    <a:p>
                      <a:pPr algn="ctr" fontAlgn="b"/>
                      <a:r>
                        <a:rPr lang="en-IN" sz="1250" b="1" i="0" u="none" strike="noStrike" dirty="0">
                          <a:solidFill>
                            <a:schemeClr val="bg1"/>
                          </a:solidFill>
                          <a:effectLst/>
                          <a:latin typeface="Cambria" panose="02040503050406030204" pitchFamily="18" charset="0"/>
                          <a:ea typeface="Cambria" panose="02040503050406030204" pitchFamily="18" charset="0"/>
                        </a:rPr>
                        <a:t>Particulars</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905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tx1">
                        <a:lumMod val="95000"/>
                        <a:lumOff val="5000"/>
                      </a:schemeClr>
                    </a:solidFill>
                  </a:tcPr>
                </a:tc>
                <a:tc>
                  <a:txBody>
                    <a:bodyPr/>
                    <a:lstStyle/>
                    <a:p>
                      <a:pPr algn="ctr" fontAlgn="b"/>
                      <a:r>
                        <a:rPr lang="en-IN" sz="1250" b="1" i="0" u="none" strike="noStrike" dirty="0">
                          <a:solidFill>
                            <a:schemeClr val="bg1"/>
                          </a:solidFill>
                          <a:effectLst/>
                          <a:latin typeface="Cambria" panose="02040503050406030204" pitchFamily="18" charset="0"/>
                          <a:ea typeface="Cambria" panose="02040503050406030204" pitchFamily="18" charset="0"/>
                        </a:rPr>
                        <a:t>CF I (Nov 2020)</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905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tx1">
                        <a:lumMod val="95000"/>
                        <a:lumOff val="5000"/>
                      </a:schemeClr>
                    </a:solidFill>
                  </a:tcPr>
                </a:tc>
                <a:tc>
                  <a:txBody>
                    <a:bodyPr/>
                    <a:lstStyle/>
                    <a:p>
                      <a:pPr algn="ctr" fontAlgn="b"/>
                      <a:r>
                        <a:rPr lang="en-IN" sz="1250" b="1" i="0" u="none" strike="noStrike" dirty="0">
                          <a:solidFill>
                            <a:schemeClr val="bg1"/>
                          </a:solidFill>
                          <a:effectLst/>
                          <a:latin typeface="Cambria" panose="02040503050406030204" pitchFamily="18" charset="0"/>
                          <a:ea typeface="Cambria" panose="02040503050406030204" pitchFamily="18" charset="0"/>
                        </a:rPr>
                        <a:t>CF II (Oct 2022)</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905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tx1">
                        <a:lumMod val="95000"/>
                        <a:lumOff val="5000"/>
                      </a:schemeClr>
                    </a:solidFill>
                  </a:tcPr>
                </a:tc>
                <a:extLst>
                  <a:ext uri="{0D108BD9-81ED-4DB2-BD59-A6C34878D82A}">
                    <a16:rowId xmlns:a16="http://schemas.microsoft.com/office/drawing/2014/main" val="2481903916"/>
                  </a:ext>
                </a:extLst>
              </a:tr>
              <a:tr h="96380">
                <a:tc>
                  <a:txBody>
                    <a:bodyPr/>
                    <a:lstStyle/>
                    <a:p>
                      <a:pPr algn="ctr" fontAlgn="b"/>
                      <a:r>
                        <a:rPr lang="en-IN" sz="1250" b="0" i="0" u="none" strike="noStrike" dirty="0">
                          <a:solidFill>
                            <a:srgbClr val="000000"/>
                          </a:solidFill>
                          <a:effectLst/>
                          <a:latin typeface="Cambria" panose="02040503050406030204" pitchFamily="18" charset="0"/>
                          <a:ea typeface="Cambria" panose="02040503050406030204" pitchFamily="18" charset="0"/>
                        </a:rPr>
                        <a:t>Corpus (Cr)</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E7E7E7"/>
                    </a:solidFill>
                  </a:tcPr>
                </a:tc>
                <a:tc>
                  <a:txBody>
                    <a:bodyPr/>
                    <a:lstStyle/>
                    <a:p>
                      <a:pPr algn="ctr" fontAlgn="b"/>
                      <a:r>
                        <a:rPr lang="en-IN" sz="1250" b="0" i="0" u="none" strike="noStrike" dirty="0">
                          <a:solidFill>
                            <a:srgbClr val="000000"/>
                          </a:solidFill>
                          <a:effectLst/>
                          <a:latin typeface="Cambria" panose="02040503050406030204" pitchFamily="18" charset="0"/>
                          <a:ea typeface="Cambria" panose="02040503050406030204" pitchFamily="18" charset="0"/>
                        </a:rPr>
                        <a:t>5.91</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E7E7E7"/>
                    </a:solidFill>
                  </a:tcPr>
                </a:tc>
                <a:tc>
                  <a:txBody>
                    <a:bodyPr/>
                    <a:lstStyle/>
                    <a:p>
                      <a:pPr algn="ctr" fontAlgn="b"/>
                      <a:r>
                        <a:rPr lang="en-IN" sz="1250" b="0" i="0" u="none" strike="noStrike" dirty="0">
                          <a:solidFill>
                            <a:srgbClr val="000000"/>
                          </a:solidFill>
                          <a:effectLst/>
                          <a:latin typeface="Cambria" panose="02040503050406030204" pitchFamily="18" charset="0"/>
                          <a:ea typeface="Cambria" panose="02040503050406030204" pitchFamily="18" charset="0"/>
                        </a:rPr>
                        <a:t>103</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E7E7E7"/>
                    </a:solidFill>
                  </a:tcPr>
                </a:tc>
                <a:extLst>
                  <a:ext uri="{0D108BD9-81ED-4DB2-BD59-A6C34878D82A}">
                    <a16:rowId xmlns:a16="http://schemas.microsoft.com/office/drawing/2014/main" val="2333232710"/>
                  </a:ext>
                </a:extLst>
              </a:tr>
              <a:tr h="96380">
                <a:tc>
                  <a:txBody>
                    <a:bodyPr/>
                    <a:lstStyle/>
                    <a:p>
                      <a:pPr algn="ctr" fontAlgn="b"/>
                      <a:r>
                        <a:rPr lang="en-IN" sz="1250" b="0" i="0" u="none" strike="noStrike" dirty="0">
                          <a:solidFill>
                            <a:srgbClr val="000000"/>
                          </a:solidFill>
                          <a:effectLst/>
                          <a:latin typeface="Cambria" panose="02040503050406030204" pitchFamily="18" charset="0"/>
                          <a:ea typeface="Cambria" panose="02040503050406030204" pitchFamily="18" charset="0"/>
                        </a:rPr>
                        <a:t>Follow on Capital</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CBCBCB"/>
                    </a:solidFill>
                  </a:tcPr>
                </a:tc>
                <a:tc>
                  <a:txBody>
                    <a:bodyPr/>
                    <a:lstStyle/>
                    <a:p>
                      <a:pPr algn="ctr" fontAlgn="b"/>
                      <a:r>
                        <a:rPr lang="en-IN" sz="1250" b="0" i="0" u="none" strike="noStrike" dirty="0">
                          <a:solidFill>
                            <a:srgbClr val="000000"/>
                          </a:solidFill>
                          <a:effectLst/>
                          <a:latin typeface="Cambria" panose="02040503050406030204" pitchFamily="18" charset="0"/>
                          <a:ea typeface="Cambria" panose="02040503050406030204" pitchFamily="18" charset="0"/>
                        </a:rPr>
                        <a:t>702</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CBCBCB"/>
                    </a:solidFill>
                  </a:tcPr>
                </a:tc>
                <a:tc>
                  <a:txBody>
                    <a:bodyPr/>
                    <a:lstStyle/>
                    <a:p>
                      <a:pPr algn="ctr" fontAlgn="b"/>
                      <a:r>
                        <a:rPr lang="en-IN" sz="1250" b="0" i="0" u="none" strike="noStrike" dirty="0">
                          <a:solidFill>
                            <a:srgbClr val="000000"/>
                          </a:solidFill>
                          <a:effectLst/>
                          <a:latin typeface="Cambria" panose="02040503050406030204" pitchFamily="18" charset="0"/>
                          <a:ea typeface="Cambria" panose="02040503050406030204" pitchFamily="18" charset="0"/>
                        </a:rPr>
                        <a:t>424</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CBCBCB"/>
                    </a:solidFill>
                  </a:tcPr>
                </a:tc>
                <a:extLst>
                  <a:ext uri="{0D108BD9-81ED-4DB2-BD59-A6C34878D82A}">
                    <a16:rowId xmlns:a16="http://schemas.microsoft.com/office/drawing/2014/main" val="459093468"/>
                  </a:ext>
                </a:extLst>
              </a:tr>
              <a:tr h="96380">
                <a:tc>
                  <a:txBody>
                    <a:bodyPr/>
                    <a:lstStyle/>
                    <a:p>
                      <a:pPr algn="ctr" fontAlgn="b"/>
                      <a:r>
                        <a:rPr lang="en-IN" sz="1250" b="0" i="0" u="none" strike="noStrike" dirty="0">
                          <a:solidFill>
                            <a:srgbClr val="000000"/>
                          </a:solidFill>
                          <a:effectLst/>
                          <a:latin typeface="Cambria" panose="02040503050406030204" pitchFamily="18" charset="0"/>
                          <a:ea typeface="Cambria" panose="02040503050406030204" pitchFamily="18" charset="0"/>
                        </a:rPr>
                        <a:t>DPI</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E7E7E7"/>
                    </a:solidFill>
                  </a:tcPr>
                </a:tc>
                <a:tc>
                  <a:txBody>
                    <a:bodyPr/>
                    <a:lstStyle/>
                    <a:p>
                      <a:pPr algn="ctr" fontAlgn="b"/>
                      <a:r>
                        <a:rPr lang="en-IN" sz="1250" b="0" i="0" u="none" strike="noStrike" dirty="0">
                          <a:solidFill>
                            <a:srgbClr val="000000"/>
                          </a:solidFill>
                          <a:effectLst/>
                          <a:latin typeface="Cambria" panose="02040503050406030204" pitchFamily="18" charset="0"/>
                          <a:ea typeface="Cambria" panose="02040503050406030204" pitchFamily="18" charset="0"/>
                        </a:rPr>
                        <a:t>51%</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E7E7E7"/>
                    </a:solidFill>
                  </a:tcPr>
                </a:tc>
                <a:tc>
                  <a:txBody>
                    <a:bodyPr/>
                    <a:lstStyle/>
                    <a:p>
                      <a:pPr algn="ctr" fontAlgn="b"/>
                      <a:r>
                        <a:rPr lang="en-IN" sz="1250" b="0" i="0" u="none" strike="noStrike" dirty="0">
                          <a:solidFill>
                            <a:srgbClr val="000000"/>
                          </a:solidFill>
                          <a:effectLst/>
                          <a:latin typeface="Cambria" panose="02040503050406030204" pitchFamily="18" charset="0"/>
                          <a:ea typeface="Cambria" panose="02040503050406030204" pitchFamily="18" charset="0"/>
                        </a:rPr>
                        <a:t>14%</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E7E7E7"/>
                    </a:solidFill>
                  </a:tcPr>
                </a:tc>
                <a:extLst>
                  <a:ext uri="{0D108BD9-81ED-4DB2-BD59-A6C34878D82A}">
                    <a16:rowId xmlns:a16="http://schemas.microsoft.com/office/drawing/2014/main" val="3969940675"/>
                  </a:ext>
                </a:extLst>
              </a:tr>
              <a:tr h="96380">
                <a:tc>
                  <a:txBody>
                    <a:bodyPr/>
                    <a:lstStyle/>
                    <a:p>
                      <a:pPr algn="ctr" fontAlgn="b"/>
                      <a:r>
                        <a:rPr lang="en-IN" sz="1250" b="0" i="0" u="none" strike="noStrike" dirty="0">
                          <a:solidFill>
                            <a:srgbClr val="000000"/>
                          </a:solidFill>
                          <a:effectLst/>
                          <a:latin typeface="Cambria" panose="02040503050406030204" pitchFamily="18" charset="0"/>
                          <a:ea typeface="Cambria" panose="02040503050406030204" pitchFamily="18" charset="0"/>
                        </a:rPr>
                        <a:t>IRR (Dec 25)</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CBCBCB"/>
                    </a:solidFill>
                  </a:tcPr>
                </a:tc>
                <a:tc>
                  <a:txBody>
                    <a:bodyPr/>
                    <a:lstStyle/>
                    <a:p>
                      <a:pPr algn="ctr" fontAlgn="b"/>
                      <a:r>
                        <a:rPr lang="en-IN" sz="1250" b="0" i="0" u="none" strike="noStrike" dirty="0">
                          <a:solidFill>
                            <a:srgbClr val="000000"/>
                          </a:solidFill>
                          <a:effectLst/>
                          <a:latin typeface="Cambria" panose="02040503050406030204" pitchFamily="18" charset="0"/>
                          <a:ea typeface="Cambria" panose="02040503050406030204" pitchFamily="18" charset="0"/>
                        </a:rPr>
                        <a:t>38%</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CBCBCB"/>
                    </a:solidFill>
                  </a:tcPr>
                </a:tc>
                <a:tc>
                  <a:txBody>
                    <a:bodyPr/>
                    <a:lstStyle/>
                    <a:p>
                      <a:pPr algn="ctr" fontAlgn="b"/>
                      <a:r>
                        <a:rPr lang="en-IN" sz="1250" b="0" i="0" u="none" strike="noStrike" dirty="0">
                          <a:solidFill>
                            <a:srgbClr val="000000"/>
                          </a:solidFill>
                          <a:effectLst/>
                          <a:latin typeface="Cambria" panose="02040503050406030204" pitchFamily="18" charset="0"/>
                          <a:ea typeface="Cambria" panose="02040503050406030204" pitchFamily="18" charset="0"/>
                        </a:rPr>
                        <a:t>65%</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CBCBCB"/>
                    </a:solidFill>
                  </a:tcPr>
                </a:tc>
                <a:extLst>
                  <a:ext uri="{0D108BD9-81ED-4DB2-BD59-A6C34878D82A}">
                    <a16:rowId xmlns:a16="http://schemas.microsoft.com/office/drawing/2014/main" val="769608452"/>
                  </a:ext>
                </a:extLst>
              </a:tr>
              <a:tr h="96380">
                <a:tc>
                  <a:txBody>
                    <a:bodyPr/>
                    <a:lstStyle/>
                    <a:p>
                      <a:pPr algn="ctr" fontAlgn="b"/>
                      <a:r>
                        <a:rPr lang="en-IN" sz="1250" b="0" i="0" u="none" strike="noStrike" dirty="0">
                          <a:solidFill>
                            <a:srgbClr val="000000"/>
                          </a:solidFill>
                          <a:effectLst/>
                          <a:latin typeface="Cambria" panose="02040503050406030204" pitchFamily="18" charset="0"/>
                          <a:ea typeface="Cambria" panose="02040503050406030204" pitchFamily="18" charset="0"/>
                        </a:rPr>
                        <a:t>MOIC</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E7E7E7"/>
                    </a:solidFill>
                  </a:tcPr>
                </a:tc>
                <a:tc>
                  <a:txBody>
                    <a:bodyPr/>
                    <a:lstStyle/>
                    <a:p>
                      <a:pPr algn="ctr" fontAlgn="b"/>
                      <a:r>
                        <a:rPr lang="en-IN" sz="1250" b="0" i="0" u="none" strike="noStrike" dirty="0">
                          <a:solidFill>
                            <a:srgbClr val="000000"/>
                          </a:solidFill>
                          <a:effectLst/>
                          <a:latin typeface="Cambria" panose="02040503050406030204" pitchFamily="18" charset="0"/>
                          <a:ea typeface="Cambria" panose="02040503050406030204" pitchFamily="18" charset="0"/>
                        </a:rPr>
                        <a:t>3.76</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E7E7E7"/>
                    </a:solidFill>
                  </a:tcPr>
                </a:tc>
                <a:tc>
                  <a:txBody>
                    <a:bodyPr/>
                    <a:lstStyle/>
                    <a:p>
                      <a:pPr algn="ctr" fontAlgn="b"/>
                      <a:r>
                        <a:rPr lang="en-IN" sz="1250" b="0" i="0" u="none" strike="noStrike" dirty="0">
                          <a:solidFill>
                            <a:srgbClr val="000000"/>
                          </a:solidFill>
                          <a:effectLst/>
                          <a:latin typeface="Cambria" panose="02040503050406030204" pitchFamily="18" charset="0"/>
                          <a:ea typeface="Cambria" panose="02040503050406030204" pitchFamily="18" charset="0"/>
                        </a:rPr>
                        <a:t>2.38</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E7E7E7"/>
                    </a:solidFill>
                  </a:tcPr>
                </a:tc>
                <a:extLst>
                  <a:ext uri="{0D108BD9-81ED-4DB2-BD59-A6C34878D82A}">
                    <a16:rowId xmlns:a16="http://schemas.microsoft.com/office/drawing/2014/main" val="1888512046"/>
                  </a:ext>
                </a:extLst>
              </a:tr>
            </a:tbl>
          </a:graphicData>
        </a:graphic>
      </p:graphicFrame>
      <p:graphicFrame>
        <p:nvGraphicFramePr>
          <p:cNvPr id="13" name="Table 12">
            <a:extLst>
              <a:ext uri="{FF2B5EF4-FFF2-40B4-BE49-F238E27FC236}">
                <a16:creationId xmlns:a16="http://schemas.microsoft.com/office/drawing/2014/main" id="{9ACA15F9-6BCF-4769-F86E-3DB9CAFE0088}"/>
              </a:ext>
            </a:extLst>
          </p:cNvPr>
          <p:cNvGraphicFramePr>
            <a:graphicFrameLocks noGrp="1"/>
          </p:cNvGraphicFramePr>
          <p:nvPr>
            <p:extLst>
              <p:ext uri="{D42A27DB-BD31-4B8C-83A1-F6EECF244321}">
                <p14:modId xmlns:p14="http://schemas.microsoft.com/office/powerpoint/2010/main" val="1394328118"/>
              </p:ext>
            </p:extLst>
          </p:nvPr>
        </p:nvGraphicFramePr>
        <p:xfrm>
          <a:off x="9279550" y="4797544"/>
          <a:ext cx="2804300" cy="1236345"/>
        </p:xfrm>
        <a:graphic>
          <a:graphicData uri="http://schemas.openxmlformats.org/drawingml/2006/table">
            <a:tbl>
              <a:tblPr/>
              <a:tblGrid>
                <a:gridCol w="1325435">
                  <a:extLst>
                    <a:ext uri="{9D8B030D-6E8A-4147-A177-3AD203B41FA5}">
                      <a16:colId xmlns:a16="http://schemas.microsoft.com/office/drawing/2014/main" val="3220171823"/>
                    </a:ext>
                  </a:extLst>
                </a:gridCol>
                <a:gridCol w="1478865">
                  <a:extLst>
                    <a:ext uri="{9D8B030D-6E8A-4147-A177-3AD203B41FA5}">
                      <a16:colId xmlns:a16="http://schemas.microsoft.com/office/drawing/2014/main" val="1308968643"/>
                    </a:ext>
                  </a:extLst>
                </a:gridCol>
              </a:tblGrid>
              <a:tr h="0">
                <a:tc gridSpan="2">
                  <a:txBody>
                    <a:bodyPr/>
                    <a:lstStyle/>
                    <a:p>
                      <a:pPr algn="ctr" fontAlgn="b"/>
                      <a:r>
                        <a:rPr lang="en-IN" sz="1300" b="1" i="0" u="none" strike="noStrike" dirty="0">
                          <a:solidFill>
                            <a:schemeClr val="bg1"/>
                          </a:solidFill>
                          <a:effectLst/>
                          <a:latin typeface="Cambria" panose="02040503050406030204" pitchFamily="18" charset="0"/>
                          <a:ea typeface="Cambria" panose="02040503050406030204" pitchFamily="18" charset="0"/>
                        </a:rPr>
                        <a:t>Fees &amp; Expenses</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905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tx1">
                        <a:lumMod val="95000"/>
                        <a:lumOff val="5000"/>
                      </a:schemeClr>
                    </a:solidFill>
                  </a:tcPr>
                </a:tc>
                <a:tc hMerge="1">
                  <a:txBody>
                    <a:bodyPr/>
                    <a:lstStyle/>
                    <a:p>
                      <a:endParaRPr dirty="0"/>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905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tx1">
                        <a:lumMod val="95000"/>
                        <a:lumOff val="5000"/>
                      </a:schemeClr>
                    </a:solidFill>
                  </a:tcPr>
                </a:tc>
                <a:extLst>
                  <a:ext uri="{0D108BD9-81ED-4DB2-BD59-A6C34878D82A}">
                    <a16:rowId xmlns:a16="http://schemas.microsoft.com/office/drawing/2014/main" val="2481903916"/>
                  </a:ext>
                </a:extLst>
              </a:tr>
              <a:tr h="0">
                <a:tc>
                  <a:txBody>
                    <a:bodyPr/>
                    <a:lstStyle/>
                    <a:p>
                      <a:pPr algn="ctr" fontAlgn="b"/>
                      <a:r>
                        <a:rPr lang="en-IN" sz="1300" b="0" i="0" u="none" strike="noStrike" dirty="0">
                          <a:solidFill>
                            <a:srgbClr val="000000"/>
                          </a:solidFill>
                          <a:effectLst/>
                          <a:latin typeface="Cambria" panose="02040503050406030204" pitchFamily="18" charset="0"/>
                          <a:ea typeface="Cambria" panose="02040503050406030204" pitchFamily="18" charset="0"/>
                        </a:rPr>
                        <a:t>Management Fees</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E7E7E7"/>
                    </a:solidFill>
                  </a:tcPr>
                </a:tc>
                <a:tc>
                  <a:txBody>
                    <a:bodyPr/>
                    <a:lstStyle/>
                    <a:p>
                      <a:pPr algn="ctr" fontAlgn="b"/>
                      <a:r>
                        <a:rPr lang="en-IN" sz="1300" b="0" i="0" u="none" strike="noStrike" dirty="0">
                          <a:solidFill>
                            <a:srgbClr val="000000"/>
                          </a:solidFill>
                          <a:effectLst/>
                          <a:latin typeface="Cambria" panose="02040503050406030204" pitchFamily="18" charset="0"/>
                          <a:ea typeface="Cambria" panose="02040503050406030204" pitchFamily="18" charset="0"/>
                        </a:rPr>
                        <a:t>2% p.a.</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E7E7E7"/>
                    </a:solidFill>
                  </a:tcPr>
                </a:tc>
                <a:extLst>
                  <a:ext uri="{0D108BD9-81ED-4DB2-BD59-A6C34878D82A}">
                    <a16:rowId xmlns:a16="http://schemas.microsoft.com/office/drawing/2014/main" val="2333232710"/>
                  </a:ext>
                </a:extLst>
              </a:tr>
              <a:tr h="0">
                <a:tc>
                  <a:txBody>
                    <a:bodyPr/>
                    <a:lstStyle/>
                    <a:p>
                      <a:pPr algn="ctr" fontAlgn="b"/>
                      <a:r>
                        <a:rPr lang="en-IN" sz="1300" b="0" i="0" u="none" strike="noStrike" dirty="0">
                          <a:solidFill>
                            <a:srgbClr val="000000"/>
                          </a:solidFill>
                          <a:effectLst/>
                          <a:latin typeface="Cambria" panose="02040503050406030204" pitchFamily="18" charset="0"/>
                          <a:ea typeface="Cambria" panose="02040503050406030204" pitchFamily="18" charset="0"/>
                        </a:rPr>
                        <a:t>Set Up</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CBCBCB"/>
                    </a:solidFill>
                  </a:tcPr>
                </a:tc>
                <a:tc>
                  <a:txBody>
                    <a:bodyPr/>
                    <a:lstStyle/>
                    <a:p>
                      <a:pPr algn="ctr" fontAlgn="b"/>
                      <a:r>
                        <a:rPr lang="en-IN" sz="1300" b="0" i="0" u="none" strike="noStrike" dirty="0">
                          <a:solidFill>
                            <a:srgbClr val="000000"/>
                          </a:solidFill>
                          <a:effectLst/>
                          <a:latin typeface="Cambria" panose="02040503050406030204" pitchFamily="18" charset="0"/>
                          <a:ea typeface="Cambria" panose="02040503050406030204" pitchFamily="18" charset="0"/>
                        </a:rPr>
                        <a:t>1%</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CBCBCB"/>
                    </a:solidFill>
                  </a:tcPr>
                </a:tc>
                <a:extLst>
                  <a:ext uri="{0D108BD9-81ED-4DB2-BD59-A6C34878D82A}">
                    <a16:rowId xmlns:a16="http://schemas.microsoft.com/office/drawing/2014/main" val="459093468"/>
                  </a:ext>
                </a:extLst>
              </a:tr>
              <a:tr h="0">
                <a:tc>
                  <a:txBody>
                    <a:bodyPr/>
                    <a:lstStyle/>
                    <a:p>
                      <a:pPr algn="ctr" fontAlgn="b"/>
                      <a:r>
                        <a:rPr lang="en-IN" sz="1300" b="0" i="0" u="none" strike="noStrike" dirty="0">
                          <a:solidFill>
                            <a:srgbClr val="000000"/>
                          </a:solidFill>
                          <a:effectLst/>
                          <a:latin typeface="Cambria" panose="02040503050406030204" pitchFamily="18" charset="0"/>
                          <a:ea typeface="Cambria" panose="02040503050406030204" pitchFamily="18" charset="0"/>
                        </a:rPr>
                        <a:t>Carry*</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E7E7E7"/>
                    </a:solidFill>
                  </a:tcPr>
                </a:tc>
                <a:tc>
                  <a:txBody>
                    <a:bodyPr/>
                    <a:lstStyle/>
                    <a:p>
                      <a:pPr algn="ctr" fontAlgn="b"/>
                      <a:r>
                        <a:rPr lang="en-IN" sz="1300" b="0" i="0" u="none" strike="noStrike" dirty="0">
                          <a:solidFill>
                            <a:srgbClr val="000000"/>
                          </a:solidFill>
                          <a:effectLst/>
                          <a:latin typeface="Cambria" panose="02040503050406030204" pitchFamily="18" charset="0"/>
                          <a:ea typeface="Cambria" panose="02040503050406030204" pitchFamily="18" charset="0"/>
                        </a:rPr>
                        <a:t>20% until 3x, 25% after that.</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E7E7E7"/>
                    </a:solidFill>
                  </a:tcPr>
                </a:tc>
                <a:extLst>
                  <a:ext uri="{0D108BD9-81ED-4DB2-BD59-A6C34878D82A}">
                    <a16:rowId xmlns:a16="http://schemas.microsoft.com/office/drawing/2014/main" val="3353741471"/>
                  </a:ext>
                </a:extLst>
              </a:tr>
              <a:tr h="0">
                <a:tc>
                  <a:txBody>
                    <a:bodyPr/>
                    <a:lstStyle/>
                    <a:p>
                      <a:pPr algn="ctr" fontAlgn="b"/>
                      <a:r>
                        <a:rPr lang="en-IN" sz="1300" b="0" i="0" u="none" strike="noStrike" dirty="0" err="1">
                          <a:solidFill>
                            <a:srgbClr val="000000"/>
                          </a:solidFill>
                          <a:effectLst/>
                          <a:latin typeface="Cambria" panose="02040503050406030204" pitchFamily="18" charset="0"/>
                          <a:ea typeface="Cambria" panose="02040503050406030204" pitchFamily="18" charset="0"/>
                        </a:rPr>
                        <a:t>Opex</a:t>
                      </a:r>
                      <a:endParaRPr lang="en-IN" sz="1300" b="0" i="0" u="none" strike="noStrike" dirty="0">
                        <a:solidFill>
                          <a:srgbClr val="000000"/>
                        </a:solidFill>
                        <a:effectLst/>
                        <a:latin typeface="Cambria" panose="02040503050406030204" pitchFamily="18" charset="0"/>
                        <a:ea typeface="Cambria" panose="02040503050406030204" pitchFamily="18" charset="0"/>
                      </a:endParaRP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CBCBCB"/>
                    </a:solidFill>
                  </a:tcPr>
                </a:tc>
                <a:tc>
                  <a:txBody>
                    <a:bodyPr/>
                    <a:lstStyle/>
                    <a:p>
                      <a:pPr algn="ctr" fontAlgn="b"/>
                      <a:r>
                        <a:rPr lang="en-IN" sz="1300" b="0" i="0" u="none" strike="noStrike" dirty="0">
                          <a:solidFill>
                            <a:srgbClr val="000000"/>
                          </a:solidFill>
                          <a:effectLst/>
                          <a:latin typeface="Cambria" panose="02040503050406030204" pitchFamily="18" charset="0"/>
                          <a:ea typeface="Cambria" panose="02040503050406030204" pitchFamily="18" charset="0"/>
                        </a:rPr>
                        <a:t>0.50% p.a.</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CBCBCB"/>
                    </a:solidFill>
                  </a:tcPr>
                </a:tc>
                <a:extLst>
                  <a:ext uri="{0D108BD9-81ED-4DB2-BD59-A6C34878D82A}">
                    <a16:rowId xmlns:a16="http://schemas.microsoft.com/office/drawing/2014/main" val="1160288411"/>
                  </a:ext>
                </a:extLst>
              </a:tr>
            </a:tbl>
          </a:graphicData>
        </a:graphic>
      </p:graphicFrame>
    </p:spTree>
    <p:extLst>
      <p:ext uri="{BB962C8B-B14F-4D97-AF65-F5344CB8AC3E}">
        <p14:creationId xmlns:p14="http://schemas.microsoft.com/office/powerpoint/2010/main" val="2619465004"/>
      </p:ext>
    </p:extLst>
  </p:cSld>
  <p:clrMapOvr>
    <a:masterClrMapping/>
  </p:clrMapOvr>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77E3C82-7654-65FF-0B7A-5541A3DAD852}"/>
            </a:ext>
          </a:extLst>
        </p:cNvPr>
        <p:cNvGrpSpPr/>
        <p:nvPr/>
      </p:nvGrpSpPr>
      <p:grpSpPr>
        <a:xfrm>
          <a:off x="0" y="0"/>
          <a:ext cx="0" cy="0"/>
          <a:chOff x="0" y="0"/>
          <a:chExt cx="0" cy="0"/>
        </a:xfrm>
      </p:grpSpPr>
      <p:sp>
        <p:nvSpPr>
          <p:cNvPr id="4" name="Rectangle 3">
            <a:extLst>
              <a:ext uri="{FF2B5EF4-FFF2-40B4-BE49-F238E27FC236}">
                <a16:creationId xmlns:a16="http://schemas.microsoft.com/office/drawing/2014/main" id="{8C01E561-4A2C-BF7F-0547-E98783C11DAE}"/>
              </a:ext>
            </a:extLst>
          </p:cNvPr>
          <p:cNvSpPr/>
          <p:nvPr/>
        </p:nvSpPr>
        <p:spPr>
          <a:xfrm>
            <a:off x="0" y="0"/>
            <a:ext cx="12192000" cy="821635"/>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 name="Title 1">
            <a:extLst>
              <a:ext uri="{FF2B5EF4-FFF2-40B4-BE49-F238E27FC236}">
                <a16:creationId xmlns:a16="http://schemas.microsoft.com/office/drawing/2014/main" id="{83B2CAE6-1B0B-FF20-64B7-1931A6CF76D5}"/>
              </a:ext>
            </a:extLst>
          </p:cNvPr>
          <p:cNvSpPr txBox="1">
            <a:spLocks/>
          </p:cNvSpPr>
          <p:nvPr/>
        </p:nvSpPr>
        <p:spPr>
          <a:xfrm>
            <a:off x="165475" y="106018"/>
            <a:ext cx="11007609" cy="630899"/>
          </a:xfrm>
          <a:prstGeom prst="rect">
            <a:avLst/>
          </a:prstGeom>
        </p:spPr>
        <p:txBody>
          <a:bodyPr vert="horz" lIns="91440" tIns="45720" rIns="91440" bIns="45720" rtlCol="0" anchor="ctr">
            <a:noAutofit/>
          </a:bodyPr>
          <a:lstStyle>
            <a:lvl1pPr algn="ctr" defTabSz="914400" rtl="0" eaLnBrk="1" latinLnBrk="0" hangingPunct="1">
              <a:lnSpc>
                <a:spcPct val="90000"/>
              </a:lnSpc>
              <a:spcBef>
                <a:spcPct val="0"/>
              </a:spcBef>
              <a:buNone/>
              <a:defRPr sz="6000" kern="1200">
                <a:solidFill>
                  <a:schemeClr val="tx1"/>
                </a:solidFill>
                <a:latin typeface="+mj-lt"/>
                <a:ea typeface="+mj-ea"/>
                <a:cs typeface="+mj-cs"/>
              </a:defRPr>
            </a:lvl1pPr>
          </a:lstStyle>
          <a:p>
            <a:pPr marL="0" marR="0" lvl="0" indent="0" algn="l" defTabSz="914400" rtl="0" eaLnBrk="1" fontAlgn="auto" latinLnBrk="0" hangingPunct="1">
              <a:lnSpc>
                <a:spcPct val="90000"/>
              </a:lnSpc>
              <a:spcBef>
                <a:spcPct val="0"/>
              </a:spcBef>
              <a:spcAft>
                <a:spcPts val="0"/>
              </a:spcAft>
              <a:buClrTx/>
              <a:buSzTx/>
              <a:buFontTx/>
              <a:buNone/>
              <a:tabLst/>
              <a:defRPr/>
            </a:pPr>
            <a:r>
              <a:rPr kumimoji="0" lang="en-US" sz="2800" b="1" i="0" u="none" strike="noStrike" kern="1200" cap="none" spc="0" normalizeH="0" baseline="0" noProof="0" dirty="0">
                <a:ln>
                  <a:noFill/>
                </a:ln>
                <a:solidFill>
                  <a:prstClr val="white"/>
                </a:solidFill>
                <a:effectLst/>
                <a:uLnTx/>
                <a:uFillTx/>
                <a:latin typeface="Cambria"/>
                <a:ea typeface="Cambria"/>
                <a:cs typeface="+mj-cs"/>
              </a:rPr>
              <a:t>PE-VC Fund</a:t>
            </a:r>
            <a:endParaRPr kumimoji="0" lang="en-US" sz="2800" b="1" i="0" u="none" strike="noStrike" kern="1200" cap="none" spc="0" normalizeH="0" baseline="0" noProof="0" dirty="0">
              <a:ln>
                <a:noFill/>
              </a:ln>
              <a:solidFill>
                <a:prstClr val="white"/>
              </a:solidFill>
              <a:effectLst/>
              <a:uLnTx/>
              <a:uFillTx/>
              <a:latin typeface="Cambria" panose="02040503050406030204" pitchFamily="18" charset="0"/>
              <a:ea typeface="Cambria" panose="02040503050406030204" pitchFamily="18" charset="0"/>
              <a:cs typeface="+mj-cs"/>
            </a:endParaRPr>
          </a:p>
          <a:p>
            <a:pPr marL="0" marR="0" lvl="0" indent="0" algn="l" defTabSz="914400" rtl="0" eaLnBrk="1" fontAlgn="auto" latinLnBrk="0" hangingPunct="1">
              <a:lnSpc>
                <a:spcPct val="90000"/>
              </a:lnSpc>
              <a:spcBef>
                <a:spcPct val="0"/>
              </a:spcBef>
              <a:spcAft>
                <a:spcPts val="0"/>
              </a:spcAft>
              <a:buClrTx/>
              <a:buSzTx/>
              <a:buFontTx/>
              <a:buNone/>
              <a:tabLst/>
              <a:defRPr/>
            </a:pPr>
            <a:r>
              <a:rPr kumimoji="0" lang="en-US" sz="2800" b="1" i="0" u="none" strike="noStrike" kern="1200" cap="none" spc="0" normalizeH="0" baseline="0" noProof="0" dirty="0" err="1">
                <a:ln>
                  <a:noFill/>
                </a:ln>
                <a:solidFill>
                  <a:prstClr val="white"/>
                </a:solidFill>
                <a:effectLst/>
                <a:uLnTx/>
                <a:uFillTx/>
                <a:latin typeface="Cambria" panose="02040503050406030204" pitchFamily="18" charset="0"/>
                <a:ea typeface="Cambria" panose="02040503050406030204" pitchFamily="18" charset="0"/>
                <a:cs typeface="+mj-cs"/>
              </a:rPr>
              <a:t>ValueQuest</a:t>
            </a:r>
            <a:r>
              <a:rPr kumimoji="0" lang="en-US" sz="2800" b="1" i="0" u="none" strike="noStrike" kern="1200" cap="none" spc="0" normalizeH="0" baseline="0" noProof="0" dirty="0">
                <a:ln>
                  <a:noFill/>
                </a:ln>
                <a:solidFill>
                  <a:prstClr val="white"/>
                </a:solidFill>
                <a:effectLst/>
                <a:uLnTx/>
                <a:uFillTx/>
                <a:latin typeface="Cambria" panose="02040503050406030204" pitchFamily="18" charset="0"/>
                <a:ea typeface="Cambria" panose="02040503050406030204" pitchFamily="18" charset="0"/>
                <a:cs typeface="+mj-cs"/>
              </a:rPr>
              <a:t> S.C.A.L.E. Fund II (CAT II AIF)</a:t>
            </a:r>
          </a:p>
        </p:txBody>
      </p:sp>
      <p:sp>
        <p:nvSpPr>
          <p:cNvPr id="22" name="Rectangle 21">
            <a:extLst>
              <a:ext uri="{FF2B5EF4-FFF2-40B4-BE49-F238E27FC236}">
                <a16:creationId xmlns:a16="http://schemas.microsoft.com/office/drawing/2014/main" id="{5CE969F2-6E47-FB9F-2473-73C316566215}"/>
              </a:ext>
            </a:extLst>
          </p:cNvPr>
          <p:cNvSpPr/>
          <p:nvPr/>
        </p:nvSpPr>
        <p:spPr>
          <a:xfrm>
            <a:off x="0" y="6613807"/>
            <a:ext cx="12192000" cy="235963"/>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 name="TextBox 8">
            <a:extLst>
              <a:ext uri="{FF2B5EF4-FFF2-40B4-BE49-F238E27FC236}">
                <a16:creationId xmlns:a16="http://schemas.microsoft.com/office/drawing/2014/main" id="{86A6271F-6DF9-78AE-FE58-05D46384E5DD}"/>
              </a:ext>
            </a:extLst>
          </p:cNvPr>
          <p:cNvSpPr txBox="1"/>
          <p:nvPr/>
        </p:nvSpPr>
        <p:spPr>
          <a:xfrm>
            <a:off x="165474" y="949756"/>
            <a:ext cx="3881870" cy="2154436"/>
          </a:xfrm>
          <a:prstGeom prst="rect">
            <a:avLst/>
          </a:prstGeom>
          <a:noFill/>
          <a:ln>
            <a:solidFill>
              <a:schemeClr val="bg1">
                <a:lumMod val="85000"/>
              </a:schemeClr>
            </a:solidFill>
          </a:ln>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300" b="1" i="0"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rPr>
              <a:t>Investment Objective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err="1">
                <a:ln>
                  <a:noFill/>
                </a:ln>
                <a:solidFill>
                  <a:prstClr val="black"/>
                </a:solidFill>
                <a:effectLst/>
                <a:uLnTx/>
                <a:uFillTx/>
                <a:latin typeface="Cambria" panose="02040503050406030204" pitchFamily="18" charset="0"/>
                <a:ea typeface="Cambria" panose="02040503050406030204" pitchFamily="18" charset="0"/>
                <a:cs typeface="Aptos" panose="020B0004020202020204" pitchFamily="34" charset="0"/>
              </a:rPr>
              <a:t>ValueQuest</a:t>
            </a:r>
            <a:r>
              <a:rPr kumimoji="0" lang="en-US" sz="1200" b="0" i="0"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Aptos" panose="020B0004020202020204" pitchFamily="34" charset="0"/>
              </a:rPr>
              <a:t> S.C.A.L.E. Fund II, building on the success of Fund I. The fund will maintain its sector-agnostic approach. It will focus on identifying scalable, high-potential businesses that are at a critical inflection point, supported by strong growth tailwinds. The fund aims to balance returns and liquidity by structuring deals flexibly, with both primary and secondary investments, and implementing exit waterfalls to optimize value. This approach includes targeting 8 growth-stage and 6 late-stage growth deals.</a:t>
            </a:r>
            <a:r>
              <a:rPr kumimoji="0" lang="en-IN" sz="1200" b="0" i="0"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Aptos" panose="020B0004020202020204" pitchFamily="34" charset="0"/>
              </a:rPr>
              <a:t> </a:t>
            </a:r>
            <a:r>
              <a:rPr kumimoji="0" lang="en-IN" sz="1200" b="0" i="0" u="none" strike="noStrike" kern="1200" cap="none" spc="0" normalizeH="0" baseline="0" noProof="0">
                <a:ln>
                  <a:noFill/>
                </a:ln>
                <a:solidFill>
                  <a:srgbClr val="212121"/>
                </a:solidFill>
                <a:effectLst/>
                <a:uLnTx/>
                <a:uFillTx/>
                <a:latin typeface="Cambria" panose="02040503050406030204" pitchFamily="18" charset="0"/>
                <a:ea typeface="Cambria" panose="02040503050406030204" pitchFamily="18" charset="0"/>
                <a:cs typeface="Aptos" panose="020B0004020202020204" pitchFamily="34" charset="0"/>
              </a:rPr>
              <a:t> </a:t>
            </a:r>
            <a:endParaRPr kumimoji="0" lang="en-IN" sz="1200" b="0" i="0"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Aptos" panose="020B0004020202020204" pitchFamily="34" charset="0"/>
            </a:endParaRPr>
          </a:p>
        </p:txBody>
      </p:sp>
      <p:sp>
        <p:nvSpPr>
          <p:cNvPr id="18" name="Rectangle 17">
            <a:extLst>
              <a:ext uri="{FF2B5EF4-FFF2-40B4-BE49-F238E27FC236}">
                <a16:creationId xmlns:a16="http://schemas.microsoft.com/office/drawing/2014/main" id="{76A9FB2F-460E-919E-5F39-1C9B798F8C33}"/>
              </a:ext>
            </a:extLst>
          </p:cNvPr>
          <p:cNvSpPr/>
          <p:nvPr/>
        </p:nvSpPr>
        <p:spPr>
          <a:xfrm>
            <a:off x="0" y="808383"/>
            <a:ext cx="12192000" cy="45719"/>
          </a:xfrm>
          <a:prstGeom prst="rect">
            <a:avLst/>
          </a:prstGeom>
          <a:solidFill>
            <a:schemeClr val="bg1">
              <a:lumMod val="6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9" name="Slide Number Placeholder 18">
            <a:extLst>
              <a:ext uri="{FF2B5EF4-FFF2-40B4-BE49-F238E27FC236}">
                <a16:creationId xmlns:a16="http://schemas.microsoft.com/office/drawing/2014/main" id="{FAB08025-CE51-7E75-D164-34FBA4E8756D}"/>
              </a:ext>
            </a:extLst>
          </p:cNvPr>
          <p:cNvSpPr>
            <a:spLocks noGrp="1"/>
          </p:cNvSpPr>
          <p:nvPr>
            <p:ph type="sldNum" sz="quarter" idx="12"/>
          </p:nvPr>
        </p:nvSpPr>
        <p:spPr>
          <a:xfrm>
            <a:off x="9448800" y="6535368"/>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1E62F875-1F54-4527-993B-FB1D0CCB3E02}" type="slidenum">
              <a:rPr kumimoji="0" lang="en-IN" sz="1200" b="1" i="0" u="none" strike="noStrike" kern="1200" cap="none" spc="0" normalizeH="0" baseline="0" noProof="0" smtClean="0">
                <a:ln>
                  <a:noFill/>
                </a:ln>
                <a:solidFill>
                  <a:prstClr val="white"/>
                </a:solidFill>
                <a:effectLst/>
                <a:uLnTx/>
                <a:uFillTx/>
                <a:latin typeface="Cambria" panose="02040503050406030204" pitchFamily="18" charset="0"/>
                <a:ea typeface="Cambria" panose="02040503050406030204" pitchFamily="18" charset="0"/>
                <a:cs typeface="+mn-cs"/>
              </a:rPr>
              <a:pPr marL="0" marR="0" lvl="0" indent="0" algn="r" defTabSz="914400" rtl="0" eaLnBrk="1" fontAlgn="auto" latinLnBrk="0" hangingPunct="1">
                <a:lnSpc>
                  <a:spcPct val="100000"/>
                </a:lnSpc>
                <a:spcBef>
                  <a:spcPts val="0"/>
                </a:spcBef>
                <a:spcAft>
                  <a:spcPts val="0"/>
                </a:spcAft>
                <a:buClrTx/>
                <a:buSzTx/>
                <a:buFontTx/>
                <a:buNone/>
                <a:tabLst/>
                <a:defRPr/>
              </a:pPr>
              <a:t>59</a:t>
            </a:fld>
            <a:endParaRPr kumimoji="0" lang="en-IN" sz="1200" b="1" i="0" u="none" strike="noStrike" kern="1200" cap="none" spc="0" normalizeH="0" baseline="0" noProof="0">
              <a:ln>
                <a:noFill/>
              </a:ln>
              <a:solidFill>
                <a:prstClr val="white"/>
              </a:solidFill>
              <a:effectLst/>
              <a:uLnTx/>
              <a:uFillTx/>
              <a:latin typeface="Cambria" panose="02040503050406030204" pitchFamily="18" charset="0"/>
              <a:ea typeface="Cambria" panose="02040503050406030204" pitchFamily="18" charset="0"/>
              <a:cs typeface="+mn-cs"/>
            </a:endParaRPr>
          </a:p>
        </p:txBody>
      </p:sp>
      <p:sp>
        <p:nvSpPr>
          <p:cNvPr id="21" name="TextBox 20">
            <a:extLst>
              <a:ext uri="{FF2B5EF4-FFF2-40B4-BE49-F238E27FC236}">
                <a16:creationId xmlns:a16="http://schemas.microsoft.com/office/drawing/2014/main" id="{1CAFF2EB-A32C-39C6-0DCE-A05C2BDBDE90}"/>
              </a:ext>
            </a:extLst>
          </p:cNvPr>
          <p:cNvSpPr txBox="1"/>
          <p:nvPr/>
        </p:nvSpPr>
        <p:spPr>
          <a:xfrm>
            <a:off x="9397561" y="4750042"/>
            <a:ext cx="2367452" cy="30777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400" b="1"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Fees Structure</a:t>
            </a:r>
          </a:p>
        </p:txBody>
      </p:sp>
      <p:graphicFrame>
        <p:nvGraphicFramePr>
          <p:cNvPr id="23" name="Table 8">
            <a:extLst>
              <a:ext uri="{FF2B5EF4-FFF2-40B4-BE49-F238E27FC236}">
                <a16:creationId xmlns:a16="http://schemas.microsoft.com/office/drawing/2014/main" id="{4CB9696D-1456-FF0E-D6DC-B6A97E210972}"/>
              </a:ext>
            </a:extLst>
          </p:cNvPr>
          <p:cNvGraphicFramePr>
            <a:graphicFrameLocks noGrp="1"/>
          </p:cNvGraphicFramePr>
          <p:nvPr/>
        </p:nvGraphicFramePr>
        <p:xfrm>
          <a:off x="9489631" y="5023408"/>
          <a:ext cx="2536895" cy="1005840"/>
        </p:xfrm>
        <a:graphic>
          <a:graphicData uri="http://schemas.openxmlformats.org/drawingml/2006/table">
            <a:tbl>
              <a:tblPr firstRow="1" bandRow="1">
                <a:tableStyleId>{073A0DAA-6AF3-43AB-8588-CEC1D06C72B9}</a:tableStyleId>
              </a:tblPr>
              <a:tblGrid>
                <a:gridCol w="651897">
                  <a:extLst>
                    <a:ext uri="{9D8B030D-6E8A-4147-A177-3AD203B41FA5}">
                      <a16:colId xmlns:a16="http://schemas.microsoft.com/office/drawing/2014/main" val="1999429750"/>
                    </a:ext>
                  </a:extLst>
                </a:gridCol>
                <a:gridCol w="623455">
                  <a:extLst>
                    <a:ext uri="{9D8B030D-6E8A-4147-A177-3AD203B41FA5}">
                      <a16:colId xmlns:a16="http://schemas.microsoft.com/office/drawing/2014/main" val="3110234045"/>
                    </a:ext>
                  </a:extLst>
                </a:gridCol>
                <a:gridCol w="651163">
                  <a:extLst>
                    <a:ext uri="{9D8B030D-6E8A-4147-A177-3AD203B41FA5}">
                      <a16:colId xmlns:a16="http://schemas.microsoft.com/office/drawing/2014/main" val="1487977178"/>
                    </a:ext>
                  </a:extLst>
                </a:gridCol>
                <a:gridCol w="610380">
                  <a:extLst>
                    <a:ext uri="{9D8B030D-6E8A-4147-A177-3AD203B41FA5}">
                      <a16:colId xmlns:a16="http://schemas.microsoft.com/office/drawing/2014/main" val="3317749806"/>
                    </a:ext>
                  </a:extLst>
                </a:gridCol>
              </a:tblGrid>
              <a:tr h="154390">
                <a:tc>
                  <a:txBody>
                    <a:bodyPr/>
                    <a:lstStyle/>
                    <a:p>
                      <a:pPr algn="ctr"/>
                      <a:r>
                        <a:rPr lang="en-US" sz="1100" b="1" dirty="0">
                          <a:effectLst/>
                          <a:latin typeface="Cambria" panose="02040503050406030204" pitchFamily="18" charset="0"/>
                          <a:ea typeface="Cambria" panose="02040503050406030204" pitchFamily="18" charset="0"/>
                          <a:cs typeface="Aptos" panose="020B0004020202020204" pitchFamily="34" charset="0"/>
                        </a:rPr>
                        <a:t>Corpus</a:t>
                      </a:r>
                      <a:endParaRPr lang="en-IN" sz="1100" dirty="0">
                        <a:effectLst/>
                        <a:latin typeface="Cambria" panose="02040503050406030204" pitchFamily="18" charset="0"/>
                        <a:ea typeface="Cambria" panose="02040503050406030204" pitchFamily="18" charset="0"/>
                        <a:cs typeface="Aptos" panose="020B0004020202020204" pitchFamily="34" charset="0"/>
                      </a:endParaRPr>
                    </a:p>
                  </a:txBody>
                  <a:tcPr marL="68580" marR="6858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tcPr>
                </a:tc>
                <a:tc>
                  <a:txBody>
                    <a:bodyPr/>
                    <a:lstStyle/>
                    <a:p>
                      <a:pPr algn="ctr"/>
                      <a:r>
                        <a:rPr lang="en-IN" sz="1100" dirty="0">
                          <a:effectLst/>
                          <a:latin typeface="Cambria" panose="02040503050406030204" pitchFamily="18" charset="0"/>
                          <a:ea typeface="Cambria" panose="02040503050406030204" pitchFamily="18" charset="0"/>
                          <a:cs typeface="Aptos" panose="020B0004020202020204" pitchFamily="34" charset="0"/>
                        </a:rPr>
                        <a:t>Mngmt Fees</a:t>
                      </a:r>
                    </a:p>
                  </a:txBody>
                  <a:tcPr marL="68580" marR="6858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tcPr>
                </a:tc>
                <a:tc>
                  <a:txBody>
                    <a:bodyPr/>
                    <a:lstStyle/>
                    <a:p>
                      <a:pPr algn="ctr"/>
                      <a:r>
                        <a:rPr lang="en-IN" sz="1100" dirty="0">
                          <a:effectLst/>
                          <a:latin typeface="Cambria" panose="02040503050406030204" pitchFamily="18" charset="0"/>
                          <a:ea typeface="Cambria" panose="02040503050406030204" pitchFamily="18" charset="0"/>
                          <a:cs typeface="Aptos" panose="020B0004020202020204" pitchFamily="34" charset="0"/>
                        </a:rPr>
                        <a:t>Carry</a:t>
                      </a:r>
                    </a:p>
                  </a:txBody>
                  <a:tcPr marL="68580" marR="6858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tcPr>
                </a:tc>
                <a:tc>
                  <a:txBody>
                    <a:bodyPr/>
                    <a:lstStyle/>
                    <a:p>
                      <a:pPr algn="ctr"/>
                      <a:r>
                        <a:rPr lang="en-IN" sz="1100" dirty="0">
                          <a:effectLst/>
                          <a:latin typeface="Cambria" panose="02040503050406030204" pitchFamily="18" charset="0"/>
                          <a:ea typeface="Cambria" panose="02040503050406030204" pitchFamily="18" charset="0"/>
                          <a:cs typeface="Aptos" panose="020B0004020202020204" pitchFamily="34" charset="0"/>
                        </a:rPr>
                        <a:t>Hurdle</a:t>
                      </a:r>
                    </a:p>
                  </a:txBody>
                  <a:tcPr marL="68580" marR="6858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tcPr>
                </a:tc>
                <a:extLst>
                  <a:ext uri="{0D108BD9-81ED-4DB2-BD59-A6C34878D82A}">
                    <a16:rowId xmlns:a16="http://schemas.microsoft.com/office/drawing/2014/main" val="3419815612"/>
                  </a:ext>
                </a:extLst>
              </a:tr>
              <a:tr h="308780">
                <a:tc>
                  <a:txBody>
                    <a:bodyPr/>
                    <a:lstStyle/>
                    <a:p>
                      <a:pPr algn="ctr"/>
                      <a:r>
                        <a:rPr lang="en-US" sz="1100" b="0" dirty="0">
                          <a:effectLst/>
                          <a:latin typeface="Cambria" panose="02040503050406030204" pitchFamily="18" charset="0"/>
                          <a:ea typeface="Cambria" panose="02040503050406030204" pitchFamily="18" charset="0"/>
                          <a:cs typeface="Aptos" panose="020B0004020202020204" pitchFamily="34" charset="0"/>
                        </a:rPr>
                        <a:t>2&lt;10crs</a:t>
                      </a:r>
                    </a:p>
                  </a:txBody>
                  <a:tcPr marL="68580" marR="6858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tcPr>
                </a:tc>
                <a:tc>
                  <a:txBody>
                    <a:bodyPr/>
                    <a:lstStyle/>
                    <a:p>
                      <a:pPr algn="ctr"/>
                      <a:r>
                        <a:rPr lang="en-IN" sz="1100" dirty="0">
                          <a:effectLst/>
                          <a:latin typeface="Cambria" panose="02040503050406030204" pitchFamily="18" charset="0"/>
                          <a:ea typeface="Cambria" panose="02040503050406030204" pitchFamily="18" charset="0"/>
                          <a:cs typeface="Aptos" panose="020B0004020202020204" pitchFamily="34" charset="0"/>
                        </a:rPr>
                        <a:t>2.00% </a:t>
                      </a:r>
                    </a:p>
                  </a:txBody>
                  <a:tcPr marL="68580" marR="6858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tcPr>
                </a:tc>
                <a:tc>
                  <a:txBody>
                    <a:bodyPr/>
                    <a:lstStyle/>
                    <a:p>
                      <a:pPr algn="ctr"/>
                      <a:r>
                        <a:rPr lang="en-IN" sz="1100" dirty="0">
                          <a:effectLst/>
                          <a:latin typeface="Cambria" panose="02040503050406030204" pitchFamily="18" charset="0"/>
                          <a:ea typeface="Cambria" panose="02040503050406030204" pitchFamily="18" charset="0"/>
                          <a:cs typeface="Aptos" panose="020B0004020202020204" pitchFamily="34" charset="0"/>
                        </a:rPr>
                        <a:t>20% with full catch up. </a:t>
                      </a:r>
                    </a:p>
                  </a:txBody>
                  <a:tcPr marL="68580" marR="6858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tcPr>
                </a:tc>
                <a:tc>
                  <a:txBody>
                    <a:bodyPr/>
                    <a:lstStyle/>
                    <a:p>
                      <a:pPr algn="ctr"/>
                      <a:r>
                        <a:rPr lang="en-IN" sz="1100" dirty="0">
                          <a:effectLst/>
                          <a:latin typeface="Cambria" panose="02040503050406030204" pitchFamily="18" charset="0"/>
                          <a:ea typeface="Cambria" panose="02040503050406030204" pitchFamily="18" charset="0"/>
                          <a:cs typeface="Aptos" panose="020B0004020202020204" pitchFamily="34" charset="0"/>
                        </a:rPr>
                        <a:t>10%</a:t>
                      </a:r>
                    </a:p>
                  </a:txBody>
                  <a:tcPr marL="68580" marR="6858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tcPr>
                </a:tc>
                <a:extLst>
                  <a:ext uri="{0D108BD9-81ED-4DB2-BD59-A6C34878D82A}">
                    <a16:rowId xmlns:a16="http://schemas.microsoft.com/office/drawing/2014/main" val="1532966897"/>
                  </a:ext>
                </a:extLst>
              </a:tr>
            </a:tbl>
          </a:graphicData>
        </a:graphic>
      </p:graphicFrame>
      <p:graphicFrame>
        <p:nvGraphicFramePr>
          <p:cNvPr id="7" name="Table 2">
            <a:extLst>
              <a:ext uri="{FF2B5EF4-FFF2-40B4-BE49-F238E27FC236}">
                <a16:creationId xmlns:a16="http://schemas.microsoft.com/office/drawing/2014/main" id="{56AEDD6E-D307-7675-4063-47F95CCECFC1}"/>
              </a:ext>
            </a:extLst>
          </p:cNvPr>
          <p:cNvGraphicFramePr>
            <a:graphicFrameLocks noGrp="1"/>
          </p:cNvGraphicFramePr>
          <p:nvPr>
            <p:extLst>
              <p:ext uri="{D42A27DB-BD31-4B8C-83A1-F6EECF244321}">
                <p14:modId xmlns:p14="http://schemas.microsoft.com/office/powerpoint/2010/main" val="3054428590"/>
              </p:ext>
            </p:extLst>
          </p:nvPr>
        </p:nvGraphicFramePr>
        <p:xfrm>
          <a:off x="165474" y="3159750"/>
          <a:ext cx="3881872" cy="3336872"/>
        </p:xfrm>
        <a:graphic>
          <a:graphicData uri="http://schemas.openxmlformats.org/drawingml/2006/table">
            <a:tbl>
              <a:tblPr firstRow="1" bandRow="1">
                <a:tableStyleId>{073A0DAA-6AF3-43AB-8588-CEC1D06C72B9}</a:tableStyleId>
              </a:tblPr>
              <a:tblGrid>
                <a:gridCol w="1607908">
                  <a:extLst>
                    <a:ext uri="{9D8B030D-6E8A-4147-A177-3AD203B41FA5}">
                      <a16:colId xmlns:a16="http://schemas.microsoft.com/office/drawing/2014/main" val="979919291"/>
                    </a:ext>
                  </a:extLst>
                </a:gridCol>
                <a:gridCol w="2273964">
                  <a:extLst>
                    <a:ext uri="{9D8B030D-6E8A-4147-A177-3AD203B41FA5}">
                      <a16:colId xmlns:a16="http://schemas.microsoft.com/office/drawing/2014/main" val="2728041260"/>
                    </a:ext>
                  </a:extLst>
                </a:gridCol>
              </a:tblGrid>
              <a:tr h="274043">
                <a:tc>
                  <a:txBody>
                    <a:bodyPr/>
                    <a:lstStyle/>
                    <a:p>
                      <a:pPr algn="ctr"/>
                      <a:r>
                        <a:rPr lang="en-US" sz="1100">
                          <a:latin typeface="Cambria" panose="02040503050406030204" pitchFamily="18" charset="0"/>
                          <a:ea typeface="Cambria" panose="02040503050406030204" pitchFamily="18" charset="0"/>
                        </a:rPr>
                        <a:t>Particulars</a:t>
                      </a:r>
                      <a:endParaRPr lang="en-IN" sz="1100">
                        <a:latin typeface="Cambria" panose="02040503050406030204" pitchFamily="18" charset="0"/>
                        <a:ea typeface="Cambria" panose="02040503050406030204" pitchFamily="18" charset="0"/>
                      </a:endParaRPr>
                    </a:p>
                  </a:txBody>
                  <a:tcPr anchor="ctr">
                    <a:lnT w="12700" cap="flat" cmpd="sng" algn="ctr">
                      <a:solidFill>
                        <a:schemeClr val="bg1">
                          <a:lumMod val="85000"/>
                        </a:schemeClr>
                      </a:solidFill>
                      <a:prstDash val="solid"/>
                      <a:round/>
                      <a:headEnd type="none" w="med" len="med"/>
                      <a:tailEnd type="none" w="med" len="med"/>
                    </a:lnT>
                  </a:tcPr>
                </a:tc>
                <a:tc>
                  <a:txBody>
                    <a:bodyPr/>
                    <a:lstStyle/>
                    <a:p>
                      <a:pPr algn="ctr"/>
                      <a:r>
                        <a:rPr lang="en-US" sz="1100">
                          <a:latin typeface="Cambria" panose="02040503050406030204" pitchFamily="18" charset="0"/>
                          <a:ea typeface="Cambria" panose="02040503050406030204" pitchFamily="18" charset="0"/>
                        </a:rPr>
                        <a:t>Details</a:t>
                      </a:r>
                      <a:endParaRPr lang="en-IN" sz="1100">
                        <a:latin typeface="Cambria" panose="02040503050406030204" pitchFamily="18" charset="0"/>
                        <a:ea typeface="Cambria" panose="02040503050406030204" pitchFamily="18" charset="0"/>
                      </a:endParaRPr>
                    </a:p>
                  </a:txBody>
                  <a:tcPr anchor="ctr">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tcPr>
                </a:tc>
                <a:extLst>
                  <a:ext uri="{0D108BD9-81ED-4DB2-BD59-A6C34878D82A}">
                    <a16:rowId xmlns:a16="http://schemas.microsoft.com/office/drawing/2014/main" val="2509566197"/>
                  </a:ext>
                </a:extLst>
              </a:tr>
              <a:tr h="451364">
                <a:tc>
                  <a:txBody>
                    <a:bodyPr/>
                    <a:lstStyle/>
                    <a:p>
                      <a:pPr algn="ctr"/>
                      <a:r>
                        <a:rPr lang="en-IN" sz="1100" b="1" dirty="0">
                          <a:latin typeface="Cambria" panose="02040503050406030204" pitchFamily="18" charset="0"/>
                          <a:ea typeface="Cambria" panose="02040503050406030204" pitchFamily="18" charset="0"/>
                        </a:rPr>
                        <a:t>Fund Size </a:t>
                      </a:r>
                    </a:p>
                  </a:txBody>
                  <a:tcPr anchor="ctr"/>
                </a:tc>
                <a:tc>
                  <a:txBody>
                    <a:bodyPr/>
                    <a:lstStyle/>
                    <a:p>
                      <a:pPr algn="ctr"/>
                      <a:r>
                        <a:rPr lang="en-IN" sz="1100" kern="1200" dirty="0">
                          <a:solidFill>
                            <a:schemeClr val="dk1"/>
                          </a:solidFill>
                          <a:effectLst/>
                          <a:latin typeface="Cambria" panose="02040503050406030204" pitchFamily="18" charset="0"/>
                          <a:ea typeface="Cambria" panose="02040503050406030204" pitchFamily="18" charset="0"/>
                          <a:cs typeface="+mn-cs"/>
                        </a:rPr>
                        <a:t>INR 3,000 </a:t>
                      </a:r>
                      <a:r>
                        <a:rPr lang="en-IN" sz="1100" kern="1200" dirty="0" err="1">
                          <a:solidFill>
                            <a:schemeClr val="dk1"/>
                          </a:solidFill>
                          <a:effectLst/>
                          <a:latin typeface="Cambria" panose="02040503050406030204" pitchFamily="18" charset="0"/>
                          <a:ea typeface="Cambria" panose="02040503050406030204" pitchFamily="18" charset="0"/>
                          <a:cs typeface="+mn-cs"/>
                        </a:rPr>
                        <a:t>Crs</a:t>
                      </a:r>
                      <a:r>
                        <a:rPr lang="en-IN" sz="1100" kern="1200" dirty="0">
                          <a:solidFill>
                            <a:schemeClr val="dk1"/>
                          </a:solidFill>
                          <a:effectLst/>
                          <a:latin typeface="Cambria" panose="02040503050406030204" pitchFamily="18" charset="0"/>
                          <a:ea typeface="Cambria" panose="02040503050406030204" pitchFamily="18" charset="0"/>
                          <a:cs typeface="+mn-cs"/>
                        </a:rPr>
                        <a:t> + 1,000 </a:t>
                      </a:r>
                      <a:r>
                        <a:rPr lang="en-IN" sz="1100" kern="1200" dirty="0" err="1">
                          <a:solidFill>
                            <a:schemeClr val="dk1"/>
                          </a:solidFill>
                          <a:effectLst/>
                          <a:latin typeface="Cambria" panose="02040503050406030204" pitchFamily="18" charset="0"/>
                          <a:ea typeface="Cambria" panose="02040503050406030204" pitchFamily="18" charset="0"/>
                          <a:cs typeface="+mn-cs"/>
                        </a:rPr>
                        <a:t>Crs</a:t>
                      </a:r>
                      <a:r>
                        <a:rPr lang="en-IN" sz="1100" kern="1200" dirty="0">
                          <a:solidFill>
                            <a:schemeClr val="dk1"/>
                          </a:solidFill>
                          <a:effectLst/>
                          <a:latin typeface="Cambria" panose="02040503050406030204" pitchFamily="18" charset="0"/>
                          <a:ea typeface="Cambria" panose="02040503050406030204" pitchFamily="18" charset="0"/>
                          <a:cs typeface="+mn-cs"/>
                        </a:rPr>
                        <a:t> (Greenshoe Option)</a:t>
                      </a:r>
                      <a:endParaRPr lang="en-US" sz="1100" dirty="0">
                        <a:latin typeface="Cambria" panose="02040503050406030204" pitchFamily="18" charset="0"/>
                        <a:ea typeface="Cambria" panose="02040503050406030204" pitchFamily="18" charset="0"/>
                      </a:endParaRPr>
                    </a:p>
                  </a:txBody>
                  <a:tcPr anchor="ctr">
                    <a:lnR w="12700" cap="flat" cmpd="sng" algn="ctr">
                      <a:solidFill>
                        <a:schemeClr val="bg1">
                          <a:lumMod val="85000"/>
                        </a:schemeClr>
                      </a:solidFill>
                      <a:prstDash val="solid"/>
                      <a:round/>
                      <a:headEnd type="none" w="med" len="med"/>
                      <a:tailEnd type="none" w="med" len="med"/>
                    </a:lnR>
                  </a:tcPr>
                </a:tc>
                <a:extLst>
                  <a:ext uri="{0D108BD9-81ED-4DB2-BD59-A6C34878D82A}">
                    <a16:rowId xmlns:a16="http://schemas.microsoft.com/office/drawing/2014/main" val="4053942507"/>
                  </a:ext>
                </a:extLst>
              </a:tr>
              <a:tr h="274043">
                <a:tc>
                  <a:txBody>
                    <a:bodyPr/>
                    <a:lstStyle/>
                    <a:p>
                      <a:pPr algn="ctr"/>
                      <a:r>
                        <a:rPr lang="en-US" sz="1100" b="1" dirty="0">
                          <a:latin typeface="Cambria" panose="02040503050406030204" pitchFamily="18" charset="0"/>
                          <a:ea typeface="Cambria" panose="02040503050406030204" pitchFamily="18" charset="0"/>
                        </a:rPr>
                        <a:t>Commitment Raised</a:t>
                      </a:r>
                    </a:p>
                  </a:txBody>
                  <a:tcPr anchor="ctr"/>
                </a:tc>
                <a:tc>
                  <a:txBody>
                    <a:bodyPr/>
                    <a:lstStyle/>
                    <a:p>
                      <a:pPr algn="ctr"/>
                      <a:r>
                        <a:rPr lang="en-US" sz="1100" dirty="0">
                          <a:latin typeface="Cambria" panose="02040503050406030204" pitchFamily="18" charset="0"/>
                          <a:ea typeface="Cambria" panose="02040503050406030204" pitchFamily="18" charset="0"/>
                        </a:rPr>
                        <a:t>~ 1,700 Cr</a:t>
                      </a:r>
                      <a:endParaRPr lang="en-IN" sz="1100" dirty="0">
                        <a:latin typeface="Cambria" panose="02040503050406030204" pitchFamily="18" charset="0"/>
                        <a:ea typeface="Cambria" panose="02040503050406030204" pitchFamily="18" charset="0"/>
                      </a:endParaRPr>
                    </a:p>
                  </a:txBody>
                  <a:tcPr anchor="ctr">
                    <a:lnR w="12700" cap="flat" cmpd="sng" algn="ctr">
                      <a:solidFill>
                        <a:schemeClr val="bg1">
                          <a:lumMod val="85000"/>
                        </a:schemeClr>
                      </a:solidFill>
                      <a:prstDash val="solid"/>
                      <a:round/>
                      <a:headEnd type="none" w="med" len="med"/>
                      <a:tailEnd type="none" w="med" len="med"/>
                    </a:lnR>
                  </a:tcPr>
                </a:tc>
                <a:extLst>
                  <a:ext uri="{0D108BD9-81ED-4DB2-BD59-A6C34878D82A}">
                    <a16:rowId xmlns:a16="http://schemas.microsoft.com/office/drawing/2014/main" val="2448881521"/>
                  </a:ext>
                </a:extLst>
              </a:tr>
              <a:tr h="451364">
                <a:tc>
                  <a:txBody>
                    <a:bodyPr/>
                    <a:lstStyle/>
                    <a:p>
                      <a:pPr algn="ctr"/>
                      <a:r>
                        <a:rPr lang="en-IN" sz="1100" b="1" dirty="0">
                          <a:latin typeface="Cambria" panose="02040503050406030204" pitchFamily="18" charset="0"/>
                          <a:ea typeface="Cambria" panose="02040503050406030204" pitchFamily="18" charset="0"/>
                        </a:rPr>
                        <a:t>Tenure</a:t>
                      </a:r>
                    </a:p>
                  </a:txBody>
                  <a:tcPr anchor="ctr"/>
                </a:tc>
                <a:tc>
                  <a:txBody>
                    <a:bodyPr/>
                    <a:lstStyle/>
                    <a:p>
                      <a:pPr algn="ctr"/>
                      <a:r>
                        <a:rPr lang="en-US" sz="1100" kern="1200" dirty="0">
                          <a:solidFill>
                            <a:schemeClr val="dk1"/>
                          </a:solidFill>
                          <a:effectLst/>
                          <a:latin typeface="Cambria" panose="02040503050406030204" pitchFamily="18" charset="0"/>
                          <a:ea typeface="Cambria" panose="02040503050406030204" pitchFamily="18" charset="0"/>
                          <a:cs typeface="+mn-cs"/>
                        </a:rPr>
                        <a:t>8 years (+1 year + 1 year) from First Close</a:t>
                      </a:r>
                      <a:endParaRPr lang="en-IN" sz="1100" dirty="0">
                        <a:latin typeface="Cambria" panose="02040503050406030204" pitchFamily="18" charset="0"/>
                        <a:ea typeface="Cambria" panose="02040503050406030204" pitchFamily="18" charset="0"/>
                      </a:endParaRPr>
                    </a:p>
                  </a:txBody>
                  <a:tcPr anchor="ctr">
                    <a:lnR w="12700" cap="flat" cmpd="sng" algn="ctr">
                      <a:solidFill>
                        <a:schemeClr val="bg1">
                          <a:lumMod val="85000"/>
                        </a:schemeClr>
                      </a:solidFill>
                      <a:prstDash val="solid"/>
                      <a:round/>
                      <a:headEnd type="none" w="med" len="med"/>
                      <a:tailEnd type="none" w="med" len="med"/>
                    </a:lnR>
                  </a:tcPr>
                </a:tc>
                <a:extLst>
                  <a:ext uri="{0D108BD9-81ED-4DB2-BD59-A6C34878D82A}">
                    <a16:rowId xmlns:a16="http://schemas.microsoft.com/office/drawing/2014/main" val="595497186"/>
                  </a:ext>
                </a:extLst>
              </a:tr>
              <a:tr h="274043">
                <a:tc>
                  <a:txBody>
                    <a:bodyPr/>
                    <a:lstStyle/>
                    <a:p>
                      <a:pPr algn="ctr"/>
                      <a:r>
                        <a:rPr lang="en-IN" sz="1100" b="1" dirty="0">
                          <a:latin typeface="Cambria" panose="02040503050406030204" pitchFamily="18" charset="0"/>
                          <a:ea typeface="Cambria" panose="02040503050406030204" pitchFamily="18" charset="0"/>
                        </a:rPr>
                        <a:t>First Close</a:t>
                      </a:r>
                    </a:p>
                  </a:txBody>
                  <a:tcPr anchor="ctr"/>
                </a:tc>
                <a:tc>
                  <a:txBody>
                    <a:bodyPr/>
                    <a:lstStyle/>
                    <a:p>
                      <a:pPr algn="ctr"/>
                      <a:r>
                        <a:rPr lang="en-IN" sz="1100" dirty="0">
                          <a:latin typeface="Cambria" panose="02040503050406030204" pitchFamily="18" charset="0"/>
                          <a:ea typeface="Cambria" panose="02040503050406030204" pitchFamily="18" charset="0"/>
                        </a:rPr>
                        <a:t>June 2025</a:t>
                      </a:r>
                    </a:p>
                  </a:txBody>
                  <a:tcPr anchor="ctr">
                    <a:lnR w="12700" cap="flat" cmpd="sng" algn="ctr">
                      <a:solidFill>
                        <a:schemeClr val="bg1">
                          <a:lumMod val="85000"/>
                        </a:schemeClr>
                      </a:solidFill>
                      <a:prstDash val="solid"/>
                      <a:round/>
                      <a:headEnd type="none" w="med" len="med"/>
                      <a:tailEnd type="none" w="med" len="med"/>
                    </a:lnR>
                  </a:tcPr>
                </a:tc>
                <a:extLst>
                  <a:ext uri="{0D108BD9-81ED-4DB2-BD59-A6C34878D82A}">
                    <a16:rowId xmlns:a16="http://schemas.microsoft.com/office/drawing/2014/main" val="2775808706"/>
                  </a:ext>
                </a:extLst>
              </a:tr>
              <a:tr h="628686">
                <a:tc>
                  <a:txBody>
                    <a:bodyPr/>
                    <a:lstStyle/>
                    <a:p>
                      <a:pPr algn="ctr"/>
                      <a:r>
                        <a:rPr lang="en-IN" sz="1100" b="1" dirty="0">
                          <a:latin typeface="Cambria" panose="02040503050406030204" pitchFamily="18" charset="0"/>
                          <a:ea typeface="Cambria" panose="02040503050406030204" pitchFamily="18" charset="0"/>
                        </a:rPr>
                        <a:t>Investment Ticket Size</a:t>
                      </a:r>
                    </a:p>
                  </a:txBody>
                  <a:tcPr anchor="ctr"/>
                </a:tc>
                <a:tc>
                  <a:txBody>
                    <a:bodyPr/>
                    <a:lstStyle/>
                    <a:p>
                      <a:pPr algn="ctr"/>
                      <a:r>
                        <a:rPr lang="en-US" sz="1100" dirty="0">
                          <a:latin typeface="Cambria" panose="02040503050406030204" pitchFamily="18" charset="0"/>
                          <a:ea typeface="Cambria" panose="02040503050406030204" pitchFamily="18" charset="0"/>
                        </a:rPr>
                        <a:t>150 </a:t>
                      </a:r>
                      <a:r>
                        <a:rPr lang="en-US" sz="1100" dirty="0" err="1">
                          <a:latin typeface="Cambria" panose="02040503050406030204" pitchFamily="18" charset="0"/>
                          <a:ea typeface="Cambria" panose="02040503050406030204" pitchFamily="18" charset="0"/>
                        </a:rPr>
                        <a:t>Crs</a:t>
                      </a:r>
                      <a:r>
                        <a:rPr lang="en-US" sz="1100" dirty="0">
                          <a:latin typeface="Cambria" panose="02040503050406030204" pitchFamily="18" charset="0"/>
                          <a:ea typeface="Cambria" panose="02040503050406030204" pitchFamily="18" charset="0"/>
                        </a:rPr>
                        <a:t>. - 450 </a:t>
                      </a:r>
                      <a:r>
                        <a:rPr lang="en-US" sz="1100" dirty="0" err="1">
                          <a:latin typeface="Cambria" panose="02040503050406030204" pitchFamily="18" charset="0"/>
                          <a:ea typeface="Cambria" panose="02040503050406030204" pitchFamily="18" charset="0"/>
                        </a:rPr>
                        <a:t>Crs</a:t>
                      </a:r>
                      <a:r>
                        <a:rPr lang="en-US" sz="1100" dirty="0">
                          <a:latin typeface="Cambria" panose="02040503050406030204" pitchFamily="18" charset="0"/>
                          <a:ea typeface="Cambria" panose="02040503050406030204" pitchFamily="18" charset="0"/>
                        </a:rPr>
                        <a:t>. </a:t>
                      </a:r>
                    </a:p>
                    <a:p>
                      <a:pPr algn="ctr"/>
                      <a:r>
                        <a:rPr lang="en-US" sz="1100" dirty="0">
                          <a:latin typeface="Cambria" panose="02040503050406030204" pitchFamily="18" charset="0"/>
                          <a:ea typeface="Cambria" panose="02040503050406030204" pitchFamily="18" charset="0"/>
                        </a:rPr>
                        <a:t>(Allocation may include co-investment opportunities too)</a:t>
                      </a:r>
                      <a:endParaRPr lang="en-IN" sz="1100" dirty="0">
                        <a:latin typeface="Cambria" panose="02040503050406030204" pitchFamily="18" charset="0"/>
                        <a:ea typeface="Cambria" panose="02040503050406030204" pitchFamily="18" charset="0"/>
                      </a:endParaRPr>
                    </a:p>
                  </a:txBody>
                  <a:tcPr anchor="ctr">
                    <a:lnR w="12700" cap="flat" cmpd="sng" algn="ctr">
                      <a:solidFill>
                        <a:schemeClr val="bg1">
                          <a:lumMod val="85000"/>
                        </a:schemeClr>
                      </a:solidFill>
                      <a:prstDash val="solid"/>
                      <a:round/>
                      <a:headEnd type="none" w="med" len="med"/>
                      <a:tailEnd type="none" w="med" len="med"/>
                    </a:lnR>
                  </a:tcPr>
                </a:tc>
                <a:extLst>
                  <a:ext uri="{0D108BD9-81ED-4DB2-BD59-A6C34878D82A}">
                    <a16:rowId xmlns:a16="http://schemas.microsoft.com/office/drawing/2014/main" val="1990558997"/>
                  </a:ext>
                </a:extLst>
              </a:tr>
              <a:tr h="983329">
                <a:tc>
                  <a:txBody>
                    <a:bodyPr/>
                    <a:lstStyle/>
                    <a:p>
                      <a:pPr algn="ctr"/>
                      <a:r>
                        <a:rPr lang="en-US" sz="1100" b="1" dirty="0">
                          <a:latin typeface="Cambria" panose="02040503050406030204" pitchFamily="18" charset="0"/>
                          <a:ea typeface="Cambria" panose="02040503050406030204" pitchFamily="18" charset="0"/>
                        </a:rPr>
                        <a:t>D</a:t>
                      </a:r>
                      <a:r>
                        <a:rPr lang="en-IN" sz="1100" b="1" dirty="0" err="1">
                          <a:latin typeface="Cambria" panose="02040503050406030204" pitchFamily="18" charset="0"/>
                          <a:ea typeface="Cambria" panose="02040503050406030204" pitchFamily="18" charset="0"/>
                        </a:rPr>
                        <a:t>rawdown</a:t>
                      </a:r>
                      <a:endParaRPr lang="en-IN" sz="1100" b="1" dirty="0">
                        <a:latin typeface="Cambria" panose="02040503050406030204" pitchFamily="18" charset="0"/>
                        <a:ea typeface="Cambria" panose="02040503050406030204" pitchFamily="18" charset="0"/>
                      </a:endParaRPr>
                    </a:p>
                  </a:txBody>
                  <a:tcPr anchor="ctr">
                    <a:solidFill>
                      <a:srgbClr val="E7E7E7"/>
                    </a:solidFill>
                  </a:tcPr>
                </a:tc>
                <a:tc>
                  <a:txBody>
                    <a:bodyPr/>
                    <a:lstStyle/>
                    <a:p>
                      <a:pPr algn="ctr"/>
                      <a:r>
                        <a:rPr lang="en-US" sz="1100" kern="1200" dirty="0">
                          <a:solidFill>
                            <a:schemeClr val="dk1"/>
                          </a:solidFill>
                          <a:effectLst/>
                          <a:latin typeface="Cambria" panose="02040503050406030204" pitchFamily="18" charset="0"/>
                          <a:ea typeface="Cambria" panose="02040503050406030204" pitchFamily="18" charset="0"/>
                          <a:cs typeface="+mn-cs"/>
                        </a:rPr>
                        <a:t>Initial- 30% of the committed amount</a:t>
                      </a:r>
                      <a:r>
                        <a:rPr lang="en-IN" sz="1100" kern="1200" dirty="0">
                          <a:solidFill>
                            <a:schemeClr val="dk1"/>
                          </a:solidFill>
                          <a:effectLst/>
                          <a:latin typeface="Cambria" panose="02040503050406030204" pitchFamily="18" charset="0"/>
                          <a:ea typeface="Cambria" panose="02040503050406030204" pitchFamily="18" charset="0"/>
                          <a:cs typeface="+mn-cs"/>
                        </a:rPr>
                        <a:t>.</a:t>
                      </a:r>
                    </a:p>
                    <a:p>
                      <a:pPr algn="ctr"/>
                      <a:r>
                        <a:rPr lang="en-IN" sz="1100" kern="1200" dirty="0">
                          <a:solidFill>
                            <a:schemeClr val="dk1"/>
                          </a:solidFill>
                          <a:effectLst/>
                          <a:latin typeface="Cambria" panose="02040503050406030204" pitchFamily="18" charset="0"/>
                          <a:ea typeface="Cambria" panose="02040503050406030204" pitchFamily="18" charset="0"/>
                          <a:cs typeface="+mn-cs"/>
                        </a:rPr>
                        <a:t>Second- 30% within 9-10 months</a:t>
                      </a:r>
                    </a:p>
                    <a:p>
                      <a:pPr algn="ctr"/>
                      <a:r>
                        <a:rPr lang="en-IN" sz="1100" kern="1200" dirty="0">
                          <a:solidFill>
                            <a:schemeClr val="dk1"/>
                          </a:solidFill>
                          <a:effectLst/>
                          <a:latin typeface="Cambria" panose="02040503050406030204" pitchFamily="18" charset="0"/>
                          <a:ea typeface="Cambria" panose="02040503050406030204" pitchFamily="18" charset="0"/>
                          <a:cs typeface="+mn-cs"/>
                        </a:rPr>
                        <a:t>Final- Remaining amt, within </a:t>
                      </a:r>
                    </a:p>
                    <a:p>
                      <a:pPr algn="ctr"/>
                      <a:r>
                        <a:rPr lang="en-IN" sz="1100" kern="1200" dirty="0">
                          <a:solidFill>
                            <a:schemeClr val="dk1"/>
                          </a:solidFill>
                          <a:effectLst/>
                          <a:latin typeface="Cambria" panose="02040503050406030204" pitchFamily="18" charset="0"/>
                          <a:ea typeface="Cambria" panose="02040503050406030204" pitchFamily="18" charset="0"/>
                          <a:cs typeface="+mn-cs"/>
                        </a:rPr>
                        <a:t>6-8 months after second</a:t>
                      </a:r>
                      <a:endParaRPr lang="en-IN" sz="1100" dirty="0">
                        <a:latin typeface="Cambria" panose="02040503050406030204" pitchFamily="18" charset="0"/>
                        <a:ea typeface="Cambria" panose="02040503050406030204" pitchFamily="18" charset="0"/>
                      </a:endParaRPr>
                    </a:p>
                  </a:txBody>
                  <a:tcPr anchor="ctr">
                    <a:lnR w="12700" cap="flat" cmpd="sng" algn="ctr">
                      <a:solidFill>
                        <a:schemeClr val="bg1">
                          <a:lumMod val="85000"/>
                        </a:schemeClr>
                      </a:solidFill>
                      <a:prstDash val="solid"/>
                      <a:round/>
                      <a:headEnd type="none" w="med" len="med"/>
                      <a:tailEnd type="none" w="med" len="med"/>
                    </a:lnR>
                    <a:solidFill>
                      <a:srgbClr val="E7E7E7"/>
                    </a:solidFill>
                  </a:tcPr>
                </a:tc>
                <a:extLst>
                  <a:ext uri="{0D108BD9-81ED-4DB2-BD59-A6C34878D82A}">
                    <a16:rowId xmlns:a16="http://schemas.microsoft.com/office/drawing/2014/main" val="4161271606"/>
                  </a:ext>
                </a:extLst>
              </a:tr>
            </a:tbl>
          </a:graphicData>
        </a:graphic>
      </p:graphicFrame>
      <p:graphicFrame>
        <p:nvGraphicFramePr>
          <p:cNvPr id="6" name="Table 5">
            <a:extLst>
              <a:ext uri="{FF2B5EF4-FFF2-40B4-BE49-F238E27FC236}">
                <a16:creationId xmlns:a16="http://schemas.microsoft.com/office/drawing/2014/main" id="{A20F8738-5B66-FB04-6233-455D5E917CE3}"/>
              </a:ext>
            </a:extLst>
          </p:cNvPr>
          <p:cNvGraphicFramePr>
            <a:graphicFrameLocks noGrp="1"/>
          </p:cNvGraphicFramePr>
          <p:nvPr/>
        </p:nvGraphicFramePr>
        <p:xfrm>
          <a:off x="4159867" y="5276696"/>
          <a:ext cx="5237694" cy="1191523"/>
        </p:xfrm>
        <a:graphic>
          <a:graphicData uri="http://schemas.openxmlformats.org/drawingml/2006/table">
            <a:tbl>
              <a:tblPr/>
              <a:tblGrid>
                <a:gridCol w="2618847">
                  <a:extLst>
                    <a:ext uri="{9D8B030D-6E8A-4147-A177-3AD203B41FA5}">
                      <a16:colId xmlns:a16="http://schemas.microsoft.com/office/drawing/2014/main" val="3220171823"/>
                    </a:ext>
                  </a:extLst>
                </a:gridCol>
                <a:gridCol w="2618847">
                  <a:extLst>
                    <a:ext uri="{9D8B030D-6E8A-4147-A177-3AD203B41FA5}">
                      <a16:colId xmlns:a16="http://schemas.microsoft.com/office/drawing/2014/main" val="1308968643"/>
                    </a:ext>
                  </a:extLst>
                </a:gridCol>
              </a:tblGrid>
              <a:tr h="142080">
                <a:tc gridSpan="2">
                  <a:txBody>
                    <a:bodyPr/>
                    <a:lstStyle/>
                    <a:p>
                      <a:pPr algn="ctr" rtl="0" fontAlgn="ctr"/>
                      <a:r>
                        <a:rPr lang="en-US" sz="1200" b="1" i="0" u="none" strike="noStrike">
                          <a:solidFill>
                            <a:srgbClr val="FFFFFF"/>
                          </a:solidFill>
                          <a:effectLst/>
                          <a:latin typeface="Cambria" panose="02040503050406030204" pitchFamily="18" charset="0"/>
                        </a:rPr>
                        <a:t>Sectors</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000000"/>
                    </a:solidFill>
                  </a:tcPr>
                </a:tc>
                <a:tc hMerge="1">
                  <a:txBody>
                    <a:bodyPr/>
                    <a:lstStyle/>
                    <a:p>
                      <a:pPr algn="ctr" rtl="0" fontAlgn="ctr"/>
                      <a:endParaRPr lang="en-US" sz="1200" b="1" i="0" u="none" strike="noStrike">
                        <a:solidFill>
                          <a:srgbClr val="FFFFFF"/>
                        </a:solidFill>
                        <a:effectLst/>
                        <a:latin typeface="Cambria" panose="02040503050406030204" pitchFamily="18" charset="0"/>
                      </a:endParaRP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000000"/>
                    </a:solidFill>
                  </a:tcPr>
                </a:tc>
                <a:extLst>
                  <a:ext uri="{0D108BD9-81ED-4DB2-BD59-A6C34878D82A}">
                    <a16:rowId xmlns:a16="http://schemas.microsoft.com/office/drawing/2014/main" val="1052159106"/>
                  </a:ext>
                </a:extLst>
              </a:tr>
              <a:tr h="142080">
                <a:tc>
                  <a:txBody>
                    <a:bodyPr/>
                    <a:lstStyle/>
                    <a:p>
                      <a:pPr algn="ctr" fontAlgn="b"/>
                      <a:r>
                        <a:rPr lang="en-IN" sz="1200" b="1" i="0" u="none" strike="noStrike">
                          <a:solidFill>
                            <a:schemeClr val="bg1"/>
                          </a:solidFill>
                          <a:effectLst/>
                          <a:latin typeface="Cambria" panose="02040503050406030204" pitchFamily="18" charset="0"/>
                          <a:ea typeface="Cambria" panose="02040503050406030204" pitchFamily="18" charset="0"/>
                        </a:rPr>
                        <a:t>Classic Economy</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905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tx1">
                        <a:lumMod val="95000"/>
                        <a:lumOff val="5000"/>
                      </a:schemeClr>
                    </a:solidFill>
                  </a:tcPr>
                </a:tc>
                <a:tc>
                  <a:txBody>
                    <a:bodyPr/>
                    <a:lstStyle/>
                    <a:p>
                      <a:pPr algn="ctr" fontAlgn="b"/>
                      <a:r>
                        <a:rPr lang="en-IN" sz="1200" b="1" i="0" u="none" strike="noStrike">
                          <a:solidFill>
                            <a:schemeClr val="bg1"/>
                          </a:solidFill>
                          <a:effectLst/>
                          <a:latin typeface="Cambria" panose="02040503050406030204" pitchFamily="18" charset="0"/>
                          <a:ea typeface="Cambria" panose="02040503050406030204" pitchFamily="18" charset="0"/>
                        </a:rPr>
                        <a:t>New Economy</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905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tx1">
                        <a:lumMod val="95000"/>
                        <a:lumOff val="5000"/>
                      </a:schemeClr>
                    </a:solidFill>
                  </a:tcPr>
                </a:tc>
                <a:extLst>
                  <a:ext uri="{0D108BD9-81ED-4DB2-BD59-A6C34878D82A}">
                    <a16:rowId xmlns:a16="http://schemas.microsoft.com/office/drawing/2014/main" val="2481903916"/>
                  </a:ext>
                </a:extLst>
              </a:tr>
              <a:tr h="142080">
                <a:tc>
                  <a:txBody>
                    <a:bodyPr/>
                    <a:lstStyle/>
                    <a:p>
                      <a:pPr algn="ctr" fontAlgn="b"/>
                      <a:r>
                        <a:rPr lang="en-IN" sz="1200" b="0" i="0" u="none" strike="noStrike">
                          <a:solidFill>
                            <a:srgbClr val="000000"/>
                          </a:solidFill>
                          <a:effectLst/>
                          <a:latin typeface="Cambria" panose="02040503050406030204" pitchFamily="18" charset="0"/>
                          <a:ea typeface="Cambria" panose="02040503050406030204" pitchFamily="18" charset="0"/>
                        </a:rPr>
                        <a:t>Consumer</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E7E7E7"/>
                    </a:solidFill>
                  </a:tcPr>
                </a:tc>
                <a:tc>
                  <a:txBody>
                    <a:bodyPr/>
                    <a:lstStyle/>
                    <a:p>
                      <a:pPr algn="ctr" fontAlgn="b"/>
                      <a:r>
                        <a:rPr lang="en-IN" sz="1200" b="0" i="0" u="none" strike="noStrike">
                          <a:solidFill>
                            <a:srgbClr val="000000"/>
                          </a:solidFill>
                          <a:effectLst/>
                          <a:latin typeface="Cambria" panose="02040503050406030204" pitchFamily="18" charset="0"/>
                          <a:ea typeface="Cambria" panose="02040503050406030204" pitchFamily="18" charset="0"/>
                        </a:rPr>
                        <a:t>Energy Transition / </a:t>
                      </a:r>
                      <a:r>
                        <a:rPr lang="en-IN" sz="1200" b="0" i="0" u="none" strike="noStrike" err="1">
                          <a:solidFill>
                            <a:srgbClr val="000000"/>
                          </a:solidFill>
                          <a:effectLst/>
                          <a:latin typeface="Cambria" panose="02040503050406030204" pitchFamily="18" charset="0"/>
                          <a:ea typeface="Cambria" panose="02040503050406030204" pitchFamily="18" charset="0"/>
                        </a:rPr>
                        <a:t>Climatetech</a:t>
                      </a:r>
                      <a:r>
                        <a:rPr lang="en-IN" sz="1200" b="0" i="0" u="none" strike="noStrike">
                          <a:solidFill>
                            <a:srgbClr val="000000"/>
                          </a:solidFill>
                          <a:effectLst/>
                          <a:latin typeface="Cambria" panose="02040503050406030204" pitchFamily="18" charset="0"/>
                          <a:ea typeface="Cambria" panose="02040503050406030204" pitchFamily="18" charset="0"/>
                        </a:rPr>
                        <a:t> </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E7E7E7"/>
                    </a:solidFill>
                  </a:tcPr>
                </a:tc>
                <a:extLst>
                  <a:ext uri="{0D108BD9-81ED-4DB2-BD59-A6C34878D82A}">
                    <a16:rowId xmlns:a16="http://schemas.microsoft.com/office/drawing/2014/main" val="2333232710"/>
                  </a:ext>
                </a:extLst>
              </a:tr>
              <a:tr h="142080">
                <a:tc>
                  <a:txBody>
                    <a:bodyPr/>
                    <a:lstStyle/>
                    <a:p>
                      <a:pPr algn="ctr" fontAlgn="b"/>
                      <a:r>
                        <a:rPr lang="en-IN" sz="1200" b="0" i="0" u="none" strike="noStrike">
                          <a:solidFill>
                            <a:srgbClr val="000000"/>
                          </a:solidFill>
                          <a:effectLst/>
                          <a:latin typeface="Cambria" panose="02040503050406030204" pitchFamily="18" charset="0"/>
                          <a:ea typeface="Cambria" panose="02040503050406030204" pitchFamily="18" charset="0"/>
                        </a:rPr>
                        <a:t>Pharma &amp; Healthcare</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CBCBCB"/>
                    </a:solidFill>
                  </a:tcPr>
                </a:tc>
                <a:tc>
                  <a:txBody>
                    <a:bodyPr/>
                    <a:lstStyle/>
                    <a:p>
                      <a:pPr algn="ctr" fontAlgn="b"/>
                      <a:r>
                        <a:rPr lang="en-IN" sz="1200" b="0" i="0" u="none" strike="noStrike">
                          <a:solidFill>
                            <a:srgbClr val="000000"/>
                          </a:solidFill>
                          <a:effectLst/>
                          <a:latin typeface="Cambria" panose="02040503050406030204" pitchFamily="18" charset="0"/>
                          <a:ea typeface="Cambria" panose="02040503050406030204" pitchFamily="18" charset="0"/>
                        </a:rPr>
                        <a:t>Tech &amp; Digital</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CBCBCB"/>
                    </a:solidFill>
                  </a:tcPr>
                </a:tc>
                <a:extLst>
                  <a:ext uri="{0D108BD9-81ED-4DB2-BD59-A6C34878D82A}">
                    <a16:rowId xmlns:a16="http://schemas.microsoft.com/office/drawing/2014/main" val="459093468"/>
                  </a:ext>
                </a:extLst>
              </a:tr>
              <a:tr h="229498">
                <a:tc>
                  <a:txBody>
                    <a:bodyPr/>
                    <a:lstStyle/>
                    <a:p>
                      <a:pPr algn="ctr" fontAlgn="b"/>
                      <a:r>
                        <a:rPr lang="en-IN" sz="1200" b="0" i="0" u="none" strike="noStrike">
                          <a:solidFill>
                            <a:srgbClr val="000000"/>
                          </a:solidFill>
                          <a:effectLst/>
                          <a:latin typeface="Cambria" panose="02040503050406030204" pitchFamily="18" charset="0"/>
                          <a:ea typeface="Cambria" panose="02040503050406030204" pitchFamily="18" charset="0"/>
                        </a:rPr>
                        <a:t>Niche Industrials and Manufacturing</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E7E7E7"/>
                    </a:solidFill>
                  </a:tcPr>
                </a:tc>
                <a:tc>
                  <a:txBody>
                    <a:bodyPr/>
                    <a:lstStyle/>
                    <a:p>
                      <a:pPr algn="ctr" fontAlgn="b"/>
                      <a:endParaRPr lang="en-IN" sz="1200" b="0" i="0" u="none" strike="noStrike">
                        <a:solidFill>
                          <a:srgbClr val="000000"/>
                        </a:solidFill>
                        <a:effectLst/>
                        <a:latin typeface="Cambria" panose="02040503050406030204" pitchFamily="18" charset="0"/>
                        <a:ea typeface="Cambria" panose="02040503050406030204" pitchFamily="18" charset="0"/>
                      </a:endParaRP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E7E7E7"/>
                    </a:solidFill>
                  </a:tcPr>
                </a:tc>
                <a:extLst>
                  <a:ext uri="{0D108BD9-81ED-4DB2-BD59-A6C34878D82A}">
                    <a16:rowId xmlns:a16="http://schemas.microsoft.com/office/drawing/2014/main" val="3798960831"/>
                  </a:ext>
                </a:extLst>
              </a:tr>
              <a:tr h="142080">
                <a:tc>
                  <a:txBody>
                    <a:bodyPr/>
                    <a:lstStyle/>
                    <a:p>
                      <a:pPr algn="ctr" fontAlgn="b"/>
                      <a:r>
                        <a:rPr lang="en-IN" sz="1200" b="0" i="0" u="none" strike="noStrike">
                          <a:solidFill>
                            <a:srgbClr val="000000"/>
                          </a:solidFill>
                          <a:effectLst/>
                          <a:latin typeface="Cambria" panose="02040503050406030204" pitchFamily="18" charset="0"/>
                          <a:ea typeface="Cambria" panose="02040503050406030204" pitchFamily="18" charset="0"/>
                        </a:rPr>
                        <a:t>BFSI</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CBCBCB"/>
                    </a:solidFill>
                  </a:tcPr>
                </a:tc>
                <a:tc>
                  <a:txBody>
                    <a:bodyPr/>
                    <a:lstStyle/>
                    <a:p>
                      <a:pPr algn="ctr" fontAlgn="b"/>
                      <a:endParaRPr lang="en-IN" sz="1200" b="0" i="0" u="none" strike="noStrike">
                        <a:solidFill>
                          <a:srgbClr val="000000"/>
                        </a:solidFill>
                        <a:effectLst/>
                        <a:latin typeface="Cambria" panose="02040503050406030204" pitchFamily="18" charset="0"/>
                        <a:ea typeface="Cambria" panose="02040503050406030204" pitchFamily="18" charset="0"/>
                      </a:endParaRP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CBCBCB"/>
                    </a:solidFill>
                  </a:tcPr>
                </a:tc>
                <a:extLst>
                  <a:ext uri="{0D108BD9-81ED-4DB2-BD59-A6C34878D82A}">
                    <a16:rowId xmlns:a16="http://schemas.microsoft.com/office/drawing/2014/main" val="3885263792"/>
                  </a:ext>
                </a:extLst>
              </a:tr>
            </a:tbl>
          </a:graphicData>
        </a:graphic>
      </p:graphicFrame>
      <p:graphicFrame>
        <p:nvGraphicFramePr>
          <p:cNvPr id="10" name="Table 9">
            <a:extLst>
              <a:ext uri="{FF2B5EF4-FFF2-40B4-BE49-F238E27FC236}">
                <a16:creationId xmlns:a16="http://schemas.microsoft.com/office/drawing/2014/main" id="{60F6C8F8-BD1F-38E6-CAC0-AEBAFF2F024F}"/>
              </a:ext>
            </a:extLst>
          </p:cNvPr>
          <p:cNvGraphicFramePr>
            <a:graphicFrameLocks noGrp="1"/>
          </p:cNvGraphicFramePr>
          <p:nvPr/>
        </p:nvGraphicFramePr>
        <p:xfrm>
          <a:off x="4159867" y="937349"/>
          <a:ext cx="7866661" cy="3779750"/>
        </p:xfrm>
        <a:graphic>
          <a:graphicData uri="http://schemas.openxmlformats.org/drawingml/2006/table">
            <a:tbl>
              <a:tblPr/>
              <a:tblGrid>
                <a:gridCol w="2780092">
                  <a:extLst>
                    <a:ext uri="{9D8B030D-6E8A-4147-A177-3AD203B41FA5}">
                      <a16:colId xmlns:a16="http://schemas.microsoft.com/office/drawing/2014/main" val="4129834988"/>
                    </a:ext>
                  </a:extLst>
                </a:gridCol>
                <a:gridCol w="1788405">
                  <a:extLst>
                    <a:ext uri="{9D8B030D-6E8A-4147-A177-3AD203B41FA5}">
                      <a16:colId xmlns:a16="http://schemas.microsoft.com/office/drawing/2014/main" val="3401702889"/>
                    </a:ext>
                  </a:extLst>
                </a:gridCol>
                <a:gridCol w="1149927">
                  <a:extLst>
                    <a:ext uri="{9D8B030D-6E8A-4147-A177-3AD203B41FA5}">
                      <a16:colId xmlns:a16="http://schemas.microsoft.com/office/drawing/2014/main" val="3602841031"/>
                    </a:ext>
                  </a:extLst>
                </a:gridCol>
                <a:gridCol w="1094509">
                  <a:extLst>
                    <a:ext uri="{9D8B030D-6E8A-4147-A177-3AD203B41FA5}">
                      <a16:colId xmlns:a16="http://schemas.microsoft.com/office/drawing/2014/main" val="542969385"/>
                    </a:ext>
                  </a:extLst>
                </a:gridCol>
                <a:gridCol w="1053728">
                  <a:extLst>
                    <a:ext uri="{9D8B030D-6E8A-4147-A177-3AD203B41FA5}">
                      <a16:colId xmlns:a16="http://schemas.microsoft.com/office/drawing/2014/main" val="3618945178"/>
                    </a:ext>
                  </a:extLst>
                </a:gridCol>
              </a:tblGrid>
              <a:tr h="416326">
                <a:tc>
                  <a:txBody>
                    <a:bodyPr/>
                    <a:lstStyle/>
                    <a:p>
                      <a:pPr algn="ctr" rtl="0" fontAlgn="ctr"/>
                      <a:r>
                        <a:rPr lang="en-IN" sz="1100" b="1" i="0" u="none" strike="noStrike" dirty="0">
                          <a:solidFill>
                            <a:srgbClr val="FFFFFF"/>
                          </a:solidFill>
                          <a:effectLst/>
                          <a:latin typeface="Cambria" panose="02040503050406030204" pitchFamily="18" charset="0"/>
                        </a:rPr>
                        <a:t>Company name</a:t>
                      </a:r>
                    </a:p>
                    <a:p>
                      <a:pPr algn="ctr" rtl="0" fontAlgn="ctr"/>
                      <a:r>
                        <a:rPr lang="en-IN" sz="1100" b="1" i="0" u="none" strike="noStrike" dirty="0">
                          <a:solidFill>
                            <a:srgbClr val="FFFFFF"/>
                          </a:solidFill>
                          <a:effectLst/>
                          <a:latin typeface="Cambria" panose="02040503050406030204" pitchFamily="18" charset="0"/>
                        </a:rPr>
                        <a:t>(Fund I)</a:t>
                      </a:r>
                    </a:p>
                  </a:txBody>
                  <a:tcPr marL="3336" marR="3336" marT="3336"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000000"/>
                    </a:solidFill>
                  </a:tcPr>
                </a:tc>
                <a:tc>
                  <a:txBody>
                    <a:bodyPr/>
                    <a:lstStyle/>
                    <a:p>
                      <a:pPr algn="ctr" rtl="0" fontAlgn="ctr"/>
                      <a:r>
                        <a:rPr lang="en-IN" sz="1100" b="1" i="0" u="none" strike="noStrike">
                          <a:solidFill>
                            <a:srgbClr val="FFFFFF"/>
                          </a:solidFill>
                          <a:effectLst/>
                          <a:latin typeface="Cambria" panose="02040503050406030204" pitchFamily="18" charset="0"/>
                        </a:rPr>
                        <a:t>Sectors</a:t>
                      </a:r>
                    </a:p>
                  </a:txBody>
                  <a:tcPr marL="3336" marR="3336" marT="3336"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000000"/>
                    </a:solidFill>
                  </a:tcPr>
                </a:tc>
                <a:tc>
                  <a:txBody>
                    <a:bodyPr/>
                    <a:lstStyle/>
                    <a:p>
                      <a:pPr algn="ctr" rtl="0" fontAlgn="ctr"/>
                      <a:r>
                        <a:rPr lang="en-IN" sz="1100" b="1" i="0" u="none" strike="noStrike" dirty="0">
                          <a:solidFill>
                            <a:srgbClr val="FFFFFF"/>
                          </a:solidFill>
                          <a:effectLst/>
                          <a:latin typeface="Cambria" panose="02040503050406030204" pitchFamily="18" charset="0"/>
                        </a:rPr>
                        <a:t>Stage</a:t>
                      </a:r>
                    </a:p>
                  </a:txBody>
                  <a:tcPr marL="3336" marR="3336" marT="3336"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000000"/>
                    </a:solidFill>
                  </a:tcPr>
                </a:tc>
                <a:tc>
                  <a:txBody>
                    <a:bodyPr/>
                    <a:lstStyle/>
                    <a:p>
                      <a:pPr algn="ctr" rtl="0" fontAlgn="ctr"/>
                      <a:r>
                        <a:rPr lang="en-IN" sz="1100" b="1" i="0" u="none" strike="noStrike">
                          <a:solidFill>
                            <a:srgbClr val="FFFFFF"/>
                          </a:solidFill>
                          <a:effectLst/>
                          <a:latin typeface="Cambria" panose="02040503050406030204" pitchFamily="18" charset="0"/>
                        </a:rPr>
                        <a:t>Invested Value (Crs)</a:t>
                      </a:r>
                    </a:p>
                  </a:txBody>
                  <a:tcPr marL="3336" marR="3336" marT="3336"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000000"/>
                    </a:solidFill>
                  </a:tcPr>
                </a:tc>
                <a:tc>
                  <a:txBody>
                    <a:bodyPr/>
                    <a:lstStyle/>
                    <a:p>
                      <a:pPr algn="ctr" rtl="0" fontAlgn="ctr"/>
                      <a:r>
                        <a:rPr lang="en-IN" sz="1100" b="1" i="0" u="none" strike="noStrike">
                          <a:solidFill>
                            <a:srgbClr val="FFFFFF"/>
                          </a:solidFill>
                          <a:effectLst/>
                          <a:latin typeface="Cambria" panose="02040503050406030204" pitchFamily="18" charset="0"/>
                        </a:rPr>
                        <a:t>Current Value (Crs)</a:t>
                      </a:r>
                    </a:p>
                  </a:txBody>
                  <a:tcPr marL="3336" marR="3336" marT="3336"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000000"/>
                    </a:solidFill>
                  </a:tcPr>
                </a:tc>
                <a:extLst>
                  <a:ext uri="{0D108BD9-81ED-4DB2-BD59-A6C34878D82A}">
                    <a16:rowId xmlns:a16="http://schemas.microsoft.com/office/drawing/2014/main" val="2617997369"/>
                  </a:ext>
                </a:extLst>
              </a:tr>
              <a:tr h="210214">
                <a:tc>
                  <a:txBody>
                    <a:bodyPr/>
                    <a:lstStyle/>
                    <a:p>
                      <a:pPr algn="ctr" rtl="0" fontAlgn="ctr"/>
                      <a:r>
                        <a:rPr lang="en-IN" sz="1100" b="0" i="0" u="none" strike="noStrike" err="1">
                          <a:solidFill>
                            <a:srgbClr val="000000"/>
                          </a:solidFill>
                          <a:effectLst/>
                          <a:latin typeface="Cambria" panose="02040503050406030204" pitchFamily="18" charset="0"/>
                        </a:rPr>
                        <a:t>Waaree</a:t>
                      </a:r>
                      <a:r>
                        <a:rPr lang="en-IN" sz="1100" b="0" i="0" u="none" strike="noStrike">
                          <a:solidFill>
                            <a:srgbClr val="000000"/>
                          </a:solidFill>
                          <a:effectLst/>
                          <a:latin typeface="Cambria" panose="02040503050406030204" pitchFamily="18" charset="0"/>
                        </a:rPr>
                        <a:t> Energies Ltd</a:t>
                      </a:r>
                    </a:p>
                  </a:txBody>
                  <a:tcPr marL="3336" marR="3336" marT="3336"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E7E7E7"/>
                    </a:solidFill>
                  </a:tcPr>
                </a:tc>
                <a:tc>
                  <a:txBody>
                    <a:bodyPr/>
                    <a:lstStyle/>
                    <a:p>
                      <a:pPr algn="ctr" rtl="0" fontAlgn="ctr"/>
                      <a:r>
                        <a:rPr lang="en-IN" sz="1100" b="0" i="0" u="none" strike="noStrike">
                          <a:solidFill>
                            <a:srgbClr val="000000"/>
                          </a:solidFill>
                          <a:effectLst/>
                          <a:latin typeface="Cambria" panose="02040503050406030204" pitchFamily="18" charset="0"/>
                        </a:rPr>
                        <a:t>Energy Transition</a:t>
                      </a:r>
                    </a:p>
                  </a:txBody>
                  <a:tcPr marL="3336" marR="3336" marT="3336"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E7E7E7"/>
                    </a:solidFill>
                  </a:tcPr>
                </a:tc>
                <a:tc>
                  <a:txBody>
                    <a:bodyPr/>
                    <a:lstStyle/>
                    <a:p>
                      <a:pPr algn="ctr" rtl="0" fontAlgn="ctr"/>
                      <a:r>
                        <a:rPr lang="en-IN" sz="1100" b="0" i="0" u="none" strike="noStrike">
                          <a:solidFill>
                            <a:srgbClr val="000000"/>
                          </a:solidFill>
                          <a:effectLst/>
                          <a:latin typeface="Cambria" panose="02040503050406030204" pitchFamily="18" charset="0"/>
                        </a:rPr>
                        <a:t>Late stage growth</a:t>
                      </a:r>
                    </a:p>
                  </a:txBody>
                  <a:tcPr marL="3336" marR="3336" marT="3336"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E7E7E7"/>
                    </a:solidFill>
                  </a:tcPr>
                </a:tc>
                <a:tc>
                  <a:txBody>
                    <a:bodyPr/>
                    <a:lstStyle/>
                    <a:p>
                      <a:pPr algn="ctr" rtl="0" fontAlgn="ctr">
                        <a:buNone/>
                      </a:pPr>
                      <a:r>
                        <a:rPr lang="en-IN" sz="1100" b="0" i="0" u="none" strike="noStrike" dirty="0">
                          <a:solidFill>
                            <a:srgbClr val="000000"/>
                          </a:solidFill>
                          <a:effectLst/>
                          <a:latin typeface="Cambria" panose="02040503050406030204" pitchFamily="18" charset="0"/>
                        </a:rPr>
                        <a:t>50 + 41.66</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E7E7E7"/>
                    </a:solidFill>
                  </a:tcPr>
                </a:tc>
                <a:tc>
                  <a:txBody>
                    <a:bodyPr/>
                    <a:lstStyle/>
                    <a:p>
                      <a:pPr algn="ctr" rtl="0" fontAlgn="ctr">
                        <a:buNone/>
                      </a:pPr>
                      <a:r>
                        <a:rPr lang="en-IN" sz="1100" b="0" i="0" u="none" strike="noStrike" dirty="0">
                          <a:solidFill>
                            <a:srgbClr val="000000"/>
                          </a:solidFill>
                          <a:effectLst/>
                          <a:latin typeface="Cambria" panose="02040503050406030204" pitchFamily="18" charset="0"/>
                        </a:rPr>
                        <a:t>269.8+82.3</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E7E7E7"/>
                    </a:solidFill>
                  </a:tcPr>
                </a:tc>
                <a:extLst>
                  <a:ext uri="{0D108BD9-81ED-4DB2-BD59-A6C34878D82A}">
                    <a16:rowId xmlns:a16="http://schemas.microsoft.com/office/drawing/2014/main" val="1151770165"/>
                  </a:ext>
                </a:extLst>
              </a:tr>
              <a:tr h="210214">
                <a:tc>
                  <a:txBody>
                    <a:bodyPr/>
                    <a:lstStyle/>
                    <a:p>
                      <a:pPr algn="ctr" rtl="0" fontAlgn="ctr"/>
                      <a:r>
                        <a:rPr lang="en-IN" sz="1100" b="0" i="0" u="none" strike="noStrike">
                          <a:solidFill>
                            <a:srgbClr val="000000"/>
                          </a:solidFill>
                          <a:effectLst/>
                          <a:latin typeface="Cambria" panose="02040503050406030204" pitchFamily="18" charset="0"/>
                        </a:rPr>
                        <a:t>RR Kabel</a:t>
                      </a:r>
                    </a:p>
                  </a:txBody>
                  <a:tcPr marL="3336" marR="3336" marT="3336"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CBCBCB"/>
                    </a:solidFill>
                  </a:tcPr>
                </a:tc>
                <a:tc>
                  <a:txBody>
                    <a:bodyPr/>
                    <a:lstStyle/>
                    <a:p>
                      <a:pPr algn="ctr" rtl="0" fontAlgn="ctr"/>
                      <a:r>
                        <a:rPr lang="en-IN" sz="1100" b="0" i="0" u="none" strike="noStrike">
                          <a:solidFill>
                            <a:srgbClr val="000000"/>
                          </a:solidFill>
                          <a:effectLst/>
                          <a:latin typeface="Cambria" panose="02040503050406030204" pitchFamily="18" charset="0"/>
                        </a:rPr>
                        <a:t>Industrials &amp; Manufacturing</a:t>
                      </a:r>
                    </a:p>
                  </a:txBody>
                  <a:tcPr marL="3336" marR="3336" marT="3336"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CBCBCB"/>
                    </a:solidFill>
                  </a:tcPr>
                </a:tc>
                <a:tc>
                  <a:txBody>
                    <a:bodyPr/>
                    <a:lstStyle/>
                    <a:p>
                      <a:pPr algn="ctr" rtl="0" fontAlgn="ctr"/>
                      <a:r>
                        <a:rPr kumimoji="0" lang="en-IN" sz="1100" b="0" i="0" u="none" strike="noStrike" kern="1200" cap="none" spc="0" normalizeH="0" baseline="0" noProof="0">
                          <a:ln>
                            <a:noFill/>
                          </a:ln>
                          <a:solidFill>
                            <a:srgbClr val="000000"/>
                          </a:solidFill>
                          <a:effectLst/>
                          <a:uLnTx/>
                          <a:uFillTx/>
                          <a:latin typeface="Cambria" panose="02040503050406030204" pitchFamily="18" charset="0"/>
                          <a:ea typeface="+mn-ea"/>
                          <a:cs typeface="+mn-cs"/>
                        </a:rPr>
                        <a:t>Late stage growth</a:t>
                      </a:r>
                      <a:endParaRPr lang="en-IN" sz="1100" b="0" i="0" u="none" strike="noStrike">
                        <a:solidFill>
                          <a:srgbClr val="000000"/>
                        </a:solidFill>
                        <a:effectLst/>
                        <a:latin typeface="Cambria" panose="02040503050406030204" pitchFamily="18" charset="0"/>
                      </a:endParaRPr>
                    </a:p>
                  </a:txBody>
                  <a:tcPr marL="3336" marR="3336" marT="3336"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CBCBCB"/>
                    </a:solidFill>
                  </a:tcPr>
                </a:tc>
                <a:tc>
                  <a:txBody>
                    <a:bodyPr/>
                    <a:lstStyle/>
                    <a:p>
                      <a:pPr algn="ctr" rtl="0" fontAlgn="ctr">
                        <a:buNone/>
                      </a:pPr>
                      <a:r>
                        <a:rPr lang="en-IN" sz="1100" b="0" i="0" u="none" strike="noStrike">
                          <a:solidFill>
                            <a:srgbClr val="000000"/>
                          </a:solidFill>
                          <a:effectLst/>
                          <a:latin typeface="Cambria" panose="02040503050406030204" pitchFamily="18" charset="0"/>
                        </a:rPr>
                        <a:t>50</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CBCBCB"/>
                    </a:solidFill>
                  </a:tcPr>
                </a:tc>
                <a:tc>
                  <a:txBody>
                    <a:bodyPr/>
                    <a:lstStyle/>
                    <a:p>
                      <a:pPr algn="ctr" rtl="0" fontAlgn="ctr">
                        <a:buNone/>
                      </a:pPr>
                      <a:r>
                        <a:rPr lang="en-IN" sz="1100" b="0" i="0" u="none" strike="noStrike" dirty="0">
                          <a:solidFill>
                            <a:srgbClr val="000000"/>
                          </a:solidFill>
                          <a:effectLst/>
                          <a:latin typeface="Cambria" panose="02040503050406030204" pitchFamily="18" charset="0"/>
                        </a:rPr>
                        <a:t>73.4</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CBCBCB"/>
                    </a:solidFill>
                  </a:tcPr>
                </a:tc>
                <a:extLst>
                  <a:ext uri="{0D108BD9-81ED-4DB2-BD59-A6C34878D82A}">
                    <a16:rowId xmlns:a16="http://schemas.microsoft.com/office/drawing/2014/main" val="4166600549"/>
                  </a:ext>
                </a:extLst>
              </a:tr>
              <a:tr h="210214">
                <a:tc>
                  <a:txBody>
                    <a:bodyPr/>
                    <a:lstStyle/>
                    <a:p>
                      <a:pPr algn="ctr" rtl="0" fontAlgn="ctr"/>
                      <a:r>
                        <a:rPr lang="en-US" sz="1100" b="0" i="0" u="none" strike="noStrike">
                          <a:solidFill>
                            <a:srgbClr val="000000"/>
                          </a:solidFill>
                          <a:effectLst/>
                          <a:latin typeface="Cambria" panose="02040503050406030204" pitchFamily="18" charset="0"/>
                        </a:rPr>
                        <a:t>Zaggle Prepaid Ocean Services Ltd</a:t>
                      </a:r>
                    </a:p>
                  </a:txBody>
                  <a:tcPr marL="3336" marR="3336" marT="3336"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E7E7E7"/>
                    </a:solidFill>
                  </a:tcPr>
                </a:tc>
                <a:tc>
                  <a:txBody>
                    <a:bodyPr/>
                    <a:lstStyle/>
                    <a:p>
                      <a:pPr algn="ctr" rtl="0" fontAlgn="ctr"/>
                      <a:r>
                        <a:rPr lang="en-IN" sz="1100" b="0" i="0" u="none" strike="noStrike">
                          <a:solidFill>
                            <a:srgbClr val="000000"/>
                          </a:solidFill>
                          <a:effectLst/>
                          <a:latin typeface="Cambria" panose="02040503050406030204" pitchFamily="18" charset="0"/>
                        </a:rPr>
                        <a:t>Tech &amp; Digital</a:t>
                      </a:r>
                    </a:p>
                  </a:txBody>
                  <a:tcPr marL="3336" marR="3336" marT="3336"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E7E7E7"/>
                    </a:solidFill>
                  </a:tcPr>
                </a:tc>
                <a:tc>
                  <a:txBody>
                    <a:bodyPr/>
                    <a:lstStyle/>
                    <a:p>
                      <a:pPr algn="ctr" rtl="0" fontAlgn="ctr"/>
                      <a:r>
                        <a:rPr kumimoji="0" lang="en-IN" sz="1100" b="0" i="0" u="none" strike="noStrike" kern="1200" cap="none" spc="0" normalizeH="0" baseline="0" noProof="0">
                          <a:ln>
                            <a:noFill/>
                          </a:ln>
                          <a:solidFill>
                            <a:srgbClr val="000000"/>
                          </a:solidFill>
                          <a:effectLst/>
                          <a:uLnTx/>
                          <a:uFillTx/>
                          <a:latin typeface="Cambria" panose="02040503050406030204" pitchFamily="18" charset="0"/>
                          <a:ea typeface="+mn-ea"/>
                          <a:cs typeface="+mn-cs"/>
                        </a:rPr>
                        <a:t>Late stage growth</a:t>
                      </a:r>
                      <a:endParaRPr lang="en-IN" sz="1100" b="0" i="0" u="none" strike="noStrike">
                        <a:solidFill>
                          <a:srgbClr val="000000"/>
                        </a:solidFill>
                        <a:effectLst/>
                        <a:latin typeface="Cambria" panose="02040503050406030204" pitchFamily="18" charset="0"/>
                      </a:endParaRPr>
                    </a:p>
                  </a:txBody>
                  <a:tcPr marL="3336" marR="3336" marT="3336"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E7E7E7"/>
                    </a:solidFill>
                  </a:tcPr>
                </a:tc>
                <a:tc>
                  <a:txBody>
                    <a:bodyPr/>
                    <a:lstStyle/>
                    <a:p>
                      <a:pPr algn="ctr" rtl="0" fontAlgn="ctr">
                        <a:buNone/>
                      </a:pPr>
                      <a:r>
                        <a:rPr lang="en-IN" sz="1100" b="0" i="0" u="none" strike="noStrike">
                          <a:solidFill>
                            <a:srgbClr val="000000"/>
                          </a:solidFill>
                          <a:effectLst/>
                          <a:latin typeface="Cambria" panose="02040503050406030204" pitchFamily="18" charset="0"/>
                        </a:rPr>
                        <a:t>37.6</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E7E7E7"/>
                    </a:solidFill>
                  </a:tcPr>
                </a:tc>
                <a:tc>
                  <a:txBody>
                    <a:bodyPr/>
                    <a:lstStyle/>
                    <a:p>
                      <a:pPr algn="ctr" rtl="0" fontAlgn="ctr">
                        <a:buNone/>
                      </a:pPr>
                      <a:r>
                        <a:rPr lang="en-IN" sz="1100" b="0" i="0" u="none" strike="noStrike" dirty="0">
                          <a:solidFill>
                            <a:srgbClr val="000000"/>
                          </a:solidFill>
                          <a:effectLst/>
                          <a:latin typeface="Cambria" panose="02040503050406030204" pitchFamily="18" charset="0"/>
                        </a:rPr>
                        <a:t>79.7</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E7E7E7"/>
                    </a:solidFill>
                  </a:tcPr>
                </a:tc>
                <a:extLst>
                  <a:ext uri="{0D108BD9-81ED-4DB2-BD59-A6C34878D82A}">
                    <a16:rowId xmlns:a16="http://schemas.microsoft.com/office/drawing/2014/main" val="2124774621"/>
                  </a:ext>
                </a:extLst>
              </a:tr>
              <a:tr h="210214">
                <a:tc>
                  <a:txBody>
                    <a:bodyPr/>
                    <a:lstStyle/>
                    <a:p>
                      <a:pPr algn="ctr" rtl="0" fontAlgn="ctr"/>
                      <a:r>
                        <a:rPr lang="en-IN" sz="1100" b="0" i="0" u="none" strike="noStrike">
                          <a:solidFill>
                            <a:srgbClr val="000000"/>
                          </a:solidFill>
                          <a:effectLst/>
                          <a:latin typeface="Cambria" panose="02040503050406030204" pitchFamily="18" charset="0"/>
                        </a:rPr>
                        <a:t>TBO Tek Ltd</a:t>
                      </a:r>
                    </a:p>
                  </a:txBody>
                  <a:tcPr marL="3336" marR="3336" marT="3336"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CBCBCB"/>
                    </a:solidFill>
                  </a:tcPr>
                </a:tc>
                <a:tc>
                  <a:txBody>
                    <a:bodyPr/>
                    <a:lstStyle/>
                    <a:p>
                      <a:pPr algn="ctr" rtl="0" fontAlgn="ctr"/>
                      <a:r>
                        <a:rPr lang="en-IN" sz="1100" b="0" i="0" u="none" strike="noStrike">
                          <a:solidFill>
                            <a:srgbClr val="000000"/>
                          </a:solidFill>
                          <a:effectLst/>
                          <a:latin typeface="Cambria" panose="02040503050406030204" pitchFamily="18" charset="0"/>
                        </a:rPr>
                        <a:t>Tech &amp; Digital</a:t>
                      </a:r>
                    </a:p>
                  </a:txBody>
                  <a:tcPr marL="3336" marR="3336" marT="3336"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CBCBCB"/>
                    </a:solidFill>
                  </a:tcPr>
                </a:tc>
                <a:tc>
                  <a:txBody>
                    <a:bodyPr/>
                    <a:lstStyle/>
                    <a:p>
                      <a:pPr algn="ctr" rtl="0" fontAlgn="ctr"/>
                      <a:r>
                        <a:rPr kumimoji="0" lang="en-IN" sz="1100" b="0" i="0" u="none" strike="noStrike" kern="1200" cap="none" spc="0" normalizeH="0" baseline="0" noProof="0">
                          <a:ln>
                            <a:noFill/>
                          </a:ln>
                          <a:solidFill>
                            <a:srgbClr val="000000"/>
                          </a:solidFill>
                          <a:effectLst/>
                          <a:uLnTx/>
                          <a:uFillTx/>
                          <a:latin typeface="Cambria" panose="02040503050406030204" pitchFamily="18" charset="0"/>
                          <a:ea typeface="+mn-ea"/>
                          <a:cs typeface="+mn-cs"/>
                        </a:rPr>
                        <a:t>Late stage growth</a:t>
                      </a:r>
                      <a:endParaRPr lang="en-IN" sz="1100" b="0" i="0" u="none" strike="noStrike">
                        <a:solidFill>
                          <a:srgbClr val="000000"/>
                        </a:solidFill>
                        <a:effectLst/>
                        <a:latin typeface="Cambria" panose="02040503050406030204" pitchFamily="18" charset="0"/>
                      </a:endParaRPr>
                    </a:p>
                  </a:txBody>
                  <a:tcPr marL="3336" marR="3336" marT="3336"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CBCBCB"/>
                    </a:solidFill>
                  </a:tcPr>
                </a:tc>
                <a:tc>
                  <a:txBody>
                    <a:bodyPr/>
                    <a:lstStyle/>
                    <a:p>
                      <a:pPr algn="ctr" rtl="0" fontAlgn="ctr">
                        <a:buNone/>
                      </a:pPr>
                      <a:r>
                        <a:rPr lang="en-IN" sz="1100" b="0" i="0" u="none" strike="noStrike">
                          <a:solidFill>
                            <a:srgbClr val="000000"/>
                          </a:solidFill>
                          <a:effectLst/>
                          <a:latin typeface="Cambria" panose="02040503050406030204" pitchFamily="18" charset="0"/>
                        </a:rPr>
                        <a:t>53.79</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CBCBCB"/>
                    </a:solidFill>
                  </a:tcPr>
                </a:tc>
                <a:tc>
                  <a:txBody>
                    <a:bodyPr/>
                    <a:lstStyle/>
                    <a:p>
                      <a:pPr algn="ctr" rtl="0" fontAlgn="ctr">
                        <a:buNone/>
                      </a:pPr>
                      <a:r>
                        <a:rPr lang="en-IN" sz="1100" b="0" i="0" u="none" strike="noStrike" dirty="0">
                          <a:solidFill>
                            <a:srgbClr val="000000"/>
                          </a:solidFill>
                          <a:effectLst/>
                          <a:latin typeface="Cambria" panose="02040503050406030204" pitchFamily="18" charset="0"/>
                        </a:rPr>
                        <a:t>97.2</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CBCBCB"/>
                    </a:solidFill>
                  </a:tcPr>
                </a:tc>
                <a:extLst>
                  <a:ext uri="{0D108BD9-81ED-4DB2-BD59-A6C34878D82A}">
                    <a16:rowId xmlns:a16="http://schemas.microsoft.com/office/drawing/2014/main" val="3038022956"/>
                  </a:ext>
                </a:extLst>
              </a:tr>
              <a:tr h="210214">
                <a:tc>
                  <a:txBody>
                    <a:bodyPr/>
                    <a:lstStyle/>
                    <a:p>
                      <a:pPr algn="ctr" rtl="0" fontAlgn="ctr"/>
                      <a:r>
                        <a:rPr lang="en-US" sz="1100" b="0" i="0" u="none" strike="noStrike">
                          <a:solidFill>
                            <a:srgbClr val="000000"/>
                          </a:solidFill>
                          <a:effectLst/>
                          <a:latin typeface="Cambria" panose="02040503050406030204" pitchFamily="18" charset="0"/>
                        </a:rPr>
                        <a:t>Unimech Aerospace &amp; Manufacturing Pvt Ltd</a:t>
                      </a:r>
                    </a:p>
                  </a:txBody>
                  <a:tcPr marL="3336" marR="3336" marT="3336"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E7E7E7"/>
                    </a:solidFill>
                  </a:tcPr>
                </a:tc>
                <a:tc>
                  <a:txBody>
                    <a:bodyPr/>
                    <a:lstStyle/>
                    <a:p>
                      <a:pPr algn="ctr" rtl="0" fontAlgn="ctr"/>
                      <a:r>
                        <a:rPr lang="en-IN" sz="1100" b="0" i="0" u="none" strike="noStrike">
                          <a:solidFill>
                            <a:srgbClr val="000000"/>
                          </a:solidFill>
                          <a:effectLst/>
                          <a:latin typeface="Cambria" panose="02040503050406030204" pitchFamily="18" charset="0"/>
                        </a:rPr>
                        <a:t>Precision Engineering</a:t>
                      </a:r>
                    </a:p>
                  </a:txBody>
                  <a:tcPr marL="3336" marR="3336" marT="3336"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E7E7E7"/>
                    </a:solidFill>
                  </a:tcPr>
                </a:tc>
                <a:tc>
                  <a:txBody>
                    <a:bodyPr/>
                    <a:lstStyle/>
                    <a:p>
                      <a:pPr algn="ctr" rtl="0" fontAlgn="ctr"/>
                      <a:r>
                        <a:rPr kumimoji="0" lang="en-IN" sz="1100" b="0" i="0" u="none" strike="noStrike" kern="1200" cap="none" spc="0" normalizeH="0" baseline="0" noProof="0">
                          <a:ln>
                            <a:noFill/>
                          </a:ln>
                          <a:solidFill>
                            <a:srgbClr val="000000"/>
                          </a:solidFill>
                          <a:effectLst/>
                          <a:uLnTx/>
                          <a:uFillTx/>
                          <a:latin typeface="Cambria" panose="02040503050406030204" pitchFamily="18" charset="0"/>
                          <a:ea typeface="+mn-ea"/>
                          <a:cs typeface="+mn-cs"/>
                        </a:rPr>
                        <a:t>Late stage growth</a:t>
                      </a:r>
                      <a:endParaRPr lang="en-IN" sz="1100" b="0" i="0" u="none" strike="noStrike">
                        <a:solidFill>
                          <a:srgbClr val="000000"/>
                        </a:solidFill>
                        <a:effectLst/>
                        <a:latin typeface="Cambria" panose="02040503050406030204" pitchFamily="18" charset="0"/>
                      </a:endParaRPr>
                    </a:p>
                  </a:txBody>
                  <a:tcPr marL="3336" marR="3336" marT="3336"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E7E7E7"/>
                    </a:solidFill>
                  </a:tcPr>
                </a:tc>
                <a:tc>
                  <a:txBody>
                    <a:bodyPr/>
                    <a:lstStyle/>
                    <a:p>
                      <a:pPr algn="ctr" rtl="0" fontAlgn="ctr">
                        <a:buNone/>
                      </a:pPr>
                      <a:r>
                        <a:rPr lang="en-IN" sz="1100" b="0" i="0" u="none" strike="noStrike">
                          <a:solidFill>
                            <a:srgbClr val="000000"/>
                          </a:solidFill>
                          <a:effectLst/>
                          <a:latin typeface="Cambria" panose="02040503050406030204" pitchFamily="18" charset="0"/>
                        </a:rPr>
                        <a:t>100</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E7E7E7"/>
                    </a:solidFill>
                  </a:tcPr>
                </a:tc>
                <a:tc>
                  <a:txBody>
                    <a:bodyPr/>
                    <a:lstStyle/>
                    <a:p>
                      <a:pPr algn="ctr" rtl="0" fontAlgn="ctr">
                        <a:buNone/>
                      </a:pPr>
                      <a:r>
                        <a:rPr lang="en-IN" sz="1100" b="0" i="0" u="none" strike="noStrike" dirty="0">
                          <a:solidFill>
                            <a:srgbClr val="000000"/>
                          </a:solidFill>
                          <a:effectLst/>
                          <a:latin typeface="Cambria" panose="02040503050406030204" pitchFamily="18" charset="0"/>
                        </a:rPr>
                        <a:t>133.2</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E7E7E7"/>
                    </a:solidFill>
                  </a:tcPr>
                </a:tc>
                <a:extLst>
                  <a:ext uri="{0D108BD9-81ED-4DB2-BD59-A6C34878D82A}">
                    <a16:rowId xmlns:a16="http://schemas.microsoft.com/office/drawing/2014/main" val="1121151462"/>
                  </a:ext>
                </a:extLst>
              </a:tr>
              <a:tr h="210214">
                <a:tc>
                  <a:txBody>
                    <a:bodyPr/>
                    <a:lstStyle/>
                    <a:p>
                      <a:pPr algn="ctr" rtl="0" fontAlgn="ctr"/>
                      <a:r>
                        <a:rPr lang="en-IN" sz="1100" b="0" i="0" u="none" strike="noStrike" err="1">
                          <a:solidFill>
                            <a:srgbClr val="000000"/>
                          </a:solidFill>
                          <a:effectLst/>
                          <a:latin typeface="Cambria" panose="02040503050406030204" pitchFamily="18" charset="0"/>
                        </a:rPr>
                        <a:t>Solarworld</a:t>
                      </a:r>
                      <a:r>
                        <a:rPr lang="en-IN" sz="1100" b="0" i="0" u="none" strike="noStrike">
                          <a:solidFill>
                            <a:srgbClr val="000000"/>
                          </a:solidFill>
                          <a:effectLst/>
                          <a:latin typeface="Cambria" panose="02040503050406030204" pitchFamily="18" charset="0"/>
                        </a:rPr>
                        <a:t> Energy Solutions</a:t>
                      </a:r>
                    </a:p>
                  </a:txBody>
                  <a:tcPr marL="3336" marR="3336" marT="3336"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CBCBCB"/>
                    </a:solidFill>
                  </a:tcPr>
                </a:tc>
                <a:tc>
                  <a:txBody>
                    <a:bodyPr/>
                    <a:lstStyle/>
                    <a:p>
                      <a:pPr algn="ctr" rtl="0" fontAlgn="ctr"/>
                      <a:r>
                        <a:rPr lang="en-IN" sz="1100" b="0" i="0" u="none" strike="noStrike">
                          <a:solidFill>
                            <a:srgbClr val="000000"/>
                          </a:solidFill>
                          <a:effectLst/>
                          <a:latin typeface="Cambria" panose="02040503050406030204" pitchFamily="18" charset="0"/>
                        </a:rPr>
                        <a:t>Energy Transition</a:t>
                      </a:r>
                    </a:p>
                  </a:txBody>
                  <a:tcPr marL="3336" marR="3336" marT="3336"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CBCBCB"/>
                    </a:solidFill>
                  </a:tcPr>
                </a:tc>
                <a:tc>
                  <a:txBody>
                    <a:bodyPr/>
                    <a:lstStyle/>
                    <a:p>
                      <a:pPr algn="ctr" rtl="0" fontAlgn="ctr"/>
                      <a:r>
                        <a:rPr lang="en-IN" sz="1100" b="0" i="0" u="none" strike="noStrike">
                          <a:solidFill>
                            <a:srgbClr val="000000"/>
                          </a:solidFill>
                          <a:effectLst/>
                          <a:latin typeface="Cambria" panose="02040503050406030204" pitchFamily="18" charset="0"/>
                        </a:rPr>
                        <a:t>Late stage growth</a:t>
                      </a:r>
                    </a:p>
                  </a:txBody>
                  <a:tcPr marL="3336" marR="3336" marT="3336"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CBCBCB"/>
                    </a:solidFill>
                  </a:tcPr>
                </a:tc>
                <a:tc>
                  <a:txBody>
                    <a:bodyPr/>
                    <a:lstStyle/>
                    <a:p>
                      <a:pPr algn="ctr" rtl="0" fontAlgn="ctr">
                        <a:buNone/>
                      </a:pPr>
                      <a:r>
                        <a:rPr lang="en-IN" sz="1100" b="0" i="0" u="none" strike="noStrike">
                          <a:solidFill>
                            <a:srgbClr val="000000"/>
                          </a:solidFill>
                          <a:effectLst/>
                          <a:latin typeface="Cambria" panose="02040503050406030204" pitchFamily="18" charset="0"/>
                        </a:rPr>
                        <a:t>40.02 + 85</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CBCBCB"/>
                    </a:solidFill>
                  </a:tcPr>
                </a:tc>
                <a:tc>
                  <a:txBody>
                    <a:bodyPr/>
                    <a:lstStyle/>
                    <a:p>
                      <a:pPr algn="ctr" rtl="0" fontAlgn="ctr">
                        <a:buNone/>
                      </a:pPr>
                      <a:r>
                        <a:rPr lang="en-IN" sz="1100" b="0" i="0" u="none" strike="noStrike" dirty="0">
                          <a:solidFill>
                            <a:srgbClr val="000000"/>
                          </a:solidFill>
                          <a:effectLst/>
                          <a:latin typeface="Cambria" panose="02040503050406030204" pitchFamily="18" charset="0"/>
                        </a:rPr>
                        <a:t>48.7 + 66.2</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CBCBCB"/>
                    </a:solidFill>
                  </a:tcPr>
                </a:tc>
                <a:extLst>
                  <a:ext uri="{0D108BD9-81ED-4DB2-BD59-A6C34878D82A}">
                    <a16:rowId xmlns:a16="http://schemas.microsoft.com/office/drawing/2014/main" val="100067431"/>
                  </a:ext>
                </a:extLst>
              </a:tr>
              <a:tr h="210214">
                <a:tc>
                  <a:txBody>
                    <a:bodyPr/>
                    <a:lstStyle/>
                    <a:p>
                      <a:pPr algn="ctr" rtl="0" fontAlgn="ctr"/>
                      <a:r>
                        <a:rPr lang="en-US" sz="1100" b="0" i="0" u="none" strike="noStrike">
                          <a:solidFill>
                            <a:srgbClr val="000000"/>
                          </a:solidFill>
                          <a:effectLst/>
                          <a:latin typeface="Cambria" panose="02040503050406030204" pitchFamily="18" charset="0"/>
                        </a:rPr>
                        <a:t>Wow Momo Foods Pvt Ltd</a:t>
                      </a:r>
                    </a:p>
                  </a:txBody>
                  <a:tcPr marL="3336" marR="3336" marT="3336"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E7E7E7"/>
                    </a:solidFill>
                  </a:tcPr>
                </a:tc>
                <a:tc>
                  <a:txBody>
                    <a:bodyPr/>
                    <a:lstStyle/>
                    <a:p>
                      <a:pPr algn="ctr" rtl="0" fontAlgn="ctr"/>
                      <a:r>
                        <a:rPr lang="en-IN" sz="1100" b="0" i="0" u="none" strike="noStrike">
                          <a:solidFill>
                            <a:srgbClr val="000000"/>
                          </a:solidFill>
                          <a:effectLst/>
                          <a:latin typeface="Cambria" panose="02040503050406030204" pitchFamily="18" charset="0"/>
                        </a:rPr>
                        <a:t>Consumer – QSR</a:t>
                      </a:r>
                    </a:p>
                  </a:txBody>
                  <a:tcPr marL="3336" marR="3336" marT="3336"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E7E7E7"/>
                    </a:solidFill>
                  </a:tcPr>
                </a:tc>
                <a:tc>
                  <a:txBody>
                    <a:bodyPr/>
                    <a:lstStyle/>
                    <a:p>
                      <a:pPr algn="ctr" rtl="0" fontAlgn="ctr"/>
                      <a:r>
                        <a:rPr lang="en-IN" sz="1100" b="0" i="0" u="none" strike="noStrike">
                          <a:solidFill>
                            <a:srgbClr val="000000"/>
                          </a:solidFill>
                          <a:effectLst/>
                          <a:latin typeface="Cambria" panose="02040503050406030204" pitchFamily="18" charset="0"/>
                        </a:rPr>
                        <a:t>Growth Capital </a:t>
                      </a:r>
                    </a:p>
                  </a:txBody>
                  <a:tcPr marL="3336" marR="3336" marT="3336"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E7E7E7"/>
                    </a:solidFill>
                  </a:tcPr>
                </a:tc>
                <a:tc>
                  <a:txBody>
                    <a:bodyPr/>
                    <a:lstStyle/>
                    <a:p>
                      <a:pPr algn="ctr" rtl="0" fontAlgn="ctr">
                        <a:buNone/>
                      </a:pPr>
                      <a:r>
                        <a:rPr lang="en-IN" sz="1100" b="0" i="0" u="none" strike="noStrike">
                          <a:solidFill>
                            <a:srgbClr val="000000"/>
                          </a:solidFill>
                          <a:effectLst/>
                          <a:latin typeface="Cambria" panose="02040503050406030204" pitchFamily="18" charset="0"/>
                        </a:rPr>
                        <a:t>75</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E7E7E7"/>
                    </a:solidFill>
                  </a:tcPr>
                </a:tc>
                <a:tc>
                  <a:txBody>
                    <a:bodyPr/>
                    <a:lstStyle/>
                    <a:p>
                      <a:pPr algn="ctr" rtl="0" fontAlgn="ctr">
                        <a:buNone/>
                      </a:pPr>
                      <a:r>
                        <a:rPr lang="en-IN" sz="1100" b="0" i="0" u="none" strike="noStrike" dirty="0">
                          <a:solidFill>
                            <a:srgbClr val="000000"/>
                          </a:solidFill>
                          <a:effectLst/>
                          <a:latin typeface="Cambria" panose="02040503050406030204" pitchFamily="18" charset="0"/>
                        </a:rPr>
                        <a:t>76.8</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E7E7E7"/>
                    </a:solidFill>
                  </a:tcPr>
                </a:tc>
                <a:extLst>
                  <a:ext uri="{0D108BD9-81ED-4DB2-BD59-A6C34878D82A}">
                    <a16:rowId xmlns:a16="http://schemas.microsoft.com/office/drawing/2014/main" val="3730461786"/>
                  </a:ext>
                </a:extLst>
              </a:tr>
              <a:tr h="210214">
                <a:tc>
                  <a:txBody>
                    <a:bodyPr/>
                    <a:lstStyle/>
                    <a:p>
                      <a:pPr algn="ctr" rtl="0" fontAlgn="ctr"/>
                      <a:r>
                        <a:rPr lang="en-US" sz="1100" b="0" i="0" u="none" strike="noStrike">
                          <a:solidFill>
                            <a:srgbClr val="000000"/>
                          </a:solidFill>
                          <a:effectLst/>
                          <a:latin typeface="Cambria" panose="02040503050406030204" pitchFamily="18" charset="0"/>
                        </a:rPr>
                        <a:t>Veeda Clinical Research Pvt LTd</a:t>
                      </a:r>
                    </a:p>
                  </a:txBody>
                  <a:tcPr marL="3336" marR="3336" marT="3336"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CBCBCB"/>
                    </a:solidFill>
                  </a:tcPr>
                </a:tc>
                <a:tc>
                  <a:txBody>
                    <a:bodyPr/>
                    <a:lstStyle/>
                    <a:p>
                      <a:pPr algn="ctr" rtl="0" fontAlgn="ctr"/>
                      <a:r>
                        <a:rPr lang="en-IN" sz="1100" b="0" i="0" u="none" strike="noStrike">
                          <a:solidFill>
                            <a:srgbClr val="000000"/>
                          </a:solidFill>
                          <a:effectLst/>
                          <a:latin typeface="Cambria" panose="02040503050406030204" pitchFamily="18" charset="0"/>
                        </a:rPr>
                        <a:t>Healthcare</a:t>
                      </a:r>
                    </a:p>
                  </a:txBody>
                  <a:tcPr marL="3336" marR="3336" marT="3336"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CBCBCB"/>
                    </a:solidFill>
                  </a:tcPr>
                </a:tc>
                <a:tc>
                  <a:txBody>
                    <a:bodyPr/>
                    <a:lstStyle/>
                    <a:p>
                      <a:pPr algn="ctr" rtl="0" fontAlgn="ctr"/>
                      <a:r>
                        <a:rPr kumimoji="0" lang="en-IN" sz="1100" b="0" i="0" u="none" strike="noStrike" kern="1200" cap="none" spc="0" normalizeH="0" baseline="0" noProof="0">
                          <a:ln>
                            <a:noFill/>
                          </a:ln>
                          <a:solidFill>
                            <a:srgbClr val="000000"/>
                          </a:solidFill>
                          <a:effectLst/>
                          <a:uLnTx/>
                          <a:uFillTx/>
                          <a:latin typeface="Cambria" panose="02040503050406030204" pitchFamily="18" charset="0"/>
                          <a:ea typeface="+mn-ea"/>
                          <a:cs typeface="+mn-cs"/>
                        </a:rPr>
                        <a:t>Growth Capital </a:t>
                      </a:r>
                      <a:endParaRPr lang="en-IN" sz="1100" b="0" i="0" u="none" strike="noStrike">
                        <a:solidFill>
                          <a:srgbClr val="000000"/>
                        </a:solidFill>
                        <a:effectLst/>
                        <a:latin typeface="Cambria" panose="02040503050406030204" pitchFamily="18" charset="0"/>
                      </a:endParaRPr>
                    </a:p>
                  </a:txBody>
                  <a:tcPr marL="3336" marR="3336" marT="3336"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CBCBCB"/>
                    </a:solidFill>
                  </a:tcPr>
                </a:tc>
                <a:tc>
                  <a:txBody>
                    <a:bodyPr/>
                    <a:lstStyle/>
                    <a:p>
                      <a:pPr algn="ctr" rtl="0" fontAlgn="ctr">
                        <a:buNone/>
                      </a:pPr>
                      <a:r>
                        <a:rPr lang="en-IN" sz="1100" b="0" i="0" u="none" strike="noStrike">
                          <a:solidFill>
                            <a:srgbClr val="000000"/>
                          </a:solidFill>
                          <a:effectLst/>
                          <a:latin typeface="Cambria" panose="02040503050406030204" pitchFamily="18" charset="0"/>
                        </a:rPr>
                        <a:t>50</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CBCBCB"/>
                    </a:solidFill>
                  </a:tcPr>
                </a:tc>
                <a:tc>
                  <a:txBody>
                    <a:bodyPr/>
                    <a:lstStyle/>
                    <a:p>
                      <a:pPr algn="ctr" rtl="0" fontAlgn="ctr">
                        <a:buNone/>
                      </a:pPr>
                      <a:r>
                        <a:rPr lang="en-IN" sz="1100" b="0" i="0" u="none" strike="noStrike" dirty="0">
                          <a:solidFill>
                            <a:srgbClr val="000000"/>
                          </a:solidFill>
                          <a:effectLst/>
                          <a:latin typeface="Cambria" panose="02040503050406030204" pitchFamily="18" charset="0"/>
                        </a:rPr>
                        <a:t>57.3</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CBCBCB"/>
                    </a:solidFill>
                  </a:tcPr>
                </a:tc>
                <a:extLst>
                  <a:ext uri="{0D108BD9-81ED-4DB2-BD59-A6C34878D82A}">
                    <a16:rowId xmlns:a16="http://schemas.microsoft.com/office/drawing/2014/main" val="1452746481"/>
                  </a:ext>
                </a:extLst>
              </a:tr>
              <a:tr h="210214">
                <a:tc>
                  <a:txBody>
                    <a:bodyPr/>
                    <a:lstStyle/>
                    <a:p>
                      <a:pPr algn="ctr" rtl="0" fontAlgn="ctr"/>
                      <a:r>
                        <a:rPr lang="en-US" sz="1100" b="0" i="0" u="none" strike="noStrike">
                          <a:solidFill>
                            <a:srgbClr val="000000"/>
                          </a:solidFill>
                          <a:effectLst/>
                          <a:latin typeface="Cambria" panose="02040503050406030204" pitchFamily="18" charset="0"/>
                        </a:rPr>
                        <a:t>PSL Retail Ltd. - ('Purple Style Labs')</a:t>
                      </a:r>
                    </a:p>
                  </a:txBody>
                  <a:tcPr marL="3336" marR="3336" marT="3336"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E7E7E7"/>
                    </a:solidFill>
                  </a:tcPr>
                </a:tc>
                <a:tc>
                  <a:txBody>
                    <a:bodyPr/>
                    <a:lstStyle/>
                    <a:p>
                      <a:pPr algn="ctr" rtl="0" fontAlgn="ctr"/>
                      <a:r>
                        <a:rPr lang="en-IN" sz="1100" b="0" i="0" u="none" strike="noStrike">
                          <a:solidFill>
                            <a:srgbClr val="000000"/>
                          </a:solidFill>
                          <a:effectLst/>
                          <a:latin typeface="Cambria" panose="02040503050406030204" pitchFamily="18" charset="0"/>
                        </a:rPr>
                        <a:t>Consumer – Retail</a:t>
                      </a:r>
                    </a:p>
                  </a:txBody>
                  <a:tcPr marL="3336" marR="3336" marT="3336"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E7E7E7"/>
                    </a:solidFill>
                  </a:tcPr>
                </a:tc>
                <a:tc>
                  <a:txBody>
                    <a:bodyPr/>
                    <a:lstStyle/>
                    <a:p>
                      <a:pPr algn="ctr" rtl="0" fontAlgn="ctr"/>
                      <a:r>
                        <a:rPr kumimoji="0" lang="en-IN" sz="1100" b="0" i="0" u="none" strike="noStrike" kern="1200" cap="none" spc="0" normalizeH="0" baseline="0" noProof="0">
                          <a:ln>
                            <a:noFill/>
                          </a:ln>
                          <a:solidFill>
                            <a:srgbClr val="000000"/>
                          </a:solidFill>
                          <a:effectLst/>
                          <a:uLnTx/>
                          <a:uFillTx/>
                          <a:latin typeface="Cambria" panose="02040503050406030204" pitchFamily="18" charset="0"/>
                          <a:ea typeface="+mn-ea"/>
                          <a:cs typeface="+mn-cs"/>
                        </a:rPr>
                        <a:t>Growth Capital </a:t>
                      </a:r>
                      <a:endParaRPr lang="en-IN" sz="1100" b="0" i="0" u="none" strike="noStrike">
                        <a:solidFill>
                          <a:srgbClr val="000000"/>
                        </a:solidFill>
                        <a:effectLst/>
                        <a:latin typeface="Cambria" panose="02040503050406030204" pitchFamily="18" charset="0"/>
                      </a:endParaRPr>
                    </a:p>
                  </a:txBody>
                  <a:tcPr marL="3336" marR="3336" marT="3336"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E7E7E7"/>
                    </a:solidFill>
                  </a:tcPr>
                </a:tc>
                <a:tc>
                  <a:txBody>
                    <a:bodyPr/>
                    <a:lstStyle/>
                    <a:p>
                      <a:pPr algn="ctr" rtl="0" fontAlgn="ctr">
                        <a:buNone/>
                      </a:pPr>
                      <a:r>
                        <a:rPr lang="en-IN" sz="1100" b="0" i="0" u="none" strike="noStrike">
                          <a:solidFill>
                            <a:srgbClr val="000000"/>
                          </a:solidFill>
                          <a:effectLst/>
                          <a:latin typeface="Cambria" panose="02040503050406030204" pitchFamily="18" charset="0"/>
                        </a:rPr>
                        <a:t>25</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E7E7E7"/>
                    </a:solidFill>
                  </a:tcPr>
                </a:tc>
                <a:tc>
                  <a:txBody>
                    <a:bodyPr/>
                    <a:lstStyle/>
                    <a:p>
                      <a:pPr algn="ctr" rtl="0" fontAlgn="ctr">
                        <a:buNone/>
                      </a:pPr>
                      <a:r>
                        <a:rPr lang="en-IN" sz="1100" b="0" i="0" u="none" strike="noStrike" dirty="0">
                          <a:solidFill>
                            <a:srgbClr val="000000"/>
                          </a:solidFill>
                          <a:effectLst/>
                          <a:latin typeface="Cambria" panose="02040503050406030204" pitchFamily="18" charset="0"/>
                        </a:rPr>
                        <a:t>45</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E7E7E7"/>
                    </a:solidFill>
                  </a:tcPr>
                </a:tc>
                <a:extLst>
                  <a:ext uri="{0D108BD9-81ED-4DB2-BD59-A6C34878D82A}">
                    <a16:rowId xmlns:a16="http://schemas.microsoft.com/office/drawing/2014/main" val="4107412330"/>
                  </a:ext>
                </a:extLst>
              </a:tr>
              <a:tr h="210214">
                <a:tc>
                  <a:txBody>
                    <a:bodyPr/>
                    <a:lstStyle/>
                    <a:p>
                      <a:pPr algn="ctr" rtl="0" fontAlgn="ctr"/>
                      <a:r>
                        <a:rPr lang="en-IN" sz="1100" b="0" i="0" u="none" strike="noStrike" err="1">
                          <a:solidFill>
                            <a:srgbClr val="000000"/>
                          </a:solidFill>
                          <a:effectLst/>
                          <a:latin typeface="Cambria" panose="02040503050406030204" pitchFamily="18" charset="0"/>
                        </a:rPr>
                        <a:t>Edunetwork</a:t>
                      </a:r>
                      <a:r>
                        <a:rPr lang="en-IN" sz="1100" b="0" i="0" u="none" strike="noStrike">
                          <a:solidFill>
                            <a:srgbClr val="000000"/>
                          </a:solidFill>
                          <a:effectLst/>
                          <a:latin typeface="Cambria" panose="02040503050406030204" pitchFamily="18" charset="0"/>
                        </a:rPr>
                        <a:t> </a:t>
                      </a:r>
                      <a:r>
                        <a:rPr lang="en-IN" sz="1100" b="0" i="0" u="none" strike="noStrike" err="1">
                          <a:solidFill>
                            <a:srgbClr val="000000"/>
                          </a:solidFill>
                          <a:effectLst/>
                          <a:latin typeface="Cambria" panose="02040503050406030204" pitchFamily="18" charset="0"/>
                        </a:rPr>
                        <a:t>Pvt.</a:t>
                      </a:r>
                      <a:r>
                        <a:rPr lang="en-IN" sz="1100" b="0" i="0" u="none" strike="noStrike">
                          <a:solidFill>
                            <a:srgbClr val="000000"/>
                          </a:solidFill>
                          <a:effectLst/>
                          <a:latin typeface="Cambria" panose="02040503050406030204" pitchFamily="18" charset="0"/>
                        </a:rPr>
                        <a:t> Ltd. (‘</a:t>
                      </a:r>
                      <a:r>
                        <a:rPr lang="en-IN" sz="1100" b="0" i="0" u="none" strike="noStrike" err="1">
                          <a:solidFill>
                            <a:srgbClr val="000000"/>
                          </a:solidFill>
                          <a:effectLst/>
                          <a:latin typeface="Cambria" panose="02040503050406030204" pitchFamily="18" charset="0"/>
                        </a:rPr>
                        <a:t>Rentomojo</a:t>
                      </a:r>
                      <a:r>
                        <a:rPr lang="en-IN" sz="1100" b="0" i="0" u="none" strike="noStrike">
                          <a:solidFill>
                            <a:srgbClr val="000000"/>
                          </a:solidFill>
                          <a:effectLst/>
                          <a:latin typeface="Cambria" panose="02040503050406030204" pitchFamily="18" charset="0"/>
                        </a:rPr>
                        <a:t>’)</a:t>
                      </a:r>
                    </a:p>
                  </a:txBody>
                  <a:tcPr marL="3336" marR="3336" marT="3336"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CBCBCB"/>
                    </a:solidFill>
                  </a:tcPr>
                </a:tc>
                <a:tc>
                  <a:txBody>
                    <a:bodyPr/>
                    <a:lstStyle/>
                    <a:p>
                      <a:pPr algn="ctr" rtl="0" fontAlgn="ctr"/>
                      <a:r>
                        <a:rPr lang="en-IN" sz="1100" b="0" i="0" u="none" strike="noStrike">
                          <a:solidFill>
                            <a:srgbClr val="000000"/>
                          </a:solidFill>
                          <a:effectLst/>
                          <a:latin typeface="Cambria" panose="02040503050406030204" pitchFamily="18" charset="0"/>
                        </a:rPr>
                        <a:t>Consumer Tech</a:t>
                      </a:r>
                    </a:p>
                  </a:txBody>
                  <a:tcPr marL="3336" marR="3336" marT="3336"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CBCBCB"/>
                    </a:solidFill>
                  </a:tcPr>
                </a:tc>
                <a:tc>
                  <a:txBody>
                    <a:bodyPr/>
                    <a:lstStyle/>
                    <a:p>
                      <a:pPr algn="ctr" rtl="0" fontAlgn="ctr"/>
                      <a:r>
                        <a:rPr kumimoji="0" lang="en-IN" sz="1100" b="0" i="0" u="none" strike="noStrike" kern="1200" cap="none" spc="0" normalizeH="0" baseline="0" noProof="0">
                          <a:ln>
                            <a:noFill/>
                          </a:ln>
                          <a:solidFill>
                            <a:srgbClr val="000000"/>
                          </a:solidFill>
                          <a:effectLst/>
                          <a:uLnTx/>
                          <a:uFillTx/>
                          <a:latin typeface="Cambria" panose="02040503050406030204" pitchFamily="18" charset="0"/>
                          <a:ea typeface="+mn-ea"/>
                          <a:cs typeface="+mn-cs"/>
                        </a:rPr>
                        <a:t>Growth Capital </a:t>
                      </a:r>
                      <a:endParaRPr lang="en-IN" sz="1100" b="0" i="0" u="none" strike="noStrike">
                        <a:solidFill>
                          <a:srgbClr val="000000"/>
                        </a:solidFill>
                        <a:effectLst/>
                        <a:latin typeface="Cambria" panose="02040503050406030204" pitchFamily="18" charset="0"/>
                      </a:endParaRPr>
                    </a:p>
                  </a:txBody>
                  <a:tcPr marL="3336" marR="3336" marT="3336"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CBCBCB"/>
                    </a:solidFill>
                  </a:tcPr>
                </a:tc>
                <a:tc>
                  <a:txBody>
                    <a:bodyPr/>
                    <a:lstStyle/>
                    <a:p>
                      <a:pPr algn="ctr" rtl="0" fontAlgn="ctr">
                        <a:buNone/>
                      </a:pPr>
                      <a:r>
                        <a:rPr lang="en-IN" sz="1100" b="0" i="0" u="none" strike="noStrike">
                          <a:solidFill>
                            <a:srgbClr val="000000"/>
                          </a:solidFill>
                          <a:effectLst/>
                          <a:latin typeface="Cambria" panose="02040503050406030204" pitchFamily="18" charset="0"/>
                        </a:rPr>
                        <a:t>68.17</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CBCBCB"/>
                    </a:solidFill>
                  </a:tcPr>
                </a:tc>
                <a:tc>
                  <a:txBody>
                    <a:bodyPr/>
                    <a:lstStyle/>
                    <a:p>
                      <a:pPr algn="ctr" rtl="0" fontAlgn="ctr">
                        <a:buNone/>
                      </a:pPr>
                      <a:r>
                        <a:rPr lang="en-IN" sz="1100" b="0" i="0" u="none" strike="noStrike" dirty="0">
                          <a:solidFill>
                            <a:srgbClr val="000000"/>
                          </a:solidFill>
                          <a:effectLst/>
                          <a:latin typeface="Cambria" panose="02040503050406030204" pitchFamily="18" charset="0"/>
                        </a:rPr>
                        <a:t>156.2</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CBCBCB"/>
                    </a:solidFill>
                  </a:tcPr>
                </a:tc>
                <a:extLst>
                  <a:ext uri="{0D108BD9-81ED-4DB2-BD59-A6C34878D82A}">
                    <a16:rowId xmlns:a16="http://schemas.microsoft.com/office/drawing/2014/main" val="271325722"/>
                  </a:ext>
                </a:extLst>
              </a:tr>
              <a:tr h="210214">
                <a:tc>
                  <a:txBody>
                    <a:bodyPr/>
                    <a:lstStyle/>
                    <a:p>
                      <a:pPr algn="ctr" rtl="0" fontAlgn="ctr"/>
                      <a:r>
                        <a:rPr lang="en-IN" sz="1100" b="0" i="0" u="none" strike="noStrike">
                          <a:solidFill>
                            <a:srgbClr val="000000"/>
                          </a:solidFill>
                          <a:effectLst/>
                          <a:latin typeface="Cambria" panose="02040503050406030204" pitchFamily="18" charset="0"/>
                        </a:rPr>
                        <a:t>August Jewelry Pvt. Ltd.</a:t>
                      </a:r>
                    </a:p>
                  </a:txBody>
                  <a:tcPr marL="3336" marR="3336" marT="3336"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E7E7E7"/>
                    </a:solidFill>
                  </a:tcPr>
                </a:tc>
                <a:tc>
                  <a:txBody>
                    <a:bodyPr/>
                    <a:lstStyle/>
                    <a:p>
                      <a:pPr algn="ctr" rtl="0" fontAlgn="ctr"/>
                      <a:r>
                        <a:rPr lang="en-IN" sz="1100" b="0" i="0" u="none" strike="noStrike">
                          <a:solidFill>
                            <a:srgbClr val="000000"/>
                          </a:solidFill>
                          <a:effectLst/>
                          <a:latin typeface="Cambria" panose="02040503050406030204" pitchFamily="18" charset="0"/>
                        </a:rPr>
                        <a:t>Consumer</a:t>
                      </a:r>
                    </a:p>
                  </a:txBody>
                  <a:tcPr marL="3336" marR="3336" marT="3336"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E7E7E7"/>
                    </a:solidFill>
                  </a:tcPr>
                </a:tc>
                <a:tc>
                  <a:txBody>
                    <a:bodyPr/>
                    <a:lstStyle/>
                    <a:p>
                      <a:pPr algn="ctr" rtl="0" fontAlgn="ctr"/>
                      <a:r>
                        <a:rPr kumimoji="0" lang="en-IN" sz="1100" b="0" i="0" u="none" strike="noStrike" kern="1200" cap="none" spc="0" normalizeH="0" baseline="0" noProof="0">
                          <a:ln>
                            <a:noFill/>
                          </a:ln>
                          <a:solidFill>
                            <a:srgbClr val="000000"/>
                          </a:solidFill>
                          <a:effectLst/>
                          <a:uLnTx/>
                          <a:uFillTx/>
                          <a:latin typeface="Cambria" panose="02040503050406030204" pitchFamily="18" charset="0"/>
                          <a:ea typeface="+mn-ea"/>
                          <a:cs typeface="+mn-cs"/>
                        </a:rPr>
                        <a:t>Growth Capital </a:t>
                      </a:r>
                      <a:endParaRPr lang="en-IN" sz="1100" b="0" i="0" u="none" strike="noStrike">
                        <a:solidFill>
                          <a:srgbClr val="000000"/>
                        </a:solidFill>
                        <a:effectLst/>
                        <a:latin typeface="Cambria" panose="02040503050406030204" pitchFamily="18" charset="0"/>
                      </a:endParaRPr>
                    </a:p>
                  </a:txBody>
                  <a:tcPr marL="3336" marR="3336" marT="3336"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E7E7E7"/>
                    </a:solidFill>
                  </a:tcPr>
                </a:tc>
                <a:tc>
                  <a:txBody>
                    <a:bodyPr/>
                    <a:lstStyle/>
                    <a:p>
                      <a:pPr algn="ctr" rtl="0" fontAlgn="ctr">
                        <a:buNone/>
                      </a:pPr>
                      <a:r>
                        <a:rPr lang="en-IN" sz="1100" b="0" i="0" u="none" strike="noStrike">
                          <a:solidFill>
                            <a:srgbClr val="000000"/>
                          </a:solidFill>
                          <a:effectLst/>
                          <a:latin typeface="Cambria" panose="02040503050406030204" pitchFamily="18" charset="0"/>
                        </a:rPr>
                        <a:t>16</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E7E7E7"/>
                    </a:solidFill>
                  </a:tcPr>
                </a:tc>
                <a:tc>
                  <a:txBody>
                    <a:bodyPr/>
                    <a:lstStyle/>
                    <a:p>
                      <a:pPr algn="ctr" rtl="0" fontAlgn="ctr">
                        <a:buNone/>
                      </a:pPr>
                      <a:r>
                        <a:rPr lang="en-IN" sz="1100" b="0" i="0" u="none" strike="noStrike" dirty="0">
                          <a:solidFill>
                            <a:srgbClr val="000000"/>
                          </a:solidFill>
                          <a:effectLst/>
                          <a:latin typeface="Cambria" panose="02040503050406030204" pitchFamily="18" charset="0"/>
                        </a:rPr>
                        <a:t>-</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E7E7E7"/>
                    </a:solidFill>
                  </a:tcPr>
                </a:tc>
                <a:extLst>
                  <a:ext uri="{0D108BD9-81ED-4DB2-BD59-A6C34878D82A}">
                    <a16:rowId xmlns:a16="http://schemas.microsoft.com/office/drawing/2014/main" val="554387130"/>
                  </a:ext>
                </a:extLst>
              </a:tr>
              <a:tr h="210214">
                <a:tc>
                  <a:txBody>
                    <a:bodyPr/>
                    <a:lstStyle/>
                    <a:p>
                      <a:pPr algn="ctr" rtl="0" fontAlgn="ctr"/>
                      <a:r>
                        <a:rPr lang="en-US" sz="1100" b="0" i="0" u="none" strike="noStrike">
                          <a:solidFill>
                            <a:srgbClr val="000000"/>
                          </a:solidFill>
                          <a:effectLst/>
                          <a:latin typeface="Cambria" panose="02040503050406030204" pitchFamily="18" charset="0"/>
                        </a:rPr>
                        <a:t>Sabine Hospital &amp; Research Centre Pvt. Ltd.</a:t>
                      </a:r>
                    </a:p>
                  </a:txBody>
                  <a:tcPr marL="3336" marR="3336" marT="3336"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CBCBCB"/>
                    </a:solidFill>
                  </a:tcPr>
                </a:tc>
                <a:tc>
                  <a:txBody>
                    <a:bodyPr/>
                    <a:lstStyle/>
                    <a:p>
                      <a:pPr algn="ctr" rtl="0" fontAlgn="ctr"/>
                      <a:r>
                        <a:rPr lang="en-IN" sz="1100" b="0" i="0" u="none" strike="noStrike">
                          <a:solidFill>
                            <a:srgbClr val="000000"/>
                          </a:solidFill>
                          <a:effectLst/>
                          <a:latin typeface="Cambria" panose="02040503050406030204" pitchFamily="18" charset="0"/>
                        </a:rPr>
                        <a:t>Healthcare</a:t>
                      </a:r>
                    </a:p>
                  </a:txBody>
                  <a:tcPr marL="3336" marR="3336" marT="3336"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CBCBCB"/>
                    </a:solidFill>
                  </a:tcPr>
                </a:tc>
                <a:tc>
                  <a:txBody>
                    <a:bodyPr/>
                    <a:lstStyle/>
                    <a:p>
                      <a:pPr algn="ctr" rtl="0" fontAlgn="ctr"/>
                      <a:r>
                        <a:rPr kumimoji="0" lang="en-IN" sz="1100" b="0" i="0" u="none" strike="noStrike" kern="1200" cap="none" spc="0" normalizeH="0" baseline="0" noProof="0">
                          <a:ln>
                            <a:noFill/>
                          </a:ln>
                          <a:solidFill>
                            <a:srgbClr val="000000"/>
                          </a:solidFill>
                          <a:effectLst/>
                          <a:uLnTx/>
                          <a:uFillTx/>
                          <a:latin typeface="Cambria" panose="02040503050406030204" pitchFamily="18" charset="0"/>
                          <a:ea typeface="+mn-ea"/>
                          <a:cs typeface="+mn-cs"/>
                        </a:rPr>
                        <a:t>Growth Capital </a:t>
                      </a:r>
                      <a:endParaRPr lang="en-IN" sz="1100" b="0" i="0" u="none" strike="noStrike">
                        <a:solidFill>
                          <a:srgbClr val="000000"/>
                        </a:solidFill>
                        <a:effectLst/>
                        <a:latin typeface="Cambria" panose="02040503050406030204" pitchFamily="18" charset="0"/>
                      </a:endParaRPr>
                    </a:p>
                  </a:txBody>
                  <a:tcPr marL="3336" marR="3336" marT="3336"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CBCBCB"/>
                    </a:solidFill>
                  </a:tcPr>
                </a:tc>
                <a:tc>
                  <a:txBody>
                    <a:bodyPr/>
                    <a:lstStyle/>
                    <a:p>
                      <a:pPr algn="ctr" rtl="0" fontAlgn="ctr">
                        <a:buNone/>
                      </a:pPr>
                      <a:r>
                        <a:rPr lang="en-IN" sz="1100" b="0" i="0" u="none" strike="noStrike">
                          <a:solidFill>
                            <a:srgbClr val="000000"/>
                          </a:solidFill>
                          <a:effectLst/>
                          <a:latin typeface="Cambria" panose="02040503050406030204" pitchFamily="18" charset="0"/>
                        </a:rPr>
                        <a:t>69.99</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CBCBCB"/>
                    </a:solidFill>
                  </a:tcPr>
                </a:tc>
                <a:tc>
                  <a:txBody>
                    <a:bodyPr/>
                    <a:lstStyle/>
                    <a:p>
                      <a:pPr algn="ctr" rtl="0" fontAlgn="ctr">
                        <a:buNone/>
                      </a:pPr>
                      <a:r>
                        <a:rPr lang="en-IN" sz="1100" b="0" i="0" u="none" strike="noStrike" dirty="0">
                          <a:solidFill>
                            <a:srgbClr val="000000"/>
                          </a:solidFill>
                          <a:effectLst/>
                          <a:latin typeface="Cambria" panose="02040503050406030204" pitchFamily="18" charset="0"/>
                        </a:rPr>
                        <a:t>87.4</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CBCBCB"/>
                    </a:solidFill>
                  </a:tcPr>
                </a:tc>
                <a:extLst>
                  <a:ext uri="{0D108BD9-81ED-4DB2-BD59-A6C34878D82A}">
                    <a16:rowId xmlns:a16="http://schemas.microsoft.com/office/drawing/2014/main" val="3570420593"/>
                  </a:ext>
                </a:extLst>
              </a:tr>
              <a:tr h="210214">
                <a:tc>
                  <a:txBody>
                    <a:bodyPr/>
                    <a:lstStyle/>
                    <a:p>
                      <a:pPr algn="ctr" rtl="0" fontAlgn="ctr"/>
                      <a:r>
                        <a:rPr lang="en-IN" sz="1100" b="0" i="0" u="none" strike="noStrike">
                          <a:solidFill>
                            <a:srgbClr val="000000"/>
                          </a:solidFill>
                          <a:effectLst/>
                          <a:latin typeface="Cambria" panose="02040503050406030204" pitchFamily="18" charset="0"/>
                        </a:rPr>
                        <a:t>Jupiter International Ltd.</a:t>
                      </a:r>
                    </a:p>
                  </a:txBody>
                  <a:tcPr marL="3336" marR="3336" marT="3336"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E7E7E7"/>
                    </a:solidFill>
                  </a:tcPr>
                </a:tc>
                <a:tc>
                  <a:txBody>
                    <a:bodyPr/>
                    <a:lstStyle/>
                    <a:p>
                      <a:pPr algn="ctr" rtl="0" fontAlgn="ctr"/>
                      <a:r>
                        <a:rPr lang="en-IN" sz="1100" b="0" i="0" u="none" strike="noStrike">
                          <a:solidFill>
                            <a:srgbClr val="000000"/>
                          </a:solidFill>
                          <a:effectLst/>
                          <a:latin typeface="Cambria" panose="02040503050406030204" pitchFamily="18" charset="0"/>
                        </a:rPr>
                        <a:t>Energy Transition</a:t>
                      </a:r>
                    </a:p>
                  </a:txBody>
                  <a:tcPr marL="3336" marR="3336" marT="3336"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E7E7E7"/>
                    </a:solidFill>
                  </a:tcPr>
                </a:tc>
                <a:tc>
                  <a:txBody>
                    <a:bodyPr/>
                    <a:lstStyle/>
                    <a:p>
                      <a:pPr algn="ctr" rtl="0" fontAlgn="ctr"/>
                      <a:r>
                        <a:rPr kumimoji="0" lang="en-IN" sz="1100" b="0" i="0" u="none" strike="noStrike" kern="1200" cap="none" spc="0" normalizeH="0" baseline="0" noProof="0">
                          <a:ln>
                            <a:noFill/>
                          </a:ln>
                          <a:solidFill>
                            <a:srgbClr val="000000"/>
                          </a:solidFill>
                          <a:effectLst/>
                          <a:uLnTx/>
                          <a:uFillTx/>
                          <a:latin typeface="Cambria" panose="02040503050406030204" pitchFamily="18" charset="0"/>
                          <a:ea typeface="+mn-ea"/>
                          <a:cs typeface="+mn-cs"/>
                        </a:rPr>
                        <a:t>Growth Capital </a:t>
                      </a:r>
                      <a:endParaRPr lang="en-IN" sz="1100" b="0" i="0" u="none" strike="noStrike">
                        <a:solidFill>
                          <a:srgbClr val="000000"/>
                        </a:solidFill>
                        <a:effectLst/>
                        <a:latin typeface="Cambria" panose="02040503050406030204" pitchFamily="18" charset="0"/>
                      </a:endParaRPr>
                    </a:p>
                  </a:txBody>
                  <a:tcPr marL="3336" marR="3336" marT="3336"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E7E7E7"/>
                    </a:solidFill>
                  </a:tcPr>
                </a:tc>
                <a:tc>
                  <a:txBody>
                    <a:bodyPr/>
                    <a:lstStyle/>
                    <a:p>
                      <a:pPr algn="ctr" rtl="0" fontAlgn="ctr">
                        <a:buNone/>
                      </a:pPr>
                      <a:r>
                        <a:rPr lang="en-IN" sz="1100" b="0" i="0" u="none" strike="noStrike" dirty="0">
                          <a:solidFill>
                            <a:srgbClr val="000000"/>
                          </a:solidFill>
                          <a:effectLst/>
                          <a:latin typeface="Cambria" panose="02040503050406030204" pitchFamily="18" charset="0"/>
                        </a:rPr>
                        <a:t>50+25</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E7E7E7"/>
                    </a:solidFill>
                  </a:tcPr>
                </a:tc>
                <a:tc>
                  <a:txBody>
                    <a:bodyPr/>
                    <a:lstStyle/>
                    <a:p>
                      <a:pPr algn="ctr" rtl="0" fontAlgn="ctr">
                        <a:buNone/>
                      </a:pPr>
                      <a:r>
                        <a:rPr lang="en-IN" sz="1100" b="0" i="0" u="none" strike="noStrike" dirty="0">
                          <a:solidFill>
                            <a:srgbClr val="000000"/>
                          </a:solidFill>
                          <a:effectLst/>
                          <a:latin typeface="Cambria" panose="02040503050406030204" pitchFamily="18" charset="0"/>
                        </a:rPr>
                        <a:t>50+25</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E7E7E7"/>
                    </a:solidFill>
                  </a:tcPr>
                </a:tc>
                <a:extLst>
                  <a:ext uri="{0D108BD9-81ED-4DB2-BD59-A6C34878D82A}">
                    <a16:rowId xmlns:a16="http://schemas.microsoft.com/office/drawing/2014/main" val="1984436596"/>
                  </a:ext>
                </a:extLst>
              </a:tr>
              <a:tr h="210214">
                <a:tc>
                  <a:txBody>
                    <a:bodyPr/>
                    <a:lstStyle/>
                    <a:p>
                      <a:pPr algn="ctr" rtl="0" fontAlgn="ctr"/>
                      <a:r>
                        <a:rPr lang="sv-SE" sz="1100" b="0" i="0" u="none" strike="noStrike" dirty="0">
                          <a:solidFill>
                            <a:srgbClr val="000000"/>
                          </a:solidFill>
                          <a:effectLst/>
                          <a:latin typeface="Cambria" panose="02040503050406030204" pitchFamily="18" charset="0"/>
                        </a:rPr>
                        <a:t>Naffa Innovations Pvt. Ltd. (‘ToneTag’)</a:t>
                      </a:r>
                    </a:p>
                  </a:txBody>
                  <a:tcPr marL="3336" marR="3336" marT="3336"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CBCBCB"/>
                    </a:solidFill>
                  </a:tcPr>
                </a:tc>
                <a:tc>
                  <a:txBody>
                    <a:bodyPr/>
                    <a:lstStyle/>
                    <a:p>
                      <a:pPr algn="ctr" rtl="0" fontAlgn="ctr"/>
                      <a:r>
                        <a:rPr lang="en-IN" sz="1100" b="0" i="0" u="none" strike="noStrike" dirty="0">
                          <a:solidFill>
                            <a:srgbClr val="000000"/>
                          </a:solidFill>
                          <a:effectLst/>
                          <a:latin typeface="Cambria" panose="02040503050406030204" pitchFamily="18" charset="0"/>
                        </a:rPr>
                        <a:t>Tech &amp; Digital</a:t>
                      </a:r>
                    </a:p>
                  </a:txBody>
                  <a:tcPr marL="3336" marR="3336" marT="3336"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CBCBCB"/>
                    </a:solidFill>
                  </a:tcPr>
                </a:tc>
                <a:tc>
                  <a:txBody>
                    <a:bodyPr/>
                    <a:lstStyle/>
                    <a:p>
                      <a:pPr algn="ctr" rtl="0" fontAlgn="ctr"/>
                      <a:r>
                        <a:rPr kumimoji="0" lang="en-IN" sz="1100" b="0" i="0" u="none" strike="noStrike" kern="1200" cap="none" spc="0" normalizeH="0" baseline="0" noProof="0" dirty="0">
                          <a:ln>
                            <a:noFill/>
                          </a:ln>
                          <a:solidFill>
                            <a:srgbClr val="000000"/>
                          </a:solidFill>
                          <a:effectLst/>
                          <a:uLnTx/>
                          <a:uFillTx/>
                          <a:latin typeface="Cambria" panose="02040503050406030204" pitchFamily="18" charset="0"/>
                          <a:ea typeface="+mn-ea"/>
                          <a:cs typeface="+mn-cs"/>
                        </a:rPr>
                        <a:t>Growth Capital </a:t>
                      </a:r>
                      <a:endParaRPr lang="en-IN" sz="1100" b="0" i="0" u="none" strike="noStrike" dirty="0">
                        <a:solidFill>
                          <a:srgbClr val="000000"/>
                        </a:solidFill>
                        <a:effectLst/>
                        <a:latin typeface="Cambria" panose="02040503050406030204" pitchFamily="18" charset="0"/>
                      </a:endParaRPr>
                    </a:p>
                  </a:txBody>
                  <a:tcPr marL="3336" marR="3336" marT="3336"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CBCBCB"/>
                    </a:solidFill>
                  </a:tcPr>
                </a:tc>
                <a:tc>
                  <a:txBody>
                    <a:bodyPr/>
                    <a:lstStyle/>
                    <a:p>
                      <a:pPr algn="ctr" rtl="0" fontAlgn="ctr">
                        <a:buNone/>
                      </a:pPr>
                      <a:r>
                        <a:rPr lang="en-IN" sz="1100" b="0" i="0" u="none" strike="noStrike" dirty="0">
                          <a:solidFill>
                            <a:srgbClr val="000000"/>
                          </a:solidFill>
                          <a:effectLst/>
                          <a:latin typeface="Cambria" panose="02040503050406030204" pitchFamily="18" charset="0"/>
                        </a:rPr>
                        <a:t>125.09</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CBCBCB"/>
                    </a:solidFill>
                  </a:tcPr>
                </a:tc>
                <a:tc>
                  <a:txBody>
                    <a:bodyPr/>
                    <a:lstStyle/>
                    <a:p>
                      <a:pPr algn="ctr" rtl="0" fontAlgn="ctr">
                        <a:buNone/>
                      </a:pPr>
                      <a:r>
                        <a:rPr lang="en-IN" sz="1100" b="0" i="0" u="none" strike="noStrike" dirty="0">
                          <a:solidFill>
                            <a:srgbClr val="000000"/>
                          </a:solidFill>
                          <a:effectLst/>
                          <a:latin typeface="Cambria" panose="02040503050406030204" pitchFamily="18" charset="0"/>
                        </a:rPr>
                        <a:t>166.6</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CBCBCB"/>
                    </a:solidFill>
                  </a:tcPr>
                </a:tc>
                <a:extLst>
                  <a:ext uri="{0D108BD9-81ED-4DB2-BD59-A6C34878D82A}">
                    <a16:rowId xmlns:a16="http://schemas.microsoft.com/office/drawing/2014/main" val="4078224043"/>
                  </a:ext>
                </a:extLst>
              </a:tr>
              <a:tr h="210214">
                <a:tc>
                  <a:txBody>
                    <a:bodyPr/>
                    <a:lstStyle/>
                    <a:p>
                      <a:pPr algn="ctr" rtl="0" fontAlgn="ctr"/>
                      <a:r>
                        <a:rPr lang="sv-SE" sz="1100" b="0" i="0" u="none" strike="noStrike" dirty="0">
                          <a:solidFill>
                            <a:srgbClr val="000000"/>
                          </a:solidFill>
                          <a:effectLst/>
                          <a:latin typeface="Cambria" panose="02040503050406030204" pitchFamily="18" charset="0"/>
                        </a:rPr>
                        <a:t>CoreEL Technologies Pvt. Ltd.</a:t>
                      </a:r>
                    </a:p>
                  </a:txBody>
                  <a:tcPr marL="3336" marR="3336" marT="3336"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E7E7E7"/>
                    </a:solidFill>
                  </a:tcPr>
                </a:tc>
                <a:tc>
                  <a:txBody>
                    <a:bodyPr/>
                    <a:lstStyle/>
                    <a:p>
                      <a:pPr algn="ctr" rtl="0" fontAlgn="ctr"/>
                      <a:r>
                        <a:rPr lang="en-IN" sz="1100" b="0" i="0" u="none" strike="noStrike" dirty="0">
                          <a:solidFill>
                            <a:srgbClr val="000000"/>
                          </a:solidFill>
                          <a:effectLst/>
                          <a:latin typeface="Cambria" panose="02040503050406030204" pitchFamily="18" charset="0"/>
                        </a:rPr>
                        <a:t>Speciality Manufacturing</a:t>
                      </a:r>
                    </a:p>
                  </a:txBody>
                  <a:tcPr marL="3336" marR="3336" marT="3336"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E7E7E7"/>
                    </a:solidFill>
                  </a:tcPr>
                </a:tc>
                <a:tc>
                  <a:txBody>
                    <a:bodyPr/>
                    <a:lstStyle/>
                    <a:p>
                      <a:pPr algn="ctr" rtl="0" fontAlgn="ctr"/>
                      <a:r>
                        <a:rPr lang="en-IN" sz="1100" b="0" i="0" u="none" strike="noStrike" dirty="0">
                          <a:solidFill>
                            <a:srgbClr val="000000"/>
                          </a:solidFill>
                          <a:effectLst/>
                          <a:latin typeface="Cambria" panose="02040503050406030204" pitchFamily="18" charset="0"/>
                        </a:rPr>
                        <a:t>Growth Capital</a:t>
                      </a:r>
                    </a:p>
                  </a:txBody>
                  <a:tcPr marL="3336" marR="3336" marT="3336"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E7E7E7"/>
                    </a:solidFill>
                  </a:tcPr>
                </a:tc>
                <a:tc>
                  <a:txBody>
                    <a:bodyPr/>
                    <a:lstStyle/>
                    <a:p>
                      <a:pPr algn="ctr" rtl="0" fontAlgn="ctr">
                        <a:buNone/>
                      </a:pPr>
                      <a:r>
                        <a:rPr lang="en-IN" sz="1100" b="0" i="0" u="none" strike="noStrike" dirty="0">
                          <a:solidFill>
                            <a:srgbClr val="000000"/>
                          </a:solidFill>
                          <a:effectLst/>
                          <a:latin typeface="Cambria" panose="02040503050406030204" pitchFamily="18" charset="0"/>
                        </a:rPr>
                        <a:t>101.5+47.8</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E7E7E7"/>
                    </a:solidFill>
                  </a:tcPr>
                </a:tc>
                <a:tc>
                  <a:txBody>
                    <a:bodyPr/>
                    <a:lstStyle/>
                    <a:p>
                      <a:pPr algn="ctr" rtl="0" fontAlgn="ctr">
                        <a:buNone/>
                      </a:pPr>
                      <a:r>
                        <a:rPr lang="en-IN" sz="1100" b="0" i="0" u="none" strike="noStrike" dirty="0">
                          <a:solidFill>
                            <a:srgbClr val="000000"/>
                          </a:solidFill>
                          <a:effectLst/>
                          <a:latin typeface="Cambria" panose="02040503050406030204" pitchFamily="18" charset="0"/>
                        </a:rPr>
                        <a:t>101.5+47.8</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E7E7E7"/>
                    </a:solidFill>
                  </a:tcPr>
                </a:tc>
                <a:extLst>
                  <a:ext uri="{0D108BD9-81ED-4DB2-BD59-A6C34878D82A}">
                    <a16:rowId xmlns:a16="http://schemas.microsoft.com/office/drawing/2014/main" val="1568814399"/>
                  </a:ext>
                </a:extLst>
              </a:tr>
              <a:tr h="210214">
                <a:tc>
                  <a:txBody>
                    <a:bodyPr/>
                    <a:lstStyle/>
                    <a:p>
                      <a:pPr algn="ctr" fontAlgn="ctr"/>
                      <a:r>
                        <a:rPr lang="en-IN" sz="1100" b="0" i="0" u="none" strike="noStrike" dirty="0">
                          <a:solidFill>
                            <a:srgbClr val="000000"/>
                          </a:solidFill>
                          <a:effectLst/>
                          <a:latin typeface="Cambria" panose="02040503050406030204" pitchFamily="18" charset="0"/>
                        </a:rPr>
                        <a:t> </a:t>
                      </a:r>
                    </a:p>
                  </a:txBody>
                  <a:tcPr marL="3336" marR="3336" marT="3336"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000000"/>
                    </a:solidFill>
                  </a:tcPr>
                </a:tc>
                <a:tc>
                  <a:txBody>
                    <a:bodyPr/>
                    <a:lstStyle/>
                    <a:p>
                      <a:pPr algn="ctr" fontAlgn="ctr"/>
                      <a:r>
                        <a:rPr lang="en-IN" sz="1100" b="0" i="0" u="none" strike="noStrike">
                          <a:solidFill>
                            <a:srgbClr val="000000"/>
                          </a:solidFill>
                          <a:effectLst/>
                          <a:latin typeface="Cambria" panose="02040503050406030204" pitchFamily="18" charset="0"/>
                        </a:rPr>
                        <a:t> </a:t>
                      </a:r>
                    </a:p>
                  </a:txBody>
                  <a:tcPr marL="3336" marR="3336" marT="3336"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000000"/>
                    </a:solidFill>
                  </a:tcPr>
                </a:tc>
                <a:tc>
                  <a:txBody>
                    <a:bodyPr/>
                    <a:lstStyle/>
                    <a:p>
                      <a:pPr algn="ctr" rtl="0" fontAlgn="ctr"/>
                      <a:endParaRPr lang="en-IN" sz="1100" b="1" i="0" u="none" strike="noStrike">
                        <a:solidFill>
                          <a:srgbClr val="FFFFFF"/>
                        </a:solidFill>
                        <a:effectLst/>
                        <a:latin typeface="Cambria" panose="02040503050406030204" pitchFamily="18" charset="0"/>
                      </a:endParaRPr>
                    </a:p>
                  </a:txBody>
                  <a:tcPr marL="3336" marR="3336" marT="3336"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000000"/>
                    </a:solidFill>
                  </a:tcPr>
                </a:tc>
                <a:tc>
                  <a:txBody>
                    <a:bodyPr/>
                    <a:lstStyle/>
                    <a:p>
                      <a:pPr algn="ctr" rtl="0" fontAlgn="ctr">
                        <a:buNone/>
                      </a:pPr>
                      <a:r>
                        <a:rPr lang="en-IN" sz="1100" b="1" i="0" u="none" strike="noStrike" dirty="0">
                          <a:solidFill>
                            <a:srgbClr val="FFFFFF"/>
                          </a:solidFill>
                          <a:effectLst/>
                          <a:latin typeface="Cambria" panose="02040503050406030204" pitchFamily="18" charset="0"/>
                        </a:rPr>
                        <a:t>1,236.5</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000000"/>
                    </a:solidFill>
                  </a:tcPr>
                </a:tc>
                <a:tc>
                  <a:txBody>
                    <a:bodyPr/>
                    <a:lstStyle/>
                    <a:p>
                      <a:pPr algn="ctr" fontAlgn="ctr">
                        <a:buNone/>
                      </a:pPr>
                      <a:r>
                        <a:rPr lang="en-IN" sz="1100" b="1" i="0" u="none" strike="noStrike" dirty="0">
                          <a:solidFill>
                            <a:srgbClr val="FFFFFF"/>
                          </a:solidFill>
                          <a:effectLst/>
                          <a:latin typeface="Cambria" panose="02040503050406030204" pitchFamily="18" charset="0"/>
                        </a:rPr>
                        <a:t>2,190</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000000"/>
                    </a:solidFill>
                  </a:tcPr>
                </a:tc>
                <a:extLst>
                  <a:ext uri="{0D108BD9-81ED-4DB2-BD59-A6C34878D82A}">
                    <a16:rowId xmlns:a16="http://schemas.microsoft.com/office/drawing/2014/main" val="1937742496"/>
                  </a:ext>
                </a:extLst>
              </a:tr>
            </a:tbl>
          </a:graphicData>
        </a:graphic>
      </p:graphicFrame>
      <p:sp>
        <p:nvSpPr>
          <p:cNvPr id="11" name="Rounded Rectangle 23">
            <a:extLst>
              <a:ext uri="{FF2B5EF4-FFF2-40B4-BE49-F238E27FC236}">
                <a16:creationId xmlns:a16="http://schemas.microsoft.com/office/drawing/2014/main" id="{36E45455-ED24-9476-2FB6-044A9259624A}"/>
              </a:ext>
            </a:extLst>
          </p:cNvPr>
          <p:cNvSpPr/>
          <p:nvPr/>
        </p:nvSpPr>
        <p:spPr>
          <a:xfrm>
            <a:off x="4159867" y="4773822"/>
            <a:ext cx="5226504" cy="463170"/>
          </a:xfrm>
          <a:prstGeom prst="roundRect">
            <a:avLst/>
          </a:prstGeom>
          <a:solidFill>
            <a:srgbClr val="B79165"/>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rIns="360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1400" b="1"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Fund I - Gross IRR ~33%, Net IRR  ~31%, </a:t>
            </a:r>
            <a:r>
              <a:rPr kumimoji="0" lang="en-IN" sz="1400" b="1" i="0"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rPr>
              <a:t>MOIC- 1.7X</a:t>
            </a:r>
            <a:endParaRPr kumimoji="0" lang="en-IN" sz="1400" b="1"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endParaRPr>
          </a:p>
        </p:txBody>
      </p:sp>
      <p:pic>
        <p:nvPicPr>
          <p:cNvPr id="3" name="Picture 2" descr="A white text on a black background&#10;&#10;AI-generated content may be incorrect.">
            <a:extLst>
              <a:ext uri="{FF2B5EF4-FFF2-40B4-BE49-F238E27FC236}">
                <a16:creationId xmlns:a16="http://schemas.microsoft.com/office/drawing/2014/main" id="{E7513590-46AF-5E12-4997-9C48640EC097}"/>
              </a:ext>
            </a:extLst>
          </p:cNvPr>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10362466" y="234062"/>
            <a:ext cx="1559328" cy="340260"/>
          </a:xfrm>
          <a:prstGeom prst="rect">
            <a:avLst/>
          </a:prstGeom>
        </p:spPr>
      </p:pic>
      <p:sp>
        <p:nvSpPr>
          <p:cNvPr id="2" name="TextBox 1">
            <a:extLst>
              <a:ext uri="{FF2B5EF4-FFF2-40B4-BE49-F238E27FC236}">
                <a16:creationId xmlns:a16="http://schemas.microsoft.com/office/drawing/2014/main" id="{FFD063E4-8E84-5661-E7BB-6530EDE60079}"/>
              </a:ext>
            </a:extLst>
          </p:cNvPr>
          <p:cNvSpPr txBox="1"/>
          <p:nvPr/>
        </p:nvSpPr>
        <p:spPr>
          <a:xfrm>
            <a:off x="9448800" y="6055533"/>
            <a:ext cx="2976569" cy="40011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000" b="0" i="1"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Value Quest SCALE Fund II has invested in two companies.</a:t>
            </a:r>
          </a:p>
        </p:txBody>
      </p:sp>
    </p:spTree>
    <p:extLst>
      <p:ext uri="{BB962C8B-B14F-4D97-AF65-F5344CB8AC3E}">
        <p14:creationId xmlns:p14="http://schemas.microsoft.com/office/powerpoint/2010/main" val="948857488"/>
      </p:ext>
    </p:extLst>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bg>
      <p:bgPr>
        <a:pattFill prst="pct30">
          <a:fgClr>
            <a:schemeClr val="tx1"/>
          </a:fgClr>
          <a:bgClr>
            <a:schemeClr val="tx1"/>
          </a:bgClr>
        </a:pattFill>
        <a:effectLst/>
      </p:bgPr>
    </p:bg>
    <p:spTree>
      <p:nvGrpSpPr>
        <p:cNvPr id="1" name="">
          <a:extLst>
            <a:ext uri="{FF2B5EF4-FFF2-40B4-BE49-F238E27FC236}">
              <a16:creationId xmlns:a16="http://schemas.microsoft.com/office/drawing/2014/main" id="{F9219FFB-ED55-2C94-9490-FE19D80A4A90}"/>
            </a:ext>
          </a:extLst>
        </p:cNvPr>
        <p:cNvGrpSpPr/>
        <p:nvPr/>
      </p:nvGrpSpPr>
      <p:grpSpPr>
        <a:xfrm>
          <a:off x="0" y="0"/>
          <a:ext cx="0" cy="0"/>
          <a:chOff x="0" y="0"/>
          <a:chExt cx="0" cy="0"/>
        </a:xfrm>
      </p:grpSpPr>
      <p:sp>
        <p:nvSpPr>
          <p:cNvPr id="13" name="Rectangle: Rounded Corners 12">
            <a:extLst>
              <a:ext uri="{FF2B5EF4-FFF2-40B4-BE49-F238E27FC236}">
                <a16:creationId xmlns:a16="http://schemas.microsoft.com/office/drawing/2014/main" id="{0DF057BB-DDED-ACFB-56EF-1DEBDAB71E7A}"/>
              </a:ext>
            </a:extLst>
          </p:cNvPr>
          <p:cNvSpPr/>
          <p:nvPr/>
        </p:nvSpPr>
        <p:spPr>
          <a:xfrm>
            <a:off x="1062513" y="1163508"/>
            <a:ext cx="10359778" cy="5750842"/>
          </a:xfrm>
          <a:prstGeom prst="roundRect">
            <a:avLst>
              <a:gd name="adj" fmla="val 5252"/>
            </a:avLst>
          </a:prstGeom>
          <a:gradFill flip="none" rotWithShape="1">
            <a:gsLst>
              <a:gs pos="12000">
                <a:srgbClr val="BD9568">
                  <a:alpha val="27000"/>
                </a:srgbClr>
              </a:gs>
              <a:gs pos="83000">
                <a:schemeClr val="bg1">
                  <a:alpha val="8000"/>
                </a:schemeClr>
              </a:gs>
            </a:gsLst>
            <a:path path="circle">
              <a:fillToRect l="100000" t="100000"/>
            </a:path>
            <a:tileRect r="-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mbria" panose="02040503050406030204" pitchFamily="18" charset="0"/>
              <a:ea typeface="Cambria" panose="02040503050406030204" pitchFamily="18" charset="0"/>
              <a:cs typeface="+mn-cs"/>
            </a:endParaRPr>
          </a:p>
        </p:txBody>
      </p:sp>
      <p:graphicFrame>
        <p:nvGraphicFramePr>
          <p:cNvPr id="2" name="Chart 1">
            <a:extLst>
              <a:ext uri="{FF2B5EF4-FFF2-40B4-BE49-F238E27FC236}">
                <a16:creationId xmlns:a16="http://schemas.microsoft.com/office/drawing/2014/main" id="{9413752F-E6FF-03A4-BD9A-27A9A7466FE5}"/>
              </a:ext>
            </a:extLst>
          </p:cNvPr>
          <p:cNvGraphicFramePr>
            <a:graphicFrameLocks noGrp="1"/>
          </p:cNvGraphicFramePr>
          <p:nvPr/>
        </p:nvGraphicFramePr>
        <p:xfrm>
          <a:off x="1062512" y="1209795"/>
          <a:ext cx="10491537" cy="5365935"/>
        </p:xfrm>
        <a:graphic>
          <a:graphicData uri="http://schemas.openxmlformats.org/drawingml/2006/chart">
            <c:chart xmlns:c="http://schemas.openxmlformats.org/drawingml/2006/chart" xmlns:r="http://schemas.openxmlformats.org/officeDocument/2006/relationships" r:id="rId2"/>
          </a:graphicData>
        </a:graphic>
      </p:graphicFrame>
      <p:sp>
        <p:nvSpPr>
          <p:cNvPr id="5" name="Title 1">
            <a:extLst>
              <a:ext uri="{FF2B5EF4-FFF2-40B4-BE49-F238E27FC236}">
                <a16:creationId xmlns:a16="http://schemas.microsoft.com/office/drawing/2014/main" id="{A1C4A715-D91B-210B-A015-3FDBDE23B7C7}"/>
              </a:ext>
            </a:extLst>
          </p:cNvPr>
          <p:cNvSpPr txBox="1">
            <a:spLocks/>
          </p:cNvSpPr>
          <p:nvPr/>
        </p:nvSpPr>
        <p:spPr>
          <a:xfrm>
            <a:off x="165475" y="106018"/>
            <a:ext cx="11007609" cy="630899"/>
          </a:xfrm>
          <a:prstGeom prst="rect">
            <a:avLst/>
          </a:prstGeom>
        </p:spPr>
        <p:txBody>
          <a:bodyPr vert="horz" lIns="91440" tIns="45720" rIns="91440" bIns="45720" rtlCol="0" anchor="ctr">
            <a:noAutofit/>
          </a:bodyPr>
          <a:lstStyle>
            <a:lvl1pPr algn="ctr" defTabSz="914400" rtl="0" eaLnBrk="1" latinLnBrk="0" hangingPunct="1">
              <a:lnSpc>
                <a:spcPct val="90000"/>
              </a:lnSpc>
              <a:spcBef>
                <a:spcPct val="0"/>
              </a:spcBef>
              <a:buNone/>
              <a:defRPr sz="6000" kern="1200">
                <a:solidFill>
                  <a:schemeClr val="tx1"/>
                </a:solidFill>
                <a:latin typeface="+mj-lt"/>
                <a:ea typeface="+mj-ea"/>
                <a:cs typeface="+mj-cs"/>
              </a:defRPr>
            </a:lvl1pPr>
          </a:lstStyle>
          <a:p>
            <a:pPr marL="0" marR="0" lvl="0" indent="0" algn="l" defTabSz="914400" rtl="0" eaLnBrk="1" fontAlgn="auto" latinLnBrk="0" hangingPunct="1">
              <a:lnSpc>
                <a:spcPct val="90000"/>
              </a:lnSpc>
              <a:spcBef>
                <a:spcPct val="0"/>
              </a:spcBef>
              <a:spcAft>
                <a:spcPts val="0"/>
              </a:spcAft>
              <a:buClrTx/>
              <a:buSzTx/>
              <a:buFontTx/>
              <a:buNone/>
              <a:tabLst/>
              <a:defRPr/>
            </a:pPr>
            <a:r>
              <a:rPr kumimoji="0" lang="en-US" sz="2800" b="1" i="0" u="none" strike="noStrike" kern="1200" cap="none" spc="0" normalizeH="0" baseline="0" noProof="0" dirty="0">
                <a:ln>
                  <a:noFill/>
                </a:ln>
                <a:solidFill>
                  <a:prstClr val="white"/>
                </a:solidFill>
                <a:effectLst/>
                <a:uLnTx/>
                <a:uFillTx/>
                <a:latin typeface="Cambria" panose="02040503050406030204" pitchFamily="18" charset="0"/>
                <a:ea typeface="Cambria" panose="02040503050406030204" pitchFamily="18" charset="0"/>
                <a:cs typeface="+mj-cs"/>
              </a:rPr>
              <a:t>EQUITY UPDATE</a:t>
            </a:r>
            <a:endParaRPr kumimoji="0" lang="en-IN" sz="2800" b="1" i="0" u="none" strike="noStrike" kern="1200" cap="none" spc="0" normalizeH="0" baseline="0" noProof="0" dirty="0">
              <a:ln>
                <a:noFill/>
              </a:ln>
              <a:solidFill>
                <a:prstClr val="white"/>
              </a:solidFill>
              <a:effectLst/>
              <a:uLnTx/>
              <a:uFillTx/>
              <a:latin typeface="Cambria" panose="02040503050406030204" pitchFamily="18" charset="0"/>
              <a:ea typeface="Cambria" panose="02040503050406030204" pitchFamily="18" charset="0"/>
              <a:cs typeface="+mj-cs"/>
            </a:endParaRPr>
          </a:p>
        </p:txBody>
      </p:sp>
      <p:sp>
        <p:nvSpPr>
          <p:cNvPr id="18" name="Rectangle 17">
            <a:extLst>
              <a:ext uri="{FF2B5EF4-FFF2-40B4-BE49-F238E27FC236}">
                <a16:creationId xmlns:a16="http://schemas.microsoft.com/office/drawing/2014/main" id="{92D03739-6D6B-B3A1-B543-2B65E086646F}"/>
              </a:ext>
            </a:extLst>
          </p:cNvPr>
          <p:cNvSpPr/>
          <p:nvPr/>
        </p:nvSpPr>
        <p:spPr>
          <a:xfrm>
            <a:off x="0" y="808383"/>
            <a:ext cx="12192000" cy="45719"/>
          </a:xfrm>
          <a:prstGeom prst="rect">
            <a:avLst/>
          </a:prstGeom>
          <a:solidFill>
            <a:schemeClr val="bg1">
              <a:lumMod val="6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7" name="TextBox 36">
            <a:extLst>
              <a:ext uri="{FF2B5EF4-FFF2-40B4-BE49-F238E27FC236}">
                <a16:creationId xmlns:a16="http://schemas.microsoft.com/office/drawing/2014/main" id="{FB8C72DE-D66A-F173-4958-E82793249986}"/>
              </a:ext>
            </a:extLst>
          </p:cNvPr>
          <p:cNvSpPr txBox="1"/>
          <p:nvPr/>
        </p:nvSpPr>
        <p:spPr>
          <a:xfrm>
            <a:off x="165475" y="809686"/>
            <a:ext cx="4253345" cy="40011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prstClr val="white"/>
                </a:solidFill>
                <a:effectLst/>
                <a:uLnTx/>
                <a:uFillTx/>
                <a:latin typeface="Cambria" panose="02040503050406030204" pitchFamily="18" charset="0"/>
                <a:ea typeface="Cambria" panose="02040503050406030204" pitchFamily="18" charset="0"/>
                <a:cs typeface="+mn-cs"/>
              </a:rPr>
              <a:t>Institutional Activity</a:t>
            </a:r>
            <a:endParaRPr kumimoji="0" lang="en-IN"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5" name="Rectangle 34">
            <a:extLst>
              <a:ext uri="{FF2B5EF4-FFF2-40B4-BE49-F238E27FC236}">
                <a16:creationId xmlns:a16="http://schemas.microsoft.com/office/drawing/2014/main" id="{BB44AD4E-3FCA-802D-509E-A1303CB45639}"/>
              </a:ext>
            </a:extLst>
          </p:cNvPr>
          <p:cNvSpPr/>
          <p:nvPr/>
        </p:nvSpPr>
        <p:spPr>
          <a:xfrm>
            <a:off x="0" y="6627059"/>
            <a:ext cx="12192000" cy="235963"/>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6" name="Slide Number Placeholder 18">
            <a:extLst>
              <a:ext uri="{FF2B5EF4-FFF2-40B4-BE49-F238E27FC236}">
                <a16:creationId xmlns:a16="http://schemas.microsoft.com/office/drawing/2014/main" id="{EEBF218B-7132-9052-AD4E-EFB1DDDB3F84}"/>
              </a:ext>
            </a:extLst>
          </p:cNvPr>
          <p:cNvSpPr>
            <a:spLocks noGrp="1"/>
          </p:cNvSpPr>
          <p:nvPr>
            <p:ph type="sldNum" sz="quarter" idx="12"/>
          </p:nvPr>
        </p:nvSpPr>
        <p:spPr>
          <a:xfrm>
            <a:off x="9448800" y="6549225"/>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1E62F875-1F54-4527-993B-FB1D0CCB3E02}" type="slidenum">
              <a:rPr kumimoji="0" lang="en-IN" sz="1200" b="1" i="0" u="none" strike="noStrike" kern="1200" cap="none" spc="0" normalizeH="0" baseline="0" noProof="0" smtClean="0">
                <a:ln>
                  <a:noFill/>
                </a:ln>
                <a:solidFill>
                  <a:prstClr val="white"/>
                </a:solidFill>
                <a:effectLst/>
                <a:uLnTx/>
                <a:uFillTx/>
                <a:latin typeface="Cambria" panose="02040503050406030204" pitchFamily="18" charset="0"/>
                <a:ea typeface="Cambria" panose="02040503050406030204" pitchFamily="18" charset="0"/>
                <a:cs typeface="+mn-cs"/>
              </a:rPr>
              <a:pPr marL="0" marR="0" lvl="0" indent="0" algn="r" defTabSz="914400" rtl="0" eaLnBrk="1" fontAlgn="auto" latinLnBrk="0" hangingPunct="1">
                <a:lnSpc>
                  <a:spcPct val="100000"/>
                </a:lnSpc>
                <a:spcBef>
                  <a:spcPts val="0"/>
                </a:spcBef>
                <a:spcAft>
                  <a:spcPts val="0"/>
                </a:spcAft>
                <a:buClrTx/>
                <a:buSzTx/>
                <a:buFontTx/>
                <a:buNone/>
                <a:tabLst/>
                <a:defRPr/>
              </a:pPr>
              <a:t>6</a:t>
            </a:fld>
            <a:endParaRPr kumimoji="0" lang="en-IN" sz="1200" b="1" i="0" u="none" strike="noStrike" kern="1200" cap="none" spc="0" normalizeH="0" baseline="0" noProof="0">
              <a:ln>
                <a:noFill/>
              </a:ln>
              <a:solidFill>
                <a:prstClr val="white"/>
              </a:solidFill>
              <a:effectLst/>
              <a:uLnTx/>
              <a:uFillTx/>
              <a:latin typeface="Cambria" panose="02040503050406030204" pitchFamily="18" charset="0"/>
              <a:ea typeface="Cambria" panose="02040503050406030204" pitchFamily="18" charset="0"/>
              <a:cs typeface="+mn-cs"/>
            </a:endParaRPr>
          </a:p>
        </p:txBody>
      </p:sp>
      <p:sp>
        <p:nvSpPr>
          <p:cNvPr id="23" name="TextBox 22">
            <a:extLst>
              <a:ext uri="{FF2B5EF4-FFF2-40B4-BE49-F238E27FC236}">
                <a16:creationId xmlns:a16="http://schemas.microsoft.com/office/drawing/2014/main" id="{56BE9FB3-2CA4-2733-8CD8-A6287D05589A}"/>
              </a:ext>
            </a:extLst>
          </p:cNvPr>
          <p:cNvSpPr txBox="1"/>
          <p:nvPr/>
        </p:nvSpPr>
        <p:spPr>
          <a:xfrm>
            <a:off x="3102718" y="1616440"/>
            <a:ext cx="496602" cy="338554"/>
          </a:xfrm>
          <a:prstGeom prst="rect">
            <a:avLst/>
          </a:prstGeom>
          <a:noFill/>
        </p:spPr>
        <p:txBody>
          <a:bodyPr wrap="square" rtlCol="0">
            <a:spAutoFit/>
          </a:bodyPr>
          <a:lstStyle>
            <a:defPPr>
              <a:defRPr lang="en-US"/>
            </a:defPPr>
            <a:lvl1pPr>
              <a:defRPr sz="1600">
                <a:solidFill>
                  <a:schemeClr val="bg1"/>
                </a:solidFill>
                <a:latin typeface="Bw Modelica SS01" panose="00000600000000000000" pitchFamily="50" charset="0"/>
                <a:cs typeface="Quire Sans" panose="020B0502040400020003" pitchFamily="34" charset="0"/>
              </a:defRPr>
            </a:lvl1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prstClr val="white"/>
                </a:solidFill>
                <a:effectLst/>
                <a:uLnTx/>
                <a:uFillTx/>
                <a:latin typeface="Bw Modelica SS01" panose="00000600000000000000" pitchFamily="50" charset="0"/>
                <a:ea typeface="+mn-ea"/>
                <a:cs typeface="Quire Sans" panose="020B0502040400020003" pitchFamily="34" charset="0"/>
              </a:rPr>
              <a:t>FII</a:t>
            </a:r>
          </a:p>
        </p:txBody>
      </p:sp>
      <p:sp>
        <p:nvSpPr>
          <p:cNvPr id="24" name="TextBox 23">
            <a:extLst>
              <a:ext uri="{FF2B5EF4-FFF2-40B4-BE49-F238E27FC236}">
                <a16:creationId xmlns:a16="http://schemas.microsoft.com/office/drawing/2014/main" id="{C53E1B44-A359-14B4-D245-1FB2F1440ABA}"/>
              </a:ext>
            </a:extLst>
          </p:cNvPr>
          <p:cNvSpPr txBox="1"/>
          <p:nvPr/>
        </p:nvSpPr>
        <p:spPr>
          <a:xfrm>
            <a:off x="2472206" y="1616440"/>
            <a:ext cx="630512" cy="338554"/>
          </a:xfrm>
          <a:prstGeom prst="rect">
            <a:avLst/>
          </a:prstGeom>
          <a:noFill/>
        </p:spPr>
        <p:txBody>
          <a:bodyPr wrap="square" rtlCol="0">
            <a:spAutoFit/>
          </a:bodyPr>
          <a:lstStyle>
            <a:defPPr>
              <a:defRPr lang="en-US"/>
            </a:defPPr>
            <a:lvl1pPr>
              <a:defRPr sz="1600">
                <a:solidFill>
                  <a:schemeClr val="bg1"/>
                </a:solidFill>
                <a:latin typeface="Bw Modelica SS01" panose="00000600000000000000" pitchFamily="50" charset="0"/>
                <a:cs typeface="Quire Sans" panose="020B0502040400020003" pitchFamily="34" charset="0"/>
              </a:defRPr>
            </a:lvl1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rgbClr val="B89166"/>
                </a:solidFill>
                <a:effectLst/>
                <a:uLnTx/>
                <a:uFillTx/>
                <a:latin typeface="Bw Modelica SS01" panose="00000600000000000000" pitchFamily="50" charset="0"/>
                <a:ea typeface="+mn-ea"/>
                <a:cs typeface="Quire Sans" panose="020B0502040400020003" pitchFamily="34" charset="0"/>
              </a:rPr>
              <a:t>DII</a:t>
            </a:r>
          </a:p>
        </p:txBody>
      </p:sp>
      <p:cxnSp>
        <p:nvCxnSpPr>
          <p:cNvPr id="25" name="Straight Arrow Connector 24">
            <a:extLst>
              <a:ext uri="{FF2B5EF4-FFF2-40B4-BE49-F238E27FC236}">
                <a16:creationId xmlns:a16="http://schemas.microsoft.com/office/drawing/2014/main" id="{B0DA0459-DDED-070A-CF81-068FC0BC0372}"/>
              </a:ext>
            </a:extLst>
          </p:cNvPr>
          <p:cNvCxnSpPr/>
          <p:nvPr/>
        </p:nvCxnSpPr>
        <p:spPr>
          <a:xfrm flipV="1">
            <a:off x="1062513" y="2848812"/>
            <a:ext cx="0" cy="1028700"/>
          </a:xfrm>
          <a:prstGeom prst="straightConnector1">
            <a:avLst/>
          </a:prstGeom>
          <a:ln w="12700">
            <a:solidFill>
              <a:schemeClr val="bg1">
                <a:alpha val="46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26" name="Straight Arrow Connector 25">
            <a:extLst>
              <a:ext uri="{FF2B5EF4-FFF2-40B4-BE49-F238E27FC236}">
                <a16:creationId xmlns:a16="http://schemas.microsoft.com/office/drawing/2014/main" id="{B1D6B609-9439-5ACE-192B-A88523C89BA2}"/>
              </a:ext>
            </a:extLst>
          </p:cNvPr>
          <p:cNvCxnSpPr>
            <a:cxnSpLocks/>
          </p:cNvCxnSpPr>
          <p:nvPr/>
        </p:nvCxnSpPr>
        <p:spPr>
          <a:xfrm>
            <a:off x="1043496" y="4055497"/>
            <a:ext cx="0" cy="1028700"/>
          </a:xfrm>
          <a:prstGeom prst="straightConnector1">
            <a:avLst/>
          </a:prstGeom>
          <a:ln w="12700">
            <a:solidFill>
              <a:schemeClr val="bg1">
                <a:alpha val="46000"/>
              </a:schemeClr>
            </a:solidFill>
            <a:tailEnd type="triangle"/>
          </a:ln>
        </p:spPr>
        <p:style>
          <a:lnRef idx="1">
            <a:schemeClr val="accent1"/>
          </a:lnRef>
          <a:fillRef idx="0">
            <a:schemeClr val="accent1"/>
          </a:fillRef>
          <a:effectRef idx="0">
            <a:schemeClr val="accent1"/>
          </a:effectRef>
          <a:fontRef idx="minor">
            <a:schemeClr val="tx1"/>
          </a:fontRef>
        </p:style>
      </p:cxnSp>
      <p:graphicFrame>
        <p:nvGraphicFramePr>
          <p:cNvPr id="6" name="Chart 5">
            <a:extLst>
              <a:ext uri="{FF2B5EF4-FFF2-40B4-BE49-F238E27FC236}">
                <a16:creationId xmlns:a16="http://schemas.microsoft.com/office/drawing/2014/main" id="{00000000-0008-0000-0100-000007000000}"/>
              </a:ext>
            </a:extLst>
          </p:cNvPr>
          <p:cNvGraphicFramePr>
            <a:graphicFrameLocks/>
          </p:cNvGraphicFramePr>
          <p:nvPr>
            <p:extLst>
              <p:ext uri="{D42A27DB-BD31-4B8C-83A1-F6EECF244321}">
                <p14:modId xmlns:p14="http://schemas.microsoft.com/office/powerpoint/2010/main" val="2983114472"/>
              </p:ext>
            </p:extLst>
          </p:nvPr>
        </p:nvGraphicFramePr>
        <p:xfrm>
          <a:off x="1109804" y="1256039"/>
          <a:ext cx="10167793" cy="5293185"/>
        </p:xfrm>
        <a:graphic>
          <a:graphicData uri="http://schemas.openxmlformats.org/drawingml/2006/chart">
            <c:chart xmlns:c="http://schemas.openxmlformats.org/drawingml/2006/chart" xmlns:r="http://schemas.openxmlformats.org/officeDocument/2006/relationships" r:id="rId3"/>
          </a:graphicData>
        </a:graphic>
      </p:graphicFrame>
      <p:sp>
        <p:nvSpPr>
          <p:cNvPr id="27" name="TextBox 26">
            <a:extLst>
              <a:ext uri="{FF2B5EF4-FFF2-40B4-BE49-F238E27FC236}">
                <a16:creationId xmlns:a16="http://schemas.microsoft.com/office/drawing/2014/main" id="{EA52C96C-6D99-65D4-CCFE-66E0D9435D21}"/>
              </a:ext>
            </a:extLst>
          </p:cNvPr>
          <p:cNvSpPr txBox="1"/>
          <p:nvPr/>
        </p:nvSpPr>
        <p:spPr>
          <a:xfrm rot="16200000">
            <a:off x="41659" y="3298195"/>
            <a:ext cx="1646546" cy="26161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1100" b="0" i="0" u="none" strike="noStrike" kern="1200" cap="none" spc="0" normalizeH="0" baseline="0" noProof="0" dirty="0">
                <a:ln>
                  <a:noFill/>
                </a:ln>
                <a:solidFill>
                  <a:prstClr val="white"/>
                </a:solidFill>
                <a:effectLst/>
                <a:uLnTx/>
                <a:uFillTx/>
                <a:latin typeface="Cambria" panose="02040503050406030204" pitchFamily="18" charset="0"/>
                <a:ea typeface="Cambria" panose="02040503050406030204" pitchFamily="18" charset="0"/>
                <a:cs typeface="+mn-cs"/>
              </a:rPr>
              <a:t>Inflow  /  Buying</a:t>
            </a:r>
            <a:endParaRPr kumimoji="0" lang="en-IN" sz="1600" b="0" i="0" u="none" strike="noStrike" kern="1200" cap="none" spc="0" normalizeH="0" baseline="0" noProof="0" dirty="0">
              <a:ln>
                <a:noFill/>
              </a:ln>
              <a:solidFill>
                <a:prstClr val="white"/>
              </a:solidFill>
              <a:effectLst/>
              <a:uLnTx/>
              <a:uFillTx/>
              <a:latin typeface="Cambria" panose="02040503050406030204" pitchFamily="18" charset="0"/>
              <a:ea typeface="Cambria" panose="02040503050406030204" pitchFamily="18" charset="0"/>
              <a:cs typeface="+mn-cs"/>
            </a:endParaRPr>
          </a:p>
        </p:txBody>
      </p:sp>
      <p:sp>
        <p:nvSpPr>
          <p:cNvPr id="28" name="TextBox 27">
            <a:extLst>
              <a:ext uri="{FF2B5EF4-FFF2-40B4-BE49-F238E27FC236}">
                <a16:creationId xmlns:a16="http://schemas.microsoft.com/office/drawing/2014/main" id="{D4C10853-96AB-11BC-9202-6EE5B4A9F4C2}"/>
              </a:ext>
            </a:extLst>
          </p:cNvPr>
          <p:cNvSpPr txBox="1"/>
          <p:nvPr/>
        </p:nvSpPr>
        <p:spPr>
          <a:xfrm rot="16200000">
            <a:off x="-21141" y="4461617"/>
            <a:ext cx="1742744" cy="26161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50" b="0" i="0" u="none" strike="noStrike" kern="1200" cap="none" spc="0" normalizeH="0" baseline="0" noProof="0" dirty="0">
                <a:ln>
                  <a:noFill/>
                </a:ln>
                <a:solidFill>
                  <a:prstClr val="white"/>
                </a:solidFill>
                <a:effectLst/>
                <a:uLnTx/>
                <a:uFillTx/>
                <a:latin typeface="Cambria" panose="02040503050406030204" pitchFamily="18" charset="0"/>
                <a:ea typeface="Cambria" panose="02040503050406030204" pitchFamily="18" charset="0"/>
                <a:cs typeface="+mn-cs"/>
              </a:rPr>
              <a:t>O</a:t>
            </a:r>
            <a:r>
              <a:rPr kumimoji="0" lang="en-IN" sz="1100" b="0" i="0" u="none" strike="noStrike" kern="1200" cap="none" spc="0" normalizeH="0" baseline="0" noProof="0" dirty="0" err="1">
                <a:ln>
                  <a:noFill/>
                </a:ln>
                <a:solidFill>
                  <a:prstClr val="white"/>
                </a:solidFill>
                <a:effectLst/>
                <a:uLnTx/>
                <a:uFillTx/>
                <a:latin typeface="Cambria" panose="02040503050406030204" pitchFamily="18" charset="0"/>
                <a:ea typeface="Cambria" panose="02040503050406030204" pitchFamily="18" charset="0"/>
                <a:cs typeface="+mn-cs"/>
              </a:rPr>
              <a:t>utflow</a:t>
            </a:r>
            <a:r>
              <a:rPr kumimoji="0" lang="en-IN" sz="1050" b="0" i="0" u="none" strike="noStrike" kern="1200" cap="none" spc="0" normalizeH="0" baseline="0" noProof="0" dirty="0">
                <a:ln>
                  <a:noFill/>
                </a:ln>
                <a:solidFill>
                  <a:prstClr val="white"/>
                </a:solidFill>
                <a:effectLst/>
                <a:uLnTx/>
                <a:uFillTx/>
                <a:latin typeface="Cambria" panose="02040503050406030204" pitchFamily="18" charset="0"/>
                <a:ea typeface="Cambria" panose="02040503050406030204" pitchFamily="18" charset="0"/>
                <a:cs typeface="+mn-cs"/>
              </a:rPr>
              <a:t> / Selling</a:t>
            </a:r>
            <a:endParaRPr kumimoji="0" lang="en-IN" sz="1400" b="0" i="0" u="none" strike="noStrike" kern="1200" cap="none" spc="0" normalizeH="0" baseline="0" noProof="0" dirty="0">
              <a:ln>
                <a:noFill/>
              </a:ln>
              <a:solidFill>
                <a:prstClr val="white"/>
              </a:solidFill>
              <a:effectLst/>
              <a:uLnTx/>
              <a:uFillTx/>
              <a:latin typeface="Cambria" panose="02040503050406030204" pitchFamily="18" charset="0"/>
              <a:ea typeface="Cambria" panose="02040503050406030204" pitchFamily="18" charset="0"/>
              <a:cs typeface="+mn-cs"/>
            </a:endParaRPr>
          </a:p>
        </p:txBody>
      </p:sp>
      <p:sp>
        <p:nvSpPr>
          <p:cNvPr id="30" name="TextBox 29">
            <a:extLst>
              <a:ext uri="{FF2B5EF4-FFF2-40B4-BE49-F238E27FC236}">
                <a16:creationId xmlns:a16="http://schemas.microsoft.com/office/drawing/2014/main" id="{ABEA017A-2652-5DD3-7FB9-08C530541B74}"/>
              </a:ext>
            </a:extLst>
          </p:cNvPr>
          <p:cNvSpPr txBox="1"/>
          <p:nvPr/>
        </p:nvSpPr>
        <p:spPr>
          <a:xfrm>
            <a:off x="8277981" y="6247598"/>
            <a:ext cx="3488350" cy="338554"/>
          </a:xfrm>
          <a:prstGeom prst="rect">
            <a:avLst/>
          </a:prstGeom>
          <a:noFill/>
        </p:spPr>
        <p:txBody>
          <a:bodyPr wrap="square" rtlCol="0">
            <a:spAutoFit/>
          </a:bodyPr>
          <a:lstStyle>
            <a:defPPr>
              <a:defRPr lang="en-US"/>
            </a:defPPr>
            <a:lvl1pPr>
              <a:defRPr sz="1600">
                <a:solidFill>
                  <a:schemeClr val="bg1"/>
                </a:solidFill>
                <a:latin typeface="Mangal Pro" panose="00000500000000000000" pitchFamily="2" charset="0"/>
                <a:cs typeface="Quire Sans" panose="020B0502040400020003" pitchFamily="34" charset="0"/>
              </a:defRPr>
            </a:lvl1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white"/>
                </a:solidFill>
                <a:effectLst/>
                <a:uLnTx/>
                <a:uFillTx/>
                <a:latin typeface="Cambria" panose="02040503050406030204" pitchFamily="18" charset="0"/>
                <a:ea typeface="Cambria" panose="02040503050406030204" pitchFamily="18" charset="0"/>
                <a:cs typeface="Quire Sans" panose="020B0502040400020003" pitchFamily="34" charset="0"/>
              </a:rPr>
              <a:t>FIIs turned net sellers in July-26</a:t>
            </a:r>
            <a:endParaRPr kumimoji="0" lang="en-IN" sz="1600" b="0" i="0" u="none" strike="noStrike" kern="1200" cap="none" spc="0" normalizeH="0" baseline="0" noProof="0" dirty="0">
              <a:ln>
                <a:noFill/>
              </a:ln>
              <a:solidFill>
                <a:prstClr val="white"/>
              </a:solidFill>
              <a:effectLst/>
              <a:uLnTx/>
              <a:uFillTx/>
              <a:latin typeface="Cambria" panose="02040503050406030204" pitchFamily="18" charset="0"/>
              <a:ea typeface="Cambria" panose="02040503050406030204" pitchFamily="18" charset="0"/>
              <a:cs typeface="Quire Sans" panose="020B0502040400020003" pitchFamily="34" charset="0"/>
            </a:endParaRPr>
          </a:p>
        </p:txBody>
      </p:sp>
      <p:pic>
        <p:nvPicPr>
          <p:cNvPr id="3" name="Picture 2" descr="A white text on a black background&#10;&#10;AI-generated content may be incorrect.">
            <a:extLst>
              <a:ext uri="{FF2B5EF4-FFF2-40B4-BE49-F238E27FC236}">
                <a16:creationId xmlns:a16="http://schemas.microsoft.com/office/drawing/2014/main" id="{72EAE3FB-3E40-19D1-4FBD-0F39552E31B0}"/>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10362466" y="234062"/>
            <a:ext cx="1559328" cy="340260"/>
          </a:xfrm>
          <a:prstGeom prst="rect">
            <a:avLst/>
          </a:prstGeom>
        </p:spPr>
      </p:pic>
    </p:spTree>
    <p:extLst>
      <p:ext uri="{BB962C8B-B14F-4D97-AF65-F5344CB8AC3E}">
        <p14:creationId xmlns:p14="http://schemas.microsoft.com/office/powerpoint/2010/main" val="2791099311"/>
      </p:ext>
    </p:extLst>
  </p:cSld>
  <p:clrMapOvr>
    <a:masterClrMapping/>
  </p:clrMapOvr>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0D4B413-8D6B-A1B2-4692-1910AF6F06FE}"/>
            </a:ext>
          </a:extLst>
        </p:cNvPr>
        <p:cNvGrpSpPr/>
        <p:nvPr/>
      </p:nvGrpSpPr>
      <p:grpSpPr>
        <a:xfrm>
          <a:off x="0" y="0"/>
          <a:ext cx="0" cy="0"/>
          <a:chOff x="0" y="0"/>
          <a:chExt cx="0" cy="0"/>
        </a:xfrm>
      </p:grpSpPr>
      <p:sp>
        <p:nvSpPr>
          <p:cNvPr id="4" name="Rectangle 3">
            <a:extLst>
              <a:ext uri="{FF2B5EF4-FFF2-40B4-BE49-F238E27FC236}">
                <a16:creationId xmlns:a16="http://schemas.microsoft.com/office/drawing/2014/main" id="{8EC1E79E-8F6C-1F8A-536E-AF52BFBB4962}"/>
              </a:ext>
            </a:extLst>
          </p:cNvPr>
          <p:cNvSpPr/>
          <p:nvPr/>
        </p:nvSpPr>
        <p:spPr>
          <a:xfrm>
            <a:off x="0" y="0"/>
            <a:ext cx="12192000" cy="821635"/>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 name="Title 1">
            <a:extLst>
              <a:ext uri="{FF2B5EF4-FFF2-40B4-BE49-F238E27FC236}">
                <a16:creationId xmlns:a16="http://schemas.microsoft.com/office/drawing/2014/main" id="{F3687A81-CB25-3479-66C7-D9E592500DAD}"/>
              </a:ext>
            </a:extLst>
          </p:cNvPr>
          <p:cNvSpPr txBox="1">
            <a:spLocks/>
          </p:cNvSpPr>
          <p:nvPr/>
        </p:nvSpPr>
        <p:spPr>
          <a:xfrm>
            <a:off x="165475" y="106018"/>
            <a:ext cx="11007609" cy="630899"/>
          </a:xfrm>
          <a:prstGeom prst="rect">
            <a:avLst/>
          </a:prstGeom>
        </p:spPr>
        <p:txBody>
          <a:bodyPr vert="horz" lIns="91440" tIns="45720" rIns="91440" bIns="45720" rtlCol="0" anchor="ctr">
            <a:noAutofit/>
          </a:bodyPr>
          <a:lstStyle>
            <a:lvl1pPr algn="ctr" defTabSz="914400" rtl="0" eaLnBrk="1" latinLnBrk="0" hangingPunct="1">
              <a:lnSpc>
                <a:spcPct val="90000"/>
              </a:lnSpc>
              <a:spcBef>
                <a:spcPct val="0"/>
              </a:spcBef>
              <a:buNone/>
              <a:defRPr sz="6000" kern="1200">
                <a:solidFill>
                  <a:schemeClr val="tx1"/>
                </a:solidFill>
                <a:latin typeface="+mj-lt"/>
                <a:ea typeface="+mj-ea"/>
                <a:cs typeface="+mj-cs"/>
              </a:defRPr>
            </a:lvl1pPr>
          </a:lstStyle>
          <a:p>
            <a:pPr marL="0" marR="0" lvl="0" indent="0" algn="l" defTabSz="914400" rtl="0" eaLnBrk="1" fontAlgn="auto" latinLnBrk="0" hangingPunct="1">
              <a:lnSpc>
                <a:spcPct val="90000"/>
              </a:lnSpc>
              <a:spcBef>
                <a:spcPct val="0"/>
              </a:spcBef>
              <a:spcAft>
                <a:spcPts val="0"/>
              </a:spcAft>
              <a:buClrTx/>
              <a:buSzTx/>
              <a:buFontTx/>
              <a:buNone/>
              <a:tabLst/>
              <a:defRPr/>
            </a:pPr>
            <a:r>
              <a:rPr kumimoji="0" lang="en-US" sz="2800" b="1" i="0" u="none" strike="noStrike" kern="1200" cap="none" spc="0" normalizeH="0" baseline="0" noProof="0" dirty="0">
                <a:ln>
                  <a:noFill/>
                </a:ln>
                <a:solidFill>
                  <a:prstClr val="white"/>
                </a:solidFill>
                <a:effectLst/>
                <a:uLnTx/>
                <a:uFillTx/>
                <a:latin typeface="Cambria" panose="02040503050406030204" pitchFamily="18" charset="0"/>
                <a:ea typeface="Cambria" panose="02040503050406030204" pitchFamily="18" charset="0"/>
                <a:cs typeface="+mj-cs"/>
              </a:rPr>
              <a:t>DIRECT EQUITY PORTFOLIO</a:t>
            </a:r>
            <a:endParaRPr kumimoji="0" lang="en-IN" sz="2800" b="1" i="0" u="none" strike="noStrike" kern="1200" cap="none" spc="0" normalizeH="0" baseline="0" noProof="0" dirty="0">
              <a:ln>
                <a:noFill/>
              </a:ln>
              <a:solidFill>
                <a:prstClr val="white"/>
              </a:solidFill>
              <a:effectLst/>
              <a:uLnTx/>
              <a:uFillTx/>
              <a:latin typeface="Cambria" panose="02040503050406030204" pitchFamily="18" charset="0"/>
              <a:ea typeface="Cambria" panose="02040503050406030204" pitchFamily="18" charset="0"/>
              <a:cs typeface="+mj-cs"/>
            </a:endParaRPr>
          </a:p>
        </p:txBody>
      </p:sp>
      <p:sp>
        <p:nvSpPr>
          <p:cNvPr id="18" name="Rectangle 17">
            <a:extLst>
              <a:ext uri="{FF2B5EF4-FFF2-40B4-BE49-F238E27FC236}">
                <a16:creationId xmlns:a16="http://schemas.microsoft.com/office/drawing/2014/main" id="{92624B22-23E3-73D2-C1FE-6579258AD845}"/>
              </a:ext>
            </a:extLst>
          </p:cNvPr>
          <p:cNvSpPr/>
          <p:nvPr/>
        </p:nvSpPr>
        <p:spPr>
          <a:xfrm>
            <a:off x="0" y="808383"/>
            <a:ext cx="12192000" cy="45719"/>
          </a:xfrm>
          <a:prstGeom prst="rect">
            <a:avLst/>
          </a:prstGeom>
          <a:solidFill>
            <a:schemeClr val="bg1">
              <a:lumMod val="6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7" name="Rectangle 26">
            <a:extLst>
              <a:ext uri="{FF2B5EF4-FFF2-40B4-BE49-F238E27FC236}">
                <a16:creationId xmlns:a16="http://schemas.microsoft.com/office/drawing/2014/main" id="{08E3DBE4-EE8A-F23A-050D-3B84FC832807}"/>
              </a:ext>
            </a:extLst>
          </p:cNvPr>
          <p:cNvSpPr/>
          <p:nvPr/>
        </p:nvSpPr>
        <p:spPr>
          <a:xfrm>
            <a:off x="0" y="6627662"/>
            <a:ext cx="12192000" cy="235963"/>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8" name="Slide Number Placeholder 18">
            <a:extLst>
              <a:ext uri="{FF2B5EF4-FFF2-40B4-BE49-F238E27FC236}">
                <a16:creationId xmlns:a16="http://schemas.microsoft.com/office/drawing/2014/main" id="{9E46CE2F-F9B8-377C-D663-8F11B7F5C98A}"/>
              </a:ext>
            </a:extLst>
          </p:cNvPr>
          <p:cNvSpPr>
            <a:spLocks noGrp="1"/>
          </p:cNvSpPr>
          <p:nvPr>
            <p:ph type="sldNum" sz="quarter" idx="12"/>
          </p:nvPr>
        </p:nvSpPr>
        <p:spPr>
          <a:xfrm>
            <a:off x="9448800" y="6549225"/>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1E62F875-1F54-4527-993B-FB1D0CCB3E02}" type="slidenum">
              <a:rPr kumimoji="0" lang="en-IN" sz="1200" b="1" i="0" u="none" strike="noStrike" kern="1200" cap="none" spc="0" normalizeH="0" baseline="0" noProof="0" smtClean="0">
                <a:ln>
                  <a:noFill/>
                </a:ln>
                <a:solidFill>
                  <a:prstClr val="white"/>
                </a:solidFill>
                <a:effectLst/>
                <a:uLnTx/>
                <a:uFillTx/>
                <a:latin typeface="Cambria" panose="02040503050406030204" pitchFamily="18" charset="0"/>
                <a:ea typeface="Cambria" panose="02040503050406030204" pitchFamily="18" charset="0"/>
                <a:cs typeface="+mn-cs"/>
              </a:rPr>
              <a:pPr marL="0" marR="0" lvl="0" indent="0" algn="r" defTabSz="914400" rtl="0" eaLnBrk="1" fontAlgn="auto" latinLnBrk="0" hangingPunct="1">
                <a:lnSpc>
                  <a:spcPct val="100000"/>
                </a:lnSpc>
                <a:spcBef>
                  <a:spcPts val="0"/>
                </a:spcBef>
                <a:spcAft>
                  <a:spcPts val="0"/>
                </a:spcAft>
                <a:buClrTx/>
                <a:buSzTx/>
                <a:buFontTx/>
                <a:buNone/>
                <a:tabLst/>
                <a:defRPr/>
              </a:pPr>
              <a:t>60</a:t>
            </a:fld>
            <a:endParaRPr kumimoji="0" lang="en-IN" sz="1200" b="1" i="0" u="none" strike="noStrike" kern="1200" cap="none" spc="0" normalizeH="0" baseline="0" noProof="0">
              <a:ln>
                <a:noFill/>
              </a:ln>
              <a:solidFill>
                <a:prstClr val="white"/>
              </a:solidFill>
              <a:effectLst/>
              <a:uLnTx/>
              <a:uFillTx/>
              <a:latin typeface="Cambria" panose="02040503050406030204" pitchFamily="18" charset="0"/>
              <a:ea typeface="Cambria" panose="02040503050406030204" pitchFamily="18" charset="0"/>
              <a:cs typeface="+mn-cs"/>
            </a:endParaRPr>
          </a:p>
        </p:txBody>
      </p:sp>
      <p:sp>
        <p:nvSpPr>
          <p:cNvPr id="3" name="TextBox 2">
            <a:extLst>
              <a:ext uri="{FF2B5EF4-FFF2-40B4-BE49-F238E27FC236}">
                <a16:creationId xmlns:a16="http://schemas.microsoft.com/office/drawing/2014/main" id="{0B2CDC2E-D44A-1DBB-CC6C-BEE4A09F7CBA}"/>
              </a:ext>
            </a:extLst>
          </p:cNvPr>
          <p:cNvSpPr txBox="1"/>
          <p:nvPr/>
        </p:nvSpPr>
        <p:spPr>
          <a:xfrm>
            <a:off x="88668" y="945066"/>
            <a:ext cx="4608023" cy="2636299"/>
          </a:xfrm>
          <a:prstGeom prst="rect">
            <a:avLst/>
          </a:prstGeom>
          <a:noFill/>
          <a:ln>
            <a:solidFill>
              <a:schemeClr val="bg1">
                <a:lumMod val="85000"/>
              </a:schemeClr>
            </a:solidFill>
          </a:ln>
        </p:spPr>
        <p:txBody>
          <a:bodyPr wrap="square" rtlCol="0">
            <a:spAutoFit/>
          </a:bodyPr>
          <a:lstStyle/>
          <a:p>
            <a:pPr marL="0" marR="0" lvl="0" indent="0" algn="l" defTabSz="914400" rtl="0" eaLnBrk="1" fontAlgn="auto" latinLnBrk="0" hangingPunct="1">
              <a:lnSpc>
                <a:spcPct val="107000"/>
              </a:lnSpc>
              <a:spcBef>
                <a:spcPts val="0"/>
              </a:spcBef>
              <a:spcAft>
                <a:spcPts val="800"/>
              </a:spcAft>
              <a:buClrTx/>
              <a:buSzTx/>
              <a:buFontTx/>
              <a:buNone/>
              <a:tabLst/>
              <a:defRPr/>
            </a:pPr>
            <a:r>
              <a:rPr kumimoji="0" lang="en-IN" sz="1300" b="0" i="0" u="none" strike="noStrike" kern="1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Times New Roman" panose="02020603050405020304" pitchFamily="18" charset="0"/>
              </a:rPr>
              <a:t>Centricity’s Direct Equity portfolio strategy aims to outperform the benchmark indices (Nifty 200) by taking tactical and well-analysed actions in fundamentally strong stocks.</a:t>
            </a:r>
          </a:p>
          <a:p>
            <a:pPr marL="0" marR="0" lvl="0" indent="0" algn="l" defTabSz="914400" rtl="0" eaLnBrk="1" fontAlgn="auto" latinLnBrk="0" hangingPunct="1">
              <a:lnSpc>
                <a:spcPct val="107000"/>
              </a:lnSpc>
              <a:spcBef>
                <a:spcPts val="0"/>
              </a:spcBef>
              <a:spcAft>
                <a:spcPts val="800"/>
              </a:spcAft>
              <a:buClrTx/>
              <a:buSzTx/>
              <a:buFontTx/>
              <a:buNone/>
              <a:tabLst/>
              <a:defRPr/>
            </a:pPr>
            <a:r>
              <a:rPr kumimoji="0" lang="en-US" sz="1300" b="0" i="0"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rPr>
              <a:t>The portfolio emphasizes on growth stocks at reasonable valuations. Focus is to build well managed portfolio with sufficient diversification, to mitigate risks and enjoy the overall benefits of India’s growth trajectory over the long term. </a:t>
            </a:r>
          </a:p>
          <a:p>
            <a:pPr marL="0" marR="0" lvl="0" indent="0" algn="l" defTabSz="914400" rtl="0" eaLnBrk="1" fontAlgn="auto" latinLnBrk="0" hangingPunct="1">
              <a:lnSpc>
                <a:spcPct val="107000"/>
              </a:lnSpc>
              <a:spcBef>
                <a:spcPts val="0"/>
              </a:spcBef>
              <a:spcAft>
                <a:spcPts val="800"/>
              </a:spcAft>
              <a:buClrTx/>
              <a:buSzTx/>
              <a:buFontTx/>
              <a:buNone/>
              <a:tabLst/>
              <a:defRPr/>
            </a:pPr>
            <a:r>
              <a:rPr kumimoji="0" lang="en-IN" sz="1300" b="0" i="0" u="none" strike="noStrike" kern="1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Times New Roman" panose="02020603050405020304" pitchFamily="18" charset="0"/>
              </a:rPr>
              <a:t>At the current standpoint, our team is eager to take calculative measures to benefit from the prospective high-growth opportunities with strong.</a:t>
            </a:r>
          </a:p>
        </p:txBody>
      </p:sp>
      <p:sp>
        <p:nvSpPr>
          <p:cNvPr id="6" name="TextBox 5">
            <a:extLst>
              <a:ext uri="{FF2B5EF4-FFF2-40B4-BE49-F238E27FC236}">
                <a16:creationId xmlns:a16="http://schemas.microsoft.com/office/drawing/2014/main" id="{91C42B52-B34E-CBA1-3FA4-BC47FF8BE363}"/>
              </a:ext>
            </a:extLst>
          </p:cNvPr>
          <p:cNvSpPr txBox="1"/>
          <p:nvPr/>
        </p:nvSpPr>
        <p:spPr>
          <a:xfrm>
            <a:off x="8584023" y="6001540"/>
            <a:ext cx="3007672" cy="553998"/>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00" b="0" i="1"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*Portfolio as on </a:t>
            </a:r>
            <a:r>
              <a:rPr lang="en-US" sz="1000" i="1" dirty="0">
                <a:solidFill>
                  <a:prstClr val="black"/>
                </a:solidFill>
                <a:latin typeface="Cambria" panose="02040503050406030204" pitchFamily="18" charset="0"/>
                <a:ea typeface="Cambria" panose="02040503050406030204" pitchFamily="18" charset="0"/>
              </a:rPr>
              <a:t>July 31</a:t>
            </a:r>
            <a:r>
              <a:rPr lang="en-US" sz="1000" i="1" baseline="30000" dirty="0">
                <a:solidFill>
                  <a:prstClr val="black"/>
                </a:solidFill>
                <a:latin typeface="Cambria" panose="02040503050406030204" pitchFamily="18" charset="0"/>
                <a:ea typeface="Cambria" panose="02040503050406030204" pitchFamily="18" charset="0"/>
              </a:rPr>
              <a:t>st</a:t>
            </a:r>
            <a:r>
              <a:rPr lang="en-US" sz="1000" i="1" dirty="0">
                <a:solidFill>
                  <a:prstClr val="black"/>
                </a:solidFill>
                <a:latin typeface="Cambria" panose="02040503050406030204" pitchFamily="18" charset="0"/>
                <a:ea typeface="Cambria" panose="02040503050406030204" pitchFamily="18" charset="0"/>
              </a:rPr>
              <a:t> </a:t>
            </a:r>
            <a:r>
              <a:rPr kumimoji="0" lang="en-US" sz="1000" b="0" i="1"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2026.</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00" b="0" i="1"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**Since Inception Date – 22</a:t>
            </a:r>
            <a:r>
              <a:rPr kumimoji="0" lang="en-US" sz="1000" b="0" i="1" u="none" strike="noStrike" kern="1200" cap="none" spc="0" normalizeH="0" baseline="30000" noProof="0" dirty="0">
                <a:ln>
                  <a:noFill/>
                </a:ln>
                <a:solidFill>
                  <a:prstClr val="black"/>
                </a:solidFill>
                <a:effectLst/>
                <a:uLnTx/>
                <a:uFillTx/>
                <a:latin typeface="Cambria" panose="02040503050406030204" pitchFamily="18" charset="0"/>
                <a:ea typeface="Cambria" panose="02040503050406030204" pitchFamily="18" charset="0"/>
                <a:cs typeface="+mn-cs"/>
              </a:rPr>
              <a:t>nd</a:t>
            </a:r>
            <a:r>
              <a:rPr kumimoji="0" lang="en-US" sz="1000" b="0" i="1"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 Nov 2021</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00" b="0" i="1"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***1 month. 3 months, 6 months returns are absolute</a:t>
            </a:r>
            <a:endParaRPr kumimoji="0" lang="en-IN" sz="1000" b="0" i="1"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endParaRPr>
          </a:p>
        </p:txBody>
      </p:sp>
      <p:graphicFrame>
        <p:nvGraphicFramePr>
          <p:cNvPr id="12" name="Chart 11">
            <a:extLst>
              <a:ext uri="{FF2B5EF4-FFF2-40B4-BE49-F238E27FC236}">
                <a16:creationId xmlns:a16="http://schemas.microsoft.com/office/drawing/2014/main" id="{4E302DB3-CBAE-A4FC-40C2-25D59315B3AF}"/>
              </a:ext>
            </a:extLst>
          </p:cNvPr>
          <p:cNvGraphicFramePr>
            <a:graphicFrameLocks/>
          </p:cNvGraphicFramePr>
          <p:nvPr>
            <p:extLst>
              <p:ext uri="{D42A27DB-BD31-4B8C-83A1-F6EECF244321}">
                <p14:modId xmlns:p14="http://schemas.microsoft.com/office/powerpoint/2010/main" val="2144763270"/>
              </p:ext>
            </p:extLst>
          </p:nvPr>
        </p:nvGraphicFramePr>
        <p:xfrm>
          <a:off x="4768117" y="4436876"/>
          <a:ext cx="3815906" cy="2112352"/>
        </p:xfrm>
        <a:graphic>
          <a:graphicData uri="http://schemas.openxmlformats.org/drawingml/2006/chart">
            <c:chart xmlns:c="http://schemas.openxmlformats.org/drawingml/2006/chart" xmlns:r="http://schemas.openxmlformats.org/officeDocument/2006/relationships" r:id="rId2"/>
          </a:graphicData>
        </a:graphic>
      </p:graphicFrame>
      <p:pic>
        <p:nvPicPr>
          <p:cNvPr id="8" name="Picture 7" descr="A white text on a black background&#10;&#10;AI-generated content may be incorrect.">
            <a:extLst>
              <a:ext uri="{FF2B5EF4-FFF2-40B4-BE49-F238E27FC236}">
                <a16:creationId xmlns:a16="http://schemas.microsoft.com/office/drawing/2014/main" id="{F39F561B-4FBE-0452-7D10-20BA3B1C2E0B}"/>
              </a:ext>
            </a:extLst>
          </p:cNvPr>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10362466" y="234062"/>
            <a:ext cx="1559328" cy="340260"/>
          </a:xfrm>
          <a:prstGeom prst="rect">
            <a:avLst/>
          </a:prstGeom>
        </p:spPr>
      </p:pic>
      <p:graphicFrame>
        <p:nvGraphicFramePr>
          <p:cNvPr id="2" name="Chart 1">
            <a:extLst>
              <a:ext uri="{FF2B5EF4-FFF2-40B4-BE49-F238E27FC236}">
                <a16:creationId xmlns:a16="http://schemas.microsoft.com/office/drawing/2014/main" id="{1DBD2190-1C15-B171-7E3D-5F9BCFC93D9E}"/>
              </a:ext>
            </a:extLst>
          </p:cNvPr>
          <p:cNvGraphicFramePr>
            <a:graphicFrameLocks/>
          </p:cNvGraphicFramePr>
          <p:nvPr>
            <p:extLst>
              <p:ext uri="{D42A27DB-BD31-4B8C-83A1-F6EECF244321}">
                <p14:modId xmlns:p14="http://schemas.microsoft.com/office/powerpoint/2010/main" val="3149279397"/>
              </p:ext>
            </p:extLst>
          </p:nvPr>
        </p:nvGraphicFramePr>
        <p:xfrm>
          <a:off x="115471" y="3659800"/>
          <a:ext cx="4554415" cy="2850678"/>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10" name="Table 9">
            <a:extLst>
              <a:ext uri="{FF2B5EF4-FFF2-40B4-BE49-F238E27FC236}">
                <a16:creationId xmlns:a16="http://schemas.microsoft.com/office/drawing/2014/main" id="{6876A24B-7C2E-AB0C-9465-34C2A14407D9}"/>
              </a:ext>
            </a:extLst>
          </p:cNvPr>
          <p:cNvGraphicFramePr>
            <a:graphicFrameLocks noGrp="1"/>
          </p:cNvGraphicFramePr>
          <p:nvPr>
            <p:extLst>
              <p:ext uri="{D42A27DB-BD31-4B8C-83A1-F6EECF244321}">
                <p14:modId xmlns:p14="http://schemas.microsoft.com/office/powerpoint/2010/main" val="1430338708"/>
              </p:ext>
            </p:extLst>
          </p:nvPr>
        </p:nvGraphicFramePr>
        <p:xfrm>
          <a:off x="8694070" y="970977"/>
          <a:ext cx="3382460" cy="4989647"/>
        </p:xfrm>
        <a:graphic>
          <a:graphicData uri="http://schemas.openxmlformats.org/drawingml/2006/table">
            <a:tbl>
              <a:tblPr/>
              <a:tblGrid>
                <a:gridCol w="2538461">
                  <a:extLst>
                    <a:ext uri="{9D8B030D-6E8A-4147-A177-3AD203B41FA5}">
                      <a16:colId xmlns:a16="http://schemas.microsoft.com/office/drawing/2014/main" val="554949065"/>
                    </a:ext>
                  </a:extLst>
                </a:gridCol>
                <a:gridCol w="843999">
                  <a:extLst>
                    <a:ext uri="{9D8B030D-6E8A-4147-A177-3AD203B41FA5}">
                      <a16:colId xmlns:a16="http://schemas.microsoft.com/office/drawing/2014/main" val="681452589"/>
                    </a:ext>
                  </a:extLst>
                </a:gridCol>
              </a:tblGrid>
              <a:tr h="194819">
                <a:tc gridSpan="2">
                  <a:txBody>
                    <a:bodyPr/>
                    <a:lstStyle/>
                    <a:p>
                      <a:pPr algn="ctr" rtl="0" fontAlgn="ctr"/>
                      <a:r>
                        <a:rPr lang="en-IN" sz="1100" b="1" i="0" u="none" strike="noStrike" dirty="0">
                          <a:solidFill>
                            <a:srgbClr val="FFFFFF"/>
                          </a:solidFill>
                          <a:effectLst/>
                          <a:latin typeface="Cambria" panose="02040503050406030204" pitchFamily="18" charset="0"/>
                          <a:ea typeface="Cambria" panose="02040503050406030204" pitchFamily="18" charset="0"/>
                        </a:rPr>
                        <a:t>Portfolio</a:t>
                      </a:r>
                    </a:p>
                  </a:txBody>
                  <a:tcPr marL="9338" marR="9338" marT="9338" marB="0" anchor="ctr">
                    <a:lnL w="19050" cap="flat" cmpd="sng" algn="ctr">
                      <a:solidFill>
                        <a:schemeClr val="bg2">
                          <a:lumMod val="90000"/>
                        </a:schemeClr>
                      </a:solidFill>
                      <a:prstDash val="solid"/>
                      <a:round/>
                      <a:headEnd type="none" w="med" len="med"/>
                      <a:tailEnd type="none" w="med" len="med"/>
                    </a:lnL>
                    <a:lnR w="19050" cap="flat" cmpd="sng" algn="ctr">
                      <a:solidFill>
                        <a:schemeClr val="bg2">
                          <a:lumMod val="90000"/>
                        </a:schemeClr>
                      </a:solidFill>
                      <a:prstDash val="solid"/>
                      <a:round/>
                      <a:headEnd type="none" w="med" len="med"/>
                      <a:tailEnd type="none" w="med" len="med"/>
                    </a:lnR>
                    <a:lnT w="19050" cap="flat" cmpd="sng" algn="ctr">
                      <a:solidFill>
                        <a:schemeClr val="bg2">
                          <a:lumMod val="90000"/>
                        </a:schemeClr>
                      </a:solidFill>
                      <a:prstDash val="solid"/>
                      <a:round/>
                      <a:headEnd type="none" w="med" len="med"/>
                      <a:tailEnd type="none" w="med" len="med"/>
                    </a:lnT>
                    <a:lnB w="19050" cap="flat" cmpd="sng" algn="ctr">
                      <a:solidFill>
                        <a:schemeClr val="bg2">
                          <a:lumMod val="90000"/>
                        </a:schemeClr>
                      </a:solidFill>
                      <a:prstDash val="solid"/>
                      <a:round/>
                      <a:headEnd type="none" w="med" len="med"/>
                      <a:tailEnd type="none" w="med" len="med"/>
                    </a:lnB>
                    <a:solidFill>
                      <a:srgbClr val="000000"/>
                    </a:solidFill>
                  </a:tcPr>
                </a:tc>
                <a:tc hMerge="1">
                  <a:txBody>
                    <a:bodyPr/>
                    <a:lstStyle/>
                    <a:p>
                      <a:endParaRPr lang="en-IN"/>
                    </a:p>
                  </a:txBody>
                  <a:tcPr/>
                </a:tc>
                <a:extLst>
                  <a:ext uri="{0D108BD9-81ED-4DB2-BD59-A6C34878D82A}">
                    <a16:rowId xmlns:a16="http://schemas.microsoft.com/office/drawing/2014/main" val="1554576372"/>
                  </a:ext>
                </a:extLst>
              </a:tr>
              <a:tr h="194819">
                <a:tc>
                  <a:txBody>
                    <a:bodyPr/>
                    <a:lstStyle/>
                    <a:p>
                      <a:pPr algn="ctr" rtl="0" fontAlgn="ctr"/>
                      <a:r>
                        <a:rPr lang="en-IN" sz="1100" b="1" i="0" u="none" strike="noStrike" dirty="0">
                          <a:solidFill>
                            <a:srgbClr val="FFFFFF"/>
                          </a:solidFill>
                          <a:effectLst/>
                          <a:latin typeface="Cambria" panose="02040503050406030204" pitchFamily="18" charset="0"/>
                          <a:ea typeface="Cambria" panose="02040503050406030204" pitchFamily="18" charset="0"/>
                        </a:rPr>
                        <a:t>Stocks Name</a:t>
                      </a:r>
                    </a:p>
                  </a:txBody>
                  <a:tcPr marL="9338" marR="9338" marT="9338" marB="0" anchor="ctr">
                    <a:lnL w="19050" cap="flat" cmpd="sng" algn="ctr">
                      <a:solidFill>
                        <a:schemeClr val="bg2">
                          <a:lumMod val="90000"/>
                        </a:schemeClr>
                      </a:solidFill>
                      <a:prstDash val="solid"/>
                      <a:round/>
                      <a:headEnd type="none" w="med" len="med"/>
                      <a:tailEnd type="none" w="med" len="med"/>
                    </a:lnL>
                    <a:lnR w="19050" cap="flat" cmpd="sng" algn="ctr">
                      <a:solidFill>
                        <a:schemeClr val="bg2">
                          <a:lumMod val="90000"/>
                        </a:schemeClr>
                      </a:solidFill>
                      <a:prstDash val="solid"/>
                      <a:round/>
                      <a:headEnd type="none" w="med" len="med"/>
                      <a:tailEnd type="none" w="med" len="med"/>
                    </a:lnR>
                    <a:lnT w="19050" cap="flat" cmpd="sng" algn="ctr">
                      <a:solidFill>
                        <a:schemeClr val="bg2">
                          <a:lumMod val="90000"/>
                        </a:schemeClr>
                      </a:solidFill>
                      <a:prstDash val="solid"/>
                      <a:round/>
                      <a:headEnd type="none" w="med" len="med"/>
                      <a:tailEnd type="none" w="med" len="med"/>
                    </a:lnT>
                    <a:lnB w="19050" cap="flat" cmpd="sng" algn="ctr">
                      <a:solidFill>
                        <a:schemeClr val="bg2">
                          <a:lumMod val="90000"/>
                        </a:schemeClr>
                      </a:solidFill>
                      <a:prstDash val="solid"/>
                      <a:round/>
                      <a:headEnd type="none" w="med" len="med"/>
                      <a:tailEnd type="none" w="med" len="med"/>
                    </a:lnB>
                    <a:solidFill>
                      <a:srgbClr val="000000"/>
                    </a:solidFill>
                  </a:tcPr>
                </a:tc>
                <a:tc>
                  <a:txBody>
                    <a:bodyPr/>
                    <a:lstStyle/>
                    <a:p>
                      <a:pPr algn="ctr" rtl="0" fontAlgn="ctr"/>
                      <a:r>
                        <a:rPr lang="en-IN" sz="1100" b="1" i="0" u="none" strike="noStrike" dirty="0">
                          <a:solidFill>
                            <a:srgbClr val="FFFFFF"/>
                          </a:solidFill>
                          <a:effectLst/>
                          <a:latin typeface="Cambria" panose="02040503050406030204" pitchFamily="18" charset="0"/>
                          <a:ea typeface="Cambria" panose="02040503050406030204" pitchFamily="18" charset="0"/>
                        </a:rPr>
                        <a:t>Weightage</a:t>
                      </a:r>
                    </a:p>
                  </a:txBody>
                  <a:tcPr marL="9338" marR="9338" marT="9338" marB="0" anchor="ctr">
                    <a:lnL w="19050" cap="flat" cmpd="sng" algn="ctr">
                      <a:solidFill>
                        <a:schemeClr val="bg2">
                          <a:lumMod val="90000"/>
                        </a:schemeClr>
                      </a:solidFill>
                      <a:prstDash val="solid"/>
                      <a:round/>
                      <a:headEnd type="none" w="med" len="med"/>
                      <a:tailEnd type="none" w="med" len="med"/>
                    </a:lnL>
                    <a:lnR w="19050" cap="flat" cmpd="sng" algn="ctr">
                      <a:solidFill>
                        <a:schemeClr val="bg2">
                          <a:lumMod val="90000"/>
                        </a:schemeClr>
                      </a:solidFill>
                      <a:prstDash val="solid"/>
                      <a:round/>
                      <a:headEnd type="none" w="med" len="med"/>
                      <a:tailEnd type="none" w="med" len="med"/>
                    </a:lnR>
                    <a:lnT w="19050" cap="flat" cmpd="sng" algn="ctr">
                      <a:solidFill>
                        <a:schemeClr val="bg2">
                          <a:lumMod val="90000"/>
                        </a:schemeClr>
                      </a:solidFill>
                      <a:prstDash val="solid"/>
                      <a:round/>
                      <a:headEnd type="none" w="med" len="med"/>
                      <a:tailEnd type="none" w="med" len="med"/>
                    </a:lnT>
                    <a:lnB w="19050" cap="flat" cmpd="sng" algn="ctr">
                      <a:solidFill>
                        <a:schemeClr val="bg2">
                          <a:lumMod val="90000"/>
                        </a:schemeClr>
                      </a:solidFill>
                      <a:prstDash val="solid"/>
                      <a:round/>
                      <a:headEnd type="none" w="med" len="med"/>
                      <a:tailEnd type="none" w="med" len="med"/>
                    </a:lnB>
                    <a:solidFill>
                      <a:srgbClr val="000000"/>
                    </a:solidFill>
                  </a:tcPr>
                </a:tc>
                <a:extLst>
                  <a:ext uri="{0D108BD9-81ED-4DB2-BD59-A6C34878D82A}">
                    <a16:rowId xmlns:a16="http://schemas.microsoft.com/office/drawing/2014/main" val="1112274815"/>
                  </a:ext>
                </a:extLst>
              </a:tr>
              <a:tr h="191530">
                <a:tc>
                  <a:txBody>
                    <a:bodyPr/>
                    <a:lstStyle/>
                    <a:p>
                      <a:pPr algn="ctr" fontAlgn="ctr">
                        <a:buNone/>
                      </a:pPr>
                      <a:r>
                        <a:rPr lang="en-US" sz="1100" b="0" i="0" u="none" strike="noStrike" dirty="0">
                          <a:solidFill>
                            <a:srgbClr val="000000"/>
                          </a:solidFill>
                          <a:effectLst/>
                          <a:latin typeface="Cambria" panose="02040503050406030204" pitchFamily="18" charset="0"/>
                        </a:rPr>
                        <a:t>SKY GOLD</a:t>
                      </a:r>
                    </a:p>
                  </a:txBody>
                  <a:tcPr marL="6350" marR="6350" marT="6350" marB="0" anchor="ctr">
                    <a:lnL w="19050" cap="flat" cmpd="sng" algn="ctr">
                      <a:solidFill>
                        <a:schemeClr val="bg2">
                          <a:lumMod val="90000"/>
                        </a:schemeClr>
                      </a:solidFill>
                      <a:prstDash val="solid"/>
                      <a:round/>
                      <a:headEnd type="none" w="med" len="med"/>
                      <a:tailEnd type="none" w="med" len="med"/>
                    </a:lnL>
                    <a:lnR w="19050" cap="flat" cmpd="sng" algn="ctr">
                      <a:solidFill>
                        <a:schemeClr val="bg2">
                          <a:lumMod val="90000"/>
                        </a:schemeClr>
                      </a:solidFill>
                      <a:prstDash val="solid"/>
                      <a:round/>
                      <a:headEnd type="none" w="med" len="med"/>
                      <a:tailEnd type="none" w="med" len="med"/>
                    </a:lnR>
                    <a:lnT w="19050" cap="flat" cmpd="sng" algn="ctr">
                      <a:solidFill>
                        <a:schemeClr val="bg2">
                          <a:lumMod val="90000"/>
                        </a:schemeClr>
                      </a:solidFill>
                      <a:prstDash val="solid"/>
                      <a:round/>
                      <a:headEnd type="none" w="med" len="med"/>
                      <a:tailEnd type="none" w="med" len="med"/>
                    </a:lnT>
                    <a:lnB w="19050" cap="flat" cmpd="sng" algn="ctr">
                      <a:solidFill>
                        <a:schemeClr val="bg2">
                          <a:lumMod val="90000"/>
                        </a:schemeClr>
                      </a:solidFill>
                      <a:prstDash val="solid"/>
                      <a:round/>
                      <a:headEnd type="none" w="med" len="med"/>
                      <a:tailEnd type="none" w="med" len="med"/>
                    </a:lnB>
                    <a:solidFill>
                      <a:srgbClr val="A5A5A5"/>
                    </a:solidFill>
                  </a:tcPr>
                </a:tc>
                <a:tc>
                  <a:txBody>
                    <a:bodyPr/>
                    <a:lstStyle/>
                    <a:p>
                      <a:pPr algn="ctr" fontAlgn="ctr">
                        <a:buNone/>
                      </a:pPr>
                      <a:r>
                        <a:rPr lang="en-US" sz="1100" b="0" i="0" u="none" strike="noStrike" dirty="0">
                          <a:solidFill>
                            <a:srgbClr val="000000"/>
                          </a:solidFill>
                          <a:effectLst/>
                          <a:latin typeface="Cambria" panose="02040503050406030204" pitchFamily="18" charset="0"/>
                        </a:rPr>
                        <a:t>11%</a:t>
                      </a:r>
                    </a:p>
                  </a:txBody>
                  <a:tcPr marL="6350" marR="6350" marT="6350" marB="0" anchor="ctr">
                    <a:lnL w="19050" cap="flat" cmpd="sng" algn="ctr">
                      <a:solidFill>
                        <a:schemeClr val="bg2">
                          <a:lumMod val="90000"/>
                        </a:schemeClr>
                      </a:solidFill>
                      <a:prstDash val="solid"/>
                      <a:round/>
                      <a:headEnd type="none" w="med" len="med"/>
                      <a:tailEnd type="none" w="med" len="med"/>
                    </a:lnL>
                    <a:lnR w="19050" cap="flat" cmpd="sng" algn="ctr">
                      <a:solidFill>
                        <a:schemeClr val="bg2">
                          <a:lumMod val="90000"/>
                        </a:schemeClr>
                      </a:solidFill>
                      <a:prstDash val="solid"/>
                      <a:round/>
                      <a:headEnd type="none" w="med" len="med"/>
                      <a:tailEnd type="none" w="med" len="med"/>
                    </a:lnR>
                    <a:lnT w="19050" cap="flat" cmpd="sng" algn="ctr">
                      <a:solidFill>
                        <a:schemeClr val="bg2">
                          <a:lumMod val="90000"/>
                        </a:schemeClr>
                      </a:solidFill>
                      <a:prstDash val="solid"/>
                      <a:round/>
                      <a:headEnd type="none" w="med" len="med"/>
                      <a:tailEnd type="none" w="med" len="med"/>
                    </a:lnT>
                    <a:lnB w="19050" cap="flat" cmpd="sng" algn="ctr">
                      <a:solidFill>
                        <a:schemeClr val="bg2">
                          <a:lumMod val="90000"/>
                        </a:schemeClr>
                      </a:solidFill>
                      <a:prstDash val="solid"/>
                      <a:round/>
                      <a:headEnd type="none" w="med" len="med"/>
                      <a:tailEnd type="none" w="med" len="med"/>
                    </a:lnB>
                    <a:solidFill>
                      <a:srgbClr val="A5A5A5"/>
                    </a:solidFill>
                  </a:tcPr>
                </a:tc>
                <a:extLst>
                  <a:ext uri="{0D108BD9-81ED-4DB2-BD59-A6C34878D82A}">
                    <a16:rowId xmlns:a16="http://schemas.microsoft.com/office/drawing/2014/main" val="1812549573"/>
                  </a:ext>
                </a:extLst>
              </a:tr>
              <a:tr h="191530">
                <a:tc>
                  <a:txBody>
                    <a:bodyPr/>
                    <a:lstStyle/>
                    <a:p>
                      <a:pPr algn="ctr" fontAlgn="ctr">
                        <a:buNone/>
                      </a:pPr>
                      <a:r>
                        <a:rPr lang="en-US" sz="1100" b="0" i="0" u="none" strike="noStrike">
                          <a:solidFill>
                            <a:srgbClr val="000000"/>
                          </a:solidFill>
                          <a:effectLst/>
                          <a:latin typeface="Cambria" panose="02040503050406030204" pitchFamily="18" charset="0"/>
                        </a:rPr>
                        <a:t>BHARTI AIRTEL</a:t>
                      </a:r>
                    </a:p>
                  </a:txBody>
                  <a:tcPr marL="6350" marR="6350" marT="6350" marB="0" anchor="ctr">
                    <a:lnL w="19050" cap="flat" cmpd="sng" algn="ctr">
                      <a:solidFill>
                        <a:schemeClr val="bg2">
                          <a:lumMod val="90000"/>
                        </a:schemeClr>
                      </a:solidFill>
                      <a:prstDash val="solid"/>
                      <a:round/>
                      <a:headEnd type="none" w="med" len="med"/>
                      <a:tailEnd type="none" w="med" len="med"/>
                    </a:lnL>
                    <a:lnR w="19050" cap="flat" cmpd="sng" algn="ctr">
                      <a:solidFill>
                        <a:schemeClr val="bg2">
                          <a:lumMod val="90000"/>
                        </a:schemeClr>
                      </a:solidFill>
                      <a:prstDash val="solid"/>
                      <a:round/>
                      <a:headEnd type="none" w="med" len="med"/>
                      <a:tailEnd type="none" w="med" len="med"/>
                    </a:lnR>
                    <a:lnT w="19050" cap="flat" cmpd="sng" algn="ctr">
                      <a:solidFill>
                        <a:schemeClr val="bg2">
                          <a:lumMod val="90000"/>
                        </a:schemeClr>
                      </a:solidFill>
                      <a:prstDash val="solid"/>
                      <a:round/>
                      <a:headEnd type="none" w="med" len="med"/>
                      <a:tailEnd type="none" w="med" len="med"/>
                    </a:lnT>
                    <a:lnB w="19050" cap="flat" cmpd="sng" algn="ctr">
                      <a:solidFill>
                        <a:schemeClr val="bg2">
                          <a:lumMod val="90000"/>
                        </a:schemeClr>
                      </a:solidFill>
                      <a:prstDash val="solid"/>
                      <a:round/>
                      <a:headEnd type="none" w="med" len="med"/>
                      <a:tailEnd type="none" w="med" len="med"/>
                    </a:lnB>
                    <a:solidFill>
                      <a:schemeClr val="bg1">
                        <a:lumMod val="85000"/>
                      </a:schemeClr>
                    </a:solidFill>
                  </a:tcPr>
                </a:tc>
                <a:tc>
                  <a:txBody>
                    <a:bodyPr/>
                    <a:lstStyle/>
                    <a:p>
                      <a:pPr algn="ctr" fontAlgn="ctr">
                        <a:buNone/>
                      </a:pPr>
                      <a:r>
                        <a:rPr lang="en-US" sz="1100" b="0" i="0" u="none" strike="noStrike">
                          <a:solidFill>
                            <a:srgbClr val="000000"/>
                          </a:solidFill>
                          <a:effectLst/>
                          <a:latin typeface="Cambria" panose="02040503050406030204" pitchFamily="18" charset="0"/>
                        </a:rPr>
                        <a:t>7%</a:t>
                      </a:r>
                    </a:p>
                  </a:txBody>
                  <a:tcPr marL="6350" marR="6350" marT="6350" marB="0" anchor="ctr">
                    <a:lnL w="19050" cap="flat" cmpd="sng" algn="ctr">
                      <a:solidFill>
                        <a:schemeClr val="bg2">
                          <a:lumMod val="90000"/>
                        </a:schemeClr>
                      </a:solidFill>
                      <a:prstDash val="solid"/>
                      <a:round/>
                      <a:headEnd type="none" w="med" len="med"/>
                      <a:tailEnd type="none" w="med" len="med"/>
                    </a:lnL>
                    <a:lnR w="19050" cap="flat" cmpd="sng" algn="ctr">
                      <a:solidFill>
                        <a:schemeClr val="bg2">
                          <a:lumMod val="90000"/>
                        </a:schemeClr>
                      </a:solidFill>
                      <a:prstDash val="solid"/>
                      <a:round/>
                      <a:headEnd type="none" w="med" len="med"/>
                      <a:tailEnd type="none" w="med" len="med"/>
                    </a:lnR>
                    <a:lnT w="19050" cap="flat" cmpd="sng" algn="ctr">
                      <a:solidFill>
                        <a:schemeClr val="bg2">
                          <a:lumMod val="90000"/>
                        </a:schemeClr>
                      </a:solidFill>
                      <a:prstDash val="solid"/>
                      <a:round/>
                      <a:headEnd type="none" w="med" len="med"/>
                      <a:tailEnd type="none" w="med" len="med"/>
                    </a:lnT>
                    <a:lnB w="19050" cap="flat" cmpd="sng" algn="ctr">
                      <a:solidFill>
                        <a:schemeClr val="bg2">
                          <a:lumMod val="90000"/>
                        </a:schemeClr>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4187958782"/>
                  </a:ext>
                </a:extLst>
              </a:tr>
              <a:tr h="191530">
                <a:tc>
                  <a:txBody>
                    <a:bodyPr/>
                    <a:lstStyle/>
                    <a:p>
                      <a:pPr algn="ctr" fontAlgn="ctr">
                        <a:buNone/>
                      </a:pPr>
                      <a:r>
                        <a:rPr lang="en-US" sz="1100" b="0" i="0" u="none" strike="noStrike">
                          <a:solidFill>
                            <a:srgbClr val="000000"/>
                          </a:solidFill>
                          <a:effectLst/>
                          <a:latin typeface="Cambria" panose="02040503050406030204" pitchFamily="18" charset="0"/>
                        </a:rPr>
                        <a:t>ICICI BANK</a:t>
                      </a:r>
                    </a:p>
                  </a:txBody>
                  <a:tcPr marL="6350" marR="6350" marT="6350" marB="0" anchor="ctr">
                    <a:lnL w="19050" cap="flat" cmpd="sng" algn="ctr">
                      <a:solidFill>
                        <a:schemeClr val="bg2">
                          <a:lumMod val="90000"/>
                        </a:schemeClr>
                      </a:solidFill>
                      <a:prstDash val="solid"/>
                      <a:round/>
                      <a:headEnd type="none" w="med" len="med"/>
                      <a:tailEnd type="none" w="med" len="med"/>
                    </a:lnL>
                    <a:lnR w="19050" cap="flat" cmpd="sng" algn="ctr">
                      <a:solidFill>
                        <a:schemeClr val="bg2">
                          <a:lumMod val="90000"/>
                        </a:schemeClr>
                      </a:solidFill>
                      <a:prstDash val="solid"/>
                      <a:round/>
                      <a:headEnd type="none" w="med" len="med"/>
                      <a:tailEnd type="none" w="med" len="med"/>
                    </a:lnR>
                    <a:lnT w="19050" cap="flat" cmpd="sng" algn="ctr">
                      <a:solidFill>
                        <a:schemeClr val="bg2">
                          <a:lumMod val="90000"/>
                        </a:schemeClr>
                      </a:solidFill>
                      <a:prstDash val="solid"/>
                      <a:round/>
                      <a:headEnd type="none" w="med" len="med"/>
                      <a:tailEnd type="none" w="med" len="med"/>
                    </a:lnT>
                    <a:lnB w="19050" cap="flat" cmpd="sng" algn="ctr">
                      <a:solidFill>
                        <a:schemeClr val="bg2">
                          <a:lumMod val="90000"/>
                        </a:schemeClr>
                      </a:solidFill>
                      <a:prstDash val="solid"/>
                      <a:round/>
                      <a:headEnd type="none" w="med" len="med"/>
                      <a:tailEnd type="none" w="med" len="med"/>
                    </a:lnB>
                    <a:solidFill>
                      <a:srgbClr val="A5A5A5"/>
                    </a:solidFill>
                  </a:tcPr>
                </a:tc>
                <a:tc>
                  <a:txBody>
                    <a:bodyPr/>
                    <a:lstStyle/>
                    <a:p>
                      <a:pPr algn="ctr" fontAlgn="ctr">
                        <a:buNone/>
                      </a:pPr>
                      <a:r>
                        <a:rPr lang="en-US" sz="1100" b="0" i="0" u="none" strike="noStrike">
                          <a:solidFill>
                            <a:srgbClr val="000000"/>
                          </a:solidFill>
                          <a:effectLst/>
                          <a:latin typeface="Cambria" panose="02040503050406030204" pitchFamily="18" charset="0"/>
                        </a:rPr>
                        <a:t>7%</a:t>
                      </a:r>
                    </a:p>
                  </a:txBody>
                  <a:tcPr marL="6350" marR="6350" marT="6350" marB="0" anchor="ctr">
                    <a:lnL w="19050" cap="flat" cmpd="sng" algn="ctr">
                      <a:solidFill>
                        <a:schemeClr val="bg2">
                          <a:lumMod val="90000"/>
                        </a:schemeClr>
                      </a:solidFill>
                      <a:prstDash val="solid"/>
                      <a:round/>
                      <a:headEnd type="none" w="med" len="med"/>
                      <a:tailEnd type="none" w="med" len="med"/>
                    </a:lnL>
                    <a:lnR w="19050" cap="flat" cmpd="sng" algn="ctr">
                      <a:solidFill>
                        <a:schemeClr val="bg2">
                          <a:lumMod val="90000"/>
                        </a:schemeClr>
                      </a:solidFill>
                      <a:prstDash val="solid"/>
                      <a:round/>
                      <a:headEnd type="none" w="med" len="med"/>
                      <a:tailEnd type="none" w="med" len="med"/>
                    </a:lnR>
                    <a:lnT w="19050" cap="flat" cmpd="sng" algn="ctr">
                      <a:solidFill>
                        <a:schemeClr val="bg2">
                          <a:lumMod val="90000"/>
                        </a:schemeClr>
                      </a:solidFill>
                      <a:prstDash val="solid"/>
                      <a:round/>
                      <a:headEnd type="none" w="med" len="med"/>
                      <a:tailEnd type="none" w="med" len="med"/>
                    </a:lnT>
                    <a:lnB w="19050" cap="flat" cmpd="sng" algn="ctr">
                      <a:solidFill>
                        <a:schemeClr val="bg2">
                          <a:lumMod val="90000"/>
                        </a:schemeClr>
                      </a:solidFill>
                      <a:prstDash val="solid"/>
                      <a:round/>
                      <a:headEnd type="none" w="med" len="med"/>
                      <a:tailEnd type="none" w="med" len="med"/>
                    </a:lnB>
                    <a:solidFill>
                      <a:srgbClr val="A5A5A5"/>
                    </a:solidFill>
                  </a:tcPr>
                </a:tc>
                <a:extLst>
                  <a:ext uri="{0D108BD9-81ED-4DB2-BD59-A6C34878D82A}">
                    <a16:rowId xmlns:a16="http://schemas.microsoft.com/office/drawing/2014/main" val="2988426662"/>
                  </a:ext>
                </a:extLst>
              </a:tr>
              <a:tr h="191530">
                <a:tc>
                  <a:txBody>
                    <a:bodyPr/>
                    <a:lstStyle/>
                    <a:p>
                      <a:pPr algn="ctr" fontAlgn="ctr">
                        <a:buNone/>
                      </a:pPr>
                      <a:r>
                        <a:rPr lang="en-US" sz="1100" b="0" i="0" u="none" strike="noStrike">
                          <a:solidFill>
                            <a:srgbClr val="000000"/>
                          </a:solidFill>
                          <a:effectLst/>
                          <a:latin typeface="Cambria" panose="02040503050406030204" pitchFamily="18" charset="0"/>
                        </a:rPr>
                        <a:t>BAJAJ FINANCE</a:t>
                      </a:r>
                    </a:p>
                  </a:txBody>
                  <a:tcPr marL="6350" marR="6350" marT="6350" marB="0" anchor="ctr">
                    <a:lnL w="19050" cap="flat" cmpd="sng" algn="ctr">
                      <a:solidFill>
                        <a:schemeClr val="bg2">
                          <a:lumMod val="90000"/>
                        </a:schemeClr>
                      </a:solidFill>
                      <a:prstDash val="solid"/>
                      <a:round/>
                      <a:headEnd type="none" w="med" len="med"/>
                      <a:tailEnd type="none" w="med" len="med"/>
                    </a:lnL>
                    <a:lnR w="19050" cap="flat" cmpd="sng" algn="ctr">
                      <a:solidFill>
                        <a:schemeClr val="bg2">
                          <a:lumMod val="90000"/>
                        </a:schemeClr>
                      </a:solidFill>
                      <a:prstDash val="solid"/>
                      <a:round/>
                      <a:headEnd type="none" w="med" len="med"/>
                      <a:tailEnd type="none" w="med" len="med"/>
                    </a:lnR>
                    <a:lnT w="19050" cap="flat" cmpd="sng" algn="ctr">
                      <a:solidFill>
                        <a:schemeClr val="bg2">
                          <a:lumMod val="90000"/>
                        </a:schemeClr>
                      </a:solidFill>
                      <a:prstDash val="solid"/>
                      <a:round/>
                      <a:headEnd type="none" w="med" len="med"/>
                      <a:tailEnd type="none" w="med" len="med"/>
                    </a:lnT>
                    <a:lnB w="19050" cap="flat" cmpd="sng" algn="ctr">
                      <a:solidFill>
                        <a:schemeClr val="bg2">
                          <a:lumMod val="90000"/>
                        </a:schemeClr>
                      </a:solidFill>
                      <a:prstDash val="solid"/>
                      <a:round/>
                      <a:headEnd type="none" w="med" len="med"/>
                      <a:tailEnd type="none" w="med" len="med"/>
                    </a:lnB>
                    <a:solidFill>
                      <a:schemeClr val="bg1">
                        <a:lumMod val="85000"/>
                      </a:schemeClr>
                    </a:solidFill>
                  </a:tcPr>
                </a:tc>
                <a:tc>
                  <a:txBody>
                    <a:bodyPr/>
                    <a:lstStyle/>
                    <a:p>
                      <a:pPr algn="ctr" fontAlgn="ctr">
                        <a:buNone/>
                      </a:pPr>
                      <a:r>
                        <a:rPr lang="en-US" sz="1100" b="0" i="0" u="none" strike="noStrike">
                          <a:solidFill>
                            <a:srgbClr val="000000"/>
                          </a:solidFill>
                          <a:effectLst/>
                          <a:latin typeface="Cambria" panose="02040503050406030204" pitchFamily="18" charset="0"/>
                        </a:rPr>
                        <a:t>7%</a:t>
                      </a:r>
                    </a:p>
                  </a:txBody>
                  <a:tcPr marL="6350" marR="6350" marT="6350" marB="0" anchor="ctr">
                    <a:lnL w="19050" cap="flat" cmpd="sng" algn="ctr">
                      <a:solidFill>
                        <a:schemeClr val="bg2">
                          <a:lumMod val="90000"/>
                        </a:schemeClr>
                      </a:solidFill>
                      <a:prstDash val="solid"/>
                      <a:round/>
                      <a:headEnd type="none" w="med" len="med"/>
                      <a:tailEnd type="none" w="med" len="med"/>
                    </a:lnL>
                    <a:lnR w="19050" cap="flat" cmpd="sng" algn="ctr">
                      <a:solidFill>
                        <a:schemeClr val="bg2">
                          <a:lumMod val="90000"/>
                        </a:schemeClr>
                      </a:solidFill>
                      <a:prstDash val="solid"/>
                      <a:round/>
                      <a:headEnd type="none" w="med" len="med"/>
                      <a:tailEnd type="none" w="med" len="med"/>
                    </a:lnR>
                    <a:lnT w="19050" cap="flat" cmpd="sng" algn="ctr">
                      <a:solidFill>
                        <a:schemeClr val="bg2">
                          <a:lumMod val="90000"/>
                        </a:schemeClr>
                      </a:solidFill>
                      <a:prstDash val="solid"/>
                      <a:round/>
                      <a:headEnd type="none" w="med" len="med"/>
                      <a:tailEnd type="none" w="med" len="med"/>
                    </a:lnT>
                    <a:lnB w="19050" cap="flat" cmpd="sng" algn="ctr">
                      <a:solidFill>
                        <a:schemeClr val="bg2">
                          <a:lumMod val="90000"/>
                        </a:schemeClr>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127076930"/>
                  </a:ext>
                </a:extLst>
              </a:tr>
              <a:tr h="191530">
                <a:tc>
                  <a:txBody>
                    <a:bodyPr/>
                    <a:lstStyle/>
                    <a:p>
                      <a:pPr algn="ctr" fontAlgn="ctr">
                        <a:buNone/>
                      </a:pPr>
                      <a:r>
                        <a:rPr lang="en-US" sz="1100" b="0" i="0" u="none" strike="noStrike" dirty="0">
                          <a:solidFill>
                            <a:srgbClr val="000000"/>
                          </a:solidFill>
                          <a:effectLst/>
                          <a:latin typeface="Cambria" panose="02040503050406030204" pitchFamily="18" charset="0"/>
                        </a:rPr>
                        <a:t>MAHINDRA &amp; MAHINDRA</a:t>
                      </a:r>
                    </a:p>
                  </a:txBody>
                  <a:tcPr marL="6350" marR="6350" marT="6350" marB="0" anchor="ctr">
                    <a:lnL w="19050" cap="flat" cmpd="sng" algn="ctr">
                      <a:solidFill>
                        <a:schemeClr val="bg2">
                          <a:lumMod val="90000"/>
                        </a:schemeClr>
                      </a:solidFill>
                      <a:prstDash val="solid"/>
                      <a:round/>
                      <a:headEnd type="none" w="med" len="med"/>
                      <a:tailEnd type="none" w="med" len="med"/>
                    </a:lnL>
                    <a:lnR w="19050" cap="flat" cmpd="sng" algn="ctr">
                      <a:solidFill>
                        <a:schemeClr val="bg2">
                          <a:lumMod val="90000"/>
                        </a:schemeClr>
                      </a:solidFill>
                      <a:prstDash val="solid"/>
                      <a:round/>
                      <a:headEnd type="none" w="med" len="med"/>
                      <a:tailEnd type="none" w="med" len="med"/>
                    </a:lnR>
                    <a:lnT w="19050" cap="flat" cmpd="sng" algn="ctr">
                      <a:solidFill>
                        <a:schemeClr val="bg2">
                          <a:lumMod val="90000"/>
                        </a:schemeClr>
                      </a:solidFill>
                      <a:prstDash val="solid"/>
                      <a:round/>
                      <a:headEnd type="none" w="med" len="med"/>
                      <a:tailEnd type="none" w="med" len="med"/>
                    </a:lnT>
                    <a:lnB w="19050" cap="flat" cmpd="sng" algn="ctr">
                      <a:solidFill>
                        <a:schemeClr val="bg2">
                          <a:lumMod val="90000"/>
                        </a:schemeClr>
                      </a:solidFill>
                      <a:prstDash val="solid"/>
                      <a:round/>
                      <a:headEnd type="none" w="med" len="med"/>
                      <a:tailEnd type="none" w="med" len="med"/>
                    </a:lnB>
                    <a:solidFill>
                      <a:srgbClr val="A5A5A5"/>
                    </a:solidFill>
                  </a:tcPr>
                </a:tc>
                <a:tc>
                  <a:txBody>
                    <a:bodyPr/>
                    <a:lstStyle/>
                    <a:p>
                      <a:pPr algn="ctr" fontAlgn="ctr">
                        <a:buNone/>
                      </a:pPr>
                      <a:r>
                        <a:rPr lang="en-US" sz="1100" b="0" i="0" u="none" strike="noStrike">
                          <a:solidFill>
                            <a:srgbClr val="000000"/>
                          </a:solidFill>
                          <a:effectLst/>
                          <a:latin typeface="Cambria" panose="02040503050406030204" pitchFamily="18" charset="0"/>
                        </a:rPr>
                        <a:t>6%</a:t>
                      </a:r>
                    </a:p>
                  </a:txBody>
                  <a:tcPr marL="6350" marR="6350" marT="6350" marB="0" anchor="ctr">
                    <a:lnL w="19050" cap="flat" cmpd="sng" algn="ctr">
                      <a:solidFill>
                        <a:schemeClr val="bg2">
                          <a:lumMod val="90000"/>
                        </a:schemeClr>
                      </a:solidFill>
                      <a:prstDash val="solid"/>
                      <a:round/>
                      <a:headEnd type="none" w="med" len="med"/>
                      <a:tailEnd type="none" w="med" len="med"/>
                    </a:lnL>
                    <a:lnR w="19050" cap="flat" cmpd="sng" algn="ctr">
                      <a:solidFill>
                        <a:schemeClr val="bg2">
                          <a:lumMod val="90000"/>
                        </a:schemeClr>
                      </a:solidFill>
                      <a:prstDash val="solid"/>
                      <a:round/>
                      <a:headEnd type="none" w="med" len="med"/>
                      <a:tailEnd type="none" w="med" len="med"/>
                    </a:lnR>
                    <a:lnT w="19050" cap="flat" cmpd="sng" algn="ctr">
                      <a:solidFill>
                        <a:schemeClr val="bg2">
                          <a:lumMod val="90000"/>
                        </a:schemeClr>
                      </a:solidFill>
                      <a:prstDash val="solid"/>
                      <a:round/>
                      <a:headEnd type="none" w="med" len="med"/>
                      <a:tailEnd type="none" w="med" len="med"/>
                    </a:lnT>
                    <a:lnB w="19050" cap="flat" cmpd="sng" algn="ctr">
                      <a:solidFill>
                        <a:schemeClr val="bg2">
                          <a:lumMod val="90000"/>
                        </a:schemeClr>
                      </a:solidFill>
                      <a:prstDash val="solid"/>
                      <a:round/>
                      <a:headEnd type="none" w="med" len="med"/>
                      <a:tailEnd type="none" w="med" len="med"/>
                    </a:lnB>
                    <a:solidFill>
                      <a:srgbClr val="A5A5A5"/>
                    </a:solidFill>
                  </a:tcPr>
                </a:tc>
                <a:extLst>
                  <a:ext uri="{0D108BD9-81ED-4DB2-BD59-A6C34878D82A}">
                    <a16:rowId xmlns:a16="http://schemas.microsoft.com/office/drawing/2014/main" val="3109367511"/>
                  </a:ext>
                </a:extLst>
              </a:tr>
              <a:tr h="191530">
                <a:tc>
                  <a:txBody>
                    <a:bodyPr/>
                    <a:lstStyle/>
                    <a:p>
                      <a:pPr algn="ctr" fontAlgn="ctr">
                        <a:buNone/>
                      </a:pPr>
                      <a:r>
                        <a:rPr lang="en-US" sz="1100" b="0" i="0" u="none" strike="noStrike">
                          <a:solidFill>
                            <a:srgbClr val="000000"/>
                          </a:solidFill>
                          <a:effectLst/>
                          <a:latin typeface="Cambria" panose="02040503050406030204" pitchFamily="18" charset="0"/>
                        </a:rPr>
                        <a:t>WAAREE ENERGIES</a:t>
                      </a:r>
                    </a:p>
                  </a:txBody>
                  <a:tcPr marL="6350" marR="6350" marT="6350" marB="0" anchor="ctr">
                    <a:lnL w="19050" cap="flat" cmpd="sng" algn="ctr">
                      <a:solidFill>
                        <a:schemeClr val="bg2">
                          <a:lumMod val="90000"/>
                        </a:schemeClr>
                      </a:solidFill>
                      <a:prstDash val="solid"/>
                      <a:round/>
                      <a:headEnd type="none" w="med" len="med"/>
                      <a:tailEnd type="none" w="med" len="med"/>
                    </a:lnL>
                    <a:lnR w="19050" cap="flat" cmpd="sng" algn="ctr">
                      <a:solidFill>
                        <a:schemeClr val="bg2">
                          <a:lumMod val="90000"/>
                        </a:schemeClr>
                      </a:solidFill>
                      <a:prstDash val="solid"/>
                      <a:round/>
                      <a:headEnd type="none" w="med" len="med"/>
                      <a:tailEnd type="none" w="med" len="med"/>
                    </a:lnR>
                    <a:lnT w="19050" cap="flat" cmpd="sng" algn="ctr">
                      <a:solidFill>
                        <a:schemeClr val="bg2">
                          <a:lumMod val="90000"/>
                        </a:schemeClr>
                      </a:solidFill>
                      <a:prstDash val="solid"/>
                      <a:round/>
                      <a:headEnd type="none" w="med" len="med"/>
                      <a:tailEnd type="none" w="med" len="med"/>
                    </a:lnT>
                    <a:lnB w="19050" cap="flat" cmpd="sng" algn="ctr">
                      <a:solidFill>
                        <a:schemeClr val="bg2">
                          <a:lumMod val="90000"/>
                        </a:schemeClr>
                      </a:solidFill>
                      <a:prstDash val="solid"/>
                      <a:round/>
                      <a:headEnd type="none" w="med" len="med"/>
                      <a:tailEnd type="none" w="med" len="med"/>
                    </a:lnB>
                    <a:solidFill>
                      <a:schemeClr val="bg1">
                        <a:lumMod val="85000"/>
                      </a:schemeClr>
                    </a:solidFill>
                  </a:tcPr>
                </a:tc>
                <a:tc>
                  <a:txBody>
                    <a:bodyPr/>
                    <a:lstStyle/>
                    <a:p>
                      <a:pPr algn="ctr" fontAlgn="ctr">
                        <a:buNone/>
                      </a:pPr>
                      <a:r>
                        <a:rPr lang="en-US" sz="1100" b="0" i="0" u="none" strike="noStrike">
                          <a:solidFill>
                            <a:srgbClr val="000000"/>
                          </a:solidFill>
                          <a:effectLst/>
                          <a:latin typeface="Cambria" panose="02040503050406030204" pitchFamily="18" charset="0"/>
                        </a:rPr>
                        <a:t>5%</a:t>
                      </a:r>
                    </a:p>
                  </a:txBody>
                  <a:tcPr marL="6350" marR="6350" marT="6350" marB="0" anchor="ctr">
                    <a:lnL w="19050" cap="flat" cmpd="sng" algn="ctr">
                      <a:solidFill>
                        <a:schemeClr val="bg2">
                          <a:lumMod val="90000"/>
                        </a:schemeClr>
                      </a:solidFill>
                      <a:prstDash val="solid"/>
                      <a:round/>
                      <a:headEnd type="none" w="med" len="med"/>
                      <a:tailEnd type="none" w="med" len="med"/>
                    </a:lnL>
                    <a:lnR w="19050" cap="flat" cmpd="sng" algn="ctr">
                      <a:solidFill>
                        <a:schemeClr val="bg2">
                          <a:lumMod val="90000"/>
                        </a:schemeClr>
                      </a:solidFill>
                      <a:prstDash val="solid"/>
                      <a:round/>
                      <a:headEnd type="none" w="med" len="med"/>
                      <a:tailEnd type="none" w="med" len="med"/>
                    </a:lnR>
                    <a:lnT w="19050" cap="flat" cmpd="sng" algn="ctr">
                      <a:solidFill>
                        <a:schemeClr val="bg2">
                          <a:lumMod val="90000"/>
                        </a:schemeClr>
                      </a:solidFill>
                      <a:prstDash val="solid"/>
                      <a:round/>
                      <a:headEnd type="none" w="med" len="med"/>
                      <a:tailEnd type="none" w="med" len="med"/>
                    </a:lnT>
                    <a:lnB w="19050" cap="flat" cmpd="sng" algn="ctr">
                      <a:solidFill>
                        <a:schemeClr val="bg2">
                          <a:lumMod val="90000"/>
                        </a:schemeClr>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685747423"/>
                  </a:ext>
                </a:extLst>
              </a:tr>
              <a:tr h="191530">
                <a:tc>
                  <a:txBody>
                    <a:bodyPr/>
                    <a:lstStyle/>
                    <a:p>
                      <a:pPr algn="ctr" fontAlgn="ctr">
                        <a:buNone/>
                      </a:pPr>
                      <a:r>
                        <a:rPr lang="en-US" sz="1100" b="0" i="0" u="none" strike="noStrike">
                          <a:solidFill>
                            <a:srgbClr val="000000"/>
                          </a:solidFill>
                          <a:effectLst/>
                          <a:latin typeface="Cambria" panose="02040503050406030204" pitchFamily="18" charset="0"/>
                        </a:rPr>
                        <a:t>GROWW</a:t>
                      </a:r>
                    </a:p>
                  </a:txBody>
                  <a:tcPr marL="6350" marR="6350" marT="6350" marB="0" anchor="ctr">
                    <a:lnL w="19050" cap="flat" cmpd="sng" algn="ctr">
                      <a:solidFill>
                        <a:schemeClr val="bg2">
                          <a:lumMod val="90000"/>
                        </a:schemeClr>
                      </a:solidFill>
                      <a:prstDash val="solid"/>
                      <a:round/>
                      <a:headEnd type="none" w="med" len="med"/>
                      <a:tailEnd type="none" w="med" len="med"/>
                    </a:lnL>
                    <a:lnR w="19050" cap="flat" cmpd="sng" algn="ctr">
                      <a:solidFill>
                        <a:schemeClr val="bg2">
                          <a:lumMod val="90000"/>
                        </a:schemeClr>
                      </a:solidFill>
                      <a:prstDash val="solid"/>
                      <a:round/>
                      <a:headEnd type="none" w="med" len="med"/>
                      <a:tailEnd type="none" w="med" len="med"/>
                    </a:lnR>
                    <a:lnT w="19050" cap="flat" cmpd="sng" algn="ctr">
                      <a:solidFill>
                        <a:schemeClr val="bg2">
                          <a:lumMod val="90000"/>
                        </a:schemeClr>
                      </a:solidFill>
                      <a:prstDash val="solid"/>
                      <a:round/>
                      <a:headEnd type="none" w="med" len="med"/>
                      <a:tailEnd type="none" w="med" len="med"/>
                    </a:lnT>
                    <a:lnB w="19050" cap="flat" cmpd="sng" algn="ctr">
                      <a:solidFill>
                        <a:schemeClr val="bg2">
                          <a:lumMod val="90000"/>
                        </a:schemeClr>
                      </a:solidFill>
                      <a:prstDash val="solid"/>
                      <a:round/>
                      <a:headEnd type="none" w="med" len="med"/>
                      <a:tailEnd type="none" w="med" len="med"/>
                    </a:lnB>
                    <a:solidFill>
                      <a:srgbClr val="A5A5A5"/>
                    </a:solidFill>
                  </a:tcPr>
                </a:tc>
                <a:tc>
                  <a:txBody>
                    <a:bodyPr/>
                    <a:lstStyle/>
                    <a:p>
                      <a:pPr algn="ctr" fontAlgn="ctr">
                        <a:buNone/>
                      </a:pPr>
                      <a:r>
                        <a:rPr lang="en-US" sz="1100" b="0" i="0" u="none" strike="noStrike">
                          <a:solidFill>
                            <a:srgbClr val="000000"/>
                          </a:solidFill>
                          <a:effectLst/>
                          <a:latin typeface="Cambria" panose="02040503050406030204" pitchFamily="18" charset="0"/>
                        </a:rPr>
                        <a:t>5%</a:t>
                      </a:r>
                    </a:p>
                  </a:txBody>
                  <a:tcPr marL="6350" marR="6350" marT="6350" marB="0" anchor="ctr">
                    <a:lnL w="19050" cap="flat" cmpd="sng" algn="ctr">
                      <a:solidFill>
                        <a:schemeClr val="bg2">
                          <a:lumMod val="90000"/>
                        </a:schemeClr>
                      </a:solidFill>
                      <a:prstDash val="solid"/>
                      <a:round/>
                      <a:headEnd type="none" w="med" len="med"/>
                      <a:tailEnd type="none" w="med" len="med"/>
                    </a:lnL>
                    <a:lnR w="19050" cap="flat" cmpd="sng" algn="ctr">
                      <a:solidFill>
                        <a:schemeClr val="bg2">
                          <a:lumMod val="90000"/>
                        </a:schemeClr>
                      </a:solidFill>
                      <a:prstDash val="solid"/>
                      <a:round/>
                      <a:headEnd type="none" w="med" len="med"/>
                      <a:tailEnd type="none" w="med" len="med"/>
                    </a:lnR>
                    <a:lnT w="19050" cap="flat" cmpd="sng" algn="ctr">
                      <a:solidFill>
                        <a:schemeClr val="bg2">
                          <a:lumMod val="90000"/>
                        </a:schemeClr>
                      </a:solidFill>
                      <a:prstDash val="solid"/>
                      <a:round/>
                      <a:headEnd type="none" w="med" len="med"/>
                      <a:tailEnd type="none" w="med" len="med"/>
                    </a:lnT>
                    <a:lnB w="19050" cap="flat" cmpd="sng" algn="ctr">
                      <a:solidFill>
                        <a:schemeClr val="bg2">
                          <a:lumMod val="90000"/>
                        </a:schemeClr>
                      </a:solidFill>
                      <a:prstDash val="solid"/>
                      <a:round/>
                      <a:headEnd type="none" w="med" len="med"/>
                      <a:tailEnd type="none" w="med" len="med"/>
                    </a:lnB>
                    <a:solidFill>
                      <a:srgbClr val="A5A5A5"/>
                    </a:solidFill>
                  </a:tcPr>
                </a:tc>
                <a:extLst>
                  <a:ext uri="{0D108BD9-81ED-4DB2-BD59-A6C34878D82A}">
                    <a16:rowId xmlns:a16="http://schemas.microsoft.com/office/drawing/2014/main" val="2690087712"/>
                  </a:ext>
                </a:extLst>
              </a:tr>
              <a:tr h="191530">
                <a:tc>
                  <a:txBody>
                    <a:bodyPr/>
                    <a:lstStyle/>
                    <a:p>
                      <a:pPr algn="ctr" fontAlgn="ctr">
                        <a:buNone/>
                      </a:pPr>
                      <a:r>
                        <a:rPr lang="en-US" sz="1100" b="0" i="0" u="none" strike="noStrike">
                          <a:solidFill>
                            <a:srgbClr val="000000"/>
                          </a:solidFill>
                          <a:effectLst/>
                          <a:latin typeface="Cambria" panose="02040503050406030204" pitchFamily="18" charset="0"/>
                        </a:rPr>
                        <a:t>RELIANCE</a:t>
                      </a:r>
                    </a:p>
                  </a:txBody>
                  <a:tcPr marL="6350" marR="6350" marT="6350" marB="0" anchor="ctr">
                    <a:lnL w="19050" cap="flat" cmpd="sng" algn="ctr">
                      <a:solidFill>
                        <a:schemeClr val="bg2">
                          <a:lumMod val="90000"/>
                        </a:schemeClr>
                      </a:solidFill>
                      <a:prstDash val="solid"/>
                      <a:round/>
                      <a:headEnd type="none" w="med" len="med"/>
                      <a:tailEnd type="none" w="med" len="med"/>
                    </a:lnL>
                    <a:lnR w="19050" cap="flat" cmpd="sng" algn="ctr">
                      <a:solidFill>
                        <a:schemeClr val="bg2">
                          <a:lumMod val="90000"/>
                        </a:schemeClr>
                      </a:solidFill>
                      <a:prstDash val="solid"/>
                      <a:round/>
                      <a:headEnd type="none" w="med" len="med"/>
                      <a:tailEnd type="none" w="med" len="med"/>
                    </a:lnR>
                    <a:lnT w="19050" cap="flat" cmpd="sng" algn="ctr">
                      <a:solidFill>
                        <a:schemeClr val="bg2">
                          <a:lumMod val="90000"/>
                        </a:schemeClr>
                      </a:solidFill>
                      <a:prstDash val="solid"/>
                      <a:round/>
                      <a:headEnd type="none" w="med" len="med"/>
                      <a:tailEnd type="none" w="med" len="med"/>
                    </a:lnT>
                    <a:lnB w="19050" cap="flat" cmpd="sng" algn="ctr">
                      <a:solidFill>
                        <a:schemeClr val="bg2">
                          <a:lumMod val="90000"/>
                        </a:schemeClr>
                      </a:solidFill>
                      <a:prstDash val="solid"/>
                      <a:round/>
                      <a:headEnd type="none" w="med" len="med"/>
                      <a:tailEnd type="none" w="med" len="med"/>
                    </a:lnB>
                    <a:solidFill>
                      <a:schemeClr val="bg1">
                        <a:lumMod val="85000"/>
                      </a:schemeClr>
                    </a:solidFill>
                  </a:tcPr>
                </a:tc>
                <a:tc>
                  <a:txBody>
                    <a:bodyPr/>
                    <a:lstStyle/>
                    <a:p>
                      <a:pPr algn="ctr" fontAlgn="ctr">
                        <a:buNone/>
                      </a:pPr>
                      <a:r>
                        <a:rPr lang="en-US" sz="1100" b="0" i="0" u="none" strike="noStrike">
                          <a:solidFill>
                            <a:srgbClr val="000000"/>
                          </a:solidFill>
                          <a:effectLst/>
                          <a:latin typeface="Cambria" panose="02040503050406030204" pitchFamily="18" charset="0"/>
                        </a:rPr>
                        <a:t>5%</a:t>
                      </a:r>
                    </a:p>
                  </a:txBody>
                  <a:tcPr marL="6350" marR="6350" marT="6350" marB="0" anchor="ctr">
                    <a:lnL w="19050" cap="flat" cmpd="sng" algn="ctr">
                      <a:solidFill>
                        <a:schemeClr val="bg2">
                          <a:lumMod val="90000"/>
                        </a:schemeClr>
                      </a:solidFill>
                      <a:prstDash val="solid"/>
                      <a:round/>
                      <a:headEnd type="none" w="med" len="med"/>
                      <a:tailEnd type="none" w="med" len="med"/>
                    </a:lnL>
                    <a:lnR w="19050" cap="flat" cmpd="sng" algn="ctr">
                      <a:solidFill>
                        <a:schemeClr val="bg2">
                          <a:lumMod val="90000"/>
                        </a:schemeClr>
                      </a:solidFill>
                      <a:prstDash val="solid"/>
                      <a:round/>
                      <a:headEnd type="none" w="med" len="med"/>
                      <a:tailEnd type="none" w="med" len="med"/>
                    </a:lnR>
                    <a:lnT w="19050" cap="flat" cmpd="sng" algn="ctr">
                      <a:solidFill>
                        <a:schemeClr val="bg2">
                          <a:lumMod val="90000"/>
                        </a:schemeClr>
                      </a:solidFill>
                      <a:prstDash val="solid"/>
                      <a:round/>
                      <a:headEnd type="none" w="med" len="med"/>
                      <a:tailEnd type="none" w="med" len="med"/>
                    </a:lnT>
                    <a:lnB w="19050" cap="flat" cmpd="sng" algn="ctr">
                      <a:solidFill>
                        <a:schemeClr val="bg2">
                          <a:lumMod val="90000"/>
                        </a:schemeClr>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4182811022"/>
                  </a:ext>
                </a:extLst>
              </a:tr>
              <a:tr h="191530">
                <a:tc>
                  <a:txBody>
                    <a:bodyPr/>
                    <a:lstStyle/>
                    <a:p>
                      <a:pPr algn="ctr" fontAlgn="ctr">
                        <a:buNone/>
                      </a:pPr>
                      <a:r>
                        <a:rPr lang="en-US" sz="1100" b="0" i="0" u="none" strike="noStrike">
                          <a:solidFill>
                            <a:srgbClr val="000000"/>
                          </a:solidFill>
                          <a:effectLst/>
                          <a:latin typeface="Cambria" panose="02040503050406030204" pitchFamily="18" charset="0"/>
                        </a:rPr>
                        <a:t>NETWEB TECHNOLOGY</a:t>
                      </a:r>
                    </a:p>
                  </a:txBody>
                  <a:tcPr marL="6350" marR="6350" marT="6350" marB="0" anchor="ctr">
                    <a:lnL w="19050" cap="flat" cmpd="sng" algn="ctr">
                      <a:solidFill>
                        <a:schemeClr val="bg2">
                          <a:lumMod val="90000"/>
                        </a:schemeClr>
                      </a:solidFill>
                      <a:prstDash val="solid"/>
                      <a:round/>
                      <a:headEnd type="none" w="med" len="med"/>
                      <a:tailEnd type="none" w="med" len="med"/>
                    </a:lnL>
                    <a:lnR w="19050" cap="flat" cmpd="sng" algn="ctr">
                      <a:solidFill>
                        <a:schemeClr val="bg2">
                          <a:lumMod val="90000"/>
                        </a:schemeClr>
                      </a:solidFill>
                      <a:prstDash val="solid"/>
                      <a:round/>
                      <a:headEnd type="none" w="med" len="med"/>
                      <a:tailEnd type="none" w="med" len="med"/>
                    </a:lnR>
                    <a:lnT w="19050" cap="flat" cmpd="sng" algn="ctr">
                      <a:solidFill>
                        <a:schemeClr val="bg2">
                          <a:lumMod val="90000"/>
                        </a:schemeClr>
                      </a:solidFill>
                      <a:prstDash val="solid"/>
                      <a:round/>
                      <a:headEnd type="none" w="med" len="med"/>
                      <a:tailEnd type="none" w="med" len="med"/>
                    </a:lnT>
                    <a:lnB w="19050" cap="flat" cmpd="sng" algn="ctr">
                      <a:solidFill>
                        <a:schemeClr val="bg2">
                          <a:lumMod val="90000"/>
                        </a:schemeClr>
                      </a:solidFill>
                      <a:prstDash val="solid"/>
                      <a:round/>
                      <a:headEnd type="none" w="med" len="med"/>
                      <a:tailEnd type="none" w="med" len="med"/>
                    </a:lnB>
                    <a:solidFill>
                      <a:srgbClr val="A5A5A5"/>
                    </a:solidFill>
                  </a:tcPr>
                </a:tc>
                <a:tc>
                  <a:txBody>
                    <a:bodyPr/>
                    <a:lstStyle/>
                    <a:p>
                      <a:pPr algn="ctr" fontAlgn="ctr">
                        <a:buNone/>
                      </a:pPr>
                      <a:r>
                        <a:rPr lang="en-US" sz="1100" b="0" i="0" u="none" strike="noStrike">
                          <a:solidFill>
                            <a:srgbClr val="000000"/>
                          </a:solidFill>
                          <a:effectLst/>
                          <a:latin typeface="Cambria" panose="02040503050406030204" pitchFamily="18" charset="0"/>
                        </a:rPr>
                        <a:t>5%</a:t>
                      </a:r>
                    </a:p>
                  </a:txBody>
                  <a:tcPr marL="6350" marR="6350" marT="6350" marB="0" anchor="ctr">
                    <a:lnL w="19050" cap="flat" cmpd="sng" algn="ctr">
                      <a:solidFill>
                        <a:schemeClr val="bg2">
                          <a:lumMod val="90000"/>
                        </a:schemeClr>
                      </a:solidFill>
                      <a:prstDash val="solid"/>
                      <a:round/>
                      <a:headEnd type="none" w="med" len="med"/>
                      <a:tailEnd type="none" w="med" len="med"/>
                    </a:lnL>
                    <a:lnR w="19050" cap="flat" cmpd="sng" algn="ctr">
                      <a:solidFill>
                        <a:schemeClr val="bg2">
                          <a:lumMod val="90000"/>
                        </a:schemeClr>
                      </a:solidFill>
                      <a:prstDash val="solid"/>
                      <a:round/>
                      <a:headEnd type="none" w="med" len="med"/>
                      <a:tailEnd type="none" w="med" len="med"/>
                    </a:lnR>
                    <a:lnT w="19050" cap="flat" cmpd="sng" algn="ctr">
                      <a:solidFill>
                        <a:schemeClr val="bg2">
                          <a:lumMod val="90000"/>
                        </a:schemeClr>
                      </a:solidFill>
                      <a:prstDash val="solid"/>
                      <a:round/>
                      <a:headEnd type="none" w="med" len="med"/>
                      <a:tailEnd type="none" w="med" len="med"/>
                    </a:lnT>
                    <a:lnB w="19050" cap="flat" cmpd="sng" algn="ctr">
                      <a:solidFill>
                        <a:schemeClr val="bg2">
                          <a:lumMod val="90000"/>
                        </a:schemeClr>
                      </a:solidFill>
                      <a:prstDash val="solid"/>
                      <a:round/>
                      <a:headEnd type="none" w="med" len="med"/>
                      <a:tailEnd type="none" w="med" len="med"/>
                    </a:lnB>
                    <a:solidFill>
                      <a:srgbClr val="A5A5A5"/>
                    </a:solidFill>
                  </a:tcPr>
                </a:tc>
                <a:extLst>
                  <a:ext uri="{0D108BD9-81ED-4DB2-BD59-A6C34878D82A}">
                    <a16:rowId xmlns:a16="http://schemas.microsoft.com/office/drawing/2014/main" val="2986418791"/>
                  </a:ext>
                </a:extLst>
              </a:tr>
              <a:tr h="191530">
                <a:tc>
                  <a:txBody>
                    <a:bodyPr/>
                    <a:lstStyle/>
                    <a:p>
                      <a:pPr algn="ctr" fontAlgn="ctr">
                        <a:buNone/>
                      </a:pPr>
                      <a:r>
                        <a:rPr lang="en-US" sz="1100" b="0" i="0" u="none" strike="noStrike">
                          <a:solidFill>
                            <a:srgbClr val="000000"/>
                          </a:solidFill>
                          <a:effectLst/>
                          <a:latin typeface="Cambria" panose="02040503050406030204" pitchFamily="18" charset="0"/>
                        </a:rPr>
                        <a:t>HBL ENGINEERING</a:t>
                      </a:r>
                    </a:p>
                  </a:txBody>
                  <a:tcPr marL="6350" marR="6350" marT="6350" marB="0" anchor="ctr">
                    <a:lnL w="19050" cap="flat" cmpd="sng" algn="ctr">
                      <a:solidFill>
                        <a:schemeClr val="bg2">
                          <a:lumMod val="90000"/>
                        </a:schemeClr>
                      </a:solidFill>
                      <a:prstDash val="solid"/>
                      <a:round/>
                      <a:headEnd type="none" w="med" len="med"/>
                      <a:tailEnd type="none" w="med" len="med"/>
                    </a:lnL>
                    <a:lnR w="19050" cap="flat" cmpd="sng" algn="ctr">
                      <a:solidFill>
                        <a:schemeClr val="bg2">
                          <a:lumMod val="90000"/>
                        </a:schemeClr>
                      </a:solidFill>
                      <a:prstDash val="solid"/>
                      <a:round/>
                      <a:headEnd type="none" w="med" len="med"/>
                      <a:tailEnd type="none" w="med" len="med"/>
                    </a:lnR>
                    <a:lnT w="19050" cap="flat" cmpd="sng" algn="ctr">
                      <a:solidFill>
                        <a:schemeClr val="bg2">
                          <a:lumMod val="90000"/>
                        </a:schemeClr>
                      </a:solidFill>
                      <a:prstDash val="solid"/>
                      <a:round/>
                      <a:headEnd type="none" w="med" len="med"/>
                      <a:tailEnd type="none" w="med" len="med"/>
                    </a:lnT>
                    <a:lnB w="19050" cap="flat" cmpd="sng" algn="ctr">
                      <a:solidFill>
                        <a:schemeClr val="bg2">
                          <a:lumMod val="90000"/>
                        </a:schemeClr>
                      </a:solidFill>
                      <a:prstDash val="solid"/>
                      <a:round/>
                      <a:headEnd type="none" w="med" len="med"/>
                      <a:tailEnd type="none" w="med" len="med"/>
                    </a:lnB>
                    <a:solidFill>
                      <a:schemeClr val="bg1">
                        <a:lumMod val="85000"/>
                      </a:schemeClr>
                    </a:solidFill>
                  </a:tcPr>
                </a:tc>
                <a:tc>
                  <a:txBody>
                    <a:bodyPr/>
                    <a:lstStyle/>
                    <a:p>
                      <a:pPr algn="ctr" fontAlgn="ctr">
                        <a:buNone/>
                      </a:pPr>
                      <a:r>
                        <a:rPr lang="en-US" sz="1100" b="0" i="0" u="none" strike="noStrike">
                          <a:solidFill>
                            <a:srgbClr val="000000"/>
                          </a:solidFill>
                          <a:effectLst/>
                          <a:latin typeface="Cambria" panose="02040503050406030204" pitchFamily="18" charset="0"/>
                        </a:rPr>
                        <a:t>4%</a:t>
                      </a:r>
                    </a:p>
                  </a:txBody>
                  <a:tcPr marL="6350" marR="6350" marT="6350" marB="0" anchor="ctr">
                    <a:lnL w="19050" cap="flat" cmpd="sng" algn="ctr">
                      <a:solidFill>
                        <a:schemeClr val="bg2">
                          <a:lumMod val="90000"/>
                        </a:schemeClr>
                      </a:solidFill>
                      <a:prstDash val="solid"/>
                      <a:round/>
                      <a:headEnd type="none" w="med" len="med"/>
                      <a:tailEnd type="none" w="med" len="med"/>
                    </a:lnL>
                    <a:lnR w="19050" cap="flat" cmpd="sng" algn="ctr">
                      <a:solidFill>
                        <a:schemeClr val="bg2">
                          <a:lumMod val="90000"/>
                        </a:schemeClr>
                      </a:solidFill>
                      <a:prstDash val="solid"/>
                      <a:round/>
                      <a:headEnd type="none" w="med" len="med"/>
                      <a:tailEnd type="none" w="med" len="med"/>
                    </a:lnR>
                    <a:lnT w="19050" cap="flat" cmpd="sng" algn="ctr">
                      <a:solidFill>
                        <a:schemeClr val="bg2">
                          <a:lumMod val="90000"/>
                        </a:schemeClr>
                      </a:solidFill>
                      <a:prstDash val="solid"/>
                      <a:round/>
                      <a:headEnd type="none" w="med" len="med"/>
                      <a:tailEnd type="none" w="med" len="med"/>
                    </a:lnT>
                    <a:lnB w="19050" cap="flat" cmpd="sng" algn="ctr">
                      <a:solidFill>
                        <a:schemeClr val="bg2">
                          <a:lumMod val="90000"/>
                        </a:schemeClr>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2662871403"/>
                  </a:ext>
                </a:extLst>
              </a:tr>
              <a:tr h="191530">
                <a:tc>
                  <a:txBody>
                    <a:bodyPr/>
                    <a:lstStyle/>
                    <a:p>
                      <a:pPr algn="ctr" fontAlgn="ctr">
                        <a:buNone/>
                      </a:pPr>
                      <a:r>
                        <a:rPr lang="en-US" sz="1100" b="0" i="0" u="none" strike="noStrike">
                          <a:solidFill>
                            <a:srgbClr val="000000"/>
                          </a:solidFill>
                          <a:effectLst/>
                          <a:latin typeface="Cambria" panose="02040503050406030204" pitchFamily="18" charset="0"/>
                        </a:rPr>
                        <a:t>VOLTAMP TRANSFORMERS</a:t>
                      </a:r>
                    </a:p>
                  </a:txBody>
                  <a:tcPr marL="6350" marR="6350" marT="6350" marB="0" anchor="ctr">
                    <a:lnL w="19050" cap="flat" cmpd="sng" algn="ctr">
                      <a:solidFill>
                        <a:schemeClr val="bg2">
                          <a:lumMod val="90000"/>
                        </a:schemeClr>
                      </a:solidFill>
                      <a:prstDash val="solid"/>
                      <a:round/>
                      <a:headEnd type="none" w="med" len="med"/>
                      <a:tailEnd type="none" w="med" len="med"/>
                    </a:lnL>
                    <a:lnR w="19050" cap="flat" cmpd="sng" algn="ctr">
                      <a:solidFill>
                        <a:schemeClr val="bg2">
                          <a:lumMod val="90000"/>
                        </a:schemeClr>
                      </a:solidFill>
                      <a:prstDash val="solid"/>
                      <a:round/>
                      <a:headEnd type="none" w="med" len="med"/>
                      <a:tailEnd type="none" w="med" len="med"/>
                    </a:lnR>
                    <a:lnT w="19050" cap="flat" cmpd="sng" algn="ctr">
                      <a:solidFill>
                        <a:schemeClr val="bg2">
                          <a:lumMod val="90000"/>
                        </a:schemeClr>
                      </a:solidFill>
                      <a:prstDash val="solid"/>
                      <a:round/>
                      <a:headEnd type="none" w="med" len="med"/>
                      <a:tailEnd type="none" w="med" len="med"/>
                    </a:lnT>
                    <a:lnB w="19050" cap="flat" cmpd="sng" algn="ctr">
                      <a:solidFill>
                        <a:schemeClr val="bg2">
                          <a:lumMod val="90000"/>
                        </a:schemeClr>
                      </a:solidFill>
                      <a:prstDash val="solid"/>
                      <a:round/>
                      <a:headEnd type="none" w="med" len="med"/>
                      <a:tailEnd type="none" w="med" len="med"/>
                    </a:lnB>
                    <a:solidFill>
                      <a:srgbClr val="A5A5A5"/>
                    </a:solidFill>
                  </a:tcPr>
                </a:tc>
                <a:tc>
                  <a:txBody>
                    <a:bodyPr/>
                    <a:lstStyle/>
                    <a:p>
                      <a:pPr algn="ctr" fontAlgn="ctr">
                        <a:buNone/>
                      </a:pPr>
                      <a:r>
                        <a:rPr lang="en-US" sz="1100" b="0" i="0" u="none" strike="noStrike">
                          <a:solidFill>
                            <a:srgbClr val="000000"/>
                          </a:solidFill>
                          <a:effectLst/>
                          <a:latin typeface="Cambria" panose="02040503050406030204" pitchFamily="18" charset="0"/>
                        </a:rPr>
                        <a:t>4%</a:t>
                      </a:r>
                    </a:p>
                  </a:txBody>
                  <a:tcPr marL="6350" marR="6350" marT="6350" marB="0" anchor="ctr">
                    <a:lnL w="19050" cap="flat" cmpd="sng" algn="ctr">
                      <a:solidFill>
                        <a:schemeClr val="bg2">
                          <a:lumMod val="90000"/>
                        </a:schemeClr>
                      </a:solidFill>
                      <a:prstDash val="solid"/>
                      <a:round/>
                      <a:headEnd type="none" w="med" len="med"/>
                      <a:tailEnd type="none" w="med" len="med"/>
                    </a:lnL>
                    <a:lnR w="19050" cap="flat" cmpd="sng" algn="ctr">
                      <a:solidFill>
                        <a:schemeClr val="bg2">
                          <a:lumMod val="90000"/>
                        </a:schemeClr>
                      </a:solidFill>
                      <a:prstDash val="solid"/>
                      <a:round/>
                      <a:headEnd type="none" w="med" len="med"/>
                      <a:tailEnd type="none" w="med" len="med"/>
                    </a:lnR>
                    <a:lnT w="19050" cap="flat" cmpd="sng" algn="ctr">
                      <a:solidFill>
                        <a:schemeClr val="bg2">
                          <a:lumMod val="90000"/>
                        </a:schemeClr>
                      </a:solidFill>
                      <a:prstDash val="solid"/>
                      <a:round/>
                      <a:headEnd type="none" w="med" len="med"/>
                      <a:tailEnd type="none" w="med" len="med"/>
                    </a:lnT>
                    <a:lnB w="19050" cap="flat" cmpd="sng" algn="ctr">
                      <a:solidFill>
                        <a:schemeClr val="bg2">
                          <a:lumMod val="90000"/>
                        </a:schemeClr>
                      </a:solidFill>
                      <a:prstDash val="solid"/>
                      <a:round/>
                      <a:headEnd type="none" w="med" len="med"/>
                      <a:tailEnd type="none" w="med" len="med"/>
                    </a:lnB>
                    <a:solidFill>
                      <a:srgbClr val="A5A5A5"/>
                    </a:solidFill>
                  </a:tcPr>
                </a:tc>
                <a:extLst>
                  <a:ext uri="{0D108BD9-81ED-4DB2-BD59-A6C34878D82A}">
                    <a16:rowId xmlns:a16="http://schemas.microsoft.com/office/drawing/2014/main" val="3899346554"/>
                  </a:ext>
                </a:extLst>
              </a:tr>
              <a:tr h="191530">
                <a:tc>
                  <a:txBody>
                    <a:bodyPr/>
                    <a:lstStyle/>
                    <a:p>
                      <a:pPr algn="ctr" fontAlgn="ctr">
                        <a:buNone/>
                      </a:pPr>
                      <a:r>
                        <a:rPr lang="en-US" sz="1100" b="0" i="0" u="none" strike="noStrike">
                          <a:solidFill>
                            <a:srgbClr val="000000"/>
                          </a:solidFill>
                          <a:effectLst/>
                          <a:latin typeface="Cambria" panose="02040503050406030204" pitchFamily="18" charset="0"/>
                        </a:rPr>
                        <a:t>DELHIVERY</a:t>
                      </a:r>
                    </a:p>
                  </a:txBody>
                  <a:tcPr marL="6350" marR="6350" marT="6350" marB="0" anchor="ctr">
                    <a:lnL w="19050" cap="flat" cmpd="sng" algn="ctr">
                      <a:solidFill>
                        <a:schemeClr val="bg2">
                          <a:lumMod val="90000"/>
                        </a:schemeClr>
                      </a:solidFill>
                      <a:prstDash val="solid"/>
                      <a:round/>
                      <a:headEnd type="none" w="med" len="med"/>
                      <a:tailEnd type="none" w="med" len="med"/>
                    </a:lnL>
                    <a:lnR w="19050" cap="flat" cmpd="sng" algn="ctr">
                      <a:solidFill>
                        <a:schemeClr val="bg2">
                          <a:lumMod val="90000"/>
                        </a:schemeClr>
                      </a:solidFill>
                      <a:prstDash val="solid"/>
                      <a:round/>
                      <a:headEnd type="none" w="med" len="med"/>
                      <a:tailEnd type="none" w="med" len="med"/>
                    </a:lnR>
                    <a:lnT w="19050" cap="flat" cmpd="sng" algn="ctr">
                      <a:solidFill>
                        <a:schemeClr val="bg2">
                          <a:lumMod val="90000"/>
                        </a:schemeClr>
                      </a:solidFill>
                      <a:prstDash val="solid"/>
                      <a:round/>
                      <a:headEnd type="none" w="med" len="med"/>
                      <a:tailEnd type="none" w="med" len="med"/>
                    </a:lnT>
                    <a:lnB w="19050" cap="flat" cmpd="sng" algn="ctr">
                      <a:solidFill>
                        <a:schemeClr val="bg2">
                          <a:lumMod val="90000"/>
                        </a:schemeClr>
                      </a:solidFill>
                      <a:prstDash val="solid"/>
                      <a:round/>
                      <a:headEnd type="none" w="med" len="med"/>
                      <a:tailEnd type="none" w="med" len="med"/>
                    </a:lnB>
                    <a:solidFill>
                      <a:schemeClr val="bg1">
                        <a:lumMod val="85000"/>
                      </a:schemeClr>
                    </a:solidFill>
                  </a:tcPr>
                </a:tc>
                <a:tc>
                  <a:txBody>
                    <a:bodyPr/>
                    <a:lstStyle/>
                    <a:p>
                      <a:pPr algn="ctr" fontAlgn="ctr">
                        <a:buNone/>
                      </a:pPr>
                      <a:r>
                        <a:rPr lang="en-US" sz="1100" b="0" i="0" u="none" strike="noStrike">
                          <a:solidFill>
                            <a:srgbClr val="000000"/>
                          </a:solidFill>
                          <a:effectLst/>
                          <a:latin typeface="Cambria" panose="02040503050406030204" pitchFamily="18" charset="0"/>
                        </a:rPr>
                        <a:t>4%</a:t>
                      </a:r>
                    </a:p>
                  </a:txBody>
                  <a:tcPr marL="6350" marR="6350" marT="6350" marB="0" anchor="ctr">
                    <a:lnL w="19050" cap="flat" cmpd="sng" algn="ctr">
                      <a:solidFill>
                        <a:schemeClr val="bg2">
                          <a:lumMod val="90000"/>
                        </a:schemeClr>
                      </a:solidFill>
                      <a:prstDash val="solid"/>
                      <a:round/>
                      <a:headEnd type="none" w="med" len="med"/>
                      <a:tailEnd type="none" w="med" len="med"/>
                    </a:lnL>
                    <a:lnR w="19050" cap="flat" cmpd="sng" algn="ctr">
                      <a:solidFill>
                        <a:schemeClr val="bg2">
                          <a:lumMod val="90000"/>
                        </a:schemeClr>
                      </a:solidFill>
                      <a:prstDash val="solid"/>
                      <a:round/>
                      <a:headEnd type="none" w="med" len="med"/>
                      <a:tailEnd type="none" w="med" len="med"/>
                    </a:lnR>
                    <a:lnT w="19050" cap="flat" cmpd="sng" algn="ctr">
                      <a:solidFill>
                        <a:schemeClr val="bg2">
                          <a:lumMod val="90000"/>
                        </a:schemeClr>
                      </a:solidFill>
                      <a:prstDash val="solid"/>
                      <a:round/>
                      <a:headEnd type="none" w="med" len="med"/>
                      <a:tailEnd type="none" w="med" len="med"/>
                    </a:lnT>
                    <a:lnB w="19050" cap="flat" cmpd="sng" algn="ctr">
                      <a:solidFill>
                        <a:schemeClr val="bg2">
                          <a:lumMod val="90000"/>
                        </a:schemeClr>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438986131"/>
                  </a:ext>
                </a:extLst>
              </a:tr>
              <a:tr h="191530">
                <a:tc>
                  <a:txBody>
                    <a:bodyPr/>
                    <a:lstStyle/>
                    <a:p>
                      <a:pPr algn="ctr" fontAlgn="ctr">
                        <a:buNone/>
                      </a:pPr>
                      <a:r>
                        <a:rPr lang="en-US" sz="1100" b="0" i="0" u="none" strike="noStrike">
                          <a:solidFill>
                            <a:srgbClr val="000000"/>
                          </a:solidFill>
                          <a:effectLst/>
                          <a:latin typeface="Cambria" panose="02040503050406030204" pitchFamily="18" charset="0"/>
                        </a:rPr>
                        <a:t>EFC LTD</a:t>
                      </a:r>
                    </a:p>
                  </a:txBody>
                  <a:tcPr marL="6350" marR="6350" marT="6350" marB="0" anchor="ctr">
                    <a:lnL w="19050" cap="flat" cmpd="sng" algn="ctr">
                      <a:solidFill>
                        <a:schemeClr val="bg2">
                          <a:lumMod val="90000"/>
                        </a:schemeClr>
                      </a:solidFill>
                      <a:prstDash val="solid"/>
                      <a:round/>
                      <a:headEnd type="none" w="med" len="med"/>
                      <a:tailEnd type="none" w="med" len="med"/>
                    </a:lnL>
                    <a:lnR w="19050" cap="flat" cmpd="sng" algn="ctr">
                      <a:solidFill>
                        <a:schemeClr val="bg2">
                          <a:lumMod val="90000"/>
                        </a:schemeClr>
                      </a:solidFill>
                      <a:prstDash val="solid"/>
                      <a:round/>
                      <a:headEnd type="none" w="med" len="med"/>
                      <a:tailEnd type="none" w="med" len="med"/>
                    </a:lnR>
                    <a:lnT w="19050" cap="flat" cmpd="sng" algn="ctr">
                      <a:solidFill>
                        <a:schemeClr val="bg2">
                          <a:lumMod val="90000"/>
                        </a:schemeClr>
                      </a:solidFill>
                      <a:prstDash val="solid"/>
                      <a:round/>
                      <a:headEnd type="none" w="med" len="med"/>
                      <a:tailEnd type="none" w="med" len="med"/>
                    </a:lnT>
                    <a:lnB w="19050" cap="flat" cmpd="sng" algn="ctr">
                      <a:solidFill>
                        <a:schemeClr val="bg2">
                          <a:lumMod val="90000"/>
                        </a:schemeClr>
                      </a:solidFill>
                      <a:prstDash val="solid"/>
                      <a:round/>
                      <a:headEnd type="none" w="med" len="med"/>
                      <a:tailEnd type="none" w="med" len="med"/>
                    </a:lnB>
                    <a:solidFill>
                      <a:srgbClr val="A5A5A5"/>
                    </a:solidFill>
                  </a:tcPr>
                </a:tc>
                <a:tc>
                  <a:txBody>
                    <a:bodyPr/>
                    <a:lstStyle/>
                    <a:p>
                      <a:pPr algn="ctr" fontAlgn="ctr">
                        <a:buNone/>
                      </a:pPr>
                      <a:r>
                        <a:rPr lang="en-US" sz="1100" b="0" i="0" u="none" strike="noStrike">
                          <a:solidFill>
                            <a:srgbClr val="000000"/>
                          </a:solidFill>
                          <a:effectLst/>
                          <a:latin typeface="Cambria" panose="02040503050406030204" pitchFamily="18" charset="0"/>
                        </a:rPr>
                        <a:t>4%</a:t>
                      </a:r>
                    </a:p>
                  </a:txBody>
                  <a:tcPr marL="6350" marR="6350" marT="6350" marB="0" anchor="ctr">
                    <a:lnL w="19050" cap="flat" cmpd="sng" algn="ctr">
                      <a:solidFill>
                        <a:schemeClr val="bg2">
                          <a:lumMod val="90000"/>
                        </a:schemeClr>
                      </a:solidFill>
                      <a:prstDash val="solid"/>
                      <a:round/>
                      <a:headEnd type="none" w="med" len="med"/>
                      <a:tailEnd type="none" w="med" len="med"/>
                    </a:lnL>
                    <a:lnR w="19050" cap="flat" cmpd="sng" algn="ctr">
                      <a:solidFill>
                        <a:schemeClr val="bg2">
                          <a:lumMod val="90000"/>
                        </a:schemeClr>
                      </a:solidFill>
                      <a:prstDash val="solid"/>
                      <a:round/>
                      <a:headEnd type="none" w="med" len="med"/>
                      <a:tailEnd type="none" w="med" len="med"/>
                    </a:lnR>
                    <a:lnT w="19050" cap="flat" cmpd="sng" algn="ctr">
                      <a:solidFill>
                        <a:schemeClr val="bg2">
                          <a:lumMod val="90000"/>
                        </a:schemeClr>
                      </a:solidFill>
                      <a:prstDash val="solid"/>
                      <a:round/>
                      <a:headEnd type="none" w="med" len="med"/>
                      <a:tailEnd type="none" w="med" len="med"/>
                    </a:lnT>
                    <a:lnB w="19050" cap="flat" cmpd="sng" algn="ctr">
                      <a:solidFill>
                        <a:schemeClr val="bg2">
                          <a:lumMod val="90000"/>
                        </a:schemeClr>
                      </a:solidFill>
                      <a:prstDash val="solid"/>
                      <a:round/>
                      <a:headEnd type="none" w="med" len="med"/>
                      <a:tailEnd type="none" w="med" len="med"/>
                    </a:lnB>
                    <a:solidFill>
                      <a:srgbClr val="A5A5A5"/>
                    </a:solidFill>
                  </a:tcPr>
                </a:tc>
                <a:extLst>
                  <a:ext uri="{0D108BD9-81ED-4DB2-BD59-A6C34878D82A}">
                    <a16:rowId xmlns:a16="http://schemas.microsoft.com/office/drawing/2014/main" val="2587594360"/>
                  </a:ext>
                </a:extLst>
              </a:tr>
              <a:tr h="191530">
                <a:tc>
                  <a:txBody>
                    <a:bodyPr/>
                    <a:lstStyle/>
                    <a:p>
                      <a:pPr algn="ctr" fontAlgn="ctr">
                        <a:buNone/>
                      </a:pPr>
                      <a:r>
                        <a:rPr lang="en-US" sz="1100" b="0" i="0" u="none" strike="noStrike">
                          <a:solidFill>
                            <a:srgbClr val="000000"/>
                          </a:solidFill>
                          <a:effectLst/>
                          <a:latin typeface="Cambria" panose="02040503050406030204" pitchFamily="18" charset="0"/>
                        </a:rPr>
                        <a:t>CEINSYS TECHNOLGIES</a:t>
                      </a:r>
                    </a:p>
                  </a:txBody>
                  <a:tcPr marL="6350" marR="6350" marT="6350" marB="0" anchor="ctr">
                    <a:lnL w="19050" cap="flat" cmpd="sng" algn="ctr">
                      <a:solidFill>
                        <a:schemeClr val="bg2">
                          <a:lumMod val="90000"/>
                        </a:schemeClr>
                      </a:solidFill>
                      <a:prstDash val="solid"/>
                      <a:round/>
                      <a:headEnd type="none" w="med" len="med"/>
                      <a:tailEnd type="none" w="med" len="med"/>
                    </a:lnL>
                    <a:lnR w="19050" cap="flat" cmpd="sng" algn="ctr">
                      <a:solidFill>
                        <a:schemeClr val="bg2">
                          <a:lumMod val="90000"/>
                        </a:schemeClr>
                      </a:solidFill>
                      <a:prstDash val="solid"/>
                      <a:round/>
                      <a:headEnd type="none" w="med" len="med"/>
                      <a:tailEnd type="none" w="med" len="med"/>
                    </a:lnR>
                    <a:lnT w="19050" cap="flat" cmpd="sng" algn="ctr">
                      <a:solidFill>
                        <a:schemeClr val="bg2">
                          <a:lumMod val="90000"/>
                        </a:schemeClr>
                      </a:solidFill>
                      <a:prstDash val="solid"/>
                      <a:round/>
                      <a:headEnd type="none" w="med" len="med"/>
                      <a:tailEnd type="none" w="med" len="med"/>
                    </a:lnT>
                    <a:lnB w="19050" cap="flat" cmpd="sng" algn="ctr">
                      <a:solidFill>
                        <a:schemeClr val="bg2">
                          <a:lumMod val="90000"/>
                        </a:schemeClr>
                      </a:solidFill>
                      <a:prstDash val="solid"/>
                      <a:round/>
                      <a:headEnd type="none" w="med" len="med"/>
                      <a:tailEnd type="none" w="med" len="med"/>
                    </a:lnB>
                    <a:solidFill>
                      <a:schemeClr val="bg1">
                        <a:lumMod val="85000"/>
                      </a:schemeClr>
                    </a:solidFill>
                  </a:tcPr>
                </a:tc>
                <a:tc>
                  <a:txBody>
                    <a:bodyPr/>
                    <a:lstStyle/>
                    <a:p>
                      <a:pPr algn="ctr" fontAlgn="ctr">
                        <a:buNone/>
                      </a:pPr>
                      <a:r>
                        <a:rPr lang="en-US" sz="1100" b="0" i="0" u="none" strike="noStrike">
                          <a:solidFill>
                            <a:srgbClr val="000000"/>
                          </a:solidFill>
                          <a:effectLst/>
                          <a:latin typeface="Cambria" panose="02040503050406030204" pitchFamily="18" charset="0"/>
                        </a:rPr>
                        <a:t>3%</a:t>
                      </a:r>
                    </a:p>
                  </a:txBody>
                  <a:tcPr marL="6350" marR="6350" marT="6350" marB="0" anchor="ctr">
                    <a:lnL w="19050" cap="flat" cmpd="sng" algn="ctr">
                      <a:solidFill>
                        <a:schemeClr val="bg2">
                          <a:lumMod val="90000"/>
                        </a:schemeClr>
                      </a:solidFill>
                      <a:prstDash val="solid"/>
                      <a:round/>
                      <a:headEnd type="none" w="med" len="med"/>
                      <a:tailEnd type="none" w="med" len="med"/>
                    </a:lnL>
                    <a:lnR w="19050" cap="flat" cmpd="sng" algn="ctr">
                      <a:solidFill>
                        <a:schemeClr val="bg2">
                          <a:lumMod val="90000"/>
                        </a:schemeClr>
                      </a:solidFill>
                      <a:prstDash val="solid"/>
                      <a:round/>
                      <a:headEnd type="none" w="med" len="med"/>
                      <a:tailEnd type="none" w="med" len="med"/>
                    </a:lnR>
                    <a:lnT w="19050" cap="flat" cmpd="sng" algn="ctr">
                      <a:solidFill>
                        <a:schemeClr val="bg2">
                          <a:lumMod val="90000"/>
                        </a:schemeClr>
                      </a:solidFill>
                      <a:prstDash val="solid"/>
                      <a:round/>
                      <a:headEnd type="none" w="med" len="med"/>
                      <a:tailEnd type="none" w="med" len="med"/>
                    </a:lnT>
                    <a:lnB w="19050" cap="flat" cmpd="sng" algn="ctr">
                      <a:solidFill>
                        <a:schemeClr val="bg2">
                          <a:lumMod val="90000"/>
                        </a:schemeClr>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3792175115"/>
                  </a:ext>
                </a:extLst>
              </a:tr>
              <a:tr h="191530">
                <a:tc>
                  <a:txBody>
                    <a:bodyPr/>
                    <a:lstStyle/>
                    <a:p>
                      <a:pPr algn="ctr" fontAlgn="ctr">
                        <a:buNone/>
                      </a:pPr>
                      <a:r>
                        <a:rPr lang="en-US" sz="1100" b="0" i="0" u="none" strike="noStrike">
                          <a:solidFill>
                            <a:srgbClr val="000000"/>
                          </a:solidFill>
                          <a:effectLst/>
                          <a:latin typeface="Cambria" panose="02040503050406030204" pitchFamily="18" charset="0"/>
                        </a:rPr>
                        <a:t>JIO FINANCIAL SERVICES</a:t>
                      </a:r>
                    </a:p>
                  </a:txBody>
                  <a:tcPr marL="6350" marR="6350" marT="6350" marB="0" anchor="ctr">
                    <a:lnL w="19050" cap="flat" cmpd="sng" algn="ctr">
                      <a:solidFill>
                        <a:schemeClr val="bg2">
                          <a:lumMod val="90000"/>
                        </a:schemeClr>
                      </a:solidFill>
                      <a:prstDash val="solid"/>
                      <a:round/>
                      <a:headEnd type="none" w="med" len="med"/>
                      <a:tailEnd type="none" w="med" len="med"/>
                    </a:lnL>
                    <a:lnR w="19050" cap="flat" cmpd="sng" algn="ctr">
                      <a:solidFill>
                        <a:schemeClr val="bg2">
                          <a:lumMod val="90000"/>
                        </a:schemeClr>
                      </a:solidFill>
                      <a:prstDash val="solid"/>
                      <a:round/>
                      <a:headEnd type="none" w="med" len="med"/>
                      <a:tailEnd type="none" w="med" len="med"/>
                    </a:lnR>
                    <a:lnT w="19050" cap="flat" cmpd="sng" algn="ctr">
                      <a:solidFill>
                        <a:schemeClr val="bg2">
                          <a:lumMod val="90000"/>
                        </a:schemeClr>
                      </a:solidFill>
                      <a:prstDash val="solid"/>
                      <a:round/>
                      <a:headEnd type="none" w="med" len="med"/>
                      <a:tailEnd type="none" w="med" len="med"/>
                    </a:lnT>
                    <a:lnB w="19050" cap="flat" cmpd="sng" algn="ctr">
                      <a:solidFill>
                        <a:schemeClr val="bg2">
                          <a:lumMod val="90000"/>
                        </a:schemeClr>
                      </a:solidFill>
                      <a:prstDash val="solid"/>
                      <a:round/>
                      <a:headEnd type="none" w="med" len="med"/>
                      <a:tailEnd type="none" w="med" len="med"/>
                    </a:lnB>
                    <a:solidFill>
                      <a:srgbClr val="A5A5A5"/>
                    </a:solidFill>
                  </a:tcPr>
                </a:tc>
                <a:tc>
                  <a:txBody>
                    <a:bodyPr/>
                    <a:lstStyle/>
                    <a:p>
                      <a:pPr algn="ctr" fontAlgn="ctr">
                        <a:buNone/>
                      </a:pPr>
                      <a:r>
                        <a:rPr lang="en-US" sz="1100" b="0" i="0" u="none" strike="noStrike">
                          <a:solidFill>
                            <a:srgbClr val="000000"/>
                          </a:solidFill>
                          <a:effectLst/>
                          <a:latin typeface="Cambria" panose="02040503050406030204" pitchFamily="18" charset="0"/>
                        </a:rPr>
                        <a:t>3%</a:t>
                      </a:r>
                    </a:p>
                  </a:txBody>
                  <a:tcPr marL="6350" marR="6350" marT="6350" marB="0" anchor="ctr">
                    <a:lnL w="19050" cap="flat" cmpd="sng" algn="ctr">
                      <a:solidFill>
                        <a:schemeClr val="bg2">
                          <a:lumMod val="90000"/>
                        </a:schemeClr>
                      </a:solidFill>
                      <a:prstDash val="solid"/>
                      <a:round/>
                      <a:headEnd type="none" w="med" len="med"/>
                      <a:tailEnd type="none" w="med" len="med"/>
                    </a:lnL>
                    <a:lnR w="19050" cap="flat" cmpd="sng" algn="ctr">
                      <a:solidFill>
                        <a:schemeClr val="bg2">
                          <a:lumMod val="90000"/>
                        </a:schemeClr>
                      </a:solidFill>
                      <a:prstDash val="solid"/>
                      <a:round/>
                      <a:headEnd type="none" w="med" len="med"/>
                      <a:tailEnd type="none" w="med" len="med"/>
                    </a:lnR>
                    <a:lnT w="19050" cap="flat" cmpd="sng" algn="ctr">
                      <a:solidFill>
                        <a:schemeClr val="bg2">
                          <a:lumMod val="90000"/>
                        </a:schemeClr>
                      </a:solidFill>
                      <a:prstDash val="solid"/>
                      <a:round/>
                      <a:headEnd type="none" w="med" len="med"/>
                      <a:tailEnd type="none" w="med" len="med"/>
                    </a:lnT>
                    <a:lnB w="19050" cap="flat" cmpd="sng" algn="ctr">
                      <a:solidFill>
                        <a:schemeClr val="bg2">
                          <a:lumMod val="90000"/>
                        </a:schemeClr>
                      </a:solidFill>
                      <a:prstDash val="solid"/>
                      <a:round/>
                      <a:headEnd type="none" w="med" len="med"/>
                      <a:tailEnd type="none" w="med" len="med"/>
                    </a:lnB>
                    <a:solidFill>
                      <a:srgbClr val="A5A5A5"/>
                    </a:solidFill>
                  </a:tcPr>
                </a:tc>
                <a:extLst>
                  <a:ext uri="{0D108BD9-81ED-4DB2-BD59-A6C34878D82A}">
                    <a16:rowId xmlns:a16="http://schemas.microsoft.com/office/drawing/2014/main" val="443735612"/>
                  </a:ext>
                </a:extLst>
              </a:tr>
              <a:tr h="191530">
                <a:tc>
                  <a:txBody>
                    <a:bodyPr/>
                    <a:lstStyle/>
                    <a:p>
                      <a:pPr algn="ctr" fontAlgn="ctr">
                        <a:buNone/>
                      </a:pPr>
                      <a:r>
                        <a:rPr lang="en-US" sz="1100" b="0" i="0" u="none" strike="noStrike">
                          <a:solidFill>
                            <a:srgbClr val="000000"/>
                          </a:solidFill>
                          <a:effectLst/>
                          <a:latin typeface="Cambria" panose="02040503050406030204" pitchFamily="18" charset="0"/>
                        </a:rPr>
                        <a:t>FORCE MOTORS</a:t>
                      </a:r>
                    </a:p>
                  </a:txBody>
                  <a:tcPr marL="6350" marR="6350" marT="6350" marB="0" anchor="ctr">
                    <a:lnL w="19050" cap="flat" cmpd="sng" algn="ctr">
                      <a:solidFill>
                        <a:schemeClr val="bg2">
                          <a:lumMod val="90000"/>
                        </a:schemeClr>
                      </a:solidFill>
                      <a:prstDash val="solid"/>
                      <a:round/>
                      <a:headEnd type="none" w="med" len="med"/>
                      <a:tailEnd type="none" w="med" len="med"/>
                    </a:lnL>
                    <a:lnR w="19050" cap="flat" cmpd="sng" algn="ctr">
                      <a:solidFill>
                        <a:schemeClr val="bg2">
                          <a:lumMod val="90000"/>
                        </a:schemeClr>
                      </a:solidFill>
                      <a:prstDash val="solid"/>
                      <a:round/>
                      <a:headEnd type="none" w="med" len="med"/>
                      <a:tailEnd type="none" w="med" len="med"/>
                    </a:lnR>
                    <a:lnT w="19050" cap="flat" cmpd="sng" algn="ctr">
                      <a:solidFill>
                        <a:schemeClr val="bg2">
                          <a:lumMod val="90000"/>
                        </a:schemeClr>
                      </a:solidFill>
                      <a:prstDash val="solid"/>
                      <a:round/>
                      <a:headEnd type="none" w="med" len="med"/>
                      <a:tailEnd type="none" w="med" len="med"/>
                    </a:lnT>
                    <a:lnB w="19050" cap="flat" cmpd="sng" algn="ctr">
                      <a:solidFill>
                        <a:schemeClr val="bg2">
                          <a:lumMod val="90000"/>
                        </a:schemeClr>
                      </a:solidFill>
                      <a:prstDash val="solid"/>
                      <a:round/>
                      <a:headEnd type="none" w="med" len="med"/>
                      <a:tailEnd type="none" w="med" len="med"/>
                    </a:lnB>
                    <a:solidFill>
                      <a:schemeClr val="bg1">
                        <a:lumMod val="85000"/>
                      </a:schemeClr>
                    </a:solidFill>
                  </a:tcPr>
                </a:tc>
                <a:tc>
                  <a:txBody>
                    <a:bodyPr/>
                    <a:lstStyle/>
                    <a:p>
                      <a:pPr algn="ctr" fontAlgn="ctr">
                        <a:buNone/>
                      </a:pPr>
                      <a:r>
                        <a:rPr lang="en-US" sz="1100" b="0" i="0" u="none" strike="noStrike">
                          <a:solidFill>
                            <a:srgbClr val="000000"/>
                          </a:solidFill>
                          <a:effectLst/>
                          <a:latin typeface="Cambria" panose="02040503050406030204" pitchFamily="18" charset="0"/>
                        </a:rPr>
                        <a:t>3%</a:t>
                      </a:r>
                    </a:p>
                  </a:txBody>
                  <a:tcPr marL="6350" marR="6350" marT="6350" marB="0" anchor="ctr">
                    <a:lnL w="19050" cap="flat" cmpd="sng" algn="ctr">
                      <a:solidFill>
                        <a:schemeClr val="bg2">
                          <a:lumMod val="90000"/>
                        </a:schemeClr>
                      </a:solidFill>
                      <a:prstDash val="solid"/>
                      <a:round/>
                      <a:headEnd type="none" w="med" len="med"/>
                      <a:tailEnd type="none" w="med" len="med"/>
                    </a:lnL>
                    <a:lnR w="19050" cap="flat" cmpd="sng" algn="ctr">
                      <a:solidFill>
                        <a:schemeClr val="bg2">
                          <a:lumMod val="90000"/>
                        </a:schemeClr>
                      </a:solidFill>
                      <a:prstDash val="solid"/>
                      <a:round/>
                      <a:headEnd type="none" w="med" len="med"/>
                      <a:tailEnd type="none" w="med" len="med"/>
                    </a:lnR>
                    <a:lnT w="19050" cap="flat" cmpd="sng" algn="ctr">
                      <a:solidFill>
                        <a:schemeClr val="bg2">
                          <a:lumMod val="90000"/>
                        </a:schemeClr>
                      </a:solidFill>
                      <a:prstDash val="solid"/>
                      <a:round/>
                      <a:headEnd type="none" w="med" len="med"/>
                      <a:tailEnd type="none" w="med" len="med"/>
                    </a:lnT>
                    <a:lnB w="19050" cap="flat" cmpd="sng" algn="ctr">
                      <a:solidFill>
                        <a:schemeClr val="bg2">
                          <a:lumMod val="90000"/>
                        </a:schemeClr>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686722684"/>
                  </a:ext>
                </a:extLst>
              </a:tr>
              <a:tr h="191530">
                <a:tc>
                  <a:txBody>
                    <a:bodyPr/>
                    <a:lstStyle/>
                    <a:p>
                      <a:pPr algn="ctr" fontAlgn="ctr">
                        <a:buNone/>
                      </a:pPr>
                      <a:r>
                        <a:rPr lang="en-US" sz="1100" b="0" i="0" u="none" strike="noStrike">
                          <a:solidFill>
                            <a:srgbClr val="000000"/>
                          </a:solidFill>
                          <a:effectLst/>
                          <a:latin typeface="Cambria" panose="02040503050406030204" pitchFamily="18" charset="0"/>
                        </a:rPr>
                        <a:t>SAMHI HOTELS</a:t>
                      </a:r>
                    </a:p>
                  </a:txBody>
                  <a:tcPr marL="6350" marR="6350" marT="6350" marB="0" anchor="ctr">
                    <a:lnL w="19050" cap="flat" cmpd="sng" algn="ctr">
                      <a:solidFill>
                        <a:schemeClr val="bg2">
                          <a:lumMod val="90000"/>
                        </a:schemeClr>
                      </a:solidFill>
                      <a:prstDash val="solid"/>
                      <a:round/>
                      <a:headEnd type="none" w="med" len="med"/>
                      <a:tailEnd type="none" w="med" len="med"/>
                    </a:lnL>
                    <a:lnR w="19050" cap="flat" cmpd="sng" algn="ctr">
                      <a:solidFill>
                        <a:schemeClr val="bg2">
                          <a:lumMod val="90000"/>
                        </a:schemeClr>
                      </a:solidFill>
                      <a:prstDash val="solid"/>
                      <a:round/>
                      <a:headEnd type="none" w="med" len="med"/>
                      <a:tailEnd type="none" w="med" len="med"/>
                    </a:lnR>
                    <a:lnT w="19050" cap="flat" cmpd="sng" algn="ctr">
                      <a:solidFill>
                        <a:schemeClr val="bg2">
                          <a:lumMod val="90000"/>
                        </a:schemeClr>
                      </a:solidFill>
                      <a:prstDash val="solid"/>
                      <a:round/>
                      <a:headEnd type="none" w="med" len="med"/>
                      <a:tailEnd type="none" w="med" len="med"/>
                    </a:lnT>
                    <a:lnB w="19050" cap="flat" cmpd="sng" algn="ctr">
                      <a:solidFill>
                        <a:schemeClr val="bg2">
                          <a:lumMod val="90000"/>
                        </a:schemeClr>
                      </a:solidFill>
                      <a:prstDash val="solid"/>
                      <a:round/>
                      <a:headEnd type="none" w="med" len="med"/>
                      <a:tailEnd type="none" w="med" len="med"/>
                    </a:lnB>
                    <a:solidFill>
                      <a:schemeClr val="bg1">
                        <a:lumMod val="65000"/>
                      </a:schemeClr>
                    </a:solidFill>
                  </a:tcPr>
                </a:tc>
                <a:tc>
                  <a:txBody>
                    <a:bodyPr/>
                    <a:lstStyle/>
                    <a:p>
                      <a:pPr algn="ctr" fontAlgn="ctr">
                        <a:buNone/>
                      </a:pPr>
                      <a:r>
                        <a:rPr lang="en-US" sz="1100" b="0" i="0" u="none" strike="noStrike">
                          <a:solidFill>
                            <a:srgbClr val="000000"/>
                          </a:solidFill>
                          <a:effectLst/>
                          <a:latin typeface="Cambria" panose="02040503050406030204" pitchFamily="18" charset="0"/>
                        </a:rPr>
                        <a:t>3%</a:t>
                      </a:r>
                    </a:p>
                  </a:txBody>
                  <a:tcPr marL="6350" marR="6350" marT="6350" marB="0" anchor="ctr">
                    <a:lnL w="19050" cap="flat" cmpd="sng" algn="ctr">
                      <a:solidFill>
                        <a:schemeClr val="bg2">
                          <a:lumMod val="90000"/>
                        </a:schemeClr>
                      </a:solidFill>
                      <a:prstDash val="solid"/>
                      <a:round/>
                      <a:headEnd type="none" w="med" len="med"/>
                      <a:tailEnd type="none" w="med" len="med"/>
                    </a:lnL>
                    <a:lnR w="19050" cap="flat" cmpd="sng" algn="ctr">
                      <a:solidFill>
                        <a:schemeClr val="bg2">
                          <a:lumMod val="90000"/>
                        </a:schemeClr>
                      </a:solidFill>
                      <a:prstDash val="solid"/>
                      <a:round/>
                      <a:headEnd type="none" w="med" len="med"/>
                      <a:tailEnd type="none" w="med" len="med"/>
                    </a:lnR>
                    <a:lnT w="19050" cap="flat" cmpd="sng" algn="ctr">
                      <a:solidFill>
                        <a:schemeClr val="bg2">
                          <a:lumMod val="90000"/>
                        </a:schemeClr>
                      </a:solidFill>
                      <a:prstDash val="solid"/>
                      <a:round/>
                      <a:headEnd type="none" w="med" len="med"/>
                      <a:tailEnd type="none" w="med" len="med"/>
                    </a:lnT>
                    <a:lnB w="19050" cap="flat" cmpd="sng" algn="ctr">
                      <a:solidFill>
                        <a:schemeClr val="bg2">
                          <a:lumMod val="90000"/>
                        </a:schemeClr>
                      </a:solidFill>
                      <a:prstDash val="solid"/>
                      <a:round/>
                      <a:headEnd type="none" w="med" len="med"/>
                      <a:tailEnd type="none" w="med" len="med"/>
                    </a:lnB>
                    <a:solidFill>
                      <a:schemeClr val="bg1">
                        <a:lumMod val="65000"/>
                      </a:schemeClr>
                    </a:solidFill>
                  </a:tcPr>
                </a:tc>
                <a:extLst>
                  <a:ext uri="{0D108BD9-81ED-4DB2-BD59-A6C34878D82A}">
                    <a16:rowId xmlns:a16="http://schemas.microsoft.com/office/drawing/2014/main" val="1314103730"/>
                  </a:ext>
                </a:extLst>
              </a:tr>
              <a:tr h="191530">
                <a:tc>
                  <a:txBody>
                    <a:bodyPr/>
                    <a:lstStyle/>
                    <a:p>
                      <a:pPr algn="ctr" fontAlgn="ctr">
                        <a:buNone/>
                      </a:pPr>
                      <a:r>
                        <a:rPr lang="en-US" sz="1100" b="0" i="0" u="none" strike="noStrike">
                          <a:solidFill>
                            <a:srgbClr val="000000"/>
                          </a:solidFill>
                          <a:effectLst/>
                          <a:latin typeface="Cambria" panose="02040503050406030204" pitchFamily="18" charset="0"/>
                        </a:rPr>
                        <a:t>INTERGLOBE AVIATION</a:t>
                      </a:r>
                    </a:p>
                  </a:txBody>
                  <a:tcPr marL="6350" marR="6350" marT="6350" marB="0" anchor="ctr">
                    <a:lnL w="19050" cap="flat" cmpd="sng" algn="ctr">
                      <a:solidFill>
                        <a:schemeClr val="bg2">
                          <a:lumMod val="90000"/>
                        </a:schemeClr>
                      </a:solidFill>
                      <a:prstDash val="solid"/>
                      <a:round/>
                      <a:headEnd type="none" w="med" len="med"/>
                      <a:tailEnd type="none" w="med" len="med"/>
                    </a:lnL>
                    <a:lnR w="19050" cap="flat" cmpd="sng" algn="ctr">
                      <a:solidFill>
                        <a:schemeClr val="bg2">
                          <a:lumMod val="90000"/>
                        </a:schemeClr>
                      </a:solidFill>
                      <a:prstDash val="solid"/>
                      <a:round/>
                      <a:headEnd type="none" w="med" len="med"/>
                      <a:tailEnd type="none" w="med" len="med"/>
                    </a:lnR>
                    <a:lnT w="19050" cap="flat" cmpd="sng" algn="ctr">
                      <a:solidFill>
                        <a:schemeClr val="bg2">
                          <a:lumMod val="90000"/>
                        </a:schemeClr>
                      </a:solidFill>
                      <a:prstDash val="solid"/>
                      <a:round/>
                      <a:headEnd type="none" w="med" len="med"/>
                      <a:tailEnd type="none" w="med" len="med"/>
                    </a:lnT>
                    <a:lnB w="19050" cap="flat" cmpd="sng" algn="ctr">
                      <a:solidFill>
                        <a:schemeClr val="bg2">
                          <a:lumMod val="90000"/>
                        </a:schemeClr>
                      </a:solidFill>
                      <a:prstDash val="solid"/>
                      <a:round/>
                      <a:headEnd type="none" w="med" len="med"/>
                      <a:tailEnd type="none" w="med" len="med"/>
                    </a:lnB>
                    <a:solidFill>
                      <a:schemeClr val="bg1">
                        <a:lumMod val="85000"/>
                      </a:schemeClr>
                    </a:solidFill>
                  </a:tcPr>
                </a:tc>
                <a:tc>
                  <a:txBody>
                    <a:bodyPr/>
                    <a:lstStyle/>
                    <a:p>
                      <a:pPr algn="ctr" fontAlgn="ctr">
                        <a:buNone/>
                      </a:pPr>
                      <a:r>
                        <a:rPr lang="en-US" sz="1100" b="0" i="0" u="none" strike="noStrike">
                          <a:solidFill>
                            <a:srgbClr val="000000"/>
                          </a:solidFill>
                          <a:effectLst/>
                          <a:latin typeface="Cambria" panose="02040503050406030204" pitchFamily="18" charset="0"/>
                        </a:rPr>
                        <a:t>3%</a:t>
                      </a:r>
                    </a:p>
                  </a:txBody>
                  <a:tcPr marL="6350" marR="6350" marT="6350" marB="0" anchor="ctr">
                    <a:lnL w="19050" cap="flat" cmpd="sng" algn="ctr">
                      <a:solidFill>
                        <a:schemeClr val="bg2">
                          <a:lumMod val="90000"/>
                        </a:schemeClr>
                      </a:solidFill>
                      <a:prstDash val="solid"/>
                      <a:round/>
                      <a:headEnd type="none" w="med" len="med"/>
                      <a:tailEnd type="none" w="med" len="med"/>
                    </a:lnL>
                    <a:lnR w="19050" cap="flat" cmpd="sng" algn="ctr">
                      <a:solidFill>
                        <a:schemeClr val="bg2">
                          <a:lumMod val="90000"/>
                        </a:schemeClr>
                      </a:solidFill>
                      <a:prstDash val="solid"/>
                      <a:round/>
                      <a:headEnd type="none" w="med" len="med"/>
                      <a:tailEnd type="none" w="med" len="med"/>
                    </a:lnR>
                    <a:lnT w="19050" cap="flat" cmpd="sng" algn="ctr">
                      <a:solidFill>
                        <a:schemeClr val="bg2">
                          <a:lumMod val="90000"/>
                        </a:schemeClr>
                      </a:solidFill>
                      <a:prstDash val="solid"/>
                      <a:round/>
                      <a:headEnd type="none" w="med" len="med"/>
                      <a:tailEnd type="none" w="med" len="med"/>
                    </a:lnT>
                    <a:lnB w="19050" cap="flat" cmpd="sng" algn="ctr">
                      <a:solidFill>
                        <a:schemeClr val="bg2">
                          <a:lumMod val="90000"/>
                        </a:schemeClr>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3131753604"/>
                  </a:ext>
                </a:extLst>
              </a:tr>
              <a:tr h="191530">
                <a:tc>
                  <a:txBody>
                    <a:bodyPr/>
                    <a:lstStyle/>
                    <a:p>
                      <a:pPr algn="ctr" fontAlgn="ctr">
                        <a:buNone/>
                      </a:pPr>
                      <a:r>
                        <a:rPr lang="en-US" sz="1100" b="0" i="0" u="none" strike="noStrike">
                          <a:solidFill>
                            <a:srgbClr val="000000"/>
                          </a:solidFill>
                          <a:effectLst/>
                          <a:latin typeface="Cambria" panose="02040503050406030204" pitchFamily="18" charset="0"/>
                        </a:rPr>
                        <a:t>WEBSOL ENERGY SYSTEMS</a:t>
                      </a:r>
                    </a:p>
                  </a:txBody>
                  <a:tcPr marL="6350" marR="6350" marT="6350" marB="0" anchor="ctr">
                    <a:lnL w="19050" cap="flat" cmpd="sng" algn="ctr">
                      <a:solidFill>
                        <a:schemeClr val="bg2">
                          <a:lumMod val="90000"/>
                        </a:schemeClr>
                      </a:solidFill>
                      <a:prstDash val="solid"/>
                      <a:round/>
                      <a:headEnd type="none" w="med" len="med"/>
                      <a:tailEnd type="none" w="med" len="med"/>
                    </a:lnL>
                    <a:lnR w="19050" cap="flat" cmpd="sng" algn="ctr">
                      <a:solidFill>
                        <a:schemeClr val="bg2">
                          <a:lumMod val="90000"/>
                        </a:schemeClr>
                      </a:solidFill>
                      <a:prstDash val="solid"/>
                      <a:round/>
                      <a:headEnd type="none" w="med" len="med"/>
                      <a:tailEnd type="none" w="med" len="med"/>
                    </a:lnR>
                    <a:lnT w="19050" cap="flat" cmpd="sng" algn="ctr">
                      <a:solidFill>
                        <a:schemeClr val="bg2">
                          <a:lumMod val="90000"/>
                        </a:schemeClr>
                      </a:solidFill>
                      <a:prstDash val="solid"/>
                      <a:round/>
                      <a:headEnd type="none" w="med" len="med"/>
                      <a:tailEnd type="none" w="med" len="med"/>
                    </a:lnT>
                    <a:lnB w="19050" cap="flat" cmpd="sng" algn="ctr">
                      <a:solidFill>
                        <a:schemeClr val="bg2">
                          <a:lumMod val="90000"/>
                        </a:schemeClr>
                      </a:solidFill>
                      <a:prstDash val="solid"/>
                      <a:round/>
                      <a:headEnd type="none" w="med" len="med"/>
                      <a:tailEnd type="none" w="med" len="med"/>
                    </a:lnB>
                    <a:solidFill>
                      <a:schemeClr val="bg1">
                        <a:lumMod val="65000"/>
                      </a:schemeClr>
                    </a:solidFill>
                  </a:tcPr>
                </a:tc>
                <a:tc>
                  <a:txBody>
                    <a:bodyPr/>
                    <a:lstStyle/>
                    <a:p>
                      <a:pPr algn="ctr" fontAlgn="ctr">
                        <a:buNone/>
                      </a:pPr>
                      <a:r>
                        <a:rPr lang="en-US" sz="1100" b="0" i="0" u="none" strike="noStrike">
                          <a:solidFill>
                            <a:srgbClr val="000000"/>
                          </a:solidFill>
                          <a:effectLst/>
                          <a:latin typeface="Cambria" panose="02040503050406030204" pitchFamily="18" charset="0"/>
                        </a:rPr>
                        <a:t>2%</a:t>
                      </a:r>
                    </a:p>
                  </a:txBody>
                  <a:tcPr marL="6350" marR="6350" marT="6350" marB="0" anchor="ctr">
                    <a:lnL w="19050" cap="flat" cmpd="sng" algn="ctr">
                      <a:solidFill>
                        <a:schemeClr val="bg2">
                          <a:lumMod val="90000"/>
                        </a:schemeClr>
                      </a:solidFill>
                      <a:prstDash val="solid"/>
                      <a:round/>
                      <a:headEnd type="none" w="med" len="med"/>
                      <a:tailEnd type="none" w="med" len="med"/>
                    </a:lnL>
                    <a:lnR w="19050" cap="flat" cmpd="sng" algn="ctr">
                      <a:solidFill>
                        <a:schemeClr val="bg2">
                          <a:lumMod val="90000"/>
                        </a:schemeClr>
                      </a:solidFill>
                      <a:prstDash val="solid"/>
                      <a:round/>
                      <a:headEnd type="none" w="med" len="med"/>
                      <a:tailEnd type="none" w="med" len="med"/>
                    </a:lnR>
                    <a:lnT w="19050" cap="flat" cmpd="sng" algn="ctr">
                      <a:solidFill>
                        <a:schemeClr val="bg2">
                          <a:lumMod val="90000"/>
                        </a:schemeClr>
                      </a:solidFill>
                      <a:prstDash val="solid"/>
                      <a:round/>
                      <a:headEnd type="none" w="med" len="med"/>
                      <a:tailEnd type="none" w="med" len="med"/>
                    </a:lnT>
                    <a:lnB w="19050" cap="flat" cmpd="sng" algn="ctr">
                      <a:solidFill>
                        <a:schemeClr val="bg2">
                          <a:lumMod val="90000"/>
                        </a:schemeClr>
                      </a:solidFill>
                      <a:prstDash val="solid"/>
                      <a:round/>
                      <a:headEnd type="none" w="med" len="med"/>
                      <a:tailEnd type="none" w="med" len="med"/>
                    </a:lnB>
                    <a:solidFill>
                      <a:schemeClr val="bg1">
                        <a:lumMod val="65000"/>
                      </a:schemeClr>
                    </a:solidFill>
                  </a:tcPr>
                </a:tc>
                <a:extLst>
                  <a:ext uri="{0D108BD9-81ED-4DB2-BD59-A6C34878D82A}">
                    <a16:rowId xmlns:a16="http://schemas.microsoft.com/office/drawing/2014/main" val="1866451250"/>
                  </a:ext>
                </a:extLst>
              </a:tr>
              <a:tr h="191530">
                <a:tc>
                  <a:txBody>
                    <a:bodyPr/>
                    <a:lstStyle/>
                    <a:p>
                      <a:pPr algn="ctr" fontAlgn="ctr">
                        <a:buNone/>
                      </a:pPr>
                      <a:r>
                        <a:rPr lang="en-US" sz="1100" b="0" i="0" u="none" strike="noStrike">
                          <a:solidFill>
                            <a:srgbClr val="000000"/>
                          </a:solidFill>
                          <a:effectLst/>
                          <a:latin typeface="Cambria" panose="02040503050406030204" pitchFamily="18" charset="0"/>
                        </a:rPr>
                        <a:t>TECHNO ELECTRIC</a:t>
                      </a:r>
                    </a:p>
                  </a:txBody>
                  <a:tcPr marL="6350" marR="6350" marT="6350" marB="0" anchor="ctr">
                    <a:lnL w="19050" cap="flat" cmpd="sng" algn="ctr">
                      <a:solidFill>
                        <a:schemeClr val="bg2">
                          <a:lumMod val="90000"/>
                        </a:schemeClr>
                      </a:solidFill>
                      <a:prstDash val="solid"/>
                      <a:round/>
                      <a:headEnd type="none" w="med" len="med"/>
                      <a:tailEnd type="none" w="med" len="med"/>
                    </a:lnL>
                    <a:lnR w="19050" cap="flat" cmpd="sng" algn="ctr">
                      <a:solidFill>
                        <a:schemeClr val="bg2">
                          <a:lumMod val="90000"/>
                        </a:schemeClr>
                      </a:solidFill>
                      <a:prstDash val="solid"/>
                      <a:round/>
                      <a:headEnd type="none" w="med" len="med"/>
                      <a:tailEnd type="none" w="med" len="med"/>
                    </a:lnR>
                    <a:lnT w="19050" cap="flat" cmpd="sng" algn="ctr">
                      <a:solidFill>
                        <a:schemeClr val="bg2">
                          <a:lumMod val="90000"/>
                        </a:schemeClr>
                      </a:solidFill>
                      <a:prstDash val="solid"/>
                      <a:round/>
                      <a:headEnd type="none" w="med" len="med"/>
                      <a:tailEnd type="none" w="med" len="med"/>
                    </a:lnT>
                    <a:lnB w="19050" cap="flat" cmpd="sng" algn="ctr">
                      <a:solidFill>
                        <a:schemeClr val="bg2">
                          <a:lumMod val="90000"/>
                        </a:schemeClr>
                      </a:solidFill>
                      <a:prstDash val="solid"/>
                      <a:round/>
                      <a:headEnd type="none" w="med" len="med"/>
                      <a:tailEnd type="none" w="med" len="med"/>
                    </a:lnB>
                    <a:solidFill>
                      <a:schemeClr val="bg1">
                        <a:lumMod val="85000"/>
                      </a:schemeClr>
                    </a:solidFill>
                  </a:tcPr>
                </a:tc>
                <a:tc>
                  <a:txBody>
                    <a:bodyPr/>
                    <a:lstStyle/>
                    <a:p>
                      <a:pPr algn="ctr" fontAlgn="ctr">
                        <a:buNone/>
                      </a:pPr>
                      <a:r>
                        <a:rPr lang="en-US" sz="1100" b="0" i="0" u="none" strike="noStrike">
                          <a:solidFill>
                            <a:srgbClr val="000000"/>
                          </a:solidFill>
                          <a:effectLst/>
                          <a:latin typeface="Cambria" panose="02040503050406030204" pitchFamily="18" charset="0"/>
                        </a:rPr>
                        <a:t>2%</a:t>
                      </a:r>
                    </a:p>
                  </a:txBody>
                  <a:tcPr marL="6350" marR="6350" marT="6350" marB="0" anchor="ctr">
                    <a:lnL w="19050" cap="flat" cmpd="sng" algn="ctr">
                      <a:solidFill>
                        <a:schemeClr val="bg2">
                          <a:lumMod val="90000"/>
                        </a:schemeClr>
                      </a:solidFill>
                      <a:prstDash val="solid"/>
                      <a:round/>
                      <a:headEnd type="none" w="med" len="med"/>
                      <a:tailEnd type="none" w="med" len="med"/>
                    </a:lnL>
                    <a:lnR w="19050" cap="flat" cmpd="sng" algn="ctr">
                      <a:solidFill>
                        <a:schemeClr val="bg2">
                          <a:lumMod val="90000"/>
                        </a:schemeClr>
                      </a:solidFill>
                      <a:prstDash val="solid"/>
                      <a:round/>
                      <a:headEnd type="none" w="med" len="med"/>
                      <a:tailEnd type="none" w="med" len="med"/>
                    </a:lnR>
                    <a:lnT w="19050" cap="flat" cmpd="sng" algn="ctr">
                      <a:solidFill>
                        <a:schemeClr val="bg2">
                          <a:lumMod val="90000"/>
                        </a:schemeClr>
                      </a:solidFill>
                      <a:prstDash val="solid"/>
                      <a:round/>
                      <a:headEnd type="none" w="med" len="med"/>
                      <a:tailEnd type="none" w="med" len="med"/>
                    </a:lnT>
                    <a:lnB w="19050" cap="flat" cmpd="sng" algn="ctr">
                      <a:solidFill>
                        <a:schemeClr val="bg2">
                          <a:lumMod val="90000"/>
                        </a:schemeClr>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021807894"/>
                  </a:ext>
                </a:extLst>
              </a:tr>
              <a:tr h="191530">
                <a:tc>
                  <a:txBody>
                    <a:bodyPr/>
                    <a:lstStyle/>
                    <a:p>
                      <a:pPr algn="ctr" fontAlgn="ctr">
                        <a:buNone/>
                      </a:pPr>
                      <a:r>
                        <a:rPr lang="en-US" sz="1100" b="0" i="0" u="none" strike="noStrike">
                          <a:solidFill>
                            <a:srgbClr val="000000"/>
                          </a:solidFill>
                          <a:effectLst/>
                          <a:latin typeface="Cambria" panose="02040503050406030204" pitchFamily="18" charset="0"/>
                        </a:rPr>
                        <a:t>ZAGGLE PREPAID OCEAN SERVICES</a:t>
                      </a:r>
                    </a:p>
                  </a:txBody>
                  <a:tcPr marL="6350" marR="6350" marT="6350" marB="0" anchor="ctr">
                    <a:lnL w="19050" cap="flat" cmpd="sng" algn="ctr">
                      <a:solidFill>
                        <a:schemeClr val="bg2">
                          <a:lumMod val="90000"/>
                        </a:schemeClr>
                      </a:solidFill>
                      <a:prstDash val="solid"/>
                      <a:round/>
                      <a:headEnd type="none" w="med" len="med"/>
                      <a:tailEnd type="none" w="med" len="med"/>
                    </a:lnL>
                    <a:lnR w="19050" cap="flat" cmpd="sng" algn="ctr">
                      <a:solidFill>
                        <a:schemeClr val="bg2">
                          <a:lumMod val="90000"/>
                        </a:schemeClr>
                      </a:solidFill>
                      <a:prstDash val="solid"/>
                      <a:round/>
                      <a:headEnd type="none" w="med" len="med"/>
                      <a:tailEnd type="none" w="med" len="med"/>
                    </a:lnR>
                    <a:lnT w="19050" cap="flat" cmpd="sng" algn="ctr">
                      <a:solidFill>
                        <a:schemeClr val="bg2">
                          <a:lumMod val="90000"/>
                        </a:schemeClr>
                      </a:solidFill>
                      <a:prstDash val="solid"/>
                      <a:round/>
                      <a:headEnd type="none" w="med" len="med"/>
                      <a:tailEnd type="none" w="med" len="med"/>
                    </a:lnT>
                    <a:lnB w="19050" cap="flat" cmpd="sng" algn="ctr">
                      <a:solidFill>
                        <a:schemeClr val="bg2">
                          <a:lumMod val="90000"/>
                        </a:schemeClr>
                      </a:solidFill>
                      <a:prstDash val="solid"/>
                      <a:round/>
                      <a:headEnd type="none" w="med" len="med"/>
                      <a:tailEnd type="none" w="med" len="med"/>
                    </a:lnB>
                    <a:solidFill>
                      <a:schemeClr val="bg1">
                        <a:lumMod val="65000"/>
                      </a:schemeClr>
                    </a:solidFill>
                  </a:tcPr>
                </a:tc>
                <a:tc>
                  <a:txBody>
                    <a:bodyPr/>
                    <a:lstStyle/>
                    <a:p>
                      <a:pPr algn="ctr" fontAlgn="ctr">
                        <a:buNone/>
                      </a:pPr>
                      <a:r>
                        <a:rPr lang="en-US" sz="1100" b="0" i="0" u="none" strike="noStrike">
                          <a:solidFill>
                            <a:srgbClr val="000000"/>
                          </a:solidFill>
                          <a:effectLst/>
                          <a:latin typeface="Cambria" panose="02040503050406030204" pitchFamily="18" charset="0"/>
                        </a:rPr>
                        <a:t>2%</a:t>
                      </a:r>
                    </a:p>
                  </a:txBody>
                  <a:tcPr marL="6350" marR="6350" marT="6350" marB="0" anchor="ctr">
                    <a:lnL w="19050" cap="flat" cmpd="sng" algn="ctr">
                      <a:solidFill>
                        <a:schemeClr val="bg2">
                          <a:lumMod val="90000"/>
                        </a:schemeClr>
                      </a:solidFill>
                      <a:prstDash val="solid"/>
                      <a:round/>
                      <a:headEnd type="none" w="med" len="med"/>
                      <a:tailEnd type="none" w="med" len="med"/>
                    </a:lnL>
                    <a:lnR w="19050" cap="flat" cmpd="sng" algn="ctr">
                      <a:solidFill>
                        <a:schemeClr val="bg2">
                          <a:lumMod val="90000"/>
                        </a:schemeClr>
                      </a:solidFill>
                      <a:prstDash val="solid"/>
                      <a:round/>
                      <a:headEnd type="none" w="med" len="med"/>
                      <a:tailEnd type="none" w="med" len="med"/>
                    </a:lnR>
                    <a:lnT w="19050" cap="flat" cmpd="sng" algn="ctr">
                      <a:solidFill>
                        <a:schemeClr val="bg2">
                          <a:lumMod val="90000"/>
                        </a:schemeClr>
                      </a:solidFill>
                      <a:prstDash val="solid"/>
                      <a:round/>
                      <a:headEnd type="none" w="med" len="med"/>
                      <a:tailEnd type="none" w="med" len="med"/>
                    </a:lnT>
                    <a:lnB w="19050" cap="flat" cmpd="sng" algn="ctr">
                      <a:solidFill>
                        <a:schemeClr val="bg2">
                          <a:lumMod val="90000"/>
                        </a:schemeClr>
                      </a:solidFill>
                      <a:prstDash val="solid"/>
                      <a:round/>
                      <a:headEnd type="none" w="med" len="med"/>
                      <a:tailEnd type="none" w="med" len="med"/>
                    </a:lnB>
                    <a:solidFill>
                      <a:schemeClr val="bg1">
                        <a:lumMod val="65000"/>
                      </a:schemeClr>
                    </a:solidFill>
                  </a:tcPr>
                </a:tc>
                <a:extLst>
                  <a:ext uri="{0D108BD9-81ED-4DB2-BD59-A6C34878D82A}">
                    <a16:rowId xmlns:a16="http://schemas.microsoft.com/office/drawing/2014/main" val="597788798"/>
                  </a:ext>
                </a:extLst>
              </a:tr>
              <a:tr h="191530">
                <a:tc>
                  <a:txBody>
                    <a:bodyPr/>
                    <a:lstStyle/>
                    <a:p>
                      <a:pPr algn="ctr" fontAlgn="ctr">
                        <a:buNone/>
                      </a:pPr>
                      <a:r>
                        <a:rPr lang="en-US" sz="1100" b="0" i="0" u="none" strike="noStrike">
                          <a:solidFill>
                            <a:srgbClr val="000000"/>
                          </a:solidFill>
                          <a:effectLst/>
                          <a:latin typeface="Cambria" panose="02040503050406030204" pitchFamily="18" charset="0"/>
                        </a:rPr>
                        <a:t>BLUE JET HEALTHCARE</a:t>
                      </a:r>
                    </a:p>
                  </a:txBody>
                  <a:tcPr marL="6350" marR="6350" marT="6350" marB="0" anchor="ctr">
                    <a:lnL w="19050" cap="flat" cmpd="sng" algn="ctr">
                      <a:solidFill>
                        <a:schemeClr val="bg2">
                          <a:lumMod val="90000"/>
                        </a:schemeClr>
                      </a:solidFill>
                      <a:prstDash val="solid"/>
                      <a:round/>
                      <a:headEnd type="none" w="med" len="med"/>
                      <a:tailEnd type="none" w="med" len="med"/>
                    </a:lnL>
                    <a:lnR w="19050" cap="flat" cmpd="sng" algn="ctr">
                      <a:solidFill>
                        <a:schemeClr val="bg2">
                          <a:lumMod val="90000"/>
                        </a:schemeClr>
                      </a:solidFill>
                      <a:prstDash val="solid"/>
                      <a:round/>
                      <a:headEnd type="none" w="med" len="med"/>
                      <a:tailEnd type="none" w="med" len="med"/>
                    </a:lnR>
                    <a:lnT w="19050" cap="flat" cmpd="sng" algn="ctr">
                      <a:solidFill>
                        <a:schemeClr val="bg2">
                          <a:lumMod val="90000"/>
                        </a:schemeClr>
                      </a:solidFill>
                      <a:prstDash val="solid"/>
                      <a:round/>
                      <a:headEnd type="none" w="med" len="med"/>
                      <a:tailEnd type="none" w="med" len="med"/>
                    </a:lnT>
                    <a:lnB w="19050" cap="flat" cmpd="sng" algn="ctr">
                      <a:solidFill>
                        <a:schemeClr val="bg2">
                          <a:lumMod val="90000"/>
                        </a:schemeClr>
                      </a:solidFill>
                      <a:prstDash val="solid"/>
                      <a:round/>
                      <a:headEnd type="none" w="med" len="med"/>
                      <a:tailEnd type="none" w="med" len="med"/>
                    </a:lnB>
                    <a:solidFill>
                      <a:schemeClr val="bg1">
                        <a:lumMod val="85000"/>
                      </a:schemeClr>
                    </a:solidFill>
                  </a:tcPr>
                </a:tc>
                <a:tc>
                  <a:txBody>
                    <a:bodyPr/>
                    <a:lstStyle/>
                    <a:p>
                      <a:pPr algn="ctr" fontAlgn="ctr">
                        <a:buNone/>
                      </a:pPr>
                      <a:r>
                        <a:rPr lang="en-US" sz="1100" b="0" i="0" u="none" strike="noStrike">
                          <a:solidFill>
                            <a:srgbClr val="000000"/>
                          </a:solidFill>
                          <a:effectLst/>
                          <a:latin typeface="Cambria" panose="02040503050406030204" pitchFamily="18" charset="0"/>
                        </a:rPr>
                        <a:t>2%</a:t>
                      </a:r>
                    </a:p>
                  </a:txBody>
                  <a:tcPr marL="6350" marR="6350" marT="6350" marB="0" anchor="ctr">
                    <a:lnL w="19050" cap="flat" cmpd="sng" algn="ctr">
                      <a:solidFill>
                        <a:schemeClr val="bg2">
                          <a:lumMod val="90000"/>
                        </a:schemeClr>
                      </a:solidFill>
                      <a:prstDash val="solid"/>
                      <a:round/>
                      <a:headEnd type="none" w="med" len="med"/>
                      <a:tailEnd type="none" w="med" len="med"/>
                    </a:lnL>
                    <a:lnR w="19050" cap="flat" cmpd="sng" algn="ctr">
                      <a:solidFill>
                        <a:schemeClr val="bg2">
                          <a:lumMod val="90000"/>
                        </a:schemeClr>
                      </a:solidFill>
                      <a:prstDash val="solid"/>
                      <a:round/>
                      <a:headEnd type="none" w="med" len="med"/>
                      <a:tailEnd type="none" w="med" len="med"/>
                    </a:lnR>
                    <a:lnT w="19050" cap="flat" cmpd="sng" algn="ctr">
                      <a:solidFill>
                        <a:schemeClr val="bg2">
                          <a:lumMod val="90000"/>
                        </a:schemeClr>
                      </a:solidFill>
                      <a:prstDash val="solid"/>
                      <a:round/>
                      <a:headEnd type="none" w="med" len="med"/>
                      <a:tailEnd type="none" w="med" len="med"/>
                    </a:lnT>
                    <a:lnB w="19050" cap="flat" cmpd="sng" algn="ctr">
                      <a:solidFill>
                        <a:schemeClr val="bg2">
                          <a:lumMod val="90000"/>
                        </a:schemeClr>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3987078187"/>
                  </a:ext>
                </a:extLst>
              </a:tr>
              <a:tr h="191530">
                <a:tc>
                  <a:txBody>
                    <a:bodyPr/>
                    <a:lstStyle/>
                    <a:p>
                      <a:pPr algn="ctr" fontAlgn="ctr">
                        <a:buNone/>
                      </a:pPr>
                      <a:r>
                        <a:rPr lang="en-US" sz="1100" b="0" i="0" u="none" strike="noStrike" dirty="0">
                          <a:solidFill>
                            <a:srgbClr val="000000"/>
                          </a:solidFill>
                          <a:effectLst/>
                          <a:latin typeface="Cambria" panose="02040503050406030204" pitchFamily="18" charset="0"/>
                        </a:rPr>
                        <a:t>CASH</a:t>
                      </a:r>
                    </a:p>
                  </a:txBody>
                  <a:tcPr marL="6350" marR="6350" marT="6350" marB="0" anchor="ctr">
                    <a:lnL w="19050" cap="flat" cmpd="sng" algn="ctr">
                      <a:solidFill>
                        <a:schemeClr val="bg2">
                          <a:lumMod val="90000"/>
                        </a:schemeClr>
                      </a:solidFill>
                      <a:prstDash val="solid"/>
                      <a:round/>
                      <a:headEnd type="none" w="med" len="med"/>
                      <a:tailEnd type="none" w="med" len="med"/>
                    </a:lnL>
                    <a:lnR w="19050" cap="flat" cmpd="sng" algn="ctr">
                      <a:solidFill>
                        <a:schemeClr val="bg2">
                          <a:lumMod val="90000"/>
                        </a:schemeClr>
                      </a:solidFill>
                      <a:prstDash val="solid"/>
                      <a:round/>
                      <a:headEnd type="none" w="med" len="med"/>
                      <a:tailEnd type="none" w="med" len="med"/>
                    </a:lnR>
                    <a:lnT w="19050" cap="flat" cmpd="sng" algn="ctr">
                      <a:solidFill>
                        <a:schemeClr val="bg2">
                          <a:lumMod val="90000"/>
                        </a:schemeClr>
                      </a:solidFill>
                      <a:prstDash val="solid"/>
                      <a:round/>
                      <a:headEnd type="none" w="med" len="med"/>
                      <a:tailEnd type="none" w="med" len="med"/>
                    </a:lnT>
                    <a:lnB w="19050" cap="flat" cmpd="sng" algn="ctr">
                      <a:solidFill>
                        <a:schemeClr val="bg2">
                          <a:lumMod val="90000"/>
                        </a:schemeClr>
                      </a:solidFill>
                      <a:prstDash val="solid"/>
                      <a:round/>
                      <a:headEnd type="none" w="med" len="med"/>
                      <a:tailEnd type="none" w="med" len="med"/>
                    </a:lnB>
                    <a:solidFill>
                      <a:schemeClr val="bg1">
                        <a:lumMod val="65000"/>
                      </a:schemeClr>
                    </a:solidFill>
                  </a:tcPr>
                </a:tc>
                <a:tc>
                  <a:txBody>
                    <a:bodyPr/>
                    <a:lstStyle/>
                    <a:p>
                      <a:pPr algn="ctr" fontAlgn="ctr">
                        <a:buNone/>
                      </a:pPr>
                      <a:r>
                        <a:rPr lang="en-US" sz="1100" b="0" i="0" u="none" strike="noStrike" dirty="0">
                          <a:solidFill>
                            <a:srgbClr val="000000"/>
                          </a:solidFill>
                          <a:effectLst/>
                          <a:latin typeface="Cambria" panose="02040503050406030204" pitchFamily="18" charset="0"/>
                        </a:rPr>
                        <a:t>3%</a:t>
                      </a:r>
                    </a:p>
                  </a:txBody>
                  <a:tcPr marL="6350" marR="6350" marT="6350" marB="0" anchor="ctr">
                    <a:lnL w="19050" cap="flat" cmpd="sng" algn="ctr">
                      <a:solidFill>
                        <a:schemeClr val="bg2">
                          <a:lumMod val="90000"/>
                        </a:schemeClr>
                      </a:solidFill>
                      <a:prstDash val="solid"/>
                      <a:round/>
                      <a:headEnd type="none" w="med" len="med"/>
                      <a:tailEnd type="none" w="med" len="med"/>
                    </a:lnL>
                    <a:lnR w="19050" cap="flat" cmpd="sng" algn="ctr">
                      <a:solidFill>
                        <a:schemeClr val="bg2">
                          <a:lumMod val="90000"/>
                        </a:schemeClr>
                      </a:solidFill>
                      <a:prstDash val="solid"/>
                      <a:round/>
                      <a:headEnd type="none" w="med" len="med"/>
                      <a:tailEnd type="none" w="med" len="med"/>
                    </a:lnR>
                    <a:lnT w="19050" cap="flat" cmpd="sng" algn="ctr">
                      <a:solidFill>
                        <a:schemeClr val="bg2">
                          <a:lumMod val="90000"/>
                        </a:schemeClr>
                      </a:solidFill>
                      <a:prstDash val="solid"/>
                      <a:round/>
                      <a:headEnd type="none" w="med" len="med"/>
                      <a:tailEnd type="none" w="med" len="med"/>
                    </a:lnT>
                    <a:lnB w="19050" cap="flat" cmpd="sng" algn="ctr">
                      <a:solidFill>
                        <a:schemeClr val="bg2">
                          <a:lumMod val="90000"/>
                        </a:schemeClr>
                      </a:solidFill>
                      <a:prstDash val="solid"/>
                      <a:round/>
                      <a:headEnd type="none" w="med" len="med"/>
                      <a:tailEnd type="none" w="med" len="med"/>
                    </a:lnB>
                    <a:solidFill>
                      <a:schemeClr val="bg1">
                        <a:lumMod val="65000"/>
                      </a:schemeClr>
                    </a:solidFill>
                  </a:tcPr>
                </a:tc>
                <a:extLst>
                  <a:ext uri="{0D108BD9-81ED-4DB2-BD59-A6C34878D82A}">
                    <a16:rowId xmlns:a16="http://schemas.microsoft.com/office/drawing/2014/main" val="3546674410"/>
                  </a:ext>
                </a:extLst>
              </a:tr>
              <a:tr h="194819">
                <a:tc>
                  <a:txBody>
                    <a:bodyPr/>
                    <a:lstStyle/>
                    <a:p>
                      <a:pPr algn="ctr" fontAlgn="ctr"/>
                      <a:r>
                        <a:rPr lang="en-IN" sz="1100" b="1" i="0" u="none" strike="noStrike" dirty="0">
                          <a:solidFill>
                            <a:schemeClr val="bg1"/>
                          </a:solidFill>
                          <a:effectLst/>
                          <a:latin typeface="Cambria" panose="02040503050406030204" pitchFamily="18" charset="0"/>
                          <a:ea typeface="Cambria" panose="02040503050406030204" pitchFamily="18" charset="0"/>
                        </a:rPr>
                        <a:t> </a:t>
                      </a:r>
                    </a:p>
                  </a:txBody>
                  <a:tcPr marL="9338" marR="9338" marT="9338" marB="0" anchor="ctr">
                    <a:lnL w="19050" cap="flat" cmpd="sng" algn="ctr">
                      <a:solidFill>
                        <a:schemeClr val="bg2">
                          <a:lumMod val="90000"/>
                        </a:schemeClr>
                      </a:solidFill>
                      <a:prstDash val="solid"/>
                      <a:round/>
                      <a:headEnd type="none" w="med" len="med"/>
                      <a:tailEnd type="none" w="med" len="med"/>
                    </a:lnL>
                    <a:lnR w="19050" cap="flat" cmpd="sng" algn="ctr">
                      <a:solidFill>
                        <a:schemeClr val="bg2">
                          <a:lumMod val="90000"/>
                        </a:schemeClr>
                      </a:solidFill>
                      <a:prstDash val="solid"/>
                      <a:round/>
                      <a:headEnd type="none" w="med" len="med"/>
                      <a:tailEnd type="none" w="med" len="med"/>
                    </a:lnR>
                    <a:lnT w="19050" cap="flat" cmpd="sng" algn="ctr">
                      <a:solidFill>
                        <a:schemeClr val="bg2">
                          <a:lumMod val="90000"/>
                        </a:schemeClr>
                      </a:solidFill>
                      <a:prstDash val="solid"/>
                      <a:round/>
                      <a:headEnd type="none" w="med" len="med"/>
                      <a:tailEnd type="none" w="med" len="med"/>
                    </a:lnT>
                    <a:lnB w="19050" cap="flat" cmpd="sng" algn="ctr">
                      <a:solidFill>
                        <a:schemeClr val="bg2">
                          <a:lumMod val="90000"/>
                        </a:schemeClr>
                      </a:solidFill>
                      <a:prstDash val="solid"/>
                      <a:round/>
                      <a:headEnd type="none" w="med" len="med"/>
                      <a:tailEnd type="none" w="med" len="med"/>
                    </a:lnB>
                    <a:solidFill>
                      <a:srgbClr val="000000"/>
                    </a:solidFill>
                  </a:tcPr>
                </a:tc>
                <a:tc>
                  <a:txBody>
                    <a:bodyPr/>
                    <a:lstStyle/>
                    <a:p>
                      <a:pPr algn="ctr" fontAlgn="ctr"/>
                      <a:r>
                        <a:rPr lang="en-IN" sz="1100" b="1" i="0" u="none" strike="noStrike" dirty="0">
                          <a:solidFill>
                            <a:schemeClr val="bg1"/>
                          </a:solidFill>
                          <a:effectLst/>
                          <a:latin typeface="Cambria" panose="02040503050406030204" pitchFamily="18" charset="0"/>
                          <a:ea typeface="Cambria" panose="02040503050406030204" pitchFamily="18" charset="0"/>
                        </a:rPr>
                        <a:t>100% </a:t>
                      </a:r>
                    </a:p>
                  </a:txBody>
                  <a:tcPr marL="9338" marR="9338" marT="9338" marB="0" anchor="ctr">
                    <a:lnL w="19050" cap="flat" cmpd="sng" algn="ctr">
                      <a:solidFill>
                        <a:schemeClr val="bg2">
                          <a:lumMod val="90000"/>
                        </a:schemeClr>
                      </a:solidFill>
                      <a:prstDash val="solid"/>
                      <a:round/>
                      <a:headEnd type="none" w="med" len="med"/>
                      <a:tailEnd type="none" w="med" len="med"/>
                    </a:lnL>
                    <a:lnR w="19050" cap="flat" cmpd="sng" algn="ctr">
                      <a:solidFill>
                        <a:schemeClr val="bg2">
                          <a:lumMod val="90000"/>
                        </a:schemeClr>
                      </a:solidFill>
                      <a:prstDash val="solid"/>
                      <a:round/>
                      <a:headEnd type="none" w="med" len="med"/>
                      <a:tailEnd type="none" w="med" len="med"/>
                    </a:lnR>
                    <a:lnT w="19050" cap="flat" cmpd="sng" algn="ctr">
                      <a:solidFill>
                        <a:schemeClr val="bg2">
                          <a:lumMod val="90000"/>
                        </a:schemeClr>
                      </a:solidFill>
                      <a:prstDash val="solid"/>
                      <a:round/>
                      <a:headEnd type="none" w="med" len="med"/>
                      <a:tailEnd type="none" w="med" len="med"/>
                    </a:lnT>
                    <a:lnB w="19050" cap="flat" cmpd="sng" algn="ctr">
                      <a:solidFill>
                        <a:schemeClr val="bg2">
                          <a:lumMod val="90000"/>
                        </a:schemeClr>
                      </a:solidFill>
                      <a:prstDash val="solid"/>
                      <a:round/>
                      <a:headEnd type="none" w="med" len="med"/>
                      <a:tailEnd type="none" w="med" len="med"/>
                    </a:lnB>
                    <a:solidFill>
                      <a:srgbClr val="000000"/>
                    </a:solidFill>
                  </a:tcPr>
                </a:tc>
                <a:extLst>
                  <a:ext uri="{0D108BD9-81ED-4DB2-BD59-A6C34878D82A}">
                    <a16:rowId xmlns:a16="http://schemas.microsoft.com/office/drawing/2014/main" val="2537649198"/>
                  </a:ext>
                </a:extLst>
              </a:tr>
            </a:tbl>
          </a:graphicData>
        </a:graphic>
      </p:graphicFrame>
      <p:graphicFrame>
        <p:nvGraphicFramePr>
          <p:cNvPr id="14" name="Chart 13">
            <a:extLst>
              <a:ext uri="{FF2B5EF4-FFF2-40B4-BE49-F238E27FC236}">
                <a16:creationId xmlns:a16="http://schemas.microsoft.com/office/drawing/2014/main" id="{73ABF344-8A31-9A1C-68AF-2977263C9994}"/>
              </a:ext>
            </a:extLst>
          </p:cNvPr>
          <p:cNvGraphicFramePr>
            <a:graphicFrameLocks/>
          </p:cNvGraphicFramePr>
          <p:nvPr>
            <p:extLst>
              <p:ext uri="{D42A27DB-BD31-4B8C-83A1-F6EECF244321}">
                <p14:modId xmlns:p14="http://schemas.microsoft.com/office/powerpoint/2010/main" val="705347845"/>
              </p:ext>
            </p:extLst>
          </p:nvPr>
        </p:nvGraphicFramePr>
        <p:xfrm>
          <a:off x="4779934" y="1009420"/>
          <a:ext cx="3804090" cy="3349022"/>
        </p:xfrm>
        <a:graphic>
          <a:graphicData uri="http://schemas.openxmlformats.org/drawingml/2006/chart">
            <c:chart xmlns:c="http://schemas.openxmlformats.org/drawingml/2006/chart" xmlns:r="http://schemas.openxmlformats.org/officeDocument/2006/relationships" r:id="rId5"/>
          </a:graphicData>
        </a:graphic>
      </p:graphicFrame>
    </p:spTree>
    <p:extLst>
      <p:ext uri="{BB962C8B-B14F-4D97-AF65-F5344CB8AC3E}">
        <p14:creationId xmlns:p14="http://schemas.microsoft.com/office/powerpoint/2010/main" val="2962568895"/>
      </p:ext>
    </p:extLst>
  </p:cSld>
  <p:clrMapOvr>
    <a:masterClrMapping/>
  </p:clrMapOvr>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3"/>
          <p:cNvSpPr/>
          <p:nvPr/>
        </p:nvSpPr>
        <p:spPr>
          <a:xfrm>
            <a:off x="0" y="0"/>
            <a:ext cx="12192000" cy="821635"/>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mbria" panose="02040503050406030204" pitchFamily="18" charset="0"/>
              <a:ea typeface="Cambria" panose="02040503050406030204" pitchFamily="18" charset="0"/>
              <a:cs typeface="+mn-cs"/>
            </a:endParaRPr>
          </a:p>
        </p:txBody>
      </p:sp>
      <p:sp>
        <p:nvSpPr>
          <p:cNvPr id="5" name="Title 1">
            <a:extLst>
              <a:ext uri="{FF2B5EF4-FFF2-40B4-BE49-F238E27FC236}">
                <a16:creationId xmlns:a16="http://schemas.microsoft.com/office/drawing/2014/main" id="{D5D14BE9-64D4-42CE-969F-9590C16A2F5F}"/>
              </a:ext>
            </a:extLst>
          </p:cNvPr>
          <p:cNvSpPr txBox="1">
            <a:spLocks/>
          </p:cNvSpPr>
          <p:nvPr/>
        </p:nvSpPr>
        <p:spPr>
          <a:xfrm>
            <a:off x="165475" y="106018"/>
            <a:ext cx="11007609" cy="630899"/>
          </a:xfrm>
          <a:prstGeom prst="rect">
            <a:avLst/>
          </a:prstGeom>
        </p:spPr>
        <p:txBody>
          <a:bodyPr vert="horz" lIns="91440" tIns="45720" rIns="91440" bIns="45720" rtlCol="0" anchor="ctr">
            <a:noAutofit/>
          </a:bodyPr>
          <a:lstStyle>
            <a:lvl1pPr algn="ctr" defTabSz="914400" rtl="0" eaLnBrk="1" latinLnBrk="0" hangingPunct="1">
              <a:lnSpc>
                <a:spcPct val="90000"/>
              </a:lnSpc>
              <a:spcBef>
                <a:spcPct val="0"/>
              </a:spcBef>
              <a:buNone/>
              <a:defRPr sz="6000" kern="1200">
                <a:solidFill>
                  <a:schemeClr val="tx1"/>
                </a:solidFill>
                <a:latin typeface="+mj-lt"/>
                <a:ea typeface="+mj-ea"/>
                <a:cs typeface="+mj-cs"/>
              </a:defRPr>
            </a:lvl1pPr>
          </a:lstStyle>
          <a:p>
            <a:pPr marL="0" marR="0" lvl="0" indent="0" algn="l" defTabSz="914400" rtl="0" eaLnBrk="1" fontAlgn="auto" latinLnBrk="0" hangingPunct="1">
              <a:lnSpc>
                <a:spcPct val="90000"/>
              </a:lnSpc>
              <a:spcBef>
                <a:spcPct val="0"/>
              </a:spcBef>
              <a:spcAft>
                <a:spcPts val="0"/>
              </a:spcAft>
              <a:buClrTx/>
              <a:buSzTx/>
              <a:buFontTx/>
              <a:buNone/>
              <a:tabLst/>
              <a:defRPr/>
            </a:pPr>
            <a:r>
              <a:rPr kumimoji="0" lang="en-US" sz="2800" b="1" i="0" u="none" strike="noStrike" kern="1200" cap="none" spc="0" normalizeH="0" baseline="0" noProof="0">
                <a:ln>
                  <a:noFill/>
                </a:ln>
                <a:solidFill>
                  <a:prstClr val="white"/>
                </a:solidFill>
                <a:effectLst/>
                <a:uLnTx/>
                <a:uFillTx/>
                <a:latin typeface="Cambria" panose="02040503050406030204" pitchFamily="18" charset="0"/>
                <a:ea typeface="Cambria" panose="02040503050406030204" pitchFamily="18" charset="0"/>
                <a:cs typeface="+mj-cs"/>
              </a:rPr>
              <a:t>UNLISTED EQUITY- ORBIS</a:t>
            </a:r>
            <a:endParaRPr kumimoji="0" lang="en-IN" sz="2800" b="1" i="0" u="none" strike="noStrike" kern="1200" cap="none" spc="0" normalizeH="0" baseline="0" noProof="0">
              <a:ln>
                <a:noFill/>
              </a:ln>
              <a:solidFill>
                <a:prstClr val="white"/>
              </a:solidFill>
              <a:effectLst/>
              <a:uLnTx/>
              <a:uFillTx/>
              <a:latin typeface="Cambria" panose="02040503050406030204" pitchFamily="18" charset="0"/>
              <a:ea typeface="Cambria" panose="02040503050406030204" pitchFamily="18" charset="0"/>
              <a:cs typeface="+mj-cs"/>
            </a:endParaRPr>
          </a:p>
        </p:txBody>
      </p:sp>
      <p:sp>
        <p:nvSpPr>
          <p:cNvPr id="18" name="Rectangle 17"/>
          <p:cNvSpPr/>
          <p:nvPr/>
        </p:nvSpPr>
        <p:spPr>
          <a:xfrm>
            <a:off x="0" y="808383"/>
            <a:ext cx="12192000" cy="45719"/>
          </a:xfrm>
          <a:prstGeom prst="rect">
            <a:avLst/>
          </a:prstGeom>
          <a:solidFill>
            <a:schemeClr val="bg1">
              <a:lumMod val="6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7" name="Rectangle 26"/>
          <p:cNvSpPr/>
          <p:nvPr/>
        </p:nvSpPr>
        <p:spPr>
          <a:xfrm>
            <a:off x="0" y="6627662"/>
            <a:ext cx="12192000" cy="235963"/>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8" name="Slide Number Placeholder 18"/>
          <p:cNvSpPr>
            <a:spLocks noGrp="1"/>
          </p:cNvSpPr>
          <p:nvPr>
            <p:ph type="sldNum" sz="quarter" idx="12"/>
          </p:nvPr>
        </p:nvSpPr>
        <p:spPr>
          <a:xfrm>
            <a:off x="9448800" y="6549225"/>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1E62F875-1F54-4527-993B-FB1D0CCB3E02}" type="slidenum">
              <a:rPr kumimoji="0" lang="en-IN" sz="1200" b="1" i="0" u="none" strike="noStrike" kern="1200" cap="none" spc="0" normalizeH="0" baseline="0" noProof="0" smtClean="0">
                <a:ln>
                  <a:noFill/>
                </a:ln>
                <a:solidFill>
                  <a:prstClr val="white"/>
                </a:solidFill>
                <a:effectLst/>
                <a:uLnTx/>
                <a:uFillTx/>
                <a:latin typeface="Cambria" panose="02040503050406030204" pitchFamily="18" charset="0"/>
                <a:ea typeface="Cambria" panose="02040503050406030204" pitchFamily="18" charset="0"/>
                <a:cs typeface="+mn-cs"/>
              </a:rPr>
              <a:pPr marL="0" marR="0" lvl="0" indent="0" algn="r" defTabSz="914400" rtl="0" eaLnBrk="1" fontAlgn="auto" latinLnBrk="0" hangingPunct="1">
                <a:lnSpc>
                  <a:spcPct val="100000"/>
                </a:lnSpc>
                <a:spcBef>
                  <a:spcPts val="0"/>
                </a:spcBef>
                <a:spcAft>
                  <a:spcPts val="0"/>
                </a:spcAft>
                <a:buClrTx/>
                <a:buSzTx/>
                <a:buFontTx/>
                <a:buNone/>
                <a:tabLst/>
                <a:defRPr/>
              </a:pPr>
              <a:t>61</a:t>
            </a:fld>
            <a:endParaRPr kumimoji="0" lang="en-IN" sz="1200" b="1" i="0" u="none" strike="noStrike" kern="1200" cap="none" spc="0" normalizeH="0" baseline="0" noProof="0">
              <a:ln>
                <a:noFill/>
              </a:ln>
              <a:solidFill>
                <a:prstClr val="white"/>
              </a:solidFill>
              <a:effectLst/>
              <a:uLnTx/>
              <a:uFillTx/>
              <a:latin typeface="Cambria" panose="02040503050406030204" pitchFamily="18" charset="0"/>
              <a:ea typeface="Cambria" panose="02040503050406030204" pitchFamily="18" charset="0"/>
              <a:cs typeface="+mn-cs"/>
            </a:endParaRPr>
          </a:p>
        </p:txBody>
      </p:sp>
      <p:sp>
        <p:nvSpPr>
          <p:cNvPr id="3" name="TextBox 2">
            <a:extLst>
              <a:ext uri="{FF2B5EF4-FFF2-40B4-BE49-F238E27FC236}">
                <a16:creationId xmlns:a16="http://schemas.microsoft.com/office/drawing/2014/main" id="{0AFC8451-E854-2451-C7D3-2609C75DB52B}"/>
              </a:ext>
            </a:extLst>
          </p:cNvPr>
          <p:cNvSpPr txBox="1"/>
          <p:nvPr/>
        </p:nvSpPr>
        <p:spPr>
          <a:xfrm>
            <a:off x="311071" y="1039353"/>
            <a:ext cx="4005454" cy="2400657"/>
          </a:xfrm>
          <a:prstGeom prst="rect">
            <a:avLst/>
          </a:prstGeom>
          <a:noFill/>
          <a:ln>
            <a:solidFill>
              <a:schemeClr val="bg1">
                <a:lumMod val="85000"/>
              </a:schemeClr>
            </a:solidFill>
          </a:ln>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500" b="1" i="0"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rPr>
              <a:t>About: </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500" b="1" i="0"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500" b="0" i="0"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rPr>
              <a:t>Orbis Financial Corporation Limited is a focused financial services company dedicated towards investor servicing in inter-related verticals. The inter-related verticals include Custody &amp; Fund Accounting services, commodity clearing, equity derivatives clearing, share transfer agency and many other.</a:t>
            </a:r>
            <a:endParaRPr kumimoji="0" lang="en-IN" sz="1500" b="1" i="0"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endParaRPr>
          </a:p>
        </p:txBody>
      </p:sp>
      <p:graphicFrame>
        <p:nvGraphicFramePr>
          <p:cNvPr id="11" name="Table 10">
            <a:extLst>
              <a:ext uri="{FF2B5EF4-FFF2-40B4-BE49-F238E27FC236}">
                <a16:creationId xmlns:a16="http://schemas.microsoft.com/office/drawing/2014/main" id="{E4FE32EE-8CF7-0F74-C79E-D48BB6878001}"/>
              </a:ext>
            </a:extLst>
          </p:cNvPr>
          <p:cNvGraphicFramePr>
            <a:graphicFrameLocks noGrp="1"/>
          </p:cNvGraphicFramePr>
          <p:nvPr>
            <p:extLst>
              <p:ext uri="{D42A27DB-BD31-4B8C-83A1-F6EECF244321}">
                <p14:modId xmlns:p14="http://schemas.microsoft.com/office/powerpoint/2010/main" val="3449862644"/>
              </p:ext>
            </p:extLst>
          </p:nvPr>
        </p:nvGraphicFramePr>
        <p:xfrm>
          <a:off x="311071" y="3499441"/>
          <a:ext cx="5738019" cy="2284140"/>
        </p:xfrm>
        <a:graphic>
          <a:graphicData uri="http://schemas.openxmlformats.org/drawingml/2006/table">
            <a:tbl>
              <a:tblPr/>
              <a:tblGrid>
                <a:gridCol w="2290006">
                  <a:extLst>
                    <a:ext uri="{9D8B030D-6E8A-4147-A177-3AD203B41FA5}">
                      <a16:colId xmlns:a16="http://schemas.microsoft.com/office/drawing/2014/main" val="3506255909"/>
                    </a:ext>
                  </a:extLst>
                </a:gridCol>
                <a:gridCol w="3448013">
                  <a:extLst>
                    <a:ext uri="{9D8B030D-6E8A-4147-A177-3AD203B41FA5}">
                      <a16:colId xmlns:a16="http://schemas.microsoft.com/office/drawing/2014/main" val="2392678090"/>
                    </a:ext>
                  </a:extLst>
                </a:gridCol>
              </a:tblGrid>
              <a:tr h="380690">
                <a:tc gridSpan="2">
                  <a:txBody>
                    <a:bodyPr/>
                    <a:lstStyle/>
                    <a:p>
                      <a:pPr algn="ctr" rtl="0" fontAlgn="ctr"/>
                      <a:r>
                        <a:rPr lang="en-IN" sz="1400" b="1" i="0" u="none" strike="noStrike">
                          <a:solidFill>
                            <a:srgbClr val="FFFFFF"/>
                          </a:solidFill>
                          <a:effectLst/>
                          <a:latin typeface="Cambria" panose="02040503050406030204" pitchFamily="18" charset="0"/>
                          <a:ea typeface="Cambria" panose="02040503050406030204" pitchFamily="18" charset="0"/>
                        </a:rPr>
                        <a:t>Financial Highlights</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000000"/>
                    </a:solidFill>
                  </a:tcPr>
                </a:tc>
                <a:tc hMerge="1">
                  <a:txBody>
                    <a:bodyPr/>
                    <a:lstStyle/>
                    <a:p>
                      <a:endParaRPr lang="en-IN"/>
                    </a:p>
                  </a:txBody>
                  <a:tcPr/>
                </a:tc>
                <a:extLst>
                  <a:ext uri="{0D108BD9-81ED-4DB2-BD59-A6C34878D82A}">
                    <a16:rowId xmlns:a16="http://schemas.microsoft.com/office/drawing/2014/main" val="3233174111"/>
                  </a:ext>
                </a:extLst>
              </a:tr>
              <a:tr h="380690">
                <a:tc>
                  <a:txBody>
                    <a:bodyPr/>
                    <a:lstStyle/>
                    <a:p>
                      <a:pPr algn="ctr" rtl="0" fontAlgn="b"/>
                      <a:r>
                        <a:rPr lang="en-IN" sz="1400" b="1" i="0" u="none" strike="noStrike">
                          <a:solidFill>
                            <a:srgbClr val="000000"/>
                          </a:solidFill>
                          <a:effectLst/>
                          <a:latin typeface="Cambria" panose="02040503050406030204" pitchFamily="18" charset="0"/>
                          <a:ea typeface="Cambria" panose="02040503050406030204" pitchFamily="18" charset="0"/>
                        </a:rPr>
                        <a:t>Market Cap</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905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CBCBCB"/>
                    </a:solidFill>
                  </a:tcPr>
                </a:tc>
                <a:tc>
                  <a:txBody>
                    <a:bodyPr/>
                    <a:lstStyle/>
                    <a:p>
                      <a:pPr algn="ctr" rtl="0" fontAlgn="ctr"/>
                      <a:r>
                        <a:rPr lang="en-IN" sz="1400" b="0" i="0" u="none" strike="noStrike" dirty="0">
                          <a:solidFill>
                            <a:srgbClr val="000000"/>
                          </a:solidFill>
                          <a:effectLst/>
                          <a:latin typeface="Cambria" panose="02040503050406030204" pitchFamily="18" charset="0"/>
                          <a:ea typeface="Cambria" panose="02040503050406030204" pitchFamily="18" charset="0"/>
                        </a:rPr>
                        <a:t>4,296 Cr</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905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CBCBCB"/>
                    </a:solidFill>
                  </a:tcPr>
                </a:tc>
                <a:extLst>
                  <a:ext uri="{0D108BD9-81ED-4DB2-BD59-A6C34878D82A}">
                    <a16:rowId xmlns:a16="http://schemas.microsoft.com/office/drawing/2014/main" val="2260061183"/>
                  </a:ext>
                </a:extLst>
              </a:tr>
              <a:tr h="380690">
                <a:tc>
                  <a:txBody>
                    <a:bodyPr/>
                    <a:lstStyle/>
                    <a:p>
                      <a:pPr algn="ctr" rtl="0" fontAlgn="b"/>
                      <a:r>
                        <a:rPr lang="en-IN" sz="1400" b="1" i="0" u="none" strike="noStrike" dirty="0">
                          <a:solidFill>
                            <a:srgbClr val="000000"/>
                          </a:solidFill>
                          <a:effectLst/>
                          <a:latin typeface="Cambria" panose="02040503050406030204" pitchFamily="18" charset="0"/>
                          <a:ea typeface="Cambria" panose="02040503050406030204" pitchFamily="18" charset="0"/>
                        </a:rPr>
                        <a:t>EPS (FY25)</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E7E7E7"/>
                    </a:solidFill>
                  </a:tcPr>
                </a:tc>
                <a:tc>
                  <a:txBody>
                    <a:bodyPr/>
                    <a:lstStyle/>
                    <a:p>
                      <a:pPr algn="ctr" rtl="0" fontAlgn="ctr"/>
                      <a:r>
                        <a:rPr lang="en-IN" sz="1400" b="0" i="0" u="none" strike="noStrike" dirty="0">
                          <a:solidFill>
                            <a:srgbClr val="000000"/>
                          </a:solidFill>
                          <a:effectLst/>
                          <a:latin typeface="Cambria" panose="02040503050406030204" pitchFamily="18" charset="0"/>
                          <a:ea typeface="Cambria" panose="02040503050406030204" pitchFamily="18" charset="0"/>
                        </a:rPr>
                        <a:t>17</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E7E7E7"/>
                    </a:solidFill>
                  </a:tcPr>
                </a:tc>
                <a:extLst>
                  <a:ext uri="{0D108BD9-81ED-4DB2-BD59-A6C34878D82A}">
                    <a16:rowId xmlns:a16="http://schemas.microsoft.com/office/drawing/2014/main" val="3230732540"/>
                  </a:ext>
                </a:extLst>
              </a:tr>
              <a:tr h="380690">
                <a:tc>
                  <a:txBody>
                    <a:bodyPr/>
                    <a:lstStyle/>
                    <a:p>
                      <a:pPr algn="ctr" rtl="0" fontAlgn="b"/>
                      <a:r>
                        <a:rPr lang="en-IN" sz="1400" b="1" i="0" u="none" strike="noStrike">
                          <a:solidFill>
                            <a:srgbClr val="000000"/>
                          </a:solidFill>
                          <a:effectLst/>
                          <a:latin typeface="Cambria" panose="02040503050406030204" pitchFamily="18" charset="0"/>
                          <a:ea typeface="Cambria" panose="02040503050406030204" pitchFamily="18" charset="0"/>
                        </a:rPr>
                        <a:t>PAT (Fy25)</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905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CBCBCB"/>
                    </a:solidFill>
                  </a:tcPr>
                </a:tc>
                <a:tc>
                  <a:txBody>
                    <a:bodyPr/>
                    <a:lstStyle/>
                    <a:p>
                      <a:pPr algn="ctr" rtl="0" fontAlgn="ctr"/>
                      <a:r>
                        <a:rPr lang="en-IN" sz="1400" b="0" i="0" u="none" strike="noStrike" dirty="0">
                          <a:solidFill>
                            <a:srgbClr val="000000"/>
                          </a:solidFill>
                          <a:effectLst/>
                          <a:latin typeface="Cambria" panose="02040503050406030204" pitchFamily="18" charset="0"/>
                          <a:ea typeface="Cambria" panose="02040503050406030204" pitchFamily="18" charset="0"/>
                        </a:rPr>
                        <a:t>205 Cr</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905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CBCBCB"/>
                    </a:solidFill>
                  </a:tcPr>
                </a:tc>
                <a:extLst>
                  <a:ext uri="{0D108BD9-81ED-4DB2-BD59-A6C34878D82A}">
                    <a16:rowId xmlns:a16="http://schemas.microsoft.com/office/drawing/2014/main" val="1684727909"/>
                  </a:ext>
                </a:extLst>
              </a:tr>
              <a:tr h="380690">
                <a:tc>
                  <a:txBody>
                    <a:bodyPr/>
                    <a:lstStyle/>
                    <a:p>
                      <a:pPr algn="ctr" rtl="0" fontAlgn="b"/>
                      <a:r>
                        <a:rPr lang="en-IN" sz="1400" b="1" i="0" u="none" strike="noStrike" dirty="0">
                          <a:solidFill>
                            <a:srgbClr val="000000"/>
                          </a:solidFill>
                          <a:effectLst/>
                          <a:latin typeface="Cambria" panose="02040503050406030204" pitchFamily="18" charset="0"/>
                          <a:ea typeface="Cambria" panose="02040503050406030204" pitchFamily="18" charset="0"/>
                        </a:rPr>
                        <a:t>AUM (Cr.) (FY24)</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905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E7E7E7"/>
                    </a:solidFill>
                  </a:tcPr>
                </a:tc>
                <a:tc>
                  <a:txBody>
                    <a:bodyPr/>
                    <a:lstStyle/>
                    <a:p>
                      <a:pPr algn="ctr" rtl="0" fontAlgn="ctr"/>
                      <a:r>
                        <a:rPr lang="en-IN" sz="1400" b="0" i="0" u="none" strike="noStrike" dirty="0">
                          <a:solidFill>
                            <a:srgbClr val="000000"/>
                          </a:solidFill>
                          <a:effectLst/>
                          <a:latin typeface="Cambria" panose="02040503050406030204" pitchFamily="18" charset="0"/>
                          <a:ea typeface="Cambria" panose="02040503050406030204" pitchFamily="18" charset="0"/>
                        </a:rPr>
                        <a:t>1,56,000+</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905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E7E7E7"/>
                    </a:solidFill>
                  </a:tcPr>
                </a:tc>
                <a:extLst>
                  <a:ext uri="{0D108BD9-81ED-4DB2-BD59-A6C34878D82A}">
                    <a16:rowId xmlns:a16="http://schemas.microsoft.com/office/drawing/2014/main" val="3556386442"/>
                  </a:ext>
                </a:extLst>
              </a:tr>
              <a:tr h="380690">
                <a:tc>
                  <a:txBody>
                    <a:bodyPr/>
                    <a:lstStyle/>
                    <a:p>
                      <a:pPr algn="ctr" rtl="0" fontAlgn="b"/>
                      <a:r>
                        <a:rPr lang="en-IN" sz="1400" b="1" i="0" u="none" strike="noStrike">
                          <a:solidFill>
                            <a:srgbClr val="000000"/>
                          </a:solidFill>
                          <a:effectLst/>
                          <a:latin typeface="Cambria" panose="02040503050406030204" pitchFamily="18" charset="0"/>
                          <a:ea typeface="Cambria" panose="02040503050406030204" pitchFamily="18" charset="0"/>
                        </a:rPr>
                        <a:t>P/E</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905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CBCBCB"/>
                    </a:solidFill>
                  </a:tcPr>
                </a:tc>
                <a:tc>
                  <a:txBody>
                    <a:bodyPr/>
                    <a:lstStyle/>
                    <a:p>
                      <a:pPr algn="ctr" rtl="0" fontAlgn="ctr"/>
                      <a:r>
                        <a:rPr lang="en-IN" sz="1400" b="0" i="0" u="none" strike="noStrike" dirty="0">
                          <a:solidFill>
                            <a:srgbClr val="000000"/>
                          </a:solidFill>
                          <a:effectLst/>
                          <a:latin typeface="Cambria" panose="02040503050406030204" pitchFamily="18" charset="0"/>
                          <a:ea typeface="Cambria" panose="02040503050406030204" pitchFamily="18" charset="0"/>
                        </a:rPr>
                        <a:t>21</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905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CBCBCB"/>
                    </a:solidFill>
                  </a:tcPr>
                </a:tc>
                <a:extLst>
                  <a:ext uri="{0D108BD9-81ED-4DB2-BD59-A6C34878D82A}">
                    <a16:rowId xmlns:a16="http://schemas.microsoft.com/office/drawing/2014/main" val="628754189"/>
                  </a:ext>
                </a:extLst>
              </a:tr>
            </a:tbl>
          </a:graphicData>
        </a:graphic>
      </p:graphicFrame>
      <p:graphicFrame>
        <p:nvGraphicFramePr>
          <p:cNvPr id="6" name="Table 5">
            <a:extLst>
              <a:ext uri="{FF2B5EF4-FFF2-40B4-BE49-F238E27FC236}">
                <a16:creationId xmlns:a16="http://schemas.microsoft.com/office/drawing/2014/main" id="{3291D160-3B84-91BF-4839-AE1DF9E0FCC3}"/>
              </a:ext>
            </a:extLst>
          </p:cNvPr>
          <p:cNvGraphicFramePr>
            <a:graphicFrameLocks noGrp="1"/>
          </p:cNvGraphicFramePr>
          <p:nvPr>
            <p:extLst>
              <p:ext uri="{D42A27DB-BD31-4B8C-83A1-F6EECF244321}">
                <p14:modId xmlns:p14="http://schemas.microsoft.com/office/powerpoint/2010/main" val="485084655"/>
              </p:ext>
            </p:extLst>
          </p:nvPr>
        </p:nvGraphicFramePr>
        <p:xfrm>
          <a:off x="6209863" y="3504773"/>
          <a:ext cx="5872935" cy="2202863"/>
        </p:xfrm>
        <a:graphic>
          <a:graphicData uri="http://schemas.openxmlformats.org/drawingml/2006/table">
            <a:tbl>
              <a:tblPr/>
              <a:tblGrid>
                <a:gridCol w="1174587">
                  <a:extLst>
                    <a:ext uri="{9D8B030D-6E8A-4147-A177-3AD203B41FA5}">
                      <a16:colId xmlns:a16="http://schemas.microsoft.com/office/drawing/2014/main" val="557870548"/>
                    </a:ext>
                  </a:extLst>
                </a:gridCol>
                <a:gridCol w="1174587">
                  <a:extLst>
                    <a:ext uri="{9D8B030D-6E8A-4147-A177-3AD203B41FA5}">
                      <a16:colId xmlns:a16="http://schemas.microsoft.com/office/drawing/2014/main" val="3236094275"/>
                    </a:ext>
                  </a:extLst>
                </a:gridCol>
                <a:gridCol w="1174587">
                  <a:extLst>
                    <a:ext uri="{9D8B030D-6E8A-4147-A177-3AD203B41FA5}">
                      <a16:colId xmlns:a16="http://schemas.microsoft.com/office/drawing/2014/main" val="4078156228"/>
                    </a:ext>
                  </a:extLst>
                </a:gridCol>
                <a:gridCol w="1174587">
                  <a:extLst>
                    <a:ext uri="{9D8B030D-6E8A-4147-A177-3AD203B41FA5}">
                      <a16:colId xmlns:a16="http://schemas.microsoft.com/office/drawing/2014/main" val="3752778350"/>
                    </a:ext>
                  </a:extLst>
                </a:gridCol>
                <a:gridCol w="1174587">
                  <a:extLst>
                    <a:ext uri="{9D8B030D-6E8A-4147-A177-3AD203B41FA5}">
                      <a16:colId xmlns:a16="http://schemas.microsoft.com/office/drawing/2014/main" val="3319370132"/>
                    </a:ext>
                  </a:extLst>
                </a:gridCol>
              </a:tblGrid>
              <a:tr h="752791">
                <a:tc>
                  <a:txBody>
                    <a:bodyPr/>
                    <a:lstStyle/>
                    <a:p>
                      <a:pPr algn="ctr" fontAlgn="ctr"/>
                      <a:r>
                        <a:rPr lang="en-IN" sz="1400" b="1" i="0" u="none" strike="noStrike">
                          <a:solidFill>
                            <a:srgbClr val="FFFFFF"/>
                          </a:solidFill>
                          <a:effectLst/>
                          <a:latin typeface="Cambria" panose="02040503050406030204" pitchFamily="18" charset="0"/>
                        </a:rPr>
                        <a:t>Company</a:t>
                      </a:r>
                    </a:p>
                  </a:txBody>
                  <a:tcPr marL="9525" marR="9525" marT="9525" marB="0" anchor="ctr">
                    <a:lnL>
                      <a:noFill/>
                    </a:lnL>
                    <a:lnR w="12700" cap="flat" cmpd="sng" algn="ctr">
                      <a:solidFill>
                        <a:schemeClr val="bg1">
                          <a:lumMod val="85000"/>
                        </a:schemeClr>
                      </a:solidFill>
                      <a:prstDash val="solid"/>
                      <a:round/>
                      <a:headEnd type="none" w="med" len="med"/>
                      <a:tailEnd type="none" w="med" len="med"/>
                    </a:lnR>
                    <a:lnT>
                      <a:noFill/>
                    </a:lnT>
                    <a:lnB w="12700" cap="flat" cmpd="sng" algn="ctr">
                      <a:solidFill>
                        <a:schemeClr val="bg1">
                          <a:lumMod val="85000"/>
                        </a:schemeClr>
                      </a:solidFill>
                      <a:prstDash val="solid"/>
                      <a:round/>
                      <a:headEnd type="none" w="med" len="med"/>
                      <a:tailEnd type="none" w="med" len="med"/>
                    </a:lnB>
                    <a:solidFill>
                      <a:srgbClr val="000000"/>
                    </a:solidFill>
                  </a:tcPr>
                </a:tc>
                <a:tc>
                  <a:txBody>
                    <a:bodyPr/>
                    <a:lstStyle/>
                    <a:p>
                      <a:pPr algn="ctr" fontAlgn="ctr"/>
                      <a:r>
                        <a:rPr lang="en-IN" sz="1400" b="1" i="0" u="none" strike="noStrike">
                          <a:solidFill>
                            <a:srgbClr val="FFFFFF"/>
                          </a:solidFill>
                          <a:effectLst/>
                          <a:latin typeface="Cambria" panose="02040503050406030204" pitchFamily="18" charset="0"/>
                        </a:rPr>
                        <a:t>Market</a:t>
                      </a:r>
                      <a:br>
                        <a:rPr lang="en-IN" sz="1400" b="1" i="0" u="none" strike="noStrike">
                          <a:solidFill>
                            <a:srgbClr val="FFFFFF"/>
                          </a:solidFill>
                          <a:effectLst/>
                          <a:latin typeface="Cambria" panose="02040503050406030204" pitchFamily="18" charset="0"/>
                        </a:rPr>
                      </a:br>
                      <a:r>
                        <a:rPr lang="en-IN" sz="1400" b="1" i="0" u="none" strike="noStrike">
                          <a:solidFill>
                            <a:srgbClr val="FFFFFF"/>
                          </a:solidFill>
                          <a:effectLst/>
                          <a:latin typeface="Cambria" panose="02040503050406030204" pitchFamily="18" charset="0"/>
                        </a:rPr>
                        <a:t>Cap (Cr.)</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a:noFill/>
                    </a:lnT>
                    <a:lnB w="12700" cap="flat" cmpd="sng" algn="ctr">
                      <a:solidFill>
                        <a:schemeClr val="bg1">
                          <a:lumMod val="85000"/>
                        </a:schemeClr>
                      </a:solidFill>
                      <a:prstDash val="solid"/>
                      <a:round/>
                      <a:headEnd type="none" w="med" len="med"/>
                      <a:tailEnd type="none" w="med" len="med"/>
                    </a:lnB>
                    <a:solidFill>
                      <a:srgbClr val="000000"/>
                    </a:solidFill>
                  </a:tcPr>
                </a:tc>
                <a:tc>
                  <a:txBody>
                    <a:bodyPr/>
                    <a:lstStyle/>
                    <a:p>
                      <a:pPr algn="ctr" fontAlgn="ctr"/>
                      <a:r>
                        <a:rPr lang="en-IN" sz="1400" b="1" i="0" u="none" strike="noStrike">
                          <a:solidFill>
                            <a:srgbClr val="FFFFFF"/>
                          </a:solidFill>
                          <a:effectLst/>
                          <a:latin typeface="Cambria" panose="02040503050406030204" pitchFamily="18" charset="0"/>
                        </a:rPr>
                        <a:t>Total Income</a:t>
                      </a:r>
                      <a:br>
                        <a:rPr lang="en-IN" sz="1400" b="1" i="0" u="none" strike="noStrike">
                          <a:solidFill>
                            <a:srgbClr val="FFFFFF"/>
                          </a:solidFill>
                          <a:effectLst/>
                          <a:latin typeface="Cambria" panose="02040503050406030204" pitchFamily="18" charset="0"/>
                        </a:rPr>
                      </a:br>
                      <a:r>
                        <a:rPr lang="en-IN" sz="1400" b="1" i="0" u="none" strike="noStrike">
                          <a:solidFill>
                            <a:srgbClr val="FFFFFF"/>
                          </a:solidFill>
                          <a:effectLst/>
                          <a:latin typeface="Cambria" panose="02040503050406030204" pitchFamily="18" charset="0"/>
                        </a:rPr>
                        <a:t>FY25 (Cr.)</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a:noFill/>
                    </a:lnT>
                    <a:lnB w="12700" cap="flat" cmpd="sng" algn="ctr">
                      <a:solidFill>
                        <a:schemeClr val="bg1">
                          <a:lumMod val="85000"/>
                        </a:schemeClr>
                      </a:solidFill>
                      <a:prstDash val="solid"/>
                      <a:round/>
                      <a:headEnd type="none" w="med" len="med"/>
                      <a:tailEnd type="none" w="med" len="med"/>
                    </a:lnB>
                    <a:solidFill>
                      <a:srgbClr val="000000"/>
                    </a:solidFill>
                  </a:tcPr>
                </a:tc>
                <a:tc>
                  <a:txBody>
                    <a:bodyPr/>
                    <a:lstStyle/>
                    <a:p>
                      <a:pPr algn="ctr" fontAlgn="ctr"/>
                      <a:r>
                        <a:rPr lang="en-IN" sz="1400" b="1" i="0" u="none" strike="noStrike">
                          <a:solidFill>
                            <a:srgbClr val="FFFFFF"/>
                          </a:solidFill>
                          <a:effectLst/>
                          <a:latin typeface="Cambria" panose="02040503050406030204" pitchFamily="18" charset="0"/>
                        </a:rPr>
                        <a:t>PAT FY25</a:t>
                      </a:r>
                      <a:br>
                        <a:rPr lang="en-IN" sz="1400" b="1" i="0" u="none" strike="noStrike">
                          <a:solidFill>
                            <a:srgbClr val="FFFFFF"/>
                          </a:solidFill>
                          <a:effectLst/>
                          <a:latin typeface="Cambria" panose="02040503050406030204" pitchFamily="18" charset="0"/>
                        </a:rPr>
                      </a:br>
                      <a:r>
                        <a:rPr lang="en-IN" sz="1400" b="1" i="0" u="none" strike="noStrike">
                          <a:solidFill>
                            <a:srgbClr val="FFFFFF"/>
                          </a:solidFill>
                          <a:effectLst/>
                          <a:latin typeface="Cambria" panose="02040503050406030204" pitchFamily="18" charset="0"/>
                        </a:rPr>
                        <a:t>(Cr.)</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a:noFill/>
                    </a:lnT>
                    <a:lnB w="12700" cap="flat" cmpd="sng" algn="ctr">
                      <a:solidFill>
                        <a:schemeClr val="bg1">
                          <a:lumMod val="85000"/>
                        </a:schemeClr>
                      </a:solidFill>
                      <a:prstDash val="solid"/>
                      <a:round/>
                      <a:headEnd type="none" w="med" len="med"/>
                      <a:tailEnd type="none" w="med" len="med"/>
                    </a:lnB>
                    <a:solidFill>
                      <a:srgbClr val="000000"/>
                    </a:solidFill>
                  </a:tcPr>
                </a:tc>
                <a:tc>
                  <a:txBody>
                    <a:bodyPr/>
                    <a:lstStyle/>
                    <a:p>
                      <a:pPr algn="ctr" fontAlgn="ctr"/>
                      <a:r>
                        <a:rPr lang="en-IN" sz="1400" b="1" i="0" u="none" strike="noStrike">
                          <a:solidFill>
                            <a:srgbClr val="FFFFFF"/>
                          </a:solidFill>
                          <a:effectLst/>
                          <a:latin typeface="Cambria" panose="02040503050406030204" pitchFamily="18" charset="0"/>
                        </a:rPr>
                        <a:t>NPM</a:t>
                      </a:r>
                    </a:p>
                    <a:p>
                      <a:pPr algn="ctr" fontAlgn="ctr"/>
                      <a:r>
                        <a:rPr lang="en-IN" sz="1400" b="1" i="0" u="none" strike="noStrike">
                          <a:solidFill>
                            <a:srgbClr val="FFFFFF"/>
                          </a:solidFill>
                          <a:effectLst/>
                          <a:latin typeface="Cambria" panose="02040503050406030204" pitchFamily="18" charset="0"/>
                        </a:rPr>
                        <a:t>FY25</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a:noFill/>
                    </a:lnT>
                    <a:lnB w="12700" cap="flat" cmpd="sng" algn="ctr">
                      <a:solidFill>
                        <a:schemeClr val="bg1">
                          <a:lumMod val="85000"/>
                        </a:schemeClr>
                      </a:solidFill>
                      <a:prstDash val="solid"/>
                      <a:round/>
                      <a:headEnd type="none" w="med" len="med"/>
                      <a:tailEnd type="none" w="med" len="med"/>
                    </a:lnB>
                    <a:solidFill>
                      <a:srgbClr val="000000"/>
                    </a:solidFill>
                  </a:tcPr>
                </a:tc>
                <a:extLst>
                  <a:ext uri="{0D108BD9-81ED-4DB2-BD59-A6C34878D82A}">
                    <a16:rowId xmlns:a16="http://schemas.microsoft.com/office/drawing/2014/main" val="3122732785"/>
                  </a:ext>
                </a:extLst>
              </a:tr>
              <a:tr h="725036">
                <a:tc>
                  <a:txBody>
                    <a:bodyPr/>
                    <a:lstStyle/>
                    <a:p>
                      <a:pPr algn="ctr" fontAlgn="ctr"/>
                      <a:r>
                        <a:rPr lang="en-IN" sz="1400" b="1" i="0" u="none" strike="noStrike">
                          <a:solidFill>
                            <a:srgbClr val="000000"/>
                          </a:solidFill>
                          <a:effectLst/>
                          <a:latin typeface="Cambria" panose="02040503050406030204" pitchFamily="18" charset="0"/>
                        </a:rPr>
                        <a:t>ORBIS</a:t>
                      </a:r>
                    </a:p>
                  </a:txBody>
                  <a:tcPr marL="9525" marR="9525" marT="9525" marB="0" anchor="ctr">
                    <a:lnL>
                      <a:noFill/>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0F0F0"/>
                    </a:solidFill>
                  </a:tcPr>
                </a:tc>
                <a:tc>
                  <a:txBody>
                    <a:bodyPr/>
                    <a:lstStyle/>
                    <a:p>
                      <a:pPr algn="ctr" fontAlgn="ctr"/>
                      <a:r>
                        <a:rPr lang="en-IN" sz="1400" b="0" i="0" u="none" strike="noStrike" dirty="0">
                          <a:solidFill>
                            <a:srgbClr val="000000"/>
                          </a:solidFill>
                          <a:effectLst/>
                          <a:latin typeface="Cambria" panose="02040503050406030204" pitchFamily="18" charset="0"/>
                          <a:ea typeface="Cambria" panose="02040503050406030204" pitchFamily="18" charset="0"/>
                        </a:rPr>
                        <a:t>4,296</a:t>
                      </a:r>
                      <a:endParaRPr lang="en-IN" sz="1400" b="0" i="0" u="none" strike="noStrike" dirty="0">
                        <a:solidFill>
                          <a:srgbClr val="000000"/>
                        </a:solidFill>
                        <a:effectLst/>
                        <a:latin typeface="Cambria" panose="02040503050406030204" pitchFamily="18" charset="0"/>
                      </a:endParaRP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0F0F0"/>
                    </a:solidFill>
                  </a:tcPr>
                </a:tc>
                <a:tc>
                  <a:txBody>
                    <a:bodyPr/>
                    <a:lstStyle/>
                    <a:p>
                      <a:pPr algn="ctr" fontAlgn="ctr"/>
                      <a:r>
                        <a:rPr lang="en-IN" sz="1400" b="0" i="0" u="none" strike="noStrike" dirty="0">
                          <a:solidFill>
                            <a:srgbClr val="000000"/>
                          </a:solidFill>
                          <a:effectLst/>
                          <a:latin typeface="Cambria" panose="02040503050406030204" pitchFamily="18" charset="0"/>
                          <a:ea typeface="Cambria" panose="02040503050406030204" pitchFamily="18" charset="0"/>
                        </a:rPr>
                        <a:t>556</a:t>
                      </a:r>
                      <a:endParaRPr lang="en-IN" sz="1400" b="0" i="0" u="none" strike="noStrike" dirty="0">
                        <a:solidFill>
                          <a:srgbClr val="000000"/>
                        </a:solidFill>
                        <a:effectLst/>
                        <a:latin typeface="Cambria" panose="02040503050406030204" pitchFamily="18" charset="0"/>
                      </a:endParaRP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0F0F0"/>
                    </a:solidFill>
                  </a:tcPr>
                </a:tc>
                <a:tc>
                  <a:txBody>
                    <a:bodyPr/>
                    <a:lstStyle/>
                    <a:p>
                      <a:pPr algn="ctr" fontAlgn="ctr"/>
                      <a:r>
                        <a:rPr lang="en-IN" sz="1400" b="0" i="0" u="none" strike="noStrike" dirty="0">
                          <a:solidFill>
                            <a:srgbClr val="000000"/>
                          </a:solidFill>
                          <a:effectLst/>
                          <a:latin typeface="Cambria" panose="02040503050406030204" pitchFamily="18" charset="0"/>
                        </a:rPr>
                        <a:t> 205</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0F0F0"/>
                    </a:solidFill>
                  </a:tcPr>
                </a:tc>
                <a:tc>
                  <a:txBody>
                    <a:bodyPr/>
                    <a:lstStyle/>
                    <a:p>
                      <a:pPr algn="ctr" fontAlgn="ctr"/>
                      <a:r>
                        <a:rPr lang="en-IN" sz="1400" b="0" i="0" u="none" strike="noStrike">
                          <a:solidFill>
                            <a:srgbClr val="000000"/>
                          </a:solidFill>
                          <a:effectLst/>
                          <a:latin typeface="Cambria" panose="02040503050406030204" pitchFamily="18" charset="0"/>
                        </a:rPr>
                        <a:t>36%</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F0F0F0"/>
                    </a:solidFill>
                  </a:tcPr>
                </a:tc>
                <a:extLst>
                  <a:ext uri="{0D108BD9-81ED-4DB2-BD59-A6C34878D82A}">
                    <a16:rowId xmlns:a16="http://schemas.microsoft.com/office/drawing/2014/main" val="3658413669"/>
                  </a:ext>
                </a:extLst>
              </a:tr>
              <a:tr h="725036">
                <a:tc>
                  <a:txBody>
                    <a:bodyPr/>
                    <a:lstStyle/>
                    <a:p>
                      <a:pPr algn="ctr" fontAlgn="ctr"/>
                      <a:r>
                        <a:rPr lang="en-IN" sz="1400" b="1" i="0" u="none" strike="noStrike">
                          <a:solidFill>
                            <a:srgbClr val="000000"/>
                          </a:solidFill>
                          <a:effectLst/>
                          <a:latin typeface="Cambria" panose="02040503050406030204" pitchFamily="18" charset="0"/>
                        </a:rPr>
                        <a:t>CAMS</a:t>
                      </a:r>
                    </a:p>
                  </a:txBody>
                  <a:tcPr marL="9525" marR="9525" marT="9525" marB="0" anchor="ctr">
                    <a:lnL>
                      <a:noFill/>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a:noFill/>
                    </a:lnB>
                    <a:solidFill>
                      <a:srgbClr val="E1E1E1"/>
                    </a:solidFill>
                  </a:tcPr>
                </a:tc>
                <a:tc>
                  <a:txBody>
                    <a:bodyPr/>
                    <a:lstStyle/>
                    <a:p>
                      <a:pPr algn="ctr" fontAlgn="ctr"/>
                      <a:r>
                        <a:rPr lang="en-US" sz="1400" b="0" i="0" u="none" strike="noStrike" dirty="0">
                          <a:solidFill>
                            <a:srgbClr val="000000"/>
                          </a:solidFill>
                          <a:effectLst/>
                          <a:latin typeface="Cambria" panose="02040503050406030204" pitchFamily="18" charset="0"/>
                        </a:rPr>
                        <a:t>20,421</a:t>
                      </a:r>
                      <a:endParaRPr lang="en-IN" sz="1400" b="0" i="0" u="none" strike="noStrike" dirty="0">
                        <a:solidFill>
                          <a:srgbClr val="000000"/>
                        </a:solidFill>
                        <a:effectLst/>
                        <a:latin typeface="Cambria" panose="02040503050406030204" pitchFamily="18" charset="0"/>
                      </a:endParaRP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a:noFill/>
                    </a:lnB>
                    <a:solidFill>
                      <a:srgbClr val="E1E1E1"/>
                    </a:solidFill>
                  </a:tcPr>
                </a:tc>
                <a:tc>
                  <a:txBody>
                    <a:bodyPr/>
                    <a:lstStyle/>
                    <a:p>
                      <a:pPr algn="ctr" fontAlgn="ctr"/>
                      <a:r>
                        <a:rPr lang="en-IN" sz="1400" b="0" i="0" u="none" strike="noStrike" dirty="0">
                          <a:solidFill>
                            <a:srgbClr val="000000"/>
                          </a:solidFill>
                          <a:effectLst/>
                          <a:latin typeface="Cambria" panose="02040503050406030204" pitchFamily="18" charset="0"/>
                        </a:rPr>
                        <a:t>1,334</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a:noFill/>
                    </a:lnB>
                    <a:solidFill>
                      <a:srgbClr val="E1E1E1"/>
                    </a:solidFill>
                  </a:tcPr>
                </a:tc>
                <a:tc>
                  <a:txBody>
                    <a:bodyPr/>
                    <a:lstStyle/>
                    <a:p>
                      <a:pPr algn="ctr" fontAlgn="ctr"/>
                      <a:r>
                        <a:rPr lang="en-IN" sz="1400" b="0" i="0" u="none" strike="noStrike" dirty="0">
                          <a:solidFill>
                            <a:srgbClr val="000000"/>
                          </a:solidFill>
                          <a:effectLst/>
                          <a:latin typeface="Cambria" panose="02040503050406030204" pitchFamily="18" charset="0"/>
                        </a:rPr>
                        <a:t>441</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a:noFill/>
                    </a:lnB>
                    <a:solidFill>
                      <a:srgbClr val="E1E1E1"/>
                    </a:solidFill>
                  </a:tcPr>
                </a:tc>
                <a:tc>
                  <a:txBody>
                    <a:bodyPr/>
                    <a:lstStyle/>
                    <a:p>
                      <a:pPr algn="ctr" fontAlgn="ctr"/>
                      <a:r>
                        <a:rPr lang="en-IN" sz="1400" b="0" i="0" u="none" strike="noStrike" dirty="0">
                          <a:solidFill>
                            <a:srgbClr val="000000"/>
                          </a:solidFill>
                          <a:effectLst/>
                          <a:latin typeface="Cambria" panose="02040503050406030204" pitchFamily="18" charset="0"/>
                        </a:rPr>
                        <a:t>33%</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a:noFill/>
                    </a:lnB>
                    <a:solidFill>
                      <a:srgbClr val="E1E1E1"/>
                    </a:solidFill>
                  </a:tcPr>
                </a:tc>
                <a:extLst>
                  <a:ext uri="{0D108BD9-81ED-4DB2-BD59-A6C34878D82A}">
                    <a16:rowId xmlns:a16="http://schemas.microsoft.com/office/drawing/2014/main" val="376828239"/>
                  </a:ext>
                </a:extLst>
              </a:tr>
            </a:tbl>
          </a:graphicData>
        </a:graphic>
      </p:graphicFrame>
      <p:sp>
        <p:nvSpPr>
          <p:cNvPr id="10" name="Rectangle: Rounded Corners 9">
            <a:extLst>
              <a:ext uri="{FF2B5EF4-FFF2-40B4-BE49-F238E27FC236}">
                <a16:creationId xmlns:a16="http://schemas.microsoft.com/office/drawing/2014/main" id="{6CA9C2D1-C402-ED3B-F59B-4D8697F2567A}"/>
              </a:ext>
            </a:extLst>
          </p:cNvPr>
          <p:cNvSpPr/>
          <p:nvPr/>
        </p:nvSpPr>
        <p:spPr>
          <a:xfrm>
            <a:off x="4503761" y="1031195"/>
            <a:ext cx="7585716" cy="417332"/>
          </a:xfrm>
          <a:prstGeom prst="round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1400" b="1" i="0" u="none" strike="noStrike" kern="1200" cap="none" spc="0" normalizeH="0" baseline="0" noProof="0">
                <a:ln>
                  <a:noFill/>
                </a:ln>
                <a:solidFill>
                  <a:prstClr val="white"/>
                </a:solidFill>
                <a:effectLst/>
                <a:uLnTx/>
                <a:uFillTx/>
                <a:latin typeface="Cambria" panose="02040503050406030204" pitchFamily="18" charset="0"/>
                <a:ea typeface="Cambria" panose="02040503050406030204" pitchFamily="18" charset="0"/>
                <a:cs typeface="+mn-cs"/>
              </a:rPr>
              <a:t>Key Business Highlights</a:t>
            </a:r>
          </a:p>
        </p:txBody>
      </p:sp>
      <p:graphicFrame>
        <p:nvGraphicFramePr>
          <p:cNvPr id="12" name="Table 11">
            <a:extLst>
              <a:ext uri="{FF2B5EF4-FFF2-40B4-BE49-F238E27FC236}">
                <a16:creationId xmlns:a16="http://schemas.microsoft.com/office/drawing/2014/main" id="{C5FC25C9-E8FF-AA7C-99BC-311A47DE7A32}"/>
              </a:ext>
            </a:extLst>
          </p:cNvPr>
          <p:cNvGraphicFramePr>
            <a:graphicFrameLocks noGrp="1"/>
          </p:cNvGraphicFramePr>
          <p:nvPr/>
        </p:nvGraphicFramePr>
        <p:xfrm>
          <a:off x="4503759" y="1545300"/>
          <a:ext cx="7579039" cy="1779615"/>
        </p:xfrm>
        <a:graphic>
          <a:graphicData uri="http://schemas.openxmlformats.org/drawingml/2006/table">
            <a:tbl>
              <a:tblPr firstRow="1" bandRow="1">
                <a:tableStyleId>{F5AB1C69-6EDB-4FF4-983F-18BD219EF322}</a:tableStyleId>
              </a:tblPr>
              <a:tblGrid>
                <a:gridCol w="7579039">
                  <a:extLst>
                    <a:ext uri="{9D8B030D-6E8A-4147-A177-3AD203B41FA5}">
                      <a16:colId xmlns:a16="http://schemas.microsoft.com/office/drawing/2014/main" val="1140150176"/>
                    </a:ext>
                  </a:extLst>
                </a:gridCol>
              </a:tblGrid>
              <a:tr h="593205">
                <a:tc>
                  <a:txBody>
                    <a:bodyPr/>
                    <a:lstStyle/>
                    <a:p>
                      <a:pPr algn="ctr"/>
                      <a:r>
                        <a:rPr lang="en-US" sz="1400" b="0">
                          <a:solidFill>
                            <a:schemeClr val="tx1"/>
                          </a:solidFill>
                          <a:latin typeface="Cambria" panose="02040503050406030204" pitchFamily="18" charset="0"/>
                          <a:ea typeface="Cambria" panose="02040503050406030204" pitchFamily="18" charset="0"/>
                        </a:rPr>
                        <a:t>Total income has demonstrated a robust growth rate of 43% CAGR over the past three years, reflecting a substantial and positive trend.</a:t>
                      </a:r>
                      <a:endParaRPr lang="en-IN" sz="1400" b="0">
                        <a:solidFill>
                          <a:schemeClr val="tx1"/>
                        </a:solidFill>
                        <a:latin typeface="Cambria" panose="02040503050406030204" pitchFamily="18" charset="0"/>
                        <a:ea typeface="Cambria" panose="02040503050406030204" pitchFamily="18" charset="0"/>
                      </a:endParaRPr>
                    </a:p>
                  </a:txBody>
                  <a:tcPr anchor="ctr">
                    <a:solidFill>
                      <a:srgbClr val="F0F0F0"/>
                    </a:solidFill>
                  </a:tcPr>
                </a:tc>
                <a:extLst>
                  <a:ext uri="{0D108BD9-81ED-4DB2-BD59-A6C34878D82A}">
                    <a16:rowId xmlns:a16="http://schemas.microsoft.com/office/drawing/2014/main" val="1129423657"/>
                  </a:ext>
                </a:extLst>
              </a:tr>
              <a:tr h="593205">
                <a:tc>
                  <a:txBody>
                    <a:bodyPr/>
                    <a:lstStyle/>
                    <a:p>
                      <a:pPr algn="ctr"/>
                      <a:r>
                        <a:rPr lang="en-US" sz="1400" b="0">
                          <a:solidFill>
                            <a:schemeClr val="tx1"/>
                          </a:solidFill>
                          <a:latin typeface="Cambria" panose="02040503050406030204" pitchFamily="18" charset="0"/>
                          <a:ea typeface="Cambria" panose="02040503050406030204" pitchFamily="18" charset="0"/>
                        </a:rPr>
                        <a:t>The net profit has experienced a robust growth of 62% CAGR over the past three years, demonstrating a strong upward trajectory.</a:t>
                      </a:r>
                      <a:endParaRPr lang="en-IN" sz="1400" b="0">
                        <a:solidFill>
                          <a:schemeClr val="tx1"/>
                        </a:solidFill>
                        <a:latin typeface="Cambria" panose="02040503050406030204" pitchFamily="18" charset="0"/>
                        <a:ea typeface="Cambria" panose="02040503050406030204" pitchFamily="18" charset="0"/>
                      </a:endParaRPr>
                    </a:p>
                  </a:txBody>
                  <a:tcPr anchor="ctr"/>
                </a:tc>
                <a:extLst>
                  <a:ext uri="{0D108BD9-81ED-4DB2-BD59-A6C34878D82A}">
                    <a16:rowId xmlns:a16="http://schemas.microsoft.com/office/drawing/2014/main" val="38062985"/>
                  </a:ext>
                </a:extLst>
              </a:tr>
              <a:tr h="593205">
                <a:tc>
                  <a:txBody>
                    <a:bodyPr/>
                    <a:lstStyle/>
                    <a:p>
                      <a:pPr algn="ctr"/>
                      <a:r>
                        <a:rPr lang="en-IN" sz="1400" b="0">
                          <a:solidFill>
                            <a:schemeClr val="tx1"/>
                          </a:solidFill>
                          <a:latin typeface="Cambria" panose="02040503050406030204" pitchFamily="18" charset="0"/>
                          <a:ea typeface="Cambria" panose="02040503050406030204" pitchFamily="18" charset="0"/>
                        </a:rPr>
                        <a:t>Orbis has increased its Net profit by 45% and Net profit margin increased to 36%.</a:t>
                      </a:r>
                    </a:p>
                  </a:txBody>
                  <a:tcPr anchor="ctr"/>
                </a:tc>
                <a:extLst>
                  <a:ext uri="{0D108BD9-81ED-4DB2-BD59-A6C34878D82A}">
                    <a16:rowId xmlns:a16="http://schemas.microsoft.com/office/drawing/2014/main" val="4056189217"/>
                  </a:ext>
                </a:extLst>
              </a:tr>
            </a:tbl>
          </a:graphicData>
        </a:graphic>
      </p:graphicFrame>
      <p:sp>
        <p:nvSpPr>
          <p:cNvPr id="2" name="TextBox 1">
            <a:extLst>
              <a:ext uri="{FF2B5EF4-FFF2-40B4-BE49-F238E27FC236}">
                <a16:creationId xmlns:a16="http://schemas.microsoft.com/office/drawing/2014/main" id="{087F6DD4-BC17-A034-7AB1-BE4A885C78AF}"/>
              </a:ext>
            </a:extLst>
          </p:cNvPr>
          <p:cNvSpPr txBox="1"/>
          <p:nvPr/>
        </p:nvSpPr>
        <p:spPr>
          <a:xfrm>
            <a:off x="70246" y="5783583"/>
            <a:ext cx="12121754" cy="861774"/>
          </a:xfrm>
          <a:prstGeom prst="rect">
            <a:avLst/>
          </a:prstGeom>
          <a:noFill/>
        </p:spPr>
        <p:txBody>
          <a:bodyPr wrap="square">
            <a:spAutoFit/>
          </a:bodyPr>
          <a:lstStyle/>
          <a:p>
            <a:pPr marL="0" marR="0" lvl="0" indent="0" algn="just" defTabSz="914400" rtl="0" eaLnBrk="1" fontAlgn="auto" latinLnBrk="0" hangingPunct="1">
              <a:lnSpc>
                <a:spcPct val="100000"/>
              </a:lnSpc>
              <a:spcBef>
                <a:spcPts val="0"/>
              </a:spcBef>
              <a:spcAft>
                <a:spcPts val="0"/>
              </a:spcAft>
              <a:buClrTx/>
              <a:buSzTx/>
              <a:buFontTx/>
              <a:buNone/>
              <a:tabLst/>
              <a:defRPr/>
            </a:pPr>
            <a:r>
              <a:rPr kumimoji="0" lang="en-IN" sz="1000" b="0" i="1"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Aptos" panose="020B0004020202020204" pitchFamily="34" charset="0"/>
              </a:rPr>
              <a:t>Investment returns are subject to fluctuation and may vary over time. Investors should be aware that past performance is not indicative of future results. Prospective investors are hereby advised that investments in unlisted securities are subject to certain inherent risks. These risks may include, but are not limited to, market volatility, reduced liquidity, and the possibility of capital or principal loss. All investors are strongly encouraged to evaluate their individual risk tolerance and investment objectives thoroughly. Unlisted securities are not traded on recognized stock exchanges, which may adversely affect the ease of exit or liquidation of such investments. It is advisable to seek independent professional financial advice prior to making any investment decisions. Centricity </a:t>
            </a:r>
            <a:r>
              <a:rPr kumimoji="0" lang="en-IN" sz="1000" b="0" i="1" u="none" strike="noStrike" kern="1200" cap="none" spc="0" normalizeH="0" baseline="0" noProof="0" err="1">
                <a:ln>
                  <a:noFill/>
                </a:ln>
                <a:solidFill>
                  <a:prstClr val="black"/>
                </a:solidFill>
                <a:effectLst/>
                <a:uLnTx/>
                <a:uFillTx/>
                <a:latin typeface="Cambria" panose="02040503050406030204" pitchFamily="18" charset="0"/>
                <a:ea typeface="Cambria" panose="02040503050406030204" pitchFamily="18" charset="0"/>
                <a:cs typeface="Aptos" panose="020B0004020202020204" pitchFamily="34" charset="0"/>
              </a:rPr>
              <a:t>Fincap</a:t>
            </a:r>
            <a:r>
              <a:rPr kumimoji="0" lang="en-IN" sz="1000" b="0" i="1"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Aptos" panose="020B0004020202020204" pitchFamily="34" charset="0"/>
              </a:rPr>
              <a:t> Private Limited, including its affiliates, directors, and employees, expressly disclaims any liability for losses, defaults, or unforeseen events that may arise in connection with investments in unlisted securities.</a:t>
            </a:r>
          </a:p>
        </p:txBody>
      </p:sp>
      <p:pic>
        <p:nvPicPr>
          <p:cNvPr id="9" name="Picture 8" descr="A white text on a black background&#10;&#10;AI-generated content may be incorrect.">
            <a:extLst>
              <a:ext uri="{FF2B5EF4-FFF2-40B4-BE49-F238E27FC236}">
                <a16:creationId xmlns:a16="http://schemas.microsoft.com/office/drawing/2014/main" id="{F0772ABA-185A-F9B8-3D9F-999D3D9F5909}"/>
              </a:ext>
            </a:extLst>
          </p:cNvPr>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10362466" y="234062"/>
            <a:ext cx="1559328" cy="340260"/>
          </a:xfrm>
          <a:prstGeom prst="rect">
            <a:avLst/>
          </a:prstGeom>
        </p:spPr>
      </p:pic>
    </p:spTree>
    <p:extLst>
      <p:ext uri="{BB962C8B-B14F-4D97-AF65-F5344CB8AC3E}">
        <p14:creationId xmlns:p14="http://schemas.microsoft.com/office/powerpoint/2010/main" val="1385516671"/>
      </p:ext>
    </p:extLst>
  </p:cSld>
  <p:clrMapOvr>
    <a:masterClrMapping/>
  </p:clrMapOvr>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44966A1-3A88-8E77-7082-439DEB2579EC}"/>
            </a:ext>
          </a:extLst>
        </p:cNvPr>
        <p:cNvGrpSpPr/>
        <p:nvPr/>
      </p:nvGrpSpPr>
      <p:grpSpPr>
        <a:xfrm>
          <a:off x="0" y="0"/>
          <a:ext cx="0" cy="0"/>
          <a:chOff x="0" y="0"/>
          <a:chExt cx="0" cy="0"/>
        </a:xfrm>
      </p:grpSpPr>
      <p:sp>
        <p:nvSpPr>
          <p:cNvPr id="4" name="Rectangle 3">
            <a:extLst>
              <a:ext uri="{FF2B5EF4-FFF2-40B4-BE49-F238E27FC236}">
                <a16:creationId xmlns:a16="http://schemas.microsoft.com/office/drawing/2014/main" id="{F90AC01D-44CE-B605-C71C-CDA6C34E2F0A}"/>
              </a:ext>
            </a:extLst>
          </p:cNvPr>
          <p:cNvSpPr/>
          <p:nvPr/>
        </p:nvSpPr>
        <p:spPr>
          <a:xfrm>
            <a:off x="0" y="0"/>
            <a:ext cx="12192000" cy="821635"/>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mbria" panose="02040503050406030204" pitchFamily="18" charset="0"/>
              <a:ea typeface="Cambria" panose="02040503050406030204" pitchFamily="18" charset="0"/>
              <a:cs typeface="+mn-cs"/>
            </a:endParaRPr>
          </a:p>
        </p:txBody>
      </p:sp>
      <p:sp>
        <p:nvSpPr>
          <p:cNvPr id="5" name="Title 1">
            <a:extLst>
              <a:ext uri="{FF2B5EF4-FFF2-40B4-BE49-F238E27FC236}">
                <a16:creationId xmlns:a16="http://schemas.microsoft.com/office/drawing/2014/main" id="{78EF3CD2-7BAD-A02B-3199-A9E09C4ECA37}"/>
              </a:ext>
            </a:extLst>
          </p:cNvPr>
          <p:cNvSpPr txBox="1">
            <a:spLocks/>
          </p:cNvSpPr>
          <p:nvPr/>
        </p:nvSpPr>
        <p:spPr>
          <a:xfrm>
            <a:off x="165475" y="106018"/>
            <a:ext cx="11122285" cy="630899"/>
          </a:xfrm>
          <a:prstGeom prst="rect">
            <a:avLst/>
          </a:prstGeom>
        </p:spPr>
        <p:txBody>
          <a:bodyPr vert="horz" lIns="91440" tIns="45720" rIns="91440" bIns="45720" rtlCol="0" anchor="ctr">
            <a:noAutofit/>
          </a:bodyPr>
          <a:lstStyle>
            <a:lvl1pPr algn="ctr" defTabSz="914400" rtl="0" eaLnBrk="1" latinLnBrk="0" hangingPunct="1">
              <a:lnSpc>
                <a:spcPct val="90000"/>
              </a:lnSpc>
              <a:spcBef>
                <a:spcPct val="0"/>
              </a:spcBef>
              <a:buNone/>
              <a:defRPr sz="6000" kern="1200">
                <a:solidFill>
                  <a:schemeClr val="tx1"/>
                </a:solidFill>
                <a:latin typeface="+mj-lt"/>
                <a:ea typeface="+mj-ea"/>
                <a:cs typeface="+mj-cs"/>
              </a:defRPr>
            </a:lvl1pPr>
          </a:lstStyle>
          <a:p>
            <a:pPr marL="0" marR="0" lvl="0" indent="0" algn="l" defTabSz="914400" rtl="0" eaLnBrk="1" fontAlgn="auto" latinLnBrk="0" hangingPunct="1">
              <a:lnSpc>
                <a:spcPct val="90000"/>
              </a:lnSpc>
              <a:spcBef>
                <a:spcPct val="0"/>
              </a:spcBef>
              <a:spcAft>
                <a:spcPts val="0"/>
              </a:spcAft>
              <a:buClrTx/>
              <a:buSzTx/>
              <a:buFontTx/>
              <a:buNone/>
              <a:tabLst/>
              <a:defRPr/>
            </a:pPr>
            <a:r>
              <a:rPr kumimoji="0" lang="en-US" sz="2800" b="1" i="0" u="none" strike="noStrike" kern="1200" cap="none" spc="0" normalizeH="0" baseline="0" noProof="0">
                <a:ln>
                  <a:noFill/>
                </a:ln>
                <a:solidFill>
                  <a:prstClr val="white"/>
                </a:solidFill>
                <a:effectLst/>
                <a:uLnTx/>
                <a:uFillTx/>
                <a:latin typeface="Cambria" panose="02040503050406030204" pitchFamily="18" charset="0"/>
                <a:ea typeface="Cambria" panose="02040503050406030204" pitchFamily="18" charset="0"/>
                <a:cs typeface="+mj-cs"/>
              </a:rPr>
              <a:t>UNLISTED EQUITY- </a:t>
            </a:r>
          </a:p>
          <a:p>
            <a:pPr marL="0" marR="0" lvl="0" indent="0" algn="l" defTabSz="914400" rtl="0" eaLnBrk="1" fontAlgn="auto" latinLnBrk="0" hangingPunct="1">
              <a:lnSpc>
                <a:spcPct val="90000"/>
              </a:lnSpc>
              <a:spcBef>
                <a:spcPct val="0"/>
              </a:spcBef>
              <a:spcAft>
                <a:spcPts val="0"/>
              </a:spcAft>
              <a:buClrTx/>
              <a:buSzTx/>
              <a:buFontTx/>
              <a:buNone/>
              <a:tabLst/>
              <a:defRPr/>
            </a:pPr>
            <a:r>
              <a:rPr kumimoji="0" lang="en-US" sz="2800" b="1" i="0" u="none" strike="noStrike" kern="1200" cap="none" spc="0" normalizeH="0" baseline="0" noProof="0">
                <a:ln>
                  <a:noFill/>
                </a:ln>
                <a:solidFill>
                  <a:prstClr val="white"/>
                </a:solidFill>
                <a:effectLst/>
                <a:uLnTx/>
                <a:uFillTx/>
                <a:latin typeface="Cambria" panose="02040503050406030204" pitchFamily="18" charset="0"/>
                <a:ea typeface="Cambria" panose="02040503050406030204" pitchFamily="18" charset="0"/>
                <a:cs typeface="+mj-cs"/>
              </a:rPr>
              <a:t>PARAG PARIKH FINANCIAL ADVISORY SERVICES</a:t>
            </a:r>
            <a:endParaRPr kumimoji="0" lang="en-IN" sz="2800" b="1" i="0" u="none" strike="noStrike" kern="1200" cap="none" spc="0" normalizeH="0" baseline="0" noProof="0">
              <a:ln>
                <a:noFill/>
              </a:ln>
              <a:solidFill>
                <a:prstClr val="white"/>
              </a:solidFill>
              <a:effectLst/>
              <a:uLnTx/>
              <a:uFillTx/>
              <a:latin typeface="Cambria" panose="02040503050406030204" pitchFamily="18" charset="0"/>
              <a:ea typeface="Cambria" panose="02040503050406030204" pitchFamily="18" charset="0"/>
              <a:cs typeface="+mj-cs"/>
            </a:endParaRPr>
          </a:p>
        </p:txBody>
      </p:sp>
      <p:sp>
        <p:nvSpPr>
          <p:cNvPr id="18" name="Rectangle 17">
            <a:extLst>
              <a:ext uri="{FF2B5EF4-FFF2-40B4-BE49-F238E27FC236}">
                <a16:creationId xmlns:a16="http://schemas.microsoft.com/office/drawing/2014/main" id="{CC5EE43E-7AA3-D135-33D0-E70BFAEBC086}"/>
              </a:ext>
            </a:extLst>
          </p:cNvPr>
          <p:cNvSpPr/>
          <p:nvPr/>
        </p:nvSpPr>
        <p:spPr>
          <a:xfrm>
            <a:off x="0" y="808383"/>
            <a:ext cx="12192000" cy="45719"/>
          </a:xfrm>
          <a:prstGeom prst="rect">
            <a:avLst/>
          </a:prstGeom>
          <a:solidFill>
            <a:schemeClr val="bg1">
              <a:lumMod val="6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7" name="Rectangle 26">
            <a:extLst>
              <a:ext uri="{FF2B5EF4-FFF2-40B4-BE49-F238E27FC236}">
                <a16:creationId xmlns:a16="http://schemas.microsoft.com/office/drawing/2014/main" id="{779C5C3A-0E18-79C0-789F-89DEE44CA54E}"/>
              </a:ext>
            </a:extLst>
          </p:cNvPr>
          <p:cNvSpPr/>
          <p:nvPr/>
        </p:nvSpPr>
        <p:spPr>
          <a:xfrm>
            <a:off x="0" y="6627662"/>
            <a:ext cx="12192000" cy="235963"/>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8" name="Slide Number Placeholder 18">
            <a:extLst>
              <a:ext uri="{FF2B5EF4-FFF2-40B4-BE49-F238E27FC236}">
                <a16:creationId xmlns:a16="http://schemas.microsoft.com/office/drawing/2014/main" id="{6DA1E8BE-B473-1C38-6445-D2C730D1B66F}"/>
              </a:ext>
            </a:extLst>
          </p:cNvPr>
          <p:cNvSpPr>
            <a:spLocks noGrp="1"/>
          </p:cNvSpPr>
          <p:nvPr>
            <p:ph type="sldNum" sz="quarter" idx="12"/>
          </p:nvPr>
        </p:nvSpPr>
        <p:spPr>
          <a:xfrm>
            <a:off x="9448800" y="6549225"/>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1E62F875-1F54-4527-993B-FB1D0CCB3E02}" type="slidenum">
              <a:rPr kumimoji="0" lang="en-IN" sz="1200" b="1" i="0" u="none" strike="noStrike" kern="1200" cap="none" spc="0" normalizeH="0" baseline="0" noProof="0" smtClean="0">
                <a:ln>
                  <a:noFill/>
                </a:ln>
                <a:solidFill>
                  <a:prstClr val="white"/>
                </a:solidFill>
                <a:effectLst/>
                <a:uLnTx/>
                <a:uFillTx/>
                <a:latin typeface="Cambria" panose="02040503050406030204" pitchFamily="18" charset="0"/>
                <a:ea typeface="Cambria" panose="02040503050406030204" pitchFamily="18" charset="0"/>
                <a:cs typeface="+mn-cs"/>
              </a:rPr>
              <a:pPr marL="0" marR="0" lvl="0" indent="0" algn="r" defTabSz="914400" rtl="0" eaLnBrk="1" fontAlgn="auto" latinLnBrk="0" hangingPunct="1">
                <a:lnSpc>
                  <a:spcPct val="100000"/>
                </a:lnSpc>
                <a:spcBef>
                  <a:spcPts val="0"/>
                </a:spcBef>
                <a:spcAft>
                  <a:spcPts val="0"/>
                </a:spcAft>
                <a:buClrTx/>
                <a:buSzTx/>
                <a:buFontTx/>
                <a:buNone/>
                <a:tabLst/>
                <a:defRPr/>
              </a:pPr>
              <a:t>62</a:t>
            </a:fld>
            <a:endParaRPr kumimoji="0" lang="en-IN" sz="1200" b="1" i="0" u="none" strike="noStrike" kern="1200" cap="none" spc="0" normalizeH="0" baseline="0" noProof="0">
              <a:ln>
                <a:noFill/>
              </a:ln>
              <a:solidFill>
                <a:prstClr val="white"/>
              </a:solidFill>
              <a:effectLst/>
              <a:uLnTx/>
              <a:uFillTx/>
              <a:latin typeface="Cambria" panose="02040503050406030204" pitchFamily="18" charset="0"/>
              <a:ea typeface="Cambria" panose="02040503050406030204" pitchFamily="18" charset="0"/>
              <a:cs typeface="+mn-cs"/>
            </a:endParaRPr>
          </a:p>
        </p:txBody>
      </p:sp>
      <p:sp>
        <p:nvSpPr>
          <p:cNvPr id="3" name="TextBox 2">
            <a:extLst>
              <a:ext uri="{FF2B5EF4-FFF2-40B4-BE49-F238E27FC236}">
                <a16:creationId xmlns:a16="http://schemas.microsoft.com/office/drawing/2014/main" id="{E1824061-DE5D-FFC0-3765-6352A07CA54D}"/>
              </a:ext>
            </a:extLst>
          </p:cNvPr>
          <p:cNvSpPr txBox="1"/>
          <p:nvPr/>
        </p:nvSpPr>
        <p:spPr>
          <a:xfrm>
            <a:off x="102523" y="973809"/>
            <a:ext cx="4517960" cy="2246769"/>
          </a:xfrm>
          <a:prstGeom prst="rect">
            <a:avLst/>
          </a:prstGeom>
          <a:noFill/>
          <a:ln>
            <a:solidFill>
              <a:schemeClr val="bg1">
                <a:lumMod val="85000"/>
              </a:schemeClr>
            </a:solidFill>
          </a:ln>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rPr>
              <a:t>About: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rPr>
              <a:t>Founded in 1992, PPFAS set out to provide expert advisory and transaction services. Today, it operates as a leading investment advisory firm, offering Portfolio Management Services (PMS) and sponsoring mutual fund schemes through its 100% subsidiary, PPFAS Asset Management Pvt. Ltd. Its revenue is primarily driven by management fees. As of February 2025, PPFAS oversees more than ₹1 lakh crore in AUM, housing India’s largest Flexi-cap fund. </a:t>
            </a:r>
            <a:endParaRPr kumimoji="0" lang="en-IN" sz="1400" b="1" i="0"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endParaRPr>
          </a:p>
        </p:txBody>
      </p:sp>
      <p:graphicFrame>
        <p:nvGraphicFramePr>
          <p:cNvPr id="11" name="Table 10">
            <a:extLst>
              <a:ext uri="{FF2B5EF4-FFF2-40B4-BE49-F238E27FC236}">
                <a16:creationId xmlns:a16="http://schemas.microsoft.com/office/drawing/2014/main" id="{A1D4AD03-DA92-D9BD-B052-37EF94D623E9}"/>
              </a:ext>
            </a:extLst>
          </p:cNvPr>
          <p:cNvGraphicFramePr>
            <a:graphicFrameLocks noGrp="1"/>
          </p:cNvGraphicFramePr>
          <p:nvPr>
            <p:extLst>
              <p:ext uri="{D42A27DB-BD31-4B8C-83A1-F6EECF244321}">
                <p14:modId xmlns:p14="http://schemas.microsoft.com/office/powerpoint/2010/main" val="2626705647"/>
              </p:ext>
            </p:extLst>
          </p:nvPr>
        </p:nvGraphicFramePr>
        <p:xfrm>
          <a:off x="102522" y="3282998"/>
          <a:ext cx="4517961" cy="1560762"/>
        </p:xfrm>
        <a:graphic>
          <a:graphicData uri="http://schemas.openxmlformats.org/drawingml/2006/table">
            <a:tbl>
              <a:tblPr/>
              <a:tblGrid>
                <a:gridCol w="2803725">
                  <a:extLst>
                    <a:ext uri="{9D8B030D-6E8A-4147-A177-3AD203B41FA5}">
                      <a16:colId xmlns:a16="http://schemas.microsoft.com/office/drawing/2014/main" val="3506255909"/>
                    </a:ext>
                  </a:extLst>
                </a:gridCol>
                <a:gridCol w="1714236">
                  <a:extLst>
                    <a:ext uri="{9D8B030D-6E8A-4147-A177-3AD203B41FA5}">
                      <a16:colId xmlns:a16="http://schemas.microsoft.com/office/drawing/2014/main" val="2392678090"/>
                    </a:ext>
                  </a:extLst>
                </a:gridCol>
              </a:tblGrid>
              <a:tr h="260127">
                <a:tc gridSpan="2">
                  <a:txBody>
                    <a:bodyPr/>
                    <a:lstStyle/>
                    <a:p>
                      <a:pPr algn="ctr" rtl="0" fontAlgn="ctr"/>
                      <a:r>
                        <a:rPr lang="en-IN" sz="1300" b="1" i="0" u="none" strike="noStrike">
                          <a:solidFill>
                            <a:srgbClr val="FFFFFF"/>
                          </a:solidFill>
                          <a:effectLst/>
                          <a:latin typeface="Cambria" panose="02040503050406030204" pitchFamily="18" charset="0"/>
                          <a:ea typeface="Cambria" panose="02040503050406030204" pitchFamily="18" charset="0"/>
                        </a:rPr>
                        <a:t>Financial Highlights</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000000"/>
                    </a:solidFill>
                  </a:tcPr>
                </a:tc>
                <a:tc hMerge="1">
                  <a:txBody>
                    <a:bodyPr/>
                    <a:lstStyle/>
                    <a:p>
                      <a:endParaRPr lang="en-IN"/>
                    </a:p>
                  </a:txBody>
                  <a:tcPr/>
                </a:tc>
                <a:extLst>
                  <a:ext uri="{0D108BD9-81ED-4DB2-BD59-A6C34878D82A}">
                    <a16:rowId xmlns:a16="http://schemas.microsoft.com/office/drawing/2014/main" val="3233174111"/>
                  </a:ext>
                </a:extLst>
              </a:tr>
              <a:tr h="260127">
                <a:tc>
                  <a:txBody>
                    <a:bodyPr/>
                    <a:lstStyle/>
                    <a:p>
                      <a:pPr algn="ctr" rtl="0" fontAlgn="b"/>
                      <a:r>
                        <a:rPr lang="en-IN" sz="1300" b="1" i="0" u="none" strike="noStrike">
                          <a:solidFill>
                            <a:srgbClr val="000000"/>
                          </a:solidFill>
                          <a:effectLst/>
                          <a:latin typeface="Cambria" panose="02040503050406030204" pitchFamily="18" charset="0"/>
                          <a:ea typeface="Cambria" panose="02040503050406030204" pitchFamily="18" charset="0"/>
                        </a:rPr>
                        <a:t>Market Cap</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905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E7E7E7"/>
                    </a:solidFill>
                  </a:tcPr>
                </a:tc>
                <a:tc>
                  <a:txBody>
                    <a:bodyPr/>
                    <a:lstStyle/>
                    <a:p>
                      <a:pPr marL="0" marR="0" lvl="0" indent="0" algn="ctr" defTabSz="914400" rtl="0" eaLnBrk="1" fontAlgn="ctr" latinLnBrk="0" hangingPunct="1">
                        <a:lnSpc>
                          <a:spcPct val="100000"/>
                        </a:lnSpc>
                        <a:spcBef>
                          <a:spcPts val="0"/>
                        </a:spcBef>
                        <a:spcAft>
                          <a:spcPts val="0"/>
                        </a:spcAft>
                        <a:buClrTx/>
                        <a:buSzTx/>
                        <a:buFontTx/>
                        <a:buNone/>
                        <a:tabLst/>
                        <a:defRPr/>
                      </a:pPr>
                      <a:r>
                        <a:rPr lang="en-IN" sz="1300" b="0" i="0" u="none" strike="noStrike" kern="1200" dirty="0">
                          <a:solidFill>
                            <a:srgbClr val="000000"/>
                          </a:solidFill>
                          <a:effectLst/>
                          <a:latin typeface="Cambria" panose="02040503050406030204" pitchFamily="18" charset="0"/>
                          <a:ea typeface="Cambria" panose="02040503050406030204" pitchFamily="18" charset="0"/>
                          <a:cs typeface="+mn-cs"/>
                        </a:rPr>
                        <a:t>15,800 Cr.</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905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E7E7E7"/>
                    </a:solidFill>
                  </a:tcPr>
                </a:tc>
                <a:extLst>
                  <a:ext uri="{0D108BD9-81ED-4DB2-BD59-A6C34878D82A}">
                    <a16:rowId xmlns:a16="http://schemas.microsoft.com/office/drawing/2014/main" val="2260061183"/>
                  </a:ext>
                </a:extLst>
              </a:tr>
              <a:tr h="260127">
                <a:tc>
                  <a:txBody>
                    <a:bodyPr/>
                    <a:lstStyle/>
                    <a:p>
                      <a:pPr algn="ctr" rtl="0" fontAlgn="b"/>
                      <a:r>
                        <a:rPr lang="en-IN" sz="1300" b="1" i="0" u="none" strike="noStrike" dirty="0">
                          <a:solidFill>
                            <a:srgbClr val="000000"/>
                          </a:solidFill>
                          <a:effectLst/>
                          <a:latin typeface="Cambria" panose="02040503050406030204" pitchFamily="18" charset="0"/>
                          <a:ea typeface="Cambria" panose="02040503050406030204" pitchFamily="18" charset="0"/>
                        </a:rPr>
                        <a:t>Revenue (FY 26)</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CBCBCB"/>
                    </a:solidFill>
                  </a:tcPr>
                </a:tc>
                <a:tc>
                  <a:txBody>
                    <a:bodyPr/>
                    <a:lstStyle/>
                    <a:p>
                      <a:pPr algn="ctr" rtl="0" fontAlgn="ctr"/>
                      <a:r>
                        <a:rPr lang="en-IN" sz="1300" b="0" i="0" u="none" strike="noStrike" dirty="0">
                          <a:solidFill>
                            <a:srgbClr val="000000"/>
                          </a:solidFill>
                          <a:effectLst/>
                          <a:latin typeface="Cambria" panose="02040503050406030204" pitchFamily="18" charset="0"/>
                          <a:ea typeface="Cambria" panose="02040503050406030204" pitchFamily="18" charset="0"/>
                        </a:rPr>
                        <a:t>596 Cr.</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CBCBCB"/>
                    </a:solidFill>
                  </a:tcPr>
                </a:tc>
                <a:extLst>
                  <a:ext uri="{0D108BD9-81ED-4DB2-BD59-A6C34878D82A}">
                    <a16:rowId xmlns:a16="http://schemas.microsoft.com/office/drawing/2014/main" val="1912980400"/>
                  </a:ext>
                </a:extLst>
              </a:tr>
              <a:tr h="260127">
                <a:tc>
                  <a:txBody>
                    <a:bodyPr/>
                    <a:lstStyle/>
                    <a:p>
                      <a:pPr algn="ctr" rtl="0" fontAlgn="b"/>
                      <a:r>
                        <a:rPr lang="en-IN" sz="1300" b="1" i="0" u="none" strike="noStrike" dirty="0">
                          <a:solidFill>
                            <a:srgbClr val="000000"/>
                          </a:solidFill>
                          <a:effectLst/>
                          <a:latin typeface="Cambria" panose="02040503050406030204" pitchFamily="18" charset="0"/>
                          <a:ea typeface="Cambria" panose="02040503050406030204" pitchFamily="18" charset="0"/>
                        </a:rPr>
                        <a:t>YoY (Revenue Growth)</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905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E7E7E7"/>
                    </a:solidFill>
                  </a:tcPr>
                </a:tc>
                <a:tc>
                  <a:txBody>
                    <a:bodyPr/>
                    <a:lstStyle/>
                    <a:p>
                      <a:pPr algn="ctr" rtl="0" fontAlgn="ctr"/>
                      <a:r>
                        <a:rPr lang="en-IN" sz="1300" b="0" i="0" u="none" strike="noStrike" dirty="0">
                          <a:solidFill>
                            <a:srgbClr val="000000"/>
                          </a:solidFill>
                          <a:effectLst/>
                          <a:latin typeface="Cambria" panose="02040503050406030204" pitchFamily="18" charset="0"/>
                          <a:ea typeface="Cambria" panose="02040503050406030204" pitchFamily="18" charset="0"/>
                        </a:rPr>
                        <a:t>41%</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905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E7E7E7"/>
                    </a:solidFill>
                  </a:tcPr>
                </a:tc>
                <a:extLst>
                  <a:ext uri="{0D108BD9-81ED-4DB2-BD59-A6C34878D82A}">
                    <a16:rowId xmlns:a16="http://schemas.microsoft.com/office/drawing/2014/main" val="3838404144"/>
                  </a:ext>
                </a:extLst>
              </a:tr>
              <a:tr h="260127">
                <a:tc>
                  <a:txBody>
                    <a:bodyPr/>
                    <a:lstStyle/>
                    <a:p>
                      <a:pPr algn="ctr" rtl="0" fontAlgn="b"/>
                      <a:r>
                        <a:rPr lang="en-IN" sz="1300" b="1" i="0" u="none" strike="noStrike" dirty="0">
                          <a:solidFill>
                            <a:srgbClr val="000000"/>
                          </a:solidFill>
                          <a:effectLst/>
                          <a:latin typeface="Cambria" panose="02040503050406030204" pitchFamily="18" charset="0"/>
                          <a:ea typeface="Cambria" panose="02040503050406030204" pitchFamily="18" charset="0"/>
                        </a:rPr>
                        <a:t>NPM (FY 26)</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905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CBCBCB"/>
                    </a:solidFill>
                  </a:tcPr>
                </a:tc>
                <a:tc>
                  <a:txBody>
                    <a:bodyPr/>
                    <a:lstStyle/>
                    <a:p>
                      <a:pPr algn="ctr" rtl="0" fontAlgn="ctr"/>
                      <a:r>
                        <a:rPr lang="en-IN" sz="1300" b="0" i="0" u="none" strike="noStrike" dirty="0">
                          <a:solidFill>
                            <a:srgbClr val="000000"/>
                          </a:solidFill>
                          <a:effectLst/>
                          <a:latin typeface="Cambria" panose="02040503050406030204" pitchFamily="18" charset="0"/>
                          <a:ea typeface="Cambria" panose="02040503050406030204" pitchFamily="18" charset="0"/>
                        </a:rPr>
                        <a:t>58% </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905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CBCBCB"/>
                    </a:solidFill>
                  </a:tcPr>
                </a:tc>
                <a:extLst>
                  <a:ext uri="{0D108BD9-81ED-4DB2-BD59-A6C34878D82A}">
                    <a16:rowId xmlns:a16="http://schemas.microsoft.com/office/drawing/2014/main" val="3230732540"/>
                  </a:ext>
                </a:extLst>
              </a:tr>
              <a:tr h="260127">
                <a:tc>
                  <a:txBody>
                    <a:bodyPr/>
                    <a:lstStyle/>
                    <a:p>
                      <a:pPr algn="ctr" rtl="0" fontAlgn="b"/>
                      <a:r>
                        <a:rPr lang="en-IN" sz="1300" b="1" i="0" u="none" strike="noStrike" dirty="0">
                          <a:solidFill>
                            <a:srgbClr val="000000"/>
                          </a:solidFill>
                          <a:effectLst/>
                          <a:latin typeface="Cambria" panose="02040503050406030204" pitchFamily="18" charset="0"/>
                          <a:ea typeface="Cambria" panose="02040503050406030204" pitchFamily="18" charset="0"/>
                        </a:rPr>
                        <a:t>PAT (Cr)(FY 26)</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905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E7E7E7"/>
                    </a:solidFill>
                  </a:tcPr>
                </a:tc>
                <a:tc>
                  <a:txBody>
                    <a:bodyPr/>
                    <a:lstStyle/>
                    <a:p>
                      <a:pPr algn="ctr" rtl="0" fontAlgn="ctr"/>
                      <a:r>
                        <a:rPr lang="en-US" sz="1300" b="0" i="0" u="none" strike="noStrike" dirty="0">
                          <a:solidFill>
                            <a:srgbClr val="000000"/>
                          </a:solidFill>
                          <a:effectLst/>
                          <a:latin typeface="Cambria" panose="02040503050406030204" pitchFamily="18" charset="0"/>
                          <a:ea typeface="Cambria" panose="02040503050406030204" pitchFamily="18" charset="0"/>
                        </a:rPr>
                        <a:t>3</a:t>
                      </a:r>
                      <a:r>
                        <a:rPr lang="en-IN" sz="1300" b="0" i="0" u="none" strike="noStrike" dirty="0">
                          <a:solidFill>
                            <a:srgbClr val="000000"/>
                          </a:solidFill>
                          <a:effectLst/>
                          <a:latin typeface="Cambria" panose="02040503050406030204" pitchFamily="18" charset="0"/>
                          <a:ea typeface="Cambria" panose="02040503050406030204" pitchFamily="18" charset="0"/>
                        </a:rPr>
                        <a:t>46</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905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E7E7E7"/>
                    </a:solidFill>
                  </a:tcPr>
                </a:tc>
                <a:extLst>
                  <a:ext uri="{0D108BD9-81ED-4DB2-BD59-A6C34878D82A}">
                    <a16:rowId xmlns:a16="http://schemas.microsoft.com/office/drawing/2014/main" val="1684727909"/>
                  </a:ext>
                </a:extLst>
              </a:tr>
            </a:tbl>
          </a:graphicData>
        </a:graphic>
      </p:graphicFrame>
      <p:graphicFrame>
        <p:nvGraphicFramePr>
          <p:cNvPr id="15" name="Table 14">
            <a:extLst>
              <a:ext uri="{FF2B5EF4-FFF2-40B4-BE49-F238E27FC236}">
                <a16:creationId xmlns:a16="http://schemas.microsoft.com/office/drawing/2014/main" id="{ABD90061-AB0D-4ADD-3FBE-7EDEDCAC97C7}"/>
              </a:ext>
            </a:extLst>
          </p:cNvPr>
          <p:cNvGraphicFramePr>
            <a:graphicFrameLocks noGrp="1"/>
          </p:cNvGraphicFramePr>
          <p:nvPr/>
        </p:nvGraphicFramePr>
        <p:xfrm>
          <a:off x="102523" y="4894487"/>
          <a:ext cx="4517960" cy="899764"/>
        </p:xfrm>
        <a:graphic>
          <a:graphicData uri="http://schemas.openxmlformats.org/drawingml/2006/table">
            <a:tbl>
              <a:tblPr firstRow="1" bandRow="1"/>
              <a:tblGrid>
                <a:gridCol w="2799891">
                  <a:extLst>
                    <a:ext uri="{9D8B030D-6E8A-4147-A177-3AD203B41FA5}">
                      <a16:colId xmlns:a16="http://schemas.microsoft.com/office/drawing/2014/main" val="1416440599"/>
                    </a:ext>
                  </a:extLst>
                </a:gridCol>
                <a:gridCol w="1718069">
                  <a:extLst>
                    <a:ext uri="{9D8B030D-6E8A-4147-A177-3AD203B41FA5}">
                      <a16:colId xmlns:a16="http://schemas.microsoft.com/office/drawing/2014/main" val="2738723890"/>
                    </a:ext>
                  </a:extLst>
                </a:gridCol>
              </a:tblGrid>
              <a:tr h="224941">
                <a:tc>
                  <a:txBody>
                    <a:bodyPr/>
                    <a:lstStyle/>
                    <a:p>
                      <a:pPr algn="ctr" fontAlgn="b"/>
                      <a:r>
                        <a:rPr lang="en-IN" sz="1300" b="1" i="0" u="none" strike="noStrike">
                          <a:solidFill>
                            <a:schemeClr val="bg1"/>
                          </a:solidFill>
                          <a:effectLst/>
                          <a:latin typeface="Cambria" panose="02040503050406030204" pitchFamily="18" charset="0"/>
                          <a:ea typeface="Cambria" panose="02040503050406030204" pitchFamily="18" charset="0"/>
                        </a:rPr>
                        <a:t>Shareholding Pattern</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000000"/>
                    </a:solidFill>
                  </a:tcPr>
                </a:tc>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r>
                        <a:rPr lang="en-IN" sz="1300" b="1" i="0" u="none" strike="noStrike">
                          <a:solidFill>
                            <a:schemeClr val="bg1"/>
                          </a:solidFill>
                          <a:effectLst/>
                          <a:latin typeface="Cambria" panose="02040503050406030204" pitchFamily="18" charset="0"/>
                          <a:ea typeface="Cambria" panose="02040503050406030204" pitchFamily="18" charset="0"/>
                        </a:rPr>
                        <a:t>% of Total Shares</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000000"/>
                    </a:solidFill>
                  </a:tcPr>
                </a:tc>
                <a:extLst>
                  <a:ext uri="{0D108BD9-81ED-4DB2-BD59-A6C34878D82A}">
                    <a16:rowId xmlns:a16="http://schemas.microsoft.com/office/drawing/2014/main" val="896081867"/>
                  </a:ext>
                </a:extLst>
              </a:tr>
              <a:tr h="224941">
                <a:tc>
                  <a:txBody>
                    <a:bodyPr/>
                    <a:lstStyle/>
                    <a:p>
                      <a:pPr algn="ctr" fontAlgn="b"/>
                      <a:r>
                        <a:rPr lang="en-IN" sz="1300" b="0" i="0" u="none" strike="noStrike">
                          <a:solidFill>
                            <a:srgbClr val="000000"/>
                          </a:solidFill>
                          <a:effectLst/>
                          <a:latin typeface="Cambria" panose="02040503050406030204" pitchFamily="18" charset="0"/>
                          <a:ea typeface="Cambria" panose="02040503050406030204" pitchFamily="18" charset="0"/>
                        </a:rPr>
                        <a:t>Promoters</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905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CBCBCB"/>
                    </a:solidFill>
                  </a:tcPr>
                </a:tc>
                <a:tc>
                  <a:txBody>
                    <a:bodyPr/>
                    <a:lstStyle/>
                    <a:p>
                      <a:pPr algn="ctr" fontAlgn="b"/>
                      <a:r>
                        <a:rPr lang="en-IN" sz="1300" b="0" i="0" u="none" strike="noStrike">
                          <a:solidFill>
                            <a:srgbClr val="000000"/>
                          </a:solidFill>
                          <a:effectLst/>
                          <a:latin typeface="Cambria" panose="02040503050406030204" pitchFamily="18" charset="0"/>
                          <a:ea typeface="Cambria" panose="02040503050406030204" pitchFamily="18" charset="0"/>
                        </a:rPr>
                        <a:t>75.35%</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905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CBCBCB"/>
                    </a:solidFill>
                  </a:tcPr>
                </a:tc>
                <a:extLst>
                  <a:ext uri="{0D108BD9-81ED-4DB2-BD59-A6C34878D82A}">
                    <a16:rowId xmlns:a16="http://schemas.microsoft.com/office/drawing/2014/main" val="2963132833"/>
                  </a:ext>
                </a:extLst>
              </a:tr>
              <a:tr h="224941">
                <a:tc>
                  <a:txBody>
                    <a:bodyPr/>
                    <a:lstStyle/>
                    <a:p>
                      <a:pPr algn="ctr" fontAlgn="b"/>
                      <a:r>
                        <a:rPr lang="en-IN" sz="1300" b="0" i="0" u="none" strike="noStrike">
                          <a:solidFill>
                            <a:srgbClr val="000000"/>
                          </a:solidFill>
                          <a:effectLst/>
                          <a:latin typeface="Cambria" panose="02040503050406030204" pitchFamily="18" charset="0"/>
                          <a:ea typeface="Cambria" panose="02040503050406030204" pitchFamily="18" charset="0"/>
                        </a:rPr>
                        <a:t>Other People</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E7E7E7"/>
                    </a:solidFill>
                  </a:tcPr>
                </a:tc>
                <a:tc>
                  <a:txBody>
                    <a:bodyPr/>
                    <a:lstStyle/>
                    <a:p>
                      <a:pPr algn="ctr" fontAlgn="b"/>
                      <a:r>
                        <a:rPr lang="en-IN" sz="1300" b="0" i="0" u="none" strike="noStrike">
                          <a:solidFill>
                            <a:srgbClr val="000000"/>
                          </a:solidFill>
                          <a:effectLst/>
                          <a:latin typeface="Cambria" panose="02040503050406030204" pitchFamily="18" charset="0"/>
                          <a:ea typeface="Cambria" panose="02040503050406030204" pitchFamily="18" charset="0"/>
                        </a:rPr>
                        <a:t>5.88%</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E7E7E7"/>
                    </a:solidFill>
                  </a:tcPr>
                </a:tc>
                <a:extLst>
                  <a:ext uri="{0D108BD9-81ED-4DB2-BD59-A6C34878D82A}">
                    <a16:rowId xmlns:a16="http://schemas.microsoft.com/office/drawing/2014/main" val="349325733"/>
                  </a:ext>
                </a:extLst>
              </a:tr>
              <a:tr h="224941">
                <a:tc>
                  <a:txBody>
                    <a:bodyPr/>
                    <a:lstStyle/>
                    <a:p>
                      <a:pPr algn="ctr" fontAlgn="b"/>
                      <a:r>
                        <a:rPr lang="en-IN" sz="1300" b="0" i="0" u="none" strike="noStrike">
                          <a:solidFill>
                            <a:srgbClr val="000000"/>
                          </a:solidFill>
                          <a:effectLst/>
                          <a:latin typeface="Cambria" panose="02040503050406030204" pitchFamily="18" charset="0"/>
                          <a:ea typeface="Cambria" panose="02040503050406030204" pitchFamily="18" charset="0"/>
                        </a:rPr>
                        <a:t>Other Investors</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CBCBCB"/>
                    </a:solidFill>
                  </a:tcPr>
                </a:tc>
                <a:tc>
                  <a:txBody>
                    <a:bodyPr/>
                    <a:lstStyle/>
                    <a:p>
                      <a:pPr algn="ctr" fontAlgn="b"/>
                      <a:r>
                        <a:rPr lang="en-IN" sz="1300" b="0" i="0" u="none" strike="noStrike">
                          <a:solidFill>
                            <a:srgbClr val="000000"/>
                          </a:solidFill>
                          <a:effectLst/>
                          <a:latin typeface="Cambria" panose="02040503050406030204" pitchFamily="18" charset="0"/>
                          <a:ea typeface="Cambria" panose="02040503050406030204" pitchFamily="18" charset="0"/>
                        </a:rPr>
                        <a:t>18.77%</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CBCBCB"/>
                    </a:solidFill>
                  </a:tcPr>
                </a:tc>
                <a:extLst>
                  <a:ext uri="{0D108BD9-81ED-4DB2-BD59-A6C34878D82A}">
                    <a16:rowId xmlns:a16="http://schemas.microsoft.com/office/drawing/2014/main" val="415137453"/>
                  </a:ext>
                </a:extLst>
              </a:tr>
            </a:tbl>
          </a:graphicData>
        </a:graphic>
      </p:graphicFrame>
      <p:graphicFrame>
        <p:nvGraphicFramePr>
          <p:cNvPr id="13" name="Table 12">
            <a:extLst>
              <a:ext uri="{FF2B5EF4-FFF2-40B4-BE49-F238E27FC236}">
                <a16:creationId xmlns:a16="http://schemas.microsoft.com/office/drawing/2014/main" id="{F0B97BB0-C984-7621-16B6-DF9174329D91}"/>
              </a:ext>
            </a:extLst>
          </p:cNvPr>
          <p:cNvGraphicFramePr>
            <a:graphicFrameLocks noGrp="1"/>
          </p:cNvGraphicFramePr>
          <p:nvPr>
            <p:extLst>
              <p:ext uri="{D42A27DB-BD31-4B8C-83A1-F6EECF244321}">
                <p14:modId xmlns:p14="http://schemas.microsoft.com/office/powerpoint/2010/main" val="3330660991"/>
              </p:ext>
            </p:extLst>
          </p:nvPr>
        </p:nvGraphicFramePr>
        <p:xfrm>
          <a:off x="4751882" y="3829244"/>
          <a:ext cx="7150308" cy="1951079"/>
        </p:xfrm>
        <a:graphic>
          <a:graphicData uri="http://schemas.openxmlformats.org/drawingml/2006/table">
            <a:tbl>
              <a:tblPr/>
              <a:tblGrid>
                <a:gridCol w="1191718">
                  <a:extLst>
                    <a:ext uri="{9D8B030D-6E8A-4147-A177-3AD203B41FA5}">
                      <a16:colId xmlns:a16="http://schemas.microsoft.com/office/drawing/2014/main" val="557870548"/>
                    </a:ext>
                  </a:extLst>
                </a:gridCol>
                <a:gridCol w="1191718">
                  <a:extLst>
                    <a:ext uri="{9D8B030D-6E8A-4147-A177-3AD203B41FA5}">
                      <a16:colId xmlns:a16="http://schemas.microsoft.com/office/drawing/2014/main" val="3236094275"/>
                    </a:ext>
                  </a:extLst>
                </a:gridCol>
                <a:gridCol w="1191718">
                  <a:extLst>
                    <a:ext uri="{9D8B030D-6E8A-4147-A177-3AD203B41FA5}">
                      <a16:colId xmlns:a16="http://schemas.microsoft.com/office/drawing/2014/main" val="4078156228"/>
                    </a:ext>
                  </a:extLst>
                </a:gridCol>
                <a:gridCol w="1191718">
                  <a:extLst>
                    <a:ext uri="{9D8B030D-6E8A-4147-A177-3AD203B41FA5}">
                      <a16:colId xmlns:a16="http://schemas.microsoft.com/office/drawing/2014/main" val="1173944693"/>
                    </a:ext>
                  </a:extLst>
                </a:gridCol>
                <a:gridCol w="1191718">
                  <a:extLst>
                    <a:ext uri="{9D8B030D-6E8A-4147-A177-3AD203B41FA5}">
                      <a16:colId xmlns:a16="http://schemas.microsoft.com/office/drawing/2014/main" val="2153987515"/>
                    </a:ext>
                  </a:extLst>
                </a:gridCol>
                <a:gridCol w="1191718">
                  <a:extLst>
                    <a:ext uri="{9D8B030D-6E8A-4147-A177-3AD203B41FA5}">
                      <a16:colId xmlns:a16="http://schemas.microsoft.com/office/drawing/2014/main" val="3955356244"/>
                    </a:ext>
                  </a:extLst>
                </a:gridCol>
              </a:tblGrid>
              <a:tr h="646355">
                <a:tc>
                  <a:txBody>
                    <a:bodyPr/>
                    <a:lstStyle/>
                    <a:p>
                      <a:pPr algn="ctr" fontAlgn="ctr"/>
                      <a:r>
                        <a:rPr lang="en-IN" sz="1300" b="1" i="0" u="none" strike="noStrike">
                          <a:solidFill>
                            <a:srgbClr val="FFFFFF"/>
                          </a:solidFill>
                          <a:effectLst/>
                          <a:latin typeface="Cambria" panose="02040503050406030204" pitchFamily="18" charset="0"/>
                        </a:rPr>
                        <a:t>Company</a:t>
                      </a:r>
                    </a:p>
                  </a:txBody>
                  <a:tcPr marL="9525" marR="9525" marT="9525" marB="0" anchor="ctr">
                    <a:lnL>
                      <a:noFill/>
                    </a:lnL>
                    <a:lnR w="12700" cap="flat" cmpd="sng" algn="ctr">
                      <a:solidFill>
                        <a:schemeClr val="bg1">
                          <a:lumMod val="85000"/>
                        </a:schemeClr>
                      </a:solidFill>
                      <a:prstDash val="solid"/>
                      <a:round/>
                      <a:headEnd type="none" w="med" len="med"/>
                      <a:tailEnd type="none" w="med" len="med"/>
                    </a:lnR>
                    <a:lnT>
                      <a:noFill/>
                    </a:lnT>
                    <a:lnB w="12700" cap="flat" cmpd="sng" algn="ctr">
                      <a:solidFill>
                        <a:schemeClr val="bg1">
                          <a:lumMod val="85000"/>
                        </a:schemeClr>
                      </a:solidFill>
                      <a:prstDash val="solid"/>
                      <a:round/>
                      <a:headEnd type="none" w="med" len="med"/>
                      <a:tailEnd type="none" w="med" len="med"/>
                    </a:lnB>
                    <a:solidFill>
                      <a:srgbClr val="000000"/>
                    </a:solidFill>
                  </a:tcPr>
                </a:tc>
                <a:tc>
                  <a:txBody>
                    <a:bodyPr/>
                    <a:lstStyle/>
                    <a:p>
                      <a:pPr algn="ctr" fontAlgn="ctr"/>
                      <a:r>
                        <a:rPr lang="en-IN" sz="1300" b="1" i="0" u="none" strike="noStrike">
                          <a:solidFill>
                            <a:srgbClr val="FFFFFF"/>
                          </a:solidFill>
                          <a:effectLst/>
                          <a:latin typeface="Cambria" panose="02040503050406030204" pitchFamily="18" charset="0"/>
                        </a:rPr>
                        <a:t>Market</a:t>
                      </a:r>
                      <a:br>
                        <a:rPr lang="en-IN" sz="1300" b="1" i="0" u="none" strike="noStrike">
                          <a:solidFill>
                            <a:srgbClr val="FFFFFF"/>
                          </a:solidFill>
                          <a:effectLst/>
                          <a:latin typeface="Cambria" panose="02040503050406030204" pitchFamily="18" charset="0"/>
                        </a:rPr>
                      </a:br>
                      <a:r>
                        <a:rPr lang="en-IN" sz="1300" b="1" i="0" u="none" strike="noStrike">
                          <a:solidFill>
                            <a:srgbClr val="FFFFFF"/>
                          </a:solidFill>
                          <a:effectLst/>
                          <a:latin typeface="Cambria" panose="02040503050406030204" pitchFamily="18" charset="0"/>
                        </a:rPr>
                        <a:t>Cap (Cr.)</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a:noFill/>
                    </a:lnT>
                    <a:lnB w="12700" cap="flat" cmpd="sng" algn="ctr">
                      <a:solidFill>
                        <a:schemeClr val="bg1">
                          <a:lumMod val="85000"/>
                        </a:schemeClr>
                      </a:solidFill>
                      <a:prstDash val="solid"/>
                      <a:round/>
                      <a:headEnd type="none" w="med" len="med"/>
                      <a:tailEnd type="none" w="med" len="med"/>
                    </a:lnB>
                    <a:solidFill>
                      <a:srgbClr val="000000"/>
                    </a:solidFill>
                  </a:tcPr>
                </a:tc>
                <a:tc>
                  <a:txBody>
                    <a:bodyPr/>
                    <a:lstStyle/>
                    <a:p>
                      <a:pPr algn="ctr" fontAlgn="ctr"/>
                      <a:r>
                        <a:rPr lang="en-IN" sz="1300" b="1" i="0" u="none" strike="noStrike" dirty="0">
                          <a:solidFill>
                            <a:srgbClr val="FFFFFF"/>
                          </a:solidFill>
                          <a:effectLst/>
                          <a:latin typeface="Cambria" panose="02040503050406030204" pitchFamily="18" charset="0"/>
                        </a:rPr>
                        <a:t>3Y Revenue CAGR</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a:noFill/>
                    </a:lnT>
                    <a:lnB w="12700" cap="flat" cmpd="sng" algn="ctr">
                      <a:solidFill>
                        <a:schemeClr val="bg1">
                          <a:lumMod val="85000"/>
                        </a:schemeClr>
                      </a:solidFill>
                      <a:prstDash val="solid"/>
                      <a:round/>
                      <a:headEnd type="none" w="med" len="med"/>
                      <a:tailEnd type="none" w="med" len="med"/>
                    </a:lnB>
                    <a:solidFill>
                      <a:srgbClr val="000000"/>
                    </a:solidFill>
                  </a:tcPr>
                </a:tc>
                <a:tc>
                  <a:txBody>
                    <a:bodyPr/>
                    <a:lstStyle/>
                    <a:p>
                      <a:pPr algn="ctr" fontAlgn="ctr"/>
                      <a:r>
                        <a:rPr lang="en-IN" sz="1300" b="1" i="0" u="none" strike="noStrike">
                          <a:solidFill>
                            <a:srgbClr val="FFFFFF"/>
                          </a:solidFill>
                          <a:effectLst/>
                          <a:latin typeface="Cambria" panose="02040503050406030204" pitchFamily="18" charset="0"/>
                        </a:rPr>
                        <a:t>Profit</a:t>
                      </a:r>
                      <a:br>
                        <a:rPr lang="en-IN" sz="1300" b="1" i="0" u="none" strike="noStrike">
                          <a:solidFill>
                            <a:srgbClr val="FFFFFF"/>
                          </a:solidFill>
                          <a:effectLst/>
                          <a:latin typeface="Cambria" panose="02040503050406030204" pitchFamily="18" charset="0"/>
                        </a:rPr>
                      </a:br>
                      <a:r>
                        <a:rPr lang="en-IN" sz="1300" b="1" i="0" u="none" strike="noStrike">
                          <a:solidFill>
                            <a:srgbClr val="FFFFFF"/>
                          </a:solidFill>
                          <a:effectLst/>
                          <a:latin typeface="Cambria" panose="02040503050406030204" pitchFamily="18" charset="0"/>
                        </a:rPr>
                        <a:t>Margin</a:t>
                      </a:r>
                      <a:br>
                        <a:rPr lang="en-IN" sz="1300" b="1" i="0" u="none" strike="noStrike">
                          <a:solidFill>
                            <a:srgbClr val="FFFFFF"/>
                          </a:solidFill>
                          <a:effectLst/>
                          <a:latin typeface="Cambria" panose="02040503050406030204" pitchFamily="18" charset="0"/>
                        </a:rPr>
                      </a:br>
                      <a:r>
                        <a:rPr lang="en-IN" sz="1300" b="1" i="0" u="none" strike="noStrike">
                          <a:solidFill>
                            <a:srgbClr val="FFFFFF"/>
                          </a:solidFill>
                          <a:effectLst/>
                          <a:latin typeface="Cambria" panose="02040503050406030204" pitchFamily="18" charset="0"/>
                        </a:rPr>
                        <a:t>(%)</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a:noFill/>
                    </a:lnT>
                    <a:lnB w="12700" cap="flat" cmpd="sng" algn="ctr">
                      <a:solidFill>
                        <a:schemeClr val="bg1">
                          <a:lumMod val="85000"/>
                        </a:schemeClr>
                      </a:solidFill>
                      <a:prstDash val="solid"/>
                      <a:round/>
                      <a:headEnd type="none" w="med" len="med"/>
                      <a:tailEnd type="none" w="med" len="med"/>
                    </a:lnB>
                    <a:solidFill>
                      <a:srgbClr val="000000"/>
                    </a:solidFill>
                  </a:tcPr>
                </a:tc>
                <a:tc>
                  <a:txBody>
                    <a:bodyPr/>
                    <a:lstStyle/>
                    <a:p>
                      <a:pPr algn="ctr" fontAlgn="ctr"/>
                      <a:r>
                        <a:rPr lang="en-IN" sz="1300" b="1" i="0" u="none" strike="noStrike" dirty="0">
                          <a:solidFill>
                            <a:srgbClr val="FFFFFF"/>
                          </a:solidFill>
                          <a:effectLst/>
                          <a:latin typeface="Cambria" panose="02040503050406030204" pitchFamily="18" charset="0"/>
                        </a:rPr>
                        <a:t>3Y CAGR</a:t>
                      </a:r>
                      <a:br>
                        <a:rPr lang="en-IN" sz="1300" b="1" i="0" u="none" strike="noStrike" dirty="0">
                          <a:solidFill>
                            <a:srgbClr val="FFFFFF"/>
                          </a:solidFill>
                          <a:effectLst/>
                          <a:latin typeface="Cambria" panose="02040503050406030204" pitchFamily="18" charset="0"/>
                        </a:rPr>
                      </a:br>
                      <a:r>
                        <a:rPr lang="en-IN" sz="1300" b="1" i="0" u="none" strike="noStrike" dirty="0">
                          <a:solidFill>
                            <a:srgbClr val="FFFFFF"/>
                          </a:solidFill>
                          <a:effectLst/>
                          <a:latin typeface="Cambria" panose="02040503050406030204" pitchFamily="18" charset="0"/>
                        </a:rPr>
                        <a:t>PAT</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a:noFill/>
                    </a:lnT>
                    <a:lnB w="12700" cap="flat" cmpd="sng" algn="ctr">
                      <a:solidFill>
                        <a:schemeClr val="bg1">
                          <a:lumMod val="85000"/>
                        </a:schemeClr>
                      </a:solidFill>
                      <a:prstDash val="solid"/>
                      <a:round/>
                      <a:headEnd type="none" w="med" len="med"/>
                      <a:tailEnd type="none" w="med" len="med"/>
                    </a:lnB>
                    <a:solidFill>
                      <a:srgbClr val="000000"/>
                    </a:solidFill>
                  </a:tcPr>
                </a:tc>
                <a:tc>
                  <a:txBody>
                    <a:bodyPr/>
                    <a:lstStyle/>
                    <a:p>
                      <a:pPr algn="ctr" fontAlgn="ctr"/>
                      <a:r>
                        <a:rPr lang="en-IN" sz="1300" b="1" i="0" u="none" strike="noStrike" dirty="0">
                          <a:solidFill>
                            <a:srgbClr val="FFFFFF"/>
                          </a:solidFill>
                          <a:effectLst/>
                          <a:latin typeface="Cambria" panose="02040503050406030204" pitchFamily="18" charset="0"/>
                        </a:rPr>
                        <a:t>AUM</a:t>
                      </a:r>
                      <a:br>
                        <a:rPr lang="en-IN" sz="1300" b="1" i="0" u="none" strike="noStrike" dirty="0">
                          <a:solidFill>
                            <a:srgbClr val="FFFFFF"/>
                          </a:solidFill>
                          <a:effectLst/>
                          <a:latin typeface="Cambria" panose="02040503050406030204" pitchFamily="18" charset="0"/>
                        </a:rPr>
                      </a:br>
                      <a:r>
                        <a:rPr lang="en-IN" sz="1300" b="1" i="0" u="none" strike="noStrike" dirty="0">
                          <a:solidFill>
                            <a:srgbClr val="FFFFFF"/>
                          </a:solidFill>
                          <a:effectLst/>
                          <a:latin typeface="Cambria" panose="02040503050406030204" pitchFamily="18" charset="0"/>
                        </a:rPr>
                        <a:t>(Cr.)</a:t>
                      </a:r>
                    </a:p>
                  </a:txBody>
                  <a:tcPr marL="9525" marR="9525" marT="9525" marB="0" anchor="ctr">
                    <a:lnL w="12700" cap="flat" cmpd="sng" algn="ctr">
                      <a:solidFill>
                        <a:schemeClr val="bg1">
                          <a:lumMod val="85000"/>
                        </a:schemeClr>
                      </a:solidFill>
                      <a:prstDash val="solid"/>
                      <a:round/>
                      <a:headEnd type="none" w="med" len="med"/>
                      <a:tailEnd type="none" w="med" len="med"/>
                    </a:lnL>
                    <a:lnR>
                      <a:noFill/>
                    </a:lnR>
                    <a:lnT>
                      <a:noFill/>
                    </a:lnT>
                    <a:lnB w="12700" cap="flat" cmpd="sng" algn="ctr">
                      <a:solidFill>
                        <a:schemeClr val="bg1">
                          <a:lumMod val="85000"/>
                        </a:schemeClr>
                      </a:solidFill>
                      <a:prstDash val="solid"/>
                      <a:round/>
                      <a:headEnd type="none" w="med" len="med"/>
                      <a:tailEnd type="none" w="med" len="med"/>
                    </a:lnB>
                    <a:solidFill>
                      <a:srgbClr val="000000"/>
                    </a:solidFill>
                  </a:tcPr>
                </a:tc>
                <a:extLst>
                  <a:ext uri="{0D108BD9-81ED-4DB2-BD59-A6C34878D82A}">
                    <a16:rowId xmlns:a16="http://schemas.microsoft.com/office/drawing/2014/main" val="3122732785"/>
                  </a:ext>
                </a:extLst>
              </a:tr>
              <a:tr h="434908">
                <a:tc>
                  <a:txBody>
                    <a:bodyPr/>
                    <a:lstStyle/>
                    <a:p>
                      <a:pPr algn="ctr" fontAlgn="ctr"/>
                      <a:r>
                        <a:rPr lang="en-IN" sz="1300" b="1" i="0" u="none" strike="noStrike">
                          <a:solidFill>
                            <a:srgbClr val="000000"/>
                          </a:solidFill>
                          <a:effectLst/>
                          <a:latin typeface="Cambria" panose="02040503050406030204" pitchFamily="18" charset="0"/>
                        </a:rPr>
                        <a:t>PPFAS Ltd</a:t>
                      </a:r>
                    </a:p>
                  </a:txBody>
                  <a:tcPr marL="9525" marR="9525" marT="9525" marB="0" anchor="ctr">
                    <a:lnL>
                      <a:noFill/>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CBCBCB"/>
                    </a:solidFill>
                  </a:tcPr>
                </a:tc>
                <a:tc>
                  <a:txBody>
                    <a:bodyPr/>
                    <a:lstStyle/>
                    <a:p>
                      <a:pPr algn="ctr" fontAlgn="ctr"/>
                      <a:r>
                        <a:rPr lang="en-US" sz="1300" b="0" i="0" u="none" strike="noStrike" dirty="0">
                          <a:solidFill>
                            <a:srgbClr val="000000"/>
                          </a:solidFill>
                          <a:effectLst/>
                          <a:latin typeface="Cambria" panose="02040503050406030204" pitchFamily="18" charset="0"/>
                        </a:rPr>
                        <a:t>1</a:t>
                      </a:r>
                      <a:r>
                        <a:rPr lang="en-IN" sz="1300" b="0" i="0" u="none" strike="noStrike" dirty="0">
                          <a:solidFill>
                            <a:srgbClr val="000000"/>
                          </a:solidFill>
                          <a:effectLst/>
                          <a:latin typeface="Cambria" panose="02040503050406030204" pitchFamily="18" charset="0"/>
                        </a:rPr>
                        <a:t>5,800</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CBCBCB"/>
                    </a:solidFill>
                  </a:tcPr>
                </a:tc>
                <a:tc>
                  <a:txBody>
                    <a:bodyPr/>
                    <a:lstStyle/>
                    <a:p>
                      <a:pPr algn="ctr" fontAlgn="ctr"/>
                      <a:r>
                        <a:rPr lang="en-IN" sz="1300" b="0" i="0" u="none" strike="noStrike" dirty="0">
                          <a:solidFill>
                            <a:srgbClr val="000000"/>
                          </a:solidFill>
                          <a:effectLst/>
                          <a:latin typeface="Cambria" panose="02040503050406030204" pitchFamily="18" charset="0"/>
                        </a:rPr>
                        <a:t>59%</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CBCBCB"/>
                    </a:solidFill>
                  </a:tcPr>
                </a:tc>
                <a:tc>
                  <a:txBody>
                    <a:bodyPr/>
                    <a:lstStyle/>
                    <a:p>
                      <a:pPr algn="ctr" fontAlgn="ctr"/>
                      <a:r>
                        <a:rPr lang="en-US" sz="1300" b="0" i="0" u="none" strike="noStrike" dirty="0">
                          <a:solidFill>
                            <a:srgbClr val="000000"/>
                          </a:solidFill>
                          <a:effectLst/>
                          <a:latin typeface="Cambria" panose="02040503050406030204" pitchFamily="18" charset="0"/>
                        </a:rPr>
                        <a:t>58%</a:t>
                      </a:r>
                      <a:endParaRPr lang="en-IN" sz="1300" b="0" i="0" u="none" strike="noStrike" dirty="0">
                        <a:solidFill>
                          <a:srgbClr val="000000"/>
                        </a:solidFill>
                        <a:effectLst/>
                        <a:latin typeface="Cambria" panose="02040503050406030204" pitchFamily="18" charset="0"/>
                      </a:endParaRP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CBCBCB"/>
                    </a:solidFill>
                  </a:tcPr>
                </a:tc>
                <a:tc>
                  <a:txBody>
                    <a:bodyPr/>
                    <a:lstStyle/>
                    <a:p>
                      <a:pPr algn="ctr" fontAlgn="ctr"/>
                      <a:r>
                        <a:rPr lang="en-US" sz="1300" b="0" i="0" u="none" strike="noStrike" dirty="0">
                          <a:solidFill>
                            <a:srgbClr val="000000"/>
                          </a:solidFill>
                          <a:effectLst/>
                          <a:latin typeface="Cambria" panose="02040503050406030204" pitchFamily="18" charset="0"/>
                        </a:rPr>
                        <a:t>65%</a:t>
                      </a:r>
                      <a:endParaRPr lang="en-IN" sz="1300" b="0" i="0" u="none" strike="noStrike" dirty="0">
                        <a:solidFill>
                          <a:srgbClr val="000000"/>
                        </a:solidFill>
                        <a:effectLst/>
                        <a:latin typeface="Cambria" panose="02040503050406030204" pitchFamily="18" charset="0"/>
                      </a:endParaRP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CBCBCB"/>
                    </a:solidFill>
                  </a:tcPr>
                </a:tc>
                <a:tc>
                  <a:txBody>
                    <a:bodyPr/>
                    <a:lstStyle/>
                    <a:p>
                      <a:pPr algn="ctr" fontAlgn="ctr"/>
                      <a:r>
                        <a:rPr lang="en-US" sz="1300" b="0" i="0" u="none" strike="noStrike" dirty="0">
                          <a:solidFill>
                            <a:srgbClr val="000000"/>
                          </a:solidFill>
                          <a:effectLst/>
                          <a:latin typeface="Cambria" panose="02040503050406030204" pitchFamily="18" charset="0"/>
                        </a:rPr>
                        <a:t>1</a:t>
                      </a:r>
                      <a:r>
                        <a:rPr lang="en-IN" sz="1300" b="0" i="0" u="none" strike="noStrike" dirty="0">
                          <a:solidFill>
                            <a:srgbClr val="000000"/>
                          </a:solidFill>
                          <a:effectLst/>
                          <a:latin typeface="Cambria" panose="02040503050406030204" pitchFamily="18" charset="0"/>
                        </a:rPr>
                        <a:t>,46,201</a:t>
                      </a:r>
                    </a:p>
                  </a:txBody>
                  <a:tcPr marL="9525" marR="9525" marT="9525" marB="0" anchor="ctr">
                    <a:lnL w="12700" cap="flat" cmpd="sng" algn="ctr">
                      <a:solidFill>
                        <a:schemeClr val="bg1">
                          <a:lumMod val="85000"/>
                        </a:schemeClr>
                      </a:solidFill>
                      <a:prstDash val="solid"/>
                      <a:round/>
                      <a:headEnd type="none" w="med" len="med"/>
                      <a:tailEnd type="none" w="med" len="med"/>
                    </a:lnL>
                    <a:lnR>
                      <a:noFill/>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rgbClr val="CBCBCB"/>
                    </a:solidFill>
                  </a:tcPr>
                </a:tc>
                <a:extLst>
                  <a:ext uri="{0D108BD9-81ED-4DB2-BD59-A6C34878D82A}">
                    <a16:rowId xmlns:a16="http://schemas.microsoft.com/office/drawing/2014/main" val="226723712"/>
                  </a:ext>
                </a:extLst>
              </a:tr>
              <a:tr h="434908">
                <a:tc>
                  <a:txBody>
                    <a:bodyPr/>
                    <a:lstStyle/>
                    <a:p>
                      <a:pPr algn="ctr" fontAlgn="ctr"/>
                      <a:r>
                        <a:rPr lang="en-IN" sz="1300" b="1" i="0" u="none" strike="noStrike" dirty="0">
                          <a:solidFill>
                            <a:srgbClr val="000000"/>
                          </a:solidFill>
                          <a:effectLst/>
                          <a:latin typeface="Cambria" panose="02040503050406030204" pitchFamily="18" charset="0"/>
                        </a:rPr>
                        <a:t>HDFC AMC</a:t>
                      </a:r>
                    </a:p>
                  </a:txBody>
                  <a:tcPr marL="9525" marR="9525" marT="9525" marB="0" anchor="ctr">
                    <a:lnL>
                      <a:noFill/>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lumMod val="95000"/>
                      </a:schemeClr>
                    </a:solidFill>
                  </a:tcPr>
                </a:tc>
                <a:tc>
                  <a:txBody>
                    <a:bodyPr/>
                    <a:lstStyle/>
                    <a:p>
                      <a:pPr algn="ctr" fontAlgn="ctr"/>
                      <a:r>
                        <a:rPr lang="en-US" sz="1300" b="0" i="0" u="none" strike="noStrike" dirty="0">
                          <a:solidFill>
                            <a:srgbClr val="000000"/>
                          </a:solidFill>
                          <a:effectLst/>
                          <a:latin typeface="Cambria" panose="02040503050406030204" pitchFamily="18" charset="0"/>
                        </a:rPr>
                        <a:t>1,20,509</a:t>
                      </a:r>
                      <a:endParaRPr lang="en-IN" sz="1300" b="0" i="0" u="none" strike="noStrike" dirty="0">
                        <a:solidFill>
                          <a:srgbClr val="000000"/>
                        </a:solidFill>
                        <a:effectLst/>
                        <a:latin typeface="Cambria" panose="02040503050406030204" pitchFamily="18" charset="0"/>
                      </a:endParaRP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lumMod val="95000"/>
                      </a:schemeClr>
                    </a:solidFill>
                  </a:tcPr>
                </a:tc>
                <a:tc>
                  <a:txBody>
                    <a:bodyPr/>
                    <a:lstStyle/>
                    <a:p>
                      <a:pPr algn="ctr" fontAlgn="ctr"/>
                      <a:r>
                        <a:rPr lang="en-IN" sz="1300" b="0" i="0" u="none" strike="noStrike" dirty="0">
                          <a:solidFill>
                            <a:srgbClr val="000000"/>
                          </a:solidFill>
                          <a:effectLst/>
                          <a:latin typeface="Cambria" panose="02040503050406030204" pitchFamily="18" charset="0"/>
                        </a:rPr>
                        <a:t>12.93%</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lumMod val="95000"/>
                      </a:schemeClr>
                    </a:solidFill>
                  </a:tcPr>
                </a:tc>
                <a:tc>
                  <a:txBody>
                    <a:bodyPr/>
                    <a:lstStyle/>
                    <a:p>
                      <a:pPr algn="ctr" fontAlgn="ctr"/>
                      <a:r>
                        <a:rPr lang="en-IN" sz="1300" b="0" i="0" u="none" strike="noStrike" dirty="0">
                          <a:solidFill>
                            <a:srgbClr val="000000"/>
                          </a:solidFill>
                          <a:effectLst/>
                          <a:latin typeface="Cambria" panose="02040503050406030204" pitchFamily="18" charset="0"/>
                        </a:rPr>
                        <a:t>61.58%</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lumMod val="95000"/>
                      </a:schemeClr>
                    </a:solidFill>
                  </a:tcPr>
                </a:tc>
                <a:tc>
                  <a:txBody>
                    <a:bodyPr/>
                    <a:lstStyle/>
                    <a:p>
                      <a:pPr algn="ctr" fontAlgn="ctr"/>
                      <a:r>
                        <a:rPr lang="en-IN" sz="1300" b="0" i="0" u="none" strike="noStrike" dirty="0">
                          <a:solidFill>
                            <a:srgbClr val="000000"/>
                          </a:solidFill>
                          <a:effectLst/>
                          <a:latin typeface="Cambria" panose="02040503050406030204" pitchFamily="18" charset="0"/>
                        </a:rPr>
                        <a:t>13.64%</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lumMod val="95000"/>
                      </a:schemeClr>
                    </a:solidFill>
                  </a:tcPr>
                </a:tc>
                <a:tc>
                  <a:txBody>
                    <a:bodyPr/>
                    <a:lstStyle/>
                    <a:p>
                      <a:pPr algn="ctr" fontAlgn="ctr"/>
                      <a:r>
                        <a:rPr lang="en-IN" sz="1300" b="0" i="0" u="none" strike="noStrike" dirty="0">
                          <a:solidFill>
                            <a:srgbClr val="000000"/>
                          </a:solidFill>
                          <a:effectLst/>
                          <a:latin typeface="Cambria" panose="02040503050406030204" pitchFamily="18" charset="0"/>
                        </a:rPr>
                        <a:t>9,02,601</a:t>
                      </a:r>
                    </a:p>
                  </a:txBody>
                  <a:tcPr marL="9525" marR="9525" marT="9525" marB="0" anchor="ctr">
                    <a:lnL w="12700" cap="flat" cmpd="sng" algn="ctr">
                      <a:solidFill>
                        <a:schemeClr val="bg1">
                          <a:lumMod val="85000"/>
                        </a:schemeClr>
                      </a:solidFill>
                      <a:prstDash val="solid"/>
                      <a:round/>
                      <a:headEnd type="none" w="med" len="med"/>
                      <a:tailEnd type="none" w="med" len="med"/>
                    </a:lnL>
                    <a:lnR>
                      <a:noFill/>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376828239"/>
                  </a:ext>
                </a:extLst>
              </a:tr>
              <a:tr h="434908">
                <a:tc>
                  <a:txBody>
                    <a:bodyPr/>
                    <a:lstStyle/>
                    <a:p>
                      <a:pPr algn="ctr" fontAlgn="ctr"/>
                      <a:r>
                        <a:rPr lang="en-IN" sz="1300" b="1" i="0" u="none" strike="noStrike" dirty="0">
                          <a:solidFill>
                            <a:srgbClr val="000000"/>
                          </a:solidFill>
                          <a:effectLst/>
                          <a:latin typeface="Cambria" panose="02040503050406030204" pitchFamily="18" charset="0"/>
                        </a:rPr>
                        <a:t>Nippon AMC</a:t>
                      </a:r>
                    </a:p>
                  </a:txBody>
                  <a:tcPr marL="9525" marR="9525" marT="9525" marB="0" anchor="ctr">
                    <a:lnL>
                      <a:noFill/>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a:noFill/>
                    </a:lnB>
                    <a:solidFill>
                      <a:schemeClr val="bg1">
                        <a:lumMod val="95000"/>
                      </a:schemeClr>
                    </a:solidFill>
                  </a:tcPr>
                </a:tc>
                <a:tc>
                  <a:txBody>
                    <a:bodyPr/>
                    <a:lstStyle/>
                    <a:p>
                      <a:pPr algn="ctr" fontAlgn="ctr"/>
                      <a:r>
                        <a:rPr lang="en-IN" sz="1300" b="0" i="0" u="none" strike="noStrike" dirty="0">
                          <a:solidFill>
                            <a:srgbClr val="000000"/>
                          </a:solidFill>
                          <a:effectLst/>
                          <a:latin typeface="Cambria" panose="02040503050406030204" pitchFamily="18" charset="0"/>
                        </a:rPr>
                        <a:t>66,951</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a:noFill/>
                    </a:lnB>
                    <a:solidFill>
                      <a:schemeClr val="bg1">
                        <a:lumMod val="95000"/>
                      </a:schemeClr>
                    </a:solidFill>
                  </a:tcPr>
                </a:tc>
                <a:tc>
                  <a:txBody>
                    <a:bodyPr/>
                    <a:lstStyle/>
                    <a:p>
                      <a:pPr algn="ctr" fontAlgn="ctr"/>
                      <a:r>
                        <a:rPr lang="en-IN" sz="1300" b="0" i="0" u="none" strike="noStrike" dirty="0">
                          <a:solidFill>
                            <a:srgbClr val="000000"/>
                          </a:solidFill>
                          <a:effectLst/>
                          <a:latin typeface="Cambria" panose="02040503050406030204" pitchFamily="18" charset="0"/>
                        </a:rPr>
                        <a:t>12.79%</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a:noFill/>
                    </a:lnB>
                    <a:solidFill>
                      <a:schemeClr val="bg1">
                        <a:lumMod val="95000"/>
                      </a:schemeClr>
                    </a:solidFill>
                  </a:tcPr>
                </a:tc>
                <a:tc>
                  <a:txBody>
                    <a:bodyPr/>
                    <a:lstStyle/>
                    <a:p>
                      <a:pPr algn="ctr" fontAlgn="ctr"/>
                      <a:r>
                        <a:rPr lang="en-IN" sz="1300" b="0" i="0" u="none" strike="noStrike" dirty="0">
                          <a:solidFill>
                            <a:srgbClr val="000000"/>
                          </a:solidFill>
                          <a:effectLst/>
                          <a:latin typeface="Cambria" panose="02040503050406030204" pitchFamily="18" charset="0"/>
                        </a:rPr>
                        <a:t>54.37%</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a:noFill/>
                    </a:lnB>
                    <a:solidFill>
                      <a:schemeClr val="bg1">
                        <a:lumMod val="95000"/>
                      </a:schemeClr>
                    </a:solidFill>
                  </a:tcPr>
                </a:tc>
                <a:tc>
                  <a:txBody>
                    <a:bodyPr/>
                    <a:lstStyle/>
                    <a:p>
                      <a:pPr algn="ctr" fontAlgn="ctr"/>
                      <a:r>
                        <a:rPr lang="en-IN" sz="1300" b="0" i="0" u="none" strike="noStrike" dirty="0">
                          <a:solidFill>
                            <a:srgbClr val="000000"/>
                          </a:solidFill>
                          <a:effectLst/>
                          <a:latin typeface="Cambria" panose="02040503050406030204" pitchFamily="18" charset="0"/>
                        </a:rPr>
                        <a:t>18%</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a:noFill/>
                    </a:lnB>
                    <a:solidFill>
                      <a:schemeClr val="bg1">
                        <a:lumMod val="95000"/>
                      </a:schemeClr>
                    </a:solidFill>
                  </a:tcPr>
                </a:tc>
                <a:tc>
                  <a:txBody>
                    <a:bodyPr/>
                    <a:lstStyle/>
                    <a:p>
                      <a:pPr algn="ctr" fontAlgn="ctr"/>
                      <a:r>
                        <a:rPr lang="en-IN" sz="1300" b="0" i="0" u="none" strike="noStrike" dirty="0">
                          <a:solidFill>
                            <a:srgbClr val="000000"/>
                          </a:solidFill>
                          <a:effectLst/>
                          <a:latin typeface="Cambria" panose="02040503050406030204" pitchFamily="18" charset="0"/>
                        </a:rPr>
                        <a:t>6,66,468</a:t>
                      </a:r>
                    </a:p>
                  </a:txBody>
                  <a:tcPr marL="9525" marR="9525" marT="9525" marB="0" anchor="ctr">
                    <a:lnL w="12700" cap="flat" cmpd="sng" algn="ctr">
                      <a:solidFill>
                        <a:schemeClr val="bg1">
                          <a:lumMod val="85000"/>
                        </a:schemeClr>
                      </a:solidFill>
                      <a:prstDash val="solid"/>
                      <a:round/>
                      <a:headEnd type="none" w="med" len="med"/>
                      <a:tailEnd type="none" w="med" len="med"/>
                    </a:lnL>
                    <a:lnR>
                      <a:noFill/>
                    </a:lnR>
                    <a:lnT w="12700" cap="flat" cmpd="sng" algn="ctr">
                      <a:solidFill>
                        <a:schemeClr val="bg1">
                          <a:lumMod val="85000"/>
                        </a:schemeClr>
                      </a:solidFill>
                      <a:prstDash val="solid"/>
                      <a:round/>
                      <a:headEnd type="none" w="med" len="med"/>
                      <a:tailEnd type="none" w="med" len="med"/>
                    </a:lnT>
                    <a:lnB>
                      <a:noFill/>
                    </a:lnB>
                    <a:solidFill>
                      <a:schemeClr val="bg1">
                        <a:lumMod val="95000"/>
                      </a:schemeClr>
                    </a:solidFill>
                  </a:tcPr>
                </a:tc>
                <a:extLst>
                  <a:ext uri="{0D108BD9-81ED-4DB2-BD59-A6C34878D82A}">
                    <a16:rowId xmlns:a16="http://schemas.microsoft.com/office/drawing/2014/main" val="271568773"/>
                  </a:ext>
                </a:extLst>
              </a:tr>
            </a:tbl>
          </a:graphicData>
        </a:graphic>
      </p:graphicFrame>
      <p:sp>
        <p:nvSpPr>
          <p:cNvPr id="6" name="TextBox 5">
            <a:extLst>
              <a:ext uri="{FF2B5EF4-FFF2-40B4-BE49-F238E27FC236}">
                <a16:creationId xmlns:a16="http://schemas.microsoft.com/office/drawing/2014/main" id="{9C5A5969-F6B5-81C2-D4C6-B1FDB4831CE3}"/>
              </a:ext>
            </a:extLst>
          </p:cNvPr>
          <p:cNvSpPr txBox="1"/>
          <p:nvPr/>
        </p:nvSpPr>
        <p:spPr>
          <a:xfrm>
            <a:off x="4702236" y="3514345"/>
            <a:ext cx="3693622" cy="307777"/>
          </a:xfrm>
          <a:prstGeom prst="rect">
            <a:avLst/>
          </a:prstGeom>
          <a:noFill/>
          <a:ln>
            <a:noFill/>
          </a:ln>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rPr>
              <a:t>Peer to Peer Comparison</a:t>
            </a:r>
            <a:endParaRPr kumimoji="0" lang="en-IN" sz="1400" b="1" i="0"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endParaRPr>
          </a:p>
        </p:txBody>
      </p:sp>
      <p:sp>
        <p:nvSpPr>
          <p:cNvPr id="14" name="Rectangle: Rounded Corners 13">
            <a:extLst>
              <a:ext uri="{FF2B5EF4-FFF2-40B4-BE49-F238E27FC236}">
                <a16:creationId xmlns:a16="http://schemas.microsoft.com/office/drawing/2014/main" id="{46170381-C717-2251-88D0-2A8602A00E79}"/>
              </a:ext>
            </a:extLst>
          </p:cNvPr>
          <p:cNvSpPr/>
          <p:nvPr/>
        </p:nvSpPr>
        <p:spPr>
          <a:xfrm>
            <a:off x="5330570" y="1030261"/>
            <a:ext cx="6042578" cy="323114"/>
          </a:xfrm>
          <a:prstGeom prst="round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1600" b="1" i="0" u="none" strike="noStrike" kern="1200" cap="none" spc="0" normalizeH="0" baseline="0" noProof="0">
                <a:ln>
                  <a:noFill/>
                </a:ln>
                <a:solidFill>
                  <a:prstClr val="white"/>
                </a:solidFill>
                <a:effectLst/>
                <a:uLnTx/>
                <a:uFillTx/>
                <a:latin typeface="Cambria" panose="02040503050406030204" pitchFamily="18" charset="0"/>
                <a:ea typeface="Cambria" panose="02040503050406030204" pitchFamily="18" charset="0"/>
                <a:cs typeface="+mn-cs"/>
              </a:rPr>
              <a:t>Pros of Investing in PPFAS</a:t>
            </a:r>
          </a:p>
        </p:txBody>
      </p:sp>
      <p:graphicFrame>
        <p:nvGraphicFramePr>
          <p:cNvPr id="2" name="Table 1">
            <a:extLst>
              <a:ext uri="{FF2B5EF4-FFF2-40B4-BE49-F238E27FC236}">
                <a16:creationId xmlns:a16="http://schemas.microsoft.com/office/drawing/2014/main" id="{CF113AA0-E7CE-CD01-6FD0-E90CCDF63A18}"/>
              </a:ext>
            </a:extLst>
          </p:cNvPr>
          <p:cNvGraphicFramePr>
            <a:graphicFrameLocks noGrp="1"/>
          </p:cNvGraphicFramePr>
          <p:nvPr/>
        </p:nvGraphicFramePr>
        <p:xfrm>
          <a:off x="4782592" y="1459022"/>
          <a:ext cx="7150308" cy="1917930"/>
        </p:xfrm>
        <a:graphic>
          <a:graphicData uri="http://schemas.openxmlformats.org/drawingml/2006/table">
            <a:tbl>
              <a:tblPr firstRow="1" bandRow="1">
                <a:tableStyleId>{F5AB1C69-6EDB-4FF4-983F-18BD219EF322}</a:tableStyleId>
              </a:tblPr>
              <a:tblGrid>
                <a:gridCol w="7150308">
                  <a:extLst>
                    <a:ext uri="{9D8B030D-6E8A-4147-A177-3AD203B41FA5}">
                      <a16:colId xmlns:a16="http://schemas.microsoft.com/office/drawing/2014/main" val="1140150176"/>
                    </a:ext>
                  </a:extLst>
                </a:gridCol>
              </a:tblGrid>
              <a:tr h="593205">
                <a:tc>
                  <a:txBody>
                    <a:bodyPr/>
                    <a:lstStyle/>
                    <a:p>
                      <a:pPr algn="ctr"/>
                      <a:r>
                        <a:rPr lang="en-US" sz="1400" b="0">
                          <a:solidFill>
                            <a:schemeClr val="tx1"/>
                          </a:solidFill>
                          <a:latin typeface="Cambria" panose="02040503050406030204" pitchFamily="18" charset="0"/>
                          <a:ea typeface="Cambria" panose="02040503050406030204" pitchFamily="18" charset="0"/>
                        </a:rPr>
                        <a:t>PPFAS (Parag Parikh Mutual Fund) excels with its value-driven investing, focusing on long-term wealth creation through fundamental analysis, emphasizing cash flow and low debt over market trends, using this disciplined approach, it continues to outperform competitors. </a:t>
                      </a:r>
                    </a:p>
                  </a:txBody>
                  <a:tcPr anchor="ctr">
                    <a:solidFill>
                      <a:srgbClr val="F0F0F0"/>
                    </a:solidFill>
                  </a:tcPr>
                </a:tc>
                <a:extLst>
                  <a:ext uri="{0D108BD9-81ED-4DB2-BD59-A6C34878D82A}">
                    <a16:rowId xmlns:a16="http://schemas.microsoft.com/office/drawing/2014/main" val="1129423657"/>
                  </a:ext>
                </a:extLst>
              </a:tr>
              <a:tr h="593205">
                <a:tc>
                  <a:txBody>
                    <a:bodyPr/>
                    <a:lstStyle/>
                    <a:p>
                      <a:pPr algn="ctr"/>
                      <a:r>
                        <a:rPr lang="en-US" sz="1400" b="0">
                          <a:solidFill>
                            <a:schemeClr val="tx1"/>
                          </a:solidFill>
                          <a:latin typeface="Cambria" panose="02040503050406030204" pitchFamily="18" charset="0"/>
                          <a:ea typeface="Cambria" panose="02040503050406030204" pitchFamily="18" charset="0"/>
                        </a:rPr>
                        <a:t>It stands out as one of the few Indian mutual funds investing in both Indian and global stocks. </a:t>
                      </a:r>
                      <a:endParaRPr lang="en-IN" sz="1400" b="0">
                        <a:solidFill>
                          <a:schemeClr val="tx1"/>
                        </a:solidFill>
                        <a:latin typeface="Cambria" panose="02040503050406030204" pitchFamily="18" charset="0"/>
                        <a:ea typeface="Cambria" panose="02040503050406030204" pitchFamily="18" charset="0"/>
                      </a:endParaRPr>
                    </a:p>
                  </a:txBody>
                  <a:tcPr anchor="ctr"/>
                </a:tc>
                <a:extLst>
                  <a:ext uri="{0D108BD9-81ED-4DB2-BD59-A6C34878D82A}">
                    <a16:rowId xmlns:a16="http://schemas.microsoft.com/office/drawing/2014/main" val="38062985"/>
                  </a:ext>
                </a:extLst>
              </a:tr>
              <a:tr h="593205">
                <a:tc>
                  <a:txBody>
                    <a:bodyPr/>
                    <a:lstStyle/>
                    <a:p>
                      <a:pPr algn="ctr"/>
                      <a:r>
                        <a:rPr lang="en-US" sz="1400" b="0">
                          <a:solidFill>
                            <a:schemeClr val="tx1"/>
                          </a:solidFill>
                          <a:latin typeface="Cambria" panose="02040503050406030204" pitchFamily="18" charset="0"/>
                          <a:ea typeface="Cambria" panose="02040503050406030204" pitchFamily="18" charset="0"/>
                        </a:rPr>
                        <a:t>By diversifying across markets, it mitigates the impact of local fluctuations and capitalizes on global opportunities, enhancing long-term growth potential.</a:t>
                      </a:r>
                      <a:endParaRPr lang="en-IN" sz="1400" b="0">
                        <a:solidFill>
                          <a:schemeClr val="tx1"/>
                        </a:solidFill>
                        <a:latin typeface="Cambria" panose="02040503050406030204" pitchFamily="18" charset="0"/>
                        <a:ea typeface="Cambria" panose="02040503050406030204" pitchFamily="18" charset="0"/>
                      </a:endParaRPr>
                    </a:p>
                  </a:txBody>
                  <a:tcPr anchor="ctr"/>
                </a:tc>
                <a:extLst>
                  <a:ext uri="{0D108BD9-81ED-4DB2-BD59-A6C34878D82A}">
                    <a16:rowId xmlns:a16="http://schemas.microsoft.com/office/drawing/2014/main" val="4056189217"/>
                  </a:ext>
                </a:extLst>
              </a:tr>
            </a:tbl>
          </a:graphicData>
        </a:graphic>
      </p:graphicFrame>
      <p:sp>
        <p:nvSpPr>
          <p:cNvPr id="8" name="TextBox 7">
            <a:extLst>
              <a:ext uri="{FF2B5EF4-FFF2-40B4-BE49-F238E27FC236}">
                <a16:creationId xmlns:a16="http://schemas.microsoft.com/office/drawing/2014/main" id="{D994E27E-0954-73A8-EB2D-E4A3631EF31A}"/>
              </a:ext>
            </a:extLst>
          </p:cNvPr>
          <p:cNvSpPr txBox="1"/>
          <p:nvPr/>
        </p:nvSpPr>
        <p:spPr>
          <a:xfrm>
            <a:off x="9696" y="5790585"/>
            <a:ext cx="12089477" cy="861774"/>
          </a:xfrm>
          <a:prstGeom prst="rect">
            <a:avLst/>
          </a:prstGeom>
          <a:noFill/>
        </p:spPr>
        <p:txBody>
          <a:bodyPr wrap="square">
            <a:spAutoFit/>
          </a:bodyPr>
          <a:lstStyle/>
          <a:p>
            <a:pPr marL="0" marR="0" lvl="0" indent="0" algn="just" defTabSz="914400" rtl="0" eaLnBrk="1" fontAlgn="auto" latinLnBrk="0" hangingPunct="1">
              <a:lnSpc>
                <a:spcPct val="100000"/>
              </a:lnSpc>
              <a:spcBef>
                <a:spcPts val="0"/>
              </a:spcBef>
              <a:spcAft>
                <a:spcPts val="0"/>
              </a:spcAft>
              <a:buClrTx/>
              <a:buSzTx/>
              <a:buFontTx/>
              <a:buNone/>
              <a:tabLst/>
              <a:defRPr/>
            </a:pPr>
            <a:r>
              <a:rPr kumimoji="0" lang="en-IN" sz="1000" b="0" i="1"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Aptos" panose="020B0004020202020204" pitchFamily="34" charset="0"/>
              </a:rPr>
              <a:t>Investment returns are subject to fluctuation and may vary over time. Investors should be aware that past performance is not indicative of future results. Prospective investors are hereby advised that investments in unlisted securities are subject to certain inherent risks. These risks may include, but are not limited to, market volatility, reduced liquidity, and the possibility of capital or principal loss. All investors are strongly encouraged to evaluate their individual risk tolerance and investment objectives thoroughly. Unlisted securities are not traded on recognized stock exchanges, which may adversely affect the ease of exit or liquidation of such investments. It is advisable to seek independent professional financial advice prior to making any investment decisions. Centricity </a:t>
            </a:r>
            <a:r>
              <a:rPr kumimoji="0" lang="en-IN" sz="1000" b="0" i="1" u="none" strike="noStrike" kern="1200" cap="none" spc="0" normalizeH="0" baseline="0" noProof="0" err="1">
                <a:ln>
                  <a:noFill/>
                </a:ln>
                <a:solidFill>
                  <a:prstClr val="black"/>
                </a:solidFill>
                <a:effectLst/>
                <a:uLnTx/>
                <a:uFillTx/>
                <a:latin typeface="Cambria" panose="02040503050406030204" pitchFamily="18" charset="0"/>
                <a:ea typeface="Cambria" panose="02040503050406030204" pitchFamily="18" charset="0"/>
                <a:cs typeface="Aptos" panose="020B0004020202020204" pitchFamily="34" charset="0"/>
              </a:rPr>
              <a:t>Fincap</a:t>
            </a:r>
            <a:r>
              <a:rPr kumimoji="0" lang="en-IN" sz="1000" b="0" i="1"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Aptos" panose="020B0004020202020204" pitchFamily="34" charset="0"/>
              </a:rPr>
              <a:t> Private Limited, including its affiliates, directors, and employees, expressly disclaims any liability for losses, defaults, or unforeseen events that may arise in connection with investments in unlisted securities.</a:t>
            </a:r>
          </a:p>
        </p:txBody>
      </p:sp>
      <p:pic>
        <p:nvPicPr>
          <p:cNvPr id="7" name="Picture 6" descr="A white text on a black background&#10;&#10;AI-generated content may be incorrect.">
            <a:extLst>
              <a:ext uri="{FF2B5EF4-FFF2-40B4-BE49-F238E27FC236}">
                <a16:creationId xmlns:a16="http://schemas.microsoft.com/office/drawing/2014/main" id="{2AF12305-43A7-21DF-0408-2B1978FCA4CF}"/>
              </a:ext>
            </a:extLst>
          </p:cNvPr>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10362466" y="234062"/>
            <a:ext cx="1559328" cy="340260"/>
          </a:xfrm>
          <a:prstGeom prst="rect">
            <a:avLst/>
          </a:prstGeom>
        </p:spPr>
      </p:pic>
    </p:spTree>
    <p:extLst>
      <p:ext uri="{BB962C8B-B14F-4D97-AF65-F5344CB8AC3E}">
        <p14:creationId xmlns:p14="http://schemas.microsoft.com/office/powerpoint/2010/main" val="2049921904"/>
      </p:ext>
    </p:extLst>
  </p:cSld>
  <p:clrMapOvr>
    <a:masterClrMapping/>
  </p:clrMapOvr>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6027BED-116D-6A20-98AC-16214C625893}"/>
            </a:ext>
          </a:extLst>
        </p:cNvPr>
        <p:cNvGrpSpPr/>
        <p:nvPr/>
      </p:nvGrpSpPr>
      <p:grpSpPr>
        <a:xfrm>
          <a:off x="0" y="0"/>
          <a:ext cx="0" cy="0"/>
          <a:chOff x="0" y="0"/>
          <a:chExt cx="0" cy="0"/>
        </a:xfrm>
      </p:grpSpPr>
      <p:grpSp>
        <p:nvGrpSpPr>
          <p:cNvPr id="19" name="object 2">
            <a:extLst>
              <a:ext uri="{FF2B5EF4-FFF2-40B4-BE49-F238E27FC236}">
                <a16:creationId xmlns:a16="http://schemas.microsoft.com/office/drawing/2014/main" id="{BDC723D0-9CD4-9249-1A9E-986DA8260140}"/>
              </a:ext>
            </a:extLst>
          </p:cNvPr>
          <p:cNvGrpSpPr/>
          <p:nvPr/>
        </p:nvGrpSpPr>
        <p:grpSpPr>
          <a:xfrm>
            <a:off x="-9525" y="-9474"/>
            <a:ext cx="12211050" cy="840740"/>
            <a:chOff x="-9525" y="-9474"/>
            <a:chExt cx="12211050" cy="840740"/>
          </a:xfrm>
        </p:grpSpPr>
        <p:sp>
          <p:nvSpPr>
            <p:cNvPr id="20" name="object 3">
              <a:extLst>
                <a:ext uri="{FF2B5EF4-FFF2-40B4-BE49-F238E27FC236}">
                  <a16:creationId xmlns:a16="http://schemas.microsoft.com/office/drawing/2014/main" id="{F518C472-4032-1958-7F11-02954081D41C}"/>
                </a:ext>
              </a:extLst>
            </p:cNvPr>
            <p:cNvSpPr/>
            <p:nvPr/>
          </p:nvSpPr>
          <p:spPr>
            <a:xfrm>
              <a:off x="0" y="50"/>
              <a:ext cx="12192000" cy="821690"/>
            </a:xfrm>
            <a:custGeom>
              <a:avLst/>
              <a:gdLst/>
              <a:ahLst/>
              <a:cxnLst/>
              <a:rect l="l" t="t" r="r" b="b"/>
              <a:pathLst>
                <a:path w="12192000" h="821690">
                  <a:moveTo>
                    <a:pt x="12192000" y="0"/>
                  </a:moveTo>
                  <a:lnTo>
                    <a:pt x="0" y="0"/>
                  </a:lnTo>
                  <a:lnTo>
                    <a:pt x="0" y="821639"/>
                  </a:lnTo>
                  <a:lnTo>
                    <a:pt x="12192000" y="821639"/>
                  </a:lnTo>
                  <a:lnTo>
                    <a:pt x="12192000" y="0"/>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0" cap="none" spc="0" normalizeH="0" baseline="0" noProof="0">
                <a:ln>
                  <a:noFill/>
                </a:ln>
                <a:solidFill>
                  <a:sysClr val="windowText" lastClr="000000"/>
                </a:solidFill>
                <a:effectLst/>
                <a:uLnTx/>
                <a:uFillTx/>
                <a:latin typeface="Aptos" panose="02110004020202020204"/>
                <a:ea typeface="+mn-ea"/>
                <a:cs typeface="+mn-cs"/>
              </a:endParaRPr>
            </a:p>
          </p:txBody>
        </p:sp>
        <p:sp>
          <p:nvSpPr>
            <p:cNvPr id="22" name="object 4">
              <a:extLst>
                <a:ext uri="{FF2B5EF4-FFF2-40B4-BE49-F238E27FC236}">
                  <a16:creationId xmlns:a16="http://schemas.microsoft.com/office/drawing/2014/main" id="{5179691E-3502-E376-965B-A0A67412D7DC}"/>
                </a:ext>
              </a:extLst>
            </p:cNvPr>
            <p:cNvSpPr/>
            <p:nvPr/>
          </p:nvSpPr>
          <p:spPr>
            <a:xfrm>
              <a:off x="0" y="50"/>
              <a:ext cx="12192000" cy="821690"/>
            </a:xfrm>
            <a:custGeom>
              <a:avLst/>
              <a:gdLst/>
              <a:ahLst/>
              <a:cxnLst/>
              <a:rect l="l" t="t" r="r" b="b"/>
              <a:pathLst>
                <a:path w="12192000" h="821690">
                  <a:moveTo>
                    <a:pt x="0" y="821639"/>
                  </a:moveTo>
                  <a:lnTo>
                    <a:pt x="12192000" y="821639"/>
                  </a:lnTo>
                  <a:lnTo>
                    <a:pt x="12192000" y="0"/>
                  </a:lnTo>
                  <a:lnTo>
                    <a:pt x="0" y="0"/>
                  </a:lnTo>
                  <a:lnTo>
                    <a:pt x="0" y="821639"/>
                  </a:lnTo>
                  <a:close/>
                </a:path>
              </a:pathLst>
            </a:custGeom>
            <a:ln w="19050">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0" cap="none" spc="0" normalizeH="0" baseline="0" noProof="0">
                <a:ln>
                  <a:noFill/>
                </a:ln>
                <a:solidFill>
                  <a:sysClr val="windowText" lastClr="000000"/>
                </a:solidFill>
                <a:effectLst/>
                <a:uLnTx/>
                <a:uFillTx/>
                <a:latin typeface="Aptos" panose="02110004020202020204"/>
                <a:ea typeface="+mn-ea"/>
                <a:cs typeface="+mn-cs"/>
              </a:endParaRPr>
            </a:p>
          </p:txBody>
        </p:sp>
      </p:grpSp>
      <p:sp>
        <p:nvSpPr>
          <p:cNvPr id="4" name="object 4">
            <a:extLst>
              <a:ext uri="{FF2B5EF4-FFF2-40B4-BE49-F238E27FC236}">
                <a16:creationId xmlns:a16="http://schemas.microsoft.com/office/drawing/2014/main" id="{571214C8-2579-31DF-6553-4B191A45A6BC}"/>
              </a:ext>
            </a:extLst>
          </p:cNvPr>
          <p:cNvSpPr/>
          <p:nvPr/>
        </p:nvSpPr>
        <p:spPr>
          <a:xfrm>
            <a:off x="0" y="50"/>
            <a:ext cx="12192000" cy="821690"/>
          </a:xfrm>
          <a:custGeom>
            <a:avLst/>
            <a:gdLst/>
            <a:ahLst/>
            <a:cxnLst/>
            <a:rect l="l" t="t" r="r" b="b"/>
            <a:pathLst>
              <a:path w="12192000" h="821690">
                <a:moveTo>
                  <a:pt x="0" y="821639"/>
                </a:moveTo>
                <a:lnTo>
                  <a:pt x="12192000" y="821639"/>
                </a:lnTo>
                <a:lnTo>
                  <a:pt x="12192000" y="0"/>
                </a:lnTo>
                <a:lnTo>
                  <a:pt x="0" y="0"/>
                </a:lnTo>
                <a:lnTo>
                  <a:pt x="0" y="821639"/>
                </a:lnTo>
                <a:close/>
              </a:path>
            </a:pathLst>
          </a:custGeom>
          <a:ln w="19050">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0" cap="none" spc="0" normalizeH="0" baseline="0" noProof="0">
              <a:ln>
                <a:noFill/>
              </a:ln>
              <a:solidFill>
                <a:sysClr val="windowText" lastClr="000000"/>
              </a:solidFill>
              <a:effectLst/>
              <a:uLnTx/>
              <a:uFillTx/>
              <a:latin typeface="Aptos" panose="02110004020202020204"/>
              <a:ea typeface="+mn-ea"/>
              <a:cs typeface="+mn-cs"/>
            </a:endParaRPr>
          </a:p>
        </p:txBody>
      </p:sp>
      <p:sp>
        <p:nvSpPr>
          <p:cNvPr id="6" name="object 6">
            <a:extLst>
              <a:ext uri="{FF2B5EF4-FFF2-40B4-BE49-F238E27FC236}">
                <a16:creationId xmlns:a16="http://schemas.microsoft.com/office/drawing/2014/main" id="{EC81191D-E644-80FC-9EFD-3C1A22B32FA9}"/>
              </a:ext>
            </a:extLst>
          </p:cNvPr>
          <p:cNvSpPr/>
          <p:nvPr/>
        </p:nvSpPr>
        <p:spPr>
          <a:xfrm>
            <a:off x="0" y="6608808"/>
            <a:ext cx="12192000" cy="236220"/>
          </a:xfrm>
          <a:custGeom>
            <a:avLst/>
            <a:gdLst/>
            <a:ahLst/>
            <a:cxnLst/>
            <a:rect l="l" t="t" r="r" b="b"/>
            <a:pathLst>
              <a:path w="12192000" h="236220">
                <a:moveTo>
                  <a:pt x="12192000" y="0"/>
                </a:moveTo>
                <a:lnTo>
                  <a:pt x="0" y="0"/>
                </a:lnTo>
                <a:lnTo>
                  <a:pt x="0" y="235965"/>
                </a:lnTo>
                <a:lnTo>
                  <a:pt x="12192000" y="235965"/>
                </a:lnTo>
                <a:lnTo>
                  <a:pt x="12192000" y="0"/>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0" cap="none" spc="0" normalizeH="0" baseline="0" noProof="0">
              <a:ln>
                <a:noFill/>
              </a:ln>
              <a:solidFill>
                <a:sysClr val="windowText" lastClr="000000"/>
              </a:solidFill>
              <a:effectLst/>
              <a:uLnTx/>
              <a:uFillTx/>
              <a:latin typeface="Aptos" panose="02110004020202020204"/>
              <a:ea typeface="+mn-ea"/>
              <a:cs typeface="+mn-cs"/>
            </a:endParaRPr>
          </a:p>
        </p:txBody>
      </p:sp>
      <p:pic>
        <p:nvPicPr>
          <p:cNvPr id="8" name="Picture 7" descr="A white text on a black background&#10;&#10;AI-generated content may be incorrect.">
            <a:extLst>
              <a:ext uri="{FF2B5EF4-FFF2-40B4-BE49-F238E27FC236}">
                <a16:creationId xmlns:a16="http://schemas.microsoft.com/office/drawing/2014/main" id="{9EF1DF7E-67C0-7285-64B2-E56E31F71530}"/>
              </a:ext>
            </a:extLst>
          </p:cNvPr>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10362466" y="234062"/>
            <a:ext cx="1559328" cy="340260"/>
          </a:xfrm>
          <a:prstGeom prst="rect">
            <a:avLst/>
          </a:prstGeom>
        </p:spPr>
      </p:pic>
      <p:sp>
        <p:nvSpPr>
          <p:cNvPr id="16" name="TextBox 15">
            <a:extLst>
              <a:ext uri="{FF2B5EF4-FFF2-40B4-BE49-F238E27FC236}">
                <a16:creationId xmlns:a16="http://schemas.microsoft.com/office/drawing/2014/main" id="{78057FAF-B6BB-1E45-9377-DD75855D96FF}"/>
              </a:ext>
            </a:extLst>
          </p:cNvPr>
          <p:cNvSpPr txBox="1"/>
          <p:nvPr/>
        </p:nvSpPr>
        <p:spPr>
          <a:xfrm>
            <a:off x="171862" y="958400"/>
            <a:ext cx="5569780" cy="2339102"/>
          </a:xfrm>
          <a:prstGeom prst="rect">
            <a:avLst/>
          </a:prstGeom>
          <a:noFill/>
          <a:ln>
            <a:solidFill>
              <a:schemeClr val="bg1">
                <a:lumMod val="85000"/>
              </a:schemeClr>
            </a:solidFill>
          </a:ln>
        </p:spPr>
        <p:txBody>
          <a:bodyPr wrap="square">
            <a:spAutoFit/>
          </a:bodyPr>
          <a:lstStyle/>
          <a:p>
            <a:pPr marL="0" marR="0" lvl="0" indent="0" algn="just"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rPr>
              <a:t>About :</a:t>
            </a:r>
          </a:p>
          <a:p>
            <a:pPr marL="0" marR="0" lvl="0" indent="0" algn="just" defTabSz="914400" rtl="0" eaLnBrk="1" fontAlgn="auto" latinLnBrk="0" hangingPunct="1">
              <a:lnSpc>
                <a:spcPct val="100000"/>
              </a:lnSpc>
              <a:spcBef>
                <a:spcPts val="0"/>
              </a:spcBef>
              <a:spcAft>
                <a:spcPts val="0"/>
              </a:spcAft>
              <a:buClrTx/>
              <a:buSzTx/>
              <a:buFontTx/>
              <a:buNone/>
              <a:tabLst/>
              <a:defRPr/>
            </a:pPr>
            <a:endParaRPr kumimoji="0" lang="en-US" sz="1300" b="1" i="0"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endParaRPr>
          </a:p>
          <a:p>
            <a:pPr marL="0" marR="0" lvl="0" indent="0" algn="just" defTabSz="914400" rtl="0" eaLnBrk="1" fontAlgn="auto" latinLnBrk="0" hangingPunct="1">
              <a:lnSpc>
                <a:spcPct val="100000"/>
              </a:lnSpc>
              <a:spcBef>
                <a:spcPts val="0"/>
              </a:spcBef>
              <a:spcAft>
                <a:spcPts val="0"/>
              </a:spcAft>
              <a:buClrTx/>
              <a:buSzTx/>
              <a:buFontTx/>
              <a:buNone/>
              <a:tabLst/>
              <a:defRPr/>
            </a:pPr>
            <a:r>
              <a:rPr kumimoji="0" lang="en-US" sz="1300" b="0" i="0"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rPr>
              <a:t>Goodluck Defence &amp; Aerospace, incorporated in 2023, is a dedicated subsidiary of Goodluck India Ltd, focused on high-precision manufacturing for India’s defence and aerospace ecosystem. Leveraging the parent company’s strong foundation in specialised steel, engineering and fabrication, the defence arm delivers critical components such as artillery shell bodies, defence-grade structures, and precision-engineered assemblies. With these capabilities, the company is well-positioned to support India’s accelerating push towards indigenous defence manufacturing </a:t>
            </a:r>
            <a:r>
              <a:rPr kumimoji="0" lang="en-IN" sz="1300" b="0" i="0"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rPr>
              <a:t>and self-reliance.</a:t>
            </a:r>
          </a:p>
        </p:txBody>
      </p:sp>
      <p:graphicFrame>
        <p:nvGraphicFramePr>
          <p:cNvPr id="21" name="Table 20">
            <a:extLst>
              <a:ext uri="{FF2B5EF4-FFF2-40B4-BE49-F238E27FC236}">
                <a16:creationId xmlns:a16="http://schemas.microsoft.com/office/drawing/2014/main" id="{EDF008C9-1CA2-4C71-1277-C31131496903}"/>
              </a:ext>
            </a:extLst>
          </p:cNvPr>
          <p:cNvGraphicFramePr>
            <a:graphicFrameLocks noGrp="1"/>
          </p:cNvGraphicFramePr>
          <p:nvPr/>
        </p:nvGraphicFramePr>
        <p:xfrm>
          <a:off x="156463" y="3685710"/>
          <a:ext cx="5569780" cy="2109732"/>
        </p:xfrm>
        <a:graphic>
          <a:graphicData uri="http://schemas.openxmlformats.org/drawingml/2006/table">
            <a:tbl>
              <a:tblPr/>
              <a:tblGrid>
                <a:gridCol w="1856593">
                  <a:extLst>
                    <a:ext uri="{9D8B030D-6E8A-4147-A177-3AD203B41FA5}">
                      <a16:colId xmlns:a16="http://schemas.microsoft.com/office/drawing/2014/main" val="3207507365"/>
                    </a:ext>
                  </a:extLst>
                </a:gridCol>
                <a:gridCol w="1336747">
                  <a:extLst>
                    <a:ext uri="{9D8B030D-6E8A-4147-A177-3AD203B41FA5}">
                      <a16:colId xmlns:a16="http://schemas.microsoft.com/office/drawing/2014/main" val="231439767"/>
                    </a:ext>
                  </a:extLst>
                </a:gridCol>
                <a:gridCol w="1188220">
                  <a:extLst>
                    <a:ext uri="{9D8B030D-6E8A-4147-A177-3AD203B41FA5}">
                      <a16:colId xmlns:a16="http://schemas.microsoft.com/office/drawing/2014/main" val="2556449116"/>
                    </a:ext>
                  </a:extLst>
                </a:gridCol>
                <a:gridCol w="1188220">
                  <a:extLst>
                    <a:ext uri="{9D8B030D-6E8A-4147-A177-3AD203B41FA5}">
                      <a16:colId xmlns:a16="http://schemas.microsoft.com/office/drawing/2014/main" val="3340265194"/>
                    </a:ext>
                  </a:extLst>
                </a:gridCol>
              </a:tblGrid>
              <a:tr h="351622">
                <a:tc>
                  <a:txBody>
                    <a:bodyPr/>
                    <a:lstStyle/>
                    <a:p>
                      <a:pPr algn="ctr" fontAlgn="ctr">
                        <a:buNone/>
                      </a:pPr>
                      <a:r>
                        <a:rPr lang="en-IN" sz="1300" b="1" i="0" u="none" strike="noStrike">
                          <a:solidFill>
                            <a:srgbClr val="FFFFFF"/>
                          </a:solidFill>
                          <a:effectLst/>
                          <a:latin typeface="Cambria" panose="02040503050406030204" pitchFamily="18" charset="0"/>
                        </a:rPr>
                        <a:t>Segment </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0000"/>
                    </a:solidFill>
                  </a:tcPr>
                </a:tc>
                <a:tc>
                  <a:txBody>
                    <a:bodyPr/>
                    <a:lstStyle/>
                    <a:p>
                      <a:pPr algn="ctr" fontAlgn="ctr">
                        <a:buNone/>
                      </a:pPr>
                      <a:r>
                        <a:rPr lang="en-IN" sz="1300" b="1" i="0" u="none" strike="noStrike">
                          <a:solidFill>
                            <a:srgbClr val="FFFFFF"/>
                          </a:solidFill>
                          <a:effectLst/>
                          <a:latin typeface="Cambria" panose="02040503050406030204" pitchFamily="18" charset="0"/>
                        </a:rPr>
                        <a:t>FY 26 (E)</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0000"/>
                    </a:solidFill>
                  </a:tcPr>
                </a:tc>
                <a:tc>
                  <a:txBody>
                    <a:bodyPr/>
                    <a:lstStyle/>
                    <a:p>
                      <a:pPr algn="ctr" fontAlgn="ctr">
                        <a:buNone/>
                      </a:pPr>
                      <a:r>
                        <a:rPr lang="en-IN" sz="1300" b="1" i="0" u="none" strike="noStrike">
                          <a:solidFill>
                            <a:srgbClr val="FFFFFF"/>
                          </a:solidFill>
                          <a:effectLst/>
                          <a:latin typeface="Cambria" panose="02040503050406030204" pitchFamily="18" charset="0"/>
                        </a:rPr>
                        <a:t>FY 27 (E)</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0000"/>
                    </a:solidFill>
                  </a:tcPr>
                </a:tc>
                <a:tc>
                  <a:txBody>
                    <a:bodyPr/>
                    <a:lstStyle/>
                    <a:p>
                      <a:pPr algn="ctr" fontAlgn="ctr">
                        <a:buNone/>
                      </a:pPr>
                      <a:r>
                        <a:rPr lang="en-IN" sz="1300" b="1" i="0" u="none" strike="noStrike">
                          <a:solidFill>
                            <a:srgbClr val="FFFFFF"/>
                          </a:solidFill>
                          <a:effectLst/>
                          <a:latin typeface="Cambria" panose="02040503050406030204" pitchFamily="18" charset="0"/>
                        </a:rPr>
                        <a:t>FY 28 (E)</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0000"/>
                    </a:solidFill>
                  </a:tcPr>
                </a:tc>
                <a:extLst>
                  <a:ext uri="{0D108BD9-81ED-4DB2-BD59-A6C34878D82A}">
                    <a16:rowId xmlns:a16="http://schemas.microsoft.com/office/drawing/2014/main" val="2592107399"/>
                  </a:ext>
                </a:extLst>
              </a:tr>
              <a:tr h="351622">
                <a:tc>
                  <a:txBody>
                    <a:bodyPr/>
                    <a:lstStyle/>
                    <a:p>
                      <a:pPr algn="ctr" fontAlgn="ctr">
                        <a:buNone/>
                      </a:pPr>
                      <a:r>
                        <a:rPr lang="en-IN" sz="1300" b="0" i="0" u="none" strike="noStrike">
                          <a:solidFill>
                            <a:srgbClr val="000000"/>
                          </a:solidFill>
                          <a:effectLst/>
                          <a:latin typeface="Cambria" panose="02040503050406030204" pitchFamily="18" charset="0"/>
                        </a:rPr>
                        <a:t>Artillery Shell</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IN" sz="1300" b="0" i="0" u="none" strike="noStrike">
                          <a:solidFill>
                            <a:srgbClr val="000000"/>
                          </a:solidFill>
                          <a:effectLst/>
                          <a:latin typeface="Cambria" panose="02040503050406030204" pitchFamily="18" charset="0"/>
                        </a:rPr>
                        <a:t>100</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IN" sz="1300" b="0" i="0" u="none" strike="noStrike">
                          <a:solidFill>
                            <a:srgbClr val="000000"/>
                          </a:solidFill>
                          <a:effectLst/>
                          <a:latin typeface="Cambria" panose="02040503050406030204" pitchFamily="18" charset="0"/>
                        </a:rPr>
                        <a:t>300</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IN" sz="1300" b="0" i="0" u="none" strike="noStrike">
                          <a:solidFill>
                            <a:srgbClr val="000000"/>
                          </a:solidFill>
                          <a:effectLst/>
                          <a:latin typeface="Cambria" panose="02040503050406030204" pitchFamily="18" charset="0"/>
                        </a:rPr>
                        <a:t>800</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35019468"/>
                  </a:ext>
                </a:extLst>
              </a:tr>
              <a:tr h="351622">
                <a:tc>
                  <a:txBody>
                    <a:bodyPr/>
                    <a:lstStyle/>
                    <a:p>
                      <a:pPr algn="ctr" fontAlgn="ctr">
                        <a:buNone/>
                      </a:pPr>
                      <a:r>
                        <a:rPr lang="en-IN" sz="1300" b="0" i="0" u="none" strike="noStrike">
                          <a:solidFill>
                            <a:srgbClr val="000000"/>
                          </a:solidFill>
                          <a:effectLst/>
                          <a:latin typeface="Cambria" panose="02040503050406030204" pitchFamily="18" charset="0"/>
                        </a:rPr>
                        <a:t>Aerospace</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IN" sz="1300" b="0" i="0" u="none" strike="noStrike">
                          <a:solidFill>
                            <a:srgbClr val="000000"/>
                          </a:solidFill>
                          <a:effectLst/>
                          <a:latin typeface="Cambria" panose="02040503050406030204" pitchFamily="18" charset="0"/>
                        </a:rPr>
                        <a:t>0</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IN" sz="1300" b="0" i="0" u="none" strike="noStrike">
                          <a:solidFill>
                            <a:srgbClr val="000000"/>
                          </a:solidFill>
                          <a:effectLst/>
                          <a:latin typeface="Cambria" panose="02040503050406030204" pitchFamily="18" charset="0"/>
                        </a:rPr>
                        <a:t>0</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IN" sz="1300" b="0" i="0" u="none" strike="noStrike">
                          <a:solidFill>
                            <a:srgbClr val="000000"/>
                          </a:solidFill>
                          <a:effectLst/>
                          <a:latin typeface="Cambria" panose="02040503050406030204" pitchFamily="18" charset="0"/>
                        </a:rPr>
                        <a:t>200</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3909545414"/>
                  </a:ext>
                </a:extLst>
              </a:tr>
              <a:tr h="351622">
                <a:tc>
                  <a:txBody>
                    <a:bodyPr/>
                    <a:lstStyle/>
                    <a:p>
                      <a:pPr algn="ctr" fontAlgn="ctr">
                        <a:buNone/>
                      </a:pPr>
                      <a:r>
                        <a:rPr lang="en-IN" sz="1300" b="0" i="0" u="none" strike="noStrike">
                          <a:solidFill>
                            <a:srgbClr val="000000"/>
                          </a:solidFill>
                          <a:effectLst/>
                          <a:latin typeface="Cambria" panose="02040503050406030204" pitchFamily="18" charset="0"/>
                        </a:rPr>
                        <a:t>Total Revenue</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IN" sz="1300" b="0" i="0" u="none" strike="noStrike">
                          <a:solidFill>
                            <a:srgbClr val="000000"/>
                          </a:solidFill>
                          <a:effectLst/>
                          <a:latin typeface="Cambria" panose="02040503050406030204" pitchFamily="18" charset="0"/>
                        </a:rPr>
                        <a:t>100</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IN" sz="1300" b="0" i="0" u="none" strike="noStrike">
                          <a:solidFill>
                            <a:srgbClr val="000000"/>
                          </a:solidFill>
                          <a:effectLst/>
                          <a:latin typeface="Cambria" panose="02040503050406030204" pitchFamily="18" charset="0"/>
                        </a:rPr>
                        <a:t>300</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IN" sz="1300" b="0" i="0" u="none" strike="noStrike">
                          <a:solidFill>
                            <a:srgbClr val="000000"/>
                          </a:solidFill>
                          <a:effectLst/>
                          <a:latin typeface="Cambria" panose="02040503050406030204" pitchFamily="18" charset="0"/>
                        </a:rPr>
                        <a:t>1000</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801094365"/>
                  </a:ext>
                </a:extLst>
              </a:tr>
              <a:tr h="351622">
                <a:tc>
                  <a:txBody>
                    <a:bodyPr/>
                    <a:lstStyle/>
                    <a:p>
                      <a:pPr algn="ctr" fontAlgn="ctr">
                        <a:buNone/>
                      </a:pPr>
                      <a:r>
                        <a:rPr lang="en-IN" sz="1300" b="0" i="0" u="none" strike="noStrike">
                          <a:solidFill>
                            <a:srgbClr val="000000"/>
                          </a:solidFill>
                          <a:effectLst/>
                          <a:latin typeface="Cambria" panose="02040503050406030204" pitchFamily="18" charset="0"/>
                        </a:rPr>
                        <a:t>EBITDA Margin</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gridSpan="3">
                  <a:txBody>
                    <a:bodyPr/>
                    <a:lstStyle/>
                    <a:p>
                      <a:pPr algn="ctr" fontAlgn="ctr">
                        <a:buNone/>
                      </a:pPr>
                      <a:r>
                        <a:rPr lang="en-IN" sz="1300" b="0" i="0" u="none" strike="noStrike">
                          <a:solidFill>
                            <a:srgbClr val="000000"/>
                          </a:solidFill>
                          <a:effectLst/>
                          <a:latin typeface="Cambria" panose="02040503050406030204" pitchFamily="18" charset="0"/>
                        </a:rPr>
                        <a:t>30-35%</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hMerge="1">
                  <a:txBody>
                    <a:bodyPr/>
                    <a:lstStyle/>
                    <a:p>
                      <a:endParaRPr lang="en-IN"/>
                    </a:p>
                  </a:txBody>
                  <a:tcPr/>
                </a:tc>
                <a:tc hMerge="1">
                  <a:txBody>
                    <a:bodyPr/>
                    <a:lstStyle/>
                    <a:p>
                      <a:endParaRPr lang="en-IN"/>
                    </a:p>
                  </a:txBody>
                  <a:tcPr/>
                </a:tc>
                <a:extLst>
                  <a:ext uri="{0D108BD9-81ED-4DB2-BD59-A6C34878D82A}">
                    <a16:rowId xmlns:a16="http://schemas.microsoft.com/office/drawing/2014/main" val="3230710189"/>
                  </a:ext>
                </a:extLst>
              </a:tr>
              <a:tr h="351622">
                <a:tc>
                  <a:txBody>
                    <a:bodyPr/>
                    <a:lstStyle/>
                    <a:p>
                      <a:pPr algn="ctr" fontAlgn="ctr">
                        <a:buNone/>
                      </a:pPr>
                      <a:r>
                        <a:rPr lang="en-IN" sz="1300" b="0" i="0" u="none" strike="noStrike">
                          <a:solidFill>
                            <a:srgbClr val="000000"/>
                          </a:solidFill>
                          <a:effectLst/>
                          <a:latin typeface="Cambria" panose="02040503050406030204" pitchFamily="18" charset="0"/>
                        </a:rPr>
                        <a:t>ROCE</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gridSpan="3">
                  <a:txBody>
                    <a:bodyPr/>
                    <a:lstStyle/>
                    <a:p>
                      <a:pPr algn="ctr" fontAlgn="ctr">
                        <a:buNone/>
                      </a:pPr>
                      <a:r>
                        <a:rPr lang="en-IN" sz="1300" b="0" i="0" u="none" strike="noStrike">
                          <a:solidFill>
                            <a:srgbClr val="000000"/>
                          </a:solidFill>
                          <a:effectLst/>
                          <a:latin typeface="Cambria" panose="02040503050406030204" pitchFamily="18" charset="0"/>
                        </a:rPr>
                        <a:t>20-25%+</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hMerge="1">
                  <a:txBody>
                    <a:bodyPr/>
                    <a:lstStyle/>
                    <a:p>
                      <a:endParaRPr lang="en-IN"/>
                    </a:p>
                  </a:txBody>
                  <a:tcPr/>
                </a:tc>
                <a:tc hMerge="1">
                  <a:txBody>
                    <a:bodyPr/>
                    <a:lstStyle/>
                    <a:p>
                      <a:endParaRPr lang="en-IN"/>
                    </a:p>
                  </a:txBody>
                  <a:tcPr/>
                </a:tc>
                <a:extLst>
                  <a:ext uri="{0D108BD9-81ED-4DB2-BD59-A6C34878D82A}">
                    <a16:rowId xmlns:a16="http://schemas.microsoft.com/office/drawing/2014/main" val="172894359"/>
                  </a:ext>
                </a:extLst>
              </a:tr>
            </a:tbl>
          </a:graphicData>
        </a:graphic>
      </p:graphicFrame>
      <p:graphicFrame>
        <p:nvGraphicFramePr>
          <p:cNvPr id="27" name="Chart 26">
            <a:extLst>
              <a:ext uri="{FF2B5EF4-FFF2-40B4-BE49-F238E27FC236}">
                <a16:creationId xmlns:a16="http://schemas.microsoft.com/office/drawing/2014/main" id="{0B204035-3B7A-2024-AC85-AF1AD8CCBDF9}"/>
              </a:ext>
            </a:extLst>
          </p:cNvPr>
          <p:cNvGraphicFramePr>
            <a:graphicFrameLocks/>
          </p:cNvGraphicFramePr>
          <p:nvPr/>
        </p:nvGraphicFramePr>
        <p:xfrm>
          <a:off x="5976342" y="3685711"/>
          <a:ext cx="5730975" cy="2109731"/>
        </p:xfrm>
        <a:graphic>
          <a:graphicData uri="http://schemas.openxmlformats.org/drawingml/2006/chart">
            <c:chart xmlns:c="http://schemas.openxmlformats.org/drawingml/2006/chart" xmlns:r="http://schemas.openxmlformats.org/officeDocument/2006/relationships" r:id="rId3"/>
          </a:graphicData>
        </a:graphic>
      </p:graphicFrame>
      <p:sp>
        <p:nvSpPr>
          <p:cNvPr id="9" name="Title 1">
            <a:extLst>
              <a:ext uri="{FF2B5EF4-FFF2-40B4-BE49-F238E27FC236}">
                <a16:creationId xmlns:a16="http://schemas.microsoft.com/office/drawing/2014/main" id="{BD9589F1-E23F-0EFD-9702-AB3DDBECA7D8}"/>
              </a:ext>
            </a:extLst>
          </p:cNvPr>
          <p:cNvSpPr txBox="1">
            <a:spLocks/>
          </p:cNvSpPr>
          <p:nvPr/>
        </p:nvSpPr>
        <p:spPr>
          <a:xfrm>
            <a:off x="165475" y="106018"/>
            <a:ext cx="11122285" cy="630899"/>
          </a:xfrm>
          <a:prstGeom prst="rect">
            <a:avLst/>
          </a:prstGeom>
        </p:spPr>
        <p:txBody>
          <a:bodyPr vert="horz" lIns="91440" tIns="45720" rIns="91440" bIns="45720" rtlCol="0" anchor="ctr">
            <a:noAutofit/>
          </a:bodyPr>
          <a:lstStyle>
            <a:lvl1pPr algn="ctr" defTabSz="914400" rtl="0" eaLnBrk="1" latinLnBrk="0" hangingPunct="1">
              <a:lnSpc>
                <a:spcPct val="90000"/>
              </a:lnSpc>
              <a:spcBef>
                <a:spcPct val="0"/>
              </a:spcBef>
              <a:buNone/>
              <a:defRPr sz="6000" kern="1200">
                <a:solidFill>
                  <a:schemeClr val="tx1"/>
                </a:solidFill>
                <a:latin typeface="+mj-lt"/>
                <a:ea typeface="+mj-ea"/>
                <a:cs typeface="+mj-cs"/>
              </a:defRPr>
            </a:lvl1pPr>
          </a:lstStyle>
          <a:p>
            <a:pPr marL="0" marR="0" lvl="0" indent="0" algn="l" defTabSz="914400" rtl="0" eaLnBrk="1" fontAlgn="auto" latinLnBrk="0" hangingPunct="1">
              <a:lnSpc>
                <a:spcPct val="90000"/>
              </a:lnSpc>
              <a:spcBef>
                <a:spcPct val="0"/>
              </a:spcBef>
              <a:spcAft>
                <a:spcPts val="0"/>
              </a:spcAft>
              <a:buClrTx/>
              <a:buSzTx/>
              <a:buFontTx/>
              <a:buNone/>
              <a:tabLst/>
              <a:defRPr/>
            </a:pPr>
            <a:r>
              <a:rPr kumimoji="0" lang="en-US" sz="2800" b="1" i="0" u="none" strike="noStrike" kern="1200" cap="none" spc="0" normalizeH="0" baseline="0" noProof="0">
                <a:ln>
                  <a:noFill/>
                </a:ln>
                <a:solidFill>
                  <a:prstClr val="white"/>
                </a:solidFill>
                <a:effectLst/>
                <a:uLnTx/>
                <a:uFillTx/>
                <a:latin typeface="Cambria" panose="02040503050406030204" pitchFamily="18" charset="0"/>
                <a:ea typeface="Cambria" panose="02040503050406030204" pitchFamily="18" charset="0"/>
                <a:cs typeface="+mj-cs"/>
              </a:rPr>
              <a:t>UNLISTED EQUITY- GOODLUCK DEFENCE &amp; AEROSPACE</a:t>
            </a:r>
            <a:endParaRPr kumimoji="0" lang="en-IN" sz="2800" b="1" i="0" u="none" strike="noStrike" kern="1200" cap="none" spc="0" normalizeH="0" baseline="0" noProof="0">
              <a:ln>
                <a:noFill/>
              </a:ln>
              <a:solidFill>
                <a:prstClr val="white"/>
              </a:solidFill>
              <a:effectLst/>
              <a:uLnTx/>
              <a:uFillTx/>
              <a:latin typeface="Cambria" panose="02040503050406030204" pitchFamily="18" charset="0"/>
              <a:ea typeface="Cambria" panose="02040503050406030204" pitchFamily="18" charset="0"/>
              <a:cs typeface="+mj-cs"/>
            </a:endParaRPr>
          </a:p>
        </p:txBody>
      </p:sp>
      <p:sp>
        <p:nvSpPr>
          <p:cNvPr id="10" name="TextBox 9">
            <a:extLst>
              <a:ext uri="{FF2B5EF4-FFF2-40B4-BE49-F238E27FC236}">
                <a16:creationId xmlns:a16="http://schemas.microsoft.com/office/drawing/2014/main" id="{75CB4876-DBF2-34F2-B251-F96D8EA98991}"/>
              </a:ext>
            </a:extLst>
          </p:cNvPr>
          <p:cNvSpPr txBox="1"/>
          <p:nvPr/>
        </p:nvSpPr>
        <p:spPr>
          <a:xfrm>
            <a:off x="83130" y="3369300"/>
            <a:ext cx="2533337" cy="30777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400" b="1" i="0"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rPr>
              <a:t>Financial Highlights</a:t>
            </a:r>
          </a:p>
        </p:txBody>
      </p:sp>
      <p:graphicFrame>
        <p:nvGraphicFramePr>
          <p:cNvPr id="11" name="Table 10">
            <a:extLst>
              <a:ext uri="{FF2B5EF4-FFF2-40B4-BE49-F238E27FC236}">
                <a16:creationId xmlns:a16="http://schemas.microsoft.com/office/drawing/2014/main" id="{A04FA744-6CBB-B1F3-888F-47EA2C4382B6}"/>
              </a:ext>
            </a:extLst>
          </p:cNvPr>
          <p:cNvGraphicFramePr>
            <a:graphicFrameLocks noGrp="1"/>
          </p:cNvGraphicFramePr>
          <p:nvPr/>
        </p:nvGraphicFramePr>
        <p:xfrm>
          <a:off x="5833937" y="1364940"/>
          <a:ext cx="6186201" cy="1956252"/>
        </p:xfrm>
        <a:graphic>
          <a:graphicData uri="http://schemas.openxmlformats.org/drawingml/2006/table">
            <a:tbl>
              <a:tblPr firstRow="1" bandRow="1">
                <a:tableStyleId>{F5AB1C69-6EDB-4FF4-983F-18BD219EF322}</a:tableStyleId>
              </a:tblPr>
              <a:tblGrid>
                <a:gridCol w="6186201">
                  <a:extLst>
                    <a:ext uri="{9D8B030D-6E8A-4147-A177-3AD203B41FA5}">
                      <a16:colId xmlns:a16="http://schemas.microsoft.com/office/drawing/2014/main" val="1140150176"/>
                    </a:ext>
                  </a:extLst>
                </a:gridCol>
              </a:tblGrid>
              <a:tr h="643011">
                <a:tc>
                  <a:txBody>
                    <a:bodyPr/>
                    <a:lstStyle/>
                    <a:p>
                      <a:pPr algn="ctr"/>
                      <a:r>
                        <a:rPr lang="en-US" sz="1300" b="0">
                          <a:solidFill>
                            <a:schemeClr val="tx1"/>
                          </a:solidFill>
                          <a:latin typeface="Cambria" panose="02040503050406030204" pitchFamily="18" charset="0"/>
                          <a:ea typeface="Cambria" panose="02040503050406030204" pitchFamily="18" charset="0"/>
                        </a:rPr>
                        <a:t>At peak </a:t>
                      </a:r>
                      <a:r>
                        <a:rPr lang="en-US" sz="1300" b="0" err="1">
                          <a:solidFill>
                            <a:schemeClr val="tx1"/>
                          </a:solidFill>
                          <a:latin typeface="Cambria" panose="02040503050406030204" pitchFamily="18" charset="0"/>
                          <a:ea typeface="Cambria" panose="02040503050406030204" pitchFamily="18" charset="0"/>
                        </a:rPr>
                        <a:t>utilisation</a:t>
                      </a:r>
                      <a:r>
                        <a:rPr lang="en-US" sz="1300" b="0">
                          <a:solidFill>
                            <a:schemeClr val="tx1"/>
                          </a:solidFill>
                          <a:latin typeface="Cambria" panose="02040503050406030204" pitchFamily="18" charset="0"/>
                          <a:ea typeface="Cambria" panose="02040503050406030204" pitchFamily="18" charset="0"/>
                        </a:rPr>
                        <a:t> of around 90%, the current artillery shell capacity is expected to deliver approximately ₹300 crore in annual revenue. With the planned scale-up to 4,00,000 units, revenue potential increases to nearly ₹800 crore.</a:t>
                      </a:r>
                    </a:p>
                  </a:txBody>
                  <a:tcPr anchor="ctr">
                    <a:solidFill>
                      <a:srgbClr val="F0F0F0"/>
                    </a:solidFill>
                  </a:tcPr>
                </a:tc>
                <a:extLst>
                  <a:ext uri="{0D108BD9-81ED-4DB2-BD59-A6C34878D82A}">
                    <a16:rowId xmlns:a16="http://schemas.microsoft.com/office/drawing/2014/main" val="1129423657"/>
                  </a:ext>
                </a:extLst>
              </a:tr>
              <a:tr h="643011">
                <a:tc>
                  <a:txBody>
                    <a:bodyPr/>
                    <a:lstStyle/>
                    <a:p>
                      <a:pPr algn="ctr"/>
                      <a:r>
                        <a:rPr lang="en-US" sz="1300" b="0">
                          <a:solidFill>
                            <a:schemeClr val="tx1"/>
                          </a:solidFill>
                          <a:latin typeface="Cambria" panose="02040503050406030204" pitchFamily="18" charset="0"/>
                          <a:ea typeface="Cambria" panose="02040503050406030204" pitchFamily="18" charset="0"/>
                        </a:rPr>
                        <a:t>For FY26, utilization is expected to remain in the 30–35% range, translating to about ₹100 crore in artillery shell revenue. The business is expected to operate at healthy EBITDA margins of 30–35% ROCE 20–25%+.</a:t>
                      </a:r>
                    </a:p>
                  </a:txBody>
                  <a:tcPr anchor="ctr">
                    <a:solidFill>
                      <a:schemeClr val="bg1">
                        <a:lumMod val="65000"/>
                      </a:schemeClr>
                    </a:solidFill>
                  </a:tcPr>
                </a:tc>
                <a:extLst>
                  <a:ext uri="{0D108BD9-81ED-4DB2-BD59-A6C34878D82A}">
                    <a16:rowId xmlns:a16="http://schemas.microsoft.com/office/drawing/2014/main" val="38062985"/>
                  </a:ext>
                </a:extLst>
              </a:tr>
              <a:tr h="584652">
                <a:tc>
                  <a:txBody>
                    <a:bodyPr/>
                    <a:lstStyle/>
                    <a:p>
                      <a:pPr algn="ctr"/>
                      <a:r>
                        <a:rPr lang="en-US" sz="1300" b="0">
                          <a:solidFill>
                            <a:schemeClr val="tx1"/>
                          </a:solidFill>
                          <a:latin typeface="Cambria" panose="02040503050406030204" pitchFamily="18" charset="0"/>
                          <a:ea typeface="Cambria" panose="02040503050406030204" pitchFamily="18" charset="0"/>
                        </a:rPr>
                        <a:t>The aerospace division is projected to begin contributing from FY28, with an estimated ₹200 crore in revenue.</a:t>
                      </a:r>
                    </a:p>
                  </a:txBody>
                  <a:tcPr anchor="ctr">
                    <a:solidFill>
                      <a:schemeClr val="bg1">
                        <a:lumMod val="85000"/>
                      </a:schemeClr>
                    </a:solidFill>
                  </a:tcPr>
                </a:tc>
                <a:extLst>
                  <a:ext uri="{0D108BD9-81ED-4DB2-BD59-A6C34878D82A}">
                    <a16:rowId xmlns:a16="http://schemas.microsoft.com/office/drawing/2014/main" val="4056189217"/>
                  </a:ext>
                </a:extLst>
              </a:tr>
            </a:tbl>
          </a:graphicData>
        </a:graphic>
      </p:graphicFrame>
      <p:sp>
        <p:nvSpPr>
          <p:cNvPr id="12" name="Rectangle: Rounded Corners 11">
            <a:extLst>
              <a:ext uri="{FF2B5EF4-FFF2-40B4-BE49-F238E27FC236}">
                <a16:creationId xmlns:a16="http://schemas.microsoft.com/office/drawing/2014/main" id="{D272AAB4-AA25-14A4-6185-550DAC9A5158}"/>
              </a:ext>
            </a:extLst>
          </p:cNvPr>
          <p:cNvSpPr/>
          <p:nvPr/>
        </p:nvSpPr>
        <p:spPr>
          <a:xfrm>
            <a:off x="6450157" y="917641"/>
            <a:ext cx="5152230" cy="362661"/>
          </a:xfrm>
          <a:prstGeom prst="round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1600" b="1" i="0" u="none" strike="noStrike" kern="1200" cap="none" spc="0" normalizeH="0" baseline="0" noProof="0">
                <a:ln>
                  <a:noFill/>
                </a:ln>
                <a:solidFill>
                  <a:prstClr val="white"/>
                </a:solidFill>
                <a:effectLst/>
                <a:uLnTx/>
                <a:uFillTx/>
                <a:latin typeface="Cambria" panose="02040503050406030204" pitchFamily="18" charset="0"/>
                <a:ea typeface="Cambria" panose="02040503050406030204" pitchFamily="18" charset="0"/>
                <a:cs typeface="+mn-cs"/>
              </a:rPr>
              <a:t>K</a:t>
            </a:r>
            <a:r>
              <a:rPr kumimoji="0" lang="en-IN" sz="1600" b="1" i="0" u="none" strike="noStrike" kern="1200" cap="none" spc="0" normalizeH="0" baseline="0" noProof="0" err="1">
                <a:ln>
                  <a:noFill/>
                </a:ln>
                <a:solidFill>
                  <a:prstClr val="white"/>
                </a:solidFill>
                <a:effectLst/>
                <a:uLnTx/>
                <a:uFillTx/>
                <a:latin typeface="Cambria" panose="02040503050406030204" pitchFamily="18" charset="0"/>
                <a:ea typeface="Cambria" panose="02040503050406030204" pitchFamily="18" charset="0"/>
                <a:cs typeface="+mn-cs"/>
              </a:rPr>
              <a:t>ey</a:t>
            </a:r>
            <a:r>
              <a:rPr kumimoji="0" lang="en-IN" sz="1600" b="1" i="0" u="none" strike="noStrike" kern="1200" cap="none" spc="0" normalizeH="0" baseline="0" noProof="0">
                <a:ln>
                  <a:noFill/>
                </a:ln>
                <a:solidFill>
                  <a:prstClr val="white"/>
                </a:solidFill>
                <a:effectLst/>
                <a:uLnTx/>
                <a:uFillTx/>
                <a:latin typeface="Cambria" panose="02040503050406030204" pitchFamily="18" charset="0"/>
                <a:ea typeface="Cambria" panose="02040503050406030204" pitchFamily="18" charset="0"/>
                <a:cs typeface="+mn-cs"/>
              </a:rPr>
              <a:t> Highlights</a:t>
            </a:r>
          </a:p>
        </p:txBody>
      </p:sp>
      <p:sp>
        <p:nvSpPr>
          <p:cNvPr id="13" name="TextBox 12">
            <a:extLst>
              <a:ext uri="{FF2B5EF4-FFF2-40B4-BE49-F238E27FC236}">
                <a16:creationId xmlns:a16="http://schemas.microsoft.com/office/drawing/2014/main" id="{8EDB33AF-BAD9-8C0E-932F-D9FD9B0FCE08}"/>
              </a:ext>
            </a:extLst>
          </p:cNvPr>
          <p:cNvSpPr txBox="1"/>
          <p:nvPr/>
        </p:nvSpPr>
        <p:spPr>
          <a:xfrm>
            <a:off x="5971609" y="3369300"/>
            <a:ext cx="2533337" cy="30777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400" b="1" i="0"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rPr>
              <a:t>Shareholding Pattern</a:t>
            </a:r>
          </a:p>
        </p:txBody>
      </p:sp>
      <p:sp>
        <p:nvSpPr>
          <p:cNvPr id="14" name="TextBox 13">
            <a:extLst>
              <a:ext uri="{FF2B5EF4-FFF2-40B4-BE49-F238E27FC236}">
                <a16:creationId xmlns:a16="http://schemas.microsoft.com/office/drawing/2014/main" id="{05248099-03FF-41A3-DA7D-F8EFEF4752C5}"/>
              </a:ext>
            </a:extLst>
          </p:cNvPr>
          <p:cNvSpPr txBox="1"/>
          <p:nvPr/>
        </p:nvSpPr>
        <p:spPr>
          <a:xfrm>
            <a:off x="9696" y="5790585"/>
            <a:ext cx="12089477" cy="861774"/>
          </a:xfrm>
          <a:prstGeom prst="rect">
            <a:avLst/>
          </a:prstGeom>
          <a:noFill/>
        </p:spPr>
        <p:txBody>
          <a:bodyPr wrap="square">
            <a:spAutoFit/>
          </a:bodyPr>
          <a:lstStyle/>
          <a:p>
            <a:pPr marL="0" marR="0" lvl="0" indent="0" algn="just" defTabSz="914400" rtl="0" eaLnBrk="1" fontAlgn="auto" latinLnBrk="0" hangingPunct="1">
              <a:lnSpc>
                <a:spcPct val="100000"/>
              </a:lnSpc>
              <a:spcBef>
                <a:spcPts val="0"/>
              </a:spcBef>
              <a:spcAft>
                <a:spcPts val="0"/>
              </a:spcAft>
              <a:buClrTx/>
              <a:buSzTx/>
              <a:buFontTx/>
              <a:buNone/>
              <a:tabLst/>
              <a:defRPr/>
            </a:pPr>
            <a:r>
              <a:rPr kumimoji="0" lang="en-IN" sz="1000" b="0" i="1"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Aptos" panose="020B0004020202020204" pitchFamily="34" charset="0"/>
              </a:rPr>
              <a:t>Investment returns are subject to fluctuation and may vary over time. Investors should be aware that past performance is not indicative of future results. Prospective investors are hereby advised that investments in unlisted securities are subject to certain inherent risks. These risks may include, but are not limited to, market volatility, reduced liquidity, and the possibility of capital or principal loss. All investors are strongly encouraged to evaluate their individual risk tolerance and investment objectives thoroughly. Unlisted securities are not traded on recognized stock exchanges, which may adversely affect the ease of exit or liquidation of such investments. It is advisable to seek independent professional financial advice prior to making any investment decisions. Centricity </a:t>
            </a:r>
            <a:r>
              <a:rPr kumimoji="0" lang="en-IN" sz="1000" b="0" i="1" u="none" strike="noStrike" kern="1200" cap="none" spc="0" normalizeH="0" baseline="0" noProof="0" err="1">
                <a:ln>
                  <a:noFill/>
                </a:ln>
                <a:solidFill>
                  <a:prstClr val="black"/>
                </a:solidFill>
                <a:effectLst/>
                <a:uLnTx/>
                <a:uFillTx/>
                <a:latin typeface="Cambria" panose="02040503050406030204" pitchFamily="18" charset="0"/>
                <a:ea typeface="Cambria" panose="02040503050406030204" pitchFamily="18" charset="0"/>
                <a:cs typeface="Aptos" panose="020B0004020202020204" pitchFamily="34" charset="0"/>
              </a:rPr>
              <a:t>Fincap</a:t>
            </a:r>
            <a:r>
              <a:rPr kumimoji="0" lang="en-IN" sz="1000" b="0" i="1"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Aptos" panose="020B0004020202020204" pitchFamily="34" charset="0"/>
              </a:rPr>
              <a:t> Private Limited, including its affiliates, directors, and employees, expressly disclaims any liability for losses, defaults, or unforeseen events that may arise in connection with investments in unlisted securities.</a:t>
            </a:r>
          </a:p>
        </p:txBody>
      </p:sp>
    </p:spTree>
    <p:extLst>
      <p:ext uri="{BB962C8B-B14F-4D97-AF65-F5344CB8AC3E}">
        <p14:creationId xmlns:p14="http://schemas.microsoft.com/office/powerpoint/2010/main" val="4155029182"/>
      </p:ext>
    </p:extLst>
  </p:cSld>
  <p:clrMapOvr>
    <a:masterClrMapping/>
  </p:clrMapOvr>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8D83908-342F-61CB-2A0E-4A0F85A0517B}"/>
            </a:ext>
          </a:extLst>
        </p:cNvPr>
        <p:cNvGrpSpPr/>
        <p:nvPr/>
      </p:nvGrpSpPr>
      <p:grpSpPr>
        <a:xfrm>
          <a:off x="0" y="0"/>
          <a:ext cx="0" cy="0"/>
          <a:chOff x="0" y="0"/>
          <a:chExt cx="0" cy="0"/>
        </a:xfrm>
      </p:grpSpPr>
      <p:grpSp>
        <p:nvGrpSpPr>
          <p:cNvPr id="2" name="object 2">
            <a:extLst>
              <a:ext uri="{FF2B5EF4-FFF2-40B4-BE49-F238E27FC236}">
                <a16:creationId xmlns:a16="http://schemas.microsoft.com/office/drawing/2014/main" id="{B83F1356-D68D-6727-69A9-ED009DDC504F}"/>
              </a:ext>
            </a:extLst>
          </p:cNvPr>
          <p:cNvGrpSpPr/>
          <p:nvPr/>
        </p:nvGrpSpPr>
        <p:grpSpPr>
          <a:xfrm>
            <a:off x="-9525" y="-9474"/>
            <a:ext cx="12211050" cy="840740"/>
            <a:chOff x="-9525" y="-9474"/>
            <a:chExt cx="12211050" cy="840740"/>
          </a:xfrm>
        </p:grpSpPr>
        <p:sp>
          <p:nvSpPr>
            <p:cNvPr id="3" name="object 3">
              <a:extLst>
                <a:ext uri="{FF2B5EF4-FFF2-40B4-BE49-F238E27FC236}">
                  <a16:creationId xmlns:a16="http://schemas.microsoft.com/office/drawing/2014/main" id="{A38929CA-6631-6809-D409-EEBAB5C3C2DD}"/>
                </a:ext>
              </a:extLst>
            </p:cNvPr>
            <p:cNvSpPr/>
            <p:nvPr/>
          </p:nvSpPr>
          <p:spPr>
            <a:xfrm>
              <a:off x="0" y="50"/>
              <a:ext cx="12192000" cy="821690"/>
            </a:xfrm>
            <a:custGeom>
              <a:avLst/>
              <a:gdLst/>
              <a:ahLst/>
              <a:cxnLst/>
              <a:rect l="l" t="t" r="r" b="b"/>
              <a:pathLst>
                <a:path w="12192000" h="821690">
                  <a:moveTo>
                    <a:pt x="12192000" y="0"/>
                  </a:moveTo>
                  <a:lnTo>
                    <a:pt x="0" y="0"/>
                  </a:lnTo>
                  <a:lnTo>
                    <a:pt x="0" y="821639"/>
                  </a:lnTo>
                  <a:lnTo>
                    <a:pt x="12192000" y="821639"/>
                  </a:lnTo>
                  <a:lnTo>
                    <a:pt x="12192000" y="0"/>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0" cap="none" spc="0" normalizeH="0" baseline="0" noProof="0">
                <a:ln>
                  <a:noFill/>
                </a:ln>
                <a:solidFill>
                  <a:sysClr val="windowText" lastClr="000000"/>
                </a:solidFill>
                <a:effectLst/>
                <a:uLnTx/>
                <a:uFillTx/>
                <a:latin typeface="Aptos" panose="02110004020202020204"/>
                <a:ea typeface="+mn-ea"/>
                <a:cs typeface="+mn-cs"/>
              </a:endParaRPr>
            </a:p>
          </p:txBody>
        </p:sp>
        <p:sp>
          <p:nvSpPr>
            <p:cNvPr id="4" name="object 4">
              <a:extLst>
                <a:ext uri="{FF2B5EF4-FFF2-40B4-BE49-F238E27FC236}">
                  <a16:creationId xmlns:a16="http://schemas.microsoft.com/office/drawing/2014/main" id="{F1C876F5-5DB8-A20A-8700-38F70B51385B}"/>
                </a:ext>
              </a:extLst>
            </p:cNvPr>
            <p:cNvSpPr/>
            <p:nvPr/>
          </p:nvSpPr>
          <p:spPr>
            <a:xfrm>
              <a:off x="0" y="50"/>
              <a:ext cx="12192000" cy="821690"/>
            </a:xfrm>
            <a:custGeom>
              <a:avLst/>
              <a:gdLst/>
              <a:ahLst/>
              <a:cxnLst/>
              <a:rect l="l" t="t" r="r" b="b"/>
              <a:pathLst>
                <a:path w="12192000" h="821690">
                  <a:moveTo>
                    <a:pt x="0" y="821639"/>
                  </a:moveTo>
                  <a:lnTo>
                    <a:pt x="12192000" y="821639"/>
                  </a:lnTo>
                  <a:lnTo>
                    <a:pt x="12192000" y="0"/>
                  </a:lnTo>
                  <a:lnTo>
                    <a:pt x="0" y="0"/>
                  </a:lnTo>
                  <a:lnTo>
                    <a:pt x="0" y="821639"/>
                  </a:lnTo>
                  <a:close/>
                </a:path>
              </a:pathLst>
            </a:custGeom>
            <a:ln w="19050">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0" cap="none" spc="0" normalizeH="0" baseline="0" noProof="0">
                <a:ln>
                  <a:noFill/>
                </a:ln>
                <a:solidFill>
                  <a:sysClr val="windowText" lastClr="000000"/>
                </a:solidFill>
                <a:effectLst/>
                <a:uLnTx/>
                <a:uFillTx/>
                <a:latin typeface="Aptos" panose="02110004020202020204"/>
                <a:ea typeface="+mn-ea"/>
                <a:cs typeface="+mn-cs"/>
              </a:endParaRPr>
            </a:p>
          </p:txBody>
        </p:sp>
      </p:grpSp>
      <p:sp>
        <p:nvSpPr>
          <p:cNvPr id="6" name="object 6">
            <a:extLst>
              <a:ext uri="{FF2B5EF4-FFF2-40B4-BE49-F238E27FC236}">
                <a16:creationId xmlns:a16="http://schemas.microsoft.com/office/drawing/2014/main" id="{F1CC77AE-7E26-380D-39E3-4F22206694D2}"/>
              </a:ext>
            </a:extLst>
          </p:cNvPr>
          <p:cNvSpPr/>
          <p:nvPr/>
        </p:nvSpPr>
        <p:spPr>
          <a:xfrm>
            <a:off x="0" y="6608808"/>
            <a:ext cx="12192000" cy="236220"/>
          </a:xfrm>
          <a:custGeom>
            <a:avLst/>
            <a:gdLst/>
            <a:ahLst/>
            <a:cxnLst/>
            <a:rect l="l" t="t" r="r" b="b"/>
            <a:pathLst>
              <a:path w="12192000" h="236220">
                <a:moveTo>
                  <a:pt x="12192000" y="0"/>
                </a:moveTo>
                <a:lnTo>
                  <a:pt x="0" y="0"/>
                </a:lnTo>
                <a:lnTo>
                  <a:pt x="0" y="235965"/>
                </a:lnTo>
                <a:lnTo>
                  <a:pt x="12192000" y="235965"/>
                </a:lnTo>
                <a:lnTo>
                  <a:pt x="12192000" y="0"/>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0" cap="none" spc="0" normalizeH="0" baseline="0" noProof="0">
              <a:ln>
                <a:noFill/>
              </a:ln>
              <a:solidFill>
                <a:sysClr val="windowText" lastClr="000000"/>
              </a:solidFill>
              <a:effectLst/>
              <a:uLnTx/>
              <a:uFillTx/>
              <a:latin typeface="Aptos" panose="02110004020202020204"/>
              <a:ea typeface="+mn-ea"/>
              <a:cs typeface="+mn-cs"/>
            </a:endParaRPr>
          </a:p>
        </p:txBody>
      </p:sp>
      <p:pic>
        <p:nvPicPr>
          <p:cNvPr id="8" name="Picture 7" descr="A white text on a black background&#10;&#10;AI-generated content may be incorrect.">
            <a:extLst>
              <a:ext uri="{FF2B5EF4-FFF2-40B4-BE49-F238E27FC236}">
                <a16:creationId xmlns:a16="http://schemas.microsoft.com/office/drawing/2014/main" id="{8854A6AB-06ED-2617-D25D-7B1285E8786E}"/>
              </a:ext>
            </a:extLst>
          </p:cNvPr>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10362466" y="234062"/>
            <a:ext cx="1559328" cy="340260"/>
          </a:xfrm>
          <a:prstGeom prst="rect">
            <a:avLst/>
          </a:prstGeom>
        </p:spPr>
      </p:pic>
      <p:sp>
        <p:nvSpPr>
          <p:cNvPr id="15" name="TextBox 14">
            <a:extLst>
              <a:ext uri="{FF2B5EF4-FFF2-40B4-BE49-F238E27FC236}">
                <a16:creationId xmlns:a16="http://schemas.microsoft.com/office/drawing/2014/main" id="{98DD5D3C-FA59-F15F-3A67-E898CE7766C4}"/>
              </a:ext>
            </a:extLst>
          </p:cNvPr>
          <p:cNvSpPr txBox="1"/>
          <p:nvPr/>
        </p:nvSpPr>
        <p:spPr>
          <a:xfrm>
            <a:off x="165473" y="992103"/>
            <a:ext cx="5750418" cy="3093154"/>
          </a:xfrm>
          <a:prstGeom prst="rect">
            <a:avLst/>
          </a:prstGeom>
          <a:noFill/>
          <a:ln>
            <a:solidFill>
              <a:schemeClr val="bg1">
                <a:lumMod val="85000"/>
              </a:schemeClr>
            </a:solidFill>
          </a:ln>
        </p:spPr>
        <p:txBody>
          <a:bodyPr wrap="square" rtlCol="0" anchor="ctr">
            <a:spAutoFit/>
          </a:bodyPr>
          <a:lstStyle/>
          <a:p>
            <a:pPr marL="0" marR="0" lvl="0" indent="0" algn="just" defTabSz="914400" rtl="0" eaLnBrk="1" fontAlgn="auto" latinLnBrk="0" hangingPunct="1">
              <a:lnSpc>
                <a:spcPct val="100000"/>
              </a:lnSpc>
              <a:spcBef>
                <a:spcPts val="0"/>
              </a:spcBef>
              <a:spcAft>
                <a:spcPts val="0"/>
              </a:spcAft>
              <a:buClrTx/>
              <a:buSzTx/>
              <a:buFontTx/>
              <a:buNone/>
              <a:tabLst/>
              <a:defRPr/>
            </a:pPr>
            <a:r>
              <a:rPr kumimoji="0" lang="en-US" sz="1300" b="1" i="0"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rPr>
              <a:t>About:</a:t>
            </a:r>
            <a:endParaRPr kumimoji="0" lang="en-US" sz="1300" b="1" i="1" u="none" strike="noStrike" kern="1200" cap="none" spc="0" normalizeH="0" baseline="0" noProof="0">
              <a:ln>
                <a:noFill/>
              </a:ln>
              <a:solidFill>
                <a:prstClr val="black"/>
              </a:solidFill>
              <a:effectLst/>
              <a:highlight>
                <a:srgbClr val="FFFF00"/>
              </a:highlight>
              <a:uLnTx/>
              <a:uFillTx/>
              <a:latin typeface="Cambria" panose="02040503050406030204" pitchFamily="18" charset="0"/>
              <a:ea typeface="Cambria" panose="02040503050406030204" pitchFamily="18" charset="0"/>
              <a:cs typeface="+mn-cs"/>
            </a:endParaRPr>
          </a:p>
          <a:p>
            <a:pPr marL="0" marR="0" lvl="0" indent="0" algn="just" defTabSz="914400" rtl="0" eaLnBrk="1" fontAlgn="auto" latinLnBrk="0" hangingPunct="1">
              <a:lnSpc>
                <a:spcPct val="100000"/>
              </a:lnSpc>
              <a:spcBef>
                <a:spcPts val="0"/>
              </a:spcBef>
              <a:spcAft>
                <a:spcPts val="0"/>
              </a:spcAft>
              <a:buClrTx/>
              <a:buSzTx/>
              <a:buFontTx/>
              <a:buNone/>
              <a:tabLst/>
              <a:defRPr/>
            </a:pPr>
            <a:r>
              <a:rPr kumimoji="0" lang="en-US" sz="1300" b="0" i="0"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rPr>
              <a:t>F</a:t>
            </a:r>
            <a:r>
              <a:rPr kumimoji="0" lang="en-US" sz="1300" b="0" i="0" u="none" strike="noStrike" kern="1200" cap="none" spc="0" normalizeH="0" baseline="0" noProof="0" err="1">
                <a:ln>
                  <a:noFill/>
                </a:ln>
                <a:solidFill>
                  <a:prstClr val="black"/>
                </a:solidFill>
                <a:effectLst/>
                <a:uLnTx/>
                <a:uFillTx/>
                <a:latin typeface="Cambria" panose="02040503050406030204" pitchFamily="18" charset="0"/>
                <a:ea typeface="Cambria" panose="02040503050406030204" pitchFamily="18" charset="0"/>
                <a:cs typeface="+mn-cs"/>
              </a:rPr>
              <a:t>ounded</a:t>
            </a:r>
            <a:r>
              <a:rPr kumimoji="0" lang="en-US" sz="1300" b="0" i="0"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rPr>
              <a:t> in 2005 by first-generation entrepreneur Mr. Piyush Somani, is headquartered in Nashik and Mumbai, India. Initially established as a web hosting services business, ESDS has grown to become an integrated cloud infrastructure and services provider, with a particular focus on MSME clients. The company has established long-term relationships with prominent clients, including L&amp;T, EDF, Tech Mahindra, STPI, CERT-IN, and PFC. ESDS is poised for substantial growth driven by a high client retention rate of over 90%, cross-selling efforts, and an expansive suite of offerings. The company’s comprehensive data centre solutions, cloud-managed services, and ability to customize its offerings give it a competitive edge in both the private and public sectors. With a robust portfolio of 28 products and various services, ESDS is well-positioned to capitalize on its cloud orchestration, security, and digitization products. Additionally, its partnership with STPI for two data centers provides significant opportunities for nationwide </a:t>
            </a:r>
            <a:r>
              <a:rPr kumimoji="0" lang="en-IN" sz="1300" b="0" i="0"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rPr>
              <a:t>expansion.</a:t>
            </a:r>
          </a:p>
        </p:txBody>
      </p:sp>
      <p:sp>
        <p:nvSpPr>
          <p:cNvPr id="11" name="Title 1">
            <a:extLst>
              <a:ext uri="{FF2B5EF4-FFF2-40B4-BE49-F238E27FC236}">
                <a16:creationId xmlns:a16="http://schemas.microsoft.com/office/drawing/2014/main" id="{5FB74683-65D5-B7BC-A470-BC6E0D45FB36}"/>
              </a:ext>
            </a:extLst>
          </p:cNvPr>
          <p:cNvSpPr txBox="1">
            <a:spLocks/>
          </p:cNvSpPr>
          <p:nvPr/>
        </p:nvSpPr>
        <p:spPr>
          <a:xfrm>
            <a:off x="165475" y="106018"/>
            <a:ext cx="11122285" cy="630899"/>
          </a:xfrm>
          <a:prstGeom prst="rect">
            <a:avLst/>
          </a:prstGeom>
        </p:spPr>
        <p:txBody>
          <a:bodyPr vert="horz" lIns="91440" tIns="45720" rIns="91440" bIns="45720" rtlCol="0" anchor="ctr">
            <a:noAutofit/>
          </a:bodyPr>
          <a:lstStyle>
            <a:lvl1pPr algn="ctr" defTabSz="914400" rtl="0" eaLnBrk="1" latinLnBrk="0" hangingPunct="1">
              <a:lnSpc>
                <a:spcPct val="90000"/>
              </a:lnSpc>
              <a:spcBef>
                <a:spcPct val="0"/>
              </a:spcBef>
              <a:buNone/>
              <a:defRPr sz="6000" kern="1200">
                <a:solidFill>
                  <a:schemeClr val="tx1"/>
                </a:solidFill>
                <a:latin typeface="+mj-lt"/>
                <a:ea typeface="+mj-ea"/>
                <a:cs typeface="+mj-cs"/>
              </a:defRPr>
            </a:lvl1pPr>
          </a:lstStyle>
          <a:p>
            <a:pPr marL="0" marR="0" lvl="0" indent="0" algn="l" defTabSz="914400" rtl="0" eaLnBrk="1" fontAlgn="auto" latinLnBrk="0" hangingPunct="1">
              <a:lnSpc>
                <a:spcPct val="90000"/>
              </a:lnSpc>
              <a:spcBef>
                <a:spcPct val="0"/>
              </a:spcBef>
              <a:spcAft>
                <a:spcPts val="0"/>
              </a:spcAft>
              <a:buClrTx/>
              <a:buSzTx/>
              <a:buFontTx/>
              <a:buNone/>
              <a:tabLst/>
              <a:defRPr/>
            </a:pPr>
            <a:r>
              <a:rPr kumimoji="0" lang="en-US" sz="2800" b="1" i="0" u="none" strike="noStrike" kern="1200" cap="none" spc="0" normalizeH="0" baseline="0" noProof="0">
                <a:ln>
                  <a:noFill/>
                </a:ln>
                <a:solidFill>
                  <a:prstClr val="white"/>
                </a:solidFill>
                <a:effectLst/>
                <a:uLnTx/>
                <a:uFillTx/>
                <a:latin typeface="Cambria" panose="02040503050406030204" pitchFamily="18" charset="0"/>
                <a:ea typeface="Cambria" panose="02040503050406030204" pitchFamily="18" charset="0"/>
                <a:cs typeface="+mj-cs"/>
              </a:rPr>
              <a:t>UNLISTED EQUITY- ESDS SOFTWARE SOLUTION</a:t>
            </a:r>
            <a:endParaRPr kumimoji="0" lang="en-IN" sz="2800" b="1" i="0" u="none" strike="noStrike" kern="1200" cap="none" spc="0" normalizeH="0" baseline="0" noProof="0">
              <a:ln>
                <a:noFill/>
              </a:ln>
              <a:solidFill>
                <a:prstClr val="white"/>
              </a:solidFill>
              <a:effectLst/>
              <a:uLnTx/>
              <a:uFillTx/>
              <a:latin typeface="Cambria" panose="02040503050406030204" pitchFamily="18" charset="0"/>
              <a:ea typeface="Cambria" panose="02040503050406030204" pitchFamily="18" charset="0"/>
              <a:cs typeface="+mj-cs"/>
            </a:endParaRPr>
          </a:p>
        </p:txBody>
      </p:sp>
      <p:graphicFrame>
        <p:nvGraphicFramePr>
          <p:cNvPr id="5" name="Table 4">
            <a:extLst>
              <a:ext uri="{FF2B5EF4-FFF2-40B4-BE49-F238E27FC236}">
                <a16:creationId xmlns:a16="http://schemas.microsoft.com/office/drawing/2014/main" id="{00ED3983-2797-1A5C-D708-160BE8E63896}"/>
              </a:ext>
            </a:extLst>
          </p:cNvPr>
          <p:cNvGraphicFramePr>
            <a:graphicFrameLocks noGrp="1"/>
          </p:cNvGraphicFramePr>
          <p:nvPr/>
        </p:nvGraphicFramePr>
        <p:xfrm>
          <a:off x="165474" y="4451498"/>
          <a:ext cx="5750417" cy="1308365"/>
        </p:xfrm>
        <a:graphic>
          <a:graphicData uri="http://schemas.openxmlformats.org/drawingml/2006/table">
            <a:tbl>
              <a:tblPr/>
              <a:tblGrid>
                <a:gridCol w="1916806">
                  <a:extLst>
                    <a:ext uri="{9D8B030D-6E8A-4147-A177-3AD203B41FA5}">
                      <a16:colId xmlns:a16="http://schemas.microsoft.com/office/drawing/2014/main" val="3207507365"/>
                    </a:ext>
                  </a:extLst>
                </a:gridCol>
                <a:gridCol w="1380101">
                  <a:extLst>
                    <a:ext uri="{9D8B030D-6E8A-4147-A177-3AD203B41FA5}">
                      <a16:colId xmlns:a16="http://schemas.microsoft.com/office/drawing/2014/main" val="231439767"/>
                    </a:ext>
                  </a:extLst>
                </a:gridCol>
                <a:gridCol w="1226755">
                  <a:extLst>
                    <a:ext uri="{9D8B030D-6E8A-4147-A177-3AD203B41FA5}">
                      <a16:colId xmlns:a16="http://schemas.microsoft.com/office/drawing/2014/main" val="2556449116"/>
                    </a:ext>
                  </a:extLst>
                </a:gridCol>
                <a:gridCol w="1226755">
                  <a:extLst>
                    <a:ext uri="{9D8B030D-6E8A-4147-A177-3AD203B41FA5}">
                      <a16:colId xmlns:a16="http://schemas.microsoft.com/office/drawing/2014/main" val="3340265194"/>
                    </a:ext>
                  </a:extLst>
                </a:gridCol>
              </a:tblGrid>
              <a:tr h="261673">
                <a:tc>
                  <a:txBody>
                    <a:bodyPr/>
                    <a:lstStyle/>
                    <a:p>
                      <a:pPr algn="ctr" fontAlgn="ctr">
                        <a:buNone/>
                      </a:pPr>
                      <a:r>
                        <a:rPr lang="en-IN" sz="1300" b="1" i="0" u="none" strike="noStrike">
                          <a:solidFill>
                            <a:srgbClr val="FFFFFF"/>
                          </a:solidFill>
                          <a:effectLst/>
                          <a:latin typeface="Cambria" panose="02040503050406030204" pitchFamily="18" charset="0"/>
                        </a:rPr>
                        <a:t>Particulars </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0000"/>
                    </a:solidFill>
                  </a:tcPr>
                </a:tc>
                <a:tc>
                  <a:txBody>
                    <a:bodyPr/>
                    <a:lstStyle/>
                    <a:p>
                      <a:pPr algn="ctr" fontAlgn="ctr">
                        <a:buNone/>
                      </a:pPr>
                      <a:r>
                        <a:rPr lang="en-IN" sz="1300" b="1" i="0" u="none" strike="noStrike">
                          <a:solidFill>
                            <a:srgbClr val="FFFFFF"/>
                          </a:solidFill>
                          <a:effectLst/>
                          <a:latin typeface="Cambria" panose="02040503050406030204" pitchFamily="18" charset="0"/>
                        </a:rPr>
                        <a:t>FY23</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0000"/>
                    </a:solidFill>
                  </a:tcPr>
                </a:tc>
                <a:tc>
                  <a:txBody>
                    <a:bodyPr/>
                    <a:lstStyle/>
                    <a:p>
                      <a:pPr algn="ctr" fontAlgn="ctr">
                        <a:buNone/>
                      </a:pPr>
                      <a:r>
                        <a:rPr lang="en-IN" sz="1300" b="1" i="0" u="none" strike="noStrike">
                          <a:solidFill>
                            <a:srgbClr val="FFFFFF"/>
                          </a:solidFill>
                          <a:effectLst/>
                          <a:latin typeface="Cambria" panose="02040503050406030204" pitchFamily="18" charset="0"/>
                        </a:rPr>
                        <a:t>FY24</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0000"/>
                    </a:solidFill>
                  </a:tcPr>
                </a:tc>
                <a:tc>
                  <a:txBody>
                    <a:bodyPr/>
                    <a:lstStyle/>
                    <a:p>
                      <a:pPr algn="ctr" fontAlgn="ctr">
                        <a:buNone/>
                      </a:pPr>
                      <a:r>
                        <a:rPr lang="en-IN" sz="1300" b="1" i="0" u="none" strike="noStrike">
                          <a:solidFill>
                            <a:srgbClr val="FFFFFF"/>
                          </a:solidFill>
                          <a:effectLst/>
                          <a:latin typeface="Cambria" panose="02040503050406030204" pitchFamily="18" charset="0"/>
                        </a:rPr>
                        <a:t>FY25</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0000"/>
                    </a:solidFill>
                  </a:tcPr>
                </a:tc>
                <a:extLst>
                  <a:ext uri="{0D108BD9-81ED-4DB2-BD59-A6C34878D82A}">
                    <a16:rowId xmlns:a16="http://schemas.microsoft.com/office/drawing/2014/main" val="2592107399"/>
                  </a:ext>
                </a:extLst>
              </a:tr>
              <a:tr h="261673">
                <a:tc>
                  <a:txBody>
                    <a:bodyPr/>
                    <a:lstStyle/>
                    <a:p>
                      <a:pPr algn="ctr" fontAlgn="ctr">
                        <a:buNone/>
                      </a:pPr>
                      <a:r>
                        <a:rPr lang="en-IN" sz="1300" b="0" i="0" u="none" strike="noStrike">
                          <a:solidFill>
                            <a:srgbClr val="000000"/>
                          </a:solidFill>
                          <a:effectLst/>
                          <a:latin typeface="Cambria" panose="02040503050406030204" pitchFamily="18" charset="0"/>
                        </a:rPr>
                        <a:t>Revenue</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IN" sz="1300" b="0" i="0" u="none" strike="noStrike">
                          <a:solidFill>
                            <a:srgbClr val="000000"/>
                          </a:solidFill>
                          <a:effectLst/>
                          <a:latin typeface="Cambria" panose="02040503050406030204" pitchFamily="18" charset="0"/>
                        </a:rPr>
                        <a:t>212</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IN" sz="1300" b="0" i="0" u="none" strike="noStrike">
                          <a:solidFill>
                            <a:srgbClr val="000000"/>
                          </a:solidFill>
                          <a:effectLst/>
                          <a:latin typeface="Cambria" panose="02040503050406030204" pitchFamily="18" charset="0"/>
                        </a:rPr>
                        <a:t>284</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IN" sz="1300" b="0" i="0" u="none" strike="noStrike">
                          <a:solidFill>
                            <a:srgbClr val="000000"/>
                          </a:solidFill>
                          <a:effectLst/>
                          <a:latin typeface="Cambria" panose="02040503050406030204" pitchFamily="18" charset="0"/>
                        </a:rPr>
                        <a:t>361</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35019468"/>
                  </a:ext>
                </a:extLst>
              </a:tr>
              <a:tr h="261673">
                <a:tc>
                  <a:txBody>
                    <a:bodyPr/>
                    <a:lstStyle/>
                    <a:p>
                      <a:pPr algn="ctr" fontAlgn="ctr">
                        <a:buNone/>
                      </a:pPr>
                      <a:r>
                        <a:rPr lang="en-IN" sz="1300" b="0" i="0" u="none" strike="noStrike">
                          <a:solidFill>
                            <a:srgbClr val="000000"/>
                          </a:solidFill>
                          <a:effectLst/>
                          <a:latin typeface="Cambria" panose="02040503050406030204" pitchFamily="18" charset="0"/>
                        </a:rPr>
                        <a:t>EBITDA</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IN" sz="1300" b="0" i="0" u="none" strike="noStrike">
                          <a:solidFill>
                            <a:srgbClr val="000000"/>
                          </a:solidFill>
                          <a:effectLst/>
                          <a:latin typeface="Cambria" panose="02040503050406030204" pitchFamily="18" charset="0"/>
                        </a:rPr>
                        <a:t>47</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IN" sz="1300" b="0" i="0" u="none" strike="noStrike">
                          <a:solidFill>
                            <a:srgbClr val="000000"/>
                          </a:solidFill>
                          <a:effectLst/>
                          <a:latin typeface="Cambria" panose="02040503050406030204" pitchFamily="18" charset="0"/>
                        </a:rPr>
                        <a:t>106</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IN" sz="1300" b="0" i="0" u="none" strike="noStrike">
                          <a:solidFill>
                            <a:srgbClr val="000000"/>
                          </a:solidFill>
                          <a:effectLst/>
                          <a:latin typeface="Cambria" panose="02040503050406030204" pitchFamily="18" charset="0"/>
                        </a:rPr>
                        <a:t>155</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3909545414"/>
                  </a:ext>
                </a:extLst>
              </a:tr>
              <a:tr h="261673">
                <a:tc>
                  <a:txBody>
                    <a:bodyPr/>
                    <a:lstStyle/>
                    <a:p>
                      <a:pPr algn="ctr" fontAlgn="ctr">
                        <a:buNone/>
                      </a:pPr>
                      <a:r>
                        <a:rPr lang="en-IN" sz="1300" b="0" i="0" u="none" strike="noStrike">
                          <a:solidFill>
                            <a:srgbClr val="000000"/>
                          </a:solidFill>
                          <a:effectLst/>
                          <a:latin typeface="Cambria" panose="02040503050406030204" pitchFamily="18" charset="0"/>
                        </a:rPr>
                        <a:t>EBITDA Margin (%)</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IN" sz="1300" b="0" i="0" u="none" strike="noStrike">
                          <a:solidFill>
                            <a:srgbClr val="000000"/>
                          </a:solidFill>
                          <a:effectLst/>
                          <a:latin typeface="Cambria" panose="02040503050406030204" pitchFamily="18" charset="0"/>
                        </a:rPr>
                        <a:t>22.17%</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IN" sz="1300" b="0" i="0" u="none" strike="noStrike">
                          <a:solidFill>
                            <a:srgbClr val="000000"/>
                          </a:solidFill>
                          <a:effectLst/>
                          <a:latin typeface="Cambria" panose="02040503050406030204" pitchFamily="18" charset="0"/>
                        </a:rPr>
                        <a:t>37.30%</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IN" sz="1300" b="0" i="0" u="none" strike="noStrike">
                          <a:solidFill>
                            <a:srgbClr val="000000"/>
                          </a:solidFill>
                          <a:effectLst/>
                          <a:latin typeface="Cambria" panose="02040503050406030204" pitchFamily="18" charset="0"/>
                        </a:rPr>
                        <a:t>42.00%</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801094365"/>
                  </a:ext>
                </a:extLst>
              </a:tr>
              <a:tr h="261673">
                <a:tc>
                  <a:txBody>
                    <a:bodyPr/>
                    <a:lstStyle/>
                    <a:p>
                      <a:pPr algn="ctr" fontAlgn="ctr">
                        <a:buNone/>
                      </a:pPr>
                      <a:r>
                        <a:rPr lang="en-IN" sz="1300" b="0" i="0" u="none" strike="noStrike">
                          <a:solidFill>
                            <a:srgbClr val="000000"/>
                          </a:solidFill>
                          <a:effectLst/>
                          <a:latin typeface="Cambria" panose="02040503050406030204" pitchFamily="18" charset="0"/>
                        </a:rPr>
                        <a:t>PAT</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IN" sz="1300" b="0" i="0" u="none" strike="noStrike">
                          <a:solidFill>
                            <a:srgbClr val="000000"/>
                          </a:solidFill>
                          <a:effectLst/>
                          <a:latin typeface="Cambria" panose="02040503050406030204" pitchFamily="18" charset="0"/>
                        </a:rPr>
                        <a:t>-22</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IN" sz="1300" b="0" i="0" u="none" strike="noStrike">
                          <a:solidFill>
                            <a:srgbClr val="000000"/>
                          </a:solidFill>
                          <a:effectLst/>
                          <a:latin typeface="Cambria" panose="02040503050406030204" pitchFamily="18" charset="0"/>
                        </a:rPr>
                        <a:t>14</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IN" sz="1300" b="0" i="0" u="none" strike="noStrike">
                          <a:solidFill>
                            <a:srgbClr val="000000"/>
                          </a:solidFill>
                          <a:effectLst/>
                          <a:latin typeface="Cambria" panose="02040503050406030204" pitchFamily="18" charset="0"/>
                        </a:rPr>
                        <a:t>56</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3833101543"/>
                  </a:ext>
                </a:extLst>
              </a:tr>
            </a:tbl>
          </a:graphicData>
        </a:graphic>
      </p:graphicFrame>
      <p:sp>
        <p:nvSpPr>
          <p:cNvPr id="7" name="TextBox 6">
            <a:extLst>
              <a:ext uri="{FF2B5EF4-FFF2-40B4-BE49-F238E27FC236}">
                <a16:creationId xmlns:a16="http://schemas.microsoft.com/office/drawing/2014/main" id="{1BFBBC42-2A04-1360-376B-F8D14E96911A}"/>
              </a:ext>
            </a:extLst>
          </p:cNvPr>
          <p:cNvSpPr txBox="1"/>
          <p:nvPr/>
        </p:nvSpPr>
        <p:spPr>
          <a:xfrm>
            <a:off x="165473" y="4128336"/>
            <a:ext cx="2533337" cy="30777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400" b="1" i="0"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rPr>
              <a:t>Financial Highlights</a:t>
            </a:r>
          </a:p>
        </p:txBody>
      </p:sp>
      <p:graphicFrame>
        <p:nvGraphicFramePr>
          <p:cNvPr id="10" name="Table 9">
            <a:extLst>
              <a:ext uri="{FF2B5EF4-FFF2-40B4-BE49-F238E27FC236}">
                <a16:creationId xmlns:a16="http://schemas.microsoft.com/office/drawing/2014/main" id="{3ACF493C-3F70-2BA3-8B53-4CBE01BB87F5}"/>
              </a:ext>
            </a:extLst>
          </p:cNvPr>
          <p:cNvGraphicFramePr>
            <a:graphicFrameLocks noGrp="1"/>
          </p:cNvGraphicFramePr>
          <p:nvPr/>
        </p:nvGraphicFramePr>
        <p:xfrm>
          <a:off x="6054434" y="1397034"/>
          <a:ext cx="5930525" cy="2031966"/>
        </p:xfrm>
        <a:graphic>
          <a:graphicData uri="http://schemas.openxmlformats.org/drawingml/2006/table">
            <a:tbl>
              <a:tblPr firstRow="1" bandRow="1">
                <a:tableStyleId>{F5AB1C69-6EDB-4FF4-983F-18BD219EF322}</a:tableStyleId>
              </a:tblPr>
              <a:tblGrid>
                <a:gridCol w="5930525">
                  <a:extLst>
                    <a:ext uri="{9D8B030D-6E8A-4147-A177-3AD203B41FA5}">
                      <a16:colId xmlns:a16="http://schemas.microsoft.com/office/drawing/2014/main" val="1140150176"/>
                    </a:ext>
                  </a:extLst>
                </a:gridCol>
              </a:tblGrid>
              <a:tr h="844321">
                <a:tc>
                  <a:txBody>
                    <a:bodyPr/>
                    <a:lstStyle/>
                    <a:p>
                      <a:pPr algn="ctr"/>
                      <a:r>
                        <a:rPr lang="en-US" sz="1300" b="0">
                          <a:solidFill>
                            <a:schemeClr val="tx1"/>
                          </a:solidFill>
                          <a:latin typeface="Cambria" panose="02040503050406030204" pitchFamily="18" charset="0"/>
                          <a:ea typeface="Cambria" panose="02040503050406030204" pitchFamily="18" charset="0"/>
                        </a:rPr>
                        <a:t>The company has experienced strong revenue growth in FY 25, increasing by 27%, indicating a strengthening of its business. It also maintains healthy EBITDA margins of 42%</a:t>
                      </a:r>
                    </a:p>
                  </a:txBody>
                  <a:tcPr anchor="ctr">
                    <a:solidFill>
                      <a:srgbClr val="F0F0F0"/>
                    </a:solidFill>
                  </a:tcPr>
                </a:tc>
                <a:extLst>
                  <a:ext uri="{0D108BD9-81ED-4DB2-BD59-A6C34878D82A}">
                    <a16:rowId xmlns:a16="http://schemas.microsoft.com/office/drawing/2014/main" val="1129423657"/>
                  </a:ext>
                </a:extLst>
              </a:tr>
              <a:tr h="694078">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300" b="0">
                          <a:solidFill>
                            <a:schemeClr val="tx1"/>
                          </a:solidFill>
                          <a:latin typeface="Cambria" panose="02040503050406030204" pitchFamily="18" charset="0"/>
                          <a:ea typeface="Cambria" panose="02040503050406030204" pitchFamily="18" charset="0"/>
                        </a:rPr>
                        <a:t>Toal Debt (including both short term and long term borrowings) stood at Rs. 163.70 crore as of FY 25. </a:t>
                      </a:r>
                    </a:p>
                    <a:p>
                      <a:pPr marL="0" marR="0" lvl="0" indent="0" algn="ctr" defTabSz="914400" rtl="0" eaLnBrk="1" fontAlgn="auto" latinLnBrk="0" hangingPunct="1">
                        <a:lnSpc>
                          <a:spcPct val="100000"/>
                        </a:lnSpc>
                        <a:spcBef>
                          <a:spcPts val="0"/>
                        </a:spcBef>
                        <a:spcAft>
                          <a:spcPts val="0"/>
                        </a:spcAft>
                        <a:buClrTx/>
                        <a:buSzTx/>
                        <a:buFontTx/>
                        <a:buNone/>
                        <a:tabLst/>
                        <a:defRPr/>
                      </a:pPr>
                      <a:r>
                        <a:rPr lang="en-US" sz="1300" b="0">
                          <a:solidFill>
                            <a:schemeClr val="tx1"/>
                          </a:solidFill>
                          <a:latin typeface="Cambria" panose="02040503050406030204" pitchFamily="18" charset="0"/>
                          <a:ea typeface="Cambria" panose="02040503050406030204" pitchFamily="18" charset="0"/>
                        </a:rPr>
                        <a:t>Debt to Equity Ratio in FY 25 is 0.66</a:t>
                      </a:r>
                    </a:p>
                  </a:txBody>
                  <a:tcPr anchor="ctr">
                    <a:solidFill>
                      <a:schemeClr val="bg1">
                        <a:lumMod val="85000"/>
                      </a:schemeClr>
                    </a:solidFill>
                  </a:tcPr>
                </a:tc>
                <a:extLst>
                  <a:ext uri="{0D108BD9-81ED-4DB2-BD59-A6C34878D82A}">
                    <a16:rowId xmlns:a16="http://schemas.microsoft.com/office/drawing/2014/main" val="38062985"/>
                  </a:ext>
                </a:extLst>
              </a:tr>
              <a:tr h="493567">
                <a:tc>
                  <a:txBody>
                    <a:bodyPr/>
                    <a:lstStyle/>
                    <a:p>
                      <a:pPr algn="ctr"/>
                      <a:r>
                        <a:rPr lang="en-US" sz="1300" b="0">
                          <a:solidFill>
                            <a:schemeClr val="tx1"/>
                          </a:solidFill>
                          <a:latin typeface="Cambria" panose="02040503050406030204" pitchFamily="18" charset="0"/>
                          <a:ea typeface="Cambria" panose="02040503050406030204" pitchFamily="18" charset="0"/>
                        </a:rPr>
                        <a:t>Strong Cloud &amp; data center services driving growth.</a:t>
                      </a:r>
                    </a:p>
                  </a:txBody>
                  <a:tcPr anchor="ctr">
                    <a:solidFill>
                      <a:schemeClr val="bg1">
                        <a:lumMod val="65000"/>
                      </a:schemeClr>
                    </a:solidFill>
                  </a:tcPr>
                </a:tc>
                <a:extLst>
                  <a:ext uri="{0D108BD9-81ED-4DB2-BD59-A6C34878D82A}">
                    <a16:rowId xmlns:a16="http://schemas.microsoft.com/office/drawing/2014/main" val="4056189217"/>
                  </a:ext>
                </a:extLst>
              </a:tr>
            </a:tbl>
          </a:graphicData>
        </a:graphic>
      </p:graphicFrame>
      <p:sp>
        <p:nvSpPr>
          <p:cNvPr id="12" name="Rectangle: Rounded Corners 11">
            <a:extLst>
              <a:ext uri="{FF2B5EF4-FFF2-40B4-BE49-F238E27FC236}">
                <a16:creationId xmlns:a16="http://schemas.microsoft.com/office/drawing/2014/main" id="{ECCB95B7-C967-524D-C926-9FFD53B7BFCF}"/>
              </a:ext>
            </a:extLst>
          </p:cNvPr>
          <p:cNvSpPr/>
          <p:nvPr/>
        </p:nvSpPr>
        <p:spPr>
          <a:xfrm>
            <a:off x="7108194" y="959360"/>
            <a:ext cx="3906135" cy="386691"/>
          </a:xfrm>
          <a:prstGeom prst="round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1400" b="1" i="0" u="none" strike="noStrike" kern="1200" cap="none" spc="0" normalizeH="0" baseline="0" noProof="0">
                <a:ln>
                  <a:noFill/>
                </a:ln>
                <a:solidFill>
                  <a:prstClr val="white"/>
                </a:solidFill>
                <a:effectLst/>
                <a:uLnTx/>
                <a:uFillTx/>
                <a:latin typeface="Cambria" panose="02040503050406030204" pitchFamily="18" charset="0"/>
                <a:ea typeface="Cambria" panose="02040503050406030204" pitchFamily="18" charset="0"/>
                <a:cs typeface="+mn-cs"/>
              </a:rPr>
              <a:t>K</a:t>
            </a:r>
            <a:r>
              <a:rPr kumimoji="0" lang="en-IN" sz="1400" b="1" i="0" u="none" strike="noStrike" kern="1200" cap="none" spc="0" normalizeH="0" baseline="0" noProof="0" err="1">
                <a:ln>
                  <a:noFill/>
                </a:ln>
                <a:solidFill>
                  <a:prstClr val="white"/>
                </a:solidFill>
                <a:effectLst/>
                <a:uLnTx/>
                <a:uFillTx/>
                <a:latin typeface="Cambria" panose="02040503050406030204" pitchFamily="18" charset="0"/>
                <a:ea typeface="Cambria" panose="02040503050406030204" pitchFamily="18" charset="0"/>
                <a:cs typeface="+mn-cs"/>
              </a:rPr>
              <a:t>ey</a:t>
            </a:r>
            <a:r>
              <a:rPr kumimoji="0" lang="en-IN" sz="1400" b="1" i="0" u="none" strike="noStrike" kern="1200" cap="none" spc="0" normalizeH="0" baseline="0" noProof="0">
                <a:ln>
                  <a:noFill/>
                </a:ln>
                <a:solidFill>
                  <a:prstClr val="white"/>
                </a:solidFill>
                <a:effectLst/>
                <a:uLnTx/>
                <a:uFillTx/>
                <a:latin typeface="Cambria" panose="02040503050406030204" pitchFamily="18" charset="0"/>
                <a:ea typeface="Cambria" panose="02040503050406030204" pitchFamily="18" charset="0"/>
                <a:cs typeface="+mn-cs"/>
              </a:rPr>
              <a:t> Highlights</a:t>
            </a:r>
          </a:p>
        </p:txBody>
      </p:sp>
      <p:sp>
        <p:nvSpPr>
          <p:cNvPr id="14" name="TextBox 13">
            <a:extLst>
              <a:ext uri="{FF2B5EF4-FFF2-40B4-BE49-F238E27FC236}">
                <a16:creationId xmlns:a16="http://schemas.microsoft.com/office/drawing/2014/main" id="{BD150B6E-8E24-C658-D44F-3ABCD8C41C2D}"/>
              </a:ext>
            </a:extLst>
          </p:cNvPr>
          <p:cNvSpPr txBox="1"/>
          <p:nvPr/>
        </p:nvSpPr>
        <p:spPr>
          <a:xfrm>
            <a:off x="9696" y="5790585"/>
            <a:ext cx="12089477" cy="861774"/>
          </a:xfrm>
          <a:prstGeom prst="rect">
            <a:avLst/>
          </a:prstGeom>
          <a:noFill/>
        </p:spPr>
        <p:txBody>
          <a:bodyPr wrap="square">
            <a:spAutoFit/>
          </a:bodyPr>
          <a:lstStyle/>
          <a:p>
            <a:pPr marL="0" marR="0" lvl="0" indent="0" algn="just" defTabSz="914400" rtl="0" eaLnBrk="1" fontAlgn="auto" latinLnBrk="0" hangingPunct="1">
              <a:lnSpc>
                <a:spcPct val="100000"/>
              </a:lnSpc>
              <a:spcBef>
                <a:spcPts val="0"/>
              </a:spcBef>
              <a:spcAft>
                <a:spcPts val="0"/>
              </a:spcAft>
              <a:buClrTx/>
              <a:buSzTx/>
              <a:buFontTx/>
              <a:buNone/>
              <a:tabLst/>
              <a:defRPr/>
            </a:pPr>
            <a:r>
              <a:rPr kumimoji="0" lang="en-IN" sz="1000" b="0" i="1"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Aptos" panose="020B0004020202020204" pitchFamily="34" charset="0"/>
              </a:rPr>
              <a:t>Investment returns are subject to fluctuation and may vary over time. Investors should be aware that past performance is not indicative of future results. Prospective investors are hereby advised that investments in unlisted securities are subject to certain inherent risks. These risks may include, but are not limited to, market volatility, reduced liquidity, and the possibility of capital or principal loss. All investors are strongly encouraged to evaluate their individual risk tolerance and investment objectives thoroughly. Unlisted securities are not traded on recognized stock exchanges, which may adversely affect the ease of exit or liquidation of such investments. It is advisable to seek independent professional financial advice prior to making any investment decisions. Centricity </a:t>
            </a:r>
            <a:r>
              <a:rPr kumimoji="0" lang="en-IN" sz="1000" b="0" i="1" u="none" strike="noStrike" kern="1200" cap="none" spc="0" normalizeH="0" baseline="0" noProof="0" err="1">
                <a:ln>
                  <a:noFill/>
                </a:ln>
                <a:solidFill>
                  <a:prstClr val="black"/>
                </a:solidFill>
                <a:effectLst/>
                <a:uLnTx/>
                <a:uFillTx/>
                <a:latin typeface="Cambria" panose="02040503050406030204" pitchFamily="18" charset="0"/>
                <a:ea typeface="Cambria" panose="02040503050406030204" pitchFamily="18" charset="0"/>
                <a:cs typeface="Aptos" panose="020B0004020202020204" pitchFamily="34" charset="0"/>
              </a:rPr>
              <a:t>Fincap</a:t>
            </a:r>
            <a:r>
              <a:rPr kumimoji="0" lang="en-IN" sz="1000" b="0" i="1"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Aptos" panose="020B0004020202020204" pitchFamily="34" charset="0"/>
              </a:rPr>
              <a:t> Private Limited, including its affiliates, directors, and employees, expressly disclaims any liability for losses, defaults, or unforeseen events that may arise in connection with investments in unlisted securities.</a:t>
            </a:r>
          </a:p>
        </p:txBody>
      </p:sp>
      <p:graphicFrame>
        <p:nvGraphicFramePr>
          <p:cNvPr id="9" name="Table 8">
            <a:extLst>
              <a:ext uri="{FF2B5EF4-FFF2-40B4-BE49-F238E27FC236}">
                <a16:creationId xmlns:a16="http://schemas.microsoft.com/office/drawing/2014/main" id="{147788B9-9103-ACCD-CE13-F2A0B0E1512D}"/>
              </a:ext>
            </a:extLst>
          </p:cNvPr>
          <p:cNvGraphicFramePr>
            <a:graphicFrameLocks noGrp="1"/>
          </p:cNvGraphicFramePr>
          <p:nvPr/>
        </p:nvGraphicFramePr>
        <p:xfrm>
          <a:off x="6109852" y="4451496"/>
          <a:ext cx="5750417" cy="1308365"/>
        </p:xfrm>
        <a:graphic>
          <a:graphicData uri="http://schemas.openxmlformats.org/drawingml/2006/table">
            <a:tbl>
              <a:tblPr/>
              <a:tblGrid>
                <a:gridCol w="3343265">
                  <a:extLst>
                    <a:ext uri="{9D8B030D-6E8A-4147-A177-3AD203B41FA5}">
                      <a16:colId xmlns:a16="http://schemas.microsoft.com/office/drawing/2014/main" val="3207507365"/>
                    </a:ext>
                  </a:extLst>
                </a:gridCol>
                <a:gridCol w="2407152">
                  <a:extLst>
                    <a:ext uri="{9D8B030D-6E8A-4147-A177-3AD203B41FA5}">
                      <a16:colId xmlns:a16="http://schemas.microsoft.com/office/drawing/2014/main" val="231439767"/>
                    </a:ext>
                  </a:extLst>
                </a:gridCol>
              </a:tblGrid>
              <a:tr h="261673">
                <a:tc>
                  <a:txBody>
                    <a:bodyPr/>
                    <a:lstStyle/>
                    <a:p>
                      <a:pPr algn="ctr" fontAlgn="ctr">
                        <a:buNone/>
                      </a:pPr>
                      <a:r>
                        <a:rPr lang="en-IN" sz="1300" b="1" i="0" u="none" strike="noStrike">
                          <a:solidFill>
                            <a:srgbClr val="FFFFFF"/>
                          </a:solidFill>
                          <a:effectLst/>
                          <a:latin typeface="Cambria" panose="02040503050406030204" pitchFamily="18" charset="0"/>
                        </a:rPr>
                        <a:t>Type </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0000"/>
                    </a:solidFill>
                  </a:tcPr>
                </a:tc>
                <a:tc>
                  <a:txBody>
                    <a:bodyPr/>
                    <a:lstStyle/>
                    <a:p>
                      <a:pPr algn="ctr" fontAlgn="ctr">
                        <a:buNone/>
                      </a:pPr>
                      <a:r>
                        <a:rPr lang="en-IN" sz="1300" b="1" i="0" u="none" strike="noStrike">
                          <a:solidFill>
                            <a:srgbClr val="FFFFFF"/>
                          </a:solidFill>
                          <a:effectLst/>
                          <a:latin typeface="Cambria" panose="02040503050406030204" pitchFamily="18" charset="0"/>
                        </a:rPr>
                        <a:t>Holding</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0000"/>
                    </a:solidFill>
                  </a:tcPr>
                </a:tc>
                <a:extLst>
                  <a:ext uri="{0D108BD9-81ED-4DB2-BD59-A6C34878D82A}">
                    <a16:rowId xmlns:a16="http://schemas.microsoft.com/office/drawing/2014/main" val="2592107399"/>
                  </a:ext>
                </a:extLst>
              </a:tr>
              <a:tr h="261673">
                <a:tc>
                  <a:txBody>
                    <a:bodyPr/>
                    <a:lstStyle/>
                    <a:p>
                      <a:pPr algn="ctr" fontAlgn="ctr">
                        <a:buNone/>
                      </a:pPr>
                      <a:r>
                        <a:rPr lang="en-IN" sz="1300" b="0" i="0" u="none" strike="noStrike">
                          <a:solidFill>
                            <a:srgbClr val="000000"/>
                          </a:solidFill>
                          <a:effectLst/>
                          <a:latin typeface="Cambria" panose="02040503050406030204" pitchFamily="18" charset="0"/>
                        </a:rPr>
                        <a:t>Promoters</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IN" sz="1300" b="0" i="0" u="none" strike="noStrike">
                          <a:solidFill>
                            <a:srgbClr val="000000"/>
                          </a:solidFill>
                          <a:effectLst/>
                          <a:latin typeface="Cambria" panose="02040503050406030204" pitchFamily="18" charset="0"/>
                        </a:rPr>
                        <a:t>27.50%</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35019468"/>
                  </a:ext>
                </a:extLst>
              </a:tr>
              <a:tr h="261673">
                <a:tc>
                  <a:txBody>
                    <a:bodyPr/>
                    <a:lstStyle/>
                    <a:p>
                      <a:pPr algn="ctr" fontAlgn="ctr">
                        <a:buNone/>
                      </a:pPr>
                      <a:r>
                        <a:rPr lang="en-IN" sz="1300" b="0" i="0" u="none" strike="noStrike">
                          <a:solidFill>
                            <a:srgbClr val="000000"/>
                          </a:solidFill>
                          <a:effectLst/>
                          <a:latin typeface="Cambria" panose="02040503050406030204" pitchFamily="18" charset="0"/>
                        </a:rPr>
                        <a:t>Institutions</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IN" sz="1300" b="0" i="0" u="none" strike="noStrike">
                          <a:solidFill>
                            <a:srgbClr val="000000"/>
                          </a:solidFill>
                          <a:effectLst/>
                          <a:latin typeface="Cambria" panose="02040503050406030204" pitchFamily="18" charset="0"/>
                        </a:rPr>
                        <a:t>38.80%</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3909545414"/>
                  </a:ext>
                </a:extLst>
              </a:tr>
              <a:tr h="261673">
                <a:tc>
                  <a:txBody>
                    <a:bodyPr/>
                    <a:lstStyle/>
                    <a:p>
                      <a:pPr algn="ctr" fontAlgn="ctr">
                        <a:buNone/>
                      </a:pPr>
                      <a:r>
                        <a:rPr lang="en-IN" sz="1300" b="0" i="0" u="none" strike="noStrike">
                          <a:solidFill>
                            <a:srgbClr val="000000"/>
                          </a:solidFill>
                          <a:effectLst/>
                          <a:latin typeface="Cambria" panose="02040503050406030204" pitchFamily="18" charset="0"/>
                        </a:rPr>
                        <a:t>Angel Investors</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IN" sz="1300" b="0" i="0" u="none" strike="noStrike">
                          <a:solidFill>
                            <a:srgbClr val="000000"/>
                          </a:solidFill>
                          <a:effectLst/>
                          <a:latin typeface="Cambria" panose="02040503050406030204" pitchFamily="18" charset="0"/>
                        </a:rPr>
                        <a:t>1.50%</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801094365"/>
                  </a:ext>
                </a:extLst>
              </a:tr>
              <a:tr h="261673">
                <a:tc>
                  <a:txBody>
                    <a:bodyPr/>
                    <a:lstStyle/>
                    <a:p>
                      <a:pPr algn="ctr" fontAlgn="ctr">
                        <a:buNone/>
                      </a:pPr>
                      <a:r>
                        <a:rPr lang="en-IN" sz="1300" b="0" i="0" u="none" strike="noStrike">
                          <a:solidFill>
                            <a:srgbClr val="000000"/>
                          </a:solidFill>
                          <a:effectLst/>
                          <a:latin typeface="Cambria" panose="02040503050406030204" pitchFamily="18" charset="0"/>
                        </a:rPr>
                        <a:t>Others</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IN" sz="1300" b="0" i="0" u="none" strike="noStrike">
                          <a:solidFill>
                            <a:srgbClr val="000000"/>
                          </a:solidFill>
                          <a:effectLst/>
                          <a:latin typeface="Cambria" panose="02040503050406030204" pitchFamily="18" charset="0"/>
                        </a:rPr>
                        <a:t>32.40%</a:t>
                      </a:r>
                    </a:p>
                  </a:txBody>
                  <a:tcPr marL="6350" marR="6350" marT="635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3833101543"/>
                  </a:ext>
                </a:extLst>
              </a:tr>
            </a:tbl>
          </a:graphicData>
        </a:graphic>
      </p:graphicFrame>
      <p:sp>
        <p:nvSpPr>
          <p:cNvPr id="13" name="TextBox 12">
            <a:extLst>
              <a:ext uri="{FF2B5EF4-FFF2-40B4-BE49-F238E27FC236}">
                <a16:creationId xmlns:a16="http://schemas.microsoft.com/office/drawing/2014/main" id="{BD87F2EA-5986-2032-3DBD-9EFDF343BED6}"/>
              </a:ext>
            </a:extLst>
          </p:cNvPr>
          <p:cNvSpPr txBox="1"/>
          <p:nvPr/>
        </p:nvSpPr>
        <p:spPr>
          <a:xfrm>
            <a:off x="6096000" y="4171430"/>
            <a:ext cx="2533337" cy="30777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400" b="1" i="0"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rPr>
              <a:t>Shareholding Pattern</a:t>
            </a:r>
          </a:p>
        </p:txBody>
      </p:sp>
      <p:sp>
        <p:nvSpPr>
          <p:cNvPr id="16" name="TextBox 15">
            <a:extLst>
              <a:ext uri="{FF2B5EF4-FFF2-40B4-BE49-F238E27FC236}">
                <a16:creationId xmlns:a16="http://schemas.microsoft.com/office/drawing/2014/main" id="{812E9484-0B3C-20B4-97D5-17B150ED46E8}"/>
              </a:ext>
            </a:extLst>
          </p:cNvPr>
          <p:cNvSpPr txBox="1"/>
          <p:nvPr/>
        </p:nvSpPr>
        <p:spPr>
          <a:xfrm>
            <a:off x="6096000" y="3560618"/>
            <a:ext cx="5825794" cy="523220"/>
          </a:xfrm>
          <a:prstGeom prst="rect">
            <a:avLst/>
          </a:prstGeom>
          <a:solidFill>
            <a:schemeClr val="bg1">
              <a:lumMod val="95000"/>
            </a:schemeClr>
          </a:solid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1400" b="0"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Market Cap – </a:t>
            </a:r>
            <a:r>
              <a:rPr lang="en-IN" sz="1400" dirty="0">
                <a:solidFill>
                  <a:prstClr val="black"/>
                </a:solidFill>
                <a:latin typeface="Cambria" panose="02040503050406030204" pitchFamily="18" charset="0"/>
                <a:ea typeface="Cambria" panose="02040503050406030204" pitchFamily="18" charset="0"/>
              </a:rPr>
              <a:t>4,714</a:t>
            </a:r>
            <a:r>
              <a:rPr kumimoji="0" lang="en-IN" sz="1400" b="0"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 Cr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1400" b="0"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P/E Ratio – </a:t>
            </a:r>
            <a:r>
              <a:rPr lang="en-IN" sz="1400" dirty="0">
                <a:solidFill>
                  <a:prstClr val="black"/>
                </a:solidFill>
                <a:latin typeface="Cambria" panose="02040503050406030204" pitchFamily="18" charset="0"/>
                <a:ea typeface="Cambria" panose="02040503050406030204" pitchFamily="18" charset="0"/>
              </a:rPr>
              <a:t>38</a:t>
            </a:r>
            <a:endParaRPr kumimoji="0" lang="en-IN" sz="1400" b="0"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endParaRPr>
          </a:p>
        </p:txBody>
      </p:sp>
    </p:spTree>
    <p:extLst>
      <p:ext uri="{BB962C8B-B14F-4D97-AF65-F5344CB8AC3E}">
        <p14:creationId xmlns:p14="http://schemas.microsoft.com/office/powerpoint/2010/main" val="2939898964"/>
      </p:ext>
    </p:extLst>
  </p:cSld>
  <p:clrMapOvr>
    <a:masterClrMapping/>
  </p:clrMapOvr>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3"/>
          <p:cNvSpPr/>
          <p:nvPr/>
        </p:nvSpPr>
        <p:spPr>
          <a:xfrm>
            <a:off x="0" y="0"/>
            <a:ext cx="12192000" cy="821635"/>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mbria" panose="02040503050406030204" pitchFamily="18" charset="0"/>
              <a:ea typeface="Cambria" panose="02040503050406030204" pitchFamily="18" charset="0"/>
              <a:cs typeface="+mn-cs"/>
            </a:endParaRPr>
          </a:p>
        </p:txBody>
      </p:sp>
      <p:sp>
        <p:nvSpPr>
          <p:cNvPr id="5" name="Title 1">
            <a:extLst>
              <a:ext uri="{FF2B5EF4-FFF2-40B4-BE49-F238E27FC236}">
                <a16:creationId xmlns:a16="http://schemas.microsoft.com/office/drawing/2014/main" id="{D5D14BE9-64D4-42CE-969F-9590C16A2F5F}"/>
              </a:ext>
            </a:extLst>
          </p:cNvPr>
          <p:cNvSpPr txBox="1">
            <a:spLocks/>
          </p:cNvSpPr>
          <p:nvPr/>
        </p:nvSpPr>
        <p:spPr>
          <a:xfrm>
            <a:off x="165475" y="106018"/>
            <a:ext cx="11007609" cy="630899"/>
          </a:xfrm>
          <a:prstGeom prst="rect">
            <a:avLst/>
          </a:prstGeom>
        </p:spPr>
        <p:txBody>
          <a:bodyPr vert="horz" lIns="91440" tIns="45720" rIns="91440" bIns="45720" rtlCol="0" anchor="ctr">
            <a:noAutofit/>
          </a:bodyPr>
          <a:lstStyle>
            <a:lvl1pPr algn="ctr" defTabSz="914400" rtl="0" eaLnBrk="1" latinLnBrk="0" hangingPunct="1">
              <a:lnSpc>
                <a:spcPct val="90000"/>
              </a:lnSpc>
              <a:spcBef>
                <a:spcPct val="0"/>
              </a:spcBef>
              <a:buNone/>
              <a:defRPr sz="6000" kern="1200">
                <a:solidFill>
                  <a:schemeClr val="tx1"/>
                </a:solidFill>
                <a:latin typeface="+mj-lt"/>
                <a:ea typeface="+mj-ea"/>
                <a:cs typeface="+mj-cs"/>
              </a:defRPr>
            </a:lvl1pPr>
          </a:lstStyle>
          <a:p>
            <a:pPr marL="0" marR="0" lvl="0" indent="0" algn="l" defTabSz="914400" rtl="0" eaLnBrk="1" fontAlgn="auto" latinLnBrk="0" hangingPunct="1">
              <a:lnSpc>
                <a:spcPct val="90000"/>
              </a:lnSpc>
              <a:spcBef>
                <a:spcPct val="0"/>
              </a:spcBef>
              <a:spcAft>
                <a:spcPts val="0"/>
              </a:spcAft>
              <a:buClrTx/>
              <a:buSzTx/>
              <a:buFontTx/>
              <a:buNone/>
              <a:tabLst/>
              <a:defRPr/>
            </a:pPr>
            <a:r>
              <a:rPr kumimoji="0" lang="en-US" sz="2800" b="1" i="0" u="none" strike="noStrike" kern="1200" cap="none" spc="0" normalizeH="0" baseline="0" noProof="0">
                <a:ln>
                  <a:noFill/>
                </a:ln>
                <a:solidFill>
                  <a:prstClr val="white"/>
                </a:solidFill>
                <a:effectLst/>
                <a:uLnTx/>
                <a:uFillTx/>
                <a:latin typeface="Cambria" panose="02040503050406030204" pitchFamily="18" charset="0"/>
                <a:ea typeface="Cambria" panose="02040503050406030204" pitchFamily="18" charset="0"/>
                <a:cs typeface="+mj-cs"/>
              </a:rPr>
              <a:t>UNLISTED EQUITY</a:t>
            </a:r>
            <a:endParaRPr kumimoji="0" lang="en-IN" sz="2800" b="1" i="0" u="none" strike="noStrike" kern="1200" cap="none" spc="0" normalizeH="0" baseline="0" noProof="0">
              <a:ln>
                <a:noFill/>
              </a:ln>
              <a:solidFill>
                <a:prstClr val="white"/>
              </a:solidFill>
              <a:effectLst/>
              <a:uLnTx/>
              <a:uFillTx/>
              <a:latin typeface="Cambria" panose="02040503050406030204" pitchFamily="18" charset="0"/>
              <a:ea typeface="Cambria" panose="02040503050406030204" pitchFamily="18" charset="0"/>
              <a:cs typeface="+mj-cs"/>
            </a:endParaRPr>
          </a:p>
        </p:txBody>
      </p:sp>
      <p:sp>
        <p:nvSpPr>
          <p:cNvPr id="18" name="Rectangle 17"/>
          <p:cNvSpPr/>
          <p:nvPr/>
        </p:nvSpPr>
        <p:spPr>
          <a:xfrm>
            <a:off x="0" y="808383"/>
            <a:ext cx="12192000" cy="45719"/>
          </a:xfrm>
          <a:prstGeom prst="rect">
            <a:avLst/>
          </a:prstGeom>
          <a:solidFill>
            <a:schemeClr val="bg1">
              <a:lumMod val="6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7" name="Rectangle 26"/>
          <p:cNvSpPr/>
          <p:nvPr/>
        </p:nvSpPr>
        <p:spPr>
          <a:xfrm>
            <a:off x="0" y="6627662"/>
            <a:ext cx="12192000" cy="235963"/>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8" name="Slide Number Placeholder 18"/>
          <p:cNvSpPr>
            <a:spLocks noGrp="1"/>
          </p:cNvSpPr>
          <p:nvPr>
            <p:ph type="sldNum" sz="quarter" idx="12"/>
          </p:nvPr>
        </p:nvSpPr>
        <p:spPr>
          <a:xfrm>
            <a:off x="9448800" y="6549225"/>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1E62F875-1F54-4527-993B-FB1D0CCB3E02}" type="slidenum">
              <a:rPr kumimoji="0" lang="en-IN" sz="1200" b="1" i="0" u="none" strike="noStrike" kern="1200" cap="none" spc="0" normalizeH="0" baseline="0" noProof="0" smtClean="0">
                <a:ln>
                  <a:noFill/>
                </a:ln>
                <a:solidFill>
                  <a:prstClr val="white"/>
                </a:solidFill>
                <a:effectLst/>
                <a:uLnTx/>
                <a:uFillTx/>
                <a:latin typeface="Cambria" panose="02040503050406030204" pitchFamily="18" charset="0"/>
                <a:ea typeface="Cambria" panose="02040503050406030204" pitchFamily="18" charset="0"/>
                <a:cs typeface="+mn-cs"/>
              </a:rPr>
              <a:pPr marL="0" marR="0" lvl="0" indent="0" algn="r" defTabSz="914400" rtl="0" eaLnBrk="1" fontAlgn="auto" latinLnBrk="0" hangingPunct="1">
                <a:lnSpc>
                  <a:spcPct val="100000"/>
                </a:lnSpc>
                <a:spcBef>
                  <a:spcPts val="0"/>
                </a:spcBef>
                <a:spcAft>
                  <a:spcPts val="0"/>
                </a:spcAft>
                <a:buClrTx/>
                <a:buSzTx/>
                <a:buFontTx/>
                <a:buNone/>
                <a:tabLst/>
                <a:defRPr/>
              </a:pPr>
              <a:t>65</a:t>
            </a:fld>
            <a:endParaRPr kumimoji="0" lang="en-IN" sz="1200" b="1" i="0" u="none" strike="noStrike" kern="1200" cap="none" spc="0" normalizeH="0" baseline="0" noProof="0">
              <a:ln>
                <a:noFill/>
              </a:ln>
              <a:solidFill>
                <a:prstClr val="white"/>
              </a:solidFill>
              <a:effectLst/>
              <a:uLnTx/>
              <a:uFillTx/>
              <a:latin typeface="Cambria" panose="02040503050406030204" pitchFamily="18" charset="0"/>
              <a:ea typeface="Cambria" panose="02040503050406030204" pitchFamily="18" charset="0"/>
              <a:cs typeface="+mn-cs"/>
            </a:endParaRPr>
          </a:p>
        </p:txBody>
      </p:sp>
      <p:pic>
        <p:nvPicPr>
          <p:cNvPr id="19" name="Picture 18">
            <a:extLst>
              <a:ext uri="{FF2B5EF4-FFF2-40B4-BE49-F238E27FC236}">
                <a16:creationId xmlns:a16="http://schemas.microsoft.com/office/drawing/2014/main" id="{E968909D-AECE-781B-5ADD-EACABDCF2CC7}"/>
              </a:ext>
            </a:extLst>
          </p:cNvPr>
          <p:cNvPicPr>
            <a:picLocks noChangeAspect="1"/>
          </p:cNvPicPr>
          <p:nvPr/>
        </p:nvPicPr>
        <p:blipFill>
          <a:blip r:embed="rId2"/>
          <a:stretch>
            <a:fillRect/>
          </a:stretch>
        </p:blipFill>
        <p:spPr>
          <a:xfrm>
            <a:off x="5015366" y="1934500"/>
            <a:ext cx="2490633" cy="1056632"/>
          </a:xfrm>
          <a:prstGeom prst="rect">
            <a:avLst/>
          </a:prstGeom>
        </p:spPr>
      </p:pic>
      <p:sp>
        <p:nvSpPr>
          <p:cNvPr id="25" name="TextBox 24">
            <a:extLst>
              <a:ext uri="{FF2B5EF4-FFF2-40B4-BE49-F238E27FC236}">
                <a16:creationId xmlns:a16="http://schemas.microsoft.com/office/drawing/2014/main" id="{95661156-8346-9208-58F1-8CBC507C2136}"/>
              </a:ext>
            </a:extLst>
          </p:cNvPr>
          <p:cNvSpPr txBox="1"/>
          <p:nvPr/>
        </p:nvSpPr>
        <p:spPr>
          <a:xfrm>
            <a:off x="165475" y="1021006"/>
            <a:ext cx="11389216" cy="369332"/>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rPr>
              <a:t>Other Pre-IPO available for investments</a:t>
            </a:r>
            <a:endParaRPr kumimoji="0" lang="en-IN" sz="1800" b="1" i="0"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endParaRPr>
          </a:p>
        </p:txBody>
      </p:sp>
      <p:pic>
        <p:nvPicPr>
          <p:cNvPr id="3" name="Picture 2" descr="A logo for a company&#10;&#10;Description automatically generated">
            <a:extLst>
              <a:ext uri="{FF2B5EF4-FFF2-40B4-BE49-F238E27FC236}">
                <a16:creationId xmlns:a16="http://schemas.microsoft.com/office/drawing/2014/main" id="{CC2B6DD0-BB8A-3B73-BF9E-5FB1E1B5499B}"/>
              </a:ext>
            </a:extLst>
          </p:cNvPr>
          <p:cNvPicPr>
            <a:picLocks noChangeAspect="1"/>
          </p:cNvPicPr>
          <p:nvPr/>
        </p:nvPicPr>
        <p:blipFill>
          <a:blip r:embed="rId3">
            <a:extLst>
              <a:ext uri="{28A0092B-C50C-407E-A947-70E740481C1C}">
                <a14:useLocalDpi xmlns:a14="http://schemas.microsoft.com/office/drawing/2010/main" val="0"/>
              </a:ext>
            </a:extLst>
          </a:blip>
          <a:srcRect t="17494" r="21669"/>
          <a:stretch>
            <a:fillRect/>
          </a:stretch>
        </p:blipFill>
        <p:spPr>
          <a:xfrm>
            <a:off x="998974" y="2032852"/>
            <a:ext cx="2699049" cy="1060563"/>
          </a:xfrm>
          <a:prstGeom prst="rect">
            <a:avLst/>
          </a:prstGeom>
        </p:spPr>
      </p:pic>
      <p:pic>
        <p:nvPicPr>
          <p:cNvPr id="8" name="Picture 7">
            <a:extLst>
              <a:ext uri="{FF2B5EF4-FFF2-40B4-BE49-F238E27FC236}">
                <a16:creationId xmlns:a16="http://schemas.microsoft.com/office/drawing/2014/main" id="{C63EEA7A-5D8C-C74B-0608-8C920E5A7B34}"/>
              </a:ext>
            </a:extLst>
          </p:cNvPr>
          <p:cNvPicPr>
            <a:picLocks noChangeAspect="1"/>
          </p:cNvPicPr>
          <p:nvPr/>
        </p:nvPicPr>
        <p:blipFill>
          <a:blip r:embed="rId4"/>
          <a:srcRect t="19318" b="12769"/>
          <a:stretch>
            <a:fillRect/>
          </a:stretch>
        </p:blipFill>
        <p:spPr>
          <a:xfrm>
            <a:off x="1269074" y="3897065"/>
            <a:ext cx="2428949" cy="1220223"/>
          </a:xfrm>
          <a:prstGeom prst="rect">
            <a:avLst/>
          </a:prstGeom>
        </p:spPr>
      </p:pic>
      <p:pic>
        <p:nvPicPr>
          <p:cNvPr id="7" name="Picture 6" descr="A white text on a black background&#10;&#10;AI-generated content may be incorrect.">
            <a:extLst>
              <a:ext uri="{FF2B5EF4-FFF2-40B4-BE49-F238E27FC236}">
                <a16:creationId xmlns:a16="http://schemas.microsoft.com/office/drawing/2014/main" id="{691A74DC-49C5-450F-444E-C164A75A7248}"/>
              </a:ext>
            </a:extLst>
          </p:cNvPr>
          <p:cNvPicPr>
            <a:picLocks noChangeAspect="1"/>
          </p:cNvPicPr>
          <p:nvPr/>
        </p:nvPicPr>
        <p:blipFill>
          <a:blip r:embed="rId5" cstate="print">
            <a:extLst>
              <a:ext uri="{28A0092B-C50C-407E-A947-70E740481C1C}">
                <a14:useLocalDpi xmlns:a14="http://schemas.microsoft.com/office/drawing/2010/main" val="0"/>
              </a:ext>
            </a:extLst>
          </a:blip>
          <a:stretch>
            <a:fillRect/>
          </a:stretch>
        </p:blipFill>
        <p:spPr>
          <a:xfrm>
            <a:off x="10362466" y="234062"/>
            <a:ext cx="1559328" cy="340260"/>
          </a:xfrm>
          <a:prstGeom prst="rect">
            <a:avLst/>
          </a:prstGeom>
        </p:spPr>
      </p:pic>
      <p:pic>
        <p:nvPicPr>
          <p:cNvPr id="9" name="Picture 8">
            <a:extLst>
              <a:ext uri="{FF2B5EF4-FFF2-40B4-BE49-F238E27FC236}">
                <a16:creationId xmlns:a16="http://schemas.microsoft.com/office/drawing/2014/main" id="{58DE6F58-F1C5-114F-1F56-B5CA1F60F141}"/>
              </a:ext>
            </a:extLst>
          </p:cNvPr>
          <p:cNvPicPr>
            <a:picLocks noChangeAspect="1"/>
          </p:cNvPicPr>
          <p:nvPr/>
        </p:nvPicPr>
        <p:blipFill>
          <a:blip r:embed="rId6"/>
          <a:stretch>
            <a:fillRect/>
          </a:stretch>
        </p:blipFill>
        <p:spPr>
          <a:xfrm>
            <a:off x="8740576" y="4120329"/>
            <a:ext cx="2428950" cy="916584"/>
          </a:xfrm>
          <a:prstGeom prst="rect">
            <a:avLst/>
          </a:prstGeom>
        </p:spPr>
      </p:pic>
      <p:pic>
        <p:nvPicPr>
          <p:cNvPr id="10" name="Picture 9">
            <a:extLst>
              <a:ext uri="{FF2B5EF4-FFF2-40B4-BE49-F238E27FC236}">
                <a16:creationId xmlns:a16="http://schemas.microsoft.com/office/drawing/2014/main" id="{382B2F25-D5BC-7D9D-485F-DB8023B90786}"/>
              </a:ext>
            </a:extLst>
          </p:cNvPr>
          <p:cNvPicPr>
            <a:picLocks noChangeAspect="1"/>
          </p:cNvPicPr>
          <p:nvPr/>
        </p:nvPicPr>
        <p:blipFill>
          <a:blip r:embed="rId7"/>
          <a:stretch>
            <a:fillRect/>
          </a:stretch>
        </p:blipFill>
        <p:spPr>
          <a:xfrm>
            <a:off x="5669279" y="3919257"/>
            <a:ext cx="1557734" cy="1220223"/>
          </a:xfrm>
          <a:prstGeom prst="rect">
            <a:avLst/>
          </a:prstGeom>
        </p:spPr>
      </p:pic>
      <p:pic>
        <p:nvPicPr>
          <p:cNvPr id="12" name="Picture 11">
            <a:extLst>
              <a:ext uri="{FF2B5EF4-FFF2-40B4-BE49-F238E27FC236}">
                <a16:creationId xmlns:a16="http://schemas.microsoft.com/office/drawing/2014/main" id="{70BCD6DE-AA92-4679-BB16-3A2682DB9C5B}"/>
              </a:ext>
            </a:extLst>
          </p:cNvPr>
          <p:cNvPicPr>
            <a:picLocks noChangeAspect="1"/>
          </p:cNvPicPr>
          <p:nvPr/>
        </p:nvPicPr>
        <p:blipFill>
          <a:blip r:embed="rId8"/>
          <a:stretch>
            <a:fillRect/>
          </a:stretch>
        </p:blipFill>
        <p:spPr>
          <a:xfrm>
            <a:off x="9110861" y="1920114"/>
            <a:ext cx="1958731" cy="950562"/>
          </a:xfrm>
          <a:prstGeom prst="rect">
            <a:avLst/>
          </a:prstGeom>
        </p:spPr>
      </p:pic>
    </p:spTree>
    <p:extLst>
      <p:ext uri="{BB962C8B-B14F-4D97-AF65-F5344CB8AC3E}">
        <p14:creationId xmlns:p14="http://schemas.microsoft.com/office/powerpoint/2010/main" val="3599512839"/>
      </p:ext>
    </p:extLst>
  </p:cSld>
  <p:clrMapOvr>
    <a:masterClrMapping/>
  </p:clrMapOvr>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3"/>
          <p:cNvSpPr/>
          <p:nvPr/>
        </p:nvSpPr>
        <p:spPr>
          <a:xfrm>
            <a:off x="0" y="0"/>
            <a:ext cx="12192000" cy="821635"/>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mbria" panose="02040503050406030204" pitchFamily="18" charset="0"/>
              <a:ea typeface="Cambria" panose="02040503050406030204" pitchFamily="18" charset="0"/>
              <a:cs typeface="+mn-cs"/>
            </a:endParaRPr>
          </a:p>
        </p:txBody>
      </p:sp>
      <p:sp>
        <p:nvSpPr>
          <p:cNvPr id="5" name="Title 1">
            <a:extLst>
              <a:ext uri="{FF2B5EF4-FFF2-40B4-BE49-F238E27FC236}">
                <a16:creationId xmlns:a16="http://schemas.microsoft.com/office/drawing/2014/main" id="{D5D14BE9-64D4-42CE-969F-9590C16A2F5F}"/>
              </a:ext>
            </a:extLst>
          </p:cNvPr>
          <p:cNvSpPr txBox="1">
            <a:spLocks/>
          </p:cNvSpPr>
          <p:nvPr/>
        </p:nvSpPr>
        <p:spPr>
          <a:xfrm>
            <a:off x="165475" y="106018"/>
            <a:ext cx="11007609" cy="630899"/>
          </a:xfrm>
          <a:prstGeom prst="rect">
            <a:avLst/>
          </a:prstGeom>
        </p:spPr>
        <p:txBody>
          <a:bodyPr vert="horz" lIns="91440" tIns="45720" rIns="91440" bIns="45720" rtlCol="0" anchor="ctr">
            <a:noAutofit/>
          </a:bodyPr>
          <a:lstStyle>
            <a:lvl1pPr algn="ctr" defTabSz="914400" rtl="0" eaLnBrk="1" latinLnBrk="0" hangingPunct="1">
              <a:lnSpc>
                <a:spcPct val="90000"/>
              </a:lnSpc>
              <a:spcBef>
                <a:spcPct val="0"/>
              </a:spcBef>
              <a:buNone/>
              <a:defRPr sz="6000" kern="1200">
                <a:solidFill>
                  <a:schemeClr val="tx1"/>
                </a:solidFill>
                <a:latin typeface="+mj-lt"/>
                <a:ea typeface="+mj-ea"/>
                <a:cs typeface="+mj-cs"/>
              </a:defRPr>
            </a:lvl1pPr>
          </a:lstStyle>
          <a:p>
            <a:pPr marL="0" marR="0" lvl="0" indent="0" algn="l" defTabSz="914400" rtl="0" eaLnBrk="1" fontAlgn="auto" latinLnBrk="0" hangingPunct="1">
              <a:lnSpc>
                <a:spcPct val="90000"/>
              </a:lnSpc>
              <a:spcBef>
                <a:spcPct val="0"/>
              </a:spcBef>
              <a:spcAft>
                <a:spcPts val="0"/>
              </a:spcAft>
              <a:buClrTx/>
              <a:buSzTx/>
              <a:buFontTx/>
              <a:buNone/>
              <a:tabLst/>
              <a:defRPr/>
            </a:pPr>
            <a:r>
              <a:rPr kumimoji="0" lang="en-US" sz="2800" b="1" i="0" u="none" strike="noStrike" kern="1200" cap="none" spc="0" normalizeH="0" baseline="0" noProof="0" dirty="0">
                <a:ln>
                  <a:noFill/>
                </a:ln>
                <a:solidFill>
                  <a:prstClr val="white"/>
                </a:solidFill>
                <a:effectLst/>
                <a:uLnTx/>
                <a:uFillTx/>
                <a:latin typeface="Cambria" panose="02040503050406030204" pitchFamily="18" charset="0"/>
                <a:ea typeface="Cambria" panose="02040503050406030204" pitchFamily="18" charset="0"/>
                <a:cs typeface="+mj-cs"/>
              </a:rPr>
              <a:t>IPOs IN AUGUST 2026</a:t>
            </a:r>
            <a:endParaRPr kumimoji="0" lang="en-IN" sz="2800" b="1" i="0" u="none" strike="noStrike" kern="1200" cap="none" spc="0" normalizeH="0" baseline="0" noProof="0" dirty="0">
              <a:ln>
                <a:noFill/>
              </a:ln>
              <a:solidFill>
                <a:prstClr val="white"/>
              </a:solidFill>
              <a:effectLst/>
              <a:uLnTx/>
              <a:uFillTx/>
              <a:latin typeface="Cambria" panose="02040503050406030204" pitchFamily="18" charset="0"/>
              <a:ea typeface="Cambria" panose="02040503050406030204" pitchFamily="18" charset="0"/>
              <a:cs typeface="+mj-cs"/>
            </a:endParaRPr>
          </a:p>
        </p:txBody>
      </p:sp>
      <p:sp>
        <p:nvSpPr>
          <p:cNvPr id="18" name="Rectangle 17"/>
          <p:cNvSpPr/>
          <p:nvPr/>
        </p:nvSpPr>
        <p:spPr>
          <a:xfrm>
            <a:off x="0" y="808383"/>
            <a:ext cx="12192000" cy="45719"/>
          </a:xfrm>
          <a:prstGeom prst="rect">
            <a:avLst/>
          </a:prstGeom>
          <a:solidFill>
            <a:schemeClr val="bg1">
              <a:lumMod val="6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7" name="Rectangle 26"/>
          <p:cNvSpPr/>
          <p:nvPr/>
        </p:nvSpPr>
        <p:spPr>
          <a:xfrm>
            <a:off x="0" y="6627662"/>
            <a:ext cx="12192000" cy="235963"/>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8" name="Slide Number Placeholder 18"/>
          <p:cNvSpPr>
            <a:spLocks noGrp="1"/>
          </p:cNvSpPr>
          <p:nvPr>
            <p:ph type="sldNum" sz="quarter" idx="12"/>
          </p:nvPr>
        </p:nvSpPr>
        <p:spPr>
          <a:xfrm>
            <a:off x="9448800" y="6549225"/>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1E62F875-1F54-4527-993B-FB1D0CCB3E02}" type="slidenum">
              <a:rPr kumimoji="0" lang="en-IN" sz="1200" b="1" i="0" u="none" strike="noStrike" kern="1200" cap="none" spc="0" normalizeH="0" baseline="0" noProof="0" smtClean="0">
                <a:ln>
                  <a:noFill/>
                </a:ln>
                <a:solidFill>
                  <a:prstClr val="white"/>
                </a:solidFill>
                <a:effectLst/>
                <a:uLnTx/>
                <a:uFillTx/>
                <a:latin typeface="Cambria" panose="02040503050406030204" pitchFamily="18" charset="0"/>
                <a:ea typeface="Cambria" panose="02040503050406030204" pitchFamily="18" charset="0"/>
                <a:cs typeface="+mn-cs"/>
              </a:rPr>
              <a:pPr marL="0" marR="0" lvl="0" indent="0" algn="r" defTabSz="914400" rtl="0" eaLnBrk="1" fontAlgn="auto" latinLnBrk="0" hangingPunct="1">
                <a:lnSpc>
                  <a:spcPct val="100000"/>
                </a:lnSpc>
                <a:spcBef>
                  <a:spcPts val="0"/>
                </a:spcBef>
                <a:spcAft>
                  <a:spcPts val="0"/>
                </a:spcAft>
                <a:buClrTx/>
                <a:buSzTx/>
                <a:buFontTx/>
                <a:buNone/>
                <a:tabLst/>
                <a:defRPr/>
              </a:pPr>
              <a:t>66</a:t>
            </a:fld>
            <a:endParaRPr kumimoji="0" lang="en-IN" sz="1200" b="1" i="0" u="none" strike="noStrike" kern="1200" cap="none" spc="0" normalizeH="0" baseline="0" noProof="0">
              <a:ln>
                <a:noFill/>
              </a:ln>
              <a:solidFill>
                <a:prstClr val="white"/>
              </a:solidFill>
              <a:effectLst/>
              <a:uLnTx/>
              <a:uFillTx/>
              <a:latin typeface="Cambria" panose="02040503050406030204" pitchFamily="18" charset="0"/>
              <a:ea typeface="Cambria" panose="02040503050406030204" pitchFamily="18" charset="0"/>
              <a:cs typeface="+mn-cs"/>
            </a:endParaRPr>
          </a:p>
        </p:txBody>
      </p:sp>
      <p:pic>
        <p:nvPicPr>
          <p:cNvPr id="6" name="Picture 5" descr="A white text on a black background&#10;&#10;AI-generated content may be incorrect.">
            <a:extLst>
              <a:ext uri="{FF2B5EF4-FFF2-40B4-BE49-F238E27FC236}">
                <a16:creationId xmlns:a16="http://schemas.microsoft.com/office/drawing/2014/main" id="{FBF81771-2974-9255-603A-B9AFD24788E2}"/>
              </a:ext>
            </a:extLst>
          </p:cNvPr>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10362466" y="234062"/>
            <a:ext cx="1559328" cy="340260"/>
          </a:xfrm>
          <a:prstGeom prst="rect">
            <a:avLst/>
          </a:prstGeom>
        </p:spPr>
      </p:pic>
      <p:graphicFrame>
        <p:nvGraphicFramePr>
          <p:cNvPr id="3" name="Table 2">
            <a:extLst>
              <a:ext uri="{FF2B5EF4-FFF2-40B4-BE49-F238E27FC236}">
                <a16:creationId xmlns:a16="http://schemas.microsoft.com/office/drawing/2014/main" id="{C1408C51-0457-A603-5262-8848138E0DF5}"/>
              </a:ext>
            </a:extLst>
          </p:cNvPr>
          <p:cNvGraphicFramePr>
            <a:graphicFrameLocks noGrp="1"/>
          </p:cNvGraphicFramePr>
          <p:nvPr>
            <p:extLst>
              <p:ext uri="{D42A27DB-BD31-4B8C-83A1-F6EECF244321}">
                <p14:modId xmlns:p14="http://schemas.microsoft.com/office/powerpoint/2010/main" val="3003689943"/>
              </p:ext>
            </p:extLst>
          </p:nvPr>
        </p:nvGraphicFramePr>
        <p:xfrm>
          <a:off x="81888" y="965546"/>
          <a:ext cx="12017329" cy="4888014"/>
        </p:xfrm>
        <a:graphic>
          <a:graphicData uri="http://schemas.openxmlformats.org/drawingml/2006/table">
            <a:tbl>
              <a:tblPr/>
              <a:tblGrid>
                <a:gridCol w="1857748">
                  <a:extLst>
                    <a:ext uri="{9D8B030D-6E8A-4147-A177-3AD203B41FA5}">
                      <a16:colId xmlns:a16="http://schemas.microsoft.com/office/drawing/2014/main" val="2331046624"/>
                    </a:ext>
                  </a:extLst>
                </a:gridCol>
                <a:gridCol w="6389285">
                  <a:extLst>
                    <a:ext uri="{9D8B030D-6E8A-4147-A177-3AD203B41FA5}">
                      <a16:colId xmlns:a16="http://schemas.microsoft.com/office/drawing/2014/main" val="1461571499"/>
                    </a:ext>
                  </a:extLst>
                </a:gridCol>
                <a:gridCol w="939770">
                  <a:extLst>
                    <a:ext uri="{9D8B030D-6E8A-4147-A177-3AD203B41FA5}">
                      <a16:colId xmlns:a16="http://schemas.microsoft.com/office/drawing/2014/main" val="3485042840"/>
                    </a:ext>
                  </a:extLst>
                </a:gridCol>
                <a:gridCol w="832322">
                  <a:extLst>
                    <a:ext uri="{9D8B030D-6E8A-4147-A177-3AD203B41FA5}">
                      <a16:colId xmlns:a16="http://schemas.microsoft.com/office/drawing/2014/main" val="4083650420"/>
                    </a:ext>
                  </a:extLst>
                </a:gridCol>
                <a:gridCol w="666068">
                  <a:extLst>
                    <a:ext uri="{9D8B030D-6E8A-4147-A177-3AD203B41FA5}">
                      <a16:colId xmlns:a16="http://schemas.microsoft.com/office/drawing/2014/main" val="3461295707"/>
                    </a:ext>
                  </a:extLst>
                </a:gridCol>
                <a:gridCol w="666068">
                  <a:extLst>
                    <a:ext uri="{9D8B030D-6E8A-4147-A177-3AD203B41FA5}">
                      <a16:colId xmlns:a16="http://schemas.microsoft.com/office/drawing/2014/main" val="3382648486"/>
                    </a:ext>
                  </a:extLst>
                </a:gridCol>
                <a:gridCol w="666068">
                  <a:extLst>
                    <a:ext uri="{9D8B030D-6E8A-4147-A177-3AD203B41FA5}">
                      <a16:colId xmlns:a16="http://schemas.microsoft.com/office/drawing/2014/main" val="4142242259"/>
                    </a:ext>
                  </a:extLst>
                </a:gridCol>
              </a:tblGrid>
              <a:tr h="368579">
                <a:tc rowSpan="2">
                  <a:txBody>
                    <a:bodyPr/>
                    <a:lstStyle/>
                    <a:p>
                      <a:pPr algn="ctr" rtl="0" fontAlgn="ctr">
                        <a:buNone/>
                      </a:pPr>
                      <a:r>
                        <a:rPr lang="en-IN" sz="1200" b="1" i="0" u="none" strike="noStrike" dirty="0">
                          <a:solidFill>
                            <a:srgbClr val="FFFFFF"/>
                          </a:solidFill>
                          <a:effectLst/>
                          <a:latin typeface="Cambria" panose="02040503050406030204" pitchFamily="18" charset="0"/>
                          <a:ea typeface="Cambria" panose="02040503050406030204" pitchFamily="18" charset="0"/>
                        </a:rPr>
                        <a:t>Name </a:t>
                      </a:r>
                    </a:p>
                  </a:txBody>
                  <a:tcPr marL="9525" marR="9525" marT="9525" marB="0" anchor="ctr">
                    <a:lnL w="6350" cap="flat" cmpd="sng" algn="ctr">
                      <a:solidFill>
                        <a:srgbClr val="A5A5A5"/>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6350" cap="flat" cmpd="sng" algn="ctr">
                      <a:solidFill>
                        <a:srgbClr val="A5A5A5"/>
                      </a:solidFill>
                      <a:prstDash val="solid"/>
                      <a:round/>
                      <a:headEnd type="none" w="med" len="med"/>
                      <a:tailEnd type="none" w="med" len="med"/>
                    </a:lnT>
                    <a:lnB w="6350" cap="flat" cmpd="sng" algn="ctr">
                      <a:solidFill>
                        <a:srgbClr val="A5A5A5"/>
                      </a:solidFill>
                      <a:prstDash val="solid"/>
                      <a:round/>
                      <a:headEnd type="none" w="med" len="med"/>
                      <a:tailEnd type="none" w="med" len="med"/>
                    </a:lnB>
                    <a:solidFill>
                      <a:srgbClr val="000000"/>
                    </a:solidFill>
                  </a:tcPr>
                </a:tc>
                <a:tc rowSpan="2">
                  <a:txBody>
                    <a:bodyPr/>
                    <a:lstStyle/>
                    <a:p>
                      <a:pPr algn="ctr" rtl="0" fontAlgn="ctr">
                        <a:buNone/>
                      </a:pPr>
                      <a:r>
                        <a:rPr lang="en-IN" sz="1200" b="1" i="0" u="none" strike="noStrike" dirty="0">
                          <a:solidFill>
                            <a:srgbClr val="FFFFFF"/>
                          </a:solidFill>
                          <a:effectLst/>
                          <a:latin typeface="Cambria" panose="02040503050406030204" pitchFamily="18" charset="0"/>
                          <a:ea typeface="Cambria" panose="02040503050406030204" pitchFamily="18" charset="0"/>
                        </a:rPr>
                        <a:t>About </a:t>
                      </a:r>
                    </a:p>
                  </a:txBody>
                  <a:tcPr marL="9525"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rgbClr val="000000"/>
                    </a:solidFill>
                  </a:tcPr>
                </a:tc>
                <a:tc>
                  <a:txBody>
                    <a:bodyPr/>
                    <a:lstStyle/>
                    <a:p>
                      <a:pPr algn="ctr" rtl="0" fontAlgn="ctr">
                        <a:buNone/>
                      </a:pPr>
                      <a:r>
                        <a:rPr lang="en-IN" sz="1200" b="1" i="0" u="none" strike="noStrike" dirty="0">
                          <a:solidFill>
                            <a:srgbClr val="FFFFFF"/>
                          </a:solidFill>
                          <a:effectLst/>
                          <a:latin typeface="Cambria" panose="02040503050406030204" pitchFamily="18" charset="0"/>
                          <a:ea typeface="Cambria" panose="02040503050406030204" pitchFamily="18" charset="0"/>
                        </a:rPr>
                        <a:t>Listing </a:t>
                      </a:r>
                    </a:p>
                  </a:txBody>
                  <a:tcPr marL="9525"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0000"/>
                    </a:solidFill>
                  </a:tcPr>
                </a:tc>
                <a:tc>
                  <a:txBody>
                    <a:bodyPr/>
                    <a:lstStyle/>
                    <a:p>
                      <a:pPr algn="ctr" rtl="0" fontAlgn="ctr">
                        <a:buNone/>
                      </a:pPr>
                      <a:r>
                        <a:rPr lang="en-IN" sz="1200" b="1" i="0" u="none" strike="noStrike" dirty="0">
                          <a:solidFill>
                            <a:srgbClr val="FFFFFF"/>
                          </a:solidFill>
                          <a:effectLst/>
                          <a:latin typeface="Cambria" panose="02040503050406030204" pitchFamily="18" charset="0"/>
                          <a:ea typeface="Cambria" panose="02040503050406030204" pitchFamily="18" charset="0"/>
                        </a:rPr>
                        <a:t>Price</a:t>
                      </a:r>
                    </a:p>
                    <a:p>
                      <a:pPr algn="ctr" rtl="0" fontAlgn="ctr">
                        <a:buNone/>
                      </a:pPr>
                      <a:r>
                        <a:rPr lang="en-IN" sz="1200" b="1" i="0" u="none" strike="noStrike" dirty="0">
                          <a:solidFill>
                            <a:srgbClr val="FFFFFF"/>
                          </a:solidFill>
                          <a:effectLst/>
                          <a:latin typeface="Cambria" panose="02040503050406030204" pitchFamily="18" charset="0"/>
                          <a:ea typeface="Cambria" panose="02040503050406030204" pitchFamily="18" charset="0"/>
                        </a:rPr>
                        <a:t> Band</a:t>
                      </a:r>
                    </a:p>
                  </a:txBody>
                  <a:tcPr marL="9525"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0000"/>
                    </a:solidFill>
                  </a:tcPr>
                </a:tc>
                <a:tc>
                  <a:txBody>
                    <a:bodyPr/>
                    <a:lstStyle/>
                    <a:p>
                      <a:pPr algn="ctr" rtl="0" fontAlgn="ctr">
                        <a:buNone/>
                      </a:pPr>
                      <a:r>
                        <a:rPr lang="en-IN" sz="1200" b="1" i="0" u="none" strike="noStrike" dirty="0">
                          <a:solidFill>
                            <a:srgbClr val="FFFFFF"/>
                          </a:solidFill>
                          <a:effectLst/>
                          <a:latin typeface="Cambria" panose="02040503050406030204" pitchFamily="18" charset="0"/>
                          <a:ea typeface="Cambria" panose="02040503050406030204" pitchFamily="18" charset="0"/>
                        </a:rPr>
                        <a:t>Lot </a:t>
                      </a:r>
                    </a:p>
                  </a:txBody>
                  <a:tcPr marL="9525"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0000"/>
                    </a:solidFill>
                  </a:tcPr>
                </a:tc>
                <a:tc>
                  <a:txBody>
                    <a:bodyPr/>
                    <a:lstStyle/>
                    <a:p>
                      <a:pPr algn="ctr" rtl="0" fontAlgn="ctr">
                        <a:buNone/>
                      </a:pPr>
                      <a:r>
                        <a:rPr lang="en-IN" sz="1200" b="1" i="0" u="none" strike="noStrike" dirty="0">
                          <a:solidFill>
                            <a:srgbClr val="FFFFFF"/>
                          </a:solidFill>
                          <a:effectLst/>
                          <a:latin typeface="Cambria" panose="02040503050406030204" pitchFamily="18" charset="0"/>
                          <a:ea typeface="Cambria" panose="02040503050406030204" pitchFamily="18" charset="0"/>
                        </a:rPr>
                        <a:t>Opening </a:t>
                      </a:r>
                    </a:p>
                  </a:txBody>
                  <a:tcPr marL="9525"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0000"/>
                    </a:solidFill>
                  </a:tcPr>
                </a:tc>
                <a:tc>
                  <a:txBody>
                    <a:bodyPr/>
                    <a:lstStyle/>
                    <a:p>
                      <a:pPr algn="ctr" rtl="0" fontAlgn="ctr">
                        <a:buNone/>
                      </a:pPr>
                      <a:r>
                        <a:rPr lang="en-IN" sz="1200" b="1" i="0" u="none" strike="noStrike" dirty="0">
                          <a:solidFill>
                            <a:srgbClr val="FFFFFF"/>
                          </a:solidFill>
                          <a:effectLst/>
                          <a:latin typeface="Cambria" panose="02040503050406030204" pitchFamily="18" charset="0"/>
                          <a:ea typeface="Cambria" panose="02040503050406030204" pitchFamily="18" charset="0"/>
                        </a:rPr>
                        <a:t>Closing </a:t>
                      </a:r>
                    </a:p>
                  </a:txBody>
                  <a:tcPr marL="9525"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0000"/>
                    </a:solidFill>
                  </a:tcPr>
                </a:tc>
                <a:extLst>
                  <a:ext uri="{0D108BD9-81ED-4DB2-BD59-A6C34878D82A}">
                    <a16:rowId xmlns:a16="http://schemas.microsoft.com/office/drawing/2014/main" val="3956592082"/>
                  </a:ext>
                </a:extLst>
              </a:tr>
              <a:tr h="292921">
                <a:tc vMerge="1">
                  <a:txBody>
                    <a:bodyPr/>
                    <a:lstStyle/>
                    <a:p>
                      <a:endParaRPr lang="en-IN"/>
                    </a:p>
                  </a:txBody>
                  <a:tcPr/>
                </a:tc>
                <a:tc vMerge="1">
                  <a:txBody>
                    <a:bodyPr/>
                    <a:lstStyle/>
                    <a:p>
                      <a:endParaRPr lang="en-IN"/>
                    </a:p>
                  </a:txBody>
                  <a:tcPr/>
                </a:tc>
                <a:tc>
                  <a:txBody>
                    <a:bodyPr/>
                    <a:lstStyle/>
                    <a:p>
                      <a:pPr algn="ctr" rtl="0" fontAlgn="ctr">
                        <a:buNone/>
                      </a:pPr>
                      <a:r>
                        <a:rPr lang="en-IN" sz="1200" b="1" i="0" u="none" strike="noStrike">
                          <a:solidFill>
                            <a:srgbClr val="FFFFFF"/>
                          </a:solidFill>
                          <a:effectLst/>
                          <a:latin typeface="Cambria" panose="02040503050406030204" pitchFamily="18" charset="0"/>
                          <a:ea typeface="Cambria" panose="02040503050406030204" pitchFamily="18" charset="0"/>
                        </a:rPr>
                        <a:t>Date </a:t>
                      </a:r>
                    </a:p>
                  </a:txBody>
                  <a:tcPr marL="9525"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0000"/>
                    </a:solidFill>
                  </a:tcPr>
                </a:tc>
                <a:tc>
                  <a:txBody>
                    <a:bodyPr/>
                    <a:lstStyle/>
                    <a:p>
                      <a:pPr algn="ctr" rtl="0" fontAlgn="ctr">
                        <a:buNone/>
                      </a:pPr>
                      <a:r>
                        <a:rPr lang="en-IN" sz="1200" b="1" i="0" u="none" strike="noStrike">
                          <a:solidFill>
                            <a:srgbClr val="FFFFFF"/>
                          </a:solidFill>
                          <a:effectLst/>
                          <a:latin typeface="Cambria" panose="02040503050406030204" pitchFamily="18" charset="0"/>
                          <a:ea typeface="Cambria" panose="02040503050406030204" pitchFamily="18" charset="0"/>
                        </a:rPr>
                        <a:t> (Rs.) </a:t>
                      </a:r>
                    </a:p>
                  </a:txBody>
                  <a:tcPr marL="9525"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0000"/>
                    </a:solidFill>
                  </a:tcPr>
                </a:tc>
                <a:tc>
                  <a:txBody>
                    <a:bodyPr/>
                    <a:lstStyle/>
                    <a:p>
                      <a:pPr algn="ctr" rtl="0" fontAlgn="ctr">
                        <a:buNone/>
                      </a:pPr>
                      <a:r>
                        <a:rPr lang="en-IN" sz="1200" b="1" i="0" u="none" strike="noStrike">
                          <a:solidFill>
                            <a:srgbClr val="FFFFFF"/>
                          </a:solidFill>
                          <a:effectLst/>
                          <a:latin typeface="Cambria" panose="02040503050406030204" pitchFamily="18" charset="0"/>
                          <a:ea typeface="Cambria" panose="02040503050406030204" pitchFamily="18" charset="0"/>
                        </a:rPr>
                        <a:t>Size </a:t>
                      </a:r>
                    </a:p>
                  </a:txBody>
                  <a:tcPr marL="9525"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0000"/>
                    </a:solidFill>
                  </a:tcPr>
                </a:tc>
                <a:tc>
                  <a:txBody>
                    <a:bodyPr/>
                    <a:lstStyle/>
                    <a:p>
                      <a:pPr algn="ctr" rtl="0" fontAlgn="ctr">
                        <a:buNone/>
                      </a:pPr>
                      <a:r>
                        <a:rPr lang="en-IN" sz="1200" b="1" i="0" u="none" strike="noStrike">
                          <a:solidFill>
                            <a:srgbClr val="FFFFFF"/>
                          </a:solidFill>
                          <a:effectLst/>
                          <a:latin typeface="Cambria" panose="02040503050406030204" pitchFamily="18" charset="0"/>
                          <a:ea typeface="Cambria" panose="02040503050406030204" pitchFamily="18" charset="0"/>
                        </a:rPr>
                        <a:t>Date </a:t>
                      </a:r>
                    </a:p>
                  </a:txBody>
                  <a:tcPr marL="9525"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0000"/>
                    </a:solidFill>
                  </a:tcPr>
                </a:tc>
                <a:tc>
                  <a:txBody>
                    <a:bodyPr/>
                    <a:lstStyle/>
                    <a:p>
                      <a:pPr algn="ctr" rtl="0" fontAlgn="ctr">
                        <a:buNone/>
                      </a:pPr>
                      <a:r>
                        <a:rPr lang="en-IN" sz="1200" b="1" i="0" u="none" strike="noStrike" dirty="0">
                          <a:solidFill>
                            <a:srgbClr val="FFFFFF"/>
                          </a:solidFill>
                          <a:effectLst/>
                          <a:latin typeface="Cambria" panose="02040503050406030204" pitchFamily="18" charset="0"/>
                          <a:ea typeface="Cambria" panose="02040503050406030204" pitchFamily="18" charset="0"/>
                        </a:rPr>
                        <a:t>Date </a:t>
                      </a:r>
                    </a:p>
                  </a:txBody>
                  <a:tcPr marL="9525" marR="9525" marT="9525" marB="0"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0000"/>
                    </a:solidFill>
                  </a:tcPr>
                </a:tc>
                <a:extLst>
                  <a:ext uri="{0D108BD9-81ED-4DB2-BD59-A6C34878D82A}">
                    <a16:rowId xmlns:a16="http://schemas.microsoft.com/office/drawing/2014/main" val="3178627063"/>
                  </a:ext>
                </a:extLst>
              </a:tr>
              <a:tr h="1128182">
                <a:tc>
                  <a:txBody>
                    <a:bodyPr/>
                    <a:lstStyle/>
                    <a:p>
                      <a:pPr algn="ctr" rtl="0" fontAlgn="ctr">
                        <a:buNone/>
                      </a:pPr>
                      <a:r>
                        <a:rPr lang="en-IN" sz="1300" b="1" i="0" u="none" strike="noStrike" dirty="0" err="1">
                          <a:solidFill>
                            <a:srgbClr val="000000"/>
                          </a:solidFill>
                          <a:effectLst/>
                          <a:latin typeface="Cambria" panose="02040503050406030204" pitchFamily="18" charset="0"/>
                          <a:ea typeface="Cambria" panose="02040503050406030204" pitchFamily="18" charset="0"/>
                        </a:rPr>
                        <a:t>Tempsens</a:t>
                      </a:r>
                      <a:r>
                        <a:rPr lang="en-IN" sz="1300" b="1" i="0" u="none" strike="noStrike" dirty="0">
                          <a:solidFill>
                            <a:srgbClr val="000000"/>
                          </a:solidFill>
                          <a:effectLst/>
                          <a:latin typeface="Cambria" panose="02040503050406030204" pitchFamily="18" charset="0"/>
                          <a:ea typeface="Cambria" panose="02040503050406030204" pitchFamily="18" charset="0"/>
                        </a:rPr>
                        <a:t> Instruments (India)</a:t>
                      </a:r>
                    </a:p>
                  </a:txBody>
                  <a:tcPr marL="9525" marR="9525" marT="9525" marB="0" anchor="ctr">
                    <a:lnL w="6350" cap="flat" cmpd="sng" algn="ctr">
                      <a:solidFill>
                        <a:srgbClr val="A5A5A5"/>
                      </a:solidFill>
                      <a:prstDash val="solid"/>
                      <a:round/>
                      <a:headEnd type="none" w="med" len="med"/>
                      <a:tailEnd type="none" w="med" len="med"/>
                    </a:lnL>
                    <a:lnR w="6350" cap="flat" cmpd="sng" algn="ctr">
                      <a:solidFill>
                        <a:srgbClr val="A5A5A5"/>
                      </a:solidFill>
                      <a:prstDash val="solid"/>
                      <a:round/>
                      <a:headEnd type="none" w="med" len="med"/>
                      <a:tailEnd type="none" w="med" len="med"/>
                    </a:lnR>
                    <a:lnT w="6350" cap="flat" cmpd="sng" algn="ctr">
                      <a:solidFill>
                        <a:srgbClr val="A5A5A5"/>
                      </a:solidFill>
                      <a:prstDash val="solid"/>
                      <a:round/>
                      <a:headEnd type="none" w="med" len="med"/>
                      <a:tailEnd type="none" w="med" len="med"/>
                    </a:lnT>
                    <a:lnB w="6350" cap="flat" cmpd="sng" algn="ctr">
                      <a:solidFill>
                        <a:srgbClr val="A5A5A5"/>
                      </a:solidFill>
                      <a:prstDash val="solid"/>
                      <a:round/>
                      <a:headEnd type="none" w="med" len="med"/>
                      <a:tailEnd type="none" w="med" len="med"/>
                    </a:lnB>
                    <a:noFill/>
                  </a:tcPr>
                </a:tc>
                <a:tc>
                  <a:txBody>
                    <a:bodyPr/>
                    <a:lstStyle/>
                    <a:p>
                      <a:pPr algn="ctr" rtl="0" fontAlgn="ctr">
                        <a:buNone/>
                      </a:pPr>
                      <a:r>
                        <a:rPr lang="en-US" sz="1300" b="0" i="0" u="none" strike="noStrike" dirty="0">
                          <a:solidFill>
                            <a:srgbClr val="000000"/>
                          </a:solidFill>
                          <a:effectLst/>
                          <a:latin typeface="Cambria" panose="02040503050406030204" pitchFamily="18" charset="0"/>
                          <a:ea typeface="Cambria" panose="02040503050406030204" pitchFamily="18" charset="0"/>
                        </a:rPr>
                        <a:t>Incorporated in 1990, </a:t>
                      </a:r>
                      <a:r>
                        <a:rPr lang="en-US" sz="1300" b="0" i="0" u="none" strike="noStrike" dirty="0" err="1">
                          <a:solidFill>
                            <a:srgbClr val="000000"/>
                          </a:solidFill>
                          <a:effectLst/>
                          <a:latin typeface="Cambria" panose="02040503050406030204" pitchFamily="18" charset="0"/>
                          <a:ea typeface="Cambria" panose="02040503050406030204" pitchFamily="18" charset="0"/>
                        </a:rPr>
                        <a:t>Tempsens</a:t>
                      </a:r>
                      <a:r>
                        <a:rPr lang="en-US" sz="1300" b="0" i="0" u="none" strike="noStrike" dirty="0">
                          <a:solidFill>
                            <a:srgbClr val="000000"/>
                          </a:solidFill>
                          <a:effectLst/>
                          <a:latin typeface="Cambria" panose="02040503050406030204" pitchFamily="18" charset="0"/>
                          <a:ea typeface="Cambria" panose="02040503050406030204" pitchFamily="18" charset="0"/>
                        </a:rPr>
                        <a:t> Instruments is a leading manufacturer of temperature sensors, electrical heaters, and </a:t>
                      </a:r>
                      <a:r>
                        <a:rPr lang="en-US" sz="1300" b="0" i="0" u="none" strike="noStrike" dirty="0" err="1">
                          <a:solidFill>
                            <a:srgbClr val="000000"/>
                          </a:solidFill>
                          <a:effectLst/>
                          <a:latin typeface="Cambria" panose="02040503050406030204" pitchFamily="18" charset="0"/>
                          <a:ea typeface="Cambria" panose="02040503050406030204" pitchFamily="18" charset="0"/>
                        </a:rPr>
                        <a:t>specialised</a:t>
                      </a:r>
                      <a:r>
                        <a:rPr lang="en-US" sz="1300" b="0" i="0" u="none" strike="noStrike" dirty="0">
                          <a:solidFill>
                            <a:srgbClr val="000000"/>
                          </a:solidFill>
                          <a:effectLst/>
                          <a:latin typeface="Cambria" panose="02040503050406030204" pitchFamily="18" charset="0"/>
                          <a:ea typeface="Cambria" panose="02040503050406030204" pitchFamily="18" charset="0"/>
                        </a:rPr>
                        <a:t> cables, with a 10.5% market share, 1,000+ customers, and exports to 80+ countries. Its strengths include strong R&amp;D, product diversification, </a:t>
                      </a:r>
                      <a:r>
                        <a:rPr lang="en-US" sz="1300" b="0" i="0" u="none" strike="noStrike" dirty="0" err="1">
                          <a:solidFill>
                            <a:srgbClr val="000000"/>
                          </a:solidFill>
                          <a:effectLst/>
                          <a:latin typeface="Cambria" panose="02040503050406030204" pitchFamily="18" charset="0"/>
                          <a:ea typeface="Cambria" panose="02040503050406030204" pitchFamily="18" charset="0"/>
                        </a:rPr>
                        <a:t>customisation</a:t>
                      </a:r>
                      <a:r>
                        <a:rPr lang="en-US" sz="1300" b="0" i="0" u="none" strike="noStrike" dirty="0">
                          <a:solidFill>
                            <a:srgbClr val="000000"/>
                          </a:solidFill>
                          <a:effectLst/>
                          <a:latin typeface="Cambria" panose="02040503050406030204" pitchFamily="18" charset="0"/>
                          <a:ea typeface="Cambria" panose="02040503050406030204" pitchFamily="18" charset="0"/>
                        </a:rPr>
                        <a:t>, and global presence.</a:t>
                      </a:r>
                    </a:p>
                  </a:txBody>
                  <a:tcPr marL="72000" marR="72000" marT="9525" marB="0" anchor="ctr">
                    <a:lnL w="6350" cap="flat" cmpd="sng" algn="ctr">
                      <a:solidFill>
                        <a:srgbClr val="A5A5A5"/>
                      </a:solidFill>
                      <a:prstDash val="solid"/>
                      <a:round/>
                      <a:headEnd type="none" w="med" len="med"/>
                      <a:tailEnd type="none" w="med" len="med"/>
                    </a:lnL>
                    <a:lnR w="6350" cap="flat" cmpd="sng" algn="ctr">
                      <a:solidFill>
                        <a:srgbClr val="A5A5A5"/>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6350" cap="flat" cmpd="sng" algn="ctr">
                      <a:solidFill>
                        <a:srgbClr val="A5A5A5"/>
                      </a:solidFill>
                      <a:prstDash val="solid"/>
                      <a:round/>
                      <a:headEnd type="none" w="med" len="med"/>
                      <a:tailEnd type="none" w="med" len="med"/>
                    </a:lnB>
                    <a:noFill/>
                  </a:tcPr>
                </a:tc>
                <a:tc>
                  <a:txBody>
                    <a:bodyPr/>
                    <a:lstStyle/>
                    <a:p>
                      <a:pPr algn="ctr" rtl="0" fontAlgn="ctr">
                        <a:buNone/>
                      </a:pPr>
                      <a:r>
                        <a:rPr lang="en-IN" sz="1300" b="0" i="0" u="none" strike="noStrike" dirty="0">
                          <a:solidFill>
                            <a:srgbClr val="000000"/>
                          </a:solidFill>
                          <a:effectLst/>
                          <a:latin typeface="Cambria" panose="02040503050406030204" pitchFamily="18" charset="0"/>
                          <a:ea typeface="Cambria" panose="02040503050406030204" pitchFamily="18" charset="0"/>
                        </a:rPr>
                        <a:t>Aug 28, </a:t>
                      </a:r>
                    </a:p>
                    <a:p>
                      <a:pPr algn="ctr" rtl="0" fontAlgn="ctr">
                        <a:buNone/>
                      </a:pPr>
                      <a:r>
                        <a:rPr lang="en-IN" sz="1300" b="0" i="0" u="none" strike="noStrike" dirty="0">
                          <a:solidFill>
                            <a:srgbClr val="000000"/>
                          </a:solidFill>
                          <a:effectLst/>
                          <a:latin typeface="Cambria" panose="02040503050406030204" pitchFamily="18" charset="0"/>
                          <a:ea typeface="Cambria" panose="02040503050406030204" pitchFamily="18" charset="0"/>
                        </a:rPr>
                        <a:t>2026</a:t>
                      </a:r>
                    </a:p>
                  </a:txBody>
                  <a:tcPr marL="9525" marR="9525" marT="9525" marB="0" anchor="ctr">
                    <a:lnL w="6350" cap="flat" cmpd="sng" algn="ctr">
                      <a:solidFill>
                        <a:srgbClr val="A5A5A5"/>
                      </a:solidFill>
                      <a:prstDash val="solid"/>
                      <a:round/>
                      <a:headEnd type="none" w="med" len="med"/>
                      <a:tailEnd type="none" w="med" len="med"/>
                    </a:lnL>
                    <a:lnR w="6350" cap="flat" cmpd="sng" algn="ctr">
                      <a:solidFill>
                        <a:srgbClr val="A5A5A5"/>
                      </a:solidFill>
                      <a:prstDash val="solid"/>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rgbClr val="A5A5A5"/>
                      </a:solidFill>
                      <a:prstDash val="solid"/>
                      <a:round/>
                      <a:headEnd type="none" w="med" len="med"/>
                      <a:tailEnd type="none" w="med" len="med"/>
                    </a:lnB>
                    <a:noFill/>
                  </a:tcPr>
                </a:tc>
                <a:tc>
                  <a:txBody>
                    <a:bodyPr/>
                    <a:lstStyle/>
                    <a:p>
                      <a:pPr algn="ctr" rtl="0" fontAlgn="ctr">
                        <a:buNone/>
                      </a:pPr>
                      <a:r>
                        <a:rPr lang="en-IN" sz="1300" b="0" i="0" u="none" strike="noStrike" dirty="0">
                          <a:solidFill>
                            <a:srgbClr val="000000"/>
                          </a:solidFill>
                          <a:effectLst/>
                          <a:latin typeface="Cambria" panose="02040503050406030204" pitchFamily="18" charset="0"/>
                          <a:ea typeface="Cambria" panose="02040503050406030204" pitchFamily="18" charset="0"/>
                        </a:rPr>
                        <a:t>285-300</a:t>
                      </a:r>
                    </a:p>
                  </a:txBody>
                  <a:tcPr marL="9525" marR="9525" marT="9525" marB="0" anchor="ctr">
                    <a:lnL w="6350" cap="flat" cmpd="sng" algn="ctr">
                      <a:solidFill>
                        <a:srgbClr val="A5A5A5"/>
                      </a:solidFill>
                      <a:prstDash val="solid"/>
                      <a:round/>
                      <a:headEnd type="none" w="med" len="med"/>
                      <a:tailEnd type="none" w="med" len="med"/>
                    </a:lnL>
                    <a:lnR w="6350" cap="flat" cmpd="sng" algn="ctr">
                      <a:solidFill>
                        <a:srgbClr val="A5A5A5"/>
                      </a:solidFill>
                      <a:prstDash val="solid"/>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rgbClr val="A5A5A5"/>
                      </a:solidFill>
                      <a:prstDash val="solid"/>
                      <a:round/>
                      <a:headEnd type="none" w="med" len="med"/>
                      <a:tailEnd type="none" w="med" len="med"/>
                    </a:lnB>
                    <a:noFill/>
                  </a:tcPr>
                </a:tc>
                <a:tc>
                  <a:txBody>
                    <a:bodyPr/>
                    <a:lstStyle/>
                    <a:p>
                      <a:pPr algn="ctr" rtl="0" fontAlgn="ctr">
                        <a:buNone/>
                      </a:pPr>
                      <a:r>
                        <a:rPr lang="en-IN" sz="1300" b="0" i="0" u="none" strike="noStrike" dirty="0">
                          <a:solidFill>
                            <a:srgbClr val="000000"/>
                          </a:solidFill>
                          <a:effectLst/>
                          <a:latin typeface="Cambria" panose="02040503050406030204" pitchFamily="18" charset="0"/>
                          <a:ea typeface="Cambria" panose="02040503050406030204" pitchFamily="18" charset="0"/>
                        </a:rPr>
                        <a:t>50</a:t>
                      </a:r>
                    </a:p>
                  </a:txBody>
                  <a:tcPr marL="9525" marR="9525" marT="9525" marB="0" anchor="ctr">
                    <a:lnL w="6350" cap="flat" cmpd="sng" algn="ctr">
                      <a:solidFill>
                        <a:srgbClr val="A5A5A5"/>
                      </a:solidFill>
                      <a:prstDash val="solid"/>
                      <a:round/>
                      <a:headEnd type="none" w="med" len="med"/>
                      <a:tailEnd type="none" w="med" len="med"/>
                    </a:lnL>
                    <a:lnR w="6350" cap="flat" cmpd="sng" algn="ctr">
                      <a:solidFill>
                        <a:srgbClr val="A5A5A5"/>
                      </a:solidFill>
                      <a:prstDash val="solid"/>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rgbClr val="A5A5A5"/>
                      </a:solidFill>
                      <a:prstDash val="solid"/>
                      <a:round/>
                      <a:headEnd type="none" w="med" len="med"/>
                      <a:tailEnd type="none" w="med" len="med"/>
                    </a:lnB>
                    <a:noFill/>
                  </a:tcPr>
                </a:tc>
                <a:tc>
                  <a:txBody>
                    <a:bodyPr/>
                    <a:lstStyle/>
                    <a:p>
                      <a:pPr algn="ctr" rtl="0" fontAlgn="ctr">
                        <a:buNone/>
                      </a:pPr>
                      <a:r>
                        <a:rPr lang="en-IN" sz="1300" b="0" i="0" u="none" strike="noStrike" dirty="0">
                          <a:solidFill>
                            <a:srgbClr val="212529"/>
                          </a:solidFill>
                          <a:effectLst/>
                          <a:latin typeface="Cambria" panose="02040503050406030204" pitchFamily="18" charset="0"/>
                          <a:ea typeface="Cambria" panose="02040503050406030204" pitchFamily="18" charset="0"/>
                        </a:rPr>
                        <a:t>20-Aug</a:t>
                      </a:r>
                    </a:p>
                  </a:txBody>
                  <a:tcPr marL="9525" marR="9525" marT="9525" marB="0" anchor="ctr">
                    <a:lnL w="6350" cap="flat" cmpd="sng" algn="ctr">
                      <a:solidFill>
                        <a:srgbClr val="A5A5A5"/>
                      </a:solidFill>
                      <a:prstDash val="solid"/>
                      <a:round/>
                      <a:headEnd type="none" w="med" len="med"/>
                      <a:tailEnd type="none" w="med" len="med"/>
                    </a:lnL>
                    <a:lnR w="6350" cap="flat" cmpd="sng" algn="ctr">
                      <a:solidFill>
                        <a:srgbClr val="A5A5A5"/>
                      </a:solidFill>
                      <a:prstDash val="solid"/>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rgbClr val="A5A5A5"/>
                      </a:solidFill>
                      <a:prstDash val="solid"/>
                      <a:round/>
                      <a:headEnd type="none" w="med" len="med"/>
                      <a:tailEnd type="none" w="med" len="med"/>
                    </a:lnB>
                    <a:noFill/>
                  </a:tcPr>
                </a:tc>
                <a:tc>
                  <a:txBody>
                    <a:bodyPr/>
                    <a:lstStyle/>
                    <a:p>
                      <a:pPr algn="ctr" rtl="0" fontAlgn="ctr">
                        <a:buNone/>
                      </a:pPr>
                      <a:r>
                        <a:rPr lang="en-IN" sz="1300" b="0" i="0" u="none" strike="noStrike" dirty="0">
                          <a:solidFill>
                            <a:srgbClr val="212529"/>
                          </a:solidFill>
                          <a:effectLst/>
                          <a:latin typeface="Cambria" panose="02040503050406030204" pitchFamily="18" charset="0"/>
                          <a:ea typeface="Cambria" panose="02040503050406030204" pitchFamily="18" charset="0"/>
                        </a:rPr>
                        <a:t>24-Aug</a:t>
                      </a:r>
                    </a:p>
                  </a:txBody>
                  <a:tcPr marL="9525" marR="9525" marT="9525" marB="0" anchor="ctr">
                    <a:lnL w="6350" cap="flat" cmpd="sng" algn="ctr">
                      <a:solidFill>
                        <a:srgbClr val="A5A5A5"/>
                      </a:solidFill>
                      <a:prstDash val="solid"/>
                      <a:round/>
                      <a:headEnd type="none" w="med" len="med"/>
                      <a:tailEnd type="none" w="med" len="med"/>
                    </a:lnL>
                    <a:lnR w="6350" cap="flat" cmpd="sng" algn="ctr">
                      <a:solidFill>
                        <a:srgbClr val="A5A5A5"/>
                      </a:solidFill>
                      <a:prstDash val="solid"/>
                      <a:round/>
                      <a:headEnd type="none" w="med" len="med"/>
                      <a:tailEnd type="none" w="med" len="med"/>
                    </a:lnR>
                    <a:lnT w="12700" cap="flat" cmpd="sng" algn="ctr">
                      <a:solidFill>
                        <a:schemeClr val="tx1"/>
                      </a:solidFill>
                      <a:prstDash val="solid"/>
                      <a:round/>
                      <a:headEnd type="none" w="med" len="med"/>
                      <a:tailEnd type="none" w="med" len="med"/>
                    </a:lnT>
                    <a:lnB w="6350" cap="flat" cmpd="sng" algn="ctr">
                      <a:solidFill>
                        <a:srgbClr val="A5A5A5"/>
                      </a:solidFill>
                      <a:prstDash val="solid"/>
                      <a:round/>
                      <a:headEnd type="none" w="med" len="med"/>
                      <a:tailEnd type="none" w="med" len="med"/>
                    </a:lnB>
                    <a:noFill/>
                  </a:tcPr>
                </a:tc>
                <a:extLst>
                  <a:ext uri="{0D108BD9-81ED-4DB2-BD59-A6C34878D82A}">
                    <a16:rowId xmlns:a16="http://schemas.microsoft.com/office/drawing/2014/main" val="4168651867"/>
                  </a:ext>
                </a:extLst>
              </a:tr>
              <a:tr h="1406603">
                <a:tc>
                  <a:txBody>
                    <a:bodyPr/>
                    <a:lstStyle/>
                    <a:p>
                      <a:pPr algn="ctr" rtl="0" fontAlgn="ctr">
                        <a:buNone/>
                      </a:pPr>
                      <a:r>
                        <a:rPr lang="en-IN" sz="1300" b="1" i="0" u="none" strike="noStrike" dirty="0" err="1">
                          <a:solidFill>
                            <a:srgbClr val="000000"/>
                          </a:solidFill>
                          <a:effectLst/>
                          <a:latin typeface="Cambria" panose="02040503050406030204" pitchFamily="18" charset="0"/>
                          <a:ea typeface="Cambria" panose="02040503050406030204" pitchFamily="18" charset="0"/>
                        </a:rPr>
                        <a:t>Augmont</a:t>
                      </a:r>
                      <a:r>
                        <a:rPr lang="en-IN" sz="1300" b="1" i="0" u="none" strike="noStrike" dirty="0">
                          <a:solidFill>
                            <a:srgbClr val="000000"/>
                          </a:solidFill>
                          <a:effectLst/>
                          <a:latin typeface="Cambria" panose="02040503050406030204" pitchFamily="18" charset="0"/>
                          <a:ea typeface="Cambria" panose="02040503050406030204" pitchFamily="18" charset="0"/>
                        </a:rPr>
                        <a:t> Enterprises</a:t>
                      </a:r>
                    </a:p>
                  </a:txBody>
                  <a:tcPr marL="9525" marR="9525" marT="9525" marB="0" anchor="ctr">
                    <a:lnL w="6350" cap="flat" cmpd="sng" algn="ctr">
                      <a:solidFill>
                        <a:srgbClr val="A5A5A5"/>
                      </a:solidFill>
                      <a:prstDash val="solid"/>
                      <a:round/>
                      <a:headEnd type="none" w="med" len="med"/>
                      <a:tailEnd type="none" w="med" len="med"/>
                    </a:lnL>
                    <a:lnR w="6350" cap="flat" cmpd="sng" algn="ctr">
                      <a:solidFill>
                        <a:srgbClr val="A5A5A5"/>
                      </a:solidFill>
                      <a:prstDash val="solid"/>
                      <a:round/>
                      <a:headEnd type="none" w="med" len="med"/>
                      <a:tailEnd type="none" w="med" len="med"/>
                    </a:lnR>
                    <a:lnT w="6350" cap="flat" cmpd="sng" algn="ctr">
                      <a:solidFill>
                        <a:srgbClr val="A5A5A5"/>
                      </a:solidFill>
                      <a:prstDash val="solid"/>
                      <a:round/>
                      <a:headEnd type="none" w="med" len="med"/>
                      <a:tailEnd type="none" w="med" len="med"/>
                    </a:lnT>
                    <a:lnB w="6350" cap="flat" cmpd="sng" algn="ctr">
                      <a:solidFill>
                        <a:srgbClr val="A5A5A5"/>
                      </a:solidFill>
                      <a:prstDash val="solid"/>
                      <a:round/>
                      <a:headEnd type="none" w="med" len="med"/>
                      <a:tailEnd type="none" w="med" len="med"/>
                    </a:lnB>
                    <a:solidFill>
                      <a:srgbClr val="E7E7E7"/>
                    </a:solidFill>
                  </a:tcPr>
                </a:tc>
                <a:tc>
                  <a:txBody>
                    <a:bodyPr/>
                    <a:lstStyle/>
                    <a:p>
                      <a:pPr algn="ctr" rtl="0" fontAlgn="ctr">
                        <a:buNone/>
                      </a:pPr>
                      <a:r>
                        <a:rPr lang="en-US" sz="1300" b="0" i="0" u="none" strike="noStrike" dirty="0">
                          <a:solidFill>
                            <a:srgbClr val="000000"/>
                          </a:solidFill>
                          <a:effectLst/>
                          <a:latin typeface="Cambria" panose="02040503050406030204" pitchFamily="18" charset="0"/>
                          <a:ea typeface="Cambria" panose="02040503050406030204" pitchFamily="18" charset="0"/>
                        </a:rPr>
                        <a:t>Incorporated in 2012, </a:t>
                      </a:r>
                      <a:r>
                        <a:rPr lang="en-US" sz="1300" b="0" i="0" u="none" strike="noStrike" dirty="0" err="1">
                          <a:solidFill>
                            <a:srgbClr val="000000"/>
                          </a:solidFill>
                          <a:effectLst/>
                          <a:latin typeface="Cambria" panose="02040503050406030204" pitchFamily="18" charset="0"/>
                          <a:ea typeface="Cambria" panose="02040503050406030204" pitchFamily="18" charset="0"/>
                        </a:rPr>
                        <a:t>Augmont</a:t>
                      </a:r>
                      <a:r>
                        <a:rPr lang="en-US" sz="1300" b="0" i="0" u="none" strike="noStrike" dirty="0">
                          <a:solidFill>
                            <a:srgbClr val="000000"/>
                          </a:solidFill>
                          <a:effectLst/>
                          <a:latin typeface="Cambria" panose="02040503050406030204" pitchFamily="18" charset="0"/>
                          <a:ea typeface="Cambria" panose="02040503050406030204" pitchFamily="18" charset="0"/>
                        </a:rPr>
                        <a:t> Enterprises Limited is an integrated gold and silver platform operating across refining, bullion trading, digital gold, </a:t>
                      </a:r>
                      <a:r>
                        <a:rPr lang="en-US" sz="1300" b="0" i="0" u="none" strike="noStrike" dirty="0" err="1">
                          <a:solidFill>
                            <a:srgbClr val="000000"/>
                          </a:solidFill>
                          <a:effectLst/>
                          <a:latin typeface="Cambria" panose="02040503050406030204" pitchFamily="18" charset="0"/>
                          <a:ea typeface="Cambria" panose="02040503050406030204" pitchFamily="18" charset="0"/>
                        </a:rPr>
                        <a:t>jewellery</a:t>
                      </a:r>
                      <a:r>
                        <a:rPr lang="en-US" sz="1300" b="0" i="0" u="none" strike="noStrike" dirty="0">
                          <a:solidFill>
                            <a:srgbClr val="000000"/>
                          </a:solidFill>
                          <a:effectLst/>
                          <a:latin typeface="Cambria" panose="02040503050406030204" pitchFamily="18" charset="0"/>
                          <a:ea typeface="Cambria" panose="02040503050406030204" pitchFamily="18" charset="0"/>
                        </a:rPr>
                        <a:t> manufacturing, and international sales. It has a presence across 24 states, 5,223+ enterprise members, and 49.62 million+ registered digital gold consumers, supported by strong technology, distribution, industry expertise, and an established brand.</a:t>
                      </a:r>
                    </a:p>
                  </a:txBody>
                  <a:tcPr marL="72000" marR="72000" marT="9525" marB="0" anchor="ctr">
                    <a:lnL w="6350" cap="flat" cmpd="sng" algn="ctr">
                      <a:solidFill>
                        <a:srgbClr val="A5A5A5"/>
                      </a:solidFill>
                      <a:prstDash val="solid"/>
                      <a:round/>
                      <a:headEnd type="none" w="med" len="med"/>
                      <a:tailEnd type="none" w="med" len="med"/>
                    </a:lnL>
                    <a:lnR w="6350" cap="flat" cmpd="sng" algn="ctr">
                      <a:solidFill>
                        <a:srgbClr val="A5A5A5"/>
                      </a:solidFill>
                      <a:prstDash val="solid"/>
                      <a:round/>
                      <a:headEnd type="none" w="med" len="med"/>
                      <a:tailEnd type="none" w="med" len="med"/>
                    </a:lnR>
                    <a:lnT w="6350" cap="flat" cmpd="sng" algn="ctr">
                      <a:solidFill>
                        <a:srgbClr val="A5A5A5"/>
                      </a:solidFill>
                      <a:prstDash val="solid"/>
                      <a:round/>
                      <a:headEnd type="none" w="med" len="med"/>
                      <a:tailEnd type="none" w="med" len="med"/>
                    </a:lnT>
                    <a:lnB w="6350" cap="flat" cmpd="sng" algn="ctr">
                      <a:solidFill>
                        <a:srgbClr val="A5A5A5"/>
                      </a:solidFill>
                      <a:prstDash val="solid"/>
                      <a:round/>
                      <a:headEnd type="none" w="med" len="med"/>
                      <a:tailEnd type="none" w="med" len="med"/>
                    </a:lnB>
                    <a:solidFill>
                      <a:srgbClr val="E7E7E7"/>
                    </a:solidFill>
                  </a:tcPr>
                </a:tc>
                <a:tc>
                  <a:txBody>
                    <a:bodyPr/>
                    <a:lstStyle/>
                    <a:p>
                      <a:pPr algn="ctr" rtl="0" fontAlgn="ctr">
                        <a:buNone/>
                      </a:pPr>
                      <a:r>
                        <a:rPr lang="en-IN" sz="1300" b="0" i="0" u="none" strike="noStrike" dirty="0">
                          <a:solidFill>
                            <a:srgbClr val="000000"/>
                          </a:solidFill>
                          <a:effectLst/>
                          <a:latin typeface="Cambria" panose="02040503050406030204" pitchFamily="18" charset="0"/>
                          <a:ea typeface="Cambria" panose="02040503050406030204" pitchFamily="18" charset="0"/>
                        </a:rPr>
                        <a:t>Aug 31, </a:t>
                      </a:r>
                    </a:p>
                    <a:p>
                      <a:pPr algn="ctr" rtl="0" fontAlgn="ctr">
                        <a:buNone/>
                      </a:pPr>
                      <a:r>
                        <a:rPr lang="en-IN" sz="1300" b="0" i="0" u="none" strike="noStrike" dirty="0">
                          <a:solidFill>
                            <a:srgbClr val="000000"/>
                          </a:solidFill>
                          <a:effectLst/>
                          <a:latin typeface="Cambria" panose="02040503050406030204" pitchFamily="18" charset="0"/>
                          <a:ea typeface="Cambria" panose="02040503050406030204" pitchFamily="18" charset="0"/>
                        </a:rPr>
                        <a:t>2026</a:t>
                      </a:r>
                    </a:p>
                  </a:txBody>
                  <a:tcPr marL="9525" marR="9525" marT="9525" marB="0" anchor="ctr">
                    <a:lnL w="6350" cap="flat" cmpd="sng" algn="ctr">
                      <a:solidFill>
                        <a:srgbClr val="A5A5A5"/>
                      </a:solidFill>
                      <a:prstDash val="solid"/>
                      <a:round/>
                      <a:headEnd type="none" w="med" len="med"/>
                      <a:tailEnd type="none" w="med" len="med"/>
                    </a:lnL>
                    <a:lnR w="6350" cap="flat" cmpd="sng" algn="ctr">
                      <a:solidFill>
                        <a:srgbClr val="A5A5A5"/>
                      </a:solidFill>
                      <a:prstDash val="solid"/>
                      <a:round/>
                      <a:headEnd type="none" w="med" len="med"/>
                      <a:tailEnd type="none" w="med" len="med"/>
                    </a:lnR>
                    <a:lnT w="6350" cap="flat" cmpd="sng" algn="ctr">
                      <a:solidFill>
                        <a:srgbClr val="A5A5A5"/>
                      </a:solidFill>
                      <a:prstDash val="solid"/>
                      <a:round/>
                      <a:headEnd type="none" w="med" len="med"/>
                      <a:tailEnd type="none" w="med" len="med"/>
                    </a:lnT>
                    <a:lnB w="6350" cap="flat" cmpd="sng" algn="ctr">
                      <a:solidFill>
                        <a:srgbClr val="A5A5A5"/>
                      </a:solidFill>
                      <a:prstDash val="solid"/>
                      <a:round/>
                      <a:headEnd type="none" w="med" len="med"/>
                      <a:tailEnd type="none" w="med" len="med"/>
                    </a:lnB>
                    <a:solidFill>
                      <a:srgbClr val="E7E7E7"/>
                    </a:solidFill>
                  </a:tcPr>
                </a:tc>
                <a:tc>
                  <a:txBody>
                    <a:bodyPr/>
                    <a:lstStyle/>
                    <a:p>
                      <a:pPr algn="ctr" rtl="0" fontAlgn="ctr">
                        <a:buNone/>
                      </a:pPr>
                      <a:r>
                        <a:rPr lang="en-IN" sz="1300" b="0" i="0" u="none" strike="noStrike" dirty="0">
                          <a:solidFill>
                            <a:srgbClr val="212529"/>
                          </a:solidFill>
                          <a:effectLst/>
                          <a:latin typeface="Cambria" panose="02040503050406030204" pitchFamily="18" charset="0"/>
                          <a:ea typeface="Cambria" panose="02040503050406030204" pitchFamily="18" charset="0"/>
                        </a:rPr>
                        <a:t>750-788</a:t>
                      </a:r>
                    </a:p>
                  </a:txBody>
                  <a:tcPr marL="9525" marR="9525" marT="9525" marB="0" anchor="ctr">
                    <a:lnL w="6350" cap="flat" cmpd="sng" algn="ctr">
                      <a:solidFill>
                        <a:srgbClr val="A5A5A5"/>
                      </a:solidFill>
                      <a:prstDash val="solid"/>
                      <a:round/>
                      <a:headEnd type="none" w="med" len="med"/>
                      <a:tailEnd type="none" w="med" len="med"/>
                    </a:lnL>
                    <a:lnR w="6350" cap="flat" cmpd="sng" algn="ctr">
                      <a:solidFill>
                        <a:srgbClr val="A5A5A5"/>
                      </a:solidFill>
                      <a:prstDash val="solid"/>
                      <a:round/>
                      <a:headEnd type="none" w="med" len="med"/>
                      <a:tailEnd type="none" w="med" len="med"/>
                    </a:lnR>
                    <a:lnT w="6350" cap="flat" cmpd="sng" algn="ctr">
                      <a:solidFill>
                        <a:srgbClr val="A5A5A5"/>
                      </a:solidFill>
                      <a:prstDash val="solid"/>
                      <a:round/>
                      <a:headEnd type="none" w="med" len="med"/>
                      <a:tailEnd type="none" w="med" len="med"/>
                    </a:lnT>
                    <a:lnB w="6350" cap="flat" cmpd="sng" algn="ctr">
                      <a:solidFill>
                        <a:srgbClr val="A5A5A5"/>
                      </a:solidFill>
                      <a:prstDash val="solid"/>
                      <a:round/>
                      <a:headEnd type="none" w="med" len="med"/>
                      <a:tailEnd type="none" w="med" len="med"/>
                    </a:lnB>
                    <a:solidFill>
                      <a:srgbClr val="E7E7E7"/>
                    </a:solidFill>
                  </a:tcPr>
                </a:tc>
                <a:tc>
                  <a:txBody>
                    <a:bodyPr/>
                    <a:lstStyle/>
                    <a:p>
                      <a:pPr algn="ctr" rtl="0" fontAlgn="ctr">
                        <a:buNone/>
                      </a:pPr>
                      <a:r>
                        <a:rPr lang="en-IN" sz="1300" b="0" i="0" u="none" strike="noStrike" dirty="0">
                          <a:solidFill>
                            <a:srgbClr val="000000"/>
                          </a:solidFill>
                          <a:effectLst/>
                          <a:latin typeface="Cambria" panose="02040503050406030204" pitchFamily="18" charset="0"/>
                          <a:ea typeface="Cambria" panose="02040503050406030204" pitchFamily="18" charset="0"/>
                        </a:rPr>
                        <a:t>19</a:t>
                      </a:r>
                    </a:p>
                  </a:txBody>
                  <a:tcPr marL="9525" marR="9525" marT="9525" marB="0" anchor="ctr">
                    <a:lnL w="6350" cap="flat" cmpd="sng" algn="ctr">
                      <a:solidFill>
                        <a:srgbClr val="A5A5A5"/>
                      </a:solidFill>
                      <a:prstDash val="solid"/>
                      <a:round/>
                      <a:headEnd type="none" w="med" len="med"/>
                      <a:tailEnd type="none" w="med" len="med"/>
                    </a:lnL>
                    <a:lnR w="6350" cap="flat" cmpd="sng" algn="ctr">
                      <a:solidFill>
                        <a:srgbClr val="A5A5A5"/>
                      </a:solidFill>
                      <a:prstDash val="solid"/>
                      <a:round/>
                      <a:headEnd type="none" w="med" len="med"/>
                      <a:tailEnd type="none" w="med" len="med"/>
                    </a:lnR>
                    <a:lnT w="6350" cap="flat" cmpd="sng" algn="ctr">
                      <a:solidFill>
                        <a:srgbClr val="A5A5A5"/>
                      </a:solidFill>
                      <a:prstDash val="solid"/>
                      <a:round/>
                      <a:headEnd type="none" w="med" len="med"/>
                      <a:tailEnd type="none" w="med" len="med"/>
                    </a:lnT>
                    <a:lnB w="6350" cap="flat" cmpd="sng" algn="ctr">
                      <a:solidFill>
                        <a:srgbClr val="A5A5A5"/>
                      </a:solidFill>
                      <a:prstDash val="solid"/>
                      <a:round/>
                      <a:headEnd type="none" w="med" len="med"/>
                      <a:tailEnd type="none" w="med" len="med"/>
                    </a:lnB>
                    <a:solidFill>
                      <a:srgbClr val="E7E7E7"/>
                    </a:solidFill>
                  </a:tcPr>
                </a:tc>
                <a:tc>
                  <a:txBody>
                    <a:bodyPr/>
                    <a:lstStyle/>
                    <a:p>
                      <a:pPr algn="ctr" rtl="0" fontAlgn="ctr">
                        <a:buNone/>
                      </a:pPr>
                      <a:r>
                        <a:rPr lang="en-IN" sz="1300" b="0" i="0" u="none" strike="noStrike" dirty="0">
                          <a:solidFill>
                            <a:srgbClr val="212529"/>
                          </a:solidFill>
                          <a:effectLst/>
                          <a:latin typeface="Cambria" panose="02040503050406030204" pitchFamily="18" charset="0"/>
                          <a:ea typeface="Cambria" panose="02040503050406030204" pitchFamily="18" charset="0"/>
                        </a:rPr>
                        <a:t>21-Aug</a:t>
                      </a:r>
                    </a:p>
                  </a:txBody>
                  <a:tcPr marL="9525" marR="9525" marT="9525" marB="0" anchor="ctr">
                    <a:lnL w="6350" cap="flat" cmpd="sng" algn="ctr">
                      <a:solidFill>
                        <a:srgbClr val="A5A5A5"/>
                      </a:solidFill>
                      <a:prstDash val="solid"/>
                      <a:round/>
                      <a:headEnd type="none" w="med" len="med"/>
                      <a:tailEnd type="none" w="med" len="med"/>
                    </a:lnL>
                    <a:lnR w="6350" cap="flat" cmpd="sng" algn="ctr">
                      <a:solidFill>
                        <a:srgbClr val="A5A5A5"/>
                      </a:solidFill>
                      <a:prstDash val="solid"/>
                      <a:round/>
                      <a:headEnd type="none" w="med" len="med"/>
                      <a:tailEnd type="none" w="med" len="med"/>
                    </a:lnR>
                    <a:lnT w="6350" cap="flat" cmpd="sng" algn="ctr">
                      <a:solidFill>
                        <a:srgbClr val="A5A5A5"/>
                      </a:solidFill>
                      <a:prstDash val="solid"/>
                      <a:round/>
                      <a:headEnd type="none" w="med" len="med"/>
                      <a:tailEnd type="none" w="med" len="med"/>
                    </a:lnT>
                    <a:lnB w="6350" cap="flat" cmpd="sng" algn="ctr">
                      <a:solidFill>
                        <a:srgbClr val="A5A5A5"/>
                      </a:solidFill>
                      <a:prstDash val="solid"/>
                      <a:round/>
                      <a:headEnd type="none" w="med" len="med"/>
                      <a:tailEnd type="none" w="med" len="med"/>
                    </a:lnB>
                    <a:solidFill>
                      <a:srgbClr val="E7E7E7"/>
                    </a:solidFill>
                  </a:tcPr>
                </a:tc>
                <a:tc>
                  <a:txBody>
                    <a:bodyPr/>
                    <a:lstStyle/>
                    <a:p>
                      <a:pPr algn="ctr" rtl="0" fontAlgn="ctr">
                        <a:buNone/>
                      </a:pPr>
                      <a:r>
                        <a:rPr lang="en-IN" sz="1300" b="0" i="0" u="none" strike="noStrike" dirty="0">
                          <a:solidFill>
                            <a:srgbClr val="212529"/>
                          </a:solidFill>
                          <a:effectLst/>
                          <a:latin typeface="Cambria" panose="02040503050406030204" pitchFamily="18" charset="0"/>
                          <a:ea typeface="Cambria" panose="02040503050406030204" pitchFamily="18" charset="0"/>
                        </a:rPr>
                        <a:t>25-Aug</a:t>
                      </a:r>
                    </a:p>
                  </a:txBody>
                  <a:tcPr marL="9525" marR="9525" marT="9525" marB="0" anchor="ctr">
                    <a:lnL w="6350" cap="flat" cmpd="sng" algn="ctr">
                      <a:solidFill>
                        <a:srgbClr val="A5A5A5"/>
                      </a:solidFill>
                      <a:prstDash val="solid"/>
                      <a:round/>
                      <a:headEnd type="none" w="med" len="med"/>
                      <a:tailEnd type="none" w="med" len="med"/>
                    </a:lnL>
                    <a:lnR w="6350" cap="flat" cmpd="sng" algn="ctr">
                      <a:solidFill>
                        <a:srgbClr val="A5A5A5"/>
                      </a:solidFill>
                      <a:prstDash val="solid"/>
                      <a:round/>
                      <a:headEnd type="none" w="med" len="med"/>
                      <a:tailEnd type="none" w="med" len="med"/>
                    </a:lnR>
                    <a:lnT w="6350" cap="flat" cmpd="sng" algn="ctr">
                      <a:solidFill>
                        <a:srgbClr val="A5A5A5"/>
                      </a:solidFill>
                      <a:prstDash val="solid"/>
                      <a:round/>
                      <a:headEnd type="none" w="med" len="med"/>
                      <a:tailEnd type="none" w="med" len="med"/>
                    </a:lnT>
                    <a:lnB w="6350" cap="flat" cmpd="sng" algn="ctr">
                      <a:solidFill>
                        <a:srgbClr val="A5A5A5"/>
                      </a:solidFill>
                      <a:prstDash val="solid"/>
                      <a:round/>
                      <a:headEnd type="none" w="med" len="med"/>
                      <a:tailEnd type="none" w="med" len="med"/>
                    </a:lnB>
                    <a:solidFill>
                      <a:srgbClr val="E7E7E7"/>
                    </a:solidFill>
                  </a:tcPr>
                </a:tc>
                <a:extLst>
                  <a:ext uri="{0D108BD9-81ED-4DB2-BD59-A6C34878D82A}">
                    <a16:rowId xmlns:a16="http://schemas.microsoft.com/office/drawing/2014/main" val="488992092"/>
                  </a:ext>
                </a:extLst>
              </a:tr>
              <a:tr h="1685023">
                <a:tc>
                  <a:txBody>
                    <a:bodyPr/>
                    <a:lstStyle/>
                    <a:p>
                      <a:pPr algn="ctr" rtl="0" fontAlgn="ctr">
                        <a:buNone/>
                      </a:pPr>
                      <a:r>
                        <a:rPr lang="en-IN" sz="1300" b="1" i="0" u="none" strike="noStrike" dirty="0">
                          <a:solidFill>
                            <a:srgbClr val="000000"/>
                          </a:solidFill>
                          <a:effectLst/>
                          <a:latin typeface="Cambria" panose="02040503050406030204" pitchFamily="18" charset="0"/>
                          <a:ea typeface="Cambria" panose="02040503050406030204" pitchFamily="18" charset="0"/>
                        </a:rPr>
                        <a:t>Skyways Air Services</a:t>
                      </a:r>
                    </a:p>
                  </a:txBody>
                  <a:tcPr marL="9525" marR="9525" marT="9525" marB="0" anchor="ctr">
                    <a:lnL w="6350" cap="flat" cmpd="sng" algn="ctr">
                      <a:solidFill>
                        <a:srgbClr val="A5A5A5"/>
                      </a:solidFill>
                      <a:prstDash val="solid"/>
                      <a:round/>
                      <a:headEnd type="none" w="med" len="med"/>
                      <a:tailEnd type="none" w="med" len="med"/>
                    </a:lnL>
                    <a:lnR w="6350" cap="flat" cmpd="sng" algn="ctr">
                      <a:solidFill>
                        <a:srgbClr val="A5A5A5"/>
                      </a:solidFill>
                      <a:prstDash val="solid"/>
                      <a:round/>
                      <a:headEnd type="none" w="med" len="med"/>
                      <a:tailEnd type="none" w="med" len="med"/>
                    </a:lnR>
                    <a:lnT w="6350" cap="flat" cmpd="sng" algn="ctr">
                      <a:solidFill>
                        <a:srgbClr val="A5A5A5"/>
                      </a:solidFill>
                      <a:prstDash val="solid"/>
                      <a:round/>
                      <a:headEnd type="none" w="med" len="med"/>
                      <a:tailEnd type="none" w="med" len="med"/>
                    </a:lnT>
                    <a:lnB w="6350" cap="flat" cmpd="sng" algn="ctr">
                      <a:solidFill>
                        <a:srgbClr val="A5A5A5"/>
                      </a:solidFill>
                      <a:prstDash val="solid"/>
                      <a:round/>
                      <a:headEnd type="none" w="med" len="med"/>
                      <a:tailEnd type="none" w="med" len="med"/>
                    </a:lnB>
                    <a:solidFill>
                      <a:srgbClr val="FFFFFF"/>
                    </a:solidFill>
                  </a:tcPr>
                </a:tc>
                <a:tc>
                  <a:txBody>
                    <a:bodyPr/>
                    <a:lstStyle/>
                    <a:p>
                      <a:pPr algn="ctr" rtl="0" fontAlgn="ctr">
                        <a:buNone/>
                      </a:pPr>
                      <a:r>
                        <a:rPr lang="en-US" sz="1300" b="0" i="0" u="none" strike="noStrike" dirty="0">
                          <a:solidFill>
                            <a:srgbClr val="000000"/>
                          </a:solidFill>
                          <a:effectLst/>
                          <a:latin typeface="Cambria" panose="02040503050406030204" pitchFamily="18" charset="0"/>
                          <a:ea typeface="Cambria" panose="02040503050406030204" pitchFamily="18" charset="0"/>
                        </a:rPr>
                        <a:t>Incorporated in 1984, Skyways Air Services Limited is a leading logistics and freight forwarding company offering air and ocean freight, trucking, warehousing, customs broking, and technology-enabled logistics solutions. It has been ranked No. 1 Air Freight Forwarder by AWBs generated for four consecutive years (2022–2025), supported by strong airline partnerships, global logistics networks, proprietary technology platforms, and over four decades of industry experience.</a:t>
                      </a:r>
                    </a:p>
                  </a:txBody>
                  <a:tcPr marL="72000" marR="72000" marT="9525" marB="0" anchor="ctr">
                    <a:lnL w="6350" cap="flat" cmpd="sng" algn="ctr">
                      <a:solidFill>
                        <a:srgbClr val="A5A5A5"/>
                      </a:solidFill>
                      <a:prstDash val="solid"/>
                      <a:round/>
                      <a:headEnd type="none" w="med" len="med"/>
                      <a:tailEnd type="none" w="med" len="med"/>
                    </a:lnL>
                    <a:lnR w="6350" cap="flat" cmpd="sng" algn="ctr">
                      <a:solidFill>
                        <a:srgbClr val="A5A5A5"/>
                      </a:solidFill>
                      <a:prstDash val="solid"/>
                      <a:round/>
                      <a:headEnd type="none" w="med" len="med"/>
                      <a:tailEnd type="none" w="med" len="med"/>
                    </a:lnR>
                    <a:lnT w="6350" cap="flat" cmpd="sng" algn="ctr">
                      <a:solidFill>
                        <a:srgbClr val="A5A5A5"/>
                      </a:solidFill>
                      <a:prstDash val="solid"/>
                      <a:round/>
                      <a:headEnd type="none" w="med" len="med"/>
                      <a:tailEnd type="none" w="med" len="med"/>
                    </a:lnT>
                    <a:lnB w="6350" cap="flat" cmpd="sng" algn="ctr">
                      <a:solidFill>
                        <a:srgbClr val="A5A5A5"/>
                      </a:solidFill>
                      <a:prstDash val="solid"/>
                      <a:round/>
                      <a:headEnd type="none" w="med" len="med"/>
                      <a:tailEnd type="none" w="med" len="med"/>
                    </a:lnB>
                    <a:solidFill>
                      <a:srgbClr val="FFFFFF"/>
                    </a:solidFill>
                  </a:tcPr>
                </a:tc>
                <a:tc>
                  <a:txBody>
                    <a:bodyPr/>
                    <a:lstStyle/>
                    <a:p>
                      <a:pPr algn="ctr" rtl="0" fontAlgn="ctr">
                        <a:buNone/>
                      </a:pPr>
                      <a:r>
                        <a:rPr lang="en-IN" sz="1300" b="0" i="0" u="none" strike="noStrike" dirty="0">
                          <a:solidFill>
                            <a:srgbClr val="000000"/>
                          </a:solidFill>
                          <a:effectLst/>
                          <a:latin typeface="Cambria" panose="02040503050406030204" pitchFamily="18" charset="0"/>
                          <a:ea typeface="Cambria" panose="02040503050406030204" pitchFamily="18" charset="0"/>
                        </a:rPr>
                        <a:t>Sep 01, </a:t>
                      </a:r>
                    </a:p>
                    <a:p>
                      <a:pPr algn="ctr" rtl="0" fontAlgn="ctr">
                        <a:buNone/>
                      </a:pPr>
                      <a:r>
                        <a:rPr lang="en-IN" sz="1300" b="0" i="0" u="none" strike="noStrike" dirty="0">
                          <a:solidFill>
                            <a:srgbClr val="000000"/>
                          </a:solidFill>
                          <a:effectLst/>
                          <a:latin typeface="Cambria" panose="02040503050406030204" pitchFamily="18" charset="0"/>
                          <a:ea typeface="Cambria" panose="02040503050406030204" pitchFamily="18" charset="0"/>
                        </a:rPr>
                        <a:t>2026</a:t>
                      </a:r>
                    </a:p>
                  </a:txBody>
                  <a:tcPr marL="9525" marR="9525" marT="9525" marB="0" anchor="ctr">
                    <a:lnL w="6350" cap="flat" cmpd="sng" algn="ctr">
                      <a:solidFill>
                        <a:srgbClr val="A5A5A5"/>
                      </a:solidFill>
                      <a:prstDash val="solid"/>
                      <a:round/>
                      <a:headEnd type="none" w="med" len="med"/>
                      <a:tailEnd type="none" w="med" len="med"/>
                    </a:lnL>
                    <a:lnR w="6350" cap="flat" cmpd="sng" algn="ctr">
                      <a:solidFill>
                        <a:srgbClr val="A5A5A5"/>
                      </a:solidFill>
                      <a:prstDash val="solid"/>
                      <a:round/>
                      <a:headEnd type="none" w="med" len="med"/>
                      <a:tailEnd type="none" w="med" len="med"/>
                    </a:lnR>
                    <a:lnT w="6350" cap="flat" cmpd="sng" algn="ctr">
                      <a:solidFill>
                        <a:srgbClr val="A5A5A5"/>
                      </a:solidFill>
                      <a:prstDash val="solid"/>
                      <a:round/>
                      <a:headEnd type="none" w="med" len="med"/>
                      <a:tailEnd type="none" w="med" len="med"/>
                    </a:lnT>
                    <a:lnB w="6350" cap="flat" cmpd="sng" algn="ctr">
                      <a:solidFill>
                        <a:srgbClr val="A5A5A5"/>
                      </a:solidFill>
                      <a:prstDash val="solid"/>
                      <a:round/>
                      <a:headEnd type="none" w="med" len="med"/>
                      <a:tailEnd type="none" w="med" len="med"/>
                    </a:lnB>
                    <a:solidFill>
                      <a:srgbClr val="FFFFFF"/>
                    </a:solidFill>
                  </a:tcPr>
                </a:tc>
                <a:tc>
                  <a:txBody>
                    <a:bodyPr/>
                    <a:lstStyle/>
                    <a:p>
                      <a:pPr algn="ctr" rtl="0" fontAlgn="ctr">
                        <a:buNone/>
                      </a:pPr>
                      <a:r>
                        <a:rPr lang="en-IN" sz="1300" b="0" i="0" u="none" strike="noStrike" dirty="0">
                          <a:solidFill>
                            <a:srgbClr val="212529"/>
                          </a:solidFill>
                          <a:effectLst/>
                          <a:latin typeface="Cambria" panose="02040503050406030204" pitchFamily="18" charset="0"/>
                          <a:ea typeface="Cambria" panose="02040503050406030204" pitchFamily="18" charset="0"/>
                        </a:rPr>
                        <a:t>131-138</a:t>
                      </a:r>
                    </a:p>
                  </a:txBody>
                  <a:tcPr marL="9525" marR="9525" marT="9525" marB="0" anchor="ctr">
                    <a:lnL w="6350" cap="flat" cmpd="sng" algn="ctr">
                      <a:solidFill>
                        <a:srgbClr val="A5A5A5"/>
                      </a:solidFill>
                      <a:prstDash val="solid"/>
                      <a:round/>
                      <a:headEnd type="none" w="med" len="med"/>
                      <a:tailEnd type="none" w="med" len="med"/>
                    </a:lnL>
                    <a:lnR w="6350" cap="flat" cmpd="sng" algn="ctr">
                      <a:solidFill>
                        <a:srgbClr val="A5A5A5"/>
                      </a:solidFill>
                      <a:prstDash val="solid"/>
                      <a:round/>
                      <a:headEnd type="none" w="med" len="med"/>
                      <a:tailEnd type="none" w="med" len="med"/>
                    </a:lnR>
                    <a:lnT w="6350" cap="flat" cmpd="sng" algn="ctr">
                      <a:solidFill>
                        <a:srgbClr val="A5A5A5"/>
                      </a:solidFill>
                      <a:prstDash val="solid"/>
                      <a:round/>
                      <a:headEnd type="none" w="med" len="med"/>
                      <a:tailEnd type="none" w="med" len="med"/>
                    </a:lnT>
                    <a:lnB w="6350" cap="flat" cmpd="sng" algn="ctr">
                      <a:solidFill>
                        <a:srgbClr val="A5A5A5"/>
                      </a:solidFill>
                      <a:prstDash val="solid"/>
                      <a:round/>
                      <a:headEnd type="none" w="med" len="med"/>
                      <a:tailEnd type="none" w="med" len="med"/>
                    </a:lnB>
                    <a:solidFill>
                      <a:srgbClr val="FFFFFF"/>
                    </a:solidFill>
                  </a:tcPr>
                </a:tc>
                <a:tc>
                  <a:txBody>
                    <a:bodyPr/>
                    <a:lstStyle/>
                    <a:p>
                      <a:pPr algn="ctr" rtl="0" fontAlgn="ctr">
                        <a:buNone/>
                      </a:pPr>
                      <a:r>
                        <a:rPr lang="en-IN" sz="1300" b="0" i="0" u="none" strike="noStrike" dirty="0">
                          <a:solidFill>
                            <a:srgbClr val="000000"/>
                          </a:solidFill>
                          <a:effectLst/>
                          <a:latin typeface="Cambria" panose="02040503050406030204" pitchFamily="18" charset="0"/>
                          <a:ea typeface="Cambria" panose="02040503050406030204" pitchFamily="18" charset="0"/>
                        </a:rPr>
                        <a:t>100</a:t>
                      </a:r>
                    </a:p>
                  </a:txBody>
                  <a:tcPr marL="9525" marR="9525" marT="9525" marB="0" anchor="ctr">
                    <a:lnL w="6350" cap="flat" cmpd="sng" algn="ctr">
                      <a:solidFill>
                        <a:srgbClr val="A5A5A5"/>
                      </a:solidFill>
                      <a:prstDash val="solid"/>
                      <a:round/>
                      <a:headEnd type="none" w="med" len="med"/>
                      <a:tailEnd type="none" w="med" len="med"/>
                    </a:lnL>
                    <a:lnR w="6350" cap="flat" cmpd="sng" algn="ctr">
                      <a:solidFill>
                        <a:srgbClr val="A5A5A5"/>
                      </a:solidFill>
                      <a:prstDash val="solid"/>
                      <a:round/>
                      <a:headEnd type="none" w="med" len="med"/>
                      <a:tailEnd type="none" w="med" len="med"/>
                    </a:lnR>
                    <a:lnT w="6350" cap="flat" cmpd="sng" algn="ctr">
                      <a:solidFill>
                        <a:srgbClr val="A5A5A5"/>
                      </a:solidFill>
                      <a:prstDash val="solid"/>
                      <a:round/>
                      <a:headEnd type="none" w="med" len="med"/>
                      <a:tailEnd type="none" w="med" len="med"/>
                    </a:lnT>
                    <a:lnB w="6350" cap="flat" cmpd="sng" algn="ctr">
                      <a:solidFill>
                        <a:srgbClr val="A5A5A5"/>
                      </a:solidFill>
                      <a:prstDash val="solid"/>
                      <a:round/>
                      <a:headEnd type="none" w="med" len="med"/>
                      <a:tailEnd type="none" w="med" len="med"/>
                    </a:lnB>
                    <a:solidFill>
                      <a:srgbClr val="FFFFFF"/>
                    </a:solidFill>
                  </a:tcPr>
                </a:tc>
                <a:tc>
                  <a:txBody>
                    <a:bodyPr/>
                    <a:lstStyle/>
                    <a:p>
                      <a:pPr algn="ctr" rtl="0" fontAlgn="ctr">
                        <a:buNone/>
                      </a:pPr>
                      <a:r>
                        <a:rPr lang="en-IN" sz="1300" b="0" i="0" u="none" strike="noStrike" dirty="0">
                          <a:solidFill>
                            <a:srgbClr val="212529"/>
                          </a:solidFill>
                          <a:effectLst/>
                          <a:latin typeface="Cambria" panose="02040503050406030204" pitchFamily="18" charset="0"/>
                          <a:ea typeface="Cambria" panose="02040503050406030204" pitchFamily="18" charset="0"/>
                        </a:rPr>
                        <a:t>24-Aug</a:t>
                      </a:r>
                    </a:p>
                  </a:txBody>
                  <a:tcPr marL="9525" marR="9525" marT="9525" marB="0" anchor="ctr">
                    <a:lnL w="6350" cap="flat" cmpd="sng" algn="ctr">
                      <a:solidFill>
                        <a:srgbClr val="A5A5A5"/>
                      </a:solidFill>
                      <a:prstDash val="solid"/>
                      <a:round/>
                      <a:headEnd type="none" w="med" len="med"/>
                      <a:tailEnd type="none" w="med" len="med"/>
                    </a:lnL>
                    <a:lnR w="6350" cap="flat" cmpd="sng" algn="ctr">
                      <a:solidFill>
                        <a:srgbClr val="A5A5A5"/>
                      </a:solidFill>
                      <a:prstDash val="solid"/>
                      <a:round/>
                      <a:headEnd type="none" w="med" len="med"/>
                      <a:tailEnd type="none" w="med" len="med"/>
                    </a:lnR>
                    <a:lnT w="6350" cap="flat" cmpd="sng" algn="ctr">
                      <a:solidFill>
                        <a:srgbClr val="A5A5A5"/>
                      </a:solidFill>
                      <a:prstDash val="solid"/>
                      <a:round/>
                      <a:headEnd type="none" w="med" len="med"/>
                      <a:tailEnd type="none" w="med" len="med"/>
                    </a:lnT>
                    <a:lnB w="6350" cap="flat" cmpd="sng" algn="ctr">
                      <a:solidFill>
                        <a:srgbClr val="A5A5A5"/>
                      </a:solidFill>
                      <a:prstDash val="solid"/>
                      <a:round/>
                      <a:headEnd type="none" w="med" len="med"/>
                      <a:tailEnd type="none" w="med" len="med"/>
                    </a:lnB>
                    <a:solidFill>
                      <a:srgbClr val="FFFFFF"/>
                    </a:solidFill>
                  </a:tcPr>
                </a:tc>
                <a:tc>
                  <a:txBody>
                    <a:bodyPr/>
                    <a:lstStyle/>
                    <a:p>
                      <a:pPr algn="ctr" rtl="0" fontAlgn="ctr">
                        <a:buNone/>
                      </a:pPr>
                      <a:r>
                        <a:rPr lang="en-IN" sz="1300" b="0" i="0" u="none" strike="noStrike" dirty="0">
                          <a:solidFill>
                            <a:srgbClr val="212529"/>
                          </a:solidFill>
                          <a:effectLst/>
                          <a:latin typeface="Cambria" panose="02040503050406030204" pitchFamily="18" charset="0"/>
                          <a:ea typeface="Cambria" panose="02040503050406030204" pitchFamily="18" charset="0"/>
                        </a:rPr>
                        <a:t>27-Aug</a:t>
                      </a:r>
                    </a:p>
                  </a:txBody>
                  <a:tcPr marL="9525" marR="9525" marT="9525" marB="0" anchor="ctr">
                    <a:lnL w="6350" cap="flat" cmpd="sng" algn="ctr">
                      <a:solidFill>
                        <a:srgbClr val="A5A5A5"/>
                      </a:solidFill>
                      <a:prstDash val="solid"/>
                      <a:round/>
                      <a:headEnd type="none" w="med" len="med"/>
                      <a:tailEnd type="none" w="med" len="med"/>
                    </a:lnL>
                    <a:lnR w="6350" cap="flat" cmpd="sng" algn="ctr">
                      <a:solidFill>
                        <a:srgbClr val="A5A5A5"/>
                      </a:solidFill>
                      <a:prstDash val="solid"/>
                      <a:round/>
                      <a:headEnd type="none" w="med" len="med"/>
                      <a:tailEnd type="none" w="med" len="med"/>
                    </a:lnR>
                    <a:lnT w="6350" cap="flat" cmpd="sng" algn="ctr">
                      <a:solidFill>
                        <a:srgbClr val="A5A5A5"/>
                      </a:solidFill>
                      <a:prstDash val="solid"/>
                      <a:round/>
                      <a:headEnd type="none" w="med" len="med"/>
                      <a:tailEnd type="none" w="med" len="med"/>
                    </a:lnT>
                    <a:lnB w="6350" cap="flat" cmpd="sng" algn="ctr">
                      <a:solidFill>
                        <a:srgbClr val="A5A5A5"/>
                      </a:solidFill>
                      <a:prstDash val="solid"/>
                      <a:round/>
                      <a:headEnd type="none" w="med" len="med"/>
                      <a:tailEnd type="none" w="med" len="med"/>
                    </a:lnB>
                    <a:solidFill>
                      <a:srgbClr val="FFFFFF"/>
                    </a:solidFill>
                  </a:tcPr>
                </a:tc>
                <a:extLst>
                  <a:ext uri="{0D108BD9-81ED-4DB2-BD59-A6C34878D82A}">
                    <a16:rowId xmlns:a16="http://schemas.microsoft.com/office/drawing/2014/main" val="2769623312"/>
                  </a:ext>
                </a:extLst>
              </a:tr>
            </a:tbl>
          </a:graphicData>
        </a:graphic>
      </p:graphicFrame>
    </p:spTree>
    <p:extLst>
      <p:ext uri="{BB962C8B-B14F-4D97-AF65-F5344CB8AC3E}">
        <p14:creationId xmlns:p14="http://schemas.microsoft.com/office/powerpoint/2010/main" val="155379768"/>
      </p:ext>
    </p:extLst>
  </p:cSld>
  <p:clrMapOvr>
    <a:masterClrMapping/>
  </p:clrMapOvr>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A6CBF8B-D8A5-8AA9-14A0-0A438D4E713B}"/>
            </a:ext>
          </a:extLst>
        </p:cNvPr>
        <p:cNvGrpSpPr/>
        <p:nvPr/>
      </p:nvGrpSpPr>
      <p:grpSpPr>
        <a:xfrm>
          <a:off x="0" y="0"/>
          <a:ext cx="0" cy="0"/>
          <a:chOff x="0" y="0"/>
          <a:chExt cx="0" cy="0"/>
        </a:xfrm>
      </p:grpSpPr>
      <p:sp>
        <p:nvSpPr>
          <p:cNvPr id="17" name="Oval 16">
            <a:extLst>
              <a:ext uri="{FF2B5EF4-FFF2-40B4-BE49-F238E27FC236}">
                <a16:creationId xmlns:a16="http://schemas.microsoft.com/office/drawing/2014/main" id="{85D3338B-3D09-6C08-F700-D49A6DB749D2}"/>
              </a:ext>
            </a:extLst>
          </p:cNvPr>
          <p:cNvSpPr/>
          <p:nvPr/>
        </p:nvSpPr>
        <p:spPr>
          <a:xfrm>
            <a:off x="-1235413" y="408562"/>
            <a:ext cx="5768502" cy="5768502"/>
          </a:xfrm>
          <a:prstGeom prst="ellipse">
            <a:avLst/>
          </a:prstGeom>
          <a:solidFill>
            <a:schemeClr val="bg1">
              <a:lumMod val="85000"/>
              <a:alpha val="26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 name="Rectangle 11">
            <a:extLst>
              <a:ext uri="{FF2B5EF4-FFF2-40B4-BE49-F238E27FC236}">
                <a16:creationId xmlns:a16="http://schemas.microsoft.com/office/drawing/2014/main" id="{9C0A7BF0-3E25-646D-4378-35A56C369004}"/>
              </a:ext>
            </a:extLst>
          </p:cNvPr>
          <p:cNvSpPr/>
          <p:nvPr/>
        </p:nvSpPr>
        <p:spPr>
          <a:xfrm>
            <a:off x="-526473" y="6036365"/>
            <a:ext cx="12718473" cy="821635"/>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 name="TextBox 10">
            <a:extLst>
              <a:ext uri="{FF2B5EF4-FFF2-40B4-BE49-F238E27FC236}">
                <a16:creationId xmlns:a16="http://schemas.microsoft.com/office/drawing/2014/main" id="{B2541DEF-AB15-EB6D-0E50-E21A5F507F7E}"/>
              </a:ext>
            </a:extLst>
          </p:cNvPr>
          <p:cNvSpPr txBox="1"/>
          <p:nvPr/>
        </p:nvSpPr>
        <p:spPr>
          <a:xfrm>
            <a:off x="2936844" y="2674213"/>
            <a:ext cx="6643531" cy="1569660"/>
          </a:xfrm>
          <a:prstGeom prst="rect">
            <a:avLst/>
          </a:prstGeom>
          <a:noFill/>
          <a:ln>
            <a:noFill/>
          </a:ln>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800" b="1" i="0"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Arial" pitchFamily="34" charset="0"/>
              </a:rPr>
              <a:t>Debt Products &amp; Performances</a:t>
            </a:r>
          </a:p>
        </p:txBody>
      </p:sp>
      <p:sp>
        <p:nvSpPr>
          <p:cNvPr id="16" name="Donut 15">
            <a:extLst>
              <a:ext uri="{FF2B5EF4-FFF2-40B4-BE49-F238E27FC236}">
                <a16:creationId xmlns:a16="http://schemas.microsoft.com/office/drawing/2014/main" id="{D7B5340C-2BFD-1CBC-8386-30A3953610E4}"/>
              </a:ext>
            </a:extLst>
          </p:cNvPr>
          <p:cNvSpPr/>
          <p:nvPr/>
        </p:nvSpPr>
        <p:spPr>
          <a:xfrm>
            <a:off x="-1400783" y="-1432347"/>
            <a:ext cx="4077477" cy="4077477"/>
          </a:xfrm>
          <a:prstGeom prst="donut">
            <a:avLst>
              <a:gd name="adj" fmla="val 11399"/>
            </a:avLst>
          </a:prstGeom>
          <a:solidFill>
            <a:srgbClr val="C6995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cxnSp>
        <p:nvCxnSpPr>
          <p:cNvPr id="20" name="Straight Connector 19">
            <a:extLst>
              <a:ext uri="{FF2B5EF4-FFF2-40B4-BE49-F238E27FC236}">
                <a16:creationId xmlns:a16="http://schemas.microsoft.com/office/drawing/2014/main" id="{5D8DEC52-DC98-9E48-BD15-3DA97D018337}"/>
              </a:ext>
            </a:extLst>
          </p:cNvPr>
          <p:cNvCxnSpPr>
            <a:cxnSpLocks/>
          </p:cNvCxnSpPr>
          <p:nvPr/>
        </p:nvCxnSpPr>
        <p:spPr>
          <a:xfrm>
            <a:off x="11284880" y="793"/>
            <a:ext cx="0" cy="6176273"/>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407436688"/>
      </p:ext>
    </p:extLst>
  </p:cSld>
  <p:clrMapOvr>
    <a:masterClrMapping/>
  </p:clrMapOvr>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7DCCFF9-D7E5-762B-11EF-377AC3611C3E}"/>
            </a:ext>
          </a:extLst>
        </p:cNvPr>
        <p:cNvGrpSpPr/>
        <p:nvPr/>
      </p:nvGrpSpPr>
      <p:grpSpPr>
        <a:xfrm>
          <a:off x="0" y="0"/>
          <a:ext cx="0" cy="0"/>
          <a:chOff x="0" y="0"/>
          <a:chExt cx="0" cy="0"/>
        </a:xfrm>
      </p:grpSpPr>
      <p:sp>
        <p:nvSpPr>
          <p:cNvPr id="5" name="Rectangle 4">
            <a:extLst>
              <a:ext uri="{FF2B5EF4-FFF2-40B4-BE49-F238E27FC236}">
                <a16:creationId xmlns:a16="http://schemas.microsoft.com/office/drawing/2014/main" id="{A43A80B8-3642-6864-2037-C9054B513303}"/>
              </a:ext>
            </a:extLst>
          </p:cNvPr>
          <p:cNvSpPr/>
          <p:nvPr/>
        </p:nvSpPr>
        <p:spPr>
          <a:xfrm>
            <a:off x="0" y="14990"/>
            <a:ext cx="12192000" cy="821635"/>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a:ln>
                  <a:noFill/>
                </a:ln>
                <a:solidFill>
                  <a:prstClr val="white"/>
                </a:solidFill>
                <a:effectLst/>
                <a:uLnTx/>
                <a:uFillTx/>
                <a:latin typeface="Cambria" panose="02040503050406030204" pitchFamily="18" charset="0"/>
                <a:ea typeface="Cambria" panose="02040503050406030204" pitchFamily="18" charset="0"/>
                <a:cs typeface="+mn-cs"/>
              </a:rPr>
              <a:t>  MUTUAL FUNDS – DEBT</a:t>
            </a:r>
            <a:endParaRPr kumimoji="0" lang="en-IN" sz="2800" b="1"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 name="Rectangle 5">
            <a:extLst>
              <a:ext uri="{FF2B5EF4-FFF2-40B4-BE49-F238E27FC236}">
                <a16:creationId xmlns:a16="http://schemas.microsoft.com/office/drawing/2014/main" id="{A95A0BD3-2E78-6C44-4090-F78C3D5540F2}"/>
              </a:ext>
            </a:extLst>
          </p:cNvPr>
          <p:cNvSpPr/>
          <p:nvPr/>
        </p:nvSpPr>
        <p:spPr>
          <a:xfrm>
            <a:off x="0" y="6622036"/>
            <a:ext cx="12192000" cy="235963"/>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 name="Rectangle 8">
            <a:extLst>
              <a:ext uri="{FF2B5EF4-FFF2-40B4-BE49-F238E27FC236}">
                <a16:creationId xmlns:a16="http://schemas.microsoft.com/office/drawing/2014/main" id="{F8FFC40A-93E7-379E-4120-956E6B32D708}"/>
              </a:ext>
            </a:extLst>
          </p:cNvPr>
          <p:cNvSpPr/>
          <p:nvPr/>
        </p:nvSpPr>
        <p:spPr>
          <a:xfrm>
            <a:off x="0" y="808383"/>
            <a:ext cx="12192000" cy="45719"/>
          </a:xfrm>
          <a:prstGeom prst="rect">
            <a:avLst/>
          </a:prstGeom>
          <a:solidFill>
            <a:schemeClr val="bg1">
              <a:lumMod val="6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 name="Slide Number Placeholder 18">
            <a:extLst>
              <a:ext uri="{FF2B5EF4-FFF2-40B4-BE49-F238E27FC236}">
                <a16:creationId xmlns:a16="http://schemas.microsoft.com/office/drawing/2014/main" id="{EA1C97F0-9718-85A5-C62F-D15B96EF8054}"/>
              </a:ext>
            </a:extLst>
          </p:cNvPr>
          <p:cNvSpPr txBox="1">
            <a:spLocks/>
          </p:cNvSpPr>
          <p:nvPr/>
        </p:nvSpPr>
        <p:spPr>
          <a:xfrm>
            <a:off x="9448800" y="6588981"/>
            <a:ext cx="2743200" cy="365125"/>
          </a:xfrm>
          <a:prstGeom prst="rect">
            <a:avLst/>
          </a:prstGeom>
        </p:spPr>
        <p:txBody>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1E62F875-1F54-4527-993B-FB1D0CCB3E02}" type="slidenum">
              <a:rPr kumimoji="0" lang="en-IN" sz="1200" b="1" i="0" u="none" strike="noStrike" kern="1200" cap="none" spc="0" normalizeH="0" baseline="0" noProof="0" smtClean="0">
                <a:ln>
                  <a:noFill/>
                </a:ln>
                <a:solidFill>
                  <a:prstClr val="white"/>
                </a:solidFill>
                <a:effectLst/>
                <a:uLnTx/>
                <a:uFillTx/>
                <a:latin typeface="Cambria" panose="02040503050406030204" pitchFamily="18" charset="0"/>
                <a:ea typeface="Cambria" panose="02040503050406030204" pitchFamily="18" charset="0"/>
                <a:cs typeface="+mn-cs"/>
              </a:rPr>
              <a:pPr marL="0" marR="0" lvl="0" indent="0" algn="r" defTabSz="914400" rtl="0" eaLnBrk="1" fontAlgn="auto" latinLnBrk="0" hangingPunct="1">
                <a:lnSpc>
                  <a:spcPct val="100000"/>
                </a:lnSpc>
                <a:spcBef>
                  <a:spcPts val="0"/>
                </a:spcBef>
                <a:spcAft>
                  <a:spcPts val="0"/>
                </a:spcAft>
                <a:buClrTx/>
                <a:buSzTx/>
                <a:buFontTx/>
                <a:buNone/>
                <a:tabLst/>
                <a:defRPr/>
              </a:pPr>
              <a:t>68</a:t>
            </a:fld>
            <a:endParaRPr kumimoji="0" lang="en-IN" sz="1200" b="1" i="0" u="none" strike="noStrike" kern="1200" cap="none" spc="0" normalizeH="0" baseline="0" noProof="0">
              <a:ln>
                <a:noFill/>
              </a:ln>
              <a:solidFill>
                <a:prstClr val="white"/>
              </a:solidFill>
              <a:effectLst/>
              <a:uLnTx/>
              <a:uFillTx/>
              <a:latin typeface="Cambria" panose="02040503050406030204" pitchFamily="18" charset="0"/>
              <a:ea typeface="Cambria" panose="02040503050406030204" pitchFamily="18" charset="0"/>
              <a:cs typeface="+mn-cs"/>
            </a:endParaRPr>
          </a:p>
        </p:txBody>
      </p:sp>
      <p:sp>
        <p:nvSpPr>
          <p:cNvPr id="11" name="TextBox 10">
            <a:extLst>
              <a:ext uri="{FF2B5EF4-FFF2-40B4-BE49-F238E27FC236}">
                <a16:creationId xmlns:a16="http://schemas.microsoft.com/office/drawing/2014/main" id="{604135BC-D82A-4538-781B-0BBA18EBD5C0}"/>
              </a:ext>
            </a:extLst>
          </p:cNvPr>
          <p:cNvSpPr txBox="1"/>
          <p:nvPr/>
        </p:nvSpPr>
        <p:spPr>
          <a:xfrm>
            <a:off x="0" y="6376492"/>
            <a:ext cx="5986027" cy="24622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00" b="0" i="1" u="none" strike="noStrike" kern="1200" cap="none" spc="0" normalizeH="0" baseline="0" noProof="0" dirty="0">
                <a:ln>
                  <a:noFill/>
                </a:ln>
                <a:solidFill>
                  <a:prstClr val="black"/>
                </a:solidFill>
                <a:effectLst/>
                <a:uLnTx/>
                <a:uFillTx/>
                <a:latin typeface="Cambria" pitchFamily="18" charset="0"/>
                <a:ea typeface="Cambria" pitchFamily="18" charset="0"/>
                <a:cs typeface="+mn-cs"/>
              </a:rPr>
              <a:t>*Performance as on July 31st, 2026, **performance &lt;1year is absolute</a:t>
            </a:r>
          </a:p>
        </p:txBody>
      </p:sp>
      <p:sp>
        <p:nvSpPr>
          <p:cNvPr id="3" name="TextBox 2">
            <a:extLst>
              <a:ext uri="{FF2B5EF4-FFF2-40B4-BE49-F238E27FC236}">
                <a16:creationId xmlns:a16="http://schemas.microsoft.com/office/drawing/2014/main" id="{6C3B029A-AF5B-CB3F-1B65-D6B17DBE1FF3}"/>
              </a:ext>
            </a:extLst>
          </p:cNvPr>
          <p:cNvSpPr txBox="1"/>
          <p:nvPr/>
        </p:nvSpPr>
        <p:spPr>
          <a:xfrm>
            <a:off x="29833" y="5589721"/>
            <a:ext cx="12121754" cy="861774"/>
          </a:xfrm>
          <a:prstGeom prst="rect">
            <a:avLst/>
          </a:prstGeom>
          <a:noFill/>
        </p:spPr>
        <p:txBody>
          <a:bodyPr wrap="square">
            <a:spAutoFit/>
          </a:bodyPr>
          <a:lstStyle/>
          <a:p>
            <a:pPr marL="0" marR="0" lvl="0" indent="0" algn="just" defTabSz="914400" rtl="0" eaLnBrk="1" fontAlgn="auto" latinLnBrk="0" hangingPunct="1">
              <a:lnSpc>
                <a:spcPct val="100000"/>
              </a:lnSpc>
              <a:spcBef>
                <a:spcPts val="0"/>
              </a:spcBef>
              <a:spcAft>
                <a:spcPts val="0"/>
              </a:spcAft>
              <a:buClrTx/>
              <a:buSzTx/>
              <a:buFontTx/>
              <a:buNone/>
              <a:tabLst/>
              <a:defRPr/>
            </a:pPr>
            <a:r>
              <a:rPr kumimoji="0" lang="en-US" sz="1000" b="0" i="1"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rPr>
              <a:t>Mutual Fund Distribution Services are offered through AMFI-registered Mutual Fund Distributor. Centricity Financial Distribution Private Limited, AMFI Registration Number - ARN 189274, with initial registration dated 26.10.2021 and current validity of ARN until 25.10.2027, disclaims any responsibility for losses or damages arising from investments made in mutual funds distributed through its services. Mutual fund investments are subject to market risks, read all scheme related documents carefully . Centricity Financial Distribution Private Limited does not guarantee or assure any specific returns on investments and does not assume any liability for the performance of mutual fund schemes. Investors are advised to consider their individual risk tolerance, investment objectives, and financial situation before investing. It is recommended to consult with a financial advisor to ensure that the chosen mutual fund products align with the investor’s needs and goals.</a:t>
            </a:r>
            <a:endParaRPr kumimoji="0" lang="en-IN" sz="1000" b="0" i="1"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endParaRPr>
          </a:p>
        </p:txBody>
      </p:sp>
      <p:graphicFrame>
        <p:nvGraphicFramePr>
          <p:cNvPr id="7" name="Table 6">
            <a:extLst>
              <a:ext uri="{FF2B5EF4-FFF2-40B4-BE49-F238E27FC236}">
                <a16:creationId xmlns:a16="http://schemas.microsoft.com/office/drawing/2014/main" id="{B96F95F1-DD50-F4D9-BB55-D8B92D5AB8DB}"/>
              </a:ext>
            </a:extLst>
          </p:cNvPr>
          <p:cNvGraphicFramePr>
            <a:graphicFrameLocks noGrp="1"/>
          </p:cNvGraphicFramePr>
          <p:nvPr>
            <p:extLst>
              <p:ext uri="{D42A27DB-BD31-4B8C-83A1-F6EECF244321}">
                <p14:modId xmlns:p14="http://schemas.microsoft.com/office/powerpoint/2010/main" val="2932553248"/>
              </p:ext>
            </p:extLst>
          </p:nvPr>
        </p:nvGraphicFramePr>
        <p:xfrm>
          <a:off x="85254" y="884356"/>
          <a:ext cx="12032380" cy="4644320"/>
        </p:xfrm>
        <a:graphic>
          <a:graphicData uri="http://schemas.openxmlformats.org/drawingml/2006/table">
            <a:tbl>
              <a:tblPr/>
              <a:tblGrid>
                <a:gridCol w="3092436">
                  <a:extLst>
                    <a:ext uri="{9D8B030D-6E8A-4147-A177-3AD203B41FA5}">
                      <a16:colId xmlns:a16="http://schemas.microsoft.com/office/drawing/2014/main" val="2117892002"/>
                    </a:ext>
                  </a:extLst>
                </a:gridCol>
                <a:gridCol w="718637">
                  <a:extLst>
                    <a:ext uri="{9D8B030D-6E8A-4147-A177-3AD203B41FA5}">
                      <a16:colId xmlns:a16="http://schemas.microsoft.com/office/drawing/2014/main" val="1846766312"/>
                    </a:ext>
                  </a:extLst>
                </a:gridCol>
                <a:gridCol w="1016000">
                  <a:extLst>
                    <a:ext uri="{9D8B030D-6E8A-4147-A177-3AD203B41FA5}">
                      <a16:colId xmlns:a16="http://schemas.microsoft.com/office/drawing/2014/main" val="2180007770"/>
                    </a:ext>
                  </a:extLst>
                </a:gridCol>
                <a:gridCol w="566919">
                  <a:extLst>
                    <a:ext uri="{9D8B030D-6E8A-4147-A177-3AD203B41FA5}">
                      <a16:colId xmlns:a16="http://schemas.microsoft.com/office/drawing/2014/main" val="1678498459"/>
                    </a:ext>
                  </a:extLst>
                </a:gridCol>
                <a:gridCol w="566919">
                  <a:extLst>
                    <a:ext uri="{9D8B030D-6E8A-4147-A177-3AD203B41FA5}">
                      <a16:colId xmlns:a16="http://schemas.microsoft.com/office/drawing/2014/main" val="3794111043"/>
                    </a:ext>
                  </a:extLst>
                </a:gridCol>
                <a:gridCol w="566919">
                  <a:extLst>
                    <a:ext uri="{9D8B030D-6E8A-4147-A177-3AD203B41FA5}">
                      <a16:colId xmlns:a16="http://schemas.microsoft.com/office/drawing/2014/main" val="2546190346"/>
                    </a:ext>
                  </a:extLst>
                </a:gridCol>
                <a:gridCol w="566919">
                  <a:extLst>
                    <a:ext uri="{9D8B030D-6E8A-4147-A177-3AD203B41FA5}">
                      <a16:colId xmlns:a16="http://schemas.microsoft.com/office/drawing/2014/main" val="2848234224"/>
                    </a:ext>
                  </a:extLst>
                </a:gridCol>
                <a:gridCol w="566919">
                  <a:extLst>
                    <a:ext uri="{9D8B030D-6E8A-4147-A177-3AD203B41FA5}">
                      <a16:colId xmlns:a16="http://schemas.microsoft.com/office/drawing/2014/main" val="4172114823"/>
                    </a:ext>
                  </a:extLst>
                </a:gridCol>
                <a:gridCol w="566919">
                  <a:extLst>
                    <a:ext uri="{9D8B030D-6E8A-4147-A177-3AD203B41FA5}">
                      <a16:colId xmlns:a16="http://schemas.microsoft.com/office/drawing/2014/main" val="3973586810"/>
                    </a:ext>
                  </a:extLst>
                </a:gridCol>
                <a:gridCol w="566919">
                  <a:extLst>
                    <a:ext uri="{9D8B030D-6E8A-4147-A177-3AD203B41FA5}">
                      <a16:colId xmlns:a16="http://schemas.microsoft.com/office/drawing/2014/main" val="1305524693"/>
                    </a:ext>
                  </a:extLst>
                </a:gridCol>
                <a:gridCol w="665018">
                  <a:extLst>
                    <a:ext uri="{9D8B030D-6E8A-4147-A177-3AD203B41FA5}">
                      <a16:colId xmlns:a16="http://schemas.microsoft.com/office/drawing/2014/main" val="74341128"/>
                    </a:ext>
                  </a:extLst>
                </a:gridCol>
                <a:gridCol w="831273">
                  <a:extLst>
                    <a:ext uri="{9D8B030D-6E8A-4147-A177-3AD203B41FA5}">
                      <a16:colId xmlns:a16="http://schemas.microsoft.com/office/drawing/2014/main" val="1444407239"/>
                    </a:ext>
                  </a:extLst>
                </a:gridCol>
                <a:gridCol w="886690">
                  <a:extLst>
                    <a:ext uri="{9D8B030D-6E8A-4147-A177-3AD203B41FA5}">
                      <a16:colId xmlns:a16="http://schemas.microsoft.com/office/drawing/2014/main" val="263403783"/>
                    </a:ext>
                  </a:extLst>
                </a:gridCol>
                <a:gridCol w="853893">
                  <a:extLst>
                    <a:ext uri="{9D8B030D-6E8A-4147-A177-3AD203B41FA5}">
                      <a16:colId xmlns:a16="http://schemas.microsoft.com/office/drawing/2014/main" val="2774693073"/>
                    </a:ext>
                  </a:extLst>
                </a:gridCol>
              </a:tblGrid>
              <a:tr h="568241">
                <a:tc>
                  <a:txBody>
                    <a:bodyPr/>
                    <a:lstStyle/>
                    <a:p>
                      <a:pPr algn="ctr" rtl="0" fontAlgn="ctr"/>
                      <a:r>
                        <a:rPr lang="en-IN" sz="1100" b="1" i="0" u="none" strike="noStrike">
                          <a:solidFill>
                            <a:srgbClr val="FFFFFF"/>
                          </a:solidFill>
                          <a:effectLst/>
                          <a:latin typeface="Cambria" panose="02040503050406030204" pitchFamily="18" charset="0"/>
                        </a:rPr>
                        <a:t>Scheme Name</a:t>
                      </a:r>
                    </a:p>
                  </a:txBody>
                  <a:tcPr marL="8912" marR="8912" marT="8912"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0D0D0D"/>
                    </a:solidFill>
                  </a:tcPr>
                </a:tc>
                <a:tc>
                  <a:txBody>
                    <a:bodyPr/>
                    <a:lstStyle/>
                    <a:p>
                      <a:pPr algn="ctr" rtl="0" fontAlgn="ctr"/>
                      <a:r>
                        <a:rPr lang="en-IN" sz="1100" b="1" i="0" u="none" strike="noStrike">
                          <a:solidFill>
                            <a:srgbClr val="FFFFFF"/>
                          </a:solidFill>
                          <a:effectLst/>
                          <a:latin typeface="Cambria" panose="02040503050406030204" pitchFamily="18" charset="0"/>
                        </a:rPr>
                        <a:t>AUM</a:t>
                      </a:r>
                    </a:p>
                  </a:txBody>
                  <a:tcPr marL="8912" marR="8912" marT="891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0D0D0D"/>
                    </a:solidFill>
                  </a:tcPr>
                </a:tc>
                <a:tc>
                  <a:txBody>
                    <a:bodyPr/>
                    <a:lstStyle/>
                    <a:p>
                      <a:pPr algn="ctr" rtl="0" fontAlgn="ctr"/>
                      <a:r>
                        <a:rPr lang="en-IN" sz="1100" b="1" i="0" u="none" strike="noStrike">
                          <a:solidFill>
                            <a:srgbClr val="FFFFFF"/>
                          </a:solidFill>
                          <a:effectLst/>
                          <a:latin typeface="Cambria" panose="02040503050406030204" pitchFamily="18" charset="0"/>
                        </a:rPr>
                        <a:t>Inception Date</a:t>
                      </a:r>
                    </a:p>
                  </a:txBody>
                  <a:tcPr marL="8912" marR="8912" marT="891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0D0D0D"/>
                    </a:solidFill>
                  </a:tcPr>
                </a:tc>
                <a:tc>
                  <a:txBody>
                    <a:bodyPr/>
                    <a:lstStyle/>
                    <a:p>
                      <a:pPr algn="ctr" rtl="0" fontAlgn="ctr"/>
                      <a:r>
                        <a:rPr lang="en-IN" sz="1100" b="1" i="0" u="none" strike="noStrike">
                          <a:solidFill>
                            <a:srgbClr val="FFFFFF"/>
                          </a:solidFill>
                          <a:effectLst/>
                          <a:latin typeface="Cambria" panose="02040503050406030204" pitchFamily="18" charset="0"/>
                        </a:rPr>
                        <a:t>1M</a:t>
                      </a:r>
                    </a:p>
                  </a:txBody>
                  <a:tcPr marL="8912" marR="8912" marT="891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0D0D0D"/>
                    </a:solidFill>
                  </a:tcPr>
                </a:tc>
                <a:tc>
                  <a:txBody>
                    <a:bodyPr/>
                    <a:lstStyle/>
                    <a:p>
                      <a:pPr algn="ctr" rtl="0" fontAlgn="ctr"/>
                      <a:r>
                        <a:rPr lang="en-IN" sz="1100" b="1" i="0" u="none" strike="noStrike">
                          <a:solidFill>
                            <a:srgbClr val="FFFFFF"/>
                          </a:solidFill>
                          <a:effectLst/>
                          <a:latin typeface="Cambria" panose="02040503050406030204" pitchFamily="18" charset="0"/>
                        </a:rPr>
                        <a:t>3M</a:t>
                      </a:r>
                    </a:p>
                  </a:txBody>
                  <a:tcPr marL="8912" marR="8912" marT="891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0D0D0D"/>
                    </a:solidFill>
                  </a:tcPr>
                </a:tc>
                <a:tc>
                  <a:txBody>
                    <a:bodyPr/>
                    <a:lstStyle/>
                    <a:p>
                      <a:pPr algn="ctr" rtl="0" fontAlgn="ctr"/>
                      <a:r>
                        <a:rPr lang="en-IN" sz="1100" b="1" i="0" u="none" strike="noStrike">
                          <a:solidFill>
                            <a:srgbClr val="FFFFFF"/>
                          </a:solidFill>
                          <a:effectLst/>
                          <a:latin typeface="Cambria" panose="02040503050406030204" pitchFamily="18" charset="0"/>
                        </a:rPr>
                        <a:t>6M</a:t>
                      </a:r>
                    </a:p>
                  </a:txBody>
                  <a:tcPr marL="8912" marR="8912" marT="891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0D0D0D"/>
                    </a:solidFill>
                  </a:tcPr>
                </a:tc>
                <a:tc>
                  <a:txBody>
                    <a:bodyPr/>
                    <a:lstStyle/>
                    <a:p>
                      <a:pPr algn="ctr" rtl="0" fontAlgn="ctr"/>
                      <a:r>
                        <a:rPr lang="en-IN" sz="1100" b="1" i="0" u="none" strike="noStrike">
                          <a:solidFill>
                            <a:srgbClr val="FFFFFF"/>
                          </a:solidFill>
                          <a:effectLst/>
                          <a:latin typeface="Cambria" panose="02040503050406030204" pitchFamily="18" charset="0"/>
                        </a:rPr>
                        <a:t>1Y</a:t>
                      </a:r>
                    </a:p>
                  </a:txBody>
                  <a:tcPr marL="8912" marR="8912" marT="891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0D0D0D"/>
                    </a:solidFill>
                  </a:tcPr>
                </a:tc>
                <a:tc>
                  <a:txBody>
                    <a:bodyPr/>
                    <a:lstStyle/>
                    <a:p>
                      <a:pPr algn="ctr" rtl="0" fontAlgn="ctr"/>
                      <a:r>
                        <a:rPr lang="en-IN" sz="1100" b="1" i="0" u="none" strike="noStrike">
                          <a:solidFill>
                            <a:srgbClr val="FFFFFF"/>
                          </a:solidFill>
                          <a:effectLst/>
                          <a:latin typeface="Cambria" panose="02040503050406030204" pitchFamily="18" charset="0"/>
                        </a:rPr>
                        <a:t>2Y</a:t>
                      </a:r>
                    </a:p>
                  </a:txBody>
                  <a:tcPr marL="8912" marR="8912" marT="891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0D0D0D"/>
                    </a:solidFill>
                  </a:tcPr>
                </a:tc>
                <a:tc>
                  <a:txBody>
                    <a:bodyPr/>
                    <a:lstStyle/>
                    <a:p>
                      <a:pPr algn="ctr" rtl="0" fontAlgn="ctr"/>
                      <a:r>
                        <a:rPr lang="en-IN" sz="1100" b="1" i="0" u="none" strike="noStrike">
                          <a:solidFill>
                            <a:srgbClr val="FFFFFF"/>
                          </a:solidFill>
                          <a:effectLst/>
                          <a:latin typeface="Cambria" panose="02040503050406030204" pitchFamily="18" charset="0"/>
                        </a:rPr>
                        <a:t>3Y</a:t>
                      </a:r>
                    </a:p>
                  </a:txBody>
                  <a:tcPr marL="8912" marR="8912" marT="891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0D0D0D"/>
                    </a:solidFill>
                  </a:tcPr>
                </a:tc>
                <a:tc>
                  <a:txBody>
                    <a:bodyPr/>
                    <a:lstStyle/>
                    <a:p>
                      <a:pPr algn="ctr" rtl="0" fontAlgn="ctr"/>
                      <a:r>
                        <a:rPr lang="en-IN" sz="1100" b="1" i="0" u="none" strike="noStrike">
                          <a:solidFill>
                            <a:srgbClr val="FFFFFF"/>
                          </a:solidFill>
                          <a:effectLst/>
                          <a:latin typeface="Cambria" panose="02040503050406030204" pitchFamily="18" charset="0"/>
                        </a:rPr>
                        <a:t>5Y</a:t>
                      </a:r>
                    </a:p>
                  </a:txBody>
                  <a:tcPr marL="8912" marR="8912" marT="891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0D0D0D"/>
                    </a:solidFill>
                  </a:tcPr>
                </a:tc>
                <a:tc>
                  <a:txBody>
                    <a:bodyPr/>
                    <a:lstStyle/>
                    <a:p>
                      <a:pPr algn="ctr" rtl="0" fontAlgn="ctr"/>
                      <a:r>
                        <a:rPr lang="en-IN" sz="1100" b="1" i="0" u="none" strike="noStrike">
                          <a:solidFill>
                            <a:srgbClr val="FFFFFF"/>
                          </a:solidFill>
                          <a:effectLst/>
                          <a:latin typeface="Cambria" panose="02040503050406030204" pitchFamily="18" charset="0"/>
                        </a:rPr>
                        <a:t>YTM (%)</a:t>
                      </a:r>
                    </a:p>
                  </a:txBody>
                  <a:tcPr marL="8912" marR="8912" marT="891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0D0D0D"/>
                    </a:solidFill>
                  </a:tcPr>
                </a:tc>
                <a:tc>
                  <a:txBody>
                    <a:bodyPr/>
                    <a:lstStyle/>
                    <a:p>
                      <a:pPr algn="ctr" rtl="0" fontAlgn="ctr"/>
                      <a:r>
                        <a:rPr lang="en-IN" sz="1100" b="1" i="0" u="none" strike="noStrike" err="1">
                          <a:solidFill>
                            <a:srgbClr val="FFFFFF"/>
                          </a:solidFill>
                          <a:effectLst/>
                          <a:latin typeface="Cambria" panose="02040503050406030204" pitchFamily="18" charset="0"/>
                        </a:rPr>
                        <a:t>Avg</a:t>
                      </a:r>
                      <a:r>
                        <a:rPr lang="en-IN" sz="1100" b="1" i="0" u="none" strike="noStrike">
                          <a:solidFill>
                            <a:srgbClr val="FFFFFF"/>
                          </a:solidFill>
                          <a:effectLst/>
                          <a:latin typeface="Cambria" panose="02040503050406030204" pitchFamily="18" charset="0"/>
                        </a:rPr>
                        <a:t> </a:t>
                      </a:r>
                    </a:p>
                    <a:p>
                      <a:pPr algn="ctr" rtl="0" fontAlgn="ctr"/>
                      <a:r>
                        <a:rPr lang="en-IN" sz="1100" b="1" i="0" u="none" strike="noStrike">
                          <a:solidFill>
                            <a:srgbClr val="FFFFFF"/>
                          </a:solidFill>
                          <a:effectLst/>
                          <a:latin typeface="Cambria" panose="02040503050406030204" pitchFamily="18" charset="0"/>
                        </a:rPr>
                        <a:t>Maturity (Yrs)</a:t>
                      </a:r>
                    </a:p>
                  </a:txBody>
                  <a:tcPr marL="8912" marR="8912" marT="891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0D0D0D"/>
                    </a:solidFill>
                  </a:tcPr>
                </a:tc>
                <a:tc>
                  <a:txBody>
                    <a:bodyPr/>
                    <a:lstStyle/>
                    <a:p>
                      <a:pPr algn="ctr" rtl="0" fontAlgn="ctr"/>
                      <a:r>
                        <a:rPr lang="en-IN" sz="1100" b="1" i="0" u="none" strike="noStrike">
                          <a:solidFill>
                            <a:srgbClr val="FFFFFF"/>
                          </a:solidFill>
                          <a:effectLst/>
                          <a:latin typeface="Cambria" panose="02040503050406030204" pitchFamily="18" charset="0"/>
                        </a:rPr>
                        <a:t>Mod</a:t>
                      </a:r>
                    </a:p>
                    <a:p>
                      <a:pPr algn="ctr" rtl="0" fontAlgn="ctr"/>
                      <a:r>
                        <a:rPr lang="en-IN" sz="1100" b="1" i="0" u="none" strike="noStrike">
                          <a:solidFill>
                            <a:srgbClr val="FFFFFF"/>
                          </a:solidFill>
                          <a:effectLst/>
                          <a:latin typeface="Cambria" panose="02040503050406030204" pitchFamily="18" charset="0"/>
                        </a:rPr>
                        <a:t> Duration (Yrs)</a:t>
                      </a:r>
                    </a:p>
                  </a:txBody>
                  <a:tcPr marL="8912" marR="8912" marT="891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0D0D0D"/>
                    </a:solidFill>
                  </a:tcPr>
                </a:tc>
                <a:tc>
                  <a:txBody>
                    <a:bodyPr/>
                    <a:lstStyle/>
                    <a:p>
                      <a:pPr algn="ctr" rtl="0" fontAlgn="ctr"/>
                      <a:r>
                        <a:rPr lang="en-IN" sz="1100" b="1" i="0" u="none" strike="noStrike">
                          <a:solidFill>
                            <a:srgbClr val="FFFFFF"/>
                          </a:solidFill>
                          <a:effectLst/>
                          <a:latin typeface="Cambria" panose="02040503050406030204" pitchFamily="18" charset="0"/>
                        </a:rPr>
                        <a:t>Expense </a:t>
                      </a:r>
                    </a:p>
                    <a:p>
                      <a:pPr algn="ctr" rtl="0" fontAlgn="ctr"/>
                      <a:r>
                        <a:rPr lang="en-IN" sz="1100" b="1" i="0" u="none" strike="noStrike">
                          <a:solidFill>
                            <a:srgbClr val="FFFFFF"/>
                          </a:solidFill>
                          <a:effectLst/>
                          <a:latin typeface="Cambria" panose="02040503050406030204" pitchFamily="18" charset="0"/>
                        </a:rPr>
                        <a:t>Ratio</a:t>
                      </a:r>
                    </a:p>
                  </a:txBody>
                  <a:tcPr marL="8912" marR="8912" marT="8912"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0D0D0D"/>
                    </a:solidFill>
                  </a:tcPr>
                </a:tc>
                <a:extLst>
                  <a:ext uri="{0D108BD9-81ED-4DB2-BD59-A6C34878D82A}">
                    <a16:rowId xmlns:a16="http://schemas.microsoft.com/office/drawing/2014/main" val="2820773286"/>
                  </a:ext>
                </a:extLst>
              </a:tr>
              <a:tr h="194099">
                <a:tc>
                  <a:txBody>
                    <a:bodyPr/>
                    <a:lstStyle/>
                    <a:p>
                      <a:pPr algn="l" rtl="0" fontAlgn="ctr">
                        <a:buNone/>
                      </a:pPr>
                      <a:r>
                        <a:rPr lang="en-IN" sz="1100" b="1" i="0" u="none" strike="noStrike">
                          <a:solidFill>
                            <a:srgbClr val="000000"/>
                          </a:solidFill>
                          <a:effectLst/>
                          <a:latin typeface="Cambria" panose="02040503050406030204" pitchFamily="18" charset="0"/>
                        </a:rPr>
                        <a:t>Overnight Fund</a:t>
                      </a:r>
                    </a:p>
                  </a:txBody>
                  <a:tcPr marL="72000"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FBFBF"/>
                    </a:solidFill>
                  </a:tcPr>
                </a:tc>
                <a:tc>
                  <a:txBody>
                    <a:bodyPr/>
                    <a:lstStyle/>
                    <a:p>
                      <a:pPr algn="ctr" rtl="0" fontAlgn="ctr">
                        <a:buNone/>
                      </a:pPr>
                      <a:r>
                        <a:rPr lang="en-IN" sz="1100" b="1" i="0" u="none" strike="noStrike">
                          <a:solidFill>
                            <a:srgbClr val="000000"/>
                          </a:solidFill>
                          <a:effectLst/>
                          <a:latin typeface="Cambria" panose="02040503050406030204" pitchFamily="18" charset="0"/>
                        </a:rPr>
                        <a:t> </a:t>
                      </a:r>
                    </a:p>
                  </a:txBody>
                  <a:tcPr marL="72000"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FBFBF"/>
                    </a:solidFill>
                  </a:tcPr>
                </a:tc>
                <a:tc>
                  <a:txBody>
                    <a:bodyPr/>
                    <a:lstStyle/>
                    <a:p>
                      <a:pPr algn="ctr" rtl="0" fontAlgn="ctr">
                        <a:buNone/>
                      </a:pPr>
                      <a:r>
                        <a:rPr lang="en-IN" sz="1100" b="1" i="0" u="none" strike="noStrike">
                          <a:solidFill>
                            <a:srgbClr val="000000"/>
                          </a:solidFill>
                          <a:effectLst/>
                          <a:latin typeface="Cambria" panose="02040503050406030204" pitchFamily="18" charset="0"/>
                        </a:rPr>
                        <a:t> </a:t>
                      </a:r>
                    </a:p>
                  </a:txBody>
                  <a:tcPr marL="72000"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FBFBF"/>
                    </a:solidFill>
                  </a:tcPr>
                </a:tc>
                <a:tc>
                  <a:txBody>
                    <a:bodyPr/>
                    <a:lstStyle/>
                    <a:p>
                      <a:pPr algn="ctr" rtl="0" fontAlgn="ctr">
                        <a:buNone/>
                      </a:pPr>
                      <a:r>
                        <a:rPr lang="en-IN" sz="1100" b="1" i="0" u="none" strike="noStrike">
                          <a:solidFill>
                            <a:srgbClr val="000000"/>
                          </a:solidFill>
                          <a:effectLst/>
                          <a:latin typeface="Cambria" panose="02040503050406030204" pitchFamily="18" charset="0"/>
                        </a:rPr>
                        <a:t> </a:t>
                      </a:r>
                    </a:p>
                  </a:txBody>
                  <a:tcPr marL="72000"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FBFBF"/>
                    </a:solidFill>
                  </a:tcPr>
                </a:tc>
                <a:tc>
                  <a:txBody>
                    <a:bodyPr/>
                    <a:lstStyle/>
                    <a:p>
                      <a:pPr algn="ctr" rtl="0" fontAlgn="ctr">
                        <a:buNone/>
                      </a:pPr>
                      <a:r>
                        <a:rPr lang="en-IN" sz="1100" b="1" i="0" u="none" strike="noStrike">
                          <a:solidFill>
                            <a:srgbClr val="000000"/>
                          </a:solidFill>
                          <a:effectLst/>
                          <a:latin typeface="Cambria" panose="02040503050406030204" pitchFamily="18" charset="0"/>
                        </a:rPr>
                        <a:t> </a:t>
                      </a:r>
                    </a:p>
                  </a:txBody>
                  <a:tcPr marL="72000"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FBFBF"/>
                    </a:solidFill>
                  </a:tcPr>
                </a:tc>
                <a:tc>
                  <a:txBody>
                    <a:bodyPr/>
                    <a:lstStyle/>
                    <a:p>
                      <a:pPr algn="ctr" rtl="0" fontAlgn="ctr">
                        <a:buNone/>
                      </a:pPr>
                      <a:r>
                        <a:rPr lang="en-IN" sz="1100" b="1" i="0" u="none" strike="noStrike">
                          <a:solidFill>
                            <a:srgbClr val="000000"/>
                          </a:solidFill>
                          <a:effectLst/>
                          <a:latin typeface="Cambria" panose="02040503050406030204" pitchFamily="18" charset="0"/>
                        </a:rPr>
                        <a:t> </a:t>
                      </a:r>
                    </a:p>
                  </a:txBody>
                  <a:tcPr marL="72000"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FBFBF"/>
                    </a:solidFill>
                  </a:tcPr>
                </a:tc>
                <a:tc>
                  <a:txBody>
                    <a:bodyPr/>
                    <a:lstStyle/>
                    <a:p>
                      <a:pPr algn="ctr" rtl="0" fontAlgn="ctr">
                        <a:buNone/>
                      </a:pPr>
                      <a:r>
                        <a:rPr lang="en-IN" sz="1100" b="1" i="0" u="none" strike="noStrike">
                          <a:solidFill>
                            <a:srgbClr val="000000"/>
                          </a:solidFill>
                          <a:effectLst/>
                          <a:latin typeface="Cambria" panose="02040503050406030204" pitchFamily="18" charset="0"/>
                        </a:rPr>
                        <a:t> </a:t>
                      </a:r>
                    </a:p>
                  </a:txBody>
                  <a:tcPr marL="72000"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FBFBF"/>
                    </a:solidFill>
                  </a:tcPr>
                </a:tc>
                <a:tc>
                  <a:txBody>
                    <a:bodyPr/>
                    <a:lstStyle/>
                    <a:p>
                      <a:pPr algn="ctr" rtl="0" fontAlgn="ctr">
                        <a:buNone/>
                      </a:pPr>
                      <a:r>
                        <a:rPr lang="en-IN" sz="1100" b="1" i="0" u="none" strike="noStrike">
                          <a:solidFill>
                            <a:srgbClr val="000000"/>
                          </a:solidFill>
                          <a:effectLst/>
                          <a:latin typeface="Cambria" panose="02040503050406030204" pitchFamily="18" charset="0"/>
                        </a:rPr>
                        <a:t> </a:t>
                      </a:r>
                    </a:p>
                  </a:txBody>
                  <a:tcPr marL="72000"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FBFBF"/>
                    </a:solidFill>
                  </a:tcPr>
                </a:tc>
                <a:tc>
                  <a:txBody>
                    <a:bodyPr/>
                    <a:lstStyle/>
                    <a:p>
                      <a:pPr algn="ctr" rtl="0" fontAlgn="ctr">
                        <a:buNone/>
                      </a:pPr>
                      <a:r>
                        <a:rPr lang="en-IN" sz="1100" b="1" i="0" u="none" strike="noStrike">
                          <a:solidFill>
                            <a:srgbClr val="000000"/>
                          </a:solidFill>
                          <a:effectLst/>
                          <a:latin typeface="Cambria" panose="02040503050406030204" pitchFamily="18" charset="0"/>
                        </a:rPr>
                        <a:t> </a:t>
                      </a:r>
                    </a:p>
                  </a:txBody>
                  <a:tcPr marL="72000"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FBFBF"/>
                    </a:solidFill>
                  </a:tcPr>
                </a:tc>
                <a:tc>
                  <a:txBody>
                    <a:bodyPr/>
                    <a:lstStyle/>
                    <a:p>
                      <a:pPr algn="ctr" rtl="0" fontAlgn="ctr">
                        <a:buNone/>
                      </a:pPr>
                      <a:r>
                        <a:rPr lang="en-IN" sz="1100" b="1" i="0" u="none" strike="noStrike">
                          <a:solidFill>
                            <a:srgbClr val="000000"/>
                          </a:solidFill>
                          <a:effectLst/>
                          <a:latin typeface="Cambria" panose="02040503050406030204" pitchFamily="18" charset="0"/>
                        </a:rPr>
                        <a:t> </a:t>
                      </a:r>
                    </a:p>
                  </a:txBody>
                  <a:tcPr marL="72000"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FBFBF"/>
                    </a:solidFill>
                  </a:tcPr>
                </a:tc>
                <a:tc>
                  <a:txBody>
                    <a:bodyPr/>
                    <a:lstStyle/>
                    <a:p>
                      <a:pPr algn="ctr" rtl="0" fontAlgn="ctr">
                        <a:buNone/>
                      </a:pPr>
                      <a:r>
                        <a:rPr lang="en-IN" sz="1100" b="1" i="0" u="none" strike="noStrike">
                          <a:solidFill>
                            <a:srgbClr val="000000"/>
                          </a:solidFill>
                          <a:effectLst/>
                          <a:latin typeface="Cambria" panose="02040503050406030204" pitchFamily="18" charset="0"/>
                        </a:rPr>
                        <a:t> </a:t>
                      </a:r>
                    </a:p>
                  </a:txBody>
                  <a:tcPr marL="72000"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FBFBF"/>
                    </a:solidFill>
                  </a:tcPr>
                </a:tc>
                <a:tc>
                  <a:txBody>
                    <a:bodyPr/>
                    <a:lstStyle/>
                    <a:p>
                      <a:pPr algn="ctr" rtl="0" fontAlgn="ctr">
                        <a:buNone/>
                      </a:pPr>
                      <a:r>
                        <a:rPr lang="en-IN" sz="1100" b="1" i="0" u="none" strike="noStrike">
                          <a:solidFill>
                            <a:srgbClr val="000000"/>
                          </a:solidFill>
                          <a:effectLst/>
                          <a:latin typeface="Cambria" panose="02040503050406030204" pitchFamily="18" charset="0"/>
                        </a:rPr>
                        <a:t> </a:t>
                      </a:r>
                    </a:p>
                  </a:txBody>
                  <a:tcPr marL="72000"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FBFBF"/>
                    </a:solidFill>
                  </a:tcPr>
                </a:tc>
                <a:tc>
                  <a:txBody>
                    <a:bodyPr/>
                    <a:lstStyle/>
                    <a:p>
                      <a:pPr algn="ctr" rtl="0" fontAlgn="ctr">
                        <a:buNone/>
                      </a:pPr>
                      <a:r>
                        <a:rPr lang="en-IN" sz="1100" b="1" i="0" u="none" strike="noStrike">
                          <a:solidFill>
                            <a:srgbClr val="000000"/>
                          </a:solidFill>
                          <a:effectLst/>
                          <a:latin typeface="Cambria" panose="02040503050406030204" pitchFamily="18" charset="0"/>
                        </a:rPr>
                        <a:t> </a:t>
                      </a:r>
                    </a:p>
                  </a:txBody>
                  <a:tcPr marL="72000"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FBFBF"/>
                    </a:solidFill>
                  </a:tcPr>
                </a:tc>
                <a:tc>
                  <a:txBody>
                    <a:bodyPr/>
                    <a:lstStyle/>
                    <a:p>
                      <a:pPr algn="ctr" rtl="0" fontAlgn="ctr">
                        <a:buNone/>
                      </a:pPr>
                      <a:r>
                        <a:rPr lang="en-IN" sz="1100" b="1" i="0" u="none" strike="noStrike">
                          <a:solidFill>
                            <a:srgbClr val="000000"/>
                          </a:solidFill>
                          <a:effectLst/>
                          <a:latin typeface="Cambria" panose="02040503050406030204" pitchFamily="18" charset="0"/>
                        </a:rPr>
                        <a:t> </a:t>
                      </a:r>
                    </a:p>
                  </a:txBody>
                  <a:tcPr marL="72000"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FBFBF"/>
                    </a:solidFill>
                  </a:tcPr>
                </a:tc>
                <a:extLst>
                  <a:ext uri="{0D108BD9-81ED-4DB2-BD59-A6C34878D82A}">
                    <a16:rowId xmlns:a16="http://schemas.microsoft.com/office/drawing/2014/main" val="1059511443"/>
                  </a:ext>
                </a:extLst>
              </a:tr>
              <a:tr h="194099">
                <a:tc>
                  <a:txBody>
                    <a:bodyPr/>
                    <a:lstStyle/>
                    <a:p>
                      <a:pPr algn="l" rtl="0" fontAlgn="b">
                        <a:buNone/>
                      </a:pPr>
                      <a:r>
                        <a:rPr lang="en-IN" sz="1100" b="0" i="0" u="none" strike="noStrike" dirty="0">
                          <a:solidFill>
                            <a:srgbClr val="000000"/>
                          </a:solidFill>
                          <a:effectLst/>
                          <a:latin typeface="Cambria" panose="02040503050406030204" pitchFamily="18" charset="0"/>
                        </a:rPr>
                        <a:t>SBI Overnight Fund-Reg(G)</a:t>
                      </a:r>
                    </a:p>
                  </a:txBody>
                  <a:tcPr marL="72000"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dirty="0">
                          <a:solidFill>
                            <a:srgbClr val="000000"/>
                          </a:solidFill>
                          <a:effectLst/>
                          <a:latin typeface="Cambria" panose="02040503050406030204" pitchFamily="18" charset="0"/>
                        </a:rPr>
                        <a:t>29,875.61</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24-Sep-2002</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0.43</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1.28</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2.50</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5.23</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5.71</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6.03</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5.55</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5.39</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0.00</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0.00</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0.12</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2509647722"/>
                  </a:ext>
                </a:extLst>
              </a:tr>
              <a:tr h="194099">
                <a:tc>
                  <a:txBody>
                    <a:bodyPr/>
                    <a:lstStyle/>
                    <a:p>
                      <a:pPr algn="l" rtl="0" fontAlgn="b">
                        <a:buNone/>
                      </a:pPr>
                      <a:r>
                        <a:rPr lang="en-US" sz="1100" b="0" i="0" u="none" strike="noStrike" dirty="0">
                          <a:solidFill>
                            <a:srgbClr val="000000"/>
                          </a:solidFill>
                          <a:effectLst/>
                          <a:latin typeface="Cambria" panose="02040503050406030204" pitchFamily="18" charset="0"/>
                        </a:rPr>
                        <a:t>ICICI Pru Overnight Fund(G)</a:t>
                      </a:r>
                    </a:p>
                  </a:txBody>
                  <a:tcPr marL="72000"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13,144.35</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15-Nov-2018</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0.43</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1.29</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2.51</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5.26</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5.74</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6.07</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5.57</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5.30</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0.01</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0.01</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0.13</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3311666667"/>
                  </a:ext>
                </a:extLst>
              </a:tr>
              <a:tr h="194099">
                <a:tc>
                  <a:txBody>
                    <a:bodyPr/>
                    <a:lstStyle/>
                    <a:p>
                      <a:pPr algn="l" rtl="0" fontAlgn="b">
                        <a:buNone/>
                      </a:pPr>
                      <a:r>
                        <a:rPr lang="en-IN" sz="1100" b="0" i="0" u="none" strike="noStrike">
                          <a:solidFill>
                            <a:srgbClr val="000000"/>
                          </a:solidFill>
                          <a:effectLst/>
                          <a:latin typeface="Cambria" panose="02040503050406030204" pitchFamily="18" charset="0"/>
                        </a:rPr>
                        <a:t>HDFC Overnight Fund(G)</a:t>
                      </a:r>
                    </a:p>
                  </a:txBody>
                  <a:tcPr marL="72000"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11,144.57</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06-Feb-2002</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0.43</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1.27</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2.49</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5.19</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5.67</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6.00</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5.52</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5.31</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0.01</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0.01</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0.16</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2145009737"/>
                  </a:ext>
                </a:extLst>
              </a:tr>
              <a:tr h="194099">
                <a:tc>
                  <a:txBody>
                    <a:bodyPr/>
                    <a:lstStyle/>
                    <a:p>
                      <a:pPr algn="l" rtl="0" fontAlgn="b">
                        <a:buNone/>
                      </a:pPr>
                      <a:r>
                        <a:rPr lang="en-US" sz="1100" b="0" i="0" u="none" strike="noStrike">
                          <a:solidFill>
                            <a:srgbClr val="000000"/>
                          </a:solidFill>
                          <a:effectLst/>
                          <a:latin typeface="Cambria" panose="02040503050406030204" pitchFamily="18" charset="0"/>
                        </a:rPr>
                        <a:t>Aditya Birla SL Overnight Fund-Reg(G)</a:t>
                      </a:r>
                    </a:p>
                  </a:txBody>
                  <a:tcPr marL="72000"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9,747.36</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01-Nov-2018</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0.43</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1.28</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2.49</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5.21</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5.70</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6.03</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5.55</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5.31</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0.01</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0.01</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0.17</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1874652918"/>
                  </a:ext>
                </a:extLst>
              </a:tr>
              <a:tr h="194099">
                <a:tc>
                  <a:txBody>
                    <a:bodyPr/>
                    <a:lstStyle/>
                    <a:p>
                      <a:pPr algn="l" rtl="0" fontAlgn="b">
                        <a:buNone/>
                      </a:pPr>
                      <a:r>
                        <a:rPr lang="en-US" sz="1100" b="0" i="0" u="none" strike="noStrike">
                          <a:solidFill>
                            <a:srgbClr val="000000"/>
                          </a:solidFill>
                          <a:effectLst/>
                          <a:latin typeface="Cambria" panose="02040503050406030204" pitchFamily="18" charset="0"/>
                        </a:rPr>
                        <a:t>Nippon India Overnight Fund-Reg(G)</a:t>
                      </a:r>
                    </a:p>
                  </a:txBody>
                  <a:tcPr marL="72000"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8,376.26</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18-Dec-2018</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0.43</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1.29</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2.52</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5.26</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5.75</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6.07</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5.59</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5.34</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0.01</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0.01</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0.14</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1582334053"/>
                  </a:ext>
                </a:extLst>
              </a:tr>
              <a:tr h="194099">
                <a:tc>
                  <a:txBody>
                    <a:bodyPr/>
                    <a:lstStyle/>
                    <a:p>
                      <a:pPr algn="l" rtl="0" fontAlgn="ctr">
                        <a:buNone/>
                      </a:pPr>
                      <a:r>
                        <a:rPr lang="en-US" sz="1100" b="1" i="1" u="none" strike="noStrike" dirty="0">
                          <a:solidFill>
                            <a:srgbClr val="000000"/>
                          </a:solidFill>
                          <a:effectLst/>
                          <a:latin typeface="Cambria" panose="02040503050406030204" pitchFamily="18" charset="0"/>
                        </a:rPr>
                        <a:t>CRISIL Short Term Bond Index</a:t>
                      </a:r>
                    </a:p>
                  </a:txBody>
                  <a:tcPr marL="72000"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1" i="1" u="none" strike="noStrike" dirty="0">
                          <a:solidFill>
                            <a:srgbClr val="000000"/>
                          </a:solidFill>
                          <a:effectLst/>
                          <a:latin typeface="Cambria" panose="02040503050406030204" pitchFamily="18" charset="0"/>
                        </a:rPr>
                        <a:t> </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1" i="1" u="none" strike="noStrike">
                          <a:solidFill>
                            <a:srgbClr val="000000"/>
                          </a:solidFill>
                          <a:effectLst/>
                          <a:latin typeface="Cambria" panose="02040503050406030204" pitchFamily="18" charset="0"/>
                        </a:rPr>
                        <a:t> </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1" i="1" u="none" strike="noStrike">
                          <a:solidFill>
                            <a:srgbClr val="000000"/>
                          </a:solidFill>
                          <a:effectLst/>
                          <a:latin typeface="Cambria" panose="02040503050406030204" pitchFamily="18" charset="0"/>
                        </a:rPr>
                        <a:t>0.28</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1" i="1" u="none" strike="noStrike">
                          <a:solidFill>
                            <a:srgbClr val="000000"/>
                          </a:solidFill>
                          <a:effectLst/>
                          <a:latin typeface="Cambria" panose="02040503050406030204" pitchFamily="18" charset="0"/>
                        </a:rPr>
                        <a:t>1.92</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1" i="1" u="none" strike="noStrike">
                          <a:solidFill>
                            <a:srgbClr val="000000"/>
                          </a:solidFill>
                          <a:effectLst/>
                          <a:latin typeface="Cambria" panose="02040503050406030204" pitchFamily="18" charset="0"/>
                        </a:rPr>
                        <a:t>3.03</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1" i="1" u="none" strike="noStrike">
                          <a:solidFill>
                            <a:srgbClr val="000000"/>
                          </a:solidFill>
                          <a:effectLst/>
                          <a:latin typeface="Cambria" panose="02040503050406030204" pitchFamily="18" charset="0"/>
                        </a:rPr>
                        <a:t>5.53</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1" i="1" u="none" strike="noStrike">
                          <a:solidFill>
                            <a:srgbClr val="000000"/>
                          </a:solidFill>
                          <a:effectLst/>
                          <a:latin typeface="Cambria" panose="02040503050406030204" pitchFamily="18" charset="0"/>
                        </a:rPr>
                        <a:t>7.06</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1" i="1" u="none" strike="noStrike">
                          <a:solidFill>
                            <a:srgbClr val="000000"/>
                          </a:solidFill>
                          <a:effectLst/>
                          <a:latin typeface="Cambria" panose="02040503050406030204" pitchFamily="18" charset="0"/>
                        </a:rPr>
                        <a:t>7.24</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1" i="1" u="none" strike="noStrike">
                          <a:solidFill>
                            <a:srgbClr val="000000"/>
                          </a:solidFill>
                          <a:effectLst/>
                          <a:latin typeface="Cambria" panose="02040503050406030204" pitchFamily="18" charset="0"/>
                        </a:rPr>
                        <a:t>6.30</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 </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 </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 </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 </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2667321915"/>
                  </a:ext>
                </a:extLst>
              </a:tr>
              <a:tr h="194099">
                <a:tc>
                  <a:txBody>
                    <a:bodyPr/>
                    <a:lstStyle/>
                    <a:p>
                      <a:pPr algn="l" rtl="0" fontAlgn="ctr">
                        <a:buNone/>
                      </a:pPr>
                      <a:r>
                        <a:rPr lang="en-IN" sz="1100" b="1" i="0" u="none" strike="noStrike">
                          <a:solidFill>
                            <a:srgbClr val="000000"/>
                          </a:solidFill>
                          <a:effectLst/>
                          <a:latin typeface="Cambria" panose="02040503050406030204" pitchFamily="18" charset="0"/>
                        </a:rPr>
                        <a:t>Liquid Fund</a:t>
                      </a:r>
                    </a:p>
                  </a:txBody>
                  <a:tcPr marL="72000"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FBFBF"/>
                    </a:solidFill>
                  </a:tcPr>
                </a:tc>
                <a:tc>
                  <a:txBody>
                    <a:bodyPr/>
                    <a:lstStyle/>
                    <a:p>
                      <a:pPr algn="ctr" rtl="0" fontAlgn="ctr">
                        <a:buNone/>
                      </a:pPr>
                      <a:r>
                        <a:rPr lang="en-IN" sz="1100" b="1" i="0" u="none" strike="noStrike">
                          <a:solidFill>
                            <a:srgbClr val="000000"/>
                          </a:solidFill>
                          <a:effectLst/>
                          <a:latin typeface="Cambria" panose="02040503050406030204" pitchFamily="18" charset="0"/>
                        </a:rPr>
                        <a:t> </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FBFBF"/>
                    </a:solidFill>
                  </a:tcPr>
                </a:tc>
                <a:tc>
                  <a:txBody>
                    <a:bodyPr/>
                    <a:lstStyle/>
                    <a:p>
                      <a:pPr algn="ctr" rtl="0" fontAlgn="ctr">
                        <a:buNone/>
                      </a:pPr>
                      <a:r>
                        <a:rPr lang="en-IN" sz="1100" b="1" i="0" u="none" strike="noStrike">
                          <a:solidFill>
                            <a:srgbClr val="000000"/>
                          </a:solidFill>
                          <a:effectLst/>
                          <a:latin typeface="Cambria" panose="02040503050406030204" pitchFamily="18" charset="0"/>
                        </a:rPr>
                        <a:t> </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FBFBF"/>
                    </a:solidFill>
                  </a:tcPr>
                </a:tc>
                <a:tc>
                  <a:txBody>
                    <a:bodyPr/>
                    <a:lstStyle/>
                    <a:p>
                      <a:pPr algn="ctr" rtl="0" fontAlgn="ctr">
                        <a:buNone/>
                      </a:pPr>
                      <a:r>
                        <a:rPr lang="en-IN" sz="1100" b="1" i="0" u="none" strike="noStrike">
                          <a:solidFill>
                            <a:srgbClr val="000000"/>
                          </a:solidFill>
                          <a:effectLst/>
                          <a:latin typeface="Cambria" panose="02040503050406030204" pitchFamily="18" charset="0"/>
                        </a:rPr>
                        <a:t> </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FBFBF"/>
                    </a:solidFill>
                  </a:tcPr>
                </a:tc>
                <a:tc>
                  <a:txBody>
                    <a:bodyPr/>
                    <a:lstStyle/>
                    <a:p>
                      <a:pPr algn="ctr" rtl="0" fontAlgn="ctr">
                        <a:buNone/>
                      </a:pPr>
                      <a:r>
                        <a:rPr lang="en-IN" sz="1100" b="1" i="0" u="none" strike="noStrike">
                          <a:solidFill>
                            <a:srgbClr val="000000"/>
                          </a:solidFill>
                          <a:effectLst/>
                          <a:latin typeface="Cambria" panose="02040503050406030204" pitchFamily="18" charset="0"/>
                        </a:rPr>
                        <a:t> </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FBFBF"/>
                    </a:solidFill>
                  </a:tcPr>
                </a:tc>
                <a:tc>
                  <a:txBody>
                    <a:bodyPr/>
                    <a:lstStyle/>
                    <a:p>
                      <a:pPr algn="ctr" rtl="0" fontAlgn="ctr">
                        <a:buNone/>
                      </a:pPr>
                      <a:r>
                        <a:rPr lang="en-IN" sz="1100" b="1" i="0" u="none" strike="noStrike">
                          <a:solidFill>
                            <a:srgbClr val="000000"/>
                          </a:solidFill>
                          <a:effectLst/>
                          <a:latin typeface="Cambria" panose="02040503050406030204" pitchFamily="18" charset="0"/>
                        </a:rPr>
                        <a:t> </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FBFBF"/>
                    </a:solidFill>
                  </a:tcPr>
                </a:tc>
                <a:tc>
                  <a:txBody>
                    <a:bodyPr/>
                    <a:lstStyle/>
                    <a:p>
                      <a:pPr algn="ctr" rtl="0" fontAlgn="ctr">
                        <a:buNone/>
                      </a:pPr>
                      <a:r>
                        <a:rPr lang="en-IN" sz="1100" b="1" i="0" u="none" strike="noStrike">
                          <a:solidFill>
                            <a:srgbClr val="000000"/>
                          </a:solidFill>
                          <a:effectLst/>
                          <a:latin typeface="Cambria" panose="02040503050406030204" pitchFamily="18" charset="0"/>
                        </a:rPr>
                        <a:t> </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FBFBF"/>
                    </a:solidFill>
                  </a:tcPr>
                </a:tc>
                <a:tc>
                  <a:txBody>
                    <a:bodyPr/>
                    <a:lstStyle/>
                    <a:p>
                      <a:pPr algn="ctr" rtl="0" fontAlgn="ctr">
                        <a:buNone/>
                      </a:pPr>
                      <a:r>
                        <a:rPr lang="en-IN" sz="1100" b="1" i="0" u="none" strike="noStrike">
                          <a:solidFill>
                            <a:srgbClr val="000000"/>
                          </a:solidFill>
                          <a:effectLst/>
                          <a:latin typeface="Cambria" panose="02040503050406030204" pitchFamily="18" charset="0"/>
                        </a:rPr>
                        <a:t> </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FBFBF"/>
                    </a:solidFill>
                  </a:tcPr>
                </a:tc>
                <a:tc>
                  <a:txBody>
                    <a:bodyPr/>
                    <a:lstStyle/>
                    <a:p>
                      <a:pPr algn="ctr" rtl="0" fontAlgn="ctr">
                        <a:buNone/>
                      </a:pPr>
                      <a:r>
                        <a:rPr lang="en-IN" sz="1100" b="1" i="0" u="none" strike="noStrike">
                          <a:solidFill>
                            <a:srgbClr val="000000"/>
                          </a:solidFill>
                          <a:effectLst/>
                          <a:latin typeface="Cambria" panose="02040503050406030204" pitchFamily="18" charset="0"/>
                        </a:rPr>
                        <a:t> </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FBFBF"/>
                    </a:solidFill>
                  </a:tcPr>
                </a:tc>
                <a:tc>
                  <a:txBody>
                    <a:bodyPr/>
                    <a:lstStyle/>
                    <a:p>
                      <a:pPr algn="ctr" rtl="0" fontAlgn="ctr">
                        <a:buNone/>
                      </a:pPr>
                      <a:r>
                        <a:rPr lang="en-IN" sz="1100" b="1" i="0" u="none" strike="noStrike">
                          <a:solidFill>
                            <a:srgbClr val="000000"/>
                          </a:solidFill>
                          <a:effectLst/>
                          <a:latin typeface="Cambria" panose="02040503050406030204" pitchFamily="18" charset="0"/>
                        </a:rPr>
                        <a:t> </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FBFBF"/>
                    </a:solidFill>
                  </a:tcPr>
                </a:tc>
                <a:tc>
                  <a:txBody>
                    <a:bodyPr/>
                    <a:lstStyle/>
                    <a:p>
                      <a:pPr algn="ctr" rtl="0" fontAlgn="ctr">
                        <a:buNone/>
                      </a:pPr>
                      <a:r>
                        <a:rPr lang="en-IN" sz="1100" b="1" i="0" u="none" strike="noStrike">
                          <a:solidFill>
                            <a:srgbClr val="000000"/>
                          </a:solidFill>
                          <a:effectLst/>
                          <a:latin typeface="Cambria" panose="02040503050406030204" pitchFamily="18" charset="0"/>
                        </a:rPr>
                        <a:t> </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FBFBF"/>
                    </a:solidFill>
                  </a:tcPr>
                </a:tc>
                <a:tc>
                  <a:txBody>
                    <a:bodyPr/>
                    <a:lstStyle/>
                    <a:p>
                      <a:pPr algn="ctr" rtl="0" fontAlgn="ctr">
                        <a:buNone/>
                      </a:pPr>
                      <a:r>
                        <a:rPr lang="en-IN" sz="1100" b="1" i="0" u="none" strike="noStrike">
                          <a:solidFill>
                            <a:srgbClr val="000000"/>
                          </a:solidFill>
                          <a:effectLst/>
                          <a:latin typeface="Cambria" panose="02040503050406030204" pitchFamily="18" charset="0"/>
                        </a:rPr>
                        <a:t> </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FBFBF"/>
                    </a:solidFill>
                  </a:tcPr>
                </a:tc>
                <a:tc>
                  <a:txBody>
                    <a:bodyPr/>
                    <a:lstStyle/>
                    <a:p>
                      <a:pPr algn="ctr" rtl="0" fontAlgn="ctr">
                        <a:buNone/>
                      </a:pPr>
                      <a:r>
                        <a:rPr lang="en-IN" sz="1100" b="1" i="0" u="none" strike="noStrike">
                          <a:solidFill>
                            <a:srgbClr val="000000"/>
                          </a:solidFill>
                          <a:effectLst/>
                          <a:latin typeface="Cambria" panose="02040503050406030204" pitchFamily="18" charset="0"/>
                        </a:rPr>
                        <a:t> </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FBFBF"/>
                    </a:solidFill>
                  </a:tcPr>
                </a:tc>
                <a:tc>
                  <a:txBody>
                    <a:bodyPr/>
                    <a:lstStyle/>
                    <a:p>
                      <a:pPr algn="ctr" rtl="0" fontAlgn="ctr">
                        <a:buNone/>
                      </a:pPr>
                      <a:r>
                        <a:rPr lang="en-IN" sz="1100" b="1" i="0" u="none" strike="noStrike">
                          <a:solidFill>
                            <a:srgbClr val="000000"/>
                          </a:solidFill>
                          <a:effectLst/>
                          <a:latin typeface="Cambria" panose="02040503050406030204" pitchFamily="18" charset="0"/>
                        </a:rPr>
                        <a:t> </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FBFBF"/>
                    </a:solidFill>
                  </a:tcPr>
                </a:tc>
                <a:extLst>
                  <a:ext uri="{0D108BD9-81ED-4DB2-BD59-A6C34878D82A}">
                    <a16:rowId xmlns:a16="http://schemas.microsoft.com/office/drawing/2014/main" val="1187644974"/>
                  </a:ext>
                </a:extLst>
              </a:tr>
              <a:tr h="194099">
                <a:tc>
                  <a:txBody>
                    <a:bodyPr/>
                    <a:lstStyle/>
                    <a:p>
                      <a:pPr algn="l" rtl="0" fontAlgn="b">
                        <a:buNone/>
                      </a:pPr>
                      <a:r>
                        <a:rPr lang="en-IN" sz="1100" b="0" i="0" u="none" strike="noStrike">
                          <a:solidFill>
                            <a:srgbClr val="000000"/>
                          </a:solidFill>
                          <a:effectLst/>
                          <a:latin typeface="Cambria" panose="02040503050406030204" pitchFamily="18" charset="0"/>
                        </a:rPr>
                        <a:t>HDFC Liquid Fund(G)</a:t>
                      </a:r>
                    </a:p>
                  </a:txBody>
                  <a:tcPr marL="72000"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65,870.42</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17-Oct-2000</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0.50</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1.63</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3.33</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6.29</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6.65</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6.86</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6.15</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6.47</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0.14</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0.13</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0.27</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323568444"/>
                  </a:ext>
                </a:extLst>
              </a:tr>
              <a:tr h="194099">
                <a:tc>
                  <a:txBody>
                    <a:bodyPr/>
                    <a:lstStyle/>
                    <a:p>
                      <a:pPr algn="l" rtl="0" fontAlgn="b">
                        <a:buNone/>
                      </a:pPr>
                      <a:r>
                        <a:rPr lang="en-IN" sz="1100" b="0" i="0" u="none" strike="noStrike">
                          <a:solidFill>
                            <a:srgbClr val="000000"/>
                          </a:solidFill>
                          <a:effectLst/>
                          <a:latin typeface="Cambria" panose="02040503050406030204" pitchFamily="18" charset="0"/>
                        </a:rPr>
                        <a:t>SBI Liquid Fund-Reg(G)</a:t>
                      </a:r>
                    </a:p>
                  </a:txBody>
                  <a:tcPr marL="72000"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84,054.59</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11-Mar-2007</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0.51</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1.66</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3.34</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6.27</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6.61</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6.82</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6.12</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6.50</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0.20</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0.18</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0.25</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1274084224"/>
                  </a:ext>
                </a:extLst>
              </a:tr>
              <a:tr h="194099">
                <a:tc>
                  <a:txBody>
                    <a:bodyPr/>
                    <a:lstStyle/>
                    <a:p>
                      <a:pPr algn="l" rtl="0" fontAlgn="b">
                        <a:buNone/>
                      </a:pPr>
                      <a:r>
                        <a:rPr lang="en-IN" sz="1100" b="0" i="0" u="none" strike="noStrike">
                          <a:solidFill>
                            <a:srgbClr val="000000"/>
                          </a:solidFill>
                          <a:effectLst/>
                          <a:latin typeface="Cambria" panose="02040503050406030204" pitchFamily="18" charset="0"/>
                        </a:rPr>
                        <a:t>ICICI Pru Liquid Fund(G)</a:t>
                      </a:r>
                    </a:p>
                  </a:txBody>
                  <a:tcPr marL="72000"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61,557.98</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17-Nov-2005</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0.51</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1.65</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3.31</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6.27</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6.64</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6.86</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6.15</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6.42</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0.13</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0.12</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0.25</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1478953383"/>
                  </a:ext>
                </a:extLst>
              </a:tr>
              <a:tr h="194099">
                <a:tc>
                  <a:txBody>
                    <a:bodyPr/>
                    <a:lstStyle/>
                    <a:p>
                      <a:pPr algn="l" rtl="0" fontAlgn="b">
                        <a:buNone/>
                      </a:pPr>
                      <a:r>
                        <a:rPr lang="en-IN" sz="1100" b="0" i="0" u="none" strike="noStrike">
                          <a:solidFill>
                            <a:srgbClr val="000000"/>
                          </a:solidFill>
                          <a:effectLst/>
                          <a:latin typeface="Cambria" panose="02040503050406030204" pitchFamily="18" charset="0"/>
                        </a:rPr>
                        <a:t>Kotak Liquid Fund-Reg(G)</a:t>
                      </a:r>
                    </a:p>
                  </a:txBody>
                  <a:tcPr marL="72000"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51,309.35</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04-Nov-2003</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0.50</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1.65</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3.33</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6.27</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6.64</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6.84</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6.13</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6.40</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0.11</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0.11</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0.28</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1700266490"/>
                  </a:ext>
                </a:extLst>
              </a:tr>
              <a:tr h="194099">
                <a:tc>
                  <a:txBody>
                    <a:bodyPr/>
                    <a:lstStyle/>
                    <a:p>
                      <a:pPr algn="l" rtl="0" fontAlgn="b">
                        <a:buNone/>
                      </a:pPr>
                      <a:r>
                        <a:rPr lang="en-IN" sz="1100" b="0" i="0" u="none" strike="noStrike">
                          <a:solidFill>
                            <a:srgbClr val="000000"/>
                          </a:solidFill>
                          <a:effectLst/>
                          <a:latin typeface="Cambria" panose="02040503050406030204" pitchFamily="18" charset="0"/>
                        </a:rPr>
                        <a:t>Axis Liquid Fund-Reg(G)</a:t>
                      </a:r>
                    </a:p>
                  </a:txBody>
                  <a:tcPr marL="72000"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56,437.80</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09-Oct-2009</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0.51</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1.67</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3.39</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6.37</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6.73</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6.93</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6.23</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6.37</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0.12</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0.12</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0.18</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3400409103"/>
                  </a:ext>
                </a:extLst>
              </a:tr>
              <a:tr h="194099">
                <a:tc>
                  <a:txBody>
                    <a:bodyPr/>
                    <a:lstStyle/>
                    <a:p>
                      <a:pPr algn="l" rtl="0" fontAlgn="b">
                        <a:buNone/>
                      </a:pPr>
                      <a:r>
                        <a:rPr lang="en-IN" sz="1100" b="0" i="0" u="none" strike="noStrike">
                          <a:solidFill>
                            <a:srgbClr val="000000"/>
                          </a:solidFill>
                          <a:effectLst/>
                          <a:latin typeface="Cambria" panose="02040503050406030204" pitchFamily="18" charset="0"/>
                        </a:rPr>
                        <a:t>Bandhan Liquid Fund-Reg(G)</a:t>
                      </a:r>
                    </a:p>
                  </a:txBody>
                  <a:tcPr marL="72000"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19,030.95</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02-Apr-2004</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0.50</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1.63</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3.32</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6.24</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6.60</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6.81</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6.13</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6.32</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0.11</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0.11</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0.20</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1437049477"/>
                  </a:ext>
                </a:extLst>
              </a:tr>
              <a:tr h="194099">
                <a:tc>
                  <a:txBody>
                    <a:bodyPr/>
                    <a:lstStyle/>
                    <a:p>
                      <a:pPr algn="l" rtl="0" fontAlgn="ctr">
                        <a:buNone/>
                      </a:pPr>
                      <a:r>
                        <a:rPr lang="en-IN" sz="1100" b="1" i="1" u="none" strike="noStrike">
                          <a:solidFill>
                            <a:srgbClr val="000000"/>
                          </a:solidFill>
                          <a:effectLst/>
                          <a:latin typeface="Cambria" panose="02040503050406030204" pitchFamily="18" charset="0"/>
                        </a:rPr>
                        <a:t>CRISIL Liquid Debt Index</a:t>
                      </a:r>
                    </a:p>
                  </a:txBody>
                  <a:tcPr marL="72000"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1" i="1" u="none" strike="noStrike">
                          <a:solidFill>
                            <a:srgbClr val="000000"/>
                          </a:solidFill>
                          <a:effectLst/>
                          <a:latin typeface="Cambria" panose="02040503050406030204" pitchFamily="18" charset="0"/>
                        </a:rPr>
                        <a:t> </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1" i="1" u="none" strike="noStrike">
                          <a:solidFill>
                            <a:srgbClr val="000000"/>
                          </a:solidFill>
                          <a:effectLst/>
                          <a:latin typeface="Cambria" panose="02040503050406030204" pitchFamily="18" charset="0"/>
                        </a:rPr>
                        <a:t> </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1" i="1" u="none" strike="noStrike">
                          <a:solidFill>
                            <a:srgbClr val="000000"/>
                          </a:solidFill>
                          <a:effectLst/>
                          <a:latin typeface="Cambria" panose="02040503050406030204" pitchFamily="18" charset="0"/>
                        </a:rPr>
                        <a:t>0.49</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1" i="1" u="none" strike="noStrike">
                          <a:solidFill>
                            <a:srgbClr val="000000"/>
                          </a:solidFill>
                          <a:effectLst/>
                          <a:latin typeface="Cambria" panose="02040503050406030204" pitchFamily="18" charset="0"/>
                        </a:rPr>
                        <a:t>1.53</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1" i="1" u="none" strike="noStrike">
                          <a:solidFill>
                            <a:srgbClr val="000000"/>
                          </a:solidFill>
                          <a:effectLst/>
                          <a:latin typeface="Cambria" panose="02040503050406030204" pitchFamily="18" charset="0"/>
                        </a:rPr>
                        <a:t>3.08</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1" i="1" u="none" strike="noStrike">
                          <a:solidFill>
                            <a:srgbClr val="000000"/>
                          </a:solidFill>
                          <a:effectLst/>
                          <a:latin typeface="Cambria" panose="02040503050406030204" pitchFamily="18" charset="0"/>
                        </a:rPr>
                        <a:t>6.03</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1" i="1" u="none" strike="noStrike">
                          <a:solidFill>
                            <a:srgbClr val="000000"/>
                          </a:solidFill>
                          <a:effectLst/>
                          <a:latin typeface="Cambria" panose="02040503050406030204" pitchFamily="18" charset="0"/>
                        </a:rPr>
                        <a:t>6.49</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1" i="1" u="none" strike="noStrike">
                          <a:solidFill>
                            <a:srgbClr val="000000"/>
                          </a:solidFill>
                          <a:effectLst/>
                          <a:latin typeface="Cambria" panose="02040503050406030204" pitchFamily="18" charset="0"/>
                        </a:rPr>
                        <a:t>6.78</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1" i="1" u="none" strike="noStrike">
                          <a:solidFill>
                            <a:srgbClr val="000000"/>
                          </a:solidFill>
                          <a:effectLst/>
                          <a:latin typeface="Cambria" panose="02040503050406030204" pitchFamily="18" charset="0"/>
                        </a:rPr>
                        <a:t>6.20</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1" i="1" u="none" strike="noStrike">
                          <a:solidFill>
                            <a:srgbClr val="000000"/>
                          </a:solidFill>
                          <a:effectLst/>
                          <a:latin typeface="Cambria" panose="02040503050406030204" pitchFamily="18" charset="0"/>
                        </a:rPr>
                        <a:t> </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1" i="1" u="none" strike="noStrike">
                          <a:solidFill>
                            <a:srgbClr val="000000"/>
                          </a:solidFill>
                          <a:effectLst/>
                          <a:latin typeface="Cambria" panose="02040503050406030204" pitchFamily="18" charset="0"/>
                        </a:rPr>
                        <a:t> </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1" i="1" u="none" strike="noStrike">
                          <a:solidFill>
                            <a:srgbClr val="000000"/>
                          </a:solidFill>
                          <a:effectLst/>
                          <a:latin typeface="Cambria" panose="02040503050406030204" pitchFamily="18" charset="0"/>
                        </a:rPr>
                        <a:t> </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1" i="1" u="none" strike="noStrike">
                          <a:solidFill>
                            <a:srgbClr val="000000"/>
                          </a:solidFill>
                          <a:effectLst/>
                          <a:latin typeface="Cambria" panose="02040503050406030204" pitchFamily="18" charset="0"/>
                        </a:rPr>
                        <a:t> </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1966835001"/>
                  </a:ext>
                </a:extLst>
              </a:tr>
              <a:tr h="194099">
                <a:tc>
                  <a:txBody>
                    <a:bodyPr/>
                    <a:lstStyle/>
                    <a:p>
                      <a:pPr algn="l" rtl="0" fontAlgn="ctr">
                        <a:buNone/>
                      </a:pPr>
                      <a:r>
                        <a:rPr lang="en-IN" sz="1100" b="1" i="0" u="none" strike="noStrike">
                          <a:solidFill>
                            <a:srgbClr val="000000"/>
                          </a:solidFill>
                          <a:effectLst/>
                          <a:latin typeface="Cambria" panose="02040503050406030204" pitchFamily="18" charset="0"/>
                        </a:rPr>
                        <a:t>Ultra Short Duration Fund</a:t>
                      </a:r>
                    </a:p>
                  </a:txBody>
                  <a:tcPr marL="72000"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FBFBF"/>
                    </a:solidFill>
                  </a:tcPr>
                </a:tc>
                <a:tc>
                  <a:txBody>
                    <a:bodyPr/>
                    <a:lstStyle/>
                    <a:p>
                      <a:pPr algn="ctr" rtl="0" fontAlgn="ctr">
                        <a:buNone/>
                      </a:pPr>
                      <a:r>
                        <a:rPr lang="en-IN" sz="1100" b="1" i="0" u="none" strike="noStrike">
                          <a:solidFill>
                            <a:srgbClr val="000000"/>
                          </a:solidFill>
                          <a:effectLst/>
                          <a:latin typeface="Cambria" panose="02040503050406030204" pitchFamily="18" charset="0"/>
                        </a:rPr>
                        <a:t> </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FBFBF"/>
                    </a:solidFill>
                  </a:tcPr>
                </a:tc>
                <a:tc>
                  <a:txBody>
                    <a:bodyPr/>
                    <a:lstStyle/>
                    <a:p>
                      <a:pPr algn="ctr" rtl="0" fontAlgn="ctr">
                        <a:buNone/>
                      </a:pPr>
                      <a:r>
                        <a:rPr lang="en-IN" sz="1100" b="1" i="0" u="none" strike="noStrike">
                          <a:solidFill>
                            <a:srgbClr val="000000"/>
                          </a:solidFill>
                          <a:effectLst/>
                          <a:latin typeface="Cambria" panose="02040503050406030204" pitchFamily="18" charset="0"/>
                        </a:rPr>
                        <a:t> </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FBFBF"/>
                    </a:solidFill>
                  </a:tcPr>
                </a:tc>
                <a:tc>
                  <a:txBody>
                    <a:bodyPr/>
                    <a:lstStyle/>
                    <a:p>
                      <a:pPr algn="ctr" rtl="0" fontAlgn="ctr">
                        <a:buNone/>
                      </a:pPr>
                      <a:r>
                        <a:rPr lang="en-IN" sz="1100" b="1" i="0" u="none" strike="noStrike">
                          <a:solidFill>
                            <a:srgbClr val="000000"/>
                          </a:solidFill>
                          <a:effectLst/>
                          <a:latin typeface="Cambria" panose="02040503050406030204" pitchFamily="18" charset="0"/>
                        </a:rPr>
                        <a:t> </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FBFBF"/>
                    </a:solidFill>
                  </a:tcPr>
                </a:tc>
                <a:tc>
                  <a:txBody>
                    <a:bodyPr/>
                    <a:lstStyle/>
                    <a:p>
                      <a:pPr algn="ctr" rtl="0" fontAlgn="ctr">
                        <a:buNone/>
                      </a:pPr>
                      <a:r>
                        <a:rPr lang="en-IN" sz="1100" b="1" i="0" u="none" strike="noStrike">
                          <a:solidFill>
                            <a:srgbClr val="000000"/>
                          </a:solidFill>
                          <a:effectLst/>
                          <a:latin typeface="Cambria" panose="02040503050406030204" pitchFamily="18" charset="0"/>
                        </a:rPr>
                        <a:t> </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FBFBF"/>
                    </a:solidFill>
                  </a:tcPr>
                </a:tc>
                <a:tc>
                  <a:txBody>
                    <a:bodyPr/>
                    <a:lstStyle/>
                    <a:p>
                      <a:pPr algn="ctr" rtl="0" fontAlgn="ctr">
                        <a:buNone/>
                      </a:pPr>
                      <a:r>
                        <a:rPr lang="en-IN" sz="1100" b="1" i="0" u="none" strike="noStrike">
                          <a:solidFill>
                            <a:srgbClr val="000000"/>
                          </a:solidFill>
                          <a:effectLst/>
                          <a:latin typeface="Cambria" panose="02040503050406030204" pitchFamily="18" charset="0"/>
                        </a:rPr>
                        <a:t> </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FBFBF"/>
                    </a:solidFill>
                  </a:tcPr>
                </a:tc>
                <a:tc>
                  <a:txBody>
                    <a:bodyPr/>
                    <a:lstStyle/>
                    <a:p>
                      <a:pPr algn="ctr" rtl="0" fontAlgn="ctr">
                        <a:buNone/>
                      </a:pPr>
                      <a:r>
                        <a:rPr lang="en-IN" sz="1100" b="1" i="0" u="none" strike="noStrike">
                          <a:solidFill>
                            <a:srgbClr val="000000"/>
                          </a:solidFill>
                          <a:effectLst/>
                          <a:latin typeface="Cambria" panose="02040503050406030204" pitchFamily="18" charset="0"/>
                        </a:rPr>
                        <a:t> </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FBFBF"/>
                    </a:solidFill>
                  </a:tcPr>
                </a:tc>
                <a:tc>
                  <a:txBody>
                    <a:bodyPr/>
                    <a:lstStyle/>
                    <a:p>
                      <a:pPr algn="ctr" rtl="0" fontAlgn="ctr">
                        <a:buNone/>
                      </a:pPr>
                      <a:r>
                        <a:rPr lang="en-IN" sz="1100" b="1" i="0" u="none" strike="noStrike">
                          <a:solidFill>
                            <a:srgbClr val="000000"/>
                          </a:solidFill>
                          <a:effectLst/>
                          <a:latin typeface="Cambria" panose="02040503050406030204" pitchFamily="18" charset="0"/>
                        </a:rPr>
                        <a:t> </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FBFBF"/>
                    </a:solidFill>
                  </a:tcPr>
                </a:tc>
                <a:tc>
                  <a:txBody>
                    <a:bodyPr/>
                    <a:lstStyle/>
                    <a:p>
                      <a:pPr algn="ctr" rtl="0" fontAlgn="ctr">
                        <a:buNone/>
                      </a:pPr>
                      <a:r>
                        <a:rPr lang="en-IN" sz="1100" b="1" i="0" u="none" strike="noStrike">
                          <a:solidFill>
                            <a:srgbClr val="000000"/>
                          </a:solidFill>
                          <a:effectLst/>
                          <a:latin typeface="Cambria" panose="02040503050406030204" pitchFamily="18" charset="0"/>
                        </a:rPr>
                        <a:t> </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FBFBF"/>
                    </a:solidFill>
                  </a:tcPr>
                </a:tc>
                <a:tc>
                  <a:txBody>
                    <a:bodyPr/>
                    <a:lstStyle/>
                    <a:p>
                      <a:pPr algn="ctr" rtl="0" fontAlgn="ctr">
                        <a:buNone/>
                      </a:pPr>
                      <a:r>
                        <a:rPr lang="en-IN" sz="1100" b="1" i="0" u="none" strike="noStrike">
                          <a:solidFill>
                            <a:srgbClr val="000000"/>
                          </a:solidFill>
                          <a:effectLst/>
                          <a:latin typeface="Cambria" panose="02040503050406030204" pitchFamily="18" charset="0"/>
                        </a:rPr>
                        <a:t> </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FBFBF"/>
                    </a:solidFill>
                  </a:tcPr>
                </a:tc>
                <a:tc>
                  <a:txBody>
                    <a:bodyPr/>
                    <a:lstStyle/>
                    <a:p>
                      <a:pPr algn="ctr" rtl="0" fontAlgn="ctr">
                        <a:buNone/>
                      </a:pPr>
                      <a:r>
                        <a:rPr lang="en-IN" sz="1100" b="1" i="0" u="none" strike="noStrike">
                          <a:solidFill>
                            <a:srgbClr val="000000"/>
                          </a:solidFill>
                          <a:effectLst/>
                          <a:latin typeface="Cambria" panose="02040503050406030204" pitchFamily="18" charset="0"/>
                        </a:rPr>
                        <a:t> </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FBFBF"/>
                    </a:solidFill>
                  </a:tcPr>
                </a:tc>
                <a:tc>
                  <a:txBody>
                    <a:bodyPr/>
                    <a:lstStyle/>
                    <a:p>
                      <a:pPr algn="ctr" rtl="0" fontAlgn="ctr">
                        <a:buNone/>
                      </a:pPr>
                      <a:r>
                        <a:rPr lang="en-IN" sz="1100" b="1" i="0" u="none" strike="noStrike">
                          <a:solidFill>
                            <a:srgbClr val="000000"/>
                          </a:solidFill>
                          <a:effectLst/>
                          <a:latin typeface="Cambria" panose="02040503050406030204" pitchFamily="18" charset="0"/>
                        </a:rPr>
                        <a:t> </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FBFBF"/>
                    </a:solidFill>
                  </a:tcPr>
                </a:tc>
                <a:tc>
                  <a:txBody>
                    <a:bodyPr/>
                    <a:lstStyle/>
                    <a:p>
                      <a:pPr algn="ctr" rtl="0" fontAlgn="ctr">
                        <a:buNone/>
                      </a:pPr>
                      <a:r>
                        <a:rPr lang="en-IN" sz="1100" b="1" i="0" u="none" strike="noStrike">
                          <a:solidFill>
                            <a:srgbClr val="000000"/>
                          </a:solidFill>
                          <a:effectLst/>
                          <a:latin typeface="Cambria" panose="02040503050406030204" pitchFamily="18" charset="0"/>
                        </a:rPr>
                        <a:t> </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FBFBF"/>
                    </a:solidFill>
                  </a:tcPr>
                </a:tc>
                <a:tc>
                  <a:txBody>
                    <a:bodyPr/>
                    <a:lstStyle/>
                    <a:p>
                      <a:pPr algn="ctr" rtl="0" fontAlgn="ctr">
                        <a:buNone/>
                      </a:pPr>
                      <a:r>
                        <a:rPr lang="en-IN" sz="1100" b="1" i="0" u="none" strike="noStrike">
                          <a:solidFill>
                            <a:srgbClr val="000000"/>
                          </a:solidFill>
                          <a:effectLst/>
                          <a:latin typeface="Cambria" panose="02040503050406030204" pitchFamily="18" charset="0"/>
                        </a:rPr>
                        <a:t> </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FBFBF"/>
                    </a:solidFill>
                  </a:tcPr>
                </a:tc>
                <a:extLst>
                  <a:ext uri="{0D108BD9-81ED-4DB2-BD59-A6C34878D82A}">
                    <a16:rowId xmlns:a16="http://schemas.microsoft.com/office/drawing/2014/main" val="2558084809"/>
                  </a:ext>
                </a:extLst>
              </a:tr>
              <a:tr h="194099">
                <a:tc>
                  <a:txBody>
                    <a:bodyPr/>
                    <a:lstStyle/>
                    <a:p>
                      <a:pPr algn="l" rtl="0" fontAlgn="b">
                        <a:buNone/>
                      </a:pPr>
                      <a:r>
                        <a:rPr lang="en-US" sz="1100" b="0" i="0" u="none" strike="noStrike">
                          <a:solidFill>
                            <a:srgbClr val="000000"/>
                          </a:solidFill>
                          <a:effectLst/>
                          <a:latin typeface="Cambria" panose="02040503050406030204" pitchFamily="18" charset="0"/>
                        </a:rPr>
                        <a:t>Aditya Birla SL Savings Fund-Reg(G)</a:t>
                      </a:r>
                    </a:p>
                  </a:txBody>
                  <a:tcPr marL="72000"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18,189.19</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16-Apr-2003</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0.52</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1.74</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3.37</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6.26</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7.16</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7.25</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6.46</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7.42</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0.62</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0.47</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0.50</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1279251162"/>
                  </a:ext>
                </a:extLst>
              </a:tr>
              <a:tr h="194099">
                <a:tc>
                  <a:txBody>
                    <a:bodyPr/>
                    <a:lstStyle/>
                    <a:p>
                      <a:pPr algn="l" rtl="0" fontAlgn="b">
                        <a:buNone/>
                      </a:pPr>
                      <a:r>
                        <a:rPr lang="en-US" sz="1100" b="0" i="0" u="none" strike="noStrike" dirty="0">
                          <a:solidFill>
                            <a:srgbClr val="000000"/>
                          </a:solidFill>
                          <a:effectLst/>
                          <a:latin typeface="Cambria" panose="02040503050406030204" pitchFamily="18" charset="0"/>
                        </a:rPr>
                        <a:t>HDFC Ultra Short Term Fund-Reg(G)</a:t>
                      </a:r>
                    </a:p>
                  </a:txBody>
                  <a:tcPr marL="72000"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dirty="0">
                          <a:solidFill>
                            <a:srgbClr val="000000"/>
                          </a:solidFill>
                          <a:effectLst/>
                          <a:latin typeface="Cambria" panose="02040503050406030204" pitchFamily="18" charset="0"/>
                        </a:rPr>
                        <a:t>16,677.73</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dirty="0">
                          <a:solidFill>
                            <a:srgbClr val="000000"/>
                          </a:solidFill>
                          <a:effectLst/>
                          <a:latin typeface="Cambria" panose="02040503050406030204" pitchFamily="18" charset="0"/>
                        </a:rPr>
                        <a:t>24-Sep-2018</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dirty="0">
                          <a:solidFill>
                            <a:srgbClr val="000000"/>
                          </a:solidFill>
                          <a:effectLst/>
                          <a:latin typeface="Cambria" panose="02040503050406030204" pitchFamily="18" charset="0"/>
                        </a:rPr>
                        <a:t>0.47</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dirty="0">
                          <a:solidFill>
                            <a:srgbClr val="000000"/>
                          </a:solidFill>
                          <a:effectLst/>
                          <a:latin typeface="Cambria" panose="02040503050406030204" pitchFamily="18" charset="0"/>
                        </a:rPr>
                        <a:t>1.62</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dirty="0">
                          <a:solidFill>
                            <a:srgbClr val="000000"/>
                          </a:solidFill>
                          <a:effectLst/>
                          <a:latin typeface="Cambria" panose="02040503050406030204" pitchFamily="18" charset="0"/>
                        </a:rPr>
                        <a:t>3.21</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dirty="0">
                          <a:solidFill>
                            <a:srgbClr val="000000"/>
                          </a:solidFill>
                          <a:effectLst/>
                          <a:latin typeface="Cambria" panose="02040503050406030204" pitchFamily="18" charset="0"/>
                        </a:rPr>
                        <a:t>5.94</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dirty="0">
                          <a:solidFill>
                            <a:srgbClr val="000000"/>
                          </a:solidFill>
                          <a:effectLst/>
                          <a:latin typeface="Cambria" panose="02040503050406030204" pitchFamily="18" charset="0"/>
                        </a:rPr>
                        <a:t>6.71</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dirty="0">
                          <a:solidFill>
                            <a:srgbClr val="000000"/>
                          </a:solidFill>
                          <a:effectLst/>
                          <a:latin typeface="Cambria" panose="02040503050406030204" pitchFamily="18" charset="0"/>
                        </a:rPr>
                        <a:t>6.87</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dirty="0">
                          <a:solidFill>
                            <a:srgbClr val="000000"/>
                          </a:solidFill>
                          <a:effectLst/>
                          <a:latin typeface="Cambria" panose="02040503050406030204" pitchFamily="18" charset="0"/>
                        </a:rPr>
                        <a:t>6.12</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dirty="0">
                          <a:solidFill>
                            <a:srgbClr val="000000"/>
                          </a:solidFill>
                          <a:effectLst/>
                          <a:latin typeface="Cambria" panose="02040503050406030204" pitchFamily="18" charset="0"/>
                        </a:rPr>
                        <a:t>7.20</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dirty="0">
                          <a:solidFill>
                            <a:srgbClr val="000000"/>
                          </a:solidFill>
                          <a:effectLst/>
                          <a:latin typeface="Cambria" panose="02040503050406030204" pitchFamily="18" charset="0"/>
                        </a:rPr>
                        <a:t>0.75</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0.45</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0.64</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523575899"/>
                  </a:ext>
                </a:extLst>
              </a:tr>
              <a:tr h="194099">
                <a:tc>
                  <a:txBody>
                    <a:bodyPr/>
                    <a:lstStyle/>
                    <a:p>
                      <a:pPr algn="l" rtl="0" fontAlgn="b">
                        <a:buNone/>
                      </a:pPr>
                      <a:r>
                        <a:rPr lang="en-US" sz="1100" b="0" i="0" u="none" strike="noStrike">
                          <a:solidFill>
                            <a:srgbClr val="000000"/>
                          </a:solidFill>
                          <a:effectLst/>
                          <a:latin typeface="Cambria" panose="02040503050406030204" pitchFamily="18" charset="0"/>
                        </a:rPr>
                        <a:t>SBI Ultra Short Duration Fund-Reg(G)</a:t>
                      </a:r>
                    </a:p>
                  </a:txBody>
                  <a:tcPr marL="72000"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11,164.66</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19-May-1999</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0.45</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1.68</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3.25</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6.11</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6.80</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6.93</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6.15</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7.00</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0.68</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0.41</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0.47</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1577832987"/>
                  </a:ext>
                </a:extLst>
              </a:tr>
              <a:tr h="194099">
                <a:tc>
                  <a:txBody>
                    <a:bodyPr/>
                    <a:lstStyle/>
                    <a:p>
                      <a:pPr algn="l" rtl="0" fontAlgn="b">
                        <a:buNone/>
                      </a:pPr>
                      <a:r>
                        <a:rPr lang="en-US" sz="1100" b="0" i="0" u="none" strike="noStrike">
                          <a:solidFill>
                            <a:srgbClr val="000000"/>
                          </a:solidFill>
                          <a:effectLst/>
                          <a:latin typeface="Cambria" panose="02040503050406030204" pitchFamily="18" charset="0"/>
                        </a:rPr>
                        <a:t>ICICI Pru Ultra Short Term Fund Fund(G)</a:t>
                      </a:r>
                    </a:p>
                  </a:txBody>
                  <a:tcPr marL="72000"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15,455.22</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03-May-2011</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0.47</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1.71</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3.33</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6.19</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6.88</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6.98</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6.24</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7.22</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0.53</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0.43</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0.68</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1958808227"/>
                  </a:ext>
                </a:extLst>
              </a:tr>
              <a:tr h="194099">
                <a:tc>
                  <a:txBody>
                    <a:bodyPr/>
                    <a:lstStyle/>
                    <a:p>
                      <a:pPr algn="l" rtl="0" fontAlgn="ctr">
                        <a:buNone/>
                      </a:pPr>
                      <a:r>
                        <a:rPr lang="en-IN" sz="1100" b="1" i="1" u="none" strike="noStrike">
                          <a:solidFill>
                            <a:srgbClr val="000000"/>
                          </a:solidFill>
                          <a:effectLst/>
                          <a:latin typeface="Cambria" panose="02040503050406030204" pitchFamily="18" charset="0"/>
                        </a:rPr>
                        <a:t>CRISIL Liquid Debt Index</a:t>
                      </a:r>
                    </a:p>
                  </a:txBody>
                  <a:tcPr marL="72000"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1" i="1" u="none" strike="noStrike">
                          <a:solidFill>
                            <a:srgbClr val="000000"/>
                          </a:solidFill>
                          <a:effectLst/>
                          <a:latin typeface="Cambria" panose="02040503050406030204" pitchFamily="18" charset="0"/>
                        </a:rPr>
                        <a:t> </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1" i="1" u="none" strike="noStrike">
                          <a:solidFill>
                            <a:srgbClr val="000000"/>
                          </a:solidFill>
                          <a:effectLst/>
                          <a:latin typeface="Cambria" panose="02040503050406030204" pitchFamily="18" charset="0"/>
                        </a:rPr>
                        <a:t> </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1" i="1" u="none" strike="noStrike">
                          <a:solidFill>
                            <a:srgbClr val="000000"/>
                          </a:solidFill>
                          <a:effectLst/>
                          <a:latin typeface="Cambria" panose="02040503050406030204" pitchFamily="18" charset="0"/>
                        </a:rPr>
                        <a:t>0.49</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1" i="1" u="none" strike="noStrike">
                          <a:solidFill>
                            <a:srgbClr val="000000"/>
                          </a:solidFill>
                          <a:effectLst/>
                          <a:latin typeface="Cambria" panose="02040503050406030204" pitchFamily="18" charset="0"/>
                        </a:rPr>
                        <a:t>1.53</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1" i="1" u="none" strike="noStrike">
                          <a:solidFill>
                            <a:srgbClr val="000000"/>
                          </a:solidFill>
                          <a:effectLst/>
                          <a:latin typeface="Cambria" panose="02040503050406030204" pitchFamily="18" charset="0"/>
                        </a:rPr>
                        <a:t>3.08</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1" i="1" u="none" strike="noStrike">
                          <a:solidFill>
                            <a:srgbClr val="000000"/>
                          </a:solidFill>
                          <a:effectLst/>
                          <a:latin typeface="Cambria" panose="02040503050406030204" pitchFamily="18" charset="0"/>
                        </a:rPr>
                        <a:t>6.03</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1" i="1" u="none" strike="noStrike">
                          <a:solidFill>
                            <a:srgbClr val="000000"/>
                          </a:solidFill>
                          <a:effectLst/>
                          <a:latin typeface="Cambria" panose="02040503050406030204" pitchFamily="18" charset="0"/>
                        </a:rPr>
                        <a:t>6.49</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1" i="1" u="none" strike="noStrike">
                          <a:solidFill>
                            <a:srgbClr val="000000"/>
                          </a:solidFill>
                          <a:effectLst/>
                          <a:latin typeface="Cambria" panose="02040503050406030204" pitchFamily="18" charset="0"/>
                        </a:rPr>
                        <a:t>6.78</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1" i="1" u="none" strike="noStrike">
                          <a:solidFill>
                            <a:srgbClr val="000000"/>
                          </a:solidFill>
                          <a:effectLst/>
                          <a:latin typeface="Cambria" panose="02040503050406030204" pitchFamily="18" charset="0"/>
                        </a:rPr>
                        <a:t>6.20</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1" i="1" u="none" strike="noStrike">
                          <a:solidFill>
                            <a:srgbClr val="000000"/>
                          </a:solidFill>
                          <a:effectLst/>
                          <a:latin typeface="Cambria" panose="02040503050406030204" pitchFamily="18" charset="0"/>
                        </a:rPr>
                        <a:t> </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1" i="1" u="none" strike="noStrike">
                          <a:solidFill>
                            <a:srgbClr val="000000"/>
                          </a:solidFill>
                          <a:effectLst/>
                          <a:latin typeface="Cambria" panose="02040503050406030204" pitchFamily="18" charset="0"/>
                        </a:rPr>
                        <a:t> </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1" i="1" u="none" strike="noStrike">
                          <a:solidFill>
                            <a:srgbClr val="000000"/>
                          </a:solidFill>
                          <a:effectLst/>
                          <a:latin typeface="Cambria" panose="02040503050406030204" pitchFamily="18" charset="0"/>
                        </a:rPr>
                        <a:t> </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1" i="1" u="none" strike="noStrike" dirty="0">
                          <a:solidFill>
                            <a:srgbClr val="000000"/>
                          </a:solidFill>
                          <a:effectLst/>
                          <a:latin typeface="Cambria" panose="02040503050406030204" pitchFamily="18" charset="0"/>
                        </a:rPr>
                        <a:t> </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109896089"/>
                  </a:ext>
                </a:extLst>
              </a:tr>
            </a:tbl>
          </a:graphicData>
        </a:graphic>
      </p:graphicFrame>
      <p:pic>
        <p:nvPicPr>
          <p:cNvPr id="2" name="Picture 1" descr="A white text on a black background&#10;&#10;AI-generated content may be incorrect.">
            <a:extLst>
              <a:ext uri="{FF2B5EF4-FFF2-40B4-BE49-F238E27FC236}">
                <a16:creationId xmlns:a16="http://schemas.microsoft.com/office/drawing/2014/main" id="{BD631483-04BE-5D04-AD66-D48491B91FFD}"/>
              </a:ext>
            </a:extLst>
          </p:cNvPr>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10362466" y="234062"/>
            <a:ext cx="1559328" cy="340260"/>
          </a:xfrm>
          <a:prstGeom prst="rect">
            <a:avLst/>
          </a:prstGeom>
        </p:spPr>
      </p:pic>
    </p:spTree>
    <p:extLst>
      <p:ext uri="{BB962C8B-B14F-4D97-AF65-F5344CB8AC3E}">
        <p14:creationId xmlns:p14="http://schemas.microsoft.com/office/powerpoint/2010/main" val="2958288438"/>
      </p:ext>
    </p:extLst>
  </p:cSld>
  <p:clrMapOvr>
    <a:masterClrMapping/>
  </p:clrMapOvr>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C2DA416-22CF-0E24-5BED-47FE111FA347}"/>
            </a:ext>
          </a:extLst>
        </p:cNvPr>
        <p:cNvGrpSpPr/>
        <p:nvPr/>
      </p:nvGrpSpPr>
      <p:grpSpPr>
        <a:xfrm>
          <a:off x="0" y="0"/>
          <a:ext cx="0" cy="0"/>
          <a:chOff x="0" y="0"/>
          <a:chExt cx="0" cy="0"/>
        </a:xfrm>
      </p:grpSpPr>
      <p:sp>
        <p:nvSpPr>
          <p:cNvPr id="5" name="Rectangle 4">
            <a:extLst>
              <a:ext uri="{FF2B5EF4-FFF2-40B4-BE49-F238E27FC236}">
                <a16:creationId xmlns:a16="http://schemas.microsoft.com/office/drawing/2014/main" id="{AAA19ED0-C0F7-F90C-6F58-65A2714BF69F}"/>
              </a:ext>
            </a:extLst>
          </p:cNvPr>
          <p:cNvSpPr/>
          <p:nvPr/>
        </p:nvSpPr>
        <p:spPr>
          <a:xfrm>
            <a:off x="0" y="14990"/>
            <a:ext cx="12192000" cy="821635"/>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a:ln>
                  <a:noFill/>
                </a:ln>
                <a:solidFill>
                  <a:prstClr val="white"/>
                </a:solidFill>
                <a:effectLst/>
                <a:uLnTx/>
                <a:uFillTx/>
                <a:latin typeface="Cambria" panose="02040503050406030204" pitchFamily="18" charset="0"/>
                <a:ea typeface="Cambria" panose="02040503050406030204" pitchFamily="18" charset="0"/>
                <a:cs typeface="+mn-cs"/>
              </a:rPr>
              <a:t>  MUTUAL FUNDS – DEBT</a:t>
            </a:r>
            <a:endParaRPr kumimoji="0" lang="en-IN" sz="2800" b="1"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 name="Rectangle 5">
            <a:extLst>
              <a:ext uri="{FF2B5EF4-FFF2-40B4-BE49-F238E27FC236}">
                <a16:creationId xmlns:a16="http://schemas.microsoft.com/office/drawing/2014/main" id="{F241DE04-FA59-D60D-BC42-8DB19A2A6218}"/>
              </a:ext>
            </a:extLst>
          </p:cNvPr>
          <p:cNvSpPr/>
          <p:nvPr/>
        </p:nvSpPr>
        <p:spPr>
          <a:xfrm>
            <a:off x="0" y="6622036"/>
            <a:ext cx="12192000" cy="235963"/>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 name="Rectangle 8">
            <a:extLst>
              <a:ext uri="{FF2B5EF4-FFF2-40B4-BE49-F238E27FC236}">
                <a16:creationId xmlns:a16="http://schemas.microsoft.com/office/drawing/2014/main" id="{A347C4B8-A45C-0947-B90E-F7679A658AA0}"/>
              </a:ext>
            </a:extLst>
          </p:cNvPr>
          <p:cNvSpPr/>
          <p:nvPr/>
        </p:nvSpPr>
        <p:spPr>
          <a:xfrm>
            <a:off x="0" y="808383"/>
            <a:ext cx="12192000" cy="45719"/>
          </a:xfrm>
          <a:prstGeom prst="rect">
            <a:avLst/>
          </a:prstGeom>
          <a:solidFill>
            <a:schemeClr val="bg1">
              <a:lumMod val="6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 name="Slide Number Placeholder 18">
            <a:extLst>
              <a:ext uri="{FF2B5EF4-FFF2-40B4-BE49-F238E27FC236}">
                <a16:creationId xmlns:a16="http://schemas.microsoft.com/office/drawing/2014/main" id="{475A40A3-0E88-D9B6-8DFB-733D028544A0}"/>
              </a:ext>
            </a:extLst>
          </p:cNvPr>
          <p:cNvSpPr txBox="1">
            <a:spLocks/>
          </p:cNvSpPr>
          <p:nvPr/>
        </p:nvSpPr>
        <p:spPr>
          <a:xfrm>
            <a:off x="9448800" y="6588981"/>
            <a:ext cx="2743200" cy="365125"/>
          </a:xfrm>
          <a:prstGeom prst="rect">
            <a:avLst/>
          </a:prstGeom>
        </p:spPr>
        <p:txBody>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1E62F875-1F54-4527-993B-FB1D0CCB3E02}" type="slidenum">
              <a:rPr kumimoji="0" lang="en-IN" sz="1200" b="1" i="0" u="none" strike="noStrike" kern="1200" cap="none" spc="0" normalizeH="0" baseline="0" noProof="0" smtClean="0">
                <a:ln>
                  <a:noFill/>
                </a:ln>
                <a:solidFill>
                  <a:prstClr val="white"/>
                </a:solidFill>
                <a:effectLst/>
                <a:uLnTx/>
                <a:uFillTx/>
                <a:latin typeface="Cambria" panose="02040503050406030204" pitchFamily="18" charset="0"/>
                <a:ea typeface="Cambria" panose="02040503050406030204" pitchFamily="18" charset="0"/>
                <a:cs typeface="+mn-cs"/>
              </a:rPr>
              <a:pPr marL="0" marR="0" lvl="0" indent="0" algn="r" defTabSz="914400" rtl="0" eaLnBrk="1" fontAlgn="auto" latinLnBrk="0" hangingPunct="1">
                <a:lnSpc>
                  <a:spcPct val="100000"/>
                </a:lnSpc>
                <a:spcBef>
                  <a:spcPts val="0"/>
                </a:spcBef>
                <a:spcAft>
                  <a:spcPts val="0"/>
                </a:spcAft>
                <a:buClrTx/>
                <a:buSzTx/>
                <a:buFontTx/>
                <a:buNone/>
                <a:tabLst/>
                <a:defRPr/>
              </a:pPr>
              <a:t>69</a:t>
            </a:fld>
            <a:endParaRPr kumimoji="0" lang="en-IN" sz="1200" b="1" i="0" u="none" strike="noStrike" kern="1200" cap="none" spc="0" normalizeH="0" baseline="0" noProof="0">
              <a:ln>
                <a:noFill/>
              </a:ln>
              <a:solidFill>
                <a:prstClr val="white"/>
              </a:solidFill>
              <a:effectLst/>
              <a:uLnTx/>
              <a:uFillTx/>
              <a:latin typeface="Cambria" panose="02040503050406030204" pitchFamily="18" charset="0"/>
              <a:ea typeface="Cambria" panose="02040503050406030204" pitchFamily="18" charset="0"/>
              <a:cs typeface="+mn-cs"/>
            </a:endParaRPr>
          </a:p>
        </p:txBody>
      </p:sp>
      <p:sp>
        <p:nvSpPr>
          <p:cNvPr id="11" name="TextBox 10">
            <a:extLst>
              <a:ext uri="{FF2B5EF4-FFF2-40B4-BE49-F238E27FC236}">
                <a16:creationId xmlns:a16="http://schemas.microsoft.com/office/drawing/2014/main" id="{FF044745-0A70-CCDD-61A3-7E2E8ADA8ACD}"/>
              </a:ext>
            </a:extLst>
          </p:cNvPr>
          <p:cNvSpPr txBox="1"/>
          <p:nvPr/>
        </p:nvSpPr>
        <p:spPr>
          <a:xfrm>
            <a:off x="0" y="6376492"/>
            <a:ext cx="5986027" cy="24622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00" b="0" i="1" u="none" strike="noStrike" kern="1200" cap="none" spc="0" normalizeH="0" baseline="0" noProof="0" dirty="0">
                <a:ln>
                  <a:noFill/>
                </a:ln>
                <a:solidFill>
                  <a:prstClr val="black"/>
                </a:solidFill>
                <a:effectLst/>
                <a:uLnTx/>
                <a:uFillTx/>
                <a:latin typeface="Cambria" pitchFamily="18" charset="0"/>
                <a:ea typeface="Cambria" pitchFamily="18" charset="0"/>
                <a:cs typeface="+mn-cs"/>
              </a:rPr>
              <a:t>*Performance as on July 31st, 2026, **performance &lt;1year is absolute</a:t>
            </a:r>
          </a:p>
        </p:txBody>
      </p:sp>
      <p:sp>
        <p:nvSpPr>
          <p:cNvPr id="3" name="TextBox 2">
            <a:extLst>
              <a:ext uri="{FF2B5EF4-FFF2-40B4-BE49-F238E27FC236}">
                <a16:creationId xmlns:a16="http://schemas.microsoft.com/office/drawing/2014/main" id="{58935699-0835-5351-D6C9-88A7C88199EA}"/>
              </a:ext>
            </a:extLst>
          </p:cNvPr>
          <p:cNvSpPr txBox="1"/>
          <p:nvPr/>
        </p:nvSpPr>
        <p:spPr>
          <a:xfrm>
            <a:off x="29833" y="5546179"/>
            <a:ext cx="12121754" cy="861774"/>
          </a:xfrm>
          <a:prstGeom prst="rect">
            <a:avLst/>
          </a:prstGeom>
          <a:noFill/>
        </p:spPr>
        <p:txBody>
          <a:bodyPr wrap="square">
            <a:spAutoFit/>
          </a:bodyPr>
          <a:lstStyle/>
          <a:p>
            <a:pPr marL="0" marR="0" lvl="0" indent="0" algn="just" defTabSz="914400" rtl="0" eaLnBrk="1" fontAlgn="auto" latinLnBrk="0" hangingPunct="1">
              <a:lnSpc>
                <a:spcPct val="100000"/>
              </a:lnSpc>
              <a:spcBef>
                <a:spcPts val="0"/>
              </a:spcBef>
              <a:spcAft>
                <a:spcPts val="0"/>
              </a:spcAft>
              <a:buClrTx/>
              <a:buSzTx/>
              <a:buFontTx/>
              <a:buNone/>
              <a:tabLst/>
              <a:defRPr/>
            </a:pPr>
            <a:r>
              <a:rPr kumimoji="0" lang="en-US" sz="1000" b="0" i="1"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rPr>
              <a:t>Mutual Fund Distribution Services are offered through AMFI-registered Mutual Fund Distributor. Centricity Financial Distribution Private Limited, AMFI Registration Number - ARN 189274, with initial registration dated 26.10.2021 and current validity of ARN until 25.10.2027, disclaims any responsibility for losses or damages arising from investments made in mutual funds distributed through its services. Mutual fund investments are subject to market risks, read all scheme related documents carefully . Centricity Financial Distribution Private Limited does not guarantee or assure any specific returns on investments and does not assume any liability for the performance of mutual fund schemes. Investors are advised to consider their individual risk tolerance, investment objectives, and financial situation before investing. It is recommended to consult with a financial advisor to ensure that the chosen mutual fund products align with the investor’s needs and goals.</a:t>
            </a:r>
            <a:endParaRPr kumimoji="0" lang="en-IN" sz="1000" b="0" i="1"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endParaRPr>
          </a:p>
        </p:txBody>
      </p:sp>
      <p:graphicFrame>
        <p:nvGraphicFramePr>
          <p:cNvPr id="13" name="Table 12">
            <a:extLst>
              <a:ext uri="{FF2B5EF4-FFF2-40B4-BE49-F238E27FC236}">
                <a16:creationId xmlns:a16="http://schemas.microsoft.com/office/drawing/2014/main" id="{F8490427-18E0-4807-6234-B019D3DEA673}"/>
              </a:ext>
            </a:extLst>
          </p:cNvPr>
          <p:cNvGraphicFramePr>
            <a:graphicFrameLocks noGrp="1"/>
          </p:cNvGraphicFramePr>
          <p:nvPr>
            <p:extLst>
              <p:ext uri="{D42A27DB-BD31-4B8C-83A1-F6EECF244321}">
                <p14:modId xmlns:p14="http://schemas.microsoft.com/office/powerpoint/2010/main" val="3851093134"/>
              </p:ext>
            </p:extLst>
          </p:nvPr>
        </p:nvGraphicFramePr>
        <p:xfrm>
          <a:off x="28211" y="889892"/>
          <a:ext cx="12092895" cy="4470912"/>
        </p:xfrm>
        <a:graphic>
          <a:graphicData uri="http://schemas.openxmlformats.org/drawingml/2006/table">
            <a:tbl>
              <a:tblPr/>
              <a:tblGrid>
                <a:gridCol w="3116108">
                  <a:extLst>
                    <a:ext uri="{9D8B030D-6E8A-4147-A177-3AD203B41FA5}">
                      <a16:colId xmlns:a16="http://schemas.microsoft.com/office/drawing/2014/main" val="4228681118"/>
                    </a:ext>
                  </a:extLst>
                </a:gridCol>
                <a:gridCol w="722778">
                  <a:extLst>
                    <a:ext uri="{9D8B030D-6E8A-4147-A177-3AD203B41FA5}">
                      <a16:colId xmlns:a16="http://schemas.microsoft.com/office/drawing/2014/main" val="3209561797"/>
                    </a:ext>
                  </a:extLst>
                </a:gridCol>
                <a:gridCol w="1016000">
                  <a:extLst>
                    <a:ext uri="{9D8B030D-6E8A-4147-A177-3AD203B41FA5}">
                      <a16:colId xmlns:a16="http://schemas.microsoft.com/office/drawing/2014/main" val="1767222997"/>
                    </a:ext>
                  </a:extLst>
                </a:gridCol>
                <a:gridCol w="588676">
                  <a:extLst>
                    <a:ext uri="{9D8B030D-6E8A-4147-A177-3AD203B41FA5}">
                      <a16:colId xmlns:a16="http://schemas.microsoft.com/office/drawing/2014/main" val="62447624"/>
                    </a:ext>
                  </a:extLst>
                </a:gridCol>
                <a:gridCol w="588676">
                  <a:extLst>
                    <a:ext uri="{9D8B030D-6E8A-4147-A177-3AD203B41FA5}">
                      <a16:colId xmlns:a16="http://schemas.microsoft.com/office/drawing/2014/main" val="1789034836"/>
                    </a:ext>
                  </a:extLst>
                </a:gridCol>
                <a:gridCol w="588676">
                  <a:extLst>
                    <a:ext uri="{9D8B030D-6E8A-4147-A177-3AD203B41FA5}">
                      <a16:colId xmlns:a16="http://schemas.microsoft.com/office/drawing/2014/main" val="4008769256"/>
                    </a:ext>
                  </a:extLst>
                </a:gridCol>
                <a:gridCol w="588676">
                  <a:extLst>
                    <a:ext uri="{9D8B030D-6E8A-4147-A177-3AD203B41FA5}">
                      <a16:colId xmlns:a16="http://schemas.microsoft.com/office/drawing/2014/main" val="959293876"/>
                    </a:ext>
                  </a:extLst>
                </a:gridCol>
                <a:gridCol w="588676">
                  <a:extLst>
                    <a:ext uri="{9D8B030D-6E8A-4147-A177-3AD203B41FA5}">
                      <a16:colId xmlns:a16="http://schemas.microsoft.com/office/drawing/2014/main" val="3642958306"/>
                    </a:ext>
                  </a:extLst>
                </a:gridCol>
                <a:gridCol w="588676">
                  <a:extLst>
                    <a:ext uri="{9D8B030D-6E8A-4147-A177-3AD203B41FA5}">
                      <a16:colId xmlns:a16="http://schemas.microsoft.com/office/drawing/2014/main" val="139933914"/>
                    </a:ext>
                  </a:extLst>
                </a:gridCol>
                <a:gridCol w="588676">
                  <a:extLst>
                    <a:ext uri="{9D8B030D-6E8A-4147-A177-3AD203B41FA5}">
                      <a16:colId xmlns:a16="http://schemas.microsoft.com/office/drawing/2014/main" val="555770684"/>
                    </a:ext>
                  </a:extLst>
                </a:gridCol>
                <a:gridCol w="651163">
                  <a:extLst>
                    <a:ext uri="{9D8B030D-6E8A-4147-A177-3AD203B41FA5}">
                      <a16:colId xmlns:a16="http://schemas.microsoft.com/office/drawing/2014/main" val="4077679114"/>
                    </a:ext>
                  </a:extLst>
                </a:gridCol>
                <a:gridCol w="762000">
                  <a:extLst>
                    <a:ext uri="{9D8B030D-6E8A-4147-A177-3AD203B41FA5}">
                      <a16:colId xmlns:a16="http://schemas.microsoft.com/office/drawing/2014/main" val="423351957"/>
                    </a:ext>
                  </a:extLst>
                </a:gridCol>
                <a:gridCol w="928255">
                  <a:extLst>
                    <a:ext uri="{9D8B030D-6E8A-4147-A177-3AD203B41FA5}">
                      <a16:colId xmlns:a16="http://schemas.microsoft.com/office/drawing/2014/main" val="2457782550"/>
                    </a:ext>
                  </a:extLst>
                </a:gridCol>
                <a:gridCol w="775859">
                  <a:extLst>
                    <a:ext uri="{9D8B030D-6E8A-4147-A177-3AD203B41FA5}">
                      <a16:colId xmlns:a16="http://schemas.microsoft.com/office/drawing/2014/main" val="4171386007"/>
                    </a:ext>
                  </a:extLst>
                </a:gridCol>
              </a:tblGrid>
              <a:tr h="700757">
                <a:tc>
                  <a:txBody>
                    <a:bodyPr/>
                    <a:lstStyle/>
                    <a:p>
                      <a:pPr marL="0" algn="ctr" defTabSz="914400" rtl="0" eaLnBrk="1" fontAlgn="ctr" latinLnBrk="0" hangingPunct="1"/>
                      <a:r>
                        <a:rPr lang="en-IN" sz="1100" b="1" i="0" u="none" strike="noStrike" kern="1200">
                          <a:solidFill>
                            <a:srgbClr val="FFFFFF"/>
                          </a:solidFill>
                          <a:effectLst/>
                          <a:latin typeface="Cambria" panose="02040503050406030204" pitchFamily="18" charset="0"/>
                          <a:ea typeface="+mn-ea"/>
                          <a:cs typeface="+mn-cs"/>
                        </a:rPr>
                        <a:t>Scheme Name</a:t>
                      </a:r>
                    </a:p>
                  </a:txBody>
                  <a:tcPr marL="8912" marR="8912" marT="8912"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D0D0D"/>
                    </a:solidFill>
                  </a:tcPr>
                </a:tc>
                <a:tc>
                  <a:txBody>
                    <a:bodyPr/>
                    <a:lstStyle/>
                    <a:p>
                      <a:pPr marL="0" algn="ctr" defTabSz="914400" rtl="0" eaLnBrk="1" fontAlgn="ctr" latinLnBrk="0" hangingPunct="1"/>
                      <a:r>
                        <a:rPr lang="en-IN" sz="1100" b="1" i="0" u="none" strike="noStrike" kern="1200">
                          <a:solidFill>
                            <a:srgbClr val="FFFFFF"/>
                          </a:solidFill>
                          <a:effectLst/>
                          <a:latin typeface="Cambria" panose="02040503050406030204" pitchFamily="18" charset="0"/>
                          <a:ea typeface="+mn-ea"/>
                          <a:cs typeface="+mn-cs"/>
                        </a:rPr>
                        <a:t>AUM</a:t>
                      </a:r>
                    </a:p>
                  </a:txBody>
                  <a:tcPr marL="8912" marR="8912" marT="891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D0D0D"/>
                    </a:solidFill>
                  </a:tcPr>
                </a:tc>
                <a:tc>
                  <a:txBody>
                    <a:bodyPr/>
                    <a:lstStyle/>
                    <a:p>
                      <a:pPr marL="0" algn="ctr" defTabSz="914400" rtl="0" eaLnBrk="1" fontAlgn="ctr" latinLnBrk="0" hangingPunct="1"/>
                      <a:r>
                        <a:rPr lang="en-IN" sz="1100" b="1" i="0" u="none" strike="noStrike" kern="1200">
                          <a:solidFill>
                            <a:srgbClr val="FFFFFF"/>
                          </a:solidFill>
                          <a:effectLst/>
                          <a:latin typeface="Cambria" panose="02040503050406030204" pitchFamily="18" charset="0"/>
                          <a:ea typeface="+mn-ea"/>
                          <a:cs typeface="+mn-cs"/>
                        </a:rPr>
                        <a:t>Inception Date</a:t>
                      </a:r>
                    </a:p>
                  </a:txBody>
                  <a:tcPr marL="8912" marR="8912" marT="891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D0D0D"/>
                    </a:solidFill>
                  </a:tcPr>
                </a:tc>
                <a:tc>
                  <a:txBody>
                    <a:bodyPr/>
                    <a:lstStyle/>
                    <a:p>
                      <a:pPr marL="0" algn="ctr" defTabSz="914400" rtl="0" eaLnBrk="1" fontAlgn="ctr" latinLnBrk="0" hangingPunct="1"/>
                      <a:r>
                        <a:rPr lang="en-IN" sz="1100" b="1" i="0" u="none" strike="noStrike" kern="1200">
                          <a:solidFill>
                            <a:srgbClr val="FFFFFF"/>
                          </a:solidFill>
                          <a:effectLst/>
                          <a:latin typeface="Cambria" panose="02040503050406030204" pitchFamily="18" charset="0"/>
                          <a:ea typeface="+mn-ea"/>
                          <a:cs typeface="+mn-cs"/>
                        </a:rPr>
                        <a:t>1M</a:t>
                      </a:r>
                    </a:p>
                  </a:txBody>
                  <a:tcPr marL="8912" marR="8912" marT="891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D0D0D"/>
                    </a:solidFill>
                  </a:tcPr>
                </a:tc>
                <a:tc>
                  <a:txBody>
                    <a:bodyPr/>
                    <a:lstStyle/>
                    <a:p>
                      <a:pPr marL="0" algn="ctr" defTabSz="914400" rtl="0" eaLnBrk="1" fontAlgn="ctr" latinLnBrk="0" hangingPunct="1"/>
                      <a:r>
                        <a:rPr lang="en-IN" sz="1100" b="1" i="0" u="none" strike="noStrike" kern="1200">
                          <a:solidFill>
                            <a:srgbClr val="FFFFFF"/>
                          </a:solidFill>
                          <a:effectLst/>
                          <a:latin typeface="Cambria" panose="02040503050406030204" pitchFamily="18" charset="0"/>
                          <a:ea typeface="+mn-ea"/>
                          <a:cs typeface="+mn-cs"/>
                        </a:rPr>
                        <a:t>3M</a:t>
                      </a:r>
                    </a:p>
                  </a:txBody>
                  <a:tcPr marL="8912" marR="8912" marT="891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D0D0D"/>
                    </a:solidFill>
                  </a:tcPr>
                </a:tc>
                <a:tc>
                  <a:txBody>
                    <a:bodyPr/>
                    <a:lstStyle/>
                    <a:p>
                      <a:pPr marL="0" algn="ctr" defTabSz="914400" rtl="0" eaLnBrk="1" fontAlgn="ctr" latinLnBrk="0" hangingPunct="1"/>
                      <a:r>
                        <a:rPr lang="en-IN" sz="1100" b="1" i="0" u="none" strike="noStrike" kern="1200">
                          <a:solidFill>
                            <a:srgbClr val="FFFFFF"/>
                          </a:solidFill>
                          <a:effectLst/>
                          <a:latin typeface="Cambria" panose="02040503050406030204" pitchFamily="18" charset="0"/>
                          <a:ea typeface="+mn-ea"/>
                          <a:cs typeface="+mn-cs"/>
                        </a:rPr>
                        <a:t>6M</a:t>
                      </a:r>
                    </a:p>
                  </a:txBody>
                  <a:tcPr marL="8912" marR="8912" marT="891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D0D0D"/>
                    </a:solidFill>
                  </a:tcPr>
                </a:tc>
                <a:tc>
                  <a:txBody>
                    <a:bodyPr/>
                    <a:lstStyle/>
                    <a:p>
                      <a:pPr marL="0" algn="ctr" defTabSz="914400" rtl="0" eaLnBrk="1" fontAlgn="ctr" latinLnBrk="0" hangingPunct="1"/>
                      <a:r>
                        <a:rPr lang="en-IN" sz="1100" b="1" i="0" u="none" strike="noStrike" kern="1200">
                          <a:solidFill>
                            <a:srgbClr val="FFFFFF"/>
                          </a:solidFill>
                          <a:effectLst/>
                          <a:latin typeface="Cambria" panose="02040503050406030204" pitchFamily="18" charset="0"/>
                          <a:ea typeface="+mn-ea"/>
                          <a:cs typeface="+mn-cs"/>
                        </a:rPr>
                        <a:t>1Y</a:t>
                      </a:r>
                    </a:p>
                  </a:txBody>
                  <a:tcPr marL="8912" marR="8912" marT="891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D0D0D"/>
                    </a:solidFill>
                  </a:tcPr>
                </a:tc>
                <a:tc>
                  <a:txBody>
                    <a:bodyPr/>
                    <a:lstStyle/>
                    <a:p>
                      <a:pPr marL="0" algn="ctr" defTabSz="914400" rtl="0" eaLnBrk="1" fontAlgn="ctr" latinLnBrk="0" hangingPunct="1"/>
                      <a:r>
                        <a:rPr lang="en-IN" sz="1100" b="1" i="0" u="none" strike="noStrike" kern="1200">
                          <a:solidFill>
                            <a:srgbClr val="FFFFFF"/>
                          </a:solidFill>
                          <a:effectLst/>
                          <a:latin typeface="Cambria" panose="02040503050406030204" pitchFamily="18" charset="0"/>
                          <a:ea typeface="+mn-ea"/>
                          <a:cs typeface="+mn-cs"/>
                        </a:rPr>
                        <a:t>2Y</a:t>
                      </a:r>
                    </a:p>
                  </a:txBody>
                  <a:tcPr marL="8912" marR="8912" marT="891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D0D0D"/>
                    </a:solidFill>
                  </a:tcPr>
                </a:tc>
                <a:tc>
                  <a:txBody>
                    <a:bodyPr/>
                    <a:lstStyle/>
                    <a:p>
                      <a:pPr marL="0" algn="ctr" defTabSz="914400" rtl="0" eaLnBrk="1" fontAlgn="ctr" latinLnBrk="0" hangingPunct="1"/>
                      <a:r>
                        <a:rPr lang="en-IN" sz="1100" b="1" i="0" u="none" strike="noStrike" kern="1200">
                          <a:solidFill>
                            <a:srgbClr val="FFFFFF"/>
                          </a:solidFill>
                          <a:effectLst/>
                          <a:latin typeface="Cambria" panose="02040503050406030204" pitchFamily="18" charset="0"/>
                          <a:ea typeface="+mn-ea"/>
                          <a:cs typeface="+mn-cs"/>
                        </a:rPr>
                        <a:t>3Y</a:t>
                      </a:r>
                    </a:p>
                  </a:txBody>
                  <a:tcPr marL="8912" marR="8912" marT="891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D0D0D"/>
                    </a:solidFill>
                  </a:tcPr>
                </a:tc>
                <a:tc>
                  <a:txBody>
                    <a:bodyPr/>
                    <a:lstStyle/>
                    <a:p>
                      <a:pPr marL="0" algn="ctr" defTabSz="914400" rtl="0" eaLnBrk="1" fontAlgn="ctr" latinLnBrk="0" hangingPunct="1"/>
                      <a:r>
                        <a:rPr lang="en-IN" sz="1100" b="1" i="0" u="none" strike="noStrike" kern="1200">
                          <a:solidFill>
                            <a:srgbClr val="FFFFFF"/>
                          </a:solidFill>
                          <a:effectLst/>
                          <a:latin typeface="Cambria" panose="02040503050406030204" pitchFamily="18" charset="0"/>
                          <a:ea typeface="+mn-ea"/>
                          <a:cs typeface="+mn-cs"/>
                        </a:rPr>
                        <a:t>5Y</a:t>
                      </a:r>
                    </a:p>
                  </a:txBody>
                  <a:tcPr marL="8912" marR="8912" marT="891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D0D0D"/>
                    </a:solidFill>
                  </a:tcPr>
                </a:tc>
                <a:tc>
                  <a:txBody>
                    <a:bodyPr/>
                    <a:lstStyle/>
                    <a:p>
                      <a:pPr marL="0" algn="ctr" defTabSz="914400" rtl="0" eaLnBrk="1" fontAlgn="ctr" latinLnBrk="0" hangingPunct="1"/>
                      <a:r>
                        <a:rPr lang="en-IN" sz="1100" b="1" i="0" u="none" strike="noStrike" kern="1200">
                          <a:solidFill>
                            <a:srgbClr val="FFFFFF"/>
                          </a:solidFill>
                          <a:effectLst/>
                          <a:latin typeface="Cambria" panose="02040503050406030204" pitchFamily="18" charset="0"/>
                          <a:ea typeface="+mn-ea"/>
                          <a:cs typeface="+mn-cs"/>
                        </a:rPr>
                        <a:t>YTM (%)</a:t>
                      </a:r>
                    </a:p>
                  </a:txBody>
                  <a:tcPr marL="8912" marR="8912" marT="891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D0D0D"/>
                    </a:solidFill>
                  </a:tcPr>
                </a:tc>
                <a:tc>
                  <a:txBody>
                    <a:bodyPr/>
                    <a:lstStyle/>
                    <a:p>
                      <a:pPr marL="0" algn="ctr" defTabSz="914400" rtl="0" eaLnBrk="1" fontAlgn="ctr" latinLnBrk="0" hangingPunct="1"/>
                      <a:r>
                        <a:rPr lang="en-IN" sz="1100" b="1" i="0" u="none" strike="noStrike" kern="1200" err="1">
                          <a:solidFill>
                            <a:srgbClr val="FFFFFF"/>
                          </a:solidFill>
                          <a:effectLst/>
                          <a:latin typeface="Cambria" panose="02040503050406030204" pitchFamily="18" charset="0"/>
                          <a:ea typeface="+mn-ea"/>
                          <a:cs typeface="+mn-cs"/>
                        </a:rPr>
                        <a:t>Avg</a:t>
                      </a:r>
                      <a:r>
                        <a:rPr lang="en-IN" sz="1100" b="1" i="0" u="none" strike="noStrike" kern="1200">
                          <a:solidFill>
                            <a:srgbClr val="FFFFFF"/>
                          </a:solidFill>
                          <a:effectLst/>
                          <a:latin typeface="Cambria" panose="02040503050406030204" pitchFamily="18" charset="0"/>
                          <a:ea typeface="+mn-ea"/>
                          <a:cs typeface="+mn-cs"/>
                        </a:rPr>
                        <a:t> Maturity (Yrs)</a:t>
                      </a:r>
                    </a:p>
                  </a:txBody>
                  <a:tcPr marL="8912" marR="8912" marT="891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D0D0D"/>
                    </a:solidFill>
                  </a:tcPr>
                </a:tc>
                <a:tc>
                  <a:txBody>
                    <a:bodyPr/>
                    <a:lstStyle/>
                    <a:p>
                      <a:pPr marL="0" algn="ctr" defTabSz="914400" rtl="0" eaLnBrk="1" fontAlgn="ctr" latinLnBrk="0" hangingPunct="1"/>
                      <a:r>
                        <a:rPr lang="en-IN" sz="1100" b="1" i="0" u="none" strike="noStrike" kern="1200">
                          <a:solidFill>
                            <a:srgbClr val="FFFFFF"/>
                          </a:solidFill>
                          <a:effectLst/>
                          <a:latin typeface="Cambria" panose="02040503050406030204" pitchFamily="18" charset="0"/>
                          <a:ea typeface="+mn-ea"/>
                          <a:cs typeface="+mn-cs"/>
                        </a:rPr>
                        <a:t>Mod </a:t>
                      </a:r>
                    </a:p>
                    <a:p>
                      <a:pPr marL="0" algn="ctr" defTabSz="914400" rtl="0" eaLnBrk="1" fontAlgn="ctr" latinLnBrk="0" hangingPunct="1"/>
                      <a:r>
                        <a:rPr lang="en-IN" sz="1100" b="1" i="0" u="none" strike="noStrike" kern="1200">
                          <a:solidFill>
                            <a:srgbClr val="FFFFFF"/>
                          </a:solidFill>
                          <a:effectLst/>
                          <a:latin typeface="Cambria" panose="02040503050406030204" pitchFamily="18" charset="0"/>
                          <a:ea typeface="+mn-ea"/>
                          <a:cs typeface="+mn-cs"/>
                        </a:rPr>
                        <a:t>Duration (Yrs)</a:t>
                      </a:r>
                    </a:p>
                  </a:txBody>
                  <a:tcPr marL="8912" marR="8912" marT="891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D0D0D"/>
                    </a:solidFill>
                  </a:tcPr>
                </a:tc>
                <a:tc>
                  <a:txBody>
                    <a:bodyPr/>
                    <a:lstStyle/>
                    <a:p>
                      <a:pPr marL="0" algn="ctr" defTabSz="914400" rtl="0" eaLnBrk="1" fontAlgn="ctr" latinLnBrk="0" hangingPunct="1"/>
                      <a:r>
                        <a:rPr lang="en-IN" sz="1100" b="1" i="0" u="none" strike="noStrike" kern="1200">
                          <a:solidFill>
                            <a:srgbClr val="FFFFFF"/>
                          </a:solidFill>
                          <a:effectLst/>
                          <a:latin typeface="Cambria" panose="02040503050406030204" pitchFamily="18" charset="0"/>
                          <a:ea typeface="+mn-ea"/>
                          <a:cs typeface="+mn-cs"/>
                        </a:rPr>
                        <a:t>Expense</a:t>
                      </a:r>
                    </a:p>
                    <a:p>
                      <a:pPr marL="0" algn="ctr" defTabSz="914400" rtl="0" eaLnBrk="1" fontAlgn="ctr" latinLnBrk="0" hangingPunct="1"/>
                      <a:r>
                        <a:rPr lang="en-IN" sz="1100" b="1" i="0" u="none" strike="noStrike" kern="1200">
                          <a:solidFill>
                            <a:srgbClr val="FFFFFF"/>
                          </a:solidFill>
                          <a:effectLst/>
                          <a:latin typeface="Cambria" panose="02040503050406030204" pitchFamily="18" charset="0"/>
                          <a:ea typeface="+mn-ea"/>
                          <a:cs typeface="+mn-cs"/>
                        </a:rPr>
                        <a:t> Ratio</a:t>
                      </a:r>
                    </a:p>
                  </a:txBody>
                  <a:tcPr marL="8912" marR="8912" marT="8912"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D0D0D"/>
                    </a:solidFill>
                  </a:tcPr>
                </a:tc>
                <a:extLst>
                  <a:ext uri="{0D108BD9-81ED-4DB2-BD59-A6C34878D82A}">
                    <a16:rowId xmlns:a16="http://schemas.microsoft.com/office/drawing/2014/main" val="1532171874"/>
                  </a:ext>
                </a:extLst>
              </a:tr>
              <a:tr h="198330">
                <a:tc>
                  <a:txBody>
                    <a:bodyPr/>
                    <a:lstStyle/>
                    <a:p>
                      <a:pPr algn="l" rtl="0" fontAlgn="ctr"/>
                      <a:r>
                        <a:rPr lang="en-IN" sz="1100" b="1" i="0" u="none" strike="noStrike">
                          <a:solidFill>
                            <a:srgbClr val="000000"/>
                          </a:solidFill>
                          <a:effectLst/>
                          <a:latin typeface="Cambria" panose="02040503050406030204" pitchFamily="18" charset="0"/>
                        </a:rPr>
                        <a:t>Low Duration Fund</a:t>
                      </a:r>
                    </a:p>
                  </a:txBody>
                  <a:tcPr marL="72000" marR="8912" marT="891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FBFBF"/>
                    </a:solidFill>
                  </a:tcPr>
                </a:tc>
                <a:tc>
                  <a:txBody>
                    <a:bodyPr/>
                    <a:lstStyle/>
                    <a:p>
                      <a:pPr algn="ctr" rtl="0" fontAlgn="ctr"/>
                      <a:r>
                        <a:rPr lang="en-IN" sz="1100" b="1" i="0" u="none" strike="noStrike">
                          <a:solidFill>
                            <a:srgbClr val="000000"/>
                          </a:solidFill>
                          <a:effectLst/>
                          <a:latin typeface="Cambria" panose="02040503050406030204" pitchFamily="18" charset="0"/>
                        </a:rPr>
                        <a:t> </a:t>
                      </a:r>
                    </a:p>
                  </a:txBody>
                  <a:tcPr marL="8912" marR="8912" marT="891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FBFBF"/>
                    </a:solidFill>
                  </a:tcPr>
                </a:tc>
                <a:tc>
                  <a:txBody>
                    <a:bodyPr/>
                    <a:lstStyle/>
                    <a:p>
                      <a:pPr algn="ctr" rtl="0" fontAlgn="ctr"/>
                      <a:r>
                        <a:rPr lang="en-IN" sz="1100" b="1" i="0" u="none" strike="noStrike">
                          <a:solidFill>
                            <a:srgbClr val="000000"/>
                          </a:solidFill>
                          <a:effectLst/>
                          <a:latin typeface="Cambria" panose="02040503050406030204" pitchFamily="18" charset="0"/>
                        </a:rPr>
                        <a:t> </a:t>
                      </a:r>
                    </a:p>
                  </a:txBody>
                  <a:tcPr marL="8912" marR="8912" marT="891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FBFBF"/>
                    </a:solidFill>
                  </a:tcPr>
                </a:tc>
                <a:tc>
                  <a:txBody>
                    <a:bodyPr/>
                    <a:lstStyle/>
                    <a:p>
                      <a:pPr algn="ctr" rtl="0" fontAlgn="ctr"/>
                      <a:r>
                        <a:rPr lang="en-IN" sz="1100" b="1" i="0" u="none" strike="noStrike">
                          <a:solidFill>
                            <a:srgbClr val="000000"/>
                          </a:solidFill>
                          <a:effectLst/>
                          <a:latin typeface="Cambria" panose="02040503050406030204" pitchFamily="18" charset="0"/>
                        </a:rPr>
                        <a:t> </a:t>
                      </a:r>
                    </a:p>
                  </a:txBody>
                  <a:tcPr marL="8912" marR="8912" marT="891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FBFBF"/>
                    </a:solidFill>
                  </a:tcPr>
                </a:tc>
                <a:tc>
                  <a:txBody>
                    <a:bodyPr/>
                    <a:lstStyle/>
                    <a:p>
                      <a:pPr algn="ctr" rtl="0" fontAlgn="ctr"/>
                      <a:r>
                        <a:rPr lang="en-IN" sz="1100" b="1" i="0" u="none" strike="noStrike">
                          <a:solidFill>
                            <a:srgbClr val="000000"/>
                          </a:solidFill>
                          <a:effectLst/>
                          <a:latin typeface="Cambria" panose="02040503050406030204" pitchFamily="18" charset="0"/>
                        </a:rPr>
                        <a:t> </a:t>
                      </a:r>
                    </a:p>
                  </a:txBody>
                  <a:tcPr marL="8912" marR="8912" marT="891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FBFBF"/>
                    </a:solidFill>
                  </a:tcPr>
                </a:tc>
                <a:tc>
                  <a:txBody>
                    <a:bodyPr/>
                    <a:lstStyle/>
                    <a:p>
                      <a:pPr algn="ctr" rtl="0" fontAlgn="ctr"/>
                      <a:r>
                        <a:rPr lang="en-IN" sz="1100" b="1" i="0" u="none" strike="noStrike">
                          <a:solidFill>
                            <a:srgbClr val="000000"/>
                          </a:solidFill>
                          <a:effectLst/>
                          <a:latin typeface="Cambria" panose="02040503050406030204" pitchFamily="18" charset="0"/>
                        </a:rPr>
                        <a:t> </a:t>
                      </a:r>
                    </a:p>
                  </a:txBody>
                  <a:tcPr marL="8912" marR="8912" marT="891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FBFBF"/>
                    </a:solidFill>
                  </a:tcPr>
                </a:tc>
                <a:tc>
                  <a:txBody>
                    <a:bodyPr/>
                    <a:lstStyle/>
                    <a:p>
                      <a:pPr algn="ctr" rtl="0" fontAlgn="ctr"/>
                      <a:r>
                        <a:rPr lang="en-IN" sz="1100" b="1" i="0" u="none" strike="noStrike">
                          <a:solidFill>
                            <a:srgbClr val="000000"/>
                          </a:solidFill>
                          <a:effectLst/>
                          <a:latin typeface="Cambria" panose="02040503050406030204" pitchFamily="18" charset="0"/>
                        </a:rPr>
                        <a:t> </a:t>
                      </a:r>
                    </a:p>
                  </a:txBody>
                  <a:tcPr marL="8912" marR="8912" marT="891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FBFBF"/>
                    </a:solidFill>
                  </a:tcPr>
                </a:tc>
                <a:tc>
                  <a:txBody>
                    <a:bodyPr/>
                    <a:lstStyle/>
                    <a:p>
                      <a:pPr algn="ctr" rtl="0" fontAlgn="ctr"/>
                      <a:r>
                        <a:rPr lang="en-IN" sz="1100" b="1" i="0" u="none" strike="noStrike">
                          <a:solidFill>
                            <a:srgbClr val="000000"/>
                          </a:solidFill>
                          <a:effectLst/>
                          <a:latin typeface="Cambria" panose="02040503050406030204" pitchFamily="18" charset="0"/>
                        </a:rPr>
                        <a:t> </a:t>
                      </a:r>
                    </a:p>
                  </a:txBody>
                  <a:tcPr marL="8912" marR="8912" marT="891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FBFBF"/>
                    </a:solidFill>
                  </a:tcPr>
                </a:tc>
                <a:tc>
                  <a:txBody>
                    <a:bodyPr/>
                    <a:lstStyle/>
                    <a:p>
                      <a:pPr algn="ctr" rtl="0" fontAlgn="ctr"/>
                      <a:r>
                        <a:rPr lang="en-IN" sz="1100" b="1" i="0" u="none" strike="noStrike">
                          <a:solidFill>
                            <a:srgbClr val="000000"/>
                          </a:solidFill>
                          <a:effectLst/>
                          <a:latin typeface="Cambria" panose="02040503050406030204" pitchFamily="18" charset="0"/>
                        </a:rPr>
                        <a:t> </a:t>
                      </a:r>
                    </a:p>
                  </a:txBody>
                  <a:tcPr marL="8912" marR="8912" marT="891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FBFBF"/>
                    </a:solidFill>
                  </a:tcPr>
                </a:tc>
                <a:tc>
                  <a:txBody>
                    <a:bodyPr/>
                    <a:lstStyle/>
                    <a:p>
                      <a:pPr algn="ctr" rtl="0" fontAlgn="ctr"/>
                      <a:r>
                        <a:rPr lang="en-IN" sz="1100" b="1" i="0" u="none" strike="noStrike">
                          <a:solidFill>
                            <a:srgbClr val="000000"/>
                          </a:solidFill>
                          <a:effectLst/>
                          <a:latin typeface="Cambria" panose="02040503050406030204" pitchFamily="18" charset="0"/>
                        </a:rPr>
                        <a:t> </a:t>
                      </a:r>
                    </a:p>
                  </a:txBody>
                  <a:tcPr marL="8912" marR="8912" marT="891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FBFBF"/>
                    </a:solidFill>
                  </a:tcPr>
                </a:tc>
                <a:tc>
                  <a:txBody>
                    <a:bodyPr/>
                    <a:lstStyle/>
                    <a:p>
                      <a:pPr algn="ctr" rtl="0" fontAlgn="ctr"/>
                      <a:r>
                        <a:rPr lang="en-IN" sz="1100" b="1" i="0" u="none" strike="noStrike">
                          <a:solidFill>
                            <a:srgbClr val="000000"/>
                          </a:solidFill>
                          <a:effectLst/>
                          <a:latin typeface="Cambria" panose="02040503050406030204" pitchFamily="18" charset="0"/>
                        </a:rPr>
                        <a:t> </a:t>
                      </a:r>
                    </a:p>
                  </a:txBody>
                  <a:tcPr marL="8912" marR="8912" marT="891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FBFBF"/>
                    </a:solidFill>
                  </a:tcPr>
                </a:tc>
                <a:tc>
                  <a:txBody>
                    <a:bodyPr/>
                    <a:lstStyle/>
                    <a:p>
                      <a:pPr algn="ctr" rtl="0" fontAlgn="ctr"/>
                      <a:r>
                        <a:rPr lang="en-IN" sz="1100" b="1" i="0" u="none" strike="noStrike">
                          <a:solidFill>
                            <a:srgbClr val="000000"/>
                          </a:solidFill>
                          <a:effectLst/>
                          <a:latin typeface="Cambria" panose="02040503050406030204" pitchFamily="18" charset="0"/>
                        </a:rPr>
                        <a:t> </a:t>
                      </a:r>
                    </a:p>
                  </a:txBody>
                  <a:tcPr marL="8912" marR="8912" marT="891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FBFBF"/>
                    </a:solidFill>
                  </a:tcPr>
                </a:tc>
                <a:tc>
                  <a:txBody>
                    <a:bodyPr/>
                    <a:lstStyle/>
                    <a:p>
                      <a:pPr algn="ctr" rtl="0" fontAlgn="ctr"/>
                      <a:r>
                        <a:rPr lang="en-IN" sz="1100" b="1" i="0" u="none" strike="noStrike">
                          <a:solidFill>
                            <a:srgbClr val="000000"/>
                          </a:solidFill>
                          <a:effectLst/>
                          <a:latin typeface="Cambria" panose="02040503050406030204" pitchFamily="18" charset="0"/>
                        </a:rPr>
                        <a:t> </a:t>
                      </a:r>
                    </a:p>
                  </a:txBody>
                  <a:tcPr marL="8912" marR="8912" marT="891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FBFBF"/>
                    </a:solidFill>
                  </a:tcPr>
                </a:tc>
                <a:tc>
                  <a:txBody>
                    <a:bodyPr/>
                    <a:lstStyle/>
                    <a:p>
                      <a:pPr algn="ctr" rtl="0" fontAlgn="ctr"/>
                      <a:r>
                        <a:rPr lang="en-IN" sz="1100" b="1" i="0" u="none" strike="noStrike">
                          <a:solidFill>
                            <a:srgbClr val="000000"/>
                          </a:solidFill>
                          <a:effectLst/>
                          <a:latin typeface="Cambria" panose="02040503050406030204" pitchFamily="18" charset="0"/>
                        </a:rPr>
                        <a:t> </a:t>
                      </a:r>
                    </a:p>
                  </a:txBody>
                  <a:tcPr marL="8912" marR="8912" marT="891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FBFBF"/>
                    </a:solidFill>
                  </a:tcPr>
                </a:tc>
                <a:extLst>
                  <a:ext uri="{0D108BD9-81ED-4DB2-BD59-A6C34878D82A}">
                    <a16:rowId xmlns:a16="http://schemas.microsoft.com/office/drawing/2014/main" val="1535899600"/>
                  </a:ext>
                </a:extLst>
              </a:tr>
              <a:tr h="198330">
                <a:tc>
                  <a:txBody>
                    <a:bodyPr/>
                    <a:lstStyle/>
                    <a:p>
                      <a:pPr algn="l" rtl="0" fontAlgn="b">
                        <a:buNone/>
                      </a:pPr>
                      <a:r>
                        <a:rPr lang="en-US" sz="1100" b="0" i="0" u="none" strike="noStrike">
                          <a:solidFill>
                            <a:srgbClr val="000000"/>
                          </a:solidFill>
                          <a:effectLst/>
                          <a:latin typeface="Cambria" panose="02040503050406030204" pitchFamily="18" charset="0"/>
                        </a:rPr>
                        <a:t>ICICI </a:t>
                      </a:r>
                      <a:r>
                        <a:rPr lang="en-US" sz="1100" b="0" i="0" u="none" strike="noStrike" err="1">
                          <a:solidFill>
                            <a:srgbClr val="000000"/>
                          </a:solidFill>
                          <a:effectLst/>
                          <a:latin typeface="Cambria" panose="02040503050406030204" pitchFamily="18" charset="0"/>
                        </a:rPr>
                        <a:t>Pru</a:t>
                      </a:r>
                      <a:r>
                        <a:rPr lang="en-US" sz="1100" b="0" i="0" u="none" strike="noStrike">
                          <a:solidFill>
                            <a:srgbClr val="000000"/>
                          </a:solidFill>
                          <a:effectLst/>
                          <a:latin typeface="Cambria" panose="02040503050406030204" pitchFamily="18" charset="0"/>
                        </a:rPr>
                        <a:t> Savings Fund(G)</a:t>
                      </a:r>
                    </a:p>
                  </a:txBody>
                  <a:tcPr marL="72000"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dirty="0">
                          <a:solidFill>
                            <a:srgbClr val="000000"/>
                          </a:solidFill>
                          <a:effectLst/>
                          <a:latin typeface="Cambria" panose="02040503050406030204" pitchFamily="18" charset="0"/>
                        </a:rPr>
                        <a:t>21,734.77</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27-Sep-2002</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0.47</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1.86</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3.34</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6.27</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7.26</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7.41</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6.57</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7.36</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1.34</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0.92</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0.48</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2569920654"/>
                  </a:ext>
                </a:extLst>
              </a:tr>
              <a:tr h="198330">
                <a:tc>
                  <a:txBody>
                    <a:bodyPr/>
                    <a:lstStyle/>
                    <a:p>
                      <a:pPr algn="l" rtl="0" fontAlgn="b">
                        <a:buNone/>
                      </a:pPr>
                      <a:r>
                        <a:rPr lang="en-US" sz="1100" b="0" i="0" u="none" strike="noStrike">
                          <a:solidFill>
                            <a:srgbClr val="000000"/>
                          </a:solidFill>
                          <a:effectLst/>
                          <a:latin typeface="Cambria" panose="02040503050406030204" pitchFamily="18" charset="0"/>
                        </a:rPr>
                        <a:t>HDFC Low Duration Fund(G)</a:t>
                      </a:r>
                    </a:p>
                  </a:txBody>
                  <a:tcPr marL="72000"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18,420.45</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18-Nov-1999</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0.39</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1.66</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3.11</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5.65</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6.71</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6.87</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6.08</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7.43</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1.62</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0.92</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0.89</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4181350482"/>
                  </a:ext>
                </a:extLst>
              </a:tr>
              <a:tr h="198330">
                <a:tc>
                  <a:txBody>
                    <a:bodyPr/>
                    <a:lstStyle/>
                    <a:p>
                      <a:pPr algn="l" rtl="0" fontAlgn="b">
                        <a:buNone/>
                      </a:pPr>
                      <a:r>
                        <a:rPr lang="en-US" sz="1100" b="0" i="0" u="none" strike="noStrike">
                          <a:solidFill>
                            <a:srgbClr val="000000"/>
                          </a:solidFill>
                          <a:effectLst/>
                          <a:latin typeface="Cambria" panose="02040503050406030204" pitchFamily="18" charset="0"/>
                        </a:rPr>
                        <a:t>Nippon India Low Duration Fund(G)</a:t>
                      </a:r>
                    </a:p>
                  </a:txBody>
                  <a:tcPr marL="72000"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7,803.93</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20-Mar-2007</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0.42</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1.76</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3.12</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5.76</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6.83</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6.87</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6.06</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7.49</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1.23</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0.93</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0.82</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417193530"/>
                  </a:ext>
                </a:extLst>
              </a:tr>
              <a:tr h="198330">
                <a:tc>
                  <a:txBody>
                    <a:bodyPr/>
                    <a:lstStyle/>
                    <a:p>
                      <a:pPr algn="l" rtl="0" fontAlgn="b">
                        <a:buNone/>
                      </a:pPr>
                      <a:r>
                        <a:rPr lang="en-US" sz="1100" b="0" i="0" u="none" strike="noStrike" dirty="0">
                          <a:solidFill>
                            <a:srgbClr val="000000"/>
                          </a:solidFill>
                          <a:effectLst/>
                          <a:latin typeface="Cambria" panose="02040503050406030204" pitchFamily="18" charset="0"/>
                        </a:rPr>
                        <a:t>Axis Treasury Advantage Fund-Reg(G)</a:t>
                      </a:r>
                    </a:p>
                  </a:txBody>
                  <a:tcPr marL="72000"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dirty="0">
                          <a:solidFill>
                            <a:srgbClr val="000000"/>
                          </a:solidFill>
                          <a:effectLst/>
                          <a:latin typeface="Cambria" panose="02040503050406030204" pitchFamily="18" charset="0"/>
                        </a:rPr>
                        <a:t>4,637.01</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dirty="0">
                          <a:solidFill>
                            <a:srgbClr val="000000"/>
                          </a:solidFill>
                          <a:effectLst/>
                          <a:latin typeface="Cambria" panose="02040503050406030204" pitchFamily="18" charset="0"/>
                        </a:rPr>
                        <a:t>09-Oct-2009</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dirty="0">
                          <a:solidFill>
                            <a:srgbClr val="000000"/>
                          </a:solidFill>
                          <a:effectLst/>
                          <a:latin typeface="Cambria" panose="02040503050406030204" pitchFamily="18" charset="0"/>
                        </a:rPr>
                        <a:t>0.40</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dirty="0">
                          <a:solidFill>
                            <a:srgbClr val="000000"/>
                          </a:solidFill>
                          <a:effectLst/>
                          <a:latin typeface="Cambria" panose="02040503050406030204" pitchFamily="18" charset="0"/>
                        </a:rPr>
                        <a:t>1.75</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dirty="0">
                          <a:solidFill>
                            <a:srgbClr val="000000"/>
                          </a:solidFill>
                          <a:effectLst/>
                          <a:latin typeface="Cambria" panose="02040503050406030204" pitchFamily="18" charset="0"/>
                        </a:rPr>
                        <a:t>3.18</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dirty="0">
                          <a:solidFill>
                            <a:srgbClr val="000000"/>
                          </a:solidFill>
                          <a:effectLst/>
                          <a:latin typeface="Cambria" panose="02040503050406030204" pitchFamily="18" charset="0"/>
                        </a:rPr>
                        <a:t>5.97</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dirty="0">
                          <a:solidFill>
                            <a:srgbClr val="000000"/>
                          </a:solidFill>
                          <a:effectLst/>
                          <a:latin typeface="Cambria" panose="02040503050406030204" pitchFamily="18" charset="0"/>
                        </a:rPr>
                        <a:t>7.05</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dirty="0">
                          <a:solidFill>
                            <a:srgbClr val="000000"/>
                          </a:solidFill>
                          <a:effectLst/>
                          <a:latin typeface="Cambria" panose="02040503050406030204" pitchFamily="18" charset="0"/>
                        </a:rPr>
                        <a:t>7.11</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dirty="0">
                          <a:solidFill>
                            <a:srgbClr val="000000"/>
                          </a:solidFill>
                          <a:effectLst/>
                          <a:latin typeface="Cambria" panose="02040503050406030204" pitchFamily="18" charset="0"/>
                        </a:rPr>
                        <a:t>6.28</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dirty="0">
                          <a:solidFill>
                            <a:srgbClr val="000000"/>
                          </a:solidFill>
                          <a:effectLst/>
                          <a:latin typeface="Cambria" panose="02040503050406030204" pitchFamily="18" charset="0"/>
                        </a:rPr>
                        <a:t>7.24</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1.04</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0.87</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0.60</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4083323361"/>
                  </a:ext>
                </a:extLst>
              </a:tr>
              <a:tr h="198330">
                <a:tc>
                  <a:txBody>
                    <a:bodyPr/>
                    <a:lstStyle/>
                    <a:p>
                      <a:pPr algn="l" rtl="0" fontAlgn="ctr">
                        <a:buNone/>
                      </a:pPr>
                      <a:r>
                        <a:rPr lang="en-US" sz="1100" b="1" i="1" u="none" strike="noStrike" dirty="0">
                          <a:solidFill>
                            <a:srgbClr val="000000"/>
                          </a:solidFill>
                          <a:effectLst/>
                          <a:latin typeface="Cambria" panose="02040503050406030204" pitchFamily="18" charset="0"/>
                        </a:rPr>
                        <a:t>CRISIL Short Term Bond Index</a:t>
                      </a:r>
                    </a:p>
                  </a:txBody>
                  <a:tcPr marL="72000"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1" i="1" u="none" strike="noStrike">
                          <a:solidFill>
                            <a:srgbClr val="000000"/>
                          </a:solidFill>
                          <a:effectLst/>
                          <a:latin typeface="Cambria" panose="02040503050406030204" pitchFamily="18" charset="0"/>
                        </a:rPr>
                        <a:t> </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1" i="1" u="none" strike="noStrike">
                          <a:solidFill>
                            <a:srgbClr val="000000"/>
                          </a:solidFill>
                          <a:effectLst/>
                          <a:latin typeface="Cambria" panose="02040503050406030204" pitchFamily="18" charset="0"/>
                        </a:rPr>
                        <a:t> </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1" i="1" u="none" strike="noStrike">
                          <a:solidFill>
                            <a:srgbClr val="000000"/>
                          </a:solidFill>
                          <a:effectLst/>
                          <a:latin typeface="Cambria" panose="02040503050406030204" pitchFamily="18" charset="0"/>
                        </a:rPr>
                        <a:t>0.28</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1" i="1" u="none" strike="noStrike">
                          <a:solidFill>
                            <a:srgbClr val="000000"/>
                          </a:solidFill>
                          <a:effectLst/>
                          <a:latin typeface="Cambria" panose="02040503050406030204" pitchFamily="18" charset="0"/>
                        </a:rPr>
                        <a:t>1.92</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1" i="1" u="none" strike="noStrike">
                          <a:solidFill>
                            <a:srgbClr val="000000"/>
                          </a:solidFill>
                          <a:effectLst/>
                          <a:latin typeface="Cambria" panose="02040503050406030204" pitchFamily="18" charset="0"/>
                        </a:rPr>
                        <a:t>3.03</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1" i="1" u="none" strike="noStrike">
                          <a:solidFill>
                            <a:srgbClr val="000000"/>
                          </a:solidFill>
                          <a:effectLst/>
                          <a:latin typeface="Cambria" panose="02040503050406030204" pitchFamily="18" charset="0"/>
                        </a:rPr>
                        <a:t>5.53</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1" i="1" u="none" strike="noStrike">
                          <a:solidFill>
                            <a:srgbClr val="000000"/>
                          </a:solidFill>
                          <a:effectLst/>
                          <a:latin typeface="Cambria" panose="02040503050406030204" pitchFamily="18" charset="0"/>
                        </a:rPr>
                        <a:t>7.06</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1" i="1" u="none" strike="noStrike">
                          <a:solidFill>
                            <a:srgbClr val="000000"/>
                          </a:solidFill>
                          <a:effectLst/>
                          <a:latin typeface="Cambria" panose="02040503050406030204" pitchFamily="18" charset="0"/>
                        </a:rPr>
                        <a:t>7.24</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1" i="1" u="none" strike="noStrike">
                          <a:solidFill>
                            <a:srgbClr val="000000"/>
                          </a:solidFill>
                          <a:effectLst/>
                          <a:latin typeface="Cambria" panose="02040503050406030204" pitchFamily="18" charset="0"/>
                        </a:rPr>
                        <a:t>6.30</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1" i="1" u="none" strike="noStrike">
                          <a:solidFill>
                            <a:srgbClr val="000000"/>
                          </a:solidFill>
                          <a:effectLst/>
                          <a:latin typeface="Cambria" panose="02040503050406030204" pitchFamily="18" charset="0"/>
                        </a:rPr>
                        <a:t> </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1" i="1" u="none" strike="noStrike">
                          <a:solidFill>
                            <a:srgbClr val="000000"/>
                          </a:solidFill>
                          <a:effectLst/>
                          <a:latin typeface="Cambria" panose="02040503050406030204" pitchFamily="18" charset="0"/>
                        </a:rPr>
                        <a:t> </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1" i="1" u="none" strike="noStrike">
                          <a:solidFill>
                            <a:srgbClr val="000000"/>
                          </a:solidFill>
                          <a:effectLst/>
                          <a:latin typeface="Cambria" panose="02040503050406030204" pitchFamily="18" charset="0"/>
                        </a:rPr>
                        <a:t> </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1" i="1" u="none" strike="noStrike">
                          <a:solidFill>
                            <a:srgbClr val="000000"/>
                          </a:solidFill>
                          <a:effectLst/>
                          <a:latin typeface="Cambria" panose="02040503050406030204" pitchFamily="18" charset="0"/>
                        </a:rPr>
                        <a:t> </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3978584957"/>
                  </a:ext>
                </a:extLst>
              </a:tr>
              <a:tr h="200215">
                <a:tc>
                  <a:txBody>
                    <a:bodyPr/>
                    <a:lstStyle/>
                    <a:p>
                      <a:pPr algn="l" rtl="0" fontAlgn="ctr">
                        <a:buNone/>
                      </a:pPr>
                      <a:r>
                        <a:rPr lang="en-IN" sz="1100" b="1" i="1" u="none" strike="noStrike" dirty="0">
                          <a:solidFill>
                            <a:srgbClr val="000000"/>
                          </a:solidFill>
                          <a:effectLst/>
                          <a:latin typeface="Cambria" panose="02040503050406030204" pitchFamily="18" charset="0"/>
                        </a:rPr>
                        <a:t>CRISIL Liquid Debt Index</a:t>
                      </a:r>
                    </a:p>
                  </a:txBody>
                  <a:tcPr marL="72000"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ctr" rtl="0" fontAlgn="ctr">
                        <a:buNone/>
                      </a:pPr>
                      <a:r>
                        <a:rPr lang="en-IN" sz="1100" b="1" i="1" u="none" strike="noStrike" dirty="0">
                          <a:solidFill>
                            <a:srgbClr val="000000"/>
                          </a:solidFill>
                          <a:effectLst/>
                          <a:latin typeface="Cambria" panose="02040503050406030204" pitchFamily="18" charset="0"/>
                        </a:rPr>
                        <a:t> </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ctr" rtl="0" fontAlgn="ctr">
                        <a:buNone/>
                      </a:pPr>
                      <a:r>
                        <a:rPr lang="en-IN" sz="1100" b="1" i="1" u="none" strike="noStrike" dirty="0">
                          <a:solidFill>
                            <a:srgbClr val="000000"/>
                          </a:solidFill>
                          <a:effectLst/>
                          <a:latin typeface="Cambria" panose="02040503050406030204" pitchFamily="18" charset="0"/>
                        </a:rPr>
                        <a:t> </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ctr" rtl="0" fontAlgn="ctr">
                        <a:buNone/>
                      </a:pPr>
                      <a:r>
                        <a:rPr lang="en-IN" sz="1100" b="1" i="1" u="none" strike="noStrike" dirty="0">
                          <a:solidFill>
                            <a:srgbClr val="000000"/>
                          </a:solidFill>
                          <a:effectLst/>
                          <a:latin typeface="Cambria" panose="02040503050406030204" pitchFamily="18" charset="0"/>
                        </a:rPr>
                        <a:t>0.49</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ctr" rtl="0" fontAlgn="ctr">
                        <a:buNone/>
                      </a:pPr>
                      <a:r>
                        <a:rPr lang="en-IN" sz="1100" b="1" i="1" u="none" strike="noStrike" dirty="0">
                          <a:solidFill>
                            <a:srgbClr val="000000"/>
                          </a:solidFill>
                          <a:effectLst/>
                          <a:latin typeface="Cambria" panose="02040503050406030204" pitchFamily="18" charset="0"/>
                        </a:rPr>
                        <a:t>1.53</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ctr" rtl="0" fontAlgn="ctr">
                        <a:buNone/>
                      </a:pPr>
                      <a:r>
                        <a:rPr lang="en-IN" sz="1100" b="1" i="1" u="none" strike="noStrike" dirty="0">
                          <a:solidFill>
                            <a:srgbClr val="000000"/>
                          </a:solidFill>
                          <a:effectLst/>
                          <a:latin typeface="Cambria" panose="02040503050406030204" pitchFamily="18" charset="0"/>
                        </a:rPr>
                        <a:t>3.08</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ctr" rtl="0" fontAlgn="ctr">
                        <a:buNone/>
                      </a:pPr>
                      <a:r>
                        <a:rPr lang="en-IN" sz="1100" b="1" i="1" u="none" strike="noStrike" dirty="0">
                          <a:solidFill>
                            <a:srgbClr val="000000"/>
                          </a:solidFill>
                          <a:effectLst/>
                          <a:latin typeface="Cambria" panose="02040503050406030204" pitchFamily="18" charset="0"/>
                        </a:rPr>
                        <a:t>6.03</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ctr" rtl="0" fontAlgn="ctr">
                        <a:buNone/>
                      </a:pPr>
                      <a:r>
                        <a:rPr lang="en-IN" sz="1100" b="1" i="1" u="none" strike="noStrike" dirty="0">
                          <a:solidFill>
                            <a:srgbClr val="000000"/>
                          </a:solidFill>
                          <a:effectLst/>
                          <a:latin typeface="Cambria" panose="02040503050406030204" pitchFamily="18" charset="0"/>
                        </a:rPr>
                        <a:t>6.49</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ctr" rtl="0" fontAlgn="ctr">
                        <a:buNone/>
                      </a:pPr>
                      <a:r>
                        <a:rPr lang="en-IN" sz="1100" b="1" i="1" u="none" strike="noStrike" dirty="0">
                          <a:solidFill>
                            <a:srgbClr val="000000"/>
                          </a:solidFill>
                          <a:effectLst/>
                          <a:latin typeface="Cambria" panose="02040503050406030204" pitchFamily="18" charset="0"/>
                        </a:rPr>
                        <a:t>6.78</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ctr" rtl="0" fontAlgn="ctr">
                        <a:buNone/>
                      </a:pPr>
                      <a:r>
                        <a:rPr lang="en-IN" sz="1100" b="1" i="1" u="none" strike="noStrike">
                          <a:solidFill>
                            <a:srgbClr val="000000"/>
                          </a:solidFill>
                          <a:effectLst/>
                          <a:latin typeface="Cambria" panose="02040503050406030204" pitchFamily="18" charset="0"/>
                        </a:rPr>
                        <a:t>6.20</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ctr" rtl="0" fontAlgn="ctr">
                        <a:buNone/>
                      </a:pPr>
                      <a:r>
                        <a:rPr lang="en-IN" sz="1100" b="1" i="1" u="none" strike="noStrike">
                          <a:solidFill>
                            <a:srgbClr val="000000"/>
                          </a:solidFill>
                          <a:effectLst/>
                          <a:latin typeface="Cambria" panose="02040503050406030204" pitchFamily="18" charset="0"/>
                        </a:rPr>
                        <a:t> </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ctr" rtl="0" fontAlgn="ctr">
                        <a:buNone/>
                      </a:pPr>
                      <a:r>
                        <a:rPr lang="en-IN" sz="1100" b="1" i="1" u="none" strike="noStrike">
                          <a:solidFill>
                            <a:srgbClr val="000000"/>
                          </a:solidFill>
                          <a:effectLst/>
                          <a:latin typeface="Cambria" panose="02040503050406030204" pitchFamily="18" charset="0"/>
                        </a:rPr>
                        <a:t> </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ctr" rtl="0" fontAlgn="ctr">
                        <a:buNone/>
                      </a:pPr>
                      <a:r>
                        <a:rPr lang="en-IN" sz="1100" b="1" i="1" u="none" strike="noStrike">
                          <a:solidFill>
                            <a:srgbClr val="000000"/>
                          </a:solidFill>
                          <a:effectLst/>
                          <a:latin typeface="Cambria" panose="02040503050406030204" pitchFamily="18" charset="0"/>
                        </a:rPr>
                        <a:t> </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ctr" rtl="0" fontAlgn="ctr">
                        <a:buNone/>
                      </a:pPr>
                      <a:r>
                        <a:rPr lang="en-IN" sz="1100" b="1" i="1" u="none" strike="noStrike">
                          <a:solidFill>
                            <a:srgbClr val="000000"/>
                          </a:solidFill>
                          <a:effectLst/>
                          <a:latin typeface="Cambria" panose="02040503050406030204" pitchFamily="18" charset="0"/>
                        </a:rPr>
                        <a:t> </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2778758282"/>
                  </a:ext>
                </a:extLst>
              </a:tr>
              <a:tr h="198330">
                <a:tc>
                  <a:txBody>
                    <a:bodyPr/>
                    <a:lstStyle/>
                    <a:p>
                      <a:pPr algn="l" rtl="0" fontAlgn="ctr">
                        <a:buNone/>
                      </a:pPr>
                      <a:r>
                        <a:rPr lang="en-IN" sz="1100" b="1" i="0" u="none" strike="noStrike">
                          <a:solidFill>
                            <a:srgbClr val="000000"/>
                          </a:solidFill>
                          <a:effectLst/>
                          <a:latin typeface="Cambria" panose="02040503050406030204" pitchFamily="18" charset="0"/>
                        </a:rPr>
                        <a:t>Money Market Fund</a:t>
                      </a:r>
                    </a:p>
                  </a:txBody>
                  <a:tcPr marL="72000"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ctr" rtl="0" fontAlgn="ctr">
                        <a:buNone/>
                      </a:pPr>
                      <a:r>
                        <a:rPr lang="en-IN" sz="1100" b="1" i="0" u="none" strike="noStrike">
                          <a:solidFill>
                            <a:srgbClr val="000000"/>
                          </a:solidFill>
                          <a:effectLst/>
                          <a:latin typeface="Cambria" panose="02040503050406030204" pitchFamily="18" charset="0"/>
                        </a:rPr>
                        <a:t> </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ctr" rtl="0" fontAlgn="ctr">
                        <a:buNone/>
                      </a:pPr>
                      <a:r>
                        <a:rPr lang="en-IN" sz="1100" b="1" i="0" u="none" strike="noStrike">
                          <a:solidFill>
                            <a:srgbClr val="000000"/>
                          </a:solidFill>
                          <a:effectLst/>
                          <a:latin typeface="Cambria" panose="02040503050406030204" pitchFamily="18" charset="0"/>
                        </a:rPr>
                        <a:t> </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ctr" rtl="0" fontAlgn="ctr">
                        <a:buNone/>
                      </a:pPr>
                      <a:r>
                        <a:rPr lang="en-IN" sz="1100" b="1" i="0" u="none" strike="noStrike">
                          <a:solidFill>
                            <a:srgbClr val="000000"/>
                          </a:solidFill>
                          <a:effectLst/>
                          <a:latin typeface="Cambria" panose="02040503050406030204" pitchFamily="18" charset="0"/>
                        </a:rPr>
                        <a:t> </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ctr" rtl="0" fontAlgn="ctr">
                        <a:buNone/>
                      </a:pPr>
                      <a:r>
                        <a:rPr lang="en-IN" sz="1100" b="1" i="0" u="none" strike="noStrike">
                          <a:solidFill>
                            <a:srgbClr val="000000"/>
                          </a:solidFill>
                          <a:effectLst/>
                          <a:latin typeface="Cambria" panose="02040503050406030204" pitchFamily="18" charset="0"/>
                        </a:rPr>
                        <a:t> </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ctr" rtl="0" fontAlgn="ctr">
                        <a:buNone/>
                      </a:pPr>
                      <a:r>
                        <a:rPr lang="en-IN" sz="1100" b="1" i="0" u="none" strike="noStrike">
                          <a:solidFill>
                            <a:srgbClr val="000000"/>
                          </a:solidFill>
                          <a:effectLst/>
                          <a:latin typeface="Cambria" panose="02040503050406030204" pitchFamily="18" charset="0"/>
                        </a:rPr>
                        <a:t> </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ctr" rtl="0" fontAlgn="ctr">
                        <a:buNone/>
                      </a:pPr>
                      <a:r>
                        <a:rPr lang="en-IN" sz="1100" b="1" i="0" u="none" strike="noStrike">
                          <a:solidFill>
                            <a:srgbClr val="000000"/>
                          </a:solidFill>
                          <a:effectLst/>
                          <a:latin typeface="Cambria" panose="02040503050406030204" pitchFamily="18" charset="0"/>
                        </a:rPr>
                        <a:t> </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ctr" rtl="0" fontAlgn="ctr">
                        <a:buNone/>
                      </a:pPr>
                      <a:r>
                        <a:rPr lang="en-IN" sz="1100" b="1" i="0" u="none" strike="noStrike">
                          <a:solidFill>
                            <a:srgbClr val="000000"/>
                          </a:solidFill>
                          <a:effectLst/>
                          <a:latin typeface="Cambria" panose="02040503050406030204" pitchFamily="18" charset="0"/>
                        </a:rPr>
                        <a:t> </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ctr" rtl="0" fontAlgn="ctr">
                        <a:buNone/>
                      </a:pPr>
                      <a:r>
                        <a:rPr lang="en-IN" sz="1100" b="1" i="0" u="none" strike="noStrike">
                          <a:solidFill>
                            <a:srgbClr val="000000"/>
                          </a:solidFill>
                          <a:effectLst/>
                          <a:latin typeface="Cambria" panose="02040503050406030204" pitchFamily="18" charset="0"/>
                        </a:rPr>
                        <a:t> </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ctr" rtl="0" fontAlgn="ctr">
                        <a:buNone/>
                      </a:pPr>
                      <a:r>
                        <a:rPr lang="en-IN" sz="1100" b="1" i="0" u="none" strike="noStrike">
                          <a:solidFill>
                            <a:srgbClr val="000000"/>
                          </a:solidFill>
                          <a:effectLst/>
                          <a:latin typeface="Cambria" panose="02040503050406030204" pitchFamily="18" charset="0"/>
                        </a:rPr>
                        <a:t> </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ctr" rtl="0" fontAlgn="ctr">
                        <a:buNone/>
                      </a:pPr>
                      <a:r>
                        <a:rPr lang="en-IN" sz="1100" b="1" i="0" u="none" strike="noStrike">
                          <a:solidFill>
                            <a:srgbClr val="000000"/>
                          </a:solidFill>
                          <a:effectLst/>
                          <a:latin typeface="Cambria" panose="02040503050406030204" pitchFamily="18" charset="0"/>
                        </a:rPr>
                        <a:t> </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ctr" rtl="0" fontAlgn="ctr">
                        <a:buNone/>
                      </a:pPr>
                      <a:r>
                        <a:rPr lang="en-IN" sz="1100" b="1" i="0" u="none" strike="noStrike">
                          <a:solidFill>
                            <a:srgbClr val="000000"/>
                          </a:solidFill>
                          <a:effectLst/>
                          <a:latin typeface="Cambria" panose="02040503050406030204" pitchFamily="18" charset="0"/>
                        </a:rPr>
                        <a:t> </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ctr" rtl="0" fontAlgn="ctr">
                        <a:buNone/>
                      </a:pPr>
                      <a:r>
                        <a:rPr lang="en-IN" sz="1100" b="1" i="0" u="none" strike="noStrike">
                          <a:solidFill>
                            <a:srgbClr val="000000"/>
                          </a:solidFill>
                          <a:effectLst/>
                          <a:latin typeface="Cambria" panose="02040503050406030204" pitchFamily="18" charset="0"/>
                        </a:rPr>
                        <a:t> </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ctr" rtl="0" fontAlgn="ctr">
                        <a:buNone/>
                      </a:pPr>
                      <a:r>
                        <a:rPr lang="en-IN" sz="1100" b="1" i="0" u="none" strike="noStrike">
                          <a:solidFill>
                            <a:srgbClr val="000000"/>
                          </a:solidFill>
                          <a:effectLst/>
                          <a:latin typeface="Cambria" panose="02040503050406030204" pitchFamily="18" charset="0"/>
                        </a:rPr>
                        <a:t> </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extLst>
                  <a:ext uri="{0D108BD9-81ED-4DB2-BD59-A6C34878D82A}">
                    <a16:rowId xmlns:a16="http://schemas.microsoft.com/office/drawing/2014/main" val="2399054675"/>
                  </a:ext>
                </a:extLst>
              </a:tr>
              <a:tr h="198330">
                <a:tc>
                  <a:txBody>
                    <a:bodyPr/>
                    <a:lstStyle/>
                    <a:p>
                      <a:pPr algn="l" rtl="0" fontAlgn="b">
                        <a:buNone/>
                      </a:pPr>
                      <a:r>
                        <a:rPr lang="en-US" sz="1100" b="0" i="0" u="none" strike="noStrike">
                          <a:solidFill>
                            <a:srgbClr val="000000"/>
                          </a:solidFill>
                          <a:effectLst/>
                          <a:latin typeface="Cambria" panose="02040503050406030204" pitchFamily="18" charset="0"/>
                        </a:rPr>
                        <a:t>Tata Money Market Fund-Reg(G)</a:t>
                      </a:r>
                    </a:p>
                  </a:txBody>
                  <a:tcPr marL="72000"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34,138.15</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22-May-2003</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0.49</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1.76</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3.37</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6.21</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7.10</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7.25</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6.49</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6.94</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0.47</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0.47</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0.37</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4145884723"/>
                  </a:ext>
                </a:extLst>
              </a:tr>
              <a:tr h="198330">
                <a:tc>
                  <a:txBody>
                    <a:bodyPr/>
                    <a:lstStyle/>
                    <a:p>
                      <a:pPr algn="l" rtl="0" fontAlgn="b">
                        <a:buNone/>
                      </a:pPr>
                      <a:r>
                        <a:rPr lang="en-US" sz="1100" b="0" i="0" u="none" strike="noStrike">
                          <a:solidFill>
                            <a:srgbClr val="000000"/>
                          </a:solidFill>
                          <a:effectLst/>
                          <a:latin typeface="Cambria" panose="02040503050406030204" pitchFamily="18" charset="0"/>
                        </a:rPr>
                        <a:t>HDFC Money Market Fund-Reg(G)</a:t>
                      </a:r>
                    </a:p>
                  </a:txBody>
                  <a:tcPr marL="72000"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31,370.84</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03-Jan-2000</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0.48</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1.77</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3.34</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6.17</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7.07</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7.19</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6.44</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6.98</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0.52</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0.48</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0.35</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1354188590"/>
                  </a:ext>
                </a:extLst>
              </a:tr>
              <a:tr h="198330">
                <a:tc>
                  <a:txBody>
                    <a:bodyPr/>
                    <a:lstStyle/>
                    <a:p>
                      <a:pPr algn="l" rtl="0" fontAlgn="b">
                        <a:buNone/>
                      </a:pPr>
                      <a:r>
                        <a:rPr lang="en-US" sz="1100" b="0" i="0" u="none" strike="noStrike" dirty="0">
                          <a:solidFill>
                            <a:srgbClr val="000000"/>
                          </a:solidFill>
                          <a:effectLst/>
                          <a:latin typeface="Cambria" panose="02040503050406030204" pitchFamily="18" charset="0"/>
                        </a:rPr>
                        <a:t>Kotak Money Market Fund(G)</a:t>
                      </a:r>
                    </a:p>
                  </a:txBody>
                  <a:tcPr marL="72000"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30,296.53</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14-Jul-2003</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0.49</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1.78</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3.37</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6.20</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7.09</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7.23</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6.49</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6.92</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0.46</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0.46</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0.32</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3702178994"/>
                  </a:ext>
                </a:extLst>
              </a:tr>
              <a:tr h="198330">
                <a:tc>
                  <a:txBody>
                    <a:bodyPr/>
                    <a:lstStyle/>
                    <a:p>
                      <a:pPr algn="l" rtl="0" fontAlgn="b">
                        <a:buNone/>
                      </a:pPr>
                      <a:r>
                        <a:rPr lang="en-US" sz="1100" b="0" i="0" u="none" strike="noStrike">
                          <a:solidFill>
                            <a:srgbClr val="000000"/>
                          </a:solidFill>
                          <a:effectLst/>
                          <a:latin typeface="Cambria" panose="02040503050406030204" pitchFamily="18" charset="0"/>
                        </a:rPr>
                        <a:t>ICICI Pru Money Market Fund(G)</a:t>
                      </a:r>
                    </a:p>
                  </a:txBody>
                  <a:tcPr marL="72000"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34,627.04</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08-Mar-2006</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0.49</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1.77</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3.29</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6.18</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7.11</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7.24</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6.47</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6.90</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0.50</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0.47</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0.28</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475450739"/>
                  </a:ext>
                </a:extLst>
              </a:tr>
              <a:tr h="198330">
                <a:tc>
                  <a:txBody>
                    <a:bodyPr/>
                    <a:lstStyle/>
                    <a:p>
                      <a:pPr algn="l" rtl="0" fontAlgn="b">
                        <a:buNone/>
                      </a:pPr>
                      <a:r>
                        <a:rPr lang="en-US" sz="1100" b="0" i="0" u="none" strike="noStrike">
                          <a:solidFill>
                            <a:srgbClr val="000000"/>
                          </a:solidFill>
                          <a:effectLst/>
                          <a:latin typeface="Cambria" panose="02040503050406030204" pitchFamily="18" charset="0"/>
                        </a:rPr>
                        <a:t>Nippon India Money Market Fund(G)</a:t>
                      </a:r>
                    </a:p>
                  </a:txBody>
                  <a:tcPr marL="72000"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23,227.09</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15-Jun-2005</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0.48</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1.78</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3.35</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6.17</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7.10</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7.25</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6.53</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6.97</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0.51</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0.47</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0.33</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202935721"/>
                  </a:ext>
                </a:extLst>
              </a:tr>
              <a:tr h="198330">
                <a:tc>
                  <a:txBody>
                    <a:bodyPr/>
                    <a:lstStyle/>
                    <a:p>
                      <a:pPr algn="l" rtl="0" fontAlgn="ctr">
                        <a:buNone/>
                      </a:pPr>
                      <a:r>
                        <a:rPr lang="en-IN" sz="1100" b="1" i="1" u="none" strike="noStrike">
                          <a:solidFill>
                            <a:srgbClr val="000000"/>
                          </a:solidFill>
                          <a:effectLst/>
                          <a:latin typeface="Cambria" panose="02040503050406030204" pitchFamily="18" charset="0"/>
                        </a:rPr>
                        <a:t>CRISIL Liquid Debt Index</a:t>
                      </a:r>
                    </a:p>
                  </a:txBody>
                  <a:tcPr marL="72000"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1" i="1" u="none" strike="noStrike">
                          <a:solidFill>
                            <a:srgbClr val="000000"/>
                          </a:solidFill>
                          <a:effectLst/>
                          <a:latin typeface="Cambria" panose="02040503050406030204" pitchFamily="18" charset="0"/>
                        </a:rPr>
                        <a:t> </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1" i="1" u="none" strike="noStrike">
                          <a:solidFill>
                            <a:srgbClr val="000000"/>
                          </a:solidFill>
                          <a:effectLst/>
                          <a:latin typeface="Cambria" panose="02040503050406030204" pitchFamily="18" charset="0"/>
                        </a:rPr>
                        <a:t> </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1" i="1" u="none" strike="noStrike">
                          <a:solidFill>
                            <a:srgbClr val="000000"/>
                          </a:solidFill>
                          <a:effectLst/>
                          <a:latin typeface="Cambria" panose="02040503050406030204" pitchFamily="18" charset="0"/>
                        </a:rPr>
                        <a:t>0.49</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1" i="1" u="none" strike="noStrike">
                          <a:solidFill>
                            <a:srgbClr val="000000"/>
                          </a:solidFill>
                          <a:effectLst/>
                          <a:latin typeface="Cambria" panose="02040503050406030204" pitchFamily="18" charset="0"/>
                        </a:rPr>
                        <a:t>1.53</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1" i="1" u="none" strike="noStrike">
                          <a:solidFill>
                            <a:srgbClr val="000000"/>
                          </a:solidFill>
                          <a:effectLst/>
                          <a:latin typeface="Cambria" panose="02040503050406030204" pitchFamily="18" charset="0"/>
                        </a:rPr>
                        <a:t>3.08</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1" i="1" u="none" strike="noStrike">
                          <a:solidFill>
                            <a:srgbClr val="000000"/>
                          </a:solidFill>
                          <a:effectLst/>
                          <a:latin typeface="Cambria" panose="02040503050406030204" pitchFamily="18" charset="0"/>
                        </a:rPr>
                        <a:t>6.03</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1" i="1" u="none" strike="noStrike">
                          <a:solidFill>
                            <a:srgbClr val="000000"/>
                          </a:solidFill>
                          <a:effectLst/>
                          <a:latin typeface="Cambria" panose="02040503050406030204" pitchFamily="18" charset="0"/>
                        </a:rPr>
                        <a:t>6.49</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1" i="1" u="none" strike="noStrike">
                          <a:solidFill>
                            <a:srgbClr val="000000"/>
                          </a:solidFill>
                          <a:effectLst/>
                          <a:latin typeface="Cambria" panose="02040503050406030204" pitchFamily="18" charset="0"/>
                        </a:rPr>
                        <a:t>6.78</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1" i="1" u="none" strike="noStrike">
                          <a:solidFill>
                            <a:srgbClr val="000000"/>
                          </a:solidFill>
                          <a:effectLst/>
                          <a:latin typeface="Cambria" panose="02040503050406030204" pitchFamily="18" charset="0"/>
                        </a:rPr>
                        <a:t>6.20</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1" i="1" u="none" strike="noStrike">
                          <a:solidFill>
                            <a:srgbClr val="000000"/>
                          </a:solidFill>
                          <a:effectLst/>
                          <a:latin typeface="Cambria" panose="02040503050406030204" pitchFamily="18" charset="0"/>
                        </a:rPr>
                        <a:t> </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1" i="1" u="none" strike="noStrike">
                          <a:solidFill>
                            <a:srgbClr val="000000"/>
                          </a:solidFill>
                          <a:effectLst/>
                          <a:latin typeface="Cambria" panose="02040503050406030204" pitchFamily="18" charset="0"/>
                        </a:rPr>
                        <a:t> </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1" i="1" u="none" strike="noStrike">
                          <a:solidFill>
                            <a:srgbClr val="000000"/>
                          </a:solidFill>
                          <a:effectLst/>
                          <a:latin typeface="Cambria" panose="02040503050406030204" pitchFamily="18" charset="0"/>
                        </a:rPr>
                        <a:t> </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1" i="1" u="none" strike="noStrike">
                          <a:solidFill>
                            <a:srgbClr val="000000"/>
                          </a:solidFill>
                          <a:effectLst/>
                          <a:latin typeface="Cambria" panose="02040503050406030204" pitchFamily="18" charset="0"/>
                        </a:rPr>
                        <a:t> </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3154981124"/>
                  </a:ext>
                </a:extLst>
              </a:tr>
              <a:tr h="198330">
                <a:tc>
                  <a:txBody>
                    <a:bodyPr/>
                    <a:lstStyle/>
                    <a:p>
                      <a:pPr algn="l" rtl="0" fontAlgn="ctr">
                        <a:buNone/>
                      </a:pPr>
                      <a:r>
                        <a:rPr lang="en-IN" sz="1100" b="1" i="0" u="none" strike="noStrike">
                          <a:solidFill>
                            <a:srgbClr val="000000"/>
                          </a:solidFill>
                          <a:effectLst/>
                          <a:latin typeface="Cambria" panose="02040503050406030204" pitchFamily="18" charset="0"/>
                        </a:rPr>
                        <a:t>Short Duration Fund</a:t>
                      </a:r>
                    </a:p>
                  </a:txBody>
                  <a:tcPr marL="72000"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ctr" rtl="0" fontAlgn="ctr">
                        <a:buNone/>
                      </a:pPr>
                      <a:r>
                        <a:rPr lang="en-IN" sz="1100" b="1" i="0" u="none" strike="noStrike">
                          <a:solidFill>
                            <a:srgbClr val="000000"/>
                          </a:solidFill>
                          <a:effectLst/>
                          <a:latin typeface="Cambria" panose="02040503050406030204" pitchFamily="18" charset="0"/>
                        </a:rPr>
                        <a:t> </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ctr" rtl="0" fontAlgn="ctr">
                        <a:buNone/>
                      </a:pPr>
                      <a:r>
                        <a:rPr lang="en-IN" sz="1100" b="1" i="0" u="none" strike="noStrike">
                          <a:solidFill>
                            <a:srgbClr val="000000"/>
                          </a:solidFill>
                          <a:effectLst/>
                          <a:latin typeface="Cambria" panose="02040503050406030204" pitchFamily="18" charset="0"/>
                        </a:rPr>
                        <a:t> </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ctr" rtl="0" fontAlgn="ctr">
                        <a:buNone/>
                      </a:pPr>
                      <a:r>
                        <a:rPr lang="en-IN" sz="1100" b="1" i="0" u="none" strike="noStrike">
                          <a:solidFill>
                            <a:srgbClr val="000000"/>
                          </a:solidFill>
                          <a:effectLst/>
                          <a:latin typeface="Cambria" panose="02040503050406030204" pitchFamily="18" charset="0"/>
                        </a:rPr>
                        <a:t> </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ctr" rtl="0" fontAlgn="ctr">
                        <a:buNone/>
                      </a:pPr>
                      <a:r>
                        <a:rPr lang="en-IN" sz="1100" b="1" i="0" u="none" strike="noStrike">
                          <a:solidFill>
                            <a:srgbClr val="000000"/>
                          </a:solidFill>
                          <a:effectLst/>
                          <a:latin typeface="Cambria" panose="02040503050406030204" pitchFamily="18" charset="0"/>
                        </a:rPr>
                        <a:t> </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ctr" rtl="0" fontAlgn="ctr">
                        <a:buNone/>
                      </a:pPr>
                      <a:r>
                        <a:rPr lang="en-IN" sz="1100" b="1" i="0" u="none" strike="noStrike">
                          <a:solidFill>
                            <a:srgbClr val="000000"/>
                          </a:solidFill>
                          <a:effectLst/>
                          <a:latin typeface="Cambria" panose="02040503050406030204" pitchFamily="18" charset="0"/>
                        </a:rPr>
                        <a:t> </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ctr" rtl="0" fontAlgn="ctr">
                        <a:buNone/>
                      </a:pPr>
                      <a:r>
                        <a:rPr lang="en-IN" sz="1100" b="1" i="0" u="none" strike="noStrike">
                          <a:solidFill>
                            <a:srgbClr val="000000"/>
                          </a:solidFill>
                          <a:effectLst/>
                          <a:latin typeface="Cambria" panose="02040503050406030204" pitchFamily="18" charset="0"/>
                        </a:rPr>
                        <a:t> </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ctr" rtl="0" fontAlgn="ctr">
                        <a:buNone/>
                      </a:pPr>
                      <a:r>
                        <a:rPr lang="en-IN" sz="1100" b="1" i="0" u="none" strike="noStrike">
                          <a:solidFill>
                            <a:srgbClr val="000000"/>
                          </a:solidFill>
                          <a:effectLst/>
                          <a:latin typeface="Cambria" panose="02040503050406030204" pitchFamily="18" charset="0"/>
                        </a:rPr>
                        <a:t> </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ctr" rtl="0" fontAlgn="ctr">
                        <a:buNone/>
                      </a:pPr>
                      <a:r>
                        <a:rPr lang="en-IN" sz="1100" b="1" i="0" u="none" strike="noStrike">
                          <a:solidFill>
                            <a:srgbClr val="000000"/>
                          </a:solidFill>
                          <a:effectLst/>
                          <a:latin typeface="Cambria" panose="02040503050406030204" pitchFamily="18" charset="0"/>
                        </a:rPr>
                        <a:t> </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ctr" rtl="0" fontAlgn="ctr">
                        <a:buNone/>
                      </a:pPr>
                      <a:r>
                        <a:rPr lang="en-IN" sz="1100" b="1" i="0" u="none" strike="noStrike">
                          <a:solidFill>
                            <a:srgbClr val="000000"/>
                          </a:solidFill>
                          <a:effectLst/>
                          <a:latin typeface="Cambria" panose="02040503050406030204" pitchFamily="18" charset="0"/>
                        </a:rPr>
                        <a:t> </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ctr" rtl="0" fontAlgn="ctr">
                        <a:buNone/>
                      </a:pPr>
                      <a:r>
                        <a:rPr lang="en-IN" sz="1100" b="1" i="0" u="none" strike="noStrike">
                          <a:solidFill>
                            <a:srgbClr val="000000"/>
                          </a:solidFill>
                          <a:effectLst/>
                          <a:latin typeface="Cambria" panose="02040503050406030204" pitchFamily="18" charset="0"/>
                        </a:rPr>
                        <a:t> </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ctr" rtl="0" fontAlgn="ctr">
                        <a:buNone/>
                      </a:pPr>
                      <a:r>
                        <a:rPr lang="en-IN" sz="1100" b="1" i="0" u="none" strike="noStrike">
                          <a:solidFill>
                            <a:srgbClr val="000000"/>
                          </a:solidFill>
                          <a:effectLst/>
                          <a:latin typeface="Cambria" panose="02040503050406030204" pitchFamily="18" charset="0"/>
                        </a:rPr>
                        <a:t> </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ctr" rtl="0" fontAlgn="ctr">
                        <a:buNone/>
                      </a:pPr>
                      <a:r>
                        <a:rPr lang="en-IN" sz="1100" b="1" i="0" u="none" strike="noStrike">
                          <a:solidFill>
                            <a:srgbClr val="000000"/>
                          </a:solidFill>
                          <a:effectLst/>
                          <a:latin typeface="Cambria" panose="02040503050406030204" pitchFamily="18" charset="0"/>
                        </a:rPr>
                        <a:t> </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ctr" rtl="0" fontAlgn="ctr">
                        <a:buNone/>
                      </a:pPr>
                      <a:r>
                        <a:rPr lang="en-IN" sz="1100" b="1" i="0" u="none" strike="noStrike">
                          <a:solidFill>
                            <a:srgbClr val="000000"/>
                          </a:solidFill>
                          <a:effectLst/>
                          <a:latin typeface="Cambria" panose="02040503050406030204" pitchFamily="18" charset="0"/>
                        </a:rPr>
                        <a:t> </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extLst>
                  <a:ext uri="{0D108BD9-81ED-4DB2-BD59-A6C34878D82A}">
                    <a16:rowId xmlns:a16="http://schemas.microsoft.com/office/drawing/2014/main" val="2929790978"/>
                  </a:ext>
                </a:extLst>
              </a:tr>
              <a:tr h="198330">
                <a:tc>
                  <a:txBody>
                    <a:bodyPr/>
                    <a:lstStyle/>
                    <a:p>
                      <a:pPr algn="l" rtl="0" fontAlgn="b">
                        <a:buNone/>
                      </a:pPr>
                      <a:r>
                        <a:rPr lang="en-US" sz="1100" b="0" i="0" u="none" strike="noStrike">
                          <a:solidFill>
                            <a:srgbClr val="000000"/>
                          </a:solidFill>
                          <a:effectLst/>
                          <a:latin typeface="Cambria" panose="02040503050406030204" pitchFamily="18" charset="0"/>
                        </a:rPr>
                        <a:t>ICICI Pru Short Term Fund(G)</a:t>
                      </a:r>
                    </a:p>
                  </a:txBody>
                  <a:tcPr marL="72000"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19,259.89</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25-Oct-2001</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0.23</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2.16</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3.22</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5.72</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7.24</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7.36</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6.58</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7.73</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4.51</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2.76</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0.89</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2631797798"/>
                  </a:ext>
                </a:extLst>
              </a:tr>
              <a:tr h="198330">
                <a:tc>
                  <a:txBody>
                    <a:bodyPr/>
                    <a:lstStyle/>
                    <a:p>
                      <a:pPr algn="l" rtl="0" fontAlgn="b">
                        <a:buNone/>
                      </a:pPr>
                      <a:r>
                        <a:rPr lang="en-US" sz="1100" b="0" i="0" u="none" strike="noStrike">
                          <a:solidFill>
                            <a:srgbClr val="000000"/>
                          </a:solidFill>
                          <a:effectLst/>
                          <a:latin typeface="Cambria" panose="02040503050406030204" pitchFamily="18" charset="0"/>
                        </a:rPr>
                        <a:t>Kotak Bond Short Term Fund(G)</a:t>
                      </a:r>
                    </a:p>
                  </a:txBody>
                  <a:tcPr marL="72000"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14,291.67</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02-May-2002</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0.29</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1.96</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2.83</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4.71</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6.62</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6.80</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5.78</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7.55</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4.56</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2.69</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0.95</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3364415945"/>
                  </a:ext>
                </a:extLst>
              </a:tr>
              <a:tr h="198330">
                <a:tc>
                  <a:txBody>
                    <a:bodyPr/>
                    <a:lstStyle/>
                    <a:p>
                      <a:pPr algn="l" rtl="0" fontAlgn="b">
                        <a:buNone/>
                      </a:pPr>
                      <a:r>
                        <a:rPr lang="en-US" sz="1100" b="0" i="0" u="none" strike="noStrike">
                          <a:solidFill>
                            <a:srgbClr val="000000"/>
                          </a:solidFill>
                          <a:effectLst/>
                          <a:latin typeface="Cambria" panose="02040503050406030204" pitchFamily="18" charset="0"/>
                        </a:rPr>
                        <a:t>SBI Short Term Debt Fund-Reg(G)</a:t>
                      </a:r>
                    </a:p>
                  </a:txBody>
                  <a:tcPr marL="72000"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14,000.87</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26-Jul-2007</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0.29</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2.09</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2.94</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5.05</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6.97</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7.01</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5.99</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7.50</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3.61</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2.65</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0.73</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3152907767"/>
                  </a:ext>
                </a:extLst>
              </a:tr>
              <a:tr h="198330">
                <a:tc>
                  <a:txBody>
                    <a:bodyPr/>
                    <a:lstStyle/>
                    <a:p>
                      <a:pPr algn="l" rtl="0" fontAlgn="ctr">
                        <a:buNone/>
                      </a:pPr>
                      <a:r>
                        <a:rPr lang="en-US" sz="1100" b="1" i="1" u="none" strike="noStrike">
                          <a:solidFill>
                            <a:srgbClr val="000000"/>
                          </a:solidFill>
                          <a:effectLst/>
                          <a:latin typeface="Cambria" panose="02040503050406030204" pitchFamily="18" charset="0"/>
                        </a:rPr>
                        <a:t>CRISIL Short Term Bond Index</a:t>
                      </a:r>
                    </a:p>
                  </a:txBody>
                  <a:tcPr marL="72000"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1" i="1" u="none" strike="noStrike">
                          <a:solidFill>
                            <a:srgbClr val="000000"/>
                          </a:solidFill>
                          <a:effectLst/>
                          <a:latin typeface="Cambria" panose="02040503050406030204" pitchFamily="18" charset="0"/>
                        </a:rPr>
                        <a:t> </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1" i="1" u="none" strike="noStrike">
                          <a:solidFill>
                            <a:srgbClr val="000000"/>
                          </a:solidFill>
                          <a:effectLst/>
                          <a:latin typeface="Cambria" panose="02040503050406030204" pitchFamily="18" charset="0"/>
                        </a:rPr>
                        <a:t> </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1" i="1" u="none" strike="noStrike">
                          <a:solidFill>
                            <a:srgbClr val="000000"/>
                          </a:solidFill>
                          <a:effectLst/>
                          <a:latin typeface="Cambria" panose="02040503050406030204" pitchFamily="18" charset="0"/>
                        </a:rPr>
                        <a:t>0.28</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1" i="1" u="none" strike="noStrike">
                          <a:solidFill>
                            <a:srgbClr val="000000"/>
                          </a:solidFill>
                          <a:effectLst/>
                          <a:latin typeface="Cambria" panose="02040503050406030204" pitchFamily="18" charset="0"/>
                        </a:rPr>
                        <a:t>1.92</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1" i="1" u="none" strike="noStrike">
                          <a:solidFill>
                            <a:srgbClr val="000000"/>
                          </a:solidFill>
                          <a:effectLst/>
                          <a:latin typeface="Cambria" panose="02040503050406030204" pitchFamily="18" charset="0"/>
                        </a:rPr>
                        <a:t>3.03</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1" i="1" u="none" strike="noStrike">
                          <a:solidFill>
                            <a:srgbClr val="000000"/>
                          </a:solidFill>
                          <a:effectLst/>
                          <a:latin typeface="Cambria" panose="02040503050406030204" pitchFamily="18" charset="0"/>
                        </a:rPr>
                        <a:t>5.53</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1" i="1" u="none" strike="noStrike">
                          <a:solidFill>
                            <a:srgbClr val="000000"/>
                          </a:solidFill>
                          <a:effectLst/>
                          <a:latin typeface="Cambria" panose="02040503050406030204" pitchFamily="18" charset="0"/>
                        </a:rPr>
                        <a:t>7.06</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1" i="1" u="none" strike="noStrike">
                          <a:solidFill>
                            <a:srgbClr val="000000"/>
                          </a:solidFill>
                          <a:effectLst/>
                          <a:latin typeface="Cambria" panose="02040503050406030204" pitchFamily="18" charset="0"/>
                        </a:rPr>
                        <a:t>7.24</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1" i="1" u="none" strike="noStrike">
                          <a:solidFill>
                            <a:srgbClr val="000000"/>
                          </a:solidFill>
                          <a:effectLst/>
                          <a:latin typeface="Cambria" panose="02040503050406030204" pitchFamily="18" charset="0"/>
                        </a:rPr>
                        <a:t>6.30</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1" i="1" u="none" strike="noStrike">
                          <a:solidFill>
                            <a:srgbClr val="000000"/>
                          </a:solidFill>
                          <a:effectLst/>
                          <a:latin typeface="Cambria" panose="02040503050406030204" pitchFamily="18" charset="0"/>
                        </a:rPr>
                        <a:t> </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1" i="1" u="none" strike="noStrike">
                          <a:solidFill>
                            <a:srgbClr val="000000"/>
                          </a:solidFill>
                          <a:effectLst/>
                          <a:latin typeface="Cambria" panose="02040503050406030204" pitchFamily="18" charset="0"/>
                        </a:rPr>
                        <a:t> </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1" i="1" u="none" strike="noStrike">
                          <a:solidFill>
                            <a:srgbClr val="000000"/>
                          </a:solidFill>
                          <a:effectLst/>
                          <a:latin typeface="Cambria" panose="02040503050406030204" pitchFamily="18" charset="0"/>
                        </a:rPr>
                        <a:t> </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1" i="1" u="none" strike="noStrike" dirty="0">
                          <a:solidFill>
                            <a:srgbClr val="000000"/>
                          </a:solidFill>
                          <a:effectLst/>
                          <a:latin typeface="Cambria" panose="02040503050406030204" pitchFamily="18" charset="0"/>
                        </a:rPr>
                        <a:t> </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1134594938"/>
                  </a:ext>
                </a:extLst>
              </a:tr>
            </a:tbl>
          </a:graphicData>
        </a:graphic>
      </p:graphicFrame>
      <p:pic>
        <p:nvPicPr>
          <p:cNvPr id="2" name="Picture 1" descr="A white text on a black background&#10;&#10;AI-generated content may be incorrect.">
            <a:extLst>
              <a:ext uri="{FF2B5EF4-FFF2-40B4-BE49-F238E27FC236}">
                <a16:creationId xmlns:a16="http://schemas.microsoft.com/office/drawing/2014/main" id="{A20BFE7F-5EB6-AC05-6BE7-7C9A9B64B741}"/>
              </a:ext>
            </a:extLst>
          </p:cNvPr>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10362466" y="234062"/>
            <a:ext cx="1559328" cy="340260"/>
          </a:xfrm>
          <a:prstGeom prst="rect">
            <a:avLst/>
          </a:prstGeom>
        </p:spPr>
      </p:pic>
    </p:spTree>
    <p:extLst>
      <p:ext uri="{BB962C8B-B14F-4D97-AF65-F5344CB8AC3E}">
        <p14:creationId xmlns:p14="http://schemas.microsoft.com/office/powerpoint/2010/main" val="3110211345"/>
      </p:ext>
    </p:extLst>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FB5922B-A84E-3AB2-4CBA-EC5F48339608}"/>
            </a:ext>
          </a:extLst>
        </p:cNvPr>
        <p:cNvGrpSpPr/>
        <p:nvPr/>
      </p:nvGrpSpPr>
      <p:grpSpPr>
        <a:xfrm>
          <a:off x="0" y="0"/>
          <a:ext cx="0" cy="0"/>
          <a:chOff x="0" y="0"/>
          <a:chExt cx="0" cy="0"/>
        </a:xfrm>
      </p:grpSpPr>
      <p:sp>
        <p:nvSpPr>
          <p:cNvPr id="4" name="Rectangle 3">
            <a:extLst>
              <a:ext uri="{FF2B5EF4-FFF2-40B4-BE49-F238E27FC236}">
                <a16:creationId xmlns:a16="http://schemas.microsoft.com/office/drawing/2014/main" id="{5867BFCC-8742-8257-1745-701C2B7DABD6}"/>
              </a:ext>
            </a:extLst>
          </p:cNvPr>
          <p:cNvSpPr/>
          <p:nvPr/>
        </p:nvSpPr>
        <p:spPr>
          <a:xfrm>
            <a:off x="0" y="0"/>
            <a:ext cx="12192000" cy="821635"/>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 name="Title 1">
            <a:extLst>
              <a:ext uri="{FF2B5EF4-FFF2-40B4-BE49-F238E27FC236}">
                <a16:creationId xmlns:a16="http://schemas.microsoft.com/office/drawing/2014/main" id="{D0FDB1EE-9DB5-740F-E1AD-6F4353AF142B}"/>
              </a:ext>
            </a:extLst>
          </p:cNvPr>
          <p:cNvSpPr txBox="1">
            <a:spLocks/>
          </p:cNvSpPr>
          <p:nvPr/>
        </p:nvSpPr>
        <p:spPr>
          <a:xfrm>
            <a:off x="165475" y="106018"/>
            <a:ext cx="11007609" cy="630899"/>
          </a:xfrm>
          <a:prstGeom prst="rect">
            <a:avLst/>
          </a:prstGeom>
        </p:spPr>
        <p:txBody>
          <a:bodyPr vert="horz" lIns="91440" tIns="45720" rIns="91440" bIns="45720" rtlCol="0" anchor="ctr">
            <a:noAutofit/>
          </a:bodyPr>
          <a:lstStyle>
            <a:lvl1pPr algn="ctr" defTabSz="914400" rtl="0" eaLnBrk="1" latinLnBrk="0" hangingPunct="1">
              <a:lnSpc>
                <a:spcPct val="90000"/>
              </a:lnSpc>
              <a:spcBef>
                <a:spcPct val="0"/>
              </a:spcBef>
              <a:buNone/>
              <a:defRPr sz="6000" kern="1200">
                <a:solidFill>
                  <a:schemeClr val="tx1"/>
                </a:solidFill>
                <a:latin typeface="+mj-lt"/>
                <a:ea typeface="+mj-ea"/>
                <a:cs typeface="+mj-cs"/>
              </a:defRPr>
            </a:lvl1pPr>
          </a:lstStyle>
          <a:p>
            <a:pPr marL="0" marR="0" lvl="0" indent="0" algn="l" defTabSz="914400" rtl="0" eaLnBrk="1" fontAlgn="auto" latinLnBrk="0" hangingPunct="1">
              <a:lnSpc>
                <a:spcPct val="90000"/>
              </a:lnSpc>
              <a:spcBef>
                <a:spcPct val="0"/>
              </a:spcBef>
              <a:spcAft>
                <a:spcPts val="0"/>
              </a:spcAft>
              <a:buClrTx/>
              <a:buSzTx/>
              <a:buFontTx/>
              <a:buNone/>
              <a:tabLst/>
              <a:defRPr/>
            </a:pPr>
            <a:r>
              <a:rPr kumimoji="0" lang="en-US" sz="2800" b="1" i="0" u="none" strike="noStrike" kern="1200" cap="none" spc="0" normalizeH="0" baseline="0" noProof="0" dirty="0">
                <a:ln>
                  <a:noFill/>
                </a:ln>
                <a:solidFill>
                  <a:prstClr val="white"/>
                </a:solidFill>
                <a:effectLst/>
                <a:uLnTx/>
                <a:uFillTx/>
                <a:latin typeface="Cambria" panose="02040503050406030204" pitchFamily="18" charset="0"/>
                <a:ea typeface="Cambria" panose="02040503050406030204" pitchFamily="18" charset="0"/>
                <a:cs typeface="+mj-cs"/>
              </a:rPr>
              <a:t>DEBT UPDATE</a:t>
            </a:r>
            <a:endParaRPr kumimoji="0" lang="en-IN" sz="2800" b="1" i="0" u="none" strike="noStrike" kern="1200" cap="none" spc="0" normalizeH="0" baseline="0" noProof="0" dirty="0">
              <a:ln>
                <a:noFill/>
              </a:ln>
              <a:solidFill>
                <a:prstClr val="white"/>
              </a:solidFill>
              <a:effectLst/>
              <a:uLnTx/>
              <a:uFillTx/>
              <a:latin typeface="Cambria" panose="02040503050406030204" pitchFamily="18" charset="0"/>
              <a:ea typeface="Cambria" panose="02040503050406030204" pitchFamily="18" charset="0"/>
              <a:cs typeface="+mj-cs"/>
            </a:endParaRPr>
          </a:p>
        </p:txBody>
      </p:sp>
      <p:sp>
        <p:nvSpPr>
          <p:cNvPr id="18" name="Rectangle 17">
            <a:extLst>
              <a:ext uri="{FF2B5EF4-FFF2-40B4-BE49-F238E27FC236}">
                <a16:creationId xmlns:a16="http://schemas.microsoft.com/office/drawing/2014/main" id="{A65C881F-ACF2-16B6-C765-0164852792DF}"/>
              </a:ext>
            </a:extLst>
          </p:cNvPr>
          <p:cNvSpPr/>
          <p:nvPr/>
        </p:nvSpPr>
        <p:spPr>
          <a:xfrm>
            <a:off x="0" y="808383"/>
            <a:ext cx="12192000" cy="45719"/>
          </a:xfrm>
          <a:prstGeom prst="rect">
            <a:avLst/>
          </a:prstGeom>
          <a:solidFill>
            <a:schemeClr val="bg1">
              <a:lumMod val="6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7" name="Rectangle 26">
            <a:extLst>
              <a:ext uri="{FF2B5EF4-FFF2-40B4-BE49-F238E27FC236}">
                <a16:creationId xmlns:a16="http://schemas.microsoft.com/office/drawing/2014/main" id="{AD6A5920-D239-5794-52C8-D1E5D34511F9}"/>
              </a:ext>
            </a:extLst>
          </p:cNvPr>
          <p:cNvSpPr/>
          <p:nvPr/>
        </p:nvSpPr>
        <p:spPr>
          <a:xfrm>
            <a:off x="0" y="6627059"/>
            <a:ext cx="12192000" cy="235963"/>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8" name="Slide Number Placeholder 18">
            <a:extLst>
              <a:ext uri="{FF2B5EF4-FFF2-40B4-BE49-F238E27FC236}">
                <a16:creationId xmlns:a16="http://schemas.microsoft.com/office/drawing/2014/main" id="{14B12A0B-6F57-DA6D-48C2-F6DB6789E371}"/>
              </a:ext>
            </a:extLst>
          </p:cNvPr>
          <p:cNvSpPr>
            <a:spLocks noGrp="1"/>
          </p:cNvSpPr>
          <p:nvPr>
            <p:ph type="sldNum" sz="quarter" idx="12"/>
          </p:nvPr>
        </p:nvSpPr>
        <p:spPr>
          <a:xfrm>
            <a:off x="9448800" y="6549225"/>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1E62F875-1F54-4527-993B-FB1D0CCB3E02}" type="slidenum">
              <a:rPr kumimoji="0" lang="en-IN" sz="1200" b="1" i="0" u="none" strike="noStrike" kern="1200" cap="none" spc="0" normalizeH="0" baseline="0" noProof="0" smtClean="0">
                <a:ln>
                  <a:noFill/>
                </a:ln>
                <a:solidFill>
                  <a:prstClr val="white"/>
                </a:solidFill>
                <a:effectLst/>
                <a:uLnTx/>
                <a:uFillTx/>
                <a:latin typeface="Cambria" panose="02040503050406030204" pitchFamily="18" charset="0"/>
                <a:ea typeface="Cambria" panose="02040503050406030204" pitchFamily="18" charset="0"/>
                <a:cs typeface="+mn-cs"/>
              </a:rPr>
              <a:pPr marL="0" marR="0" lvl="0" indent="0" algn="r" defTabSz="914400" rtl="0" eaLnBrk="1" fontAlgn="auto" latinLnBrk="0" hangingPunct="1">
                <a:lnSpc>
                  <a:spcPct val="100000"/>
                </a:lnSpc>
                <a:spcBef>
                  <a:spcPts val="0"/>
                </a:spcBef>
                <a:spcAft>
                  <a:spcPts val="0"/>
                </a:spcAft>
                <a:buClrTx/>
                <a:buSzTx/>
                <a:buFontTx/>
                <a:buNone/>
                <a:tabLst/>
                <a:defRPr/>
              </a:pPr>
              <a:t>7</a:t>
            </a:fld>
            <a:endParaRPr kumimoji="0" lang="en-IN" sz="1200" b="1" i="0" u="none" strike="noStrike" kern="1200" cap="none" spc="0" normalizeH="0" baseline="0" noProof="0">
              <a:ln>
                <a:noFill/>
              </a:ln>
              <a:solidFill>
                <a:prstClr val="white"/>
              </a:solidFill>
              <a:effectLst/>
              <a:uLnTx/>
              <a:uFillTx/>
              <a:latin typeface="Cambria" panose="02040503050406030204" pitchFamily="18" charset="0"/>
              <a:ea typeface="Cambria" panose="02040503050406030204" pitchFamily="18" charset="0"/>
              <a:cs typeface="+mn-cs"/>
            </a:endParaRPr>
          </a:p>
        </p:txBody>
      </p:sp>
      <p:sp>
        <p:nvSpPr>
          <p:cNvPr id="32" name="TextBox 31">
            <a:extLst>
              <a:ext uri="{FF2B5EF4-FFF2-40B4-BE49-F238E27FC236}">
                <a16:creationId xmlns:a16="http://schemas.microsoft.com/office/drawing/2014/main" id="{9AC2FAD1-788E-1A96-C784-16979763F63A}"/>
              </a:ext>
            </a:extLst>
          </p:cNvPr>
          <p:cNvSpPr txBox="1"/>
          <p:nvPr/>
        </p:nvSpPr>
        <p:spPr>
          <a:xfrm>
            <a:off x="165475" y="2542495"/>
            <a:ext cx="3574046" cy="369332"/>
          </a:xfrm>
          <a:prstGeom prst="rect">
            <a:avLst/>
          </a:prstGeom>
          <a:noFill/>
          <a:ln>
            <a:noFill/>
          </a:ln>
        </p:spPr>
        <p:txBody>
          <a:bodyPr wrap="square" rtlCol="0">
            <a:spAutoFit/>
          </a:bodyPr>
          <a:lstStyle>
            <a:defPPr>
              <a:defRPr lang="en-US"/>
            </a:defPPr>
            <a:lvl1pPr>
              <a:defRPr sz="2800">
                <a:solidFill>
                  <a:srgbClr val="BD9568"/>
                </a:solidFill>
                <a:latin typeface="FSP DEMO - Volte Semibold" panose="00000700000000000000" pitchFamily="50" charset="0"/>
              </a:defRPr>
            </a:lvl1p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G-Sec Yield Curve</a:t>
            </a:r>
          </a:p>
        </p:txBody>
      </p:sp>
      <p:sp>
        <p:nvSpPr>
          <p:cNvPr id="42" name="Rectangle: Rounded Corners 41">
            <a:extLst>
              <a:ext uri="{FF2B5EF4-FFF2-40B4-BE49-F238E27FC236}">
                <a16:creationId xmlns:a16="http://schemas.microsoft.com/office/drawing/2014/main" id="{5C50D6B6-E262-EFDE-B4F3-F7552B36E439}"/>
              </a:ext>
            </a:extLst>
          </p:cNvPr>
          <p:cNvSpPr/>
          <p:nvPr/>
        </p:nvSpPr>
        <p:spPr>
          <a:xfrm>
            <a:off x="239792" y="1003831"/>
            <a:ext cx="3856553" cy="1439205"/>
          </a:xfrm>
          <a:prstGeom prst="roundRect">
            <a:avLst/>
          </a:prstGeom>
          <a:solidFill>
            <a:srgbClr val="DBC8B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285750" marR="0" lvl="0" indent="-285750" algn="l" defTabSz="1462674"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0" lang="en-US" sz="1400" b="0"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10-year bond yield is 6.77% as in Jul 26 &amp; it was 6.69% as in Jun 26.</a:t>
            </a:r>
          </a:p>
          <a:p>
            <a:pPr marL="285750" marR="0" lvl="0" indent="-285750" algn="l" defTabSz="1462674"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0" lang="en-US" sz="1400" b="0"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CPI inflation rose to 4.45% in Jul-26 vs 4.38% in Jun-26.</a:t>
            </a:r>
          </a:p>
        </p:txBody>
      </p:sp>
      <p:sp>
        <p:nvSpPr>
          <p:cNvPr id="43" name="Rectangle: Rounded Corners 42">
            <a:extLst>
              <a:ext uri="{FF2B5EF4-FFF2-40B4-BE49-F238E27FC236}">
                <a16:creationId xmlns:a16="http://schemas.microsoft.com/office/drawing/2014/main" id="{5F95DC14-5ACB-DE88-797B-484FB06CE4C8}"/>
              </a:ext>
            </a:extLst>
          </p:cNvPr>
          <p:cNvSpPr/>
          <p:nvPr/>
        </p:nvSpPr>
        <p:spPr>
          <a:xfrm>
            <a:off x="4283532" y="1008281"/>
            <a:ext cx="3856553" cy="1421491"/>
          </a:xfrm>
          <a:prstGeom prst="roundRect">
            <a:avLst/>
          </a:prstGeom>
          <a:solidFill>
            <a:srgbClr val="B7916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0" lang="en-US" sz="1400" b="0"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T</a:t>
            </a:r>
            <a:r>
              <a:rPr kumimoji="0" lang="en-US" sz="1400" b="0" i="0" u="none" strike="noStrike" kern="1200" cap="none" spc="0" normalizeH="0" baseline="0" noProof="0" dirty="0" err="1">
                <a:ln>
                  <a:noFill/>
                </a:ln>
                <a:solidFill>
                  <a:prstClr val="black"/>
                </a:solidFill>
                <a:effectLst/>
                <a:uLnTx/>
                <a:uFillTx/>
                <a:latin typeface="Cambria" panose="02040503050406030204" pitchFamily="18" charset="0"/>
                <a:ea typeface="Cambria" panose="02040503050406030204" pitchFamily="18" charset="0"/>
                <a:cs typeface="+mn-cs"/>
              </a:rPr>
              <a:t>rade</a:t>
            </a:r>
            <a:r>
              <a:rPr kumimoji="0" lang="en-US" sz="1400" b="0"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 deficit revised from </a:t>
            </a:r>
            <a:r>
              <a:rPr kumimoji="0" lang="nl-NL" sz="1400" b="0"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$2,89 Bn in Jun-25 vs $15.32 Bn in Jun-26.</a:t>
            </a: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0" lang="en-US" sz="1400" b="0"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Net direct tax collections stood at </a:t>
            </a:r>
            <a:r>
              <a:rPr kumimoji="0" lang="en-IN" sz="1400" b="0"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₹6.51 lakh crore as on 13 Jul 2026, registering ~16% </a:t>
            </a:r>
            <a:r>
              <a:rPr kumimoji="0" lang="en-US" sz="1400" b="0"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gain over the same period last year.</a:t>
            </a:r>
          </a:p>
        </p:txBody>
      </p:sp>
      <p:sp>
        <p:nvSpPr>
          <p:cNvPr id="44" name="Rectangle: Rounded Corners 43">
            <a:extLst>
              <a:ext uri="{FF2B5EF4-FFF2-40B4-BE49-F238E27FC236}">
                <a16:creationId xmlns:a16="http://schemas.microsoft.com/office/drawing/2014/main" id="{3C813D19-657D-1129-3012-712F39E8BEFE}"/>
              </a:ext>
            </a:extLst>
          </p:cNvPr>
          <p:cNvSpPr/>
          <p:nvPr/>
        </p:nvSpPr>
        <p:spPr>
          <a:xfrm>
            <a:off x="8327272" y="994154"/>
            <a:ext cx="3612197" cy="1432728"/>
          </a:xfrm>
          <a:prstGeom prst="roundRect">
            <a:avLst/>
          </a:prstGeom>
          <a:solidFill>
            <a:srgbClr val="DBC8B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0" lang="en-US" sz="1400" b="0"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PMI Index revised to 53.5 in Jul-26 vs 57.1 in Jun-26.</a:t>
            </a:r>
          </a:p>
          <a:p>
            <a:pPr marL="285750" marR="0" lvl="0" indent="-285750" algn="l" defTabSz="914400" rtl="0" eaLnBrk="1" fontAlgn="auto" latinLnBrk="0" hangingPunct="1">
              <a:lnSpc>
                <a:spcPct val="100000"/>
              </a:lnSpc>
              <a:spcBef>
                <a:spcPts val="0"/>
              </a:spcBef>
              <a:spcAft>
                <a:spcPts val="0"/>
              </a:spcAft>
              <a:buClrTx/>
              <a:buSzTx/>
              <a:buFont typeface="Wingdings" panose="05000000000000000000" pitchFamily="2" charset="2"/>
              <a:buChar char="Ø"/>
              <a:tabLst/>
              <a:defRPr/>
            </a:pPr>
            <a:r>
              <a:rPr kumimoji="0" lang="en-US" sz="1400" b="0"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Net GST collection stood at ₹1.81 lakh crore in July 2026 vs ₹1.62 lakh crore in June 2026.</a:t>
            </a:r>
          </a:p>
        </p:txBody>
      </p:sp>
      <p:sp>
        <p:nvSpPr>
          <p:cNvPr id="47" name="TextBox 46">
            <a:extLst>
              <a:ext uri="{FF2B5EF4-FFF2-40B4-BE49-F238E27FC236}">
                <a16:creationId xmlns:a16="http://schemas.microsoft.com/office/drawing/2014/main" id="{C6C279E1-F57A-5965-1EE5-3BCB379136BA}"/>
              </a:ext>
            </a:extLst>
          </p:cNvPr>
          <p:cNvSpPr txBox="1"/>
          <p:nvPr/>
        </p:nvSpPr>
        <p:spPr>
          <a:xfrm>
            <a:off x="7766925" y="4370280"/>
            <a:ext cx="4225095" cy="954107"/>
          </a:xfrm>
          <a:prstGeom prst="rect">
            <a:avLst/>
          </a:prstGeom>
          <a:solidFill>
            <a:srgbClr val="DBC8B2"/>
          </a:solidFill>
          <a:ln>
            <a:noFill/>
          </a:ln>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CPI inflation rose to 4.45% in Jul-26 vs 4.38% in Jun-26.</a:t>
            </a: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endParaRPr>
          </a:p>
        </p:txBody>
      </p:sp>
      <p:sp>
        <p:nvSpPr>
          <p:cNvPr id="49" name="TextBox 48">
            <a:extLst>
              <a:ext uri="{FF2B5EF4-FFF2-40B4-BE49-F238E27FC236}">
                <a16:creationId xmlns:a16="http://schemas.microsoft.com/office/drawing/2014/main" id="{6B4E0318-461E-7171-296C-DF8CF869F0F0}"/>
              </a:ext>
            </a:extLst>
          </p:cNvPr>
          <p:cNvSpPr txBox="1"/>
          <p:nvPr/>
        </p:nvSpPr>
        <p:spPr>
          <a:xfrm>
            <a:off x="7766926" y="5521243"/>
            <a:ext cx="4225095" cy="954107"/>
          </a:xfrm>
          <a:prstGeom prst="rect">
            <a:avLst/>
          </a:prstGeom>
          <a:solidFill>
            <a:srgbClr val="BD9568"/>
          </a:solidFill>
          <a:ln>
            <a:noFill/>
          </a:ln>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dirty="0">
              <a:ln>
                <a:noFill/>
              </a:ln>
              <a:solidFill>
                <a:prstClr val="black"/>
              </a:solidFill>
              <a:effectLst/>
              <a:highlight>
                <a:srgbClr val="FFFF00"/>
              </a:highlight>
              <a:uLnTx/>
              <a:uFillTx/>
              <a:latin typeface="Cambria" panose="02040503050406030204" pitchFamily="18" charset="0"/>
              <a:ea typeface="Cambria" panose="02040503050406030204" pitchFamily="18" charset="0"/>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IGST commands lions share by contributing 57% in total GST collection.</a:t>
            </a: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dirty="0">
              <a:ln>
                <a:noFill/>
              </a:ln>
              <a:solidFill>
                <a:srgbClr val="C00000"/>
              </a:solidFill>
              <a:effectLst/>
              <a:uLnTx/>
              <a:uFillTx/>
              <a:latin typeface="Cambria" panose="02040503050406030204" pitchFamily="18" charset="0"/>
              <a:ea typeface="Cambria" panose="02040503050406030204" pitchFamily="18" charset="0"/>
              <a:cs typeface="+mn-cs"/>
            </a:endParaRPr>
          </a:p>
        </p:txBody>
      </p:sp>
      <p:sp>
        <p:nvSpPr>
          <p:cNvPr id="12" name="TextBox 11">
            <a:extLst>
              <a:ext uri="{FF2B5EF4-FFF2-40B4-BE49-F238E27FC236}">
                <a16:creationId xmlns:a16="http://schemas.microsoft.com/office/drawing/2014/main" id="{2AEDBD5C-E3E4-E965-A64A-F528F3460BD4}"/>
              </a:ext>
            </a:extLst>
          </p:cNvPr>
          <p:cNvSpPr txBox="1"/>
          <p:nvPr/>
        </p:nvSpPr>
        <p:spPr>
          <a:xfrm>
            <a:off x="7766926" y="3003517"/>
            <a:ext cx="4225095" cy="1169551"/>
          </a:xfrm>
          <a:prstGeom prst="rect">
            <a:avLst/>
          </a:prstGeom>
          <a:solidFill>
            <a:srgbClr val="B79165"/>
          </a:solidFill>
          <a:ln>
            <a:noFill/>
          </a:ln>
        </p:spPr>
        <p:txBody>
          <a:bodyPr wrap="square" lIns="36000" rIns="3600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Forex reserves rose from $666.93 billion to $692.9, marking an increase of $25.97 billion or</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 approximately 4%</a:t>
            </a: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400" b="0" i="0" u="none" strike="noStrike" kern="1200" cap="none" spc="0" normalizeH="0" baseline="0" noProof="0" dirty="0">
              <a:ln>
                <a:noFill/>
              </a:ln>
              <a:solidFill>
                <a:prstClr val="white"/>
              </a:solidFill>
              <a:effectLst/>
              <a:uLnTx/>
              <a:uFillTx/>
              <a:latin typeface="Bw Modelica SS01" panose="00000600000000000000" pitchFamily="50" charset="0"/>
              <a:ea typeface="+mn-ea"/>
              <a:cs typeface="Quire Sans" panose="020B0502040400020003" pitchFamily="34" charset="0"/>
            </a:endParaRPr>
          </a:p>
        </p:txBody>
      </p:sp>
      <p:graphicFrame>
        <p:nvGraphicFramePr>
          <p:cNvPr id="6" name="Chart 5">
            <a:extLst>
              <a:ext uri="{FF2B5EF4-FFF2-40B4-BE49-F238E27FC236}">
                <a16:creationId xmlns:a16="http://schemas.microsoft.com/office/drawing/2014/main" id="{00000000-0008-0000-0500-000002000000}"/>
              </a:ext>
            </a:extLst>
          </p:cNvPr>
          <p:cNvGraphicFramePr>
            <a:graphicFrameLocks/>
          </p:cNvGraphicFramePr>
          <p:nvPr/>
        </p:nvGraphicFramePr>
        <p:xfrm>
          <a:off x="142806" y="2957774"/>
          <a:ext cx="7487633" cy="3517576"/>
        </p:xfrm>
        <a:graphic>
          <a:graphicData uri="http://schemas.openxmlformats.org/drawingml/2006/chart">
            <c:chart xmlns:c="http://schemas.openxmlformats.org/drawingml/2006/chart" xmlns:r="http://schemas.openxmlformats.org/officeDocument/2006/relationships" r:id="rId3"/>
          </a:graphicData>
        </a:graphic>
      </p:graphicFrame>
      <p:sp>
        <p:nvSpPr>
          <p:cNvPr id="19" name="TextBox 18">
            <a:extLst>
              <a:ext uri="{FF2B5EF4-FFF2-40B4-BE49-F238E27FC236}">
                <a16:creationId xmlns:a16="http://schemas.microsoft.com/office/drawing/2014/main" id="{8FC7639A-B10A-D6B8-2314-1CD2ED66C82F}"/>
              </a:ext>
            </a:extLst>
          </p:cNvPr>
          <p:cNvSpPr txBox="1"/>
          <p:nvPr/>
        </p:nvSpPr>
        <p:spPr>
          <a:xfrm>
            <a:off x="446887" y="4716562"/>
            <a:ext cx="783240" cy="276999"/>
          </a:xfrm>
          <a:prstGeom prst="rect">
            <a:avLst/>
          </a:prstGeom>
          <a:noFill/>
          <a:ln>
            <a:noFill/>
          </a:ln>
        </p:spPr>
        <p:txBody>
          <a:bodyPr wrap="square" rtlCol="0">
            <a:spAutoFit/>
          </a:bodyPr>
          <a:lstStyle>
            <a:defPPr>
              <a:defRPr lang="en-US"/>
            </a:defPPr>
            <a:lvl1pPr algn="ctr">
              <a:defRPr sz="1100" b="1">
                <a:solidFill>
                  <a:schemeClr val="bg1"/>
                </a:solidFill>
                <a:latin typeface="Rotunda Light" pitchFamily="2" charset="0"/>
                <a:cs typeface="Quire Sans" panose="020B0502040400020003" pitchFamily="34" charset="0"/>
              </a:defRPr>
            </a:lvl1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Quire Sans" panose="020B0502040400020003" pitchFamily="34" charset="0"/>
              </a:rPr>
              <a:t>5.75%</a:t>
            </a:r>
            <a:endParaRPr kumimoji="0" lang="en-IN" sz="1200" b="1"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Quire Sans" panose="020B0502040400020003" pitchFamily="34" charset="0"/>
            </a:endParaRPr>
          </a:p>
        </p:txBody>
      </p:sp>
      <p:sp>
        <p:nvSpPr>
          <p:cNvPr id="20" name="TextBox 19">
            <a:extLst>
              <a:ext uri="{FF2B5EF4-FFF2-40B4-BE49-F238E27FC236}">
                <a16:creationId xmlns:a16="http://schemas.microsoft.com/office/drawing/2014/main" id="{FCA48A9A-017A-C843-F7B5-9EB893776CDA}"/>
              </a:ext>
            </a:extLst>
          </p:cNvPr>
          <p:cNvSpPr txBox="1"/>
          <p:nvPr/>
        </p:nvSpPr>
        <p:spPr>
          <a:xfrm>
            <a:off x="576097" y="4959091"/>
            <a:ext cx="654030" cy="276999"/>
          </a:xfrm>
          <a:prstGeom prst="rect">
            <a:avLst/>
          </a:prstGeom>
          <a:noFill/>
          <a:ln>
            <a:noFill/>
          </a:ln>
        </p:spPr>
        <p:txBody>
          <a:bodyPr wrap="square" rtlCol="0">
            <a:spAutoFit/>
          </a:bodyPr>
          <a:lstStyle>
            <a:defPPr>
              <a:defRPr lang="en-US"/>
            </a:defPPr>
            <a:lvl1pPr algn="ctr">
              <a:defRPr sz="1200" b="1">
                <a:solidFill>
                  <a:srgbClr val="BD9568"/>
                </a:solidFill>
                <a:latin typeface="Rotunda Light" pitchFamily="2" charset="0"/>
                <a:cs typeface="Quire Sans" panose="020B0502040400020003" pitchFamily="34" charset="0"/>
              </a:defRPr>
            </a:lvl1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dirty="0">
                <a:ln>
                  <a:noFill/>
                </a:ln>
                <a:solidFill>
                  <a:srgbClr val="BD9568"/>
                </a:solidFill>
                <a:effectLst/>
                <a:uLnTx/>
                <a:uFillTx/>
                <a:latin typeface="Cambria" panose="02040503050406030204" pitchFamily="18" charset="0"/>
                <a:ea typeface="Cambria" panose="02040503050406030204" pitchFamily="18" charset="0"/>
                <a:cs typeface="Quire Sans" panose="020B0502040400020003" pitchFamily="34" charset="0"/>
              </a:rPr>
              <a:t>5.73%</a:t>
            </a:r>
          </a:p>
        </p:txBody>
      </p:sp>
      <p:sp>
        <p:nvSpPr>
          <p:cNvPr id="14" name="TextBox 13">
            <a:extLst>
              <a:ext uri="{FF2B5EF4-FFF2-40B4-BE49-F238E27FC236}">
                <a16:creationId xmlns:a16="http://schemas.microsoft.com/office/drawing/2014/main" id="{96E58B1D-3EAE-9856-DDED-ED3B1D646955}"/>
              </a:ext>
            </a:extLst>
          </p:cNvPr>
          <p:cNvSpPr txBox="1"/>
          <p:nvPr/>
        </p:nvSpPr>
        <p:spPr>
          <a:xfrm>
            <a:off x="5766682" y="5729415"/>
            <a:ext cx="2161036" cy="276999"/>
          </a:xfrm>
          <a:prstGeom prst="rect">
            <a:avLst/>
          </a:prstGeom>
          <a:noFill/>
          <a:ln>
            <a:noFill/>
          </a:ln>
        </p:spPr>
        <p:txBody>
          <a:bodyPr wrap="square" rtlCol="0">
            <a:spAutoFit/>
          </a:bodyPr>
          <a:lstStyle>
            <a:defPPr>
              <a:defRPr lang="en-US"/>
            </a:defPPr>
            <a:lvl1pPr algn="ctr">
              <a:defRPr sz="1050">
                <a:solidFill>
                  <a:schemeClr val="bg1"/>
                </a:solidFill>
                <a:latin typeface="Rotunda Light" pitchFamily="2" charset="0"/>
                <a:cs typeface="Quire Sans" panose="020B0502040400020003" pitchFamily="34" charset="0"/>
              </a:defRPr>
            </a:lvl1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Quire Sans" panose="020B0502040400020003" pitchFamily="34" charset="0"/>
              </a:rPr>
              <a:t>28-Feb-26</a:t>
            </a:r>
            <a:endParaRPr kumimoji="0" lang="en-IN" sz="1200" b="1"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Quire Sans" panose="020B0502040400020003" pitchFamily="34" charset="0"/>
            </a:endParaRPr>
          </a:p>
        </p:txBody>
      </p:sp>
      <p:sp>
        <p:nvSpPr>
          <p:cNvPr id="16" name="TextBox 15">
            <a:extLst>
              <a:ext uri="{FF2B5EF4-FFF2-40B4-BE49-F238E27FC236}">
                <a16:creationId xmlns:a16="http://schemas.microsoft.com/office/drawing/2014/main" id="{176FDE27-B910-EE5E-D8F8-9D2EAEEB0A3F}"/>
              </a:ext>
            </a:extLst>
          </p:cNvPr>
          <p:cNvSpPr txBox="1"/>
          <p:nvPr/>
        </p:nvSpPr>
        <p:spPr>
          <a:xfrm>
            <a:off x="5768911" y="5518203"/>
            <a:ext cx="2161036" cy="276999"/>
          </a:xfrm>
          <a:prstGeom prst="rect">
            <a:avLst/>
          </a:prstGeom>
          <a:noFill/>
          <a:ln>
            <a:noFill/>
          </a:ln>
        </p:spPr>
        <p:txBody>
          <a:bodyPr wrap="square" rtlCol="0">
            <a:spAutoFit/>
          </a:bodyPr>
          <a:lstStyle>
            <a:defPPr>
              <a:defRPr lang="en-US"/>
            </a:defPPr>
            <a:lvl1pPr algn="ctr">
              <a:defRPr sz="1050">
                <a:solidFill>
                  <a:schemeClr val="bg1"/>
                </a:solidFill>
                <a:latin typeface="Rotunda Light" pitchFamily="2" charset="0"/>
                <a:cs typeface="Quire Sans" panose="020B0502040400020003" pitchFamily="34" charset="0"/>
              </a:defRPr>
            </a:lvl1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dirty="0">
                <a:ln>
                  <a:noFill/>
                </a:ln>
                <a:solidFill>
                  <a:srgbClr val="BD9568"/>
                </a:solidFill>
                <a:effectLst/>
                <a:uLnTx/>
                <a:uFillTx/>
                <a:latin typeface="Cambria" panose="02040503050406030204" pitchFamily="18" charset="0"/>
                <a:ea typeface="Cambria" panose="02040503050406030204" pitchFamily="18" charset="0"/>
                <a:cs typeface="Quire Sans" panose="020B0502040400020003" pitchFamily="34" charset="0"/>
              </a:rPr>
              <a:t>31-Jul-26</a:t>
            </a:r>
            <a:endParaRPr kumimoji="0" lang="en-IN" sz="1100" b="1" i="0" u="none" strike="noStrike" kern="1200" cap="none" spc="0" normalizeH="0" baseline="0" noProof="0" dirty="0">
              <a:ln>
                <a:noFill/>
              </a:ln>
              <a:solidFill>
                <a:srgbClr val="BD9568"/>
              </a:solidFill>
              <a:effectLst/>
              <a:uLnTx/>
              <a:uFillTx/>
              <a:latin typeface="Cambria" panose="02040503050406030204" pitchFamily="18" charset="0"/>
              <a:ea typeface="Cambria" panose="02040503050406030204" pitchFamily="18" charset="0"/>
              <a:cs typeface="Quire Sans" panose="020B0502040400020003" pitchFamily="34" charset="0"/>
            </a:endParaRPr>
          </a:p>
        </p:txBody>
      </p:sp>
      <p:sp>
        <p:nvSpPr>
          <p:cNvPr id="17" name="TextBox 16">
            <a:extLst>
              <a:ext uri="{FF2B5EF4-FFF2-40B4-BE49-F238E27FC236}">
                <a16:creationId xmlns:a16="http://schemas.microsoft.com/office/drawing/2014/main" id="{5ED88F7B-1F07-3E4B-9E22-8E509B502A2E}"/>
              </a:ext>
            </a:extLst>
          </p:cNvPr>
          <p:cNvSpPr txBox="1"/>
          <p:nvPr/>
        </p:nvSpPr>
        <p:spPr>
          <a:xfrm>
            <a:off x="3002128" y="5808204"/>
            <a:ext cx="1994463" cy="276999"/>
          </a:xfrm>
          <a:prstGeom prst="rect">
            <a:avLst/>
          </a:prstGeom>
          <a:noFill/>
          <a:ln>
            <a:noFill/>
          </a:ln>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Quire Sans" panose="020B0502040400020003" pitchFamily="34" charset="0"/>
              </a:rPr>
              <a:t>Residual Maturity in year</a:t>
            </a:r>
            <a:endParaRPr kumimoji="0" lang="en-IN" sz="1200" b="1"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Quire Sans" panose="020B0502040400020003" pitchFamily="34" charset="0"/>
            </a:endParaRPr>
          </a:p>
        </p:txBody>
      </p:sp>
      <p:sp>
        <p:nvSpPr>
          <p:cNvPr id="21" name="TextBox 20">
            <a:extLst>
              <a:ext uri="{FF2B5EF4-FFF2-40B4-BE49-F238E27FC236}">
                <a16:creationId xmlns:a16="http://schemas.microsoft.com/office/drawing/2014/main" id="{D9F6C85E-0CC5-D1C4-712A-959BAEE15745}"/>
              </a:ext>
            </a:extLst>
          </p:cNvPr>
          <p:cNvSpPr txBox="1"/>
          <p:nvPr/>
        </p:nvSpPr>
        <p:spPr>
          <a:xfrm>
            <a:off x="6915442" y="3414797"/>
            <a:ext cx="783240" cy="276999"/>
          </a:xfrm>
          <a:prstGeom prst="rect">
            <a:avLst/>
          </a:prstGeom>
          <a:noFill/>
          <a:ln>
            <a:noFill/>
          </a:ln>
        </p:spPr>
        <p:txBody>
          <a:bodyPr wrap="square" rtlCol="0">
            <a:spAutoFit/>
          </a:bodyPr>
          <a:lstStyle>
            <a:defPPr>
              <a:defRPr lang="en-US"/>
            </a:defPPr>
            <a:lvl1pPr algn="ctr">
              <a:defRPr sz="1100" b="1">
                <a:solidFill>
                  <a:schemeClr val="bg1"/>
                </a:solidFill>
                <a:latin typeface="Rotunda Light" pitchFamily="2" charset="0"/>
                <a:cs typeface="Quire Sans" panose="020B0502040400020003" pitchFamily="34" charset="0"/>
              </a:defRPr>
            </a:lvl1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Quire Sans" panose="020B0502040400020003" pitchFamily="34" charset="0"/>
              </a:rPr>
              <a:t>6.74%</a:t>
            </a:r>
            <a:endParaRPr kumimoji="0" lang="en-IN" sz="1200" b="1"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Quire Sans" panose="020B0502040400020003" pitchFamily="34" charset="0"/>
            </a:endParaRPr>
          </a:p>
        </p:txBody>
      </p:sp>
      <p:sp>
        <p:nvSpPr>
          <p:cNvPr id="22" name="TextBox 21">
            <a:extLst>
              <a:ext uri="{FF2B5EF4-FFF2-40B4-BE49-F238E27FC236}">
                <a16:creationId xmlns:a16="http://schemas.microsoft.com/office/drawing/2014/main" id="{9D5A60A6-D893-0938-615F-5E7B1767A436}"/>
              </a:ext>
            </a:extLst>
          </p:cNvPr>
          <p:cNvSpPr txBox="1"/>
          <p:nvPr/>
        </p:nvSpPr>
        <p:spPr>
          <a:xfrm>
            <a:off x="6915442" y="3213223"/>
            <a:ext cx="783240" cy="276999"/>
          </a:xfrm>
          <a:prstGeom prst="rect">
            <a:avLst/>
          </a:prstGeom>
          <a:noFill/>
          <a:ln>
            <a:noFill/>
          </a:ln>
        </p:spPr>
        <p:txBody>
          <a:bodyPr wrap="square" rtlCol="0">
            <a:spAutoFit/>
          </a:bodyPr>
          <a:lstStyle>
            <a:defPPr>
              <a:defRPr lang="en-US"/>
            </a:defPPr>
            <a:lvl1pPr algn="ctr">
              <a:defRPr sz="1200" b="1">
                <a:solidFill>
                  <a:srgbClr val="BD9568"/>
                </a:solidFill>
                <a:latin typeface="Rotunda Light" pitchFamily="2" charset="0"/>
                <a:cs typeface="Quire Sans" panose="020B0502040400020003" pitchFamily="34" charset="0"/>
              </a:defRPr>
            </a:lvl1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dirty="0">
                <a:ln>
                  <a:noFill/>
                </a:ln>
                <a:solidFill>
                  <a:srgbClr val="BD9568"/>
                </a:solidFill>
                <a:effectLst/>
                <a:uLnTx/>
                <a:uFillTx/>
                <a:latin typeface="Cambria" panose="02040503050406030204" pitchFamily="18" charset="0"/>
                <a:ea typeface="Cambria" panose="02040503050406030204" pitchFamily="18" charset="0"/>
                <a:cs typeface="Quire Sans" panose="020B0502040400020003" pitchFamily="34" charset="0"/>
              </a:rPr>
              <a:t>6.77%</a:t>
            </a:r>
            <a:endParaRPr kumimoji="0" lang="en-IN" sz="1200" b="1" i="0" u="none" strike="noStrike" kern="1200" cap="none" spc="0" normalizeH="0" baseline="0" noProof="0" dirty="0">
              <a:ln>
                <a:noFill/>
              </a:ln>
              <a:solidFill>
                <a:srgbClr val="BD9568"/>
              </a:solidFill>
              <a:effectLst/>
              <a:uLnTx/>
              <a:uFillTx/>
              <a:latin typeface="Cambria" panose="02040503050406030204" pitchFamily="18" charset="0"/>
              <a:ea typeface="Cambria" panose="02040503050406030204" pitchFamily="18" charset="0"/>
              <a:cs typeface="Quire Sans" panose="020B0502040400020003" pitchFamily="34" charset="0"/>
            </a:endParaRPr>
          </a:p>
        </p:txBody>
      </p:sp>
      <p:pic>
        <p:nvPicPr>
          <p:cNvPr id="2" name="Picture 1" descr="A white text on a black background&#10;&#10;AI-generated content may be incorrect.">
            <a:extLst>
              <a:ext uri="{FF2B5EF4-FFF2-40B4-BE49-F238E27FC236}">
                <a16:creationId xmlns:a16="http://schemas.microsoft.com/office/drawing/2014/main" id="{D32FD726-AB48-E8EB-951F-073FA9222AEF}"/>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10362466" y="234062"/>
            <a:ext cx="1559328" cy="340260"/>
          </a:xfrm>
          <a:prstGeom prst="rect">
            <a:avLst/>
          </a:prstGeom>
        </p:spPr>
      </p:pic>
    </p:spTree>
    <p:extLst>
      <p:ext uri="{BB962C8B-B14F-4D97-AF65-F5344CB8AC3E}">
        <p14:creationId xmlns:p14="http://schemas.microsoft.com/office/powerpoint/2010/main" val="3889057106"/>
      </p:ext>
    </p:extLst>
  </p:cSld>
  <p:clrMapOvr>
    <a:masterClrMapping/>
  </p:clrMapOvr>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4"/>
          <p:cNvSpPr/>
          <p:nvPr/>
        </p:nvSpPr>
        <p:spPr>
          <a:xfrm>
            <a:off x="0" y="-58994"/>
            <a:ext cx="12192000" cy="821635"/>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a:ln>
                  <a:noFill/>
                </a:ln>
                <a:solidFill>
                  <a:prstClr val="white"/>
                </a:solidFill>
                <a:effectLst/>
                <a:uLnTx/>
                <a:uFillTx/>
                <a:latin typeface="Cambria" panose="02040503050406030204" pitchFamily="18" charset="0"/>
                <a:ea typeface="Cambria" panose="02040503050406030204" pitchFamily="18" charset="0"/>
                <a:cs typeface="+mn-cs"/>
              </a:rPr>
              <a:t>  MUTUAL FUNDS – DEBT</a:t>
            </a:r>
            <a:endParaRPr kumimoji="0" lang="en-IN" sz="2800" b="1"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 name="Rectangle 5"/>
          <p:cNvSpPr/>
          <p:nvPr/>
        </p:nvSpPr>
        <p:spPr>
          <a:xfrm>
            <a:off x="0" y="6622036"/>
            <a:ext cx="12192000" cy="235963"/>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 name="Rectangle 8"/>
          <p:cNvSpPr/>
          <p:nvPr/>
        </p:nvSpPr>
        <p:spPr>
          <a:xfrm>
            <a:off x="0" y="766818"/>
            <a:ext cx="12192000" cy="45719"/>
          </a:xfrm>
          <a:prstGeom prst="rect">
            <a:avLst/>
          </a:prstGeom>
          <a:solidFill>
            <a:schemeClr val="bg1">
              <a:lumMod val="6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 name="Slide Number Placeholder 18"/>
          <p:cNvSpPr txBox="1">
            <a:spLocks/>
          </p:cNvSpPr>
          <p:nvPr/>
        </p:nvSpPr>
        <p:spPr>
          <a:xfrm>
            <a:off x="9448800" y="6588981"/>
            <a:ext cx="2743200" cy="365125"/>
          </a:xfrm>
          <a:prstGeom prst="rect">
            <a:avLst/>
          </a:prstGeom>
        </p:spPr>
        <p:txBody>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1E62F875-1F54-4527-993B-FB1D0CCB3E02}" type="slidenum">
              <a:rPr kumimoji="0" lang="en-IN" sz="1200" b="1" i="0" u="none" strike="noStrike" kern="1200" cap="none" spc="0" normalizeH="0" baseline="0" noProof="0" smtClean="0">
                <a:ln>
                  <a:noFill/>
                </a:ln>
                <a:solidFill>
                  <a:prstClr val="white"/>
                </a:solidFill>
                <a:effectLst/>
                <a:uLnTx/>
                <a:uFillTx/>
                <a:latin typeface="Cambria" panose="02040503050406030204" pitchFamily="18" charset="0"/>
                <a:ea typeface="Cambria" panose="02040503050406030204" pitchFamily="18" charset="0"/>
                <a:cs typeface="+mn-cs"/>
              </a:rPr>
              <a:pPr marL="0" marR="0" lvl="0" indent="0" algn="r" defTabSz="914400" rtl="0" eaLnBrk="1" fontAlgn="auto" latinLnBrk="0" hangingPunct="1">
                <a:lnSpc>
                  <a:spcPct val="100000"/>
                </a:lnSpc>
                <a:spcBef>
                  <a:spcPts val="0"/>
                </a:spcBef>
                <a:spcAft>
                  <a:spcPts val="0"/>
                </a:spcAft>
                <a:buClrTx/>
                <a:buSzTx/>
                <a:buFontTx/>
                <a:buNone/>
                <a:tabLst/>
                <a:defRPr/>
              </a:pPr>
              <a:t>70</a:t>
            </a:fld>
            <a:endParaRPr kumimoji="0" lang="en-IN" sz="1200" b="1" i="0" u="none" strike="noStrike" kern="1200" cap="none" spc="0" normalizeH="0" baseline="0" noProof="0">
              <a:ln>
                <a:noFill/>
              </a:ln>
              <a:solidFill>
                <a:prstClr val="white"/>
              </a:solidFill>
              <a:effectLst/>
              <a:uLnTx/>
              <a:uFillTx/>
              <a:latin typeface="Cambria" panose="02040503050406030204" pitchFamily="18" charset="0"/>
              <a:ea typeface="Cambria" panose="02040503050406030204" pitchFamily="18" charset="0"/>
              <a:cs typeface="+mn-cs"/>
            </a:endParaRPr>
          </a:p>
        </p:txBody>
      </p:sp>
      <p:sp>
        <p:nvSpPr>
          <p:cNvPr id="8" name="TextBox 7">
            <a:extLst>
              <a:ext uri="{FF2B5EF4-FFF2-40B4-BE49-F238E27FC236}">
                <a16:creationId xmlns:a16="http://schemas.microsoft.com/office/drawing/2014/main" id="{DAD53530-1F9F-4256-63F3-4959FB578816}"/>
              </a:ext>
            </a:extLst>
          </p:cNvPr>
          <p:cNvSpPr txBox="1"/>
          <p:nvPr/>
        </p:nvSpPr>
        <p:spPr>
          <a:xfrm>
            <a:off x="0" y="6376492"/>
            <a:ext cx="5986027" cy="24622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00" b="0" i="1" u="none" strike="noStrike" kern="1200" cap="none" spc="0" normalizeH="0" baseline="0" noProof="0" dirty="0">
                <a:ln>
                  <a:noFill/>
                </a:ln>
                <a:solidFill>
                  <a:prstClr val="black"/>
                </a:solidFill>
                <a:effectLst/>
                <a:uLnTx/>
                <a:uFillTx/>
                <a:latin typeface="Cambria" pitchFamily="18" charset="0"/>
                <a:ea typeface="Cambria" pitchFamily="18" charset="0"/>
                <a:cs typeface="+mn-cs"/>
              </a:rPr>
              <a:t>*Performance as on July 31st, 2026, **performance &lt;1year is absolute</a:t>
            </a:r>
          </a:p>
        </p:txBody>
      </p:sp>
      <p:sp>
        <p:nvSpPr>
          <p:cNvPr id="3" name="TextBox 2">
            <a:extLst>
              <a:ext uri="{FF2B5EF4-FFF2-40B4-BE49-F238E27FC236}">
                <a16:creationId xmlns:a16="http://schemas.microsoft.com/office/drawing/2014/main" id="{8DC64504-E8FE-0587-ECC9-92484747D12B}"/>
              </a:ext>
            </a:extLst>
          </p:cNvPr>
          <p:cNvSpPr txBox="1"/>
          <p:nvPr/>
        </p:nvSpPr>
        <p:spPr>
          <a:xfrm>
            <a:off x="29833" y="5546179"/>
            <a:ext cx="12121754" cy="861774"/>
          </a:xfrm>
          <a:prstGeom prst="rect">
            <a:avLst/>
          </a:prstGeom>
          <a:noFill/>
        </p:spPr>
        <p:txBody>
          <a:bodyPr wrap="square">
            <a:spAutoFit/>
          </a:bodyPr>
          <a:lstStyle/>
          <a:p>
            <a:pPr marL="0" marR="0" lvl="0" indent="0" algn="just" defTabSz="914400" rtl="0" eaLnBrk="1" fontAlgn="auto" latinLnBrk="0" hangingPunct="1">
              <a:lnSpc>
                <a:spcPct val="100000"/>
              </a:lnSpc>
              <a:spcBef>
                <a:spcPts val="0"/>
              </a:spcBef>
              <a:spcAft>
                <a:spcPts val="0"/>
              </a:spcAft>
              <a:buClrTx/>
              <a:buSzTx/>
              <a:buFontTx/>
              <a:buNone/>
              <a:tabLst/>
              <a:defRPr/>
            </a:pPr>
            <a:r>
              <a:rPr kumimoji="0" lang="en-US" sz="1000" b="0" i="1"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rPr>
              <a:t>Mutual Fund Distribution Services are offered through AMFI-registered Mutual Fund Distributor. Centricity Financial Distribution Private Limited, AMFI Registration Number - ARN 189274, with initial registration dated 26.10.2021 and current validity of ARN until 25.10.2027, disclaims any responsibility for losses or damages arising from investments made in mutual funds distributed through its services. Mutual fund investments are subject to market risks, read all scheme related documents carefully . Centricity Financial Distribution Private Limited does not guarantee or assure any specific returns on investments and does not assume any liability for the performance of mutual fund schemes. Investors are advised to consider their individual risk tolerance, investment objectives, and financial situation before investing. It is recommended to consult with a financial advisor to ensure that the chosen mutual fund products align with the investor’s needs and goals.</a:t>
            </a:r>
            <a:endParaRPr kumimoji="0" lang="en-IN" sz="1000" b="0" i="1"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endParaRPr>
          </a:p>
        </p:txBody>
      </p:sp>
      <p:graphicFrame>
        <p:nvGraphicFramePr>
          <p:cNvPr id="11" name="Table 10">
            <a:extLst>
              <a:ext uri="{FF2B5EF4-FFF2-40B4-BE49-F238E27FC236}">
                <a16:creationId xmlns:a16="http://schemas.microsoft.com/office/drawing/2014/main" id="{7A087AEE-7590-455E-6D31-E67AB20A238C}"/>
              </a:ext>
            </a:extLst>
          </p:cNvPr>
          <p:cNvGraphicFramePr>
            <a:graphicFrameLocks noGrp="1"/>
          </p:cNvGraphicFramePr>
          <p:nvPr>
            <p:extLst>
              <p:ext uri="{D42A27DB-BD31-4B8C-83A1-F6EECF244321}">
                <p14:modId xmlns:p14="http://schemas.microsoft.com/office/powerpoint/2010/main" val="4131735902"/>
              </p:ext>
            </p:extLst>
          </p:nvPr>
        </p:nvGraphicFramePr>
        <p:xfrm>
          <a:off x="29832" y="859836"/>
          <a:ext cx="12121757" cy="4620721"/>
        </p:xfrm>
        <a:graphic>
          <a:graphicData uri="http://schemas.openxmlformats.org/drawingml/2006/table">
            <a:tbl>
              <a:tblPr/>
              <a:tblGrid>
                <a:gridCol w="3125967">
                  <a:extLst>
                    <a:ext uri="{9D8B030D-6E8A-4147-A177-3AD203B41FA5}">
                      <a16:colId xmlns:a16="http://schemas.microsoft.com/office/drawing/2014/main" val="2590346071"/>
                    </a:ext>
                  </a:extLst>
                </a:gridCol>
                <a:gridCol w="724503">
                  <a:extLst>
                    <a:ext uri="{9D8B030D-6E8A-4147-A177-3AD203B41FA5}">
                      <a16:colId xmlns:a16="http://schemas.microsoft.com/office/drawing/2014/main" val="3191978466"/>
                    </a:ext>
                  </a:extLst>
                </a:gridCol>
                <a:gridCol w="1016000">
                  <a:extLst>
                    <a:ext uri="{9D8B030D-6E8A-4147-A177-3AD203B41FA5}">
                      <a16:colId xmlns:a16="http://schemas.microsoft.com/office/drawing/2014/main" val="150546759"/>
                    </a:ext>
                  </a:extLst>
                </a:gridCol>
                <a:gridCol w="620669">
                  <a:extLst>
                    <a:ext uri="{9D8B030D-6E8A-4147-A177-3AD203B41FA5}">
                      <a16:colId xmlns:a16="http://schemas.microsoft.com/office/drawing/2014/main" val="738134178"/>
                    </a:ext>
                  </a:extLst>
                </a:gridCol>
                <a:gridCol w="620669">
                  <a:extLst>
                    <a:ext uri="{9D8B030D-6E8A-4147-A177-3AD203B41FA5}">
                      <a16:colId xmlns:a16="http://schemas.microsoft.com/office/drawing/2014/main" val="1467545812"/>
                    </a:ext>
                  </a:extLst>
                </a:gridCol>
                <a:gridCol w="620669">
                  <a:extLst>
                    <a:ext uri="{9D8B030D-6E8A-4147-A177-3AD203B41FA5}">
                      <a16:colId xmlns:a16="http://schemas.microsoft.com/office/drawing/2014/main" val="431848006"/>
                    </a:ext>
                  </a:extLst>
                </a:gridCol>
                <a:gridCol w="620669">
                  <a:extLst>
                    <a:ext uri="{9D8B030D-6E8A-4147-A177-3AD203B41FA5}">
                      <a16:colId xmlns:a16="http://schemas.microsoft.com/office/drawing/2014/main" val="292051269"/>
                    </a:ext>
                  </a:extLst>
                </a:gridCol>
                <a:gridCol w="620669">
                  <a:extLst>
                    <a:ext uri="{9D8B030D-6E8A-4147-A177-3AD203B41FA5}">
                      <a16:colId xmlns:a16="http://schemas.microsoft.com/office/drawing/2014/main" val="2313146027"/>
                    </a:ext>
                  </a:extLst>
                </a:gridCol>
                <a:gridCol w="620669">
                  <a:extLst>
                    <a:ext uri="{9D8B030D-6E8A-4147-A177-3AD203B41FA5}">
                      <a16:colId xmlns:a16="http://schemas.microsoft.com/office/drawing/2014/main" val="1606906498"/>
                    </a:ext>
                  </a:extLst>
                </a:gridCol>
                <a:gridCol w="620669">
                  <a:extLst>
                    <a:ext uri="{9D8B030D-6E8A-4147-A177-3AD203B41FA5}">
                      <a16:colId xmlns:a16="http://schemas.microsoft.com/office/drawing/2014/main" val="3519228301"/>
                    </a:ext>
                  </a:extLst>
                </a:gridCol>
                <a:gridCol w="706582">
                  <a:extLst>
                    <a:ext uri="{9D8B030D-6E8A-4147-A177-3AD203B41FA5}">
                      <a16:colId xmlns:a16="http://schemas.microsoft.com/office/drawing/2014/main" val="912919368"/>
                    </a:ext>
                  </a:extLst>
                </a:gridCol>
                <a:gridCol w="706581">
                  <a:extLst>
                    <a:ext uri="{9D8B030D-6E8A-4147-A177-3AD203B41FA5}">
                      <a16:colId xmlns:a16="http://schemas.microsoft.com/office/drawing/2014/main" val="3398909892"/>
                    </a:ext>
                  </a:extLst>
                </a:gridCol>
                <a:gridCol w="900546">
                  <a:extLst>
                    <a:ext uri="{9D8B030D-6E8A-4147-A177-3AD203B41FA5}">
                      <a16:colId xmlns:a16="http://schemas.microsoft.com/office/drawing/2014/main" val="346511236"/>
                    </a:ext>
                  </a:extLst>
                </a:gridCol>
                <a:gridCol w="596895">
                  <a:extLst>
                    <a:ext uri="{9D8B030D-6E8A-4147-A177-3AD203B41FA5}">
                      <a16:colId xmlns:a16="http://schemas.microsoft.com/office/drawing/2014/main" val="1631190402"/>
                    </a:ext>
                  </a:extLst>
                </a:gridCol>
              </a:tblGrid>
              <a:tr h="584745">
                <a:tc>
                  <a:txBody>
                    <a:bodyPr/>
                    <a:lstStyle/>
                    <a:p>
                      <a:pPr algn="ctr" rtl="0" fontAlgn="ctr"/>
                      <a:r>
                        <a:rPr lang="en-IN" sz="1100" b="1" i="0" u="none" strike="noStrike">
                          <a:solidFill>
                            <a:srgbClr val="FFFFFF"/>
                          </a:solidFill>
                          <a:effectLst/>
                          <a:latin typeface="Cambria" panose="02040503050406030204" pitchFamily="18" charset="0"/>
                        </a:rPr>
                        <a:t>Scheme Name</a:t>
                      </a:r>
                    </a:p>
                  </a:txBody>
                  <a:tcPr marL="8912" marR="8912" marT="8912"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D0D0D"/>
                    </a:solidFill>
                  </a:tcPr>
                </a:tc>
                <a:tc>
                  <a:txBody>
                    <a:bodyPr/>
                    <a:lstStyle/>
                    <a:p>
                      <a:pPr algn="ctr" rtl="0" fontAlgn="ctr"/>
                      <a:r>
                        <a:rPr lang="en-IN" sz="1100" b="1" i="0" u="none" strike="noStrike">
                          <a:solidFill>
                            <a:srgbClr val="FFFFFF"/>
                          </a:solidFill>
                          <a:effectLst/>
                          <a:latin typeface="Cambria" panose="02040503050406030204" pitchFamily="18" charset="0"/>
                        </a:rPr>
                        <a:t>AUM</a:t>
                      </a:r>
                    </a:p>
                  </a:txBody>
                  <a:tcPr marL="8912" marR="8912" marT="891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D0D0D"/>
                    </a:solidFill>
                  </a:tcPr>
                </a:tc>
                <a:tc>
                  <a:txBody>
                    <a:bodyPr/>
                    <a:lstStyle/>
                    <a:p>
                      <a:pPr algn="ctr" rtl="0" fontAlgn="ctr"/>
                      <a:r>
                        <a:rPr lang="en-IN" sz="1100" b="1" i="0" u="none" strike="noStrike">
                          <a:solidFill>
                            <a:srgbClr val="FFFFFF"/>
                          </a:solidFill>
                          <a:effectLst/>
                          <a:latin typeface="Cambria" panose="02040503050406030204" pitchFamily="18" charset="0"/>
                        </a:rPr>
                        <a:t>Inception Date</a:t>
                      </a:r>
                    </a:p>
                  </a:txBody>
                  <a:tcPr marL="8912" marR="8912" marT="891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D0D0D"/>
                    </a:solidFill>
                  </a:tcPr>
                </a:tc>
                <a:tc>
                  <a:txBody>
                    <a:bodyPr/>
                    <a:lstStyle/>
                    <a:p>
                      <a:pPr algn="ctr" rtl="0" fontAlgn="ctr"/>
                      <a:r>
                        <a:rPr lang="en-IN" sz="1100" b="1" i="0" u="none" strike="noStrike">
                          <a:solidFill>
                            <a:srgbClr val="FFFFFF"/>
                          </a:solidFill>
                          <a:effectLst/>
                          <a:latin typeface="Cambria" panose="02040503050406030204" pitchFamily="18" charset="0"/>
                        </a:rPr>
                        <a:t>1M</a:t>
                      </a:r>
                    </a:p>
                  </a:txBody>
                  <a:tcPr marL="8912" marR="8912" marT="891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D0D0D"/>
                    </a:solidFill>
                  </a:tcPr>
                </a:tc>
                <a:tc>
                  <a:txBody>
                    <a:bodyPr/>
                    <a:lstStyle/>
                    <a:p>
                      <a:pPr algn="ctr" rtl="0" fontAlgn="ctr"/>
                      <a:r>
                        <a:rPr lang="en-IN" sz="1100" b="1" i="0" u="none" strike="noStrike">
                          <a:solidFill>
                            <a:srgbClr val="FFFFFF"/>
                          </a:solidFill>
                          <a:effectLst/>
                          <a:latin typeface="Cambria" panose="02040503050406030204" pitchFamily="18" charset="0"/>
                        </a:rPr>
                        <a:t>3M</a:t>
                      </a:r>
                    </a:p>
                  </a:txBody>
                  <a:tcPr marL="8912" marR="8912" marT="891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D0D0D"/>
                    </a:solidFill>
                  </a:tcPr>
                </a:tc>
                <a:tc>
                  <a:txBody>
                    <a:bodyPr/>
                    <a:lstStyle/>
                    <a:p>
                      <a:pPr algn="ctr" rtl="0" fontAlgn="ctr"/>
                      <a:r>
                        <a:rPr lang="en-IN" sz="1100" b="1" i="0" u="none" strike="noStrike">
                          <a:solidFill>
                            <a:srgbClr val="FFFFFF"/>
                          </a:solidFill>
                          <a:effectLst/>
                          <a:latin typeface="Cambria" panose="02040503050406030204" pitchFamily="18" charset="0"/>
                        </a:rPr>
                        <a:t>6M</a:t>
                      </a:r>
                    </a:p>
                  </a:txBody>
                  <a:tcPr marL="8912" marR="8912" marT="891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D0D0D"/>
                    </a:solidFill>
                  </a:tcPr>
                </a:tc>
                <a:tc>
                  <a:txBody>
                    <a:bodyPr/>
                    <a:lstStyle/>
                    <a:p>
                      <a:pPr algn="ctr" rtl="0" fontAlgn="ctr"/>
                      <a:r>
                        <a:rPr lang="en-IN" sz="1100" b="1" i="0" u="none" strike="noStrike">
                          <a:solidFill>
                            <a:srgbClr val="FFFFFF"/>
                          </a:solidFill>
                          <a:effectLst/>
                          <a:latin typeface="Cambria" panose="02040503050406030204" pitchFamily="18" charset="0"/>
                        </a:rPr>
                        <a:t>1Y</a:t>
                      </a:r>
                    </a:p>
                  </a:txBody>
                  <a:tcPr marL="8912" marR="8912" marT="891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D0D0D"/>
                    </a:solidFill>
                  </a:tcPr>
                </a:tc>
                <a:tc>
                  <a:txBody>
                    <a:bodyPr/>
                    <a:lstStyle/>
                    <a:p>
                      <a:pPr algn="ctr" rtl="0" fontAlgn="ctr"/>
                      <a:r>
                        <a:rPr lang="en-IN" sz="1100" b="1" i="0" u="none" strike="noStrike">
                          <a:solidFill>
                            <a:srgbClr val="FFFFFF"/>
                          </a:solidFill>
                          <a:effectLst/>
                          <a:latin typeface="Cambria" panose="02040503050406030204" pitchFamily="18" charset="0"/>
                        </a:rPr>
                        <a:t>2Y</a:t>
                      </a:r>
                    </a:p>
                  </a:txBody>
                  <a:tcPr marL="8912" marR="8912" marT="891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D0D0D"/>
                    </a:solidFill>
                  </a:tcPr>
                </a:tc>
                <a:tc>
                  <a:txBody>
                    <a:bodyPr/>
                    <a:lstStyle/>
                    <a:p>
                      <a:pPr algn="ctr" rtl="0" fontAlgn="ctr"/>
                      <a:r>
                        <a:rPr lang="en-IN" sz="1100" b="1" i="0" u="none" strike="noStrike">
                          <a:solidFill>
                            <a:srgbClr val="FFFFFF"/>
                          </a:solidFill>
                          <a:effectLst/>
                          <a:latin typeface="Cambria" panose="02040503050406030204" pitchFamily="18" charset="0"/>
                        </a:rPr>
                        <a:t>3Y</a:t>
                      </a:r>
                    </a:p>
                  </a:txBody>
                  <a:tcPr marL="8912" marR="8912" marT="891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D0D0D"/>
                    </a:solidFill>
                  </a:tcPr>
                </a:tc>
                <a:tc>
                  <a:txBody>
                    <a:bodyPr/>
                    <a:lstStyle/>
                    <a:p>
                      <a:pPr algn="ctr" rtl="0" fontAlgn="ctr"/>
                      <a:r>
                        <a:rPr lang="en-IN" sz="1100" b="1" i="0" u="none" strike="noStrike">
                          <a:solidFill>
                            <a:srgbClr val="FFFFFF"/>
                          </a:solidFill>
                          <a:effectLst/>
                          <a:latin typeface="Cambria" panose="02040503050406030204" pitchFamily="18" charset="0"/>
                        </a:rPr>
                        <a:t>5Y</a:t>
                      </a:r>
                    </a:p>
                  </a:txBody>
                  <a:tcPr marL="8912" marR="8912" marT="891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D0D0D"/>
                    </a:solidFill>
                  </a:tcPr>
                </a:tc>
                <a:tc>
                  <a:txBody>
                    <a:bodyPr/>
                    <a:lstStyle/>
                    <a:p>
                      <a:pPr algn="ctr" rtl="0" fontAlgn="ctr"/>
                      <a:r>
                        <a:rPr lang="en-IN" sz="1100" b="1" i="0" u="none" strike="noStrike">
                          <a:solidFill>
                            <a:srgbClr val="FFFFFF"/>
                          </a:solidFill>
                          <a:effectLst/>
                          <a:latin typeface="Cambria" panose="02040503050406030204" pitchFamily="18" charset="0"/>
                        </a:rPr>
                        <a:t>YTM (%)</a:t>
                      </a:r>
                    </a:p>
                  </a:txBody>
                  <a:tcPr marL="8912" marR="8912" marT="891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D0D0D"/>
                    </a:solidFill>
                  </a:tcPr>
                </a:tc>
                <a:tc>
                  <a:txBody>
                    <a:bodyPr/>
                    <a:lstStyle/>
                    <a:p>
                      <a:pPr algn="ctr" rtl="0" fontAlgn="ctr"/>
                      <a:r>
                        <a:rPr lang="en-IN" sz="1100" b="1" i="0" u="none" strike="noStrike" err="1">
                          <a:solidFill>
                            <a:srgbClr val="FFFFFF"/>
                          </a:solidFill>
                          <a:effectLst/>
                          <a:latin typeface="Cambria" panose="02040503050406030204" pitchFamily="18" charset="0"/>
                        </a:rPr>
                        <a:t>Avg</a:t>
                      </a:r>
                      <a:r>
                        <a:rPr lang="en-IN" sz="1100" b="1" i="0" u="none" strike="noStrike">
                          <a:solidFill>
                            <a:srgbClr val="FFFFFF"/>
                          </a:solidFill>
                          <a:effectLst/>
                          <a:latin typeface="Cambria" panose="02040503050406030204" pitchFamily="18" charset="0"/>
                        </a:rPr>
                        <a:t> Maturity (Yrs)</a:t>
                      </a:r>
                    </a:p>
                  </a:txBody>
                  <a:tcPr marL="8912" marR="8912" marT="891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D0D0D"/>
                    </a:solidFill>
                  </a:tcPr>
                </a:tc>
                <a:tc>
                  <a:txBody>
                    <a:bodyPr/>
                    <a:lstStyle/>
                    <a:p>
                      <a:pPr algn="ctr" rtl="0" fontAlgn="ctr"/>
                      <a:r>
                        <a:rPr lang="en-IN" sz="1100" b="1" i="0" u="none" strike="noStrike">
                          <a:solidFill>
                            <a:srgbClr val="FFFFFF"/>
                          </a:solidFill>
                          <a:effectLst/>
                          <a:latin typeface="Cambria" panose="02040503050406030204" pitchFamily="18" charset="0"/>
                        </a:rPr>
                        <a:t>Mod Duration (Yrs)</a:t>
                      </a:r>
                    </a:p>
                  </a:txBody>
                  <a:tcPr marL="8912" marR="8912" marT="891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D0D0D"/>
                    </a:solidFill>
                  </a:tcPr>
                </a:tc>
                <a:tc>
                  <a:txBody>
                    <a:bodyPr/>
                    <a:lstStyle/>
                    <a:p>
                      <a:pPr algn="ctr" rtl="0" fontAlgn="ctr"/>
                      <a:r>
                        <a:rPr lang="en-IN" sz="1100" b="1" i="0" u="none" strike="noStrike">
                          <a:solidFill>
                            <a:srgbClr val="FFFFFF"/>
                          </a:solidFill>
                          <a:effectLst/>
                          <a:latin typeface="Cambria" panose="02040503050406030204" pitchFamily="18" charset="0"/>
                        </a:rPr>
                        <a:t>Expense Ratio</a:t>
                      </a:r>
                    </a:p>
                  </a:txBody>
                  <a:tcPr marL="8912" marR="8912" marT="8912"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D0D0D"/>
                    </a:solidFill>
                  </a:tcPr>
                </a:tc>
                <a:extLst>
                  <a:ext uri="{0D108BD9-81ED-4DB2-BD59-A6C34878D82A}">
                    <a16:rowId xmlns:a16="http://schemas.microsoft.com/office/drawing/2014/main" val="2074288715"/>
                  </a:ext>
                </a:extLst>
              </a:tr>
              <a:tr h="201703">
                <a:tc>
                  <a:txBody>
                    <a:bodyPr/>
                    <a:lstStyle/>
                    <a:p>
                      <a:pPr algn="l" rtl="0" fontAlgn="ctr"/>
                      <a:r>
                        <a:rPr lang="en-IN" sz="1100" b="1" i="0" u="none" strike="noStrike">
                          <a:solidFill>
                            <a:srgbClr val="000000"/>
                          </a:solidFill>
                          <a:effectLst/>
                          <a:latin typeface="Cambria" panose="02040503050406030204" pitchFamily="18" charset="0"/>
                        </a:rPr>
                        <a:t>Banking and PSU Fund</a:t>
                      </a:r>
                    </a:p>
                  </a:txBody>
                  <a:tcPr marL="72000" marR="8912" marT="891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ctr" rtl="0" fontAlgn="ctr"/>
                      <a:r>
                        <a:rPr lang="en-IN" sz="1100" b="1" i="0" u="none" strike="noStrike">
                          <a:solidFill>
                            <a:srgbClr val="000000"/>
                          </a:solidFill>
                          <a:effectLst/>
                          <a:latin typeface="Cambria" panose="02040503050406030204" pitchFamily="18" charset="0"/>
                        </a:rPr>
                        <a:t> </a:t>
                      </a:r>
                    </a:p>
                  </a:txBody>
                  <a:tcPr marL="8912" marR="8912" marT="891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ctr" rtl="0" fontAlgn="ctr"/>
                      <a:r>
                        <a:rPr lang="en-IN" sz="1100" b="1" i="0" u="none" strike="noStrike">
                          <a:solidFill>
                            <a:srgbClr val="000000"/>
                          </a:solidFill>
                          <a:effectLst/>
                          <a:latin typeface="Cambria" panose="02040503050406030204" pitchFamily="18" charset="0"/>
                        </a:rPr>
                        <a:t> </a:t>
                      </a:r>
                    </a:p>
                  </a:txBody>
                  <a:tcPr marL="8912" marR="8912" marT="891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ctr" rtl="0" fontAlgn="ctr"/>
                      <a:r>
                        <a:rPr lang="en-IN" sz="1100" b="1" i="1" u="none" strike="noStrike">
                          <a:solidFill>
                            <a:srgbClr val="000000"/>
                          </a:solidFill>
                          <a:effectLst/>
                          <a:latin typeface="Cambria" panose="02040503050406030204" pitchFamily="18" charset="0"/>
                        </a:rPr>
                        <a:t> </a:t>
                      </a:r>
                    </a:p>
                  </a:txBody>
                  <a:tcPr marL="8912" marR="8912" marT="891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ctr" rtl="0" fontAlgn="ctr"/>
                      <a:r>
                        <a:rPr lang="en-IN" sz="1100" b="1" i="1" u="none" strike="noStrike">
                          <a:solidFill>
                            <a:srgbClr val="000000"/>
                          </a:solidFill>
                          <a:effectLst/>
                          <a:latin typeface="Cambria" panose="02040503050406030204" pitchFamily="18" charset="0"/>
                        </a:rPr>
                        <a:t> </a:t>
                      </a:r>
                    </a:p>
                  </a:txBody>
                  <a:tcPr marL="8912" marR="8912" marT="891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ctr" rtl="0" fontAlgn="ctr"/>
                      <a:r>
                        <a:rPr lang="en-IN" sz="1100" b="1" i="1" u="none" strike="noStrike">
                          <a:solidFill>
                            <a:srgbClr val="000000"/>
                          </a:solidFill>
                          <a:effectLst/>
                          <a:latin typeface="Cambria" panose="02040503050406030204" pitchFamily="18" charset="0"/>
                        </a:rPr>
                        <a:t> </a:t>
                      </a:r>
                    </a:p>
                  </a:txBody>
                  <a:tcPr marL="8912" marR="8912" marT="891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ctr" rtl="0" fontAlgn="ctr"/>
                      <a:r>
                        <a:rPr lang="en-IN" sz="1100" b="1" i="1" u="none" strike="noStrike">
                          <a:solidFill>
                            <a:srgbClr val="000000"/>
                          </a:solidFill>
                          <a:effectLst/>
                          <a:latin typeface="Cambria" panose="02040503050406030204" pitchFamily="18" charset="0"/>
                        </a:rPr>
                        <a:t> </a:t>
                      </a:r>
                    </a:p>
                  </a:txBody>
                  <a:tcPr marL="8912" marR="8912" marT="891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ctr" rtl="0" fontAlgn="ctr"/>
                      <a:r>
                        <a:rPr lang="en-IN" sz="1100" b="1" i="1" u="none" strike="noStrike">
                          <a:solidFill>
                            <a:srgbClr val="000000"/>
                          </a:solidFill>
                          <a:effectLst/>
                          <a:latin typeface="Cambria" panose="02040503050406030204" pitchFamily="18" charset="0"/>
                        </a:rPr>
                        <a:t> </a:t>
                      </a:r>
                    </a:p>
                  </a:txBody>
                  <a:tcPr marL="8912" marR="8912" marT="891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ctr" rtl="0" fontAlgn="ctr"/>
                      <a:r>
                        <a:rPr lang="en-IN" sz="1100" b="1" i="1" u="none" strike="noStrike">
                          <a:solidFill>
                            <a:srgbClr val="000000"/>
                          </a:solidFill>
                          <a:effectLst/>
                          <a:latin typeface="Cambria" panose="02040503050406030204" pitchFamily="18" charset="0"/>
                        </a:rPr>
                        <a:t> </a:t>
                      </a:r>
                    </a:p>
                  </a:txBody>
                  <a:tcPr marL="8912" marR="8912" marT="891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ctr" rtl="0" fontAlgn="ctr"/>
                      <a:r>
                        <a:rPr lang="en-IN" sz="1100" b="1" i="1" u="none" strike="noStrike">
                          <a:solidFill>
                            <a:srgbClr val="000000"/>
                          </a:solidFill>
                          <a:effectLst/>
                          <a:latin typeface="Cambria" panose="02040503050406030204" pitchFamily="18" charset="0"/>
                        </a:rPr>
                        <a:t> </a:t>
                      </a:r>
                    </a:p>
                  </a:txBody>
                  <a:tcPr marL="8912" marR="8912" marT="891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ctr" rtl="0" fontAlgn="ctr"/>
                      <a:r>
                        <a:rPr lang="en-IN" sz="1100" b="1" i="0" u="none" strike="noStrike">
                          <a:solidFill>
                            <a:srgbClr val="000000"/>
                          </a:solidFill>
                          <a:effectLst/>
                          <a:latin typeface="Cambria" panose="02040503050406030204" pitchFamily="18" charset="0"/>
                        </a:rPr>
                        <a:t> </a:t>
                      </a:r>
                    </a:p>
                  </a:txBody>
                  <a:tcPr marL="8912" marR="8912" marT="891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ctr" rtl="0" fontAlgn="ctr"/>
                      <a:r>
                        <a:rPr lang="en-IN" sz="1100" b="1" i="0" u="none" strike="noStrike">
                          <a:solidFill>
                            <a:srgbClr val="000000"/>
                          </a:solidFill>
                          <a:effectLst/>
                          <a:latin typeface="Cambria" panose="02040503050406030204" pitchFamily="18" charset="0"/>
                        </a:rPr>
                        <a:t> </a:t>
                      </a:r>
                    </a:p>
                  </a:txBody>
                  <a:tcPr marL="8912" marR="8912" marT="891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ctr" rtl="0" fontAlgn="ctr"/>
                      <a:r>
                        <a:rPr lang="en-IN" sz="1100" b="1" i="0" u="none" strike="noStrike">
                          <a:solidFill>
                            <a:srgbClr val="000000"/>
                          </a:solidFill>
                          <a:effectLst/>
                          <a:latin typeface="Cambria" panose="02040503050406030204" pitchFamily="18" charset="0"/>
                        </a:rPr>
                        <a:t> </a:t>
                      </a:r>
                    </a:p>
                  </a:txBody>
                  <a:tcPr marL="8912" marR="8912" marT="891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ctr" rtl="0" fontAlgn="ctr"/>
                      <a:r>
                        <a:rPr lang="en-IN" sz="1100" b="1" i="0" u="none" strike="noStrike">
                          <a:solidFill>
                            <a:srgbClr val="000000"/>
                          </a:solidFill>
                          <a:effectLst/>
                          <a:latin typeface="Cambria" panose="02040503050406030204" pitchFamily="18" charset="0"/>
                        </a:rPr>
                        <a:t> </a:t>
                      </a:r>
                    </a:p>
                  </a:txBody>
                  <a:tcPr marL="8912" marR="8912" marT="891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extLst>
                  <a:ext uri="{0D108BD9-81ED-4DB2-BD59-A6C34878D82A}">
                    <a16:rowId xmlns:a16="http://schemas.microsoft.com/office/drawing/2014/main" val="3913977843"/>
                  </a:ext>
                </a:extLst>
              </a:tr>
              <a:tr h="201703">
                <a:tc>
                  <a:txBody>
                    <a:bodyPr/>
                    <a:lstStyle/>
                    <a:p>
                      <a:pPr algn="l" rtl="0" fontAlgn="b">
                        <a:buNone/>
                      </a:pPr>
                      <a:r>
                        <a:rPr lang="en-US" sz="1100" b="0" i="0" u="none" strike="noStrike">
                          <a:solidFill>
                            <a:srgbClr val="000000"/>
                          </a:solidFill>
                          <a:effectLst/>
                          <a:latin typeface="Cambria" panose="02040503050406030204" pitchFamily="18" charset="0"/>
                        </a:rPr>
                        <a:t>Bandhan Banking and PSU Fund-Reg(G)</a:t>
                      </a:r>
                    </a:p>
                  </a:txBody>
                  <a:tcPr marL="72000"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dirty="0">
                          <a:solidFill>
                            <a:srgbClr val="000000"/>
                          </a:solidFill>
                          <a:effectLst/>
                          <a:latin typeface="Cambria" panose="02040503050406030204" pitchFamily="18" charset="0"/>
                        </a:rPr>
                        <a:t>12,121.96</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07-Mar-2013</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0.16</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2.41</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3.52</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5.47</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6.90</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6.93</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5.96</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7.10</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3.42</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2.33</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0.55</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55790139"/>
                  </a:ext>
                </a:extLst>
              </a:tr>
              <a:tr h="201703">
                <a:tc>
                  <a:txBody>
                    <a:bodyPr/>
                    <a:lstStyle/>
                    <a:p>
                      <a:pPr algn="l" rtl="0" fontAlgn="b">
                        <a:buNone/>
                      </a:pPr>
                      <a:r>
                        <a:rPr lang="en-US" sz="1100" b="0" i="0" u="none" strike="noStrike">
                          <a:solidFill>
                            <a:srgbClr val="000000"/>
                          </a:solidFill>
                          <a:effectLst/>
                          <a:latin typeface="Cambria" panose="02040503050406030204" pitchFamily="18" charset="0"/>
                        </a:rPr>
                        <a:t>Axis Banking &amp; PSU Debt Fund-Reg(G)</a:t>
                      </a:r>
                    </a:p>
                  </a:txBody>
                  <a:tcPr marL="72000"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12,258.44</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08-Jun-2012</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0.24</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2.14</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3.12</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5.09</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6.88</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6.89</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5.93</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7.24</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3.29</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2.46</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0.54</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1428058382"/>
                  </a:ext>
                </a:extLst>
              </a:tr>
              <a:tr h="201703">
                <a:tc>
                  <a:txBody>
                    <a:bodyPr/>
                    <a:lstStyle/>
                    <a:p>
                      <a:pPr algn="l" rtl="0" fontAlgn="b">
                        <a:buNone/>
                      </a:pPr>
                      <a:r>
                        <a:rPr lang="en-US" sz="1100" b="0" i="0" u="none" strike="noStrike">
                          <a:solidFill>
                            <a:srgbClr val="000000"/>
                          </a:solidFill>
                          <a:effectLst/>
                          <a:latin typeface="Cambria" panose="02040503050406030204" pitchFamily="18" charset="0"/>
                        </a:rPr>
                        <a:t>ICICI Pru Banking &amp; PSU Debt Fund(G)</a:t>
                      </a:r>
                    </a:p>
                  </a:txBody>
                  <a:tcPr marL="72000"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8,849.66</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01-Jan-2010</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0.11</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2.26</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3.04</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5.36</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6.92</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7.14</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6.43</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7.47</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5.43</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3.13</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0.62</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4227720588"/>
                  </a:ext>
                </a:extLst>
              </a:tr>
              <a:tr h="201703">
                <a:tc>
                  <a:txBody>
                    <a:bodyPr/>
                    <a:lstStyle/>
                    <a:p>
                      <a:pPr algn="l" rtl="0" fontAlgn="b">
                        <a:buNone/>
                      </a:pPr>
                      <a:r>
                        <a:rPr lang="en-US" sz="1100" b="0" i="0" u="none" strike="noStrike">
                          <a:solidFill>
                            <a:srgbClr val="000000"/>
                          </a:solidFill>
                          <a:effectLst/>
                          <a:latin typeface="Cambria" panose="02040503050406030204" pitchFamily="18" charset="0"/>
                        </a:rPr>
                        <a:t>Kotak Banking and PSU Debt Fund(G)</a:t>
                      </a:r>
                    </a:p>
                  </a:txBody>
                  <a:tcPr marL="72000"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4,991.20</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29-Dec-1998</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0.21</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2.30</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3.15</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5.35</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7.06</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7.17</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6.24</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7.37</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4.91</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3.27</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0.64</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3089855704"/>
                  </a:ext>
                </a:extLst>
              </a:tr>
              <a:tr h="201703">
                <a:tc>
                  <a:txBody>
                    <a:bodyPr/>
                    <a:lstStyle/>
                    <a:p>
                      <a:pPr algn="l" rtl="0" fontAlgn="b">
                        <a:buNone/>
                      </a:pPr>
                      <a:r>
                        <a:rPr lang="en-US" sz="1100" b="0" i="0" u="none" strike="noStrike">
                          <a:solidFill>
                            <a:srgbClr val="000000"/>
                          </a:solidFill>
                          <a:effectLst/>
                          <a:latin typeface="Cambria" panose="02040503050406030204" pitchFamily="18" charset="0"/>
                        </a:rPr>
                        <a:t>Nippon India Banking and PSU Fund(G)</a:t>
                      </a:r>
                    </a:p>
                  </a:txBody>
                  <a:tcPr marL="72000"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5,246.16</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15-May-2015</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0.16</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2.43</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3.23</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4.75</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6.79</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6.91</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5.96</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7.41</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3.64</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2.93</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0.66</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273809443"/>
                  </a:ext>
                </a:extLst>
              </a:tr>
              <a:tr h="201703">
                <a:tc>
                  <a:txBody>
                    <a:bodyPr/>
                    <a:lstStyle/>
                    <a:p>
                      <a:pPr algn="l" rtl="0" fontAlgn="ctr">
                        <a:buNone/>
                      </a:pPr>
                      <a:r>
                        <a:rPr lang="en-US" sz="1100" b="1" i="1" u="none" strike="noStrike">
                          <a:solidFill>
                            <a:srgbClr val="000000"/>
                          </a:solidFill>
                          <a:effectLst/>
                          <a:latin typeface="Cambria" panose="02040503050406030204" pitchFamily="18" charset="0"/>
                        </a:rPr>
                        <a:t>CRISIL Short Term Bond Index</a:t>
                      </a:r>
                    </a:p>
                  </a:txBody>
                  <a:tcPr marL="72000"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1" i="1" u="none" strike="noStrike">
                          <a:solidFill>
                            <a:srgbClr val="000000"/>
                          </a:solidFill>
                          <a:effectLst/>
                          <a:latin typeface="Cambria" panose="02040503050406030204" pitchFamily="18" charset="0"/>
                        </a:rPr>
                        <a:t> </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1" i="1" u="none" strike="noStrike">
                          <a:solidFill>
                            <a:srgbClr val="000000"/>
                          </a:solidFill>
                          <a:effectLst/>
                          <a:latin typeface="Cambria" panose="02040503050406030204" pitchFamily="18" charset="0"/>
                        </a:rPr>
                        <a:t> </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1" i="1" u="none" strike="noStrike">
                          <a:solidFill>
                            <a:srgbClr val="000000"/>
                          </a:solidFill>
                          <a:effectLst/>
                          <a:latin typeface="Cambria" panose="02040503050406030204" pitchFamily="18" charset="0"/>
                        </a:rPr>
                        <a:t>0.28</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1" i="1" u="none" strike="noStrike">
                          <a:solidFill>
                            <a:srgbClr val="000000"/>
                          </a:solidFill>
                          <a:effectLst/>
                          <a:latin typeface="Cambria" panose="02040503050406030204" pitchFamily="18" charset="0"/>
                        </a:rPr>
                        <a:t>1.92</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1" i="1" u="none" strike="noStrike">
                          <a:solidFill>
                            <a:srgbClr val="000000"/>
                          </a:solidFill>
                          <a:effectLst/>
                          <a:latin typeface="Cambria" panose="02040503050406030204" pitchFamily="18" charset="0"/>
                        </a:rPr>
                        <a:t>3.03</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1" i="1" u="none" strike="noStrike">
                          <a:solidFill>
                            <a:srgbClr val="000000"/>
                          </a:solidFill>
                          <a:effectLst/>
                          <a:latin typeface="Cambria" panose="02040503050406030204" pitchFamily="18" charset="0"/>
                        </a:rPr>
                        <a:t>5.53</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1" i="1" u="none" strike="noStrike">
                          <a:solidFill>
                            <a:srgbClr val="000000"/>
                          </a:solidFill>
                          <a:effectLst/>
                          <a:latin typeface="Cambria" panose="02040503050406030204" pitchFamily="18" charset="0"/>
                        </a:rPr>
                        <a:t>7.06</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1" i="1" u="none" strike="noStrike">
                          <a:solidFill>
                            <a:srgbClr val="000000"/>
                          </a:solidFill>
                          <a:effectLst/>
                          <a:latin typeface="Cambria" panose="02040503050406030204" pitchFamily="18" charset="0"/>
                        </a:rPr>
                        <a:t>7.24</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1" i="1" u="none" strike="noStrike">
                          <a:solidFill>
                            <a:srgbClr val="000000"/>
                          </a:solidFill>
                          <a:effectLst/>
                          <a:latin typeface="Cambria" panose="02040503050406030204" pitchFamily="18" charset="0"/>
                        </a:rPr>
                        <a:t>6.30</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1" i="1" u="none" strike="noStrike">
                          <a:solidFill>
                            <a:srgbClr val="000000"/>
                          </a:solidFill>
                          <a:effectLst/>
                          <a:latin typeface="Cambria" panose="02040503050406030204" pitchFamily="18" charset="0"/>
                        </a:rPr>
                        <a:t> </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1" i="1" u="none" strike="noStrike">
                          <a:solidFill>
                            <a:srgbClr val="000000"/>
                          </a:solidFill>
                          <a:effectLst/>
                          <a:latin typeface="Cambria" panose="02040503050406030204" pitchFamily="18" charset="0"/>
                        </a:rPr>
                        <a:t> </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1" i="1" u="none" strike="noStrike">
                          <a:solidFill>
                            <a:srgbClr val="000000"/>
                          </a:solidFill>
                          <a:effectLst/>
                          <a:latin typeface="Cambria" panose="02040503050406030204" pitchFamily="18" charset="0"/>
                        </a:rPr>
                        <a:t> </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1" i="1" u="none" strike="noStrike">
                          <a:solidFill>
                            <a:srgbClr val="000000"/>
                          </a:solidFill>
                          <a:effectLst/>
                          <a:latin typeface="Cambria" panose="02040503050406030204" pitchFamily="18" charset="0"/>
                        </a:rPr>
                        <a:t> </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3617861396"/>
                  </a:ext>
                </a:extLst>
              </a:tr>
              <a:tr h="201703">
                <a:tc>
                  <a:txBody>
                    <a:bodyPr/>
                    <a:lstStyle/>
                    <a:p>
                      <a:pPr algn="l" rtl="0" fontAlgn="ctr">
                        <a:buNone/>
                      </a:pPr>
                      <a:r>
                        <a:rPr lang="en-IN" sz="1100" b="1" i="1" u="none" strike="noStrike" dirty="0">
                          <a:solidFill>
                            <a:srgbClr val="000000"/>
                          </a:solidFill>
                          <a:effectLst/>
                          <a:latin typeface="Cambria" panose="02040503050406030204" pitchFamily="18" charset="0"/>
                        </a:rPr>
                        <a:t>CRISIL Composite Bond Index</a:t>
                      </a:r>
                    </a:p>
                  </a:txBody>
                  <a:tcPr marL="72000"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1" i="1" u="none" strike="noStrike" dirty="0">
                          <a:solidFill>
                            <a:srgbClr val="000000"/>
                          </a:solidFill>
                          <a:effectLst/>
                          <a:latin typeface="Cambria" panose="02040503050406030204" pitchFamily="18" charset="0"/>
                        </a:rPr>
                        <a:t> </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1" i="1" u="none" strike="noStrike" dirty="0">
                          <a:solidFill>
                            <a:srgbClr val="000000"/>
                          </a:solidFill>
                          <a:effectLst/>
                          <a:latin typeface="Cambria" panose="02040503050406030204" pitchFamily="18" charset="0"/>
                        </a:rPr>
                        <a:t> </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1" i="1" u="none" strike="noStrike" dirty="0">
                          <a:solidFill>
                            <a:srgbClr val="000000"/>
                          </a:solidFill>
                          <a:effectLst/>
                          <a:latin typeface="Cambria" panose="02040503050406030204" pitchFamily="18" charset="0"/>
                        </a:rPr>
                        <a:t>0.07</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1" i="1" u="none" strike="noStrike" dirty="0">
                          <a:solidFill>
                            <a:srgbClr val="000000"/>
                          </a:solidFill>
                          <a:effectLst/>
                          <a:latin typeface="Cambria" panose="02040503050406030204" pitchFamily="18" charset="0"/>
                        </a:rPr>
                        <a:t>2.70</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1" i="1" u="none" strike="noStrike" dirty="0">
                          <a:solidFill>
                            <a:srgbClr val="000000"/>
                          </a:solidFill>
                          <a:effectLst/>
                          <a:latin typeface="Cambria" panose="02040503050406030204" pitchFamily="18" charset="0"/>
                        </a:rPr>
                        <a:t>3.09</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1" i="1" u="none" strike="noStrike" dirty="0">
                          <a:solidFill>
                            <a:srgbClr val="000000"/>
                          </a:solidFill>
                          <a:effectLst/>
                          <a:latin typeface="Cambria" panose="02040503050406030204" pitchFamily="18" charset="0"/>
                        </a:rPr>
                        <a:t>4.47</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1" i="1" u="none" strike="noStrike" dirty="0">
                          <a:solidFill>
                            <a:srgbClr val="000000"/>
                          </a:solidFill>
                          <a:effectLst/>
                          <a:latin typeface="Cambria" panose="02040503050406030204" pitchFamily="18" charset="0"/>
                        </a:rPr>
                        <a:t>6.59</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1" i="1" u="none" strike="noStrike" dirty="0">
                          <a:solidFill>
                            <a:srgbClr val="000000"/>
                          </a:solidFill>
                          <a:effectLst/>
                          <a:latin typeface="Cambria" panose="02040503050406030204" pitchFamily="18" charset="0"/>
                        </a:rPr>
                        <a:t>7.12</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1" i="1" u="none" strike="noStrike" dirty="0">
                          <a:solidFill>
                            <a:srgbClr val="000000"/>
                          </a:solidFill>
                          <a:effectLst/>
                          <a:latin typeface="Cambria" panose="02040503050406030204" pitchFamily="18" charset="0"/>
                        </a:rPr>
                        <a:t>6.13</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1" i="1" u="none" strike="noStrike">
                          <a:solidFill>
                            <a:srgbClr val="000000"/>
                          </a:solidFill>
                          <a:effectLst/>
                          <a:latin typeface="Cambria" panose="02040503050406030204" pitchFamily="18" charset="0"/>
                        </a:rPr>
                        <a:t> </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1" i="1" u="none" strike="noStrike">
                          <a:solidFill>
                            <a:srgbClr val="000000"/>
                          </a:solidFill>
                          <a:effectLst/>
                          <a:latin typeface="Cambria" panose="02040503050406030204" pitchFamily="18" charset="0"/>
                        </a:rPr>
                        <a:t> </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1" i="1" u="none" strike="noStrike">
                          <a:solidFill>
                            <a:srgbClr val="000000"/>
                          </a:solidFill>
                          <a:effectLst/>
                          <a:latin typeface="Cambria" panose="02040503050406030204" pitchFamily="18" charset="0"/>
                        </a:rPr>
                        <a:t> </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1" i="1" u="none" strike="noStrike">
                          <a:solidFill>
                            <a:srgbClr val="000000"/>
                          </a:solidFill>
                          <a:effectLst/>
                          <a:latin typeface="Cambria" panose="02040503050406030204" pitchFamily="18" charset="0"/>
                        </a:rPr>
                        <a:t> </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2141807929"/>
                  </a:ext>
                </a:extLst>
              </a:tr>
              <a:tr h="201703">
                <a:tc>
                  <a:txBody>
                    <a:bodyPr/>
                    <a:lstStyle/>
                    <a:p>
                      <a:pPr algn="l" rtl="0" fontAlgn="ctr">
                        <a:buNone/>
                      </a:pPr>
                      <a:r>
                        <a:rPr lang="en-IN" sz="1100" b="1" i="0" u="none" strike="noStrike">
                          <a:solidFill>
                            <a:srgbClr val="000000"/>
                          </a:solidFill>
                          <a:effectLst/>
                          <a:latin typeface="Cambria" panose="02040503050406030204" pitchFamily="18" charset="0"/>
                        </a:rPr>
                        <a:t>Corporate Bond Fund</a:t>
                      </a:r>
                    </a:p>
                  </a:txBody>
                  <a:tcPr marL="72000"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ctr" rtl="0" fontAlgn="ctr">
                        <a:buNone/>
                      </a:pPr>
                      <a:r>
                        <a:rPr lang="en-IN" sz="1100" b="1" i="0" u="none" strike="noStrike">
                          <a:solidFill>
                            <a:srgbClr val="000000"/>
                          </a:solidFill>
                          <a:effectLst/>
                          <a:latin typeface="Cambria" panose="02040503050406030204" pitchFamily="18" charset="0"/>
                        </a:rPr>
                        <a:t> </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ctr" rtl="0" fontAlgn="ctr">
                        <a:buNone/>
                      </a:pPr>
                      <a:r>
                        <a:rPr lang="en-IN" sz="1100" b="1" i="0" u="none" strike="noStrike">
                          <a:solidFill>
                            <a:srgbClr val="000000"/>
                          </a:solidFill>
                          <a:effectLst/>
                          <a:latin typeface="Cambria" panose="02040503050406030204" pitchFamily="18" charset="0"/>
                        </a:rPr>
                        <a:t> </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ctr" rtl="0" fontAlgn="ctr">
                        <a:buNone/>
                      </a:pPr>
                      <a:r>
                        <a:rPr lang="en-IN" sz="1100" b="1" i="0" u="none" strike="noStrike">
                          <a:solidFill>
                            <a:srgbClr val="000000"/>
                          </a:solidFill>
                          <a:effectLst/>
                          <a:latin typeface="Cambria" panose="02040503050406030204" pitchFamily="18" charset="0"/>
                        </a:rPr>
                        <a:t> </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ctr" rtl="0" fontAlgn="ctr">
                        <a:buNone/>
                      </a:pPr>
                      <a:r>
                        <a:rPr lang="en-IN" sz="1100" b="1" i="0" u="none" strike="noStrike">
                          <a:solidFill>
                            <a:srgbClr val="000000"/>
                          </a:solidFill>
                          <a:effectLst/>
                          <a:latin typeface="Cambria" panose="02040503050406030204" pitchFamily="18" charset="0"/>
                        </a:rPr>
                        <a:t> </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ctr" rtl="0" fontAlgn="ctr">
                        <a:buNone/>
                      </a:pPr>
                      <a:r>
                        <a:rPr lang="en-IN" sz="1100" b="1" i="0" u="none" strike="noStrike">
                          <a:solidFill>
                            <a:srgbClr val="000000"/>
                          </a:solidFill>
                          <a:effectLst/>
                          <a:latin typeface="Cambria" panose="02040503050406030204" pitchFamily="18" charset="0"/>
                        </a:rPr>
                        <a:t> </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ctr" rtl="0" fontAlgn="ctr">
                        <a:buNone/>
                      </a:pPr>
                      <a:r>
                        <a:rPr lang="en-IN" sz="1100" b="1" i="0" u="none" strike="noStrike">
                          <a:solidFill>
                            <a:srgbClr val="000000"/>
                          </a:solidFill>
                          <a:effectLst/>
                          <a:latin typeface="Cambria" panose="02040503050406030204" pitchFamily="18" charset="0"/>
                        </a:rPr>
                        <a:t> </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ctr" rtl="0" fontAlgn="ctr">
                        <a:buNone/>
                      </a:pPr>
                      <a:r>
                        <a:rPr lang="en-IN" sz="1100" b="1" i="0" u="none" strike="noStrike">
                          <a:solidFill>
                            <a:srgbClr val="000000"/>
                          </a:solidFill>
                          <a:effectLst/>
                          <a:latin typeface="Cambria" panose="02040503050406030204" pitchFamily="18" charset="0"/>
                        </a:rPr>
                        <a:t> </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ctr" rtl="0" fontAlgn="ctr">
                        <a:buNone/>
                      </a:pPr>
                      <a:r>
                        <a:rPr lang="en-IN" sz="1100" b="1" i="0" u="none" strike="noStrike">
                          <a:solidFill>
                            <a:srgbClr val="000000"/>
                          </a:solidFill>
                          <a:effectLst/>
                          <a:latin typeface="Cambria" panose="02040503050406030204" pitchFamily="18" charset="0"/>
                        </a:rPr>
                        <a:t> </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ctr" rtl="0" fontAlgn="ctr">
                        <a:buNone/>
                      </a:pPr>
                      <a:r>
                        <a:rPr lang="en-IN" sz="1100" b="1" i="0" u="none" strike="noStrike">
                          <a:solidFill>
                            <a:srgbClr val="000000"/>
                          </a:solidFill>
                          <a:effectLst/>
                          <a:latin typeface="Cambria" panose="02040503050406030204" pitchFamily="18" charset="0"/>
                        </a:rPr>
                        <a:t> </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ctr" rtl="0" fontAlgn="ctr">
                        <a:buNone/>
                      </a:pPr>
                      <a:r>
                        <a:rPr lang="en-IN" sz="1100" b="1" i="0" u="none" strike="noStrike">
                          <a:solidFill>
                            <a:srgbClr val="000000"/>
                          </a:solidFill>
                          <a:effectLst/>
                          <a:latin typeface="Cambria" panose="02040503050406030204" pitchFamily="18" charset="0"/>
                        </a:rPr>
                        <a:t> </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ctr" rtl="0" fontAlgn="ctr">
                        <a:buNone/>
                      </a:pPr>
                      <a:r>
                        <a:rPr lang="en-IN" sz="1100" b="1" i="0" u="none" strike="noStrike">
                          <a:solidFill>
                            <a:srgbClr val="000000"/>
                          </a:solidFill>
                          <a:effectLst/>
                          <a:latin typeface="Cambria" panose="02040503050406030204" pitchFamily="18" charset="0"/>
                        </a:rPr>
                        <a:t> </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ctr" rtl="0" fontAlgn="ctr">
                        <a:buNone/>
                      </a:pPr>
                      <a:r>
                        <a:rPr lang="en-IN" sz="1100" b="1" i="0" u="none" strike="noStrike">
                          <a:solidFill>
                            <a:srgbClr val="000000"/>
                          </a:solidFill>
                          <a:effectLst/>
                          <a:latin typeface="Cambria" panose="02040503050406030204" pitchFamily="18" charset="0"/>
                        </a:rPr>
                        <a:t> </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ctr" rtl="0" fontAlgn="ctr">
                        <a:buNone/>
                      </a:pPr>
                      <a:r>
                        <a:rPr lang="en-IN" sz="1100" b="1" i="0" u="none" strike="noStrike">
                          <a:solidFill>
                            <a:srgbClr val="000000"/>
                          </a:solidFill>
                          <a:effectLst/>
                          <a:latin typeface="Cambria" panose="02040503050406030204" pitchFamily="18" charset="0"/>
                        </a:rPr>
                        <a:t> </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extLst>
                  <a:ext uri="{0D108BD9-81ED-4DB2-BD59-A6C34878D82A}">
                    <a16:rowId xmlns:a16="http://schemas.microsoft.com/office/drawing/2014/main" val="685507640"/>
                  </a:ext>
                </a:extLst>
              </a:tr>
              <a:tr h="201703">
                <a:tc>
                  <a:txBody>
                    <a:bodyPr/>
                    <a:lstStyle/>
                    <a:p>
                      <a:pPr algn="l" rtl="0" fontAlgn="b">
                        <a:buNone/>
                      </a:pPr>
                      <a:r>
                        <a:rPr lang="en-US" sz="1100" b="0" i="0" u="none" strike="noStrike">
                          <a:solidFill>
                            <a:srgbClr val="000000"/>
                          </a:solidFill>
                          <a:effectLst/>
                          <a:latin typeface="Cambria" panose="02040503050406030204" pitchFamily="18" charset="0"/>
                        </a:rPr>
                        <a:t>HDFC Corp Bond Fund(G)</a:t>
                      </a:r>
                    </a:p>
                  </a:txBody>
                  <a:tcPr marL="72000"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30,664.22</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29-Jun-2010</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0.18</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2.60</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3.15</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4.73</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6.86</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7.16</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6.22</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7.43</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7.20</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4.09</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0.53</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3827725086"/>
                  </a:ext>
                </a:extLst>
              </a:tr>
              <a:tr h="201703">
                <a:tc>
                  <a:txBody>
                    <a:bodyPr/>
                    <a:lstStyle/>
                    <a:p>
                      <a:pPr algn="l" rtl="0" fontAlgn="b">
                        <a:buNone/>
                      </a:pPr>
                      <a:r>
                        <a:rPr lang="en-US" sz="1100" b="0" i="0" u="none" strike="noStrike" dirty="0">
                          <a:solidFill>
                            <a:srgbClr val="000000"/>
                          </a:solidFill>
                          <a:effectLst/>
                          <a:latin typeface="Cambria" panose="02040503050406030204" pitchFamily="18" charset="0"/>
                        </a:rPr>
                        <a:t>ICICI Pru Corp Bond Fund(G)</a:t>
                      </a:r>
                    </a:p>
                  </a:txBody>
                  <a:tcPr marL="72000"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30,201.70</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11-Aug-2009</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0.23</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2.40</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3.37</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5.85</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7.34</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7.45</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6.68</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7.49</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5.46</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3.19</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0.50</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934026286"/>
                  </a:ext>
                </a:extLst>
              </a:tr>
              <a:tr h="201703">
                <a:tc>
                  <a:txBody>
                    <a:bodyPr/>
                    <a:lstStyle/>
                    <a:p>
                      <a:pPr algn="l" rtl="0" fontAlgn="b">
                        <a:buNone/>
                      </a:pPr>
                      <a:r>
                        <a:rPr lang="en-US" sz="1100" b="0" i="0" u="none" strike="noStrike" dirty="0">
                          <a:solidFill>
                            <a:srgbClr val="000000"/>
                          </a:solidFill>
                          <a:effectLst/>
                          <a:latin typeface="Cambria" panose="02040503050406030204" pitchFamily="18" charset="0"/>
                        </a:rPr>
                        <a:t>Aditya Birla SL Corp Bond Fund(G)</a:t>
                      </a:r>
                    </a:p>
                  </a:txBody>
                  <a:tcPr marL="72000"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23,622.84</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03-Mar-1997</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0.14</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2.50</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3.18</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4.82</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6.89</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7.21</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6.34</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7.49</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7.54</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4.35</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0.44</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171278767"/>
                  </a:ext>
                </a:extLst>
              </a:tr>
              <a:tr h="201703">
                <a:tc>
                  <a:txBody>
                    <a:bodyPr/>
                    <a:lstStyle/>
                    <a:p>
                      <a:pPr algn="l" rtl="0" fontAlgn="b">
                        <a:buNone/>
                      </a:pPr>
                      <a:r>
                        <a:rPr lang="en-US" sz="1100" b="0" i="0" u="none" strike="noStrike" dirty="0">
                          <a:solidFill>
                            <a:srgbClr val="000000"/>
                          </a:solidFill>
                          <a:effectLst/>
                          <a:latin typeface="Cambria" panose="02040503050406030204" pitchFamily="18" charset="0"/>
                        </a:rPr>
                        <a:t>Bandhan Corp Bond Fund-Reg(G)</a:t>
                      </a:r>
                    </a:p>
                  </a:txBody>
                  <a:tcPr marL="72000"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13,708.84</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12-Jan-2016</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0.13</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2.41</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3.63</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5.41</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7.15</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7.11</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5.90</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7.17</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4.51</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2.80</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0.55</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3165595541"/>
                  </a:ext>
                </a:extLst>
              </a:tr>
              <a:tr h="201703">
                <a:tc>
                  <a:txBody>
                    <a:bodyPr/>
                    <a:lstStyle/>
                    <a:p>
                      <a:pPr algn="l" rtl="0" fontAlgn="b">
                        <a:buNone/>
                      </a:pPr>
                      <a:r>
                        <a:rPr lang="en-US" sz="1100" b="0" i="0" u="none" strike="noStrike">
                          <a:solidFill>
                            <a:srgbClr val="000000"/>
                          </a:solidFill>
                          <a:effectLst/>
                          <a:latin typeface="Cambria" panose="02040503050406030204" pitchFamily="18" charset="0"/>
                        </a:rPr>
                        <a:t>Axis Corp Bond Fund-Reg(G)</a:t>
                      </a:r>
                    </a:p>
                  </a:txBody>
                  <a:tcPr marL="72000"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7,747.95</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13-Jul-2017</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0.19</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2.23</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3.26</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5.16</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7.19</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7.24</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6.22</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7.42</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4.22</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2.94</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0.81</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1605550310"/>
                  </a:ext>
                </a:extLst>
              </a:tr>
              <a:tr h="201703">
                <a:tc>
                  <a:txBody>
                    <a:bodyPr/>
                    <a:lstStyle/>
                    <a:p>
                      <a:pPr algn="l" rtl="0" fontAlgn="ctr">
                        <a:buNone/>
                      </a:pPr>
                      <a:r>
                        <a:rPr lang="en-US" sz="1100" b="1" i="1" u="none" strike="noStrike">
                          <a:solidFill>
                            <a:srgbClr val="000000"/>
                          </a:solidFill>
                          <a:effectLst/>
                          <a:latin typeface="Cambria" panose="02040503050406030204" pitchFamily="18" charset="0"/>
                        </a:rPr>
                        <a:t>CRISIL Short Term Bond Index</a:t>
                      </a:r>
                    </a:p>
                  </a:txBody>
                  <a:tcPr marL="72000"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1" i="1" u="none" strike="noStrike">
                          <a:solidFill>
                            <a:srgbClr val="000000"/>
                          </a:solidFill>
                          <a:effectLst/>
                          <a:latin typeface="Cambria" panose="02040503050406030204" pitchFamily="18" charset="0"/>
                        </a:rPr>
                        <a:t> </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1" i="1" u="none" strike="noStrike">
                          <a:solidFill>
                            <a:srgbClr val="000000"/>
                          </a:solidFill>
                          <a:effectLst/>
                          <a:latin typeface="Cambria" panose="02040503050406030204" pitchFamily="18" charset="0"/>
                        </a:rPr>
                        <a:t> </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1" i="1" u="none" strike="noStrike">
                          <a:solidFill>
                            <a:srgbClr val="000000"/>
                          </a:solidFill>
                          <a:effectLst/>
                          <a:latin typeface="Cambria" panose="02040503050406030204" pitchFamily="18" charset="0"/>
                        </a:rPr>
                        <a:t>0.28</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1" i="1" u="none" strike="noStrike">
                          <a:solidFill>
                            <a:srgbClr val="000000"/>
                          </a:solidFill>
                          <a:effectLst/>
                          <a:latin typeface="Cambria" panose="02040503050406030204" pitchFamily="18" charset="0"/>
                        </a:rPr>
                        <a:t>1.92</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1" i="1" u="none" strike="noStrike">
                          <a:solidFill>
                            <a:srgbClr val="000000"/>
                          </a:solidFill>
                          <a:effectLst/>
                          <a:latin typeface="Cambria" panose="02040503050406030204" pitchFamily="18" charset="0"/>
                        </a:rPr>
                        <a:t>3.03</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1" i="1" u="none" strike="noStrike">
                          <a:solidFill>
                            <a:srgbClr val="000000"/>
                          </a:solidFill>
                          <a:effectLst/>
                          <a:latin typeface="Cambria" panose="02040503050406030204" pitchFamily="18" charset="0"/>
                        </a:rPr>
                        <a:t>5.53</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1" i="1" u="none" strike="noStrike">
                          <a:solidFill>
                            <a:srgbClr val="000000"/>
                          </a:solidFill>
                          <a:effectLst/>
                          <a:latin typeface="Cambria" panose="02040503050406030204" pitchFamily="18" charset="0"/>
                        </a:rPr>
                        <a:t>7.06</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1" i="1" u="none" strike="noStrike">
                          <a:solidFill>
                            <a:srgbClr val="000000"/>
                          </a:solidFill>
                          <a:effectLst/>
                          <a:latin typeface="Cambria" panose="02040503050406030204" pitchFamily="18" charset="0"/>
                        </a:rPr>
                        <a:t>7.24</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1" i="1" u="none" strike="noStrike">
                          <a:solidFill>
                            <a:srgbClr val="000000"/>
                          </a:solidFill>
                          <a:effectLst/>
                          <a:latin typeface="Cambria" panose="02040503050406030204" pitchFamily="18" charset="0"/>
                        </a:rPr>
                        <a:t>6.30</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1" i="1" u="none" strike="noStrike">
                          <a:solidFill>
                            <a:srgbClr val="000000"/>
                          </a:solidFill>
                          <a:effectLst/>
                          <a:latin typeface="Cambria" panose="02040503050406030204" pitchFamily="18" charset="0"/>
                        </a:rPr>
                        <a:t> </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1" i="1" u="none" strike="noStrike">
                          <a:solidFill>
                            <a:srgbClr val="000000"/>
                          </a:solidFill>
                          <a:effectLst/>
                          <a:latin typeface="Cambria" panose="02040503050406030204" pitchFamily="18" charset="0"/>
                        </a:rPr>
                        <a:t> </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1" i="1" u="none" strike="noStrike">
                          <a:solidFill>
                            <a:srgbClr val="000000"/>
                          </a:solidFill>
                          <a:effectLst/>
                          <a:latin typeface="Cambria" panose="02040503050406030204" pitchFamily="18" charset="0"/>
                        </a:rPr>
                        <a:t> </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1" i="1" u="none" strike="noStrike">
                          <a:solidFill>
                            <a:srgbClr val="000000"/>
                          </a:solidFill>
                          <a:effectLst/>
                          <a:latin typeface="Cambria" panose="02040503050406030204" pitchFamily="18" charset="0"/>
                        </a:rPr>
                        <a:t> </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2203197853"/>
                  </a:ext>
                </a:extLst>
              </a:tr>
              <a:tr h="203619">
                <a:tc>
                  <a:txBody>
                    <a:bodyPr/>
                    <a:lstStyle/>
                    <a:p>
                      <a:pPr algn="l" rtl="0" fontAlgn="ctr">
                        <a:buNone/>
                      </a:pPr>
                      <a:r>
                        <a:rPr lang="en-IN" sz="1100" b="1" i="1" u="none" strike="noStrike">
                          <a:solidFill>
                            <a:srgbClr val="000000"/>
                          </a:solidFill>
                          <a:effectLst/>
                          <a:latin typeface="Cambria" panose="02040503050406030204" pitchFamily="18" charset="0"/>
                        </a:rPr>
                        <a:t>CRISIL Composite Bond Index</a:t>
                      </a:r>
                    </a:p>
                  </a:txBody>
                  <a:tcPr marL="72000"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ctr" rtl="0" fontAlgn="ctr">
                        <a:buNone/>
                      </a:pPr>
                      <a:r>
                        <a:rPr lang="en-IN" sz="1100" b="1" i="1" u="none" strike="noStrike">
                          <a:solidFill>
                            <a:srgbClr val="000000"/>
                          </a:solidFill>
                          <a:effectLst/>
                          <a:latin typeface="Cambria" panose="02040503050406030204" pitchFamily="18" charset="0"/>
                        </a:rPr>
                        <a:t> </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ctr" rtl="0" fontAlgn="ctr">
                        <a:buNone/>
                      </a:pPr>
                      <a:r>
                        <a:rPr lang="en-IN" sz="1100" b="1" i="1" u="none" strike="noStrike">
                          <a:solidFill>
                            <a:srgbClr val="000000"/>
                          </a:solidFill>
                          <a:effectLst/>
                          <a:latin typeface="Cambria" panose="02040503050406030204" pitchFamily="18" charset="0"/>
                        </a:rPr>
                        <a:t> </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ctr" rtl="0" fontAlgn="ctr">
                        <a:buNone/>
                      </a:pPr>
                      <a:r>
                        <a:rPr lang="en-IN" sz="1100" b="1" i="1" u="none" strike="noStrike">
                          <a:solidFill>
                            <a:srgbClr val="000000"/>
                          </a:solidFill>
                          <a:effectLst/>
                          <a:latin typeface="Cambria" panose="02040503050406030204" pitchFamily="18" charset="0"/>
                        </a:rPr>
                        <a:t>0.07</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ctr" rtl="0" fontAlgn="ctr">
                        <a:buNone/>
                      </a:pPr>
                      <a:r>
                        <a:rPr lang="en-IN" sz="1100" b="1" i="1" u="none" strike="noStrike">
                          <a:solidFill>
                            <a:srgbClr val="000000"/>
                          </a:solidFill>
                          <a:effectLst/>
                          <a:latin typeface="Cambria" panose="02040503050406030204" pitchFamily="18" charset="0"/>
                        </a:rPr>
                        <a:t>2.70</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ctr" rtl="0" fontAlgn="ctr">
                        <a:buNone/>
                      </a:pPr>
                      <a:r>
                        <a:rPr lang="en-IN" sz="1100" b="1" i="1" u="none" strike="noStrike">
                          <a:solidFill>
                            <a:srgbClr val="000000"/>
                          </a:solidFill>
                          <a:effectLst/>
                          <a:latin typeface="Cambria" panose="02040503050406030204" pitchFamily="18" charset="0"/>
                        </a:rPr>
                        <a:t>3.09</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ctr" rtl="0" fontAlgn="ctr">
                        <a:buNone/>
                      </a:pPr>
                      <a:r>
                        <a:rPr lang="en-IN" sz="1100" b="1" i="1" u="none" strike="noStrike">
                          <a:solidFill>
                            <a:srgbClr val="000000"/>
                          </a:solidFill>
                          <a:effectLst/>
                          <a:latin typeface="Cambria" panose="02040503050406030204" pitchFamily="18" charset="0"/>
                        </a:rPr>
                        <a:t>4.47</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ctr" rtl="0" fontAlgn="ctr">
                        <a:buNone/>
                      </a:pPr>
                      <a:r>
                        <a:rPr lang="en-IN" sz="1100" b="1" i="1" u="none" strike="noStrike">
                          <a:solidFill>
                            <a:srgbClr val="000000"/>
                          </a:solidFill>
                          <a:effectLst/>
                          <a:latin typeface="Cambria" panose="02040503050406030204" pitchFamily="18" charset="0"/>
                        </a:rPr>
                        <a:t>6.59</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ctr" rtl="0" fontAlgn="ctr">
                        <a:buNone/>
                      </a:pPr>
                      <a:r>
                        <a:rPr lang="en-IN" sz="1100" b="1" i="1" u="none" strike="noStrike">
                          <a:solidFill>
                            <a:srgbClr val="000000"/>
                          </a:solidFill>
                          <a:effectLst/>
                          <a:latin typeface="Cambria" panose="02040503050406030204" pitchFamily="18" charset="0"/>
                        </a:rPr>
                        <a:t>7.12</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ctr" rtl="0" fontAlgn="ctr">
                        <a:buNone/>
                      </a:pPr>
                      <a:r>
                        <a:rPr lang="en-IN" sz="1100" b="1" i="1" u="none" strike="noStrike">
                          <a:solidFill>
                            <a:srgbClr val="000000"/>
                          </a:solidFill>
                          <a:effectLst/>
                          <a:latin typeface="Cambria" panose="02040503050406030204" pitchFamily="18" charset="0"/>
                        </a:rPr>
                        <a:t>6.13</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ctr" rtl="0" fontAlgn="ctr">
                        <a:buNone/>
                      </a:pPr>
                      <a:r>
                        <a:rPr lang="en-IN" sz="1100" b="1" i="1" u="none" strike="noStrike">
                          <a:solidFill>
                            <a:srgbClr val="000000"/>
                          </a:solidFill>
                          <a:effectLst/>
                          <a:latin typeface="Cambria" panose="02040503050406030204" pitchFamily="18" charset="0"/>
                        </a:rPr>
                        <a:t> </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ctr" rtl="0" fontAlgn="ctr">
                        <a:buNone/>
                      </a:pPr>
                      <a:r>
                        <a:rPr lang="en-IN" sz="1100" b="1" i="1" u="none" strike="noStrike">
                          <a:solidFill>
                            <a:srgbClr val="000000"/>
                          </a:solidFill>
                          <a:effectLst/>
                          <a:latin typeface="Cambria" panose="02040503050406030204" pitchFamily="18" charset="0"/>
                        </a:rPr>
                        <a:t> </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ctr" rtl="0" fontAlgn="ctr">
                        <a:buNone/>
                      </a:pPr>
                      <a:r>
                        <a:rPr lang="en-IN" sz="1100" b="1" i="1" u="none" strike="noStrike">
                          <a:solidFill>
                            <a:srgbClr val="000000"/>
                          </a:solidFill>
                          <a:effectLst/>
                          <a:latin typeface="Cambria" panose="02040503050406030204" pitchFamily="18" charset="0"/>
                        </a:rPr>
                        <a:t> </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ctr" rtl="0" fontAlgn="ctr">
                        <a:buNone/>
                      </a:pPr>
                      <a:r>
                        <a:rPr lang="en-IN" sz="1100" b="1" i="1" u="none" strike="noStrike">
                          <a:solidFill>
                            <a:srgbClr val="000000"/>
                          </a:solidFill>
                          <a:effectLst/>
                          <a:latin typeface="Cambria" panose="02040503050406030204" pitchFamily="18" charset="0"/>
                        </a:rPr>
                        <a:t> </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1862352751"/>
                  </a:ext>
                </a:extLst>
              </a:tr>
              <a:tr h="201703">
                <a:tc>
                  <a:txBody>
                    <a:bodyPr/>
                    <a:lstStyle/>
                    <a:p>
                      <a:pPr algn="l" rtl="0" fontAlgn="ctr">
                        <a:buNone/>
                      </a:pPr>
                      <a:r>
                        <a:rPr lang="en-IN" sz="1100" b="1" i="0" u="none" strike="noStrike">
                          <a:solidFill>
                            <a:srgbClr val="000000"/>
                          </a:solidFill>
                          <a:effectLst/>
                          <a:latin typeface="Cambria" panose="02040503050406030204" pitchFamily="18" charset="0"/>
                        </a:rPr>
                        <a:t>Medium Duration Fund</a:t>
                      </a:r>
                    </a:p>
                  </a:txBody>
                  <a:tcPr marL="72000"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FBFBF"/>
                    </a:solidFill>
                  </a:tcPr>
                </a:tc>
                <a:tc>
                  <a:txBody>
                    <a:bodyPr/>
                    <a:lstStyle/>
                    <a:p>
                      <a:pPr algn="ctr" rtl="0" fontAlgn="ctr">
                        <a:buNone/>
                      </a:pPr>
                      <a:r>
                        <a:rPr lang="en-IN" sz="1100" b="1" i="0" u="none" strike="noStrike">
                          <a:solidFill>
                            <a:srgbClr val="000000"/>
                          </a:solidFill>
                          <a:effectLst/>
                          <a:latin typeface="Cambria" panose="02040503050406030204" pitchFamily="18" charset="0"/>
                        </a:rPr>
                        <a:t> </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FBFBF"/>
                    </a:solidFill>
                  </a:tcPr>
                </a:tc>
                <a:tc>
                  <a:txBody>
                    <a:bodyPr/>
                    <a:lstStyle/>
                    <a:p>
                      <a:pPr algn="ctr" rtl="0" fontAlgn="ctr">
                        <a:buNone/>
                      </a:pPr>
                      <a:r>
                        <a:rPr lang="en-IN" sz="1100" b="1" i="0" u="none" strike="noStrike">
                          <a:solidFill>
                            <a:srgbClr val="000000"/>
                          </a:solidFill>
                          <a:effectLst/>
                          <a:latin typeface="Cambria" panose="02040503050406030204" pitchFamily="18" charset="0"/>
                        </a:rPr>
                        <a:t> </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FBFBF"/>
                    </a:solidFill>
                  </a:tcPr>
                </a:tc>
                <a:tc>
                  <a:txBody>
                    <a:bodyPr/>
                    <a:lstStyle/>
                    <a:p>
                      <a:pPr algn="ctr" rtl="0" fontAlgn="ctr">
                        <a:buNone/>
                      </a:pPr>
                      <a:r>
                        <a:rPr lang="en-IN" sz="1100" b="1" i="0" u="none" strike="noStrike">
                          <a:solidFill>
                            <a:srgbClr val="000000"/>
                          </a:solidFill>
                          <a:effectLst/>
                          <a:latin typeface="Cambria" panose="02040503050406030204" pitchFamily="18" charset="0"/>
                        </a:rPr>
                        <a:t> </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FBFBF"/>
                    </a:solidFill>
                  </a:tcPr>
                </a:tc>
                <a:tc>
                  <a:txBody>
                    <a:bodyPr/>
                    <a:lstStyle/>
                    <a:p>
                      <a:pPr algn="ctr" rtl="0" fontAlgn="ctr">
                        <a:buNone/>
                      </a:pPr>
                      <a:r>
                        <a:rPr lang="en-IN" sz="1100" b="1" i="0" u="none" strike="noStrike">
                          <a:solidFill>
                            <a:srgbClr val="000000"/>
                          </a:solidFill>
                          <a:effectLst/>
                          <a:latin typeface="Cambria" panose="02040503050406030204" pitchFamily="18" charset="0"/>
                        </a:rPr>
                        <a:t> </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FBFBF"/>
                    </a:solidFill>
                  </a:tcPr>
                </a:tc>
                <a:tc>
                  <a:txBody>
                    <a:bodyPr/>
                    <a:lstStyle/>
                    <a:p>
                      <a:pPr algn="ctr" rtl="0" fontAlgn="ctr">
                        <a:buNone/>
                      </a:pPr>
                      <a:r>
                        <a:rPr lang="en-IN" sz="1100" b="1" i="0" u="none" strike="noStrike">
                          <a:solidFill>
                            <a:srgbClr val="000000"/>
                          </a:solidFill>
                          <a:effectLst/>
                          <a:latin typeface="Cambria" panose="02040503050406030204" pitchFamily="18" charset="0"/>
                        </a:rPr>
                        <a:t> </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FBFBF"/>
                    </a:solidFill>
                  </a:tcPr>
                </a:tc>
                <a:tc>
                  <a:txBody>
                    <a:bodyPr/>
                    <a:lstStyle/>
                    <a:p>
                      <a:pPr algn="ctr" rtl="0" fontAlgn="ctr">
                        <a:buNone/>
                      </a:pPr>
                      <a:r>
                        <a:rPr lang="en-IN" sz="1100" b="1" i="0" u="none" strike="noStrike">
                          <a:solidFill>
                            <a:srgbClr val="000000"/>
                          </a:solidFill>
                          <a:effectLst/>
                          <a:latin typeface="Cambria" panose="02040503050406030204" pitchFamily="18" charset="0"/>
                        </a:rPr>
                        <a:t> </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FBFBF"/>
                    </a:solidFill>
                  </a:tcPr>
                </a:tc>
                <a:tc>
                  <a:txBody>
                    <a:bodyPr/>
                    <a:lstStyle/>
                    <a:p>
                      <a:pPr algn="ctr" rtl="0" fontAlgn="ctr">
                        <a:buNone/>
                      </a:pPr>
                      <a:r>
                        <a:rPr lang="en-IN" sz="1100" b="1" i="0" u="none" strike="noStrike">
                          <a:solidFill>
                            <a:srgbClr val="000000"/>
                          </a:solidFill>
                          <a:effectLst/>
                          <a:latin typeface="Cambria" panose="02040503050406030204" pitchFamily="18" charset="0"/>
                        </a:rPr>
                        <a:t> </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FBFBF"/>
                    </a:solidFill>
                  </a:tcPr>
                </a:tc>
                <a:tc>
                  <a:txBody>
                    <a:bodyPr/>
                    <a:lstStyle/>
                    <a:p>
                      <a:pPr algn="ctr" rtl="0" fontAlgn="ctr">
                        <a:buNone/>
                      </a:pPr>
                      <a:r>
                        <a:rPr lang="en-IN" sz="1100" b="1" i="0" u="none" strike="noStrike">
                          <a:solidFill>
                            <a:srgbClr val="000000"/>
                          </a:solidFill>
                          <a:effectLst/>
                          <a:latin typeface="Cambria" panose="02040503050406030204" pitchFamily="18" charset="0"/>
                        </a:rPr>
                        <a:t> </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FBFBF"/>
                    </a:solidFill>
                  </a:tcPr>
                </a:tc>
                <a:tc>
                  <a:txBody>
                    <a:bodyPr/>
                    <a:lstStyle/>
                    <a:p>
                      <a:pPr algn="ctr" rtl="0" fontAlgn="ctr">
                        <a:buNone/>
                      </a:pPr>
                      <a:r>
                        <a:rPr lang="en-IN" sz="1100" b="1" i="0" u="none" strike="noStrike">
                          <a:solidFill>
                            <a:srgbClr val="000000"/>
                          </a:solidFill>
                          <a:effectLst/>
                          <a:latin typeface="Cambria" panose="02040503050406030204" pitchFamily="18" charset="0"/>
                        </a:rPr>
                        <a:t> </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FBFBF"/>
                    </a:solidFill>
                  </a:tcPr>
                </a:tc>
                <a:tc>
                  <a:txBody>
                    <a:bodyPr/>
                    <a:lstStyle/>
                    <a:p>
                      <a:pPr algn="ctr" rtl="0" fontAlgn="ctr">
                        <a:buNone/>
                      </a:pPr>
                      <a:r>
                        <a:rPr lang="en-IN" sz="1100" b="1" i="0" u="none" strike="noStrike">
                          <a:solidFill>
                            <a:srgbClr val="000000"/>
                          </a:solidFill>
                          <a:effectLst/>
                          <a:latin typeface="Cambria" panose="02040503050406030204" pitchFamily="18" charset="0"/>
                        </a:rPr>
                        <a:t> </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FBFBF"/>
                    </a:solidFill>
                  </a:tcPr>
                </a:tc>
                <a:tc>
                  <a:txBody>
                    <a:bodyPr/>
                    <a:lstStyle/>
                    <a:p>
                      <a:pPr algn="ctr" rtl="0" fontAlgn="ctr">
                        <a:buNone/>
                      </a:pPr>
                      <a:r>
                        <a:rPr lang="en-IN" sz="1100" b="1" i="0" u="none" strike="noStrike">
                          <a:solidFill>
                            <a:srgbClr val="000000"/>
                          </a:solidFill>
                          <a:effectLst/>
                          <a:latin typeface="Cambria" panose="02040503050406030204" pitchFamily="18" charset="0"/>
                        </a:rPr>
                        <a:t> </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FBFBF"/>
                    </a:solidFill>
                  </a:tcPr>
                </a:tc>
                <a:tc>
                  <a:txBody>
                    <a:bodyPr/>
                    <a:lstStyle/>
                    <a:p>
                      <a:pPr algn="ctr" rtl="0" fontAlgn="ctr">
                        <a:buNone/>
                      </a:pPr>
                      <a:r>
                        <a:rPr lang="en-IN" sz="1100" b="1" i="0" u="none" strike="noStrike">
                          <a:solidFill>
                            <a:srgbClr val="000000"/>
                          </a:solidFill>
                          <a:effectLst/>
                          <a:latin typeface="Cambria" panose="02040503050406030204" pitchFamily="18" charset="0"/>
                        </a:rPr>
                        <a:t> </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FBFBF"/>
                    </a:solidFill>
                  </a:tcPr>
                </a:tc>
                <a:tc>
                  <a:txBody>
                    <a:bodyPr/>
                    <a:lstStyle/>
                    <a:p>
                      <a:pPr algn="ctr" rtl="0" fontAlgn="ctr">
                        <a:buNone/>
                      </a:pPr>
                      <a:r>
                        <a:rPr lang="en-IN" sz="1100" b="1" i="0" u="none" strike="noStrike">
                          <a:solidFill>
                            <a:srgbClr val="000000"/>
                          </a:solidFill>
                          <a:effectLst/>
                          <a:latin typeface="Cambria" panose="02040503050406030204" pitchFamily="18" charset="0"/>
                        </a:rPr>
                        <a:t> </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FBFBF"/>
                    </a:solidFill>
                  </a:tcPr>
                </a:tc>
                <a:extLst>
                  <a:ext uri="{0D108BD9-81ED-4DB2-BD59-A6C34878D82A}">
                    <a16:rowId xmlns:a16="http://schemas.microsoft.com/office/drawing/2014/main" val="616541023"/>
                  </a:ext>
                </a:extLst>
              </a:tr>
              <a:tr h="201703">
                <a:tc>
                  <a:txBody>
                    <a:bodyPr/>
                    <a:lstStyle/>
                    <a:p>
                      <a:pPr algn="l" rtl="0" fontAlgn="b">
                        <a:buNone/>
                      </a:pPr>
                      <a:r>
                        <a:rPr lang="en-IN" sz="1100" b="0" i="0" u="none" strike="noStrike">
                          <a:solidFill>
                            <a:srgbClr val="000000"/>
                          </a:solidFill>
                          <a:effectLst/>
                          <a:latin typeface="Cambria" panose="02040503050406030204" pitchFamily="18" charset="0"/>
                        </a:rPr>
                        <a:t>SBI Medium Duration Fund-Reg(G)</a:t>
                      </a:r>
                    </a:p>
                  </a:txBody>
                  <a:tcPr marL="72000"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6,498.19</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05-Nov-2003</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0.33</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2.69</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3.58</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6.01</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7.30</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7.32</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6.33</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8.05</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4.39</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3.07</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1.04</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1364887058"/>
                  </a:ext>
                </a:extLst>
              </a:tr>
              <a:tr h="201703">
                <a:tc>
                  <a:txBody>
                    <a:bodyPr/>
                    <a:lstStyle/>
                    <a:p>
                      <a:pPr algn="l" rtl="0" fontAlgn="b">
                        <a:buNone/>
                      </a:pPr>
                      <a:r>
                        <a:rPr lang="en-US" sz="1100" b="0" i="0" u="none" strike="noStrike">
                          <a:solidFill>
                            <a:srgbClr val="000000"/>
                          </a:solidFill>
                          <a:effectLst/>
                          <a:latin typeface="Cambria" panose="02040503050406030204" pitchFamily="18" charset="0"/>
                        </a:rPr>
                        <a:t>ICICI Pru Medium Term Bond Fund(G)</a:t>
                      </a:r>
                    </a:p>
                  </a:txBody>
                  <a:tcPr marL="72000"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5,481.03</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15-Sep-2004</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0.33</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2.60</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3.63</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6.93</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8.10</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7.85</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6.82</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8.18</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5.98</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3.19</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1.16</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2742533152"/>
                  </a:ext>
                </a:extLst>
              </a:tr>
              <a:tr h="201703">
                <a:tc>
                  <a:txBody>
                    <a:bodyPr/>
                    <a:lstStyle/>
                    <a:p>
                      <a:pPr algn="l" rtl="0" fontAlgn="ctr">
                        <a:buNone/>
                      </a:pPr>
                      <a:r>
                        <a:rPr lang="en-IN" sz="1100" b="1" i="1" u="none" strike="noStrike">
                          <a:solidFill>
                            <a:srgbClr val="000000"/>
                          </a:solidFill>
                          <a:effectLst/>
                          <a:latin typeface="Cambria" panose="02040503050406030204" pitchFamily="18" charset="0"/>
                        </a:rPr>
                        <a:t>CRISIL Composite Bond Index</a:t>
                      </a:r>
                    </a:p>
                  </a:txBody>
                  <a:tcPr marL="72000"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 </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 </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1" i="1" u="none" strike="noStrike">
                          <a:solidFill>
                            <a:srgbClr val="000000"/>
                          </a:solidFill>
                          <a:effectLst/>
                          <a:latin typeface="Cambria" panose="02040503050406030204" pitchFamily="18" charset="0"/>
                        </a:rPr>
                        <a:t>0.07</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1" i="1" u="none" strike="noStrike">
                          <a:solidFill>
                            <a:srgbClr val="000000"/>
                          </a:solidFill>
                          <a:effectLst/>
                          <a:latin typeface="Cambria" panose="02040503050406030204" pitchFamily="18" charset="0"/>
                        </a:rPr>
                        <a:t>2.70</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1" i="1" u="none" strike="noStrike">
                          <a:solidFill>
                            <a:srgbClr val="000000"/>
                          </a:solidFill>
                          <a:effectLst/>
                          <a:latin typeface="Cambria" panose="02040503050406030204" pitchFamily="18" charset="0"/>
                        </a:rPr>
                        <a:t>3.09</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1" i="1" u="none" strike="noStrike">
                          <a:solidFill>
                            <a:srgbClr val="000000"/>
                          </a:solidFill>
                          <a:effectLst/>
                          <a:latin typeface="Cambria" panose="02040503050406030204" pitchFamily="18" charset="0"/>
                        </a:rPr>
                        <a:t>4.47</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1" i="1" u="none" strike="noStrike">
                          <a:solidFill>
                            <a:srgbClr val="000000"/>
                          </a:solidFill>
                          <a:effectLst/>
                          <a:latin typeface="Cambria" panose="02040503050406030204" pitchFamily="18" charset="0"/>
                        </a:rPr>
                        <a:t>6.59</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1" i="1" u="none" strike="noStrike">
                          <a:solidFill>
                            <a:srgbClr val="000000"/>
                          </a:solidFill>
                          <a:effectLst/>
                          <a:latin typeface="Cambria" panose="02040503050406030204" pitchFamily="18" charset="0"/>
                        </a:rPr>
                        <a:t>7.12</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1" i="1" u="none" strike="noStrike">
                          <a:solidFill>
                            <a:srgbClr val="000000"/>
                          </a:solidFill>
                          <a:effectLst/>
                          <a:latin typeface="Cambria" panose="02040503050406030204" pitchFamily="18" charset="0"/>
                        </a:rPr>
                        <a:t>6.13</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 </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 </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 </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dirty="0">
                          <a:solidFill>
                            <a:srgbClr val="000000"/>
                          </a:solidFill>
                          <a:effectLst/>
                          <a:latin typeface="Cambria" panose="02040503050406030204" pitchFamily="18" charset="0"/>
                        </a:rPr>
                        <a:t> </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3368260254"/>
                  </a:ext>
                </a:extLst>
              </a:tr>
            </a:tbl>
          </a:graphicData>
        </a:graphic>
      </p:graphicFrame>
      <p:pic>
        <p:nvPicPr>
          <p:cNvPr id="4" name="Picture 3" descr="A white text on a black background&#10;&#10;AI-generated content may be incorrect.">
            <a:extLst>
              <a:ext uri="{FF2B5EF4-FFF2-40B4-BE49-F238E27FC236}">
                <a16:creationId xmlns:a16="http://schemas.microsoft.com/office/drawing/2014/main" id="{9B4C2445-499F-8EEF-1A12-C31354F992EF}"/>
              </a:ext>
            </a:extLst>
          </p:cNvPr>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10362466" y="234062"/>
            <a:ext cx="1559328" cy="340260"/>
          </a:xfrm>
          <a:prstGeom prst="rect">
            <a:avLst/>
          </a:prstGeom>
        </p:spPr>
      </p:pic>
    </p:spTree>
    <p:extLst>
      <p:ext uri="{BB962C8B-B14F-4D97-AF65-F5344CB8AC3E}">
        <p14:creationId xmlns:p14="http://schemas.microsoft.com/office/powerpoint/2010/main" val="1233035353"/>
      </p:ext>
    </p:extLst>
  </p:cSld>
  <p:clrMapOvr>
    <a:masterClrMapping/>
  </p:clrMapOvr>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4"/>
          <p:cNvSpPr/>
          <p:nvPr/>
        </p:nvSpPr>
        <p:spPr>
          <a:xfrm>
            <a:off x="0" y="0"/>
            <a:ext cx="12192000" cy="821635"/>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a:ln>
                  <a:noFill/>
                </a:ln>
                <a:solidFill>
                  <a:prstClr val="white"/>
                </a:solidFill>
                <a:effectLst/>
                <a:uLnTx/>
                <a:uFillTx/>
                <a:latin typeface="Cambria" panose="02040503050406030204" pitchFamily="18" charset="0"/>
                <a:ea typeface="Cambria" panose="02040503050406030204" pitchFamily="18" charset="0"/>
                <a:cs typeface="+mn-cs"/>
              </a:rPr>
              <a:t>  MUTUAL FUNDS – DEBT</a:t>
            </a:r>
            <a:endParaRPr kumimoji="0" lang="en-IN" sz="2800" b="1"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 name="Rectangle 5"/>
          <p:cNvSpPr/>
          <p:nvPr/>
        </p:nvSpPr>
        <p:spPr>
          <a:xfrm>
            <a:off x="0" y="6622036"/>
            <a:ext cx="12192000" cy="235963"/>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 name="Rectangle 8"/>
          <p:cNvSpPr/>
          <p:nvPr/>
        </p:nvSpPr>
        <p:spPr>
          <a:xfrm>
            <a:off x="0" y="808383"/>
            <a:ext cx="12192000" cy="45719"/>
          </a:xfrm>
          <a:prstGeom prst="rect">
            <a:avLst/>
          </a:prstGeom>
          <a:solidFill>
            <a:schemeClr val="bg1">
              <a:lumMod val="6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 name="Slide Number Placeholder 18"/>
          <p:cNvSpPr txBox="1">
            <a:spLocks/>
          </p:cNvSpPr>
          <p:nvPr/>
        </p:nvSpPr>
        <p:spPr>
          <a:xfrm>
            <a:off x="9448800" y="6588981"/>
            <a:ext cx="2743200" cy="365125"/>
          </a:xfrm>
          <a:prstGeom prst="rect">
            <a:avLst/>
          </a:prstGeom>
        </p:spPr>
        <p:txBody>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1E62F875-1F54-4527-993B-FB1D0CCB3E02}" type="slidenum">
              <a:rPr kumimoji="0" lang="en-IN" sz="1200" b="1" i="0" u="none" strike="noStrike" kern="1200" cap="none" spc="0" normalizeH="0" baseline="0" noProof="0" smtClean="0">
                <a:ln>
                  <a:noFill/>
                </a:ln>
                <a:solidFill>
                  <a:prstClr val="white"/>
                </a:solidFill>
                <a:effectLst/>
                <a:uLnTx/>
                <a:uFillTx/>
                <a:latin typeface="Cambria" panose="02040503050406030204" pitchFamily="18" charset="0"/>
                <a:ea typeface="Cambria" panose="02040503050406030204" pitchFamily="18" charset="0"/>
                <a:cs typeface="+mn-cs"/>
              </a:rPr>
              <a:pPr marL="0" marR="0" lvl="0" indent="0" algn="r" defTabSz="914400" rtl="0" eaLnBrk="1" fontAlgn="auto" latinLnBrk="0" hangingPunct="1">
                <a:lnSpc>
                  <a:spcPct val="100000"/>
                </a:lnSpc>
                <a:spcBef>
                  <a:spcPts val="0"/>
                </a:spcBef>
                <a:spcAft>
                  <a:spcPts val="0"/>
                </a:spcAft>
                <a:buClrTx/>
                <a:buSzTx/>
                <a:buFontTx/>
                <a:buNone/>
                <a:tabLst/>
                <a:defRPr/>
              </a:pPr>
              <a:t>71</a:t>
            </a:fld>
            <a:endParaRPr kumimoji="0" lang="en-IN" sz="1200" b="1" i="0" u="none" strike="noStrike" kern="1200" cap="none" spc="0" normalizeH="0" baseline="0" noProof="0">
              <a:ln>
                <a:noFill/>
              </a:ln>
              <a:solidFill>
                <a:prstClr val="white"/>
              </a:solidFill>
              <a:effectLst/>
              <a:uLnTx/>
              <a:uFillTx/>
              <a:latin typeface="Cambria" panose="02040503050406030204" pitchFamily="18" charset="0"/>
              <a:ea typeface="Cambria" panose="02040503050406030204" pitchFamily="18" charset="0"/>
              <a:cs typeface="+mn-cs"/>
            </a:endParaRPr>
          </a:p>
        </p:txBody>
      </p:sp>
      <p:sp>
        <p:nvSpPr>
          <p:cNvPr id="7" name="TextBox 6">
            <a:extLst>
              <a:ext uri="{FF2B5EF4-FFF2-40B4-BE49-F238E27FC236}">
                <a16:creationId xmlns:a16="http://schemas.microsoft.com/office/drawing/2014/main" id="{71871028-57A3-344F-5962-333EAF4D8596}"/>
              </a:ext>
            </a:extLst>
          </p:cNvPr>
          <p:cNvSpPr txBox="1"/>
          <p:nvPr/>
        </p:nvSpPr>
        <p:spPr>
          <a:xfrm>
            <a:off x="0" y="6376492"/>
            <a:ext cx="5986027" cy="24622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00" b="0" i="1" u="none" strike="noStrike" kern="1200" cap="none" spc="0" normalizeH="0" baseline="0" noProof="0" dirty="0">
                <a:ln>
                  <a:noFill/>
                </a:ln>
                <a:solidFill>
                  <a:prstClr val="black"/>
                </a:solidFill>
                <a:effectLst/>
                <a:uLnTx/>
                <a:uFillTx/>
                <a:latin typeface="Cambria" pitchFamily="18" charset="0"/>
                <a:ea typeface="Cambria" pitchFamily="18" charset="0"/>
                <a:cs typeface="+mn-cs"/>
              </a:rPr>
              <a:t>*Performance as on July 31st, 2026, **performance &lt;1year is absolute,</a:t>
            </a:r>
          </a:p>
        </p:txBody>
      </p:sp>
      <p:sp>
        <p:nvSpPr>
          <p:cNvPr id="4" name="TextBox 3">
            <a:extLst>
              <a:ext uri="{FF2B5EF4-FFF2-40B4-BE49-F238E27FC236}">
                <a16:creationId xmlns:a16="http://schemas.microsoft.com/office/drawing/2014/main" id="{D7E4A3F4-56D0-0FE8-7989-D3999C16337A}"/>
              </a:ext>
            </a:extLst>
          </p:cNvPr>
          <p:cNvSpPr txBox="1"/>
          <p:nvPr/>
        </p:nvSpPr>
        <p:spPr>
          <a:xfrm>
            <a:off x="29833" y="5546179"/>
            <a:ext cx="12121754" cy="861774"/>
          </a:xfrm>
          <a:prstGeom prst="rect">
            <a:avLst/>
          </a:prstGeom>
          <a:noFill/>
        </p:spPr>
        <p:txBody>
          <a:bodyPr wrap="square">
            <a:spAutoFit/>
          </a:bodyPr>
          <a:lstStyle/>
          <a:p>
            <a:pPr marL="0" marR="0" lvl="0" indent="0" algn="just" defTabSz="914400" rtl="0" eaLnBrk="1" fontAlgn="auto" latinLnBrk="0" hangingPunct="1">
              <a:lnSpc>
                <a:spcPct val="100000"/>
              </a:lnSpc>
              <a:spcBef>
                <a:spcPts val="0"/>
              </a:spcBef>
              <a:spcAft>
                <a:spcPts val="0"/>
              </a:spcAft>
              <a:buClrTx/>
              <a:buSzTx/>
              <a:buFontTx/>
              <a:buNone/>
              <a:tabLst/>
              <a:defRPr/>
            </a:pPr>
            <a:r>
              <a:rPr kumimoji="0" lang="en-US" sz="1000" b="0" i="1"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rPr>
              <a:t>Mutual Fund Distribution Services are offered through AMFI-registered Mutual Fund Distributor. Centricity Financial Distribution Private Limited, AMFI Registration Number - ARN 189274, with initial registration dated 26.10.2021 and current validity of ARN until 25.10.2027, disclaims any responsibility for losses or damages arising from investments made in mutual funds distributed through its services. Mutual fund investments are subject to market risks, read all scheme related documents carefully . Centricity Financial Distribution Private Limited does not guarantee or assure any specific returns on investments and does not assume any liability for the performance of mutual fund schemes. Investors are advised to consider their individual risk tolerance, investment objectives, and financial situation before investing. It is recommended to consult with a financial advisor to ensure that the chosen mutual fund products align with the investor’s needs and goals.</a:t>
            </a:r>
            <a:endParaRPr kumimoji="0" lang="en-IN" sz="1000" b="0" i="1"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endParaRPr>
          </a:p>
        </p:txBody>
      </p:sp>
      <p:graphicFrame>
        <p:nvGraphicFramePr>
          <p:cNvPr id="8" name="Table 7">
            <a:extLst>
              <a:ext uri="{FF2B5EF4-FFF2-40B4-BE49-F238E27FC236}">
                <a16:creationId xmlns:a16="http://schemas.microsoft.com/office/drawing/2014/main" id="{471561D5-95CA-DE55-CBB7-C96B09C58E34}"/>
              </a:ext>
            </a:extLst>
          </p:cNvPr>
          <p:cNvGraphicFramePr>
            <a:graphicFrameLocks noGrp="1"/>
          </p:cNvGraphicFramePr>
          <p:nvPr>
            <p:extLst>
              <p:ext uri="{D42A27DB-BD31-4B8C-83A1-F6EECF244321}">
                <p14:modId xmlns:p14="http://schemas.microsoft.com/office/powerpoint/2010/main" val="764800508"/>
              </p:ext>
            </p:extLst>
          </p:nvPr>
        </p:nvGraphicFramePr>
        <p:xfrm>
          <a:off x="99108" y="899310"/>
          <a:ext cx="11995908" cy="4541519"/>
        </p:xfrm>
        <a:graphic>
          <a:graphicData uri="http://schemas.openxmlformats.org/drawingml/2006/table">
            <a:tbl>
              <a:tblPr/>
              <a:tblGrid>
                <a:gridCol w="3082967">
                  <a:extLst>
                    <a:ext uri="{9D8B030D-6E8A-4147-A177-3AD203B41FA5}">
                      <a16:colId xmlns:a16="http://schemas.microsoft.com/office/drawing/2014/main" val="3566905843"/>
                    </a:ext>
                  </a:extLst>
                </a:gridCol>
                <a:gridCol w="716981">
                  <a:extLst>
                    <a:ext uri="{9D8B030D-6E8A-4147-A177-3AD203B41FA5}">
                      <a16:colId xmlns:a16="http://schemas.microsoft.com/office/drawing/2014/main" val="2108714657"/>
                    </a:ext>
                  </a:extLst>
                </a:gridCol>
                <a:gridCol w="1016000">
                  <a:extLst>
                    <a:ext uri="{9D8B030D-6E8A-4147-A177-3AD203B41FA5}">
                      <a16:colId xmlns:a16="http://schemas.microsoft.com/office/drawing/2014/main" val="8519087"/>
                    </a:ext>
                  </a:extLst>
                </a:gridCol>
                <a:gridCol w="566035">
                  <a:extLst>
                    <a:ext uri="{9D8B030D-6E8A-4147-A177-3AD203B41FA5}">
                      <a16:colId xmlns:a16="http://schemas.microsoft.com/office/drawing/2014/main" val="3535328945"/>
                    </a:ext>
                  </a:extLst>
                </a:gridCol>
                <a:gridCol w="566035">
                  <a:extLst>
                    <a:ext uri="{9D8B030D-6E8A-4147-A177-3AD203B41FA5}">
                      <a16:colId xmlns:a16="http://schemas.microsoft.com/office/drawing/2014/main" val="2896474644"/>
                    </a:ext>
                  </a:extLst>
                </a:gridCol>
                <a:gridCol w="566035">
                  <a:extLst>
                    <a:ext uri="{9D8B030D-6E8A-4147-A177-3AD203B41FA5}">
                      <a16:colId xmlns:a16="http://schemas.microsoft.com/office/drawing/2014/main" val="1191846300"/>
                    </a:ext>
                  </a:extLst>
                </a:gridCol>
                <a:gridCol w="566035">
                  <a:extLst>
                    <a:ext uri="{9D8B030D-6E8A-4147-A177-3AD203B41FA5}">
                      <a16:colId xmlns:a16="http://schemas.microsoft.com/office/drawing/2014/main" val="2251707778"/>
                    </a:ext>
                  </a:extLst>
                </a:gridCol>
                <a:gridCol w="566035">
                  <a:extLst>
                    <a:ext uri="{9D8B030D-6E8A-4147-A177-3AD203B41FA5}">
                      <a16:colId xmlns:a16="http://schemas.microsoft.com/office/drawing/2014/main" val="74786913"/>
                    </a:ext>
                  </a:extLst>
                </a:gridCol>
                <a:gridCol w="566035">
                  <a:extLst>
                    <a:ext uri="{9D8B030D-6E8A-4147-A177-3AD203B41FA5}">
                      <a16:colId xmlns:a16="http://schemas.microsoft.com/office/drawing/2014/main" val="2785629677"/>
                    </a:ext>
                  </a:extLst>
                </a:gridCol>
                <a:gridCol w="566035">
                  <a:extLst>
                    <a:ext uri="{9D8B030D-6E8A-4147-A177-3AD203B41FA5}">
                      <a16:colId xmlns:a16="http://schemas.microsoft.com/office/drawing/2014/main" val="2200040222"/>
                    </a:ext>
                  </a:extLst>
                </a:gridCol>
                <a:gridCol w="599208">
                  <a:extLst>
                    <a:ext uri="{9D8B030D-6E8A-4147-A177-3AD203B41FA5}">
                      <a16:colId xmlns:a16="http://schemas.microsoft.com/office/drawing/2014/main" val="2779205731"/>
                    </a:ext>
                  </a:extLst>
                </a:gridCol>
                <a:gridCol w="969819">
                  <a:extLst>
                    <a:ext uri="{9D8B030D-6E8A-4147-A177-3AD203B41FA5}">
                      <a16:colId xmlns:a16="http://schemas.microsoft.com/office/drawing/2014/main" val="685854076"/>
                    </a:ext>
                  </a:extLst>
                </a:gridCol>
                <a:gridCol w="942108">
                  <a:extLst>
                    <a:ext uri="{9D8B030D-6E8A-4147-A177-3AD203B41FA5}">
                      <a16:colId xmlns:a16="http://schemas.microsoft.com/office/drawing/2014/main" val="2078153836"/>
                    </a:ext>
                  </a:extLst>
                </a:gridCol>
                <a:gridCol w="706580">
                  <a:extLst>
                    <a:ext uri="{9D8B030D-6E8A-4147-A177-3AD203B41FA5}">
                      <a16:colId xmlns:a16="http://schemas.microsoft.com/office/drawing/2014/main" val="597452722"/>
                    </a:ext>
                  </a:extLst>
                </a:gridCol>
              </a:tblGrid>
              <a:tr h="444500">
                <a:tc>
                  <a:txBody>
                    <a:bodyPr/>
                    <a:lstStyle/>
                    <a:p>
                      <a:pPr algn="ctr" rtl="0" fontAlgn="ctr"/>
                      <a:r>
                        <a:rPr lang="en-IN" sz="1100" b="1" i="0" u="none" strike="noStrike">
                          <a:solidFill>
                            <a:srgbClr val="FFFFFF"/>
                          </a:solidFill>
                          <a:effectLst/>
                          <a:latin typeface="Cambria" panose="02040503050406030204" pitchFamily="18" charset="0"/>
                        </a:rPr>
                        <a:t>Scheme Name</a:t>
                      </a:r>
                    </a:p>
                  </a:txBody>
                  <a:tcPr marL="8912" marR="8912" marT="8912"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D0D0D"/>
                    </a:solidFill>
                  </a:tcPr>
                </a:tc>
                <a:tc>
                  <a:txBody>
                    <a:bodyPr/>
                    <a:lstStyle/>
                    <a:p>
                      <a:pPr algn="ctr" rtl="0" fontAlgn="ctr"/>
                      <a:r>
                        <a:rPr lang="en-IN" sz="1100" b="1" i="0" u="none" strike="noStrike">
                          <a:solidFill>
                            <a:srgbClr val="FFFFFF"/>
                          </a:solidFill>
                          <a:effectLst/>
                          <a:latin typeface="Cambria" panose="02040503050406030204" pitchFamily="18" charset="0"/>
                        </a:rPr>
                        <a:t>AUM</a:t>
                      </a:r>
                    </a:p>
                  </a:txBody>
                  <a:tcPr marL="8912" marR="8912" marT="891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D0D0D"/>
                    </a:solidFill>
                  </a:tcPr>
                </a:tc>
                <a:tc>
                  <a:txBody>
                    <a:bodyPr/>
                    <a:lstStyle/>
                    <a:p>
                      <a:pPr algn="ctr" rtl="0" fontAlgn="ctr"/>
                      <a:r>
                        <a:rPr lang="en-IN" sz="1100" b="1" i="0" u="none" strike="noStrike">
                          <a:solidFill>
                            <a:srgbClr val="FFFFFF"/>
                          </a:solidFill>
                          <a:effectLst/>
                          <a:latin typeface="Cambria" panose="02040503050406030204" pitchFamily="18" charset="0"/>
                        </a:rPr>
                        <a:t>Inception Date</a:t>
                      </a:r>
                    </a:p>
                  </a:txBody>
                  <a:tcPr marL="8912" marR="8912" marT="891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D0D0D"/>
                    </a:solidFill>
                  </a:tcPr>
                </a:tc>
                <a:tc>
                  <a:txBody>
                    <a:bodyPr/>
                    <a:lstStyle/>
                    <a:p>
                      <a:pPr algn="ctr" rtl="0" fontAlgn="ctr"/>
                      <a:r>
                        <a:rPr lang="en-IN" sz="1100" b="1" i="0" u="none" strike="noStrike">
                          <a:solidFill>
                            <a:srgbClr val="FFFFFF"/>
                          </a:solidFill>
                          <a:effectLst/>
                          <a:latin typeface="Cambria" panose="02040503050406030204" pitchFamily="18" charset="0"/>
                        </a:rPr>
                        <a:t>1M</a:t>
                      </a:r>
                    </a:p>
                  </a:txBody>
                  <a:tcPr marL="8912" marR="8912" marT="891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D0D0D"/>
                    </a:solidFill>
                  </a:tcPr>
                </a:tc>
                <a:tc>
                  <a:txBody>
                    <a:bodyPr/>
                    <a:lstStyle/>
                    <a:p>
                      <a:pPr algn="ctr" rtl="0" fontAlgn="ctr"/>
                      <a:r>
                        <a:rPr lang="en-IN" sz="1100" b="1" i="0" u="none" strike="noStrike">
                          <a:solidFill>
                            <a:srgbClr val="FFFFFF"/>
                          </a:solidFill>
                          <a:effectLst/>
                          <a:latin typeface="Cambria" panose="02040503050406030204" pitchFamily="18" charset="0"/>
                        </a:rPr>
                        <a:t>3M</a:t>
                      </a:r>
                    </a:p>
                  </a:txBody>
                  <a:tcPr marL="8912" marR="8912" marT="891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D0D0D"/>
                    </a:solidFill>
                  </a:tcPr>
                </a:tc>
                <a:tc>
                  <a:txBody>
                    <a:bodyPr/>
                    <a:lstStyle/>
                    <a:p>
                      <a:pPr algn="ctr" rtl="0" fontAlgn="ctr"/>
                      <a:r>
                        <a:rPr lang="en-IN" sz="1100" b="1" i="0" u="none" strike="noStrike">
                          <a:solidFill>
                            <a:srgbClr val="FFFFFF"/>
                          </a:solidFill>
                          <a:effectLst/>
                          <a:latin typeface="Cambria" panose="02040503050406030204" pitchFamily="18" charset="0"/>
                        </a:rPr>
                        <a:t>6M</a:t>
                      </a:r>
                    </a:p>
                  </a:txBody>
                  <a:tcPr marL="8912" marR="8912" marT="891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D0D0D"/>
                    </a:solidFill>
                  </a:tcPr>
                </a:tc>
                <a:tc>
                  <a:txBody>
                    <a:bodyPr/>
                    <a:lstStyle/>
                    <a:p>
                      <a:pPr algn="ctr" rtl="0" fontAlgn="ctr"/>
                      <a:r>
                        <a:rPr lang="en-IN" sz="1100" b="1" i="0" u="none" strike="noStrike">
                          <a:solidFill>
                            <a:srgbClr val="FFFFFF"/>
                          </a:solidFill>
                          <a:effectLst/>
                          <a:latin typeface="Cambria" panose="02040503050406030204" pitchFamily="18" charset="0"/>
                        </a:rPr>
                        <a:t>1Y</a:t>
                      </a:r>
                    </a:p>
                  </a:txBody>
                  <a:tcPr marL="8912" marR="8912" marT="891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D0D0D"/>
                    </a:solidFill>
                  </a:tcPr>
                </a:tc>
                <a:tc>
                  <a:txBody>
                    <a:bodyPr/>
                    <a:lstStyle/>
                    <a:p>
                      <a:pPr algn="ctr" rtl="0" fontAlgn="ctr"/>
                      <a:r>
                        <a:rPr lang="en-IN" sz="1100" b="1" i="0" u="none" strike="noStrike">
                          <a:solidFill>
                            <a:srgbClr val="FFFFFF"/>
                          </a:solidFill>
                          <a:effectLst/>
                          <a:latin typeface="Cambria" panose="02040503050406030204" pitchFamily="18" charset="0"/>
                        </a:rPr>
                        <a:t>2Y</a:t>
                      </a:r>
                    </a:p>
                  </a:txBody>
                  <a:tcPr marL="8912" marR="8912" marT="891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D0D0D"/>
                    </a:solidFill>
                  </a:tcPr>
                </a:tc>
                <a:tc>
                  <a:txBody>
                    <a:bodyPr/>
                    <a:lstStyle/>
                    <a:p>
                      <a:pPr algn="ctr" rtl="0" fontAlgn="ctr"/>
                      <a:r>
                        <a:rPr lang="en-IN" sz="1100" b="1" i="0" u="none" strike="noStrike">
                          <a:solidFill>
                            <a:srgbClr val="FFFFFF"/>
                          </a:solidFill>
                          <a:effectLst/>
                          <a:latin typeface="Cambria" panose="02040503050406030204" pitchFamily="18" charset="0"/>
                        </a:rPr>
                        <a:t>3Y</a:t>
                      </a:r>
                    </a:p>
                  </a:txBody>
                  <a:tcPr marL="8912" marR="8912" marT="891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D0D0D"/>
                    </a:solidFill>
                  </a:tcPr>
                </a:tc>
                <a:tc>
                  <a:txBody>
                    <a:bodyPr/>
                    <a:lstStyle/>
                    <a:p>
                      <a:pPr algn="ctr" rtl="0" fontAlgn="ctr"/>
                      <a:r>
                        <a:rPr lang="en-IN" sz="1100" b="1" i="0" u="none" strike="noStrike">
                          <a:solidFill>
                            <a:srgbClr val="FFFFFF"/>
                          </a:solidFill>
                          <a:effectLst/>
                          <a:latin typeface="Cambria" panose="02040503050406030204" pitchFamily="18" charset="0"/>
                        </a:rPr>
                        <a:t>5Y</a:t>
                      </a:r>
                    </a:p>
                  </a:txBody>
                  <a:tcPr marL="8912" marR="8912" marT="891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D0D0D"/>
                    </a:solidFill>
                  </a:tcPr>
                </a:tc>
                <a:tc>
                  <a:txBody>
                    <a:bodyPr/>
                    <a:lstStyle/>
                    <a:p>
                      <a:pPr algn="ctr" rtl="0" fontAlgn="ctr"/>
                      <a:r>
                        <a:rPr lang="en-IN" sz="1100" b="1" i="0" u="none" strike="noStrike">
                          <a:solidFill>
                            <a:srgbClr val="FFFFFF"/>
                          </a:solidFill>
                          <a:effectLst/>
                          <a:latin typeface="Cambria" panose="02040503050406030204" pitchFamily="18" charset="0"/>
                        </a:rPr>
                        <a:t>YTM %</a:t>
                      </a:r>
                    </a:p>
                  </a:txBody>
                  <a:tcPr marL="8912" marR="8912" marT="891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D0D0D"/>
                    </a:solidFill>
                  </a:tcPr>
                </a:tc>
                <a:tc>
                  <a:txBody>
                    <a:bodyPr/>
                    <a:lstStyle/>
                    <a:p>
                      <a:pPr algn="ctr" rtl="0" fontAlgn="ctr"/>
                      <a:r>
                        <a:rPr lang="en-IN" sz="1100" b="1" i="0" u="none" strike="noStrike">
                          <a:solidFill>
                            <a:srgbClr val="FFFFFF"/>
                          </a:solidFill>
                          <a:effectLst/>
                          <a:latin typeface="Cambria" panose="02040503050406030204" pitchFamily="18" charset="0"/>
                        </a:rPr>
                        <a:t>Avg Maturity (Yrs)</a:t>
                      </a:r>
                    </a:p>
                  </a:txBody>
                  <a:tcPr marL="8912" marR="8912" marT="891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D0D0D"/>
                    </a:solidFill>
                  </a:tcPr>
                </a:tc>
                <a:tc>
                  <a:txBody>
                    <a:bodyPr/>
                    <a:lstStyle/>
                    <a:p>
                      <a:pPr algn="ctr" rtl="0" fontAlgn="ctr"/>
                      <a:r>
                        <a:rPr lang="en-IN" sz="1100" b="1" i="0" u="none" strike="noStrike">
                          <a:solidFill>
                            <a:srgbClr val="FFFFFF"/>
                          </a:solidFill>
                          <a:effectLst/>
                          <a:latin typeface="Cambria" panose="02040503050406030204" pitchFamily="18" charset="0"/>
                        </a:rPr>
                        <a:t>Mod Duration (Yrs)</a:t>
                      </a:r>
                    </a:p>
                  </a:txBody>
                  <a:tcPr marL="8912" marR="8912" marT="891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D0D0D"/>
                    </a:solidFill>
                  </a:tcPr>
                </a:tc>
                <a:tc>
                  <a:txBody>
                    <a:bodyPr/>
                    <a:lstStyle/>
                    <a:p>
                      <a:pPr algn="ctr" rtl="0" fontAlgn="ctr"/>
                      <a:r>
                        <a:rPr lang="en-IN" sz="1100" b="1" i="0" u="none" strike="noStrike">
                          <a:solidFill>
                            <a:srgbClr val="FFFFFF"/>
                          </a:solidFill>
                          <a:effectLst/>
                          <a:latin typeface="Cambria" panose="02040503050406030204" pitchFamily="18" charset="0"/>
                        </a:rPr>
                        <a:t>Expense Ratio</a:t>
                      </a:r>
                    </a:p>
                  </a:txBody>
                  <a:tcPr marL="8912" marR="8912" marT="8912"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D0D0D"/>
                    </a:solidFill>
                  </a:tcPr>
                </a:tc>
                <a:extLst>
                  <a:ext uri="{0D108BD9-81ED-4DB2-BD59-A6C34878D82A}">
                    <a16:rowId xmlns:a16="http://schemas.microsoft.com/office/drawing/2014/main" val="4116426277"/>
                  </a:ext>
                </a:extLst>
              </a:tr>
              <a:tr h="210297">
                <a:tc>
                  <a:txBody>
                    <a:bodyPr/>
                    <a:lstStyle/>
                    <a:p>
                      <a:pPr algn="l" rtl="0" fontAlgn="ctr"/>
                      <a:r>
                        <a:rPr lang="en-IN" sz="1100" b="1" i="0" u="none" strike="noStrike">
                          <a:solidFill>
                            <a:srgbClr val="000000"/>
                          </a:solidFill>
                          <a:effectLst/>
                          <a:latin typeface="Cambria" panose="02040503050406030204" pitchFamily="18" charset="0"/>
                        </a:rPr>
                        <a:t>Long Duration</a:t>
                      </a:r>
                    </a:p>
                  </a:txBody>
                  <a:tcPr marL="72000" marR="8912" marT="891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FBFBF"/>
                    </a:solidFill>
                  </a:tcPr>
                </a:tc>
                <a:tc>
                  <a:txBody>
                    <a:bodyPr/>
                    <a:lstStyle/>
                    <a:p>
                      <a:pPr algn="ctr" rtl="0" fontAlgn="ctr"/>
                      <a:r>
                        <a:rPr lang="en-IN" sz="1100" b="1" i="0" u="none" strike="noStrike">
                          <a:solidFill>
                            <a:srgbClr val="000000"/>
                          </a:solidFill>
                          <a:effectLst/>
                          <a:latin typeface="Cambria" panose="02040503050406030204" pitchFamily="18" charset="0"/>
                        </a:rPr>
                        <a:t> </a:t>
                      </a:r>
                    </a:p>
                  </a:txBody>
                  <a:tcPr marL="8912" marR="8912" marT="891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FBFBF"/>
                    </a:solidFill>
                  </a:tcPr>
                </a:tc>
                <a:tc>
                  <a:txBody>
                    <a:bodyPr/>
                    <a:lstStyle/>
                    <a:p>
                      <a:pPr algn="ctr" rtl="0" fontAlgn="ctr"/>
                      <a:r>
                        <a:rPr lang="en-IN" sz="1100" b="1" i="0" u="none" strike="noStrike">
                          <a:solidFill>
                            <a:srgbClr val="000000"/>
                          </a:solidFill>
                          <a:effectLst/>
                          <a:latin typeface="Cambria" panose="02040503050406030204" pitchFamily="18" charset="0"/>
                        </a:rPr>
                        <a:t> </a:t>
                      </a:r>
                    </a:p>
                  </a:txBody>
                  <a:tcPr marL="8912" marR="8912" marT="891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FBFBF"/>
                    </a:solidFill>
                  </a:tcPr>
                </a:tc>
                <a:tc>
                  <a:txBody>
                    <a:bodyPr/>
                    <a:lstStyle/>
                    <a:p>
                      <a:pPr algn="ctr" rtl="0" fontAlgn="ctr"/>
                      <a:r>
                        <a:rPr lang="en-IN" sz="1100" b="1" i="0" u="none" strike="noStrike">
                          <a:solidFill>
                            <a:srgbClr val="000000"/>
                          </a:solidFill>
                          <a:effectLst/>
                          <a:latin typeface="Cambria" panose="02040503050406030204" pitchFamily="18" charset="0"/>
                        </a:rPr>
                        <a:t> </a:t>
                      </a:r>
                    </a:p>
                  </a:txBody>
                  <a:tcPr marL="8912" marR="8912" marT="891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FBFBF"/>
                    </a:solidFill>
                  </a:tcPr>
                </a:tc>
                <a:tc>
                  <a:txBody>
                    <a:bodyPr/>
                    <a:lstStyle/>
                    <a:p>
                      <a:pPr algn="ctr" rtl="0" fontAlgn="ctr"/>
                      <a:r>
                        <a:rPr lang="en-IN" sz="1100" b="1" i="0" u="none" strike="noStrike">
                          <a:solidFill>
                            <a:srgbClr val="000000"/>
                          </a:solidFill>
                          <a:effectLst/>
                          <a:latin typeface="Cambria" panose="02040503050406030204" pitchFamily="18" charset="0"/>
                        </a:rPr>
                        <a:t> </a:t>
                      </a:r>
                    </a:p>
                  </a:txBody>
                  <a:tcPr marL="8912" marR="8912" marT="891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FBFBF"/>
                    </a:solidFill>
                  </a:tcPr>
                </a:tc>
                <a:tc>
                  <a:txBody>
                    <a:bodyPr/>
                    <a:lstStyle/>
                    <a:p>
                      <a:pPr algn="ctr" rtl="0" fontAlgn="ctr"/>
                      <a:r>
                        <a:rPr lang="en-IN" sz="1100" b="1" i="0" u="none" strike="noStrike">
                          <a:solidFill>
                            <a:srgbClr val="000000"/>
                          </a:solidFill>
                          <a:effectLst/>
                          <a:latin typeface="Cambria" panose="02040503050406030204" pitchFamily="18" charset="0"/>
                        </a:rPr>
                        <a:t> </a:t>
                      </a:r>
                    </a:p>
                  </a:txBody>
                  <a:tcPr marL="8912" marR="8912" marT="891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FBFBF"/>
                    </a:solidFill>
                  </a:tcPr>
                </a:tc>
                <a:tc>
                  <a:txBody>
                    <a:bodyPr/>
                    <a:lstStyle/>
                    <a:p>
                      <a:pPr algn="ctr" rtl="0" fontAlgn="ctr"/>
                      <a:r>
                        <a:rPr lang="en-IN" sz="1100" b="1" i="0" u="none" strike="noStrike">
                          <a:solidFill>
                            <a:srgbClr val="000000"/>
                          </a:solidFill>
                          <a:effectLst/>
                          <a:latin typeface="Cambria" panose="02040503050406030204" pitchFamily="18" charset="0"/>
                        </a:rPr>
                        <a:t> </a:t>
                      </a:r>
                    </a:p>
                  </a:txBody>
                  <a:tcPr marL="8912" marR="8912" marT="891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FBFBF"/>
                    </a:solidFill>
                  </a:tcPr>
                </a:tc>
                <a:tc>
                  <a:txBody>
                    <a:bodyPr/>
                    <a:lstStyle/>
                    <a:p>
                      <a:pPr algn="ctr" rtl="0" fontAlgn="ctr"/>
                      <a:r>
                        <a:rPr lang="en-IN" sz="1100" b="1" i="0" u="none" strike="noStrike">
                          <a:solidFill>
                            <a:srgbClr val="000000"/>
                          </a:solidFill>
                          <a:effectLst/>
                          <a:latin typeface="Cambria" panose="02040503050406030204" pitchFamily="18" charset="0"/>
                        </a:rPr>
                        <a:t> </a:t>
                      </a:r>
                    </a:p>
                  </a:txBody>
                  <a:tcPr marL="8912" marR="8912" marT="891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FBFBF"/>
                    </a:solidFill>
                  </a:tcPr>
                </a:tc>
                <a:tc>
                  <a:txBody>
                    <a:bodyPr/>
                    <a:lstStyle/>
                    <a:p>
                      <a:pPr algn="ctr" rtl="0" fontAlgn="ctr"/>
                      <a:r>
                        <a:rPr lang="en-IN" sz="1100" b="1" i="0" u="none" strike="noStrike">
                          <a:solidFill>
                            <a:srgbClr val="000000"/>
                          </a:solidFill>
                          <a:effectLst/>
                          <a:latin typeface="Cambria" panose="02040503050406030204" pitchFamily="18" charset="0"/>
                        </a:rPr>
                        <a:t> </a:t>
                      </a:r>
                    </a:p>
                  </a:txBody>
                  <a:tcPr marL="8912" marR="8912" marT="891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FBFBF"/>
                    </a:solidFill>
                  </a:tcPr>
                </a:tc>
                <a:tc>
                  <a:txBody>
                    <a:bodyPr/>
                    <a:lstStyle/>
                    <a:p>
                      <a:pPr algn="ctr" rtl="0" fontAlgn="ctr"/>
                      <a:r>
                        <a:rPr lang="en-IN" sz="1100" b="1" i="0" u="none" strike="noStrike">
                          <a:solidFill>
                            <a:srgbClr val="000000"/>
                          </a:solidFill>
                          <a:effectLst/>
                          <a:latin typeface="Cambria" panose="02040503050406030204" pitchFamily="18" charset="0"/>
                        </a:rPr>
                        <a:t> </a:t>
                      </a:r>
                    </a:p>
                  </a:txBody>
                  <a:tcPr marL="8912" marR="8912" marT="891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FBFBF"/>
                    </a:solidFill>
                  </a:tcPr>
                </a:tc>
                <a:tc>
                  <a:txBody>
                    <a:bodyPr/>
                    <a:lstStyle/>
                    <a:p>
                      <a:pPr algn="ctr" rtl="0" fontAlgn="ctr"/>
                      <a:r>
                        <a:rPr lang="en-IN" sz="1100" b="1" i="0" u="none" strike="noStrike">
                          <a:solidFill>
                            <a:srgbClr val="000000"/>
                          </a:solidFill>
                          <a:effectLst/>
                          <a:latin typeface="Cambria" panose="02040503050406030204" pitchFamily="18" charset="0"/>
                        </a:rPr>
                        <a:t> </a:t>
                      </a:r>
                    </a:p>
                  </a:txBody>
                  <a:tcPr marL="8912" marR="8912" marT="891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FBFBF"/>
                    </a:solidFill>
                  </a:tcPr>
                </a:tc>
                <a:tc>
                  <a:txBody>
                    <a:bodyPr/>
                    <a:lstStyle/>
                    <a:p>
                      <a:pPr algn="ctr" rtl="0" fontAlgn="ctr"/>
                      <a:r>
                        <a:rPr lang="en-IN" sz="1100" b="1" i="0" u="none" strike="noStrike">
                          <a:solidFill>
                            <a:srgbClr val="000000"/>
                          </a:solidFill>
                          <a:effectLst/>
                          <a:latin typeface="Cambria" panose="02040503050406030204" pitchFamily="18" charset="0"/>
                        </a:rPr>
                        <a:t> </a:t>
                      </a:r>
                    </a:p>
                  </a:txBody>
                  <a:tcPr marL="8912" marR="8912" marT="891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FBFBF"/>
                    </a:solidFill>
                  </a:tcPr>
                </a:tc>
                <a:tc>
                  <a:txBody>
                    <a:bodyPr/>
                    <a:lstStyle/>
                    <a:p>
                      <a:pPr algn="ctr" rtl="0" fontAlgn="ctr"/>
                      <a:r>
                        <a:rPr lang="en-IN" sz="1100" b="1" i="0" u="none" strike="noStrike">
                          <a:solidFill>
                            <a:srgbClr val="000000"/>
                          </a:solidFill>
                          <a:effectLst/>
                          <a:latin typeface="Cambria" panose="02040503050406030204" pitchFamily="18" charset="0"/>
                        </a:rPr>
                        <a:t> </a:t>
                      </a:r>
                    </a:p>
                  </a:txBody>
                  <a:tcPr marL="8912" marR="8912" marT="891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FBFBF"/>
                    </a:solidFill>
                  </a:tcPr>
                </a:tc>
                <a:tc>
                  <a:txBody>
                    <a:bodyPr/>
                    <a:lstStyle/>
                    <a:p>
                      <a:pPr algn="ctr" rtl="0" fontAlgn="ctr"/>
                      <a:r>
                        <a:rPr lang="en-IN" sz="1100" b="1" i="0" u="none" strike="noStrike">
                          <a:solidFill>
                            <a:srgbClr val="000000"/>
                          </a:solidFill>
                          <a:effectLst/>
                          <a:latin typeface="Cambria" panose="02040503050406030204" pitchFamily="18" charset="0"/>
                        </a:rPr>
                        <a:t> </a:t>
                      </a:r>
                    </a:p>
                  </a:txBody>
                  <a:tcPr marL="8912" marR="8912" marT="891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FBFBF"/>
                    </a:solidFill>
                  </a:tcPr>
                </a:tc>
                <a:extLst>
                  <a:ext uri="{0D108BD9-81ED-4DB2-BD59-A6C34878D82A}">
                    <a16:rowId xmlns:a16="http://schemas.microsoft.com/office/drawing/2014/main" val="1114045952"/>
                  </a:ext>
                </a:extLst>
              </a:tr>
              <a:tr h="210297">
                <a:tc>
                  <a:txBody>
                    <a:bodyPr/>
                    <a:lstStyle/>
                    <a:p>
                      <a:pPr algn="l" rtl="0" fontAlgn="ctr">
                        <a:buNone/>
                      </a:pPr>
                      <a:r>
                        <a:rPr lang="en-IN" sz="1100" b="0" i="0" u="none" strike="noStrike">
                          <a:solidFill>
                            <a:srgbClr val="000000"/>
                          </a:solidFill>
                          <a:effectLst/>
                          <a:latin typeface="Cambria" panose="02040503050406030204" pitchFamily="18" charset="0"/>
                        </a:rPr>
                        <a:t>Nippon India Nivesh Lakshya Long Duration Fund(G)</a:t>
                      </a:r>
                    </a:p>
                  </a:txBody>
                  <a:tcPr marL="72000"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dirty="0">
                          <a:solidFill>
                            <a:srgbClr val="000000"/>
                          </a:solidFill>
                          <a:effectLst/>
                          <a:latin typeface="Cambria" panose="02040503050406030204" pitchFamily="18" charset="0"/>
                        </a:rPr>
                        <a:t>6,248.87</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06-Jul-2018</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-0.63</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3.44</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2.33</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1.52</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4.74</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6.40</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6.07</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7.49</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21.75</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10.52</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0.55</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2344978216"/>
                  </a:ext>
                </a:extLst>
              </a:tr>
              <a:tr h="210297">
                <a:tc>
                  <a:txBody>
                    <a:bodyPr/>
                    <a:lstStyle/>
                    <a:p>
                      <a:pPr algn="l" rtl="0" fontAlgn="ctr">
                        <a:buNone/>
                      </a:pPr>
                      <a:r>
                        <a:rPr lang="en-IN" sz="1100" b="1" i="1" u="none" strike="noStrike">
                          <a:solidFill>
                            <a:srgbClr val="000000"/>
                          </a:solidFill>
                          <a:effectLst/>
                          <a:latin typeface="Cambria" panose="02040503050406030204" pitchFamily="18" charset="0"/>
                        </a:rPr>
                        <a:t>CRISIL Composite Bond Index</a:t>
                      </a:r>
                    </a:p>
                  </a:txBody>
                  <a:tcPr marL="72000"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 </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 </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1" i="1" u="none" strike="noStrike">
                          <a:solidFill>
                            <a:srgbClr val="000000"/>
                          </a:solidFill>
                          <a:effectLst/>
                          <a:latin typeface="Cambria" panose="02040503050406030204" pitchFamily="18" charset="0"/>
                        </a:rPr>
                        <a:t>0.07</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1" i="1" u="none" strike="noStrike">
                          <a:solidFill>
                            <a:srgbClr val="000000"/>
                          </a:solidFill>
                          <a:effectLst/>
                          <a:latin typeface="Cambria" panose="02040503050406030204" pitchFamily="18" charset="0"/>
                        </a:rPr>
                        <a:t>2.70</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1" i="1" u="none" strike="noStrike">
                          <a:solidFill>
                            <a:srgbClr val="000000"/>
                          </a:solidFill>
                          <a:effectLst/>
                          <a:latin typeface="Cambria" panose="02040503050406030204" pitchFamily="18" charset="0"/>
                        </a:rPr>
                        <a:t>3.09</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1" i="1" u="none" strike="noStrike">
                          <a:solidFill>
                            <a:srgbClr val="000000"/>
                          </a:solidFill>
                          <a:effectLst/>
                          <a:latin typeface="Cambria" panose="02040503050406030204" pitchFamily="18" charset="0"/>
                        </a:rPr>
                        <a:t>4.47</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1" i="1" u="none" strike="noStrike">
                          <a:solidFill>
                            <a:srgbClr val="000000"/>
                          </a:solidFill>
                          <a:effectLst/>
                          <a:latin typeface="Cambria" panose="02040503050406030204" pitchFamily="18" charset="0"/>
                        </a:rPr>
                        <a:t>6.59</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1" i="1" u="none" strike="noStrike">
                          <a:solidFill>
                            <a:srgbClr val="000000"/>
                          </a:solidFill>
                          <a:effectLst/>
                          <a:latin typeface="Cambria" panose="02040503050406030204" pitchFamily="18" charset="0"/>
                        </a:rPr>
                        <a:t>7.12</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1" i="1" u="none" strike="noStrike">
                          <a:solidFill>
                            <a:srgbClr val="000000"/>
                          </a:solidFill>
                          <a:effectLst/>
                          <a:latin typeface="Cambria" panose="02040503050406030204" pitchFamily="18" charset="0"/>
                        </a:rPr>
                        <a:t>6.13</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 </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 </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 </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 </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656248560"/>
                  </a:ext>
                </a:extLst>
              </a:tr>
              <a:tr h="210297">
                <a:tc>
                  <a:txBody>
                    <a:bodyPr/>
                    <a:lstStyle/>
                    <a:p>
                      <a:pPr algn="l" rtl="0" fontAlgn="ctr">
                        <a:buNone/>
                      </a:pPr>
                      <a:r>
                        <a:rPr lang="en-IN" sz="1100" b="1" i="0" u="none" strike="noStrike">
                          <a:solidFill>
                            <a:srgbClr val="000000"/>
                          </a:solidFill>
                          <a:effectLst/>
                          <a:latin typeface="Cambria" panose="02040503050406030204" pitchFamily="18" charset="0"/>
                        </a:rPr>
                        <a:t>Dynamic Bond Fund</a:t>
                      </a:r>
                    </a:p>
                  </a:txBody>
                  <a:tcPr marL="72000"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FBFBF"/>
                    </a:solidFill>
                  </a:tcPr>
                </a:tc>
                <a:tc>
                  <a:txBody>
                    <a:bodyPr/>
                    <a:lstStyle/>
                    <a:p>
                      <a:pPr algn="ctr" rtl="0" fontAlgn="ctr">
                        <a:buNone/>
                      </a:pPr>
                      <a:r>
                        <a:rPr lang="en-IN" sz="1100" b="1" i="0" u="none" strike="noStrike">
                          <a:solidFill>
                            <a:srgbClr val="000000"/>
                          </a:solidFill>
                          <a:effectLst/>
                          <a:latin typeface="Cambria" panose="02040503050406030204" pitchFamily="18" charset="0"/>
                        </a:rPr>
                        <a:t> </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FBFBF"/>
                    </a:solidFill>
                  </a:tcPr>
                </a:tc>
                <a:tc>
                  <a:txBody>
                    <a:bodyPr/>
                    <a:lstStyle/>
                    <a:p>
                      <a:pPr algn="ctr" rtl="0" fontAlgn="ctr">
                        <a:buNone/>
                      </a:pPr>
                      <a:r>
                        <a:rPr lang="en-IN" sz="1100" b="1" i="0" u="none" strike="noStrike">
                          <a:solidFill>
                            <a:srgbClr val="000000"/>
                          </a:solidFill>
                          <a:effectLst/>
                          <a:latin typeface="Cambria" panose="02040503050406030204" pitchFamily="18" charset="0"/>
                        </a:rPr>
                        <a:t> </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FBFBF"/>
                    </a:solidFill>
                  </a:tcPr>
                </a:tc>
                <a:tc>
                  <a:txBody>
                    <a:bodyPr/>
                    <a:lstStyle/>
                    <a:p>
                      <a:pPr algn="ctr" rtl="0" fontAlgn="ctr">
                        <a:buNone/>
                      </a:pPr>
                      <a:r>
                        <a:rPr lang="en-IN" sz="1100" b="1" i="0" u="none" strike="noStrike">
                          <a:solidFill>
                            <a:srgbClr val="000000"/>
                          </a:solidFill>
                          <a:effectLst/>
                          <a:latin typeface="Cambria" panose="02040503050406030204" pitchFamily="18" charset="0"/>
                        </a:rPr>
                        <a:t> </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FBFBF"/>
                    </a:solidFill>
                  </a:tcPr>
                </a:tc>
                <a:tc>
                  <a:txBody>
                    <a:bodyPr/>
                    <a:lstStyle/>
                    <a:p>
                      <a:pPr algn="ctr" rtl="0" fontAlgn="ctr">
                        <a:buNone/>
                      </a:pPr>
                      <a:r>
                        <a:rPr lang="en-IN" sz="1100" b="1" i="0" u="none" strike="noStrike">
                          <a:solidFill>
                            <a:srgbClr val="000000"/>
                          </a:solidFill>
                          <a:effectLst/>
                          <a:latin typeface="Cambria" panose="02040503050406030204" pitchFamily="18" charset="0"/>
                        </a:rPr>
                        <a:t> </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FBFBF"/>
                    </a:solidFill>
                  </a:tcPr>
                </a:tc>
                <a:tc>
                  <a:txBody>
                    <a:bodyPr/>
                    <a:lstStyle/>
                    <a:p>
                      <a:pPr algn="ctr" rtl="0" fontAlgn="ctr">
                        <a:buNone/>
                      </a:pPr>
                      <a:r>
                        <a:rPr lang="en-IN" sz="1100" b="1" i="0" u="none" strike="noStrike">
                          <a:solidFill>
                            <a:srgbClr val="000000"/>
                          </a:solidFill>
                          <a:effectLst/>
                          <a:latin typeface="Cambria" panose="02040503050406030204" pitchFamily="18" charset="0"/>
                        </a:rPr>
                        <a:t> </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FBFBF"/>
                    </a:solidFill>
                  </a:tcPr>
                </a:tc>
                <a:tc>
                  <a:txBody>
                    <a:bodyPr/>
                    <a:lstStyle/>
                    <a:p>
                      <a:pPr algn="ctr" rtl="0" fontAlgn="ctr">
                        <a:buNone/>
                      </a:pPr>
                      <a:r>
                        <a:rPr lang="en-IN" sz="1100" b="1" i="0" u="none" strike="noStrike">
                          <a:solidFill>
                            <a:srgbClr val="000000"/>
                          </a:solidFill>
                          <a:effectLst/>
                          <a:latin typeface="Cambria" panose="02040503050406030204" pitchFamily="18" charset="0"/>
                        </a:rPr>
                        <a:t> </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FBFBF"/>
                    </a:solidFill>
                  </a:tcPr>
                </a:tc>
                <a:tc>
                  <a:txBody>
                    <a:bodyPr/>
                    <a:lstStyle/>
                    <a:p>
                      <a:pPr algn="ctr" rtl="0" fontAlgn="ctr">
                        <a:buNone/>
                      </a:pPr>
                      <a:r>
                        <a:rPr lang="en-IN" sz="1100" b="1" i="0" u="none" strike="noStrike">
                          <a:solidFill>
                            <a:srgbClr val="000000"/>
                          </a:solidFill>
                          <a:effectLst/>
                          <a:latin typeface="Cambria" panose="02040503050406030204" pitchFamily="18" charset="0"/>
                        </a:rPr>
                        <a:t> </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FBFBF"/>
                    </a:solidFill>
                  </a:tcPr>
                </a:tc>
                <a:tc>
                  <a:txBody>
                    <a:bodyPr/>
                    <a:lstStyle/>
                    <a:p>
                      <a:pPr algn="ctr" rtl="0" fontAlgn="ctr">
                        <a:buNone/>
                      </a:pPr>
                      <a:r>
                        <a:rPr lang="en-IN" sz="1100" b="1" i="0" u="none" strike="noStrike">
                          <a:solidFill>
                            <a:srgbClr val="000000"/>
                          </a:solidFill>
                          <a:effectLst/>
                          <a:latin typeface="Cambria" panose="02040503050406030204" pitchFamily="18" charset="0"/>
                        </a:rPr>
                        <a:t> </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FBFBF"/>
                    </a:solidFill>
                  </a:tcPr>
                </a:tc>
                <a:tc>
                  <a:txBody>
                    <a:bodyPr/>
                    <a:lstStyle/>
                    <a:p>
                      <a:pPr algn="ctr" rtl="0" fontAlgn="ctr">
                        <a:buNone/>
                      </a:pPr>
                      <a:r>
                        <a:rPr lang="en-IN" sz="1100" b="1" i="0" u="none" strike="noStrike">
                          <a:solidFill>
                            <a:srgbClr val="000000"/>
                          </a:solidFill>
                          <a:effectLst/>
                          <a:latin typeface="Cambria" panose="02040503050406030204" pitchFamily="18" charset="0"/>
                        </a:rPr>
                        <a:t> </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FBFBF"/>
                    </a:solidFill>
                  </a:tcPr>
                </a:tc>
                <a:tc>
                  <a:txBody>
                    <a:bodyPr/>
                    <a:lstStyle/>
                    <a:p>
                      <a:pPr algn="ctr" rtl="0" fontAlgn="ctr">
                        <a:buNone/>
                      </a:pPr>
                      <a:r>
                        <a:rPr lang="en-IN" sz="1100" b="1" i="0" u="none" strike="noStrike">
                          <a:solidFill>
                            <a:srgbClr val="000000"/>
                          </a:solidFill>
                          <a:effectLst/>
                          <a:latin typeface="Cambria" panose="02040503050406030204" pitchFamily="18" charset="0"/>
                        </a:rPr>
                        <a:t> </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FBFBF"/>
                    </a:solidFill>
                  </a:tcPr>
                </a:tc>
                <a:tc>
                  <a:txBody>
                    <a:bodyPr/>
                    <a:lstStyle/>
                    <a:p>
                      <a:pPr algn="ctr" rtl="0" fontAlgn="ctr">
                        <a:buNone/>
                      </a:pPr>
                      <a:r>
                        <a:rPr lang="en-IN" sz="1100" b="1" i="0" u="none" strike="noStrike">
                          <a:solidFill>
                            <a:srgbClr val="000000"/>
                          </a:solidFill>
                          <a:effectLst/>
                          <a:latin typeface="Cambria" panose="02040503050406030204" pitchFamily="18" charset="0"/>
                        </a:rPr>
                        <a:t> </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FBFBF"/>
                    </a:solidFill>
                  </a:tcPr>
                </a:tc>
                <a:tc>
                  <a:txBody>
                    <a:bodyPr/>
                    <a:lstStyle/>
                    <a:p>
                      <a:pPr algn="ctr" rtl="0" fontAlgn="ctr">
                        <a:buNone/>
                      </a:pPr>
                      <a:r>
                        <a:rPr lang="en-IN" sz="1100" b="1" i="0" u="none" strike="noStrike">
                          <a:solidFill>
                            <a:srgbClr val="000000"/>
                          </a:solidFill>
                          <a:effectLst/>
                          <a:latin typeface="Cambria" panose="02040503050406030204" pitchFamily="18" charset="0"/>
                        </a:rPr>
                        <a:t> </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FBFBF"/>
                    </a:solidFill>
                  </a:tcPr>
                </a:tc>
                <a:tc>
                  <a:txBody>
                    <a:bodyPr/>
                    <a:lstStyle/>
                    <a:p>
                      <a:pPr algn="ctr" rtl="0" fontAlgn="ctr">
                        <a:buNone/>
                      </a:pPr>
                      <a:r>
                        <a:rPr lang="en-IN" sz="1100" b="1" i="0" u="none" strike="noStrike">
                          <a:solidFill>
                            <a:srgbClr val="000000"/>
                          </a:solidFill>
                          <a:effectLst/>
                          <a:latin typeface="Cambria" panose="02040503050406030204" pitchFamily="18" charset="0"/>
                        </a:rPr>
                        <a:t> </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FBFBF"/>
                    </a:solidFill>
                  </a:tcPr>
                </a:tc>
                <a:extLst>
                  <a:ext uri="{0D108BD9-81ED-4DB2-BD59-A6C34878D82A}">
                    <a16:rowId xmlns:a16="http://schemas.microsoft.com/office/drawing/2014/main" val="768782590"/>
                  </a:ext>
                </a:extLst>
              </a:tr>
              <a:tr h="210297">
                <a:tc>
                  <a:txBody>
                    <a:bodyPr/>
                    <a:lstStyle/>
                    <a:p>
                      <a:pPr algn="l" rtl="0" fontAlgn="b">
                        <a:buNone/>
                      </a:pPr>
                      <a:r>
                        <a:rPr lang="en-US" sz="1100" b="0" i="0" u="none" strike="noStrike">
                          <a:solidFill>
                            <a:srgbClr val="000000"/>
                          </a:solidFill>
                          <a:effectLst/>
                          <a:latin typeface="Cambria" panose="02040503050406030204" pitchFamily="18" charset="0"/>
                        </a:rPr>
                        <a:t>ICICI Pru All Seasons Bond Fund(G)</a:t>
                      </a:r>
                    </a:p>
                  </a:txBody>
                  <a:tcPr marL="72000"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13,260.35</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20-Jan-2010</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-0.00</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2.61</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3.03</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4.87</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6.94</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7.21</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6.54</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7.95</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13.19</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5.87</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1.13</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623386948"/>
                  </a:ext>
                </a:extLst>
              </a:tr>
              <a:tr h="210297">
                <a:tc>
                  <a:txBody>
                    <a:bodyPr/>
                    <a:lstStyle/>
                    <a:p>
                      <a:pPr algn="l" rtl="0" fontAlgn="b">
                        <a:buNone/>
                      </a:pPr>
                      <a:r>
                        <a:rPr lang="en-US" sz="1100" b="0" i="0" u="none" strike="noStrike" dirty="0">
                          <a:solidFill>
                            <a:srgbClr val="000000"/>
                          </a:solidFill>
                          <a:effectLst/>
                          <a:latin typeface="Cambria" panose="02040503050406030204" pitchFamily="18" charset="0"/>
                        </a:rPr>
                        <a:t>Nippon India Dynamic Bond Fund(G)</a:t>
                      </a:r>
                    </a:p>
                  </a:txBody>
                  <a:tcPr marL="72000"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dirty="0">
                          <a:solidFill>
                            <a:srgbClr val="000000"/>
                          </a:solidFill>
                          <a:effectLst/>
                          <a:latin typeface="Cambria" panose="02040503050406030204" pitchFamily="18" charset="0"/>
                        </a:rPr>
                        <a:t>3,916.69</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dirty="0">
                          <a:solidFill>
                            <a:srgbClr val="000000"/>
                          </a:solidFill>
                          <a:effectLst/>
                          <a:latin typeface="Cambria" panose="02040503050406030204" pitchFamily="18" charset="0"/>
                        </a:rPr>
                        <a:t>15-Nov-2004</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dirty="0">
                          <a:solidFill>
                            <a:srgbClr val="000000"/>
                          </a:solidFill>
                          <a:effectLst/>
                          <a:latin typeface="Cambria" panose="02040503050406030204" pitchFamily="18" charset="0"/>
                        </a:rPr>
                        <a:t>0.38</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dirty="0">
                          <a:solidFill>
                            <a:srgbClr val="000000"/>
                          </a:solidFill>
                          <a:effectLst/>
                          <a:latin typeface="Cambria" panose="02040503050406030204" pitchFamily="18" charset="0"/>
                        </a:rPr>
                        <a:t>2.70</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dirty="0">
                          <a:solidFill>
                            <a:srgbClr val="000000"/>
                          </a:solidFill>
                          <a:effectLst/>
                          <a:latin typeface="Cambria" panose="02040503050406030204" pitchFamily="18" charset="0"/>
                        </a:rPr>
                        <a:t>3.35</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dirty="0">
                          <a:solidFill>
                            <a:srgbClr val="000000"/>
                          </a:solidFill>
                          <a:effectLst/>
                          <a:latin typeface="Cambria" panose="02040503050406030204" pitchFamily="18" charset="0"/>
                        </a:rPr>
                        <a:t>4.45</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dirty="0">
                          <a:solidFill>
                            <a:srgbClr val="000000"/>
                          </a:solidFill>
                          <a:effectLst/>
                          <a:latin typeface="Cambria" panose="02040503050406030204" pitchFamily="18" charset="0"/>
                        </a:rPr>
                        <a:t>6.96</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dirty="0">
                          <a:solidFill>
                            <a:srgbClr val="000000"/>
                          </a:solidFill>
                          <a:effectLst/>
                          <a:latin typeface="Cambria" panose="02040503050406030204" pitchFamily="18" charset="0"/>
                        </a:rPr>
                        <a:t>7.24</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dirty="0">
                          <a:solidFill>
                            <a:srgbClr val="000000"/>
                          </a:solidFill>
                          <a:effectLst/>
                          <a:latin typeface="Cambria" panose="02040503050406030204" pitchFamily="18" charset="0"/>
                        </a:rPr>
                        <a:t>6.25</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dirty="0">
                          <a:solidFill>
                            <a:srgbClr val="000000"/>
                          </a:solidFill>
                          <a:effectLst/>
                          <a:latin typeface="Cambria" panose="02040503050406030204" pitchFamily="18" charset="0"/>
                        </a:rPr>
                        <a:t>7.03</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dirty="0">
                          <a:solidFill>
                            <a:srgbClr val="000000"/>
                          </a:solidFill>
                          <a:effectLst/>
                          <a:latin typeface="Cambria" panose="02040503050406030204" pitchFamily="18" charset="0"/>
                        </a:rPr>
                        <a:t>3.95</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3.33</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0.63</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1930438681"/>
                  </a:ext>
                </a:extLst>
              </a:tr>
              <a:tr h="210297">
                <a:tc>
                  <a:txBody>
                    <a:bodyPr/>
                    <a:lstStyle/>
                    <a:p>
                      <a:pPr algn="l" rtl="0" fontAlgn="b">
                        <a:buNone/>
                      </a:pPr>
                      <a:r>
                        <a:rPr lang="en-US" sz="1100" b="0" i="0" u="none" strike="noStrike">
                          <a:solidFill>
                            <a:srgbClr val="000000"/>
                          </a:solidFill>
                          <a:effectLst/>
                          <a:latin typeface="Cambria" panose="02040503050406030204" pitchFamily="18" charset="0"/>
                        </a:rPr>
                        <a:t>Kotak Dynamic Bond Fund-Reg(G)</a:t>
                      </a:r>
                    </a:p>
                  </a:txBody>
                  <a:tcPr marL="72000"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2,366.30</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26-May-2008</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0.31</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3.05</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3.57</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4.99</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6.50</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7.14</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6.02</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7.82</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17.28</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6.67</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1.13</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3152124884"/>
                  </a:ext>
                </a:extLst>
              </a:tr>
              <a:tr h="210297">
                <a:tc>
                  <a:txBody>
                    <a:bodyPr/>
                    <a:lstStyle/>
                    <a:p>
                      <a:pPr algn="l" rtl="0" fontAlgn="b">
                        <a:buNone/>
                      </a:pPr>
                      <a:r>
                        <a:rPr lang="en-US" sz="1100" b="0" i="0" u="none" strike="noStrike">
                          <a:solidFill>
                            <a:srgbClr val="000000"/>
                          </a:solidFill>
                          <a:effectLst/>
                          <a:latin typeface="Cambria" panose="02040503050406030204" pitchFamily="18" charset="0"/>
                        </a:rPr>
                        <a:t>Bandhan Dynamic Bond Fund-Reg(G)</a:t>
                      </a:r>
                    </a:p>
                  </a:txBody>
                  <a:tcPr marL="72000"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1,943.75</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01-Dec-2008</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-1.16</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3.30</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4.66</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5.12</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5.45</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6.78</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5.37</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7.50</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25.27</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10.31</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1.38</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2942663093"/>
                  </a:ext>
                </a:extLst>
              </a:tr>
              <a:tr h="210297">
                <a:tc>
                  <a:txBody>
                    <a:bodyPr/>
                    <a:lstStyle/>
                    <a:p>
                      <a:pPr algn="l" rtl="0" fontAlgn="ctr">
                        <a:buNone/>
                      </a:pPr>
                      <a:r>
                        <a:rPr lang="en-IN" sz="1100" b="1" i="1" u="none" strike="noStrike">
                          <a:solidFill>
                            <a:srgbClr val="000000"/>
                          </a:solidFill>
                          <a:effectLst/>
                          <a:latin typeface="Cambria" panose="02040503050406030204" pitchFamily="18" charset="0"/>
                        </a:rPr>
                        <a:t>CRISIL Composite Bond Index</a:t>
                      </a:r>
                    </a:p>
                  </a:txBody>
                  <a:tcPr marL="72000"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 </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 </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1" i="1" u="none" strike="noStrike">
                          <a:solidFill>
                            <a:srgbClr val="000000"/>
                          </a:solidFill>
                          <a:effectLst/>
                          <a:latin typeface="Cambria" panose="02040503050406030204" pitchFamily="18" charset="0"/>
                        </a:rPr>
                        <a:t>0.07</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1" i="1" u="none" strike="noStrike">
                          <a:solidFill>
                            <a:srgbClr val="000000"/>
                          </a:solidFill>
                          <a:effectLst/>
                          <a:latin typeface="Cambria" panose="02040503050406030204" pitchFamily="18" charset="0"/>
                        </a:rPr>
                        <a:t>2.70</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1" i="1" u="none" strike="noStrike">
                          <a:solidFill>
                            <a:srgbClr val="000000"/>
                          </a:solidFill>
                          <a:effectLst/>
                          <a:latin typeface="Cambria" panose="02040503050406030204" pitchFamily="18" charset="0"/>
                        </a:rPr>
                        <a:t>3.09</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1" i="1" u="none" strike="noStrike">
                          <a:solidFill>
                            <a:srgbClr val="000000"/>
                          </a:solidFill>
                          <a:effectLst/>
                          <a:latin typeface="Cambria" panose="02040503050406030204" pitchFamily="18" charset="0"/>
                        </a:rPr>
                        <a:t>4.47</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1" i="1" u="none" strike="noStrike">
                          <a:solidFill>
                            <a:srgbClr val="000000"/>
                          </a:solidFill>
                          <a:effectLst/>
                          <a:latin typeface="Cambria" panose="02040503050406030204" pitchFamily="18" charset="0"/>
                        </a:rPr>
                        <a:t>6.59</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1" i="1" u="none" strike="noStrike">
                          <a:solidFill>
                            <a:srgbClr val="000000"/>
                          </a:solidFill>
                          <a:effectLst/>
                          <a:latin typeface="Cambria" panose="02040503050406030204" pitchFamily="18" charset="0"/>
                        </a:rPr>
                        <a:t>7.12</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1" i="1" u="none" strike="noStrike">
                          <a:solidFill>
                            <a:srgbClr val="000000"/>
                          </a:solidFill>
                          <a:effectLst/>
                          <a:latin typeface="Cambria" panose="02040503050406030204" pitchFamily="18" charset="0"/>
                        </a:rPr>
                        <a:t>6.13</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 </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 </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 </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 </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1927344776"/>
                  </a:ext>
                </a:extLst>
              </a:tr>
              <a:tr h="210297">
                <a:tc>
                  <a:txBody>
                    <a:bodyPr/>
                    <a:lstStyle/>
                    <a:p>
                      <a:pPr algn="l" rtl="0" fontAlgn="ctr">
                        <a:buNone/>
                      </a:pPr>
                      <a:r>
                        <a:rPr lang="en-IN" sz="1100" b="1" i="0" u="none" strike="noStrike">
                          <a:solidFill>
                            <a:srgbClr val="000000"/>
                          </a:solidFill>
                          <a:effectLst/>
                          <a:latin typeface="Cambria" panose="02040503050406030204" pitchFamily="18" charset="0"/>
                        </a:rPr>
                        <a:t>Credit Risk Fund</a:t>
                      </a:r>
                    </a:p>
                  </a:txBody>
                  <a:tcPr marL="72000"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FBFBF"/>
                    </a:solidFill>
                  </a:tcPr>
                </a:tc>
                <a:tc>
                  <a:txBody>
                    <a:bodyPr/>
                    <a:lstStyle/>
                    <a:p>
                      <a:pPr algn="ctr" rtl="0" fontAlgn="ctr">
                        <a:buNone/>
                      </a:pPr>
                      <a:r>
                        <a:rPr lang="en-IN" sz="1100" b="1" i="0" u="none" strike="noStrike">
                          <a:solidFill>
                            <a:srgbClr val="000000"/>
                          </a:solidFill>
                          <a:effectLst/>
                          <a:latin typeface="Cambria" panose="02040503050406030204" pitchFamily="18" charset="0"/>
                        </a:rPr>
                        <a:t> </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FBFBF"/>
                    </a:solidFill>
                  </a:tcPr>
                </a:tc>
                <a:tc>
                  <a:txBody>
                    <a:bodyPr/>
                    <a:lstStyle/>
                    <a:p>
                      <a:pPr algn="ctr" rtl="0" fontAlgn="ctr">
                        <a:buNone/>
                      </a:pPr>
                      <a:r>
                        <a:rPr lang="en-IN" sz="1100" b="1" i="0" u="none" strike="noStrike">
                          <a:solidFill>
                            <a:srgbClr val="000000"/>
                          </a:solidFill>
                          <a:effectLst/>
                          <a:latin typeface="Cambria" panose="02040503050406030204" pitchFamily="18" charset="0"/>
                        </a:rPr>
                        <a:t> </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FBFBF"/>
                    </a:solidFill>
                  </a:tcPr>
                </a:tc>
                <a:tc>
                  <a:txBody>
                    <a:bodyPr/>
                    <a:lstStyle/>
                    <a:p>
                      <a:pPr algn="ctr" rtl="0" fontAlgn="ctr">
                        <a:buNone/>
                      </a:pPr>
                      <a:r>
                        <a:rPr lang="en-IN" sz="1100" b="1" i="1" u="none" strike="noStrike">
                          <a:solidFill>
                            <a:srgbClr val="000000"/>
                          </a:solidFill>
                          <a:effectLst/>
                          <a:latin typeface="Cambria" panose="02040503050406030204" pitchFamily="18" charset="0"/>
                        </a:rPr>
                        <a:t> </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FBFBF"/>
                    </a:solidFill>
                  </a:tcPr>
                </a:tc>
                <a:tc>
                  <a:txBody>
                    <a:bodyPr/>
                    <a:lstStyle/>
                    <a:p>
                      <a:pPr algn="ctr" rtl="0" fontAlgn="ctr">
                        <a:buNone/>
                      </a:pPr>
                      <a:r>
                        <a:rPr lang="en-IN" sz="1100" b="1" i="1" u="none" strike="noStrike">
                          <a:solidFill>
                            <a:srgbClr val="000000"/>
                          </a:solidFill>
                          <a:effectLst/>
                          <a:latin typeface="Cambria" panose="02040503050406030204" pitchFamily="18" charset="0"/>
                        </a:rPr>
                        <a:t> </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FBFBF"/>
                    </a:solidFill>
                  </a:tcPr>
                </a:tc>
                <a:tc>
                  <a:txBody>
                    <a:bodyPr/>
                    <a:lstStyle/>
                    <a:p>
                      <a:pPr algn="ctr" rtl="0" fontAlgn="ctr">
                        <a:buNone/>
                      </a:pPr>
                      <a:r>
                        <a:rPr lang="en-IN" sz="1100" b="1" i="1" u="none" strike="noStrike">
                          <a:solidFill>
                            <a:srgbClr val="000000"/>
                          </a:solidFill>
                          <a:effectLst/>
                          <a:latin typeface="Cambria" panose="02040503050406030204" pitchFamily="18" charset="0"/>
                        </a:rPr>
                        <a:t> </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FBFBF"/>
                    </a:solidFill>
                  </a:tcPr>
                </a:tc>
                <a:tc>
                  <a:txBody>
                    <a:bodyPr/>
                    <a:lstStyle/>
                    <a:p>
                      <a:pPr algn="ctr" rtl="0" fontAlgn="ctr">
                        <a:buNone/>
                      </a:pPr>
                      <a:r>
                        <a:rPr lang="en-IN" sz="1100" b="1" i="1" u="none" strike="noStrike">
                          <a:solidFill>
                            <a:srgbClr val="000000"/>
                          </a:solidFill>
                          <a:effectLst/>
                          <a:latin typeface="Cambria" panose="02040503050406030204" pitchFamily="18" charset="0"/>
                        </a:rPr>
                        <a:t> </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FBFBF"/>
                    </a:solidFill>
                  </a:tcPr>
                </a:tc>
                <a:tc>
                  <a:txBody>
                    <a:bodyPr/>
                    <a:lstStyle/>
                    <a:p>
                      <a:pPr algn="ctr" rtl="0" fontAlgn="ctr">
                        <a:buNone/>
                      </a:pPr>
                      <a:r>
                        <a:rPr lang="en-IN" sz="1100" b="1" i="1" u="none" strike="noStrike">
                          <a:solidFill>
                            <a:srgbClr val="000000"/>
                          </a:solidFill>
                          <a:effectLst/>
                          <a:latin typeface="Cambria" panose="02040503050406030204" pitchFamily="18" charset="0"/>
                        </a:rPr>
                        <a:t> </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FBFBF"/>
                    </a:solidFill>
                  </a:tcPr>
                </a:tc>
                <a:tc>
                  <a:txBody>
                    <a:bodyPr/>
                    <a:lstStyle/>
                    <a:p>
                      <a:pPr algn="ctr" rtl="0" fontAlgn="ctr">
                        <a:buNone/>
                      </a:pPr>
                      <a:r>
                        <a:rPr lang="en-IN" sz="1100" b="1" i="1" u="none" strike="noStrike">
                          <a:solidFill>
                            <a:srgbClr val="000000"/>
                          </a:solidFill>
                          <a:effectLst/>
                          <a:latin typeface="Cambria" panose="02040503050406030204" pitchFamily="18" charset="0"/>
                        </a:rPr>
                        <a:t> </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FBFBF"/>
                    </a:solidFill>
                  </a:tcPr>
                </a:tc>
                <a:tc>
                  <a:txBody>
                    <a:bodyPr/>
                    <a:lstStyle/>
                    <a:p>
                      <a:pPr algn="ctr" rtl="0" fontAlgn="ctr">
                        <a:buNone/>
                      </a:pPr>
                      <a:r>
                        <a:rPr lang="en-IN" sz="1100" b="1" i="1" u="none" strike="noStrike">
                          <a:solidFill>
                            <a:srgbClr val="000000"/>
                          </a:solidFill>
                          <a:effectLst/>
                          <a:latin typeface="Cambria" panose="02040503050406030204" pitchFamily="18" charset="0"/>
                        </a:rPr>
                        <a:t> </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FBFBF"/>
                    </a:solidFill>
                  </a:tcPr>
                </a:tc>
                <a:tc>
                  <a:txBody>
                    <a:bodyPr/>
                    <a:lstStyle/>
                    <a:p>
                      <a:pPr algn="ctr" rtl="0" fontAlgn="ctr">
                        <a:buNone/>
                      </a:pPr>
                      <a:r>
                        <a:rPr lang="en-IN" sz="1100" b="1" i="0" u="none" strike="noStrike">
                          <a:solidFill>
                            <a:srgbClr val="000000"/>
                          </a:solidFill>
                          <a:effectLst/>
                          <a:latin typeface="Cambria" panose="02040503050406030204" pitchFamily="18" charset="0"/>
                        </a:rPr>
                        <a:t> </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FBFBF"/>
                    </a:solidFill>
                  </a:tcPr>
                </a:tc>
                <a:tc>
                  <a:txBody>
                    <a:bodyPr/>
                    <a:lstStyle/>
                    <a:p>
                      <a:pPr algn="ctr" rtl="0" fontAlgn="ctr">
                        <a:buNone/>
                      </a:pPr>
                      <a:r>
                        <a:rPr lang="en-IN" sz="1100" b="1" i="0" u="none" strike="noStrike">
                          <a:solidFill>
                            <a:srgbClr val="000000"/>
                          </a:solidFill>
                          <a:effectLst/>
                          <a:latin typeface="Cambria" panose="02040503050406030204" pitchFamily="18" charset="0"/>
                        </a:rPr>
                        <a:t> </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FBFBF"/>
                    </a:solidFill>
                  </a:tcPr>
                </a:tc>
                <a:tc>
                  <a:txBody>
                    <a:bodyPr/>
                    <a:lstStyle/>
                    <a:p>
                      <a:pPr algn="ctr" rtl="0" fontAlgn="ctr">
                        <a:buNone/>
                      </a:pPr>
                      <a:r>
                        <a:rPr lang="en-IN" sz="1100" b="1" i="0" u="none" strike="noStrike">
                          <a:solidFill>
                            <a:srgbClr val="000000"/>
                          </a:solidFill>
                          <a:effectLst/>
                          <a:latin typeface="Cambria" panose="02040503050406030204" pitchFamily="18" charset="0"/>
                        </a:rPr>
                        <a:t> </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FBFBF"/>
                    </a:solidFill>
                  </a:tcPr>
                </a:tc>
                <a:tc>
                  <a:txBody>
                    <a:bodyPr/>
                    <a:lstStyle/>
                    <a:p>
                      <a:pPr algn="ctr" rtl="0" fontAlgn="ctr">
                        <a:buNone/>
                      </a:pPr>
                      <a:r>
                        <a:rPr lang="en-IN" sz="1100" b="1" i="0" u="none" strike="noStrike">
                          <a:solidFill>
                            <a:srgbClr val="000000"/>
                          </a:solidFill>
                          <a:effectLst/>
                          <a:latin typeface="Cambria" panose="02040503050406030204" pitchFamily="18" charset="0"/>
                        </a:rPr>
                        <a:t> </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FBFBF"/>
                    </a:solidFill>
                  </a:tcPr>
                </a:tc>
                <a:extLst>
                  <a:ext uri="{0D108BD9-81ED-4DB2-BD59-A6C34878D82A}">
                    <a16:rowId xmlns:a16="http://schemas.microsoft.com/office/drawing/2014/main" val="310557984"/>
                  </a:ext>
                </a:extLst>
              </a:tr>
              <a:tr h="210297">
                <a:tc>
                  <a:txBody>
                    <a:bodyPr/>
                    <a:lstStyle/>
                    <a:p>
                      <a:pPr algn="l" rtl="0" fontAlgn="b">
                        <a:buNone/>
                      </a:pPr>
                      <a:r>
                        <a:rPr lang="en-US" sz="1100" b="0" i="0" u="none" strike="noStrike">
                          <a:solidFill>
                            <a:srgbClr val="000000"/>
                          </a:solidFill>
                          <a:effectLst/>
                          <a:latin typeface="Cambria" panose="02040503050406030204" pitchFamily="18" charset="0"/>
                        </a:rPr>
                        <a:t>HDFC Credit Risk Debt Fund-(G)</a:t>
                      </a:r>
                    </a:p>
                  </a:txBody>
                  <a:tcPr marL="72000"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7,665.67</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25-Mar-2014</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0.48</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2.43</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3.97</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6.73</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7.74</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7.60</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6.58</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8.48</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3.62</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2.41</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1.29</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1407593318"/>
                  </a:ext>
                </a:extLst>
              </a:tr>
              <a:tr h="210297">
                <a:tc>
                  <a:txBody>
                    <a:bodyPr/>
                    <a:lstStyle/>
                    <a:p>
                      <a:pPr algn="l" rtl="0" fontAlgn="b">
                        <a:buNone/>
                      </a:pPr>
                      <a:r>
                        <a:rPr lang="en-US" sz="1100" b="0" i="0" u="none" strike="noStrike">
                          <a:solidFill>
                            <a:srgbClr val="000000"/>
                          </a:solidFill>
                          <a:effectLst/>
                          <a:latin typeface="Cambria" panose="02040503050406030204" pitchFamily="18" charset="0"/>
                        </a:rPr>
                        <a:t>ICICI Pru Credit Risk Fund(G)</a:t>
                      </a:r>
                    </a:p>
                  </a:txBody>
                  <a:tcPr marL="72000"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6,319.79</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03-Dec-2010</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0.58</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2.55</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3.83</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7.87</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8.61</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8.40</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7.34</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8.44</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2.99</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2.04</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1.19</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1635082310"/>
                  </a:ext>
                </a:extLst>
              </a:tr>
              <a:tr h="210297">
                <a:tc>
                  <a:txBody>
                    <a:bodyPr/>
                    <a:lstStyle/>
                    <a:p>
                      <a:pPr algn="l" rtl="0" fontAlgn="b">
                        <a:buNone/>
                      </a:pPr>
                      <a:r>
                        <a:rPr lang="en-US" sz="1100" b="0" i="0" u="none" strike="noStrike" dirty="0">
                          <a:solidFill>
                            <a:srgbClr val="000000"/>
                          </a:solidFill>
                          <a:effectLst/>
                          <a:latin typeface="Cambria" panose="02040503050406030204" pitchFamily="18" charset="0"/>
                        </a:rPr>
                        <a:t>SBI Credit Risk Fund-Reg(G)</a:t>
                      </a:r>
                    </a:p>
                  </a:txBody>
                  <a:tcPr marL="72000"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dirty="0">
                          <a:solidFill>
                            <a:srgbClr val="000000"/>
                          </a:solidFill>
                          <a:effectLst/>
                          <a:latin typeface="Cambria" panose="02040503050406030204" pitchFamily="18" charset="0"/>
                        </a:rPr>
                        <a:t>2,180.80</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dirty="0">
                          <a:solidFill>
                            <a:srgbClr val="000000"/>
                          </a:solidFill>
                          <a:effectLst/>
                          <a:latin typeface="Cambria" panose="02040503050406030204" pitchFamily="18" charset="0"/>
                        </a:rPr>
                        <a:t>14-Jul-2004</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dirty="0">
                          <a:solidFill>
                            <a:srgbClr val="000000"/>
                          </a:solidFill>
                          <a:effectLst/>
                          <a:latin typeface="Cambria" panose="02040503050406030204" pitchFamily="18" charset="0"/>
                        </a:rPr>
                        <a:t>0.49</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dirty="0">
                          <a:solidFill>
                            <a:srgbClr val="000000"/>
                          </a:solidFill>
                          <a:effectLst/>
                          <a:latin typeface="Cambria" panose="02040503050406030204" pitchFamily="18" charset="0"/>
                        </a:rPr>
                        <a:t>2.82</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dirty="0">
                          <a:solidFill>
                            <a:srgbClr val="000000"/>
                          </a:solidFill>
                          <a:effectLst/>
                          <a:latin typeface="Cambria" panose="02040503050406030204" pitchFamily="18" charset="0"/>
                        </a:rPr>
                        <a:t>4.53</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dirty="0">
                          <a:solidFill>
                            <a:srgbClr val="000000"/>
                          </a:solidFill>
                          <a:effectLst/>
                          <a:latin typeface="Cambria" panose="02040503050406030204" pitchFamily="18" charset="0"/>
                        </a:rPr>
                        <a:t>7.22</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dirty="0">
                          <a:solidFill>
                            <a:srgbClr val="000000"/>
                          </a:solidFill>
                          <a:effectLst/>
                          <a:latin typeface="Cambria" panose="02040503050406030204" pitchFamily="18" charset="0"/>
                        </a:rPr>
                        <a:t>7.95</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dirty="0">
                          <a:solidFill>
                            <a:srgbClr val="000000"/>
                          </a:solidFill>
                          <a:effectLst/>
                          <a:latin typeface="Cambria" panose="02040503050406030204" pitchFamily="18" charset="0"/>
                        </a:rPr>
                        <a:t>7.83</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dirty="0">
                          <a:solidFill>
                            <a:srgbClr val="000000"/>
                          </a:solidFill>
                          <a:effectLst/>
                          <a:latin typeface="Cambria" panose="02040503050406030204" pitchFamily="18" charset="0"/>
                        </a:rPr>
                        <a:t>7.04</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dirty="0">
                          <a:solidFill>
                            <a:srgbClr val="000000"/>
                          </a:solidFill>
                          <a:effectLst/>
                          <a:latin typeface="Cambria" panose="02040503050406030204" pitchFamily="18" charset="0"/>
                        </a:rPr>
                        <a:t>8.38</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dirty="0">
                          <a:solidFill>
                            <a:srgbClr val="000000"/>
                          </a:solidFill>
                          <a:effectLst/>
                          <a:latin typeface="Cambria" panose="02040503050406030204" pitchFamily="18" charset="0"/>
                        </a:rPr>
                        <a:t>3.05</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dirty="0">
                          <a:solidFill>
                            <a:srgbClr val="000000"/>
                          </a:solidFill>
                          <a:effectLst/>
                          <a:latin typeface="Cambria" panose="02040503050406030204" pitchFamily="18" charset="0"/>
                        </a:rPr>
                        <a:t>2.30</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1.32</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1323763649"/>
                  </a:ext>
                </a:extLst>
              </a:tr>
              <a:tr h="210297">
                <a:tc>
                  <a:txBody>
                    <a:bodyPr/>
                    <a:lstStyle/>
                    <a:p>
                      <a:pPr algn="l" rtl="0" fontAlgn="ctr">
                        <a:buNone/>
                      </a:pPr>
                      <a:r>
                        <a:rPr lang="en-US" sz="1100" b="1" i="1" u="none" strike="noStrike" dirty="0">
                          <a:solidFill>
                            <a:srgbClr val="000000"/>
                          </a:solidFill>
                          <a:effectLst/>
                          <a:latin typeface="Cambria" panose="02040503050406030204" pitchFamily="18" charset="0"/>
                        </a:rPr>
                        <a:t>CRISIL Short Term Bond Index</a:t>
                      </a:r>
                    </a:p>
                  </a:txBody>
                  <a:tcPr marL="72000"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 </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 </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1" i="1" u="none" strike="noStrike">
                          <a:solidFill>
                            <a:srgbClr val="000000"/>
                          </a:solidFill>
                          <a:effectLst/>
                          <a:latin typeface="Cambria" panose="02040503050406030204" pitchFamily="18" charset="0"/>
                        </a:rPr>
                        <a:t>0.28</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1" i="1" u="none" strike="noStrike">
                          <a:solidFill>
                            <a:srgbClr val="000000"/>
                          </a:solidFill>
                          <a:effectLst/>
                          <a:latin typeface="Cambria" panose="02040503050406030204" pitchFamily="18" charset="0"/>
                        </a:rPr>
                        <a:t>1.92</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1" i="1" u="none" strike="noStrike">
                          <a:solidFill>
                            <a:srgbClr val="000000"/>
                          </a:solidFill>
                          <a:effectLst/>
                          <a:latin typeface="Cambria" panose="02040503050406030204" pitchFamily="18" charset="0"/>
                        </a:rPr>
                        <a:t>3.03</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1" i="1" u="none" strike="noStrike">
                          <a:solidFill>
                            <a:srgbClr val="000000"/>
                          </a:solidFill>
                          <a:effectLst/>
                          <a:latin typeface="Cambria" panose="02040503050406030204" pitchFamily="18" charset="0"/>
                        </a:rPr>
                        <a:t>5.53</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1" i="1" u="none" strike="noStrike">
                          <a:solidFill>
                            <a:srgbClr val="000000"/>
                          </a:solidFill>
                          <a:effectLst/>
                          <a:latin typeface="Cambria" panose="02040503050406030204" pitchFamily="18" charset="0"/>
                        </a:rPr>
                        <a:t>7.06</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1" i="1" u="none" strike="noStrike">
                          <a:solidFill>
                            <a:srgbClr val="000000"/>
                          </a:solidFill>
                          <a:effectLst/>
                          <a:latin typeface="Cambria" panose="02040503050406030204" pitchFamily="18" charset="0"/>
                        </a:rPr>
                        <a:t>7.24</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1" i="1" u="none" strike="noStrike">
                          <a:solidFill>
                            <a:srgbClr val="000000"/>
                          </a:solidFill>
                          <a:effectLst/>
                          <a:latin typeface="Cambria" panose="02040503050406030204" pitchFamily="18" charset="0"/>
                        </a:rPr>
                        <a:t>6.30</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 </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 </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 </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 </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3176115630"/>
                  </a:ext>
                </a:extLst>
              </a:tr>
              <a:tr h="210297">
                <a:tc>
                  <a:txBody>
                    <a:bodyPr/>
                    <a:lstStyle/>
                    <a:p>
                      <a:pPr algn="l" rtl="0" fontAlgn="ctr">
                        <a:buNone/>
                      </a:pPr>
                      <a:r>
                        <a:rPr lang="en-IN" sz="1100" b="1" i="1" u="none" strike="noStrike">
                          <a:solidFill>
                            <a:srgbClr val="000000"/>
                          </a:solidFill>
                          <a:effectLst/>
                          <a:latin typeface="Cambria" panose="02040503050406030204" pitchFamily="18" charset="0"/>
                        </a:rPr>
                        <a:t>CRISIL Composite Bond Index</a:t>
                      </a:r>
                    </a:p>
                  </a:txBody>
                  <a:tcPr marL="72000"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1" i="1" u="none" strike="noStrike">
                          <a:solidFill>
                            <a:srgbClr val="000000"/>
                          </a:solidFill>
                          <a:effectLst/>
                          <a:latin typeface="Cambria" panose="02040503050406030204" pitchFamily="18" charset="0"/>
                        </a:rPr>
                        <a:t> </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1" i="1" u="none" strike="noStrike">
                          <a:solidFill>
                            <a:srgbClr val="000000"/>
                          </a:solidFill>
                          <a:effectLst/>
                          <a:latin typeface="Cambria" panose="02040503050406030204" pitchFamily="18" charset="0"/>
                        </a:rPr>
                        <a:t> </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1" i="1" u="none" strike="noStrike">
                          <a:solidFill>
                            <a:srgbClr val="000000"/>
                          </a:solidFill>
                          <a:effectLst/>
                          <a:latin typeface="Cambria" panose="02040503050406030204" pitchFamily="18" charset="0"/>
                        </a:rPr>
                        <a:t>0.07</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1" i="1" u="none" strike="noStrike">
                          <a:solidFill>
                            <a:srgbClr val="000000"/>
                          </a:solidFill>
                          <a:effectLst/>
                          <a:latin typeface="Cambria" panose="02040503050406030204" pitchFamily="18" charset="0"/>
                        </a:rPr>
                        <a:t>2.70</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1" i="1" u="none" strike="noStrike">
                          <a:solidFill>
                            <a:srgbClr val="000000"/>
                          </a:solidFill>
                          <a:effectLst/>
                          <a:latin typeface="Cambria" panose="02040503050406030204" pitchFamily="18" charset="0"/>
                        </a:rPr>
                        <a:t>3.09</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1" i="1" u="none" strike="noStrike">
                          <a:solidFill>
                            <a:srgbClr val="000000"/>
                          </a:solidFill>
                          <a:effectLst/>
                          <a:latin typeface="Cambria" panose="02040503050406030204" pitchFamily="18" charset="0"/>
                        </a:rPr>
                        <a:t>4.47</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1" i="1" u="none" strike="noStrike">
                          <a:solidFill>
                            <a:srgbClr val="000000"/>
                          </a:solidFill>
                          <a:effectLst/>
                          <a:latin typeface="Cambria" panose="02040503050406030204" pitchFamily="18" charset="0"/>
                        </a:rPr>
                        <a:t>6.59</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1" i="1" u="none" strike="noStrike">
                          <a:solidFill>
                            <a:srgbClr val="000000"/>
                          </a:solidFill>
                          <a:effectLst/>
                          <a:latin typeface="Cambria" panose="02040503050406030204" pitchFamily="18" charset="0"/>
                        </a:rPr>
                        <a:t>7.12</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1" i="1" u="none" strike="noStrike">
                          <a:solidFill>
                            <a:srgbClr val="000000"/>
                          </a:solidFill>
                          <a:effectLst/>
                          <a:latin typeface="Cambria" panose="02040503050406030204" pitchFamily="18" charset="0"/>
                        </a:rPr>
                        <a:t>6.13</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1" i="1" u="none" strike="noStrike">
                          <a:solidFill>
                            <a:srgbClr val="000000"/>
                          </a:solidFill>
                          <a:effectLst/>
                          <a:latin typeface="Cambria" panose="02040503050406030204" pitchFamily="18" charset="0"/>
                        </a:rPr>
                        <a:t> </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1" i="1" u="none" strike="noStrike">
                          <a:solidFill>
                            <a:srgbClr val="000000"/>
                          </a:solidFill>
                          <a:effectLst/>
                          <a:latin typeface="Cambria" panose="02040503050406030204" pitchFamily="18" charset="0"/>
                        </a:rPr>
                        <a:t> </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1" i="1" u="none" strike="noStrike">
                          <a:solidFill>
                            <a:srgbClr val="000000"/>
                          </a:solidFill>
                          <a:effectLst/>
                          <a:latin typeface="Cambria" panose="02040503050406030204" pitchFamily="18" charset="0"/>
                        </a:rPr>
                        <a:t> </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1" i="1" u="none" strike="noStrike">
                          <a:solidFill>
                            <a:srgbClr val="000000"/>
                          </a:solidFill>
                          <a:effectLst/>
                          <a:latin typeface="Cambria" panose="02040503050406030204" pitchFamily="18" charset="0"/>
                        </a:rPr>
                        <a:t> </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365799344"/>
                  </a:ext>
                </a:extLst>
              </a:tr>
              <a:tr h="210297">
                <a:tc>
                  <a:txBody>
                    <a:bodyPr/>
                    <a:lstStyle/>
                    <a:p>
                      <a:pPr algn="l" rtl="0" fontAlgn="ctr">
                        <a:buNone/>
                      </a:pPr>
                      <a:r>
                        <a:rPr lang="en-US" sz="1100" b="1" i="0" u="none" strike="noStrike" dirty="0">
                          <a:solidFill>
                            <a:srgbClr val="000000"/>
                          </a:solidFill>
                          <a:effectLst/>
                          <a:latin typeface="Cambria" panose="02040503050406030204" pitchFamily="18" charset="0"/>
                        </a:rPr>
                        <a:t>Gilt Fund with 10 Years Constant Maturity</a:t>
                      </a:r>
                    </a:p>
                  </a:txBody>
                  <a:tcPr marL="72000"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FBFBF"/>
                    </a:solidFill>
                  </a:tcPr>
                </a:tc>
                <a:tc>
                  <a:txBody>
                    <a:bodyPr/>
                    <a:lstStyle/>
                    <a:p>
                      <a:pPr algn="ctr" rtl="0" fontAlgn="ctr">
                        <a:buNone/>
                      </a:pPr>
                      <a:r>
                        <a:rPr lang="en-IN" sz="1100" b="1" i="0" u="none" strike="noStrike">
                          <a:solidFill>
                            <a:srgbClr val="000000"/>
                          </a:solidFill>
                          <a:effectLst/>
                          <a:latin typeface="Cambria" panose="02040503050406030204" pitchFamily="18" charset="0"/>
                        </a:rPr>
                        <a:t> </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FBFBF"/>
                    </a:solidFill>
                  </a:tcPr>
                </a:tc>
                <a:tc>
                  <a:txBody>
                    <a:bodyPr/>
                    <a:lstStyle/>
                    <a:p>
                      <a:pPr algn="ctr" rtl="0" fontAlgn="ctr">
                        <a:buNone/>
                      </a:pPr>
                      <a:r>
                        <a:rPr lang="en-IN" sz="1100" b="1" i="0" u="none" strike="noStrike">
                          <a:solidFill>
                            <a:srgbClr val="000000"/>
                          </a:solidFill>
                          <a:effectLst/>
                          <a:latin typeface="Cambria" panose="02040503050406030204" pitchFamily="18" charset="0"/>
                        </a:rPr>
                        <a:t> </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FBFBF"/>
                    </a:solidFill>
                  </a:tcPr>
                </a:tc>
                <a:tc>
                  <a:txBody>
                    <a:bodyPr/>
                    <a:lstStyle/>
                    <a:p>
                      <a:pPr algn="ctr" rtl="0" fontAlgn="ctr">
                        <a:buNone/>
                      </a:pPr>
                      <a:r>
                        <a:rPr lang="en-IN" sz="1100" b="1" i="0" u="none" strike="noStrike">
                          <a:solidFill>
                            <a:srgbClr val="000000"/>
                          </a:solidFill>
                          <a:effectLst/>
                          <a:latin typeface="Cambria" panose="02040503050406030204" pitchFamily="18" charset="0"/>
                        </a:rPr>
                        <a:t> </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FBFBF"/>
                    </a:solidFill>
                  </a:tcPr>
                </a:tc>
                <a:tc>
                  <a:txBody>
                    <a:bodyPr/>
                    <a:lstStyle/>
                    <a:p>
                      <a:pPr algn="ctr" rtl="0" fontAlgn="ctr">
                        <a:buNone/>
                      </a:pPr>
                      <a:r>
                        <a:rPr lang="en-IN" sz="1100" b="1" i="0" u="none" strike="noStrike">
                          <a:solidFill>
                            <a:srgbClr val="000000"/>
                          </a:solidFill>
                          <a:effectLst/>
                          <a:latin typeface="Cambria" panose="02040503050406030204" pitchFamily="18" charset="0"/>
                        </a:rPr>
                        <a:t> </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FBFBF"/>
                    </a:solidFill>
                  </a:tcPr>
                </a:tc>
                <a:tc>
                  <a:txBody>
                    <a:bodyPr/>
                    <a:lstStyle/>
                    <a:p>
                      <a:pPr algn="ctr" rtl="0" fontAlgn="ctr">
                        <a:buNone/>
                      </a:pPr>
                      <a:r>
                        <a:rPr lang="en-IN" sz="1100" b="1" i="0" u="none" strike="noStrike">
                          <a:solidFill>
                            <a:srgbClr val="000000"/>
                          </a:solidFill>
                          <a:effectLst/>
                          <a:latin typeface="Cambria" panose="02040503050406030204" pitchFamily="18" charset="0"/>
                        </a:rPr>
                        <a:t> </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FBFBF"/>
                    </a:solidFill>
                  </a:tcPr>
                </a:tc>
                <a:tc>
                  <a:txBody>
                    <a:bodyPr/>
                    <a:lstStyle/>
                    <a:p>
                      <a:pPr algn="ctr" rtl="0" fontAlgn="ctr">
                        <a:buNone/>
                      </a:pPr>
                      <a:r>
                        <a:rPr lang="en-IN" sz="1100" b="1" i="0" u="none" strike="noStrike">
                          <a:solidFill>
                            <a:srgbClr val="000000"/>
                          </a:solidFill>
                          <a:effectLst/>
                          <a:latin typeface="Cambria" panose="02040503050406030204" pitchFamily="18" charset="0"/>
                        </a:rPr>
                        <a:t> </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FBFBF"/>
                    </a:solidFill>
                  </a:tcPr>
                </a:tc>
                <a:tc>
                  <a:txBody>
                    <a:bodyPr/>
                    <a:lstStyle/>
                    <a:p>
                      <a:pPr algn="ctr" rtl="0" fontAlgn="ctr">
                        <a:buNone/>
                      </a:pPr>
                      <a:r>
                        <a:rPr lang="en-IN" sz="1100" b="1" i="0" u="none" strike="noStrike">
                          <a:solidFill>
                            <a:srgbClr val="000000"/>
                          </a:solidFill>
                          <a:effectLst/>
                          <a:latin typeface="Cambria" panose="02040503050406030204" pitchFamily="18" charset="0"/>
                        </a:rPr>
                        <a:t> </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FBFBF"/>
                    </a:solidFill>
                  </a:tcPr>
                </a:tc>
                <a:tc>
                  <a:txBody>
                    <a:bodyPr/>
                    <a:lstStyle/>
                    <a:p>
                      <a:pPr algn="ctr" rtl="0" fontAlgn="ctr">
                        <a:buNone/>
                      </a:pPr>
                      <a:r>
                        <a:rPr lang="en-IN" sz="1100" b="1" i="0" u="none" strike="noStrike">
                          <a:solidFill>
                            <a:srgbClr val="000000"/>
                          </a:solidFill>
                          <a:effectLst/>
                          <a:latin typeface="Cambria" panose="02040503050406030204" pitchFamily="18" charset="0"/>
                        </a:rPr>
                        <a:t> </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FBFBF"/>
                    </a:solidFill>
                  </a:tcPr>
                </a:tc>
                <a:tc>
                  <a:txBody>
                    <a:bodyPr/>
                    <a:lstStyle/>
                    <a:p>
                      <a:pPr algn="ctr" rtl="0" fontAlgn="ctr">
                        <a:buNone/>
                      </a:pPr>
                      <a:r>
                        <a:rPr lang="en-IN" sz="1100" b="1" i="0" u="none" strike="noStrike">
                          <a:solidFill>
                            <a:srgbClr val="000000"/>
                          </a:solidFill>
                          <a:effectLst/>
                          <a:latin typeface="Cambria" panose="02040503050406030204" pitchFamily="18" charset="0"/>
                        </a:rPr>
                        <a:t> </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FBFBF"/>
                    </a:solidFill>
                  </a:tcPr>
                </a:tc>
                <a:tc>
                  <a:txBody>
                    <a:bodyPr/>
                    <a:lstStyle/>
                    <a:p>
                      <a:pPr algn="ctr" rtl="0" fontAlgn="ctr">
                        <a:buNone/>
                      </a:pPr>
                      <a:r>
                        <a:rPr lang="en-IN" sz="1100" b="1" i="0" u="none" strike="noStrike">
                          <a:solidFill>
                            <a:srgbClr val="000000"/>
                          </a:solidFill>
                          <a:effectLst/>
                          <a:latin typeface="Cambria" panose="02040503050406030204" pitchFamily="18" charset="0"/>
                        </a:rPr>
                        <a:t> </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FBFBF"/>
                    </a:solidFill>
                  </a:tcPr>
                </a:tc>
                <a:tc>
                  <a:txBody>
                    <a:bodyPr/>
                    <a:lstStyle/>
                    <a:p>
                      <a:pPr algn="ctr" rtl="0" fontAlgn="ctr">
                        <a:buNone/>
                      </a:pPr>
                      <a:r>
                        <a:rPr lang="en-IN" sz="1100" b="1" i="0" u="none" strike="noStrike">
                          <a:solidFill>
                            <a:srgbClr val="000000"/>
                          </a:solidFill>
                          <a:effectLst/>
                          <a:latin typeface="Cambria" panose="02040503050406030204" pitchFamily="18" charset="0"/>
                        </a:rPr>
                        <a:t> </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FBFBF"/>
                    </a:solidFill>
                  </a:tcPr>
                </a:tc>
                <a:tc>
                  <a:txBody>
                    <a:bodyPr/>
                    <a:lstStyle/>
                    <a:p>
                      <a:pPr algn="ctr" rtl="0" fontAlgn="ctr">
                        <a:buNone/>
                      </a:pPr>
                      <a:r>
                        <a:rPr lang="en-IN" sz="1100" b="1" i="0" u="none" strike="noStrike">
                          <a:solidFill>
                            <a:srgbClr val="000000"/>
                          </a:solidFill>
                          <a:effectLst/>
                          <a:latin typeface="Cambria" panose="02040503050406030204" pitchFamily="18" charset="0"/>
                        </a:rPr>
                        <a:t> </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FBFBF"/>
                    </a:solidFill>
                  </a:tcPr>
                </a:tc>
                <a:tc>
                  <a:txBody>
                    <a:bodyPr/>
                    <a:lstStyle/>
                    <a:p>
                      <a:pPr algn="ctr" rtl="0" fontAlgn="ctr">
                        <a:buNone/>
                      </a:pPr>
                      <a:r>
                        <a:rPr lang="en-IN" sz="1100" b="1" i="0" u="none" strike="noStrike">
                          <a:solidFill>
                            <a:srgbClr val="000000"/>
                          </a:solidFill>
                          <a:effectLst/>
                          <a:latin typeface="Cambria" panose="02040503050406030204" pitchFamily="18" charset="0"/>
                        </a:rPr>
                        <a:t> </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FBFBF"/>
                    </a:solidFill>
                  </a:tcPr>
                </a:tc>
                <a:extLst>
                  <a:ext uri="{0D108BD9-81ED-4DB2-BD59-A6C34878D82A}">
                    <a16:rowId xmlns:a16="http://schemas.microsoft.com/office/drawing/2014/main" val="316325325"/>
                  </a:ext>
                </a:extLst>
              </a:tr>
              <a:tr h="210297">
                <a:tc>
                  <a:txBody>
                    <a:bodyPr/>
                    <a:lstStyle/>
                    <a:p>
                      <a:pPr algn="l" rtl="0" fontAlgn="b">
                        <a:buNone/>
                      </a:pPr>
                      <a:r>
                        <a:rPr lang="en-US" sz="1100" b="0" i="0" u="none" strike="noStrike">
                          <a:solidFill>
                            <a:srgbClr val="000000"/>
                          </a:solidFill>
                          <a:effectLst/>
                          <a:latin typeface="Cambria" panose="02040503050406030204" pitchFamily="18" charset="0"/>
                        </a:rPr>
                        <a:t>ICICI Pru Constant Maturity Gilt Fund(G)</a:t>
                      </a:r>
                    </a:p>
                  </a:txBody>
                  <a:tcPr marL="72000"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1,991.94</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12-Sep-2014</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0.13</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3.53</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3.32</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4.62</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7.34</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7.61</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6.21</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6.94</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10.02</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6.88</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0.35</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3673931226"/>
                  </a:ext>
                </a:extLst>
              </a:tr>
              <a:tr h="210297">
                <a:tc>
                  <a:txBody>
                    <a:bodyPr/>
                    <a:lstStyle/>
                    <a:p>
                      <a:pPr algn="l" rtl="0" fontAlgn="b">
                        <a:buNone/>
                      </a:pPr>
                      <a:r>
                        <a:rPr lang="en-US" sz="1100" b="0" i="0" u="none" strike="noStrike" dirty="0">
                          <a:solidFill>
                            <a:srgbClr val="000000"/>
                          </a:solidFill>
                          <a:effectLst/>
                          <a:latin typeface="Cambria" panose="02040503050406030204" pitchFamily="18" charset="0"/>
                        </a:rPr>
                        <a:t>SBI Constant Maturity Fund-Reg(G)</a:t>
                      </a:r>
                    </a:p>
                  </a:txBody>
                  <a:tcPr marL="72000"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1,637.27</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25-Dec-2000</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0.11</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3.18</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2.85</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3.77</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6.54</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7.07</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5.89</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6.95</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9.50</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6.77</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0.54</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3665227228"/>
                  </a:ext>
                </a:extLst>
              </a:tr>
              <a:tr h="106913">
                <a:tc>
                  <a:txBody>
                    <a:bodyPr/>
                    <a:lstStyle/>
                    <a:p>
                      <a:pPr algn="l" rtl="0" fontAlgn="ctr">
                        <a:buNone/>
                      </a:pPr>
                      <a:r>
                        <a:rPr lang="de-DE" sz="1100" b="1" i="1" u="none" strike="noStrike" dirty="0">
                          <a:solidFill>
                            <a:srgbClr val="000000"/>
                          </a:solidFill>
                          <a:effectLst/>
                          <a:latin typeface="Cambria" panose="02040503050406030204" pitchFamily="18" charset="0"/>
                        </a:rPr>
                        <a:t>Crisil 10 Yr Gilt Index</a:t>
                      </a:r>
                    </a:p>
                  </a:txBody>
                  <a:tcPr marL="72000"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dirty="0">
                          <a:solidFill>
                            <a:srgbClr val="000000"/>
                          </a:solidFill>
                          <a:effectLst/>
                          <a:latin typeface="Cambria" panose="02040503050406030204" pitchFamily="18" charset="0"/>
                        </a:rPr>
                        <a:t> </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dirty="0">
                          <a:solidFill>
                            <a:srgbClr val="000000"/>
                          </a:solidFill>
                          <a:effectLst/>
                          <a:latin typeface="Cambria" panose="02040503050406030204" pitchFamily="18" charset="0"/>
                        </a:rPr>
                        <a:t> </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1" i="1" u="none" strike="noStrike" dirty="0">
                          <a:solidFill>
                            <a:srgbClr val="000000"/>
                          </a:solidFill>
                          <a:effectLst/>
                          <a:latin typeface="Cambria" panose="02040503050406030204" pitchFamily="18" charset="0"/>
                        </a:rPr>
                        <a:t>-0.10</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1" i="1" u="none" strike="noStrike" dirty="0">
                          <a:solidFill>
                            <a:srgbClr val="000000"/>
                          </a:solidFill>
                          <a:effectLst/>
                          <a:latin typeface="Cambria" panose="02040503050406030204" pitchFamily="18" charset="0"/>
                        </a:rPr>
                        <a:t>2.61</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1" i="1" u="none" strike="noStrike">
                          <a:solidFill>
                            <a:srgbClr val="000000"/>
                          </a:solidFill>
                          <a:effectLst/>
                          <a:latin typeface="Cambria" panose="02040503050406030204" pitchFamily="18" charset="0"/>
                        </a:rPr>
                        <a:t>2.04</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1" i="1" u="none" strike="noStrike">
                          <a:solidFill>
                            <a:srgbClr val="000000"/>
                          </a:solidFill>
                          <a:effectLst/>
                          <a:latin typeface="Cambria" panose="02040503050406030204" pitchFamily="18" charset="0"/>
                        </a:rPr>
                        <a:t>2.27</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1" i="1" u="none" strike="noStrike">
                          <a:solidFill>
                            <a:srgbClr val="000000"/>
                          </a:solidFill>
                          <a:effectLst/>
                          <a:latin typeface="Cambria" panose="02040503050406030204" pitchFamily="18" charset="0"/>
                        </a:rPr>
                        <a:t>6.00</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1" i="1" u="none" strike="noStrike">
                          <a:solidFill>
                            <a:srgbClr val="000000"/>
                          </a:solidFill>
                          <a:effectLst/>
                          <a:latin typeface="Cambria" panose="02040503050406030204" pitchFamily="18" charset="0"/>
                        </a:rPr>
                        <a:t>6.78</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1" i="1" u="none" strike="noStrike">
                          <a:solidFill>
                            <a:srgbClr val="000000"/>
                          </a:solidFill>
                          <a:effectLst/>
                          <a:latin typeface="Cambria" panose="02040503050406030204" pitchFamily="18" charset="0"/>
                        </a:rPr>
                        <a:t>5.33</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 </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 </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dirty="0">
                          <a:solidFill>
                            <a:srgbClr val="000000"/>
                          </a:solidFill>
                          <a:effectLst/>
                          <a:latin typeface="Cambria" panose="02040503050406030204" pitchFamily="18" charset="0"/>
                        </a:rPr>
                        <a:t> </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1264685433"/>
                  </a:ext>
                </a:extLst>
              </a:tr>
            </a:tbl>
          </a:graphicData>
        </a:graphic>
      </p:graphicFrame>
      <p:pic>
        <p:nvPicPr>
          <p:cNvPr id="2" name="Picture 1" descr="A white text on a black background&#10;&#10;AI-generated content may be incorrect.">
            <a:extLst>
              <a:ext uri="{FF2B5EF4-FFF2-40B4-BE49-F238E27FC236}">
                <a16:creationId xmlns:a16="http://schemas.microsoft.com/office/drawing/2014/main" id="{98C6BA34-05AA-6BB0-1231-DD0226F14F39}"/>
              </a:ext>
            </a:extLst>
          </p:cNvPr>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10362466" y="234062"/>
            <a:ext cx="1559328" cy="340260"/>
          </a:xfrm>
          <a:prstGeom prst="rect">
            <a:avLst/>
          </a:prstGeom>
        </p:spPr>
      </p:pic>
    </p:spTree>
    <p:extLst>
      <p:ext uri="{BB962C8B-B14F-4D97-AF65-F5344CB8AC3E}">
        <p14:creationId xmlns:p14="http://schemas.microsoft.com/office/powerpoint/2010/main" val="982470851"/>
      </p:ext>
    </p:extLst>
  </p:cSld>
  <p:clrMapOvr>
    <a:masterClrMapping/>
  </p:clrMapOvr>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4"/>
          <p:cNvSpPr/>
          <p:nvPr/>
        </p:nvSpPr>
        <p:spPr>
          <a:xfrm>
            <a:off x="0" y="0"/>
            <a:ext cx="12192000" cy="821635"/>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a:ln>
                  <a:noFill/>
                </a:ln>
                <a:solidFill>
                  <a:prstClr val="white"/>
                </a:solidFill>
                <a:effectLst/>
                <a:uLnTx/>
                <a:uFillTx/>
                <a:latin typeface="Cambria" panose="02040503050406030204" pitchFamily="18" charset="0"/>
                <a:ea typeface="Cambria" panose="02040503050406030204" pitchFamily="18" charset="0"/>
                <a:cs typeface="+mn-cs"/>
              </a:rPr>
              <a:t>  MUTUAL FUNDS – DEBT</a:t>
            </a:r>
            <a:endParaRPr kumimoji="0" lang="en-IN" sz="2800" b="1" i="0" u="none" strike="noStrike" kern="1200" cap="none" spc="0" normalizeH="0" baseline="0" noProof="0">
              <a:ln>
                <a:noFill/>
              </a:ln>
              <a:solidFill>
                <a:prstClr val="white"/>
              </a:solidFill>
              <a:effectLst/>
              <a:uLnTx/>
              <a:uFillTx/>
              <a:latin typeface="Cambria" panose="02040503050406030204" pitchFamily="18" charset="0"/>
              <a:ea typeface="Cambria" panose="02040503050406030204" pitchFamily="18" charset="0"/>
              <a:cs typeface="+mn-cs"/>
            </a:endParaRPr>
          </a:p>
        </p:txBody>
      </p:sp>
      <p:sp>
        <p:nvSpPr>
          <p:cNvPr id="6" name="Rectangle 5"/>
          <p:cNvSpPr/>
          <p:nvPr/>
        </p:nvSpPr>
        <p:spPr>
          <a:xfrm>
            <a:off x="0" y="6622036"/>
            <a:ext cx="12192000" cy="235963"/>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mbria" panose="02040503050406030204" pitchFamily="18" charset="0"/>
              <a:ea typeface="Cambria" panose="02040503050406030204" pitchFamily="18" charset="0"/>
              <a:cs typeface="+mn-cs"/>
            </a:endParaRPr>
          </a:p>
        </p:txBody>
      </p:sp>
      <p:sp>
        <p:nvSpPr>
          <p:cNvPr id="9" name="Rectangle 8"/>
          <p:cNvSpPr/>
          <p:nvPr/>
        </p:nvSpPr>
        <p:spPr>
          <a:xfrm>
            <a:off x="0" y="808383"/>
            <a:ext cx="12192000" cy="45719"/>
          </a:xfrm>
          <a:prstGeom prst="rect">
            <a:avLst/>
          </a:prstGeom>
          <a:solidFill>
            <a:schemeClr val="bg1">
              <a:lumMod val="6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mbria" panose="02040503050406030204" pitchFamily="18" charset="0"/>
              <a:ea typeface="Cambria" panose="02040503050406030204" pitchFamily="18" charset="0"/>
              <a:cs typeface="+mn-cs"/>
            </a:endParaRPr>
          </a:p>
        </p:txBody>
      </p:sp>
      <p:sp>
        <p:nvSpPr>
          <p:cNvPr id="10" name="Slide Number Placeholder 18"/>
          <p:cNvSpPr txBox="1">
            <a:spLocks/>
          </p:cNvSpPr>
          <p:nvPr/>
        </p:nvSpPr>
        <p:spPr>
          <a:xfrm>
            <a:off x="9448800" y="6588981"/>
            <a:ext cx="2743200" cy="365125"/>
          </a:xfrm>
          <a:prstGeom prst="rect">
            <a:avLst/>
          </a:prstGeom>
        </p:spPr>
        <p:txBody>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1E62F875-1F54-4527-993B-FB1D0CCB3E02}" type="slidenum">
              <a:rPr kumimoji="0" lang="en-IN" sz="1200" b="1" i="0" u="none" strike="noStrike" kern="1200" cap="none" spc="0" normalizeH="0" baseline="0" noProof="0" smtClean="0">
                <a:ln>
                  <a:noFill/>
                </a:ln>
                <a:solidFill>
                  <a:prstClr val="white"/>
                </a:solidFill>
                <a:effectLst/>
                <a:uLnTx/>
                <a:uFillTx/>
                <a:latin typeface="Cambria" panose="02040503050406030204" pitchFamily="18" charset="0"/>
                <a:ea typeface="Cambria" panose="02040503050406030204" pitchFamily="18" charset="0"/>
                <a:cs typeface="+mn-cs"/>
              </a:rPr>
              <a:pPr marL="0" marR="0" lvl="0" indent="0" algn="r" defTabSz="914400" rtl="0" eaLnBrk="1" fontAlgn="auto" latinLnBrk="0" hangingPunct="1">
                <a:lnSpc>
                  <a:spcPct val="100000"/>
                </a:lnSpc>
                <a:spcBef>
                  <a:spcPts val="0"/>
                </a:spcBef>
                <a:spcAft>
                  <a:spcPts val="0"/>
                </a:spcAft>
                <a:buClrTx/>
                <a:buSzTx/>
                <a:buFontTx/>
                <a:buNone/>
                <a:tabLst/>
                <a:defRPr/>
              </a:pPr>
              <a:t>72</a:t>
            </a:fld>
            <a:endParaRPr kumimoji="0" lang="en-IN" sz="1200" b="1" i="0" u="none" strike="noStrike" kern="1200" cap="none" spc="0" normalizeH="0" baseline="0" noProof="0">
              <a:ln>
                <a:noFill/>
              </a:ln>
              <a:solidFill>
                <a:prstClr val="white"/>
              </a:solidFill>
              <a:effectLst/>
              <a:uLnTx/>
              <a:uFillTx/>
              <a:latin typeface="Cambria" panose="02040503050406030204" pitchFamily="18" charset="0"/>
              <a:ea typeface="Cambria" panose="02040503050406030204" pitchFamily="18" charset="0"/>
              <a:cs typeface="+mn-cs"/>
            </a:endParaRPr>
          </a:p>
        </p:txBody>
      </p:sp>
      <p:sp>
        <p:nvSpPr>
          <p:cNvPr id="4" name="TextBox 3">
            <a:extLst>
              <a:ext uri="{FF2B5EF4-FFF2-40B4-BE49-F238E27FC236}">
                <a16:creationId xmlns:a16="http://schemas.microsoft.com/office/drawing/2014/main" id="{CBC0AB71-0C3C-AFDC-5801-0C936790497B}"/>
              </a:ext>
            </a:extLst>
          </p:cNvPr>
          <p:cNvSpPr txBox="1"/>
          <p:nvPr/>
        </p:nvSpPr>
        <p:spPr>
          <a:xfrm>
            <a:off x="0" y="6376492"/>
            <a:ext cx="5986027" cy="24622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00" b="0" i="1" u="none" strike="noStrike" kern="1200" cap="none" spc="0" normalizeH="0" baseline="0" noProof="0" dirty="0">
                <a:ln>
                  <a:noFill/>
                </a:ln>
                <a:solidFill>
                  <a:prstClr val="black"/>
                </a:solidFill>
                <a:effectLst/>
                <a:uLnTx/>
                <a:uFillTx/>
                <a:latin typeface="Cambria" pitchFamily="18" charset="0"/>
                <a:ea typeface="Cambria" pitchFamily="18" charset="0"/>
                <a:cs typeface="+mn-cs"/>
              </a:rPr>
              <a:t>*Performance as on July 31st, 2026, **performance &lt;1year is absolute</a:t>
            </a:r>
          </a:p>
        </p:txBody>
      </p:sp>
      <p:sp>
        <p:nvSpPr>
          <p:cNvPr id="7" name="TextBox 6">
            <a:extLst>
              <a:ext uri="{FF2B5EF4-FFF2-40B4-BE49-F238E27FC236}">
                <a16:creationId xmlns:a16="http://schemas.microsoft.com/office/drawing/2014/main" id="{7133C570-B85D-AB97-1EB2-C0A2323665DE}"/>
              </a:ext>
            </a:extLst>
          </p:cNvPr>
          <p:cNvSpPr txBox="1"/>
          <p:nvPr/>
        </p:nvSpPr>
        <p:spPr>
          <a:xfrm>
            <a:off x="29833" y="5546179"/>
            <a:ext cx="12121754" cy="861774"/>
          </a:xfrm>
          <a:prstGeom prst="rect">
            <a:avLst/>
          </a:prstGeom>
          <a:noFill/>
        </p:spPr>
        <p:txBody>
          <a:bodyPr wrap="square">
            <a:spAutoFit/>
          </a:bodyPr>
          <a:lstStyle/>
          <a:p>
            <a:pPr marL="0" marR="0" lvl="0" indent="0" algn="just" defTabSz="914400" rtl="0" eaLnBrk="1" fontAlgn="auto" latinLnBrk="0" hangingPunct="1">
              <a:lnSpc>
                <a:spcPct val="100000"/>
              </a:lnSpc>
              <a:spcBef>
                <a:spcPts val="0"/>
              </a:spcBef>
              <a:spcAft>
                <a:spcPts val="0"/>
              </a:spcAft>
              <a:buClrTx/>
              <a:buSzTx/>
              <a:buFontTx/>
              <a:buNone/>
              <a:tabLst/>
              <a:defRPr/>
            </a:pPr>
            <a:r>
              <a:rPr kumimoji="0" lang="en-US" sz="1000" b="0" i="1"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rPr>
              <a:t>Mutual Fund Distribution Services are offered through AMFI-registered Mutual Fund Distributor. Centricity Financial Distribution Private Limited, AMFI Registration Number - ARN 189274, with initial registration dated 26.10.2021 and current validity of ARN until 25.10.2027, disclaims any responsibility for losses or damages arising from investments made in mutual funds distributed through its services. Mutual fund investments are subject to market risks, read all scheme related documents carefully . Centricity Financial Distribution Private Limited does not guarantee or assure any specific returns on investments and does not assume any liability for the performance of mutual fund schemes. Investors are advised to consider their individual risk tolerance, investment objectives, and financial situation before investing. It is recommended to consult with a financial advisor to ensure that the chosen mutual fund products align with the investor’s needs and goals.</a:t>
            </a:r>
            <a:endParaRPr kumimoji="0" lang="en-IN" sz="1000" b="0" i="1"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endParaRPr>
          </a:p>
        </p:txBody>
      </p:sp>
      <p:graphicFrame>
        <p:nvGraphicFramePr>
          <p:cNvPr id="3" name="Table 2">
            <a:extLst>
              <a:ext uri="{FF2B5EF4-FFF2-40B4-BE49-F238E27FC236}">
                <a16:creationId xmlns:a16="http://schemas.microsoft.com/office/drawing/2014/main" id="{AD2A3566-9A5B-8B44-2799-FACB081D3BA4}"/>
              </a:ext>
            </a:extLst>
          </p:cNvPr>
          <p:cNvGraphicFramePr>
            <a:graphicFrameLocks noGrp="1"/>
          </p:cNvGraphicFramePr>
          <p:nvPr>
            <p:extLst>
              <p:ext uri="{D42A27DB-BD31-4B8C-83A1-F6EECF244321}">
                <p14:modId xmlns:p14="http://schemas.microsoft.com/office/powerpoint/2010/main" val="510329921"/>
              </p:ext>
            </p:extLst>
          </p:nvPr>
        </p:nvGraphicFramePr>
        <p:xfrm>
          <a:off x="41565" y="898682"/>
          <a:ext cx="12081169" cy="4614995"/>
        </p:xfrm>
        <a:graphic>
          <a:graphicData uri="http://schemas.openxmlformats.org/drawingml/2006/table">
            <a:tbl>
              <a:tblPr/>
              <a:tblGrid>
                <a:gridCol w="3619563">
                  <a:extLst>
                    <a:ext uri="{9D8B030D-6E8A-4147-A177-3AD203B41FA5}">
                      <a16:colId xmlns:a16="http://schemas.microsoft.com/office/drawing/2014/main" val="313402056"/>
                    </a:ext>
                  </a:extLst>
                </a:gridCol>
                <a:gridCol w="851475">
                  <a:extLst>
                    <a:ext uri="{9D8B030D-6E8A-4147-A177-3AD203B41FA5}">
                      <a16:colId xmlns:a16="http://schemas.microsoft.com/office/drawing/2014/main" val="1101659519"/>
                    </a:ext>
                  </a:extLst>
                </a:gridCol>
                <a:gridCol w="1016000">
                  <a:extLst>
                    <a:ext uri="{9D8B030D-6E8A-4147-A177-3AD203B41FA5}">
                      <a16:colId xmlns:a16="http://schemas.microsoft.com/office/drawing/2014/main" val="861197692"/>
                    </a:ext>
                  </a:extLst>
                </a:gridCol>
                <a:gridCol w="464312">
                  <a:extLst>
                    <a:ext uri="{9D8B030D-6E8A-4147-A177-3AD203B41FA5}">
                      <a16:colId xmlns:a16="http://schemas.microsoft.com/office/drawing/2014/main" val="406832653"/>
                    </a:ext>
                  </a:extLst>
                </a:gridCol>
                <a:gridCol w="528433">
                  <a:extLst>
                    <a:ext uri="{9D8B030D-6E8A-4147-A177-3AD203B41FA5}">
                      <a16:colId xmlns:a16="http://schemas.microsoft.com/office/drawing/2014/main" val="3065147326"/>
                    </a:ext>
                  </a:extLst>
                </a:gridCol>
                <a:gridCol w="528433">
                  <a:extLst>
                    <a:ext uri="{9D8B030D-6E8A-4147-A177-3AD203B41FA5}">
                      <a16:colId xmlns:a16="http://schemas.microsoft.com/office/drawing/2014/main" val="214067457"/>
                    </a:ext>
                  </a:extLst>
                </a:gridCol>
                <a:gridCol w="528433">
                  <a:extLst>
                    <a:ext uri="{9D8B030D-6E8A-4147-A177-3AD203B41FA5}">
                      <a16:colId xmlns:a16="http://schemas.microsoft.com/office/drawing/2014/main" val="2742008135"/>
                    </a:ext>
                  </a:extLst>
                </a:gridCol>
                <a:gridCol w="528433">
                  <a:extLst>
                    <a:ext uri="{9D8B030D-6E8A-4147-A177-3AD203B41FA5}">
                      <a16:colId xmlns:a16="http://schemas.microsoft.com/office/drawing/2014/main" val="1351658083"/>
                    </a:ext>
                  </a:extLst>
                </a:gridCol>
                <a:gridCol w="528433">
                  <a:extLst>
                    <a:ext uri="{9D8B030D-6E8A-4147-A177-3AD203B41FA5}">
                      <a16:colId xmlns:a16="http://schemas.microsoft.com/office/drawing/2014/main" val="3703570004"/>
                    </a:ext>
                  </a:extLst>
                </a:gridCol>
                <a:gridCol w="528433">
                  <a:extLst>
                    <a:ext uri="{9D8B030D-6E8A-4147-A177-3AD203B41FA5}">
                      <a16:colId xmlns:a16="http://schemas.microsoft.com/office/drawing/2014/main" val="1902483985"/>
                    </a:ext>
                  </a:extLst>
                </a:gridCol>
                <a:gridCol w="753763">
                  <a:extLst>
                    <a:ext uri="{9D8B030D-6E8A-4147-A177-3AD203B41FA5}">
                      <a16:colId xmlns:a16="http://schemas.microsoft.com/office/drawing/2014/main" val="2855302250"/>
                    </a:ext>
                  </a:extLst>
                </a:gridCol>
                <a:gridCol w="739805">
                  <a:extLst>
                    <a:ext uri="{9D8B030D-6E8A-4147-A177-3AD203B41FA5}">
                      <a16:colId xmlns:a16="http://schemas.microsoft.com/office/drawing/2014/main" val="424707351"/>
                    </a:ext>
                  </a:extLst>
                </a:gridCol>
                <a:gridCol w="837516">
                  <a:extLst>
                    <a:ext uri="{9D8B030D-6E8A-4147-A177-3AD203B41FA5}">
                      <a16:colId xmlns:a16="http://schemas.microsoft.com/office/drawing/2014/main" val="1360104228"/>
                    </a:ext>
                  </a:extLst>
                </a:gridCol>
                <a:gridCol w="628137">
                  <a:extLst>
                    <a:ext uri="{9D8B030D-6E8A-4147-A177-3AD203B41FA5}">
                      <a16:colId xmlns:a16="http://schemas.microsoft.com/office/drawing/2014/main" val="2934343118"/>
                    </a:ext>
                  </a:extLst>
                </a:gridCol>
              </a:tblGrid>
              <a:tr h="586722">
                <a:tc>
                  <a:txBody>
                    <a:bodyPr/>
                    <a:lstStyle/>
                    <a:p>
                      <a:pPr algn="ctr" rtl="0" fontAlgn="ctr"/>
                      <a:r>
                        <a:rPr lang="en-IN" sz="1100" b="1" i="0" u="none" strike="noStrike">
                          <a:solidFill>
                            <a:srgbClr val="FFFFFF"/>
                          </a:solidFill>
                          <a:effectLst/>
                          <a:latin typeface="Cambria" panose="02040503050406030204" pitchFamily="18" charset="0"/>
                        </a:rPr>
                        <a:t>Scheme Name</a:t>
                      </a:r>
                    </a:p>
                  </a:txBody>
                  <a:tcPr marL="8912" marR="8912" marT="8912"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0D0D0D"/>
                    </a:solidFill>
                  </a:tcPr>
                </a:tc>
                <a:tc>
                  <a:txBody>
                    <a:bodyPr/>
                    <a:lstStyle/>
                    <a:p>
                      <a:pPr algn="ctr" rtl="0" fontAlgn="ctr"/>
                      <a:r>
                        <a:rPr lang="en-IN" sz="1100" b="1" i="0" u="none" strike="noStrike">
                          <a:solidFill>
                            <a:srgbClr val="FFFFFF"/>
                          </a:solidFill>
                          <a:effectLst/>
                          <a:latin typeface="Cambria" panose="02040503050406030204" pitchFamily="18" charset="0"/>
                        </a:rPr>
                        <a:t>AUM</a:t>
                      </a:r>
                    </a:p>
                  </a:txBody>
                  <a:tcPr marL="8912" marR="8912" marT="891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0D0D0D"/>
                    </a:solidFill>
                  </a:tcPr>
                </a:tc>
                <a:tc>
                  <a:txBody>
                    <a:bodyPr/>
                    <a:lstStyle/>
                    <a:p>
                      <a:pPr algn="ctr" rtl="0" fontAlgn="ctr"/>
                      <a:r>
                        <a:rPr lang="en-IN" sz="1100" b="1" i="0" u="none" strike="noStrike">
                          <a:solidFill>
                            <a:srgbClr val="FFFFFF"/>
                          </a:solidFill>
                          <a:effectLst/>
                          <a:latin typeface="Cambria" panose="02040503050406030204" pitchFamily="18" charset="0"/>
                        </a:rPr>
                        <a:t>Inception </a:t>
                      </a:r>
                    </a:p>
                    <a:p>
                      <a:pPr algn="ctr" rtl="0" fontAlgn="ctr"/>
                      <a:r>
                        <a:rPr lang="en-IN" sz="1100" b="1" i="0" u="none" strike="noStrike">
                          <a:solidFill>
                            <a:srgbClr val="FFFFFF"/>
                          </a:solidFill>
                          <a:effectLst/>
                          <a:latin typeface="Cambria" panose="02040503050406030204" pitchFamily="18" charset="0"/>
                        </a:rPr>
                        <a:t>Date</a:t>
                      </a:r>
                    </a:p>
                  </a:txBody>
                  <a:tcPr marL="8912" marR="8912" marT="891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0D0D0D"/>
                    </a:solidFill>
                  </a:tcPr>
                </a:tc>
                <a:tc>
                  <a:txBody>
                    <a:bodyPr/>
                    <a:lstStyle/>
                    <a:p>
                      <a:pPr algn="ctr" rtl="0" fontAlgn="ctr"/>
                      <a:r>
                        <a:rPr lang="en-IN" sz="1100" b="1" i="0" u="none" strike="noStrike">
                          <a:solidFill>
                            <a:srgbClr val="FFFFFF"/>
                          </a:solidFill>
                          <a:effectLst/>
                          <a:latin typeface="Cambria" panose="02040503050406030204" pitchFamily="18" charset="0"/>
                        </a:rPr>
                        <a:t>1M</a:t>
                      </a:r>
                    </a:p>
                  </a:txBody>
                  <a:tcPr marL="8912" marR="8912" marT="891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0D0D0D"/>
                    </a:solidFill>
                  </a:tcPr>
                </a:tc>
                <a:tc>
                  <a:txBody>
                    <a:bodyPr/>
                    <a:lstStyle/>
                    <a:p>
                      <a:pPr algn="ctr" rtl="0" fontAlgn="ctr"/>
                      <a:r>
                        <a:rPr lang="en-IN" sz="1100" b="1" i="0" u="none" strike="noStrike">
                          <a:solidFill>
                            <a:srgbClr val="FFFFFF"/>
                          </a:solidFill>
                          <a:effectLst/>
                          <a:latin typeface="Cambria" panose="02040503050406030204" pitchFamily="18" charset="0"/>
                        </a:rPr>
                        <a:t>3M</a:t>
                      </a:r>
                    </a:p>
                  </a:txBody>
                  <a:tcPr marL="8912" marR="8912" marT="891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0D0D0D"/>
                    </a:solidFill>
                  </a:tcPr>
                </a:tc>
                <a:tc>
                  <a:txBody>
                    <a:bodyPr/>
                    <a:lstStyle/>
                    <a:p>
                      <a:pPr algn="ctr" rtl="0" fontAlgn="ctr"/>
                      <a:r>
                        <a:rPr lang="en-IN" sz="1100" b="1" i="0" u="none" strike="noStrike">
                          <a:solidFill>
                            <a:srgbClr val="FFFFFF"/>
                          </a:solidFill>
                          <a:effectLst/>
                          <a:latin typeface="Cambria" panose="02040503050406030204" pitchFamily="18" charset="0"/>
                        </a:rPr>
                        <a:t>6M</a:t>
                      </a:r>
                    </a:p>
                  </a:txBody>
                  <a:tcPr marL="8912" marR="8912" marT="891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0D0D0D"/>
                    </a:solidFill>
                  </a:tcPr>
                </a:tc>
                <a:tc>
                  <a:txBody>
                    <a:bodyPr/>
                    <a:lstStyle/>
                    <a:p>
                      <a:pPr algn="ctr" rtl="0" fontAlgn="ctr"/>
                      <a:r>
                        <a:rPr lang="en-IN" sz="1100" b="1" i="0" u="none" strike="noStrike">
                          <a:solidFill>
                            <a:srgbClr val="FFFFFF"/>
                          </a:solidFill>
                          <a:effectLst/>
                          <a:latin typeface="Cambria" panose="02040503050406030204" pitchFamily="18" charset="0"/>
                        </a:rPr>
                        <a:t>1Y</a:t>
                      </a:r>
                    </a:p>
                  </a:txBody>
                  <a:tcPr marL="8912" marR="8912" marT="891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0D0D0D"/>
                    </a:solidFill>
                  </a:tcPr>
                </a:tc>
                <a:tc>
                  <a:txBody>
                    <a:bodyPr/>
                    <a:lstStyle/>
                    <a:p>
                      <a:pPr algn="ctr" rtl="0" fontAlgn="ctr"/>
                      <a:r>
                        <a:rPr lang="en-IN" sz="1100" b="1" i="0" u="none" strike="noStrike">
                          <a:solidFill>
                            <a:srgbClr val="FFFFFF"/>
                          </a:solidFill>
                          <a:effectLst/>
                          <a:latin typeface="Cambria" panose="02040503050406030204" pitchFamily="18" charset="0"/>
                        </a:rPr>
                        <a:t>2Y</a:t>
                      </a:r>
                    </a:p>
                  </a:txBody>
                  <a:tcPr marL="8912" marR="8912" marT="891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0D0D0D"/>
                    </a:solidFill>
                  </a:tcPr>
                </a:tc>
                <a:tc>
                  <a:txBody>
                    <a:bodyPr/>
                    <a:lstStyle/>
                    <a:p>
                      <a:pPr algn="ctr" rtl="0" fontAlgn="ctr"/>
                      <a:r>
                        <a:rPr lang="en-IN" sz="1100" b="1" i="0" u="none" strike="noStrike">
                          <a:solidFill>
                            <a:srgbClr val="FFFFFF"/>
                          </a:solidFill>
                          <a:effectLst/>
                          <a:latin typeface="Cambria" panose="02040503050406030204" pitchFamily="18" charset="0"/>
                        </a:rPr>
                        <a:t>3Y</a:t>
                      </a:r>
                    </a:p>
                  </a:txBody>
                  <a:tcPr marL="8912" marR="8912" marT="891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0D0D0D"/>
                    </a:solidFill>
                  </a:tcPr>
                </a:tc>
                <a:tc>
                  <a:txBody>
                    <a:bodyPr/>
                    <a:lstStyle/>
                    <a:p>
                      <a:pPr algn="ctr" rtl="0" fontAlgn="ctr"/>
                      <a:r>
                        <a:rPr lang="en-IN" sz="1100" b="1" i="0" u="none" strike="noStrike">
                          <a:solidFill>
                            <a:srgbClr val="FFFFFF"/>
                          </a:solidFill>
                          <a:effectLst/>
                          <a:latin typeface="Cambria" panose="02040503050406030204" pitchFamily="18" charset="0"/>
                        </a:rPr>
                        <a:t>5Y</a:t>
                      </a:r>
                    </a:p>
                  </a:txBody>
                  <a:tcPr marL="8912" marR="8912" marT="891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0D0D0D"/>
                    </a:solidFill>
                  </a:tcPr>
                </a:tc>
                <a:tc>
                  <a:txBody>
                    <a:bodyPr/>
                    <a:lstStyle/>
                    <a:p>
                      <a:pPr algn="ctr" rtl="0" fontAlgn="ctr"/>
                      <a:r>
                        <a:rPr lang="en-IN" sz="1100" b="1" i="0" u="none" strike="noStrike">
                          <a:solidFill>
                            <a:srgbClr val="FFFFFF"/>
                          </a:solidFill>
                          <a:effectLst/>
                          <a:latin typeface="Cambria" panose="02040503050406030204" pitchFamily="18" charset="0"/>
                        </a:rPr>
                        <a:t>YTM (%)</a:t>
                      </a:r>
                    </a:p>
                  </a:txBody>
                  <a:tcPr marL="8912" marR="8912" marT="891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0D0D0D"/>
                    </a:solidFill>
                  </a:tcPr>
                </a:tc>
                <a:tc>
                  <a:txBody>
                    <a:bodyPr/>
                    <a:lstStyle/>
                    <a:p>
                      <a:pPr algn="ctr" rtl="0" fontAlgn="ctr"/>
                      <a:r>
                        <a:rPr lang="en-IN" sz="1100" b="1" i="0" u="none" strike="noStrike">
                          <a:solidFill>
                            <a:srgbClr val="FFFFFF"/>
                          </a:solidFill>
                          <a:effectLst/>
                          <a:latin typeface="Cambria" panose="02040503050406030204" pitchFamily="18" charset="0"/>
                        </a:rPr>
                        <a:t>Avg Maturity (Yrs)</a:t>
                      </a:r>
                    </a:p>
                  </a:txBody>
                  <a:tcPr marL="8912" marR="8912" marT="891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0D0D0D"/>
                    </a:solidFill>
                  </a:tcPr>
                </a:tc>
                <a:tc>
                  <a:txBody>
                    <a:bodyPr/>
                    <a:lstStyle/>
                    <a:p>
                      <a:pPr algn="ctr" rtl="0" fontAlgn="ctr"/>
                      <a:r>
                        <a:rPr lang="en-IN" sz="1100" b="1" i="0" u="none" strike="noStrike">
                          <a:solidFill>
                            <a:srgbClr val="FFFFFF"/>
                          </a:solidFill>
                          <a:effectLst/>
                          <a:latin typeface="Cambria" panose="02040503050406030204" pitchFamily="18" charset="0"/>
                        </a:rPr>
                        <a:t>Mod Duration (Yrs)</a:t>
                      </a:r>
                    </a:p>
                  </a:txBody>
                  <a:tcPr marL="8912" marR="8912" marT="891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0D0D0D"/>
                    </a:solidFill>
                  </a:tcPr>
                </a:tc>
                <a:tc>
                  <a:txBody>
                    <a:bodyPr/>
                    <a:lstStyle/>
                    <a:p>
                      <a:pPr algn="ctr" rtl="0" fontAlgn="ctr"/>
                      <a:r>
                        <a:rPr lang="en-IN" sz="1100" b="1" i="0" u="none" strike="noStrike">
                          <a:solidFill>
                            <a:srgbClr val="FFFFFF"/>
                          </a:solidFill>
                          <a:effectLst/>
                          <a:latin typeface="Cambria" panose="02040503050406030204" pitchFamily="18" charset="0"/>
                        </a:rPr>
                        <a:t>Expense Ratio</a:t>
                      </a:r>
                    </a:p>
                  </a:txBody>
                  <a:tcPr marL="8912" marR="8912" marT="8912"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0D0D0D"/>
                    </a:solidFill>
                  </a:tcPr>
                </a:tc>
                <a:extLst>
                  <a:ext uri="{0D108BD9-81ED-4DB2-BD59-A6C34878D82A}">
                    <a16:rowId xmlns:a16="http://schemas.microsoft.com/office/drawing/2014/main" val="684420651"/>
                  </a:ext>
                </a:extLst>
              </a:tr>
              <a:tr h="202384">
                <a:tc>
                  <a:txBody>
                    <a:bodyPr/>
                    <a:lstStyle/>
                    <a:p>
                      <a:pPr algn="l" rtl="0" fontAlgn="ctr"/>
                      <a:r>
                        <a:rPr lang="en-IN" sz="1100" b="1" i="0" u="none" strike="noStrike">
                          <a:solidFill>
                            <a:srgbClr val="000000"/>
                          </a:solidFill>
                          <a:effectLst/>
                          <a:latin typeface="Cambria" panose="02040503050406030204" pitchFamily="18" charset="0"/>
                        </a:rPr>
                        <a:t>Floater Fund</a:t>
                      </a:r>
                    </a:p>
                  </a:txBody>
                  <a:tcPr marL="72000" marR="8912" marT="891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FBFBF"/>
                    </a:solidFill>
                  </a:tcPr>
                </a:tc>
                <a:tc>
                  <a:txBody>
                    <a:bodyPr/>
                    <a:lstStyle/>
                    <a:p>
                      <a:pPr algn="ctr" rtl="0" fontAlgn="ctr"/>
                      <a:r>
                        <a:rPr lang="en-IN" sz="1100" b="1" i="0" u="none" strike="noStrike">
                          <a:solidFill>
                            <a:srgbClr val="000000"/>
                          </a:solidFill>
                          <a:effectLst/>
                          <a:latin typeface="Cambria" panose="02040503050406030204" pitchFamily="18" charset="0"/>
                        </a:rPr>
                        <a:t> </a:t>
                      </a:r>
                    </a:p>
                  </a:txBody>
                  <a:tcPr marL="8912" marR="8912" marT="891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FBFBF"/>
                    </a:solidFill>
                  </a:tcPr>
                </a:tc>
                <a:tc>
                  <a:txBody>
                    <a:bodyPr/>
                    <a:lstStyle/>
                    <a:p>
                      <a:pPr algn="ctr" rtl="0" fontAlgn="ctr"/>
                      <a:r>
                        <a:rPr lang="en-IN" sz="1100" b="1" i="0" u="none" strike="noStrike">
                          <a:solidFill>
                            <a:srgbClr val="000000"/>
                          </a:solidFill>
                          <a:effectLst/>
                          <a:latin typeface="Cambria" panose="02040503050406030204" pitchFamily="18" charset="0"/>
                        </a:rPr>
                        <a:t> </a:t>
                      </a:r>
                    </a:p>
                  </a:txBody>
                  <a:tcPr marL="8912" marR="8912" marT="891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FBFBF"/>
                    </a:solidFill>
                  </a:tcPr>
                </a:tc>
                <a:tc>
                  <a:txBody>
                    <a:bodyPr/>
                    <a:lstStyle/>
                    <a:p>
                      <a:pPr algn="ctr" rtl="0" fontAlgn="ctr"/>
                      <a:r>
                        <a:rPr lang="en-IN" sz="1100" b="1" i="0" u="none" strike="noStrike">
                          <a:solidFill>
                            <a:srgbClr val="000000"/>
                          </a:solidFill>
                          <a:effectLst/>
                          <a:latin typeface="Cambria" panose="02040503050406030204" pitchFamily="18" charset="0"/>
                        </a:rPr>
                        <a:t> </a:t>
                      </a:r>
                    </a:p>
                  </a:txBody>
                  <a:tcPr marL="8912" marR="8912" marT="891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FBFBF"/>
                    </a:solidFill>
                  </a:tcPr>
                </a:tc>
                <a:tc>
                  <a:txBody>
                    <a:bodyPr/>
                    <a:lstStyle/>
                    <a:p>
                      <a:pPr algn="ctr" rtl="0" fontAlgn="ctr"/>
                      <a:r>
                        <a:rPr lang="en-IN" sz="1100" b="1" i="0" u="none" strike="noStrike">
                          <a:solidFill>
                            <a:srgbClr val="000000"/>
                          </a:solidFill>
                          <a:effectLst/>
                          <a:latin typeface="Cambria" panose="02040503050406030204" pitchFamily="18" charset="0"/>
                        </a:rPr>
                        <a:t> </a:t>
                      </a:r>
                    </a:p>
                  </a:txBody>
                  <a:tcPr marL="8912" marR="8912" marT="891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FBFBF"/>
                    </a:solidFill>
                  </a:tcPr>
                </a:tc>
                <a:tc>
                  <a:txBody>
                    <a:bodyPr/>
                    <a:lstStyle/>
                    <a:p>
                      <a:pPr algn="ctr" rtl="0" fontAlgn="ctr"/>
                      <a:r>
                        <a:rPr lang="en-IN" sz="1100" b="1" i="0" u="none" strike="noStrike">
                          <a:solidFill>
                            <a:srgbClr val="000000"/>
                          </a:solidFill>
                          <a:effectLst/>
                          <a:latin typeface="Cambria" panose="02040503050406030204" pitchFamily="18" charset="0"/>
                        </a:rPr>
                        <a:t> </a:t>
                      </a:r>
                    </a:p>
                  </a:txBody>
                  <a:tcPr marL="8912" marR="8912" marT="891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FBFBF"/>
                    </a:solidFill>
                  </a:tcPr>
                </a:tc>
                <a:tc>
                  <a:txBody>
                    <a:bodyPr/>
                    <a:lstStyle/>
                    <a:p>
                      <a:pPr algn="ctr" rtl="0" fontAlgn="ctr"/>
                      <a:r>
                        <a:rPr lang="en-IN" sz="1100" b="1" i="0" u="none" strike="noStrike">
                          <a:solidFill>
                            <a:srgbClr val="000000"/>
                          </a:solidFill>
                          <a:effectLst/>
                          <a:latin typeface="Cambria" panose="02040503050406030204" pitchFamily="18" charset="0"/>
                        </a:rPr>
                        <a:t> </a:t>
                      </a:r>
                    </a:p>
                  </a:txBody>
                  <a:tcPr marL="8912" marR="8912" marT="891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FBFBF"/>
                    </a:solidFill>
                  </a:tcPr>
                </a:tc>
                <a:tc>
                  <a:txBody>
                    <a:bodyPr/>
                    <a:lstStyle/>
                    <a:p>
                      <a:pPr algn="ctr" rtl="0" fontAlgn="ctr"/>
                      <a:r>
                        <a:rPr lang="en-IN" sz="1100" b="1" i="0" u="none" strike="noStrike">
                          <a:solidFill>
                            <a:srgbClr val="000000"/>
                          </a:solidFill>
                          <a:effectLst/>
                          <a:latin typeface="Cambria" panose="02040503050406030204" pitchFamily="18" charset="0"/>
                        </a:rPr>
                        <a:t> </a:t>
                      </a:r>
                    </a:p>
                  </a:txBody>
                  <a:tcPr marL="8912" marR="8912" marT="891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FBFBF"/>
                    </a:solidFill>
                  </a:tcPr>
                </a:tc>
                <a:tc>
                  <a:txBody>
                    <a:bodyPr/>
                    <a:lstStyle/>
                    <a:p>
                      <a:pPr algn="ctr" rtl="0" fontAlgn="ctr"/>
                      <a:r>
                        <a:rPr lang="en-IN" sz="1100" b="1" i="0" u="none" strike="noStrike">
                          <a:solidFill>
                            <a:srgbClr val="000000"/>
                          </a:solidFill>
                          <a:effectLst/>
                          <a:latin typeface="Cambria" panose="02040503050406030204" pitchFamily="18" charset="0"/>
                        </a:rPr>
                        <a:t> </a:t>
                      </a:r>
                    </a:p>
                  </a:txBody>
                  <a:tcPr marL="8912" marR="8912" marT="891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FBFBF"/>
                    </a:solidFill>
                  </a:tcPr>
                </a:tc>
                <a:tc>
                  <a:txBody>
                    <a:bodyPr/>
                    <a:lstStyle/>
                    <a:p>
                      <a:pPr algn="ctr" rtl="0" fontAlgn="ctr"/>
                      <a:r>
                        <a:rPr lang="en-IN" sz="1100" b="1" i="0" u="none" strike="noStrike">
                          <a:solidFill>
                            <a:srgbClr val="000000"/>
                          </a:solidFill>
                          <a:effectLst/>
                          <a:latin typeface="Cambria" panose="02040503050406030204" pitchFamily="18" charset="0"/>
                        </a:rPr>
                        <a:t> </a:t>
                      </a:r>
                    </a:p>
                  </a:txBody>
                  <a:tcPr marL="8912" marR="8912" marT="891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FBFBF"/>
                    </a:solidFill>
                  </a:tcPr>
                </a:tc>
                <a:tc>
                  <a:txBody>
                    <a:bodyPr/>
                    <a:lstStyle/>
                    <a:p>
                      <a:pPr algn="ctr" rtl="0" fontAlgn="ctr"/>
                      <a:r>
                        <a:rPr lang="en-IN" sz="1100" b="1" i="0" u="none" strike="noStrike">
                          <a:solidFill>
                            <a:srgbClr val="000000"/>
                          </a:solidFill>
                          <a:effectLst/>
                          <a:latin typeface="Cambria" panose="02040503050406030204" pitchFamily="18" charset="0"/>
                        </a:rPr>
                        <a:t> </a:t>
                      </a:r>
                    </a:p>
                  </a:txBody>
                  <a:tcPr marL="8912" marR="8912" marT="891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FBFBF"/>
                    </a:solidFill>
                  </a:tcPr>
                </a:tc>
                <a:tc>
                  <a:txBody>
                    <a:bodyPr/>
                    <a:lstStyle/>
                    <a:p>
                      <a:pPr algn="ctr" rtl="0" fontAlgn="ctr"/>
                      <a:r>
                        <a:rPr lang="en-IN" sz="1100" b="1" i="0" u="none" strike="noStrike">
                          <a:solidFill>
                            <a:srgbClr val="000000"/>
                          </a:solidFill>
                          <a:effectLst/>
                          <a:latin typeface="Cambria" panose="02040503050406030204" pitchFamily="18" charset="0"/>
                        </a:rPr>
                        <a:t> </a:t>
                      </a:r>
                    </a:p>
                  </a:txBody>
                  <a:tcPr marL="8912" marR="8912" marT="891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FBFBF"/>
                    </a:solidFill>
                  </a:tcPr>
                </a:tc>
                <a:tc>
                  <a:txBody>
                    <a:bodyPr/>
                    <a:lstStyle/>
                    <a:p>
                      <a:pPr algn="ctr" rtl="0" fontAlgn="ctr"/>
                      <a:r>
                        <a:rPr lang="en-IN" sz="1100" b="1" i="0" u="none" strike="noStrike">
                          <a:solidFill>
                            <a:srgbClr val="000000"/>
                          </a:solidFill>
                          <a:effectLst/>
                          <a:latin typeface="Cambria" panose="02040503050406030204" pitchFamily="18" charset="0"/>
                        </a:rPr>
                        <a:t> </a:t>
                      </a:r>
                    </a:p>
                  </a:txBody>
                  <a:tcPr marL="8912" marR="8912" marT="891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FBFBF"/>
                    </a:solidFill>
                  </a:tcPr>
                </a:tc>
                <a:tc>
                  <a:txBody>
                    <a:bodyPr/>
                    <a:lstStyle/>
                    <a:p>
                      <a:pPr algn="ctr" rtl="0" fontAlgn="ctr"/>
                      <a:r>
                        <a:rPr lang="en-IN" sz="1100" b="1" i="0" u="none" strike="noStrike">
                          <a:solidFill>
                            <a:srgbClr val="000000"/>
                          </a:solidFill>
                          <a:effectLst/>
                          <a:latin typeface="Cambria" panose="02040503050406030204" pitchFamily="18" charset="0"/>
                        </a:rPr>
                        <a:t> </a:t>
                      </a:r>
                    </a:p>
                  </a:txBody>
                  <a:tcPr marL="8912" marR="8912" marT="891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FBFBF"/>
                    </a:solidFill>
                  </a:tcPr>
                </a:tc>
                <a:extLst>
                  <a:ext uri="{0D108BD9-81ED-4DB2-BD59-A6C34878D82A}">
                    <a16:rowId xmlns:a16="http://schemas.microsoft.com/office/drawing/2014/main" val="2097456644"/>
                  </a:ext>
                </a:extLst>
              </a:tr>
              <a:tr h="203086">
                <a:tc>
                  <a:txBody>
                    <a:bodyPr/>
                    <a:lstStyle/>
                    <a:p>
                      <a:pPr algn="l" rtl="0" fontAlgn="ctr">
                        <a:buNone/>
                      </a:pPr>
                      <a:r>
                        <a:rPr lang="en-US" sz="1100" b="0" i="0" u="none" strike="noStrike">
                          <a:solidFill>
                            <a:srgbClr val="000000"/>
                          </a:solidFill>
                          <a:effectLst/>
                          <a:latin typeface="Cambria" panose="02040503050406030204" pitchFamily="18" charset="0"/>
                        </a:rPr>
                        <a:t>HDFC Floating Rate Debt Fund(G)</a:t>
                      </a:r>
                    </a:p>
                  </a:txBody>
                  <a:tcPr marL="72000"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dirty="0">
                          <a:solidFill>
                            <a:srgbClr val="000000"/>
                          </a:solidFill>
                          <a:effectLst/>
                          <a:latin typeface="Cambria" panose="02040503050406030204" pitchFamily="18" charset="0"/>
                        </a:rPr>
                        <a:t>16,408.56</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23-Oct-2007</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0.30</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2.03</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3.40</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5.96</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7.31</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7.56</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6.67</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7.48</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2.88</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1.87</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0.43</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3696079644"/>
                  </a:ext>
                </a:extLst>
              </a:tr>
              <a:tr h="203086">
                <a:tc>
                  <a:txBody>
                    <a:bodyPr/>
                    <a:lstStyle/>
                    <a:p>
                      <a:pPr algn="l" rtl="0" fontAlgn="ctr">
                        <a:buNone/>
                      </a:pPr>
                      <a:r>
                        <a:rPr lang="en-US" sz="1100" b="0" i="0" u="none" strike="noStrike">
                          <a:solidFill>
                            <a:srgbClr val="000000"/>
                          </a:solidFill>
                          <a:effectLst/>
                          <a:latin typeface="Cambria" panose="02040503050406030204" pitchFamily="18" charset="0"/>
                        </a:rPr>
                        <a:t>Nippon India Floater Fund(G)</a:t>
                      </a:r>
                    </a:p>
                  </a:txBody>
                  <a:tcPr marL="72000"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7,500.62</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02-Sep-2004</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0.28</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2.16</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3.17</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5.45</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7.26</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7.37</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6.32</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7.45</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3.00</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2.41</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0.55</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2590638609"/>
                  </a:ext>
                </a:extLst>
              </a:tr>
              <a:tr h="203086">
                <a:tc>
                  <a:txBody>
                    <a:bodyPr/>
                    <a:lstStyle/>
                    <a:p>
                      <a:pPr algn="l" rtl="0" fontAlgn="ctr">
                        <a:buNone/>
                      </a:pPr>
                      <a:r>
                        <a:rPr lang="en-US" sz="1100" b="0" i="0" u="none" strike="noStrike">
                          <a:solidFill>
                            <a:srgbClr val="000000"/>
                          </a:solidFill>
                          <a:effectLst/>
                          <a:latin typeface="Cambria" panose="02040503050406030204" pitchFamily="18" charset="0"/>
                        </a:rPr>
                        <a:t>ICICI Pru Floating Interest Fund(G)</a:t>
                      </a:r>
                    </a:p>
                  </a:txBody>
                  <a:tcPr marL="72000"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8,464.44</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17-Nov-2005</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0.35</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2.05</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3.38</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6.23</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7.18</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7.43</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6.52</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7.43</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2.69</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1.86</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0.74</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2856382661"/>
                  </a:ext>
                </a:extLst>
              </a:tr>
              <a:tr h="203086">
                <a:tc>
                  <a:txBody>
                    <a:bodyPr/>
                    <a:lstStyle/>
                    <a:p>
                      <a:pPr algn="l" rtl="0" fontAlgn="ctr">
                        <a:buNone/>
                      </a:pPr>
                      <a:r>
                        <a:rPr lang="en-US" sz="1100" b="0" i="0" u="none" strike="noStrike" dirty="0">
                          <a:solidFill>
                            <a:srgbClr val="000000"/>
                          </a:solidFill>
                          <a:effectLst/>
                          <a:latin typeface="Cambria" panose="02040503050406030204" pitchFamily="18" charset="0"/>
                        </a:rPr>
                        <a:t>Kotak Floating Rate Fund-Reg(G)</a:t>
                      </a:r>
                    </a:p>
                  </a:txBody>
                  <a:tcPr marL="72000"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3,438.29</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14-May-2019</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0.37</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2.01</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3.06</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5.75</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7.39</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7.53</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6.42</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7.66</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2.47</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1.94</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0.52</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4219265038"/>
                  </a:ext>
                </a:extLst>
              </a:tr>
              <a:tr h="203086">
                <a:tc>
                  <a:txBody>
                    <a:bodyPr/>
                    <a:lstStyle/>
                    <a:p>
                      <a:pPr algn="l" rtl="0" fontAlgn="ctr">
                        <a:buNone/>
                      </a:pPr>
                      <a:r>
                        <a:rPr lang="en-IN" sz="1100" b="1" i="1" u="none" strike="noStrike">
                          <a:solidFill>
                            <a:srgbClr val="000000"/>
                          </a:solidFill>
                          <a:effectLst/>
                          <a:latin typeface="Cambria" panose="02040503050406030204" pitchFamily="18" charset="0"/>
                        </a:rPr>
                        <a:t>CRISIL Liquid Debt Index</a:t>
                      </a:r>
                    </a:p>
                  </a:txBody>
                  <a:tcPr marL="72000"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 </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 </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1" i="1" u="none" strike="noStrike">
                          <a:solidFill>
                            <a:srgbClr val="000000"/>
                          </a:solidFill>
                          <a:effectLst/>
                          <a:latin typeface="Cambria" panose="02040503050406030204" pitchFamily="18" charset="0"/>
                        </a:rPr>
                        <a:t>0.49</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1" i="1" u="none" strike="noStrike">
                          <a:solidFill>
                            <a:srgbClr val="000000"/>
                          </a:solidFill>
                          <a:effectLst/>
                          <a:latin typeface="Cambria" panose="02040503050406030204" pitchFamily="18" charset="0"/>
                        </a:rPr>
                        <a:t>1.53</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1" i="1" u="none" strike="noStrike">
                          <a:solidFill>
                            <a:srgbClr val="000000"/>
                          </a:solidFill>
                          <a:effectLst/>
                          <a:latin typeface="Cambria" panose="02040503050406030204" pitchFamily="18" charset="0"/>
                        </a:rPr>
                        <a:t>3.08</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1" i="1" u="none" strike="noStrike">
                          <a:solidFill>
                            <a:srgbClr val="000000"/>
                          </a:solidFill>
                          <a:effectLst/>
                          <a:latin typeface="Cambria" panose="02040503050406030204" pitchFamily="18" charset="0"/>
                        </a:rPr>
                        <a:t>6.03</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1" i="1" u="none" strike="noStrike">
                          <a:solidFill>
                            <a:srgbClr val="000000"/>
                          </a:solidFill>
                          <a:effectLst/>
                          <a:latin typeface="Cambria" panose="02040503050406030204" pitchFamily="18" charset="0"/>
                        </a:rPr>
                        <a:t>6.49</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1" i="1" u="none" strike="noStrike">
                          <a:solidFill>
                            <a:srgbClr val="000000"/>
                          </a:solidFill>
                          <a:effectLst/>
                          <a:latin typeface="Cambria" panose="02040503050406030204" pitchFamily="18" charset="0"/>
                        </a:rPr>
                        <a:t>6.78</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1" i="1" u="none" strike="noStrike">
                          <a:solidFill>
                            <a:srgbClr val="000000"/>
                          </a:solidFill>
                          <a:effectLst/>
                          <a:latin typeface="Cambria" panose="02040503050406030204" pitchFamily="18" charset="0"/>
                        </a:rPr>
                        <a:t>6.20</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 </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 </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 </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 </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1474072838"/>
                  </a:ext>
                </a:extLst>
              </a:tr>
              <a:tr h="203086">
                <a:tc>
                  <a:txBody>
                    <a:bodyPr/>
                    <a:lstStyle/>
                    <a:p>
                      <a:pPr algn="l" rtl="0" fontAlgn="ctr">
                        <a:buNone/>
                      </a:pPr>
                      <a:r>
                        <a:rPr lang="en-US" sz="1100" b="1" i="1" u="none" strike="noStrike">
                          <a:solidFill>
                            <a:srgbClr val="000000"/>
                          </a:solidFill>
                          <a:effectLst/>
                          <a:latin typeface="Cambria" panose="02040503050406030204" pitchFamily="18" charset="0"/>
                        </a:rPr>
                        <a:t>CRISIL Short Term Bond Index</a:t>
                      </a:r>
                    </a:p>
                  </a:txBody>
                  <a:tcPr marL="72000"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 </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 </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ctr" rtl="0" fontAlgn="ctr">
                        <a:buNone/>
                      </a:pPr>
                      <a:r>
                        <a:rPr lang="en-IN" sz="1100" b="1" i="1" u="none" strike="noStrike">
                          <a:solidFill>
                            <a:srgbClr val="000000"/>
                          </a:solidFill>
                          <a:effectLst/>
                          <a:latin typeface="Cambria" panose="02040503050406030204" pitchFamily="18" charset="0"/>
                        </a:rPr>
                        <a:t>0.28</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ctr" rtl="0" fontAlgn="ctr">
                        <a:buNone/>
                      </a:pPr>
                      <a:r>
                        <a:rPr lang="en-IN" sz="1100" b="1" i="1" u="none" strike="noStrike">
                          <a:solidFill>
                            <a:srgbClr val="000000"/>
                          </a:solidFill>
                          <a:effectLst/>
                          <a:latin typeface="Cambria" panose="02040503050406030204" pitchFamily="18" charset="0"/>
                        </a:rPr>
                        <a:t>1.92</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ctr" rtl="0" fontAlgn="ctr">
                        <a:buNone/>
                      </a:pPr>
                      <a:r>
                        <a:rPr lang="en-IN" sz="1100" b="1" i="1" u="none" strike="noStrike">
                          <a:solidFill>
                            <a:srgbClr val="000000"/>
                          </a:solidFill>
                          <a:effectLst/>
                          <a:latin typeface="Cambria" panose="02040503050406030204" pitchFamily="18" charset="0"/>
                        </a:rPr>
                        <a:t>3.03</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ctr" rtl="0" fontAlgn="ctr">
                        <a:buNone/>
                      </a:pPr>
                      <a:r>
                        <a:rPr lang="en-IN" sz="1100" b="1" i="1" u="none" strike="noStrike">
                          <a:solidFill>
                            <a:srgbClr val="000000"/>
                          </a:solidFill>
                          <a:effectLst/>
                          <a:latin typeface="Cambria" panose="02040503050406030204" pitchFamily="18" charset="0"/>
                        </a:rPr>
                        <a:t>5.53</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ctr" rtl="0" fontAlgn="ctr">
                        <a:buNone/>
                      </a:pPr>
                      <a:r>
                        <a:rPr lang="en-IN" sz="1100" b="1" i="1" u="none" strike="noStrike">
                          <a:solidFill>
                            <a:srgbClr val="000000"/>
                          </a:solidFill>
                          <a:effectLst/>
                          <a:latin typeface="Cambria" panose="02040503050406030204" pitchFamily="18" charset="0"/>
                        </a:rPr>
                        <a:t>7.06</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ctr" rtl="0" fontAlgn="ctr">
                        <a:buNone/>
                      </a:pPr>
                      <a:r>
                        <a:rPr lang="en-IN" sz="1100" b="1" i="1" u="none" strike="noStrike">
                          <a:solidFill>
                            <a:srgbClr val="000000"/>
                          </a:solidFill>
                          <a:effectLst/>
                          <a:latin typeface="Cambria" panose="02040503050406030204" pitchFamily="18" charset="0"/>
                        </a:rPr>
                        <a:t>7.24</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ctr" rtl="0" fontAlgn="ctr">
                        <a:buNone/>
                      </a:pPr>
                      <a:r>
                        <a:rPr lang="en-IN" sz="1100" b="1" i="1" u="none" strike="noStrike">
                          <a:solidFill>
                            <a:srgbClr val="000000"/>
                          </a:solidFill>
                          <a:effectLst/>
                          <a:latin typeface="Cambria" panose="02040503050406030204" pitchFamily="18" charset="0"/>
                        </a:rPr>
                        <a:t>6.30</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 </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 </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 </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 </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3795353031"/>
                  </a:ext>
                </a:extLst>
              </a:tr>
              <a:tr h="203086">
                <a:tc>
                  <a:txBody>
                    <a:bodyPr/>
                    <a:lstStyle/>
                    <a:p>
                      <a:pPr algn="l" rtl="0" fontAlgn="ctr">
                        <a:buNone/>
                      </a:pPr>
                      <a:r>
                        <a:rPr lang="en-IN" sz="1100" b="1" i="0" u="none" strike="noStrike">
                          <a:solidFill>
                            <a:srgbClr val="000000"/>
                          </a:solidFill>
                          <a:effectLst/>
                          <a:latin typeface="Cambria" panose="02040503050406030204" pitchFamily="18" charset="0"/>
                        </a:rPr>
                        <a:t>Fund of Funds</a:t>
                      </a:r>
                    </a:p>
                  </a:txBody>
                  <a:tcPr marL="72000"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FBFBF"/>
                    </a:solidFill>
                  </a:tcPr>
                </a:tc>
                <a:tc>
                  <a:txBody>
                    <a:bodyPr/>
                    <a:lstStyle/>
                    <a:p>
                      <a:pPr algn="ctr" rtl="0" fontAlgn="ctr">
                        <a:buNone/>
                      </a:pPr>
                      <a:r>
                        <a:rPr lang="en-IN" sz="1100" b="1" i="0" u="none" strike="noStrike">
                          <a:solidFill>
                            <a:srgbClr val="000000"/>
                          </a:solidFill>
                          <a:effectLst/>
                          <a:latin typeface="Cambria" panose="02040503050406030204" pitchFamily="18" charset="0"/>
                        </a:rPr>
                        <a:t> </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FBFBF"/>
                    </a:solidFill>
                  </a:tcPr>
                </a:tc>
                <a:tc>
                  <a:txBody>
                    <a:bodyPr/>
                    <a:lstStyle/>
                    <a:p>
                      <a:pPr algn="ctr" rtl="0" fontAlgn="ctr">
                        <a:buNone/>
                      </a:pPr>
                      <a:r>
                        <a:rPr lang="en-IN" sz="1100" b="1" i="0" u="none" strike="noStrike">
                          <a:solidFill>
                            <a:srgbClr val="000000"/>
                          </a:solidFill>
                          <a:effectLst/>
                          <a:latin typeface="Cambria" panose="02040503050406030204" pitchFamily="18" charset="0"/>
                        </a:rPr>
                        <a:t> </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FBFBF"/>
                    </a:solidFill>
                  </a:tcPr>
                </a:tc>
                <a:tc>
                  <a:txBody>
                    <a:bodyPr/>
                    <a:lstStyle/>
                    <a:p>
                      <a:pPr algn="ctr" rtl="0" fontAlgn="ctr">
                        <a:buNone/>
                      </a:pPr>
                      <a:r>
                        <a:rPr lang="en-IN" sz="1100" b="1" i="0" u="none" strike="noStrike">
                          <a:solidFill>
                            <a:srgbClr val="000000"/>
                          </a:solidFill>
                          <a:effectLst/>
                          <a:latin typeface="Cambria" panose="02040503050406030204" pitchFamily="18" charset="0"/>
                        </a:rPr>
                        <a:t> </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FBFBF"/>
                    </a:solidFill>
                  </a:tcPr>
                </a:tc>
                <a:tc>
                  <a:txBody>
                    <a:bodyPr/>
                    <a:lstStyle/>
                    <a:p>
                      <a:pPr algn="ctr" rtl="0" fontAlgn="ctr">
                        <a:buNone/>
                      </a:pPr>
                      <a:r>
                        <a:rPr lang="en-IN" sz="1100" b="1" i="0" u="none" strike="noStrike">
                          <a:solidFill>
                            <a:srgbClr val="000000"/>
                          </a:solidFill>
                          <a:effectLst/>
                          <a:latin typeface="Cambria" panose="02040503050406030204" pitchFamily="18" charset="0"/>
                        </a:rPr>
                        <a:t> </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FBFBF"/>
                    </a:solidFill>
                  </a:tcPr>
                </a:tc>
                <a:tc>
                  <a:txBody>
                    <a:bodyPr/>
                    <a:lstStyle/>
                    <a:p>
                      <a:pPr algn="ctr" rtl="0" fontAlgn="ctr">
                        <a:buNone/>
                      </a:pPr>
                      <a:r>
                        <a:rPr lang="en-IN" sz="1100" b="1" i="0" u="none" strike="noStrike">
                          <a:solidFill>
                            <a:srgbClr val="000000"/>
                          </a:solidFill>
                          <a:effectLst/>
                          <a:latin typeface="Cambria" panose="02040503050406030204" pitchFamily="18" charset="0"/>
                        </a:rPr>
                        <a:t> </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FBFBF"/>
                    </a:solidFill>
                  </a:tcPr>
                </a:tc>
                <a:tc>
                  <a:txBody>
                    <a:bodyPr/>
                    <a:lstStyle/>
                    <a:p>
                      <a:pPr algn="ctr" rtl="0" fontAlgn="ctr">
                        <a:buNone/>
                      </a:pPr>
                      <a:r>
                        <a:rPr lang="en-IN" sz="1100" b="1" i="0" u="none" strike="noStrike">
                          <a:solidFill>
                            <a:srgbClr val="000000"/>
                          </a:solidFill>
                          <a:effectLst/>
                          <a:latin typeface="Cambria" panose="02040503050406030204" pitchFamily="18" charset="0"/>
                        </a:rPr>
                        <a:t> </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FBFBF"/>
                    </a:solidFill>
                  </a:tcPr>
                </a:tc>
                <a:tc>
                  <a:txBody>
                    <a:bodyPr/>
                    <a:lstStyle/>
                    <a:p>
                      <a:pPr algn="ctr" rtl="0" fontAlgn="ctr">
                        <a:buNone/>
                      </a:pPr>
                      <a:r>
                        <a:rPr lang="en-IN" sz="1100" b="1" i="0" u="none" strike="noStrike">
                          <a:solidFill>
                            <a:srgbClr val="000000"/>
                          </a:solidFill>
                          <a:effectLst/>
                          <a:latin typeface="Cambria" panose="02040503050406030204" pitchFamily="18" charset="0"/>
                        </a:rPr>
                        <a:t> </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FBFBF"/>
                    </a:solidFill>
                  </a:tcPr>
                </a:tc>
                <a:tc>
                  <a:txBody>
                    <a:bodyPr/>
                    <a:lstStyle/>
                    <a:p>
                      <a:pPr algn="ctr" rtl="0" fontAlgn="ctr">
                        <a:buNone/>
                      </a:pPr>
                      <a:r>
                        <a:rPr lang="en-IN" sz="1100" b="1" i="0" u="none" strike="noStrike">
                          <a:solidFill>
                            <a:srgbClr val="000000"/>
                          </a:solidFill>
                          <a:effectLst/>
                          <a:latin typeface="Cambria" panose="02040503050406030204" pitchFamily="18" charset="0"/>
                        </a:rPr>
                        <a:t> </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FBFBF"/>
                    </a:solidFill>
                  </a:tcPr>
                </a:tc>
                <a:tc>
                  <a:txBody>
                    <a:bodyPr/>
                    <a:lstStyle/>
                    <a:p>
                      <a:pPr algn="ctr" rtl="0" fontAlgn="ctr">
                        <a:buNone/>
                      </a:pPr>
                      <a:r>
                        <a:rPr lang="en-IN" sz="1100" b="1" i="0" u="none" strike="noStrike">
                          <a:solidFill>
                            <a:srgbClr val="000000"/>
                          </a:solidFill>
                          <a:effectLst/>
                          <a:latin typeface="Cambria" panose="02040503050406030204" pitchFamily="18" charset="0"/>
                        </a:rPr>
                        <a:t> </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FBFBF"/>
                    </a:solidFill>
                  </a:tcPr>
                </a:tc>
                <a:tc>
                  <a:txBody>
                    <a:bodyPr/>
                    <a:lstStyle/>
                    <a:p>
                      <a:pPr algn="ctr" rtl="0" fontAlgn="ctr">
                        <a:buNone/>
                      </a:pPr>
                      <a:r>
                        <a:rPr lang="en-IN" sz="1100" b="1" i="0" u="none" strike="noStrike">
                          <a:solidFill>
                            <a:srgbClr val="000000"/>
                          </a:solidFill>
                          <a:effectLst/>
                          <a:latin typeface="Cambria" panose="02040503050406030204" pitchFamily="18" charset="0"/>
                        </a:rPr>
                        <a:t> </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FBFBF"/>
                    </a:solidFill>
                  </a:tcPr>
                </a:tc>
                <a:tc>
                  <a:txBody>
                    <a:bodyPr/>
                    <a:lstStyle/>
                    <a:p>
                      <a:pPr algn="ctr" rtl="0" fontAlgn="ctr">
                        <a:buNone/>
                      </a:pPr>
                      <a:r>
                        <a:rPr lang="en-IN" sz="1100" b="1" i="0" u="none" strike="noStrike">
                          <a:solidFill>
                            <a:srgbClr val="000000"/>
                          </a:solidFill>
                          <a:effectLst/>
                          <a:latin typeface="Cambria" panose="02040503050406030204" pitchFamily="18" charset="0"/>
                        </a:rPr>
                        <a:t> </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FBFBF"/>
                    </a:solidFill>
                  </a:tcPr>
                </a:tc>
                <a:tc>
                  <a:txBody>
                    <a:bodyPr/>
                    <a:lstStyle/>
                    <a:p>
                      <a:pPr algn="ctr" rtl="0" fontAlgn="ctr">
                        <a:buNone/>
                      </a:pPr>
                      <a:r>
                        <a:rPr lang="en-IN" sz="1100" b="1" i="0" u="none" strike="noStrike">
                          <a:solidFill>
                            <a:srgbClr val="000000"/>
                          </a:solidFill>
                          <a:effectLst/>
                          <a:latin typeface="Cambria" panose="02040503050406030204" pitchFamily="18" charset="0"/>
                        </a:rPr>
                        <a:t> </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FBFBF"/>
                    </a:solidFill>
                  </a:tcPr>
                </a:tc>
                <a:tc>
                  <a:txBody>
                    <a:bodyPr/>
                    <a:lstStyle/>
                    <a:p>
                      <a:pPr algn="ctr" rtl="0" fontAlgn="ctr">
                        <a:buNone/>
                      </a:pPr>
                      <a:r>
                        <a:rPr lang="en-IN" sz="1100" b="1" i="0" u="none" strike="noStrike">
                          <a:solidFill>
                            <a:srgbClr val="000000"/>
                          </a:solidFill>
                          <a:effectLst/>
                          <a:latin typeface="Cambria" panose="02040503050406030204" pitchFamily="18" charset="0"/>
                        </a:rPr>
                        <a:t> </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FBFBF"/>
                    </a:solidFill>
                  </a:tcPr>
                </a:tc>
                <a:extLst>
                  <a:ext uri="{0D108BD9-81ED-4DB2-BD59-A6C34878D82A}">
                    <a16:rowId xmlns:a16="http://schemas.microsoft.com/office/drawing/2014/main" val="130296793"/>
                  </a:ext>
                </a:extLst>
              </a:tr>
              <a:tr h="203086">
                <a:tc>
                  <a:txBody>
                    <a:bodyPr/>
                    <a:lstStyle/>
                    <a:p>
                      <a:pPr algn="l" rtl="0" fontAlgn="ctr">
                        <a:buNone/>
                      </a:pPr>
                      <a:r>
                        <a:rPr lang="en-US" sz="1100" b="0" i="0" u="none" strike="noStrike" dirty="0">
                          <a:solidFill>
                            <a:srgbClr val="000000"/>
                          </a:solidFill>
                          <a:effectLst/>
                          <a:latin typeface="Cambria" panose="02040503050406030204" pitchFamily="18" charset="0"/>
                        </a:rPr>
                        <a:t>BHARAT Bond ETF - April 2030</a:t>
                      </a:r>
                    </a:p>
                  </a:txBody>
                  <a:tcPr marL="72000"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24,867.75</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26-Dec-2019</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0.08</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2.70</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3.41</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5.24</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7.55</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7.67</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6.83</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7.20</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3.35</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2.79</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0.01</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1131216528"/>
                  </a:ext>
                </a:extLst>
              </a:tr>
              <a:tr h="203086">
                <a:tc>
                  <a:txBody>
                    <a:bodyPr/>
                    <a:lstStyle/>
                    <a:p>
                      <a:pPr algn="l" rtl="0" fontAlgn="ctr">
                        <a:buNone/>
                      </a:pPr>
                      <a:r>
                        <a:rPr lang="en-US" sz="1100" b="0" i="0" u="none" strike="noStrike">
                          <a:solidFill>
                            <a:srgbClr val="000000"/>
                          </a:solidFill>
                          <a:effectLst/>
                          <a:latin typeface="Cambria" panose="02040503050406030204" pitchFamily="18" charset="0"/>
                        </a:rPr>
                        <a:t>BHARAT Bond ETF - April 2032</a:t>
                      </a:r>
                    </a:p>
                  </a:txBody>
                  <a:tcPr marL="72000"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10,602.32</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13-Dec-2021</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0.21</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3.29</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3.56</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5.16</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7.58</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7.78</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7.26</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5.57</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4.64</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0.01</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855096815"/>
                  </a:ext>
                </a:extLst>
              </a:tr>
              <a:tr h="203086">
                <a:tc>
                  <a:txBody>
                    <a:bodyPr/>
                    <a:lstStyle/>
                    <a:p>
                      <a:pPr algn="l" rtl="0" fontAlgn="ctr">
                        <a:buNone/>
                      </a:pPr>
                      <a:r>
                        <a:rPr lang="en-IN" sz="1100" b="0" i="0" u="none" strike="noStrike">
                          <a:solidFill>
                            <a:srgbClr val="000000"/>
                          </a:solidFill>
                          <a:effectLst/>
                          <a:latin typeface="Cambria" panose="02040503050406030204" pitchFamily="18" charset="0"/>
                        </a:rPr>
                        <a:t>BHARAT Bond FOF - April 2030 -Reg(G)</a:t>
                      </a:r>
                    </a:p>
                  </a:txBody>
                  <a:tcPr marL="72000"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8,938.25</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30-Dec-2019</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0.19</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2.79</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3.30</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5.20</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7.13</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7.56</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6.74</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7.19</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3.35</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2.78</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0.02</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1812610537"/>
                  </a:ext>
                </a:extLst>
              </a:tr>
              <a:tr h="395257">
                <a:tc>
                  <a:txBody>
                    <a:bodyPr/>
                    <a:lstStyle/>
                    <a:p>
                      <a:pPr algn="l" rtl="0" fontAlgn="ctr">
                        <a:buNone/>
                      </a:pPr>
                      <a:r>
                        <a:rPr lang="en-IN" sz="1100" b="0" i="0" u="none" strike="noStrike">
                          <a:solidFill>
                            <a:srgbClr val="000000"/>
                          </a:solidFill>
                          <a:effectLst/>
                          <a:latin typeface="Cambria" panose="02040503050406030204" pitchFamily="18" charset="0"/>
                        </a:rPr>
                        <a:t>Aditya Birla SL Nifty SDL Plus PSU Bond Sep 2026 60:40 Index Fund-Reg(G)</a:t>
                      </a:r>
                    </a:p>
                  </a:txBody>
                  <a:tcPr marL="72000"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7,148.60</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24-Sep-2021</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0.46</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1.43</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3.00</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5.73</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6.92</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7.06</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6.08</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0.27</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0.26</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0.30</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1384870232"/>
                  </a:ext>
                </a:extLst>
              </a:tr>
              <a:tr h="203086">
                <a:tc>
                  <a:txBody>
                    <a:bodyPr/>
                    <a:lstStyle/>
                    <a:p>
                      <a:pPr algn="l" rtl="0" fontAlgn="ctr">
                        <a:buNone/>
                      </a:pPr>
                      <a:r>
                        <a:rPr lang="en-US" sz="1100" b="0" i="0" u="none" strike="noStrike">
                          <a:solidFill>
                            <a:srgbClr val="000000"/>
                          </a:solidFill>
                          <a:effectLst/>
                          <a:latin typeface="Cambria" panose="02040503050406030204" pitchFamily="18" charset="0"/>
                        </a:rPr>
                        <a:t>BHARAT Bond ETF - April 2033</a:t>
                      </a:r>
                    </a:p>
                  </a:txBody>
                  <a:tcPr marL="72000"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6,269.24</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13-Dec-2022</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0.35</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3.44</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3.60</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5.13</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7.62</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7.84</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7.25</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6.47</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4.81</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0.01</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3478422465"/>
                  </a:ext>
                </a:extLst>
              </a:tr>
              <a:tr h="395257">
                <a:tc>
                  <a:txBody>
                    <a:bodyPr/>
                    <a:lstStyle/>
                    <a:p>
                      <a:pPr algn="l" rtl="0" fontAlgn="ctr">
                        <a:buNone/>
                      </a:pPr>
                      <a:r>
                        <a:rPr lang="en-IN" sz="1100" b="0" i="0" u="none" strike="noStrike">
                          <a:solidFill>
                            <a:srgbClr val="000000"/>
                          </a:solidFill>
                          <a:effectLst/>
                          <a:latin typeface="Cambria" panose="02040503050406030204" pitchFamily="18" charset="0"/>
                        </a:rPr>
                        <a:t>Nippon India Nifty AAA CPSE Bond Plus SDL - Apr 2027 Maturity 60:40 Index Fund(G)</a:t>
                      </a:r>
                    </a:p>
                  </a:txBody>
                  <a:tcPr marL="72000"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2,905.80</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29-Mar-2022</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0.48</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1.64</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3.25</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5.89</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7.16</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7.22</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6.55</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0.50</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0.46</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0.27</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2008603972"/>
                  </a:ext>
                </a:extLst>
              </a:tr>
              <a:tr h="395257">
                <a:tc>
                  <a:txBody>
                    <a:bodyPr/>
                    <a:lstStyle/>
                    <a:p>
                      <a:pPr algn="l" rtl="0" fontAlgn="ctr">
                        <a:buNone/>
                      </a:pPr>
                      <a:r>
                        <a:rPr lang="en-IN" sz="1100" b="0" i="0" u="none" strike="noStrike">
                          <a:solidFill>
                            <a:srgbClr val="000000"/>
                          </a:solidFill>
                          <a:effectLst/>
                          <a:latin typeface="Cambria" panose="02040503050406030204" pitchFamily="18" charset="0"/>
                        </a:rPr>
                        <a:t>Nippon India Nifty AAA PSU Bond Plus SDL - Sep 2026 Maturity 50:50 Index Fund-Reg(G)</a:t>
                      </a:r>
                    </a:p>
                  </a:txBody>
                  <a:tcPr marL="72000"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370.63</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27-Oct-2022</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0.47</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1.46</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3.03</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5.78</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6.90</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7.01</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5.83</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0.05</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0.04</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0.33</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4142537303"/>
                  </a:ext>
                </a:extLst>
              </a:tr>
              <a:tr h="203086">
                <a:tc>
                  <a:txBody>
                    <a:bodyPr/>
                    <a:lstStyle/>
                    <a:p>
                      <a:pPr algn="l" rtl="0" fontAlgn="ctr">
                        <a:buNone/>
                      </a:pPr>
                      <a:r>
                        <a:rPr lang="en-US" sz="1100" b="1" i="1" u="none" strike="noStrike" dirty="0">
                          <a:solidFill>
                            <a:srgbClr val="000000"/>
                          </a:solidFill>
                          <a:effectLst/>
                          <a:latin typeface="Cambria" panose="02040503050406030204" pitchFamily="18" charset="0"/>
                        </a:rPr>
                        <a:t>CRISIL Short Term Bond Index</a:t>
                      </a:r>
                    </a:p>
                  </a:txBody>
                  <a:tcPr marL="72000"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 </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 </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1" i="1" u="none" strike="noStrike">
                          <a:solidFill>
                            <a:srgbClr val="000000"/>
                          </a:solidFill>
                          <a:effectLst/>
                          <a:latin typeface="Cambria" panose="02040503050406030204" pitchFamily="18" charset="0"/>
                        </a:rPr>
                        <a:t>0.28</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1" i="1" u="none" strike="noStrike">
                          <a:solidFill>
                            <a:srgbClr val="000000"/>
                          </a:solidFill>
                          <a:effectLst/>
                          <a:latin typeface="Cambria" panose="02040503050406030204" pitchFamily="18" charset="0"/>
                        </a:rPr>
                        <a:t>1.92</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1" i="1" u="none" strike="noStrike">
                          <a:solidFill>
                            <a:srgbClr val="000000"/>
                          </a:solidFill>
                          <a:effectLst/>
                          <a:latin typeface="Cambria" panose="02040503050406030204" pitchFamily="18" charset="0"/>
                        </a:rPr>
                        <a:t>3.03</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1" i="1" u="none" strike="noStrike">
                          <a:solidFill>
                            <a:srgbClr val="000000"/>
                          </a:solidFill>
                          <a:effectLst/>
                          <a:latin typeface="Cambria" panose="02040503050406030204" pitchFamily="18" charset="0"/>
                        </a:rPr>
                        <a:t>5.53</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1" i="1" u="none" strike="noStrike">
                          <a:solidFill>
                            <a:srgbClr val="000000"/>
                          </a:solidFill>
                          <a:effectLst/>
                          <a:latin typeface="Cambria" panose="02040503050406030204" pitchFamily="18" charset="0"/>
                        </a:rPr>
                        <a:t>7.06</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1" i="1" u="none" strike="noStrike">
                          <a:solidFill>
                            <a:srgbClr val="000000"/>
                          </a:solidFill>
                          <a:effectLst/>
                          <a:latin typeface="Cambria" panose="02040503050406030204" pitchFamily="18" charset="0"/>
                        </a:rPr>
                        <a:t>7.24</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1" i="1" u="none" strike="noStrike">
                          <a:solidFill>
                            <a:srgbClr val="000000"/>
                          </a:solidFill>
                          <a:effectLst/>
                          <a:latin typeface="Cambria" panose="02040503050406030204" pitchFamily="18" charset="0"/>
                        </a:rPr>
                        <a:t>6.30</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 </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 </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 </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dirty="0">
                          <a:solidFill>
                            <a:srgbClr val="000000"/>
                          </a:solidFill>
                          <a:effectLst/>
                          <a:latin typeface="Cambria" panose="02040503050406030204" pitchFamily="18" charset="0"/>
                        </a:rPr>
                        <a:t> </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3584184732"/>
                  </a:ext>
                </a:extLst>
              </a:tr>
              <a:tr h="203086">
                <a:tc>
                  <a:txBody>
                    <a:bodyPr/>
                    <a:lstStyle/>
                    <a:p>
                      <a:pPr algn="l" rtl="0" fontAlgn="ctr">
                        <a:buNone/>
                      </a:pPr>
                      <a:r>
                        <a:rPr lang="en-IN" sz="1100" b="1" i="1" u="none" strike="noStrike">
                          <a:solidFill>
                            <a:srgbClr val="000000"/>
                          </a:solidFill>
                          <a:effectLst/>
                          <a:latin typeface="Cambria" panose="02040503050406030204" pitchFamily="18" charset="0"/>
                        </a:rPr>
                        <a:t>CRISIL Composite Bond Index</a:t>
                      </a:r>
                    </a:p>
                  </a:txBody>
                  <a:tcPr marL="72000"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 </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 </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1" i="1" u="none" strike="noStrike">
                          <a:solidFill>
                            <a:srgbClr val="000000"/>
                          </a:solidFill>
                          <a:effectLst/>
                          <a:latin typeface="Cambria" panose="02040503050406030204" pitchFamily="18" charset="0"/>
                        </a:rPr>
                        <a:t>0.07</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1" i="1" u="none" strike="noStrike">
                          <a:solidFill>
                            <a:srgbClr val="000000"/>
                          </a:solidFill>
                          <a:effectLst/>
                          <a:latin typeface="Cambria" panose="02040503050406030204" pitchFamily="18" charset="0"/>
                        </a:rPr>
                        <a:t>2.70</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1" i="1" u="none" strike="noStrike">
                          <a:solidFill>
                            <a:srgbClr val="000000"/>
                          </a:solidFill>
                          <a:effectLst/>
                          <a:latin typeface="Cambria" panose="02040503050406030204" pitchFamily="18" charset="0"/>
                        </a:rPr>
                        <a:t>3.09</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1" i="1" u="none" strike="noStrike">
                          <a:solidFill>
                            <a:srgbClr val="000000"/>
                          </a:solidFill>
                          <a:effectLst/>
                          <a:latin typeface="Cambria" panose="02040503050406030204" pitchFamily="18" charset="0"/>
                        </a:rPr>
                        <a:t>4.47</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1" i="1" u="none" strike="noStrike">
                          <a:solidFill>
                            <a:srgbClr val="000000"/>
                          </a:solidFill>
                          <a:effectLst/>
                          <a:latin typeface="Cambria" panose="02040503050406030204" pitchFamily="18" charset="0"/>
                        </a:rPr>
                        <a:t>6.59</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1" i="1" u="none" strike="noStrike">
                          <a:solidFill>
                            <a:srgbClr val="000000"/>
                          </a:solidFill>
                          <a:effectLst/>
                          <a:latin typeface="Cambria" panose="02040503050406030204" pitchFamily="18" charset="0"/>
                        </a:rPr>
                        <a:t>7.12</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1" i="1" u="none" strike="noStrike">
                          <a:solidFill>
                            <a:srgbClr val="000000"/>
                          </a:solidFill>
                          <a:effectLst/>
                          <a:latin typeface="Cambria" panose="02040503050406030204" pitchFamily="18" charset="0"/>
                        </a:rPr>
                        <a:t>6.13</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 </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 </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a:solidFill>
                            <a:srgbClr val="000000"/>
                          </a:solidFill>
                          <a:effectLst/>
                          <a:latin typeface="Cambria" panose="02040503050406030204" pitchFamily="18" charset="0"/>
                        </a:rPr>
                        <a:t> </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IN" sz="1100" b="0" i="0" u="none" strike="noStrike" dirty="0">
                          <a:solidFill>
                            <a:srgbClr val="000000"/>
                          </a:solidFill>
                          <a:effectLst/>
                          <a:latin typeface="Cambria" panose="02040503050406030204" pitchFamily="18" charset="0"/>
                        </a:rPr>
                        <a:t> </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1972938900"/>
                  </a:ext>
                </a:extLst>
              </a:tr>
            </a:tbl>
          </a:graphicData>
        </a:graphic>
      </p:graphicFrame>
      <p:pic>
        <p:nvPicPr>
          <p:cNvPr id="2" name="Picture 1" descr="A white text on a black background&#10;&#10;AI-generated content may be incorrect.">
            <a:extLst>
              <a:ext uri="{FF2B5EF4-FFF2-40B4-BE49-F238E27FC236}">
                <a16:creationId xmlns:a16="http://schemas.microsoft.com/office/drawing/2014/main" id="{B3634891-2BDC-FE19-A896-9EA19DBC3A01}"/>
              </a:ext>
            </a:extLst>
          </p:cNvPr>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10362466" y="234062"/>
            <a:ext cx="1559328" cy="340260"/>
          </a:xfrm>
          <a:prstGeom prst="rect">
            <a:avLst/>
          </a:prstGeom>
        </p:spPr>
      </p:pic>
    </p:spTree>
    <p:extLst>
      <p:ext uri="{BB962C8B-B14F-4D97-AF65-F5344CB8AC3E}">
        <p14:creationId xmlns:p14="http://schemas.microsoft.com/office/powerpoint/2010/main" val="2568024601"/>
      </p:ext>
    </p:extLst>
  </p:cSld>
  <p:clrMapOvr>
    <a:masterClrMapping/>
  </p:clrMapOvr>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5FAB694-7918-D9B6-DA43-A6B2A7CF924E}"/>
            </a:ext>
          </a:extLst>
        </p:cNvPr>
        <p:cNvGrpSpPr/>
        <p:nvPr/>
      </p:nvGrpSpPr>
      <p:grpSpPr>
        <a:xfrm>
          <a:off x="0" y="0"/>
          <a:ext cx="0" cy="0"/>
          <a:chOff x="0" y="0"/>
          <a:chExt cx="0" cy="0"/>
        </a:xfrm>
      </p:grpSpPr>
      <p:sp>
        <p:nvSpPr>
          <p:cNvPr id="4" name="Rectangle 3">
            <a:extLst>
              <a:ext uri="{FF2B5EF4-FFF2-40B4-BE49-F238E27FC236}">
                <a16:creationId xmlns:a16="http://schemas.microsoft.com/office/drawing/2014/main" id="{C46E27F4-FE5C-0687-18FE-7C3D663AF912}"/>
              </a:ext>
            </a:extLst>
          </p:cNvPr>
          <p:cNvSpPr/>
          <p:nvPr/>
        </p:nvSpPr>
        <p:spPr>
          <a:xfrm>
            <a:off x="0" y="0"/>
            <a:ext cx="12192000" cy="821635"/>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 name="Title 1">
            <a:extLst>
              <a:ext uri="{FF2B5EF4-FFF2-40B4-BE49-F238E27FC236}">
                <a16:creationId xmlns:a16="http://schemas.microsoft.com/office/drawing/2014/main" id="{3BFC86C9-F773-E502-134C-4DD4FD590431}"/>
              </a:ext>
            </a:extLst>
          </p:cNvPr>
          <p:cNvSpPr txBox="1">
            <a:spLocks/>
          </p:cNvSpPr>
          <p:nvPr/>
        </p:nvSpPr>
        <p:spPr>
          <a:xfrm>
            <a:off x="165475" y="106018"/>
            <a:ext cx="11007609" cy="630899"/>
          </a:xfrm>
          <a:prstGeom prst="rect">
            <a:avLst/>
          </a:prstGeom>
        </p:spPr>
        <p:txBody>
          <a:bodyPr vert="horz" lIns="91440" tIns="45720" rIns="91440" bIns="45720" rtlCol="0" anchor="ctr">
            <a:noAutofit/>
          </a:bodyPr>
          <a:lstStyle>
            <a:lvl1pPr algn="ctr" defTabSz="914400" rtl="0" eaLnBrk="1" latinLnBrk="0" hangingPunct="1">
              <a:lnSpc>
                <a:spcPct val="90000"/>
              </a:lnSpc>
              <a:spcBef>
                <a:spcPct val="0"/>
              </a:spcBef>
              <a:buNone/>
              <a:defRPr sz="6000" kern="1200">
                <a:solidFill>
                  <a:schemeClr val="tx1"/>
                </a:solidFill>
                <a:latin typeface="+mj-lt"/>
                <a:ea typeface="+mj-ea"/>
                <a:cs typeface="+mj-cs"/>
              </a:defRPr>
            </a:lvl1pPr>
          </a:lstStyle>
          <a:p>
            <a:pPr marL="0" marR="0" lvl="0" indent="0" algn="l" defTabSz="914400" rtl="0" eaLnBrk="1" fontAlgn="auto" latinLnBrk="0" hangingPunct="1">
              <a:lnSpc>
                <a:spcPct val="90000"/>
              </a:lnSpc>
              <a:spcBef>
                <a:spcPct val="0"/>
              </a:spcBef>
              <a:spcAft>
                <a:spcPts val="0"/>
              </a:spcAft>
              <a:buClrTx/>
              <a:buSzTx/>
              <a:buFontTx/>
              <a:buNone/>
              <a:tabLst/>
              <a:defRPr/>
            </a:pPr>
            <a:r>
              <a:rPr kumimoji="0" lang="en-US" sz="2800" b="1" i="0" u="none" strike="noStrike" kern="1200" cap="none" spc="0" normalizeH="0" baseline="0" noProof="0" dirty="0">
                <a:ln>
                  <a:noFill/>
                </a:ln>
                <a:solidFill>
                  <a:prstClr val="white"/>
                </a:solidFill>
                <a:effectLst/>
                <a:uLnTx/>
                <a:uFillTx/>
                <a:latin typeface="Cambria" panose="02040503050406030204" pitchFamily="18" charset="0"/>
                <a:ea typeface="Cambria" panose="02040503050406030204" pitchFamily="18" charset="0"/>
                <a:cs typeface="+mj-cs"/>
              </a:rPr>
              <a:t>DEBT PMS (SHORT TERM)</a:t>
            </a:r>
          </a:p>
          <a:p>
            <a:pPr marL="0" marR="0" lvl="0" indent="0" algn="l" defTabSz="914400" rtl="0" eaLnBrk="1" fontAlgn="auto" latinLnBrk="0" hangingPunct="1">
              <a:lnSpc>
                <a:spcPct val="90000"/>
              </a:lnSpc>
              <a:spcBef>
                <a:spcPct val="0"/>
              </a:spcBef>
              <a:spcAft>
                <a:spcPts val="0"/>
              </a:spcAft>
              <a:buClrTx/>
              <a:buSzTx/>
              <a:buFontTx/>
              <a:buNone/>
              <a:tabLst/>
              <a:defRPr/>
            </a:pPr>
            <a:r>
              <a:rPr kumimoji="0" lang="en-US" sz="2800" b="1" i="0" u="none" strike="noStrike" kern="1200" cap="none" spc="0" normalizeH="0" baseline="0" noProof="0" dirty="0">
                <a:ln>
                  <a:noFill/>
                </a:ln>
                <a:solidFill>
                  <a:prstClr val="white"/>
                </a:solidFill>
                <a:effectLst/>
                <a:uLnTx/>
                <a:uFillTx/>
                <a:latin typeface="Cambria" panose="02040503050406030204" pitchFamily="18" charset="0"/>
                <a:ea typeface="Cambria" panose="02040503050406030204" pitchFamily="18" charset="0"/>
                <a:cs typeface="+mj-cs"/>
              </a:rPr>
              <a:t>Neo Yield Enhancer</a:t>
            </a:r>
          </a:p>
        </p:txBody>
      </p:sp>
      <p:sp>
        <p:nvSpPr>
          <p:cNvPr id="22" name="Rectangle 21">
            <a:extLst>
              <a:ext uri="{FF2B5EF4-FFF2-40B4-BE49-F238E27FC236}">
                <a16:creationId xmlns:a16="http://schemas.microsoft.com/office/drawing/2014/main" id="{A741B526-DC46-143F-2635-48D088D60BAA}"/>
              </a:ext>
            </a:extLst>
          </p:cNvPr>
          <p:cNvSpPr/>
          <p:nvPr/>
        </p:nvSpPr>
        <p:spPr>
          <a:xfrm>
            <a:off x="0" y="6613807"/>
            <a:ext cx="12192000" cy="235963"/>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 name="TextBox 8">
            <a:extLst>
              <a:ext uri="{FF2B5EF4-FFF2-40B4-BE49-F238E27FC236}">
                <a16:creationId xmlns:a16="http://schemas.microsoft.com/office/drawing/2014/main" id="{7D73DF73-CDDD-6C44-F470-B59BB2750AF8}"/>
              </a:ext>
            </a:extLst>
          </p:cNvPr>
          <p:cNvSpPr txBox="1"/>
          <p:nvPr/>
        </p:nvSpPr>
        <p:spPr>
          <a:xfrm>
            <a:off x="165474" y="949756"/>
            <a:ext cx="3974571" cy="3016210"/>
          </a:xfrm>
          <a:prstGeom prst="rect">
            <a:avLst/>
          </a:prstGeom>
          <a:noFill/>
          <a:ln>
            <a:solidFill>
              <a:schemeClr val="bg1">
                <a:lumMod val="85000"/>
              </a:schemeClr>
            </a:solidFill>
          </a:ln>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300" b="1" i="0"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rPr>
              <a:t>About the fund:</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800" b="1" i="0"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300" b="0" i="0"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rPr>
              <a:t>The fund focuses on fixed income, targeting estimated gross returns of 10.50-11.50% p.a. through investments in high-quality NBFC bonds rated AAA to A- (80-100%).</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300" b="0" i="0"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rPr>
              <a:t>It emphasizes on strong credit selection, ongoing monitoring, and a mix of core and opportunistic trades to generate additional alpha over traditional fixed income products. Investors benefit from high liquidity, low duration (1–2 years), and</a:t>
            </a:r>
            <a:r>
              <a:rPr kumimoji="0" lang="en-IN" sz="1300" b="1" i="0"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rPr>
              <a:t> quarterly cash flows of 2%</a:t>
            </a:r>
            <a:r>
              <a:rPr kumimoji="0" lang="en-IN" sz="1300" b="0" i="0"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rPr>
              <a:t>. Managed by an experienced team, the fund aims to balance risk and return by focusing on credit quality, governance, and market opportunities in the alternative lending sector.</a:t>
            </a:r>
            <a:endParaRPr kumimoji="0" lang="en-IN" sz="1300" b="1" i="0"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endParaRPr>
          </a:p>
        </p:txBody>
      </p:sp>
      <p:sp>
        <p:nvSpPr>
          <p:cNvPr id="18" name="Rectangle 17">
            <a:extLst>
              <a:ext uri="{FF2B5EF4-FFF2-40B4-BE49-F238E27FC236}">
                <a16:creationId xmlns:a16="http://schemas.microsoft.com/office/drawing/2014/main" id="{BB577F41-8FE8-C9E6-0261-92CBE1DE6EF2}"/>
              </a:ext>
            </a:extLst>
          </p:cNvPr>
          <p:cNvSpPr/>
          <p:nvPr/>
        </p:nvSpPr>
        <p:spPr>
          <a:xfrm>
            <a:off x="0" y="808383"/>
            <a:ext cx="12192000" cy="45719"/>
          </a:xfrm>
          <a:prstGeom prst="rect">
            <a:avLst/>
          </a:prstGeom>
          <a:solidFill>
            <a:schemeClr val="bg1">
              <a:lumMod val="6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9" name="Slide Number Placeholder 18">
            <a:extLst>
              <a:ext uri="{FF2B5EF4-FFF2-40B4-BE49-F238E27FC236}">
                <a16:creationId xmlns:a16="http://schemas.microsoft.com/office/drawing/2014/main" id="{5060C5FE-F1A1-2F20-4FC0-D61FC246C25B}"/>
              </a:ext>
            </a:extLst>
          </p:cNvPr>
          <p:cNvSpPr>
            <a:spLocks noGrp="1"/>
          </p:cNvSpPr>
          <p:nvPr>
            <p:ph type="sldNum" sz="quarter" idx="12"/>
          </p:nvPr>
        </p:nvSpPr>
        <p:spPr>
          <a:xfrm>
            <a:off x="9448800" y="6535368"/>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1E62F875-1F54-4527-993B-FB1D0CCB3E02}" type="slidenum">
              <a:rPr kumimoji="0" lang="en-IN" sz="1200" b="1" i="0" u="none" strike="noStrike" kern="1200" cap="none" spc="0" normalizeH="0" baseline="0" noProof="0" smtClean="0">
                <a:ln>
                  <a:noFill/>
                </a:ln>
                <a:solidFill>
                  <a:prstClr val="white"/>
                </a:solidFill>
                <a:effectLst/>
                <a:uLnTx/>
                <a:uFillTx/>
                <a:latin typeface="Cambria" panose="02040503050406030204" pitchFamily="18" charset="0"/>
                <a:ea typeface="Cambria" panose="02040503050406030204" pitchFamily="18" charset="0"/>
                <a:cs typeface="+mn-cs"/>
              </a:rPr>
              <a:pPr marL="0" marR="0" lvl="0" indent="0" algn="r" defTabSz="914400" rtl="0" eaLnBrk="1" fontAlgn="auto" latinLnBrk="0" hangingPunct="1">
                <a:lnSpc>
                  <a:spcPct val="100000"/>
                </a:lnSpc>
                <a:spcBef>
                  <a:spcPts val="0"/>
                </a:spcBef>
                <a:spcAft>
                  <a:spcPts val="0"/>
                </a:spcAft>
                <a:buClrTx/>
                <a:buSzTx/>
                <a:buFontTx/>
                <a:buNone/>
                <a:tabLst/>
                <a:defRPr/>
              </a:pPr>
              <a:t>73</a:t>
            </a:fld>
            <a:endParaRPr kumimoji="0" lang="en-IN" sz="1200" b="1" i="0" u="none" strike="noStrike" kern="1200" cap="none" spc="0" normalizeH="0" baseline="0" noProof="0">
              <a:ln>
                <a:noFill/>
              </a:ln>
              <a:solidFill>
                <a:prstClr val="white"/>
              </a:solidFill>
              <a:effectLst/>
              <a:uLnTx/>
              <a:uFillTx/>
              <a:latin typeface="Cambria" panose="02040503050406030204" pitchFamily="18" charset="0"/>
              <a:ea typeface="Cambria" panose="02040503050406030204" pitchFamily="18" charset="0"/>
              <a:cs typeface="+mn-cs"/>
            </a:endParaRPr>
          </a:p>
        </p:txBody>
      </p:sp>
      <p:sp>
        <p:nvSpPr>
          <p:cNvPr id="21" name="TextBox 20">
            <a:extLst>
              <a:ext uri="{FF2B5EF4-FFF2-40B4-BE49-F238E27FC236}">
                <a16:creationId xmlns:a16="http://schemas.microsoft.com/office/drawing/2014/main" id="{9A6BF2CB-B0F6-F0BB-22E4-A24C8552D2A4}"/>
              </a:ext>
            </a:extLst>
          </p:cNvPr>
          <p:cNvSpPr txBox="1"/>
          <p:nvPr/>
        </p:nvSpPr>
        <p:spPr>
          <a:xfrm>
            <a:off x="8774678" y="4872893"/>
            <a:ext cx="2367452" cy="292388"/>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1300" b="1" i="0"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rPr>
              <a:t>Fees Structure</a:t>
            </a:r>
          </a:p>
        </p:txBody>
      </p:sp>
      <p:graphicFrame>
        <p:nvGraphicFramePr>
          <p:cNvPr id="23" name="Table 8">
            <a:extLst>
              <a:ext uri="{FF2B5EF4-FFF2-40B4-BE49-F238E27FC236}">
                <a16:creationId xmlns:a16="http://schemas.microsoft.com/office/drawing/2014/main" id="{B2B71FB5-5D0E-6DA2-4B3C-E2EEBDF567DE}"/>
              </a:ext>
            </a:extLst>
          </p:cNvPr>
          <p:cNvGraphicFramePr>
            <a:graphicFrameLocks noGrp="1"/>
          </p:cNvGraphicFramePr>
          <p:nvPr/>
        </p:nvGraphicFramePr>
        <p:xfrm>
          <a:off x="9313864" y="5142173"/>
          <a:ext cx="2712657" cy="1100365"/>
        </p:xfrm>
        <a:graphic>
          <a:graphicData uri="http://schemas.openxmlformats.org/drawingml/2006/table">
            <a:tbl>
              <a:tblPr firstRow="1" bandRow="1">
                <a:tableStyleId>{073A0DAA-6AF3-43AB-8588-CEC1D06C72B9}</a:tableStyleId>
              </a:tblPr>
              <a:tblGrid>
                <a:gridCol w="1196672">
                  <a:extLst>
                    <a:ext uri="{9D8B030D-6E8A-4147-A177-3AD203B41FA5}">
                      <a16:colId xmlns:a16="http://schemas.microsoft.com/office/drawing/2014/main" val="3671103045"/>
                    </a:ext>
                  </a:extLst>
                </a:gridCol>
                <a:gridCol w="1515985">
                  <a:extLst>
                    <a:ext uri="{9D8B030D-6E8A-4147-A177-3AD203B41FA5}">
                      <a16:colId xmlns:a16="http://schemas.microsoft.com/office/drawing/2014/main" val="1999429750"/>
                    </a:ext>
                  </a:extLst>
                </a:gridCol>
              </a:tblGrid>
              <a:tr h="281091">
                <a:tc>
                  <a:txBody>
                    <a:bodyPr/>
                    <a:lstStyle/>
                    <a:p>
                      <a:pPr algn="ctr"/>
                      <a:r>
                        <a:rPr lang="en-IN" sz="1300">
                          <a:effectLst/>
                          <a:latin typeface="Cambria" panose="02040503050406030204" pitchFamily="18" charset="0"/>
                          <a:ea typeface="Cambria" panose="02040503050406030204" pitchFamily="18" charset="0"/>
                          <a:cs typeface="Aptos" panose="020B0004020202020204" pitchFamily="34" charset="0"/>
                        </a:rPr>
                        <a:t>Corpus</a:t>
                      </a:r>
                    </a:p>
                  </a:txBody>
                  <a:tcPr marL="68580" marR="6858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tcPr>
                </a:tc>
                <a:tc>
                  <a:txBody>
                    <a:bodyPr/>
                    <a:lstStyle/>
                    <a:p>
                      <a:pPr algn="ctr"/>
                      <a:r>
                        <a:rPr lang="en-US" sz="1300" b="1">
                          <a:effectLst/>
                          <a:latin typeface="Cambria" panose="02040503050406030204" pitchFamily="18" charset="0"/>
                          <a:ea typeface="Cambria" panose="02040503050406030204" pitchFamily="18" charset="0"/>
                          <a:cs typeface="Aptos" panose="020B0004020202020204" pitchFamily="34" charset="0"/>
                        </a:rPr>
                        <a:t>Mngmt. Fees</a:t>
                      </a:r>
                      <a:endParaRPr lang="en-IN" sz="1300">
                        <a:effectLst/>
                        <a:latin typeface="Cambria" panose="02040503050406030204" pitchFamily="18" charset="0"/>
                        <a:ea typeface="Cambria" panose="02040503050406030204" pitchFamily="18" charset="0"/>
                        <a:cs typeface="Aptos" panose="020B0004020202020204" pitchFamily="34" charset="0"/>
                      </a:endParaRPr>
                    </a:p>
                  </a:txBody>
                  <a:tcPr marL="68580" marR="6858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tcPr>
                </a:tc>
                <a:extLst>
                  <a:ext uri="{0D108BD9-81ED-4DB2-BD59-A6C34878D82A}">
                    <a16:rowId xmlns:a16="http://schemas.microsoft.com/office/drawing/2014/main" val="3419815612"/>
                  </a:ext>
                </a:extLst>
              </a:tr>
              <a:tr h="409637">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300" b="0">
                          <a:effectLst/>
                          <a:latin typeface="Cambria" panose="02040503050406030204" pitchFamily="18" charset="0"/>
                          <a:ea typeface="Cambria" panose="02040503050406030204" pitchFamily="18" charset="0"/>
                          <a:cs typeface="Aptos" panose="020B0004020202020204" pitchFamily="34" charset="0"/>
                        </a:rPr>
                        <a:t>&lt;15crs</a:t>
                      </a:r>
                    </a:p>
                  </a:txBody>
                  <a:tcPr marL="68580" marR="6858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65000"/>
                      </a:schemeClr>
                    </a:solidFill>
                  </a:tcPr>
                </a:tc>
                <a:tc>
                  <a:txBody>
                    <a:bodyPr/>
                    <a:lstStyle/>
                    <a:p>
                      <a:pPr algn="ctr"/>
                      <a:r>
                        <a:rPr lang="en-US" sz="1300" b="0">
                          <a:effectLst/>
                          <a:latin typeface="Cambria" panose="02040503050406030204" pitchFamily="18" charset="0"/>
                          <a:ea typeface="Cambria" panose="02040503050406030204" pitchFamily="18" charset="0"/>
                          <a:cs typeface="Aptos" panose="020B0004020202020204" pitchFamily="34" charset="0"/>
                        </a:rPr>
                        <a:t>1.25%</a:t>
                      </a:r>
                      <a:endParaRPr lang="en-IN" sz="1300" b="0">
                        <a:effectLst/>
                        <a:latin typeface="Cambria" panose="02040503050406030204" pitchFamily="18" charset="0"/>
                        <a:ea typeface="Cambria" panose="02040503050406030204" pitchFamily="18" charset="0"/>
                        <a:cs typeface="Aptos" panose="020B0004020202020204" pitchFamily="34" charset="0"/>
                      </a:endParaRPr>
                    </a:p>
                  </a:txBody>
                  <a:tcPr marL="68580" marR="6858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65000"/>
                      </a:schemeClr>
                    </a:solidFill>
                  </a:tcPr>
                </a:tc>
                <a:extLst>
                  <a:ext uri="{0D108BD9-81ED-4DB2-BD59-A6C34878D82A}">
                    <a16:rowId xmlns:a16="http://schemas.microsoft.com/office/drawing/2014/main" val="1532966897"/>
                  </a:ext>
                </a:extLst>
              </a:tr>
              <a:tr h="409637">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300" b="0">
                          <a:effectLst/>
                          <a:latin typeface="Cambria" panose="02040503050406030204" pitchFamily="18" charset="0"/>
                          <a:ea typeface="Cambria" panose="02040503050406030204" pitchFamily="18" charset="0"/>
                          <a:cs typeface="Aptos" panose="020B0004020202020204" pitchFamily="34" charset="0"/>
                        </a:rPr>
                        <a:t>&gt;15crs</a:t>
                      </a:r>
                    </a:p>
                  </a:txBody>
                  <a:tcPr marL="68580" marR="6858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85000"/>
                      </a:schemeClr>
                    </a:solidFill>
                  </a:tcPr>
                </a:tc>
                <a:tc>
                  <a:txBody>
                    <a:bodyPr/>
                    <a:lstStyle/>
                    <a:p>
                      <a:pPr algn="ctr"/>
                      <a:r>
                        <a:rPr lang="en-IN" sz="1300" b="0">
                          <a:effectLst/>
                          <a:latin typeface="Cambria" panose="02040503050406030204" pitchFamily="18" charset="0"/>
                          <a:ea typeface="Cambria" panose="02040503050406030204" pitchFamily="18" charset="0"/>
                          <a:cs typeface="Aptos" panose="020B0004020202020204" pitchFamily="34" charset="0"/>
                        </a:rPr>
                        <a:t>1.00%</a:t>
                      </a:r>
                    </a:p>
                  </a:txBody>
                  <a:tcPr marL="68580" marR="6858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39763293"/>
                  </a:ext>
                </a:extLst>
              </a:tr>
            </a:tbl>
          </a:graphicData>
        </a:graphic>
      </p:graphicFrame>
      <p:graphicFrame>
        <p:nvGraphicFramePr>
          <p:cNvPr id="7" name="Table 2">
            <a:extLst>
              <a:ext uri="{FF2B5EF4-FFF2-40B4-BE49-F238E27FC236}">
                <a16:creationId xmlns:a16="http://schemas.microsoft.com/office/drawing/2014/main" id="{20F9695E-32D0-6BE1-0FF4-716FE5CE3C8C}"/>
              </a:ext>
            </a:extLst>
          </p:cNvPr>
          <p:cNvGraphicFramePr>
            <a:graphicFrameLocks noGrp="1"/>
          </p:cNvGraphicFramePr>
          <p:nvPr>
            <p:extLst>
              <p:ext uri="{D42A27DB-BD31-4B8C-83A1-F6EECF244321}">
                <p14:modId xmlns:p14="http://schemas.microsoft.com/office/powerpoint/2010/main" val="555390075"/>
              </p:ext>
            </p:extLst>
          </p:nvPr>
        </p:nvGraphicFramePr>
        <p:xfrm>
          <a:off x="165473" y="4016695"/>
          <a:ext cx="3974571" cy="2377440"/>
        </p:xfrm>
        <a:graphic>
          <a:graphicData uri="http://schemas.openxmlformats.org/drawingml/2006/table">
            <a:tbl>
              <a:tblPr firstRow="1" bandRow="1">
                <a:tableStyleId>{073A0DAA-6AF3-43AB-8588-CEC1D06C72B9}</a:tableStyleId>
              </a:tblPr>
              <a:tblGrid>
                <a:gridCol w="1608897">
                  <a:extLst>
                    <a:ext uri="{9D8B030D-6E8A-4147-A177-3AD203B41FA5}">
                      <a16:colId xmlns:a16="http://schemas.microsoft.com/office/drawing/2014/main" val="979919291"/>
                    </a:ext>
                  </a:extLst>
                </a:gridCol>
                <a:gridCol w="2365674">
                  <a:extLst>
                    <a:ext uri="{9D8B030D-6E8A-4147-A177-3AD203B41FA5}">
                      <a16:colId xmlns:a16="http://schemas.microsoft.com/office/drawing/2014/main" val="2728041260"/>
                    </a:ext>
                  </a:extLst>
                </a:gridCol>
              </a:tblGrid>
              <a:tr h="0">
                <a:tc>
                  <a:txBody>
                    <a:bodyPr/>
                    <a:lstStyle/>
                    <a:p>
                      <a:pPr algn="ctr"/>
                      <a:r>
                        <a:rPr lang="en-US" sz="1200">
                          <a:latin typeface="Cambria" panose="02040503050406030204" pitchFamily="18" charset="0"/>
                          <a:ea typeface="Cambria" panose="02040503050406030204" pitchFamily="18" charset="0"/>
                        </a:rPr>
                        <a:t>Particulars</a:t>
                      </a:r>
                      <a:endParaRPr lang="en-IN" sz="1200">
                        <a:latin typeface="Cambria" panose="02040503050406030204" pitchFamily="18" charset="0"/>
                        <a:ea typeface="Cambria" panose="02040503050406030204" pitchFamily="18" charset="0"/>
                      </a:endParaRPr>
                    </a:p>
                  </a:txBody>
                  <a:tcPr anchor="ctr">
                    <a:lnL w="12700" cap="flat" cmpd="sng" algn="ctr">
                      <a:solidFill>
                        <a:schemeClr val="bg1">
                          <a:lumMod val="85000"/>
                        </a:schemeClr>
                      </a:solidFill>
                      <a:prstDash val="solid"/>
                      <a:round/>
                      <a:headEnd type="none" w="med" len="med"/>
                      <a:tailEnd type="none" w="med" len="med"/>
                    </a:lnL>
                    <a:lnT w="12700" cap="flat" cmpd="sng" algn="ctr">
                      <a:solidFill>
                        <a:schemeClr val="bg1">
                          <a:lumMod val="85000"/>
                        </a:schemeClr>
                      </a:solidFill>
                      <a:prstDash val="solid"/>
                      <a:round/>
                      <a:headEnd type="none" w="med" len="med"/>
                      <a:tailEnd type="none" w="med" len="med"/>
                    </a:lnT>
                  </a:tcPr>
                </a:tc>
                <a:tc>
                  <a:txBody>
                    <a:bodyPr/>
                    <a:lstStyle/>
                    <a:p>
                      <a:pPr algn="ctr"/>
                      <a:r>
                        <a:rPr lang="en-US" sz="1200">
                          <a:latin typeface="Cambria" panose="02040503050406030204" pitchFamily="18" charset="0"/>
                          <a:ea typeface="Cambria" panose="02040503050406030204" pitchFamily="18" charset="0"/>
                        </a:rPr>
                        <a:t>Details</a:t>
                      </a:r>
                      <a:endParaRPr lang="en-IN" sz="1200">
                        <a:latin typeface="Cambria" panose="02040503050406030204" pitchFamily="18" charset="0"/>
                        <a:ea typeface="Cambria" panose="02040503050406030204" pitchFamily="18" charset="0"/>
                      </a:endParaRPr>
                    </a:p>
                  </a:txBody>
                  <a:tcPr anchor="ctr">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tcPr>
                </a:tc>
                <a:extLst>
                  <a:ext uri="{0D108BD9-81ED-4DB2-BD59-A6C34878D82A}">
                    <a16:rowId xmlns:a16="http://schemas.microsoft.com/office/drawing/2014/main" val="2509566197"/>
                  </a:ext>
                </a:extLst>
              </a:tr>
              <a:tr h="0">
                <a:tc>
                  <a:txBody>
                    <a:bodyPr/>
                    <a:lstStyle/>
                    <a:p>
                      <a:pPr algn="ctr"/>
                      <a:r>
                        <a:rPr lang="en-US" sz="1200" b="1" dirty="0">
                          <a:latin typeface="Cambria" panose="02040503050406030204" pitchFamily="18" charset="0"/>
                          <a:ea typeface="Cambria" panose="02040503050406030204" pitchFamily="18" charset="0"/>
                        </a:rPr>
                        <a:t>AUM (</a:t>
                      </a:r>
                      <a:r>
                        <a:rPr lang="en-US" sz="1200" b="1" dirty="0" err="1">
                          <a:latin typeface="Cambria" panose="02040503050406030204" pitchFamily="18" charset="0"/>
                          <a:ea typeface="Cambria" panose="02040503050406030204" pitchFamily="18" charset="0"/>
                        </a:rPr>
                        <a:t>Crs</a:t>
                      </a:r>
                      <a:r>
                        <a:rPr lang="en-US" sz="1200" b="1" dirty="0">
                          <a:latin typeface="Cambria" panose="02040503050406030204" pitchFamily="18" charset="0"/>
                          <a:ea typeface="Cambria" panose="02040503050406030204" pitchFamily="18" charset="0"/>
                        </a:rPr>
                        <a:t>)</a:t>
                      </a:r>
                      <a:endParaRPr lang="en-IN" sz="1200" b="1" dirty="0">
                        <a:latin typeface="Cambria" panose="02040503050406030204" pitchFamily="18" charset="0"/>
                        <a:ea typeface="Cambria" panose="02040503050406030204" pitchFamily="18" charset="0"/>
                      </a:endParaRPr>
                    </a:p>
                  </a:txBody>
                  <a:tcPr anchor="ctr">
                    <a:lnL w="12700" cap="flat" cmpd="sng" algn="ctr">
                      <a:solidFill>
                        <a:schemeClr val="bg1">
                          <a:lumMod val="85000"/>
                        </a:schemeClr>
                      </a:solidFill>
                      <a:prstDash val="solid"/>
                      <a:round/>
                      <a:headEnd type="none" w="med" len="med"/>
                      <a:tailEnd type="none" w="med" len="med"/>
                    </a:lnL>
                    <a:solidFill>
                      <a:schemeClr val="bg1">
                        <a:lumMod val="95000"/>
                      </a:schemeClr>
                    </a:solidFill>
                  </a:tcPr>
                </a:tc>
                <a:tc>
                  <a:txBody>
                    <a:bodyPr/>
                    <a:lstStyle/>
                    <a:p>
                      <a:pPr algn="ctr"/>
                      <a:r>
                        <a:rPr lang="en-US" sz="1200" dirty="0">
                          <a:latin typeface="Cambria" panose="02040503050406030204" pitchFamily="18" charset="0"/>
                          <a:ea typeface="Cambria" panose="02040503050406030204" pitchFamily="18" charset="0"/>
                        </a:rPr>
                        <a:t>~ 2,000 </a:t>
                      </a:r>
                      <a:r>
                        <a:rPr lang="en-US" sz="1200" dirty="0" err="1">
                          <a:latin typeface="Cambria" panose="02040503050406030204" pitchFamily="18" charset="0"/>
                          <a:ea typeface="Cambria" panose="02040503050406030204" pitchFamily="18" charset="0"/>
                        </a:rPr>
                        <a:t>crs</a:t>
                      </a:r>
                      <a:endParaRPr lang="en-IN" sz="1200" dirty="0">
                        <a:latin typeface="Cambria" panose="02040503050406030204" pitchFamily="18" charset="0"/>
                        <a:ea typeface="Cambria" panose="02040503050406030204" pitchFamily="18" charset="0"/>
                      </a:endParaRPr>
                    </a:p>
                  </a:txBody>
                  <a:tcPr anchor="ctr">
                    <a:lnR w="12700" cap="flat" cmpd="sng" algn="ctr">
                      <a:solidFill>
                        <a:schemeClr val="bg1">
                          <a:lumMod val="85000"/>
                        </a:schemeClr>
                      </a:solidFill>
                      <a:prstDash val="solid"/>
                      <a:round/>
                      <a:headEnd type="none" w="med" len="med"/>
                      <a:tailEnd type="none" w="med" len="med"/>
                    </a:lnR>
                    <a:solidFill>
                      <a:schemeClr val="bg1">
                        <a:lumMod val="95000"/>
                      </a:schemeClr>
                    </a:solidFill>
                  </a:tcPr>
                </a:tc>
                <a:extLst>
                  <a:ext uri="{0D108BD9-81ED-4DB2-BD59-A6C34878D82A}">
                    <a16:rowId xmlns:a16="http://schemas.microsoft.com/office/drawing/2014/main" val="2689620740"/>
                  </a:ext>
                </a:extLst>
              </a:tr>
              <a:tr h="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200" b="1" dirty="0">
                          <a:latin typeface="Cambria" panose="02040503050406030204" pitchFamily="18" charset="0"/>
                          <a:ea typeface="Cambria" panose="02040503050406030204" pitchFamily="18" charset="0"/>
                        </a:rPr>
                        <a:t>Ideal holding period</a:t>
                      </a:r>
                    </a:p>
                  </a:txBody>
                  <a:tcPr anchor="ctr">
                    <a:lnL w="12700" cap="flat" cmpd="sng" algn="ctr">
                      <a:solidFill>
                        <a:schemeClr val="bg1">
                          <a:lumMod val="85000"/>
                        </a:schemeClr>
                      </a:solidFill>
                      <a:prstDash val="solid"/>
                      <a:round/>
                      <a:headEnd type="none" w="med" len="med"/>
                      <a:tailEnd type="none" w="med" len="med"/>
                    </a:lnL>
                    <a:solidFill>
                      <a:schemeClr val="bg1">
                        <a:lumMod val="75000"/>
                      </a:schemeClr>
                    </a:solidFill>
                  </a:tcPr>
                </a:tc>
                <a:tc>
                  <a:txBody>
                    <a:bodyPr/>
                    <a:lstStyle/>
                    <a:p>
                      <a:pPr algn="ctr"/>
                      <a:r>
                        <a:rPr lang="en-US" sz="1200" b="0" dirty="0">
                          <a:latin typeface="Cambria" panose="02040503050406030204" pitchFamily="18" charset="0"/>
                          <a:ea typeface="Cambria" panose="02040503050406030204" pitchFamily="18" charset="0"/>
                        </a:rPr>
                        <a:t>6 to 9 months</a:t>
                      </a:r>
                      <a:endParaRPr lang="en-IN" sz="1200" dirty="0">
                        <a:latin typeface="Cambria" panose="02040503050406030204" pitchFamily="18" charset="0"/>
                        <a:ea typeface="Cambria" panose="02040503050406030204" pitchFamily="18" charset="0"/>
                      </a:endParaRPr>
                    </a:p>
                  </a:txBody>
                  <a:tcPr anchor="ctr">
                    <a:lnR w="12700" cap="flat" cmpd="sng" algn="ctr">
                      <a:solidFill>
                        <a:schemeClr val="bg1">
                          <a:lumMod val="85000"/>
                        </a:schemeClr>
                      </a:solidFill>
                      <a:prstDash val="solid"/>
                      <a:round/>
                      <a:headEnd type="none" w="med" len="med"/>
                      <a:tailEnd type="none" w="med" len="med"/>
                    </a:lnR>
                    <a:solidFill>
                      <a:schemeClr val="bg1">
                        <a:lumMod val="75000"/>
                      </a:schemeClr>
                    </a:solidFill>
                  </a:tcPr>
                </a:tc>
                <a:extLst>
                  <a:ext uri="{0D108BD9-81ED-4DB2-BD59-A6C34878D82A}">
                    <a16:rowId xmlns:a16="http://schemas.microsoft.com/office/drawing/2014/main" val="1189957369"/>
                  </a:ext>
                </a:extLst>
              </a:tr>
              <a:tr h="0">
                <a:tc>
                  <a:txBody>
                    <a:bodyPr/>
                    <a:lstStyle/>
                    <a:p>
                      <a:pPr algn="ctr"/>
                      <a:r>
                        <a:rPr lang="en-IN" sz="1200" b="1">
                          <a:latin typeface="Cambria" panose="02040503050406030204" pitchFamily="18" charset="0"/>
                          <a:ea typeface="Cambria" panose="02040503050406030204" pitchFamily="18" charset="0"/>
                        </a:rPr>
                        <a:t>Lock-in</a:t>
                      </a:r>
                    </a:p>
                  </a:txBody>
                  <a:tcPr anchor="ctr">
                    <a:lnL w="12700" cap="flat" cmpd="sng" algn="ctr">
                      <a:solidFill>
                        <a:schemeClr val="bg1">
                          <a:lumMod val="85000"/>
                        </a:schemeClr>
                      </a:solidFill>
                      <a:prstDash val="solid"/>
                      <a:round/>
                      <a:headEnd type="none" w="med" len="med"/>
                      <a:tailEnd type="none" w="med" len="med"/>
                    </a:lnL>
                    <a:solidFill>
                      <a:schemeClr val="bg1">
                        <a:lumMod val="95000"/>
                      </a:schemeClr>
                    </a:solidFill>
                  </a:tcPr>
                </a:tc>
                <a:tc>
                  <a:txBody>
                    <a:bodyPr/>
                    <a:lstStyle/>
                    <a:p>
                      <a:pPr algn="ctr"/>
                      <a:r>
                        <a:rPr lang="en-IN" sz="1200">
                          <a:latin typeface="Cambria" panose="02040503050406030204" pitchFamily="18" charset="0"/>
                          <a:ea typeface="Cambria" panose="02040503050406030204" pitchFamily="18" charset="0"/>
                        </a:rPr>
                        <a:t>3 Months</a:t>
                      </a:r>
                    </a:p>
                  </a:txBody>
                  <a:tcPr anchor="ctr">
                    <a:lnR w="12700" cap="flat" cmpd="sng" algn="ctr">
                      <a:solidFill>
                        <a:schemeClr val="bg1">
                          <a:lumMod val="85000"/>
                        </a:schemeClr>
                      </a:solidFill>
                      <a:prstDash val="solid"/>
                      <a:round/>
                      <a:headEnd type="none" w="med" len="med"/>
                      <a:tailEnd type="none" w="med" len="med"/>
                    </a:lnR>
                    <a:solidFill>
                      <a:schemeClr val="bg1">
                        <a:lumMod val="95000"/>
                      </a:schemeClr>
                    </a:solidFill>
                  </a:tcPr>
                </a:tc>
                <a:extLst>
                  <a:ext uri="{0D108BD9-81ED-4DB2-BD59-A6C34878D82A}">
                    <a16:rowId xmlns:a16="http://schemas.microsoft.com/office/drawing/2014/main" val="595497186"/>
                  </a:ext>
                </a:extLst>
              </a:tr>
              <a:tr h="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200" b="1" dirty="0">
                          <a:effectLst/>
                          <a:latin typeface="Cambria" panose="02040503050406030204" pitchFamily="18" charset="0"/>
                          <a:ea typeface="Cambria" panose="02040503050406030204" pitchFamily="18" charset="0"/>
                          <a:cs typeface="Aptos" panose="020B0004020202020204" pitchFamily="34" charset="0"/>
                        </a:rPr>
                        <a:t>Operating Exp.</a:t>
                      </a:r>
                      <a:endParaRPr lang="en-IN" sz="1200" b="1" dirty="0">
                        <a:effectLst/>
                        <a:latin typeface="Cambria" panose="02040503050406030204" pitchFamily="18" charset="0"/>
                        <a:ea typeface="Cambria" panose="02040503050406030204" pitchFamily="18" charset="0"/>
                        <a:cs typeface="Aptos" panose="020B0004020202020204" pitchFamily="34" charset="0"/>
                      </a:endParaRPr>
                    </a:p>
                  </a:txBody>
                  <a:tcPr anchor="ctr">
                    <a:lnL w="12700" cap="flat" cmpd="sng" algn="ctr">
                      <a:solidFill>
                        <a:schemeClr val="bg1">
                          <a:lumMod val="85000"/>
                        </a:schemeClr>
                      </a:solidFill>
                      <a:prstDash val="solid"/>
                      <a:round/>
                      <a:headEnd type="none" w="med" len="med"/>
                      <a:tailEnd type="none" w="med" len="med"/>
                    </a:lnL>
                    <a:solidFill>
                      <a:schemeClr val="bg1">
                        <a:lumMod val="75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IN" sz="1200" dirty="0">
                          <a:effectLst/>
                          <a:latin typeface="Cambria" panose="02040503050406030204" pitchFamily="18" charset="0"/>
                          <a:ea typeface="Cambria" panose="02040503050406030204" pitchFamily="18" charset="0"/>
                          <a:cs typeface="Aptos" panose="020B0004020202020204" pitchFamily="34" charset="0"/>
                        </a:rPr>
                        <a:t>0.10% p.a.</a:t>
                      </a:r>
                    </a:p>
                  </a:txBody>
                  <a:tcPr anchor="ctr">
                    <a:lnR w="12700" cap="flat" cmpd="sng" algn="ctr">
                      <a:solidFill>
                        <a:schemeClr val="bg1">
                          <a:lumMod val="85000"/>
                        </a:schemeClr>
                      </a:solidFill>
                      <a:prstDash val="solid"/>
                      <a:round/>
                      <a:headEnd type="none" w="med" len="med"/>
                      <a:tailEnd type="none" w="med" len="med"/>
                    </a:lnR>
                    <a:solidFill>
                      <a:schemeClr val="bg1">
                        <a:lumMod val="75000"/>
                      </a:schemeClr>
                    </a:solidFill>
                  </a:tcPr>
                </a:tc>
                <a:extLst>
                  <a:ext uri="{0D108BD9-81ED-4DB2-BD59-A6C34878D82A}">
                    <a16:rowId xmlns:a16="http://schemas.microsoft.com/office/drawing/2014/main" val="1206262550"/>
                  </a:ext>
                </a:extLst>
              </a:tr>
              <a:tr h="0">
                <a:tc>
                  <a:txBody>
                    <a:bodyPr/>
                    <a:lstStyle/>
                    <a:p>
                      <a:pPr algn="ctr"/>
                      <a:r>
                        <a:rPr lang="en-IN" sz="1200" b="1" dirty="0">
                          <a:latin typeface="Cambria" panose="02040503050406030204" pitchFamily="18" charset="0"/>
                          <a:ea typeface="Cambria" panose="02040503050406030204" pitchFamily="18" charset="0"/>
                        </a:rPr>
                        <a:t>Min Investment</a:t>
                      </a:r>
                    </a:p>
                  </a:txBody>
                  <a:tcPr anchor="ctr">
                    <a:lnL w="12700" cap="flat" cmpd="sng" algn="ctr">
                      <a:solidFill>
                        <a:schemeClr val="bg1">
                          <a:lumMod val="85000"/>
                        </a:schemeClr>
                      </a:solidFill>
                      <a:prstDash val="solid"/>
                      <a:round/>
                      <a:headEnd type="none" w="med" len="med"/>
                      <a:tailEnd type="none" w="med" len="med"/>
                    </a:lnL>
                    <a:solidFill>
                      <a:schemeClr val="bg1">
                        <a:lumMod val="95000"/>
                      </a:schemeClr>
                    </a:solidFill>
                  </a:tcPr>
                </a:tc>
                <a:tc>
                  <a:txBody>
                    <a:bodyPr/>
                    <a:lstStyle/>
                    <a:p>
                      <a:pPr algn="ctr"/>
                      <a:r>
                        <a:rPr lang="en-IN" sz="1200" dirty="0">
                          <a:latin typeface="Cambria" panose="02040503050406030204" pitchFamily="18" charset="0"/>
                          <a:ea typeface="Cambria" panose="02040503050406030204" pitchFamily="18" charset="0"/>
                        </a:rPr>
                        <a:t>1 crore</a:t>
                      </a:r>
                    </a:p>
                  </a:txBody>
                  <a:tcPr anchor="ctr">
                    <a:lnR w="12700" cap="flat" cmpd="sng" algn="ctr">
                      <a:solidFill>
                        <a:schemeClr val="bg1">
                          <a:lumMod val="85000"/>
                        </a:schemeClr>
                      </a:solidFill>
                      <a:prstDash val="solid"/>
                      <a:round/>
                      <a:headEnd type="none" w="med" len="med"/>
                      <a:tailEnd type="none" w="med" len="med"/>
                    </a:lnR>
                    <a:solidFill>
                      <a:schemeClr val="bg1">
                        <a:lumMod val="95000"/>
                      </a:schemeClr>
                    </a:solidFill>
                  </a:tcPr>
                </a:tc>
                <a:extLst>
                  <a:ext uri="{0D108BD9-81ED-4DB2-BD59-A6C34878D82A}">
                    <a16:rowId xmlns:a16="http://schemas.microsoft.com/office/drawing/2014/main" val="3000782223"/>
                  </a:ext>
                </a:extLst>
              </a:tr>
              <a:tr h="0">
                <a:tc>
                  <a:txBody>
                    <a:bodyPr/>
                    <a:lstStyle/>
                    <a:p>
                      <a:pPr algn="ctr"/>
                      <a:r>
                        <a:rPr lang="en-IN" sz="1200" b="1" dirty="0">
                          <a:latin typeface="Cambria" panose="02040503050406030204" pitchFamily="18" charset="0"/>
                          <a:ea typeface="Cambria" panose="02040503050406030204" pitchFamily="18" charset="0"/>
                        </a:rPr>
                        <a:t>Exit Load</a:t>
                      </a:r>
                    </a:p>
                  </a:txBody>
                  <a:tcPr anchor="ctr">
                    <a:lnL w="12700" cap="flat" cmpd="sng" algn="ctr">
                      <a:solidFill>
                        <a:schemeClr val="bg1">
                          <a:lumMod val="85000"/>
                        </a:schemeClr>
                      </a:solidFill>
                      <a:prstDash val="solid"/>
                      <a:round/>
                      <a:headEnd type="none" w="med" len="med"/>
                      <a:tailEnd type="none" w="med" len="med"/>
                    </a:lnL>
                    <a:solidFill>
                      <a:schemeClr val="bg1">
                        <a:lumMod val="75000"/>
                      </a:schemeClr>
                    </a:solidFill>
                  </a:tcPr>
                </a:tc>
                <a:tc>
                  <a:txBody>
                    <a:bodyPr/>
                    <a:lstStyle/>
                    <a:p>
                      <a:pPr algn="ctr"/>
                      <a:r>
                        <a:rPr lang="en-US" sz="1200" dirty="0">
                          <a:latin typeface="Cambria" panose="02040503050406030204" pitchFamily="18" charset="0"/>
                          <a:ea typeface="Cambria" panose="02040503050406030204" pitchFamily="18" charset="0"/>
                        </a:rPr>
                        <a:t>NIL Post 3 Months (1.00%  absolute within Lock-in period)</a:t>
                      </a:r>
                      <a:endParaRPr lang="en-IN" sz="1200" dirty="0">
                        <a:latin typeface="Cambria" panose="02040503050406030204" pitchFamily="18" charset="0"/>
                        <a:ea typeface="Cambria" panose="02040503050406030204" pitchFamily="18" charset="0"/>
                      </a:endParaRPr>
                    </a:p>
                  </a:txBody>
                  <a:tcPr anchor="ctr">
                    <a:lnR w="12700" cap="flat" cmpd="sng" algn="ctr">
                      <a:solidFill>
                        <a:schemeClr val="bg1">
                          <a:lumMod val="85000"/>
                        </a:schemeClr>
                      </a:solidFill>
                      <a:prstDash val="solid"/>
                      <a:round/>
                      <a:headEnd type="none" w="med" len="med"/>
                      <a:tailEnd type="none" w="med" len="med"/>
                    </a:lnR>
                    <a:solidFill>
                      <a:schemeClr val="bg1">
                        <a:lumMod val="75000"/>
                      </a:schemeClr>
                    </a:solidFill>
                  </a:tcPr>
                </a:tc>
                <a:extLst>
                  <a:ext uri="{0D108BD9-81ED-4DB2-BD59-A6C34878D82A}">
                    <a16:rowId xmlns:a16="http://schemas.microsoft.com/office/drawing/2014/main" val="1990558997"/>
                  </a:ext>
                </a:extLst>
              </a:tr>
              <a:tr h="0">
                <a:tc>
                  <a:txBody>
                    <a:bodyPr/>
                    <a:lstStyle/>
                    <a:p>
                      <a:pPr algn="ctr"/>
                      <a:r>
                        <a:rPr lang="en-IN" sz="1200" b="1">
                          <a:latin typeface="Cambria" panose="02040503050406030204" pitchFamily="18" charset="0"/>
                          <a:ea typeface="Cambria" panose="02040503050406030204" pitchFamily="18" charset="0"/>
                        </a:rPr>
                        <a:t>Periodic Cashflow</a:t>
                      </a:r>
                    </a:p>
                  </a:txBody>
                  <a:tcPr anchor="ctr">
                    <a:lnL w="12700" cap="flat" cmpd="sng" algn="ctr">
                      <a:solidFill>
                        <a:schemeClr val="bg1">
                          <a:lumMod val="85000"/>
                        </a:schemeClr>
                      </a:solidFill>
                      <a:prstDash val="solid"/>
                      <a:round/>
                      <a:headEnd type="none" w="med" len="med"/>
                      <a:tailEnd type="none" w="med" len="med"/>
                    </a:lnL>
                    <a:solidFill>
                      <a:schemeClr val="bg1">
                        <a:lumMod val="95000"/>
                      </a:schemeClr>
                    </a:solidFill>
                  </a:tcPr>
                </a:tc>
                <a:tc>
                  <a:txBody>
                    <a:bodyPr/>
                    <a:lstStyle/>
                    <a:p>
                      <a:pPr algn="ctr"/>
                      <a:r>
                        <a:rPr lang="en-IN" sz="1200" dirty="0">
                          <a:latin typeface="Cambria" panose="02040503050406030204" pitchFamily="18" charset="0"/>
                          <a:ea typeface="Cambria" panose="02040503050406030204" pitchFamily="18" charset="0"/>
                        </a:rPr>
                        <a:t>2% Quarterly</a:t>
                      </a:r>
                    </a:p>
                  </a:txBody>
                  <a:tcPr anchor="ctr">
                    <a:lnR w="12700" cap="flat" cmpd="sng" algn="ctr">
                      <a:solidFill>
                        <a:schemeClr val="bg1">
                          <a:lumMod val="85000"/>
                        </a:schemeClr>
                      </a:solidFill>
                      <a:prstDash val="solid"/>
                      <a:round/>
                      <a:headEnd type="none" w="med" len="med"/>
                      <a:tailEnd type="none" w="med" len="med"/>
                    </a:lnR>
                    <a:solidFill>
                      <a:schemeClr val="bg1">
                        <a:lumMod val="95000"/>
                      </a:schemeClr>
                    </a:solidFill>
                  </a:tcPr>
                </a:tc>
                <a:extLst>
                  <a:ext uri="{0D108BD9-81ED-4DB2-BD59-A6C34878D82A}">
                    <a16:rowId xmlns:a16="http://schemas.microsoft.com/office/drawing/2014/main" val="1501854961"/>
                  </a:ext>
                </a:extLst>
              </a:tr>
            </a:tbl>
          </a:graphicData>
        </a:graphic>
      </p:graphicFrame>
      <p:sp>
        <p:nvSpPr>
          <p:cNvPr id="2" name="TextBox 1">
            <a:extLst>
              <a:ext uri="{FF2B5EF4-FFF2-40B4-BE49-F238E27FC236}">
                <a16:creationId xmlns:a16="http://schemas.microsoft.com/office/drawing/2014/main" id="{C00FA8E3-B242-4D0A-94E9-E8032CC27A67}"/>
              </a:ext>
            </a:extLst>
          </p:cNvPr>
          <p:cNvSpPr txBox="1"/>
          <p:nvPr/>
        </p:nvSpPr>
        <p:spPr>
          <a:xfrm>
            <a:off x="9303703" y="6319756"/>
            <a:ext cx="2743199" cy="26161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100" b="0" i="1"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*Performance as on </a:t>
            </a:r>
            <a:r>
              <a:rPr lang="en-IN" sz="1100" i="1" dirty="0">
                <a:solidFill>
                  <a:prstClr val="black"/>
                </a:solidFill>
                <a:latin typeface="Cambria" panose="02040503050406030204" pitchFamily="18" charset="0"/>
                <a:ea typeface="Cambria" panose="02040503050406030204" pitchFamily="18" charset="0"/>
              </a:rPr>
              <a:t>Jul 31</a:t>
            </a:r>
            <a:r>
              <a:rPr lang="en-IN" sz="1100" i="1" baseline="30000" dirty="0">
                <a:solidFill>
                  <a:prstClr val="black"/>
                </a:solidFill>
                <a:latin typeface="Cambria" panose="02040503050406030204" pitchFamily="18" charset="0"/>
                <a:ea typeface="Cambria" panose="02040503050406030204" pitchFamily="18" charset="0"/>
              </a:rPr>
              <a:t>st</a:t>
            </a:r>
            <a:r>
              <a:rPr lang="en-IN" sz="1100" i="1" dirty="0">
                <a:solidFill>
                  <a:prstClr val="black"/>
                </a:solidFill>
                <a:latin typeface="Cambria" panose="02040503050406030204" pitchFamily="18" charset="0"/>
                <a:ea typeface="Cambria" panose="02040503050406030204" pitchFamily="18" charset="0"/>
              </a:rPr>
              <a:t> </a:t>
            </a:r>
            <a:r>
              <a:rPr kumimoji="0" lang="en-IN" sz="1100" b="0" i="1"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2026.</a:t>
            </a:r>
          </a:p>
        </p:txBody>
      </p:sp>
      <p:graphicFrame>
        <p:nvGraphicFramePr>
          <p:cNvPr id="8" name="Table 7">
            <a:extLst>
              <a:ext uri="{FF2B5EF4-FFF2-40B4-BE49-F238E27FC236}">
                <a16:creationId xmlns:a16="http://schemas.microsoft.com/office/drawing/2014/main" id="{79E134DC-3370-C4C3-4A20-00A6AE06210E}"/>
              </a:ext>
            </a:extLst>
          </p:cNvPr>
          <p:cNvGraphicFramePr>
            <a:graphicFrameLocks noGrp="1"/>
          </p:cNvGraphicFramePr>
          <p:nvPr/>
        </p:nvGraphicFramePr>
        <p:xfrm>
          <a:off x="4236719" y="944877"/>
          <a:ext cx="7789802" cy="2200811"/>
        </p:xfrm>
        <a:graphic>
          <a:graphicData uri="http://schemas.openxmlformats.org/drawingml/2006/table">
            <a:tbl>
              <a:tblPr>
                <a:tableStyleId>{073A0DAA-6AF3-43AB-8588-CEC1D06C72B9}</a:tableStyleId>
              </a:tblPr>
              <a:tblGrid>
                <a:gridCol w="3894901">
                  <a:extLst>
                    <a:ext uri="{9D8B030D-6E8A-4147-A177-3AD203B41FA5}">
                      <a16:colId xmlns:a16="http://schemas.microsoft.com/office/drawing/2014/main" val="2915905916"/>
                    </a:ext>
                  </a:extLst>
                </a:gridCol>
                <a:gridCol w="3894901">
                  <a:extLst>
                    <a:ext uri="{9D8B030D-6E8A-4147-A177-3AD203B41FA5}">
                      <a16:colId xmlns:a16="http://schemas.microsoft.com/office/drawing/2014/main" val="1769352006"/>
                    </a:ext>
                  </a:extLst>
                </a:gridCol>
              </a:tblGrid>
              <a:tr h="349417">
                <a:tc>
                  <a:txBody>
                    <a:bodyPr/>
                    <a:lstStyle/>
                    <a:p>
                      <a:pPr algn="ctr" fontAlgn="t"/>
                      <a:r>
                        <a:rPr lang="en-IN" sz="1300" b="1" u="none" strike="noStrike">
                          <a:solidFill>
                            <a:schemeClr val="bg1"/>
                          </a:solidFill>
                          <a:effectLst/>
                          <a:latin typeface="Cambria" panose="02040503050406030204" pitchFamily="18" charset="0"/>
                          <a:ea typeface="Cambria" panose="02040503050406030204" pitchFamily="18" charset="0"/>
                        </a:rPr>
                        <a:t>Core Portfolio</a:t>
                      </a:r>
                      <a:endParaRPr lang="en-IN" sz="1300" b="1" i="0" u="none" strike="noStrike">
                        <a:solidFill>
                          <a:schemeClr val="bg1"/>
                        </a:solidFill>
                        <a:effectLst/>
                        <a:latin typeface="Cambria" panose="02040503050406030204" pitchFamily="18" charset="0"/>
                        <a:ea typeface="Cambria" panose="02040503050406030204" pitchFamily="18" charset="0"/>
                      </a:endParaRPr>
                    </a:p>
                  </a:txBody>
                  <a:tcPr marL="6350" marR="6350" marT="6350" marB="0" anchor="ctr">
                    <a:solidFill>
                      <a:schemeClr val="tx1"/>
                    </a:solidFill>
                  </a:tcPr>
                </a:tc>
                <a:tc>
                  <a:txBody>
                    <a:bodyPr/>
                    <a:lstStyle/>
                    <a:p>
                      <a:pPr algn="ctr" fontAlgn="t"/>
                      <a:r>
                        <a:rPr lang="en-IN" sz="1300" b="1" u="none" strike="noStrike">
                          <a:solidFill>
                            <a:schemeClr val="bg1"/>
                          </a:solidFill>
                          <a:effectLst/>
                          <a:latin typeface="Cambria" panose="02040503050406030204" pitchFamily="18" charset="0"/>
                          <a:ea typeface="Cambria" panose="02040503050406030204" pitchFamily="18" charset="0"/>
                        </a:rPr>
                        <a:t>Alpha Creation</a:t>
                      </a:r>
                      <a:endParaRPr lang="en-IN" sz="1300" b="1" i="0" u="none" strike="noStrike">
                        <a:solidFill>
                          <a:schemeClr val="bg1"/>
                        </a:solidFill>
                        <a:effectLst/>
                        <a:latin typeface="Cambria" panose="02040503050406030204" pitchFamily="18" charset="0"/>
                        <a:ea typeface="Cambria" panose="02040503050406030204" pitchFamily="18" charset="0"/>
                      </a:endParaRPr>
                    </a:p>
                  </a:txBody>
                  <a:tcPr marL="6350" marR="6350" marT="6350" marB="0" anchor="ctr">
                    <a:solidFill>
                      <a:schemeClr val="tx1"/>
                    </a:solidFill>
                  </a:tcPr>
                </a:tc>
                <a:extLst>
                  <a:ext uri="{0D108BD9-81ED-4DB2-BD59-A6C34878D82A}">
                    <a16:rowId xmlns:a16="http://schemas.microsoft.com/office/drawing/2014/main" val="3063561848"/>
                  </a:ext>
                </a:extLst>
              </a:tr>
              <a:tr h="349417">
                <a:tc>
                  <a:txBody>
                    <a:bodyPr/>
                    <a:lstStyle/>
                    <a:p>
                      <a:pPr algn="ctr" fontAlgn="b"/>
                      <a:r>
                        <a:rPr lang="en-IN" sz="1300" u="none" strike="noStrike" dirty="0">
                          <a:effectLst/>
                          <a:latin typeface="Cambria" panose="02040503050406030204" pitchFamily="18" charset="0"/>
                          <a:ea typeface="Cambria" panose="02040503050406030204" pitchFamily="18" charset="0"/>
                        </a:rPr>
                        <a:t>- Alternate NBFCs</a:t>
                      </a:r>
                      <a:endParaRPr lang="en-IN" sz="1300" b="0" i="0" u="none" strike="noStrike" dirty="0">
                        <a:solidFill>
                          <a:srgbClr val="000000"/>
                        </a:solidFill>
                        <a:effectLst/>
                        <a:latin typeface="Cambria" panose="02040503050406030204" pitchFamily="18" charset="0"/>
                        <a:ea typeface="Cambria" panose="02040503050406030204" pitchFamily="18" charset="0"/>
                      </a:endParaRPr>
                    </a:p>
                  </a:txBody>
                  <a:tcPr marL="6350" marR="6350" marT="6350" marB="0" anchor="ctr"/>
                </a:tc>
                <a:tc>
                  <a:txBody>
                    <a:bodyPr/>
                    <a:lstStyle/>
                    <a:p>
                      <a:pPr algn="ctr" fontAlgn="b"/>
                      <a:r>
                        <a:rPr lang="en-IN" sz="1300" u="none" strike="noStrike" dirty="0">
                          <a:effectLst/>
                          <a:latin typeface="Cambria" panose="02040503050406030204" pitchFamily="18" charset="0"/>
                          <a:ea typeface="Cambria" panose="02040503050406030204" pitchFamily="18" charset="0"/>
                        </a:rPr>
                        <a:t>- Strategic Trades</a:t>
                      </a:r>
                      <a:endParaRPr lang="en-IN" sz="1300" b="0" i="0" u="none" strike="noStrike" dirty="0">
                        <a:solidFill>
                          <a:srgbClr val="000000"/>
                        </a:solidFill>
                        <a:effectLst/>
                        <a:latin typeface="Cambria" panose="02040503050406030204" pitchFamily="18" charset="0"/>
                        <a:ea typeface="Cambria" panose="02040503050406030204" pitchFamily="18" charset="0"/>
                      </a:endParaRPr>
                    </a:p>
                  </a:txBody>
                  <a:tcPr marL="6350" marR="6350" marT="6350" marB="0" anchor="ctr"/>
                </a:tc>
                <a:extLst>
                  <a:ext uri="{0D108BD9-81ED-4DB2-BD59-A6C34878D82A}">
                    <a16:rowId xmlns:a16="http://schemas.microsoft.com/office/drawing/2014/main" val="310389848"/>
                  </a:ext>
                </a:extLst>
              </a:tr>
              <a:tr h="349417">
                <a:tc>
                  <a:txBody>
                    <a:bodyPr/>
                    <a:lstStyle/>
                    <a:p>
                      <a:pPr algn="ctr" fontAlgn="b"/>
                      <a:r>
                        <a:rPr lang="en-IN" sz="1300" u="none" strike="noStrike" dirty="0">
                          <a:effectLst/>
                          <a:latin typeface="Cambria" panose="02040503050406030204" pitchFamily="18" charset="0"/>
                          <a:ea typeface="Cambria" panose="02040503050406030204" pitchFamily="18" charset="0"/>
                        </a:rPr>
                        <a:t>- Operating Company, Opportunistic Trades</a:t>
                      </a:r>
                      <a:endParaRPr lang="en-IN" sz="1300" b="0" i="0" u="none" strike="noStrike" dirty="0">
                        <a:solidFill>
                          <a:srgbClr val="000000"/>
                        </a:solidFill>
                        <a:effectLst/>
                        <a:latin typeface="Cambria" panose="02040503050406030204" pitchFamily="18" charset="0"/>
                        <a:ea typeface="Cambria" panose="02040503050406030204" pitchFamily="18" charset="0"/>
                      </a:endParaRPr>
                    </a:p>
                  </a:txBody>
                  <a:tcPr marL="6350" marR="6350" marT="6350" marB="0" anchor="ctr"/>
                </a:tc>
                <a:tc>
                  <a:txBody>
                    <a:bodyPr/>
                    <a:lstStyle/>
                    <a:p>
                      <a:pPr algn="ctr" fontAlgn="b"/>
                      <a:r>
                        <a:rPr lang="en-IN" sz="1300" u="none" strike="noStrike" dirty="0">
                          <a:effectLst/>
                          <a:latin typeface="Cambria" panose="02040503050406030204" pitchFamily="18" charset="0"/>
                          <a:ea typeface="Cambria" panose="02040503050406030204" pitchFamily="18" charset="0"/>
                        </a:rPr>
                        <a:t>- Wholesale – Retail Arbitrage</a:t>
                      </a:r>
                      <a:endParaRPr lang="en-IN" sz="1300" b="0" i="0" u="none" strike="noStrike" dirty="0">
                        <a:solidFill>
                          <a:srgbClr val="000000"/>
                        </a:solidFill>
                        <a:effectLst/>
                        <a:latin typeface="Cambria" panose="02040503050406030204" pitchFamily="18" charset="0"/>
                        <a:ea typeface="Cambria" panose="02040503050406030204" pitchFamily="18" charset="0"/>
                      </a:endParaRPr>
                    </a:p>
                  </a:txBody>
                  <a:tcPr marL="6350" marR="6350" marT="6350" marB="0" anchor="ctr"/>
                </a:tc>
                <a:extLst>
                  <a:ext uri="{0D108BD9-81ED-4DB2-BD59-A6C34878D82A}">
                    <a16:rowId xmlns:a16="http://schemas.microsoft.com/office/drawing/2014/main" val="4029644971"/>
                  </a:ext>
                </a:extLst>
              </a:tr>
              <a:tr h="349417">
                <a:tc>
                  <a:txBody>
                    <a:bodyPr/>
                    <a:lstStyle/>
                    <a:p>
                      <a:pPr algn="ctr" fontAlgn="b"/>
                      <a:r>
                        <a:rPr lang="en-IN" sz="1300" u="none" strike="noStrike" dirty="0">
                          <a:effectLst/>
                          <a:latin typeface="Cambria" panose="02040503050406030204" pitchFamily="18" charset="0"/>
                          <a:ea typeface="Cambria" panose="02040503050406030204" pitchFamily="18" charset="0"/>
                        </a:rPr>
                        <a:t>- Liquid MFs, AAA</a:t>
                      </a:r>
                      <a:endParaRPr lang="en-IN" sz="1300" b="0" i="0" u="none" strike="noStrike" dirty="0">
                        <a:solidFill>
                          <a:srgbClr val="000000"/>
                        </a:solidFill>
                        <a:effectLst/>
                        <a:latin typeface="Cambria" panose="02040503050406030204" pitchFamily="18" charset="0"/>
                        <a:ea typeface="Cambria" panose="02040503050406030204" pitchFamily="18" charset="0"/>
                      </a:endParaRPr>
                    </a:p>
                  </a:txBody>
                  <a:tcPr marL="6350" marR="6350" marT="6350" marB="0" anchor="ctr"/>
                </a:tc>
                <a:tc>
                  <a:txBody>
                    <a:bodyPr/>
                    <a:lstStyle/>
                    <a:p>
                      <a:pPr algn="ctr" fontAlgn="b"/>
                      <a:r>
                        <a:rPr lang="en-IN" sz="1300" u="none" strike="noStrike" dirty="0">
                          <a:effectLst/>
                          <a:latin typeface="Cambria" panose="02040503050406030204" pitchFamily="18" charset="0"/>
                          <a:ea typeface="Cambria" panose="02040503050406030204" pitchFamily="18" charset="0"/>
                        </a:rPr>
                        <a:t>- Trading</a:t>
                      </a:r>
                      <a:endParaRPr lang="en-IN" sz="1300" b="0" i="0" u="none" strike="noStrike" dirty="0">
                        <a:solidFill>
                          <a:srgbClr val="000000"/>
                        </a:solidFill>
                        <a:effectLst/>
                        <a:latin typeface="Cambria" panose="02040503050406030204" pitchFamily="18" charset="0"/>
                        <a:ea typeface="Cambria" panose="02040503050406030204" pitchFamily="18" charset="0"/>
                      </a:endParaRPr>
                    </a:p>
                  </a:txBody>
                  <a:tcPr marL="6350" marR="6350" marT="6350" marB="0" anchor="ctr"/>
                </a:tc>
                <a:extLst>
                  <a:ext uri="{0D108BD9-81ED-4DB2-BD59-A6C34878D82A}">
                    <a16:rowId xmlns:a16="http://schemas.microsoft.com/office/drawing/2014/main" val="2083127126"/>
                  </a:ext>
                </a:extLst>
              </a:tr>
              <a:tr h="349417">
                <a:tc>
                  <a:txBody>
                    <a:bodyPr/>
                    <a:lstStyle/>
                    <a:p>
                      <a:pPr algn="ctr" fontAlgn="b"/>
                      <a:r>
                        <a:rPr lang="en-IN" sz="1300" b="1" u="none" strike="noStrike">
                          <a:effectLst/>
                          <a:latin typeface="Cambria" panose="02040503050406030204" pitchFamily="18" charset="0"/>
                          <a:ea typeface="Cambria" panose="02040503050406030204" pitchFamily="18" charset="0"/>
                        </a:rPr>
                        <a:t>Portfolio Yield ~10-10.10%</a:t>
                      </a:r>
                      <a:endParaRPr lang="en-IN" sz="1300" b="1" i="0" u="none" strike="noStrike">
                        <a:solidFill>
                          <a:srgbClr val="000000"/>
                        </a:solidFill>
                        <a:effectLst/>
                        <a:latin typeface="Cambria" panose="02040503050406030204" pitchFamily="18" charset="0"/>
                        <a:ea typeface="Cambria" panose="02040503050406030204" pitchFamily="18" charset="0"/>
                      </a:endParaRPr>
                    </a:p>
                  </a:txBody>
                  <a:tcPr marL="6350" marR="6350" marT="6350" marB="0" anchor="ctr">
                    <a:solidFill>
                      <a:schemeClr val="bg1">
                        <a:lumMod val="75000"/>
                      </a:schemeClr>
                    </a:solidFill>
                  </a:tcPr>
                </a:tc>
                <a:tc>
                  <a:txBody>
                    <a:bodyPr/>
                    <a:lstStyle/>
                    <a:p>
                      <a:pPr algn="ctr" fontAlgn="b"/>
                      <a:r>
                        <a:rPr lang="en-IN" sz="1300" b="1" u="none" strike="noStrike">
                          <a:effectLst/>
                          <a:latin typeface="Cambria" panose="02040503050406030204" pitchFamily="18" charset="0"/>
                          <a:ea typeface="Cambria" panose="02040503050406030204" pitchFamily="18" charset="0"/>
                        </a:rPr>
                        <a:t>Additional Alpha ~1-1.50%</a:t>
                      </a:r>
                      <a:endParaRPr lang="en-IN" sz="1300" b="1" i="0" u="none" strike="noStrike">
                        <a:solidFill>
                          <a:srgbClr val="000000"/>
                        </a:solidFill>
                        <a:effectLst/>
                        <a:latin typeface="Cambria" panose="02040503050406030204" pitchFamily="18" charset="0"/>
                        <a:ea typeface="Cambria" panose="02040503050406030204" pitchFamily="18" charset="0"/>
                      </a:endParaRPr>
                    </a:p>
                  </a:txBody>
                  <a:tcPr marL="6350" marR="6350" marT="6350" marB="0" anchor="ctr">
                    <a:solidFill>
                      <a:schemeClr val="bg1">
                        <a:lumMod val="75000"/>
                      </a:schemeClr>
                    </a:solidFill>
                  </a:tcPr>
                </a:tc>
                <a:extLst>
                  <a:ext uri="{0D108BD9-81ED-4DB2-BD59-A6C34878D82A}">
                    <a16:rowId xmlns:a16="http://schemas.microsoft.com/office/drawing/2014/main" val="1651934528"/>
                  </a:ext>
                </a:extLst>
              </a:tr>
              <a:tr h="453726">
                <a:tc gridSpan="2">
                  <a:txBody>
                    <a:bodyPr/>
                    <a:lstStyle/>
                    <a:p>
                      <a:pPr algn="ctr" fontAlgn="b"/>
                      <a:r>
                        <a:rPr lang="en-IN" sz="1300" b="1" u="none" strike="noStrike" kern="1200" dirty="0">
                          <a:solidFill>
                            <a:schemeClr val="bg1"/>
                          </a:solidFill>
                          <a:effectLst/>
                          <a:latin typeface="Cambria" panose="02040503050406030204" pitchFamily="18" charset="0"/>
                          <a:ea typeface="Cambria" panose="02040503050406030204" pitchFamily="18" charset="0"/>
                          <a:cs typeface="+mn-cs"/>
                        </a:rPr>
                        <a:t>Estimated Gross Return</a:t>
                      </a:r>
                    </a:p>
                    <a:p>
                      <a:pPr marL="0" marR="0" lvl="0" indent="0" algn="ctr" defTabSz="914400" rtl="0" eaLnBrk="1" fontAlgn="b" latinLnBrk="0" hangingPunct="1">
                        <a:lnSpc>
                          <a:spcPct val="100000"/>
                        </a:lnSpc>
                        <a:spcBef>
                          <a:spcPts val="0"/>
                        </a:spcBef>
                        <a:spcAft>
                          <a:spcPts val="0"/>
                        </a:spcAft>
                        <a:buClrTx/>
                        <a:buSzTx/>
                        <a:buFontTx/>
                        <a:buNone/>
                        <a:tabLst/>
                        <a:defRPr/>
                      </a:pPr>
                      <a:r>
                        <a:rPr lang="en-IN" sz="1300" b="1" u="none" strike="noStrike" kern="1200" dirty="0">
                          <a:solidFill>
                            <a:schemeClr val="bg1"/>
                          </a:solidFill>
                          <a:effectLst/>
                          <a:latin typeface="Cambria" panose="02040503050406030204" pitchFamily="18" charset="0"/>
                          <a:ea typeface="Cambria" panose="02040503050406030204" pitchFamily="18" charset="0"/>
                          <a:cs typeface="+mn-cs"/>
                        </a:rPr>
                        <a:t>~10.50-11.50% p.a.</a:t>
                      </a:r>
                    </a:p>
                  </a:txBody>
                  <a:tcPr marL="6350" marR="6350" marT="6350" marB="0" anchor="ctr">
                    <a:solidFill>
                      <a:schemeClr val="tx1"/>
                    </a:solidFill>
                  </a:tcPr>
                </a:tc>
                <a:tc hMerge="1">
                  <a:txBody>
                    <a:bodyPr/>
                    <a:lstStyle/>
                    <a:p>
                      <a:endParaRPr/>
                    </a:p>
                  </a:txBody>
                  <a:tcPr marL="6350" marR="6350" marT="6350" marB="0" anchor="ctr">
                    <a:solidFill>
                      <a:schemeClr val="tx1"/>
                    </a:solidFill>
                  </a:tcPr>
                </a:tc>
                <a:extLst>
                  <a:ext uri="{0D108BD9-81ED-4DB2-BD59-A6C34878D82A}">
                    <a16:rowId xmlns:a16="http://schemas.microsoft.com/office/drawing/2014/main" val="2461521077"/>
                  </a:ext>
                </a:extLst>
              </a:tr>
            </a:tbl>
          </a:graphicData>
        </a:graphic>
      </p:graphicFrame>
      <p:graphicFrame>
        <p:nvGraphicFramePr>
          <p:cNvPr id="10" name="Table 9">
            <a:extLst>
              <a:ext uri="{FF2B5EF4-FFF2-40B4-BE49-F238E27FC236}">
                <a16:creationId xmlns:a16="http://schemas.microsoft.com/office/drawing/2014/main" id="{9FEEF7B6-0212-F1B5-2E99-FCB00148B2C3}"/>
              </a:ext>
            </a:extLst>
          </p:cNvPr>
          <p:cNvGraphicFramePr>
            <a:graphicFrameLocks noGrp="1"/>
          </p:cNvGraphicFramePr>
          <p:nvPr/>
        </p:nvGraphicFramePr>
        <p:xfrm>
          <a:off x="4236719" y="3236463"/>
          <a:ext cx="7789803" cy="1636432"/>
        </p:xfrm>
        <a:graphic>
          <a:graphicData uri="http://schemas.openxmlformats.org/drawingml/2006/table">
            <a:tbl>
              <a:tblPr>
                <a:tableStyleId>{073A0DAA-6AF3-43AB-8588-CEC1D06C72B9}</a:tableStyleId>
              </a:tblPr>
              <a:tblGrid>
                <a:gridCol w="835270">
                  <a:extLst>
                    <a:ext uri="{9D8B030D-6E8A-4147-A177-3AD203B41FA5}">
                      <a16:colId xmlns:a16="http://schemas.microsoft.com/office/drawing/2014/main" val="2210454311"/>
                    </a:ext>
                  </a:extLst>
                </a:gridCol>
                <a:gridCol w="2360547">
                  <a:extLst>
                    <a:ext uri="{9D8B030D-6E8A-4147-A177-3AD203B41FA5}">
                      <a16:colId xmlns:a16="http://schemas.microsoft.com/office/drawing/2014/main" val="92376993"/>
                    </a:ext>
                  </a:extLst>
                </a:gridCol>
                <a:gridCol w="4593986">
                  <a:extLst>
                    <a:ext uri="{9D8B030D-6E8A-4147-A177-3AD203B41FA5}">
                      <a16:colId xmlns:a16="http://schemas.microsoft.com/office/drawing/2014/main" val="377853960"/>
                    </a:ext>
                  </a:extLst>
                </a:gridCol>
              </a:tblGrid>
              <a:tr h="409108">
                <a:tc>
                  <a:txBody>
                    <a:bodyPr/>
                    <a:lstStyle/>
                    <a:p>
                      <a:pPr algn="ctr" fontAlgn="t"/>
                      <a:r>
                        <a:rPr lang="en-IN" sz="1300" b="1" u="none" strike="noStrike">
                          <a:solidFill>
                            <a:schemeClr val="bg1"/>
                          </a:solidFill>
                          <a:effectLst/>
                          <a:latin typeface="Cambria" panose="02040503050406030204" pitchFamily="18" charset="0"/>
                          <a:ea typeface="Cambria" panose="02040503050406030204" pitchFamily="18" charset="0"/>
                        </a:rPr>
                        <a:t>Category</a:t>
                      </a:r>
                      <a:endParaRPr lang="en-IN" sz="1300" b="1" i="0" u="none" strike="noStrike">
                        <a:solidFill>
                          <a:schemeClr val="bg1"/>
                        </a:solidFill>
                        <a:effectLst/>
                        <a:latin typeface="Cambria" panose="02040503050406030204" pitchFamily="18" charset="0"/>
                        <a:ea typeface="Cambria" panose="02040503050406030204" pitchFamily="18" charset="0"/>
                      </a:endParaRPr>
                    </a:p>
                  </a:txBody>
                  <a:tcPr marL="6350" marR="6350" marT="6350" marB="0" anchor="ctr">
                    <a:solidFill>
                      <a:schemeClr val="tx1"/>
                    </a:solidFill>
                  </a:tcPr>
                </a:tc>
                <a:tc>
                  <a:txBody>
                    <a:bodyPr/>
                    <a:lstStyle/>
                    <a:p>
                      <a:pPr algn="ctr" fontAlgn="b"/>
                      <a:r>
                        <a:rPr lang="en-IN" sz="1300" b="1" u="none" strike="noStrike">
                          <a:solidFill>
                            <a:schemeClr val="bg1"/>
                          </a:solidFill>
                          <a:effectLst/>
                          <a:latin typeface="Cambria" panose="02040503050406030204" pitchFamily="18" charset="0"/>
                          <a:ea typeface="Cambria" panose="02040503050406030204" pitchFamily="18" charset="0"/>
                        </a:rPr>
                        <a:t>Avenues to Create Alpha</a:t>
                      </a:r>
                      <a:endParaRPr lang="en-IN" sz="1300" b="1" i="0" u="none" strike="noStrike">
                        <a:solidFill>
                          <a:schemeClr val="bg1"/>
                        </a:solidFill>
                        <a:effectLst/>
                        <a:latin typeface="Cambria" panose="02040503050406030204" pitchFamily="18" charset="0"/>
                        <a:ea typeface="Cambria" panose="02040503050406030204" pitchFamily="18" charset="0"/>
                      </a:endParaRPr>
                    </a:p>
                  </a:txBody>
                  <a:tcPr marL="6350" marR="6350" marT="6350" marB="0" anchor="ctr">
                    <a:solidFill>
                      <a:schemeClr val="tx1"/>
                    </a:solidFill>
                  </a:tcPr>
                </a:tc>
                <a:tc>
                  <a:txBody>
                    <a:bodyPr/>
                    <a:lstStyle/>
                    <a:p>
                      <a:pPr algn="ctr" fontAlgn="t"/>
                      <a:r>
                        <a:rPr lang="en-IN" sz="1300" b="1" u="none" strike="noStrike">
                          <a:solidFill>
                            <a:schemeClr val="bg1"/>
                          </a:solidFill>
                          <a:effectLst/>
                          <a:latin typeface="Cambria" panose="02040503050406030204" pitchFamily="18" charset="0"/>
                          <a:ea typeface="Cambria" panose="02040503050406030204" pitchFamily="18" charset="0"/>
                        </a:rPr>
                        <a:t>Details</a:t>
                      </a:r>
                      <a:endParaRPr lang="en-IN" sz="1300" b="1" i="0" u="none" strike="noStrike">
                        <a:solidFill>
                          <a:schemeClr val="bg1"/>
                        </a:solidFill>
                        <a:effectLst/>
                        <a:latin typeface="Cambria" panose="02040503050406030204" pitchFamily="18" charset="0"/>
                        <a:ea typeface="Cambria" panose="02040503050406030204" pitchFamily="18" charset="0"/>
                      </a:endParaRPr>
                    </a:p>
                  </a:txBody>
                  <a:tcPr marL="6350" marR="6350" marT="6350" marB="0" anchor="ctr">
                    <a:solidFill>
                      <a:schemeClr val="tx1"/>
                    </a:solidFill>
                  </a:tcPr>
                </a:tc>
                <a:extLst>
                  <a:ext uri="{0D108BD9-81ED-4DB2-BD59-A6C34878D82A}">
                    <a16:rowId xmlns:a16="http://schemas.microsoft.com/office/drawing/2014/main" val="3287048095"/>
                  </a:ext>
                </a:extLst>
              </a:tr>
              <a:tr h="409108">
                <a:tc>
                  <a:txBody>
                    <a:bodyPr/>
                    <a:lstStyle/>
                    <a:p>
                      <a:pPr algn="ctr" fontAlgn="b"/>
                      <a:r>
                        <a:rPr lang="en-IN" sz="1300" u="none" strike="noStrike">
                          <a:effectLst/>
                          <a:latin typeface="Cambria" panose="02040503050406030204" pitchFamily="18" charset="0"/>
                          <a:ea typeface="Cambria" panose="02040503050406030204" pitchFamily="18" charset="0"/>
                        </a:rPr>
                        <a:t>I</a:t>
                      </a:r>
                      <a:endParaRPr lang="en-IN" sz="1300" b="0" i="0" u="none" strike="noStrike">
                        <a:solidFill>
                          <a:srgbClr val="000000"/>
                        </a:solidFill>
                        <a:effectLst/>
                        <a:latin typeface="Cambria" panose="02040503050406030204" pitchFamily="18" charset="0"/>
                        <a:ea typeface="Cambria" panose="02040503050406030204" pitchFamily="18" charset="0"/>
                      </a:endParaRPr>
                    </a:p>
                  </a:txBody>
                  <a:tcPr marL="6350" marR="6350" marT="6350" marB="0" anchor="ctr"/>
                </a:tc>
                <a:tc>
                  <a:txBody>
                    <a:bodyPr/>
                    <a:lstStyle/>
                    <a:p>
                      <a:pPr algn="ctr" fontAlgn="b"/>
                      <a:r>
                        <a:rPr lang="en-IN" sz="1300" b="1" u="none" strike="noStrike" dirty="0">
                          <a:effectLst/>
                          <a:latin typeface="Cambria" panose="02040503050406030204" pitchFamily="18" charset="0"/>
                          <a:ea typeface="Cambria" panose="02040503050406030204" pitchFamily="18" charset="0"/>
                        </a:rPr>
                        <a:t>Strategic Trades</a:t>
                      </a:r>
                      <a:endParaRPr lang="en-IN" sz="1300" b="1" i="0" u="none" strike="noStrike" dirty="0">
                        <a:solidFill>
                          <a:srgbClr val="000000"/>
                        </a:solidFill>
                        <a:effectLst/>
                        <a:latin typeface="Cambria" panose="02040503050406030204" pitchFamily="18" charset="0"/>
                        <a:ea typeface="Cambria" panose="02040503050406030204" pitchFamily="18" charset="0"/>
                      </a:endParaRPr>
                    </a:p>
                  </a:txBody>
                  <a:tcPr marL="6350" marR="6350" marT="6350" marB="0" anchor="ctr"/>
                </a:tc>
                <a:tc>
                  <a:txBody>
                    <a:bodyPr/>
                    <a:lstStyle/>
                    <a:p>
                      <a:pPr algn="ctr" fontAlgn="b"/>
                      <a:r>
                        <a:rPr lang="en-US" sz="1300" u="none" strike="noStrike" dirty="0">
                          <a:effectLst/>
                          <a:latin typeface="Cambria" panose="02040503050406030204" pitchFamily="18" charset="0"/>
                          <a:ea typeface="Cambria" panose="02040503050406030204" pitchFamily="18" charset="0"/>
                        </a:rPr>
                        <a:t>Mispriced Opportunities, Potential Rating Upgrade</a:t>
                      </a:r>
                      <a:endParaRPr lang="en-US" sz="1300" b="0" i="0" u="none" strike="noStrike" dirty="0">
                        <a:solidFill>
                          <a:srgbClr val="000000"/>
                        </a:solidFill>
                        <a:effectLst/>
                        <a:latin typeface="Cambria" panose="02040503050406030204" pitchFamily="18" charset="0"/>
                        <a:ea typeface="Cambria" panose="02040503050406030204" pitchFamily="18" charset="0"/>
                      </a:endParaRPr>
                    </a:p>
                  </a:txBody>
                  <a:tcPr marL="6350" marR="6350" marT="6350" marB="0" anchor="ctr"/>
                </a:tc>
                <a:extLst>
                  <a:ext uri="{0D108BD9-81ED-4DB2-BD59-A6C34878D82A}">
                    <a16:rowId xmlns:a16="http://schemas.microsoft.com/office/drawing/2014/main" val="357664417"/>
                  </a:ext>
                </a:extLst>
              </a:tr>
              <a:tr h="409108">
                <a:tc>
                  <a:txBody>
                    <a:bodyPr/>
                    <a:lstStyle/>
                    <a:p>
                      <a:pPr algn="ctr" fontAlgn="b"/>
                      <a:r>
                        <a:rPr lang="en-IN" sz="1300" u="none" strike="noStrike">
                          <a:effectLst/>
                          <a:latin typeface="Cambria" panose="02040503050406030204" pitchFamily="18" charset="0"/>
                          <a:ea typeface="Cambria" panose="02040503050406030204" pitchFamily="18" charset="0"/>
                        </a:rPr>
                        <a:t>II</a:t>
                      </a:r>
                      <a:endParaRPr lang="en-IN" sz="1300" b="0" i="0" u="none" strike="noStrike">
                        <a:solidFill>
                          <a:srgbClr val="000000"/>
                        </a:solidFill>
                        <a:effectLst/>
                        <a:latin typeface="Cambria" panose="02040503050406030204" pitchFamily="18" charset="0"/>
                        <a:ea typeface="Cambria" panose="02040503050406030204" pitchFamily="18" charset="0"/>
                      </a:endParaRPr>
                    </a:p>
                  </a:txBody>
                  <a:tcPr marL="6350" marR="6350" marT="6350" marB="0" anchor="ctr"/>
                </a:tc>
                <a:tc>
                  <a:txBody>
                    <a:bodyPr/>
                    <a:lstStyle/>
                    <a:p>
                      <a:pPr algn="ctr" fontAlgn="b"/>
                      <a:r>
                        <a:rPr lang="en-IN" sz="1300" b="1" u="none" strike="noStrike" dirty="0">
                          <a:effectLst/>
                          <a:latin typeface="Cambria" panose="02040503050406030204" pitchFamily="18" charset="0"/>
                          <a:ea typeface="Cambria" panose="02040503050406030204" pitchFamily="18" charset="0"/>
                        </a:rPr>
                        <a:t>Wholesale–Retail Arbitrage</a:t>
                      </a:r>
                      <a:endParaRPr lang="en-IN" sz="1300" b="1" i="0" u="none" strike="noStrike" dirty="0">
                        <a:solidFill>
                          <a:srgbClr val="000000"/>
                        </a:solidFill>
                        <a:effectLst/>
                        <a:latin typeface="Cambria" panose="02040503050406030204" pitchFamily="18" charset="0"/>
                        <a:ea typeface="Cambria" panose="02040503050406030204" pitchFamily="18" charset="0"/>
                      </a:endParaRPr>
                    </a:p>
                  </a:txBody>
                  <a:tcPr marL="6350" marR="6350" marT="6350" marB="0" anchor="ctr"/>
                </a:tc>
                <a:tc>
                  <a:txBody>
                    <a:bodyPr/>
                    <a:lstStyle/>
                    <a:p>
                      <a:pPr algn="ctr" fontAlgn="b"/>
                      <a:r>
                        <a:rPr lang="en-US" sz="1300" u="none" strike="noStrike" dirty="0">
                          <a:effectLst/>
                          <a:latin typeface="Cambria" panose="02040503050406030204" pitchFamily="18" charset="0"/>
                          <a:ea typeface="Cambria" panose="02040503050406030204" pitchFamily="18" charset="0"/>
                        </a:rPr>
                        <a:t>Bulk purchase bargaining power, Down selling</a:t>
                      </a:r>
                      <a:endParaRPr lang="en-US" sz="1300" b="0" i="0" u="none" strike="noStrike" dirty="0">
                        <a:solidFill>
                          <a:srgbClr val="000000"/>
                        </a:solidFill>
                        <a:effectLst/>
                        <a:latin typeface="Cambria" panose="02040503050406030204" pitchFamily="18" charset="0"/>
                        <a:ea typeface="Cambria" panose="02040503050406030204" pitchFamily="18" charset="0"/>
                      </a:endParaRPr>
                    </a:p>
                  </a:txBody>
                  <a:tcPr marL="6350" marR="6350" marT="6350" marB="0" anchor="ctr"/>
                </a:tc>
                <a:extLst>
                  <a:ext uri="{0D108BD9-81ED-4DB2-BD59-A6C34878D82A}">
                    <a16:rowId xmlns:a16="http://schemas.microsoft.com/office/drawing/2014/main" val="1105987039"/>
                  </a:ext>
                </a:extLst>
              </a:tr>
              <a:tr h="409108">
                <a:tc>
                  <a:txBody>
                    <a:bodyPr/>
                    <a:lstStyle/>
                    <a:p>
                      <a:pPr algn="ctr" fontAlgn="b"/>
                      <a:r>
                        <a:rPr lang="en-IN" sz="1300" u="none" strike="noStrike">
                          <a:effectLst/>
                          <a:latin typeface="Cambria" panose="02040503050406030204" pitchFamily="18" charset="0"/>
                          <a:ea typeface="Cambria" panose="02040503050406030204" pitchFamily="18" charset="0"/>
                        </a:rPr>
                        <a:t>III</a:t>
                      </a:r>
                      <a:endParaRPr lang="en-IN" sz="1300" b="0" i="0" u="none" strike="noStrike">
                        <a:solidFill>
                          <a:srgbClr val="000000"/>
                        </a:solidFill>
                        <a:effectLst/>
                        <a:latin typeface="Cambria" panose="02040503050406030204" pitchFamily="18" charset="0"/>
                        <a:ea typeface="Cambria" panose="02040503050406030204" pitchFamily="18" charset="0"/>
                      </a:endParaRPr>
                    </a:p>
                  </a:txBody>
                  <a:tcPr marL="6350" marR="6350" marT="6350" marB="0" anchor="ctr"/>
                </a:tc>
                <a:tc>
                  <a:txBody>
                    <a:bodyPr/>
                    <a:lstStyle/>
                    <a:p>
                      <a:pPr algn="ctr" fontAlgn="b"/>
                      <a:r>
                        <a:rPr lang="en-IN" sz="1300" b="1" u="none" strike="noStrike" dirty="0">
                          <a:effectLst/>
                          <a:latin typeface="Cambria" panose="02040503050406030204" pitchFamily="18" charset="0"/>
                          <a:ea typeface="Cambria" panose="02040503050406030204" pitchFamily="18" charset="0"/>
                        </a:rPr>
                        <a:t>Trading</a:t>
                      </a:r>
                      <a:endParaRPr lang="en-IN" sz="1300" b="1" i="0" u="none" strike="noStrike" dirty="0">
                        <a:solidFill>
                          <a:srgbClr val="000000"/>
                        </a:solidFill>
                        <a:effectLst/>
                        <a:latin typeface="Cambria" panose="02040503050406030204" pitchFamily="18" charset="0"/>
                        <a:ea typeface="Cambria" panose="02040503050406030204" pitchFamily="18" charset="0"/>
                      </a:endParaRPr>
                    </a:p>
                  </a:txBody>
                  <a:tcPr marL="6350" marR="6350" marT="6350" marB="0" anchor="ctr"/>
                </a:tc>
                <a:tc>
                  <a:txBody>
                    <a:bodyPr/>
                    <a:lstStyle/>
                    <a:p>
                      <a:pPr algn="ctr" fontAlgn="b"/>
                      <a:r>
                        <a:rPr lang="en-US" sz="1300" u="none" strike="noStrike" dirty="0">
                          <a:effectLst/>
                          <a:latin typeface="Cambria" panose="02040503050406030204" pitchFamily="18" charset="0"/>
                          <a:ea typeface="Cambria" panose="02040503050406030204" pitchFamily="18" charset="0"/>
                        </a:rPr>
                        <a:t>Facilitating flow trades, Capturing market dislocations</a:t>
                      </a:r>
                      <a:endParaRPr lang="en-US" sz="1300" b="0" i="0" u="none" strike="noStrike" dirty="0">
                        <a:solidFill>
                          <a:srgbClr val="000000"/>
                        </a:solidFill>
                        <a:effectLst/>
                        <a:latin typeface="Cambria" panose="02040503050406030204" pitchFamily="18" charset="0"/>
                        <a:ea typeface="Cambria" panose="02040503050406030204" pitchFamily="18" charset="0"/>
                      </a:endParaRPr>
                    </a:p>
                  </a:txBody>
                  <a:tcPr marL="6350" marR="6350" marT="6350" marB="0" anchor="ctr"/>
                </a:tc>
                <a:extLst>
                  <a:ext uri="{0D108BD9-81ED-4DB2-BD59-A6C34878D82A}">
                    <a16:rowId xmlns:a16="http://schemas.microsoft.com/office/drawing/2014/main" val="4059963865"/>
                  </a:ext>
                </a:extLst>
              </a:tr>
            </a:tbl>
          </a:graphicData>
        </a:graphic>
      </p:graphicFrame>
      <p:graphicFrame>
        <p:nvGraphicFramePr>
          <p:cNvPr id="6" name="Table 5">
            <a:extLst>
              <a:ext uri="{FF2B5EF4-FFF2-40B4-BE49-F238E27FC236}">
                <a16:creationId xmlns:a16="http://schemas.microsoft.com/office/drawing/2014/main" id="{F3E47D18-9F12-43C5-9422-08E0B3EC9C7D}"/>
              </a:ext>
            </a:extLst>
          </p:cNvPr>
          <p:cNvGraphicFramePr>
            <a:graphicFrameLocks noGrp="1"/>
          </p:cNvGraphicFramePr>
          <p:nvPr>
            <p:extLst>
              <p:ext uri="{D42A27DB-BD31-4B8C-83A1-F6EECF244321}">
                <p14:modId xmlns:p14="http://schemas.microsoft.com/office/powerpoint/2010/main" val="2741998035"/>
              </p:ext>
            </p:extLst>
          </p:nvPr>
        </p:nvGraphicFramePr>
        <p:xfrm>
          <a:off x="4236719" y="5135639"/>
          <a:ext cx="4962700" cy="1360983"/>
        </p:xfrm>
        <a:graphic>
          <a:graphicData uri="http://schemas.openxmlformats.org/drawingml/2006/table">
            <a:tbl>
              <a:tblPr>
                <a:tableStyleId>{073A0DAA-6AF3-43AB-8588-CEC1D06C72B9}</a:tableStyleId>
              </a:tblPr>
              <a:tblGrid>
                <a:gridCol w="1329892">
                  <a:extLst>
                    <a:ext uri="{9D8B030D-6E8A-4147-A177-3AD203B41FA5}">
                      <a16:colId xmlns:a16="http://schemas.microsoft.com/office/drawing/2014/main" val="2081135952"/>
                    </a:ext>
                  </a:extLst>
                </a:gridCol>
                <a:gridCol w="605468">
                  <a:extLst>
                    <a:ext uri="{9D8B030D-6E8A-4147-A177-3AD203B41FA5}">
                      <a16:colId xmlns:a16="http://schemas.microsoft.com/office/drawing/2014/main" val="3446600992"/>
                    </a:ext>
                  </a:extLst>
                </a:gridCol>
                <a:gridCol w="605468">
                  <a:extLst>
                    <a:ext uri="{9D8B030D-6E8A-4147-A177-3AD203B41FA5}">
                      <a16:colId xmlns:a16="http://schemas.microsoft.com/office/drawing/2014/main" val="2763889877"/>
                    </a:ext>
                  </a:extLst>
                </a:gridCol>
                <a:gridCol w="605468">
                  <a:extLst>
                    <a:ext uri="{9D8B030D-6E8A-4147-A177-3AD203B41FA5}">
                      <a16:colId xmlns:a16="http://schemas.microsoft.com/office/drawing/2014/main" val="77919207"/>
                    </a:ext>
                  </a:extLst>
                </a:gridCol>
                <a:gridCol w="605468">
                  <a:extLst>
                    <a:ext uri="{9D8B030D-6E8A-4147-A177-3AD203B41FA5}">
                      <a16:colId xmlns:a16="http://schemas.microsoft.com/office/drawing/2014/main" val="1411279638"/>
                    </a:ext>
                  </a:extLst>
                </a:gridCol>
                <a:gridCol w="605468">
                  <a:extLst>
                    <a:ext uri="{9D8B030D-6E8A-4147-A177-3AD203B41FA5}">
                      <a16:colId xmlns:a16="http://schemas.microsoft.com/office/drawing/2014/main" val="2715734526"/>
                    </a:ext>
                  </a:extLst>
                </a:gridCol>
                <a:gridCol w="605468">
                  <a:extLst>
                    <a:ext uri="{9D8B030D-6E8A-4147-A177-3AD203B41FA5}">
                      <a16:colId xmlns:a16="http://schemas.microsoft.com/office/drawing/2014/main" val="456848436"/>
                    </a:ext>
                  </a:extLst>
                </a:gridCol>
              </a:tblGrid>
              <a:tr h="390887">
                <a:tc>
                  <a:txBody>
                    <a:bodyPr/>
                    <a:lstStyle/>
                    <a:p>
                      <a:pPr algn="ctr" fontAlgn="ctr"/>
                      <a:r>
                        <a:rPr lang="en-IN" sz="1300" b="1" u="none" strike="noStrike" dirty="0">
                          <a:solidFill>
                            <a:srgbClr val="FFFFFF"/>
                          </a:solidFill>
                          <a:effectLst/>
                          <a:latin typeface="Cambria" panose="02040503050406030204" pitchFamily="18" charset="0"/>
                          <a:ea typeface="Cambria" panose="02040503050406030204" pitchFamily="18" charset="0"/>
                        </a:rPr>
                        <a:t>Gross Returns</a:t>
                      </a:r>
                      <a:endParaRPr lang="en-IN" sz="1300" b="1" i="0" u="none" strike="noStrike" dirty="0">
                        <a:solidFill>
                          <a:srgbClr val="FFFFFF"/>
                        </a:solidFill>
                        <a:effectLst/>
                        <a:latin typeface="Cambria" panose="02040503050406030204" pitchFamily="18" charset="0"/>
                        <a:ea typeface="Cambria" panose="02040503050406030204" pitchFamily="18" charset="0"/>
                      </a:endParaRPr>
                    </a:p>
                  </a:txBody>
                  <a:tcPr marL="72000" marR="9525" marT="9525" marB="0" anchor="ctr">
                    <a:solidFill>
                      <a:schemeClr val="tx1"/>
                    </a:solidFill>
                  </a:tcPr>
                </a:tc>
                <a:tc>
                  <a:txBody>
                    <a:bodyPr/>
                    <a:lstStyle/>
                    <a:p>
                      <a:pPr algn="ctr" fontAlgn="ctr">
                        <a:buNone/>
                      </a:pPr>
                      <a:r>
                        <a:rPr lang="en-IN" sz="1300" b="1" i="0" u="none" strike="noStrike" dirty="0">
                          <a:solidFill>
                            <a:srgbClr val="FFFFFF"/>
                          </a:solidFill>
                          <a:effectLst/>
                          <a:latin typeface="Cambria" panose="02040503050406030204" pitchFamily="18" charset="0"/>
                          <a:ea typeface="Cambria" panose="02040503050406030204" pitchFamily="18" charset="0"/>
                        </a:rPr>
                        <a:t>1 M</a:t>
                      </a:r>
                    </a:p>
                  </a:txBody>
                  <a:tcPr marL="9525" marR="9525" marT="9525" marB="0" anchor="ctr">
                    <a:solidFill>
                      <a:schemeClr val="tx1"/>
                    </a:solidFill>
                  </a:tcPr>
                </a:tc>
                <a:tc>
                  <a:txBody>
                    <a:bodyPr/>
                    <a:lstStyle/>
                    <a:p>
                      <a:pPr algn="ctr" fontAlgn="ctr">
                        <a:buNone/>
                      </a:pPr>
                      <a:r>
                        <a:rPr lang="en-IN" sz="1300" b="1" i="0" u="none" strike="noStrike" dirty="0">
                          <a:solidFill>
                            <a:srgbClr val="FFFFFF"/>
                          </a:solidFill>
                          <a:effectLst/>
                          <a:latin typeface="Cambria" panose="02040503050406030204" pitchFamily="18" charset="0"/>
                          <a:ea typeface="Cambria" panose="02040503050406030204" pitchFamily="18" charset="0"/>
                        </a:rPr>
                        <a:t>3 M</a:t>
                      </a:r>
                    </a:p>
                  </a:txBody>
                  <a:tcPr marL="9525" marR="9525" marT="9525" marB="0" anchor="ctr">
                    <a:solidFill>
                      <a:schemeClr val="tx1"/>
                    </a:solidFill>
                  </a:tcPr>
                </a:tc>
                <a:tc>
                  <a:txBody>
                    <a:bodyPr/>
                    <a:lstStyle/>
                    <a:p>
                      <a:pPr algn="ctr" fontAlgn="ctr">
                        <a:buNone/>
                      </a:pPr>
                      <a:r>
                        <a:rPr lang="en-IN" sz="1300" b="1" i="0" u="none" strike="noStrike">
                          <a:solidFill>
                            <a:srgbClr val="FFFFFF"/>
                          </a:solidFill>
                          <a:effectLst/>
                          <a:latin typeface="Cambria" panose="02040503050406030204" pitchFamily="18" charset="0"/>
                          <a:ea typeface="Cambria" panose="02040503050406030204" pitchFamily="18" charset="0"/>
                        </a:rPr>
                        <a:t>6 M</a:t>
                      </a:r>
                    </a:p>
                  </a:txBody>
                  <a:tcPr marL="9525" marR="9525" marT="9525" marB="0" anchor="ctr">
                    <a:solidFill>
                      <a:schemeClr val="tx1"/>
                    </a:solidFill>
                  </a:tcPr>
                </a:tc>
                <a:tc>
                  <a:txBody>
                    <a:bodyPr/>
                    <a:lstStyle/>
                    <a:p>
                      <a:pPr algn="ctr" fontAlgn="ctr">
                        <a:buNone/>
                      </a:pPr>
                      <a:r>
                        <a:rPr lang="en-IN" sz="1300" b="1" i="0" u="none" strike="noStrike">
                          <a:solidFill>
                            <a:srgbClr val="FFFFFF"/>
                          </a:solidFill>
                          <a:effectLst/>
                          <a:latin typeface="Cambria" panose="02040503050406030204" pitchFamily="18" charset="0"/>
                          <a:ea typeface="Cambria" panose="02040503050406030204" pitchFamily="18" charset="0"/>
                        </a:rPr>
                        <a:t>1 Y</a:t>
                      </a:r>
                    </a:p>
                  </a:txBody>
                  <a:tcPr marL="9525" marR="9525" marT="9525" marB="0" anchor="ctr">
                    <a:solidFill>
                      <a:schemeClr val="tx1"/>
                    </a:solidFill>
                  </a:tcPr>
                </a:tc>
                <a:tc>
                  <a:txBody>
                    <a:bodyPr/>
                    <a:lstStyle/>
                    <a:p>
                      <a:pPr algn="ctr" fontAlgn="ctr">
                        <a:buNone/>
                      </a:pPr>
                      <a:r>
                        <a:rPr lang="en-IN" sz="1300" b="1" i="0" u="none" strike="noStrike">
                          <a:solidFill>
                            <a:srgbClr val="FFFFFF"/>
                          </a:solidFill>
                          <a:effectLst/>
                          <a:latin typeface="Cambria" panose="02040503050406030204" pitchFamily="18" charset="0"/>
                          <a:ea typeface="Cambria" panose="02040503050406030204" pitchFamily="18" charset="0"/>
                        </a:rPr>
                        <a:t>2 Y</a:t>
                      </a:r>
                    </a:p>
                  </a:txBody>
                  <a:tcPr marL="9525" marR="9525" marT="9525" marB="0" anchor="ctr">
                    <a:solidFill>
                      <a:schemeClr val="tx1"/>
                    </a:solidFill>
                  </a:tcPr>
                </a:tc>
                <a:tc>
                  <a:txBody>
                    <a:bodyPr/>
                    <a:lstStyle/>
                    <a:p>
                      <a:pPr algn="ctr" fontAlgn="ctr">
                        <a:buNone/>
                      </a:pPr>
                      <a:r>
                        <a:rPr lang="en-IN" sz="1300" b="1" i="0" u="none" strike="noStrike">
                          <a:solidFill>
                            <a:srgbClr val="FFFFFF"/>
                          </a:solidFill>
                          <a:effectLst/>
                          <a:latin typeface="Cambria" panose="02040503050406030204" pitchFamily="18" charset="0"/>
                          <a:ea typeface="Cambria" panose="02040503050406030204" pitchFamily="18" charset="0"/>
                        </a:rPr>
                        <a:t>SI</a:t>
                      </a:r>
                    </a:p>
                  </a:txBody>
                  <a:tcPr marL="9525" marR="9525" marT="9525" marB="0" anchor="ctr">
                    <a:solidFill>
                      <a:schemeClr val="tx1"/>
                    </a:solidFill>
                  </a:tcPr>
                </a:tc>
                <a:extLst>
                  <a:ext uri="{0D108BD9-81ED-4DB2-BD59-A6C34878D82A}">
                    <a16:rowId xmlns:a16="http://schemas.microsoft.com/office/drawing/2014/main" val="3312513266"/>
                  </a:ext>
                </a:extLst>
              </a:tr>
              <a:tr h="493044">
                <a:tc>
                  <a:txBody>
                    <a:bodyPr/>
                    <a:lstStyle/>
                    <a:p>
                      <a:pPr algn="ctr" fontAlgn="ctr"/>
                      <a:r>
                        <a:rPr lang="en-IN" sz="1300" b="1" u="none" strike="noStrike" dirty="0">
                          <a:solidFill>
                            <a:srgbClr val="000000"/>
                          </a:solidFill>
                          <a:effectLst/>
                          <a:latin typeface="Cambria" panose="02040503050406030204" pitchFamily="18" charset="0"/>
                          <a:ea typeface="Cambria" panose="02040503050406030204" pitchFamily="18" charset="0"/>
                        </a:rPr>
                        <a:t>Neo Yield Enhancer Fund</a:t>
                      </a:r>
                      <a:endParaRPr lang="en-IN" sz="1300" b="1" i="0" u="none" strike="noStrike" dirty="0">
                        <a:solidFill>
                          <a:srgbClr val="000000"/>
                        </a:solidFill>
                        <a:effectLst/>
                        <a:latin typeface="Cambria" panose="02040503050406030204" pitchFamily="18" charset="0"/>
                        <a:ea typeface="Cambria" panose="02040503050406030204" pitchFamily="18" charset="0"/>
                      </a:endParaRPr>
                    </a:p>
                  </a:txBody>
                  <a:tcPr marL="72000" marR="9525" marT="9525" marB="0" anchor="ctr">
                    <a:solidFill>
                      <a:schemeClr val="bg1">
                        <a:lumMod val="95000"/>
                      </a:schemeClr>
                    </a:solidFill>
                  </a:tcPr>
                </a:tc>
                <a:tc>
                  <a:txBody>
                    <a:bodyPr/>
                    <a:lstStyle/>
                    <a:p>
                      <a:pPr algn="ctr" fontAlgn="b">
                        <a:buNone/>
                      </a:pPr>
                      <a:r>
                        <a:rPr lang="en-IN" sz="1300" b="0" i="0" u="none" strike="noStrike" dirty="0">
                          <a:solidFill>
                            <a:srgbClr val="000000"/>
                          </a:solidFill>
                          <a:effectLst/>
                          <a:latin typeface="Cambria" panose="02040503050406030204" pitchFamily="18" charset="0"/>
                          <a:ea typeface="Cambria" panose="02040503050406030204" pitchFamily="18" charset="0"/>
                        </a:rPr>
                        <a:t>0.92%</a:t>
                      </a:r>
                    </a:p>
                  </a:txBody>
                  <a:tcPr marL="9525" marR="9525" marT="9525" marB="0" anchor="ctr">
                    <a:solidFill>
                      <a:schemeClr val="bg1">
                        <a:lumMod val="95000"/>
                      </a:schemeClr>
                    </a:solidFill>
                  </a:tcPr>
                </a:tc>
                <a:tc>
                  <a:txBody>
                    <a:bodyPr/>
                    <a:lstStyle/>
                    <a:p>
                      <a:pPr algn="ctr" fontAlgn="b">
                        <a:buNone/>
                      </a:pPr>
                      <a:r>
                        <a:rPr lang="en-IN" sz="1300" b="0" i="0" u="none" strike="noStrike" dirty="0">
                          <a:solidFill>
                            <a:srgbClr val="000000"/>
                          </a:solidFill>
                          <a:effectLst/>
                          <a:latin typeface="Cambria" panose="02040503050406030204" pitchFamily="18" charset="0"/>
                          <a:ea typeface="Cambria" panose="02040503050406030204" pitchFamily="18" charset="0"/>
                        </a:rPr>
                        <a:t>2.68%</a:t>
                      </a:r>
                    </a:p>
                  </a:txBody>
                  <a:tcPr marL="9525" marR="9525" marT="9525" marB="0" anchor="ctr">
                    <a:solidFill>
                      <a:schemeClr val="bg1">
                        <a:lumMod val="95000"/>
                      </a:schemeClr>
                    </a:solidFill>
                  </a:tcPr>
                </a:tc>
                <a:tc>
                  <a:txBody>
                    <a:bodyPr/>
                    <a:lstStyle/>
                    <a:p>
                      <a:pPr algn="ctr" fontAlgn="b">
                        <a:buNone/>
                      </a:pPr>
                      <a:r>
                        <a:rPr lang="en-IN" sz="1300" b="0" i="0" u="none" strike="noStrike" dirty="0">
                          <a:solidFill>
                            <a:srgbClr val="000000"/>
                          </a:solidFill>
                          <a:effectLst/>
                          <a:latin typeface="Cambria" panose="02040503050406030204" pitchFamily="18" charset="0"/>
                          <a:ea typeface="Cambria" panose="02040503050406030204" pitchFamily="18" charset="0"/>
                        </a:rPr>
                        <a:t>5.68%</a:t>
                      </a:r>
                    </a:p>
                  </a:txBody>
                  <a:tcPr marL="9525" marR="9525" marT="9525" marB="0" anchor="ctr">
                    <a:solidFill>
                      <a:schemeClr val="bg1">
                        <a:lumMod val="95000"/>
                      </a:schemeClr>
                    </a:solidFill>
                  </a:tcPr>
                </a:tc>
                <a:tc>
                  <a:txBody>
                    <a:bodyPr/>
                    <a:lstStyle/>
                    <a:p>
                      <a:pPr algn="ctr" fontAlgn="b">
                        <a:buNone/>
                      </a:pPr>
                      <a:r>
                        <a:rPr lang="en-IN" sz="1300" b="0" i="0" u="none" strike="noStrike" dirty="0">
                          <a:solidFill>
                            <a:srgbClr val="000000"/>
                          </a:solidFill>
                          <a:effectLst/>
                          <a:latin typeface="Cambria" panose="02040503050406030204" pitchFamily="18" charset="0"/>
                          <a:ea typeface="Cambria" panose="02040503050406030204" pitchFamily="18" charset="0"/>
                        </a:rPr>
                        <a:t>11.84%</a:t>
                      </a:r>
                    </a:p>
                  </a:txBody>
                  <a:tcPr marL="9525" marR="9525" marT="9525" marB="0" anchor="ctr">
                    <a:solidFill>
                      <a:schemeClr val="bg1">
                        <a:lumMod val="95000"/>
                      </a:schemeClr>
                    </a:solidFill>
                  </a:tcPr>
                </a:tc>
                <a:tc>
                  <a:txBody>
                    <a:bodyPr/>
                    <a:lstStyle/>
                    <a:p>
                      <a:pPr algn="ctr" fontAlgn="b">
                        <a:buNone/>
                      </a:pPr>
                      <a:r>
                        <a:rPr lang="en-IN" sz="1300" b="0" i="0" u="none" strike="noStrike" dirty="0">
                          <a:solidFill>
                            <a:srgbClr val="000000"/>
                          </a:solidFill>
                          <a:effectLst/>
                          <a:latin typeface="Cambria" panose="02040503050406030204" pitchFamily="18" charset="0"/>
                          <a:ea typeface="Cambria" panose="02040503050406030204" pitchFamily="18" charset="0"/>
                        </a:rPr>
                        <a:t>12.47%</a:t>
                      </a:r>
                    </a:p>
                  </a:txBody>
                  <a:tcPr marL="9525" marR="9525" marT="9525" marB="0" anchor="ctr">
                    <a:solidFill>
                      <a:schemeClr val="bg1">
                        <a:lumMod val="95000"/>
                      </a:schemeClr>
                    </a:solidFill>
                  </a:tcPr>
                </a:tc>
                <a:tc>
                  <a:txBody>
                    <a:bodyPr/>
                    <a:lstStyle/>
                    <a:p>
                      <a:pPr algn="ctr" fontAlgn="b">
                        <a:buNone/>
                      </a:pPr>
                      <a:r>
                        <a:rPr lang="en-IN" sz="1300" b="0" i="0" u="none" strike="noStrike" dirty="0">
                          <a:solidFill>
                            <a:srgbClr val="000000"/>
                          </a:solidFill>
                          <a:effectLst/>
                          <a:latin typeface="Cambria" panose="02040503050406030204" pitchFamily="18" charset="0"/>
                          <a:ea typeface="Cambria" panose="02040503050406030204" pitchFamily="18" charset="0"/>
                        </a:rPr>
                        <a:t>12.42%</a:t>
                      </a:r>
                    </a:p>
                  </a:txBody>
                  <a:tcPr marL="9525" marR="9525" marT="9525" marB="0" anchor="ctr">
                    <a:solidFill>
                      <a:schemeClr val="bg1">
                        <a:lumMod val="95000"/>
                      </a:schemeClr>
                    </a:solidFill>
                  </a:tcPr>
                </a:tc>
                <a:extLst>
                  <a:ext uri="{0D108BD9-81ED-4DB2-BD59-A6C34878D82A}">
                    <a16:rowId xmlns:a16="http://schemas.microsoft.com/office/drawing/2014/main" val="2752191262"/>
                  </a:ext>
                </a:extLst>
              </a:tr>
              <a:tr h="477052">
                <a:tc>
                  <a:txBody>
                    <a:bodyPr/>
                    <a:lstStyle/>
                    <a:p>
                      <a:pPr algn="ctr" fontAlgn="ctr"/>
                      <a:r>
                        <a:rPr lang="en-IN" sz="1300" b="1" i="0" u="none" strike="noStrike" dirty="0">
                          <a:solidFill>
                            <a:srgbClr val="000000"/>
                          </a:solidFill>
                          <a:effectLst/>
                          <a:latin typeface="Cambria" panose="02040503050406030204" pitchFamily="18" charset="0"/>
                          <a:ea typeface="Cambria" panose="02040503050406030204" pitchFamily="18" charset="0"/>
                        </a:rPr>
                        <a:t>Benchmark</a:t>
                      </a:r>
                    </a:p>
                  </a:txBody>
                  <a:tcPr marL="72000" marR="9525" marT="9525" marB="0" anchor="ctr">
                    <a:solidFill>
                      <a:schemeClr val="bg1">
                        <a:lumMod val="85000"/>
                      </a:schemeClr>
                    </a:solidFill>
                  </a:tcPr>
                </a:tc>
                <a:tc>
                  <a:txBody>
                    <a:bodyPr/>
                    <a:lstStyle/>
                    <a:p>
                      <a:pPr algn="ctr" fontAlgn="b">
                        <a:buNone/>
                      </a:pPr>
                      <a:r>
                        <a:rPr lang="en-IN" sz="1300" b="0" i="1" u="none" strike="noStrike" dirty="0">
                          <a:solidFill>
                            <a:srgbClr val="000000"/>
                          </a:solidFill>
                          <a:effectLst/>
                          <a:latin typeface="Cambria" panose="02040503050406030204" pitchFamily="18" charset="0"/>
                          <a:ea typeface="Cambria" panose="02040503050406030204" pitchFamily="18" charset="0"/>
                        </a:rPr>
                        <a:t>-0.16%</a:t>
                      </a:r>
                    </a:p>
                  </a:txBody>
                  <a:tcPr marL="9525" marR="9525" marT="9525" marB="0" anchor="ctr">
                    <a:solidFill>
                      <a:schemeClr val="bg1">
                        <a:lumMod val="85000"/>
                      </a:schemeClr>
                    </a:solidFill>
                  </a:tcPr>
                </a:tc>
                <a:tc>
                  <a:txBody>
                    <a:bodyPr/>
                    <a:lstStyle/>
                    <a:p>
                      <a:pPr algn="ctr" fontAlgn="b">
                        <a:buNone/>
                      </a:pPr>
                      <a:r>
                        <a:rPr lang="en-IN" sz="1300" b="0" i="1" u="none" strike="noStrike" dirty="0">
                          <a:solidFill>
                            <a:srgbClr val="000000"/>
                          </a:solidFill>
                          <a:effectLst/>
                          <a:latin typeface="Cambria" panose="02040503050406030204" pitchFamily="18" charset="0"/>
                          <a:ea typeface="Cambria" panose="02040503050406030204" pitchFamily="18" charset="0"/>
                        </a:rPr>
                        <a:t>2.25%</a:t>
                      </a:r>
                    </a:p>
                  </a:txBody>
                  <a:tcPr marL="9525" marR="9525" marT="9525" marB="0" anchor="ctr">
                    <a:solidFill>
                      <a:schemeClr val="bg1">
                        <a:lumMod val="85000"/>
                      </a:schemeClr>
                    </a:solidFill>
                  </a:tcPr>
                </a:tc>
                <a:tc>
                  <a:txBody>
                    <a:bodyPr/>
                    <a:lstStyle/>
                    <a:p>
                      <a:pPr algn="ctr" fontAlgn="b">
                        <a:buNone/>
                      </a:pPr>
                      <a:r>
                        <a:rPr lang="en-IN" sz="1300" b="0" i="1" u="none" strike="noStrike" dirty="0">
                          <a:solidFill>
                            <a:srgbClr val="000000"/>
                          </a:solidFill>
                          <a:effectLst/>
                          <a:latin typeface="Cambria" panose="02040503050406030204" pitchFamily="18" charset="0"/>
                          <a:ea typeface="Cambria" panose="02040503050406030204" pitchFamily="18" charset="0"/>
                        </a:rPr>
                        <a:t>1.58%</a:t>
                      </a:r>
                    </a:p>
                  </a:txBody>
                  <a:tcPr marL="9525" marR="9525" marT="9525" marB="0" anchor="ctr">
                    <a:solidFill>
                      <a:schemeClr val="bg1">
                        <a:lumMod val="85000"/>
                      </a:schemeClr>
                    </a:solidFill>
                  </a:tcPr>
                </a:tc>
                <a:tc>
                  <a:txBody>
                    <a:bodyPr/>
                    <a:lstStyle/>
                    <a:p>
                      <a:pPr algn="ctr" fontAlgn="b">
                        <a:buNone/>
                      </a:pPr>
                      <a:r>
                        <a:rPr lang="en-IN" sz="1300" b="0" i="1" u="none" strike="noStrike" dirty="0">
                          <a:solidFill>
                            <a:srgbClr val="000000"/>
                          </a:solidFill>
                          <a:effectLst/>
                          <a:latin typeface="Cambria" panose="02040503050406030204" pitchFamily="18" charset="0"/>
                          <a:ea typeface="Cambria" panose="02040503050406030204" pitchFamily="18" charset="0"/>
                        </a:rPr>
                        <a:t>1.16%</a:t>
                      </a:r>
                    </a:p>
                  </a:txBody>
                  <a:tcPr marL="9525" marR="9525" marT="9525" marB="0" anchor="ctr">
                    <a:solidFill>
                      <a:schemeClr val="bg1">
                        <a:lumMod val="85000"/>
                      </a:schemeClr>
                    </a:solidFill>
                  </a:tcPr>
                </a:tc>
                <a:tc>
                  <a:txBody>
                    <a:bodyPr/>
                    <a:lstStyle/>
                    <a:p>
                      <a:pPr algn="ctr" fontAlgn="b">
                        <a:buNone/>
                      </a:pPr>
                      <a:r>
                        <a:rPr lang="en-IN" sz="1300" b="0" i="1" u="none" strike="noStrike" dirty="0">
                          <a:solidFill>
                            <a:srgbClr val="000000"/>
                          </a:solidFill>
                          <a:effectLst/>
                          <a:latin typeface="Cambria" panose="02040503050406030204" pitchFamily="18" charset="0"/>
                          <a:ea typeface="Cambria" panose="02040503050406030204" pitchFamily="18" charset="0"/>
                        </a:rPr>
                        <a:t>5.01%</a:t>
                      </a:r>
                    </a:p>
                  </a:txBody>
                  <a:tcPr marL="9525" marR="9525" marT="9525" marB="0" anchor="ctr">
                    <a:solidFill>
                      <a:schemeClr val="bg1">
                        <a:lumMod val="85000"/>
                      </a:schemeClr>
                    </a:solidFill>
                  </a:tcPr>
                </a:tc>
                <a:tc>
                  <a:txBody>
                    <a:bodyPr/>
                    <a:lstStyle/>
                    <a:p>
                      <a:pPr algn="ctr" fontAlgn="b">
                        <a:buNone/>
                      </a:pPr>
                      <a:r>
                        <a:rPr lang="en-IN" sz="1300" b="0" i="1" u="none" strike="noStrike" dirty="0">
                          <a:solidFill>
                            <a:srgbClr val="000000"/>
                          </a:solidFill>
                          <a:effectLst/>
                          <a:latin typeface="Cambria" panose="02040503050406030204" pitchFamily="18" charset="0"/>
                          <a:ea typeface="Cambria" panose="02040503050406030204" pitchFamily="18" charset="0"/>
                        </a:rPr>
                        <a:t>5.92%</a:t>
                      </a:r>
                    </a:p>
                  </a:txBody>
                  <a:tcPr marL="9525" marR="9525" marT="9525" marB="0" anchor="ctr">
                    <a:solidFill>
                      <a:schemeClr val="bg1">
                        <a:lumMod val="85000"/>
                      </a:schemeClr>
                    </a:solidFill>
                  </a:tcPr>
                </a:tc>
                <a:extLst>
                  <a:ext uri="{0D108BD9-81ED-4DB2-BD59-A6C34878D82A}">
                    <a16:rowId xmlns:a16="http://schemas.microsoft.com/office/drawing/2014/main" val="1688456836"/>
                  </a:ext>
                </a:extLst>
              </a:tr>
            </a:tbl>
          </a:graphicData>
        </a:graphic>
      </p:graphicFrame>
      <p:pic>
        <p:nvPicPr>
          <p:cNvPr id="12" name="Picture 11" descr="A white text on a black background&#10;&#10;AI-generated content may be incorrect.">
            <a:extLst>
              <a:ext uri="{FF2B5EF4-FFF2-40B4-BE49-F238E27FC236}">
                <a16:creationId xmlns:a16="http://schemas.microsoft.com/office/drawing/2014/main" id="{81FA9F46-55A3-98B7-ED71-026CA67A32B6}"/>
              </a:ext>
            </a:extLst>
          </p:cNvPr>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10362466" y="234062"/>
            <a:ext cx="1559328" cy="340260"/>
          </a:xfrm>
          <a:prstGeom prst="rect">
            <a:avLst/>
          </a:prstGeom>
        </p:spPr>
      </p:pic>
    </p:spTree>
    <p:extLst>
      <p:ext uri="{BB962C8B-B14F-4D97-AF65-F5344CB8AC3E}">
        <p14:creationId xmlns:p14="http://schemas.microsoft.com/office/powerpoint/2010/main" val="3814280654"/>
      </p:ext>
    </p:extLst>
  </p:cSld>
  <p:clrMapOvr>
    <a:masterClrMapping/>
  </p:clrMapOvr>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D45423F-F03D-D3D1-9902-4D2BF96CBC00}"/>
            </a:ext>
          </a:extLst>
        </p:cNvPr>
        <p:cNvGrpSpPr/>
        <p:nvPr/>
      </p:nvGrpSpPr>
      <p:grpSpPr>
        <a:xfrm>
          <a:off x="0" y="0"/>
          <a:ext cx="0" cy="0"/>
          <a:chOff x="0" y="0"/>
          <a:chExt cx="0" cy="0"/>
        </a:xfrm>
      </p:grpSpPr>
      <p:sp>
        <p:nvSpPr>
          <p:cNvPr id="4" name="Rectangle 3">
            <a:extLst>
              <a:ext uri="{FF2B5EF4-FFF2-40B4-BE49-F238E27FC236}">
                <a16:creationId xmlns:a16="http://schemas.microsoft.com/office/drawing/2014/main" id="{C6218688-37D1-BF95-8F1F-7F33ED49AE79}"/>
              </a:ext>
            </a:extLst>
          </p:cNvPr>
          <p:cNvSpPr/>
          <p:nvPr/>
        </p:nvSpPr>
        <p:spPr>
          <a:xfrm>
            <a:off x="0" y="0"/>
            <a:ext cx="12192000" cy="821635"/>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 name="Title 1">
            <a:extLst>
              <a:ext uri="{FF2B5EF4-FFF2-40B4-BE49-F238E27FC236}">
                <a16:creationId xmlns:a16="http://schemas.microsoft.com/office/drawing/2014/main" id="{095674DC-6584-361F-42FF-855C2C354295}"/>
              </a:ext>
            </a:extLst>
          </p:cNvPr>
          <p:cNvSpPr txBox="1">
            <a:spLocks/>
          </p:cNvSpPr>
          <p:nvPr/>
        </p:nvSpPr>
        <p:spPr>
          <a:xfrm>
            <a:off x="165475" y="78308"/>
            <a:ext cx="11007609" cy="630899"/>
          </a:xfrm>
          <a:prstGeom prst="rect">
            <a:avLst/>
          </a:prstGeom>
        </p:spPr>
        <p:txBody>
          <a:bodyPr vert="horz" lIns="91440" tIns="45720" rIns="91440" bIns="45720" rtlCol="0" anchor="ctr">
            <a:noAutofit/>
          </a:bodyPr>
          <a:lstStyle>
            <a:lvl1pPr algn="ctr" defTabSz="914400" rtl="0" eaLnBrk="1" latinLnBrk="0" hangingPunct="1">
              <a:lnSpc>
                <a:spcPct val="90000"/>
              </a:lnSpc>
              <a:spcBef>
                <a:spcPct val="0"/>
              </a:spcBef>
              <a:buNone/>
              <a:defRPr sz="6000" kern="1200">
                <a:solidFill>
                  <a:schemeClr val="tx1"/>
                </a:solidFill>
                <a:latin typeface="+mj-lt"/>
                <a:ea typeface="+mj-ea"/>
                <a:cs typeface="+mj-cs"/>
              </a:defRPr>
            </a:lvl1pPr>
          </a:lstStyle>
          <a:p>
            <a:pPr marL="0" marR="0" lvl="0" indent="0" algn="l" defTabSz="914400" rtl="0" eaLnBrk="1" fontAlgn="auto" latinLnBrk="0" hangingPunct="1">
              <a:lnSpc>
                <a:spcPct val="90000"/>
              </a:lnSpc>
              <a:spcBef>
                <a:spcPct val="0"/>
              </a:spcBef>
              <a:spcAft>
                <a:spcPts val="0"/>
              </a:spcAft>
              <a:buClrTx/>
              <a:buSzTx/>
              <a:buFontTx/>
              <a:buNone/>
              <a:tabLst/>
              <a:defRPr/>
            </a:pPr>
            <a:r>
              <a:rPr kumimoji="0" lang="en-US" sz="2800" b="1" i="0" u="none" strike="noStrike" kern="1200" cap="none" spc="0" normalizeH="0" baseline="0" noProof="0" dirty="0">
                <a:ln>
                  <a:noFill/>
                </a:ln>
                <a:solidFill>
                  <a:prstClr val="white"/>
                </a:solidFill>
                <a:effectLst/>
                <a:uLnTx/>
                <a:uFillTx/>
                <a:latin typeface="Cambria" panose="02040503050406030204" pitchFamily="18" charset="0"/>
                <a:ea typeface="Cambria" panose="02040503050406030204" pitchFamily="18" charset="0"/>
                <a:cs typeface="+mj-cs"/>
              </a:rPr>
              <a:t>DEBT PMS (MEDIUM TERM)</a:t>
            </a:r>
          </a:p>
          <a:p>
            <a:pPr marL="0" marR="0" lvl="0" indent="0" algn="l" defTabSz="914400" rtl="0" eaLnBrk="1" fontAlgn="auto" latinLnBrk="0" hangingPunct="1">
              <a:lnSpc>
                <a:spcPct val="90000"/>
              </a:lnSpc>
              <a:spcBef>
                <a:spcPct val="0"/>
              </a:spcBef>
              <a:spcAft>
                <a:spcPts val="0"/>
              </a:spcAft>
              <a:buClrTx/>
              <a:buSzTx/>
              <a:buFontTx/>
              <a:buNone/>
              <a:tabLst/>
              <a:defRPr/>
            </a:pPr>
            <a:r>
              <a:rPr kumimoji="0" lang="en-US" sz="2800" b="1" i="0" u="none" strike="noStrike" kern="1200" cap="none" spc="0" normalizeH="0" baseline="0" noProof="0" dirty="0">
                <a:ln>
                  <a:noFill/>
                </a:ln>
                <a:solidFill>
                  <a:prstClr val="white"/>
                </a:solidFill>
                <a:effectLst/>
                <a:uLnTx/>
                <a:uFillTx/>
                <a:latin typeface="Cambria" panose="02040503050406030204" pitchFamily="18" charset="0"/>
                <a:ea typeface="Cambria" panose="02040503050406030204" pitchFamily="18" charset="0"/>
                <a:cs typeface="+mj-cs"/>
              </a:rPr>
              <a:t>Phillip Conservative Credit Portfolio</a:t>
            </a:r>
          </a:p>
        </p:txBody>
      </p:sp>
      <p:sp>
        <p:nvSpPr>
          <p:cNvPr id="22" name="Rectangle 21">
            <a:extLst>
              <a:ext uri="{FF2B5EF4-FFF2-40B4-BE49-F238E27FC236}">
                <a16:creationId xmlns:a16="http://schemas.microsoft.com/office/drawing/2014/main" id="{757C258E-FCA6-C9DD-CB08-7C51EE680FB9}"/>
              </a:ext>
            </a:extLst>
          </p:cNvPr>
          <p:cNvSpPr/>
          <p:nvPr/>
        </p:nvSpPr>
        <p:spPr>
          <a:xfrm>
            <a:off x="0" y="6613807"/>
            <a:ext cx="12192000" cy="235963"/>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 name="TextBox 8">
            <a:extLst>
              <a:ext uri="{FF2B5EF4-FFF2-40B4-BE49-F238E27FC236}">
                <a16:creationId xmlns:a16="http://schemas.microsoft.com/office/drawing/2014/main" id="{7C7126C9-468B-B3B0-9C51-992B1CD1B293}"/>
              </a:ext>
            </a:extLst>
          </p:cNvPr>
          <p:cNvSpPr txBox="1"/>
          <p:nvPr/>
        </p:nvSpPr>
        <p:spPr>
          <a:xfrm>
            <a:off x="82343" y="967016"/>
            <a:ext cx="5819695" cy="2092881"/>
          </a:xfrm>
          <a:prstGeom prst="rect">
            <a:avLst/>
          </a:prstGeom>
          <a:noFill/>
          <a:ln>
            <a:solidFill>
              <a:schemeClr val="bg1">
                <a:lumMod val="85000"/>
              </a:schemeClr>
            </a:solidFill>
          </a:ln>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300" b="1"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About the fund:</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300" b="0"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The strategy aims to deliver consistent returns over government securities over the medium to long term through fixed-income investments, with a strong focus on capital preservation. It combines accrual, duration, and selective credit opportunities, investing in </a:t>
            </a:r>
            <a:r>
              <a:rPr kumimoji="0" lang="en-US" sz="1300" b="1"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predominantly AA-rated</a:t>
            </a:r>
            <a:r>
              <a:rPr kumimoji="0" lang="en-US" sz="1300" b="0"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 high-quality issuers with visible cash flows across </a:t>
            </a:r>
            <a:r>
              <a:rPr kumimoji="0" lang="en-US" sz="1300" b="1"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mid to large NBFCs, HFCs, corporates, and state-owned entities.</a:t>
            </a:r>
            <a:r>
              <a:rPr kumimoji="0" lang="en-US" sz="1300" b="0"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 Returns are enhanced through potential credit rating upgrades in select investee companies and attractive yields of </a:t>
            </a:r>
            <a:r>
              <a:rPr kumimoji="0" lang="en-US" sz="1300" b="1"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~350–400 bps over comparable government securities.</a:t>
            </a:r>
            <a:r>
              <a:rPr kumimoji="0" lang="en-US" sz="1300" b="0"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 A robust risk management framework ensures stable performance with minimal volatility.</a:t>
            </a:r>
            <a:endParaRPr kumimoji="0" lang="en-IN" sz="1300" b="0"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endParaRPr>
          </a:p>
        </p:txBody>
      </p:sp>
      <p:sp>
        <p:nvSpPr>
          <p:cNvPr id="18" name="Rectangle 17">
            <a:extLst>
              <a:ext uri="{FF2B5EF4-FFF2-40B4-BE49-F238E27FC236}">
                <a16:creationId xmlns:a16="http://schemas.microsoft.com/office/drawing/2014/main" id="{9A4BE2CB-869F-7362-D460-2CEA2BA57AA0}"/>
              </a:ext>
            </a:extLst>
          </p:cNvPr>
          <p:cNvSpPr/>
          <p:nvPr/>
        </p:nvSpPr>
        <p:spPr>
          <a:xfrm>
            <a:off x="0" y="808383"/>
            <a:ext cx="12192000" cy="45719"/>
          </a:xfrm>
          <a:prstGeom prst="rect">
            <a:avLst/>
          </a:prstGeom>
          <a:solidFill>
            <a:schemeClr val="bg1">
              <a:lumMod val="6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9" name="Slide Number Placeholder 18">
            <a:extLst>
              <a:ext uri="{FF2B5EF4-FFF2-40B4-BE49-F238E27FC236}">
                <a16:creationId xmlns:a16="http://schemas.microsoft.com/office/drawing/2014/main" id="{A0BD05B0-FCC4-9A52-6F13-B2F353CFCF31}"/>
              </a:ext>
            </a:extLst>
          </p:cNvPr>
          <p:cNvSpPr>
            <a:spLocks noGrp="1"/>
          </p:cNvSpPr>
          <p:nvPr>
            <p:ph type="sldNum" sz="quarter" idx="12"/>
          </p:nvPr>
        </p:nvSpPr>
        <p:spPr>
          <a:xfrm>
            <a:off x="9448800" y="6535368"/>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1E62F875-1F54-4527-993B-FB1D0CCB3E02}" type="slidenum">
              <a:rPr kumimoji="0" lang="en-IN" sz="1200" b="1" i="0" u="none" strike="noStrike" kern="1200" cap="none" spc="0" normalizeH="0" baseline="0" noProof="0" smtClean="0">
                <a:ln>
                  <a:noFill/>
                </a:ln>
                <a:solidFill>
                  <a:prstClr val="white"/>
                </a:solidFill>
                <a:effectLst/>
                <a:uLnTx/>
                <a:uFillTx/>
                <a:latin typeface="Cambria" panose="02040503050406030204" pitchFamily="18" charset="0"/>
                <a:ea typeface="Cambria" panose="02040503050406030204" pitchFamily="18" charset="0"/>
                <a:cs typeface="+mn-cs"/>
              </a:rPr>
              <a:pPr marL="0" marR="0" lvl="0" indent="0" algn="r" defTabSz="914400" rtl="0" eaLnBrk="1" fontAlgn="auto" latinLnBrk="0" hangingPunct="1">
                <a:lnSpc>
                  <a:spcPct val="100000"/>
                </a:lnSpc>
                <a:spcBef>
                  <a:spcPts val="0"/>
                </a:spcBef>
                <a:spcAft>
                  <a:spcPts val="0"/>
                </a:spcAft>
                <a:buClrTx/>
                <a:buSzTx/>
                <a:buFontTx/>
                <a:buNone/>
                <a:tabLst/>
                <a:defRPr/>
              </a:pPr>
              <a:t>74</a:t>
            </a:fld>
            <a:endParaRPr kumimoji="0" lang="en-IN" sz="1200" b="1" i="0" u="none" strike="noStrike" kern="1200" cap="none" spc="0" normalizeH="0" baseline="0" noProof="0">
              <a:ln>
                <a:noFill/>
              </a:ln>
              <a:solidFill>
                <a:prstClr val="white"/>
              </a:solidFill>
              <a:effectLst/>
              <a:uLnTx/>
              <a:uFillTx/>
              <a:latin typeface="Cambria" panose="02040503050406030204" pitchFamily="18" charset="0"/>
              <a:ea typeface="Cambria" panose="02040503050406030204" pitchFamily="18" charset="0"/>
              <a:cs typeface="+mn-cs"/>
            </a:endParaRPr>
          </a:p>
        </p:txBody>
      </p:sp>
      <p:sp>
        <p:nvSpPr>
          <p:cNvPr id="21" name="TextBox 20">
            <a:extLst>
              <a:ext uri="{FF2B5EF4-FFF2-40B4-BE49-F238E27FC236}">
                <a16:creationId xmlns:a16="http://schemas.microsoft.com/office/drawing/2014/main" id="{DC6D243D-25D3-F91A-2542-A2B047CEE781}"/>
              </a:ext>
            </a:extLst>
          </p:cNvPr>
          <p:cNvSpPr txBox="1"/>
          <p:nvPr/>
        </p:nvSpPr>
        <p:spPr>
          <a:xfrm>
            <a:off x="5504964" y="5815746"/>
            <a:ext cx="2367452" cy="292388"/>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1300" b="1" i="0"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rPr>
              <a:t>Fees Structure</a:t>
            </a:r>
          </a:p>
        </p:txBody>
      </p:sp>
      <p:graphicFrame>
        <p:nvGraphicFramePr>
          <p:cNvPr id="23" name="Table 8">
            <a:extLst>
              <a:ext uri="{FF2B5EF4-FFF2-40B4-BE49-F238E27FC236}">
                <a16:creationId xmlns:a16="http://schemas.microsoft.com/office/drawing/2014/main" id="{D42220E2-4CA1-FD9F-F9DA-F743F6E85A5D}"/>
              </a:ext>
            </a:extLst>
          </p:cNvPr>
          <p:cNvGraphicFramePr>
            <a:graphicFrameLocks noGrp="1"/>
          </p:cNvGraphicFramePr>
          <p:nvPr/>
        </p:nvGraphicFramePr>
        <p:xfrm>
          <a:off x="6137212" y="6108134"/>
          <a:ext cx="3606395" cy="396240"/>
        </p:xfrm>
        <a:graphic>
          <a:graphicData uri="http://schemas.openxmlformats.org/drawingml/2006/table">
            <a:tbl>
              <a:tblPr firstRow="1" bandRow="1">
                <a:tableStyleId>{073A0DAA-6AF3-43AB-8588-CEC1D06C72B9}</a:tableStyleId>
              </a:tblPr>
              <a:tblGrid>
                <a:gridCol w="2306654">
                  <a:extLst>
                    <a:ext uri="{9D8B030D-6E8A-4147-A177-3AD203B41FA5}">
                      <a16:colId xmlns:a16="http://schemas.microsoft.com/office/drawing/2014/main" val="3671103045"/>
                    </a:ext>
                  </a:extLst>
                </a:gridCol>
                <a:gridCol w="1299741">
                  <a:extLst>
                    <a:ext uri="{9D8B030D-6E8A-4147-A177-3AD203B41FA5}">
                      <a16:colId xmlns:a16="http://schemas.microsoft.com/office/drawing/2014/main" val="1999429750"/>
                    </a:ext>
                  </a:extLst>
                </a:gridCol>
              </a:tblGrid>
              <a:tr h="0">
                <a:tc gridSpan="2">
                  <a:txBody>
                    <a:bodyPr/>
                    <a:lstStyle/>
                    <a:p>
                      <a:pPr algn="ctr"/>
                      <a:r>
                        <a:rPr lang="en-US" sz="1300" b="1">
                          <a:effectLst/>
                          <a:latin typeface="Cambria" panose="02040503050406030204" pitchFamily="18" charset="0"/>
                          <a:ea typeface="Cambria" panose="02040503050406030204" pitchFamily="18" charset="0"/>
                        </a:rPr>
                        <a:t>Fixed</a:t>
                      </a:r>
                      <a:endParaRPr lang="en-IN" sz="1300">
                        <a:effectLst/>
                        <a:latin typeface="Cambria" panose="02040503050406030204" pitchFamily="18" charset="0"/>
                        <a:ea typeface="Cambria" panose="02040503050406030204" pitchFamily="18" charset="0"/>
                      </a:endParaRPr>
                    </a:p>
                  </a:txBody>
                  <a:tcPr marL="68580" marR="6858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tcPr>
                </a:tc>
                <a:tc hMerge="1">
                  <a:txBody>
                    <a:bodyPr/>
                    <a:lstStyle/>
                    <a:p>
                      <a:endParaRPr/>
                    </a:p>
                  </a:txBody>
                  <a:tcPr marL="68580" marR="6858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tcPr>
                </a:tc>
                <a:extLst>
                  <a:ext uri="{0D108BD9-81ED-4DB2-BD59-A6C34878D82A}">
                    <a16:rowId xmlns:a16="http://schemas.microsoft.com/office/drawing/2014/main" val="3419815612"/>
                  </a:ext>
                </a:extLst>
              </a:tr>
              <a:tr h="17118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300" b="1">
                          <a:effectLst/>
                          <a:latin typeface="Cambria" panose="02040503050406030204" pitchFamily="18" charset="0"/>
                          <a:ea typeface="Cambria" panose="02040503050406030204" pitchFamily="18" charset="0"/>
                          <a:cs typeface="Aptos" panose="020B0004020202020204" pitchFamily="34" charset="0"/>
                        </a:rPr>
                        <a:t>Management Fees</a:t>
                      </a:r>
                    </a:p>
                  </a:txBody>
                  <a:tcPr marL="68580" marR="6858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tcPr>
                </a:tc>
                <a:tc>
                  <a:txBody>
                    <a:bodyPr/>
                    <a:lstStyle/>
                    <a:p>
                      <a:pPr algn="ctr"/>
                      <a:r>
                        <a:rPr lang="en-US" sz="1300" b="0" dirty="0">
                          <a:effectLst/>
                          <a:latin typeface="Cambria" panose="02040503050406030204" pitchFamily="18" charset="0"/>
                          <a:ea typeface="Cambria" panose="02040503050406030204" pitchFamily="18" charset="0"/>
                          <a:cs typeface="Aptos" panose="020B0004020202020204" pitchFamily="34" charset="0"/>
                        </a:rPr>
                        <a:t>1.00%</a:t>
                      </a:r>
                      <a:endParaRPr lang="en-IN" sz="1300" b="0" dirty="0">
                        <a:effectLst/>
                        <a:latin typeface="Cambria" panose="02040503050406030204" pitchFamily="18" charset="0"/>
                        <a:ea typeface="Cambria" panose="02040503050406030204" pitchFamily="18" charset="0"/>
                        <a:cs typeface="Aptos" panose="020B0004020202020204" pitchFamily="34" charset="0"/>
                      </a:endParaRPr>
                    </a:p>
                  </a:txBody>
                  <a:tcPr marL="68580" marR="6858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tcPr>
                </a:tc>
                <a:extLst>
                  <a:ext uri="{0D108BD9-81ED-4DB2-BD59-A6C34878D82A}">
                    <a16:rowId xmlns:a16="http://schemas.microsoft.com/office/drawing/2014/main" val="1532966897"/>
                  </a:ext>
                </a:extLst>
              </a:tr>
            </a:tbl>
          </a:graphicData>
        </a:graphic>
      </p:graphicFrame>
      <p:graphicFrame>
        <p:nvGraphicFramePr>
          <p:cNvPr id="7" name="Table 2">
            <a:extLst>
              <a:ext uri="{FF2B5EF4-FFF2-40B4-BE49-F238E27FC236}">
                <a16:creationId xmlns:a16="http://schemas.microsoft.com/office/drawing/2014/main" id="{34A91B68-C5E3-9BB6-9D65-EACA8550C43A}"/>
              </a:ext>
            </a:extLst>
          </p:cNvPr>
          <p:cNvGraphicFramePr>
            <a:graphicFrameLocks noGrp="1"/>
          </p:cNvGraphicFramePr>
          <p:nvPr>
            <p:extLst>
              <p:ext uri="{D42A27DB-BD31-4B8C-83A1-F6EECF244321}">
                <p14:modId xmlns:p14="http://schemas.microsoft.com/office/powerpoint/2010/main" val="3775279292"/>
              </p:ext>
            </p:extLst>
          </p:nvPr>
        </p:nvGraphicFramePr>
        <p:xfrm>
          <a:off x="82343" y="3146090"/>
          <a:ext cx="5819695" cy="3352800"/>
        </p:xfrm>
        <a:graphic>
          <a:graphicData uri="http://schemas.openxmlformats.org/drawingml/2006/table">
            <a:tbl>
              <a:tblPr firstRow="1" bandRow="1">
                <a:tableStyleId>{073A0DAA-6AF3-43AB-8588-CEC1D06C72B9}</a:tableStyleId>
              </a:tblPr>
              <a:tblGrid>
                <a:gridCol w="2344358">
                  <a:extLst>
                    <a:ext uri="{9D8B030D-6E8A-4147-A177-3AD203B41FA5}">
                      <a16:colId xmlns:a16="http://schemas.microsoft.com/office/drawing/2014/main" val="979919291"/>
                    </a:ext>
                  </a:extLst>
                </a:gridCol>
                <a:gridCol w="3475337">
                  <a:extLst>
                    <a:ext uri="{9D8B030D-6E8A-4147-A177-3AD203B41FA5}">
                      <a16:colId xmlns:a16="http://schemas.microsoft.com/office/drawing/2014/main" val="2728041260"/>
                    </a:ext>
                  </a:extLst>
                </a:gridCol>
              </a:tblGrid>
              <a:tr h="0">
                <a:tc>
                  <a:txBody>
                    <a:bodyPr/>
                    <a:lstStyle/>
                    <a:p>
                      <a:pPr algn="ctr"/>
                      <a:r>
                        <a:rPr lang="en-US" sz="1300" dirty="0">
                          <a:latin typeface="Cambria" panose="02040503050406030204" pitchFamily="18" charset="0"/>
                          <a:ea typeface="Cambria" panose="02040503050406030204" pitchFamily="18" charset="0"/>
                        </a:rPr>
                        <a:t>Particulars</a:t>
                      </a:r>
                      <a:endParaRPr lang="en-IN" sz="1300" dirty="0">
                        <a:latin typeface="Cambria" panose="02040503050406030204" pitchFamily="18" charset="0"/>
                        <a:ea typeface="Cambria" panose="02040503050406030204" pitchFamily="18" charset="0"/>
                      </a:endParaRPr>
                    </a:p>
                  </a:txBody>
                  <a:tcPr anchor="ctr">
                    <a:lnL w="12700" cap="flat" cmpd="sng" algn="ctr">
                      <a:solidFill>
                        <a:schemeClr val="bg1">
                          <a:lumMod val="85000"/>
                        </a:schemeClr>
                      </a:solidFill>
                      <a:prstDash val="solid"/>
                      <a:round/>
                      <a:headEnd type="none" w="med" len="med"/>
                      <a:tailEnd type="none" w="med" len="med"/>
                    </a:lnL>
                    <a:lnT w="12700" cap="flat" cmpd="sng" algn="ctr">
                      <a:solidFill>
                        <a:schemeClr val="bg1">
                          <a:lumMod val="85000"/>
                        </a:schemeClr>
                      </a:solidFill>
                      <a:prstDash val="solid"/>
                      <a:round/>
                      <a:headEnd type="none" w="med" len="med"/>
                      <a:tailEnd type="none" w="med" len="med"/>
                    </a:lnT>
                  </a:tcPr>
                </a:tc>
                <a:tc>
                  <a:txBody>
                    <a:bodyPr/>
                    <a:lstStyle/>
                    <a:p>
                      <a:pPr algn="ctr"/>
                      <a:r>
                        <a:rPr lang="en-US" sz="1300">
                          <a:latin typeface="Cambria" panose="02040503050406030204" pitchFamily="18" charset="0"/>
                          <a:ea typeface="Cambria" panose="02040503050406030204" pitchFamily="18" charset="0"/>
                        </a:rPr>
                        <a:t>Details</a:t>
                      </a:r>
                      <a:endParaRPr lang="en-IN" sz="1300">
                        <a:latin typeface="Cambria" panose="02040503050406030204" pitchFamily="18" charset="0"/>
                        <a:ea typeface="Cambria" panose="02040503050406030204" pitchFamily="18" charset="0"/>
                      </a:endParaRPr>
                    </a:p>
                  </a:txBody>
                  <a:tcPr anchor="ctr">
                    <a:lnT w="12700" cap="flat" cmpd="sng" algn="ctr">
                      <a:solidFill>
                        <a:schemeClr val="bg1">
                          <a:lumMod val="85000"/>
                        </a:schemeClr>
                      </a:solidFill>
                      <a:prstDash val="solid"/>
                      <a:round/>
                      <a:headEnd type="none" w="med" len="med"/>
                      <a:tailEnd type="none" w="med" len="med"/>
                    </a:lnT>
                  </a:tcPr>
                </a:tc>
                <a:extLst>
                  <a:ext uri="{0D108BD9-81ED-4DB2-BD59-A6C34878D82A}">
                    <a16:rowId xmlns:a16="http://schemas.microsoft.com/office/drawing/2014/main" val="2509566197"/>
                  </a:ext>
                </a:extLst>
              </a:tr>
              <a:tr h="0">
                <a:tc>
                  <a:txBody>
                    <a:bodyPr/>
                    <a:lstStyle/>
                    <a:p>
                      <a:pPr algn="ctr"/>
                      <a:r>
                        <a:rPr lang="en-IN" sz="1300" b="1" dirty="0">
                          <a:latin typeface="Cambria" panose="02040503050406030204" pitchFamily="18" charset="0"/>
                          <a:ea typeface="Cambria" panose="02040503050406030204" pitchFamily="18" charset="0"/>
                        </a:rPr>
                        <a:t>AUM</a:t>
                      </a:r>
                    </a:p>
                  </a:txBody>
                  <a:tcPr anchor="ctr">
                    <a:lnL w="12700" cap="flat" cmpd="sng" algn="ctr">
                      <a:solidFill>
                        <a:schemeClr val="bg1">
                          <a:lumMod val="85000"/>
                        </a:schemeClr>
                      </a:solidFill>
                      <a:prstDash val="solid"/>
                      <a:round/>
                      <a:headEnd type="none" w="med" len="med"/>
                      <a:tailEnd type="none" w="med" len="med"/>
                    </a:lnL>
                    <a:solidFill>
                      <a:schemeClr val="bg1">
                        <a:lumMod val="85000"/>
                      </a:schemeClr>
                    </a:solidFill>
                  </a:tcPr>
                </a:tc>
                <a:tc>
                  <a:txBody>
                    <a:bodyPr/>
                    <a:lstStyle/>
                    <a:p>
                      <a:pPr algn="ctr"/>
                      <a:r>
                        <a:rPr lang="en-IN" sz="1300" dirty="0">
                          <a:latin typeface="Cambria" panose="02040503050406030204" pitchFamily="18" charset="0"/>
                          <a:ea typeface="Cambria" panose="02040503050406030204" pitchFamily="18" charset="0"/>
                        </a:rPr>
                        <a:t>~ 150 Cr</a:t>
                      </a:r>
                    </a:p>
                  </a:txBody>
                  <a:tcPr anchor="ctr">
                    <a:solidFill>
                      <a:schemeClr val="bg1">
                        <a:lumMod val="85000"/>
                      </a:schemeClr>
                    </a:solidFill>
                  </a:tcPr>
                </a:tc>
                <a:extLst>
                  <a:ext uri="{0D108BD9-81ED-4DB2-BD59-A6C34878D82A}">
                    <a16:rowId xmlns:a16="http://schemas.microsoft.com/office/drawing/2014/main" val="3361381614"/>
                  </a:ext>
                </a:extLst>
              </a:tr>
              <a:tr h="0">
                <a:tc>
                  <a:txBody>
                    <a:bodyPr/>
                    <a:lstStyle/>
                    <a:p>
                      <a:pPr algn="ctr"/>
                      <a:r>
                        <a:rPr lang="en-US" sz="1300" b="1" dirty="0">
                          <a:latin typeface="Cambria" panose="02040503050406030204" pitchFamily="18" charset="0"/>
                          <a:ea typeface="Cambria" panose="02040503050406030204" pitchFamily="18" charset="0"/>
                        </a:rPr>
                        <a:t>Inception Date</a:t>
                      </a:r>
                      <a:endParaRPr lang="en-IN" sz="1300" b="1" dirty="0">
                        <a:latin typeface="Cambria" panose="02040503050406030204" pitchFamily="18" charset="0"/>
                        <a:ea typeface="Cambria" panose="02040503050406030204" pitchFamily="18" charset="0"/>
                      </a:endParaRPr>
                    </a:p>
                  </a:txBody>
                  <a:tcPr anchor="ctr">
                    <a:lnL w="12700" cap="flat" cmpd="sng" algn="ctr">
                      <a:solidFill>
                        <a:schemeClr val="bg1">
                          <a:lumMod val="85000"/>
                        </a:schemeClr>
                      </a:solidFill>
                      <a:prstDash val="solid"/>
                      <a:round/>
                      <a:headEnd type="none" w="med" len="med"/>
                      <a:tailEnd type="none" w="med" len="med"/>
                    </a:lnL>
                    <a:solidFill>
                      <a:schemeClr val="bg2"/>
                    </a:solidFill>
                  </a:tcPr>
                </a:tc>
                <a:tc>
                  <a:txBody>
                    <a:bodyPr/>
                    <a:lstStyle/>
                    <a:p>
                      <a:pPr algn="ctr"/>
                      <a:r>
                        <a:rPr lang="en-US" sz="1300" dirty="0">
                          <a:latin typeface="Cambria" panose="02040503050406030204" pitchFamily="18" charset="0"/>
                          <a:ea typeface="Cambria" panose="02040503050406030204" pitchFamily="18" charset="0"/>
                        </a:rPr>
                        <a:t>Growth Strategy- Aug 28th, 2023,</a:t>
                      </a:r>
                    </a:p>
                    <a:p>
                      <a:pPr algn="ctr"/>
                      <a:r>
                        <a:rPr lang="en-US" sz="1300" dirty="0">
                          <a:latin typeface="Cambria" panose="02040503050406030204" pitchFamily="18" charset="0"/>
                          <a:ea typeface="Cambria" panose="02040503050406030204" pitchFamily="18" charset="0"/>
                        </a:rPr>
                        <a:t>Regular Income Strategy- Oct 10</a:t>
                      </a:r>
                      <a:r>
                        <a:rPr lang="en-US" sz="1300" baseline="30000" dirty="0">
                          <a:latin typeface="Cambria" panose="02040503050406030204" pitchFamily="18" charset="0"/>
                          <a:ea typeface="Cambria" panose="02040503050406030204" pitchFamily="18" charset="0"/>
                        </a:rPr>
                        <a:t>th</a:t>
                      </a:r>
                      <a:r>
                        <a:rPr lang="en-US" sz="1300" dirty="0">
                          <a:latin typeface="Cambria" panose="02040503050406030204" pitchFamily="18" charset="0"/>
                          <a:ea typeface="Cambria" panose="02040503050406030204" pitchFamily="18" charset="0"/>
                        </a:rPr>
                        <a:t>, 2023</a:t>
                      </a:r>
                      <a:endParaRPr lang="en-IN" sz="1300" dirty="0">
                        <a:latin typeface="Cambria" panose="02040503050406030204" pitchFamily="18" charset="0"/>
                        <a:ea typeface="Cambria" panose="02040503050406030204" pitchFamily="18" charset="0"/>
                      </a:endParaRPr>
                    </a:p>
                  </a:txBody>
                  <a:tcPr anchor="ctr">
                    <a:solidFill>
                      <a:schemeClr val="bg2"/>
                    </a:solidFill>
                  </a:tcPr>
                </a:tc>
                <a:extLst>
                  <a:ext uri="{0D108BD9-81ED-4DB2-BD59-A6C34878D82A}">
                    <a16:rowId xmlns:a16="http://schemas.microsoft.com/office/drawing/2014/main" val="2689620740"/>
                  </a:ext>
                </a:extLst>
              </a:tr>
              <a:tr h="0">
                <a:tc>
                  <a:txBody>
                    <a:bodyPr/>
                    <a:lstStyle/>
                    <a:p>
                      <a:pPr algn="ctr"/>
                      <a:r>
                        <a:rPr lang="en-US" sz="1300" b="1">
                          <a:latin typeface="Cambria" panose="02040503050406030204" pitchFamily="18" charset="0"/>
                          <a:ea typeface="Cambria" panose="02040503050406030204" pitchFamily="18" charset="0"/>
                        </a:rPr>
                        <a:t>Fund Manager</a:t>
                      </a:r>
                      <a:endParaRPr lang="en-IN" sz="1300" b="1">
                        <a:latin typeface="Cambria" panose="02040503050406030204" pitchFamily="18" charset="0"/>
                        <a:ea typeface="Cambria" panose="02040503050406030204" pitchFamily="18" charset="0"/>
                      </a:endParaRPr>
                    </a:p>
                  </a:txBody>
                  <a:tcPr anchor="ctr">
                    <a:lnL w="12700" cap="flat" cmpd="sng" algn="ctr">
                      <a:solidFill>
                        <a:schemeClr val="bg1">
                          <a:lumMod val="85000"/>
                        </a:schemeClr>
                      </a:solidFill>
                      <a:prstDash val="solid"/>
                      <a:round/>
                      <a:headEnd type="none" w="med" len="med"/>
                      <a:tailEnd type="none" w="med" len="med"/>
                    </a:lnL>
                    <a:solidFill>
                      <a:schemeClr val="bg1">
                        <a:lumMod val="85000"/>
                      </a:schemeClr>
                    </a:solidFill>
                  </a:tcPr>
                </a:tc>
                <a:tc>
                  <a:txBody>
                    <a:bodyPr/>
                    <a:lstStyle/>
                    <a:p>
                      <a:pPr algn="ctr"/>
                      <a:r>
                        <a:rPr lang="en-US" sz="1300" dirty="0">
                          <a:latin typeface="Cambria" panose="02040503050406030204" pitchFamily="18" charset="0"/>
                          <a:ea typeface="Cambria" panose="02040503050406030204" pitchFamily="18" charset="0"/>
                        </a:rPr>
                        <a:t>Mr. Vaibhav Singhal</a:t>
                      </a:r>
                      <a:endParaRPr lang="en-IN" sz="1300" dirty="0">
                        <a:latin typeface="Cambria" panose="02040503050406030204" pitchFamily="18" charset="0"/>
                        <a:ea typeface="Cambria" panose="02040503050406030204" pitchFamily="18" charset="0"/>
                      </a:endParaRPr>
                    </a:p>
                  </a:txBody>
                  <a:tcPr anchor="ctr">
                    <a:solidFill>
                      <a:schemeClr val="bg1">
                        <a:lumMod val="85000"/>
                      </a:schemeClr>
                    </a:solidFill>
                  </a:tcPr>
                </a:tc>
                <a:extLst>
                  <a:ext uri="{0D108BD9-81ED-4DB2-BD59-A6C34878D82A}">
                    <a16:rowId xmlns:a16="http://schemas.microsoft.com/office/drawing/2014/main" val="3987948251"/>
                  </a:ext>
                </a:extLst>
              </a:tr>
              <a:tr h="0">
                <a:tc>
                  <a:txBody>
                    <a:bodyPr/>
                    <a:lstStyle/>
                    <a:p>
                      <a:pPr algn="ctr"/>
                      <a:r>
                        <a:rPr lang="en-IN" sz="1300" b="1" dirty="0">
                          <a:latin typeface="Cambria" panose="02040503050406030204" pitchFamily="18" charset="0"/>
                          <a:ea typeface="Cambria" panose="02040503050406030204" pitchFamily="18" charset="0"/>
                        </a:rPr>
                        <a:t>Min. Investment</a:t>
                      </a:r>
                    </a:p>
                  </a:txBody>
                  <a:tcPr anchor="ctr">
                    <a:lnL w="12700" cap="flat" cmpd="sng" algn="ctr">
                      <a:solidFill>
                        <a:schemeClr val="bg1">
                          <a:lumMod val="85000"/>
                        </a:schemeClr>
                      </a:solidFill>
                      <a:prstDash val="solid"/>
                      <a:round/>
                      <a:headEnd type="none" w="med" len="med"/>
                      <a:tailEnd type="none" w="med" len="med"/>
                    </a:lnL>
                    <a:solidFill>
                      <a:schemeClr val="bg2"/>
                    </a:solidFill>
                  </a:tcPr>
                </a:tc>
                <a:tc>
                  <a:txBody>
                    <a:bodyPr/>
                    <a:lstStyle/>
                    <a:p>
                      <a:pPr algn="ctr"/>
                      <a:r>
                        <a:rPr lang="en-IN" sz="1300" dirty="0">
                          <a:latin typeface="Cambria" panose="02040503050406030204" pitchFamily="18" charset="0"/>
                          <a:ea typeface="Cambria" panose="02040503050406030204" pitchFamily="18" charset="0"/>
                        </a:rPr>
                        <a:t>50 Lakhs</a:t>
                      </a:r>
                    </a:p>
                  </a:txBody>
                  <a:tcPr anchor="ctr">
                    <a:solidFill>
                      <a:schemeClr val="bg2"/>
                    </a:solidFill>
                  </a:tcPr>
                </a:tc>
                <a:extLst>
                  <a:ext uri="{0D108BD9-81ED-4DB2-BD59-A6C34878D82A}">
                    <a16:rowId xmlns:a16="http://schemas.microsoft.com/office/drawing/2014/main" val="595497186"/>
                  </a:ext>
                </a:extLst>
              </a:tr>
              <a:tr h="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IN" sz="1300" b="1">
                          <a:effectLst/>
                          <a:latin typeface="Cambria" panose="02040503050406030204" pitchFamily="18" charset="0"/>
                          <a:ea typeface="Cambria" panose="02040503050406030204" pitchFamily="18" charset="0"/>
                          <a:cs typeface="Aptos" panose="020B0004020202020204" pitchFamily="34" charset="0"/>
                        </a:rPr>
                        <a:t>Redemption Timeline</a:t>
                      </a:r>
                    </a:p>
                  </a:txBody>
                  <a:tcPr anchor="ctr">
                    <a:lnL w="12700" cap="flat" cmpd="sng" algn="ctr">
                      <a:solidFill>
                        <a:schemeClr val="bg1">
                          <a:lumMod val="85000"/>
                        </a:schemeClr>
                      </a:solidFill>
                      <a:prstDash val="solid"/>
                      <a:round/>
                      <a:headEnd type="none" w="med" len="med"/>
                      <a:tailEnd type="none" w="med" len="med"/>
                    </a:lnL>
                    <a:solidFill>
                      <a:schemeClr val="bg1">
                        <a:lumMod val="85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IN" sz="1300" dirty="0">
                          <a:effectLst/>
                          <a:latin typeface="Cambria" panose="02040503050406030204" pitchFamily="18" charset="0"/>
                          <a:ea typeface="Cambria" panose="02040503050406030204" pitchFamily="18" charset="0"/>
                          <a:cs typeface="Aptos" panose="020B0004020202020204" pitchFamily="34" charset="0"/>
                        </a:rPr>
                        <a:t>Within 7 working days</a:t>
                      </a:r>
                    </a:p>
                  </a:txBody>
                  <a:tcPr anchor="ctr">
                    <a:solidFill>
                      <a:schemeClr val="bg1">
                        <a:lumMod val="85000"/>
                      </a:schemeClr>
                    </a:solidFill>
                  </a:tcPr>
                </a:tc>
                <a:extLst>
                  <a:ext uri="{0D108BD9-81ED-4DB2-BD59-A6C34878D82A}">
                    <a16:rowId xmlns:a16="http://schemas.microsoft.com/office/drawing/2014/main" val="679163688"/>
                  </a:ext>
                </a:extLst>
              </a:tr>
              <a:tr h="0">
                <a:tc>
                  <a:txBody>
                    <a:bodyPr/>
                    <a:lstStyle/>
                    <a:p>
                      <a:pPr algn="ctr"/>
                      <a:r>
                        <a:rPr lang="en-IN" sz="1300" b="1" dirty="0">
                          <a:latin typeface="Cambria" panose="02040503050406030204" pitchFamily="18" charset="0"/>
                          <a:ea typeface="Cambria" panose="02040503050406030204" pitchFamily="18" charset="0"/>
                        </a:rPr>
                        <a:t>Exit Load</a:t>
                      </a:r>
                    </a:p>
                  </a:txBody>
                  <a:tcPr anchor="ctr">
                    <a:lnL w="12700" cap="flat" cmpd="sng" algn="ctr">
                      <a:solidFill>
                        <a:schemeClr val="bg1">
                          <a:lumMod val="85000"/>
                        </a:schemeClr>
                      </a:solidFill>
                      <a:prstDash val="solid"/>
                      <a:round/>
                      <a:headEnd type="none" w="med" len="med"/>
                      <a:tailEnd type="none" w="med" len="med"/>
                    </a:lnL>
                    <a:solidFill>
                      <a:schemeClr val="bg2"/>
                    </a:solidFill>
                  </a:tcPr>
                </a:tc>
                <a:tc>
                  <a:txBody>
                    <a:bodyPr/>
                    <a:lstStyle/>
                    <a:p>
                      <a:pPr algn="ctr"/>
                      <a:r>
                        <a:rPr lang="en-IN" sz="1300" dirty="0">
                          <a:latin typeface="Cambria" panose="02040503050406030204" pitchFamily="18" charset="0"/>
                          <a:ea typeface="Cambria" panose="02040503050406030204" pitchFamily="18" charset="0"/>
                        </a:rPr>
                        <a:t>1</a:t>
                      </a:r>
                      <a:r>
                        <a:rPr lang="en-US" sz="1300" dirty="0">
                          <a:latin typeface="Cambria" panose="02040503050406030204" pitchFamily="18" charset="0"/>
                          <a:ea typeface="Cambria" panose="02040503050406030204" pitchFamily="18" charset="0"/>
                        </a:rPr>
                        <a:t>% if exit before 1 year</a:t>
                      </a:r>
                      <a:endParaRPr lang="en-IN" sz="1300" dirty="0">
                        <a:latin typeface="Cambria" panose="02040503050406030204" pitchFamily="18" charset="0"/>
                        <a:ea typeface="Cambria" panose="02040503050406030204" pitchFamily="18" charset="0"/>
                      </a:endParaRPr>
                    </a:p>
                  </a:txBody>
                  <a:tcPr anchor="ctr">
                    <a:solidFill>
                      <a:schemeClr val="bg2"/>
                    </a:solidFill>
                  </a:tcPr>
                </a:tc>
                <a:extLst>
                  <a:ext uri="{0D108BD9-81ED-4DB2-BD59-A6C34878D82A}">
                    <a16:rowId xmlns:a16="http://schemas.microsoft.com/office/drawing/2014/main" val="1990558997"/>
                  </a:ext>
                </a:extLst>
              </a:tr>
              <a:tr h="0">
                <a:tc>
                  <a:txBody>
                    <a:bodyPr/>
                    <a:lstStyle/>
                    <a:p>
                      <a:pPr algn="ctr"/>
                      <a:r>
                        <a:rPr lang="en-US" sz="1300" b="1">
                          <a:latin typeface="Cambria" panose="02040503050406030204" pitchFamily="18" charset="0"/>
                          <a:ea typeface="Cambria" panose="02040503050406030204" pitchFamily="18" charset="0"/>
                        </a:rPr>
                        <a:t>Expected Portfolio YTM</a:t>
                      </a:r>
                      <a:endParaRPr lang="en-IN" sz="1300" b="1">
                        <a:latin typeface="Cambria" panose="02040503050406030204" pitchFamily="18" charset="0"/>
                        <a:ea typeface="Cambria" panose="02040503050406030204" pitchFamily="18" charset="0"/>
                      </a:endParaRPr>
                    </a:p>
                  </a:txBody>
                  <a:tcPr anchor="ctr">
                    <a:lnL w="12700" cap="flat" cmpd="sng" algn="ctr">
                      <a:solidFill>
                        <a:schemeClr val="bg1">
                          <a:lumMod val="85000"/>
                        </a:schemeClr>
                      </a:solidFill>
                      <a:prstDash val="solid"/>
                      <a:round/>
                      <a:headEnd type="none" w="med" len="med"/>
                      <a:tailEnd type="none" w="med" len="med"/>
                    </a:lnL>
                    <a:solidFill>
                      <a:schemeClr val="bg1">
                        <a:lumMod val="85000"/>
                      </a:schemeClr>
                    </a:solidFill>
                  </a:tcPr>
                </a:tc>
                <a:tc>
                  <a:txBody>
                    <a:bodyPr/>
                    <a:lstStyle/>
                    <a:p>
                      <a:pPr algn="ctr"/>
                      <a:r>
                        <a:rPr lang="en-US" sz="1300">
                          <a:latin typeface="Cambria" panose="02040503050406030204" pitchFamily="18" charset="0"/>
                          <a:ea typeface="Cambria" panose="02040503050406030204" pitchFamily="18" charset="0"/>
                        </a:rPr>
                        <a:t>~10-10.50%</a:t>
                      </a:r>
                      <a:endParaRPr lang="en-IN" sz="1300">
                        <a:latin typeface="Cambria" panose="02040503050406030204" pitchFamily="18" charset="0"/>
                        <a:ea typeface="Cambria" panose="02040503050406030204" pitchFamily="18" charset="0"/>
                      </a:endParaRPr>
                    </a:p>
                  </a:txBody>
                  <a:tcPr anchor="ctr">
                    <a:solidFill>
                      <a:schemeClr val="bg1">
                        <a:lumMod val="85000"/>
                      </a:schemeClr>
                    </a:solidFill>
                  </a:tcPr>
                </a:tc>
                <a:extLst>
                  <a:ext uri="{0D108BD9-81ED-4DB2-BD59-A6C34878D82A}">
                    <a16:rowId xmlns:a16="http://schemas.microsoft.com/office/drawing/2014/main" val="1177404090"/>
                  </a:ext>
                </a:extLst>
              </a:tr>
              <a:tr h="0">
                <a:tc>
                  <a:txBody>
                    <a:bodyPr/>
                    <a:lstStyle/>
                    <a:p>
                      <a:pPr algn="ctr"/>
                      <a:r>
                        <a:rPr lang="en-US" sz="1300" b="1" dirty="0">
                          <a:latin typeface="Cambria" panose="02040503050406030204" pitchFamily="18" charset="0"/>
                          <a:ea typeface="Cambria" panose="02040503050406030204" pitchFamily="18" charset="0"/>
                        </a:rPr>
                        <a:t>Coupon Payment</a:t>
                      </a:r>
                      <a:endParaRPr lang="en-IN" sz="1300" b="1" dirty="0">
                        <a:latin typeface="Cambria" panose="02040503050406030204" pitchFamily="18" charset="0"/>
                        <a:ea typeface="Cambria" panose="02040503050406030204" pitchFamily="18" charset="0"/>
                      </a:endParaRPr>
                    </a:p>
                  </a:txBody>
                  <a:tcPr anchor="ctr">
                    <a:lnL w="12700" cap="flat" cmpd="sng" algn="ctr">
                      <a:solidFill>
                        <a:schemeClr val="bg1">
                          <a:lumMod val="85000"/>
                        </a:schemeClr>
                      </a:solidFill>
                      <a:prstDash val="solid"/>
                      <a:round/>
                      <a:headEnd type="none" w="med" len="med"/>
                      <a:tailEnd type="none" w="med" len="med"/>
                    </a:lnL>
                    <a:solidFill>
                      <a:schemeClr val="bg2"/>
                    </a:solidFill>
                  </a:tcPr>
                </a:tc>
                <a:tc>
                  <a:txBody>
                    <a:bodyPr/>
                    <a:lstStyle/>
                    <a:p>
                      <a:pPr algn="ctr"/>
                      <a:r>
                        <a:rPr lang="en-US" sz="1300" dirty="0">
                          <a:latin typeface="Cambria" panose="02040503050406030204" pitchFamily="18" charset="0"/>
                          <a:ea typeface="Cambria" panose="02040503050406030204" pitchFamily="18" charset="0"/>
                        </a:rPr>
                        <a:t>Regular Option -10.19% p.a.</a:t>
                      </a:r>
                    </a:p>
                    <a:p>
                      <a:pPr algn="ctr"/>
                      <a:br>
                        <a:rPr lang="en-US" sz="300" dirty="0">
                          <a:latin typeface="Cambria" panose="02040503050406030204" pitchFamily="18" charset="0"/>
                          <a:ea typeface="Cambria" panose="02040503050406030204" pitchFamily="18" charset="0"/>
                        </a:rPr>
                      </a:br>
                      <a:r>
                        <a:rPr lang="en-US" sz="1100" dirty="0">
                          <a:latin typeface="Cambria" panose="02040503050406030204" pitchFamily="18" charset="0"/>
                          <a:ea typeface="Cambria" panose="02040503050406030204" pitchFamily="18" charset="0"/>
                        </a:rPr>
                        <a:t>(Coupon payouts will be received as per the payout frequency of the underlying bonds, monthly/quarterly, as applicable)</a:t>
                      </a:r>
                      <a:endParaRPr lang="en-IN" sz="1100" dirty="0">
                        <a:latin typeface="Cambria" panose="02040503050406030204" pitchFamily="18" charset="0"/>
                        <a:ea typeface="Cambria" panose="02040503050406030204" pitchFamily="18" charset="0"/>
                      </a:endParaRPr>
                    </a:p>
                  </a:txBody>
                  <a:tcPr anchor="ctr">
                    <a:solidFill>
                      <a:schemeClr val="bg2"/>
                    </a:solidFill>
                  </a:tcPr>
                </a:tc>
                <a:extLst>
                  <a:ext uri="{0D108BD9-81ED-4DB2-BD59-A6C34878D82A}">
                    <a16:rowId xmlns:a16="http://schemas.microsoft.com/office/drawing/2014/main" val="1734176552"/>
                  </a:ext>
                </a:extLst>
              </a:tr>
            </a:tbl>
          </a:graphicData>
        </a:graphic>
      </p:graphicFrame>
      <p:sp>
        <p:nvSpPr>
          <p:cNvPr id="2" name="TextBox 1">
            <a:extLst>
              <a:ext uri="{FF2B5EF4-FFF2-40B4-BE49-F238E27FC236}">
                <a16:creationId xmlns:a16="http://schemas.microsoft.com/office/drawing/2014/main" id="{BCDE1EFD-E30F-290D-38C3-DE48183E096E}"/>
              </a:ext>
            </a:extLst>
          </p:cNvPr>
          <p:cNvSpPr txBox="1"/>
          <p:nvPr/>
        </p:nvSpPr>
        <p:spPr>
          <a:xfrm>
            <a:off x="9743607" y="6220428"/>
            <a:ext cx="2178187" cy="253916"/>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050" b="0" i="1"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*Performance as on </a:t>
            </a:r>
            <a:r>
              <a:rPr lang="en-IN" sz="1050" i="1" dirty="0">
                <a:solidFill>
                  <a:prstClr val="black"/>
                </a:solidFill>
                <a:latin typeface="Cambria" panose="02040503050406030204" pitchFamily="18" charset="0"/>
                <a:ea typeface="Cambria" panose="02040503050406030204" pitchFamily="18" charset="0"/>
              </a:rPr>
              <a:t>July 31</a:t>
            </a:r>
            <a:r>
              <a:rPr lang="en-IN" sz="1050" i="1" baseline="30000" dirty="0">
                <a:solidFill>
                  <a:prstClr val="black"/>
                </a:solidFill>
                <a:latin typeface="Cambria" panose="02040503050406030204" pitchFamily="18" charset="0"/>
                <a:ea typeface="Cambria" panose="02040503050406030204" pitchFamily="18" charset="0"/>
              </a:rPr>
              <a:t>st</a:t>
            </a:r>
            <a:r>
              <a:rPr lang="en-IN" sz="1050" i="1" dirty="0">
                <a:solidFill>
                  <a:prstClr val="black"/>
                </a:solidFill>
                <a:latin typeface="Cambria" panose="02040503050406030204" pitchFamily="18" charset="0"/>
                <a:ea typeface="Cambria" panose="02040503050406030204" pitchFamily="18" charset="0"/>
              </a:rPr>
              <a:t> </a:t>
            </a:r>
            <a:r>
              <a:rPr kumimoji="0" lang="en-IN" sz="1050" b="0" i="1"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2026</a:t>
            </a:r>
          </a:p>
        </p:txBody>
      </p:sp>
      <p:graphicFrame>
        <p:nvGraphicFramePr>
          <p:cNvPr id="10" name="Table 9">
            <a:extLst>
              <a:ext uri="{FF2B5EF4-FFF2-40B4-BE49-F238E27FC236}">
                <a16:creationId xmlns:a16="http://schemas.microsoft.com/office/drawing/2014/main" id="{9EBDAC0B-CC15-C6FE-D6F4-5045F586F8EB}"/>
              </a:ext>
            </a:extLst>
          </p:cNvPr>
          <p:cNvGraphicFramePr>
            <a:graphicFrameLocks noGrp="1"/>
          </p:cNvGraphicFramePr>
          <p:nvPr/>
        </p:nvGraphicFramePr>
        <p:xfrm>
          <a:off x="6039801" y="939299"/>
          <a:ext cx="6042138" cy="1369783"/>
        </p:xfrm>
        <a:graphic>
          <a:graphicData uri="http://schemas.openxmlformats.org/drawingml/2006/table">
            <a:tbl>
              <a:tblPr>
                <a:tableStyleId>{073A0DAA-6AF3-43AB-8588-CEC1D06C72B9}</a:tableStyleId>
              </a:tblPr>
              <a:tblGrid>
                <a:gridCol w="2294730">
                  <a:extLst>
                    <a:ext uri="{9D8B030D-6E8A-4147-A177-3AD203B41FA5}">
                      <a16:colId xmlns:a16="http://schemas.microsoft.com/office/drawing/2014/main" val="2210454311"/>
                    </a:ext>
                  </a:extLst>
                </a:gridCol>
                <a:gridCol w="1903751">
                  <a:extLst>
                    <a:ext uri="{9D8B030D-6E8A-4147-A177-3AD203B41FA5}">
                      <a16:colId xmlns:a16="http://schemas.microsoft.com/office/drawing/2014/main" val="92376993"/>
                    </a:ext>
                  </a:extLst>
                </a:gridCol>
                <a:gridCol w="1843657">
                  <a:extLst>
                    <a:ext uri="{9D8B030D-6E8A-4147-A177-3AD203B41FA5}">
                      <a16:colId xmlns:a16="http://schemas.microsoft.com/office/drawing/2014/main" val="377853960"/>
                    </a:ext>
                  </a:extLst>
                </a:gridCol>
              </a:tblGrid>
              <a:tr h="438159">
                <a:tc>
                  <a:txBody>
                    <a:bodyPr/>
                    <a:lstStyle/>
                    <a:p>
                      <a:pPr algn="ctr" fontAlgn="t"/>
                      <a:r>
                        <a:rPr lang="en-IN" sz="1300" b="1" i="0" u="none" strike="noStrike">
                          <a:solidFill>
                            <a:schemeClr val="bg1"/>
                          </a:solidFill>
                          <a:effectLst/>
                          <a:latin typeface="Cambria" panose="02040503050406030204" pitchFamily="18" charset="0"/>
                          <a:ea typeface="Cambria" panose="02040503050406030204" pitchFamily="18" charset="0"/>
                        </a:rPr>
                        <a:t>Exposure</a:t>
                      </a:r>
                    </a:p>
                  </a:txBody>
                  <a:tcPr marL="6350" marR="6350" marT="6350" marB="0" anchor="ctr">
                    <a:solidFill>
                      <a:schemeClr val="tx1"/>
                    </a:solidFill>
                  </a:tcPr>
                </a:tc>
                <a:tc>
                  <a:txBody>
                    <a:bodyPr/>
                    <a:lstStyle/>
                    <a:p>
                      <a:pPr algn="ctr" fontAlgn="b"/>
                      <a:r>
                        <a:rPr lang="en-IN" sz="1300" b="1" i="0" u="none" strike="noStrike">
                          <a:solidFill>
                            <a:schemeClr val="bg1"/>
                          </a:solidFill>
                          <a:effectLst/>
                          <a:latin typeface="Cambria" panose="02040503050406030204" pitchFamily="18" charset="0"/>
                          <a:ea typeface="Cambria" panose="02040503050406030204" pitchFamily="18" charset="0"/>
                        </a:rPr>
                        <a:t>Secured Businesses</a:t>
                      </a:r>
                    </a:p>
                  </a:txBody>
                  <a:tcPr marL="6350" marR="6350" marT="6350" marB="0" anchor="ctr">
                    <a:solidFill>
                      <a:schemeClr val="tx1"/>
                    </a:solidFill>
                  </a:tcPr>
                </a:tc>
                <a:tc>
                  <a:txBody>
                    <a:bodyPr/>
                    <a:lstStyle/>
                    <a:p>
                      <a:pPr algn="ctr" fontAlgn="t"/>
                      <a:r>
                        <a:rPr lang="en-IN" sz="1300" b="1" i="0" u="none" strike="noStrike">
                          <a:solidFill>
                            <a:schemeClr val="bg1"/>
                          </a:solidFill>
                          <a:effectLst/>
                          <a:latin typeface="Cambria" panose="02040503050406030204" pitchFamily="18" charset="0"/>
                          <a:ea typeface="Cambria" panose="02040503050406030204" pitchFamily="18" charset="0"/>
                        </a:rPr>
                        <a:t>Indicative Rating Allocations</a:t>
                      </a:r>
                    </a:p>
                  </a:txBody>
                  <a:tcPr marL="6350" marR="6350" marT="6350" marB="0" anchor="ctr">
                    <a:solidFill>
                      <a:schemeClr val="tx1"/>
                    </a:solidFill>
                  </a:tcPr>
                </a:tc>
                <a:extLst>
                  <a:ext uri="{0D108BD9-81ED-4DB2-BD59-A6C34878D82A}">
                    <a16:rowId xmlns:a16="http://schemas.microsoft.com/office/drawing/2014/main" val="3287048095"/>
                  </a:ext>
                </a:extLst>
              </a:tr>
              <a:tr h="465812">
                <a:tc>
                  <a:txBody>
                    <a:bodyPr/>
                    <a:lstStyle/>
                    <a:p>
                      <a:pPr algn="ctr" fontAlgn="b"/>
                      <a:r>
                        <a:rPr lang="en-IN" sz="1300" b="0" i="0" u="none" strike="noStrike">
                          <a:solidFill>
                            <a:srgbClr val="000000"/>
                          </a:solidFill>
                          <a:effectLst/>
                          <a:latin typeface="Cambria" panose="02040503050406030204" pitchFamily="18" charset="0"/>
                          <a:ea typeface="Cambria" panose="02040503050406030204" pitchFamily="18" charset="0"/>
                        </a:rPr>
                        <a:t>Single Issuer Limit is 30%</a:t>
                      </a:r>
                    </a:p>
                  </a:txBody>
                  <a:tcPr marL="6350" marR="6350" marT="6350" marB="0" anchor="ctr"/>
                </a:tc>
                <a:tc>
                  <a:txBody>
                    <a:bodyPr/>
                    <a:lstStyle/>
                    <a:p>
                      <a:pPr algn="ctr" fontAlgn="b"/>
                      <a:r>
                        <a:rPr lang="en-IN" sz="1300" b="1" i="0" u="none" strike="noStrike">
                          <a:solidFill>
                            <a:srgbClr val="000000"/>
                          </a:solidFill>
                          <a:effectLst/>
                          <a:latin typeface="Cambria" panose="02040503050406030204" pitchFamily="18" charset="0"/>
                          <a:ea typeface="Cambria" panose="02040503050406030204" pitchFamily="18" charset="0"/>
                        </a:rPr>
                        <a:t>Secured- Minimum 50%</a:t>
                      </a:r>
                    </a:p>
                  </a:txBody>
                  <a:tcPr marL="6350" marR="6350" marT="6350" marB="0" anchor="ctr"/>
                </a:tc>
                <a:tc>
                  <a:txBody>
                    <a:bodyPr/>
                    <a:lstStyle/>
                    <a:p>
                      <a:pPr algn="ctr" fontAlgn="b"/>
                      <a:r>
                        <a:rPr lang="en-US" sz="1300" b="0" i="0" u="none" strike="noStrike">
                          <a:solidFill>
                            <a:srgbClr val="000000"/>
                          </a:solidFill>
                          <a:effectLst/>
                          <a:latin typeface="Cambria" panose="02040503050406030204" pitchFamily="18" charset="0"/>
                          <a:ea typeface="Cambria" panose="02040503050406030204" pitchFamily="18" charset="0"/>
                        </a:rPr>
                        <a:t>AAA to AA- = Minimum 50%</a:t>
                      </a:r>
                    </a:p>
                  </a:txBody>
                  <a:tcPr marL="6350" marR="6350" marT="6350" marB="0" anchor="ctr"/>
                </a:tc>
                <a:extLst>
                  <a:ext uri="{0D108BD9-81ED-4DB2-BD59-A6C34878D82A}">
                    <a16:rowId xmlns:a16="http://schemas.microsoft.com/office/drawing/2014/main" val="357664417"/>
                  </a:ext>
                </a:extLst>
              </a:tr>
              <a:tr h="465812">
                <a:tc>
                  <a:txBody>
                    <a:bodyPr/>
                    <a:lstStyle/>
                    <a:p>
                      <a:pPr algn="ctr" fontAlgn="b"/>
                      <a:r>
                        <a:rPr lang="en-IN" sz="1300" b="0" i="0" u="none" strike="noStrike">
                          <a:solidFill>
                            <a:srgbClr val="000000"/>
                          </a:solidFill>
                          <a:effectLst/>
                          <a:latin typeface="Cambria" panose="02040503050406030204" pitchFamily="18" charset="0"/>
                          <a:ea typeface="Cambria" panose="02040503050406030204" pitchFamily="18" charset="0"/>
                        </a:rPr>
                        <a:t>Maximum 2% of companies’ overall outstanding debt</a:t>
                      </a:r>
                    </a:p>
                  </a:txBody>
                  <a:tcPr marL="6350" marR="6350" marT="6350" marB="0" anchor="ctr">
                    <a:solidFill>
                      <a:srgbClr val="CBCBCB"/>
                    </a:solidFill>
                  </a:tcPr>
                </a:tc>
                <a:tc>
                  <a:txBody>
                    <a:bodyPr/>
                    <a:lstStyle/>
                    <a:p>
                      <a:pPr algn="ctr" fontAlgn="b"/>
                      <a:r>
                        <a:rPr lang="en-IN" sz="1300" b="1" i="0" u="none" strike="noStrike">
                          <a:solidFill>
                            <a:srgbClr val="000000"/>
                          </a:solidFill>
                          <a:effectLst/>
                          <a:latin typeface="Cambria" panose="02040503050406030204" pitchFamily="18" charset="0"/>
                          <a:ea typeface="Cambria" panose="02040503050406030204" pitchFamily="18" charset="0"/>
                        </a:rPr>
                        <a:t>Unsecured- Maximum 50%</a:t>
                      </a:r>
                    </a:p>
                  </a:txBody>
                  <a:tcPr marL="6350" marR="6350" marT="6350" marB="0" anchor="ctr">
                    <a:solidFill>
                      <a:srgbClr val="CBCBCB"/>
                    </a:solidFill>
                  </a:tcPr>
                </a:tc>
                <a:tc>
                  <a:txBody>
                    <a:bodyPr/>
                    <a:lstStyle/>
                    <a:p>
                      <a:pPr algn="ctr" fontAlgn="b"/>
                      <a:r>
                        <a:rPr lang="en-US" sz="1300" b="0" i="0" u="none" strike="noStrike" dirty="0">
                          <a:solidFill>
                            <a:srgbClr val="000000"/>
                          </a:solidFill>
                          <a:effectLst/>
                          <a:latin typeface="Cambria" panose="02040503050406030204" pitchFamily="18" charset="0"/>
                          <a:ea typeface="Cambria" panose="02040503050406030204" pitchFamily="18" charset="0"/>
                        </a:rPr>
                        <a:t>A+ and above = Maximum 50%</a:t>
                      </a:r>
                    </a:p>
                  </a:txBody>
                  <a:tcPr marL="6350" marR="6350" marT="6350" marB="0" anchor="ctr">
                    <a:solidFill>
                      <a:srgbClr val="CBCBCB"/>
                    </a:solidFill>
                  </a:tcPr>
                </a:tc>
                <a:extLst>
                  <a:ext uri="{0D108BD9-81ED-4DB2-BD59-A6C34878D82A}">
                    <a16:rowId xmlns:a16="http://schemas.microsoft.com/office/drawing/2014/main" val="1105987039"/>
                  </a:ext>
                </a:extLst>
              </a:tr>
            </a:tbl>
          </a:graphicData>
        </a:graphic>
      </p:graphicFrame>
      <p:graphicFrame>
        <p:nvGraphicFramePr>
          <p:cNvPr id="11" name="Table 10">
            <a:extLst>
              <a:ext uri="{FF2B5EF4-FFF2-40B4-BE49-F238E27FC236}">
                <a16:creationId xmlns:a16="http://schemas.microsoft.com/office/drawing/2014/main" id="{B8DCD58A-BA07-56F1-D475-8D01A00A19EA}"/>
              </a:ext>
            </a:extLst>
          </p:cNvPr>
          <p:cNvGraphicFramePr>
            <a:graphicFrameLocks noGrp="1"/>
          </p:cNvGraphicFramePr>
          <p:nvPr/>
        </p:nvGraphicFramePr>
        <p:xfrm>
          <a:off x="6039801" y="4583179"/>
          <a:ext cx="6042138" cy="1184178"/>
        </p:xfrm>
        <a:graphic>
          <a:graphicData uri="http://schemas.openxmlformats.org/drawingml/2006/table">
            <a:tbl>
              <a:tblPr>
                <a:tableStyleId>{073A0DAA-6AF3-43AB-8588-CEC1D06C72B9}</a:tableStyleId>
              </a:tblPr>
              <a:tblGrid>
                <a:gridCol w="3021074">
                  <a:extLst>
                    <a:ext uri="{9D8B030D-6E8A-4147-A177-3AD203B41FA5}">
                      <a16:colId xmlns:a16="http://schemas.microsoft.com/office/drawing/2014/main" val="1751574793"/>
                    </a:ext>
                  </a:extLst>
                </a:gridCol>
                <a:gridCol w="3021064">
                  <a:extLst>
                    <a:ext uri="{9D8B030D-6E8A-4147-A177-3AD203B41FA5}">
                      <a16:colId xmlns:a16="http://schemas.microsoft.com/office/drawing/2014/main" val="2011600630"/>
                    </a:ext>
                  </a:extLst>
                </a:gridCol>
              </a:tblGrid>
              <a:tr h="239503">
                <a:tc gridSpan="2">
                  <a:txBody>
                    <a:bodyPr/>
                    <a:lstStyle/>
                    <a:p>
                      <a:pPr algn="ctr" fontAlgn="ctr"/>
                      <a:r>
                        <a:rPr lang="en-IN" sz="1300" b="1" u="none" strike="noStrike">
                          <a:solidFill>
                            <a:srgbClr val="FFFFFF"/>
                          </a:solidFill>
                          <a:effectLst/>
                          <a:latin typeface="Cambria" panose="02040503050406030204" pitchFamily="18" charset="0"/>
                          <a:ea typeface="Cambria" panose="02040503050406030204" pitchFamily="18" charset="0"/>
                        </a:rPr>
                        <a:t>Investee Companies</a:t>
                      </a:r>
                      <a:endParaRPr lang="en-IN" sz="1300" b="1" i="0" u="none" strike="noStrike">
                        <a:solidFill>
                          <a:srgbClr val="FFFFFF"/>
                        </a:solidFill>
                        <a:effectLst/>
                        <a:latin typeface="Cambria" panose="02040503050406030204" pitchFamily="18" charset="0"/>
                        <a:ea typeface="Cambria" panose="02040503050406030204" pitchFamily="18" charset="0"/>
                      </a:endParaRPr>
                    </a:p>
                  </a:txBody>
                  <a:tcPr marL="9525" marR="9525" marT="9525" marB="0" anchor="ctr">
                    <a:solidFill>
                      <a:schemeClr val="tx1"/>
                    </a:solidFill>
                  </a:tcPr>
                </a:tc>
                <a:tc hMerge="1">
                  <a:txBody>
                    <a:bodyPr/>
                    <a:lstStyle/>
                    <a:p>
                      <a:endParaRPr lang="en-IN"/>
                    </a:p>
                  </a:txBody>
                  <a:tcPr/>
                </a:tc>
                <a:extLst>
                  <a:ext uri="{0D108BD9-81ED-4DB2-BD59-A6C34878D82A}">
                    <a16:rowId xmlns:a16="http://schemas.microsoft.com/office/drawing/2014/main" val="2521950439"/>
                  </a:ext>
                </a:extLst>
              </a:tr>
              <a:tr h="239503">
                <a:tc>
                  <a:txBody>
                    <a:bodyPr/>
                    <a:lstStyle/>
                    <a:p>
                      <a:pPr marL="0" marR="0" lvl="0" indent="0" algn="ctr" defTabSz="914400" rtl="0" eaLnBrk="1" fontAlgn="ctr" latinLnBrk="0" hangingPunct="1">
                        <a:lnSpc>
                          <a:spcPct val="100000"/>
                        </a:lnSpc>
                        <a:spcBef>
                          <a:spcPts val="0"/>
                        </a:spcBef>
                        <a:spcAft>
                          <a:spcPts val="0"/>
                        </a:spcAft>
                        <a:buClrTx/>
                        <a:buSzTx/>
                        <a:buFontTx/>
                        <a:buNone/>
                        <a:tabLst/>
                        <a:defRPr/>
                      </a:pPr>
                      <a:r>
                        <a:rPr lang="en-IN" sz="1300" b="0" u="none" strike="noStrike" dirty="0">
                          <a:solidFill>
                            <a:srgbClr val="000000"/>
                          </a:solidFill>
                          <a:effectLst/>
                          <a:latin typeface="Cambria" panose="02040503050406030204" pitchFamily="18" charset="0"/>
                          <a:ea typeface="Cambria" panose="02040503050406030204" pitchFamily="18" charset="0"/>
                        </a:rPr>
                        <a:t>Navi </a:t>
                      </a:r>
                      <a:r>
                        <a:rPr lang="en-IN" sz="1300" b="0" u="none" strike="noStrike" dirty="0" err="1">
                          <a:solidFill>
                            <a:srgbClr val="000000"/>
                          </a:solidFill>
                          <a:effectLst/>
                          <a:latin typeface="Cambria" panose="02040503050406030204" pitchFamily="18" charset="0"/>
                          <a:ea typeface="Cambria" panose="02040503050406030204" pitchFamily="18" charset="0"/>
                        </a:rPr>
                        <a:t>Finserv</a:t>
                      </a:r>
                      <a:r>
                        <a:rPr lang="en-IN" sz="1300" b="0" u="none" strike="noStrike" dirty="0">
                          <a:solidFill>
                            <a:srgbClr val="000000"/>
                          </a:solidFill>
                          <a:effectLst/>
                          <a:latin typeface="Cambria" panose="02040503050406030204" pitchFamily="18" charset="0"/>
                          <a:ea typeface="Cambria" panose="02040503050406030204" pitchFamily="18" charset="0"/>
                        </a:rPr>
                        <a:t> Ltd.</a:t>
                      </a:r>
                      <a:endParaRPr lang="en-IN" sz="1300" b="0" i="0" u="none" strike="noStrike" dirty="0">
                        <a:solidFill>
                          <a:srgbClr val="000000"/>
                        </a:solidFill>
                        <a:effectLst/>
                        <a:latin typeface="Cambria" panose="02040503050406030204" pitchFamily="18" charset="0"/>
                        <a:ea typeface="Cambria" panose="02040503050406030204" pitchFamily="18" charset="0"/>
                      </a:endParaRPr>
                    </a:p>
                  </a:txBody>
                  <a:tcPr marL="9525" marR="9525" marT="9525" marB="0" anchor="ctr"/>
                </a:tc>
                <a:tc>
                  <a:txBody>
                    <a:bodyPr/>
                    <a:lstStyle/>
                    <a:p>
                      <a:pPr algn="ctr" fontAlgn="ctr"/>
                      <a:r>
                        <a:rPr lang="it-IT" sz="1300" b="0" i="0" u="none" strike="noStrike">
                          <a:solidFill>
                            <a:srgbClr val="000000"/>
                          </a:solidFill>
                          <a:effectLst/>
                          <a:latin typeface="Cambria" panose="02040503050406030204" pitchFamily="18" charset="0"/>
                          <a:ea typeface="Cambria" panose="02040503050406030204" pitchFamily="18" charset="0"/>
                        </a:rPr>
                        <a:t>Andhra Pradesh Mineral Devl. Corp</a:t>
                      </a:r>
                      <a:endParaRPr lang="en-IN" sz="1300" b="0" i="0" u="none" strike="noStrike">
                        <a:solidFill>
                          <a:srgbClr val="000000"/>
                        </a:solidFill>
                        <a:effectLst/>
                        <a:latin typeface="Cambria" panose="02040503050406030204" pitchFamily="18" charset="0"/>
                        <a:ea typeface="Cambria" panose="02040503050406030204" pitchFamily="18" charset="0"/>
                      </a:endParaRPr>
                    </a:p>
                  </a:txBody>
                  <a:tcPr marL="9525" marR="9525" marT="9525" marB="0" anchor="ctr"/>
                </a:tc>
                <a:extLst>
                  <a:ext uri="{0D108BD9-81ED-4DB2-BD59-A6C34878D82A}">
                    <a16:rowId xmlns:a16="http://schemas.microsoft.com/office/drawing/2014/main" val="3511831940"/>
                  </a:ext>
                </a:extLst>
              </a:tr>
              <a:tr h="226166">
                <a:tc>
                  <a:txBody>
                    <a:bodyPr/>
                    <a:lstStyle/>
                    <a:p>
                      <a:pPr algn="ctr" fontAlgn="ctr"/>
                      <a:r>
                        <a:rPr lang="en-IN" sz="1300" b="0" u="none" strike="noStrike" dirty="0" err="1">
                          <a:solidFill>
                            <a:srgbClr val="000000"/>
                          </a:solidFill>
                          <a:effectLst/>
                          <a:latin typeface="Cambria" panose="02040503050406030204" pitchFamily="18" charset="0"/>
                          <a:ea typeface="Cambria" panose="02040503050406030204" pitchFamily="18" charset="0"/>
                        </a:rPr>
                        <a:t>Kosamattam</a:t>
                      </a:r>
                      <a:r>
                        <a:rPr lang="en-IN" sz="1300" b="0" u="none" strike="noStrike" dirty="0">
                          <a:solidFill>
                            <a:srgbClr val="000000"/>
                          </a:solidFill>
                          <a:effectLst/>
                          <a:latin typeface="Cambria" panose="02040503050406030204" pitchFamily="18" charset="0"/>
                          <a:ea typeface="Cambria" panose="02040503050406030204" pitchFamily="18" charset="0"/>
                        </a:rPr>
                        <a:t> Finance Ltd</a:t>
                      </a:r>
                      <a:endParaRPr lang="en-IN" sz="1300" b="0" i="0" u="none" strike="noStrike" dirty="0">
                        <a:solidFill>
                          <a:srgbClr val="000000"/>
                        </a:solidFill>
                        <a:effectLst/>
                        <a:latin typeface="Cambria" panose="02040503050406030204" pitchFamily="18" charset="0"/>
                        <a:ea typeface="Cambria" panose="02040503050406030204" pitchFamily="18" charset="0"/>
                      </a:endParaRPr>
                    </a:p>
                  </a:txBody>
                  <a:tcPr marL="9525" marR="9525" marT="9525" marB="0" anchor="ctr">
                    <a:solidFill>
                      <a:schemeClr val="bg1">
                        <a:lumMod val="75000"/>
                      </a:schemeClr>
                    </a:solidFill>
                  </a:tcPr>
                </a:tc>
                <a:tc>
                  <a:txBody>
                    <a:bodyPr/>
                    <a:lstStyle/>
                    <a:p>
                      <a:pPr algn="ctr" fontAlgn="ctr"/>
                      <a:r>
                        <a:rPr lang="en-IN" sz="1300" b="0" i="0" u="none" strike="noStrike" dirty="0" err="1">
                          <a:solidFill>
                            <a:srgbClr val="000000"/>
                          </a:solidFill>
                          <a:effectLst/>
                          <a:latin typeface="Cambria" panose="02040503050406030204" pitchFamily="18" charset="0"/>
                          <a:ea typeface="Cambria" panose="02040503050406030204" pitchFamily="18" charset="0"/>
                        </a:rPr>
                        <a:t>Indostar</a:t>
                      </a:r>
                      <a:r>
                        <a:rPr lang="en-IN" sz="1300" b="0" i="0" u="none" strike="noStrike" dirty="0">
                          <a:solidFill>
                            <a:srgbClr val="000000"/>
                          </a:solidFill>
                          <a:effectLst/>
                          <a:latin typeface="Cambria" panose="02040503050406030204" pitchFamily="18" charset="0"/>
                          <a:ea typeface="Cambria" panose="02040503050406030204" pitchFamily="18" charset="0"/>
                        </a:rPr>
                        <a:t> Capital Ltd.</a:t>
                      </a:r>
                    </a:p>
                  </a:txBody>
                  <a:tcPr marL="9525" marR="9525" marT="9525" marB="0" anchor="ctr">
                    <a:solidFill>
                      <a:schemeClr val="bg1">
                        <a:lumMod val="75000"/>
                      </a:schemeClr>
                    </a:solidFill>
                  </a:tcPr>
                </a:tc>
                <a:extLst>
                  <a:ext uri="{0D108BD9-81ED-4DB2-BD59-A6C34878D82A}">
                    <a16:rowId xmlns:a16="http://schemas.microsoft.com/office/drawing/2014/main" val="693793225"/>
                  </a:ext>
                </a:extLst>
              </a:tr>
              <a:tr h="239503">
                <a:tc>
                  <a:txBody>
                    <a:bodyPr/>
                    <a:lstStyle/>
                    <a:p>
                      <a:pPr marL="0" marR="0" lvl="0" indent="0" algn="ctr" defTabSz="914400" rtl="0" eaLnBrk="1" fontAlgn="ctr" latinLnBrk="0" hangingPunct="1">
                        <a:lnSpc>
                          <a:spcPct val="100000"/>
                        </a:lnSpc>
                        <a:spcBef>
                          <a:spcPts val="0"/>
                        </a:spcBef>
                        <a:spcAft>
                          <a:spcPts val="0"/>
                        </a:spcAft>
                        <a:buClrTx/>
                        <a:buSzTx/>
                        <a:buFontTx/>
                        <a:buNone/>
                        <a:tabLst/>
                        <a:defRPr/>
                      </a:pPr>
                      <a:r>
                        <a:rPr lang="en-IN" sz="1300" b="0" u="none" strike="noStrike" dirty="0">
                          <a:solidFill>
                            <a:srgbClr val="000000"/>
                          </a:solidFill>
                          <a:effectLst/>
                          <a:latin typeface="Cambria" panose="02040503050406030204" pitchFamily="18" charset="0"/>
                          <a:ea typeface="Cambria" panose="02040503050406030204" pitchFamily="18" charset="0"/>
                        </a:rPr>
                        <a:t>Muthoot Fincorp Ltd.</a:t>
                      </a:r>
                      <a:endParaRPr lang="en-IN" sz="1300" b="0" i="0" u="none" strike="noStrike" dirty="0">
                        <a:solidFill>
                          <a:srgbClr val="000000"/>
                        </a:solidFill>
                        <a:effectLst/>
                        <a:latin typeface="Cambria" panose="02040503050406030204" pitchFamily="18" charset="0"/>
                        <a:ea typeface="Cambria" panose="02040503050406030204" pitchFamily="18" charset="0"/>
                      </a:endParaRPr>
                    </a:p>
                  </a:txBody>
                  <a:tcPr marL="9525" marR="9525" marT="9525" marB="0" anchor="ctr"/>
                </a:tc>
                <a:tc>
                  <a:txBody>
                    <a:bodyPr/>
                    <a:lstStyle/>
                    <a:p>
                      <a:pPr algn="ctr" fontAlgn="ctr"/>
                      <a:r>
                        <a:rPr lang="en-IN" sz="1300" b="0" i="0" u="none" strike="noStrike" err="1">
                          <a:solidFill>
                            <a:srgbClr val="000000"/>
                          </a:solidFill>
                          <a:effectLst/>
                          <a:latin typeface="Cambria" panose="02040503050406030204" pitchFamily="18" charset="0"/>
                          <a:ea typeface="Cambria" panose="02040503050406030204" pitchFamily="18" charset="0"/>
                        </a:rPr>
                        <a:t>Cholamandalam</a:t>
                      </a:r>
                      <a:r>
                        <a:rPr lang="en-IN" sz="1300" b="0" i="0" u="none" strike="noStrike">
                          <a:solidFill>
                            <a:srgbClr val="000000"/>
                          </a:solidFill>
                          <a:effectLst/>
                          <a:latin typeface="Cambria" panose="02040503050406030204" pitchFamily="18" charset="0"/>
                          <a:ea typeface="Cambria" panose="02040503050406030204" pitchFamily="18" charset="0"/>
                        </a:rPr>
                        <a:t> Finance</a:t>
                      </a:r>
                    </a:p>
                  </a:txBody>
                  <a:tcPr marL="9525" marR="9525" marT="9525" marB="0" anchor="ctr"/>
                </a:tc>
                <a:extLst>
                  <a:ext uri="{0D108BD9-81ED-4DB2-BD59-A6C34878D82A}">
                    <a16:rowId xmlns:a16="http://schemas.microsoft.com/office/drawing/2014/main" val="2136798325"/>
                  </a:ext>
                </a:extLst>
              </a:tr>
              <a:tr h="239503">
                <a:tc>
                  <a:txBody>
                    <a:bodyPr/>
                    <a:lstStyle/>
                    <a:p>
                      <a:pPr marL="0" marR="0" lvl="0" indent="0" algn="ctr" defTabSz="914400" rtl="0" eaLnBrk="1" fontAlgn="ctr" latinLnBrk="0" hangingPunct="1">
                        <a:lnSpc>
                          <a:spcPct val="100000"/>
                        </a:lnSpc>
                        <a:spcBef>
                          <a:spcPts val="0"/>
                        </a:spcBef>
                        <a:spcAft>
                          <a:spcPts val="0"/>
                        </a:spcAft>
                        <a:buClrTx/>
                        <a:buSzTx/>
                        <a:buFontTx/>
                        <a:buNone/>
                        <a:tabLst/>
                        <a:defRPr/>
                      </a:pPr>
                      <a:r>
                        <a:rPr lang="it-IT" sz="1300" b="0" u="none" strike="noStrike" dirty="0">
                          <a:solidFill>
                            <a:srgbClr val="000000"/>
                          </a:solidFill>
                          <a:effectLst/>
                          <a:latin typeface="Cambria" panose="02040503050406030204" pitchFamily="18" charset="0"/>
                          <a:ea typeface="Cambria" panose="02040503050406030204" pitchFamily="18" charset="0"/>
                        </a:rPr>
                        <a:t>Chaitanya India Fin Credit Pvt. Ltd.</a:t>
                      </a:r>
                      <a:endParaRPr lang="it-IT" sz="1300" b="0" i="0" u="none" strike="noStrike" dirty="0">
                        <a:solidFill>
                          <a:srgbClr val="000000"/>
                        </a:solidFill>
                        <a:effectLst/>
                        <a:latin typeface="Cambria" panose="02040503050406030204" pitchFamily="18" charset="0"/>
                        <a:ea typeface="Cambria" panose="02040503050406030204" pitchFamily="18" charset="0"/>
                      </a:endParaRPr>
                    </a:p>
                  </a:txBody>
                  <a:tcPr marL="9525" marR="9525" marT="9525" marB="0" anchor="ctr">
                    <a:solidFill>
                      <a:schemeClr val="bg1">
                        <a:lumMod val="75000"/>
                      </a:schemeClr>
                    </a:solidFill>
                  </a:tcPr>
                </a:tc>
                <a:tc>
                  <a:txBody>
                    <a:bodyPr/>
                    <a:lstStyle/>
                    <a:p>
                      <a:pPr algn="ctr" fontAlgn="ctr"/>
                      <a:endParaRPr lang="en-IN" sz="1300" b="0" i="0" u="none" strike="noStrike" dirty="0">
                        <a:solidFill>
                          <a:srgbClr val="000000"/>
                        </a:solidFill>
                        <a:effectLst/>
                        <a:latin typeface="Cambria" panose="02040503050406030204" pitchFamily="18" charset="0"/>
                        <a:ea typeface="Cambria" panose="02040503050406030204" pitchFamily="18" charset="0"/>
                      </a:endParaRPr>
                    </a:p>
                  </a:txBody>
                  <a:tcPr marL="9525" marR="9525" marT="9525" marB="0" anchor="ctr">
                    <a:solidFill>
                      <a:schemeClr val="bg1">
                        <a:lumMod val="75000"/>
                      </a:schemeClr>
                    </a:solidFill>
                  </a:tcPr>
                </a:tc>
                <a:extLst>
                  <a:ext uri="{0D108BD9-81ED-4DB2-BD59-A6C34878D82A}">
                    <a16:rowId xmlns:a16="http://schemas.microsoft.com/office/drawing/2014/main" val="3468195560"/>
                  </a:ext>
                </a:extLst>
              </a:tr>
            </a:tbl>
          </a:graphicData>
        </a:graphic>
      </p:graphicFrame>
      <p:pic>
        <p:nvPicPr>
          <p:cNvPr id="6" name="Picture 5" descr="A white text on a black background&#10;&#10;AI-generated content may be incorrect.">
            <a:extLst>
              <a:ext uri="{FF2B5EF4-FFF2-40B4-BE49-F238E27FC236}">
                <a16:creationId xmlns:a16="http://schemas.microsoft.com/office/drawing/2014/main" id="{6C7758AC-182A-5E2E-59DD-EF74F63B298C}"/>
              </a:ext>
            </a:extLst>
          </p:cNvPr>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10362466" y="234062"/>
            <a:ext cx="1559328" cy="340260"/>
          </a:xfrm>
          <a:prstGeom prst="rect">
            <a:avLst/>
          </a:prstGeom>
        </p:spPr>
      </p:pic>
      <p:graphicFrame>
        <p:nvGraphicFramePr>
          <p:cNvPr id="3" name="Table 2">
            <a:extLst>
              <a:ext uri="{FF2B5EF4-FFF2-40B4-BE49-F238E27FC236}">
                <a16:creationId xmlns:a16="http://schemas.microsoft.com/office/drawing/2014/main" id="{DA2F8472-C135-58EA-0298-C200D6144215}"/>
              </a:ext>
            </a:extLst>
          </p:cNvPr>
          <p:cNvGraphicFramePr>
            <a:graphicFrameLocks noGrp="1"/>
          </p:cNvGraphicFramePr>
          <p:nvPr>
            <p:extLst>
              <p:ext uri="{D42A27DB-BD31-4B8C-83A1-F6EECF244321}">
                <p14:modId xmlns:p14="http://schemas.microsoft.com/office/powerpoint/2010/main" val="2835302695"/>
              </p:ext>
            </p:extLst>
          </p:nvPr>
        </p:nvGraphicFramePr>
        <p:xfrm>
          <a:off x="6054436" y="2474240"/>
          <a:ext cx="6027502" cy="1010124"/>
        </p:xfrm>
        <a:graphic>
          <a:graphicData uri="http://schemas.openxmlformats.org/drawingml/2006/table">
            <a:tbl>
              <a:tblPr>
                <a:tableStyleId>{073A0DAA-6AF3-43AB-8588-CEC1D06C72B9}</a:tableStyleId>
              </a:tblPr>
              <a:tblGrid>
                <a:gridCol w="2283448">
                  <a:extLst>
                    <a:ext uri="{9D8B030D-6E8A-4147-A177-3AD203B41FA5}">
                      <a16:colId xmlns:a16="http://schemas.microsoft.com/office/drawing/2014/main" val="969046989"/>
                    </a:ext>
                  </a:extLst>
                </a:gridCol>
                <a:gridCol w="624009">
                  <a:extLst>
                    <a:ext uri="{9D8B030D-6E8A-4147-A177-3AD203B41FA5}">
                      <a16:colId xmlns:a16="http://schemas.microsoft.com/office/drawing/2014/main" val="2355921859"/>
                    </a:ext>
                  </a:extLst>
                </a:gridCol>
                <a:gridCol w="624009">
                  <a:extLst>
                    <a:ext uri="{9D8B030D-6E8A-4147-A177-3AD203B41FA5}">
                      <a16:colId xmlns:a16="http://schemas.microsoft.com/office/drawing/2014/main" val="2585909721"/>
                    </a:ext>
                  </a:extLst>
                </a:gridCol>
                <a:gridCol w="624009">
                  <a:extLst>
                    <a:ext uri="{9D8B030D-6E8A-4147-A177-3AD203B41FA5}">
                      <a16:colId xmlns:a16="http://schemas.microsoft.com/office/drawing/2014/main" val="3494247484"/>
                    </a:ext>
                  </a:extLst>
                </a:gridCol>
                <a:gridCol w="624009">
                  <a:extLst>
                    <a:ext uri="{9D8B030D-6E8A-4147-A177-3AD203B41FA5}">
                      <a16:colId xmlns:a16="http://schemas.microsoft.com/office/drawing/2014/main" val="1590202097"/>
                    </a:ext>
                  </a:extLst>
                </a:gridCol>
                <a:gridCol w="624009">
                  <a:extLst>
                    <a:ext uri="{9D8B030D-6E8A-4147-A177-3AD203B41FA5}">
                      <a16:colId xmlns:a16="http://schemas.microsoft.com/office/drawing/2014/main" val="2387753218"/>
                    </a:ext>
                  </a:extLst>
                </a:gridCol>
                <a:gridCol w="624009">
                  <a:extLst>
                    <a:ext uri="{9D8B030D-6E8A-4147-A177-3AD203B41FA5}">
                      <a16:colId xmlns:a16="http://schemas.microsoft.com/office/drawing/2014/main" val="2212766567"/>
                    </a:ext>
                  </a:extLst>
                </a:gridCol>
              </a:tblGrid>
              <a:tr h="252531">
                <a:tc>
                  <a:txBody>
                    <a:bodyPr/>
                    <a:lstStyle/>
                    <a:p>
                      <a:pPr algn="ctr" fontAlgn="ctr"/>
                      <a:r>
                        <a:rPr lang="en-IN" sz="1300" b="1" u="none" strike="noStrike">
                          <a:solidFill>
                            <a:srgbClr val="FFFFFF"/>
                          </a:solidFill>
                          <a:effectLst/>
                          <a:latin typeface="Cambria" panose="02040503050406030204" pitchFamily="18" charset="0"/>
                          <a:ea typeface="Cambria" panose="02040503050406030204" pitchFamily="18" charset="0"/>
                        </a:rPr>
                        <a:t>Performance (IBP) </a:t>
                      </a:r>
                      <a:endParaRPr lang="en-IN" sz="1300" b="1" i="0" u="none" strike="noStrike">
                        <a:solidFill>
                          <a:srgbClr val="FFFFFF"/>
                        </a:solidFill>
                        <a:effectLst/>
                        <a:latin typeface="Cambria" panose="02040503050406030204" pitchFamily="18" charset="0"/>
                        <a:ea typeface="Cambria" panose="02040503050406030204" pitchFamily="18" charset="0"/>
                      </a:endParaRPr>
                    </a:p>
                  </a:txBody>
                  <a:tcPr marL="9525" marR="9525" marT="9525" marB="0" anchor="ctr">
                    <a:solidFill>
                      <a:schemeClr val="tx1"/>
                    </a:solidFill>
                  </a:tcPr>
                </a:tc>
                <a:tc>
                  <a:txBody>
                    <a:bodyPr/>
                    <a:lstStyle/>
                    <a:p>
                      <a:pPr algn="ctr" fontAlgn="ctr"/>
                      <a:r>
                        <a:rPr lang="en-IN" sz="1300" b="1" u="none" strike="noStrike" dirty="0">
                          <a:solidFill>
                            <a:srgbClr val="FFFFFF"/>
                          </a:solidFill>
                          <a:effectLst/>
                          <a:latin typeface="Cambria" panose="02040503050406030204" pitchFamily="18" charset="0"/>
                          <a:ea typeface="Cambria" panose="02040503050406030204" pitchFamily="18" charset="0"/>
                        </a:rPr>
                        <a:t>1 M</a:t>
                      </a:r>
                      <a:endParaRPr lang="en-IN" sz="1300" b="1" i="0" u="none" strike="noStrike" dirty="0">
                        <a:solidFill>
                          <a:srgbClr val="FFFFFF"/>
                        </a:solidFill>
                        <a:effectLst/>
                        <a:latin typeface="Cambria" panose="02040503050406030204" pitchFamily="18" charset="0"/>
                        <a:ea typeface="Cambria" panose="02040503050406030204" pitchFamily="18" charset="0"/>
                      </a:endParaRPr>
                    </a:p>
                  </a:txBody>
                  <a:tcPr marL="9525" marR="9525" marT="9525" marB="0" anchor="ctr">
                    <a:solidFill>
                      <a:schemeClr val="tx1"/>
                    </a:solidFill>
                  </a:tcPr>
                </a:tc>
                <a:tc>
                  <a:txBody>
                    <a:bodyPr/>
                    <a:lstStyle/>
                    <a:p>
                      <a:pPr algn="ctr" fontAlgn="ctr"/>
                      <a:r>
                        <a:rPr lang="en-IN" sz="1300" b="1" u="none" strike="noStrike">
                          <a:solidFill>
                            <a:srgbClr val="FFFFFF"/>
                          </a:solidFill>
                          <a:effectLst/>
                          <a:latin typeface="Cambria" panose="02040503050406030204" pitchFamily="18" charset="0"/>
                          <a:ea typeface="Cambria" panose="02040503050406030204" pitchFamily="18" charset="0"/>
                        </a:rPr>
                        <a:t>3 M</a:t>
                      </a:r>
                      <a:endParaRPr lang="en-IN" sz="1300" b="1" i="0" u="none" strike="noStrike">
                        <a:solidFill>
                          <a:srgbClr val="FFFFFF"/>
                        </a:solidFill>
                        <a:effectLst/>
                        <a:latin typeface="Cambria" panose="02040503050406030204" pitchFamily="18" charset="0"/>
                        <a:ea typeface="Cambria" panose="02040503050406030204" pitchFamily="18" charset="0"/>
                      </a:endParaRPr>
                    </a:p>
                  </a:txBody>
                  <a:tcPr marL="9525" marR="9525" marT="9525" marB="0" anchor="ctr">
                    <a:solidFill>
                      <a:schemeClr val="tx1"/>
                    </a:solidFill>
                  </a:tcPr>
                </a:tc>
                <a:tc>
                  <a:txBody>
                    <a:bodyPr/>
                    <a:lstStyle/>
                    <a:p>
                      <a:pPr algn="ctr" fontAlgn="ctr"/>
                      <a:r>
                        <a:rPr lang="en-IN" sz="1300" b="1" u="none" strike="noStrike">
                          <a:solidFill>
                            <a:srgbClr val="FFFFFF"/>
                          </a:solidFill>
                          <a:effectLst/>
                          <a:latin typeface="Cambria" panose="02040503050406030204" pitchFamily="18" charset="0"/>
                          <a:ea typeface="Cambria" panose="02040503050406030204" pitchFamily="18" charset="0"/>
                        </a:rPr>
                        <a:t>6 M</a:t>
                      </a:r>
                      <a:endParaRPr lang="en-IN" sz="1300" b="1" i="0" u="none" strike="noStrike">
                        <a:solidFill>
                          <a:srgbClr val="FFFFFF"/>
                        </a:solidFill>
                        <a:effectLst/>
                        <a:latin typeface="Cambria" panose="02040503050406030204" pitchFamily="18" charset="0"/>
                        <a:ea typeface="Cambria" panose="02040503050406030204" pitchFamily="18" charset="0"/>
                      </a:endParaRPr>
                    </a:p>
                  </a:txBody>
                  <a:tcPr marL="9525" marR="9525" marT="9525" marB="0" anchor="ctr">
                    <a:solidFill>
                      <a:schemeClr val="tx1"/>
                    </a:solidFill>
                  </a:tcPr>
                </a:tc>
                <a:tc>
                  <a:txBody>
                    <a:bodyPr/>
                    <a:lstStyle/>
                    <a:p>
                      <a:pPr algn="ctr" fontAlgn="ctr"/>
                      <a:r>
                        <a:rPr lang="en-IN" sz="1300" b="1" u="none" strike="noStrike">
                          <a:solidFill>
                            <a:srgbClr val="FFFFFF"/>
                          </a:solidFill>
                          <a:effectLst/>
                          <a:latin typeface="Cambria" panose="02040503050406030204" pitchFamily="18" charset="0"/>
                          <a:ea typeface="Cambria" panose="02040503050406030204" pitchFamily="18" charset="0"/>
                        </a:rPr>
                        <a:t>12 M</a:t>
                      </a:r>
                      <a:endParaRPr lang="en-IN" sz="1300" b="1" i="0" u="none" strike="noStrike">
                        <a:solidFill>
                          <a:srgbClr val="FFFFFF"/>
                        </a:solidFill>
                        <a:effectLst/>
                        <a:latin typeface="Cambria" panose="02040503050406030204" pitchFamily="18" charset="0"/>
                        <a:ea typeface="Cambria" panose="02040503050406030204" pitchFamily="18" charset="0"/>
                      </a:endParaRPr>
                    </a:p>
                  </a:txBody>
                  <a:tcPr marL="9525" marR="9525" marT="9525" marB="0" anchor="ctr">
                    <a:solidFill>
                      <a:schemeClr val="tx1"/>
                    </a:solidFill>
                  </a:tcPr>
                </a:tc>
                <a:tc>
                  <a:txBody>
                    <a:bodyPr/>
                    <a:lstStyle/>
                    <a:p>
                      <a:pPr algn="ctr" fontAlgn="ctr"/>
                      <a:r>
                        <a:rPr lang="en-IN" sz="1300" b="1" i="0" u="none" strike="noStrike">
                          <a:solidFill>
                            <a:srgbClr val="FFFFFF"/>
                          </a:solidFill>
                          <a:effectLst/>
                          <a:latin typeface="Cambria" panose="02040503050406030204" pitchFamily="18" charset="0"/>
                          <a:ea typeface="Cambria" panose="02040503050406030204" pitchFamily="18" charset="0"/>
                        </a:rPr>
                        <a:t>2 Y</a:t>
                      </a:r>
                    </a:p>
                  </a:txBody>
                  <a:tcPr marL="9525" marR="9525" marT="9525" marB="0" anchor="ctr">
                    <a:solidFill>
                      <a:schemeClr val="tx1"/>
                    </a:solidFill>
                  </a:tcPr>
                </a:tc>
                <a:tc>
                  <a:txBody>
                    <a:bodyPr/>
                    <a:lstStyle/>
                    <a:p>
                      <a:pPr algn="ctr" fontAlgn="ctr"/>
                      <a:r>
                        <a:rPr lang="en-IN" sz="1300" b="1" u="none" strike="noStrike">
                          <a:solidFill>
                            <a:srgbClr val="FFFFFF"/>
                          </a:solidFill>
                          <a:effectLst/>
                          <a:latin typeface="Cambria" panose="02040503050406030204" pitchFamily="18" charset="0"/>
                          <a:ea typeface="Cambria" panose="02040503050406030204" pitchFamily="18" charset="0"/>
                        </a:rPr>
                        <a:t>SI</a:t>
                      </a:r>
                      <a:endParaRPr lang="en-IN" sz="1300" b="1" i="0" u="none" strike="noStrike">
                        <a:solidFill>
                          <a:srgbClr val="FFFFFF"/>
                        </a:solidFill>
                        <a:effectLst/>
                        <a:latin typeface="Cambria" panose="02040503050406030204" pitchFamily="18" charset="0"/>
                        <a:ea typeface="Cambria" panose="02040503050406030204" pitchFamily="18" charset="0"/>
                      </a:endParaRPr>
                    </a:p>
                  </a:txBody>
                  <a:tcPr marL="9525" marR="9525" marT="9525" marB="0" anchor="ctr">
                    <a:solidFill>
                      <a:schemeClr val="tx1"/>
                    </a:solidFill>
                  </a:tcPr>
                </a:tc>
                <a:extLst>
                  <a:ext uri="{0D108BD9-81ED-4DB2-BD59-A6C34878D82A}">
                    <a16:rowId xmlns:a16="http://schemas.microsoft.com/office/drawing/2014/main" val="4207049071"/>
                  </a:ext>
                </a:extLst>
              </a:tr>
              <a:tr h="252531">
                <a:tc>
                  <a:txBody>
                    <a:bodyPr/>
                    <a:lstStyle/>
                    <a:p>
                      <a:pPr algn="l" fontAlgn="ctr"/>
                      <a:r>
                        <a:rPr lang="en-IN" sz="1300" b="1" u="none" strike="noStrike" dirty="0">
                          <a:solidFill>
                            <a:srgbClr val="000000"/>
                          </a:solidFill>
                          <a:effectLst/>
                          <a:latin typeface="Cambria" panose="02040503050406030204" pitchFamily="18" charset="0"/>
                          <a:ea typeface="Cambria" panose="02040503050406030204" pitchFamily="18" charset="0"/>
                        </a:rPr>
                        <a:t>Growth Option</a:t>
                      </a:r>
                      <a:endParaRPr lang="en-IN" sz="1300" b="1" i="0" u="none" strike="noStrike" dirty="0">
                        <a:solidFill>
                          <a:srgbClr val="000000"/>
                        </a:solidFill>
                        <a:effectLst/>
                        <a:latin typeface="Cambria" panose="02040503050406030204" pitchFamily="18" charset="0"/>
                        <a:ea typeface="Cambria" panose="02040503050406030204" pitchFamily="18" charset="0"/>
                      </a:endParaRPr>
                    </a:p>
                  </a:txBody>
                  <a:tcPr marL="72000" marR="9525" marT="9525" marB="0" anchor="ctr">
                    <a:solidFill>
                      <a:schemeClr val="bg2"/>
                    </a:solidFill>
                  </a:tcPr>
                </a:tc>
                <a:tc>
                  <a:txBody>
                    <a:bodyPr/>
                    <a:lstStyle/>
                    <a:p>
                      <a:pPr algn="ctr" fontAlgn="ctr">
                        <a:buNone/>
                      </a:pPr>
                      <a:r>
                        <a:rPr lang="en-IN" sz="1300" b="0" i="0" u="none" strike="noStrike" dirty="0">
                          <a:solidFill>
                            <a:srgbClr val="000000"/>
                          </a:solidFill>
                          <a:effectLst/>
                          <a:latin typeface="Cambria" panose="02040503050406030204" pitchFamily="18" charset="0"/>
                        </a:rPr>
                        <a:t>0.6%</a:t>
                      </a:r>
                    </a:p>
                  </a:txBody>
                  <a:tcPr marL="9525" marR="9525" marT="9525" marB="0" anchor="ctr">
                    <a:solidFill>
                      <a:schemeClr val="bg2"/>
                    </a:solidFill>
                  </a:tcPr>
                </a:tc>
                <a:tc>
                  <a:txBody>
                    <a:bodyPr/>
                    <a:lstStyle/>
                    <a:p>
                      <a:pPr algn="ctr" fontAlgn="ctr">
                        <a:buNone/>
                      </a:pPr>
                      <a:r>
                        <a:rPr lang="en-IN" sz="1300" b="0" i="0" u="none" strike="noStrike">
                          <a:solidFill>
                            <a:srgbClr val="000000"/>
                          </a:solidFill>
                          <a:effectLst/>
                          <a:latin typeface="Cambria" panose="02040503050406030204" pitchFamily="18" charset="0"/>
                        </a:rPr>
                        <a:t>2.9%</a:t>
                      </a:r>
                    </a:p>
                  </a:txBody>
                  <a:tcPr marL="9525" marR="9525" marT="9525" marB="0" anchor="ctr">
                    <a:solidFill>
                      <a:schemeClr val="bg2"/>
                    </a:solidFill>
                  </a:tcPr>
                </a:tc>
                <a:tc>
                  <a:txBody>
                    <a:bodyPr/>
                    <a:lstStyle/>
                    <a:p>
                      <a:pPr algn="ctr" fontAlgn="ctr">
                        <a:buNone/>
                      </a:pPr>
                      <a:r>
                        <a:rPr lang="en-IN" sz="1300" b="0" i="0" u="none" strike="noStrike">
                          <a:solidFill>
                            <a:srgbClr val="000000"/>
                          </a:solidFill>
                          <a:effectLst/>
                          <a:latin typeface="Cambria" panose="02040503050406030204" pitchFamily="18" charset="0"/>
                        </a:rPr>
                        <a:t>5.1%</a:t>
                      </a:r>
                    </a:p>
                  </a:txBody>
                  <a:tcPr marL="9525" marR="9525" marT="9525" marB="0" anchor="ctr">
                    <a:solidFill>
                      <a:schemeClr val="bg2"/>
                    </a:solidFill>
                  </a:tcPr>
                </a:tc>
                <a:tc>
                  <a:txBody>
                    <a:bodyPr/>
                    <a:lstStyle/>
                    <a:p>
                      <a:pPr algn="ctr" fontAlgn="ctr">
                        <a:buNone/>
                      </a:pPr>
                      <a:r>
                        <a:rPr lang="en-IN" sz="1300" b="0" i="0" u="none" strike="noStrike">
                          <a:solidFill>
                            <a:srgbClr val="000000"/>
                          </a:solidFill>
                          <a:effectLst/>
                          <a:latin typeface="Cambria" panose="02040503050406030204" pitchFamily="18" charset="0"/>
                        </a:rPr>
                        <a:t>10.7%</a:t>
                      </a:r>
                    </a:p>
                  </a:txBody>
                  <a:tcPr marL="9525" marR="9525" marT="9525" marB="0" anchor="ctr">
                    <a:solidFill>
                      <a:schemeClr val="bg2"/>
                    </a:solidFill>
                  </a:tcPr>
                </a:tc>
                <a:tc>
                  <a:txBody>
                    <a:bodyPr/>
                    <a:lstStyle/>
                    <a:p>
                      <a:pPr algn="ctr" fontAlgn="ctr">
                        <a:buNone/>
                      </a:pPr>
                      <a:r>
                        <a:rPr lang="en-IN" sz="1300" b="0" i="0" u="none" strike="noStrike">
                          <a:solidFill>
                            <a:srgbClr val="000000"/>
                          </a:solidFill>
                          <a:effectLst/>
                          <a:latin typeface="Cambria" panose="02040503050406030204" pitchFamily="18" charset="0"/>
                        </a:rPr>
                        <a:t>11.5%</a:t>
                      </a:r>
                    </a:p>
                  </a:txBody>
                  <a:tcPr marL="9525" marR="9525" marT="9525" marB="0" anchor="ctr">
                    <a:solidFill>
                      <a:schemeClr val="bg2"/>
                    </a:solidFill>
                  </a:tcPr>
                </a:tc>
                <a:tc>
                  <a:txBody>
                    <a:bodyPr/>
                    <a:lstStyle/>
                    <a:p>
                      <a:pPr algn="ctr" fontAlgn="ctr">
                        <a:buNone/>
                      </a:pPr>
                      <a:r>
                        <a:rPr lang="en-IN" sz="1300" b="0" i="0" u="none" strike="noStrike">
                          <a:solidFill>
                            <a:srgbClr val="000000"/>
                          </a:solidFill>
                          <a:effectLst/>
                          <a:latin typeface="Cambria" panose="02040503050406030204" pitchFamily="18" charset="0"/>
                        </a:rPr>
                        <a:t>13.9%</a:t>
                      </a:r>
                    </a:p>
                  </a:txBody>
                  <a:tcPr marL="9525" marR="9525" marT="9525" marB="0" anchor="ctr">
                    <a:solidFill>
                      <a:schemeClr val="bg2"/>
                    </a:solidFill>
                  </a:tcPr>
                </a:tc>
                <a:extLst>
                  <a:ext uri="{0D108BD9-81ED-4DB2-BD59-A6C34878D82A}">
                    <a16:rowId xmlns:a16="http://schemas.microsoft.com/office/drawing/2014/main" val="1317150923"/>
                  </a:ext>
                </a:extLst>
              </a:tr>
              <a:tr h="252531">
                <a:tc>
                  <a:txBody>
                    <a:bodyPr/>
                    <a:lstStyle/>
                    <a:p>
                      <a:pPr algn="l" fontAlgn="ctr"/>
                      <a:r>
                        <a:rPr lang="en-IN" sz="1300" b="1" u="none" strike="noStrike" dirty="0">
                          <a:solidFill>
                            <a:srgbClr val="000000"/>
                          </a:solidFill>
                          <a:effectLst/>
                          <a:latin typeface="Cambria" panose="02040503050406030204" pitchFamily="18" charset="0"/>
                          <a:ea typeface="Cambria" panose="02040503050406030204" pitchFamily="18" charset="0"/>
                        </a:rPr>
                        <a:t>Regular Income</a:t>
                      </a:r>
                      <a:endParaRPr lang="en-IN" sz="1300" b="1" i="0" u="none" strike="noStrike" dirty="0">
                        <a:solidFill>
                          <a:srgbClr val="000000"/>
                        </a:solidFill>
                        <a:effectLst/>
                        <a:latin typeface="Cambria" panose="02040503050406030204" pitchFamily="18" charset="0"/>
                        <a:ea typeface="Cambria" panose="02040503050406030204" pitchFamily="18" charset="0"/>
                      </a:endParaRPr>
                    </a:p>
                  </a:txBody>
                  <a:tcPr marL="72000" marR="9525" marT="9525" marB="0" anchor="ctr">
                    <a:solidFill>
                      <a:schemeClr val="bg2"/>
                    </a:solidFill>
                  </a:tcPr>
                </a:tc>
                <a:tc>
                  <a:txBody>
                    <a:bodyPr/>
                    <a:lstStyle/>
                    <a:p>
                      <a:pPr algn="ctr" fontAlgn="ctr">
                        <a:buNone/>
                      </a:pPr>
                      <a:r>
                        <a:rPr lang="en-IN" sz="1300" b="0" i="0" u="none" strike="noStrike">
                          <a:solidFill>
                            <a:srgbClr val="000000"/>
                          </a:solidFill>
                          <a:effectLst/>
                          <a:latin typeface="Cambria" panose="02040503050406030204" pitchFamily="18" charset="0"/>
                        </a:rPr>
                        <a:t>0.6%</a:t>
                      </a:r>
                    </a:p>
                  </a:txBody>
                  <a:tcPr marL="9525" marR="9525" marT="9525" marB="0" anchor="ctr">
                    <a:solidFill>
                      <a:schemeClr val="bg2"/>
                    </a:solidFill>
                  </a:tcPr>
                </a:tc>
                <a:tc>
                  <a:txBody>
                    <a:bodyPr/>
                    <a:lstStyle/>
                    <a:p>
                      <a:pPr algn="ctr" fontAlgn="ctr">
                        <a:buNone/>
                      </a:pPr>
                      <a:r>
                        <a:rPr lang="en-IN" sz="1300" b="0" i="0" u="none" strike="noStrike">
                          <a:solidFill>
                            <a:srgbClr val="000000"/>
                          </a:solidFill>
                          <a:effectLst/>
                          <a:latin typeface="Cambria" panose="02040503050406030204" pitchFamily="18" charset="0"/>
                        </a:rPr>
                        <a:t>2.7%</a:t>
                      </a:r>
                    </a:p>
                  </a:txBody>
                  <a:tcPr marL="9525" marR="9525" marT="9525" marB="0" anchor="ctr">
                    <a:solidFill>
                      <a:schemeClr val="bg2"/>
                    </a:solidFill>
                  </a:tcPr>
                </a:tc>
                <a:tc>
                  <a:txBody>
                    <a:bodyPr/>
                    <a:lstStyle/>
                    <a:p>
                      <a:pPr algn="ctr" fontAlgn="ctr">
                        <a:buNone/>
                      </a:pPr>
                      <a:r>
                        <a:rPr lang="en-IN" sz="1300" b="0" i="0" u="none" strike="noStrike">
                          <a:solidFill>
                            <a:srgbClr val="000000"/>
                          </a:solidFill>
                          <a:effectLst/>
                          <a:latin typeface="Cambria" panose="02040503050406030204" pitchFamily="18" charset="0"/>
                        </a:rPr>
                        <a:t>4.7%</a:t>
                      </a:r>
                    </a:p>
                  </a:txBody>
                  <a:tcPr marL="9525" marR="9525" marT="9525" marB="0" anchor="ctr">
                    <a:solidFill>
                      <a:schemeClr val="bg2"/>
                    </a:solidFill>
                  </a:tcPr>
                </a:tc>
                <a:tc>
                  <a:txBody>
                    <a:bodyPr/>
                    <a:lstStyle/>
                    <a:p>
                      <a:pPr algn="ctr" fontAlgn="ctr">
                        <a:buNone/>
                      </a:pPr>
                      <a:r>
                        <a:rPr lang="en-IN" sz="1300" b="0" i="0" u="none" strike="noStrike">
                          <a:solidFill>
                            <a:srgbClr val="000000"/>
                          </a:solidFill>
                          <a:effectLst/>
                          <a:latin typeface="Cambria" panose="02040503050406030204" pitchFamily="18" charset="0"/>
                        </a:rPr>
                        <a:t>10.5%</a:t>
                      </a:r>
                    </a:p>
                  </a:txBody>
                  <a:tcPr marL="9525" marR="9525" marT="9525" marB="0" anchor="ctr">
                    <a:solidFill>
                      <a:schemeClr val="bg2"/>
                    </a:solidFill>
                  </a:tcPr>
                </a:tc>
                <a:tc>
                  <a:txBody>
                    <a:bodyPr/>
                    <a:lstStyle/>
                    <a:p>
                      <a:pPr algn="ctr" fontAlgn="ctr">
                        <a:buNone/>
                      </a:pPr>
                      <a:r>
                        <a:rPr lang="en-IN" sz="1300" b="0" i="0" u="none" strike="noStrike">
                          <a:solidFill>
                            <a:srgbClr val="000000"/>
                          </a:solidFill>
                          <a:effectLst/>
                          <a:latin typeface="Cambria" panose="02040503050406030204" pitchFamily="18" charset="0"/>
                        </a:rPr>
                        <a:t>12.0%</a:t>
                      </a:r>
                    </a:p>
                  </a:txBody>
                  <a:tcPr marL="9525" marR="9525" marT="9525" marB="0" anchor="ctr">
                    <a:solidFill>
                      <a:schemeClr val="bg2"/>
                    </a:solidFill>
                  </a:tcPr>
                </a:tc>
                <a:tc>
                  <a:txBody>
                    <a:bodyPr/>
                    <a:lstStyle/>
                    <a:p>
                      <a:pPr algn="ctr" fontAlgn="ctr">
                        <a:buNone/>
                      </a:pPr>
                      <a:r>
                        <a:rPr lang="en-IN" sz="1300" b="0" i="0" u="none" strike="noStrike">
                          <a:solidFill>
                            <a:srgbClr val="000000"/>
                          </a:solidFill>
                          <a:effectLst/>
                          <a:latin typeface="Cambria" panose="02040503050406030204" pitchFamily="18" charset="0"/>
                        </a:rPr>
                        <a:t>14.1%</a:t>
                      </a:r>
                    </a:p>
                  </a:txBody>
                  <a:tcPr marL="9525" marR="9525" marT="9525" marB="0" anchor="ctr">
                    <a:solidFill>
                      <a:schemeClr val="bg2"/>
                    </a:solidFill>
                  </a:tcPr>
                </a:tc>
                <a:extLst>
                  <a:ext uri="{0D108BD9-81ED-4DB2-BD59-A6C34878D82A}">
                    <a16:rowId xmlns:a16="http://schemas.microsoft.com/office/drawing/2014/main" val="4032502535"/>
                  </a:ext>
                </a:extLst>
              </a:tr>
              <a:tr h="252531">
                <a:tc>
                  <a:txBody>
                    <a:bodyPr/>
                    <a:lstStyle/>
                    <a:p>
                      <a:pPr algn="l" fontAlgn="ctr"/>
                      <a:r>
                        <a:rPr lang="en-IN" sz="1300" b="1" u="none" strike="noStrike" dirty="0">
                          <a:solidFill>
                            <a:srgbClr val="000000"/>
                          </a:solidFill>
                          <a:effectLst/>
                          <a:latin typeface="Cambria" panose="02040503050406030204" pitchFamily="18" charset="0"/>
                          <a:ea typeface="Cambria" panose="02040503050406030204" pitchFamily="18" charset="0"/>
                        </a:rPr>
                        <a:t>Crisil Composite Bond Index</a:t>
                      </a:r>
                      <a:endParaRPr lang="en-IN" sz="1300" b="1" i="0" u="none" strike="noStrike" dirty="0">
                        <a:solidFill>
                          <a:srgbClr val="000000"/>
                        </a:solidFill>
                        <a:effectLst/>
                        <a:latin typeface="Cambria" panose="02040503050406030204" pitchFamily="18" charset="0"/>
                        <a:ea typeface="Cambria" panose="02040503050406030204" pitchFamily="18" charset="0"/>
                      </a:endParaRPr>
                    </a:p>
                  </a:txBody>
                  <a:tcPr marL="72000" marR="9525" marT="9525" marB="0" anchor="ctr">
                    <a:solidFill>
                      <a:schemeClr val="bg2"/>
                    </a:solidFill>
                  </a:tcPr>
                </a:tc>
                <a:tc>
                  <a:txBody>
                    <a:bodyPr/>
                    <a:lstStyle/>
                    <a:p>
                      <a:pPr algn="ctr" fontAlgn="ctr">
                        <a:buNone/>
                      </a:pPr>
                      <a:r>
                        <a:rPr lang="en-IN" sz="1300" b="0" i="0" u="none" strike="noStrike">
                          <a:solidFill>
                            <a:srgbClr val="000000"/>
                          </a:solidFill>
                          <a:effectLst/>
                          <a:latin typeface="Cambria" panose="02040503050406030204" pitchFamily="18" charset="0"/>
                        </a:rPr>
                        <a:t>0.1%</a:t>
                      </a:r>
                    </a:p>
                  </a:txBody>
                  <a:tcPr marL="9525" marR="9525" marT="9525" marB="0" anchor="ctr">
                    <a:solidFill>
                      <a:schemeClr val="bg2"/>
                    </a:solidFill>
                  </a:tcPr>
                </a:tc>
                <a:tc>
                  <a:txBody>
                    <a:bodyPr/>
                    <a:lstStyle/>
                    <a:p>
                      <a:pPr algn="ctr" fontAlgn="ctr">
                        <a:buNone/>
                      </a:pPr>
                      <a:r>
                        <a:rPr lang="en-IN" sz="1300" b="0" i="0" u="none" strike="noStrike">
                          <a:solidFill>
                            <a:srgbClr val="000000"/>
                          </a:solidFill>
                          <a:effectLst/>
                          <a:latin typeface="Cambria" panose="02040503050406030204" pitchFamily="18" charset="0"/>
                        </a:rPr>
                        <a:t>2.7%</a:t>
                      </a:r>
                    </a:p>
                  </a:txBody>
                  <a:tcPr marL="9525" marR="9525" marT="9525" marB="0" anchor="ctr">
                    <a:solidFill>
                      <a:schemeClr val="bg2"/>
                    </a:solidFill>
                  </a:tcPr>
                </a:tc>
                <a:tc>
                  <a:txBody>
                    <a:bodyPr/>
                    <a:lstStyle/>
                    <a:p>
                      <a:pPr algn="ctr" fontAlgn="ctr">
                        <a:buNone/>
                      </a:pPr>
                      <a:r>
                        <a:rPr lang="en-IN" sz="1300" b="0" i="0" u="none" strike="noStrike">
                          <a:solidFill>
                            <a:srgbClr val="000000"/>
                          </a:solidFill>
                          <a:effectLst/>
                          <a:latin typeface="Cambria" panose="02040503050406030204" pitchFamily="18" charset="0"/>
                        </a:rPr>
                        <a:t>3.1%</a:t>
                      </a:r>
                    </a:p>
                  </a:txBody>
                  <a:tcPr marL="9525" marR="9525" marT="9525" marB="0" anchor="ctr">
                    <a:solidFill>
                      <a:schemeClr val="bg2"/>
                    </a:solidFill>
                  </a:tcPr>
                </a:tc>
                <a:tc>
                  <a:txBody>
                    <a:bodyPr/>
                    <a:lstStyle/>
                    <a:p>
                      <a:pPr algn="ctr" fontAlgn="ctr">
                        <a:buNone/>
                      </a:pPr>
                      <a:r>
                        <a:rPr lang="en-IN" sz="1300" b="0" i="0" u="none" strike="noStrike">
                          <a:solidFill>
                            <a:srgbClr val="000000"/>
                          </a:solidFill>
                          <a:effectLst/>
                          <a:latin typeface="Cambria" panose="02040503050406030204" pitchFamily="18" charset="0"/>
                        </a:rPr>
                        <a:t>4.5%</a:t>
                      </a:r>
                    </a:p>
                  </a:txBody>
                  <a:tcPr marL="9525" marR="9525" marT="9525" marB="0" anchor="ctr">
                    <a:solidFill>
                      <a:schemeClr val="bg2"/>
                    </a:solidFill>
                  </a:tcPr>
                </a:tc>
                <a:tc>
                  <a:txBody>
                    <a:bodyPr/>
                    <a:lstStyle/>
                    <a:p>
                      <a:pPr algn="ctr" fontAlgn="ctr">
                        <a:buNone/>
                      </a:pPr>
                      <a:r>
                        <a:rPr lang="en-IN" sz="1300" b="0" i="0" u="none" strike="noStrike">
                          <a:solidFill>
                            <a:srgbClr val="000000"/>
                          </a:solidFill>
                          <a:effectLst/>
                          <a:latin typeface="Cambria" panose="02040503050406030204" pitchFamily="18" charset="0"/>
                        </a:rPr>
                        <a:t>6.6%</a:t>
                      </a:r>
                    </a:p>
                  </a:txBody>
                  <a:tcPr marL="9525" marR="9525" marT="9525" marB="0" anchor="ctr">
                    <a:solidFill>
                      <a:schemeClr val="bg2"/>
                    </a:solidFill>
                  </a:tcPr>
                </a:tc>
                <a:tc>
                  <a:txBody>
                    <a:bodyPr/>
                    <a:lstStyle/>
                    <a:p>
                      <a:pPr algn="ctr" fontAlgn="ctr">
                        <a:buNone/>
                      </a:pPr>
                      <a:r>
                        <a:rPr lang="en-IN" sz="1300" b="0" i="0" u="none" strike="noStrike" dirty="0">
                          <a:solidFill>
                            <a:srgbClr val="000000"/>
                          </a:solidFill>
                          <a:effectLst/>
                          <a:latin typeface="Cambria" panose="02040503050406030204" pitchFamily="18" charset="0"/>
                        </a:rPr>
                        <a:t> </a:t>
                      </a:r>
                    </a:p>
                  </a:txBody>
                  <a:tcPr marL="9525" marR="9525" marT="9525" marB="0" anchor="ctr">
                    <a:solidFill>
                      <a:schemeClr val="bg2"/>
                    </a:solidFill>
                  </a:tcPr>
                </a:tc>
                <a:extLst>
                  <a:ext uri="{0D108BD9-81ED-4DB2-BD59-A6C34878D82A}">
                    <a16:rowId xmlns:a16="http://schemas.microsoft.com/office/drawing/2014/main" val="2465909433"/>
                  </a:ext>
                </a:extLst>
              </a:tr>
            </a:tbl>
          </a:graphicData>
        </a:graphic>
      </p:graphicFrame>
      <p:graphicFrame>
        <p:nvGraphicFramePr>
          <p:cNvPr id="8" name="Table 7">
            <a:extLst>
              <a:ext uri="{FF2B5EF4-FFF2-40B4-BE49-F238E27FC236}">
                <a16:creationId xmlns:a16="http://schemas.microsoft.com/office/drawing/2014/main" id="{AF15646D-489B-7D93-5499-DF2C7501CCEF}"/>
              </a:ext>
            </a:extLst>
          </p:cNvPr>
          <p:cNvGraphicFramePr>
            <a:graphicFrameLocks noGrp="1"/>
          </p:cNvGraphicFramePr>
          <p:nvPr>
            <p:extLst>
              <p:ext uri="{D42A27DB-BD31-4B8C-83A1-F6EECF244321}">
                <p14:modId xmlns:p14="http://schemas.microsoft.com/office/powerpoint/2010/main" val="2933016931"/>
              </p:ext>
            </p:extLst>
          </p:nvPr>
        </p:nvGraphicFramePr>
        <p:xfrm>
          <a:off x="6067520" y="3618386"/>
          <a:ext cx="6014418" cy="888056"/>
        </p:xfrm>
        <a:graphic>
          <a:graphicData uri="http://schemas.openxmlformats.org/drawingml/2006/table">
            <a:tbl>
              <a:tblPr>
                <a:tableStyleId>{073A0DAA-6AF3-43AB-8588-CEC1D06C72B9}</a:tableStyleId>
              </a:tblPr>
              <a:tblGrid>
                <a:gridCol w="2278194">
                  <a:extLst>
                    <a:ext uri="{9D8B030D-6E8A-4147-A177-3AD203B41FA5}">
                      <a16:colId xmlns:a16="http://schemas.microsoft.com/office/drawing/2014/main" val="969046989"/>
                    </a:ext>
                  </a:extLst>
                </a:gridCol>
                <a:gridCol w="982053">
                  <a:extLst>
                    <a:ext uri="{9D8B030D-6E8A-4147-A177-3AD203B41FA5}">
                      <a16:colId xmlns:a16="http://schemas.microsoft.com/office/drawing/2014/main" val="2355921859"/>
                    </a:ext>
                  </a:extLst>
                </a:gridCol>
                <a:gridCol w="918057">
                  <a:extLst>
                    <a:ext uri="{9D8B030D-6E8A-4147-A177-3AD203B41FA5}">
                      <a16:colId xmlns:a16="http://schemas.microsoft.com/office/drawing/2014/main" val="2585909721"/>
                    </a:ext>
                  </a:extLst>
                </a:gridCol>
                <a:gridCol w="918057">
                  <a:extLst>
                    <a:ext uri="{9D8B030D-6E8A-4147-A177-3AD203B41FA5}">
                      <a16:colId xmlns:a16="http://schemas.microsoft.com/office/drawing/2014/main" val="1651838189"/>
                    </a:ext>
                  </a:extLst>
                </a:gridCol>
                <a:gridCol w="918057">
                  <a:extLst>
                    <a:ext uri="{9D8B030D-6E8A-4147-A177-3AD203B41FA5}">
                      <a16:colId xmlns:a16="http://schemas.microsoft.com/office/drawing/2014/main" val="2212766567"/>
                    </a:ext>
                  </a:extLst>
                </a:gridCol>
              </a:tblGrid>
              <a:tr h="222014">
                <a:tc>
                  <a:txBody>
                    <a:bodyPr/>
                    <a:lstStyle/>
                    <a:p>
                      <a:pPr algn="ctr" fontAlgn="ctr"/>
                      <a:r>
                        <a:rPr lang="en-IN" sz="1300" b="1" u="none" strike="noStrike">
                          <a:solidFill>
                            <a:srgbClr val="FFFFFF"/>
                          </a:solidFill>
                          <a:effectLst/>
                          <a:latin typeface="Cambria" panose="02040503050406030204" pitchFamily="18" charset="0"/>
                          <a:ea typeface="Cambria" panose="02040503050406030204" pitchFamily="18" charset="0"/>
                        </a:rPr>
                        <a:t>Performance (CCP)</a:t>
                      </a:r>
                    </a:p>
                  </a:txBody>
                  <a:tcPr marL="9525" marR="9525" marT="9525" marB="0" anchor="ctr">
                    <a:solidFill>
                      <a:schemeClr val="tx1"/>
                    </a:solidFill>
                  </a:tcPr>
                </a:tc>
                <a:tc>
                  <a:txBody>
                    <a:bodyPr/>
                    <a:lstStyle/>
                    <a:p>
                      <a:pPr algn="ctr" fontAlgn="ctr">
                        <a:buNone/>
                      </a:pPr>
                      <a:r>
                        <a:rPr lang="en-IN" sz="1300" b="1" i="0" u="none" strike="noStrike" dirty="0">
                          <a:solidFill>
                            <a:srgbClr val="FFFFFF"/>
                          </a:solidFill>
                          <a:effectLst/>
                          <a:latin typeface="Cambria" panose="02040503050406030204" pitchFamily="18" charset="0"/>
                        </a:rPr>
                        <a:t>1 M</a:t>
                      </a:r>
                    </a:p>
                  </a:txBody>
                  <a:tcPr marL="9525" marR="9525" marT="9525" marB="0" anchor="ctr">
                    <a:solidFill>
                      <a:schemeClr val="tx1"/>
                    </a:solidFill>
                  </a:tcPr>
                </a:tc>
                <a:tc>
                  <a:txBody>
                    <a:bodyPr/>
                    <a:lstStyle/>
                    <a:p>
                      <a:pPr algn="ctr" fontAlgn="ctr">
                        <a:buNone/>
                      </a:pPr>
                      <a:r>
                        <a:rPr lang="en-IN" sz="1300" b="1" i="0" u="none" strike="noStrike">
                          <a:solidFill>
                            <a:srgbClr val="FFFFFF"/>
                          </a:solidFill>
                          <a:effectLst/>
                          <a:latin typeface="Cambria" panose="02040503050406030204" pitchFamily="18" charset="0"/>
                        </a:rPr>
                        <a:t>3 M</a:t>
                      </a:r>
                    </a:p>
                  </a:txBody>
                  <a:tcPr marL="9525" marR="9525" marT="9525" marB="0" anchor="ctr">
                    <a:solidFill>
                      <a:schemeClr val="tx1"/>
                    </a:solidFill>
                  </a:tcPr>
                </a:tc>
                <a:tc>
                  <a:txBody>
                    <a:bodyPr/>
                    <a:lstStyle/>
                    <a:p>
                      <a:pPr algn="ctr" fontAlgn="ctr">
                        <a:buNone/>
                      </a:pPr>
                      <a:r>
                        <a:rPr lang="en-IN" sz="1300" b="1" i="0" u="none" strike="noStrike">
                          <a:solidFill>
                            <a:srgbClr val="FFFFFF"/>
                          </a:solidFill>
                          <a:effectLst/>
                          <a:latin typeface="Cambria" panose="02040503050406030204" pitchFamily="18" charset="0"/>
                        </a:rPr>
                        <a:t>6 M</a:t>
                      </a:r>
                    </a:p>
                  </a:txBody>
                  <a:tcPr marL="9525" marR="9525" marT="9525" marB="0" anchor="ctr">
                    <a:solidFill>
                      <a:schemeClr val="tx1"/>
                    </a:solidFill>
                  </a:tcPr>
                </a:tc>
                <a:tc>
                  <a:txBody>
                    <a:bodyPr/>
                    <a:lstStyle/>
                    <a:p>
                      <a:pPr algn="ctr" fontAlgn="ctr">
                        <a:buNone/>
                      </a:pPr>
                      <a:r>
                        <a:rPr lang="en-IN" sz="1300" b="1" i="0" u="none" strike="noStrike">
                          <a:solidFill>
                            <a:srgbClr val="FFFFFF"/>
                          </a:solidFill>
                          <a:effectLst/>
                          <a:latin typeface="Cambria" panose="02040503050406030204" pitchFamily="18" charset="0"/>
                        </a:rPr>
                        <a:t>SI</a:t>
                      </a:r>
                    </a:p>
                  </a:txBody>
                  <a:tcPr marL="9525" marR="9525" marT="9525" marB="0" anchor="ctr">
                    <a:solidFill>
                      <a:schemeClr val="tx1"/>
                    </a:solidFill>
                  </a:tcPr>
                </a:tc>
                <a:extLst>
                  <a:ext uri="{0D108BD9-81ED-4DB2-BD59-A6C34878D82A}">
                    <a16:rowId xmlns:a16="http://schemas.microsoft.com/office/drawing/2014/main" val="4207049071"/>
                  </a:ext>
                </a:extLst>
              </a:tr>
              <a:tr h="222014">
                <a:tc>
                  <a:txBody>
                    <a:bodyPr/>
                    <a:lstStyle/>
                    <a:p>
                      <a:pPr algn="l" fontAlgn="ctr"/>
                      <a:r>
                        <a:rPr lang="en-IN" sz="1300" b="1" u="none" strike="noStrike" dirty="0">
                          <a:solidFill>
                            <a:srgbClr val="000000"/>
                          </a:solidFill>
                          <a:effectLst/>
                          <a:latin typeface="Cambria" panose="02040503050406030204" pitchFamily="18" charset="0"/>
                          <a:ea typeface="Cambria" panose="02040503050406030204" pitchFamily="18" charset="0"/>
                        </a:rPr>
                        <a:t>Growth Option</a:t>
                      </a:r>
                      <a:endParaRPr lang="en-IN" sz="1300" b="1" i="0" u="none" strike="noStrike" dirty="0">
                        <a:solidFill>
                          <a:srgbClr val="000000"/>
                        </a:solidFill>
                        <a:effectLst/>
                        <a:latin typeface="Cambria" panose="02040503050406030204" pitchFamily="18" charset="0"/>
                        <a:ea typeface="Cambria" panose="02040503050406030204" pitchFamily="18" charset="0"/>
                      </a:endParaRPr>
                    </a:p>
                  </a:txBody>
                  <a:tcPr marL="72000" marR="9525" marT="9525" marB="0" anchor="ctr">
                    <a:solidFill>
                      <a:schemeClr val="bg1">
                        <a:lumMod val="95000"/>
                      </a:schemeClr>
                    </a:solidFill>
                  </a:tcPr>
                </a:tc>
                <a:tc>
                  <a:txBody>
                    <a:bodyPr/>
                    <a:lstStyle/>
                    <a:p>
                      <a:pPr algn="ctr" rtl="0" fontAlgn="ctr">
                        <a:buNone/>
                      </a:pPr>
                      <a:r>
                        <a:rPr lang="en-IN" sz="1300" b="0" i="0" u="none" strike="noStrike">
                          <a:solidFill>
                            <a:srgbClr val="000000"/>
                          </a:solidFill>
                          <a:effectLst/>
                          <a:latin typeface="Cambria" panose="02040503050406030204" pitchFamily="18" charset="0"/>
                        </a:rPr>
                        <a:t>0.5%</a:t>
                      </a:r>
                    </a:p>
                  </a:txBody>
                  <a:tcPr marL="9525" marR="9525" marT="9525" marB="0" anchor="ctr">
                    <a:solidFill>
                      <a:schemeClr val="bg1">
                        <a:lumMod val="95000"/>
                      </a:schemeClr>
                    </a:solidFill>
                  </a:tcPr>
                </a:tc>
                <a:tc>
                  <a:txBody>
                    <a:bodyPr/>
                    <a:lstStyle/>
                    <a:p>
                      <a:pPr algn="ctr" rtl="0" fontAlgn="ctr">
                        <a:buNone/>
                      </a:pPr>
                      <a:r>
                        <a:rPr lang="en-IN" sz="1300" b="0" i="0" u="none" strike="noStrike">
                          <a:solidFill>
                            <a:srgbClr val="000000"/>
                          </a:solidFill>
                          <a:effectLst/>
                          <a:latin typeface="Cambria" panose="02040503050406030204" pitchFamily="18" charset="0"/>
                        </a:rPr>
                        <a:t>2.7%</a:t>
                      </a:r>
                    </a:p>
                  </a:txBody>
                  <a:tcPr marL="9525" marR="9525" marT="9525" marB="0" anchor="ctr">
                    <a:solidFill>
                      <a:schemeClr val="bg1">
                        <a:lumMod val="95000"/>
                      </a:schemeClr>
                    </a:solidFill>
                  </a:tcPr>
                </a:tc>
                <a:tc>
                  <a:txBody>
                    <a:bodyPr/>
                    <a:lstStyle/>
                    <a:p>
                      <a:pPr algn="ctr" rtl="0" fontAlgn="ctr">
                        <a:buNone/>
                      </a:pPr>
                      <a:r>
                        <a:rPr lang="en-IN" sz="1300" b="0" i="0" u="none" strike="noStrike">
                          <a:solidFill>
                            <a:srgbClr val="000000"/>
                          </a:solidFill>
                          <a:effectLst/>
                          <a:latin typeface="Cambria" panose="02040503050406030204" pitchFamily="18" charset="0"/>
                        </a:rPr>
                        <a:t>4.6%</a:t>
                      </a:r>
                    </a:p>
                  </a:txBody>
                  <a:tcPr marL="9525" marR="9525" marT="9525" marB="0" anchor="ctr">
                    <a:solidFill>
                      <a:schemeClr val="bg1">
                        <a:lumMod val="95000"/>
                      </a:schemeClr>
                    </a:solidFill>
                  </a:tcPr>
                </a:tc>
                <a:tc>
                  <a:txBody>
                    <a:bodyPr/>
                    <a:lstStyle/>
                    <a:p>
                      <a:pPr algn="ctr" rtl="0" fontAlgn="ctr">
                        <a:buNone/>
                      </a:pPr>
                      <a:r>
                        <a:rPr lang="en-IN" sz="1300" b="0" i="0" u="none" strike="noStrike">
                          <a:solidFill>
                            <a:srgbClr val="000000"/>
                          </a:solidFill>
                          <a:effectLst/>
                          <a:latin typeface="Cambria" panose="02040503050406030204" pitchFamily="18" charset="0"/>
                        </a:rPr>
                        <a:t>8.7%</a:t>
                      </a:r>
                    </a:p>
                  </a:txBody>
                  <a:tcPr marL="9525" marR="9525" marT="9525" marB="0" anchor="ctr">
                    <a:solidFill>
                      <a:schemeClr val="bg1">
                        <a:lumMod val="95000"/>
                      </a:schemeClr>
                    </a:solidFill>
                  </a:tcPr>
                </a:tc>
                <a:extLst>
                  <a:ext uri="{0D108BD9-81ED-4DB2-BD59-A6C34878D82A}">
                    <a16:rowId xmlns:a16="http://schemas.microsoft.com/office/drawing/2014/main" val="1317150923"/>
                  </a:ext>
                </a:extLst>
              </a:tr>
              <a:tr h="222014">
                <a:tc>
                  <a:txBody>
                    <a:bodyPr/>
                    <a:lstStyle/>
                    <a:p>
                      <a:pPr algn="l" fontAlgn="ctr"/>
                      <a:r>
                        <a:rPr lang="en-IN" sz="1300" b="1" u="none" strike="noStrike">
                          <a:solidFill>
                            <a:srgbClr val="000000"/>
                          </a:solidFill>
                          <a:effectLst/>
                          <a:latin typeface="Cambria" panose="02040503050406030204" pitchFamily="18" charset="0"/>
                          <a:ea typeface="Cambria" panose="02040503050406030204" pitchFamily="18" charset="0"/>
                        </a:rPr>
                        <a:t>Regular Income</a:t>
                      </a:r>
                      <a:endParaRPr lang="en-IN" sz="1300" b="1" i="0" u="none" strike="noStrike">
                        <a:solidFill>
                          <a:srgbClr val="000000"/>
                        </a:solidFill>
                        <a:effectLst/>
                        <a:latin typeface="Cambria" panose="02040503050406030204" pitchFamily="18" charset="0"/>
                        <a:ea typeface="Cambria" panose="02040503050406030204" pitchFamily="18" charset="0"/>
                      </a:endParaRPr>
                    </a:p>
                  </a:txBody>
                  <a:tcPr marL="72000" marR="9525" marT="9525" marB="0" anchor="ctr">
                    <a:solidFill>
                      <a:schemeClr val="bg1">
                        <a:lumMod val="95000"/>
                      </a:schemeClr>
                    </a:solidFill>
                  </a:tcPr>
                </a:tc>
                <a:tc>
                  <a:txBody>
                    <a:bodyPr/>
                    <a:lstStyle/>
                    <a:p>
                      <a:pPr algn="ctr" rtl="0" fontAlgn="ctr">
                        <a:buNone/>
                      </a:pPr>
                      <a:r>
                        <a:rPr lang="en-IN" sz="1300" b="0" i="0" u="none" strike="noStrike">
                          <a:solidFill>
                            <a:srgbClr val="000000"/>
                          </a:solidFill>
                          <a:effectLst/>
                          <a:latin typeface="Cambria" panose="02040503050406030204" pitchFamily="18" charset="0"/>
                        </a:rPr>
                        <a:t>0.5%</a:t>
                      </a:r>
                    </a:p>
                  </a:txBody>
                  <a:tcPr marL="9525" marR="9525" marT="9525" marB="0" anchor="ctr">
                    <a:solidFill>
                      <a:schemeClr val="bg1">
                        <a:lumMod val="95000"/>
                      </a:schemeClr>
                    </a:solidFill>
                  </a:tcPr>
                </a:tc>
                <a:tc>
                  <a:txBody>
                    <a:bodyPr/>
                    <a:lstStyle/>
                    <a:p>
                      <a:pPr algn="ctr" rtl="0" fontAlgn="ctr">
                        <a:buNone/>
                      </a:pPr>
                      <a:r>
                        <a:rPr lang="en-IN" sz="1300" b="0" i="0" u="none" strike="noStrike">
                          <a:solidFill>
                            <a:srgbClr val="000000"/>
                          </a:solidFill>
                          <a:effectLst/>
                          <a:latin typeface="Cambria" panose="02040503050406030204" pitchFamily="18" charset="0"/>
                        </a:rPr>
                        <a:t>2.7%</a:t>
                      </a:r>
                    </a:p>
                  </a:txBody>
                  <a:tcPr marL="9525" marR="9525" marT="9525" marB="0" anchor="ctr">
                    <a:solidFill>
                      <a:schemeClr val="bg1">
                        <a:lumMod val="95000"/>
                      </a:schemeClr>
                    </a:solidFill>
                  </a:tcPr>
                </a:tc>
                <a:tc>
                  <a:txBody>
                    <a:bodyPr/>
                    <a:lstStyle/>
                    <a:p>
                      <a:pPr algn="ctr" rtl="0" fontAlgn="ctr">
                        <a:buNone/>
                      </a:pPr>
                      <a:r>
                        <a:rPr lang="en-IN" sz="1300" b="0" i="0" u="none" strike="noStrike">
                          <a:solidFill>
                            <a:srgbClr val="000000"/>
                          </a:solidFill>
                          <a:effectLst/>
                          <a:latin typeface="Cambria" panose="02040503050406030204" pitchFamily="18" charset="0"/>
                        </a:rPr>
                        <a:t>4.6%</a:t>
                      </a:r>
                    </a:p>
                  </a:txBody>
                  <a:tcPr marL="9525" marR="9525" marT="9525" marB="0" anchor="ctr">
                    <a:solidFill>
                      <a:schemeClr val="bg1">
                        <a:lumMod val="95000"/>
                      </a:schemeClr>
                    </a:solidFill>
                  </a:tcPr>
                </a:tc>
                <a:tc>
                  <a:txBody>
                    <a:bodyPr/>
                    <a:lstStyle/>
                    <a:p>
                      <a:pPr algn="ctr" rtl="0" fontAlgn="ctr">
                        <a:buNone/>
                      </a:pPr>
                      <a:r>
                        <a:rPr lang="en-IN" sz="1300" b="0" i="0" u="none" strike="noStrike">
                          <a:solidFill>
                            <a:srgbClr val="000000"/>
                          </a:solidFill>
                          <a:effectLst/>
                          <a:latin typeface="Cambria" panose="02040503050406030204" pitchFamily="18" charset="0"/>
                        </a:rPr>
                        <a:t>10.8%</a:t>
                      </a:r>
                    </a:p>
                  </a:txBody>
                  <a:tcPr marL="9525" marR="9525" marT="9525" marB="0" anchor="ctr">
                    <a:solidFill>
                      <a:schemeClr val="bg1">
                        <a:lumMod val="95000"/>
                      </a:schemeClr>
                    </a:solidFill>
                  </a:tcPr>
                </a:tc>
                <a:extLst>
                  <a:ext uri="{0D108BD9-81ED-4DB2-BD59-A6C34878D82A}">
                    <a16:rowId xmlns:a16="http://schemas.microsoft.com/office/drawing/2014/main" val="4032502535"/>
                  </a:ext>
                </a:extLst>
              </a:tr>
              <a:tr h="222014">
                <a:tc>
                  <a:txBody>
                    <a:bodyPr/>
                    <a:lstStyle/>
                    <a:p>
                      <a:pPr algn="l" fontAlgn="ctr"/>
                      <a:r>
                        <a:rPr lang="en-IN" sz="1300" b="1" u="none" strike="noStrike">
                          <a:solidFill>
                            <a:srgbClr val="000000"/>
                          </a:solidFill>
                          <a:effectLst/>
                          <a:latin typeface="Cambria" panose="02040503050406030204" pitchFamily="18" charset="0"/>
                          <a:ea typeface="Cambria" panose="02040503050406030204" pitchFamily="18" charset="0"/>
                        </a:rPr>
                        <a:t>Crisil Composite Bond Index</a:t>
                      </a:r>
                      <a:endParaRPr lang="en-IN" sz="1300" b="1" i="0" u="none" strike="noStrike">
                        <a:solidFill>
                          <a:srgbClr val="000000"/>
                        </a:solidFill>
                        <a:effectLst/>
                        <a:latin typeface="Cambria" panose="02040503050406030204" pitchFamily="18" charset="0"/>
                        <a:ea typeface="Cambria" panose="02040503050406030204" pitchFamily="18" charset="0"/>
                      </a:endParaRPr>
                    </a:p>
                  </a:txBody>
                  <a:tcPr marL="72000" marR="9525" marT="9525" marB="0" anchor="ctr">
                    <a:solidFill>
                      <a:schemeClr val="bg1">
                        <a:lumMod val="95000"/>
                      </a:schemeClr>
                    </a:solidFill>
                  </a:tcPr>
                </a:tc>
                <a:tc>
                  <a:txBody>
                    <a:bodyPr/>
                    <a:lstStyle/>
                    <a:p>
                      <a:pPr algn="ctr" rtl="0" fontAlgn="ctr">
                        <a:buNone/>
                      </a:pPr>
                      <a:r>
                        <a:rPr lang="en-IN" sz="1300" b="0" i="0" u="none" strike="noStrike">
                          <a:solidFill>
                            <a:srgbClr val="000000"/>
                          </a:solidFill>
                          <a:effectLst/>
                          <a:latin typeface="Cambria" panose="02040503050406030204" pitchFamily="18" charset="0"/>
                        </a:rPr>
                        <a:t>0.1%</a:t>
                      </a:r>
                    </a:p>
                  </a:txBody>
                  <a:tcPr marL="9525" marR="9525" marT="9525" marB="0" anchor="ctr">
                    <a:solidFill>
                      <a:schemeClr val="bg1">
                        <a:lumMod val="95000"/>
                      </a:schemeClr>
                    </a:solidFill>
                  </a:tcPr>
                </a:tc>
                <a:tc>
                  <a:txBody>
                    <a:bodyPr/>
                    <a:lstStyle/>
                    <a:p>
                      <a:pPr algn="ctr" rtl="0" fontAlgn="ctr">
                        <a:buNone/>
                      </a:pPr>
                      <a:r>
                        <a:rPr lang="en-IN" sz="1300" b="0" i="0" u="none" strike="noStrike">
                          <a:solidFill>
                            <a:srgbClr val="000000"/>
                          </a:solidFill>
                          <a:effectLst/>
                          <a:latin typeface="Cambria" panose="02040503050406030204" pitchFamily="18" charset="0"/>
                        </a:rPr>
                        <a:t>2.7%</a:t>
                      </a:r>
                    </a:p>
                  </a:txBody>
                  <a:tcPr marL="9525" marR="9525" marT="9525" marB="0" anchor="ctr">
                    <a:solidFill>
                      <a:schemeClr val="bg1">
                        <a:lumMod val="95000"/>
                      </a:schemeClr>
                    </a:solidFill>
                  </a:tcPr>
                </a:tc>
                <a:tc>
                  <a:txBody>
                    <a:bodyPr/>
                    <a:lstStyle/>
                    <a:p>
                      <a:pPr algn="ctr" rtl="0" fontAlgn="ctr">
                        <a:buNone/>
                      </a:pPr>
                      <a:r>
                        <a:rPr lang="en-IN" sz="1300" b="0" i="0" u="none" strike="noStrike">
                          <a:solidFill>
                            <a:srgbClr val="000000"/>
                          </a:solidFill>
                          <a:effectLst/>
                          <a:latin typeface="Cambria" panose="02040503050406030204" pitchFamily="18" charset="0"/>
                        </a:rPr>
                        <a:t>3.1%</a:t>
                      </a:r>
                    </a:p>
                  </a:txBody>
                  <a:tcPr marL="9525" marR="9525" marT="9525" marB="0" anchor="ctr">
                    <a:solidFill>
                      <a:schemeClr val="bg1">
                        <a:lumMod val="95000"/>
                      </a:schemeClr>
                    </a:solidFill>
                  </a:tcPr>
                </a:tc>
                <a:tc>
                  <a:txBody>
                    <a:bodyPr/>
                    <a:lstStyle/>
                    <a:p>
                      <a:pPr algn="ctr" fontAlgn="ctr">
                        <a:buNone/>
                      </a:pPr>
                      <a:r>
                        <a:rPr lang="en-IN" sz="1300" b="0" i="0" u="none" strike="noStrike" dirty="0">
                          <a:solidFill>
                            <a:srgbClr val="000000"/>
                          </a:solidFill>
                          <a:effectLst/>
                          <a:latin typeface="Arial" panose="020B0604020202020204" pitchFamily="34" charset="0"/>
                        </a:rPr>
                        <a:t> </a:t>
                      </a:r>
                    </a:p>
                  </a:txBody>
                  <a:tcPr marL="9525" marR="9525" marT="9525" marB="0" anchor="ctr">
                    <a:solidFill>
                      <a:schemeClr val="bg1">
                        <a:lumMod val="95000"/>
                      </a:schemeClr>
                    </a:solidFill>
                  </a:tcPr>
                </a:tc>
                <a:extLst>
                  <a:ext uri="{0D108BD9-81ED-4DB2-BD59-A6C34878D82A}">
                    <a16:rowId xmlns:a16="http://schemas.microsoft.com/office/drawing/2014/main" val="2465909433"/>
                  </a:ext>
                </a:extLst>
              </a:tr>
            </a:tbl>
          </a:graphicData>
        </a:graphic>
      </p:graphicFrame>
    </p:spTree>
    <p:extLst>
      <p:ext uri="{BB962C8B-B14F-4D97-AF65-F5344CB8AC3E}">
        <p14:creationId xmlns:p14="http://schemas.microsoft.com/office/powerpoint/2010/main" val="3830329248"/>
      </p:ext>
    </p:extLst>
  </p:cSld>
  <p:clrMapOvr>
    <a:masterClrMapping/>
  </p:clrMapOvr>
</p:sld>
</file>

<file path=ppt/slides/slide7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8B570A5-D7D5-070E-982F-B3E96E782B16}"/>
            </a:ext>
          </a:extLst>
        </p:cNvPr>
        <p:cNvGrpSpPr/>
        <p:nvPr/>
      </p:nvGrpSpPr>
      <p:grpSpPr>
        <a:xfrm>
          <a:off x="0" y="0"/>
          <a:ext cx="0" cy="0"/>
          <a:chOff x="0" y="0"/>
          <a:chExt cx="0" cy="0"/>
        </a:xfrm>
      </p:grpSpPr>
      <p:sp>
        <p:nvSpPr>
          <p:cNvPr id="4" name="Rectangle 3">
            <a:extLst>
              <a:ext uri="{FF2B5EF4-FFF2-40B4-BE49-F238E27FC236}">
                <a16:creationId xmlns:a16="http://schemas.microsoft.com/office/drawing/2014/main" id="{86CC8A59-FA08-C476-EC31-84C96AFF668F}"/>
              </a:ext>
            </a:extLst>
          </p:cNvPr>
          <p:cNvSpPr/>
          <p:nvPr/>
        </p:nvSpPr>
        <p:spPr>
          <a:xfrm>
            <a:off x="0" y="0"/>
            <a:ext cx="12192000" cy="821635"/>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 name="Title 1">
            <a:extLst>
              <a:ext uri="{FF2B5EF4-FFF2-40B4-BE49-F238E27FC236}">
                <a16:creationId xmlns:a16="http://schemas.microsoft.com/office/drawing/2014/main" id="{7300344F-F4A8-049A-417C-A3FC5DB4E3E9}"/>
              </a:ext>
            </a:extLst>
          </p:cNvPr>
          <p:cNvSpPr txBox="1">
            <a:spLocks/>
          </p:cNvSpPr>
          <p:nvPr/>
        </p:nvSpPr>
        <p:spPr>
          <a:xfrm>
            <a:off x="165475" y="106018"/>
            <a:ext cx="11007609" cy="630899"/>
          </a:xfrm>
          <a:prstGeom prst="rect">
            <a:avLst/>
          </a:prstGeom>
        </p:spPr>
        <p:txBody>
          <a:bodyPr vert="horz" lIns="91440" tIns="45720" rIns="91440" bIns="45720" rtlCol="0" anchor="ctr">
            <a:noAutofit/>
          </a:bodyPr>
          <a:lstStyle>
            <a:lvl1pPr algn="ctr" defTabSz="914400" rtl="0" eaLnBrk="1" latinLnBrk="0" hangingPunct="1">
              <a:lnSpc>
                <a:spcPct val="90000"/>
              </a:lnSpc>
              <a:spcBef>
                <a:spcPct val="0"/>
              </a:spcBef>
              <a:buNone/>
              <a:defRPr sz="6000" kern="1200">
                <a:solidFill>
                  <a:schemeClr val="tx1"/>
                </a:solidFill>
                <a:latin typeface="+mj-lt"/>
                <a:ea typeface="+mj-ea"/>
                <a:cs typeface="+mj-cs"/>
              </a:defRPr>
            </a:lvl1pPr>
          </a:lstStyle>
          <a:p>
            <a:pPr marL="0" marR="0" lvl="0" indent="0" algn="l" defTabSz="914400" rtl="0" eaLnBrk="1" fontAlgn="auto" latinLnBrk="0" hangingPunct="1">
              <a:lnSpc>
                <a:spcPct val="90000"/>
              </a:lnSpc>
              <a:spcBef>
                <a:spcPct val="0"/>
              </a:spcBef>
              <a:spcAft>
                <a:spcPts val="0"/>
              </a:spcAft>
              <a:buClrTx/>
              <a:buSzTx/>
              <a:buFontTx/>
              <a:buNone/>
              <a:tabLst/>
              <a:defRPr/>
            </a:pPr>
            <a:r>
              <a:rPr kumimoji="0" lang="en-US" sz="2800" b="1" i="0" u="none" strike="noStrike" kern="1200" cap="none" spc="0" normalizeH="0" baseline="0" noProof="0" dirty="0">
                <a:ln>
                  <a:noFill/>
                </a:ln>
                <a:solidFill>
                  <a:prstClr val="white"/>
                </a:solidFill>
                <a:effectLst/>
                <a:uLnTx/>
                <a:uFillTx/>
                <a:latin typeface="Cambria" panose="02040503050406030204" pitchFamily="18" charset="0"/>
                <a:ea typeface="Cambria" panose="02040503050406030204" pitchFamily="18" charset="0"/>
                <a:cs typeface="+mj-cs"/>
              </a:rPr>
              <a:t>DEBT PMS (MEDIUM – LONG TERM)</a:t>
            </a:r>
          </a:p>
          <a:p>
            <a:pPr marL="0" marR="0" lvl="0" indent="0" algn="l" defTabSz="914400" rtl="0" eaLnBrk="1" fontAlgn="auto" latinLnBrk="0" hangingPunct="1">
              <a:lnSpc>
                <a:spcPct val="90000"/>
              </a:lnSpc>
              <a:spcBef>
                <a:spcPct val="0"/>
              </a:spcBef>
              <a:spcAft>
                <a:spcPts val="0"/>
              </a:spcAft>
              <a:buClrTx/>
              <a:buSzTx/>
              <a:buFontTx/>
              <a:buNone/>
              <a:tabLst/>
              <a:defRPr/>
            </a:pPr>
            <a:r>
              <a:rPr kumimoji="0" lang="en-US" sz="2800" b="1" i="0" u="none" strike="noStrike" kern="1200" cap="none" spc="0" normalizeH="0" baseline="0" noProof="0" dirty="0">
                <a:ln>
                  <a:noFill/>
                </a:ln>
                <a:solidFill>
                  <a:prstClr val="white"/>
                </a:solidFill>
                <a:effectLst/>
                <a:uLnTx/>
                <a:uFillTx/>
                <a:latin typeface="Cambria" panose="02040503050406030204" pitchFamily="18" charset="0"/>
                <a:ea typeface="Cambria" panose="02040503050406030204" pitchFamily="18" charset="0"/>
                <a:cs typeface="+mj-cs"/>
              </a:rPr>
              <a:t>Sundaram F.I.R.S.T. Debt PMS</a:t>
            </a:r>
          </a:p>
        </p:txBody>
      </p:sp>
      <p:sp>
        <p:nvSpPr>
          <p:cNvPr id="22" name="Rectangle 21">
            <a:extLst>
              <a:ext uri="{FF2B5EF4-FFF2-40B4-BE49-F238E27FC236}">
                <a16:creationId xmlns:a16="http://schemas.microsoft.com/office/drawing/2014/main" id="{C3DFD2E1-29D5-4091-4AFE-303315265661}"/>
              </a:ext>
            </a:extLst>
          </p:cNvPr>
          <p:cNvSpPr/>
          <p:nvPr/>
        </p:nvSpPr>
        <p:spPr>
          <a:xfrm>
            <a:off x="0" y="6613807"/>
            <a:ext cx="12192000" cy="235963"/>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 name="TextBox 8">
            <a:extLst>
              <a:ext uri="{FF2B5EF4-FFF2-40B4-BE49-F238E27FC236}">
                <a16:creationId xmlns:a16="http://schemas.microsoft.com/office/drawing/2014/main" id="{2DD3E1ED-D116-98D7-EA75-762652909B01}"/>
              </a:ext>
            </a:extLst>
          </p:cNvPr>
          <p:cNvSpPr txBox="1"/>
          <p:nvPr/>
        </p:nvSpPr>
        <p:spPr>
          <a:xfrm>
            <a:off x="112324" y="967016"/>
            <a:ext cx="4885441" cy="3323987"/>
          </a:xfrm>
          <a:prstGeom prst="rect">
            <a:avLst/>
          </a:prstGeom>
          <a:noFill/>
          <a:ln>
            <a:solidFill>
              <a:schemeClr val="bg1">
                <a:lumMod val="85000"/>
              </a:schemeClr>
            </a:solidFill>
          </a:ln>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400" b="1"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About the fund:</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400" b="1"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The F.I.R.S.T Strategy is a fixed income investment approach focused on generating stable, risk-adjusted yield while providing reasonable liquidity. The strategy invests in high-quality </a:t>
            </a:r>
            <a:r>
              <a:rPr kumimoji="0" lang="en-US" sz="1400" b="1"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listed debt securities </a:t>
            </a:r>
            <a:r>
              <a:rPr kumimoji="0" lang="en-US" sz="1400" b="0"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across </a:t>
            </a:r>
            <a:r>
              <a:rPr kumimoji="0" lang="en-US" sz="1400" b="1"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AAA to BBB </a:t>
            </a:r>
            <a:r>
              <a:rPr kumimoji="0" lang="en-US" sz="1400" b="0"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ratings, with disciplined risk management and diversification across </a:t>
            </a:r>
            <a:r>
              <a:rPr kumimoji="0" lang="en-US" sz="1400" b="1"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sectors, maturities, and credit</a:t>
            </a:r>
            <a:r>
              <a:rPr kumimoji="0" lang="en-US" sz="1400" b="0"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 profiles. It aims to create a stable, income-generating portfolio that offers </a:t>
            </a:r>
            <a:r>
              <a:rPr kumimoji="0" lang="en-US" sz="1400" b="1"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periodic income distributions </a:t>
            </a:r>
            <a:r>
              <a:rPr kumimoji="0" lang="en-US" sz="1400" b="0"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(as per underlying papers) while maintaining capital protection. </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400" b="0"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While the product offers three variations, the </a:t>
            </a:r>
            <a:r>
              <a:rPr kumimoji="0" lang="en-IN" sz="1400" b="1"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‘Moderate’ </a:t>
            </a:r>
            <a:r>
              <a:rPr kumimoji="0" lang="en-IN" sz="1400" b="0"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variant offers an optimal balance between yield enhancement and credit quality.</a:t>
            </a:r>
            <a:endParaRPr kumimoji="0" lang="en-IN" sz="1400" b="1"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endParaRPr>
          </a:p>
        </p:txBody>
      </p:sp>
      <p:sp>
        <p:nvSpPr>
          <p:cNvPr id="18" name="Rectangle 17">
            <a:extLst>
              <a:ext uri="{FF2B5EF4-FFF2-40B4-BE49-F238E27FC236}">
                <a16:creationId xmlns:a16="http://schemas.microsoft.com/office/drawing/2014/main" id="{C86FFD3D-525B-4F25-3CB7-E42850049262}"/>
              </a:ext>
            </a:extLst>
          </p:cNvPr>
          <p:cNvSpPr/>
          <p:nvPr/>
        </p:nvSpPr>
        <p:spPr>
          <a:xfrm>
            <a:off x="0" y="808383"/>
            <a:ext cx="12192000" cy="45719"/>
          </a:xfrm>
          <a:prstGeom prst="rect">
            <a:avLst/>
          </a:prstGeom>
          <a:solidFill>
            <a:schemeClr val="bg1">
              <a:lumMod val="6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9" name="Slide Number Placeholder 18">
            <a:extLst>
              <a:ext uri="{FF2B5EF4-FFF2-40B4-BE49-F238E27FC236}">
                <a16:creationId xmlns:a16="http://schemas.microsoft.com/office/drawing/2014/main" id="{243027CE-8C47-F35F-72A3-5A98BF472CD7}"/>
              </a:ext>
            </a:extLst>
          </p:cNvPr>
          <p:cNvSpPr>
            <a:spLocks noGrp="1"/>
          </p:cNvSpPr>
          <p:nvPr>
            <p:ph type="sldNum" sz="quarter" idx="12"/>
          </p:nvPr>
        </p:nvSpPr>
        <p:spPr>
          <a:xfrm>
            <a:off x="9448800" y="6535368"/>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1E62F875-1F54-4527-993B-FB1D0CCB3E02}" type="slidenum">
              <a:rPr kumimoji="0" lang="en-IN" sz="1200" b="1" i="0" u="none" strike="noStrike" kern="1200" cap="none" spc="0" normalizeH="0" baseline="0" noProof="0" smtClean="0">
                <a:ln>
                  <a:noFill/>
                </a:ln>
                <a:solidFill>
                  <a:prstClr val="white"/>
                </a:solidFill>
                <a:effectLst/>
                <a:uLnTx/>
                <a:uFillTx/>
                <a:latin typeface="Cambria" panose="02040503050406030204" pitchFamily="18" charset="0"/>
                <a:ea typeface="Cambria" panose="02040503050406030204" pitchFamily="18" charset="0"/>
                <a:cs typeface="+mn-cs"/>
              </a:rPr>
              <a:pPr marL="0" marR="0" lvl="0" indent="0" algn="r" defTabSz="914400" rtl="0" eaLnBrk="1" fontAlgn="auto" latinLnBrk="0" hangingPunct="1">
                <a:lnSpc>
                  <a:spcPct val="100000"/>
                </a:lnSpc>
                <a:spcBef>
                  <a:spcPts val="0"/>
                </a:spcBef>
                <a:spcAft>
                  <a:spcPts val="0"/>
                </a:spcAft>
                <a:buClrTx/>
                <a:buSzTx/>
                <a:buFontTx/>
                <a:buNone/>
                <a:tabLst/>
                <a:defRPr/>
              </a:pPr>
              <a:t>75</a:t>
            </a:fld>
            <a:endParaRPr kumimoji="0" lang="en-IN" sz="1200" b="1" i="0" u="none" strike="noStrike" kern="1200" cap="none" spc="0" normalizeH="0" baseline="0" noProof="0">
              <a:ln>
                <a:noFill/>
              </a:ln>
              <a:solidFill>
                <a:prstClr val="white"/>
              </a:solidFill>
              <a:effectLst/>
              <a:uLnTx/>
              <a:uFillTx/>
              <a:latin typeface="Cambria" panose="02040503050406030204" pitchFamily="18" charset="0"/>
              <a:ea typeface="Cambria" panose="02040503050406030204" pitchFamily="18" charset="0"/>
              <a:cs typeface="+mn-cs"/>
            </a:endParaRPr>
          </a:p>
        </p:txBody>
      </p:sp>
      <p:graphicFrame>
        <p:nvGraphicFramePr>
          <p:cNvPr id="7" name="Table 2">
            <a:extLst>
              <a:ext uri="{FF2B5EF4-FFF2-40B4-BE49-F238E27FC236}">
                <a16:creationId xmlns:a16="http://schemas.microsoft.com/office/drawing/2014/main" id="{2B19A597-44A3-9DCB-EAAC-6C465223039D}"/>
              </a:ext>
            </a:extLst>
          </p:cNvPr>
          <p:cNvGraphicFramePr>
            <a:graphicFrameLocks noGrp="1"/>
          </p:cNvGraphicFramePr>
          <p:nvPr>
            <p:extLst>
              <p:ext uri="{D42A27DB-BD31-4B8C-83A1-F6EECF244321}">
                <p14:modId xmlns:p14="http://schemas.microsoft.com/office/powerpoint/2010/main" val="2036615434"/>
              </p:ext>
            </p:extLst>
          </p:nvPr>
        </p:nvGraphicFramePr>
        <p:xfrm>
          <a:off x="105699" y="4403917"/>
          <a:ext cx="4892066" cy="2030728"/>
        </p:xfrm>
        <a:graphic>
          <a:graphicData uri="http://schemas.openxmlformats.org/drawingml/2006/table">
            <a:tbl>
              <a:tblPr firstRow="1" bandRow="1">
                <a:tableStyleId>{073A0DAA-6AF3-43AB-8588-CEC1D06C72B9}</a:tableStyleId>
              </a:tblPr>
              <a:tblGrid>
                <a:gridCol w="2041839">
                  <a:extLst>
                    <a:ext uri="{9D8B030D-6E8A-4147-A177-3AD203B41FA5}">
                      <a16:colId xmlns:a16="http://schemas.microsoft.com/office/drawing/2014/main" val="979919291"/>
                    </a:ext>
                  </a:extLst>
                </a:gridCol>
                <a:gridCol w="2850227">
                  <a:extLst>
                    <a:ext uri="{9D8B030D-6E8A-4147-A177-3AD203B41FA5}">
                      <a16:colId xmlns:a16="http://schemas.microsoft.com/office/drawing/2014/main" val="2728041260"/>
                    </a:ext>
                  </a:extLst>
                </a:gridCol>
              </a:tblGrid>
              <a:tr h="356268">
                <a:tc>
                  <a:txBody>
                    <a:bodyPr/>
                    <a:lstStyle/>
                    <a:p>
                      <a:pPr algn="ctr"/>
                      <a:r>
                        <a:rPr lang="en-US" sz="1400">
                          <a:latin typeface="Cambria" panose="02040503050406030204" pitchFamily="18" charset="0"/>
                          <a:ea typeface="Cambria" panose="02040503050406030204" pitchFamily="18" charset="0"/>
                        </a:rPr>
                        <a:t>Particulars</a:t>
                      </a:r>
                      <a:endParaRPr lang="en-IN" sz="1400">
                        <a:latin typeface="Cambria" panose="02040503050406030204" pitchFamily="18" charset="0"/>
                        <a:ea typeface="Cambria" panose="02040503050406030204" pitchFamily="18" charset="0"/>
                      </a:endParaRPr>
                    </a:p>
                  </a:txBody>
                  <a:tcPr anchor="ctr">
                    <a:lnL w="12700" cap="flat" cmpd="sng" algn="ctr">
                      <a:solidFill>
                        <a:schemeClr val="bg1">
                          <a:lumMod val="85000"/>
                        </a:schemeClr>
                      </a:solidFill>
                      <a:prstDash val="solid"/>
                      <a:round/>
                      <a:headEnd type="none" w="med" len="med"/>
                      <a:tailEnd type="none" w="med" len="med"/>
                    </a:lnL>
                    <a:lnT w="12700" cap="flat" cmpd="sng" algn="ctr">
                      <a:solidFill>
                        <a:schemeClr val="bg1">
                          <a:lumMod val="85000"/>
                        </a:schemeClr>
                      </a:solidFill>
                      <a:prstDash val="solid"/>
                      <a:round/>
                      <a:headEnd type="none" w="med" len="med"/>
                      <a:tailEnd type="none" w="med" len="med"/>
                    </a:lnT>
                  </a:tcPr>
                </a:tc>
                <a:tc>
                  <a:txBody>
                    <a:bodyPr/>
                    <a:lstStyle/>
                    <a:p>
                      <a:pPr algn="ctr"/>
                      <a:r>
                        <a:rPr lang="en-US" sz="1400" dirty="0">
                          <a:latin typeface="Cambria" panose="02040503050406030204" pitchFamily="18" charset="0"/>
                          <a:ea typeface="Cambria" panose="02040503050406030204" pitchFamily="18" charset="0"/>
                        </a:rPr>
                        <a:t>Details</a:t>
                      </a:r>
                      <a:endParaRPr lang="en-IN" sz="1400" dirty="0">
                        <a:latin typeface="Cambria" panose="02040503050406030204" pitchFamily="18" charset="0"/>
                        <a:ea typeface="Cambria" panose="02040503050406030204" pitchFamily="18" charset="0"/>
                      </a:endParaRPr>
                    </a:p>
                  </a:txBody>
                  <a:tcPr anchor="ctr">
                    <a:lnT w="12700" cap="flat" cmpd="sng" algn="ctr">
                      <a:solidFill>
                        <a:schemeClr val="bg1">
                          <a:lumMod val="85000"/>
                        </a:schemeClr>
                      </a:solidFill>
                      <a:prstDash val="solid"/>
                      <a:round/>
                      <a:headEnd type="none" w="med" len="med"/>
                      <a:tailEnd type="none" w="med" len="med"/>
                    </a:lnT>
                  </a:tcPr>
                </a:tc>
                <a:extLst>
                  <a:ext uri="{0D108BD9-81ED-4DB2-BD59-A6C34878D82A}">
                    <a16:rowId xmlns:a16="http://schemas.microsoft.com/office/drawing/2014/main" val="2509566197"/>
                  </a:ext>
                </a:extLst>
              </a:tr>
              <a:tr h="356268">
                <a:tc>
                  <a:txBody>
                    <a:bodyPr/>
                    <a:lstStyle/>
                    <a:p>
                      <a:pPr algn="ctr"/>
                      <a:r>
                        <a:rPr lang="en-IN" sz="1400" b="1" dirty="0">
                          <a:latin typeface="Cambria" panose="02040503050406030204" pitchFamily="18" charset="0"/>
                          <a:ea typeface="Cambria" panose="02040503050406030204" pitchFamily="18" charset="0"/>
                        </a:rPr>
                        <a:t>AUM</a:t>
                      </a:r>
                    </a:p>
                  </a:txBody>
                  <a:tcPr anchor="ctr">
                    <a:lnL w="12700" cap="flat" cmpd="sng" algn="ctr">
                      <a:solidFill>
                        <a:schemeClr val="bg1">
                          <a:lumMod val="85000"/>
                        </a:schemeClr>
                      </a:solidFill>
                      <a:prstDash val="solid"/>
                      <a:round/>
                      <a:headEnd type="none" w="med" len="med"/>
                      <a:tailEnd type="none" w="med" len="med"/>
                    </a:lnL>
                    <a:solidFill>
                      <a:schemeClr val="bg1">
                        <a:lumMod val="85000"/>
                      </a:schemeClr>
                    </a:solidFill>
                  </a:tcPr>
                </a:tc>
                <a:tc>
                  <a:txBody>
                    <a:bodyPr/>
                    <a:lstStyle/>
                    <a:p>
                      <a:pPr algn="ctr"/>
                      <a:r>
                        <a:rPr lang="en-IN" sz="1400" dirty="0">
                          <a:latin typeface="Cambria" panose="02040503050406030204" pitchFamily="18" charset="0"/>
                          <a:ea typeface="Cambria" panose="02040503050406030204" pitchFamily="18" charset="0"/>
                        </a:rPr>
                        <a:t>~ 830 Cr</a:t>
                      </a:r>
                    </a:p>
                  </a:txBody>
                  <a:tcPr anchor="ctr">
                    <a:solidFill>
                      <a:schemeClr val="bg1">
                        <a:lumMod val="85000"/>
                      </a:schemeClr>
                    </a:solidFill>
                  </a:tcPr>
                </a:tc>
                <a:extLst>
                  <a:ext uri="{0D108BD9-81ED-4DB2-BD59-A6C34878D82A}">
                    <a16:rowId xmlns:a16="http://schemas.microsoft.com/office/drawing/2014/main" val="2703334305"/>
                  </a:ext>
                </a:extLst>
              </a:tr>
              <a:tr h="356268">
                <a:tc>
                  <a:txBody>
                    <a:bodyPr/>
                    <a:lstStyle/>
                    <a:p>
                      <a:pPr algn="ctr"/>
                      <a:r>
                        <a:rPr lang="en-IN" sz="1400" b="1" dirty="0">
                          <a:latin typeface="Cambria" panose="02040503050406030204" pitchFamily="18" charset="0"/>
                          <a:ea typeface="Cambria" panose="02040503050406030204" pitchFamily="18" charset="0"/>
                        </a:rPr>
                        <a:t>Min. Investment</a:t>
                      </a:r>
                    </a:p>
                  </a:txBody>
                  <a:tcPr anchor="ctr">
                    <a:lnL w="12700" cap="flat" cmpd="sng" algn="ctr">
                      <a:solidFill>
                        <a:schemeClr val="bg1">
                          <a:lumMod val="85000"/>
                        </a:schemeClr>
                      </a:solidFill>
                      <a:prstDash val="solid"/>
                      <a:round/>
                      <a:headEnd type="none" w="med" len="med"/>
                      <a:tailEnd type="none" w="med" len="med"/>
                    </a:lnL>
                    <a:solidFill>
                      <a:schemeClr val="bg1">
                        <a:lumMod val="75000"/>
                      </a:schemeClr>
                    </a:solidFill>
                  </a:tcPr>
                </a:tc>
                <a:tc>
                  <a:txBody>
                    <a:bodyPr/>
                    <a:lstStyle/>
                    <a:p>
                      <a:pPr algn="ctr"/>
                      <a:r>
                        <a:rPr lang="en-IN" sz="1400" dirty="0">
                          <a:latin typeface="Cambria" panose="02040503050406030204" pitchFamily="18" charset="0"/>
                          <a:ea typeface="Cambria" panose="02040503050406030204" pitchFamily="18" charset="0"/>
                        </a:rPr>
                        <a:t>50 Lakhs</a:t>
                      </a:r>
                    </a:p>
                  </a:txBody>
                  <a:tcPr anchor="ctr">
                    <a:solidFill>
                      <a:schemeClr val="bg1">
                        <a:lumMod val="75000"/>
                      </a:schemeClr>
                    </a:solidFill>
                  </a:tcPr>
                </a:tc>
                <a:extLst>
                  <a:ext uri="{0D108BD9-81ED-4DB2-BD59-A6C34878D82A}">
                    <a16:rowId xmlns:a16="http://schemas.microsoft.com/office/drawing/2014/main" val="595497186"/>
                  </a:ext>
                </a:extLst>
              </a:tr>
              <a:tr h="605656">
                <a:tc>
                  <a:txBody>
                    <a:bodyPr/>
                    <a:lstStyle/>
                    <a:p>
                      <a:pPr algn="ctr"/>
                      <a:r>
                        <a:rPr lang="en-IN" sz="1400" b="1" dirty="0">
                          <a:latin typeface="Cambria" panose="02040503050406030204" pitchFamily="18" charset="0"/>
                          <a:ea typeface="Cambria" panose="02040503050406030204" pitchFamily="18" charset="0"/>
                        </a:rPr>
                        <a:t>Exit Load (Moderate)</a:t>
                      </a:r>
                    </a:p>
                  </a:txBody>
                  <a:tcPr anchor="ctr">
                    <a:lnL w="12700" cap="flat" cmpd="sng" algn="ctr">
                      <a:solidFill>
                        <a:schemeClr val="bg1">
                          <a:lumMod val="85000"/>
                        </a:schemeClr>
                      </a:solidFill>
                      <a:prstDash val="solid"/>
                      <a:round/>
                      <a:headEnd type="none" w="med" len="med"/>
                      <a:tailEnd type="none" w="med" len="med"/>
                    </a:lnL>
                    <a:solidFill>
                      <a:schemeClr val="bg1">
                        <a:lumMod val="85000"/>
                      </a:schemeClr>
                    </a:solidFill>
                  </a:tcPr>
                </a:tc>
                <a:tc>
                  <a:txBody>
                    <a:bodyPr/>
                    <a:lstStyle/>
                    <a:p>
                      <a:pPr algn="ctr"/>
                      <a:r>
                        <a:rPr lang="en-US" sz="1400">
                          <a:latin typeface="Cambria" panose="02040503050406030204" pitchFamily="18" charset="0"/>
                          <a:ea typeface="Cambria" panose="02040503050406030204" pitchFamily="18" charset="0"/>
                        </a:rPr>
                        <a:t>2% within 1 year; 1% within 2 years</a:t>
                      </a:r>
                      <a:endParaRPr lang="en-IN" sz="1400">
                        <a:latin typeface="Cambria" panose="02040503050406030204" pitchFamily="18" charset="0"/>
                        <a:ea typeface="Cambria" panose="02040503050406030204" pitchFamily="18" charset="0"/>
                      </a:endParaRPr>
                    </a:p>
                  </a:txBody>
                  <a:tcPr anchor="ctr">
                    <a:solidFill>
                      <a:schemeClr val="bg1">
                        <a:lumMod val="85000"/>
                      </a:schemeClr>
                    </a:solidFill>
                  </a:tcPr>
                </a:tc>
                <a:extLst>
                  <a:ext uri="{0D108BD9-81ED-4DB2-BD59-A6C34878D82A}">
                    <a16:rowId xmlns:a16="http://schemas.microsoft.com/office/drawing/2014/main" val="1990558997"/>
                  </a:ext>
                </a:extLst>
              </a:tr>
              <a:tr h="356268">
                <a:tc>
                  <a:txBody>
                    <a:bodyPr/>
                    <a:lstStyle/>
                    <a:p>
                      <a:pPr algn="ctr"/>
                      <a:r>
                        <a:rPr lang="en-US" sz="1400" b="1" dirty="0">
                          <a:latin typeface="Cambria" panose="02040503050406030204" pitchFamily="18" charset="0"/>
                          <a:ea typeface="Cambria" panose="02040503050406030204" pitchFamily="18" charset="0"/>
                        </a:rPr>
                        <a:t>Portfolio Duration</a:t>
                      </a:r>
                      <a:endParaRPr lang="en-IN" sz="1400" b="1" dirty="0">
                        <a:latin typeface="Cambria" panose="02040503050406030204" pitchFamily="18" charset="0"/>
                        <a:ea typeface="Cambria" panose="02040503050406030204" pitchFamily="18" charset="0"/>
                      </a:endParaRPr>
                    </a:p>
                  </a:txBody>
                  <a:tcPr anchor="ctr">
                    <a:lnL w="12700" cap="flat" cmpd="sng" algn="ctr">
                      <a:solidFill>
                        <a:schemeClr val="bg1">
                          <a:lumMod val="85000"/>
                        </a:schemeClr>
                      </a:solidFill>
                      <a:prstDash val="solid"/>
                      <a:round/>
                      <a:headEnd type="none" w="med" len="med"/>
                      <a:tailEnd type="none" w="med" len="med"/>
                    </a:lnL>
                    <a:solidFill>
                      <a:schemeClr val="bg1">
                        <a:lumMod val="75000"/>
                      </a:schemeClr>
                    </a:solidFill>
                  </a:tcPr>
                </a:tc>
                <a:tc>
                  <a:txBody>
                    <a:bodyPr/>
                    <a:lstStyle/>
                    <a:p>
                      <a:pPr algn="ctr"/>
                      <a:r>
                        <a:rPr lang="en-US" sz="1400" dirty="0">
                          <a:latin typeface="Cambria" panose="02040503050406030204" pitchFamily="18" charset="0"/>
                          <a:ea typeface="Cambria" panose="02040503050406030204" pitchFamily="18" charset="0"/>
                        </a:rPr>
                        <a:t>2.5 – 3 years</a:t>
                      </a:r>
                      <a:endParaRPr lang="en-IN" sz="1400" dirty="0">
                        <a:latin typeface="Cambria" panose="02040503050406030204" pitchFamily="18" charset="0"/>
                        <a:ea typeface="Cambria" panose="02040503050406030204" pitchFamily="18" charset="0"/>
                      </a:endParaRPr>
                    </a:p>
                  </a:txBody>
                  <a:tcPr anchor="ctr">
                    <a:solidFill>
                      <a:schemeClr val="bg1">
                        <a:lumMod val="75000"/>
                      </a:schemeClr>
                    </a:solidFill>
                  </a:tcPr>
                </a:tc>
                <a:extLst>
                  <a:ext uri="{0D108BD9-81ED-4DB2-BD59-A6C34878D82A}">
                    <a16:rowId xmlns:a16="http://schemas.microsoft.com/office/drawing/2014/main" val="1734176552"/>
                  </a:ext>
                </a:extLst>
              </a:tr>
            </a:tbl>
          </a:graphicData>
        </a:graphic>
      </p:graphicFrame>
      <p:pic>
        <p:nvPicPr>
          <p:cNvPr id="6" name="Picture 5" descr="A white text on a black background&#10;&#10;AI-generated content may be incorrect.">
            <a:extLst>
              <a:ext uri="{FF2B5EF4-FFF2-40B4-BE49-F238E27FC236}">
                <a16:creationId xmlns:a16="http://schemas.microsoft.com/office/drawing/2014/main" id="{2309D17C-976A-6E22-D452-6C581BAA0A6A}"/>
              </a:ext>
            </a:extLst>
          </p:cNvPr>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10362466" y="234062"/>
            <a:ext cx="1559328" cy="340260"/>
          </a:xfrm>
          <a:prstGeom prst="rect">
            <a:avLst/>
          </a:prstGeom>
        </p:spPr>
      </p:pic>
      <p:graphicFrame>
        <p:nvGraphicFramePr>
          <p:cNvPr id="3" name="Table 2">
            <a:extLst>
              <a:ext uri="{FF2B5EF4-FFF2-40B4-BE49-F238E27FC236}">
                <a16:creationId xmlns:a16="http://schemas.microsoft.com/office/drawing/2014/main" id="{E40C6EE7-97DE-ACB9-EC55-3E356452E72E}"/>
              </a:ext>
            </a:extLst>
          </p:cNvPr>
          <p:cNvGraphicFramePr>
            <a:graphicFrameLocks noGrp="1"/>
          </p:cNvGraphicFramePr>
          <p:nvPr/>
        </p:nvGraphicFramePr>
        <p:xfrm>
          <a:off x="5101864" y="3400672"/>
          <a:ext cx="6877089" cy="2076450"/>
        </p:xfrm>
        <a:graphic>
          <a:graphicData uri="http://schemas.openxmlformats.org/drawingml/2006/table">
            <a:tbl>
              <a:tblPr/>
              <a:tblGrid>
                <a:gridCol w="2011068">
                  <a:extLst>
                    <a:ext uri="{9D8B030D-6E8A-4147-A177-3AD203B41FA5}">
                      <a16:colId xmlns:a16="http://schemas.microsoft.com/office/drawing/2014/main" val="2812853782"/>
                    </a:ext>
                  </a:extLst>
                </a:gridCol>
                <a:gridCol w="1622007">
                  <a:extLst>
                    <a:ext uri="{9D8B030D-6E8A-4147-A177-3AD203B41FA5}">
                      <a16:colId xmlns:a16="http://schemas.microsoft.com/office/drawing/2014/main" val="1454461001"/>
                    </a:ext>
                  </a:extLst>
                </a:gridCol>
                <a:gridCol w="1622007">
                  <a:extLst>
                    <a:ext uri="{9D8B030D-6E8A-4147-A177-3AD203B41FA5}">
                      <a16:colId xmlns:a16="http://schemas.microsoft.com/office/drawing/2014/main" val="3275351524"/>
                    </a:ext>
                  </a:extLst>
                </a:gridCol>
                <a:gridCol w="1622007">
                  <a:extLst>
                    <a:ext uri="{9D8B030D-6E8A-4147-A177-3AD203B41FA5}">
                      <a16:colId xmlns:a16="http://schemas.microsoft.com/office/drawing/2014/main" val="1706458286"/>
                    </a:ext>
                  </a:extLst>
                </a:gridCol>
              </a:tblGrid>
              <a:tr h="162659">
                <a:tc>
                  <a:txBody>
                    <a:bodyPr/>
                    <a:lstStyle/>
                    <a:p>
                      <a:pPr algn="ctr" fontAlgn="ctr">
                        <a:buNone/>
                      </a:pPr>
                      <a:r>
                        <a:rPr lang="en-IN" sz="1300" b="1" i="0" u="none" strike="noStrike">
                          <a:solidFill>
                            <a:srgbClr val="FFFFFF"/>
                          </a:solidFill>
                          <a:effectLst/>
                          <a:latin typeface="Cambria" panose="02040503050406030204" pitchFamily="18" charset="0"/>
                        </a:rPr>
                        <a:t>Particulars</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0000"/>
                    </a:solidFill>
                  </a:tcPr>
                </a:tc>
                <a:tc>
                  <a:txBody>
                    <a:bodyPr/>
                    <a:lstStyle/>
                    <a:p>
                      <a:pPr algn="ctr" fontAlgn="ctr">
                        <a:buNone/>
                      </a:pPr>
                      <a:r>
                        <a:rPr lang="en-IN" sz="1300" b="1" i="0" u="none" strike="noStrike">
                          <a:solidFill>
                            <a:srgbClr val="FFFFFF"/>
                          </a:solidFill>
                          <a:effectLst/>
                          <a:latin typeface="Cambria" panose="02040503050406030204" pitchFamily="18" charset="0"/>
                        </a:rPr>
                        <a:t>Conservative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0000"/>
                    </a:solidFill>
                  </a:tcPr>
                </a:tc>
                <a:tc>
                  <a:txBody>
                    <a:bodyPr/>
                    <a:lstStyle/>
                    <a:p>
                      <a:pPr algn="ctr" fontAlgn="ctr">
                        <a:buNone/>
                      </a:pPr>
                      <a:r>
                        <a:rPr lang="en-IN" sz="1300" b="1" i="0" u="none" strike="noStrike">
                          <a:solidFill>
                            <a:srgbClr val="FFFFFF"/>
                          </a:solidFill>
                          <a:effectLst/>
                          <a:latin typeface="Cambria" panose="02040503050406030204" pitchFamily="18" charset="0"/>
                        </a:rPr>
                        <a:t>Moderate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0000"/>
                    </a:solidFill>
                  </a:tcPr>
                </a:tc>
                <a:tc>
                  <a:txBody>
                    <a:bodyPr/>
                    <a:lstStyle/>
                    <a:p>
                      <a:pPr algn="ctr" fontAlgn="ctr">
                        <a:buNone/>
                      </a:pPr>
                      <a:r>
                        <a:rPr lang="en-IN" sz="1300" b="1" i="0" u="none" strike="noStrike">
                          <a:solidFill>
                            <a:srgbClr val="FFFFFF"/>
                          </a:solidFill>
                          <a:effectLst/>
                          <a:latin typeface="Cambria" panose="02040503050406030204" pitchFamily="18" charset="0"/>
                        </a:rPr>
                        <a:t>Aggressive</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000000"/>
                    </a:solidFill>
                  </a:tcPr>
                </a:tc>
                <a:extLst>
                  <a:ext uri="{0D108BD9-81ED-4DB2-BD59-A6C34878D82A}">
                    <a16:rowId xmlns:a16="http://schemas.microsoft.com/office/drawing/2014/main" val="560032494"/>
                  </a:ext>
                </a:extLst>
              </a:tr>
              <a:tr h="162659">
                <a:tc>
                  <a:txBody>
                    <a:bodyPr/>
                    <a:lstStyle/>
                    <a:p>
                      <a:pPr algn="ctr" fontAlgn="ctr">
                        <a:buNone/>
                      </a:pPr>
                      <a:r>
                        <a:rPr lang="en-IN" sz="1300" b="1" i="0" u="none" strike="noStrike">
                          <a:solidFill>
                            <a:srgbClr val="000000"/>
                          </a:solidFill>
                          <a:effectLst/>
                          <a:latin typeface="Cambria" panose="02040503050406030204" pitchFamily="18" charset="0"/>
                        </a:rPr>
                        <a:t>AAA</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ctr">
                        <a:buNone/>
                      </a:pPr>
                      <a:r>
                        <a:rPr lang="en-IN" sz="1300" b="0" i="0" u="none" strike="noStrike">
                          <a:solidFill>
                            <a:srgbClr val="000000"/>
                          </a:solidFill>
                          <a:effectLst/>
                          <a:latin typeface="Cambria" panose="02040503050406030204" pitchFamily="18" charset="0"/>
                        </a:rPr>
                        <a:t>12-14%</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ctr">
                        <a:buNone/>
                      </a:pPr>
                      <a:r>
                        <a:rPr lang="en-IN" sz="1300" b="0" i="0" u="none" strike="noStrike">
                          <a:solidFill>
                            <a:srgbClr val="000000"/>
                          </a:solidFill>
                          <a:effectLst/>
                          <a:latin typeface="Cambria" panose="02040503050406030204" pitchFamily="18" charset="0"/>
                        </a:rPr>
                        <a:t>-</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ctr">
                        <a:buNone/>
                      </a:pPr>
                      <a:r>
                        <a:rPr lang="en-IN" sz="1300" b="0" i="0" u="none" strike="noStrike">
                          <a:solidFill>
                            <a:srgbClr val="000000"/>
                          </a:solidFill>
                          <a:effectLst/>
                          <a:latin typeface="Cambria" panose="02040503050406030204" pitchFamily="18" charset="0"/>
                        </a:rPr>
                        <a:t>-</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extLst>
                  <a:ext uri="{0D108BD9-81ED-4DB2-BD59-A6C34878D82A}">
                    <a16:rowId xmlns:a16="http://schemas.microsoft.com/office/drawing/2014/main" val="2209802149"/>
                  </a:ext>
                </a:extLst>
              </a:tr>
              <a:tr h="162659">
                <a:tc>
                  <a:txBody>
                    <a:bodyPr/>
                    <a:lstStyle/>
                    <a:p>
                      <a:pPr algn="ctr" fontAlgn="ctr">
                        <a:buNone/>
                      </a:pPr>
                      <a:r>
                        <a:rPr lang="en-IN" sz="1300" b="1" i="0" u="none" strike="noStrike">
                          <a:solidFill>
                            <a:srgbClr val="000000"/>
                          </a:solidFill>
                          <a:effectLst/>
                          <a:latin typeface="Cambria" panose="02040503050406030204" pitchFamily="18" charset="0"/>
                        </a:rPr>
                        <a:t>AA+</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ctr">
                        <a:buNone/>
                      </a:pPr>
                      <a:r>
                        <a:rPr lang="en-IN" sz="1300" b="0" i="0" u="none" strike="noStrike">
                          <a:solidFill>
                            <a:srgbClr val="000000"/>
                          </a:solidFill>
                          <a:effectLst/>
                          <a:latin typeface="Cambria" panose="02040503050406030204" pitchFamily="18" charset="0"/>
                        </a:rPr>
                        <a:t>31-33%</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ctr">
                        <a:buNone/>
                      </a:pPr>
                      <a:r>
                        <a:rPr lang="en-IN" sz="1300" b="0" i="0" u="none" strike="noStrike">
                          <a:solidFill>
                            <a:srgbClr val="000000"/>
                          </a:solidFill>
                          <a:effectLst/>
                          <a:latin typeface="Cambria" panose="02040503050406030204" pitchFamily="18" charset="0"/>
                        </a:rPr>
                        <a:t>33-35%</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ctr">
                        <a:buNone/>
                      </a:pPr>
                      <a:r>
                        <a:rPr lang="en-IN" sz="1300" b="0" i="0" u="none" strike="noStrike">
                          <a:solidFill>
                            <a:srgbClr val="000000"/>
                          </a:solidFill>
                          <a:effectLst/>
                          <a:latin typeface="Cambria" panose="02040503050406030204" pitchFamily="18" charset="0"/>
                        </a:rPr>
                        <a:t>-</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extLst>
                  <a:ext uri="{0D108BD9-81ED-4DB2-BD59-A6C34878D82A}">
                    <a16:rowId xmlns:a16="http://schemas.microsoft.com/office/drawing/2014/main" val="4204090871"/>
                  </a:ext>
                </a:extLst>
              </a:tr>
              <a:tr h="162659">
                <a:tc>
                  <a:txBody>
                    <a:bodyPr/>
                    <a:lstStyle/>
                    <a:p>
                      <a:pPr algn="ctr" fontAlgn="ctr">
                        <a:buNone/>
                      </a:pPr>
                      <a:r>
                        <a:rPr lang="en-IN" sz="1300" b="1" i="0" u="none" strike="noStrike" dirty="0">
                          <a:solidFill>
                            <a:srgbClr val="000000"/>
                          </a:solidFill>
                          <a:effectLst/>
                          <a:latin typeface="Cambria" panose="02040503050406030204" pitchFamily="18" charset="0"/>
                        </a:rPr>
                        <a:t>AA-</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ctr">
                        <a:buNone/>
                      </a:pPr>
                      <a:r>
                        <a:rPr lang="en-IN" sz="1300" b="0" i="0" u="none" strike="noStrike">
                          <a:solidFill>
                            <a:srgbClr val="000000"/>
                          </a:solidFill>
                          <a:effectLst/>
                          <a:latin typeface="Cambria" panose="02040503050406030204" pitchFamily="18" charset="0"/>
                        </a:rPr>
                        <a:t>31-33%</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ctr">
                        <a:buNone/>
                      </a:pPr>
                      <a:r>
                        <a:rPr lang="en-IN" sz="1300" b="0" i="0" u="none" strike="noStrike" dirty="0">
                          <a:solidFill>
                            <a:srgbClr val="000000"/>
                          </a:solidFill>
                          <a:effectLst/>
                          <a:latin typeface="Cambria" panose="02040503050406030204" pitchFamily="18" charset="0"/>
                        </a:rPr>
                        <a:t>33-35%</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ctr">
                        <a:buNone/>
                      </a:pPr>
                      <a:r>
                        <a:rPr lang="en-IN" sz="1300" b="0" i="0" u="none" strike="noStrike">
                          <a:solidFill>
                            <a:srgbClr val="000000"/>
                          </a:solidFill>
                          <a:effectLst/>
                          <a:latin typeface="Cambria" panose="02040503050406030204" pitchFamily="18" charset="0"/>
                        </a:rPr>
                        <a:t>-</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extLst>
                  <a:ext uri="{0D108BD9-81ED-4DB2-BD59-A6C34878D82A}">
                    <a16:rowId xmlns:a16="http://schemas.microsoft.com/office/drawing/2014/main" val="2379284081"/>
                  </a:ext>
                </a:extLst>
              </a:tr>
              <a:tr h="162659">
                <a:tc>
                  <a:txBody>
                    <a:bodyPr/>
                    <a:lstStyle/>
                    <a:p>
                      <a:pPr algn="ctr" fontAlgn="ctr">
                        <a:buNone/>
                      </a:pPr>
                      <a:r>
                        <a:rPr lang="en-IN" sz="1300" b="1" i="0" u="none" strike="noStrike">
                          <a:solidFill>
                            <a:srgbClr val="000000"/>
                          </a:solidFill>
                          <a:effectLst/>
                          <a:latin typeface="Cambria" panose="02040503050406030204" pitchFamily="18" charset="0"/>
                        </a:rPr>
                        <a:t>A+</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ctr">
                        <a:buNone/>
                      </a:pPr>
                      <a:r>
                        <a:rPr lang="en-IN" sz="1300" b="0" i="0" u="none" strike="noStrike">
                          <a:solidFill>
                            <a:srgbClr val="000000"/>
                          </a:solidFill>
                          <a:effectLst/>
                          <a:latin typeface="Cambria" panose="02040503050406030204" pitchFamily="18" charset="0"/>
                        </a:rPr>
                        <a:t>19-20%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ctr">
                        <a:buNone/>
                      </a:pPr>
                      <a:r>
                        <a:rPr lang="en-IN" sz="1300" b="0" i="0" u="none" strike="noStrike">
                          <a:solidFill>
                            <a:srgbClr val="000000"/>
                          </a:solidFill>
                          <a:effectLst/>
                          <a:latin typeface="Cambria" panose="02040503050406030204" pitchFamily="18" charset="0"/>
                        </a:rPr>
                        <a:t>-</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ctr">
                        <a:buNone/>
                      </a:pPr>
                      <a:r>
                        <a:rPr lang="en-IN" sz="1300" b="0" i="0" u="none" strike="noStrike">
                          <a:solidFill>
                            <a:srgbClr val="000000"/>
                          </a:solidFill>
                          <a:effectLst/>
                          <a:latin typeface="Cambria" panose="02040503050406030204" pitchFamily="18" charset="0"/>
                        </a:rPr>
                        <a:t>15-20%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extLst>
                  <a:ext uri="{0D108BD9-81ED-4DB2-BD59-A6C34878D82A}">
                    <a16:rowId xmlns:a16="http://schemas.microsoft.com/office/drawing/2014/main" val="3114428740"/>
                  </a:ext>
                </a:extLst>
              </a:tr>
              <a:tr h="162659">
                <a:tc>
                  <a:txBody>
                    <a:bodyPr/>
                    <a:lstStyle/>
                    <a:p>
                      <a:pPr algn="ctr" fontAlgn="ctr">
                        <a:buNone/>
                      </a:pPr>
                      <a:r>
                        <a:rPr lang="en-IN" sz="1300" b="1" i="0" u="none" strike="noStrike">
                          <a:solidFill>
                            <a:srgbClr val="000000"/>
                          </a:solidFill>
                          <a:effectLst/>
                          <a:latin typeface="Cambria" panose="02040503050406030204" pitchFamily="18" charset="0"/>
                        </a:rPr>
                        <a:t>A-</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ctr">
                        <a:buNone/>
                      </a:pPr>
                      <a:r>
                        <a:rPr lang="en-IN" sz="1300" b="0" i="0" u="none" strike="noStrike">
                          <a:solidFill>
                            <a:srgbClr val="000000"/>
                          </a:solidFill>
                          <a:effectLst/>
                          <a:latin typeface="Cambria" panose="02040503050406030204" pitchFamily="18" charset="0"/>
                        </a:rPr>
                        <a:t>-</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ctr">
                        <a:buNone/>
                      </a:pPr>
                      <a:r>
                        <a:rPr lang="en-IN" sz="1300" b="0" i="0" u="none" strike="noStrike">
                          <a:solidFill>
                            <a:srgbClr val="000000"/>
                          </a:solidFill>
                          <a:effectLst/>
                          <a:latin typeface="Cambria" panose="02040503050406030204" pitchFamily="18" charset="0"/>
                        </a:rPr>
                        <a:t>33-35%</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ctr">
                        <a:buNone/>
                      </a:pPr>
                      <a:r>
                        <a:rPr lang="en-IN" sz="1300" b="0" i="0" u="none" strike="noStrike">
                          <a:solidFill>
                            <a:srgbClr val="000000"/>
                          </a:solidFill>
                          <a:effectLst/>
                          <a:latin typeface="Cambria" panose="02040503050406030204" pitchFamily="18" charset="0"/>
                        </a:rPr>
                        <a:t>38-40%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extLst>
                  <a:ext uri="{0D108BD9-81ED-4DB2-BD59-A6C34878D82A}">
                    <a16:rowId xmlns:a16="http://schemas.microsoft.com/office/drawing/2014/main" val="747012587"/>
                  </a:ext>
                </a:extLst>
              </a:tr>
              <a:tr h="162659">
                <a:tc>
                  <a:txBody>
                    <a:bodyPr/>
                    <a:lstStyle/>
                    <a:p>
                      <a:pPr algn="ctr" fontAlgn="ctr">
                        <a:buNone/>
                      </a:pPr>
                      <a:r>
                        <a:rPr lang="en-IN" sz="1300" b="1" i="0" u="none" strike="noStrike">
                          <a:solidFill>
                            <a:srgbClr val="000000"/>
                          </a:solidFill>
                          <a:effectLst/>
                          <a:latin typeface="Cambria" panose="02040503050406030204" pitchFamily="18" charset="0"/>
                        </a:rPr>
                        <a:t>BBB+</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ctr">
                        <a:buNone/>
                      </a:pPr>
                      <a:r>
                        <a:rPr lang="en-IN" sz="1300" b="0" i="0" u="none" strike="noStrike">
                          <a:solidFill>
                            <a:srgbClr val="000000"/>
                          </a:solidFill>
                          <a:effectLst/>
                          <a:latin typeface="Cambria" panose="02040503050406030204" pitchFamily="18" charset="0"/>
                        </a:rPr>
                        <a:t>-</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ctr">
                        <a:buNone/>
                      </a:pPr>
                      <a:r>
                        <a:rPr lang="en-IN" sz="1300" b="0" i="0" u="none" strike="noStrike">
                          <a:solidFill>
                            <a:srgbClr val="000000"/>
                          </a:solidFill>
                          <a:effectLst/>
                          <a:latin typeface="Cambria" panose="02040503050406030204" pitchFamily="18" charset="0"/>
                        </a:rPr>
                        <a:t>-</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ctr">
                        <a:buNone/>
                      </a:pPr>
                      <a:r>
                        <a:rPr lang="en-IN" sz="1300" b="0" i="0" u="none" strike="noStrike">
                          <a:solidFill>
                            <a:srgbClr val="000000"/>
                          </a:solidFill>
                          <a:effectLst/>
                          <a:latin typeface="Cambria" panose="02040503050406030204" pitchFamily="18" charset="0"/>
                        </a:rPr>
                        <a:t>15-20%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extLst>
                  <a:ext uri="{0D108BD9-81ED-4DB2-BD59-A6C34878D82A}">
                    <a16:rowId xmlns:a16="http://schemas.microsoft.com/office/drawing/2014/main" val="3633497100"/>
                  </a:ext>
                </a:extLst>
              </a:tr>
              <a:tr h="162659">
                <a:tc>
                  <a:txBody>
                    <a:bodyPr/>
                    <a:lstStyle/>
                    <a:p>
                      <a:pPr algn="ctr" fontAlgn="ctr">
                        <a:buNone/>
                      </a:pPr>
                      <a:r>
                        <a:rPr lang="en-IN" sz="1300" b="1" i="0" u="none" strike="noStrike">
                          <a:solidFill>
                            <a:srgbClr val="000000"/>
                          </a:solidFill>
                          <a:effectLst/>
                          <a:latin typeface="Cambria" panose="02040503050406030204" pitchFamily="18" charset="0"/>
                        </a:rPr>
                        <a:t>BBB</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ctr">
                        <a:buNone/>
                      </a:pPr>
                      <a:r>
                        <a:rPr lang="en-IN" sz="1300" b="0" i="0" u="none" strike="noStrike">
                          <a:solidFill>
                            <a:srgbClr val="000000"/>
                          </a:solidFill>
                          <a:effectLst/>
                          <a:latin typeface="Cambria" panose="02040503050406030204" pitchFamily="18" charset="0"/>
                        </a:rPr>
                        <a:t>-</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ctr">
                        <a:buNone/>
                      </a:pPr>
                      <a:r>
                        <a:rPr lang="en-IN" sz="1300" b="0" i="0" u="none" strike="noStrike">
                          <a:solidFill>
                            <a:srgbClr val="000000"/>
                          </a:solidFill>
                          <a:effectLst/>
                          <a:latin typeface="Cambria" panose="02040503050406030204" pitchFamily="18" charset="0"/>
                        </a:rPr>
                        <a:t>-</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tc>
                  <a:txBody>
                    <a:bodyPr/>
                    <a:lstStyle/>
                    <a:p>
                      <a:pPr algn="ctr" fontAlgn="ctr">
                        <a:buNone/>
                      </a:pPr>
                      <a:r>
                        <a:rPr lang="en-IN" sz="1300" b="0" i="0" u="none" strike="noStrike">
                          <a:solidFill>
                            <a:srgbClr val="000000"/>
                          </a:solidFill>
                          <a:effectLst/>
                          <a:latin typeface="Cambria" panose="02040503050406030204" pitchFamily="18" charset="0"/>
                        </a:rPr>
                        <a:t>15-20%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noFill/>
                  </a:tcPr>
                </a:tc>
                <a:extLst>
                  <a:ext uri="{0D108BD9-81ED-4DB2-BD59-A6C34878D82A}">
                    <a16:rowId xmlns:a16="http://schemas.microsoft.com/office/drawing/2014/main" val="1551394986"/>
                  </a:ext>
                </a:extLst>
              </a:tr>
              <a:tr h="162659">
                <a:tc>
                  <a:txBody>
                    <a:bodyPr/>
                    <a:lstStyle/>
                    <a:p>
                      <a:pPr algn="ctr" fontAlgn="ctr">
                        <a:buNone/>
                      </a:pPr>
                      <a:r>
                        <a:rPr lang="en-IN" sz="1300" b="1" i="0" u="none" strike="noStrike">
                          <a:solidFill>
                            <a:srgbClr val="000000"/>
                          </a:solidFill>
                          <a:effectLst/>
                          <a:latin typeface="Cambria" panose="02040503050406030204" pitchFamily="18" charset="0"/>
                        </a:rPr>
                        <a:t>Targeted Yields</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9D9D9"/>
                    </a:solidFill>
                  </a:tcPr>
                </a:tc>
                <a:tc>
                  <a:txBody>
                    <a:bodyPr/>
                    <a:lstStyle/>
                    <a:p>
                      <a:pPr algn="ctr" fontAlgn="ctr">
                        <a:buNone/>
                      </a:pPr>
                      <a:r>
                        <a:rPr lang="en-IN" sz="1300" b="1" i="0" u="none" strike="noStrike">
                          <a:solidFill>
                            <a:srgbClr val="000000"/>
                          </a:solidFill>
                          <a:effectLst/>
                          <a:latin typeface="Cambria" panose="02040503050406030204" pitchFamily="18" charset="0"/>
                        </a:rPr>
                        <a:t>9%</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9D9D9"/>
                    </a:solidFill>
                  </a:tcPr>
                </a:tc>
                <a:tc>
                  <a:txBody>
                    <a:bodyPr/>
                    <a:lstStyle/>
                    <a:p>
                      <a:pPr algn="ctr" fontAlgn="ctr">
                        <a:buNone/>
                      </a:pPr>
                      <a:r>
                        <a:rPr lang="en-IN" sz="1300" b="1" i="0" u="none" strike="noStrike">
                          <a:solidFill>
                            <a:srgbClr val="000000"/>
                          </a:solidFill>
                          <a:effectLst/>
                          <a:latin typeface="Cambria" panose="02040503050406030204" pitchFamily="18" charset="0"/>
                        </a:rPr>
                        <a:t>10%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9D9D9"/>
                    </a:solidFill>
                  </a:tcPr>
                </a:tc>
                <a:tc>
                  <a:txBody>
                    <a:bodyPr/>
                    <a:lstStyle/>
                    <a:p>
                      <a:pPr algn="ctr" fontAlgn="ctr">
                        <a:buNone/>
                      </a:pPr>
                      <a:r>
                        <a:rPr lang="en-IN" sz="1300" b="1" i="0" u="none" strike="noStrike">
                          <a:solidFill>
                            <a:srgbClr val="000000"/>
                          </a:solidFill>
                          <a:effectLst/>
                          <a:latin typeface="Cambria" panose="02040503050406030204" pitchFamily="18" charset="0"/>
                        </a:rPr>
                        <a:t>12%</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D9D9D9"/>
                    </a:solidFill>
                  </a:tcPr>
                </a:tc>
                <a:extLst>
                  <a:ext uri="{0D108BD9-81ED-4DB2-BD59-A6C34878D82A}">
                    <a16:rowId xmlns:a16="http://schemas.microsoft.com/office/drawing/2014/main" val="3007929675"/>
                  </a:ext>
                </a:extLst>
              </a:tr>
              <a:tr h="162659">
                <a:tc>
                  <a:txBody>
                    <a:bodyPr/>
                    <a:lstStyle/>
                    <a:p>
                      <a:pPr algn="ctr" fontAlgn="ctr">
                        <a:buNone/>
                      </a:pPr>
                      <a:r>
                        <a:rPr lang="en-IN" sz="1300" b="1" i="0" u="none" strike="noStrike">
                          <a:solidFill>
                            <a:srgbClr val="FFFFFF"/>
                          </a:solidFill>
                          <a:effectLst/>
                          <a:latin typeface="Cambria" panose="02040503050406030204" pitchFamily="18" charset="0"/>
                        </a:rPr>
                        <a:t>Total</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595959"/>
                    </a:solidFill>
                  </a:tcPr>
                </a:tc>
                <a:tc>
                  <a:txBody>
                    <a:bodyPr/>
                    <a:lstStyle/>
                    <a:p>
                      <a:pPr algn="ctr" fontAlgn="ctr">
                        <a:buNone/>
                      </a:pPr>
                      <a:r>
                        <a:rPr lang="en-IN" sz="1300" b="1" i="0" u="none" strike="noStrike">
                          <a:solidFill>
                            <a:srgbClr val="FFFFFF"/>
                          </a:solidFill>
                          <a:effectLst/>
                          <a:latin typeface="Cambria" panose="02040503050406030204" pitchFamily="18" charset="0"/>
                        </a:rPr>
                        <a:t>100%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595959"/>
                    </a:solidFill>
                  </a:tcPr>
                </a:tc>
                <a:tc>
                  <a:txBody>
                    <a:bodyPr/>
                    <a:lstStyle/>
                    <a:p>
                      <a:pPr algn="ctr" fontAlgn="ctr">
                        <a:buNone/>
                      </a:pPr>
                      <a:r>
                        <a:rPr lang="en-IN" sz="1300" b="1" i="0" u="none" strike="noStrike">
                          <a:solidFill>
                            <a:srgbClr val="FFFFFF"/>
                          </a:solidFill>
                          <a:effectLst/>
                          <a:latin typeface="Cambria" panose="02040503050406030204" pitchFamily="18" charset="0"/>
                        </a:rPr>
                        <a:t>100%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595959"/>
                    </a:solidFill>
                  </a:tcPr>
                </a:tc>
                <a:tc>
                  <a:txBody>
                    <a:bodyPr/>
                    <a:lstStyle/>
                    <a:p>
                      <a:pPr algn="ctr" fontAlgn="ctr">
                        <a:buNone/>
                      </a:pPr>
                      <a:r>
                        <a:rPr lang="en-IN" sz="1300" b="1" i="0" u="none" strike="noStrike" dirty="0">
                          <a:solidFill>
                            <a:srgbClr val="FFFFFF"/>
                          </a:solidFill>
                          <a:effectLst/>
                          <a:latin typeface="Cambria" panose="02040503050406030204" pitchFamily="18" charset="0"/>
                        </a:rPr>
                        <a:t>100%</a:t>
                      </a:r>
                    </a:p>
                  </a:txBody>
                  <a:tcPr marL="9525" marR="9525" marT="9525" marB="0" anchor="ctr">
                    <a:lnL w="6350" cap="flat" cmpd="sng" algn="ctr">
                      <a:solidFill>
                        <a:srgbClr val="D9D9D9"/>
                      </a:solidFill>
                      <a:prstDash val="solid"/>
                      <a:round/>
                      <a:headEnd type="none" w="med" len="med"/>
                      <a:tailEnd type="none" w="med" len="med"/>
                    </a:lnL>
                    <a:lnR w="6350" cap="flat" cmpd="sng" algn="ctr">
                      <a:solidFill>
                        <a:srgbClr val="D9D9D9"/>
                      </a:solidFill>
                      <a:prstDash val="solid"/>
                      <a:round/>
                      <a:headEnd type="none" w="med" len="med"/>
                      <a:tailEnd type="none" w="med" len="med"/>
                    </a:lnR>
                    <a:lnT w="6350" cap="flat" cmpd="sng" algn="ctr">
                      <a:solidFill>
                        <a:srgbClr val="D9D9D9"/>
                      </a:solidFill>
                      <a:prstDash val="solid"/>
                      <a:round/>
                      <a:headEnd type="none" w="med" len="med"/>
                      <a:tailEnd type="none" w="med" len="med"/>
                    </a:lnT>
                    <a:lnB w="6350" cap="flat" cmpd="sng" algn="ctr">
                      <a:solidFill>
                        <a:srgbClr val="D9D9D9"/>
                      </a:solidFill>
                      <a:prstDash val="solid"/>
                      <a:round/>
                      <a:headEnd type="none" w="med" len="med"/>
                      <a:tailEnd type="none" w="med" len="med"/>
                    </a:lnB>
                    <a:solidFill>
                      <a:srgbClr val="595959"/>
                    </a:solidFill>
                  </a:tcPr>
                </a:tc>
                <a:extLst>
                  <a:ext uri="{0D108BD9-81ED-4DB2-BD59-A6C34878D82A}">
                    <a16:rowId xmlns:a16="http://schemas.microsoft.com/office/drawing/2014/main" val="3691324441"/>
                  </a:ext>
                </a:extLst>
              </a:tr>
            </a:tbl>
          </a:graphicData>
        </a:graphic>
      </p:graphicFrame>
      <p:graphicFrame>
        <p:nvGraphicFramePr>
          <p:cNvPr id="13" name="Table 12">
            <a:extLst>
              <a:ext uri="{FF2B5EF4-FFF2-40B4-BE49-F238E27FC236}">
                <a16:creationId xmlns:a16="http://schemas.microsoft.com/office/drawing/2014/main" id="{1AB319B0-FA31-9351-2F5D-F663FC539C7E}"/>
              </a:ext>
            </a:extLst>
          </p:cNvPr>
          <p:cNvGraphicFramePr>
            <a:graphicFrameLocks noGrp="1"/>
          </p:cNvGraphicFramePr>
          <p:nvPr/>
        </p:nvGraphicFramePr>
        <p:xfrm>
          <a:off x="8027370" y="5598441"/>
          <a:ext cx="2945430" cy="830580"/>
        </p:xfrm>
        <a:graphic>
          <a:graphicData uri="http://schemas.openxmlformats.org/drawingml/2006/table">
            <a:tbl>
              <a:tblPr/>
              <a:tblGrid>
                <a:gridCol w="1584486">
                  <a:extLst>
                    <a:ext uri="{9D8B030D-6E8A-4147-A177-3AD203B41FA5}">
                      <a16:colId xmlns:a16="http://schemas.microsoft.com/office/drawing/2014/main" val="799251661"/>
                    </a:ext>
                  </a:extLst>
                </a:gridCol>
                <a:gridCol w="1360944">
                  <a:extLst>
                    <a:ext uri="{9D8B030D-6E8A-4147-A177-3AD203B41FA5}">
                      <a16:colId xmlns:a16="http://schemas.microsoft.com/office/drawing/2014/main" val="4048797884"/>
                    </a:ext>
                  </a:extLst>
                </a:gridCol>
              </a:tblGrid>
              <a:tr h="126375">
                <a:tc>
                  <a:txBody>
                    <a:bodyPr/>
                    <a:lstStyle/>
                    <a:p>
                      <a:pPr algn="ctr" fontAlgn="ctr">
                        <a:buNone/>
                      </a:pPr>
                      <a:r>
                        <a:rPr lang="en-IN" sz="1300" b="1" i="0" u="none" strike="noStrike">
                          <a:solidFill>
                            <a:srgbClr val="FFFFFF"/>
                          </a:solidFill>
                          <a:effectLst/>
                          <a:latin typeface="Cambria" panose="02040503050406030204" pitchFamily="18" charset="0"/>
                        </a:rPr>
                        <a:t>Fund Structure</a:t>
                      </a:r>
                    </a:p>
                  </a:txBody>
                  <a:tcPr marL="9525" marR="9525" marT="9525" marB="0" anchor="ctr">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solidFill>
                      <a:srgbClr val="000000"/>
                    </a:solidFill>
                  </a:tcPr>
                </a:tc>
                <a:tc>
                  <a:txBody>
                    <a:bodyPr/>
                    <a:lstStyle/>
                    <a:p>
                      <a:pPr algn="ctr" fontAlgn="ctr">
                        <a:buNone/>
                      </a:pPr>
                      <a:r>
                        <a:rPr lang="en-IN" sz="1300" b="1" i="0" u="none" strike="noStrike">
                          <a:solidFill>
                            <a:srgbClr val="FFFFFF"/>
                          </a:solidFill>
                          <a:effectLst/>
                          <a:latin typeface="Cambria" panose="02040503050406030204" pitchFamily="18" charset="0"/>
                        </a:rPr>
                        <a:t>Fixed Mngmt Fee</a:t>
                      </a:r>
                    </a:p>
                  </a:txBody>
                  <a:tcPr marL="9525" marR="9525" marT="9525" marB="0" anchor="ctr">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solidFill>
                      <a:srgbClr val="000000"/>
                    </a:solidFill>
                  </a:tcPr>
                </a:tc>
                <a:extLst>
                  <a:ext uri="{0D108BD9-81ED-4DB2-BD59-A6C34878D82A}">
                    <a16:rowId xmlns:a16="http://schemas.microsoft.com/office/drawing/2014/main" val="1722885700"/>
                  </a:ext>
                </a:extLst>
              </a:tr>
              <a:tr h="126375">
                <a:tc>
                  <a:txBody>
                    <a:bodyPr/>
                    <a:lstStyle/>
                    <a:p>
                      <a:pPr algn="ctr" fontAlgn="ctr">
                        <a:buNone/>
                      </a:pPr>
                      <a:r>
                        <a:rPr lang="en-IN" sz="1300" b="0" i="0" u="none" strike="noStrike">
                          <a:solidFill>
                            <a:srgbClr val="000000"/>
                          </a:solidFill>
                          <a:effectLst/>
                          <a:latin typeface="Cambria" panose="02040503050406030204" pitchFamily="18" charset="0"/>
                        </a:rPr>
                        <a:t>Conservative</a:t>
                      </a:r>
                    </a:p>
                  </a:txBody>
                  <a:tcPr marL="9525" marR="9525" marT="9525" marB="0" anchor="ctr">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noFill/>
                  </a:tcPr>
                </a:tc>
                <a:tc>
                  <a:txBody>
                    <a:bodyPr/>
                    <a:lstStyle/>
                    <a:p>
                      <a:pPr algn="ctr" fontAlgn="ctr">
                        <a:buNone/>
                      </a:pPr>
                      <a:r>
                        <a:rPr lang="en-IN" sz="1300" b="0" i="0" u="none" strike="noStrike">
                          <a:solidFill>
                            <a:srgbClr val="000000"/>
                          </a:solidFill>
                          <a:effectLst/>
                          <a:latin typeface="Cambria" panose="02040503050406030204" pitchFamily="18" charset="0"/>
                        </a:rPr>
                        <a:t>0.75%</a:t>
                      </a:r>
                    </a:p>
                  </a:txBody>
                  <a:tcPr marL="9525" marR="9525" marT="9525" marB="0" anchor="ctr">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noFill/>
                  </a:tcPr>
                </a:tc>
                <a:extLst>
                  <a:ext uri="{0D108BD9-81ED-4DB2-BD59-A6C34878D82A}">
                    <a16:rowId xmlns:a16="http://schemas.microsoft.com/office/drawing/2014/main" val="2773188153"/>
                  </a:ext>
                </a:extLst>
              </a:tr>
              <a:tr h="126375">
                <a:tc>
                  <a:txBody>
                    <a:bodyPr/>
                    <a:lstStyle/>
                    <a:p>
                      <a:pPr algn="ctr" fontAlgn="ctr">
                        <a:buNone/>
                      </a:pPr>
                      <a:r>
                        <a:rPr lang="en-IN" sz="1300" b="0" i="0" u="none" strike="noStrike">
                          <a:solidFill>
                            <a:srgbClr val="000000"/>
                          </a:solidFill>
                          <a:effectLst/>
                          <a:latin typeface="Cambria" panose="02040503050406030204" pitchFamily="18" charset="0"/>
                        </a:rPr>
                        <a:t>Moderate</a:t>
                      </a:r>
                    </a:p>
                  </a:txBody>
                  <a:tcPr marL="9525" marR="9525" marT="9525" marB="0" anchor="ctr">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noFill/>
                  </a:tcPr>
                </a:tc>
                <a:tc>
                  <a:txBody>
                    <a:bodyPr/>
                    <a:lstStyle/>
                    <a:p>
                      <a:pPr algn="ctr" fontAlgn="ctr">
                        <a:buNone/>
                      </a:pPr>
                      <a:r>
                        <a:rPr lang="en-IN" sz="1300" b="0" i="0" u="none" strike="noStrike">
                          <a:solidFill>
                            <a:srgbClr val="000000"/>
                          </a:solidFill>
                          <a:effectLst/>
                          <a:latin typeface="Cambria" panose="02040503050406030204" pitchFamily="18" charset="0"/>
                        </a:rPr>
                        <a:t>1.00%</a:t>
                      </a:r>
                    </a:p>
                  </a:txBody>
                  <a:tcPr marL="9525" marR="9525" marT="9525" marB="0" anchor="ctr">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noFill/>
                  </a:tcPr>
                </a:tc>
                <a:extLst>
                  <a:ext uri="{0D108BD9-81ED-4DB2-BD59-A6C34878D82A}">
                    <a16:rowId xmlns:a16="http://schemas.microsoft.com/office/drawing/2014/main" val="550577658"/>
                  </a:ext>
                </a:extLst>
              </a:tr>
              <a:tr h="126375">
                <a:tc>
                  <a:txBody>
                    <a:bodyPr/>
                    <a:lstStyle/>
                    <a:p>
                      <a:pPr algn="ctr" fontAlgn="ctr">
                        <a:buNone/>
                      </a:pPr>
                      <a:r>
                        <a:rPr lang="en-IN" sz="1300" b="0" i="0" u="none" strike="noStrike">
                          <a:solidFill>
                            <a:srgbClr val="000000"/>
                          </a:solidFill>
                          <a:effectLst/>
                          <a:latin typeface="Cambria" panose="02040503050406030204" pitchFamily="18" charset="0"/>
                        </a:rPr>
                        <a:t>Aggressive</a:t>
                      </a:r>
                    </a:p>
                  </a:txBody>
                  <a:tcPr marL="9525" marR="9525" marT="9525" marB="0" anchor="ctr">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noFill/>
                  </a:tcPr>
                </a:tc>
                <a:tc>
                  <a:txBody>
                    <a:bodyPr/>
                    <a:lstStyle/>
                    <a:p>
                      <a:pPr algn="ctr" fontAlgn="ctr">
                        <a:buNone/>
                      </a:pPr>
                      <a:r>
                        <a:rPr lang="en-IN" sz="1300" b="0" i="0" u="none" strike="noStrike" dirty="0">
                          <a:solidFill>
                            <a:srgbClr val="000000"/>
                          </a:solidFill>
                          <a:effectLst/>
                          <a:latin typeface="Cambria" panose="02040503050406030204" pitchFamily="18" charset="0"/>
                        </a:rPr>
                        <a:t>1.50%</a:t>
                      </a:r>
                    </a:p>
                  </a:txBody>
                  <a:tcPr marL="9525" marR="9525" marT="9525" marB="0" anchor="ctr">
                    <a:lnL w="6350" cap="flat" cmpd="sng" algn="ctr">
                      <a:solidFill>
                        <a:srgbClr val="A6A6A6"/>
                      </a:solidFill>
                      <a:prstDash val="solid"/>
                      <a:round/>
                      <a:headEnd type="none" w="med" len="med"/>
                      <a:tailEnd type="none" w="med" len="med"/>
                    </a:lnL>
                    <a:lnR w="6350" cap="flat" cmpd="sng" algn="ctr">
                      <a:solidFill>
                        <a:srgbClr val="A6A6A6"/>
                      </a:solidFill>
                      <a:prstDash val="solid"/>
                      <a:round/>
                      <a:headEnd type="none" w="med" len="med"/>
                      <a:tailEnd type="none" w="med" len="med"/>
                    </a:lnR>
                    <a:lnT w="6350" cap="flat" cmpd="sng" algn="ctr">
                      <a:solidFill>
                        <a:srgbClr val="A6A6A6"/>
                      </a:solidFill>
                      <a:prstDash val="solid"/>
                      <a:round/>
                      <a:headEnd type="none" w="med" len="med"/>
                      <a:tailEnd type="none" w="med" len="med"/>
                    </a:lnT>
                    <a:lnB w="6350" cap="flat" cmpd="sng" algn="ctr">
                      <a:solidFill>
                        <a:srgbClr val="A6A6A6"/>
                      </a:solidFill>
                      <a:prstDash val="solid"/>
                      <a:round/>
                      <a:headEnd type="none" w="med" len="med"/>
                      <a:tailEnd type="none" w="med" len="med"/>
                    </a:lnB>
                    <a:noFill/>
                  </a:tcPr>
                </a:tc>
                <a:extLst>
                  <a:ext uri="{0D108BD9-81ED-4DB2-BD59-A6C34878D82A}">
                    <a16:rowId xmlns:a16="http://schemas.microsoft.com/office/drawing/2014/main" val="1924363588"/>
                  </a:ext>
                </a:extLst>
              </a:tr>
            </a:tbl>
          </a:graphicData>
        </a:graphic>
      </p:graphicFrame>
      <p:sp>
        <p:nvSpPr>
          <p:cNvPr id="2" name="TextBox 1">
            <a:extLst>
              <a:ext uri="{FF2B5EF4-FFF2-40B4-BE49-F238E27FC236}">
                <a16:creationId xmlns:a16="http://schemas.microsoft.com/office/drawing/2014/main" id="{FA560ED4-5A0E-6D01-77B1-4A3938EB1EBC}"/>
              </a:ext>
            </a:extLst>
          </p:cNvPr>
          <p:cNvSpPr txBox="1"/>
          <p:nvPr/>
        </p:nvSpPr>
        <p:spPr>
          <a:xfrm>
            <a:off x="5101864" y="5598441"/>
            <a:ext cx="2821407" cy="815608"/>
          </a:xfrm>
          <a:prstGeom prst="rect">
            <a:avLst/>
          </a:prstGeom>
          <a:solidFill>
            <a:srgbClr val="DBC8B2"/>
          </a:solidFill>
          <a:ln>
            <a:solidFill>
              <a:schemeClr val="bg1">
                <a:lumMod val="85000"/>
              </a:schemeClr>
            </a:solidFill>
          </a:ln>
        </p:spPr>
        <p:txBody>
          <a:bodyPr wrap="square"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1400" b="1" i="0"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rPr>
              <a:t>Expected Portfolio YTM</a:t>
            </a:r>
          </a:p>
          <a:p>
            <a:pPr marL="0" marR="0" lvl="0" indent="0" algn="ctr" defTabSz="914400" rtl="0" eaLnBrk="1" fontAlgn="auto" latinLnBrk="0" hangingPunct="1">
              <a:lnSpc>
                <a:spcPct val="100000"/>
              </a:lnSpc>
              <a:spcBef>
                <a:spcPts val="0"/>
              </a:spcBef>
              <a:spcAft>
                <a:spcPts val="0"/>
              </a:spcAft>
              <a:buClrTx/>
              <a:buSzTx/>
              <a:buFontTx/>
              <a:buNone/>
              <a:tabLst/>
              <a:defRPr/>
            </a:pPr>
            <a:br>
              <a:rPr kumimoji="0" lang="en-IN" sz="600" b="0" i="0"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rPr>
            </a:br>
            <a:r>
              <a:rPr kumimoji="0" lang="en-IN" sz="1400" b="1" i="0"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rPr>
              <a:t>9%-13% p.a.</a:t>
            </a:r>
            <a:br>
              <a:rPr kumimoji="0" lang="en-IN" sz="1400" b="1" i="0"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rPr>
            </a:br>
            <a:r>
              <a:rPr kumimoji="0" lang="en-IN" sz="1200" b="0" i="0"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rPr>
              <a:t>(Across all variants)</a:t>
            </a:r>
            <a:endParaRPr kumimoji="0" lang="en-IN" sz="1400" b="0" i="0"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endParaRPr>
          </a:p>
        </p:txBody>
      </p:sp>
      <p:sp>
        <p:nvSpPr>
          <p:cNvPr id="8" name="TextBox 7">
            <a:extLst>
              <a:ext uri="{FF2B5EF4-FFF2-40B4-BE49-F238E27FC236}">
                <a16:creationId xmlns:a16="http://schemas.microsoft.com/office/drawing/2014/main" id="{F4C0413D-2284-B776-B829-675A7C407512}"/>
              </a:ext>
            </a:extLst>
          </p:cNvPr>
          <p:cNvSpPr txBox="1"/>
          <p:nvPr/>
        </p:nvSpPr>
        <p:spPr>
          <a:xfrm>
            <a:off x="10972800" y="5958287"/>
            <a:ext cx="1219200" cy="58477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050" b="0" i="1"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a:t>
            </a:r>
            <a:r>
              <a:rPr kumimoji="0" lang="en-IN" sz="1100" b="0" i="1"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Performance</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050" b="0" i="1"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 as on </a:t>
            </a:r>
          </a:p>
          <a:p>
            <a:pPr marL="0" marR="0" lvl="0" indent="0" algn="l" defTabSz="914400" rtl="0" eaLnBrk="1" fontAlgn="auto" latinLnBrk="0" hangingPunct="1">
              <a:lnSpc>
                <a:spcPct val="100000"/>
              </a:lnSpc>
              <a:spcBef>
                <a:spcPts val="0"/>
              </a:spcBef>
              <a:spcAft>
                <a:spcPts val="0"/>
              </a:spcAft>
              <a:buClrTx/>
              <a:buSzTx/>
              <a:buFontTx/>
              <a:buNone/>
              <a:tabLst/>
              <a:defRPr/>
            </a:pPr>
            <a:r>
              <a:rPr lang="en-IN" sz="1050" i="1" dirty="0">
                <a:solidFill>
                  <a:prstClr val="black"/>
                </a:solidFill>
                <a:latin typeface="Cambria" panose="02040503050406030204" pitchFamily="18" charset="0"/>
                <a:ea typeface="Cambria" panose="02040503050406030204" pitchFamily="18" charset="0"/>
              </a:rPr>
              <a:t>Jul 31</a:t>
            </a:r>
            <a:r>
              <a:rPr lang="en-IN" sz="1050" i="1" baseline="30000" dirty="0">
                <a:solidFill>
                  <a:prstClr val="black"/>
                </a:solidFill>
                <a:latin typeface="Cambria" panose="02040503050406030204" pitchFamily="18" charset="0"/>
                <a:ea typeface="Cambria" panose="02040503050406030204" pitchFamily="18" charset="0"/>
              </a:rPr>
              <a:t>st</a:t>
            </a:r>
            <a:r>
              <a:rPr lang="en-IN" sz="1050" i="1" dirty="0">
                <a:solidFill>
                  <a:prstClr val="black"/>
                </a:solidFill>
                <a:latin typeface="Cambria" panose="02040503050406030204" pitchFamily="18" charset="0"/>
                <a:ea typeface="Cambria" panose="02040503050406030204" pitchFamily="18" charset="0"/>
              </a:rPr>
              <a:t> </a:t>
            </a:r>
            <a:r>
              <a:rPr kumimoji="0" lang="en-IN" sz="1050" b="0" i="1"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2026</a:t>
            </a:r>
          </a:p>
        </p:txBody>
      </p:sp>
      <p:graphicFrame>
        <p:nvGraphicFramePr>
          <p:cNvPr id="10" name="Chart 9">
            <a:extLst>
              <a:ext uri="{FF2B5EF4-FFF2-40B4-BE49-F238E27FC236}">
                <a16:creationId xmlns:a16="http://schemas.microsoft.com/office/drawing/2014/main" id="{00000000-0008-0000-3800-000002000000}"/>
              </a:ext>
            </a:extLst>
          </p:cNvPr>
          <p:cNvGraphicFramePr>
            <a:graphicFrameLocks/>
          </p:cNvGraphicFramePr>
          <p:nvPr>
            <p:extLst>
              <p:ext uri="{D42A27DB-BD31-4B8C-83A1-F6EECF244321}">
                <p14:modId xmlns:p14="http://schemas.microsoft.com/office/powerpoint/2010/main" val="451113400"/>
              </p:ext>
            </p:extLst>
          </p:nvPr>
        </p:nvGraphicFramePr>
        <p:xfrm>
          <a:off x="5101864" y="960449"/>
          <a:ext cx="6877089" cy="2369478"/>
        </p:xfrm>
        <a:graphic>
          <a:graphicData uri="http://schemas.openxmlformats.org/drawingml/2006/chart">
            <c:chart xmlns:c="http://schemas.openxmlformats.org/drawingml/2006/chart" xmlns:r="http://schemas.openxmlformats.org/officeDocument/2006/relationships" r:id="rId4"/>
          </a:graphicData>
        </a:graphic>
      </p:graphicFrame>
    </p:spTree>
    <p:extLst>
      <p:ext uri="{BB962C8B-B14F-4D97-AF65-F5344CB8AC3E}">
        <p14:creationId xmlns:p14="http://schemas.microsoft.com/office/powerpoint/2010/main" val="2304535341"/>
      </p:ext>
    </p:extLst>
  </p:cSld>
  <p:clrMapOvr>
    <a:masterClrMapping/>
  </p:clrMapOvr>
</p:sld>
</file>

<file path=ppt/slides/slide7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80200F0-D609-42AF-D575-D861CC0FE9C9}"/>
            </a:ext>
          </a:extLst>
        </p:cNvPr>
        <p:cNvGrpSpPr/>
        <p:nvPr/>
      </p:nvGrpSpPr>
      <p:grpSpPr>
        <a:xfrm>
          <a:off x="0" y="0"/>
          <a:ext cx="0" cy="0"/>
          <a:chOff x="0" y="0"/>
          <a:chExt cx="0" cy="0"/>
        </a:xfrm>
      </p:grpSpPr>
      <p:sp>
        <p:nvSpPr>
          <p:cNvPr id="5" name="Rectangle 4">
            <a:extLst>
              <a:ext uri="{FF2B5EF4-FFF2-40B4-BE49-F238E27FC236}">
                <a16:creationId xmlns:a16="http://schemas.microsoft.com/office/drawing/2014/main" id="{41CD5222-75DE-9838-4D7F-A271DA154194}"/>
              </a:ext>
            </a:extLst>
          </p:cNvPr>
          <p:cNvSpPr/>
          <p:nvPr/>
        </p:nvSpPr>
        <p:spPr>
          <a:xfrm>
            <a:off x="0" y="0"/>
            <a:ext cx="12192000" cy="821635"/>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a:ln>
                  <a:noFill/>
                </a:ln>
                <a:solidFill>
                  <a:prstClr val="white"/>
                </a:solidFill>
                <a:effectLst/>
                <a:uLnTx/>
                <a:uFillTx/>
                <a:latin typeface="Cambria" panose="02040503050406030204" pitchFamily="18" charset="0"/>
                <a:ea typeface="Cambria" panose="02040503050406030204" pitchFamily="18" charset="0"/>
                <a:cs typeface="+mn-cs"/>
              </a:rPr>
              <a:t> AIF – DEBT</a:t>
            </a:r>
            <a:endParaRPr kumimoji="0" lang="en-IN" sz="2800" b="1"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 name="Rectangle 5">
            <a:extLst>
              <a:ext uri="{FF2B5EF4-FFF2-40B4-BE49-F238E27FC236}">
                <a16:creationId xmlns:a16="http://schemas.microsoft.com/office/drawing/2014/main" id="{A4E7899E-8A40-E1F1-B8A7-D4E6399339C5}"/>
              </a:ext>
            </a:extLst>
          </p:cNvPr>
          <p:cNvSpPr/>
          <p:nvPr/>
        </p:nvSpPr>
        <p:spPr>
          <a:xfrm>
            <a:off x="0" y="6622036"/>
            <a:ext cx="12192000" cy="235963"/>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 name="Rectangle 8">
            <a:extLst>
              <a:ext uri="{FF2B5EF4-FFF2-40B4-BE49-F238E27FC236}">
                <a16:creationId xmlns:a16="http://schemas.microsoft.com/office/drawing/2014/main" id="{F3188FB4-CC56-6970-ABB3-59CA57930D7E}"/>
              </a:ext>
            </a:extLst>
          </p:cNvPr>
          <p:cNvSpPr/>
          <p:nvPr/>
        </p:nvSpPr>
        <p:spPr>
          <a:xfrm>
            <a:off x="0" y="808383"/>
            <a:ext cx="12192000" cy="45719"/>
          </a:xfrm>
          <a:prstGeom prst="rect">
            <a:avLst/>
          </a:prstGeom>
          <a:solidFill>
            <a:schemeClr val="bg1">
              <a:lumMod val="6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 name="Slide Number Placeholder 18">
            <a:extLst>
              <a:ext uri="{FF2B5EF4-FFF2-40B4-BE49-F238E27FC236}">
                <a16:creationId xmlns:a16="http://schemas.microsoft.com/office/drawing/2014/main" id="{0DB32630-C35C-636C-C901-5FCD3B4C4847}"/>
              </a:ext>
            </a:extLst>
          </p:cNvPr>
          <p:cNvSpPr txBox="1">
            <a:spLocks/>
          </p:cNvSpPr>
          <p:nvPr/>
        </p:nvSpPr>
        <p:spPr>
          <a:xfrm>
            <a:off x="9448800" y="6588981"/>
            <a:ext cx="2743200" cy="365125"/>
          </a:xfrm>
          <a:prstGeom prst="rect">
            <a:avLst/>
          </a:prstGeom>
        </p:spPr>
        <p:txBody>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1E62F875-1F54-4527-993B-FB1D0CCB3E02}" type="slidenum">
              <a:rPr kumimoji="0" lang="en-IN" sz="1200" b="1" i="0" u="none" strike="noStrike" kern="1200" cap="none" spc="0" normalizeH="0" baseline="0" noProof="0" smtClean="0">
                <a:ln>
                  <a:noFill/>
                </a:ln>
                <a:solidFill>
                  <a:prstClr val="white"/>
                </a:solidFill>
                <a:effectLst/>
                <a:uLnTx/>
                <a:uFillTx/>
                <a:latin typeface="Cambria" panose="02040503050406030204" pitchFamily="18" charset="0"/>
                <a:ea typeface="Cambria" panose="02040503050406030204" pitchFamily="18" charset="0"/>
                <a:cs typeface="+mn-cs"/>
              </a:rPr>
              <a:pPr marL="0" marR="0" lvl="0" indent="0" algn="r" defTabSz="914400" rtl="0" eaLnBrk="1" fontAlgn="auto" latinLnBrk="0" hangingPunct="1">
                <a:lnSpc>
                  <a:spcPct val="100000"/>
                </a:lnSpc>
                <a:spcBef>
                  <a:spcPts val="0"/>
                </a:spcBef>
                <a:spcAft>
                  <a:spcPts val="0"/>
                </a:spcAft>
                <a:buClrTx/>
                <a:buSzTx/>
                <a:buFontTx/>
                <a:buNone/>
                <a:tabLst/>
                <a:defRPr/>
              </a:pPr>
              <a:t>76</a:t>
            </a:fld>
            <a:endParaRPr kumimoji="0" lang="en-IN" sz="1200" b="1" i="0" u="none" strike="noStrike" kern="1200" cap="none" spc="0" normalizeH="0" baseline="0" noProof="0">
              <a:ln>
                <a:noFill/>
              </a:ln>
              <a:solidFill>
                <a:prstClr val="white"/>
              </a:solidFill>
              <a:effectLst/>
              <a:uLnTx/>
              <a:uFillTx/>
              <a:latin typeface="Cambria" panose="02040503050406030204" pitchFamily="18" charset="0"/>
              <a:ea typeface="Cambria" panose="02040503050406030204" pitchFamily="18" charset="0"/>
              <a:cs typeface="+mn-cs"/>
            </a:endParaRPr>
          </a:p>
        </p:txBody>
      </p:sp>
      <p:pic>
        <p:nvPicPr>
          <p:cNvPr id="2" name="Picture 1" descr="A white text on a black background&#10;&#10;AI-generated content may be incorrect.">
            <a:extLst>
              <a:ext uri="{FF2B5EF4-FFF2-40B4-BE49-F238E27FC236}">
                <a16:creationId xmlns:a16="http://schemas.microsoft.com/office/drawing/2014/main" id="{089A411E-843E-8182-1CC7-0D108C0B3905}"/>
              </a:ext>
            </a:extLst>
          </p:cNvPr>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10362466" y="234062"/>
            <a:ext cx="1559328" cy="340260"/>
          </a:xfrm>
          <a:prstGeom prst="rect">
            <a:avLst/>
          </a:prstGeom>
        </p:spPr>
      </p:pic>
      <p:graphicFrame>
        <p:nvGraphicFramePr>
          <p:cNvPr id="4" name="Table 3">
            <a:extLst>
              <a:ext uri="{FF2B5EF4-FFF2-40B4-BE49-F238E27FC236}">
                <a16:creationId xmlns:a16="http://schemas.microsoft.com/office/drawing/2014/main" id="{C06202D9-40CC-746E-5820-6DD771A7CBD0}"/>
              </a:ext>
            </a:extLst>
          </p:cNvPr>
          <p:cNvGraphicFramePr>
            <a:graphicFrameLocks noGrp="1"/>
          </p:cNvGraphicFramePr>
          <p:nvPr>
            <p:extLst>
              <p:ext uri="{D42A27DB-BD31-4B8C-83A1-F6EECF244321}">
                <p14:modId xmlns:p14="http://schemas.microsoft.com/office/powerpoint/2010/main" val="1288761917"/>
              </p:ext>
            </p:extLst>
          </p:nvPr>
        </p:nvGraphicFramePr>
        <p:xfrm>
          <a:off x="129945" y="891888"/>
          <a:ext cx="11932109" cy="5157728"/>
        </p:xfrm>
        <a:graphic>
          <a:graphicData uri="http://schemas.openxmlformats.org/drawingml/2006/table">
            <a:tbl>
              <a:tblPr>
                <a:tableStyleId>{2D5ABB26-0587-4C30-8999-92F81FD0307C}</a:tableStyleId>
              </a:tblPr>
              <a:tblGrid>
                <a:gridCol w="2042096">
                  <a:extLst>
                    <a:ext uri="{9D8B030D-6E8A-4147-A177-3AD203B41FA5}">
                      <a16:colId xmlns:a16="http://schemas.microsoft.com/office/drawing/2014/main" val="1578431733"/>
                    </a:ext>
                  </a:extLst>
                </a:gridCol>
                <a:gridCol w="7938428">
                  <a:extLst>
                    <a:ext uri="{9D8B030D-6E8A-4147-A177-3AD203B41FA5}">
                      <a16:colId xmlns:a16="http://schemas.microsoft.com/office/drawing/2014/main" val="637922874"/>
                    </a:ext>
                  </a:extLst>
                </a:gridCol>
                <a:gridCol w="1951585">
                  <a:extLst>
                    <a:ext uri="{9D8B030D-6E8A-4147-A177-3AD203B41FA5}">
                      <a16:colId xmlns:a16="http://schemas.microsoft.com/office/drawing/2014/main" val="1703357642"/>
                    </a:ext>
                  </a:extLst>
                </a:gridCol>
              </a:tblGrid>
              <a:tr h="396748">
                <a:tc>
                  <a:txBody>
                    <a:bodyPr/>
                    <a:lstStyle/>
                    <a:p>
                      <a:pPr algn="ctr" rtl="0" fontAlgn="t"/>
                      <a:r>
                        <a:rPr lang="en-IN" sz="1400" b="1" u="none" strike="noStrike" dirty="0">
                          <a:solidFill>
                            <a:schemeClr val="bg1"/>
                          </a:solidFill>
                          <a:effectLst/>
                          <a:latin typeface="Cambria" panose="02040503050406030204" pitchFamily="18" charset="0"/>
                          <a:ea typeface="Cambria" panose="02040503050406030204" pitchFamily="18" charset="0"/>
                        </a:rPr>
                        <a:t>Security</a:t>
                      </a:r>
                      <a:endParaRPr lang="en-IN" sz="1400" b="1" i="0" u="none" strike="noStrike" dirty="0">
                        <a:solidFill>
                          <a:schemeClr val="bg1"/>
                        </a:solidFill>
                        <a:effectLst/>
                        <a:latin typeface="Cambria" panose="02040503050406030204" pitchFamily="18" charset="0"/>
                        <a:ea typeface="Cambria" panose="02040503050406030204" pitchFamily="18" charset="0"/>
                      </a:endParaRPr>
                    </a:p>
                  </a:txBody>
                  <a:tcPr marL="36000" marR="0" marT="0" marB="0" anchor="ctr">
                    <a:lnR w="12700" cap="flat" cmpd="sng" algn="ctr">
                      <a:solidFill>
                        <a:schemeClr val="bg1"/>
                      </a:solidFill>
                      <a:prstDash val="solid"/>
                      <a:round/>
                      <a:headEnd type="none" w="med" len="med"/>
                      <a:tailEnd type="none" w="med" len="med"/>
                    </a:lnR>
                    <a:lnB w="12700" cap="flat" cmpd="sng" algn="ctr">
                      <a:solidFill>
                        <a:schemeClr val="bg1"/>
                      </a:solidFill>
                      <a:prstDash val="solid"/>
                      <a:round/>
                      <a:headEnd type="none" w="med" len="med"/>
                      <a:tailEnd type="none" w="med" len="med"/>
                    </a:lnB>
                    <a:solidFill>
                      <a:schemeClr val="tx1"/>
                    </a:solidFill>
                  </a:tcPr>
                </a:tc>
                <a:tc>
                  <a:txBody>
                    <a:bodyPr/>
                    <a:lstStyle/>
                    <a:p>
                      <a:pPr algn="ctr" rtl="0" fontAlgn="t"/>
                      <a:r>
                        <a:rPr lang="en-IN" sz="1400" b="1" i="0" u="none" strike="noStrike">
                          <a:solidFill>
                            <a:schemeClr val="bg1"/>
                          </a:solidFill>
                          <a:effectLst/>
                          <a:latin typeface="Cambria" panose="02040503050406030204" pitchFamily="18" charset="0"/>
                          <a:ea typeface="Cambria" panose="02040503050406030204" pitchFamily="18" charset="0"/>
                        </a:rPr>
                        <a:t>Description</a:t>
                      </a:r>
                    </a:p>
                  </a:txBody>
                  <a:tcPr marL="3600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B w="12700" cap="flat" cmpd="sng" algn="ctr">
                      <a:solidFill>
                        <a:schemeClr val="bg1"/>
                      </a:solidFill>
                      <a:prstDash val="solid"/>
                      <a:round/>
                      <a:headEnd type="none" w="med" len="med"/>
                      <a:tailEnd type="none" w="med" len="med"/>
                    </a:lnB>
                    <a:solidFill>
                      <a:schemeClr val="tx1"/>
                    </a:solidFill>
                  </a:tcPr>
                </a:tc>
                <a:tc>
                  <a:txBody>
                    <a:bodyPr/>
                    <a:lstStyle/>
                    <a:p>
                      <a:pPr algn="ctr" rtl="0" fontAlgn="t"/>
                      <a:r>
                        <a:rPr lang="en-IN" sz="1400" b="1" u="none" strike="noStrike">
                          <a:solidFill>
                            <a:schemeClr val="bg1"/>
                          </a:solidFill>
                          <a:effectLst/>
                          <a:latin typeface="Cambria" panose="02040503050406030204" pitchFamily="18" charset="0"/>
                          <a:ea typeface="Cambria" panose="02040503050406030204" pitchFamily="18" charset="0"/>
                        </a:rPr>
                        <a:t>Tenure</a:t>
                      </a:r>
                      <a:endParaRPr lang="en-IN" sz="1400" b="1" i="0" u="none" strike="noStrike">
                        <a:solidFill>
                          <a:schemeClr val="bg1"/>
                        </a:solidFill>
                        <a:effectLst/>
                        <a:latin typeface="Cambria" panose="02040503050406030204" pitchFamily="18" charset="0"/>
                        <a:ea typeface="Cambria" panose="02040503050406030204" pitchFamily="18" charset="0"/>
                      </a:endParaRPr>
                    </a:p>
                  </a:txBody>
                  <a:tcPr marL="3600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B w="12700" cap="flat" cmpd="sng" algn="ctr">
                      <a:solidFill>
                        <a:schemeClr val="bg1"/>
                      </a:solidFill>
                      <a:prstDash val="solid"/>
                      <a:round/>
                      <a:headEnd type="none" w="med" len="med"/>
                      <a:tailEnd type="none" w="med" len="med"/>
                    </a:lnB>
                    <a:solidFill>
                      <a:schemeClr val="tx1"/>
                    </a:solidFill>
                  </a:tcPr>
                </a:tc>
                <a:extLst>
                  <a:ext uri="{0D108BD9-81ED-4DB2-BD59-A6C34878D82A}">
                    <a16:rowId xmlns:a16="http://schemas.microsoft.com/office/drawing/2014/main" val="3908731780"/>
                  </a:ext>
                </a:extLst>
              </a:tr>
              <a:tr h="1190245">
                <a:tc>
                  <a:txBody>
                    <a:bodyPr/>
                    <a:lstStyle/>
                    <a:p>
                      <a:pPr algn="ctr" rtl="0" fontAlgn="ctr"/>
                      <a:r>
                        <a:rPr lang="en-US" sz="1400" b="1" i="0" u="none" strike="noStrike" dirty="0">
                          <a:solidFill>
                            <a:srgbClr val="000000"/>
                          </a:solidFill>
                          <a:effectLst/>
                          <a:latin typeface="Cambria" panose="02040503050406030204" pitchFamily="18" charset="0"/>
                          <a:ea typeface="Cambria" panose="02040503050406030204" pitchFamily="18" charset="0"/>
                        </a:rPr>
                        <a:t>Northern Arc Money Market Alpha Fund</a:t>
                      </a:r>
                    </a:p>
                  </a:txBody>
                  <a:tcPr marL="72000" marR="72000" marT="0" marB="0" anchor="ctr">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tc>
                  <a:txBody>
                    <a:bodyPr/>
                    <a:lstStyle/>
                    <a:p>
                      <a:pPr algn="ctr" rtl="0" fontAlgn="ctr"/>
                      <a:r>
                        <a:rPr lang="en-US" sz="1400" b="0" i="0" u="none" strike="noStrike">
                          <a:solidFill>
                            <a:srgbClr val="000000"/>
                          </a:solidFill>
                          <a:effectLst/>
                          <a:latin typeface="Cambria" panose="02040503050406030204" pitchFamily="18" charset="0"/>
                          <a:ea typeface="Cambria" panose="02040503050406030204" pitchFamily="18" charset="0"/>
                        </a:rPr>
                        <a:t>The fund targets superior risk-adjusted returns through a curated mix of credit and liquid allocations. It invests in short-term instruments like G-Secs, T-bills, and CPs, aiming to deliver alpha over ultra short-term mutual funds.</a:t>
                      </a:r>
                    </a:p>
                  </a:txBody>
                  <a:tcPr marL="72000" marR="7200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tc>
                  <a:txBody>
                    <a:bodyPr/>
                    <a:lstStyle/>
                    <a:p>
                      <a:pPr algn="ctr" rtl="0" fontAlgn="ctr"/>
                      <a:r>
                        <a:rPr lang="en-US" sz="1400" b="0" i="0" u="none" strike="noStrike">
                          <a:solidFill>
                            <a:srgbClr val="000000"/>
                          </a:solidFill>
                          <a:effectLst/>
                          <a:latin typeface="Cambria" panose="02040503050406030204" pitchFamily="18" charset="0"/>
                          <a:ea typeface="Cambria" panose="02040503050406030204" pitchFamily="18" charset="0"/>
                        </a:rPr>
                        <a:t>Open Ended</a:t>
                      </a:r>
                    </a:p>
                  </a:txBody>
                  <a:tcPr marL="72000" marR="7200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extLst>
                  <a:ext uri="{0D108BD9-81ED-4DB2-BD59-A6C34878D82A}">
                    <a16:rowId xmlns:a16="http://schemas.microsoft.com/office/drawing/2014/main" val="668359722"/>
                  </a:ext>
                </a:extLst>
              </a:tr>
              <a:tr h="1190245">
                <a:tc>
                  <a:txBody>
                    <a:bodyPr/>
                    <a:lstStyle/>
                    <a:p>
                      <a:pPr algn="ctr" rtl="0" fontAlgn="ctr"/>
                      <a:r>
                        <a:rPr lang="en-US" sz="1400" b="1" i="0" u="none" strike="noStrike">
                          <a:solidFill>
                            <a:srgbClr val="000000"/>
                          </a:solidFill>
                          <a:effectLst/>
                          <a:latin typeface="Cambria" panose="02040503050406030204" pitchFamily="18" charset="0"/>
                          <a:ea typeface="Cambria" panose="02040503050406030204" pitchFamily="18" charset="0"/>
                        </a:rPr>
                        <a:t>Vivriti Short Term Debt Fund </a:t>
                      </a:r>
                    </a:p>
                  </a:txBody>
                  <a:tcPr marL="72000" marR="72000" marT="0" marB="0" anchor="ctr">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75000"/>
                      </a:schemeClr>
                    </a:solidFill>
                  </a:tcPr>
                </a:tc>
                <a:tc>
                  <a:txBody>
                    <a:bodyPr/>
                    <a:lstStyle/>
                    <a:p>
                      <a:pPr algn="ctr" rtl="0" fontAlgn="ctr"/>
                      <a:r>
                        <a:rPr lang="en-US" sz="1400" dirty="0">
                          <a:latin typeface="Cambria" panose="02040503050406030204" pitchFamily="18" charset="0"/>
                          <a:ea typeface="Cambria" panose="02040503050406030204" pitchFamily="18" charset="0"/>
                        </a:rPr>
                        <a:t>VTOF is a pooled, diversified fixed income AIF offering access to 4,300 proven businesses outside traditional capital and loan markets. It targets predictable real returns of 250-300 bps over 1-2 years, with quarterly redemption.</a:t>
                      </a:r>
                      <a:endParaRPr lang="en-US" sz="1400" b="0" i="0" u="none" strike="noStrike" dirty="0">
                        <a:solidFill>
                          <a:srgbClr val="000000"/>
                        </a:solidFill>
                        <a:effectLst/>
                        <a:latin typeface="Cambria" panose="02040503050406030204" pitchFamily="18" charset="0"/>
                        <a:ea typeface="Cambria" panose="02040503050406030204" pitchFamily="18" charset="0"/>
                      </a:endParaRPr>
                    </a:p>
                  </a:txBody>
                  <a:tcPr marL="72000" marR="7200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75000"/>
                      </a:schemeClr>
                    </a:solidFill>
                  </a:tcPr>
                </a:tc>
                <a:tc>
                  <a:txBody>
                    <a:bodyPr/>
                    <a:lstStyle/>
                    <a:p>
                      <a:pPr algn="ctr" rtl="0" fontAlgn="ctr"/>
                      <a:r>
                        <a:rPr lang="en-US" sz="1400" b="0" i="0" u="none" strike="noStrike" dirty="0">
                          <a:solidFill>
                            <a:srgbClr val="000000"/>
                          </a:solidFill>
                          <a:effectLst/>
                          <a:latin typeface="Cambria" panose="02040503050406030204" pitchFamily="18" charset="0"/>
                          <a:ea typeface="Cambria" panose="02040503050406030204" pitchFamily="18" charset="0"/>
                        </a:rPr>
                        <a:t>Open Ended</a:t>
                      </a:r>
                    </a:p>
                  </a:txBody>
                  <a:tcPr marL="72000" marR="7200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75000"/>
                      </a:schemeClr>
                    </a:solidFill>
                  </a:tcPr>
                </a:tc>
                <a:extLst>
                  <a:ext uri="{0D108BD9-81ED-4DB2-BD59-A6C34878D82A}">
                    <a16:rowId xmlns:a16="http://schemas.microsoft.com/office/drawing/2014/main" val="4280863898"/>
                  </a:ext>
                </a:extLst>
              </a:tr>
              <a:tr h="1190245">
                <a:tc>
                  <a:txBody>
                    <a:bodyPr/>
                    <a:lstStyle/>
                    <a:p>
                      <a:pPr algn="ctr" rtl="0" fontAlgn="ctr"/>
                      <a:r>
                        <a:rPr lang="en-US" sz="1400" b="1" i="0" u="none" strike="noStrike" dirty="0">
                          <a:solidFill>
                            <a:srgbClr val="000000"/>
                          </a:solidFill>
                          <a:effectLst/>
                          <a:latin typeface="Cambria" panose="02040503050406030204" pitchFamily="18" charset="0"/>
                          <a:ea typeface="Cambria" panose="02040503050406030204" pitchFamily="18" charset="0"/>
                        </a:rPr>
                        <a:t>Inquant Debt Plus Fund</a:t>
                      </a:r>
                    </a:p>
                  </a:txBody>
                  <a:tcPr marL="72000" marR="72000" marT="0" marB="0" anchor="ctr">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solidFill>
                  </a:tcPr>
                </a:tc>
                <a:tc>
                  <a:txBody>
                    <a:bodyPr/>
                    <a:lstStyle/>
                    <a:p>
                      <a:pPr algn="ctr" rtl="0" fontAlgn="ctr"/>
                      <a:r>
                        <a:rPr lang="en-US" sz="1400" b="0" i="0" u="none" strike="noStrike" dirty="0">
                          <a:solidFill>
                            <a:srgbClr val="000000"/>
                          </a:solidFill>
                          <a:effectLst/>
                          <a:latin typeface="Cambria" panose="02040503050406030204" pitchFamily="18" charset="0"/>
                          <a:ea typeface="Cambria" panose="02040503050406030204" pitchFamily="18" charset="0"/>
                        </a:rPr>
                        <a:t>The fund invests in fixed deposits or liquid funds for stable base returns and uses them as collateral to generate additional income through low-risk, market-neutral arbitrage between synthetic and actual futures. The strategy is fully model- and algorithm-driven for disciplined execution.</a:t>
                      </a:r>
                    </a:p>
                  </a:txBody>
                  <a:tcPr marL="72000" marR="7200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solidFill>
                  </a:tcPr>
                </a:tc>
                <a:tc>
                  <a:txBody>
                    <a:bodyPr/>
                    <a:lstStyle/>
                    <a:p>
                      <a:pPr marL="0" marR="0" lvl="0" indent="0" algn="ctr" defTabSz="914400" rtl="0" eaLnBrk="1" fontAlgn="ctr" latinLnBrk="0" hangingPunct="1">
                        <a:lnSpc>
                          <a:spcPct val="100000"/>
                        </a:lnSpc>
                        <a:spcBef>
                          <a:spcPts val="0"/>
                        </a:spcBef>
                        <a:spcAft>
                          <a:spcPts val="0"/>
                        </a:spcAft>
                        <a:buClrTx/>
                        <a:buSzTx/>
                        <a:buFontTx/>
                        <a:buNone/>
                        <a:tabLst/>
                        <a:defRPr/>
                      </a:pPr>
                      <a:r>
                        <a:rPr lang="en-US" sz="1400" b="0" i="0" u="none" strike="noStrike" dirty="0">
                          <a:solidFill>
                            <a:srgbClr val="000000"/>
                          </a:solidFill>
                          <a:effectLst/>
                          <a:latin typeface="Cambria" panose="02040503050406030204" pitchFamily="18" charset="0"/>
                          <a:ea typeface="Cambria" panose="02040503050406030204" pitchFamily="18" charset="0"/>
                        </a:rPr>
                        <a:t>Open Ended</a:t>
                      </a:r>
                    </a:p>
                  </a:txBody>
                  <a:tcPr marL="72000" marR="7200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solidFill>
                  </a:tcPr>
                </a:tc>
                <a:extLst>
                  <a:ext uri="{0D108BD9-81ED-4DB2-BD59-A6C34878D82A}">
                    <a16:rowId xmlns:a16="http://schemas.microsoft.com/office/drawing/2014/main" val="3383634017"/>
                  </a:ext>
                </a:extLst>
              </a:tr>
              <a:tr h="1190245">
                <a:tc>
                  <a:txBody>
                    <a:bodyPr/>
                    <a:lstStyle/>
                    <a:p>
                      <a:pPr algn="ctr" rtl="0" fontAlgn="ctr"/>
                      <a:r>
                        <a:rPr lang="en-US" sz="1400" b="1" i="0" u="none" strike="noStrike" dirty="0">
                          <a:solidFill>
                            <a:srgbClr val="000000"/>
                          </a:solidFill>
                          <a:effectLst/>
                          <a:latin typeface="Cambria" panose="02040503050406030204" pitchFamily="18" charset="0"/>
                          <a:ea typeface="Cambria" panose="02040503050406030204" pitchFamily="18" charset="0"/>
                        </a:rPr>
                        <a:t>Mosaic </a:t>
                      </a:r>
                      <a:r>
                        <a:rPr lang="en-US" sz="1400" b="1" i="0" u="none" strike="noStrike" dirty="0" err="1">
                          <a:solidFill>
                            <a:srgbClr val="000000"/>
                          </a:solidFill>
                          <a:effectLst/>
                          <a:latin typeface="Cambria" panose="02040503050406030204" pitchFamily="18" charset="0"/>
                          <a:ea typeface="Cambria" panose="02040503050406030204" pitchFamily="18" charset="0"/>
                        </a:rPr>
                        <a:t>Multiyield</a:t>
                      </a:r>
                      <a:r>
                        <a:rPr lang="en-US" sz="1400" b="1" i="0" u="none" strike="noStrike" dirty="0">
                          <a:solidFill>
                            <a:srgbClr val="000000"/>
                          </a:solidFill>
                          <a:effectLst/>
                          <a:latin typeface="Cambria" panose="02040503050406030204" pitchFamily="18" charset="0"/>
                          <a:ea typeface="Cambria" panose="02040503050406030204" pitchFamily="18" charset="0"/>
                        </a:rPr>
                        <a:t> Fund Series I</a:t>
                      </a:r>
                    </a:p>
                  </a:txBody>
                  <a:tcPr marL="72000" marR="72000" marT="0" marB="0" anchor="ctr">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BFBFBF"/>
                    </a:solidFill>
                  </a:tcPr>
                </a:tc>
                <a:tc>
                  <a:txBody>
                    <a:bodyPr/>
                    <a:lstStyle/>
                    <a:p>
                      <a:pPr algn="ctr" rtl="0" fontAlgn="ctr"/>
                      <a:r>
                        <a:rPr lang="en-US" sz="1400" b="0" i="0" u="none" strike="noStrike" dirty="0">
                          <a:solidFill>
                            <a:srgbClr val="000000"/>
                          </a:solidFill>
                          <a:effectLst/>
                          <a:latin typeface="Cambria" panose="02040503050406030204" pitchFamily="18" charset="0"/>
                          <a:ea typeface="Cambria" panose="02040503050406030204" pitchFamily="18" charset="0"/>
                        </a:rPr>
                        <a:t>The fund will invest in fully secured debt of 25–30 profitable companies in sectors like NBFCs, mid-income housing, rural finance, MSME lending, and vehicle finance, with strict selection, strong collateral, and exclusion of high-risk assets for quality and risk control.</a:t>
                      </a:r>
                    </a:p>
                  </a:txBody>
                  <a:tcPr marL="72000" marR="7200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BFBFBF"/>
                    </a:solidFill>
                  </a:tcPr>
                </a:tc>
                <a:tc>
                  <a:txBody>
                    <a:bodyPr/>
                    <a:lstStyle/>
                    <a:p>
                      <a:pPr algn="ctr" rtl="0" fontAlgn="ctr"/>
                      <a:r>
                        <a:rPr lang="en-US" sz="1400" b="0" i="0" u="none" strike="noStrike" dirty="0">
                          <a:solidFill>
                            <a:srgbClr val="000000"/>
                          </a:solidFill>
                          <a:effectLst/>
                          <a:latin typeface="Cambria" panose="02040503050406030204" pitchFamily="18" charset="0"/>
                          <a:ea typeface="Cambria" panose="02040503050406030204" pitchFamily="18" charset="0"/>
                        </a:rPr>
                        <a:t>4 years 11 months</a:t>
                      </a:r>
                    </a:p>
                  </a:txBody>
                  <a:tcPr marL="72000" marR="7200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BFBFBF"/>
                    </a:solidFill>
                  </a:tcPr>
                </a:tc>
                <a:extLst>
                  <a:ext uri="{0D108BD9-81ED-4DB2-BD59-A6C34878D82A}">
                    <a16:rowId xmlns:a16="http://schemas.microsoft.com/office/drawing/2014/main" val="173591593"/>
                  </a:ext>
                </a:extLst>
              </a:tr>
            </a:tbl>
          </a:graphicData>
        </a:graphic>
      </p:graphicFrame>
    </p:spTree>
    <p:extLst>
      <p:ext uri="{BB962C8B-B14F-4D97-AF65-F5344CB8AC3E}">
        <p14:creationId xmlns:p14="http://schemas.microsoft.com/office/powerpoint/2010/main" val="901772825"/>
      </p:ext>
    </p:extLst>
  </p:cSld>
  <p:clrMapOvr>
    <a:masterClrMapping/>
  </p:clrMapOvr>
</p:sld>
</file>

<file path=ppt/slides/slide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4"/>
          <p:cNvSpPr/>
          <p:nvPr/>
        </p:nvSpPr>
        <p:spPr>
          <a:xfrm>
            <a:off x="0" y="0"/>
            <a:ext cx="12192000" cy="821635"/>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a:ln>
                  <a:noFill/>
                </a:ln>
                <a:solidFill>
                  <a:prstClr val="white"/>
                </a:solidFill>
                <a:effectLst/>
                <a:uLnTx/>
                <a:uFillTx/>
                <a:latin typeface="Cambria" panose="02040503050406030204" pitchFamily="18" charset="0"/>
                <a:ea typeface="Cambria" panose="02040503050406030204" pitchFamily="18" charset="0"/>
                <a:cs typeface="+mn-cs"/>
              </a:rPr>
              <a:t> AIF – DEBT</a:t>
            </a:r>
            <a:endParaRPr kumimoji="0" lang="en-IN" sz="2800" b="1"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 name="Rectangle 5"/>
          <p:cNvSpPr/>
          <p:nvPr/>
        </p:nvSpPr>
        <p:spPr>
          <a:xfrm>
            <a:off x="0" y="6622036"/>
            <a:ext cx="12192000" cy="235963"/>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 name="Rectangle 8"/>
          <p:cNvSpPr/>
          <p:nvPr/>
        </p:nvSpPr>
        <p:spPr>
          <a:xfrm>
            <a:off x="0" y="808383"/>
            <a:ext cx="12192000" cy="45719"/>
          </a:xfrm>
          <a:prstGeom prst="rect">
            <a:avLst/>
          </a:prstGeom>
          <a:solidFill>
            <a:schemeClr val="bg1">
              <a:lumMod val="6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 name="Slide Number Placeholder 18"/>
          <p:cNvSpPr txBox="1">
            <a:spLocks/>
          </p:cNvSpPr>
          <p:nvPr/>
        </p:nvSpPr>
        <p:spPr>
          <a:xfrm>
            <a:off x="9448800" y="6588981"/>
            <a:ext cx="2743200" cy="365125"/>
          </a:xfrm>
          <a:prstGeom prst="rect">
            <a:avLst/>
          </a:prstGeom>
        </p:spPr>
        <p:txBody>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1E62F875-1F54-4527-993B-FB1D0CCB3E02}" type="slidenum">
              <a:rPr kumimoji="0" lang="en-IN" sz="1200" b="1" i="0" u="none" strike="noStrike" kern="1200" cap="none" spc="0" normalizeH="0" baseline="0" noProof="0" smtClean="0">
                <a:ln>
                  <a:noFill/>
                </a:ln>
                <a:solidFill>
                  <a:prstClr val="white"/>
                </a:solidFill>
                <a:effectLst/>
                <a:uLnTx/>
                <a:uFillTx/>
                <a:latin typeface="Cambria" panose="02040503050406030204" pitchFamily="18" charset="0"/>
                <a:ea typeface="Cambria" panose="02040503050406030204" pitchFamily="18" charset="0"/>
                <a:cs typeface="+mn-cs"/>
              </a:rPr>
              <a:pPr marL="0" marR="0" lvl="0" indent="0" algn="r" defTabSz="914400" rtl="0" eaLnBrk="1" fontAlgn="auto" latinLnBrk="0" hangingPunct="1">
                <a:lnSpc>
                  <a:spcPct val="100000"/>
                </a:lnSpc>
                <a:spcBef>
                  <a:spcPts val="0"/>
                </a:spcBef>
                <a:spcAft>
                  <a:spcPts val="0"/>
                </a:spcAft>
                <a:buClrTx/>
                <a:buSzTx/>
                <a:buFontTx/>
                <a:buNone/>
                <a:tabLst/>
                <a:defRPr/>
              </a:pPr>
              <a:t>77</a:t>
            </a:fld>
            <a:endParaRPr kumimoji="0" lang="en-IN" sz="1200" b="1" i="0" u="none" strike="noStrike" kern="1200" cap="none" spc="0" normalizeH="0" baseline="0" noProof="0">
              <a:ln>
                <a:noFill/>
              </a:ln>
              <a:solidFill>
                <a:prstClr val="white"/>
              </a:solidFill>
              <a:effectLst/>
              <a:uLnTx/>
              <a:uFillTx/>
              <a:latin typeface="Cambria" panose="02040503050406030204" pitchFamily="18" charset="0"/>
              <a:ea typeface="Cambria" panose="02040503050406030204" pitchFamily="18" charset="0"/>
              <a:cs typeface="+mn-cs"/>
            </a:endParaRPr>
          </a:p>
        </p:txBody>
      </p:sp>
      <p:graphicFrame>
        <p:nvGraphicFramePr>
          <p:cNvPr id="3" name="Table 2">
            <a:extLst>
              <a:ext uri="{FF2B5EF4-FFF2-40B4-BE49-F238E27FC236}">
                <a16:creationId xmlns:a16="http://schemas.microsoft.com/office/drawing/2014/main" id="{7CC392B8-7A91-6782-789D-FD48B997EC9E}"/>
              </a:ext>
            </a:extLst>
          </p:cNvPr>
          <p:cNvGraphicFramePr>
            <a:graphicFrameLocks noGrp="1"/>
          </p:cNvGraphicFramePr>
          <p:nvPr>
            <p:extLst>
              <p:ext uri="{D42A27DB-BD31-4B8C-83A1-F6EECF244321}">
                <p14:modId xmlns:p14="http://schemas.microsoft.com/office/powerpoint/2010/main" val="87688360"/>
              </p:ext>
            </p:extLst>
          </p:nvPr>
        </p:nvGraphicFramePr>
        <p:xfrm>
          <a:off x="96980" y="886169"/>
          <a:ext cx="11932109" cy="4129009"/>
        </p:xfrm>
        <a:graphic>
          <a:graphicData uri="http://schemas.openxmlformats.org/drawingml/2006/table">
            <a:tbl>
              <a:tblPr>
                <a:tableStyleId>{2D5ABB26-0587-4C30-8999-92F81FD0307C}</a:tableStyleId>
              </a:tblPr>
              <a:tblGrid>
                <a:gridCol w="2168548">
                  <a:extLst>
                    <a:ext uri="{9D8B030D-6E8A-4147-A177-3AD203B41FA5}">
                      <a16:colId xmlns:a16="http://schemas.microsoft.com/office/drawing/2014/main" val="1578431733"/>
                    </a:ext>
                  </a:extLst>
                </a:gridCol>
                <a:gridCol w="7811976">
                  <a:extLst>
                    <a:ext uri="{9D8B030D-6E8A-4147-A177-3AD203B41FA5}">
                      <a16:colId xmlns:a16="http://schemas.microsoft.com/office/drawing/2014/main" val="637922874"/>
                    </a:ext>
                  </a:extLst>
                </a:gridCol>
                <a:gridCol w="1951585">
                  <a:extLst>
                    <a:ext uri="{9D8B030D-6E8A-4147-A177-3AD203B41FA5}">
                      <a16:colId xmlns:a16="http://schemas.microsoft.com/office/drawing/2014/main" val="1703357642"/>
                    </a:ext>
                  </a:extLst>
                </a:gridCol>
              </a:tblGrid>
              <a:tr h="384094">
                <a:tc>
                  <a:txBody>
                    <a:bodyPr/>
                    <a:lstStyle/>
                    <a:p>
                      <a:pPr algn="ctr" rtl="0" fontAlgn="t"/>
                      <a:r>
                        <a:rPr lang="en-IN" sz="1400" b="1" u="none" strike="noStrike" dirty="0">
                          <a:solidFill>
                            <a:schemeClr val="bg1"/>
                          </a:solidFill>
                          <a:effectLst/>
                          <a:latin typeface="Cambria" panose="02040503050406030204" pitchFamily="18" charset="0"/>
                          <a:ea typeface="Cambria" panose="02040503050406030204" pitchFamily="18" charset="0"/>
                        </a:rPr>
                        <a:t>Security</a:t>
                      </a:r>
                      <a:endParaRPr lang="en-IN" sz="1400" b="1" i="0" u="none" strike="noStrike" dirty="0">
                        <a:solidFill>
                          <a:schemeClr val="bg1"/>
                        </a:solidFill>
                        <a:effectLst/>
                        <a:latin typeface="Cambria" panose="02040503050406030204" pitchFamily="18" charset="0"/>
                        <a:ea typeface="Cambria" panose="02040503050406030204" pitchFamily="18" charset="0"/>
                      </a:endParaRPr>
                    </a:p>
                  </a:txBody>
                  <a:tcPr marL="36000" marR="0" marT="0" marB="0" anchor="ctr">
                    <a:lnR w="12700" cap="flat" cmpd="sng" algn="ctr">
                      <a:solidFill>
                        <a:schemeClr val="bg1"/>
                      </a:solidFill>
                      <a:prstDash val="solid"/>
                      <a:round/>
                      <a:headEnd type="none" w="med" len="med"/>
                      <a:tailEnd type="none" w="med" len="med"/>
                    </a:lnR>
                    <a:lnB w="12700" cap="flat" cmpd="sng" algn="ctr">
                      <a:solidFill>
                        <a:schemeClr val="bg1"/>
                      </a:solidFill>
                      <a:prstDash val="solid"/>
                      <a:round/>
                      <a:headEnd type="none" w="med" len="med"/>
                      <a:tailEnd type="none" w="med" len="med"/>
                    </a:lnB>
                    <a:solidFill>
                      <a:schemeClr val="tx1"/>
                    </a:solidFill>
                  </a:tcPr>
                </a:tc>
                <a:tc>
                  <a:txBody>
                    <a:bodyPr/>
                    <a:lstStyle/>
                    <a:p>
                      <a:pPr algn="ctr" rtl="0" fontAlgn="t"/>
                      <a:r>
                        <a:rPr lang="en-IN" sz="1400" b="1" i="0" u="none" strike="noStrike">
                          <a:solidFill>
                            <a:schemeClr val="bg1"/>
                          </a:solidFill>
                          <a:effectLst/>
                          <a:latin typeface="Cambria" panose="02040503050406030204" pitchFamily="18" charset="0"/>
                          <a:ea typeface="Cambria" panose="02040503050406030204" pitchFamily="18" charset="0"/>
                        </a:rPr>
                        <a:t>Description</a:t>
                      </a:r>
                    </a:p>
                  </a:txBody>
                  <a:tcPr marL="3600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B w="12700" cap="flat" cmpd="sng" algn="ctr">
                      <a:solidFill>
                        <a:schemeClr val="bg1"/>
                      </a:solidFill>
                      <a:prstDash val="solid"/>
                      <a:round/>
                      <a:headEnd type="none" w="med" len="med"/>
                      <a:tailEnd type="none" w="med" len="med"/>
                    </a:lnB>
                    <a:solidFill>
                      <a:schemeClr val="tx1"/>
                    </a:solidFill>
                  </a:tcPr>
                </a:tc>
                <a:tc>
                  <a:txBody>
                    <a:bodyPr/>
                    <a:lstStyle/>
                    <a:p>
                      <a:pPr algn="ctr" rtl="0" fontAlgn="t"/>
                      <a:r>
                        <a:rPr lang="en-IN" sz="1400" b="1" u="none" strike="noStrike">
                          <a:solidFill>
                            <a:schemeClr val="bg1"/>
                          </a:solidFill>
                          <a:effectLst/>
                          <a:latin typeface="Cambria" panose="02040503050406030204" pitchFamily="18" charset="0"/>
                          <a:ea typeface="Cambria" panose="02040503050406030204" pitchFamily="18" charset="0"/>
                        </a:rPr>
                        <a:t>Tenure</a:t>
                      </a:r>
                      <a:endParaRPr lang="en-IN" sz="1400" b="1" i="0" u="none" strike="noStrike">
                        <a:solidFill>
                          <a:schemeClr val="bg1"/>
                        </a:solidFill>
                        <a:effectLst/>
                        <a:latin typeface="Cambria" panose="02040503050406030204" pitchFamily="18" charset="0"/>
                        <a:ea typeface="Cambria" panose="02040503050406030204" pitchFamily="18" charset="0"/>
                      </a:endParaRPr>
                    </a:p>
                  </a:txBody>
                  <a:tcPr marL="3600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B w="12700" cap="flat" cmpd="sng" algn="ctr">
                      <a:solidFill>
                        <a:schemeClr val="bg1"/>
                      </a:solidFill>
                      <a:prstDash val="solid"/>
                      <a:round/>
                      <a:headEnd type="none" w="med" len="med"/>
                      <a:tailEnd type="none" w="med" len="med"/>
                    </a:lnB>
                    <a:solidFill>
                      <a:schemeClr val="tx1"/>
                    </a:solidFill>
                  </a:tcPr>
                </a:tc>
                <a:extLst>
                  <a:ext uri="{0D108BD9-81ED-4DB2-BD59-A6C34878D82A}">
                    <a16:rowId xmlns:a16="http://schemas.microsoft.com/office/drawing/2014/main" val="3908731780"/>
                  </a:ext>
                </a:extLst>
              </a:tr>
              <a:tr h="1248305">
                <a:tc>
                  <a:txBody>
                    <a:bodyPr/>
                    <a:lstStyle/>
                    <a:p>
                      <a:pPr algn="ctr" rtl="0" fontAlgn="ctr"/>
                      <a:r>
                        <a:rPr lang="en-US" sz="1400" b="1" i="0" u="none" strike="noStrike" dirty="0">
                          <a:solidFill>
                            <a:srgbClr val="000000"/>
                          </a:solidFill>
                          <a:effectLst/>
                          <a:latin typeface="Cambria" panose="02040503050406030204" pitchFamily="18" charset="0"/>
                          <a:ea typeface="Cambria" panose="02040503050406030204" pitchFamily="18" charset="0"/>
                        </a:rPr>
                        <a:t>UTI Structured Debt Fund IV</a:t>
                      </a:r>
                    </a:p>
                  </a:txBody>
                  <a:tcPr marL="72000" marR="72000" marT="0" marB="0" anchor="ctr">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solidFill>
                  </a:tcPr>
                </a:tc>
                <a:tc>
                  <a:txBody>
                    <a:bodyPr/>
                    <a:lstStyle/>
                    <a:p>
                      <a:pPr algn="ctr" rtl="0" fontAlgn="ctr"/>
                      <a:r>
                        <a:rPr lang="en-US" sz="1400" b="0" i="0" u="none" strike="noStrike" dirty="0">
                          <a:solidFill>
                            <a:srgbClr val="000000"/>
                          </a:solidFill>
                          <a:effectLst/>
                          <a:latin typeface="Cambria" panose="02040503050406030204" pitchFamily="18" charset="0"/>
                          <a:ea typeface="Cambria" panose="02040503050406030204" pitchFamily="18" charset="0"/>
                        </a:rPr>
                        <a:t> The fund follows a private credit strategy targeting India’s mid-market, addressing the structural credit gap from underdeveloped bond markets and reliance on banks. It invests in companies capable of regular coupon payments, generating stable income through monthly or quarterly distributions.</a:t>
                      </a:r>
                    </a:p>
                  </a:txBody>
                  <a:tcPr marL="72000" marR="7200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solidFill>
                  </a:tcPr>
                </a:tc>
                <a:tc>
                  <a:txBody>
                    <a:bodyPr/>
                    <a:lstStyle/>
                    <a:p>
                      <a:pPr marL="0" marR="0" lvl="0" indent="0" algn="ctr" defTabSz="914400" rtl="0" eaLnBrk="1" fontAlgn="ctr" latinLnBrk="0" hangingPunct="1">
                        <a:lnSpc>
                          <a:spcPct val="100000"/>
                        </a:lnSpc>
                        <a:spcBef>
                          <a:spcPts val="0"/>
                        </a:spcBef>
                        <a:spcAft>
                          <a:spcPts val="0"/>
                        </a:spcAft>
                        <a:buClrTx/>
                        <a:buSzTx/>
                        <a:buFontTx/>
                        <a:buNone/>
                        <a:tabLst/>
                        <a:defRPr/>
                      </a:pPr>
                      <a:r>
                        <a:rPr lang="en-US" sz="1400" b="0" i="0" u="none" strike="noStrike" dirty="0">
                          <a:solidFill>
                            <a:srgbClr val="000000"/>
                          </a:solidFill>
                          <a:effectLst/>
                          <a:latin typeface="Cambria" panose="02040503050406030204" pitchFamily="18" charset="0"/>
                          <a:ea typeface="Cambria" panose="02040503050406030204" pitchFamily="18" charset="0"/>
                        </a:rPr>
                        <a:t>4 years from final close</a:t>
                      </a:r>
                    </a:p>
                  </a:txBody>
                  <a:tcPr marL="72000" marR="7200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solidFill>
                  </a:tcPr>
                </a:tc>
                <a:extLst>
                  <a:ext uri="{0D108BD9-81ED-4DB2-BD59-A6C34878D82A}">
                    <a16:rowId xmlns:a16="http://schemas.microsoft.com/office/drawing/2014/main" val="1944963435"/>
                  </a:ext>
                </a:extLst>
              </a:tr>
              <a:tr h="1248305">
                <a:tc>
                  <a:txBody>
                    <a:bodyPr/>
                    <a:lstStyle/>
                    <a:p>
                      <a:pPr algn="ctr" rtl="0" fontAlgn="ctr"/>
                      <a:r>
                        <a:rPr lang="en-US" sz="1400" b="1" i="0" u="none" strike="noStrike" dirty="0">
                          <a:solidFill>
                            <a:srgbClr val="000000"/>
                          </a:solidFill>
                          <a:effectLst/>
                          <a:latin typeface="Cambria" panose="02040503050406030204" pitchFamily="18" charset="0"/>
                          <a:ea typeface="Cambria" panose="02040503050406030204" pitchFamily="18" charset="0"/>
                        </a:rPr>
                        <a:t>Neo Infra Income Opportunities Fund II</a:t>
                      </a:r>
                    </a:p>
                  </a:txBody>
                  <a:tcPr marL="72000" marR="72000" marT="0" marB="0" anchor="ctr">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BFBFBF"/>
                    </a:solidFill>
                  </a:tcPr>
                </a:tc>
                <a:tc>
                  <a:txBody>
                    <a:bodyPr/>
                    <a:lstStyle/>
                    <a:p>
                      <a:pPr algn="ctr" rtl="0" fontAlgn="ctr"/>
                      <a:r>
                        <a:rPr lang="en-US" sz="1400" b="0" i="0" u="none" strike="noStrike" dirty="0">
                          <a:solidFill>
                            <a:srgbClr val="000000"/>
                          </a:solidFill>
                          <a:effectLst/>
                          <a:latin typeface="Cambria" panose="02040503050406030204" pitchFamily="18" charset="0"/>
                          <a:ea typeface="Cambria" panose="02040503050406030204" pitchFamily="18" charset="0"/>
                        </a:rPr>
                        <a:t>The fund follows a proven infrastructure strategy, allocating ~80% to operating solar and road assets with creditworthy counterparties, targeting ~20–21% annual returns. The remaining ~20% is invested in </a:t>
                      </a:r>
                      <a:r>
                        <a:rPr lang="en-US" sz="1400" b="0" i="0" u="none" strike="noStrike" dirty="0" err="1">
                          <a:solidFill>
                            <a:srgbClr val="000000"/>
                          </a:solidFill>
                          <a:effectLst/>
                          <a:latin typeface="Cambria" panose="02040503050406030204" pitchFamily="18" charset="0"/>
                          <a:ea typeface="Cambria" panose="02040503050406030204" pitchFamily="18" charset="0"/>
                        </a:rPr>
                        <a:t>InvITs</a:t>
                      </a:r>
                      <a:r>
                        <a:rPr lang="en-US" sz="1400" b="0" i="0" u="none" strike="noStrike" dirty="0">
                          <a:solidFill>
                            <a:srgbClr val="000000"/>
                          </a:solidFill>
                          <a:effectLst/>
                          <a:latin typeface="Cambria" panose="02040503050406030204" pitchFamily="18" charset="0"/>
                          <a:ea typeface="Cambria" panose="02040503050406030204" pitchFamily="18" charset="0"/>
                        </a:rPr>
                        <a:t> and opportunistic infrastructure segments, aiming for ~18–19% returns through pricing and access advantages.</a:t>
                      </a:r>
                    </a:p>
                  </a:txBody>
                  <a:tcPr marL="72000" marR="7200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BFBFBF"/>
                    </a:solidFill>
                  </a:tcPr>
                </a:tc>
                <a:tc>
                  <a:txBody>
                    <a:bodyPr/>
                    <a:lstStyle/>
                    <a:p>
                      <a:pPr marL="0" marR="0" lvl="0" indent="0" algn="ctr" defTabSz="914400" rtl="0" eaLnBrk="1" fontAlgn="ctr" latinLnBrk="0" hangingPunct="1">
                        <a:lnSpc>
                          <a:spcPct val="100000"/>
                        </a:lnSpc>
                        <a:spcBef>
                          <a:spcPts val="0"/>
                        </a:spcBef>
                        <a:spcAft>
                          <a:spcPts val="0"/>
                        </a:spcAft>
                        <a:buClrTx/>
                        <a:buSzTx/>
                        <a:buFontTx/>
                        <a:buNone/>
                        <a:tabLst/>
                        <a:defRPr/>
                      </a:pPr>
                      <a:r>
                        <a:rPr lang="en-US" sz="1400" b="0" i="0" u="none" strike="noStrike" dirty="0">
                          <a:solidFill>
                            <a:srgbClr val="000000"/>
                          </a:solidFill>
                          <a:effectLst/>
                          <a:latin typeface="Cambria" panose="02040503050406030204" pitchFamily="18" charset="0"/>
                          <a:ea typeface="Cambria" panose="02040503050406030204" pitchFamily="18" charset="0"/>
                        </a:rPr>
                        <a:t>7 Years</a:t>
                      </a:r>
                    </a:p>
                  </a:txBody>
                  <a:tcPr marL="72000" marR="7200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BFBFBF"/>
                    </a:solidFill>
                  </a:tcPr>
                </a:tc>
                <a:extLst>
                  <a:ext uri="{0D108BD9-81ED-4DB2-BD59-A6C34878D82A}">
                    <a16:rowId xmlns:a16="http://schemas.microsoft.com/office/drawing/2014/main" val="3976183441"/>
                  </a:ext>
                </a:extLst>
              </a:tr>
              <a:tr h="1248305">
                <a:tc>
                  <a:txBody>
                    <a:bodyPr/>
                    <a:lstStyle/>
                    <a:p>
                      <a:pPr algn="ctr" rtl="0" fontAlgn="ctr"/>
                      <a:r>
                        <a:rPr lang="en-US" sz="1400" b="1" i="0" u="none" strike="noStrike" dirty="0">
                          <a:solidFill>
                            <a:srgbClr val="000000"/>
                          </a:solidFill>
                          <a:effectLst/>
                          <a:latin typeface="Cambria" panose="02040503050406030204" pitchFamily="18" charset="0"/>
                          <a:ea typeface="Cambria" panose="02040503050406030204" pitchFamily="18" charset="0"/>
                        </a:rPr>
                        <a:t>InCred Credit Opportunities Fund III </a:t>
                      </a:r>
                    </a:p>
                  </a:txBody>
                  <a:tcPr marL="72000" marR="72000" marT="0" marB="0" anchor="ctr">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tc>
                  <a:txBody>
                    <a:bodyPr/>
                    <a:lstStyle/>
                    <a:p>
                      <a:pPr algn="ctr" rtl="0" fontAlgn="ctr"/>
                      <a:r>
                        <a:rPr lang="en-US" sz="1400" b="0" i="0" u="none" strike="noStrike" dirty="0">
                          <a:solidFill>
                            <a:srgbClr val="000000"/>
                          </a:solidFill>
                          <a:effectLst/>
                          <a:latin typeface="Cambria" panose="02040503050406030204" pitchFamily="18" charset="0"/>
                          <a:ea typeface="Cambria" panose="02040503050406030204" pitchFamily="18" charset="0"/>
                        </a:rPr>
                        <a:t>ICOF–III is a performing credit fund that provides growth capital to Indian corporates through secured credit positions with compelling risk-reward potential. </a:t>
                      </a:r>
                    </a:p>
                  </a:txBody>
                  <a:tcPr marL="72000" marR="7200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tc>
                  <a:txBody>
                    <a:bodyPr/>
                    <a:lstStyle/>
                    <a:p>
                      <a:pPr marL="0" marR="0" lvl="0" indent="0" algn="ctr" defTabSz="914400" rtl="0" eaLnBrk="1" fontAlgn="ctr" latinLnBrk="0" hangingPunct="1">
                        <a:lnSpc>
                          <a:spcPct val="100000"/>
                        </a:lnSpc>
                        <a:spcBef>
                          <a:spcPts val="0"/>
                        </a:spcBef>
                        <a:spcAft>
                          <a:spcPts val="0"/>
                        </a:spcAft>
                        <a:buClrTx/>
                        <a:buSzTx/>
                        <a:buFontTx/>
                        <a:buNone/>
                        <a:tabLst/>
                        <a:defRPr/>
                      </a:pPr>
                      <a:r>
                        <a:rPr lang="en-US" sz="1400" b="0" i="0" u="none" strike="noStrike" dirty="0">
                          <a:solidFill>
                            <a:srgbClr val="000000"/>
                          </a:solidFill>
                          <a:effectLst/>
                          <a:latin typeface="Cambria" panose="02040503050406030204" pitchFamily="18" charset="0"/>
                          <a:ea typeface="Cambria" panose="02040503050406030204" pitchFamily="18" charset="0"/>
                        </a:rPr>
                        <a:t>5.75 Years from first close</a:t>
                      </a:r>
                    </a:p>
                  </a:txBody>
                  <a:tcPr marL="72000" marR="7200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extLst>
                  <a:ext uri="{0D108BD9-81ED-4DB2-BD59-A6C34878D82A}">
                    <a16:rowId xmlns:a16="http://schemas.microsoft.com/office/drawing/2014/main" val="2531896918"/>
                  </a:ext>
                </a:extLst>
              </a:tr>
            </a:tbl>
          </a:graphicData>
        </a:graphic>
      </p:graphicFrame>
      <p:pic>
        <p:nvPicPr>
          <p:cNvPr id="2" name="Picture 1" descr="A white text on a black background&#10;&#10;AI-generated content may be incorrect.">
            <a:extLst>
              <a:ext uri="{FF2B5EF4-FFF2-40B4-BE49-F238E27FC236}">
                <a16:creationId xmlns:a16="http://schemas.microsoft.com/office/drawing/2014/main" id="{69A3088C-6014-7B46-BDCE-C1039839EBC9}"/>
              </a:ext>
            </a:extLst>
          </p:cNvPr>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10362466" y="234062"/>
            <a:ext cx="1559328" cy="340260"/>
          </a:xfrm>
          <a:prstGeom prst="rect">
            <a:avLst/>
          </a:prstGeom>
        </p:spPr>
      </p:pic>
    </p:spTree>
    <p:extLst>
      <p:ext uri="{BB962C8B-B14F-4D97-AF65-F5344CB8AC3E}">
        <p14:creationId xmlns:p14="http://schemas.microsoft.com/office/powerpoint/2010/main" val="3541307854"/>
      </p:ext>
    </p:extLst>
  </p:cSld>
  <p:clrMapOvr>
    <a:masterClrMapping/>
  </p:clrMapOvr>
</p:sld>
</file>

<file path=ppt/slides/slide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3"/>
          <p:cNvSpPr/>
          <p:nvPr/>
        </p:nvSpPr>
        <p:spPr>
          <a:xfrm>
            <a:off x="0" y="0"/>
            <a:ext cx="12192000" cy="821635"/>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 name="Title 1">
            <a:extLst>
              <a:ext uri="{FF2B5EF4-FFF2-40B4-BE49-F238E27FC236}">
                <a16:creationId xmlns:a16="http://schemas.microsoft.com/office/drawing/2014/main" id="{D5D14BE9-64D4-42CE-969F-9590C16A2F5F}"/>
              </a:ext>
            </a:extLst>
          </p:cNvPr>
          <p:cNvSpPr txBox="1">
            <a:spLocks/>
          </p:cNvSpPr>
          <p:nvPr/>
        </p:nvSpPr>
        <p:spPr>
          <a:xfrm>
            <a:off x="165475" y="106018"/>
            <a:ext cx="11007609" cy="630899"/>
          </a:xfrm>
          <a:prstGeom prst="rect">
            <a:avLst/>
          </a:prstGeom>
        </p:spPr>
        <p:txBody>
          <a:bodyPr vert="horz" lIns="91440" tIns="45720" rIns="91440" bIns="45720" rtlCol="0" anchor="ctr">
            <a:noAutofit/>
          </a:bodyPr>
          <a:lstStyle>
            <a:lvl1pPr algn="ctr" defTabSz="914400" rtl="0" eaLnBrk="1" latinLnBrk="0" hangingPunct="1">
              <a:lnSpc>
                <a:spcPct val="90000"/>
              </a:lnSpc>
              <a:spcBef>
                <a:spcPct val="0"/>
              </a:spcBef>
              <a:buNone/>
              <a:defRPr sz="6000" kern="1200">
                <a:solidFill>
                  <a:schemeClr val="tx1"/>
                </a:solidFill>
                <a:latin typeface="+mj-lt"/>
                <a:ea typeface="+mj-ea"/>
                <a:cs typeface="+mj-cs"/>
              </a:defRPr>
            </a:lvl1pPr>
          </a:lstStyle>
          <a:p>
            <a:pPr marL="0" marR="0" lvl="0" indent="0" algn="l" defTabSz="914400" rtl="0" eaLnBrk="1" fontAlgn="auto" latinLnBrk="0" hangingPunct="1">
              <a:lnSpc>
                <a:spcPct val="90000"/>
              </a:lnSpc>
              <a:spcBef>
                <a:spcPct val="0"/>
              </a:spcBef>
              <a:spcAft>
                <a:spcPts val="0"/>
              </a:spcAft>
              <a:buClrTx/>
              <a:buSzTx/>
              <a:buFontTx/>
              <a:buNone/>
              <a:tabLst/>
              <a:defRPr/>
            </a:pPr>
            <a:r>
              <a:rPr kumimoji="0" lang="en-US" sz="2800" b="1" i="0" u="none" strike="noStrike" kern="1200" cap="none" spc="0" normalizeH="0" baseline="0" noProof="0" dirty="0">
                <a:ln>
                  <a:noFill/>
                </a:ln>
                <a:solidFill>
                  <a:prstClr val="white"/>
                </a:solidFill>
                <a:effectLst/>
                <a:uLnTx/>
                <a:uFillTx/>
                <a:latin typeface="Cambria" panose="02040503050406030204" pitchFamily="18" charset="0"/>
                <a:ea typeface="Cambria" panose="02040503050406030204" pitchFamily="18" charset="0"/>
                <a:cs typeface="+mj-cs"/>
              </a:rPr>
              <a:t>DEBT AIF (SHORT TERM)</a:t>
            </a:r>
          </a:p>
          <a:p>
            <a:pPr marL="0" marR="0" lvl="0" indent="0" algn="l" defTabSz="914400" rtl="0" eaLnBrk="1" fontAlgn="auto" latinLnBrk="0" hangingPunct="1">
              <a:lnSpc>
                <a:spcPct val="90000"/>
              </a:lnSpc>
              <a:spcBef>
                <a:spcPct val="0"/>
              </a:spcBef>
              <a:spcAft>
                <a:spcPts val="0"/>
              </a:spcAft>
              <a:buClrTx/>
              <a:buSzTx/>
              <a:buFontTx/>
              <a:buNone/>
              <a:tabLst/>
              <a:defRPr/>
            </a:pPr>
            <a:r>
              <a:rPr kumimoji="0" lang="en-US" sz="2800" b="1" i="0" u="none" strike="noStrike" kern="1200" cap="none" spc="0" normalizeH="0" baseline="0" noProof="0" dirty="0">
                <a:ln>
                  <a:noFill/>
                </a:ln>
                <a:solidFill>
                  <a:prstClr val="white"/>
                </a:solidFill>
                <a:effectLst/>
                <a:uLnTx/>
                <a:uFillTx/>
                <a:latin typeface="Cambria" panose="02040503050406030204" pitchFamily="18" charset="0"/>
                <a:ea typeface="Cambria" panose="02040503050406030204" pitchFamily="18" charset="0"/>
                <a:cs typeface="+mj-cs"/>
              </a:rPr>
              <a:t>Northern Arc Money Market Alpha Fund (Cat III AIF)</a:t>
            </a:r>
            <a:endParaRPr kumimoji="0" lang="en-IN" sz="2800" b="1" i="0" u="none" strike="noStrike" kern="1200" cap="none" spc="0" normalizeH="0" baseline="0" noProof="0" dirty="0">
              <a:ln>
                <a:noFill/>
              </a:ln>
              <a:solidFill>
                <a:prstClr val="white"/>
              </a:solidFill>
              <a:effectLst/>
              <a:uLnTx/>
              <a:uFillTx/>
              <a:latin typeface="Cambria" panose="02040503050406030204" pitchFamily="18" charset="0"/>
              <a:ea typeface="Cambria" panose="02040503050406030204" pitchFamily="18" charset="0"/>
              <a:cs typeface="+mj-cs"/>
            </a:endParaRPr>
          </a:p>
        </p:txBody>
      </p:sp>
      <p:sp>
        <p:nvSpPr>
          <p:cNvPr id="18" name="Rectangle 17"/>
          <p:cNvSpPr/>
          <p:nvPr/>
        </p:nvSpPr>
        <p:spPr>
          <a:xfrm>
            <a:off x="0" y="808383"/>
            <a:ext cx="12192000" cy="45719"/>
          </a:xfrm>
          <a:prstGeom prst="rect">
            <a:avLst/>
          </a:prstGeom>
          <a:solidFill>
            <a:schemeClr val="bg1">
              <a:lumMod val="6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7" name="Rectangle 26"/>
          <p:cNvSpPr/>
          <p:nvPr/>
        </p:nvSpPr>
        <p:spPr>
          <a:xfrm>
            <a:off x="0" y="6627059"/>
            <a:ext cx="12192000" cy="235963"/>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8" name="Slide Number Placeholder 18"/>
          <p:cNvSpPr>
            <a:spLocks noGrp="1"/>
          </p:cNvSpPr>
          <p:nvPr>
            <p:ph type="sldNum" sz="quarter" idx="12"/>
          </p:nvPr>
        </p:nvSpPr>
        <p:spPr>
          <a:xfrm>
            <a:off x="9448800" y="6549225"/>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1E62F875-1F54-4527-993B-FB1D0CCB3E02}" type="slidenum">
              <a:rPr kumimoji="0" lang="en-IN" sz="1200" b="1" i="0" u="none" strike="noStrike" kern="1200" cap="none" spc="0" normalizeH="0" baseline="0" noProof="0" smtClean="0">
                <a:ln>
                  <a:noFill/>
                </a:ln>
                <a:solidFill>
                  <a:prstClr val="white"/>
                </a:solidFill>
                <a:effectLst/>
                <a:uLnTx/>
                <a:uFillTx/>
                <a:latin typeface="Cambria" panose="02040503050406030204" pitchFamily="18" charset="0"/>
                <a:ea typeface="Cambria" panose="02040503050406030204" pitchFamily="18" charset="0"/>
                <a:cs typeface="+mn-cs"/>
              </a:rPr>
              <a:pPr marL="0" marR="0" lvl="0" indent="0" algn="r" defTabSz="914400" rtl="0" eaLnBrk="1" fontAlgn="auto" latinLnBrk="0" hangingPunct="1">
                <a:lnSpc>
                  <a:spcPct val="100000"/>
                </a:lnSpc>
                <a:spcBef>
                  <a:spcPts val="0"/>
                </a:spcBef>
                <a:spcAft>
                  <a:spcPts val="0"/>
                </a:spcAft>
                <a:buClrTx/>
                <a:buSzTx/>
                <a:buFontTx/>
                <a:buNone/>
                <a:tabLst/>
                <a:defRPr/>
              </a:pPr>
              <a:t>78</a:t>
            </a:fld>
            <a:endParaRPr kumimoji="0" lang="en-IN" sz="1200" b="1" i="0" u="none" strike="noStrike" kern="1200" cap="none" spc="0" normalizeH="0" baseline="0" noProof="0">
              <a:ln>
                <a:noFill/>
              </a:ln>
              <a:solidFill>
                <a:prstClr val="white"/>
              </a:solidFill>
              <a:effectLst/>
              <a:uLnTx/>
              <a:uFillTx/>
              <a:latin typeface="Cambria" panose="02040503050406030204" pitchFamily="18" charset="0"/>
              <a:ea typeface="Cambria" panose="02040503050406030204" pitchFamily="18" charset="0"/>
              <a:cs typeface="+mn-cs"/>
            </a:endParaRPr>
          </a:p>
        </p:txBody>
      </p:sp>
      <p:sp>
        <p:nvSpPr>
          <p:cNvPr id="3" name="TextBox 2"/>
          <p:cNvSpPr txBox="1"/>
          <p:nvPr/>
        </p:nvSpPr>
        <p:spPr>
          <a:xfrm>
            <a:off x="218483" y="965330"/>
            <a:ext cx="4242681" cy="2492990"/>
          </a:xfrm>
          <a:prstGeom prst="rect">
            <a:avLst/>
          </a:prstGeom>
          <a:noFill/>
          <a:ln>
            <a:solidFill>
              <a:schemeClr val="bg1">
                <a:lumMod val="85000"/>
              </a:schemeClr>
            </a:solidFill>
          </a:ln>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300" b="1" i="0"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rPr>
              <a:t>Investment Objective</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300" b="0" i="0"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endParaRP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300" b="0" i="0"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rPr>
              <a:t>A Category III open-ended alternative investment fund from the Northern Arc platform targeting to generate superior risk adjusted returns by investing in a well-curated mix of Credit &amp; Liquid allocations.</a:t>
            </a: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300" b="0" i="0"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rPr>
              <a:t>Attractive investment opportunity to investors seeking to generate alpha over ultra short-term mutual funds</a:t>
            </a: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300" b="0" i="0"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rPr>
              <a:t>The Fund invests in Money market instruments such as G-Secs, T-bills, CPs, CDs, NCDs, PTCs etc. that have residual maturity of less than 1 year.</a:t>
            </a:r>
          </a:p>
        </p:txBody>
      </p:sp>
      <p:graphicFrame>
        <p:nvGraphicFramePr>
          <p:cNvPr id="2" name="Table 1">
            <a:extLst>
              <a:ext uri="{FF2B5EF4-FFF2-40B4-BE49-F238E27FC236}">
                <a16:creationId xmlns:a16="http://schemas.microsoft.com/office/drawing/2014/main" id="{A7D1152F-9501-D70A-92D5-A8316C75AAF2}"/>
              </a:ext>
            </a:extLst>
          </p:cNvPr>
          <p:cNvGraphicFramePr>
            <a:graphicFrameLocks noGrp="1"/>
          </p:cNvGraphicFramePr>
          <p:nvPr>
            <p:extLst>
              <p:ext uri="{D42A27DB-BD31-4B8C-83A1-F6EECF244321}">
                <p14:modId xmlns:p14="http://schemas.microsoft.com/office/powerpoint/2010/main" val="3284377884"/>
              </p:ext>
            </p:extLst>
          </p:nvPr>
        </p:nvGraphicFramePr>
        <p:xfrm>
          <a:off x="218482" y="3875839"/>
          <a:ext cx="4267376" cy="2672181"/>
        </p:xfrm>
        <a:graphic>
          <a:graphicData uri="http://schemas.openxmlformats.org/drawingml/2006/table">
            <a:tbl>
              <a:tblPr/>
              <a:tblGrid>
                <a:gridCol w="1942827">
                  <a:extLst>
                    <a:ext uri="{9D8B030D-6E8A-4147-A177-3AD203B41FA5}">
                      <a16:colId xmlns:a16="http://schemas.microsoft.com/office/drawing/2014/main" val="3506255909"/>
                    </a:ext>
                  </a:extLst>
                </a:gridCol>
                <a:gridCol w="2324549">
                  <a:extLst>
                    <a:ext uri="{9D8B030D-6E8A-4147-A177-3AD203B41FA5}">
                      <a16:colId xmlns:a16="http://schemas.microsoft.com/office/drawing/2014/main" val="2392678090"/>
                    </a:ext>
                  </a:extLst>
                </a:gridCol>
              </a:tblGrid>
              <a:tr h="208732">
                <a:tc gridSpan="2">
                  <a:txBody>
                    <a:bodyPr/>
                    <a:lstStyle/>
                    <a:p>
                      <a:pPr algn="ctr" rtl="0" fontAlgn="ctr"/>
                      <a:r>
                        <a:rPr lang="en-IN" sz="1200" b="1" i="0" u="none" strike="noStrike">
                          <a:solidFill>
                            <a:srgbClr val="FFFFFF"/>
                          </a:solidFill>
                          <a:effectLst/>
                          <a:latin typeface="Cambria" panose="02040503050406030204" pitchFamily="18" charset="0"/>
                          <a:ea typeface="Cambria" panose="02040503050406030204" pitchFamily="18" charset="0"/>
                        </a:rPr>
                        <a:t>Fund Structure</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000000"/>
                    </a:solidFill>
                  </a:tcPr>
                </a:tc>
                <a:tc hMerge="1">
                  <a:txBody>
                    <a:bodyPr/>
                    <a:lstStyle/>
                    <a:p>
                      <a:endParaRPr lang="en-IN"/>
                    </a:p>
                  </a:txBody>
                  <a:tcPr/>
                </a:tc>
                <a:extLst>
                  <a:ext uri="{0D108BD9-81ED-4DB2-BD59-A6C34878D82A}">
                    <a16:rowId xmlns:a16="http://schemas.microsoft.com/office/drawing/2014/main" val="3233174111"/>
                  </a:ext>
                </a:extLst>
              </a:tr>
              <a:tr h="208732">
                <a:tc>
                  <a:txBody>
                    <a:bodyPr/>
                    <a:lstStyle/>
                    <a:p>
                      <a:pPr algn="ctr" rtl="0" fontAlgn="b"/>
                      <a:r>
                        <a:rPr lang="en-IN" sz="1200" b="1" i="0" u="none" strike="noStrike" dirty="0">
                          <a:solidFill>
                            <a:srgbClr val="000000"/>
                          </a:solidFill>
                          <a:effectLst/>
                          <a:latin typeface="Cambria" panose="02040503050406030204" pitchFamily="18" charset="0"/>
                          <a:ea typeface="Cambria" panose="02040503050406030204" pitchFamily="18" charset="0"/>
                        </a:rPr>
                        <a:t>Minimum Commitment</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905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bg1">
                        <a:lumMod val="85000"/>
                      </a:schemeClr>
                    </a:solidFill>
                  </a:tcPr>
                </a:tc>
                <a:tc>
                  <a:txBody>
                    <a:bodyPr/>
                    <a:lstStyle/>
                    <a:p>
                      <a:pPr algn="ctr" rtl="0" fontAlgn="ctr"/>
                      <a:r>
                        <a:rPr lang="en-IN" sz="1200" b="0" i="0" u="none" strike="noStrike">
                          <a:solidFill>
                            <a:srgbClr val="000000"/>
                          </a:solidFill>
                          <a:effectLst/>
                          <a:latin typeface="Cambria" panose="02040503050406030204" pitchFamily="18" charset="0"/>
                          <a:ea typeface="Cambria" panose="02040503050406030204" pitchFamily="18" charset="0"/>
                        </a:rPr>
                        <a:t>1 Crore</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905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2260061183"/>
                  </a:ext>
                </a:extLst>
              </a:tr>
              <a:tr h="208732">
                <a:tc>
                  <a:txBody>
                    <a:bodyPr/>
                    <a:lstStyle/>
                    <a:p>
                      <a:pPr algn="ctr" rtl="0" fontAlgn="b"/>
                      <a:r>
                        <a:rPr lang="en-IN" sz="1200" b="1" i="0" u="none" strike="noStrike" dirty="0">
                          <a:solidFill>
                            <a:srgbClr val="000000"/>
                          </a:solidFill>
                          <a:effectLst/>
                          <a:latin typeface="Cambria" panose="02040503050406030204" pitchFamily="18" charset="0"/>
                          <a:ea typeface="Cambria" panose="02040503050406030204" pitchFamily="18" charset="0"/>
                        </a:rPr>
                        <a:t>AUM </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bg1">
                        <a:lumMod val="95000"/>
                      </a:schemeClr>
                    </a:solidFill>
                  </a:tcPr>
                </a:tc>
                <a:tc>
                  <a:txBody>
                    <a:bodyPr/>
                    <a:lstStyle/>
                    <a:p>
                      <a:pPr algn="ctr" rtl="0" fontAlgn="ctr"/>
                      <a:r>
                        <a:rPr lang="en-IN" sz="1200" b="0" i="0" u="none" strike="noStrike" dirty="0">
                          <a:solidFill>
                            <a:srgbClr val="000000"/>
                          </a:solidFill>
                          <a:effectLst/>
                          <a:latin typeface="Cambria" panose="02040503050406030204" pitchFamily="18" charset="0"/>
                          <a:ea typeface="Cambria" panose="02040503050406030204" pitchFamily="18" charset="0"/>
                        </a:rPr>
                        <a:t>~760 Cr.</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3127372083"/>
                  </a:ext>
                </a:extLst>
              </a:tr>
              <a:tr h="208732">
                <a:tc>
                  <a:txBody>
                    <a:bodyPr/>
                    <a:lstStyle/>
                    <a:p>
                      <a:pPr algn="ctr" rtl="0" fontAlgn="b"/>
                      <a:r>
                        <a:rPr lang="en-IN" sz="1200" b="1" i="0" u="none" strike="noStrike">
                          <a:solidFill>
                            <a:srgbClr val="000000"/>
                          </a:solidFill>
                          <a:effectLst/>
                          <a:latin typeface="Cambria" panose="02040503050406030204" pitchFamily="18" charset="0"/>
                          <a:ea typeface="Cambria" panose="02040503050406030204" pitchFamily="18" charset="0"/>
                        </a:rPr>
                        <a:t>Average Maturity</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chemeClr val="bg1">
                        <a:lumMod val="85000"/>
                      </a:schemeClr>
                    </a:solidFill>
                  </a:tcPr>
                </a:tc>
                <a:tc>
                  <a:txBody>
                    <a:bodyPr/>
                    <a:lstStyle/>
                    <a:p>
                      <a:pPr algn="ctr" rtl="0" fontAlgn="ctr"/>
                      <a:r>
                        <a:rPr lang="en-IN" sz="1200" b="0" i="0" u="none" strike="noStrike">
                          <a:solidFill>
                            <a:srgbClr val="000000"/>
                          </a:solidFill>
                          <a:effectLst/>
                          <a:latin typeface="Cambria" panose="02040503050406030204" pitchFamily="18" charset="0"/>
                          <a:ea typeface="Cambria" panose="02040503050406030204" pitchFamily="18" charset="0"/>
                        </a:rPr>
                        <a:t>3-6 Months</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912980400"/>
                  </a:ext>
                </a:extLst>
              </a:tr>
              <a:tr h="803927">
                <a:tc>
                  <a:txBody>
                    <a:bodyPr/>
                    <a:lstStyle/>
                    <a:p>
                      <a:pPr algn="ctr" rtl="0" fontAlgn="b"/>
                      <a:r>
                        <a:rPr lang="en-IN" sz="1200" b="1" i="0" u="none" strike="noStrike" dirty="0">
                          <a:solidFill>
                            <a:srgbClr val="000000"/>
                          </a:solidFill>
                          <a:effectLst/>
                          <a:latin typeface="Cambria" panose="02040503050406030204" pitchFamily="18" charset="0"/>
                          <a:ea typeface="Cambria" panose="02040503050406030204" pitchFamily="18" charset="0"/>
                        </a:rPr>
                        <a:t>Portfolio Allocation</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905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bg1">
                        <a:lumMod val="95000"/>
                      </a:schemeClr>
                    </a:solidFill>
                  </a:tcPr>
                </a:tc>
                <a:tc>
                  <a:txBody>
                    <a:bodyPr/>
                    <a:lstStyle/>
                    <a:p>
                      <a:pPr algn="ctr" rtl="0" fontAlgn="ctr"/>
                      <a:r>
                        <a:rPr lang="en-US" sz="1200" b="0" i="0" u="none" strike="noStrike" dirty="0">
                          <a:solidFill>
                            <a:srgbClr val="000000"/>
                          </a:solidFill>
                          <a:effectLst/>
                          <a:latin typeface="Cambria" panose="02040503050406030204" pitchFamily="18" charset="0"/>
                          <a:ea typeface="Cambria" panose="02040503050406030204" pitchFamily="18" charset="0"/>
                        </a:rPr>
                        <a:t>• Liquid Portion (Short-term rating A1+): 15%-20%</a:t>
                      </a:r>
                    </a:p>
                    <a:p>
                      <a:pPr algn="ctr" rtl="0" fontAlgn="ctr"/>
                      <a:r>
                        <a:rPr lang="en-US" sz="1200" b="0" i="0" u="none" strike="noStrike" dirty="0">
                          <a:solidFill>
                            <a:srgbClr val="000000"/>
                          </a:solidFill>
                          <a:effectLst/>
                          <a:latin typeface="Cambria" panose="02040503050406030204" pitchFamily="18" charset="0"/>
                          <a:ea typeface="Cambria" panose="02040503050406030204" pitchFamily="18" charset="0"/>
                        </a:rPr>
                        <a:t>• Credit Portion (Northern Arc’s investee companies): 80%-85%</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905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1881427073"/>
                  </a:ext>
                </a:extLst>
              </a:tr>
              <a:tr h="208732">
                <a:tc>
                  <a:txBody>
                    <a:bodyPr/>
                    <a:lstStyle/>
                    <a:p>
                      <a:pPr algn="ctr" rtl="0" fontAlgn="b"/>
                      <a:r>
                        <a:rPr lang="en-IN" sz="1200" b="1" i="0" u="none" strike="noStrike">
                          <a:solidFill>
                            <a:srgbClr val="000000"/>
                          </a:solidFill>
                          <a:effectLst/>
                          <a:latin typeface="Cambria" panose="02040503050406030204" pitchFamily="18" charset="0"/>
                          <a:ea typeface="Cambria" panose="02040503050406030204" pitchFamily="18" charset="0"/>
                        </a:rPr>
                        <a:t>Modified Duration (Days)</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chemeClr val="bg1">
                        <a:lumMod val="85000"/>
                      </a:schemeClr>
                    </a:solidFill>
                  </a:tcPr>
                </a:tc>
                <a:tc>
                  <a:txBody>
                    <a:bodyPr/>
                    <a:lstStyle/>
                    <a:p>
                      <a:pPr algn="ctr" rtl="0" fontAlgn="ctr"/>
                      <a:r>
                        <a:rPr lang="en-US" sz="1200" b="0" i="0" u="none" strike="noStrike" dirty="0">
                          <a:solidFill>
                            <a:srgbClr val="000000"/>
                          </a:solidFill>
                          <a:effectLst/>
                          <a:latin typeface="Cambria" panose="02040503050406030204" pitchFamily="18" charset="0"/>
                          <a:ea typeface="Cambria" panose="02040503050406030204" pitchFamily="18" charset="0"/>
                        </a:rPr>
                        <a:t>86</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443963714"/>
                  </a:ext>
                </a:extLst>
              </a:tr>
              <a:tr h="407130">
                <a:tc>
                  <a:txBody>
                    <a:bodyPr/>
                    <a:lstStyle/>
                    <a:p>
                      <a:pPr algn="ctr" rtl="0" fontAlgn="b"/>
                      <a:r>
                        <a:rPr lang="en-IN" sz="1200" b="1" i="0" u="none" strike="noStrike" dirty="0">
                          <a:solidFill>
                            <a:srgbClr val="000000"/>
                          </a:solidFill>
                          <a:effectLst/>
                          <a:latin typeface="Cambria" panose="02040503050406030204" pitchFamily="18" charset="0"/>
                          <a:ea typeface="Cambria" panose="02040503050406030204" pitchFamily="18" charset="0"/>
                        </a:rPr>
                        <a:t>Exit Load</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905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bg1">
                        <a:lumMod val="95000"/>
                      </a:schemeClr>
                    </a:solidFill>
                  </a:tcPr>
                </a:tc>
                <a:tc>
                  <a:txBody>
                    <a:bodyPr/>
                    <a:lstStyle/>
                    <a:p>
                      <a:pPr algn="ctr" rtl="0" fontAlgn="ctr"/>
                      <a:r>
                        <a:rPr lang="en-IN" sz="1200" b="0" i="0" u="none" strike="noStrike" dirty="0">
                          <a:solidFill>
                            <a:srgbClr val="000000"/>
                          </a:solidFill>
                          <a:effectLst/>
                          <a:latin typeface="Cambria" panose="02040503050406030204" pitchFamily="18" charset="0"/>
                          <a:ea typeface="Cambria" panose="02040503050406030204" pitchFamily="18" charset="0"/>
                        </a:rPr>
                        <a:t>Open – Ended</a:t>
                      </a:r>
                    </a:p>
                    <a:p>
                      <a:pPr algn="ctr" rtl="0" fontAlgn="ctr"/>
                      <a:r>
                        <a:rPr lang="en-US" sz="1200" b="0" i="0" u="none" strike="noStrike" dirty="0">
                          <a:solidFill>
                            <a:srgbClr val="000000"/>
                          </a:solidFill>
                          <a:effectLst/>
                          <a:latin typeface="Cambria" panose="02040503050406030204" pitchFamily="18" charset="0"/>
                          <a:ea typeface="Cambria" panose="02040503050406030204" pitchFamily="18" charset="0"/>
                        </a:rPr>
                        <a:t>(0.25% if exit before 84 days )</a:t>
                      </a:r>
                      <a:endParaRPr lang="en-IN" sz="1200" b="0" i="0" u="none" strike="noStrike" dirty="0">
                        <a:solidFill>
                          <a:srgbClr val="000000"/>
                        </a:solidFill>
                        <a:effectLst/>
                        <a:latin typeface="Cambria" panose="02040503050406030204" pitchFamily="18" charset="0"/>
                        <a:ea typeface="Cambria" panose="02040503050406030204" pitchFamily="18" charset="0"/>
                      </a:endParaRP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905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3198600759"/>
                  </a:ext>
                </a:extLst>
              </a:tr>
              <a:tr h="208732">
                <a:tc>
                  <a:txBody>
                    <a:bodyPr/>
                    <a:lstStyle/>
                    <a:p>
                      <a:pPr algn="ctr" rtl="0" fontAlgn="b"/>
                      <a:r>
                        <a:rPr lang="en-IN" sz="1200" b="1" i="0" u="none" strike="noStrike" dirty="0">
                          <a:solidFill>
                            <a:srgbClr val="000000"/>
                          </a:solidFill>
                          <a:effectLst/>
                          <a:latin typeface="Cambria" panose="02040503050406030204" pitchFamily="18" charset="0"/>
                          <a:ea typeface="Cambria" panose="02040503050406030204" pitchFamily="18" charset="0"/>
                        </a:rPr>
                        <a:t>Minimum Lock-in Period </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bg1">
                        <a:lumMod val="85000"/>
                      </a:schemeClr>
                    </a:solidFill>
                  </a:tcPr>
                </a:tc>
                <a:tc>
                  <a:txBody>
                    <a:bodyPr/>
                    <a:lstStyle/>
                    <a:p>
                      <a:pPr algn="ctr" rtl="0" fontAlgn="ctr"/>
                      <a:r>
                        <a:rPr lang="en-US" sz="1200" b="0" i="0" u="none" strike="noStrike" dirty="0">
                          <a:solidFill>
                            <a:srgbClr val="000000"/>
                          </a:solidFill>
                          <a:effectLst/>
                          <a:latin typeface="Cambria" panose="02040503050406030204" pitchFamily="18" charset="0"/>
                          <a:ea typeface="Cambria" panose="02040503050406030204" pitchFamily="18" charset="0"/>
                        </a:rPr>
                        <a:t>25 days</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3141722014"/>
                  </a:ext>
                </a:extLst>
              </a:tr>
              <a:tr h="208732">
                <a:tc>
                  <a:txBody>
                    <a:bodyPr/>
                    <a:lstStyle/>
                    <a:p>
                      <a:pPr algn="ctr" rtl="0" fontAlgn="b"/>
                      <a:r>
                        <a:rPr lang="en-US" sz="1200" b="1" i="0" u="none" strike="noStrike" dirty="0">
                          <a:solidFill>
                            <a:srgbClr val="000000"/>
                          </a:solidFill>
                          <a:effectLst/>
                          <a:latin typeface="Cambria" panose="02040503050406030204" pitchFamily="18" charset="0"/>
                          <a:ea typeface="Cambria" panose="02040503050406030204" pitchFamily="18" charset="0"/>
                        </a:rPr>
                        <a:t>Drawdown</a:t>
                      </a:r>
                      <a:endParaRPr lang="en-IN" sz="1200" b="1" i="0" u="none" strike="noStrike" dirty="0">
                        <a:solidFill>
                          <a:srgbClr val="000000"/>
                        </a:solidFill>
                        <a:effectLst/>
                        <a:latin typeface="Cambria" panose="02040503050406030204" pitchFamily="18" charset="0"/>
                        <a:ea typeface="Cambria" panose="02040503050406030204" pitchFamily="18" charset="0"/>
                      </a:endParaRP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bg1">
                        <a:lumMod val="95000"/>
                      </a:schemeClr>
                    </a:solidFill>
                  </a:tcPr>
                </a:tc>
                <a:tc>
                  <a:txBody>
                    <a:bodyPr/>
                    <a:lstStyle/>
                    <a:p>
                      <a:pPr algn="ctr" rtl="0" fontAlgn="ctr"/>
                      <a:r>
                        <a:rPr lang="en-US" sz="1200" b="0" i="0" u="none" strike="noStrike" dirty="0">
                          <a:solidFill>
                            <a:srgbClr val="000000"/>
                          </a:solidFill>
                          <a:effectLst/>
                          <a:latin typeface="Cambria" panose="02040503050406030204" pitchFamily="18" charset="0"/>
                          <a:ea typeface="Cambria" panose="02040503050406030204" pitchFamily="18" charset="0"/>
                        </a:rPr>
                        <a:t>100% upfront</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884000222"/>
                  </a:ext>
                </a:extLst>
              </a:tr>
            </a:tbl>
          </a:graphicData>
        </a:graphic>
      </p:graphicFrame>
      <p:sp>
        <p:nvSpPr>
          <p:cNvPr id="8" name="TextBox 7">
            <a:extLst>
              <a:ext uri="{FF2B5EF4-FFF2-40B4-BE49-F238E27FC236}">
                <a16:creationId xmlns:a16="http://schemas.microsoft.com/office/drawing/2014/main" id="{394470CB-5EB6-07D7-EECE-EE797FB08C84}"/>
              </a:ext>
            </a:extLst>
          </p:cNvPr>
          <p:cNvSpPr txBox="1"/>
          <p:nvPr/>
        </p:nvSpPr>
        <p:spPr>
          <a:xfrm>
            <a:off x="218482" y="3533784"/>
            <a:ext cx="4242682" cy="292388"/>
          </a:xfrm>
          <a:prstGeom prst="rect">
            <a:avLst/>
          </a:prstGeom>
          <a:noFill/>
          <a:ln>
            <a:solidFill>
              <a:schemeClr val="bg1">
                <a:lumMod val="85000"/>
              </a:schemeClr>
            </a:solidFill>
          </a:ln>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300" b="1" i="1"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Gross YTM – 9.87%</a:t>
            </a:r>
            <a:endParaRPr kumimoji="0" lang="en-US" sz="1300" b="1" i="1" u="none" strike="noStrike" kern="1200" cap="none" spc="0" normalizeH="0" baseline="0" noProof="0" dirty="0">
              <a:ln>
                <a:noFill/>
              </a:ln>
              <a:solidFill>
                <a:srgbClr val="000000"/>
              </a:solidFill>
              <a:effectLst/>
              <a:uLnTx/>
              <a:uFillTx/>
              <a:latin typeface="Cambria" pitchFamily="18" charset="0"/>
              <a:ea typeface="Cambria" pitchFamily="18" charset="0"/>
              <a:cs typeface="+mn-cs"/>
            </a:endParaRPr>
          </a:p>
        </p:txBody>
      </p:sp>
      <p:graphicFrame>
        <p:nvGraphicFramePr>
          <p:cNvPr id="17" name="Table 8">
            <a:extLst>
              <a:ext uri="{FF2B5EF4-FFF2-40B4-BE49-F238E27FC236}">
                <a16:creationId xmlns:a16="http://schemas.microsoft.com/office/drawing/2014/main" id="{3C53E1D4-5942-2311-9C00-E23939287652}"/>
              </a:ext>
            </a:extLst>
          </p:cNvPr>
          <p:cNvGraphicFramePr>
            <a:graphicFrameLocks noGrp="1"/>
          </p:cNvGraphicFramePr>
          <p:nvPr/>
        </p:nvGraphicFramePr>
        <p:xfrm>
          <a:off x="8564903" y="4399851"/>
          <a:ext cx="3468379" cy="933450"/>
        </p:xfrm>
        <a:graphic>
          <a:graphicData uri="http://schemas.openxmlformats.org/drawingml/2006/table">
            <a:tbl>
              <a:tblPr firstRow="1" bandRow="1">
                <a:tableStyleId>{073A0DAA-6AF3-43AB-8588-CEC1D06C72B9}</a:tableStyleId>
              </a:tblPr>
              <a:tblGrid>
                <a:gridCol w="1824071">
                  <a:extLst>
                    <a:ext uri="{9D8B030D-6E8A-4147-A177-3AD203B41FA5}">
                      <a16:colId xmlns:a16="http://schemas.microsoft.com/office/drawing/2014/main" val="3655427531"/>
                    </a:ext>
                  </a:extLst>
                </a:gridCol>
                <a:gridCol w="1644308">
                  <a:extLst>
                    <a:ext uri="{9D8B030D-6E8A-4147-A177-3AD203B41FA5}">
                      <a16:colId xmlns:a16="http://schemas.microsoft.com/office/drawing/2014/main" val="1999429750"/>
                    </a:ext>
                  </a:extLst>
                </a:gridCol>
              </a:tblGrid>
              <a:tr h="0">
                <a:tc gridSpan="2">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IN" sz="1200" b="1" i="0" u="none" strike="noStrike">
                          <a:solidFill>
                            <a:schemeClr val="bg1"/>
                          </a:solidFill>
                          <a:effectLst/>
                          <a:latin typeface="Cambria" panose="02040503050406030204" pitchFamily="18" charset="0"/>
                          <a:ea typeface="Cambria" panose="02040503050406030204" pitchFamily="18" charset="0"/>
                        </a:rPr>
                        <a:t>Management Fees</a:t>
                      </a:r>
                    </a:p>
                  </a:txBody>
                  <a:tcPr anchor="ctr"/>
                </a:tc>
                <a:tc hMerge="1">
                  <a:txBody>
                    <a:bodyPr/>
                    <a:lstStyle/>
                    <a:p>
                      <a:pPr algn="ctr" fontAlgn="ctr"/>
                      <a:endParaRPr lang="en-IN" sz="1300" b="1" i="0" u="none" strike="noStrike">
                        <a:solidFill>
                          <a:schemeClr val="bg1"/>
                        </a:solidFill>
                        <a:effectLst/>
                        <a:latin typeface="Cambria" panose="02040503050406030204" pitchFamily="18" charset="0"/>
                        <a:ea typeface="Cambria" panose="02040503050406030204" pitchFamily="18" charset="0"/>
                      </a:endParaRPr>
                    </a:p>
                  </a:txBody>
                  <a:tcPr marL="9525" marR="9525" marT="9525" marB="0" anchor="ctr"/>
                </a:tc>
                <a:extLst>
                  <a:ext uri="{0D108BD9-81ED-4DB2-BD59-A6C34878D82A}">
                    <a16:rowId xmlns:a16="http://schemas.microsoft.com/office/drawing/2014/main" val="3419815612"/>
                  </a:ext>
                </a:extLst>
              </a:tr>
              <a:tr h="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IN" sz="1200" b="1" i="0" u="none" strike="noStrike">
                          <a:solidFill>
                            <a:schemeClr val="tx1"/>
                          </a:solidFill>
                          <a:effectLst/>
                          <a:latin typeface="Cambria" panose="02040503050406030204" pitchFamily="18" charset="0"/>
                          <a:ea typeface="Cambria" panose="02040503050406030204" pitchFamily="18" charset="0"/>
                        </a:rPr>
                        <a:t>Corpus</a:t>
                      </a:r>
                    </a:p>
                  </a:txBody>
                  <a:tcPr anchor="ctr"/>
                </a:tc>
                <a:tc>
                  <a:txBody>
                    <a:bodyPr/>
                    <a:lstStyle/>
                    <a:p>
                      <a:pPr algn="ctr" fontAlgn="ctr"/>
                      <a:r>
                        <a:rPr lang="en-IN" sz="1200" b="1" i="0" u="none" strike="noStrike">
                          <a:solidFill>
                            <a:schemeClr val="tx1"/>
                          </a:solidFill>
                          <a:effectLst/>
                          <a:latin typeface="Cambria" panose="02040503050406030204" pitchFamily="18" charset="0"/>
                          <a:ea typeface="Cambria" panose="02040503050406030204" pitchFamily="18" charset="0"/>
                        </a:rPr>
                        <a:t>Fixed</a:t>
                      </a:r>
                    </a:p>
                  </a:txBody>
                  <a:tcPr marL="9525" marR="9525" marT="9525" marB="0" anchor="ctr"/>
                </a:tc>
                <a:extLst>
                  <a:ext uri="{0D108BD9-81ED-4DB2-BD59-A6C34878D82A}">
                    <a16:rowId xmlns:a16="http://schemas.microsoft.com/office/drawing/2014/main" val="3340866042"/>
                  </a:ext>
                </a:extLst>
              </a:tr>
              <a:tr h="39387">
                <a:tc>
                  <a:txBody>
                    <a:bodyPr/>
                    <a:lstStyle/>
                    <a:p>
                      <a:pPr algn="ctr" fontAlgn="b"/>
                      <a:r>
                        <a:rPr lang="en-IN" sz="1200" b="1" i="0" u="none" strike="noStrike" dirty="0">
                          <a:solidFill>
                            <a:schemeClr val="tx1"/>
                          </a:solidFill>
                          <a:effectLst/>
                          <a:latin typeface="Cambria" panose="02040503050406030204" pitchFamily="18" charset="0"/>
                          <a:ea typeface="Cambria" panose="02040503050406030204" pitchFamily="18" charset="0"/>
                        </a:rPr>
                        <a:t>&lt;5 Crore</a:t>
                      </a:r>
                    </a:p>
                  </a:txBody>
                  <a:tcPr marL="9525" marR="9525" marT="9525" marB="0" anchor="ctr"/>
                </a:tc>
                <a:tc>
                  <a:txBody>
                    <a:bodyPr/>
                    <a:lstStyle/>
                    <a:p>
                      <a:pPr algn="ctr" fontAlgn="ctr"/>
                      <a:r>
                        <a:rPr lang="en-IN" sz="1200" b="0" i="0" u="none" strike="noStrike" dirty="0">
                          <a:solidFill>
                            <a:schemeClr val="tx1"/>
                          </a:solidFill>
                          <a:effectLst/>
                          <a:latin typeface="Cambria" panose="02040503050406030204" pitchFamily="18" charset="0"/>
                          <a:ea typeface="Cambria" panose="02040503050406030204" pitchFamily="18" charset="0"/>
                        </a:rPr>
                        <a:t>1.15%</a:t>
                      </a:r>
                    </a:p>
                  </a:txBody>
                  <a:tcPr marL="9525" marR="9525" marT="9525" marB="0" anchor="ctr"/>
                </a:tc>
                <a:extLst>
                  <a:ext uri="{0D108BD9-81ED-4DB2-BD59-A6C34878D82A}">
                    <a16:rowId xmlns:a16="http://schemas.microsoft.com/office/drawing/2014/main" val="1593328609"/>
                  </a:ext>
                </a:extLst>
              </a:tr>
              <a:tr h="39387">
                <a:tc>
                  <a:txBody>
                    <a:bodyPr/>
                    <a:lstStyle/>
                    <a:p>
                      <a:pPr algn="ctr" fontAlgn="b"/>
                      <a:r>
                        <a:rPr lang="en-IN" sz="1200" b="1" i="0" u="none" strike="noStrike">
                          <a:solidFill>
                            <a:schemeClr val="tx1"/>
                          </a:solidFill>
                          <a:effectLst/>
                          <a:latin typeface="Cambria" panose="02040503050406030204" pitchFamily="18" charset="0"/>
                          <a:ea typeface="Cambria" panose="02040503050406030204" pitchFamily="18" charset="0"/>
                        </a:rPr>
                        <a:t>&gt;=5 Crore</a:t>
                      </a:r>
                    </a:p>
                  </a:txBody>
                  <a:tcPr marL="9525" marR="9525" marT="9525" marB="0" anchor="ctr"/>
                </a:tc>
                <a:tc>
                  <a:txBody>
                    <a:bodyPr/>
                    <a:lstStyle/>
                    <a:p>
                      <a:pPr algn="ctr" fontAlgn="ctr"/>
                      <a:r>
                        <a:rPr lang="en-IN" sz="1200" b="0" i="0" u="none" strike="noStrike" dirty="0">
                          <a:solidFill>
                            <a:schemeClr val="tx1"/>
                          </a:solidFill>
                          <a:effectLst/>
                          <a:latin typeface="Cambria" panose="02040503050406030204" pitchFamily="18" charset="0"/>
                          <a:ea typeface="Cambria" panose="02040503050406030204" pitchFamily="18" charset="0"/>
                        </a:rPr>
                        <a:t>0.83%</a:t>
                      </a:r>
                    </a:p>
                  </a:txBody>
                  <a:tcPr marL="9525" marR="9525" marT="9525" marB="0" anchor="ctr"/>
                </a:tc>
                <a:extLst>
                  <a:ext uri="{0D108BD9-81ED-4DB2-BD59-A6C34878D82A}">
                    <a16:rowId xmlns:a16="http://schemas.microsoft.com/office/drawing/2014/main" val="918766262"/>
                  </a:ext>
                </a:extLst>
              </a:tr>
            </a:tbl>
          </a:graphicData>
        </a:graphic>
      </p:graphicFrame>
      <p:sp>
        <p:nvSpPr>
          <p:cNvPr id="21" name="TextBox 20">
            <a:extLst>
              <a:ext uri="{FF2B5EF4-FFF2-40B4-BE49-F238E27FC236}">
                <a16:creationId xmlns:a16="http://schemas.microsoft.com/office/drawing/2014/main" id="{BBCE7BCA-3B0B-E71C-2D44-46697293C260}"/>
              </a:ext>
            </a:extLst>
          </p:cNvPr>
          <p:cNvSpPr txBox="1"/>
          <p:nvPr/>
        </p:nvSpPr>
        <p:spPr>
          <a:xfrm>
            <a:off x="8515448" y="4117568"/>
            <a:ext cx="2902229" cy="30777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400" b="1"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Fees Structure</a:t>
            </a:r>
          </a:p>
        </p:txBody>
      </p:sp>
      <p:graphicFrame>
        <p:nvGraphicFramePr>
          <p:cNvPr id="26" name="Table 25">
            <a:extLst>
              <a:ext uri="{FF2B5EF4-FFF2-40B4-BE49-F238E27FC236}">
                <a16:creationId xmlns:a16="http://schemas.microsoft.com/office/drawing/2014/main" id="{3DABB6A4-5020-4C3A-AE70-856B2FA41954}"/>
              </a:ext>
            </a:extLst>
          </p:cNvPr>
          <p:cNvGraphicFramePr>
            <a:graphicFrameLocks noGrp="1"/>
          </p:cNvGraphicFramePr>
          <p:nvPr/>
        </p:nvGraphicFramePr>
        <p:xfrm>
          <a:off x="8546702" y="5411135"/>
          <a:ext cx="3468378" cy="548640"/>
        </p:xfrm>
        <a:graphic>
          <a:graphicData uri="http://schemas.openxmlformats.org/drawingml/2006/table">
            <a:tbl>
              <a:tblPr firstRow="1" bandRow="1">
                <a:tableStyleId>{073A0DAA-6AF3-43AB-8588-CEC1D06C72B9}</a:tableStyleId>
              </a:tblPr>
              <a:tblGrid>
                <a:gridCol w="3468378">
                  <a:extLst>
                    <a:ext uri="{9D8B030D-6E8A-4147-A177-3AD203B41FA5}">
                      <a16:colId xmlns:a16="http://schemas.microsoft.com/office/drawing/2014/main" val="2619928963"/>
                    </a:ext>
                  </a:extLst>
                </a:gridCol>
              </a:tblGrid>
              <a:tr h="206241">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IN" sz="1200" b="1" i="0" u="none" strike="noStrike">
                          <a:solidFill>
                            <a:schemeClr val="bg1"/>
                          </a:solidFill>
                          <a:effectLst/>
                          <a:latin typeface="Cambria" panose="02040503050406030204" pitchFamily="18" charset="0"/>
                          <a:ea typeface="Cambria" panose="02040503050406030204" pitchFamily="18" charset="0"/>
                        </a:rPr>
                        <a:t>Operating Expenses</a:t>
                      </a:r>
                    </a:p>
                  </a:txBody>
                  <a:tcPr anchor="ctr"/>
                </a:tc>
                <a:extLst>
                  <a:ext uri="{0D108BD9-81ED-4DB2-BD59-A6C34878D82A}">
                    <a16:rowId xmlns:a16="http://schemas.microsoft.com/office/drawing/2014/main" val="1798438867"/>
                  </a:ext>
                </a:extLst>
              </a:tr>
              <a:tr h="206241">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IN" sz="1200" b="1" i="0" u="none" strike="noStrike" dirty="0">
                          <a:solidFill>
                            <a:schemeClr val="tx1"/>
                          </a:solidFill>
                          <a:effectLst/>
                          <a:latin typeface="Cambria" panose="02040503050406030204" pitchFamily="18" charset="0"/>
                          <a:ea typeface="Cambria" panose="02040503050406030204" pitchFamily="18" charset="0"/>
                        </a:rPr>
                        <a:t>0.10% p.a.</a:t>
                      </a:r>
                    </a:p>
                  </a:txBody>
                  <a:tcPr anchor="ctr"/>
                </a:tc>
                <a:extLst>
                  <a:ext uri="{0D108BD9-81ED-4DB2-BD59-A6C34878D82A}">
                    <a16:rowId xmlns:a16="http://schemas.microsoft.com/office/drawing/2014/main" val="1708835131"/>
                  </a:ext>
                </a:extLst>
              </a:tr>
            </a:tbl>
          </a:graphicData>
        </a:graphic>
      </p:graphicFrame>
      <p:sp>
        <p:nvSpPr>
          <p:cNvPr id="7" name="TextBox 6">
            <a:extLst>
              <a:ext uri="{FF2B5EF4-FFF2-40B4-BE49-F238E27FC236}">
                <a16:creationId xmlns:a16="http://schemas.microsoft.com/office/drawing/2014/main" id="{C982C57D-1CC7-C5CC-7B2A-063DCBEC8728}"/>
              </a:ext>
            </a:extLst>
          </p:cNvPr>
          <p:cNvSpPr txBox="1"/>
          <p:nvPr/>
        </p:nvSpPr>
        <p:spPr>
          <a:xfrm>
            <a:off x="8474384" y="6015392"/>
            <a:ext cx="3649415" cy="50783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900" b="0" i="1"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*performance as on </a:t>
            </a:r>
            <a:r>
              <a:rPr lang="en-IN" sz="900" i="1" dirty="0">
                <a:solidFill>
                  <a:prstClr val="black"/>
                </a:solidFill>
                <a:latin typeface="Cambria" panose="02040503050406030204" pitchFamily="18" charset="0"/>
                <a:ea typeface="Cambria" panose="02040503050406030204" pitchFamily="18" charset="0"/>
              </a:rPr>
              <a:t>Jul 31</a:t>
            </a:r>
            <a:r>
              <a:rPr lang="en-IN" sz="900" i="1" baseline="30000" dirty="0">
                <a:solidFill>
                  <a:prstClr val="black"/>
                </a:solidFill>
                <a:latin typeface="Cambria" panose="02040503050406030204" pitchFamily="18" charset="0"/>
                <a:ea typeface="Cambria" panose="02040503050406030204" pitchFamily="18" charset="0"/>
              </a:rPr>
              <a:t>st</a:t>
            </a:r>
            <a:r>
              <a:rPr lang="en-IN" sz="900" i="1" dirty="0">
                <a:solidFill>
                  <a:prstClr val="black"/>
                </a:solidFill>
                <a:latin typeface="Cambria" panose="02040503050406030204" pitchFamily="18" charset="0"/>
                <a:ea typeface="Cambria" panose="02040503050406030204" pitchFamily="18" charset="0"/>
              </a:rPr>
              <a:t> 2026 </a:t>
            </a:r>
            <a:r>
              <a:rPr kumimoji="0" lang="en-IN" sz="900" b="0" i="1"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returns are post expense,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900" b="0" i="1"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a:t>
            </a:r>
            <a:r>
              <a:rPr kumimoji="0" lang="en-US" sz="900" b="0" i="1"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A2 and SI Returns for period greater than 1 year are compounded annualized (CAGR), Rest of the returns are simple annualized</a:t>
            </a:r>
            <a:endParaRPr kumimoji="0" lang="en-IN" sz="900" b="0" i="1"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endParaRPr>
          </a:p>
        </p:txBody>
      </p:sp>
      <p:graphicFrame>
        <p:nvGraphicFramePr>
          <p:cNvPr id="13" name="Table 12">
            <a:extLst>
              <a:ext uri="{FF2B5EF4-FFF2-40B4-BE49-F238E27FC236}">
                <a16:creationId xmlns:a16="http://schemas.microsoft.com/office/drawing/2014/main" id="{A942F102-11B9-A809-416D-F6E90C66A774}"/>
              </a:ext>
            </a:extLst>
          </p:cNvPr>
          <p:cNvGraphicFramePr>
            <a:graphicFrameLocks noGrp="1"/>
          </p:cNvGraphicFramePr>
          <p:nvPr>
            <p:extLst>
              <p:ext uri="{D42A27DB-BD31-4B8C-83A1-F6EECF244321}">
                <p14:modId xmlns:p14="http://schemas.microsoft.com/office/powerpoint/2010/main" val="43504236"/>
              </p:ext>
            </p:extLst>
          </p:nvPr>
        </p:nvGraphicFramePr>
        <p:xfrm>
          <a:off x="4531498" y="975986"/>
          <a:ext cx="7442023" cy="905432"/>
        </p:xfrm>
        <a:graphic>
          <a:graphicData uri="http://schemas.openxmlformats.org/drawingml/2006/table">
            <a:tbl>
              <a:tblPr>
                <a:tableStyleId>{2D5ABB26-0587-4C30-8999-92F81FD0307C}</a:tableStyleId>
              </a:tblPr>
              <a:tblGrid>
                <a:gridCol w="1855447">
                  <a:extLst>
                    <a:ext uri="{9D8B030D-6E8A-4147-A177-3AD203B41FA5}">
                      <a16:colId xmlns:a16="http://schemas.microsoft.com/office/drawing/2014/main" val="474341697"/>
                    </a:ext>
                  </a:extLst>
                </a:gridCol>
                <a:gridCol w="698322">
                  <a:extLst>
                    <a:ext uri="{9D8B030D-6E8A-4147-A177-3AD203B41FA5}">
                      <a16:colId xmlns:a16="http://schemas.microsoft.com/office/drawing/2014/main" val="3398531981"/>
                    </a:ext>
                  </a:extLst>
                </a:gridCol>
                <a:gridCol w="698322">
                  <a:extLst>
                    <a:ext uri="{9D8B030D-6E8A-4147-A177-3AD203B41FA5}">
                      <a16:colId xmlns:a16="http://schemas.microsoft.com/office/drawing/2014/main" val="1696063140"/>
                    </a:ext>
                  </a:extLst>
                </a:gridCol>
                <a:gridCol w="698322">
                  <a:extLst>
                    <a:ext uri="{9D8B030D-6E8A-4147-A177-3AD203B41FA5}">
                      <a16:colId xmlns:a16="http://schemas.microsoft.com/office/drawing/2014/main" val="2748548442"/>
                    </a:ext>
                  </a:extLst>
                </a:gridCol>
                <a:gridCol w="698322">
                  <a:extLst>
                    <a:ext uri="{9D8B030D-6E8A-4147-A177-3AD203B41FA5}">
                      <a16:colId xmlns:a16="http://schemas.microsoft.com/office/drawing/2014/main" val="1144101655"/>
                    </a:ext>
                  </a:extLst>
                </a:gridCol>
                <a:gridCol w="698322">
                  <a:extLst>
                    <a:ext uri="{9D8B030D-6E8A-4147-A177-3AD203B41FA5}">
                      <a16:colId xmlns:a16="http://schemas.microsoft.com/office/drawing/2014/main" val="3076075876"/>
                    </a:ext>
                  </a:extLst>
                </a:gridCol>
                <a:gridCol w="698322">
                  <a:extLst>
                    <a:ext uri="{9D8B030D-6E8A-4147-A177-3AD203B41FA5}">
                      <a16:colId xmlns:a16="http://schemas.microsoft.com/office/drawing/2014/main" val="2811831375"/>
                    </a:ext>
                  </a:extLst>
                </a:gridCol>
                <a:gridCol w="698322">
                  <a:extLst>
                    <a:ext uri="{9D8B030D-6E8A-4147-A177-3AD203B41FA5}">
                      <a16:colId xmlns:a16="http://schemas.microsoft.com/office/drawing/2014/main" val="739801876"/>
                    </a:ext>
                  </a:extLst>
                </a:gridCol>
                <a:gridCol w="698322">
                  <a:extLst>
                    <a:ext uri="{9D8B030D-6E8A-4147-A177-3AD203B41FA5}">
                      <a16:colId xmlns:a16="http://schemas.microsoft.com/office/drawing/2014/main" val="139413256"/>
                    </a:ext>
                  </a:extLst>
                </a:gridCol>
              </a:tblGrid>
              <a:tr h="226358">
                <a:tc>
                  <a:txBody>
                    <a:bodyPr/>
                    <a:lstStyle/>
                    <a:p>
                      <a:pPr algn="ctr" fontAlgn="t"/>
                      <a:r>
                        <a:rPr lang="en-IN" sz="1200" b="1" u="none" strike="noStrike">
                          <a:solidFill>
                            <a:schemeClr val="bg1"/>
                          </a:solidFill>
                          <a:effectLst/>
                          <a:latin typeface="Cambria" panose="02040503050406030204" pitchFamily="18" charset="0"/>
                          <a:ea typeface="Cambria" panose="02040503050406030204" pitchFamily="18" charset="0"/>
                        </a:rPr>
                        <a:t>Performance</a:t>
                      </a:r>
                      <a:endParaRPr lang="en-IN" sz="1200" b="1" i="0" u="none" strike="noStrike">
                        <a:solidFill>
                          <a:schemeClr val="bg1"/>
                        </a:solidFill>
                        <a:effectLst/>
                        <a:latin typeface="Cambria" panose="02040503050406030204" pitchFamily="18" charset="0"/>
                        <a:ea typeface="Cambria" panose="02040503050406030204" pitchFamily="18" charset="0"/>
                      </a:endParaRP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tx1"/>
                    </a:solidFill>
                  </a:tcPr>
                </a:tc>
                <a:tc>
                  <a:txBody>
                    <a:bodyPr/>
                    <a:lstStyle/>
                    <a:p>
                      <a:pPr algn="ctr" fontAlgn="t"/>
                      <a:r>
                        <a:rPr lang="en-IN" sz="1200" b="1" u="none" strike="noStrike" dirty="0">
                          <a:solidFill>
                            <a:schemeClr val="bg1"/>
                          </a:solidFill>
                          <a:effectLst/>
                          <a:latin typeface="Cambria" panose="02040503050406030204" pitchFamily="18" charset="0"/>
                          <a:ea typeface="Cambria" panose="02040503050406030204" pitchFamily="18" charset="0"/>
                        </a:rPr>
                        <a:t>1 M</a:t>
                      </a:r>
                      <a:endParaRPr lang="en-IN" sz="1200" b="1" i="0" u="none" strike="noStrike" dirty="0">
                        <a:solidFill>
                          <a:schemeClr val="bg1"/>
                        </a:solidFill>
                        <a:effectLst/>
                        <a:latin typeface="Cambria" panose="02040503050406030204" pitchFamily="18" charset="0"/>
                        <a:ea typeface="Cambria" panose="02040503050406030204" pitchFamily="18" charset="0"/>
                      </a:endParaRP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tx1"/>
                    </a:solidFill>
                  </a:tcPr>
                </a:tc>
                <a:tc>
                  <a:txBody>
                    <a:bodyPr/>
                    <a:lstStyle/>
                    <a:p>
                      <a:pPr algn="ctr" fontAlgn="t"/>
                      <a:r>
                        <a:rPr lang="en-IN" sz="1200" b="1" u="none" strike="noStrike">
                          <a:solidFill>
                            <a:schemeClr val="bg1"/>
                          </a:solidFill>
                          <a:effectLst/>
                          <a:latin typeface="Cambria" panose="02040503050406030204" pitchFamily="18" charset="0"/>
                          <a:ea typeface="Cambria" panose="02040503050406030204" pitchFamily="18" charset="0"/>
                        </a:rPr>
                        <a:t>3 M</a:t>
                      </a:r>
                      <a:endParaRPr lang="en-IN" sz="1200" b="1" i="0" u="none" strike="noStrike">
                        <a:solidFill>
                          <a:schemeClr val="bg1"/>
                        </a:solidFill>
                        <a:effectLst/>
                        <a:latin typeface="Cambria" panose="02040503050406030204" pitchFamily="18" charset="0"/>
                        <a:ea typeface="Cambria" panose="02040503050406030204" pitchFamily="18" charset="0"/>
                      </a:endParaRP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tx1"/>
                    </a:solidFill>
                  </a:tcPr>
                </a:tc>
                <a:tc>
                  <a:txBody>
                    <a:bodyPr/>
                    <a:lstStyle/>
                    <a:p>
                      <a:pPr algn="ctr" fontAlgn="t"/>
                      <a:r>
                        <a:rPr lang="en-IN" sz="1200" b="1" u="none" strike="noStrike">
                          <a:solidFill>
                            <a:schemeClr val="bg1"/>
                          </a:solidFill>
                          <a:effectLst/>
                          <a:latin typeface="Cambria" panose="02040503050406030204" pitchFamily="18" charset="0"/>
                          <a:ea typeface="Cambria" panose="02040503050406030204" pitchFamily="18" charset="0"/>
                        </a:rPr>
                        <a:t>6 M</a:t>
                      </a:r>
                      <a:endParaRPr lang="en-IN" sz="1200" b="1" i="0" u="none" strike="noStrike">
                        <a:solidFill>
                          <a:schemeClr val="bg1"/>
                        </a:solidFill>
                        <a:effectLst/>
                        <a:latin typeface="Cambria" panose="02040503050406030204" pitchFamily="18" charset="0"/>
                        <a:ea typeface="Cambria" panose="02040503050406030204" pitchFamily="18" charset="0"/>
                      </a:endParaRP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tx1"/>
                    </a:solidFill>
                  </a:tcPr>
                </a:tc>
                <a:tc>
                  <a:txBody>
                    <a:bodyPr/>
                    <a:lstStyle/>
                    <a:p>
                      <a:pPr algn="ctr" fontAlgn="t"/>
                      <a:r>
                        <a:rPr lang="en-IN" sz="1200" b="1" u="none" strike="noStrike">
                          <a:solidFill>
                            <a:schemeClr val="bg1"/>
                          </a:solidFill>
                          <a:effectLst/>
                          <a:latin typeface="Cambria" panose="02040503050406030204" pitchFamily="18" charset="0"/>
                          <a:ea typeface="Cambria" panose="02040503050406030204" pitchFamily="18" charset="0"/>
                        </a:rPr>
                        <a:t>1 Y</a:t>
                      </a:r>
                      <a:endParaRPr lang="en-IN" sz="1200" b="1" i="0" u="none" strike="noStrike">
                        <a:solidFill>
                          <a:schemeClr val="bg1"/>
                        </a:solidFill>
                        <a:effectLst/>
                        <a:latin typeface="Cambria" panose="02040503050406030204" pitchFamily="18" charset="0"/>
                        <a:ea typeface="Cambria" panose="02040503050406030204" pitchFamily="18" charset="0"/>
                      </a:endParaRP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tx1"/>
                    </a:solidFill>
                  </a:tcPr>
                </a:tc>
                <a:tc>
                  <a:txBody>
                    <a:bodyPr/>
                    <a:lstStyle/>
                    <a:p>
                      <a:pPr algn="ctr" fontAlgn="t"/>
                      <a:r>
                        <a:rPr lang="en-IN" sz="1200" b="1" u="none" strike="noStrike">
                          <a:solidFill>
                            <a:schemeClr val="bg1"/>
                          </a:solidFill>
                          <a:effectLst/>
                          <a:latin typeface="Cambria" panose="02040503050406030204" pitchFamily="18" charset="0"/>
                          <a:ea typeface="Cambria" panose="02040503050406030204" pitchFamily="18" charset="0"/>
                        </a:rPr>
                        <a:t>2 Y</a:t>
                      </a:r>
                      <a:endParaRPr lang="en-IN" sz="1200" b="1" i="0" u="none" strike="noStrike">
                        <a:solidFill>
                          <a:schemeClr val="bg1"/>
                        </a:solidFill>
                        <a:effectLst/>
                        <a:latin typeface="Cambria" panose="02040503050406030204" pitchFamily="18" charset="0"/>
                        <a:ea typeface="Cambria" panose="02040503050406030204" pitchFamily="18" charset="0"/>
                      </a:endParaRP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tx1"/>
                    </a:solidFill>
                  </a:tcPr>
                </a:tc>
                <a:tc>
                  <a:txBody>
                    <a:bodyPr/>
                    <a:lstStyle/>
                    <a:p>
                      <a:pPr algn="ctr" fontAlgn="t"/>
                      <a:r>
                        <a:rPr lang="en-IN" sz="1200" b="1" u="none" strike="noStrike">
                          <a:solidFill>
                            <a:schemeClr val="bg1"/>
                          </a:solidFill>
                          <a:effectLst/>
                          <a:latin typeface="Cambria" panose="02040503050406030204" pitchFamily="18" charset="0"/>
                          <a:ea typeface="Cambria" panose="02040503050406030204" pitchFamily="18" charset="0"/>
                        </a:rPr>
                        <a:t>3 Y</a:t>
                      </a:r>
                      <a:endParaRPr lang="en-IN" sz="1200" b="1" i="0" u="none" strike="noStrike">
                        <a:solidFill>
                          <a:schemeClr val="bg1"/>
                        </a:solidFill>
                        <a:effectLst/>
                        <a:latin typeface="Cambria" panose="02040503050406030204" pitchFamily="18" charset="0"/>
                        <a:ea typeface="Cambria" panose="02040503050406030204" pitchFamily="18" charset="0"/>
                      </a:endParaRP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tx1"/>
                    </a:solidFill>
                  </a:tcPr>
                </a:tc>
                <a:tc>
                  <a:txBody>
                    <a:bodyPr/>
                    <a:lstStyle/>
                    <a:p>
                      <a:pPr algn="ctr" fontAlgn="t"/>
                      <a:r>
                        <a:rPr lang="en-US" sz="1200" b="1" i="0" u="none" strike="noStrike">
                          <a:solidFill>
                            <a:schemeClr val="bg1"/>
                          </a:solidFill>
                          <a:effectLst/>
                          <a:latin typeface="Cambria" panose="02040503050406030204" pitchFamily="18" charset="0"/>
                          <a:ea typeface="Cambria" panose="02040503050406030204" pitchFamily="18" charset="0"/>
                        </a:rPr>
                        <a:t>5Y</a:t>
                      </a:r>
                      <a:endParaRPr lang="en-IN" sz="1200" b="1" i="0" u="none" strike="noStrike">
                        <a:solidFill>
                          <a:schemeClr val="bg1"/>
                        </a:solidFill>
                        <a:effectLst/>
                        <a:latin typeface="Cambria" panose="02040503050406030204" pitchFamily="18" charset="0"/>
                        <a:ea typeface="Cambria" panose="02040503050406030204" pitchFamily="18" charset="0"/>
                      </a:endParaRP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tx1"/>
                    </a:solidFill>
                  </a:tcPr>
                </a:tc>
                <a:tc>
                  <a:txBody>
                    <a:bodyPr/>
                    <a:lstStyle/>
                    <a:p>
                      <a:pPr algn="ctr" fontAlgn="t"/>
                      <a:r>
                        <a:rPr lang="en-IN" sz="1200" b="1" u="none" strike="noStrike">
                          <a:solidFill>
                            <a:schemeClr val="bg1"/>
                          </a:solidFill>
                          <a:effectLst/>
                          <a:latin typeface="Cambria" panose="02040503050406030204" pitchFamily="18" charset="0"/>
                          <a:ea typeface="Cambria" panose="02040503050406030204" pitchFamily="18" charset="0"/>
                        </a:rPr>
                        <a:t>SI</a:t>
                      </a:r>
                      <a:endParaRPr lang="en-IN" sz="1200" b="1" i="0" u="none" strike="noStrike">
                        <a:solidFill>
                          <a:schemeClr val="bg1"/>
                        </a:solidFill>
                        <a:effectLst/>
                        <a:latin typeface="Cambria" panose="02040503050406030204" pitchFamily="18" charset="0"/>
                        <a:ea typeface="Cambria" panose="02040503050406030204" pitchFamily="18" charset="0"/>
                      </a:endParaRP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tx1"/>
                    </a:solidFill>
                  </a:tcPr>
                </a:tc>
                <a:extLst>
                  <a:ext uri="{0D108BD9-81ED-4DB2-BD59-A6C34878D82A}">
                    <a16:rowId xmlns:a16="http://schemas.microsoft.com/office/drawing/2014/main" val="4204875487"/>
                  </a:ext>
                </a:extLst>
              </a:tr>
              <a:tr h="226358">
                <a:tc>
                  <a:txBody>
                    <a:bodyPr/>
                    <a:lstStyle/>
                    <a:p>
                      <a:pPr algn="l" fontAlgn="ctr">
                        <a:buNone/>
                      </a:pPr>
                      <a:r>
                        <a:rPr lang="en-IN" sz="1200" b="1" i="0" u="none" strike="noStrike" dirty="0">
                          <a:solidFill>
                            <a:schemeClr val="tx1"/>
                          </a:solidFill>
                          <a:effectLst/>
                          <a:latin typeface="Cambria" panose="02040503050406030204" pitchFamily="18" charset="0"/>
                        </a:rPr>
                        <a:t>NAMMA (Class A2)</a:t>
                      </a:r>
                    </a:p>
                  </a:txBody>
                  <a:tcPr marL="3600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95000"/>
                      </a:schemeClr>
                    </a:solidFill>
                  </a:tcPr>
                </a:tc>
                <a:tc>
                  <a:txBody>
                    <a:bodyPr/>
                    <a:lstStyle/>
                    <a:p>
                      <a:pPr algn="ctr" fontAlgn="ctr">
                        <a:buNone/>
                      </a:pPr>
                      <a:r>
                        <a:rPr lang="en-IN" sz="1200" b="0" i="0" u="none" strike="noStrike" dirty="0">
                          <a:solidFill>
                            <a:srgbClr val="000000"/>
                          </a:solidFill>
                          <a:effectLst/>
                          <a:latin typeface="Cambria" panose="02040503050406030204" pitchFamily="18" charset="0"/>
                        </a:rPr>
                        <a:t>8.60%</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95000"/>
                      </a:schemeClr>
                    </a:solidFill>
                  </a:tcPr>
                </a:tc>
                <a:tc>
                  <a:txBody>
                    <a:bodyPr/>
                    <a:lstStyle/>
                    <a:p>
                      <a:pPr algn="ctr" fontAlgn="ctr">
                        <a:buNone/>
                      </a:pPr>
                      <a:r>
                        <a:rPr lang="en-IN" sz="1200" b="0" i="0" u="none" strike="noStrike">
                          <a:solidFill>
                            <a:srgbClr val="000000"/>
                          </a:solidFill>
                          <a:effectLst/>
                          <a:latin typeface="Cambria" panose="02040503050406030204" pitchFamily="18" charset="0"/>
                        </a:rPr>
                        <a:t>9.01%</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95000"/>
                      </a:schemeClr>
                    </a:solidFill>
                  </a:tcPr>
                </a:tc>
                <a:tc>
                  <a:txBody>
                    <a:bodyPr/>
                    <a:lstStyle/>
                    <a:p>
                      <a:pPr algn="ctr" fontAlgn="ctr">
                        <a:buNone/>
                      </a:pPr>
                      <a:r>
                        <a:rPr lang="en-IN" sz="1200" b="0" i="0" u="none" strike="noStrike">
                          <a:solidFill>
                            <a:srgbClr val="000000"/>
                          </a:solidFill>
                          <a:effectLst/>
                          <a:latin typeface="Cambria" panose="02040503050406030204" pitchFamily="18" charset="0"/>
                        </a:rPr>
                        <a:t>9.38%</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95000"/>
                      </a:schemeClr>
                    </a:solidFill>
                  </a:tcPr>
                </a:tc>
                <a:tc>
                  <a:txBody>
                    <a:bodyPr/>
                    <a:lstStyle/>
                    <a:p>
                      <a:pPr algn="ctr" fontAlgn="ctr">
                        <a:buNone/>
                      </a:pPr>
                      <a:r>
                        <a:rPr lang="en-IN" sz="1200" b="0" i="0" u="none" strike="noStrike">
                          <a:solidFill>
                            <a:srgbClr val="000000"/>
                          </a:solidFill>
                          <a:effectLst/>
                          <a:latin typeface="Cambria" panose="02040503050406030204" pitchFamily="18" charset="0"/>
                        </a:rPr>
                        <a:t>9.19%</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95000"/>
                      </a:schemeClr>
                    </a:solidFill>
                  </a:tcPr>
                </a:tc>
                <a:tc>
                  <a:txBody>
                    <a:bodyPr/>
                    <a:lstStyle/>
                    <a:p>
                      <a:pPr algn="ctr" fontAlgn="ctr">
                        <a:buNone/>
                      </a:pPr>
                      <a:r>
                        <a:rPr lang="en-IN" sz="1200" b="0" i="0" u="none" strike="noStrike">
                          <a:solidFill>
                            <a:srgbClr val="000000"/>
                          </a:solidFill>
                          <a:effectLst/>
                          <a:latin typeface="Cambria" panose="02040503050406030204" pitchFamily="18" charset="0"/>
                        </a:rPr>
                        <a:t>9.48%</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95000"/>
                      </a:schemeClr>
                    </a:solidFill>
                  </a:tcPr>
                </a:tc>
                <a:tc>
                  <a:txBody>
                    <a:bodyPr/>
                    <a:lstStyle/>
                    <a:p>
                      <a:pPr algn="ctr" fontAlgn="ctr">
                        <a:buNone/>
                      </a:pPr>
                      <a:r>
                        <a:rPr lang="en-IN" sz="1200" b="0" i="0" u="none" strike="noStrike">
                          <a:solidFill>
                            <a:srgbClr val="000000"/>
                          </a:solidFill>
                          <a:effectLst/>
                          <a:latin typeface="Cambria" panose="02040503050406030204" pitchFamily="18" charset="0"/>
                        </a:rPr>
                        <a:t>9.65%</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95000"/>
                      </a:schemeClr>
                    </a:solidFill>
                  </a:tcPr>
                </a:tc>
                <a:tc>
                  <a:txBody>
                    <a:bodyPr/>
                    <a:lstStyle/>
                    <a:p>
                      <a:pPr algn="ctr" fontAlgn="ctr">
                        <a:buNone/>
                      </a:pPr>
                      <a:r>
                        <a:rPr lang="en-IN" sz="1200" b="0" i="0" u="none" strike="noStrike">
                          <a:solidFill>
                            <a:srgbClr val="000000"/>
                          </a:solidFill>
                          <a:effectLst/>
                          <a:latin typeface="Cambria" panose="02040503050406030204" pitchFamily="18" charset="0"/>
                        </a:rPr>
                        <a:t>9.51%</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95000"/>
                      </a:schemeClr>
                    </a:solidFill>
                  </a:tcPr>
                </a:tc>
                <a:tc>
                  <a:txBody>
                    <a:bodyPr/>
                    <a:lstStyle/>
                    <a:p>
                      <a:pPr algn="ctr" fontAlgn="ctr">
                        <a:buNone/>
                      </a:pPr>
                      <a:r>
                        <a:rPr lang="en-IN" sz="1200" b="0" i="0" u="none" strike="noStrike">
                          <a:solidFill>
                            <a:srgbClr val="000000"/>
                          </a:solidFill>
                          <a:effectLst/>
                          <a:latin typeface="Cambria" panose="02040503050406030204" pitchFamily="18" charset="0"/>
                        </a:rPr>
                        <a:t>9.50%</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1052177297"/>
                  </a:ext>
                </a:extLst>
              </a:tr>
              <a:tr h="226358">
                <a:tc>
                  <a:txBody>
                    <a:bodyPr/>
                    <a:lstStyle/>
                    <a:p>
                      <a:pPr algn="l" fontAlgn="ctr">
                        <a:buNone/>
                      </a:pPr>
                      <a:r>
                        <a:rPr lang="en-IN" sz="1200" b="1" i="0" u="none" strike="noStrike" dirty="0">
                          <a:solidFill>
                            <a:schemeClr val="tx1"/>
                          </a:solidFill>
                          <a:effectLst/>
                          <a:latin typeface="Cambria" panose="02040503050406030204" pitchFamily="18" charset="0"/>
                        </a:rPr>
                        <a:t>NAMMA (Class A3)</a:t>
                      </a:r>
                    </a:p>
                  </a:txBody>
                  <a:tcPr marL="3600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95000"/>
                      </a:schemeClr>
                    </a:solidFill>
                  </a:tcPr>
                </a:tc>
                <a:tc>
                  <a:txBody>
                    <a:bodyPr/>
                    <a:lstStyle/>
                    <a:p>
                      <a:pPr algn="ctr" fontAlgn="ctr">
                        <a:buNone/>
                      </a:pPr>
                      <a:r>
                        <a:rPr lang="en-IN" sz="1200" b="0" i="0" u="none" strike="noStrike">
                          <a:solidFill>
                            <a:srgbClr val="000000"/>
                          </a:solidFill>
                          <a:effectLst/>
                          <a:latin typeface="Cambria" panose="02040503050406030204" pitchFamily="18" charset="0"/>
                        </a:rPr>
                        <a:t>8.24%</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95000"/>
                      </a:schemeClr>
                    </a:solidFill>
                  </a:tcPr>
                </a:tc>
                <a:tc>
                  <a:txBody>
                    <a:bodyPr/>
                    <a:lstStyle/>
                    <a:p>
                      <a:pPr algn="ctr" fontAlgn="ctr">
                        <a:buNone/>
                      </a:pPr>
                      <a:r>
                        <a:rPr lang="en-IN" sz="1200" b="0" i="0" u="none" strike="noStrike">
                          <a:solidFill>
                            <a:srgbClr val="000000"/>
                          </a:solidFill>
                          <a:effectLst/>
                          <a:latin typeface="Cambria" panose="02040503050406030204" pitchFamily="18" charset="0"/>
                        </a:rPr>
                        <a:t>8.64%</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95000"/>
                      </a:schemeClr>
                    </a:solidFill>
                  </a:tcPr>
                </a:tc>
                <a:tc>
                  <a:txBody>
                    <a:bodyPr/>
                    <a:lstStyle/>
                    <a:p>
                      <a:pPr algn="ctr" fontAlgn="ctr">
                        <a:buNone/>
                      </a:pPr>
                      <a:r>
                        <a:rPr lang="en-IN" sz="1200" b="0" i="0" u="none" strike="noStrike">
                          <a:solidFill>
                            <a:srgbClr val="000000"/>
                          </a:solidFill>
                          <a:effectLst/>
                          <a:latin typeface="Cambria" panose="02040503050406030204" pitchFamily="18" charset="0"/>
                        </a:rPr>
                        <a:t>9.01%</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95000"/>
                      </a:schemeClr>
                    </a:solidFill>
                  </a:tcPr>
                </a:tc>
                <a:tc>
                  <a:txBody>
                    <a:bodyPr/>
                    <a:lstStyle/>
                    <a:p>
                      <a:pPr algn="ctr" fontAlgn="ctr">
                        <a:buNone/>
                      </a:pPr>
                      <a:r>
                        <a:rPr lang="en-IN" sz="1200" b="0" i="0" u="none" strike="noStrike">
                          <a:solidFill>
                            <a:srgbClr val="000000"/>
                          </a:solidFill>
                          <a:effectLst/>
                          <a:latin typeface="Cambria" panose="02040503050406030204" pitchFamily="18" charset="0"/>
                        </a:rPr>
                        <a:t>8.80%</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95000"/>
                      </a:schemeClr>
                    </a:solidFill>
                  </a:tcPr>
                </a:tc>
                <a:tc>
                  <a:txBody>
                    <a:bodyPr/>
                    <a:lstStyle/>
                    <a:p>
                      <a:pPr algn="ctr" fontAlgn="ctr">
                        <a:buNone/>
                      </a:pPr>
                      <a:r>
                        <a:rPr lang="en-IN" sz="1200" b="0" i="0" u="none" strike="noStrike">
                          <a:solidFill>
                            <a:srgbClr val="000000"/>
                          </a:solidFill>
                          <a:effectLst/>
                          <a:latin typeface="Cambria" panose="02040503050406030204" pitchFamily="18" charset="0"/>
                        </a:rPr>
                        <a:t>9.10%</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95000"/>
                      </a:schemeClr>
                    </a:solidFill>
                  </a:tcPr>
                </a:tc>
                <a:tc>
                  <a:txBody>
                    <a:bodyPr/>
                    <a:lstStyle/>
                    <a:p>
                      <a:pPr algn="ctr" fontAlgn="ctr">
                        <a:buNone/>
                      </a:pPr>
                      <a:r>
                        <a:rPr lang="en-IN" sz="1200" b="0" i="0" u="none" strike="noStrike">
                          <a:solidFill>
                            <a:srgbClr val="000000"/>
                          </a:solidFill>
                          <a:effectLst/>
                          <a:latin typeface="Cambria" panose="02040503050406030204" pitchFamily="18" charset="0"/>
                        </a:rPr>
                        <a:t>-</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95000"/>
                      </a:schemeClr>
                    </a:solidFill>
                  </a:tcPr>
                </a:tc>
                <a:tc>
                  <a:txBody>
                    <a:bodyPr/>
                    <a:lstStyle/>
                    <a:p>
                      <a:pPr algn="ctr" fontAlgn="ctr">
                        <a:buNone/>
                      </a:pPr>
                      <a:r>
                        <a:rPr lang="en-IN" sz="1200" b="0" i="0" u="none" strike="noStrike">
                          <a:solidFill>
                            <a:srgbClr val="000000"/>
                          </a:solidFill>
                          <a:effectLst/>
                          <a:latin typeface="Cambria" panose="02040503050406030204" pitchFamily="18" charset="0"/>
                        </a:rPr>
                        <a:t>-</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95000"/>
                      </a:schemeClr>
                    </a:solidFill>
                  </a:tcPr>
                </a:tc>
                <a:tc>
                  <a:txBody>
                    <a:bodyPr/>
                    <a:lstStyle/>
                    <a:p>
                      <a:pPr algn="ctr" fontAlgn="ctr">
                        <a:buNone/>
                      </a:pPr>
                      <a:r>
                        <a:rPr lang="en-IN" sz="1200" b="0" i="0" u="none" strike="noStrike">
                          <a:solidFill>
                            <a:srgbClr val="000000"/>
                          </a:solidFill>
                          <a:effectLst/>
                          <a:latin typeface="Cambria" panose="02040503050406030204" pitchFamily="18" charset="0"/>
                        </a:rPr>
                        <a:t>9.25%</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4283097045"/>
                  </a:ext>
                </a:extLst>
              </a:tr>
              <a:tr h="226358">
                <a:tc>
                  <a:txBody>
                    <a:bodyPr/>
                    <a:lstStyle/>
                    <a:p>
                      <a:pPr algn="ctr" fontAlgn="t"/>
                      <a:r>
                        <a:rPr lang="en-IN" sz="1200" b="1" u="none" strike="noStrike" dirty="0">
                          <a:solidFill>
                            <a:srgbClr val="000000"/>
                          </a:solidFill>
                          <a:effectLst/>
                          <a:latin typeface="Cambria" panose="02040503050406030204" pitchFamily="18" charset="0"/>
                          <a:ea typeface="Cambria" panose="02040503050406030204" pitchFamily="18" charset="0"/>
                        </a:rPr>
                        <a:t>CRISIL Liquid Fund Index</a:t>
                      </a:r>
                      <a:endParaRPr lang="en-IN" sz="1200" b="1" i="0" u="none" strike="noStrike" dirty="0">
                        <a:solidFill>
                          <a:srgbClr val="000000"/>
                        </a:solidFill>
                        <a:effectLst/>
                        <a:latin typeface="Cambria" panose="02040503050406030204" pitchFamily="18" charset="0"/>
                        <a:ea typeface="Cambria" panose="02040503050406030204" pitchFamily="18" charset="0"/>
                      </a:endParaRP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85000"/>
                      </a:schemeClr>
                    </a:solidFill>
                  </a:tcPr>
                </a:tc>
                <a:tc>
                  <a:txBody>
                    <a:bodyPr/>
                    <a:lstStyle/>
                    <a:p>
                      <a:pPr algn="ctr" fontAlgn="ctr">
                        <a:buNone/>
                      </a:pPr>
                      <a:r>
                        <a:rPr lang="en-IN" sz="1200" b="0" i="0" u="none" strike="noStrike">
                          <a:solidFill>
                            <a:srgbClr val="000000"/>
                          </a:solidFill>
                          <a:effectLst/>
                          <a:latin typeface="Cambria" panose="02040503050406030204" pitchFamily="18" charset="0"/>
                        </a:rPr>
                        <a:t>5.77%</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85000"/>
                      </a:schemeClr>
                    </a:solidFill>
                  </a:tcPr>
                </a:tc>
                <a:tc>
                  <a:txBody>
                    <a:bodyPr/>
                    <a:lstStyle/>
                    <a:p>
                      <a:pPr algn="ctr" fontAlgn="ctr">
                        <a:buNone/>
                      </a:pPr>
                      <a:r>
                        <a:rPr lang="en-IN" sz="1200" b="0" i="0" u="none" strike="noStrike">
                          <a:solidFill>
                            <a:srgbClr val="000000"/>
                          </a:solidFill>
                          <a:effectLst/>
                          <a:latin typeface="Cambria" panose="02040503050406030204" pitchFamily="18" charset="0"/>
                        </a:rPr>
                        <a:t>6.05%</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85000"/>
                      </a:schemeClr>
                    </a:solidFill>
                  </a:tcPr>
                </a:tc>
                <a:tc>
                  <a:txBody>
                    <a:bodyPr/>
                    <a:lstStyle/>
                    <a:p>
                      <a:pPr algn="ctr" fontAlgn="ctr">
                        <a:buNone/>
                      </a:pPr>
                      <a:r>
                        <a:rPr lang="en-IN" sz="1200" b="0" i="0" u="none" strike="noStrike">
                          <a:solidFill>
                            <a:srgbClr val="000000"/>
                          </a:solidFill>
                          <a:effectLst/>
                          <a:latin typeface="Cambria" panose="02040503050406030204" pitchFamily="18" charset="0"/>
                        </a:rPr>
                        <a:t>6.21%</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85000"/>
                      </a:schemeClr>
                    </a:solidFill>
                  </a:tcPr>
                </a:tc>
                <a:tc>
                  <a:txBody>
                    <a:bodyPr/>
                    <a:lstStyle/>
                    <a:p>
                      <a:pPr algn="ctr" fontAlgn="ctr">
                        <a:buNone/>
                      </a:pPr>
                      <a:r>
                        <a:rPr lang="en-IN" sz="1200" b="0" i="0" u="none" strike="noStrike">
                          <a:solidFill>
                            <a:srgbClr val="000000"/>
                          </a:solidFill>
                          <a:effectLst/>
                          <a:latin typeface="Cambria" panose="02040503050406030204" pitchFamily="18" charset="0"/>
                        </a:rPr>
                        <a:t>6.03%</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85000"/>
                      </a:schemeClr>
                    </a:solidFill>
                  </a:tcPr>
                </a:tc>
                <a:tc>
                  <a:txBody>
                    <a:bodyPr/>
                    <a:lstStyle/>
                    <a:p>
                      <a:pPr algn="ctr" fontAlgn="ctr">
                        <a:buNone/>
                      </a:pPr>
                      <a:r>
                        <a:rPr lang="en-IN" sz="1200" b="0" i="0" u="none" strike="noStrike">
                          <a:solidFill>
                            <a:srgbClr val="000000"/>
                          </a:solidFill>
                          <a:effectLst/>
                          <a:latin typeface="Cambria" panose="02040503050406030204" pitchFamily="18" charset="0"/>
                        </a:rPr>
                        <a:t>6.49%</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85000"/>
                      </a:schemeClr>
                    </a:solidFill>
                  </a:tcPr>
                </a:tc>
                <a:tc>
                  <a:txBody>
                    <a:bodyPr/>
                    <a:lstStyle/>
                    <a:p>
                      <a:pPr algn="ctr" fontAlgn="ctr">
                        <a:buNone/>
                      </a:pPr>
                      <a:r>
                        <a:rPr lang="en-IN" sz="1200" b="0" i="0" u="none" strike="noStrike">
                          <a:solidFill>
                            <a:srgbClr val="000000"/>
                          </a:solidFill>
                          <a:effectLst/>
                          <a:latin typeface="Cambria" panose="02040503050406030204" pitchFamily="18" charset="0"/>
                        </a:rPr>
                        <a:t>6.78%</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85000"/>
                      </a:schemeClr>
                    </a:solidFill>
                  </a:tcPr>
                </a:tc>
                <a:tc>
                  <a:txBody>
                    <a:bodyPr/>
                    <a:lstStyle/>
                    <a:p>
                      <a:pPr algn="ctr" fontAlgn="ctr">
                        <a:buNone/>
                      </a:pPr>
                      <a:r>
                        <a:rPr lang="en-IN" sz="1200" b="0" i="0" u="none" strike="noStrike">
                          <a:solidFill>
                            <a:srgbClr val="000000"/>
                          </a:solidFill>
                          <a:effectLst/>
                          <a:latin typeface="Cambria" panose="02040503050406030204" pitchFamily="18" charset="0"/>
                        </a:rPr>
                        <a:t>6.20%</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85000"/>
                      </a:schemeClr>
                    </a:solidFill>
                  </a:tcPr>
                </a:tc>
                <a:tc>
                  <a:txBody>
                    <a:bodyPr/>
                    <a:lstStyle/>
                    <a:p>
                      <a:pPr algn="ctr" fontAlgn="ctr">
                        <a:buNone/>
                      </a:pPr>
                      <a:r>
                        <a:rPr lang="en-IN" sz="1200" b="0" i="0" u="none" strike="noStrike" dirty="0">
                          <a:solidFill>
                            <a:srgbClr val="000000"/>
                          </a:solidFill>
                          <a:effectLst/>
                          <a:latin typeface="Cambria" panose="02040503050406030204" pitchFamily="18" charset="0"/>
                        </a:rPr>
                        <a:t>5.86%</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607283526"/>
                  </a:ext>
                </a:extLst>
              </a:tr>
            </a:tbl>
          </a:graphicData>
        </a:graphic>
      </p:graphicFrame>
      <p:graphicFrame>
        <p:nvGraphicFramePr>
          <p:cNvPr id="19" name="Table 18">
            <a:extLst>
              <a:ext uri="{FF2B5EF4-FFF2-40B4-BE49-F238E27FC236}">
                <a16:creationId xmlns:a16="http://schemas.microsoft.com/office/drawing/2014/main" id="{F53E712F-A499-45FF-B2FA-F438F18138CB}"/>
              </a:ext>
            </a:extLst>
          </p:cNvPr>
          <p:cNvGraphicFramePr>
            <a:graphicFrameLocks noGrp="1"/>
          </p:cNvGraphicFramePr>
          <p:nvPr>
            <p:extLst>
              <p:ext uri="{D42A27DB-BD31-4B8C-83A1-F6EECF244321}">
                <p14:modId xmlns:p14="http://schemas.microsoft.com/office/powerpoint/2010/main" val="1805136827"/>
              </p:ext>
            </p:extLst>
          </p:nvPr>
        </p:nvGraphicFramePr>
        <p:xfrm>
          <a:off x="4553342" y="4443663"/>
          <a:ext cx="3894622" cy="2066209"/>
        </p:xfrm>
        <a:graphic>
          <a:graphicData uri="http://schemas.openxmlformats.org/drawingml/2006/table">
            <a:tbl>
              <a:tblPr/>
              <a:tblGrid>
                <a:gridCol w="2297834">
                  <a:extLst>
                    <a:ext uri="{9D8B030D-6E8A-4147-A177-3AD203B41FA5}">
                      <a16:colId xmlns:a16="http://schemas.microsoft.com/office/drawing/2014/main" val="3506255909"/>
                    </a:ext>
                  </a:extLst>
                </a:gridCol>
                <a:gridCol w="1596788">
                  <a:extLst>
                    <a:ext uri="{9D8B030D-6E8A-4147-A177-3AD203B41FA5}">
                      <a16:colId xmlns:a16="http://schemas.microsoft.com/office/drawing/2014/main" val="2392678090"/>
                    </a:ext>
                  </a:extLst>
                </a:gridCol>
              </a:tblGrid>
              <a:tr h="221121">
                <a:tc>
                  <a:txBody>
                    <a:bodyPr/>
                    <a:lstStyle/>
                    <a:p>
                      <a:pPr algn="ctr" rtl="0" fontAlgn="ctr"/>
                      <a:r>
                        <a:rPr lang="en-US" sz="1300" b="1" i="0" u="none" strike="noStrike" dirty="0">
                          <a:solidFill>
                            <a:srgbClr val="FFFFFF"/>
                          </a:solidFill>
                          <a:effectLst/>
                          <a:latin typeface="Cambria" panose="02040503050406030204" pitchFamily="18" charset="0"/>
                          <a:ea typeface="Cambria" panose="02040503050406030204" pitchFamily="18" charset="0"/>
                        </a:rPr>
                        <a:t>Top Sectors</a:t>
                      </a:r>
                      <a:endParaRPr lang="en-IN" sz="1300" b="1" i="0" u="none" strike="noStrike" dirty="0">
                        <a:solidFill>
                          <a:srgbClr val="FFFFFF"/>
                        </a:solidFill>
                        <a:effectLst/>
                        <a:latin typeface="Cambria" panose="02040503050406030204" pitchFamily="18" charset="0"/>
                        <a:ea typeface="Cambria" panose="02040503050406030204" pitchFamily="18" charset="0"/>
                      </a:endParaRP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000000"/>
                    </a:solidFill>
                  </a:tcPr>
                </a:tc>
                <a:tc>
                  <a:txBody>
                    <a:bodyPr/>
                    <a:lstStyle/>
                    <a:p>
                      <a:pPr algn="ctr"/>
                      <a:r>
                        <a:rPr lang="en-US" sz="1300" b="1">
                          <a:solidFill>
                            <a:schemeClr val="bg1"/>
                          </a:solidFill>
                          <a:latin typeface="Cambria" panose="02040503050406030204" pitchFamily="18" charset="0"/>
                          <a:ea typeface="Cambria" panose="02040503050406030204" pitchFamily="18" charset="0"/>
                        </a:rPr>
                        <a:t>Allocation %</a:t>
                      </a:r>
                      <a:endParaRPr lang="en-IN" sz="1300" b="1">
                        <a:solidFill>
                          <a:schemeClr val="bg1"/>
                        </a:solidFill>
                        <a:latin typeface="Cambria" panose="02040503050406030204" pitchFamily="18" charset="0"/>
                        <a:ea typeface="Cambria" panose="02040503050406030204" pitchFamily="18" charset="0"/>
                      </a:endParaRP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000000"/>
                    </a:solidFill>
                  </a:tcPr>
                </a:tc>
                <a:extLst>
                  <a:ext uri="{0D108BD9-81ED-4DB2-BD59-A6C34878D82A}">
                    <a16:rowId xmlns:a16="http://schemas.microsoft.com/office/drawing/2014/main" val="3233174111"/>
                  </a:ext>
                </a:extLst>
              </a:tr>
              <a:tr h="230636">
                <a:tc>
                  <a:txBody>
                    <a:bodyPr/>
                    <a:lstStyle/>
                    <a:p>
                      <a:pPr algn="ctr" fontAlgn="ctr">
                        <a:buNone/>
                      </a:pPr>
                      <a:r>
                        <a:rPr lang="en-IN" sz="1300" b="0" i="0" u="none" strike="noStrike" dirty="0">
                          <a:solidFill>
                            <a:srgbClr val="000000"/>
                          </a:solidFill>
                          <a:effectLst/>
                          <a:latin typeface="Cambria" panose="02040503050406030204" pitchFamily="18" charset="0"/>
                        </a:rPr>
                        <a:t>Consumer Finance</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905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bg1">
                        <a:lumMod val="85000"/>
                      </a:schemeClr>
                    </a:solidFill>
                  </a:tcPr>
                </a:tc>
                <a:tc>
                  <a:txBody>
                    <a:bodyPr/>
                    <a:lstStyle/>
                    <a:p>
                      <a:pPr algn="ctr" fontAlgn="ctr">
                        <a:buNone/>
                      </a:pPr>
                      <a:r>
                        <a:rPr lang="en-IN" sz="1300" b="0" i="0" u="none" strike="noStrike">
                          <a:solidFill>
                            <a:srgbClr val="000000"/>
                          </a:solidFill>
                          <a:effectLst/>
                          <a:latin typeface="Cambria" panose="02040503050406030204" pitchFamily="18" charset="0"/>
                        </a:rPr>
                        <a:t>46.88%</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905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2260061183"/>
                  </a:ext>
                </a:extLst>
              </a:tr>
              <a:tr h="230636">
                <a:tc>
                  <a:txBody>
                    <a:bodyPr/>
                    <a:lstStyle/>
                    <a:p>
                      <a:pPr algn="ctr" fontAlgn="ctr">
                        <a:buNone/>
                      </a:pPr>
                      <a:r>
                        <a:rPr lang="en-IN" sz="1300" b="0" i="0" u="none" strike="noStrike">
                          <a:solidFill>
                            <a:srgbClr val="000000"/>
                          </a:solidFill>
                          <a:effectLst/>
                          <a:latin typeface="Cambria" panose="02040503050406030204" pitchFamily="18" charset="0"/>
                        </a:rPr>
                        <a:t>Liquid (Corporate NBFC/Bank)</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bg1">
                        <a:lumMod val="95000"/>
                      </a:schemeClr>
                    </a:solidFill>
                  </a:tcPr>
                </a:tc>
                <a:tc>
                  <a:txBody>
                    <a:bodyPr/>
                    <a:lstStyle/>
                    <a:p>
                      <a:pPr algn="ctr" fontAlgn="ctr">
                        <a:buNone/>
                      </a:pPr>
                      <a:r>
                        <a:rPr lang="en-IN" sz="1300" b="0" i="0" u="none" strike="noStrike">
                          <a:solidFill>
                            <a:srgbClr val="000000"/>
                          </a:solidFill>
                          <a:effectLst/>
                          <a:latin typeface="Cambria" panose="02040503050406030204" pitchFamily="18" charset="0"/>
                        </a:rPr>
                        <a:t>29.28%</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2433784402"/>
                  </a:ext>
                </a:extLst>
              </a:tr>
              <a:tr h="230636">
                <a:tc>
                  <a:txBody>
                    <a:bodyPr/>
                    <a:lstStyle/>
                    <a:p>
                      <a:pPr algn="ctr" fontAlgn="ctr">
                        <a:buNone/>
                      </a:pPr>
                      <a:r>
                        <a:rPr lang="en-IN" sz="1300" b="0" i="0" u="none" strike="noStrike">
                          <a:solidFill>
                            <a:srgbClr val="000000"/>
                          </a:solidFill>
                          <a:effectLst/>
                          <a:latin typeface="Cambria" panose="02040503050406030204" pitchFamily="18" charset="0"/>
                        </a:rPr>
                        <a:t>Business Development</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bg1">
                        <a:lumMod val="85000"/>
                      </a:schemeClr>
                    </a:solidFill>
                  </a:tcPr>
                </a:tc>
                <a:tc>
                  <a:txBody>
                    <a:bodyPr/>
                    <a:lstStyle/>
                    <a:p>
                      <a:pPr algn="ctr" fontAlgn="ctr">
                        <a:buNone/>
                      </a:pPr>
                      <a:r>
                        <a:rPr lang="en-IN" sz="1300" b="0" i="0" u="none" strike="noStrike">
                          <a:solidFill>
                            <a:srgbClr val="000000"/>
                          </a:solidFill>
                          <a:effectLst/>
                          <a:latin typeface="Cambria" panose="02040503050406030204" pitchFamily="18" charset="0"/>
                        </a:rPr>
                        <a:t>7.94%</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3386315139"/>
                  </a:ext>
                </a:extLst>
              </a:tr>
              <a:tr h="230636">
                <a:tc>
                  <a:txBody>
                    <a:bodyPr/>
                    <a:lstStyle/>
                    <a:p>
                      <a:pPr algn="ctr" fontAlgn="ctr">
                        <a:buNone/>
                      </a:pPr>
                      <a:r>
                        <a:rPr lang="en-IN" sz="1300" b="0" i="0" u="none" strike="noStrike">
                          <a:solidFill>
                            <a:srgbClr val="000000"/>
                          </a:solidFill>
                          <a:effectLst/>
                          <a:latin typeface="Cambria" panose="02040503050406030204" pitchFamily="18" charset="0"/>
                        </a:rPr>
                        <a:t>Vehicle Finance</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bg1">
                        <a:lumMod val="95000"/>
                      </a:schemeClr>
                    </a:solidFill>
                  </a:tcPr>
                </a:tc>
                <a:tc>
                  <a:txBody>
                    <a:bodyPr/>
                    <a:lstStyle/>
                    <a:p>
                      <a:pPr algn="ctr" fontAlgn="ctr">
                        <a:buNone/>
                      </a:pPr>
                      <a:r>
                        <a:rPr lang="en-IN" sz="1300" b="0" i="0" u="none" strike="noStrike">
                          <a:solidFill>
                            <a:srgbClr val="000000"/>
                          </a:solidFill>
                          <a:effectLst/>
                          <a:latin typeface="Cambria" panose="02040503050406030204" pitchFamily="18" charset="0"/>
                        </a:rPr>
                        <a:t>6.36%</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1201499974"/>
                  </a:ext>
                </a:extLst>
              </a:tr>
              <a:tr h="230636">
                <a:tc>
                  <a:txBody>
                    <a:bodyPr/>
                    <a:lstStyle/>
                    <a:p>
                      <a:pPr algn="ctr" fontAlgn="ctr">
                        <a:buNone/>
                      </a:pPr>
                      <a:r>
                        <a:rPr lang="en-IN" sz="1300" b="0" i="0" u="none" strike="noStrike">
                          <a:solidFill>
                            <a:srgbClr val="000000"/>
                          </a:solidFill>
                          <a:effectLst/>
                          <a:latin typeface="Cambria" panose="02040503050406030204" pitchFamily="18" charset="0"/>
                        </a:rPr>
                        <a:t>Net Current Asset</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bg1">
                        <a:lumMod val="85000"/>
                      </a:schemeClr>
                    </a:solidFill>
                  </a:tcPr>
                </a:tc>
                <a:tc>
                  <a:txBody>
                    <a:bodyPr/>
                    <a:lstStyle/>
                    <a:p>
                      <a:pPr algn="ctr" fontAlgn="ctr">
                        <a:buNone/>
                      </a:pPr>
                      <a:r>
                        <a:rPr lang="en-IN" sz="1300" b="0" i="0" u="none" strike="noStrike">
                          <a:solidFill>
                            <a:srgbClr val="000000"/>
                          </a:solidFill>
                          <a:effectLst/>
                          <a:latin typeface="Cambria" panose="02040503050406030204" pitchFamily="18" charset="0"/>
                        </a:rPr>
                        <a:t>5.00%</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850553306"/>
                  </a:ext>
                </a:extLst>
              </a:tr>
              <a:tr h="230636">
                <a:tc>
                  <a:txBody>
                    <a:bodyPr/>
                    <a:lstStyle/>
                    <a:p>
                      <a:pPr algn="ctr" fontAlgn="ctr">
                        <a:buNone/>
                      </a:pPr>
                      <a:r>
                        <a:rPr lang="en-IN" sz="1300" b="0" i="0" u="none" strike="noStrike">
                          <a:solidFill>
                            <a:srgbClr val="000000"/>
                          </a:solidFill>
                          <a:effectLst/>
                          <a:latin typeface="Cambria" panose="02040503050406030204" pitchFamily="18" charset="0"/>
                        </a:rPr>
                        <a:t>Small Business Loan Finance</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bg1">
                        <a:lumMod val="95000"/>
                      </a:schemeClr>
                    </a:solidFill>
                  </a:tcPr>
                </a:tc>
                <a:tc>
                  <a:txBody>
                    <a:bodyPr/>
                    <a:lstStyle/>
                    <a:p>
                      <a:pPr algn="ctr" fontAlgn="ctr">
                        <a:buNone/>
                      </a:pPr>
                      <a:r>
                        <a:rPr lang="en-IN" sz="1300" b="0" i="0" u="none" strike="noStrike">
                          <a:solidFill>
                            <a:srgbClr val="000000"/>
                          </a:solidFill>
                          <a:effectLst/>
                          <a:latin typeface="Cambria" panose="02040503050406030204" pitchFamily="18" charset="0"/>
                        </a:rPr>
                        <a:t>2.43%</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3127372083"/>
                  </a:ext>
                </a:extLst>
              </a:tr>
              <a:tr h="230636">
                <a:tc>
                  <a:txBody>
                    <a:bodyPr/>
                    <a:lstStyle/>
                    <a:p>
                      <a:pPr algn="ctr" fontAlgn="ctr">
                        <a:buNone/>
                      </a:pPr>
                      <a:r>
                        <a:rPr lang="en-IN" sz="1300" b="0" i="0" u="none" strike="noStrike">
                          <a:solidFill>
                            <a:srgbClr val="000000"/>
                          </a:solidFill>
                          <a:effectLst/>
                          <a:latin typeface="Cambria" panose="02040503050406030204" pitchFamily="18" charset="0"/>
                        </a:rPr>
                        <a:t>Micro Finance</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bg1">
                        <a:lumMod val="85000"/>
                      </a:schemeClr>
                    </a:solidFill>
                  </a:tcPr>
                </a:tc>
                <a:tc>
                  <a:txBody>
                    <a:bodyPr/>
                    <a:lstStyle/>
                    <a:p>
                      <a:pPr algn="ctr" fontAlgn="ctr">
                        <a:buNone/>
                      </a:pPr>
                      <a:r>
                        <a:rPr lang="en-IN" sz="1300" b="0" i="0" u="none" strike="noStrike">
                          <a:solidFill>
                            <a:srgbClr val="000000"/>
                          </a:solidFill>
                          <a:effectLst/>
                          <a:latin typeface="Cambria" panose="02040503050406030204" pitchFamily="18" charset="0"/>
                        </a:rPr>
                        <a:t>1.89%</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3761697400"/>
                  </a:ext>
                </a:extLst>
              </a:tr>
              <a:tr h="230636">
                <a:tc>
                  <a:txBody>
                    <a:bodyPr/>
                    <a:lstStyle/>
                    <a:p>
                      <a:pPr algn="ctr" fontAlgn="ctr">
                        <a:buNone/>
                      </a:pPr>
                      <a:r>
                        <a:rPr lang="en-IN" sz="1300" b="0" i="0" u="none" strike="noStrike">
                          <a:solidFill>
                            <a:srgbClr val="000000"/>
                          </a:solidFill>
                          <a:effectLst/>
                          <a:latin typeface="Cambria" panose="02040503050406030204" pitchFamily="18" charset="0"/>
                        </a:rPr>
                        <a:t> Affordable Housing Finance</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chemeClr val="bg1">
                        <a:lumMod val="95000"/>
                      </a:schemeClr>
                    </a:solidFill>
                  </a:tcPr>
                </a:tc>
                <a:tc>
                  <a:txBody>
                    <a:bodyPr/>
                    <a:lstStyle/>
                    <a:p>
                      <a:pPr algn="ctr" fontAlgn="ctr">
                        <a:buNone/>
                      </a:pPr>
                      <a:r>
                        <a:rPr lang="en-IN" sz="1300" b="0" i="0" u="none" strike="noStrike" dirty="0">
                          <a:solidFill>
                            <a:srgbClr val="000000"/>
                          </a:solidFill>
                          <a:effectLst/>
                          <a:latin typeface="Cambria" panose="02040503050406030204" pitchFamily="18" charset="0"/>
                        </a:rPr>
                        <a:t>0.21%</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1912980400"/>
                  </a:ext>
                </a:extLst>
              </a:tr>
            </a:tbl>
          </a:graphicData>
        </a:graphic>
      </p:graphicFrame>
      <p:graphicFrame>
        <p:nvGraphicFramePr>
          <p:cNvPr id="9" name="Table 8">
            <a:extLst>
              <a:ext uri="{FF2B5EF4-FFF2-40B4-BE49-F238E27FC236}">
                <a16:creationId xmlns:a16="http://schemas.microsoft.com/office/drawing/2014/main" id="{9B430DA9-018F-21DB-9736-85907708C6F8}"/>
              </a:ext>
            </a:extLst>
          </p:cNvPr>
          <p:cNvGraphicFramePr>
            <a:graphicFrameLocks noGrp="1"/>
          </p:cNvGraphicFramePr>
          <p:nvPr>
            <p:extLst>
              <p:ext uri="{D42A27DB-BD31-4B8C-83A1-F6EECF244321}">
                <p14:modId xmlns:p14="http://schemas.microsoft.com/office/powerpoint/2010/main" val="687014338"/>
              </p:ext>
            </p:extLst>
          </p:nvPr>
        </p:nvGraphicFramePr>
        <p:xfrm>
          <a:off x="8546702" y="2025509"/>
          <a:ext cx="3468379" cy="1987550"/>
        </p:xfrm>
        <a:graphic>
          <a:graphicData uri="http://schemas.openxmlformats.org/drawingml/2006/table">
            <a:tbl>
              <a:tblPr>
                <a:tableStyleId>{073A0DAA-6AF3-43AB-8588-CEC1D06C72B9}</a:tableStyleId>
              </a:tblPr>
              <a:tblGrid>
                <a:gridCol w="1720746">
                  <a:extLst>
                    <a:ext uri="{9D8B030D-6E8A-4147-A177-3AD203B41FA5}">
                      <a16:colId xmlns:a16="http://schemas.microsoft.com/office/drawing/2014/main" val="3733064673"/>
                    </a:ext>
                  </a:extLst>
                </a:gridCol>
                <a:gridCol w="1747633">
                  <a:extLst>
                    <a:ext uri="{9D8B030D-6E8A-4147-A177-3AD203B41FA5}">
                      <a16:colId xmlns:a16="http://schemas.microsoft.com/office/drawing/2014/main" val="2783129311"/>
                    </a:ext>
                  </a:extLst>
                </a:gridCol>
              </a:tblGrid>
              <a:tr h="0">
                <a:tc gridSpan="2">
                  <a:txBody>
                    <a:bodyPr/>
                    <a:lstStyle/>
                    <a:p>
                      <a:pPr algn="ctr" fontAlgn="b"/>
                      <a:r>
                        <a:rPr lang="en-IN" sz="1300" b="1" u="none" strike="noStrike" dirty="0">
                          <a:solidFill>
                            <a:schemeClr val="bg1"/>
                          </a:solidFill>
                          <a:effectLst/>
                          <a:latin typeface="Cambria" panose="02040503050406030204" pitchFamily="18" charset="0"/>
                          <a:ea typeface="Cambria" panose="02040503050406030204" pitchFamily="18" charset="0"/>
                        </a:rPr>
                        <a:t>By Tenure</a:t>
                      </a:r>
                      <a:endParaRPr lang="en-IN" sz="1300" b="1" i="0" u="none" strike="noStrike" dirty="0">
                        <a:solidFill>
                          <a:schemeClr val="bg1"/>
                        </a:solidFill>
                        <a:effectLst/>
                        <a:latin typeface="Cambria" panose="02040503050406030204" pitchFamily="18" charset="0"/>
                        <a:ea typeface="Cambria" panose="02040503050406030204" pitchFamily="18" charset="0"/>
                      </a:endParaRPr>
                    </a:p>
                  </a:txBody>
                  <a:tcPr marL="6350" marR="6350" marT="6350" marB="0" anchor="ctr">
                    <a:solidFill>
                      <a:schemeClr val="tx1"/>
                    </a:solidFill>
                  </a:tcPr>
                </a:tc>
                <a:tc hMerge="1">
                  <a:txBody>
                    <a:bodyPr/>
                    <a:lstStyle/>
                    <a:p>
                      <a:endParaRPr lang="en-IN"/>
                    </a:p>
                  </a:txBody>
                  <a:tcPr/>
                </a:tc>
                <a:extLst>
                  <a:ext uri="{0D108BD9-81ED-4DB2-BD59-A6C34878D82A}">
                    <a16:rowId xmlns:a16="http://schemas.microsoft.com/office/drawing/2014/main" val="3556923410"/>
                  </a:ext>
                </a:extLst>
              </a:tr>
              <a:tr h="0">
                <a:tc>
                  <a:txBody>
                    <a:bodyPr/>
                    <a:lstStyle/>
                    <a:p>
                      <a:pPr algn="ctr" rtl="0" fontAlgn="b">
                        <a:buNone/>
                      </a:pPr>
                      <a:r>
                        <a:rPr lang="en-IN" sz="1400" b="1" i="0" u="none" strike="noStrike" dirty="0">
                          <a:solidFill>
                            <a:srgbClr val="000000"/>
                          </a:solidFill>
                          <a:effectLst/>
                          <a:latin typeface="Cambria" panose="02040503050406030204" pitchFamily="18" charset="0"/>
                        </a:rPr>
                        <a:t>0-3M</a:t>
                      </a:r>
                    </a:p>
                  </a:txBody>
                  <a:tcPr marL="9525" marR="9525" marT="9525" marB="0" anchor="b"/>
                </a:tc>
                <a:tc>
                  <a:txBody>
                    <a:bodyPr/>
                    <a:lstStyle/>
                    <a:p>
                      <a:pPr algn="ctr" rtl="0" fontAlgn="b">
                        <a:buNone/>
                      </a:pPr>
                      <a:r>
                        <a:rPr lang="en-IN" sz="1400" b="0" i="0" u="none" strike="noStrike">
                          <a:solidFill>
                            <a:srgbClr val="000000"/>
                          </a:solidFill>
                          <a:effectLst/>
                          <a:latin typeface="Cambria" panose="02040503050406030204" pitchFamily="18" charset="0"/>
                        </a:rPr>
                        <a:t>45.74%</a:t>
                      </a:r>
                    </a:p>
                  </a:txBody>
                  <a:tcPr marL="9525" marR="9525" marT="9525" marB="0" anchor="b"/>
                </a:tc>
                <a:extLst>
                  <a:ext uri="{0D108BD9-81ED-4DB2-BD59-A6C34878D82A}">
                    <a16:rowId xmlns:a16="http://schemas.microsoft.com/office/drawing/2014/main" val="3851866016"/>
                  </a:ext>
                </a:extLst>
              </a:tr>
              <a:tr h="0">
                <a:tc>
                  <a:txBody>
                    <a:bodyPr/>
                    <a:lstStyle/>
                    <a:p>
                      <a:pPr algn="ctr" rtl="0" fontAlgn="b">
                        <a:buNone/>
                      </a:pPr>
                      <a:r>
                        <a:rPr lang="en-IN" sz="1400" b="1" i="0" u="none" strike="noStrike" dirty="0">
                          <a:solidFill>
                            <a:srgbClr val="000000"/>
                          </a:solidFill>
                          <a:effectLst/>
                          <a:latin typeface="Cambria" panose="02040503050406030204" pitchFamily="18" charset="0"/>
                        </a:rPr>
                        <a:t>3-6M</a:t>
                      </a:r>
                    </a:p>
                  </a:txBody>
                  <a:tcPr marL="9525" marR="9525" marT="9525" marB="0" anchor="b"/>
                </a:tc>
                <a:tc>
                  <a:txBody>
                    <a:bodyPr/>
                    <a:lstStyle/>
                    <a:p>
                      <a:pPr algn="ctr" rtl="0" fontAlgn="b">
                        <a:buNone/>
                      </a:pPr>
                      <a:r>
                        <a:rPr lang="en-IN" sz="1400" b="0" i="0" u="none" strike="noStrike">
                          <a:solidFill>
                            <a:srgbClr val="000000"/>
                          </a:solidFill>
                          <a:effectLst/>
                          <a:latin typeface="Cambria" panose="02040503050406030204" pitchFamily="18" charset="0"/>
                        </a:rPr>
                        <a:t>13.28%</a:t>
                      </a:r>
                    </a:p>
                  </a:txBody>
                  <a:tcPr marL="9525" marR="9525" marT="9525" marB="0" anchor="b"/>
                </a:tc>
                <a:extLst>
                  <a:ext uri="{0D108BD9-81ED-4DB2-BD59-A6C34878D82A}">
                    <a16:rowId xmlns:a16="http://schemas.microsoft.com/office/drawing/2014/main" val="4188407376"/>
                  </a:ext>
                </a:extLst>
              </a:tr>
              <a:tr h="0">
                <a:tc>
                  <a:txBody>
                    <a:bodyPr/>
                    <a:lstStyle/>
                    <a:p>
                      <a:pPr algn="ctr" rtl="0" fontAlgn="b">
                        <a:buNone/>
                      </a:pPr>
                      <a:r>
                        <a:rPr lang="en-IN" sz="1400" b="1" i="0" u="none" strike="noStrike" dirty="0">
                          <a:solidFill>
                            <a:srgbClr val="000000"/>
                          </a:solidFill>
                          <a:effectLst/>
                          <a:latin typeface="Cambria" panose="02040503050406030204" pitchFamily="18" charset="0"/>
                        </a:rPr>
                        <a:t>6-9M</a:t>
                      </a:r>
                    </a:p>
                  </a:txBody>
                  <a:tcPr marL="9525" marR="9525" marT="9525" marB="0" anchor="b"/>
                </a:tc>
                <a:tc>
                  <a:txBody>
                    <a:bodyPr/>
                    <a:lstStyle/>
                    <a:p>
                      <a:pPr algn="ctr" rtl="0" fontAlgn="b">
                        <a:buNone/>
                      </a:pPr>
                      <a:r>
                        <a:rPr lang="en-IN" sz="1400" b="0" i="0" u="none" strike="noStrike">
                          <a:solidFill>
                            <a:srgbClr val="000000"/>
                          </a:solidFill>
                          <a:effectLst/>
                          <a:latin typeface="Cambria" panose="02040503050406030204" pitchFamily="18" charset="0"/>
                        </a:rPr>
                        <a:t>5.27%</a:t>
                      </a:r>
                    </a:p>
                  </a:txBody>
                  <a:tcPr marL="9525" marR="9525" marT="9525" marB="0" anchor="b"/>
                </a:tc>
                <a:extLst>
                  <a:ext uri="{0D108BD9-81ED-4DB2-BD59-A6C34878D82A}">
                    <a16:rowId xmlns:a16="http://schemas.microsoft.com/office/drawing/2014/main" val="423872865"/>
                  </a:ext>
                </a:extLst>
              </a:tr>
              <a:tr h="0">
                <a:tc>
                  <a:txBody>
                    <a:bodyPr/>
                    <a:lstStyle/>
                    <a:p>
                      <a:pPr algn="ctr" rtl="0" fontAlgn="b">
                        <a:buNone/>
                      </a:pPr>
                      <a:r>
                        <a:rPr lang="en-IN" sz="1400" b="1" i="0" u="none" strike="noStrike" dirty="0">
                          <a:solidFill>
                            <a:srgbClr val="000000"/>
                          </a:solidFill>
                          <a:effectLst/>
                          <a:latin typeface="Cambria" panose="02040503050406030204" pitchFamily="18" charset="0"/>
                        </a:rPr>
                        <a:t>9-12M</a:t>
                      </a:r>
                    </a:p>
                  </a:txBody>
                  <a:tcPr marL="9525" marR="9525" marT="9525" marB="0" anchor="b"/>
                </a:tc>
                <a:tc>
                  <a:txBody>
                    <a:bodyPr/>
                    <a:lstStyle/>
                    <a:p>
                      <a:pPr algn="ctr" rtl="0" fontAlgn="b">
                        <a:buNone/>
                      </a:pPr>
                      <a:r>
                        <a:rPr lang="en-IN" sz="1400" b="0" i="0" u="none" strike="noStrike">
                          <a:solidFill>
                            <a:srgbClr val="000000"/>
                          </a:solidFill>
                          <a:effectLst/>
                          <a:latin typeface="Cambria" panose="02040503050406030204" pitchFamily="18" charset="0"/>
                        </a:rPr>
                        <a:t>1.25%</a:t>
                      </a:r>
                    </a:p>
                  </a:txBody>
                  <a:tcPr marL="9525" marR="9525" marT="9525" marB="0" anchor="b"/>
                </a:tc>
                <a:extLst>
                  <a:ext uri="{0D108BD9-81ED-4DB2-BD59-A6C34878D82A}">
                    <a16:rowId xmlns:a16="http://schemas.microsoft.com/office/drawing/2014/main" val="3095360282"/>
                  </a:ext>
                </a:extLst>
              </a:tr>
              <a:tr h="0">
                <a:tc>
                  <a:txBody>
                    <a:bodyPr/>
                    <a:lstStyle/>
                    <a:p>
                      <a:pPr algn="ctr" rtl="0" fontAlgn="b">
                        <a:buNone/>
                      </a:pPr>
                      <a:r>
                        <a:rPr lang="en-IN" sz="1400" b="1" i="0" u="none" strike="noStrike" dirty="0">
                          <a:solidFill>
                            <a:srgbClr val="000000"/>
                          </a:solidFill>
                          <a:effectLst/>
                          <a:latin typeface="Cambria" panose="02040503050406030204" pitchFamily="18" charset="0"/>
                        </a:rPr>
                        <a:t>12-15M</a:t>
                      </a:r>
                    </a:p>
                  </a:txBody>
                  <a:tcPr marL="9525" marR="9525" marT="9525" marB="0" anchor="b"/>
                </a:tc>
                <a:tc>
                  <a:txBody>
                    <a:bodyPr/>
                    <a:lstStyle/>
                    <a:p>
                      <a:pPr algn="ctr" rtl="0" fontAlgn="b">
                        <a:buNone/>
                      </a:pPr>
                      <a:r>
                        <a:rPr lang="en-IN" sz="1400" b="0" i="0" u="none" strike="noStrike">
                          <a:solidFill>
                            <a:srgbClr val="000000"/>
                          </a:solidFill>
                          <a:effectLst/>
                          <a:latin typeface="Cambria" panose="02040503050406030204" pitchFamily="18" charset="0"/>
                        </a:rPr>
                        <a:t>4.88%</a:t>
                      </a:r>
                    </a:p>
                  </a:txBody>
                  <a:tcPr marL="9525" marR="9525" marT="9525" marB="0" anchor="b"/>
                </a:tc>
                <a:extLst>
                  <a:ext uri="{0D108BD9-81ED-4DB2-BD59-A6C34878D82A}">
                    <a16:rowId xmlns:a16="http://schemas.microsoft.com/office/drawing/2014/main" val="2106049934"/>
                  </a:ext>
                </a:extLst>
              </a:tr>
              <a:tr h="0">
                <a:tc>
                  <a:txBody>
                    <a:bodyPr/>
                    <a:lstStyle/>
                    <a:p>
                      <a:pPr algn="ctr" rtl="0" fontAlgn="b">
                        <a:buNone/>
                      </a:pPr>
                      <a:r>
                        <a:rPr lang="en-IN" sz="1400" b="1" i="0" u="none" strike="noStrike" dirty="0">
                          <a:solidFill>
                            <a:srgbClr val="000000"/>
                          </a:solidFill>
                          <a:effectLst/>
                          <a:latin typeface="Cambria" panose="02040503050406030204" pitchFamily="18" charset="0"/>
                        </a:rPr>
                        <a:t>15-18M</a:t>
                      </a:r>
                    </a:p>
                  </a:txBody>
                  <a:tcPr marL="9525" marR="9525" marT="9525" marB="0" anchor="b"/>
                </a:tc>
                <a:tc>
                  <a:txBody>
                    <a:bodyPr/>
                    <a:lstStyle/>
                    <a:p>
                      <a:pPr algn="ctr" rtl="0" fontAlgn="b">
                        <a:buNone/>
                      </a:pPr>
                      <a:r>
                        <a:rPr lang="en-IN" sz="1400" b="0" i="0" u="none" strike="noStrike">
                          <a:solidFill>
                            <a:srgbClr val="000000"/>
                          </a:solidFill>
                          <a:effectLst/>
                          <a:latin typeface="Cambria" panose="02040503050406030204" pitchFamily="18" charset="0"/>
                        </a:rPr>
                        <a:t>4.60%</a:t>
                      </a:r>
                    </a:p>
                  </a:txBody>
                  <a:tcPr marL="9525" marR="9525" marT="9525" marB="0" anchor="b"/>
                </a:tc>
                <a:extLst>
                  <a:ext uri="{0D108BD9-81ED-4DB2-BD59-A6C34878D82A}">
                    <a16:rowId xmlns:a16="http://schemas.microsoft.com/office/drawing/2014/main" val="176027619"/>
                  </a:ext>
                </a:extLst>
              </a:tr>
              <a:tr h="0">
                <a:tc>
                  <a:txBody>
                    <a:bodyPr/>
                    <a:lstStyle/>
                    <a:p>
                      <a:pPr algn="ctr" rtl="0" fontAlgn="b">
                        <a:buNone/>
                      </a:pPr>
                      <a:r>
                        <a:rPr lang="en-IN" sz="1400" b="1" i="0" u="none" strike="noStrike" dirty="0">
                          <a:solidFill>
                            <a:srgbClr val="000000"/>
                          </a:solidFill>
                          <a:effectLst/>
                          <a:latin typeface="Cambria" panose="02040503050406030204" pitchFamily="18" charset="0"/>
                        </a:rPr>
                        <a:t>18-21M</a:t>
                      </a:r>
                    </a:p>
                  </a:txBody>
                  <a:tcPr marL="9525" marR="9525" marT="9525" marB="0" anchor="b"/>
                </a:tc>
                <a:tc>
                  <a:txBody>
                    <a:bodyPr/>
                    <a:lstStyle/>
                    <a:p>
                      <a:pPr algn="ctr" rtl="0" fontAlgn="b">
                        <a:buNone/>
                      </a:pPr>
                      <a:r>
                        <a:rPr lang="en-IN" sz="1400" b="0" i="0" u="none" strike="noStrike">
                          <a:solidFill>
                            <a:srgbClr val="000000"/>
                          </a:solidFill>
                          <a:effectLst/>
                          <a:latin typeface="Cambria" panose="02040503050406030204" pitchFamily="18" charset="0"/>
                        </a:rPr>
                        <a:t>8.54%</a:t>
                      </a:r>
                    </a:p>
                  </a:txBody>
                  <a:tcPr marL="9525" marR="9525" marT="9525" marB="0" anchor="b"/>
                </a:tc>
                <a:extLst>
                  <a:ext uri="{0D108BD9-81ED-4DB2-BD59-A6C34878D82A}">
                    <a16:rowId xmlns:a16="http://schemas.microsoft.com/office/drawing/2014/main" val="4020834626"/>
                  </a:ext>
                </a:extLst>
              </a:tr>
              <a:tr h="0">
                <a:tc>
                  <a:txBody>
                    <a:bodyPr/>
                    <a:lstStyle/>
                    <a:p>
                      <a:pPr algn="ctr" rtl="0" fontAlgn="b">
                        <a:buNone/>
                      </a:pPr>
                      <a:r>
                        <a:rPr lang="en-IN" sz="1400" b="1" i="0" u="none" strike="noStrike" dirty="0">
                          <a:solidFill>
                            <a:srgbClr val="000000"/>
                          </a:solidFill>
                          <a:effectLst/>
                          <a:latin typeface="Cambria" panose="02040503050406030204" pitchFamily="18" charset="0"/>
                        </a:rPr>
                        <a:t>21-24M</a:t>
                      </a:r>
                    </a:p>
                  </a:txBody>
                  <a:tcPr marL="9525" marR="9525" marT="9525" marB="0" anchor="b"/>
                </a:tc>
                <a:tc>
                  <a:txBody>
                    <a:bodyPr/>
                    <a:lstStyle/>
                    <a:p>
                      <a:pPr algn="ctr" rtl="0" fontAlgn="b">
                        <a:buNone/>
                      </a:pPr>
                      <a:r>
                        <a:rPr lang="en-IN" sz="1400" b="0" i="0" u="none" strike="noStrike" dirty="0">
                          <a:solidFill>
                            <a:srgbClr val="000000"/>
                          </a:solidFill>
                          <a:effectLst/>
                          <a:latin typeface="Cambria" panose="02040503050406030204" pitchFamily="18" charset="0"/>
                        </a:rPr>
                        <a:t>11.43%</a:t>
                      </a:r>
                    </a:p>
                  </a:txBody>
                  <a:tcPr marL="9525" marR="9525" marT="9525" marB="0" anchor="b"/>
                </a:tc>
                <a:extLst>
                  <a:ext uri="{0D108BD9-81ED-4DB2-BD59-A6C34878D82A}">
                    <a16:rowId xmlns:a16="http://schemas.microsoft.com/office/drawing/2014/main" val="3903317775"/>
                  </a:ext>
                </a:extLst>
              </a:tr>
            </a:tbl>
          </a:graphicData>
        </a:graphic>
      </p:graphicFrame>
      <p:pic>
        <p:nvPicPr>
          <p:cNvPr id="6" name="Picture 5" descr="A white text on a black background&#10;&#10;AI-generated content may be incorrect.">
            <a:extLst>
              <a:ext uri="{FF2B5EF4-FFF2-40B4-BE49-F238E27FC236}">
                <a16:creationId xmlns:a16="http://schemas.microsoft.com/office/drawing/2014/main" id="{B1DAB138-07B6-1D6F-5038-C9C482AB6CF9}"/>
              </a:ext>
            </a:extLst>
          </p:cNvPr>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10362466" y="234062"/>
            <a:ext cx="1559328" cy="340260"/>
          </a:xfrm>
          <a:prstGeom prst="rect">
            <a:avLst/>
          </a:prstGeom>
        </p:spPr>
      </p:pic>
      <p:graphicFrame>
        <p:nvGraphicFramePr>
          <p:cNvPr id="11" name="Chart 10">
            <a:extLst>
              <a:ext uri="{FF2B5EF4-FFF2-40B4-BE49-F238E27FC236}">
                <a16:creationId xmlns:a16="http://schemas.microsoft.com/office/drawing/2014/main" id="{00000000-0008-0000-4800-000004000000}"/>
              </a:ext>
            </a:extLst>
          </p:cNvPr>
          <p:cNvGraphicFramePr>
            <a:graphicFrameLocks/>
          </p:cNvGraphicFramePr>
          <p:nvPr>
            <p:extLst>
              <p:ext uri="{D42A27DB-BD31-4B8C-83A1-F6EECF244321}">
                <p14:modId xmlns:p14="http://schemas.microsoft.com/office/powerpoint/2010/main" val="2957618239"/>
              </p:ext>
            </p:extLst>
          </p:nvPr>
        </p:nvGraphicFramePr>
        <p:xfrm>
          <a:off x="4553342" y="2011753"/>
          <a:ext cx="3894622" cy="2310264"/>
        </p:xfrm>
        <a:graphic>
          <a:graphicData uri="http://schemas.openxmlformats.org/drawingml/2006/chart">
            <c:chart xmlns:c="http://schemas.openxmlformats.org/drawingml/2006/chart" xmlns:r="http://schemas.openxmlformats.org/officeDocument/2006/relationships" r:id="rId3"/>
          </a:graphicData>
        </a:graphic>
      </p:graphicFrame>
    </p:spTree>
    <p:extLst>
      <p:ext uri="{BB962C8B-B14F-4D97-AF65-F5344CB8AC3E}">
        <p14:creationId xmlns:p14="http://schemas.microsoft.com/office/powerpoint/2010/main" val="4021879094"/>
      </p:ext>
    </p:extLst>
  </p:cSld>
  <p:clrMapOvr>
    <a:masterClrMapping/>
  </p:clrMapOvr>
</p:sld>
</file>

<file path=ppt/slides/slide7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1137044-CEF3-86B0-ADCD-A73DA866FA84}"/>
            </a:ext>
          </a:extLst>
        </p:cNvPr>
        <p:cNvGrpSpPr/>
        <p:nvPr/>
      </p:nvGrpSpPr>
      <p:grpSpPr>
        <a:xfrm>
          <a:off x="0" y="0"/>
          <a:ext cx="0" cy="0"/>
          <a:chOff x="0" y="0"/>
          <a:chExt cx="0" cy="0"/>
        </a:xfrm>
      </p:grpSpPr>
      <p:sp>
        <p:nvSpPr>
          <p:cNvPr id="4" name="Rectangle 3">
            <a:extLst>
              <a:ext uri="{FF2B5EF4-FFF2-40B4-BE49-F238E27FC236}">
                <a16:creationId xmlns:a16="http://schemas.microsoft.com/office/drawing/2014/main" id="{772232AD-DF10-89FB-323A-EFB57C9C30BD}"/>
              </a:ext>
            </a:extLst>
          </p:cNvPr>
          <p:cNvSpPr/>
          <p:nvPr/>
        </p:nvSpPr>
        <p:spPr>
          <a:xfrm>
            <a:off x="0" y="0"/>
            <a:ext cx="12192000" cy="821635"/>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 name="Title 1">
            <a:extLst>
              <a:ext uri="{FF2B5EF4-FFF2-40B4-BE49-F238E27FC236}">
                <a16:creationId xmlns:a16="http://schemas.microsoft.com/office/drawing/2014/main" id="{0BF8F3B9-E0C9-F2C1-12C5-5C9B90A94E54}"/>
              </a:ext>
            </a:extLst>
          </p:cNvPr>
          <p:cNvSpPr txBox="1">
            <a:spLocks/>
          </p:cNvSpPr>
          <p:nvPr/>
        </p:nvSpPr>
        <p:spPr>
          <a:xfrm>
            <a:off x="165475" y="106018"/>
            <a:ext cx="11007609" cy="630899"/>
          </a:xfrm>
          <a:prstGeom prst="rect">
            <a:avLst/>
          </a:prstGeom>
        </p:spPr>
        <p:txBody>
          <a:bodyPr vert="horz" lIns="91440" tIns="45720" rIns="91440" bIns="45720" rtlCol="0" anchor="ctr">
            <a:noAutofit/>
          </a:bodyPr>
          <a:lstStyle>
            <a:lvl1pPr algn="ctr" defTabSz="914400" rtl="0" eaLnBrk="1" latinLnBrk="0" hangingPunct="1">
              <a:lnSpc>
                <a:spcPct val="90000"/>
              </a:lnSpc>
              <a:spcBef>
                <a:spcPct val="0"/>
              </a:spcBef>
              <a:buNone/>
              <a:defRPr sz="6000" kern="1200">
                <a:solidFill>
                  <a:schemeClr val="tx1"/>
                </a:solidFill>
                <a:latin typeface="+mj-lt"/>
                <a:ea typeface="+mj-ea"/>
                <a:cs typeface="+mj-cs"/>
              </a:defRPr>
            </a:lvl1pPr>
          </a:lstStyle>
          <a:p>
            <a:pPr marL="0" marR="0" lvl="0" indent="0" algn="l" defTabSz="914400" rtl="0" eaLnBrk="1" fontAlgn="auto" latinLnBrk="0" hangingPunct="1">
              <a:lnSpc>
                <a:spcPct val="90000"/>
              </a:lnSpc>
              <a:spcBef>
                <a:spcPct val="0"/>
              </a:spcBef>
              <a:spcAft>
                <a:spcPts val="0"/>
              </a:spcAft>
              <a:buClrTx/>
              <a:buSzTx/>
              <a:buFontTx/>
              <a:buNone/>
              <a:tabLst/>
              <a:defRPr/>
            </a:pPr>
            <a:r>
              <a:rPr kumimoji="0" lang="en-US" sz="2800" b="1" i="0" u="none" strike="noStrike" kern="1200" cap="none" spc="0" normalizeH="0" baseline="0" noProof="0" dirty="0">
                <a:ln>
                  <a:noFill/>
                </a:ln>
                <a:solidFill>
                  <a:prstClr val="white"/>
                </a:solidFill>
                <a:effectLst/>
                <a:uLnTx/>
                <a:uFillTx/>
                <a:latin typeface="Cambria" panose="02040503050406030204" pitchFamily="18" charset="0"/>
                <a:ea typeface="Cambria" panose="02040503050406030204" pitchFamily="18" charset="0"/>
                <a:cs typeface="+mj-cs"/>
              </a:rPr>
              <a:t>DEBT AIF (SHORT TERM)</a:t>
            </a:r>
          </a:p>
          <a:p>
            <a:pPr marL="0" marR="0" lvl="0" indent="0" algn="l" defTabSz="914400" rtl="0" eaLnBrk="1" fontAlgn="auto" latinLnBrk="0" hangingPunct="1">
              <a:lnSpc>
                <a:spcPct val="90000"/>
              </a:lnSpc>
              <a:spcBef>
                <a:spcPct val="0"/>
              </a:spcBef>
              <a:spcAft>
                <a:spcPts val="0"/>
              </a:spcAft>
              <a:buClrTx/>
              <a:buSzTx/>
              <a:buFontTx/>
              <a:buNone/>
              <a:tabLst/>
              <a:defRPr/>
            </a:pPr>
            <a:r>
              <a:rPr kumimoji="0" lang="en-US" sz="2800" b="1" i="0" u="none" strike="noStrike" kern="1200" cap="none" spc="0" normalizeH="0" baseline="0" noProof="0" dirty="0">
                <a:ln>
                  <a:noFill/>
                </a:ln>
                <a:solidFill>
                  <a:prstClr val="white"/>
                </a:solidFill>
                <a:effectLst/>
                <a:uLnTx/>
                <a:uFillTx/>
                <a:latin typeface="Cambria" panose="02040503050406030204" pitchFamily="18" charset="0"/>
                <a:ea typeface="Cambria" panose="02040503050406030204" pitchFamily="18" charset="0"/>
                <a:cs typeface="+mj-cs"/>
              </a:rPr>
              <a:t>Vivriti Short Term Debt Fund (Cat III AIF)</a:t>
            </a:r>
            <a:endParaRPr kumimoji="0" lang="en-IN" sz="2800" b="1" i="0" u="none" strike="noStrike" kern="1200" cap="none" spc="0" normalizeH="0" baseline="0" noProof="0" dirty="0">
              <a:ln>
                <a:noFill/>
              </a:ln>
              <a:solidFill>
                <a:prstClr val="white"/>
              </a:solidFill>
              <a:effectLst/>
              <a:uLnTx/>
              <a:uFillTx/>
              <a:latin typeface="Cambria" panose="02040503050406030204" pitchFamily="18" charset="0"/>
              <a:ea typeface="Cambria" panose="02040503050406030204" pitchFamily="18" charset="0"/>
              <a:cs typeface="+mj-cs"/>
            </a:endParaRPr>
          </a:p>
        </p:txBody>
      </p:sp>
      <p:sp>
        <p:nvSpPr>
          <p:cNvPr id="18" name="Rectangle 17">
            <a:extLst>
              <a:ext uri="{FF2B5EF4-FFF2-40B4-BE49-F238E27FC236}">
                <a16:creationId xmlns:a16="http://schemas.microsoft.com/office/drawing/2014/main" id="{07AC2271-A173-7542-6DBE-2CE3B4FC2E94}"/>
              </a:ext>
            </a:extLst>
          </p:cNvPr>
          <p:cNvSpPr/>
          <p:nvPr/>
        </p:nvSpPr>
        <p:spPr>
          <a:xfrm>
            <a:off x="0" y="808383"/>
            <a:ext cx="12192000" cy="45719"/>
          </a:xfrm>
          <a:prstGeom prst="rect">
            <a:avLst/>
          </a:prstGeom>
          <a:solidFill>
            <a:schemeClr val="bg1">
              <a:lumMod val="6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7" name="Rectangle 26">
            <a:extLst>
              <a:ext uri="{FF2B5EF4-FFF2-40B4-BE49-F238E27FC236}">
                <a16:creationId xmlns:a16="http://schemas.microsoft.com/office/drawing/2014/main" id="{3EA20FCB-1B99-A8FD-52CD-F3B9CEFF2829}"/>
              </a:ext>
            </a:extLst>
          </p:cNvPr>
          <p:cNvSpPr/>
          <p:nvPr/>
        </p:nvSpPr>
        <p:spPr>
          <a:xfrm>
            <a:off x="0" y="6627059"/>
            <a:ext cx="12192000" cy="235963"/>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8" name="Slide Number Placeholder 18">
            <a:extLst>
              <a:ext uri="{FF2B5EF4-FFF2-40B4-BE49-F238E27FC236}">
                <a16:creationId xmlns:a16="http://schemas.microsoft.com/office/drawing/2014/main" id="{6920596C-B431-679C-F1DB-101FC66A1FB6}"/>
              </a:ext>
            </a:extLst>
          </p:cNvPr>
          <p:cNvSpPr>
            <a:spLocks noGrp="1"/>
          </p:cNvSpPr>
          <p:nvPr>
            <p:ph type="sldNum" sz="quarter" idx="12"/>
          </p:nvPr>
        </p:nvSpPr>
        <p:spPr>
          <a:xfrm>
            <a:off x="9448800" y="6549225"/>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1E62F875-1F54-4527-993B-FB1D0CCB3E02}" type="slidenum">
              <a:rPr kumimoji="0" lang="en-IN" sz="1200" b="1" i="0" u="none" strike="noStrike" kern="1200" cap="none" spc="0" normalizeH="0" baseline="0" noProof="0" smtClean="0">
                <a:ln>
                  <a:noFill/>
                </a:ln>
                <a:solidFill>
                  <a:prstClr val="white"/>
                </a:solidFill>
                <a:effectLst/>
                <a:uLnTx/>
                <a:uFillTx/>
                <a:latin typeface="Cambria" panose="02040503050406030204" pitchFamily="18" charset="0"/>
                <a:ea typeface="Cambria" panose="02040503050406030204" pitchFamily="18" charset="0"/>
                <a:cs typeface="+mn-cs"/>
              </a:rPr>
              <a:pPr marL="0" marR="0" lvl="0" indent="0" algn="r" defTabSz="914400" rtl="0" eaLnBrk="1" fontAlgn="auto" latinLnBrk="0" hangingPunct="1">
                <a:lnSpc>
                  <a:spcPct val="100000"/>
                </a:lnSpc>
                <a:spcBef>
                  <a:spcPts val="0"/>
                </a:spcBef>
                <a:spcAft>
                  <a:spcPts val="0"/>
                </a:spcAft>
                <a:buClrTx/>
                <a:buSzTx/>
                <a:buFontTx/>
                <a:buNone/>
                <a:tabLst/>
                <a:defRPr/>
              </a:pPr>
              <a:t>79</a:t>
            </a:fld>
            <a:endParaRPr kumimoji="0" lang="en-IN" sz="1200" b="1" i="0" u="none" strike="noStrike" kern="1200" cap="none" spc="0" normalizeH="0" baseline="0" noProof="0">
              <a:ln>
                <a:noFill/>
              </a:ln>
              <a:solidFill>
                <a:prstClr val="white"/>
              </a:solidFill>
              <a:effectLst/>
              <a:uLnTx/>
              <a:uFillTx/>
              <a:latin typeface="Cambria" panose="02040503050406030204" pitchFamily="18" charset="0"/>
              <a:ea typeface="Cambria" panose="02040503050406030204" pitchFamily="18" charset="0"/>
              <a:cs typeface="+mn-cs"/>
            </a:endParaRPr>
          </a:p>
        </p:txBody>
      </p:sp>
      <p:sp>
        <p:nvSpPr>
          <p:cNvPr id="3" name="TextBox 2">
            <a:extLst>
              <a:ext uri="{FF2B5EF4-FFF2-40B4-BE49-F238E27FC236}">
                <a16:creationId xmlns:a16="http://schemas.microsoft.com/office/drawing/2014/main" id="{1191C689-A6C7-BF37-1811-8215778745A7}"/>
              </a:ext>
            </a:extLst>
          </p:cNvPr>
          <p:cNvSpPr txBox="1"/>
          <p:nvPr/>
        </p:nvSpPr>
        <p:spPr>
          <a:xfrm>
            <a:off x="218479" y="976235"/>
            <a:ext cx="3468377" cy="2492990"/>
          </a:xfrm>
          <a:prstGeom prst="rect">
            <a:avLst/>
          </a:prstGeom>
          <a:noFill/>
          <a:ln>
            <a:solidFill>
              <a:schemeClr val="bg1">
                <a:lumMod val="85000"/>
              </a:schemeClr>
            </a:solidFill>
          </a:ln>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300" b="1" i="0"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rPr>
              <a:t>Investment Objective</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300" b="1" i="0"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endParaRP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300" b="0" i="0"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rPr>
              <a:t>Access to deep pool of 4,300, proven businesses that are outside capital market and syndicated loan market coverage.</a:t>
            </a: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300" b="0" i="0"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rPr>
              <a:t>Pure fixed income product, pooled and diversified AIF offering investment opportunities to investors with a horizon of 1 to 2 years.</a:t>
            </a: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300" b="0" i="0"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rPr>
              <a:t>VTOF offers – predictable, target real rate returns of 250-300 bps with quarterly redemption.</a:t>
            </a:r>
          </a:p>
        </p:txBody>
      </p:sp>
      <p:graphicFrame>
        <p:nvGraphicFramePr>
          <p:cNvPr id="2" name="Table 1">
            <a:extLst>
              <a:ext uri="{FF2B5EF4-FFF2-40B4-BE49-F238E27FC236}">
                <a16:creationId xmlns:a16="http://schemas.microsoft.com/office/drawing/2014/main" id="{4860382A-B5B4-1FD0-4260-375A6A717B32}"/>
              </a:ext>
            </a:extLst>
          </p:cNvPr>
          <p:cNvGraphicFramePr>
            <a:graphicFrameLocks noGrp="1"/>
          </p:cNvGraphicFramePr>
          <p:nvPr>
            <p:extLst>
              <p:ext uri="{D42A27DB-BD31-4B8C-83A1-F6EECF244321}">
                <p14:modId xmlns:p14="http://schemas.microsoft.com/office/powerpoint/2010/main" val="2950225274"/>
              </p:ext>
            </p:extLst>
          </p:nvPr>
        </p:nvGraphicFramePr>
        <p:xfrm>
          <a:off x="3796052" y="3138740"/>
          <a:ext cx="4460844" cy="3428507"/>
        </p:xfrm>
        <a:graphic>
          <a:graphicData uri="http://schemas.openxmlformats.org/drawingml/2006/table">
            <a:tbl>
              <a:tblPr/>
              <a:tblGrid>
                <a:gridCol w="2140472">
                  <a:extLst>
                    <a:ext uri="{9D8B030D-6E8A-4147-A177-3AD203B41FA5}">
                      <a16:colId xmlns:a16="http://schemas.microsoft.com/office/drawing/2014/main" val="3506255909"/>
                    </a:ext>
                  </a:extLst>
                </a:gridCol>
                <a:gridCol w="2320372">
                  <a:extLst>
                    <a:ext uri="{9D8B030D-6E8A-4147-A177-3AD203B41FA5}">
                      <a16:colId xmlns:a16="http://schemas.microsoft.com/office/drawing/2014/main" val="2392678090"/>
                    </a:ext>
                  </a:extLst>
                </a:gridCol>
              </a:tblGrid>
              <a:tr h="302710">
                <a:tc gridSpan="2">
                  <a:txBody>
                    <a:bodyPr/>
                    <a:lstStyle/>
                    <a:p>
                      <a:pPr algn="ctr" rtl="0" fontAlgn="ctr"/>
                      <a:r>
                        <a:rPr lang="en-IN" sz="1200" b="1" i="0" u="none" strike="noStrike" dirty="0">
                          <a:solidFill>
                            <a:srgbClr val="FFFFFF"/>
                          </a:solidFill>
                          <a:effectLst/>
                          <a:latin typeface="Cambria" panose="02040503050406030204" pitchFamily="18" charset="0"/>
                          <a:ea typeface="Cambria" panose="02040503050406030204" pitchFamily="18" charset="0"/>
                        </a:rPr>
                        <a:t>Fund Structure</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000000"/>
                    </a:solidFill>
                  </a:tcPr>
                </a:tc>
                <a:tc hMerge="1">
                  <a:txBody>
                    <a:bodyPr/>
                    <a:lstStyle/>
                    <a:p>
                      <a:endParaRPr lang="en-IN"/>
                    </a:p>
                  </a:txBody>
                  <a:tcPr/>
                </a:tc>
                <a:extLst>
                  <a:ext uri="{0D108BD9-81ED-4DB2-BD59-A6C34878D82A}">
                    <a16:rowId xmlns:a16="http://schemas.microsoft.com/office/drawing/2014/main" val="3233174111"/>
                  </a:ext>
                </a:extLst>
              </a:tr>
              <a:tr h="302710">
                <a:tc>
                  <a:txBody>
                    <a:bodyPr/>
                    <a:lstStyle/>
                    <a:p>
                      <a:pPr algn="ctr" rtl="0" fontAlgn="b"/>
                      <a:r>
                        <a:rPr lang="en-IN" sz="1200" b="1" i="0" u="none" strike="noStrike" dirty="0">
                          <a:solidFill>
                            <a:srgbClr val="000000"/>
                          </a:solidFill>
                          <a:effectLst/>
                          <a:latin typeface="Cambria" panose="02040503050406030204" pitchFamily="18" charset="0"/>
                          <a:ea typeface="Cambria" panose="02040503050406030204" pitchFamily="18" charset="0"/>
                        </a:rPr>
                        <a:t>Average Maturity</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905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CBCBCB"/>
                    </a:solidFill>
                  </a:tcPr>
                </a:tc>
                <a:tc>
                  <a:txBody>
                    <a:bodyPr/>
                    <a:lstStyle/>
                    <a:p>
                      <a:pPr algn="ctr" rtl="0" fontAlgn="ctr"/>
                      <a:r>
                        <a:rPr lang="en-IN" sz="1200" b="0" i="0" u="none" strike="noStrike">
                          <a:solidFill>
                            <a:srgbClr val="000000"/>
                          </a:solidFill>
                          <a:effectLst/>
                          <a:latin typeface="Cambria" panose="02040503050406030204" pitchFamily="18" charset="0"/>
                          <a:ea typeface="Cambria" panose="02040503050406030204" pitchFamily="18" charset="0"/>
                        </a:rPr>
                        <a:t>~15 to 18 months</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905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CBCBCB"/>
                    </a:solidFill>
                  </a:tcPr>
                </a:tc>
                <a:extLst>
                  <a:ext uri="{0D108BD9-81ED-4DB2-BD59-A6C34878D82A}">
                    <a16:rowId xmlns:a16="http://schemas.microsoft.com/office/drawing/2014/main" val="2260061183"/>
                  </a:ext>
                </a:extLst>
              </a:tr>
              <a:tr h="302710">
                <a:tc>
                  <a:txBody>
                    <a:bodyPr/>
                    <a:lstStyle/>
                    <a:p>
                      <a:pPr algn="ctr" rtl="0" fontAlgn="b"/>
                      <a:r>
                        <a:rPr lang="en-IN" sz="1200" b="1" i="0" u="none" strike="noStrike" dirty="0">
                          <a:solidFill>
                            <a:srgbClr val="000000"/>
                          </a:solidFill>
                          <a:effectLst/>
                          <a:latin typeface="Cambria" panose="02040503050406030204" pitchFamily="18" charset="0"/>
                          <a:ea typeface="Cambria" panose="02040503050406030204" pitchFamily="18" charset="0"/>
                        </a:rPr>
                        <a:t>Operating Expense</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E7E7E7"/>
                    </a:solidFill>
                  </a:tcPr>
                </a:tc>
                <a:tc>
                  <a:txBody>
                    <a:bodyPr/>
                    <a:lstStyle/>
                    <a:p>
                      <a:pPr algn="ctr" rtl="0" fontAlgn="ctr"/>
                      <a:r>
                        <a:rPr lang="en-US" sz="1200" b="0" i="0" u="none" strike="noStrike">
                          <a:solidFill>
                            <a:srgbClr val="000000"/>
                          </a:solidFill>
                          <a:effectLst/>
                          <a:latin typeface="Cambria" panose="02040503050406030204" pitchFamily="18" charset="0"/>
                          <a:ea typeface="Cambria" panose="02040503050406030204" pitchFamily="18" charset="0"/>
                        </a:rPr>
                        <a:t>Estimated at 0.10%</a:t>
                      </a:r>
                      <a:endParaRPr lang="en-IN" sz="1200" b="0" i="0" u="none" strike="noStrike">
                        <a:solidFill>
                          <a:srgbClr val="000000"/>
                        </a:solidFill>
                        <a:effectLst/>
                        <a:latin typeface="Cambria" panose="02040503050406030204" pitchFamily="18" charset="0"/>
                        <a:ea typeface="Cambria" panose="02040503050406030204" pitchFamily="18" charset="0"/>
                      </a:endParaRP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E7E7E7"/>
                    </a:solidFill>
                  </a:tcPr>
                </a:tc>
                <a:extLst>
                  <a:ext uri="{0D108BD9-81ED-4DB2-BD59-A6C34878D82A}">
                    <a16:rowId xmlns:a16="http://schemas.microsoft.com/office/drawing/2014/main" val="3127372083"/>
                  </a:ext>
                </a:extLst>
              </a:tr>
              <a:tr h="302710">
                <a:tc>
                  <a:txBody>
                    <a:bodyPr/>
                    <a:lstStyle/>
                    <a:p>
                      <a:pPr algn="ctr" rtl="0" fontAlgn="b"/>
                      <a:r>
                        <a:rPr lang="en-IN" sz="1200" b="1" i="0" u="none" strike="noStrike" dirty="0">
                          <a:solidFill>
                            <a:srgbClr val="000000"/>
                          </a:solidFill>
                          <a:effectLst/>
                          <a:latin typeface="Cambria" panose="02040503050406030204" pitchFamily="18" charset="0"/>
                          <a:ea typeface="Cambria" panose="02040503050406030204" pitchFamily="18" charset="0"/>
                        </a:rPr>
                        <a:t>Distributions to investors</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CBCBCB"/>
                    </a:solidFill>
                  </a:tcPr>
                </a:tc>
                <a:tc>
                  <a:txBody>
                    <a:bodyPr/>
                    <a:lstStyle/>
                    <a:p>
                      <a:pPr algn="ctr" rtl="0" fontAlgn="ctr"/>
                      <a:r>
                        <a:rPr lang="en-IN" sz="1200" b="0" i="0" u="none" strike="noStrike">
                          <a:solidFill>
                            <a:srgbClr val="000000"/>
                          </a:solidFill>
                          <a:effectLst/>
                          <a:latin typeface="Cambria" panose="02040503050406030204" pitchFamily="18" charset="0"/>
                          <a:ea typeface="Cambria" panose="02040503050406030204" pitchFamily="18" charset="0"/>
                        </a:rPr>
                        <a:t>Only on redemption</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CBCBCB"/>
                    </a:solidFill>
                  </a:tcPr>
                </a:tc>
                <a:extLst>
                  <a:ext uri="{0D108BD9-81ED-4DB2-BD59-A6C34878D82A}">
                    <a16:rowId xmlns:a16="http://schemas.microsoft.com/office/drawing/2014/main" val="1912980400"/>
                  </a:ext>
                </a:extLst>
              </a:tr>
              <a:tr h="302710">
                <a:tc>
                  <a:txBody>
                    <a:bodyPr/>
                    <a:lstStyle/>
                    <a:p>
                      <a:pPr algn="ctr" rtl="0" fontAlgn="b"/>
                      <a:r>
                        <a:rPr lang="en-IN" sz="1200" b="1" i="0" u="none" strike="noStrike" dirty="0">
                          <a:solidFill>
                            <a:srgbClr val="000000"/>
                          </a:solidFill>
                          <a:effectLst/>
                          <a:latin typeface="Cambria" panose="02040503050406030204" pitchFamily="18" charset="0"/>
                          <a:ea typeface="Cambria" panose="02040503050406030204" pitchFamily="18" charset="0"/>
                        </a:rPr>
                        <a:t>AUM</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905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E7E7E7"/>
                    </a:solidFill>
                  </a:tcPr>
                </a:tc>
                <a:tc>
                  <a:txBody>
                    <a:bodyPr/>
                    <a:lstStyle/>
                    <a:p>
                      <a:pPr algn="ctr" rtl="0" fontAlgn="ctr"/>
                      <a:r>
                        <a:rPr lang="en-US" sz="1200" b="0" i="0" u="none" strike="noStrike" dirty="0">
                          <a:solidFill>
                            <a:srgbClr val="000000"/>
                          </a:solidFill>
                          <a:effectLst/>
                          <a:latin typeface="Cambria" panose="02040503050406030204" pitchFamily="18" charset="0"/>
                          <a:ea typeface="Cambria" panose="02040503050406030204" pitchFamily="18" charset="0"/>
                        </a:rPr>
                        <a:t>~ 699 Cr</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905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E7E7E7"/>
                    </a:solidFill>
                  </a:tcPr>
                </a:tc>
                <a:extLst>
                  <a:ext uri="{0D108BD9-81ED-4DB2-BD59-A6C34878D82A}">
                    <a16:rowId xmlns:a16="http://schemas.microsoft.com/office/drawing/2014/main" val="1881427073"/>
                  </a:ext>
                </a:extLst>
              </a:tr>
              <a:tr h="401407">
                <a:tc>
                  <a:txBody>
                    <a:bodyPr/>
                    <a:lstStyle/>
                    <a:p>
                      <a:pPr algn="ctr" rtl="0" fontAlgn="b"/>
                      <a:r>
                        <a:rPr lang="en-IN" sz="1200" b="1" i="0" u="none" strike="noStrike">
                          <a:solidFill>
                            <a:srgbClr val="000000"/>
                          </a:solidFill>
                          <a:effectLst/>
                          <a:latin typeface="Cambria" panose="02040503050406030204" pitchFamily="18" charset="0"/>
                          <a:ea typeface="Cambria" panose="02040503050406030204" pitchFamily="18" charset="0"/>
                        </a:rPr>
                        <a:t>Exit Load</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CBCBCB"/>
                    </a:solidFill>
                  </a:tcPr>
                </a:tc>
                <a:tc>
                  <a:txBody>
                    <a:bodyPr/>
                    <a:lstStyle/>
                    <a:p>
                      <a:pPr algn="ctr" rtl="0" fontAlgn="ctr"/>
                      <a:r>
                        <a:rPr lang="en-IN" sz="1200" b="0" i="0" u="none" strike="noStrike" dirty="0">
                          <a:solidFill>
                            <a:srgbClr val="000000"/>
                          </a:solidFill>
                          <a:effectLst/>
                          <a:latin typeface="Cambria" panose="02040503050406030204" pitchFamily="18" charset="0"/>
                          <a:ea typeface="Cambria" panose="02040503050406030204" pitchFamily="18" charset="0"/>
                        </a:rPr>
                        <a:t>Open – Ended</a:t>
                      </a:r>
                    </a:p>
                    <a:p>
                      <a:pPr algn="ctr" rtl="0" fontAlgn="ctr"/>
                      <a:r>
                        <a:rPr lang="en-US" sz="1200" b="0" i="0" u="none" strike="noStrike" dirty="0">
                          <a:solidFill>
                            <a:srgbClr val="000000"/>
                          </a:solidFill>
                          <a:effectLst/>
                          <a:latin typeface="Cambria" panose="02040503050406030204" pitchFamily="18" charset="0"/>
                          <a:ea typeface="Cambria" panose="02040503050406030204" pitchFamily="18" charset="0"/>
                        </a:rPr>
                        <a:t>(2% if exit before 180 days )</a:t>
                      </a:r>
                      <a:endParaRPr lang="en-IN" sz="1200" b="0" i="0" u="none" strike="noStrike" dirty="0">
                        <a:solidFill>
                          <a:srgbClr val="000000"/>
                        </a:solidFill>
                        <a:effectLst/>
                        <a:latin typeface="Cambria" panose="02040503050406030204" pitchFamily="18" charset="0"/>
                        <a:ea typeface="Cambria" panose="02040503050406030204" pitchFamily="18" charset="0"/>
                      </a:endParaRP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CBCBCB"/>
                    </a:solidFill>
                  </a:tcPr>
                </a:tc>
                <a:extLst>
                  <a:ext uri="{0D108BD9-81ED-4DB2-BD59-A6C34878D82A}">
                    <a16:rowId xmlns:a16="http://schemas.microsoft.com/office/drawing/2014/main" val="3198600759"/>
                  </a:ext>
                </a:extLst>
              </a:tr>
              <a:tr h="302710">
                <a:tc>
                  <a:txBody>
                    <a:bodyPr/>
                    <a:lstStyle/>
                    <a:p>
                      <a:pPr algn="ctr" rtl="0" fontAlgn="b"/>
                      <a:r>
                        <a:rPr lang="en-IN" sz="1200" b="1" i="0" u="none" strike="noStrike">
                          <a:solidFill>
                            <a:srgbClr val="000000"/>
                          </a:solidFill>
                          <a:effectLst/>
                          <a:latin typeface="Cambria" panose="02040503050406030204" pitchFamily="18" charset="0"/>
                          <a:ea typeface="Cambria" panose="02040503050406030204" pitchFamily="18" charset="0"/>
                        </a:rPr>
                        <a:t>Minimum Lock-in Period </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E7E7E7"/>
                    </a:solidFill>
                  </a:tcPr>
                </a:tc>
                <a:tc>
                  <a:txBody>
                    <a:bodyPr/>
                    <a:lstStyle/>
                    <a:p>
                      <a:pPr algn="ctr" rtl="0" fontAlgn="ctr"/>
                      <a:r>
                        <a:rPr lang="en-US" sz="1200" b="0" i="0" u="none" strike="noStrike" dirty="0">
                          <a:solidFill>
                            <a:srgbClr val="000000"/>
                          </a:solidFill>
                          <a:effectLst/>
                          <a:latin typeface="Cambria" panose="02040503050406030204" pitchFamily="18" charset="0"/>
                          <a:ea typeface="Cambria" panose="02040503050406030204" pitchFamily="18" charset="0"/>
                        </a:rPr>
                        <a:t>NIL</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E7E7E7"/>
                    </a:solidFill>
                  </a:tcPr>
                </a:tc>
                <a:extLst>
                  <a:ext uri="{0D108BD9-81ED-4DB2-BD59-A6C34878D82A}">
                    <a16:rowId xmlns:a16="http://schemas.microsoft.com/office/drawing/2014/main" val="3141722014"/>
                  </a:ext>
                </a:extLst>
              </a:tr>
              <a:tr h="302710">
                <a:tc>
                  <a:txBody>
                    <a:bodyPr/>
                    <a:lstStyle/>
                    <a:p>
                      <a:pPr algn="ctr" rtl="0" fontAlgn="b"/>
                      <a:r>
                        <a:rPr lang="en-US" sz="1200" b="1" i="0" u="none" strike="noStrike">
                          <a:solidFill>
                            <a:srgbClr val="000000"/>
                          </a:solidFill>
                          <a:effectLst/>
                          <a:latin typeface="Cambria" panose="02040503050406030204" pitchFamily="18" charset="0"/>
                          <a:ea typeface="Cambria" panose="02040503050406030204" pitchFamily="18" charset="0"/>
                        </a:rPr>
                        <a:t>D</a:t>
                      </a:r>
                      <a:r>
                        <a:rPr lang="en-IN" sz="1200" b="1" i="0" u="none" strike="noStrike">
                          <a:solidFill>
                            <a:srgbClr val="000000"/>
                          </a:solidFill>
                          <a:effectLst/>
                          <a:latin typeface="Cambria" panose="02040503050406030204" pitchFamily="18" charset="0"/>
                          <a:ea typeface="Cambria" panose="02040503050406030204" pitchFamily="18" charset="0"/>
                        </a:rPr>
                        <a:t>rawdown</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CBCBCB"/>
                    </a:solidFill>
                  </a:tcPr>
                </a:tc>
                <a:tc>
                  <a:txBody>
                    <a:bodyPr/>
                    <a:lstStyle/>
                    <a:p>
                      <a:pPr algn="ctr" rtl="0" fontAlgn="ctr"/>
                      <a:r>
                        <a:rPr lang="en-US" sz="1200" b="0" i="0" u="none" strike="noStrike" dirty="0">
                          <a:solidFill>
                            <a:srgbClr val="000000"/>
                          </a:solidFill>
                          <a:effectLst/>
                          <a:latin typeface="Cambria" panose="02040503050406030204" pitchFamily="18" charset="0"/>
                          <a:ea typeface="Cambria" panose="02040503050406030204" pitchFamily="18" charset="0"/>
                        </a:rPr>
                        <a:t>100% upfront</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CBCBCB"/>
                    </a:solidFill>
                  </a:tcPr>
                </a:tc>
                <a:extLst>
                  <a:ext uri="{0D108BD9-81ED-4DB2-BD59-A6C34878D82A}">
                    <a16:rowId xmlns:a16="http://schemas.microsoft.com/office/drawing/2014/main" val="1214556274"/>
                  </a:ext>
                </a:extLst>
              </a:tr>
              <a:tr h="302710">
                <a:tc>
                  <a:txBody>
                    <a:bodyPr/>
                    <a:lstStyle/>
                    <a:p>
                      <a:pPr algn="ctr" rtl="0" fontAlgn="b"/>
                      <a:r>
                        <a:rPr lang="en-IN" sz="1200" b="1" i="0" u="none" strike="noStrike">
                          <a:solidFill>
                            <a:srgbClr val="000000"/>
                          </a:solidFill>
                          <a:effectLst/>
                          <a:latin typeface="Cambria" panose="02040503050406030204" pitchFamily="18" charset="0"/>
                          <a:ea typeface="Cambria" panose="02040503050406030204" pitchFamily="18" charset="0"/>
                        </a:rPr>
                        <a:t>Unique Entities</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E7E7E7"/>
                    </a:solidFill>
                  </a:tcPr>
                </a:tc>
                <a:tc>
                  <a:txBody>
                    <a:bodyPr/>
                    <a:lstStyle/>
                    <a:p>
                      <a:pPr algn="ctr" rtl="0" fontAlgn="ctr"/>
                      <a:r>
                        <a:rPr lang="en-US" sz="1200" b="0" i="0" u="none" strike="noStrike" dirty="0">
                          <a:solidFill>
                            <a:srgbClr val="000000"/>
                          </a:solidFill>
                          <a:effectLst/>
                          <a:latin typeface="Cambria" panose="02040503050406030204" pitchFamily="18" charset="0"/>
                          <a:ea typeface="Cambria" panose="02040503050406030204" pitchFamily="18" charset="0"/>
                        </a:rPr>
                        <a:t>28</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E7E7E7"/>
                    </a:solidFill>
                  </a:tcPr>
                </a:tc>
                <a:extLst>
                  <a:ext uri="{0D108BD9-81ED-4DB2-BD59-A6C34878D82A}">
                    <a16:rowId xmlns:a16="http://schemas.microsoft.com/office/drawing/2014/main" val="507099144"/>
                  </a:ext>
                </a:extLst>
              </a:tr>
              <a:tr h="302710">
                <a:tc>
                  <a:txBody>
                    <a:bodyPr/>
                    <a:lstStyle/>
                    <a:p>
                      <a:pPr algn="ctr" rtl="0" fontAlgn="b"/>
                      <a:r>
                        <a:rPr lang="en-IN" sz="1200" b="1" i="0" u="none" strike="noStrike">
                          <a:solidFill>
                            <a:srgbClr val="000000"/>
                          </a:solidFill>
                          <a:effectLst/>
                          <a:latin typeface="Cambria" panose="02040503050406030204" pitchFamily="18" charset="0"/>
                          <a:ea typeface="Cambria" panose="02040503050406030204" pitchFamily="18" charset="0"/>
                        </a:rPr>
                        <a:t>Gross Portfolio Yield (XIRR)</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CBCBCB"/>
                    </a:solidFill>
                  </a:tcPr>
                </a:tc>
                <a:tc>
                  <a:txBody>
                    <a:bodyPr/>
                    <a:lstStyle/>
                    <a:p>
                      <a:pPr algn="ctr" rtl="0" fontAlgn="ctr"/>
                      <a:r>
                        <a:rPr lang="en-US" sz="1200" b="0" i="0" u="none" strike="noStrike" dirty="0">
                          <a:solidFill>
                            <a:srgbClr val="000000"/>
                          </a:solidFill>
                          <a:effectLst/>
                          <a:latin typeface="Cambria" panose="02040503050406030204" pitchFamily="18" charset="0"/>
                          <a:ea typeface="Cambria" panose="02040503050406030204" pitchFamily="18" charset="0"/>
                        </a:rPr>
                        <a:t>13.71%</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CBCBCB"/>
                    </a:solidFill>
                  </a:tcPr>
                </a:tc>
                <a:extLst>
                  <a:ext uri="{0D108BD9-81ED-4DB2-BD59-A6C34878D82A}">
                    <a16:rowId xmlns:a16="http://schemas.microsoft.com/office/drawing/2014/main" val="1592571580"/>
                  </a:ext>
                </a:extLst>
              </a:tr>
              <a:tr h="302710">
                <a:tc>
                  <a:txBody>
                    <a:bodyPr/>
                    <a:lstStyle/>
                    <a:p>
                      <a:pPr algn="ctr" rtl="0" fontAlgn="b"/>
                      <a:r>
                        <a:rPr lang="en-IN" sz="1200" b="1" i="0" u="none" strike="noStrike" err="1">
                          <a:solidFill>
                            <a:srgbClr val="000000"/>
                          </a:solidFill>
                          <a:effectLst/>
                          <a:latin typeface="Cambria" panose="02040503050406030204" pitchFamily="18" charset="0"/>
                          <a:ea typeface="Cambria" panose="02040503050406030204" pitchFamily="18" charset="0"/>
                        </a:rPr>
                        <a:t>Wtd</a:t>
                      </a:r>
                      <a:r>
                        <a:rPr lang="en-IN" sz="1200" b="1" i="0" u="none" strike="noStrike">
                          <a:solidFill>
                            <a:srgbClr val="000000"/>
                          </a:solidFill>
                          <a:effectLst/>
                          <a:latin typeface="Cambria" panose="02040503050406030204" pitchFamily="18" charset="0"/>
                          <a:ea typeface="Cambria" panose="02040503050406030204" pitchFamily="18" charset="0"/>
                        </a:rPr>
                        <a:t> </a:t>
                      </a:r>
                      <a:r>
                        <a:rPr lang="en-IN" sz="1200" b="1" i="0" u="none" strike="noStrike" err="1">
                          <a:solidFill>
                            <a:srgbClr val="000000"/>
                          </a:solidFill>
                          <a:effectLst/>
                          <a:latin typeface="Cambria" panose="02040503050406030204" pitchFamily="18" charset="0"/>
                          <a:ea typeface="Cambria" panose="02040503050406030204" pitchFamily="18" charset="0"/>
                        </a:rPr>
                        <a:t>avg</a:t>
                      </a:r>
                      <a:r>
                        <a:rPr lang="en-IN" sz="1200" b="1" i="0" u="none" strike="noStrike">
                          <a:solidFill>
                            <a:srgbClr val="000000"/>
                          </a:solidFill>
                          <a:effectLst/>
                          <a:latin typeface="Cambria" panose="02040503050406030204" pitchFamily="18" charset="0"/>
                          <a:ea typeface="Cambria" panose="02040503050406030204" pitchFamily="18" charset="0"/>
                        </a:rPr>
                        <a:t> Duration</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E7E7E7"/>
                    </a:solidFill>
                  </a:tcPr>
                </a:tc>
                <a:tc>
                  <a:txBody>
                    <a:bodyPr/>
                    <a:lstStyle/>
                    <a:p>
                      <a:pPr algn="ctr" rtl="0" fontAlgn="ctr"/>
                      <a:r>
                        <a:rPr lang="en-US" sz="1200" b="0" i="0" u="none" strike="noStrike" dirty="0">
                          <a:solidFill>
                            <a:srgbClr val="000000"/>
                          </a:solidFill>
                          <a:effectLst/>
                          <a:latin typeface="Cambria" panose="02040503050406030204" pitchFamily="18" charset="0"/>
                          <a:ea typeface="Cambria" panose="02040503050406030204" pitchFamily="18" charset="0"/>
                        </a:rPr>
                        <a:t>1.10 yrs</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E7E7E7"/>
                    </a:solidFill>
                  </a:tcPr>
                </a:tc>
                <a:extLst>
                  <a:ext uri="{0D108BD9-81ED-4DB2-BD59-A6C34878D82A}">
                    <a16:rowId xmlns:a16="http://schemas.microsoft.com/office/drawing/2014/main" val="2796955774"/>
                  </a:ext>
                </a:extLst>
              </a:tr>
            </a:tbl>
          </a:graphicData>
        </a:graphic>
      </p:graphicFrame>
      <p:sp>
        <p:nvSpPr>
          <p:cNvPr id="8" name="TextBox 7">
            <a:extLst>
              <a:ext uri="{FF2B5EF4-FFF2-40B4-BE49-F238E27FC236}">
                <a16:creationId xmlns:a16="http://schemas.microsoft.com/office/drawing/2014/main" id="{B498812D-7355-AA81-AF54-0DDDDEE8F8BC}"/>
              </a:ext>
            </a:extLst>
          </p:cNvPr>
          <p:cNvSpPr txBox="1"/>
          <p:nvPr/>
        </p:nvSpPr>
        <p:spPr>
          <a:xfrm>
            <a:off x="218478" y="3578181"/>
            <a:ext cx="3468378" cy="307777"/>
          </a:xfrm>
          <a:prstGeom prst="rect">
            <a:avLst/>
          </a:prstGeom>
          <a:noFill/>
          <a:ln>
            <a:solidFill>
              <a:schemeClr val="bg1">
                <a:lumMod val="85000"/>
              </a:schemeClr>
            </a:solidFill>
          </a:ln>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1"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rPr>
              <a:t>Target Yield- 13.5%-14%</a:t>
            </a:r>
            <a:endParaRPr kumimoji="0" lang="en-US" sz="1400" b="1" i="1" u="none" strike="noStrike" kern="1200" cap="none" spc="0" normalizeH="0" baseline="0" noProof="0">
              <a:ln>
                <a:noFill/>
              </a:ln>
              <a:solidFill>
                <a:srgbClr val="000000"/>
              </a:solidFill>
              <a:effectLst/>
              <a:uLnTx/>
              <a:uFillTx/>
              <a:latin typeface="Cambria" pitchFamily="18" charset="0"/>
              <a:ea typeface="Cambria" pitchFamily="18" charset="0"/>
              <a:cs typeface="+mn-cs"/>
            </a:endParaRPr>
          </a:p>
        </p:txBody>
      </p:sp>
      <p:graphicFrame>
        <p:nvGraphicFramePr>
          <p:cNvPr id="17" name="Table 8">
            <a:extLst>
              <a:ext uri="{FF2B5EF4-FFF2-40B4-BE49-F238E27FC236}">
                <a16:creationId xmlns:a16="http://schemas.microsoft.com/office/drawing/2014/main" id="{DCA8F3E4-8108-2ED4-EE1C-01C42BB8D16B}"/>
              </a:ext>
            </a:extLst>
          </p:cNvPr>
          <p:cNvGraphicFramePr>
            <a:graphicFrameLocks noGrp="1"/>
          </p:cNvGraphicFramePr>
          <p:nvPr/>
        </p:nvGraphicFramePr>
        <p:xfrm>
          <a:off x="8434388" y="5368134"/>
          <a:ext cx="3539130" cy="1049655"/>
        </p:xfrm>
        <a:graphic>
          <a:graphicData uri="http://schemas.openxmlformats.org/drawingml/2006/table">
            <a:tbl>
              <a:tblPr firstRow="1" bandRow="1">
                <a:tableStyleId>{073A0DAA-6AF3-43AB-8588-CEC1D06C72B9}</a:tableStyleId>
              </a:tblPr>
              <a:tblGrid>
                <a:gridCol w="1835091">
                  <a:extLst>
                    <a:ext uri="{9D8B030D-6E8A-4147-A177-3AD203B41FA5}">
                      <a16:colId xmlns:a16="http://schemas.microsoft.com/office/drawing/2014/main" val="3655427531"/>
                    </a:ext>
                  </a:extLst>
                </a:gridCol>
                <a:gridCol w="1704039">
                  <a:extLst>
                    <a:ext uri="{9D8B030D-6E8A-4147-A177-3AD203B41FA5}">
                      <a16:colId xmlns:a16="http://schemas.microsoft.com/office/drawing/2014/main" val="1999429750"/>
                    </a:ext>
                  </a:extLst>
                </a:gridCol>
              </a:tblGrid>
              <a:tr h="0">
                <a:tc gridSpan="2">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IN" sz="1100" b="1" i="0" u="none" strike="noStrike">
                          <a:solidFill>
                            <a:schemeClr val="bg1"/>
                          </a:solidFill>
                          <a:effectLst/>
                          <a:latin typeface="Cambria" panose="02040503050406030204" pitchFamily="18" charset="0"/>
                          <a:ea typeface="Cambria" panose="02040503050406030204" pitchFamily="18" charset="0"/>
                        </a:rPr>
                        <a:t>Management Fees</a:t>
                      </a:r>
                    </a:p>
                  </a:txBody>
                  <a:tcPr anchor="ctr"/>
                </a:tc>
                <a:tc hMerge="1">
                  <a:txBody>
                    <a:bodyPr/>
                    <a:lstStyle/>
                    <a:p>
                      <a:pPr algn="ctr" fontAlgn="ctr"/>
                      <a:endParaRPr lang="en-IN" sz="1300" b="1" i="0" u="none" strike="noStrike">
                        <a:solidFill>
                          <a:schemeClr val="bg1"/>
                        </a:solidFill>
                        <a:effectLst/>
                        <a:latin typeface="Cambria" panose="02040503050406030204" pitchFamily="18" charset="0"/>
                        <a:ea typeface="Cambria" panose="02040503050406030204" pitchFamily="18" charset="0"/>
                      </a:endParaRPr>
                    </a:p>
                  </a:txBody>
                  <a:tcPr marL="9525" marR="9525" marT="9525" marB="0" anchor="ctr"/>
                </a:tc>
                <a:extLst>
                  <a:ext uri="{0D108BD9-81ED-4DB2-BD59-A6C34878D82A}">
                    <a16:rowId xmlns:a16="http://schemas.microsoft.com/office/drawing/2014/main" val="3419815612"/>
                  </a:ext>
                </a:extLst>
              </a:tr>
              <a:tr h="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IN" sz="1100" b="1" i="0" u="none" strike="noStrike">
                          <a:solidFill>
                            <a:schemeClr val="tx1"/>
                          </a:solidFill>
                          <a:effectLst/>
                          <a:latin typeface="Cambria" panose="02040503050406030204" pitchFamily="18" charset="0"/>
                          <a:ea typeface="Cambria" panose="02040503050406030204" pitchFamily="18" charset="0"/>
                        </a:rPr>
                        <a:t>Corpus</a:t>
                      </a:r>
                    </a:p>
                  </a:txBody>
                  <a:tcPr anchor="ctr"/>
                </a:tc>
                <a:tc>
                  <a:txBody>
                    <a:bodyPr/>
                    <a:lstStyle/>
                    <a:p>
                      <a:pPr algn="ctr" fontAlgn="ctr"/>
                      <a:r>
                        <a:rPr lang="en-IN" sz="1100" b="1" i="0" u="none" strike="noStrike">
                          <a:solidFill>
                            <a:schemeClr val="tx1"/>
                          </a:solidFill>
                          <a:effectLst/>
                          <a:latin typeface="Cambria" panose="02040503050406030204" pitchFamily="18" charset="0"/>
                          <a:ea typeface="Cambria" panose="02040503050406030204" pitchFamily="18" charset="0"/>
                        </a:rPr>
                        <a:t>Fixed</a:t>
                      </a:r>
                    </a:p>
                  </a:txBody>
                  <a:tcPr marL="9525" marR="9525" marT="9525" marB="0" anchor="ctr"/>
                </a:tc>
                <a:extLst>
                  <a:ext uri="{0D108BD9-81ED-4DB2-BD59-A6C34878D82A}">
                    <a16:rowId xmlns:a16="http://schemas.microsoft.com/office/drawing/2014/main" val="3340866042"/>
                  </a:ext>
                </a:extLst>
              </a:tr>
              <a:tr h="41558">
                <a:tc>
                  <a:txBody>
                    <a:bodyPr/>
                    <a:lstStyle/>
                    <a:p>
                      <a:pPr algn="ctr" fontAlgn="b"/>
                      <a:r>
                        <a:rPr lang="en-IN" sz="1100" b="1" i="0" u="none" strike="noStrike">
                          <a:solidFill>
                            <a:schemeClr val="tx1"/>
                          </a:solidFill>
                          <a:effectLst/>
                          <a:latin typeface="Cambria" panose="02040503050406030204" pitchFamily="18" charset="0"/>
                          <a:ea typeface="Cambria" panose="02040503050406030204" pitchFamily="18" charset="0"/>
                        </a:rPr>
                        <a:t>&lt;5 Crore</a:t>
                      </a:r>
                    </a:p>
                  </a:txBody>
                  <a:tcPr marL="9525" marR="9525" marT="9525" marB="0" anchor="ctr"/>
                </a:tc>
                <a:tc>
                  <a:txBody>
                    <a:bodyPr/>
                    <a:lstStyle/>
                    <a:p>
                      <a:pPr algn="ctr" fontAlgn="ctr"/>
                      <a:r>
                        <a:rPr lang="en-IN" sz="1100" b="0" i="0" u="none" strike="noStrike">
                          <a:solidFill>
                            <a:schemeClr val="tx1"/>
                          </a:solidFill>
                          <a:effectLst/>
                          <a:latin typeface="Cambria" panose="02040503050406030204" pitchFamily="18" charset="0"/>
                          <a:ea typeface="Cambria" panose="02040503050406030204" pitchFamily="18" charset="0"/>
                        </a:rPr>
                        <a:t>1.50%</a:t>
                      </a:r>
                    </a:p>
                  </a:txBody>
                  <a:tcPr marL="9525" marR="9525" marT="9525" marB="0" anchor="ctr"/>
                </a:tc>
                <a:extLst>
                  <a:ext uri="{0D108BD9-81ED-4DB2-BD59-A6C34878D82A}">
                    <a16:rowId xmlns:a16="http://schemas.microsoft.com/office/drawing/2014/main" val="1593328609"/>
                  </a:ext>
                </a:extLst>
              </a:tr>
              <a:tr h="41558">
                <a:tc>
                  <a:txBody>
                    <a:bodyPr/>
                    <a:lstStyle/>
                    <a:p>
                      <a:pPr algn="ctr" fontAlgn="b"/>
                      <a:r>
                        <a:rPr lang="en-IN" sz="1100" b="1" i="0" u="none" strike="noStrike">
                          <a:solidFill>
                            <a:schemeClr val="tx1"/>
                          </a:solidFill>
                          <a:effectLst/>
                          <a:latin typeface="Cambria" panose="02040503050406030204" pitchFamily="18" charset="0"/>
                          <a:ea typeface="Cambria" panose="02040503050406030204" pitchFamily="18" charset="0"/>
                        </a:rPr>
                        <a:t>5-10 Crore</a:t>
                      </a:r>
                    </a:p>
                  </a:txBody>
                  <a:tcPr marL="9525" marR="9525" marT="9525" marB="0" anchor="ctr"/>
                </a:tc>
                <a:tc>
                  <a:txBody>
                    <a:bodyPr/>
                    <a:lstStyle/>
                    <a:p>
                      <a:pPr algn="ctr" fontAlgn="ctr"/>
                      <a:r>
                        <a:rPr lang="en-IN" sz="1100" b="0" i="0" u="none" strike="noStrike">
                          <a:solidFill>
                            <a:schemeClr val="tx1"/>
                          </a:solidFill>
                          <a:effectLst/>
                          <a:latin typeface="Cambria" panose="02040503050406030204" pitchFamily="18" charset="0"/>
                          <a:ea typeface="Cambria" panose="02040503050406030204" pitchFamily="18" charset="0"/>
                        </a:rPr>
                        <a:t>1.40%</a:t>
                      </a:r>
                    </a:p>
                  </a:txBody>
                  <a:tcPr marL="9525" marR="9525" marT="9525" marB="0" anchor="ctr"/>
                </a:tc>
                <a:extLst>
                  <a:ext uri="{0D108BD9-81ED-4DB2-BD59-A6C34878D82A}">
                    <a16:rowId xmlns:a16="http://schemas.microsoft.com/office/drawing/2014/main" val="918766262"/>
                  </a:ext>
                </a:extLst>
              </a:tr>
              <a:tr h="41558">
                <a:tc>
                  <a:txBody>
                    <a:bodyPr/>
                    <a:lstStyle/>
                    <a:p>
                      <a:pPr algn="ctr" fontAlgn="b"/>
                      <a:r>
                        <a:rPr lang="en-IN" sz="1100" b="1" i="0" u="none" strike="noStrike">
                          <a:solidFill>
                            <a:schemeClr val="tx1"/>
                          </a:solidFill>
                          <a:effectLst/>
                          <a:latin typeface="Cambria" panose="02040503050406030204" pitchFamily="18" charset="0"/>
                          <a:ea typeface="Cambria" panose="02040503050406030204" pitchFamily="18" charset="0"/>
                        </a:rPr>
                        <a:t>&gt;10 Crore</a:t>
                      </a:r>
                    </a:p>
                  </a:txBody>
                  <a:tcPr marL="9525" marR="9525" marT="9525" marB="0" anchor="ctr"/>
                </a:tc>
                <a:tc>
                  <a:txBody>
                    <a:bodyPr/>
                    <a:lstStyle/>
                    <a:p>
                      <a:pPr algn="ctr" fontAlgn="ctr"/>
                      <a:r>
                        <a:rPr lang="en-IN" sz="1100" b="0" i="0" u="none" strike="noStrike">
                          <a:solidFill>
                            <a:schemeClr val="tx1"/>
                          </a:solidFill>
                          <a:effectLst/>
                          <a:latin typeface="Cambria" panose="02040503050406030204" pitchFamily="18" charset="0"/>
                          <a:ea typeface="Cambria" panose="02040503050406030204" pitchFamily="18" charset="0"/>
                        </a:rPr>
                        <a:t>1.30%</a:t>
                      </a:r>
                    </a:p>
                  </a:txBody>
                  <a:tcPr marL="9525" marR="9525" marT="9525" marB="0" anchor="ctr"/>
                </a:tc>
                <a:extLst>
                  <a:ext uri="{0D108BD9-81ED-4DB2-BD59-A6C34878D82A}">
                    <a16:rowId xmlns:a16="http://schemas.microsoft.com/office/drawing/2014/main" val="2794084216"/>
                  </a:ext>
                </a:extLst>
              </a:tr>
            </a:tbl>
          </a:graphicData>
        </a:graphic>
      </p:graphicFrame>
      <p:sp>
        <p:nvSpPr>
          <p:cNvPr id="21" name="TextBox 20">
            <a:extLst>
              <a:ext uri="{FF2B5EF4-FFF2-40B4-BE49-F238E27FC236}">
                <a16:creationId xmlns:a16="http://schemas.microsoft.com/office/drawing/2014/main" id="{672CC55E-543D-FD4C-4E6F-1E0BB8772D5E}"/>
              </a:ext>
            </a:extLst>
          </p:cNvPr>
          <p:cNvSpPr txBox="1"/>
          <p:nvPr/>
        </p:nvSpPr>
        <p:spPr>
          <a:xfrm>
            <a:off x="8434387" y="5115377"/>
            <a:ext cx="2902229"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200" b="1" i="0"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rPr>
              <a:t>Fees Structure</a:t>
            </a:r>
          </a:p>
        </p:txBody>
      </p:sp>
      <p:graphicFrame>
        <p:nvGraphicFramePr>
          <p:cNvPr id="19" name="Table 18">
            <a:extLst>
              <a:ext uri="{FF2B5EF4-FFF2-40B4-BE49-F238E27FC236}">
                <a16:creationId xmlns:a16="http://schemas.microsoft.com/office/drawing/2014/main" id="{01303283-FC06-11C0-46A3-58D43D0AA8F9}"/>
              </a:ext>
            </a:extLst>
          </p:cNvPr>
          <p:cNvGraphicFramePr>
            <a:graphicFrameLocks noGrp="1"/>
          </p:cNvGraphicFramePr>
          <p:nvPr/>
        </p:nvGraphicFramePr>
        <p:xfrm>
          <a:off x="218479" y="3964026"/>
          <a:ext cx="3468379" cy="2585198"/>
        </p:xfrm>
        <a:graphic>
          <a:graphicData uri="http://schemas.openxmlformats.org/drawingml/2006/table">
            <a:tbl>
              <a:tblPr/>
              <a:tblGrid>
                <a:gridCol w="2500588">
                  <a:extLst>
                    <a:ext uri="{9D8B030D-6E8A-4147-A177-3AD203B41FA5}">
                      <a16:colId xmlns:a16="http://schemas.microsoft.com/office/drawing/2014/main" val="3506255909"/>
                    </a:ext>
                  </a:extLst>
                </a:gridCol>
                <a:gridCol w="967791">
                  <a:extLst>
                    <a:ext uri="{9D8B030D-6E8A-4147-A177-3AD203B41FA5}">
                      <a16:colId xmlns:a16="http://schemas.microsoft.com/office/drawing/2014/main" val="4194776534"/>
                    </a:ext>
                  </a:extLst>
                </a:gridCol>
              </a:tblGrid>
              <a:tr h="481068">
                <a:tc gridSpan="2">
                  <a:txBody>
                    <a:bodyPr/>
                    <a:lstStyle/>
                    <a:p>
                      <a:pPr algn="ctr" rtl="0" fontAlgn="ctr"/>
                      <a:r>
                        <a:rPr lang="en-US" sz="1300" b="1" i="0" u="none" strike="noStrike">
                          <a:solidFill>
                            <a:srgbClr val="FFFFFF"/>
                          </a:solidFill>
                          <a:effectLst/>
                          <a:latin typeface="Cambria" panose="02040503050406030204" pitchFamily="18" charset="0"/>
                          <a:ea typeface="Cambria" panose="02040503050406030204" pitchFamily="18" charset="0"/>
                        </a:rPr>
                        <a:t>Targeted Allocation</a:t>
                      </a:r>
                      <a:endParaRPr lang="en-IN" sz="1300" b="1" i="0" u="none" strike="noStrike">
                        <a:solidFill>
                          <a:srgbClr val="FFFFFF"/>
                        </a:solidFill>
                        <a:effectLst/>
                        <a:latin typeface="Cambria" panose="02040503050406030204" pitchFamily="18" charset="0"/>
                        <a:ea typeface="Cambria" panose="02040503050406030204" pitchFamily="18" charset="0"/>
                      </a:endParaRP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000000"/>
                    </a:solidFill>
                  </a:tcPr>
                </a:tc>
                <a:tc hMerge="1">
                  <a:txBody>
                    <a:bodyPr/>
                    <a:lstStyle/>
                    <a:p>
                      <a:pPr algn="ctr" rtl="0" fontAlgn="ctr"/>
                      <a:endParaRPr lang="en-IN" sz="1400" b="1" i="0" u="none" strike="noStrike">
                        <a:solidFill>
                          <a:srgbClr val="FFFFFF"/>
                        </a:solidFill>
                        <a:effectLst/>
                        <a:latin typeface="Cambria" panose="02040503050406030204" pitchFamily="18" charset="0"/>
                        <a:ea typeface="Cambria" panose="02040503050406030204" pitchFamily="18" charset="0"/>
                      </a:endParaRP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000000"/>
                    </a:solidFill>
                  </a:tcPr>
                </a:tc>
                <a:extLst>
                  <a:ext uri="{0D108BD9-81ED-4DB2-BD59-A6C34878D82A}">
                    <a16:rowId xmlns:a16="http://schemas.microsoft.com/office/drawing/2014/main" val="3233174111"/>
                  </a:ext>
                </a:extLst>
              </a:tr>
              <a:tr h="1108472">
                <a:tc>
                  <a:txBody>
                    <a:bodyPr/>
                    <a:lstStyle/>
                    <a:p>
                      <a:pPr algn="ctr" fontAlgn="ctr"/>
                      <a:r>
                        <a:rPr lang="en-US" sz="1300" b="0" i="0" u="none" strike="noStrike">
                          <a:solidFill>
                            <a:srgbClr val="000000"/>
                          </a:solidFill>
                          <a:effectLst/>
                          <a:latin typeface="Cambria" panose="02040503050406030204" pitchFamily="18" charset="0"/>
                        </a:rPr>
                        <a:t>NCDs / Bonds</a:t>
                      </a:r>
                    </a:p>
                    <a:p>
                      <a:pPr algn="ctr" fontAlgn="ctr"/>
                      <a:r>
                        <a:rPr lang="en-US" sz="1300" b="0" i="0" u="none" strike="noStrike">
                          <a:solidFill>
                            <a:srgbClr val="000000"/>
                          </a:solidFill>
                          <a:effectLst/>
                          <a:latin typeface="Cambria" panose="02040503050406030204" pitchFamily="18" charset="0"/>
                        </a:rPr>
                        <a:t>(predominantly quarterly / half yearly amortising)</a:t>
                      </a:r>
                      <a:endParaRPr lang="en-IN" sz="1300" b="0" i="0" u="none" strike="noStrike">
                        <a:solidFill>
                          <a:srgbClr val="000000"/>
                        </a:solidFill>
                        <a:effectLst/>
                        <a:latin typeface="Cambria" panose="02040503050406030204" pitchFamily="18" charset="0"/>
                      </a:endParaRP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905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E7E7E7"/>
                    </a:solidFill>
                  </a:tcPr>
                </a:tc>
                <a:tc>
                  <a:txBody>
                    <a:bodyPr/>
                    <a:lstStyle/>
                    <a:p>
                      <a:pPr algn="ctr" fontAlgn="ctr"/>
                      <a:r>
                        <a:rPr lang="en-IN" sz="1300" b="0" i="0" u="none" strike="noStrike">
                          <a:solidFill>
                            <a:srgbClr val="000000"/>
                          </a:solidFill>
                          <a:effectLst/>
                          <a:latin typeface="Cambria" panose="02040503050406030204" pitchFamily="18" charset="0"/>
                        </a:rPr>
                        <a:t>Balance</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905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E7E7E7"/>
                    </a:solidFill>
                  </a:tcPr>
                </a:tc>
                <a:extLst>
                  <a:ext uri="{0D108BD9-81ED-4DB2-BD59-A6C34878D82A}">
                    <a16:rowId xmlns:a16="http://schemas.microsoft.com/office/drawing/2014/main" val="2260061183"/>
                  </a:ext>
                </a:extLst>
              </a:tr>
              <a:tr h="453354">
                <a:tc>
                  <a:txBody>
                    <a:bodyPr/>
                    <a:lstStyle/>
                    <a:p>
                      <a:pPr algn="ctr" fontAlgn="ctr"/>
                      <a:r>
                        <a:rPr lang="en-IN" sz="1300" b="0" i="0" u="none" strike="noStrike">
                          <a:solidFill>
                            <a:srgbClr val="000000"/>
                          </a:solidFill>
                          <a:effectLst/>
                          <a:latin typeface="Cambria" panose="02040503050406030204" pitchFamily="18" charset="0"/>
                        </a:rPr>
                        <a:t>PTCs &amp; CPs</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CBCBCB"/>
                    </a:solidFill>
                  </a:tcPr>
                </a:tc>
                <a:tc>
                  <a:txBody>
                    <a:bodyPr/>
                    <a:lstStyle/>
                    <a:p>
                      <a:pPr algn="ctr" fontAlgn="ctr"/>
                      <a:r>
                        <a:rPr lang="en-IN" sz="1300" b="0" i="0" u="none" strike="noStrike" err="1">
                          <a:solidFill>
                            <a:srgbClr val="000000"/>
                          </a:solidFill>
                          <a:effectLst/>
                          <a:latin typeface="Cambria" panose="02040503050406030204" pitchFamily="18" charset="0"/>
                        </a:rPr>
                        <a:t>Upto</a:t>
                      </a:r>
                      <a:r>
                        <a:rPr lang="en-IN" sz="1300" b="0" i="0" u="none" strike="noStrike">
                          <a:solidFill>
                            <a:srgbClr val="000000"/>
                          </a:solidFill>
                          <a:effectLst/>
                          <a:latin typeface="Cambria" panose="02040503050406030204" pitchFamily="18" charset="0"/>
                        </a:rPr>
                        <a:t> 30%</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CBCBCB"/>
                    </a:solidFill>
                  </a:tcPr>
                </a:tc>
                <a:extLst>
                  <a:ext uri="{0D108BD9-81ED-4DB2-BD59-A6C34878D82A}">
                    <a16:rowId xmlns:a16="http://schemas.microsoft.com/office/drawing/2014/main" val="3127372083"/>
                  </a:ext>
                </a:extLst>
              </a:tr>
              <a:tr h="542304">
                <a:tc>
                  <a:txBody>
                    <a:bodyPr/>
                    <a:lstStyle/>
                    <a:p>
                      <a:pPr algn="ctr" fontAlgn="ctr"/>
                      <a:r>
                        <a:rPr lang="en-US" sz="1300" b="0" i="0" u="none" strike="noStrike">
                          <a:solidFill>
                            <a:srgbClr val="000000"/>
                          </a:solidFill>
                          <a:effectLst/>
                          <a:latin typeface="Cambria" panose="02040503050406030204" pitchFamily="18" charset="0"/>
                        </a:rPr>
                        <a:t>Liquid temporary investments</a:t>
                      </a:r>
                      <a:endParaRPr lang="en-IN" sz="1300" b="0" i="0" u="none" strike="noStrike">
                        <a:solidFill>
                          <a:srgbClr val="000000"/>
                        </a:solidFill>
                        <a:effectLst/>
                        <a:latin typeface="Cambria" panose="02040503050406030204" pitchFamily="18" charset="0"/>
                      </a:endParaRP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E7E7E7"/>
                    </a:solidFill>
                  </a:tcPr>
                </a:tc>
                <a:tc>
                  <a:txBody>
                    <a:bodyPr/>
                    <a:lstStyle/>
                    <a:p>
                      <a:pPr algn="ctr" fontAlgn="ctr"/>
                      <a:r>
                        <a:rPr lang="en-IN" sz="1300" b="0" i="0" u="none" strike="noStrike">
                          <a:solidFill>
                            <a:srgbClr val="000000"/>
                          </a:solidFill>
                          <a:effectLst/>
                          <a:latin typeface="Cambria" panose="02040503050406030204" pitchFamily="18" charset="0"/>
                        </a:rPr>
                        <a:t> </a:t>
                      </a:r>
                      <a:r>
                        <a:rPr lang="en-IN" sz="1300" b="0" i="0" u="none" strike="noStrike">
                          <a:solidFill>
                            <a:srgbClr val="000000"/>
                          </a:solidFill>
                          <a:effectLst/>
                          <a:latin typeface="Cambria" panose="02040503050406030204" pitchFamily="18" charset="0"/>
                          <a:ea typeface="Cambria" panose="02040503050406030204" pitchFamily="18" charset="0"/>
                        </a:rPr>
                        <a:t>~</a:t>
                      </a:r>
                      <a:r>
                        <a:rPr lang="en-IN" sz="1300" b="0" i="0" u="none" strike="noStrike">
                          <a:solidFill>
                            <a:srgbClr val="000000"/>
                          </a:solidFill>
                          <a:effectLst/>
                          <a:latin typeface="Cambria" panose="02040503050406030204" pitchFamily="18" charset="0"/>
                        </a:rPr>
                        <a:t>5%</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E7E7E7"/>
                    </a:solidFill>
                  </a:tcPr>
                </a:tc>
                <a:extLst>
                  <a:ext uri="{0D108BD9-81ED-4DB2-BD59-A6C34878D82A}">
                    <a16:rowId xmlns:a16="http://schemas.microsoft.com/office/drawing/2014/main" val="3761697400"/>
                  </a:ext>
                </a:extLst>
              </a:tr>
            </a:tbl>
          </a:graphicData>
        </a:graphic>
      </p:graphicFrame>
      <p:graphicFrame>
        <p:nvGraphicFramePr>
          <p:cNvPr id="10" name="Table 9">
            <a:extLst>
              <a:ext uri="{FF2B5EF4-FFF2-40B4-BE49-F238E27FC236}">
                <a16:creationId xmlns:a16="http://schemas.microsoft.com/office/drawing/2014/main" id="{BC6B99B6-0095-6555-883C-31FEB8966E81}"/>
              </a:ext>
            </a:extLst>
          </p:cNvPr>
          <p:cNvGraphicFramePr>
            <a:graphicFrameLocks noGrp="1"/>
          </p:cNvGraphicFramePr>
          <p:nvPr>
            <p:extLst>
              <p:ext uri="{D42A27DB-BD31-4B8C-83A1-F6EECF244321}">
                <p14:modId xmlns:p14="http://schemas.microsoft.com/office/powerpoint/2010/main" val="3453634709"/>
              </p:ext>
            </p:extLst>
          </p:nvPr>
        </p:nvGraphicFramePr>
        <p:xfrm>
          <a:off x="3796052" y="938718"/>
          <a:ext cx="4460844" cy="2134075"/>
        </p:xfrm>
        <a:graphic>
          <a:graphicData uri="http://schemas.openxmlformats.org/drawingml/2006/table">
            <a:tbl>
              <a:tblPr/>
              <a:tblGrid>
                <a:gridCol w="2631906">
                  <a:extLst>
                    <a:ext uri="{9D8B030D-6E8A-4147-A177-3AD203B41FA5}">
                      <a16:colId xmlns:a16="http://schemas.microsoft.com/office/drawing/2014/main" val="3506255909"/>
                    </a:ext>
                  </a:extLst>
                </a:gridCol>
                <a:gridCol w="1828938">
                  <a:extLst>
                    <a:ext uri="{9D8B030D-6E8A-4147-A177-3AD203B41FA5}">
                      <a16:colId xmlns:a16="http://schemas.microsoft.com/office/drawing/2014/main" val="2392678090"/>
                    </a:ext>
                  </a:extLst>
                </a:gridCol>
              </a:tblGrid>
              <a:tr h="210025">
                <a:tc>
                  <a:txBody>
                    <a:bodyPr/>
                    <a:lstStyle/>
                    <a:p>
                      <a:pPr algn="ctr" rtl="0" fontAlgn="ctr"/>
                      <a:r>
                        <a:rPr lang="en-US" sz="1150" b="1" i="0" u="none" strike="noStrike" dirty="0">
                          <a:solidFill>
                            <a:srgbClr val="FFFFFF"/>
                          </a:solidFill>
                          <a:effectLst/>
                          <a:latin typeface="Cambria" panose="02040503050406030204" pitchFamily="18" charset="0"/>
                          <a:ea typeface="Cambria" panose="02040503050406030204" pitchFamily="18" charset="0"/>
                        </a:rPr>
                        <a:t>Portfolio Composition (Top Sectors)</a:t>
                      </a:r>
                      <a:endParaRPr lang="en-IN" sz="1150" b="1" i="0" u="none" strike="noStrike" dirty="0">
                        <a:solidFill>
                          <a:srgbClr val="FFFFFF"/>
                        </a:solidFill>
                        <a:effectLst/>
                        <a:latin typeface="Cambria" panose="02040503050406030204" pitchFamily="18" charset="0"/>
                        <a:ea typeface="Cambria" panose="02040503050406030204" pitchFamily="18" charset="0"/>
                      </a:endParaRP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000000"/>
                    </a:solidFill>
                  </a:tcPr>
                </a:tc>
                <a:tc>
                  <a:txBody>
                    <a:bodyPr/>
                    <a:lstStyle/>
                    <a:p>
                      <a:pPr algn="ctr"/>
                      <a:r>
                        <a:rPr lang="en-US" sz="1150" b="1">
                          <a:solidFill>
                            <a:schemeClr val="bg1"/>
                          </a:solidFill>
                          <a:latin typeface="Cambria" panose="02040503050406030204" pitchFamily="18" charset="0"/>
                          <a:ea typeface="Cambria" panose="02040503050406030204" pitchFamily="18" charset="0"/>
                        </a:rPr>
                        <a:t>Allocation %</a:t>
                      </a:r>
                      <a:endParaRPr lang="en-IN" sz="1150" b="1">
                        <a:solidFill>
                          <a:schemeClr val="bg1"/>
                        </a:solidFill>
                        <a:latin typeface="Cambria" panose="02040503050406030204" pitchFamily="18" charset="0"/>
                        <a:ea typeface="Cambria" panose="02040503050406030204" pitchFamily="18" charset="0"/>
                      </a:endParaRP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000000"/>
                    </a:solidFill>
                  </a:tcPr>
                </a:tc>
                <a:extLst>
                  <a:ext uri="{0D108BD9-81ED-4DB2-BD59-A6C34878D82A}">
                    <a16:rowId xmlns:a16="http://schemas.microsoft.com/office/drawing/2014/main" val="3233174111"/>
                  </a:ext>
                </a:extLst>
              </a:tr>
              <a:tr h="190538">
                <a:tc>
                  <a:txBody>
                    <a:bodyPr/>
                    <a:lstStyle/>
                    <a:p>
                      <a:pPr algn="ctr" fontAlgn="ctr">
                        <a:buNone/>
                      </a:pPr>
                      <a:r>
                        <a:rPr lang="en-IN" sz="1200" b="0" i="0" u="none" strike="noStrike" dirty="0">
                          <a:solidFill>
                            <a:srgbClr val="000000"/>
                          </a:solidFill>
                          <a:effectLst/>
                          <a:latin typeface="Cambria" panose="02040503050406030204" pitchFamily="18" charset="0"/>
                          <a:ea typeface="Cambria" panose="02040503050406030204" pitchFamily="18" charset="0"/>
                        </a:rPr>
                        <a:t>Consumer Finance</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905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E7E7E7"/>
                    </a:solidFill>
                  </a:tcPr>
                </a:tc>
                <a:tc>
                  <a:txBody>
                    <a:bodyPr/>
                    <a:lstStyle/>
                    <a:p>
                      <a:pPr algn="ctr" fontAlgn="ctr">
                        <a:buNone/>
                      </a:pPr>
                      <a:r>
                        <a:rPr lang="en-IN" sz="1200" b="0" i="0" u="none" strike="noStrike">
                          <a:solidFill>
                            <a:srgbClr val="000000"/>
                          </a:solidFill>
                          <a:effectLst/>
                          <a:latin typeface="Cambria" panose="02040503050406030204" pitchFamily="18" charset="0"/>
                          <a:ea typeface="Cambria" panose="02040503050406030204" pitchFamily="18" charset="0"/>
                        </a:rPr>
                        <a:t>19%</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905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E7E7E7"/>
                    </a:solidFill>
                  </a:tcPr>
                </a:tc>
                <a:extLst>
                  <a:ext uri="{0D108BD9-81ED-4DB2-BD59-A6C34878D82A}">
                    <a16:rowId xmlns:a16="http://schemas.microsoft.com/office/drawing/2014/main" val="2260061183"/>
                  </a:ext>
                </a:extLst>
              </a:tr>
              <a:tr h="190538">
                <a:tc>
                  <a:txBody>
                    <a:bodyPr/>
                    <a:lstStyle/>
                    <a:p>
                      <a:pPr algn="ctr" fontAlgn="ctr">
                        <a:buNone/>
                      </a:pPr>
                      <a:r>
                        <a:rPr lang="en-IN" sz="1200" b="0" i="0" u="none" strike="noStrike">
                          <a:solidFill>
                            <a:srgbClr val="000000"/>
                          </a:solidFill>
                          <a:effectLst/>
                          <a:latin typeface="Cambria" panose="02040503050406030204" pitchFamily="18" charset="0"/>
                          <a:ea typeface="Cambria" panose="02040503050406030204" pitchFamily="18" charset="0"/>
                        </a:rPr>
                        <a:t>MSME Finance</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CBCBCB"/>
                    </a:solidFill>
                  </a:tcPr>
                </a:tc>
                <a:tc>
                  <a:txBody>
                    <a:bodyPr/>
                    <a:lstStyle/>
                    <a:p>
                      <a:pPr algn="ctr" fontAlgn="ctr">
                        <a:buNone/>
                      </a:pPr>
                      <a:r>
                        <a:rPr lang="en-IN" sz="1200" b="0" i="0" u="none" strike="noStrike">
                          <a:solidFill>
                            <a:srgbClr val="000000"/>
                          </a:solidFill>
                          <a:effectLst/>
                          <a:latin typeface="Cambria" panose="02040503050406030204" pitchFamily="18" charset="0"/>
                          <a:ea typeface="Cambria" panose="02040503050406030204" pitchFamily="18" charset="0"/>
                        </a:rPr>
                        <a:t>19%</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CBCBCB"/>
                    </a:solidFill>
                  </a:tcPr>
                </a:tc>
                <a:extLst>
                  <a:ext uri="{0D108BD9-81ED-4DB2-BD59-A6C34878D82A}">
                    <a16:rowId xmlns:a16="http://schemas.microsoft.com/office/drawing/2014/main" val="1723811706"/>
                  </a:ext>
                </a:extLst>
              </a:tr>
              <a:tr h="190538">
                <a:tc>
                  <a:txBody>
                    <a:bodyPr/>
                    <a:lstStyle/>
                    <a:p>
                      <a:pPr algn="ctr" fontAlgn="ctr">
                        <a:buNone/>
                      </a:pPr>
                      <a:r>
                        <a:rPr lang="en-IN" sz="1200" b="0" i="0" u="none" strike="noStrike">
                          <a:solidFill>
                            <a:srgbClr val="000000"/>
                          </a:solidFill>
                          <a:effectLst/>
                          <a:latin typeface="Cambria" panose="02040503050406030204" pitchFamily="18" charset="0"/>
                          <a:ea typeface="Cambria" panose="02040503050406030204" pitchFamily="18" charset="0"/>
                        </a:rPr>
                        <a:t>Steel Manufacturing</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E7E7E7"/>
                    </a:solidFill>
                  </a:tcPr>
                </a:tc>
                <a:tc>
                  <a:txBody>
                    <a:bodyPr/>
                    <a:lstStyle/>
                    <a:p>
                      <a:pPr algn="ctr" fontAlgn="ctr">
                        <a:buNone/>
                      </a:pPr>
                      <a:r>
                        <a:rPr lang="en-IN" sz="1200" b="0" i="0" u="none" strike="noStrike">
                          <a:solidFill>
                            <a:srgbClr val="000000"/>
                          </a:solidFill>
                          <a:effectLst/>
                          <a:latin typeface="Cambria" panose="02040503050406030204" pitchFamily="18" charset="0"/>
                          <a:ea typeface="Cambria" panose="02040503050406030204" pitchFamily="18" charset="0"/>
                        </a:rPr>
                        <a:t>10%</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E7E7E7"/>
                    </a:solidFill>
                  </a:tcPr>
                </a:tc>
                <a:extLst>
                  <a:ext uri="{0D108BD9-81ED-4DB2-BD59-A6C34878D82A}">
                    <a16:rowId xmlns:a16="http://schemas.microsoft.com/office/drawing/2014/main" val="1753080430"/>
                  </a:ext>
                </a:extLst>
              </a:tr>
              <a:tr h="190538">
                <a:tc>
                  <a:txBody>
                    <a:bodyPr/>
                    <a:lstStyle/>
                    <a:p>
                      <a:pPr algn="ctr" fontAlgn="ctr">
                        <a:buNone/>
                      </a:pPr>
                      <a:r>
                        <a:rPr lang="en-IN" sz="1200" b="0" i="0" u="none" strike="noStrike">
                          <a:solidFill>
                            <a:srgbClr val="000000"/>
                          </a:solidFill>
                          <a:effectLst/>
                          <a:latin typeface="Cambria" panose="02040503050406030204" pitchFamily="18" charset="0"/>
                          <a:ea typeface="Cambria" panose="02040503050406030204" pitchFamily="18" charset="0"/>
                        </a:rPr>
                        <a:t>Mining</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CBCBCB"/>
                    </a:solidFill>
                  </a:tcPr>
                </a:tc>
                <a:tc>
                  <a:txBody>
                    <a:bodyPr/>
                    <a:lstStyle/>
                    <a:p>
                      <a:pPr algn="ctr" fontAlgn="ctr">
                        <a:buNone/>
                      </a:pPr>
                      <a:r>
                        <a:rPr lang="en-IN" sz="1200" b="0" i="0" u="none" strike="noStrike">
                          <a:solidFill>
                            <a:srgbClr val="000000"/>
                          </a:solidFill>
                          <a:effectLst/>
                          <a:latin typeface="Cambria" panose="02040503050406030204" pitchFamily="18" charset="0"/>
                          <a:ea typeface="Cambria" panose="02040503050406030204" pitchFamily="18" charset="0"/>
                        </a:rPr>
                        <a:t>8%</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CBCBCB"/>
                    </a:solidFill>
                  </a:tcPr>
                </a:tc>
                <a:extLst>
                  <a:ext uri="{0D108BD9-81ED-4DB2-BD59-A6C34878D82A}">
                    <a16:rowId xmlns:a16="http://schemas.microsoft.com/office/drawing/2014/main" val="2413817376"/>
                  </a:ext>
                </a:extLst>
              </a:tr>
              <a:tr h="190538">
                <a:tc>
                  <a:txBody>
                    <a:bodyPr/>
                    <a:lstStyle/>
                    <a:p>
                      <a:pPr algn="ctr" fontAlgn="ctr">
                        <a:buNone/>
                      </a:pPr>
                      <a:r>
                        <a:rPr lang="en-IN" sz="1200" b="0" i="0" u="none" strike="noStrike">
                          <a:solidFill>
                            <a:srgbClr val="000000"/>
                          </a:solidFill>
                          <a:effectLst/>
                          <a:latin typeface="Cambria" panose="02040503050406030204" pitchFamily="18" charset="0"/>
                          <a:ea typeface="Cambria" panose="02040503050406030204" pitchFamily="18" charset="0"/>
                        </a:rPr>
                        <a:t>Specialty Chemicals</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E7E7E7"/>
                    </a:solidFill>
                  </a:tcPr>
                </a:tc>
                <a:tc>
                  <a:txBody>
                    <a:bodyPr/>
                    <a:lstStyle/>
                    <a:p>
                      <a:pPr algn="ctr" fontAlgn="ctr">
                        <a:buNone/>
                      </a:pPr>
                      <a:r>
                        <a:rPr lang="en-IN" sz="1200" b="0" i="0" u="none" strike="noStrike">
                          <a:solidFill>
                            <a:srgbClr val="000000"/>
                          </a:solidFill>
                          <a:effectLst/>
                          <a:latin typeface="Cambria" panose="02040503050406030204" pitchFamily="18" charset="0"/>
                          <a:ea typeface="Cambria" panose="02040503050406030204" pitchFamily="18" charset="0"/>
                        </a:rPr>
                        <a:t>7%</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E7E7E7"/>
                    </a:solidFill>
                  </a:tcPr>
                </a:tc>
                <a:extLst>
                  <a:ext uri="{0D108BD9-81ED-4DB2-BD59-A6C34878D82A}">
                    <a16:rowId xmlns:a16="http://schemas.microsoft.com/office/drawing/2014/main" val="4225836960"/>
                  </a:ext>
                </a:extLst>
              </a:tr>
              <a:tr h="190538">
                <a:tc>
                  <a:txBody>
                    <a:bodyPr/>
                    <a:lstStyle/>
                    <a:p>
                      <a:pPr algn="ctr" fontAlgn="ctr">
                        <a:buNone/>
                      </a:pPr>
                      <a:r>
                        <a:rPr lang="en-IN" sz="1200" b="0" i="0" u="none" strike="noStrike">
                          <a:solidFill>
                            <a:srgbClr val="000000"/>
                          </a:solidFill>
                          <a:effectLst/>
                          <a:latin typeface="Cambria" panose="02040503050406030204" pitchFamily="18" charset="0"/>
                          <a:ea typeface="Cambria" panose="02040503050406030204" pitchFamily="18" charset="0"/>
                        </a:rPr>
                        <a:t>Cement Manufacturing</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CBCBCB"/>
                    </a:solidFill>
                  </a:tcPr>
                </a:tc>
                <a:tc>
                  <a:txBody>
                    <a:bodyPr/>
                    <a:lstStyle/>
                    <a:p>
                      <a:pPr algn="ctr" fontAlgn="ctr">
                        <a:buNone/>
                      </a:pPr>
                      <a:r>
                        <a:rPr lang="en-IN" sz="1200" b="0" i="0" u="none" strike="noStrike">
                          <a:solidFill>
                            <a:srgbClr val="000000"/>
                          </a:solidFill>
                          <a:effectLst/>
                          <a:latin typeface="Cambria" panose="02040503050406030204" pitchFamily="18" charset="0"/>
                          <a:ea typeface="Cambria" panose="02040503050406030204" pitchFamily="18" charset="0"/>
                        </a:rPr>
                        <a:t>6%</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CBCBCB"/>
                    </a:solidFill>
                  </a:tcPr>
                </a:tc>
                <a:extLst>
                  <a:ext uri="{0D108BD9-81ED-4DB2-BD59-A6C34878D82A}">
                    <a16:rowId xmlns:a16="http://schemas.microsoft.com/office/drawing/2014/main" val="2897301772"/>
                  </a:ext>
                </a:extLst>
              </a:tr>
              <a:tr h="190538">
                <a:tc>
                  <a:txBody>
                    <a:bodyPr/>
                    <a:lstStyle/>
                    <a:p>
                      <a:pPr algn="ctr" fontAlgn="ctr">
                        <a:buNone/>
                      </a:pPr>
                      <a:r>
                        <a:rPr lang="en-IN" sz="1200" b="0" i="0" u="none" strike="noStrike">
                          <a:solidFill>
                            <a:srgbClr val="000000"/>
                          </a:solidFill>
                          <a:effectLst/>
                          <a:latin typeface="Cambria" panose="02040503050406030204" pitchFamily="18" charset="0"/>
                          <a:ea typeface="Cambria" panose="02040503050406030204" pitchFamily="18" charset="0"/>
                        </a:rPr>
                        <a:t>MFI</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E7E7E7"/>
                    </a:solidFill>
                  </a:tcPr>
                </a:tc>
                <a:tc>
                  <a:txBody>
                    <a:bodyPr/>
                    <a:lstStyle/>
                    <a:p>
                      <a:pPr algn="ctr" fontAlgn="ctr">
                        <a:buNone/>
                      </a:pPr>
                      <a:r>
                        <a:rPr lang="en-IN" sz="1200" b="0" i="0" u="none" strike="noStrike">
                          <a:solidFill>
                            <a:srgbClr val="000000"/>
                          </a:solidFill>
                          <a:effectLst/>
                          <a:latin typeface="Cambria" panose="02040503050406030204" pitchFamily="18" charset="0"/>
                          <a:ea typeface="Cambria" panose="02040503050406030204" pitchFamily="18" charset="0"/>
                        </a:rPr>
                        <a:t>6%</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E7E7E7"/>
                    </a:solidFill>
                  </a:tcPr>
                </a:tc>
                <a:extLst>
                  <a:ext uri="{0D108BD9-81ED-4DB2-BD59-A6C34878D82A}">
                    <a16:rowId xmlns:a16="http://schemas.microsoft.com/office/drawing/2014/main" val="3099743635"/>
                  </a:ext>
                </a:extLst>
              </a:tr>
              <a:tr h="190538">
                <a:tc>
                  <a:txBody>
                    <a:bodyPr/>
                    <a:lstStyle/>
                    <a:p>
                      <a:pPr algn="ctr" fontAlgn="ctr">
                        <a:buNone/>
                      </a:pPr>
                      <a:r>
                        <a:rPr lang="en-IN" sz="1200" b="0" i="0" u="none" strike="noStrike">
                          <a:solidFill>
                            <a:srgbClr val="000000"/>
                          </a:solidFill>
                          <a:effectLst/>
                          <a:latin typeface="Cambria" panose="02040503050406030204" pitchFamily="18" charset="0"/>
                          <a:ea typeface="Cambria" panose="02040503050406030204" pitchFamily="18" charset="0"/>
                        </a:rPr>
                        <a:t>Education Finance</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CBCBCB"/>
                    </a:solidFill>
                  </a:tcPr>
                </a:tc>
                <a:tc>
                  <a:txBody>
                    <a:bodyPr/>
                    <a:lstStyle/>
                    <a:p>
                      <a:pPr algn="ctr" fontAlgn="ctr">
                        <a:buNone/>
                      </a:pPr>
                      <a:r>
                        <a:rPr lang="en-IN" sz="1200" b="0" i="0" u="none" strike="noStrike">
                          <a:solidFill>
                            <a:srgbClr val="000000"/>
                          </a:solidFill>
                          <a:effectLst/>
                          <a:latin typeface="Cambria" panose="02040503050406030204" pitchFamily="18" charset="0"/>
                          <a:ea typeface="Cambria" panose="02040503050406030204" pitchFamily="18" charset="0"/>
                        </a:rPr>
                        <a:t>6%</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CBCBCB"/>
                    </a:solidFill>
                  </a:tcPr>
                </a:tc>
                <a:extLst>
                  <a:ext uri="{0D108BD9-81ED-4DB2-BD59-A6C34878D82A}">
                    <a16:rowId xmlns:a16="http://schemas.microsoft.com/office/drawing/2014/main" val="2152108504"/>
                  </a:ext>
                </a:extLst>
              </a:tr>
              <a:tr h="190538">
                <a:tc>
                  <a:txBody>
                    <a:bodyPr/>
                    <a:lstStyle/>
                    <a:p>
                      <a:pPr algn="ctr" fontAlgn="ctr">
                        <a:buNone/>
                      </a:pPr>
                      <a:r>
                        <a:rPr lang="en-IN" sz="1200" b="0" i="0" u="none" strike="noStrike">
                          <a:solidFill>
                            <a:srgbClr val="000000"/>
                          </a:solidFill>
                          <a:effectLst/>
                          <a:latin typeface="Cambria" panose="02040503050406030204" pitchFamily="18" charset="0"/>
                          <a:ea typeface="Cambria" panose="02040503050406030204" pitchFamily="18" charset="0"/>
                        </a:rPr>
                        <a:t>Gold Loans</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E7E7E7"/>
                    </a:solidFill>
                  </a:tcPr>
                </a:tc>
                <a:tc>
                  <a:txBody>
                    <a:bodyPr/>
                    <a:lstStyle/>
                    <a:p>
                      <a:pPr algn="ctr" fontAlgn="ctr">
                        <a:buNone/>
                      </a:pPr>
                      <a:r>
                        <a:rPr lang="en-IN" sz="1200" b="0" i="0" u="none" strike="noStrike">
                          <a:solidFill>
                            <a:srgbClr val="000000"/>
                          </a:solidFill>
                          <a:effectLst/>
                          <a:latin typeface="Cambria" panose="02040503050406030204" pitchFamily="18" charset="0"/>
                          <a:ea typeface="Cambria" panose="02040503050406030204" pitchFamily="18" charset="0"/>
                        </a:rPr>
                        <a:t>5%</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E7E7E7"/>
                    </a:solidFill>
                  </a:tcPr>
                </a:tc>
                <a:extLst>
                  <a:ext uri="{0D108BD9-81ED-4DB2-BD59-A6C34878D82A}">
                    <a16:rowId xmlns:a16="http://schemas.microsoft.com/office/drawing/2014/main" val="1007341824"/>
                  </a:ext>
                </a:extLst>
              </a:tr>
              <a:tr h="190538">
                <a:tc>
                  <a:txBody>
                    <a:bodyPr/>
                    <a:lstStyle/>
                    <a:p>
                      <a:pPr algn="ctr" fontAlgn="ctr">
                        <a:buNone/>
                      </a:pPr>
                      <a:r>
                        <a:rPr lang="en-IN" sz="1200" b="0" i="0" u="none" strike="noStrike">
                          <a:solidFill>
                            <a:srgbClr val="000000"/>
                          </a:solidFill>
                          <a:effectLst/>
                          <a:latin typeface="Cambria" panose="02040503050406030204" pitchFamily="18" charset="0"/>
                          <a:ea typeface="Cambria" panose="02040503050406030204" pitchFamily="18" charset="0"/>
                        </a:rPr>
                        <a:t>Supply Chain Finance</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CBCBCB"/>
                    </a:solidFill>
                  </a:tcPr>
                </a:tc>
                <a:tc>
                  <a:txBody>
                    <a:bodyPr/>
                    <a:lstStyle/>
                    <a:p>
                      <a:pPr algn="ctr" fontAlgn="ctr">
                        <a:buNone/>
                      </a:pPr>
                      <a:r>
                        <a:rPr lang="en-IN" sz="1200" b="0" i="0" u="none" strike="noStrike" dirty="0">
                          <a:solidFill>
                            <a:srgbClr val="000000"/>
                          </a:solidFill>
                          <a:effectLst/>
                          <a:latin typeface="Cambria" panose="02040503050406030204" pitchFamily="18" charset="0"/>
                          <a:ea typeface="Cambria" panose="02040503050406030204" pitchFamily="18" charset="0"/>
                        </a:rPr>
                        <a:t>3%</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CBCBCB"/>
                    </a:solidFill>
                  </a:tcPr>
                </a:tc>
                <a:extLst>
                  <a:ext uri="{0D108BD9-81ED-4DB2-BD59-A6C34878D82A}">
                    <a16:rowId xmlns:a16="http://schemas.microsoft.com/office/drawing/2014/main" val="1209445461"/>
                  </a:ext>
                </a:extLst>
              </a:tr>
            </a:tbl>
          </a:graphicData>
        </a:graphic>
      </p:graphicFrame>
      <p:sp>
        <p:nvSpPr>
          <p:cNvPr id="14" name="TextBox 13">
            <a:extLst>
              <a:ext uri="{FF2B5EF4-FFF2-40B4-BE49-F238E27FC236}">
                <a16:creationId xmlns:a16="http://schemas.microsoft.com/office/drawing/2014/main" id="{236EC9C2-C6E9-6FDF-03DE-6423ABDFD700}"/>
              </a:ext>
            </a:extLst>
          </p:cNvPr>
          <p:cNvSpPr txBox="1"/>
          <p:nvPr/>
        </p:nvSpPr>
        <p:spPr>
          <a:xfrm>
            <a:off x="8339685" y="6381933"/>
            <a:ext cx="3461789" cy="246221"/>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000" b="0" i="1"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*portfolio composition </a:t>
            </a:r>
            <a:r>
              <a:rPr kumimoji="0" lang="en-IN" sz="1000" b="0" i="1"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rPr>
              <a:t>as on June 30</a:t>
            </a:r>
            <a:r>
              <a:rPr kumimoji="0" lang="en-IN" sz="1000" b="0" i="1" u="none" strike="noStrike" kern="1200" cap="none" spc="0" normalizeH="0" baseline="30000" noProof="0">
                <a:ln>
                  <a:noFill/>
                </a:ln>
                <a:solidFill>
                  <a:prstClr val="black"/>
                </a:solidFill>
                <a:effectLst/>
                <a:uLnTx/>
                <a:uFillTx/>
                <a:latin typeface="Cambria" panose="02040503050406030204" pitchFamily="18" charset="0"/>
                <a:ea typeface="Cambria" panose="02040503050406030204" pitchFamily="18" charset="0"/>
                <a:cs typeface="+mn-cs"/>
              </a:rPr>
              <a:t>th</a:t>
            </a:r>
            <a:r>
              <a:rPr kumimoji="0" lang="en-IN" sz="1000" b="0" i="1"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rPr>
              <a:t> 2026</a:t>
            </a:r>
            <a:r>
              <a:rPr kumimoji="0" lang="en-IN" sz="1000" b="0" i="1"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a:t>
            </a:r>
            <a:endParaRPr kumimoji="0" lang="en-IN" sz="1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7" name="Picture 6" descr="A white text on a black background&#10;&#10;AI-generated content may be incorrect.">
            <a:extLst>
              <a:ext uri="{FF2B5EF4-FFF2-40B4-BE49-F238E27FC236}">
                <a16:creationId xmlns:a16="http://schemas.microsoft.com/office/drawing/2014/main" id="{B091B0E3-4D56-88A0-EC22-A93623B7B40C}"/>
              </a:ext>
            </a:extLst>
          </p:cNvPr>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10362466" y="234062"/>
            <a:ext cx="1559328" cy="340260"/>
          </a:xfrm>
          <a:prstGeom prst="rect">
            <a:avLst/>
          </a:prstGeom>
        </p:spPr>
      </p:pic>
      <p:graphicFrame>
        <p:nvGraphicFramePr>
          <p:cNvPr id="12" name="Chart 11">
            <a:extLst>
              <a:ext uri="{FF2B5EF4-FFF2-40B4-BE49-F238E27FC236}">
                <a16:creationId xmlns:a16="http://schemas.microsoft.com/office/drawing/2014/main" id="{0F4D9CC6-53EB-B146-294A-473DC47295D0}"/>
              </a:ext>
            </a:extLst>
          </p:cNvPr>
          <p:cNvGraphicFramePr>
            <a:graphicFrameLocks/>
          </p:cNvGraphicFramePr>
          <p:nvPr>
            <p:extLst>
              <p:ext uri="{D42A27DB-BD31-4B8C-83A1-F6EECF244321}">
                <p14:modId xmlns:p14="http://schemas.microsoft.com/office/powerpoint/2010/main" val="4224123218"/>
              </p:ext>
            </p:extLst>
          </p:nvPr>
        </p:nvGraphicFramePr>
        <p:xfrm>
          <a:off x="8377677" y="3112928"/>
          <a:ext cx="3495675" cy="2020335"/>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6" name="Chart 5">
            <a:extLst>
              <a:ext uri="{FF2B5EF4-FFF2-40B4-BE49-F238E27FC236}">
                <a16:creationId xmlns:a16="http://schemas.microsoft.com/office/drawing/2014/main" id="{00000000-0008-0000-4C00-000003000000}"/>
              </a:ext>
            </a:extLst>
          </p:cNvPr>
          <p:cNvGraphicFramePr>
            <a:graphicFrameLocks/>
          </p:cNvGraphicFramePr>
          <p:nvPr>
            <p:extLst>
              <p:ext uri="{D42A27DB-BD31-4B8C-83A1-F6EECF244321}">
                <p14:modId xmlns:p14="http://schemas.microsoft.com/office/powerpoint/2010/main" val="2941999522"/>
              </p:ext>
            </p:extLst>
          </p:nvPr>
        </p:nvGraphicFramePr>
        <p:xfrm>
          <a:off x="8366092" y="1006365"/>
          <a:ext cx="3514725" cy="2020336"/>
        </p:xfrm>
        <a:graphic>
          <a:graphicData uri="http://schemas.openxmlformats.org/drawingml/2006/chart">
            <c:chart xmlns:c="http://schemas.openxmlformats.org/drawingml/2006/chart" xmlns:r="http://schemas.openxmlformats.org/officeDocument/2006/relationships" r:id="rId4"/>
          </a:graphicData>
        </a:graphic>
      </p:graphicFrame>
    </p:spTree>
    <p:extLst>
      <p:ext uri="{BB962C8B-B14F-4D97-AF65-F5344CB8AC3E}">
        <p14:creationId xmlns:p14="http://schemas.microsoft.com/office/powerpoint/2010/main" val="3347994318"/>
      </p:ext>
    </p:extLst>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a:extLst>
            <a:ext uri="{FF2B5EF4-FFF2-40B4-BE49-F238E27FC236}">
              <a16:creationId xmlns:a16="http://schemas.microsoft.com/office/drawing/2014/main" id="{D24FAA57-E235-4EA2-32EE-4D9A4D907E92}"/>
            </a:ext>
          </a:extLst>
        </p:cNvPr>
        <p:cNvGrpSpPr/>
        <p:nvPr/>
      </p:nvGrpSpPr>
      <p:grpSpPr>
        <a:xfrm>
          <a:off x="0" y="0"/>
          <a:ext cx="0" cy="0"/>
          <a:chOff x="0" y="0"/>
          <a:chExt cx="0" cy="0"/>
        </a:xfrm>
      </p:grpSpPr>
      <p:sp>
        <p:nvSpPr>
          <p:cNvPr id="4" name="Rectangle 3">
            <a:extLst>
              <a:ext uri="{FF2B5EF4-FFF2-40B4-BE49-F238E27FC236}">
                <a16:creationId xmlns:a16="http://schemas.microsoft.com/office/drawing/2014/main" id="{7627FBFF-4C3E-65A7-DDB9-6120F9BD191E}"/>
              </a:ext>
            </a:extLst>
          </p:cNvPr>
          <p:cNvSpPr/>
          <p:nvPr/>
        </p:nvSpPr>
        <p:spPr>
          <a:xfrm>
            <a:off x="0" y="0"/>
            <a:ext cx="12192000" cy="821635"/>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 name="Title 1">
            <a:extLst>
              <a:ext uri="{FF2B5EF4-FFF2-40B4-BE49-F238E27FC236}">
                <a16:creationId xmlns:a16="http://schemas.microsoft.com/office/drawing/2014/main" id="{98EF7F82-7748-F038-9F7A-A31AB16F25ED}"/>
              </a:ext>
            </a:extLst>
          </p:cNvPr>
          <p:cNvSpPr txBox="1">
            <a:spLocks/>
          </p:cNvSpPr>
          <p:nvPr/>
        </p:nvSpPr>
        <p:spPr>
          <a:xfrm>
            <a:off x="165475" y="106018"/>
            <a:ext cx="11007609" cy="630899"/>
          </a:xfrm>
          <a:prstGeom prst="rect">
            <a:avLst/>
          </a:prstGeom>
        </p:spPr>
        <p:txBody>
          <a:bodyPr vert="horz" lIns="91440" tIns="45720" rIns="91440" bIns="45720" rtlCol="0" anchor="ctr">
            <a:noAutofit/>
          </a:bodyPr>
          <a:lstStyle>
            <a:lvl1pPr algn="ctr" defTabSz="914400" rtl="0" eaLnBrk="1" latinLnBrk="0" hangingPunct="1">
              <a:lnSpc>
                <a:spcPct val="90000"/>
              </a:lnSpc>
              <a:spcBef>
                <a:spcPct val="0"/>
              </a:spcBef>
              <a:buNone/>
              <a:defRPr sz="6000" kern="1200">
                <a:solidFill>
                  <a:schemeClr val="tx1"/>
                </a:solidFill>
                <a:latin typeface="+mj-lt"/>
                <a:ea typeface="+mj-ea"/>
                <a:cs typeface="+mj-cs"/>
              </a:defRPr>
            </a:lvl1pPr>
          </a:lstStyle>
          <a:p>
            <a:pPr marL="0" marR="0" lvl="0" indent="0" algn="l" defTabSz="914400" rtl="0" eaLnBrk="1" fontAlgn="auto" latinLnBrk="0" hangingPunct="1">
              <a:lnSpc>
                <a:spcPct val="90000"/>
              </a:lnSpc>
              <a:spcBef>
                <a:spcPct val="0"/>
              </a:spcBef>
              <a:spcAft>
                <a:spcPts val="0"/>
              </a:spcAft>
              <a:buClrTx/>
              <a:buSzTx/>
              <a:buFontTx/>
              <a:buNone/>
              <a:tabLst/>
              <a:defRPr/>
            </a:pPr>
            <a:r>
              <a:rPr kumimoji="0" lang="en-US" sz="2800" b="1" i="0" u="none" strike="noStrike" kern="1200" cap="none" spc="0" normalizeH="0" baseline="0" noProof="0" dirty="0">
                <a:ln>
                  <a:noFill/>
                </a:ln>
                <a:solidFill>
                  <a:prstClr val="white"/>
                </a:solidFill>
                <a:effectLst/>
                <a:uLnTx/>
                <a:uFillTx/>
                <a:latin typeface="Cambria" panose="02040503050406030204" pitchFamily="18" charset="0"/>
                <a:ea typeface="Cambria" panose="02040503050406030204" pitchFamily="18" charset="0"/>
                <a:cs typeface="+mj-cs"/>
              </a:rPr>
              <a:t>COMMODITY UPDATE</a:t>
            </a:r>
            <a:endParaRPr kumimoji="0" lang="en-IN" sz="2800" b="1" i="0" u="none" strike="noStrike" kern="1200" cap="none" spc="0" normalizeH="0" baseline="0" noProof="0" dirty="0">
              <a:ln>
                <a:noFill/>
              </a:ln>
              <a:solidFill>
                <a:prstClr val="white"/>
              </a:solidFill>
              <a:effectLst/>
              <a:uLnTx/>
              <a:uFillTx/>
              <a:latin typeface="Cambria" panose="02040503050406030204" pitchFamily="18" charset="0"/>
              <a:ea typeface="Cambria" panose="02040503050406030204" pitchFamily="18" charset="0"/>
              <a:cs typeface="+mj-cs"/>
            </a:endParaRPr>
          </a:p>
        </p:txBody>
      </p:sp>
      <p:sp>
        <p:nvSpPr>
          <p:cNvPr id="18" name="Rectangle 17">
            <a:extLst>
              <a:ext uri="{FF2B5EF4-FFF2-40B4-BE49-F238E27FC236}">
                <a16:creationId xmlns:a16="http://schemas.microsoft.com/office/drawing/2014/main" id="{7BB120BB-0A40-2C49-BB39-020D89120634}"/>
              </a:ext>
            </a:extLst>
          </p:cNvPr>
          <p:cNvSpPr/>
          <p:nvPr/>
        </p:nvSpPr>
        <p:spPr>
          <a:xfrm>
            <a:off x="0" y="808383"/>
            <a:ext cx="12192000" cy="45719"/>
          </a:xfrm>
          <a:prstGeom prst="rect">
            <a:avLst/>
          </a:prstGeom>
          <a:solidFill>
            <a:schemeClr val="bg1">
              <a:lumMod val="6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mbria" panose="02040503050406030204" pitchFamily="18" charset="0"/>
              <a:ea typeface="Cambria" panose="02040503050406030204" pitchFamily="18" charset="0"/>
              <a:cs typeface="+mn-cs"/>
            </a:endParaRPr>
          </a:p>
        </p:txBody>
      </p:sp>
      <p:sp>
        <p:nvSpPr>
          <p:cNvPr id="3" name="Rectangle: Rounded Corners 2">
            <a:extLst>
              <a:ext uri="{FF2B5EF4-FFF2-40B4-BE49-F238E27FC236}">
                <a16:creationId xmlns:a16="http://schemas.microsoft.com/office/drawing/2014/main" id="{8A00A266-D8C3-1E21-6E12-8254235DB55F}"/>
              </a:ext>
            </a:extLst>
          </p:cNvPr>
          <p:cNvSpPr/>
          <p:nvPr/>
        </p:nvSpPr>
        <p:spPr>
          <a:xfrm>
            <a:off x="984383" y="894781"/>
            <a:ext cx="10528034" cy="5922579"/>
          </a:xfrm>
          <a:prstGeom prst="roundRect">
            <a:avLst>
              <a:gd name="adj" fmla="val 5252"/>
            </a:avLst>
          </a:prstGeom>
          <a:gradFill flip="none" rotWithShape="1">
            <a:gsLst>
              <a:gs pos="12000">
                <a:srgbClr val="BD9568">
                  <a:alpha val="27000"/>
                </a:srgbClr>
              </a:gs>
              <a:gs pos="83000">
                <a:schemeClr val="bg1">
                  <a:alpha val="8000"/>
                </a:schemeClr>
              </a:gs>
            </a:gsLst>
            <a:path path="circle">
              <a:fillToRect l="100000" t="100000"/>
            </a:path>
            <a:tileRect r="-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vert="vert27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mbria" panose="02040503050406030204" pitchFamily="18" charset="0"/>
              <a:ea typeface="Cambria" panose="02040503050406030204" pitchFamily="18" charset="0"/>
              <a:cs typeface="+mn-cs"/>
            </a:endParaRPr>
          </a:p>
        </p:txBody>
      </p:sp>
      <p:sp>
        <p:nvSpPr>
          <p:cNvPr id="13" name="TextBox 12">
            <a:extLst>
              <a:ext uri="{FF2B5EF4-FFF2-40B4-BE49-F238E27FC236}">
                <a16:creationId xmlns:a16="http://schemas.microsoft.com/office/drawing/2014/main" id="{6B2025A2-96ED-9CDB-F259-FD75C209B8E0}"/>
              </a:ext>
            </a:extLst>
          </p:cNvPr>
          <p:cNvSpPr txBox="1"/>
          <p:nvPr/>
        </p:nvSpPr>
        <p:spPr>
          <a:xfrm rot="16200000">
            <a:off x="84675" y="3702182"/>
            <a:ext cx="2282372" cy="307777"/>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IN" sz="1400" b="0" i="0" u="none" strike="noStrike" kern="1200" cap="none" spc="0" normalizeH="0" baseline="0" noProof="0" dirty="0">
                <a:ln>
                  <a:noFill/>
                </a:ln>
                <a:solidFill>
                  <a:prstClr val="white"/>
                </a:solidFill>
                <a:effectLst/>
                <a:uLnTx/>
                <a:uFillTx/>
                <a:latin typeface="Cambria" panose="02040503050406030204" pitchFamily="18" charset="0"/>
                <a:ea typeface="Cambria" panose="02040503050406030204" pitchFamily="18" charset="0"/>
                <a:cs typeface="+mn-cs"/>
              </a:rPr>
              <a:t>Prices (hundred USD)</a:t>
            </a:r>
          </a:p>
        </p:txBody>
      </p:sp>
      <p:sp>
        <p:nvSpPr>
          <p:cNvPr id="12" name="TextBox 11">
            <a:extLst>
              <a:ext uri="{FF2B5EF4-FFF2-40B4-BE49-F238E27FC236}">
                <a16:creationId xmlns:a16="http://schemas.microsoft.com/office/drawing/2014/main" id="{233F5099-F95A-D2CB-5D47-7684FD26C241}"/>
              </a:ext>
            </a:extLst>
          </p:cNvPr>
          <p:cNvSpPr txBox="1"/>
          <p:nvPr/>
        </p:nvSpPr>
        <p:spPr>
          <a:xfrm>
            <a:off x="5363181" y="5526397"/>
            <a:ext cx="1465638" cy="523220"/>
          </a:xfrm>
          <a:prstGeom prst="rect">
            <a:avLst/>
          </a:prstGeom>
          <a:noFill/>
        </p:spPr>
        <p:txBody>
          <a:bodyPr wrap="square" rtlCol="0">
            <a:spAutoFit/>
          </a:bodyPr>
          <a:lstStyle>
            <a:defPPr>
              <a:defRPr lang="en-US"/>
            </a:defPPr>
            <a:lvl1pPr>
              <a:defRPr sz="3600">
                <a:solidFill>
                  <a:srgbClr val="BD9568"/>
                </a:solidFill>
                <a:latin typeface="FSP DEMO - Volte Semibold" panose="00000700000000000000" pitchFamily="50" charset="0"/>
              </a:defRPr>
            </a:lvl1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0" i="0" u="none" strike="noStrike" kern="0" cap="none" spc="0" normalizeH="0" baseline="0" noProof="0" dirty="0">
                <a:ln>
                  <a:noFill/>
                </a:ln>
                <a:solidFill>
                  <a:prstClr val="white"/>
                </a:solidFill>
                <a:effectLst/>
                <a:uLnTx/>
                <a:uFillTx/>
                <a:latin typeface="Cambria" panose="02040503050406030204" pitchFamily="18" charset="0"/>
                <a:ea typeface="Cambria" panose="02040503050406030204" pitchFamily="18" charset="0"/>
                <a:cs typeface="+mn-cs"/>
              </a:rPr>
              <a:t>Gold</a:t>
            </a:r>
            <a:endParaRPr kumimoji="0" lang="en-IN" sz="2800" b="0" i="0" u="none" strike="noStrike" kern="0" cap="none" spc="0" normalizeH="0" baseline="0" noProof="0" dirty="0">
              <a:ln>
                <a:noFill/>
              </a:ln>
              <a:solidFill>
                <a:prstClr val="white"/>
              </a:solidFill>
              <a:effectLst/>
              <a:uLnTx/>
              <a:uFillTx/>
              <a:latin typeface="Cambria" panose="02040503050406030204" pitchFamily="18" charset="0"/>
              <a:ea typeface="Cambria" panose="02040503050406030204" pitchFamily="18" charset="0"/>
              <a:cs typeface="+mn-cs"/>
            </a:endParaRPr>
          </a:p>
        </p:txBody>
      </p:sp>
      <p:pic>
        <p:nvPicPr>
          <p:cNvPr id="6" name="Picture 5" descr="A white text on a black background&#10;&#10;AI-generated content may be incorrect.">
            <a:extLst>
              <a:ext uri="{FF2B5EF4-FFF2-40B4-BE49-F238E27FC236}">
                <a16:creationId xmlns:a16="http://schemas.microsoft.com/office/drawing/2014/main" id="{34C7D884-C6D9-9F6F-B1C8-B13296A3B803}"/>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10362466" y="234062"/>
            <a:ext cx="1559328" cy="340260"/>
          </a:xfrm>
          <a:prstGeom prst="rect">
            <a:avLst/>
          </a:prstGeom>
        </p:spPr>
      </p:pic>
      <p:graphicFrame>
        <p:nvGraphicFramePr>
          <p:cNvPr id="7" name="Chart 6">
            <a:extLst>
              <a:ext uri="{FF2B5EF4-FFF2-40B4-BE49-F238E27FC236}">
                <a16:creationId xmlns:a16="http://schemas.microsoft.com/office/drawing/2014/main" id="{00000000-0008-0000-0300-000003000000}"/>
              </a:ext>
            </a:extLst>
          </p:cNvPr>
          <p:cNvGraphicFramePr>
            <a:graphicFrameLocks/>
          </p:cNvGraphicFramePr>
          <p:nvPr/>
        </p:nvGraphicFramePr>
        <p:xfrm>
          <a:off x="1379750" y="1055696"/>
          <a:ext cx="10132667" cy="5696286"/>
        </p:xfrm>
        <a:graphic>
          <a:graphicData uri="http://schemas.openxmlformats.org/drawingml/2006/chart">
            <c:chart xmlns:c="http://schemas.openxmlformats.org/drawingml/2006/chart" xmlns:r="http://schemas.openxmlformats.org/officeDocument/2006/relationships" r:id="rId3"/>
          </a:graphicData>
        </a:graphic>
      </p:graphicFrame>
    </p:spTree>
    <p:extLst>
      <p:ext uri="{BB962C8B-B14F-4D97-AF65-F5344CB8AC3E}">
        <p14:creationId xmlns:p14="http://schemas.microsoft.com/office/powerpoint/2010/main" val="290903947"/>
      </p:ext>
    </p:extLst>
  </p:cSld>
  <p:clrMapOvr>
    <a:masterClrMapping/>
  </p:clrMapOvr>
</p:sld>
</file>

<file path=ppt/slides/slide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3"/>
          <p:cNvSpPr/>
          <p:nvPr/>
        </p:nvSpPr>
        <p:spPr>
          <a:xfrm>
            <a:off x="0" y="0"/>
            <a:ext cx="12192000" cy="821635"/>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 name="Title 1">
            <a:extLst>
              <a:ext uri="{FF2B5EF4-FFF2-40B4-BE49-F238E27FC236}">
                <a16:creationId xmlns:a16="http://schemas.microsoft.com/office/drawing/2014/main" id="{D5D14BE9-64D4-42CE-969F-9590C16A2F5F}"/>
              </a:ext>
            </a:extLst>
          </p:cNvPr>
          <p:cNvSpPr txBox="1">
            <a:spLocks/>
          </p:cNvSpPr>
          <p:nvPr/>
        </p:nvSpPr>
        <p:spPr>
          <a:xfrm>
            <a:off x="165475" y="106018"/>
            <a:ext cx="11007609" cy="630899"/>
          </a:xfrm>
          <a:prstGeom prst="rect">
            <a:avLst/>
          </a:prstGeom>
        </p:spPr>
        <p:txBody>
          <a:bodyPr vert="horz" lIns="91440" tIns="45720" rIns="91440" bIns="45720" rtlCol="0" anchor="ctr">
            <a:noAutofit/>
          </a:bodyPr>
          <a:lstStyle>
            <a:lvl1pPr algn="ctr" defTabSz="914400" rtl="0" eaLnBrk="1" latinLnBrk="0" hangingPunct="1">
              <a:lnSpc>
                <a:spcPct val="90000"/>
              </a:lnSpc>
              <a:spcBef>
                <a:spcPct val="0"/>
              </a:spcBef>
              <a:buNone/>
              <a:defRPr sz="6000" kern="1200">
                <a:solidFill>
                  <a:schemeClr val="tx1"/>
                </a:solidFill>
                <a:latin typeface="+mj-lt"/>
                <a:ea typeface="+mj-ea"/>
                <a:cs typeface="+mj-cs"/>
              </a:defRPr>
            </a:lvl1pPr>
          </a:lstStyle>
          <a:p>
            <a:pPr lvl="0" algn="l">
              <a:defRPr/>
            </a:pPr>
            <a:r>
              <a:rPr lang="en-US" sz="2800" b="1" dirty="0">
                <a:solidFill>
                  <a:prstClr val="white"/>
                </a:solidFill>
                <a:latin typeface="Cambria" panose="02040503050406030204" pitchFamily="18" charset="0"/>
                <a:ea typeface="Cambria" panose="02040503050406030204" pitchFamily="18" charset="0"/>
              </a:rPr>
              <a:t>DEBT AIF (SHORT TERM)</a:t>
            </a:r>
          </a:p>
          <a:p>
            <a:pPr lvl="0" algn="l">
              <a:defRPr/>
            </a:pPr>
            <a:r>
              <a:rPr lang="en-US" sz="2800" b="1" dirty="0">
                <a:solidFill>
                  <a:prstClr val="white"/>
                </a:solidFill>
                <a:latin typeface="Cambria" panose="02040503050406030204" pitchFamily="18" charset="0"/>
                <a:ea typeface="Cambria" panose="02040503050406030204" pitchFamily="18" charset="0"/>
              </a:rPr>
              <a:t>Inquant Debt Plus Fund (Cat III AIF)</a:t>
            </a:r>
            <a:endParaRPr lang="en-IN" sz="2800" b="1" dirty="0">
              <a:solidFill>
                <a:prstClr val="white"/>
              </a:solidFill>
              <a:latin typeface="Cambria" panose="02040503050406030204" pitchFamily="18" charset="0"/>
              <a:ea typeface="Cambria" panose="02040503050406030204" pitchFamily="18" charset="0"/>
            </a:endParaRPr>
          </a:p>
        </p:txBody>
      </p:sp>
      <p:sp>
        <p:nvSpPr>
          <p:cNvPr id="18" name="Rectangle 17"/>
          <p:cNvSpPr/>
          <p:nvPr/>
        </p:nvSpPr>
        <p:spPr>
          <a:xfrm>
            <a:off x="0" y="808383"/>
            <a:ext cx="12192000" cy="45719"/>
          </a:xfrm>
          <a:prstGeom prst="rect">
            <a:avLst/>
          </a:prstGeom>
          <a:solidFill>
            <a:schemeClr val="bg1">
              <a:lumMod val="6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7" name="Rectangle 26"/>
          <p:cNvSpPr/>
          <p:nvPr/>
        </p:nvSpPr>
        <p:spPr>
          <a:xfrm>
            <a:off x="0" y="6627664"/>
            <a:ext cx="12192000" cy="235963"/>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8" name="Slide Number Placeholder 18"/>
          <p:cNvSpPr>
            <a:spLocks noGrp="1"/>
          </p:cNvSpPr>
          <p:nvPr>
            <p:ph type="sldNum" sz="quarter" idx="12"/>
          </p:nvPr>
        </p:nvSpPr>
        <p:spPr>
          <a:xfrm>
            <a:off x="9448800" y="6549225"/>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1E62F875-1F54-4527-993B-FB1D0CCB3E02}" type="slidenum">
              <a:rPr kumimoji="0" lang="en-IN" sz="1200" b="1" i="0" u="none" strike="noStrike" kern="1200" cap="none" spc="0" normalizeH="0" baseline="0" noProof="0" smtClean="0">
                <a:ln>
                  <a:noFill/>
                </a:ln>
                <a:solidFill>
                  <a:prstClr val="white"/>
                </a:solidFill>
                <a:effectLst/>
                <a:uLnTx/>
                <a:uFillTx/>
                <a:latin typeface="Cambria" panose="02040503050406030204" pitchFamily="18" charset="0"/>
                <a:ea typeface="Cambria" panose="02040503050406030204" pitchFamily="18" charset="0"/>
                <a:cs typeface="+mn-cs"/>
              </a:rPr>
              <a:pPr marL="0" marR="0" lvl="0" indent="0" algn="r" defTabSz="914400" rtl="0" eaLnBrk="1" fontAlgn="auto" latinLnBrk="0" hangingPunct="1">
                <a:lnSpc>
                  <a:spcPct val="100000"/>
                </a:lnSpc>
                <a:spcBef>
                  <a:spcPts val="0"/>
                </a:spcBef>
                <a:spcAft>
                  <a:spcPts val="0"/>
                </a:spcAft>
                <a:buClrTx/>
                <a:buSzTx/>
                <a:buFontTx/>
                <a:buNone/>
                <a:tabLst/>
                <a:defRPr/>
              </a:pPr>
              <a:t>80</a:t>
            </a:fld>
            <a:endParaRPr kumimoji="0" lang="en-IN" sz="1200" b="1" i="0" u="none" strike="noStrike" kern="1200" cap="none" spc="0" normalizeH="0" baseline="0" noProof="0">
              <a:ln>
                <a:noFill/>
              </a:ln>
              <a:solidFill>
                <a:prstClr val="white"/>
              </a:solidFill>
              <a:effectLst/>
              <a:uLnTx/>
              <a:uFillTx/>
              <a:latin typeface="Cambria" panose="02040503050406030204" pitchFamily="18" charset="0"/>
              <a:ea typeface="Cambria" panose="02040503050406030204" pitchFamily="18" charset="0"/>
              <a:cs typeface="+mn-cs"/>
            </a:endParaRPr>
          </a:p>
        </p:txBody>
      </p:sp>
      <p:sp>
        <p:nvSpPr>
          <p:cNvPr id="3" name="TextBox 2"/>
          <p:cNvSpPr txBox="1"/>
          <p:nvPr/>
        </p:nvSpPr>
        <p:spPr>
          <a:xfrm>
            <a:off x="231933" y="1048636"/>
            <a:ext cx="4112885" cy="2492990"/>
          </a:xfrm>
          <a:prstGeom prst="rect">
            <a:avLst/>
          </a:prstGeom>
          <a:noFill/>
          <a:ln>
            <a:solidFill>
              <a:schemeClr val="bg1">
                <a:lumMod val="85000"/>
              </a:schemeClr>
            </a:solidFill>
          </a:ln>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300" b="1"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About the Fund –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300" b="0" i="0" u="none" strike="noStrike" kern="1200" cap="none" spc="0" normalizeH="0" baseline="0" noProof="0" dirty="0">
                <a:ln>
                  <a:noFill/>
                </a:ln>
                <a:solidFill>
                  <a:srgbClr val="000000"/>
                </a:solidFill>
                <a:effectLst/>
                <a:uLnTx/>
                <a:uFillTx/>
                <a:latin typeface="Cambria" panose="02040503050406030204" pitchFamily="18" charset="0"/>
                <a:ea typeface="Cambria" panose="02040503050406030204" pitchFamily="18" charset="0"/>
                <a:cs typeface="+mn-cs"/>
              </a:rPr>
              <a:t>The fund follows a </a:t>
            </a:r>
            <a:r>
              <a:rPr kumimoji="0" lang="en-US" sz="1300" b="1" i="0" u="none" strike="noStrike" kern="1200" cap="none" spc="0" normalizeH="0" baseline="0" noProof="0" dirty="0">
                <a:ln>
                  <a:noFill/>
                </a:ln>
                <a:solidFill>
                  <a:srgbClr val="000000"/>
                </a:solidFill>
                <a:effectLst/>
                <a:uLnTx/>
                <a:uFillTx/>
                <a:latin typeface="Cambria" panose="02040503050406030204" pitchFamily="18" charset="0"/>
                <a:ea typeface="Cambria" panose="02040503050406030204" pitchFamily="18" charset="0"/>
                <a:cs typeface="+mn-cs"/>
              </a:rPr>
              <a:t>market-neutral arbitrage strategy </a:t>
            </a:r>
            <a:r>
              <a:rPr kumimoji="0" lang="en-US" sz="1300" b="0" i="0" u="none" strike="noStrike" kern="1200" cap="none" spc="0" normalizeH="0" baseline="0" noProof="0" dirty="0">
                <a:ln>
                  <a:noFill/>
                </a:ln>
                <a:solidFill>
                  <a:srgbClr val="000000"/>
                </a:solidFill>
                <a:effectLst/>
                <a:uLnTx/>
                <a:uFillTx/>
                <a:latin typeface="Cambria" panose="02040503050406030204" pitchFamily="18" charset="0"/>
                <a:ea typeface="Cambria" panose="02040503050406030204" pitchFamily="18" charset="0"/>
                <a:cs typeface="+mn-cs"/>
              </a:rPr>
              <a:t>by investing in </a:t>
            </a:r>
            <a:r>
              <a:rPr kumimoji="0" lang="en-US" sz="1300" b="1" i="0" u="none" strike="noStrike" kern="1200" cap="none" spc="0" normalizeH="0" baseline="0" noProof="0" dirty="0">
                <a:ln>
                  <a:noFill/>
                </a:ln>
                <a:solidFill>
                  <a:srgbClr val="000000"/>
                </a:solidFill>
                <a:effectLst/>
                <a:uLnTx/>
                <a:uFillTx/>
                <a:latin typeface="Cambria" panose="02040503050406030204" pitchFamily="18" charset="0"/>
                <a:ea typeface="Cambria" panose="02040503050406030204" pitchFamily="18" charset="0"/>
                <a:cs typeface="+mn-cs"/>
              </a:rPr>
              <a:t>fixed deposits or liquid funds </a:t>
            </a:r>
            <a:r>
              <a:rPr kumimoji="0" lang="en-US" sz="1300" b="0" i="0" u="none" strike="noStrike" kern="1200" cap="none" spc="0" normalizeH="0" baseline="0" noProof="0" dirty="0">
                <a:ln>
                  <a:noFill/>
                </a:ln>
                <a:solidFill>
                  <a:srgbClr val="000000"/>
                </a:solidFill>
                <a:effectLst/>
                <a:uLnTx/>
                <a:uFillTx/>
                <a:latin typeface="Cambria" panose="02040503050406030204" pitchFamily="18" charset="0"/>
                <a:ea typeface="Cambria" panose="02040503050406030204" pitchFamily="18" charset="0"/>
                <a:cs typeface="+mn-cs"/>
              </a:rPr>
              <a:t>to generate stable base returns, while using these investments as </a:t>
            </a:r>
            <a:r>
              <a:rPr kumimoji="0" lang="en-US" sz="1300" b="1" i="0" u="none" strike="noStrike" kern="1200" cap="none" spc="0" normalizeH="0" baseline="0" noProof="0" dirty="0">
                <a:ln>
                  <a:noFill/>
                </a:ln>
                <a:solidFill>
                  <a:srgbClr val="000000"/>
                </a:solidFill>
                <a:effectLst/>
                <a:uLnTx/>
                <a:uFillTx/>
                <a:latin typeface="Cambria" panose="02040503050406030204" pitchFamily="18" charset="0"/>
                <a:ea typeface="Cambria" panose="02040503050406030204" pitchFamily="18" charset="0"/>
                <a:cs typeface="+mn-cs"/>
              </a:rPr>
              <a:t>collateral to capture additional returns </a:t>
            </a:r>
            <a:r>
              <a:rPr kumimoji="0" lang="en-US" sz="1300" b="0" i="0" u="none" strike="noStrike" kern="1200" cap="none" spc="0" normalizeH="0" baseline="0" noProof="0" dirty="0">
                <a:ln>
                  <a:noFill/>
                </a:ln>
                <a:solidFill>
                  <a:srgbClr val="000000"/>
                </a:solidFill>
                <a:effectLst/>
                <a:uLnTx/>
                <a:uFillTx/>
                <a:latin typeface="Cambria" panose="02040503050406030204" pitchFamily="18" charset="0"/>
                <a:ea typeface="Cambria" panose="02040503050406030204" pitchFamily="18" charset="0"/>
                <a:cs typeface="+mn-cs"/>
              </a:rPr>
              <a:t>from pricing inefficiencies between options-based synthetic futures and actual futures contracts. </a:t>
            </a:r>
          </a:p>
          <a:p>
            <a:pPr marL="0" marR="0" lvl="0" indent="0" algn="l" defTabSz="914400" rtl="0" eaLnBrk="1" fontAlgn="auto" latinLnBrk="0" hangingPunct="1">
              <a:lnSpc>
                <a:spcPct val="100000"/>
              </a:lnSpc>
              <a:spcBef>
                <a:spcPts val="0"/>
              </a:spcBef>
              <a:spcAft>
                <a:spcPts val="0"/>
              </a:spcAft>
              <a:buClrTx/>
              <a:buSzTx/>
              <a:buFontTx/>
              <a:buNone/>
              <a:tabLst/>
              <a:defRPr/>
            </a:pPr>
            <a:endParaRPr lang="en-US" sz="1300" dirty="0">
              <a:solidFill>
                <a:srgbClr val="000000"/>
              </a:solidFill>
              <a:latin typeface="Cambria" panose="02040503050406030204" pitchFamily="18" charset="0"/>
              <a:ea typeface="Cambria" panose="02040503050406030204" pitchFamily="18" charset="0"/>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300" b="0" i="0" u="none" strike="noStrike" kern="1200" cap="none" spc="0" normalizeH="0" baseline="0" noProof="0" dirty="0">
                <a:ln>
                  <a:noFill/>
                </a:ln>
                <a:solidFill>
                  <a:srgbClr val="000000"/>
                </a:solidFill>
                <a:effectLst/>
                <a:uLnTx/>
                <a:uFillTx/>
                <a:latin typeface="Cambria" panose="02040503050406030204" pitchFamily="18" charset="0"/>
                <a:ea typeface="Cambria" panose="02040503050406030204" pitchFamily="18" charset="0"/>
                <a:cs typeface="+mn-cs"/>
              </a:rPr>
              <a:t>The entire investment process is </a:t>
            </a:r>
            <a:r>
              <a:rPr kumimoji="0" lang="en-US" sz="1300" b="1" i="0" u="none" strike="noStrike" kern="1200" cap="none" spc="0" normalizeH="0" baseline="0" noProof="0" dirty="0">
                <a:ln>
                  <a:noFill/>
                </a:ln>
                <a:solidFill>
                  <a:srgbClr val="000000"/>
                </a:solidFill>
                <a:effectLst/>
                <a:uLnTx/>
                <a:uFillTx/>
                <a:latin typeface="Cambria" panose="02040503050406030204" pitchFamily="18" charset="0"/>
                <a:ea typeface="Cambria" panose="02040503050406030204" pitchFamily="18" charset="0"/>
                <a:cs typeface="+mn-cs"/>
              </a:rPr>
              <a:t>model- and algorithm-driven</a:t>
            </a:r>
            <a:r>
              <a:rPr kumimoji="0" lang="en-US" sz="1300" b="0" i="0" u="none" strike="noStrike" kern="1200" cap="none" spc="0" normalizeH="0" baseline="0" noProof="0" dirty="0">
                <a:ln>
                  <a:noFill/>
                </a:ln>
                <a:solidFill>
                  <a:srgbClr val="000000"/>
                </a:solidFill>
                <a:effectLst/>
                <a:uLnTx/>
                <a:uFillTx/>
                <a:latin typeface="Cambria" panose="02040503050406030204" pitchFamily="18" charset="0"/>
                <a:ea typeface="Cambria" panose="02040503050406030204" pitchFamily="18" charset="0"/>
                <a:cs typeface="+mn-cs"/>
              </a:rPr>
              <a:t>, ensuring systematic execution, disciplined risk management, and minimal human intervention.</a:t>
            </a:r>
          </a:p>
        </p:txBody>
      </p:sp>
      <p:graphicFrame>
        <p:nvGraphicFramePr>
          <p:cNvPr id="2" name="Table 1">
            <a:extLst>
              <a:ext uri="{FF2B5EF4-FFF2-40B4-BE49-F238E27FC236}">
                <a16:creationId xmlns:a16="http://schemas.microsoft.com/office/drawing/2014/main" id="{A7D1152F-9501-D70A-92D5-A8316C75AAF2}"/>
              </a:ext>
            </a:extLst>
          </p:cNvPr>
          <p:cNvGraphicFramePr>
            <a:graphicFrameLocks noGrp="1"/>
          </p:cNvGraphicFramePr>
          <p:nvPr>
            <p:extLst>
              <p:ext uri="{D42A27DB-BD31-4B8C-83A1-F6EECF244321}">
                <p14:modId xmlns:p14="http://schemas.microsoft.com/office/powerpoint/2010/main" val="2011604731"/>
              </p:ext>
            </p:extLst>
          </p:nvPr>
        </p:nvGraphicFramePr>
        <p:xfrm>
          <a:off x="231933" y="4065773"/>
          <a:ext cx="4099435" cy="2350747"/>
        </p:xfrm>
        <a:graphic>
          <a:graphicData uri="http://schemas.openxmlformats.org/drawingml/2006/table">
            <a:tbl>
              <a:tblPr/>
              <a:tblGrid>
                <a:gridCol w="1986759">
                  <a:extLst>
                    <a:ext uri="{9D8B030D-6E8A-4147-A177-3AD203B41FA5}">
                      <a16:colId xmlns:a16="http://schemas.microsoft.com/office/drawing/2014/main" val="3506255909"/>
                    </a:ext>
                  </a:extLst>
                </a:gridCol>
                <a:gridCol w="2112676">
                  <a:extLst>
                    <a:ext uri="{9D8B030D-6E8A-4147-A177-3AD203B41FA5}">
                      <a16:colId xmlns:a16="http://schemas.microsoft.com/office/drawing/2014/main" val="2392678090"/>
                    </a:ext>
                  </a:extLst>
                </a:gridCol>
              </a:tblGrid>
              <a:tr h="335821">
                <a:tc gridSpan="2">
                  <a:txBody>
                    <a:bodyPr/>
                    <a:lstStyle/>
                    <a:p>
                      <a:pPr algn="ctr" rtl="0" fontAlgn="ctr"/>
                      <a:r>
                        <a:rPr lang="en-IN" sz="1300" b="1" i="0" u="none" strike="noStrike">
                          <a:solidFill>
                            <a:srgbClr val="FFFFFF"/>
                          </a:solidFill>
                          <a:effectLst/>
                          <a:latin typeface="Cambria" panose="02040503050406030204" pitchFamily="18" charset="0"/>
                          <a:ea typeface="Cambria" panose="02040503050406030204" pitchFamily="18" charset="0"/>
                        </a:rPr>
                        <a:t>Fund Structure</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000000"/>
                    </a:solidFill>
                  </a:tcPr>
                </a:tc>
                <a:tc hMerge="1">
                  <a:txBody>
                    <a:bodyPr/>
                    <a:lstStyle/>
                    <a:p>
                      <a:endParaRPr lang="en-IN"/>
                    </a:p>
                  </a:txBody>
                  <a:tcPr/>
                </a:tc>
                <a:extLst>
                  <a:ext uri="{0D108BD9-81ED-4DB2-BD59-A6C34878D82A}">
                    <a16:rowId xmlns:a16="http://schemas.microsoft.com/office/drawing/2014/main" val="3233174111"/>
                  </a:ext>
                </a:extLst>
              </a:tr>
              <a:tr h="335821">
                <a:tc>
                  <a:txBody>
                    <a:bodyPr/>
                    <a:lstStyle/>
                    <a:p>
                      <a:pPr algn="ctr" rtl="0" fontAlgn="b"/>
                      <a:r>
                        <a:rPr lang="en-IN" sz="1300" b="1" i="0" u="none" strike="noStrike" dirty="0">
                          <a:solidFill>
                            <a:srgbClr val="000000"/>
                          </a:solidFill>
                          <a:effectLst/>
                          <a:latin typeface="Cambria" panose="02040503050406030204" pitchFamily="18" charset="0"/>
                          <a:ea typeface="Cambria" panose="02040503050406030204" pitchFamily="18" charset="0"/>
                        </a:rPr>
                        <a:t>Minimum Investment</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905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E7E7E7"/>
                    </a:solidFill>
                  </a:tcPr>
                </a:tc>
                <a:tc>
                  <a:txBody>
                    <a:bodyPr/>
                    <a:lstStyle/>
                    <a:p>
                      <a:pPr algn="ctr" rtl="0" fontAlgn="ctr"/>
                      <a:r>
                        <a:rPr lang="en-IN" sz="1300" b="0" i="0" u="none" strike="noStrike" dirty="0">
                          <a:solidFill>
                            <a:srgbClr val="000000"/>
                          </a:solidFill>
                          <a:effectLst/>
                          <a:latin typeface="Cambria" panose="02040503050406030204" pitchFamily="18" charset="0"/>
                          <a:ea typeface="Cambria" panose="02040503050406030204" pitchFamily="18" charset="0"/>
                        </a:rPr>
                        <a:t>1 Crore</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905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E7E7E7"/>
                    </a:solidFill>
                  </a:tcPr>
                </a:tc>
                <a:extLst>
                  <a:ext uri="{0D108BD9-81ED-4DB2-BD59-A6C34878D82A}">
                    <a16:rowId xmlns:a16="http://schemas.microsoft.com/office/drawing/2014/main" val="2260061183"/>
                  </a:ext>
                </a:extLst>
              </a:tr>
              <a:tr h="335821">
                <a:tc>
                  <a:txBody>
                    <a:bodyPr/>
                    <a:lstStyle/>
                    <a:p>
                      <a:pPr algn="ctr" rtl="0" fontAlgn="b"/>
                      <a:r>
                        <a:rPr lang="en-IN" sz="1300" b="1" i="0" u="none" strike="noStrike" dirty="0">
                          <a:solidFill>
                            <a:srgbClr val="000000"/>
                          </a:solidFill>
                          <a:effectLst/>
                          <a:latin typeface="Cambria" panose="02040503050406030204" pitchFamily="18" charset="0"/>
                          <a:ea typeface="Cambria" panose="02040503050406030204" pitchFamily="18" charset="0"/>
                        </a:rPr>
                        <a:t>Inception Date</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CBCBCB"/>
                    </a:solidFill>
                  </a:tcPr>
                </a:tc>
                <a:tc>
                  <a:txBody>
                    <a:bodyPr/>
                    <a:lstStyle/>
                    <a:p>
                      <a:pPr algn="ctr" rtl="0" fontAlgn="ctr"/>
                      <a:r>
                        <a:rPr lang="en-IN" sz="1300" b="0" i="0" u="none" strike="noStrike" dirty="0">
                          <a:solidFill>
                            <a:srgbClr val="000000"/>
                          </a:solidFill>
                          <a:effectLst/>
                          <a:latin typeface="Cambria" panose="02040503050406030204" pitchFamily="18" charset="0"/>
                          <a:ea typeface="Cambria" panose="02040503050406030204" pitchFamily="18" charset="0"/>
                        </a:rPr>
                        <a:t>January 2024</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CBCBCB"/>
                    </a:solidFill>
                  </a:tcPr>
                </a:tc>
                <a:extLst>
                  <a:ext uri="{0D108BD9-81ED-4DB2-BD59-A6C34878D82A}">
                    <a16:rowId xmlns:a16="http://schemas.microsoft.com/office/drawing/2014/main" val="3933779574"/>
                  </a:ext>
                </a:extLst>
              </a:tr>
              <a:tr h="335821">
                <a:tc>
                  <a:txBody>
                    <a:bodyPr/>
                    <a:lstStyle/>
                    <a:p>
                      <a:pPr algn="ctr" rtl="0" fontAlgn="b"/>
                      <a:r>
                        <a:rPr lang="en-IN" sz="1300" b="1" i="0" u="none" strike="noStrike" dirty="0">
                          <a:solidFill>
                            <a:srgbClr val="000000"/>
                          </a:solidFill>
                          <a:effectLst/>
                          <a:latin typeface="Cambria" panose="02040503050406030204" pitchFamily="18" charset="0"/>
                          <a:ea typeface="Cambria" panose="02040503050406030204" pitchFamily="18" charset="0"/>
                        </a:rPr>
                        <a:t>AUM (Cr)</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E7E7E7"/>
                    </a:solidFill>
                  </a:tcPr>
                </a:tc>
                <a:tc>
                  <a:txBody>
                    <a:bodyPr/>
                    <a:lstStyle/>
                    <a:p>
                      <a:pPr algn="ctr" rtl="0" fontAlgn="ctr"/>
                      <a:r>
                        <a:rPr lang="en-IN" sz="1300" b="0" i="0" u="none" strike="noStrike" dirty="0">
                          <a:solidFill>
                            <a:srgbClr val="000000"/>
                          </a:solidFill>
                          <a:effectLst/>
                          <a:latin typeface="Cambria" panose="02040503050406030204" pitchFamily="18" charset="0"/>
                          <a:ea typeface="Cambria" panose="02040503050406030204" pitchFamily="18" charset="0"/>
                        </a:rPr>
                        <a:t>~150 Cr.</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E7E7E7"/>
                    </a:solidFill>
                  </a:tcPr>
                </a:tc>
                <a:extLst>
                  <a:ext uri="{0D108BD9-81ED-4DB2-BD59-A6C34878D82A}">
                    <a16:rowId xmlns:a16="http://schemas.microsoft.com/office/drawing/2014/main" val="3127372083"/>
                  </a:ext>
                </a:extLst>
              </a:tr>
              <a:tr h="335821">
                <a:tc>
                  <a:txBody>
                    <a:bodyPr/>
                    <a:lstStyle/>
                    <a:p>
                      <a:pPr algn="ctr" rtl="0" fontAlgn="b"/>
                      <a:r>
                        <a:rPr lang="en-IN" sz="1300" b="1" i="0" u="none" strike="noStrike" dirty="0">
                          <a:solidFill>
                            <a:srgbClr val="000000"/>
                          </a:solidFill>
                          <a:effectLst/>
                          <a:latin typeface="Cambria" panose="02040503050406030204" pitchFamily="18" charset="0"/>
                          <a:ea typeface="Cambria" panose="02040503050406030204" pitchFamily="18" charset="0"/>
                        </a:rPr>
                        <a:t>Exit Load</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CBCBCB"/>
                    </a:solidFill>
                  </a:tcPr>
                </a:tc>
                <a:tc>
                  <a:txBody>
                    <a:bodyPr/>
                    <a:lstStyle/>
                    <a:p>
                      <a:pPr algn="ctr" rtl="0" fontAlgn="ctr"/>
                      <a:r>
                        <a:rPr lang="en-US" sz="1300" b="0" i="0" u="none" strike="noStrike" dirty="0">
                          <a:solidFill>
                            <a:srgbClr val="000000"/>
                          </a:solidFill>
                          <a:effectLst/>
                          <a:latin typeface="Cambria" panose="02040503050406030204" pitchFamily="18" charset="0"/>
                          <a:ea typeface="Cambria" panose="02040503050406030204" pitchFamily="18" charset="0"/>
                        </a:rPr>
                        <a:t>Nil</a:t>
                      </a:r>
                      <a:endParaRPr lang="en-IN" sz="1300" b="0" i="0" u="none" strike="noStrike" dirty="0">
                        <a:solidFill>
                          <a:srgbClr val="000000"/>
                        </a:solidFill>
                        <a:effectLst/>
                        <a:latin typeface="Cambria" panose="02040503050406030204" pitchFamily="18" charset="0"/>
                        <a:ea typeface="Cambria" panose="02040503050406030204" pitchFamily="18" charset="0"/>
                      </a:endParaRP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CBCBCB"/>
                    </a:solidFill>
                  </a:tcPr>
                </a:tc>
                <a:extLst>
                  <a:ext uri="{0D108BD9-81ED-4DB2-BD59-A6C34878D82A}">
                    <a16:rowId xmlns:a16="http://schemas.microsoft.com/office/drawing/2014/main" val="3198600759"/>
                  </a:ext>
                </a:extLst>
              </a:tr>
              <a:tr h="335821">
                <a:tc>
                  <a:txBody>
                    <a:bodyPr/>
                    <a:lstStyle/>
                    <a:p>
                      <a:pPr algn="ctr" rtl="0" fontAlgn="b"/>
                      <a:r>
                        <a:rPr lang="en-IN" sz="1300" b="1" i="0" u="none" strike="noStrike" dirty="0">
                          <a:solidFill>
                            <a:srgbClr val="000000"/>
                          </a:solidFill>
                          <a:effectLst/>
                          <a:latin typeface="Cambria" panose="02040503050406030204" pitchFamily="18" charset="0"/>
                          <a:ea typeface="Cambria" panose="02040503050406030204" pitchFamily="18" charset="0"/>
                        </a:rPr>
                        <a:t>Liquidity</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E7E7E7"/>
                    </a:solidFill>
                  </a:tcPr>
                </a:tc>
                <a:tc>
                  <a:txBody>
                    <a:bodyPr/>
                    <a:lstStyle/>
                    <a:p>
                      <a:pPr algn="ctr" rtl="0" fontAlgn="ctr"/>
                      <a:r>
                        <a:rPr lang="en-US" sz="1300" b="0" i="0" u="none" strike="noStrike" dirty="0">
                          <a:solidFill>
                            <a:srgbClr val="000000"/>
                          </a:solidFill>
                          <a:effectLst/>
                          <a:latin typeface="Cambria" panose="02040503050406030204" pitchFamily="18" charset="0"/>
                          <a:ea typeface="Cambria" panose="02040503050406030204" pitchFamily="18" charset="0"/>
                        </a:rPr>
                        <a:t>Monthly</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E7E7E7"/>
                    </a:solidFill>
                  </a:tcPr>
                </a:tc>
                <a:extLst>
                  <a:ext uri="{0D108BD9-81ED-4DB2-BD59-A6C34878D82A}">
                    <a16:rowId xmlns:a16="http://schemas.microsoft.com/office/drawing/2014/main" val="3141722014"/>
                  </a:ext>
                </a:extLst>
              </a:tr>
              <a:tr h="335821">
                <a:tc>
                  <a:txBody>
                    <a:bodyPr/>
                    <a:lstStyle/>
                    <a:p>
                      <a:pPr algn="ctr" rtl="0" fontAlgn="b"/>
                      <a:r>
                        <a:rPr lang="en-US" sz="1300" b="1" i="0" u="none" strike="noStrike">
                          <a:solidFill>
                            <a:srgbClr val="000000"/>
                          </a:solidFill>
                          <a:effectLst/>
                          <a:latin typeface="Cambria" panose="02040503050406030204" pitchFamily="18" charset="0"/>
                          <a:ea typeface="Cambria" panose="02040503050406030204" pitchFamily="18" charset="0"/>
                        </a:rPr>
                        <a:t>Drawdown</a:t>
                      </a:r>
                      <a:endParaRPr lang="en-IN" sz="1300" b="1" i="0" u="none" strike="noStrike">
                        <a:solidFill>
                          <a:srgbClr val="000000"/>
                        </a:solidFill>
                        <a:effectLst/>
                        <a:latin typeface="Cambria" panose="02040503050406030204" pitchFamily="18" charset="0"/>
                        <a:ea typeface="Cambria" panose="02040503050406030204" pitchFamily="18" charset="0"/>
                      </a:endParaRP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CBCBCB"/>
                    </a:solidFill>
                  </a:tcPr>
                </a:tc>
                <a:tc>
                  <a:txBody>
                    <a:bodyPr/>
                    <a:lstStyle/>
                    <a:p>
                      <a:pPr algn="ctr" rtl="0" fontAlgn="ctr"/>
                      <a:r>
                        <a:rPr lang="en-US" sz="1300" b="0" i="0" u="none" strike="noStrike" dirty="0">
                          <a:solidFill>
                            <a:srgbClr val="000000"/>
                          </a:solidFill>
                          <a:effectLst/>
                          <a:latin typeface="Cambria" panose="02040503050406030204" pitchFamily="18" charset="0"/>
                          <a:ea typeface="Cambria" panose="02040503050406030204" pitchFamily="18" charset="0"/>
                        </a:rPr>
                        <a:t>100% upfront</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CBCBCB"/>
                    </a:solidFill>
                  </a:tcPr>
                </a:tc>
                <a:extLst>
                  <a:ext uri="{0D108BD9-81ED-4DB2-BD59-A6C34878D82A}">
                    <a16:rowId xmlns:a16="http://schemas.microsoft.com/office/drawing/2014/main" val="884000222"/>
                  </a:ext>
                </a:extLst>
              </a:tr>
            </a:tbl>
          </a:graphicData>
        </a:graphic>
      </p:graphicFrame>
      <p:sp>
        <p:nvSpPr>
          <p:cNvPr id="8" name="TextBox 7">
            <a:extLst>
              <a:ext uri="{FF2B5EF4-FFF2-40B4-BE49-F238E27FC236}">
                <a16:creationId xmlns:a16="http://schemas.microsoft.com/office/drawing/2014/main" id="{394470CB-5EB6-07D7-EECE-EE797FB08C84}"/>
              </a:ext>
            </a:extLst>
          </p:cNvPr>
          <p:cNvSpPr txBox="1"/>
          <p:nvPr/>
        </p:nvSpPr>
        <p:spPr>
          <a:xfrm>
            <a:off x="214397" y="3664416"/>
            <a:ext cx="4112885" cy="292388"/>
          </a:xfrm>
          <a:prstGeom prst="rect">
            <a:avLst/>
          </a:prstGeom>
          <a:noFill/>
          <a:ln>
            <a:solidFill>
              <a:schemeClr val="bg1">
                <a:lumMod val="85000"/>
              </a:schemeClr>
            </a:solidFill>
          </a:ln>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300" b="1" i="1"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Gross Target – 13-15%</a:t>
            </a:r>
          </a:p>
        </p:txBody>
      </p:sp>
      <p:sp>
        <p:nvSpPr>
          <p:cNvPr id="21" name="TextBox 20">
            <a:extLst>
              <a:ext uri="{FF2B5EF4-FFF2-40B4-BE49-F238E27FC236}">
                <a16:creationId xmlns:a16="http://schemas.microsoft.com/office/drawing/2014/main" id="{BBCE7BCA-3B0B-E71C-2D44-46697293C260}"/>
              </a:ext>
            </a:extLst>
          </p:cNvPr>
          <p:cNvSpPr txBox="1"/>
          <p:nvPr/>
        </p:nvSpPr>
        <p:spPr>
          <a:xfrm>
            <a:off x="8851732" y="4596225"/>
            <a:ext cx="2902229" cy="30777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400" b="1"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Fees Structure</a:t>
            </a:r>
          </a:p>
        </p:txBody>
      </p:sp>
      <p:sp>
        <p:nvSpPr>
          <p:cNvPr id="7" name="TextBox 6">
            <a:extLst>
              <a:ext uri="{FF2B5EF4-FFF2-40B4-BE49-F238E27FC236}">
                <a16:creationId xmlns:a16="http://schemas.microsoft.com/office/drawing/2014/main" id="{C982C57D-1CC7-C5CC-7B2A-063DCBEC8728}"/>
              </a:ext>
            </a:extLst>
          </p:cNvPr>
          <p:cNvSpPr txBox="1"/>
          <p:nvPr/>
        </p:nvSpPr>
        <p:spPr>
          <a:xfrm>
            <a:off x="8785492" y="6287264"/>
            <a:ext cx="3649415" cy="24622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000" b="0" i="1"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*performance as on J</a:t>
            </a:r>
            <a:r>
              <a:rPr lang="en-IN" sz="1000" i="1" dirty="0">
                <a:solidFill>
                  <a:prstClr val="black"/>
                </a:solidFill>
                <a:latin typeface="Cambria" panose="02040503050406030204" pitchFamily="18" charset="0"/>
                <a:ea typeface="Cambria" panose="02040503050406030204" pitchFamily="18" charset="0"/>
              </a:rPr>
              <a:t>ul 31</a:t>
            </a:r>
            <a:r>
              <a:rPr lang="en-IN" sz="1000" i="1" baseline="30000" dirty="0">
                <a:solidFill>
                  <a:prstClr val="black"/>
                </a:solidFill>
                <a:latin typeface="Cambria" panose="02040503050406030204" pitchFamily="18" charset="0"/>
                <a:ea typeface="Cambria" panose="02040503050406030204" pitchFamily="18" charset="0"/>
              </a:rPr>
              <a:t>st</a:t>
            </a:r>
            <a:r>
              <a:rPr lang="en-IN" sz="1000" i="1" dirty="0">
                <a:solidFill>
                  <a:prstClr val="black"/>
                </a:solidFill>
                <a:latin typeface="Cambria" panose="02040503050406030204" pitchFamily="18" charset="0"/>
                <a:ea typeface="Cambria" panose="02040503050406030204" pitchFamily="18" charset="0"/>
              </a:rPr>
              <a:t> </a:t>
            </a:r>
            <a:r>
              <a:rPr kumimoji="0" lang="en-IN" sz="1000" b="0" i="1"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,2026.</a:t>
            </a:r>
          </a:p>
        </p:txBody>
      </p:sp>
      <p:pic>
        <p:nvPicPr>
          <p:cNvPr id="6" name="Picture 5" descr="A white text on a black background&#10;&#10;AI-generated content may be incorrect.">
            <a:extLst>
              <a:ext uri="{FF2B5EF4-FFF2-40B4-BE49-F238E27FC236}">
                <a16:creationId xmlns:a16="http://schemas.microsoft.com/office/drawing/2014/main" id="{B1DAB138-07B6-1D6F-5038-C9C482AB6CF9}"/>
              </a:ext>
            </a:extLst>
          </p:cNvPr>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10362466" y="234062"/>
            <a:ext cx="1559328" cy="340260"/>
          </a:xfrm>
          <a:prstGeom prst="rect">
            <a:avLst/>
          </a:prstGeom>
        </p:spPr>
      </p:pic>
      <p:graphicFrame>
        <p:nvGraphicFramePr>
          <p:cNvPr id="15" name="Table 14">
            <a:extLst>
              <a:ext uri="{FF2B5EF4-FFF2-40B4-BE49-F238E27FC236}">
                <a16:creationId xmlns:a16="http://schemas.microsoft.com/office/drawing/2014/main" id="{DF920139-4486-9434-9172-2476BD1831CD}"/>
              </a:ext>
            </a:extLst>
          </p:cNvPr>
          <p:cNvGraphicFramePr>
            <a:graphicFrameLocks noGrp="1"/>
          </p:cNvGraphicFramePr>
          <p:nvPr>
            <p:extLst>
              <p:ext uri="{D42A27DB-BD31-4B8C-83A1-F6EECF244321}">
                <p14:modId xmlns:p14="http://schemas.microsoft.com/office/powerpoint/2010/main" val="3518636098"/>
              </p:ext>
            </p:extLst>
          </p:nvPr>
        </p:nvGraphicFramePr>
        <p:xfrm>
          <a:off x="8851732" y="4904002"/>
          <a:ext cx="3207901" cy="1338016"/>
        </p:xfrm>
        <a:graphic>
          <a:graphicData uri="http://schemas.openxmlformats.org/drawingml/2006/table">
            <a:tbl>
              <a:tblPr/>
              <a:tblGrid>
                <a:gridCol w="857346">
                  <a:extLst>
                    <a:ext uri="{9D8B030D-6E8A-4147-A177-3AD203B41FA5}">
                      <a16:colId xmlns:a16="http://schemas.microsoft.com/office/drawing/2014/main" val="2703343445"/>
                    </a:ext>
                  </a:extLst>
                </a:gridCol>
                <a:gridCol w="567991">
                  <a:extLst>
                    <a:ext uri="{9D8B030D-6E8A-4147-A177-3AD203B41FA5}">
                      <a16:colId xmlns:a16="http://schemas.microsoft.com/office/drawing/2014/main" val="2350544669"/>
                    </a:ext>
                  </a:extLst>
                </a:gridCol>
                <a:gridCol w="470879">
                  <a:extLst>
                    <a:ext uri="{9D8B030D-6E8A-4147-A177-3AD203B41FA5}">
                      <a16:colId xmlns:a16="http://schemas.microsoft.com/office/drawing/2014/main" val="172963222"/>
                    </a:ext>
                  </a:extLst>
                </a:gridCol>
                <a:gridCol w="1311685">
                  <a:extLst>
                    <a:ext uri="{9D8B030D-6E8A-4147-A177-3AD203B41FA5}">
                      <a16:colId xmlns:a16="http://schemas.microsoft.com/office/drawing/2014/main" val="3879807736"/>
                    </a:ext>
                  </a:extLst>
                </a:gridCol>
              </a:tblGrid>
              <a:tr h="203254">
                <a:tc gridSpan="4">
                  <a:txBody>
                    <a:bodyPr/>
                    <a:lstStyle/>
                    <a:p>
                      <a:pPr algn="ctr" rtl="0" fontAlgn="ctr">
                        <a:buNone/>
                      </a:pPr>
                      <a:r>
                        <a:rPr lang="en-US" sz="1200" b="1" i="0" u="none" strike="noStrike" dirty="0">
                          <a:solidFill>
                            <a:srgbClr val="FFFFFF"/>
                          </a:solidFill>
                          <a:effectLst/>
                          <a:latin typeface="Cambria" panose="02040503050406030204" pitchFamily="18" charset="0"/>
                        </a:rPr>
                        <a:t>H</a:t>
                      </a:r>
                      <a:r>
                        <a:rPr lang="en-IN" sz="1200" b="1" i="0" u="none" strike="noStrike" dirty="0" err="1">
                          <a:solidFill>
                            <a:srgbClr val="FFFFFF"/>
                          </a:solidFill>
                          <a:effectLst/>
                          <a:latin typeface="Cambria" panose="02040503050406030204" pitchFamily="18" charset="0"/>
                        </a:rPr>
                        <a:t>ybrid</a:t>
                      </a:r>
                      <a:r>
                        <a:rPr lang="en-IN" sz="1200" b="1" i="0" u="none" strike="noStrike" dirty="0">
                          <a:solidFill>
                            <a:srgbClr val="FFFFFF"/>
                          </a:solidFill>
                          <a:effectLst/>
                          <a:latin typeface="Cambria" panose="02040503050406030204" pitchFamily="18" charset="0"/>
                        </a:rPr>
                        <a:t> Fee</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000000"/>
                    </a:solidFill>
                  </a:tcPr>
                </a:tc>
                <a:tc hMerge="1">
                  <a:txBody>
                    <a:bodyPr/>
                    <a:lstStyle/>
                    <a:p>
                      <a:endParaRPr lang="en-IN"/>
                    </a:p>
                  </a:txBody>
                  <a:tcPr/>
                </a:tc>
                <a:tc hMerge="1">
                  <a:txBody>
                    <a:bodyPr/>
                    <a:lstStyle/>
                    <a:p>
                      <a:endParaRPr lang="en-IN"/>
                    </a:p>
                  </a:txBody>
                  <a:tcPr/>
                </a:tc>
                <a:tc hMerge="1">
                  <a:txBody>
                    <a:bodyPr/>
                    <a:lstStyle/>
                    <a:p>
                      <a:endParaRPr lang="en-IN"/>
                    </a:p>
                  </a:txBody>
                  <a:tcPr/>
                </a:tc>
                <a:extLst>
                  <a:ext uri="{0D108BD9-81ED-4DB2-BD59-A6C34878D82A}">
                    <a16:rowId xmlns:a16="http://schemas.microsoft.com/office/drawing/2014/main" val="4151928212"/>
                  </a:ext>
                </a:extLst>
              </a:tr>
              <a:tr h="203254">
                <a:tc>
                  <a:txBody>
                    <a:bodyPr/>
                    <a:lstStyle/>
                    <a:p>
                      <a:pPr algn="ctr" rtl="0" fontAlgn="ctr">
                        <a:buNone/>
                      </a:pPr>
                      <a:r>
                        <a:rPr lang="en-IN" sz="1200" b="1" i="0" u="none" strike="noStrike" dirty="0">
                          <a:solidFill>
                            <a:srgbClr val="000000"/>
                          </a:solidFill>
                          <a:effectLst/>
                          <a:latin typeface="Cambria" panose="02040503050406030204" pitchFamily="18" charset="0"/>
                        </a:rPr>
                        <a:t>Corpus</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CBCBCB"/>
                    </a:solidFill>
                  </a:tcPr>
                </a:tc>
                <a:tc>
                  <a:txBody>
                    <a:bodyPr/>
                    <a:lstStyle/>
                    <a:p>
                      <a:pPr algn="ctr" rtl="0" fontAlgn="ctr">
                        <a:buNone/>
                      </a:pPr>
                      <a:r>
                        <a:rPr lang="en-IN" sz="1200" b="1" i="0" u="none" strike="noStrike">
                          <a:solidFill>
                            <a:srgbClr val="000000"/>
                          </a:solidFill>
                          <a:effectLst/>
                          <a:latin typeface="Cambria" panose="02040503050406030204" pitchFamily="18" charset="0"/>
                        </a:rPr>
                        <a:t>Fixed</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CBCBCB"/>
                    </a:solidFill>
                  </a:tcPr>
                </a:tc>
                <a:tc>
                  <a:txBody>
                    <a:bodyPr/>
                    <a:lstStyle/>
                    <a:p>
                      <a:pPr algn="ctr" rtl="0" fontAlgn="ctr">
                        <a:buNone/>
                      </a:pPr>
                      <a:r>
                        <a:rPr lang="en-IN" sz="1200" b="1" i="0" u="none" strike="noStrike" dirty="0">
                          <a:solidFill>
                            <a:srgbClr val="000000"/>
                          </a:solidFill>
                          <a:effectLst/>
                          <a:latin typeface="Cambria" panose="02040503050406030204" pitchFamily="18" charset="0"/>
                        </a:rPr>
                        <a:t>Perf</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CBCBCB"/>
                    </a:solidFill>
                  </a:tcPr>
                </a:tc>
                <a:tc>
                  <a:txBody>
                    <a:bodyPr/>
                    <a:lstStyle/>
                    <a:p>
                      <a:pPr algn="ctr" rtl="0" fontAlgn="ctr">
                        <a:buNone/>
                      </a:pPr>
                      <a:r>
                        <a:rPr lang="en-IN" sz="1200" b="1" i="0" u="none" strike="noStrike">
                          <a:solidFill>
                            <a:srgbClr val="000000"/>
                          </a:solidFill>
                          <a:effectLst/>
                          <a:latin typeface="Cambria" panose="02040503050406030204" pitchFamily="18" charset="0"/>
                        </a:rPr>
                        <a:t>Hurdle</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CBCBCB"/>
                    </a:solidFill>
                  </a:tcPr>
                </a:tc>
                <a:extLst>
                  <a:ext uri="{0D108BD9-81ED-4DB2-BD59-A6C34878D82A}">
                    <a16:rowId xmlns:a16="http://schemas.microsoft.com/office/drawing/2014/main" val="1859441316"/>
                  </a:ext>
                </a:extLst>
              </a:tr>
              <a:tr h="475824">
                <a:tc>
                  <a:txBody>
                    <a:bodyPr/>
                    <a:lstStyle/>
                    <a:p>
                      <a:pPr algn="ctr" rtl="0" fontAlgn="b">
                        <a:buNone/>
                      </a:pPr>
                      <a:r>
                        <a:rPr lang="en-IN" sz="1200" b="1" i="0" u="none" strike="noStrike">
                          <a:solidFill>
                            <a:srgbClr val="000000"/>
                          </a:solidFill>
                          <a:effectLst/>
                          <a:latin typeface="Cambria" panose="02040503050406030204" pitchFamily="18" charset="0"/>
                        </a:rPr>
                        <a:t>1-5 Crore</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7E7E7"/>
                    </a:solidFill>
                  </a:tcPr>
                </a:tc>
                <a:tc>
                  <a:txBody>
                    <a:bodyPr/>
                    <a:lstStyle/>
                    <a:p>
                      <a:pPr algn="ctr" rtl="0" fontAlgn="ctr">
                        <a:buNone/>
                      </a:pPr>
                      <a:r>
                        <a:rPr lang="en-IN" sz="1200" b="0" i="0" u="none" strike="noStrike" dirty="0">
                          <a:solidFill>
                            <a:srgbClr val="000000"/>
                          </a:solidFill>
                          <a:effectLst/>
                          <a:latin typeface="Cambria" panose="02040503050406030204" pitchFamily="18" charset="0"/>
                        </a:rPr>
                        <a:t>1.50%</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7E7E7"/>
                    </a:solidFill>
                  </a:tcPr>
                </a:tc>
                <a:tc rowSpan="2">
                  <a:txBody>
                    <a:bodyPr/>
                    <a:lstStyle/>
                    <a:p>
                      <a:pPr algn="ctr" rtl="0" fontAlgn="ctr">
                        <a:buNone/>
                      </a:pPr>
                      <a:r>
                        <a:rPr lang="en-IN" sz="1200" b="0" i="0" u="none" strike="noStrike" dirty="0">
                          <a:solidFill>
                            <a:srgbClr val="000000"/>
                          </a:solidFill>
                          <a:effectLst/>
                          <a:latin typeface="Cambria" panose="02040503050406030204" pitchFamily="18" charset="0"/>
                        </a:rPr>
                        <a:t>20%</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7E7E7"/>
                    </a:solidFill>
                  </a:tcPr>
                </a:tc>
                <a:tc rowSpan="2">
                  <a:txBody>
                    <a:bodyPr/>
                    <a:lstStyle/>
                    <a:p>
                      <a:pPr algn="ctr" rtl="0" fontAlgn="ctr">
                        <a:buNone/>
                      </a:pPr>
                      <a:r>
                        <a:rPr lang="en-US" sz="1200" b="0" i="0" u="none" strike="noStrike" dirty="0">
                          <a:solidFill>
                            <a:srgbClr val="000000"/>
                          </a:solidFill>
                          <a:effectLst/>
                          <a:latin typeface="Cambria" panose="02040503050406030204" pitchFamily="18" charset="0"/>
                        </a:rPr>
                        <a:t>FBIL 12M T-Bill Rate + 2.50% </a:t>
                      </a:r>
                      <a:r>
                        <a:rPr lang="en-US" sz="1200" b="0" i="0" u="none" strike="noStrike" dirty="0" err="1">
                          <a:solidFill>
                            <a:srgbClr val="000000"/>
                          </a:solidFill>
                          <a:effectLst/>
                          <a:latin typeface="Cambria" panose="02040503050406030204" pitchFamily="18" charset="0"/>
                        </a:rPr>
                        <a:t>p.a</a:t>
                      </a:r>
                      <a:r>
                        <a:rPr lang="en-US" sz="1200" b="0" i="0" u="none" strike="noStrike" dirty="0">
                          <a:solidFill>
                            <a:srgbClr val="000000"/>
                          </a:solidFill>
                          <a:effectLst/>
                          <a:latin typeface="Cambria" panose="02040503050406030204" pitchFamily="18" charset="0"/>
                        </a:rPr>
                        <a:t>, 8.19% for FY 2026-27</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7E7E7"/>
                    </a:solidFill>
                  </a:tcPr>
                </a:tc>
                <a:extLst>
                  <a:ext uri="{0D108BD9-81ED-4DB2-BD59-A6C34878D82A}">
                    <a16:rowId xmlns:a16="http://schemas.microsoft.com/office/drawing/2014/main" val="3642130905"/>
                  </a:ext>
                </a:extLst>
              </a:tr>
              <a:tr h="455684">
                <a:tc>
                  <a:txBody>
                    <a:bodyPr/>
                    <a:lstStyle/>
                    <a:p>
                      <a:pPr algn="ctr" rtl="0" fontAlgn="b">
                        <a:buNone/>
                      </a:pPr>
                      <a:r>
                        <a:rPr lang="en-IN" sz="1200" b="1" i="0" u="none" strike="noStrike" dirty="0">
                          <a:solidFill>
                            <a:srgbClr val="000000"/>
                          </a:solidFill>
                          <a:effectLst/>
                          <a:latin typeface="Cambria" panose="02040503050406030204" pitchFamily="18" charset="0"/>
                        </a:rPr>
                        <a:t>5-10 Crore</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CBCBCB"/>
                    </a:solidFill>
                  </a:tcPr>
                </a:tc>
                <a:tc>
                  <a:txBody>
                    <a:bodyPr/>
                    <a:lstStyle/>
                    <a:p>
                      <a:pPr algn="ctr" rtl="0" fontAlgn="ctr">
                        <a:buNone/>
                      </a:pPr>
                      <a:r>
                        <a:rPr lang="en-IN" sz="1200" b="0" i="0" u="none" strike="noStrike" dirty="0">
                          <a:solidFill>
                            <a:srgbClr val="000000"/>
                          </a:solidFill>
                          <a:effectLst/>
                          <a:latin typeface="Cambria" panose="02040503050406030204" pitchFamily="18" charset="0"/>
                        </a:rPr>
                        <a:t>1.25%</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CBCBCB"/>
                    </a:solidFill>
                  </a:tcPr>
                </a:tc>
                <a:tc vMerge="1">
                  <a:txBody>
                    <a:bodyPr/>
                    <a:lstStyle/>
                    <a:p>
                      <a:endParaRPr lang="en-IN"/>
                    </a:p>
                  </a:txBody>
                  <a:tcPr/>
                </a:tc>
                <a:tc vMerge="1">
                  <a:txBody>
                    <a:bodyPr/>
                    <a:lstStyle/>
                    <a:p>
                      <a:endParaRPr lang="en-IN"/>
                    </a:p>
                  </a:txBody>
                  <a:tcPr/>
                </a:tc>
                <a:extLst>
                  <a:ext uri="{0D108BD9-81ED-4DB2-BD59-A6C34878D82A}">
                    <a16:rowId xmlns:a16="http://schemas.microsoft.com/office/drawing/2014/main" val="175915893"/>
                  </a:ext>
                </a:extLst>
              </a:tr>
            </a:tbl>
          </a:graphicData>
        </a:graphic>
      </p:graphicFrame>
      <p:graphicFrame>
        <p:nvGraphicFramePr>
          <p:cNvPr id="20" name="Table 19">
            <a:extLst>
              <a:ext uri="{FF2B5EF4-FFF2-40B4-BE49-F238E27FC236}">
                <a16:creationId xmlns:a16="http://schemas.microsoft.com/office/drawing/2014/main" id="{A9740BA5-D92A-D4C3-1699-18E3971E848F}"/>
              </a:ext>
            </a:extLst>
          </p:cNvPr>
          <p:cNvGraphicFramePr>
            <a:graphicFrameLocks noGrp="1"/>
          </p:cNvGraphicFramePr>
          <p:nvPr>
            <p:extLst>
              <p:ext uri="{D42A27DB-BD31-4B8C-83A1-F6EECF244321}">
                <p14:modId xmlns:p14="http://schemas.microsoft.com/office/powerpoint/2010/main" val="3252419971"/>
              </p:ext>
            </p:extLst>
          </p:nvPr>
        </p:nvGraphicFramePr>
        <p:xfrm>
          <a:off x="4450634" y="4561958"/>
          <a:ext cx="4334859" cy="448868"/>
        </p:xfrm>
        <a:graphic>
          <a:graphicData uri="http://schemas.openxmlformats.org/drawingml/2006/table">
            <a:tbl>
              <a:tblPr/>
              <a:tblGrid>
                <a:gridCol w="1293428">
                  <a:extLst>
                    <a:ext uri="{9D8B030D-6E8A-4147-A177-3AD203B41FA5}">
                      <a16:colId xmlns:a16="http://schemas.microsoft.com/office/drawing/2014/main" val="4129950121"/>
                    </a:ext>
                  </a:extLst>
                </a:gridCol>
                <a:gridCol w="1729257">
                  <a:extLst>
                    <a:ext uri="{9D8B030D-6E8A-4147-A177-3AD203B41FA5}">
                      <a16:colId xmlns:a16="http://schemas.microsoft.com/office/drawing/2014/main" val="597897349"/>
                    </a:ext>
                  </a:extLst>
                </a:gridCol>
                <a:gridCol w="1312174">
                  <a:extLst>
                    <a:ext uri="{9D8B030D-6E8A-4147-A177-3AD203B41FA5}">
                      <a16:colId xmlns:a16="http://schemas.microsoft.com/office/drawing/2014/main" val="2191619715"/>
                    </a:ext>
                  </a:extLst>
                </a:gridCol>
              </a:tblGrid>
              <a:tr h="224434">
                <a:tc>
                  <a:txBody>
                    <a:bodyPr/>
                    <a:lstStyle/>
                    <a:p>
                      <a:pPr algn="ctr" fontAlgn="ctr">
                        <a:buNone/>
                      </a:pPr>
                      <a:r>
                        <a:rPr lang="en-IN" sz="1300" b="1" i="0" u="none" strike="noStrike" dirty="0">
                          <a:solidFill>
                            <a:srgbClr val="000000"/>
                          </a:solidFill>
                          <a:effectLst/>
                          <a:latin typeface="Cambria" panose="02040503050406030204" pitchFamily="18" charset="0"/>
                        </a:rPr>
                        <a:t>Fixed Income</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ctr" fontAlgn="ctr">
                        <a:buNone/>
                      </a:pPr>
                      <a:r>
                        <a:rPr lang="en-IN" sz="1300" b="1" i="0" u="none" strike="noStrike" dirty="0">
                          <a:solidFill>
                            <a:srgbClr val="000000"/>
                          </a:solidFill>
                          <a:effectLst/>
                          <a:latin typeface="Cambria" panose="02040503050406030204" pitchFamily="18" charset="0"/>
                        </a:rPr>
                        <a:t>Arbitrage Strategy</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ctr" fontAlgn="ctr">
                        <a:buNone/>
                      </a:pPr>
                      <a:r>
                        <a:rPr lang="en-IN" sz="1300" b="1" i="0" u="none" strike="noStrike" dirty="0">
                          <a:solidFill>
                            <a:srgbClr val="000000"/>
                          </a:solidFill>
                          <a:effectLst/>
                          <a:latin typeface="Cambria" panose="02040503050406030204" pitchFamily="18" charset="0"/>
                        </a:rPr>
                        <a:t>Total Returns</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extLst>
                  <a:ext uri="{0D108BD9-81ED-4DB2-BD59-A6C34878D82A}">
                    <a16:rowId xmlns:a16="http://schemas.microsoft.com/office/drawing/2014/main" val="3847560439"/>
                  </a:ext>
                </a:extLst>
              </a:tr>
              <a:tr h="224434">
                <a:tc>
                  <a:txBody>
                    <a:bodyPr/>
                    <a:lstStyle/>
                    <a:p>
                      <a:pPr algn="ctr" fontAlgn="ctr">
                        <a:buNone/>
                      </a:pPr>
                      <a:r>
                        <a:rPr lang="en-IN" sz="1300" b="0" i="0" u="none" strike="noStrike" dirty="0">
                          <a:solidFill>
                            <a:srgbClr val="000000"/>
                          </a:solidFill>
                          <a:effectLst/>
                          <a:latin typeface="Cambria" panose="02040503050406030204" pitchFamily="18" charset="0"/>
                        </a:rPr>
                        <a:t>~ 3.5%</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IN" sz="1300" b="0" i="0" u="none" strike="noStrike" dirty="0">
                          <a:solidFill>
                            <a:srgbClr val="000000"/>
                          </a:solidFill>
                          <a:effectLst/>
                          <a:latin typeface="Cambria" panose="02040503050406030204" pitchFamily="18" charset="0"/>
                        </a:rPr>
                        <a:t>~9.5%</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IN" sz="1300" b="0" i="0" u="none" strike="noStrike" dirty="0">
                          <a:solidFill>
                            <a:srgbClr val="000000"/>
                          </a:solidFill>
                          <a:effectLst/>
                          <a:latin typeface="Cambria" panose="02040503050406030204" pitchFamily="18" charset="0"/>
                        </a:rPr>
                        <a:t>13%</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2323809206"/>
                  </a:ext>
                </a:extLst>
              </a:tr>
            </a:tbl>
          </a:graphicData>
        </a:graphic>
      </p:graphicFrame>
      <p:sp>
        <p:nvSpPr>
          <p:cNvPr id="22" name="TextBox 21">
            <a:extLst>
              <a:ext uri="{FF2B5EF4-FFF2-40B4-BE49-F238E27FC236}">
                <a16:creationId xmlns:a16="http://schemas.microsoft.com/office/drawing/2014/main" id="{DFDABCA6-E21D-B797-B072-84E92F51AE69}"/>
              </a:ext>
            </a:extLst>
          </p:cNvPr>
          <p:cNvSpPr txBox="1"/>
          <p:nvPr/>
        </p:nvSpPr>
        <p:spPr>
          <a:xfrm>
            <a:off x="4397608" y="4241892"/>
            <a:ext cx="4334858" cy="292388"/>
          </a:xfrm>
          <a:prstGeom prst="rect">
            <a:avLst/>
          </a:prstGeom>
          <a:noFill/>
          <a:ln>
            <a:noFill/>
          </a:ln>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300" b="1" i="1"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Breakup of Expected Returns-</a:t>
            </a:r>
          </a:p>
        </p:txBody>
      </p:sp>
      <p:sp>
        <p:nvSpPr>
          <p:cNvPr id="23" name="TextBox 22">
            <a:extLst>
              <a:ext uri="{FF2B5EF4-FFF2-40B4-BE49-F238E27FC236}">
                <a16:creationId xmlns:a16="http://schemas.microsoft.com/office/drawing/2014/main" id="{F3F35E54-9B34-C666-9221-84F7F9FCDBF1}"/>
              </a:ext>
            </a:extLst>
          </p:cNvPr>
          <p:cNvSpPr txBox="1"/>
          <p:nvPr/>
        </p:nvSpPr>
        <p:spPr>
          <a:xfrm>
            <a:off x="4397608" y="4993772"/>
            <a:ext cx="4334858" cy="292388"/>
          </a:xfrm>
          <a:prstGeom prst="rect">
            <a:avLst/>
          </a:prstGeom>
          <a:noFill/>
          <a:ln>
            <a:noFill/>
          </a:ln>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300" b="1" i="1"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Risk Management Framework-</a:t>
            </a:r>
          </a:p>
        </p:txBody>
      </p:sp>
      <p:graphicFrame>
        <p:nvGraphicFramePr>
          <p:cNvPr id="24" name="Table 23">
            <a:extLst>
              <a:ext uri="{FF2B5EF4-FFF2-40B4-BE49-F238E27FC236}">
                <a16:creationId xmlns:a16="http://schemas.microsoft.com/office/drawing/2014/main" id="{544C5DBB-CE52-09E2-C31D-95B88470B4A9}"/>
              </a:ext>
            </a:extLst>
          </p:cNvPr>
          <p:cNvGraphicFramePr>
            <a:graphicFrameLocks noGrp="1"/>
          </p:cNvGraphicFramePr>
          <p:nvPr>
            <p:extLst>
              <p:ext uri="{D42A27DB-BD31-4B8C-83A1-F6EECF244321}">
                <p14:modId xmlns:p14="http://schemas.microsoft.com/office/powerpoint/2010/main" val="3490288263"/>
              </p:ext>
            </p:extLst>
          </p:nvPr>
        </p:nvGraphicFramePr>
        <p:xfrm>
          <a:off x="4439006" y="5264631"/>
          <a:ext cx="4305088" cy="1202055"/>
        </p:xfrm>
        <a:graphic>
          <a:graphicData uri="http://schemas.openxmlformats.org/drawingml/2006/table">
            <a:tbl>
              <a:tblPr/>
              <a:tblGrid>
                <a:gridCol w="1127606">
                  <a:extLst>
                    <a:ext uri="{9D8B030D-6E8A-4147-A177-3AD203B41FA5}">
                      <a16:colId xmlns:a16="http://schemas.microsoft.com/office/drawing/2014/main" val="402254754"/>
                    </a:ext>
                  </a:extLst>
                </a:gridCol>
                <a:gridCol w="3177482">
                  <a:extLst>
                    <a:ext uri="{9D8B030D-6E8A-4147-A177-3AD203B41FA5}">
                      <a16:colId xmlns:a16="http://schemas.microsoft.com/office/drawing/2014/main" val="1864666331"/>
                    </a:ext>
                  </a:extLst>
                </a:gridCol>
              </a:tblGrid>
              <a:tr h="288799">
                <a:tc>
                  <a:txBody>
                    <a:bodyPr/>
                    <a:lstStyle/>
                    <a:p>
                      <a:pPr algn="ctr" fontAlgn="ctr">
                        <a:buNone/>
                      </a:pPr>
                      <a:r>
                        <a:rPr lang="en-US" sz="1100" b="1" i="0" u="none" strike="noStrike" dirty="0">
                          <a:solidFill>
                            <a:srgbClr val="000000"/>
                          </a:solidFill>
                          <a:effectLst/>
                          <a:latin typeface="Cambria" panose="02040503050406030204" pitchFamily="18" charset="0"/>
                        </a:rPr>
                        <a:t>Sticking to the objectives</a:t>
                      </a:r>
                      <a:endParaRPr lang="en-IN" sz="1100" b="1" i="0" u="none" strike="noStrike" dirty="0">
                        <a:solidFill>
                          <a:srgbClr val="000000"/>
                        </a:solidFill>
                        <a:effectLst/>
                        <a:latin typeface="Cambria" panose="02040503050406030204" pitchFamily="18" charset="0"/>
                      </a:endParaRPr>
                    </a:p>
                  </a:txBody>
                  <a:tcPr marL="9525" marR="9525" marT="9525" marB="0" anchor="ctr">
                    <a:lnL w="6350" cap="flat" cmpd="sng" algn="ctr">
                      <a:solidFill>
                        <a:srgbClr val="FFFFFF"/>
                      </a:solidFill>
                      <a:prstDash val="solid"/>
                      <a:round/>
                      <a:headEnd type="none" w="med" len="med"/>
                      <a:tailEnd type="none" w="med" len="med"/>
                    </a:lnL>
                    <a:lnR w="6350" cap="flat" cmpd="sng" algn="ctr">
                      <a:solidFill>
                        <a:srgbClr val="FFFFFF"/>
                      </a:solidFill>
                      <a:prstDash val="solid"/>
                      <a:round/>
                      <a:headEnd type="none" w="med" len="med"/>
                      <a:tailEnd type="none" w="med" len="med"/>
                    </a:lnR>
                    <a:lnT w="6350" cap="flat" cmpd="sng" algn="ctr">
                      <a:solidFill>
                        <a:srgbClr val="FFFFFF"/>
                      </a:solidFill>
                      <a:prstDash val="solid"/>
                      <a:round/>
                      <a:headEnd type="none" w="med" len="med"/>
                      <a:tailEnd type="none" w="med" len="med"/>
                    </a:lnT>
                    <a:lnB w="6350" cap="flat" cmpd="sng" algn="ctr">
                      <a:solidFill>
                        <a:srgbClr val="FFFFFF"/>
                      </a:solidFill>
                      <a:prstDash val="solid"/>
                      <a:round/>
                      <a:headEnd type="none" w="med" len="med"/>
                      <a:tailEnd type="none" w="med" len="med"/>
                    </a:lnB>
                    <a:solidFill>
                      <a:srgbClr val="E7E7E7"/>
                    </a:solidFill>
                  </a:tcPr>
                </a:tc>
                <a:tc>
                  <a:txBody>
                    <a:bodyPr/>
                    <a:lstStyle/>
                    <a:p>
                      <a:pPr algn="ctr" fontAlgn="ctr">
                        <a:buNone/>
                      </a:pPr>
                      <a:r>
                        <a:rPr lang="en-IN" sz="1100" b="0" i="0" u="none" strike="noStrike" dirty="0">
                          <a:solidFill>
                            <a:srgbClr val="000000"/>
                          </a:solidFill>
                          <a:effectLst/>
                          <a:latin typeface="Cambria" panose="02040503050406030204" pitchFamily="18" charset="0"/>
                        </a:rPr>
                        <a:t>The fund deploys arbitrage strategy only which has been rigorously tested.</a:t>
                      </a:r>
                    </a:p>
                  </a:txBody>
                  <a:tcPr marL="9525" marR="9525" marT="9525" marB="0" anchor="ctr">
                    <a:lnL w="6350" cap="flat" cmpd="sng" algn="ctr">
                      <a:solidFill>
                        <a:srgbClr val="FFFFFF"/>
                      </a:solidFill>
                      <a:prstDash val="solid"/>
                      <a:round/>
                      <a:headEnd type="none" w="med" len="med"/>
                      <a:tailEnd type="none" w="med" len="med"/>
                    </a:lnL>
                    <a:lnR w="6350" cap="flat" cmpd="sng" algn="ctr">
                      <a:solidFill>
                        <a:srgbClr val="FFFFFF"/>
                      </a:solidFill>
                      <a:prstDash val="solid"/>
                      <a:round/>
                      <a:headEnd type="none" w="med" len="med"/>
                      <a:tailEnd type="none" w="med" len="med"/>
                    </a:lnR>
                    <a:lnT w="6350" cap="flat" cmpd="sng" algn="ctr">
                      <a:solidFill>
                        <a:srgbClr val="FFFFFF"/>
                      </a:solidFill>
                      <a:prstDash val="solid"/>
                      <a:round/>
                      <a:headEnd type="none" w="med" len="med"/>
                      <a:tailEnd type="none" w="med" len="med"/>
                    </a:lnT>
                    <a:lnB w="6350" cap="flat" cmpd="sng" algn="ctr">
                      <a:solidFill>
                        <a:srgbClr val="FFFFFF"/>
                      </a:solidFill>
                      <a:prstDash val="solid"/>
                      <a:round/>
                      <a:headEnd type="none" w="med" len="med"/>
                      <a:tailEnd type="none" w="med" len="med"/>
                    </a:lnB>
                    <a:solidFill>
                      <a:srgbClr val="E7E7E7"/>
                    </a:solidFill>
                  </a:tcPr>
                </a:tc>
                <a:extLst>
                  <a:ext uri="{0D108BD9-81ED-4DB2-BD59-A6C34878D82A}">
                    <a16:rowId xmlns:a16="http://schemas.microsoft.com/office/drawing/2014/main" val="1384015434"/>
                  </a:ext>
                </a:extLst>
              </a:tr>
              <a:tr h="288799">
                <a:tc>
                  <a:txBody>
                    <a:bodyPr/>
                    <a:lstStyle/>
                    <a:p>
                      <a:pPr algn="ctr" fontAlgn="ctr">
                        <a:buNone/>
                      </a:pPr>
                      <a:r>
                        <a:rPr lang="en-US" sz="1100" b="1" i="0" u="none" strike="noStrike" dirty="0">
                          <a:solidFill>
                            <a:srgbClr val="000000"/>
                          </a:solidFill>
                          <a:effectLst/>
                          <a:latin typeface="Cambria" panose="02040503050406030204" pitchFamily="18" charset="0"/>
                        </a:rPr>
                        <a:t>Diversification </a:t>
                      </a:r>
                      <a:endParaRPr lang="en-IN" sz="1100" b="1" i="0" u="none" strike="noStrike" dirty="0">
                        <a:solidFill>
                          <a:srgbClr val="000000"/>
                        </a:solidFill>
                        <a:effectLst/>
                        <a:latin typeface="Cambria" panose="02040503050406030204" pitchFamily="18" charset="0"/>
                      </a:endParaRPr>
                    </a:p>
                  </a:txBody>
                  <a:tcPr marL="9525" marR="9525" marT="9525" marB="0" anchor="ctr">
                    <a:lnL w="6350" cap="flat" cmpd="sng" algn="ctr">
                      <a:solidFill>
                        <a:srgbClr val="FFFFFF"/>
                      </a:solidFill>
                      <a:prstDash val="solid"/>
                      <a:round/>
                      <a:headEnd type="none" w="med" len="med"/>
                      <a:tailEnd type="none" w="med" len="med"/>
                    </a:lnL>
                    <a:lnR w="6350" cap="flat" cmpd="sng" algn="ctr">
                      <a:solidFill>
                        <a:srgbClr val="FFFFFF"/>
                      </a:solidFill>
                      <a:prstDash val="solid"/>
                      <a:round/>
                      <a:headEnd type="none" w="med" len="med"/>
                      <a:tailEnd type="none" w="med" len="med"/>
                    </a:lnR>
                    <a:lnT w="6350" cap="flat" cmpd="sng" algn="ctr">
                      <a:solidFill>
                        <a:srgbClr val="FFFFFF"/>
                      </a:solidFill>
                      <a:prstDash val="solid"/>
                      <a:round/>
                      <a:headEnd type="none" w="med" len="med"/>
                      <a:tailEnd type="none" w="med" len="med"/>
                    </a:lnT>
                    <a:lnB w="6350" cap="flat" cmpd="sng" algn="ctr">
                      <a:solidFill>
                        <a:srgbClr val="FFFFFF"/>
                      </a:solidFill>
                      <a:prstDash val="solid"/>
                      <a:round/>
                      <a:headEnd type="none" w="med" len="med"/>
                      <a:tailEnd type="none" w="med" len="med"/>
                    </a:lnB>
                    <a:solidFill>
                      <a:srgbClr val="CBCBCB"/>
                    </a:solidFill>
                  </a:tcPr>
                </a:tc>
                <a:tc>
                  <a:txBody>
                    <a:bodyPr/>
                    <a:lstStyle/>
                    <a:p>
                      <a:pPr algn="ctr" fontAlgn="ctr">
                        <a:buNone/>
                      </a:pPr>
                      <a:r>
                        <a:rPr lang="en-IN" sz="1100" b="0" i="0" u="none" strike="noStrike" dirty="0">
                          <a:solidFill>
                            <a:srgbClr val="000000"/>
                          </a:solidFill>
                          <a:effectLst/>
                          <a:latin typeface="Cambria" panose="02040503050406030204" pitchFamily="18" charset="0"/>
                        </a:rPr>
                        <a:t>The fund avoids concentration risk by dealing in a large number of stock derivatives.</a:t>
                      </a:r>
                    </a:p>
                  </a:txBody>
                  <a:tcPr marL="9525" marR="9525" marT="9525" marB="0" anchor="ctr">
                    <a:lnL w="6350" cap="flat" cmpd="sng" algn="ctr">
                      <a:solidFill>
                        <a:srgbClr val="FFFFFF"/>
                      </a:solidFill>
                      <a:prstDash val="solid"/>
                      <a:round/>
                      <a:headEnd type="none" w="med" len="med"/>
                      <a:tailEnd type="none" w="med" len="med"/>
                    </a:lnL>
                    <a:lnR w="6350" cap="flat" cmpd="sng" algn="ctr">
                      <a:solidFill>
                        <a:srgbClr val="FFFFFF"/>
                      </a:solidFill>
                      <a:prstDash val="solid"/>
                      <a:round/>
                      <a:headEnd type="none" w="med" len="med"/>
                      <a:tailEnd type="none" w="med" len="med"/>
                    </a:lnR>
                    <a:lnT w="6350" cap="flat" cmpd="sng" algn="ctr">
                      <a:solidFill>
                        <a:srgbClr val="FFFFFF"/>
                      </a:solidFill>
                      <a:prstDash val="solid"/>
                      <a:round/>
                      <a:headEnd type="none" w="med" len="med"/>
                      <a:tailEnd type="none" w="med" len="med"/>
                    </a:lnT>
                    <a:lnB w="6350" cap="flat" cmpd="sng" algn="ctr">
                      <a:solidFill>
                        <a:srgbClr val="FFFFFF"/>
                      </a:solidFill>
                      <a:prstDash val="solid"/>
                      <a:round/>
                      <a:headEnd type="none" w="med" len="med"/>
                      <a:tailEnd type="none" w="med" len="med"/>
                    </a:lnB>
                    <a:solidFill>
                      <a:srgbClr val="CBCBCB"/>
                    </a:solidFill>
                  </a:tcPr>
                </a:tc>
                <a:extLst>
                  <a:ext uri="{0D108BD9-81ED-4DB2-BD59-A6C34878D82A}">
                    <a16:rowId xmlns:a16="http://schemas.microsoft.com/office/drawing/2014/main" val="3549982685"/>
                  </a:ext>
                </a:extLst>
              </a:tr>
              <a:tr h="412347">
                <a:tc>
                  <a:txBody>
                    <a:bodyPr/>
                    <a:lstStyle/>
                    <a:p>
                      <a:pPr algn="ctr" fontAlgn="ctr">
                        <a:buNone/>
                      </a:pPr>
                      <a:r>
                        <a:rPr lang="en-US" sz="1100" b="1" i="0" u="none" strike="noStrike" dirty="0">
                          <a:solidFill>
                            <a:srgbClr val="000000"/>
                          </a:solidFill>
                          <a:effectLst/>
                          <a:latin typeface="Cambria" panose="02040503050406030204" pitchFamily="18" charset="0"/>
                        </a:rPr>
                        <a:t>Manage Operational Risk</a:t>
                      </a:r>
                      <a:endParaRPr lang="en-IN" sz="1100" b="1" i="0" u="none" strike="noStrike" dirty="0">
                        <a:solidFill>
                          <a:srgbClr val="000000"/>
                        </a:solidFill>
                        <a:effectLst/>
                        <a:latin typeface="Cambria" panose="02040503050406030204" pitchFamily="18" charset="0"/>
                      </a:endParaRPr>
                    </a:p>
                  </a:txBody>
                  <a:tcPr marL="9525" marR="9525" marT="9525" marB="0" anchor="ctr">
                    <a:lnL w="6350" cap="flat" cmpd="sng" algn="ctr">
                      <a:solidFill>
                        <a:srgbClr val="FFFFFF"/>
                      </a:solidFill>
                      <a:prstDash val="solid"/>
                      <a:round/>
                      <a:headEnd type="none" w="med" len="med"/>
                      <a:tailEnd type="none" w="med" len="med"/>
                    </a:lnL>
                    <a:lnR w="6350" cap="flat" cmpd="sng" algn="ctr">
                      <a:solidFill>
                        <a:srgbClr val="FFFFFF"/>
                      </a:solidFill>
                      <a:prstDash val="solid"/>
                      <a:round/>
                      <a:headEnd type="none" w="med" len="med"/>
                      <a:tailEnd type="none" w="med" len="med"/>
                    </a:lnR>
                    <a:lnT w="6350" cap="flat" cmpd="sng" algn="ctr">
                      <a:solidFill>
                        <a:srgbClr val="FFFFFF"/>
                      </a:solidFill>
                      <a:prstDash val="solid"/>
                      <a:round/>
                      <a:headEnd type="none" w="med" len="med"/>
                      <a:tailEnd type="none" w="med" len="med"/>
                    </a:lnT>
                    <a:lnB w="6350" cap="flat" cmpd="sng" algn="ctr">
                      <a:solidFill>
                        <a:srgbClr val="FFFFFF"/>
                      </a:solidFill>
                      <a:prstDash val="solid"/>
                      <a:round/>
                      <a:headEnd type="none" w="med" len="med"/>
                      <a:tailEnd type="none" w="med" len="med"/>
                    </a:lnB>
                    <a:solidFill>
                      <a:srgbClr val="E7E7E7"/>
                    </a:solidFill>
                  </a:tcPr>
                </a:tc>
                <a:tc>
                  <a:txBody>
                    <a:bodyPr/>
                    <a:lstStyle/>
                    <a:p>
                      <a:pPr algn="ctr" fontAlgn="ctr">
                        <a:buNone/>
                      </a:pPr>
                      <a:r>
                        <a:rPr lang="en-IN" sz="1100" b="0" i="0" u="none" strike="noStrike" dirty="0">
                          <a:solidFill>
                            <a:srgbClr val="000000"/>
                          </a:solidFill>
                          <a:effectLst/>
                          <a:latin typeface="Cambria" panose="02040503050406030204" pitchFamily="18" charset="0"/>
                        </a:rPr>
                        <a:t>Automated, technology-driven, order-placement and position management sharply reduces operational risk.</a:t>
                      </a:r>
                    </a:p>
                  </a:txBody>
                  <a:tcPr marL="9525" marR="9525" marT="9525" marB="0" anchor="ctr">
                    <a:lnL w="6350" cap="flat" cmpd="sng" algn="ctr">
                      <a:solidFill>
                        <a:srgbClr val="FFFFFF"/>
                      </a:solidFill>
                      <a:prstDash val="solid"/>
                      <a:round/>
                      <a:headEnd type="none" w="med" len="med"/>
                      <a:tailEnd type="none" w="med" len="med"/>
                    </a:lnL>
                    <a:lnR w="6350" cap="flat" cmpd="sng" algn="ctr">
                      <a:solidFill>
                        <a:srgbClr val="FFFFFF"/>
                      </a:solidFill>
                      <a:prstDash val="solid"/>
                      <a:round/>
                      <a:headEnd type="none" w="med" len="med"/>
                      <a:tailEnd type="none" w="med" len="med"/>
                    </a:lnR>
                    <a:lnT w="6350" cap="flat" cmpd="sng" algn="ctr">
                      <a:solidFill>
                        <a:srgbClr val="FFFFFF"/>
                      </a:solidFill>
                      <a:prstDash val="solid"/>
                      <a:round/>
                      <a:headEnd type="none" w="med" len="med"/>
                      <a:tailEnd type="none" w="med" len="med"/>
                    </a:lnT>
                    <a:lnB w="6350" cap="flat" cmpd="sng" algn="ctr">
                      <a:solidFill>
                        <a:srgbClr val="FFFFFF"/>
                      </a:solidFill>
                      <a:prstDash val="solid"/>
                      <a:round/>
                      <a:headEnd type="none" w="med" len="med"/>
                      <a:tailEnd type="none" w="med" len="med"/>
                    </a:lnB>
                    <a:solidFill>
                      <a:srgbClr val="E7E7E7"/>
                    </a:solidFill>
                  </a:tcPr>
                </a:tc>
                <a:extLst>
                  <a:ext uri="{0D108BD9-81ED-4DB2-BD59-A6C34878D82A}">
                    <a16:rowId xmlns:a16="http://schemas.microsoft.com/office/drawing/2014/main" val="116253561"/>
                  </a:ext>
                </a:extLst>
              </a:tr>
            </a:tbl>
          </a:graphicData>
        </a:graphic>
      </p:graphicFrame>
      <p:sp>
        <p:nvSpPr>
          <p:cNvPr id="25" name="Rounded Rectangle 21">
            <a:extLst>
              <a:ext uri="{FF2B5EF4-FFF2-40B4-BE49-F238E27FC236}">
                <a16:creationId xmlns:a16="http://schemas.microsoft.com/office/drawing/2014/main" id="{846B3FAD-799F-6F6F-B761-1B4C9B6358FC}"/>
              </a:ext>
            </a:extLst>
          </p:cNvPr>
          <p:cNvSpPr/>
          <p:nvPr/>
        </p:nvSpPr>
        <p:spPr>
          <a:xfrm>
            <a:off x="8885862" y="1330099"/>
            <a:ext cx="3222361" cy="890921"/>
          </a:xfrm>
          <a:prstGeom prst="roundRect">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solidFill>
                  <a:prstClr val="white"/>
                </a:solidFill>
                <a:effectLst/>
                <a:uLnTx/>
                <a:uFillTx/>
                <a:latin typeface="Cambria" panose="02040503050406030204" pitchFamily="18" charset="0"/>
                <a:ea typeface="Cambria" panose="02040503050406030204" pitchFamily="18" charset="0"/>
                <a:cs typeface="+mn-cs"/>
              </a:rPr>
              <a:t>Traditional arbitrage funds</a:t>
            </a:r>
            <a:r>
              <a:rPr kumimoji="0" lang="en-US" sz="1100" b="0" i="0" u="none" strike="noStrike" kern="1200" cap="none" spc="0" normalizeH="0" baseline="0" noProof="0" dirty="0">
                <a:ln>
                  <a:noFill/>
                </a:ln>
                <a:solidFill>
                  <a:prstClr val="white"/>
                </a:solidFill>
                <a:effectLst/>
                <a:uLnTx/>
                <a:uFillTx/>
                <a:latin typeface="Cambria" panose="02040503050406030204" pitchFamily="18" charset="0"/>
                <a:ea typeface="Cambria" panose="02040503050406030204" pitchFamily="18" charset="0"/>
                <a:cs typeface="+mn-cs"/>
              </a:rPr>
              <a:t> typically follow a </a:t>
            </a:r>
            <a:r>
              <a:rPr kumimoji="0" lang="en-US" sz="1100" b="1" i="0" u="none" strike="noStrike" kern="1200" cap="none" spc="0" normalizeH="0" baseline="0" noProof="0" dirty="0">
                <a:ln>
                  <a:noFill/>
                </a:ln>
                <a:solidFill>
                  <a:prstClr val="white"/>
                </a:solidFill>
                <a:effectLst/>
                <a:uLnTx/>
                <a:uFillTx/>
                <a:latin typeface="Cambria" panose="02040503050406030204" pitchFamily="18" charset="0"/>
                <a:ea typeface="Cambria" panose="02040503050406030204" pitchFamily="18" charset="0"/>
                <a:cs typeface="+mn-cs"/>
              </a:rPr>
              <a:t>long cash and short futures strategy,</a:t>
            </a:r>
            <a:r>
              <a:rPr kumimoji="0" lang="en-US" sz="1100" b="0" i="0" u="none" strike="noStrike" kern="1200" cap="none" spc="0" normalizeH="0" baseline="0" noProof="0" dirty="0">
                <a:ln>
                  <a:noFill/>
                </a:ln>
                <a:solidFill>
                  <a:prstClr val="white"/>
                </a:solidFill>
                <a:effectLst/>
                <a:uLnTx/>
                <a:uFillTx/>
                <a:latin typeface="Cambria" panose="02040503050406030204" pitchFamily="18" charset="0"/>
                <a:ea typeface="Cambria" panose="02040503050406030204" pitchFamily="18" charset="0"/>
                <a:cs typeface="+mn-cs"/>
              </a:rPr>
              <a:t> capturing the spread primarily driven by </a:t>
            </a:r>
            <a:r>
              <a:rPr kumimoji="0" lang="en-US" sz="1100" b="1" i="0" u="none" strike="noStrike" kern="1200" cap="none" spc="0" normalizeH="0" baseline="0" noProof="0" dirty="0">
                <a:ln>
                  <a:noFill/>
                </a:ln>
                <a:solidFill>
                  <a:prstClr val="white"/>
                </a:solidFill>
                <a:effectLst/>
                <a:uLnTx/>
                <a:uFillTx/>
                <a:latin typeface="Cambria" panose="02040503050406030204" pitchFamily="18" charset="0"/>
                <a:ea typeface="Cambria" panose="02040503050406030204" pitchFamily="18" charset="0"/>
                <a:cs typeface="+mn-cs"/>
              </a:rPr>
              <a:t>short-term interest rates and market volatility.</a:t>
            </a:r>
            <a:endParaRPr kumimoji="0" lang="en-IN" sz="1100" b="0" i="0" u="none" strike="noStrike" kern="1200" cap="none" spc="0" normalizeH="0" baseline="0" noProof="0" dirty="0">
              <a:ln>
                <a:noFill/>
              </a:ln>
              <a:solidFill>
                <a:prstClr val="white"/>
              </a:solidFill>
              <a:effectLst/>
              <a:uLnTx/>
              <a:uFillTx/>
              <a:latin typeface="Cambria" panose="02040503050406030204" pitchFamily="18" charset="0"/>
              <a:ea typeface="Cambria" panose="02040503050406030204" pitchFamily="18" charset="0"/>
              <a:cs typeface="+mn-cs"/>
            </a:endParaRPr>
          </a:p>
        </p:txBody>
      </p:sp>
      <p:sp>
        <p:nvSpPr>
          <p:cNvPr id="29" name="Rounded Rectangle 23">
            <a:extLst>
              <a:ext uri="{FF2B5EF4-FFF2-40B4-BE49-F238E27FC236}">
                <a16:creationId xmlns:a16="http://schemas.microsoft.com/office/drawing/2014/main" id="{C2C4027A-C9B6-2193-0097-EE9A5EE318B8}"/>
              </a:ext>
            </a:extLst>
          </p:cNvPr>
          <p:cNvSpPr/>
          <p:nvPr/>
        </p:nvSpPr>
        <p:spPr>
          <a:xfrm>
            <a:off x="8885862" y="2321641"/>
            <a:ext cx="3222361" cy="1083458"/>
          </a:xfrm>
          <a:prstGeom prst="roundRect">
            <a:avLst/>
          </a:prstGeom>
          <a:solidFill>
            <a:srgbClr val="B7916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Equity long-short funds</a:t>
            </a:r>
            <a:r>
              <a:rPr kumimoji="0" lang="en-US" sz="1100" b="0"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 may adopt a similar approach but often include </a:t>
            </a:r>
            <a:r>
              <a:rPr kumimoji="0" lang="en-US" sz="1100" b="1"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additional strategies</a:t>
            </a:r>
            <a:r>
              <a:rPr kumimoji="0" lang="en-US" sz="1100" b="0"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 such as </a:t>
            </a:r>
            <a:r>
              <a:rPr kumimoji="0" lang="en-US" sz="1100" b="1"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directional derivative trades or special situation plays</a:t>
            </a:r>
            <a:r>
              <a:rPr kumimoji="0" lang="en-US" sz="1100" b="0"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 which </a:t>
            </a:r>
            <a:r>
              <a:rPr kumimoji="0" lang="en-US" sz="1100" b="1"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increase net equity exposure</a:t>
            </a:r>
            <a:r>
              <a:rPr kumimoji="0" lang="en-US" sz="1100" b="0"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 and </a:t>
            </a:r>
            <a:r>
              <a:rPr kumimoji="0" lang="en-US" sz="1100" b="1"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introduce higher risk.</a:t>
            </a:r>
            <a:endParaRPr kumimoji="0" lang="en-IN" sz="1100" b="0"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endParaRPr>
          </a:p>
        </p:txBody>
      </p:sp>
      <p:sp>
        <p:nvSpPr>
          <p:cNvPr id="30" name="Rounded Rectangle 28">
            <a:extLst>
              <a:ext uri="{FF2B5EF4-FFF2-40B4-BE49-F238E27FC236}">
                <a16:creationId xmlns:a16="http://schemas.microsoft.com/office/drawing/2014/main" id="{347429F8-8260-7D0F-4F0B-441A6D4EECE7}"/>
              </a:ext>
            </a:extLst>
          </p:cNvPr>
          <p:cNvSpPr/>
          <p:nvPr/>
        </p:nvSpPr>
        <p:spPr>
          <a:xfrm>
            <a:off x="8885589" y="3537084"/>
            <a:ext cx="3222635" cy="985932"/>
          </a:xfrm>
          <a:prstGeom prst="roundRect">
            <a:avLst/>
          </a:prstGeom>
          <a:solidFill>
            <a:srgbClr val="DBC8B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Inquant’s distinct model identifies short-term inefficiencies caused by large market orders, uncovering additional arbitrage opportunities and delivering superior returns over traditional arbitrage funds.</a:t>
            </a:r>
          </a:p>
        </p:txBody>
      </p:sp>
      <p:sp>
        <p:nvSpPr>
          <p:cNvPr id="33" name="TextBox 32">
            <a:extLst>
              <a:ext uri="{FF2B5EF4-FFF2-40B4-BE49-F238E27FC236}">
                <a16:creationId xmlns:a16="http://schemas.microsoft.com/office/drawing/2014/main" id="{1DE5AE80-F929-4AC6-31E2-D905365AC660}"/>
              </a:ext>
            </a:extLst>
          </p:cNvPr>
          <p:cNvSpPr txBox="1"/>
          <p:nvPr/>
        </p:nvSpPr>
        <p:spPr>
          <a:xfrm>
            <a:off x="8939964" y="994774"/>
            <a:ext cx="2902229" cy="30777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400" b="1"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Key Differentiators-</a:t>
            </a:r>
          </a:p>
        </p:txBody>
      </p:sp>
      <p:graphicFrame>
        <p:nvGraphicFramePr>
          <p:cNvPr id="10" name="Chart 9">
            <a:extLst>
              <a:ext uri="{FF2B5EF4-FFF2-40B4-BE49-F238E27FC236}">
                <a16:creationId xmlns:a16="http://schemas.microsoft.com/office/drawing/2014/main" id="{00000000-0008-0000-5200-000002000000}"/>
              </a:ext>
            </a:extLst>
          </p:cNvPr>
          <p:cNvGraphicFramePr>
            <a:graphicFrameLocks/>
          </p:cNvGraphicFramePr>
          <p:nvPr>
            <p:extLst>
              <p:ext uri="{D42A27DB-BD31-4B8C-83A1-F6EECF244321}">
                <p14:modId xmlns:p14="http://schemas.microsoft.com/office/powerpoint/2010/main" val="1118034851"/>
              </p:ext>
            </p:extLst>
          </p:nvPr>
        </p:nvGraphicFramePr>
        <p:xfrm>
          <a:off x="4424727" y="2553800"/>
          <a:ext cx="4360765" cy="1688092"/>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11" name="Chart 10">
            <a:extLst>
              <a:ext uri="{FF2B5EF4-FFF2-40B4-BE49-F238E27FC236}">
                <a16:creationId xmlns:a16="http://schemas.microsoft.com/office/drawing/2014/main" id="{54BA6AA4-D904-FB74-774B-3A587C6DFA16}"/>
              </a:ext>
            </a:extLst>
          </p:cNvPr>
          <p:cNvGraphicFramePr>
            <a:graphicFrameLocks/>
          </p:cNvGraphicFramePr>
          <p:nvPr>
            <p:extLst>
              <p:ext uri="{D42A27DB-BD31-4B8C-83A1-F6EECF244321}">
                <p14:modId xmlns:p14="http://schemas.microsoft.com/office/powerpoint/2010/main" val="353055541"/>
              </p:ext>
            </p:extLst>
          </p:nvPr>
        </p:nvGraphicFramePr>
        <p:xfrm>
          <a:off x="4439006" y="1048578"/>
          <a:ext cx="4346486" cy="1432013"/>
        </p:xfrm>
        <a:graphic>
          <a:graphicData uri="http://schemas.openxmlformats.org/drawingml/2006/chart">
            <c:chart xmlns:c="http://schemas.openxmlformats.org/drawingml/2006/chart" xmlns:r="http://schemas.openxmlformats.org/officeDocument/2006/relationships" r:id="rId4"/>
          </a:graphicData>
        </a:graphic>
      </p:graphicFrame>
    </p:spTree>
    <p:extLst>
      <p:ext uri="{BB962C8B-B14F-4D97-AF65-F5344CB8AC3E}">
        <p14:creationId xmlns:p14="http://schemas.microsoft.com/office/powerpoint/2010/main" val="3743806594"/>
      </p:ext>
    </p:extLst>
  </p:cSld>
  <p:clrMapOvr>
    <a:masterClrMapping/>
  </p:clrMapOvr>
</p:sld>
</file>

<file path=ppt/slides/slide8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51B452A-E47C-849F-012D-B3776B3E4BD5}"/>
            </a:ext>
          </a:extLst>
        </p:cNvPr>
        <p:cNvGrpSpPr/>
        <p:nvPr/>
      </p:nvGrpSpPr>
      <p:grpSpPr>
        <a:xfrm>
          <a:off x="0" y="0"/>
          <a:ext cx="0" cy="0"/>
          <a:chOff x="0" y="0"/>
          <a:chExt cx="0" cy="0"/>
        </a:xfrm>
      </p:grpSpPr>
      <p:sp>
        <p:nvSpPr>
          <p:cNvPr id="4" name="Rectangle 3">
            <a:extLst>
              <a:ext uri="{FF2B5EF4-FFF2-40B4-BE49-F238E27FC236}">
                <a16:creationId xmlns:a16="http://schemas.microsoft.com/office/drawing/2014/main" id="{54F24DCE-BCED-4B9B-966D-D376E342227D}"/>
              </a:ext>
            </a:extLst>
          </p:cNvPr>
          <p:cNvSpPr/>
          <p:nvPr/>
        </p:nvSpPr>
        <p:spPr>
          <a:xfrm>
            <a:off x="0" y="0"/>
            <a:ext cx="12192000" cy="821635"/>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 name="Title 1">
            <a:extLst>
              <a:ext uri="{FF2B5EF4-FFF2-40B4-BE49-F238E27FC236}">
                <a16:creationId xmlns:a16="http://schemas.microsoft.com/office/drawing/2014/main" id="{4C6FDB4B-7571-61B7-6751-52EBE92E683F}"/>
              </a:ext>
            </a:extLst>
          </p:cNvPr>
          <p:cNvSpPr txBox="1">
            <a:spLocks/>
          </p:cNvSpPr>
          <p:nvPr/>
        </p:nvSpPr>
        <p:spPr>
          <a:xfrm>
            <a:off x="114675" y="106018"/>
            <a:ext cx="11007609" cy="630899"/>
          </a:xfrm>
          <a:prstGeom prst="rect">
            <a:avLst/>
          </a:prstGeom>
        </p:spPr>
        <p:txBody>
          <a:bodyPr vert="horz" lIns="91440" tIns="45720" rIns="91440" bIns="45720" rtlCol="0" anchor="ctr">
            <a:noAutofit/>
          </a:bodyPr>
          <a:lstStyle>
            <a:lvl1pPr algn="ctr" defTabSz="914400" rtl="0" eaLnBrk="1" latinLnBrk="0" hangingPunct="1">
              <a:lnSpc>
                <a:spcPct val="90000"/>
              </a:lnSpc>
              <a:spcBef>
                <a:spcPct val="0"/>
              </a:spcBef>
              <a:buNone/>
              <a:defRPr sz="6000" kern="1200">
                <a:solidFill>
                  <a:schemeClr val="tx1"/>
                </a:solidFill>
                <a:latin typeface="+mj-lt"/>
                <a:ea typeface="+mj-ea"/>
                <a:cs typeface="+mj-cs"/>
              </a:defRPr>
            </a:lvl1pPr>
          </a:lstStyle>
          <a:p>
            <a:pPr marL="0" marR="0" lvl="0" indent="0" algn="l" defTabSz="914400" rtl="0" eaLnBrk="1" fontAlgn="auto" latinLnBrk="0" hangingPunct="1">
              <a:lnSpc>
                <a:spcPct val="90000"/>
              </a:lnSpc>
              <a:spcBef>
                <a:spcPct val="0"/>
              </a:spcBef>
              <a:spcAft>
                <a:spcPts val="0"/>
              </a:spcAft>
              <a:buClrTx/>
              <a:buSzTx/>
              <a:buFontTx/>
              <a:buNone/>
              <a:tabLst/>
              <a:defRPr/>
            </a:pPr>
            <a:r>
              <a:rPr kumimoji="0" lang="en-US" sz="2800" b="1" i="0" u="none" strike="noStrike" kern="1200" cap="none" spc="0" normalizeH="0" baseline="0" noProof="0" dirty="0">
                <a:ln>
                  <a:noFill/>
                </a:ln>
                <a:solidFill>
                  <a:prstClr val="white"/>
                </a:solidFill>
                <a:effectLst/>
                <a:uLnTx/>
                <a:uFillTx/>
                <a:latin typeface="Cambria" panose="02040503050406030204" pitchFamily="18" charset="0"/>
                <a:ea typeface="Cambria" panose="02040503050406030204" pitchFamily="18" charset="0"/>
                <a:cs typeface="+mj-cs"/>
              </a:rPr>
              <a:t>DEBT AIF (MEDIUM-LONG TERM)</a:t>
            </a:r>
          </a:p>
          <a:p>
            <a:pPr marL="0" marR="0" lvl="0" indent="0" algn="l" defTabSz="914400" rtl="0" eaLnBrk="1" fontAlgn="auto" latinLnBrk="0" hangingPunct="1">
              <a:lnSpc>
                <a:spcPct val="90000"/>
              </a:lnSpc>
              <a:spcBef>
                <a:spcPct val="0"/>
              </a:spcBef>
              <a:spcAft>
                <a:spcPts val="0"/>
              </a:spcAft>
              <a:buClrTx/>
              <a:buSzTx/>
              <a:buFontTx/>
              <a:buNone/>
              <a:tabLst/>
              <a:defRPr/>
            </a:pPr>
            <a:r>
              <a:rPr kumimoji="0" lang="en-US" sz="2800" b="1" i="0" u="none" strike="noStrike" kern="1200" cap="none" spc="0" normalizeH="0" baseline="0" noProof="0" dirty="0">
                <a:ln>
                  <a:noFill/>
                </a:ln>
                <a:solidFill>
                  <a:prstClr val="white"/>
                </a:solidFill>
                <a:effectLst/>
                <a:uLnTx/>
                <a:uFillTx/>
                <a:latin typeface="Cambria" panose="02040503050406030204" pitchFamily="18" charset="0"/>
                <a:ea typeface="Cambria" panose="02040503050406030204" pitchFamily="18" charset="0"/>
                <a:cs typeface="+mj-cs"/>
              </a:rPr>
              <a:t>Mosaic </a:t>
            </a:r>
            <a:r>
              <a:rPr kumimoji="0" lang="en-US" sz="2800" b="1" i="0" u="none" strike="noStrike" kern="1200" cap="none" spc="0" normalizeH="0" baseline="0" noProof="0" dirty="0" err="1">
                <a:ln>
                  <a:noFill/>
                </a:ln>
                <a:solidFill>
                  <a:prstClr val="white"/>
                </a:solidFill>
                <a:effectLst/>
                <a:uLnTx/>
                <a:uFillTx/>
                <a:latin typeface="Cambria" panose="02040503050406030204" pitchFamily="18" charset="0"/>
                <a:ea typeface="Cambria" panose="02040503050406030204" pitchFamily="18" charset="0"/>
                <a:cs typeface="+mj-cs"/>
              </a:rPr>
              <a:t>Multiyield</a:t>
            </a:r>
            <a:r>
              <a:rPr kumimoji="0" lang="en-US" sz="2800" b="1" i="0" u="none" strike="noStrike" kern="1200" cap="none" spc="0" normalizeH="0" baseline="0" noProof="0" dirty="0">
                <a:ln>
                  <a:noFill/>
                </a:ln>
                <a:solidFill>
                  <a:prstClr val="white"/>
                </a:solidFill>
                <a:effectLst/>
                <a:uLnTx/>
                <a:uFillTx/>
                <a:latin typeface="Cambria" panose="02040503050406030204" pitchFamily="18" charset="0"/>
                <a:ea typeface="Cambria" panose="02040503050406030204" pitchFamily="18" charset="0"/>
                <a:cs typeface="+mj-cs"/>
              </a:rPr>
              <a:t> Fund Series II (Cat II AIF)</a:t>
            </a:r>
            <a:endParaRPr kumimoji="0" lang="en-IN" sz="2800" b="1" i="0" u="none" strike="noStrike" kern="1200" cap="none" spc="0" normalizeH="0" baseline="0" noProof="0" dirty="0">
              <a:ln>
                <a:noFill/>
              </a:ln>
              <a:solidFill>
                <a:prstClr val="white"/>
              </a:solidFill>
              <a:effectLst/>
              <a:uLnTx/>
              <a:uFillTx/>
              <a:latin typeface="Cambria" panose="02040503050406030204" pitchFamily="18" charset="0"/>
              <a:ea typeface="Cambria" panose="02040503050406030204" pitchFamily="18" charset="0"/>
              <a:cs typeface="+mj-cs"/>
            </a:endParaRPr>
          </a:p>
        </p:txBody>
      </p:sp>
      <p:sp>
        <p:nvSpPr>
          <p:cNvPr id="18" name="Rectangle 17">
            <a:extLst>
              <a:ext uri="{FF2B5EF4-FFF2-40B4-BE49-F238E27FC236}">
                <a16:creationId xmlns:a16="http://schemas.microsoft.com/office/drawing/2014/main" id="{6DA588C7-CE66-1CE5-D9DF-1F4F2C0F1CC2}"/>
              </a:ext>
            </a:extLst>
          </p:cNvPr>
          <p:cNvSpPr/>
          <p:nvPr/>
        </p:nvSpPr>
        <p:spPr>
          <a:xfrm>
            <a:off x="0" y="808383"/>
            <a:ext cx="12192000" cy="45719"/>
          </a:xfrm>
          <a:prstGeom prst="rect">
            <a:avLst/>
          </a:prstGeom>
          <a:solidFill>
            <a:schemeClr val="bg1">
              <a:lumMod val="6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7" name="Rectangle 26">
            <a:extLst>
              <a:ext uri="{FF2B5EF4-FFF2-40B4-BE49-F238E27FC236}">
                <a16:creationId xmlns:a16="http://schemas.microsoft.com/office/drawing/2014/main" id="{6A7E3AC7-EF6B-6CB2-EC8A-C23EE812F0E6}"/>
              </a:ext>
            </a:extLst>
          </p:cNvPr>
          <p:cNvSpPr/>
          <p:nvPr/>
        </p:nvSpPr>
        <p:spPr>
          <a:xfrm>
            <a:off x="0" y="6627059"/>
            <a:ext cx="12192000" cy="235963"/>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8" name="Slide Number Placeholder 18">
            <a:extLst>
              <a:ext uri="{FF2B5EF4-FFF2-40B4-BE49-F238E27FC236}">
                <a16:creationId xmlns:a16="http://schemas.microsoft.com/office/drawing/2014/main" id="{0898D7D0-0F06-94C9-6E1D-6D33AF4DAB69}"/>
              </a:ext>
            </a:extLst>
          </p:cNvPr>
          <p:cNvSpPr>
            <a:spLocks noGrp="1"/>
          </p:cNvSpPr>
          <p:nvPr>
            <p:ph type="sldNum" sz="quarter" idx="12"/>
          </p:nvPr>
        </p:nvSpPr>
        <p:spPr>
          <a:xfrm>
            <a:off x="9448800" y="6549225"/>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1E62F875-1F54-4527-993B-FB1D0CCB3E02}" type="slidenum">
              <a:rPr kumimoji="0" lang="en-IN" sz="1200" b="1" i="0" u="none" strike="noStrike" kern="1200" cap="none" spc="0" normalizeH="0" baseline="0" noProof="0" smtClean="0">
                <a:ln>
                  <a:noFill/>
                </a:ln>
                <a:solidFill>
                  <a:prstClr val="white"/>
                </a:solidFill>
                <a:effectLst/>
                <a:uLnTx/>
                <a:uFillTx/>
                <a:latin typeface="Cambria" panose="02040503050406030204" pitchFamily="18" charset="0"/>
                <a:ea typeface="Cambria" panose="02040503050406030204" pitchFamily="18" charset="0"/>
                <a:cs typeface="+mn-cs"/>
              </a:rPr>
              <a:pPr marL="0" marR="0" lvl="0" indent="0" algn="r" defTabSz="914400" rtl="0" eaLnBrk="1" fontAlgn="auto" latinLnBrk="0" hangingPunct="1">
                <a:lnSpc>
                  <a:spcPct val="100000"/>
                </a:lnSpc>
                <a:spcBef>
                  <a:spcPts val="0"/>
                </a:spcBef>
                <a:spcAft>
                  <a:spcPts val="0"/>
                </a:spcAft>
                <a:buClrTx/>
                <a:buSzTx/>
                <a:buFontTx/>
                <a:buNone/>
                <a:tabLst/>
                <a:defRPr/>
              </a:pPr>
              <a:t>81</a:t>
            </a:fld>
            <a:endParaRPr kumimoji="0" lang="en-IN" sz="1200" b="1" i="0" u="none" strike="noStrike" kern="1200" cap="none" spc="0" normalizeH="0" baseline="0" noProof="0">
              <a:ln>
                <a:noFill/>
              </a:ln>
              <a:solidFill>
                <a:prstClr val="white"/>
              </a:solidFill>
              <a:effectLst/>
              <a:uLnTx/>
              <a:uFillTx/>
              <a:latin typeface="Cambria" panose="02040503050406030204" pitchFamily="18" charset="0"/>
              <a:ea typeface="Cambria" panose="02040503050406030204" pitchFamily="18" charset="0"/>
              <a:cs typeface="+mn-cs"/>
            </a:endParaRPr>
          </a:p>
        </p:txBody>
      </p:sp>
      <p:sp>
        <p:nvSpPr>
          <p:cNvPr id="3" name="TextBox 2">
            <a:extLst>
              <a:ext uri="{FF2B5EF4-FFF2-40B4-BE49-F238E27FC236}">
                <a16:creationId xmlns:a16="http://schemas.microsoft.com/office/drawing/2014/main" id="{5FFE8081-59DA-E9A4-729C-60E17E548B72}"/>
              </a:ext>
            </a:extLst>
          </p:cNvPr>
          <p:cNvSpPr txBox="1"/>
          <p:nvPr/>
        </p:nvSpPr>
        <p:spPr>
          <a:xfrm>
            <a:off x="218479" y="1017800"/>
            <a:ext cx="3443084" cy="3293209"/>
          </a:xfrm>
          <a:prstGeom prst="rect">
            <a:avLst/>
          </a:prstGeom>
          <a:noFill/>
          <a:ln>
            <a:solidFill>
              <a:schemeClr val="bg1">
                <a:lumMod val="85000"/>
              </a:schemeClr>
            </a:solidFill>
          </a:ln>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300" b="1"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About the Fund-</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300" b="1"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300" b="0"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Mosaic </a:t>
            </a:r>
            <a:r>
              <a:rPr kumimoji="0" lang="en-US" sz="1300" b="0" i="0" u="none" strike="noStrike" kern="1200" cap="none" spc="0" normalizeH="0" baseline="0" noProof="0" dirty="0" err="1">
                <a:ln>
                  <a:noFill/>
                </a:ln>
                <a:solidFill>
                  <a:prstClr val="black"/>
                </a:solidFill>
                <a:effectLst/>
                <a:uLnTx/>
                <a:uFillTx/>
                <a:latin typeface="Cambria" panose="02040503050406030204" pitchFamily="18" charset="0"/>
                <a:ea typeface="Cambria" panose="02040503050406030204" pitchFamily="18" charset="0"/>
                <a:cs typeface="+mn-cs"/>
              </a:rPr>
              <a:t>Multiyield</a:t>
            </a:r>
            <a:r>
              <a:rPr kumimoji="0" lang="en-US" sz="1300" b="0"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 Fund Series II is a CAT II, close-ended AIF in India that invests in a diversified portfolio of fully secured debt instruments. The fund focuses on lending to established, profitable companies with strong credit profiles, avoiding distressed assets, startups, and unsecured loans. Investments are spread across 25–30 companies in sectors like NBFCs, mid-income housing, rural finance, MSME lending, and vehicle finance, with strict selection criteria and robust collateral coverage. High-risk sectors and certain real estate segments are excluded to maintain portfolio quality and reduce risk.</a:t>
            </a:r>
          </a:p>
        </p:txBody>
      </p:sp>
      <p:graphicFrame>
        <p:nvGraphicFramePr>
          <p:cNvPr id="2" name="Table 1">
            <a:extLst>
              <a:ext uri="{FF2B5EF4-FFF2-40B4-BE49-F238E27FC236}">
                <a16:creationId xmlns:a16="http://schemas.microsoft.com/office/drawing/2014/main" id="{AFE70325-5C81-8621-EEAA-9222F922D909}"/>
              </a:ext>
            </a:extLst>
          </p:cNvPr>
          <p:cNvGraphicFramePr>
            <a:graphicFrameLocks noGrp="1"/>
          </p:cNvGraphicFramePr>
          <p:nvPr/>
        </p:nvGraphicFramePr>
        <p:xfrm>
          <a:off x="162197" y="4905774"/>
          <a:ext cx="7984302" cy="1604104"/>
        </p:xfrm>
        <a:graphic>
          <a:graphicData uri="http://schemas.openxmlformats.org/drawingml/2006/table">
            <a:tbl>
              <a:tblPr/>
              <a:tblGrid>
                <a:gridCol w="2580138">
                  <a:extLst>
                    <a:ext uri="{9D8B030D-6E8A-4147-A177-3AD203B41FA5}">
                      <a16:colId xmlns:a16="http://schemas.microsoft.com/office/drawing/2014/main" val="3506255909"/>
                    </a:ext>
                  </a:extLst>
                </a:gridCol>
                <a:gridCol w="5404164">
                  <a:extLst>
                    <a:ext uri="{9D8B030D-6E8A-4147-A177-3AD203B41FA5}">
                      <a16:colId xmlns:a16="http://schemas.microsoft.com/office/drawing/2014/main" val="2392678090"/>
                    </a:ext>
                  </a:extLst>
                </a:gridCol>
              </a:tblGrid>
              <a:tr h="200513">
                <a:tc gridSpan="2">
                  <a:txBody>
                    <a:bodyPr/>
                    <a:lstStyle/>
                    <a:p>
                      <a:pPr algn="ctr" rtl="0" fontAlgn="ctr"/>
                      <a:r>
                        <a:rPr lang="en-IN" sz="1200" b="1" i="0" u="none" strike="noStrike">
                          <a:solidFill>
                            <a:srgbClr val="FFFFFF"/>
                          </a:solidFill>
                          <a:effectLst/>
                          <a:latin typeface="Cambria" panose="02040503050406030204" pitchFamily="18" charset="0"/>
                          <a:ea typeface="Cambria" panose="02040503050406030204" pitchFamily="18" charset="0"/>
                        </a:rPr>
                        <a:t>Fund Structure</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000000"/>
                    </a:solidFill>
                  </a:tcPr>
                </a:tc>
                <a:tc hMerge="1">
                  <a:txBody>
                    <a:bodyPr/>
                    <a:lstStyle/>
                    <a:p>
                      <a:endParaRPr lang="en-IN"/>
                    </a:p>
                  </a:txBody>
                  <a:tcPr/>
                </a:tc>
                <a:extLst>
                  <a:ext uri="{0D108BD9-81ED-4DB2-BD59-A6C34878D82A}">
                    <a16:rowId xmlns:a16="http://schemas.microsoft.com/office/drawing/2014/main" val="3233174111"/>
                  </a:ext>
                </a:extLst>
              </a:tr>
              <a:tr h="200513">
                <a:tc>
                  <a:txBody>
                    <a:bodyPr/>
                    <a:lstStyle/>
                    <a:p>
                      <a:pPr algn="ctr" rtl="0" fontAlgn="b"/>
                      <a:r>
                        <a:rPr lang="en-IN" sz="1200" b="1" i="0" u="none" strike="noStrike">
                          <a:solidFill>
                            <a:srgbClr val="000000"/>
                          </a:solidFill>
                          <a:effectLst/>
                          <a:latin typeface="Cambria" panose="02040503050406030204" pitchFamily="18" charset="0"/>
                          <a:ea typeface="Cambria" panose="02040503050406030204" pitchFamily="18" charset="0"/>
                        </a:rPr>
                        <a:t>Fund Size</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905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E7E7E7"/>
                    </a:solidFill>
                  </a:tcPr>
                </a:tc>
                <a:tc>
                  <a:txBody>
                    <a:bodyPr/>
                    <a:lstStyle/>
                    <a:p>
                      <a:pPr algn="ctr" rtl="0" fontAlgn="ctr"/>
                      <a:r>
                        <a:rPr lang="en-IN" sz="1200" b="0" i="0" u="none" strike="noStrike">
                          <a:solidFill>
                            <a:srgbClr val="000000"/>
                          </a:solidFill>
                          <a:effectLst/>
                          <a:latin typeface="Cambria" panose="02040503050406030204" pitchFamily="18" charset="0"/>
                          <a:ea typeface="Cambria" panose="02040503050406030204" pitchFamily="18" charset="0"/>
                        </a:rPr>
                        <a:t>1500 Cr + </a:t>
                      </a:r>
                      <a:r>
                        <a:rPr lang="en-IN" sz="1200" b="0" i="0" u="none" strike="noStrike" err="1">
                          <a:solidFill>
                            <a:srgbClr val="000000"/>
                          </a:solidFill>
                          <a:effectLst/>
                          <a:latin typeface="Cambria" panose="02040503050406030204" pitchFamily="18" charset="0"/>
                          <a:ea typeface="Cambria" panose="02040503050406030204" pitchFamily="18" charset="0"/>
                        </a:rPr>
                        <a:t>greenshore</a:t>
                      </a:r>
                      <a:endParaRPr lang="en-IN" sz="1200" b="0" i="0" u="none" strike="noStrike">
                        <a:solidFill>
                          <a:srgbClr val="000000"/>
                        </a:solidFill>
                        <a:effectLst/>
                        <a:latin typeface="Cambria" panose="02040503050406030204" pitchFamily="18" charset="0"/>
                        <a:ea typeface="Cambria" panose="02040503050406030204" pitchFamily="18" charset="0"/>
                      </a:endParaRP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905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E7E7E7"/>
                    </a:solidFill>
                  </a:tcPr>
                </a:tc>
                <a:extLst>
                  <a:ext uri="{0D108BD9-81ED-4DB2-BD59-A6C34878D82A}">
                    <a16:rowId xmlns:a16="http://schemas.microsoft.com/office/drawing/2014/main" val="2260061183"/>
                  </a:ext>
                </a:extLst>
              </a:tr>
              <a:tr h="200513">
                <a:tc>
                  <a:txBody>
                    <a:bodyPr/>
                    <a:lstStyle/>
                    <a:p>
                      <a:pPr algn="ctr" rtl="0" fontAlgn="b"/>
                      <a:r>
                        <a:rPr lang="en-US" sz="1200" b="1" i="0" u="none" strike="noStrike">
                          <a:solidFill>
                            <a:srgbClr val="000000"/>
                          </a:solidFill>
                          <a:effectLst/>
                          <a:latin typeface="Cambria" panose="02040503050406030204" pitchFamily="18" charset="0"/>
                          <a:ea typeface="Cambria" panose="02040503050406030204" pitchFamily="18" charset="0"/>
                        </a:rPr>
                        <a:t>Commitment Raised</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CBCBCB"/>
                    </a:solidFill>
                  </a:tcPr>
                </a:tc>
                <a:tc>
                  <a:txBody>
                    <a:bodyPr/>
                    <a:lstStyle/>
                    <a:p>
                      <a:pPr algn="ctr" rtl="0" fontAlgn="ctr"/>
                      <a:r>
                        <a:rPr lang="en-US" sz="1200" b="0" i="0" u="none" strike="noStrike">
                          <a:solidFill>
                            <a:srgbClr val="000000"/>
                          </a:solidFill>
                          <a:effectLst/>
                          <a:latin typeface="Cambria" panose="02040503050406030204" pitchFamily="18" charset="0"/>
                          <a:ea typeface="Cambria" panose="02040503050406030204" pitchFamily="18" charset="0"/>
                        </a:rPr>
                        <a:t>~ 400 Cr</a:t>
                      </a:r>
                      <a:endParaRPr lang="en-IN" sz="1200" b="0" i="0" u="none" strike="noStrike">
                        <a:solidFill>
                          <a:srgbClr val="000000"/>
                        </a:solidFill>
                        <a:effectLst/>
                        <a:latin typeface="Cambria" panose="02040503050406030204" pitchFamily="18" charset="0"/>
                        <a:ea typeface="Cambria" panose="02040503050406030204" pitchFamily="18" charset="0"/>
                      </a:endParaRP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CBCBCB"/>
                    </a:solidFill>
                  </a:tcPr>
                </a:tc>
                <a:extLst>
                  <a:ext uri="{0D108BD9-81ED-4DB2-BD59-A6C34878D82A}">
                    <a16:rowId xmlns:a16="http://schemas.microsoft.com/office/drawing/2014/main" val="2920677153"/>
                  </a:ext>
                </a:extLst>
              </a:tr>
              <a:tr h="200513">
                <a:tc>
                  <a:txBody>
                    <a:bodyPr/>
                    <a:lstStyle/>
                    <a:p>
                      <a:pPr algn="ctr" rtl="0" fontAlgn="b"/>
                      <a:r>
                        <a:rPr lang="en-IN" sz="1200" b="1" i="0" u="none" strike="noStrike">
                          <a:solidFill>
                            <a:srgbClr val="000000"/>
                          </a:solidFill>
                          <a:effectLst/>
                          <a:latin typeface="Cambria" panose="02040503050406030204" pitchFamily="18" charset="0"/>
                          <a:ea typeface="Cambria" panose="02040503050406030204" pitchFamily="18" charset="0"/>
                        </a:rPr>
                        <a:t>Fund Tenure</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E7E7E7"/>
                    </a:solidFill>
                  </a:tcPr>
                </a:tc>
                <a:tc>
                  <a:txBody>
                    <a:bodyPr/>
                    <a:lstStyle/>
                    <a:p>
                      <a:pPr algn="ctr" rtl="0" fontAlgn="ctr"/>
                      <a:r>
                        <a:rPr lang="en-IN" sz="1200" b="0" i="0" u="none" strike="noStrike">
                          <a:solidFill>
                            <a:srgbClr val="000000"/>
                          </a:solidFill>
                          <a:effectLst/>
                          <a:latin typeface="Cambria" panose="02040503050406030204" pitchFamily="18" charset="0"/>
                          <a:ea typeface="Cambria" panose="02040503050406030204" pitchFamily="18" charset="0"/>
                        </a:rPr>
                        <a:t>Close Ended; </a:t>
                      </a:r>
                      <a:r>
                        <a:rPr lang="en-IN" sz="1200" b="0" i="0" u="none" strike="noStrike" err="1">
                          <a:solidFill>
                            <a:srgbClr val="000000"/>
                          </a:solidFill>
                          <a:effectLst/>
                          <a:latin typeface="Cambria" panose="02040503050406030204" pitchFamily="18" charset="0"/>
                          <a:ea typeface="Cambria" panose="02040503050406030204" pitchFamily="18" charset="0"/>
                        </a:rPr>
                        <a:t>Avg</a:t>
                      </a:r>
                      <a:r>
                        <a:rPr lang="en-IN" sz="1200" b="0" i="0" u="none" strike="noStrike">
                          <a:solidFill>
                            <a:srgbClr val="000000"/>
                          </a:solidFill>
                          <a:effectLst/>
                          <a:latin typeface="Cambria" panose="02040503050406030204" pitchFamily="18" charset="0"/>
                          <a:ea typeface="Cambria" panose="02040503050406030204" pitchFamily="18" charset="0"/>
                        </a:rPr>
                        <a:t> 5 years (first close - May 2026)</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E7E7E7"/>
                    </a:solidFill>
                  </a:tcPr>
                </a:tc>
                <a:extLst>
                  <a:ext uri="{0D108BD9-81ED-4DB2-BD59-A6C34878D82A}">
                    <a16:rowId xmlns:a16="http://schemas.microsoft.com/office/drawing/2014/main" val="3127372083"/>
                  </a:ext>
                </a:extLst>
              </a:tr>
              <a:tr h="200513">
                <a:tc>
                  <a:txBody>
                    <a:bodyPr/>
                    <a:lstStyle/>
                    <a:p>
                      <a:pPr algn="ctr" rtl="0" fontAlgn="b"/>
                      <a:r>
                        <a:rPr lang="en-IN" sz="1200" b="1" i="0" u="none" strike="noStrike">
                          <a:solidFill>
                            <a:srgbClr val="000000"/>
                          </a:solidFill>
                          <a:effectLst/>
                          <a:latin typeface="Cambria" panose="02040503050406030204" pitchFamily="18" charset="0"/>
                          <a:ea typeface="Cambria" panose="02040503050406030204" pitchFamily="18" charset="0"/>
                        </a:rPr>
                        <a:t>Drawdown</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CBCBCB"/>
                    </a:solidFill>
                  </a:tcPr>
                </a:tc>
                <a:tc>
                  <a:txBody>
                    <a:bodyPr/>
                    <a:lstStyle/>
                    <a:p>
                      <a:pPr algn="ctr" rtl="0" fontAlgn="ctr"/>
                      <a:r>
                        <a:rPr lang="en-IN" sz="1200" b="0" i="0" u="none" strike="noStrike">
                          <a:solidFill>
                            <a:srgbClr val="000000"/>
                          </a:solidFill>
                          <a:effectLst/>
                          <a:latin typeface="Cambria" panose="02040503050406030204" pitchFamily="18" charset="0"/>
                          <a:ea typeface="Cambria" panose="02040503050406030204" pitchFamily="18" charset="0"/>
                        </a:rPr>
                        <a:t>10% upfront, 30% each quarter through Mar’27</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CBCBCB"/>
                    </a:solidFill>
                  </a:tcPr>
                </a:tc>
                <a:extLst>
                  <a:ext uri="{0D108BD9-81ED-4DB2-BD59-A6C34878D82A}">
                    <a16:rowId xmlns:a16="http://schemas.microsoft.com/office/drawing/2014/main" val="1912980400"/>
                  </a:ext>
                </a:extLst>
              </a:tr>
              <a:tr h="200513">
                <a:tc>
                  <a:txBody>
                    <a:bodyPr/>
                    <a:lstStyle/>
                    <a:p>
                      <a:pPr algn="ctr" rtl="0" fontAlgn="b"/>
                      <a:r>
                        <a:rPr lang="en-IN" sz="1200" b="1" i="0" u="none" strike="noStrike">
                          <a:solidFill>
                            <a:srgbClr val="000000"/>
                          </a:solidFill>
                          <a:effectLst/>
                          <a:latin typeface="Cambria" panose="02040503050406030204" pitchFamily="18" charset="0"/>
                          <a:ea typeface="Cambria" panose="02040503050406030204" pitchFamily="18" charset="0"/>
                        </a:rPr>
                        <a:t>Operating Fees</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905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E7E7E7"/>
                    </a:solidFill>
                  </a:tcPr>
                </a:tc>
                <a:tc>
                  <a:txBody>
                    <a:bodyPr/>
                    <a:lstStyle/>
                    <a:p>
                      <a:pPr algn="ctr" rtl="0" fontAlgn="ctr"/>
                      <a:r>
                        <a:rPr lang="en-US" sz="1200" b="0" i="0" u="none" strike="noStrike">
                          <a:solidFill>
                            <a:srgbClr val="000000"/>
                          </a:solidFill>
                          <a:effectLst/>
                          <a:latin typeface="Cambria" panose="02040503050406030204" pitchFamily="18" charset="0"/>
                          <a:ea typeface="Cambria" panose="02040503050406030204" pitchFamily="18" charset="0"/>
                        </a:rPr>
                        <a:t>Capped at 0.25% p.a.</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905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E7E7E7"/>
                    </a:solidFill>
                  </a:tcPr>
                </a:tc>
                <a:extLst>
                  <a:ext uri="{0D108BD9-81ED-4DB2-BD59-A6C34878D82A}">
                    <a16:rowId xmlns:a16="http://schemas.microsoft.com/office/drawing/2014/main" val="1881427073"/>
                  </a:ext>
                </a:extLst>
              </a:tr>
              <a:tr h="200513">
                <a:tc>
                  <a:txBody>
                    <a:bodyPr/>
                    <a:lstStyle/>
                    <a:p>
                      <a:pPr algn="ctr" rtl="0" fontAlgn="b"/>
                      <a:r>
                        <a:rPr lang="en-IN" sz="1200" b="1" i="0" u="none" strike="noStrike">
                          <a:solidFill>
                            <a:srgbClr val="000000"/>
                          </a:solidFill>
                          <a:effectLst/>
                          <a:latin typeface="Cambria" panose="02040503050406030204" pitchFamily="18" charset="0"/>
                          <a:ea typeface="Cambria" panose="02040503050406030204" pitchFamily="18" charset="0"/>
                        </a:rPr>
                        <a:t>Quarterly Payouts</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905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CBCBCB"/>
                    </a:solidFill>
                  </a:tcPr>
                </a:tc>
                <a:tc>
                  <a:txBody>
                    <a:bodyPr/>
                    <a:lstStyle/>
                    <a:p>
                      <a:pPr algn="ctr" rtl="0" fontAlgn="ctr"/>
                      <a:r>
                        <a:rPr lang="en-US" sz="1200" b="0" i="0" u="none" strike="noStrike">
                          <a:solidFill>
                            <a:srgbClr val="000000"/>
                          </a:solidFill>
                          <a:effectLst/>
                          <a:latin typeface="Cambria" panose="02040503050406030204" pitchFamily="18" charset="0"/>
                          <a:ea typeface="Cambria" panose="02040503050406030204" pitchFamily="18" charset="0"/>
                        </a:rPr>
                        <a:t>10-12% p.a. </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905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CBCBCB"/>
                    </a:solidFill>
                  </a:tcPr>
                </a:tc>
                <a:extLst>
                  <a:ext uri="{0D108BD9-81ED-4DB2-BD59-A6C34878D82A}">
                    <a16:rowId xmlns:a16="http://schemas.microsoft.com/office/drawing/2014/main" val="1899655354"/>
                  </a:ext>
                </a:extLst>
              </a:tr>
              <a:tr h="200513">
                <a:tc>
                  <a:txBody>
                    <a:bodyPr/>
                    <a:lstStyle/>
                    <a:p>
                      <a:pPr algn="ctr" rtl="0" fontAlgn="b"/>
                      <a:r>
                        <a:rPr lang="en-IN" sz="1200" b="1" i="0" u="none" strike="noStrike">
                          <a:solidFill>
                            <a:srgbClr val="000000"/>
                          </a:solidFill>
                          <a:effectLst/>
                          <a:latin typeface="Cambria" panose="02040503050406030204" pitchFamily="18" charset="0"/>
                          <a:ea typeface="Cambria" panose="02040503050406030204" pitchFamily="18" charset="0"/>
                        </a:rPr>
                        <a:t>Diversification</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905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E7E7E7"/>
                    </a:solidFill>
                  </a:tcPr>
                </a:tc>
                <a:tc>
                  <a:txBody>
                    <a:bodyPr/>
                    <a:lstStyle/>
                    <a:p>
                      <a:pPr algn="ctr" rtl="0" fontAlgn="ctr"/>
                      <a:r>
                        <a:rPr lang="en-US" sz="1200" b="0" i="0" u="none" strike="noStrike">
                          <a:solidFill>
                            <a:srgbClr val="000000"/>
                          </a:solidFill>
                          <a:effectLst/>
                          <a:latin typeface="Cambria" panose="02040503050406030204" pitchFamily="18" charset="0"/>
                          <a:ea typeface="Cambria" panose="02040503050406030204" pitchFamily="18" charset="0"/>
                        </a:rPr>
                        <a:t>25 – 35 Cos, 2% - 4% per Co. Exposure</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905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E7E7E7"/>
                    </a:solidFill>
                  </a:tcPr>
                </a:tc>
                <a:extLst>
                  <a:ext uri="{0D108BD9-81ED-4DB2-BD59-A6C34878D82A}">
                    <a16:rowId xmlns:a16="http://schemas.microsoft.com/office/drawing/2014/main" val="1320617108"/>
                  </a:ext>
                </a:extLst>
              </a:tr>
            </a:tbl>
          </a:graphicData>
        </a:graphic>
      </p:graphicFrame>
      <p:sp>
        <p:nvSpPr>
          <p:cNvPr id="8" name="TextBox 7">
            <a:extLst>
              <a:ext uri="{FF2B5EF4-FFF2-40B4-BE49-F238E27FC236}">
                <a16:creationId xmlns:a16="http://schemas.microsoft.com/office/drawing/2014/main" id="{13FEE4A6-9603-E78D-1014-60B114423DAA}"/>
              </a:ext>
            </a:extLst>
          </p:cNvPr>
          <p:cNvSpPr txBox="1"/>
          <p:nvPr/>
        </p:nvSpPr>
        <p:spPr>
          <a:xfrm>
            <a:off x="218479" y="4468939"/>
            <a:ext cx="3443084" cy="307777"/>
          </a:xfrm>
          <a:prstGeom prst="rect">
            <a:avLst/>
          </a:prstGeom>
          <a:noFill/>
          <a:ln>
            <a:solidFill>
              <a:schemeClr val="bg1">
                <a:lumMod val="85000"/>
              </a:schemeClr>
            </a:solidFill>
          </a:ln>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1"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rPr>
              <a:t>Target Gross Yield- 16%+</a:t>
            </a:r>
            <a:endParaRPr kumimoji="0" lang="en-US" sz="1400" b="1" i="1" u="none" strike="noStrike" kern="1200" cap="none" spc="0" normalizeH="0" baseline="0" noProof="0">
              <a:ln>
                <a:noFill/>
              </a:ln>
              <a:solidFill>
                <a:srgbClr val="000000"/>
              </a:solidFill>
              <a:effectLst/>
              <a:uLnTx/>
              <a:uFillTx/>
              <a:latin typeface="Cambria" pitchFamily="18" charset="0"/>
              <a:ea typeface="Cambria" pitchFamily="18" charset="0"/>
              <a:cs typeface="+mn-cs"/>
            </a:endParaRPr>
          </a:p>
        </p:txBody>
      </p:sp>
      <p:graphicFrame>
        <p:nvGraphicFramePr>
          <p:cNvPr id="17" name="Table 8">
            <a:extLst>
              <a:ext uri="{FF2B5EF4-FFF2-40B4-BE49-F238E27FC236}">
                <a16:creationId xmlns:a16="http://schemas.microsoft.com/office/drawing/2014/main" id="{64CAF3AD-9C8D-53B1-4E8E-AE47BB8E5E63}"/>
              </a:ext>
            </a:extLst>
          </p:cNvPr>
          <p:cNvGraphicFramePr>
            <a:graphicFrameLocks noGrp="1"/>
          </p:cNvGraphicFramePr>
          <p:nvPr/>
        </p:nvGraphicFramePr>
        <p:xfrm>
          <a:off x="8270855" y="5234936"/>
          <a:ext cx="3356145" cy="851535"/>
        </p:xfrm>
        <a:graphic>
          <a:graphicData uri="http://schemas.openxmlformats.org/drawingml/2006/table">
            <a:tbl>
              <a:tblPr firstRow="1" bandRow="1">
                <a:tableStyleId>{073A0DAA-6AF3-43AB-8588-CEC1D06C72B9}</a:tableStyleId>
              </a:tblPr>
              <a:tblGrid>
                <a:gridCol w="1809027">
                  <a:extLst>
                    <a:ext uri="{9D8B030D-6E8A-4147-A177-3AD203B41FA5}">
                      <a16:colId xmlns:a16="http://schemas.microsoft.com/office/drawing/2014/main" val="3655427531"/>
                    </a:ext>
                  </a:extLst>
                </a:gridCol>
                <a:gridCol w="1547118">
                  <a:extLst>
                    <a:ext uri="{9D8B030D-6E8A-4147-A177-3AD203B41FA5}">
                      <a16:colId xmlns:a16="http://schemas.microsoft.com/office/drawing/2014/main" val="1999429750"/>
                    </a:ext>
                  </a:extLst>
                </a:gridCol>
              </a:tblGrid>
              <a:tr h="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IN" sz="1200" b="1" i="0" u="none" strike="noStrike">
                          <a:solidFill>
                            <a:schemeClr val="bg1"/>
                          </a:solidFill>
                          <a:effectLst/>
                          <a:latin typeface="Cambria" panose="02040503050406030204" pitchFamily="18" charset="0"/>
                          <a:ea typeface="Cambria" panose="02040503050406030204" pitchFamily="18" charset="0"/>
                        </a:rPr>
                        <a:t>Corpus</a:t>
                      </a:r>
                    </a:p>
                  </a:txBody>
                  <a:tcPr anchor="ctr"/>
                </a:tc>
                <a:tc>
                  <a:txBody>
                    <a:bodyPr/>
                    <a:lstStyle/>
                    <a:p>
                      <a:pPr algn="ctr" fontAlgn="ctr"/>
                      <a:r>
                        <a:rPr lang="en-IN" sz="1200" b="1" i="0" u="none" strike="noStrike">
                          <a:solidFill>
                            <a:schemeClr val="bg1"/>
                          </a:solidFill>
                          <a:effectLst/>
                          <a:latin typeface="Cambria" panose="02040503050406030204" pitchFamily="18" charset="0"/>
                          <a:ea typeface="Cambria" panose="02040503050406030204" pitchFamily="18" charset="0"/>
                        </a:rPr>
                        <a:t>Fixed</a:t>
                      </a:r>
                    </a:p>
                  </a:txBody>
                  <a:tcPr marL="9525" marR="9525" marT="9525" marB="0" anchor="ctr"/>
                </a:tc>
                <a:extLst>
                  <a:ext uri="{0D108BD9-81ED-4DB2-BD59-A6C34878D82A}">
                    <a16:rowId xmlns:a16="http://schemas.microsoft.com/office/drawing/2014/main" val="3419815612"/>
                  </a:ext>
                </a:extLst>
              </a:tr>
              <a:tr h="0">
                <a:tc>
                  <a:txBody>
                    <a:bodyPr/>
                    <a:lstStyle/>
                    <a:p>
                      <a:pPr algn="ctr" fontAlgn="b"/>
                      <a:r>
                        <a:rPr lang="en-IN" sz="1200" b="1" i="0" u="none" strike="noStrike">
                          <a:solidFill>
                            <a:schemeClr val="tx1"/>
                          </a:solidFill>
                          <a:effectLst/>
                          <a:latin typeface="Cambria" panose="02040503050406030204" pitchFamily="18" charset="0"/>
                          <a:ea typeface="Cambria" panose="02040503050406030204" pitchFamily="18" charset="0"/>
                        </a:rPr>
                        <a:t>1 – 10 Cr</a:t>
                      </a:r>
                    </a:p>
                  </a:txBody>
                  <a:tcPr marL="9525" marR="9525" marT="9525" marB="0" anchor="ctr">
                    <a:solidFill>
                      <a:schemeClr val="bg1">
                        <a:lumMod val="85000"/>
                      </a:schemeClr>
                    </a:solidFill>
                  </a:tcPr>
                </a:tc>
                <a:tc>
                  <a:txBody>
                    <a:bodyPr/>
                    <a:lstStyle/>
                    <a:p>
                      <a:pPr algn="ctr" fontAlgn="ctr"/>
                      <a:r>
                        <a:rPr lang="en-IN" sz="1200" b="0" i="0" u="none" strike="noStrike">
                          <a:solidFill>
                            <a:schemeClr val="tx1"/>
                          </a:solidFill>
                          <a:effectLst/>
                          <a:latin typeface="Cambria" panose="02040503050406030204" pitchFamily="18" charset="0"/>
                          <a:ea typeface="Cambria" panose="02040503050406030204" pitchFamily="18" charset="0"/>
                        </a:rPr>
                        <a:t>2.00%</a:t>
                      </a:r>
                    </a:p>
                  </a:txBody>
                  <a:tcPr marL="9525" marR="9525" marT="9525" marB="0" anchor="ctr">
                    <a:solidFill>
                      <a:schemeClr val="bg1">
                        <a:lumMod val="85000"/>
                      </a:schemeClr>
                    </a:solidFill>
                  </a:tcPr>
                </a:tc>
                <a:extLst>
                  <a:ext uri="{0D108BD9-81ED-4DB2-BD59-A6C34878D82A}">
                    <a16:rowId xmlns:a16="http://schemas.microsoft.com/office/drawing/2014/main" val="1593328609"/>
                  </a:ext>
                </a:extLst>
              </a:tr>
              <a:tr h="0">
                <a:tc>
                  <a:txBody>
                    <a:bodyPr/>
                    <a:lstStyle/>
                    <a:p>
                      <a:pPr algn="ctr" fontAlgn="b"/>
                      <a:r>
                        <a:rPr lang="en-IN" sz="1200" b="1" i="0" u="none" strike="noStrike">
                          <a:solidFill>
                            <a:schemeClr val="tx1"/>
                          </a:solidFill>
                          <a:effectLst/>
                          <a:latin typeface="Cambria" panose="02040503050406030204" pitchFamily="18" charset="0"/>
                          <a:ea typeface="Cambria" panose="02040503050406030204" pitchFamily="18" charset="0"/>
                        </a:rPr>
                        <a:t>10 – 25 Cr</a:t>
                      </a:r>
                    </a:p>
                  </a:txBody>
                  <a:tcPr marL="9525" marR="9525" marT="9525" marB="0" anchor="ctr">
                    <a:solidFill>
                      <a:schemeClr val="bg1">
                        <a:lumMod val="85000"/>
                      </a:schemeClr>
                    </a:solidFill>
                  </a:tcPr>
                </a:tc>
                <a:tc>
                  <a:txBody>
                    <a:bodyPr/>
                    <a:lstStyle/>
                    <a:p>
                      <a:pPr algn="ctr" fontAlgn="ctr"/>
                      <a:r>
                        <a:rPr lang="en-IN" sz="1200" b="0" i="0" u="none" strike="noStrike">
                          <a:solidFill>
                            <a:schemeClr val="tx1"/>
                          </a:solidFill>
                          <a:effectLst/>
                          <a:latin typeface="Cambria" panose="02040503050406030204" pitchFamily="18" charset="0"/>
                          <a:ea typeface="Cambria" panose="02040503050406030204" pitchFamily="18" charset="0"/>
                        </a:rPr>
                        <a:t>1.75%</a:t>
                      </a:r>
                    </a:p>
                  </a:txBody>
                  <a:tcPr marL="9525" marR="9525" marT="9525" marB="0" anchor="ctr">
                    <a:solidFill>
                      <a:schemeClr val="bg1">
                        <a:lumMod val="85000"/>
                      </a:schemeClr>
                    </a:solidFill>
                  </a:tcPr>
                </a:tc>
                <a:extLst>
                  <a:ext uri="{0D108BD9-81ED-4DB2-BD59-A6C34878D82A}">
                    <a16:rowId xmlns:a16="http://schemas.microsoft.com/office/drawing/2014/main" val="918766262"/>
                  </a:ext>
                </a:extLst>
              </a:tr>
              <a:tr h="0">
                <a:tc>
                  <a:txBody>
                    <a:bodyPr/>
                    <a:lstStyle/>
                    <a:p>
                      <a:pPr algn="ctr" fontAlgn="b"/>
                      <a:r>
                        <a:rPr lang="en-IN" sz="1200" b="1" i="0" u="none" strike="noStrike">
                          <a:solidFill>
                            <a:schemeClr val="tx1"/>
                          </a:solidFill>
                          <a:effectLst/>
                          <a:latin typeface="Cambria" panose="02040503050406030204" pitchFamily="18" charset="0"/>
                          <a:ea typeface="Cambria" panose="02040503050406030204" pitchFamily="18" charset="0"/>
                        </a:rPr>
                        <a:t>25 Cr Above</a:t>
                      </a:r>
                    </a:p>
                  </a:txBody>
                  <a:tcPr marL="9525" marR="9525" marT="9525" marB="0" anchor="ctr">
                    <a:solidFill>
                      <a:schemeClr val="bg1">
                        <a:lumMod val="85000"/>
                      </a:schemeClr>
                    </a:solidFill>
                  </a:tcPr>
                </a:tc>
                <a:tc>
                  <a:txBody>
                    <a:bodyPr/>
                    <a:lstStyle/>
                    <a:p>
                      <a:pPr algn="ctr" fontAlgn="ctr"/>
                      <a:r>
                        <a:rPr lang="en-IN" sz="1200" b="0" i="0" u="none" strike="noStrike">
                          <a:solidFill>
                            <a:schemeClr val="tx1"/>
                          </a:solidFill>
                          <a:effectLst/>
                          <a:latin typeface="Cambria" panose="02040503050406030204" pitchFamily="18" charset="0"/>
                          <a:ea typeface="Cambria" panose="02040503050406030204" pitchFamily="18" charset="0"/>
                        </a:rPr>
                        <a:t>1.50%</a:t>
                      </a:r>
                    </a:p>
                  </a:txBody>
                  <a:tcPr marL="9525" marR="9525" marT="9525" marB="0" anchor="ctr">
                    <a:solidFill>
                      <a:schemeClr val="bg1">
                        <a:lumMod val="85000"/>
                      </a:schemeClr>
                    </a:solidFill>
                  </a:tcPr>
                </a:tc>
                <a:extLst>
                  <a:ext uri="{0D108BD9-81ED-4DB2-BD59-A6C34878D82A}">
                    <a16:rowId xmlns:a16="http://schemas.microsoft.com/office/drawing/2014/main" val="1953367582"/>
                  </a:ext>
                </a:extLst>
              </a:tr>
            </a:tbl>
          </a:graphicData>
        </a:graphic>
      </p:graphicFrame>
      <p:sp>
        <p:nvSpPr>
          <p:cNvPr id="21" name="TextBox 20">
            <a:extLst>
              <a:ext uri="{FF2B5EF4-FFF2-40B4-BE49-F238E27FC236}">
                <a16:creationId xmlns:a16="http://schemas.microsoft.com/office/drawing/2014/main" id="{5A0E1677-8239-121B-CC60-FF7A04135D7A}"/>
              </a:ext>
            </a:extLst>
          </p:cNvPr>
          <p:cNvSpPr txBox="1"/>
          <p:nvPr/>
        </p:nvSpPr>
        <p:spPr>
          <a:xfrm>
            <a:off x="8270855" y="4931098"/>
            <a:ext cx="2902229" cy="30777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400" b="1" i="0"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rPr>
              <a:t>Fees Structure</a:t>
            </a:r>
          </a:p>
        </p:txBody>
      </p:sp>
      <p:graphicFrame>
        <p:nvGraphicFramePr>
          <p:cNvPr id="10" name="Table 9">
            <a:extLst>
              <a:ext uri="{FF2B5EF4-FFF2-40B4-BE49-F238E27FC236}">
                <a16:creationId xmlns:a16="http://schemas.microsoft.com/office/drawing/2014/main" id="{92D37107-DB1D-1FBF-78CD-8893465A5FF3}"/>
              </a:ext>
            </a:extLst>
          </p:cNvPr>
          <p:cNvGraphicFramePr>
            <a:graphicFrameLocks noGrp="1"/>
          </p:cNvGraphicFramePr>
          <p:nvPr/>
        </p:nvGraphicFramePr>
        <p:xfrm>
          <a:off x="3758208" y="1160818"/>
          <a:ext cx="8313159" cy="3667125"/>
        </p:xfrm>
        <a:graphic>
          <a:graphicData uri="http://schemas.openxmlformats.org/drawingml/2006/table">
            <a:tbl>
              <a:tblPr/>
              <a:tblGrid>
                <a:gridCol w="1329859">
                  <a:extLst>
                    <a:ext uri="{9D8B030D-6E8A-4147-A177-3AD203B41FA5}">
                      <a16:colId xmlns:a16="http://schemas.microsoft.com/office/drawing/2014/main" val="3506255909"/>
                    </a:ext>
                  </a:extLst>
                </a:gridCol>
                <a:gridCol w="1745825">
                  <a:extLst>
                    <a:ext uri="{9D8B030D-6E8A-4147-A177-3AD203B41FA5}">
                      <a16:colId xmlns:a16="http://schemas.microsoft.com/office/drawing/2014/main" val="2392678090"/>
                    </a:ext>
                  </a:extLst>
                </a:gridCol>
                <a:gridCol w="1745825">
                  <a:extLst>
                    <a:ext uri="{9D8B030D-6E8A-4147-A177-3AD203B41FA5}">
                      <a16:colId xmlns:a16="http://schemas.microsoft.com/office/drawing/2014/main" val="1895586238"/>
                    </a:ext>
                  </a:extLst>
                </a:gridCol>
                <a:gridCol w="1745825">
                  <a:extLst>
                    <a:ext uri="{9D8B030D-6E8A-4147-A177-3AD203B41FA5}">
                      <a16:colId xmlns:a16="http://schemas.microsoft.com/office/drawing/2014/main" val="1259545566"/>
                    </a:ext>
                  </a:extLst>
                </a:gridCol>
                <a:gridCol w="1745825">
                  <a:extLst>
                    <a:ext uri="{9D8B030D-6E8A-4147-A177-3AD203B41FA5}">
                      <a16:colId xmlns:a16="http://schemas.microsoft.com/office/drawing/2014/main" val="2736811759"/>
                    </a:ext>
                  </a:extLst>
                </a:gridCol>
              </a:tblGrid>
              <a:tr h="164160">
                <a:tc>
                  <a:txBody>
                    <a:bodyPr/>
                    <a:lstStyle/>
                    <a:p>
                      <a:pPr algn="ctr" rtl="0" fontAlgn="ctr"/>
                      <a:r>
                        <a:rPr lang="en-IN" sz="1200" b="1" i="0" u="none" strike="noStrike">
                          <a:solidFill>
                            <a:srgbClr val="FFFFFF"/>
                          </a:solidFill>
                          <a:effectLst/>
                          <a:latin typeface="Cambria" panose="02040503050406030204" pitchFamily="18" charset="0"/>
                          <a:ea typeface="Cambria" panose="02040503050406030204" pitchFamily="18" charset="0"/>
                        </a:rPr>
                        <a:t>Investment Type</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000000"/>
                    </a:solidFill>
                  </a:tcPr>
                </a:tc>
                <a:tc>
                  <a:txBody>
                    <a:bodyPr/>
                    <a:lstStyle/>
                    <a:p>
                      <a:pPr algn="ctr"/>
                      <a:r>
                        <a:rPr lang="en-IN" sz="1200" b="1">
                          <a:solidFill>
                            <a:schemeClr val="bg1"/>
                          </a:solidFill>
                          <a:latin typeface="Cambria" panose="02040503050406030204" pitchFamily="18" charset="0"/>
                          <a:ea typeface="Cambria" panose="02040503050406030204" pitchFamily="18" charset="0"/>
                        </a:rPr>
                        <a:t>Financials (Secured NBFC lending)</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000000"/>
                    </a:solidFill>
                  </a:tcPr>
                </a:tc>
                <a:tc>
                  <a:txBody>
                    <a:bodyPr/>
                    <a:lstStyle/>
                    <a:p>
                      <a:pPr algn="ctr"/>
                      <a:r>
                        <a:rPr lang="en-IN" sz="1200" b="1">
                          <a:solidFill>
                            <a:schemeClr val="bg1"/>
                          </a:solidFill>
                          <a:latin typeface="Cambria" panose="02040503050406030204" pitchFamily="18" charset="0"/>
                          <a:ea typeface="Cambria" panose="02040503050406030204" pitchFamily="18" charset="0"/>
                        </a:rPr>
                        <a:t>Sponsor Funding (Promotor/</a:t>
                      </a:r>
                      <a:r>
                        <a:rPr lang="en-IN" sz="1200" b="1" err="1">
                          <a:solidFill>
                            <a:schemeClr val="bg1"/>
                          </a:solidFill>
                          <a:latin typeface="Cambria" panose="02040503050406030204" pitchFamily="18" charset="0"/>
                          <a:ea typeface="Cambria" panose="02040503050406030204" pitchFamily="18" charset="0"/>
                        </a:rPr>
                        <a:t>OpCo</a:t>
                      </a:r>
                      <a:r>
                        <a:rPr lang="en-IN" sz="1200" b="1">
                          <a:solidFill>
                            <a:schemeClr val="bg1"/>
                          </a:solidFill>
                          <a:latin typeface="Cambria" panose="02040503050406030204" pitchFamily="18" charset="0"/>
                          <a:ea typeface="Cambria" panose="02040503050406030204" pitchFamily="18" charset="0"/>
                        </a:rPr>
                        <a:t> Loans)</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000000"/>
                    </a:solidFill>
                  </a:tcPr>
                </a:tc>
                <a:tc>
                  <a:txBody>
                    <a:bodyPr/>
                    <a:lstStyle/>
                    <a:p>
                      <a:pPr algn="ctr"/>
                      <a:r>
                        <a:rPr lang="en-IN" sz="1200" b="1">
                          <a:solidFill>
                            <a:schemeClr val="bg1"/>
                          </a:solidFill>
                          <a:latin typeface="Cambria" panose="02040503050406030204" pitchFamily="18" charset="0"/>
                          <a:ea typeface="Cambria" panose="02040503050406030204" pitchFamily="18" charset="0"/>
                        </a:rPr>
                        <a:t>Mid-Income Housing (Real Estate Lending)</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000000"/>
                    </a:solidFill>
                  </a:tcPr>
                </a:tc>
                <a:tc>
                  <a:txBody>
                    <a:bodyPr/>
                    <a:lstStyle/>
                    <a:p>
                      <a:pPr marL="0" algn="ctr" defTabSz="914400" rtl="0" eaLnBrk="1" latinLnBrk="0" hangingPunct="1"/>
                      <a:r>
                        <a:rPr lang="en-IN" sz="1200" b="1" kern="1200">
                          <a:solidFill>
                            <a:schemeClr val="bg1"/>
                          </a:solidFill>
                          <a:latin typeface="Cambria" panose="02040503050406030204" pitchFamily="18" charset="0"/>
                          <a:ea typeface="Cambria" panose="02040503050406030204" pitchFamily="18" charset="0"/>
                          <a:cs typeface="+mn-cs"/>
                        </a:rPr>
                        <a:t>Opportunistic/</a:t>
                      </a:r>
                      <a:r>
                        <a:rPr lang="en-IN" sz="1200" b="1" kern="1200" err="1">
                          <a:solidFill>
                            <a:schemeClr val="bg1"/>
                          </a:solidFill>
                          <a:latin typeface="Cambria" panose="02040503050406030204" pitchFamily="18" charset="0"/>
                          <a:ea typeface="Cambria" panose="02040503050406030204" pitchFamily="18" charset="0"/>
                          <a:cs typeface="+mn-cs"/>
                        </a:rPr>
                        <a:t>OpCo</a:t>
                      </a:r>
                      <a:r>
                        <a:rPr lang="en-IN" sz="1200" b="1" kern="1200">
                          <a:solidFill>
                            <a:schemeClr val="bg1"/>
                          </a:solidFill>
                          <a:latin typeface="Cambria" panose="02040503050406030204" pitchFamily="18" charset="0"/>
                          <a:ea typeface="Cambria" panose="02040503050406030204" pitchFamily="18" charset="0"/>
                          <a:cs typeface="+mn-cs"/>
                        </a:rPr>
                        <a:t> Funding</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000000"/>
                    </a:solidFill>
                  </a:tcPr>
                </a:tc>
                <a:extLst>
                  <a:ext uri="{0D108BD9-81ED-4DB2-BD59-A6C34878D82A}">
                    <a16:rowId xmlns:a16="http://schemas.microsoft.com/office/drawing/2014/main" val="3233174111"/>
                  </a:ext>
                </a:extLst>
              </a:tr>
              <a:tr h="479982">
                <a:tc>
                  <a:txBody>
                    <a:bodyPr/>
                    <a:lstStyle/>
                    <a:p>
                      <a:pPr algn="ctr">
                        <a:buNone/>
                      </a:pPr>
                      <a:r>
                        <a:rPr lang="en-IN" sz="1200" b="1">
                          <a:solidFill>
                            <a:srgbClr val="000000"/>
                          </a:solidFill>
                          <a:effectLst/>
                          <a:latin typeface="Cambria" panose="02040503050406030204" pitchFamily="18" charset="0"/>
                          <a:ea typeface="Cambria" panose="02040503050406030204" pitchFamily="18" charset="0"/>
                          <a:cs typeface="Aptos" panose="020B0004020202020204" pitchFamily="34" charset="0"/>
                        </a:rPr>
                        <a:t>Description &amp; Example Sectors</a:t>
                      </a:r>
                      <a:endParaRPr lang="en-IN" sz="1200">
                        <a:effectLst/>
                        <a:latin typeface="Cambria" panose="02040503050406030204" pitchFamily="18" charset="0"/>
                        <a:ea typeface="Cambria" panose="02040503050406030204" pitchFamily="18" charset="0"/>
                        <a:cs typeface="Aptos" panose="020B0004020202020204" pitchFamily="34" charset="0"/>
                      </a:endParaRPr>
                    </a:p>
                  </a:txBody>
                  <a:tcPr marL="68580" marR="68580" marT="0"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905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CBCBCB"/>
                    </a:solidFill>
                  </a:tcPr>
                </a:tc>
                <a:tc>
                  <a:txBody>
                    <a:bodyPr/>
                    <a:lstStyle/>
                    <a:p>
                      <a:pPr algn="ctr" fontAlgn="ctr"/>
                      <a:r>
                        <a:rPr lang="en-IN" sz="1200" kern="1200">
                          <a:solidFill>
                            <a:schemeClr val="tx1"/>
                          </a:solidFill>
                          <a:effectLst/>
                          <a:latin typeface="Cambria" panose="02040503050406030204" pitchFamily="18" charset="0"/>
                          <a:ea typeface="Cambria" panose="02040503050406030204" pitchFamily="18" charset="0"/>
                          <a:cs typeface="+mn-cs"/>
                        </a:rPr>
                        <a:t>Lending to mid-sized NBFCs (e.g., rural, MSME, vehicle finance)</a:t>
                      </a:r>
                      <a:endParaRPr lang="en-IN" sz="1200" b="0" i="0" u="none" strike="noStrike">
                        <a:solidFill>
                          <a:srgbClr val="000000"/>
                        </a:solidFill>
                        <a:effectLst/>
                        <a:latin typeface="Cambria" panose="02040503050406030204" pitchFamily="18" charset="0"/>
                        <a:ea typeface="Cambria" panose="02040503050406030204" pitchFamily="18" charset="0"/>
                      </a:endParaRP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905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CBCBCB"/>
                    </a:solidFill>
                  </a:tcPr>
                </a:tc>
                <a:tc>
                  <a:txBody>
                    <a:bodyPr/>
                    <a:lstStyle/>
                    <a:p>
                      <a:pPr algn="ctr" fontAlgn="ctr"/>
                      <a:r>
                        <a:rPr lang="en-IN" sz="1200" kern="1200">
                          <a:solidFill>
                            <a:schemeClr val="tx1"/>
                          </a:solidFill>
                          <a:effectLst/>
                          <a:latin typeface="Cambria" panose="02040503050406030204" pitchFamily="18" charset="0"/>
                          <a:ea typeface="Cambria" panose="02040503050406030204" pitchFamily="18" charset="0"/>
                          <a:cs typeface="+mn-cs"/>
                        </a:rPr>
                        <a:t>Loans to company promoters or operating companies, secured by shares and property</a:t>
                      </a:r>
                      <a:endParaRPr lang="en-IN" sz="1200" b="0" i="0" u="none" strike="noStrike">
                        <a:solidFill>
                          <a:srgbClr val="000000"/>
                        </a:solidFill>
                        <a:effectLst/>
                        <a:latin typeface="Cambria" panose="02040503050406030204" pitchFamily="18" charset="0"/>
                        <a:ea typeface="Cambria" panose="02040503050406030204" pitchFamily="18" charset="0"/>
                      </a:endParaRP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905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CBCBCB"/>
                    </a:solidFill>
                  </a:tcPr>
                </a:tc>
                <a:tc>
                  <a:txBody>
                    <a:bodyPr/>
                    <a:lstStyle/>
                    <a:p>
                      <a:pPr algn="ctr">
                        <a:buNone/>
                      </a:pPr>
                      <a:r>
                        <a:rPr lang="en-IN" sz="1200">
                          <a:solidFill>
                            <a:srgbClr val="000000"/>
                          </a:solidFill>
                          <a:effectLst/>
                          <a:latin typeface="Cambria" panose="02040503050406030204" pitchFamily="18" charset="0"/>
                          <a:ea typeface="Cambria" panose="02040503050406030204" pitchFamily="18" charset="0"/>
                          <a:cs typeface="Aptos" panose="020B0004020202020204" pitchFamily="34" charset="0"/>
                        </a:rPr>
                        <a:t>Lending to reputed developers for mid-income housing projects (mainly in Mumbai, Pune, Bangalore)</a:t>
                      </a:r>
                      <a:endParaRPr lang="en-IN" sz="1200">
                        <a:effectLst/>
                        <a:latin typeface="Cambria" panose="02040503050406030204" pitchFamily="18" charset="0"/>
                        <a:ea typeface="Cambria" panose="02040503050406030204" pitchFamily="18" charset="0"/>
                        <a:cs typeface="Aptos" panose="020B0004020202020204" pitchFamily="34" charset="0"/>
                      </a:endParaRPr>
                    </a:p>
                  </a:txBody>
                  <a:tcPr marL="68580" marR="68580" marT="0"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905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CBCBCB"/>
                    </a:solidFill>
                  </a:tcPr>
                </a:tc>
                <a:tc>
                  <a:txBody>
                    <a:bodyPr/>
                    <a:lstStyle/>
                    <a:p>
                      <a:pPr marL="0" algn="ctr" defTabSz="914400" rtl="0" eaLnBrk="1" latinLnBrk="0" hangingPunct="1">
                        <a:buNone/>
                      </a:pPr>
                      <a:r>
                        <a:rPr lang="en-US" sz="1200" kern="1200">
                          <a:solidFill>
                            <a:srgbClr val="000000"/>
                          </a:solidFill>
                          <a:effectLst/>
                          <a:latin typeface="Cambria" panose="02040503050406030204" pitchFamily="18" charset="0"/>
                          <a:ea typeface="Cambria" panose="02040503050406030204" pitchFamily="18" charset="0"/>
                          <a:cs typeface="+mn-cs"/>
                        </a:rPr>
                        <a:t>Short- to medium-term loans to operating companies with strong financials, secured by operating assets and shares</a:t>
                      </a:r>
                      <a:endParaRPr lang="en-IN" sz="1200" kern="1200">
                        <a:solidFill>
                          <a:srgbClr val="000000"/>
                        </a:solidFill>
                        <a:effectLst/>
                        <a:latin typeface="Cambria" panose="02040503050406030204" pitchFamily="18" charset="0"/>
                        <a:ea typeface="Cambria" panose="02040503050406030204" pitchFamily="18" charset="0"/>
                        <a:cs typeface="+mn-cs"/>
                      </a:endParaRPr>
                    </a:p>
                  </a:txBody>
                  <a:tcPr marL="68580" marR="68580" marT="0"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905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CBCBCB"/>
                    </a:solidFill>
                  </a:tcPr>
                </a:tc>
                <a:extLst>
                  <a:ext uri="{0D108BD9-81ED-4DB2-BD59-A6C34878D82A}">
                    <a16:rowId xmlns:a16="http://schemas.microsoft.com/office/drawing/2014/main" val="2260061183"/>
                  </a:ext>
                </a:extLst>
              </a:tr>
              <a:tr h="639975">
                <a:tc>
                  <a:txBody>
                    <a:bodyPr/>
                    <a:lstStyle/>
                    <a:p>
                      <a:pPr algn="ctr">
                        <a:buNone/>
                      </a:pPr>
                      <a:r>
                        <a:rPr lang="en-IN" sz="1200" b="1">
                          <a:solidFill>
                            <a:srgbClr val="000000"/>
                          </a:solidFill>
                          <a:effectLst/>
                          <a:latin typeface="Cambria" panose="02040503050406030204" pitchFamily="18" charset="0"/>
                          <a:ea typeface="Cambria" panose="02040503050406030204" pitchFamily="18" charset="0"/>
                          <a:cs typeface="Aptos" panose="020B0004020202020204" pitchFamily="34" charset="0"/>
                        </a:rPr>
                        <a:t>Key Filters &amp; Collateral</a:t>
                      </a:r>
                      <a:endParaRPr lang="en-IN" sz="1200">
                        <a:effectLst/>
                        <a:latin typeface="Cambria" panose="02040503050406030204" pitchFamily="18" charset="0"/>
                        <a:ea typeface="Cambria" panose="02040503050406030204" pitchFamily="18" charset="0"/>
                        <a:cs typeface="Aptos" panose="020B0004020202020204" pitchFamily="34" charset="0"/>
                      </a:endParaRPr>
                    </a:p>
                  </a:txBody>
                  <a:tcPr marL="68580" marR="68580" marT="0"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E7E7E7"/>
                    </a:solidFill>
                  </a:tcPr>
                </a:tc>
                <a:tc>
                  <a:txBody>
                    <a:bodyPr/>
                    <a:lstStyle/>
                    <a:p>
                      <a:pPr marL="171450" indent="-171450" algn="ctr">
                        <a:buFontTx/>
                        <a:buChar char="-"/>
                      </a:pPr>
                      <a:r>
                        <a:rPr lang="en-IN" sz="1200">
                          <a:solidFill>
                            <a:srgbClr val="000000"/>
                          </a:solidFill>
                          <a:effectLst/>
                          <a:latin typeface="Cambria" panose="02040503050406030204" pitchFamily="18" charset="0"/>
                          <a:ea typeface="Cambria" panose="02040503050406030204" pitchFamily="18" charset="0"/>
                          <a:cs typeface="Aptos" panose="020B0004020202020204" pitchFamily="34" charset="0"/>
                        </a:rPr>
                        <a:t>Vintage &gt;5 years</a:t>
                      </a:r>
                    </a:p>
                    <a:p>
                      <a:pPr marL="171450" marR="0" lvl="0" indent="-171450" algn="ctr" defTabSz="914400" rtl="0" eaLnBrk="1" fontAlgn="auto" latinLnBrk="0" hangingPunct="1">
                        <a:lnSpc>
                          <a:spcPct val="100000"/>
                        </a:lnSpc>
                        <a:spcBef>
                          <a:spcPts val="0"/>
                        </a:spcBef>
                        <a:spcAft>
                          <a:spcPts val="0"/>
                        </a:spcAft>
                        <a:buClrTx/>
                        <a:buSzTx/>
                        <a:buFontTx/>
                        <a:buChar char="-"/>
                        <a:tabLst/>
                        <a:defRPr/>
                      </a:pPr>
                      <a:r>
                        <a:rPr lang="en-IN" sz="1200">
                          <a:solidFill>
                            <a:srgbClr val="000000"/>
                          </a:solidFill>
                          <a:effectLst/>
                          <a:latin typeface="Cambria" panose="02040503050406030204" pitchFamily="18" charset="0"/>
                          <a:ea typeface="Cambria" panose="02040503050406030204" pitchFamily="18" charset="0"/>
                          <a:cs typeface="Aptos" panose="020B0004020202020204" pitchFamily="34" charset="0"/>
                        </a:rPr>
                        <a:t>- Leverage &lt;3.5x</a:t>
                      </a:r>
                      <a:endParaRPr lang="en-IN" sz="1200">
                        <a:effectLst/>
                        <a:latin typeface="Cambria" panose="02040503050406030204" pitchFamily="18" charset="0"/>
                        <a:ea typeface="Cambria" panose="02040503050406030204" pitchFamily="18" charset="0"/>
                        <a:cs typeface="Aptos" panose="020B0004020202020204" pitchFamily="34" charset="0"/>
                      </a:endParaRPr>
                    </a:p>
                    <a:p>
                      <a:pPr marL="171450" indent="-171450" algn="ctr">
                        <a:buFontTx/>
                        <a:buChar char="-"/>
                      </a:pPr>
                      <a:r>
                        <a:rPr lang="en-IN" sz="1200">
                          <a:solidFill>
                            <a:srgbClr val="000000"/>
                          </a:solidFill>
                          <a:effectLst/>
                          <a:latin typeface="Cambria" panose="02040503050406030204" pitchFamily="18" charset="0"/>
                          <a:ea typeface="Cambria" panose="02040503050406030204" pitchFamily="18" charset="0"/>
                          <a:cs typeface="Aptos" panose="020B0004020202020204" pitchFamily="34" charset="0"/>
                        </a:rPr>
                        <a:t>CAR &gt;20%</a:t>
                      </a:r>
                    </a:p>
                    <a:p>
                      <a:pPr marL="171450" indent="-171450" algn="ctr">
                        <a:buFontTx/>
                        <a:buChar char="-"/>
                      </a:pPr>
                      <a:r>
                        <a:rPr lang="en-IN" sz="1200">
                          <a:solidFill>
                            <a:srgbClr val="000000"/>
                          </a:solidFill>
                          <a:effectLst/>
                          <a:latin typeface="Cambria" panose="02040503050406030204" pitchFamily="18" charset="0"/>
                          <a:ea typeface="Cambria" panose="02040503050406030204" pitchFamily="18" charset="0"/>
                          <a:cs typeface="Aptos" panose="020B0004020202020204" pitchFamily="34" charset="0"/>
                        </a:rPr>
                        <a:t>Rating ≥ BBB</a:t>
                      </a:r>
                    </a:p>
                    <a:p>
                      <a:pPr marL="171450" indent="-171450" algn="ctr">
                        <a:buFontTx/>
                        <a:buChar char="-"/>
                      </a:pPr>
                      <a:r>
                        <a:rPr lang="en-IN" sz="1200">
                          <a:solidFill>
                            <a:srgbClr val="000000"/>
                          </a:solidFill>
                          <a:effectLst/>
                          <a:latin typeface="Cambria" panose="02040503050406030204" pitchFamily="18" charset="0"/>
                          <a:ea typeface="Cambria" panose="02040503050406030204" pitchFamily="18" charset="0"/>
                          <a:cs typeface="Aptos" panose="020B0004020202020204" pitchFamily="34" charset="0"/>
                        </a:rPr>
                        <a:t>Collateral: Underlying loans, 1.1–1.3x cover</a:t>
                      </a:r>
                      <a:endParaRPr lang="en-IN" sz="1200">
                        <a:effectLst/>
                        <a:latin typeface="Cambria" panose="02040503050406030204" pitchFamily="18" charset="0"/>
                        <a:ea typeface="Cambria" panose="02040503050406030204" pitchFamily="18" charset="0"/>
                        <a:cs typeface="Aptos" panose="020B0004020202020204" pitchFamily="34" charset="0"/>
                      </a:endParaRPr>
                    </a:p>
                  </a:txBody>
                  <a:tcPr marL="68580" marR="68580" marT="0"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E7E7E7"/>
                    </a:solidFill>
                  </a:tcPr>
                </a:tc>
                <a:tc>
                  <a:txBody>
                    <a:bodyPr/>
                    <a:lstStyle/>
                    <a:p>
                      <a:pPr marL="171450" indent="-171450" algn="ctr">
                        <a:buFontTx/>
                        <a:buChar char="-"/>
                      </a:pPr>
                      <a:r>
                        <a:rPr lang="en-IN" sz="1200">
                          <a:solidFill>
                            <a:srgbClr val="000000"/>
                          </a:solidFill>
                          <a:effectLst/>
                          <a:latin typeface="Cambria" panose="02040503050406030204" pitchFamily="18" charset="0"/>
                          <a:ea typeface="Cambria" panose="02040503050406030204" pitchFamily="18" charset="0"/>
                          <a:cs typeface="Aptos" panose="020B0004020202020204" pitchFamily="34" charset="0"/>
                        </a:rPr>
                        <a:t>Min 2x cover (assets/shares)</a:t>
                      </a:r>
                    </a:p>
                    <a:p>
                      <a:pPr marL="171450" indent="-171450" algn="ctr">
                        <a:buFontTx/>
                        <a:buChar char="-"/>
                      </a:pPr>
                      <a:r>
                        <a:rPr lang="en-IN" sz="1200">
                          <a:solidFill>
                            <a:srgbClr val="000000"/>
                          </a:solidFill>
                          <a:effectLst/>
                          <a:latin typeface="Cambria" panose="02040503050406030204" pitchFamily="18" charset="0"/>
                          <a:ea typeface="Cambria" panose="02040503050406030204" pitchFamily="18" charset="0"/>
                          <a:cs typeface="Aptos" panose="020B0004020202020204" pitchFamily="34" charset="0"/>
                        </a:rPr>
                        <a:t>Personal/corporate guarantees</a:t>
                      </a:r>
                    </a:p>
                    <a:p>
                      <a:pPr marL="171450" indent="-171450" algn="ctr">
                        <a:buFontTx/>
                        <a:buChar char="-"/>
                      </a:pPr>
                      <a:r>
                        <a:rPr lang="en-IN" sz="1200">
                          <a:solidFill>
                            <a:srgbClr val="000000"/>
                          </a:solidFill>
                          <a:effectLst/>
                          <a:latin typeface="Cambria" panose="02040503050406030204" pitchFamily="18" charset="0"/>
                          <a:ea typeface="Cambria" panose="02040503050406030204" pitchFamily="18" charset="0"/>
                          <a:cs typeface="Aptos" panose="020B0004020202020204" pitchFamily="34" charset="0"/>
                        </a:rPr>
                        <a:t>No distress, no PE</a:t>
                      </a:r>
                    </a:p>
                    <a:p>
                      <a:pPr marL="171450" indent="-171450" algn="ctr">
                        <a:buFontTx/>
                        <a:buChar char="-"/>
                      </a:pPr>
                      <a:r>
                        <a:rPr lang="en-IN" sz="1200">
                          <a:solidFill>
                            <a:srgbClr val="000000"/>
                          </a:solidFill>
                          <a:effectLst/>
                          <a:latin typeface="Cambria" panose="02040503050406030204" pitchFamily="18" charset="0"/>
                          <a:ea typeface="Cambria" panose="02040503050406030204" pitchFamily="18" charset="0"/>
                          <a:cs typeface="Aptos" panose="020B0004020202020204" pitchFamily="34" charset="0"/>
                        </a:rPr>
                        <a:t>Collateral: Shares, property, PG/PDC</a:t>
                      </a:r>
                      <a:endParaRPr lang="en-IN" sz="1200">
                        <a:effectLst/>
                        <a:latin typeface="Cambria" panose="02040503050406030204" pitchFamily="18" charset="0"/>
                        <a:ea typeface="Cambria" panose="02040503050406030204" pitchFamily="18" charset="0"/>
                        <a:cs typeface="Aptos" panose="020B0004020202020204" pitchFamily="34" charset="0"/>
                      </a:endParaRPr>
                    </a:p>
                  </a:txBody>
                  <a:tcPr marL="68580" marR="68580" marT="0"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E7E7E7"/>
                    </a:solidFill>
                  </a:tcPr>
                </a:tc>
                <a:tc>
                  <a:txBody>
                    <a:bodyPr/>
                    <a:lstStyle/>
                    <a:p>
                      <a:pPr marL="171450" indent="-171450" algn="ctr">
                        <a:buFontTx/>
                        <a:buChar char="-"/>
                      </a:pPr>
                      <a:r>
                        <a:rPr lang="en-IN" sz="1200">
                          <a:solidFill>
                            <a:srgbClr val="000000"/>
                          </a:solidFill>
                          <a:effectLst/>
                          <a:latin typeface="Cambria" panose="02040503050406030204" pitchFamily="18" charset="0"/>
                          <a:ea typeface="Cambria" panose="02040503050406030204" pitchFamily="18" charset="0"/>
                          <a:cs typeface="Aptos" panose="020B0004020202020204" pitchFamily="34" charset="0"/>
                        </a:rPr>
                        <a:t>EBITDA positive</a:t>
                      </a:r>
                    </a:p>
                    <a:p>
                      <a:pPr marL="171450" indent="-171450" algn="ctr">
                        <a:buFontTx/>
                        <a:buChar char="-"/>
                      </a:pPr>
                      <a:r>
                        <a:rPr lang="en-IN" sz="1200">
                          <a:solidFill>
                            <a:srgbClr val="000000"/>
                          </a:solidFill>
                          <a:effectLst/>
                          <a:latin typeface="Cambria" panose="02040503050406030204" pitchFamily="18" charset="0"/>
                          <a:ea typeface="Cambria" panose="02040503050406030204" pitchFamily="18" charset="0"/>
                          <a:cs typeface="Aptos" panose="020B0004020202020204" pitchFamily="34" charset="0"/>
                        </a:rPr>
                        <a:t>Debt/EBITDA &lt;4x</a:t>
                      </a:r>
                    </a:p>
                    <a:p>
                      <a:pPr marL="171450" indent="-171450" algn="ctr">
                        <a:buFontTx/>
                        <a:buChar char="-"/>
                      </a:pPr>
                      <a:r>
                        <a:rPr lang="en-IN" sz="1200">
                          <a:solidFill>
                            <a:srgbClr val="000000"/>
                          </a:solidFill>
                          <a:effectLst/>
                          <a:latin typeface="Cambria" panose="02040503050406030204" pitchFamily="18" charset="0"/>
                          <a:ea typeface="Cambria" panose="02040503050406030204" pitchFamily="18" charset="0"/>
                          <a:cs typeface="Aptos" panose="020B0004020202020204" pitchFamily="34" charset="0"/>
                        </a:rPr>
                        <a:t>Vintage &gt;10 years</a:t>
                      </a:r>
                    </a:p>
                    <a:p>
                      <a:pPr marL="171450" indent="-171450" algn="ctr">
                        <a:buFontTx/>
                        <a:buChar char="-"/>
                      </a:pPr>
                      <a:r>
                        <a:rPr lang="en-IN" sz="1200">
                          <a:solidFill>
                            <a:srgbClr val="000000"/>
                          </a:solidFill>
                          <a:effectLst/>
                          <a:latin typeface="Cambria" panose="02040503050406030204" pitchFamily="18" charset="0"/>
                          <a:ea typeface="Cambria" panose="02040503050406030204" pitchFamily="18" charset="0"/>
                          <a:cs typeface="Aptos" panose="020B0004020202020204" pitchFamily="34" charset="0"/>
                        </a:rPr>
                        <a:t>Collateral: Min 2x land and 2x cash cover, shares of SPV, PG/CG/PDC</a:t>
                      </a:r>
                      <a:endParaRPr lang="en-IN" sz="1200">
                        <a:effectLst/>
                        <a:latin typeface="Cambria" panose="02040503050406030204" pitchFamily="18" charset="0"/>
                        <a:ea typeface="Cambria" panose="02040503050406030204" pitchFamily="18" charset="0"/>
                        <a:cs typeface="Aptos" panose="020B0004020202020204" pitchFamily="34" charset="0"/>
                      </a:endParaRPr>
                    </a:p>
                  </a:txBody>
                  <a:tcPr marL="68580" marR="68580" marT="0"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E7E7E7"/>
                    </a:solidFill>
                  </a:tcPr>
                </a:tc>
                <a:tc>
                  <a:txBody>
                    <a:bodyPr/>
                    <a:lstStyle/>
                    <a:p>
                      <a:pPr marL="0" indent="0" algn="ctr" defTabSz="914400" rtl="0" eaLnBrk="1" latinLnBrk="0" hangingPunct="1">
                        <a:buFontTx/>
                        <a:buNone/>
                      </a:pPr>
                      <a:r>
                        <a:rPr lang="en-US" sz="1200" kern="1200">
                          <a:solidFill>
                            <a:srgbClr val="000000"/>
                          </a:solidFill>
                          <a:effectLst/>
                          <a:latin typeface="Cambria" panose="02040503050406030204" pitchFamily="18" charset="0"/>
                          <a:ea typeface="Cambria" panose="02040503050406030204" pitchFamily="18" charset="0"/>
                          <a:cs typeface="+mn-cs"/>
                        </a:rPr>
                        <a:t>- Min 2x cover (operating assets + shares)</a:t>
                      </a:r>
                    </a:p>
                    <a:p>
                      <a:pPr marL="0" indent="0" algn="ctr" defTabSz="914400" rtl="0" eaLnBrk="1" latinLnBrk="0" hangingPunct="1">
                        <a:buFontTx/>
                        <a:buNone/>
                      </a:pPr>
                      <a:r>
                        <a:rPr lang="en-IN" sz="1200" kern="1200">
                          <a:solidFill>
                            <a:srgbClr val="000000"/>
                          </a:solidFill>
                          <a:effectLst/>
                          <a:latin typeface="Cambria" panose="02040503050406030204" pitchFamily="18" charset="0"/>
                          <a:ea typeface="Cambria" panose="02040503050406030204" pitchFamily="18" charset="0"/>
                          <a:cs typeface="+mn-cs"/>
                        </a:rPr>
                        <a:t>PG/PDC promoter</a:t>
                      </a:r>
                    </a:p>
                    <a:p>
                      <a:pPr marL="0" indent="0" algn="ctr" defTabSz="914400" rtl="0" eaLnBrk="1" latinLnBrk="0" hangingPunct="1">
                        <a:buFontTx/>
                        <a:buNone/>
                      </a:pPr>
                      <a:r>
                        <a:rPr lang="en-IN" sz="1200" kern="1200">
                          <a:solidFill>
                            <a:srgbClr val="000000"/>
                          </a:solidFill>
                          <a:effectLst/>
                          <a:latin typeface="Cambria" panose="02040503050406030204" pitchFamily="18" charset="0"/>
                          <a:ea typeface="Cambria" panose="02040503050406030204" pitchFamily="18" charset="0"/>
                          <a:cs typeface="+mn-cs"/>
                        </a:rPr>
                        <a:t>No distressed/venture-style debt</a:t>
                      </a:r>
                    </a:p>
                    <a:p>
                      <a:pPr marL="0" indent="0" algn="ctr" defTabSz="914400" rtl="0" eaLnBrk="1" latinLnBrk="0" hangingPunct="1">
                        <a:buFontTx/>
                        <a:buNone/>
                      </a:pPr>
                      <a:r>
                        <a:rPr lang="en-US" sz="1200" kern="1200">
                          <a:solidFill>
                            <a:srgbClr val="000000"/>
                          </a:solidFill>
                          <a:effectLst/>
                          <a:latin typeface="Cambria" panose="02040503050406030204" pitchFamily="18" charset="0"/>
                          <a:ea typeface="Cambria" panose="02040503050406030204" pitchFamily="18" charset="0"/>
                          <a:cs typeface="+mn-cs"/>
                        </a:rPr>
                        <a:t>Collateral: Operating assets, shares, PG/PDC</a:t>
                      </a:r>
                      <a:endParaRPr lang="en-IN" sz="1200" kern="1200">
                        <a:solidFill>
                          <a:srgbClr val="000000"/>
                        </a:solidFill>
                        <a:effectLst/>
                        <a:latin typeface="Cambria" panose="02040503050406030204" pitchFamily="18" charset="0"/>
                        <a:ea typeface="Cambria" panose="02040503050406030204" pitchFamily="18" charset="0"/>
                        <a:cs typeface="+mn-cs"/>
                      </a:endParaRPr>
                    </a:p>
                  </a:txBody>
                  <a:tcPr marL="68580" marR="68580" marT="0"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E7E7E7"/>
                    </a:solidFill>
                  </a:tcPr>
                </a:tc>
                <a:extLst>
                  <a:ext uri="{0D108BD9-81ED-4DB2-BD59-A6C34878D82A}">
                    <a16:rowId xmlns:a16="http://schemas.microsoft.com/office/drawing/2014/main" val="356530341"/>
                  </a:ext>
                </a:extLst>
              </a:tr>
              <a:tr h="159994">
                <a:tc>
                  <a:txBody>
                    <a:bodyPr/>
                    <a:lstStyle/>
                    <a:p>
                      <a:pPr algn="ctr">
                        <a:buNone/>
                      </a:pPr>
                      <a:r>
                        <a:rPr lang="en-IN" sz="1200" b="1">
                          <a:solidFill>
                            <a:srgbClr val="000000"/>
                          </a:solidFill>
                          <a:effectLst/>
                          <a:latin typeface="Cambria" panose="02040503050406030204" pitchFamily="18" charset="0"/>
                          <a:ea typeface="Cambria" panose="02040503050406030204" pitchFamily="18" charset="0"/>
                          <a:cs typeface="Aptos" panose="020B0004020202020204" pitchFamily="34" charset="0"/>
                        </a:rPr>
                        <a:t>Target Yield (Gross)</a:t>
                      </a:r>
                      <a:endParaRPr lang="en-IN" sz="1200">
                        <a:effectLst/>
                        <a:latin typeface="Cambria" panose="02040503050406030204" pitchFamily="18" charset="0"/>
                        <a:ea typeface="Cambria" panose="02040503050406030204" pitchFamily="18" charset="0"/>
                        <a:cs typeface="Aptos" panose="020B0004020202020204" pitchFamily="34" charset="0"/>
                      </a:endParaRPr>
                    </a:p>
                  </a:txBody>
                  <a:tcPr marL="68580" marR="68580" marT="0"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CBCBCB"/>
                    </a:solidFill>
                  </a:tcPr>
                </a:tc>
                <a:tc>
                  <a:txBody>
                    <a:bodyPr/>
                    <a:lstStyle/>
                    <a:p>
                      <a:pPr algn="ctr">
                        <a:buNone/>
                      </a:pPr>
                      <a:r>
                        <a:rPr lang="en-IN" sz="1200">
                          <a:solidFill>
                            <a:srgbClr val="000000"/>
                          </a:solidFill>
                          <a:effectLst/>
                          <a:latin typeface="Cambria" panose="02040503050406030204" pitchFamily="18" charset="0"/>
                          <a:ea typeface="Cambria" panose="02040503050406030204" pitchFamily="18" charset="0"/>
                          <a:cs typeface="Aptos" panose="020B0004020202020204" pitchFamily="34" charset="0"/>
                        </a:rPr>
                        <a:t>12–16%</a:t>
                      </a:r>
                      <a:endParaRPr lang="en-IN" sz="1200">
                        <a:effectLst/>
                        <a:latin typeface="Cambria" panose="02040503050406030204" pitchFamily="18" charset="0"/>
                        <a:ea typeface="Cambria" panose="02040503050406030204" pitchFamily="18" charset="0"/>
                        <a:cs typeface="Aptos" panose="020B0004020202020204" pitchFamily="34" charset="0"/>
                      </a:endParaRPr>
                    </a:p>
                  </a:txBody>
                  <a:tcPr marL="68580" marR="68580" marT="0"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CBCBCB"/>
                    </a:solidFill>
                  </a:tcPr>
                </a:tc>
                <a:tc>
                  <a:txBody>
                    <a:bodyPr/>
                    <a:lstStyle/>
                    <a:p>
                      <a:pPr algn="ctr">
                        <a:buNone/>
                      </a:pPr>
                      <a:r>
                        <a:rPr lang="en-IN" sz="1200">
                          <a:solidFill>
                            <a:srgbClr val="000000"/>
                          </a:solidFill>
                          <a:effectLst/>
                          <a:latin typeface="Cambria" panose="02040503050406030204" pitchFamily="18" charset="0"/>
                          <a:ea typeface="Cambria" panose="02040503050406030204" pitchFamily="18" charset="0"/>
                          <a:cs typeface="Aptos" panose="020B0004020202020204" pitchFamily="34" charset="0"/>
                        </a:rPr>
                        <a:t>15–17%</a:t>
                      </a:r>
                      <a:endParaRPr lang="en-IN" sz="1200">
                        <a:effectLst/>
                        <a:latin typeface="Cambria" panose="02040503050406030204" pitchFamily="18" charset="0"/>
                        <a:ea typeface="Cambria" panose="02040503050406030204" pitchFamily="18" charset="0"/>
                        <a:cs typeface="Aptos" panose="020B0004020202020204" pitchFamily="34" charset="0"/>
                      </a:endParaRPr>
                    </a:p>
                  </a:txBody>
                  <a:tcPr marL="68580" marR="68580" marT="0"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CBCBCB"/>
                    </a:solidFill>
                  </a:tcPr>
                </a:tc>
                <a:tc>
                  <a:txBody>
                    <a:bodyPr/>
                    <a:lstStyle/>
                    <a:p>
                      <a:pPr algn="ctr">
                        <a:buNone/>
                      </a:pPr>
                      <a:r>
                        <a:rPr lang="en-IN" sz="1200">
                          <a:solidFill>
                            <a:srgbClr val="000000"/>
                          </a:solidFill>
                          <a:effectLst/>
                          <a:latin typeface="Cambria" panose="02040503050406030204" pitchFamily="18" charset="0"/>
                          <a:ea typeface="Cambria" panose="02040503050406030204" pitchFamily="18" charset="0"/>
                          <a:cs typeface="Aptos" panose="020B0004020202020204" pitchFamily="34" charset="0"/>
                        </a:rPr>
                        <a:t>16–19%</a:t>
                      </a:r>
                      <a:endParaRPr lang="en-IN" sz="1200">
                        <a:effectLst/>
                        <a:latin typeface="Cambria" panose="02040503050406030204" pitchFamily="18" charset="0"/>
                        <a:ea typeface="Cambria" panose="02040503050406030204" pitchFamily="18" charset="0"/>
                        <a:cs typeface="Aptos" panose="020B0004020202020204" pitchFamily="34" charset="0"/>
                      </a:endParaRPr>
                    </a:p>
                  </a:txBody>
                  <a:tcPr marL="68580" marR="68580" marT="0"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CBCBCB"/>
                    </a:solidFill>
                  </a:tcPr>
                </a:tc>
                <a:tc>
                  <a:txBody>
                    <a:bodyPr/>
                    <a:lstStyle/>
                    <a:p>
                      <a:pPr marL="0" algn="ctr" defTabSz="914400" rtl="0" eaLnBrk="1" latinLnBrk="0" hangingPunct="1">
                        <a:buNone/>
                      </a:pPr>
                      <a:r>
                        <a:rPr lang="en-IN" sz="1200" kern="1200">
                          <a:solidFill>
                            <a:srgbClr val="000000"/>
                          </a:solidFill>
                          <a:effectLst/>
                          <a:latin typeface="Cambria" panose="02040503050406030204" pitchFamily="18" charset="0"/>
                          <a:ea typeface="Cambria" panose="02040503050406030204" pitchFamily="18" charset="0"/>
                          <a:cs typeface="+mn-cs"/>
                        </a:rPr>
                        <a:t>14–16%</a:t>
                      </a:r>
                    </a:p>
                  </a:txBody>
                  <a:tcPr marL="68580" marR="68580" marT="0"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CBCBCB"/>
                    </a:solidFill>
                  </a:tcPr>
                </a:tc>
                <a:extLst>
                  <a:ext uri="{0D108BD9-81ED-4DB2-BD59-A6C34878D82A}">
                    <a16:rowId xmlns:a16="http://schemas.microsoft.com/office/drawing/2014/main" val="1011168109"/>
                  </a:ext>
                </a:extLst>
              </a:tr>
              <a:tr h="79997">
                <a:tc>
                  <a:txBody>
                    <a:bodyPr/>
                    <a:lstStyle/>
                    <a:p>
                      <a:pPr algn="ctr">
                        <a:buNone/>
                      </a:pPr>
                      <a:r>
                        <a:rPr lang="en-IN" sz="1200" b="1">
                          <a:solidFill>
                            <a:srgbClr val="000000"/>
                          </a:solidFill>
                          <a:effectLst/>
                          <a:latin typeface="Cambria" panose="02040503050406030204" pitchFamily="18" charset="0"/>
                          <a:ea typeface="Cambria" panose="02040503050406030204" pitchFamily="18" charset="0"/>
                          <a:cs typeface="Aptos" panose="020B0004020202020204" pitchFamily="34" charset="0"/>
                        </a:rPr>
                        <a:t>Typical Tenor</a:t>
                      </a:r>
                      <a:endParaRPr lang="en-IN" sz="1200">
                        <a:effectLst/>
                        <a:latin typeface="Cambria" panose="02040503050406030204" pitchFamily="18" charset="0"/>
                        <a:ea typeface="Cambria" panose="02040503050406030204" pitchFamily="18" charset="0"/>
                        <a:cs typeface="Aptos" panose="020B0004020202020204" pitchFamily="34" charset="0"/>
                      </a:endParaRPr>
                    </a:p>
                  </a:txBody>
                  <a:tcPr marL="68580" marR="68580" marT="0"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E7E7E7"/>
                    </a:solidFill>
                  </a:tcPr>
                </a:tc>
                <a:tc>
                  <a:txBody>
                    <a:bodyPr/>
                    <a:lstStyle/>
                    <a:p>
                      <a:pPr algn="ctr">
                        <a:buNone/>
                      </a:pPr>
                      <a:r>
                        <a:rPr lang="en-IN" sz="1200">
                          <a:solidFill>
                            <a:srgbClr val="000000"/>
                          </a:solidFill>
                          <a:effectLst/>
                          <a:latin typeface="Cambria" panose="02040503050406030204" pitchFamily="18" charset="0"/>
                          <a:ea typeface="Cambria" panose="02040503050406030204" pitchFamily="18" charset="0"/>
                          <a:cs typeface="Aptos" panose="020B0004020202020204" pitchFamily="34" charset="0"/>
                        </a:rPr>
                        <a:t>1–3 years</a:t>
                      </a:r>
                      <a:endParaRPr lang="en-IN" sz="1200">
                        <a:effectLst/>
                        <a:latin typeface="Cambria" panose="02040503050406030204" pitchFamily="18" charset="0"/>
                        <a:ea typeface="Cambria" panose="02040503050406030204" pitchFamily="18" charset="0"/>
                        <a:cs typeface="Aptos" panose="020B0004020202020204" pitchFamily="34" charset="0"/>
                      </a:endParaRPr>
                    </a:p>
                  </a:txBody>
                  <a:tcPr marL="68580" marR="68580" marT="0"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E7E7E7"/>
                    </a:solidFill>
                  </a:tcPr>
                </a:tc>
                <a:tc>
                  <a:txBody>
                    <a:bodyPr/>
                    <a:lstStyle/>
                    <a:p>
                      <a:pPr algn="ctr">
                        <a:buNone/>
                      </a:pPr>
                      <a:r>
                        <a:rPr lang="en-IN" sz="1200">
                          <a:solidFill>
                            <a:srgbClr val="000000"/>
                          </a:solidFill>
                          <a:effectLst/>
                          <a:latin typeface="Cambria" panose="02040503050406030204" pitchFamily="18" charset="0"/>
                          <a:ea typeface="Cambria" panose="02040503050406030204" pitchFamily="18" charset="0"/>
                          <a:cs typeface="Aptos" panose="020B0004020202020204" pitchFamily="34" charset="0"/>
                        </a:rPr>
                        <a:t>2–3 years</a:t>
                      </a:r>
                      <a:endParaRPr lang="en-IN" sz="1200">
                        <a:effectLst/>
                        <a:latin typeface="Cambria" panose="02040503050406030204" pitchFamily="18" charset="0"/>
                        <a:ea typeface="Cambria" panose="02040503050406030204" pitchFamily="18" charset="0"/>
                        <a:cs typeface="Aptos" panose="020B0004020202020204" pitchFamily="34" charset="0"/>
                      </a:endParaRPr>
                    </a:p>
                  </a:txBody>
                  <a:tcPr marL="68580" marR="68580" marT="0"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E7E7E7"/>
                    </a:solidFill>
                  </a:tcPr>
                </a:tc>
                <a:tc>
                  <a:txBody>
                    <a:bodyPr/>
                    <a:lstStyle/>
                    <a:p>
                      <a:pPr algn="ctr">
                        <a:buNone/>
                      </a:pPr>
                      <a:r>
                        <a:rPr lang="en-IN" sz="1200">
                          <a:solidFill>
                            <a:srgbClr val="000000"/>
                          </a:solidFill>
                          <a:effectLst/>
                          <a:latin typeface="Cambria" panose="02040503050406030204" pitchFamily="18" charset="0"/>
                          <a:ea typeface="Cambria" panose="02040503050406030204" pitchFamily="18" charset="0"/>
                          <a:cs typeface="Aptos" panose="020B0004020202020204" pitchFamily="34" charset="0"/>
                        </a:rPr>
                        <a:t>2–3 years</a:t>
                      </a:r>
                      <a:endParaRPr lang="en-IN" sz="1200">
                        <a:effectLst/>
                        <a:latin typeface="Cambria" panose="02040503050406030204" pitchFamily="18" charset="0"/>
                        <a:ea typeface="Cambria" panose="02040503050406030204" pitchFamily="18" charset="0"/>
                        <a:cs typeface="Aptos" panose="020B0004020202020204" pitchFamily="34" charset="0"/>
                      </a:endParaRPr>
                    </a:p>
                  </a:txBody>
                  <a:tcPr marL="68580" marR="68580" marT="0"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E7E7E7"/>
                    </a:solidFill>
                  </a:tcPr>
                </a:tc>
                <a:tc>
                  <a:txBody>
                    <a:bodyPr/>
                    <a:lstStyle/>
                    <a:p>
                      <a:pPr marL="0" algn="ctr" defTabSz="914400" rtl="0" eaLnBrk="1" latinLnBrk="0" hangingPunct="1">
                        <a:buNone/>
                      </a:pPr>
                      <a:r>
                        <a:rPr lang="en-IN" sz="1200" kern="1200">
                          <a:solidFill>
                            <a:srgbClr val="000000"/>
                          </a:solidFill>
                          <a:effectLst/>
                          <a:latin typeface="Cambria" panose="02040503050406030204" pitchFamily="18" charset="0"/>
                          <a:ea typeface="Cambria" panose="02040503050406030204" pitchFamily="18" charset="0"/>
                          <a:cs typeface="+mn-cs"/>
                        </a:rPr>
                        <a:t>2–4 years</a:t>
                      </a:r>
                    </a:p>
                  </a:txBody>
                  <a:tcPr marL="68580" marR="68580" marT="0"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E7E7E7"/>
                    </a:solidFill>
                  </a:tcPr>
                </a:tc>
                <a:extLst>
                  <a:ext uri="{0D108BD9-81ED-4DB2-BD59-A6C34878D82A}">
                    <a16:rowId xmlns:a16="http://schemas.microsoft.com/office/drawing/2014/main" val="1443963714"/>
                  </a:ext>
                </a:extLst>
              </a:tr>
              <a:tr h="79997">
                <a:tc>
                  <a:txBody>
                    <a:bodyPr/>
                    <a:lstStyle/>
                    <a:p>
                      <a:pPr algn="ctr">
                        <a:buNone/>
                      </a:pPr>
                      <a:r>
                        <a:rPr lang="en-IN" sz="1200" b="1">
                          <a:solidFill>
                            <a:srgbClr val="000000"/>
                          </a:solidFill>
                          <a:effectLst/>
                          <a:latin typeface="Cambria" panose="02040503050406030204" pitchFamily="18" charset="0"/>
                          <a:ea typeface="Cambria" panose="02040503050406030204" pitchFamily="18" charset="0"/>
                          <a:cs typeface="Aptos" panose="020B0004020202020204" pitchFamily="34" charset="0"/>
                        </a:rPr>
                        <a:t>Portfolio Share</a:t>
                      </a:r>
                      <a:endParaRPr lang="en-IN" sz="1200">
                        <a:effectLst/>
                        <a:latin typeface="Cambria" panose="02040503050406030204" pitchFamily="18" charset="0"/>
                        <a:ea typeface="Cambria" panose="02040503050406030204" pitchFamily="18" charset="0"/>
                        <a:cs typeface="Aptos" panose="020B0004020202020204" pitchFamily="34" charset="0"/>
                      </a:endParaRPr>
                    </a:p>
                  </a:txBody>
                  <a:tcPr marL="68580" marR="68580" marT="0"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905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CBCBCB"/>
                    </a:solidFill>
                  </a:tcPr>
                </a:tc>
                <a:tc>
                  <a:txBody>
                    <a:bodyPr/>
                    <a:lstStyle/>
                    <a:p>
                      <a:pPr algn="ctr">
                        <a:buNone/>
                      </a:pPr>
                      <a:r>
                        <a:rPr lang="en-IN" sz="1200">
                          <a:solidFill>
                            <a:srgbClr val="000000"/>
                          </a:solidFill>
                          <a:effectLst/>
                          <a:latin typeface="Cambria" panose="02040503050406030204" pitchFamily="18" charset="0"/>
                          <a:ea typeface="Cambria" panose="02040503050406030204" pitchFamily="18" charset="0"/>
                          <a:cs typeface="Aptos" panose="020B0004020202020204" pitchFamily="34" charset="0"/>
                        </a:rPr>
                        <a:t>20–30%</a:t>
                      </a:r>
                      <a:endParaRPr lang="en-IN" sz="1200">
                        <a:effectLst/>
                        <a:latin typeface="Cambria" panose="02040503050406030204" pitchFamily="18" charset="0"/>
                        <a:ea typeface="Cambria" panose="02040503050406030204" pitchFamily="18" charset="0"/>
                        <a:cs typeface="Aptos" panose="020B0004020202020204" pitchFamily="34" charset="0"/>
                      </a:endParaRPr>
                    </a:p>
                  </a:txBody>
                  <a:tcPr marL="68580" marR="68580" marT="0"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905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CBCBCB"/>
                    </a:solidFill>
                  </a:tcPr>
                </a:tc>
                <a:tc>
                  <a:txBody>
                    <a:bodyPr/>
                    <a:lstStyle/>
                    <a:p>
                      <a:pPr algn="ctr">
                        <a:buNone/>
                      </a:pPr>
                      <a:r>
                        <a:rPr lang="en-IN" sz="1200">
                          <a:solidFill>
                            <a:srgbClr val="000000"/>
                          </a:solidFill>
                          <a:effectLst/>
                          <a:latin typeface="Cambria" panose="02040503050406030204" pitchFamily="18" charset="0"/>
                          <a:ea typeface="Cambria" panose="02040503050406030204" pitchFamily="18" charset="0"/>
                          <a:cs typeface="Aptos" panose="020B0004020202020204" pitchFamily="34" charset="0"/>
                        </a:rPr>
                        <a:t>20–30%</a:t>
                      </a:r>
                      <a:endParaRPr lang="en-IN" sz="1200">
                        <a:effectLst/>
                        <a:latin typeface="Cambria" panose="02040503050406030204" pitchFamily="18" charset="0"/>
                        <a:ea typeface="Cambria" panose="02040503050406030204" pitchFamily="18" charset="0"/>
                        <a:cs typeface="Aptos" panose="020B0004020202020204" pitchFamily="34" charset="0"/>
                      </a:endParaRPr>
                    </a:p>
                  </a:txBody>
                  <a:tcPr marL="68580" marR="68580" marT="0"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905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CBCBCB"/>
                    </a:solidFill>
                  </a:tcPr>
                </a:tc>
                <a:tc>
                  <a:txBody>
                    <a:bodyPr/>
                    <a:lstStyle/>
                    <a:p>
                      <a:pPr algn="ctr">
                        <a:buNone/>
                      </a:pPr>
                      <a:r>
                        <a:rPr lang="en-IN" sz="1200">
                          <a:solidFill>
                            <a:srgbClr val="000000"/>
                          </a:solidFill>
                          <a:effectLst/>
                          <a:latin typeface="Cambria" panose="02040503050406030204" pitchFamily="18" charset="0"/>
                          <a:ea typeface="Cambria" panose="02040503050406030204" pitchFamily="18" charset="0"/>
                          <a:cs typeface="Aptos" panose="020B0004020202020204" pitchFamily="34" charset="0"/>
                        </a:rPr>
                        <a:t>&lt;25%</a:t>
                      </a:r>
                      <a:endParaRPr lang="en-IN" sz="1200">
                        <a:effectLst/>
                        <a:latin typeface="Cambria" panose="02040503050406030204" pitchFamily="18" charset="0"/>
                        <a:ea typeface="Cambria" panose="02040503050406030204" pitchFamily="18" charset="0"/>
                        <a:cs typeface="Aptos" panose="020B0004020202020204" pitchFamily="34" charset="0"/>
                      </a:endParaRPr>
                    </a:p>
                  </a:txBody>
                  <a:tcPr marL="68580" marR="68580" marT="0"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905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CBCBCB"/>
                    </a:solidFill>
                  </a:tcPr>
                </a:tc>
                <a:tc>
                  <a:txBody>
                    <a:bodyPr/>
                    <a:lstStyle/>
                    <a:p>
                      <a:pPr marL="0" algn="ctr" defTabSz="914400" rtl="0" eaLnBrk="1" latinLnBrk="0" hangingPunct="1">
                        <a:buNone/>
                      </a:pPr>
                      <a:r>
                        <a:rPr lang="en-IN" sz="1200" kern="1200">
                          <a:solidFill>
                            <a:srgbClr val="000000"/>
                          </a:solidFill>
                          <a:effectLst/>
                          <a:latin typeface="Cambria" panose="02040503050406030204" pitchFamily="18" charset="0"/>
                          <a:ea typeface="Cambria" panose="02040503050406030204" pitchFamily="18" charset="0"/>
                          <a:cs typeface="+mn-cs"/>
                        </a:rPr>
                        <a:t>20–30%</a:t>
                      </a:r>
                    </a:p>
                  </a:txBody>
                  <a:tcPr marL="68580" marR="68580" marT="0"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905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CBCBCB"/>
                    </a:solidFill>
                  </a:tcPr>
                </a:tc>
                <a:extLst>
                  <a:ext uri="{0D108BD9-81ED-4DB2-BD59-A6C34878D82A}">
                    <a16:rowId xmlns:a16="http://schemas.microsoft.com/office/drawing/2014/main" val="3198600759"/>
                  </a:ext>
                </a:extLst>
              </a:tr>
            </a:tbl>
          </a:graphicData>
        </a:graphic>
      </p:graphicFrame>
      <p:sp>
        <p:nvSpPr>
          <p:cNvPr id="9" name="TextBox 8">
            <a:extLst>
              <a:ext uri="{FF2B5EF4-FFF2-40B4-BE49-F238E27FC236}">
                <a16:creationId xmlns:a16="http://schemas.microsoft.com/office/drawing/2014/main" id="{5F74EA02-FF4F-AA38-2133-25B21E80510E}"/>
              </a:ext>
            </a:extLst>
          </p:cNvPr>
          <p:cNvSpPr txBox="1"/>
          <p:nvPr/>
        </p:nvSpPr>
        <p:spPr>
          <a:xfrm>
            <a:off x="3661563" y="903774"/>
            <a:ext cx="6213762" cy="307777"/>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400" b="1" i="0"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rPr>
              <a:t>Portfolio Construction:-</a:t>
            </a:r>
          </a:p>
        </p:txBody>
      </p:sp>
      <p:pic>
        <p:nvPicPr>
          <p:cNvPr id="7" name="Picture 6" descr="A white text on a black background&#10;&#10;AI-generated content may be incorrect.">
            <a:extLst>
              <a:ext uri="{FF2B5EF4-FFF2-40B4-BE49-F238E27FC236}">
                <a16:creationId xmlns:a16="http://schemas.microsoft.com/office/drawing/2014/main" id="{11987EFE-15C9-1F24-9AF3-6A5CC840F725}"/>
              </a:ext>
            </a:extLst>
          </p:cNvPr>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10362466" y="234062"/>
            <a:ext cx="1559328" cy="340260"/>
          </a:xfrm>
          <a:prstGeom prst="rect">
            <a:avLst/>
          </a:prstGeom>
        </p:spPr>
      </p:pic>
      <p:sp>
        <p:nvSpPr>
          <p:cNvPr id="11" name="TextBox 10">
            <a:extLst>
              <a:ext uri="{FF2B5EF4-FFF2-40B4-BE49-F238E27FC236}">
                <a16:creationId xmlns:a16="http://schemas.microsoft.com/office/drawing/2014/main" id="{B2C0832C-83B7-2FA9-3AD5-F939783CA80C}"/>
              </a:ext>
            </a:extLst>
          </p:cNvPr>
          <p:cNvSpPr txBox="1"/>
          <p:nvPr/>
        </p:nvSpPr>
        <p:spPr>
          <a:xfrm>
            <a:off x="8197252" y="6103890"/>
            <a:ext cx="3356145" cy="400110"/>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000" b="0" i="1"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rPr>
              <a:t>Note – Series 1 is also available with 100% drawdown, get in touch for the fee structure</a:t>
            </a:r>
          </a:p>
        </p:txBody>
      </p:sp>
    </p:spTree>
    <p:extLst>
      <p:ext uri="{BB962C8B-B14F-4D97-AF65-F5344CB8AC3E}">
        <p14:creationId xmlns:p14="http://schemas.microsoft.com/office/powerpoint/2010/main" val="82821100"/>
      </p:ext>
    </p:extLst>
  </p:cSld>
  <p:clrMapOvr>
    <a:masterClrMapping/>
  </p:clrMapOvr>
</p:sld>
</file>

<file path=ppt/slides/slide8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842E07B-6A6B-1BD0-D4E4-038B15920544}"/>
            </a:ext>
          </a:extLst>
        </p:cNvPr>
        <p:cNvGrpSpPr/>
        <p:nvPr/>
      </p:nvGrpSpPr>
      <p:grpSpPr>
        <a:xfrm>
          <a:off x="0" y="0"/>
          <a:ext cx="0" cy="0"/>
          <a:chOff x="0" y="0"/>
          <a:chExt cx="0" cy="0"/>
        </a:xfrm>
      </p:grpSpPr>
      <p:sp>
        <p:nvSpPr>
          <p:cNvPr id="4" name="Rectangle 3">
            <a:extLst>
              <a:ext uri="{FF2B5EF4-FFF2-40B4-BE49-F238E27FC236}">
                <a16:creationId xmlns:a16="http://schemas.microsoft.com/office/drawing/2014/main" id="{3E1B0009-3026-D2AC-35FB-73D7ABCF430C}"/>
              </a:ext>
            </a:extLst>
          </p:cNvPr>
          <p:cNvSpPr/>
          <p:nvPr/>
        </p:nvSpPr>
        <p:spPr>
          <a:xfrm>
            <a:off x="0" y="0"/>
            <a:ext cx="12192000" cy="821635"/>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 name="Title 1">
            <a:extLst>
              <a:ext uri="{FF2B5EF4-FFF2-40B4-BE49-F238E27FC236}">
                <a16:creationId xmlns:a16="http://schemas.microsoft.com/office/drawing/2014/main" id="{A28865A1-E0C7-3D59-BD53-2C6F3E538BBF}"/>
              </a:ext>
            </a:extLst>
          </p:cNvPr>
          <p:cNvSpPr txBox="1">
            <a:spLocks/>
          </p:cNvSpPr>
          <p:nvPr/>
        </p:nvSpPr>
        <p:spPr>
          <a:xfrm>
            <a:off x="165475" y="106018"/>
            <a:ext cx="11007609" cy="630899"/>
          </a:xfrm>
          <a:prstGeom prst="rect">
            <a:avLst/>
          </a:prstGeom>
        </p:spPr>
        <p:txBody>
          <a:bodyPr vert="horz" lIns="91440" tIns="45720" rIns="91440" bIns="45720" rtlCol="0" anchor="ctr">
            <a:noAutofit/>
          </a:bodyPr>
          <a:lstStyle>
            <a:lvl1pPr algn="ctr" defTabSz="914400" rtl="0" eaLnBrk="1" latinLnBrk="0" hangingPunct="1">
              <a:lnSpc>
                <a:spcPct val="90000"/>
              </a:lnSpc>
              <a:spcBef>
                <a:spcPct val="0"/>
              </a:spcBef>
              <a:buNone/>
              <a:defRPr sz="6000" kern="1200">
                <a:solidFill>
                  <a:schemeClr val="tx1"/>
                </a:solidFill>
                <a:latin typeface="+mj-lt"/>
                <a:ea typeface="+mj-ea"/>
                <a:cs typeface="+mj-cs"/>
              </a:defRPr>
            </a:lvl1pPr>
          </a:lstStyle>
          <a:p>
            <a:pPr marL="0" marR="0" lvl="0" indent="0" algn="l" defTabSz="914400" rtl="0" eaLnBrk="1" fontAlgn="auto" latinLnBrk="0" hangingPunct="1">
              <a:lnSpc>
                <a:spcPct val="90000"/>
              </a:lnSpc>
              <a:spcBef>
                <a:spcPct val="0"/>
              </a:spcBef>
              <a:spcAft>
                <a:spcPts val="0"/>
              </a:spcAft>
              <a:buClrTx/>
              <a:buSzTx/>
              <a:buFontTx/>
              <a:buNone/>
              <a:tabLst/>
              <a:defRPr/>
            </a:pPr>
            <a:r>
              <a:rPr kumimoji="0" lang="en-US" sz="2800" b="1" i="0" u="none" strike="noStrike" kern="1200" cap="none" spc="0" normalizeH="0" baseline="0" noProof="0" dirty="0">
                <a:ln>
                  <a:noFill/>
                </a:ln>
                <a:solidFill>
                  <a:prstClr val="white"/>
                </a:solidFill>
                <a:effectLst/>
                <a:uLnTx/>
                <a:uFillTx/>
                <a:latin typeface="Cambria" panose="02040503050406030204" pitchFamily="18" charset="0"/>
                <a:ea typeface="Cambria" panose="02040503050406030204" pitchFamily="18" charset="0"/>
                <a:cs typeface="+mj-cs"/>
              </a:rPr>
              <a:t>DEBT AIF (MEDIUM-LONG TERM)</a:t>
            </a:r>
          </a:p>
          <a:p>
            <a:pPr marL="0" marR="0" lvl="0" indent="0" algn="l" defTabSz="914400" rtl="0" eaLnBrk="1" fontAlgn="auto" latinLnBrk="0" hangingPunct="1">
              <a:lnSpc>
                <a:spcPct val="90000"/>
              </a:lnSpc>
              <a:spcBef>
                <a:spcPct val="0"/>
              </a:spcBef>
              <a:spcAft>
                <a:spcPts val="0"/>
              </a:spcAft>
              <a:buClrTx/>
              <a:buSzTx/>
              <a:buFontTx/>
              <a:buNone/>
              <a:tabLst/>
              <a:defRPr/>
            </a:pPr>
            <a:r>
              <a:rPr kumimoji="0" lang="en-US" sz="2800" b="1" i="0" u="none" strike="noStrike" kern="1200" cap="none" spc="0" normalizeH="0" baseline="0" noProof="0" dirty="0">
                <a:ln>
                  <a:noFill/>
                </a:ln>
                <a:solidFill>
                  <a:prstClr val="white"/>
                </a:solidFill>
                <a:effectLst/>
                <a:uLnTx/>
                <a:uFillTx/>
                <a:latin typeface="Cambria" panose="02040503050406030204" pitchFamily="18" charset="0"/>
                <a:ea typeface="Cambria" panose="02040503050406030204" pitchFamily="18" charset="0"/>
                <a:cs typeface="+mj-cs"/>
              </a:rPr>
              <a:t>UTI Structured Debt Fund Series IV (Cat II AIF)</a:t>
            </a:r>
            <a:endParaRPr kumimoji="0" lang="en-IN" sz="2800" b="1" i="0" u="none" strike="noStrike" kern="1200" cap="none" spc="0" normalizeH="0" baseline="0" noProof="0" dirty="0">
              <a:ln>
                <a:noFill/>
              </a:ln>
              <a:solidFill>
                <a:prstClr val="white"/>
              </a:solidFill>
              <a:effectLst/>
              <a:uLnTx/>
              <a:uFillTx/>
              <a:latin typeface="Cambria" panose="02040503050406030204" pitchFamily="18" charset="0"/>
              <a:ea typeface="Cambria" panose="02040503050406030204" pitchFamily="18" charset="0"/>
              <a:cs typeface="+mj-cs"/>
            </a:endParaRPr>
          </a:p>
        </p:txBody>
      </p:sp>
      <p:sp>
        <p:nvSpPr>
          <p:cNvPr id="18" name="Rectangle 17">
            <a:extLst>
              <a:ext uri="{FF2B5EF4-FFF2-40B4-BE49-F238E27FC236}">
                <a16:creationId xmlns:a16="http://schemas.microsoft.com/office/drawing/2014/main" id="{9709BB62-B8FE-7B4F-EB89-493B5DADCD48}"/>
              </a:ext>
            </a:extLst>
          </p:cNvPr>
          <p:cNvSpPr/>
          <p:nvPr/>
        </p:nvSpPr>
        <p:spPr>
          <a:xfrm>
            <a:off x="0" y="808383"/>
            <a:ext cx="12192000" cy="45719"/>
          </a:xfrm>
          <a:prstGeom prst="rect">
            <a:avLst/>
          </a:prstGeom>
          <a:solidFill>
            <a:schemeClr val="bg1">
              <a:lumMod val="6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7" name="Rectangle 26">
            <a:extLst>
              <a:ext uri="{FF2B5EF4-FFF2-40B4-BE49-F238E27FC236}">
                <a16:creationId xmlns:a16="http://schemas.microsoft.com/office/drawing/2014/main" id="{83EBA8E5-D425-22DA-C489-F36E40F76366}"/>
              </a:ext>
            </a:extLst>
          </p:cNvPr>
          <p:cNvSpPr/>
          <p:nvPr/>
        </p:nvSpPr>
        <p:spPr>
          <a:xfrm>
            <a:off x="0" y="6627059"/>
            <a:ext cx="12192000" cy="235963"/>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8" name="Slide Number Placeholder 18">
            <a:extLst>
              <a:ext uri="{FF2B5EF4-FFF2-40B4-BE49-F238E27FC236}">
                <a16:creationId xmlns:a16="http://schemas.microsoft.com/office/drawing/2014/main" id="{213A9DB4-2DE3-FD6E-D657-AA0DBB7945FC}"/>
              </a:ext>
            </a:extLst>
          </p:cNvPr>
          <p:cNvSpPr>
            <a:spLocks noGrp="1"/>
          </p:cNvSpPr>
          <p:nvPr>
            <p:ph type="sldNum" sz="quarter" idx="12"/>
          </p:nvPr>
        </p:nvSpPr>
        <p:spPr>
          <a:xfrm>
            <a:off x="9448800" y="6549225"/>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1E62F875-1F54-4527-993B-FB1D0CCB3E02}" type="slidenum">
              <a:rPr kumimoji="0" lang="en-IN" sz="1200" b="1" i="0" u="none" strike="noStrike" kern="1200" cap="none" spc="0" normalizeH="0" baseline="0" noProof="0" smtClean="0">
                <a:ln>
                  <a:noFill/>
                </a:ln>
                <a:solidFill>
                  <a:prstClr val="white"/>
                </a:solidFill>
                <a:effectLst/>
                <a:uLnTx/>
                <a:uFillTx/>
                <a:latin typeface="Cambria" panose="02040503050406030204" pitchFamily="18" charset="0"/>
                <a:ea typeface="Cambria" panose="02040503050406030204" pitchFamily="18" charset="0"/>
                <a:cs typeface="+mn-cs"/>
              </a:rPr>
              <a:pPr marL="0" marR="0" lvl="0" indent="0" algn="r" defTabSz="914400" rtl="0" eaLnBrk="1" fontAlgn="auto" latinLnBrk="0" hangingPunct="1">
                <a:lnSpc>
                  <a:spcPct val="100000"/>
                </a:lnSpc>
                <a:spcBef>
                  <a:spcPts val="0"/>
                </a:spcBef>
                <a:spcAft>
                  <a:spcPts val="0"/>
                </a:spcAft>
                <a:buClrTx/>
                <a:buSzTx/>
                <a:buFontTx/>
                <a:buNone/>
                <a:tabLst/>
                <a:defRPr/>
              </a:pPr>
              <a:t>82</a:t>
            </a:fld>
            <a:endParaRPr kumimoji="0" lang="en-IN" sz="1200" b="1" i="0" u="none" strike="noStrike" kern="1200" cap="none" spc="0" normalizeH="0" baseline="0" noProof="0">
              <a:ln>
                <a:noFill/>
              </a:ln>
              <a:solidFill>
                <a:prstClr val="white"/>
              </a:solidFill>
              <a:effectLst/>
              <a:uLnTx/>
              <a:uFillTx/>
              <a:latin typeface="Cambria" panose="02040503050406030204" pitchFamily="18" charset="0"/>
              <a:ea typeface="Cambria" panose="02040503050406030204" pitchFamily="18" charset="0"/>
              <a:cs typeface="+mn-cs"/>
            </a:endParaRPr>
          </a:p>
        </p:txBody>
      </p:sp>
      <p:sp>
        <p:nvSpPr>
          <p:cNvPr id="3" name="TextBox 2">
            <a:extLst>
              <a:ext uri="{FF2B5EF4-FFF2-40B4-BE49-F238E27FC236}">
                <a16:creationId xmlns:a16="http://schemas.microsoft.com/office/drawing/2014/main" id="{41F7A073-26D2-2A26-982C-6723D936E6E7}"/>
              </a:ext>
            </a:extLst>
          </p:cNvPr>
          <p:cNvSpPr txBox="1"/>
          <p:nvPr/>
        </p:nvSpPr>
        <p:spPr>
          <a:xfrm>
            <a:off x="162196" y="958712"/>
            <a:ext cx="3600335" cy="3539430"/>
          </a:xfrm>
          <a:prstGeom prst="rect">
            <a:avLst/>
          </a:prstGeom>
          <a:noFill/>
          <a:ln>
            <a:solidFill>
              <a:schemeClr val="bg1">
                <a:lumMod val="85000"/>
              </a:schemeClr>
            </a:solidFill>
          </a:ln>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400" b="1" i="0"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rPr>
              <a:t>Investment Objective</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400" b="1" i="0"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rPr>
              <a:t>UTI SDOF IV is </a:t>
            </a:r>
            <a:r>
              <a:rPr kumimoji="0" lang="en-US" sz="1400" b="1" i="0"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rPr>
              <a:t>a private credit strategy </a:t>
            </a:r>
            <a:r>
              <a:rPr kumimoji="0" lang="en-US" sz="1400" b="0" i="0"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rPr>
              <a:t>focused on building a diversified portfolio of performing credit investments in India’s mid-market segment. It targets the structural </a:t>
            </a:r>
            <a:r>
              <a:rPr kumimoji="0" lang="en-US" sz="1400" b="1" i="0"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rPr>
              <a:t>“credit gap” </a:t>
            </a:r>
            <a:r>
              <a:rPr kumimoji="0" lang="en-US" sz="1400" b="0" i="0"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rPr>
              <a:t>arising from </a:t>
            </a:r>
            <a:r>
              <a:rPr kumimoji="0" lang="en-US" sz="1400" b="1" i="0"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rPr>
              <a:t>under-developed corporate bond </a:t>
            </a:r>
            <a:r>
              <a:rPr kumimoji="0" lang="en-US" sz="1400" b="0" i="0"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rPr>
              <a:t>markets and the reliance of growing businesses on traditional bank financing, which often limits access to flexible and timely debt capital. The fund seeks investments in portfolio companies with the ability to service </a:t>
            </a:r>
            <a:r>
              <a:rPr kumimoji="0" lang="en-US" sz="1400" b="1" i="0"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rPr>
              <a:t>periodic coupon payments</a:t>
            </a:r>
            <a:r>
              <a:rPr kumimoji="0" lang="en-US" sz="1400" b="0" i="0"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rPr>
              <a:t>, with a significant portion of income generated through </a:t>
            </a:r>
            <a:r>
              <a:rPr kumimoji="0" lang="en-US" sz="1400" b="1" i="0"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rPr>
              <a:t>bi- monthly coupons</a:t>
            </a:r>
            <a:r>
              <a:rPr kumimoji="0" lang="en-US" sz="1400" b="0" i="0"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rPr>
              <a:t>. </a:t>
            </a:r>
            <a:endParaRPr kumimoji="0" lang="en-IN" sz="1400" b="1" i="0"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endParaRPr>
          </a:p>
        </p:txBody>
      </p:sp>
      <p:graphicFrame>
        <p:nvGraphicFramePr>
          <p:cNvPr id="2" name="Table 1">
            <a:extLst>
              <a:ext uri="{FF2B5EF4-FFF2-40B4-BE49-F238E27FC236}">
                <a16:creationId xmlns:a16="http://schemas.microsoft.com/office/drawing/2014/main" id="{8EB69D00-67D6-A237-8181-4B7DF4005497}"/>
              </a:ext>
            </a:extLst>
          </p:cNvPr>
          <p:cNvGraphicFramePr>
            <a:graphicFrameLocks noGrp="1"/>
          </p:cNvGraphicFramePr>
          <p:nvPr>
            <p:extLst>
              <p:ext uri="{D42A27DB-BD31-4B8C-83A1-F6EECF244321}">
                <p14:modId xmlns:p14="http://schemas.microsoft.com/office/powerpoint/2010/main" val="3927217059"/>
              </p:ext>
            </p:extLst>
          </p:nvPr>
        </p:nvGraphicFramePr>
        <p:xfrm>
          <a:off x="162198" y="5005784"/>
          <a:ext cx="7142301" cy="1560195"/>
        </p:xfrm>
        <a:graphic>
          <a:graphicData uri="http://schemas.openxmlformats.org/drawingml/2006/table">
            <a:tbl>
              <a:tblPr/>
              <a:tblGrid>
                <a:gridCol w="2456321">
                  <a:extLst>
                    <a:ext uri="{9D8B030D-6E8A-4147-A177-3AD203B41FA5}">
                      <a16:colId xmlns:a16="http://schemas.microsoft.com/office/drawing/2014/main" val="3506255909"/>
                    </a:ext>
                  </a:extLst>
                </a:gridCol>
                <a:gridCol w="4685980">
                  <a:extLst>
                    <a:ext uri="{9D8B030D-6E8A-4147-A177-3AD203B41FA5}">
                      <a16:colId xmlns:a16="http://schemas.microsoft.com/office/drawing/2014/main" val="2392678090"/>
                    </a:ext>
                  </a:extLst>
                </a:gridCol>
              </a:tblGrid>
              <a:tr h="194401">
                <a:tc gridSpan="2">
                  <a:txBody>
                    <a:bodyPr/>
                    <a:lstStyle/>
                    <a:p>
                      <a:pPr algn="ctr" rtl="0" fontAlgn="ctr"/>
                      <a:r>
                        <a:rPr lang="en-IN" sz="1400" b="1" i="0" u="none" strike="noStrike">
                          <a:solidFill>
                            <a:srgbClr val="FFFFFF"/>
                          </a:solidFill>
                          <a:effectLst/>
                          <a:latin typeface="Cambria" panose="02040503050406030204" pitchFamily="18" charset="0"/>
                          <a:ea typeface="Cambria" panose="02040503050406030204" pitchFamily="18" charset="0"/>
                        </a:rPr>
                        <a:t>Fund Structure</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000000"/>
                    </a:solidFill>
                  </a:tcPr>
                </a:tc>
                <a:tc hMerge="1">
                  <a:txBody>
                    <a:bodyPr/>
                    <a:lstStyle/>
                    <a:p>
                      <a:endParaRPr lang="en-IN"/>
                    </a:p>
                  </a:txBody>
                  <a:tcPr/>
                </a:tc>
                <a:extLst>
                  <a:ext uri="{0D108BD9-81ED-4DB2-BD59-A6C34878D82A}">
                    <a16:rowId xmlns:a16="http://schemas.microsoft.com/office/drawing/2014/main" val="3233174111"/>
                  </a:ext>
                </a:extLst>
              </a:tr>
              <a:tr h="194401">
                <a:tc>
                  <a:txBody>
                    <a:bodyPr/>
                    <a:lstStyle/>
                    <a:p>
                      <a:pPr algn="ctr" rtl="0" fontAlgn="b"/>
                      <a:r>
                        <a:rPr lang="en-IN" sz="1400" b="1" i="0" u="none" strike="noStrike" dirty="0">
                          <a:solidFill>
                            <a:srgbClr val="000000"/>
                          </a:solidFill>
                          <a:effectLst/>
                          <a:latin typeface="Cambria" panose="02040503050406030204" pitchFamily="18" charset="0"/>
                          <a:ea typeface="Cambria" panose="02040503050406030204" pitchFamily="18" charset="0"/>
                        </a:rPr>
                        <a:t>Fund Size</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905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E7E7E7"/>
                    </a:solidFill>
                  </a:tcPr>
                </a:tc>
                <a:tc>
                  <a:txBody>
                    <a:bodyPr/>
                    <a:lstStyle/>
                    <a:p>
                      <a:pPr algn="ctr" rtl="0" fontAlgn="ctr"/>
                      <a:r>
                        <a:rPr lang="en-IN" sz="1400" b="0" i="0" u="none" strike="noStrike" dirty="0">
                          <a:solidFill>
                            <a:srgbClr val="000000"/>
                          </a:solidFill>
                          <a:effectLst/>
                          <a:latin typeface="Cambria" panose="02040503050406030204" pitchFamily="18" charset="0"/>
                          <a:ea typeface="Cambria" panose="02040503050406030204" pitchFamily="18" charset="0"/>
                        </a:rPr>
                        <a:t>1,500 Cr + 500 Cr (Greenshoe Option)</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905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E7E7E7"/>
                    </a:solidFill>
                  </a:tcPr>
                </a:tc>
                <a:extLst>
                  <a:ext uri="{0D108BD9-81ED-4DB2-BD59-A6C34878D82A}">
                    <a16:rowId xmlns:a16="http://schemas.microsoft.com/office/drawing/2014/main" val="2260061183"/>
                  </a:ext>
                </a:extLst>
              </a:tr>
              <a:tr h="194401">
                <a:tc>
                  <a:txBody>
                    <a:bodyPr/>
                    <a:lstStyle/>
                    <a:p>
                      <a:pPr algn="ctr" rtl="0" fontAlgn="b"/>
                      <a:r>
                        <a:rPr lang="en-US" sz="1400" b="1" i="0" u="none" strike="noStrike" dirty="0">
                          <a:solidFill>
                            <a:srgbClr val="000000"/>
                          </a:solidFill>
                          <a:effectLst/>
                          <a:latin typeface="Cambria" panose="02040503050406030204" pitchFamily="18" charset="0"/>
                          <a:ea typeface="Cambria" panose="02040503050406030204" pitchFamily="18" charset="0"/>
                        </a:rPr>
                        <a:t>Commitment Raised</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CBCBCB"/>
                    </a:solidFill>
                  </a:tcPr>
                </a:tc>
                <a:tc>
                  <a:txBody>
                    <a:bodyPr/>
                    <a:lstStyle/>
                    <a:p>
                      <a:pPr algn="ctr" rtl="0" fontAlgn="ctr"/>
                      <a:r>
                        <a:rPr lang="en-US" sz="1400" b="0" i="0" u="none" strike="noStrike" dirty="0">
                          <a:solidFill>
                            <a:srgbClr val="000000"/>
                          </a:solidFill>
                          <a:effectLst/>
                          <a:latin typeface="Cambria" panose="02040503050406030204" pitchFamily="18" charset="0"/>
                          <a:ea typeface="Cambria" panose="02040503050406030204" pitchFamily="18" charset="0"/>
                        </a:rPr>
                        <a:t>~ 925 Cr</a:t>
                      </a:r>
                      <a:endParaRPr lang="en-IN" sz="1400" b="0" i="0" u="none" strike="noStrike" dirty="0">
                        <a:solidFill>
                          <a:srgbClr val="000000"/>
                        </a:solidFill>
                        <a:effectLst/>
                        <a:latin typeface="Cambria" panose="02040503050406030204" pitchFamily="18" charset="0"/>
                        <a:ea typeface="Cambria" panose="02040503050406030204" pitchFamily="18" charset="0"/>
                      </a:endParaRP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CBCBCB"/>
                    </a:solidFill>
                  </a:tcPr>
                </a:tc>
                <a:extLst>
                  <a:ext uri="{0D108BD9-81ED-4DB2-BD59-A6C34878D82A}">
                    <a16:rowId xmlns:a16="http://schemas.microsoft.com/office/drawing/2014/main" val="4096997488"/>
                  </a:ext>
                </a:extLst>
              </a:tr>
              <a:tr h="194401">
                <a:tc>
                  <a:txBody>
                    <a:bodyPr/>
                    <a:lstStyle/>
                    <a:p>
                      <a:pPr algn="ctr" rtl="0" fontAlgn="b"/>
                      <a:r>
                        <a:rPr lang="en-IN" sz="1400" b="1" i="0" u="none" strike="noStrike" dirty="0">
                          <a:solidFill>
                            <a:srgbClr val="000000"/>
                          </a:solidFill>
                          <a:effectLst/>
                          <a:latin typeface="Cambria" panose="02040503050406030204" pitchFamily="18" charset="0"/>
                          <a:ea typeface="Cambria" panose="02040503050406030204" pitchFamily="18" charset="0"/>
                        </a:rPr>
                        <a:t>Fund Tenure</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E7E7E7"/>
                    </a:solidFill>
                  </a:tcPr>
                </a:tc>
                <a:tc>
                  <a:txBody>
                    <a:bodyPr/>
                    <a:lstStyle/>
                    <a:p>
                      <a:pPr algn="ctr" rtl="0" fontAlgn="ctr"/>
                      <a:r>
                        <a:rPr lang="en-IN" sz="1400" b="0" i="0" u="none" strike="noStrike" dirty="0">
                          <a:solidFill>
                            <a:srgbClr val="000000"/>
                          </a:solidFill>
                          <a:effectLst/>
                          <a:latin typeface="Cambria" panose="02040503050406030204" pitchFamily="18" charset="0"/>
                          <a:ea typeface="Cambria" panose="02040503050406030204" pitchFamily="18" charset="0"/>
                        </a:rPr>
                        <a:t>4 years from final close (Oct 2031)</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E7E7E7"/>
                    </a:solidFill>
                  </a:tcPr>
                </a:tc>
                <a:extLst>
                  <a:ext uri="{0D108BD9-81ED-4DB2-BD59-A6C34878D82A}">
                    <a16:rowId xmlns:a16="http://schemas.microsoft.com/office/drawing/2014/main" val="3127372083"/>
                  </a:ext>
                </a:extLst>
              </a:tr>
              <a:tr h="194401">
                <a:tc>
                  <a:txBody>
                    <a:bodyPr/>
                    <a:lstStyle/>
                    <a:p>
                      <a:pPr algn="ctr" rtl="0" fontAlgn="b"/>
                      <a:r>
                        <a:rPr lang="en-IN" sz="1400" b="1" i="0" u="none" strike="noStrike">
                          <a:solidFill>
                            <a:srgbClr val="000000"/>
                          </a:solidFill>
                          <a:effectLst/>
                          <a:latin typeface="Cambria" panose="02040503050406030204" pitchFamily="18" charset="0"/>
                          <a:ea typeface="Cambria" panose="02040503050406030204" pitchFamily="18" charset="0"/>
                        </a:rPr>
                        <a:t>Drawdown</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CBCBCB"/>
                    </a:solidFill>
                  </a:tcPr>
                </a:tc>
                <a:tc>
                  <a:txBody>
                    <a:bodyPr/>
                    <a:lstStyle/>
                    <a:p>
                      <a:pPr algn="ctr" rtl="0" fontAlgn="ctr"/>
                      <a:r>
                        <a:rPr lang="en-IN" sz="1400" b="0" i="0" u="none" strike="noStrike">
                          <a:solidFill>
                            <a:srgbClr val="000000"/>
                          </a:solidFill>
                          <a:effectLst/>
                          <a:latin typeface="Cambria" panose="02040503050406030204" pitchFamily="18" charset="0"/>
                          <a:ea typeface="Cambria" panose="02040503050406030204" pitchFamily="18" charset="0"/>
                        </a:rPr>
                        <a:t>50% initial investment, balance by final close</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CBCBCB"/>
                    </a:solidFill>
                  </a:tcPr>
                </a:tc>
                <a:extLst>
                  <a:ext uri="{0D108BD9-81ED-4DB2-BD59-A6C34878D82A}">
                    <a16:rowId xmlns:a16="http://schemas.microsoft.com/office/drawing/2014/main" val="1912980400"/>
                  </a:ext>
                </a:extLst>
              </a:tr>
              <a:tr h="194401">
                <a:tc>
                  <a:txBody>
                    <a:bodyPr/>
                    <a:lstStyle/>
                    <a:p>
                      <a:pPr algn="ctr" rtl="0" fontAlgn="b"/>
                      <a:r>
                        <a:rPr lang="en-IN" sz="1400" b="1" i="0" u="none" strike="noStrike">
                          <a:solidFill>
                            <a:srgbClr val="000000"/>
                          </a:solidFill>
                          <a:effectLst/>
                          <a:latin typeface="Cambria" panose="02040503050406030204" pitchFamily="18" charset="0"/>
                          <a:ea typeface="Cambria" panose="02040503050406030204" pitchFamily="18" charset="0"/>
                        </a:rPr>
                        <a:t>Coupon Payment</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905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E7E7E7"/>
                    </a:solidFill>
                  </a:tcPr>
                </a:tc>
                <a:tc>
                  <a:txBody>
                    <a:bodyPr/>
                    <a:lstStyle/>
                    <a:p>
                      <a:pPr algn="ctr" rtl="0" fontAlgn="ctr"/>
                      <a:r>
                        <a:rPr lang="en-IN" sz="1400" b="0" i="0" u="none" strike="noStrike">
                          <a:solidFill>
                            <a:srgbClr val="000000"/>
                          </a:solidFill>
                          <a:effectLst/>
                          <a:latin typeface="Cambria" panose="02040503050406030204" pitchFamily="18" charset="0"/>
                          <a:ea typeface="Cambria" panose="02040503050406030204" pitchFamily="18" charset="0"/>
                        </a:rPr>
                        <a:t>2% Bi-Monthly</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905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E7E7E7"/>
                    </a:solidFill>
                  </a:tcPr>
                </a:tc>
                <a:extLst>
                  <a:ext uri="{0D108BD9-81ED-4DB2-BD59-A6C34878D82A}">
                    <a16:rowId xmlns:a16="http://schemas.microsoft.com/office/drawing/2014/main" val="3478977889"/>
                  </a:ext>
                </a:extLst>
              </a:tr>
              <a:tr h="194401">
                <a:tc>
                  <a:txBody>
                    <a:bodyPr/>
                    <a:lstStyle/>
                    <a:p>
                      <a:pPr algn="ctr" rtl="0" fontAlgn="b"/>
                      <a:r>
                        <a:rPr lang="en-IN" sz="1400" b="1" i="0" u="none" strike="noStrike">
                          <a:solidFill>
                            <a:srgbClr val="000000"/>
                          </a:solidFill>
                          <a:effectLst/>
                          <a:latin typeface="Cambria" panose="02040503050406030204" pitchFamily="18" charset="0"/>
                          <a:ea typeface="Cambria" panose="02040503050406030204" pitchFamily="18" charset="0"/>
                        </a:rPr>
                        <a:t>First Close</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905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CBCBCB"/>
                    </a:solidFill>
                  </a:tcPr>
                </a:tc>
                <a:tc>
                  <a:txBody>
                    <a:bodyPr/>
                    <a:lstStyle/>
                    <a:p>
                      <a:pPr algn="ctr" rtl="0" fontAlgn="ctr"/>
                      <a:r>
                        <a:rPr lang="en-US" sz="1400" b="0" i="0" u="none" strike="noStrike" dirty="0">
                          <a:solidFill>
                            <a:srgbClr val="000000"/>
                          </a:solidFill>
                          <a:effectLst/>
                          <a:latin typeface="Cambria" panose="02040503050406030204" pitchFamily="18" charset="0"/>
                          <a:ea typeface="Cambria" panose="02040503050406030204" pitchFamily="18" charset="0"/>
                        </a:rPr>
                        <a:t>Oct 17</a:t>
                      </a:r>
                      <a:r>
                        <a:rPr lang="en-US" sz="1400" b="0" i="0" u="none" strike="noStrike" baseline="30000" dirty="0">
                          <a:solidFill>
                            <a:srgbClr val="000000"/>
                          </a:solidFill>
                          <a:effectLst/>
                          <a:latin typeface="Cambria" panose="02040503050406030204" pitchFamily="18" charset="0"/>
                          <a:ea typeface="Cambria" panose="02040503050406030204" pitchFamily="18" charset="0"/>
                        </a:rPr>
                        <a:t>th</a:t>
                      </a:r>
                      <a:r>
                        <a:rPr lang="en-US" sz="1400" b="0" i="0" u="none" strike="noStrike" dirty="0">
                          <a:solidFill>
                            <a:srgbClr val="000000"/>
                          </a:solidFill>
                          <a:effectLst/>
                          <a:latin typeface="Cambria" panose="02040503050406030204" pitchFamily="18" charset="0"/>
                          <a:ea typeface="Cambria" panose="02040503050406030204" pitchFamily="18" charset="0"/>
                        </a:rPr>
                        <a:t>, 2025</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905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CBCBCB"/>
                    </a:solidFill>
                  </a:tcPr>
                </a:tc>
                <a:extLst>
                  <a:ext uri="{0D108BD9-81ED-4DB2-BD59-A6C34878D82A}">
                    <a16:rowId xmlns:a16="http://schemas.microsoft.com/office/drawing/2014/main" val="1899655354"/>
                  </a:ext>
                </a:extLst>
              </a:tr>
            </a:tbl>
          </a:graphicData>
        </a:graphic>
      </p:graphicFrame>
      <p:sp>
        <p:nvSpPr>
          <p:cNvPr id="8" name="TextBox 7">
            <a:extLst>
              <a:ext uri="{FF2B5EF4-FFF2-40B4-BE49-F238E27FC236}">
                <a16:creationId xmlns:a16="http://schemas.microsoft.com/office/drawing/2014/main" id="{695B2ED5-F1B8-514F-5538-1E4159A339A3}"/>
              </a:ext>
            </a:extLst>
          </p:cNvPr>
          <p:cNvSpPr txBox="1"/>
          <p:nvPr/>
        </p:nvSpPr>
        <p:spPr>
          <a:xfrm>
            <a:off x="162197" y="4572473"/>
            <a:ext cx="7142302" cy="369332"/>
          </a:xfrm>
          <a:prstGeom prst="rect">
            <a:avLst/>
          </a:prstGeom>
          <a:noFill/>
          <a:ln>
            <a:solidFill>
              <a:schemeClr val="bg1">
                <a:lumMod val="85000"/>
              </a:schemeClr>
            </a:solidFill>
          </a:ln>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 b="1" i="1"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1" i="1"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rPr>
              <a:t>Target Gross Yield- 16-18%</a:t>
            </a: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200" b="1" i="1" u="none" strike="noStrike" kern="1200" cap="none" spc="0" normalizeH="0" baseline="0" noProof="0">
              <a:ln>
                <a:noFill/>
              </a:ln>
              <a:solidFill>
                <a:srgbClr val="000000"/>
              </a:solidFill>
              <a:effectLst/>
              <a:uLnTx/>
              <a:uFillTx/>
              <a:latin typeface="Cambria" pitchFamily="18" charset="0"/>
              <a:ea typeface="Cambria" pitchFamily="18" charset="0"/>
              <a:cs typeface="+mn-cs"/>
            </a:endParaRPr>
          </a:p>
        </p:txBody>
      </p:sp>
      <p:graphicFrame>
        <p:nvGraphicFramePr>
          <p:cNvPr id="17" name="Table 8">
            <a:extLst>
              <a:ext uri="{FF2B5EF4-FFF2-40B4-BE49-F238E27FC236}">
                <a16:creationId xmlns:a16="http://schemas.microsoft.com/office/drawing/2014/main" id="{F45681BF-AD05-4FF2-2325-57E14E017B5D}"/>
              </a:ext>
            </a:extLst>
          </p:cNvPr>
          <p:cNvGraphicFramePr>
            <a:graphicFrameLocks noGrp="1"/>
          </p:cNvGraphicFramePr>
          <p:nvPr/>
        </p:nvGraphicFramePr>
        <p:xfrm>
          <a:off x="7387573" y="4854023"/>
          <a:ext cx="4367409" cy="1295463"/>
        </p:xfrm>
        <a:graphic>
          <a:graphicData uri="http://schemas.openxmlformats.org/drawingml/2006/table">
            <a:tbl>
              <a:tblPr firstRow="1" bandRow="1">
                <a:tableStyleId>{073A0DAA-6AF3-43AB-8588-CEC1D06C72B9}</a:tableStyleId>
              </a:tblPr>
              <a:tblGrid>
                <a:gridCol w="1471887">
                  <a:extLst>
                    <a:ext uri="{9D8B030D-6E8A-4147-A177-3AD203B41FA5}">
                      <a16:colId xmlns:a16="http://schemas.microsoft.com/office/drawing/2014/main" val="3655427531"/>
                    </a:ext>
                  </a:extLst>
                </a:gridCol>
                <a:gridCol w="1064762">
                  <a:extLst>
                    <a:ext uri="{9D8B030D-6E8A-4147-A177-3AD203B41FA5}">
                      <a16:colId xmlns:a16="http://schemas.microsoft.com/office/drawing/2014/main" val="1999429750"/>
                    </a:ext>
                  </a:extLst>
                </a:gridCol>
                <a:gridCol w="948305">
                  <a:extLst>
                    <a:ext uri="{9D8B030D-6E8A-4147-A177-3AD203B41FA5}">
                      <a16:colId xmlns:a16="http://schemas.microsoft.com/office/drawing/2014/main" val="937079992"/>
                    </a:ext>
                  </a:extLst>
                </a:gridCol>
                <a:gridCol w="882455">
                  <a:extLst>
                    <a:ext uri="{9D8B030D-6E8A-4147-A177-3AD203B41FA5}">
                      <a16:colId xmlns:a16="http://schemas.microsoft.com/office/drawing/2014/main" val="3395703938"/>
                    </a:ext>
                  </a:extLst>
                </a:gridCol>
              </a:tblGrid>
              <a:tr h="41733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IN" sz="1200" b="1" i="0" u="none" strike="noStrike">
                          <a:solidFill>
                            <a:schemeClr val="bg1"/>
                          </a:solidFill>
                          <a:effectLst/>
                          <a:latin typeface="Cambria" panose="02040503050406030204" pitchFamily="18" charset="0"/>
                          <a:ea typeface="Cambria" panose="02040503050406030204" pitchFamily="18" charset="0"/>
                        </a:rPr>
                        <a:t>Corpus</a:t>
                      </a:r>
                    </a:p>
                  </a:txBody>
                  <a:tcPr anchor="ctr"/>
                </a:tc>
                <a:tc>
                  <a:txBody>
                    <a:bodyPr/>
                    <a:lstStyle/>
                    <a:p>
                      <a:pPr algn="ctr" fontAlgn="ctr"/>
                      <a:r>
                        <a:rPr lang="en-IN" sz="1200" b="1" i="0" u="none" strike="noStrike">
                          <a:solidFill>
                            <a:schemeClr val="bg1"/>
                          </a:solidFill>
                          <a:effectLst/>
                          <a:latin typeface="Cambria" panose="02040503050406030204" pitchFamily="18" charset="0"/>
                          <a:ea typeface="Cambria" panose="02040503050406030204" pitchFamily="18" charset="0"/>
                        </a:rPr>
                        <a:t>Fixed</a:t>
                      </a:r>
                    </a:p>
                  </a:txBody>
                  <a:tcPr marL="9525" marR="9525" marT="9525" marB="0"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IN" sz="1200" b="1" i="0" u="none" strike="noStrike">
                          <a:solidFill>
                            <a:schemeClr val="bg1"/>
                          </a:solidFill>
                          <a:effectLst/>
                          <a:latin typeface="Cambria" panose="02040503050406030204" pitchFamily="18" charset="0"/>
                          <a:ea typeface="Cambria" panose="02040503050406030204" pitchFamily="18" charset="0"/>
                        </a:rPr>
                        <a:t>Carried </a:t>
                      </a:r>
                    </a:p>
                  </a:txBody>
                  <a:tcPr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IN" sz="1200" b="1" i="0" u="none" strike="noStrike">
                          <a:solidFill>
                            <a:schemeClr val="bg1"/>
                          </a:solidFill>
                          <a:effectLst/>
                          <a:latin typeface="Cambria" panose="02040503050406030204" pitchFamily="18" charset="0"/>
                          <a:ea typeface="Cambria" panose="02040503050406030204" pitchFamily="18" charset="0"/>
                        </a:rPr>
                        <a:t>Hurdle</a:t>
                      </a:r>
                    </a:p>
                  </a:txBody>
                  <a:tcPr anchor="ctr"/>
                </a:tc>
                <a:extLst>
                  <a:ext uri="{0D108BD9-81ED-4DB2-BD59-A6C34878D82A}">
                    <a16:rowId xmlns:a16="http://schemas.microsoft.com/office/drawing/2014/main" val="3419815612"/>
                  </a:ext>
                </a:extLst>
              </a:tr>
              <a:tr h="292711">
                <a:tc>
                  <a:txBody>
                    <a:bodyPr/>
                    <a:lstStyle/>
                    <a:p>
                      <a:pPr algn="ctr" fontAlgn="b"/>
                      <a:r>
                        <a:rPr lang="en-IN" sz="1200" b="1" i="0" u="none" strike="noStrike" dirty="0">
                          <a:solidFill>
                            <a:schemeClr val="tx1"/>
                          </a:solidFill>
                          <a:effectLst/>
                          <a:latin typeface="Cambria" panose="02040503050406030204" pitchFamily="18" charset="0"/>
                          <a:ea typeface="Cambria" panose="02040503050406030204" pitchFamily="18" charset="0"/>
                        </a:rPr>
                        <a:t>Up to 49.99 Mn</a:t>
                      </a:r>
                    </a:p>
                  </a:txBody>
                  <a:tcPr marL="9525" marR="9525" marT="9525" marB="0" anchor="ctr"/>
                </a:tc>
                <a:tc>
                  <a:txBody>
                    <a:bodyPr/>
                    <a:lstStyle/>
                    <a:p>
                      <a:pPr algn="ctr" fontAlgn="ctr"/>
                      <a:r>
                        <a:rPr lang="en-IN" sz="1200" b="0" i="0" u="none" strike="noStrike">
                          <a:solidFill>
                            <a:schemeClr val="tx1"/>
                          </a:solidFill>
                          <a:effectLst/>
                          <a:latin typeface="Cambria" panose="02040503050406030204" pitchFamily="18" charset="0"/>
                          <a:ea typeface="Cambria" panose="02040503050406030204" pitchFamily="18" charset="0"/>
                        </a:rPr>
                        <a:t>1.50%</a:t>
                      </a:r>
                    </a:p>
                  </a:txBody>
                  <a:tcPr marL="9525" marR="9525" marT="9525" marB="0" anchor="ctr"/>
                </a:tc>
                <a:tc rowSpan="3">
                  <a:txBody>
                    <a:bodyPr/>
                    <a:lstStyle/>
                    <a:p>
                      <a:pPr algn="ctr" fontAlgn="ctr"/>
                      <a:r>
                        <a:rPr lang="en-IN" sz="1200" b="0" i="0" u="none" strike="noStrike">
                          <a:solidFill>
                            <a:schemeClr val="tx1"/>
                          </a:solidFill>
                          <a:effectLst/>
                          <a:latin typeface="Cambria" panose="02040503050406030204" pitchFamily="18" charset="0"/>
                          <a:ea typeface="Cambria" panose="02040503050406030204" pitchFamily="18" charset="0"/>
                        </a:rPr>
                        <a:t>15%*</a:t>
                      </a:r>
                    </a:p>
                  </a:txBody>
                  <a:tcPr marL="9525" marR="9525" marT="9525" marB="0" anchor="ctr"/>
                </a:tc>
                <a:tc rowSpan="3">
                  <a:txBody>
                    <a:bodyPr/>
                    <a:lstStyle/>
                    <a:p>
                      <a:pPr algn="ctr" fontAlgn="ctr"/>
                      <a:r>
                        <a:rPr lang="en-IN" sz="1200" b="0" i="0" u="none" strike="noStrike">
                          <a:solidFill>
                            <a:schemeClr val="tx1"/>
                          </a:solidFill>
                          <a:effectLst/>
                          <a:latin typeface="Cambria" panose="02040503050406030204" pitchFamily="18" charset="0"/>
                          <a:ea typeface="Cambria" panose="02040503050406030204" pitchFamily="18" charset="0"/>
                        </a:rPr>
                        <a:t>10%</a:t>
                      </a:r>
                    </a:p>
                  </a:txBody>
                  <a:tcPr marL="9525" marR="9525" marT="9525" marB="0" anchor="ctr">
                    <a:solidFill>
                      <a:srgbClr val="E7E7E7"/>
                    </a:solidFill>
                  </a:tcPr>
                </a:tc>
                <a:extLst>
                  <a:ext uri="{0D108BD9-81ED-4DB2-BD59-A6C34878D82A}">
                    <a16:rowId xmlns:a16="http://schemas.microsoft.com/office/drawing/2014/main" val="1593328609"/>
                  </a:ext>
                </a:extLst>
              </a:tr>
              <a:tr h="292711">
                <a:tc>
                  <a:txBody>
                    <a:bodyPr/>
                    <a:lstStyle/>
                    <a:p>
                      <a:pPr algn="ctr" fontAlgn="b"/>
                      <a:r>
                        <a:rPr lang="en-IN" sz="1200" b="1" i="0" u="none" strike="noStrike">
                          <a:solidFill>
                            <a:schemeClr val="tx1"/>
                          </a:solidFill>
                          <a:effectLst/>
                          <a:latin typeface="Cambria" panose="02040503050406030204" pitchFamily="18" charset="0"/>
                          <a:ea typeface="Cambria" panose="02040503050406030204" pitchFamily="18" charset="0"/>
                        </a:rPr>
                        <a:t>50-99.9 Mn</a:t>
                      </a:r>
                    </a:p>
                  </a:txBody>
                  <a:tcPr marL="9525" marR="9525" marT="9525" marB="0" anchor="ctr"/>
                </a:tc>
                <a:tc>
                  <a:txBody>
                    <a:bodyPr/>
                    <a:lstStyle/>
                    <a:p>
                      <a:pPr algn="ctr" fontAlgn="ctr"/>
                      <a:r>
                        <a:rPr lang="en-IN" sz="1200" b="0" i="0" u="none" strike="noStrike" dirty="0">
                          <a:solidFill>
                            <a:schemeClr val="tx1"/>
                          </a:solidFill>
                          <a:effectLst/>
                          <a:latin typeface="Cambria" panose="02040503050406030204" pitchFamily="18" charset="0"/>
                          <a:ea typeface="Cambria" panose="02040503050406030204" pitchFamily="18" charset="0"/>
                        </a:rPr>
                        <a:t>1.40%</a:t>
                      </a:r>
                    </a:p>
                  </a:txBody>
                  <a:tcPr marL="9525" marR="9525" marT="9525" marB="0" anchor="ctr"/>
                </a:tc>
                <a:tc vMerge="1">
                  <a:txBody>
                    <a:bodyPr/>
                    <a:lstStyle/>
                    <a:p>
                      <a:pPr algn="ctr" fontAlgn="ctr"/>
                      <a:endParaRPr lang="en-IN" sz="1200" b="0" i="0" u="none" strike="noStrike">
                        <a:solidFill>
                          <a:schemeClr val="tx1"/>
                        </a:solidFill>
                        <a:effectLst/>
                        <a:latin typeface="Cambria" panose="02040503050406030204" pitchFamily="18" charset="0"/>
                        <a:ea typeface="Cambria" panose="02040503050406030204" pitchFamily="18" charset="0"/>
                      </a:endParaRPr>
                    </a:p>
                  </a:txBody>
                  <a:tcPr marL="9525" marR="9525" marT="9525" marB="0" anchor="ctr"/>
                </a:tc>
                <a:tc vMerge="1">
                  <a:txBody>
                    <a:bodyPr/>
                    <a:lstStyle/>
                    <a:p>
                      <a:pPr algn="ctr" fontAlgn="ctr"/>
                      <a:endParaRPr lang="en-IN" sz="1200" b="0" i="0" u="none" strike="noStrike">
                        <a:solidFill>
                          <a:schemeClr val="tx1"/>
                        </a:solidFill>
                        <a:effectLst/>
                        <a:latin typeface="Cambria" panose="02040503050406030204" pitchFamily="18" charset="0"/>
                        <a:ea typeface="Cambria" panose="02040503050406030204" pitchFamily="18" charset="0"/>
                      </a:endParaRPr>
                    </a:p>
                  </a:txBody>
                  <a:tcPr marL="9525" marR="9525" marT="9525" marB="0" anchor="ctr"/>
                </a:tc>
                <a:extLst>
                  <a:ext uri="{0D108BD9-81ED-4DB2-BD59-A6C34878D82A}">
                    <a16:rowId xmlns:a16="http://schemas.microsoft.com/office/drawing/2014/main" val="918766262"/>
                  </a:ext>
                </a:extLst>
              </a:tr>
              <a:tr h="292711">
                <a:tc>
                  <a:txBody>
                    <a:bodyPr/>
                    <a:lstStyle/>
                    <a:p>
                      <a:pPr algn="ctr" fontAlgn="b"/>
                      <a:r>
                        <a:rPr lang="en-IN" sz="1200" b="1" i="0" u="none" strike="noStrike">
                          <a:solidFill>
                            <a:schemeClr val="tx1"/>
                          </a:solidFill>
                          <a:effectLst/>
                          <a:latin typeface="Cambria" panose="02040503050406030204" pitchFamily="18" charset="0"/>
                          <a:ea typeface="Cambria" panose="02040503050406030204" pitchFamily="18" charset="0"/>
                        </a:rPr>
                        <a:t>100-199,9 Mn</a:t>
                      </a:r>
                    </a:p>
                  </a:txBody>
                  <a:tcPr marL="9525" marR="9525" marT="9525" marB="0" anchor="ctr"/>
                </a:tc>
                <a:tc>
                  <a:txBody>
                    <a:bodyPr/>
                    <a:lstStyle/>
                    <a:p>
                      <a:pPr algn="ctr" fontAlgn="ctr"/>
                      <a:r>
                        <a:rPr lang="en-IN" sz="1200" b="0" i="0" u="none" strike="noStrike" dirty="0">
                          <a:solidFill>
                            <a:schemeClr val="tx1"/>
                          </a:solidFill>
                          <a:effectLst/>
                          <a:latin typeface="Cambria" panose="02040503050406030204" pitchFamily="18" charset="0"/>
                          <a:ea typeface="Cambria" panose="02040503050406030204" pitchFamily="18" charset="0"/>
                        </a:rPr>
                        <a:t>1.30%</a:t>
                      </a:r>
                    </a:p>
                  </a:txBody>
                  <a:tcPr marL="9525" marR="9525" marT="9525" marB="0" anchor="ctr"/>
                </a:tc>
                <a:tc vMerge="1">
                  <a:txBody>
                    <a:bodyPr/>
                    <a:lstStyle/>
                    <a:p>
                      <a:pPr algn="ctr" fontAlgn="ctr"/>
                      <a:endParaRPr lang="en-IN" sz="1200" b="0" i="0" u="none" strike="noStrike">
                        <a:solidFill>
                          <a:schemeClr val="tx1"/>
                        </a:solidFill>
                        <a:effectLst/>
                        <a:latin typeface="Cambria" panose="02040503050406030204" pitchFamily="18" charset="0"/>
                        <a:ea typeface="Cambria" panose="02040503050406030204" pitchFamily="18" charset="0"/>
                      </a:endParaRPr>
                    </a:p>
                  </a:txBody>
                  <a:tcPr marL="9525" marR="9525" marT="9525" marB="0" anchor="ctr"/>
                </a:tc>
                <a:tc vMerge="1">
                  <a:txBody>
                    <a:bodyPr/>
                    <a:lstStyle/>
                    <a:p>
                      <a:pPr algn="ctr" fontAlgn="ctr"/>
                      <a:endParaRPr lang="en-IN" sz="1200" b="0" i="0" u="none" strike="noStrike">
                        <a:solidFill>
                          <a:schemeClr val="tx1"/>
                        </a:solidFill>
                        <a:effectLst/>
                        <a:latin typeface="Cambria" panose="02040503050406030204" pitchFamily="18" charset="0"/>
                        <a:ea typeface="Cambria" panose="02040503050406030204" pitchFamily="18" charset="0"/>
                      </a:endParaRPr>
                    </a:p>
                  </a:txBody>
                  <a:tcPr marL="9525" marR="9525" marT="9525" marB="0" anchor="ctr"/>
                </a:tc>
                <a:extLst>
                  <a:ext uri="{0D108BD9-81ED-4DB2-BD59-A6C34878D82A}">
                    <a16:rowId xmlns:a16="http://schemas.microsoft.com/office/drawing/2014/main" val="1953367582"/>
                  </a:ext>
                </a:extLst>
              </a:tr>
            </a:tbl>
          </a:graphicData>
        </a:graphic>
      </p:graphicFrame>
      <p:sp>
        <p:nvSpPr>
          <p:cNvPr id="21" name="TextBox 20">
            <a:extLst>
              <a:ext uri="{FF2B5EF4-FFF2-40B4-BE49-F238E27FC236}">
                <a16:creationId xmlns:a16="http://schemas.microsoft.com/office/drawing/2014/main" id="{CF90A338-4A12-83BE-C635-7AED55387C91}"/>
              </a:ext>
            </a:extLst>
          </p:cNvPr>
          <p:cNvSpPr txBox="1"/>
          <p:nvPr/>
        </p:nvSpPr>
        <p:spPr>
          <a:xfrm>
            <a:off x="7319489" y="4529235"/>
            <a:ext cx="2902229" cy="30777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400" b="1" i="0"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rPr>
              <a:t>Fees Structure</a:t>
            </a:r>
          </a:p>
        </p:txBody>
      </p:sp>
      <p:sp>
        <p:nvSpPr>
          <p:cNvPr id="9" name="TextBox 8">
            <a:extLst>
              <a:ext uri="{FF2B5EF4-FFF2-40B4-BE49-F238E27FC236}">
                <a16:creationId xmlns:a16="http://schemas.microsoft.com/office/drawing/2014/main" id="{C2F14996-FE9D-0836-6A5F-8785A9A092BD}"/>
              </a:ext>
            </a:extLst>
          </p:cNvPr>
          <p:cNvSpPr txBox="1"/>
          <p:nvPr/>
        </p:nvSpPr>
        <p:spPr>
          <a:xfrm>
            <a:off x="7387573" y="1463890"/>
            <a:ext cx="4367410" cy="3012363"/>
          </a:xfrm>
          <a:prstGeom prst="rect">
            <a:avLst/>
          </a:prstGeom>
          <a:solidFill>
            <a:srgbClr val="B79165"/>
          </a:solidFill>
          <a:ln>
            <a:solidFill>
              <a:schemeClr val="bg1">
                <a:lumMod val="85000"/>
              </a:schemeClr>
            </a:solidFill>
          </a:ln>
        </p:spPr>
        <p:txBody>
          <a:bodyPr wrap="square" anchor="ctr">
            <a:spAutoFit/>
          </a:bodyPr>
          <a:lstStyle/>
          <a:p>
            <a:pPr marL="0" marR="0" lvl="0" indent="0" algn="ctr" defTabSz="914400" rtl="0" eaLnBrk="1" fontAlgn="auto" latinLnBrk="0" hangingPunct="1">
              <a:lnSpc>
                <a:spcPct val="150000"/>
              </a:lnSpc>
              <a:spcBef>
                <a:spcPts val="0"/>
              </a:spcBef>
              <a:spcAft>
                <a:spcPts val="0"/>
              </a:spcAft>
              <a:buClrTx/>
              <a:buSzTx/>
              <a:buFontTx/>
              <a:buNone/>
              <a:tabLst/>
              <a:defRPr/>
            </a:pPr>
            <a:endParaRPr kumimoji="0" lang="en-IN" sz="200" b="1" i="0" u="sng"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endParaRPr>
          </a:p>
          <a:p>
            <a:pPr marL="0" marR="0" lvl="0" indent="0" algn="ctr" defTabSz="914400" rtl="0" eaLnBrk="1" fontAlgn="auto" latinLnBrk="0" hangingPunct="1">
              <a:lnSpc>
                <a:spcPct val="150000"/>
              </a:lnSpc>
              <a:spcBef>
                <a:spcPts val="0"/>
              </a:spcBef>
              <a:spcAft>
                <a:spcPts val="0"/>
              </a:spcAft>
              <a:buClrTx/>
              <a:buSzTx/>
              <a:buFontTx/>
              <a:buNone/>
              <a:tabLst/>
              <a:defRPr/>
            </a:pPr>
            <a:endParaRPr kumimoji="0" lang="en-IN" sz="1050" b="1" i="0" u="sng"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endParaRPr>
          </a:p>
          <a:p>
            <a:pPr marL="0" marR="0" lvl="0" indent="0" algn="ctr" defTabSz="914400" rtl="0" eaLnBrk="1" fontAlgn="auto" latinLnBrk="0" hangingPunct="1">
              <a:lnSpc>
                <a:spcPct val="150000"/>
              </a:lnSpc>
              <a:spcBef>
                <a:spcPts val="0"/>
              </a:spcBef>
              <a:spcAft>
                <a:spcPts val="0"/>
              </a:spcAft>
              <a:buClrTx/>
              <a:buSzTx/>
              <a:buFontTx/>
              <a:buNone/>
              <a:tabLst/>
              <a:defRPr/>
            </a:pPr>
            <a:r>
              <a:rPr kumimoji="0" lang="en-IN" sz="1400" b="1" i="0" u="sng"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Use of Funds:</a:t>
            </a:r>
            <a:endParaRPr kumimoji="0" lang="en-IN" sz="1400" b="1"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1400" b="1"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Growth Capital-</a:t>
            </a:r>
          </a:p>
          <a:p>
            <a:pPr marL="171450" marR="0" lvl="0" indent="-171450" algn="ctr" defTabSz="914400" rtl="0" eaLnBrk="1" fontAlgn="auto" latinLnBrk="0" hangingPunct="1">
              <a:lnSpc>
                <a:spcPct val="100000"/>
              </a:lnSpc>
              <a:spcBef>
                <a:spcPts val="0"/>
              </a:spcBef>
              <a:spcAft>
                <a:spcPts val="0"/>
              </a:spcAft>
              <a:buClrTx/>
              <a:buSzTx/>
              <a:buFontTx/>
              <a:buChar char="-"/>
              <a:tabLst/>
              <a:defRPr/>
            </a:pPr>
            <a:r>
              <a:rPr kumimoji="0" lang="en-US" sz="1400" b="0"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Capital expenditure (Capex) funding</a:t>
            </a:r>
          </a:p>
          <a:p>
            <a:pPr marL="171450" marR="0" lvl="0" indent="-171450" algn="ctr" defTabSz="914400" rtl="0" eaLnBrk="1" fontAlgn="auto" latinLnBrk="0" hangingPunct="1">
              <a:lnSpc>
                <a:spcPct val="100000"/>
              </a:lnSpc>
              <a:spcBef>
                <a:spcPts val="0"/>
              </a:spcBef>
              <a:spcAft>
                <a:spcPts val="0"/>
              </a:spcAft>
              <a:buClrTx/>
              <a:buSzTx/>
              <a:buFontTx/>
              <a:buChar char="-"/>
              <a:tabLst/>
              <a:defRPr/>
            </a:pPr>
            <a:r>
              <a:rPr kumimoji="0" lang="en-US" sz="1400" b="0"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Last-mile funding to support expansion or project completion</a:t>
            </a:r>
          </a:p>
          <a:p>
            <a:pPr marL="171450" marR="0" lvl="0" indent="-171450" algn="ctr" defTabSz="914400" rtl="0" eaLnBrk="1" fontAlgn="auto" latinLnBrk="0" hangingPunct="1">
              <a:lnSpc>
                <a:spcPct val="100000"/>
              </a:lnSpc>
              <a:spcBef>
                <a:spcPts val="0"/>
              </a:spcBef>
              <a:spcAft>
                <a:spcPts val="0"/>
              </a:spcAft>
              <a:buClrTx/>
              <a:buSzTx/>
              <a:buFontTx/>
              <a:buChar char="-"/>
              <a:tabLst/>
              <a:defRPr/>
            </a:pPr>
            <a:r>
              <a:rPr kumimoji="0" lang="en-US" sz="1400" b="0"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Core working capital requirements</a:t>
            </a:r>
            <a:endParaRPr kumimoji="0" lang="en-IN" sz="1400" b="0"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400" b="0"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1400" b="1"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Strategic Capital-</a:t>
            </a:r>
          </a:p>
          <a:p>
            <a:pPr marL="171450" marR="0" lvl="0" indent="-171450" algn="ctr" defTabSz="914400" rtl="0" eaLnBrk="1" fontAlgn="auto" latinLnBrk="0" hangingPunct="1">
              <a:lnSpc>
                <a:spcPct val="100000"/>
              </a:lnSpc>
              <a:spcBef>
                <a:spcPts val="0"/>
              </a:spcBef>
              <a:spcAft>
                <a:spcPts val="0"/>
              </a:spcAft>
              <a:buClrTx/>
              <a:buSzTx/>
              <a:buFontTx/>
              <a:buChar char="-"/>
              <a:tabLst/>
              <a:defRPr/>
            </a:pPr>
            <a:r>
              <a:rPr kumimoji="0" lang="en-US" sz="1400" b="0"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Acquisition finance to support inorganic growth</a:t>
            </a:r>
          </a:p>
          <a:p>
            <a:pPr marL="171450" marR="0" lvl="0" indent="-171450" algn="ctr" defTabSz="914400" rtl="0" eaLnBrk="1" fontAlgn="auto" latinLnBrk="0" hangingPunct="1">
              <a:lnSpc>
                <a:spcPct val="100000"/>
              </a:lnSpc>
              <a:spcBef>
                <a:spcPts val="0"/>
              </a:spcBef>
              <a:spcAft>
                <a:spcPts val="0"/>
              </a:spcAft>
              <a:buClrTx/>
              <a:buSzTx/>
              <a:buFontTx/>
              <a:buChar char="-"/>
              <a:tabLst/>
              <a:defRPr/>
            </a:pPr>
            <a:r>
              <a:rPr kumimoji="0" lang="en-US" sz="1400" b="0"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Bridge financing for transitional capital needs</a:t>
            </a:r>
          </a:p>
          <a:p>
            <a:pPr marL="171450" marR="0" lvl="0" indent="-171450" algn="ctr" defTabSz="914400" rtl="0" eaLnBrk="1" fontAlgn="auto" latinLnBrk="0" hangingPunct="1">
              <a:lnSpc>
                <a:spcPct val="100000"/>
              </a:lnSpc>
              <a:spcBef>
                <a:spcPts val="0"/>
              </a:spcBef>
              <a:spcAft>
                <a:spcPts val="0"/>
              </a:spcAft>
              <a:buClrTx/>
              <a:buSzTx/>
              <a:buFontTx/>
              <a:buChar char="-"/>
              <a:tabLst/>
              <a:defRPr/>
            </a:pPr>
            <a:r>
              <a:rPr kumimoji="0" lang="en-US" sz="1400" b="0"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Capital solutions that facilitate private equity exits</a:t>
            </a:r>
          </a:p>
          <a:p>
            <a:pPr marL="171450" marR="0" lvl="0" indent="-171450" algn="ctr" defTabSz="914400" rtl="0" eaLnBrk="1" fontAlgn="auto" latinLnBrk="0" hangingPunct="1">
              <a:lnSpc>
                <a:spcPct val="100000"/>
              </a:lnSpc>
              <a:spcBef>
                <a:spcPts val="0"/>
              </a:spcBef>
              <a:spcAft>
                <a:spcPts val="0"/>
              </a:spcAft>
              <a:buClrTx/>
              <a:buSzTx/>
              <a:buFontTx/>
              <a:buChar char="-"/>
              <a:tabLst/>
              <a:defRPr/>
            </a:pPr>
            <a:endParaRPr kumimoji="0" lang="en-IN" sz="1000" b="1"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endParaRPr>
          </a:p>
        </p:txBody>
      </p:sp>
      <p:sp>
        <p:nvSpPr>
          <p:cNvPr id="7" name="TextBox 6">
            <a:extLst>
              <a:ext uri="{FF2B5EF4-FFF2-40B4-BE49-F238E27FC236}">
                <a16:creationId xmlns:a16="http://schemas.microsoft.com/office/drawing/2014/main" id="{23AB00C8-5453-893F-F334-CA3F48C0EDCB}"/>
              </a:ext>
            </a:extLst>
          </p:cNvPr>
          <p:cNvSpPr txBox="1"/>
          <p:nvPr/>
        </p:nvSpPr>
        <p:spPr>
          <a:xfrm>
            <a:off x="7319489" y="6149486"/>
            <a:ext cx="2902229" cy="26161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100" b="0" i="0"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rPr>
              <a:t>* </a:t>
            </a:r>
            <a:r>
              <a:rPr kumimoji="0" lang="en-IN" sz="1100" b="0" i="1"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rPr>
              <a:t>without catchup</a:t>
            </a:r>
          </a:p>
        </p:txBody>
      </p:sp>
      <p:sp>
        <p:nvSpPr>
          <p:cNvPr id="14" name="Rounded Rectangle 24">
            <a:extLst>
              <a:ext uri="{FF2B5EF4-FFF2-40B4-BE49-F238E27FC236}">
                <a16:creationId xmlns:a16="http://schemas.microsoft.com/office/drawing/2014/main" id="{1BFD14FD-CA2E-A2AA-A71F-4D9AAD388CFE}"/>
              </a:ext>
            </a:extLst>
          </p:cNvPr>
          <p:cNvSpPr/>
          <p:nvPr/>
        </p:nvSpPr>
        <p:spPr>
          <a:xfrm>
            <a:off x="3864769" y="3583997"/>
            <a:ext cx="3439731" cy="913673"/>
          </a:xfrm>
          <a:prstGeom prst="rect">
            <a:avLst/>
          </a:prstGeom>
          <a:solidFill>
            <a:srgbClr val="DBC8B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1400" b="1" i="0" u="sng" strike="noStrike" kern="1200" cap="none" spc="0" normalizeH="0" baseline="0" noProof="0">
                <a:ln>
                  <a:noFill/>
                </a:ln>
                <a:solidFill>
                  <a:srgbClr val="000000"/>
                </a:solidFill>
                <a:effectLst/>
                <a:uLnTx/>
                <a:uFillTx/>
                <a:latin typeface="Cambria" panose="02040503050406030204" pitchFamily="18" charset="0"/>
                <a:ea typeface="Cambria" panose="02040503050406030204" pitchFamily="18" charset="0"/>
                <a:cs typeface="+mn-cs"/>
              </a:rPr>
              <a:t>Credit Risk Management:</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srgbClr val="000000"/>
                </a:solidFill>
                <a:effectLst/>
                <a:uLnTx/>
                <a:uFillTx/>
                <a:latin typeface="Cambria" panose="02040503050406030204" pitchFamily="18" charset="0"/>
                <a:ea typeface="Cambria" panose="02040503050406030204" pitchFamily="18" charset="0"/>
                <a:cs typeface="+mn-cs"/>
              </a:rPr>
              <a:t>- cash flow-based underwriting</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rPr>
              <a:t>- investments secured by collateral</a:t>
            </a:r>
            <a:endParaRPr kumimoji="0" lang="en-US" sz="1400" b="1" i="0"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endParaRPr>
          </a:p>
        </p:txBody>
      </p:sp>
      <p:sp>
        <p:nvSpPr>
          <p:cNvPr id="15" name="Rounded Rectangle 24">
            <a:extLst>
              <a:ext uri="{FF2B5EF4-FFF2-40B4-BE49-F238E27FC236}">
                <a16:creationId xmlns:a16="http://schemas.microsoft.com/office/drawing/2014/main" id="{A14B8A5F-D055-B7BE-9484-9BF07A7F1E4C}"/>
              </a:ext>
            </a:extLst>
          </p:cNvPr>
          <p:cNvSpPr/>
          <p:nvPr/>
        </p:nvSpPr>
        <p:spPr>
          <a:xfrm>
            <a:off x="3864768" y="2550699"/>
            <a:ext cx="3439731" cy="913673"/>
          </a:xfrm>
          <a:prstGeom prst="rect">
            <a:avLst/>
          </a:prstGeom>
          <a:solidFill>
            <a:srgbClr val="CBCBCB"/>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1400" b="1" i="0" u="sng" strike="noStrike" kern="1200" cap="none" spc="0" normalizeH="0" baseline="0" noProof="0">
                <a:ln>
                  <a:noFill/>
                </a:ln>
                <a:solidFill>
                  <a:srgbClr val="000000"/>
                </a:solidFill>
                <a:effectLst/>
                <a:uLnTx/>
                <a:uFillTx/>
                <a:latin typeface="Cambria" panose="02040503050406030204" pitchFamily="18" charset="0"/>
                <a:ea typeface="Cambria" panose="02040503050406030204" pitchFamily="18" charset="0"/>
                <a:cs typeface="+mn-cs"/>
              </a:rPr>
              <a:t>Diversification:</a:t>
            </a:r>
            <a:endParaRPr kumimoji="0" lang="en-US" sz="1400" b="0" i="0" u="sng" strike="noStrike" kern="1200" cap="none" spc="0" normalizeH="0" baseline="0" noProof="0">
              <a:ln>
                <a:noFill/>
              </a:ln>
              <a:solidFill>
                <a:srgbClr val="000000"/>
              </a:solidFill>
              <a:effectLst/>
              <a:uLnTx/>
              <a:uFillTx/>
              <a:latin typeface="Cambria" panose="02040503050406030204" pitchFamily="18" charset="0"/>
              <a:ea typeface="Cambria" panose="02040503050406030204" pitchFamily="18" charset="0"/>
              <a:cs typeface="+mn-cs"/>
            </a:endParaRPr>
          </a:p>
          <a:p>
            <a:pPr marL="285750" marR="0" lvl="0" indent="-285750" algn="ctr" defTabSz="914400" rtl="0" eaLnBrk="1" fontAlgn="auto" latinLnBrk="0" hangingPunct="1">
              <a:lnSpc>
                <a:spcPct val="100000"/>
              </a:lnSpc>
              <a:spcBef>
                <a:spcPts val="0"/>
              </a:spcBef>
              <a:spcAft>
                <a:spcPts val="0"/>
              </a:spcAft>
              <a:buClrTx/>
              <a:buSzTx/>
              <a:buFontTx/>
              <a:buChar char="-"/>
              <a:tabLst/>
              <a:defRPr/>
            </a:pPr>
            <a:r>
              <a:rPr kumimoji="0" lang="en-US" sz="1400" b="0" i="0" u="none" strike="noStrike" kern="1200" cap="none" spc="0" normalizeH="0" baseline="0" noProof="0">
                <a:ln>
                  <a:noFill/>
                </a:ln>
                <a:solidFill>
                  <a:srgbClr val="000000"/>
                </a:solidFill>
                <a:effectLst/>
                <a:uLnTx/>
                <a:uFillTx/>
                <a:latin typeface="Cambria" panose="02040503050406030204" pitchFamily="18" charset="0"/>
                <a:ea typeface="Cambria" panose="02040503050406030204" pitchFamily="18" charset="0"/>
                <a:cs typeface="+mn-cs"/>
              </a:rPr>
              <a:t>10% single issuer</a:t>
            </a:r>
          </a:p>
          <a:p>
            <a:pPr marL="285750" marR="0" lvl="0" indent="-285750" algn="ctr" defTabSz="914400" rtl="0" eaLnBrk="1" fontAlgn="auto" latinLnBrk="0" hangingPunct="1">
              <a:lnSpc>
                <a:spcPct val="100000"/>
              </a:lnSpc>
              <a:spcBef>
                <a:spcPts val="0"/>
              </a:spcBef>
              <a:spcAft>
                <a:spcPts val="0"/>
              </a:spcAft>
              <a:buClrTx/>
              <a:buSzTx/>
              <a:buFontTx/>
              <a:buChar char="-"/>
              <a:tabLst/>
              <a:defRPr/>
            </a:pPr>
            <a:r>
              <a:rPr kumimoji="0" lang="en-US" sz="1400" b="0" i="0"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rPr>
              <a:t>30% single sector</a:t>
            </a:r>
          </a:p>
        </p:txBody>
      </p:sp>
      <p:sp>
        <p:nvSpPr>
          <p:cNvPr id="16" name="Rounded Rectangle 24">
            <a:extLst>
              <a:ext uri="{FF2B5EF4-FFF2-40B4-BE49-F238E27FC236}">
                <a16:creationId xmlns:a16="http://schemas.microsoft.com/office/drawing/2014/main" id="{7AFAC507-71C3-5AE5-D2C2-2D1710A1BE21}"/>
              </a:ext>
            </a:extLst>
          </p:cNvPr>
          <p:cNvSpPr/>
          <p:nvPr/>
        </p:nvSpPr>
        <p:spPr>
          <a:xfrm>
            <a:off x="3879758" y="1463890"/>
            <a:ext cx="3439731" cy="975924"/>
          </a:xfrm>
          <a:prstGeom prst="rect">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1400" b="1" i="0" u="sng" strike="noStrike" kern="1200" cap="none" spc="0" normalizeH="0" baseline="0" noProof="0" dirty="0">
                <a:ln>
                  <a:noFill/>
                </a:ln>
                <a:solidFill>
                  <a:srgbClr val="000000"/>
                </a:solidFill>
                <a:effectLst/>
                <a:uLnTx/>
                <a:uFillTx/>
                <a:latin typeface="Cambria" panose="02040503050406030204" pitchFamily="18" charset="0"/>
                <a:ea typeface="Cambria" panose="02040503050406030204" pitchFamily="18" charset="0"/>
                <a:cs typeface="+mn-cs"/>
              </a:rPr>
              <a:t>Attractive Returns:</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mbria" panose="02040503050406030204" pitchFamily="18" charset="0"/>
                <a:ea typeface="Cambria" panose="02040503050406030204" pitchFamily="18" charset="0"/>
                <a:cs typeface="+mn-cs"/>
              </a:rPr>
              <a:t>Historically, SDOF II and SDOF III distributed an avg. cash yield of ~10.0-12.0%</a:t>
            </a:r>
            <a:endParaRPr kumimoji="0" lang="en-IN" sz="1400" b="0" i="0" u="none" strike="noStrike" kern="1200" cap="none" spc="0" normalizeH="0" baseline="0" noProof="0" dirty="0">
              <a:ln>
                <a:noFill/>
              </a:ln>
              <a:solidFill>
                <a:srgbClr val="000000"/>
              </a:solidFill>
              <a:effectLst/>
              <a:uLnTx/>
              <a:uFillTx/>
              <a:latin typeface="Cambria" panose="02040503050406030204" pitchFamily="18" charset="0"/>
              <a:ea typeface="Cambria" panose="02040503050406030204" pitchFamily="18" charset="0"/>
              <a:cs typeface="+mn-cs"/>
            </a:endParaRPr>
          </a:p>
        </p:txBody>
      </p:sp>
      <p:sp>
        <p:nvSpPr>
          <p:cNvPr id="19" name="Rounded Rectangle 24">
            <a:extLst>
              <a:ext uri="{FF2B5EF4-FFF2-40B4-BE49-F238E27FC236}">
                <a16:creationId xmlns:a16="http://schemas.microsoft.com/office/drawing/2014/main" id="{15CE2591-1B55-2EA1-7268-553029F2C233}"/>
              </a:ext>
            </a:extLst>
          </p:cNvPr>
          <p:cNvSpPr/>
          <p:nvPr/>
        </p:nvSpPr>
        <p:spPr>
          <a:xfrm>
            <a:off x="3997545" y="955776"/>
            <a:ext cx="7617698" cy="421609"/>
          </a:xfrm>
          <a:prstGeom prst="roundRect">
            <a:avLst/>
          </a:prstGeom>
          <a:solidFill>
            <a:schemeClr val="tx1"/>
          </a:solidFill>
          <a:ln>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a:ln>
                  <a:noFill/>
                </a:ln>
                <a:solidFill>
                  <a:prstClr val="white"/>
                </a:solidFill>
                <a:effectLst/>
                <a:uLnTx/>
                <a:uFillTx/>
                <a:latin typeface="Cambria" panose="02040503050406030204" pitchFamily="18" charset="0"/>
                <a:ea typeface="Cambria" panose="02040503050406030204" pitchFamily="18" charset="0"/>
                <a:cs typeface="+mn-cs"/>
              </a:rPr>
              <a:t>Key Features</a:t>
            </a:r>
          </a:p>
        </p:txBody>
      </p:sp>
    </p:spTree>
    <p:extLst>
      <p:ext uri="{BB962C8B-B14F-4D97-AF65-F5344CB8AC3E}">
        <p14:creationId xmlns:p14="http://schemas.microsoft.com/office/powerpoint/2010/main" val="3337119633"/>
      </p:ext>
    </p:extLst>
  </p:cSld>
  <p:clrMapOvr>
    <a:masterClrMapping/>
  </p:clrMapOvr>
</p:sld>
</file>

<file path=ppt/slides/slide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3"/>
          <p:cNvSpPr/>
          <p:nvPr/>
        </p:nvSpPr>
        <p:spPr>
          <a:xfrm>
            <a:off x="0" y="0"/>
            <a:ext cx="12192000" cy="821635"/>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 name="Title 1">
            <a:extLst>
              <a:ext uri="{FF2B5EF4-FFF2-40B4-BE49-F238E27FC236}">
                <a16:creationId xmlns:a16="http://schemas.microsoft.com/office/drawing/2014/main" id="{D5D14BE9-64D4-42CE-969F-9590C16A2F5F}"/>
              </a:ext>
            </a:extLst>
          </p:cNvPr>
          <p:cNvSpPr txBox="1">
            <a:spLocks/>
          </p:cNvSpPr>
          <p:nvPr/>
        </p:nvSpPr>
        <p:spPr>
          <a:xfrm>
            <a:off x="165475" y="106018"/>
            <a:ext cx="11007609" cy="630899"/>
          </a:xfrm>
          <a:prstGeom prst="rect">
            <a:avLst/>
          </a:prstGeom>
        </p:spPr>
        <p:txBody>
          <a:bodyPr vert="horz" lIns="91440" tIns="45720" rIns="91440" bIns="45720" rtlCol="0" anchor="ctr">
            <a:noAutofit/>
          </a:bodyPr>
          <a:lstStyle>
            <a:lvl1pPr algn="ctr" defTabSz="914400" rtl="0" eaLnBrk="1" latinLnBrk="0" hangingPunct="1">
              <a:lnSpc>
                <a:spcPct val="90000"/>
              </a:lnSpc>
              <a:spcBef>
                <a:spcPct val="0"/>
              </a:spcBef>
              <a:buNone/>
              <a:defRPr sz="6000" kern="1200">
                <a:solidFill>
                  <a:schemeClr val="tx1"/>
                </a:solidFill>
                <a:latin typeface="+mj-lt"/>
                <a:ea typeface="+mj-ea"/>
                <a:cs typeface="+mj-cs"/>
              </a:defRPr>
            </a:lvl1pPr>
          </a:lstStyle>
          <a:p>
            <a:pPr marL="0" marR="0" lvl="0" indent="0" algn="l" defTabSz="914400" rtl="0" eaLnBrk="1" fontAlgn="auto" latinLnBrk="0" hangingPunct="1">
              <a:lnSpc>
                <a:spcPct val="90000"/>
              </a:lnSpc>
              <a:spcBef>
                <a:spcPct val="0"/>
              </a:spcBef>
              <a:spcAft>
                <a:spcPts val="0"/>
              </a:spcAft>
              <a:buClrTx/>
              <a:buSzTx/>
              <a:buFontTx/>
              <a:buNone/>
              <a:tabLst/>
              <a:defRPr/>
            </a:pPr>
            <a:r>
              <a:rPr kumimoji="0" lang="en-US" sz="2800" b="1" i="0" u="none" strike="noStrike" kern="1200" cap="none" spc="0" normalizeH="0" baseline="0" noProof="0" dirty="0">
                <a:ln>
                  <a:noFill/>
                </a:ln>
                <a:solidFill>
                  <a:prstClr val="white"/>
                </a:solidFill>
                <a:effectLst/>
                <a:uLnTx/>
                <a:uFillTx/>
                <a:latin typeface="Cambria" panose="02040503050406030204" pitchFamily="18" charset="0"/>
                <a:ea typeface="Cambria" panose="02040503050406030204" pitchFamily="18" charset="0"/>
                <a:cs typeface="+mj-cs"/>
              </a:rPr>
              <a:t>DEBT AIF (MEDIUM – LONG TERM)</a:t>
            </a:r>
          </a:p>
          <a:p>
            <a:pPr marL="0" marR="0" lvl="0" indent="0" algn="l" defTabSz="914400" rtl="0" eaLnBrk="1" fontAlgn="auto" latinLnBrk="0" hangingPunct="1">
              <a:lnSpc>
                <a:spcPct val="90000"/>
              </a:lnSpc>
              <a:spcBef>
                <a:spcPct val="0"/>
              </a:spcBef>
              <a:spcAft>
                <a:spcPts val="0"/>
              </a:spcAft>
              <a:buClrTx/>
              <a:buSzTx/>
              <a:buFontTx/>
              <a:buNone/>
              <a:tabLst/>
              <a:defRPr/>
            </a:pPr>
            <a:r>
              <a:rPr kumimoji="0" lang="en-US" sz="2800" b="1" i="0" u="none" strike="noStrike" kern="1200" cap="none" spc="0" normalizeH="0" baseline="0" noProof="0" dirty="0">
                <a:ln>
                  <a:noFill/>
                </a:ln>
                <a:solidFill>
                  <a:prstClr val="white"/>
                </a:solidFill>
                <a:effectLst/>
                <a:uLnTx/>
                <a:uFillTx/>
                <a:latin typeface="Cambria" panose="02040503050406030204" pitchFamily="18" charset="0"/>
                <a:ea typeface="Cambria" panose="02040503050406030204" pitchFamily="18" charset="0"/>
                <a:cs typeface="+mj-cs"/>
              </a:rPr>
              <a:t>Neo Infra Income Opportunities Fund II (CAT II )</a:t>
            </a:r>
          </a:p>
        </p:txBody>
      </p:sp>
      <p:sp>
        <p:nvSpPr>
          <p:cNvPr id="22" name="Rectangle 21"/>
          <p:cNvSpPr/>
          <p:nvPr/>
        </p:nvSpPr>
        <p:spPr>
          <a:xfrm>
            <a:off x="0" y="6613807"/>
            <a:ext cx="12192000" cy="235963"/>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 name="TextBox 8"/>
          <p:cNvSpPr txBox="1"/>
          <p:nvPr/>
        </p:nvSpPr>
        <p:spPr>
          <a:xfrm>
            <a:off x="165472" y="1004797"/>
            <a:ext cx="3887784" cy="2492990"/>
          </a:xfrm>
          <a:prstGeom prst="rect">
            <a:avLst/>
          </a:prstGeom>
          <a:noFill/>
          <a:ln>
            <a:solidFill>
              <a:schemeClr val="bg1">
                <a:lumMod val="85000"/>
              </a:schemeClr>
            </a:solidFill>
          </a:ln>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200" b="1"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About the fund:</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Primary Strategy – ~80% - Operating solar and road assets</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200" b="0"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Tried, tested &amp; Proven Strategy</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200" b="0"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Acquire &amp; aggregate operating roads and solar assets with highly creditworthy counterparties</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200" b="0"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Total returns of ~ 20-21% p.a.</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Secondary Strategy – ~20% – </a:t>
            </a:r>
            <a:r>
              <a:rPr kumimoji="0" lang="en-US" sz="1200" b="1" i="0" u="none" strike="noStrike" kern="1200" cap="none" spc="0" normalizeH="0" baseline="0" noProof="0" dirty="0" err="1">
                <a:ln>
                  <a:noFill/>
                </a:ln>
                <a:solidFill>
                  <a:prstClr val="black"/>
                </a:solidFill>
                <a:effectLst/>
                <a:uLnTx/>
                <a:uFillTx/>
                <a:latin typeface="Cambria" panose="02040503050406030204" pitchFamily="18" charset="0"/>
                <a:ea typeface="Cambria" panose="02040503050406030204" pitchFamily="18" charset="0"/>
                <a:cs typeface="+mn-cs"/>
              </a:rPr>
              <a:t>InvITs</a:t>
            </a:r>
            <a:r>
              <a:rPr kumimoji="0" lang="en-US" sz="1200" b="1"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 and others</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200" b="0"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Privately listed </a:t>
            </a:r>
            <a:r>
              <a:rPr kumimoji="0" lang="en-US" sz="1200" b="0" i="0" u="none" strike="noStrike" kern="1200" cap="none" spc="0" normalizeH="0" baseline="0" noProof="0" dirty="0" err="1">
                <a:ln>
                  <a:noFill/>
                </a:ln>
                <a:solidFill>
                  <a:prstClr val="black"/>
                </a:solidFill>
                <a:effectLst/>
                <a:uLnTx/>
                <a:uFillTx/>
                <a:latin typeface="Cambria" panose="02040503050406030204" pitchFamily="18" charset="0"/>
                <a:ea typeface="Cambria" panose="02040503050406030204" pitchFamily="18" charset="0"/>
                <a:cs typeface="+mn-cs"/>
              </a:rPr>
              <a:t>InvITs</a:t>
            </a:r>
            <a:r>
              <a:rPr kumimoji="0" lang="en-US" sz="1200" b="0"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 with pricing &amp; access benefit</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200" b="0"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Opportunistically evaluate other areas like secured credit for last mile construction, other infra sub-sectors</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200" b="0"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Returns of ~18-19% p.a.</a:t>
            </a:r>
            <a:endParaRPr kumimoji="0" lang="en-IN" sz="1200" b="0"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endParaRPr>
          </a:p>
        </p:txBody>
      </p:sp>
      <p:sp>
        <p:nvSpPr>
          <p:cNvPr id="18" name="Rectangle 17"/>
          <p:cNvSpPr/>
          <p:nvPr/>
        </p:nvSpPr>
        <p:spPr>
          <a:xfrm>
            <a:off x="0" y="808383"/>
            <a:ext cx="12192000" cy="45719"/>
          </a:xfrm>
          <a:prstGeom prst="rect">
            <a:avLst/>
          </a:prstGeom>
          <a:solidFill>
            <a:schemeClr val="bg1">
              <a:lumMod val="6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9" name="Slide Number Placeholder 18"/>
          <p:cNvSpPr>
            <a:spLocks noGrp="1"/>
          </p:cNvSpPr>
          <p:nvPr>
            <p:ph type="sldNum" sz="quarter" idx="12"/>
          </p:nvPr>
        </p:nvSpPr>
        <p:spPr>
          <a:xfrm>
            <a:off x="9448800" y="6535368"/>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1E62F875-1F54-4527-993B-FB1D0CCB3E02}" type="slidenum">
              <a:rPr kumimoji="0" lang="en-IN" sz="1200" b="1" i="0" u="none" strike="noStrike" kern="1200" cap="none" spc="0" normalizeH="0" baseline="0" noProof="0" smtClean="0">
                <a:ln>
                  <a:noFill/>
                </a:ln>
                <a:solidFill>
                  <a:prstClr val="white"/>
                </a:solidFill>
                <a:effectLst/>
                <a:uLnTx/>
                <a:uFillTx/>
                <a:latin typeface="Cambria" panose="02040503050406030204" pitchFamily="18" charset="0"/>
                <a:ea typeface="Cambria" panose="02040503050406030204" pitchFamily="18" charset="0"/>
                <a:cs typeface="+mn-cs"/>
              </a:rPr>
              <a:pPr marL="0" marR="0" lvl="0" indent="0" algn="r" defTabSz="914400" rtl="0" eaLnBrk="1" fontAlgn="auto" latinLnBrk="0" hangingPunct="1">
                <a:lnSpc>
                  <a:spcPct val="100000"/>
                </a:lnSpc>
                <a:spcBef>
                  <a:spcPts val="0"/>
                </a:spcBef>
                <a:spcAft>
                  <a:spcPts val="0"/>
                </a:spcAft>
                <a:buClrTx/>
                <a:buSzTx/>
                <a:buFontTx/>
                <a:buNone/>
                <a:tabLst/>
                <a:defRPr/>
              </a:pPr>
              <a:t>83</a:t>
            </a:fld>
            <a:endParaRPr kumimoji="0" lang="en-IN" sz="1200" b="1" i="0" u="none" strike="noStrike" kern="1200" cap="none" spc="0" normalizeH="0" baseline="0" noProof="0">
              <a:ln>
                <a:noFill/>
              </a:ln>
              <a:solidFill>
                <a:prstClr val="white"/>
              </a:solidFill>
              <a:effectLst/>
              <a:uLnTx/>
              <a:uFillTx/>
              <a:latin typeface="Cambria" panose="02040503050406030204" pitchFamily="18" charset="0"/>
              <a:ea typeface="Cambria" panose="02040503050406030204" pitchFamily="18" charset="0"/>
              <a:cs typeface="+mn-cs"/>
            </a:endParaRPr>
          </a:p>
        </p:txBody>
      </p:sp>
      <p:graphicFrame>
        <p:nvGraphicFramePr>
          <p:cNvPr id="10" name="Table 2">
            <a:extLst>
              <a:ext uri="{FF2B5EF4-FFF2-40B4-BE49-F238E27FC236}">
                <a16:creationId xmlns:a16="http://schemas.microsoft.com/office/drawing/2014/main" id="{DD73F0B3-BEC4-55E6-1B11-A10EF56B6A72}"/>
              </a:ext>
            </a:extLst>
          </p:cNvPr>
          <p:cNvGraphicFramePr>
            <a:graphicFrameLocks noGrp="1"/>
          </p:cNvGraphicFramePr>
          <p:nvPr>
            <p:extLst>
              <p:ext uri="{D42A27DB-BD31-4B8C-83A1-F6EECF244321}">
                <p14:modId xmlns:p14="http://schemas.microsoft.com/office/powerpoint/2010/main" val="3679932561"/>
              </p:ext>
            </p:extLst>
          </p:nvPr>
        </p:nvGraphicFramePr>
        <p:xfrm>
          <a:off x="165473" y="3970241"/>
          <a:ext cx="3870702" cy="2557359"/>
        </p:xfrm>
        <a:graphic>
          <a:graphicData uri="http://schemas.openxmlformats.org/drawingml/2006/table">
            <a:tbl>
              <a:tblPr firstRow="1" bandRow="1">
                <a:tableStyleId>{073A0DAA-6AF3-43AB-8588-CEC1D06C72B9}</a:tableStyleId>
              </a:tblPr>
              <a:tblGrid>
                <a:gridCol w="1903032">
                  <a:extLst>
                    <a:ext uri="{9D8B030D-6E8A-4147-A177-3AD203B41FA5}">
                      <a16:colId xmlns:a16="http://schemas.microsoft.com/office/drawing/2014/main" val="979919291"/>
                    </a:ext>
                  </a:extLst>
                </a:gridCol>
                <a:gridCol w="1967670">
                  <a:extLst>
                    <a:ext uri="{9D8B030D-6E8A-4147-A177-3AD203B41FA5}">
                      <a16:colId xmlns:a16="http://schemas.microsoft.com/office/drawing/2014/main" val="2728041260"/>
                    </a:ext>
                  </a:extLst>
                </a:gridCol>
              </a:tblGrid>
              <a:tr h="284151">
                <a:tc>
                  <a:txBody>
                    <a:bodyPr/>
                    <a:lstStyle/>
                    <a:p>
                      <a:r>
                        <a:rPr lang="en-US" sz="1200" dirty="0">
                          <a:latin typeface="Cambria" panose="02040503050406030204" pitchFamily="18" charset="0"/>
                          <a:ea typeface="Cambria" panose="02040503050406030204" pitchFamily="18" charset="0"/>
                        </a:rPr>
                        <a:t>Particulars</a:t>
                      </a:r>
                      <a:endParaRPr lang="en-IN" sz="1200" dirty="0">
                        <a:latin typeface="Cambria" panose="02040503050406030204" pitchFamily="18" charset="0"/>
                        <a:ea typeface="Cambria" panose="02040503050406030204" pitchFamily="18" charset="0"/>
                      </a:endParaRPr>
                    </a:p>
                  </a:txBody>
                  <a:tcPr anchor="ctr">
                    <a:lnL w="12700" cap="flat" cmpd="sng" algn="ctr">
                      <a:solidFill>
                        <a:schemeClr val="bg1">
                          <a:lumMod val="85000"/>
                        </a:schemeClr>
                      </a:solidFill>
                      <a:prstDash val="solid"/>
                      <a:round/>
                      <a:headEnd type="none" w="med" len="med"/>
                      <a:tailEnd type="none" w="med" len="med"/>
                    </a:lnL>
                    <a:lnT w="12700" cap="flat" cmpd="sng" algn="ctr">
                      <a:solidFill>
                        <a:schemeClr val="bg1">
                          <a:lumMod val="85000"/>
                        </a:schemeClr>
                      </a:solidFill>
                      <a:prstDash val="solid"/>
                      <a:round/>
                      <a:headEnd type="none" w="med" len="med"/>
                      <a:tailEnd type="none" w="med" len="med"/>
                    </a:lnT>
                  </a:tcPr>
                </a:tc>
                <a:tc>
                  <a:txBody>
                    <a:bodyPr/>
                    <a:lstStyle/>
                    <a:p>
                      <a:pPr algn="ctr"/>
                      <a:r>
                        <a:rPr lang="en-US" sz="1200" dirty="0">
                          <a:latin typeface="Cambria" panose="02040503050406030204" pitchFamily="18" charset="0"/>
                          <a:ea typeface="Cambria" panose="02040503050406030204" pitchFamily="18" charset="0"/>
                        </a:rPr>
                        <a:t>Details</a:t>
                      </a:r>
                      <a:endParaRPr lang="en-IN" sz="1200" dirty="0">
                        <a:latin typeface="Cambria" panose="02040503050406030204" pitchFamily="18" charset="0"/>
                        <a:ea typeface="Cambria" panose="02040503050406030204" pitchFamily="18" charset="0"/>
                      </a:endParaRPr>
                    </a:p>
                  </a:txBody>
                  <a:tcPr anchor="ctr">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tcPr>
                </a:tc>
                <a:extLst>
                  <a:ext uri="{0D108BD9-81ED-4DB2-BD59-A6C34878D82A}">
                    <a16:rowId xmlns:a16="http://schemas.microsoft.com/office/drawing/2014/main" val="2509566197"/>
                  </a:ext>
                </a:extLst>
              </a:tr>
              <a:tr h="284151">
                <a:tc>
                  <a:txBody>
                    <a:bodyPr/>
                    <a:lstStyle/>
                    <a:p>
                      <a:r>
                        <a:rPr lang="en-IN" sz="1200" b="1" dirty="0">
                          <a:latin typeface="Cambria" panose="02040503050406030204" pitchFamily="18" charset="0"/>
                          <a:ea typeface="Cambria" panose="02040503050406030204" pitchFamily="18" charset="0"/>
                        </a:rPr>
                        <a:t>Target Fund Size </a:t>
                      </a:r>
                    </a:p>
                  </a:txBody>
                  <a:tcPr anchor="ctr">
                    <a:lnL w="12700" cap="flat" cmpd="sng" algn="ctr">
                      <a:solidFill>
                        <a:schemeClr val="bg1">
                          <a:lumMod val="85000"/>
                        </a:schemeClr>
                      </a:solidFill>
                      <a:prstDash val="solid"/>
                      <a:round/>
                      <a:headEnd type="none" w="med" len="med"/>
                      <a:tailEnd type="none" w="med" len="med"/>
                    </a:lnL>
                  </a:tcPr>
                </a:tc>
                <a:tc>
                  <a:txBody>
                    <a:bodyPr/>
                    <a:lstStyle/>
                    <a:p>
                      <a:pPr algn="ctr"/>
                      <a:r>
                        <a:rPr lang="en-US" sz="1200" dirty="0">
                          <a:latin typeface="Cambria" panose="02040503050406030204" pitchFamily="18" charset="0"/>
                          <a:ea typeface="Cambria" panose="02040503050406030204" pitchFamily="18" charset="0"/>
                        </a:rPr>
                        <a:t>~5,000 </a:t>
                      </a:r>
                      <a:r>
                        <a:rPr lang="en-US" sz="1200" dirty="0" err="1">
                          <a:latin typeface="Cambria" panose="02040503050406030204" pitchFamily="18" charset="0"/>
                          <a:ea typeface="Cambria" panose="02040503050406030204" pitchFamily="18" charset="0"/>
                        </a:rPr>
                        <a:t>Crs</a:t>
                      </a:r>
                      <a:endParaRPr lang="en-US" sz="1200" dirty="0">
                        <a:latin typeface="Cambria" panose="02040503050406030204" pitchFamily="18" charset="0"/>
                        <a:ea typeface="Cambria" panose="02040503050406030204" pitchFamily="18" charset="0"/>
                      </a:endParaRPr>
                    </a:p>
                  </a:txBody>
                  <a:tcPr anchor="ctr">
                    <a:lnR w="12700" cap="flat" cmpd="sng" algn="ctr">
                      <a:solidFill>
                        <a:schemeClr val="bg1">
                          <a:lumMod val="85000"/>
                        </a:schemeClr>
                      </a:solidFill>
                      <a:prstDash val="solid"/>
                      <a:round/>
                      <a:headEnd type="none" w="med" len="med"/>
                      <a:tailEnd type="none" w="med" len="med"/>
                    </a:lnR>
                  </a:tcPr>
                </a:tc>
                <a:extLst>
                  <a:ext uri="{0D108BD9-81ED-4DB2-BD59-A6C34878D82A}">
                    <a16:rowId xmlns:a16="http://schemas.microsoft.com/office/drawing/2014/main" val="3085341055"/>
                  </a:ext>
                </a:extLst>
              </a:tr>
              <a:tr h="284151">
                <a:tc>
                  <a:txBody>
                    <a:bodyPr/>
                    <a:lstStyle/>
                    <a:p>
                      <a:r>
                        <a:rPr lang="en-IN" sz="1200" b="1" dirty="0">
                          <a:latin typeface="Cambria" panose="02040503050406030204" pitchFamily="18" charset="0"/>
                          <a:ea typeface="Cambria" panose="02040503050406030204" pitchFamily="18" charset="0"/>
                        </a:rPr>
                        <a:t>Commitment Raised</a:t>
                      </a:r>
                    </a:p>
                  </a:txBody>
                  <a:tcPr anchor="ctr">
                    <a:lnL w="12700" cap="flat" cmpd="sng" algn="ctr">
                      <a:solidFill>
                        <a:schemeClr val="bg1">
                          <a:lumMod val="85000"/>
                        </a:schemeClr>
                      </a:solidFill>
                      <a:prstDash val="solid"/>
                      <a:round/>
                      <a:headEnd type="none" w="med" len="med"/>
                      <a:tailEnd type="none" w="med" len="med"/>
                    </a:lnL>
                  </a:tcPr>
                </a:tc>
                <a:tc>
                  <a:txBody>
                    <a:bodyPr/>
                    <a:lstStyle/>
                    <a:p>
                      <a:pPr algn="ctr"/>
                      <a:r>
                        <a:rPr lang="en-US" sz="1200" dirty="0">
                          <a:latin typeface="Cambria" panose="02040503050406030204" pitchFamily="18" charset="0"/>
                          <a:ea typeface="Cambria" panose="02040503050406030204" pitchFamily="18" charset="0"/>
                        </a:rPr>
                        <a:t>~ 3,100 </a:t>
                      </a:r>
                      <a:r>
                        <a:rPr lang="en-US" sz="1200" dirty="0" err="1">
                          <a:latin typeface="Cambria" panose="02040503050406030204" pitchFamily="18" charset="0"/>
                          <a:ea typeface="Cambria" panose="02040503050406030204" pitchFamily="18" charset="0"/>
                        </a:rPr>
                        <a:t>Crs</a:t>
                      </a:r>
                      <a:endParaRPr lang="en-US" sz="1200" dirty="0">
                        <a:latin typeface="Cambria" panose="02040503050406030204" pitchFamily="18" charset="0"/>
                        <a:ea typeface="Cambria" panose="02040503050406030204" pitchFamily="18" charset="0"/>
                      </a:endParaRPr>
                    </a:p>
                  </a:txBody>
                  <a:tcPr anchor="ctr">
                    <a:lnR w="12700" cap="flat" cmpd="sng" algn="ctr">
                      <a:solidFill>
                        <a:schemeClr val="bg1">
                          <a:lumMod val="85000"/>
                        </a:schemeClr>
                      </a:solidFill>
                      <a:prstDash val="solid"/>
                      <a:round/>
                      <a:headEnd type="none" w="med" len="med"/>
                      <a:tailEnd type="none" w="med" len="med"/>
                    </a:lnR>
                  </a:tcPr>
                </a:tc>
                <a:extLst>
                  <a:ext uri="{0D108BD9-81ED-4DB2-BD59-A6C34878D82A}">
                    <a16:rowId xmlns:a16="http://schemas.microsoft.com/office/drawing/2014/main" val="1745846629"/>
                  </a:ext>
                </a:extLst>
              </a:tr>
              <a:tr h="284151">
                <a:tc>
                  <a:txBody>
                    <a:bodyPr/>
                    <a:lstStyle/>
                    <a:p>
                      <a:r>
                        <a:rPr lang="en-US" sz="1200" b="1" dirty="0">
                          <a:latin typeface="Cambria" panose="02040503050406030204" pitchFamily="18" charset="0"/>
                          <a:ea typeface="Cambria" panose="02040503050406030204" pitchFamily="18" charset="0"/>
                        </a:rPr>
                        <a:t>Fund Tenure</a:t>
                      </a:r>
                      <a:endParaRPr lang="en-IN" sz="1200" b="1" dirty="0">
                        <a:latin typeface="Cambria" panose="02040503050406030204" pitchFamily="18" charset="0"/>
                        <a:ea typeface="Cambria" panose="02040503050406030204" pitchFamily="18" charset="0"/>
                      </a:endParaRPr>
                    </a:p>
                  </a:txBody>
                  <a:tcPr anchor="ctr">
                    <a:lnL w="12700" cap="flat" cmpd="sng" algn="ctr">
                      <a:solidFill>
                        <a:schemeClr val="bg1">
                          <a:lumMod val="85000"/>
                        </a:schemeClr>
                      </a:solidFill>
                      <a:prstDash val="solid"/>
                      <a:round/>
                      <a:headEnd type="none" w="med" len="med"/>
                      <a:tailEnd type="none" w="med" len="med"/>
                    </a:lnL>
                  </a:tcPr>
                </a:tc>
                <a:tc>
                  <a:txBody>
                    <a:bodyPr/>
                    <a:lstStyle/>
                    <a:p>
                      <a:pPr algn="ctr"/>
                      <a:r>
                        <a:rPr lang="en-US" sz="1200" dirty="0">
                          <a:latin typeface="Cambria" panose="02040503050406030204" pitchFamily="18" charset="0"/>
                          <a:ea typeface="Cambria" panose="02040503050406030204" pitchFamily="18" charset="0"/>
                        </a:rPr>
                        <a:t>7 years from first close</a:t>
                      </a:r>
                    </a:p>
                  </a:txBody>
                  <a:tcPr anchor="ctr">
                    <a:lnR w="12700" cap="flat" cmpd="sng" algn="ctr">
                      <a:solidFill>
                        <a:schemeClr val="bg1">
                          <a:lumMod val="85000"/>
                        </a:schemeClr>
                      </a:solidFill>
                      <a:prstDash val="solid"/>
                      <a:round/>
                      <a:headEnd type="none" w="med" len="med"/>
                      <a:tailEnd type="none" w="med" len="med"/>
                    </a:lnR>
                  </a:tcPr>
                </a:tc>
                <a:extLst>
                  <a:ext uri="{0D108BD9-81ED-4DB2-BD59-A6C34878D82A}">
                    <a16:rowId xmlns:a16="http://schemas.microsoft.com/office/drawing/2014/main" val="4053942507"/>
                  </a:ext>
                </a:extLst>
              </a:tr>
              <a:tr h="284151">
                <a:tc>
                  <a:txBody>
                    <a:bodyPr/>
                    <a:lstStyle/>
                    <a:p>
                      <a:r>
                        <a:rPr lang="en-IN" sz="1200" b="1" dirty="0">
                          <a:latin typeface="Cambria" panose="02040503050406030204" pitchFamily="18" charset="0"/>
                          <a:ea typeface="Cambria" panose="02040503050406030204" pitchFamily="18" charset="0"/>
                        </a:rPr>
                        <a:t>First Close</a:t>
                      </a:r>
                    </a:p>
                  </a:txBody>
                  <a:tcPr anchor="ctr">
                    <a:lnL w="12700" cap="flat" cmpd="sng" algn="ctr">
                      <a:solidFill>
                        <a:schemeClr val="bg1">
                          <a:lumMod val="85000"/>
                        </a:schemeClr>
                      </a:solidFill>
                      <a:prstDash val="solid"/>
                      <a:round/>
                      <a:headEnd type="none" w="med" len="med"/>
                      <a:tailEnd type="none" w="med" len="med"/>
                    </a:lnL>
                  </a:tcPr>
                </a:tc>
                <a:tc>
                  <a:txBody>
                    <a:bodyPr/>
                    <a:lstStyle/>
                    <a:p>
                      <a:pPr algn="ctr"/>
                      <a:r>
                        <a:rPr lang="en-US" sz="1200" dirty="0">
                          <a:latin typeface="Cambria" panose="02040503050406030204" pitchFamily="18" charset="0"/>
                          <a:ea typeface="Cambria" panose="02040503050406030204" pitchFamily="18" charset="0"/>
                        </a:rPr>
                        <a:t>April 2026</a:t>
                      </a:r>
                    </a:p>
                  </a:txBody>
                  <a:tcPr anchor="ctr">
                    <a:lnR w="12700" cap="flat" cmpd="sng" algn="ctr">
                      <a:solidFill>
                        <a:schemeClr val="bg1">
                          <a:lumMod val="85000"/>
                        </a:schemeClr>
                      </a:solidFill>
                      <a:prstDash val="solid"/>
                      <a:round/>
                      <a:headEnd type="none" w="med" len="med"/>
                      <a:tailEnd type="none" w="med" len="med"/>
                    </a:lnR>
                  </a:tcPr>
                </a:tc>
                <a:extLst>
                  <a:ext uri="{0D108BD9-81ED-4DB2-BD59-A6C34878D82A}">
                    <a16:rowId xmlns:a16="http://schemas.microsoft.com/office/drawing/2014/main" val="1258243810"/>
                  </a:ext>
                </a:extLst>
              </a:tr>
              <a:tr h="284151">
                <a:tc>
                  <a:txBody>
                    <a:bodyPr/>
                    <a:lstStyle/>
                    <a:p>
                      <a:r>
                        <a:rPr lang="en-IN" sz="1200" b="1" dirty="0">
                          <a:latin typeface="Cambria" panose="02040503050406030204" pitchFamily="18" charset="0"/>
                          <a:ea typeface="Cambria" panose="02040503050406030204" pitchFamily="18" charset="0"/>
                        </a:rPr>
                        <a:t>Investment / Exit Phase</a:t>
                      </a:r>
                    </a:p>
                  </a:txBody>
                  <a:tcPr anchor="ctr">
                    <a:lnL w="12700" cap="flat" cmpd="sng" algn="ctr">
                      <a:solidFill>
                        <a:schemeClr val="bg1">
                          <a:lumMod val="85000"/>
                        </a:schemeClr>
                      </a:solidFill>
                      <a:prstDash val="solid"/>
                      <a:round/>
                      <a:headEnd type="none" w="med" len="med"/>
                      <a:tailEnd type="none" w="med" len="med"/>
                    </a:lnL>
                  </a:tcPr>
                </a:tc>
                <a:tc>
                  <a:txBody>
                    <a:bodyPr/>
                    <a:lstStyle/>
                    <a:p>
                      <a:pPr algn="ctr"/>
                      <a:r>
                        <a:rPr lang="en-US" sz="1200" dirty="0">
                          <a:latin typeface="Cambria" panose="02040503050406030204" pitchFamily="18" charset="0"/>
                          <a:ea typeface="Cambria" panose="02040503050406030204" pitchFamily="18" charset="0"/>
                        </a:rPr>
                        <a:t>~ 4.5 yrs / ~2.5 yrs</a:t>
                      </a:r>
                    </a:p>
                  </a:txBody>
                  <a:tcPr anchor="ctr">
                    <a:lnR w="12700" cap="flat" cmpd="sng" algn="ctr">
                      <a:solidFill>
                        <a:schemeClr val="bg1">
                          <a:lumMod val="85000"/>
                        </a:schemeClr>
                      </a:solidFill>
                      <a:prstDash val="solid"/>
                      <a:round/>
                      <a:headEnd type="none" w="med" len="med"/>
                      <a:tailEnd type="none" w="med" len="med"/>
                    </a:lnR>
                  </a:tcPr>
                </a:tc>
                <a:extLst>
                  <a:ext uri="{0D108BD9-81ED-4DB2-BD59-A6C34878D82A}">
                    <a16:rowId xmlns:a16="http://schemas.microsoft.com/office/drawing/2014/main" val="1904351057"/>
                  </a:ext>
                </a:extLst>
              </a:tr>
              <a:tr h="284151">
                <a:tc>
                  <a:txBody>
                    <a:bodyPr/>
                    <a:lstStyle/>
                    <a:p>
                      <a:r>
                        <a:rPr lang="en-US" sz="1200" b="1" dirty="0">
                          <a:latin typeface="Cambria" panose="02040503050406030204" pitchFamily="18" charset="0"/>
                          <a:ea typeface="Cambria" panose="02040503050406030204" pitchFamily="18" charset="0"/>
                        </a:rPr>
                        <a:t>Drawdown</a:t>
                      </a:r>
                      <a:endParaRPr lang="en-IN" sz="1200" b="1" dirty="0">
                        <a:latin typeface="Cambria" panose="02040503050406030204" pitchFamily="18" charset="0"/>
                        <a:ea typeface="Cambria" panose="02040503050406030204" pitchFamily="18" charset="0"/>
                      </a:endParaRPr>
                    </a:p>
                  </a:txBody>
                  <a:tcPr anchor="ctr">
                    <a:lnL w="12700" cap="flat" cmpd="sng" algn="ctr">
                      <a:solidFill>
                        <a:schemeClr val="bg1">
                          <a:lumMod val="85000"/>
                        </a:schemeClr>
                      </a:solidFill>
                      <a:prstDash val="solid"/>
                      <a:round/>
                      <a:headEnd type="none" w="med" len="med"/>
                      <a:tailEnd type="none" w="med" len="med"/>
                    </a:lnL>
                  </a:tcPr>
                </a:tc>
                <a:tc>
                  <a:txBody>
                    <a:bodyPr/>
                    <a:lstStyle/>
                    <a:p>
                      <a:pPr algn="ctr"/>
                      <a:r>
                        <a:rPr lang="en-US" sz="1200" dirty="0">
                          <a:latin typeface="Cambria" panose="02040503050406030204" pitchFamily="18" charset="0"/>
                          <a:ea typeface="Cambria" panose="02040503050406030204" pitchFamily="18" charset="0"/>
                        </a:rPr>
                        <a:t>30% initial</a:t>
                      </a:r>
                    </a:p>
                  </a:txBody>
                  <a:tcPr anchor="ctr">
                    <a:lnR w="12700" cap="flat" cmpd="sng" algn="ctr">
                      <a:solidFill>
                        <a:schemeClr val="bg1">
                          <a:lumMod val="85000"/>
                        </a:schemeClr>
                      </a:solidFill>
                      <a:prstDash val="solid"/>
                      <a:round/>
                      <a:headEnd type="none" w="med" len="med"/>
                      <a:tailEnd type="none" w="med" len="med"/>
                    </a:lnR>
                  </a:tcPr>
                </a:tc>
                <a:extLst>
                  <a:ext uri="{0D108BD9-81ED-4DB2-BD59-A6C34878D82A}">
                    <a16:rowId xmlns:a16="http://schemas.microsoft.com/office/drawing/2014/main" val="2931429933"/>
                  </a:ext>
                </a:extLst>
              </a:tr>
              <a:tr h="284151">
                <a:tc>
                  <a:txBody>
                    <a:bodyPr/>
                    <a:lstStyle/>
                    <a:p>
                      <a:r>
                        <a:rPr lang="en-IN" sz="1200" b="1" dirty="0">
                          <a:latin typeface="Cambria" panose="02040503050406030204" pitchFamily="18" charset="0"/>
                          <a:ea typeface="Cambria" panose="02040503050406030204" pitchFamily="18" charset="0"/>
                        </a:rPr>
                        <a:t>Estimated No. of Deals</a:t>
                      </a:r>
                    </a:p>
                  </a:txBody>
                  <a:tcPr anchor="ctr">
                    <a:lnL w="12700" cap="flat" cmpd="sng" algn="ctr">
                      <a:solidFill>
                        <a:schemeClr val="bg1">
                          <a:lumMod val="85000"/>
                        </a:schemeClr>
                      </a:solidFill>
                      <a:prstDash val="solid"/>
                      <a:round/>
                      <a:headEnd type="none" w="med" len="med"/>
                      <a:tailEnd type="none" w="med" len="med"/>
                    </a:lnL>
                  </a:tcPr>
                </a:tc>
                <a:tc>
                  <a:txBody>
                    <a:bodyPr/>
                    <a:lstStyle/>
                    <a:p>
                      <a:pPr algn="ctr"/>
                      <a:r>
                        <a:rPr lang="en-US" sz="1200" dirty="0">
                          <a:latin typeface="Cambria" panose="02040503050406030204" pitchFamily="18" charset="0"/>
                          <a:ea typeface="Cambria" panose="02040503050406030204" pitchFamily="18" charset="0"/>
                        </a:rPr>
                        <a:t>20-22</a:t>
                      </a:r>
                    </a:p>
                  </a:txBody>
                  <a:tcPr anchor="ctr">
                    <a:lnR w="12700" cap="flat" cmpd="sng" algn="ctr">
                      <a:solidFill>
                        <a:schemeClr val="bg1">
                          <a:lumMod val="85000"/>
                        </a:schemeClr>
                      </a:solidFill>
                      <a:prstDash val="solid"/>
                      <a:round/>
                      <a:headEnd type="none" w="med" len="med"/>
                      <a:tailEnd type="none" w="med" len="med"/>
                    </a:lnR>
                  </a:tcPr>
                </a:tc>
                <a:extLst>
                  <a:ext uri="{0D108BD9-81ED-4DB2-BD59-A6C34878D82A}">
                    <a16:rowId xmlns:a16="http://schemas.microsoft.com/office/drawing/2014/main" val="3974834066"/>
                  </a:ext>
                </a:extLst>
              </a:tr>
              <a:tr h="284151">
                <a:tc>
                  <a:txBody>
                    <a:bodyPr/>
                    <a:lstStyle/>
                    <a:p>
                      <a:r>
                        <a:rPr lang="en-IN" sz="1200" b="1" dirty="0">
                          <a:latin typeface="Cambria" panose="02040503050406030204" pitchFamily="18" charset="0"/>
                          <a:ea typeface="Cambria" panose="02040503050406030204" pitchFamily="18" charset="0"/>
                        </a:rPr>
                        <a:t>Distributions</a:t>
                      </a:r>
                    </a:p>
                  </a:txBody>
                  <a:tcPr anchor="ctr">
                    <a:lnL w="12700" cap="flat" cmpd="sng" algn="ctr">
                      <a:solidFill>
                        <a:schemeClr val="bg1">
                          <a:lumMod val="85000"/>
                        </a:schemeClr>
                      </a:solidFill>
                      <a:prstDash val="solid"/>
                      <a:round/>
                      <a:headEnd type="none" w="med" len="med"/>
                      <a:tailEnd type="none" w="med" len="med"/>
                    </a:lnL>
                  </a:tcPr>
                </a:tc>
                <a:tc>
                  <a:txBody>
                    <a:bodyPr/>
                    <a:lstStyle/>
                    <a:p>
                      <a:pPr algn="ctr"/>
                      <a:r>
                        <a:rPr lang="en-US" sz="1200" dirty="0">
                          <a:latin typeface="Cambria" panose="02040503050406030204" pitchFamily="18" charset="0"/>
                          <a:ea typeface="Cambria" panose="02040503050406030204" pitchFamily="18" charset="0"/>
                        </a:rPr>
                        <a:t>10-12% p.a. </a:t>
                      </a:r>
                    </a:p>
                  </a:txBody>
                  <a:tcPr anchor="ctr">
                    <a:lnR w="12700" cap="flat" cmpd="sng" algn="ctr">
                      <a:solidFill>
                        <a:schemeClr val="bg1">
                          <a:lumMod val="85000"/>
                        </a:schemeClr>
                      </a:solidFill>
                      <a:prstDash val="solid"/>
                      <a:round/>
                      <a:headEnd type="none" w="med" len="med"/>
                      <a:tailEnd type="none" w="med" len="med"/>
                    </a:lnR>
                  </a:tcPr>
                </a:tc>
                <a:extLst>
                  <a:ext uri="{0D108BD9-81ED-4DB2-BD59-A6C34878D82A}">
                    <a16:rowId xmlns:a16="http://schemas.microsoft.com/office/drawing/2014/main" val="1050566868"/>
                  </a:ext>
                </a:extLst>
              </a:tr>
            </a:tbl>
          </a:graphicData>
        </a:graphic>
      </p:graphicFrame>
      <p:sp>
        <p:nvSpPr>
          <p:cNvPr id="8" name="TextBox 7">
            <a:extLst>
              <a:ext uri="{FF2B5EF4-FFF2-40B4-BE49-F238E27FC236}">
                <a16:creationId xmlns:a16="http://schemas.microsoft.com/office/drawing/2014/main" id="{C473134B-6AA6-0646-9A60-46D6FF58E0B2}"/>
              </a:ext>
            </a:extLst>
          </p:cNvPr>
          <p:cNvSpPr txBox="1"/>
          <p:nvPr/>
        </p:nvSpPr>
        <p:spPr>
          <a:xfrm>
            <a:off x="163773" y="3588991"/>
            <a:ext cx="3867359" cy="307777"/>
          </a:xfrm>
          <a:prstGeom prst="rect">
            <a:avLst/>
          </a:prstGeom>
          <a:noFill/>
          <a:ln>
            <a:solidFill>
              <a:schemeClr val="bg1">
                <a:lumMod val="75000"/>
              </a:schemeClr>
            </a:solidFill>
          </a:ln>
        </p:spPr>
        <p:txBody>
          <a:bodyPr wrap="square"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1400" b="1" i="1"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Expected Gross IRR– 18-20% p.a.</a:t>
            </a:r>
          </a:p>
        </p:txBody>
      </p:sp>
      <p:sp>
        <p:nvSpPr>
          <p:cNvPr id="11" name="TextBox 10">
            <a:extLst>
              <a:ext uri="{FF2B5EF4-FFF2-40B4-BE49-F238E27FC236}">
                <a16:creationId xmlns:a16="http://schemas.microsoft.com/office/drawing/2014/main" id="{374A869F-4E7E-9F78-A26A-22AF763870ED}"/>
              </a:ext>
            </a:extLst>
          </p:cNvPr>
          <p:cNvSpPr txBox="1"/>
          <p:nvPr/>
        </p:nvSpPr>
        <p:spPr>
          <a:xfrm>
            <a:off x="4149677" y="949751"/>
            <a:ext cx="2668249" cy="307777"/>
          </a:xfrm>
          <a:prstGeom prst="rect">
            <a:avLst/>
          </a:prstGeom>
          <a:noFill/>
          <a:ln>
            <a:noFill/>
          </a:ln>
        </p:spPr>
        <p:txBody>
          <a:bodyPr wrap="square"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400" b="1"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Deal Pipeline</a:t>
            </a:r>
          </a:p>
        </p:txBody>
      </p:sp>
      <p:sp>
        <p:nvSpPr>
          <p:cNvPr id="13" name="Rounded Rectangle 24">
            <a:extLst>
              <a:ext uri="{FF2B5EF4-FFF2-40B4-BE49-F238E27FC236}">
                <a16:creationId xmlns:a16="http://schemas.microsoft.com/office/drawing/2014/main" id="{94D5B3CC-B7E2-21BE-091F-77D986694C52}"/>
              </a:ext>
            </a:extLst>
          </p:cNvPr>
          <p:cNvSpPr/>
          <p:nvPr/>
        </p:nvSpPr>
        <p:spPr>
          <a:xfrm>
            <a:off x="4253196" y="4885117"/>
            <a:ext cx="5070685" cy="1648423"/>
          </a:xfrm>
          <a:prstGeom prst="roundRect">
            <a:avLst/>
          </a:prstGeom>
          <a:solidFill>
            <a:srgbClr val="DBC8B2"/>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rIns="36000" rtlCol="0" anchor="ctr"/>
          <a:lstStyle/>
          <a:p>
            <a:pPr marL="285750" marR="0" lvl="0" indent="-285750" algn="just" defTabSz="914400" rtl="0" eaLnBrk="1" fontAlgn="auto" latinLnBrk="0" hangingPunct="1">
              <a:lnSpc>
                <a:spcPts val="1700"/>
              </a:lnSpc>
              <a:spcBef>
                <a:spcPts val="0"/>
              </a:spcBef>
              <a:spcAft>
                <a:spcPts val="0"/>
              </a:spcAft>
              <a:buClrTx/>
              <a:buSzTx/>
              <a:buFont typeface="Arial" panose="020B0604020202020204" pitchFamily="34" charset="0"/>
              <a:buChar char="•"/>
              <a:tabLst/>
              <a:defRPr/>
            </a:pPr>
            <a:r>
              <a:rPr kumimoji="0" lang="en-US" sz="1200" b="0"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Has invested in a diversified portfolio of operating infrastructure assets across </a:t>
            </a:r>
            <a:r>
              <a:rPr kumimoji="0" lang="en-US" sz="1200" b="1"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roads, solar, and energy sectors</a:t>
            </a:r>
            <a:r>
              <a:rPr kumimoji="0" lang="en-US" sz="1200" b="0"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a:t>
            </a:r>
          </a:p>
          <a:p>
            <a:pPr marL="285750" marR="0" lvl="0" indent="-285750" algn="just" defTabSz="914400" rtl="0" eaLnBrk="1" fontAlgn="auto" latinLnBrk="0" hangingPunct="1">
              <a:lnSpc>
                <a:spcPts val="1700"/>
              </a:lnSpc>
              <a:spcBef>
                <a:spcPts val="0"/>
              </a:spcBef>
              <a:spcAft>
                <a:spcPts val="0"/>
              </a:spcAft>
              <a:buClrTx/>
              <a:buSzTx/>
              <a:buFont typeface="Arial" panose="020B0604020202020204" pitchFamily="34" charset="0"/>
              <a:buChar char="•"/>
              <a:tabLst/>
              <a:defRPr/>
            </a:pPr>
            <a:r>
              <a:rPr kumimoji="0" lang="en-US" sz="1200" b="0"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Investments include stable, cash-generating assets such as </a:t>
            </a:r>
            <a:r>
              <a:rPr kumimoji="0" lang="en-US" sz="1200" b="1" i="0" u="none" strike="noStrike" kern="1200" cap="none" spc="0" normalizeH="0" baseline="0" noProof="0" dirty="0" err="1">
                <a:ln>
                  <a:noFill/>
                </a:ln>
                <a:solidFill>
                  <a:prstClr val="black"/>
                </a:solidFill>
                <a:effectLst/>
                <a:uLnTx/>
                <a:uFillTx/>
                <a:latin typeface="Cambria" panose="02040503050406030204" pitchFamily="18" charset="0"/>
                <a:ea typeface="Cambria" panose="02040503050406030204" pitchFamily="18" charset="0"/>
                <a:cs typeface="+mn-cs"/>
              </a:rPr>
              <a:t>InvITs</a:t>
            </a:r>
            <a:r>
              <a:rPr kumimoji="0" lang="en-US" sz="1200" b="1"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 solar platforms, and operational road projects.</a:t>
            </a:r>
            <a:endParaRPr kumimoji="0" lang="en-US" sz="1200" b="0"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endParaRPr>
          </a:p>
          <a:p>
            <a:pPr marL="285750" marR="0" lvl="0" indent="-285750" algn="just" defTabSz="914400" rtl="0" eaLnBrk="1" fontAlgn="auto" latinLnBrk="0" hangingPunct="1">
              <a:lnSpc>
                <a:spcPts val="1700"/>
              </a:lnSpc>
              <a:spcBef>
                <a:spcPts val="0"/>
              </a:spcBef>
              <a:spcAft>
                <a:spcPts val="0"/>
              </a:spcAft>
              <a:buClrTx/>
              <a:buSzTx/>
              <a:buFont typeface="Arial" panose="020B0604020202020204" pitchFamily="34" charset="0"/>
              <a:buChar char="•"/>
              <a:tabLst/>
              <a:defRPr/>
            </a:pPr>
            <a:r>
              <a:rPr kumimoji="0" lang="en-US" sz="1200" b="0"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The fund has deployed </a:t>
            </a:r>
            <a:r>
              <a:rPr kumimoji="0" lang="en-US" sz="1200" b="1"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~INR 810 Cr </a:t>
            </a:r>
            <a:r>
              <a:rPr kumimoji="0" lang="en-US" sz="1200" b="0"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across 5 investments. An additional </a:t>
            </a:r>
            <a:r>
              <a:rPr kumimoji="0" lang="en-US" sz="1200" b="1"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~INR 2,222 Cr </a:t>
            </a:r>
            <a:r>
              <a:rPr kumimoji="0" lang="en-US" sz="1200" b="0"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has been committed to new deals.</a:t>
            </a:r>
          </a:p>
          <a:p>
            <a:pPr marL="285750" marR="0" lvl="0" indent="-285750" algn="just" defTabSz="914400" rtl="0" eaLnBrk="1" fontAlgn="auto" latinLnBrk="0" hangingPunct="1">
              <a:lnSpc>
                <a:spcPts val="1700"/>
              </a:lnSpc>
              <a:spcBef>
                <a:spcPts val="0"/>
              </a:spcBef>
              <a:spcAft>
                <a:spcPts val="0"/>
              </a:spcAft>
              <a:buClrTx/>
              <a:buSzTx/>
              <a:buFont typeface="Arial" panose="020B0604020202020204" pitchFamily="34" charset="0"/>
              <a:buChar char="•"/>
              <a:tabLst/>
              <a:defRPr/>
            </a:pPr>
            <a:r>
              <a:rPr kumimoji="0" lang="en-US" sz="1200" b="0"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The portfolio is currently tracking a </a:t>
            </a:r>
            <a:r>
              <a:rPr kumimoji="0" lang="en-US" sz="1200" b="1"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gross IRR of ~21%.</a:t>
            </a:r>
          </a:p>
        </p:txBody>
      </p:sp>
      <p:sp>
        <p:nvSpPr>
          <p:cNvPr id="33" name="TextBox 32">
            <a:extLst>
              <a:ext uri="{FF2B5EF4-FFF2-40B4-BE49-F238E27FC236}">
                <a16:creationId xmlns:a16="http://schemas.microsoft.com/office/drawing/2014/main" id="{4440D4A3-A2C2-2BCB-6A67-9132B2C66B81}"/>
              </a:ext>
            </a:extLst>
          </p:cNvPr>
          <p:cNvSpPr txBox="1"/>
          <p:nvPr/>
        </p:nvSpPr>
        <p:spPr>
          <a:xfrm>
            <a:off x="9143541" y="4691921"/>
            <a:ext cx="1749657" cy="307777"/>
          </a:xfrm>
          <a:prstGeom prst="rect">
            <a:avLst/>
          </a:prstGeom>
          <a:noFill/>
          <a:ln>
            <a:noFill/>
          </a:ln>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1400" b="1"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Fees Structure</a:t>
            </a:r>
          </a:p>
        </p:txBody>
      </p:sp>
      <p:graphicFrame>
        <p:nvGraphicFramePr>
          <p:cNvPr id="34" name="Table 8">
            <a:extLst>
              <a:ext uri="{FF2B5EF4-FFF2-40B4-BE49-F238E27FC236}">
                <a16:creationId xmlns:a16="http://schemas.microsoft.com/office/drawing/2014/main" id="{FA3B5DF2-6AA6-39C9-DF36-2A933B7D4BA5}"/>
              </a:ext>
            </a:extLst>
          </p:cNvPr>
          <p:cNvGraphicFramePr>
            <a:graphicFrameLocks noGrp="1"/>
          </p:cNvGraphicFramePr>
          <p:nvPr/>
        </p:nvGraphicFramePr>
        <p:xfrm>
          <a:off x="9448800" y="5004264"/>
          <a:ext cx="2615280" cy="1115051"/>
        </p:xfrm>
        <a:graphic>
          <a:graphicData uri="http://schemas.openxmlformats.org/drawingml/2006/table">
            <a:tbl>
              <a:tblPr firstRow="1" bandRow="1">
                <a:tableStyleId>{073A0DAA-6AF3-43AB-8588-CEC1D06C72B9}</a:tableStyleId>
              </a:tblPr>
              <a:tblGrid>
                <a:gridCol w="690936">
                  <a:extLst>
                    <a:ext uri="{9D8B030D-6E8A-4147-A177-3AD203B41FA5}">
                      <a16:colId xmlns:a16="http://schemas.microsoft.com/office/drawing/2014/main" val="3543248225"/>
                    </a:ext>
                  </a:extLst>
                </a:gridCol>
                <a:gridCol w="653182">
                  <a:extLst>
                    <a:ext uri="{9D8B030D-6E8A-4147-A177-3AD203B41FA5}">
                      <a16:colId xmlns:a16="http://schemas.microsoft.com/office/drawing/2014/main" val="1999429750"/>
                    </a:ext>
                  </a:extLst>
                </a:gridCol>
                <a:gridCol w="599607">
                  <a:extLst>
                    <a:ext uri="{9D8B030D-6E8A-4147-A177-3AD203B41FA5}">
                      <a16:colId xmlns:a16="http://schemas.microsoft.com/office/drawing/2014/main" val="3110234045"/>
                    </a:ext>
                  </a:extLst>
                </a:gridCol>
                <a:gridCol w="671555">
                  <a:extLst>
                    <a:ext uri="{9D8B030D-6E8A-4147-A177-3AD203B41FA5}">
                      <a16:colId xmlns:a16="http://schemas.microsoft.com/office/drawing/2014/main" val="405432894"/>
                    </a:ext>
                  </a:extLst>
                </a:gridCol>
              </a:tblGrid>
              <a:tr h="557525">
                <a:tc>
                  <a:txBody>
                    <a:bodyPr/>
                    <a:lstStyle/>
                    <a:p>
                      <a:pPr algn="ctr"/>
                      <a:r>
                        <a:rPr lang="en-IN" sz="1100" dirty="0">
                          <a:effectLst/>
                          <a:latin typeface="Cambria" panose="02040503050406030204" pitchFamily="18" charset="0"/>
                          <a:ea typeface="Cambria" panose="02040503050406030204" pitchFamily="18" charset="0"/>
                          <a:cs typeface="Aptos" panose="020B0004020202020204" pitchFamily="34" charset="0"/>
                        </a:rPr>
                        <a:t>Corpus (</a:t>
                      </a:r>
                      <a:r>
                        <a:rPr lang="en-IN" sz="1100" dirty="0" err="1">
                          <a:effectLst/>
                          <a:latin typeface="Cambria" panose="02040503050406030204" pitchFamily="18" charset="0"/>
                          <a:ea typeface="Cambria" panose="02040503050406030204" pitchFamily="18" charset="0"/>
                          <a:cs typeface="Aptos" panose="020B0004020202020204" pitchFamily="34" charset="0"/>
                        </a:rPr>
                        <a:t>Crs</a:t>
                      </a:r>
                      <a:r>
                        <a:rPr lang="en-IN" sz="1100" dirty="0">
                          <a:effectLst/>
                          <a:latin typeface="Cambria" panose="02040503050406030204" pitchFamily="18" charset="0"/>
                          <a:ea typeface="Cambria" panose="02040503050406030204" pitchFamily="18" charset="0"/>
                          <a:cs typeface="Aptos" panose="020B0004020202020204" pitchFamily="34" charset="0"/>
                        </a:rPr>
                        <a:t>)</a:t>
                      </a:r>
                    </a:p>
                  </a:txBody>
                  <a:tcPr marL="68580" marR="6858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tcPr>
                </a:tc>
                <a:tc>
                  <a:txBody>
                    <a:bodyPr/>
                    <a:lstStyle/>
                    <a:p>
                      <a:pPr algn="ctr"/>
                      <a:r>
                        <a:rPr lang="en-US" sz="1100" b="1" dirty="0">
                          <a:effectLst/>
                          <a:latin typeface="Cambria" panose="02040503050406030204" pitchFamily="18" charset="0"/>
                          <a:ea typeface="Cambria" panose="02040503050406030204" pitchFamily="18" charset="0"/>
                          <a:cs typeface="Aptos" panose="020B0004020202020204" pitchFamily="34" charset="0"/>
                        </a:rPr>
                        <a:t>Mngmt. Fees</a:t>
                      </a:r>
                      <a:endParaRPr lang="en-IN" sz="1100" dirty="0">
                        <a:effectLst/>
                        <a:latin typeface="Cambria" panose="02040503050406030204" pitchFamily="18" charset="0"/>
                        <a:ea typeface="Cambria" panose="02040503050406030204" pitchFamily="18" charset="0"/>
                        <a:cs typeface="Aptos" panose="020B0004020202020204" pitchFamily="34" charset="0"/>
                      </a:endParaRPr>
                    </a:p>
                  </a:txBody>
                  <a:tcPr marL="68580" marR="6858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tcPr>
                </a:tc>
                <a:tc>
                  <a:txBody>
                    <a:bodyPr/>
                    <a:lstStyle/>
                    <a:p>
                      <a:pPr algn="ctr"/>
                      <a:r>
                        <a:rPr lang="en-US" sz="1100" b="1" dirty="0">
                          <a:effectLst/>
                          <a:latin typeface="Cambria" panose="02040503050406030204" pitchFamily="18" charset="0"/>
                          <a:ea typeface="Cambria" panose="02040503050406030204" pitchFamily="18" charset="0"/>
                          <a:cs typeface="Aptos" panose="020B0004020202020204" pitchFamily="34" charset="0"/>
                        </a:rPr>
                        <a:t>Carry</a:t>
                      </a:r>
                      <a:endParaRPr lang="en-IN" sz="1100" dirty="0">
                        <a:effectLst/>
                        <a:latin typeface="Cambria" panose="02040503050406030204" pitchFamily="18" charset="0"/>
                        <a:ea typeface="Cambria" panose="02040503050406030204" pitchFamily="18" charset="0"/>
                        <a:cs typeface="Aptos" panose="020B0004020202020204" pitchFamily="34" charset="0"/>
                      </a:endParaRPr>
                    </a:p>
                  </a:txBody>
                  <a:tcPr marL="68580" marR="6858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tcPr>
                </a:tc>
                <a:tc>
                  <a:txBody>
                    <a:bodyPr/>
                    <a:lstStyle/>
                    <a:p>
                      <a:pPr algn="ctr"/>
                      <a:r>
                        <a:rPr lang="en-IN" sz="1100" dirty="0">
                          <a:effectLst/>
                          <a:latin typeface="Cambria" panose="02040503050406030204" pitchFamily="18" charset="0"/>
                          <a:ea typeface="Cambria" panose="02040503050406030204" pitchFamily="18" charset="0"/>
                          <a:cs typeface="Aptos" panose="020B0004020202020204" pitchFamily="34" charset="0"/>
                        </a:rPr>
                        <a:t>Hurdle</a:t>
                      </a:r>
                    </a:p>
                  </a:txBody>
                  <a:tcPr marL="68580" marR="6858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tcPr>
                </a:tc>
                <a:extLst>
                  <a:ext uri="{0D108BD9-81ED-4DB2-BD59-A6C34878D82A}">
                    <a16:rowId xmlns:a16="http://schemas.microsoft.com/office/drawing/2014/main" val="3419815612"/>
                  </a:ext>
                </a:extLst>
              </a:tr>
              <a:tr h="278763">
                <a:tc>
                  <a:txBody>
                    <a:bodyPr/>
                    <a:lstStyle/>
                    <a:p>
                      <a:pPr algn="ctr"/>
                      <a:r>
                        <a:rPr lang="en-IN" sz="1100" b="1" dirty="0">
                          <a:effectLst/>
                          <a:latin typeface="Cambria" panose="02040503050406030204" pitchFamily="18" charset="0"/>
                          <a:ea typeface="Cambria" panose="02040503050406030204" pitchFamily="18" charset="0"/>
                          <a:cs typeface="Aptos" panose="020B0004020202020204" pitchFamily="34" charset="0"/>
                        </a:rPr>
                        <a:t>1-2.99</a:t>
                      </a:r>
                    </a:p>
                  </a:txBody>
                  <a:tcPr marL="68580" marR="6858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tcPr>
                </a:tc>
                <a:tc>
                  <a:txBody>
                    <a:bodyPr/>
                    <a:lstStyle/>
                    <a:p>
                      <a:pPr algn="ctr"/>
                      <a:r>
                        <a:rPr lang="en-US" sz="1100" b="0" dirty="0">
                          <a:effectLst/>
                          <a:latin typeface="Cambria" panose="02040503050406030204" pitchFamily="18" charset="0"/>
                          <a:ea typeface="Cambria" panose="02040503050406030204" pitchFamily="18" charset="0"/>
                          <a:cs typeface="Aptos" panose="020B0004020202020204" pitchFamily="34" charset="0"/>
                        </a:rPr>
                        <a:t>2.00%</a:t>
                      </a:r>
                      <a:endParaRPr lang="en-IN" sz="1100" b="0" dirty="0">
                        <a:effectLst/>
                        <a:latin typeface="Cambria" panose="02040503050406030204" pitchFamily="18" charset="0"/>
                        <a:ea typeface="Cambria" panose="02040503050406030204" pitchFamily="18" charset="0"/>
                        <a:cs typeface="Aptos" panose="020B0004020202020204" pitchFamily="34" charset="0"/>
                      </a:endParaRPr>
                    </a:p>
                  </a:txBody>
                  <a:tcPr marL="68580" marR="6858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tcPr>
                </a:tc>
                <a:tc>
                  <a:txBody>
                    <a:bodyPr/>
                    <a:lstStyle/>
                    <a:p>
                      <a:pPr algn="ctr"/>
                      <a:r>
                        <a:rPr lang="en-IN" sz="1100" dirty="0">
                          <a:effectLst/>
                          <a:latin typeface="Cambria" panose="02040503050406030204" pitchFamily="18" charset="0"/>
                          <a:ea typeface="Cambria" panose="02040503050406030204" pitchFamily="18" charset="0"/>
                          <a:cs typeface="Aptos" panose="020B0004020202020204" pitchFamily="34" charset="0"/>
                        </a:rPr>
                        <a:t>20%</a:t>
                      </a:r>
                    </a:p>
                  </a:txBody>
                  <a:tcPr marL="68580" marR="6858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tcPr>
                </a:tc>
                <a:tc rowSpan="2">
                  <a:txBody>
                    <a:bodyPr/>
                    <a:lstStyle/>
                    <a:p>
                      <a:pPr algn="ctr"/>
                      <a:r>
                        <a:rPr lang="en-IN" sz="1100" dirty="0">
                          <a:effectLst/>
                          <a:latin typeface="Cambria" panose="02040503050406030204" pitchFamily="18" charset="0"/>
                          <a:ea typeface="Cambria" panose="02040503050406030204" pitchFamily="18" charset="0"/>
                          <a:cs typeface="Aptos" panose="020B0004020202020204" pitchFamily="34" charset="0"/>
                        </a:rPr>
                        <a:t>10%*</a:t>
                      </a:r>
                    </a:p>
                  </a:txBody>
                  <a:tcPr marL="68580" marR="6858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tcPr>
                </a:tc>
                <a:extLst>
                  <a:ext uri="{0D108BD9-81ED-4DB2-BD59-A6C34878D82A}">
                    <a16:rowId xmlns:a16="http://schemas.microsoft.com/office/drawing/2014/main" val="1532966897"/>
                  </a:ext>
                </a:extLst>
              </a:tr>
              <a:tr h="278763">
                <a:tc>
                  <a:txBody>
                    <a:bodyPr/>
                    <a:lstStyle/>
                    <a:p>
                      <a:pPr algn="ctr"/>
                      <a:r>
                        <a:rPr lang="en-IN" sz="1100" b="1" dirty="0">
                          <a:effectLst/>
                          <a:latin typeface="Cambria" panose="02040503050406030204" pitchFamily="18" charset="0"/>
                          <a:ea typeface="Cambria" panose="02040503050406030204" pitchFamily="18" charset="0"/>
                          <a:cs typeface="Aptos" panose="020B0004020202020204" pitchFamily="34" charset="0"/>
                        </a:rPr>
                        <a:t>3-9.99</a:t>
                      </a:r>
                    </a:p>
                  </a:txBody>
                  <a:tcPr marL="68580" marR="6858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tcPr>
                </a:tc>
                <a:tc>
                  <a:txBody>
                    <a:bodyPr/>
                    <a:lstStyle/>
                    <a:p>
                      <a:pPr algn="ctr"/>
                      <a:r>
                        <a:rPr lang="en-IN" sz="1100" b="0" dirty="0">
                          <a:effectLst/>
                          <a:latin typeface="Cambria" panose="02040503050406030204" pitchFamily="18" charset="0"/>
                          <a:ea typeface="Cambria" panose="02040503050406030204" pitchFamily="18" charset="0"/>
                          <a:cs typeface="Aptos" panose="020B0004020202020204" pitchFamily="34" charset="0"/>
                        </a:rPr>
                        <a:t>1.75%</a:t>
                      </a:r>
                    </a:p>
                  </a:txBody>
                  <a:tcPr marL="68580" marR="6858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tcPr>
                </a:tc>
                <a:tc>
                  <a:txBody>
                    <a:bodyPr/>
                    <a:lstStyle/>
                    <a:p>
                      <a:pPr algn="ctr"/>
                      <a:r>
                        <a:rPr lang="en-IN" sz="1100" dirty="0">
                          <a:effectLst/>
                          <a:latin typeface="Cambria" panose="02040503050406030204" pitchFamily="18" charset="0"/>
                          <a:ea typeface="Cambria" panose="02040503050406030204" pitchFamily="18" charset="0"/>
                          <a:cs typeface="Aptos" panose="020B0004020202020204" pitchFamily="34" charset="0"/>
                        </a:rPr>
                        <a:t>15%</a:t>
                      </a:r>
                    </a:p>
                  </a:txBody>
                  <a:tcPr marL="68580" marR="6858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tcPr>
                </a:tc>
                <a:tc vMerge="1">
                  <a:txBody>
                    <a:bodyPr/>
                    <a:lstStyle/>
                    <a:p>
                      <a:pPr algn="ctr"/>
                      <a:endParaRPr lang="en-IN" sz="1100" dirty="0">
                        <a:effectLst/>
                        <a:latin typeface="Cambria" panose="02040503050406030204" pitchFamily="18" charset="0"/>
                        <a:ea typeface="Cambria" panose="02040503050406030204" pitchFamily="18" charset="0"/>
                        <a:cs typeface="Aptos" panose="020B0004020202020204" pitchFamily="34" charset="0"/>
                      </a:endParaRPr>
                    </a:p>
                  </a:txBody>
                  <a:tcPr marL="68580" marR="6858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tcPr>
                </a:tc>
                <a:extLst>
                  <a:ext uri="{0D108BD9-81ED-4DB2-BD59-A6C34878D82A}">
                    <a16:rowId xmlns:a16="http://schemas.microsoft.com/office/drawing/2014/main" val="3640016023"/>
                  </a:ext>
                </a:extLst>
              </a:tr>
            </a:tbl>
          </a:graphicData>
        </a:graphic>
      </p:graphicFrame>
      <p:sp>
        <p:nvSpPr>
          <p:cNvPr id="35" name="TextBox 34">
            <a:extLst>
              <a:ext uri="{FF2B5EF4-FFF2-40B4-BE49-F238E27FC236}">
                <a16:creationId xmlns:a16="http://schemas.microsoft.com/office/drawing/2014/main" id="{EED1B123-579A-6C59-86C7-BCC8454E9B1A}"/>
              </a:ext>
            </a:extLst>
          </p:cNvPr>
          <p:cNvSpPr txBox="1"/>
          <p:nvPr/>
        </p:nvSpPr>
        <p:spPr>
          <a:xfrm>
            <a:off x="9425293" y="6096712"/>
            <a:ext cx="2442342" cy="430887"/>
          </a:xfrm>
          <a:prstGeom prst="rect">
            <a:avLst/>
          </a:prstGeom>
          <a:noFill/>
          <a:ln>
            <a:noFill/>
          </a:ln>
        </p:spPr>
        <p:txBody>
          <a:bodyPr wrap="square"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100" b="0" i="1"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*without catchup</a:t>
            </a:r>
            <a:br>
              <a:rPr kumimoji="0" lang="en-IN" sz="1100" b="0" i="1"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br>
            <a:r>
              <a:rPr kumimoji="0" lang="en-IN" sz="1100" b="0" i="1"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Data as on Jul 31</a:t>
            </a:r>
            <a:r>
              <a:rPr kumimoji="0" lang="en-IN" sz="1100" b="0" i="1" u="none" strike="noStrike" kern="1200" cap="none" spc="0" normalizeH="0" baseline="30000" noProof="0" dirty="0">
                <a:ln>
                  <a:noFill/>
                </a:ln>
                <a:solidFill>
                  <a:prstClr val="black"/>
                </a:solidFill>
                <a:effectLst/>
                <a:uLnTx/>
                <a:uFillTx/>
                <a:latin typeface="Cambria" panose="02040503050406030204" pitchFamily="18" charset="0"/>
                <a:ea typeface="Cambria" panose="02040503050406030204" pitchFamily="18" charset="0"/>
                <a:cs typeface="+mn-cs"/>
              </a:rPr>
              <a:t>st</a:t>
            </a:r>
            <a:r>
              <a:rPr kumimoji="0" lang="en-IN" sz="1100" b="0" i="1"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 2026</a:t>
            </a:r>
          </a:p>
        </p:txBody>
      </p:sp>
      <p:sp>
        <p:nvSpPr>
          <p:cNvPr id="2" name="TextBox 1">
            <a:extLst>
              <a:ext uri="{FF2B5EF4-FFF2-40B4-BE49-F238E27FC236}">
                <a16:creationId xmlns:a16="http://schemas.microsoft.com/office/drawing/2014/main" id="{E1A2BBB5-E3D7-1C3E-27B3-C5DEA8D98106}"/>
              </a:ext>
            </a:extLst>
          </p:cNvPr>
          <p:cNvSpPr txBox="1"/>
          <p:nvPr/>
        </p:nvSpPr>
        <p:spPr>
          <a:xfrm>
            <a:off x="4531204" y="4583003"/>
            <a:ext cx="4502408" cy="307777"/>
          </a:xfrm>
          <a:prstGeom prst="rect">
            <a:avLst/>
          </a:prstGeom>
          <a:noFill/>
          <a:ln>
            <a:noFill/>
          </a:ln>
        </p:spPr>
        <p:txBody>
          <a:bodyPr wrap="square"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1400" b="1"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Neo Infra Income Opportunities I -  Track Record</a:t>
            </a:r>
          </a:p>
        </p:txBody>
      </p:sp>
      <p:graphicFrame>
        <p:nvGraphicFramePr>
          <p:cNvPr id="3" name="Table 2">
            <a:extLst>
              <a:ext uri="{FF2B5EF4-FFF2-40B4-BE49-F238E27FC236}">
                <a16:creationId xmlns:a16="http://schemas.microsoft.com/office/drawing/2014/main" id="{AA81FE28-1AAB-07C4-BE94-B1692BE07C37}"/>
              </a:ext>
            </a:extLst>
          </p:cNvPr>
          <p:cNvGraphicFramePr>
            <a:graphicFrameLocks noGrp="1"/>
          </p:cNvGraphicFramePr>
          <p:nvPr>
            <p:extLst>
              <p:ext uri="{D42A27DB-BD31-4B8C-83A1-F6EECF244321}">
                <p14:modId xmlns:p14="http://schemas.microsoft.com/office/powerpoint/2010/main" val="321127000"/>
              </p:ext>
            </p:extLst>
          </p:nvPr>
        </p:nvGraphicFramePr>
        <p:xfrm>
          <a:off x="4181969" y="4158996"/>
          <a:ext cx="7777377" cy="370840"/>
        </p:xfrm>
        <a:graphic>
          <a:graphicData uri="http://schemas.openxmlformats.org/drawingml/2006/table">
            <a:tbl>
              <a:tblPr firstRow="1" bandRow="1">
                <a:tableStyleId>{5C22544A-7EE6-4342-B048-85BDC9FD1C3A}</a:tableStyleId>
              </a:tblPr>
              <a:tblGrid>
                <a:gridCol w="1901012">
                  <a:extLst>
                    <a:ext uri="{9D8B030D-6E8A-4147-A177-3AD203B41FA5}">
                      <a16:colId xmlns:a16="http://schemas.microsoft.com/office/drawing/2014/main" val="311840151"/>
                    </a:ext>
                  </a:extLst>
                </a:gridCol>
                <a:gridCol w="1296894">
                  <a:extLst>
                    <a:ext uri="{9D8B030D-6E8A-4147-A177-3AD203B41FA5}">
                      <a16:colId xmlns:a16="http://schemas.microsoft.com/office/drawing/2014/main" val="1225673088"/>
                    </a:ext>
                  </a:extLst>
                </a:gridCol>
                <a:gridCol w="1340123">
                  <a:extLst>
                    <a:ext uri="{9D8B030D-6E8A-4147-A177-3AD203B41FA5}">
                      <a16:colId xmlns:a16="http://schemas.microsoft.com/office/drawing/2014/main" val="4145148438"/>
                    </a:ext>
                  </a:extLst>
                </a:gridCol>
                <a:gridCol w="3239348">
                  <a:extLst>
                    <a:ext uri="{9D8B030D-6E8A-4147-A177-3AD203B41FA5}">
                      <a16:colId xmlns:a16="http://schemas.microsoft.com/office/drawing/2014/main" val="3443028926"/>
                    </a:ext>
                  </a:extLst>
                </a:gridCol>
              </a:tblGrid>
              <a:tr h="370840">
                <a:tc>
                  <a:txBody>
                    <a:bodyPr/>
                    <a:lstStyle/>
                    <a:p>
                      <a:pPr algn="ctr"/>
                      <a:r>
                        <a:rPr lang="en-US" sz="1400" dirty="0">
                          <a:solidFill>
                            <a:schemeClr val="bg1"/>
                          </a:solidFill>
                          <a:latin typeface="Cambria" panose="02040503050406030204" pitchFamily="18" charset="0"/>
                          <a:ea typeface="Cambria" panose="02040503050406030204" pitchFamily="18" charset="0"/>
                        </a:rPr>
                        <a:t>Sectors in focus</a:t>
                      </a:r>
                      <a:endParaRPr lang="en-IN" sz="1400" dirty="0">
                        <a:solidFill>
                          <a:schemeClr val="bg1"/>
                        </a:solidFill>
                        <a:latin typeface="Cambria" panose="02040503050406030204" pitchFamily="18" charset="0"/>
                        <a:ea typeface="Cambria" panose="02040503050406030204" pitchFamily="18" charset="0"/>
                      </a:endParaRPr>
                    </a:p>
                  </a:txBody>
                  <a:tcPr anchor="ctr">
                    <a:solidFill>
                      <a:schemeClr val="tx1"/>
                    </a:solidFill>
                  </a:tcPr>
                </a:tc>
                <a:tc>
                  <a:txBody>
                    <a:bodyPr/>
                    <a:lstStyle/>
                    <a:p>
                      <a:pPr algn="ctr"/>
                      <a:r>
                        <a:rPr lang="en-IN" sz="1400" dirty="0">
                          <a:solidFill>
                            <a:schemeClr val="tx1"/>
                          </a:solidFill>
                          <a:latin typeface="Cambria" panose="02040503050406030204" pitchFamily="18" charset="0"/>
                          <a:ea typeface="Cambria" panose="02040503050406030204" pitchFamily="18" charset="0"/>
                        </a:rPr>
                        <a:t>Roads</a:t>
                      </a:r>
                    </a:p>
                  </a:txBody>
                  <a:tcPr anchor="ctr">
                    <a:solidFill>
                      <a:schemeClr val="bg1">
                        <a:lumMod val="85000"/>
                      </a:schemeClr>
                    </a:solidFill>
                  </a:tcPr>
                </a:tc>
                <a:tc>
                  <a:txBody>
                    <a:bodyPr/>
                    <a:lstStyle/>
                    <a:p>
                      <a:pPr algn="ctr"/>
                      <a:r>
                        <a:rPr lang="en-IN" sz="1400" dirty="0">
                          <a:solidFill>
                            <a:schemeClr val="tx1"/>
                          </a:solidFill>
                          <a:latin typeface="Cambria" panose="02040503050406030204" pitchFamily="18" charset="0"/>
                          <a:ea typeface="Cambria" panose="02040503050406030204" pitchFamily="18" charset="0"/>
                        </a:rPr>
                        <a:t>Solar</a:t>
                      </a:r>
                    </a:p>
                  </a:txBody>
                  <a:tcPr anchor="ctr">
                    <a:solidFill>
                      <a:schemeClr val="bg1">
                        <a:lumMod val="75000"/>
                      </a:schemeClr>
                    </a:solidFill>
                  </a:tcPr>
                </a:tc>
                <a:tc>
                  <a:txBody>
                    <a:bodyPr/>
                    <a:lstStyle/>
                    <a:p>
                      <a:pPr algn="ctr"/>
                      <a:r>
                        <a:rPr lang="en-IN" sz="1400" dirty="0" err="1">
                          <a:solidFill>
                            <a:schemeClr val="tx1"/>
                          </a:solidFill>
                          <a:latin typeface="Cambria" panose="02040503050406030204" pitchFamily="18" charset="0"/>
                          <a:ea typeface="Cambria" panose="02040503050406030204" pitchFamily="18" charset="0"/>
                        </a:rPr>
                        <a:t>InvITs</a:t>
                      </a:r>
                      <a:r>
                        <a:rPr lang="en-IN" sz="1400" dirty="0">
                          <a:solidFill>
                            <a:schemeClr val="tx1"/>
                          </a:solidFill>
                          <a:latin typeface="Cambria" panose="02040503050406030204" pitchFamily="18" charset="0"/>
                          <a:ea typeface="Cambria" panose="02040503050406030204" pitchFamily="18" charset="0"/>
                        </a:rPr>
                        <a:t> and ancillary sub sectors</a:t>
                      </a:r>
                    </a:p>
                  </a:txBody>
                  <a:tcPr anchor="ctr">
                    <a:solidFill>
                      <a:schemeClr val="bg1">
                        <a:lumMod val="65000"/>
                      </a:schemeClr>
                    </a:solidFill>
                  </a:tcPr>
                </a:tc>
                <a:extLst>
                  <a:ext uri="{0D108BD9-81ED-4DB2-BD59-A6C34878D82A}">
                    <a16:rowId xmlns:a16="http://schemas.microsoft.com/office/drawing/2014/main" val="4272192032"/>
                  </a:ext>
                </a:extLst>
              </a:tr>
            </a:tbl>
          </a:graphicData>
        </a:graphic>
      </p:graphicFrame>
      <p:pic>
        <p:nvPicPr>
          <p:cNvPr id="7" name="Picture 6" descr="A white text on a black background&#10;&#10;AI-generated content may be incorrect.">
            <a:extLst>
              <a:ext uri="{FF2B5EF4-FFF2-40B4-BE49-F238E27FC236}">
                <a16:creationId xmlns:a16="http://schemas.microsoft.com/office/drawing/2014/main" id="{1C4CDBA0-38A0-908A-DED7-F0FB924613D4}"/>
              </a:ext>
            </a:extLst>
          </p:cNvPr>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10362466" y="234062"/>
            <a:ext cx="1559328" cy="340260"/>
          </a:xfrm>
          <a:prstGeom prst="rect">
            <a:avLst/>
          </a:prstGeom>
        </p:spPr>
      </p:pic>
      <p:graphicFrame>
        <p:nvGraphicFramePr>
          <p:cNvPr id="14" name="Table 13">
            <a:extLst>
              <a:ext uri="{FF2B5EF4-FFF2-40B4-BE49-F238E27FC236}">
                <a16:creationId xmlns:a16="http://schemas.microsoft.com/office/drawing/2014/main" id="{6BF55598-35F3-3B7D-1891-D26F655D3E62}"/>
              </a:ext>
            </a:extLst>
          </p:cNvPr>
          <p:cNvGraphicFramePr>
            <a:graphicFrameLocks noGrp="1"/>
          </p:cNvGraphicFramePr>
          <p:nvPr>
            <p:extLst>
              <p:ext uri="{D42A27DB-BD31-4B8C-83A1-F6EECF244321}">
                <p14:modId xmlns:p14="http://schemas.microsoft.com/office/powerpoint/2010/main" val="749480458"/>
              </p:ext>
            </p:extLst>
          </p:nvPr>
        </p:nvGraphicFramePr>
        <p:xfrm>
          <a:off x="4181969" y="1242060"/>
          <a:ext cx="7882111" cy="2847975"/>
        </p:xfrm>
        <a:graphic>
          <a:graphicData uri="http://schemas.openxmlformats.org/drawingml/2006/table">
            <a:tbl>
              <a:tblPr>
                <a:tableStyleId>{073A0DAA-6AF3-43AB-8588-CEC1D06C72B9}</a:tableStyleId>
              </a:tblPr>
              <a:tblGrid>
                <a:gridCol w="2448889">
                  <a:extLst>
                    <a:ext uri="{9D8B030D-6E8A-4147-A177-3AD203B41FA5}">
                      <a16:colId xmlns:a16="http://schemas.microsoft.com/office/drawing/2014/main" val="1118115846"/>
                    </a:ext>
                  </a:extLst>
                </a:gridCol>
                <a:gridCol w="128337">
                  <a:extLst>
                    <a:ext uri="{9D8B030D-6E8A-4147-A177-3AD203B41FA5}">
                      <a16:colId xmlns:a16="http://schemas.microsoft.com/office/drawing/2014/main" val="1843062509"/>
                    </a:ext>
                  </a:extLst>
                </a:gridCol>
                <a:gridCol w="1299411">
                  <a:extLst>
                    <a:ext uri="{9D8B030D-6E8A-4147-A177-3AD203B41FA5}">
                      <a16:colId xmlns:a16="http://schemas.microsoft.com/office/drawing/2014/main" val="3291467115"/>
                    </a:ext>
                  </a:extLst>
                </a:gridCol>
                <a:gridCol w="1152927">
                  <a:extLst>
                    <a:ext uri="{9D8B030D-6E8A-4147-A177-3AD203B41FA5}">
                      <a16:colId xmlns:a16="http://schemas.microsoft.com/office/drawing/2014/main" val="4098524334"/>
                    </a:ext>
                  </a:extLst>
                </a:gridCol>
                <a:gridCol w="2852547">
                  <a:extLst>
                    <a:ext uri="{9D8B030D-6E8A-4147-A177-3AD203B41FA5}">
                      <a16:colId xmlns:a16="http://schemas.microsoft.com/office/drawing/2014/main" val="4140443800"/>
                    </a:ext>
                  </a:extLst>
                </a:gridCol>
              </a:tblGrid>
              <a:tr h="0">
                <a:tc gridSpan="2">
                  <a:txBody>
                    <a:bodyPr/>
                    <a:lstStyle/>
                    <a:p>
                      <a:pPr algn="ctr" fontAlgn="ctr">
                        <a:buNone/>
                      </a:pPr>
                      <a:r>
                        <a:rPr lang="en-IN" sz="1200" b="1" u="none" strike="noStrike" dirty="0">
                          <a:solidFill>
                            <a:srgbClr val="FFFFFF"/>
                          </a:solidFill>
                          <a:effectLst/>
                          <a:latin typeface="Cambria" panose="02040503050406030204" pitchFamily="18" charset="0"/>
                          <a:ea typeface="Cambria" panose="02040503050406030204" pitchFamily="18" charset="0"/>
                        </a:rPr>
                        <a:t>Deal Description</a:t>
                      </a:r>
                      <a:endParaRPr lang="en-IN" sz="1200" b="1" i="0" u="none" strike="noStrike" dirty="0">
                        <a:solidFill>
                          <a:srgbClr val="FFFFFF"/>
                        </a:solidFill>
                        <a:effectLst/>
                        <a:latin typeface="Cambria" panose="02040503050406030204" pitchFamily="18" charset="0"/>
                        <a:ea typeface="Cambria" panose="02040503050406030204" pitchFamily="18" charset="0"/>
                      </a:endParaRPr>
                    </a:p>
                  </a:txBody>
                  <a:tcPr marL="9525" marR="9525" marT="9525" marB="0" anchor="ctr">
                    <a:solidFill>
                      <a:schemeClr val="tx1"/>
                    </a:solidFill>
                  </a:tcPr>
                </a:tc>
                <a:tc hMerge="1">
                  <a:txBody>
                    <a:bodyPr/>
                    <a:lstStyle/>
                    <a:p>
                      <a:pPr algn="ctr" fontAlgn="ctr">
                        <a:buNone/>
                      </a:pPr>
                      <a:endParaRPr lang="en-IN" sz="1200" b="1" i="0" u="none" strike="noStrike">
                        <a:solidFill>
                          <a:srgbClr val="FFFFFF"/>
                        </a:solidFill>
                        <a:effectLst/>
                        <a:latin typeface="Cambria" panose="02040503050406030204" pitchFamily="18" charset="0"/>
                      </a:endParaRP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0000"/>
                    </a:solidFill>
                  </a:tcPr>
                </a:tc>
                <a:tc>
                  <a:txBody>
                    <a:bodyPr/>
                    <a:lstStyle/>
                    <a:p>
                      <a:pPr algn="ctr" fontAlgn="ctr">
                        <a:buNone/>
                      </a:pPr>
                      <a:r>
                        <a:rPr lang="en-IN" sz="1200" b="1" u="none" strike="noStrike" dirty="0">
                          <a:solidFill>
                            <a:srgbClr val="FFFFFF"/>
                          </a:solidFill>
                          <a:effectLst/>
                          <a:latin typeface="Cambria" panose="02040503050406030204" pitchFamily="18" charset="0"/>
                          <a:ea typeface="Cambria" panose="02040503050406030204" pitchFamily="18" charset="0"/>
                        </a:rPr>
                        <a:t>Indicative Size </a:t>
                      </a:r>
                    </a:p>
                    <a:p>
                      <a:pPr algn="ctr" fontAlgn="ctr">
                        <a:buNone/>
                      </a:pPr>
                      <a:r>
                        <a:rPr lang="en-IN" sz="1200" b="1" u="none" strike="noStrike" dirty="0">
                          <a:solidFill>
                            <a:srgbClr val="FFFFFF"/>
                          </a:solidFill>
                          <a:effectLst/>
                          <a:latin typeface="Cambria" panose="02040503050406030204" pitchFamily="18" charset="0"/>
                          <a:ea typeface="Cambria" panose="02040503050406030204" pitchFamily="18" charset="0"/>
                        </a:rPr>
                        <a:t>(INR Cr)</a:t>
                      </a:r>
                      <a:endParaRPr lang="en-IN" sz="1200" b="1" i="0" u="none" strike="noStrike" dirty="0">
                        <a:solidFill>
                          <a:srgbClr val="FFFFFF"/>
                        </a:solidFill>
                        <a:effectLst/>
                        <a:latin typeface="Cambria" panose="02040503050406030204" pitchFamily="18" charset="0"/>
                        <a:ea typeface="Cambria" panose="02040503050406030204" pitchFamily="18" charset="0"/>
                      </a:endParaRPr>
                    </a:p>
                  </a:txBody>
                  <a:tcPr marL="9525" marR="9525" marT="9525" marB="0" anchor="ctr">
                    <a:solidFill>
                      <a:schemeClr val="tx1"/>
                    </a:solidFill>
                  </a:tcPr>
                </a:tc>
                <a:tc>
                  <a:txBody>
                    <a:bodyPr/>
                    <a:lstStyle/>
                    <a:p>
                      <a:pPr algn="ctr" fontAlgn="ctr">
                        <a:buNone/>
                      </a:pPr>
                      <a:r>
                        <a:rPr lang="en-IN" sz="1200" b="1" u="none" strike="noStrike" dirty="0">
                          <a:solidFill>
                            <a:srgbClr val="FFFFFF"/>
                          </a:solidFill>
                          <a:effectLst/>
                          <a:latin typeface="Cambria" panose="02040503050406030204" pitchFamily="18" charset="0"/>
                          <a:ea typeface="Cambria" panose="02040503050406030204" pitchFamily="18" charset="0"/>
                        </a:rPr>
                        <a:t>Target returns</a:t>
                      </a:r>
                      <a:endParaRPr lang="en-IN" sz="1200" b="1" i="0" u="none" strike="noStrike" dirty="0">
                        <a:solidFill>
                          <a:srgbClr val="FFFFFF"/>
                        </a:solidFill>
                        <a:effectLst/>
                        <a:latin typeface="Cambria" panose="02040503050406030204" pitchFamily="18" charset="0"/>
                        <a:ea typeface="Cambria" panose="02040503050406030204" pitchFamily="18" charset="0"/>
                      </a:endParaRPr>
                    </a:p>
                  </a:txBody>
                  <a:tcPr marL="9525" marR="9525" marT="9525" marB="0" anchor="ctr">
                    <a:solidFill>
                      <a:schemeClr val="tx1"/>
                    </a:solidFill>
                  </a:tcPr>
                </a:tc>
                <a:tc>
                  <a:txBody>
                    <a:bodyPr/>
                    <a:lstStyle/>
                    <a:p>
                      <a:pPr algn="ctr" fontAlgn="ctr">
                        <a:buNone/>
                      </a:pPr>
                      <a:r>
                        <a:rPr lang="en-IN" sz="1200" b="1" u="none" strike="noStrike" dirty="0">
                          <a:solidFill>
                            <a:srgbClr val="FFFFFF"/>
                          </a:solidFill>
                          <a:effectLst/>
                          <a:latin typeface="Cambria" panose="02040503050406030204" pitchFamily="18" charset="0"/>
                          <a:ea typeface="Cambria" panose="02040503050406030204" pitchFamily="18" charset="0"/>
                        </a:rPr>
                        <a:t>Status</a:t>
                      </a:r>
                      <a:endParaRPr lang="en-IN" sz="1200" b="1" i="0" u="none" strike="noStrike" dirty="0">
                        <a:solidFill>
                          <a:srgbClr val="FFFFFF"/>
                        </a:solidFill>
                        <a:effectLst/>
                        <a:latin typeface="Cambria" panose="02040503050406030204" pitchFamily="18" charset="0"/>
                        <a:ea typeface="Cambria" panose="02040503050406030204" pitchFamily="18" charset="0"/>
                      </a:endParaRPr>
                    </a:p>
                  </a:txBody>
                  <a:tcPr marL="9525" marR="9525" marT="9525" marB="0" anchor="ctr">
                    <a:solidFill>
                      <a:schemeClr val="tx1"/>
                    </a:solidFill>
                  </a:tcPr>
                </a:tc>
                <a:extLst>
                  <a:ext uri="{0D108BD9-81ED-4DB2-BD59-A6C34878D82A}">
                    <a16:rowId xmlns:a16="http://schemas.microsoft.com/office/drawing/2014/main" val="3749777476"/>
                  </a:ext>
                </a:extLst>
              </a:tr>
              <a:tr h="0">
                <a:tc gridSpan="5">
                  <a:txBody>
                    <a:bodyPr/>
                    <a:lstStyle/>
                    <a:p>
                      <a:pPr algn="ctr" fontAlgn="ctr">
                        <a:buNone/>
                      </a:pPr>
                      <a:r>
                        <a:rPr lang="en-IN" sz="1200" b="1" u="none" strike="noStrike" dirty="0">
                          <a:solidFill>
                            <a:srgbClr val="000000"/>
                          </a:solidFill>
                          <a:effectLst/>
                          <a:latin typeface="Cambria" panose="02040503050406030204" pitchFamily="18" charset="0"/>
                          <a:ea typeface="Cambria" panose="02040503050406030204" pitchFamily="18" charset="0"/>
                        </a:rPr>
                        <a:t>A. Closed Deals</a:t>
                      </a:r>
                      <a:endParaRPr lang="en-IN" sz="1200" b="1" i="0" u="none" strike="noStrike" dirty="0">
                        <a:solidFill>
                          <a:srgbClr val="000000"/>
                        </a:solidFill>
                        <a:effectLst/>
                        <a:latin typeface="Cambria" panose="02040503050406030204" pitchFamily="18" charset="0"/>
                        <a:ea typeface="Cambria" panose="02040503050406030204" pitchFamily="18" charset="0"/>
                      </a:endParaRPr>
                    </a:p>
                  </a:txBody>
                  <a:tcPr marL="9525" marR="9525" marT="9525" marB="0" anchor="ctr">
                    <a:solidFill>
                      <a:schemeClr val="bg1">
                        <a:lumMod val="65000"/>
                      </a:schemeClr>
                    </a:solidFill>
                  </a:tcPr>
                </a:tc>
                <a:tc hMerge="1">
                  <a:txBody>
                    <a:bodyPr/>
                    <a:lstStyle/>
                    <a:p>
                      <a:endParaRPr lang="en-IN"/>
                    </a:p>
                  </a:txBody>
                  <a:tcPr/>
                </a:tc>
                <a:tc hMerge="1">
                  <a:txBody>
                    <a:bodyPr/>
                    <a:lstStyle/>
                    <a:p>
                      <a:endParaRPr lang="en-IN"/>
                    </a:p>
                  </a:txBody>
                  <a:tcPr/>
                </a:tc>
                <a:tc hMerge="1">
                  <a:txBody>
                    <a:bodyPr/>
                    <a:lstStyle/>
                    <a:p>
                      <a:endParaRPr lang="en-IN"/>
                    </a:p>
                  </a:txBody>
                  <a:tcPr/>
                </a:tc>
                <a:tc hMerge="1">
                  <a:txBody>
                    <a:bodyPr/>
                    <a:lstStyle/>
                    <a:p>
                      <a:endParaRPr lang="en-IN"/>
                    </a:p>
                  </a:txBody>
                  <a:tcPr/>
                </a:tc>
                <a:extLst>
                  <a:ext uri="{0D108BD9-81ED-4DB2-BD59-A6C34878D82A}">
                    <a16:rowId xmlns:a16="http://schemas.microsoft.com/office/drawing/2014/main" val="161901697"/>
                  </a:ext>
                </a:extLst>
              </a:tr>
              <a:tr h="0">
                <a:tc>
                  <a:txBody>
                    <a:bodyPr/>
                    <a:lstStyle/>
                    <a:p>
                      <a:pPr algn="ctr" fontAlgn="ctr">
                        <a:buNone/>
                      </a:pPr>
                      <a:r>
                        <a:rPr lang="en-IN" sz="1200" b="0" u="none" strike="noStrike">
                          <a:solidFill>
                            <a:srgbClr val="000000"/>
                          </a:solidFill>
                          <a:effectLst/>
                          <a:latin typeface="Cambria" panose="02040503050406030204" pitchFamily="18" charset="0"/>
                          <a:ea typeface="Cambria" panose="02040503050406030204" pitchFamily="18" charset="0"/>
                        </a:rPr>
                        <a:t>Altius Telecom Infra Trust</a:t>
                      </a:r>
                      <a:endParaRPr lang="en-IN" sz="1200" b="0" i="0" u="none" strike="noStrike">
                        <a:solidFill>
                          <a:srgbClr val="000000"/>
                        </a:solidFill>
                        <a:effectLst/>
                        <a:latin typeface="Cambria" panose="02040503050406030204" pitchFamily="18" charset="0"/>
                        <a:ea typeface="Cambria" panose="02040503050406030204" pitchFamily="18" charset="0"/>
                      </a:endParaRPr>
                    </a:p>
                  </a:txBody>
                  <a:tcPr marL="9525" marR="9525" marT="9525" marB="0" anchor="ctr"/>
                </a:tc>
                <a:tc gridSpan="2">
                  <a:txBody>
                    <a:bodyPr/>
                    <a:lstStyle/>
                    <a:p>
                      <a:pPr algn="ctr" fontAlgn="ctr">
                        <a:buNone/>
                      </a:pPr>
                      <a:r>
                        <a:rPr lang="en-IN" sz="1200" b="0" u="none" strike="noStrike" dirty="0">
                          <a:solidFill>
                            <a:srgbClr val="000000"/>
                          </a:solidFill>
                          <a:effectLst/>
                          <a:latin typeface="Cambria" panose="02040503050406030204" pitchFamily="18" charset="0"/>
                          <a:ea typeface="Cambria" panose="02040503050406030204" pitchFamily="18" charset="0"/>
                        </a:rPr>
                        <a:t>215</a:t>
                      </a:r>
                      <a:endParaRPr lang="en-IN" sz="1200" b="0" i="0" u="none" strike="noStrike" dirty="0">
                        <a:solidFill>
                          <a:srgbClr val="000000"/>
                        </a:solidFill>
                        <a:effectLst/>
                        <a:latin typeface="Cambria" panose="02040503050406030204" pitchFamily="18" charset="0"/>
                        <a:ea typeface="Cambria" panose="02040503050406030204" pitchFamily="18" charset="0"/>
                      </a:endParaRPr>
                    </a:p>
                  </a:txBody>
                  <a:tcPr marL="9525" marR="9525" marT="9525" marB="0" anchor="ctr"/>
                </a:tc>
                <a:tc hMerge="1">
                  <a:txBody>
                    <a:bodyPr/>
                    <a:lstStyle/>
                    <a:p>
                      <a:pPr algn="ctr" fontAlgn="ctr">
                        <a:buNone/>
                      </a:pPr>
                      <a:r>
                        <a:rPr lang="en-IN" sz="1200" b="0" i="0" u="none" strike="noStrike" dirty="0">
                          <a:solidFill>
                            <a:srgbClr val="000000"/>
                          </a:solidFill>
                          <a:effectLst/>
                          <a:latin typeface="Cambria" panose="02040503050406030204" pitchFamily="18" charset="0"/>
                        </a:rPr>
                        <a:t>215</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IN" sz="1200" b="0" u="none" strike="noStrike" dirty="0">
                          <a:solidFill>
                            <a:srgbClr val="000000"/>
                          </a:solidFill>
                          <a:effectLst/>
                          <a:latin typeface="Cambria" panose="02040503050406030204" pitchFamily="18" charset="0"/>
                          <a:ea typeface="Cambria" panose="02040503050406030204" pitchFamily="18" charset="0"/>
                        </a:rPr>
                        <a:t>18-20%</a:t>
                      </a:r>
                      <a:endParaRPr lang="en-IN" sz="1200" b="0" i="0" u="none" strike="noStrike" dirty="0">
                        <a:solidFill>
                          <a:srgbClr val="000000"/>
                        </a:solidFill>
                        <a:effectLst/>
                        <a:latin typeface="Cambria" panose="02040503050406030204" pitchFamily="18" charset="0"/>
                        <a:ea typeface="Cambria" panose="02040503050406030204" pitchFamily="18" charset="0"/>
                      </a:endParaRPr>
                    </a:p>
                  </a:txBody>
                  <a:tcPr marL="9525" marR="9525" marT="9525" marB="0" anchor="ctr"/>
                </a:tc>
                <a:tc>
                  <a:txBody>
                    <a:bodyPr/>
                    <a:lstStyle/>
                    <a:p>
                      <a:pPr algn="ctr" fontAlgn="ctr">
                        <a:buNone/>
                      </a:pPr>
                      <a:r>
                        <a:rPr lang="en-IN" sz="1200" b="0" u="none" strike="noStrike" dirty="0">
                          <a:solidFill>
                            <a:srgbClr val="000000"/>
                          </a:solidFill>
                          <a:effectLst/>
                          <a:latin typeface="Cambria" panose="02040503050406030204" pitchFamily="18" charset="0"/>
                          <a:ea typeface="Cambria" panose="02040503050406030204" pitchFamily="18" charset="0"/>
                        </a:rPr>
                        <a:t>Investment Done</a:t>
                      </a:r>
                      <a:endParaRPr lang="en-IN" sz="1200" b="0" i="0" u="none" strike="noStrike" dirty="0">
                        <a:solidFill>
                          <a:srgbClr val="000000"/>
                        </a:solidFill>
                        <a:effectLst/>
                        <a:latin typeface="Cambria" panose="02040503050406030204" pitchFamily="18" charset="0"/>
                        <a:ea typeface="Cambria" panose="02040503050406030204" pitchFamily="18" charset="0"/>
                      </a:endParaRPr>
                    </a:p>
                  </a:txBody>
                  <a:tcPr marL="9525" marR="9525" marT="9525" marB="0" anchor="ctr"/>
                </a:tc>
                <a:extLst>
                  <a:ext uri="{0D108BD9-81ED-4DB2-BD59-A6C34878D82A}">
                    <a16:rowId xmlns:a16="http://schemas.microsoft.com/office/drawing/2014/main" val="928705013"/>
                  </a:ext>
                </a:extLst>
              </a:tr>
              <a:tr h="0">
                <a:tc gridSpan="5">
                  <a:txBody>
                    <a:bodyPr/>
                    <a:lstStyle/>
                    <a:p>
                      <a:pPr algn="ctr" fontAlgn="ctr">
                        <a:buNone/>
                      </a:pPr>
                      <a:r>
                        <a:rPr lang="en-IN" sz="1200" b="1" u="none" strike="noStrike" dirty="0">
                          <a:solidFill>
                            <a:srgbClr val="000000"/>
                          </a:solidFill>
                          <a:effectLst/>
                          <a:latin typeface="Cambria" panose="02040503050406030204" pitchFamily="18" charset="0"/>
                          <a:ea typeface="Cambria" panose="02040503050406030204" pitchFamily="18" charset="0"/>
                        </a:rPr>
                        <a:t>B. Signed and sealed Deals</a:t>
                      </a:r>
                      <a:endParaRPr lang="en-IN" sz="1200" b="1" i="0" u="none" strike="noStrike" dirty="0">
                        <a:solidFill>
                          <a:srgbClr val="000000"/>
                        </a:solidFill>
                        <a:effectLst/>
                        <a:latin typeface="Cambria" panose="02040503050406030204" pitchFamily="18" charset="0"/>
                        <a:ea typeface="Cambria" panose="02040503050406030204" pitchFamily="18" charset="0"/>
                      </a:endParaRPr>
                    </a:p>
                  </a:txBody>
                  <a:tcPr marL="9525" marR="9525" marT="9525" marB="0" anchor="ctr">
                    <a:solidFill>
                      <a:schemeClr val="bg1">
                        <a:lumMod val="65000"/>
                      </a:schemeClr>
                    </a:solidFill>
                  </a:tcPr>
                </a:tc>
                <a:tc hMerge="1">
                  <a:txBody>
                    <a:bodyPr/>
                    <a:lstStyle/>
                    <a:p>
                      <a:endParaRPr lang="en-IN"/>
                    </a:p>
                  </a:txBody>
                  <a:tcPr/>
                </a:tc>
                <a:tc hMerge="1">
                  <a:txBody>
                    <a:bodyPr/>
                    <a:lstStyle/>
                    <a:p>
                      <a:endParaRPr lang="en-IN"/>
                    </a:p>
                  </a:txBody>
                  <a:tcPr/>
                </a:tc>
                <a:tc hMerge="1">
                  <a:txBody>
                    <a:bodyPr/>
                    <a:lstStyle/>
                    <a:p>
                      <a:endParaRPr lang="en-IN"/>
                    </a:p>
                  </a:txBody>
                  <a:tcPr/>
                </a:tc>
                <a:tc hMerge="1">
                  <a:txBody>
                    <a:bodyPr/>
                    <a:lstStyle/>
                    <a:p>
                      <a:endParaRPr lang="en-IN"/>
                    </a:p>
                  </a:txBody>
                  <a:tcPr/>
                </a:tc>
                <a:extLst>
                  <a:ext uri="{0D108BD9-81ED-4DB2-BD59-A6C34878D82A}">
                    <a16:rowId xmlns:a16="http://schemas.microsoft.com/office/drawing/2014/main" val="4013091034"/>
                  </a:ext>
                </a:extLst>
              </a:tr>
              <a:tr h="0">
                <a:tc>
                  <a:txBody>
                    <a:bodyPr/>
                    <a:lstStyle/>
                    <a:p>
                      <a:pPr algn="ctr" fontAlgn="ctr">
                        <a:buNone/>
                      </a:pPr>
                      <a:r>
                        <a:rPr lang="en-IN" sz="1200" b="0" u="none" strike="noStrike" dirty="0">
                          <a:solidFill>
                            <a:srgbClr val="000000"/>
                          </a:solidFill>
                          <a:effectLst/>
                          <a:latin typeface="Cambria" panose="02040503050406030204" pitchFamily="18" charset="0"/>
                          <a:ea typeface="Cambria" panose="02040503050406030204" pitchFamily="18" charset="0"/>
                        </a:rPr>
                        <a:t>6-lane NHAI HAM road on Raipur Visakhapatnam Expressway AP-1</a:t>
                      </a:r>
                      <a:endParaRPr lang="en-IN" sz="1200" b="0" i="0" u="none" strike="noStrike" dirty="0">
                        <a:solidFill>
                          <a:srgbClr val="000000"/>
                        </a:solidFill>
                        <a:effectLst/>
                        <a:latin typeface="Cambria" panose="02040503050406030204" pitchFamily="18" charset="0"/>
                        <a:ea typeface="Cambria" panose="02040503050406030204" pitchFamily="18" charset="0"/>
                      </a:endParaRPr>
                    </a:p>
                  </a:txBody>
                  <a:tcPr marL="9525" marR="9525" marT="9525" marB="0" anchor="ctr"/>
                </a:tc>
                <a:tc gridSpan="2">
                  <a:txBody>
                    <a:bodyPr/>
                    <a:lstStyle/>
                    <a:p>
                      <a:pPr algn="ctr" fontAlgn="ctr">
                        <a:buNone/>
                      </a:pPr>
                      <a:r>
                        <a:rPr lang="en-IN" sz="1200" b="0" u="none" strike="noStrike">
                          <a:solidFill>
                            <a:srgbClr val="000000"/>
                          </a:solidFill>
                          <a:effectLst/>
                          <a:latin typeface="Cambria" panose="02040503050406030204" pitchFamily="18" charset="0"/>
                          <a:ea typeface="Cambria" panose="02040503050406030204" pitchFamily="18" charset="0"/>
                        </a:rPr>
                        <a:t>300</a:t>
                      </a:r>
                      <a:endParaRPr lang="en-IN" sz="1200" b="0" i="0" u="none" strike="noStrike">
                        <a:solidFill>
                          <a:srgbClr val="000000"/>
                        </a:solidFill>
                        <a:effectLst/>
                        <a:latin typeface="Cambria" panose="02040503050406030204" pitchFamily="18" charset="0"/>
                        <a:ea typeface="Cambria" panose="02040503050406030204" pitchFamily="18" charset="0"/>
                      </a:endParaRPr>
                    </a:p>
                  </a:txBody>
                  <a:tcPr marL="9525" marR="9525" marT="9525" marB="0" anchor="ctr"/>
                </a:tc>
                <a:tc hMerge="1">
                  <a:txBody>
                    <a:bodyPr/>
                    <a:lstStyle/>
                    <a:p>
                      <a:pPr algn="ctr" fontAlgn="ctr">
                        <a:buNone/>
                      </a:pPr>
                      <a:r>
                        <a:rPr lang="en-IN" sz="1200" b="0" i="0" u="none" strike="noStrike">
                          <a:solidFill>
                            <a:srgbClr val="000000"/>
                          </a:solidFill>
                          <a:effectLst/>
                          <a:latin typeface="Cambria" panose="02040503050406030204" pitchFamily="18" charset="0"/>
                        </a:rPr>
                        <a:t>300</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IN" sz="1200" b="0" u="none" strike="noStrike" dirty="0">
                          <a:solidFill>
                            <a:srgbClr val="000000"/>
                          </a:solidFill>
                          <a:effectLst/>
                          <a:latin typeface="Cambria" panose="02040503050406030204" pitchFamily="18" charset="0"/>
                          <a:ea typeface="Cambria" panose="02040503050406030204" pitchFamily="18" charset="0"/>
                        </a:rPr>
                        <a:t>22%</a:t>
                      </a:r>
                      <a:endParaRPr lang="en-IN" sz="1200" b="0" i="0" u="none" strike="noStrike" dirty="0">
                        <a:solidFill>
                          <a:srgbClr val="000000"/>
                        </a:solidFill>
                        <a:effectLst/>
                        <a:latin typeface="Cambria" panose="02040503050406030204" pitchFamily="18" charset="0"/>
                        <a:ea typeface="Cambria" panose="02040503050406030204" pitchFamily="18" charset="0"/>
                      </a:endParaRPr>
                    </a:p>
                  </a:txBody>
                  <a:tcPr marL="9525" marR="9525" marT="9525" marB="0" anchor="ctr"/>
                </a:tc>
                <a:tc>
                  <a:txBody>
                    <a:bodyPr/>
                    <a:lstStyle/>
                    <a:p>
                      <a:pPr algn="ctr" fontAlgn="ctr">
                        <a:buNone/>
                      </a:pPr>
                      <a:r>
                        <a:rPr lang="en-IN" sz="1200" b="0" u="none" strike="noStrike">
                          <a:solidFill>
                            <a:srgbClr val="000000"/>
                          </a:solidFill>
                          <a:effectLst/>
                          <a:latin typeface="Cambria" panose="02040503050406030204" pitchFamily="18" charset="0"/>
                          <a:ea typeface="Cambria" panose="02040503050406030204" pitchFamily="18" charset="0"/>
                        </a:rPr>
                        <a:t>Deal agreements signed. </a:t>
                      </a:r>
                    </a:p>
                    <a:p>
                      <a:pPr algn="ctr" fontAlgn="ctr">
                        <a:buNone/>
                      </a:pPr>
                      <a:r>
                        <a:rPr lang="en-IN" sz="1200" b="0" u="none" strike="noStrike">
                          <a:solidFill>
                            <a:srgbClr val="000000"/>
                          </a:solidFill>
                          <a:effectLst/>
                          <a:latin typeface="Cambria" panose="02040503050406030204" pitchFamily="18" charset="0"/>
                          <a:ea typeface="Cambria" panose="02040503050406030204" pitchFamily="18" charset="0"/>
                        </a:rPr>
                        <a:t>NHAI approval awaited</a:t>
                      </a:r>
                      <a:endParaRPr lang="en-IN" sz="1200" b="0" i="0" u="none" strike="noStrike" dirty="0">
                        <a:solidFill>
                          <a:srgbClr val="000000"/>
                        </a:solidFill>
                        <a:effectLst/>
                        <a:latin typeface="Cambria" panose="02040503050406030204" pitchFamily="18" charset="0"/>
                        <a:ea typeface="Cambria" panose="02040503050406030204" pitchFamily="18" charset="0"/>
                      </a:endParaRPr>
                    </a:p>
                  </a:txBody>
                  <a:tcPr marL="9525" marR="9525" marT="9525" marB="0" anchor="ctr"/>
                </a:tc>
                <a:extLst>
                  <a:ext uri="{0D108BD9-81ED-4DB2-BD59-A6C34878D82A}">
                    <a16:rowId xmlns:a16="http://schemas.microsoft.com/office/drawing/2014/main" val="2916301118"/>
                  </a:ext>
                </a:extLst>
              </a:tr>
              <a:tr h="0">
                <a:tc>
                  <a:txBody>
                    <a:bodyPr/>
                    <a:lstStyle/>
                    <a:p>
                      <a:pPr algn="ctr" fontAlgn="ctr">
                        <a:buNone/>
                      </a:pPr>
                      <a:r>
                        <a:rPr lang="en-IN" sz="1200" b="0" u="none" strike="noStrike" dirty="0">
                          <a:solidFill>
                            <a:srgbClr val="000000"/>
                          </a:solidFill>
                          <a:effectLst/>
                          <a:latin typeface="Cambria" panose="02040503050406030204" pitchFamily="18" charset="0"/>
                          <a:ea typeface="Cambria" panose="02040503050406030204" pitchFamily="18" charset="0"/>
                        </a:rPr>
                        <a:t>4-lane NHAI HAM road on Delhi-Amritsar-Katra Expressway DAK-5</a:t>
                      </a:r>
                      <a:endParaRPr lang="en-IN" sz="1200" b="0" i="0" u="none" strike="noStrike" dirty="0">
                        <a:solidFill>
                          <a:srgbClr val="000000"/>
                        </a:solidFill>
                        <a:effectLst/>
                        <a:latin typeface="Cambria" panose="02040503050406030204" pitchFamily="18" charset="0"/>
                        <a:ea typeface="Cambria" panose="02040503050406030204" pitchFamily="18" charset="0"/>
                      </a:endParaRPr>
                    </a:p>
                  </a:txBody>
                  <a:tcPr marL="9525" marR="9525" marT="9525" marB="0" anchor="ctr"/>
                </a:tc>
                <a:tc gridSpan="2">
                  <a:txBody>
                    <a:bodyPr/>
                    <a:lstStyle/>
                    <a:p>
                      <a:pPr algn="ctr" fontAlgn="ctr">
                        <a:buNone/>
                      </a:pPr>
                      <a:r>
                        <a:rPr lang="en-IN" sz="1200" b="0" u="none" strike="noStrike" dirty="0">
                          <a:solidFill>
                            <a:srgbClr val="000000"/>
                          </a:solidFill>
                          <a:effectLst/>
                          <a:latin typeface="Cambria" panose="02040503050406030204" pitchFamily="18" charset="0"/>
                          <a:ea typeface="Cambria" panose="02040503050406030204" pitchFamily="18" charset="0"/>
                        </a:rPr>
                        <a:t>300</a:t>
                      </a:r>
                      <a:endParaRPr lang="en-IN" sz="1200" b="0" i="0" u="none" strike="noStrike" dirty="0">
                        <a:solidFill>
                          <a:srgbClr val="000000"/>
                        </a:solidFill>
                        <a:effectLst/>
                        <a:latin typeface="Cambria" panose="02040503050406030204" pitchFamily="18" charset="0"/>
                        <a:ea typeface="Cambria" panose="02040503050406030204" pitchFamily="18" charset="0"/>
                      </a:endParaRPr>
                    </a:p>
                  </a:txBody>
                  <a:tcPr marL="9525" marR="9525" marT="9525" marB="0" anchor="ctr"/>
                </a:tc>
                <a:tc hMerge="1">
                  <a:txBody>
                    <a:bodyPr/>
                    <a:lstStyle/>
                    <a:p>
                      <a:pPr algn="ctr" fontAlgn="ctr">
                        <a:buNone/>
                      </a:pPr>
                      <a:r>
                        <a:rPr lang="en-IN" sz="1200" b="0" i="0" u="none" strike="noStrike" dirty="0">
                          <a:solidFill>
                            <a:srgbClr val="000000"/>
                          </a:solidFill>
                          <a:effectLst/>
                          <a:latin typeface="Cambria" panose="02040503050406030204" pitchFamily="18" charset="0"/>
                        </a:rPr>
                        <a:t>300</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IN" sz="1200" b="0" u="none" strike="noStrike" dirty="0">
                          <a:solidFill>
                            <a:srgbClr val="000000"/>
                          </a:solidFill>
                          <a:effectLst/>
                          <a:latin typeface="Cambria" panose="02040503050406030204" pitchFamily="18" charset="0"/>
                          <a:ea typeface="Cambria" panose="02040503050406030204" pitchFamily="18" charset="0"/>
                        </a:rPr>
                        <a:t>22%</a:t>
                      </a:r>
                      <a:endParaRPr lang="en-IN" sz="1200" b="0" i="0" u="none" strike="noStrike" dirty="0">
                        <a:solidFill>
                          <a:srgbClr val="000000"/>
                        </a:solidFill>
                        <a:effectLst/>
                        <a:latin typeface="Cambria" panose="02040503050406030204" pitchFamily="18" charset="0"/>
                        <a:ea typeface="Cambria" panose="02040503050406030204" pitchFamily="18" charset="0"/>
                      </a:endParaRPr>
                    </a:p>
                  </a:txBody>
                  <a:tcPr marL="9525" marR="9525" marT="9525" marB="0" anchor="ctr"/>
                </a:tc>
                <a:tc>
                  <a:txBody>
                    <a:bodyPr/>
                    <a:lstStyle/>
                    <a:p>
                      <a:pPr algn="ctr" fontAlgn="ctr">
                        <a:buNone/>
                      </a:pPr>
                      <a:r>
                        <a:rPr lang="en-IN" sz="1200" b="0" u="none" strike="noStrike" dirty="0">
                          <a:solidFill>
                            <a:srgbClr val="000000"/>
                          </a:solidFill>
                          <a:effectLst/>
                          <a:latin typeface="Cambria" panose="02040503050406030204" pitchFamily="18" charset="0"/>
                          <a:ea typeface="Cambria" panose="02040503050406030204" pitchFamily="18" charset="0"/>
                        </a:rPr>
                        <a:t>Deal agreements signed. </a:t>
                      </a:r>
                    </a:p>
                    <a:p>
                      <a:pPr algn="ctr" fontAlgn="ctr">
                        <a:buNone/>
                      </a:pPr>
                      <a:r>
                        <a:rPr lang="en-IN" sz="1200" b="0" u="none" strike="noStrike" dirty="0">
                          <a:solidFill>
                            <a:srgbClr val="000000"/>
                          </a:solidFill>
                          <a:effectLst/>
                          <a:latin typeface="Cambria" panose="02040503050406030204" pitchFamily="18" charset="0"/>
                          <a:ea typeface="Cambria" panose="02040503050406030204" pitchFamily="18" charset="0"/>
                        </a:rPr>
                        <a:t>NHAI approval awaited</a:t>
                      </a:r>
                      <a:endParaRPr lang="en-IN" sz="1200" b="0" i="0" u="none" strike="noStrike" dirty="0">
                        <a:solidFill>
                          <a:srgbClr val="000000"/>
                        </a:solidFill>
                        <a:effectLst/>
                        <a:latin typeface="Cambria" panose="02040503050406030204" pitchFamily="18" charset="0"/>
                        <a:ea typeface="Cambria" panose="02040503050406030204" pitchFamily="18" charset="0"/>
                      </a:endParaRPr>
                    </a:p>
                  </a:txBody>
                  <a:tcPr marL="9525" marR="9525" marT="9525" marB="0" anchor="ctr"/>
                </a:tc>
                <a:extLst>
                  <a:ext uri="{0D108BD9-81ED-4DB2-BD59-A6C34878D82A}">
                    <a16:rowId xmlns:a16="http://schemas.microsoft.com/office/drawing/2014/main" val="4137105382"/>
                  </a:ext>
                </a:extLst>
              </a:tr>
              <a:tr h="0">
                <a:tc gridSpan="5">
                  <a:txBody>
                    <a:bodyPr/>
                    <a:lstStyle/>
                    <a:p>
                      <a:pPr algn="ctr" fontAlgn="ctr">
                        <a:buNone/>
                      </a:pPr>
                      <a:r>
                        <a:rPr lang="en-IN" sz="1200" b="1" u="none" strike="noStrike" dirty="0">
                          <a:solidFill>
                            <a:srgbClr val="000000"/>
                          </a:solidFill>
                          <a:effectLst/>
                          <a:latin typeface="Cambria" panose="02040503050406030204" pitchFamily="18" charset="0"/>
                          <a:ea typeface="Cambria" panose="02040503050406030204" pitchFamily="18" charset="0"/>
                        </a:rPr>
                        <a:t>C. Advanced Pipeline</a:t>
                      </a:r>
                      <a:endParaRPr lang="en-IN" sz="1200" b="1" i="0" u="none" strike="noStrike" dirty="0">
                        <a:solidFill>
                          <a:srgbClr val="000000"/>
                        </a:solidFill>
                        <a:effectLst/>
                        <a:latin typeface="Cambria" panose="02040503050406030204" pitchFamily="18" charset="0"/>
                        <a:ea typeface="Cambria" panose="02040503050406030204" pitchFamily="18" charset="0"/>
                      </a:endParaRPr>
                    </a:p>
                  </a:txBody>
                  <a:tcPr marL="9525" marR="9525" marT="9525" marB="0" anchor="ctr">
                    <a:solidFill>
                      <a:schemeClr val="bg1">
                        <a:lumMod val="65000"/>
                      </a:schemeClr>
                    </a:solidFill>
                  </a:tcPr>
                </a:tc>
                <a:tc hMerge="1">
                  <a:txBody>
                    <a:bodyPr/>
                    <a:lstStyle/>
                    <a:p>
                      <a:endParaRPr lang="en-IN"/>
                    </a:p>
                  </a:txBody>
                  <a:tcPr/>
                </a:tc>
                <a:tc hMerge="1">
                  <a:txBody>
                    <a:bodyPr/>
                    <a:lstStyle/>
                    <a:p>
                      <a:endParaRPr lang="en-IN"/>
                    </a:p>
                  </a:txBody>
                  <a:tcPr/>
                </a:tc>
                <a:tc hMerge="1">
                  <a:txBody>
                    <a:bodyPr/>
                    <a:lstStyle/>
                    <a:p>
                      <a:endParaRPr lang="en-IN"/>
                    </a:p>
                  </a:txBody>
                  <a:tcPr/>
                </a:tc>
                <a:tc hMerge="1">
                  <a:txBody>
                    <a:bodyPr/>
                    <a:lstStyle/>
                    <a:p>
                      <a:endParaRPr lang="en-IN"/>
                    </a:p>
                  </a:txBody>
                  <a:tcPr/>
                </a:tc>
                <a:extLst>
                  <a:ext uri="{0D108BD9-81ED-4DB2-BD59-A6C34878D82A}">
                    <a16:rowId xmlns:a16="http://schemas.microsoft.com/office/drawing/2014/main" val="3820717500"/>
                  </a:ext>
                </a:extLst>
              </a:tr>
              <a:tr h="0">
                <a:tc>
                  <a:txBody>
                    <a:bodyPr/>
                    <a:lstStyle/>
                    <a:p>
                      <a:pPr algn="ctr" fontAlgn="ctr">
                        <a:buNone/>
                      </a:pPr>
                      <a:r>
                        <a:rPr lang="en-IN" sz="1200" b="0" u="none" strike="noStrike">
                          <a:solidFill>
                            <a:srgbClr val="000000"/>
                          </a:solidFill>
                          <a:effectLst/>
                          <a:latin typeface="Cambria" panose="02040503050406030204" pitchFamily="18" charset="0"/>
                          <a:ea typeface="Cambria" panose="02040503050406030204" pitchFamily="18" charset="0"/>
                        </a:rPr>
                        <a:t>2 NHAI HAM roads portfolio</a:t>
                      </a:r>
                      <a:endParaRPr lang="en-IN" sz="1200" b="0" i="0" u="none" strike="noStrike">
                        <a:solidFill>
                          <a:srgbClr val="000000"/>
                        </a:solidFill>
                        <a:effectLst/>
                        <a:latin typeface="Cambria" panose="02040503050406030204" pitchFamily="18" charset="0"/>
                        <a:ea typeface="Cambria" panose="02040503050406030204" pitchFamily="18" charset="0"/>
                      </a:endParaRPr>
                    </a:p>
                  </a:txBody>
                  <a:tcPr marL="9525" marR="9525" marT="9525" marB="0" anchor="ctr"/>
                </a:tc>
                <a:tc gridSpan="2">
                  <a:txBody>
                    <a:bodyPr/>
                    <a:lstStyle/>
                    <a:p>
                      <a:pPr algn="ctr" fontAlgn="ctr">
                        <a:buNone/>
                      </a:pPr>
                      <a:r>
                        <a:rPr lang="en-IN" sz="1200" b="0" u="none" strike="noStrike">
                          <a:solidFill>
                            <a:srgbClr val="000000"/>
                          </a:solidFill>
                          <a:effectLst/>
                          <a:latin typeface="Cambria" panose="02040503050406030204" pitchFamily="18" charset="0"/>
                          <a:ea typeface="Cambria" panose="02040503050406030204" pitchFamily="18" charset="0"/>
                        </a:rPr>
                        <a:t>250</a:t>
                      </a:r>
                      <a:endParaRPr lang="en-IN" sz="1200" b="0" i="0" u="none" strike="noStrike">
                        <a:solidFill>
                          <a:srgbClr val="000000"/>
                        </a:solidFill>
                        <a:effectLst/>
                        <a:latin typeface="Cambria" panose="02040503050406030204" pitchFamily="18" charset="0"/>
                        <a:ea typeface="Cambria" panose="02040503050406030204" pitchFamily="18" charset="0"/>
                      </a:endParaRPr>
                    </a:p>
                  </a:txBody>
                  <a:tcPr marL="9525" marR="9525" marT="9525" marB="0" anchor="ctr"/>
                </a:tc>
                <a:tc hMerge="1">
                  <a:txBody>
                    <a:bodyPr/>
                    <a:lstStyle/>
                    <a:p>
                      <a:pPr algn="ctr" fontAlgn="ctr">
                        <a:buNone/>
                      </a:pPr>
                      <a:r>
                        <a:rPr lang="en-IN" sz="1200" b="0" i="0" u="none" strike="noStrike">
                          <a:solidFill>
                            <a:srgbClr val="000000"/>
                          </a:solidFill>
                          <a:effectLst/>
                          <a:latin typeface="Cambria" panose="02040503050406030204" pitchFamily="18" charset="0"/>
                        </a:rPr>
                        <a:t>250</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IN" sz="1200" b="0" u="none" strike="noStrike">
                          <a:solidFill>
                            <a:srgbClr val="000000"/>
                          </a:solidFill>
                          <a:effectLst/>
                          <a:latin typeface="Cambria" panose="02040503050406030204" pitchFamily="18" charset="0"/>
                          <a:ea typeface="Cambria" panose="02040503050406030204" pitchFamily="18" charset="0"/>
                        </a:rPr>
                        <a:t>20%</a:t>
                      </a:r>
                      <a:endParaRPr lang="en-IN" sz="1200" b="0" i="0" u="none" strike="noStrike">
                        <a:solidFill>
                          <a:srgbClr val="000000"/>
                        </a:solidFill>
                        <a:effectLst/>
                        <a:latin typeface="Cambria" panose="02040503050406030204" pitchFamily="18" charset="0"/>
                        <a:ea typeface="Cambria" panose="02040503050406030204" pitchFamily="18" charset="0"/>
                      </a:endParaRPr>
                    </a:p>
                  </a:txBody>
                  <a:tcPr marL="9525" marR="9525" marT="9525" marB="0" anchor="ctr"/>
                </a:tc>
                <a:tc>
                  <a:txBody>
                    <a:bodyPr/>
                    <a:lstStyle/>
                    <a:p>
                      <a:pPr algn="ctr" fontAlgn="ctr">
                        <a:buNone/>
                      </a:pPr>
                      <a:r>
                        <a:rPr lang="en-IN" sz="1200" b="0" u="none" strike="noStrike">
                          <a:solidFill>
                            <a:srgbClr val="000000"/>
                          </a:solidFill>
                          <a:effectLst/>
                          <a:latin typeface="Cambria" panose="02040503050406030204" pitchFamily="18" charset="0"/>
                          <a:ea typeface="Cambria" panose="02040503050406030204" pitchFamily="18" charset="0"/>
                        </a:rPr>
                        <a:t>Legal exclusivity ongoing. </a:t>
                      </a:r>
                    </a:p>
                    <a:p>
                      <a:pPr algn="ctr" fontAlgn="ctr">
                        <a:buNone/>
                      </a:pPr>
                      <a:r>
                        <a:rPr lang="en-IN" sz="1200" b="0" u="none" strike="noStrike">
                          <a:solidFill>
                            <a:srgbClr val="000000"/>
                          </a:solidFill>
                          <a:effectLst/>
                          <a:latin typeface="Cambria" panose="02040503050406030204" pitchFamily="18" charset="0"/>
                          <a:ea typeface="Cambria" panose="02040503050406030204" pitchFamily="18" charset="0"/>
                        </a:rPr>
                        <a:t>Valuation agreed. DD ongoing</a:t>
                      </a:r>
                      <a:endParaRPr lang="en-IN" sz="1200" b="0" i="0" u="none" strike="noStrike">
                        <a:solidFill>
                          <a:srgbClr val="000000"/>
                        </a:solidFill>
                        <a:effectLst/>
                        <a:latin typeface="Cambria" panose="02040503050406030204" pitchFamily="18" charset="0"/>
                        <a:ea typeface="Cambria" panose="02040503050406030204" pitchFamily="18" charset="0"/>
                      </a:endParaRPr>
                    </a:p>
                  </a:txBody>
                  <a:tcPr marL="9525" marR="9525" marT="9525" marB="0" anchor="ctr"/>
                </a:tc>
                <a:extLst>
                  <a:ext uri="{0D108BD9-81ED-4DB2-BD59-A6C34878D82A}">
                    <a16:rowId xmlns:a16="http://schemas.microsoft.com/office/drawing/2014/main" val="2429769116"/>
                  </a:ext>
                </a:extLst>
              </a:tr>
              <a:tr h="0">
                <a:tc>
                  <a:txBody>
                    <a:bodyPr/>
                    <a:lstStyle/>
                    <a:p>
                      <a:pPr algn="ctr" fontAlgn="ctr">
                        <a:buNone/>
                      </a:pPr>
                      <a:r>
                        <a:rPr lang="en-IN" sz="1200" b="0" u="none" strike="noStrike">
                          <a:solidFill>
                            <a:srgbClr val="000000"/>
                          </a:solidFill>
                          <a:effectLst/>
                          <a:latin typeface="Cambria" panose="02040503050406030204" pitchFamily="18" charset="0"/>
                          <a:ea typeface="Cambria" panose="02040503050406030204" pitchFamily="18" charset="0"/>
                        </a:rPr>
                        <a:t>1 NHAI HAM road</a:t>
                      </a:r>
                      <a:endParaRPr lang="en-IN" sz="1200" b="0" i="0" u="none" strike="noStrike">
                        <a:solidFill>
                          <a:srgbClr val="000000"/>
                        </a:solidFill>
                        <a:effectLst/>
                        <a:latin typeface="Cambria" panose="02040503050406030204" pitchFamily="18" charset="0"/>
                        <a:ea typeface="Cambria" panose="02040503050406030204" pitchFamily="18" charset="0"/>
                      </a:endParaRPr>
                    </a:p>
                  </a:txBody>
                  <a:tcPr marL="9525" marR="9525" marT="9525" marB="0" anchor="ctr"/>
                </a:tc>
                <a:tc gridSpan="2">
                  <a:txBody>
                    <a:bodyPr/>
                    <a:lstStyle/>
                    <a:p>
                      <a:pPr algn="ctr" fontAlgn="ctr">
                        <a:buNone/>
                      </a:pPr>
                      <a:r>
                        <a:rPr lang="en-IN" sz="1200" b="0" u="none" strike="noStrike">
                          <a:solidFill>
                            <a:srgbClr val="000000"/>
                          </a:solidFill>
                          <a:effectLst/>
                          <a:latin typeface="Cambria" panose="02040503050406030204" pitchFamily="18" charset="0"/>
                          <a:ea typeface="Cambria" panose="02040503050406030204" pitchFamily="18" charset="0"/>
                        </a:rPr>
                        <a:t>200</a:t>
                      </a:r>
                      <a:endParaRPr lang="en-IN" sz="1200" b="0" i="0" u="none" strike="noStrike">
                        <a:solidFill>
                          <a:srgbClr val="000000"/>
                        </a:solidFill>
                        <a:effectLst/>
                        <a:latin typeface="Cambria" panose="02040503050406030204" pitchFamily="18" charset="0"/>
                        <a:ea typeface="Cambria" panose="02040503050406030204" pitchFamily="18" charset="0"/>
                      </a:endParaRPr>
                    </a:p>
                  </a:txBody>
                  <a:tcPr marL="9525" marR="9525" marT="9525" marB="0" anchor="ctr"/>
                </a:tc>
                <a:tc hMerge="1">
                  <a:txBody>
                    <a:bodyPr/>
                    <a:lstStyle/>
                    <a:p>
                      <a:pPr algn="ctr" fontAlgn="ctr">
                        <a:buNone/>
                      </a:pPr>
                      <a:r>
                        <a:rPr lang="en-IN" sz="1200" b="0" i="0" u="none" strike="noStrike">
                          <a:solidFill>
                            <a:srgbClr val="000000"/>
                          </a:solidFill>
                          <a:effectLst/>
                          <a:latin typeface="Cambria" panose="02040503050406030204" pitchFamily="18" charset="0"/>
                        </a:rPr>
                        <a:t>200</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IN" sz="1200" b="0" u="none" strike="noStrike">
                          <a:solidFill>
                            <a:srgbClr val="000000"/>
                          </a:solidFill>
                          <a:effectLst/>
                          <a:latin typeface="Cambria" panose="02040503050406030204" pitchFamily="18" charset="0"/>
                          <a:ea typeface="Cambria" panose="02040503050406030204" pitchFamily="18" charset="0"/>
                        </a:rPr>
                        <a:t>20%</a:t>
                      </a:r>
                      <a:endParaRPr lang="en-IN" sz="1200" b="0" i="0" u="none" strike="noStrike">
                        <a:solidFill>
                          <a:srgbClr val="000000"/>
                        </a:solidFill>
                        <a:effectLst/>
                        <a:latin typeface="Cambria" panose="02040503050406030204" pitchFamily="18" charset="0"/>
                        <a:ea typeface="Cambria" panose="02040503050406030204" pitchFamily="18" charset="0"/>
                      </a:endParaRPr>
                    </a:p>
                  </a:txBody>
                  <a:tcPr marL="9525" marR="9525" marT="9525" marB="0" anchor="ctr"/>
                </a:tc>
                <a:tc>
                  <a:txBody>
                    <a:bodyPr/>
                    <a:lstStyle/>
                    <a:p>
                      <a:pPr algn="ctr" fontAlgn="ctr">
                        <a:buNone/>
                      </a:pPr>
                      <a:r>
                        <a:rPr lang="en-IN" sz="1200" b="0" u="none" strike="noStrike">
                          <a:solidFill>
                            <a:srgbClr val="000000"/>
                          </a:solidFill>
                          <a:effectLst/>
                          <a:latin typeface="Cambria" panose="02040503050406030204" pitchFamily="18" charset="0"/>
                          <a:ea typeface="Cambria" panose="02040503050406030204" pitchFamily="18" charset="0"/>
                        </a:rPr>
                        <a:t>Exclusive valuation discussion with seller</a:t>
                      </a:r>
                      <a:endParaRPr lang="en-IN" sz="1200" b="0" i="0" u="none" strike="noStrike">
                        <a:solidFill>
                          <a:srgbClr val="000000"/>
                        </a:solidFill>
                        <a:effectLst/>
                        <a:latin typeface="Cambria" panose="02040503050406030204" pitchFamily="18" charset="0"/>
                        <a:ea typeface="Cambria" panose="02040503050406030204" pitchFamily="18" charset="0"/>
                      </a:endParaRPr>
                    </a:p>
                  </a:txBody>
                  <a:tcPr marL="9525" marR="9525" marT="9525" marB="0" anchor="ctr"/>
                </a:tc>
                <a:extLst>
                  <a:ext uri="{0D108BD9-81ED-4DB2-BD59-A6C34878D82A}">
                    <a16:rowId xmlns:a16="http://schemas.microsoft.com/office/drawing/2014/main" val="3404545968"/>
                  </a:ext>
                </a:extLst>
              </a:tr>
              <a:tr h="0">
                <a:tc>
                  <a:txBody>
                    <a:bodyPr/>
                    <a:lstStyle/>
                    <a:p>
                      <a:pPr algn="ctr" fontAlgn="ctr">
                        <a:buNone/>
                      </a:pPr>
                      <a:r>
                        <a:rPr lang="en-IN" sz="1200" b="0" u="none" strike="noStrike" dirty="0">
                          <a:solidFill>
                            <a:srgbClr val="000000"/>
                          </a:solidFill>
                          <a:effectLst/>
                          <a:latin typeface="Cambria" panose="02040503050406030204" pitchFamily="18" charset="0"/>
                          <a:ea typeface="Cambria" panose="02040503050406030204" pitchFamily="18" charset="0"/>
                        </a:rPr>
                        <a:t>Early-mid stage Pipeline</a:t>
                      </a:r>
                      <a:endParaRPr lang="en-IN" sz="1200" b="0" i="0" u="none" strike="noStrike" dirty="0">
                        <a:solidFill>
                          <a:srgbClr val="000000"/>
                        </a:solidFill>
                        <a:effectLst/>
                        <a:latin typeface="Cambria" panose="02040503050406030204" pitchFamily="18" charset="0"/>
                        <a:ea typeface="Cambria" panose="02040503050406030204" pitchFamily="18" charset="0"/>
                      </a:endParaRPr>
                    </a:p>
                  </a:txBody>
                  <a:tcPr marL="9525" marR="9525" marT="9525" marB="0" anchor="ctr"/>
                </a:tc>
                <a:tc gridSpan="2">
                  <a:txBody>
                    <a:bodyPr/>
                    <a:lstStyle/>
                    <a:p>
                      <a:pPr algn="ctr" fontAlgn="ctr">
                        <a:buNone/>
                      </a:pPr>
                      <a:r>
                        <a:rPr lang="en-IN" sz="1200" b="0" u="none" strike="noStrike">
                          <a:solidFill>
                            <a:srgbClr val="000000"/>
                          </a:solidFill>
                          <a:effectLst/>
                          <a:latin typeface="Cambria" panose="02040503050406030204" pitchFamily="18" charset="0"/>
                          <a:ea typeface="Cambria" panose="02040503050406030204" pitchFamily="18" charset="0"/>
                        </a:rPr>
                        <a:t>3,450</a:t>
                      </a:r>
                      <a:endParaRPr lang="en-IN" sz="1200" b="0" i="0" u="none" strike="noStrike">
                        <a:solidFill>
                          <a:srgbClr val="000000"/>
                        </a:solidFill>
                        <a:effectLst/>
                        <a:latin typeface="Cambria" panose="02040503050406030204" pitchFamily="18" charset="0"/>
                        <a:ea typeface="Cambria" panose="02040503050406030204" pitchFamily="18" charset="0"/>
                      </a:endParaRPr>
                    </a:p>
                  </a:txBody>
                  <a:tcPr marL="9525" marR="9525" marT="9525" marB="0" anchor="ctr"/>
                </a:tc>
                <a:tc hMerge="1">
                  <a:txBody>
                    <a:bodyPr/>
                    <a:lstStyle/>
                    <a:p>
                      <a:pPr algn="ctr" fontAlgn="ctr">
                        <a:buNone/>
                      </a:pPr>
                      <a:r>
                        <a:rPr lang="en-IN" sz="1200" b="0" i="0" u="none" strike="noStrike">
                          <a:solidFill>
                            <a:srgbClr val="000000"/>
                          </a:solidFill>
                          <a:effectLst/>
                          <a:latin typeface="Cambria" panose="02040503050406030204" pitchFamily="18" charset="0"/>
                        </a:rPr>
                        <a:t>3,450</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IN" sz="1200" b="0" u="none" strike="noStrike">
                          <a:solidFill>
                            <a:srgbClr val="000000"/>
                          </a:solidFill>
                          <a:effectLst/>
                          <a:latin typeface="Cambria" panose="02040503050406030204" pitchFamily="18" charset="0"/>
                          <a:ea typeface="Cambria" panose="02040503050406030204" pitchFamily="18" charset="0"/>
                        </a:rPr>
                        <a:t>20%</a:t>
                      </a:r>
                      <a:endParaRPr lang="en-IN" sz="1200" b="0" i="0" u="none" strike="noStrike">
                        <a:solidFill>
                          <a:srgbClr val="000000"/>
                        </a:solidFill>
                        <a:effectLst/>
                        <a:latin typeface="Cambria" panose="02040503050406030204" pitchFamily="18" charset="0"/>
                        <a:ea typeface="Cambria" panose="02040503050406030204" pitchFamily="18" charset="0"/>
                      </a:endParaRPr>
                    </a:p>
                  </a:txBody>
                  <a:tcPr marL="9525" marR="9525" marT="9525" marB="0" anchor="ctr"/>
                </a:tc>
                <a:tc>
                  <a:txBody>
                    <a:bodyPr/>
                    <a:lstStyle/>
                    <a:p>
                      <a:pPr algn="ctr" fontAlgn="ctr">
                        <a:buNone/>
                      </a:pPr>
                      <a:r>
                        <a:rPr lang="en-IN" sz="1200" b="0" u="none" strike="noStrike">
                          <a:solidFill>
                            <a:srgbClr val="000000"/>
                          </a:solidFill>
                          <a:effectLst/>
                          <a:latin typeface="Cambria" panose="02040503050406030204" pitchFamily="18" charset="0"/>
                          <a:ea typeface="Cambria" panose="02040503050406030204" pitchFamily="18" charset="0"/>
                        </a:rPr>
                        <a:t>Engaged with seller on valuation</a:t>
                      </a:r>
                      <a:endParaRPr lang="en-IN" sz="1200" b="0" i="0" u="none" strike="noStrike">
                        <a:solidFill>
                          <a:srgbClr val="000000"/>
                        </a:solidFill>
                        <a:effectLst/>
                        <a:latin typeface="Cambria" panose="02040503050406030204" pitchFamily="18" charset="0"/>
                        <a:ea typeface="Cambria" panose="02040503050406030204" pitchFamily="18" charset="0"/>
                      </a:endParaRPr>
                    </a:p>
                  </a:txBody>
                  <a:tcPr marL="9525" marR="9525" marT="9525" marB="0" anchor="ctr"/>
                </a:tc>
                <a:extLst>
                  <a:ext uri="{0D108BD9-81ED-4DB2-BD59-A6C34878D82A}">
                    <a16:rowId xmlns:a16="http://schemas.microsoft.com/office/drawing/2014/main" val="2500751764"/>
                  </a:ext>
                </a:extLst>
              </a:tr>
              <a:tr h="0">
                <a:tc>
                  <a:txBody>
                    <a:bodyPr/>
                    <a:lstStyle/>
                    <a:p>
                      <a:pPr algn="ctr" fontAlgn="ctr">
                        <a:buNone/>
                      </a:pPr>
                      <a:r>
                        <a:rPr lang="en-IN" sz="1200" b="1" u="none" strike="noStrike" dirty="0">
                          <a:solidFill>
                            <a:srgbClr val="FFFFFF"/>
                          </a:solidFill>
                          <a:effectLst/>
                          <a:latin typeface="Cambria" panose="02040503050406030204" pitchFamily="18" charset="0"/>
                          <a:ea typeface="Cambria" panose="02040503050406030204" pitchFamily="18" charset="0"/>
                        </a:rPr>
                        <a:t>Grand Total</a:t>
                      </a:r>
                      <a:endParaRPr lang="en-IN" sz="1200" b="1" i="0" u="none" strike="noStrike" dirty="0">
                        <a:solidFill>
                          <a:srgbClr val="FFFFFF"/>
                        </a:solidFill>
                        <a:effectLst/>
                        <a:latin typeface="Cambria" panose="02040503050406030204" pitchFamily="18" charset="0"/>
                        <a:ea typeface="Cambria" panose="02040503050406030204" pitchFamily="18" charset="0"/>
                      </a:endParaRPr>
                    </a:p>
                  </a:txBody>
                  <a:tcPr marL="9525" marR="9525" marT="9525" marB="0" anchor="ctr">
                    <a:solidFill>
                      <a:schemeClr val="tx1"/>
                    </a:solidFill>
                  </a:tcPr>
                </a:tc>
                <a:tc gridSpan="2">
                  <a:txBody>
                    <a:bodyPr/>
                    <a:lstStyle/>
                    <a:p>
                      <a:pPr algn="ctr" fontAlgn="ctr">
                        <a:buNone/>
                      </a:pPr>
                      <a:r>
                        <a:rPr lang="en-IN" sz="1200" b="1" u="none" strike="noStrike" dirty="0">
                          <a:solidFill>
                            <a:srgbClr val="FFFFFF"/>
                          </a:solidFill>
                          <a:effectLst/>
                          <a:latin typeface="Cambria" panose="02040503050406030204" pitchFamily="18" charset="0"/>
                          <a:ea typeface="Cambria" panose="02040503050406030204" pitchFamily="18" charset="0"/>
                        </a:rPr>
                        <a:t>4,715</a:t>
                      </a:r>
                      <a:endParaRPr lang="en-IN" sz="1200" b="1" i="0" u="none" strike="noStrike" dirty="0">
                        <a:solidFill>
                          <a:srgbClr val="FFFFFF"/>
                        </a:solidFill>
                        <a:effectLst/>
                        <a:latin typeface="Cambria" panose="02040503050406030204" pitchFamily="18" charset="0"/>
                        <a:ea typeface="Cambria" panose="02040503050406030204" pitchFamily="18" charset="0"/>
                      </a:endParaRPr>
                    </a:p>
                  </a:txBody>
                  <a:tcPr marL="9525" marR="9525" marT="9525" marB="0" anchor="ctr">
                    <a:solidFill>
                      <a:schemeClr val="tx1"/>
                    </a:solidFill>
                  </a:tcPr>
                </a:tc>
                <a:tc hMerge="1">
                  <a:txBody>
                    <a:bodyPr/>
                    <a:lstStyle/>
                    <a:p>
                      <a:pPr algn="ctr" fontAlgn="ctr">
                        <a:buNone/>
                      </a:pPr>
                      <a:r>
                        <a:rPr lang="en-IN" sz="1200" b="1" i="0" u="none" strike="noStrike" dirty="0">
                          <a:solidFill>
                            <a:srgbClr val="FFFFFF"/>
                          </a:solidFill>
                          <a:effectLst/>
                          <a:latin typeface="Cambria" panose="02040503050406030204" pitchFamily="18" charset="0"/>
                        </a:rPr>
                        <a:t>4,715</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0000"/>
                    </a:solidFill>
                  </a:tcPr>
                </a:tc>
                <a:tc>
                  <a:txBody>
                    <a:bodyPr/>
                    <a:lstStyle/>
                    <a:p>
                      <a:pPr algn="ctr" fontAlgn="ctr">
                        <a:buNone/>
                      </a:pPr>
                      <a:r>
                        <a:rPr lang="en-IN" sz="1200" b="1" u="none" strike="noStrike" dirty="0">
                          <a:solidFill>
                            <a:srgbClr val="FFFFFF"/>
                          </a:solidFill>
                          <a:effectLst/>
                          <a:latin typeface="Cambria" panose="02040503050406030204" pitchFamily="18" charset="0"/>
                          <a:ea typeface="Cambria" panose="02040503050406030204" pitchFamily="18" charset="0"/>
                        </a:rPr>
                        <a:t>20%+</a:t>
                      </a:r>
                      <a:endParaRPr lang="en-IN" sz="1200" b="1" i="0" u="none" strike="noStrike" dirty="0">
                        <a:solidFill>
                          <a:srgbClr val="FFFFFF"/>
                        </a:solidFill>
                        <a:effectLst/>
                        <a:latin typeface="Cambria" panose="02040503050406030204" pitchFamily="18" charset="0"/>
                        <a:ea typeface="Cambria" panose="02040503050406030204" pitchFamily="18" charset="0"/>
                      </a:endParaRPr>
                    </a:p>
                  </a:txBody>
                  <a:tcPr marL="9525" marR="9525" marT="9525" marB="0" anchor="ctr">
                    <a:solidFill>
                      <a:schemeClr val="tx1"/>
                    </a:solidFill>
                  </a:tcPr>
                </a:tc>
                <a:tc>
                  <a:txBody>
                    <a:bodyPr/>
                    <a:lstStyle/>
                    <a:p>
                      <a:pPr algn="ctr" fontAlgn="ctr">
                        <a:buNone/>
                      </a:pPr>
                      <a:r>
                        <a:rPr lang="en-IN" sz="1200" b="0" u="none" strike="noStrike" dirty="0">
                          <a:solidFill>
                            <a:srgbClr val="FFFFFF"/>
                          </a:solidFill>
                          <a:effectLst/>
                          <a:latin typeface="Cambria" panose="02040503050406030204" pitchFamily="18" charset="0"/>
                          <a:ea typeface="Cambria" panose="02040503050406030204" pitchFamily="18" charset="0"/>
                        </a:rPr>
                        <a:t> </a:t>
                      </a:r>
                      <a:endParaRPr lang="en-IN" sz="1200" b="1" i="0" u="none" strike="noStrike" dirty="0">
                        <a:solidFill>
                          <a:srgbClr val="FFFFFF"/>
                        </a:solidFill>
                        <a:effectLst/>
                        <a:latin typeface="Cambria" panose="02040503050406030204" pitchFamily="18" charset="0"/>
                        <a:ea typeface="Cambria" panose="02040503050406030204" pitchFamily="18" charset="0"/>
                      </a:endParaRPr>
                    </a:p>
                  </a:txBody>
                  <a:tcPr marL="9525" marR="9525" marT="9525" marB="0" anchor="ctr">
                    <a:solidFill>
                      <a:schemeClr val="tx1"/>
                    </a:solidFill>
                  </a:tcPr>
                </a:tc>
                <a:extLst>
                  <a:ext uri="{0D108BD9-81ED-4DB2-BD59-A6C34878D82A}">
                    <a16:rowId xmlns:a16="http://schemas.microsoft.com/office/drawing/2014/main" val="864472359"/>
                  </a:ext>
                </a:extLst>
              </a:tr>
            </a:tbl>
          </a:graphicData>
        </a:graphic>
      </p:graphicFrame>
    </p:spTree>
    <p:extLst>
      <p:ext uri="{BB962C8B-B14F-4D97-AF65-F5344CB8AC3E}">
        <p14:creationId xmlns:p14="http://schemas.microsoft.com/office/powerpoint/2010/main" val="3800477189"/>
      </p:ext>
    </p:extLst>
  </p:cSld>
  <p:clrMapOvr>
    <a:masterClrMapping/>
  </p:clrMapOvr>
</p:sld>
</file>

<file path=ppt/slides/slide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3"/>
          <p:cNvSpPr/>
          <p:nvPr/>
        </p:nvSpPr>
        <p:spPr>
          <a:xfrm>
            <a:off x="0" y="0"/>
            <a:ext cx="12192000" cy="821635"/>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 name="Title 1">
            <a:extLst>
              <a:ext uri="{FF2B5EF4-FFF2-40B4-BE49-F238E27FC236}">
                <a16:creationId xmlns:a16="http://schemas.microsoft.com/office/drawing/2014/main" id="{D5D14BE9-64D4-42CE-969F-9590C16A2F5F}"/>
              </a:ext>
            </a:extLst>
          </p:cNvPr>
          <p:cNvSpPr txBox="1">
            <a:spLocks/>
          </p:cNvSpPr>
          <p:nvPr/>
        </p:nvSpPr>
        <p:spPr>
          <a:xfrm>
            <a:off x="74035" y="95858"/>
            <a:ext cx="11007609" cy="630899"/>
          </a:xfrm>
          <a:prstGeom prst="rect">
            <a:avLst/>
          </a:prstGeom>
        </p:spPr>
        <p:txBody>
          <a:bodyPr vert="horz" lIns="91440" tIns="45720" rIns="91440" bIns="45720" rtlCol="0" anchor="ctr">
            <a:noAutofit/>
          </a:bodyPr>
          <a:lstStyle>
            <a:lvl1pPr algn="ctr" defTabSz="914400" rtl="0" eaLnBrk="1" latinLnBrk="0" hangingPunct="1">
              <a:lnSpc>
                <a:spcPct val="90000"/>
              </a:lnSpc>
              <a:spcBef>
                <a:spcPct val="0"/>
              </a:spcBef>
              <a:buNone/>
              <a:defRPr sz="6000" kern="1200">
                <a:solidFill>
                  <a:schemeClr val="tx1"/>
                </a:solidFill>
                <a:latin typeface="+mj-lt"/>
                <a:ea typeface="+mj-ea"/>
                <a:cs typeface="+mj-cs"/>
              </a:defRPr>
            </a:lvl1pPr>
          </a:lstStyle>
          <a:p>
            <a:pPr marL="0" marR="0" lvl="0" indent="0" algn="l" defTabSz="914400" rtl="0" eaLnBrk="1" fontAlgn="auto" latinLnBrk="0" hangingPunct="1">
              <a:lnSpc>
                <a:spcPct val="90000"/>
              </a:lnSpc>
              <a:spcBef>
                <a:spcPct val="0"/>
              </a:spcBef>
              <a:spcAft>
                <a:spcPts val="0"/>
              </a:spcAft>
              <a:buClrTx/>
              <a:buSzTx/>
              <a:buFontTx/>
              <a:buNone/>
              <a:tabLst/>
              <a:defRPr/>
            </a:pPr>
            <a:r>
              <a:rPr kumimoji="0" lang="en-US" sz="2800" b="1" i="0" u="none" strike="noStrike" kern="1200" cap="none" spc="0" normalizeH="0" baseline="0" noProof="0" dirty="0">
                <a:ln>
                  <a:noFill/>
                </a:ln>
                <a:solidFill>
                  <a:prstClr val="white"/>
                </a:solidFill>
                <a:effectLst/>
                <a:uLnTx/>
                <a:uFillTx/>
                <a:latin typeface="Cambria" panose="02040503050406030204" pitchFamily="18" charset="0"/>
                <a:ea typeface="Cambria" panose="02040503050406030204" pitchFamily="18" charset="0"/>
                <a:cs typeface="+mj-cs"/>
              </a:rPr>
              <a:t>DEBT AIF (MEDIUM-LONG TERM)</a:t>
            </a:r>
          </a:p>
          <a:p>
            <a:pPr marL="0" marR="0" lvl="0" indent="0" algn="l" defTabSz="914400" rtl="0" eaLnBrk="1" fontAlgn="auto" latinLnBrk="0" hangingPunct="1">
              <a:lnSpc>
                <a:spcPct val="90000"/>
              </a:lnSpc>
              <a:spcBef>
                <a:spcPct val="0"/>
              </a:spcBef>
              <a:spcAft>
                <a:spcPts val="0"/>
              </a:spcAft>
              <a:buClrTx/>
              <a:buSzTx/>
              <a:buFontTx/>
              <a:buNone/>
              <a:tabLst/>
              <a:defRPr/>
            </a:pPr>
            <a:r>
              <a:rPr kumimoji="0" lang="en-US" sz="2800" b="1" i="0" u="none" strike="noStrike" kern="1200" cap="none" spc="0" normalizeH="0" baseline="0" noProof="0" dirty="0">
                <a:ln>
                  <a:noFill/>
                </a:ln>
                <a:solidFill>
                  <a:prstClr val="white"/>
                </a:solidFill>
                <a:effectLst/>
                <a:uLnTx/>
                <a:uFillTx/>
                <a:latin typeface="Cambria" panose="02040503050406030204" pitchFamily="18" charset="0"/>
                <a:ea typeface="Cambria" panose="02040503050406030204" pitchFamily="18" charset="0"/>
                <a:cs typeface="+mj-cs"/>
              </a:rPr>
              <a:t>InCred Credit Opportunities Fund III (Cat II AIF)</a:t>
            </a:r>
            <a:endParaRPr kumimoji="0" lang="en-IN" sz="2800" b="1" i="0" u="none" strike="noStrike" kern="1200" cap="none" spc="0" normalizeH="0" baseline="0" noProof="0" dirty="0">
              <a:ln>
                <a:noFill/>
              </a:ln>
              <a:solidFill>
                <a:prstClr val="white"/>
              </a:solidFill>
              <a:effectLst/>
              <a:uLnTx/>
              <a:uFillTx/>
              <a:latin typeface="Cambria" panose="02040503050406030204" pitchFamily="18" charset="0"/>
              <a:ea typeface="Cambria" panose="02040503050406030204" pitchFamily="18" charset="0"/>
              <a:cs typeface="+mj-cs"/>
            </a:endParaRPr>
          </a:p>
        </p:txBody>
      </p:sp>
      <p:sp>
        <p:nvSpPr>
          <p:cNvPr id="18" name="Rectangle 17"/>
          <p:cNvSpPr/>
          <p:nvPr/>
        </p:nvSpPr>
        <p:spPr>
          <a:xfrm>
            <a:off x="0" y="808383"/>
            <a:ext cx="12192000" cy="45719"/>
          </a:xfrm>
          <a:prstGeom prst="rect">
            <a:avLst/>
          </a:prstGeom>
          <a:solidFill>
            <a:schemeClr val="bg1">
              <a:lumMod val="6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7" name="Rectangle 26"/>
          <p:cNvSpPr/>
          <p:nvPr/>
        </p:nvSpPr>
        <p:spPr>
          <a:xfrm>
            <a:off x="0" y="6627059"/>
            <a:ext cx="12192000" cy="235963"/>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8" name="Slide Number Placeholder 18"/>
          <p:cNvSpPr>
            <a:spLocks noGrp="1"/>
          </p:cNvSpPr>
          <p:nvPr>
            <p:ph type="sldNum" sz="quarter" idx="12"/>
          </p:nvPr>
        </p:nvSpPr>
        <p:spPr>
          <a:xfrm>
            <a:off x="9448800" y="6549225"/>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1E62F875-1F54-4527-993B-FB1D0CCB3E02}" type="slidenum">
              <a:rPr kumimoji="0" lang="en-IN" sz="1200" b="1" i="0" u="none" strike="noStrike" kern="1200" cap="none" spc="0" normalizeH="0" baseline="0" noProof="0" smtClean="0">
                <a:ln>
                  <a:noFill/>
                </a:ln>
                <a:solidFill>
                  <a:prstClr val="white"/>
                </a:solidFill>
                <a:effectLst/>
                <a:uLnTx/>
                <a:uFillTx/>
                <a:latin typeface="Cambria" panose="02040503050406030204" pitchFamily="18" charset="0"/>
                <a:ea typeface="Cambria" panose="02040503050406030204" pitchFamily="18" charset="0"/>
                <a:cs typeface="+mn-cs"/>
              </a:rPr>
              <a:pPr marL="0" marR="0" lvl="0" indent="0" algn="r" defTabSz="914400" rtl="0" eaLnBrk="1" fontAlgn="auto" latinLnBrk="0" hangingPunct="1">
                <a:lnSpc>
                  <a:spcPct val="100000"/>
                </a:lnSpc>
                <a:spcBef>
                  <a:spcPts val="0"/>
                </a:spcBef>
                <a:spcAft>
                  <a:spcPts val="0"/>
                </a:spcAft>
                <a:buClrTx/>
                <a:buSzTx/>
                <a:buFontTx/>
                <a:buNone/>
                <a:tabLst/>
                <a:defRPr/>
              </a:pPr>
              <a:t>84</a:t>
            </a:fld>
            <a:endParaRPr kumimoji="0" lang="en-IN" sz="1200" b="1" i="0" u="none" strike="noStrike" kern="1200" cap="none" spc="0" normalizeH="0" baseline="0" noProof="0">
              <a:ln>
                <a:noFill/>
              </a:ln>
              <a:solidFill>
                <a:prstClr val="white"/>
              </a:solidFill>
              <a:effectLst/>
              <a:uLnTx/>
              <a:uFillTx/>
              <a:latin typeface="Cambria" panose="02040503050406030204" pitchFamily="18" charset="0"/>
              <a:ea typeface="Cambria" panose="02040503050406030204" pitchFamily="18" charset="0"/>
              <a:cs typeface="+mn-cs"/>
            </a:endParaRPr>
          </a:p>
        </p:txBody>
      </p:sp>
      <p:sp>
        <p:nvSpPr>
          <p:cNvPr id="3" name="TextBox 2"/>
          <p:cNvSpPr txBox="1"/>
          <p:nvPr/>
        </p:nvSpPr>
        <p:spPr>
          <a:xfrm>
            <a:off x="198163" y="965330"/>
            <a:ext cx="4242681" cy="2492990"/>
          </a:xfrm>
          <a:prstGeom prst="rect">
            <a:avLst/>
          </a:prstGeom>
          <a:noFill/>
          <a:ln>
            <a:solidFill>
              <a:schemeClr val="bg1">
                <a:lumMod val="85000"/>
              </a:schemeClr>
            </a:solidFill>
          </a:ln>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300" b="1" i="0"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rPr>
              <a:t>Investment Objective</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300" b="0" i="0"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300" b="0" i="0" u="none" strike="noStrike" kern="1200" cap="none" spc="0" normalizeH="0" baseline="0" noProof="0">
                <a:ln>
                  <a:noFill/>
                </a:ln>
                <a:solidFill>
                  <a:srgbClr val="323232"/>
                </a:solidFill>
                <a:effectLst/>
                <a:uLnTx/>
                <a:uFillTx/>
                <a:latin typeface="Cambria" panose="02040503050406030204" pitchFamily="18" charset="0"/>
                <a:ea typeface="Cambria" panose="02040503050406030204" pitchFamily="18" charset="0"/>
                <a:cs typeface="+mn-cs"/>
              </a:rPr>
              <a:t>ICOF – III is a performing credit fund and it targets to create compelling risk-reward by taking thoughtful secured credit positions in flexible financing transactions to cater to the growth capital requirement of Indian Corporates.</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300" b="0" i="0" u="none" strike="noStrike" kern="1200" cap="none" spc="0" normalizeH="0" baseline="0" noProof="0">
                <a:ln>
                  <a:noFill/>
                </a:ln>
                <a:solidFill>
                  <a:srgbClr val="323232"/>
                </a:solidFill>
                <a:effectLst/>
                <a:uLnTx/>
                <a:uFillTx/>
                <a:latin typeface="Cambria" panose="02040503050406030204" pitchFamily="18" charset="0"/>
                <a:ea typeface="Cambria" panose="02040503050406030204" pitchFamily="18" charset="0"/>
                <a:cs typeface="+mn-cs"/>
              </a:rPr>
              <a:t>ICOF – III to follow a strict governance structure, under which the oversight of portfolio management is done by a 2-member external committee resulting in an independent &amp; unbiased review of the portfolio on a regular basis.</a:t>
            </a:r>
            <a:endParaRPr kumimoji="0" lang="en-US" sz="1300" b="0" i="0"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endParaRPr>
          </a:p>
        </p:txBody>
      </p:sp>
      <p:graphicFrame>
        <p:nvGraphicFramePr>
          <p:cNvPr id="2" name="Table 1">
            <a:extLst>
              <a:ext uri="{FF2B5EF4-FFF2-40B4-BE49-F238E27FC236}">
                <a16:creationId xmlns:a16="http://schemas.microsoft.com/office/drawing/2014/main" id="{A7D1152F-9501-D70A-92D5-A8316C75AAF2}"/>
              </a:ext>
            </a:extLst>
          </p:cNvPr>
          <p:cNvGraphicFramePr>
            <a:graphicFrameLocks noGrp="1"/>
          </p:cNvGraphicFramePr>
          <p:nvPr/>
        </p:nvGraphicFramePr>
        <p:xfrm>
          <a:off x="148771" y="3927654"/>
          <a:ext cx="4267376" cy="2526341"/>
        </p:xfrm>
        <a:graphic>
          <a:graphicData uri="http://schemas.openxmlformats.org/drawingml/2006/table">
            <a:tbl>
              <a:tblPr/>
              <a:tblGrid>
                <a:gridCol w="1942827">
                  <a:extLst>
                    <a:ext uri="{9D8B030D-6E8A-4147-A177-3AD203B41FA5}">
                      <a16:colId xmlns:a16="http://schemas.microsoft.com/office/drawing/2014/main" val="3506255909"/>
                    </a:ext>
                  </a:extLst>
                </a:gridCol>
                <a:gridCol w="2324549">
                  <a:extLst>
                    <a:ext uri="{9D8B030D-6E8A-4147-A177-3AD203B41FA5}">
                      <a16:colId xmlns:a16="http://schemas.microsoft.com/office/drawing/2014/main" val="2392678090"/>
                    </a:ext>
                  </a:extLst>
                </a:gridCol>
              </a:tblGrid>
              <a:tr h="317759">
                <a:tc gridSpan="2">
                  <a:txBody>
                    <a:bodyPr/>
                    <a:lstStyle/>
                    <a:p>
                      <a:pPr algn="ctr" rtl="0" fontAlgn="ctr"/>
                      <a:r>
                        <a:rPr lang="en-IN" sz="1200" b="1" i="0" u="none" strike="noStrike">
                          <a:solidFill>
                            <a:srgbClr val="FFFFFF"/>
                          </a:solidFill>
                          <a:effectLst/>
                          <a:latin typeface="Cambria" panose="02040503050406030204" pitchFamily="18" charset="0"/>
                          <a:ea typeface="Cambria" panose="02040503050406030204" pitchFamily="18" charset="0"/>
                        </a:rPr>
                        <a:t>Fund Structure</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000000"/>
                    </a:solidFill>
                  </a:tcPr>
                </a:tc>
                <a:tc hMerge="1">
                  <a:txBody>
                    <a:bodyPr/>
                    <a:lstStyle/>
                    <a:p>
                      <a:endParaRPr lang="en-IN"/>
                    </a:p>
                  </a:txBody>
                  <a:tcPr/>
                </a:tc>
                <a:extLst>
                  <a:ext uri="{0D108BD9-81ED-4DB2-BD59-A6C34878D82A}">
                    <a16:rowId xmlns:a16="http://schemas.microsoft.com/office/drawing/2014/main" val="3233174111"/>
                  </a:ext>
                </a:extLst>
              </a:tr>
              <a:tr h="317759">
                <a:tc>
                  <a:txBody>
                    <a:bodyPr/>
                    <a:lstStyle/>
                    <a:p>
                      <a:pPr algn="ctr" rtl="0" fontAlgn="b"/>
                      <a:r>
                        <a:rPr lang="en-IN" sz="1200" b="1" i="0" u="none" strike="noStrike">
                          <a:solidFill>
                            <a:srgbClr val="000000"/>
                          </a:solidFill>
                          <a:effectLst/>
                          <a:latin typeface="Cambria" panose="02040503050406030204" pitchFamily="18" charset="0"/>
                          <a:ea typeface="Cambria" panose="02040503050406030204" pitchFamily="18" charset="0"/>
                        </a:rPr>
                        <a:t>Fund Life</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905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E7E7E7"/>
                    </a:solidFill>
                  </a:tcPr>
                </a:tc>
                <a:tc>
                  <a:txBody>
                    <a:bodyPr/>
                    <a:lstStyle/>
                    <a:p>
                      <a:pPr algn="ctr" rtl="0" fontAlgn="ctr"/>
                      <a:r>
                        <a:rPr lang="en-IN" sz="1200" b="0" i="0" u="none" strike="noStrike">
                          <a:solidFill>
                            <a:srgbClr val="000000"/>
                          </a:solidFill>
                          <a:effectLst/>
                          <a:latin typeface="Cambria" panose="02040503050406030204" pitchFamily="18" charset="0"/>
                          <a:ea typeface="Cambria" panose="02040503050406030204" pitchFamily="18" charset="0"/>
                        </a:rPr>
                        <a:t>5.75 years from first close</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905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E7E7E7"/>
                    </a:solidFill>
                  </a:tcPr>
                </a:tc>
                <a:extLst>
                  <a:ext uri="{0D108BD9-81ED-4DB2-BD59-A6C34878D82A}">
                    <a16:rowId xmlns:a16="http://schemas.microsoft.com/office/drawing/2014/main" val="2260061183"/>
                  </a:ext>
                </a:extLst>
              </a:tr>
              <a:tr h="317759">
                <a:tc>
                  <a:txBody>
                    <a:bodyPr/>
                    <a:lstStyle/>
                    <a:p>
                      <a:pPr algn="ctr" rtl="0" fontAlgn="b"/>
                      <a:r>
                        <a:rPr lang="en-US" sz="1200" b="1" i="0" u="none" strike="noStrike">
                          <a:solidFill>
                            <a:srgbClr val="000000"/>
                          </a:solidFill>
                          <a:effectLst/>
                          <a:latin typeface="Cambria" panose="02040503050406030204" pitchFamily="18" charset="0"/>
                          <a:ea typeface="Cambria" panose="02040503050406030204" pitchFamily="18" charset="0"/>
                        </a:rPr>
                        <a:t>T</a:t>
                      </a:r>
                      <a:r>
                        <a:rPr lang="en-IN" sz="1200" b="1" i="0" u="none" strike="noStrike" err="1">
                          <a:solidFill>
                            <a:srgbClr val="000000"/>
                          </a:solidFill>
                          <a:effectLst/>
                          <a:latin typeface="Cambria" panose="02040503050406030204" pitchFamily="18" charset="0"/>
                          <a:ea typeface="Cambria" panose="02040503050406030204" pitchFamily="18" charset="0"/>
                        </a:rPr>
                        <a:t>arget</a:t>
                      </a:r>
                      <a:r>
                        <a:rPr lang="en-IN" sz="1200" b="1" i="0" u="none" strike="noStrike">
                          <a:solidFill>
                            <a:srgbClr val="000000"/>
                          </a:solidFill>
                          <a:effectLst/>
                          <a:latin typeface="Cambria" panose="02040503050406030204" pitchFamily="18" charset="0"/>
                          <a:ea typeface="Cambria" panose="02040503050406030204" pitchFamily="18" charset="0"/>
                        </a:rPr>
                        <a:t> Size</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CBCBCB"/>
                    </a:solidFill>
                  </a:tcPr>
                </a:tc>
                <a:tc>
                  <a:txBody>
                    <a:bodyPr/>
                    <a:lstStyle/>
                    <a:p>
                      <a:pPr algn="ctr" rtl="0" fontAlgn="ctr"/>
                      <a:r>
                        <a:rPr lang="en-IN" sz="1200" b="0" i="0" u="none" strike="noStrike">
                          <a:solidFill>
                            <a:srgbClr val="000000"/>
                          </a:solidFill>
                          <a:effectLst/>
                          <a:latin typeface="Cambria" panose="02040503050406030204" pitchFamily="18" charset="0"/>
                          <a:ea typeface="Cambria" panose="02040503050406030204" pitchFamily="18" charset="0"/>
                        </a:rPr>
                        <a:t>1,000 Cr (250 Greenshoe)</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CBCBCB"/>
                    </a:solidFill>
                  </a:tcPr>
                </a:tc>
                <a:extLst>
                  <a:ext uri="{0D108BD9-81ED-4DB2-BD59-A6C34878D82A}">
                    <a16:rowId xmlns:a16="http://schemas.microsoft.com/office/drawing/2014/main" val="1912980400"/>
                  </a:ext>
                </a:extLst>
              </a:tr>
              <a:tr h="317759">
                <a:tc>
                  <a:txBody>
                    <a:bodyPr/>
                    <a:lstStyle/>
                    <a:p>
                      <a:pPr algn="ctr" rtl="0" fontAlgn="b"/>
                      <a:r>
                        <a:rPr lang="en-US" sz="1200" b="1" i="0" u="none" strike="noStrike">
                          <a:solidFill>
                            <a:srgbClr val="000000"/>
                          </a:solidFill>
                          <a:effectLst/>
                          <a:latin typeface="Cambria" panose="02040503050406030204" pitchFamily="18" charset="0"/>
                          <a:ea typeface="Cambria" panose="02040503050406030204" pitchFamily="18" charset="0"/>
                        </a:rPr>
                        <a:t>Commitment Period</a:t>
                      </a:r>
                      <a:endParaRPr lang="en-IN" sz="1200" b="1" i="0" u="none" strike="noStrike">
                        <a:solidFill>
                          <a:srgbClr val="000000"/>
                        </a:solidFill>
                        <a:effectLst/>
                        <a:latin typeface="Cambria" panose="02040503050406030204" pitchFamily="18" charset="0"/>
                        <a:ea typeface="Cambria" panose="02040503050406030204" pitchFamily="18" charset="0"/>
                      </a:endParaRP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905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E7E7E7"/>
                    </a:solidFill>
                  </a:tcPr>
                </a:tc>
                <a:tc>
                  <a:txBody>
                    <a:bodyPr/>
                    <a:lstStyle/>
                    <a:p>
                      <a:pPr algn="ctr" rtl="0" fontAlgn="ctr"/>
                      <a:r>
                        <a:rPr lang="en-US" sz="1200" b="0" i="0" u="none" strike="noStrike">
                          <a:solidFill>
                            <a:srgbClr val="000000"/>
                          </a:solidFill>
                          <a:effectLst/>
                          <a:latin typeface="Cambria" panose="02040503050406030204" pitchFamily="18" charset="0"/>
                          <a:ea typeface="Cambria" panose="02040503050406030204" pitchFamily="18" charset="0"/>
                        </a:rPr>
                        <a:t>18 months from final close</a:t>
                      </a:r>
                      <a:endParaRPr lang="en-IN" sz="1200" b="0" i="0" u="none" strike="noStrike">
                        <a:solidFill>
                          <a:srgbClr val="000000"/>
                        </a:solidFill>
                        <a:effectLst/>
                        <a:latin typeface="Cambria" panose="02040503050406030204" pitchFamily="18" charset="0"/>
                        <a:ea typeface="Cambria" panose="02040503050406030204" pitchFamily="18" charset="0"/>
                      </a:endParaRP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905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E7E7E7"/>
                    </a:solidFill>
                  </a:tcPr>
                </a:tc>
                <a:extLst>
                  <a:ext uri="{0D108BD9-81ED-4DB2-BD59-A6C34878D82A}">
                    <a16:rowId xmlns:a16="http://schemas.microsoft.com/office/drawing/2014/main" val="3741848445"/>
                  </a:ext>
                </a:extLst>
              </a:tr>
              <a:tr h="317759">
                <a:tc>
                  <a:txBody>
                    <a:bodyPr/>
                    <a:lstStyle/>
                    <a:p>
                      <a:pPr algn="ctr" rtl="0" fontAlgn="b"/>
                      <a:r>
                        <a:rPr lang="en-IN" sz="1200" b="1" i="0" u="none" strike="noStrike">
                          <a:solidFill>
                            <a:srgbClr val="000000"/>
                          </a:solidFill>
                          <a:effectLst/>
                          <a:latin typeface="Cambria" panose="02040503050406030204" pitchFamily="18" charset="0"/>
                          <a:ea typeface="Cambria" panose="02040503050406030204" pitchFamily="18" charset="0"/>
                        </a:rPr>
                        <a:t>Final Close Period</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905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CBCBCB"/>
                    </a:solidFill>
                  </a:tcPr>
                </a:tc>
                <a:tc>
                  <a:txBody>
                    <a:bodyPr/>
                    <a:lstStyle/>
                    <a:p>
                      <a:pPr algn="ctr" rtl="0" fontAlgn="ctr"/>
                      <a:r>
                        <a:rPr lang="en-US" sz="1200" b="0" i="0" u="none" strike="noStrike">
                          <a:solidFill>
                            <a:srgbClr val="000000"/>
                          </a:solidFill>
                          <a:effectLst/>
                          <a:latin typeface="Cambria" panose="02040503050406030204" pitchFamily="18" charset="0"/>
                          <a:ea typeface="Cambria" panose="02040503050406030204" pitchFamily="18" charset="0"/>
                        </a:rPr>
                        <a:t> 12 months from first close</a:t>
                      </a:r>
                      <a:endParaRPr lang="en-IN" sz="1200" b="0" i="0" u="none" strike="noStrike">
                        <a:solidFill>
                          <a:srgbClr val="000000"/>
                        </a:solidFill>
                        <a:effectLst/>
                        <a:latin typeface="Cambria" panose="02040503050406030204" pitchFamily="18" charset="0"/>
                        <a:ea typeface="Cambria" panose="02040503050406030204" pitchFamily="18" charset="0"/>
                      </a:endParaRP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905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CBCBCB"/>
                    </a:solidFill>
                  </a:tcPr>
                </a:tc>
                <a:extLst>
                  <a:ext uri="{0D108BD9-81ED-4DB2-BD59-A6C34878D82A}">
                    <a16:rowId xmlns:a16="http://schemas.microsoft.com/office/drawing/2014/main" val="1970625044"/>
                  </a:ext>
                </a:extLst>
              </a:tr>
              <a:tr h="619787">
                <a:tc>
                  <a:txBody>
                    <a:bodyPr/>
                    <a:lstStyle/>
                    <a:p>
                      <a:pPr algn="ctr" rtl="0" fontAlgn="b"/>
                      <a:r>
                        <a:rPr lang="en-IN" sz="1200" b="1" i="0" u="none" strike="noStrike">
                          <a:solidFill>
                            <a:srgbClr val="000000"/>
                          </a:solidFill>
                          <a:effectLst/>
                          <a:latin typeface="Cambria" panose="02040503050406030204" pitchFamily="18" charset="0"/>
                          <a:ea typeface="Cambria" panose="02040503050406030204" pitchFamily="18" charset="0"/>
                        </a:rPr>
                        <a:t>Initial Commitment</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905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E7E7E7"/>
                    </a:solidFill>
                  </a:tcPr>
                </a:tc>
                <a:tc>
                  <a:txBody>
                    <a:bodyPr/>
                    <a:lstStyle/>
                    <a:p>
                      <a:pPr algn="ctr" rtl="0" fontAlgn="ctr"/>
                      <a:r>
                        <a:rPr lang="en-IN" sz="1200" b="0" i="0" u="none" strike="noStrike">
                          <a:solidFill>
                            <a:srgbClr val="000000"/>
                          </a:solidFill>
                          <a:effectLst/>
                          <a:latin typeface="Cambria" panose="02040503050406030204" pitchFamily="18" charset="0"/>
                          <a:ea typeface="Cambria" panose="02040503050406030204" pitchFamily="18" charset="0"/>
                        </a:rPr>
                        <a:t>10% of total commitment ,</a:t>
                      </a:r>
                    </a:p>
                    <a:p>
                      <a:pPr algn="ctr" rtl="0" fontAlgn="ctr"/>
                      <a:r>
                        <a:rPr lang="en-IN" sz="1200" b="0" i="0" u="none" strike="noStrike">
                          <a:solidFill>
                            <a:srgbClr val="000000"/>
                          </a:solidFill>
                          <a:effectLst/>
                          <a:latin typeface="Cambria" panose="02040503050406030204" pitchFamily="18" charset="0"/>
                          <a:ea typeface="Cambria" panose="02040503050406030204" pitchFamily="18" charset="0"/>
                        </a:rPr>
                        <a:t>90% in 1 year tenure</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905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E7E7E7"/>
                    </a:solidFill>
                  </a:tcPr>
                </a:tc>
                <a:extLst>
                  <a:ext uri="{0D108BD9-81ED-4DB2-BD59-A6C34878D82A}">
                    <a16:rowId xmlns:a16="http://schemas.microsoft.com/office/drawing/2014/main" val="3198600759"/>
                  </a:ext>
                </a:extLst>
              </a:tr>
              <a:tr h="317759">
                <a:tc>
                  <a:txBody>
                    <a:bodyPr/>
                    <a:lstStyle/>
                    <a:p>
                      <a:pPr algn="ctr" rtl="0" fontAlgn="b"/>
                      <a:r>
                        <a:rPr lang="en-IN" sz="1200" b="1" i="0" u="none" strike="noStrike">
                          <a:solidFill>
                            <a:srgbClr val="000000"/>
                          </a:solidFill>
                          <a:effectLst/>
                          <a:latin typeface="Cambria" panose="02040503050406030204" pitchFamily="18" charset="0"/>
                          <a:ea typeface="Cambria" panose="02040503050406030204" pitchFamily="18" charset="0"/>
                        </a:rPr>
                        <a:t>Minimum Lock-in Period </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CBCBCB"/>
                    </a:solidFill>
                  </a:tcPr>
                </a:tc>
                <a:tc>
                  <a:txBody>
                    <a:bodyPr/>
                    <a:lstStyle/>
                    <a:p>
                      <a:pPr algn="ctr" rtl="0" fontAlgn="ctr"/>
                      <a:r>
                        <a:rPr lang="en-US" sz="1200" b="0" i="0" u="none" strike="noStrike">
                          <a:solidFill>
                            <a:srgbClr val="000000"/>
                          </a:solidFill>
                          <a:effectLst/>
                          <a:latin typeface="Cambria" panose="02040503050406030204" pitchFamily="18" charset="0"/>
                          <a:ea typeface="Cambria" panose="02040503050406030204" pitchFamily="18" charset="0"/>
                        </a:rPr>
                        <a:t>Close ended</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CBCBCB"/>
                    </a:solidFill>
                  </a:tcPr>
                </a:tc>
                <a:extLst>
                  <a:ext uri="{0D108BD9-81ED-4DB2-BD59-A6C34878D82A}">
                    <a16:rowId xmlns:a16="http://schemas.microsoft.com/office/drawing/2014/main" val="3141722014"/>
                  </a:ext>
                </a:extLst>
              </a:tr>
            </a:tbl>
          </a:graphicData>
        </a:graphic>
      </p:graphicFrame>
      <p:sp>
        <p:nvSpPr>
          <p:cNvPr id="8" name="TextBox 7">
            <a:extLst>
              <a:ext uri="{FF2B5EF4-FFF2-40B4-BE49-F238E27FC236}">
                <a16:creationId xmlns:a16="http://schemas.microsoft.com/office/drawing/2014/main" id="{394470CB-5EB6-07D7-EECE-EE797FB08C84}"/>
              </a:ext>
            </a:extLst>
          </p:cNvPr>
          <p:cNvSpPr txBox="1"/>
          <p:nvPr/>
        </p:nvSpPr>
        <p:spPr>
          <a:xfrm>
            <a:off x="173465" y="3564961"/>
            <a:ext cx="4242682" cy="292388"/>
          </a:xfrm>
          <a:prstGeom prst="rect">
            <a:avLst/>
          </a:prstGeom>
          <a:noFill/>
          <a:ln>
            <a:solidFill>
              <a:schemeClr val="bg1">
                <a:lumMod val="85000"/>
              </a:schemeClr>
            </a:solidFill>
          </a:ln>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300" b="1" i="1"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rPr>
              <a:t>Target Yield- 16-17%</a:t>
            </a:r>
            <a:endParaRPr kumimoji="0" lang="en-US" sz="1300" b="1" i="1" u="none" strike="noStrike" kern="1200" cap="none" spc="0" normalizeH="0" baseline="0" noProof="0">
              <a:ln>
                <a:noFill/>
              </a:ln>
              <a:solidFill>
                <a:srgbClr val="000000"/>
              </a:solidFill>
              <a:effectLst/>
              <a:uLnTx/>
              <a:uFillTx/>
              <a:latin typeface="Cambria" pitchFamily="18" charset="0"/>
              <a:ea typeface="Cambria" pitchFamily="18" charset="0"/>
              <a:cs typeface="+mn-cs"/>
            </a:endParaRPr>
          </a:p>
        </p:txBody>
      </p:sp>
      <p:sp>
        <p:nvSpPr>
          <p:cNvPr id="21" name="TextBox 20">
            <a:extLst>
              <a:ext uri="{FF2B5EF4-FFF2-40B4-BE49-F238E27FC236}">
                <a16:creationId xmlns:a16="http://schemas.microsoft.com/office/drawing/2014/main" id="{BBCE7BCA-3B0B-E71C-2D44-46697293C260}"/>
              </a:ext>
            </a:extLst>
          </p:cNvPr>
          <p:cNvSpPr txBox="1"/>
          <p:nvPr/>
        </p:nvSpPr>
        <p:spPr>
          <a:xfrm>
            <a:off x="8270855" y="3636603"/>
            <a:ext cx="2902229" cy="292388"/>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300" b="1" i="0"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rPr>
              <a:t>Fees Structure</a:t>
            </a:r>
          </a:p>
        </p:txBody>
      </p:sp>
      <p:sp>
        <p:nvSpPr>
          <p:cNvPr id="14" name="Rounded Rectangle 24">
            <a:extLst>
              <a:ext uri="{FF2B5EF4-FFF2-40B4-BE49-F238E27FC236}">
                <a16:creationId xmlns:a16="http://schemas.microsoft.com/office/drawing/2014/main" id="{96ECCE41-549C-9CC8-4846-21637B145D6D}"/>
              </a:ext>
            </a:extLst>
          </p:cNvPr>
          <p:cNvSpPr/>
          <p:nvPr/>
        </p:nvSpPr>
        <p:spPr>
          <a:xfrm>
            <a:off x="4608651" y="4542063"/>
            <a:ext cx="3439731" cy="1217024"/>
          </a:xfrm>
          <a:prstGeom prst="roundRect">
            <a:avLst/>
          </a:prstGeom>
          <a:solidFill>
            <a:srgbClr val="DBC8B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1300" b="1" i="0" u="none" strike="noStrike" kern="1200" cap="none" spc="0" normalizeH="0" baseline="0" noProof="0">
                <a:ln>
                  <a:noFill/>
                </a:ln>
                <a:solidFill>
                  <a:srgbClr val="000000"/>
                </a:solidFill>
                <a:effectLst/>
                <a:uLnTx/>
                <a:uFillTx/>
                <a:latin typeface="Cambria" panose="02040503050406030204" pitchFamily="18" charset="0"/>
                <a:ea typeface="Cambria" panose="02040503050406030204" pitchFamily="18" charset="0"/>
                <a:cs typeface="+mn-cs"/>
              </a:rPr>
              <a:t>Security:</a:t>
            </a:r>
          </a:p>
          <a:p>
            <a:pPr marL="285750" marR="0" lvl="0" indent="-285750" algn="ctr"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300" b="0" i="0" u="none" strike="noStrike" kern="1200" cap="none" spc="0" normalizeH="0" baseline="0" noProof="0">
                <a:ln>
                  <a:noFill/>
                </a:ln>
                <a:solidFill>
                  <a:srgbClr val="000000"/>
                </a:solidFill>
                <a:effectLst/>
                <a:uLnTx/>
                <a:uFillTx/>
                <a:latin typeface="Cambria" panose="02040503050406030204" pitchFamily="18" charset="0"/>
                <a:ea typeface="Cambria" panose="02040503050406030204" pitchFamily="18" charset="0"/>
                <a:cs typeface="+mn-cs"/>
              </a:rPr>
              <a:t>Fixed Assets, Working Capital, Brand IP, Share Pledge.</a:t>
            </a:r>
          </a:p>
          <a:p>
            <a:pPr marL="285750" marR="0" lvl="0" indent="-285750" algn="ctr"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IN" sz="1300" b="0" i="0" u="none" strike="noStrike" kern="1200" cap="none" spc="0" normalizeH="0" baseline="0" noProof="0">
                <a:ln>
                  <a:noFill/>
                </a:ln>
                <a:solidFill>
                  <a:srgbClr val="000000"/>
                </a:solidFill>
                <a:effectLst/>
                <a:uLnTx/>
                <a:uFillTx/>
                <a:latin typeface="Cambria" panose="02040503050406030204" pitchFamily="18" charset="0"/>
                <a:ea typeface="Cambria" panose="02040503050406030204" pitchFamily="18" charset="0"/>
                <a:cs typeface="+mn-cs"/>
              </a:rPr>
              <a:t>Personal &amp; Corporate Guarantees </a:t>
            </a:r>
            <a:r>
              <a:rPr kumimoji="0" lang="en-US" sz="1300" b="0" i="0"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rPr>
              <a:t>Mid- Market, matured companies</a:t>
            </a:r>
            <a:endParaRPr kumimoji="0" lang="en-US" sz="1300" b="1" i="0"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endParaRPr>
          </a:p>
        </p:txBody>
      </p:sp>
      <p:sp>
        <p:nvSpPr>
          <p:cNvPr id="16" name="Rounded Rectangle 28">
            <a:extLst>
              <a:ext uri="{FF2B5EF4-FFF2-40B4-BE49-F238E27FC236}">
                <a16:creationId xmlns:a16="http://schemas.microsoft.com/office/drawing/2014/main" id="{8B6EDB19-9B41-8AE7-786A-DC334692A881}"/>
              </a:ext>
            </a:extLst>
          </p:cNvPr>
          <p:cNvSpPr/>
          <p:nvPr/>
        </p:nvSpPr>
        <p:spPr>
          <a:xfrm>
            <a:off x="4625009" y="5810415"/>
            <a:ext cx="3439731" cy="787057"/>
          </a:xfrm>
          <a:prstGeom prst="roundRect">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1300" b="1" i="0" u="none" strike="noStrike" kern="1200" cap="none" spc="0" normalizeH="0" baseline="0" noProof="0">
                <a:ln>
                  <a:noFill/>
                </a:ln>
                <a:solidFill>
                  <a:srgbClr val="FFFFFF"/>
                </a:solidFill>
                <a:effectLst/>
                <a:uLnTx/>
                <a:uFillTx/>
                <a:latin typeface="Cambria" panose="02040503050406030204" pitchFamily="18" charset="0"/>
                <a:ea typeface="Cambria" panose="02040503050406030204" pitchFamily="18" charset="0"/>
                <a:cs typeface="+mn-cs"/>
              </a:rPr>
              <a:t>Cash Pay:</a:t>
            </a:r>
          </a:p>
          <a:p>
            <a:pPr marL="285750" marR="0" lvl="0" indent="-285750" algn="ctr"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IN" sz="1300" b="0" i="0" u="none" strike="noStrike" kern="1200" cap="none" spc="0" normalizeH="0" baseline="0" noProof="0">
                <a:ln>
                  <a:noFill/>
                </a:ln>
                <a:solidFill>
                  <a:srgbClr val="FFFFFF"/>
                </a:solidFill>
                <a:effectLst/>
                <a:uLnTx/>
                <a:uFillTx/>
                <a:latin typeface="Cambria" panose="02040503050406030204" pitchFamily="18" charset="0"/>
                <a:ea typeface="Cambria" panose="02040503050406030204" pitchFamily="18" charset="0"/>
                <a:cs typeface="+mn-cs"/>
              </a:rPr>
              <a:t>Regular monthly coupons.</a:t>
            </a:r>
          </a:p>
          <a:p>
            <a:pPr marL="285750" marR="0" lvl="0" indent="-285750" algn="ctr"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IN" sz="1300" b="0" i="0" u="none" strike="noStrike" kern="1200" cap="none" spc="0" normalizeH="0" baseline="0" noProof="0">
                <a:ln>
                  <a:noFill/>
                </a:ln>
                <a:solidFill>
                  <a:srgbClr val="FFFFFF"/>
                </a:solidFill>
                <a:effectLst/>
                <a:uLnTx/>
                <a:uFillTx/>
                <a:latin typeface="Cambria" panose="02040503050406030204" pitchFamily="18" charset="0"/>
                <a:ea typeface="Cambria" panose="02040503050406030204" pitchFamily="18" charset="0"/>
                <a:cs typeface="+mn-cs"/>
              </a:rPr>
              <a:t>Regular principal amortization </a:t>
            </a:r>
          </a:p>
        </p:txBody>
      </p:sp>
      <p:sp>
        <p:nvSpPr>
          <p:cNvPr id="23" name="Rounded Rectangle 21">
            <a:extLst>
              <a:ext uri="{FF2B5EF4-FFF2-40B4-BE49-F238E27FC236}">
                <a16:creationId xmlns:a16="http://schemas.microsoft.com/office/drawing/2014/main" id="{47AF4860-4FC4-6D16-2F89-13D2D768B85A}"/>
              </a:ext>
            </a:extLst>
          </p:cNvPr>
          <p:cNvSpPr/>
          <p:nvPr/>
        </p:nvSpPr>
        <p:spPr>
          <a:xfrm>
            <a:off x="4641938" y="1269731"/>
            <a:ext cx="3439731" cy="840352"/>
          </a:xfrm>
          <a:prstGeom prst="roundRect">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1300" b="1" i="0" u="none" strike="noStrike" kern="1200" cap="none" spc="0" normalizeH="0" baseline="0" noProof="0">
                <a:ln>
                  <a:noFill/>
                </a:ln>
                <a:solidFill>
                  <a:prstClr val="white"/>
                </a:solidFill>
                <a:effectLst/>
                <a:uLnTx/>
                <a:uFillTx/>
                <a:latin typeface="Cambria" panose="02040503050406030204" pitchFamily="18" charset="0"/>
                <a:ea typeface="Cambria" panose="02040503050406030204" pitchFamily="18" charset="0"/>
                <a:cs typeface="+mn-cs"/>
              </a:rPr>
              <a:t>Types of Corporate:</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300" b="0" i="0" u="none" strike="noStrike" kern="1200" cap="none" spc="0" normalizeH="0" baseline="0" noProof="0">
                <a:ln>
                  <a:noFill/>
                </a:ln>
                <a:solidFill>
                  <a:prstClr val="white"/>
                </a:solidFill>
                <a:effectLst/>
                <a:uLnTx/>
                <a:uFillTx/>
                <a:latin typeface="Cambria" panose="02040503050406030204" pitchFamily="18" charset="0"/>
                <a:ea typeface="Cambria" panose="02040503050406030204" pitchFamily="18" charset="0"/>
                <a:cs typeface="+mn-cs"/>
              </a:rPr>
              <a:t>Spans from Emerging to Mid-market Indian companies</a:t>
            </a:r>
          </a:p>
        </p:txBody>
      </p:sp>
      <p:sp>
        <p:nvSpPr>
          <p:cNvPr id="24" name="Rounded Rectangle 23">
            <a:extLst>
              <a:ext uri="{FF2B5EF4-FFF2-40B4-BE49-F238E27FC236}">
                <a16:creationId xmlns:a16="http://schemas.microsoft.com/office/drawing/2014/main" id="{8DB6EE38-8CD4-AD0C-6E0E-5CFE9211B54F}"/>
              </a:ext>
            </a:extLst>
          </p:cNvPr>
          <p:cNvSpPr/>
          <p:nvPr/>
        </p:nvSpPr>
        <p:spPr>
          <a:xfrm>
            <a:off x="4641938" y="2150437"/>
            <a:ext cx="3439731" cy="1285886"/>
          </a:xfrm>
          <a:prstGeom prst="roundRect">
            <a:avLst/>
          </a:prstGeom>
          <a:solidFill>
            <a:srgbClr val="B7916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1300" b="1" i="0" u="none" strike="noStrike" kern="1200" cap="none" spc="0" normalizeH="0" baseline="0" noProof="0">
                <a:ln>
                  <a:noFill/>
                </a:ln>
                <a:solidFill>
                  <a:srgbClr val="000000"/>
                </a:solidFill>
                <a:effectLst/>
                <a:uLnTx/>
                <a:uFillTx/>
                <a:latin typeface="Cambria" panose="02040503050406030204" pitchFamily="18" charset="0"/>
                <a:ea typeface="Cambria" panose="02040503050406030204" pitchFamily="18" charset="0"/>
                <a:cs typeface="+mn-cs"/>
              </a:rPr>
              <a:t>End Use:</a:t>
            </a:r>
          </a:p>
          <a:p>
            <a:pPr marL="285750" marR="0" lvl="0" indent="-285750" algn="ctr"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IN" sz="1300" b="0" i="0" u="none" strike="noStrike" kern="1200" cap="none" spc="0" normalizeH="0" baseline="0" noProof="0">
                <a:ln>
                  <a:noFill/>
                </a:ln>
                <a:solidFill>
                  <a:srgbClr val="000000"/>
                </a:solidFill>
                <a:effectLst/>
                <a:uLnTx/>
                <a:uFillTx/>
                <a:latin typeface="Cambria" panose="02040503050406030204" pitchFamily="18" charset="0"/>
                <a:ea typeface="Cambria" panose="02040503050406030204" pitchFamily="18" charset="0"/>
                <a:cs typeface="+mn-cs"/>
              </a:rPr>
              <a:t>Capital for asset creation.</a:t>
            </a:r>
          </a:p>
          <a:p>
            <a:pPr marL="285750" marR="0" lvl="0" indent="-285750" algn="ctr"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300" b="0" i="0" u="none" strike="noStrike" kern="1200" cap="none" spc="0" normalizeH="0" baseline="0" noProof="0">
                <a:ln>
                  <a:noFill/>
                </a:ln>
                <a:solidFill>
                  <a:srgbClr val="000000"/>
                </a:solidFill>
                <a:effectLst/>
                <a:uLnTx/>
                <a:uFillTx/>
                <a:latin typeface="Cambria" panose="02040503050406030204" pitchFamily="18" charset="0"/>
                <a:ea typeface="Cambria" panose="02040503050406030204" pitchFamily="18" charset="0"/>
                <a:cs typeface="+mn-cs"/>
              </a:rPr>
              <a:t>Range from working capital, capex, acquisition financing and other business needs.</a:t>
            </a:r>
          </a:p>
        </p:txBody>
      </p:sp>
      <p:sp>
        <p:nvSpPr>
          <p:cNvPr id="25" name="Rounded Rectangle 24">
            <a:extLst>
              <a:ext uri="{FF2B5EF4-FFF2-40B4-BE49-F238E27FC236}">
                <a16:creationId xmlns:a16="http://schemas.microsoft.com/office/drawing/2014/main" id="{77FF2389-57EA-E551-E53A-E614D2881C4D}"/>
              </a:ext>
            </a:extLst>
          </p:cNvPr>
          <p:cNvSpPr/>
          <p:nvPr/>
        </p:nvSpPr>
        <p:spPr>
          <a:xfrm>
            <a:off x="4881112" y="893101"/>
            <a:ext cx="3167270" cy="421609"/>
          </a:xfrm>
          <a:prstGeom prst="round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300" b="1" i="0"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rPr>
              <a:t>Typical Deal Construct</a:t>
            </a:r>
          </a:p>
        </p:txBody>
      </p:sp>
      <p:sp>
        <p:nvSpPr>
          <p:cNvPr id="9" name="Rounded Rectangle 28">
            <a:extLst>
              <a:ext uri="{FF2B5EF4-FFF2-40B4-BE49-F238E27FC236}">
                <a16:creationId xmlns:a16="http://schemas.microsoft.com/office/drawing/2014/main" id="{BDDF154F-33B0-530E-6402-FC562AF349AA}"/>
              </a:ext>
            </a:extLst>
          </p:cNvPr>
          <p:cNvSpPr/>
          <p:nvPr/>
        </p:nvSpPr>
        <p:spPr>
          <a:xfrm>
            <a:off x="4625009" y="3474842"/>
            <a:ext cx="3439731" cy="1015146"/>
          </a:xfrm>
          <a:prstGeom prst="roundRect">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1300" b="1" i="0" u="none" strike="noStrike" kern="1200" cap="none" spc="0" normalizeH="0" baseline="0" noProof="0">
                <a:ln>
                  <a:noFill/>
                </a:ln>
                <a:solidFill>
                  <a:prstClr val="white"/>
                </a:solidFill>
                <a:effectLst/>
                <a:uLnTx/>
                <a:uFillTx/>
                <a:latin typeface="Cambria" panose="02040503050406030204" pitchFamily="18" charset="0"/>
                <a:ea typeface="Cambria" panose="02040503050406030204" pitchFamily="18" charset="0"/>
                <a:cs typeface="+mn-cs"/>
              </a:rPr>
              <a:t>Tenor:</a:t>
            </a:r>
          </a:p>
          <a:p>
            <a:pPr marL="285750" marR="0" lvl="0" indent="-285750" algn="ctr"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IN" sz="1300" b="0" i="0" u="none" strike="noStrike" kern="1200" cap="none" spc="0" normalizeH="0" baseline="0" noProof="0">
                <a:ln>
                  <a:noFill/>
                </a:ln>
                <a:solidFill>
                  <a:prstClr val="white"/>
                </a:solidFill>
                <a:effectLst/>
                <a:uLnTx/>
                <a:uFillTx/>
                <a:latin typeface="Cambria" panose="02040503050406030204" pitchFamily="18" charset="0"/>
                <a:ea typeface="Cambria" panose="02040503050406030204" pitchFamily="18" charset="0"/>
                <a:cs typeface="+mn-cs"/>
              </a:rPr>
              <a:t>Typically, 36-42 months.</a:t>
            </a:r>
          </a:p>
          <a:p>
            <a:pPr marL="285750" marR="0" lvl="0" indent="-285750" algn="ctr"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300" b="0" i="0" u="none" strike="noStrike" kern="1200" cap="none" spc="0" normalizeH="0" baseline="0" noProof="0">
                <a:ln>
                  <a:noFill/>
                </a:ln>
                <a:solidFill>
                  <a:prstClr val="white"/>
                </a:solidFill>
                <a:effectLst/>
                <a:uLnTx/>
                <a:uFillTx/>
                <a:latin typeface="Cambria" panose="02040503050406030204" pitchFamily="18" charset="0"/>
                <a:ea typeface="Cambria" panose="02040503050406030204" pitchFamily="18" charset="0"/>
                <a:cs typeface="+mn-cs"/>
              </a:rPr>
              <a:t> Opportunistically: working capital demand loans with regular renewals.</a:t>
            </a:r>
          </a:p>
        </p:txBody>
      </p:sp>
      <p:graphicFrame>
        <p:nvGraphicFramePr>
          <p:cNvPr id="7" name="Table 8">
            <a:extLst>
              <a:ext uri="{FF2B5EF4-FFF2-40B4-BE49-F238E27FC236}">
                <a16:creationId xmlns:a16="http://schemas.microsoft.com/office/drawing/2014/main" id="{8C606217-7FE0-32FF-D48E-7510273CF407}"/>
              </a:ext>
            </a:extLst>
          </p:cNvPr>
          <p:cNvGraphicFramePr>
            <a:graphicFrameLocks noGrp="1"/>
          </p:cNvGraphicFramePr>
          <p:nvPr/>
        </p:nvGraphicFramePr>
        <p:xfrm>
          <a:off x="8270855" y="3990374"/>
          <a:ext cx="3636405" cy="1917610"/>
        </p:xfrm>
        <a:graphic>
          <a:graphicData uri="http://schemas.openxmlformats.org/drawingml/2006/table">
            <a:tbl>
              <a:tblPr firstRow="1" bandRow="1">
                <a:tableStyleId>{073A0DAA-6AF3-43AB-8588-CEC1D06C72B9}</a:tableStyleId>
              </a:tblPr>
              <a:tblGrid>
                <a:gridCol w="1876548">
                  <a:extLst>
                    <a:ext uri="{9D8B030D-6E8A-4147-A177-3AD203B41FA5}">
                      <a16:colId xmlns:a16="http://schemas.microsoft.com/office/drawing/2014/main" val="3655427531"/>
                    </a:ext>
                  </a:extLst>
                </a:gridCol>
                <a:gridCol w="1759857">
                  <a:extLst>
                    <a:ext uri="{9D8B030D-6E8A-4147-A177-3AD203B41FA5}">
                      <a16:colId xmlns:a16="http://schemas.microsoft.com/office/drawing/2014/main" val="1999429750"/>
                    </a:ext>
                  </a:extLst>
                </a:gridCol>
              </a:tblGrid>
              <a:tr h="330306">
                <a:tc gridSpan="2">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IN" sz="1200" b="1" i="0" u="none" strike="noStrike">
                          <a:solidFill>
                            <a:schemeClr val="bg1"/>
                          </a:solidFill>
                          <a:effectLst/>
                          <a:latin typeface="Cambria" panose="02040503050406030204" pitchFamily="18" charset="0"/>
                          <a:ea typeface="Cambria" panose="02040503050406030204" pitchFamily="18" charset="0"/>
                        </a:rPr>
                        <a:t>Fee</a:t>
                      </a:r>
                      <a:r>
                        <a:rPr lang="en-IN" sz="1200" b="1" i="0" u="none" strike="noStrike" baseline="0">
                          <a:solidFill>
                            <a:schemeClr val="bg1"/>
                          </a:solidFill>
                          <a:effectLst/>
                          <a:latin typeface="Cambria" panose="02040503050406030204" pitchFamily="18" charset="0"/>
                          <a:ea typeface="Cambria" panose="02040503050406030204" pitchFamily="18" charset="0"/>
                        </a:rPr>
                        <a:t> Structure (1-2Cr)</a:t>
                      </a:r>
                      <a:endParaRPr lang="en-IN" sz="1200" b="1" i="0" u="none" strike="noStrike">
                        <a:solidFill>
                          <a:schemeClr val="bg1"/>
                        </a:solidFill>
                        <a:effectLst/>
                        <a:latin typeface="Cambria" panose="02040503050406030204" pitchFamily="18" charset="0"/>
                        <a:ea typeface="Cambria" panose="02040503050406030204" pitchFamily="18" charset="0"/>
                      </a:endParaRPr>
                    </a:p>
                  </a:txBody>
                  <a:tcPr anchor="ctr"/>
                </a:tc>
                <a:tc hMerge="1">
                  <a:txBody>
                    <a:bodyPr/>
                    <a:lstStyle/>
                    <a:p>
                      <a:pPr algn="ctr" fontAlgn="ctr"/>
                      <a:endParaRPr lang="en-IN" sz="1200" b="1" i="0" u="none" strike="noStrike">
                        <a:solidFill>
                          <a:schemeClr val="bg1"/>
                        </a:solidFill>
                        <a:effectLst/>
                        <a:latin typeface="Cambria" panose="02040503050406030204" pitchFamily="18" charset="0"/>
                        <a:ea typeface="Cambria" panose="02040503050406030204" pitchFamily="18" charset="0"/>
                      </a:endParaRPr>
                    </a:p>
                  </a:txBody>
                  <a:tcPr marL="9525" marR="9525" marT="9525" marB="0" anchor="ctr"/>
                </a:tc>
                <a:extLst>
                  <a:ext uri="{0D108BD9-81ED-4DB2-BD59-A6C34878D82A}">
                    <a16:rowId xmlns:a16="http://schemas.microsoft.com/office/drawing/2014/main" val="3419815612"/>
                  </a:ext>
                </a:extLst>
              </a:tr>
              <a:tr h="451877">
                <a:tc>
                  <a:txBody>
                    <a:bodyPr/>
                    <a:lstStyle/>
                    <a:p>
                      <a:pPr algn="ctr" fontAlgn="b"/>
                      <a:r>
                        <a:rPr lang="en-IN" sz="1200" b="1" i="0" u="none" strike="noStrike">
                          <a:solidFill>
                            <a:schemeClr val="tx1"/>
                          </a:solidFill>
                          <a:effectLst/>
                          <a:latin typeface="Cambria" panose="02040503050406030204" pitchFamily="18" charset="0"/>
                          <a:ea typeface="Cambria" panose="02040503050406030204" pitchFamily="18" charset="0"/>
                        </a:rPr>
                        <a:t>Management Fees</a:t>
                      </a:r>
                    </a:p>
                  </a:txBody>
                  <a:tcPr marL="9525" marR="9525" marT="9525" marB="0" anchor="ctr"/>
                </a:tc>
                <a:tc>
                  <a:txBody>
                    <a:bodyPr/>
                    <a:lstStyle/>
                    <a:p>
                      <a:pPr marL="0" indent="0" algn="ctr" fontAlgn="ctr">
                        <a:buFont typeface="Arial" panose="020B0604020202020204" pitchFamily="34" charset="0"/>
                        <a:buNone/>
                      </a:pPr>
                      <a:r>
                        <a:rPr lang="en-IN" sz="1200" b="0" i="0" u="none" strike="noStrike">
                          <a:solidFill>
                            <a:schemeClr val="tx1"/>
                          </a:solidFill>
                          <a:effectLst/>
                          <a:latin typeface="Cambria" panose="02040503050406030204" pitchFamily="18" charset="0"/>
                          <a:ea typeface="Cambria" panose="02040503050406030204" pitchFamily="18" charset="0"/>
                        </a:rPr>
                        <a:t>1.70% p.a. till commitment</a:t>
                      </a:r>
                    </a:p>
                  </a:txBody>
                  <a:tcPr marL="9525" marR="9525" marT="9525" marB="0" anchor="ctr"/>
                </a:tc>
                <a:extLst>
                  <a:ext uri="{0D108BD9-81ED-4DB2-BD59-A6C34878D82A}">
                    <a16:rowId xmlns:a16="http://schemas.microsoft.com/office/drawing/2014/main" val="1593328609"/>
                  </a:ext>
                </a:extLst>
              </a:tr>
              <a:tr h="451877">
                <a:tc>
                  <a:txBody>
                    <a:bodyPr/>
                    <a:lstStyle/>
                    <a:p>
                      <a:pPr algn="ctr" fontAlgn="b"/>
                      <a:r>
                        <a:rPr lang="en-IN" sz="1200" b="1" i="0" u="none" strike="noStrike">
                          <a:solidFill>
                            <a:schemeClr val="tx1"/>
                          </a:solidFill>
                          <a:effectLst/>
                          <a:latin typeface="Cambria" panose="02040503050406030204" pitchFamily="18" charset="0"/>
                          <a:ea typeface="Cambria" panose="02040503050406030204" pitchFamily="18" charset="0"/>
                        </a:rPr>
                        <a:t>Catch up and carried Interest</a:t>
                      </a:r>
                    </a:p>
                  </a:txBody>
                  <a:tcPr marL="9525" marR="9525" marT="9525" marB="0" anchor="ctr"/>
                </a:tc>
                <a:tc>
                  <a:txBody>
                    <a:bodyPr/>
                    <a:lstStyle/>
                    <a:p>
                      <a:pPr algn="ctr" fontAlgn="ctr"/>
                      <a:r>
                        <a:rPr lang="en-IN" sz="1200" b="0" i="0" u="none" strike="noStrike">
                          <a:solidFill>
                            <a:schemeClr val="tx1"/>
                          </a:solidFill>
                          <a:effectLst/>
                          <a:latin typeface="Cambria" panose="02040503050406030204" pitchFamily="18" charset="0"/>
                          <a:ea typeface="Cambria" panose="02040503050406030204" pitchFamily="18" charset="0"/>
                        </a:rPr>
                        <a:t>12.50% with 100% catchup</a:t>
                      </a:r>
                    </a:p>
                  </a:txBody>
                  <a:tcPr marL="9525" marR="9525" marT="9525" marB="0" anchor="ctr"/>
                </a:tc>
                <a:extLst>
                  <a:ext uri="{0D108BD9-81ED-4DB2-BD59-A6C34878D82A}">
                    <a16:rowId xmlns:a16="http://schemas.microsoft.com/office/drawing/2014/main" val="562307693"/>
                  </a:ext>
                </a:extLst>
              </a:tr>
              <a:tr h="231673">
                <a:tc>
                  <a:txBody>
                    <a:bodyPr/>
                    <a:lstStyle/>
                    <a:p>
                      <a:pPr algn="ctr" fontAlgn="b"/>
                      <a:r>
                        <a:rPr lang="en-IN" sz="1200" b="1" i="0" u="none" strike="noStrike">
                          <a:solidFill>
                            <a:schemeClr val="tx1"/>
                          </a:solidFill>
                          <a:effectLst/>
                          <a:latin typeface="Cambria" panose="02040503050406030204" pitchFamily="18" charset="0"/>
                          <a:ea typeface="Cambria" panose="02040503050406030204" pitchFamily="18" charset="0"/>
                        </a:rPr>
                        <a:t>Hurdle Rate</a:t>
                      </a:r>
                    </a:p>
                  </a:txBody>
                  <a:tcPr marL="9525" marR="9525" marT="9525" marB="0" anchor="ctr"/>
                </a:tc>
                <a:tc>
                  <a:txBody>
                    <a:bodyPr/>
                    <a:lstStyle/>
                    <a:p>
                      <a:pPr algn="ctr" fontAlgn="ctr"/>
                      <a:r>
                        <a:rPr lang="en-IN" sz="1200" b="0" i="0" u="none" strike="noStrike">
                          <a:solidFill>
                            <a:schemeClr val="tx1"/>
                          </a:solidFill>
                          <a:effectLst/>
                          <a:latin typeface="Cambria" panose="02040503050406030204" pitchFamily="18" charset="0"/>
                          <a:ea typeface="Cambria" panose="02040503050406030204" pitchFamily="18" charset="0"/>
                        </a:rPr>
                        <a:t>11%</a:t>
                      </a:r>
                    </a:p>
                  </a:txBody>
                  <a:tcPr marL="9525" marR="9525" marT="9525" marB="0" anchor="ctr"/>
                </a:tc>
                <a:extLst>
                  <a:ext uri="{0D108BD9-81ED-4DB2-BD59-A6C34878D82A}">
                    <a16:rowId xmlns:a16="http://schemas.microsoft.com/office/drawing/2014/main" val="3934978702"/>
                  </a:ext>
                </a:extLst>
              </a:tr>
              <a:tr h="451877">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r>
                        <a:rPr lang="en-IN" sz="1200" b="1" i="0" u="none" strike="noStrike">
                          <a:solidFill>
                            <a:schemeClr val="tx1"/>
                          </a:solidFill>
                          <a:effectLst/>
                          <a:latin typeface="Cambria" panose="02040503050406030204" pitchFamily="18" charset="0"/>
                          <a:ea typeface="Cambria" panose="02040503050406030204" pitchFamily="18" charset="0"/>
                        </a:rPr>
                        <a:t>Operating Expense/ Set-up Fees</a:t>
                      </a:r>
                    </a:p>
                  </a:txBody>
                  <a:tcPr marL="9525" marR="9525" marT="9525" marB="0" anchor="ctr"/>
                </a:tc>
                <a:tc>
                  <a:txBody>
                    <a:bodyPr/>
                    <a:lstStyle/>
                    <a:p>
                      <a:pPr algn="ctr" rtl="0" fontAlgn="ctr"/>
                      <a:r>
                        <a:rPr lang="en-US" sz="1200" b="0" i="0" u="none" strike="noStrike">
                          <a:solidFill>
                            <a:srgbClr val="000000"/>
                          </a:solidFill>
                          <a:effectLst/>
                          <a:latin typeface="Cambria" panose="02040503050406030204" pitchFamily="18" charset="0"/>
                          <a:ea typeface="Cambria" panose="02040503050406030204" pitchFamily="18" charset="0"/>
                        </a:rPr>
                        <a:t>0.15%p.a. of fund size or actuals</a:t>
                      </a:r>
                      <a:endParaRPr lang="en-IN" sz="1200" b="0" i="0" u="none" strike="noStrike">
                        <a:solidFill>
                          <a:srgbClr val="000000"/>
                        </a:solidFill>
                        <a:effectLst/>
                        <a:latin typeface="Cambria" panose="02040503050406030204" pitchFamily="18" charset="0"/>
                        <a:ea typeface="Cambria" panose="02040503050406030204" pitchFamily="18" charset="0"/>
                      </a:endParaRPr>
                    </a:p>
                  </a:txBody>
                  <a:tcPr marL="9525" marR="9525" marT="9525" marB="0" anchor="ctr"/>
                </a:tc>
                <a:extLst>
                  <a:ext uri="{0D108BD9-81ED-4DB2-BD59-A6C34878D82A}">
                    <a16:rowId xmlns:a16="http://schemas.microsoft.com/office/drawing/2014/main" val="1052895627"/>
                  </a:ext>
                </a:extLst>
              </a:tr>
            </a:tbl>
          </a:graphicData>
        </a:graphic>
      </p:graphicFrame>
      <p:sp>
        <p:nvSpPr>
          <p:cNvPr id="11" name="TextBox 10">
            <a:extLst>
              <a:ext uri="{FF2B5EF4-FFF2-40B4-BE49-F238E27FC236}">
                <a16:creationId xmlns:a16="http://schemas.microsoft.com/office/drawing/2014/main" id="{8C839F91-A7E6-2C10-AFBA-83365D967433}"/>
              </a:ext>
            </a:extLst>
          </p:cNvPr>
          <p:cNvSpPr txBox="1"/>
          <p:nvPr/>
        </p:nvSpPr>
        <p:spPr>
          <a:xfrm>
            <a:off x="8166340" y="5978758"/>
            <a:ext cx="4127259" cy="553998"/>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000" b="0" i="1"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rPr>
              <a:t>*Catchup drops to 50% for commitments equal to or greater than 5 Cr.</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000" b="0" i="1"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rPr>
              <a:t>**For Investments greater than 2 Cr. get in touch for the fee structure</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000" b="0" i="1"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rPr>
              <a:t>***</a:t>
            </a:r>
            <a:r>
              <a:rPr kumimoji="0" lang="en-US" sz="1000" b="0" i="1"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rPr>
              <a:t>Net IRR (post exp, pre carry / performance fees) of 14.0-14.5%</a:t>
            </a:r>
            <a:endParaRPr kumimoji="0" lang="en-IN" sz="1000" b="0" i="1"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endParaRPr>
          </a:p>
        </p:txBody>
      </p:sp>
      <p:sp>
        <p:nvSpPr>
          <p:cNvPr id="15" name="TextBox 14">
            <a:extLst>
              <a:ext uri="{FF2B5EF4-FFF2-40B4-BE49-F238E27FC236}">
                <a16:creationId xmlns:a16="http://schemas.microsoft.com/office/drawing/2014/main" id="{B3B4AA2D-57B5-D4BD-A5F0-E476B142B86F}"/>
              </a:ext>
            </a:extLst>
          </p:cNvPr>
          <p:cNvSpPr txBox="1"/>
          <p:nvPr/>
        </p:nvSpPr>
        <p:spPr>
          <a:xfrm>
            <a:off x="8407071" y="979906"/>
            <a:ext cx="3167270" cy="292388"/>
          </a:xfrm>
          <a:prstGeom prst="rect">
            <a:avLst/>
          </a:prstGeom>
          <a:noFill/>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1300" b="1" i="0"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rPr>
              <a:t>Credit Track Record</a:t>
            </a:r>
            <a:endParaRPr kumimoji="0" lang="en-IN" sz="1300" b="0" i="0"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endParaRPr>
          </a:p>
        </p:txBody>
      </p:sp>
      <p:sp>
        <p:nvSpPr>
          <p:cNvPr id="22" name="TextBox 21">
            <a:extLst>
              <a:ext uri="{FF2B5EF4-FFF2-40B4-BE49-F238E27FC236}">
                <a16:creationId xmlns:a16="http://schemas.microsoft.com/office/drawing/2014/main" id="{D4819C5B-DA8B-0336-B59E-49883F0F15C4}"/>
              </a:ext>
            </a:extLst>
          </p:cNvPr>
          <p:cNvSpPr txBox="1"/>
          <p:nvPr/>
        </p:nvSpPr>
        <p:spPr>
          <a:xfrm>
            <a:off x="8270855" y="1383190"/>
            <a:ext cx="3605925" cy="2155783"/>
          </a:xfrm>
          <a:prstGeom prst="rect">
            <a:avLst/>
          </a:prstGeom>
          <a:noFill/>
          <a:ln>
            <a:solidFill>
              <a:schemeClr val="bg1">
                <a:lumMod val="65000"/>
              </a:schemeClr>
            </a:solidFill>
          </a:ln>
        </p:spPr>
        <p:txBody>
          <a:bodyPr wrap="square">
            <a:spAutoFit/>
          </a:bodyPr>
          <a:lstStyle/>
          <a:p>
            <a:pPr marL="285750" marR="0" lvl="0" indent="-285750" algn="l" defTabSz="914400" rtl="0" eaLnBrk="1" fontAlgn="auto" latinLnBrk="0" hangingPunct="1">
              <a:lnSpc>
                <a:spcPct val="150000"/>
              </a:lnSpc>
              <a:spcBef>
                <a:spcPts val="0"/>
              </a:spcBef>
              <a:spcAft>
                <a:spcPts val="0"/>
              </a:spcAft>
              <a:buClrTx/>
              <a:buSzTx/>
              <a:buFont typeface="Arial" panose="020B0604020202020204" pitchFamily="34" charset="0"/>
              <a:buChar char="•"/>
              <a:tabLst/>
              <a:defRPr/>
            </a:pPr>
            <a:r>
              <a:rPr kumimoji="0" lang="en-US" sz="1300" b="0" i="0"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rPr>
              <a:t>One of the largest Performing Credit Platform in India- 8000crs invested</a:t>
            </a:r>
          </a:p>
          <a:p>
            <a:pPr marL="285750" marR="0" lvl="0" indent="-285750" algn="l" defTabSz="914400" rtl="0" eaLnBrk="1" fontAlgn="auto" latinLnBrk="0" hangingPunct="1">
              <a:lnSpc>
                <a:spcPct val="150000"/>
              </a:lnSpc>
              <a:spcBef>
                <a:spcPts val="0"/>
              </a:spcBef>
              <a:spcAft>
                <a:spcPts val="0"/>
              </a:spcAft>
              <a:buClrTx/>
              <a:buSzTx/>
              <a:buFont typeface="Arial" panose="020B0604020202020204" pitchFamily="34" charset="0"/>
              <a:buChar char="•"/>
              <a:tabLst/>
              <a:defRPr/>
            </a:pPr>
            <a:r>
              <a:rPr kumimoji="0" lang="en-US" sz="1300" b="0" i="0"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rPr>
              <a:t>One of early player in Performing Credit investing in India- 7+ years</a:t>
            </a:r>
          </a:p>
          <a:p>
            <a:pPr marL="285750" marR="0" lvl="0" indent="-285750" algn="l" defTabSz="914400" rtl="0" eaLnBrk="1" fontAlgn="auto" latinLnBrk="0" hangingPunct="1">
              <a:lnSpc>
                <a:spcPct val="150000"/>
              </a:lnSpc>
              <a:spcBef>
                <a:spcPts val="0"/>
              </a:spcBef>
              <a:spcAft>
                <a:spcPts val="0"/>
              </a:spcAft>
              <a:buClrTx/>
              <a:buSzTx/>
              <a:buFont typeface="Arial" panose="020B0604020202020204" pitchFamily="34" charset="0"/>
              <a:buChar char="•"/>
              <a:tabLst/>
              <a:defRPr/>
            </a:pPr>
            <a:r>
              <a:rPr kumimoji="0" lang="en-US" sz="1300" b="0" i="0"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rPr>
              <a:t>Largest Platform focused on Indian Emerging Corporates- 300 corporates</a:t>
            </a:r>
          </a:p>
          <a:p>
            <a:pPr marL="285750" marR="0" lvl="0" indent="-285750" algn="l" defTabSz="914400" rtl="0" eaLnBrk="1" fontAlgn="auto" latinLnBrk="0" hangingPunct="1">
              <a:lnSpc>
                <a:spcPct val="150000"/>
              </a:lnSpc>
              <a:spcBef>
                <a:spcPts val="0"/>
              </a:spcBef>
              <a:spcAft>
                <a:spcPts val="0"/>
              </a:spcAft>
              <a:buClrTx/>
              <a:buSzTx/>
              <a:buFont typeface="Arial" panose="020B0604020202020204" pitchFamily="34" charset="0"/>
              <a:buChar char="•"/>
              <a:tabLst/>
              <a:defRPr/>
            </a:pPr>
            <a:endParaRPr kumimoji="0" lang="en-IN" sz="1300" b="0" i="0"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endParaRPr>
          </a:p>
        </p:txBody>
      </p:sp>
      <p:pic>
        <p:nvPicPr>
          <p:cNvPr id="6" name="Picture 5" descr="A white text on a black background&#10;&#10;AI-generated content may be incorrect.">
            <a:extLst>
              <a:ext uri="{FF2B5EF4-FFF2-40B4-BE49-F238E27FC236}">
                <a16:creationId xmlns:a16="http://schemas.microsoft.com/office/drawing/2014/main" id="{8EA3DD15-9CE9-E179-A77A-C12066D6B51B}"/>
              </a:ext>
            </a:extLst>
          </p:cNvPr>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10362466" y="234062"/>
            <a:ext cx="1559328" cy="340260"/>
          </a:xfrm>
          <a:prstGeom prst="rect">
            <a:avLst/>
          </a:prstGeom>
        </p:spPr>
      </p:pic>
    </p:spTree>
    <p:extLst>
      <p:ext uri="{BB962C8B-B14F-4D97-AF65-F5344CB8AC3E}">
        <p14:creationId xmlns:p14="http://schemas.microsoft.com/office/powerpoint/2010/main" val="2369217192"/>
      </p:ext>
    </p:extLst>
  </p:cSld>
  <p:clrMapOvr>
    <a:masterClrMapping/>
  </p:clrMapOvr>
</p:sld>
</file>

<file path=ppt/slides/slide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3"/>
          <p:cNvSpPr/>
          <p:nvPr/>
        </p:nvSpPr>
        <p:spPr>
          <a:xfrm>
            <a:off x="0" y="0"/>
            <a:ext cx="12192000" cy="821635"/>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 name="Title 1">
            <a:extLst>
              <a:ext uri="{FF2B5EF4-FFF2-40B4-BE49-F238E27FC236}">
                <a16:creationId xmlns:a16="http://schemas.microsoft.com/office/drawing/2014/main" id="{D5D14BE9-64D4-42CE-969F-9590C16A2F5F}"/>
              </a:ext>
            </a:extLst>
          </p:cNvPr>
          <p:cNvSpPr txBox="1">
            <a:spLocks/>
          </p:cNvSpPr>
          <p:nvPr/>
        </p:nvSpPr>
        <p:spPr>
          <a:xfrm>
            <a:off x="165475" y="106018"/>
            <a:ext cx="11007609" cy="630899"/>
          </a:xfrm>
          <a:prstGeom prst="rect">
            <a:avLst/>
          </a:prstGeom>
        </p:spPr>
        <p:txBody>
          <a:bodyPr vert="horz" lIns="91440" tIns="45720" rIns="91440" bIns="45720" rtlCol="0" anchor="ctr">
            <a:noAutofit/>
          </a:bodyPr>
          <a:lstStyle>
            <a:lvl1pPr algn="ctr" defTabSz="914400" rtl="0" eaLnBrk="1" latinLnBrk="0" hangingPunct="1">
              <a:lnSpc>
                <a:spcPct val="90000"/>
              </a:lnSpc>
              <a:spcBef>
                <a:spcPct val="0"/>
              </a:spcBef>
              <a:buNone/>
              <a:defRPr sz="6000" kern="1200">
                <a:solidFill>
                  <a:schemeClr val="tx1"/>
                </a:solidFill>
                <a:latin typeface="+mj-lt"/>
                <a:ea typeface="+mj-ea"/>
                <a:cs typeface="+mj-cs"/>
              </a:defRPr>
            </a:lvl1pPr>
          </a:lstStyle>
          <a:p>
            <a:pPr marL="0" marR="0" lvl="0" indent="0" algn="l" defTabSz="914400" rtl="0" eaLnBrk="1" fontAlgn="auto" latinLnBrk="0" hangingPunct="1">
              <a:lnSpc>
                <a:spcPct val="90000"/>
              </a:lnSpc>
              <a:spcBef>
                <a:spcPct val="0"/>
              </a:spcBef>
              <a:spcAft>
                <a:spcPts val="0"/>
              </a:spcAft>
              <a:buClrTx/>
              <a:buSzTx/>
              <a:buFontTx/>
              <a:buNone/>
              <a:tabLst/>
              <a:defRPr/>
            </a:pPr>
            <a:r>
              <a:rPr kumimoji="0" lang="en-US" sz="2800" b="1" i="0" u="none" strike="noStrike" kern="1200" cap="none" spc="0" normalizeH="0" baseline="0" noProof="0">
                <a:ln>
                  <a:noFill/>
                </a:ln>
                <a:solidFill>
                  <a:prstClr val="white"/>
                </a:solidFill>
                <a:effectLst/>
                <a:uLnTx/>
                <a:uFillTx/>
                <a:latin typeface="Cambria" panose="02040503050406030204" pitchFamily="18" charset="0"/>
                <a:ea typeface="Cambria" panose="02040503050406030204" pitchFamily="18" charset="0"/>
                <a:cs typeface="+mj-cs"/>
              </a:rPr>
              <a:t>CORPORATE FIXED DEPOSITS</a:t>
            </a:r>
            <a:endParaRPr kumimoji="0" lang="en-IN" sz="2800" b="1" i="0" u="none" strike="noStrike" kern="1200" cap="none" spc="0" normalizeH="0" baseline="0" noProof="0">
              <a:ln>
                <a:noFill/>
              </a:ln>
              <a:solidFill>
                <a:prstClr val="white"/>
              </a:solidFill>
              <a:effectLst/>
              <a:uLnTx/>
              <a:uFillTx/>
              <a:latin typeface="Cambria" panose="02040503050406030204" pitchFamily="18" charset="0"/>
              <a:ea typeface="Cambria" panose="02040503050406030204" pitchFamily="18" charset="0"/>
              <a:cs typeface="+mj-cs"/>
            </a:endParaRPr>
          </a:p>
        </p:txBody>
      </p:sp>
      <p:sp>
        <p:nvSpPr>
          <p:cNvPr id="18" name="Rectangle 17"/>
          <p:cNvSpPr/>
          <p:nvPr/>
        </p:nvSpPr>
        <p:spPr>
          <a:xfrm>
            <a:off x="0" y="808383"/>
            <a:ext cx="12192000" cy="45719"/>
          </a:xfrm>
          <a:prstGeom prst="rect">
            <a:avLst/>
          </a:prstGeom>
          <a:solidFill>
            <a:schemeClr val="bg1">
              <a:lumMod val="6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7" name="Rectangle 26"/>
          <p:cNvSpPr/>
          <p:nvPr/>
        </p:nvSpPr>
        <p:spPr>
          <a:xfrm>
            <a:off x="0" y="6613807"/>
            <a:ext cx="12192000" cy="235963"/>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8" name="Slide Number Placeholder 18"/>
          <p:cNvSpPr>
            <a:spLocks noGrp="1"/>
          </p:cNvSpPr>
          <p:nvPr>
            <p:ph type="sldNum" sz="quarter" idx="12"/>
          </p:nvPr>
        </p:nvSpPr>
        <p:spPr>
          <a:xfrm>
            <a:off x="9448800" y="6549225"/>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1E62F875-1F54-4527-993B-FB1D0CCB3E02}" type="slidenum">
              <a:rPr kumimoji="0" lang="en-IN" sz="1200" b="1" i="0" u="none" strike="noStrike" kern="1200" cap="none" spc="0" normalizeH="0" baseline="0" noProof="0" smtClean="0">
                <a:ln>
                  <a:noFill/>
                </a:ln>
                <a:solidFill>
                  <a:prstClr val="white"/>
                </a:solidFill>
                <a:effectLst/>
                <a:uLnTx/>
                <a:uFillTx/>
                <a:latin typeface="Cambria" panose="02040503050406030204" pitchFamily="18" charset="0"/>
                <a:ea typeface="Cambria" panose="02040503050406030204" pitchFamily="18" charset="0"/>
                <a:cs typeface="+mn-cs"/>
              </a:rPr>
              <a:pPr marL="0" marR="0" lvl="0" indent="0" algn="r" defTabSz="914400" rtl="0" eaLnBrk="1" fontAlgn="auto" latinLnBrk="0" hangingPunct="1">
                <a:lnSpc>
                  <a:spcPct val="100000"/>
                </a:lnSpc>
                <a:spcBef>
                  <a:spcPts val="0"/>
                </a:spcBef>
                <a:spcAft>
                  <a:spcPts val="0"/>
                </a:spcAft>
                <a:buClrTx/>
                <a:buSzTx/>
                <a:buFontTx/>
                <a:buNone/>
                <a:tabLst/>
                <a:defRPr/>
              </a:pPr>
              <a:t>85</a:t>
            </a:fld>
            <a:endParaRPr kumimoji="0" lang="en-IN" sz="1200" b="1" i="0" u="none" strike="noStrike" kern="1200" cap="none" spc="0" normalizeH="0" baseline="0" noProof="0">
              <a:ln>
                <a:noFill/>
              </a:ln>
              <a:solidFill>
                <a:prstClr val="white"/>
              </a:solidFill>
              <a:effectLst/>
              <a:uLnTx/>
              <a:uFillTx/>
              <a:latin typeface="Cambria" panose="02040503050406030204" pitchFamily="18" charset="0"/>
              <a:ea typeface="Cambria" panose="02040503050406030204" pitchFamily="18" charset="0"/>
              <a:cs typeface="+mn-cs"/>
            </a:endParaRPr>
          </a:p>
        </p:txBody>
      </p:sp>
      <p:sp>
        <p:nvSpPr>
          <p:cNvPr id="12" name="TextBox 11"/>
          <p:cNvSpPr txBox="1"/>
          <p:nvPr/>
        </p:nvSpPr>
        <p:spPr>
          <a:xfrm>
            <a:off x="162979" y="6394332"/>
            <a:ext cx="8645741" cy="24622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00" b="0" i="1" u="none" strike="noStrike" kern="1200" cap="none" spc="0" normalizeH="0" baseline="0" noProof="0">
                <a:ln>
                  <a:noFill/>
                </a:ln>
                <a:solidFill>
                  <a:prstClr val="black"/>
                </a:solidFill>
                <a:effectLst/>
                <a:uLnTx/>
                <a:uFillTx/>
                <a:latin typeface="Cambria" pitchFamily="18" charset="0"/>
                <a:ea typeface="Cambria" pitchFamily="18" charset="0"/>
                <a:cs typeface="+mn-cs"/>
              </a:rPr>
              <a:t>*Rate of Interest may be revised by company from time to time. Please confirm Interest rates before submitting the application.</a:t>
            </a:r>
            <a:endParaRPr kumimoji="0" lang="en-IN" sz="1000" b="0" i="1"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endParaRPr>
          </a:p>
        </p:txBody>
      </p:sp>
      <p:graphicFrame>
        <p:nvGraphicFramePr>
          <p:cNvPr id="3" name="Table 2">
            <a:extLst>
              <a:ext uri="{FF2B5EF4-FFF2-40B4-BE49-F238E27FC236}">
                <a16:creationId xmlns:a16="http://schemas.microsoft.com/office/drawing/2014/main" id="{44A89091-2BF9-3296-3186-E4A1952FAD10}"/>
              </a:ext>
            </a:extLst>
          </p:cNvPr>
          <p:cNvGraphicFramePr>
            <a:graphicFrameLocks noGrp="1"/>
          </p:cNvGraphicFramePr>
          <p:nvPr>
            <p:extLst>
              <p:ext uri="{D42A27DB-BD31-4B8C-83A1-F6EECF244321}">
                <p14:modId xmlns:p14="http://schemas.microsoft.com/office/powerpoint/2010/main" val="899513537"/>
              </p:ext>
            </p:extLst>
          </p:nvPr>
        </p:nvGraphicFramePr>
        <p:xfrm>
          <a:off x="113290" y="896800"/>
          <a:ext cx="11943800" cy="5468431"/>
        </p:xfrm>
        <a:graphic>
          <a:graphicData uri="http://schemas.openxmlformats.org/drawingml/2006/table">
            <a:tbl>
              <a:tblPr/>
              <a:tblGrid>
                <a:gridCol w="2388760">
                  <a:extLst>
                    <a:ext uri="{9D8B030D-6E8A-4147-A177-3AD203B41FA5}">
                      <a16:colId xmlns:a16="http://schemas.microsoft.com/office/drawing/2014/main" val="816353700"/>
                    </a:ext>
                  </a:extLst>
                </a:gridCol>
                <a:gridCol w="2388760">
                  <a:extLst>
                    <a:ext uri="{9D8B030D-6E8A-4147-A177-3AD203B41FA5}">
                      <a16:colId xmlns:a16="http://schemas.microsoft.com/office/drawing/2014/main" val="152433733"/>
                    </a:ext>
                  </a:extLst>
                </a:gridCol>
                <a:gridCol w="2388760">
                  <a:extLst>
                    <a:ext uri="{9D8B030D-6E8A-4147-A177-3AD203B41FA5}">
                      <a16:colId xmlns:a16="http://schemas.microsoft.com/office/drawing/2014/main" val="2836242389"/>
                    </a:ext>
                  </a:extLst>
                </a:gridCol>
                <a:gridCol w="2388760">
                  <a:extLst>
                    <a:ext uri="{9D8B030D-6E8A-4147-A177-3AD203B41FA5}">
                      <a16:colId xmlns:a16="http://schemas.microsoft.com/office/drawing/2014/main" val="2136701792"/>
                    </a:ext>
                  </a:extLst>
                </a:gridCol>
                <a:gridCol w="2388760">
                  <a:extLst>
                    <a:ext uri="{9D8B030D-6E8A-4147-A177-3AD203B41FA5}">
                      <a16:colId xmlns:a16="http://schemas.microsoft.com/office/drawing/2014/main" val="1809127806"/>
                    </a:ext>
                  </a:extLst>
                </a:gridCol>
              </a:tblGrid>
              <a:tr h="210161">
                <a:tc gridSpan="5">
                  <a:txBody>
                    <a:bodyPr/>
                    <a:lstStyle/>
                    <a:p>
                      <a:pPr algn="ctr" fontAlgn="b"/>
                      <a:r>
                        <a:rPr lang="en-IN" sz="1150" b="1" i="0" u="none" strike="noStrike">
                          <a:solidFill>
                            <a:srgbClr val="FFFFFF"/>
                          </a:solidFill>
                          <a:effectLst/>
                          <a:latin typeface="Cambria" panose="02040503050406030204" pitchFamily="18" charset="0"/>
                        </a:rPr>
                        <a:t>PNB Housing Finance Ltd.  (&lt; 5 Cr)</a:t>
                      </a:r>
                    </a:p>
                  </a:txBody>
                  <a:tcPr marL="9161" marR="9161" marT="9161" marB="0" anchor="ctr">
                    <a:lnL>
                      <a:noFill/>
                    </a:lnL>
                    <a:lnR>
                      <a:noFill/>
                    </a:lnR>
                    <a:lnT>
                      <a:noFill/>
                    </a:lnT>
                    <a:lnB>
                      <a:noFill/>
                    </a:lnB>
                    <a:solidFill>
                      <a:srgbClr val="000000"/>
                    </a:solidFill>
                  </a:tcPr>
                </a:tc>
                <a:tc hMerge="1">
                  <a:txBody>
                    <a:bodyPr/>
                    <a:lstStyle/>
                    <a:p>
                      <a:endParaRPr lang="en-IN"/>
                    </a:p>
                  </a:txBody>
                  <a:tcPr/>
                </a:tc>
                <a:tc hMerge="1">
                  <a:txBody>
                    <a:bodyPr/>
                    <a:lstStyle/>
                    <a:p>
                      <a:endParaRPr lang="en-IN"/>
                    </a:p>
                  </a:txBody>
                  <a:tcPr>
                    <a:lnL w="12700" cmpd="sng">
                      <a:noFill/>
                      <a:prstDash val="solid"/>
                    </a:lnL>
                  </a:tcPr>
                </a:tc>
                <a:tc hMerge="1">
                  <a:txBody>
                    <a:bodyPr/>
                    <a:lstStyle/>
                    <a:p>
                      <a:endParaRPr lang="en-IN"/>
                    </a:p>
                  </a:txBody>
                  <a:tcPr/>
                </a:tc>
                <a:tc hMerge="1">
                  <a:txBody>
                    <a:bodyPr/>
                    <a:lstStyle/>
                    <a:p>
                      <a:endParaRPr lang="en-IN"/>
                    </a:p>
                  </a:txBody>
                  <a:tcPr/>
                </a:tc>
                <a:extLst>
                  <a:ext uri="{0D108BD9-81ED-4DB2-BD59-A6C34878D82A}">
                    <a16:rowId xmlns:a16="http://schemas.microsoft.com/office/drawing/2014/main" val="827836990"/>
                  </a:ext>
                </a:extLst>
              </a:tr>
              <a:tr h="210161">
                <a:tc>
                  <a:txBody>
                    <a:bodyPr/>
                    <a:lstStyle/>
                    <a:p>
                      <a:pPr algn="ctr" fontAlgn="ctr"/>
                      <a:r>
                        <a:rPr lang="en-IN" sz="1150" b="1" i="0" u="none" strike="noStrike">
                          <a:solidFill>
                            <a:schemeClr val="tx1"/>
                          </a:solidFill>
                          <a:effectLst/>
                          <a:latin typeface="Cambria" panose="02040503050406030204" pitchFamily="18" charset="0"/>
                        </a:rPr>
                        <a:t>Tenure (Months)</a:t>
                      </a:r>
                    </a:p>
                  </a:txBody>
                  <a:tcPr marL="9161" marR="9161" marT="9161" marB="0" anchor="ctr">
                    <a:lnL>
                      <a:noFill/>
                    </a:lnL>
                    <a:lnR w="12700" cap="flat" cmpd="sng" algn="ctr">
                      <a:solidFill>
                        <a:schemeClr val="bg1"/>
                      </a:solidFill>
                      <a:prstDash val="solid"/>
                      <a:round/>
                      <a:headEnd type="none" w="med" len="med"/>
                      <a:tailEnd type="none" w="med" len="med"/>
                    </a:lnR>
                    <a:lnT>
                      <a:noFill/>
                    </a:lnT>
                    <a:lnB w="12700" cap="flat" cmpd="sng" algn="ctr">
                      <a:solidFill>
                        <a:schemeClr val="bg1"/>
                      </a:solidFill>
                      <a:prstDash val="solid"/>
                      <a:round/>
                      <a:headEnd type="none" w="med" len="med"/>
                      <a:tailEnd type="none" w="med" len="med"/>
                    </a:lnB>
                    <a:solidFill>
                      <a:schemeClr val="bg1">
                        <a:lumMod val="75000"/>
                      </a:schemeClr>
                    </a:solidFill>
                  </a:tcPr>
                </a:tc>
                <a:tc>
                  <a:txBody>
                    <a:bodyPr/>
                    <a:lstStyle/>
                    <a:p>
                      <a:pPr algn="ctr" fontAlgn="ctr"/>
                      <a:r>
                        <a:rPr lang="en-IN" sz="1150" b="1" i="0" u="none" strike="noStrike">
                          <a:solidFill>
                            <a:schemeClr val="tx1"/>
                          </a:solidFill>
                          <a:effectLst/>
                          <a:latin typeface="Cambria" panose="02040503050406030204" pitchFamily="18" charset="0"/>
                        </a:rPr>
                        <a:t>Monthly</a:t>
                      </a:r>
                    </a:p>
                  </a:txBody>
                  <a:tcPr marL="9161" marR="9161" marT="9161"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a:noFill/>
                    </a:lnT>
                    <a:lnB w="12700" cap="flat" cmpd="sng" algn="ctr">
                      <a:solidFill>
                        <a:schemeClr val="bg1"/>
                      </a:solidFill>
                      <a:prstDash val="solid"/>
                      <a:round/>
                      <a:headEnd type="none" w="med" len="med"/>
                      <a:tailEnd type="none" w="med" len="med"/>
                    </a:lnB>
                    <a:solidFill>
                      <a:schemeClr val="bg1">
                        <a:lumMod val="75000"/>
                      </a:schemeClr>
                    </a:solidFill>
                  </a:tcPr>
                </a:tc>
                <a:tc>
                  <a:txBody>
                    <a:bodyPr/>
                    <a:lstStyle/>
                    <a:p>
                      <a:pPr algn="ctr" fontAlgn="ctr"/>
                      <a:r>
                        <a:rPr lang="en-IN" sz="1150" b="1" i="0" u="none" strike="noStrike">
                          <a:solidFill>
                            <a:schemeClr val="tx1"/>
                          </a:solidFill>
                          <a:effectLst/>
                          <a:latin typeface="Cambria" panose="02040503050406030204" pitchFamily="18" charset="0"/>
                        </a:rPr>
                        <a:t>Quarterly</a:t>
                      </a:r>
                    </a:p>
                  </a:txBody>
                  <a:tcPr marL="9161" marR="9161" marT="9161"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B w="12700" cap="flat" cmpd="sng" algn="ctr">
                      <a:solidFill>
                        <a:schemeClr val="bg1"/>
                      </a:solidFill>
                      <a:prstDash val="solid"/>
                      <a:round/>
                      <a:headEnd type="none" w="med" len="med"/>
                      <a:tailEnd type="none" w="med" len="med"/>
                    </a:lnB>
                    <a:solidFill>
                      <a:schemeClr val="bg1">
                        <a:lumMod val="75000"/>
                      </a:schemeClr>
                    </a:solidFill>
                  </a:tcPr>
                </a:tc>
                <a:tc>
                  <a:txBody>
                    <a:bodyPr/>
                    <a:lstStyle/>
                    <a:p>
                      <a:pPr algn="ctr" fontAlgn="ctr"/>
                      <a:r>
                        <a:rPr lang="en-IN" sz="1150" b="1" i="0" u="none" strike="noStrike">
                          <a:solidFill>
                            <a:schemeClr val="tx1"/>
                          </a:solidFill>
                          <a:effectLst/>
                          <a:latin typeface="Cambria" panose="02040503050406030204" pitchFamily="18" charset="0"/>
                        </a:rPr>
                        <a:t>Half Yearly</a:t>
                      </a:r>
                    </a:p>
                  </a:txBody>
                  <a:tcPr marL="9161" marR="9161" marT="9161"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a:noFill/>
                    </a:lnT>
                    <a:lnB w="12700" cap="flat" cmpd="sng" algn="ctr">
                      <a:solidFill>
                        <a:schemeClr val="bg1"/>
                      </a:solidFill>
                      <a:prstDash val="solid"/>
                      <a:round/>
                      <a:headEnd type="none" w="med" len="med"/>
                      <a:tailEnd type="none" w="med" len="med"/>
                    </a:lnB>
                    <a:solidFill>
                      <a:schemeClr val="bg1">
                        <a:lumMod val="75000"/>
                      </a:schemeClr>
                    </a:solidFill>
                  </a:tcPr>
                </a:tc>
                <a:tc>
                  <a:txBody>
                    <a:bodyPr/>
                    <a:lstStyle/>
                    <a:p>
                      <a:pPr algn="ctr" fontAlgn="ctr"/>
                      <a:r>
                        <a:rPr lang="en-IN" sz="1150" b="1" i="0" u="none" strike="noStrike">
                          <a:solidFill>
                            <a:schemeClr val="tx1"/>
                          </a:solidFill>
                          <a:effectLst/>
                          <a:latin typeface="Cambria" panose="02040503050406030204" pitchFamily="18" charset="0"/>
                        </a:rPr>
                        <a:t>Annual</a:t>
                      </a:r>
                    </a:p>
                  </a:txBody>
                  <a:tcPr marL="9161" marR="9161" marT="9161" marB="0" anchor="ctr">
                    <a:lnL w="12700" cap="flat" cmpd="sng" algn="ctr">
                      <a:solidFill>
                        <a:schemeClr val="bg1"/>
                      </a:solidFill>
                      <a:prstDash val="solid"/>
                      <a:round/>
                      <a:headEnd type="none" w="med" len="med"/>
                      <a:tailEnd type="none" w="med" len="med"/>
                    </a:lnL>
                    <a:lnR>
                      <a:noFill/>
                    </a:lnR>
                    <a:lnT>
                      <a:noFill/>
                    </a:lnT>
                    <a:lnB w="12700" cap="flat" cmpd="sng" algn="ctr">
                      <a:solidFill>
                        <a:schemeClr val="bg1"/>
                      </a:solidFill>
                      <a:prstDash val="solid"/>
                      <a:round/>
                      <a:headEnd type="none" w="med" len="med"/>
                      <a:tailEnd type="none" w="med" len="med"/>
                    </a:lnB>
                    <a:solidFill>
                      <a:schemeClr val="bg1">
                        <a:lumMod val="75000"/>
                      </a:schemeClr>
                    </a:solidFill>
                  </a:tcPr>
                </a:tc>
                <a:extLst>
                  <a:ext uri="{0D108BD9-81ED-4DB2-BD59-A6C34878D82A}">
                    <a16:rowId xmlns:a16="http://schemas.microsoft.com/office/drawing/2014/main" val="2208498804"/>
                  </a:ext>
                </a:extLst>
              </a:tr>
              <a:tr h="253685">
                <a:tc>
                  <a:txBody>
                    <a:bodyPr/>
                    <a:lstStyle/>
                    <a:p>
                      <a:pPr algn="ctr" fontAlgn="ctr"/>
                      <a:r>
                        <a:rPr lang="en-IN" sz="1150" b="0" i="0" u="none" strike="noStrike" dirty="0">
                          <a:solidFill>
                            <a:srgbClr val="000000"/>
                          </a:solidFill>
                          <a:effectLst/>
                          <a:latin typeface="Cambria" panose="02040503050406030204" pitchFamily="18" charset="0"/>
                        </a:rPr>
                        <a:t>12 – 23</a:t>
                      </a:r>
                    </a:p>
                  </a:txBody>
                  <a:tcPr marL="9525" marR="9525" marT="9525" marB="0" anchor="ctr">
                    <a:lnL>
                      <a:noFill/>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tcPr>
                </a:tc>
                <a:tc>
                  <a:txBody>
                    <a:bodyPr/>
                    <a:lstStyle/>
                    <a:p>
                      <a:pPr algn="ctr" fontAlgn="ctr">
                        <a:buNone/>
                      </a:pPr>
                      <a:r>
                        <a:rPr lang="en-IN" sz="1100" b="0" i="0" u="none" strike="noStrike" dirty="0">
                          <a:solidFill>
                            <a:srgbClr val="000000"/>
                          </a:solidFill>
                          <a:effectLst/>
                          <a:latin typeface="Cambria" panose="02040503050406030204" pitchFamily="18" charset="0"/>
                        </a:rPr>
                        <a:t>6.50%</a:t>
                      </a:r>
                    </a:p>
                  </a:txBody>
                  <a:tcPr marL="9525" marR="9525" marT="9525"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tcPr>
                </a:tc>
                <a:tc>
                  <a:txBody>
                    <a:bodyPr/>
                    <a:lstStyle/>
                    <a:p>
                      <a:pPr algn="ctr" fontAlgn="ctr">
                        <a:buNone/>
                      </a:pPr>
                      <a:r>
                        <a:rPr lang="en-IN" sz="1100" b="0" i="0" u="none" strike="noStrike">
                          <a:solidFill>
                            <a:srgbClr val="000000"/>
                          </a:solidFill>
                          <a:effectLst/>
                          <a:latin typeface="Cambria" panose="02040503050406030204" pitchFamily="18" charset="0"/>
                        </a:rPr>
                        <a:t>6.54%</a:t>
                      </a:r>
                    </a:p>
                  </a:txBody>
                  <a:tcPr marL="9525" marR="9525" marT="9525"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tcPr>
                </a:tc>
                <a:tc>
                  <a:txBody>
                    <a:bodyPr/>
                    <a:lstStyle/>
                    <a:p>
                      <a:pPr algn="ctr" fontAlgn="ctr">
                        <a:buNone/>
                      </a:pPr>
                      <a:r>
                        <a:rPr lang="en-IN" sz="1100" b="0" i="0" u="none" strike="noStrike">
                          <a:solidFill>
                            <a:srgbClr val="000000"/>
                          </a:solidFill>
                          <a:effectLst/>
                          <a:latin typeface="Cambria" panose="02040503050406030204" pitchFamily="18" charset="0"/>
                        </a:rPr>
                        <a:t>6.59%</a:t>
                      </a:r>
                    </a:p>
                  </a:txBody>
                  <a:tcPr marL="9525" marR="9525" marT="9525"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tcPr>
                </a:tc>
                <a:tc>
                  <a:txBody>
                    <a:bodyPr/>
                    <a:lstStyle/>
                    <a:p>
                      <a:pPr algn="ctr" fontAlgn="ctr">
                        <a:buNone/>
                      </a:pPr>
                      <a:r>
                        <a:rPr lang="en-IN" sz="1100" b="0" i="0" u="none" strike="noStrike">
                          <a:solidFill>
                            <a:srgbClr val="000000"/>
                          </a:solidFill>
                          <a:effectLst/>
                          <a:latin typeface="Cambria" panose="02040503050406030204" pitchFamily="18" charset="0"/>
                        </a:rPr>
                        <a:t>6.70%</a:t>
                      </a:r>
                    </a:p>
                  </a:txBody>
                  <a:tcPr marL="9525" marR="9525" marT="9525" anchor="ctr">
                    <a:lnL w="12700" cap="flat" cmpd="sng" algn="ctr">
                      <a:solidFill>
                        <a:schemeClr val="bg1"/>
                      </a:solidFill>
                      <a:prstDash val="solid"/>
                      <a:round/>
                      <a:headEnd type="none" w="med" len="med"/>
                      <a:tailEnd type="none" w="med" len="med"/>
                    </a:lnL>
                    <a:lnR>
                      <a:noFill/>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tcPr>
                </a:tc>
                <a:extLst>
                  <a:ext uri="{0D108BD9-81ED-4DB2-BD59-A6C34878D82A}">
                    <a16:rowId xmlns:a16="http://schemas.microsoft.com/office/drawing/2014/main" val="3017547256"/>
                  </a:ext>
                </a:extLst>
              </a:tr>
              <a:tr h="253685">
                <a:tc>
                  <a:txBody>
                    <a:bodyPr/>
                    <a:lstStyle/>
                    <a:p>
                      <a:pPr algn="ctr" fontAlgn="ctr"/>
                      <a:r>
                        <a:rPr lang="en-IN" sz="1150" b="0" i="0" u="none" strike="noStrike">
                          <a:solidFill>
                            <a:srgbClr val="000000"/>
                          </a:solidFill>
                          <a:effectLst/>
                          <a:latin typeface="Cambria" panose="02040503050406030204" pitchFamily="18" charset="0"/>
                        </a:rPr>
                        <a:t>24 – 35</a:t>
                      </a:r>
                    </a:p>
                  </a:txBody>
                  <a:tcPr marL="9525" marR="9525" marT="9525" marB="0" anchor="ctr">
                    <a:lnL>
                      <a:noFill/>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75000"/>
                      </a:schemeClr>
                    </a:solidFill>
                  </a:tcPr>
                </a:tc>
                <a:tc>
                  <a:txBody>
                    <a:bodyPr/>
                    <a:lstStyle/>
                    <a:p>
                      <a:pPr algn="ctr" fontAlgn="ctr">
                        <a:buNone/>
                      </a:pPr>
                      <a:r>
                        <a:rPr lang="en-IN" sz="1100" b="0" i="0" u="none" strike="noStrike">
                          <a:solidFill>
                            <a:srgbClr val="000000"/>
                          </a:solidFill>
                          <a:effectLst/>
                          <a:latin typeface="Cambria" panose="02040503050406030204" pitchFamily="18" charset="0"/>
                        </a:rPr>
                        <a:t>6.64%</a:t>
                      </a:r>
                    </a:p>
                  </a:txBody>
                  <a:tcPr marL="9525" marR="9525" marT="9525"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75000"/>
                      </a:schemeClr>
                    </a:solidFill>
                  </a:tcPr>
                </a:tc>
                <a:tc>
                  <a:txBody>
                    <a:bodyPr/>
                    <a:lstStyle/>
                    <a:p>
                      <a:pPr algn="ctr" fontAlgn="ctr">
                        <a:buNone/>
                      </a:pPr>
                      <a:r>
                        <a:rPr lang="en-IN" sz="1100" b="0" i="0" u="none" strike="noStrike">
                          <a:solidFill>
                            <a:srgbClr val="000000"/>
                          </a:solidFill>
                          <a:effectLst/>
                          <a:latin typeface="Cambria" panose="02040503050406030204" pitchFamily="18" charset="0"/>
                        </a:rPr>
                        <a:t>6.68%</a:t>
                      </a:r>
                    </a:p>
                  </a:txBody>
                  <a:tcPr marL="9525" marR="9525" marT="9525"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75000"/>
                      </a:schemeClr>
                    </a:solidFill>
                  </a:tcPr>
                </a:tc>
                <a:tc>
                  <a:txBody>
                    <a:bodyPr/>
                    <a:lstStyle/>
                    <a:p>
                      <a:pPr algn="ctr" fontAlgn="ctr">
                        <a:buNone/>
                      </a:pPr>
                      <a:r>
                        <a:rPr lang="en-IN" sz="1100" b="0" i="0" u="none" strike="noStrike">
                          <a:solidFill>
                            <a:srgbClr val="000000"/>
                          </a:solidFill>
                          <a:effectLst/>
                          <a:latin typeface="Cambria" panose="02040503050406030204" pitchFamily="18" charset="0"/>
                        </a:rPr>
                        <a:t>6.73%</a:t>
                      </a:r>
                    </a:p>
                  </a:txBody>
                  <a:tcPr marL="9525" marR="9525" marT="9525"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75000"/>
                      </a:schemeClr>
                    </a:solidFill>
                  </a:tcPr>
                </a:tc>
                <a:tc>
                  <a:txBody>
                    <a:bodyPr/>
                    <a:lstStyle/>
                    <a:p>
                      <a:pPr algn="ctr" fontAlgn="ctr">
                        <a:buNone/>
                      </a:pPr>
                      <a:r>
                        <a:rPr lang="en-IN" sz="1100" b="0" i="0" u="none" strike="noStrike">
                          <a:solidFill>
                            <a:srgbClr val="000000"/>
                          </a:solidFill>
                          <a:effectLst/>
                          <a:latin typeface="Cambria" panose="02040503050406030204" pitchFamily="18" charset="0"/>
                        </a:rPr>
                        <a:t>6.85%</a:t>
                      </a:r>
                    </a:p>
                  </a:txBody>
                  <a:tcPr marL="9525" marR="9525" marT="9525" anchor="ctr">
                    <a:lnL w="12700" cap="flat" cmpd="sng" algn="ctr">
                      <a:solidFill>
                        <a:schemeClr val="bg1"/>
                      </a:solidFill>
                      <a:prstDash val="solid"/>
                      <a:round/>
                      <a:headEnd type="none" w="med" len="med"/>
                      <a:tailEnd type="none" w="med" len="med"/>
                    </a:lnL>
                    <a:lnR>
                      <a:noFill/>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75000"/>
                      </a:schemeClr>
                    </a:solidFill>
                  </a:tcPr>
                </a:tc>
                <a:extLst>
                  <a:ext uri="{0D108BD9-81ED-4DB2-BD59-A6C34878D82A}">
                    <a16:rowId xmlns:a16="http://schemas.microsoft.com/office/drawing/2014/main" val="3378447925"/>
                  </a:ext>
                </a:extLst>
              </a:tr>
              <a:tr h="253685">
                <a:tc>
                  <a:txBody>
                    <a:bodyPr/>
                    <a:lstStyle/>
                    <a:p>
                      <a:pPr algn="ctr" fontAlgn="ctr"/>
                      <a:r>
                        <a:rPr lang="en-IN" sz="1150" b="0" i="0" u="none" strike="noStrike">
                          <a:solidFill>
                            <a:srgbClr val="000000"/>
                          </a:solidFill>
                          <a:effectLst/>
                          <a:latin typeface="Cambria" panose="02040503050406030204" pitchFamily="18" charset="0"/>
                        </a:rPr>
                        <a:t>36 – 47</a:t>
                      </a:r>
                    </a:p>
                  </a:txBody>
                  <a:tcPr marL="9525" marR="9525" marT="9525" marB="0" anchor="ctr">
                    <a:lnL>
                      <a:noFill/>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tcPr>
                </a:tc>
                <a:tc>
                  <a:txBody>
                    <a:bodyPr/>
                    <a:lstStyle/>
                    <a:p>
                      <a:pPr algn="ctr" fontAlgn="ctr">
                        <a:buNone/>
                      </a:pPr>
                      <a:r>
                        <a:rPr lang="en-IN" sz="1100" b="0" i="0" u="none" strike="noStrike">
                          <a:solidFill>
                            <a:srgbClr val="000000"/>
                          </a:solidFill>
                          <a:effectLst/>
                          <a:latin typeface="Cambria" panose="02040503050406030204" pitchFamily="18" charset="0"/>
                        </a:rPr>
                        <a:t>6.88%</a:t>
                      </a:r>
                    </a:p>
                  </a:txBody>
                  <a:tcPr marL="9525" marR="9525" marT="9525"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tcPr>
                </a:tc>
                <a:tc>
                  <a:txBody>
                    <a:bodyPr/>
                    <a:lstStyle/>
                    <a:p>
                      <a:pPr algn="ctr" fontAlgn="ctr">
                        <a:buNone/>
                      </a:pPr>
                      <a:r>
                        <a:rPr lang="en-IN" sz="1100" b="0" i="0" u="none" strike="noStrike">
                          <a:solidFill>
                            <a:srgbClr val="000000"/>
                          </a:solidFill>
                          <a:effectLst/>
                          <a:latin typeface="Cambria" panose="02040503050406030204" pitchFamily="18" charset="0"/>
                        </a:rPr>
                        <a:t>6.92%</a:t>
                      </a:r>
                    </a:p>
                  </a:txBody>
                  <a:tcPr marL="9525" marR="9525" marT="9525"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tcPr>
                </a:tc>
                <a:tc>
                  <a:txBody>
                    <a:bodyPr/>
                    <a:lstStyle/>
                    <a:p>
                      <a:pPr algn="ctr" fontAlgn="ctr">
                        <a:buNone/>
                      </a:pPr>
                      <a:r>
                        <a:rPr lang="en-IN" sz="1100" b="0" i="0" u="none" strike="noStrike">
                          <a:solidFill>
                            <a:srgbClr val="000000"/>
                          </a:solidFill>
                          <a:effectLst/>
                          <a:latin typeface="Cambria" panose="02040503050406030204" pitchFamily="18" charset="0"/>
                        </a:rPr>
                        <a:t>6.98%</a:t>
                      </a:r>
                    </a:p>
                  </a:txBody>
                  <a:tcPr marL="9525" marR="9525" marT="9525"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tcPr>
                </a:tc>
                <a:tc>
                  <a:txBody>
                    <a:bodyPr/>
                    <a:lstStyle/>
                    <a:p>
                      <a:pPr algn="ctr" fontAlgn="ctr">
                        <a:buNone/>
                      </a:pPr>
                      <a:r>
                        <a:rPr lang="en-IN" sz="1100" b="0" i="0" u="none" strike="noStrike">
                          <a:solidFill>
                            <a:srgbClr val="000000"/>
                          </a:solidFill>
                          <a:effectLst/>
                          <a:latin typeface="Cambria" panose="02040503050406030204" pitchFamily="18" charset="0"/>
                        </a:rPr>
                        <a:t>7.10%</a:t>
                      </a:r>
                    </a:p>
                  </a:txBody>
                  <a:tcPr marL="9525" marR="9525" marT="9525" anchor="ctr">
                    <a:lnL w="12700" cap="flat" cmpd="sng" algn="ctr">
                      <a:solidFill>
                        <a:schemeClr val="bg1"/>
                      </a:solidFill>
                      <a:prstDash val="solid"/>
                      <a:round/>
                      <a:headEnd type="none" w="med" len="med"/>
                      <a:tailEnd type="none" w="med" len="med"/>
                    </a:lnL>
                    <a:lnR>
                      <a:noFill/>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tcPr>
                </a:tc>
                <a:extLst>
                  <a:ext uri="{0D108BD9-81ED-4DB2-BD59-A6C34878D82A}">
                    <a16:rowId xmlns:a16="http://schemas.microsoft.com/office/drawing/2014/main" val="3973699035"/>
                  </a:ext>
                </a:extLst>
              </a:tr>
              <a:tr h="253685">
                <a:tc>
                  <a:txBody>
                    <a:bodyPr/>
                    <a:lstStyle/>
                    <a:p>
                      <a:pPr algn="ctr" fontAlgn="ctr"/>
                      <a:r>
                        <a:rPr lang="en-IN" sz="1150" b="0" i="0" u="none" strike="noStrike">
                          <a:solidFill>
                            <a:srgbClr val="000000"/>
                          </a:solidFill>
                          <a:effectLst/>
                          <a:latin typeface="Cambria" panose="02040503050406030204" pitchFamily="18" charset="0"/>
                        </a:rPr>
                        <a:t>48 – 59</a:t>
                      </a:r>
                    </a:p>
                  </a:txBody>
                  <a:tcPr marL="9525" marR="9525" marT="9525" marB="0" anchor="ctr">
                    <a:lnL>
                      <a:noFill/>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75000"/>
                      </a:schemeClr>
                    </a:solidFill>
                  </a:tcPr>
                </a:tc>
                <a:tc>
                  <a:txBody>
                    <a:bodyPr/>
                    <a:lstStyle/>
                    <a:p>
                      <a:pPr algn="ctr" fontAlgn="ctr">
                        <a:buNone/>
                      </a:pPr>
                      <a:r>
                        <a:rPr lang="en-IN" sz="1100" b="0" i="0" u="none" strike="noStrike">
                          <a:solidFill>
                            <a:srgbClr val="000000"/>
                          </a:solidFill>
                          <a:effectLst/>
                          <a:latin typeface="Cambria" panose="02040503050406030204" pitchFamily="18" charset="0"/>
                        </a:rPr>
                        <a:t>6.88%</a:t>
                      </a:r>
                    </a:p>
                  </a:txBody>
                  <a:tcPr marL="9525" marR="9525" marT="9525"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75000"/>
                      </a:schemeClr>
                    </a:solidFill>
                  </a:tcPr>
                </a:tc>
                <a:tc>
                  <a:txBody>
                    <a:bodyPr/>
                    <a:lstStyle/>
                    <a:p>
                      <a:pPr algn="ctr" fontAlgn="ctr">
                        <a:buNone/>
                      </a:pPr>
                      <a:r>
                        <a:rPr lang="en-IN" sz="1100" b="0" i="0" u="none" strike="noStrike">
                          <a:solidFill>
                            <a:srgbClr val="000000"/>
                          </a:solidFill>
                          <a:effectLst/>
                          <a:latin typeface="Cambria" panose="02040503050406030204" pitchFamily="18" charset="0"/>
                        </a:rPr>
                        <a:t>6.92%</a:t>
                      </a:r>
                    </a:p>
                  </a:txBody>
                  <a:tcPr marL="9525" marR="9525" marT="9525"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75000"/>
                      </a:schemeClr>
                    </a:solidFill>
                  </a:tcPr>
                </a:tc>
                <a:tc>
                  <a:txBody>
                    <a:bodyPr/>
                    <a:lstStyle/>
                    <a:p>
                      <a:pPr algn="ctr" fontAlgn="ctr">
                        <a:buNone/>
                      </a:pPr>
                      <a:r>
                        <a:rPr lang="en-IN" sz="1100" b="0" i="0" u="none" strike="noStrike">
                          <a:solidFill>
                            <a:srgbClr val="000000"/>
                          </a:solidFill>
                          <a:effectLst/>
                          <a:latin typeface="Cambria" panose="02040503050406030204" pitchFamily="18" charset="0"/>
                        </a:rPr>
                        <a:t>6.98%</a:t>
                      </a:r>
                    </a:p>
                  </a:txBody>
                  <a:tcPr marL="9525" marR="9525" marT="9525"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75000"/>
                      </a:schemeClr>
                    </a:solidFill>
                  </a:tcPr>
                </a:tc>
                <a:tc>
                  <a:txBody>
                    <a:bodyPr/>
                    <a:lstStyle/>
                    <a:p>
                      <a:pPr algn="ctr" fontAlgn="ctr">
                        <a:buNone/>
                      </a:pPr>
                      <a:r>
                        <a:rPr lang="en-IN" sz="1100" b="0" i="0" u="none" strike="noStrike">
                          <a:solidFill>
                            <a:srgbClr val="000000"/>
                          </a:solidFill>
                          <a:effectLst/>
                          <a:latin typeface="Cambria" panose="02040503050406030204" pitchFamily="18" charset="0"/>
                        </a:rPr>
                        <a:t>7.10%</a:t>
                      </a:r>
                    </a:p>
                  </a:txBody>
                  <a:tcPr marL="9525" marR="9525" marT="9525" anchor="ctr">
                    <a:lnL w="12700" cap="flat" cmpd="sng" algn="ctr">
                      <a:solidFill>
                        <a:schemeClr val="bg1"/>
                      </a:solidFill>
                      <a:prstDash val="solid"/>
                      <a:round/>
                      <a:headEnd type="none" w="med" len="med"/>
                      <a:tailEnd type="none" w="med" len="med"/>
                    </a:lnL>
                    <a:lnR>
                      <a:noFill/>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75000"/>
                      </a:schemeClr>
                    </a:solidFill>
                  </a:tcPr>
                </a:tc>
                <a:extLst>
                  <a:ext uri="{0D108BD9-81ED-4DB2-BD59-A6C34878D82A}">
                    <a16:rowId xmlns:a16="http://schemas.microsoft.com/office/drawing/2014/main" val="2544101228"/>
                  </a:ext>
                </a:extLst>
              </a:tr>
              <a:tr h="253685">
                <a:tc>
                  <a:txBody>
                    <a:bodyPr/>
                    <a:lstStyle/>
                    <a:p>
                      <a:pPr algn="ctr" fontAlgn="ctr"/>
                      <a:r>
                        <a:rPr lang="en-IN" sz="1150" b="0" i="0" u="none" strike="noStrike" dirty="0">
                          <a:solidFill>
                            <a:srgbClr val="000000"/>
                          </a:solidFill>
                          <a:effectLst/>
                          <a:latin typeface="Cambria" panose="02040503050406030204" pitchFamily="18" charset="0"/>
                        </a:rPr>
                        <a:t>60 </a:t>
                      </a:r>
                    </a:p>
                  </a:txBody>
                  <a:tcPr marL="9525" marR="9525" marT="9525" marB="0" anchor="ctr">
                    <a:lnL>
                      <a:noFill/>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tcPr>
                </a:tc>
                <a:tc>
                  <a:txBody>
                    <a:bodyPr/>
                    <a:lstStyle/>
                    <a:p>
                      <a:pPr algn="ctr" fontAlgn="ctr">
                        <a:buNone/>
                      </a:pPr>
                      <a:r>
                        <a:rPr lang="en-IN" sz="1100" b="0" i="0" u="none" strike="noStrike">
                          <a:solidFill>
                            <a:srgbClr val="000000"/>
                          </a:solidFill>
                          <a:effectLst/>
                          <a:latin typeface="Cambria" panose="02040503050406030204" pitchFamily="18" charset="0"/>
                        </a:rPr>
                        <a:t>7.02%</a:t>
                      </a:r>
                    </a:p>
                  </a:txBody>
                  <a:tcPr marL="9525" marR="9525" marT="9525"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tcPr>
                </a:tc>
                <a:tc>
                  <a:txBody>
                    <a:bodyPr/>
                    <a:lstStyle/>
                    <a:p>
                      <a:pPr algn="ctr" fontAlgn="ctr">
                        <a:buNone/>
                      </a:pPr>
                      <a:r>
                        <a:rPr lang="en-IN" sz="1100" b="0" i="0" u="none" strike="noStrike">
                          <a:solidFill>
                            <a:srgbClr val="000000"/>
                          </a:solidFill>
                          <a:effectLst/>
                          <a:latin typeface="Cambria" panose="02040503050406030204" pitchFamily="18" charset="0"/>
                        </a:rPr>
                        <a:t>7.06%</a:t>
                      </a:r>
                    </a:p>
                  </a:txBody>
                  <a:tcPr marL="9525" marR="9525" marT="9525"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tcPr>
                </a:tc>
                <a:tc>
                  <a:txBody>
                    <a:bodyPr/>
                    <a:lstStyle/>
                    <a:p>
                      <a:pPr algn="ctr" fontAlgn="ctr">
                        <a:buNone/>
                      </a:pPr>
                      <a:r>
                        <a:rPr lang="en-IN" sz="1100" b="0" i="0" u="none" strike="noStrike">
                          <a:solidFill>
                            <a:srgbClr val="000000"/>
                          </a:solidFill>
                          <a:effectLst/>
                          <a:latin typeface="Cambria" panose="02040503050406030204" pitchFamily="18" charset="0"/>
                        </a:rPr>
                        <a:t>7.12%</a:t>
                      </a:r>
                    </a:p>
                  </a:txBody>
                  <a:tcPr marL="9525" marR="9525" marT="9525"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tcPr>
                </a:tc>
                <a:tc>
                  <a:txBody>
                    <a:bodyPr/>
                    <a:lstStyle/>
                    <a:p>
                      <a:pPr algn="ctr" fontAlgn="ctr">
                        <a:buNone/>
                      </a:pPr>
                      <a:r>
                        <a:rPr lang="en-IN" sz="1100" b="0" i="0" u="none" strike="noStrike" dirty="0">
                          <a:solidFill>
                            <a:srgbClr val="000000"/>
                          </a:solidFill>
                          <a:effectLst/>
                          <a:latin typeface="Cambria" panose="02040503050406030204" pitchFamily="18" charset="0"/>
                        </a:rPr>
                        <a:t>7.25%</a:t>
                      </a:r>
                    </a:p>
                  </a:txBody>
                  <a:tcPr marL="9525" marR="9525" marT="9525" anchor="ctr">
                    <a:lnL w="12700" cap="flat" cmpd="sng" algn="ctr">
                      <a:solidFill>
                        <a:schemeClr val="bg1"/>
                      </a:solidFill>
                      <a:prstDash val="solid"/>
                      <a:round/>
                      <a:headEnd type="none" w="med" len="med"/>
                      <a:tailEnd type="none" w="med" len="med"/>
                    </a:lnL>
                    <a:lnR>
                      <a:noFill/>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tcPr>
                </a:tc>
                <a:extLst>
                  <a:ext uri="{0D108BD9-81ED-4DB2-BD59-A6C34878D82A}">
                    <a16:rowId xmlns:a16="http://schemas.microsoft.com/office/drawing/2014/main" val="925409020"/>
                  </a:ext>
                </a:extLst>
              </a:tr>
              <a:tr h="210161">
                <a:tc gridSpan="5">
                  <a:txBody>
                    <a:bodyPr/>
                    <a:lstStyle/>
                    <a:p>
                      <a:pPr algn="ctr" fontAlgn="b"/>
                      <a:r>
                        <a:rPr lang="en-IN" sz="1150" b="1" i="0" u="none" strike="noStrike" dirty="0">
                          <a:solidFill>
                            <a:srgbClr val="FFFFFF"/>
                          </a:solidFill>
                          <a:effectLst/>
                          <a:latin typeface="Cambria" panose="02040503050406030204" pitchFamily="18" charset="0"/>
                        </a:rPr>
                        <a:t>Shriram Finance  </a:t>
                      </a:r>
                    </a:p>
                  </a:txBody>
                  <a:tcPr marL="9161" marR="9161" marT="9161" marB="0" anchor="ctr">
                    <a:lnL>
                      <a:noFill/>
                    </a:lnL>
                    <a:lnR>
                      <a:noFill/>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000000"/>
                    </a:solidFill>
                  </a:tcPr>
                </a:tc>
                <a:tc hMerge="1">
                  <a:txBody>
                    <a:bodyPr/>
                    <a:lstStyle/>
                    <a:p>
                      <a:endParaRPr lang="en-IN"/>
                    </a:p>
                  </a:txBody>
                  <a:tcPr/>
                </a:tc>
                <a:tc hMerge="1">
                  <a:txBody>
                    <a:bodyPr/>
                    <a:lstStyle/>
                    <a:p>
                      <a:endParaRPr lang="en-IN"/>
                    </a:p>
                  </a:txBody>
                  <a:tcPr>
                    <a:lnL w="12700" cmpd="sng">
                      <a:noFill/>
                      <a:prstDash val="solid"/>
                    </a:lnL>
                    <a:lnT w="12700" cmpd="sng">
                      <a:noFill/>
                      <a:prstDash val="solid"/>
                    </a:lnT>
                  </a:tcPr>
                </a:tc>
                <a:tc hMerge="1">
                  <a:txBody>
                    <a:bodyPr/>
                    <a:lstStyle/>
                    <a:p>
                      <a:endParaRPr lang="en-IN"/>
                    </a:p>
                  </a:txBody>
                  <a:tcPr/>
                </a:tc>
                <a:tc hMerge="1">
                  <a:txBody>
                    <a:bodyPr/>
                    <a:lstStyle/>
                    <a:p>
                      <a:endParaRPr lang="en-IN"/>
                    </a:p>
                  </a:txBody>
                  <a:tcPr/>
                </a:tc>
                <a:extLst>
                  <a:ext uri="{0D108BD9-81ED-4DB2-BD59-A6C34878D82A}">
                    <a16:rowId xmlns:a16="http://schemas.microsoft.com/office/drawing/2014/main" val="397419719"/>
                  </a:ext>
                </a:extLst>
              </a:tr>
              <a:tr h="210161">
                <a:tc>
                  <a:txBody>
                    <a:bodyPr/>
                    <a:lstStyle/>
                    <a:p>
                      <a:pPr algn="ctr" fontAlgn="ctr"/>
                      <a:r>
                        <a:rPr lang="en-IN" sz="1150" b="1" i="0" u="none" strike="noStrike" dirty="0">
                          <a:solidFill>
                            <a:schemeClr val="tx1"/>
                          </a:solidFill>
                          <a:effectLst/>
                          <a:latin typeface="Cambria" panose="02040503050406030204" pitchFamily="18" charset="0"/>
                        </a:rPr>
                        <a:t>Tenure (Months)</a:t>
                      </a:r>
                    </a:p>
                  </a:txBody>
                  <a:tcPr marL="9161" marR="9161" marT="9161" marB="0" anchor="ctr">
                    <a:lnL>
                      <a:noFill/>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75000"/>
                      </a:schemeClr>
                    </a:solidFill>
                  </a:tcPr>
                </a:tc>
                <a:tc>
                  <a:txBody>
                    <a:bodyPr/>
                    <a:lstStyle/>
                    <a:p>
                      <a:pPr algn="ctr" fontAlgn="ctr"/>
                      <a:r>
                        <a:rPr lang="en-IN" sz="1150" b="1" i="0" u="none" strike="noStrike" dirty="0">
                          <a:solidFill>
                            <a:schemeClr val="tx1"/>
                          </a:solidFill>
                          <a:effectLst/>
                          <a:latin typeface="Cambria" panose="02040503050406030204" pitchFamily="18" charset="0"/>
                        </a:rPr>
                        <a:t>Monthly</a:t>
                      </a:r>
                    </a:p>
                  </a:txBody>
                  <a:tcPr marL="9161" marR="9161" marT="9161"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75000"/>
                      </a:schemeClr>
                    </a:solidFill>
                  </a:tcPr>
                </a:tc>
                <a:tc>
                  <a:txBody>
                    <a:bodyPr/>
                    <a:lstStyle/>
                    <a:p>
                      <a:pPr algn="ctr" fontAlgn="ctr"/>
                      <a:r>
                        <a:rPr lang="en-IN" sz="1150" b="1" i="0" u="none" strike="noStrike">
                          <a:solidFill>
                            <a:schemeClr val="tx1"/>
                          </a:solidFill>
                          <a:effectLst/>
                          <a:latin typeface="Cambria" panose="02040503050406030204" pitchFamily="18" charset="0"/>
                        </a:rPr>
                        <a:t>Quarterly</a:t>
                      </a:r>
                    </a:p>
                  </a:txBody>
                  <a:tcPr marL="9161" marR="9161" marT="9161"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75000"/>
                      </a:schemeClr>
                    </a:solidFill>
                  </a:tcPr>
                </a:tc>
                <a:tc>
                  <a:txBody>
                    <a:bodyPr/>
                    <a:lstStyle/>
                    <a:p>
                      <a:pPr algn="ctr" fontAlgn="ctr"/>
                      <a:r>
                        <a:rPr lang="en-IN" sz="1150" b="1" i="0" u="none" strike="noStrike">
                          <a:solidFill>
                            <a:schemeClr val="tx1"/>
                          </a:solidFill>
                          <a:effectLst/>
                          <a:latin typeface="Cambria" panose="02040503050406030204" pitchFamily="18" charset="0"/>
                        </a:rPr>
                        <a:t>Half Yearly</a:t>
                      </a:r>
                    </a:p>
                  </a:txBody>
                  <a:tcPr marL="9161" marR="9161" marT="9161"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75000"/>
                      </a:schemeClr>
                    </a:solidFill>
                  </a:tcPr>
                </a:tc>
                <a:tc>
                  <a:txBody>
                    <a:bodyPr/>
                    <a:lstStyle/>
                    <a:p>
                      <a:pPr algn="ctr" fontAlgn="ctr"/>
                      <a:r>
                        <a:rPr lang="en-IN" sz="1150" b="1" i="0" u="none" strike="noStrike">
                          <a:solidFill>
                            <a:schemeClr val="tx1"/>
                          </a:solidFill>
                          <a:effectLst/>
                          <a:latin typeface="Cambria" panose="02040503050406030204" pitchFamily="18" charset="0"/>
                        </a:rPr>
                        <a:t>Annual</a:t>
                      </a:r>
                    </a:p>
                  </a:txBody>
                  <a:tcPr marL="9161" marR="9161" marT="9161" marB="0" anchor="ctr">
                    <a:lnL w="12700" cap="flat" cmpd="sng" algn="ctr">
                      <a:solidFill>
                        <a:schemeClr val="bg1"/>
                      </a:solidFill>
                      <a:prstDash val="solid"/>
                      <a:round/>
                      <a:headEnd type="none" w="med" len="med"/>
                      <a:tailEnd type="none" w="med" len="med"/>
                    </a:lnL>
                    <a:lnR>
                      <a:noFill/>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75000"/>
                      </a:schemeClr>
                    </a:solidFill>
                  </a:tcPr>
                </a:tc>
                <a:extLst>
                  <a:ext uri="{0D108BD9-81ED-4DB2-BD59-A6C34878D82A}">
                    <a16:rowId xmlns:a16="http://schemas.microsoft.com/office/drawing/2014/main" val="3932853397"/>
                  </a:ext>
                </a:extLst>
              </a:tr>
              <a:tr h="236155">
                <a:tc>
                  <a:txBody>
                    <a:bodyPr/>
                    <a:lstStyle/>
                    <a:p>
                      <a:pPr algn="ctr" fontAlgn="ctr">
                        <a:buNone/>
                      </a:pPr>
                      <a:r>
                        <a:rPr lang="en-IN" sz="1150" b="0" i="0" u="none" strike="noStrike" dirty="0">
                          <a:solidFill>
                            <a:srgbClr val="000000"/>
                          </a:solidFill>
                          <a:effectLst/>
                          <a:latin typeface="Cambria" panose="02040503050406030204" pitchFamily="18" charset="0"/>
                        </a:rPr>
                        <a:t>12</a:t>
                      </a:r>
                    </a:p>
                  </a:txBody>
                  <a:tcPr marL="9525" marR="9525" marT="9525" marB="0" anchor="ctr">
                    <a:lnL>
                      <a:noFill/>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tcPr>
                </a:tc>
                <a:tc>
                  <a:txBody>
                    <a:bodyPr/>
                    <a:lstStyle/>
                    <a:p>
                      <a:pPr algn="ctr" fontAlgn="ctr">
                        <a:buNone/>
                      </a:pPr>
                      <a:r>
                        <a:rPr lang="en-IN" sz="1100" b="0" i="0" u="none" strike="noStrike" dirty="0">
                          <a:solidFill>
                            <a:srgbClr val="000000"/>
                          </a:solidFill>
                          <a:effectLst/>
                          <a:latin typeface="Cambria" panose="02040503050406030204" pitchFamily="18" charset="0"/>
                        </a:rPr>
                        <a:t>6.64%</a:t>
                      </a:r>
                    </a:p>
                  </a:txBody>
                  <a:tcPr marL="9525" marR="9525" marT="9525"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tcPr>
                </a:tc>
                <a:tc>
                  <a:txBody>
                    <a:bodyPr/>
                    <a:lstStyle/>
                    <a:p>
                      <a:pPr algn="ctr" fontAlgn="ctr">
                        <a:buNone/>
                      </a:pPr>
                      <a:r>
                        <a:rPr lang="en-IN" sz="1100" b="0" i="0" u="none" strike="noStrike">
                          <a:solidFill>
                            <a:srgbClr val="000000"/>
                          </a:solidFill>
                          <a:effectLst/>
                          <a:latin typeface="Cambria" panose="02040503050406030204" pitchFamily="18" charset="0"/>
                        </a:rPr>
                        <a:t>6.68%</a:t>
                      </a:r>
                    </a:p>
                  </a:txBody>
                  <a:tcPr marL="9525" marR="9525" marT="9525"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tcPr>
                </a:tc>
                <a:tc>
                  <a:txBody>
                    <a:bodyPr/>
                    <a:lstStyle/>
                    <a:p>
                      <a:pPr algn="ctr" fontAlgn="ctr">
                        <a:buNone/>
                      </a:pPr>
                      <a:r>
                        <a:rPr lang="en-IN" sz="1100" b="0" i="0" u="none" strike="noStrike">
                          <a:solidFill>
                            <a:srgbClr val="000000"/>
                          </a:solidFill>
                          <a:effectLst/>
                          <a:latin typeface="Cambria" panose="02040503050406030204" pitchFamily="18" charset="0"/>
                        </a:rPr>
                        <a:t>6.74%</a:t>
                      </a:r>
                    </a:p>
                  </a:txBody>
                  <a:tcPr marL="9525" marR="9525" marT="9525"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tcPr>
                </a:tc>
                <a:tc>
                  <a:txBody>
                    <a:bodyPr/>
                    <a:lstStyle/>
                    <a:p>
                      <a:pPr algn="ctr" fontAlgn="ctr">
                        <a:buNone/>
                      </a:pPr>
                      <a:r>
                        <a:rPr lang="en-IN" sz="1100" b="0" i="0" u="none" strike="noStrike">
                          <a:solidFill>
                            <a:srgbClr val="000000"/>
                          </a:solidFill>
                          <a:effectLst/>
                          <a:latin typeface="Cambria" panose="02040503050406030204" pitchFamily="18" charset="0"/>
                        </a:rPr>
                        <a:t>6.85%</a:t>
                      </a:r>
                    </a:p>
                  </a:txBody>
                  <a:tcPr marL="9525" marR="9525" marT="9525" anchor="ctr">
                    <a:lnL w="12700" cap="flat" cmpd="sng" algn="ctr">
                      <a:solidFill>
                        <a:schemeClr val="bg1"/>
                      </a:solidFill>
                      <a:prstDash val="solid"/>
                      <a:round/>
                      <a:headEnd type="none" w="med" len="med"/>
                      <a:tailEnd type="none" w="med" len="med"/>
                    </a:lnL>
                    <a:lnR>
                      <a:noFill/>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tcPr>
                </a:tc>
                <a:extLst>
                  <a:ext uri="{0D108BD9-81ED-4DB2-BD59-A6C34878D82A}">
                    <a16:rowId xmlns:a16="http://schemas.microsoft.com/office/drawing/2014/main" val="3974614531"/>
                  </a:ext>
                </a:extLst>
              </a:tr>
              <a:tr h="236155">
                <a:tc>
                  <a:txBody>
                    <a:bodyPr/>
                    <a:lstStyle/>
                    <a:p>
                      <a:pPr algn="ctr" fontAlgn="ctr">
                        <a:buNone/>
                      </a:pPr>
                      <a:r>
                        <a:rPr lang="en-IN" sz="1150" b="0" i="0" u="none" strike="noStrike" dirty="0">
                          <a:solidFill>
                            <a:srgbClr val="000000"/>
                          </a:solidFill>
                          <a:effectLst/>
                          <a:latin typeface="Cambria" panose="02040503050406030204" pitchFamily="18" charset="0"/>
                        </a:rPr>
                        <a:t>18 – 23</a:t>
                      </a:r>
                    </a:p>
                  </a:txBody>
                  <a:tcPr marL="9525" marR="9525" marT="9525" marB="0" anchor="ctr">
                    <a:lnL>
                      <a:noFill/>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75000"/>
                      </a:schemeClr>
                    </a:solidFill>
                  </a:tcPr>
                </a:tc>
                <a:tc>
                  <a:txBody>
                    <a:bodyPr/>
                    <a:lstStyle/>
                    <a:p>
                      <a:pPr algn="ctr" fontAlgn="ctr">
                        <a:buNone/>
                      </a:pPr>
                      <a:r>
                        <a:rPr lang="en-IN" sz="1100" b="0" i="0" u="none" strike="noStrike">
                          <a:solidFill>
                            <a:srgbClr val="000000"/>
                          </a:solidFill>
                          <a:effectLst/>
                          <a:latin typeface="Cambria" panose="02040503050406030204" pitchFamily="18" charset="0"/>
                        </a:rPr>
                        <a:t>6.83%</a:t>
                      </a:r>
                    </a:p>
                  </a:txBody>
                  <a:tcPr marL="9525" marR="9525" marT="9525"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75000"/>
                      </a:schemeClr>
                    </a:solidFill>
                  </a:tcPr>
                </a:tc>
                <a:tc>
                  <a:txBody>
                    <a:bodyPr/>
                    <a:lstStyle/>
                    <a:p>
                      <a:pPr algn="ctr" fontAlgn="ctr">
                        <a:buNone/>
                      </a:pPr>
                      <a:r>
                        <a:rPr lang="en-IN" sz="1100" b="0" i="0" u="none" strike="noStrike">
                          <a:solidFill>
                            <a:srgbClr val="000000"/>
                          </a:solidFill>
                          <a:effectLst/>
                          <a:latin typeface="Cambria" panose="02040503050406030204" pitchFamily="18" charset="0"/>
                        </a:rPr>
                        <a:t>6.87%</a:t>
                      </a:r>
                    </a:p>
                  </a:txBody>
                  <a:tcPr marL="9525" marR="9525" marT="9525"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75000"/>
                      </a:schemeClr>
                    </a:solidFill>
                  </a:tcPr>
                </a:tc>
                <a:tc>
                  <a:txBody>
                    <a:bodyPr/>
                    <a:lstStyle/>
                    <a:p>
                      <a:pPr algn="ctr" fontAlgn="ctr">
                        <a:buNone/>
                      </a:pPr>
                      <a:r>
                        <a:rPr lang="en-IN" sz="1100" b="0" i="0" u="none" strike="noStrike">
                          <a:solidFill>
                            <a:srgbClr val="000000"/>
                          </a:solidFill>
                          <a:effectLst/>
                          <a:latin typeface="Cambria" panose="02040503050406030204" pitchFamily="18" charset="0"/>
                        </a:rPr>
                        <a:t>6.93%</a:t>
                      </a:r>
                    </a:p>
                  </a:txBody>
                  <a:tcPr marL="9525" marR="9525" marT="9525"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75000"/>
                      </a:schemeClr>
                    </a:solidFill>
                  </a:tcPr>
                </a:tc>
                <a:tc>
                  <a:txBody>
                    <a:bodyPr/>
                    <a:lstStyle/>
                    <a:p>
                      <a:pPr algn="ctr" fontAlgn="ctr">
                        <a:buNone/>
                      </a:pPr>
                      <a:r>
                        <a:rPr lang="en-IN" sz="1100" b="0" i="0" u="none" strike="noStrike">
                          <a:solidFill>
                            <a:srgbClr val="000000"/>
                          </a:solidFill>
                          <a:effectLst/>
                          <a:latin typeface="Cambria" panose="02040503050406030204" pitchFamily="18" charset="0"/>
                        </a:rPr>
                        <a:t>7.05%</a:t>
                      </a:r>
                    </a:p>
                  </a:txBody>
                  <a:tcPr marL="9525" marR="9525" marT="9525" anchor="ctr">
                    <a:lnL w="12700" cap="flat" cmpd="sng" algn="ctr">
                      <a:solidFill>
                        <a:schemeClr val="bg1"/>
                      </a:solidFill>
                      <a:prstDash val="solid"/>
                      <a:round/>
                      <a:headEnd type="none" w="med" len="med"/>
                      <a:tailEnd type="none" w="med" len="med"/>
                    </a:lnL>
                    <a:lnR>
                      <a:noFill/>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75000"/>
                      </a:schemeClr>
                    </a:solidFill>
                  </a:tcPr>
                </a:tc>
                <a:extLst>
                  <a:ext uri="{0D108BD9-81ED-4DB2-BD59-A6C34878D82A}">
                    <a16:rowId xmlns:a16="http://schemas.microsoft.com/office/drawing/2014/main" val="1649538981"/>
                  </a:ext>
                </a:extLst>
              </a:tr>
              <a:tr h="236155">
                <a:tc>
                  <a:txBody>
                    <a:bodyPr/>
                    <a:lstStyle/>
                    <a:p>
                      <a:pPr algn="ctr" fontAlgn="ctr">
                        <a:buNone/>
                      </a:pPr>
                      <a:r>
                        <a:rPr lang="en-IN" sz="1150" b="0" i="0" u="none" strike="noStrike" dirty="0">
                          <a:solidFill>
                            <a:srgbClr val="000000"/>
                          </a:solidFill>
                          <a:effectLst/>
                          <a:latin typeface="Cambria" panose="02040503050406030204" pitchFamily="18" charset="0"/>
                        </a:rPr>
                        <a:t>24 – 35</a:t>
                      </a:r>
                    </a:p>
                  </a:txBody>
                  <a:tcPr marL="9525" marR="9525" marT="9525" marB="0" anchor="ctr">
                    <a:lnL>
                      <a:noFill/>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tcPr>
                </a:tc>
                <a:tc>
                  <a:txBody>
                    <a:bodyPr/>
                    <a:lstStyle/>
                    <a:p>
                      <a:pPr algn="ctr" fontAlgn="ctr">
                        <a:buNone/>
                      </a:pPr>
                      <a:r>
                        <a:rPr lang="en-IN" sz="1100" b="0" i="0" u="none" strike="noStrike">
                          <a:solidFill>
                            <a:srgbClr val="000000"/>
                          </a:solidFill>
                          <a:effectLst/>
                          <a:latin typeface="Cambria" panose="02040503050406030204" pitchFamily="18" charset="0"/>
                        </a:rPr>
                        <a:t>6.88%</a:t>
                      </a:r>
                    </a:p>
                  </a:txBody>
                  <a:tcPr marL="9525" marR="9525" marT="9525"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tcPr>
                </a:tc>
                <a:tc>
                  <a:txBody>
                    <a:bodyPr/>
                    <a:lstStyle/>
                    <a:p>
                      <a:pPr algn="ctr" fontAlgn="ctr">
                        <a:buNone/>
                      </a:pPr>
                      <a:r>
                        <a:rPr lang="en-IN" sz="1100" b="0" i="0" u="none" strike="noStrike">
                          <a:solidFill>
                            <a:srgbClr val="000000"/>
                          </a:solidFill>
                          <a:effectLst/>
                          <a:latin typeface="Cambria" panose="02040503050406030204" pitchFamily="18" charset="0"/>
                        </a:rPr>
                        <a:t>6.92%</a:t>
                      </a:r>
                    </a:p>
                  </a:txBody>
                  <a:tcPr marL="9525" marR="9525" marT="9525"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tcPr>
                </a:tc>
                <a:tc>
                  <a:txBody>
                    <a:bodyPr/>
                    <a:lstStyle/>
                    <a:p>
                      <a:pPr algn="ctr" fontAlgn="ctr">
                        <a:buNone/>
                      </a:pPr>
                      <a:r>
                        <a:rPr lang="en-IN" sz="1100" b="0" i="0" u="none" strike="noStrike">
                          <a:solidFill>
                            <a:srgbClr val="000000"/>
                          </a:solidFill>
                          <a:effectLst/>
                          <a:latin typeface="Cambria" panose="02040503050406030204" pitchFamily="18" charset="0"/>
                        </a:rPr>
                        <a:t>6.98%</a:t>
                      </a:r>
                    </a:p>
                  </a:txBody>
                  <a:tcPr marL="9525" marR="9525" marT="9525"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tcPr>
                </a:tc>
                <a:tc>
                  <a:txBody>
                    <a:bodyPr/>
                    <a:lstStyle/>
                    <a:p>
                      <a:pPr algn="ctr" fontAlgn="ctr">
                        <a:buNone/>
                      </a:pPr>
                      <a:r>
                        <a:rPr lang="en-IN" sz="1100" b="0" i="0" u="none" strike="noStrike">
                          <a:solidFill>
                            <a:srgbClr val="000000"/>
                          </a:solidFill>
                          <a:effectLst/>
                          <a:latin typeface="Cambria" panose="02040503050406030204" pitchFamily="18" charset="0"/>
                        </a:rPr>
                        <a:t>7.10%</a:t>
                      </a:r>
                    </a:p>
                  </a:txBody>
                  <a:tcPr marL="9525" marR="9525" marT="9525" anchor="ctr">
                    <a:lnL w="12700" cap="flat" cmpd="sng" algn="ctr">
                      <a:solidFill>
                        <a:schemeClr val="bg1"/>
                      </a:solidFill>
                      <a:prstDash val="solid"/>
                      <a:round/>
                      <a:headEnd type="none" w="med" len="med"/>
                      <a:tailEnd type="none" w="med" len="med"/>
                    </a:lnL>
                    <a:lnR>
                      <a:noFill/>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tcPr>
                </a:tc>
                <a:extLst>
                  <a:ext uri="{0D108BD9-81ED-4DB2-BD59-A6C34878D82A}">
                    <a16:rowId xmlns:a16="http://schemas.microsoft.com/office/drawing/2014/main" val="2535983863"/>
                  </a:ext>
                </a:extLst>
              </a:tr>
              <a:tr h="236155">
                <a:tc>
                  <a:txBody>
                    <a:bodyPr/>
                    <a:lstStyle/>
                    <a:p>
                      <a:pPr algn="ctr" fontAlgn="ctr">
                        <a:buNone/>
                      </a:pPr>
                      <a:r>
                        <a:rPr lang="en-IN" sz="1150" b="0" i="0" u="none" strike="noStrike" dirty="0">
                          <a:solidFill>
                            <a:srgbClr val="000000"/>
                          </a:solidFill>
                          <a:effectLst/>
                          <a:latin typeface="Cambria" panose="02040503050406030204" pitchFamily="18" charset="0"/>
                        </a:rPr>
                        <a:t>36 – 49</a:t>
                      </a:r>
                    </a:p>
                  </a:txBody>
                  <a:tcPr marL="9525" marR="9525" marT="9525" marB="0" anchor="ctr">
                    <a:lnL>
                      <a:noFill/>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BFBFBF"/>
                    </a:solidFill>
                  </a:tcPr>
                </a:tc>
                <a:tc>
                  <a:txBody>
                    <a:bodyPr/>
                    <a:lstStyle/>
                    <a:p>
                      <a:pPr algn="ctr" fontAlgn="ctr">
                        <a:buNone/>
                      </a:pPr>
                      <a:r>
                        <a:rPr lang="en-IN" sz="1100" b="0" i="0" u="none" strike="noStrike">
                          <a:solidFill>
                            <a:srgbClr val="000000"/>
                          </a:solidFill>
                          <a:effectLst/>
                          <a:latin typeface="Cambria" panose="02040503050406030204" pitchFamily="18" charset="0"/>
                        </a:rPr>
                        <a:t>7.25%</a:t>
                      </a:r>
                    </a:p>
                  </a:txBody>
                  <a:tcPr marL="9525" marR="9525" marT="9525"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BFBFBF"/>
                    </a:solidFill>
                  </a:tcPr>
                </a:tc>
                <a:tc>
                  <a:txBody>
                    <a:bodyPr/>
                    <a:lstStyle/>
                    <a:p>
                      <a:pPr algn="ctr" fontAlgn="ctr">
                        <a:buNone/>
                      </a:pPr>
                      <a:r>
                        <a:rPr lang="en-IN" sz="1100" b="0" i="0" u="none" strike="noStrike">
                          <a:solidFill>
                            <a:srgbClr val="000000"/>
                          </a:solidFill>
                          <a:effectLst/>
                          <a:latin typeface="Cambria" panose="02040503050406030204" pitchFamily="18" charset="0"/>
                        </a:rPr>
                        <a:t>7.30%</a:t>
                      </a:r>
                    </a:p>
                  </a:txBody>
                  <a:tcPr marL="9525" marR="9525" marT="9525"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BFBFBF"/>
                    </a:solidFill>
                  </a:tcPr>
                </a:tc>
                <a:tc>
                  <a:txBody>
                    <a:bodyPr/>
                    <a:lstStyle/>
                    <a:p>
                      <a:pPr algn="ctr" fontAlgn="ctr">
                        <a:buNone/>
                      </a:pPr>
                      <a:r>
                        <a:rPr lang="en-IN" sz="1100" b="0" i="0" u="none" strike="noStrike">
                          <a:solidFill>
                            <a:srgbClr val="000000"/>
                          </a:solidFill>
                          <a:effectLst/>
                          <a:latin typeface="Cambria" panose="02040503050406030204" pitchFamily="18" charset="0"/>
                        </a:rPr>
                        <a:t>7.36%</a:t>
                      </a:r>
                    </a:p>
                  </a:txBody>
                  <a:tcPr marL="9525" marR="9525" marT="9525"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BFBFBF"/>
                    </a:solidFill>
                  </a:tcPr>
                </a:tc>
                <a:tc>
                  <a:txBody>
                    <a:bodyPr/>
                    <a:lstStyle/>
                    <a:p>
                      <a:pPr algn="ctr" fontAlgn="ctr">
                        <a:buNone/>
                      </a:pPr>
                      <a:r>
                        <a:rPr lang="en-IN" sz="1100" b="0" i="0" u="none" strike="noStrike">
                          <a:solidFill>
                            <a:srgbClr val="000000"/>
                          </a:solidFill>
                          <a:effectLst/>
                          <a:latin typeface="Cambria" panose="02040503050406030204" pitchFamily="18" charset="0"/>
                        </a:rPr>
                        <a:t>7.50%</a:t>
                      </a:r>
                    </a:p>
                  </a:txBody>
                  <a:tcPr marL="9525" marR="9525" marT="9525" anchor="ctr">
                    <a:lnL w="12700" cap="flat" cmpd="sng" algn="ctr">
                      <a:solidFill>
                        <a:schemeClr val="bg1"/>
                      </a:solidFill>
                      <a:prstDash val="solid"/>
                      <a:round/>
                      <a:headEnd type="none" w="med" len="med"/>
                      <a:tailEnd type="none" w="med" len="med"/>
                    </a:lnL>
                    <a:lnR>
                      <a:noFill/>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BFBFBF"/>
                    </a:solidFill>
                  </a:tcPr>
                </a:tc>
                <a:extLst>
                  <a:ext uri="{0D108BD9-81ED-4DB2-BD59-A6C34878D82A}">
                    <a16:rowId xmlns:a16="http://schemas.microsoft.com/office/drawing/2014/main" val="2449505499"/>
                  </a:ext>
                </a:extLst>
              </a:tr>
              <a:tr h="236155">
                <a:tc>
                  <a:txBody>
                    <a:bodyPr/>
                    <a:lstStyle/>
                    <a:p>
                      <a:pPr algn="ctr" fontAlgn="ctr">
                        <a:buNone/>
                      </a:pPr>
                      <a:r>
                        <a:rPr lang="en-IN" sz="1150" b="0" i="0" u="none" strike="noStrike" dirty="0">
                          <a:solidFill>
                            <a:srgbClr val="000000"/>
                          </a:solidFill>
                          <a:effectLst/>
                          <a:latin typeface="Cambria" panose="02040503050406030204" pitchFamily="18" charset="0"/>
                        </a:rPr>
                        <a:t>50</a:t>
                      </a:r>
                    </a:p>
                  </a:txBody>
                  <a:tcPr marL="9525" marR="9525" marT="9525" marB="0" anchor="ctr">
                    <a:lnL>
                      <a:noFill/>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tc>
                  <a:txBody>
                    <a:bodyPr/>
                    <a:lstStyle/>
                    <a:p>
                      <a:pPr algn="ctr" fontAlgn="ctr">
                        <a:buNone/>
                      </a:pPr>
                      <a:r>
                        <a:rPr lang="en-IN" sz="1100" b="0" i="0" u="none" strike="noStrike">
                          <a:solidFill>
                            <a:srgbClr val="000000"/>
                          </a:solidFill>
                          <a:effectLst/>
                          <a:latin typeface="Cambria" panose="02040503050406030204" pitchFamily="18" charset="0"/>
                        </a:rPr>
                        <a:t>7.25%</a:t>
                      </a:r>
                    </a:p>
                  </a:txBody>
                  <a:tcPr marL="9525" marR="9525" marT="9525"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tc>
                  <a:txBody>
                    <a:bodyPr/>
                    <a:lstStyle/>
                    <a:p>
                      <a:pPr algn="ctr" fontAlgn="ctr">
                        <a:buNone/>
                      </a:pPr>
                      <a:r>
                        <a:rPr lang="en-IN" sz="1100" b="0" i="0" u="none" strike="noStrike">
                          <a:solidFill>
                            <a:srgbClr val="000000"/>
                          </a:solidFill>
                          <a:effectLst/>
                          <a:latin typeface="Cambria" panose="02040503050406030204" pitchFamily="18" charset="0"/>
                        </a:rPr>
                        <a:t>7.30%</a:t>
                      </a:r>
                    </a:p>
                  </a:txBody>
                  <a:tcPr marL="9525" marR="9525" marT="9525"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tc>
                  <a:txBody>
                    <a:bodyPr/>
                    <a:lstStyle/>
                    <a:p>
                      <a:pPr algn="ctr" fontAlgn="ctr">
                        <a:buNone/>
                      </a:pPr>
                      <a:r>
                        <a:rPr lang="en-IN" sz="1100" b="0" i="0" u="none" strike="noStrike">
                          <a:solidFill>
                            <a:srgbClr val="000000"/>
                          </a:solidFill>
                          <a:effectLst/>
                          <a:latin typeface="Cambria" panose="02040503050406030204" pitchFamily="18" charset="0"/>
                        </a:rPr>
                        <a:t>7.36%</a:t>
                      </a:r>
                    </a:p>
                  </a:txBody>
                  <a:tcPr marL="9525" marR="9525" marT="9525"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tc>
                  <a:txBody>
                    <a:bodyPr/>
                    <a:lstStyle/>
                    <a:p>
                      <a:pPr algn="ctr" fontAlgn="ctr">
                        <a:buNone/>
                      </a:pPr>
                      <a:r>
                        <a:rPr lang="en-IN" sz="1100" b="0" i="0" u="none" strike="noStrike">
                          <a:solidFill>
                            <a:srgbClr val="000000"/>
                          </a:solidFill>
                          <a:effectLst/>
                          <a:latin typeface="Cambria" panose="02040503050406030204" pitchFamily="18" charset="0"/>
                        </a:rPr>
                        <a:t>7.50%</a:t>
                      </a:r>
                    </a:p>
                  </a:txBody>
                  <a:tcPr marL="9525" marR="9525" marT="9525" anchor="ctr">
                    <a:lnL w="12700" cap="flat" cmpd="sng" algn="ctr">
                      <a:solidFill>
                        <a:schemeClr val="bg1"/>
                      </a:solidFill>
                      <a:prstDash val="solid"/>
                      <a:round/>
                      <a:headEnd type="none" w="med" len="med"/>
                      <a:tailEnd type="none" w="med" len="med"/>
                    </a:lnL>
                    <a:lnR>
                      <a:noFill/>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extLst>
                  <a:ext uri="{0D108BD9-81ED-4DB2-BD59-A6C34878D82A}">
                    <a16:rowId xmlns:a16="http://schemas.microsoft.com/office/drawing/2014/main" val="294147208"/>
                  </a:ext>
                </a:extLst>
              </a:tr>
              <a:tr h="236155">
                <a:tc>
                  <a:txBody>
                    <a:bodyPr/>
                    <a:lstStyle/>
                    <a:p>
                      <a:pPr algn="ctr" fontAlgn="ctr">
                        <a:buNone/>
                      </a:pPr>
                      <a:r>
                        <a:rPr lang="en-IN" sz="1150" b="0" i="0" u="none" strike="noStrike" dirty="0">
                          <a:solidFill>
                            <a:srgbClr val="000000"/>
                          </a:solidFill>
                          <a:effectLst/>
                          <a:latin typeface="Cambria" panose="02040503050406030204" pitchFamily="18" charset="0"/>
                        </a:rPr>
                        <a:t>51 – 60</a:t>
                      </a:r>
                    </a:p>
                  </a:txBody>
                  <a:tcPr marL="9525" marR="9525" marT="9525" marB="0" anchor="ctr">
                    <a:lnL>
                      <a:noFill/>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BFBFBF"/>
                    </a:solidFill>
                  </a:tcPr>
                </a:tc>
                <a:tc>
                  <a:txBody>
                    <a:bodyPr/>
                    <a:lstStyle/>
                    <a:p>
                      <a:pPr algn="ctr" fontAlgn="ctr">
                        <a:buNone/>
                      </a:pPr>
                      <a:r>
                        <a:rPr lang="en-IN" sz="1100" b="0" i="0" u="none" strike="noStrike">
                          <a:solidFill>
                            <a:srgbClr val="000000"/>
                          </a:solidFill>
                          <a:effectLst/>
                          <a:latin typeface="Cambria" panose="02040503050406030204" pitchFamily="18" charset="0"/>
                        </a:rPr>
                        <a:t>7.25%</a:t>
                      </a:r>
                    </a:p>
                  </a:txBody>
                  <a:tcPr marL="9525" marR="9525" marT="9525"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BFBFBF"/>
                    </a:solidFill>
                  </a:tcPr>
                </a:tc>
                <a:tc>
                  <a:txBody>
                    <a:bodyPr/>
                    <a:lstStyle/>
                    <a:p>
                      <a:pPr algn="ctr" fontAlgn="ctr">
                        <a:buNone/>
                      </a:pPr>
                      <a:r>
                        <a:rPr lang="en-IN" sz="1100" b="0" i="0" u="none" strike="noStrike">
                          <a:solidFill>
                            <a:srgbClr val="000000"/>
                          </a:solidFill>
                          <a:effectLst/>
                          <a:latin typeface="Cambria" panose="02040503050406030204" pitchFamily="18" charset="0"/>
                        </a:rPr>
                        <a:t>7.30%</a:t>
                      </a:r>
                    </a:p>
                  </a:txBody>
                  <a:tcPr marL="9525" marR="9525" marT="9525"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BFBFBF"/>
                    </a:solidFill>
                  </a:tcPr>
                </a:tc>
                <a:tc>
                  <a:txBody>
                    <a:bodyPr/>
                    <a:lstStyle/>
                    <a:p>
                      <a:pPr algn="ctr" fontAlgn="ctr">
                        <a:buNone/>
                      </a:pPr>
                      <a:r>
                        <a:rPr lang="en-IN" sz="1100" b="0" i="0" u="none" strike="noStrike">
                          <a:solidFill>
                            <a:srgbClr val="000000"/>
                          </a:solidFill>
                          <a:effectLst/>
                          <a:latin typeface="Cambria" panose="02040503050406030204" pitchFamily="18" charset="0"/>
                        </a:rPr>
                        <a:t>7.36%</a:t>
                      </a:r>
                    </a:p>
                  </a:txBody>
                  <a:tcPr marL="9525" marR="9525" marT="9525"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BFBFBF"/>
                    </a:solidFill>
                  </a:tcPr>
                </a:tc>
                <a:tc>
                  <a:txBody>
                    <a:bodyPr/>
                    <a:lstStyle/>
                    <a:p>
                      <a:pPr algn="ctr" fontAlgn="ctr">
                        <a:buNone/>
                      </a:pPr>
                      <a:r>
                        <a:rPr lang="en-IN" sz="1100" b="0" i="0" u="none" strike="noStrike" dirty="0">
                          <a:solidFill>
                            <a:srgbClr val="000000"/>
                          </a:solidFill>
                          <a:effectLst/>
                          <a:latin typeface="Cambria" panose="02040503050406030204" pitchFamily="18" charset="0"/>
                        </a:rPr>
                        <a:t>7.50%</a:t>
                      </a:r>
                    </a:p>
                  </a:txBody>
                  <a:tcPr marL="9525" marR="9525" marT="9525" anchor="ctr">
                    <a:lnL w="12700" cap="flat" cmpd="sng" algn="ctr">
                      <a:solidFill>
                        <a:schemeClr val="bg1"/>
                      </a:solidFill>
                      <a:prstDash val="solid"/>
                      <a:round/>
                      <a:headEnd type="none" w="med" len="med"/>
                      <a:tailEnd type="none" w="med" len="med"/>
                    </a:lnL>
                    <a:lnR>
                      <a:noFill/>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BFBFBF"/>
                    </a:solidFill>
                  </a:tcPr>
                </a:tc>
                <a:extLst>
                  <a:ext uri="{0D108BD9-81ED-4DB2-BD59-A6C34878D82A}">
                    <a16:rowId xmlns:a16="http://schemas.microsoft.com/office/drawing/2014/main" val="316055298"/>
                  </a:ext>
                </a:extLst>
              </a:tr>
              <a:tr h="210161">
                <a:tc gridSpan="5">
                  <a:txBody>
                    <a:bodyPr/>
                    <a:lstStyle/>
                    <a:p>
                      <a:pPr algn="ctr" fontAlgn="b"/>
                      <a:r>
                        <a:rPr lang="en-IN" sz="1150" b="1" i="0" u="none" strike="noStrike" dirty="0">
                          <a:solidFill>
                            <a:srgbClr val="FFFFFF"/>
                          </a:solidFill>
                          <a:effectLst/>
                          <a:latin typeface="Cambria" panose="02040503050406030204" pitchFamily="18" charset="0"/>
                        </a:rPr>
                        <a:t>ICICI Home Finance (&lt; 3 Cr)</a:t>
                      </a:r>
                    </a:p>
                  </a:txBody>
                  <a:tcPr marL="9161" marR="9161" marT="9161" marB="0" anchor="ctr">
                    <a:lnL>
                      <a:noFill/>
                    </a:lnL>
                    <a:lnR>
                      <a:noFill/>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000000"/>
                    </a:solidFill>
                  </a:tcPr>
                </a:tc>
                <a:tc hMerge="1">
                  <a:txBody>
                    <a:bodyPr/>
                    <a:lstStyle/>
                    <a:p>
                      <a:endParaRPr lang="en-IN"/>
                    </a:p>
                  </a:txBody>
                  <a:tcPr/>
                </a:tc>
                <a:tc hMerge="1">
                  <a:txBody>
                    <a:bodyPr/>
                    <a:lstStyle/>
                    <a:p>
                      <a:endParaRPr lang="en-IN"/>
                    </a:p>
                  </a:txBody>
                  <a:tcPr>
                    <a:lnL w="12700" cmpd="sng">
                      <a:noFill/>
                      <a:prstDash val="solid"/>
                    </a:lnL>
                    <a:lnT w="12700" cmpd="sng">
                      <a:noFill/>
                      <a:prstDash val="solid"/>
                    </a:lnT>
                  </a:tcPr>
                </a:tc>
                <a:tc hMerge="1">
                  <a:txBody>
                    <a:bodyPr/>
                    <a:lstStyle/>
                    <a:p>
                      <a:endParaRPr lang="en-IN"/>
                    </a:p>
                  </a:txBody>
                  <a:tcPr/>
                </a:tc>
                <a:tc hMerge="1">
                  <a:txBody>
                    <a:bodyPr/>
                    <a:lstStyle/>
                    <a:p>
                      <a:endParaRPr lang="en-IN"/>
                    </a:p>
                  </a:txBody>
                  <a:tcPr/>
                </a:tc>
                <a:extLst>
                  <a:ext uri="{0D108BD9-81ED-4DB2-BD59-A6C34878D82A}">
                    <a16:rowId xmlns:a16="http://schemas.microsoft.com/office/drawing/2014/main" val="546683791"/>
                  </a:ext>
                </a:extLst>
              </a:tr>
              <a:tr h="210161">
                <a:tc>
                  <a:txBody>
                    <a:bodyPr/>
                    <a:lstStyle/>
                    <a:p>
                      <a:pPr algn="ctr" fontAlgn="ctr"/>
                      <a:r>
                        <a:rPr lang="en-IN" sz="1150" b="1" i="0" u="none" strike="noStrike">
                          <a:solidFill>
                            <a:schemeClr val="tx1"/>
                          </a:solidFill>
                          <a:effectLst/>
                          <a:latin typeface="Cambria" panose="02040503050406030204" pitchFamily="18" charset="0"/>
                        </a:rPr>
                        <a:t>Tenure (Months)</a:t>
                      </a:r>
                    </a:p>
                  </a:txBody>
                  <a:tcPr marL="9161" marR="9161" marT="9161" marB="0" anchor="ctr">
                    <a:lnL>
                      <a:noFill/>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75000"/>
                      </a:schemeClr>
                    </a:solidFill>
                  </a:tcPr>
                </a:tc>
                <a:tc>
                  <a:txBody>
                    <a:bodyPr/>
                    <a:lstStyle/>
                    <a:p>
                      <a:pPr algn="ctr" fontAlgn="ctr"/>
                      <a:r>
                        <a:rPr lang="en-IN" sz="1150" b="1" i="0" u="none" strike="noStrike">
                          <a:solidFill>
                            <a:schemeClr val="tx1"/>
                          </a:solidFill>
                          <a:effectLst/>
                          <a:latin typeface="Cambria" panose="02040503050406030204" pitchFamily="18" charset="0"/>
                        </a:rPr>
                        <a:t>Monthly</a:t>
                      </a:r>
                    </a:p>
                  </a:txBody>
                  <a:tcPr marL="9161" marR="9161" marT="9161"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75000"/>
                      </a:schemeClr>
                    </a:solidFill>
                  </a:tcPr>
                </a:tc>
                <a:tc>
                  <a:txBody>
                    <a:bodyPr/>
                    <a:lstStyle/>
                    <a:p>
                      <a:pPr algn="ctr" fontAlgn="ctr"/>
                      <a:r>
                        <a:rPr lang="en-IN" sz="1150" b="1" i="0" u="none" strike="noStrike">
                          <a:solidFill>
                            <a:schemeClr val="tx1"/>
                          </a:solidFill>
                          <a:effectLst/>
                          <a:latin typeface="Cambria" panose="02040503050406030204" pitchFamily="18" charset="0"/>
                        </a:rPr>
                        <a:t>Quarterly</a:t>
                      </a:r>
                    </a:p>
                  </a:txBody>
                  <a:tcPr marL="9161" marR="9161" marT="9161"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75000"/>
                      </a:schemeClr>
                    </a:solidFill>
                  </a:tcPr>
                </a:tc>
                <a:tc>
                  <a:txBody>
                    <a:bodyPr/>
                    <a:lstStyle/>
                    <a:p>
                      <a:pPr algn="ctr" fontAlgn="ctr"/>
                      <a:r>
                        <a:rPr lang="en-IN" sz="1150" b="1" i="0" u="none" strike="noStrike">
                          <a:solidFill>
                            <a:schemeClr val="tx1"/>
                          </a:solidFill>
                          <a:effectLst/>
                          <a:latin typeface="Cambria" panose="02040503050406030204" pitchFamily="18" charset="0"/>
                        </a:rPr>
                        <a:t>Half Yearly</a:t>
                      </a:r>
                    </a:p>
                  </a:txBody>
                  <a:tcPr marL="9161" marR="9161" marT="9161"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75000"/>
                      </a:schemeClr>
                    </a:solidFill>
                  </a:tcPr>
                </a:tc>
                <a:tc>
                  <a:txBody>
                    <a:bodyPr/>
                    <a:lstStyle/>
                    <a:p>
                      <a:pPr algn="ctr" fontAlgn="ctr"/>
                      <a:r>
                        <a:rPr lang="en-IN" sz="1150" b="1" i="0" u="none" strike="noStrike">
                          <a:solidFill>
                            <a:schemeClr val="tx1"/>
                          </a:solidFill>
                          <a:effectLst/>
                          <a:latin typeface="Cambria" panose="02040503050406030204" pitchFamily="18" charset="0"/>
                        </a:rPr>
                        <a:t>Annual</a:t>
                      </a:r>
                    </a:p>
                  </a:txBody>
                  <a:tcPr marL="9161" marR="9161" marT="9161" marB="0" anchor="ctr">
                    <a:lnL w="12700" cap="flat" cmpd="sng" algn="ctr">
                      <a:solidFill>
                        <a:schemeClr val="bg1"/>
                      </a:solidFill>
                      <a:prstDash val="solid"/>
                      <a:round/>
                      <a:headEnd type="none" w="med" len="med"/>
                      <a:tailEnd type="none" w="med" len="med"/>
                    </a:lnL>
                    <a:lnR>
                      <a:noFill/>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75000"/>
                      </a:schemeClr>
                    </a:solidFill>
                  </a:tcPr>
                </a:tc>
                <a:extLst>
                  <a:ext uri="{0D108BD9-81ED-4DB2-BD59-A6C34878D82A}">
                    <a16:rowId xmlns:a16="http://schemas.microsoft.com/office/drawing/2014/main" val="4089407249"/>
                  </a:ext>
                </a:extLst>
              </a:tr>
              <a:tr h="253685">
                <a:tc>
                  <a:txBody>
                    <a:bodyPr/>
                    <a:lstStyle/>
                    <a:p>
                      <a:pPr algn="ctr" fontAlgn="ctr"/>
                      <a:r>
                        <a:rPr lang="en-IN" sz="1150" b="0" i="0" u="none" strike="noStrike" dirty="0">
                          <a:solidFill>
                            <a:srgbClr val="000000"/>
                          </a:solidFill>
                          <a:effectLst/>
                          <a:latin typeface="Cambria" panose="02040503050406030204" pitchFamily="18" charset="0"/>
                        </a:rPr>
                        <a:t>&gt;=12 to &lt;24 </a:t>
                      </a:r>
                    </a:p>
                  </a:txBody>
                  <a:tcPr marL="9525" marR="9525" marT="9525" marB="0" anchor="ctr">
                    <a:lnL>
                      <a:noFill/>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tcPr>
                </a:tc>
                <a:tc>
                  <a:txBody>
                    <a:bodyPr/>
                    <a:lstStyle/>
                    <a:p>
                      <a:pPr algn="ctr" fontAlgn="ctr">
                        <a:buNone/>
                      </a:pPr>
                      <a:r>
                        <a:rPr lang="en-IN" sz="1100" b="0" i="0" u="none" strike="noStrike" dirty="0">
                          <a:solidFill>
                            <a:srgbClr val="000000"/>
                          </a:solidFill>
                          <a:effectLst/>
                          <a:latin typeface="Cambria" panose="02040503050406030204" pitchFamily="18" charset="0"/>
                        </a:rPr>
                        <a:t>6.60%</a:t>
                      </a:r>
                    </a:p>
                  </a:txBody>
                  <a:tcPr marL="9525" marR="9525" marT="9525"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tcPr>
                </a:tc>
                <a:tc>
                  <a:txBody>
                    <a:bodyPr/>
                    <a:lstStyle/>
                    <a:p>
                      <a:pPr algn="ctr" fontAlgn="ctr">
                        <a:buNone/>
                      </a:pPr>
                      <a:r>
                        <a:rPr lang="en-IN" sz="1100" b="0" i="0" u="none" strike="noStrike">
                          <a:solidFill>
                            <a:srgbClr val="000000"/>
                          </a:solidFill>
                          <a:effectLst/>
                          <a:latin typeface="Cambria" panose="02040503050406030204" pitchFamily="18" charset="0"/>
                        </a:rPr>
                        <a:t>6.65%</a:t>
                      </a:r>
                    </a:p>
                  </a:txBody>
                  <a:tcPr marL="9525" marR="9525" marT="9525"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tcPr>
                </a:tc>
                <a:tc>
                  <a:txBody>
                    <a:bodyPr/>
                    <a:lstStyle/>
                    <a:p>
                      <a:pPr algn="ctr" fontAlgn="ctr">
                        <a:buNone/>
                      </a:pPr>
                      <a:r>
                        <a:rPr lang="en-IN" sz="1100" b="0" i="0" u="none" strike="noStrike">
                          <a:solidFill>
                            <a:srgbClr val="000000"/>
                          </a:solidFill>
                          <a:effectLst/>
                          <a:latin typeface="Cambria" panose="02040503050406030204" pitchFamily="18" charset="0"/>
                        </a:rPr>
                        <a:t>-</a:t>
                      </a:r>
                    </a:p>
                  </a:txBody>
                  <a:tcPr marL="9525" marR="9525" marT="9525"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tcPr>
                </a:tc>
                <a:tc>
                  <a:txBody>
                    <a:bodyPr/>
                    <a:lstStyle/>
                    <a:p>
                      <a:pPr algn="ctr" fontAlgn="ctr">
                        <a:buNone/>
                      </a:pPr>
                      <a:r>
                        <a:rPr lang="en-IN" sz="1100" b="0" i="0" u="none" strike="noStrike">
                          <a:solidFill>
                            <a:srgbClr val="000000"/>
                          </a:solidFill>
                          <a:effectLst/>
                          <a:latin typeface="Cambria" panose="02040503050406030204" pitchFamily="18" charset="0"/>
                        </a:rPr>
                        <a:t>6.85%</a:t>
                      </a:r>
                    </a:p>
                  </a:txBody>
                  <a:tcPr marL="9525" marR="9525" marT="9525" anchor="ctr">
                    <a:lnL w="12700" cap="flat" cmpd="sng" algn="ctr">
                      <a:solidFill>
                        <a:schemeClr val="bg1"/>
                      </a:solidFill>
                      <a:prstDash val="solid"/>
                      <a:round/>
                      <a:headEnd type="none" w="med" len="med"/>
                      <a:tailEnd type="none" w="med" len="med"/>
                    </a:lnL>
                    <a:lnR>
                      <a:noFill/>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tcPr>
                </a:tc>
                <a:extLst>
                  <a:ext uri="{0D108BD9-81ED-4DB2-BD59-A6C34878D82A}">
                    <a16:rowId xmlns:a16="http://schemas.microsoft.com/office/drawing/2014/main" val="128005058"/>
                  </a:ext>
                </a:extLst>
              </a:tr>
              <a:tr h="253685">
                <a:tc>
                  <a:txBody>
                    <a:bodyPr/>
                    <a:lstStyle/>
                    <a:p>
                      <a:pPr algn="ctr" fontAlgn="ctr"/>
                      <a:r>
                        <a:rPr lang="en-IN" sz="1150" b="0" i="0" u="none" strike="noStrike">
                          <a:solidFill>
                            <a:srgbClr val="000000"/>
                          </a:solidFill>
                          <a:effectLst/>
                          <a:latin typeface="Cambria" panose="02040503050406030204" pitchFamily="18" charset="0"/>
                        </a:rPr>
                        <a:t>&gt;=24 to &lt;36 </a:t>
                      </a:r>
                    </a:p>
                  </a:txBody>
                  <a:tcPr marL="9525" marR="9525" marT="9525" marB="0" anchor="ctr">
                    <a:lnL>
                      <a:noFill/>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BFBFBF"/>
                    </a:solidFill>
                  </a:tcPr>
                </a:tc>
                <a:tc>
                  <a:txBody>
                    <a:bodyPr/>
                    <a:lstStyle/>
                    <a:p>
                      <a:pPr algn="ctr" fontAlgn="ctr">
                        <a:buNone/>
                      </a:pPr>
                      <a:r>
                        <a:rPr lang="en-IN" sz="1100" b="0" i="0" u="none" strike="noStrike">
                          <a:solidFill>
                            <a:srgbClr val="000000"/>
                          </a:solidFill>
                          <a:effectLst/>
                          <a:latin typeface="Cambria" panose="02040503050406030204" pitchFamily="18" charset="0"/>
                        </a:rPr>
                        <a:t>6.70%</a:t>
                      </a:r>
                    </a:p>
                  </a:txBody>
                  <a:tcPr marL="9525" marR="9525" marT="9525"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BFBFBF"/>
                    </a:solidFill>
                  </a:tcPr>
                </a:tc>
                <a:tc>
                  <a:txBody>
                    <a:bodyPr/>
                    <a:lstStyle/>
                    <a:p>
                      <a:pPr algn="ctr" fontAlgn="ctr">
                        <a:buNone/>
                      </a:pPr>
                      <a:r>
                        <a:rPr lang="en-IN" sz="1100" b="0" i="0" u="none" strike="noStrike">
                          <a:solidFill>
                            <a:srgbClr val="000000"/>
                          </a:solidFill>
                          <a:effectLst/>
                          <a:latin typeface="Cambria" panose="02040503050406030204" pitchFamily="18" charset="0"/>
                        </a:rPr>
                        <a:t>6.75%</a:t>
                      </a:r>
                    </a:p>
                  </a:txBody>
                  <a:tcPr marL="9525" marR="9525" marT="9525"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BFBFBF"/>
                    </a:solidFill>
                  </a:tcPr>
                </a:tc>
                <a:tc>
                  <a:txBody>
                    <a:bodyPr/>
                    <a:lstStyle/>
                    <a:p>
                      <a:pPr algn="ctr" fontAlgn="ctr">
                        <a:buNone/>
                      </a:pPr>
                      <a:r>
                        <a:rPr lang="en-IN" sz="1100" b="0" i="0" u="none" strike="noStrike">
                          <a:solidFill>
                            <a:srgbClr val="000000"/>
                          </a:solidFill>
                          <a:effectLst/>
                          <a:latin typeface="Cambria" panose="02040503050406030204" pitchFamily="18" charset="0"/>
                        </a:rPr>
                        <a:t>-</a:t>
                      </a:r>
                    </a:p>
                  </a:txBody>
                  <a:tcPr marL="9525" marR="9525" marT="9525"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BFBFBF"/>
                    </a:solidFill>
                  </a:tcPr>
                </a:tc>
                <a:tc>
                  <a:txBody>
                    <a:bodyPr/>
                    <a:lstStyle/>
                    <a:p>
                      <a:pPr algn="ctr" fontAlgn="ctr">
                        <a:buNone/>
                      </a:pPr>
                      <a:r>
                        <a:rPr lang="en-IN" sz="1100" b="0" i="0" u="none" strike="noStrike">
                          <a:solidFill>
                            <a:srgbClr val="000000"/>
                          </a:solidFill>
                          <a:effectLst/>
                          <a:latin typeface="Cambria" panose="02040503050406030204" pitchFamily="18" charset="0"/>
                        </a:rPr>
                        <a:t>6.95%</a:t>
                      </a:r>
                    </a:p>
                  </a:txBody>
                  <a:tcPr marL="9525" marR="9525" marT="9525" anchor="ctr">
                    <a:lnL w="12700" cap="flat" cmpd="sng" algn="ctr">
                      <a:solidFill>
                        <a:schemeClr val="bg1"/>
                      </a:solidFill>
                      <a:prstDash val="solid"/>
                      <a:round/>
                      <a:headEnd type="none" w="med" len="med"/>
                      <a:tailEnd type="none" w="med" len="med"/>
                    </a:lnL>
                    <a:lnR>
                      <a:noFill/>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BFBFBF"/>
                    </a:solidFill>
                  </a:tcPr>
                </a:tc>
                <a:extLst>
                  <a:ext uri="{0D108BD9-81ED-4DB2-BD59-A6C34878D82A}">
                    <a16:rowId xmlns:a16="http://schemas.microsoft.com/office/drawing/2014/main" val="235558105"/>
                  </a:ext>
                </a:extLst>
              </a:tr>
              <a:tr h="253685">
                <a:tc>
                  <a:txBody>
                    <a:bodyPr/>
                    <a:lstStyle/>
                    <a:p>
                      <a:pPr algn="ctr" fontAlgn="ctr"/>
                      <a:r>
                        <a:rPr lang="en-IN" sz="1150" b="0" i="0" u="none" strike="noStrike">
                          <a:solidFill>
                            <a:srgbClr val="000000"/>
                          </a:solidFill>
                          <a:effectLst/>
                          <a:latin typeface="Cambria" panose="02040503050406030204" pitchFamily="18" charset="0"/>
                        </a:rPr>
                        <a:t>&gt;=36 to &lt;48</a:t>
                      </a:r>
                    </a:p>
                  </a:txBody>
                  <a:tcPr marL="9525" marR="9525" marT="9525" marB="0" anchor="ctr">
                    <a:lnL>
                      <a:noFill/>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tc>
                  <a:txBody>
                    <a:bodyPr/>
                    <a:lstStyle/>
                    <a:p>
                      <a:pPr algn="ctr" fontAlgn="ctr">
                        <a:buNone/>
                      </a:pPr>
                      <a:r>
                        <a:rPr lang="en-IN" sz="1100" b="0" i="0" u="none" strike="noStrike">
                          <a:solidFill>
                            <a:srgbClr val="000000"/>
                          </a:solidFill>
                          <a:effectLst/>
                          <a:latin typeface="Cambria" panose="02040503050406030204" pitchFamily="18" charset="0"/>
                        </a:rPr>
                        <a:t>6.85%</a:t>
                      </a:r>
                    </a:p>
                  </a:txBody>
                  <a:tcPr marL="9525" marR="9525" marT="9525"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tc>
                  <a:txBody>
                    <a:bodyPr/>
                    <a:lstStyle/>
                    <a:p>
                      <a:pPr algn="ctr" fontAlgn="ctr">
                        <a:buNone/>
                      </a:pPr>
                      <a:r>
                        <a:rPr lang="en-IN" sz="1100" b="0" i="0" u="none" strike="noStrike">
                          <a:solidFill>
                            <a:srgbClr val="000000"/>
                          </a:solidFill>
                          <a:effectLst/>
                          <a:latin typeface="Cambria" panose="02040503050406030204" pitchFamily="18" charset="0"/>
                        </a:rPr>
                        <a:t>6.90%</a:t>
                      </a:r>
                    </a:p>
                  </a:txBody>
                  <a:tcPr marL="9525" marR="9525" marT="9525"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tc>
                  <a:txBody>
                    <a:bodyPr/>
                    <a:lstStyle/>
                    <a:p>
                      <a:pPr algn="ctr" fontAlgn="ctr">
                        <a:buNone/>
                      </a:pPr>
                      <a:r>
                        <a:rPr lang="en-IN" sz="1100" b="0" i="0" u="none" strike="noStrike">
                          <a:solidFill>
                            <a:srgbClr val="000000"/>
                          </a:solidFill>
                          <a:effectLst/>
                          <a:latin typeface="Cambria" panose="02040503050406030204" pitchFamily="18" charset="0"/>
                        </a:rPr>
                        <a:t>-</a:t>
                      </a:r>
                    </a:p>
                  </a:txBody>
                  <a:tcPr marL="9525" marR="9525" marT="9525"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tc>
                  <a:txBody>
                    <a:bodyPr/>
                    <a:lstStyle/>
                    <a:p>
                      <a:pPr algn="ctr" fontAlgn="ctr">
                        <a:buNone/>
                      </a:pPr>
                      <a:r>
                        <a:rPr lang="en-IN" sz="1100" b="0" i="0" u="none" strike="noStrike">
                          <a:solidFill>
                            <a:srgbClr val="000000"/>
                          </a:solidFill>
                          <a:effectLst/>
                          <a:latin typeface="Cambria" panose="02040503050406030204" pitchFamily="18" charset="0"/>
                        </a:rPr>
                        <a:t>7.10%</a:t>
                      </a:r>
                    </a:p>
                  </a:txBody>
                  <a:tcPr marL="9525" marR="9525" marT="9525" anchor="ctr">
                    <a:lnL w="12700" cap="flat" cmpd="sng" algn="ctr">
                      <a:solidFill>
                        <a:schemeClr val="bg1"/>
                      </a:solidFill>
                      <a:prstDash val="solid"/>
                      <a:round/>
                      <a:headEnd type="none" w="med" len="med"/>
                      <a:tailEnd type="none" w="med" len="med"/>
                    </a:lnL>
                    <a:lnR>
                      <a:noFill/>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extLst>
                  <a:ext uri="{0D108BD9-81ED-4DB2-BD59-A6C34878D82A}">
                    <a16:rowId xmlns:a16="http://schemas.microsoft.com/office/drawing/2014/main" val="3510989566"/>
                  </a:ext>
                </a:extLst>
              </a:tr>
              <a:tr h="253685">
                <a:tc>
                  <a:txBody>
                    <a:bodyPr/>
                    <a:lstStyle/>
                    <a:p>
                      <a:pPr algn="ctr" fontAlgn="ctr"/>
                      <a:r>
                        <a:rPr lang="en-IN" sz="1150" b="0" i="0" u="none" strike="noStrike">
                          <a:solidFill>
                            <a:srgbClr val="000000"/>
                          </a:solidFill>
                          <a:effectLst/>
                          <a:latin typeface="Cambria" panose="02040503050406030204" pitchFamily="18" charset="0"/>
                        </a:rPr>
                        <a:t>&gt;=48 to &lt;60 </a:t>
                      </a:r>
                    </a:p>
                  </a:txBody>
                  <a:tcPr marL="9525" marR="9525" marT="9525" marB="0" anchor="ctr">
                    <a:lnL>
                      <a:noFill/>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BFBFBF"/>
                    </a:solidFill>
                  </a:tcPr>
                </a:tc>
                <a:tc>
                  <a:txBody>
                    <a:bodyPr/>
                    <a:lstStyle/>
                    <a:p>
                      <a:pPr algn="ctr" fontAlgn="ctr">
                        <a:buNone/>
                      </a:pPr>
                      <a:r>
                        <a:rPr lang="en-IN" sz="1100" b="0" i="0" u="none" strike="noStrike">
                          <a:solidFill>
                            <a:srgbClr val="000000"/>
                          </a:solidFill>
                          <a:effectLst/>
                          <a:latin typeface="Cambria" panose="02040503050406030204" pitchFamily="18" charset="0"/>
                        </a:rPr>
                        <a:t>6.95%</a:t>
                      </a:r>
                    </a:p>
                  </a:txBody>
                  <a:tcPr marL="9525" marR="9525" marT="9525"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BFBFBF"/>
                    </a:solidFill>
                  </a:tcPr>
                </a:tc>
                <a:tc>
                  <a:txBody>
                    <a:bodyPr/>
                    <a:lstStyle/>
                    <a:p>
                      <a:pPr algn="ctr" fontAlgn="ctr">
                        <a:buNone/>
                      </a:pPr>
                      <a:r>
                        <a:rPr lang="en-IN" sz="1100" b="0" i="0" u="none" strike="noStrike">
                          <a:solidFill>
                            <a:srgbClr val="000000"/>
                          </a:solidFill>
                          <a:effectLst/>
                          <a:latin typeface="Cambria" panose="02040503050406030204" pitchFamily="18" charset="0"/>
                        </a:rPr>
                        <a:t>7.00%</a:t>
                      </a:r>
                    </a:p>
                  </a:txBody>
                  <a:tcPr marL="9525" marR="9525" marT="9525"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BFBFBF"/>
                    </a:solidFill>
                  </a:tcPr>
                </a:tc>
                <a:tc>
                  <a:txBody>
                    <a:bodyPr/>
                    <a:lstStyle/>
                    <a:p>
                      <a:pPr algn="ctr" fontAlgn="ctr">
                        <a:buNone/>
                      </a:pPr>
                      <a:r>
                        <a:rPr lang="en-IN" sz="1100" b="0" i="0" u="none" strike="noStrike">
                          <a:solidFill>
                            <a:srgbClr val="000000"/>
                          </a:solidFill>
                          <a:effectLst/>
                          <a:latin typeface="Cambria" panose="02040503050406030204" pitchFamily="18" charset="0"/>
                        </a:rPr>
                        <a:t>-</a:t>
                      </a:r>
                    </a:p>
                  </a:txBody>
                  <a:tcPr marL="9525" marR="9525" marT="9525"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BFBFBF"/>
                    </a:solidFill>
                  </a:tcPr>
                </a:tc>
                <a:tc>
                  <a:txBody>
                    <a:bodyPr/>
                    <a:lstStyle/>
                    <a:p>
                      <a:pPr algn="ctr" fontAlgn="ctr">
                        <a:buNone/>
                      </a:pPr>
                      <a:r>
                        <a:rPr lang="en-IN" sz="1100" b="0" i="0" u="none" strike="noStrike">
                          <a:solidFill>
                            <a:srgbClr val="000000"/>
                          </a:solidFill>
                          <a:effectLst/>
                          <a:latin typeface="Cambria" panose="02040503050406030204" pitchFamily="18" charset="0"/>
                        </a:rPr>
                        <a:t>7.20%</a:t>
                      </a:r>
                    </a:p>
                  </a:txBody>
                  <a:tcPr marL="9525" marR="9525" marT="9525" anchor="ctr">
                    <a:lnL w="12700" cap="flat" cmpd="sng" algn="ctr">
                      <a:solidFill>
                        <a:schemeClr val="bg1"/>
                      </a:solidFill>
                      <a:prstDash val="solid"/>
                      <a:round/>
                      <a:headEnd type="none" w="med" len="med"/>
                      <a:tailEnd type="none" w="med" len="med"/>
                    </a:lnL>
                    <a:lnR>
                      <a:noFill/>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BFBFBF"/>
                    </a:solidFill>
                  </a:tcPr>
                </a:tc>
                <a:extLst>
                  <a:ext uri="{0D108BD9-81ED-4DB2-BD59-A6C34878D82A}">
                    <a16:rowId xmlns:a16="http://schemas.microsoft.com/office/drawing/2014/main" val="2147657349"/>
                  </a:ext>
                </a:extLst>
              </a:tr>
              <a:tr h="253685">
                <a:tc>
                  <a:txBody>
                    <a:bodyPr/>
                    <a:lstStyle/>
                    <a:p>
                      <a:pPr algn="ctr" fontAlgn="ctr"/>
                      <a:r>
                        <a:rPr lang="en-IN" sz="1150" b="0" i="0" u="none" strike="noStrike">
                          <a:solidFill>
                            <a:srgbClr val="000000"/>
                          </a:solidFill>
                          <a:effectLst/>
                          <a:latin typeface="Cambria" panose="02040503050406030204" pitchFamily="18" charset="0"/>
                        </a:rPr>
                        <a:t>39</a:t>
                      </a:r>
                    </a:p>
                  </a:txBody>
                  <a:tcPr marL="9525" marR="9525" marT="9525" marB="0" anchor="ctr">
                    <a:lnL>
                      <a:noFill/>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solidFill>
                  </a:tcPr>
                </a:tc>
                <a:tc>
                  <a:txBody>
                    <a:bodyPr/>
                    <a:lstStyle/>
                    <a:p>
                      <a:pPr algn="ctr" fontAlgn="ctr">
                        <a:buNone/>
                      </a:pPr>
                      <a:r>
                        <a:rPr lang="en-IN" sz="1100" b="0" i="0" u="none" strike="noStrike">
                          <a:solidFill>
                            <a:srgbClr val="000000"/>
                          </a:solidFill>
                          <a:effectLst/>
                          <a:latin typeface="Cambria" panose="02040503050406030204" pitchFamily="18" charset="0"/>
                        </a:rPr>
                        <a:t>7.05%</a:t>
                      </a:r>
                    </a:p>
                  </a:txBody>
                  <a:tcPr marL="9525" marR="9525" marT="9525"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solidFill>
                  </a:tcPr>
                </a:tc>
                <a:tc>
                  <a:txBody>
                    <a:bodyPr/>
                    <a:lstStyle/>
                    <a:p>
                      <a:pPr algn="ctr" fontAlgn="ctr">
                        <a:buNone/>
                      </a:pPr>
                      <a:r>
                        <a:rPr lang="en-IN" sz="1100" b="0" i="0" u="none" strike="noStrike">
                          <a:solidFill>
                            <a:srgbClr val="000000"/>
                          </a:solidFill>
                          <a:effectLst/>
                          <a:latin typeface="Cambria" panose="02040503050406030204" pitchFamily="18" charset="0"/>
                        </a:rPr>
                        <a:t>7.10%</a:t>
                      </a:r>
                    </a:p>
                  </a:txBody>
                  <a:tcPr marL="9525" marR="9525" marT="9525"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solidFill>
                  </a:tcPr>
                </a:tc>
                <a:tc>
                  <a:txBody>
                    <a:bodyPr/>
                    <a:lstStyle/>
                    <a:p>
                      <a:pPr algn="ctr" fontAlgn="ctr">
                        <a:buNone/>
                      </a:pPr>
                      <a:r>
                        <a:rPr lang="en-IN" sz="1100" b="0" i="0" u="none" strike="noStrike">
                          <a:solidFill>
                            <a:srgbClr val="000000"/>
                          </a:solidFill>
                          <a:effectLst/>
                          <a:latin typeface="Cambria" panose="02040503050406030204" pitchFamily="18" charset="0"/>
                        </a:rPr>
                        <a:t>-</a:t>
                      </a:r>
                    </a:p>
                  </a:txBody>
                  <a:tcPr marL="9525" marR="9525" marT="9525"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solidFill>
                  </a:tcPr>
                </a:tc>
                <a:tc>
                  <a:txBody>
                    <a:bodyPr/>
                    <a:lstStyle/>
                    <a:p>
                      <a:pPr algn="ctr" fontAlgn="ctr">
                        <a:buNone/>
                      </a:pPr>
                      <a:r>
                        <a:rPr lang="en-IN" sz="1100" b="0" i="0" u="none" strike="noStrike">
                          <a:solidFill>
                            <a:srgbClr val="000000"/>
                          </a:solidFill>
                          <a:effectLst/>
                          <a:latin typeface="Cambria" panose="02040503050406030204" pitchFamily="18" charset="0"/>
                        </a:rPr>
                        <a:t>7.30%</a:t>
                      </a:r>
                    </a:p>
                  </a:txBody>
                  <a:tcPr marL="9525" marR="9525" marT="9525" anchor="ctr">
                    <a:lnL w="12700" cap="flat" cmpd="sng" algn="ctr">
                      <a:solidFill>
                        <a:schemeClr val="bg1"/>
                      </a:solidFill>
                      <a:prstDash val="solid"/>
                      <a:round/>
                      <a:headEnd type="none" w="med" len="med"/>
                      <a:tailEnd type="none" w="med" len="med"/>
                    </a:lnL>
                    <a:lnR>
                      <a:noFill/>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solidFill>
                  </a:tcPr>
                </a:tc>
                <a:extLst>
                  <a:ext uri="{0D108BD9-81ED-4DB2-BD59-A6C34878D82A}">
                    <a16:rowId xmlns:a16="http://schemas.microsoft.com/office/drawing/2014/main" val="3190015340"/>
                  </a:ext>
                </a:extLst>
              </a:tr>
              <a:tr h="253685">
                <a:tc>
                  <a:txBody>
                    <a:bodyPr/>
                    <a:lstStyle/>
                    <a:p>
                      <a:pPr algn="ctr" fontAlgn="ctr"/>
                      <a:r>
                        <a:rPr lang="en-IN" sz="1150" b="0" i="0" u="none" strike="noStrike">
                          <a:solidFill>
                            <a:srgbClr val="000000"/>
                          </a:solidFill>
                          <a:effectLst/>
                          <a:latin typeface="Cambria" panose="02040503050406030204" pitchFamily="18" charset="0"/>
                        </a:rPr>
                        <a:t>45</a:t>
                      </a:r>
                    </a:p>
                  </a:txBody>
                  <a:tcPr marL="9525" marR="9525" marT="9525" marB="0" anchor="ctr">
                    <a:lnL>
                      <a:noFill/>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BFBFBF"/>
                    </a:solidFill>
                  </a:tcPr>
                </a:tc>
                <a:tc>
                  <a:txBody>
                    <a:bodyPr/>
                    <a:lstStyle/>
                    <a:p>
                      <a:pPr algn="ctr" fontAlgn="ctr">
                        <a:buNone/>
                      </a:pPr>
                      <a:r>
                        <a:rPr lang="en-IN" sz="1100" b="0" i="0" u="none" strike="noStrike">
                          <a:solidFill>
                            <a:srgbClr val="000000"/>
                          </a:solidFill>
                          <a:effectLst/>
                          <a:latin typeface="Cambria" panose="02040503050406030204" pitchFamily="18" charset="0"/>
                        </a:rPr>
                        <a:t>7.10%</a:t>
                      </a:r>
                    </a:p>
                  </a:txBody>
                  <a:tcPr marL="9525" marR="9525" marT="9525"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BFBFBF"/>
                    </a:solidFill>
                  </a:tcPr>
                </a:tc>
                <a:tc>
                  <a:txBody>
                    <a:bodyPr/>
                    <a:lstStyle/>
                    <a:p>
                      <a:pPr algn="ctr" fontAlgn="ctr">
                        <a:buNone/>
                      </a:pPr>
                      <a:r>
                        <a:rPr lang="en-IN" sz="1100" b="0" i="0" u="none" strike="noStrike">
                          <a:solidFill>
                            <a:srgbClr val="000000"/>
                          </a:solidFill>
                          <a:effectLst/>
                          <a:latin typeface="Cambria" panose="02040503050406030204" pitchFamily="18" charset="0"/>
                        </a:rPr>
                        <a:t>7.15%</a:t>
                      </a:r>
                    </a:p>
                  </a:txBody>
                  <a:tcPr marL="9525" marR="9525" marT="9525"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BFBFBF"/>
                    </a:solidFill>
                  </a:tcPr>
                </a:tc>
                <a:tc>
                  <a:txBody>
                    <a:bodyPr/>
                    <a:lstStyle/>
                    <a:p>
                      <a:pPr algn="ctr" fontAlgn="ctr">
                        <a:buNone/>
                      </a:pPr>
                      <a:r>
                        <a:rPr lang="en-IN" sz="1100" b="0" i="0" u="none" strike="noStrike">
                          <a:solidFill>
                            <a:srgbClr val="000000"/>
                          </a:solidFill>
                          <a:effectLst/>
                          <a:latin typeface="Cambria" panose="02040503050406030204" pitchFamily="18" charset="0"/>
                        </a:rPr>
                        <a:t>-</a:t>
                      </a:r>
                    </a:p>
                  </a:txBody>
                  <a:tcPr marL="9525" marR="9525" marT="9525"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BFBFBF"/>
                    </a:solidFill>
                  </a:tcPr>
                </a:tc>
                <a:tc>
                  <a:txBody>
                    <a:bodyPr/>
                    <a:lstStyle/>
                    <a:p>
                      <a:pPr algn="ctr" fontAlgn="ctr">
                        <a:buNone/>
                      </a:pPr>
                      <a:r>
                        <a:rPr lang="en-IN" sz="1100" b="0" i="0" u="none" strike="noStrike" dirty="0">
                          <a:solidFill>
                            <a:srgbClr val="000000"/>
                          </a:solidFill>
                          <a:effectLst/>
                          <a:latin typeface="Cambria" panose="02040503050406030204" pitchFamily="18" charset="0"/>
                        </a:rPr>
                        <a:t>7.35%</a:t>
                      </a:r>
                    </a:p>
                  </a:txBody>
                  <a:tcPr marL="9525" marR="9525" marT="9525" anchor="ctr">
                    <a:lnL w="12700" cap="flat" cmpd="sng" algn="ctr">
                      <a:solidFill>
                        <a:schemeClr val="bg1"/>
                      </a:solidFill>
                      <a:prstDash val="solid"/>
                      <a:round/>
                      <a:headEnd type="none" w="med" len="med"/>
                      <a:tailEnd type="none" w="med" len="med"/>
                    </a:lnL>
                    <a:lnR>
                      <a:noFill/>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BFBFBF"/>
                    </a:solidFill>
                  </a:tcPr>
                </a:tc>
                <a:extLst>
                  <a:ext uri="{0D108BD9-81ED-4DB2-BD59-A6C34878D82A}">
                    <a16:rowId xmlns:a16="http://schemas.microsoft.com/office/drawing/2014/main" val="3390254569"/>
                  </a:ext>
                </a:extLst>
              </a:tr>
            </a:tbl>
          </a:graphicData>
        </a:graphic>
      </p:graphicFrame>
      <p:pic>
        <p:nvPicPr>
          <p:cNvPr id="2" name="Picture 1" descr="A white text on a black background&#10;&#10;AI-generated content may be incorrect.">
            <a:extLst>
              <a:ext uri="{FF2B5EF4-FFF2-40B4-BE49-F238E27FC236}">
                <a16:creationId xmlns:a16="http://schemas.microsoft.com/office/drawing/2014/main" id="{423E90FC-02BB-9C1B-CB46-002112ADD5B0}"/>
              </a:ext>
            </a:extLst>
          </p:cNvPr>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10362466" y="234062"/>
            <a:ext cx="1559328" cy="340260"/>
          </a:xfrm>
          <a:prstGeom prst="rect">
            <a:avLst/>
          </a:prstGeom>
        </p:spPr>
      </p:pic>
    </p:spTree>
    <p:extLst>
      <p:ext uri="{BB962C8B-B14F-4D97-AF65-F5344CB8AC3E}">
        <p14:creationId xmlns:p14="http://schemas.microsoft.com/office/powerpoint/2010/main" val="408283254"/>
      </p:ext>
    </p:extLst>
  </p:cSld>
  <p:clrMapOvr>
    <a:masterClrMapping/>
  </p:clrMapOvr>
</p:sld>
</file>

<file path=ppt/slides/slide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3"/>
          <p:cNvSpPr/>
          <p:nvPr/>
        </p:nvSpPr>
        <p:spPr>
          <a:xfrm>
            <a:off x="0" y="0"/>
            <a:ext cx="12192000" cy="821635"/>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 name="Title 1">
            <a:extLst>
              <a:ext uri="{FF2B5EF4-FFF2-40B4-BE49-F238E27FC236}">
                <a16:creationId xmlns:a16="http://schemas.microsoft.com/office/drawing/2014/main" id="{D5D14BE9-64D4-42CE-969F-9590C16A2F5F}"/>
              </a:ext>
            </a:extLst>
          </p:cNvPr>
          <p:cNvSpPr txBox="1">
            <a:spLocks/>
          </p:cNvSpPr>
          <p:nvPr/>
        </p:nvSpPr>
        <p:spPr>
          <a:xfrm>
            <a:off x="165475" y="106018"/>
            <a:ext cx="11007609" cy="630899"/>
          </a:xfrm>
          <a:prstGeom prst="rect">
            <a:avLst/>
          </a:prstGeom>
        </p:spPr>
        <p:txBody>
          <a:bodyPr vert="horz" lIns="91440" tIns="45720" rIns="91440" bIns="45720" rtlCol="0" anchor="ctr">
            <a:noAutofit/>
          </a:bodyPr>
          <a:lstStyle>
            <a:lvl1pPr algn="ctr" defTabSz="914400" rtl="0" eaLnBrk="1" latinLnBrk="0" hangingPunct="1">
              <a:lnSpc>
                <a:spcPct val="90000"/>
              </a:lnSpc>
              <a:spcBef>
                <a:spcPct val="0"/>
              </a:spcBef>
              <a:buNone/>
              <a:defRPr sz="6000" kern="1200">
                <a:solidFill>
                  <a:schemeClr val="tx1"/>
                </a:solidFill>
                <a:latin typeface="+mj-lt"/>
                <a:ea typeface="+mj-ea"/>
                <a:cs typeface="+mj-cs"/>
              </a:defRPr>
            </a:lvl1pPr>
          </a:lstStyle>
          <a:p>
            <a:pPr marL="0" marR="0" lvl="0" indent="0" algn="l" defTabSz="914400" rtl="0" eaLnBrk="1" fontAlgn="auto" latinLnBrk="0" hangingPunct="1">
              <a:lnSpc>
                <a:spcPct val="90000"/>
              </a:lnSpc>
              <a:spcBef>
                <a:spcPct val="0"/>
              </a:spcBef>
              <a:spcAft>
                <a:spcPts val="0"/>
              </a:spcAft>
              <a:buClrTx/>
              <a:buSzTx/>
              <a:buFontTx/>
              <a:buNone/>
              <a:tabLst/>
              <a:defRPr/>
            </a:pPr>
            <a:r>
              <a:rPr kumimoji="0" lang="en-US" sz="2800" b="1" i="0" u="none" strike="noStrike" kern="1200" cap="none" spc="0" normalizeH="0" baseline="0" noProof="0">
                <a:ln>
                  <a:noFill/>
                </a:ln>
                <a:solidFill>
                  <a:prstClr val="white"/>
                </a:solidFill>
                <a:effectLst/>
                <a:uLnTx/>
                <a:uFillTx/>
                <a:latin typeface="Cambria" panose="02040503050406030204" pitchFamily="18" charset="0"/>
                <a:ea typeface="Cambria" panose="02040503050406030204" pitchFamily="18" charset="0"/>
                <a:cs typeface="+mj-cs"/>
              </a:rPr>
              <a:t>CORPORATE FIXED DEPOSITS</a:t>
            </a:r>
            <a:endParaRPr kumimoji="0" lang="en-IN" sz="2800" b="1" i="0" u="none" strike="noStrike" kern="1200" cap="none" spc="0" normalizeH="0" baseline="0" noProof="0">
              <a:ln>
                <a:noFill/>
              </a:ln>
              <a:solidFill>
                <a:prstClr val="white"/>
              </a:solidFill>
              <a:effectLst/>
              <a:uLnTx/>
              <a:uFillTx/>
              <a:latin typeface="Cambria" panose="02040503050406030204" pitchFamily="18" charset="0"/>
              <a:ea typeface="Cambria" panose="02040503050406030204" pitchFamily="18" charset="0"/>
              <a:cs typeface="+mj-cs"/>
            </a:endParaRPr>
          </a:p>
        </p:txBody>
      </p:sp>
      <p:sp>
        <p:nvSpPr>
          <p:cNvPr id="18" name="Rectangle 17"/>
          <p:cNvSpPr/>
          <p:nvPr/>
        </p:nvSpPr>
        <p:spPr>
          <a:xfrm>
            <a:off x="0" y="808383"/>
            <a:ext cx="12192000" cy="45719"/>
          </a:xfrm>
          <a:prstGeom prst="rect">
            <a:avLst/>
          </a:prstGeom>
          <a:solidFill>
            <a:schemeClr val="bg1">
              <a:lumMod val="6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7" name="Rectangle 26"/>
          <p:cNvSpPr/>
          <p:nvPr/>
        </p:nvSpPr>
        <p:spPr>
          <a:xfrm>
            <a:off x="0" y="6613807"/>
            <a:ext cx="12192000" cy="235963"/>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8" name="Slide Number Placeholder 18"/>
          <p:cNvSpPr>
            <a:spLocks noGrp="1"/>
          </p:cNvSpPr>
          <p:nvPr>
            <p:ph type="sldNum" sz="quarter" idx="12"/>
          </p:nvPr>
        </p:nvSpPr>
        <p:spPr>
          <a:xfrm>
            <a:off x="9448800" y="6528905"/>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1E62F875-1F54-4527-993B-FB1D0CCB3E02}" type="slidenum">
              <a:rPr kumimoji="0" lang="en-IN" sz="1200" b="1" i="0" u="none" strike="noStrike" kern="1200" cap="none" spc="0" normalizeH="0" baseline="0" noProof="0" smtClean="0">
                <a:ln>
                  <a:noFill/>
                </a:ln>
                <a:solidFill>
                  <a:prstClr val="white"/>
                </a:solidFill>
                <a:effectLst/>
                <a:uLnTx/>
                <a:uFillTx/>
                <a:latin typeface="Cambria" panose="02040503050406030204" pitchFamily="18" charset="0"/>
                <a:ea typeface="Cambria" panose="02040503050406030204" pitchFamily="18" charset="0"/>
                <a:cs typeface="+mn-cs"/>
              </a:rPr>
              <a:pPr marL="0" marR="0" lvl="0" indent="0" algn="r" defTabSz="914400" rtl="0" eaLnBrk="1" fontAlgn="auto" latinLnBrk="0" hangingPunct="1">
                <a:lnSpc>
                  <a:spcPct val="100000"/>
                </a:lnSpc>
                <a:spcBef>
                  <a:spcPts val="0"/>
                </a:spcBef>
                <a:spcAft>
                  <a:spcPts val="0"/>
                </a:spcAft>
                <a:buClrTx/>
                <a:buSzTx/>
                <a:buFontTx/>
                <a:buNone/>
                <a:tabLst/>
                <a:defRPr/>
              </a:pPr>
              <a:t>86</a:t>
            </a:fld>
            <a:endParaRPr kumimoji="0" lang="en-IN" sz="1200" b="1" i="0" u="none" strike="noStrike" kern="1200" cap="none" spc="0" normalizeH="0" baseline="0" noProof="0">
              <a:ln>
                <a:noFill/>
              </a:ln>
              <a:solidFill>
                <a:prstClr val="white"/>
              </a:solidFill>
              <a:effectLst/>
              <a:uLnTx/>
              <a:uFillTx/>
              <a:latin typeface="Cambria" panose="02040503050406030204" pitchFamily="18" charset="0"/>
              <a:ea typeface="Cambria" panose="02040503050406030204" pitchFamily="18" charset="0"/>
              <a:cs typeface="+mn-cs"/>
            </a:endParaRPr>
          </a:p>
        </p:txBody>
      </p:sp>
      <p:sp>
        <p:nvSpPr>
          <p:cNvPr id="15" name="TextBox 14"/>
          <p:cNvSpPr txBox="1"/>
          <p:nvPr/>
        </p:nvSpPr>
        <p:spPr>
          <a:xfrm>
            <a:off x="162979" y="6394332"/>
            <a:ext cx="8163603" cy="24622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00" b="0" i="1" u="none" strike="noStrike" kern="1200" cap="none" spc="0" normalizeH="0" baseline="0" noProof="0">
                <a:ln>
                  <a:noFill/>
                </a:ln>
                <a:solidFill>
                  <a:prstClr val="black"/>
                </a:solidFill>
                <a:effectLst/>
                <a:uLnTx/>
                <a:uFillTx/>
                <a:latin typeface="Cambria" pitchFamily="18" charset="0"/>
                <a:ea typeface="Cambria" pitchFamily="18" charset="0"/>
                <a:cs typeface="+mn-cs"/>
              </a:rPr>
              <a:t>*Rate of Interest may be revised by company from time to time. Please confirm Interest rates before submitting the application.</a:t>
            </a:r>
            <a:endParaRPr kumimoji="0" lang="en-IN" sz="1000" b="0" i="1"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endParaRPr>
          </a:p>
        </p:txBody>
      </p:sp>
      <p:graphicFrame>
        <p:nvGraphicFramePr>
          <p:cNvPr id="7" name="Table 6">
            <a:extLst>
              <a:ext uri="{FF2B5EF4-FFF2-40B4-BE49-F238E27FC236}">
                <a16:creationId xmlns:a16="http://schemas.microsoft.com/office/drawing/2014/main" id="{E8AB9E47-D1C5-79AC-AE61-70DB19CA29A6}"/>
              </a:ext>
            </a:extLst>
          </p:cNvPr>
          <p:cNvGraphicFramePr>
            <a:graphicFrameLocks noGrp="1"/>
          </p:cNvGraphicFramePr>
          <p:nvPr>
            <p:extLst>
              <p:ext uri="{D42A27DB-BD31-4B8C-83A1-F6EECF244321}">
                <p14:modId xmlns:p14="http://schemas.microsoft.com/office/powerpoint/2010/main" val="3801953619"/>
              </p:ext>
            </p:extLst>
          </p:nvPr>
        </p:nvGraphicFramePr>
        <p:xfrm>
          <a:off x="107559" y="946402"/>
          <a:ext cx="11918190" cy="2405658"/>
        </p:xfrm>
        <a:graphic>
          <a:graphicData uri="http://schemas.openxmlformats.org/drawingml/2006/table">
            <a:tbl>
              <a:tblPr/>
              <a:tblGrid>
                <a:gridCol w="2383638">
                  <a:extLst>
                    <a:ext uri="{9D8B030D-6E8A-4147-A177-3AD203B41FA5}">
                      <a16:colId xmlns:a16="http://schemas.microsoft.com/office/drawing/2014/main" val="2846614331"/>
                    </a:ext>
                  </a:extLst>
                </a:gridCol>
                <a:gridCol w="2383638">
                  <a:extLst>
                    <a:ext uri="{9D8B030D-6E8A-4147-A177-3AD203B41FA5}">
                      <a16:colId xmlns:a16="http://schemas.microsoft.com/office/drawing/2014/main" val="1101393042"/>
                    </a:ext>
                  </a:extLst>
                </a:gridCol>
                <a:gridCol w="2383638">
                  <a:extLst>
                    <a:ext uri="{9D8B030D-6E8A-4147-A177-3AD203B41FA5}">
                      <a16:colId xmlns:a16="http://schemas.microsoft.com/office/drawing/2014/main" val="1459674768"/>
                    </a:ext>
                  </a:extLst>
                </a:gridCol>
                <a:gridCol w="2383638">
                  <a:extLst>
                    <a:ext uri="{9D8B030D-6E8A-4147-A177-3AD203B41FA5}">
                      <a16:colId xmlns:a16="http://schemas.microsoft.com/office/drawing/2014/main" val="1716767294"/>
                    </a:ext>
                  </a:extLst>
                </a:gridCol>
                <a:gridCol w="2383638">
                  <a:extLst>
                    <a:ext uri="{9D8B030D-6E8A-4147-A177-3AD203B41FA5}">
                      <a16:colId xmlns:a16="http://schemas.microsoft.com/office/drawing/2014/main" val="3709167889"/>
                    </a:ext>
                  </a:extLst>
                </a:gridCol>
              </a:tblGrid>
              <a:tr h="240587">
                <a:tc gridSpan="5">
                  <a:txBody>
                    <a:bodyPr/>
                    <a:lstStyle/>
                    <a:p>
                      <a:pPr algn="ctr" fontAlgn="b"/>
                      <a:r>
                        <a:rPr lang="en-IN" sz="1200" b="1" i="0" u="none" strike="noStrike">
                          <a:solidFill>
                            <a:schemeClr val="bg1"/>
                          </a:solidFill>
                          <a:effectLst/>
                          <a:latin typeface="Cambria" panose="02040503050406030204" pitchFamily="18" charset="0"/>
                        </a:rPr>
                        <a:t>Mahindra Finance</a:t>
                      </a:r>
                    </a:p>
                  </a:txBody>
                  <a:tcPr marL="9525" marR="9525" marT="9525" marB="0" anchor="ctr">
                    <a:lnL>
                      <a:noFill/>
                    </a:lnL>
                    <a:lnR>
                      <a:noFill/>
                    </a:lnR>
                    <a:lnT>
                      <a:noFill/>
                    </a:lnT>
                    <a:lnB>
                      <a:noFill/>
                    </a:lnB>
                    <a:solidFill>
                      <a:srgbClr val="000000"/>
                    </a:solidFill>
                  </a:tcPr>
                </a:tc>
                <a:tc hMerge="1">
                  <a:txBody>
                    <a:bodyPr/>
                    <a:lstStyle/>
                    <a:p>
                      <a:endParaRPr lang="en-US"/>
                    </a:p>
                  </a:txBody>
                  <a:tcPr/>
                </a:tc>
                <a:tc hMerge="1">
                  <a:txBody>
                    <a:bodyPr/>
                    <a:lstStyle/>
                    <a:p>
                      <a:endParaRPr lang="en-IN"/>
                    </a:p>
                  </a:txBody>
                  <a:tcPr/>
                </a:tc>
                <a:tc hMerge="1">
                  <a:txBody>
                    <a:bodyPr/>
                    <a:lstStyle/>
                    <a:p>
                      <a:endParaRPr lang="en-IN"/>
                    </a:p>
                  </a:txBody>
                  <a:tcPr/>
                </a:tc>
                <a:tc hMerge="1">
                  <a:txBody>
                    <a:bodyPr/>
                    <a:lstStyle/>
                    <a:p>
                      <a:endParaRPr lang="en-IN"/>
                    </a:p>
                  </a:txBody>
                  <a:tcPr/>
                </a:tc>
                <a:extLst>
                  <a:ext uri="{0D108BD9-81ED-4DB2-BD59-A6C34878D82A}">
                    <a16:rowId xmlns:a16="http://schemas.microsoft.com/office/drawing/2014/main" val="3274694556"/>
                  </a:ext>
                </a:extLst>
              </a:tr>
              <a:tr h="240375">
                <a:tc>
                  <a:txBody>
                    <a:bodyPr/>
                    <a:lstStyle/>
                    <a:p>
                      <a:pPr algn="ctr" fontAlgn="t"/>
                      <a:r>
                        <a:rPr lang="en-IN" sz="1200" b="1" i="0" u="none" strike="noStrike" dirty="0">
                          <a:solidFill>
                            <a:schemeClr val="tx1"/>
                          </a:solidFill>
                          <a:effectLst/>
                          <a:latin typeface="Cambria" panose="02040503050406030204" pitchFamily="18" charset="0"/>
                          <a:ea typeface="Cambria" panose="02040503050406030204" pitchFamily="18" charset="0"/>
                        </a:rPr>
                        <a:t>Tenure</a:t>
                      </a:r>
                    </a:p>
                  </a:txBody>
                  <a:tcPr marL="9356" marR="9356" marT="9356" marB="0" anchor="ctr">
                    <a:lnL>
                      <a:noFill/>
                    </a:lnL>
                    <a:lnR w="12700" cap="flat" cmpd="sng" algn="ctr">
                      <a:solidFill>
                        <a:schemeClr val="bg1"/>
                      </a:solidFill>
                      <a:prstDash val="solid"/>
                      <a:round/>
                      <a:headEnd type="none" w="med" len="med"/>
                      <a:tailEnd type="none" w="med" len="med"/>
                    </a:lnR>
                    <a:lnT>
                      <a:noFill/>
                    </a:lnT>
                    <a:lnB w="12700" cap="flat" cmpd="sng" algn="ctr">
                      <a:solidFill>
                        <a:schemeClr val="bg1"/>
                      </a:solidFill>
                      <a:prstDash val="solid"/>
                      <a:round/>
                      <a:headEnd type="none" w="med" len="med"/>
                      <a:tailEnd type="none" w="med" len="med"/>
                    </a:lnB>
                    <a:solidFill>
                      <a:schemeClr val="bg1">
                        <a:lumMod val="75000"/>
                      </a:schemeClr>
                    </a:solidFill>
                  </a:tcPr>
                </a:tc>
                <a:tc>
                  <a:txBody>
                    <a:bodyPr/>
                    <a:lstStyle/>
                    <a:p>
                      <a:pPr algn="ctr" fontAlgn="t"/>
                      <a:r>
                        <a:rPr lang="en-IN" sz="1200" b="1" i="0" u="none" strike="noStrike">
                          <a:solidFill>
                            <a:schemeClr val="tx1"/>
                          </a:solidFill>
                          <a:effectLst/>
                          <a:latin typeface="Cambria" panose="02040503050406030204" pitchFamily="18" charset="0"/>
                          <a:ea typeface="Cambria" panose="02040503050406030204" pitchFamily="18" charset="0"/>
                        </a:rPr>
                        <a:t>Monthly Income Plan</a:t>
                      </a:r>
                    </a:p>
                  </a:txBody>
                  <a:tcPr marL="9356" marR="9356" marT="9356"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a:noFill/>
                    </a:lnT>
                    <a:lnB w="12700" cap="flat" cmpd="sng" algn="ctr">
                      <a:solidFill>
                        <a:schemeClr val="bg1"/>
                      </a:solidFill>
                      <a:prstDash val="solid"/>
                      <a:round/>
                      <a:headEnd type="none" w="med" len="med"/>
                      <a:tailEnd type="none" w="med" len="med"/>
                    </a:lnB>
                    <a:solidFill>
                      <a:schemeClr val="bg1">
                        <a:lumMod val="75000"/>
                      </a:schemeClr>
                    </a:solidFill>
                  </a:tcPr>
                </a:tc>
                <a:tc>
                  <a:txBody>
                    <a:bodyPr/>
                    <a:lstStyle/>
                    <a:p>
                      <a:pPr algn="ctr" fontAlgn="t"/>
                      <a:r>
                        <a:rPr lang="en-IN" sz="1200" b="1" i="0" u="none" strike="noStrike">
                          <a:solidFill>
                            <a:schemeClr val="tx1"/>
                          </a:solidFill>
                          <a:effectLst/>
                          <a:latin typeface="Cambria" panose="02040503050406030204" pitchFamily="18" charset="0"/>
                          <a:ea typeface="Cambria" panose="02040503050406030204" pitchFamily="18" charset="0"/>
                        </a:rPr>
                        <a:t>Quarterly Option</a:t>
                      </a:r>
                    </a:p>
                  </a:txBody>
                  <a:tcPr marL="9356" marR="9356" marT="9356"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a:noFill/>
                    </a:lnT>
                    <a:lnB w="12700" cap="flat" cmpd="sng" algn="ctr">
                      <a:solidFill>
                        <a:schemeClr val="bg1"/>
                      </a:solidFill>
                      <a:prstDash val="solid"/>
                      <a:round/>
                      <a:headEnd type="none" w="med" len="med"/>
                      <a:tailEnd type="none" w="med" len="med"/>
                    </a:lnB>
                    <a:solidFill>
                      <a:schemeClr val="bg1">
                        <a:lumMod val="75000"/>
                      </a:schemeClr>
                    </a:solidFill>
                  </a:tcPr>
                </a:tc>
                <a:tc>
                  <a:txBody>
                    <a:bodyPr/>
                    <a:lstStyle/>
                    <a:p>
                      <a:pPr algn="ctr" fontAlgn="t"/>
                      <a:r>
                        <a:rPr lang="en-IN" sz="1200" b="1" i="0" u="none" strike="noStrike">
                          <a:solidFill>
                            <a:schemeClr val="tx1"/>
                          </a:solidFill>
                          <a:effectLst/>
                          <a:latin typeface="Cambria" panose="02040503050406030204" pitchFamily="18" charset="0"/>
                          <a:ea typeface="Cambria" panose="02040503050406030204" pitchFamily="18" charset="0"/>
                        </a:rPr>
                        <a:t>Half-Yearly Option</a:t>
                      </a:r>
                    </a:p>
                  </a:txBody>
                  <a:tcPr marL="9356" marR="9356" marT="9356"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a:noFill/>
                    </a:lnT>
                    <a:lnB w="12700" cap="flat" cmpd="sng" algn="ctr">
                      <a:solidFill>
                        <a:schemeClr val="bg1"/>
                      </a:solidFill>
                      <a:prstDash val="solid"/>
                      <a:round/>
                      <a:headEnd type="none" w="med" len="med"/>
                      <a:tailEnd type="none" w="med" len="med"/>
                    </a:lnB>
                    <a:solidFill>
                      <a:schemeClr val="bg1">
                        <a:lumMod val="75000"/>
                      </a:schemeClr>
                    </a:solidFill>
                  </a:tcPr>
                </a:tc>
                <a:tc>
                  <a:txBody>
                    <a:bodyPr/>
                    <a:lstStyle/>
                    <a:p>
                      <a:pPr algn="ctr" fontAlgn="t"/>
                      <a:r>
                        <a:rPr lang="en-IN" sz="1200" b="1" i="0" u="none" strike="noStrike">
                          <a:solidFill>
                            <a:schemeClr val="tx1"/>
                          </a:solidFill>
                          <a:effectLst/>
                          <a:latin typeface="Cambria" panose="02040503050406030204" pitchFamily="18" charset="0"/>
                          <a:ea typeface="Cambria" panose="02040503050406030204" pitchFamily="18" charset="0"/>
                        </a:rPr>
                        <a:t>Annual</a:t>
                      </a:r>
                    </a:p>
                  </a:txBody>
                  <a:tcPr marL="9356" marR="9356" marT="9356" marB="0" anchor="ctr">
                    <a:lnL w="12700" cap="flat" cmpd="sng" algn="ctr">
                      <a:solidFill>
                        <a:schemeClr val="bg1"/>
                      </a:solidFill>
                      <a:prstDash val="solid"/>
                      <a:round/>
                      <a:headEnd type="none" w="med" len="med"/>
                      <a:tailEnd type="none" w="med" len="med"/>
                    </a:lnL>
                    <a:lnR>
                      <a:noFill/>
                    </a:lnR>
                    <a:lnT>
                      <a:noFill/>
                    </a:lnT>
                    <a:lnB w="12700" cap="flat" cmpd="sng" algn="ctr">
                      <a:solidFill>
                        <a:schemeClr val="bg1"/>
                      </a:solidFill>
                      <a:prstDash val="solid"/>
                      <a:round/>
                      <a:headEnd type="none" w="med" len="med"/>
                      <a:tailEnd type="none" w="med" len="med"/>
                    </a:lnB>
                    <a:solidFill>
                      <a:schemeClr val="bg1">
                        <a:lumMod val="75000"/>
                      </a:schemeClr>
                    </a:solidFill>
                  </a:tcPr>
                </a:tc>
                <a:extLst>
                  <a:ext uri="{0D108BD9-81ED-4DB2-BD59-A6C34878D82A}">
                    <a16:rowId xmlns:a16="http://schemas.microsoft.com/office/drawing/2014/main" val="3064362952"/>
                  </a:ext>
                </a:extLst>
              </a:tr>
              <a:tr h="240587">
                <a:tc>
                  <a:txBody>
                    <a:bodyPr/>
                    <a:lstStyle/>
                    <a:p>
                      <a:pPr algn="ctr" fontAlgn="ctr">
                        <a:buNone/>
                      </a:pPr>
                      <a:r>
                        <a:rPr lang="en-IN" sz="1200" b="0" i="0" u="none" strike="noStrike" dirty="0">
                          <a:solidFill>
                            <a:srgbClr val="000000"/>
                          </a:solidFill>
                          <a:effectLst/>
                          <a:latin typeface="Cambria" panose="02040503050406030204" pitchFamily="18" charset="0"/>
                          <a:ea typeface="Cambria" panose="02040503050406030204" pitchFamily="18" charset="0"/>
                        </a:rPr>
                        <a:t>12</a:t>
                      </a:r>
                    </a:p>
                  </a:txBody>
                  <a:tcPr marL="9525" marR="9525" marT="9525" marB="0" anchor="ctr">
                    <a:lnL>
                      <a:noFill/>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tc>
                  <a:txBody>
                    <a:bodyPr/>
                    <a:lstStyle/>
                    <a:p>
                      <a:pPr algn="ctr" fontAlgn="ctr">
                        <a:buNone/>
                      </a:pPr>
                      <a:r>
                        <a:rPr lang="en-IN" sz="1100" b="0" i="0" u="none" strike="noStrike" dirty="0">
                          <a:solidFill>
                            <a:srgbClr val="000000"/>
                          </a:solidFill>
                          <a:effectLst/>
                          <a:latin typeface="Cambria" panose="02040503050406030204" pitchFamily="18" charset="0"/>
                          <a:ea typeface="Cambria" panose="02040503050406030204" pitchFamily="18" charset="0"/>
                        </a:rPr>
                        <a:t>6.40%</a:t>
                      </a:r>
                    </a:p>
                  </a:txBody>
                  <a:tcPr marL="9525" marR="9525" marT="9525"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tc>
                  <a:txBody>
                    <a:bodyPr/>
                    <a:lstStyle/>
                    <a:p>
                      <a:pPr algn="ctr" fontAlgn="ctr">
                        <a:buNone/>
                      </a:pPr>
                      <a:r>
                        <a:rPr lang="en-IN" sz="1100" b="0" i="0" u="none" strike="noStrike">
                          <a:solidFill>
                            <a:srgbClr val="000000"/>
                          </a:solidFill>
                          <a:effectLst/>
                          <a:latin typeface="Cambria" panose="02040503050406030204" pitchFamily="18" charset="0"/>
                          <a:ea typeface="Cambria" panose="02040503050406030204" pitchFamily="18" charset="0"/>
                        </a:rPr>
                        <a:t>6.45%</a:t>
                      </a:r>
                    </a:p>
                  </a:txBody>
                  <a:tcPr marL="9525" marR="9525" marT="9525"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tc>
                  <a:txBody>
                    <a:bodyPr/>
                    <a:lstStyle/>
                    <a:p>
                      <a:pPr algn="ctr" fontAlgn="ctr">
                        <a:buNone/>
                      </a:pPr>
                      <a:r>
                        <a:rPr lang="en-IN" sz="1100" b="0" i="0" u="none" strike="noStrike">
                          <a:solidFill>
                            <a:srgbClr val="000000"/>
                          </a:solidFill>
                          <a:effectLst/>
                          <a:latin typeface="Cambria" panose="02040503050406030204" pitchFamily="18" charset="0"/>
                          <a:ea typeface="Cambria" panose="02040503050406030204" pitchFamily="18" charset="0"/>
                        </a:rPr>
                        <a:t>6.50%</a:t>
                      </a:r>
                    </a:p>
                  </a:txBody>
                  <a:tcPr marL="9525" marR="9525" marT="9525"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tc>
                  <a:txBody>
                    <a:bodyPr/>
                    <a:lstStyle/>
                    <a:p>
                      <a:pPr algn="ctr" fontAlgn="ctr">
                        <a:buNone/>
                      </a:pPr>
                      <a:r>
                        <a:rPr lang="en-IN" sz="1100" b="0" i="0" u="none" strike="noStrike">
                          <a:solidFill>
                            <a:srgbClr val="000000"/>
                          </a:solidFill>
                          <a:effectLst/>
                          <a:latin typeface="Cambria" panose="02040503050406030204" pitchFamily="18" charset="0"/>
                          <a:ea typeface="Cambria" panose="02040503050406030204" pitchFamily="18" charset="0"/>
                        </a:rPr>
                        <a:t>6.60%</a:t>
                      </a:r>
                    </a:p>
                  </a:txBody>
                  <a:tcPr marL="9525" marR="9525" marT="9525" anchor="ctr">
                    <a:lnL w="12700" cap="flat" cmpd="sng" algn="ctr">
                      <a:solidFill>
                        <a:schemeClr val="bg1"/>
                      </a:solidFill>
                      <a:prstDash val="solid"/>
                      <a:round/>
                      <a:headEnd type="none" w="med" len="med"/>
                      <a:tailEnd type="none" w="med" len="med"/>
                    </a:lnL>
                    <a:lnR>
                      <a:noFill/>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extLst>
                  <a:ext uri="{0D108BD9-81ED-4DB2-BD59-A6C34878D82A}">
                    <a16:rowId xmlns:a16="http://schemas.microsoft.com/office/drawing/2014/main" val="1320088151"/>
                  </a:ext>
                </a:extLst>
              </a:tr>
              <a:tr h="240587">
                <a:tc>
                  <a:txBody>
                    <a:bodyPr/>
                    <a:lstStyle/>
                    <a:p>
                      <a:pPr algn="ctr" fontAlgn="ctr">
                        <a:buNone/>
                      </a:pPr>
                      <a:r>
                        <a:rPr lang="en-IN" sz="1200" b="0" i="0" u="none" strike="noStrike">
                          <a:solidFill>
                            <a:srgbClr val="000000"/>
                          </a:solidFill>
                          <a:effectLst/>
                          <a:latin typeface="Cambria" panose="02040503050406030204" pitchFamily="18" charset="0"/>
                          <a:ea typeface="Cambria" panose="02040503050406030204" pitchFamily="18" charset="0"/>
                        </a:rPr>
                        <a:t>15</a:t>
                      </a:r>
                    </a:p>
                  </a:txBody>
                  <a:tcPr marL="9525" marR="9525" marT="9525" marB="0" anchor="ctr">
                    <a:lnL>
                      <a:noFill/>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BFBFBF"/>
                    </a:solidFill>
                  </a:tcPr>
                </a:tc>
                <a:tc>
                  <a:txBody>
                    <a:bodyPr/>
                    <a:lstStyle/>
                    <a:p>
                      <a:pPr algn="ctr" fontAlgn="ctr">
                        <a:buNone/>
                      </a:pPr>
                      <a:r>
                        <a:rPr lang="en-IN" sz="1100" b="0" i="0" u="none" strike="noStrike">
                          <a:solidFill>
                            <a:srgbClr val="000000"/>
                          </a:solidFill>
                          <a:effectLst/>
                          <a:latin typeface="Cambria" panose="02040503050406030204" pitchFamily="18" charset="0"/>
                          <a:ea typeface="Cambria" panose="02040503050406030204" pitchFamily="18" charset="0"/>
                        </a:rPr>
                        <a:t>6.40%</a:t>
                      </a:r>
                    </a:p>
                  </a:txBody>
                  <a:tcPr marL="9525" marR="9525" marT="9525"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BFBFBF"/>
                    </a:solidFill>
                  </a:tcPr>
                </a:tc>
                <a:tc>
                  <a:txBody>
                    <a:bodyPr/>
                    <a:lstStyle/>
                    <a:p>
                      <a:pPr algn="ctr" fontAlgn="ctr">
                        <a:buNone/>
                      </a:pPr>
                      <a:r>
                        <a:rPr lang="en-IN" sz="1100" b="0" i="0" u="none" strike="noStrike">
                          <a:solidFill>
                            <a:srgbClr val="000000"/>
                          </a:solidFill>
                          <a:effectLst/>
                          <a:latin typeface="Cambria" panose="02040503050406030204" pitchFamily="18" charset="0"/>
                          <a:ea typeface="Cambria" panose="02040503050406030204" pitchFamily="18" charset="0"/>
                        </a:rPr>
                        <a:t>6.45%</a:t>
                      </a:r>
                    </a:p>
                  </a:txBody>
                  <a:tcPr marL="9525" marR="9525" marT="9525"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BFBFBF"/>
                    </a:solidFill>
                  </a:tcPr>
                </a:tc>
                <a:tc>
                  <a:txBody>
                    <a:bodyPr/>
                    <a:lstStyle/>
                    <a:p>
                      <a:pPr algn="ctr" fontAlgn="ctr">
                        <a:buNone/>
                      </a:pPr>
                      <a:r>
                        <a:rPr lang="en-IN" sz="1100" b="0" i="0" u="none" strike="noStrike">
                          <a:solidFill>
                            <a:srgbClr val="000000"/>
                          </a:solidFill>
                          <a:effectLst/>
                          <a:latin typeface="Cambria" panose="02040503050406030204" pitchFamily="18" charset="0"/>
                          <a:ea typeface="Cambria" panose="02040503050406030204" pitchFamily="18" charset="0"/>
                        </a:rPr>
                        <a:t>6.50%</a:t>
                      </a:r>
                    </a:p>
                  </a:txBody>
                  <a:tcPr marL="9525" marR="9525" marT="9525"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BFBFBF"/>
                    </a:solidFill>
                  </a:tcPr>
                </a:tc>
                <a:tc>
                  <a:txBody>
                    <a:bodyPr/>
                    <a:lstStyle/>
                    <a:p>
                      <a:pPr algn="ctr" fontAlgn="ctr">
                        <a:buNone/>
                      </a:pPr>
                      <a:r>
                        <a:rPr lang="en-IN" sz="1100" b="0" i="0" u="none" strike="noStrike">
                          <a:solidFill>
                            <a:srgbClr val="000000"/>
                          </a:solidFill>
                          <a:effectLst/>
                          <a:latin typeface="Cambria" panose="02040503050406030204" pitchFamily="18" charset="0"/>
                          <a:ea typeface="Cambria" panose="02040503050406030204" pitchFamily="18" charset="0"/>
                        </a:rPr>
                        <a:t>6.60%</a:t>
                      </a:r>
                    </a:p>
                  </a:txBody>
                  <a:tcPr marL="9525" marR="9525" marT="9525" anchor="ctr">
                    <a:lnL w="12700" cap="flat" cmpd="sng" algn="ctr">
                      <a:solidFill>
                        <a:schemeClr val="bg1"/>
                      </a:solidFill>
                      <a:prstDash val="solid"/>
                      <a:round/>
                      <a:headEnd type="none" w="med" len="med"/>
                      <a:tailEnd type="none" w="med" len="med"/>
                    </a:lnL>
                    <a:lnR>
                      <a:noFill/>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BFBFBF"/>
                    </a:solidFill>
                  </a:tcPr>
                </a:tc>
                <a:extLst>
                  <a:ext uri="{0D108BD9-81ED-4DB2-BD59-A6C34878D82A}">
                    <a16:rowId xmlns:a16="http://schemas.microsoft.com/office/drawing/2014/main" val="1457378337"/>
                  </a:ext>
                </a:extLst>
              </a:tr>
              <a:tr h="240587">
                <a:tc>
                  <a:txBody>
                    <a:bodyPr/>
                    <a:lstStyle/>
                    <a:p>
                      <a:pPr algn="ctr" fontAlgn="ctr">
                        <a:buNone/>
                      </a:pPr>
                      <a:r>
                        <a:rPr lang="en-IN" sz="1200" b="0" i="0" u="none" strike="noStrike">
                          <a:solidFill>
                            <a:srgbClr val="000000"/>
                          </a:solidFill>
                          <a:effectLst/>
                          <a:latin typeface="Cambria" panose="02040503050406030204" pitchFamily="18" charset="0"/>
                          <a:ea typeface="Cambria" panose="02040503050406030204" pitchFamily="18" charset="0"/>
                        </a:rPr>
                        <a:t>24</a:t>
                      </a:r>
                    </a:p>
                  </a:txBody>
                  <a:tcPr marL="9525" marR="9525" marT="9525" marB="0" anchor="ctr">
                    <a:lnL>
                      <a:noFill/>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tc>
                  <a:txBody>
                    <a:bodyPr/>
                    <a:lstStyle/>
                    <a:p>
                      <a:pPr algn="ctr" fontAlgn="ctr">
                        <a:buNone/>
                      </a:pPr>
                      <a:r>
                        <a:rPr lang="en-IN" sz="1100" b="0" i="0" u="none" strike="noStrike">
                          <a:solidFill>
                            <a:srgbClr val="000000"/>
                          </a:solidFill>
                          <a:effectLst/>
                          <a:latin typeface="Cambria" panose="02040503050406030204" pitchFamily="18" charset="0"/>
                          <a:ea typeface="Cambria" panose="02040503050406030204" pitchFamily="18" charset="0"/>
                        </a:rPr>
                        <a:t>6.65%</a:t>
                      </a:r>
                    </a:p>
                  </a:txBody>
                  <a:tcPr marL="9525" marR="9525" marT="9525"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tc>
                  <a:txBody>
                    <a:bodyPr/>
                    <a:lstStyle/>
                    <a:p>
                      <a:pPr algn="ctr" fontAlgn="ctr">
                        <a:buNone/>
                      </a:pPr>
                      <a:r>
                        <a:rPr lang="en-IN" sz="1100" b="0" i="0" u="none" strike="noStrike">
                          <a:solidFill>
                            <a:srgbClr val="000000"/>
                          </a:solidFill>
                          <a:effectLst/>
                          <a:latin typeface="Cambria" panose="02040503050406030204" pitchFamily="18" charset="0"/>
                          <a:ea typeface="Cambria" panose="02040503050406030204" pitchFamily="18" charset="0"/>
                        </a:rPr>
                        <a:t>6.70%</a:t>
                      </a:r>
                    </a:p>
                  </a:txBody>
                  <a:tcPr marL="9525" marR="9525" marT="9525"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tc>
                  <a:txBody>
                    <a:bodyPr/>
                    <a:lstStyle/>
                    <a:p>
                      <a:pPr algn="ctr" fontAlgn="ctr">
                        <a:buNone/>
                      </a:pPr>
                      <a:r>
                        <a:rPr lang="en-IN" sz="1100" b="0" i="0" u="none" strike="noStrike">
                          <a:solidFill>
                            <a:srgbClr val="000000"/>
                          </a:solidFill>
                          <a:effectLst/>
                          <a:latin typeface="Cambria" panose="02040503050406030204" pitchFamily="18" charset="0"/>
                          <a:ea typeface="Cambria" panose="02040503050406030204" pitchFamily="18" charset="0"/>
                        </a:rPr>
                        <a:t>6.75%</a:t>
                      </a:r>
                    </a:p>
                  </a:txBody>
                  <a:tcPr marL="9525" marR="9525" marT="9525"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tc>
                  <a:txBody>
                    <a:bodyPr/>
                    <a:lstStyle/>
                    <a:p>
                      <a:pPr algn="ctr" fontAlgn="ctr">
                        <a:buNone/>
                      </a:pPr>
                      <a:r>
                        <a:rPr lang="en-IN" sz="1100" b="0" i="0" u="none" strike="noStrike">
                          <a:solidFill>
                            <a:srgbClr val="000000"/>
                          </a:solidFill>
                          <a:effectLst/>
                          <a:latin typeface="Cambria" panose="02040503050406030204" pitchFamily="18" charset="0"/>
                          <a:ea typeface="Cambria" panose="02040503050406030204" pitchFamily="18" charset="0"/>
                        </a:rPr>
                        <a:t>6.85%</a:t>
                      </a:r>
                    </a:p>
                  </a:txBody>
                  <a:tcPr marL="9525" marR="9525" marT="9525" anchor="ctr">
                    <a:lnL w="12700" cap="flat" cmpd="sng" algn="ctr">
                      <a:solidFill>
                        <a:schemeClr val="bg1"/>
                      </a:solidFill>
                      <a:prstDash val="solid"/>
                      <a:round/>
                      <a:headEnd type="none" w="med" len="med"/>
                      <a:tailEnd type="none" w="med" len="med"/>
                    </a:lnL>
                    <a:lnR>
                      <a:noFill/>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extLst>
                  <a:ext uri="{0D108BD9-81ED-4DB2-BD59-A6C34878D82A}">
                    <a16:rowId xmlns:a16="http://schemas.microsoft.com/office/drawing/2014/main" val="1094237421"/>
                  </a:ext>
                </a:extLst>
              </a:tr>
              <a:tr h="240587">
                <a:tc>
                  <a:txBody>
                    <a:bodyPr/>
                    <a:lstStyle/>
                    <a:p>
                      <a:pPr algn="ctr" fontAlgn="ctr">
                        <a:buNone/>
                      </a:pPr>
                      <a:r>
                        <a:rPr lang="en-IN" sz="1200" b="0" i="0" u="none" strike="noStrike">
                          <a:solidFill>
                            <a:srgbClr val="000000"/>
                          </a:solidFill>
                          <a:effectLst/>
                          <a:latin typeface="Cambria" panose="02040503050406030204" pitchFamily="18" charset="0"/>
                          <a:ea typeface="Cambria" panose="02040503050406030204" pitchFamily="18" charset="0"/>
                        </a:rPr>
                        <a:t>30</a:t>
                      </a:r>
                    </a:p>
                  </a:txBody>
                  <a:tcPr marL="9525" marR="9525" marT="9525" marB="0" anchor="ctr">
                    <a:lnL>
                      <a:noFill/>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BFBFBF"/>
                    </a:solidFill>
                  </a:tcPr>
                </a:tc>
                <a:tc>
                  <a:txBody>
                    <a:bodyPr/>
                    <a:lstStyle/>
                    <a:p>
                      <a:pPr algn="ctr" fontAlgn="ctr">
                        <a:buNone/>
                      </a:pPr>
                      <a:r>
                        <a:rPr lang="en-IN" sz="1100" b="0" i="0" u="none" strike="noStrike">
                          <a:solidFill>
                            <a:srgbClr val="000000"/>
                          </a:solidFill>
                          <a:effectLst/>
                          <a:latin typeface="Cambria" panose="02040503050406030204" pitchFamily="18" charset="0"/>
                          <a:ea typeface="Cambria" panose="02040503050406030204" pitchFamily="18" charset="0"/>
                        </a:rPr>
                        <a:t>6.65%</a:t>
                      </a:r>
                    </a:p>
                  </a:txBody>
                  <a:tcPr marL="9525" marR="9525" marT="9525"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BFBFBF"/>
                    </a:solidFill>
                  </a:tcPr>
                </a:tc>
                <a:tc>
                  <a:txBody>
                    <a:bodyPr/>
                    <a:lstStyle/>
                    <a:p>
                      <a:pPr algn="ctr" fontAlgn="ctr">
                        <a:buNone/>
                      </a:pPr>
                      <a:r>
                        <a:rPr lang="en-IN" sz="1100" b="0" i="0" u="none" strike="noStrike">
                          <a:solidFill>
                            <a:srgbClr val="000000"/>
                          </a:solidFill>
                          <a:effectLst/>
                          <a:latin typeface="Cambria" panose="02040503050406030204" pitchFamily="18" charset="0"/>
                          <a:ea typeface="Cambria" panose="02040503050406030204" pitchFamily="18" charset="0"/>
                        </a:rPr>
                        <a:t>6.70%</a:t>
                      </a:r>
                    </a:p>
                  </a:txBody>
                  <a:tcPr marL="9525" marR="9525" marT="9525"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BFBFBF"/>
                    </a:solidFill>
                  </a:tcPr>
                </a:tc>
                <a:tc>
                  <a:txBody>
                    <a:bodyPr/>
                    <a:lstStyle/>
                    <a:p>
                      <a:pPr algn="ctr" fontAlgn="ctr">
                        <a:buNone/>
                      </a:pPr>
                      <a:r>
                        <a:rPr lang="en-IN" sz="1100" b="0" i="0" u="none" strike="noStrike">
                          <a:solidFill>
                            <a:srgbClr val="000000"/>
                          </a:solidFill>
                          <a:effectLst/>
                          <a:latin typeface="Cambria" panose="02040503050406030204" pitchFamily="18" charset="0"/>
                          <a:ea typeface="Cambria" panose="02040503050406030204" pitchFamily="18" charset="0"/>
                        </a:rPr>
                        <a:t>6.75%</a:t>
                      </a:r>
                    </a:p>
                  </a:txBody>
                  <a:tcPr marL="9525" marR="9525" marT="9525"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BFBFBF"/>
                    </a:solidFill>
                  </a:tcPr>
                </a:tc>
                <a:tc>
                  <a:txBody>
                    <a:bodyPr/>
                    <a:lstStyle/>
                    <a:p>
                      <a:pPr algn="ctr" fontAlgn="ctr">
                        <a:buNone/>
                      </a:pPr>
                      <a:r>
                        <a:rPr lang="en-IN" sz="1100" b="0" i="0" u="none" strike="noStrike">
                          <a:solidFill>
                            <a:srgbClr val="000000"/>
                          </a:solidFill>
                          <a:effectLst/>
                          <a:latin typeface="Cambria" panose="02040503050406030204" pitchFamily="18" charset="0"/>
                          <a:ea typeface="Cambria" panose="02040503050406030204" pitchFamily="18" charset="0"/>
                        </a:rPr>
                        <a:t>6.85%</a:t>
                      </a:r>
                    </a:p>
                  </a:txBody>
                  <a:tcPr marL="9525" marR="9525" marT="9525" anchor="ctr">
                    <a:lnL w="12700" cap="flat" cmpd="sng" algn="ctr">
                      <a:solidFill>
                        <a:schemeClr val="bg1"/>
                      </a:solidFill>
                      <a:prstDash val="solid"/>
                      <a:round/>
                      <a:headEnd type="none" w="med" len="med"/>
                      <a:tailEnd type="none" w="med" len="med"/>
                    </a:lnL>
                    <a:lnR>
                      <a:noFill/>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BFBFBF"/>
                    </a:solidFill>
                  </a:tcPr>
                </a:tc>
                <a:extLst>
                  <a:ext uri="{0D108BD9-81ED-4DB2-BD59-A6C34878D82A}">
                    <a16:rowId xmlns:a16="http://schemas.microsoft.com/office/drawing/2014/main" val="3254347201"/>
                  </a:ext>
                </a:extLst>
              </a:tr>
              <a:tr h="240587">
                <a:tc>
                  <a:txBody>
                    <a:bodyPr/>
                    <a:lstStyle/>
                    <a:p>
                      <a:pPr algn="ctr" fontAlgn="ctr">
                        <a:buNone/>
                      </a:pPr>
                      <a:r>
                        <a:rPr lang="en-IN" sz="1200" b="0" i="0" u="none" strike="noStrike">
                          <a:solidFill>
                            <a:srgbClr val="000000"/>
                          </a:solidFill>
                          <a:effectLst/>
                          <a:latin typeface="Cambria" panose="02040503050406030204" pitchFamily="18" charset="0"/>
                          <a:ea typeface="Cambria" panose="02040503050406030204" pitchFamily="18" charset="0"/>
                        </a:rPr>
                        <a:t>36</a:t>
                      </a:r>
                    </a:p>
                  </a:txBody>
                  <a:tcPr marL="9525" marR="9525" marT="9525" marB="0" anchor="ctr">
                    <a:lnL>
                      <a:noFill/>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tc>
                  <a:txBody>
                    <a:bodyPr/>
                    <a:lstStyle/>
                    <a:p>
                      <a:pPr algn="ctr" fontAlgn="ctr">
                        <a:buNone/>
                      </a:pPr>
                      <a:r>
                        <a:rPr lang="en-IN" sz="1100" b="0" i="0" u="none" strike="noStrike">
                          <a:solidFill>
                            <a:srgbClr val="000000"/>
                          </a:solidFill>
                          <a:effectLst/>
                          <a:latin typeface="Cambria" panose="02040503050406030204" pitchFamily="18" charset="0"/>
                          <a:ea typeface="Cambria" panose="02040503050406030204" pitchFamily="18" charset="0"/>
                        </a:rPr>
                        <a:t>7.15%</a:t>
                      </a:r>
                    </a:p>
                  </a:txBody>
                  <a:tcPr marL="9525" marR="9525" marT="9525"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tc>
                  <a:txBody>
                    <a:bodyPr/>
                    <a:lstStyle/>
                    <a:p>
                      <a:pPr algn="ctr" fontAlgn="ctr">
                        <a:buNone/>
                      </a:pPr>
                      <a:r>
                        <a:rPr lang="en-IN" sz="1100" b="0" i="0" u="none" strike="noStrike">
                          <a:solidFill>
                            <a:srgbClr val="000000"/>
                          </a:solidFill>
                          <a:effectLst/>
                          <a:latin typeface="Cambria" panose="02040503050406030204" pitchFamily="18" charset="0"/>
                          <a:ea typeface="Cambria" panose="02040503050406030204" pitchFamily="18" charset="0"/>
                        </a:rPr>
                        <a:t>7.20%</a:t>
                      </a:r>
                    </a:p>
                  </a:txBody>
                  <a:tcPr marL="9525" marR="9525" marT="9525"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tc>
                  <a:txBody>
                    <a:bodyPr/>
                    <a:lstStyle/>
                    <a:p>
                      <a:pPr algn="ctr" fontAlgn="ctr">
                        <a:buNone/>
                      </a:pPr>
                      <a:r>
                        <a:rPr lang="en-IN" sz="1100" b="0" i="0" u="none" strike="noStrike">
                          <a:solidFill>
                            <a:srgbClr val="000000"/>
                          </a:solidFill>
                          <a:effectLst/>
                          <a:latin typeface="Cambria" panose="02040503050406030204" pitchFamily="18" charset="0"/>
                          <a:ea typeface="Cambria" panose="02040503050406030204" pitchFamily="18" charset="0"/>
                        </a:rPr>
                        <a:t>7.25%</a:t>
                      </a:r>
                    </a:p>
                  </a:txBody>
                  <a:tcPr marL="9525" marR="9525" marT="9525"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tc>
                  <a:txBody>
                    <a:bodyPr/>
                    <a:lstStyle/>
                    <a:p>
                      <a:pPr algn="ctr" fontAlgn="ctr">
                        <a:buNone/>
                      </a:pPr>
                      <a:r>
                        <a:rPr lang="en-IN" sz="1100" b="0" i="0" u="none" strike="noStrike">
                          <a:solidFill>
                            <a:srgbClr val="000000"/>
                          </a:solidFill>
                          <a:effectLst/>
                          <a:latin typeface="Cambria" panose="02040503050406030204" pitchFamily="18" charset="0"/>
                          <a:ea typeface="Cambria" panose="02040503050406030204" pitchFamily="18" charset="0"/>
                        </a:rPr>
                        <a:t>7.40%</a:t>
                      </a:r>
                    </a:p>
                  </a:txBody>
                  <a:tcPr marL="9525" marR="9525" marT="9525" anchor="ctr">
                    <a:lnL w="12700" cap="flat" cmpd="sng" algn="ctr">
                      <a:solidFill>
                        <a:schemeClr val="bg1"/>
                      </a:solidFill>
                      <a:prstDash val="solid"/>
                      <a:round/>
                      <a:headEnd type="none" w="med" len="med"/>
                      <a:tailEnd type="none" w="med" len="med"/>
                    </a:lnL>
                    <a:lnR>
                      <a:noFill/>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extLst>
                  <a:ext uri="{0D108BD9-81ED-4DB2-BD59-A6C34878D82A}">
                    <a16:rowId xmlns:a16="http://schemas.microsoft.com/office/drawing/2014/main" val="3911587416"/>
                  </a:ext>
                </a:extLst>
              </a:tr>
              <a:tr h="240587">
                <a:tc>
                  <a:txBody>
                    <a:bodyPr/>
                    <a:lstStyle/>
                    <a:p>
                      <a:pPr algn="ctr" fontAlgn="ctr">
                        <a:buNone/>
                      </a:pPr>
                      <a:r>
                        <a:rPr lang="en-IN" sz="1200" b="0" i="0" u="none" strike="noStrike">
                          <a:solidFill>
                            <a:srgbClr val="000000"/>
                          </a:solidFill>
                          <a:effectLst/>
                          <a:latin typeface="Cambria" panose="02040503050406030204" pitchFamily="18" charset="0"/>
                          <a:ea typeface="Cambria" panose="02040503050406030204" pitchFamily="18" charset="0"/>
                        </a:rPr>
                        <a:t>42</a:t>
                      </a:r>
                    </a:p>
                  </a:txBody>
                  <a:tcPr marL="9525" marR="9525" marT="9525" marB="0" anchor="ctr">
                    <a:lnL>
                      <a:noFill/>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BFBFBF"/>
                    </a:solidFill>
                  </a:tcPr>
                </a:tc>
                <a:tc>
                  <a:txBody>
                    <a:bodyPr/>
                    <a:lstStyle/>
                    <a:p>
                      <a:pPr algn="ctr" fontAlgn="ctr">
                        <a:buNone/>
                      </a:pPr>
                      <a:r>
                        <a:rPr lang="en-IN" sz="1100" b="0" i="0" u="none" strike="noStrike">
                          <a:solidFill>
                            <a:srgbClr val="000000"/>
                          </a:solidFill>
                          <a:effectLst/>
                          <a:latin typeface="Cambria" panose="02040503050406030204" pitchFamily="18" charset="0"/>
                          <a:ea typeface="Cambria" panose="02040503050406030204" pitchFamily="18" charset="0"/>
                        </a:rPr>
                        <a:t>7.15%</a:t>
                      </a:r>
                    </a:p>
                  </a:txBody>
                  <a:tcPr marL="9525" marR="9525" marT="9525"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BFBFBF"/>
                    </a:solidFill>
                  </a:tcPr>
                </a:tc>
                <a:tc>
                  <a:txBody>
                    <a:bodyPr/>
                    <a:lstStyle/>
                    <a:p>
                      <a:pPr algn="ctr" fontAlgn="ctr">
                        <a:buNone/>
                      </a:pPr>
                      <a:r>
                        <a:rPr lang="en-IN" sz="1100" b="0" i="0" u="none" strike="noStrike">
                          <a:solidFill>
                            <a:srgbClr val="000000"/>
                          </a:solidFill>
                          <a:effectLst/>
                          <a:latin typeface="Cambria" panose="02040503050406030204" pitchFamily="18" charset="0"/>
                          <a:ea typeface="Cambria" panose="02040503050406030204" pitchFamily="18" charset="0"/>
                        </a:rPr>
                        <a:t>7.20%</a:t>
                      </a:r>
                    </a:p>
                  </a:txBody>
                  <a:tcPr marL="9525" marR="9525" marT="9525"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BFBFBF"/>
                    </a:solidFill>
                  </a:tcPr>
                </a:tc>
                <a:tc>
                  <a:txBody>
                    <a:bodyPr/>
                    <a:lstStyle/>
                    <a:p>
                      <a:pPr algn="ctr" fontAlgn="ctr">
                        <a:buNone/>
                      </a:pPr>
                      <a:r>
                        <a:rPr lang="en-IN" sz="1100" b="0" i="0" u="none" strike="noStrike">
                          <a:solidFill>
                            <a:srgbClr val="000000"/>
                          </a:solidFill>
                          <a:effectLst/>
                          <a:latin typeface="Cambria" panose="02040503050406030204" pitchFamily="18" charset="0"/>
                          <a:ea typeface="Cambria" panose="02040503050406030204" pitchFamily="18" charset="0"/>
                        </a:rPr>
                        <a:t>7.25%</a:t>
                      </a:r>
                    </a:p>
                  </a:txBody>
                  <a:tcPr marL="9525" marR="9525" marT="9525"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BFBFBF"/>
                    </a:solidFill>
                  </a:tcPr>
                </a:tc>
                <a:tc>
                  <a:txBody>
                    <a:bodyPr/>
                    <a:lstStyle/>
                    <a:p>
                      <a:pPr algn="ctr" fontAlgn="ctr">
                        <a:buNone/>
                      </a:pPr>
                      <a:r>
                        <a:rPr lang="en-IN" sz="1100" b="0" i="0" u="none" strike="noStrike">
                          <a:solidFill>
                            <a:srgbClr val="000000"/>
                          </a:solidFill>
                          <a:effectLst/>
                          <a:latin typeface="Cambria" panose="02040503050406030204" pitchFamily="18" charset="0"/>
                          <a:ea typeface="Cambria" panose="02040503050406030204" pitchFamily="18" charset="0"/>
                        </a:rPr>
                        <a:t>7.40%</a:t>
                      </a:r>
                    </a:p>
                  </a:txBody>
                  <a:tcPr marL="9525" marR="9525" marT="9525" anchor="ctr">
                    <a:lnL w="12700" cap="flat" cmpd="sng" algn="ctr">
                      <a:solidFill>
                        <a:schemeClr val="bg1"/>
                      </a:solidFill>
                      <a:prstDash val="solid"/>
                      <a:round/>
                      <a:headEnd type="none" w="med" len="med"/>
                      <a:tailEnd type="none" w="med" len="med"/>
                    </a:lnL>
                    <a:lnR>
                      <a:noFill/>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BFBFBF"/>
                    </a:solidFill>
                  </a:tcPr>
                </a:tc>
                <a:extLst>
                  <a:ext uri="{0D108BD9-81ED-4DB2-BD59-A6C34878D82A}">
                    <a16:rowId xmlns:a16="http://schemas.microsoft.com/office/drawing/2014/main" val="1543881253"/>
                  </a:ext>
                </a:extLst>
              </a:tr>
              <a:tr h="240587">
                <a:tc>
                  <a:txBody>
                    <a:bodyPr/>
                    <a:lstStyle/>
                    <a:p>
                      <a:pPr algn="ctr" fontAlgn="ctr">
                        <a:buNone/>
                      </a:pPr>
                      <a:r>
                        <a:rPr lang="en-IN" sz="1200" b="0" i="0" u="none" strike="noStrike">
                          <a:solidFill>
                            <a:srgbClr val="000000"/>
                          </a:solidFill>
                          <a:effectLst/>
                          <a:latin typeface="Cambria" panose="02040503050406030204" pitchFamily="18" charset="0"/>
                          <a:ea typeface="Cambria" panose="02040503050406030204" pitchFamily="18" charset="0"/>
                        </a:rPr>
                        <a:t>48</a:t>
                      </a:r>
                    </a:p>
                  </a:txBody>
                  <a:tcPr marL="9525" marR="9525" marT="9525" marB="0" anchor="ctr">
                    <a:lnL>
                      <a:noFill/>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tc>
                  <a:txBody>
                    <a:bodyPr/>
                    <a:lstStyle/>
                    <a:p>
                      <a:pPr algn="ctr" fontAlgn="ctr">
                        <a:buNone/>
                      </a:pPr>
                      <a:r>
                        <a:rPr lang="en-IN" sz="1100" b="0" i="0" u="none" strike="noStrike">
                          <a:solidFill>
                            <a:srgbClr val="000000"/>
                          </a:solidFill>
                          <a:effectLst/>
                          <a:latin typeface="Cambria" panose="02040503050406030204" pitchFamily="18" charset="0"/>
                          <a:ea typeface="Cambria" panose="02040503050406030204" pitchFamily="18" charset="0"/>
                        </a:rPr>
                        <a:t>7.20%</a:t>
                      </a:r>
                    </a:p>
                  </a:txBody>
                  <a:tcPr marL="9525" marR="9525" marT="9525"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tc>
                  <a:txBody>
                    <a:bodyPr/>
                    <a:lstStyle/>
                    <a:p>
                      <a:pPr algn="ctr" fontAlgn="ctr">
                        <a:buNone/>
                      </a:pPr>
                      <a:r>
                        <a:rPr lang="en-IN" sz="1100" b="0" i="0" u="none" strike="noStrike">
                          <a:solidFill>
                            <a:srgbClr val="000000"/>
                          </a:solidFill>
                          <a:effectLst/>
                          <a:latin typeface="Cambria" panose="02040503050406030204" pitchFamily="18" charset="0"/>
                          <a:ea typeface="Cambria" panose="02040503050406030204" pitchFamily="18" charset="0"/>
                        </a:rPr>
                        <a:t>7.25%</a:t>
                      </a:r>
                    </a:p>
                  </a:txBody>
                  <a:tcPr marL="9525" marR="9525" marT="9525"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tc>
                  <a:txBody>
                    <a:bodyPr/>
                    <a:lstStyle/>
                    <a:p>
                      <a:pPr algn="ctr" fontAlgn="ctr">
                        <a:buNone/>
                      </a:pPr>
                      <a:r>
                        <a:rPr lang="en-IN" sz="1100" b="0" i="0" u="none" strike="noStrike">
                          <a:solidFill>
                            <a:srgbClr val="000000"/>
                          </a:solidFill>
                          <a:effectLst/>
                          <a:latin typeface="Cambria" panose="02040503050406030204" pitchFamily="18" charset="0"/>
                          <a:ea typeface="Cambria" panose="02040503050406030204" pitchFamily="18" charset="0"/>
                        </a:rPr>
                        <a:t>7.30%</a:t>
                      </a:r>
                    </a:p>
                  </a:txBody>
                  <a:tcPr marL="9525" marR="9525" marT="9525"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tc>
                  <a:txBody>
                    <a:bodyPr/>
                    <a:lstStyle/>
                    <a:p>
                      <a:pPr algn="ctr" fontAlgn="ctr">
                        <a:buNone/>
                      </a:pPr>
                      <a:r>
                        <a:rPr lang="en-IN" sz="1100" b="0" i="0" u="none" strike="noStrike">
                          <a:solidFill>
                            <a:srgbClr val="000000"/>
                          </a:solidFill>
                          <a:effectLst/>
                          <a:latin typeface="Cambria" panose="02040503050406030204" pitchFamily="18" charset="0"/>
                          <a:ea typeface="Cambria" panose="02040503050406030204" pitchFamily="18" charset="0"/>
                        </a:rPr>
                        <a:t>7.45%</a:t>
                      </a:r>
                    </a:p>
                  </a:txBody>
                  <a:tcPr marL="9525" marR="9525" marT="9525" anchor="ctr">
                    <a:lnL w="12700" cap="flat" cmpd="sng" algn="ctr">
                      <a:solidFill>
                        <a:schemeClr val="bg1"/>
                      </a:solidFill>
                      <a:prstDash val="solid"/>
                      <a:round/>
                      <a:headEnd type="none" w="med" len="med"/>
                      <a:tailEnd type="none" w="med" len="med"/>
                    </a:lnL>
                    <a:lnR>
                      <a:noFill/>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noFill/>
                  </a:tcPr>
                </a:tc>
                <a:extLst>
                  <a:ext uri="{0D108BD9-81ED-4DB2-BD59-A6C34878D82A}">
                    <a16:rowId xmlns:a16="http://schemas.microsoft.com/office/drawing/2014/main" val="1303501153"/>
                  </a:ext>
                </a:extLst>
              </a:tr>
              <a:tr h="240587">
                <a:tc>
                  <a:txBody>
                    <a:bodyPr/>
                    <a:lstStyle/>
                    <a:p>
                      <a:pPr algn="ctr" fontAlgn="ctr">
                        <a:buNone/>
                      </a:pPr>
                      <a:r>
                        <a:rPr lang="en-IN" sz="1200" b="0" i="0" u="none" strike="noStrike">
                          <a:solidFill>
                            <a:srgbClr val="000000"/>
                          </a:solidFill>
                          <a:effectLst/>
                          <a:latin typeface="Cambria" panose="02040503050406030204" pitchFamily="18" charset="0"/>
                          <a:ea typeface="Cambria" panose="02040503050406030204" pitchFamily="18" charset="0"/>
                        </a:rPr>
                        <a:t>60</a:t>
                      </a:r>
                    </a:p>
                  </a:txBody>
                  <a:tcPr marL="9525" marR="9525" marT="9525" marB="0" anchor="ctr">
                    <a:lnL>
                      <a:noFill/>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BFBFBF"/>
                    </a:solidFill>
                  </a:tcPr>
                </a:tc>
                <a:tc>
                  <a:txBody>
                    <a:bodyPr/>
                    <a:lstStyle/>
                    <a:p>
                      <a:pPr algn="ctr" fontAlgn="ctr">
                        <a:buNone/>
                      </a:pPr>
                      <a:r>
                        <a:rPr lang="en-IN" sz="1100" b="0" i="0" u="none" strike="noStrike">
                          <a:solidFill>
                            <a:srgbClr val="000000"/>
                          </a:solidFill>
                          <a:effectLst/>
                          <a:latin typeface="Cambria" panose="02040503050406030204" pitchFamily="18" charset="0"/>
                          <a:ea typeface="Cambria" panose="02040503050406030204" pitchFamily="18" charset="0"/>
                        </a:rPr>
                        <a:t>7.20%</a:t>
                      </a:r>
                    </a:p>
                  </a:txBody>
                  <a:tcPr marL="9525" marR="9525" marT="9525"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BFBFBF"/>
                    </a:solidFill>
                  </a:tcPr>
                </a:tc>
                <a:tc>
                  <a:txBody>
                    <a:bodyPr/>
                    <a:lstStyle/>
                    <a:p>
                      <a:pPr algn="ctr" fontAlgn="ctr">
                        <a:buNone/>
                      </a:pPr>
                      <a:r>
                        <a:rPr lang="en-IN" sz="1100" b="0" i="0" u="none" strike="noStrike">
                          <a:solidFill>
                            <a:srgbClr val="000000"/>
                          </a:solidFill>
                          <a:effectLst/>
                          <a:latin typeface="Cambria" panose="02040503050406030204" pitchFamily="18" charset="0"/>
                          <a:ea typeface="Cambria" panose="02040503050406030204" pitchFamily="18" charset="0"/>
                        </a:rPr>
                        <a:t>7.25%</a:t>
                      </a:r>
                    </a:p>
                  </a:txBody>
                  <a:tcPr marL="9525" marR="9525" marT="9525"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BFBFBF"/>
                    </a:solidFill>
                  </a:tcPr>
                </a:tc>
                <a:tc>
                  <a:txBody>
                    <a:bodyPr/>
                    <a:lstStyle/>
                    <a:p>
                      <a:pPr algn="ctr" fontAlgn="ctr">
                        <a:buNone/>
                      </a:pPr>
                      <a:r>
                        <a:rPr lang="en-IN" sz="1100" b="0" i="0" u="none" strike="noStrike">
                          <a:solidFill>
                            <a:srgbClr val="000000"/>
                          </a:solidFill>
                          <a:effectLst/>
                          <a:latin typeface="Cambria" panose="02040503050406030204" pitchFamily="18" charset="0"/>
                          <a:ea typeface="Cambria" panose="02040503050406030204" pitchFamily="18" charset="0"/>
                        </a:rPr>
                        <a:t>7.30%</a:t>
                      </a:r>
                    </a:p>
                  </a:txBody>
                  <a:tcPr marL="9525" marR="9525" marT="9525"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BFBFBF"/>
                    </a:solidFill>
                  </a:tcPr>
                </a:tc>
                <a:tc>
                  <a:txBody>
                    <a:bodyPr/>
                    <a:lstStyle/>
                    <a:p>
                      <a:pPr algn="ctr" fontAlgn="ctr">
                        <a:buNone/>
                      </a:pPr>
                      <a:r>
                        <a:rPr lang="en-IN" sz="1100" b="0" i="0" u="none" strike="noStrike" dirty="0">
                          <a:solidFill>
                            <a:srgbClr val="000000"/>
                          </a:solidFill>
                          <a:effectLst/>
                          <a:latin typeface="Cambria" panose="02040503050406030204" pitchFamily="18" charset="0"/>
                          <a:ea typeface="Cambria" panose="02040503050406030204" pitchFamily="18" charset="0"/>
                        </a:rPr>
                        <a:t>7.45%</a:t>
                      </a:r>
                    </a:p>
                  </a:txBody>
                  <a:tcPr marL="9525" marR="9525" marT="9525" anchor="ctr">
                    <a:lnL w="12700" cap="flat" cmpd="sng" algn="ctr">
                      <a:solidFill>
                        <a:schemeClr val="bg1"/>
                      </a:solidFill>
                      <a:prstDash val="solid"/>
                      <a:round/>
                      <a:headEnd type="none" w="med" len="med"/>
                      <a:tailEnd type="none" w="med" len="med"/>
                    </a:lnL>
                    <a:lnR>
                      <a:noFill/>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BFBFBF"/>
                    </a:solidFill>
                  </a:tcPr>
                </a:tc>
                <a:extLst>
                  <a:ext uri="{0D108BD9-81ED-4DB2-BD59-A6C34878D82A}">
                    <a16:rowId xmlns:a16="http://schemas.microsoft.com/office/drawing/2014/main" val="1784081303"/>
                  </a:ext>
                </a:extLst>
              </a:tr>
            </a:tbl>
          </a:graphicData>
        </a:graphic>
      </p:graphicFrame>
      <p:graphicFrame>
        <p:nvGraphicFramePr>
          <p:cNvPr id="6" name="Table 5">
            <a:extLst>
              <a:ext uri="{FF2B5EF4-FFF2-40B4-BE49-F238E27FC236}">
                <a16:creationId xmlns:a16="http://schemas.microsoft.com/office/drawing/2014/main" id="{D4D37CEB-F4A7-0ABB-91B0-4E3AE1150077}"/>
              </a:ext>
            </a:extLst>
          </p:cNvPr>
          <p:cNvGraphicFramePr>
            <a:graphicFrameLocks noGrp="1"/>
          </p:cNvGraphicFramePr>
          <p:nvPr>
            <p:extLst>
              <p:ext uri="{D42A27DB-BD31-4B8C-83A1-F6EECF244321}">
                <p14:modId xmlns:p14="http://schemas.microsoft.com/office/powerpoint/2010/main" val="1985520762"/>
              </p:ext>
            </p:extLst>
          </p:nvPr>
        </p:nvGraphicFramePr>
        <p:xfrm>
          <a:off x="107559" y="3505944"/>
          <a:ext cx="11908790" cy="2828083"/>
        </p:xfrm>
        <a:graphic>
          <a:graphicData uri="http://schemas.openxmlformats.org/drawingml/2006/table">
            <a:tbl>
              <a:tblPr/>
              <a:tblGrid>
                <a:gridCol w="2381758">
                  <a:extLst>
                    <a:ext uri="{9D8B030D-6E8A-4147-A177-3AD203B41FA5}">
                      <a16:colId xmlns:a16="http://schemas.microsoft.com/office/drawing/2014/main" val="816353700"/>
                    </a:ext>
                  </a:extLst>
                </a:gridCol>
                <a:gridCol w="2381758">
                  <a:extLst>
                    <a:ext uri="{9D8B030D-6E8A-4147-A177-3AD203B41FA5}">
                      <a16:colId xmlns:a16="http://schemas.microsoft.com/office/drawing/2014/main" val="152433733"/>
                    </a:ext>
                  </a:extLst>
                </a:gridCol>
                <a:gridCol w="2381758">
                  <a:extLst>
                    <a:ext uri="{9D8B030D-6E8A-4147-A177-3AD203B41FA5}">
                      <a16:colId xmlns:a16="http://schemas.microsoft.com/office/drawing/2014/main" val="2836242389"/>
                    </a:ext>
                  </a:extLst>
                </a:gridCol>
                <a:gridCol w="2381758">
                  <a:extLst>
                    <a:ext uri="{9D8B030D-6E8A-4147-A177-3AD203B41FA5}">
                      <a16:colId xmlns:a16="http://schemas.microsoft.com/office/drawing/2014/main" val="2136701792"/>
                    </a:ext>
                  </a:extLst>
                </a:gridCol>
                <a:gridCol w="2381758">
                  <a:extLst>
                    <a:ext uri="{9D8B030D-6E8A-4147-A177-3AD203B41FA5}">
                      <a16:colId xmlns:a16="http://schemas.microsoft.com/office/drawing/2014/main" val="1809127806"/>
                    </a:ext>
                  </a:extLst>
                </a:gridCol>
              </a:tblGrid>
              <a:tr h="214904">
                <a:tc gridSpan="5">
                  <a:txBody>
                    <a:bodyPr/>
                    <a:lstStyle/>
                    <a:p>
                      <a:pPr algn="ctr" fontAlgn="b"/>
                      <a:r>
                        <a:rPr lang="en-IN" sz="1200" b="1" i="0" u="none" strike="noStrike" dirty="0">
                          <a:solidFill>
                            <a:srgbClr val="FFFFFF"/>
                          </a:solidFill>
                          <a:effectLst/>
                          <a:latin typeface="Cambria" panose="02040503050406030204" pitchFamily="18" charset="0"/>
                        </a:rPr>
                        <a:t>Bajaj Finance  </a:t>
                      </a:r>
                      <a:r>
                        <a:rPr lang="en-US" sz="1200" b="1" i="0" u="none" strike="noStrike" dirty="0">
                          <a:solidFill>
                            <a:srgbClr val="FFFFFF"/>
                          </a:solidFill>
                          <a:effectLst/>
                          <a:latin typeface="Cambria" panose="02040503050406030204" pitchFamily="18" charset="0"/>
                        </a:rPr>
                        <a:t> (for customers below 60 Years (15,000-3,00,00,000)</a:t>
                      </a:r>
                      <a:endParaRPr lang="en-IN" sz="1200" b="1" i="0" u="none" strike="noStrike" dirty="0">
                        <a:solidFill>
                          <a:srgbClr val="FFFFFF"/>
                        </a:solidFill>
                        <a:effectLst/>
                        <a:latin typeface="Cambria" panose="02040503050406030204" pitchFamily="18" charset="0"/>
                      </a:endParaRPr>
                    </a:p>
                  </a:txBody>
                  <a:tcPr marL="9161" marR="9161" marT="9161" marB="0" anchor="ctr">
                    <a:lnL>
                      <a:noFill/>
                    </a:lnL>
                    <a:lnR>
                      <a:noFill/>
                    </a:lnR>
                    <a:lnT>
                      <a:noFill/>
                    </a:lnT>
                    <a:lnB w="12700" cap="flat" cmpd="sng" algn="ctr">
                      <a:solidFill>
                        <a:schemeClr val="bg1"/>
                      </a:solidFill>
                      <a:prstDash val="solid"/>
                      <a:round/>
                      <a:headEnd type="none" w="med" len="med"/>
                      <a:tailEnd type="none" w="med" len="med"/>
                    </a:lnB>
                    <a:solidFill>
                      <a:srgbClr val="000000"/>
                    </a:solidFill>
                  </a:tcPr>
                </a:tc>
                <a:tc hMerge="1">
                  <a:txBody>
                    <a:bodyPr/>
                    <a:lstStyle/>
                    <a:p>
                      <a:endParaRPr lang="en-IN"/>
                    </a:p>
                  </a:txBody>
                  <a:tcPr/>
                </a:tc>
                <a:tc hMerge="1">
                  <a:txBody>
                    <a:bodyPr/>
                    <a:lstStyle/>
                    <a:p>
                      <a:endParaRPr lang="en-IN"/>
                    </a:p>
                  </a:txBody>
                  <a:tcPr/>
                </a:tc>
                <a:tc hMerge="1">
                  <a:txBody>
                    <a:bodyPr/>
                    <a:lstStyle/>
                    <a:p>
                      <a:endParaRPr lang="en-IN"/>
                    </a:p>
                  </a:txBody>
                  <a:tcPr/>
                </a:tc>
                <a:tc hMerge="1">
                  <a:txBody>
                    <a:bodyPr/>
                    <a:lstStyle/>
                    <a:p>
                      <a:endParaRPr lang="en-IN"/>
                    </a:p>
                  </a:txBody>
                  <a:tcPr/>
                </a:tc>
                <a:extLst>
                  <a:ext uri="{0D108BD9-81ED-4DB2-BD59-A6C34878D82A}">
                    <a16:rowId xmlns:a16="http://schemas.microsoft.com/office/drawing/2014/main" val="827836990"/>
                  </a:ext>
                </a:extLst>
              </a:tr>
              <a:tr h="214904">
                <a:tc>
                  <a:txBody>
                    <a:bodyPr/>
                    <a:lstStyle/>
                    <a:p>
                      <a:pPr algn="ctr" fontAlgn="ctr"/>
                      <a:r>
                        <a:rPr lang="en-IN" sz="1200" b="1" i="0" u="none" strike="noStrike">
                          <a:solidFill>
                            <a:schemeClr val="tx1"/>
                          </a:solidFill>
                          <a:effectLst/>
                          <a:latin typeface="Cambria" panose="02040503050406030204" pitchFamily="18" charset="0"/>
                        </a:rPr>
                        <a:t>Tenure (Months)</a:t>
                      </a:r>
                    </a:p>
                  </a:txBody>
                  <a:tcPr marL="9161" marR="9161" marT="9161" marB="0" anchor="ctr">
                    <a:lnL>
                      <a:noFill/>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75000"/>
                      </a:schemeClr>
                    </a:solidFill>
                  </a:tcPr>
                </a:tc>
                <a:tc>
                  <a:txBody>
                    <a:bodyPr/>
                    <a:lstStyle/>
                    <a:p>
                      <a:pPr algn="ctr" fontAlgn="ctr"/>
                      <a:r>
                        <a:rPr lang="en-IN" sz="1200" b="1" i="0" u="none" strike="noStrike">
                          <a:solidFill>
                            <a:schemeClr val="tx1"/>
                          </a:solidFill>
                          <a:effectLst/>
                          <a:latin typeface="Cambria" panose="02040503050406030204" pitchFamily="18" charset="0"/>
                        </a:rPr>
                        <a:t>Monthly</a:t>
                      </a:r>
                    </a:p>
                  </a:txBody>
                  <a:tcPr marL="9161" marR="9161" marT="9161"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75000"/>
                      </a:schemeClr>
                    </a:solidFill>
                  </a:tcPr>
                </a:tc>
                <a:tc>
                  <a:txBody>
                    <a:bodyPr/>
                    <a:lstStyle/>
                    <a:p>
                      <a:pPr algn="ctr" fontAlgn="ctr"/>
                      <a:r>
                        <a:rPr lang="en-IN" sz="1200" b="1" i="0" u="none" strike="noStrike">
                          <a:solidFill>
                            <a:schemeClr val="tx1"/>
                          </a:solidFill>
                          <a:effectLst/>
                          <a:latin typeface="Cambria" panose="02040503050406030204" pitchFamily="18" charset="0"/>
                        </a:rPr>
                        <a:t>Quarterly</a:t>
                      </a:r>
                    </a:p>
                  </a:txBody>
                  <a:tcPr marL="9161" marR="9161" marT="9161"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75000"/>
                      </a:schemeClr>
                    </a:solidFill>
                  </a:tcPr>
                </a:tc>
                <a:tc>
                  <a:txBody>
                    <a:bodyPr/>
                    <a:lstStyle/>
                    <a:p>
                      <a:pPr algn="ctr" fontAlgn="ctr"/>
                      <a:r>
                        <a:rPr lang="en-IN" sz="1200" b="1" i="0" u="none" strike="noStrike">
                          <a:solidFill>
                            <a:schemeClr val="tx1"/>
                          </a:solidFill>
                          <a:effectLst/>
                          <a:latin typeface="Cambria" panose="02040503050406030204" pitchFamily="18" charset="0"/>
                        </a:rPr>
                        <a:t>Half Yearly</a:t>
                      </a:r>
                    </a:p>
                  </a:txBody>
                  <a:tcPr marL="9161" marR="9161" marT="9161"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75000"/>
                      </a:schemeClr>
                    </a:solidFill>
                  </a:tcPr>
                </a:tc>
                <a:tc>
                  <a:txBody>
                    <a:bodyPr/>
                    <a:lstStyle/>
                    <a:p>
                      <a:pPr algn="ctr" fontAlgn="ctr"/>
                      <a:r>
                        <a:rPr lang="en-IN" sz="1200" b="1" i="0" u="none" strike="noStrike">
                          <a:solidFill>
                            <a:schemeClr val="tx1"/>
                          </a:solidFill>
                          <a:effectLst/>
                          <a:latin typeface="Cambria" panose="02040503050406030204" pitchFamily="18" charset="0"/>
                        </a:rPr>
                        <a:t>Annual</a:t>
                      </a:r>
                    </a:p>
                  </a:txBody>
                  <a:tcPr marL="9161" marR="9161" marT="9161" marB="0" anchor="ctr">
                    <a:lnL w="12700" cap="flat" cmpd="sng" algn="ctr">
                      <a:solidFill>
                        <a:schemeClr val="bg1"/>
                      </a:solidFill>
                      <a:prstDash val="solid"/>
                      <a:round/>
                      <a:headEnd type="none" w="med" len="med"/>
                      <a:tailEnd type="none" w="med" len="med"/>
                    </a:lnL>
                    <a:lnR>
                      <a:noFill/>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75000"/>
                      </a:schemeClr>
                    </a:solidFill>
                  </a:tcPr>
                </a:tc>
                <a:extLst>
                  <a:ext uri="{0D108BD9-81ED-4DB2-BD59-A6C34878D82A}">
                    <a16:rowId xmlns:a16="http://schemas.microsoft.com/office/drawing/2014/main" val="2208498804"/>
                  </a:ext>
                </a:extLst>
              </a:tr>
              <a:tr h="266475">
                <a:tc>
                  <a:txBody>
                    <a:bodyPr/>
                    <a:lstStyle/>
                    <a:p>
                      <a:pPr algn="ctr" fontAlgn="ctr">
                        <a:buNone/>
                      </a:pPr>
                      <a:r>
                        <a:rPr lang="en-IN" sz="1200" b="0" i="0" u="none" strike="noStrike">
                          <a:solidFill>
                            <a:srgbClr val="000000"/>
                          </a:solidFill>
                          <a:effectLst/>
                          <a:latin typeface="Cambria" panose="02040503050406030204" pitchFamily="18" charset="0"/>
                        </a:rPr>
                        <a:t>12</a:t>
                      </a:r>
                    </a:p>
                  </a:txBody>
                  <a:tcPr marL="9525" marR="9525" marT="9525" marB="0" anchor="ctr">
                    <a:lnL>
                      <a:noFill/>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tcPr>
                </a:tc>
                <a:tc>
                  <a:txBody>
                    <a:bodyPr/>
                    <a:lstStyle/>
                    <a:p>
                      <a:pPr algn="ctr" fontAlgn="ctr">
                        <a:buNone/>
                      </a:pPr>
                      <a:r>
                        <a:rPr lang="en-IN" sz="1200" b="0" i="0" u="none" strike="noStrike" dirty="0">
                          <a:solidFill>
                            <a:srgbClr val="000000"/>
                          </a:solidFill>
                          <a:effectLst/>
                          <a:latin typeface="Cambria" panose="02040503050406030204" pitchFamily="18" charset="0"/>
                          <a:ea typeface="Cambria" panose="02040503050406030204" pitchFamily="18" charset="0"/>
                        </a:rPr>
                        <a:t>6.41%</a:t>
                      </a:r>
                    </a:p>
                  </a:txBody>
                  <a:tcPr marL="9525" marR="9525" marT="9525"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tcPr>
                </a:tc>
                <a:tc>
                  <a:txBody>
                    <a:bodyPr/>
                    <a:lstStyle/>
                    <a:p>
                      <a:pPr algn="ctr" fontAlgn="ctr">
                        <a:buNone/>
                      </a:pPr>
                      <a:r>
                        <a:rPr lang="en-IN" sz="1200" b="0" i="0" u="none" strike="noStrike">
                          <a:solidFill>
                            <a:srgbClr val="000000"/>
                          </a:solidFill>
                          <a:effectLst/>
                          <a:latin typeface="Cambria" panose="02040503050406030204" pitchFamily="18" charset="0"/>
                          <a:ea typeface="Cambria" panose="02040503050406030204" pitchFamily="18" charset="0"/>
                        </a:rPr>
                        <a:t>6.44%</a:t>
                      </a:r>
                    </a:p>
                  </a:txBody>
                  <a:tcPr marL="9525" marR="9525" marT="9525"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tcPr>
                </a:tc>
                <a:tc>
                  <a:txBody>
                    <a:bodyPr/>
                    <a:lstStyle/>
                    <a:p>
                      <a:pPr algn="ctr" fontAlgn="ctr">
                        <a:buNone/>
                      </a:pPr>
                      <a:r>
                        <a:rPr lang="en-IN" sz="1200" b="0" i="0" u="none" strike="noStrike">
                          <a:solidFill>
                            <a:srgbClr val="000000"/>
                          </a:solidFill>
                          <a:effectLst/>
                          <a:latin typeface="Cambria" panose="02040503050406030204" pitchFamily="18" charset="0"/>
                          <a:ea typeface="Cambria" panose="02040503050406030204" pitchFamily="18" charset="0"/>
                        </a:rPr>
                        <a:t>6.49%</a:t>
                      </a:r>
                    </a:p>
                  </a:txBody>
                  <a:tcPr marL="9525" marR="9525" marT="9525"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tcPr>
                </a:tc>
                <a:tc>
                  <a:txBody>
                    <a:bodyPr/>
                    <a:lstStyle/>
                    <a:p>
                      <a:pPr algn="ctr" fontAlgn="ctr">
                        <a:buNone/>
                      </a:pPr>
                      <a:r>
                        <a:rPr lang="en-IN" sz="1200" b="0" i="0" u="none" strike="noStrike">
                          <a:solidFill>
                            <a:srgbClr val="000000"/>
                          </a:solidFill>
                          <a:effectLst/>
                          <a:latin typeface="Cambria" panose="02040503050406030204" pitchFamily="18" charset="0"/>
                          <a:ea typeface="Cambria" panose="02040503050406030204" pitchFamily="18" charset="0"/>
                        </a:rPr>
                        <a:t>6.60%</a:t>
                      </a:r>
                    </a:p>
                  </a:txBody>
                  <a:tcPr marL="9525" marR="9525" marT="9525" anchor="ctr">
                    <a:lnL w="12700" cap="flat" cmpd="sng" algn="ctr">
                      <a:solidFill>
                        <a:schemeClr val="bg1"/>
                      </a:solidFill>
                      <a:prstDash val="solid"/>
                      <a:round/>
                      <a:headEnd type="none" w="med" len="med"/>
                      <a:tailEnd type="none" w="med" len="med"/>
                    </a:lnL>
                    <a:lnR>
                      <a:noFill/>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tcPr>
                </a:tc>
                <a:extLst>
                  <a:ext uri="{0D108BD9-81ED-4DB2-BD59-A6C34878D82A}">
                    <a16:rowId xmlns:a16="http://schemas.microsoft.com/office/drawing/2014/main" val="3017547256"/>
                  </a:ext>
                </a:extLst>
              </a:tr>
              <a:tr h="266475">
                <a:tc>
                  <a:txBody>
                    <a:bodyPr/>
                    <a:lstStyle/>
                    <a:p>
                      <a:pPr algn="ctr" fontAlgn="ctr">
                        <a:buNone/>
                      </a:pPr>
                      <a:r>
                        <a:rPr lang="en-IN" sz="1200" b="0" i="0" u="none" strike="noStrike">
                          <a:solidFill>
                            <a:srgbClr val="000000"/>
                          </a:solidFill>
                          <a:effectLst/>
                          <a:latin typeface="Cambria" panose="02040503050406030204" pitchFamily="18" charset="0"/>
                        </a:rPr>
                        <a:t>18</a:t>
                      </a:r>
                    </a:p>
                  </a:txBody>
                  <a:tcPr marL="9525" marR="9525" marT="9525" marB="0" anchor="ctr">
                    <a:lnL>
                      <a:noFill/>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75000"/>
                      </a:schemeClr>
                    </a:solidFill>
                  </a:tcPr>
                </a:tc>
                <a:tc>
                  <a:txBody>
                    <a:bodyPr/>
                    <a:lstStyle/>
                    <a:p>
                      <a:pPr algn="ctr" fontAlgn="ctr">
                        <a:buNone/>
                      </a:pPr>
                      <a:r>
                        <a:rPr lang="en-IN" sz="1200" b="0" i="0" u="none" strike="noStrike">
                          <a:solidFill>
                            <a:srgbClr val="000000"/>
                          </a:solidFill>
                          <a:effectLst/>
                          <a:latin typeface="Cambria" panose="02040503050406030204" pitchFamily="18" charset="0"/>
                          <a:ea typeface="Cambria" panose="02040503050406030204" pitchFamily="18" charset="0"/>
                        </a:rPr>
                        <a:t>6.64%</a:t>
                      </a:r>
                    </a:p>
                  </a:txBody>
                  <a:tcPr marL="9525" marR="9525" marT="9525"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75000"/>
                      </a:schemeClr>
                    </a:solidFill>
                  </a:tcPr>
                </a:tc>
                <a:tc>
                  <a:txBody>
                    <a:bodyPr/>
                    <a:lstStyle/>
                    <a:p>
                      <a:pPr algn="ctr" fontAlgn="ctr">
                        <a:buNone/>
                      </a:pPr>
                      <a:r>
                        <a:rPr lang="en-IN" sz="1200" b="0" i="0" u="none" strike="noStrike">
                          <a:solidFill>
                            <a:srgbClr val="000000"/>
                          </a:solidFill>
                          <a:effectLst/>
                          <a:latin typeface="Cambria" panose="02040503050406030204" pitchFamily="18" charset="0"/>
                          <a:ea typeface="Cambria" panose="02040503050406030204" pitchFamily="18" charset="0"/>
                        </a:rPr>
                        <a:t>6.68%</a:t>
                      </a:r>
                    </a:p>
                  </a:txBody>
                  <a:tcPr marL="9525" marR="9525" marT="9525"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75000"/>
                      </a:schemeClr>
                    </a:solidFill>
                  </a:tcPr>
                </a:tc>
                <a:tc>
                  <a:txBody>
                    <a:bodyPr/>
                    <a:lstStyle/>
                    <a:p>
                      <a:pPr algn="ctr" fontAlgn="ctr">
                        <a:buNone/>
                      </a:pPr>
                      <a:r>
                        <a:rPr lang="en-IN" sz="1200" b="0" i="0" u="none" strike="noStrike">
                          <a:solidFill>
                            <a:srgbClr val="000000"/>
                          </a:solidFill>
                          <a:effectLst/>
                          <a:latin typeface="Cambria" panose="02040503050406030204" pitchFamily="18" charset="0"/>
                          <a:ea typeface="Cambria" panose="02040503050406030204" pitchFamily="18" charset="0"/>
                        </a:rPr>
                        <a:t>6.74%</a:t>
                      </a:r>
                    </a:p>
                  </a:txBody>
                  <a:tcPr marL="9525" marR="9525" marT="9525"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75000"/>
                      </a:schemeClr>
                    </a:solidFill>
                  </a:tcPr>
                </a:tc>
                <a:tc>
                  <a:txBody>
                    <a:bodyPr/>
                    <a:lstStyle/>
                    <a:p>
                      <a:pPr algn="ctr" fontAlgn="ctr">
                        <a:buNone/>
                      </a:pPr>
                      <a:r>
                        <a:rPr lang="en-IN" sz="1200" b="0" i="0" u="none" strike="noStrike">
                          <a:solidFill>
                            <a:srgbClr val="000000"/>
                          </a:solidFill>
                          <a:effectLst/>
                          <a:latin typeface="Cambria" panose="02040503050406030204" pitchFamily="18" charset="0"/>
                          <a:ea typeface="Cambria" panose="02040503050406030204" pitchFamily="18" charset="0"/>
                        </a:rPr>
                        <a:t>6.85%</a:t>
                      </a:r>
                    </a:p>
                  </a:txBody>
                  <a:tcPr marL="9525" marR="9525" marT="9525" anchor="ctr">
                    <a:lnL w="12700" cap="flat" cmpd="sng" algn="ctr">
                      <a:solidFill>
                        <a:schemeClr val="bg1"/>
                      </a:solidFill>
                      <a:prstDash val="solid"/>
                      <a:round/>
                      <a:headEnd type="none" w="med" len="med"/>
                      <a:tailEnd type="none" w="med" len="med"/>
                    </a:lnL>
                    <a:lnR>
                      <a:noFill/>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75000"/>
                      </a:schemeClr>
                    </a:solidFill>
                  </a:tcPr>
                </a:tc>
                <a:extLst>
                  <a:ext uri="{0D108BD9-81ED-4DB2-BD59-A6C34878D82A}">
                    <a16:rowId xmlns:a16="http://schemas.microsoft.com/office/drawing/2014/main" val="3378447925"/>
                  </a:ext>
                </a:extLst>
              </a:tr>
              <a:tr h="266475">
                <a:tc>
                  <a:txBody>
                    <a:bodyPr/>
                    <a:lstStyle/>
                    <a:p>
                      <a:pPr algn="ctr" fontAlgn="ctr">
                        <a:buNone/>
                      </a:pPr>
                      <a:r>
                        <a:rPr lang="en-IN" sz="1200" b="0" i="0" u="none" strike="noStrike">
                          <a:solidFill>
                            <a:srgbClr val="000000"/>
                          </a:solidFill>
                          <a:effectLst/>
                          <a:latin typeface="Cambria" panose="02040503050406030204" pitchFamily="18" charset="0"/>
                        </a:rPr>
                        <a:t>22</a:t>
                      </a:r>
                    </a:p>
                  </a:txBody>
                  <a:tcPr marL="9525" marR="9525" marT="9525" marB="0" anchor="ctr">
                    <a:lnL>
                      <a:noFill/>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tcPr>
                </a:tc>
                <a:tc>
                  <a:txBody>
                    <a:bodyPr/>
                    <a:lstStyle/>
                    <a:p>
                      <a:pPr algn="ctr" fontAlgn="ctr">
                        <a:buNone/>
                      </a:pPr>
                      <a:r>
                        <a:rPr lang="en-IN" sz="1200" b="0" i="0" u="none" strike="noStrike">
                          <a:solidFill>
                            <a:srgbClr val="000000"/>
                          </a:solidFill>
                          <a:effectLst/>
                          <a:latin typeface="Cambria" panose="02040503050406030204" pitchFamily="18" charset="0"/>
                          <a:ea typeface="Cambria" panose="02040503050406030204" pitchFamily="18" charset="0"/>
                        </a:rPr>
                        <a:t>6.64%</a:t>
                      </a:r>
                    </a:p>
                  </a:txBody>
                  <a:tcPr marL="9525" marR="9525" marT="9525"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tcPr>
                </a:tc>
                <a:tc>
                  <a:txBody>
                    <a:bodyPr/>
                    <a:lstStyle/>
                    <a:p>
                      <a:pPr algn="ctr" fontAlgn="ctr">
                        <a:buNone/>
                      </a:pPr>
                      <a:r>
                        <a:rPr lang="en-IN" sz="1200" b="0" i="0" u="none" strike="noStrike">
                          <a:solidFill>
                            <a:srgbClr val="000000"/>
                          </a:solidFill>
                          <a:effectLst/>
                          <a:latin typeface="Cambria" panose="02040503050406030204" pitchFamily="18" charset="0"/>
                          <a:ea typeface="Cambria" panose="02040503050406030204" pitchFamily="18" charset="0"/>
                        </a:rPr>
                        <a:t>6.68%</a:t>
                      </a:r>
                    </a:p>
                  </a:txBody>
                  <a:tcPr marL="9525" marR="9525" marT="9525"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tcPr>
                </a:tc>
                <a:tc>
                  <a:txBody>
                    <a:bodyPr/>
                    <a:lstStyle/>
                    <a:p>
                      <a:pPr algn="ctr" fontAlgn="ctr">
                        <a:buNone/>
                      </a:pPr>
                      <a:r>
                        <a:rPr lang="en-IN" sz="1200" b="0" i="0" u="none" strike="noStrike">
                          <a:solidFill>
                            <a:srgbClr val="000000"/>
                          </a:solidFill>
                          <a:effectLst/>
                          <a:latin typeface="Cambria" panose="02040503050406030204" pitchFamily="18" charset="0"/>
                          <a:ea typeface="Cambria" panose="02040503050406030204" pitchFamily="18" charset="0"/>
                        </a:rPr>
                        <a:t>6.74%</a:t>
                      </a:r>
                    </a:p>
                  </a:txBody>
                  <a:tcPr marL="9525" marR="9525" marT="9525"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tcPr>
                </a:tc>
                <a:tc>
                  <a:txBody>
                    <a:bodyPr/>
                    <a:lstStyle/>
                    <a:p>
                      <a:pPr algn="ctr" fontAlgn="ctr">
                        <a:buNone/>
                      </a:pPr>
                      <a:r>
                        <a:rPr lang="en-IN" sz="1200" b="0" i="0" u="none" strike="noStrike">
                          <a:solidFill>
                            <a:srgbClr val="000000"/>
                          </a:solidFill>
                          <a:effectLst/>
                          <a:latin typeface="Cambria" panose="02040503050406030204" pitchFamily="18" charset="0"/>
                          <a:ea typeface="Cambria" panose="02040503050406030204" pitchFamily="18" charset="0"/>
                        </a:rPr>
                        <a:t>6.85%</a:t>
                      </a:r>
                    </a:p>
                  </a:txBody>
                  <a:tcPr marL="9525" marR="9525" marT="9525" anchor="ctr">
                    <a:lnL w="12700" cap="flat" cmpd="sng" algn="ctr">
                      <a:solidFill>
                        <a:schemeClr val="bg1"/>
                      </a:solidFill>
                      <a:prstDash val="solid"/>
                      <a:round/>
                      <a:headEnd type="none" w="med" len="med"/>
                      <a:tailEnd type="none" w="med" len="med"/>
                    </a:lnL>
                    <a:lnR>
                      <a:noFill/>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tcPr>
                </a:tc>
                <a:extLst>
                  <a:ext uri="{0D108BD9-81ED-4DB2-BD59-A6C34878D82A}">
                    <a16:rowId xmlns:a16="http://schemas.microsoft.com/office/drawing/2014/main" val="3973699035"/>
                  </a:ext>
                </a:extLst>
              </a:tr>
              <a:tr h="266475">
                <a:tc>
                  <a:txBody>
                    <a:bodyPr/>
                    <a:lstStyle/>
                    <a:p>
                      <a:pPr algn="ctr" fontAlgn="ctr">
                        <a:buNone/>
                      </a:pPr>
                      <a:r>
                        <a:rPr lang="en-IN" sz="1200" b="0" i="0" u="none" strike="noStrike" dirty="0">
                          <a:solidFill>
                            <a:srgbClr val="000000"/>
                          </a:solidFill>
                          <a:effectLst/>
                          <a:latin typeface="Cambria" panose="02040503050406030204" pitchFamily="18" charset="0"/>
                        </a:rPr>
                        <a:t>24</a:t>
                      </a:r>
                    </a:p>
                  </a:txBody>
                  <a:tcPr marL="9525" marR="9525" marT="9525" marB="0" anchor="ctr">
                    <a:lnL>
                      <a:noFill/>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75000"/>
                      </a:schemeClr>
                    </a:solidFill>
                  </a:tcPr>
                </a:tc>
                <a:tc>
                  <a:txBody>
                    <a:bodyPr/>
                    <a:lstStyle/>
                    <a:p>
                      <a:pPr algn="ctr" fontAlgn="ctr">
                        <a:buNone/>
                      </a:pPr>
                      <a:r>
                        <a:rPr lang="en-IN" sz="1200" b="0" i="0" u="none" strike="noStrike">
                          <a:solidFill>
                            <a:srgbClr val="000000"/>
                          </a:solidFill>
                          <a:effectLst/>
                          <a:latin typeface="Cambria" panose="02040503050406030204" pitchFamily="18" charset="0"/>
                          <a:ea typeface="Cambria" panose="02040503050406030204" pitchFamily="18" charset="0"/>
                        </a:rPr>
                        <a:t>6.64%</a:t>
                      </a:r>
                    </a:p>
                  </a:txBody>
                  <a:tcPr marL="9525" marR="9525" marT="9525"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75000"/>
                      </a:schemeClr>
                    </a:solidFill>
                  </a:tcPr>
                </a:tc>
                <a:tc>
                  <a:txBody>
                    <a:bodyPr/>
                    <a:lstStyle/>
                    <a:p>
                      <a:pPr algn="ctr" fontAlgn="ctr">
                        <a:buNone/>
                      </a:pPr>
                      <a:r>
                        <a:rPr lang="en-IN" sz="1200" b="0" i="0" u="none" strike="noStrike">
                          <a:solidFill>
                            <a:srgbClr val="000000"/>
                          </a:solidFill>
                          <a:effectLst/>
                          <a:latin typeface="Cambria" panose="02040503050406030204" pitchFamily="18" charset="0"/>
                          <a:ea typeface="Cambria" panose="02040503050406030204" pitchFamily="18" charset="0"/>
                        </a:rPr>
                        <a:t>6.68%</a:t>
                      </a:r>
                    </a:p>
                  </a:txBody>
                  <a:tcPr marL="9525" marR="9525" marT="9525"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75000"/>
                      </a:schemeClr>
                    </a:solidFill>
                  </a:tcPr>
                </a:tc>
                <a:tc>
                  <a:txBody>
                    <a:bodyPr/>
                    <a:lstStyle/>
                    <a:p>
                      <a:pPr algn="ctr" fontAlgn="ctr">
                        <a:buNone/>
                      </a:pPr>
                      <a:r>
                        <a:rPr lang="en-IN" sz="1200" b="0" i="0" u="none" strike="noStrike">
                          <a:solidFill>
                            <a:srgbClr val="000000"/>
                          </a:solidFill>
                          <a:effectLst/>
                          <a:latin typeface="Cambria" panose="02040503050406030204" pitchFamily="18" charset="0"/>
                          <a:ea typeface="Cambria" panose="02040503050406030204" pitchFamily="18" charset="0"/>
                        </a:rPr>
                        <a:t>6.74%</a:t>
                      </a:r>
                    </a:p>
                  </a:txBody>
                  <a:tcPr marL="9525" marR="9525" marT="9525"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75000"/>
                      </a:schemeClr>
                    </a:solidFill>
                  </a:tcPr>
                </a:tc>
                <a:tc>
                  <a:txBody>
                    <a:bodyPr/>
                    <a:lstStyle/>
                    <a:p>
                      <a:pPr algn="ctr" fontAlgn="ctr">
                        <a:buNone/>
                      </a:pPr>
                      <a:r>
                        <a:rPr lang="en-IN" sz="1200" b="0" i="0" u="none" strike="noStrike">
                          <a:solidFill>
                            <a:srgbClr val="000000"/>
                          </a:solidFill>
                          <a:effectLst/>
                          <a:latin typeface="Cambria" panose="02040503050406030204" pitchFamily="18" charset="0"/>
                          <a:ea typeface="Cambria" panose="02040503050406030204" pitchFamily="18" charset="0"/>
                        </a:rPr>
                        <a:t>6.85%</a:t>
                      </a:r>
                    </a:p>
                  </a:txBody>
                  <a:tcPr marL="9525" marR="9525" marT="9525" anchor="ctr">
                    <a:lnL w="12700" cap="flat" cmpd="sng" algn="ctr">
                      <a:solidFill>
                        <a:schemeClr val="bg1"/>
                      </a:solidFill>
                      <a:prstDash val="solid"/>
                      <a:round/>
                      <a:headEnd type="none" w="med" len="med"/>
                      <a:tailEnd type="none" w="med" len="med"/>
                    </a:lnL>
                    <a:lnR>
                      <a:noFill/>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75000"/>
                      </a:schemeClr>
                    </a:solidFill>
                  </a:tcPr>
                </a:tc>
                <a:extLst>
                  <a:ext uri="{0D108BD9-81ED-4DB2-BD59-A6C34878D82A}">
                    <a16:rowId xmlns:a16="http://schemas.microsoft.com/office/drawing/2014/main" val="2544101228"/>
                  </a:ext>
                </a:extLst>
              </a:tr>
              <a:tr h="266475">
                <a:tc>
                  <a:txBody>
                    <a:bodyPr/>
                    <a:lstStyle/>
                    <a:p>
                      <a:pPr algn="ctr" fontAlgn="ctr">
                        <a:buNone/>
                      </a:pPr>
                      <a:r>
                        <a:rPr lang="en-IN" sz="1200" b="0" i="0" u="none" strike="noStrike">
                          <a:solidFill>
                            <a:srgbClr val="000000"/>
                          </a:solidFill>
                          <a:effectLst/>
                          <a:latin typeface="Cambria" panose="02040503050406030204" pitchFamily="18" charset="0"/>
                        </a:rPr>
                        <a:t>33</a:t>
                      </a:r>
                    </a:p>
                  </a:txBody>
                  <a:tcPr marL="9525" marR="9525" marT="9525" marB="0" anchor="ctr">
                    <a:lnL>
                      <a:noFill/>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tcPr>
                </a:tc>
                <a:tc>
                  <a:txBody>
                    <a:bodyPr/>
                    <a:lstStyle/>
                    <a:p>
                      <a:pPr algn="ctr" fontAlgn="ctr">
                        <a:buNone/>
                      </a:pPr>
                      <a:r>
                        <a:rPr lang="en-IN" sz="1200" b="0" i="0" u="none" strike="noStrike">
                          <a:solidFill>
                            <a:srgbClr val="000000"/>
                          </a:solidFill>
                          <a:effectLst/>
                          <a:latin typeface="Cambria" panose="02040503050406030204" pitchFamily="18" charset="0"/>
                          <a:ea typeface="Cambria" panose="02040503050406030204" pitchFamily="18" charset="0"/>
                        </a:rPr>
                        <a:t>7.16%</a:t>
                      </a:r>
                    </a:p>
                  </a:txBody>
                  <a:tcPr marL="9525" marR="9525" marT="9525"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tcPr>
                </a:tc>
                <a:tc>
                  <a:txBody>
                    <a:bodyPr/>
                    <a:lstStyle/>
                    <a:p>
                      <a:pPr algn="ctr" fontAlgn="ctr">
                        <a:buNone/>
                      </a:pPr>
                      <a:r>
                        <a:rPr lang="en-IN" sz="1200" b="0" i="0" u="none" strike="noStrike">
                          <a:solidFill>
                            <a:srgbClr val="000000"/>
                          </a:solidFill>
                          <a:effectLst/>
                          <a:latin typeface="Cambria" panose="02040503050406030204" pitchFamily="18" charset="0"/>
                          <a:ea typeface="Cambria" panose="02040503050406030204" pitchFamily="18" charset="0"/>
                        </a:rPr>
                        <a:t>7.20%</a:t>
                      </a:r>
                    </a:p>
                  </a:txBody>
                  <a:tcPr marL="9525" marR="9525" marT="9525"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tcPr>
                </a:tc>
                <a:tc>
                  <a:txBody>
                    <a:bodyPr/>
                    <a:lstStyle/>
                    <a:p>
                      <a:pPr algn="ctr" fontAlgn="ctr">
                        <a:buNone/>
                      </a:pPr>
                      <a:r>
                        <a:rPr lang="en-IN" sz="1200" b="0" i="0" u="none" strike="noStrike">
                          <a:solidFill>
                            <a:srgbClr val="000000"/>
                          </a:solidFill>
                          <a:effectLst/>
                          <a:latin typeface="Cambria" panose="02040503050406030204" pitchFamily="18" charset="0"/>
                          <a:ea typeface="Cambria" panose="02040503050406030204" pitchFamily="18" charset="0"/>
                        </a:rPr>
                        <a:t>7.27%</a:t>
                      </a:r>
                    </a:p>
                  </a:txBody>
                  <a:tcPr marL="9525" marR="9525" marT="9525"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tcPr>
                </a:tc>
                <a:tc>
                  <a:txBody>
                    <a:bodyPr/>
                    <a:lstStyle/>
                    <a:p>
                      <a:pPr algn="ctr" fontAlgn="ctr">
                        <a:buNone/>
                      </a:pPr>
                      <a:r>
                        <a:rPr lang="en-IN" sz="1200" b="0" i="0" u="none" strike="noStrike">
                          <a:solidFill>
                            <a:srgbClr val="000000"/>
                          </a:solidFill>
                          <a:effectLst/>
                          <a:latin typeface="Cambria" panose="02040503050406030204" pitchFamily="18" charset="0"/>
                          <a:ea typeface="Cambria" panose="02040503050406030204" pitchFamily="18" charset="0"/>
                        </a:rPr>
                        <a:t>7.40%</a:t>
                      </a:r>
                    </a:p>
                  </a:txBody>
                  <a:tcPr marL="9525" marR="9525" marT="9525" anchor="ctr">
                    <a:lnL w="12700" cap="flat" cmpd="sng" algn="ctr">
                      <a:solidFill>
                        <a:schemeClr val="bg1"/>
                      </a:solidFill>
                      <a:prstDash val="solid"/>
                      <a:round/>
                      <a:headEnd type="none" w="med" len="med"/>
                      <a:tailEnd type="none" w="med" len="med"/>
                    </a:lnL>
                    <a:lnR>
                      <a:noFill/>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tcPr>
                </a:tc>
                <a:extLst>
                  <a:ext uri="{0D108BD9-81ED-4DB2-BD59-A6C34878D82A}">
                    <a16:rowId xmlns:a16="http://schemas.microsoft.com/office/drawing/2014/main" val="925409020"/>
                  </a:ext>
                </a:extLst>
              </a:tr>
              <a:tr h="266475">
                <a:tc>
                  <a:txBody>
                    <a:bodyPr/>
                    <a:lstStyle/>
                    <a:p>
                      <a:pPr algn="ctr" fontAlgn="ctr">
                        <a:buNone/>
                      </a:pPr>
                      <a:r>
                        <a:rPr lang="en-IN" sz="1200" b="0" i="0" u="none" strike="noStrike" dirty="0">
                          <a:solidFill>
                            <a:srgbClr val="000000"/>
                          </a:solidFill>
                          <a:effectLst/>
                          <a:latin typeface="Cambria" panose="02040503050406030204" pitchFamily="18" charset="0"/>
                        </a:rPr>
                        <a:t>36</a:t>
                      </a:r>
                    </a:p>
                  </a:txBody>
                  <a:tcPr marL="9525" marR="9525" marT="9525" marB="0" anchor="ctr">
                    <a:lnL>
                      <a:noFill/>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CBCBCB"/>
                    </a:solidFill>
                  </a:tcPr>
                </a:tc>
                <a:tc>
                  <a:txBody>
                    <a:bodyPr/>
                    <a:lstStyle/>
                    <a:p>
                      <a:pPr algn="ctr" fontAlgn="ctr">
                        <a:buNone/>
                      </a:pPr>
                      <a:r>
                        <a:rPr lang="en-IN" sz="1200" b="0" i="0" u="none" strike="noStrike">
                          <a:solidFill>
                            <a:srgbClr val="000000"/>
                          </a:solidFill>
                          <a:effectLst/>
                          <a:latin typeface="Cambria" panose="02040503050406030204" pitchFamily="18" charset="0"/>
                          <a:ea typeface="Cambria" panose="02040503050406030204" pitchFamily="18" charset="0"/>
                        </a:rPr>
                        <a:t>7.16%</a:t>
                      </a:r>
                    </a:p>
                  </a:txBody>
                  <a:tcPr marL="9525" marR="9525" marT="9525"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CBCBCB"/>
                    </a:solidFill>
                  </a:tcPr>
                </a:tc>
                <a:tc>
                  <a:txBody>
                    <a:bodyPr/>
                    <a:lstStyle/>
                    <a:p>
                      <a:pPr algn="ctr" fontAlgn="ctr">
                        <a:buNone/>
                      </a:pPr>
                      <a:r>
                        <a:rPr lang="en-IN" sz="1200" b="0" i="0" u="none" strike="noStrike">
                          <a:solidFill>
                            <a:srgbClr val="000000"/>
                          </a:solidFill>
                          <a:effectLst/>
                          <a:latin typeface="Cambria" panose="02040503050406030204" pitchFamily="18" charset="0"/>
                          <a:ea typeface="Cambria" panose="02040503050406030204" pitchFamily="18" charset="0"/>
                        </a:rPr>
                        <a:t>7.20%</a:t>
                      </a:r>
                    </a:p>
                  </a:txBody>
                  <a:tcPr marL="9525" marR="9525" marT="9525"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CBCBCB"/>
                    </a:solidFill>
                  </a:tcPr>
                </a:tc>
                <a:tc>
                  <a:txBody>
                    <a:bodyPr/>
                    <a:lstStyle/>
                    <a:p>
                      <a:pPr algn="ctr" fontAlgn="ctr">
                        <a:buNone/>
                      </a:pPr>
                      <a:r>
                        <a:rPr lang="en-IN" sz="1200" b="0" i="0" u="none" strike="noStrike">
                          <a:solidFill>
                            <a:srgbClr val="000000"/>
                          </a:solidFill>
                          <a:effectLst/>
                          <a:latin typeface="Cambria" panose="02040503050406030204" pitchFamily="18" charset="0"/>
                          <a:ea typeface="Cambria" panose="02040503050406030204" pitchFamily="18" charset="0"/>
                        </a:rPr>
                        <a:t>7.27%</a:t>
                      </a:r>
                    </a:p>
                  </a:txBody>
                  <a:tcPr marL="9525" marR="9525" marT="9525"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CBCBCB"/>
                    </a:solidFill>
                  </a:tcPr>
                </a:tc>
                <a:tc>
                  <a:txBody>
                    <a:bodyPr/>
                    <a:lstStyle/>
                    <a:p>
                      <a:pPr algn="ctr" fontAlgn="ctr">
                        <a:buNone/>
                      </a:pPr>
                      <a:r>
                        <a:rPr lang="en-IN" sz="1200" b="0" i="0" u="none" strike="noStrike">
                          <a:solidFill>
                            <a:srgbClr val="000000"/>
                          </a:solidFill>
                          <a:effectLst/>
                          <a:latin typeface="Cambria" panose="02040503050406030204" pitchFamily="18" charset="0"/>
                          <a:ea typeface="Cambria" panose="02040503050406030204" pitchFamily="18" charset="0"/>
                        </a:rPr>
                        <a:t>7.40%</a:t>
                      </a:r>
                    </a:p>
                  </a:txBody>
                  <a:tcPr marL="9525" marR="9525" marT="9525" anchor="ctr">
                    <a:lnL w="12700" cap="flat" cmpd="sng" algn="ctr">
                      <a:solidFill>
                        <a:schemeClr val="bg1"/>
                      </a:solidFill>
                      <a:prstDash val="solid"/>
                      <a:round/>
                      <a:headEnd type="none" w="med" len="med"/>
                      <a:tailEnd type="none" w="med" len="med"/>
                    </a:lnL>
                    <a:lnR>
                      <a:noFill/>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CBCBCB"/>
                    </a:solidFill>
                  </a:tcPr>
                </a:tc>
                <a:extLst>
                  <a:ext uri="{0D108BD9-81ED-4DB2-BD59-A6C34878D82A}">
                    <a16:rowId xmlns:a16="http://schemas.microsoft.com/office/drawing/2014/main" val="299619712"/>
                  </a:ext>
                </a:extLst>
              </a:tr>
              <a:tr h="266475">
                <a:tc>
                  <a:txBody>
                    <a:bodyPr/>
                    <a:lstStyle/>
                    <a:p>
                      <a:pPr algn="ctr" fontAlgn="ctr">
                        <a:buNone/>
                      </a:pPr>
                      <a:r>
                        <a:rPr lang="en-IN" sz="1200" b="0" i="0" u="none" strike="noStrike" dirty="0">
                          <a:solidFill>
                            <a:srgbClr val="000000"/>
                          </a:solidFill>
                          <a:effectLst/>
                          <a:latin typeface="Cambria" panose="02040503050406030204" pitchFamily="18" charset="0"/>
                        </a:rPr>
                        <a:t>42</a:t>
                      </a:r>
                    </a:p>
                  </a:txBody>
                  <a:tcPr marL="9525" marR="9525" marT="9525" marB="0" anchor="ctr">
                    <a:lnL>
                      <a:noFill/>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solidFill>
                  </a:tcPr>
                </a:tc>
                <a:tc>
                  <a:txBody>
                    <a:bodyPr/>
                    <a:lstStyle/>
                    <a:p>
                      <a:pPr algn="ctr" fontAlgn="ctr">
                        <a:buNone/>
                      </a:pPr>
                      <a:r>
                        <a:rPr lang="en-IN" sz="1200" b="0" i="0" u="none" strike="noStrike">
                          <a:solidFill>
                            <a:srgbClr val="000000"/>
                          </a:solidFill>
                          <a:effectLst/>
                          <a:latin typeface="Cambria" panose="02040503050406030204" pitchFamily="18" charset="0"/>
                          <a:ea typeface="Cambria" panose="02040503050406030204" pitchFamily="18" charset="0"/>
                        </a:rPr>
                        <a:t>7.16%</a:t>
                      </a:r>
                    </a:p>
                  </a:txBody>
                  <a:tcPr marL="9525" marR="9525" marT="9525"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solidFill>
                  </a:tcPr>
                </a:tc>
                <a:tc>
                  <a:txBody>
                    <a:bodyPr/>
                    <a:lstStyle/>
                    <a:p>
                      <a:pPr algn="ctr" fontAlgn="ctr">
                        <a:buNone/>
                      </a:pPr>
                      <a:r>
                        <a:rPr lang="en-IN" sz="1200" b="0" i="0" u="none" strike="noStrike">
                          <a:solidFill>
                            <a:srgbClr val="000000"/>
                          </a:solidFill>
                          <a:effectLst/>
                          <a:latin typeface="Cambria" panose="02040503050406030204" pitchFamily="18" charset="0"/>
                          <a:ea typeface="Cambria" panose="02040503050406030204" pitchFamily="18" charset="0"/>
                        </a:rPr>
                        <a:t>7.20%</a:t>
                      </a:r>
                    </a:p>
                  </a:txBody>
                  <a:tcPr marL="9525" marR="9525" marT="9525"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solidFill>
                  </a:tcPr>
                </a:tc>
                <a:tc>
                  <a:txBody>
                    <a:bodyPr/>
                    <a:lstStyle/>
                    <a:p>
                      <a:pPr algn="ctr" fontAlgn="ctr">
                        <a:buNone/>
                      </a:pPr>
                      <a:r>
                        <a:rPr lang="en-IN" sz="1200" b="0" i="0" u="none" strike="noStrike">
                          <a:solidFill>
                            <a:srgbClr val="000000"/>
                          </a:solidFill>
                          <a:effectLst/>
                          <a:latin typeface="Cambria" panose="02040503050406030204" pitchFamily="18" charset="0"/>
                          <a:ea typeface="Cambria" panose="02040503050406030204" pitchFamily="18" charset="0"/>
                        </a:rPr>
                        <a:t>7.27%</a:t>
                      </a:r>
                    </a:p>
                  </a:txBody>
                  <a:tcPr marL="9525" marR="9525" marT="9525"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solidFill>
                  </a:tcPr>
                </a:tc>
                <a:tc>
                  <a:txBody>
                    <a:bodyPr/>
                    <a:lstStyle/>
                    <a:p>
                      <a:pPr algn="ctr" fontAlgn="ctr">
                        <a:buNone/>
                      </a:pPr>
                      <a:r>
                        <a:rPr lang="en-IN" sz="1200" b="0" i="0" u="none" strike="noStrike">
                          <a:solidFill>
                            <a:srgbClr val="000000"/>
                          </a:solidFill>
                          <a:effectLst/>
                          <a:latin typeface="Cambria" panose="02040503050406030204" pitchFamily="18" charset="0"/>
                          <a:ea typeface="Cambria" panose="02040503050406030204" pitchFamily="18" charset="0"/>
                        </a:rPr>
                        <a:t>7.40%</a:t>
                      </a:r>
                    </a:p>
                  </a:txBody>
                  <a:tcPr marL="9525" marR="9525" marT="9525" anchor="ctr">
                    <a:lnL w="12700" cap="flat" cmpd="sng" algn="ctr">
                      <a:solidFill>
                        <a:schemeClr val="bg1"/>
                      </a:solidFill>
                      <a:prstDash val="solid"/>
                      <a:round/>
                      <a:headEnd type="none" w="med" len="med"/>
                      <a:tailEnd type="none" w="med" len="med"/>
                    </a:lnL>
                    <a:lnR>
                      <a:noFill/>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solidFill>
                  </a:tcPr>
                </a:tc>
                <a:extLst>
                  <a:ext uri="{0D108BD9-81ED-4DB2-BD59-A6C34878D82A}">
                    <a16:rowId xmlns:a16="http://schemas.microsoft.com/office/drawing/2014/main" val="70301046"/>
                  </a:ext>
                </a:extLst>
              </a:tr>
              <a:tr h="266475">
                <a:tc>
                  <a:txBody>
                    <a:bodyPr/>
                    <a:lstStyle/>
                    <a:p>
                      <a:pPr algn="ctr" fontAlgn="ctr">
                        <a:buNone/>
                      </a:pPr>
                      <a:r>
                        <a:rPr lang="en-IN" sz="1200" b="0" i="0" u="none" strike="noStrike" dirty="0">
                          <a:solidFill>
                            <a:srgbClr val="000000"/>
                          </a:solidFill>
                          <a:effectLst/>
                          <a:latin typeface="Cambria" panose="02040503050406030204" pitchFamily="18" charset="0"/>
                        </a:rPr>
                        <a:t>44</a:t>
                      </a:r>
                    </a:p>
                  </a:txBody>
                  <a:tcPr marL="9525" marR="9525" marT="9525" marB="0" anchor="ctr">
                    <a:lnL>
                      <a:noFill/>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CBCBCB"/>
                    </a:solidFill>
                  </a:tcPr>
                </a:tc>
                <a:tc>
                  <a:txBody>
                    <a:bodyPr/>
                    <a:lstStyle/>
                    <a:p>
                      <a:pPr algn="ctr" fontAlgn="ctr">
                        <a:buNone/>
                      </a:pPr>
                      <a:r>
                        <a:rPr lang="en-IN" sz="1200" b="0" i="0" u="none" strike="noStrike">
                          <a:solidFill>
                            <a:srgbClr val="000000"/>
                          </a:solidFill>
                          <a:effectLst/>
                          <a:latin typeface="Cambria" panose="02040503050406030204" pitchFamily="18" charset="0"/>
                          <a:ea typeface="Cambria" panose="02040503050406030204" pitchFamily="18" charset="0"/>
                        </a:rPr>
                        <a:t>7.16%</a:t>
                      </a:r>
                    </a:p>
                  </a:txBody>
                  <a:tcPr marL="9525" marR="9525" marT="9525"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CBCBCB"/>
                    </a:solidFill>
                  </a:tcPr>
                </a:tc>
                <a:tc>
                  <a:txBody>
                    <a:bodyPr/>
                    <a:lstStyle/>
                    <a:p>
                      <a:pPr algn="ctr" fontAlgn="ctr">
                        <a:buNone/>
                      </a:pPr>
                      <a:r>
                        <a:rPr lang="en-IN" sz="1200" b="0" i="0" u="none" strike="noStrike">
                          <a:solidFill>
                            <a:srgbClr val="000000"/>
                          </a:solidFill>
                          <a:effectLst/>
                          <a:latin typeface="Cambria" panose="02040503050406030204" pitchFamily="18" charset="0"/>
                          <a:ea typeface="Cambria" panose="02040503050406030204" pitchFamily="18" charset="0"/>
                        </a:rPr>
                        <a:t>7.20%</a:t>
                      </a:r>
                    </a:p>
                  </a:txBody>
                  <a:tcPr marL="9525" marR="9525" marT="9525"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CBCBCB"/>
                    </a:solidFill>
                  </a:tcPr>
                </a:tc>
                <a:tc>
                  <a:txBody>
                    <a:bodyPr/>
                    <a:lstStyle/>
                    <a:p>
                      <a:pPr algn="ctr" fontAlgn="ctr">
                        <a:buNone/>
                      </a:pPr>
                      <a:r>
                        <a:rPr lang="en-IN" sz="1200" b="0" i="0" u="none" strike="noStrike">
                          <a:solidFill>
                            <a:srgbClr val="000000"/>
                          </a:solidFill>
                          <a:effectLst/>
                          <a:latin typeface="Cambria" panose="02040503050406030204" pitchFamily="18" charset="0"/>
                          <a:ea typeface="Cambria" panose="02040503050406030204" pitchFamily="18" charset="0"/>
                        </a:rPr>
                        <a:t>7.27%</a:t>
                      </a:r>
                    </a:p>
                  </a:txBody>
                  <a:tcPr marL="9525" marR="9525" marT="9525"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CBCBCB"/>
                    </a:solidFill>
                  </a:tcPr>
                </a:tc>
                <a:tc>
                  <a:txBody>
                    <a:bodyPr/>
                    <a:lstStyle/>
                    <a:p>
                      <a:pPr algn="ctr" fontAlgn="ctr">
                        <a:buNone/>
                      </a:pPr>
                      <a:r>
                        <a:rPr lang="en-IN" sz="1200" b="0" i="0" u="none" strike="noStrike">
                          <a:solidFill>
                            <a:srgbClr val="000000"/>
                          </a:solidFill>
                          <a:effectLst/>
                          <a:latin typeface="Cambria" panose="02040503050406030204" pitchFamily="18" charset="0"/>
                          <a:ea typeface="Cambria" panose="02040503050406030204" pitchFamily="18" charset="0"/>
                        </a:rPr>
                        <a:t>7.40%</a:t>
                      </a:r>
                    </a:p>
                  </a:txBody>
                  <a:tcPr marL="9525" marR="9525" marT="9525" anchor="ctr">
                    <a:lnL w="12700" cap="flat" cmpd="sng" algn="ctr">
                      <a:solidFill>
                        <a:schemeClr val="bg1"/>
                      </a:solidFill>
                      <a:prstDash val="solid"/>
                      <a:round/>
                      <a:headEnd type="none" w="med" len="med"/>
                      <a:tailEnd type="none" w="med" len="med"/>
                    </a:lnL>
                    <a:lnR>
                      <a:noFill/>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CBCBCB"/>
                    </a:solidFill>
                  </a:tcPr>
                </a:tc>
                <a:extLst>
                  <a:ext uri="{0D108BD9-81ED-4DB2-BD59-A6C34878D82A}">
                    <a16:rowId xmlns:a16="http://schemas.microsoft.com/office/drawing/2014/main" val="3974614531"/>
                  </a:ext>
                </a:extLst>
              </a:tr>
              <a:tr h="266475">
                <a:tc>
                  <a:txBody>
                    <a:bodyPr/>
                    <a:lstStyle/>
                    <a:p>
                      <a:pPr algn="ctr" fontAlgn="ctr">
                        <a:buNone/>
                      </a:pPr>
                      <a:r>
                        <a:rPr lang="en-IN" sz="1200" b="0" i="0" u="none" strike="noStrike">
                          <a:solidFill>
                            <a:srgbClr val="000000"/>
                          </a:solidFill>
                          <a:effectLst/>
                          <a:latin typeface="Cambria" panose="02040503050406030204" pitchFamily="18" charset="0"/>
                        </a:rPr>
                        <a:t>60</a:t>
                      </a:r>
                    </a:p>
                  </a:txBody>
                  <a:tcPr marL="9525" marR="9525" marT="9525" marB="0" anchor="ctr">
                    <a:lnL>
                      <a:noFill/>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solidFill>
                  </a:tcPr>
                </a:tc>
                <a:tc>
                  <a:txBody>
                    <a:bodyPr/>
                    <a:lstStyle/>
                    <a:p>
                      <a:pPr algn="ctr" fontAlgn="ctr">
                        <a:buNone/>
                      </a:pPr>
                      <a:r>
                        <a:rPr lang="en-IN" sz="1200" b="0" i="0" u="none" strike="noStrike">
                          <a:solidFill>
                            <a:srgbClr val="000000"/>
                          </a:solidFill>
                          <a:effectLst/>
                          <a:latin typeface="Cambria" panose="02040503050406030204" pitchFamily="18" charset="0"/>
                          <a:ea typeface="Cambria" panose="02040503050406030204" pitchFamily="18" charset="0"/>
                        </a:rPr>
                        <a:t>7.16%</a:t>
                      </a:r>
                    </a:p>
                  </a:txBody>
                  <a:tcPr marL="9525" marR="9525" marT="9525"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solidFill>
                  </a:tcPr>
                </a:tc>
                <a:tc>
                  <a:txBody>
                    <a:bodyPr/>
                    <a:lstStyle/>
                    <a:p>
                      <a:pPr algn="ctr" fontAlgn="ctr">
                        <a:buNone/>
                      </a:pPr>
                      <a:r>
                        <a:rPr lang="en-IN" sz="1200" b="0" i="0" u="none" strike="noStrike">
                          <a:solidFill>
                            <a:srgbClr val="000000"/>
                          </a:solidFill>
                          <a:effectLst/>
                          <a:latin typeface="Cambria" panose="02040503050406030204" pitchFamily="18" charset="0"/>
                          <a:ea typeface="Cambria" panose="02040503050406030204" pitchFamily="18" charset="0"/>
                        </a:rPr>
                        <a:t>7.20%</a:t>
                      </a:r>
                    </a:p>
                  </a:txBody>
                  <a:tcPr marL="9525" marR="9525" marT="9525"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solidFill>
                  </a:tcPr>
                </a:tc>
                <a:tc>
                  <a:txBody>
                    <a:bodyPr/>
                    <a:lstStyle/>
                    <a:p>
                      <a:pPr algn="ctr" fontAlgn="ctr">
                        <a:buNone/>
                      </a:pPr>
                      <a:r>
                        <a:rPr lang="en-IN" sz="1200" b="0" i="0" u="none" strike="noStrike">
                          <a:solidFill>
                            <a:srgbClr val="000000"/>
                          </a:solidFill>
                          <a:effectLst/>
                          <a:latin typeface="Cambria" panose="02040503050406030204" pitchFamily="18" charset="0"/>
                          <a:ea typeface="Cambria" panose="02040503050406030204" pitchFamily="18" charset="0"/>
                        </a:rPr>
                        <a:t>7.27%</a:t>
                      </a:r>
                    </a:p>
                  </a:txBody>
                  <a:tcPr marL="9525" marR="9525" marT="9525"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solidFill>
                  </a:tcPr>
                </a:tc>
                <a:tc>
                  <a:txBody>
                    <a:bodyPr/>
                    <a:lstStyle/>
                    <a:p>
                      <a:pPr algn="ctr" fontAlgn="ctr">
                        <a:buNone/>
                      </a:pPr>
                      <a:r>
                        <a:rPr lang="en-IN" sz="1200" b="0" i="0" u="none" strike="noStrike" dirty="0">
                          <a:solidFill>
                            <a:srgbClr val="000000"/>
                          </a:solidFill>
                          <a:effectLst/>
                          <a:latin typeface="Cambria" panose="02040503050406030204" pitchFamily="18" charset="0"/>
                          <a:ea typeface="Cambria" panose="02040503050406030204" pitchFamily="18" charset="0"/>
                        </a:rPr>
                        <a:t>7.40%</a:t>
                      </a:r>
                    </a:p>
                  </a:txBody>
                  <a:tcPr marL="9525" marR="9525" marT="9525" anchor="ctr">
                    <a:lnL w="12700" cap="flat" cmpd="sng" algn="ctr">
                      <a:solidFill>
                        <a:schemeClr val="bg1"/>
                      </a:solidFill>
                      <a:prstDash val="solid"/>
                      <a:round/>
                      <a:headEnd type="none" w="med" len="med"/>
                      <a:tailEnd type="none" w="med" len="med"/>
                    </a:lnL>
                    <a:lnR>
                      <a:noFill/>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solidFill>
                  </a:tcPr>
                </a:tc>
                <a:extLst>
                  <a:ext uri="{0D108BD9-81ED-4DB2-BD59-A6C34878D82A}">
                    <a16:rowId xmlns:a16="http://schemas.microsoft.com/office/drawing/2014/main" val="1649538981"/>
                  </a:ext>
                </a:extLst>
              </a:tr>
            </a:tbl>
          </a:graphicData>
        </a:graphic>
      </p:graphicFrame>
      <p:pic>
        <p:nvPicPr>
          <p:cNvPr id="3" name="Picture 2" descr="A white text on a black background&#10;&#10;AI-generated content may be incorrect.">
            <a:extLst>
              <a:ext uri="{FF2B5EF4-FFF2-40B4-BE49-F238E27FC236}">
                <a16:creationId xmlns:a16="http://schemas.microsoft.com/office/drawing/2014/main" id="{B7F381A9-49FE-AD58-286E-DEF3CD43A4B3}"/>
              </a:ext>
            </a:extLst>
          </p:cNvPr>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10362466" y="234062"/>
            <a:ext cx="1559328" cy="340260"/>
          </a:xfrm>
          <a:prstGeom prst="rect">
            <a:avLst/>
          </a:prstGeom>
        </p:spPr>
      </p:pic>
    </p:spTree>
    <p:extLst>
      <p:ext uri="{BB962C8B-B14F-4D97-AF65-F5344CB8AC3E}">
        <p14:creationId xmlns:p14="http://schemas.microsoft.com/office/powerpoint/2010/main" val="1901726019"/>
      </p:ext>
    </p:extLst>
  </p:cSld>
  <p:clrMapOvr>
    <a:masterClrMapping/>
  </p:clrMapOvr>
</p:sld>
</file>

<file path=ppt/slides/slide8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277828F-3B02-E431-995B-A58AB11C434D}"/>
            </a:ext>
          </a:extLst>
        </p:cNvPr>
        <p:cNvGrpSpPr/>
        <p:nvPr/>
      </p:nvGrpSpPr>
      <p:grpSpPr>
        <a:xfrm>
          <a:off x="0" y="0"/>
          <a:ext cx="0" cy="0"/>
          <a:chOff x="0" y="0"/>
          <a:chExt cx="0" cy="0"/>
        </a:xfrm>
      </p:grpSpPr>
      <p:sp>
        <p:nvSpPr>
          <p:cNvPr id="4" name="Rectangle 3">
            <a:extLst>
              <a:ext uri="{FF2B5EF4-FFF2-40B4-BE49-F238E27FC236}">
                <a16:creationId xmlns:a16="http://schemas.microsoft.com/office/drawing/2014/main" id="{AE0E01EC-729D-1362-1B51-AE140B9356E0}"/>
              </a:ext>
            </a:extLst>
          </p:cNvPr>
          <p:cNvSpPr/>
          <p:nvPr/>
        </p:nvSpPr>
        <p:spPr>
          <a:xfrm>
            <a:off x="0" y="0"/>
            <a:ext cx="12192000" cy="821635"/>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 name="Title 1">
            <a:extLst>
              <a:ext uri="{FF2B5EF4-FFF2-40B4-BE49-F238E27FC236}">
                <a16:creationId xmlns:a16="http://schemas.microsoft.com/office/drawing/2014/main" id="{0D8A231B-26AA-4CA6-2A65-EBF25FD97194}"/>
              </a:ext>
            </a:extLst>
          </p:cNvPr>
          <p:cNvSpPr txBox="1">
            <a:spLocks/>
          </p:cNvSpPr>
          <p:nvPr/>
        </p:nvSpPr>
        <p:spPr>
          <a:xfrm>
            <a:off x="165475" y="106018"/>
            <a:ext cx="11007609" cy="630899"/>
          </a:xfrm>
          <a:prstGeom prst="rect">
            <a:avLst/>
          </a:prstGeom>
        </p:spPr>
        <p:txBody>
          <a:bodyPr vert="horz" lIns="91440" tIns="45720" rIns="91440" bIns="45720" rtlCol="0" anchor="ctr">
            <a:noAutofit/>
          </a:bodyPr>
          <a:lstStyle>
            <a:lvl1pPr algn="ctr" defTabSz="914400" rtl="0" eaLnBrk="1" latinLnBrk="0" hangingPunct="1">
              <a:lnSpc>
                <a:spcPct val="90000"/>
              </a:lnSpc>
              <a:spcBef>
                <a:spcPct val="0"/>
              </a:spcBef>
              <a:buNone/>
              <a:defRPr sz="6000" kern="1200">
                <a:solidFill>
                  <a:schemeClr val="tx1"/>
                </a:solidFill>
                <a:latin typeface="+mj-lt"/>
                <a:ea typeface="+mj-ea"/>
                <a:cs typeface="+mj-cs"/>
              </a:defRPr>
            </a:lvl1pPr>
          </a:lstStyle>
          <a:p>
            <a:pPr marL="0" marR="0" lvl="0" indent="0" algn="l" defTabSz="914400" rtl="0" eaLnBrk="1" fontAlgn="auto" latinLnBrk="0" hangingPunct="1">
              <a:lnSpc>
                <a:spcPct val="90000"/>
              </a:lnSpc>
              <a:spcBef>
                <a:spcPct val="0"/>
              </a:spcBef>
              <a:spcAft>
                <a:spcPts val="0"/>
              </a:spcAft>
              <a:buClrTx/>
              <a:buSzTx/>
              <a:buFontTx/>
              <a:buNone/>
              <a:tabLst/>
              <a:defRPr/>
            </a:pPr>
            <a:r>
              <a:rPr kumimoji="0" lang="en-US" sz="2800" b="1" i="0" u="none" strike="noStrike" kern="1200" cap="none" spc="0" normalizeH="0" baseline="0" noProof="0">
                <a:ln>
                  <a:noFill/>
                </a:ln>
                <a:solidFill>
                  <a:prstClr val="white"/>
                </a:solidFill>
                <a:effectLst/>
                <a:uLnTx/>
                <a:uFillTx/>
                <a:latin typeface="Cambria" panose="02040503050406030204" pitchFamily="18" charset="0"/>
                <a:ea typeface="Cambria" panose="02040503050406030204" pitchFamily="18" charset="0"/>
                <a:cs typeface="+mj-cs"/>
              </a:rPr>
              <a:t>BANK FIXED DEPOSIT</a:t>
            </a:r>
            <a:endParaRPr kumimoji="0" lang="en-IN" sz="2800" b="1" i="0" u="none" strike="noStrike" kern="1200" cap="none" spc="0" normalizeH="0" baseline="0" noProof="0">
              <a:ln>
                <a:noFill/>
              </a:ln>
              <a:solidFill>
                <a:prstClr val="white"/>
              </a:solidFill>
              <a:effectLst/>
              <a:uLnTx/>
              <a:uFillTx/>
              <a:latin typeface="Cambria" panose="02040503050406030204" pitchFamily="18" charset="0"/>
              <a:ea typeface="Cambria" panose="02040503050406030204" pitchFamily="18" charset="0"/>
              <a:cs typeface="+mj-cs"/>
            </a:endParaRPr>
          </a:p>
        </p:txBody>
      </p:sp>
      <p:sp>
        <p:nvSpPr>
          <p:cNvPr id="18" name="Rectangle 17">
            <a:extLst>
              <a:ext uri="{FF2B5EF4-FFF2-40B4-BE49-F238E27FC236}">
                <a16:creationId xmlns:a16="http://schemas.microsoft.com/office/drawing/2014/main" id="{96491B1B-7A58-00C6-8BB2-CF96DE2AABB6}"/>
              </a:ext>
            </a:extLst>
          </p:cNvPr>
          <p:cNvSpPr/>
          <p:nvPr/>
        </p:nvSpPr>
        <p:spPr>
          <a:xfrm>
            <a:off x="0" y="808383"/>
            <a:ext cx="12192000" cy="45719"/>
          </a:xfrm>
          <a:prstGeom prst="rect">
            <a:avLst/>
          </a:prstGeom>
          <a:solidFill>
            <a:schemeClr val="bg1">
              <a:lumMod val="6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7" name="Rectangle 26">
            <a:extLst>
              <a:ext uri="{FF2B5EF4-FFF2-40B4-BE49-F238E27FC236}">
                <a16:creationId xmlns:a16="http://schemas.microsoft.com/office/drawing/2014/main" id="{FDD288D3-D7F7-F226-F610-FC121BEB91FA}"/>
              </a:ext>
            </a:extLst>
          </p:cNvPr>
          <p:cNvSpPr/>
          <p:nvPr/>
        </p:nvSpPr>
        <p:spPr>
          <a:xfrm>
            <a:off x="0" y="6613807"/>
            <a:ext cx="12192000" cy="235963"/>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8" name="Slide Number Placeholder 18">
            <a:extLst>
              <a:ext uri="{FF2B5EF4-FFF2-40B4-BE49-F238E27FC236}">
                <a16:creationId xmlns:a16="http://schemas.microsoft.com/office/drawing/2014/main" id="{60416C3D-099A-927F-802C-1E521A8FE7D3}"/>
              </a:ext>
            </a:extLst>
          </p:cNvPr>
          <p:cNvSpPr>
            <a:spLocks noGrp="1"/>
          </p:cNvSpPr>
          <p:nvPr>
            <p:ph type="sldNum" sz="quarter" idx="12"/>
          </p:nvPr>
        </p:nvSpPr>
        <p:spPr>
          <a:xfrm>
            <a:off x="9448800" y="6528905"/>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1E62F875-1F54-4527-993B-FB1D0CCB3E02}" type="slidenum">
              <a:rPr kumimoji="0" lang="en-IN" sz="1200" b="1" i="0" u="none" strike="noStrike" kern="1200" cap="none" spc="0" normalizeH="0" baseline="0" noProof="0" smtClean="0">
                <a:ln>
                  <a:noFill/>
                </a:ln>
                <a:solidFill>
                  <a:prstClr val="white"/>
                </a:solidFill>
                <a:effectLst/>
                <a:uLnTx/>
                <a:uFillTx/>
                <a:latin typeface="Cambria" panose="02040503050406030204" pitchFamily="18" charset="0"/>
                <a:ea typeface="Cambria" panose="02040503050406030204" pitchFamily="18" charset="0"/>
                <a:cs typeface="+mn-cs"/>
              </a:rPr>
              <a:pPr marL="0" marR="0" lvl="0" indent="0" algn="r" defTabSz="914400" rtl="0" eaLnBrk="1" fontAlgn="auto" latinLnBrk="0" hangingPunct="1">
                <a:lnSpc>
                  <a:spcPct val="100000"/>
                </a:lnSpc>
                <a:spcBef>
                  <a:spcPts val="0"/>
                </a:spcBef>
                <a:spcAft>
                  <a:spcPts val="0"/>
                </a:spcAft>
                <a:buClrTx/>
                <a:buSzTx/>
                <a:buFontTx/>
                <a:buNone/>
                <a:tabLst/>
                <a:defRPr/>
              </a:pPr>
              <a:t>87</a:t>
            </a:fld>
            <a:endParaRPr kumimoji="0" lang="en-IN" sz="1200" b="1" i="0" u="none" strike="noStrike" kern="1200" cap="none" spc="0" normalizeH="0" baseline="0" noProof="0">
              <a:ln>
                <a:noFill/>
              </a:ln>
              <a:solidFill>
                <a:prstClr val="white"/>
              </a:solidFill>
              <a:effectLst/>
              <a:uLnTx/>
              <a:uFillTx/>
              <a:latin typeface="Cambria" panose="02040503050406030204" pitchFamily="18" charset="0"/>
              <a:ea typeface="Cambria" panose="02040503050406030204" pitchFamily="18" charset="0"/>
              <a:cs typeface="+mn-cs"/>
            </a:endParaRPr>
          </a:p>
        </p:txBody>
      </p:sp>
      <p:sp>
        <p:nvSpPr>
          <p:cNvPr id="15" name="TextBox 14">
            <a:extLst>
              <a:ext uri="{FF2B5EF4-FFF2-40B4-BE49-F238E27FC236}">
                <a16:creationId xmlns:a16="http://schemas.microsoft.com/office/drawing/2014/main" id="{B51D3CCB-5EA2-EBDD-BF88-E94D608B8920}"/>
              </a:ext>
            </a:extLst>
          </p:cNvPr>
          <p:cNvSpPr txBox="1"/>
          <p:nvPr/>
        </p:nvSpPr>
        <p:spPr>
          <a:xfrm>
            <a:off x="162979" y="6394332"/>
            <a:ext cx="8163603" cy="24622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00" b="0" i="1" u="none" strike="noStrike" kern="1200" cap="none" spc="0" normalizeH="0" baseline="0" noProof="0">
                <a:ln>
                  <a:noFill/>
                </a:ln>
                <a:solidFill>
                  <a:prstClr val="black"/>
                </a:solidFill>
                <a:effectLst/>
                <a:uLnTx/>
                <a:uFillTx/>
                <a:latin typeface="Cambria" pitchFamily="18" charset="0"/>
                <a:ea typeface="Cambria" pitchFamily="18" charset="0"/>
                <a:cs typeface="+mn-cs"/>
              </a:rPr>
              <a:t>*Rate of Interest may be revised by company from time to time. Please confirm Interest rates before submitting the application.</a:t>
            </a:r>
            <a:endParaRPr kumimoji="0" lang="en-IN" sz="1000" b="0" i="1"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endParaRPr>
          </a:p>
        </p:txBody>
      </p:sp>
      <p:pic>
        <p:nvPicPr>
          <p:cNvPr id="3" name="Picture 2" descr="A white text on a black background&#10;&#10;AI-generated content may be incorrect.">
            <a:extLst>
              <a:ext uri="{FF2B5EF4-FFF2-40B4-BE49-F238E27FC236}">
                <a16:creationId xmlns:a16="http://schemas.microsoft.com/office/drawing/2014/main" id="{FD4E8341-FE3E-B3F9-5C79-95537517ABF3}"/>
              </a:ext>
            </a:extLst>
          </p:cNvPr>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10362466" y="234062"/>
            <a:ext cx="1559328" cy="340260"/>
          </a:xfrm>
          <a:prstGeom prst="rect">
            <a:avLst/>
          </a:prstGeom>
        </p:spPr>
      </p:pic>
      <p:graphicFrame>
        <p:nvGraphicFramePr>
          <p:cNvPr id="2" name="Table 1">
            <a:extLst>
              <a:ext uri="{FF2B5EF4-FFF2-40B4-BE49-F238E27FC236}">
                <a16:creationId xmlns:a16="http://schemas.microsoft.com/office/drawing/2014/main" id="{9B544973-AC72-F3E9-F010-199F2C48759B}"/>
              </a:ext>
            </a:extLst>
          </p:cNvPr>
          <p:cNvGraphicFramePr>
            <a:graphicFrameLocks noGrp="1"/>
          </p:cNvGraphicFramePr>
          <p:nvPr>
            <p:extLst>
              <p:ext uri="{D42A27DB-BD31-4B8C-83A1-F6EECF244321}">
                <p14:modId xmlns:p14="http://schemas.microsoft.com/office/powerpoint/2010/main" val="2908838994"/>
              </p:ext>
            </p:extLst>
          </p:nvPr>
        </p:nvGraphicFramePr>
        <p:xfrm>
          <a:off x="96479" y="921910"/>
          <a:ext cx="12029021" cy="5412112"/>
        </p:xfrm>
        <a:graphic>
          <a:graphicData uri="http://schemas.openxmlformats.org/drawingml/2006/table">
            <a:tbl>
              <a:tblPr/>
              <a:tblGrid>
                <a:gridCol w="5645018">
                  <a:extLst>
                    <a:ext uri="{9D8B030D-6E8A-4147-A177-3AD203B41FA5}">
                      <a16:colId xmlns:a16="http://schemas.microsoft.com/office/drawing/2014/main" val="1398471925"/>
                    </a:ext>
                  </a:extLst>
                </a:gridCol>
                <a:gridCol w="3140684">
                  <a:extLst>
                    <a:ext uri="{9D8B030D-6E8A-4147-A177-3AD203B41FA5}">
                      <a16:colId xmlns:a16="http://schemas.microsoft.com/office/drawing/2014/main" val="2163693962"/>
                    </a:ext>
                  </a:extLst>
                </a:gridCol>
                <a:gridCol w="3243319">
                  <a:extLst>
                    <a:ext uri="{9D8B030D-6E8A-4147-A177-3AD203B41FA5}">
                      <a16:colId xmlns:a16="http://schemas.microsoft.com/office/drawing/2014/main" val="2200425528"/>
                    </a:ext>
                  </a:extLst>
                </a:gridCol>
              </a:tblGrid>
              <a:tr h="284848">
                <a:tc gridSpan="3">
                  <a:txBody>
                    <a:bodyPr/>
                    <a:lstStyle/>
                    <a:p>
                      <a:pPr algn="ctr" rtl="0" fontAlgn="b">
                        <a:buNone/>
                      </a:pPr>
                      <a:r>
                        <a:rPr lang="en-IN" sz="1200" b="1" i="0" u="none" strike="noStrike">
                          <a:solidFill>
                            <a:srgbClr val="FFFFFF"/>
                          </a:solidFill>
                          <a:effectLst/>
                          <a:latin typeface="Cambria" panose="02040503050406030204" pitchFamily="18" charset="0"/>
                        </a:rPr>
                        <a:t>Suryoday Bank (&lt;3Cr)</a:t>
                      </a:r>
                    </a:p>
                  </a:txBody>
                  <a:tcPr marL="0" marR="0" marT="0" marB="0" anchor="ctr">
                    <a:lnL>
                      <a:noFill/>
                    </a:lnL>
                    <a:lnR>
                      <a:noFill/>
                    </a:lnR>
                    <a:lnT>
                      <a:noFill/>
                    </a:lnT>
                    <a:lnB w="12700" cap="flat" cmpd="sng" algn="ctr">
                      <a:solidFill>
                        <a:srgbClr val="FFFFFF"/>
                      </a:solidFill>
                      <a:prstDash val="solid"/>
                      <a:round/>
                      <a:headEnd type="none" w="med" len="med"/>
                      <a:tailEnd type="none" w="med" len="med"/>
                    </a:lnB>
                    <a:solidFill>
                      <a:srgbClr val="000000"/>
                    </a:solidFill>
                  </a:tcPr>
                </a:tc>
                <a:tc hMerge="1">
                  <a:txBody>
                    <a:bodyPr/>
                    <a:lstStyle/>
                    <a:p>
                      <a:endParaRPr lang="en-IN"/>
                    </a:p>
                  </a:txBody>
                  <a:tcPr/>
                </a:tc>
                <a:tc hMerge="1">
                  <a:txBody>
                    <a:bodyPr/>
                    <a:lstStyle/>
                    <a:p>
                      <a:endParaRPr lang="en-IN"/>
                    </a:p>
                  </a:txBody>
                  <a:tcPr/>
                </a:tc>
                <a:extLst>
                  <a:ext uri="{0D108BD9-81ED-4DB2-BD59-A6C34878D82A}">
                    <a16:rowId xmlns:a16="http://schemas.microsoft.com/office/drawing/2014/main" val="1945175117"/>
                  </a:ext>
                </a:extLst>
              </a:tr>
              <a:tr h="284848">
                <a:tc>
                  <a:txBody>
                    <a:bodyPr/>
                    <a:lstStyle/>
                    <a:p>
                      <a:pPr algn="ctr" rtl="0" fontAlgn="ctr">
                        <a:buNone/>
                      </a:pPr>
                      <a:r>
                        <a:rPr lang="en-IN" sz="1200" b="1" i="0" u="none" strike="noStrike" dirty="0">
                          <a:solidFill>
                            <a:srgbClr val="000000"/>
                          </a:solidFill>
                          <a:effectLst/>
                          <a:latin typeface="Cambria" panose="02040503050406030204" pitchFamily="18" charset="0"/>
                        </a:rPr>
                        <a:t>Period</a:t>
                      </a:r>
                    </a:p>
                  </a:txBody>
                  <a:tcPr marL="0" marR="0" marT="0" marB="0" anchor="ctr">
                    <a:lnL>
                      <a:noFill/>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BFBFBF"/>
                    </a:solidFill>
                  </a:tcPr>
                </a:tc>
                <a:tc>
                  <a:txBody>
                    <a:bodyPr/>
                    <a:lstStyle/>
                    <a:p>
                      <a:pPr algn="ctr" rtl="0" fontAlgn="ctr">
                        <a:buNone/>
                      </a:pPr>
                      <a:r>
                        <a:rPr lang="en-IN" sz="1200" b="1" i="0" u="none" strike="noStrike">
                          <a:solidFill>
                            <a:srgbClr val="000000"/>
                          </a:solidFill>
                          <a:effectLst/>
                          <a:latin typeface="Cambria" panose="02040503050406030204" pitchFamily="18" charset="0"/>
                        </a:rPr>
                        <a:t>Interest Rate (p.a.)</a:t>
                      </a:r>
                    </a:p>
                  </a:txBody>
                  <a:tcPr marL="0" marR="0" marT="0"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BFBFBF"/>
                    </a:solidFill>
                  </a:tcPr>
                </a:tc>
                <a:tc>
                  <a:txBody>
                    <a:bodyPr/>
                    <a:lstStyle/>
                    <a:p>
                      <a:pPr algn="ctr" rtl="0" fontAlgn="ctr">
                        <a:buNone/>
                      </a:pPr>
                      <a:r>
                        <a:rPr lang="en-IN" sz="1200" b="1" i="0" u="none" strike="noStrike">
                          <a:solidFill>
                            <a:srgbClr val="000000"/>
                          </a:solidFill>
                          <a:effectLst/>
                          <a:latin typeface="Cambria" panose="02040503050406030204" pitchFamily="18" charset="0"/>
                        </a:rPr>
                        <a:t>Annualised Yield %</a:t>
                      </a:r>
                    </a:p>
                  </a:txBody>
                  <a:tcPr marL="0" marR="0" marT="0"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BFBFBF"/>
                    </a:solidFill>
                  </a:tcPr>
                </a:tc>
                <a:extLst>
                  <a:ext uri="{0D108BD9-81ED-4DB2-BD59-A6C34878D82A}">
                    <a16:rowId xmlns:a16="http://schemas.microsoft.com/office/drawing/2014/main" val="3873413665"/>
                  </a:ext>
                </a:extLst>
              </a:tr>
              <a:tr h="284848">
                <a:tc>
                  <a:txBody>
                    <a:bodyPr/>
                    <a:lstStyle/>
                    <a:p>
                      <a:pPr algn="ctr" fontAlgn="ctr">
                        <a:buNone/>
                      </a:pPr>
                      <a:r>
                        <a:rPr lang="en-IN" sz="1100" b="0" i="0" u="none" strike="noStrike" dirty="0">
                          <a:solidFill>
                            <a:srgbClr val="000000"/>
                          </a:solidFill>
                          <a:effectLst/>
                          <a:latin typeface="Cambria" panose="02040503050406030204" pitchFamily="18" charset="0"/>
                        </a:rPr>
                        <a:t>7 Days to 14 Days</a:t>
                      </a:r>
                    </a:p>
                  </a:txBody>
                  <a:tcPr marL="9525" marR="9525" marT="9525" anchor="ctr">
                    <a:lnL>
                      <a:noFill/>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noFill/>
                  </a:tcPr>
                </a:tc>
                <a:tc>
                  <a:txBody>
                    <a:bodyPr/>
                    <a:lstStyle/>
                    <a:p>
                      <a:pPr algn="ctr" fontAlgn="ctr">
                        <a:buNone/>
                      </a:pPr>
                      <a:r>
                        <a:rPr lang="en-IN" sz="1100" b="0" i="0" u="none" strike="noStrike">
                          <a:solidFill>
                            <a:srgbClr val="000000"/>
                          </a:solidFill>
                          <a:effectLst/>
                          <a:latin typeface="Cambria" panose="02040503050406030204" pitchFamily="18" charset="0"/>
                        </a:rPr>
                        <a:t>4.00%</a:t>
                      </a:r>
                    </a:p>
                  </a:txBody>
                  <a:tcPr marL="9525" marR="9525" marT="9525"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noFill/>
                  </a:tcPr>
                </a:tc>
                <a:tc>
                  <a:txBody>
                    <a:bodyPr/>
                    <a:lstStyle/>
                    <a:p>
                      <a:pPr algn="ctr" fontAlgn="ctr">
                        <a:buNone/>
                      </a:pPr>
                      <a:r>
                        <a:rPr lang="en-IN" sz="1100" b="0" i="0" u="none" strike="noStrike">
                          <a:solidFill>
                            <a:srgbClr val="000000"/>
                          </a:solidFill>
                          <a:effectLst/>
                          <a:latin typeface="Cambria" panose="02040503050406030204" pitchFamily="18" charset="0"/>
                        </a:rPr>
                        <a:t>4.00%</a:t>
                      </a:r>
                    </a:p>
                  </a:txBody>
                  <a:tcPr marL="9525" marR="9525" marT="9525"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noFill/>
                  </a:tcPr>
                </a:tc>
                <a:extLst>
                  <a:ext uri="{0D108BD9-81ED-4DB2-BD59-A6C34878D82A}">
                    <a16:rowId xmlns:a16="http://schemas.microsoft.com/office/drawing/2014/main" val="1259494036"/>
                  </a:ext>
                </a:extLst>
              </a:tr>
              <a:tr h="284848">
                <a:tc>
                  <a:txBody>
                    <a:bodyPr/>
                    <a:lstStyle/>
                    <a:p>
                      <a:pPr algn="ctr" fontAlgn="ctr">
                        <a:buNone/>
                      </a:pPr>
                      <a:r>
                        <a:rPr lang="en-IN" sz="1100" b="0" i="0" u="none" strike="noStrike">
                          <a:solidFill>
                            <a:srgbClr val="000000"/>
                          </a:solidFill>
                          <a:effectLst/>
                          <a:latin typeface="Cambria" panose="02040503050406030204" pitchFamily="18" charset="0"/>
                        </a:rPr>
                        <a:t>15 Days to 45 Days</a:t>
                      </a:r>
                    </a:p>
                  </a:txBody>
                  <a:tcPr marL="9525" marR="9525" marT="9525" anchor="ctr">
                    <a:lnL>
                      <a:noFill/>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BFBFBF"/>
                    </a:solidFill>
                  </a:tcPr>
                </a:tc>
                <a:tc>
                  <a:txBody>
                    <a:bodyPr/>
                    <a:lstStyle/>
                    <a:p>
                      <a:pPr algn="ctr" fontAlgn="ctr">
                        <a:buNone/>
                      </a:pPr>
                      <a:r>
                        <a:rPr lang="en-IN" sz="1100" b="0" i="0" u="none" strike="noStrike">
                          <a:solidFill>
                            <a:srgbClr val="000000"/>
                          </a:solidFill>
                          <a:effectLst/>
                          <a:latin typeface="Cambria" panose="02040503050406030204" pitchFamily="18" charset="0"/>
                        </a:rPr>
                        <a:t>4.25%</a:t>
                      </a:r>
                    </a:p>
                  </a:txBody>
                  <a:tcPr marL="9525" marR="9525" marT="9525"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BFBFBF"/>
                    </a:solidFill>
                  </a:tcPr>
                </a:tc>
                <a:tc>
                  <a:txBody>
                    <a:bodyPr/>
                    <a:lstStyle/>
                    <a:p>
                      <a:pPr algn="ctr" fontAlgn="ctr">
                        <a:buNone/>
                      </a:pPr>
                      <a:r>
                        <a:rPr lang="en-IN" sz="1100" b="0" i="0" u="none" strike="noStrike">
                          <a:solidFill>
                            <a:srgbClr val="000000"/>
                          </a:solidFill>
                          <a:effectLst/>
                          <a:latin typeface="Cambria" panose="02040503050406030204" pitchFamily="18" charset="0"/>
                        </a:rPr>
                        <a:t>4.25%</a:t>
                      </a:r>
                    </a:p>
                  </a:txBody>
                  <a:tcPr marL="9525" marR="9525" marT="9525"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BFBFBF"/>
                    </a:solidFill>
                  </a:tcPr>
                </a:tc>
                <a:extLst>
                  <a:ext uri="{0D108BD9-81ED-4DB2-BD59-A6C34878D82A}">
                    <a16:rowId xmlns:a16="http://schemas.microsoft.com/office/drawing/2014/main" val="3760561265"/>
                  </a:ext>
                </a:extLst>
              </a:tr>
              <a:tr h="284848">
                <a:tc>
                  <a:txBody>
                    <a:bodyPr/>
                    <a:lstStyle/>
                    <a:p>
                      <a:pPr algn="ctr" fontAlgn="ctr">
                        <a:buNone/>
                      </a:pPr>
                      <a:r>
                        <a:rPr lang="en-IN" sz="1100" b="0" i="0" u="none" strike="noStrike">
                          <a:solidFill>
                            <a:srgbClr val="000000"/>
                          </a:solidFill>
                          <a:effectLst/>
                          <a:latin typeface="Cambria" panose="02040503050406030204" pitchFamily="18" charset="0"/>
                        </a:rPr>
                        <a:t>46 Days to 90 Days</a:t>
                      </a:r>
                    </a:p>
                  </a:txBody>
                  <a:tcPr marL="9525" marR="9525" marT="9525" anchor="ctr">
                    <a:lnL>
                      <a:noFill/>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noFill/>
                  </a:tcPr>
                </a:tc>
                <a:tc>
                  <a:txBody>
                    <a:bodyPr/>
                    <a:lstStyle/>
                    <a:p>
                      <a:pPr algn="ctr" fontAlgn="ctr">
                        <a:buNone/>
                      </a:pPr>
                      <a:r>
                        <a:rPr lang="en-IN" sz="1100" b="0" i="0" u="none" strike="noStrike">
                          <a:solidFill>
                            <a:srgbClr val="000000"/>
                          </a:solidFill>
                          <a:effectLst/>
                          <a:latin typeface="Cambria" panose="02040503050406030204" pitchFamily="18" charset="0"/>
                        </a:rPr>
                        <a:t>4.50%</a:t>
                      </a:r>
                    </a:p>
                  </a:txBody>
                  <a:tcPr marL="9525" marR="9525" marT="9525"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noFill/>
                  </a:tcPr>
                </a:tc>
                <a:tc>
                  <a:txBody>
                    <a:bodyPr/>
                    <a:lstStyle/>
                    <a:p>
                      <a:pPr algn="ctr" fontAlgn="ctr">
                        <a:buNone/>
                      </a:pPr>
                      <a:r>
                        <a:rPr lang="en-IN" sz="1100" b="0" i="0" u="none" strike="noStrike">
                          <a:solidFill>
                            <a:srgbClr val="000000"/>
                          </a:solidFill>
                          <a:effectLst/>
                          <a:latin typeface="Cambria" panose="02040503050406030204" pitchFamily="18" charset="0"/>
                        </a:rPr>
                        <a:t>4.50%</a:t>
                      </a:r>
                    </a:p>
                  </a:txBody>
                  <a:tcPr marL="9525" marR="9525" marT="9525"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noFill/>
                  </a:tcPr>
                </a:tc>
                <a:extLst>
                  <a:ext uri="{0D108BD9-81ED-4DB2-BD59-A6C34878D82A}">
                    <a16:rowId xmlns:a16="http://schemas.microsoft.com/office/drawing/2014/main" val="4222017973"/>
                  </a:ext>
                </a:extLst>
              </a:tr>
              <a:tr h="284848">
                <a:tc>
                  <a:txBody>
                    <a:bodyPr/>
                    <a:lstStyle/>
                    <a:p>
                      <a:pPr algn="ctr" fontAlgn="ctr">
                        <a:buNone/>
                      </a:pPr>
                      <a:r>
                        <a:rPr lang="en-IN" sz="1100" b="0" i="0" u="none" strike="noStrike">
                          <a:solidFill>
                            <a:srgbClr val="000000"/>
                          </a:solidFill>
                          <a:effectLst/>
                          <a:latin typeface="Cambria" panose="02040503050406030204" pitchFamily="18" charset="0"/>
                        </a:rPr>
                        <a:t>91 Days to 6 Months</a:t>
                      </a:r>
                    </a:p>
                  </a:txBody>
                  <a:tcPr marL="9525" marR="9525" marT="9525" anchor="ctr">
                    <a:lnL>
                      <a:noFill/>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BFBFBF"/>
                    </a:solidFill>
                  </a:tcPr>
                </a:tc>
                <a:tc>
                  <a:txBody>
                    <a:bodyPr/>
                    <a:lstStyle/>
                    <a:p>
                      <a:pPr algn="ctr" fontAlgn="ctr">
                        <a:buNone/>
                      </a:pPr>
                      <a:r>
                        <a:rPr lang="en-IN" sz="1100" b="0" i="0" u="none" strike="noStrike">
                          <a:solidFill>
                            <a:srgbClr val="000000"/>
                          </a:solidFill>
                          <a:effectLst/>
                          <a:latin typeface="Cambria" panose="02040503050406030204" pitchFamily="18" charset="0"/>
                        </a:rPr>
                        <a:t>5.00%</a:t>
                      </a:r>
                    </a:p>
                  </a:txBody>
                  <a:tcPr marL="9525" marR="9525" marT="9525"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BFBFBF"/>
                    </a:solidFill>
                  </a:tcPr>
                </a:tc>
                <a:tc>
                  <a:txBody>
                    <a:bodyPr/>
                    <a:lstStyle/>
                    <a:p>
                      <a:pPr algn="ctr" fontAlgn="ctr">
                        <a:buNone/>
                      </a:pPr>
                      <a:r>
                        <a:rPr lang="en-IN" sz="1100" b="0" i="0" u="none" strike="noStrike">
                          <a:solidFill>
                            <a:srgbClr val="000000"/>
                          </a:solidFill>
                          <a:effectLst/>
                          <a:latin typeface="Cambria" panose="02040503050406030204" pitchFamily="18" charset="0"/>
                        </a:rPr>
                        <a:t>5.00%</a:t>
                      </a:r>
                    </a:p>
                  </a:txBody>
                  <a:tcPr marL="9525" marR="9525" marT="9525"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BFBFBF"/>
                    </a:solidFill>
                  </a:tcPr>
                </a:tc>
                <a:extLst>
                  <a:ext uri="{0D108BD9-81ED-4DB2-BD59-A6C34878D82A}">
                    <a16:rowId xmlns:a16="http://schemas.microsoft.com/office/drawing/2014/main" val="4132075049"/>
                  </a:ext>
                </a:extLst>
              </a:tr>
              <a:tr h="284848">
                <a:tc>
                  <a:txBody>
                    <a:bodyPr/>
                    <a:lstStyle/>
                    <a:p>
                      <a:pPr algn="ctr" fontAlgn="ctr">
                        <a:buNone/>
                      </a:pPr>
                      <a:r>
                        <a:rPr lang="en-IN" sz="1100" b="0" i="0" u="none" strike="noStrike">
                          <a:solidFill>
                            <a:srgbClr val="000000"/>
                          </a:solidFill>
                          <a:effectLst/>
                          <a:latin typeface="Cambria" panose="02040503050406030204" pitchFamily="18" charset="0"/>
                        </a:rPr>
                        <a:t>6 Month 1 Day</a:t>
                      </a:r>
                    </a:p>
                  </a:txBody>
                  <a:tcPr marL="9525" marR="9525" marT="9525" anchor="ctr">
                    <a:lnL>
                      <a:noFill/>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noFill/>
                  </a:tcPr>
                </a:tc>
                <a:tc>
                  <a:txBody>
                    <a:bodyPr/>
                    <a:lstStyle/>
                    <a:p>
                      <a:pPr algn="ctr" fontAlgn="ctr">
                        <a:buNone/>
                      </a:pPr>
                      <a:r>
                        <a:rPr lang="en-IN" sz="1100" b="0" i="0" u="none" strike="noStrike">
                          <a:solidFill>
                            <a:srgbClr val="000000"/>
                          </a:solidFill>
                          <a:effectLst/>
                          <a:latin typeface="Cambria" panose="02040503050406030204" pitchFamily="18" charset="0"/>
                        </a:rPr>
                        <a:t>6.50%</a:t>
                      </a:r>
                    </a:p>
                  </a:txBody>
                  <a:tcPr marL="9525" marR="9525" marT="9525"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noFill/>
                  </a:tcPr>
                </a:tc>
                <a:tc>
                  <a:txBody>
                    <a:bodyPr/>
                    <a:lstStyle/>
                    <a:p>
                      <a:pPr algn="ctr" fontAlgn="ctr">
                        <a:buNone/>
                      </a:pPr>
                      <a:r>
                        <a:rPr lang="en-IN" sz="1100" b="0" i="0" u="none" strike="noStrike">
                          <a:solidFill>
                            <a:srgbClr val="000000"/>
                          </a:solidFill>
                          <a:effectLst/>
                          <a:latin typeface="Cambria" panose="02040503050406030204" pitchFamily="18" charset="0"/>
                        </a:rPr>
                        <a:t>6.66%</a:t>
                      </a:r>
                    </a:p>
                  </a:txBody>
                  <a:tcPr marL="9525" marR="9525" marT="9525"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noFill/>
                  </a:tcPr>
                </a:tc>
                <a:extLst>
                  <a:ext uri="{0D108BD9-81ED-4DB2-BD59-A6C34878D82A}">
                    <a16:rowId xmlns:a16="http://schemas.microsoft.com/office/drawing/2014/main" val="4091800420"/>
                  </a:ext>
                </a:extLst>
              </a:tr>
              <a:tr h="284848">
                <a:tc>
                  <a:txBody>
                    <a:bodyPr/>
                    <a:lstStyle/>
                    <a:p>
                      <a:pPr algn="ctr" fontAlgn="ctr">
                        <a:buNone/>
                      </a:pPr>
                      <a:r>
                        <a:rPr lang="en-IN" sz="1100" b="0" i="0" u="none" strike="noStrike">
                          <a:solidFill>
                            <a:srgbClr val="000000"/>
                          </a:solidFill>
                          <a:effectLst/>
                          <a:latin typeface="Cambria" panose="02040503050406030204" pitchFamily="18" charset="0"/>
                        </a:rPr>
                        <a:t>Above 6 Month 1 Day to 9 Months</a:t>
                      </a:r>
                    </a:p>
                  </a:txBody>
                  <a:tcPr marL="9525" marR="9525" marT="9525" anchor="ctr">
                    <a:lnL>
                      <a:noFill/>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BFBFBF"/>
                    </a:solidFill>
                  </a:tcPr>
                </a:tc>
                <a:tc>
                  <a:txBody>
                    <a:bodyPr/>
                    <a:lstStyle/>
                    <a:p>
                      <a:pPr algn="ctr" fontAlgn="ctr">
                        <a:buNone/>
                      </a:pPr>
                      <a:r>
                        <a:rPr lang="en-IN" sz="1100" b="0" i="0" u="none" strike="noStrike">
                          <a:solidFill>
                            <a:srgbClr val="000000"/>
                          </a:solidFill>
                          <a:effectLst/>
                          <a:latin typeface="Cambria" panose="02040503050406030204" pitchFamily="18" charset="0"/>
                        </a:rPr>
                        <a:t>5.50%</a:t>
                      </a:r>
                    </a:p>
                  </a:txBody>
                  <a:tcPr marL="9525" marR="9525" marT="9525"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BFBFBF"/>
                    </a:solidFill>
                  </a:tcPr>
                </a:tc>
                <a:tc>
                  <a:txBody>
                    <a:bodyPr/>
                    <a:lstStyle/>
                    <a:p>
                      <a:pPr algn="ctr" fontAlgn="ctr">
                        <a:buNone/>
                      </a:pPr>
                      <a:r>
                        <a:rPr lang="en-IN" sz="1100" b="0" i="0" u="none" strike="noStrike">
                          <a:solidFill>
                            <a:srgbClr val="000000"/>
                          </a:solidFill>
                          <a:effectLst/>
                          <a:latin typeface="Cambria" panose="02040503050406030204" pitchFamily="18" charset="0"/>
                        </a:rPr>
                        <a:t>5.61%</a:t>
                      </a:r>
                    </a:p>
                  </a:txBody>
                  <a:tcPr marL="9525" marR="9525" marT="9525"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BFBFBF"/>
                    </a:solidFill>
                  </a:tcPr>
                </a:tc>
                <a:extLst>
                  <a:ext uri="{0D108BD9-81ED-4DB2-BD59-A6C34878D82A}">
                    <a16:rowId xmlns:a16="http://schemas.microsoft.com/office/drawing/2014/main" val="542721514"/>
                  </a:ext>
                </a:extLst>
              </a:tr>
              <a:tr h="284848">
                <a:tc>
                  <a:txBody>
                    <a:bodyPr/>
                    <a:lstStyle/>
                    <a:p>
                      <a:pPr algn="ctr" fontAlgn="ctr">
                        <a:buNone/>
                      </a:pPr>
                      <a:r>
                        <a:rPr lang="en-IN" sz="1100" b="0" i="0" u="none" strike="noStrike">
                          <a:solidFill>
                            <a:srgbClr val="000000"/>
                          </a:solidFill>
                          <a:effectLst/>
                          <a:latin typeface="Cambria" panose="02040503050406030204" pitchFamily="18" charset="0"/>
                        </a:rPr>
                        <a:t>Above 9 Months to less than 1 Year</a:t>
                      </a:r>
                    </a:p>
                  </a:txBody>
                  <a:tcPr marL="9525" marR="9525" marT="9525" anchor="ctr">
                    <a:lnL>
                      <a:noFill/>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noFill/>
                  </a:tcPr>
                </a:tc>
                <a:tc>
                  <a:txBody>
                    <a:bodyPr/>
                    <a:lstStyle/>
                    <a:p>
                      <a:pPr algn="ctr" fontAlgn="ctr">
                        <a:buNone/>
                      </a:pPr>
                      <a:r>
                        <a:rPr lang="en-IN" sz="1100" b="0" i="0" u="none" strike="noStrike">
                          <a:solidFill>
                            <a:srgbClr val="000000"/>
                          </a:solidFill>
                          <a:effectLst/>
                          <a:latin typeface="Cambria" panose="02040503050406030204" pitchFamily="18" charset="0"/>
                        </a:rPr>
                        <a:t>6.00%</a:t>
                      </a:r>
                    </a:p>
                  </a:txBody>
                  <a:tcPr marL="9525" marR="9525" marT="9525"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noFill/>
                  </a:tcPr>
                </a:tc>
                <a:tc>
                  <a:txBody>
                    <a:bodyPr/>
                    <a:lstStyle/>
                    <a:p>
                      <a:pPr algn="ctr" fontAlgn="ctr">
                        <a:buNone/>
                      </a:pPr>
                      <a:r>
                        <a:rPr lang="en-IN" sz="1100" b="0" i="0" u="none" strike="noStrike">
                          <a:solidFill>
                            <a:srgbClr val="000000"/>
                          </a:solidFill>
                          <a:effectLst/>
                          <a:latin typeface="Cambria" panose="02040503050406030204" pitchFamily="18" charset="0"/>
                        </a:rPr>
                        <a:t>6.14%</a:t>
                      </a:r>
                    </a:p>
                  </a:txBody>
                  <a:tcPr marL="9525" marR="9525" marT="9525"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noFill/>
                  </a:tcPr>
                </a:tc>
                <a:extLst>
                  <a:ext uri="{0D108BD9-81ED-4DB2-BD59-A6C34878D82A}">
                    <a16:rowId xmlns:a16="http://schemas.microsoft.com/office/drawing/2014/main" val="3739805204"/>
                  </a:ext>
                </a:extLst>
              </a:tr>
              <a:tr h="284848">
                <a:tc>
                  <a:txBody>
                    <a:bodyPr/>
                    <a:lstStyle/>
                    <a:p>
                      <a:pPr algn="ctr" fontAlgn="ctr">
                        <a:buNone/>
                      </a:pPr>
                      <a:r>
                        <a:rPr lang="en-IN" sz="1100" b="0" i="0" u="none" strike="noStrike">
                          <a:solidFill>
                            <a:srgbClr val="000000"/>
                          </a:solidFill>
                          <a:effectLst/>
                          <a:latin typeface="Cambria" panose="02040503050406030204" pitchFamily="18" charset="0"/>
                        </a:rPr>
                        <a:t>1 Year</a:t>
                      </a:r>
                    </a:p>
                  </a:txBody>
                  <a:tcPr marL="9525" marR="9525" marT="9525" anchor="ctr">
                    <a:lnL>
                      <a:noFill/>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BFBFBF"/>
                    </a:solidFill>
                  </a:tcPr>
                </a:tc>
                <a:tc>
                  <a:txBody>
                    <a:bodyPr/>
                    <a:lstStyle/>
                    <a:p>
                      <a:pPr algn="ctr" fontAlgn="ctr">
                        <a:buNone/>
                      </a:pPr>
                      <a:r>
                        <a:rPr lang="en-IN" sz="1100" b="0" i="0" u="none" strike="noStrike">
                          <a:solidFill>
                            <a:srgbClr val="000000"/>
                          </a:solidFill>
                          <a:effectLst/>
                          <a:latin typeface="Cambria" panose="02040503050406030204" pitchFamily="18" charset="0"/>
                        </a:rPr>
                        <a:t>7.25%</a:t>
                      </a:r>
                    </a:p>
                  </a:txBody>
                  <a:tcPr marL="9525" marR="9525" marT="9525"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BFBFBF"/>
                    </a:solidFill>
                  </a:tcPr>
                </a:tc>
                <a:tc>
                  <a:txBody>
                    <a:bodyPr/>
                    <a:lstStyle/>
                    <a:p>
                      <a:pPr algn="ctr" fontAlgn="ctr">
                        <a:buNone/>
                      </a:pPr>
                      <a:r>
                        <a:rPr lang="en-IN" sz="1100" b="0" i="0" u="none" strike="noStrike">
                          <a:solidFill>
                            <a:srgbClr val="000000"/>
                          </a:solidFill>
                          <a:effectLst/>
                          <a:latin typeface="Cambria" panose="02040503050406030204" pitchFamily="18" charset="0"/>
                        </a:rPr>
                        <a:t>7.45%</a:t>
                      </a:r>
                    </a:p>
                  </a:txBody>
                  <a:tcPr marL="9525" marR="9525" marT="9525"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BFBFBF"/>
                    </a:solidFill>
                  </a:tcPr>
                </a:tc>
                <a:extLst>
                  <a:ext uri="{0D108BD9-81ED-4DB2-BD59-A6C34878D82A}">
                    <a16:rowId xmlns:a16="http://schemas.microsoft.com/office/drawing/2014/main" val="3762017415"/>
                  </a:ext>
                </a:extLst>
              </a:tr>
              <a:tr h="284848">
                <a:tc>
                  <a:txBody>
                    <a:bodyPr/>
                    <a:lstStyle/>
                    <a:p>
                      <a:pPr algn="ctr" fontAlgn="ctr">
                        <a:buNone/>
                      </a:pPr>
                      <a:r>
                        <a:rPr lang="en-IN" sz="1100" b="0" i="0" u="none" strike="noStrike">
                          <a:solidFill>
                            <a:srgbClr val="000000"/>
                          </a:solidFill>
                          <a:effectLst/>
                          <a:latin typeface="Cambria" panose="02040503050406030204" pitchFamily="18" charset="0"/>
                        </a:rPr>
                        <a:t>Above 1 Year to Less than 18 Months</a:t>
                      </a:r>
                    </a:p>
                  </a:txBody>
                  <a:tcPr marL="9525" marR="9525" marT="9525" anchor="ctr">
                    <a:lnL>
                      <a:noFill/>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noFill/>
                  </a:tcPr>
                </a:tc>
                <a:tc>
                  <a:txBody>
                    <a:bodyPr/>
                    <a:lstStyle/>
                    <a:p>
                      <a:pPr algn="ctr" fontAlgn="ctr">
                        <a:buNone/>
                      </a:pPr>
                      <a:r>
                        <a:rPr lang="en-IN" sz="1100" b="0" i="0" u="none" strike="noStrike">
                          <a:solidFill>
                            <a:srgbClr val="000000"/>
                          </a:solidFill>
                          <a:effectLst/>
                          <a:latin typeface="Cambria" panose="02040503050406030204" pitchFamily="18" charset="0"/>
                        </a:rPr>
                        <a:t>7.25%</a:t>
                      </a:r>
                    </a:p>
                  </a:txBody>
                  <a:tcPr marL="9525" marR="9525" marT="9525"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noFill/>
                  </a:tcPr>
                </a:tc>
                <a:tc>
                  <a:txBody>
                    <a:bodyPr/>
                    <a:lstStyle/>
                    <a:p>
                      <a:pPr algn="ctr" fontAlgn="ctr">
                        <a:buNone/>
                      </a:pPr>
                      <a:r>
                        <a:rPr lang="en-IN" sz="1100" b="0" i="0" u="none" strike="noStrike">
                          <a:solidFill>
                            <a:srgbClr val="000000"/>
                          </a:solidFill>
                          <a:effectLst/>
                          <a:latin typeface="Cambria" panose="02040503050406030204" pitchFamily="18" charset="0"/>
                        </a:rPr>
                        <a:t>7.45%</a:t>
                      </a:r>
                    </a:p>
                  </a:txBody>
                  <a:tcPr marL="9525" marR="9525" marT="9525"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noFill/>
                  </a:tcPr>
                </a:tc>
                <a:extLst>
                  <a:ext uri="{0D108BD9-81ED-4DB2-BD59-A6C34878D82A}">
                    <a16:rowId xmlns:a16="http://schemas.microsoft.com/office/drawing/2014/main" val="2540312383"/>
                  </a:ext>
                </a:extLst>
              </a:tr>
              <a:tr h="284848">
                <a:tc>
                  <a:txBody>
                    <a:bodyPr/>
                    <a:lstStyle/>
                    <a:p>
                      <a:pPr algn="ctr" fontAlgn="ctr">
                        <a:buNone/>
                      </a:pPr>
                      <a:r>
                        <a:rPr lang="en-IN" sz="1100" b="0" i="0" u="none" strike="noStrike">
                          <a:solidFill>
                            <a:srgbClr val="000000"/>
                          </a:solidFill>
                          <a:effectLst/>
                          <a:latin typeface="Cambria" panose="02040503050406030204" pitchFamily="18" charset="0"/>
                        </a:rPr>
                        <a:t>18 Months</a:t>
                      </a:r>
                    </a:p>
                  </a:txBody>
                  <a:tcPr marL="9525" marR="9525" marT="9525" anchor="ctr">
                    <a:lnL>
                      <a:noFill/>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BFBFBF"/>
                    </a:solidFill>
                  </a:tcPr>
                </a:tc>
                <a:tc>
                  <a:txBody>
                    <a:bodyPr/>
                    <a:lstStyle/>
                    <a:p>
                      <a:pPr algn="ctr" fontAlgn="ctr">
                        <a:buNone/>
                      </a:pPr>
                      <a:r>
                        <a:rPr lang="en-IN" sz="1100" b="0" i="0" u="none" strike="noStrike">
                          <a:solidFill>
                            <a:srgbClr val="000000"/>
                          </a:solidFill>
                          <a:effectLst/>
                          <a:latin typeface="Cambria" panose="02040503050406030204" pitchFamily="18" charset="0"/>
                        </a:rPr>
                        <a:t>7.60%</a:t>
                      </a:r>
                    </a:p>
                  </a:txBody>
                  <a:tcPr marL="9525" marR="9525" marT="9525"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BFBFBF"/>
                    </a:solidFill>
                  </a:tcPr>
                </a:tc>
                <a:tc>
                  <a:txBody>
                    <a:bodyPr/>
                    <a:lstStyle/>
                    <a:p>
                      <a:pPr algn="ctr" fontAlgn="ctr">
                        <a:buNone/>
                      </a:pPr>
                      <a:r>
                        <a:rPr lang="en-IN" sz="1100" b="0" i="0" u="none" strike="noStrike">
                          <a:solidFill>
                            <a:srgbClr val="000000"/>
                          </a:solidFill>
                          <a:effectLst/>
                          <a:latin typeface="Cambria" panose="02040503050406030204" pitchFamily="18" charset="0"/>
                        </a:rPr>
                        <a:t>7.82%</a:t>
                      </a:r>
                    </a:p>
                  </a:txBody>
                  <a:tcPr marL="9525" marR="9525" marT="9525"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BFBFBF"/>
                    </a:solidFill>
                  </a:tcPr>
                </a:tc>
                <a:extLst>
                  <a:ext uri="{0D108BD9-81ED-4DB2-BD59-A6C34878D82A}">
                    <a16:rowId xmlns:a16="http://schemas.microsoft.com/office/drawing/2014/main" val="995439052"/>
                  </a:ext>
                </a:extLst>
              </a:tr>
              <a:tr h="284848">
                <a:tc>
                  <a:txBody>
                    <a:bodyPr/>
                    <a:lstStyle/>
                    <a:p>
                      <a:pPr algn="ctr" fontAlgn="ctr">
                        <a:buNone/>
                      </a:pPr>
                      <a:r>
                        <a:rPr lang="en-IN" sz="1100" b="0" i="0" u="none" strike="noStrike">
                          <a:solidFill>
                            <a:srgbClr val="000000"/>
                          </a:solidFill>
                          <a:effectLst/>
                          <a:latin typeface="Cambria" panose="02040503050406030204" pitchFamily="18" charset="0"/>
                        </a:rPr>
                        <a:t>Above 18 Months to 2 Years</a:t>
                      </a:r>
                    </a:p>
                  </a:txBody>
                  <a:tcPr marL="9525" marR="9525" marT="9525" anchor="ctr">
                    <a:lnL>
                      <a:noFill/>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noFill/>
                  </a:tcPr>
                </a:tc>
                <a:tc>
                  <a:txBody>
                    <a:bodyPr/>
                    <a:lstStyle/>
                    <a:p>
                      <a:pPr algn="ctr" fontAlgn="ctr">
                        <a:buNone/>
                      </a:pPr>
                      <a:r>
                        <a:rPr lang="en-IN" sz="1100" b="0" i="0" u="none" strike="noStrike">
                          <a:solidFill>
                            <a:srgbClr val="000000"/>
                          </a:solidFill>
                          <a:effectLst/>
                          <a:latin typeface="Cambria" panose="02040503050406030204" pitchFamily="18" charset="0"/>
                        </a:rPr>
                        <a:t>7.25%</a:t>
                      </a:r>
                    </a:p>
                  </a:txBody>
                  <a:tcPr marL="9525" marR="9525" marT="9525"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noFill/>
                  </a:tcPr>
                </a:tc>
                <a:tc>
                  <a:txBody>
                    <a:bodyPr/>
                    <a:lstStyle/>
                    <a:p>
                      <a:pPr algn="ctr" fontAlgn="ctr">
                        <a:buNone/>
                      </a:pPr>
                      <a:r>
                        <a:rPr lang="en-IN" sz="1100" b="0" i="0" u="none" strike="noStrike">
                          <a:solidFill>
                            <a:srgbClr val="000000"/>
                          </a:solidFill>
                          <a:effectLst/>
                          <a:latin typeface="Cambria" panose="02040503050406030204" pitchFamily="18" charset="0"/>
                        </a:rPr>
                        <a:t>7.45%</a:t>
                      </a:r>
                    </a:p>
                  </a:txBody>
                  <a:tcPr marL="9525" marR="9525" marT="9525"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noFill/>
                  </a:tcPr>
                </a:tc>
                <a:extLst>
                  <a:ext uri="{0D108BD9-81ED-4DB2-BD59-A6C34878D82A}">
                    <a16:rowId xmlns:a16="http://schemas.microsoft.com/office/drawing/2014/main" val="3798032497"/>
                  </a:ext>
                </a:extLst>
              </a:tr>
              <a:tr h="284848">
                <a:tc>
                  <a:txBody>
                    <a:bodyPr/>
                    <a:lstStyle/>
                    <a:p>
                      <a:pPr algn="ctr" fontAlgn="ctr">
                        <a:buNone/>
                      </a:pPr>
                      <a:r>
                        <a:rPr lang="en-IN" sz="1100" b="0" i="0" u="none" strike="noStrike">
                          <a:solidFill>
                            <a:srgbClr val="000000"/>
                          </a:solidFill>
                          <a:effectLst/>
                          <a:latin typeface="Cambria" panose="02040503050406030204" pitchFamily="18" charset="0"/>
                        </a:rPr>
                        <a:t>Above 2 Years to less than 30 Months</a:t>
                      </a:r>
                    </a:p>
                  </a:txBody>
                  <a:tcPr marL="9525" marR="9525" marT="9525" anchor="ctr">
                    <a:lnL>
                      <a:noFill/>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BFBFBF"/>
                    </a:solidFill>
                  </a:tcPr>
                </a:tc>
                <a:tc>
                  <a:txBody>
                    <a:bodyPr/>
                    <a:lstStyle/>
                    <a:p>
                      <a:pPr algn="ctr" fontAlgn="ctr">
                        <a:buNone/>
                      </a:pPr>
                      <a:r>
                        <a:rPr lang="en-IN" sz="1100" b="0" i="0" u="none" strike="noStrike">
                          <a:solidFill>
                            <a:srgbClr val="000000"/>
                          </a:solidFill>
                          <a:effectLst/>
                          <a:latin typeface="Cambria" panose="02040503050406030204" pitchFamily="18" charset="0"/>
                        </a:rPr>
                        <a:t>7.25%</a:t>
                      </a:r>
                    </a:p>
                  </a:txBody>
                  <a:tcPr marL="9525" marR="9525" marT="9525"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BFBFBF"/>
                    </a:solidFill>
                  </a:tcPr>
                </a:tc>
                <a:tc>
                  <a:txBody>
                    <a:bodyPr/>
                    <a:lstStyle/>
                    <a:p>
                      <a:pPr algn="ctr" fontAlgn="ctr">
                        <a:buNone/>
                      </a:pPr>
                      <a:r>
                        <a:rPr lang="en-IN" sz="1100" b="0" i="0" u="none" strike="noStrike">
                          <a:solidFill>
                            <a:srgbClr val="000000"/>
                          </a:solidFill>
                          <a:effectLst/>
                          <a:latin typeface="Cambria" panose="02040503050406030204" pitchFamily="18" charset="0"/>
                        </a:rPr>
                        <a:t>7.45%</a:t>
                      </a:r>
                    </a:p>
                  </a:txBody>
                  <a:tcPr marL="9525" marR="9525" marT="9525"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BFBFBF"/>
                    </a:solidFill>
                  </a:tcPr>
                </a:tc>
                <a:extLst>
                  <a:ext uri="{0D108BD9-81ED-4DB2-BD59-A6C34878D82A}">
                    <a16:rowId xmlns:a16="http://schemas.microsoft.com/office/drawing/2014/main" val="392806161"/>
                  </a:ext>
                </a:extLst>
              </a:tr>
              <a:tr h="284848">
                <a:tc>
                  <a:txBody>
                    <a:bodyPr/>
                    <a:lstStyle/>
                    <a:p>
                      <a:pPr algn="ctr" fontAlgn="ctr">
                        <a:buNone/>
                      </a:pPr>
                      <a:r>
                        <a:rPr lang="en-IN" sz="1100" b="0" i="0" u="none" strike="noStrike">
                          <a:solidFill>
                            <a:srgbClr val="000000"/>
                          </a:solidFill>
                          <a:effectLst/>
                          <a:latin typeface="Cambria" panose="02040503050406030204" pitchFamily="18" charset="0"/>
                        </a:rPr>
                        <a:t>30 Months</a:t>
                      </a:r>
                    </a:p>
                  </a:txBody>
                  <a:tcPr marL="9525" marR="9525" marT="9525" anchor="ctr">
                    <a:lnL>
                      <a:noFill/>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FFFFF"/>
                    </a:solidFill>
                  </a:tcPr>
                </a:tc>
                <a:tc>
                  <a:txBody>
                    <a:bodyPr/>
                    <a:lstStyle/>
                    <a:p>
                      <a:pPr algn="ctr" fontAlgn="ctr">
                        <a:buNone/>
                      </a:pPr>
                      <a:r>
                        <a:rPr lang="en-IN" sz="1100" b="0" i="0" u="none" strike="noStrike">
                          <a:solidFill>
                            <a:srgbClr val="000000"/>
                          </a:solidFill>
                          <a:effectLst/>
                          <a:latin typeface="Cambria" panose="02040503050406030204" pitchFamily="18" charset="0"/>
                        </a:rPr>
                        <a:t>8.10%</a:t>
                      </a:r>
                    </a:p>
                  </a:txBody>
                  <a:tcPr marL="9525" marR="9525" marT="9525"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FFFFF"/>
                    </a:solidFill>
                  </a:tcPr>
                </a:tc>
                <a:tc>
                  <a:txBody>
                    <a:bodyPr/>
                    <a:lstStyle/>
                    <a:p>
                      <a:pPr algn="ctr" fontAlgn="ctr">
                        <a:buNone/>
                      </a:pPr>
                      <a:r>
                        <a:rPr lang="en-IN" sz="1100" b="0" i="0" u="none" strike="noStrike">
                          <a:solidFill>
                            <a:srgbClr val="000000"/>
                          </a:solidFill>
                          <a:effectLst/>
                          <a:latin typeface="Cambria" panose="02040503050406030204" pitchFamily="18" charset="0"/>
                        </a:rPr>
                        <a:t>8.35%</a:t>
                      </a:r>
                    </a:p>
                  </a:txBody>
                  <a:tcPr marL="9525" marR="9525" marT="9525"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FFFFF"/>
                    </a:solidFill>
                  </a:tcPr>
                </a:tc>
                <a:extLst>
                  <a:ext uri="{0D108BD9-81ED-4DB2-BD59-A6C34878D82A}">
                    <a16:rowId xmlns:a16="http://schemas.microsoft.com/office/drawing/2014/main" val="3658085752"/>
                  </a:ext>
                </a:extLst>
              </a:tr>
              <a:tr h="284848">
                <a:tc>
                  <a:txBody>
                    <a:bodyPr/>
                    <a:lstStyle/>
                    <a:p>
                      <a:pPr algn="ctr" fontAlgn="ctr">
                        <a:buNone/>
                      </a:pPr>
                      <a:r>
                        <a:rPr lang="en-IN" sz="1100" b="0" i="0" u="none" strike="noStrike">
                          <a:solidFill>
                            <a:srgbClr val="000000"/>
                          </a:solidFill>
                          <a:effectLst/>
                          <a:latin typeface="Cambria" panose="02040503050406030204" pitchFamily="18" charset="0"/>
                        </a:rPr>
                        <a:t>Above 30 Months to 3 Years</a:t>
                      </a:r>
                    </a:p>
                  </a:txBody>
                  <a:tcPr marL="9525" marR="9525" marT="9525" anchor="ctr">
                    <a:lnL>
                      <a:noFill/>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BFBFBF"/>
                    </a:solidFill>
                  </a:tcPr>
                </a:tc>
                <a:tc>
                  <a:txBody>
                    <a:bodyPr/>
                    <a:lstStyle/>
                    <a:p>
                      <a:pPr algn="ctr" fontAlgn="ctr">
                        <a:buNone/>
                      </a:pPr>
                      <a:r>
                        <a:rPr lang="en-IN" sz="1100" b="0" i="0" u="none" strike="noStrike">
                          <a:solidFill>
                            <a:srgbClr val="000000"/>
                          </a:solidFill>
                          <a:effectLst/>
                          <a:latin typeface="Cambria" panose="02040503050406030204" pitchFamily="18" charset="0"/>
                        </a:rPr>
                        <a:t>7.25%</a:t>
                      </a:r>
                    </a:p>
                  </a:txBody>
                  <a:tcPr marL="9525" marR="9525" marT="9525"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BFBFBF"/>
                    </a:solidFill>
                  </a:tcPr>
                </a:tc>
                <a:tc>
                  <a:txBody>
                    <a:bodyPr/>
                    <a:lstStyle/>
                    <a:p>
                      <a:pPr algn="ctr" fontAlgn="ctr">
                        <a:buNone/>
                      </a:pPr>
                      <a:r>
                        <a:rPr lang="en-IN" sz="1100" b="0" i="0" u="none" strike="noStrike">
                          <a:solidFill>
                            <a:srgbClr val="000000"/>
                          </a:solidFill>
                          <a:effectLst/>
                          <a:latin typeface="Cambria" panose="02040503050406030204" pitchFamily="18" charset="0"/>
                        </a:rPr>
                        <a:t>7.45%</a:t>
                      </a:r>
                    </a:p>
                  </a:txBody>
                  <a:tcPr marL="9525" marR="9525" marT="9525"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BFBFBF"/>
                    </a:solidFill>
                  </a:tcPr>
                </a:tc>
                <a:extLst>
                  <a:ext uri="{0D108BD9-81ED-4DB2-BD59-A6C34878D82A}">
                    <a16:rowId xmlns:a16="http://schemas.microsoft.com/office/drawing/2014/main" val="4227293818"/>
                  </a:ext>
                </a:extLst>
              </a:tr>
              <a:tr h="284848">
                <a:tc>
                  <a:txBody>
                    <a:bodyPr/>
                    <a:lstStyle/>
                    <a:p>
                      <a:pPr algn="ctr" fontAlgn="ctr">
                        <a:buNone/>
                      </a:pPr>
                      <a:r>
                        <a:rPr lang="en-IN" sz="1100" b="0" i="0" u="none" strike="noStrike">
                          <a:solidFill>
                            <a:srgbClr val="000000"/>
                          </a:solidFill>
                          <a:effectLst/>
                          <a:latin typeface="Cambria" panose="02040503050406030204" pitchFamily="18" charset="0"/>
                        </a:rPr>
                        <a:t>Above 3 Years to less than 5 Years</a:t>
                      </a:r>
                    </a:p>
                  </a:txBody>
                  <a:tcPr marL="9525" marR="9525" marT="9525" anchor="ctr">
                    <a:lnL>
                      <a:noFill/>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FFFFF"/>
                    </a:solidFill>
                  </a:tcPr>
                </a:tc>
                <a:tc>
                  <a:txBody>
                    <a:bodyPr/>
                    <a:lstStyle/>
                    <a:p>
                      <a:pPr algn="ctr" fontAlgn="ctr">
                        <a:buNone/>
                      </a:pPr>
                      <a:r>
                        <a:rPr lang="en-IN" sz="1100" b="0" i="0" u="none" strike="noStrike">
                          <a:solidFill>
                            <a:srgbClr val="000000"/>
                          </a:solidFill>
                          <a:effectLst/>
                          <a:latin typeface="Cambria" panose="02040503050406030204" pitchFamily="18" charset="0"/>
                        </a:rPr>
                        <a:t>6.75%</a:t>
                      </a:r>
                    </a:p>
                  </a:txBody>
                  <a:tcPr marL="9525" marR="9525" marT="9525"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FFFFF"/>
                    </a:solidFill>
                  </a:tcPr>
                </a:tc>
                <a:tc>
                  <a:txBody>
                    <a:bodyPr/>
                    <a:lstStyle/>
                    <a:p>
                      <a:pPr algn="ctr" fontAlgn="ctr">
                        <a:buNone/>
                      </a:pPr>
                      <a:r>
                        <a:rPr lang="en-IN" sz="1100" b="0" i="0" u="none" strike="noStrike">
                          <a:solidFill>
                            <a:srgbClr val="000000"/>
                          </a:solidFill>
                          <a:effectLst/>
                          <a:latin typeface="Cambria" panose="02040503050406030204" pitchFamily="18" charset="0"/>
                        </a:rPr>
                        <a:t>6.92%</a:t>
                      </a:r>
                    </a:p>
                  </a:txBody>
                  <a:tcPr marL="9525" marR="9525" marT="9525"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FFFFF"/>
                    </a:solidFill>
                  </a:tcPr>
                </a:tc>
                <a:extLst>
                  <a:ext uri="{0D108BD9-81ED-4DB2-BD59-A6C34878D82A}">
                    <a16:rowId xmlns:a16="http://schemas.microsoft.com/office/drawing/2014/main" val="852381494"/>
                  </a:ext>
                </a:extLst>
              </a:tr>
              <a:tr h="284848">
                <a:tc>
                  <a:txBody>
                    <a:bodyPr/>
                    <a:lstStyle/>
                    <a:p>
                      <a:pPr algn="ctr" fontAlgn="ctr">
                        <a:buNone/>
                      </a:pPr>
                      <a:r>
                        <a:rPr lang="en-IN" sz="1100" b="0" i="0" u="none" strike="noStrike">
                          <a:solidFill>
                            <a:srgbClr val="000000"/>
                          </a:solidFill>
                          <a:effectLst/>
                          <a:latin typeface="Cambria" panose="02040503050406030204" pitchFamily="18" charset="0"/>
                        </a:rPr>
                        <a:t>5 Years</a:t>
                      </a:r>
                    </a:p>
                  </a:txBody>
                  <a:tcPr marL="9525" marR="9525" marT="9525" anchor="ctr">
                    <a:lnL>
                      <a:noFill/>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BFBFBF"/>
                    </a:solidFill>
                  </a:tcPr>
                </a:tc>
                <a:tc>
                  <a:txBody>
                    <a:bodyPr/>
                    <a:lstStyle/>
                    <a:p>
                      <a:pPr algn="ctr" fontAlgn="ctr">
                        <a:buNone/>
                      </a:pPr>
                      <a:r>
                        <a:rPr lang="en-IN" sz="1100" b="0" i="0" u="none" strike="noStrike">
                          <a:solidFill>
                            <a:srgbClr val="000000"/>
                          </a:solidFill>
                          <a:effectLst/>
                          <a:latin typeface="Cambria" panose="02040503050406030204" pitchFamily="18" charset="0"/>
                        </a:rPr>
                        <a:t>7.90%</a:t>
                      </a:r>
                    </a:p>
                  </a:txBody>
                  <a:tcPr marL="9525" marR="9525" marT="9525"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BFBFBF"/>
                    </a:solidFill>
                  </a:tcPr>
                </a:tc>
                <a:tc>
                  <a:txBody>
                    <a:bodyPr/>
                    <a:lstStyle/>
                    <a:p>
                      <a:pPr algn="ctr" fontAlgn="ctr">
                        <a:buNone/>
                      </a:pPr>
                      <a:r>
                        <a:rPr lang="en-IN" sz="1100" b="0" i="0" u="none" strike="noStrike">
                          <a:solidFill>
                            <a:srgbClr val="000000"/>
                          </a:solidFill>
                          <a:effectLst/>
                          <a:latin typeface="Cambria" panose="02040503050406030204" pitchFamily="18" charset="0"/>
                        </a:rPr>
                        <a:t>8.14%</a:t>
                      </a:r>
                    </a:p>
                  </a:txBody>
                  <a:tcPr marL="9525" marR="9525" marT="9525"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BFBFBF"/>
                    </a:solidFill>
                  </a:tcPr>
                </a:tc>
                <a:extLst>
                  <a:ext uri="{0D108BD9-81ED-4DB2-BD59-A6C34878D82A}">
                    <a16:rowId xmlns:a16="http://schemas.microsoft.com/office/drawing/2014/main" val="4068904131"/>
                  </a:ext>
                </a:extLst>
              </a:tr>
              <a:tr h="284848">
                <a:tc>
                  <a:txBody>
                    <a:bodyPr/>
                    <a:lstStyle/>
                    <a:p>
                      <a:pPr algn="ctr" fontAlgn="ctr">
                        <a:buNone/>
                      </a:pPr>
                      <a:r>
                        <a:rPr lang="en-IN" sz="1100" b="0" i="0" u="none" strike="noStrike">
                          <a:solidFill>
                            <a:srgbClr val="000000"/>
                          </a:solidFill>
                          <a:effectLst/>
                          <a:latin typeface="Cambria" panose="02040503050406030204" pitchFamily="18" charset="0"/>
                        </a:rPr>
                        <a:t>Above 5 Years to 10 Years</a:t>
                      </a:r>
                    </a:p>
                  </a:txBody>
                  <a:tcPr marL="9525" marR="9525" marT="9525" anchor="ctr">
                    <a:lnL>
                      <a:noFill/>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FFFFF"/>
                    </a:solidFill>
                  </a:tcPr>
                </a:tc>
                <a:tc>
                  <a:txBody>
                    <a:bodyPr/>
                    <a:lstStyle/>
                    <a:p>
                      <a:pPr algn="ctr" fontAlgn="ctr">
                        <a:buNone/>
                      </a:pPr>
                      <a:r>
                        <a:rPr lang="en-IN" sz="1100" b="0" i="0" u="none" strike="noStrike">
                          <a:solidFill>
                            <a:srgbClr val="000000"/>
                          </a:solidFill>
                          <a:effectLst/>
                          <a:latin typeface="Cambria" panose="02040503050406030204" pitchFamily="18" charset="0"/>
                        </a:rPr>
                        <a:t>7.25%</a:t>
                      </a:r>
                    </a:p>
                  </a:txBody>
                  <a:tcPr marL="9525" marR="9525" marT="9525"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FFFFF"/>
                    </a:solidFill>
                  </a:tcPr>
                </a:tc>
                <a:tc>
                  <a:txBody>
                    <a:bodyPr/>
                    <a:lstStyle/>
                    <a:p>
                      <a:pPr algn="ctr" fontAlgn="ctr">
                        <a:buNone/>
                      </a:pPr>
                      <a:r>
                        <a:rPr lang="en-IN" sz="1100" b="0" i="0" u="none" strike="noStrike" dirty="0">
                          <a:solidFill>
                            <a:srgbClr val="000000"/>
                          </a:solidFill>
                          <a:effectLst/>
                          <a:latin typeface="Cambria" panose="02040503050406030204" pitchFamily="18" charset="0"/>
                        </a:rPr>
                        <a:t>7.45%</a:t>
                      </a:r>
                    </a:p>
                  </a:txBody>
                  <a:tcPr marL="9525" marR="9525" marT="9525"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FFFFF"/>
                    </a:solidFill>
                  </a:tcPr>
                </a:tc>
                <a:extLst>
                  <a:ext uri="{0D108BD9-81ED-4DB2-BD59-A6C34878D82A}">
                    <a16:rowId xmlns:a16="http://schemas.microsoft.com/office/drawing/2014/main" val="911422945"/>
                  </a:ext>
                </a:extLst>
              </a:tr>
            </a:tbl>
          </a:graphicData>
        </a:graphic>
      </p:graphicFrame>
    </p:spTree>
    <p:extLst>
      <p:ext uri="{BB962C8B-B14F-4D97-AF65-F5344CB8AC3E}">
        <p14:creationId xmlns:p14="http://schemas.microsoft.com/office/powerpoint/2010/main" val="1260846129"/>
      </p:ext>
    </p:extLst>
  </p:cSld>
  <p:clrMapOvr>
    <a:masterClrMapping/>
  </p:clrMapOvr>
</p:sld>
</file>

<file path=ppt/slides/slide8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60066D6-E43F-D228-BF31-082CD7BC1851}"/>
            </a:ext>
          </a:extLst>
        </p:cNvPr>
        <p:cNvGrpSpPr/>
        <p:nvPr/>
      </p:nvGrpSpPr>
      <p:grpSpPr>
        <a:xfrm>
          <a:off x="0" y="0"/>
          <a:ext cx="0" cy="0"/>
          <a:chOff x="0" y="0"/>
          <a:chExt cx="0" cy="0"/>
        </a:xfrm>
      </p:grpSpPr>
      <p:sp>
        <p:nvSpPr>
          <p:cNvPr id="17" name="Oval 16">
            <a:extLst>
              <a:ext uri="{FF2B5EF4-FFF2-40B4-BE49-F238E27FC236}">
                <a16:creationId xmlns:a16="http://schemas.microsoft.com/office/drawing/2014/main" id="{A242F6F8-5D4B-4494-13D9-ECD5BACE13AD}"/>
              </a:ext>
            </a:extLst>
          </p:cNvPr>
          <p:cNvSpPr/>
          <p:nvPr/>
        </p:nvSpPr>
        <p:spPr>
          <a:xfrm>
            <a:off x="-1235413" y="408562"/>
            <a:ext cx="5768502" cy="5768502"/>
          </a:xfrm>
          <a:prstGeom prst="ellipse">
            <a:avLst/>
          </a:prstGeom>
          <a:solidFill>
            <a:schemeClr val="bg1">
              <a:lumMod val="85000"/>
              <a:alpha val="26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Aptos" panose="02110004020202020204"/>
              <a:ea typeface="+mn-ea"/>
              <a:cs typeface="+mn-cs"/>
            </a:endParaRPr>
          </a:p>
        </p:txBody>
      </p:sp>
      <p:sp>
        <p:nvSpPr>
          <p:cNvPr id="12" name="Rectangle 11">
            <a:extLst>
              <a:ext uri="{FF2B5EF4-FFF2-40B4-BE49-F238E27FC236}">
                <a16:creationId xmlns:a16="http://schemas.microsoft.com/office/drawing/2014/main" id="{F43F0DA0-388B-27BF-5A19-EBF19ADAA1E1}"/>
              </a:ext>
            </a:extLst>
          </p:cNvPr>
          <p:cNvSpPr/>
          <p:nvPr/>
        </p:nvSpPr>
        <p:spPr>
          <a:xfrm>
            <a:off x="-526473" y="6036365"/>
            <a:ext cx="12718473" cy="821635"/>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Aptos" panose="02110004020202020204"/>
              <a:ea typeface="+mn-ea"/>
              <a:cs typeface="+mn-cs"/>
            </a:endParaRPr>
          </a:p>
        </p:txBody>
      </p:sp>
      <p:sp>
        <p:nvSpPr>
          <p:cNvPr id="11" name="TextBox 10">
            <a:extLst>
              <a:ext uri="{FF2B5EF4-FFF2-40B4-BE49-F238E27FC236}">
                <a16:creationId xmlns:a16="http://schemas.microsoft.com/office/drawing/2014/main" id="{55D875B6-D572-1BFD-EF5F-5F3B991A7677}"/>
              </a:ext>
            </a:extLst>
          </p:cNvPr>
          <p:cNvSpPr txBox="1"/>
          <p:nvPr/>
        </p:nvSpPr>
        <p:spPr>
          <a:xfrm>
            <a:off x="2936844" y="2674213"/>
            <a:ext cx="6643531" cy="1569660"/>
          </a:xfrm>
          <a:prstGeom prst="rect">
            <a:avLst/>
          </a:prstGeom>
          <a:noFill/>
          <a:ln>
            <a:noFill/>
          </a:ln>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800" b="1" i="0"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Arial" pitchFamily="34" charset="0"/>
              </a:rPr>
              <a:t>Hybrid Products &amp; Performances</a:t>
            </a:r>
          </a:p>
        </p:txBody>
      </p:sp>
      <p:sp>
        <p:nvSpPr>
          <p:cNvPr id="16" name="Donut 15">
            <a:extLst>
              <a:ext uri="{FF2B5EF4-FFF2-40B4-BE49-F238E27FC236}">
                <a16:creationId xmlns:a16="http://schemas.microsoft.com/office/drawing/2014/main" id="{86720DCA-6FB5-55DF-DCC9-AC3A030C00BE}"/>
              </a:ext>
            </a:extLst>
          </p:cNvPr>
          <p:cNvSpPr/>
          <p:nvPr/>
        </p:nvSpPr>
        <p:spPr>
          <a:xfrm>
            <a:off x="-1400783" y="-1432347"/>
            <a:ext cx="4077477" cy="4077477"/>
          </a:xfrm>
          <a:prstGeom prst="donut">
            <a:avLst>
              <a:gd name="adj" fmla="val 11399"/>
            </a:avLst>
          </a:prstGeom>
          <a:solidFill>
            <a:srgbClr val="C6995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cxnSp>
        <p:nvCxnSpPr>
          <p:cNvPr id="20" name="Straight Connector 19">
            <a:extLst>
              <a:ext uri="{FF2B5EF4-FFF2-40B4-BE49-F238E27FC236}">
                <a16:creationId xmlns:a16="http://schemas.microsoft.com/office/drawing/2014/main" id="{5A5B2D51-A7CA-D2CF-0578-F6B70752BEA6}"/>
              </a:ext>
            </a:extLst>
          </p:cNvPr>
          <p:cNvCxnSpPr>
            <a:cxnSpLocks/>
          </p:cNvCxnSpPr>
          <p:nvPr/>
        </p:nvCxnSpPr>
        <p:spPr>
          <a:xfrm>
            <a:off x="11284880" y="793"/>
            <a:ext cx="0" cy="6176273"/>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378554918"/>
      </p:ext>
    </p:extLst>
  </p:cSld>
  <p:clrMapOvr>
    <a:masterClrMapping/>
  </p:clrMapOvr>
</p:sld>
</file>

<file path=ppt/slides/slide8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A748196-66CA-FB77-27C4-1B77EF4896E3}"/>
            </a:ext>
          </a:extLst>
        </p:cNvPr>
        <p:cNvGrpSpPr/>
        <p:nvPr/>
      </p:nvGrpSpPr>
      <p:grpSpPr>
        <a:xfrm>
          <a:off x="0" y="0"/>
          <a:ext cx="0" cy="0"/>
          <a:chOff x="0" y="0"/>
          <a:chExt cx="0" cy="0"/>
        </a:xfrm>
      </p:grpSpPr>
      <p:sp>
        <p:nvSpPr>
          <p:cNvPr id="5" name="Rectangle 4">
            <a:extLst>
              <a:ext uri="{FF2B5EF4-FFF2-40B4-BE49-F238E27FC236}">
                <a16:creationId xmlns:a16="http://schemas.microsoft.com/office/drawing/2014/main" id="{8956CCA4-CA3B-98DB-3C92-3552C2D689CC}"/>
              </a:ext>
            </a:extLst>
          </p:cNvPr>
          <p:cNvSpPr/>
          <p:nvPr/>
        </p:nvSpPr>
        <p:spPr>
          <a:xfrm>
            <a:off x="0" y="0"/>
            <a:ext cx="12192000" cy="821635"/>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a:ln>
                  <a:noFill/>
                </a:ln>
                <a:solidFill>
                  <a:prstClr val="white"/>
                </a:solidFill>
                <a:effectLst/>
                <a:uLnTx/>
                <a:uFillTx/>
                <a:latin typeface="Cambria" panose="02040503050406030204" pitchFamily="18" charset="0"/>
                <a:ea typeface="Cambria" panose="02040503050406030204" pitchFamily="18" charset="0"/>
                <a:cs typeface="+mn-cs"/>
              </a:rPr>
              <a:t>  MUTUAL FUNDS – HYBRID</a:t>
            </a:r>
            <a:endParaRPr kumimoji="0" lang="en-IN" sz="2800" b="1"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 name="Rectangle 5">
            <a:extLst>
              <a:ext uri="{FF2B5EF4-FFF2-40B4-BE49-F238E27FC236}">
                <a16:creationId xmlns:a16="http://schemas.microsoft.com/office/drawing/2014/main" id="{D90C1F2D-A7D8-9C25-B3BC-38C2C22402FA}"/>
              </a:ext>
            </a:extLst>
          </p:cNvPr>
          <p:cNvSpPr/>
          <p:nvPr/>
        </p:nvSpPr>
        <p:spPr>
          <a:xfrm>
            <a:off x="0" y="6622036"/>
            <a:ext cx="12192000" cy="235963"/>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 name="Rectangle 8">
            <a:extLst>
              <a:ext uri="{FF2B5EF4-FFF2-40B4-BE49-F238E27FC236}">
                <a16:creationId xmlns:a16="http://schemas.microsoft.com/office/drawing/2014/main" id="{003C7686-A0FE-2077-58B3-3D2CF174946E}"/>
              </a:ext>
            </a:extLst>
          </p:cNvPr>
          <p:cNvSpPr/>
          <p:nvPr/>
        </p:nvSpPr>
        <p:spPr>
          <a:xfrm>
            <a:off x="0" y="808383"/>
            <a:ext cx="12192000" cy="45719"/>
          </a:xfrm>
          <a:prstGeom prst="rect">
            <a:avLst/>
          </a:prstGeom>
          <a:solidFill>
            <a:schemeClr val="bg1">
              <a:lumMod val="6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 name="Slide Number Placeholder 18">
            <a:extLst>
              <a:ext uri="{FF2B5EF4-FFF2-40B4-BE49-F238E27FC236}">
                <a16:creationId xmlns:a16="http://schemas.microsoft.com/office/drawing/2014/main" id="{9B2573AB-C625-08D7-8569-F8EAEF61B489}"/>
              </a:ext>
            </a:extLst>
          </p:cNvPr>
          <p:cNvSpPr txBox="1">
            <a:spLocks/>
          </p:cNvSpPr>
          <p:nvPr/>
        </p:nvSpPr>
        <p:spPr>
          <a:xfrm>
            <a:off x="9448800" y="6588981"/>
            <a:ext cx="2743200" cy="365125"/>
          </a:xfrm>
          <a:prstGeom prst="rect">
            <a:avLst/>
          </a:prstGeom>
        </p:spPr>
        <p:txBody>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1E62F875-1F54-4527-993B-FB1D0CCB3E02}" type="slidenum">
              <a:rPr kumimoji="0" lang="en-IN" sz="1200" b="1" i="0" u="none" strike="noStrike" kern="1200" cap="none" spc="0" normalizeH="0" baseline="0" noProof="0" smtClean="0">
                <a:ln>
                  <a:noFill/>
                </a:ln>
                <a:solidFill>
                  <a:prstClr val="white"/>
                </a:solidFill>
                <a:effectLst/>
                <a:uLnTx/>
                <a:uFillTx/>
                <a:latin typeface="Cambria" panose="02040503050406030204" pitchFamily="18" charset="0"/>
                <a:ea typeface="Cambria" panose="02040503050406030204" pitchFamily="18" charset="0"/>
                <a:cs typeface="+mn-cs"/>
              </a:rPr>
              <a:pPr marL="0" marR="0" lvl="0" indent="0" algn="r" defTabSz="914400" rtl="0" eaLnBrk="1" fontAlgn="auto" latinLnBrk="0" hangingPunct="1">
                <a:lnSpc>
                  <a:spcPct val="100000"/>
                </a:lnSpc>
                <a:spcBef>
                  <a:spcPts val="0"/>
                </a:spcBef>
                <a:spcAft>
                  <a:spcPts val="0"/>
                </a:spcAft>
                <a:buClrTx/>
                <a:buSzTx/>
                <a:buFontTx/>
                <a:buNone/>
                <a:tabLst/>
                <a:defRPr/>
              </a:pPr>
              <a:t>89</a:t>
            </a:fld>
            <a:endParaRPr kumimoji="0" lang="en-IN" sz="1200" b="1" i="0" u="none" strike="noStrike" kern="1200" cap="none" spc="0" normalizeH="0" baseline="0" noProof="0">
              <a:ln>
                <a:noFill/>
              </a:ln>
              <a:solidFill>
                <a:prstClr val="white"/>
              </a:solidFill>
              <a:effectLst/>
              <a:uLnTx/>
              <a:uFillTx/>
              <a:latin typeface="Cambria" panose="02040503050406030204" pitchFamily="18" charset="0"/>
              <a:ea typeface="Cambria" panose="02040503050406030204" pitchFamily="18" charset="0"/>
              <a:cs typeface="+mn-cs"/>
            </a:endParaRPr>
          </a:p>
        </p:txBody>
      </p:sp>
      <p:sp>
        <p:nvSpPr>
          <p:cNvPr id="7" name="TextBox 6">
            <a:extLst>
              <a:ext uri="{FF2B5EF4-FFF2-40B4-BE49-F238E27FC236}">
                <a16:creationId xmlns:a16="http://schemas.microsoft.com/office/drawing/2014/main" id="{6403B87F-131D-EBAC-0EB3-10BF7A7E773C}"/>
              </a:ext>
            </a:extLst>
          </p:cNvPr>
          <p:cNvSpPr txBox="1"/>
          <p:nvPr/>
        </p:nvSpPr>
        <p:spPr>
          <a:xfrm>
            <a:off x="0" y="6376492"/>
            <a:ext cx="5986027" cy="24622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00" b="0" i="1" u="none" strike="noStrike" kern="1200" cap="none" spc="0" normalizeH="0" baseline="0" noProof="0" dirty="0">
                <a:ln>
                  <a:noFill/>
                </a:ln>
                <a:solidFill>
                  <a:prstClr val="black"/>
                </a:solidFill>
                <a:effectLst/>
                <a:uLnTx/>
                <a:uFillTx/>
                <a:latin typeface="Cambria" pitchFamily="18" charset="0"/>
                <a:ea typeface="Cambria" pitchFamily="18" charset="0"/>
                <a:cs typeface="+mn-cs"/>
              </a:rPr>
              <a:t>*Performance as on July 31st, 2026, **performance &lt;1year is absolute</a:t>
            </a:r>
          </a:p>
        </p:txBody>
      </p:sp>
      <p:sp>
        <p:nvSpPr>
          <p:cNvPr id="3" name="TextBox 2">
            <a:extLst>
              <a:ext uri="{FF2B5EF4-FFF2-40B4-BE49-F238E27FC236}">
                <a16:creationId xmlns:a16="http://schemas.microsoft.com/office/drawing/2014/main" id="{377B80D3-F322-643A-F6D1-222E0473067B}"/>
              </a:ext>
            </a:extLst>
          </p:cNvPr>
          <p:cNvSpPr txBox="1"/>
          <p:nvPr/>
        </p:nvSpPr>
        <p:spPr>
          <a:xfrm>
            <a:off x="29833" y="5546179"/>
            <a:ext cx="12121754" cy="861774"/>
          </a:xfrm>
          <a:prstGeom prst="rect">
            <a:avLst/>
          </a:prstGeom>
          <a:noFill/>
        </p:spPr>
        <p:txBody>
          <a:bodyPr wrap="square">
            <a:spAutoFit/>
          </a:bodyPr>
          <a:lstStyle/>
          <a:p>
            <a:pPr marL="0" marR="0" lvl="0" indent="0" algn="just" defTabSz="914400" rtl="0" eaLnBrk="1" fontAlgn="auto" latinLnBrk="0" hangingPunct="1">
              <a:lnSpc>
                <a:spcPct val="100000"/>
              </a:lnSpc>
              <a:spcBef>
                <a:spcPts val="0"/>
              </a:spcBef>
              <a:spcAft>
                <a:spcPts val="0"/>
              </a:spcAft>
              <a:buClrTx/>
              <a:buSzTx/>
              <a:buFontTx/>
              <a:buNone/>
              <a:tabLst/>
              <a:defRPr/>
            </a:pPr>
            <a:r>
              <a:rPr kumimoji="0" lang="en-US" sz="1000" b="0" i="1"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rPr>
              <a:t>Mutual Fund Distribution Services are offered through AMFI-registered Mutual Fund Distributor. Centricity Financial Distribution Private Limited, AMFI Registration Number - ARN 189274, with initial registration dated 26.10.2021 and current validity of ARN until 25.10.2027, disclaims any responsibility for losses or damages arising from investments made in mutual funds distributed through its services. Mutual fund investments are subject to market risks, read all scheme related documents carefully . Centricity Financial Distribution Private Limited does not guarantee or assure any specific returns on investments and does not assume any liability for the performance of mutual fund schemes. Investors are advised to consider their individual risk tolerance, investment objectives, and financial situation before investing. It is recommended to consult with a financial advisor to ensure that the chosen mutual fund products align with the investor’s needs and goals.</a:t>
            </a:r>
            <a:endParaRPr kumimoji="0" lang="en-IN" sz="1000" b="0" i="1"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endParaRPr>
          </a:p>
        </p:txBody>
      </p:sp>
      <p:pic>
        <p:nvPicPr>
          <p:cNvPr id="2" name="Picture 1" descr="A white text on a black background&#10;&#10;AI-generated content may be incorrect.">
            <a:extLst>
              <a:ext uri="{FF2B5EF4-FFF2-40B4-BE49-F238E27FC236}">
                <a16:creationId xmlns:a16="http://schemas.microsoft.com/office/drawing/2014/main" id="{29EAA3DE-F3FC-61D4-7673-311EC44C8883}"/>
              </a:ext>
            </a:extLst>
          </p:cNvPr>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10362466" y="234062"/>
            <a:ext cx="1559328" cy="340260"/>
          </a:xfrm>
          <a:prstGeom prst="rect">
            <a:avLst/>
          </a:prstGeom>
        </p:spPr>
      </p:pic>
      <p:graphicFrame>
        <p:nvGraphicFramePr>
          <p:cNvPr id="8" name="Table 7">
            <a:extLst>
              <a:ext uri="{FF2B5EF4-FFF2-40B4-BE49-F238E27FC236}">
                <a16:creationId xmlns:a16="http://schemas.microsoft.com/office/drawing/2014/main" id="{604249F2-3C03-FD3D-8BD6-B580C7894EF7}"/>
              </a:ext>
            </a:extLst>
          </p:cNvPr>
          <p:cNvGraphicFramePr>
            <a:graphicFrameLocks noGrp="1"/>
          </p:cNvGraphicFramePr>
          <p:nvPr>
            <p:extLst>
              <p:ext uri="{D42A27DB-BD31-4B8C-83A1-F6EECF244321}">
                <p14:modId xmlns:p14="http://schemas.microsoft.com/office/powerpoint/2010/main" val="1389021378"/>
              </p:ext>
            </p:extLst>
          </p:nvPr>
        </p:nvGraphicFramePr>
        <p:xfrm>
          <a:off x="124688" y="926158"/>
          <a:ext cx="11916060" cy="4523904"/>
        </p:xfrm>
        <a:graphic>
          <a:graphicData uri="http://schemas.openxmlformats.org/drawingml/2006/table">
            <a:tbl>
              <a:tblPr/>
              <a:tblGrid>
                <a:gridCol w="3363547">
                  <a:extLst>
                    <a:ext uri="{9D8B030D-6E8A-4147-A177-3AD203B41FA5}">
                      <a16:colId xmlns:a16="http://schemas.microsoft.com/office/drawing/2014/main" val="1211536915"/>
                    </a:ext>
                  </a:extLst>
                </a:gridCol>
                <a:gridCol w="830433">
                  <a:extLst>
                    <a:ext uri="{9D8B030D-6E8A-4147-A177-3AD203B41FA5}">
                      <a16:colId xmlns:a16="http://schemas.microsoft.com/office/drawing/2014/main" val="923498923"/>
                    </a:ext>
                  </a:extLst>
                </a:gridCol>
                <a:gridCol w="1016000">
                  <a:extLst>
                    <a:ext uri="{9D8B030D-6E8A-4147-A177-3AD203B41FA5}">
                      <a16:colId xmlns:a16="http://schemas.microsoft.com/office/drawing/2014/main" val="2258912806"/>
                    </a:ext>
                  </a:extLst>
                </a:gridCol>
                <a:gridCol w="504193">
                  <a:extLst>
                    <a:ext uri="{9D8B030D-6E8A-4147-A177-3AD203B41FA5}">
                      <a16:colId xmlns:a16="http://schemas.microsoft.com/office/drawing/2014/main" val="2159320881"/>
                    </a:ext>
                  </a:extLst>
                </a:gridCol>
                <a:gridCol w="514078">
                  <a:extLst>
                    <a:ext uri="{9D8B030D-6E8A-4147-A177-3AD203B41FA5}">
                      <a16:colId xmlns:a16="http://schemas.microsoft.com/office/drawing/2014/main" val="1184214942"/>
                    </a:ext>
                  </a:extLst>
                </a:gridCol>
                <a:gridCol w="474534">
                  <a:extLst>
                    <a:ext uri="{9D8B030D-6E8A-4147-A177-3AD203B41FA5}">
                      <a16:colId xmlns:a16="http://schemas.microsoft.com/office/drawing/2014/main" val="2381025500"/>
                    </a:ext>
                  </a:extLst>
                </a:gridCol>
                <a:gridCol w="514078">
                  <a:extLst>
                    <a:ext uri="{9D8B030D-6E8A-4147-A177-3AD203B41FA5}">
                      <a16:colId xmlns:a16="http://schemas.microsoft.com/office/drawing/2014/main" val="2658527489"/>
                    </a:ext>
                  </a:extLst>
                </a:gridCol>
                <a:gridCol w="514078">
                  <a:extLst>
                    <a:ext uri="{9D8B030D-6E8A-4147-A177-3AD203B41FA5}">
                      <a16:colId xmlns:a16="http://schemas.microsoft.com/office/drawing/2014/main" val="3196829124"/>
                    </a:ext>
                  </a:extLst>
                </a:gridCol>
                <a:gridCol w="514078">
                  <a:extLst>
                    <a:ext uri="{9D8B030D-6E8A-4147-A177-3AD203B41FA5}">
                      <a16:colId xmlns:a16="http://schemas.microsoft.com/office/drawing/2014/main" val="2151348523"/>
                    </a:ext>
                  </a:extLst>
                </a:gridCol>
                <a:gridCol w="514078">
                  <a:extLst>
                    <a:ext uri="{9D8B030D-6E8A-4147-A177-3AD203B41FA5}">
                      <a16:colId xmlns:a16="http://schemas.microsoft.com/office/drawing/2014/main" val="1585990508"/>
                    </a:ext>
                  </a:extLst>
                </a:gridCol>
                <a:gridCol w="514078">
                  <a:extLst>
                    <a:ext uri="{9D8B030D-6E8A-4147-A177-3AD203B41FA5}">
                      <a16:colId xmlns:a16="http://schemas.microsoft.com/office/drawing/2014/main" val="3443093346"/>
                    </a:ext>
                  </a:extLst>
                </a:gridCol>
                <a:gridCol w="448170">
                  <a:extLst>
                    <a:ext uri="{9D8B030D-6E8A-4147-A177-3AD203B41FA5}">
                      <a16:colId xmlns:a16="http://schemas.microsoft.com/office/drawing/2014/main" val="4182618646"/>
                    </a:ext>
                  </a:extLst>
                </a:gridCol>
                <a:gridCol w="662369">
                  <a:extLst>
                    <a:ext uri="{9D8B030D-6E8A-4147-A177-3AD203B41FA5}">
                      <a16:colId xmlns:a16="http://schemas.microsoft.com/office/drawing/2014/main" val="2891984684"/>
                    </a:ext>
                  </a:extLst>
                </a:gridCol>
                <a:gridCol w="540440">
                  <a:extLst>
                    <a:ext uri="{9D8B030D-6E8A-4147-A177-3AD203B41FA5}">
                      <a16:colId xmlns:a16="http://schemas.microsoft.com/office/drawing/2014/main" val="4132248266"/>
                    </a:ext>
                  </a:extLst>
                </a:gridCol>
                <a:gridCol w="448170">
                  <a:extLst>
                    <a:ext uri="{9D8B030D-6E8A-4147-A177-3AD203B41FA5}">
                      <a16:colId xmlns:a16="http://schemas.microsoft.com/office/drawing/2014/main" val="2474516605"/>
                    </a:ext>
                  </a:extLst>
                </a:gridCol>
                <a:gridCol w="543736">
                  <a:extLst>
                    <a:ext uri="{9D8B030D-6E8A-4147-A177-3AD203B41FA5}">
                      <a16:colId xmlns:a16="http://schemas.microsoft.com/office/drawing/2014/main" val="2205172727"/>
                    </a:ext>
                  </a:extLst>
                </a:gridCol>
              </a:tblGrid>
              <a:tr h="215424">
                <a:tc>
                  <a:txBody>
                    <a:bodyPr/>
                    <a:lstStyle/>
                    <a:p>
                      <a:pPr algn="ctr" rtl="0" fontAlgn="ctr">
                        <a:buNone/>
                      </a:pPr>
                      <a:r>
                        <a:rPr lang="en-IN" sz="1200" b="1" i="0" u="none" strike="noStrike" dirty="0">
                          <a:solidFill>
                            <a:srgbClr val="FFFFFF"/>
                          </a:solidFill>
                          <a:effectLst/>
                          <a:latin typeface="Cambria" panose="02040503050406030204" pitchFamily="18" charset="0"/>
                        </a:rPr>
                        <a:t>Scheme Name</a:t>
                      </a:r>
                    </a:p>
                  </a:txBody>
                  <a:tcPr marL="8734" marR="8734" marT="87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D0D0D"/>
                    </a:solidFill>
                  </a:tcPr>
                </a:tc>
                <a:tc>
                  <a:txBody>
                    <a:bodyPr/>
                    <a:lstStyle/>
                    <a:p>
                      <a:pPr algn="ctr" rtl="0" fontAlgn="ctr">
                        <a:buNone/>
                      </a:pPr>
                      <a:r>
                        <a:rPr lang="en-IN" sz="1200" b="1" i="0" u="none" strike="noStrike">
                          <a:solidFill>
                            <a:srgbClr val="FFFFFF"/>
                          </a:solidFill>
                          <a:effectLst/>
                          <a:latin typeface="Cambria" panose="02040503050406030204" pitchFamily="18" charset="0"/>
                        </a:rPr>
                        <a:t>AUM</a:t>
                      </a:r>
                    </a:p>
                  </a:txBody>
                  <a:tcPr marL="8734" marR="8734" marT="87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D0D0D"/>
                    </a:solidFill>
                  </a:tcPr>
                </a:tc>
                <a:tc>
                  <a:txBody>
                    <a:bodyPr/>
                    <a:lstStyle/>
                    <a:p>
                      <a:pPr algn="ctr" rtl="0" fontAlgn="ctr">
                        <a:buNone/>
                      </a:pPr>
                      <a:r>
                        <a:rPr lang="en-IN" sz="1200" b="1" i="0" u="none" strike="noStrike">
                          <a:solidFill>
                            <a:srgbClr val="FFFFFF"/>
                          </a:solidFill>
                          <a:effectLst/>
                          <a:latin typeface="Cambria" panose="02040503050406030204" pitchFamily="18" charset="0"/>
                        </a:rPr>
                        <a:t>Inception</a:t>
                      </a:r>
                    </a:p>
                  </a:txBody>
                  <a:tcPr marL="8734" marR="8734" marT="87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D0D0D"/>
                    </a:solidFill>
                  </a:tcPr>
                </a:tc>
                <a:tc>
                  <a:txBody>
                    <a:bodyPr/>
                    <a:lstStyle/>
                    <a:p>
                      <a:pPr algn="ctr" rtl="0" fontAlgn="ctr">
                        <a:buNone/>
                      </a:pPr>
                      <a:r>
                        <a:rPr lang="en-IN" sz="1200" b="1" i="0" u="none" strike="noStrike">
                          <a:solidFill>
                            <a:srgbClr val="FFFFFF"/>
                          </a:solidFill>
                          <a:effectLst/>
                          <a:latin typeface="Cambria" panose="02040503050406030204" pitchFamily="18" charset="0"/>
                        </a:rPr>
                        <a:t>1M</a:t>
                      </a:r>
                    </a:p>
                  </a:txBody>
                  <a:tcPr marL="8734" marR="8734" marT="87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D0D0D"/>
                    </a:solidFill>
                  </a:tcPr>
                </a:tc>
                <a:tc>
                  <a:txBody>
                    <a:bodyPr/>
                    <a:lstStyle/>
                    <a:p>
                      <a:pPr algn="ctr" rtl="0" fontAlgn="ctr">
                        <a:buNone/>
                      </a:pPr>
                      <a:r>
                        <a:rPr lang="en-IN" sz="1200" b="1" i="0" u="none" strike="noStrike">
                          <a:solidFill>
                            <a:srgbClr val="FFFFFF"/>
                          </a:solidFill>
                          <a:effectLst/>
                          <a:latin typeface="Cambria" panose="02040503050406030204" pitchFamily="18" charset="0"/>
                        </a:rPr>
                        <a:t>3M</a:t>
                      </a:r>
                    </a:p>
                  </a:txBody>
                  <a:tcPr marL="8734" marR="8734" marT="87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D0D0D"/>
                    </a:solidFill>
                  </a:tcPr>
                </a:tc>
                <a:tc>
                  <a:txBody>
                    <a:bodyPr/>
                    <a:lstStyle/>
                    <a:p>
                      <a:pPr algn="ctr" rtl="0" fontAlgn="ctr">
                        <a:buNone/>
                      </a:pPr>
                      <a:r>
                        <a:rPr lang="en-IN" sz="1200" b="1" i="0" u="none" strike="noStrike">
                          <a:solidFill>
                            <a:srgbClr val="FFFFFF"/>
                          </a:solidFill>
                          <a:effectLst/>
                          <a:latin typeface="Cambria" panose="02040503050406030204" pitchFamily="18" charset="0"/>
                        </a:rPr>
                        <a:t>6M</a:t>
                      </a:r>
                    </a:p>
                  </a:txBody>
                  <a:tcPr marL="8734" marR="8734" marT="87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D0D0D"/>
                    </a:solidFill>
                  </a:tcPr>
                </a:tc>
                <a:tc>
                  <a:txBody>
                    <a:bodyPr/>
                    <a:lstStyle/>
                    <a:p>
                      <a:pPr algn="ctr" rtl="0" fontAlgn="ctr">
                        <a:buNone/>
                      </a:pPr>
                      <a:r>
                        <a:rPr lang="en-IN" sz="1200" b="1" i="0" u="none" strike="noStrike">
                          <a:solidFill>
                            <a:srgbClr val="FFFFFF"/>
                          </a:solidFill>
                          <a:effectLst/>
                          <a:latin typeface="Cambria" panose="02040503050406030204" pitchFamily="18" charset="0"/>
                        </a:rPr>
                        <a:t>1Y</a:t>
                      </a:r>
                    </a:p>
                  </a:txBody>
                  <a:tcPr marL="8734" marR="8734" marT="87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D0D0D"/>
                    </a:solidFill>
                  </a:tcPr>
                </a:tc>
                <a:tc>
                  <a:txBody>
                    <a:bodyPr/>
                    <a:lstStyle/>
                    <a:p>
                      <a:pPr algn="ctr" rtl="0" fontAlgn="ctr">
                        <a:buNone/>
                      </a:pPr>
                      <a:r>
                        <a:rPr lang="en-IN" sz="1200" b="1" i="0" u="none" strike="noStrike">
                          <a:solidFill>
                            <a:srgbClr val="FFFFFF"/>
                          </a:solidFill>
                          <a:effectLst/>
                          <a:latin typeface="Cambria" panose="02040503050406030204" pitchFamily="18" charset="0"/>
                        </a:rPr>
                        <a:t>2Y</a:t>
                      </a:r>
                    </a:p>
                  </a:txBody>
                  <a:tcPr marL="8734" marR="8734" marT="87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D0D0D"/>
                    </a:solidFill>
                  </a:tcPr>
                </a:tc>
                <a:tc>
                  <a:txBody>
                    <a:bodyPr/>
                    <a:lstStyle/>
                    <a:p>
                      <a:pPr algn="ctr" rtl="0" fontAlgn="ctr">
                        <a:buNone/>
                      </a:pPr>
                      <a:r>
                        <a:rPr lang="en-IN" sz="1200" b="1" i="0" u="none" strike="noStrike">
                          <a:solidFill>
                            <a:srgbClr val="FFFFFF"/>
                          </a:solidFill>
                          <a:effectLst/>
                          <a:latin typeface="Cambria" panose="02040503050406030204" pitchFamily="18" charset="0"/>
                        </a:rPr>
                        <a:t>3Y</a:t>
                      </a:r>
                    </a:p>
                  </a:txBody>
                  <a:tcPr marL="8734" marR="8734" marT="87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D0D0D"/>
                    </a:solidFill>
                  </a:tcPr>
                </a:tc>
                <a:tc>
                  <a:txBody>
                    <a:bodyPr/>
                    <a:lstStyle/>
                    <a:p>
                      <a:pPr algn="ctr" rtl="0" fontAlgn="ctr">
                        <a:buNone/>
                      </a:pPr>
                      <a:r>
                        <a:rPr lang="en-IN" sz="1200" b="1" i="0" u="none" strike="noStrike">
                          <a:solidFill>
                            <a:srgbClr val="FFFFFF"/>
                          </a:solidFill>
                          <a:effectLst/>
                          <a:latin typeface="Cambria" panose="02040503050406030204" pitchFamily="18" charset="0"/>
                        </a:rPr>
                        <a:t>5Y</a:t>
                      </a:r>
                    </a:p>
                  </a:txBody>
                  <a:tcPr marL="8734" marR="8734" marT="87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D0D0D"/>
                    </a:solidFill>
                  </a:tcPr>
                </a:tc>
                <a:tc>
                  <a:txBody>
                    <a:bodyPr/>
                    <a:lstStyle/>
                    <a:p>
                      <a:pPr algn="ctr" rtl="0" fontAlgn="ctr">
                        <a:buNone/>
                      </a:pPr>
                      <a:r>
                        <a:rPr lang="en-IN" sz="1200" b="1" i="0" u="none" strike="noStrike">
                          <a:solidFill>
                            <a:srgbClr val="FFFFFF"/>
                          </a:solidFill>
                          <a:effectLst/>
                          <a:latin typeface="Cambria" panose="02040503050406030204" pitchFamily="18" charset="0"/>
                        </a:rPr>
                        <a:t>10Y</a:t>
                      </a:r>
                    </a:p>
                  </a:txBody>
                  <a:tcPr marL="8734" marR="8734" marT="87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D0D0D"/>
                    </a:solidFill>
                  </a:tcPr>
                </a:tc>
                <a:tc>
                  <a:txBody>
                    <a:bodyPr/>
                    <a:lstStyle/>
                    <a:p>
                      <a:pPr algn="ctr" rtl="0" fontAlgn="ctr">
                        <a:buNone/>
                      </a:pPr>
                      <a:r>
                        <a:rPr lang="en-IN" sz="1200" b="1" i="0" u="none" strike="noStrike">
                          <a:solidFill>
                            <a:srgbClr val="FFFFFF"/>
                          </a:solidFill>
                          <a:effectLst/>
                          <a:latin typeface="Cambria" panose="02040503050406030204" pitchFamily="18" charset="0"/>
                        </a:rPr>
                        <a:t>SI</a:t>
                      </a:r>
                    </a:p>
                  </a:txBody>
                  <a:tcPr marL="8734" marR="8734" marT="87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D0D0D"/>
                    </a:solidFill>
                  </a:tcPr>
                </a:tc>
                <a:tc>
                  <a:txBody>
                    <a:bodyPr/>
                    <a:lstStyle/>
                    <a:p>
                      <a:pPr algn="ctr" rtl="0" fontAlgn="ctr">
                        <a:buNone/>
                      </a:pPr>
                      <a:r>
                        <a:rPr lang="en-IN" sz="1200" b="1" i="0" u="none" strike="noStrike">
                          <a:solidFill>
                            <a:srgbClr val="FFFFFF"/>
                          </a:solidFill>
                          <a:effectLst/>
                          <a:latin typeface="Cambria" panose="02040503050406030204" pitchFamily="18" charset="0"/>
                        </a:rPr>
                        <a:t>Expense</a:t>
                      </a:r>
                    </a:p>
                  </a:txBody>
                  <a:tcPr marL="8734" marR="8734" marT="87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D0D0D"/>
                    </a:solidFill>
                  </a:tcPr>
                </a:tc>
                <a:tc>
                  <a:txBody>
                    <a:bodyPr/>
                    <a:lstStyle/>
                    <a:p>
                      <a:pPr algn="ctr" rtl="0" fontAlgn="ctr">
                        <a:buNone/>
                      </a:pPr>
                      <a:r>
                        <a:rPr lang="en-IN" sz="1200" b="1" i="0" u="none" strike="noStrike">
                          <a:solidFill>
                            <a:srgbClr val="FFFFFF"/>
                          </a:solidFill>
                          <a:effectLst/>
                          <a:latin typeface="Cambria" panose="02040503050406030204" pitchFamily="18" charset="0"/>
                        </a:rPr>
                        <a:t>Equity</a:t>
                      </a:r>
                    </a:p>
                  </a:txBody>
                  <a:tcPr marL="8734" marR="8734" marT="87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D0D0D"/>
                    </a:solidFill>
                  </a:tcPr>
                </a:tc>
                <a:tc>
                  <a:txBody>
                    <a:bodyPr/>
                    <a:lstStyle/>
                    <a:p>
                      <a:pPr algn="ctr" rtl="0" fontAlgn="ctr">
                        <a:buNone/>
                      </a:pPr>
                      <a:r>
                        <a:rPr lang="en-IN" sz="1200" b="1" i="0" u="none" strike="noStrike">
                          <a:solidFill>
                            <a:srgbClr val="FFFFFF"/>
                          </a:solidFill>
                          <a:effectLst/>
                          <a:latin typeface="Cambria" panose="02040503050406030204" pitchFamily="18" charset="0"/>
                        </a:rPr>
                        <a:t>Debt</a:t>
                      </a:r>
                    </a:p>
                  </a:txBody>
                  <a:tcPr marL="8734" marR="8734" marT="87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D0D0D"/>
                    </a:solidFill>
                  </a:tcPr>
                </a:tc>
                <a:tc>
                  <a:txBody>
                    <a:bodyPr/>
                    <a:lstStyle/>
                    <a:p>
                      <a:pPr algn="ctr" rtl="0" fontAlgn="ctr">
                        <a:buNone/>
                      </a:pPr>
                      <a:r>
                        <a:rPr lang="en-IN" sz="1200" b="1" i="0" u="none" strike="noStrike">
                          <a:solidFill>
                            <a:srgbClr val="FFFFFF"/>
                          </a:solidFill>
                          <a:effectLst/>
                          <a:latin typeface="Cambria" panose="02040503050406030204" pitchFamily="18" charset="0"/>
                        </a:rPr>
                        <a:t>Others</a:t>
                      </a:r>
                    </a:p>
                  </a:txBody>
                  <a:tcPr marL="8734" marR="8734" marT="87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D0D0D"/>
                    </a:solidFill>
                  </a:tcPr>
                </a:tc>
                <a:extLst>
                  <a:ext uri="{0D108BD9-81ED-4DB2-BD59-A6C34878D82A}">
                    <a16:rowId xmlns:a16="http://schemas.microsoft.com/office/drawing/2014/main" val="857028255"/>
                  </a:ext>
                </a:extLst>
              </a:tr>
              <a:tr h="215424">
                <a:tc>
                  <a:txBody>
                    <a:bodyPr/>
                    <a:lstStyle/>
                    <a:p>
                      <a:pPr algn="l" rtl="0" fontAlgn="ctr">
                        <a:buNone/>
                      </a:pPr>
                      <a:r>
                        <a:rPr lang="en-IN" sz="1200" b="1" i="0" u="none" strike="noStrike">
                          <a:solidFill>
                            <a:srgbClr val="000000"/>
                          </a:solidFill>
                          <a:effectLst/>
                          <a:latin typeface="Cambria" panose="02040503050406030204" pitchFamily="18" charset="0"/>
                        </a:rPr>
                        <a:t>Aggressive Hybrid</a:t>
                      </a:r>
                    </a:p>
                  </a:txBody>
                  <a:tcPr marL="72000" marR="8734" marT="87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ctr" rtl="0" fontAlgn="ctr">
                        <a:buNone/>
                      </a:pPr>
                      <a:r>
                        <a:rPr lang="en-IN" sz="1200" b="1" i="0" u="none" strike="noStrike">
                          <a:solidFill>
                            <a:srgbClr val="000000"/>
                          </a:solidFill>
                          <a:effectLst/>
                          <a:latin typeface="Cambria" panose="02040503050406030204" pitchFamily="18" charset="0"/>
                        </a:rPr>
                        <a:t> </a:t>
                      </a:r>
                    </a:p>
                  </a:txBody>
                  <a:tcPr marL="8734" marR="8734" marT="87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ctr" rtl="0" fontAlgn="ctr">
                        <a:buNone/>
                      </a:pPr>
                      <a:r>
                        <a:rPr lang="en-IN" sz="1200" b="1" i="0" u="none" strike="noStrike">
                          <a:solidFill>
                            <a:srgbClr val="000000"/>
                          </a:solidFill>
                          <a:effectLst/>
                          <a:latin typeface="Cambria" panose="02040503050406030204" pitchFamily="18" charset="0"/>
                        </a:rPr>
                        <a:t> </a:t>
                      </a:r>
                    </a:p>
                  </a:txBody>
                  <a:tcPr marL="8734" marR="8734" marT="87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ctr" rtl="0" fontAlgn="ctr">
                        <a:buNone/>
                      </a:pPr>
                      <a:r>
                        <a:rPr lang="en-IN" sz="1200" b="1" i="0" u="none" strike="noStrike">
                          <a:solidFill>
                            <a:srgbClr val="000000"/>
                          </a:solidFill>
                          <a:effectLst/>
                          <a:latin typeface="Cambria" panose="02040503050406030204" pitchFamily="18" charset="0"/>
                        </a:rPr>
                        <a:t> </a:t>
                      </a:r>
                    </a:p>
                  </a:txBody>
                  <a:tcPr marL="8734" marR="8734" marT="87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ctr" rtl="0" fontAlgn="ctr">
                        <a:buNone/>
                      </a:pPr>
                      <a:r>
                        <a:rPr lang="en-IN" sz="1200" b="1" i="0" u="none" strike="noStrike">
                          <a:solidFill>
                            <a:srgbClr val="000000"/>
                          </a:solidFill>
                          <a:effectLst/>
                          <a:latin typeface="Cambria" panose="02040503050406030204" pitchFamily="18" charset="0"/>
                        </a:rPr>
                        <a:t> </a:t>
                      </a:r>
                    </a:p>
                  </a:txBody>
                  <a:tcPr marL="8734" marR="8734" marT="87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ctr" rtl="0" fontAlgn="ctr">
                        <a:buNone/>
                      </a:pPr>
                      <a:r>
                        <a:rPr lang="en-IN" sz="1200" b="1" i="0" u="none" strike="noStrike">
                          <a:solidFill>
                            <a:srgbClr val="000000"/>
                          </a:solidFill>
                          <a:effectLst/>
                          <a:latin typeface="Cambria" panose="02040503050406030204" pitchFamily="18" charset="0"/>
                        </a:rPr>
                        <a:t> </a:t>
                      </a:r>
                    </a:p>
                  </a:txBody>
                  <a:tcPr marL="8734" marR="8734" marT="87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ctr" rtl="0" fontAlgn="ctr">
                        <a:buNone/>
                      </a:pPr>
                      <a:r>
                        <a:rPr lang="en-IN" sz="1200" b="1" i="0" u="none" strike="noStrike">
                          <a:solidFill>
                            <a:srgbClr val="000000"/>
                          </a:solidFill>
                          <a:effectLst/>
                          <a:latin typeface="Cambria" panose="02040503050406030204" pitchFamily="18" charset="0"/>
                        </a:rPr>
                        <a:t> </a:t>
                      </a:r>
                    </a:p>
                  </a:txBody>
                  <a:tcPr marL="8734" marR="8734" marT="87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ctr" rtl="0" fontAlgn="ctr">
                        <a:buNone/>
                      </a:pPr>
                      <a:r>
                        <a:rPr lang="en-IN" sz="1200" b="1" i="0" u="none" strike="noStrike">
                          <a:solidFill>
                            <a:srgbClr val="000000"/>
                          </a:solidFill>
                          <a:effectLst/>
                          <a:latin typeface="Cambria" panose="02040503050406030204" pitchFamily="18" charset="0"/>
                        </a:rPr>
                        <a:t> </a:t>
                      </a:r>
                    </a:p>
                  </a:txBody>
                  <a:tcPr marL="8734" marR="8734" marT="87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ctr" rtl="0" fontAlgn="ctr">
                        <a:buNone/>
                      </a:pPr>
                      <a:r>
                        <a:rPr lang="en-IN" sz="1200" b="1" i="0" u="none" strike="noStrike">
                          <a:solidFill>
                            <a:srgbClr val="000000"/>
                          </a:solidFill>
                          <a:effectLst/>
                          <a:latin typeface="Cambria" panose="02040503050406030204" pitchFamily="18" charset="0"/>
                        </a:rPr>
                        <a:t> </a:t>
                      </a:r>
                    </a:p>
                  </a:txBody>
                  <a:tcPr marL="8734" marR="8734" marT="87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ctr" rtl="0" fontAlgn="ctr">
                        <a:buNone/>
                      </a:pPr>
                      <a:r>
                        <a:rPr lang="en-IN" sz="1200" b="1" i="0" u="none" strike="noStrike">
                          <a:solidFill>
                            <a:srgbClr val="000000"/>
                          </a:solidFill>
                          <a:effectLst/>
                          <a:latin typeface="Cambria" panose="02040503050406030204" pitchFamily="18" charset="0"/>
                        </a:rPr>
                        <a:t> </a:t>
                      </a:r>
                    </a:p>
                  </a:txBody>
                  <a:tcPr marL="8734" marR="8734" marT="87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ctr" rtl="0" fontAlgn="ctr">
                        <a:buNone/>
                      </a:pPr>
                      <a:r>
                        <a:rPr lang="en-IN" sz="1200" b="1" i="0" u="none" strike="noStrike">
                          <a:solidFill>
                            <a:srgbClr val="000000"/>
                          </a:solidFill>
                          <a:effectLst/>
                          <a:latin typeface="Cambria" panose="02040503050406030204" pitchFamily="18" charset="0"/>
                        </a:rPr>
                        <a:t> </a:t>
                      </a:r>
                    </a:p>
                  </a:txBody>
                  <a:tcPr marL="8734" marR="8734" marT="87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ctr" rtl="0" fontAlgn="ctr">
                        <a:buNone/>
                      </a:pPr>
                      <a:r>
                        <a:rPr lang="en-IN" sz="1200" b="1" i="0" u="none" strike="noStrike">
                          <a:solidFill>
                            <a:srgbClr val="000000"/>
                          </a:solidFill>
                          <a:effectLst/>
                          <a:latin typeface="Cambria" panose="02040503050406030204" pitchFamily="18" charset="0"/>
                        </a:rPr>
                        <a:t> </a:t>
                      </a:r>
                    </a:p>
                  </a:txBody>
                  <a:tcPr marL="8734" marR="8734" marT="87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ctr" rtl="0" fontAlgn="ctr">
                        <a:buNone/>
                      </a:pPr>
                      <a:r>
                        <a:rPr lang="en-IN" sz="1200" b="1" i="0" u="none" strike="noStrike">
                          <a:solidFill>
                            <a:srgbClr val="000000"/>
                          </a:solidFill>
                          <a:effectLst/>
                          <a:highlight>
                            <a:srgbClr val="FFFF00"/>
                          </a:highlight>
                          <a:latin typeface="Cambria" panose="02040503050406030204" pitchFamily="18" charset="0"/>
                        </a:rPr>
                        <a:t> </a:t>
                      </a:r>
                    </a:p>
                  </a:txBody>
                  <a:tcPr marL="8734" marR="8734" marT="87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ctr" rtl="0" fontAlgn="ctr">
                        <a:buNone/>
                      </a:pPr>
                      <a:r>
                        <a:rPr lang="en-IN" sz="1200" b="1" i="0" u="none" strike="noStrike">
                          <a:solidFill>
                            <a:srgbClr val="000000"/>
                          </a:solidFill>
                          <a:effectLst/>
                          <a:latin typeface="Cambria" panose="02040503050406030204" pitchFamily="18" charset="0"/>
                        </a:rPr>
                        <a:t> </a:t>
                      </a:r>
                    </a:p>
                  </a:txBody>
                  <a:tcPr marL="8734" marR="8734" marT="87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ctr" rtl="0" fontAlgn="ctr">
                        <a:buNone/>
                      </a:pPr>
                      <a:r>
                        <a:rPr lang="en-IN" sz="1200" b="1" i="0" u="none" strike="noStrike">
                          <a:solidFill>
                            <a:srgbClr val="000000"/>
                          </a:solidFill>
                          <a:effectLst/>
                          <a:latin typeface="Cambria" panose="02040503050406030204" pitchFamily="18" charset="0"/>
                        </a:rPr>
                        <a:t> </a:t>
                      </a:r>
                    </a:p>
                  </a:txBody>
                  <a:tcPr marL="8734" marR="8734" marT="87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ctr" rtl="0" fontAlgn="ctr">
                        <a:buNone/>
                      </a:pPr>
                      <a:r>
                        <a:rPr lang="en-IN" sz="1200" b="1" i="0" u="none" strike="noStrike">
                          <a:solidFill>
                            <a:srgbClr val="000000"/>
                          </a:solidFill>
                          <a:effectLst/>
                          <a:latin typeface="Cambria" panose="02040503050406030204" pitchFamily="18" charset="0"/>
                        </a:rPr>
                        <a:t> </a:t>
                      </a:r>
                    </a:p>
                  </a:txBody>
                  <a:tcPr marL="8734" marR="8734" marT="87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extLst>
                  <a:ext uri="{0D108BD9-81ED-4DB2-BD59-A6C34878D82A}">
                    <a16:rowId xmlns:a16="http://schemas.microsoft.com/office/drawing/2014/main" val="3183511741"/>
                  </a:ext>
                </a:extLst>
              </a:tr>
              <a:tr h="215424">
                <a:tc>
                  <a:txBody>
                    <a:bodyPr/>
                    <a:lstStyle/>
                    <a:p>
                      <a:pPr algn="l" rtl="0" fontAlgn="ctr">
                        <a:buNone/>
                      </a:pPr>
                      <a:r>
                        <a:rPr lang="en-US" sz="1200" b="0" i="0" u="none" strike="noStrike" dirty="0">
                          <a:solidFill>
                            <a:srgbClr val="000000"/>
                          </a:solidFill>
                          <a:effectLst/>
                          <a:latin typeface="Cambria" panose="02040503050406030204" pitchFamily="18" charset="0"/>
                        </a:rPr>
                        <a:t>HDFC Hybrid Equity Fund(G)</a:t>
                      </a:r>
                    </a:p>
                  </a:txBody>
                  <a:tcPr marL="72000" marR="8734" marT="87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200" b="0" i="0" u="none" strike="noStrike" dirty="0">
                          <a:solidFill>
                            <a:srgbClr val="000000"/>
                          </a:solidFill>
                          <a:effectLst/>
                          <a:latin typeface="Cambria" panose="02040503050406030204" pitchFamily="18" charset="0"/>
                        </a:rPr>
                        <a:t>22,520.80</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200" b="0" i="0" u="none" strike="noStrike">
                          <a:solidFill>
                            <a:srgbClr val="000000"/>
                          </a:solidFill>
                          <a:effectLst/>
                          <a:latin typeface="Cambria" panose="02040503050406030204" pitchFamily="18" charset="0"/>
                        </a:rPr>
                        <a:t>06-Apr-2005</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US" sz="1200" b="0" i="0" u="none" strike="noStrike">
                          <a:solidFill>
                            <a:srgbClr val="000000"/>
                          </a:solidFill>
                          <a:effectLst/>
                          <a:latin typeface="Cambria" panose="02040503050406030204" pitchFamily="18" charset="0"/>
                        </a:rPr>
                        <a:t>1.59</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US" sz="1200" b="0" i="0" u="none" strike="noStrike">
                          <a:solidFill>
                            <a:srgbClr val="000000"/>
                          </a:solidFill>
                          <a:effectLst/>
                          <a:latin typeface="Cambria" panose="02040503050406030204" pitchFamily="18" charset="0"/>
                        </a:rPr>
                        <a:t>3.08</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US" sz="1200" b="0" i="0" u="none" strike="noStrike">
                          <a:solidFill>
                            <a:srgbClr val="000000"/>
                          </a:solidFill>
                          <a:effectLst/>
                          <a:latin typeface="Cambria" panose="02040503050406030204" pitchFamily="18" charset="0"/>
                        </a:rPr>
                        <a:t>-2.42</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US" sz="1200" b="0" i="0" u="none" strike="noStrike">
                          <a:solidFill>
                            <a:srgbClr val="000000"/>
                          </a:solidFill>
                          <a:effectLst/>
                          <a:latin typeface="Cambria" panose="02040503050406030204" pitchFamily="18" charset="0"/>
                        </a:rPr>
                        <a:t>-3.34</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US" sz="1200" b="0" i="0" u="none" strike="noStrike">
                          <a:solidFill>
                            <a:srgbClr val="000000"/>
                          </a:solidFill>
                          <a:effectLst/>
                          <a:latin typeface="Cambria" panose="02040503050406030204" pitchFamily="18" charset="0"/>
                        </a:rPr>
                        <a:t>-0.33</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US" sz="1200" b="0" i="0" u="none" strike="noStrike">
                          <a:solidFill>
                            <a:srgbClr val="000000"/>
                          </a:solidFill>
                          <a:effectLst/>
                          <a:latin typeface="Cambria" panose="02040503050406030204" pitchFamily="18" charset="0"/>
                        </a:rPr>
                        <a:t>6.53</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US" sz="1200" b="0" i="0" u="none" strike="noStrike">
                          <a:solidFill>
                            <a:srgbClr val="000000"/>
                          </a:solidFill>
                          <a:effectLst/>
                          <a:latin typeface="Cambria" panose="02040503050406030204" pitchFamily="18" charset="0"/>
                        </a:rPr>
                        <a:t>9.00</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US" sz="1200" b="0" i="0" u="none" strike="noStrike">
                          <a:solidFill>
                            <a:srgbClr val="000000"/>
                          </a:solidFill>
                          <a:effectLst/>
                          <a:latin typeface="Cambria" panose="02040503050406030204" pitchFamily="18" charset="0"/>
                        </a:rPr>
                        <a:t>10.07</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US" sz="1200" b="0" i="0" u="none" strike="noStrike">
                          <a:solidFill>
                            <a:srgbClr val="000000"/>
                          </a:solidFill>
                          <a:effectLst/>
                          <a:latin typeface="Cambria" panose="02040503050406030204" pitchFamily="18" charset="0"/>
                        </a:rPr>
                        <a:t>12.12</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US" sz="1200" b="0" i="0" u="none" strike="noStrike">
                          <a:solidFill>
                            <a:srgbClr val="000000"/>
                          </a:solidFill>
                          <a:effectLst/>
                          <a:latin typeface="Cambria" panose="02040503050406030204" pitchFamily="18" charset="0"/>
                        </a:rPr>
                        <a:t>1.40</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US" sz="1200" b="0" i="0" u="none" strike="noStrike" dirty="0">
                          <a:solidFill>
                            <a:srgbClr val="000000"/>
                          </a:solidFill>
                          <a:effectLst/>
                          <a:latin typeface="Cambria" panose="02040503050406030204" pitchFamily="18" charset="0"/>
                        </a:rPr>
                        <a:t>69.93</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b">
                        <a:buNone/>
                      </a:pPr>
                      <a:r>
                        <a:rPr lang="en-US" sz="1200" b="0" i="0" u="none" strike="noStrike">
                          <a:solidFill>
                            <a:srgbClr val="000000"/>
                          </a:solidFill>
                          <a:effectLst/>
                          <a:latin typeface="Cambria" panose="02040503050406030204" pitchFamily="18" charset="0"/>
                        </a:rPr>
                        <a:t>25.01</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b">
                        <a:buNone/>
                      </a:pPr>
                      <a:r>
                        <a:rPr lang="en-US" sz="1200" b="0" i="0" u="none" strike="noStrike">
                          <a:solidFill>
                            <a:srgbClr val="000000"/>
                          </a:solidFill>
                          <a:effectLst/>
                          <a:latin typeface="Cambria" panose="02040503050406030204" pitchFamily="18" charset="0"/>
                        </a:rPr>
                        <a:t>5.06</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336194751"/>
                  </a:ext>
                </a:extLst>
              </a:tr>
              <a:tr h="215424">
                <a:tc>
                  <a:txBody>
                    <a:bodyPr/>
                    <a:lstStyle/>
                    <a:p>
                      <a:pPr algn="l" rtl="0" fontAlgn="ctr">
                        <a:buNone/>
                      </a:pPr>
                      <a:r>
                        <a:rPr lang="en-IN" sz="1200" b="0" i="0" u="none" strike="noStrike" dirty="0">
                          <a:solidFill>
                            <a:srgbClr val="000000"/>
                          </a:solidFill>
                          <a:effectLst/>
                          <a:latin typeface="Cambria" panose="02040503050406030204" pitchFamily="18" charset="0"/>
                        </a:rPr>
                        <a:t>Nippon India Aggressive Hybrid Fund(G)</a:t>
                      </a:r>
                    </a:p>
                  </a:txBody>
                  <a:tcPr marL="72000" marR="8734" marT="87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US" sz="1200" b="0" i="0" u="none" strike="noStrike">
                          <a:solidFill>
                            <a:srgbClr val="000000"/>
                          </a:solidFill>
                          <a:effectLst/>
                          <a:latin typeface="Cambria" panose="02040503050406030204" pitchFamily="18" charset="0"/>
                        </a:rPr>
                        <a:t>4,073.07</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200" b="0" i="0" u="none" strike="noStrike">
                          <a:solidFill>
                            <a:srgbClr val="000000"/>
                          </a:solidFill>
                          <a:effectLst/>
                          <a:latin typeface="Cambria" panose="02040503050406030204" pitchFamily="18" charset="0"/>
                        </a:rPr>
                        <a:t>08-Jun-2005</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US" sz="1200" b="0" i="0" u="none" strike="noStrike">
                          <a:solidFill>
                            <a:srgbClr val="000000"/>
                          </a:solidFill>
                          <a:effectLst/>
                          <a:latin typeface="Cambria" panose="02040503050406030204" pitchFamily="18" charset="0"/>
                        </a:rPr>
                        <a:t>1.74</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US" sz="1200" b="0" i="0" u="none" strike="noStrike">
                          <a:solidFill>
                            <a:srgbClr val="000000"/>
                          </a:solidFill>
                          <a:effectLst/>
                          <a:latin typeface="Cambria" panose="02040503050406030204" pitchFamily="18" charset="0"/>
                        </a:rPr>
                        <a:t>3.41</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US" sz="1200" b="0" i="0" u="none" strike="noStrike">
                          <a:solidFill>
                            <a:srgbClr val="000000"/>
                          </a:solidFill>
                          <a:effectLst/>
                          <a:latin typeface="Cambria" panose="02040503050406030204" pitchFamily="18" charset="0"/>
                        </a:rPr>
                        <a:t>2.31</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US" sz="1200" b="0" i="0" u="none" strike="noStrike">
                          <a:solidFill>
                            <a:srgbClr val="000000"/>
                          </a:solidFill>
                          <a:effectLst/>
                          <a:latin typeface="Cambria" panose="02040503050406030204" pitchFamily="18" charset="0"/>
                        </a:rPr>
                        <a:t>3.53</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US" sz="1200" b="0" i="0" u="none" strike="noStrike">
                          <a:solidFill>
                            <a:srgbClr val="000000"/>
                          </a:solidFill>
                          <a:effectLst/>
                          <a:latin typeface="Cambria" panose="02040503050406030204" pitchFamily="18" charset="0"/>
                        </a:rPr>
                        <a:t>3.03</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US" sz="1200" b="0" i="0" u="none" strike="noStrike">
                          <a:solidFill>
                            <a:srgbClr val="000000"/>
                          </a:solidFill>
                          <a:effectLst/>
                          <a:latin typeface="Cambria" panose="02040503050406030204" pitchFamily="18" charset="0"/>
                        </a:rPr>
                        <a:t>11.14</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US" sz="1200" b="0" i="0" u="none" strike="noStrike">
                          <a:solidFill>
                            <a:srgbClr val="000000"/>
                          </a:solidFill>
                          <a:effectLst/>
                          <a:latin typeface="Cambria" panose="02040503050406030204" pitchFamily="18" charset="0"/>
                        </a:rPr>
                        <a:t>11.69</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US" sz="1200" b="0" i="0" u="none" strike="noStrike">
                          <a:solidFill>
                            <a:srgbClr val="000000"/>
                          </a:solidFill>
                          <a:effectLst/>
                          <a:latin typeface="Cambria" panose="02040503050406030204" pitchFamily="18" charset="0"/>
                        </a:rPr>
                        <a:t>9.39</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US" sz="1200" b="0" i="0" u="none" strike="noStrike">
                          <a:solidFill>
                            <a:srgbClr val="000000"/>
                          </a:solidFill>
                          <a:effectLst/>
                          <a:latin typeface="Cambria" panose="02040503050406030204" pitchFamily="18" charset="0"/>
                        </a:rPr>
                        <a:t>11.89</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US" sz="1200" b="0" i="0" u="none" strike="noStrike">
                          <a:solidFill>
                            <a:srgbClr val="000000"/>
                          </a:solidFill>
                          <a:effectLst/>
                          <a:latin typeface="Cambria" panose="02040503050406030204" pitchFamily="18" charset="0"/>
                        </a:rPr>
                        <a:t>1.63</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US" sz="1200" b="0" i="0" u="none" strike="noStrike" dirty="0">
                          <a:solidFill>
                            <a:srgbClr val="000000"/>
                          </a:solidFill>
                          <a:effectLst/>
                          <a:latin typeface="Cambria" panose="02040503050406030204" pitchFamily="18" charset="0"/>
                        </a:rPr>
                        <a:t>73.60</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b">
                        <a:buNone/>
                      </a:pPr>
                      <a:r>
                        <a:rPr lang="en-US" sz="1200" b="0" i="0" u="none" strike="noStrike" dirty="0">
                          <a:solidFill>
                            <a:srgbClr val="000000"/>
                          </a:solidFill>
                          <a:effectLst/>
                          <a:latin typeface="Cambria" panose="02040503050406030204" pitchFamily="18" charset="0"/>
                        </a:rPr>
                        <a:t>18.17</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b">
                        <a:buNone/>
                      </a:pPr>
                      <a:r>
                        <a:rPr lang="en-US" sz="1200" b="0" i="0" u="none" strike="noStrike" dirty="0">
                          <a:solidFill>
                            <a:srgbClr val="000000"/>
                          </a:solidFill>
                          <a:effectLst/>
                          <a:latin typeface="Cambria" panose="02040503050406030204" pitchFamily="18" charset="0"/>
                        </a:rPr>
                        <a:t>8.23</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2550075726"/>
                  </a:ext>
                </a:extLst>
              </a:tr>
              <a:tr h="215424">
                <a:tc>
                  <a:txBody>
                    <a:bodyPr/>
                    <a:lstStyle/>
                    <a:p>
                      <a:pPr algn="l" rtl="0" fontAlgn="ctr">
                        <a:buNone/>
                      </a:pPr>
                      <a:r>
                        <a:rPr lang="it-IT" sz="1200" b="1" i="1" u="none" strike="noStrike">
                          <a:solidFill>
                            <a:srgbClr val="000000"/>
                          </a:solidFill>
                          <a:effectLst/>
                          <a:latin typeface="Cambria" panose="02040503050406030204" pitchFamily="18" charset="0"/>
                        </a:rPr>
                        <a:t>CRISIL Hybrid 35+65 - Aggressive Index</a:t>
                      </a:r>
                    </a:p>
                  </a:txBody>
                  <a:tcPr marL="72000" marR="8734" marT="87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200" b="1" i="1" u="none" strike="noStrike">
                          <a:solidFill>
                            <a:srgbClr val="000000"/>
                          </a:solidFill>
                          <a:effectLst/>
                          <a:latin typeface="Cambria" panose="02040503050406030204" pitchFamily="18" charset="0"/>
                        </a:rPr>
                        <a:t> </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200" b="1" i="1" u="none" strike="noStrike">
                          <a:solidFill>
                            <a:srgbClr val="000000"/>
                          </a:solidFill>
                          <a:effectLst/>
                          <a:latin typeface="Cambria" panose="02040503050406030204" pitchFamily="18" charset="0"/>
                        </a:rPr>
                        <a:t> </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US" sz="1200" b="1" i="1" u="none" strike="noStrike">
                          <a:solidFill>
                            <a:srgbClr val="000000"/>
                          </a:solidFill>
                          <a:effectLst/>
                          <a:latin typeface="Cambria" panose="02040503050406030204" pitchFamily="18" charset="0"/>
                        </a:rPr>
                        <a:t>1.63</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US" sz="1200" b="1" i="1" u="none" strike="noStrike">
                          <a:solidFill>
                            <a:srgbClr val="000000"/>
                          </a:solidFill>
                          <a:effectLst/>
                          <a:latin typeface="Cambria" panose="02040503050406030204" pitchFamily="18" charset="0"/>
                        </a:rPr>
                        <a:t>3.13</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US" sz="1200" b="1" i="1" u="none" strike="noStrike">
                          <a:solidFill>
                            <a:srgbClr val="000000"/>
                          </a:solidFill>
                          <a:effectLst/>
                          <a:latin typeface="Cambria" panose="02040503050406030204" pitchFamily="18" charset="0"/>
                        </a:rPr>
                        <a:t>1.53</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US" sz="1200" b="1" i="1" u="none" strike="noStrike">
                          <a:solidFill>
                            <a:srgbClr val="000000"/>
                          </a:solidFill>
                          <a:effectLst/>
                          <a:latin typeface="Cambria" panose="02040503050406030204" pitchFamily="18" charset="0"/>
                        </a:rPr>
                        <a:t>3.46</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US" sz="1200" b="1" i="1" u="none" strike="noStrike">
                          <a:solidFill>
                            <a:srgbClr val="000000"/>
                          </a:solidFill>
                          <a:effectLst/>
                          <a:latin typeface="Cambria" panose="02040503050406030204" pitchFamily="18" charset="0"/>
                        </a:rPr>
                        <a:t>2.76</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US" sz="1200" b="1" i="1" u="none" strike="noStrike">
                          <a:solidFill>
                            <a:srgbClr val="000000"/>
                          </a:solidFill>
                          <a:effectLst/>
                          <a:latin typeface="Cambria" panose="02040503050406030204" pitchFamily="18" charset="0"/>
                        </a:rPr>
                        <a:t>10.07</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US" sz="1200" b="1" i="1" u="none" strike="noStrike">
                          <a:solidFill>
                            <a:srgbClr val="000000"/>
                          </a:solidFill>
                          <a:effectLst/>
                          <a:latin typeface="Cambria" panose="02040503050406030204" pitchFamily="18" charset="0"/>
                        </a:rPr>
                        <a:t>10.15</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US" sz="1200" b="1" i="1" u="none" strike="noStrike">
                          <a:solidFill>
                            <a:srgbClr val="000000"/>
                          </a:solidFill>
                          <a:effectLst/>
                          <a:latin typeface="Cambria" panose="02040503050406030204" pitchFamily="18" charset="0"/>
                        </a:rPr>
                        <a:t>11.49</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200" b="1" i="1" u="none" strike="noStrike">
                          <a:solidFill>
                            <a:srgbClr val="000000"/>
                          </a:solidFill>
                          <a:effectLst/>
                          <a:latin typeface="Cambria" panose="02040503050406030204" pitchFamily="18" charset="0"/>
                        </a:rPr>
                        <a:t> </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200" b="1" i="1" u="none" strike="noStrike">
                          <a:solidFill>
                            <a:srgbClr val="000000"/>
                          </a:solidFill>
                          <a:effectLst/>
                          <a:latin typeface="Cambria" panose="02040503050406030204" pitchFamily="18" charset="0"/>
                        </a:rPr>
                        <a:t> </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US" sz="1200" b="1" i="1" u="none" strike="noStrike">
                          <a:solidFill>
                            <a:srgbClr val="000000"/>
                          </a:solidFill>
                          <a:effectLst/>
                          <a:latin typeface="Cambria" panose="02040503050406030204" pitchFamily="18" charset="0"/>
                        </a:rPr>
                        <a:t> </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b">
                        <a:buNone/>
                      </a:pPr>
                      <a:r>
                        <a:rPr lang="en-US" sz="1200" b="1" i="1" u="none" strike="noStrike" dirty="0">
                          <a:solidFill>
                            <a:srgbClr val="000000"/>
                          </a:solidFill>
                          <a:effectLst/>
                          <a:latin typeface="Cambria" panose="02040503050406030204" pitchFamily="18" charset="0"/>
                        </a:rPr>
                        <a:t> </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b">
                        <a:buNone/>
                      </a:pPr>
                      <a:r>
                        <a:rPr lang="en-US" sz="1200" b="1" i="1" u="none" strike="noStrike" dirty="0">
                          <a:solidFill>
                            <a:srgbClr val="000000"/>
                          </a:solidFill>
                          <a:effectLst/>
                          <a:latin typeface="Cambria" panose="02040503050406030204" pitchFamily="18" charset="0"/>
                        </a:rPr>
                        <a:t> </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707527451"/>
                  </a:ext>
                </a:extLst>
              </a:tr>
              <a:tr h="215424">
                <a:tc>
                  <a:txBody>
                    <a:bodyPr/>
                    <a:lstStyle/>
                    <a:p>
                      <a:pPr algn="l" rtl="0" fontAlgn="ctr">
                        <a:buNone/>
                      </a:pPr>
                      <a:r>
                        <a:rPr lang="en-IN" sz="1200" b="1" i="0" u="none" strike="noStrike">
                          <a:solidFill>
                            <a:srgbClr val="000000"/>
                          </a:solidFill>
                          <a:effectLst/>
                          <a:latin typeface="Cambria" panose="02040503050406030204" pitchFamily="18" charset="0"/>
                        </a:rPr>
                        <a:t>Balanced Advantage</a:t>
                      </a:r>
                    </a:p>
                  </a:txBody>
                  <a:tcPr marL="72000" marR="8734" marT="87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ctr" rtl="0" fontAlgn="ctr">
                        <a:buNone/>
                      </a:pPr>
                      <a:r>
                        <a:rPr lang="en-US" sz="1200" b="1" i="0" u="none" strike="noStrike">
                          <a:solidFill>
                            <a:srgbClr val="000000"/>
                          </a:solidFill>
                          <a:effectLst/>
                          <a:latin typeface="Cambria" panose="02040503050406030204" pitchFamily="18" charset="0"/>
                        </a:rPr>
                        <a:t> </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ctr" rtl="0" fontAlgn="ctr">
                        <a:buNone/>
                      </a:pPr>
                      <a:r>
                        <a:rPr lang="en-US" sz="1200" b="1" i="0" u="none" strike="noStrike">
                          <a:solidFill>
                            <a:srgbClr val="000000"/>
                          </a:solidFill>
                          <a:effectLst/>
                          <a:latin typeface="Cambria" panose="02040503050406030204" pitchFamily="18" charset="0"/>
                        </a:rPr>
                        <a:t> </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ctr" rtl="0" fontAlgn="ctr">
                        <a:buNone/>
                      </a:pPr>
                      <a:r>
                        <a:rPr lang="en-US" sz="1200" b="1" i="0" u="none" strike="noStrike">
                          <a:solidFill>
                            <a:srgbClr val="000000"/>
                          </a:solidFill>
                          <a:effectLst/>
                          <a:latin typeface="Cambria" panose="02040503050406030204" pitchFamily="18" charset="0"/>
                        </a:rPr>
                        <a:t> </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ctr" rtl="0" fontAlgn="ctr">
                        <a:buNone/>
                      </a:pPr>
                      <a:r>
                        <a:rPr lang="en-US" sz="1200" b="1" i="0" u="none" strike="noStrike">
                          <a:solidFill>
                            <a:srgbClr val="000000"/>
                          </a:solidFill>
                          <a:effectLst/>
                          <a:latin typeface="Cambria" panose="02040503050406030204" pitchFamily="18" charset="0"/>
                        </a:rPr>
                        <a:t> </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ctr" rtl="0" fontAlgn="ctr">
                        <a:buNone/>
                      </a:pPr>
                      <a:r>
                        <a:rPr lang="en-US" sz="1200" b="1" i="0" u="none" strike="noStrike">
                          <a:solidFill>
                            <a:srgbClr val="000000"/>
                          </a:solidFill>
                          <a:effectLst/>
                          <a:latin typeface="Cambria" panose="02040503050406030204" pitchFamily="18" charset="0"/>
                        </a:rPr>
                        <a:t> </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ctr" rtl="0" fontAlgn="ctr">
                        <a:buNone/>
                      </a:pPr>
                      <a:r>
                        <a:rPr lang="en-US" sz="1200" b="1" i="0" u="none" strike="noStrike">
                          <a:solidFill>
                            <a:srgbClr val="000000"/>
                          </a:solidFill>
                          <a:effectLst/>
                          <a:latin typeface="Cambria" panose="02040503050406030204" pitchFamily="18" charset="0"/>
                        </a:rPr>
                        <a:t> </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ctr" rtl="0" fontAlgn="ctr">
                        <a:buNone/>
                      </a:pPr>
                      <a:r>
                        <a:rPr lang="en-US" sz="1200" b="1" i="0" u="none" strike="noStrike">
                          <a:solidFill>
                            <a:srgbClr val="000000"/>
                          </a:solidFill>
                          <a:effectLst/>
                          <a:latin typeface="Cambria" panose="02040503050406030204" pitchFamily="18" charset="0"/>
                        </a:rPr>
                        <a:t> </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ctr" rtl="0" fontAlgn="ctr">
                        <a:buNone/>
                      </a:pPr>
                      <a:r>
                        <a:rPr lang="en-US" sz="1200" b="1" i="0" u="none" strike="noStrike">
                          <a:solidFill>
                            <a:srgbClr val="000000"/>
                          </a:solidFill>
                          <a:effectLst/>
                          <a:latin typeface="Cambria" panose="02040503050406030204" pitchFamily="18" charset="0"/>
                        </a:rPr>
                        <a:t> </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ctr" rtl="0" fontAlgn="ctr">
                        <a:buNone/>
                      </a:pPr>
                      <a:r>
                        <a:rPr lang="en-US" sz="1200" b="1" i="0" u="none" strike="noStrike">
                          <a:solidFill>
                            <a:srgbClr val="000000"/>
                          </a:solidFill>
                          <a:effectLst/>
                          <a:latin typeface="Cambria" panose="02040503050406030204" pitchFamily="18" charset="0"/>
                        </a:rPr>
                        <a:t> </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ctr" rtl="0" fontAlgn="ctr">
                        <a:buNone/>
                      </a:pPr>
                      <a:r>
                        <a:rPr lang="en-US" sz="1200" b="1" i="0" u="none" strike="noStrike">
                          <a:solidFill>
                            <a:srgbClr val="000000"/>
                          </a:solidFill>
                          <a:effectLst/>
                          <a:latin typeface="Cambria" panose="02040503050406030204" pitchFamily="18" charset="0"/>
                        </a:rPr>
                        <a:t> </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ctr" rtl="0" fontAlgn="ctr">
                        <a:buNone/>
                      </a:pPr>
                      <a:r>
                        <a:rPr lang="en-US" sz="1200" b="1" i="0" u="none" strike="noStrike">
                          <a:solidFill>
                            <a:srgbClr val="000000"/>
                          </a:solidFill>
                          <a:effectLst/>
                          <a:latin typeface="Cambria" panose="02040503050406030204" pitchFamily="18" charset="0"/>
                        </a:rPr>
                        <a:t> </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ctr" rtl="0" fontAlgn="ctr">
                        <a:buNone/>
                      </a:pPr>
                      <a:r>
                        <a:rPr lang="en-US" sz="1200" b="1" i="0" u="none" strike="noStrike">
                          <a:solidFill>
                            <a:srgbClr val="000000"/>
                          </a:solidFill>
                          <a:effectLst/>
                          <a:latin typeface="Cambria" panose="02040503050406030204" pitchFamily="18" charset="0"/>
                        </a:rPr>
                        <a:t> </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ctr" rtl="0" fontAlgn="ctr">
                        <a:buNone/>
                      </a:pPr>
                      <a:r>
                        <a:rPr lang="en-US" sz="1200" b="1" i="0" u="none" strike="noStrike" dirty="0">
                          <a:solidFill>
                            <a:srgbClr val="000000"/>
                          </a:solidFill>
                          <a:effectLst/>
                          <a:latin typeface="Cambria" panose="02040503050406030204" pitchFamily="18" charset="0"/>
                        </a:rPr>
                        <a:t> </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ctr" rtl="0" fontAlgn="ctr">
                        <a:buNone/>
                      </a:pPr>
                      <a:r>
                        <a:rPr lang="en-US" sz="1200" b="1" i="0" u="none" strike="noStrike">
                          <a:solidFill>
                            <a:srgbClr val="000000"/>
                          </a:solidFill>
                          <a:effectLst/>
                          <a:latin typeface="Cambria" panose="02040503050406030204" pitchFamily="18" charset="0"/>
                        </a:rPr>
                        <a:t> </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ctr" rtl="0" fontAlgn="ctr">
                        <a:buNone/>
                      </a:pPr>
                      <a:r>
                        <a:rPr lang="en-US" sz="1200" b="1" i="0" u="none" strike="noStrike">
                          <a:solidFill>
                            <a:srgbClr val="000000"/>
                          </a:solidFill>
                          <a:effectLst/>
                          <a:latin typeface="Cambria" panose="02040503050406030204" pitchFamily="18" charset="0"/>
                        </a:rPr>
                        <a:t> </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extLst>
                  <a:ext uri="{0D108BD9-81ED-4DB2-BD59-A6C34878D82A}">
                    <a16:rowId xmlns:a16="http://schemas.microsoft.com/office/drawing/2014/main" val="3756893862"/>
                  </a:ext>
                </a:extLst>
              </a:tr>
              <a:tr h="215424">
                <a:tc>
                  <a:txBody>
                    <a:bodyPr/>
                    <a:lstStyle/>
                    <a:p>
                      <a:pPr algn="l" rtl="0" fontAlgn="ctr">
                        <a:buNone/>
                      </a:pPr>
                      <a:r>
                        <a:rPr lang="en-US" sz="1200" b="0" i="0" u="none" strike="noStrike" dirty="0">
                          <a:solidFill>
                            <a:srgbClr val="000000"/>
                          </a:solidFill>
                          <a:effectLst/>
                          <a:latin typeface="Cambria" panose="02040503050406030204" pitchFamily="18" charset="0"/>
                        </a:rPr>
                        <a:t>HDFC Balanced Advantage Fund(G)</a:t>
                      </a:r>
                    </a:p>
                  </a:txBody>
                  <a:tcPr marL="72000" marR="8734" marT="87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US" sz="1200" b="0" i="0" u="none" strike="noStrike">
                          <a:solidFill>
                            <a:srgbClr val="000000"/>
                          </a:solidFill>
                          <a:effectLst/>
                          <a:latin typeface="Cambria" panose="02040503050406030204" pitchFamily="18" charset="0"/>
                        </a:rPr>
                        <a:t>107,765.65</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200" b="0" i="0" u="none" strike="noStrike">
                          <a:solidFill>
                            <a:srgbClr val="000000"/>
                          </a:solidFill>
                          <a:effectLst/>
                          <a:latin typeface="Cambria" panose="02040503050406030204" pitchFamily="18" charset="0"/>
                        </a:rPr>
                        <a:t>11-Sep-2000</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US" sz="1200" b="0" i="0" u="none" strike="noStrike">
                          <a:solidFill>
                            <a:srgbClr val="000000"/>
                          </a:solidFill>
                          <a:effectLst/>
                          <a:latin typeface="Cambria" panose="02040503050406030204" pitchFamily="18" charset="0"/>
                        </a:rPr>
                        <a:t>1.35</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US" sz="1200" b="0" i="0" u="none" strike="noStrike">
                          <a:solidFill>
                            <a:srgbClr val="000000"/>
                          </a:solidFill>
                          <a:effectLst/>
                          <a:latin typeface="Cambria" panose="02040503050406030204" pitchFamily="18" charset="0"/>
                        </a:rPr>
                        <a:t>2.27</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US" sz="1200" b="0" i="0" u="none" strike="noStrike">
                          <a:solidFill>
                            <a:srgbClr val="000000"/>
                          </a:solidFill>
                          <a:effectLst/>
                          <a:latin typeface="Cambria" panose="02040503050406030204" pitchFamily="18" charset="0"/>
                        </a:rPr>
                        <a:t>0.07</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US" sz="1200" b="0" i="0" u="none" strike="noStrike">
                          <a:solidFill>
                            <a:srgbClr val="000000"/>
                          </a:solidFill>
                          <a:effectLst/>
                          <a:latin typeface="Cambria" panose="02040503050406030204" pitchFamily="18" charset="0"/>
                        </a:rPr>
                        <a:t>2.22</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US" sz="1200" b="0" i="0" u="none" strike="noStrike">
                          <a:solidFill>
                            <a:srgbClr val="000000"/>
                          </a:solidFill>
                          <a:effectLst/>
                          <a:latin typeface="Cambria" panose="02040503050406030204" pitchFamily="18" charset="0"/>
                        </a:rPr>
                        <a:t>1.46</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US" sz="1200" b="0" i="0" u="none" strike="noStrike">
                          <a:solidFill>
                            <a:srgbClr val="000000"/>
                          </a:solidFill>
                          <a:effectLst/>
                          <a:latin typeface="Cambria" panose="02040503050406030204" pitchFamily="18" charset="0"/>
                        </a:rPr>
                        <a:t>12.66</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US" sz="1200" b="0" i="0" u="none" strike="noStrike">
                          <a:solidFill>
                            <a:srgbClr val="000000"/>
                          </a:solidFill>
                          <a:effectLst/>
                          <a:latin typeface="Cambria" panose="02040503050406030204" pitchFamily="18" charset="0"/>
                        </a:rPr>
                        <a:t>14.92</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US" sz="1200" b="0" i="0" u="none" strike="noStrike">
                          <a:solidFill>
                            <a:srgbClr val="000000"/>
                          </a:solidFill>
                          <a:effectLst/>
                          <a:latin typeface="Cambria" panose="02040503050406030204" pitchFamily="18" charset="0"/>
                        </a:rPr>
                        <a:t>13.86</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US" sz="1200" b="0" i="0" u="none" strike="noStrike">
                          <a:solidFill>
                            <a:srgbClr val="000000"/>
                          </a:solidFill>
                          <a:effectLst/>
                          <a:latin typeface="Cambria" panose="02040503050406030204" pitchFamily="18" charset="0"/>
                        </a:rPr>
                        <a:t>16.54</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US" sz="1200" b="0" i="0" u="none" strike="noStrike">
                          <a:solidFill>
                            <a:srgbClr val="000000"/>
                          </a:solidFill>
                          <a:effectLst/>
                          <a:latin typeface="Cambria" panose="02040503050406030204" pitchFamily="18" charset="0"/>
                        </a:rPr>
                        <a:t>1.08</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US" sz="1200" b="0" i="0" u="none" strike="noStrike" dirty="0">
                          <a:solidFill>
                            <a:srgbClr val="000000"/>
                          </a:solidFill>
                          <a:effectLst/>
                          <a:latin typeface="Cambria" panose="02040503050406030204" pitchFamily="18" charset="0"/>
                        </a:rPr>
                        <a:t>69.36</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b">
                        <a:buNone/>
                      </a:pPr>
                      <a:r>
                        <a:rPr lang="en-US" sz="1200" b="0" i="0" u="none" strike="noStrike">
                          <a:solidFill>
                            <a:srgbClr val="000000"/>
                          </a:solidFill>
                          <a:effectLst/>
                          <a:latin typeface="Cambria" panose="02040503050406030204" pitchFamily="18" charset="0"/>
                        </a:rPr>
                        <a:t>26.71</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b">
                        <a:buNone/>
                      </a:pPr>
                      <a:r>
                        <a:rPr lang="en-US" sz="1200" b="0" i="0" u="none" strike="noStrike" dirty="0">
                          <a:solidFill>
                            <a:srgbClr val="000000"/>
                          </a:solidFill>
                          <a:effectLst/>
                          <a:latin typeface="Cambria" panose="02040503050406030204" pitchFamily="18" charset="0"/>
                        </a:rPr>
                        <a:t>3.93</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2707687589"/>
                  </a:ext>
                </a:extLst>
              </a:tr>
              <a:tr h="215424">
                <a:tc>
                  <a:txBody>
                    <a:bodyPr/>
                    <a:lstStyle/>
                    <a:p>
                      <a:pPr algn="l" rtl="0" fontAlgn="ctr">
                        <a:buNone/>
                      </a:pPr>
                      <a:r>
                        <a:rPr lang="en-US" sz="1200" b="0" i="0" u="none" strike="noStrike" dirty="0">
                          <a:solidFill>
                            <a:srgbClr val="000000"/>
                          </a:solidFill>
                          <a:effectLst/>
                          <a:latin typeface="Cambria" panose="02040503050406030204" pitchFamily="18" charset="0"/>
                        </a:rPr>
                        <a:t>ICICI Pru Balanced Advantage Fund(G)</a:t>
                      </a:r>
                    </a:p>
                  </a:txBody>
                  <a:tcPr marL="72000" marR="8734" marT="87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US" sz="1200" b="0" i="0" u="none" strike="noStrike">
                          <a:solidFill>
                            <a:srgbClr val="000000"/>
                          </a:solidFill>
                          <a:effectLst/>
                          <a:latin typeface="Cambria" panose="02040503050406030204" pitchFamily="18" charset="0"/>
                        </a:rPr>
                        <a:t>74,555.42</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200" b="0" i="0" u="none" strike="noStrike">
                          <a:solidFill>
                            <a:srgbClr val="000000"/>
                          </a:solidFill>
                          <a:effectLst/>
                          <a:latin typeface="Cambria" panose="02040503050406030204" pitchFamily="18" charset="0"/>
                        </a:rPr>
                        <a:t>30-Dec-2006</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US" sz="1200" b="0" i="0" u="none" strike="noStrike">
                          <a:solidFill>
                            <a:srgbClr val="000000"/>
                          </a:solidFill>
                          <a:effectLst/>
                          <a:latin typeface="Cambria" panose="02040503050406030204" pitchFamily="18" charset="0"/>
                        </a:rPr>
                        <a:t>2.72</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US" sz="1200" b="0" i="0" u="none" strike="noStrike">
                          <a:solidFill>
                            <a:srgbClr val="000000"/>
                          </a:solidFill>
                          <a:effectLst/>
                          <a:latin typeface="Cambria" panose="02040503050406030204" pitchFamily="18" charset="0"/>
                        </a:rPr>
                        <a:t>4.74</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US" sz="1200" b="0" i="0" u="none" strike="noStrike">
                          <a:solidFill>
                            <a:srgbClr val="000000"/>
                          </a:solidFill>
                          <a:effectLst/>
                          <a:latin typeface="Cambria" panose="02040503050406030204" pitchFamily="18" charset="0"/>
                        </a:rPr>
                        <a:t>3.43</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US" sz="1200" b="0" i="0" u="none" strike="noStrike">
                          <a:solidFill>
                            <a:srgbClr val="000000"/>
                          </a:solidFill>
                          <a:effectLst/>
                          <a:latin typeface="Cambria" panose="02040503050406030204" pitchFamily="18" charset="0"/>
                        </a:rPr>
                        <a:t>7.62</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US" sz="1200" b="0" i="0" u="none" strike="noStrike">
                          <a:solidFill>
                            <a:srgbClr val="000000"/>
                          </a:solidFill>
                          <a:effectLst/>
                          <a:latin typeface="Cambria" panose="02040503050406030204" pitchFamily="18" charset="0"/>
                        </a:rPr>
                        <a:t>6.80</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US" sz="1200" b="0" i="0" u="none" strike="noStrike">
                          <a:solidFill>
                            <a:srgbClr val="000000"/>
                          </a:solidFill>
                          <a:effectLst/>
                          <a:latin typeface="Cambria" panose="02040503050406030204" pitchFamily="18" charset="0"/>
                        </a:rPr>
                        <a:t>11.82</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US" sz="1200" b="0" i="0" u="none" strike="noStrike">
                          <a:solidFill>
                            <a:srgbClr val="000000"/>
                          </a:solidFill>
                          <a:effectLst/>
                          <a:latin typeface="Cambria" panose="02040503050406030204" pitchFamily="18" charset="0"/>
                        </a:rPr>
                        <a:t>11.15</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US" sz="1200" b="0" i="0" u="none" strike="noStrike">
                          <a:solidFill>
                            <a:srgbClr val="000000"/>
                          </a:solidFill>
                          <a:effectLst/>
                          <a:latin typeface="Cambria" panose="02040503050406030204" pitchFamily="18" charset="0"/>
                        </a:rPr>
                        <a:t>10.80</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US" sz="1200" b="0" i="0" u="none" strike="noStrike">
                          <a:solidFill>
                            <a:srgbClr val="000000"/>
                          </a:solidFill>
                          <a:effectLst/>
                          <a:latin typeface="Cambria" panose="02040503050406030204" pitchFamily="18" charset="0"/>
                        </a:rPr>
                        <a:t>11.14</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US" sz="1200" b="0" i="0" u="none" strike="noStrike">
                          <a:solidFill>
                            <a:srgbClr val="000000"/>
                          </a:solidFill>
                          <a:effectLst/>
                          <a:latin typeface="Cambria" panose="02040503050406030204" pitchFamily="18" charset="0"/>
                        </a:rPr>
                        <a:t>1.14</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US" sz="1200" b="0" i="0" u="none" strike="noStrike">
                          <a:solidFill>
                            <a:srgbClr val="000000"/>
                          </a:solidFill>
                          <a:effectLst/>
                          <a:latin typeface="Cambria" panose="02040503050406030204" pitchFamily="18" charset="0"/>
                        </a:rPr>
                        <a:t>67.79</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b">
                        <a:buNone/>
                      </a:pPr>
                      <a:r>
                        <a:rPr lang="en-US" sz="1200" b="0" i="0" u="none" strike="noStrike" dirty="0">
                          <a:solidFill>
                            <a:srgbClr val="000000"/>
                          </a:solidFill>
                          <a:effectLst/>
                          <a:latin typeface="Cambria" panose="02040503050406030204" pitchFamily="18" charset="0"/>
                        </a:rPr>
                        <a:t>19.32</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b">
                        <a:buNone/>
                      </a:pPr>
                      <a:r>
                        <a:rPr lang="en-US" sz="1200" b="0" i="0" u="none" strike="noStrike" dirty="0">
                          <a:solidFill>
                            <a:srgbClr val="000000"/>
                          </a:solidFill>
                          <a:effectLst/>
                          <a:latin typeface="Cambria" panose="02040503050406030204" pitchFamily="18" charset="0"/>
                        </a:rPr>
                        <a:t>12.88</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2073035171"/>
                  </a:ext>
                </a:extLst>
              </a:tr>
              <a:tr h="215424">
                <a:tc>
                  <a:txBody>
                    <a:bodyPr/>
                    <a:lstStyle/>
                    <a:p>
                      <a:pPr algn="l" rtl="0" fontAlgn="ctr">
                        <a:buNone/>
                      </a:pPr>
                      <a:r>
                        <a:rPr lang="en-US" sz="1200" b="0" i="0" u="none" strike="noStrike" dirty="0">
                          <a:solidFill>
                            <a:srgbClr val="000000"/>
                          </a:solidFill>
                          <a:effectLst/>
                          <a:latin typeface="Cambria" panose="02040503050406030204" pitchFamily="18" charset="0"/>
                        </a:rPr>
                        <a:t>Tata Balanced Adv Fund-Reg(G)</a:t>
                      </a:r>
                    </a:p>
                  </a:txBody>
                  <a:tcPr marL="72000" marR="8734" marT="87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US" sz="1200" b="0" i="0" u="none" strike="noStrike">
                          <a:solidFill>
                            <a:srgbClr val="000000"/>
                          </a:solidFill>
                          <a:effectLst/>
                          <a:latin typeface="Cambria" panose="02040503050406030204" pitchFamily="18" charset="0"/>
                        </a:rPr>
                        <a:t>8,779.78</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200" b="0" i="0" u="none" strike="noStrike">
                          <a:solidFill>
                            <a:srgbClr val="000000"/>
                          </a:solidFill>
                          <a:effectLst/>
                          <a:latin typeface="Cambria" panose="02040503050406030204" pitchFamily="18" charset="0"/>
                        </a:rPr>
                        <a:t>28-Jan-2019</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US" sz="1200" b="0" i="0" u="none" strike="noStrike">
                          <a:solidFill>
                            <a:srgbClr val="000000"/>
                          </a:solidFill>
                          <a:effectLst/>
                          <a:latin typeface="Cambria" panose="02040503050406030204" pitchFamily="18" charset="0"/>
                        </a:rPr>
                        <a:t>1.21</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US" sz="1200" b="0" i="0" u="none" strike="noStrike">
                          <a:solidFill>
                            <a:srgbClr val="000000"/>
                          </a:solidFill>
                          <a:effectLst/>
                          <a:latin typeface="Cambria" panose="02040503050406030204" pitchFamily="18" charset="0"/>
                        </a:rPr>
                        <a:t>3.56</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US" sz="1200" b="0" i="0" u="none" strike="noStrike">
                          <a:solidFill>
                            <a:srgbClr val="000000"/>
                          </a:solidFill>
                          <a:effectLst/>
                          <a:latin typeface="Cambria" panose="02040503050406030204" pitchFamily="18" charset="0"/>
                        </a:rPr>
                        <a:t>2.76</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US" sz="1200" b="0" i="0" u="none" strike="noStrike">
                          <a:solidFill>
                            <a:srgbClr val="000000"/>
                          </a:solidFill>
                          <a:effectLst/>
                          <a:latin typeface="Cambria" panose="02040503050406030204" pitchFamily="18" charset="0"/>
                        </a:rPr>
                        <a:t>4.09</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US" sz="1200" b="0" i="0" u="none" strike="noStrike">
                          <a:solidFill>
                            <a:srgbClr val="000000"/>
                          </a:solidFill>
                          <a:effectLst/>
                          <a:latin typeface="Cambria" panose="02040503050406030204" pitchFamily="18" charset="0"/>
                        </a:rPr>
                        <a:t>2.49</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US" sz="1200" b="0" i="0" u="none" strike="noStrike">
                          <a:solidFill>
                            <a:srgbClr val="000000"/>
                          </a:solidFill>
                          <a:effectLst/>
                          <a:latin typeface="Cambria" panose="02040503050406030204" pitchFamily="18" charset="0"/>
                        </a:rPr>
                        <a:t>8.36</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US" sz="1200" b="0" i="0" u="none" strike="noStrike">
                          <a:solidFill>
                            <a:srgbClr val="000000"/>
                          </a:solidFill>
                          <a:effectLst/>
                          <a:latin typeface="Cambria" panose="02040503050406030204" pitchFamily="18" charset="0"/>
                        </a:rPr>
                        <a:t>8.85</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US" sz="1200" b="0" i="0" u="none" strike="noStrike">
                          <a:solidFill>
                            <a:srgbClr val="000000"/>
                          </a:solidFill>
                          <a:effectLst/>
                          <a:latin typeface="Cambria" panose="02040503050406030204" pitchFamily="18" charset="0"/>
                        </a:rPr>
                        <a:t> </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US" sz="1200" b="0" i="0" u="none" strike="noStrike">
                          <a:solidFill>
                            <a:srgbClr val="000000"/>
                          </a:solidFill>
                          <a:effectLst/>
                          <a:latin typeface="Cambria" panose="02040503050406030204" pitchFamily="18" charset="0"/>
                        </a:rPr>
                        <a:t>10.56</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US" sz="1200" b="0" i="0" u="none" strike="noStrike">
                          <a:solidFill>
                            <a:srgbClr val="000000"/>
                          </a:solidFill>
                          <a:effectLst/>
                          <a:latin typeface="Cambria" panose="02040503050406030204" pitchFamily="18" charset="0"/>
                        </a:rPr>
                        <a:t>1.50</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US" sz="1200" b="0" i="0" u="none" strike="noStrike">
                          <a:solidFill>
                            <a:srgbClr val="000000"/>
                          </a:solidFill>
                          <a:effectLst/>
                          <a:latin typeface="Cambria" panose="02040503050406030204" pitchFamily="18" charset="0"/>
                        </a:rPr>
                        <a:t>65.13</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b">
                        <a:buNone/>
                      </a:pPr>
                      <a:r>
                        <a:rPr lang="en-US" sz="1200" b="0" i="0" u="none" strike="noStrike" dirty="0">
                          <a:solidFill>
                            <a:srgbClr val="000000"/>
                          </a:solidFill>
                          <a:effectLst/>
                          <a:latin typeface="Cambria" panose="02040503050406030204" pitchFamily="18" charset="0"/>
                        </a:rPr>
                        <a:t>27.53</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b">
                        <a:buNone/>
                      </a:pPr>
                      <a:r>
                        <a:rPr lang="en-US" sz="1200" b="0" i="0" u="none" strike="noStrike" dirty="0">
                          <a:solidFill>
                            <a:srgbClr val="000000"/>
                          </a:solidFill>
                          <a:effectLst/>
                          <a:latin typeface="Cambria" panose="02040503050406030204" pitchFamily="18" charset="0"/>
                        </a:rPr>
                        <a:t>7.34</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1147312004"/>
                  </a:ext>
                </a:extLst>
              </a:tr>
              <a:tr h="215424">
                <a:tc>
                  <a:txBody>
                    <a:bodyPr/>
                    <a:lstStyle/>
                    <a:p>
                      <a:pPr algn="l" rtl="0" fontAlgn="ctr">
                        <a:buNone/>
                      </a:pPr>
                      <a:r>
                        <a:rPr lang="it-IT" sz="1200" b="1" i="1" u="none" strike="noStrike" dirty="0">
                          <a:solidFill>
                            <a:srgbClr val="000000"/>
                          </a:solidFill>
                          <a:effectLst/>
                          <a:latin typeface="Cambria" panose="02040503050406030204" pitchFamily="18" charset="0"/>
                        </a:rPr>
                        <a:t>CRISIL Hybrid 35+65 - Aggressive Index</a:t>
                      </a:r>
                    </a:p>
                  </a:txBody>
                  <a:tcPr marL="72000" marR="8734" marT="87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200" b="1" i="1" u="none" strike="noStrike">
                          <a:solidFill>
                            <a:srgbClr val="000000"/>
                          </a:solidFill>
                          <a:effectLst/>
                          <a:latin typeface="Cambria" panose="02040503050406030204" pitchFamily="18" charset="0"/>
                        </a:rPr>
                        <a:t> </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200" b="1" i="1" u="none" strike="noStrike">
                          <a:solidFill>
                            <a:srgbClr val="000000"/>
                          </a:solidFill>
                          <a:effectLst/>
                          <a:latin typeface="Cambria" panose="02040503050406030204" pitchFamily="18" charset="0"/>
                        </a:rPr>
                        <a:t> </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US" sz="1200" b="1" i="1" u="none" strike="noStrike">
                          <a:solidFill>
                            <a:srgbClr val="000000"/>
                          </a:solidFill>
                          <a:effectLst/>
                          <a:latin typeface="Cambria" panose="02040503050406030204" pitchFamily="18" charset="0"/>
                        </a:rPr>
                        <a:t>1.63</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US" sz="1200" b="1" i="1" u="none" strike="noStrike">
                          <a:solidFill>
                            <a:srgbClr val="000000"/>
                          </a:solidFill>
                          <a:effectLst/>
                          <a:latin typeface="Cambria" panose="02040503050406030204" pitchFamily="18" charset="0"/>
                        </a:rPr>
                        <a:t>3.13</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US" sz="1200" b="1" i="1" u="none" strike="noStrike">
                          <a:solidFill>
                            <a:srgbClr val="000000"/>
                          </a:solidFill>
                          <a:effectLst/>
                          <a:latin typeface="Cambria" panose="02040503050406030204" pitchFamily="18" charset="0"/>
                        </a:rPr>
                        <a:t>1.53</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US" sz="1200" b="1" i="1" u="none" strike="noStrike">
                          <a:solidFill>
                            <a:srgbClr val="000000"/>
                          </a:solidFill>
                          <a:effectLst/>
                          <a:latin typeface="Cambria" panose="02040503050406030204" pitchFamily="18" charset="0"/>
                        </a:rPr>
                        <a:t>3.46</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US" sz="1200" b="1" i="1" u="none" strike="noStrike">
                          <a:solidFill>
                            <a:srgbClr val="000000"/>
                          </a:solidFill>
                          <a:effectLst/>
                          <a:latin typeface="Cambria" panose="02040503050406030204" pitchFamily="18" charset="0"/>
                        </a:rPr>
                        <a:t>2.76</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US" sz="1200" b="1" i="1" u="none" strike="noStrike">
                          <a:solidFill>
                            <a:srgbClr val="000000"/>
                          </a:solidFill>
                          <a:effectLst/>
                          <a:latin typeface="Cambria" panose="02040503050406030204" pitchFamily="18" charset="0"/>
                        </a:rPr>
                        <a:t>10.07</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US" sz="1200" b="1" i="1" u="none" strike="noStrike">
                          <a:solidFill>
                            <a:srgbClr val="000000"/>
                          </a:solidFill>
                          <a:effectLst/>
                          <a:latin typeface="Cambria" panose="02040503050406030204" pitchFamily="18" charset="0"/>
                        </a:rPr>
                        <a:t>10.15</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US" sz="1200" b="1" i="1" u="none" strike="noStrike">
                          <a:solidFill>
                            <a:srgbClr val="000000"/>
                          </a:solidFill>
                          <a:effectLst/>
                          <a:latin typeface="Cambria" panose="02040503050406030204" pitchFamily="18" charset="0"/>
                        </a:rPr>
                        <a:t>11.49</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200" b="1" i="1" u="none" strike="noStrike">
                          <a:solidFill>
                            <a:srgbClr val="000000"/>
                          </a:solidFill>
                          <a:effectLst/>
                          <a:latin typeface="Cambria" panose="02040503050406030204" pitchFamily="18" charset="0"/>
                        </a:rPr>
                        <a:t> </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200" b="1" i="1" u="none" strike="noStrike">
                          <a:solidFill>
                            <a:srgbClr val="000000"/>
                          </a:solidFill>
                          <a:effectLst/>
                          <a:latin typeface="Cambria" panose="02040503050406030204" pitchFamily="18" charset="0"/>
                        </a:rPr>
                        <a:t> </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US" sz="1200" b="1" i="1" u="none" strike="noStrike">
                          <a:solidFill>
                            <a:srgbClr val="000000"/>
                          </a:solidFill>
                          <a:effectLst/>
                          <a:latin typeface="Cambria" panose="02040503050406030204" pitchFamily="18" charset="0"/>
                        </a:rPr>
                        <a:t> </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US" sz="1200" b="1" i="1" u="none" strike="noStrike" dirty="0">
                          <a:solidFill>
                            <a:srgbClr val="000000"/>
                          </a:solidFill>
                          <a:effectLst/>
                          <a:latin typeface="Cambria" panose="02040503050406030204" pitchFamily="18" charset="0"/>
                        </a:rPr>
                        <a:t> </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US" sz="1200" b="1" i="1" u="none" strike="noStrike" dirty="0">
                          <a:solidFill>
                            <a:srgbClr val="000000"/>
                          </a:solidFill>
                          <a:effectLst/>
                          <a:latin typeface="Cambria" panose="02040503050406030204" pitchFamily="18" charset="0"/>
                        </a:rPr>
                        <a:t> </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2456354444"/>
                  </a:ext>
                </a:extLst>
              </a:tr>
              <a:tr h="215424">
                <a:tc>
                  <a:txBody>
                    <a:bodyPr/>
                    <a:lstStyle/>
                    <a:p>
                      <a:pPr algn="l" rtl="0" fontAlgn="ctr">
                        <a:buNone/>
                      </a:pPr>
                      <a:r>
                        <a:rPr lang="en-IN" sz="1200" b="1" i="0" u="none" strike="noStrike">
                          <a:solidFill>
                            <a:srgbClr val="000000"/>
                          </a:solidFill>
                          <a:effectLst/>
                          <a:latin typeface="Cambria" panose="02040503050406030204" pitchFamily="18" charset="0"/>
                        </a:rPr>
                        <a:t>Equity Saving</a:t>
                      </a:r>
                    </a:p>
                  </a:txBody>
                  <a:tcPr marL="72000" marR="8734" marT="87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ctr" rtl="0" fontAlgn="ctr">
                        <a:buNone/>
                      </a:pPr>
                      <a:r>
                        <a:rPr lang="en-US" sz="1200" b="1" i="0" u="none" strike="noStrike">
                          <a:solidFill>
                            <a:srgbClr val="000000"/>
                          </a:solidFill>
                          <a:effectLst/>
                          <a:latin typeface="Cambria" panose="02040503050406030204" pitchFamily="18" charset="0"/>
                        </a:rPr>
                        <a:t> </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ctr" rtl="0" fontAlgn="ctr">
                        <a:buNone/>
                      </a:pPr>
                      <a:r>
                        <a:rPr lang="en-US" sz="1200" b="1" i="0" u="none" strike="noStrike">
                          <a:solidFill>
                            <a:srgbClr val="000000"/>
                          </a:solidFill>
                          <a:effectLst/>
                          <a:latin typeface="Cambria" panose="02040503050406030204" pitchFamily="18" charset="0"/>
                        </a:rPr>
                        <a:t> </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ctr" rtl="0" fontAlgn="ctr">
                        <a:buNone/>
                      </a:pPr>
                      <a:r>
                        <a:rPr lang="en-US" sz="1200" b="1" i="0" u="none" strike="noStrike">
                          <a:solidFill>
                            <a:srgbClr val="000000"/>
                          </a:solidFill>
                          <a:effectLst/>
                          <a:latin typeface="Cambria" panose="02040503050406030204" pitchFamily="18" charset="0"/>
                        </a:rPr>
                        <a:t> </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ctr" rtl="0" fontAlgn="ctr">
                        <a:buNone/>
                      </a:pPr>
                      <a:r>
                        <a:rPr lang="en-US" sz="1200" b="1" i="0" u="none" strike="noStrike">
                          <a:solidFill>
                            <a:srgbClr val="000000"/>
                          </a:solidFill>
                          <a:effectLst/>
                          <a:latin typeface="Cambria" panose="02040503050406030204" pitchFamily="18" charset="0"/>
                        </a:rPr>
                        <a:t> </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ctr" rtl="0" fontAlgn="ctr">
                        <a:buNone/>
                      </a:pPr>
                      <a:r>
                        <a:rPr lang="en-US" sz="1200" b="1" i="0" u="none" strike="noStrike">
                          <a:solidFill>
                            <a:srgbClr val="000000"/>
                          </a:solidFill>
                          <a:effectLst/>
                          <a:latin typeface="Cambria" panose="02040503050406030204" pitchFamily="18" charset="0"/>
                        </a:rPr>
                        <a:t> </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ctr" rtl="0" fontAlgn="ctr">
                        <a:buNone/>
                      </a:pPr>
                      <a:r>
                        <a:rPr lang="en-US" sz="1200" b="1" i="0" u="none" strike="noStrike">
                          <a:solidFill>
                            <a:srgbClr val="000000"/>
                          </a:solidFill>
                          <a:effectLst/>
                          <a:latin typeface="Cambria" panose="02040503050406030204" pitchFamily="18" charset="0"/>
                        </a:rPr>
                        <a:t> </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ctr" rtl="0" fontAlgn="ctr">
                        <a:buNone/>
                      </a:pPr>
                      <a:r>
                        <a:rPr lang="en-US" sz="1200" b="1" i="0" u="none" strike="noStrike">
                          <a:solidFill>
                            <a:srgbClr val="000000"/>
                          </a:solidFill>
                          <a:effectLst/>
                          <a:latin typeface="Cambria" panose="02040503050406030204" pitchFamily="18" charset="0"/>
                        </a:rPr>
                        <a:t> </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ctr" rtl="0" fontAlgn="ctr">
                        <a:buNone/>
                      </a:pPr>
                      <a:r>
                        <a:rPr lang="en-US" sz="1200" b="1" i="0" u="none" strike="noStrike">
                          <a:solidFill>
                            <a:srgbClr val="000000"/>
                          </a:solidFill>
                          <a:effectLst/>
                          <a:latin typeface="Cambria" panose="02040503050406030204" pitchFamily="18" charset="0"/>
                        </a:rPr>
                        <a:t> </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ctr" rtl="0" fontAlgn="ctr">
                        <a:buNone/>
                      </a:pPr>
                      <a:r>
                        <a:rPr lang="en-US" sz="1200" b="1" i="0" u="none" strike="noStrike">
                          <a:solidFill>
                            <a:srgbClr val="000000"/>
                          </a:solidFill>
                          <a:effectLst/>
                          <a:latin typeface="Cambria" panose="02040503050406030204" pitchFamily="18" charset="0"/>
                        </a:rPr>
                        <a:t> </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ctr" rtl="0" fontAlgn="ctr">
                        <a:buNone/>
                      </a:pPr>
                      <a:r>
                        <a:rPr lang="en-US" sz="1200" b="1" i="0" u="none" strike="noStrike">
                          <a:solidFill>
                            <a:srgbClr val="000000"/>
                          </a:solidFill>
                          <a:effectLst/>
                          <a:latin typeface="Cambria" panose="02040503050406030204" pitchFamily="18" charset="0"/>
                        </a:rPr>
                        <a:t> </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ctr" rtl="0" fontAlgn="ctr">
                        <a:buNone/>
                      </a:pPr>
                      <a:r>
                        <a:rPr lang="en-US" sz="1200" b="1" i="0" u="none" strike="noStrike">
                          <a:solidFill>
                            <a:srgbClr val="000000"/>
                          </a:solidFill>
                          <a:effectLst/>
                          <a:latin typeface="Cambria" panose="02040503050406030204" pitchFamily="18" charset="0"/>
                        </a:rPr>
                        <a:t> </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ctr" rtl="0" fontAlgn="ctr">
                        <a:buNone/>
                      </a:pPr>
                      <a:r>
                        <a:rPr lang="en-US" sz="1200" b="1" i="0" u="none" strike="noStrike">
                          <a:solidFill>
                            <a:srgbClr val="000000"/>
                          </a:solidFill>
                          <a:effectLst/>
                          <a:latin typeface="Cambria" panose="02040503050406030204" pitchFamily="18" charset="0"/>
                        </a:rPr>
                        <a:t> </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ctr" rtl="0" fontAlgn="ctr">
                        <a:buNone/>
                      </a:pPr>
                      <a:r>
                        <a:rPr lang="en-US" sz="1200" b="1" i="0" u="none" strike="noStrike">
                          <a:solidFill>
                            <a:srgbClr val="000000"/>
                          </a:solidFill>
                          <a:effectLst/>
                          <a:latin typeface="Cambria" panose="02040503050406030204" pitchFamily="18" charset="0"/>
                        </a:rPr>
                        <a:t> </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ctr" rtl="0" fontAlgn="ctr">
                        <a:buNone/>
                      </a:pPr>
                      <a:r>
                        <a:rPr lang="en-US" sz="1200" b="1" i="0" u="none" strike="noStrike">
                          <a:solidFill>
                            <a:srgbClr val="000000"/>
                          </a:solidFill>
                          <a:effectLst/>
                          <a:latin typeface="Cambria" panose="02040503050406030204" pitchFamily="18" charset="0"/>
                        </a:rPr>
                        <a:t> </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ctr" rtl="0" fontAlgn="ctr">
                        <a:buNone/>
                      </a:pPr>
                      <a:r>
                        <a:rPr lang="en-US" sz="1200" b="1" i="0" u="none" strike="noStrike" dirty="0">
                          <a:solidFill>
                            <a:srgbClr val="000000"/>
                          </a:solidFill>
                          <a:effectLst/>
                          <a:latin typeface="Cambria" panose="02040503050406030204" pitchFamily="18" charset="0"/>
                        </a:rPr>
                        <a:t> </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extLst>
                  <a:ext uri="{0D108BD9-81ED-4DB2-BD59-A6C34878D82A}">
                    <a16:rowId xmlns:a16="http://schemas.microsoft.com/office/drawing/2014/main" val="1728488040"/>
                  </a:ext>
                </a:extLst>
              </a:tr>
              <a:tr h="215424">
                <a:tc>
                  <a:txBody>
                    <a:bodyPr/>
                    <a:lstStyle/>
                    <a:p>
                      <a:pPr algn="l" rtl="0" fontAlgn="ctr">
                        <a:buNone/>
                      </a:pPr>
                      <a:r>
                        <a:rPr lang="en-US" sz="1200" b="0" i="0" u="none" strike="noStrike" dirty="0">
                          <a:solidFill>
                            <a:srgbClr val="000000"/>
                          </a:solidFill>
                          <a:effectLst/>
                          <a:latin typeface="Cambria" panose="02040503050406030204" pitchFamily="18" charset="0"/>
                        </a:rPr>
                        <a:t>Kotak Equity Savings Fund(G)</a:t>
                      </a:r>
                    </a:p>
                  </a:txBody>
                  <a:tcPr marL="72000" marR="8734" marT="87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US" sz="1200" b="0" i="0" u="none" strike="noStrike">
                          <a:solidFill>
                            <a:srgbClr val="000000"/>
                          </a:solidFill>
                          <a:effectLst/>
                          <a:latin typeface="Cambria" panose="02040503050406030204" pitchFamily="18" charset="0"/>
                        </a:rPr>
                        <a:t>10,409.45</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200" b="0" i="0" u="none" strike="noStrike">
                          <a:solidFill>
                            <a:srgbClr val="000000"/>
                          </a:solidFill>
                          <a:effectLst/>
                          <a:latin typeface="Cambria" panose="02040503050406030204" pitchFamily="18" charset="0"/>
                        </a:rPr>
                        <a:t>13-Oct-2014</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US" sz="1200" b="0" i="0" u="none" strike="noStrike">
                          <a:solidFill>
                            <a:srgbClr val="000000"/>
                          </a:solidFill>
                          <a:effectLst/>
                          <a:latin typeface="Cambria" panose="02040503050406030204" pitchFamily="18" charset="0"/>
                        </a:rPr>
                        <a:t>1.26</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US" sz="1200" b="0" i="0" u="none" strike="noStrike">
                          <a:solidFill>
                            <a:srgbClr val="000000"/>
                          </a:solidFill>
                          <a:effectLst/>
                          <a:latin typeface="Cambria" panose="02040503050406030204" pitchFamily="18" charset="0"/>
                        </a:rPr>
                        <a:t>1.73</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US" sz="1200" b="0" i="0" u="none" strike="noStrike">
                          <a:solidFill>
                            <a:srgbClr val="000000"/>
                          </a:solidFill>
                          <a:effectLst/>
                          <a:latin typeface="Cambria" panose="02040503050406030204" pitchFamily="18" charset="0"/>
                        </a:rPr>
                        <a:t>2.87</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US" sz="1200" b="0" i="0" u="none" strike="noStrike">
                          <a:solidFill>
                            <a:srgbClr val="000000"/>
                          </a:solidFill>
                          <a:effectLst/>
                          <a:latin typeface="Cambria" panose="02040503050406030204" pitchFamily="18" charset="0"/>
                        </a:rPr>
                        <a:t>6.06</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US" sz="1200" b="0" i="0" u="none" strike="noStrike">
                          <a:solidFill>
                            <a:srgbClr val="000000"/>
                          </a:solidFill>
                          <a:effectLst/>
                          <a:latin typeface="Cambria" panose="02040503050406030204" pitchFamily="18" charset="0"/>
                        </a:rPr>
                        <a:t>4.73</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US" sz="1200" b="0" i="0" u="none" strike="noStrike">
                          <a:solidFill>
                            <a:srgbClr val="000000"/>
                          </a:solidFill>
                          <a:effectLst/>
                          <a:latin typeface="Cambria" panose="02040503050406030204" pitchFamily="18" charset="0"/>
                        </a:rPr>
                        <a:t>9.47</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US" sz="1200" b="0" i="0" u="none" strike="noStrike">
                          <a:solidFill>
                            <a:srgbClr val="000000"/>
                          </a:solidFill>
                          <a:effectLst/>
                          <a:latin typeface="Cambria" panose="02040503050406030204" pitchFamily="18" charset="0"/>
                        </a:rPr>
                        <a:t>9.58</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US" sz="1200" b="0" i="0" u="none" strike="noStrike">
                          <a:solidFill>
                            <a:srgbClr val="000000"/>
                          </a:solidFill>
                          <a:effectLst/>
                          <a:latin typeface="Cambria" panose="02040503050406030204" pitchFamily="18" charset="0"/>
                        </a:rPr>
                        <a:t>9.05</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US" sz="1200" b="0" i="0" u="none" strike="noStrike">
                          <a:solidFill>
                            <a:srgbClr val="000000"/>
                          </a:solidFill>
                          <a:effectLst/>
                          <a:latin typeface="Cambria" panose="02040503050406030204" pitchFamily="18" charset="0"/>
                        </a:rPr>
                        <a:t>8.96</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US" sz="1200" b="0" i="0" u="none" strike="noStrike">
                          <a:solidFill>
                            <a:srgbClr val="000000"/>
                          </a:solidFill>
                          <a:effectLst/>
                          <a:latin typeface="Cambria" panose="02040503050406030204" pitchFamily="18" charset="0"/>
                        </a:rPr>
                        <a:t>1.46</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US" sz="1200" b="0" i="0" u="none" strike="noStrike" dirty="0">
                          <a:solidFill>
                            <a:srgbClr val="000000"/>
                          </a:solidFill>
                          <a:effectLst/>
                          <a:latin typeface="Cambria" panose="02040503050406030204" pitchFamily="18" charset="0"/>
                        </a:rPr>
                        <a:t>69.27</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b">
                        <a:buNone/>
                      </a:pPr>
                      <a:r>
                        <a:rPr lang="en-US" sz="1200" b="0" i="0" u="none" strike="noStrike">
                          <a:solidFill>
                            <a:srgbClr val="000000"/>
                          </a:solidFill>
                          <a:effectLst/>
                          <a:latin typeface="Cambria" panose="02040503050406030204" pitchFamily="18" charset="0"/>
                        </a:rPr>
                        <a:t>15.69</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b">
                        <a:buNone/>
                      </a:pPr>
                      <a:r>
                        <a:rPr lang="en-US" sz="1200" b="0" i="0" u="none" strike="noStrike" dirty="0">
                          <a:solidFill>
                            <a:srgbClr val="000000"/>
                          </a:solidFill>
                          <a:effectLst/>
                          <a:latin typeface="Cambria" panose="02040503050406030204" pitchFamily="18" charset="0"/>
                        </a:rPr>
                        <a:t>15.04</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1931424022"/>
                  </a:ext>
                </a:extLst>
              </a:tr>
              <a:tr h="215424">
                <a:tc>
                  <a:txBody>
                    <a:bodyPr/>
                    <a:lstStyle/>
                    <a:p>
                      <a:pPr algn="l" rtl="0" fontAlgn="ctr">
                        <a:buNone/>
                      </a:pPr>
                      <a:r>
                        <a:rPr lang="en-US" sz="1200" b="0" i="0" u="none" strike="noStrike" dirty="0">
                          <a:solidFill>
                            <a:srgbClr val="000000"/>
                          </a:solidFill>
                          <a:effectLst/>
                          <a:latin typeface="Cambria" panose="02040503050406030204" pitchFamily="18" charset="0"/>
                        </a:rPr>
                        <a:t>HDFC Equity Savings Fund(G)</a:t>
                      </a:r>
                    </a:p>
                  </a:txBody>
                  <a:tcPr marL="72000" marR="8734" marT="87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US" sz="1200" b="0" i="0" u="none" strike="noStrike">
                          <a:solidFill>
                            <a:srgbClr val="000000"/>
                          </a:solidFill>
                          <a:effectLst/>
                          <a:latin typeface="Cambria" panose="02040503050406030204" pitchFamily="18" charset="0"/>
                        </a:rPr>
                        <a:t>5,698.91</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200" b="0" i="0" u="none" strike="noStrike">
                          <a:solidFill>
                            <a:srgbClr val="000000"/>
                          </a:solidFill>
                          <a:effectLst/>
                          <a:latin typeface="Cambria" panose="02040503050406030204" pitchFamily="18" charset="0"/>
                        </a:rPr>
                        <a:t>17-Sep-2004</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US" sz="1200" b="0" i="0" u="none" strike="noStrike">
                          <a:solidFill>
                            <a:srgbClr val="000000"/>
                          </a:solidFill>
                          <a:effectLst/>
                          <a:latin typeface="Cambria" panose="02040503050406030204" pitchFamily="18" charset="0"/>
                        </a:rPr>
                        <a:t>1.40</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US" sz="1200" b="0" i="0" u="none" strike="noStrike">
                          <a:solidFill>
                            <a:srgbClr val="000000"/>
                          </a:solidFill>
                          <a:effectLst/>
                          <a:latin typeface="Cambria" panose="02040503050406030204" pitchFamily="18" charset="0"/>
                        </a:rPr>
                        <a:t>2.00</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US" sz="1200" b="0" i="0" u="none" strike="noStrike">
                          <a:solidFill>
                            <a:srgbClr val="000000"/>
                          </a:solidFill>
                          <a:effectLst/>
                          <a:latin typeface="Cambria" panose="02040503050406030204" pitchFamily="18" charset="0"/>
                        </a:rPr>
                        <a:t>0.85</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US" sz="1200" b="0" i="0" u="none" strike="noStrike">
                          <a:solidFill>
                            <a:srgbClr val="000000"/>
                          </a:solidFill>
                          <a:effectLst/>
                          <a:latin typeface="Cambria" panose="02040503050406030204" pitchFamily="18" charset="0"/>
                        </a:rPr>
                        <a:t>3.57</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US" sz="1200" b="0" i="0" u="none" strike="noStrike">
                          <a:solidFill>
                            <a:srgbClr val="000000"/>
                          </a:solidFill>
                          <a:effectLst/>
                          <a:latin typeface="Cambria" panose="02040503050406030204" pitchFamily="18" charset="0"/>
                        </a:rPr>
                        <a:t>3.54</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US" sz="1200" b="0" i="0" u="none" strike="noStrike">
                          <a:solidFill>
                            <a:srgbClr val="000000"/>
                          </a:solidFill>
                          <a:effectLst/>
                          <a:latin typeface="Cambria" panose="02040503050406030204" pitchFamily="18" charset="0"/>
                        </a:rPr>
                        <a:t>7.94</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US" sz="1200" b="0" i="0" u="none" strike="noStrike">
                          <a:solidFill>
                            <a:srgbClr val="000000"/>
                          </a:solidFill>
                          <a:effectLst/>
                          <a:latin typeface="Cambria" panose="02040503050406030204" pitchFamily="18" charset="0"/>
                        </a:rPr>
                        <a:t>8.08</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US" sz="1200" b="0" i="0" u="none" strike="noStrike">
                          <a:solidFill>
                            <a:srgbClr val="000000"/>
                          </a:solidFill>
                          <a:effectLst/>
                          <a:latin typeface="Cambria" panose="02040503050406030204" pitchFamily="18" charset="0"/>
                        </a:rPr>
                        <a:t>8.91</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US" sz="1200" b="0" i="0" u="none" strike="noStrike">
                          <a:solidFill>
                            <a:srgbClr val="000000"/>
                          </a:solidFill>
                          <a:effectLst/>
                          <a:latin typeface="Cambria" panose="02040503050406030204" pitchFamily="18" charset="0"/>
                        </a:rPr>
                        <a:t>9.16</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US" sz="1200" b="0" i="0" u="none" strike="noStrike">
                          <a:solidFill>
                            <a:srgbClr val="000000"/>
                          </a:solidFill>
                          <a:effectLst/>
                          <a:latin typeface="Cambria" panose="02040503050406030204" pitchFamily="18" charset="0"/>
                        </a:rPr>
                        <a:t>1.58</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US" sz="1200" b="0" i="0" u="none" strike="noStrike">
                          <a:solidFill>
                            <a:srgbClr val="000000"/>
                          </a:solidFill>
                          <a:effectLst/>
                          <a:latin typeface="Cambria" panose="02040503050406030204" pitchFamily="18" charset="0"/>
                        </a:rPr>
                        <a:t>65.45</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b">
                        <a:buNone/>
                      </a:pPr>
                      <a:r>
                        <a:rPr lang="en-US" sz="1200" b="0" i="0" u="none" strike="noStrike" dirty="0">
                          <a:solidFill>
                            <a:srgbClr val="000000"/>
                          </a:solidFill>
                          <a:effectLst/>
                          <a:latin typeface="Cambria" panose="02040503050406030204" pitchFamily="18" charset="0"/>
                        </a:rPr>
                        <a:t>26.33</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b">
                        <a:buNone/>
                      </a:pPr>
                      <a:r>
                        <a:rPr lang="en-US" sz="1200" b="0" i="0" u="none" strike="noStrike" dirty="0">
                          <a:solidFill>
                            <a:srgbClr val="000000"/>
                          </a:solidFill>
                          <a:effectLst/>
                          <a:latin typeface="Cambria" panose="02040503050406030204" pitchFamily="18" charset="0"/>
                        </a:rPr>
                        <a:t>8.22</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1873694465"/>
                  </a:ext>
                </a:extLst>
              </a:tr>
              <a:tr h="215424">
                <a:tc>
                  <a:txBody>
                    <a:bodyPr/>
                    <a:lstStyle/>
                    <a:p>
                      <a:pPr algn="l" rtl="0" fontAlgn="ctr">
                        <a:buNone/>
                      </a:pPr>
                      <a:r>
                        <a:rPr lang="en-IN" sz="1200" b="1" i="1" u="none" strike="noStrike">
                          <a:solidFill>
                            <a:srgbClr val="000000"/>
                          </a:solidFill>
                          <a:effectLst/>
                          <a:latin typeface="Cambria" panose="02040503050406030204" pitchFamily="18" charset="0"/>
                        </a:rPr>
                        <a:t>Nifty 50 Arbitrage</a:t>
                      </a:r>
                    </a:p>
                  </a:txBody>
                  <a:tcPr marL="72000" marR="8734" marT="87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200" b="1" i="1" u="none" strike="noStrike">
                          <a:solidFill>
                            <a:srgbClr val="000000"/>
                          </a:solidFill>
                          <a:effectLst/>
                          <a:latin typeface="Cambria" panose="02040503050406030204" pitchFamily="18" charset="0"/>
                        </a:rPr>
                        <a:t> </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200" b="1" i="1" u="none" strike="noStrike">
                          <a:solidFill>
                            <a:srgbClr val="000000"/>
                          </a:solidFill>
                          <a:effectLst/>
                          <a:latin typeface="Cambria" panose="02040503050406030204" pitchFamily="18" charset="0"/>
                        </a:rPr>
                        <a:t> </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US" sz="1200" b="1" i="1" u="none" strike="noStrike">
                          <a:solidFill>
                            <a:srgbClr val="000000"/>
                          </a:solidFill>
                          <a:effectLst/>
                          <a:latin typeface="Cambria" panose="02040503050406030204" pitchFamily="18" charset="0"/>
                        </a:rPr>
                        <a:t>0.79</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US" sz="1200" b="1" i="1" u="none" strike="noStrike">
                          <a:solidFill>
                            <a:srgbClr val="000000"/>
                          </a:solidFill>
                          <a:effectLst/>
                          <a:latin typeface="Cambria" panose="02040503050406030204" pitchFamily="18" charset="0"/>
                        </a:rPr>
                        <a:t>1.86</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US" sz="1200" b="1" i="1" u="none" strike="noStrike">
                          <a:solidFill>
                            <a:srgbClr val="000000"/>
                          </a:solidFill>
                          <a:effectLst/>
                          <a:latin typeface="Cambria" panose="02040503050406030204" pitchFamily="18" charset="0"/>
                        </a:rPr>
                        <a:t>3.30</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US" sz="1200" b="1" i="1" u="none" strike="noStrike">
                          <a:solidFill>
                            <a:srgbClr val="000000"/>
                          </a:solidFill>
                          <a:effectLst/>
                          <a:latin typeface="Cambria" panose="02040503050406030204" pitchFamily="18" charset="0"/>
                        </a:rPr>
                        <a:t>7.31</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US" sz="1200" b="1" i="1" u="none" strike="noStrike">
                          <a:solidFill>
                            <a:srgbClr val="000000"/>
                          </a:solidFill>
                          <a:effectLst/>
                          <a:latin typeface="Cambria" panose="02040503050406030204" pitchFamily="18" charset="0"/>
                        </a:rPr>
                        <a:t>7.40</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US" sz="1200" b="1" i="1" u="none" strike="noStrike">
                          <a:solidFill>
                            <a:srgbClr val="000000"/>
                          </a:solidFill>
                          <a:effectLst/>
                          <a:latin typeface="Cambria" panose="02040503050406030204" pitchFamily="18" charset="0"/>
                        </a:rPr>
                        <a:t>7.56</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US" sz="1200" b="1" i="1" u="none" strike="noStrike">
                          <a:solidFill>
                            <a:srgbClr val="000000"/>
                          </a:solidFill>
                          <a:effectLst/>
                          <a:latin typeface="Cambria" panose="02040503050406030204" pitchFamily="18" charset="0"/>
                        </a:rPr>
                        <a:t>6.52</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200" b="1" i="1" u="none" strike="noStrike">
                          <a:solidFill>
                            <a:srgbClr val="000000"/>
                          </a:solidFill>
                          <a:effectLst/>
                          <a:latin typeface="Cambria" panose="02040503050406030204" pitchFamily="18" charset="0"/>
                        </a:rPr>
                        <a:t>-</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200" b="1" i="1" u="none" strike="noStrike">
                          <a:solidFill>
                            <a:srgbClr val="000000"/>
                          </a:solidFill>
                          <a:effectLst/>
                          <a:latin typeface="Cambria" panose="02040503050406030204" pitchFamily="18" charset="0"/>
                        </a:rPr>
                        <a:t> </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200" b="1" i="1" u="none" strike="noStrike">
                          <a:solidFill>
                            <a:srgbClr val="000000"/>
                          </a:solidFill>
                          <a:effectLst/>
                          <a:latin typeface="Cambria" panose="02040503050406030204" pitchFamily="18" charset="0"/>
                        </a:rPr>
                        <a:t> </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US" sz="1200" b="1" i="1" u="none" strike="noStrike">
                          <a:solidFill>
                            <a:srgbClr val="000000"/>
                          </a:solidFill>
                          <a:effectLst/>
                          <a:latin typeface="Cambria" panose="02040503050406030204" pitchFamily="18" charset="0"/>
                        </a:rPr>
                        <a:t> </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US" sz="1200" b="1" i="1" u="none" strike="noStrike">
                          <a:solidFill>
                            <a:srgbClr val="000000"/>
                          </a:solidFill>
                          <a:effectLst/>
                          <a:latin typeface="Cambria" panose="02040503050406030204" pitchFamily="18" charset="0"/>
                        </a:rPr>
                        <a:t> </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US" sz="1200" b="1" i="1" u="none" strike="noStrike" dirty="0">
                          <a:solidFill>
                            <a:srgbClr val="000000"/>
                          </a:solidFill>
                          <a:effectLst/>
                          <a:latin typeface="Cambria" panose="02040503050406030204" pitchFamily="18" charset="0"/>
                        </a:rPr>
                        <a:t> </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189118257"/>
                  </a:ext>
                </a:extLst>
              </a:tr>
              <a:tr h="215424">
                <a:tc>
                  <a:txBody>
                    <a:bodyPr/>
                    <a:lstStyle/>
                    <a:p>
                      <a:pPr algn="l" rtl="0" fontAlgn="ctr">
                        <a:buNone/>
                      </a:pPr>
                      <a:r>
                        <a:rPr lang="en-IN" sz="1200" b="1" i="0" u="none" strike="noStrike">
                          <a:solidFill>
                            <a:srgbClr val="000000"/>
                          </a:solidFill>
                          <a:effectLst/>
                          <a:latin typeface="Cambria" panose="02040503050406030204" pitchFamily="18" charset="0"/>
                        </a:rPr>
                        <a:t>Conservative Hybrid</a:t>
                      </a:r>
                    </a:p>
                  </a:txBody>
                  <a:tcPr marL="72000" marR="8734" marT="87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ctr" rtl="0" fontAlgn="ctr">
                        <a:buNone/>
                      </a:pPr>
                      <a:r>
                        <a:rPr lang="en-US" sz="1200" b="1" i="0" u="none" strike="noStrike">
                          <a:solidFill>
                            <a:srgbClr val="000000"/>
                          </a:solidFill>
                          <a:effectLst/>
                          <a:latin typeface="Cambria" panose="02040503050406030204" pitchFamily="18" charset="0"/>
                        </a:rPr>
                        <a:t> </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ctr" rtl="0" fontAlgn="ctr">
                        <a:buNone/>
                      </a:pPr>
                      <a:r>
                        <a:rPr lang="en-US" sz="1200" b="1" i="0" u="none" strike="noStrike">
                          <a:solidFill>
                            <a:srgbClr val="000000"/>
                          </a:solidFill>
                          <a:effectLst/>
                          <a:latin typeface="Cambria" panose="02040503050406030204" pitchFamily="18" charset="0"/>
                        </a:rPr>
                        <a:t> </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ctr" rtl="0" fontAlgn="ctr">
                        <a:buNone/>
                      </a:pPr>
                      <a:r>
                        <a:rPr lang="en-US" sz="1200" b="1" i="0" u="none" strike="noStrike">
                          <a:solidFill>
                            <a:srgbClr val="000000"/>
                          </a:solidFill>
                          <a:effectLst/>
                          <a:latin typeface="Cambria" panose="02040503050406030204" pitchFamily="18" charset="0"/>
                        </a:rPr>
                        <a:t> </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ctr" rtl="0" fontAlgn="ctr">
                        <a:buNone/>
                      </a:pPr>
                      <a:r>
                        <a:rPr lang="en-US" sz="1200" b="1" i="0" u="none" strike="noStrike">
                          <a:solidFill>
                            <a:srgbClr val="000000"/>
                          </a:solidFill>
                          <a:effectLst/>
                          <a:latin typeface="Cambria" panose="02040503050406030204" pitchFamily="18" charset="0"/>
                        </a:rPr>
                        <a:t> </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ctr" rtl="0" fontAlgn="ctr">
                        <a:buNone/>
                      </a:pPr>
                      <a:r>
                        <a:rPr lang="en-US" sz="1200" b="1" i="0" u="none" strike="noStrike">
                          <a:solidFill>
                            <a:srgbClr val="000000"/>
                          </a:solidFill>
                          <a:effectLst/>
                          <a:latin typeface="Cambria" panose="02040503050406030204" pitchFamily="18" charset="0"/>
                        </a:rPr>
                        <a:t> </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ctr" rtl="0" fontAlgn="ctr">
                        <a:buNone/>
                      </a:pPr>
                      <a:r>
                        <a:rPr lang="en-US" sz="1200" b="1" i="0" u="none" strike="noStrike">
                          <a:solidFill>
                            <a:srgbClr val="000000"/>
                          </a:solidFill>
                          <a:effectLst/>
                          <a:latin typeface="Cambria" panose="02040503050406030204" pitchFamily="18" charset="0"/>
                        </a:rPr>
                        <a:t> </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ctr" rtl="0" fontAlgn="ctr">
                        <a:buNone/>
                      </a:pPr>
                      <a:r>
                        <a:rPr lang="en-US" sz="1200" b="1" i="0" u="none" strike="noStrike">
                          <a:solidFill>
                            <a:srgbClr val="000000"/>
                          </a:solidFill>
                          <a:effectLst/>
                          <a:latin typeface="Cambria" panose="02040503050406030204" pitchFamily="18" charset="0"/>
                        </a:rPr>
                        <a:t> </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ctr" rtl="0" fontAlgn="ctr">
                        <a:buNone/>
                      </a:pPr>
                      <a:r>
                        <a:rPr lang="en-US" sz="1200" b="1" i="0" u="none" strike="noStrike">
                          <a:solidFill>
                            <a:srgbClr val="000000"/>
                          </a:solidFill>
                          <a:effectLst/>
                          <a:latin typeface="Cambria" panose="02040503050406030204" pitchFamily="18" charset="0"/>
                        </a:rPr>
                        <a:t> </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ctr" rtl="0" fontAlgn="ctr">
                        <a:buNone/>
                      </a:pPr>
                      <a:r>
                        <a:rPr lang="en-US" sz="1200" b="1" i="0" u="none" strike="noStrike">
                          <a:solidFill>
                            <a:srgbClr val="000000"/>
                          </a:solidFill>
                          <a:effectLst/>
                          <a:latin typeface="Cambria" panose="02040503050406030204" pitchFamily="18" charset="0"/>
                        </a:rPr>
                        <a:t> </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ctr" rtl="0" fontAlgn="ctr">
                        <a:buNone/>
                      </a:pPr>
                      <a:r>
                        <a:rPr lang="en-US" sz="1200" b="1" i="0" u="none" strike="noStrike">
                          <a:solidFill>
                            <a:srgbClr val="000000"/>
                          </a:solidFill>
                          <a:effectLst/>
                          <a:latin typeface="Cambria" panose="02040503050406030204" pitchFamily="18" charset="0"/>
                        </a:rPr>
                        <a:t> </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ctr" rtl="0" fontAlgn="ctr">
                        <a:buNone/>
                      </a:pPr>
                      <a:r>
                        <a:rPr lang="en-US" sz="1200" b="1" i="0" u="none" strike="noStrike">
                          <a:solidFill>
                            <a:srgbClr val="000000"/>
                          </a:solidFill>
                          <a:effectLst/>
                          <a:latin typeface="Cambria" panose="02040503050406030204" pitchFamily="18" charset="0"/>
                        </a:rPr>
                        <a:t> </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ctr" rtl="0" fontAlgn="ctr">
                        <a:buNone/>
                      </a:pPr>
                      <a:r>
                        <a:rPr lang="en-US" sz="1200" b="1" i="0" u="none" strike="noStrike">
                          <a:solidFill>
                            <a:srgbClr val="000000"/>
                          </a:solidFill>
                          <a:effectLst/>
                          <a:latin typeface="Cambria" panose="02040503050406030204" pitchFamily="18" charset="0"/>
                        </a:rPr>
                        <a:t> </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ctr" rtl="0" fontAlgn="ctr">
                        <a:buNone/>
                      </a:pPr>
                      <a:r>
                        <a:rPr lang="en-US" sz="1200" b="1" i="0" u="none" strike="noStrike">
                          <a:solidFill>
                            <a:srgbClr val="000000"/>
                          </a:solidFill>
                          <a:effectLst/>
                          <a:latin typeface="Cambria" panose="02040503050406030204" pitchFamily="18" charset="0"/>
                        </a:rPr>
                        <a:t> </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ctr" rtl="0" fontAlgn="ctr">
                        <a:buNone/>
                      </a:pPr>
                      <a:r>
                        <a:rPr lang="en-US" sz="1200" b="1" i="0" u="none" strike="noStrike">
                          <a:solidFill>
                            <a:srgbClr val="000000"/>
                          </a:solidFill>
                          <a:effectLst/>
                          <a:latin typeface="Cambria" panose="02040503050406030204" pitchFamily="18" charset="0"/>
                        </a:rPr>
                        <a:t> </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ctr" rtl="0" fontAlgn="ctr">
                        <a:buNone/>
                      </a:pPr>
                      <a:r>
                        <a:rPr lang="en-US" sz="1200" b="1" i="0" u="none" strike="noStrike" dirty="0">
                          <a:solidFill>
                            <a:srgbClr val="000000"/>
                          </a:solidFill>
                          <a:effectLst/>
                          <a:latin typeface="Cambria" panose="02040503050406030204" pitchFamily="18" charset="0"/>
                        </a:rPr>
                        <a:t> </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extLst>
                  <a:ext uri="{0D108BD9-81ED-4DB2-BD59-A6C34878D82A}">
                    <a16:rowId xmlns:a16="http://schemas.microsoft.com/office/drawing/2014/main" val="2222594137"/>
                  </a:ext>
                </a:extLst>
              </a:tr>
              <a:tr h="215424">
                <a:tc>
                  <a:txBody>
                    <a:bodyPr/>
                    <a:lstStyle/>
                    <a:p>
                      <a:pPr algn="l" rtl="0" fontAlgn="ctr">
                        <a:buNone/>
                      </a:pPr>
                      <a:r>
                        <a:rPr lang="en-IN" sz="1200" b="0" i="0" u="none" strike="noStrike" dirty="0">
                          <a:solidFill>
                            <a:srgbClr val="000000"/>
                          </a:solidFill>
                          <a:effectLst/>
                          <a:latin typeface="Cambria" panose="02040503050406030204" pitchFamily="18" charset="0"/>
                        </a:rPr>
                        <a:t>Nippon India Conservative Hybrid Fund(G)</a:t>
                      </a:r>
                    </a:p>
                  </a:txBody>
                  <a:tcPr marL="72000" marR="8734" marT="87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US" sz="1200" b="0" i="0" u="none" strike="noStrike">
                          <a:solidFill>
                            <a:srgbClr val="000000"/>
                          </a:solidFill>
                          <a:effectLst/>
                          <a:latin typeface="Cambria" panose="02040503050406030204" pitchFamily="18" charset="0"/>
                        </a:rPr>
                        <a:t>976.82</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200" b="0" i="0" u="none" strike="noStrike">
                          <a:solidFill>
                            <a:srgbClr val="000000"/>
                          </a:solidFill>
                          <a:effectLst/>
                          <a:latin typeface="Cambria" panose="02040503050406030204" pitchFamily="18" charset="0"/>
                        </a:rPr>
                        <a:t>12-Jan-2004</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US" sz="1200" b="0" i="0" u="none" strike="noStrike">
                          <a:solidFill>
                            <a:srgbClr val="000000"/>
                          </a:solidFill>
                          <a:effectLst/>
                          <a:latin typeface="Cambria" panose="02040503050406030204" pitchFamily="18" charset="0"/>
                        </a:rPr>
                        <a:t>0.86</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US" sz="1200" b="0" i="0" u="none" strike="noStrike">
                          <a:solidFill>
                            <a:srgbClr val="000000"/>
                          </a:solidFill>
                          <a:effectLst/>
                          <a:latin typeface="Cambria" panose="02040503050406030204" pitchFamily="18" charset="0"/>
                        </a:rPr>
                        <a:t>2.46</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US" sz="1200" b="0" i="0" u="none" strike="noStrike">
                          <a:solidFill>
                            <a:srgbClr val="000000"/>
                          </a:solidFill>
                          <a:effectLst/>
                          <a:latin typeface="Cambria" panose="02040503050406030204" pitchFamily="18" charset="0"/>
                        </a:rPr>
                        <a:t>3.18</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US" sz="1200" b="0" i="0" u="none" strike="noStrike">
                          <a:solidFill>
                            <a:srgbClr val="000000"/>
                          </a:solidFill>
                          <a:effectLst/>
                          <a:latin typeface="Cambria" panose="02040503050406030204" pitchFamily="18" charset="0"/>
                        </a:rPr>
                        <a:t>6.95</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US" sz="1200" b="0" i="0" u="none" strike="noStrike">
                          <a:solidFill>
                            <a:srgbClr val="000000"/>
                          </a:solidFill>
                          <a:effectLst/>
                          <a:latin typeface="Cambria" panose="02040503050406030204" pitchFamily="18" charset="0"/>
                        </a:rPr>
                        <a:t>7.38</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US" sz="1200" b="0" i="0" u="none" strike="noStrike">
                          <a:solidFill>
                            <a:srgbClr val="000000"/>
                          </a:solidFill>
                          <a:effectLst/>
                          <a:latin typeface="Cambria" panose="02040503050406030204" pitchFamily="18" charset="0"/>
                        </a:rPr>
                        <a:t>8.08</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US" sz="1200" b="0" i="0" u="none" strike="noStrike">
                          <a:solidFill>
                            <a:srgbClr val="000000"/>
                          </a:solidFill>
                          <a:effectLst/>
                          <a:latin typeface="Cambria" panose="02040503050406030204" pitchFamily="18" charset="0"/>
                        </a:rPr>
                        <a:t>7.93</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US" sz="1200" b="0" i="0" u="none" strike="noStrike">
                          <a:solidFill>
                            <a:srgbClr val="000000"/>
                          </a:solidFill>
                          <a:effectLst/>
                          <a:latin typeface="Cambria" panose="02040503050406030204" pitchFamily="18" charset="0"/>
                        </a:rPr>
                        <a:t>5.45</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US" sz="1200" b="0" i="0" u="none" strike="noStrike">
                          <a:solidFill>
                            <a:srgbClr val="000000"/>
                          </a:solidFill>
                          <a:effectLst/>
                          <a:latin typeface="Cambria" panose="02040503050406030204" pitchFamily="18" charset="0"/>
                        </a:rPr>
                        <a:t>8.43</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US" sz="1200" b="0" i="0" u="none" strike="noStrike">
                          <a:solidFill>
                            <a:srgbClr val="000000"/>
                          </a:solidFill>
                          <a:effectLst/>
                          <a:latin typeface="Cambria" panose="02040503050406030204" pitchFamily="18" charset="0"/>
                        </a:rPr>
                        <a:t>1.53</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US" sz="1200" b="0" i="0" u="none" strike="noStrike" dirty="0">
                          <a:solidFill>
                            <a:srgbClr val="000000"/>
                          </a:solidFill>
                          <a:effectLst/>
                          <a:latin typeface="Cambria" panose="02040503050406030204" pitchFamily="18" charset="0"/>
                        </a:rPr>
                        <a:t>11.29</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b">
                        <a:buNone/>
                      </a:pPr>
                      <a:r>
                        <a:rPr lang="en-US" sz="1200" b="0" i="0" u="none" strike="noStrike">
                          <a:solidFill>
                            <a:srgbClr val="000000"/>
                          </a:solidFill>
                          <a:effectLst/>
                          <a:latin typeface="Cambria" panose="02040503050406030204" pitchFamily="18" charset="0"/>
                        </a:rPr>
                        <a:t>78.46</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b">
                        <a:buNone/>
                      </a:pPr>
                      <a:r>
                        <a:rPr lang="en-US" sz="1200" b="0" i="0" u="none" strike="noStrike" dirty="0">
                          <a:solidFill>
                            <a:srgbClr val="000000"/>
                          </a:solidFill>
                          <a:effectLst/>
                          <a:latin typeface="Cambria" panose="02040503050406030204" pitchFamily="18" charset="0"/>
                        </a:rPr>
                        <a:t>10.25</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1202222104"/>
                  </a:ext>
                </a:extLst>
              </a:tr>
              <a:tr h="215424">
                <a:tc>
                  <a:txBody>
                    <a:bodyPr/>
                    <a:lstStyle/>
                    <a:p>
                      <a:pPr algn="l" rtl="0" fontAlgn="ctr">
                        <a:buNone/>
                      </a:pPr>
                      <a:r>
                        <a:rPr lang="en-IN" sz="1200" b="0" i="0" u="none" strike="noStrike" dirty="0">
                          <a:solidFill>
                            <a:srgbClr val="000000"/>
                          </a:solidFill>
                          <a:effectLst/>
                          <a:latin typeface="Cambria" panose="02040503050406030204" pitchFamily="18" charset="0"/>
                        </a:rPr>
                        <a:t>ICICI Pru Regular Savings Fund-Reg(G)</a:t>
                      </a:r>
                    </a:p>
                  </a:txBody>
                  <a:tcPr marL="72000" marR="8734" marT="87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US" sz="1200" b="0" i="0" u="none" strike="noStrike">
                          <a:solidFill>
                            <a:srgbClr val="000000"/>
                          </a:solidFill>
                          <a:effectLst/>
                          <a:latin typeface="Cambria" panose="02040503050406030204" pitchFamily="18" charset="0"/>
                        </a:rPr>
                        <a:t>3,355.90</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200" b="0" i="0" u="none" strike="noStrike">
                          <a:solidFill>
                            <a:srgbClr val="000000"/>
                          </a:solidFill>
                          <a:effectLst/>
                          <a:latin typeface="Cambria" panose="02040503050406030204" pitchFamily="18" charset="0"/>
                        </a:rPr>
                        <a:t>30-Mar-2004</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US" sz="1200" b="0" i="0" u="none" strike="noStrike">
                          <a:solidFill>
                            <a:srgbClr val="000000"/>
                          </a:solidFill>
                          <a:effectLst/>
                          <a:latin typeface="Cambria" panose="02040503050406030204" pitchFamily="18" charset="0"/>
                        </a:rPr>
                        <a:t>0.68</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US" sz="1200" b="0" i="0" u="none" strike="noStrike">
                          <a:solidFill>
                            <a:srgbClr val="000000"/>
                          </a:solidFill>
                          <a:effectLst/>
                          <a:latin typeface="Cambria" panose="02040503050406030204" pitchFamily="18" charset="0"/>
                        </a:rPr>
                        <a:t>2.44</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US" sz="1200" b="0" i="0" u="none" strike="noStrike">
                          <a:solidFill>
                            <a:srgbClr val="000000"/>
                          </a:solidFill>
                          <a:effectLst/>
                          <a:latin typeface="Cambria" panose="02040503050406030204" pitchFamily="18" charset="0"/>
                        </a:rPr>
                        <a:t>2.30</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US" sz="1200" b="0" i="0" u="none" strike="noStrike">
                          <a:solidFill>
                            <a:srgbClr val="000000"/>
                          </a:solidFill>
                          <a:effectLst/>
                          <a:latin typeface="Cambria" panose="02040503050406030204" pitchFamily="18" charset="0"/>
                        </a:rPr>
                        <a:t>4.40</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US" sz="1200" b="0" i="0" u="none" strike="noStrike">
                          <a:solidFill>
                            <a:srgbClr val="000000"/>
                          </a:solidFill>
                          <a:effectLst/>
                          <a:latin typeface="Cambria" panose="02040503050406030204" pitchFamily="18" charset="0"/>
                        </a:rPr>
                        <a:t>5.91</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US" sz="1200" b="0" i="0" u="none" strike="noStrike">
                          <a:solidFill>
                            <a:srgbClr val="000000"/>
                          </a:solidFill>
                          <a:effectLst/>
                          <a:latin typeface="Cambria" panose="02040503050406030204" pitchFamily="18" charset="0"/>
                        </a:rPr>
                        <a:t>8.71</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US" sz="1200" b="0" i="0" u="none" strike="noStrike">
                          <a:solidFill>
                            <a:srgbClr val="000000"/>
                          </a:solidFill>
                          <a:effectLst/>
                          <a:latin typeface="Cambria" panose="02040503050406030204" pitchFamily="18" charset="0"/>
                        </a:rPr>
                        <a:t>8.53</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US" sz="1200" b="0" i="0" u="none" strike="noStrike">
                          <a:solidFill>
                            <a:srgbClr val="000000"/>
                          </a:solidFill>
                          <a:effectLst/>
                          <a:latin typeface="Cambria" panose="02040503050406030204" pitchFamily="18" charset="0"/>
                        </a:rPr>
                        <a:t>8.80</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US" sz="1200" b="0" i="0" u="none" strike="noStrike">
                          <a:solidFill>
                            <a:srgbClr val="000000"/>
                          </a:solidFill>
                          <a:effectLst/>
                          <a:latin typeface="Cambria" panose="02040503050406030204" pitchFamily="18" charset="0"/>
                        </a:rPr>
                        <a:t>9.71</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US" sz="1200" b="0" i="0" u="none" strike="noStrike">
                          <a:solidFill>
                            <a:srgbClr val="000000"/>
                          </a:solidFill>
                          <a:effectLst/>
                          <a:latin typeface="Cambria" panose="02040503050406030204" pitchFamily="18" charset="0"/>
                        </a:rPr>
                        <a:t>1.42</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US" sz="1200" b="0" i="0" u="none" strike="noStrike" dirty="0">
                          <a:solidFill>
                            <a:srgbClr val="000000"/>
                          </a:solidFill>
                          <a:effectLst/>
                          <a:latin typeface="Cambria" panose="02040503050406030204" pitchFamily="18" charset="0"/>
                        </a:rPr>
                        <a:t>22.91</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b">
                        <a:buNone/>
                      </a:pPr>
                      <a:r>
                        <a:rPr lang="en-US" sz="1200" b="0" i="0" u="none" strike="noStrike" dirty="0">
                          <a:solidFill>
                            <a:srgbClr val="000000"/>
                          </a:solidFill>
                          <a:effectLst/>
                          <a:latin typeface="Cambria" panose="02040503050406030204" pitchFamily="18" charset="0"/>
                        </a:rPr>
                        <a:t>72.72</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b">
                        <a:buNone/>
                      </a:pPr>
                      <a:r>
                        <a:rPr lang="en-US" sz="1200" b="0" i="0" u="none" strike="noStrike" dirty="0">
                          <a:solidFill>
                            <a:srgbClr val="000000"/>
                          </a:solidFill>
                          <a:effectLst/>
                          <a:latin typeface="Cambria" panose="02040503050406030204" pitchFamily="18" charset="0"/>
                        </a:rPr>
                        <a:t>4.37</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3009315616"/>
                  </a:ext>
                </a:extLst>
              </a:tr>
              <a:tr h="215424">
                <a:tc>
                  <a:txBody>
                    <a:bodyPr/>
                    <a:lstStyle/>
                    <a:p>
                      <a:pPr algn="l" rtl="0" fontAlgn="ctr">
                        <a:buNone/>
                      </a:pPr>
                      <a:r>
                        <a:rPr lang="en-IN" sz="1200" b="1" i="1" u="none" strike="noStrike">
                          <a:solidFill>
                            <a:srgbClr val="000000"/>
                          </a:solidFill>
                          <a:effectLst/>
                          <a:latin typeface="Cambria" panose="02040503050406030204" pitchFamily="18" charset="0"/>
                        </a:rPr>
                        <a:t>CRISIL Hybrid 85+15 - Conservative Index</a:t>
                      </a:r>
                    </a:p>
                  </a:txBody>
                  <a:tcPr marL="72000" marR="8734" marT="87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200" b="1" i="1" u="none" strike="noStrike">
                          <a:solidFill>
                            <a:srgbClr val="000000"/>
                          </a:solidFill>
                          <a:effectLst/>
                          <a:latin typeface="Cambria" panose="02040503050406030204" pitchFamily="18" charset="0"/>
                        </a:rPr>
                        <a:t> </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200" b="1" i="1" u="none" strike="noStrike">
                          <a:solidFill>
                            <a:srgbClr val="000000"/>
                          </a:solidFill>
                          <a:effectLst/>
                          <a:latin typeface="Cambria" panose="02040503050406030204" pitchFamily="18" charset="0"/>
                        </a:rPr>
                        <a:t> </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US" sz="1200" b="1" i="1" u="none" strike="noStrike">
                          <a:solidFill>
                            <a:srgbClr val="000000"/>
                          </a:solidFill>
                          <a:effectLst/>
                          <a:latin typeface="Cambria" panose="02040503050406030204" pitchFamily="18" charset="0"/>
                        </a:rPr>
                        <a:t>0.43</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US" sz="1200" b="1" i="1" u="none" strike="noStrike">
                          <a:solidFill>
                            <a:srgbClr val="000000"/>
                          </a:solidFill>
                          <a:effectLst/>
                          <a:latin typeface="Cambria" panose="02040503050406030204" pitchFamily="18" charset="0"/>
                        </a:rPr>
                        <a:t>2.80</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US" sz="1200" b="1" i="1" u="none" strike="noStrike">
                          <a:solidFill>
                            <a:srgbClr val="000000"/>
                          </a:solidFill>
                          <a:effectLst/>
                          <a:latin typeface="Cambria" panose="02040503050406030204" pitchFamily="18" charset="0"/>
                        </a:rPr>
                        <a:t>2.79</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US" sz="1200" b="1" i="1" u="none" strike="noStrike">
                          <a:solidFill>
                            <a:srgbClr val="000000"/>
                          </a:solidFill>
                          <a:effectLst/>
                          <a:latin typeface="Cambria" panose="02040503050406030204" pitchFamily="18" charset="0"/>
                        </a:rPr>
                        <a:t>4.30</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US" sz="1200" b="1" i="1" u="none" strike="noStrike">
                          <a:solidFill>
                            <a:srgbClr val="000000"/>
                          </a:solidFill>
                          <a:effectLst/>
                          <a:latin typeface="Cambria" panose="02040503050406030204" pitchFamily="18" charset="0"/>
                        </a:rPr>
                        <a:t>5.76</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US" sz="1200" b="1" i="1" u="none" strike="noStrike">
                          <a:solidFill>
                            <a:srgbClr val="000000"/>
                          </a:solidFill>
                          <a:effectLst/>
                          <a:latin typeface="Cambria" panose="02040503050406030204" pitchFamily="18" charset="0"/>
                        </a:rPr>
                        <a:t>7.86</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US" sz="1200" b="1" i="1" u="none" strike="noStrike">
                          <a:solidFill>
                            <a:srgbClr val="000000"/>
                          </a:solidFill>
                          <a:effectLst/>
                          <a:latin typeface="Cambria" panose="02040503050406030204" pitchFamily="18" charset="0"/>
                        </a:rPr>
                        <a:t>7.12</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US" sz="1200" b="1" i="1" u="none" strike="noStrike">
                          <a:solidFill>
                            <a:srgbClr val="000000"/>
                          </a:solidFill>
                          <a:effectLst/>
                          <a:latin typeface="Cambria" panose="02040503050406030204" pitchFamily="18" charset="0"/>
                        </a:rPr>
                        <a:t>8.17</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200" b="1" i="1" u="none" strike="noStrike">
                          <a:solidFill>
                            <a:srgbClr val="000000"/>
                          </a:solidFill>
                          <a:effectLst/>
                          <a:latin typeface="Cambria" panose="02040503050406030204" pitchFamily="18" charset="0"/>
                        </a:rPr>
                        <a:t> </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200" b="1" i="1" u="none" strike="noStrike">
                          <a:solidFill>
                            <a:srgbClr val="000000"/>
                          </a:solidFill>
                          <a:effectLst/>
                          <a:latin typeface="Cambria" panose="02040503050406030204" pitchFamily="18" charset="0"/>
                        </a:rPr>
                        <a:t> </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US" sz="1200" b="1" i="1" u="none" strike="noStrike">
                          <a:solidFill>
                            <a:srgbClr val="000000"/>
                          </a:solidFill>
                          <a:effectLst/>
                          <a:latin typeface="Cambria" panose="02040503050406030204" pitchFamily="18" charset="0"/>
                        </a:rPr>
                        <a:t> </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US" sz="1200" b="1" i="1" u="none" strike="noStrike">
                          <a:solidFill>
                            <a:srgbClr val="000000"/>
                          </a:solidFill>
                          <a:effectLst/>
                          <a:latin typeface="Cambria" panose="02040503050406030204" pitchFamily="18" charset="0"/>
                        </a:rPr>
                        <a:t> </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US" sz="1200" b="1" i="1" u="none" strike="noStrike">
                          <a:solidFill>
                            <a:srgbClr val="000000"/>
                          </a:solidFill>
                          <a:effectLst/>
                          <a:latin typeface="Cambria" panose="02040503050406030204" pitchFamily="18" charset="0"/>
                        </a:rPr>
                        <a:t> </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4075241754"/>
                  </a:ext>
                </a:extLst>
              </a:tr>
              <a:tr h="215424">
                <a:tc>
                  <a:txBody>
                    <a:bodyPr/>
                    <a:lstStyle/>
                    <a:p>
                      <a:pPr algn="l" rtl="0" fontAlgn="ctr">
                        <a:buNone/>
                      </a:pPr>
                      <a:r>
                        <a:rPr lang="en-IN" sz="1200" b="1" i="0" u="none" strike="noStrike">
                          <a:solidFill>
                            <a:srgbClr val="000000"/>
                          </a:solidFill>
                          <a:effectLst/>
                          <a:latin typeface="Cambria" panose="02040503050406030204" pitchFamily="18" charset="0"/>
                        </a:rPr>
                        <a:t>Dynamic Asset Allocation Fund</a:t>
                      </a:r>
                    </a:p>
                  </a:txBody>
                  <a:tcPr marL="72000" marR="8734" marT="87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ctr" rtl="0" fontAlgn="ctr">
                        <a:buNone/>
                      </a:pPr>
                      <a:r>
                        <a:rPr lang="en-US" sz="1200" b="1" i="0" u="none" strike="noStrike">
                          <a:solidFill>
                            <a:srgbClr val="000000"/>
                          </a:solidFill>
                          <a:effectLst/>
                          <a:latin typeface="Cambria" panose="02040503050406030204" pitchFamily="18" charset="0"/>
                        </a:rPr>
                        <a:t> </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ctr" rtl="0" fontAlgn="ctr">
                        <a:buNone/>
                      </a:pPr>
                      <a:r>
                        <a:rPr lang="en-US" sz="1200" b="1" i="0" u="none" strike="noStrike">
                          <a:solidFill>
                            <a:srgbClr val="000000"/>
                          </a:solidFill>
                          <a:effectLst/>
                          <a:latin typeface="Cambria" panose="02040503050406030204" pitchFamily="18" charset="0"/>
                        </a:rPr>
                        <a:t> </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ctr" rtl="0" fontAlgn="ctr">
                        <a:buNone/>
                      </a:pPr>
                      <a:r>
                        <a:rPr lang="en-US" sz="1200" b="1" i="0" u="none" strike="noStrike">
                          <a:solidFill>
                            <a:srgbClr val="000000"/>
                          </a:solidFill>
                          <a:effectLst/>
                          <a:latin typeface="Cambria" panose="02040503050406030204" pitchFamily="18" charset="0"/>
                        </a:rPr>
                        <a:t> </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ctr" rtl="0" fontAlgn="ctr">
                        <a:buNone/>
                      </a:pPr>
                      <a:r>
                        <a:rPr lang="en-US" sz="1200" b="1" i="0" u="none" strike="noStrike">
                          <a:solidFill>
                            <a:srgbClr val="000000"/>
                          </a:solidFill>
                          <a:effectLst/>
                          <a:latin typeface="Cambria" panose="02040503050406030204" pitchFamily="18" charset="0"/>
                        </a:rPr>
                        <a:t> </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ctr" rtl="0" fontAlgn="ctr">
                        <a:buNone/>
                      </a:pPr>
                      <a:r>
                        <a:rPr lang="en-US" sz="1200" b="1" i="0" u="none" strike="noStrike">
                          <a:solidFill>
                            <a:srgbClr val="000000"/>
                          </a:solidFill>
                          <a:effectLst/>
                          <a:latin typeface="Cambria" panose="02040503050406030204" pitchFamily="18" charset="0"/>
                        </a:rPr>
                        <a:t> </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ctr" rtl="0" fontAlgn="ctr">
                        <a:buNone/>
                      </a:pPr>
                      <a:r>
                        <a:rPr lang="en-US" sz="1200" b="1" i="0" u="none" strike="noStrike">
                          <a:solidFill>
                            <a:srgbClr val="000000"/>
                          </a:solidFill>
                          <a:effectLst/>
                          <a:latin typeface="Cambria" panose="02040503050406030204" pitchFamily="18" charset="0"/>
                        </a:rPr>
                        <a:t> </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ctr" rtl="0" fontAlgn="ctr">
                        <a:buNone/>
                      </a:pPr>
                      <a:r>
                        <a:rPr lang="en-US" sz="1200" b="1" i="0" u="none" strike="noStrike">
                          <a:solidFill>
                            <a:srgbClr val="000000"/>
                          </a:solidFill>
                          <a:effectLst/>
                          <a:latin typeface="Cambria" panose="02040503050406030204" pitchFamily="18" charset="0"/>
                        </a:rPr>
                        <a:t> </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ctr" rtl="0" fontAlgn="ctr">
                        <a:buNone/>
                      </a:pPr>
                      <a:r>
                        <a:rPr lang="en-US" sz="1200" b="1" i="0" u="none" strike="noStrike">
                          <a:solidFill>
                            <a:srgbClr val="000000"/>
                          </a:solidFill>
                          <a:effectLst/>
                          <a:latin typeface="Cambria" panose="02040503050406030204" pitchFamily="18" charset="0"/>
                        </a:rPr>
                        <a:t> </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ctr" rtl="0" fontAlgn="ctr">
                        <a:buNone/>
                      </a:pPr>
                      <a:r>
                        <a:rPr lang="en-US" sz="1200" b="1" i="0" u="none" strike="noStrike">
                          <a:solidFill>
                            <a:srgbClr val="000000"/>
                          </a:solidFill>
                          <a:effectLst/>
                          <a:latin typeface="Cambria" panose="02040503050406030204" pitchFamily="18" charset="0"/>
                        </a:rPr>
                        <a:t> </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ctr" rtl="0" fontAlgn="ctr">
                        <a:buNone/>
                      </a:pPr>
                      <a:r>
                        <a:rPr lang="en-US" sz="1200" b="1" i="0" u="none" strike="noStrike">
                          <a:solidFill>
                            <a:srgbClr val="000000"/>
                          </a:solidFill>
                          <a:effectLst/>
                          <a:latin typeface="Cambria" panose="02040503050406030204" pitchFamily="18" charset="0"/>
                        </a:rPr>
                        <a:t> </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ctr" rtl="0" fontAlgn="ctr">
                        <a:buNone/>
                      </a:pPr>
                      <a:r>
                        <a:rPr lang="en-US" sz="1200" b="1" i="0" u="none" strike="noStrike">
                          <a:solidFill>
                            <a:srgbClr val="000000"/>
                          </a:solidFill>
                          <a:effectLst/>
                          <a:latin typeface="Cambria" panose="02040503050406030204" pitchFamily="18" charset="0"/>
                        </a:rPr>
                        <a:t> </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ctr" rtl="0" fontAlgn="ctr">
                        <a:buNone/>
                      </a:pPr>
                      <a:r>
                        <a:rPr lang="en-US" sz="1200" b="1" i="0" u="none" strike="noStrike">
                          <a:solidFill>
                            <a:srgbClr val="000000"/>
                          </a:solidFill>
                          <a:effectLst/>
                          <a:latin typeface="Cambria" panose="02040503050406030204" pitchFamily="18" charset="0"/>
                        </a:rPr>
                        <a:t> </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ctr" rtl="0" fontAlgn="ctr">
                        <a:buNone/>
                      </a:pPr>
                      <a:r>
                        <a:rPr lang="en-US" sz="1200" b="1" i="0" u="none" strike="noStrike">
                          <a:solidFill>
                            <a:srgbClr val="000000"/>
                          </a:solidFill>
                          <a:effectLst/>
                          <a:latin typeface="Cambria" panose="02040503050406030204" pitchFamily="18" charset="0"/>
                        </a:rPr>
                        <a:t> </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ctr" rtl="0" fontAlgn="ctr">
                        <a:buNone/>
                      </a:pPr>
                      <a:r>
                        <a:rPr lang="en-US" sz="1200" b="1" i="0" u="none" strike="noStrike">
                          <a:solidFill>
                            <a:srgbClr val="000000"/>
                          </a:solidFill>
                          <a:effectLst/>
                          <a:latin typeface="Cambria" panose="02040503050406030204" pitchFamily="18" charset="0"/>
                        </a:rPr>
                        <a:t> </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tc>
                  <a:txBody>
                    <a:bodyPr/>
                    <a:lstStyle/>
                    <a:p>
                      <a:pPr algn="ctr" rtl="0" fontAlgn="ctr">
                        <a:buNone/>
                      </a:pPr>
                      <a:r>
                        <a:rPr lang="en-US" sz="1200" b="1" i="0" u="none" strike="noStrike">
                          <a:solidFill>
                            <a:srgbClr val="000000"/>
                          </a:solidFill>
                          <a:effectLst/>
                          <a:latin typeface="Cambria" panose="02040503050406030204" pitchFamily="18" charset="0"/>
                        </a:rPr>
                        <a:t> </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0CECE"/>
                    </a:solidFill>
                  </a:tcPr>
                </a:tc>
                <a:extLst>
                  <a:ext uri="{0D108BD9-81ED-4DB2-BD59-A6C34878D82A}">
                    <a16:rowId xmlns:a16="http://schemas.microsoft.com/office/drawing/2014/main" val="1891242034"/>
                  </a:ext>
                </a:extLst>
              </a:tr>
              <a:tr h="215424">
                <a:tc>
                  <a:txBody>
                    <a:bodyPr/>
                    <a:lstStyle/>
                    <a:p>
                      <a:pPr algn="l" rtl="0" fontAlgn="ctr">
                        <a:buNone/>
                      </a:pPr>
                      <a:r>
                        <a:rPr lang="en-US" sz="1200" b="0" i="0" u="none" strike="noStrike" dirty="0">
                          <a:solidFill>
                            <a:srgbClr val="000000"/>
                          </a:solidFill>
                          <a:effectLst/>
                          <a:latin typeface="Cambria" panose="02040503050406030204" pitchFamily="18" charset="0"/>
                        </a:rPr>
                        <a:t>Unifi Dynamic Asset Allocation Fund-Reg(G)</a:t>
                      </a:r>
                    </a:p>
                  </a:txBody>
                  <a:tcPr marL="72000" marR="8734" marT="87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US" sz="1200" b="0" i="0" u="none" strike="noStrike">
                          <a:solidFill>
                            <a:srgbClr val="000000"/>
                          </a:solidFill>
                          <a:effectLst/>
                          <a:latin typeface="Cambria" panose="02040503050406030204" pitchFamily="18" charset="0"/>
                        </a:rPr>
                        <a:t>1,353.17</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200" b="0" i="0" u="none" strike="noStrike">
                          <a:solidFill>
                            <a:srgbClr val="000000"/>
                          </a:solidFill>
                          <a:effectLst/>
                          <a:latin typeface="Cambria" panose="02040503050406030204" pitchFamily="18" charset="0"/>
                        </a:rPr>
                        <a:t>13-Mar-2025</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US" sz="1200" b="0" i="0" u="none" strike="noStrike">
                          <a:solidFill>
                            <a:srgbClr val="000000"/>
                          </a:solidFill>
                          <a:effectLst/>
                          <a:latin typeface="Cambria" panose="02040503050406030204" pitchFamily="18" charset="0"/>
                        </a:rPr>
                        <a:t>0.72</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US" sz="1200" b="0" i="0" u="none" strike="noStrike">
                          <a:solidFill>
                            <a:srgbClr val="000000"/>
                          </a:solidFill>
                          <a:effectLst/>
                          <a:latin typeface="Cambria" panose="02040503050406030204" pitchFamily="18" charset="0"/>
                        </a:rPr>
                        <a:t>2.27</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US" sz="1200" b="0" i="0" u="none" strike="noStrike">
                          <a:solidFill>
                            <a:srgbClr val="000000"/>
                          </a:solidFill>
                          <a:effectLst/>
                          <a:latin typeface="Cambria" panose="02040503050406030204" pitchFamily="18" charset="0"/>
                        </a:rPr>
                        <a:t>3.84</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US" sz="1200" b="0" i="0" u="none" strike="noStrike">
                          <a:solidFill>
                            <a:srgbClr val="000000"/>
                          </a:solidFill>
                          <a:effectLst/>
                          <a:latin typeface="Cambria" panose="02040503050406030204" pitchFamily="18" charset="0"/>
                        </a:rPr>
                        <a:t>7.45</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US" sz="1200" b="0" i="0" u="none" strike="noStrike">
                          <a:solidFill>
                            <a:srgbClr val="000000"/>
                          </a:solidFill>
                          <a:effectLst/>
                          <a:latin typeface="Cambria" panose="02040503050406030204" pitchFamily="18" charset="0"/>
                        </a:rPr>
                        <a:t> </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US" sz="1200" b="0" i="0" u="none" strike="noStrike">
                          <a:solidFill>
                            <a:srgbClr val="000000"/>
                          </a:solidFill>
                          <a:effectLst/>
                          <a:latin typeface="Cambria" panose="02040503050406030204" pitchFamily="18" charset="0"/>
                        </a:rPr>
                        <a:t> </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US" sz="1200" b="0" i="0" u="none" strike="noStrike">
                          <a:solidFill>
                            <a:srgbClr val="000000"/>
                          </a:solidFill>
                          <a:effectLst/>
                          <a:latin typeface="Cambria" panose="02040503050406030204" pitchFamily="18" charset="0"/>
                        </a:rPr>
                        <a:t> </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US" sz="1200" b="0" i="0" u="none" strike="noStrike">
                          <a:solidFill>
                            <a:srgbClr val="000000"/>
                          </a:solidFill>
                          <a:effectLst/>
                          <a:latin typeface="Cambria" panose="02040503050406030204" pitchFamily="18" charset="0"/>
                        </a:rPr>
                        <a:t> </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US" sz="1200" b="0" i="0" u="none" strike="noStrike">
                          <a:solidFill>
                            <a:srgbClr val="000000"/>
                          </a:solidFill>
                          <a:effectLst/>
                          <a:latin typeface="Cambria" panose="02040503050406030204" pitchFamily="18" charset="0"/>
                        </a:rPr>
                        <a:t>7.71</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US" sz="1200" b="0" i="0" u="none" strike="noStrike">
                          <a:solidFill>
                            <a:srgbClr val="000000"/>
                          </a:solidFill>
                          <a:effectLst/>
                          <a:latin typeface="Cambria" panose="02040503050406030204" pitchFamily="18" charset="0"/>
                        </a:rPr>
                        <a:t>1.29</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US" sz="1200" b="0" i="0" u="none" strike="noStrike" dirty="0">
                          <a:solidFill>
                            <a:srgbClr val="000000"/>
                          </a:solidFill>
                          <a:effectLst/>
                          <a:latin typeface="Cambria" panose="02040503050406030204" pitchFamily="18" charset="0"/>
                        </a:rPr>
                        <a:t>39.17</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b">
                        <a:buNone/>
                      </a:pPr>
                      <a:r>
                        <a:rPr lang="en-US" sz="1200" b="0" i="0" u="none" strike="noStrike" dirty="0">
                          <a:solidFill>
                            <a:srgbClr val="000000"/>
                          </a:solidFill>
                          <a:effectLst/>
                          <a:latin typeface="Cambria" panose="02040503050406030204" pitchFamily="18" charset="0"/>
                        </a:rPr>
                        <a:t>50.30</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b">
                        <a:buNone/>
                      </a:pPr>
                      <a:r>
                        <a:rPr lang="en-US" sz="1200" b="0" i="0" u="none" strike="noStrike" dirty="0">
                          <a:solidFill>
                            <a:srgbClr val="000000"/>
                          </a:solidFill>
                          <a:effectLst/>
                          <a:latin typeface="Cambria" panose="02040503050406030204" pitchFamily="18" charset="0"/>
                        </a:rPr>
                        <a:t>10.54</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101456743"/>
                  </a:ext>
                </a:extLst>
              </a:tr>
              <a:tr h="215424">
                <a:tc>
                  <a:txBody>
                    <a:bodyPr/>
                    <a:lstStyle/>
                    <a:p>
                      <a:pPr algn="l" rtl="0" fontAlgn="ctr">
                        <a:buNone/>
                      </a:pPr>
                      <a:r>
                        <a:rPr lang="en-IN" sz="1200" b="1" i="1" u="none" strike="noStrike" dirty="0">
                          <a:solidFill>
                            <a:srgbClr val="000000"/>
                          </a:solidFill>
                          <a:effectLst/>
                          <a:latin typeface="Cambria" panose="02040503050406030204" pitchFamily="18" charset="0"/>
                        </a:rPr>
                        <a:t>NIFTY 50 - TRI</a:t>
                      </a:r>
                    </a:p>
                  </a:txBody>
                  <a:tcPr marL="72000" marR="8734" marT="87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200" b="1" i="1" u="none" strike="noStrike">
                          <a:solidFill>
                            <a:srgbClr val="000000"/>
                          </a:solidFill>
                          <a:effectLst/>
                          <a:latin typeface="Cambria" panose="02040503050406030204" pitchFamily="18" charset="0"/>
                        </a:rPr>
                        <a:t> </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200" b="1" i="1" u="none" strike="noStrike">
                          <a:solidFill>
                            <a:srgbClr val="000000"/>
                          </a:solidFill>
                          <a:effectLst/>
                          <a:latin typeface="Cambria" panose="02040503050406030204" pitchFamily="18" charset="0"/>
                        </a:rPr>
                        <a:t> </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US" sz="1200" b="1" i="1" u="none" strike="noStrike">
                          <a:solidFill>
                            <a:srgbClr val="000000"/>
                          </a:solidFill>
                          <a:effectLst/>
                          <a:latin typeface="Cambria" panose="02040503050406030204" pitchFamily="18" charset="0"/>
                        </a:rPr>
                        <a:t>2.37</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US" sz="1200" b="1" i="1" u="none" strike="noStrike">
                          <a:solidFill>
                            <a:srgbClr val="000000"/>
                          </a:solidFill>
                          <a:effectLst/>
                          <a:latin typeface="Cambria" panose="02040503050406030204" pitchFamily="18" charset="0"/>
                        </a:rPr>
                        <a:t>2.28</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US" sz="1200" b="1" i="1" u="none" strike="noStrike">
                          <a:solidFill>
                            <a:srgbClr val="000000"/>
                          </a:solidFill>
                          <a:effectLst/>
                          <a:latin typeface="Cambria" panose="02040503050406030204" pitchFamily="18" charset="0"/>
                        </a:rPr>
                        <a:t>-2.98</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US" sz="1200" b="1" i="1" u="none" strike="noStrike">
                          <a:solidFill>
                            <a:srgbClr val="000000"/>
                          </a:solidFill>
                          <a:effectLst/>
                          <a:latin typeface="Cambria" panose="02040503050406030204" pitchFamily="18" charset="0"/>
                        </a:rPr>
                        <a:t>-0.43</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US" sz="1200" b="1" i="1" u="none" strike="noStrike">
                          <a:solidFill>
                            <a:srgbClr val="000000"/>
                          </a:solidFill>
                          <a:effectLst/>
                          <a:latin typeface="Cambria" panose="02040503050406030204" pitchFamily="18" charset="0"/>
                        </a:rPr>
                        <a:t>0.06</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US" sz="1200" b="1" i="1" u="none" strike="noStrike">
                          <a:solidFill>
                            <a:srgbClr val="000000"/>
                          </a:solidFill>
                          <a:effectLst/>
                          <a:latin typeface="Cambria" panose="02040503050406030204" pitchFamily="18" charset="0"/>
                        </a:rPr>
                        <a:t>8.56</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US" sz="1200" b="1" i="1" u="none" strike="noStrike">
                          <a:solidFill>
                            <a:srgbClr val="000000"/>
                          </a:solidFill>
                          <a:effectLst/>
                          <a:latin typeface="Cambria" panose="02040503050406030204" pitchFamily="18" charset="0"/>
                        </a:rPr>
                        <a:t>10.39</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US" sz="1200" b="1" i="1" u="none" strike="noStrike">
                          <a:solidFill>
                            <a:srgbClr val="000000"/>
                          </a:solidFill>
                          <a:effectLst/>
                          <a:latin typeface="Cambria" panose="02040503050406030204" pitchFamily="18" charset="0"/>
                        </a:rPr>
                        <a:t>12.27</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200" b="1" i="1" u="none" strike="noStrike">
                          <a:solidFill>
                            <a:srgbClr val="000000"/>
                          </a:solidFill>
                          <a:effectLst/>
                          <a:latin typeface="Cambria" panose="02040503050406030204" pitchFamily="18" charset="0"/>
                        </a:rPr>
                        <a:t> </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200" b="1" i="1" u="none" strike="noStrike">
                          <a:solidFill>
                            <a:srgbClr val="000000"/>
                          </a:solidFill>
                          <a:effectLst/>
                          <a:latin typeface="Cambria" panose="02040503050406030204" pitchFamily="18" charset="0"/>
                        </a:rPr>
                        <a:t> </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US" sz="1200" b="1" i="1" u="none" strike="noStrike" dirty="0">
                          <a:solidFill>
                            <a:srgbClr val="000000"/>
                          </a:solidFill>
                          <a:effectLst/>
                          <a:latin typeface="Cambria" panose="02040503050406030204" pitchFamily="18" charset="0"/>
                        </a:rPr>
                        <a:t> </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US" sz="1200" b="1" i="1" u="none" strike="noStrike">
                          <a:solidFill>
                            <a:srgbClr val="000000"/>
                          </a:solidFill>
                          <a:effectLst/>
                          <a:latin typeface="Cambria" panose="02040503050406030204" pitchFamily="18" charset="0"/>
                        </a:rPr>
                        <a:t> </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US" sz="1200" b="1" i="1" u="none" strike="noStrike" dirty="0">
                          <a:solidFill>
                            <a:srgbClr val="000000"/>
                          </a:solidFill>
                          <a:effectLst/>
                          <a:latin typeface="Cambria" panose="02040503050406030204" pitchFamily="18" charset="0"/>
                        </a:rPr>
                        <a:t> </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611911017"/>
                  </a:ext>
                </a:extLst>
              </a:tr>
            </a:tbl>
          </a:graphicData>
        </a:graphic>
      </p:graphicFrame>
    </p:spTree>
    <p:extLst>
      <p:ext uri="{BB962C8B-B14F-4D97-AF65-F5344CB8AC3E}">
        <p14:creationId xmlns:p14="http://schemas.microsoft.com/office/powerpoint/2010/main" val="1018457115"/>
      </p:ext>
    </p:extLst>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a:extLst>
            <a:ext uri="{FF2B5EF4-FFF2-40B4-BE49-F238E27FC236}">
              <a16:creationId xmlns:a16="http://schemas.microsoft.com/office/drawing/2014/main" id="{3266A62C-258B-114A-CE4C-308BDADEF47A}"/>
            </a:ext>
          </a:extLst>
        </p:cNvPr>
        <p:cNvGrpSpPr/>
        <p:nvPr/>
      </p:nvGrpSpPr>
      <p:grpSpPr>
        <a:xfrm>
          <a:off x="0" y="0"/>
          <a:ext cx="0" cy="0"/>
          <a:chOff x="0" y="0"/>
          <a:chExt cx="0" cy="0"/>
        </a:xfrm>
      </p:grpSpPr>
      <p:sp>
        <p:nvSpPr>
          <p:cNvPr id="4" name="Rectangle 3">
            <a:extLst>
              <a:ext uri="{FF2B5EF4-FFF2-40B4-BE49-F238E27FC236}">
                <a16:creationId xmlns:a16="http://schemas.microsoft.com/office/drawing/2014/main" id="{F4535FE4-353F-CE18-5851-7DB026C45C0B}"/>
              </a:ext>
            </a:extLst>
          </p:cNvPr>
          <p:cNvSpPr/>
          <p:nvPr/>
        </p:nvSpPr>
        <p:spPr>
          <a:xfrm>
            <a:off x="0" y="0"/>
            <a:ext cx="12192000" cy="821635"/>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 name="Title 1">
            <a:extLst>
              <a:ext uri="{FF2B5EF4-FFF2-40B4-BE49-F238E27FC236}">
                <a16:creationId xmlns:a16="http://schemas.microsoft.com/office/drawing/2014/main" id="{7C2E38AD-F5D0-02B3-D4C5-C1599D990954}"/>
              </a:ext>
            </a:extLst>
          </p:cNvPr>
          <p:cNvSpPr txBox="1">
            <a:spLocks/>
          </p:cNvSpPr>
          <p:nvPr/>
        </p:nvSpPr>
        <p:spPr>
          <a:xfrm>
            <a:off x="165475" y="106018"/>
            <a:ext cx="11007609" cy="630899"/>
          </a:xfrm>
          <a:prstGeom prst="rect">
            <a:avLst/>
          </a:prstGeom>
        </p:spPr>
        <p:txBody>
          <a:bodyPr vert="horz" lIns="91440" tIns="45720" rIns="91440" bIns="45720" rtlCol="0" anchor="ctr">
            <a:noAutofit/>
          </a:bodyPr>
          <a:lstStyle>
            <a:lvl1pPr algn="ctr" defTabSz="914400" rtl="0" eaLnBrk="1" latinLnBrk="0" hangingPunct="1">
              <a:lnSpc>
                <a:spcPct val="90000"/>
              </a:lnSpc>
              <a:spcBef>
                <a:spcPct val="0"/>
              </a:spcBef>
              <a:buNone/>
              <a:defRPr sz="6000" kern="1200">
                <a:solidFill>
                  <a:schemeClr val="tx1"/>
                </a:solidFill>
                <a:latin typeface="+mj-lt"/>
                <a:ea typeface="+mj-ea"/>
                <a:cs typeface="+mj-cs"/>
              </a:defRPr>
            </a:lvl1pPr>
          </a:lstStyle>
          <a:p>
            <a:pPr marL="0" marR="0" lvl="0" indent="0" algn="l" defTabSz="914400" rtl="0" eaLnBrk="1" fontAlgn="auto" latinLnBrk="0" hangingPunct="1">
              <a:lnSpc>
                <a:spcPct val="90000"/>
              </a:lnSpc>
              <a:spcBef>
                <a:spcPct val="0"/>
              </a:spcBef>
              <a:spcAft>
                <a:spcPts val="0"/>
              </a:spcAft>
              <a:buClrTx/>
              <a:buSzTx/>
              <a:buFontTx/>
              <a:buNone/>
              <a:tabLst/>
              <a:defRPr/>
            </a:pPr>
            <a:r>
              <a:rPr kumimoji="0" lang="en-US" sz="2800" b="1" i="0" u="none" strike="noStrike" kern="1200" cap="none" spc="0" normalizeH="0" baseline="0" noProof="0" dirty="0">
                <a:ln>
                  <a:noFill/>
                </a:ln>
                <a:solidFill>
                  <a:prstClr val="white"/>
                </a:solidFill>
                <a:effectLst/>
                <a:uLnTx/>
                <a:uFillTx/>
                <a:latin typeface="Cambria" panose="02040503050406030204" pitchFamily="18" charset="0"/>
                <a:ea typeface="Cambria" panose="02040503050406030204" pitchFamily="18" charset="0"/>
                <a:cs typeface="+mj-cs"/>
              </a:rPr>
              <a:t>COMMODITY UPDATE</a:t>
            </a:r>
            <a:endParaRPr kumimoji="0" lang="en-IN" sz="2800" b="1" i="0" u="none" strike="noStrike" kern="1200" cap="none" spc="0" normalizeH="0" baseline="0" noProof="0" dirty="0">
              <a:ln>
                <a:noFill/>
              </a:ln>
              <a:solidFill>
                <a:prstClr val="white"/>
              </a:solidFill>
              <a:effectLst/>
              <a:uLnTx/>
              <a:uFillTx/>
              <a:latin typeface="Cambria" panose="02040503050406030204" pitchFamily="18" charset="0"/>
              <a:ea typeface="Cambria" panose="02040503050406030204" pitchFamily="18" charset="0"/>
              <a:cs typeface="+mj-cs"/>
            </a:endParaRPr>
          </a:p>
        </p:txBody>
      </p:sp>
      <p:sp>
        <p:nvSpPr>
          <p:cNvPr id="18" name="Rectangle 17">
            <a:extLst>
              <a:ext uri="{FF2B5EF4-FFF2-40B4-BE49-F238E27FC236}">
                <a16:creationId xmlns:a16="http://schemas.microsoft.com/office/drawing/2014/main" id="{53A9C1CC-5EB3-6190-865C-1DB3BE73C289}"/>
              </a:ext>
            </a:extLst>
          </p:cNvPr>
          <p:cNvSpPr/>
          <p:nvPr/>
        </p:nvSpPr>
        <p:spPr>
          <a:xfrm>
            <a:off x="0" y="808383"/>
            <a:ext cx="12192000" cy="45719"/>
          </a:xfrm>
          <a:prstGeom prst="rect">
            <a:avLst/>
          </a:prstGeom>
          <a:solidFill>
            <a:schemeClr val="bg1">
              <a:lumMod val="6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 name="Rectangle: Rounded Corners 5">
            <a:extLst>
              <a:ext uri="{FF2B5EF4-FFF2-40B4-BE49-F238E27FC236}">
                <a16:creationId xmlns:a16="http://schemas.microsoft.com/office/drawing/2014/main" id="{14B482A0-655D-DA0E-E0FE-099D799A0794}"/>
              </a:ext>
            </a:extLst>
          </p:cNvPr>
          <p:cNvSpPr/>
          <p:nvPr/>
        </p:nvSpPr>
        <p:spPr>
          <a:xfrm>
            <a:off x="960188" y="838331"/>
            <a:ext cx="10578669" cy="5993942"/>
          </a:xfrm>
          <a:prstGeom prst="roundRect">
            <a:avLst>
              <a:gd name="adj" fmla="val 5252"/>
            </a:avLst>
          </a:prstGeom>
          <a:gradFill flip="none" rotWithShape="1">
            <a:gsLst>
              <a:gs pos="12000">
                <a:srgbClr val="BD9568">
                  <a:alpha val="27000"/>
                </a:srgbClr>
              </a:gs>
              <a:gs pos="83000">
                <a:schemeClr val="bg1">
                  <a:alpha val="8000"/>
                </a:schemeClr>
              </a:gs>
            </a:gsLst>
            <a:path path="circle">
              <a:fillToRect l="100000" t="100000"/>
            </a:path>
            <a:tileRect r="-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mbria" panose="02040503050406030204" pitchFamily="18" charset="0"/>
              <a:ea typeface="Cambria" panose="02040503050406030204" pitchFamily="18" charset="0"/>
              <a:cs typeface="+mn-cs"/>
            </a:endParaRPr>
          </a:p>
        </p:txBody>
      </p:sp>
      <p:sp>
        <p:nvSpPr>
          <p:cNvPr id="7" name="TextBox 6">
            <a:extLst>
              <a:ext uri="{FF2B5EF4-FFF2-40B4-BE49-F238E27FC236}">
                <a16:creationId xmlns:a16="http://schemas.microsoft.com/office/drawing/2014/main" id="{5A987EBF-345B-E998-3667-F301C771FBB2}"/>
              </a:ext>
            </a:extLst>
          </p:cNvPr>
          <p:cNvSpPr txBox="1"/>
          <p:nvPr/>
        </p:nvSpPr>
        <p:spPr>
          <a:xfrm>
            <a:off x="4988652" y="5720090"/>
            <a:ext cx="3076074" cy="523220"/>
          </a:xfrm>
          <a:prstGeom prst="rect">
            <a:avLst/>
          </a:prstGeom>
          <a:noFill/>
        </p:spPr>
        <p:txBody>
          <a:bodyPr wrap="square" rtlCol="0">
            <a:spAutoFit/>
          </a:bodyPr>
          <a:lstStyle>
            <a:defPPr>
              <a:defRPr lang="en-US"/>
            </a:defPPr>
            <a:lvl1pPr>
              <a:defRPr sz="3600">
                <a:solidFill>
                  <a:srgbClr val="BD9568"/>
                </a:solidFill>
                <a:latin typeface="FSP DEMO - Volte Semibold" panose="00000700000000000000" pitchFamily="50" charset="0"/>
              </a:defRPr>
            </a:lvl1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white"/>
                </a:solidFill>
                <a:effectLst/>
                <a:uLnTx/>
                <a:uFillTx/>
                <a:latin typeface="Cambria" panose="02040503050406030204" pitchFamily="18" charset="0"/>
                <a:ea typeface="Cambria" panose="02040503050406030204" pitchFamily="18" charset="0"/>
                <a:cs typeface="+mn-cs"/>
              </a:rPr>
              <a:t>Brent Crude</a:t>
            </a:r>
            <a:endParaRPr kumimoji="0" lang="en-IN" sz="2800" b="0" i="0" u="none" strike="noStrike" kern="1200" cap="none" spc="0" normalizeH="0" baseline="0" noProof="0" dirty="0">
              <a:ln>
                <a:noFill/>
              </a:ln>
              <a:solidFill>
                <a:prstClr val="white"/>
              </a:solidFill>
              <a:effectLst/>
              <a:uLnTx/>
              <a:uFillTx/>
              <a:latin typeface="Cambria" panose="02040503050406030204" pitchFamily="18" charset="0"/>
              <a:ea typeface="Cambria" panose="02040503050406030204" pitchFamily="18" charset="0"/>
              <a:cs typeface="+mn-cs"/>
            </a:endParaRPr>
          </a:p>
        </p:txBody>
      </p:sp>
      <p:sp>
        <p:nvSpPr>
          <p:cNvPr id="8" name="TextBox 7">
            <a:extLst>
              <a:ext uri="{FF2B5EF4-FFF2-40B4-BE49-F238E27FC236}">
                <a16:creationId xmlns:a16="http://schemas.microsoft.com/office/drawing/2014/main" id="{A30A6CE8-A226-3B4E-9DD0-9B530F33233C}"/>
              </a:ext>
            </a:extLst>
          </p:cNvPr>
          <p:cNvSpPr txBox="1"/>
          <p:nvPr/>
        </p:nvSpPr>
        <p:spPr>
          <a:xfrm rot="16200000">
            <a:off x="100722" y="3331185"/>
            <a:ext cx="2080091" cy="307777"/>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1400" b="0" i="0" u="none" strike="noStrike" kern="1200" cap="none" spc="0" normalizeH="0" baseline="0" noProof="0" dirty="0">
                <a:ln>
                  <a:noFill/>
                </a:ln>
                <a:solidFill>
                  <a:prstClr val="white"/>
                </a:solidFill>
                <a:effectLst/>
                <a:uLnTx/>
                <a:uFillTx/>
                <a:latin typeface="Cambria" panose="02040503050406030204" pitchFamily="18" charset="0"/>
                <a:ea typeface="Cambria" panose="02040503050406030204" pitchFamily="18" charset="0"/>
                <a:cs typeface="+mn-cs"/>
              </a:rPr>
              <a:t>Prices (USD/</a:t>
            </a:r>
            <a:r>
              <a:rPr kumimoji="0" lang="en-IN" sz="1400" b="0" i="0" u="none" strike="noStrike" kern="1200" cap="none" spc="0" normalizeH="0" baseline="0" noProof="0" dirty="0" err="1">
                <a:ln>
                  <a:noFill/>
                </a:ln>
                <a:solidFill>
                  <a:prstClr val="white"/>
                </a:solidFill>
                <a:effectLst/>
                <a:uLnTx/>
                <a:uFillTx/>
                <a:latin typeface="Cambria" panose="02040503050406030204" pitchFamily="18" charset="0"/>
                <a:ea typeface="Cambria" panose="02040503050406030204" pitchFamily="18" charset="0"/>
                <a:cs typeface="+mn-cs"/>
              </a:rPr>
              <a:t>bbl</a:t>
            </a:r>
            <a:r>
              <a:rPr kumimoji="0" lang="en-IN" sz="1400" b="0" i="0" u="none" strike="noStrike" kern="1200" cap="none" spc="0" normalizeH="0" baseline="0" noProof="0" dirty="0">
                <a:ln>
                  <a:noFill/>
                </a:ln>
                <a:solidFill>
                  <a:prstClr val="white"/>
                </a:solidFill>
                <a:effectLst/>
                <a:uLnTx/>
                <a:uFillTx/>
                <a:latin typeface="Cambria" panose="02040503050406030204" pitchFamily="18" charset="0"/>
                <a:ea typeface="Cambria" panose="02040503050406030204" pitchFamily="18" charset="0"/>
                <a:cs typeface="+mn-cs"/>
              </a:rPr>
              <a:t>)</a:t>
            </a:r>
          </a:p>
        </p:txBody>
      </p:sp>
      <p:graphicFrame>
        <p:nvGraphicFramePr>
          <p:cNvPr id="9" name="Chart 8">
            <a:extLst>
              <a:ext uri="{FF2B5EF4-FFF2-40B4-BE49-F238E27FC236}">
                <a16:creationId xmlns:a16="http://schemas.microsoft.com/office/drawing/2014/main" id="{85113C00-3B0A-7479-8871-BF44B401D822}"/>
              </a:ext>
            </a:extLst>
          </p:cNvPr>
          <p:cNvGraphicFramePr>
            <a:graphicFrameLocks noGrp="1"/>
          </p:cNvGraphicFramePr>
          <p:nvPr/>
        </p:nvGraphicFramePr>
        <p:xfrm>
          <a:off x="1159454" y="1059540"/>
          <a:ext cx="10406093" cy="5692442"/>
        </p:xfrm>
        <a:graphic>
          <a:graphicData uri="http://schemas.openxmlformats.org/drawingml/2006/chart">
            <c:chart xmlns:c="http://schemas.openxmlformats.org/drawingml/2006/chart" xmlns:r="http://schemas.openxmlformats.org/officeDocument/2006/relationships" r:id="rId2"/>
          </a:graphicData>
        </a:graphic>
      </p:graphicFrame>
      <p:pic>
        <p:nvPicPr>
          <p:cNvPr id="10" name="Picture 9" descr="A white text on a black background&#10;&#10;AI-generated content may be incorrect.">
            <a:extLst>
              <a:ext uri="{FF2B5EF4-FFF2-40B4-BE49-F238E27FC236}">
                <a16:creationId xmlns:a16="http://schemas.microsoft.com/office/drawing/2014/main" id="{11253954-E65C-9CF7-75FD-FE51C66582D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0362466" y="234062"/>
            <a:ext cx="1559328" cy="340260"/>
          </a:xfrm>
          <a:prstGeom prst="rect">
            <a:avLst/>
          </a:prstGeom>
        </p:spPr>
      </p:pic>
      <p:graphicFrame>
        <p:nvGraphicFramePr>
          <p:cNvPr id="3" name="Chart 2">
            <a:extLst>
              <a:ext uri="{FF2B5EF4-FFF2-40B4-BE49-F238E27FC236}">
                <a16:creationId xmlns:a16="http://schemas.microsoft.com/office/drawing/2014/main" id="{00000000-0008-0000-0400-000002000000}"/>
              </a:ext>
            </a:extLst>
          </p:cNvPr>
          <p:cNvGraphicFramePr>
            <a:graphicFrameLocks/>
          </p:cNvGraphicFramePr>
          <p:nvPr/>
        </p:nvGraphicFramePr>
        <p:xfrm>
          <a:off x="1467232" y="1088162"/>
          <a:ext cx="9938705" cy="5663819"/>
        </p:xfrm>
        <a:graphic>
          <a:graphicData uri="http://schemas.openxmlformats.org/drawingml/2006/chart">
            <c:chart xmlns:c="http://schemas.openxmlformats.org/drawingml/2006/chart" xmlns:r="http://schemas.openxmlformats.org/officeDocument/2006/relationships" r:id="rId4"/>
          </a:graphicData>
        </a:graphic>
      </p:graphicFrame>
    </p:spTree>
    <p:extLst>
      <p:ext uri="{BB962C8B-B14F-4D97-AF65-F5344CB8AC3E}">
        <p14:creationId xmlns:p14="http://schemas.microsoft.com/office/powerpoint/2010/main" val="3363169646"/>
      </p:ext>
    </p:extLst>
  </p:cSld>
  <p:clrMapOvr>
    <a:masterClrMapping/>
  </p:clrMapOvr>
</p:sld>
</file>

<file path=ppt/slides/slide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4"/>
          <p:cNvSpPr/>
          <p:nvPr/>
        </p:nvSpPr>
        <p:spPr>
          <a:xfrm>
            <a:off x="0" y="0"/>
            <a:ext cx="12192000" cy="821635"/>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dirty="0">
                <a:ln>
                  <a:noFill/>
                </a:ln>
                <a:solidFill>
                  <a:prstClr val="white"/>
                </a:solidFill>
                <a:effectLst/>
                <a:uLnTx/>
                <a:uFillTx/>
                <a:latin typeface="Cambria" panose="02040503050406030204" pitchFamily="18" charset="0"/>
                <a:ea typeface="Cambria" panose="02040503050406030204" pitchFamily="18" charset="0"/>
                <a:cs typeface="+mn-cs"/>
              </a:rPr>
              <a:t>  MUTUAL FUNDS – HYBRID</a:t>
            </a:r>
            <a:endParaRPr kumimoji="0" lang="en-IN" sz="2800" b="1"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 name="Rectangle 5"/>
          <p:cNvSpPr/>
          <p:nvPr/>
        </p:nvSpPr>
        <p:spPr>
          <a:xfrm>
            <a:off x="0" y="6622036"/>
            <a:ext cx="12192000" cy="235963"/>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 name="Rectangle 8"/>
          <p:cNvSpPr/>
          <p:nvPr/>
        </p:nvSpPr>
        <p:spPr>
          <a:xfrm>
            <a:off x="0" y="808383"/>
            <a:ext cx="12192000" cy="45719"/>
          </a:xfrm>
          <a:prstGeom prst="rect">
            <a:avLst/>
          </a:prstGeom>
          <a:solidFill>
            <a:schemeClr val="bg1">
              <a:lumMod val="6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 name="Slide Number Placeholder 18"/>
          <p:cNvSpPr txBox="1">
            <a:spLocks/>
          </p:cNvSpPr>
          <p:nvPr/>
        </p:nvSpPr>
        <p:spPr>
          <a:xfrm>
            <a:off x="9448800" y="6588981"/>
            <a:ext cx="2743200" cy="365125"/>
          </a:xfrm>
          <a:prstGeom prst="rect">
            <a:avLst/>
          </a:prstGeom>
        </p:spPr>
        <p:txBody>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1E62F875-1F54-4527-993B-FB1D0CCB3E02}" type="slidenum">
              <a:rPr kumimoji="0" lang="en-IN" sz="1200" b="1" i="0" u="none" strike="noStrike" kern="1200" cap="none" spc="0" normalizeH="0" baseline="0" noProof="0" smtClean="0">
                <a:ln>
                  <a:noFill/>
                </a:ln>
                <a:solidFill>
                  <a:prstClr val="white"/>
                </a:solidFill>
                <a:effectLst/>
                <a:uLnTx/>
                <a:uFillTx/>
                <a:latin typeface="Cambria" panose="02040503050406030204" pitchFamily="18" charset="0"/>
                <a:ea typeface="Cambria" panose="02040503050406030204" pitchFamily="18" charset="0"/>
                <a:cs typeface="+mn-cs"/>
              </a:rPr>
              <a:pPr marL="0" marR="0" lvl="0" indent="0" algn="r" defTabSz="914400" rtl="0" eaLnBrk="1" fontAlgn="auto" latinLnBrk="0" hangingPunct="1">
                <a:lnSpc>
                  <a:spcPct val="100000"/>
                </a:lnSpc>
                <a:spcBef>
                  <a:spcPts val="0"/>
                </a:spcBef>
                <a:spcAft>
                  <a:spcPts val="0"/>
                </a:spcAft>
                <a:buClrTx/>
                <a:buSzTx/>
                <a:buFontTx/>
                <a:buNone/>
                <a:tabLst/>
                <a:defRPr/>
              </a:pPr>
              <a:t>90</a:t>
            </a:fld>
            <a:endParaRPr kumimoji="0" lang="en-IN" sz="1200" b="1" i="0" u="none" strike="noStrike" kern="1200" cap="none" spc="0" normalizeH="0" baseline="0" noProof="0">
              <a:ln>
                <a:noFill/>
              </a:ln>
              <a:solidFill>
                <a:prstClr val="white"/>
              </a:solidFill>
              <a:effectLst/>
              <a:uLnTx/>
              <a:uFillTx/>
              <a:latin typeface="Cambria" panose="02040503050406030204" pitchFamily="18" charset="0"/>
              <a:ea typeface="Cambria" panose="02040503050406030204" pitchFamily="18" charset="0"/>
              <a:cs typeface="+mn-cs"/>
            </a:endParaRPr>
          </a:p>
        </p:txBody>
      </p:sp>
      <p:sp>
        <p:nvSpPr>
          <p:cNvPr id="8" name="TextBox 7">
            <a:extLst>
              <a:ext uri="{FF2B5EF4-FFF2-40B4-BE49-F238E27FC236}">
                <a16:creationId xmlns:a16="http://schemas.microsoft.com/office/drawing/2014/main" id="{86D05B51-CA31-403A-876F-826BC5344D5E}"/>
              </a:ext>
            </a:extLst>
          </p:cNvPr>
          <p:cNvSpPr txBox="1"/>
          <p:nvPr/>
        </p:nvSpPr>
        <p:spPr>
          <a:xfrm>
            <a:off x="0" y="6376492"/>
            <a:ext cx="5986027" cy="24622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00" b="0" i="1" u="none" strike="noStrike" kern="1200" cap="none" spc="0" normalizeH="0" baseline="0" noProof="0" dirty="0">
                <a:ln>
                  <a:noFill/>
                </a:ln>
                <a:solidFill>
                  <a:prstClr val="black"/>
                </a:solidFill>
                <a:effectLst/>
                <a:uLnTx/>
                <a:uFillTx/>
                <a:latin typeface="Cambria" pitchFamily="18" charset="0"/>
                <a:ea typeface="Cambria" pitchFamily="18" charset="0"/>
                <a:cs typeface="+mn-cs"/>
              </a:rPr>
              <a:t>*Performance as on July 31st, 2026, **performance &lt;1year is absolute</a:t>
            </a:r>
          </a:p>
        </p:txBody>
      </p:sp>
      <p:sp>
        <p:nvSpPr>
          <p:cNvPr id="3" name="TextBox 2">
            <a:extLst>
              <a:ext uri="{FF2B5EF4-FFF2-40B4-BE49-F238E27FC236}">
                <a16:creationId xmlns:a16="http://schemas.microsoft.com/office/drawing/2014/main" id="{9C1E014B-96AD-B09A-65DF-477649474F42}"/>
              </a:ext>
            </a:extLst>
          </p:cNvPr>
          <p:cNvSpPr txBox="1"/>
          <p:nvPr/>
        </p:nvSpPr>
        <p:spPr>
          <a:xfrm>
            <a:off x="29833" y="5546179"/>
            <a:ext cx="12121754" cy="861774"/>
          </a:xfrm>
          <a:prstGeom prst="rect">
            <a:avLst/>
          </a:prstGeom>
          <a:noFill/>
        </p:spPr>
        <p:txBody>
          <a:bodyPr wrap="square">
            <a:spAutoFit/>
          </a:bodyPr>
          <a:lstStyle/>
          <a:p>
            <a:pPr marL="0" marR="0" lvl="0" indent="0" algn="just" defTabSz="914400" rtl="0" eaLnBrk="1" fontAlgn="auto" latinLnBrk="0" hangingPunct="1">
              <a:lnSpc>
                <a:spcPct val="100000"/>
              </a:lnSpc>
              <a:spcBef>
                <a:spcPts val="0"/>
              </a:spcBef>
              <a:spcAft>
                <a:spcPts val="0"/>
              </a:spcAft>
              <a:buClrTx/>
              <a:buSzTx/>
              <a:buFontTx/>
              <a:buNone/>
              <a:tabLst/>
              <a:defRPr/>
            </a:pPr>
            <a:r>
              <a:rPr kumimoji="0" lang="en-US" sz="1000" b="0" i="1"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rPr>
              <a:t>Mutual Fund Distribution Services are offered through AMFI-registered Mutual Fund Distributor. Centricity Financial Distribution Private Limited, AMFI Registration Number - ARN 189274, with initial registration dated 26.10.2021 and current validity of ARN until 25.10.2027, disclaims any responsibility for losses or damages arising from investments made in mutual funds distributed through its services. Mutual fund investments are subject to market risks, read all scheme related documents carefully . Centricity Financial Distribution Private Limited does not guarantee or assure any specific returns on investments and does not assume any liability for the performance of mutual fund schemes. Investors are advised to consider their individual risk tolerance, investment objectives, and financial situation before investing. It is recommended to consult with a financial advisor to ensure that the chosen mutual fund products align with the investor’s needs and goals.</a:t>
            </a:r>
            <a:endParaRPr kumimoji="0" lang="en-IN" sz="1000" b="0" i="1"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endParaRPr>
          </a:p>
        </p:txBody>
      </p:sp>
      <p:graphicFrame>
        <p:nvGraphicFramePr>
          <p:cNvPr id="2" name="Table 1">
            <a:extLst>
              <a:ext uri="{FF2B5EF4-FFF2-40B4-BE49-F238E27FC236}">
                <a16:creationId xmlns:a16="http://schemas.microsoft.com/office/drawing/2014/main" id="{3BA50837-CDC4-C515-1926-465D18BCE4C3}"/>
              </a:ext>
            </a:extLst>
          </p:cNvPr>
          <p:cNvGraphicFramePr>
            <a:graphicFrameLocks noGrp="1"/>
          </p:cNvGraphicFramePr>
          <p:nvPr>
            <p:extLst>
              <p:ext uri="{D42A27DB-BD31-4B8C-83A1-F6EECF244321}">
                <p14:modId xmlns:p14="http://schemas.microsoft.com/office/powerpoint/2010/main" val="4060204662"/>
              </p:ext>
            </p:extLst>
          </p:nvPr>
        </p:nvGraphicFramePr>
        <p:xfrm>
          <a:off x="128309" y="946390"/>
          <a:ext cx="11931243" cy="4603609"/>
        </p:xfrm>
        <a:graphic>
          <a:graphicData uri="http://schemas.openxmlformats.org/drawingml/2006/table">
            <a:tbl>
              <a:tblPr/>
              <a:tblGrid>
                <a:gridCol w="3369128">
                  <a:extLst>
                    <a:ext uri="{9D8B030D-6E8A-4147-A177-3AD203B41FA5}">
                      <a16:colId xmlns:a16="http://schemas.microsoft.com/office/drawing/2014/main" val="2469753363"/>
                    </a:ext>
                  </a:extLst>
                </a:gridCol>
                <a:gridCol w="831491">
                  <a:extLst>
                    <a:ext uri="{9D8B030D-6E8A-4147-A177-3AD203B41FA5}">
                      <a16:colId xmlns:a16="http://schemas.microsoft.com/office/drawing/2014/main" val="2984777152"/>
                    </a:ext>
                  </a:extLst>
                </a:gridCol>
                <a:gridCol w="1016000">
                  <a:extLst>
                    <a:ext uri="{9D8B030D-6E8A-4147-A177-3AD203B41FA5}">
                      <a16:colId xmlns:a16="http://schemas.microsoft.com/office/drawing/2014/main" val="359196417"/>
                    </a:ext>
                  </a:extLst>
                </a:gridCol>
                <a:gridCol w="504835">
                  <a:extLst>
                    <a:ext uri="{9D8B030D-6E8A-4147-A177-3AD203B41FA5}">
                      <a16:colId xmlns:a16="http://schemas.microsoft.com/office/drawing/2014/main" val="1986781006"/>
                    </a:ext>
                  </a:extLst>
                </a:gridCol>
                <a:gridCol w="514733">
                  <a:extLst>
                    <a:ext uri="{9D8B030D-6E8A-4147-A177-3AD203B41FA5}">
                      <a16:colId xmlns:a16="http://schemas.microsoft.com/office/drawing/2014/main" val="2401227566"/>
                    </a:ext>
                  </a:extLst>
                </a:gridCol>
                <a:gridCol w="475139">
                  <a:extLst>
                    <a:ext uri="{9D8B030D-6E8A-4147-A177-3AD203B41FA5}">
                      <a16:colId xmlns:a16="http://schemas.microsoft.com/office/drawing/2014/main" val="2375190864"/>
                    </a:ext>
                  </a:extLst>
                </a:gridCol>
                <a:gridCol w="514733">
                  <a:extLst>
                    <a:ext uri="{9D8B030D-6E8A-4147-A177-3AD203B41FA5}">
                      <a16:colId xmlns:a16="http://schemas.microsoft.com/office/drawing/2014/main" val="1936833552"/>
                    </a:ext>
                  </a:extLst>
                </a:gridCol>
                <a:gridCol w="514733">
                  <a:extLst>
                    <a:ext uri="{9D8B030D-6E8A-4147-A177-3AD203B41FA5}">
                      <a16:colId xmlns:a16="http://schemas.microsoft.com/office/drawing/2014/main" val="3569742447"/>
                    </a:ext>
                  </a:extLst>
                </a:gridCol>
                <a:gridCol w="514733">
                  <a:extLst>
                    <a:ext uri="{9D8B030D-6E8A-4147-A177-3AD203B41FA5}">
                      <a16:colId xmlns:a16="http://schemas.microsoft.com/office/drawing/2014/main" val="4167838802"/>
                    </a:ext>
                  </a:extLst>
                </a:gridCol>
                <a:gridCol w="514733">
                  <a:extLst>
                    <a:ext uri="{9D8B030D-6E8A-4147-A177-3AD203B41FA5}">
                      <a16:colId xmlns:a16="http://schemas.microsoft.com/office/drawing/2014/main" val="2455571046"/>
                    </a:ext>
                  </a:extLst>
                </a:gridCol>
                <a:gridCol w="514733">
                  <a:extLst>
                    <a:ext uri="{9D8B030D-6E8A-4147-A177-3AD203B41FA5}">
                      <a16:colId xmlns:a16="http://schemas.microsoft.com/office/drawing/2014/main" val="3691467927"/>
                    </a:ext>
                  </a:extLst>
                </a:gridCol>
                <a:gridCol w="448741">
                  <a:extLst>
                    <a:ext uri="{9D8B030D-6E8A-4147-A177-3AD203B41FA5}">
                      <a16:colId xmlns:a16="http://schemas.microsoft.com/office/drawing/2014/main" val="271193313"/>
                    </a:ext>
                  </a:extLst>
                </a:gridCol>
                <a:gridCol w="663213">
                  <a:extLst>
                    <a:ext uri="{9D8B030D-6E8A-4147-A177-3AD203B41FA5}">
                      <a16:colId xmlns:a16="http://schemas.microsoft.com/office/drawing/2014/main" val="3624627102"/>
                    </a:ext>
                  </a:extLst>
                </a:gridCol>
                <a:gridCol w="541129">
                  <a:extLst>
                    <a:ext uri="{9D8B030D-6E8A-4147-A177-3AD203B41FA5}">
                      <a16:colId xmlns:a16="http://schemas.microsoft.com/office/drawing/2014/main" val="1948140731"/>
                    </a:ext>
                  </a:extLst>
                </a:gridCol>
                <a:gridCol w="448741">
                  <a:extLst>
                    <a:ext uri="{9D8B030D-6E8A-4147-A177-3AD203B41FA5}">
                      <a16:colId xmlns:a16="http://schemas.microsoft.com/office/drawing/2014/main" val="2650151387"/>
                    </a:ext>
                  </a:extLst>
                </a:gridCol>
                <a:gridCol w="544428">
                  <a:extLst>
                    <a:ext uri="{9D8B030D-6E8A-4147-A177-3AD203B41FA5}">
                      <a16:colId xmlns:a16="http://schemas.microsoft.com/office/drawing/2014/main" val="2156528201"/>
                    </a:ext>
                  </a:extLst>
                </a:gridCol>
              </a:tblGrid>
              <a:tr h="281941">
                <a:tc>
                  <a:txBody>
                    <a:bodyPr/>
                    <a:lstStyle/>
                    <a:p>
                      <a:pPr algn="ctr" rtl="0" fontAlgn="ctr">
                        <a:buNone/>
                      </a:pPr>
                      <a:r>
                        <a:rPr lang="en-IN" sz="1200" b="1" i="0" u="none" strike="noStrike">
                          <a:solidFill>
                            <a:srgbClr val="FFFFFF"/>
                          </a:solidFill>
                          <a:effectLst/>
                          <a:latin typeface="Cambria" panose="02040503050406030204" pitchFamily="18" charset="0"/>
                        </a:rPr>
                        <a:t>Scheme Name</a:t>
                      </a:r>
                    </a:p>
                  </a:txBody>
                  <a:tcPr marL="8734" marR="8734" marT="87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D0D0D"/>
                    </a:solidFill>
                  </a:tcPr>
                </a:tc>
                <a:tc>
                  <a:txBody>
                    <a:bodyPr/>
                    <a:lstStyle/>
                    <a:p>
                      <a:pPr algn="ctr" rtl="0" fontAlgn="ctr">
                        <a:buNone/>
                      </a:pPr>
                      <a:r>
                        <a:rPr lang="en-IN" sz="1200" b="1" i="0" u="none" strike="noStrike">
                          <a:solidFill>
                            <a:srgbClr val="FFFFFF"/>
                          </a:solidFill>
                          <a:effectLst/>
                          <a:latin typeface="Cambria" panose="02040503050406030204" pitchFamily="18" charset="0"/>
                        </a:rPr>
                        <a:t>AUM</a:t>
                      </a:r>
                    </a:p>
                  </a:txBody>
                  <a:tcPr marL="8734" marR="8734" marT="87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D0D0D"/>
                    </a:solidFill>
                  </a:tcPr>
                </a:tc>
                <a:tc>
                  <a:txBody>
                    <a:bodyPr/>
                    <a:lstStyle/>
                    <a:p>
                      <a:pPr algn="ctr" rtl="0" fontAlgn="ctr">
                        <a:buNone/>
                      </a:pPr>
                      <a:r>
                        <a:rPr lang="en-IN" sz="1200" b="1" i="0" u="none" strike="noStrike">
                          <a:solidFill>
                            <a:srgbClr val="FFFFFF"/>
                          </a:solidFill>
                          <a:effectLst/>
                          <a:latin typeface="Cambria" panose="02040503050406030204" pitchFamily="18" charset="0"/>
                        </a:rPr>
                        <a:t>Inception Date</a:t>
                      </a:r>
                    </a:p>
                  </a:txBody>
                  <a:tcPr marL="8734" marR="8734" marT="87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D0D0D"/>
                    </a:solidFill>
                  </a:tcPr>
                </a:tc>
                <a:tc>
                  <a:txBody>
                    <a:bodyPr/>
                    <a:lstStyle/>
                    <a:p>
                      <a:pPr algn="ctr" rtl="0" fontAlgn="ctr">
                        <a:buNone/>
                      </a:pPr>
                      <a:r>
                        <a:rPr lang="en-IN" sz="1200" b="1" i="0" u="none" strike="noStrike">
                          <a:solidFill>
                            <a:srgbClr val="FFFFFF"/>
                          </a:solidFill>
                          <a:effectLst/>
                          <a:latin typeface="Cambria" panose="02040503050406030204" pitchFamily="18" charset="0"/>
                        </a:rPr>
                        <a:t>1M</a:t>
                      </a:r>
                    </a:p>
                  </a:txBody>
                  <a:tcPr marL="8734" marR="8734" marT="87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D0D0D"/>
                    </a:solidFill>
                  </a:tcPr>
                </a:tc>
                <a:tc>
                  <a:txBody>
                    <a:bodyPr/>
                    <a:lstStyle/>
                    <a:p>
                      <a:pPr algn="ctr" rtl="0" fontAlgn="ctr">
                        <a:buNone/>
                      </a:pPr>
                      <a:r>
                        <a:rPr lang="en-IN" sz="1200" b="1" i="0" u="none" strike="noStrike">
                          <a:solidFill>
                            <a:srgbClr val="FFFFFF"/>
                          </a:solidFill>
                          <a:effectLst/>
                          <a:latin typeface="Cambria" panose="02040503050406030204" pitchFamily="18" charset="0"/>
                        </a:rPr>
                        <a:t>3M</a:t>
                      </a:r>
                    </a:p>
                  </a:txBody>
                  <a:tcPr marL="8734" marR="8734" marT="87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D0D0D"/>
                    </a:solidFill>
                  </a:tcPr>
                </a:tc>
                <a:tc>
                  <a:txBody>
                    <a:bodyPr/>
                    <a:lstStyle/>
                    <a:p>
                      <a:pPr algn="ctr" rtl="0" fontAlgn="ctr">
                        <a:buNone/>
                      </a:pPr>
                      <a:r>
                        <a:rPr lang="en-IN" sz="1200" b="1" i="0" u="none" strike="noStrike">
                          <a:solidFill>
                            <a:srgbClr val="FFFFFF"/>
                          </a:solidFill>
                          <a:effectLst/>
                          <a:latin typeface="Cambria" panose="02040503050406030204" pitchFamily="18" charset="0"/>
                        </a:rPr>
                        <a:t>6M</a:t>
                      </a:r>
                    </a:p>
                  </a:txBody>
                  <a:tcPr marL="8734" marR="8734" marT="87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D0D0D"/>
                    </a:solidFill>
                  </a:tcPr>
                </a:tc>
                <a:tc>
                  <a:txBody>
                    <a:bodyPr/>
                    <a:lstStyle/>
                    <a:p>
                      <a:pPr algn="ctr" rtl="0" fontAlgn="ctr">
                        <a:buNone/>
                      </a:pPr>
                      <a:r>
                        <a:rPr lang="en-IN" sz="1200" b="1" i="0" u="none" strike="noStrike">
                          <a:solidFill>
                            <a:srgbClr val="FFFFFF"/>
                          </a:solidFill>
                          <a:effectLst/>
                          <a:latin typeface="Cambria" panose="02040503050406030204" pitchFamily="18" charset="0"/>
                        </a:rPr>
                        <a:t>1Y</a:t>
                      </a:r>
                    </a:p>
                  </a:txBody>
                  <a:tcPr marL="8734" marR="8734" marT="87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D0D0D"/>
                    </a:solidFill>
                  </a:tcPr>
                </a:tc>
                <a:tc>
                  <a:txBody>
                    <a:bodyPr/>
                    <a:lstStyle/>
                    <a:p>
                      <a:pPr algn="ctr" rtl="0" fontAlgn="ctr">
                        <a:buNone/>
                      </a:pPr>
                      <a:r>
                        <a:rPr lang="en-IN" sz="1200" b="1" i="0" u="none" strike="noStrike">
                          <a:solidFill>
                            <a:srgbClr val="FFFFFF"/>
                          </a:solidFill>
                          <a:effectLst/>
                          <a:latin typeface="Cambria" panose="02040503050406030204" pitchFamily="18" charset="0"/>
                        </a:rPr>
                        <a:t>2Y</a:t>
                      </a:r>
                    </a:p>
                  </a:txBody>
                  <a:tcPr marL="8734" marR="8734" marT="87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D0D0D"/>
                    </a:solidFill>
                  </a:tcPr>
                </a:tc>
                <a:tc>
                  <a:txBody>
                    <a:bodyPr/>
                    <a:lstStyle/>
                    <a:p>
                      <a:pPr algn="ctr" rtl="0" fontAlgn="ctr">
                        <a:buNone/>
                      </a:pPr>
                      <a:r>
                        <a:rPr lang="en-IN" sz="1200" b="1" i="0" u="none" strike="noStrike">
                          <a:solidFill>
                            <a:srgbClr val="FFFFFF"/>
                          </a:solidFill>
                          <a:effectLst/>
                          <a:latin typeface="Cambria" panose="02040503050406030204" pitchFamily="18" charset="0"/>
                        </a:rPr>
                        <a:t>3Y</a:t>
                      </a:r>
                    </a:p>
                  </a:txBody>
                  <a:tcPr marL="8734" marR="8734" marT="87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D0D0D"/>
                    </a:solidFill>
                  </a:tcPr>
                </a:tc>
                <a:tc>
                  <a:txBody>
                    <a:bodyPr/>
                    <a:lstStyle/>
                    <a:p>
                      <a:pPr algn="ctr" rtl="0" fontAlgn="ctr">
                        <a:buNone/>
                      </a:pPr>
                      <a:r>
                        <a:rPr lang="en-IN" sz="1200" b="1" i="0" u="none" strike="noStrike">
                          <a:solidFill>
                            <a:srgbClr val="FFFFFF"/>
                          </a:solidFill>
                          <a:effectLst/>
                          <a:latin typeface="Cambria" panose="02040503050406030204" pitchFamily="18" charset="0"/>
                        </a:rPr>
                        <a:t>5Y</a:t>
                      </a:r>
                    </a:p>
                  </a:txBody>
                  <a:tcPr marL="8734" marR="8734" marT="87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D0D0D"/>
                    </a:solidFill>
                  </a:tcPr>
                </a:tc>
                <a:tc>
                  <a:txBody>
                    <a:bodyPr/>
                    <a:lstStyle/>
                    <a:p>
                      <a:pPr algn="ctr" rtl="0" fontAlgn="ctr">
                        <a:buNone/>
                      </a:pPr>
                      <a:r>
                        <a:rPr lang="en-IN" sz="1200" b="1" i="0" u="none" strike="noStrike">
                          <a:solidFill>
                            <a:srgbClr val="FFFFFF"/>
                          </a:solidFill>
                          <a:effectLst/>
                          <a:latin typeface="Cambria" panose="02040503050406030204" pitchFamily="18" charset="0"/>
                        </a:rPr>
                        <a:t>10Y</a:t>
                      </a:r>
                    </a:p>
                  </a:txBody>
                  <a:tcPr marL="8734" marR="8734" marT="87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D0D0D"/>
                    </a:solidFill>
                  </a:tcPr>
                </a:tc>
                <a:tc>
                  <a:txBody>
                    <a:bodyPr/>
                    <a:lstStyle/>
                    <a:p>
                      <a:pPr algn="ctr" rtl="0" fontAlgn="ctr">
                        <a:buNone/>
                      </a:pPr>
                      <a:r>
                        <a:rPr lang="en-IN" sz="1200" b="1" i="0" u="none" strike="noStrike">
                          <a:solidFill>
                            <a:srgbClr val="FFFFFF"/>
                          </a:solidFill>
                          <a:effectLst/>
                          <a:latin typeface="Cambria" panose="02040503050406030204" pitchFamily="18" charset="0"/>
                        </a:rPr>
                        <a:t>SI</a:t>
                      </a:r>
                    </a:p>
                  </a:txBody>
                  <a:tcPr marL="8734" marR="8734" marT="87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D0D0D"/>
                    </a:solidFill>
                  </a:tcPr>
                </a:tc>
                <a:tc>
                  <a:txBody>
                    <a:bodyPr/>
                    <a:lstStyle/>
                    <a:p>
                      <a:pPr algn="ctr" rtl="0" fontAlgn="ctr">
                        <a:buNone/>
                      </a:pPr>
                      <a:r>
                        <a:rPr lang="en-IN" sz="1200" b="1" i="0" u="none" strike="noStrike">
                          <a:solidFill>
                            <a:srgbClr val="FFFFFF"/>
                          </a:solidFill>
                          <a:effectLst/>
                          <a:latin typeface="Cambria" panose="02040503050406030204" pitchFamily="18" charset="0"/>
                        </a:rPr>
                        <a:t>Expense</a:t>
                      </a:r>
                    </a:p>
                  </a:txBody>
                  <a:tcPr marL="8734" marR="8734" marT="87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D0D0D"/>
                    </a:solidFill>
                  </a:tcPr>
                </a:tc>
                <a:tc>
                  <a:txBody>
                    <a:bodyPr/>
                    <a:lstStyle/>
                    <a:p>
                      <a:pPr algn="ctr" rtl="0" fontAlgn="ctr">
                        <a:buNone/>
                      </a:pPr>
                      <a:r>
                        <a:rPr lang="en-IN" sz="1200" b="1" i="0" u="none" strike="noStrike">
                          <a:solidFill>
                            <a:srgbClr val="FFFFFF"/>
                          </a:solidFill>
                          <a:effectLst/>
                          <a:latin typeface="Cambria" panose="02040503050406030204" pitchFamily="18" charset="0"/>
                        </a:rPr>
                        <a:t>Equity</a:t>
                      </a:r>
                    </a:p>
                  </a:txBody>
                  <a:tcPr marL="8734" marR="8734" marT="87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D0D0D"/>
                    </a:solidFill>
                  </a:tcPr>
                </a:tc>
                <a:tc>
                  <a:txBody>
                    <a:bodyPr/>
                    <a:lstStyle/>
                    <a:p>
                      <a:pPr algn="ctr" rtl="0" fontAlgn="ctr">
                        <a:buNone/>
                      </a:pPr>
                      <a:r>
                        <a:rPr lang="en-IN" sz="1200" b="1" i="0" u="none" strike="noStrike">
                          <a:solidFill>
                            <a:srgbClr val="FFFFFF"/>
                          </a:solidFill>
                          <a:effectLst/>
                          <a:latin typeface="Cambria" panose="02040503050406030204" pitchFamily="18" charset="0"/>
                        </a:rPr>
                        <a:t>Debt</a:t>
                      </a:r>
                    </a:p>
                  </a:txBody>
                  <a:tcPr marL="8734" marR="8734" marT="87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D0D0D"/>
                    </a:solidFill>
                  </a:tcPr>
                </a:tc>
                <a:tc>
                  <a:txBody>
                    <a:bodyPr/>
                    <a:lstStyle/>
                    <a:p>
                      <a:pPr algn="ctr" rtl="0" fontAlgn="ctr">
                        <a:buNone/>
                      </a:pPr>
                      <a:r>
                        <a:rPr lang="en-IN" sz="1200" b="1" i="0" u="none" strike="noStrike">
                          <a:solidFill>
                            <a:srgbClr val="FFFFFF"/>
                          </a:solidFill>
                          <a:effectLst/>
                          <a:latin typeface="Cambria" panose="02040503050406030204" pitchFamily="18" charset="0"/>
                        </a:rPr>
                        <a:t>Others</a:t>
                      </a:r>
                    </a:p>
                  </a:txBody>
                  <a:tcPr marL="8734" marR="8734" marT="87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D0D0D"/>
                    </a:solidFill>
                  </a:tcPr>
                </a:tc>
                <a:extLst>
                  <a:ext uri="{0D108BD9-81ED-4DB2-BD59-A6C34878D82A}">
                    <a16:rowId xmlns:a16="http://schemas.microsoft.com/office/drawing/2014/main" val="2650413007"/>
                  </a:ext>
                </a:extLst>
              </a:tr>
              <a:tr h="281941">
                <a:tc>
                  <a:txBody>
                    <a:bodyPr/>
                    <a:lstStyle/>
                    <a:p>
                      <a:pPr algn="l" rtl="0" fontAlgn="ctr">
                        <a:buNone/>
                      </a:pPr>
                      <a:r>
                        <a:rPr lang="en-IN" sz="1200" b="1" i="0" u="none" strike="noStrike">
                          <a:solidFill>
                            <a:srgbClr val="000000"/>
                          </a:solidFill>
                          <a:effectLst/>
                          <a:latin typeface="Cambria" panose="02040503050406030204" pitchFamily="18" charset="0"/>
                        </a:rPr>
                        <a:t>Arbitrage Fund</a:t>
                      </a:r>
                    </a:p>
                  </a:txBody>
                  <a:tcPr marL="72000" marR="8734" marT="87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FBFBF"/>
                    </a:solidFill>
                  </a:tcPr>
                </a:tc>
                <a:tc>
                  <a:txBody>
                    <a:bodyPr/>
                    <a:lstStyle/>
                    <a:p>
                      <a:pPr algn="ctr" rtl="0" fontAlgn="ctr">
                        <a:buNone/>
                      </a:pPr>
                      <a:r>
                        <a:rPr lang="en-IN" sz="1200" b="1" i="0" u="none" strike="noStrike">
                          <a:solidFill>
                            <a:srgbClr val="000000"/>
                          </a:solidFill>
                          <a:effectLst/>
                          <a:latin typeface="Cambria" panose="02040503050406030204" pitchFamily="18" charset="0"/>
                        </a:rPr>
                        <a:t> </a:t>
                      </a:r>
                    </a:p>
                  </a:txBody>
                  <a:tcPr marL="8734" marR="8734" marT="87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FBFBF"/>
                    </a:solidFill>
                  </a:tcPr>
                </a:tc>
                <a:tc>
                  <a:txBody>
                    <a:bodyPr/>
                    <a:lstStyle/>
                    <a:p>
                      <a:pPr algn="l" rtl="0" fontAlgn="ctr">
                        <a:buNone/>
                      </a:pPr>
                      <a:r>
                        <a:rPr lang="en-IN" sz="1200" b="1" i="0" u="none" strike="noStrike">
                          <a:solidFill>
                            <a:srgbClr val="000000"/>
                          </a:solidFill>
                          <a:effectLst/>
                          <a:latin typeface="Cambria" panose="02040503050406030204" pitchFamily="18" charset="0"/>
                        </a:rPr>
                        <a:t> </a:t>
                      </a:r>
                    </a:p>
                  </a:txBody>
                  <a:tcPr marL="8734" marR="8734" marT="87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FBFBF"/>
                    </a:solidFill>
                  </a:tcPr>
                </a:tc>
                <a:tc>
                  <a:txBody>
                    <a:bodyPr/>
                    <a:lstStyle/>
                    <a:p>
                      <a:pPr algn="l" rtl="0" fontAlgn="ctr">
                        <a:buNone/>
                      </a:pPr>
                      <a:r>
                        <a:rPr lang="en-IN" sz="1200" b="1" i="0" u="none" strike="noStrike">
                          <a:solidFill>
                            <a:srgbClr val="000000"/>
                          </a:solidFill>
                          <a:effectLst/>
                          <a:latin typeface="Cambria" panose="02040503050406030204" pitchFamily="18" charset="0"/>
                        </a:rPr>
                        <a:t> </a:t>
                      </a:r>
                    </a:p>
                  </a:txBody>
                  <a:tcPr marL="8734" marR="8734" marT="87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FBFBF"/>
                    </a:solidFill>
                  </a:tcPr>
                </a:tc>
                <a:tc>
                  <a:txBody>
                    <a:bodyPr/>
                    <a:lstStyle/>
                    <a:p>
                      <a:pPr algn="l" rtl="0" fontAlgn="ctr">
                        <a:buNone/>
                      </a:pPr>
                      <a:r>
                        <a:rPr lang="en-IN" sz="1200" b="1" i="0" u="none" strike="noStrike">
                          <a:solidFill>
                            <a:srgbClr val="000000"/>
                          </a:solidFill>
                          <a:effectLst/>
                          <a:latin typeface="Cambria" panose="02040503050406030204" pitchFamily="18" charset="0"/>
                        </a:rPr>
                        <a:t> </a:t>
                      </a:r>
                    </a:p>
                  </a:txBody>
                  <a:tcPr marL="8734" marR="8734" marT="87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FBFBF"/>
                    </a:solidFill>
                  </a:tcPr>
                </a:tc>
                <a:tc>
                  <a:txBody>
                    <a:bodyPr/>
                    <a:lstStyle/>
                    <a:p>
                      <a:pPr algn="l" rtl="0" fontAlgn="ctr">
                        <a:buNone/>
                      </a:pPr>
                      <a:r>
                        <a:rPr lang="en-IN" sz="1200" b="1" i="0" u="none" strike="noStrike">
                          <a:solidFill>
                            <a:srgbClr val="000000"/>
                          </a:solidFill>
                          <a:effectLst/>
                          <a:latin typeface="Cambria" panose="02040503050406030204" pitchFamily="18" charset="0"/>
                        </a:rPr>
                        <a:t> </a:t>
                      </a:r>
                    </a:p>
                  </a:txBody>
                  <a:tcPr marL="8734" marR="8734" marT="87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FBFBF"/>
                    </a:solidFill>
                  </a:tcPr>
                </a:tc>
                <a:tc>
                  <a:txBody>
                    <a:bodyPr/>
                    <a:lstStyle/>
                    <a:p>
                      <a:pPr algn="l" rtl="0" fontAlgn="ctr">
                        <a:buNone/>
                      </a:pPr>
                      <a:r>
                        <a:rPr lang="en-IN" sz="1200" b="1" i="0" u="none" strike="noStrike">
                          <a:solidFill>
                            <a:srgbClr val="000000"/>
                          </a:solidFill>
                          <a:effectLst/>
                          <a:latin typeface="Cambria" panose="02040503050406030204" pitchFamily="18" charset="0"/>
                        </a:rPr>
                        <a:t> </a:t>
                      </a:r>
                    </a:p>
                  </a:txBody>
                  <a:tcPr marL="8734" marR="8734" marT="87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FBFBF"/>
                    </a:solidFill>
                  </a:tcPr>
                </a:tc>
                <a:tc>
                  <a:txBody>
                    <a:bodyPr/>
                    <a:lstStyle/>
                    <a:p>
                      <a:pPr algn="l" rtl="0" fontAlgn="ctr">
                        <a:buNone/>
                      </a:pPr>
                      <a:r>
                        <a:rPr lang="en-IN" sz="1200" b="1" i="0" u="none" strike="noStrike">
                          <a:solidFill>
                            <a:srgbClr val="000000"/>
                          </a:solidFill>
                          <a:effectLst/>
                          <a:latin typeface="Cambria" panose="02040503050406030204" pitchFamily="18" charset="0"/>
                        </a:rPr>
                        <a:t> </a:t>
                      </a:r>
                    </a:p>
                  </a:txBody>
                  <a:tcPr marL="8734" marR="8734" marT="87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FBFBF"/>
                    </a:solidFill>
                  </a:tcPr>
                </a:tc>
                <a:tc>
                  <a:txBody>
                    <a:bodyPr/>
                    <a:lstStyle/>
                    <a:p>
                      <a:pPr algn="l" rtl="0" fontAlgn="ctr">
                        <a:buNone/>
                      </a:pPr>
                      <a:r>
                        <a:rPr lang="en-IN" sz="1200" b="1" i="0" u="none" strike="noStrike">
                          <a:solidFill>
                            <a:srgbClr val="000000"/>
                          </a:solidFill>
                          <a:effectLst/>
                          <a:latin typeface="Cambria" panose="02040503050406030204" pitchFamily="18" charset="0"/>
                        </a:rPr>
                        <a:t> </a:t>
                      </a:r>
                    </a:p>
                  </a:txBody>
                  <a:tcPr marL="8734" marR="8734" marT="87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FBFBF"/>
                    </a:solidFill>
                  </a:tcPr>
                </a:tc>
                <a:tc>
                  <a:txBody>
                    <a:bodyPr/>
                    <a:lstStyle/>
                    <a:p>
                      <a:pPr algn="l" rtl="0" fontAlgn="ctr">
                        <a:buNone/>
                      </a:pPr>
                      <a:r>
                        <a:rPr lang="en-IN" sz="1200" b="1" i="0" u="none" strike="noStrike">
                          <a:solidFill>
                            <a:srgbClr val="000000"/>
                          </a:solidFill>
                          <a:effectLst/>
                          <a:latin typeface="Cambria" panose="02040503050406030204" pitchFamily="18" charset="0"/>
                        </a:rPr>
                        <a:t> </a:t>
                      </a:r>
                    </a:p>
                  </a:txBody>
                  <a:tcPr marL="8734" marR="8734" marT="87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FBFBF"/>
                    </a:solidFill>
                  </a:tcPr>
                </a:tc>
                <a:tc>
                  <a:txBody>
                    <a:bodyPr/>
                    <a:lstStyle/>
                    <a:p>
                      <a:pPr algn="l" rtl="0" fontAlgn="ctr">
                        <a:buNone/>
                      </a:pPr>
                      <a:r>
                        <a:rPr lang="en-IN" sz="1200" b="1" i="0" u="none" strike="noStrike">
                          <a:solidFill>
                            <a:srgbClr val="000000"/>
                          </a:solidFill>
                          <a:effectLst/>
                          <a:latin typeface="Cambria" panose="02040503050406030204" pitchFamily="18" charset="0"/>
                        </a:rPr>
                        <a:t> </a:t>
                      </a:r>
                    </a:p>
                  </a:txBody>
                  <a:tcPr marL="8734" marR="8734" marT="87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FBFBF"/>
                    </a:solidFill>
                  </a:tcPr>
                </a:tc>
                <a:tc>
                  <a:txBody>
                    <a:bodyPr/>
                    <a:lstStyle/>
                    <a:p>
                      <a:pPr algn="l" rtl="0" fontAlgn="ctr">
                        <a:buNone/>
                      </a:pPr>
                      <a:r>
                        <a:rPr lang="en-IN" sz="1200" b="1" i="0" u="none" strike="noStrike">
                          <a:solidFill>
                            <a:srgbClr val="000000"/>
                          </a:solidFill>
                          <a:effectLst/>
                          <a:latin typeface="Cambria" panose="02040503050406030204" pitchFamily="18" charset="0"/>
                        </a:rPr>
                        <a:t> </a:t>
                      </a:r>
                    </a:p>
                  </a:txBody>
                  <a:tcPr marL="8734" marR="8734" marT="87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FBFBF"/>
                    </a:solidFill>
                  </a:tcPr>
                </a:tc>
                <a:tc>
                  <a:txBody>
                    <a:bodyPr/>
                    <a:lstStyle/>
                    <a:p>
                      <a:pPr algn="ctr" rtl="0" fontAlgn="ctr">
                        <a:buNone/>
                      </a:pPr>
                      <a:r>
                        <a:rPr lang="en-IN" sz="1200" b="1" i="0" u="none" strike="noStrike">
                          <a:solidFill>
                            <a:srgbClr val="000000"/>
                          </a:solidFill>
                          <a:effectLst/>
                          <a:highlight>
                            <a:srgbClr val="FFFF00"/>
                          </a:highlight>
                          <a:latin typeface="Cambria" panose="02040503050406030204" pitchFamily="18" charset="0"/>
                        </a:rPr>
                        <a:t> </a:t>
                      </a:r>
                    </a:p>
                  </a:txBody>
                  <a:tcPr marL="8734" marR="8734" marT="87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FBFBF"/>
                    </a:solidFill>
                  </a:tcPr>
                </a:tc>
                <a:tc>
                  <a:txBody>
                    <a:bodyPr/>
                    <a:lstStyle/>
                    <a:p>
                      <a:pPr algn="ctr" rtl="0" fontAlgn="ctr">
                        <a:buNone/>
                      </a:pPr>
                      <a:r>
                        <a:rPr lang="en-IN" sz="1200" b="1" i="0" u="none" strike="noStrike">
                          <a:solidFill>
                            <a:srgbClr val="000000"/>
                          </a:solidFill>
                          <a:effectLst/>
                          <a:latin typeface="Cambria" panose="02040503050406030204" pitchFamily="18" charset="0"/>
                        </a:rPr>
                        <a:t> </a:t>
                      </a:r>
                    </a:p>
                  </a:txBody>
                  <a:tcPr marL="8734" marR="8734" marT="87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FBFBF"/>
                    </a:solidFill>
                  </a:tcPr>
                </a:tc>
                <a:tc>
                  <a:txBody>
                    <a:bodyPr/>
                    <a:lstStyle/>
                    <a:p>
                      <a:pPr algn="ctr" rtl="0" fontAlgn="ctr">
                        <a:buNone/>
                      </a:pPr>
                      <a:r>
                        <a:rPr lang="en-IN" sz="1200" b="1" i="0" u="none" strike="noStrike">
                          <a:solidFill>
                            <a:srgbClr val="000000"/>
                          </a:solidFill>
                          <a:effectLst/>
                          <a:latin typeface="Cambria" panose="02040503050406030204" pitchFamily="18" charset="0"/>
                        </a:rPr>
                        <a:t> </a:t>
                      </a:r>
                    </a:p>
                  </a:txBody>
                  <a:tcPr marL="8734" marR="8734" marT="87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FBFBF"/>
                    </a:solidFill>
                  </a:tcPr>
                </a:tc>
                <a:tc>
                  <a:txBody>
                    <a:bodyPr/>
                    <a:lstStyle/>
                    <a:p>
                      <a:pPr algn="ctr" rtl="0" fontAlgn="ctr">
                        <a:buNone/>
                      </a:pPr>
                      <a:r>
                        <a:rPr lang="en-IN" sz="1200" b="1" i="0" u="none" strike="noStrike">
                          <a:solidFill>
                            <a:srgbClr val="000000"/>
                          </a:solidFill>
                          <a:effectLst/>
                          <a:latin typeface="Cambria" panose="02040503050406030204" pitchFamily="18" charset="0"/>
                        </a:rPr>
                        <a:t> </a:t>
                      </a:r>
                    </a:p>
                  </a:txBody>
                  <a:tcPr marL="8734" marR="8734" marT="87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FBFBF"/>
                    </a:solidFill>
                  </a:tcPr>
                </a:tc>
                <a:extLst>
                  <a:ext uri="{0D108BD9-81ED-4DB2-BD59-A6C34878D82A}">
                    <a16:rowId xmlns:a16="http://schemas.microsoft.com/office/drawing/2014/main" val="4038195021"/>
                  </a:ext>
                </a:extLst>
              </a:tr>
              <a:tr h="281941">
                <a:tc>
                  <a:txBody>
                    <a:bodyPr/>
                    <a:lstStyle/>
                    <a:p>
                      <a:pPr algn="l" rtl="0" fontAlgn="b">
                        <a:buNone/>
                      </a:pPr>
                      <a:r>
                        <a:rPr lang="en-IN" sz="1200" b="0" i="0" u="none" strike="noStrike" dirty="0">
                          <a:solidFill>
                            <a:srgbClr val="000000"/>
                          </a:solidFill>
                          <a:effectLst/>
                          <a:latin typeface="Cambria" panose="02040503050406030204" pitchFamily="18" charset="0"/>
                        </a:rPr>
                        <a:t>Kotak Arbitrage Fund(G)</a:t>
                      </a:r>
                    </a:p>
                  </a:txBody>
                  <a:tcPr marL="72000" marR="8734" marT="87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200" b="0" i="0" u="none" strike="noStrike" dirty="0">
                          <a:solidFill>
                            <a:srgbClr val="000000"/>
                          </a:solidFill>
                          <a:effectLst/>
                          <a:latin typeface="Cambria" panose="02040503050406030204" pitchFamily="18" charset="0"/>
                        </a:rPr>
                        <a:t>74,398.69</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200" b="0" i="0" u="none" strike="noStrike">
                          <a:solidFill>
                            <a:srgbClr val="000000"/>
                          </a:solidFill>
                          <a:effectLst/>
                          <a:latin typeface="Cambria" panose="02040503050406030204" pitchFamily="18" charset="0"/>
                        </a:rPr>
                        <a:t>29-Sep-2005</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200" b="0" i="0" u="none" strike="noStrike">
                          <a:solidFill>
                            <a:srgbClr val="000000"/>
                          </a:solidFill>
                          <a:effectLst/>
                          <a:latin typeface="Cambria" panose="02040503050406030204" pitchFamily="18" charset="0"/>
                        </a:rPr>
                        <a:t>0.62</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200" b="0" i="0" u="none" strike="noStrike">
                          <a:solidFill>
                            <a:srgbClr val="000000"/>
                          </a:solidFill>
                          <a:effectLst/>
                          <a:latin typeface="Cambria" panose="02040503050406030204" pitchFamily="18" charset="0"/>
                        </a:rPr>
                        <a:t>1.58</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200" b="0" i="0" u="none" strike="noStrike">
                          <a:solidFill>
                            <a:srgbClr val="000000"/>
                          </a:solidFill>
                          <a:effectLst/>
                          <a:latin typeface="Cambria" panose="02040503050406030204" pitchFamily="18" charset="0"/>
                        </a:rPr>
                        <a:t>2.98</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200" b="0" i="0" u="none" strike="noStrike">
                          <a:solidFill>
                            <a:srgbClr val="000000"/>
                          </a:solidFill>
                          <a:effectLst/>
                          <a:latin typeface="Cambria" panose="02040503050406030204" pitchFamily="18" charset="0"/>
                        </a:rPr>
                        <a:t>5.99</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200" b="0" i="0" u="none" strike="noStrike">
                          <a:solidFill>
                            <a:srgbClr val="000000"/>
                          </a:solidFill>
                          <a:effectLst/>
                          <a:latin typeface="Cambria" panose="02040503050406030204" pitchFamily="18" charset="0"/>
                        </a:rPr>
                        <a:t>6.50</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200" b="0" i="0" u="none" strike="noStrike">
                          <a:solidFill>
                            <a:srgbClr val="000000"/>
                          </a:solidFill>
                          <a:effectLst/>
                          <a:latin typeface="Cambria" panose="02040503050406030204" pitchFamily="18" charset="0"/>
                        </a:rPr>
                        <a:t>7.01</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200" b="0" i="0" u="none" strike="noStrike">
                          <a:solidFill>
                            <a:srgbClr val="000000"/>
                          </a:solidFill>
                          <a:effectLst/>
                          <a:latin typeface="Cambria" panose="02040503050406030204" pitchFamily="18" charset="0"/>
                        </a:rPr>
                        <a:t>6.22</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200" b="0" i="0" u="none" strike="noStrike">
                          <a:solidFill>
                            <a:srgbClr val="000000"/>
                          </a:solidFill>
                          <a:effectLst/>
                          <a:latin typeface="Cambria" panose="02040503050406030204" pitchFamily="18" charset="0"/>
                        </a:rPr>
                        <a:t>5.90</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200" b="0" i="0" u="none" strike="noStrike">
                          <a:solidFill>
                            <a:srgbClr val="000000"/>
                          </a:solidFill>
                          <a:effectLst/>
                          <a:latin typeface="Cambria" panose="02040503050406030204" pitchFamily="18" charset="0"/>
                        </a:rPr>
                        <a:t>6.87</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200" b="0" i="0" u="none" strike="noStrike">
                          <a:solidFill>
                            <a:srgbClr val="000000"/>
                          </a:solidFill>
                          <a:effectLst/>
                          <a:latin typeface="Cambria" panose="02040503050406030204" pitchFamily="18" charset="0"/>
                        </a:rPr>
                        <a:t>0.84</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200" b="0" i="0" u="none" strike="noStrike" dirty="0">
                          <a:solidFill>
                            <a:srgbClr val="000000"/>
                          </a:solidFill>
                          <a:effectLst/>
                          <a:latin typeface="Cambria" panose="02040503050406030204" pitchFamily="18" charset="0"/>
                        </a:rPr>
                        <a:t>72.95</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a:solidFill>
                            <a:srgbClr val="000000"/>
                          </a:solidFill>
                          <a:effectLst/>
                          <a:latin typeface="Cambria" panose="02040503050406030204" pitchFamily="18" charset="0"/>
                        </a:rPr>
                        <a:t>5.93</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a:solidFill>
                            <a:srgbClr val="000000"/>
                          </a:solidFill>
                          <a:effectLst/>
                          <a:latin typeface="Cambria" panose="02040503050406030204" pitchFamily="18" charset="0"/>
                        </a:rPr>
                        <a:t>21.12</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1334319557"/>
                  </a:ext>
                </a:extLst>
              </a:tr>
              <a:tr h="281941">
                <a:tc>
                  <a:txBody>
                    <a:bodyPr/>
                    <a:lstStyle/>
                    <a:p>
                      <a:pPr algn="l" rtl="0" fontAlgn="b">
                        <a:buNone/>
                      </a:pPr>
                      <a:r>
                        <a:rPr lang="en-US" sz="1200" b="0" i="0" u="none" strike="noStrike" dirty="0">
                          <a:solidFill>
                            <a:srgbClr val="000000"/>
                          </a:solidFill>
                          <a:effectLst/>
                          <a:latin typeface="Cambria" panose="02040503050406030204" pitchFamily="18" charset="0"/>
                        </a:rPr>
                        <a:t>ICICI Pru Arbitrage Fund(G)</a:t>
                      </a:r>
                    </a:p>
                  </a:txBody>
                  <a:tcPr marL="72000" marR="8734" marT="87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200" b="0" i="0" u="none" strike="noStrike" dirty="0">
                          <a:solidFill>
                            <a:srgbClr val="000000"/>
                          </a:solidFill>
                          <a:effectLst/>
                          <a:latin typeface="Cambria" panose="02040503050406030204" pitchFamily="18" charset="0"/>
                        </a:rPr>
                        <a:t>34,180.17</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200" b="0" i="0" u="none" strike="noStrike">
                          <a:solidFill>
                            <a:srgbClr val="000000"/>
                          </a:solidFill>
                          <a:effectLst/>
                          <a:latin typeface="Cambria" panose="02040503050406030204" pitchFamily="18" charset="0"/>
                        </a:rPr>
                        <a:t>30-Dec-2006</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200" b="0" i="0" u="none" strike="noStrike" dirty="0">
                          <a:solidFill>
                            <a:srgbClr val="000000"/>
                          </a:solidFill>
                          <a:effectLst/>
                          <a:latin typeface="Cambria" panose="02040503050406030204" pitchFamily="18" charset="0"/>
                        </a:rPr>
                        <a:t>0.64</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200" b="0" i="0" u="none" strike="noStrike" dirty="0">
                          <a:solidFill>
                            <a:srgbClr val="000000"/>
                          </a:solidFill>
                          <a:effectLst/>
                          <a:latin typeface="Cambria" panose="02040503050406030204" pitchFamily="18" charset="0"/>
                        </a:rPr>
                        <a:t>1.59</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200" b="0" i="0" u="none" strike="noStrike" dirty="0">
                          <a:solidFill>
                            <a:srgbClr val="000000"/>
                          </a:solidFill>
                          <a:effectLst/>
                          <a:latin typeface="Cambria" panose="02040503050406030204" pitchFamily="18" charset="0"/>
                        </a:rPr>
                        <a:t>2.95</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200" b="0" i="0" u="none" strike="noStrike" dirty="0">
                          <a:solidFill>
                            <a:srgbClr val="000000"/>
                          </a:solidFill>
                          <a:effectLst/>
                          <a:latin typeface="Cambria" panose="02040503050406030204" pitchFamily="18" charset="0"/>
                        </a:rPr>
                        <a:t>5.99</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200" b="0" i="0" u="none" strike="noStrike" dirty="0">
                          <a:solidFill>
                            <a:srgbClr val="000000"/>
                          </a:solidFill>
                          <a:effectLst/>
                          <a:latin typeface="Cambria" panose="02040503050406030204" pitchFamily="18" charset="0"/>
                        </a:rPr>
                        <a:t>6.50</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200" b="0" i="0" u="none" strike="noStrike" dirty="0">
                          <a:solidFill>
                            <a:srgbClr val="000000"/>
                          </a:solidFill>
                          <a:effectLst/>
                          <a:latin typeface="Cambria" panose="02040503050406030204" pitchFamily="18" charset="0"/>
                        </a:rPr>
                        <a:t>6.91</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200" b="0" i="0" u="none" strike="noStrike" dirty="0">
                          <a:solidFill>
                            <a:srgbClr val="000000"/>
                          </a:solidFill>
                          <a:effectLst/>
                          <a:latin typeface="Cambria" panose="02040503050406030204" pitchFamily="18" charset="0"/>
                        </a:rPr>
                        <a:t>6.05</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200" b="0" i="0" u="none" strike="noStrike" dirty="0">
                          <a:solidFill>
                            <a:srgbClr val="000000"/>
                          </a:solidFill>
                          <a:effectLst/>
                          <a:latin typeface="Cambria" panose="02040503050406030204" pitchFamily="18" charset="0"/>
                        </a:rPr>
                        <a:t>5.76</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200" b="0" i="0" u="none" strike="noStrike" dirty="0">
                          <a:solidFill>
                            <a:srgbClr val="000000"/>
                          </a:solidFill>
                          <a:effectLst/>
                          <a:latin typeface="Cambria" panose="02040503050406030204" pitchFamily="18" charset="0"/>
                        </a:rPr>
                        <a:t>6.84</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200" b="0" i="0" u="none" strike="noStrike" dirty="0">
                          <a:solidFill>
                            <a:srgbClr val="000000"/>
                          </a:solidFill>
                          <a:effectLst/>
                          <a:latin typeface="Cambria" panose="02040503050406030204" pitchFamily="18" charset="0"/>
                        </a:rPr>
                        <a:t>0.79</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200" b="0" i="0" u="none" strike="noStrike" dirty="0">
                          <a:solidFill>
                            <a:srgbClr val="000000"/>
                          </a:solidFill>
                          <a:effectLst/>
                          <a:latin typeface="Cambria" panose="02040503050406030204" pitchFamily="18" charset="0"/>
                        </a:rPr>
                        <a:t>71.05</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dirty="0">
                          <a:solidFill>
                            <a:srgbClr val="000000"/>
                          </a:solidFill>
                          <a:effectLst/>
                          <a:latin typeface="Cambria" panose="02040503050406030204" pitchFamily="18" charset="0"/>
                        </a:rPr>
                        <a:t>11.34</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a:solidFill>
                            <a:srgbClr val="000000"/>
                          </a:solidFill>
                          <a:effectLst/>
                          <a:latin typeface="Cambria" panose="02040503050406030204" pitchFamily="18" charset="0"/>
                        </a:rPr>
                        <a:t>17.62</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2760160901"/>
                  </a:ext>
                </a:extLst>
              </a:tr>
              <a:tr h="281941">
                <a:tc>
                  <a:txBody>
                    <a:bodyPr/>
                    <a:lstStyle/>
                    <a:p>
                      <a:pPr algn="l" rtl="0" fontAlgn="b">
                        <a:buNone/>
                      </a:pPr>
                      <a:r>
                        <a:rPr lang="en-IN" sz="1200" b="0" i="0" u="none" strike="noStrike" dirty="0">
                          <a:solidFill>
                            <a:srgbClr val="000000"/>
                          </a:solidFill>
                          <a:effectLst/>
                          <a:latin typeface="Cambria" panose="02040503050406030204" pitchFamily="18" charset="0"/>
                        </a:rPr>
                        <a:t>Nippon India Arbitrage Fund(G)</a:t>
                      </a:r>
                    </a:p>
                  </a:txBody>
                  <a:tcPr marL="72000" marR="8734" marT="87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200" b="0" i="0" u="none" strike="noStrike">
                          <a:solidFill>
                            <a:srgbClr val="000000"/>
                          </a:solidFill>
                          <a:effectLst/>
                          <a:latin typeface="Cambria" panose="02040503050406030204" pitchFamily="18" charset="0"/>
                        </a:rPr>
                        <a:t>16,915.79</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200" b="0" i="0" u="none" strike="noStrike">
                          <a:solidFill>
                            <a:srgbClr val="000000"/>
                          </a:solidFill>
                          <a:effectLst/>
                          <a:latin typeface="Cambria" panose="02040503050406030204" pitchFamily="18" charset="0"/>
                        </a:rPr>
                        <a:t>14-Oct-2010</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200" b="0" i="0" u="none" strike="noStrike">
                          <a:solidFill>
                            <a:srgbClr val="000000"/>
                          </a:solidFill>
                          <a:effectLst/>
                          <a:latin typeface="Cambria" panose="02040503050406030204" pitchFamily="18" charset="0"/>
                        </a:rPr>
                        <a:t>0.59</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200" b="0" i="0" u="none" strike="noStrike">
                          <a:solidFill>
                            <a:srgbClr val="000000"/>
                          </a:solidFill>
                          <a:effectLst/>
                          <a:latin typeface="Cambria" panose="02040503050406030204" pitchFamily="18" charset="0"/>
                        </a:rPr>
                        <a:t>1.57</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200" b="0" i="0" u="none" strike="noStrike">
                          <a:solidFill>
                            <a:srgbClr val="000000"/>
                          </a:solidFill>
                          <a:effectLst/>
                          <a:latin typeface="Cambria" panose="02040503050406030204" pitchFamily="18" charset="0"/>
                        </a:rPr>
                        <a:t>2.91</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200" b="0" i="0" u="none" strike="noStrike">
                          <a:solidFill>
                            <a:srgbClr val="000000"/>
                          </a:solidFill>
                          <a:effectLst/>
                          <a:latin typeface="Cambria" panose="02040503050406030204" pitchFamily="18" charset="0"/>
                        </a:rPr>
                        <a:t>5.90</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200" b="0" i="0" u="none" strike="noStrike">
                          <a:solidFill>
                            <a:srgbClr val="000000"/>
                          </a:solidFill>
                          <a:effectLst/>
                          <a:latin typeface="Cambria" panose="02040503050406030204" pitchFamily="18" charset="0"/>
                        </a:rPr>
                        <a:t>6.29</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200" b="0" i="0" u="none" strike="noStrike">
                          <a:solidFill>
                            <a:srgbClr val="000000"/>
                          </a:solidFill>
                          <a:effectLst/>
                          <a:latin typeface="Cambria" panose="02040503050406030204" pitchFamily="18" charset="0"/>
                        </a:rPr>
                        <a:t>6.75</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200" b="0" i="0" u="none" strike="noStrike">
                          <a:solidFill>
                            <a:srgbClr val="000000"/>
                          </a:solidFill>
                          <a:effectLst/>
                          <a:latin typeface="Cambria" panose="02040503050406030204" pitchFamily="18" charset="0"/>
                        </a:rPr>
                        <a:t>5.94</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200" b="0" i="0" u="none" strike="noStrike">
                          <a:solidFill>
                            <a:srgbClr val="000000"/>
                          </a:solidFill>
                          <a:effectLst/>
                          <a:latin typeface="Cambria" panose="02040503050406030204" pitchFamily="18" charset="0"/>
                        </a:rPr>
                        <a:t>5.78</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200" b="0" i="0" u="none" strike="noStrike">
                          <a:solidFill>
                            <a:srgbClr val="000000"/>
                          </a:solidFill>
                          <a:effectLst/>
                          <a:latin typeface="Cambria" panose="02040503050406030204" pitchFamily="18" charset="0"/>
                        </a:rPr>
                        <a:t>6.79</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200" b="0" i="0" u="none" strike="noStrike">
                          <a:solidFill>
                            <a:srgbClr val="000000"/>
                          </a:solidFill>
                          <a:effectLst/>
                          <a:latin typeface="Cambria" panose="02040503050406030204" pitchFamily="18" charset="0"/>
                        </a:rPr>
                        <a:t>0.87</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200" b="0" i="0" u="none" strike="noStrike" dirty="0">
                          <a:solidFill>
                            <a:srgbClr val="000000"/>
                          </a:solidFill>
                          <a:effectLst/>
                          <a:latin typeface="Cambria" panose="02040503050406030204" pitchFamily="18" charset="0"/>
                        </a:rPr>
                        <a:t>70.15</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dirty="0">
                          <a:solidFill>
                            <a:srgbClr val="000000"/>
                          </a:solidFill>
                          <a:effectLst/>
                          <a:latin typeface="Cambria" panose="02040503050406030204" pitchFamily="18" charset="0"/>
                        </a:rPr>
                        <a:t>5.84</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dirty="0">
                          <a:solidFill>
                            <a:srgbClr val="000000"/>
                          </a:solidFill>
                          <a:effectLst/>
                          <a:latin typeface="Cambria" panose="02040503050406030204" pitchFamily="18" charset="0"/>
                        </a:rPr>
                        <a:t>24.01</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3154057996"/>
                  </a:ext>
                </a:extLst>
              </a:tr>
              <a:tr h="281941">
                <a:tc>
                  <a:txBody>
                    <a:bodyPr/>
                    <a:lstStyle/>
                    <a:p>
                      <a:pPr algn="l" rtl="0" fontAlgn="b">
                        <a:buNone/>
                      </a:pPr>
                      <a:r>
                        <a:rPr lang="en-IN" sz="1200" b="0" i="0" u="none" strike="noStrike" dirty="0">
                          <a:solidFill>
                            <a:srgbClr val="000000"/>
                          </a:solidFill>
                          <a:effectLst/>
                          <a:latin typeface="Cambria" panose="02040503050406030204" pitchFamily="18" charset="0"/>
                        </a:rPr>
                        <a:t>Edelweiss Arbitrage Fund-Reg(G)</a:t>
                      </a:r>
                    </a:p>
                  </a:txBody>
                  <a:tcPr marL="72000" marR="8734" marT="87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200" b="0" i="0" u="none" strike="noStrike">
                          <a:solidFill>
                            <a:srgbClr val="000000"/>
                          </a:solidFill>
                          <a:effectLst/>
                          <a:latin typeface="Cambria" panose="02040503050406030204" pitchFamily="18" charset="0"/>
                        </a:rPr>
                        <a:t>15,139.16</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200" b="0" i="0" u="none" strike="noStrike">
                          <a:solidFill>
                            <a:srgbClr val="000000"/>
                          </a:solidFill>
                          <a:effectLst/>
                          <a:latin typeface="Cambria" panose="02040503050406030204" pitchFamily="18" charset="0"/>
                        </a:rPr>
                        <a:t>27-Jun-2014</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200" b="0" i="0" u="none" strike="noStrike">
                          <a:solidFill>
                            <a:srgbClr val="000000"/>
                          </a:solidFill>
                          <a:effectLst/>
                          <a:latin typeface="Cambria" panose="02040503050406030204" pitchFamily="18" charset="0"/>
                        </a:rPr>
                        <a:t>0.61</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200" b="0" i="0" u="none" strike="noStrike">
                          <a:solidFill>
                            <a:srgbClr val="000000"/>
                          </a:solidFill>
                          <a:effectLst/>
                          <a:latin typeface="Cambria" panose="02040503050406030204" pitchFamily="18" charset="0"/>
                        </a:rPr>
                        <a:t>1.58</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200" b="0" i="0" u="none" strike="noStrike">
                          <a:solidFill>
                            <a:srgbClr val="000000"/>
                          </a:solidFill>
                          <a:effectLst/>
                          <a:latin typeface="Cambria" panose="02040503050406030204" pitchFamily="18" charset="0"/>
                        </a:rPr>
                        <a:t>2.93</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200" b="0" i="0" u="none" strike="noStrike">
                          <a:solidFill>
                            <a:srgbClr val="000000"/>
                          </a:solidFill>
                          <a:effectLst/>
                          <a:latin typeface="Cambria" panose="02040503050406030204" pitchFamily="18" charset="0"/>
                        </a:rPr>
                        <a:t>5.89</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200" b="0" i="0" u="none" strike="noStrike">
                          <a:solidFill>
                            <a:srgbClr val="000000"/>
                          </a:solidFill>
                          <a:effectLst/>
                          <a:latin typeface="Cambria" panose="02040503050406030204" pitchFamily="18" charset="0"/>
                        </a:rPr>
                        <a:t>6.40</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200" b="0" i="0" u="none" strike="noStrike">
                          <a:solidFill>
                            <a:srgbClr val="000000"/>
                          </a:solidFill>
                          <a:effectLst/>
                          <a:latin typeface="Cambria" panose="02040503050406030204" pitchFamily="18" charset="0"/>
                        </a:rPr>
                        <a:t>6.88</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200" b="0" i="0" u="none" strike="noStrike">
                          <a:solidFill>
                            <a:srgbClr val="000000"/>
                          </a:solidFill>
                          <a:effectLst/>
                          <a:latin typeface="Cambria" panose="02040503050406030204" pitchFamily="18" charset="0"/>
                        </a:rPr>
                        <a:t>6.08</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200" b="0" i="0" u="none" strike="noStrike">
                          <a:solidFill>
                            <a:srgbClr val="000000"/>
                          </a:solidFill>
                          <a:effectLst/>
                          <a:latin typeface="Cambria" panose="02040503050406030204" pitchFamily="18" charset="0"/>
                        </a:rPr>
                        <a:t>5.83</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200" b="0" i="0" u="none" strike="noStrike">
                          <a:solidFill>
                            <a:srgbClr val="000000"/>
                          </a:solidFill>
                          <a:effectLst/>
                          <a:latin typeface="Cambria" panose="02040503050406030204" pitchFamily="18" charset="0"/>
                        </a:rPr>
                        <a:t>6.17</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200" b="0" i="0" u="none" strike="noStrike">
                          <a:solidFill>
                            <a:srgbClr val="000000"/>
                          </a:solidFill>
                          <a:effectLst/>
                          <a:latin typeface="Cambria" panose="02040503050406030204" pitchFamily="18" charset="0"/>
                        </a:rPr>
                        <a:t>0.90</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200" b="0" i="0" u="none" strike="noStrike">
                          <a:solidFill>
                            <a:srgbClr val="000000"/>
                          </a:solidFill>
                          <a:effectLst/>
                          <a:latin typeface="Cambria" panose="02040503050406030204" pitchFamily="18" charset="0"/>
                        </a:rPr>
                        <a:t>70.75</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a:solidFill>
                            <a:srgbClr val="000000"/>
                          </a:solidFill>
                          <a:effectLst/>
                          <a:latin typeface="Cambria" panose="02040503050406030204" pitchFamily="18" charset="0"/>
                        </a:rPr>
                        <a:t>16.68</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dirty="0">
                          <a:solidFill>
                            <a:srgbClr val="000000"/>
                          </a:solidFill>
                          <a:effectLst/>
                          <a:latin typeface="Cambria" panose="02040503050406030204" pitchFamily="18" charset="0"/>
                        </a:rPr>
                        <a:t>12.57</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4094126273"/>
                  </a:ext>
                </a:extLst>
              </a:tr>
              <a:tr h="281941">
                <a:tc>
                  <a:txBody>
                    <a:bodyPr/>
                    <a:lstStyle/>
                    <a:p>
                      <a:pPr algn="l" rtl="0" fontAlgn="b">
                        <a:buNone/>
                      </a:pPr>
                      <a:r>
                        <a:rPr lang="en-IN" sz="1200" b="0" i="0" u="none" strike="noStrike" dirty="0">
                          <a:solidFill>
                            <a:srgbClr val="000000"/>
                          </a:solidFill>
                          <a:effectLst/>
                          <a:latin typeface="Cambria" panose="02040503050406030204" pitchFamily="18" charset="0"/>
                        </a:rPr>
                        <a:t>Tata Arbitrage Fund-Reg(G)</a:t>
                      </a:r>
                    </a:p>
                  </a:txBody>
                  <a:tcPr marL="72000" marR="8734" marT="87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200" b="0" i="0" u="none" strike="noStrike">
                          <a:solidFill>
                            <a:srgbClr val="000000"/>
                          </a:solidFill>
                          <a:effectLst/>
                          <a:latin typeface="Cambria" panose="02040503050406030204" pitchFamily="18" charset="0"/>
                        </a:rPr>
                        <a:t>24,724.74</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200" b="0" i="0" u="none" strike="noStrike">
                          <a:solidFill>
                            <a:srgbClr val="000000"/>
                          </a:solidFill>
                          <a:effectLst/>
                          <a:latin typeface="Cambria" panose="02040503050406030204" pitchFamily="18" charset="0"/>
                        </a:rPr>
                        <a:t>18-Dec-2018</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200" b="0" i="0" u="none" strike="noStrike">
                          <a:solidFill>
                            <a:srgbClr val="000000"/>
                          </a:solidFill>
                          <a:effectLst/>
                          <a:latin typeface="Cambria" panose="02040503050406030204" pitchFamily="18" charset="0"/>
                        </a:rPr>
                        <a:t>0.58</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200" b="0" i="0" u="none" strike="noStrike">
                          <a:solidFill>
                            <a:srgbClr val="000000"/>
                          </a:solidFill>
                          <a:effectLst/>
                          <a:latin typeface="Cambria" panose="02040503050406030204" pitchFamily="18" charset="0"/>
                        </a:rPr>
                        <a:t>1.52</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200" b="0" i="0" u="none" strike="noStrike">
                          <a:solidFill>
                            <a:srgbClr val="000000"/>
                          </a:solidFill>
                          <a:effectLst/>
                          <a:latin typeface="Cambria" panose="02040503050406030204" pitchFamily="18" charset="0"/>
                        </a:rPr>
                        <a:t>2.88</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200" b="0" i="0" u="none" strike="noStrike">
                          <a:solidFill>
                            <a:srgbClr val="000000"/>
                          </a:solidFill>
                          <a:effectLst/>
                          <a:latin typeface="Cambria" panose="02040503050406030204" pitchFamily="18" charset="0"/>
                        </a:rPr>
                        <a:t>5.89</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200" b="0" i="0" u="none" strike="noStrike">
                          <a:solidFill>
                            <a:srgbClr val="000000"/>
                          </a:solidFill>
                          <a:effectLst/>
                          <a:latin typeface="Cambria" panose="02040503050406030204" pitchFamily="18" charset="0"/>
                        </a:rPr>
                        <a:t>6.40</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200" b="0" i="0" u="none" strike="noStrike">
                          <a:solidFill>
                            <a:srgbClr val="000000"/>
                          </a:solidFill>
                          <a:effectLst/>
                          <a:latin typeface="Cambria" panose="02040503050406030204" pitchFamily="18" charset="0"/>
                        </a:rPr>
                        <a:t>6.82</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200" b="0" i="0" u="none" strike="noStrike">
                          <a:solidFill>
                            <a:srgbClr val="000000"/>
                          </a:solidFill>
                          <a:effectLst/>
                          <a:latin typeface="Cambria" panose="02040503050406030204" pitchFamily="18" charset="0"/>
                        </a:rPr>
                        <a:t>5.94</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200" b="0" i="0" u="none" strike="noStrike">
                          <a:solidFill>
                            <a:srgbClr val="000000"/>
                          </a:solidFill>
                          <a:effectLst/>
                          <a:latin typeface="Cambria" panose="02040503050406030204" pitchFamily="18" charset="0"/>
                        </a:rPr>
                        <a:t> </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200" b="0" i="0" u="none" strike="noStrike">
                          <a:solidFill>
                            <a:srgbClr val="000000"/>
                          </a:solidFill>
                          <a:effectLst/>
                          <a:latin typeface="Cambria" panose="02040503050406030204" pitchFamily="18" charset="0"/>
                        </a:rPr>
                        <a:t>5.73</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200" b="0" i="0" u="none" strike="noStrike">
                          <a:solidFill>
                            <a:srgbClr val="000000"/>
                          </a:solidFill>
                          <a:effectLst/>
                          <a:latin typeface="Cambria" panose="02040503050406030204" pitchFamily="18" charset="0"/>
                        </a:rPr>
                        <a:t>0.91</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200" b="0" i="0" u="none" strike="noStrike">
                          <a:solidFill>
                            <a:srgbClr val="000000"/>
                          </a:solidFill>
                          <a:effectLst/>
                          <a:latin typeface="Cambria" panose="02040503050406030204" pitchFamily="18" charset="0"/>
                        </a:rPr>
                        <a:t>65.70</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dirty="0">
                          <a:solidFill>
                            <a:srgbClr val="000000"/>
                          </a:solidFill>
                          <a:effectLst/>
                          <a:latin typeface="Cambria" panose="02040503050406030204" pitchFamily="18" charset="0"/>
                        </a:rPr>
                        <a:t>20.41</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dirty="0">
                          <a:solidFill>
                            <a:srgbClr val="000000"/>
                          </a:solidFill>
                          <a:effectLst/>
                          <a:latin typeface="Cambria" panose="02040503050406030204" pitchFamily="18" charset="0"/>
                        </a:rPr>
                        <a:t>13.88</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1093323655"/>
                  </a:ext>
                </a:extLst>
              </a:tr>
              <a:tr h="281941">
                <a:tc>
                  <a:txBody>
                    <a:bodyPr/>
                    <a:lstStyle/>
                    <a:p>
                      <a:pPr algn="l" rtl="0" fontAlgn="ctr">
                        <a:buNone/>
                      </a:pPr>
                      <a:r>
                        <a:rPr lang="en-IN" sz="1200" b="1" i="1" u="none" strike="noStrike" dirty="0">
                          <a:solidFill>
                            <a:srgbClr val="000000"/>
                          </a:solidFill>
                          <a:effectLst/>
                          <a:latin typeface="Cambria" panose="02040503050406030204" pitchFamily="18" charset="0"/>
                        </a:rPr>
                        <a:t>Nifty 50 Arbitrage</a:t>
                      </a:r>
                    </a:p>
                  </a:txBody>
                  <a:tcPr marL="72000" marR="8734" marT="87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200" b="1" i="1" u="none" strike="noStrike">
                          <a:solidFill>
                            <a:srgbClr val="000000"/>
                          </a:solidFill>
                          <a:effectLst/>
                          <a:latin typeface="Cambria" panose="02040503050406030204" pitchFamily="18" charset="0"/>
                        </a:rPr>
                        <a:t> </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200" b="1" i="1" u="none" strike="noStrike">
                          <a:solidFill>
                            <a:srgbClr val="000000"/>
                          </a:solidFill>
                          <a:effectLst/>
                          <a:latin typeface="Cambria" panose="02040503050406030204" pitchFamily="18" charset="0"/>
                        </a:rPr>
                        <a:t> </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200" b="1" i="1" u="none" strike="noStrike">
                          <a:solidFill>
                            <a:srgbClr val="000000"/>
                          </a:solidFill>
                          <a:effectLst/>
                          <a:latin typeface="Cambria" panose="02040503050406030204" pitchFamily="18" charset="0"/>
                        </a:rPr>
                        <a:t>0.79</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200" b="1" i="1" u="none" strike="noStrike">
                          <a:solidFill>
                            <a:srgbClr val="000000"/>
                          </a:solidFill>
                          <a:effectLst/>
                          <a:latin typeface="Cambria" panose="02040503050406030204" pitchFamily="18" charset="0"/>
                        </a:rPr>
                        <a:t>1.86</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200" b="1" i="1" u="none" strike="noStrike">
                          <a:solidFill>
                            <a:srgbClr val="000000"/>
                          </a:solidFill>
                          <a:effectLst/>
                          <a:latin typeface="Cambria" panose="02040503050406030204" pitchFamily="18" charset="0"/>
                        </a:rPr>
                        <a:t>3.30</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200" b="1" i="1" u="none" strike="noStrike">
                          <a:solidFill>
                            <a:srgbClr val="000000"/>
                          </a:solidFill>
                          <a:effectLst/>
                          <a:latin typeface="Cambria" panose="02040503050406030204" pitchFamily="18" charset="0"/>
                        </a:rPr>
                        <a:t>7.31</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200" b="1" i="1" u="none" strike="noStrike">
                          <a:solidFill>
                            <a:srgbClr val="000000"/>
                          </a:solidFill>
                          <a:effectLst/>
                          <a:latin typeface="Cambria" panose="02040503050406030204" pitchFamily="18" charset="0"/>
                        </a:rPr>
                        <a:t>7.40</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200" b="1" i="1" u="none" strike="noStrike">
                          <a:solidFill>
                            <a:srgbClr val="000000"/>
                          </a:solidFill>
                          <a:effectLst/>
                          <a:latin typeface="Cambria" panose="02040503050406030204" pitchFamily="18" charset="0"/>
                        </a:rPr>
                        <a:t>7.56</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200" b="1" i="1" u="none" strike="noStrike">
                          <a:solidFill>
                            <a:srgbClr val="000000"/>
                          </a:solidFill>
                          <a:effectLst/>
                          <a:latin typeface="Cambria" panose="02040503050406030204" pitchFamily="18" charset="0"/>
                        </a:rPr>
                        <a:t>6.52</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200" b="1" i="1" u="none" strike="noStrike">
                          <a:solidFill>
                            <a:srgbClr val="000000"/>
                          </a:solidFill>
                          <a:effectLst/>
                          <a:latin typeface="Cambria" panose="02040503050406030204" pitchFamily="18" charset="0"/>
                        </a:rPr>
                        <a:t> </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200" b="1" i="1" u="none" strike="noStrike">
                          <a:solidFill>
                            <a:srgbClr val="000000"/>
                          </a:solidFill>
                          <a:effectLst/>
                          <a:latin typeface="Cambria" panose="02040503050406030204" pitchFamily="18" charset="0"/>
                        </a:rPr>
                        <a:t> </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200" b="1" i="1" u="none" strike="noStrike">
                          <a:solidFill>
                            <a:srgbClr val="000000"/>
                          </a:solidFill>
                          <a:effectLst/>
                          <a:latin typeface="Cambria" panose="02040503050406030204" pitchFamily="18" charset="0"/>
                        </a:rPr>
                        <a:t> </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200" b="1" i="1" u="none" strike="noStrike">
                          <a:solidFill>
                            <a:srgbClr val="000000"/>
                          </a:solidFill>
                          <a:effectLst/>
                          <a:latin typeface="Cambria" panose="02040503050406030204" pitchFamily="18" charset="0"/>
                        </a:rPr>
                        <a:t> </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200" b="1" i="1" u="none" strike="noStrike" dirty="0">
                          <a:solidFill>
                            <a:srgbClr val="000000"/>
                          </a:solidFill>
                          <a:effectLst/>
                          <a:latin typeface="Cambria" panose="02040503050406030204" pitchFamily="18" charset="0"/>
                        </a:rPr>
                        <a:t> </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200" b="1" i="1" u="none" strike="noStrike" dirty="0">
                          <a:solidFill>
                            <a:srgbClr val="000000"/>
                          </a:solidFill>
                          <a:effectLst/>
                          <a:latin typeface="Cambria" panose="02040503050406030204" pitchFamily="18" charset="0"/>
                        </a:rPr>
                        <a:t> </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3972832282"/>
                  </a:ext>
                </a:extLst>
              </a:tr>
              <a:tr h="281941">
                <a:tc>
                  <a:txBody>
                    <a:bodyPr/>
                    <a:lstStyle/>
                    <a:p>
                      <a:pPr algn="l" rtl="0" fontAlgn="ctr">
                        <a:buNone/>
                      </a:pPr>
                      <a:r>
                        <a:rPr lang="en-IN" sz="1200" b="1" i="0" u="none" strike="noStrike" dirty="0">
                          <a:solidFill>
                            <a:srgbClr val="000000"/>
                          </a:solidFill>
                          <a:effectLst/>
                          <a:latin typeface="Cambria" panose="02040503050406030204" pitchFamily="18" charset="0"/>
                        </a:rPr>
                        <a:t>Multi Asset- Equity</a:t>
                      </a:r>
                    </a:p>
                  </a:txBody>
                  <a:tcPr marL="72000" marR="8734" marT="87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FBFBF"/>
                    </a:solidFill>
                  </a:tcPr>
                </a:tc>
                <a:tc>
                  <a:txBody>
                    <a:bodyPr/>
                    <a:lstStyle/>
                    <a:p>
                      <a:pPr algn="ctr" rtl="0" fontAlgn="ctr">
                        <a:buNone/>
                      </a:pPr>
                      <a:r>
                        <a:rPr lang="en-US" sz="1200" b="1" i="1" u="none" strike="noStrike">
                          <a:solidFill>
                            <a:srgbClr val="000000"/>
                          </a:solidFill>
                          <a:effectLst/>
                          <a:latin typeface="Cambria" panose="02040503050406030204" pitchFamily="18" charset="0"/>
                        </a:rPr>
                        <a:t> </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FBFBF"/>
                    </a:solidFill>
                  </a:tcPr>
                </a:tc>
                <a:tc>
                  <a:txBody>
                    <a:bodyPr/>
                    <a:lstStyle/>
                    <a:p>
                      <a:pPr algn="ctr" rtl="0" fontAlgn="ctr">
                        <a:buNone/>
                      </a:pPr>
                      <a:r>
                        <a:rPr lang="en-US" sz="1200" b="1" i="1" u="none" strike="noStrike">
                          <a:solidFill>
                            <a:srgbClr val="000000"/>
                          </a:solidFill>
                          <a:effectLst/>
                          <a:latin typeface="Cambria" panose="02040503050406030204" pitchFamily="18" charset="0"/>
                        </a:rPr>
                        <a:t> </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FBFBF"/>
                    </a:solidFill>
                  </a:tcPr>
                </a:tc>
                <a:tc>
                  <a:txBody>
                    <a:bodyPr/>
                    <a:lstStyle/>
                    <a:p>
                      <a:pPr algn="ctr" rtl="0" fontAlgn="ctr">
                        <a:buNone/>
                      </a:pPr>
                      <a:r>
                        <a:rPr lang="en-US" sz="1200" b="0" i="1" u="none" strike="noStrike">
                          <a:solidFill>
                            <a:srgbClr val="000000"/>
                          </a:solidFill>
                          <a:effectLst/>
                          <a:latin typeface="Cambria" panose="02040503050406030204" pitchFamily="18" charset="0"/>
                        </a:rPr>
                        <a:t> </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FBFBF"/>
                    </a:solidFill>
                  </a:tcPr>
                </a:tc>
                <a:tc>
                  <a:txBody>
                    <a:bodyPr/>
                    <a:lstStyle/>
                    <a:p>
                      <a:pPr algn="ctr" rtl="0" fontAlgn="ctr">
                        <a:buNone/>
                      </a:pPr>
                      <a:r>
                        <a:rPr lang="en-US" sz="1200" b="0" i="1" u="none" strike="noStrike">
                          <a:solidFill>
                            <a:srgbClr val="000000"/>
                          </a:solidFill>
                          <a:effectLst/>
                          <a:latin typeface="Cambria" panose="02040503050406030204" pitchFamily="18" charset="0"/>
                        </a:rPr>
                        <a:t> </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FBFBF"/>
                    </a:solidFill>
                  </a:tcPr>
                </a:tc>
                <a:tc>
                  <a:txBody>
                    <a:bodyPr/>
                    <a:lstStyle/>
                    <a:p>
                      <a:pPr algn="ctr" rtl="0" fontAlgn="ctr">
                        <a:buNone/>
                      </a:pPr>
                      <a:r>
                        <a:rPr lang="en-US" sz="1200" b="0" i="1" u="none" strike="noStrike">
                          <a:solidFill>
                            <a:srgbClr val="000000"/>
                          </a:solidFill>
                          <a:effectLst/>
                          <a:latin typeface="Cambria" panose="02040503050406030204" pitchFamily="18" charset="0"/>
                        </a:rPr>
                        <a:t> </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FBFBF"/>
                    </a:solidFill>
                  </a:tcPr>
                </a:tc>
                <a:tc>
                  <a:txBody>
                    <a:bodyPr/>
                    <a:lstStyle/>
                    <a:p>
                      <a:pPr algn="ctr" rtl="0" fontAlgn="ctr">
                        <a:buNone/>
                      </a:pPr>
                      <a:r>
                        <a:rPr lang="en-US" sz="1200" b="0" i="1" u="none" strike="noStrike">
                          <a:solidFill>
                            <a:srgbClr val="000000"/>
                          </a:solidFill>
                          <a:effectLst/>
                          <a:latin typeface="Cambria" panose="02040503050406030204" pitchFamily="18" charset="0"/>
                        </a:rPr>
                        <a:t> </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FBFBF"/>
                    </a:solidFill>
                  </a:tcPr>
                </a:tc>
                <a:tc>
                  <a:txBody>
                    <a:bodyPr/>
                    <a:lstStyle/>
                    <a:p>
                      <a:pPr algn="ctr" rtl="0" fontAlgn="ctr">
                        <a:buNone/>
                      </a:pPr>
                      <a:r>
                        <a:rPr lang="en-US" sz="1200" b="0" i="1" u="none" strike="noStrike">
                          <a:solidFill>
                            <a:srgbClr val="000000"/>
                          </a:solidFill>
                          <a:effectLst/>
                          <a:latin typeface="Cambria" panose="02040503050406030204" pitchFamily="18" charset="0"/>
                        </a:rPr>
                        <a:t> </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FBFBF"/>
                    </a:solidFill>
                  </a:tcPr>
                </a:tc>
                <a:tc>
                  <a:txBody>
                    <a:bodyPr/>
                    <a:lstStyle/>
                    <a:p>
                      <a:pPr algn="ctr" rtl="0" fontAlgn="ctr">
                        <a:buNone/>
                      </a:pPr>
                      <a:r>
                        <a:rPr lang="en-US" sz="1200" b="0" i="1" u="none" strike="noStrike">
                          <a:solidFill>
                            <a:srgbClr val="000000"/>
                          </a:solidFill>
                          <a:effectLst/>
                          <a:latin typeface="Cambria" panose="02040503050406030204" pitchFamily="18" charset="0"/>
                        </a:rPr>
                        <a:t> </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FBFBF"/>
                    </a:solidFill>
                  </a:tcPr>
                </a:tc>
                <a:tc>
                  <a:txBody>
                    <a:bodyPr/>
                    <a:lstStyle/>
                    <a:p>
                      <a:pPr algn="ctr" rtl="0" fontAlgn="ctr">
                        <a:buNone/>
                      </a:pPr>
                      <a:r>
                        <a:rPr lang="en-US" sz="1200" b="0" i="1" u="none" strike="noStrike">
                          <a:solidFill>
                            <a:srgbClr val="000000"/>
                          </a:solidFill>
                          <a:effectLst/>
                          <a:latin typeface="Cambria" panose="02040503050406030204" pitchFamily="18" charset="0"/>
                        </a:rPr>
                        <a:t> </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FBFBF"/>
                    </a:solidFill>
                  </a:tcPr>
                </a:tc>
                <a:tc>
                  <a:txBody>
                    <a:bodyPr/>
                    <a:lstStyle/>
                    <a:p>
                      <a:pPr algn="ctr" rtl="0" fontAlgn="ctr">
                        <a:buNone/>
                      </a:pPr>
                      <a:r>
                        <a:rPr lang="en-US" sz="1200" b="0" i="1" u="none" strike="noStrike">
                          <a:solidFill>
                            <a:srgbClr val="000000"/>
                          </a:solidFill>
                          <a:effectLst/>
                          <a:latin typeface="Cambria" panose="02040503050406030204" pitchFamily="18" charset="0"/>
                        </a:rPr>
                        <a:t> </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FBFBF"/>
                    </a:solidFill>
                  </a:tcPr>
                </a:tc>
                <a:tc>
                  <a:txBody>
                    <a:bodyPr/>
                    <a:lstStyle/>
                    <a:p>
                      <a:pPr algn="ctr" rtl="0" fontAlgn="ctr">
                        <a:buNone/>
                      </a:pPr>
                      <a:r>
                        <a:rPr lang="en-US" sz="1200" b="1" i="0" u="none" strike="noStrike">
                          <a:solidFill>
                            <a:srgbClr val="000000"/>
                          </a:solidFill>
                          <a:effectLst/>
                          <a:latin typeface="Cambria" panose="02040503050406030204" pitchFamily="18" charset="0"/>
                        </a:rPr>
                        <a:t> </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FBFBF"/>
                    </a:solidFill>
                  </a:tcPr>
                </a:tc>
                <a:tc>
                  <a:txBody>
                    <a:bodyPr/>
                    <a:lstStyle/>
                    <a:p>
                      <a:pPr algn="ctr" rtl="0" fontAlgn="ctr">
                        <a:buNone/>
                      </a:pPr>
                      <a:r>
                        <a:rPr lang="en-US" sz="1200" b="1" i="0" u="none" strike="noStrike">
                          <a:solidFill>
                            <a:srgbClr val="000000"/>
                          </a:solidFill>
                          <a:effectLst/>
                          <a:latin typeface="Cambria" panose="02040503050406030204" pitchFamily="18" charset="0"/>
                        </a:rPr>
                        <a:t> </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FBFBF"/>
                    </a:solidFill>
                  </a:tcPr>
                </a:tc>
                <a:tc>
                  <a:txBody>
                    <a:bodyPr/>
                    <a:lstStyle/>
                    <a:p>
                      <a:pPr algn="ctr" rtl="0" fontAlgn="ctr">
                        <a:buNone/>
                      </a:pPr>
                      <a:r>
                        <a:rPr lang="en-US" sz="1200" b="1" i="0" u="none" strike="noStrike">
                          <a:solidFill>
                            <a:srgbClr val="000000"/>
                          </a:solidFill>
                          <a:effectLst/>
                          <a:latin typeface="Cambria" panose="02040503050406030204" pitchFamily="18" charset="0"/>
                        </a:rPr>
                        <a:t> </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FBFBF"/>
                    </a:solidFill>
                  </a:tcPr>
                </a:tc>
                <a:tc>
                  <a:txBody>
                    <a:bodyPr/>
                    <a:lstStyle/>
                    <a:p>
                      <a:pPr algn="ctr" rtl="0" fontAlgn="ctr">
                        <a:buNone/>
                      </a:pPr>
                      <a:r>
                        <a:rPr lang="en-US" sz="1200" b="1" i="0" u="none" strike="noStrike">
                          <a:solidFill>
                            <a:srgbClr val="000000"/>
                          </a:solidFill>
                          <a:effectLst/>
                          <a:latin typeface="Cambria" panose="02040503050406030204" pitchFamily="18" charset="0"/>
                        </a:rPr>
                        <a:t> </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FBFBF"/>
                    </a:solidFill>
                  </a:tcPr>
                </a:tc>
                <a:tc>
                  <a:txBody>
                    <a:bodyPr/>
                    <a:lstStyle/>
                    <a:p>
                      <a:pPr algn="ctr" rtl="0" fontAlgn="ctr">
                        <a:buNone/>
                      </a:pPr>
                      <a:r>
                        <a:rPr lang="en-US" sz="1200" b="1" i="0" u="none" strike="noStrike">
                          <a:solidFill>
                            <a:srgbClr val="000000"/>
                          </a:solidFill>
                          <a:effectLst/>
                          <a:latin typeface="Cambria" panose="02040503050406030204" pitchFamily="18" charset="0"/>
                        </a:rPr>
                        <a:t> </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FBFBF"/>
                    </a:solidFill>
                  </a:tcPr>
                </a:tc>
                <a:extLst>
                  <a:ext uri="{0D108BD9-81ED-4DB2-BD59-A6C34878D82A}">
                    <a16:rowId xmlns:a16="http://schemas.microsoft.com/office/drawing/2014/main" val="2323636282"/>
                  </a:ext>
                </a:extLst>
              </a:tr>
              <a:tr h="281941">
                <a:tc>
                  <a:txBody>
                    <a:bodyPr/>
                    <a:lstStyle/>
                    <a:p>
                      <a:pPr algn="l" rtl="0" fontAlgn="ctr">
                        <a:buNone/>
                      </a:pPr>
                      <a:r>
                        <a:rPr lang="en-IN" sz="1200" b="0" i="0" u="none" strike="noStrike" dirty="0">
                          <a:solidFill>
                            <a:srgbClr val="000000"/>
                          </a:solidFill>
                          <a:effectLst/>
                          <a:latin typeface="Cambria" panose="02040503050406030204" pitchFamily="18" charset="0"/>
                        </a:rPr>
                        <a:t>ICICI Pru Multi-Asset Fund(G)</a:t>
                      </a:r>
                    </a:p>
                  </a:txBody>
                  <a:tcPr marL="72000" marR="8734" marT="87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200" b="0" i="0" u="none" strike="noStrike">
                          <a:solidFill>
                            <a:srgbClr val="000000"/>
                          </a:solidFill>
                          <a:effectLst/>
                          <a:latin typeface="Cambria" panose="02040503050406030204" pitchFamily="18" charset="0"/>
                        </a:rPr>
                        <a:t>86,785.04</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200" b="0" i="0" u="none" strike="noStrike">
                          <a:solidFill>
                            <a:srgbClr val="000000"/>
                          </a:solidFill>
                          <a:effectLst/>
                          <a:latin typeface="Cambria" panose="02040503050406030204" pitchFamily="18" charset="0"/>
                        </a:rPr>
                        <a:t>31-Oct-2002</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200" b="0" i="0" u="none" strike="noStrike">
                          <a:solidFill>
                            <a:srgbClr val="000000"/>
                          </a:solidFill>
                          <a:effectLst/>
                          <a:latin typeface="Cambria" panose="02040503050406030204" pitchFamily="18" charset="0"/>
                        </a:rPr>
                        <a:t>1.80</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200" b="0" i="0" u="none" strike="noStrike">
                          <a:solidFill>
                            <a:srgbClr val="000000"/>
                          </a:solidFill>
                          <a:effectLst/>
                          <a:latin typeface="Cambria" panose="02040503050406030204" pitchFamily="18" charset="0"/>
                        </a:rPr>
                        <a:t>1.79</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200" b="0" i="0" u="none" strike="noStrike">
                          <a:solidFill>
                            <a:srgbClr val="000000"/>
                          </a:solidFill>
                          <a:effectLst/>
                          <a:latin typeface="Cambria" panose="02040503050406030204" pitchFamily="18" charset="0"/>
                        </a:rPr>
                        <a:t>-0.53</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200" b="0" i="0" u="none" strike="noStrike">
                          <a:solidFill>
                            <a:srgbClr val="000000"/>
                          </a:solidFill>
                          <a:effectLst/>
                          <a:latin typeface="Cambria" panose="02040503050406030204" pitchFamily="18" charset="0"/>
                        </a:rPr>
                        <a:t>8.28</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200" b="0" i="0" u="none" strike="noStrike">
                          <a:solidFill>
                            <a:srgbClr val="000000"/>
                          </a:solidFill>
                          <a:effectLst/>
                          <a:latin typeface="Cambria" panose="02040503050406030204" pitchFamily="18" charset="0"/>
                        </a:rPr>
                        <a:t>7.85</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200" b="0" i="0" u="none" strike="noStrike">
                          <a:solidFill>
                            <a:srgbClr val="000000"/>
                          </a:solidFill>
                          <a:effectLst/>
                          <a:latin typeface="Cambria" panose="02040503050406030204" pitchFamily="18" charset="0"/>
                        </a:rPr>
                        <a:t>14.71</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200" b="0" i="0" u="none" strike="noStrike">
                          <a:solidFill>
                            <a:srgbClr val="000000"/>
                          </a:solidFill>
                          <a:effectLst/>
                          <a:latin typeface="Cambria" panose="02040503050406030204" pitchFamily="18" charset="0"/>
                        </a:rPr>
                        <a:t>16.92</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200" b="0" i="0" u="none" strike="noStrike">
                          <a:solidFill>
                            <a:srgbClr val="000000"/>
                          </a:solidFill>
                          <a:effectLst/>
                          <a:latin typeface="Cambria" panose="02040503050406030204" pitchFamily="18" charset="0"/>
                        </a:rPr>
                        <a:t>15.08</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200" b="0" i="0" u="none" strike="noStrike">
                          <a:solidFill>
                            <a:srgbClr val="000000"/>
                          </a:solidFill>
                          <a:effectLst/>
                          <a:latin typeface="Cambria" panose="02040503050406030204" pitchFamily="18" charset="0"/>
                        </a:rPr>
                        <a:t>20.34</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200" b="0" i="0" u="none" strike="noStrike">
                          <a:solidFill>
                            <a:srgbClr val="000000"/>
                          </a:solidFill>
                          <a:effectLst/>
                          <a:latin typeface="Cambria" panose="02040503050406030204" pitchFamily="18" charset="0"/>
                        </a:rPr>
                        <a:t>1.06</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200" b="0" i="0" u="none" strike="noStrike" dirty="0">
                          <a:solidFill>
                            <a:srgbClr val="000000"/>
                          </a:solidFill>
                          <a:effectLst/>
                          <a:latin typeface="Cambria" panose="02040503050406030204" pitchFamily="18" charset="0"/>
                        </a:rPr>
                        <a:t>66.64</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dirty="0">
                          <a:solidFill>
                            <a:srgbClr val="000000"/>
                          </a:solidFill>
                          <a:effectLst/>
                          <a:latin typeface="Cambria" panose="02040503050406030204" pitchFamily="18" charset="0"/>
                        </a:rPr>
                        <a:t>13.12</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a:solidFill>
                            <a:srgbClr val="000000"/>
                          </a:solidFill>
                          <a:effectLst/>
                          <a:latin typeface="Cambria" panose="02040503050406030204" pitchFamily="18" charset="0"/>
                        </a:rPr>
                        <a:t>20.24</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800468802"/>
                  </a:ext>
                </a:extLst>
              </a:tr>
              <a:tr h="281941">
                <a:tc>
                  <a:txBody>
                    <a:bodyPr/>
                    <a:lstStyle/>
                    <a:p>
                      <a:pPr algn="l" rtl="0" fontAlgn="ctr">
                        <a:buNone/>
                      </a:pPr>
                      <a:r>
                        <a:rPr lang="en-IN" sz="1200" b="0" i="0" u="none" strike="noStrike" dirty="0">
                          <a:solidFill>
                            <a:srgbClr val="000000"/>
                          </a:solidFill>
                          <a:effectLst/>
                          <a:latin typeface="Cambria" panose="02040503050406030204" pitchFamily="18" charset="0"/>
                        </a:rPr>
                        <a:t>HDFC Multi-Asset Fund(G)</a:t>
                      </a:r>
                    </a:p>
                  </a:txBody>
                  <a:tcPr marL="72000" marR="8734" marT="87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200" b="0" i="0" u="none" strike="noStrike">
                          <a:solidFill>
                            <a:srgbClr val="000000"/>
                          </a:solidFill>
                          <a:effectLst/>
                          <a:latin typeface="Cambria" panose="02040503050406030204" pitchFamily="18" charset="0"/>
                        </a:rPr>
                        <a:t>5,979.92</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200" b="0" i="0" u="none" strike="noStrike">
                          <a:solidFill>
                            <a:srgbClr val="000000"/>
                          </a:solidFill>
                          <a:effectLst/>
                          <a:latin typeface="Cambria" panose="02040503050406030204" pitchFamily="18" charset="0"/>
                        </a:rPr>
                        <a:t>17-Aug-2005</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200" b="0" i="0" u="none" strike="noStrike">
                          <a:solidFill>
                            <a:srgbClr val="000000"/>
                          </a:solidFill>
                          <a:effectLst/>
                          <a:latin typeface="Cambria" panose="02040503050406030204" pitchFamily="18" charset="0"/>
                        </a:rPr>
                        <a:t>2.05</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200" b="0" i="0" u="none" strike="noStrike">
                          <a:solidFill>
                            <a:srgbClr val="000000"/>
                          </a:solidFill>
                          <a:effectLst/>
                          <a:latin typeface="Cambria" panose="02040503050406030204" pitchFamily="18" charset="0"/>
                        </a:rPr>
                        <a:t>1.64</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200" b="0" i="0" u="none" strike="noStrike">
                          <a:solidFill>
                            <a:srgbClr val="000000"/>
                          </a:solidFill>
                          <a:effectLst/>
                          <a:latin typeface="Cambria" panose="02040503050406030204" pitchFamily="18" charset="0"/>
                        </a:rPr>
                        <a:t>-1.76</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200" b="0" i="0" u="none" strike="noStrike">
                          <a:solidFill>
                            <a:srgbClr val="000000"/>
                          </a:solidFill>
                          <a:effectLst/>
                          <a:latin typeface="Cambria" panose="02040503050406030204" pitchFamily="18" charset="0"/>
                        </a:rPr>
                        <a:t>5.32</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200" b="0" i="0" u="none" strike="noStrike">
                          <a:solidFill>
                            <a:srgbClr val="000000"/>
                          </a:solidFill>
                          <a:effectLst/>
                          <a:latin typeface="Cambria" panose="02040503050406030204" pitchFamily="18" charset="0"/>
                        </a:rPr>
                        <a:t>5.84</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200" b="0" i="0" u="none" strike="noStrike">
                          <a:solidFill>
                            <a:srgbClr val="000000"/>
                          </a:solidFill>
                          <a:effectLst/>
                          <a:latin typeface="Cambria" panose="02040503050406030204" pitchFamily="18" charset="0"/>
                        </a:rPr>
                        <a:t>11.32</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200" b="0" i="0" u="none" strike="noStrike">
                          <a:solidFill>
                            <a:srgbClr val="000000"/>
                          </a:solidFill>
                          <a:effectLst/>
                          <a:latin typeface="Cambria" panose="02040503050406030204" pitchFamily="18" charset="0"/>
                        </a:rPr>
                        <a:t>10.77</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200" b="0" i="0" u="none" strike="noStrike">
                          <a:solidFill>
                            <a:srgbClr val="000000"/>
                          </a:solidFill>
                          <a:effectLst/>
                          <a:latin typeface="Cambria" panose="02040503050406030204" pitchFamily="18" charset="0"/>
                        </a:rPr>
                        <a:t>10.71</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200" b="0" i="0" u="none" strike="noStrike">
                          <a:solidFill>
                            <a:srgbClr val="000000"/>
                          </a:solidFill>
                          <a:effectLst/>
                          <a:latin typeface="Cambria" panose="02040503050406030204" pitchFamily="18" charset="0"/>
                        </a:rPr>
                        <a:t>10.10</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200" b="0" i="0" u="none" strike="noStrike">
                          <a:solidFill>
                            <a:srgbClr val="000000"/>
                          </a:solidFill>
                          <a:effectLst/>
                          <a:latin typeface="Cambria" panose="02040503050406030204" pitchFamily="18" charset="0"/>
                        </a:rPr>
                        <a:t>1.57</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200" b="0" i="0" u="none" strike="noStrike" dirty="0">
                          <a:solidFill>
                            <a:srgbClr val="000000"/>
                          </a:solidFill>
                          <a:effectLst/>
                          <a:latin typeface="Cambria" panose="02040503050406030204" pitchFamily="18" charset="0"/>
                        </a:rPr>
                        <a:t>67.53</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dirty="0">
                          <a:solidFill>
                            <a:srgbClr val="000000"/>
                          </a:solidFill>
                          <a:effectLst/>
                          <a:latin typeface="Cambria" panose="02040503050406030204" pitchFamily="18" charset="0"/>
                        </a:rPr>
                        <a:t>11.86</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dirty="0">
                          <a:solidFill>
                            <a:srgbClr val="000000"/>
                          </a:solidFill>
                          <a:effectLst/>
                          <a:latin typeface="Cambria" panose="02040503050406030204" pitchFamily="18" charset="0"/>
                        </a:rPr>
                        <a:t>20.62</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1042490035"/>
                  </a:ext>
                </a:extLst>
              </a:tr>
              <a:tr h="281941">
                <a:tc>
                  <a:txBody>
                    <a:bodyPr/>
                    <a:lstStyle/>
                    <a:p>
                      <a:pPr algn="l" rtl="0" fontAlgn="ctr">
                        <a:buNone/>
                      </a:pPr>
                      <a:r>
                        <a:rPr lang="en-IN" sz="1200" b="1" i="1" u="none" strike="noStrike" dirty="0">
                          <a:solidFill>
                            <a:srgbClr val="000000"/>
                          </a:solidFill>
                          <a:effectLst/>
                          <a:latin typeface="Cambria" panose="02040503050406030204" pitchFamily="18" charset="0"/>
                        </a:rPr>
                        <a:t>NIFTY 500 - TRI</a:t>
                      </a:r>
                    </a:p>
                  </a:txBody>
                  <a:tcPr marL="72000" marR="8734" marT="87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200" b="1" i="1" u="none" strike="noStrike">
                          <a:solidFill>
                            <a:srgbClr val="000000"/>
                          </a:solidFill>
                          <a:effectLst/>
                          <a:latin typeface="Cambria" panose="02040503050406030204" pitchFamily="18" charset="0"/>
                        </a:rPr>
                        <a:t> </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200" b="1" i="1" u="none" strike="noStrike">
                          <a:solidFill>
                            <a:srgbClr val="000000"/>
                          </a:solidFill>
                          <a:effectLst/>
                          <a:latin typeface="Cambria" panose="02040503050406030204" pitchFamily="18" charset="0"/>
                        </a:rPr>
                        <a:t> </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200" b="1" i="1" u="none" strike="noStrike">
                          <a:solidFill>
                            <a:srgbClr val="000000"/>
                          </a:solidFill>
                          <a:effectLst/>
                          <a:latin typeface="Cambria" panose="02040503050406030204" pitchFamily="18" charset="0"/>
                        </a:rPr>
                        <a:t>2.20</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200" b="1" i="1" u="none" strike="noStrike">
                          <a:solidFill>
                            <a:srgbClr val="000000"/>
                          </a:solidFill>
                          <a:effectLst/>
                          <a:latin typeface="Cambria" panose="02040503050406030204" pitchFamily="18" charset="0"/>
                        </a:rPr>
                        <a:t>3.93</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200" b="1" i="1" u="none" strike="noStrike">
                          <a:solidFill>
                            <a:srgbClr val="000000"/>
                          </a:solidFill>
                          <a:effectLst/>
                          <a:latin typeface="Cambria" panose="02040503050406030204" pitchFamily="18" charset="0"/>
                        </a:rPr>
                        <a:t>2.27</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200" b="1" i="1" u="none" strike="noStrike">
                          <a:solidFill>
                            <a:srgbClr val="000000"/>
                          </a:solidFill>
                          <a:effectLst/>
                          <a:latin typeface="Cambria" panose="02040503050406030204" pitchFamily="18" charset="0"/>
                        </a:rPr>
                        <a:t>3.37</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200" b="1" i="1" u="none" strike="noStrike">
                          <a:solidFill>
                            <a:srgbClr val="000000"/>
                          </a:solidFill>
                          <a:effectLst/>
                          <a:latin typeface="Cambria" panose="02040503050406030204" pitchFamily="18" charset="0"/>
                        </a:rPr>
                        <a:t>0.84</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200" b="1" i="1" u="none" strike="noStrike">
                          <a:solidFill>
                            <a:srgbClr val="000000"/>
                          </a:solidFill>
                          <a:effectLst/>
                          <a:latin typeface="Cambria" panose="02040503050406030204" pitchFamily="18" charset="0"/>
                        </a:rPr>
                        <a:t>12.29</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200" b="1" i="1" u="none" strike="noStrike">
                          <a:solidFill>
                            <a:srgbClr val="000000"/>
                          </a:solidFill>
                          <a:effectLst/>
                          <a:latin typeface="Cambria" panose="02040503050406030204" pitchFamily="18" charset="0"/>
                        </a:rPr>
                        <a:t>12.53</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200" b="1" i="1" u="none" strike="noStrike">
                          <a:solidFill>
                            <a:srgbClr val="000000"/>
                          </a:solidFill>
                          <a:effectLst/>
                          <a:latin typeface="Cambria" panose="02040503050406030204" pitchFamily="18" charset="0"/>
                        </a:rPr>
                        <a:t>13.55</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200" b="1" i="1" u="none" strike="noStrike">
                          <a:solidFill>
                            <a:srgbClr val="000000"/>
                          </a:solidFill>
                          <a:effectLst/>
                          <a:latin typeface="Cambria" panose="02040503050406030204" pitchFamily="18" charset="0"/>
                        </a:rPr>
                        <a:t> </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200" b="1" i="1" u="none" strike="noStrike">
                          <a:solidFill>
                            <a:srgbClr val="000000"/>
                          </a:solidFill>
                          <a:effectLst/>
                          <a:latin typeface="Cambria" panose="02040503050406030204" pitchFamily="18" charset="0"/>
                        </a:rPr>
                        <a:t> </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200" b="1" i="1" u="none" strike="noStrike">
                          <a:solidFill>
                            <a:srgbClr val="000000"/>
                          </a:solidFill>
                          <a:effectLst/>
                          <a:latin typeface="Cambria" panose="02040503050406030204" pitchFamily="18" charset="0"/>
                        </a:rPr>
                        <a:t> </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1" i="1" u="none" strike="noStrike">
                          <a:solidFill>
                            <a:srgbClr val="000000"/>
                          </a:solidFill>
                          <a:effectLst/>
                          <a:latin typeface="Cambria" panose="02040503050406030204" pitchFamily="18" charset="0"/>
                        </a:rPr>
                        <a:t> </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1" i="1" u="none" strike="noStrike" dirty="0">
                          <a:solidFill>
                            <a:srgbClr val="000000"/>
                          </a:solidFill>
                          <a:effectLst/>
                          <a:latin typeface="Cambria" panose="02040503050406030204" pitchFamily="18" charset="0"/>
                        </a:rPr>
                        <a:t> </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3574031098"/>
                  </a:ext>
                </a:extLst>
              </a:tr>
              <a:tr h="281941">
                <a:tc>
                  <a:txBody>
                    <a:bodyPr/>
                    <a:lstStyle/>
                    <a:p>
                      <a:pPr algn="l" rtl="0" fontAlgn="ctr">
                        <a:buNone/>
                      </a:pPr>
                      <a:r>
                        <a:rPr lang="en-IN" sz="1200" b="1" i="0" u="none" strike="noStrike" dirty="0">
                          <a:solidFill>
                            <a:srgbClr val="000000"/>
                          </a:solidFill>
                          <a:effectLst/>
                          <a:latin typeface="Cambria" panose="02040503050406030204" pitchFamily="18" charset="0"/>
                        </a:rPr>
                        <a:t>Multi Asset Fund- Debt</a:t>
                      </a:r>
                    </a:p>
                  </a:txBody>
                  <a:tcPr marL="72000" marR="8734" marT="87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FBFBF"/>
                    </a:solidFill>
                  </a:tcPr>
                </a:tc>
                <a:tc>
                  <a:txBody>
                    <a:bodyPr/>
                    <a:lstStyle/>
                    <a:p>
                      <a:pPr algn="ctr" fontAlgn="ctr">
                        <a:buNone/>
                      </a:pPr>
                      <a:r>
                        <a:rPr lang="en-US" sz="1200" b="0" i="0" u="none" strike="noStrike">
                          <a:solidFill>
                            <a:srgbClr val="000000"/>
                          </a:solidFill>
                          <a:effectLst/>
                          <a:latin typeface="Cambria" panose="02040503050406030204" pitchFamily="18" charset="0"/>
                        </a:rPr>
                        <a:t> </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FBFBF"/>
                    </a:solidFill>
                  </a:tcPr>
                </a:tc>
                <a:tc>
                  <a:txBody>
                    <a:bodyPr/>
                    <a:lstStyle/>
                    <a:p>
                      <a:pPr algn="ctr" fontAlgn="ctr">
                        <a:buNone/>
                      </a:pPr>
                      <a:r>
                        <a:rPr lang="en-US" sz="1200" b="0" i="0" u="none" strike="noStrike">
                          <a:solidFill>
                            <a:srgbClr val="000000"/>
                          </a:solidFill>
                          <a:effectLst/>
                          <a:latin typeface="Cambria" panose="02040503050406030204" pitchFamily="18" charset="0"/>
                        </a:rPr>
                        <a:t> </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FBFBF"/>
                    </a:solidFill>
                  </a:tcPr>
                </a:tc>
                <a:tc>
                  <a:txBody>
                    <a:bodyPr/>
                    <a:lstStyle/>
                    <a:p>
                      <a:pPr algn="ctr" fontAlgn="ctr">
                        <a:buNone/>
                      </a:pPr>
                      <a:r>
                        <a:rPr lang="en-US" sz="1200" b="0" i="0" u="none" strike="noStrike">
                          <a:solidFill>
                            <a:srgbClr val="000000"/>
                          </a:solidFill>
                          <a:effectLst/>
                          <a:latin typeface="Cambria" panose="02040503050406030204" pitchFamily="18" charset="0"/>
                        </a:rPr>
                        <a:t> </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FBFBF"/>
                    </a:solidFill>
                  </a:tcPr>
                </a:tc>
                <a:tc>
                  <a:txBody>
                    <a:bodyPr/>
                    <a:lstStyle/>
                    <a:p>
                      <a:pPr algn="ctr" fontAlgn="ctr">
                        <a:buNone/>
                      </a:pPr>
                      <a:r>
                        <a:rPr lang="en-US" sz="1200" b="0" i="0" u="none" strike="noStrike">
                          <a:solidFill>
                            <a:srgbClr val="000000"/>
                          </a:solidFill>
                          <a:effectLst/>
                          <a:latin typeface="Cambria" panose="02040503050406030204" pitchFamily="18" charset="0"/>
                        </a:rPr>
                        <a:t> </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FBFBF"/>
                    </a:solidFill>
                  </a:tcPr>
                </a:tc>
                <a:tc>
                  <a:txBody>
                    <a:bodyPr/>
                    <a:lstStyle/>
                    <a:p>
                      <a:pPr algn="ctr" fontAlgn="ctr">
                        <a:buNone/>
                      </a:pPr>
                      <a:r>
                        <a:rPr lang="en-US" sz="1200" b="0" i="0" u="none" strike="noStrike">
                          <a:solidFill>
                            <a:srgbClr val="000000"/>
                          </a:solidFill>
                          <a:effectLst/>
                          <a:latin typeface="Cambria" panose="02040503050406030204" pitchFamily="18" charset="0"/>
                        </a:rPr>
                        <a:t> </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FBFBF"/>
                    </a:solidFill>
                  </a:tcPr>
                </a:tc>
                <a:tc>
                  <a:txBody>
                    <a:bodyPr/>
                    <a:lstStyle/>
                    <a:p>
                      <a:pPr algn="ctr" fontAlgn="ctr">
                        <a:buNone/>
                      </a:pPr>
                      <a:r>
                        <a:rPr lang="en-US" sz="1200" b="0" i="0" u="none" strike="noStrike">
                          <a:solidFill>
                            <a:srgbClr val="000000"/>
                          </a:solidFill>
                          <a:effectLst/>
                          <a:latin typeface="Cambria" panose="02040503050406030204" pitchFamily="18" charset="0"/>
                        </a:rPr>
                        <a:t> </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FBFBF"/>
                    </a:solidFill>
                  </a:tcPr>
                </a:tc>
                <a:tc>
                  <a:txBody>
                    <a:bodyPr/>
                    <a:lstStyle/>
                    <a:p>
                      <a:pPr algn="ctr" fontAlgn="ctr">
                        <a:buNone/>
                      </a:pPr>
                      <a:r>
                        <a:rPr lang="en-US" sz="1200" b="0" i="0" u="none" strike="noStrike">
                          <a:solidFill>
                            <a:srgbClr val="000000"/>
                          </a:solidFill>
                          <a:effectLst/>
                          <a:latin typeface="Cambria" panose="02040503050406030204" pitchFamily="18" charset="0"/>
                        </a:rPr>
                        <a:t> </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FBFBF"/>
                    </a:solidFill>
                  </a:tcPr>
                </a:tc>
                <a:tc>
                  <a:txBody>
                    <a:bodyPr/>
                    <a:lstStyle/>
                    <a:p>
                      <a:pPr algn="ctr" fontAlgn="ctr">
                        <a:buNone/>
                      </a:pPr>
                      <a:r>
                        <a:rPr lang="en-US" sz="1200" b="0" i="0" u="none" strike="noStrike">
                          <a:solidFill>
                            <a:srgbClr val="000000"/>
                          </a:solidFill>
                          <a:effectLst/>
                          <a:latin typeface="Cambria" panose="02040503050406030204" pitchFamily="18" charset="0"/>
                        </a:rPr>
                        <a:t> </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FBFBF"/>
                    </a:solidFill>
                  </a:tcPr>
                </a:tc>
                <a:tc>
                  <a:txBody>
                    <a:bodyPr/>
                    <a:lstStyle/>
                    <a:p>
                      <a:pPr algn="ctr" fontAlgn="ctr">
                        <a:buNone/>
                      </a:pPr>
                      <a:r>
                        <a:rPr lang="en-US" sz="1200" b="0" i="0" u="none" strike="noStrike">
                          <a:solidFill>
                            <a:srgbClr val="000000"/>
                          </a:solidFill>
                          <a:effectLst/>
                          <a:latin typeface="Cambria" panose="02040503050406030204" pitchFamily="18" charset="0"/>
                        </a:rPr>
                        <a:t> </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FBFBF"/>
                    </a:solidFill>
                  </a:tcPr>
                </a:tc>
                <a:tc>
                  <a:txBody>
                    <a:bodyPr/>
                    <a:lstStyle/>
                    <a:p>
                      <a:pPr algn="ctr" fontAlgn="ctr">
                        <a:buNone/>
                      </a:pPr>
                      <a:r>
                        <a:rPr lang="en-US" sz="1200" b="0" i="0" u="none" strike="noStrike">
                          <a:solidFill>
                            <a:srgbClr val="000000"/>
                          </a:solidFill>
                          <a:effectLst/>
                          <a:latin typeface="Cambria" panose="02040503050406030204" pitchFamily="18" charset="0"/>
                        </a:rPr>
                        <a:t> </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FBFBF"/>
                    </a:solidFill>
                  </a:tcPr>
                </a:tc>
                <a:tc>
                  <a:txBody>
                    <a:bodyPr/>
                    <a:lstStyle/>
                    <a:p>
                      <a:pPr algn="ctr" fontAlgn="ctr">
                        <a:buNone/>
                      </a:pPr>
                      <a:r>
                        <a:rPr lang="en-US" sz="1200" b="0" i="0" u="none" strike="noStrike">
                          <a:solidFill>
                            <a:srgbClr val="000000"/>
                          </a:solidFill>
                          <a:effectLst/>
                          <a:latin typeface="Cambria" panose="02040503050406030204" pitchFamily="18" charset="0"/>
                        </a:rPr>
                        <a:t> </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FBFBF"/>
                    </a:solidFill>
                  </a:tcPr>
                </a:tc>
                <a:tc>
                  <a:txBody>
                    <a:bodyPr/>
                    <a:lstStyle/>
                    <a:p>
                      <a:pPr algn="ctr" fontAlgn="ctr">
                        <a:buNone/>
                      </a:pPr>
                      <a:r>
                        <a:rPr lang="en-US" sz="1200" b="0" i="0" u="none" strike="noStrike">
                          <a:solidFill>
                            <a:srgbClr val="000000"/>
                          </a:solidFill>
                          <a:effectLst/>
                          <a:latin typeface="Cambria" panose="02040503050406030204" pitchFamily="18" charset="0"/>
                        </a:rPr>
                        <a:t> </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FBFBF"/>
                    </a:solidFill>
                  </a:tcPr>
                </a:tc>
                <a:tc>
                  <a:txBody>
                    <a:bodyPr/>
                    <a:lstStyle/>
                    <a:p>
                      <a:pPr algn="ctr" rtl="0" fontAlgn="ctr">
                        <a:buNone/>
                      </a:pPr>
                      <a:r>
                        <a:rPr lang="en-US" sz="1200" b="1" i="0" u="none" strike="noStrike">
                          <a:solidFill>
                            <a:srgbClr val="000000"/>
                          </a:solidFill>
                          <a:effectLst/>
                          <a:latin typeface="Cambria" panose="02040503050406030204" pitchFamily="18" charset="0"/>
                        </a:rPr>
                        <a:t> </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FBFBF"/>
                    </a:solidFill>
                  </a:tcPr>
                </a:tc>
                <a:tc>
                  <a:txBody>
                    <a:bodyPr/>
                    <a:lstStyle/>
                    <a:p>
                      <a:pPr algn="ctr" rtl="0" fontAlgn="ctr">
                        <a:buNone/>
                      </a:pPr>
                      <a:r>
                        <a:rPr lang="en-US" sz="1200" b="1" i="0" u="none" strike="noStrike" dirty="0">
                          <a:solidFill>
                            <a:srgbClr val="000000"/>
                          </a:solidFill>
                          <a:effectLst/>
                          <a:latin typeface="Cambria" panose="02040503050406030204" pitchFamily="18" charset="0"/>
                        </a:rPr>
                        <a:t> </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FBFBF"/>
                    </a:solidFill>
                  </a:tcPr>
                </a:tc>
                <a:tc>
                  <a:txBody>
                    <a:bodyPr/>
                    <a:lstStyle/>
                    <a:p>
                      <a:pPr algn="ctr" rtl="0" fontAlgn="ctr">
                        <a:buNone/>
                      </a:pPr>
                      <a:r>
                        <a:rPr lang="en-US" sz="1200" b="1" i="0" u="none" strike="noStrike" dirty="0">
                          <a:solidFill>
                            <a:srgbClr val="000000"/>
                          </a:solidFill>
                          <a:effectLst/>
                          <a:latin typeface="Cambria" panose="02040503050406030204" pitchFamily="18" charset="0"/>
                        </a:rPr>
                        <a:t> </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FBFBF"/>
                    </a:solidFill>
                  </a:tcPr>
                </a:tc>
                <a:extLst>
                  <a:ext uri="{0D108BD9-81ED-4DB2-BD59-A6C34878D82A}">
                    <a16:rowId xmlns:a16="http://schemas.microsoft.com/office/drawing/2014/main" val="408273050"/>
                  </a:ext>
                </a:extLst>
              </a:tr>
              <a:tr h="281941">
                <a:tc>
                  <a:txBody>
                    <a:bodyPr/>
                    <a:lstStyle/>
                    <a:p>
                      <a:pPr algn="l" rtl="0" fontAlgn="ctr">
                        <a:buNone/>
                      </a:pPr>
                      <a:r>
                        <a:rPr lang="en-IN" sz="1200" b="0" i="0" u="none" strike="noStrike" dirty="0">
                          <a:solidFill>
                            <a:srgbClr val="000000"/>
                          </a:solidFill>
                          <a:effectLst/>
                          <a:latin typeface="Cambria" panose="02040503050406030204" pitchFamily="18" charset="0"/>
                        </a:rPr>
                        <a:t>Nippon India Multi Asset Allocation Fund-Reg(G)</a:t>
                      </a:r>
                    </a:p>
                  </a:txBody>
                  <a:tcPr marL="72000" marR="8734" marT="87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200" b="0" i="0" u="none" strike="noStrike">
                          <a:solidFill>
                            <a:srgbClr val="000000"/>
                          </a:solidFill>
                          <a:effectLst/>
                          <a:latin typeface="Cambria" panose="02040503050406030204" pitchFamily="18" charset="0"/>
                        </a:rPr>
                        <a:t>16,926.22</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200" b="0" i="0" u="none" strike="noStrike">
                          <a:solidFill>
                            <a:srgbClr val="000000"/>
                          </a:solidFill>
                          <a:effectLst/>
                          <a:latin typeface="Cambria" panose="02040503050406030204" pitchFamily="18" charset="0"/>
                        </a:rPr>
                        <a:t>28-Aug-2020</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200" b="0" i="0" u="none" strike="noStrike">
                          <a:solidFill>
                            <a:srgbClr val="000000"/>
                          </a:solidFill>
                          <a:effectLst/>
                          <a:latin typeface="Cambria" panose="02040503050406030204" pitchFamily="18" charset="0"/>
                        </a:rPr>
                        <a:t>1.80</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200" b="0" i="0" u="none" strike="noStrike">
                          <a:solidFill>
                            <a:srgbClr val="000000"/>
                          </a:solidFill>
                          <a:effectLst/>
                          <a:latin typeface="Cambria" panose="02040503050406030204" pitchFamily="18" charset="0"/>
                        </a:rPr>
                        <a:t>2.21</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200" b="0" i="0" u="none" strike="noStrike">
                          <a:solidFill>
                            <a:srgbClr val="000000"/>
                          </a:solidFill>
                          <a:effectLst/>
                          <a:latin typeface="Cambria" panose="02040503050406030204" pitchFamily="18" charset="0"/>
                        </a:rPr>
                        <a:t>0.23</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200" b="0" i="0" u="none" strike="noStrike">
                          <a:solidFill>
                            <a:srgbClr val="000000"/>
                          </a:solidFill>
                          <a:effectLst/>
                          <a:latin typeface="Cambria" panose="02040503050406030204" pitchFamily="18" charset="0"/>
                        </a:rPr>
                        <a:t>14.63</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200" b="0" i="0" u="none" strike="noStrike">
                          <a:solidFill>
                            <a:srgbClr val="000000"/>
                          </a:solidFill>
                          <a:effectLst/>
                          <a:latin typeface="Cambria" panose="02040503050406030204" pitchFamily="18" charset="0"/>
                        </a:rPr>
                        <a:t>11.55</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200" b="0" i="0" u="none" strike="noStrike">
                          <a:solidFill>
                            <a:srgbClr val="000000"/>
                          </a:solidFill>
                          <a:effectLst/>
                          <a:latin typeface="Cambria" panose="02040503050406030204" pitchFamily="18" charset="0"/>
                        </a:rPr>
                        <a:t>17.61</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200" b="0" i="0" u="none" strike="noStrike">
                          <a:solidFill>
                            <a:srgbClr val="000000"/>
                          </a:solidFill>
                          <a:effectLst/>
                          <a:latin typeface="Cambria" panose="02040503050406030204" pitchFamily="18" charset="0"/>
                        </a:rPr>
                        <a:t>14.90</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200" b="0" i="0" u="none" strike="noStrike">
                          <a:solidFill>
                            <a:srgbClr val="000000"/>
                          </a:solidFill>
                          <a:effectLst/>
                          <a:latin typeface="Cambria" panose="02040503050406030204" pitchFamily="18" charset="0"/>
                        </a:rPr>
                        <a:t> </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200" b="0" i="0" u="none" strike="noStrike">
                          <a:solidFill>
                            <a:srgbClr val="000000"/>
                          </a:solidFill>
                          <a:effectLst/>
                          <a:latin typeface="Cambria" panose="02040503050406030204" pitchFamily="18" charset="0"/>
                        </a:rPr>
                        <a:t>16.60</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200" b="0" i="0" u="none" strike="noStrike">
                          <a:solidFill>
                            <a:srgbClr val="000000"/>
                          </a:solidFill>
                          <a:effectLst/>
                          <a:latin typeface="Cambria" panose="02040503050406030204" pitchFamily="18" charset="0"/>
                        </a:rPr>
                        <a:t>1.15</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200" b="0" i="0" u="none" strike="noStrike" dirty="0">
                          <a:solidFill>
                            <a:srgbClr val="000000"/>
                          </a:solidFill>
                          <a:effectLst/>
                          <a:latin typeface="Cambria" panose="02040503050406030204" pitchFamily="18" charset="0"/>
                        </a:rPr>
                        <a:t>54.64</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dirty="0">
                          <a:solidFill>
                            <a:srgbClr val="000000"/>
                          </a:solidFill>
                          <a:effectLst/>
                          <a:latin typeface="Cambria" panose="02040503050406030204" pitchFamily="18" charset="0"/>
                        </a:rPr>
                        <a:t>22.04</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a:solidFill>
                            <a:srgbClr val="000000"/>
                          </a:solidFill>
                          <a:effectLst/>
                          <a:latin typeface="Cambria" panose="02040503050406030204" pitchFamily="18" charset="0"/>
                        </a:rPr>
                        <a:t>23.32</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2226701265"/>
                  </a:ext>
                </a:extLst>
              </a:tr>
              <a:tr h="281941">
                <a:tc>
                  <a:txBody>
                    <a:bodyPr/>
                    <a:lstStyle/>
                    <a:p>
                      <a:pPr algn="l" rtl="0" fontAlgn="ctr">
                        <a:buNone/>
                      </a:pPr>
                      <a:r>
                        <a:rPr lang="en-US" sz="1200" b="0" i="0" u="none" strike="noStrike" dirty="0">
                          <a:solidFill>
                            <a:srgbClr val="000000"/>
                          </a:solidFill>
                          <a:effectLst/>
                          <a:latin typeface="Cambria" panose="02040503050406030204" pitchFamily="18" charset="0"/>
                        </a:rPr>
                        <a:t>WOC Multi Asset Allocation Fund-Reg(G)</a:t>
                      </a:r>
                    </a:p>
                  </a:txBody>
                  <a:tcPr marL="72000" marR="8734" marT="87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200" b="0" i="0" u="none" strike="noStrike">
                          <a:solidFill>
                            <a:srgbClr val="000000"/>
                          </a:solidFill>
                          <a:effectLst/>
                          <a:latin typeface="Cambria" panose="02040503050406030204" pitchFamily="18" charset="0"/>
                        </a:rPr>
                        <a:t>8,187.32</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200" b="0" i="0" u="none" strike="noStrike">
                          <a:solidFill>
                            <a:srgbClr val="000000"/>
                          </a:solidFill>
                          <a:effectLst/>
                          <a:latin typeface="Cambria" panose="02040503050406030204" pitchFamily="18" charset="0"/>
                        </a:rPr>
                        <a:t>19-May-2023</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200" b="0" i="0" u="none" strike="noStrike">
                          <a:solidFill>
                            <a:srgbClr val="000000"/>
                          </a:solidFill>
                          <a:effectLst/>
                          <a:latin typeface="Cambria" panose="02040503050406030204" pitchFamily="18" charset="0"/>
                        </a:rPr>
                        <a:t>1.64</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200" b="0" i="0" u="none" strike="noStrike">
                          <a:solidFill>
                            <a:srgbClr val="000000"/>
                          </a:solidFill>
                          <a:effectLst/>
                          <a:latin typeface="Cambria" panose="02040503050406030204" pitchFamily="18" charset="0"/>
                        </a:rPr>
                        <a:t>3.10</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200" b="0" i="0" u="none" strike="noStrike">
                          <a:solidFill>
                            <a:srgbClr val="000000"/>
                          </a:solidFill>
                          <a:effectLst/>
                          <a:latin typeface="Cambria" panose="02040503050406030204" pitchFamily="18" charset="0"/>
                        </a:rPr>
                        <a:t>2.58</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200" b="0" i="0" u="none" strike="noStrike">
                          <a:solidFill>
                            <a:srgbClr val="000000"/>
                          </a:solidFill>
                          <a:effectLst/>
                          <a:latin typeface="Cambria" panose="02040503050406030204" pitchFamily="18" charset="0"/>
                        </a:rPr>
                        <a:t>12.18</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200" b="0" i="0" u="none" strike="noStrike">
                          <a:solidFill>
                            <a:srgbClr val="000000"/>
                          </a:solidFill>
                          <a:effectLst/>
                          <a:latin typeface="Cambria" panose="02040503050406030204" pitchFamily="18" charset="0"/>
                        </a:rPr>
                        <a:t>13.61</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200" b="0" i="0" u="none" strike="noStrike">
                          <a:solidFill>
                            <a:srgbClr val="000000"/>
                          </a:solidFill>
                          <a:effectLst/>
                          <a:latin typeface="Cambria" panose="02040503050406030204" pitchFamily="18" charset="0"/>
                        </a:rPr>
                        <a:t>15.27</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200" b="0" i="0" u="none" strike="noStrike">
                          <a:solidFill>
                            <a:srgbClr val="000000"/>
                          </a:solidFill>
                          <a:effectLst/>
                          <a:latin typeface="Cambria" panose="02040503050406030204" pitchFamily="18" charset="0"/>
                        </a:rPr>
                        <a:t> </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200" b="0" i="0" u="none" strike="noStrike">
                          <a:solidFill>
                            <a:srgbClr val="000000"/>
                          </a:solidFill>
                          <a:effectLst/>
                          <a:latin typeface="Cambria" panose="02040503050406030204" pitchFamily="18" charset="0"/>
                        </a:rPr>
                        <a:t> </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200" b="0" i="0" u="none" strike="noStrike">
                          <a:solidFill>
                            <a:srgbClr val="000000"/>
                          </a:solidFill>
                          <a:effectLst/>
                          <a:latin typeface="Cambria" panose="02040503050406030204" pitchFamily="18" charset="0"/>
                        </a:rPr>
                        <a:t>15.61</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200" b="0" i="0" u="none" strike="noStrike">
                          <a:solidFill>
                            <a:srgbClr val="000000"/>
                          </a:solidFill>
                          <a:effectLst/>
                          <a:latin typeface="Cambria" panose="02040503050406030204" pitchFamily="18" charset="0"/>
                        </a:rPr>
                        <a:t>1.27</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200" b="0" i="0" u="none" strike="noStrike" dirty="0">
                          <a:solidFill>
                            <a:srgbClr val="000000"/>
                          </a:solidFill>
                          <a:effectLst/>
                          <a:latin typeface="Cambria" panose="02040503050406030204" pitchFamily="18" charset="0"/>
                        </a:rPr>
                        <a:t>30.39</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dirty="0">
                          <a:solidFill>
                            <a:srgbClr val="000000"/>
                          </a:solidFill>
                          <a:effectLst/>
                          <a:latin typeface="Cambria" panose="02040503050406030204" pitchFamily="18" charset="0"/>
                        </a:rPr>
                        <a:t>26.30</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buNone/>
                      </a:pPr>
                      <a:r>
                        <a:rPr lang="en-US" sz="1200" b="0" i="0" u="none" strike="noStrike" dirty="0">
                          <a:solidFill>
                            <a:srgbClr val="000000"/>
                          </a:solidFill>
                          <a:effectLst/>
                          <a:latin typeface="Cambria" panose="02040503050406030204" pitchFamily="18" charset="0"/>
                        </a:rPr>
                        <a:t>43.31</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extLst>
                  <a:ext uri="{0D108BD9-81ED-4DB2-BD59-A6C34878D82A}">
                    <a16:rowId xmlns:a16="http://schemas.microsoft.com/office/drawing/2014/main" val="1175774278"/>
                  </a:ext>
                </a:extLst>
              </a:tr>
              <a:tr h="281941">
                <a:tc>
                  <a:txBody>
                    <a:bodyPr/>
                    <a:lstStyle/>
                    <a:p>
                      <a:pPr algn="l" rtl="0" fontAlgn="ctr">
                        <a:buNone/>
                      </a:pPr>
                      <a:r>
                        <a:rPr lang="en-IN" sz="1200" b="1" i="1" u="none" strike="noStrike" dirty="0">
                          <a:solidFill>
                            <a:srgbClr val="000000"/>
                          </a:solidFill>
                          <a:effectLst/>
                          <a:latin typeface="Cambria" panose="02040503050406030204" pitchFamily="18" charset="0"/>
                        </a:rPr>
                        <a:t>NIFTY 500 - TRI</a:t>
                      </a:r>
                    </a:p>
                  </a:txBody>
                  <a:tcPr marL="72000" marR="8734" marT="8734"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200" b="1" i="1" u="none" strike="noStrike">
                          <a:solidFill>
                            <a:srgbClr val="000000"/>
                          </a:solidFill>
                          <a:effectLst/>
                          <a:latin typeface="Cambria" panose="02040503050406030204" pitchFamily="18" charset="0"/>
                        </a:rPr>
                        <a:t> </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200" b="1" i="1" u="none" strike="noStrike">
                          <a:solidFill>
                            <a:srgbClr val="000000"/>
                          </a:solidFill>
                          <a:effectLst/>
                          <a:latin typeface="Cambria" panose="02040503050406030204" pitchFamily="18" charset="0"/>
                        </a:rPr>
                        <a:t> </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200" b="1" i="1" u="none" strike="noStrike">
                          <a:solidFill>
                            <a:srgbClr val="000000"/>
                          </a:solidFill>
                          <a:effectLst/>
                          <a:latin typeface="Cambria" panose="02040503050406030204" pitchFamily="18" charset="0"/>
                        </a:rPr>
                        <a:t>2.20</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200" b="1" i="1" u="none" strike="noStrike">
                          <a:solidFill>
                            <a:srgbClr val="000000"/>
                          </a:solidFill>
                          <a:effectLst/>
                          <a:latin typeface="Cambria" panose="02040503050406030204" pitchFamily="18" charset="0"/>
                        </a:rPr>
                        <a:t>3.93</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200" b="1" i="1" u="none" strike="noStrike">
                          <a:solidFill>
                            <a:srgbClr val="000000"/>
                          </a:solidFill>
                          <a:effectLst/>
                          <a:latin typeface="Cambria" panose="02040503050406030204" pitchFamily="18" charset="0"/>
                        </a:rPr>
                        <a:t>2.27</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200" b="1" i="1" u="none" strike="noStrike">
                          <a:solidFill>
                            <a:srgbClr val="000000"/>
                          </a:solidFill>
                          <a:effectLst/>
                          <a:latin typeface="Cambria" panose="02040503050406030204" pitchFamily="18" charset="0"/>
                        </a:rPr>
                        <a:t>3.37</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200" b="1" i="1" u="none" strike="noStrike">
                          <a:solidFill>
                            <a:srgbClr val="000000"/>
                          </a:solidFill>
                          <a:effectLst/>
                          <a:latin typeface="Cambria" panose="02040503050406030204" pitchFamily="18" charset="0"/>
                        </a:rPr>
                        <a:t>0.84</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200" b="1" i="1" u="none" strike="noStrike">
                          <a:solidFill>
                            <a:srgbClr val="000000"/>
                          </a:solidFill>
                          <a:effectLst/>
                          <a:latin typeface="Cambria" panose="02040503050406030204" pitchFamily="18" charset="0"/>
                        </a:rPr>
                        <a:t>12.29</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200" b="1" i="1" u="none" strike="noStrike">
                          <a:solidFill>
                            <a:srgbClr val="000000"/>
                          </a:solidFill>
                          <a:effectLst/>
                          <a:latin typeface="Cambria" panose="02040503050406030204" pitchFamily="18" charset="0"/>
                        </a:rPr>
                        <a:t>12.53</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200" b="1" i="1" u="none" strike="noStrike">
                          <a:solidFill>
                            <a:srgbClr val="000000"/>
                          </a:solidFill>
                          <a:effectLst/>
                          <a:latin typeface="Cambria" panose="02040503050406030204" pitchFamily="18" charset="0"/>
                        </a:rPr>
                        <a:t>13.55</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200" b="1" i="1" u="none" strike="noStrike">
                          <a:solidFill>
                            <a:srgbClr val="000000"/>
                          </a:solidFill>
                          <a:effectLst/>
                          <a:latin typeface="Cambria" panose="02040503050406030204" pitchFamily="18" charset="0"/>
                        </a:rPr>
                        <a:t> </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rtl="0" fontAlgn="ctr">
                        <a:buNone/>
                      </a:pPr>
                      <a:r>
                        <a:rPr lang="en-US" sz="1200" b="1" i="1" u="none" strike="noStrike">
                          <a:solidFill>
                            <a:srgbClr val="000000"/>
                          </a:solidFill>
                          <a:effectLst/>
                          <a:latin typeface="Cambria" panose="02040503050406030204" pitchFamily="18" charset="0"/>
                        </a:rPr>
                        <a:t> </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200" b="1" i="1" u="none" strike="noStrike" dirty="0">
                          <a:solidFill>
                            <a:srgbClr val="000000"/>
                          </a:solidFill>
                          <a:effectLst/>
                          <a:latin typeface="Cambria" panose="02040503050406030204" pitchFamily="18" charset="0"/>
                        </a:rPr>
                        <a:t> </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200" b="1" i="1" u="none" strike="noStrike">
                          <a:solidFill>
                            <a:srgbClr val="000000"/>
                          </a:solidFill>
                          <a:effectLst/>
                          <a:latin typeface="Cambria" panose="02040503050406030204" pitchFamily="18" charset="0"/>
                        </a:rPr>
                        <a:t> </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200" b="1" i="1" u="none" strike="noStrike" dirty="0">
                          <a:solidFill>
                            <a:srgbClr val="000000"/>
                          </a:solidFill>
                          <a:effectLst/>
                          <a:latin typeface="Cambria" panose="02040503050406030204" pitchFamily="18" charset="0"/>
                        </a:rPr>
                        <a:t> </a:t>
                      </a:r>
                    </a:p>
                  </a:txBody>
                  <a:tcPr marL="7620" marR="7620" marT="762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4208226137"/>
                  </a:ext>
                </a:extLst>
              </a:tr>
            </a:tbl>
          </a:graphicData>
        </a:graphic>
      </p:graphicFrame>
      <p:pic>
        <p:nvPicPr>
          <p:cNvPr id="7" name="Picture 6" descr="A white text on a black background&#10;&#10;AI-generated content may be incorrect.">
            <a:extLst>
              <a:ext uri="{FF2B5EF4-FFF2-40B4-BE49-F238E27FC236}">
                <a16:creationId xmlns:a16="http://schemas.microsoft.com/office/drawing/2014/main" id="{407E1D1D-3906-A1CC-9F72-C3BDB0DEFE1D}"/>
              </a:ext>
            </a:extLst>
          </p:cNvPr>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10362466" y="234062"/>
            <a:ext cx="1559328" cy="340260"/>
          </a:xfrm>
          <a:prstGeom prst="rect">
            <a:avLst/>
          </a:prstGeom>
        </p:spPr>
      </p:pic>
    </p:spTree>
    <p:extLst>
      <p:ext uri="{BB962C8B-B14F-4D97-AF65-F5344CB8AC3E}">
        <p14:creationId xmlns:p14="http://schemas.microsoft.com/office/powerpoint/2010/main" val="1375989986"/>
      </p:ext>
    </p:extLst>
  </p:cSld>
  <p:clrMapOvr>
    <a:masterClrMapping/>
  </p:clrMapOvr>
</p:sld>
</file>

<file path=ppt/slides/slide9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7CAE9FC-E502-D20C-9681-90D657C88741}"/>
            </a:ext>
          </a:extLst>
        </p:cNvPr>
        <p:cNvGrpSpPr/>
        <p:nvPr/>
      </p:nvGrpSpPr>
      <p:grpSpPr>
        <a:xfrm>
          <a:off x="0" y="0"/>
          <a:ext cx="0" cy="0"/>
          <a:chOff x="0" y="0"/>
          <a:chExt cx="0" cy="0"/>
        </a:xfrm>
      </p:grpSpPr>
      <p:sp>
        <p:nvSpPr>
          <p:cNvPr id="5" name="Rectangle 4">
            <a:extLst>
              <a:ext uri="{FF2B5EF4-FFF2-40B4-BE49-F238E27FC236}">
                <a16:creationId xmlns:a16="http://schemas.microsoft.com/office/drawing/2014/main" id="{5037F371-A678-7B3D-EBFC-246405F0F8A9}"/>
              </a:ext>
            </a:extLst>
          </p:cNvPr>
          <p:cNvSpPr/>
          <p:nvPr/>
        </p:nvSpPr>
        <p:spPr>
          <a:xfrm>
            <a:off x="0" y="0"/>
            <a:ext cx="12192000" cy="821635"/>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dirty="0">
                <a:ln>
                  <a:noFill/>
                </a:ln>
                <a:solidFill>
                  <a:prstClr val="white"/>
                </a:solidFill>
                <a:effectLst/>
                <a:uLnTx/>
                <a:uFillTx/>
                <a:latin typeface="Cambria" panose="02040503050406030204" pitchFamily="18" charset="0"/>
                <a:ea typeface="Cambria" panose="02040503050406030204" pitchFamily="18" charset="0"/>
                <a:cs typeface="+mn-cs"/>
              </a:rPr>
              <a:t>  MUTUAL FUNDS – HYBRID</a:t>
            </a:r>
            <a:endParaRPr kumimoji="0" lang="en-IN" sz="2800" b="1"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 name="Rectangle 5">
            <a:extLst>
              <a:ext uri="{FF2B5EF4-FFF2-40B4-BE49-F238E27FC236}">
                <a16:creationId xmlns:a16="http://schemas.microsoft.com/office/drawing/2014/main" id="{D32F26A8-1EAA-74C0-06AA-44311535EB5F}"/>
              </a:ext>
            </a:extLst>
          </p:cNvPr>
          <p:cNvSpPr/>
          <p:nvPr/>
        </p:nvSpPr>
        <p:spPr>
          <a:xfrm>
            <a:off x="0" y="6622036"/>
            <a:ext cx="12192000" cy="235963"/>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 name="Rectangle 8">
            <a:extLst>
              <a:ext uri="{FF2B5EF4-FFF2-40B4-BE49-F238E27FC236}">
                <a16:creationId xmlns:a16="http://schemas.microsoft.com/office/drawing/2014/main" id="{D1B13820-E0DA-3F3E-95D0-26BA5BBDA47E}"/>
              </a:ext>
            </a:extLst>
          </p:cNvPr>
          <p:cNvSpPr/>
          <p:nvPr/>
        </p:nvSpPr>
        <p:spPr>
          <a:xfrm>
            <a:off x="0" y="808383"/>
            <a:ext cx="12192000" cy="45719"/>
          </a:xfrm>
          <a:prstGeom prst="rect">
            <a:avLst/>
          </a:prstGeom>
          <a:solidFill>
            <a:schemeClr val="bg1">
              <a:lumMod val="6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 name="Slide Number Placeholder 18">
            <a:extLst>
              <a:ext uri="{FF2B5EF4-FFF2-40B4-BE49-F238E27FC236}">
                <a16:creationId xmlns:a16="http://schemas.microsoft.com/office/drawing/2014/main" id="{D39A598F-5B64-AD8A-A452-A009BB7C3F3A}"/>
              </a:ext>
            </a:extLst>
          </p:cNvPr>
          <p:cNvSpPr txBox="1">
            <a:spLocks/>
          </p:cNvSpPr>
          <p:nvPr/>
        </p:nvSpPr>
        <p:spPr>
          <a:xfrm>
            <a:off x="9448800" y="6588981"/>
            <a:ext cx="2743200" cy="365125"/>
          </a:xfrm>
          <a:prstGeom prst="rect">
            <a:avLst/>
          </a:prstGeom>
        </p:spPr>
        <p:txBody>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1E62F875-1F54-4527-993B-FB1D0CCB3E02}" type="slidenum">
              <a:rPr kumimoji="0" lang="en-IN" sz="1200" b="1" i="0" u="none" strike="noStrike" kern="1200" cap="none" spc="0" normalizeH="0" baseline="0" noProof="0" smtClean="0">
                <a:ln>
                  <a:noFill/>
                </a:ln>
                <a:solidFill>
                  <a:prstClr val="white"/>
                </a:solidFill>
                <a:effectLst/>
                <a:uLnTx/>
                <a:uFillTx/>
                <a:latin typeface="Cambria" panose="02040503050406030204" pitchFamily="18" charset="0"/>
                <a:ea typeface="Cambria" panose="02040503050406030204" pitchFamily="18" charset="0"/>
                <a:cs typeface="+mn-cs"/>
              </a:rPr>
              <a:pPr marL="0" marR="0" lvl="0" indent="0" algn="r" defTabSz="914400" rtl="0" eaLnBrk="1" fontAlgn="auto" latinLnBrk="0" hangingPunct="1">
                <a:lnSpc>
                  <a:spcPct val="100000"/>
                </a:lnSpc>
                <a:spcBef>
                  <a:spcPts val="0"/>
                </a:spcBef>
                <a:spcAft>
                  <a:spcPts val="0"/>
                </a:spcAft>
                <a:buClrTx/>
                <a:buSzTx/>
                <a:buFontTx/>
                <a:buNone/>
                <a:tabLst/>
                <a:defRPr/>
              </a:pPr>
              <a:t>91</a:t>
            </a:fld>
            <a:endParaRPr kumimoji="0" lang="en-IN" sz="1200" b="1" i="0" u="none" strike="noStrike" kern="1200" cap="none" spc="0" normalizeH="0" baseline="0" noProof="0">
              <a:ln>
                <a:noFill/>
              </a:ln>
              <a:solidFill>
                <a:prstClr val="white"/>
              </a:solidFill>
              <a:effectLst/>
              <a:uLnTx/>
              <a:uFillTx/>
              <a:latin typeface="Cambria" panose="02040503050406030204" pitchFamily="18" charset="0"/>
              <a:ea typeface="Cambria" panose="02040503050406030204" pitchFamily="18" charset="0"/>
              <a:cs typeface="+mn-cs"/>
            </a:endParaRPr>
          </a:p>
        </p:txBody>
      </p:sp>
      <p:sp>
        <p:nvSpPr>
          <p:cNvPr id="8" name="TextBox 7">
            <a:extLst>
              <a:ext uri="{FF2B5EF4-FFF2-40B4-BE49-F238E27FC236}">
                <a16:creationId xmlns:a16="http://schemas.microsoft.com/office/drawing/2014/main" id="{9789B230-288F-3517-9607-969D44B41EFD}"/>
              </a:ext>
            </a:extLst>
          </p:cNvPr>
          <p:cNvSpPr txBox="1"/>
          <p:nvPr/>
        </p:nvSpPr>
        <p:spPr>
          <a:xfrm>
            <a:off x="0" y="6376492"/>
            <a:ext cx="5986027" cy="24622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00" b="0" i="1" u="none" strike="noStrike" kern="1200" cap="none" spc="0" normalizeH="0" baseline="0" noProof="0" dirty="0">
                <a:ln>
                  <a:noFill/>
                </a:ln>
                <a:solidFill>
                  <a:prstClr val="black"/>
                </a:solidFill>
                <a:effectLst/>
                <a:uLnTx/>
                <a:uFillTx/>
                <a:latin typeface="Cambria" pitchFamily="18" charset="0"/>
                <a:ea typeface="Cambria" pitchFamily="18" charset="0"/>
                <a:cs typeface="+mn-cs"/>
              </a:rPr>
              <a:t>*</a:t>
            </a:r>
            <a:r>
              <a:rPr kumimoji="0" lang="en-IN" sz="1000" b="0" i="1"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Data as on </a:t>
            </a:r>
            <a:r>
              <a:rPr lang="en-IN" sz="1000" i="1" dirty="0">
                <a:solidFill>
                  <a:prstClr val="black"/>
                </a:solidFill>
                <a:latin typeface="Cambria" panose="02040503050406030204" pitchFamily="18" charset="0"/>
                <a:ea typeface="Cambria" panose="02040503050406030204" pitchFamily="18" charset="0"/>
              </a:rPr>
              <a:t>July </a:t>
            </a:r>
            <a:r>
              <a:rPr kumimoji="0" lang="en-IN" sz="1000" b="0" i="1"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31</a:t>
            </a:r>
            <a:r>
              <a:rPr kumimoji="0" lang="en-IN" sz="1000" b="0" i="1" u="none" strike="noStrike" kern="1200" cap="none" spc="0" normalizeH="0" baseline="30000" noProof="0" dirty="0">
                <a:ln>
                  <a:noFill/>
                </a:ln>
                <a:solidFill>
                  <a:prstClr val="black"/>
                </a:solidFill>
                <a:effectLst/>
                <a:uLnTx/>
                <a:uFillTx/>
                <a:latin typeface="Cambria" panose="02040503050406030204" pitchFamily="18" charset="0"/>
                <a:ea typeface="Cambria" panose="02040503050406030204" pitchFamily="18" charset="0"/>
                <a:cs typeface="+mn-cs"/>
              </a:rPr>
              <a:t>st</a:t>
            </a:r>
            <a:r>
              <a:rPr kumimoji="0" lang="en-IN" sz="1000" b="0" i="1"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  , 2026, **performance &lt;1year is absolute</a:t>
            </a:r>
          </a:p>
        </p:txBody>
      </p:sp>
      <p:sp>
        <p:nvSpPr>
          <p:cNvPr id="3" name="TextBox 2">
            <a:extLst>
              <a:ext uri="{FF2B5EF4-FFF2-40B4-BE49-F238E27FC236}">
                <a16:creationId xmlns:a16="http://schemas.microsoft.com/office/drawing/2014/main" id="{368557AC-8E01-98A3-EC9E-98A4B29CE079}"/>
              </a:ext>
            </a:extLst>
          </p:cNvPr>
          <p:cNvSpPr txBox="1"/>
          <p:nvPr/>
        </p:nvSpPr>
        <p:spPr>
          <a:xfrm>
            <a:off x="29833" y="5546179"/>
            <a:ext cx="12121754" cy="861774"/>
          </a:xfrm>
          <a:prstGeom prst="rect">
            <a:avLst/>
          </a:prstGeom>
          <a:noFill/>
        </p:spPr>
        <p:txBody>
          <a:bodyPr wrap="square">
            <a:spAutoFit/>
          </a:bodyPr>
          <a:lstStyle/>
          <a:p>
            <a:pPr marL="0" marR="0" lvl="0" indent="0" algn="just" defTabSz="914400" rtl="0" eaLnBrk="1" fontAlgn="auto" latinLnBrk="0" hangingPunct="1">
              <a:lnSpc>
                <a:spcPct val="100000"/>
              </a:lnSpc>
              <a:spcBef>
                <a:spcPts val="0"/>
              </a:spcBef>
              <a:spcAft>
                <a:spcPts val="0"/>
              </a:spcAft>
              <a:buClrTx/>
              <a:buSzTx/>
              <a:buFontTx/>
              <a:buNone/>
              <a:tabLst/>
              <a:defRPr/>
            </a:pPr>
            <a:r>
              <a:rPr kumimoji="0" lang="en-US" sz="1000" b="0" i="1"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rPr>
              <a:t>Mutual Fund Distribution Services are offered through AMFI-registered Mutual Fund Distributor. Centricity Financial Distribution Private Limited, AMFI Registration Number - ARN 189274, with initial registration dated 26.10.2021 and current validity of ARN until 25.10.2027, disclaims any responsibility for losses or damages arising from investments made in mutual funds distributed through its services. Mutual fund investments are subject to market risks, read all scheme related documents carefully . Centricity Financial Distribution Private Limited does not guarantee or assure any specific returns on investments and does not assume any liability for the performance of mutual fund schemes. Investors are advised to consider their individual risk tolerance, investment objectives, and financial situation before investing. It is recommended to consult with a financial advisor to ensure that the chosen mutual fund products align with the investor’s needs and goals.</a:t>
            </a:r>
            <a:endParaRPr kumimoji="0" lang="en-IN" sz="1000" b="0" i="1"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endParaRPr>
          </a:p>
        </p:txBody>
      </p:sp>
      <p:graphicFrame>
        <p:nvGraphicFramePr>
          <p:cNvPr id="13" name="Table 12">
            <a:extLst>
              <a:ext uri="{FF2B5EF4-FFF2-40B4-BE49-F238E27FC236}">
                <a16:creationId xmlns:a16="http://schemas.microsoft.com/office/drawing/2014/main" id="{865F3405-13FE-2DEB-615F-4620CC88414A}"/>
              </a:ext>
            </a:extLst>
          </p:cNvPr>
          <p:cNvGraphicFramePr>
            <a:graphicFrameLocks noGrp="1"/>
          </p:cNvGraphicFramePr>
          <p:nvPr>
            <p:extLst>
              <p:ext uri="{D42A27DB-BD31-4B8C-83A1-F6EECF244321}">
                <p14:modId xmlns:p14="http://schemas.microsoft.com/office/powerpoint/2010/main" val="1182645894"/>
              </p:ext>
            </p:extLst>
          </p:nvPr>
        </p:nvGraphicFramePr>
        <p:xfrm>
          <a:off x="88321" y="895809"/>
          <a:ext cx="12007846" cy="2880612"/>
        </p:xfrm>
        <a:graphic>
          <a:graphicData uri="http://schemas.openxmlformats.org/drawingml/2006/table">
            <a:tbl>
              <a:tblPr/>
              <a:tblGrid>
                <a:gridCol w="4137314">
                  <a:extLst>
                    <a:ext uri="{9D8B030D-6E8A-4147-A177-3AD203B41FA5}">
                      <a16:colId xmlns:a16="http://schemas.microsoft.com/office/drawing/2014/main" val="2573728882"/>
                    </a:ext>
                  </a:extLst>
                </a:gridCol>
                <a:gridCol w="1967633">
                  <a:extLst>
                    <a:ext uri="{9D8B030D-6E8A-4147-A177-3AD203B41FA5}">
                      <a16:colId xmlns:a16="http://schemas.microsoft.com/office/drawing/2014/main" val="2267382024"/>
                    </a:ext>
                  </a:extLst>
                </a:gridCol>
                <a:gridCol w="1967633">
                  <a:extLst>
                    <a:ext uri="{9D8B030D-6E8A-4147-A177-3AD203B41FA5}">
                      <a16:colId xmlns:a16="http://schemas.microsoft.com/office/drawing/2014/main" val="1179963466"/>
                    </a:ext>
                  </a:extLst>
                </a:gridCol>
                <a:gridCol w="1967633">
                  <a:extLst>
                    <a:ext uri="{9D8B030D-6E8A-4147-A177-3AD203B41FA5}">
                      <a16:colId xmlns:a16="http://schemas.microsoft.com/office/drawing/2014/main" val="2749904870"/>
                    </a:ext>
                  </a:extLst>
                </a:gridCol>
                <a:gridCol w="1967633">
                  <a:extLst>
                    <a:ext uri="{9D8B030D-6E8A-4147-A177-3AD203B41FA5}">
                      <a16:colId xmlns:a16="http://schemas.microsoft.com/office/drawing/2014/main" val="2324319691"/>
                    </a:ext>
                  </a:extLst>
                </a:gridCol>
              </a:tblGrid>
              <a:tr h="480102">
                <a:tc>
                  <a:txBody>
                    <a:bodyPr/>
                    <a:lstStyle/>
                    <a:p>
                      <a:pPr algn="ctr" fontAlgn="ctr"/>
                      <a:r>
                        <a:rPr lang="en-IN" sz="1400" b="1" i="0" u="none" strike="noStrike" dirty="0">
                          <a:solidFill>
                            <a:srgbClr val="FFFFFF"/>
                          </a:solidFill>
                          <a:effectLst/>
                          <a:latin typeface="Cambria" panose="02040503050406030204" pitchFamily="18" charset="0"/>
                        </a:rPr>
                        <a:t>Scheme Name</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0000"/>
                    </a:solidFill>
                  </a:tcPr>
                </a:tc>
                <a:tc>
                  <a:txBody>
                    <a:bodyPr/>
                    <a:lstStyle/>
                    <a:p>
                      <a:pPr algn="ctr" fontAlgn="ctr"/>
                      <a:r>
                        <a:rPr lang="en-IN" sz="1400" b="1" i="0" u="none" strike="noStrike">
                          <a:solidFill>
                            <a:srgbClr val="FFFFFF"/>
                          </a:solidFill>
                          <a:effectLst/>
                          <a:latin typeface="Cambria" panose="02040503050406030204" pitchFamily="18" charset="0"/>
                        </a:rPr>
                        <a:t>Equity (Arbitrage) %</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0000"/>
                    </a:solidFill>
                  </a:tcPr>
                </a:tc>
                <a:tc>
                  <a:txBody>
                    <a:bodyPr/>
                    <a:lstStyle/>
                    <a:p>
                      <a:pPr algn="ctr" fontAlgn="ctr"/>
                      <a:r>
                        <a:rPr lang="en-IN" sz="1400" b="1" i="0" u="none" strike="noStrike">
                          <a:solidFill>
                            <a:srgbClr val="FFFFFF"/>
                          </a:solidFill>
                          <a:effectLst/>
                          <a:latin typeface="Cambria" panose="02040503050406030204" pitchFamily="18" charset="0"/>
                        </a:rPr>
                        <a:t>Debt % </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0000"/>
                    </a:solidFill>
                  </a:tcPr>
                </a:tc>
                <a:tc>
                  <a:txBody>
                    <a:bodyPr/>
                    <a:lstStyle/>
                    <a:p>
                      <a:pPr algn="ctr" fontAlgn="ctr"/>
                      <a:r>
                        <a:rPr lang="en-IN" sz="1400" b="1" i="0" u="none" strike="noStrike">
                          <a:solidFill>
                            <a:srgbClr val="FFFFFF"/>
                          </a:solidFill>
                          <a:effectLst/>
                          <a:latin typeface="Cambria" panose="02040503050406030204" pitchFamily="18" charset="0"/>
                        </a:rPr>
                        <a:t>Others %</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0000"/>
                    </a:solidFill>
                  </a:tcPr>
                </a:tc>
                <a:tc>
                  <a:txBody>
                    <a:bodyPr/>
                    <a:lstStyle/>
                    <a:p>
                      <a:pPr algn="ctr" fontAlgn="ctr"/>
                      <a:r>
                        <a:rPr lang="en-IN" sz="1400" b="1" i="0" u="none" strike="noStrike">
                          <a:solidFill>
                            <a:srgbClr val="FFFFFF"/>
                          </a:solidFill>
                          <a:effectLst/>
                          <a:latin typeface="Cambria" panose="02040503050406030204" pitchFamily="18" charset="0"/>
                        </a:rPr>
                        <a:t>Expense Ratio</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0000"/>
                    </a:solidFill>
                  </a:tcPr>
                </a:tc>
                <a:extLst>
                  <a:ext uri="{0D108BD9-81ED-4DB2-BD59-A6C34878D82A}">
                    <a16:rowId xmlns:a16="http://schemas.microsoft.com/office/drawing/2014/main" val="2133778315"/>
                  </a:ext>
                </a:extLst>
              </a:tr>
              <a:tr h="480102">
                <a:tc>
                  <a:txBody>
                    <a:bodyPr/>
                    <a:lstStyle/>
                    <a:p>
                      <a:pPr algn="l" fontAlgn="ctr"/>
                      <a:r>
                        <a:rPr lang="en-IN" sz="1400" b="1" i="0" u="none" strike="noStrike" dirty="0">
                          <a:solidFill>
                            <a:srgbClr val="000000"/>
                          </a:solidFill>
                          <a:effectLst/>
                          <a:latin typeface="Cambria" panose="02040503050406030204" pitchFamily="18" charset="0"/>
                        </a:rPr>
                        <a:t>Income Plus Arbitrage Fund</a:t>
                      </a:r>
                    </a:p>
                  </a:txBody>
                  <a:tcPr marL="72000"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ADADAD"/>
                    </a:solidFill>
                  </a:tcPr>
                </a:tc>
                <a:tc>
                  <a:txBody>
                    <a:bodyPr/>
                    <a:lstStyle/>
                    <a:p>
                      <a:pPr algn="ctr" fontAlgn="ctr"/>
                      <a:r>
                        <a:rPr lang="en-IN" sz="1400" b="1" i="0" u="none" strike="noStrike">
                          <a:solidFill>
                            <a:srgbClr val="000000"/>
                          </a:solidFill>
                          <a:effectLst/>
                          <a:latin typeface="Cambria" panose="02040503050406030204" pitchFamily="18" charset="0"/>
                        </a:rPr>
                        <a:t> </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ADADAD"/>
                    </a:solidFill>
                  </a:tcPr>
                </a:tc>
                <a:tc>
                  <a:txBody>
                    <a:bodyPr/>
                    <a:lstStyle/>
                    <a:p>
                      <a:pPr algn="ctr" fontAlgn="ctr"/>
                      <a:r>
                        <a:rPr lang="en-IN" sz="1400" b="1" i="0" u="none" strike="noStrike">
                          <a:solidFill>
                            <a:srgbClr val="000000"/>
                          </a:solidFill>
                          <a:effectLst/>
                          <a:latin typeface="Cambria" panose="02040503050406030204" pitchFamily="18" charset="0"/>
                        </a:rPr>
                        <a:t> </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ADADAD"/>
                    </a:solidFill>
                  </a:tcPr>
                </a:tc>
                <a:tc>
                  <a:txBody>
                    <a:bodyPr/>
                    <a:lstStyle/>
                    <a:p>
                      <a:pPr algn="ctr" fontAlgn="ctr"/>
                      <a:r>
                        <a:rPr lang="en-IN" sz="1400" b="1" i="0" u="none" strike="noStrike">
                          <a:solidFill>
                            <a:srgbClr val="000000"/>
                          </a:solidFill>
                          <a:effectLst/>
                          <a:latin typeface="Cambria" panose="02040503050406030204" pitchFamily="18" charset="0"/>
                        </a:rPr>
                        <a:t> </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ADADAD"/>
                    </a:solidFill>
                  </a:tcPr>
                </a:tc>
                <a:tc>
                  <a:txBody>
                    <a:bodyPr/>
                    <a:lstStyle/>
                    <a:p>
                      <a:pPr algn="ctr" fontAlgn="ctr"/>
                      <a:r>
                        <a:rPr lang="en-IN" sz="1400" b="1" i="0" u="none" strike="noStrike">
                          <a:solidFill>
                            <a:srgbClr val="000000"/>
                          </a:solidFill>
                          <a:effectLst/>
                          <a:latin typeface="Cambria" panose="02040503050406030204" pitchFamily="18" charset="0"/>
                        </a:rPr>
                        <a:t> </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ADADAD"/>
                    </a:solidFill>
                  </a:tcPr>
                </a:tc>
                <a:extLst>
                  <a:ext uri="{0D108BD9-81ED-4DB2-BD59-A6C34878D82A}">
                    <a16:rowId xmlns:a16="http://schemas.microsoft.com/office/drawing/2014/main" val="978496379"/>
                  </a:ext>
                </a:extLst>
              </a:tr>
              <a:tr h="480102">
                <a:tc>
                  <a:txBody>
                    <a:bodyPr/>
                    <a:lstStyle/>
                    <a:p>
                      <a:pPr algn="l" fontAlgn="ctr"/>
                      <a:r>
                        <a:rPr lang="en-IN" sz="1300" b="0" i="0" u="none" strike="noStrike" dirty="0">
                          <a:solidFill>
                            <a:srgbClr val="000000"/>
                          </a:solidFill>
                          <a:effectLst/>
                          <a:latin typeface="Cambria" panose="02040503050406030204" pitchFamily="18" charset="0"/>
                        </a:rPr>
                        <a:t>HDFC Income Plus Arbitrage Fund</a:t>
                      </a:r>
                    </a:p>
                  </a:txBody>
                  <a:tcPr marL="72000"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IN" sz="1300" b="0" i="0" u="none" strike="noStrike" dirty="0">
                          <a:solidFill>
                            <a:srgbClr val="000000"/>
                          </a:solidFill>
                          <a:effectLst/>
                          <a:latin typeface="Cambria" panose="02040503050406030204" pitchFamily="18" charset="0"/>
                          <a:ea typeface="Cambria" panose="02040503050406030204" pitchFamily="18" charset="0"/>
                        </a:rPr>
                        <a:t>37.06%</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IN" sz="1300" b="0" i="0" u="none" strike="noStrike">
                          <a:solidFill>
                            <a:srgbClr val="000000"/>
                          </a:solidFill>
                          <a:effectLst/>
                          <a:latin typeface="Cambria" panose="02040503050406030204" pitchFamily="18" charset="0"/>
                          <a:ea typeface="Cambria" panose="02040503050406030204" pitchFamily="18" charset="0"/>
                        </a:rPr>
                        <a:t>61.13%</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IN" sz="1300" b="0" i="0" u="none" strike="noStrike" dirty="0">
                          <a:solidFill>
                            <a:srgbClr val="000000"/>
                          </a:solidFill>
                          <a:effectLst/>
                          <a:latin typeface="Cambria" panose="02040503050406030204" pitchFamily="18" charset="0"/>
                          <a:ea typeface="Cambria" panose="02040503050406030204" pitchFamily="18" charset="0"/>
                        </a:rPr>
                        <a:t>1.81%</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IN" sz="1300" b="0" i="0" u="none" strike="noStrike" dirty="0">
                          <a:solidFill>
                            <a:srgbClr val="000000"/>
                          </a:solidFill>
                          <a:effectLst/>
                          <a:latin typeface="Cambria" panose="02040503050406030204" pitchFamily="18" charset="0"/>
                        </a:rPr>
                        <a:t>0.73</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2123846567"/>
                  </a:ext>
                </a:extLst>
              </a:tr>
              <a:tr h="480102">
                <a:tc>
                  <a:txBody>
                    <a:bodyPr/>
                    <a:lstStyle/>
                    <a:p>
                      <a:pPr algn="l" fontAlgn="ctr"/>
                      <a:r>
                        <a:rPr lang="en-IN" sz="1300" b="0" i="0" u="none" strike="noStrike" dirty="0">
                          <a:solidFill>
                            <a:srgbClr val="000000"/>
                          </a:solidFill>
                          <a:effectLst/>
                          <a:latin typeface="Cambria" panose="02040503050406030204" pitchFamily="18" charset="0"/>
                        </a:rPr>
                        <a:t>Bandhan Income Plus Arbitrage Fund</a:t>
                      </a:r>
                    </a:p>
                  </a:txBody>
                  <a:tcPr marL="72000"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IN" sz="1300" b="0" i="0" u="none" strike="noStrike" dirty="0">
                          <a:solidFill>
                            <a:srgbClr val="000000"/>
                          </a:solidFill>
                          <a:effectLst/>
                          <a:latin typeface="Cambria" panose="02040503050406030204" pitchFamily="18" charset="0"/>
                          <a:ea typeface="Cambria" panose="02040503050406030204" pitchFamily="18" charset="0"/>
                        </a:rPr>
                        <a:t>41.52%</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IN" sz="1300" b="0" i="0" u="none" strike="noStrike" dirty="0">
                          <a:solidFill>
                            <a:srgbClr val="000000"/>
                          </a:solidFill>
                          <a:effectLst/>
                          <a:latin typeface="Cambria" panose="02040503050406030204" pitchFamily="18" charset="0"/>
                          <a:ea typeface="Cambria" panose="02040503050406030204" pitchFamily="18" charset="0"/>
                        </a:rPr>
                        <a:t>58.11%</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buNone/>
                      </a:pPr>
                      <a:r>
                        <a:rPr lang="en-IN" sz="1300" b="0" i="0" u="none" strike="noStrike" dirty="0">
                          <a:solidFill>
                            <a:srgbClr val="000000"/>
                          </a:solidFill>
                          <a:effectLst/>
                          <a:latin typeface="Cambria" panose="02040503050406030204" pitchFamily="18" charset="0"/>
                          <a:ea typeface="Cambria" panose="02040503050406030204" pitchFamily="18" charset="0"/>
                        </a:rPr>
                        <a:t>0.37%</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IN" sz="1300" b="0" i="0" u="none" strike="noStrike" dirty="0">
                          <a:solidFill>
                            <a:srgbClr val="000000"/>
                          </a:solidFill>
                          <a:effectLst/>
                          <a:latin typeface="Cambria" panose="02040503050406030204" pitchFamily="18" charset="0"/>
                        </a:rPr>
                        <a:t>0.53</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1255442830"/>
                  </a:ext>
                </a:extLst>
              </a:tr>
              <a:tr h="480102">
                <a:tc>
                  <a:txBody>
                    <a:bodyPr/>
                    <a:lstStyle/>
                    <a:p>
                      <a:pPr algn="l" fontAlgn="ctr"/>
                      <a:r>
                        <a:rPr lang="en-IN" sz="1300" b="0" i="0" u="none" strike="noStrike">
                          <a:solidFill>
                            <a:srgbClr val="000000"/>
                          </a:solidFill>
                          <a:effectLst/>
                          <a:latin typeface="Cambria" panose="02040503050406030204" pitchFamily="18" charset="0"/>
                        </a:rPr>
                        <a:t>Kotak Income Plus Arbitrage Fund</a:t>
                      </a:r>
                    </a:p>
                  </a:txBody>
                  <a:tcPr marL="72000"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IN" sz="1300" b="0" i="0" u="none" strike="noStrike" dirty="0">
                          <a:solidFill>
                            <a:srgbClr val="000000"/>
                          </a:solidFill>
                          <a:effectLst/>
                          <a:latin typeface="Cambria" panose="02040503050406030204" pitchFamily="18" charset="0"/>
                        </a:rPr>
                        <a:t>36.66%</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IN" sz="1300" b="0" i="0" u="none" strike="noStrike" dirty="0">
                          <a:solidFill>
                            <a:srgbClr val="000000"/>
                          </a:solidFill>
                          <a:effectLst/>
                          <a:latin typeface="Cambria" panose="02040503050406030204" pitchFamily="18" charset="0"/>
                        </a:rPr>
                        <a:t>61.57%</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IN" sz="1300" b="0" i="0" u="none" strike="noStrike" dirty="0">
                          <a:solidFill>
                            <a:srgbClr val="000000"/>
                          </a:solidFill>
                          <a:effectLst/>
                          <a:latin typeface="Cambria" panose="02040503050406030204" pitchFamily="18" charset="0"/>
                        </a:rPr>
                        <a:t>1.77%</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IN" sz="1300" b="0" i="0" u="none" strike="noStrike" dirty="0">
                          <a:solidFill>
                            <a:srgbClr val="000000"/>
                          </a:solidFill>
                          <a:effectLst/>
                          <a:latin typeface="Cambria" panose="02040503050406030204" pitchFamily="18" charset="0"/>
                        </a:rPr>
                        <a:t>0.70</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1307873704"/>
                  </a:ext>
                </a:extLst>
              </a:tr>
              <a:tr h="480102">
                <a:tc>
                  <a:txBody>
                    <a:bodyPr/>
                    <a:lstStyle/>
                    <a:p>
                      <a:pPr algn="l" fontAlgn="ctr">
                        <a:buNone/>
                      </a:pPr>
                      <a:r>
                        <a:rPr lang="fr-FR" sz="1300" b="0" i="0" u="none" strike="noStrike" dirty="0">
                          <a:solidFill>
                            <a:srgbClr val="000000"/>
                          </a:solidFill>
                          <a:effectLst/>
                          <a:latin typeface="Cambria" panose="02040503050406030204" pitchFamily="18" charset="0"/>
                        </a:rPr>
                        <a:t>ICICI </a:t>
                      </a:r>
                      <a:r>
                        <a:rPr lang="fr-FR" sz="1300" b="0" i="0" u="none" strike="noStrike" dirty="0" err="1">
                          <a:solidFill>
                            <a:srgbClr val="000000"/>
                          </a:solidFill>
                          <a:effectLst/>
                          <a:latin typeface="Cambria" panose="02040503050406030204" pitchFamily="18" charset="0"/>
                        </a:rPr>
                        <a:t>Pru</a:t>
                      </a:r>
                      <a:r>
                        <a:rPr lang="fr-FR" sz="1300" b="0" i="0" u="none" strike="noStrike" dirty="0">
                          <a:solidFill>
                            <a:srgbClr val="000000"/>
                          </a:solidFill>
                          <a:effectLst/>
                          <a:latin typeface="Cambria" panose="02040503050406030204" pitchFamily="18" charset="0"/>
                        </a:rPr>
                        <a:t> </a:t>
                      </a:r>
                      <a:r>
                        <a:rPr lang="fr-FR" sz="1300" b="0" i="0" u="none" strike="noStrike" dirty="0" err="1">
                          <a:solidFill>
                            <a:srgbClr val="000000"/>
                          </a:solidFill>
                          <a:effectLst/>
                          <a:latin typeface="Cambria" panose="02040503050406030204" pitchFamily="18" charset="0"/>
                        </a:rPr>
                        <a:t>Income</a:t>
                      </a:r>
                      <a:r>
                        <a:rPr lang="fr-FR" sz="1300" b="0" i="0" u="none" strike="noStrike" dirty="0">
                          <a:solidFill>
                            <a:srgbClr val="000000"/>
                          </a:solidFill>
                          <a:effectLst/>
                          <a:latin typeface="Cambria" panose="02040503050406030204" pitchFamily="18" charset="0"/>
                        </a:rPr>
                        <a:t> plus Arbitrage Active FOF</a:t>
                      </a:r>
                    </a:p>
                  </a:txBody>
                  <a:tcPr marL="72000"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IN" sz="1300" b="0" i="0" u="none" strike="noStrike" dirty="0">
                          <a:solidFill>
                            <a:srgbClr val="000000"/>
                          </a:solidFill>
                          <a:effectLst/>
                          <a:latin typeface="Cambria" panose="02040503050406030204" pitchFamily="18" charset="0"/>
                        </a:rPr>
                        <a:t>37.11%</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IN" sz="1300" b="0" i="0" u="none" strike="noStrike" dirty="0">
                          <a:solidFill>
                            <a:srgbClr val="000000"/>
                          </a:solidFill>
                          <a:effectLst/>
                          <a:latin typeface="Cambria" panose="02040503050406030204" pitchFamily="18" charset="0"/>
                        </a:rPr>
                        <a:t>60.40%</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US" sz="1300" b="0" i="0" u="none" strike="noStrike" dirty="0">
                          <a:solidFill>
                            <a:srgbClr val="000000"/>
                          </a:solidFill>
                          <a:effectLst/>
                          <a:latin typeface="Cambria" panose="02040503050406030204" pitchFamily="18" charset="0"/>
                        </a:rPr>
                        <a:t>2.49%</a:t>
                      </a:r>
                      <a:endParaRPr lang="en-IN" sz="1300" b="0" i="0" u="none" strike="noStrike" dirty="0">
                        <a:solidFill>
                          <a:srgbClr val="000000"/>
                        </a:solidFill>
                        <a:effectLst/>
                        <a:latin typeface="Cambria" panose="02040503050406030204" pitchFamily="18" charset="0"/>
                      </a:endParaRP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IN" sz="1300" b="0" i="0" u="none" strike="noStrike" dirty="0">
                          <a:solidFill>
                            <a:srgbClr val="000000"/>
                          </a:solidFill>
                          <a:effectLst/>
                          <a:latin typeface="Cambria" panose="02040503050406030204" pitchFamily="18" charset="0"/>
                        </a:rPr>
                        <a:t>0.54</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1323972397"/>
                  </a:ext>
                </a:extLst>
              </a:tr>
            </a:tbl>
          </a:graphicData>
        </a:graphic>
      </p:graphicFrame>
      <p:sp>
        <p:nvSpPr>
          <p:cNvPr id="15" name="TextBox 14">
            <a:extLst>
              <a:ext uri="{FF2B5EF4-FFF2-40B4-BE49-F238E27FC236}">
                <a16:creationId xmlns:a16="http://schemas.microsoft.com/office/drawing/2014/main" id="{ED879562-684D-0FBD-013E-9A0B46C09324}"/>
              </a:ext>
            </a:extLst>
          </p:cNvPr>
          <p:cNvSpPr txBox="1"/>
          <p:nvPr/>
        </p:nvSpPr>
        <p:spPr>
          <a:xfrm>
            <a:off x="157596" y="4104878"/>
            <a:ext cx="11874494" cy="738664"/>
          </a:xfrm>
          <a:prstGeom prst="rect">
            <a:avLst/>
          </a:prstGeom>
          <a:solidFill>
            <a:schemeClr val="bg1">
              <a:lumMod val="85000"/>
            </a:schemeClr>
          </a:solidFill>
        </p:spPr>
        <p:txBody>
          <a:bodyPr wrap="square" anchor="ctr">
            <a:spAutoFit/>
          </a:bodyPr>
          <a:lstStyle/>
          <a:p>
            <a:pPr marL="0" marR="0" lvl="0" indent="0" algn="just"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These funds invest in a mix of arbitrage and corporate bond funds, offering better returns than liquid funds with lower risk. Around 60% is allocated to debt. A major advantage is tax efficiency -</a:t>
            </a:r>
            <a:r>
              <a:rPr lang="en-US" sz="1400" dirty="0">
                <a:solidFill>
                  <a:prstClr val="black"/>
                </a:solidFill>
                <a:latin typeface="Cambria" panose="02040503050406030204" pitchFamily="18" charset="0"/>
                <a:ea typeface="Cambria" panose="02040503050406030204" pitchFamily="18" charset="0"/>
              </a:rPr>
              <a:t>1</a:t>
            </a:r>
            <a:r>
              <a:rPr kumimoji="0" lang="en-US" sz="1400" b="0"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2.5% tax after 2 years, versus slab rates for regular debt or liquid funds. Returns are typically 60–90 bps higher than liquid funds, making them ideal for low-risk, tax-smart investing.</a:t>
            </a:r>
            <a:endParaRPr kumimoji="0" lang="en-IN" sz="1400" b="0"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endParaRPr>
          </a:p>
        </p:txBody>
      </p:sp>
      <p:sp>
        <p:nvSpPr>
          <p:cNvPr id="17" name="TextBox 16">
            <a:extLst>
              <a:ext uri="{FF2B5EF4-FFF2-40B4-BE49-F238E27FC236}">
                <a16:creationId xmlns:a16="http://schemas.microsoft.com/office/drawing/2014/main" id="{090102A3-1980-8EBD-6854-18985B1B9DC5}"/>
              </a:ext>
            </a:extLst>
          </p:cNvPr>
          <p:cNvSpPr txBox="1"/>
          <p:nvPr/>
        </p:nvSpPr>
        <p:spPr>
          <a:xfrm>
            <a:off x="88321" y="3786761"/>
            <a:ext cx="6213762" cy="307777"/>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400" b="1" i="0"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rPr>
              <a:t>About the Category -</a:t>
            </a:r>
          </a:p>
        </p:txBody>
      </p:sp>
      <p:pic>
        <p:nvPicPr>
          <p:cNvPr id="2" name="Picture 1" descr="A white text on a black background&#10;&#10;AI-generated content may be incorrect.">
            <a:extLst>
              <a:ext uri="{FF2B5EF4-FFF2-40B4-BE49-F238E27FC236}">
                <a16:creationId xmlns:a16="http://schemas.microsoft.com/office/drawing/2014/main" id="{E18BD3E3-C3C6-71D8-E96C-4401F3C8BAFE}"/>
              </a:ext>
            </a:extLst>
          </p:cNvPr>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10362466" y="234062"/>
            <a:ext cx="1559328" cy="340260"/>
          </a:xfrm>
          <a:prstGeom prst="rect">
            <a:avLst/>
          </a:prstGeom>
        </p:spPr>
      </p:pic>
    </p:spTree>
    <p:extLst>
      <p:ext uri="{BB962C8B-B14F-4D97-AF65-F5344CB8AC3E}">
        <p14:creationId xmlns:p14="http://schemas.microsoft.com/office/powerpoint/2010/main" val="456000711"/>
      </p:ext>
    </p:extLst>
  </p:cSld>
  <p:clrMapOvr>
    <a:masterClrMapping/>
  </p:clrMapOvr>
</p:sld>
</file>

<file path=ppt/slides/slide9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77C4E31-7732-4AB0-0182-C9FF4EEF27A6}"/>
            </a:ext>
          </a:extLst>
        </p:cNvPr>
        <p:cNvGrpSpPr/>
        <p:nvPr/>
      </p:nvGrpSpPr>
      <p:grpSpPr>
        <a:xfrm>
          <a:off x="0" y="0"/>
          <a:ext cx="0" cy="0"/>
          <a:chOff x="0" y="0"/>
          <a:chExt cx="0" cy="0"/>
        </a:xfrm>
      </p:grpSpPr>
      <p:sp>
        <p:nvSpPr>
          <p:cNvPr id="4" name="Rectangle 3">
            <a:extLst>
              <a:ext uri="{FF2B5EF4-FFF2-40B4-BE49-F238E27FC236}">
                <a16:creationId xmlns:a16="http://schemas.microsoft.com/office/drawing/2014/main" id="{247CB943-E9A2-BCC1-7E37-C35DCC99EFBF}"/>
              </a:ext>
            </a:extLst>
          </p:cNvPr>
          <p:cNvSpPr/>
          <p:nvPr/>
        </p:nvSpPr>
        <p:spPr>
          <a:xfrm>
            <a:off x="0" y="-2626"/>
            <a:ext cx="12192000" cy="821635"/>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 name="Title 1">
            <a:extLst>
              <a:ext uri="{FF2B5EF4-FFF2-40B4-BE49-F238E27FC236}">
                <a16:creationId xmlns:a16="http://schemas.microsoft.com/office/drawing/2014/main" id="{21C04E78-3A99-317C-E35C-4457166648D1}"/>
              </a:ext>
            </a:extLst>
          </p:cNvPr>
          <p:cNvSpPr txBox="1">
            <a:spLocks/>
          </p:cNvSpPr>
          <p:nvPr/>
        </p:nvSpPr>
        <p:spPr>
          <a:xfrm>
            <a:off x="165475" y="106018"/>
            <a:ext cx="11007609" cy="630899"/>
          </a:xfrm>
          <a:prstGeom prst="rect">
            <a:avLst/>
          </a:prstGeom>
        </p:spPr>
        <p:txBody>
          <a:bodyPr vert="horz" lIns="91440" tIns="45720" rIns="91440" bIns="45720" rtlCol="0" anchor="ctr">
            <a:noAutofit/>
          </a:bodyPr>
          <a:lstStyle>
            <a:lvl1pPr algn="ctr" defTabSz="914400" rtl="0" eaLnBrk="1" latinLnBrk="0" hangingPunct="1">
              <a:lnSpc>
                <a:spcPct val="90000"/>
              </a:lnSpc>
              <a:spcBef>
                <a:spcPct val="0"/>
              </a:spcBef>
              <a:buNone/>
              <a:defRPr sz="6000" kern="1200">
                <a:solidFill>
                  <a:schemeClr val="tx1"/>
                </a:solidFill>
                <a:latin typeface="+mj-lt"/>
                <a:ea typeface="+mj-ea"/>
                <a:cs typeface="+mj-cs"/>
              </a:defRPr>
            </a:lvl1pPr>
          </a:lstStyle>
          <a:p>
            <a:pPr marL="0" marR="0" lvl="0" indent="0" algn="l" defTabSz="914400" rtl="0" eaLnBrk="1" fontAlgn="auto" latinLnBrk="0" hangingPunct="1">
              <a:lnSpc>
                <a:spcPct val="90000"/>
              </a:lnSpc>
              <a:spcBef>
                <a:spcPct val="0"/>
              </a:spcBef>
              <a:spcAft>
                <a:spcPts val="0"/>
              </a:spcAft>
              <a:buClrTx/>
              <a:buSzTx/>
              <a:buFontTx/>
              <a:buNone/>
              <a:tabLst/>
              <a:defRPr/>
            </a:pPr>
            <a:r>
              <a:rPr kumimoji="0" lang="en-US" sz="2800" b="1" i="0" u="none" strike="noStrike" kern="1200" cap="none" spc="0" normalizeH="0" baseline="0" noProof="0" dirty="0">
                <a:ln>
                  <a:noFill/>
                </a:ln>
                <a:solidFill>
                  <a:prstClr val="white"/>
                </a:solidFill>
                <a:effectLst/>
                <a:uLnTx/>
                <a:uFillTx/>
                <a:latin typeface="Cambria" panose="02040503050406030204" pitchFamily="18" charset="0"/>
                <a:ea typeface="Cambria" panose="02040503050406030204" pitchFamily="18" charset="0"/>
                <a:cs typeface="+mj-cs"/>
              </a:rPr>
              <a:t>HYBRID – SIF</a:t>
            </a:r>
          </a:p>
          <a:p>
            <a:pPr marL="0" marR="0" lvl="0" indent="0" algn="l" defTabSz="914400" rtl="0" eaLnBrk="1" fontAlgn="auto" latinLnBrk="0" hangingPunct="1">
              <a:lnSpc>
                <a:spcPct val="90000"/>
              </a:lnSpc>
              <a:spcBef>
                <a:spcPct val="0"/>
              </a:spcBef>
              <a:spcAft>
                <a:spcPts val="0"/>
              </a:spcAft>
              <a:buClrTx/>
              <a:buSzTx/>
              <a:buFontTx/>
              <a:buNone/>
              <a:tabLst/>
              <a:defRPr/>
            </a:pPr>
            <a:r>
              <a:rPr kumimoji="0" lang="en-US" sz="2800" b="1" i="0" u="none" strike="noStrike" kern="1200" cap="none" spc="0" normalizeH="0" baseline="0" noProof="0" dirty="0">
                <a:ln>
                  <a:noFill/>
                </a:ln>
                <a:solidFill>
                  <a:prstClr val="white"/>
                </a:solidFill>
                <a:effectLst/>
                <a:uLnTx/>
                <a:uFillTx/>
                <a:latin typeface="Cambria" panose="02040503050406030204" pitchFamily="18" charset="0"/>
                <a:ea typeface="Cambria" panose="02040503050406030204" pitchFamily="18" charset="0"/>
                <a:cs typeface="+mj-cs"/>
              </a:rPr>
              <a:t>Edelweiss Altiva Hybrid Long Short Fund</a:t>
            </a:r>
            <a:endParaRPr kumimoji="0" lang="en-IN" sz="2800" b="1" i="0" u="none" strike="noStrike" kern="1200" cap="none" spc="0" normalizeH="0" baseline="0" noProof="0" dirty="0">
              <a:ln>
                <a:noFill/>
              </a:ln>
              <a:solidFill>
                <a:prstClr val="white"/>
              </a:solidFill>
              <a:effectLst/>
              <a:uLnTx/>
              <a:uFillTx/>
              <a:latin typeface="Cambria" panose="02040503050406030204" pitchFamily="18" charset="0"/>
              <a:ea typeface="Cambria" panose="02040503050406030204" pitchFamily="18" charset="0"/>
              <a:cs typeface="+mj-cs"/>
            </a:endParaRPr>
          </a:p>
        </p:txBody>
      </p:sp>
      <p:sp>
        <p:nvSpPr>
          <p:cNvPr id="22" name="Rectangle 21">
            <a:extLst>
              <a:ext uri="{FF2B5EF4-FFF2-40B4-BE49-F238E27FC236}">
                <a16:creationId xmlns:a16="http://schemas.microsoft.com/office/drawing/2014/main" id="{ACCCBCBA-0ECB-95D3-0D42-178E5D3B2CC7}"/>
              </a:ext>
            </a:extLst>
          </p:cNvPr>
          <p:cNvSpPr/>
          <p:nvPr/>
        </p:nvSpPr>
        <p:spPr>
          <a:xfrm>
            <a:off x="0" y="6641517"/>
            <a:ext cx="12192000" cy="235963"/>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8" name="Rectangle 17">
            <a:extLst>
              <a:ext uri="{FF2B5EF4-FFF2-40B4-BE49-F238E27FC236}">
                <a16:creationId xmlns:a16="http://schemas.microsoft.com/office/drawing/2014/main" id="{482A4865-0B00-F9EA-A80D-741B8C7A4421}"/>
              </a:ext>
            </a:extLst>
          </p:cNvPr>
          <p:cNvSpPr/>
          <p:nvPr/>
        </p:nvSpPr>
        <p:spPr>
          <a:xfrm>
            <a:off x="0" y="808383"/>
            <a:ext cx="12192000" cy="45719"/>
          </a:xfrm>
          <a:prstGeom prst="rect">
            <a:avLst/>
          </a:prstGeom>
          <a:solidFill>
            <a:schemeClr val="bg1">
              <a:lumMod val="6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9" name="Slide Number Placeholder 18">
            <a:extLst>
              <a:ext uri="{FF2B5EF4-FFF2-40B4-BE49-F238E27FC236}">
                <a16:creationId xmlns:a16="http://schemas.microsoft.com/office/drawing/2014/main" id="{42C0107D-3015-6B5B-FCBE-B704AD4CE790}"/>
              </a:ext>
            </a:extLst>
          </p:cNvPr>
          <p:cNvSpPr>
            <a:spLocks noGrp="1"/>
          </p:cNvSpPr>
          <p:nvPr>
            <p:ph type="sldNum" sz="quarter" idx="12"/>
          </p:nvPr>
        </p:nvSpPr>
        <p:spPr>
          <a:xfrm>
            <a:off x="9448800" y="6549225"/>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1E62F875-1F54-4527-993B-FB1D0CCB3E02}" type="slidenum">
              <a:rPr kumimoji="0" lang="en-IN" sz="1200" b="1" i="0" u="none" strike="noStrike" kern="1200" cap="none" spc="0" normalizeH="0" baseline="0" noProof="0" smtClean="0">
                <a:ln>
                  <a:noFill/>
                </a:ln>
                <a:solidFill>
                  <a:prstClr val="white"/>
                </a:solidFill>
                <a:effectLst/>
                <a:uLnTx/>
                <a:uFillTx/>
                <a:latin typeface="Cambria" panose="02040503050406030204" pitchFamily="18" charset="0"/>
                <a:ea typeface="Cambria" panose="02040503050406030204" pitchFamily="18" charset="0"/>
                <a:cs typeface="+mn-cs"/>
              </a:rPr>
              <a:pPr marL="0" marR="0" lvl="0" indent="0" algn="r" defTabSz="914400" rtl="0" eaLnBrk="1" fontAlgn="auto" latinLnBrk="0" hangingPunct="1">
                <a:lnSpc>
                  <a:spcPct val="100000"/>
                </a:lnSpc>
                <a:spcBef>
                  <a:spcPts val="0"/>
                </a:spcBef>
                <a:spcAft>
                  <a:spcPts val="0"/>
                </a:spcAft>
                <a:buClrTx/>
                <a:buSzTx/>
                <a:buFontTx/>
                <a:buNone/>
                <a:tabLst/>
                <a:defRPr/>
              </a:pPr>
              <a:t>92</a:t>
            </a:fld>
            <a:endParaRPr kumimoji="0" lang="en-IN" sz="1200" b="1" i="0" u="none" strike="noStrike" kern="1200" cap="none" spc="0" normalizeH="0" baseline="0" noProof="0">
              <a:ln>
                <a:noFill/>
              </a:ln>
              <a:solidFill>
                <a:prstClr val="white"/>
              </a:solidFill>
              <a:effectLst/>
              <a:uLnTx/>
              <a:uFillTx/>
              <a:latin typeface="Cambria" panose="02040503050406030204" pitchFamily="18" charset="0"/>
              <a:ea typeface="Cambria" panose="02040503050406030204" pitchFamily="18" charset="0"/>
              <a:cs typeface="+mn-cs"/>
            </a:endParaRPr>
          </a:p>
        </p:txBody>
      </p:sp>
      <p:sp>
        <p:nvSpPr>
          <p:cNvPr id="25" name="TextBox 24">
            <a:extLst>
              <a:ext uri="{FF2B5EF4-FFF2-40B4-BE49-F238E27FC236}">
                <a16:creationId xmlns:a16="http://schemas.microsoft.com/office/drawing/2014/main" id="{855A8D34-AEA7-A2B5-6684-36834D1FEE96}"/>
              </a:ext>
            </a:extLst>
          </p:cNvPr>
          <p:cNvSpPr txBox="1"/>
          <p:nvPr/>
        </p:nvSpPr>
        <p:spPr>
          <a:xfrm>
            <a:off x="131388" y="971135"/>
            <a:ext cx="4211402" cy="2123658"/>
          </a:xfrm>
          <a:prstGeom prst="rect">
            <a:avLst/>
          </a:prstGeom>
          <a:noFill/>
          <a:ln>
            <a:solidFill>
              <a:schemeClr val="bg1">
                <a:lumMod val="85000"/>
              </a:schemeClr>
            </a:solidFill>
          </a:ln>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200" b="1" i="0"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rPr>
              <a:t>About the Fund</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rPr>
              <a:t>The primary objective of the investment strategy is to generate capital appreciation through equity and equity-related instruments, while delivering stable income through arbitrage, derivatives strategies, special situations, and fixed-income investments. The target is to achieve arbitrage-plus returns.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rPr>
              <a:t>The portfolio is constructed with</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rPr>
              <a:t>- Core Drivers </a:t>
            </a:r>
            <a:r>
              <a:rPr kumimoji="0" lang="en-US" sz="1200" b="0" i="0"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rPr>
              <a:t>= Arbitrage and Fixed Income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rPr>
              <a:t>- Enhanced Drivers </a:t>
            </a:r>
            <a:r>
              <a:rPr kumimoji="0" lang="en-US" sz="1200" b="0" i="0"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rPr>
              <a:t>= Special Situations and Derivative Strategies. </a:t>
            </a:r>
          </a:p>
        </p:txBody>
      </p:sp>
      <p:graphicFrame>
        <p:nvGraphicFramePr>
          <p:cNvPr id="14" name="Table 2">
            <a:extLst>
              <a:ext uri="{FF2B5EF4-FFF2-40B4-BE49-F238E27FC236}">
                <a16:creationId xmlns:a16="http://schemas.microsoft.com/office/drawing/2014/main" id="{26E4909B-EF3E-BA48-FD52-B0F54BBF8CBE}"/>
              </a:ext>
            </a:extLst>
          </p:cNvPr>
          <p:cNvGraphicFramePr>
            <a:graphicFrameLocks noGrp="1"/>
          </p:cNvGraphicFramePr>
          <p:nvPr>
            <p:extLst>
              <p:ext uri="{D42A27DB-BD31-4B8C-83A1-F6EECF244321}">
                <p14:modId xmlns:p14="http://schemas.microsoft.com/office/powerpoint/2010/main" val="570553146"/>
              </p:ext>
            </p:extLst>
          </p:nvPr>
        </p:nvGraphicFramePr>
        <p:xfrm>
          <a:off x="139690" y="3560958"/>
          <a:ext cx="4219710" cy="2988265"/>
        </p:xfrm>
        <a:graphic>
          <a:graphicData uri="http://schemas.openxmlformats.org/drawingml/2006/table">
            <a:tbl>
              <a:tblPr firstRow="1" bandRow="1">
                <a:tableStyleId>{073A0DAA-6AF3-43AB-8588-CEC1D06C72B9}</a:tableStyleId>
              </a:tblPr>
              <a:tblGrid>
                <a:gridCol w="1343380">
                  <a:extLst>
                    <a:ext uri="{9D8B030D-6E8A-4147-A177-3AD203B41FA5}">
                      <a16:colId xmlns:a16="http://schemas.microsoft.com/office/drawing/2014/main" val="979919291"/>
                    </a:ext>
                  </a:extLst>
                </a:gridCol>
                <a:gridCol w="2876330">
                  <a:extLst>
                    <a:ext uri="{9D8B030D-6E8A-4147-A177-3AD203B41FA5}">
                      <a16:colId xmlns:a16="http://schemas.microsoft.com/office/drawing/2014/main" val="2728041260"/>
                    </a:ext>
                  </a:extLst>
                </a:gridCol>
              </a:tblGrid>
              <a:tr h="289187">
                <a:tc>
                  <a:txBody>
                    <a:bodyPr/>
                    <a:lstStyle/>
                    <a:p>
                      <a:r>
                        <a:rPr lang="en-US" sz="1200">
                          <a:latin typeface="Cambria" panose="02040503050406030204" pitchFamily="18" charset="0"/>
                          <a:ea typeface="Cambria" panose="02040503050406030204" pitchFamily="18" charset="0"/>
                        </a:rPr>
                        <a:t>Particulars</a:t>
                      </a:r>
                      <a:endParaRPr lang="en-IN" sz="1200">
                        <a:latin typeface="Cambria" panose="02040503050406030204" pitchFamily="18" charset="0"/>
                        <a:ea typeface="Cambria" panose="02040503050406030204" pitchFamily="18" charset="0"/>
                      </a:endParaRPr>
                    </a:p>
                  </a:txBody>
                  <a:tcPr anchor="ctr"/>
                </a:tc>
                <a:tc>
                  <a:txBody>
                    <a:bodyPr/>
                    <a:lstStyle/>
                    <a:p>
                      <a:pPr algn="ctr"/>
                      <a:r>
                        <a:rPr lang="en-US" sz="1200">
                          <a:latin typeface="Cambria" panose="02040503050406030204" pitchFamily="18" charset="0"/>
                          <a:ea typeface="Cambria" panose="02040503050406030204" pitchFamily="18" charset="0"/>
                        </a:rPr>
                        <a:t>Details</a:t>
                      </a:r>
                      <a:endParaRPr lang="en-IN" sz="1200">
                        <a:latin typeface="Cambria" panose="02040503050406030204" pitchFamily="18" charset="0"/>
                        <a:ea typeface="Cambria" panose="02040503050406030204" pitchFamily="18" charset="0"/>
                      </a:endParaRPr>
                    </a:p>
                  </a:txBody>
                  <a:tcPr anchor="ctr"/>
                </a:tc>
                <a:extLst>
                  <a:ext uri="{0D108BD9-81ED-4DB2-BD59-A6C34878D82A}">
                    <a16:rowId xmlns:a16="http://schemas.microsoft.com/office/drawing/2014/main" val="2509566197"/>
                  </a:ext>
                </a:extLst>
              </a:tr>
              <a:tr h="289187">
                <a:tc>
                  <a:txBody>
                    <a:bodyPr/>
                    <a:lstStyle/>
                    <a:p>
                      <a:r>
                        <a:rPr lang="en-US" sz="1200" b="1">
                          <a:latin typeface="Cambria" panose="02040503050406030204" pitchFamily="18" charset="0"/>
                          <a:ea typeface="Cambria" panose="02040503050406030204" pitchFamily="18" charset="0"/>
                        </a:rPr>
                        <a:t>Min Investment</a:t>
                      </a:r>
                      <a:endParaRPr lang="en-IN" sz="1200" b="1">
                        <a:latin typeface="Cambria" panose="02040503050406030204" pitchFamily="18" charset="0"/>
                        <a:ea typeface="Cambria" panose="02040503050406030204" pitchFamily="18" charset="0"/>
                      </a:endParaRPr>
                    </a:p>
                  </a:txBody>
                  <a:tcPr anchor="ctr">
                    <a:solidFill>
                      <a:srgbClr val="E7E7E7"/>
                    </a:solidFill>
                  </a:tcPr>
                </a:tc>
                <a:tc>
                  <a:txBody>
                    <a:bodyPr/>
                    <a:lstStyle/>
                    <a:p>
                      <a:pPr algn="ctr"/>
                      <a:r>
                        <a:rPr lang="en-IN" sz="1200">
                          <a:latin typeface="Cambria" panose="02040503050406030204" pitchFamily="18" charset="0"/>
                          <a:ea typeface="Cambria" panose="02040503050406030204" pitchFamily="18" charset="0"/>
                        </a:rPr>
                        <a:t>INR 10 Lakhs</a:t>
                      </a:r>
                    </a:p>
                  </a:txBody>
                  <a:tcPr anchor="ctr">
                    <a:solidFill>
                      <a:srgbClr val="E7E7E7"/>
                    </a:solidFill>
                  </a:tcPr>
                </a:tc>
                <a:extLst>
                  <a:ext uri="{0D108BD9-81ED-4DB2-BD59-A6C34878D82A}">
                    <a16:rowId xmlns:a16="http://schemas.microsoft.com/office/drawing/2014/main" val="969302883"/>
                  </a:ext>
                </a:extLst>
              </a:tr>
              <a:tr h="289187">
                <a:tc>
                  <a:txBody>
                    <a:bodyPr/>
                    <a:lstStyle/>
                    <a:p>
                      <a:r>
                        <a:rPr lang="en-IN" sz="1200" b="1">
                          <a:latin typeface="Cambria" panose="02040503050406030204" pitchFamily="18" charset="0"/>
                          <a:ea typeface="Cambria" panose="02040503050406030204" pitchFamily="18" charset="0"/>
                        </a:rPr>
                        <a:t>AUM</a:t>
                      </a:r>
                    </a:p>
                  </a:txBody>
                  <a:tcPr anchor="ctr">
                    <a:solidFill>
                      <a:srgbClr val="CBCBCB"/>
                    </a:solidFill>
                  </a:tcPr>
                </a:tc>
                <a:tc>
                  <a:txBody>
                    <a:bodyPr/>
                    <a:lstStyle/>
                    <a:p>
                      <a:pPr algn="ctr"/>
                      <a:r>
                        <a:rPr lang="en-IN" sz="1200" dirty="0">
                          <a:latin typeface="Cambria" panose="02040503050406030204" pitchFamily="18" charset="0"/>
                          <a:ea typeface="Cambria" panose="02040503050406030204" pitchFamily="18" charset="0"/>
                        </a:rPr>
                        <a:t>~7,010 Cr</a:t>
                      </a:r>
                    </a:p>
                  </a:txBody>
                  <a:tcPr anchor="ctr">
                    <a:solidFill>
                      <a:srgbClr val="CBCBCB"/>
                    </a:solidFill>
                  </a:tcPr>
                </a:tc>
                <a:extLst>
                  <a:ext uri="{0D108BD9-81ED-4DB2-BD59-A6C34878D82A}">
                    <a16:rowId xmlns:a16="http://schemas.microsoft.com/office/drawing/2014/main" val="1622632372"/>
                  </a:ext>
                </a:extLst>
              </a:tr>
              <a:tr h="289187">
                <a:tc>
                  <a:txBody>
                    <a:bodyPr/>
                    <a:lstStyle/>
                    <a:p>
                      <a:r>
                        <a:rPr lang="en-US" sz="1200" b="1">
                          <a:latin typeface="Cambria" panose="02040503050406030204" pitchFamily="18" charset="0"/>
                          <a:ea typeface="Cambria" panose="02040503050406030204" pitchFamily="18" charset="0"/>
                        </a:rPr>
                        <a:t>Drawdown</a:t>
                      </a:r>
                      <a:endParaRPr lang="en-IN" sz="1200" b="1">
                        <a:latin typeface="Cambria" panose="02040503050406030204" pitchFamily="18" charset="0"/>
                        <a:ea typeface="Cambria" panose="02040503050406030204" pitchFamily="18" charset="0"/>
                      </a:endParaRPr>
                    </a:p>
                  </a:txBody>
                  <a:tcPr anchor="ctr">
                    <a:solidFill>
                      <a:srgbClr val="E7E7E7"/>
                    </a:solidFill>
                  </a:tcPr>
                </a:tc>
                <a:tc>
                  <a:txBody>
                    <a:bodyPr/>
                    <a:lstStyle/>
                    <a:p>
                      <a:pPr algn="ctr"/>
                      <a:r>
                        <a:rPr lang="en-IN" sz="1200">
                          <a:latin typeface="Cambria" panose="02040503050406030204" pitchFamily="18" charset="0"/>
                          <a:ea typeface="Cambria" panose="02040503050406030204" pitchFamily="18" charset="0"/>
                        </a:rPr>
                        <a:t>100%</a:t>
                      </a:r>
                    </a:p>
                  </a:txBody>
                  <a:tcPr anchor="ctr">
                    <a:solidFill>
                      <a:srgbClr val="E7E7E7"/>
                    </a:solidFill>
                  </a:tcPr>
                </a:tc>
                <a:extLst>
                  <a:ext uri="{0D108BD9-81ED-4DB2-BD59-A6C34878D82A}">
                    <a16:rowId xmlns:a16="http://schemas.microsoft.com/office/drawing/2014/main" val="3085341055"/>
                  </a:ext>
                </a:extLst>
              </a:tr>
              <a:tr h="1060352">
                <a:tc>
                  <a:txBody>
                    <a:bodyPr/>
                    <a:lstStyle/>
                    <a:p>
                      <a:r>
                        <a:rPr lang="en-US" sz="1200" b="1">
                          <a:latin typeface="Cambria" panose="02040503050406030204" pitchFamily="18" charset="0"/>
                          <a:ea typeface="Cambria" panose="02040503050406030204" pitchFamily="18" charset="0"/>
                        </a:rPr>
                        <a:t>Fund Managers</a:t>
                      </a:r>
                      <a:endParaRPr lang="en-IN" sz="1200" b="1">
                        <a:latin typeface="Cambria" panose="02040503050406030204" pitchFamily="18" charset="0"/>
                        <a:ea typeface="Cambria" panose="02040503050406030204" pitchFamily="18" charset="0"/>
                      </a:endParaRPr>
                    </a:p>
                  </a:txBody>
                  <a:tcPr anchor="ctr">
                    <a:solidFill>
                      <a:srgbClr val="CBCBCB"/>
                    </a:solidFill>
                  </a:tcPr>
                </a:tc>
                <a:tc>
                  <a:txBody>
                    <a:bodyPr/>
                    <a:lstStyle/>
                    <a:p>
                      <a:pPr algn="ctr"/>
                      <a:r>
                        <a:rPr lang="en-IN" sz="1200" b="1">
                          <a:latin typeface="Cambria" panose="02040503050406030204" pitchFamily="18" charset="0"/>
                          <a:ea typeface="Cambria" panose="02040503050406030204" pitchFamily="18" charset="0"/>
                        </a:rPr>
                        <a:t>Equity</a:t>
                      </a:r>
                      <a:r>
                        <a:rPr lang="en-IN" sz="1200">
                          <a:latin typeface="Cambria" panose="02040503050406030204" pitchFamily="18" charset="0"/>
                          <a:ea typeface="Cambria" panose="02040503050406030204" pitchFamily="18" charset="0"/>
                        </a:rPr>
                        <a:t>: Mr. Bharat Lahoti, Mr. Bhavesh Jain</a:t>
                      </a:r>
                    </a:p>
                    <a:p>
                      <a:pPr algn="ctr"/>
                      <a:r>
                        <a:rPr lang="en-IN" sz="1200" b="1">
                          <a:latin typeface="Cambria" panose="02040503050406030204" pitchFamily="18" charset="0"/>
                          <a:ea typeface="Cambria" panose="02040503050406030204" pitchFamily="18" charset="0"/>
                        </a:rPr>
                        <a:t>Debt</a:t>
                      </a:r>
                      <a:r>
                        <a:rPr lang="en-IN" sz="1200">
                          <a:latin typeface="Cambria" panose="02040503050406030204" pitchFamily="18" charset="0"/>
                          <a:ea typeface="Cambria" panose="02040503050406030204" pitchFamily="18" charset="0"/>
                        </a:rPr>
                        <a:t>: Mr. Dhawal Dalal, Ms. Pranavi Kulkarni</a:t>
                      </a:r>
                    </a:p>
                    <a:p>
                      <a:pPr algn="ctr"/>
                      <a:r>
                        <a:rPr lang="en-IN" sz="1200" b="1">
                          <a:latin typeface="Cambria" panose="02040503050406030204" pitchFamily="18" charset="0"/>
                          <a:ea typeface="Cambria" panose="02040503050406030204" pitchFamily="18" charset="0"/>
                        </a:rPr>
                        <a:t>Overseas</a:t>
                      </a:r>
                      <a:r>
                        <a:rPr lang="en-IN" sz="1200">
                          <a:latin typeface="Cambria" panose="02040503050406030204" pitchFamily="18" charset="0"/>
                          <a:ea typeface="Cambria" panose="02040503050406030204" pitchFamily="18" charset="0"/>
                        </a:rPr>
                        <a:t>: Mr. Amit Vora</a:t>
                      </a:r>
                    </a:p>
                  </a:txBody>
                  <a:tcPr anchor="ctr">
                    <a:solidFill>
                      <a:srgbClr val="CBCBCB"/>
                    </a:solidFill>
                  </a:tcPr>
                </a:tc>
                <a:extLst>
                  <a:ext uri="{0D108BD9-81ED-4DB2-BD59-A6C34878D82A}">
                    <a16:rowId xmlns:a16="http://schemas.microsoft.com/office/drawing/2014/main" val="4136249459"/>
                  </a:ext>
                </a:extLst>
              </a:tr>
              <a:tr h="289187">
                <a:tc>
                  <a:txBody>
                    <a:bodyPr/>
                    <a:lstStyle/>
                    <a:p>
                      <a:r>
                        <a:rPr lang="en-US" sz="1200" b="1">
                          <a:latin typeface="Cambria" panose="02040503050406030204" pitchFamily="18" charset="0"/>
                          <a:ea typeface="Cambria" panose="02040503050406030204" pitchFamily="18" charset="0"/>
                        </a:rPr>
                        <a:t>Redemption</a:t>
                      </a:r>
                      <a:endParaRPr lang="en-IN" sz="1200" b="1">
                        <a:latin typeface="Cambria" panose="02040503050406030204" pitchFamily="18" charset="0"/>
                        <a:ea typeface="Cambria" panose="02040503050406030204" pitchFamily="18" charset="0"/>
                      </a:endParaRPr>
                    </a:p>
                  </a:txBody>
                  <a:tcPr anchor="ctr">
                    <a:solidFill>
                      <a:srgbClr val="E7E7E7"/>
                    </a:solidFill>
                  </a:tcPr>
                </a:tc>
                <a:tc>
                  <a:txBody>
                    <a:bodyPr/>
                    <a:lstStyle/>
                    <a:p>
                      <a:pPr algn="ctr"/>
                      <a:r>
                        <a:rPr lang="en-IN" sz="1200">
                          <a:latin typeface="Cambria" panose="02040503050406030204" pitchFamily="18" charset="0"/>
                          <a:ea typeface="Cambria" panose="02040503050406030204" pitchFamily="18" charset="0"/>
                        </a:rPr>
                        <a:t>Twice in a week (Mon &amp; Wed)</a:t>
                      </a:r>
                    </a:p>
                  </a:txBody>
                  <a:tcPr anchor="ctr">
                    <a:solidFill>
                      <a:srgbClr val="E7E7E7"/>
                    </a:solidFill>
                  </a:tcPr>
                </a:tc>
                <a:extLst>
                  <a:ext uri="{0D108BD9-81ED-4DB2-BD59-A6C34878D82A}">
                    <a16:rowId xmlns:a16="http://schemas.microsoft.com/office/drawing/2014/main" val="746667370"/>
                  </a:ext>
                </a:extLst>
              </a:tr>
              <a:tr h="481978">
                <a:tc>
                  <a:txBody>
                    <a:bodyPr/>
                    <a:lstStyle/>
                    <a:p>
                      <a:r>
                        <a:rPr lang="en-IN" sz="1200" b="1">
                          <a:latin typeface="Cambria" panose="02040503050406030204" pitchFamily="18" charset="0"/>
                          <a:ea typeface="Cambria" panose="02040503050406030204" pitchFamily="18" charset="0"/>
                        </a:rPr>
                        <a:t>Exit Load</a:t>
                      </a:r>
                    </a:p>
                  </a:txBody>
                  <a:tcPr anchor="ctr">
                    <a:solidFill>
                      <a:srgbClr val="CBCBCB"/>
                    </a:solidFill>
                  </a:tcPr>
                </a:tc>
                <a:tc>
                  <a:txBody>
                    <a:bodyPr/>
                    <a:lstStyle/>
                    <a:p>
                      <a:pPr algn="ctr"/>
                      <a:r>
                        <a:rPr lang="en-US" sz="1200" dirty="0">
                          <a:latin typeface="Cambria" panose="02040503050406030204" pitchFamily="18" charset="0"/>
                          <a:ea typeface="Cambria" panose="02040503050406030204" pitchFamily="18" charset="0"/>
                        </a:rPr>
                        <a:t>90 days from the date of allotment – 0.50%, Nil after that</a:t>
                      </a:r>
                      <a:endParaRPr lang="en-IN" sz="1200" dirty="0">
                        <a:latin typeface="Cambria" panose="02040503050406030204" pitchFamily="18" charset="0"/>
                        <a:ea typeface="Cambria" panose="02040503050406030204" pitchFamily="18" charset="0"/>
                      </a:endParaRPr>
                    </a:p>
                  </a:txBody>
                  <a:tcPr anchor="ctr">
                    <a:solidFill>
                      <a:srgbClr val="CBCBCB"/>
                    </a:solidFill>
                  </a:tcPr>
                </a:tc>
                <a:extLst>
                  <a:ext uri="{0D108BD9-81ED-4DB2-BD59-A6C34878D82A}">
                    <a16:rowId xmlns:a16="http://schemas.microsoft.com/office/drawing/2014/main" val="2680195707"/>
                  </a:ext>
                </a:extLst>
              </a:tr>
            </a:tbl>
          </a:graphicData>
        </a:graphic>
      </p:graphicFrame>
      <p:graphicFrame>
        <p:nvGraphicFramePr>
          <p:cNvPr id="20" name="Table 19">
            <a:extLst>
              <a:ext uri="{FF2B5EF4-FFF2-40B4-BE49-F238E27FC236}">
                <a16:creationId xmlns:a16="http://schemas.microsoft.com/office/drawing/2014/main" id="{7E10ECA5-B753-A571-1F5A-673647D9D703}"/>
              </a:ext>
            </a:extLst>
          </p:cNvPr>
          <p:cNvGraphicFramePr>
            <a:graphicFrameLocks noGrp="1"/>
          </p:cNvGraphicFramePr>
          <p:nvPr/>
        </p:nvGraphicFramePr>
        <p:xfrm>
          <a:off x="8598402" y="5434211"/>
          <a:ext cx="3462210" cy="425875"/>
        </p:xfrm>
        <a:graphic>
          <a:graphicData uri="http://schemas.openxmlformats.org/drawingml/2006/table">
            <a:tbl>
              <a:tblPr/>
              <a:tblGrid>
                <a:gridCol w="2073934">
                  <a:extLst>
                    <a:ext uri="{9D8B030D-6E8A-4147-A177-3AD203B41FA5}">
                      <a16:colId xmlns:a16="http://schemas.microsoft.com/office/drawing/2014/main" val="2080092578"/>
                    </a:ext>
                  </a:extLst>
                </a:gridCol>
                <a:gridCol w="1388276">
                  <a:extLst>
                    <a:ext uri="{9D8B030D-6E8A-4147-A177-3AD203B41FA5}">
                      <a16:colId xmlns:a16="http://schemas.microsoft.com/office/drawing/2014/main" val="37182688"/>
                    </a:ext>
                  </a:extLst>
                </a:gridCol>
              </a:tblGrid>
              <a:tr h="229746">
                <a:tc gridSpan="2">
                  <a:txBody>
                    <a:bodyPr/>
                    <a:lstStyle/>
                    <a:p>
                      <a:pPr algn="ctr" rtl="0" fontAlgn="t"/>
                      <a:r>
                        <a:rPr lang="en-IN" sz="1100" b="1" i="0" u="none" strike="noStrike" dirty="0">
                          <a:solidFill>
                            <a:srgbClr val="FFFFFF"/>
                          </a:solidFill>
                          <a:effectLst/>
                          <a:latin typeface="Cambria" panose="02040503050406030204" pitchFamily="18" charset="0"/>
                          <a:ea typeface="Cambria" panose="02040503050406030204" pitchFamily="18" charset="0"/>
                        </a:rPr>
                        <a:t>Fixed Fee</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000000"/>
                    </a:solidFill>
                  </a:tcPr>
                </a:tc>
                <a:tc hMerge="1">
                  <a:txBody>
                    <a:bodyPr/>
                    <a:lstStyle/>
                    <a:p>
                      <a:pPr algn="ctr" rtl="0" fontAlgn="t"/>
                      <a:endParaRPr lang="en-IN" sz="1100" b="1" i="0" u="none" strike="noStrike">
                        <a:solidFill>
                          <a:srgbClr val="FFFFFF"/>
                        </a:solidFill>
                        <a:effectLst/>
                        <a:latin typeface="Cambria" panose="02040503050406030204" pitchFamily="18" charset="0"/>
                        <a:ea typeface="Cambria" panose="02040503050406030204" pitchFamily="18" charset="0"/>
                      </a:endParaRP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000000"/>
                    </a:solidFill>
                  </a:tcPr>
                </a:tc>
                <a:extLst>
                  <a:ext uri="{0D108BD9-81ED-4DB2-BD59-A6C34878D82A}">
                    <a16:rowId xmlns:a16="http://schemas.microsoft.com/office/drawing/2014/main" val="3590687547"/>
                  </a:ext>
                </a:extLst>
              </a:tr>
              <a:tr h="196129">
                <a:tc>
                  <a:txBody>
                    <a:bodyPr/>
                    <a:lstStyle/>
                    <a:p>
                      <a:pPr algn="ctr" rtl="0" fontAlgn="t"/>
                      <a:r>
                        <a:rPr lang="en-IN" sz="1100" b="1" i="0" u="none" strike="noStrike">
                          <a:solidFill>
                            <a:srgbClr val="000000"/>
                          </a:solidFill>
                          <a:effectLst/>
                          <a:latin typeface="Cambria" panose="02040503050406030204" pitchFamily="18" charset="0"/>
                          <a:ea typeface="Cambria" panose="02040503050406030204" pitchFamily="18" charset="0"/>
                        </a:rPr>
                        <a:t>Management Fee</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905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CBCBCB"/>
                    </a:solidFill>
                  </a:tcPr>
                </a:tc>
                <a:tc>
                  <a:txBody>
                    <a:bodyPr/>
                    <a:lstStyle/>
                    <a:p>
                      <a:pPr algn="ctr" rtl="0" fontAlgn="t"/>
                      <a:r>
                        <a:rPr lang="en-IN" sz="1100" b="0" i="0" u="none" strike="noStrike" dirty="0">
                          <a:solidFill>
                            <a:srgbClr val="000000"/>
                          </a:solidFill>
                          <a:effectLst/>
                          <a:latin typeface="Cambria" panose="02040503050406030204" pitchFamily="18" charset="0"/>
                          <a:ea typeface="Cambria" panose="02040503050406030204" pitchFamily="18" charset="0"/>
                        </a:rPr>
                        <a:t>1.67%</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905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CBCBCB"/>
                    </a:solidFill>
                  </a:tcPr>
                </a:tc>
                <a:extLst>
                  <a:ext uri="{0D108BD9-81ED-4DB2-BD59-A6C34878D82A}">
                    <a16:rowId xmlns:a16="http://schemas.microsoft.com/office/drawing/2014/main" val="3247382675"/>
                  </a:ext>
                </a:extLst>
              </a:tr>
            </a:tbl>
          </a:graphicData>
        </a:graphic>
      </p:graphicFrame>
      <p:sp>
        <p:nvSpPr>
          <p:cNvPr id="8" name="TextBox 7">
            <a:extLst>
              <a:ext uri="{FF2B5EF4-FFF2-40B4-BE49-F238E27FC236}">
                <a16:creationId xmlns:a16="http://schemas.microsoft.com/office/drawing/2014/main" id="{391F5D6C-8763-97F5-BF3A-AF430D39A9F5}"/>
              </a:ext>
            </a:extLst>
          </p:cNvPr>
          <p:cNvSpPr txBox="1"/>
          <p:nvPr/>
        </p:nvSpPr>
        <p:spPr>
          <a:xfrm>
            <a:off x="8571579" y="5900240"/>
            <a:ext cx="3258397" cy="40011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000" b="0" i="1"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*Performance as on </a:t>
            </a:r>
            <a:r>
              <a:rPr lang="en-IN" sz="1000" i="1" dirty="0">
                <a:solidFill>
                  <a:prstClr val="black"/>
                </a:solidFill>
                <a:latin typeface="Cambria" panose="02040503050406030204" pitchFamily="18" charset="0"/>
                <a:ea typeface="Cambria" panose="02040503050406030204" pitchFamily="18" charset="0"/>
              </a:rPr>
              <a:t>July 31</a:t>
            </a:r>
            <a:r>
              <a:rPr lang="en-IN" sz="1000" i="1" baseline="30000" dirty="0">
                <a:solidFill>
                  <a:prstClr val="black"/>
                </a:solidFill>
                <a:latin typeface="Cambria" panose="02040503050406030204" pitchFamily="18" charset="0"/>
                <a:ea typeface="Cambria" panose="02040503050406030204" pitchFamily="18" charset="0"/>
              </a:rPr>
              <a:t>st</a:t>
            </a:r>
            <a:r>
              <a:rPr lang="en-IN" sz="1000" i="1" dirty="0">
                <a:solidFill>
                  <a:prstClr val="black"/>
                </a:solidFill>
                <a:latin typeface="Cambria" panose="02040503050406030204" pitchFamily="18" charset="0"/>
                <a:ea typeface="Cambria" panose="02040503050406030204" pitchFamily="18" charset="0"/>
              </a:rPr>
              <a:t> </a:t>
            </a:r>
            <a:r>
              <a:rPr kumimoji="0" lang="en-IN" sz="1000" b="0" i="1"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2026.</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000" b="0" i="1"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***Rolling Returns as on August 31</a:t>
            </a:r>
            <a:r>
              <a:rPr kumimoji="0" lang="en-IN" sz="1000" b="0" i="1" u="none" strike="noStrike" kern="1200" cap="none" spc="0" normalizeH="0" baseline="30000" noProof="0" dirty="0">
                <a:ln>
                  <a:noFill/>
                </a:ln>
                <a:solidFill>
                  <a:prstClr val="black"/>
                </a:solidFill>
                <a:effectLst/>
                <a:uLnTx/>
                <a:uFillTx/>
                <a:latin typeface="Cambria" panose="02040503050406030204" pitchFamily="18" charset="0"/>
                <a:ea typeface="Cambria" panose="02040503050406030204" pitchFamily="18" charset="0"/>
                <a:cs typeface="+mn-cs"/>
              </a:rPr>
              <a:t>st</a:t>
            </a:r>
            <a:r>
              <a:rPr kumimoji="0" lang="en-IN" sz="1000" b="0" i="1"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 , 2025 </a:t>
            </a:r>
          </a:p>
        </p:txBody>
      </p:sp>
      <p:sp>
        <p:nvSpPr>
          <p:cNvPr id="6" name="TextBox 5">
            <a:extLst>
              <a:ext uri="{FF2B5EF4-FFF2-40B4-BE49-F238E27FC236}">
                <a16:creationId xmlns:a16="http://schemas.microsoft.com/office/drawing/2014/main" id="{E355E54E-DC50-4033-96E8-1635D76BE783}"/>
              </a:ext>
            </a:extLst>
          </p:cNvPr>
          <p:cNvSpPr txBox="1"/>
          <p:nvPr/>
        </p:nvSpPr>
        <p:spPr>
          <a:xfrm>
            <a:off x="4400175" y="3292993"/>
            <a:ext cx="3695647" cy="292388"/>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300" b="1"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Equity &amp; Equity Related Instruments</a:t>
            </a:r>
          </a:p>
        </p:txBody>
      </p:sp>
      <p:graphicFrame>
        <p:nvGraphicFramePr>
          <p:cNvPr id="9" name="Table 2">
            <a:extLst>
              <a:ext uri="{FF2B5EF4-FFF2-40B4-BE49-F238E27FC236}">
                <a16:creationId xmlns:a16="http://schemas.microsoft.com/office/drawing/2014/main" id="{B8508FD0-30AB-30D6-50A4-1E4CA0D0EB2B}"/>
              </a:ext>
            </a:extLst>
          </p:cNvPr>
          <p:cNvGraphicFramePr>
            <a:graphicFrameLocks noGrp="1"/>
          </p:cNvGraphicFramePr>
          <p:nvPr>
            <p:extLst>
              <p:ext uri="{D42A27DB-BD31-4B8C-83A1-F6EECF244321}">
                <p14:modId xmlns:p14="http://schemas.microsoft.com/office/powerpoint/2010/main" val="3419857478"/>
              </p:ext>
            </p:extLst>
          </p:nvPr>
        </p:nvGraphicFramePr>
        <p:xfrm>
          <a:off x="4400175" y="946396"/>
          <a:ext cx="7678003" cy="1545768"/>
        </p:xfrm>
        <a:graphic>
          <a:graphicData uri="http://schemas.openxmlformats.org/drawingml/2006/table">
            <a:tbl>
              <a:tblPr firstRow="1" bandRow="1">
                <a:tableStyleId>{073A0DAA-6AF3-43AB-8588-CEC1D06C72B9}</a:tableStyleId>
              </a:tblPr>
              <a:tblGrid>
                <a:gridCol w="2979193">
                  <a:extLst>
                    <a:ext uri="{9D8B030D-6E8A-4147-A177-3AD203B41FA5}">
                      <a16:colId xmlns:a16="http://schemas.microsoft.com/office/drawing/2014/main" val="979919291"/>
                    </a:ext>
                  </a:extLst>
                </a:gridCol>
                <a:gridCol w="1122948">
                  <a:extLst>
                    <a:ext uri="{9D8B030D-6E8A-4147-A177-3AD203B41FA5}">
                      <a16:colId xmlns:a16="http://schemas.microsoft.com/office/drawing/2014/main" val="2728041260"/>
                    </a:ext>
                  </a:extLst>
                </a:gridCol>
                <a:gridCol w="1074821">
                  <a:extLst>
                    <a:ext uri="{9D8B030D-6E8A-4147-A177-3AD203B41FA5}">
                      <a16:colId xmlns:a16="http://schemas.microsoft.com/office/drawing/2014/main" val="958802478"/>
                    </a:ext>
                  </a:extLst>
                </a:gridCol>
                <a:gridCol w="2501041">
                  <a:extLst>
                    <a:ext uri="{9D8B030D-6E8A-4147-A177-3AD203B41FA5}">
                      <a16:colId xmlns:a16="http://schemas.microsoft.com/office/drawing/2014/main" val="910753154"/>
                    </a:ext>
                  </a:extLst>
                </a:gridCol>
              </a:tblGrid>
              <a:tr h="257628">
                <a:tc>
                  <a:txBody>
                    <a:bodyPr/>
                    <a:lstStyle/>
                    <a:p>
                      <a:pPr algn="ctr">
                        <a:buNone/>
                      </a:pPr>
                      <a:r>
                        <a:rPr lang="en-IN" sz="1300" b="1">
                          <a:solidFill>
                            <a:srgbClr val="FFFFFF"/>
                          </a:solidFill>
                          <a:effectLst/>
                          <a:latin typeface="Cambria" panose="02040503050406030204" pitchFamily="18" charset="0"/>
                          <a:ea typeface="Cambria" panose="02040503050406030204" pitchFamily="18" charset="0"/>
                          <a:cs typeface="Aptos" panose="020B0004020202020204" pitchFamily="34" charset="0"/>
                        </a:rPr>
                        <a:t>Strategy</a:t>
                      </a:r>
                      <a:endParaRPr lang="en-IN" sz="1300">
                        <a:effectLst/>
                        <a:latin typeface="Cambria" panose="02040503050406030204" pitchFamily="18" charset="0"/>
                        <a:ea typeface="Cambria" panose="02040503050406030204" pitchFamily="18" charset="0"/>
                        <a:cs typeface="Aptos" panose="020B0004020202020204" pitchFamily="34" charset="0"/>
                      </a:endParaRPr>
                    </a:p>
                  </a:txBody>
                  <a:tcPr marL="68580" marR="68580" marT="0" marB="0" anchor="ctr"/>
                </a:tc>
                <a:tc>
                  <a:txBody>
                    <a:bodyPr/>
                    <a:lstStyle/>
                    <a:p>
                      <a:pPr algn="ctr">
                        <a:buNone/>
                      </a:pPr>
                      <a:r>
                        <a:rPr lang="en-IN" sz="1300" b="1">
                          <a:solidFill>
                            <a:srgbClr val="FFFFFF"/>
                          </a:solidFill>
                          <a:effectLst/>
                          <a:latin typeface="Cambria" panose="02040503050406030204" pitchFamily="18" charset="0"/>
                          <a:ea typeface="Cambria" panose="02040503050406030204" pitchFamily="18" charset="0"/>
                          <a:cs typeface="Aptos" panose="020B0004020202020204" pitchFamily="34" charset="0"/>
                        </a:rPr>
                        <a:t>Tentative %</a:t>
                      </a:r>
                      <a:endParaRPr lang="en-IN" sz="1300">
                        <a:effectLst/>
                        <a:latin typeface="Cambria" panose="02040503050406030204" pitchFamily="18" charset="0"/>
                        <a:ea typeface="Cambria" panose="02040503050406030204" pitchFamily="18" charset="0"/>
                        <a:cs typeface="Aptos" panose="020B0004020202020204" pitchFamily="34" charset="0"/>
                      </a:endParaRPr>
                    </a:p>
                  </a:txBody>
                  <a:tcPr marL="68580" marR="68580" marT="0" marB="0" anchor="ctr"/>
                </a:tc>
                <a:tc>
                  <a:txBody>
                    <a:bodyPr/>
                    <a:lstStyle/>
                    <a:p>
                      <a:pPr algn="ctr">
                        <a:buNone/>
                      </a:pPr>
                      <a:r>
                        <a:rPr lang="en-US" sz="1300" dirty="0">
                          <a:effectLst/>
                          <a:latin typeface="Cambria" panose="02040503050406030204" pitchFamily="18" charset="0"/>
                          <a:ea typeface="Cambria" panose="02040503050406030204" pitchFamily="18" charset="0"/>
                          <a:cs typeface="Aptos" panose="020B0004020202020204" pitchFamily="34" charset="0"/>
                        </a:rPr>
                        <a:t>Actual %</a:t>
                      </a:r>
                      <a:endParaRPr lang="en-IN" sz="1300" dirty="0">
                        <a:effectLst/>
                        <a:latin typeface="Cambria" panose="02040503050406030204" pitchFamily="18" charset="0"/>
                        <a:ea typeface="Cambria" panose="02040503050406030204" pitchFamily="18" charset="0"/>
                        <a:cs typeface="Aptos" panose="020B0004020202020204" pitchFamily="34" charset="0"/>
                      </a:endParaRPr>
                    </a:p>
                  </a:txBody>
                  <a:tcPr marL="68580" marR="68580" marT="0" marB="0" anchor="ctr"/>
                </a:tc>
                <a:tc>
                  <a:txBody>
                    <a:bodyPr/>
                    <a:lstStyle/>
                    <a:p>
                      <a:pPr algn="ctr">
                        <a:buNone/>
                      </a:pPr>
                      <a:r>
                        <a:rPr lang="en-IN" sz="1300" b="1" dirty="0">
                          <a:solidFill>
                            <a:srgbClr val="FFFFFF"/>
                          </a:solidFill>
                          <a:effectLst/>
                          <a:latin typeface="Cambria" panose="02040503050406030204" pitchFamily="18" charset="0"/>
                          <a:ea typeface="Cambria" panose="02040503050406030204" pitchFamily="18" charset="0"/>
                          <a:cs typeface="Aptos" panose="020B0004020202020204" pitchFamily="34" charset="0"/>
                        </a:rPr>
                        <a:t>Return Expectation</a:t>
                      </a:r>
                      <a:endParaRPr lang="en-IN" sz="1300" dirty="0">
                        <a:effectLst/>
                        <a:latin typeface="Cambria" panose="02040503050406030204" pitchFamily="18" charset="0"/>
                        <a:ea typeface="Cambria" panose="02040503050406030204" pitchFamily="18" charset="0"/>
                        <a:cs typeface="Aptos" panose="020B0004020202020204" pitchFamily="34" charset="0"/>
                      </a:endParaRPr>
                    </a:p>
                  </a:txBody>
                  <a:tcPr marL="68580" marR="68580" marT="0" marB="0" anchor="ctr"/>
                </a:tc>
                <a:extLst>
                  <a:ext uri="{0D108BD9-81ED-4DB2-BD59-A6C34878D82A}">
                    <a16:rowId xmlns:a16="http://schemas.microsoft.com/office/drawing/2014/main" val="2509566197"/>
                  </a:ext>
                </a:extLst>
              </a:tr>
              <a:tr h="257628">
                <a:tc>
                  <a:txBody>
                    <a:bodyPr/>
                    <a:lstStyle/>
                    <a:p>
                      <a:pPr algn="ctr">
                        <a:buNone/>
                      </a:pPr>
                      <a:r>
                        <a:rPr lang="en-IN" sz="1300" b="1">
                          <a:solidFill>
                            <a:srgbClr val="000000"/>
                          </a:solidFill>
                          <a:effectLst/>
                          <a:latin typeface="Cambria" panose="02040503050406030204" pitchFamily="18" charset="0"/>
                          <a:ea typeface="Cambria" panose="02040503050406030204" pitchFamily="18" charset="0"/>
                          <a:cs typeface="Aptos" panose="020B0004020202020204" pitchFamily="34" charset="0"/>
                        </a:rPr>
                        <a:t>Cash Future Arbitrage &amp; Covered Call</a:t>
                      </a:r>
                      <a:endParaRPr lang="en-IN" sz="1300" b="1">
                        <a:effectLst/>
                        <a:latin typeface="Cambria" panose="02040503050406030204" pitchFamily="18" charset="0"/>
                        <a:ea typeface="Cambria" panose="02040503050406030204" pitchFamily="18" charset="0"/>
                        <a:cs typeface="Aptos" panose="020B0004020202020204" pitchFamily="34" charset="0"/>
                      </a:endParaRPr>
                    </a:p>
                  </a:txBody>
                  <a:tcPr marL="68580" marR="68580" marT="0" marB="0" anchor="ctr">
                    <a:solidFill>
                      <a:srgbClr val="CBCBCB"/>
                    </a:solidFill>
                  </a:tcPr>
                </a:tc>
                <a:tc>
                  <a:txBody>
                    <a:bodyPr/>
                    <a:lstStyle/>
                    <a:p>
                      <a:pPr algn="ctr">
                        <a:buNone/>
                      </a:pPr>
                      <a:r>
                        <a:rPr lang="en-IN" sz="1300" dirty="0">
                          <a:solidFill>
                            <a:srgbClr val="000000"/>
                          </a:solidFill>
                          <a:effectLst/>
                          <a:latin typeface="Cambria" panose="02040503050406030204" pitchFamily="18" charset="0"/>
                          <a:ea typeface="Cambria" panose="02040503050406030204" pitchFamily="18" charset="0"/>
                          <a:cs typeface="Aptos" panose="020B0004020202020204" pitchFamily="34" charset="0"/>
                        </a:rPr>
                        <a:t>20-40%</a:t>
                      </a:r>
                      <a:endParaRPr lang="en-IN" sz="1300" dirty="0">
                        <a:effectLst/>
                        <a:latin typeface="Cambria" panose="02040503050406030204" pitchFamily="18" charset="0"/>
                        <a:ea typeface="Cambria" panose="02040503050406030204" pitchFamily="18" charset="0"/>
                        <a:cs typeface="Aptos" panose="020B0004020202020204" pitchFamily="34" charset="0"/>
                      </a:endParaRPr>
                    </a:p>
                  </a:txBody>
                  <a:tcPr marL="68580" marR="68580" marT="0" marB="0" anchor="ctr">
                    <a:solidFill>
                      <a:srgbClr val="CBCBCB"/>
                    </a:solidFill>
                  </a:tcPr>
                </a:tc>
                <a:tc>
                  <a:txBody>
                    <a:bodyPr/>
                    <a:lstStyle/>
                    <a:p>
                      <a:pPr algn="ctr">
                        <a:buNone/>
                      </a:pPr>
                      <a:r>
                        <a:rPr lang="en-US" sz="1300" dirty="0">
                          <a:effectLst/>
                          <a:latin typeface="Cambria" panose="02040503050406030204" pitchFamily="18" charset="0"/>
                          <a:ea typeface="Cambria" panose="02040503050406030204" pitchFamily="18" charset="0"/>
                          <a:cs typeface="Aptos" panose="020B0004020202020204" pitchFamily="34" charset="0"/>
                        </a:rPr>
                        <a:t>37%</a:t>
                      </a:r>
                      <a:endParaRPr lang="en-IN" sz="1300" dirty="0">
                        <a:effectLst/>
                        <a:latin typeface="Cambria" panose="02040503050406030204" pitchFamily="18" charset="0"/>
                        <a:ea typeface="Cambria" panose="02040503050406030204" pitchFamily="18" charset="0"/>
                        <a:cs typeface="Aptos" panose="020B0004020202020204" pitchFamily="34" charset="0"/>
                      </a:endParaRPr>
                    </a:p>
                  </a:txBody>
                  <a:tcPr marL="68580" marR="68580" marT="0" marB="0" anchor="ctr">
                    <a:solidFill>
                      <a:srgbClr val="CBCBCB"/>
                    </a:solidFill>
                  </a:tcPr>
                </a:tc>
                <a:tc>
                  <a:txBody>
                    <a:bodyPr/>
                    <a:lstStyle/>
                    <a:p>
                      <a:pPr algn="ctr">
                        <a:buNone/>
                      </a:pPr>
                      <a:r>
                        <a:rPr lang="en-IN" sz="1300" dirty="0">
                          <a:solidFill>
                            <a:srgbClr val="000000"/>
                          </a:solidFill>
                          <a:effectLst/>
                          <a:latin typeface="Cambria" panose="02040503050406030204" pitchFamily="18" charset="0"/>
                          <a:ea typeface="Cambria" panose="02040503050406030204" pitchFamily="18" charset="0"/>
                          <a:cs typeface="Aptos" panose="020B0004020202020204" pitchFamily="34" charset="0"/>
                        </a:rPr>
                        <a:t>Repo Rate + 55-75 Bps (6-6.5%)</a:t>
                      </a:r>
                      <a:endParaRPr lang="en-IN" sz="1300" dirty="0">
                        <a:effectLst/>
                        <a:latin typeface="Cambria" panose="02040503050406030204" pitchFamily="18" charset="0"/>
                        <a:ea typeface="Cambria" panose="02040503050406030204" pitchFamily="18" charset="0"/>
                        <a:cs typeface="Aptos" panose="020B0004020202020204" pitchFamily="34" charset="0"/>
                      </a:endParaRPr>
                    </a:p>
                  </a:txBody>
                  <a:tcPr marL="68580" marR="68580" marT="0" marB="0" anchor="ctr">
                    <a:solidFill>
                      <a:srgbClr val="CBCBCB"/>
                    </a:solidFill>
                  </a:tcPr>
                </a:tc>
                <a:extLst>
                  <a:ext uri="{0D108BD9-81ED-4DB2-BD59-A6C34878D82A}">
                    <a16:rowId xmlns:a16="http://schemas.microsoft.com/office/drawing/2014/main" val="969302883"/>
                  </a:ext>
                </a:extLst>
              </a:tr>
              <a:tr h="257628">
                <a:tc>
                  <a:txBody>
                    <a:bodyPr/>
                    <a:lstStyle/>
                    <a:p>
                      <a:pPr algn="ctr">
                        <a:buNone/>
                      </a:pPr>
                      <a:r>
                        <a:rPr lang="en-IN" sz="1300" b="1">
                          <a:solidFill>
                            <a:srgbClr val="000000"/>
                          </a:solidFill>
                          <a:effectLst/>
                          <a:latin typeface="Cambria" panose="02040503050406030204" pitchFamily="18" charset="0"/>
                          <a:ea typeface="Cambria" panose="02040503050406030204" pitchFamily="18" charset="0"/>
                          <a:cs typeface="Aptos" panose="020B0004020202020204" pitchFamily="34" charset="0"/>
                        </a:rPr>
                        <a:t>Fixed Income</a:t>
                      </a:r>
                      <a:endParaRPr lang="en-IN" sz="1300" b="1">
                        <a:effectLst/>
                        <a:latin typeface="Cambria" panose="02040503050406030204" pitchFamily="18" charset="0"/>
                        <a:ea typeface="Cambria" panose="02040503050406030204" pitchFamily="18" charset="0"/>
                        <a:cs typeface="Aptos" panose="020B0004020202020204" pitchFamily="34" charset="0"/>
                      </a:endParaRPr>
                    </a:p>
                  </a:txBody>
                  <a:tcPr marL="68580" marR="68580" marT="0" marB="0" anchor="ctr">
                    <a:solidFill>
                      <a:srgbClr val="E7E7E7"/>
                    </a:solidFill>
                  </a:tcPr>
                </a:tc>
                <a:tc>
                  <a:txBody>
                    <a:bodyPr/>
                    <a:lstStyle/>
                    <a:p>
                      <a:pPr algn="ctr">
                        <a:buNone/>
                      </a:pPr>
                      <a:r>
                        <a:rPr lang="en-IN" sz="1300">
                          <a:solidFill>
                            <a:srgbClr val="000000"/>
                          </a:solidFill>
                          <a:effectLst/>
                          <a:latin typeface="Cambria" panose="02040503050406030204" pitchFamily="18" charset="0"/>
                          <a:ea typeface="Cambria" panose="02040503050406030204" pitchFamily="18" charset="0"/>
                          <a:cs typeface="Aptos" panose="020B0004020202020204" pitchFamily="34" charset="0"/>
                        </a:rPr>
                        <a:t>40-60%</a:t>
                      </a:r>
                      <a:endParaRPr lang="en-IN" sz="1300">
                        <a:effectLst/>
                        <a:latin typeface="Cambria" panose="02040503050406030204" pitchFamily="18" charset="0"/>
                        <a:ea typeface="Cambria" panose="02040503050406030204" pitchFamily="18" charset="0"/>
                        <a:cs typeface="Aptos" panose="020B0004020202020204" pitchFamily="34" charset="0"/>
                      </a:endParaRPr>
                    </a:p>
                  </a:txBody>
                  <a:tcPr marL="68580" marR="68580" marT="0" marB="0" anchor="ctr">
                    <a:solidFill>
                      <a:srgbClr val="E7E7E7"/>
                    </a:solidFill>
                  </a:tcPr>
                </a:tc>
                <a:tc>
                  <a:txBody>
                    <a:bodyPr/>
                    <a:lstStyle/>
                    <a:p>
                      <a:pPr algn="ctr">
                        <a:buNone/>
                      </a:pPr>
                      <a:r>
                        <a:rPr lang="en-US" sz="1300" dirty="0">
                          <a:effectLst/>
                          <a:latin typeface="Cambria" panose="02040503050406030204" pitchFamily="18" charset="0"/>
                          <a:ea typeface="Cambria" panose="02040503050406030204" pitchFamily="18" charset="0"/>
                          <a:cs typeface="Aptos" panose="020B0004020202020204" pitchFamily="34" charset="0"/>
                        </a:rPr>
                        <a:t>41%</a:t>
                      </a:r>
                      <a:endParaRPr lang="en-IN" sz="1300" dirty="0">
                        <a:effectLst/>
                        <a:latin typeface="Cambria" panose="02040503050406030204" pitchFamily="18" charset="0"/>
                        <a:ea typeface="Cambria" panose="02040503050406030204" pitchFamily="18" charset="0"/>
                        <a:cs typeface="Aptos" panose="020B0004020202020204" pitchFamily="34" charset="0"/>
                      </a:endParaRPr>
                    </a:p>
                  </a:txBody>
                  <a:tcPr marL="68580" marR="68580" marT="0" marB="0" anchor="ctr">
                    <a:solidFill>
                      <a:srgbClr val="E7E7E7"/>
                    </a:solidFill>
                  </a:tcPr>
                </a:tc>
                <a:tc>
                  <a:txBody>
                    <a:bodyPr/>
                    <a:lstStyle/>
                    <a:p>
                      <a:pPr algn="ctr">
                        <a:buNone/>
                      </a:pPr>
                      <a:r>
                        <a:rPr lang="en-IN" sz="1300" dirty="0">
                          <a:solidFill>
                            <a:srgbClr val="000000"/>
                          </a:solidFill>
                          <a:effectLst/>
                          <a:latin typeface="Cambria" panose="02040503050406030204" pitchFamily="18" charset="0"/>
                          <a:ea typeface="Cambria" panose="02040503050406030204" pitchFamily="18" charset="0"/>
                          <a:cs typeface="Aptos" panose="020B0004020202020204" pitchFamily="34" charset="0"/>
                        </a:rPr>
                        <a:t>6-7%</a:t>
                      </a:r>
                      <a:endParaRPr lang="en-IN" sz="1300" dirty="0">
                        <a:effectLst/>
                        <a:latin typeface="Cambria" panose="02040503050406030204" pitchFamily="18" charset="0"/>
                        <a:ea typeface="Cambria" panose="02040503050406030204" pitchFamily="18" charset="0"/>
                        <a:cs typeface="Aptos" panose="020B0004020202020204" pitchFamily="34" charset="0"/>
                      </a:endParaRPr>
                    </a:p>
                  </a:txBody>
                  <a:tcPr marL="68580" marR="68580" marT="0" marB="0" anchor="ctr">
                    <a:solidFill>
                      <a:srgbClr val="E7E7E7"/>
                    </a:solidFill>
                  </a:tcPr>
                </a:tc>
                <a:extLst>
                  <a:ext uri="{0D108BD9-81ED-4DB2-BD59-A6C34878D82A}">
                    <a16:rowId xmlns:a16="http://schemas.microsoft.com/office/drawing/2014/main" val="3085341055"/>
                  </a:ext>
                </a:extLst>
              </a:tr>
              <a:tr h="257628">
                <a:tc>
                  <a:txBody>
                    <a:bodyPr/>
                    <a:lstStyle/>
                    <a:p>
                      <a:pPr algn="ctr">
                        <a:buNone/>
                      </a:pPr>
                      <a:r>
                        <a:rPr lang="en-IN" sz="1300" b="1">
                          <a:solidFill>
                            <a:srgbClr val="000000"/>
                          </a:solidFill>
                          <a:effectLst/>
                          <a:latin typeface="Cambria" panose="02040503050406030204" pitchFamily="18" charset="0"/>
                          <a:ea typeface="Cambria" panose="02040503050406030204" pitchFamily="18" charset="0"/>
                          <a:cs typeface="Aptos" panose="020B0004020202020204" pitchFamily="34" charset="0"/>
                        </a:rPr>
                        <a:t>Special Situation</a:t>
                      </a:r>
                      <a:endParaRPr lang="en-IN" sz="1300" b="1">
                        <a:effectLst/>
                        <a:latin typeface="Cambria" panose="02040503050406030204" pitchFamily="18" charset="0"/>
                        <a:ea typeface="Cambria" panose="02040503050406030204" pitchFamily="18" charset="0"/>
                        <a:cs typeface="Aptos" panose="020B0004020202020204" pitchFamily="34" charset="0"/>
                      </a:endParaRPr>
                    </a:p>
                  </a:txBody>
                  <a:tcPr marL="68580" marR="68580" marT="0" marB="0" anchor="ctr">
                    <a:solidFill>
                      <a:srgbClr val="CBCBCB"/>
                    </a:solidFill>
                  </a:tcPr>
                </a:tc>
                <a:tc>
                  <a:txBody>
                    <a:bodyPr/>
                    <a:lstStyle/>
                    <a:p>
                      <a:pPr algn="ctr">
                        <a:buNone/>
                      </a:pPr>
                      <a:r>
                        <a:rPr lang="en-IN" sz="1300">
                          <a:solidFill>
                            <a:srgbClr val="000000"/>
                          </a:solidFill>
                          <a:effectLst/>
                          <a:latin typeface="Cambria" panose="02040503050406030204" pitchFamily="18" charset="0"/>
                          <a:ea typeface="Cambria" panose="02040503050406030204" pitchFamily="18" charset="0"/>
                          <a:cs typeface="Aptos" panose="020B0004020202020204" pitchFamily="34" charset="0"/>
                        </a:rPr>
                        <a:t>0-10%</a:t>
                      </a:r>
                      <a:endParaRPr lang="en-IN" sz="1300">
                        <a:effectLst/>
                        <a:latin typeface="Cambria" panose="02040503050406030204" pitchFamily="18" charset="0"/>
                        <a:ea typeface="Cambria" panose="02040503050406030204" pitchFamily="18" charset="0"/>
                        <a:cs typeface="Aptos" panose="020B0004020202020204" pitchFamily="34" charset="0"/>
                      </a:endParaRPr>
                    </a:p>
                  </a:txBody>
                  <a:tcPr marL="68580" marR="68580" marT="0" marB="0" anchor="ctr">
                    <a:solidFill>
                      <a:srgbClr val="CBCBCB"/>
                    </a:solidFill>
                  </a:tcPr>
                </a:tc>
                <a:tc>
                  <a:txBody>
                    <a:bodyPr/>
                    <a:lstStyle/>
                    <a:p>
                      <a:pPr algn="ctr">
                        <a:buNone/>
                      </a:pPr>
                      <a:r>
                        <a:rPr lang="en-US" sz="1300" dirty="0">
                          <a:effectLst/>
                          <a:latin typeface="Cambria" panose="02040503050406030204" pitchFamily="18" charset="0"/>
                          <a:ea typeface="Cambria" panose="02040503050406030204" pitchFamily="18" charset="0"/>
                          <a:cs typeface="Aptos" panose="020B0004020202020204" pitchFamily="34" charset="0"/>
                        </a:rPr>
                        <a:t>0.4%</a:t>
                      </a:r>
                      <a:endParaRPr lang="en-IN" sz="1300" dirty="0">
                        <a:effectLst/>
                        <a:latin typeface="Cambria" panose="02040503050406030204" pitchFamily="18" charset="0"/>
                        <a:ea typeface="Cambria" panose="02040503050406030204" pitchFamily="18" charset="0"/>
                        <a:cs typeface="Aptos" panose="020B0004020202020204" pitchFamily="34" charset="0"/>
                      </a:endParaRPr>
                    </a:p>
                  </a:txBody>
                  <a:tcPr marL="68580" marR="68580" marT="0" marB="0" anchor="ctr">
                    <a:solidFill>
                      <a:srgbClr val="CBCBCB"/>
                    </a:solidFill>
                  </a:tcPr>
                </a:tc>
                <a:tc>
                  <a:txBody>
                    <a:bodyPr/>
                    <a:lstStyle/>
                    <a:p>
                      <a:pPr algn="ctr">
                        <a:buNone/>
                      </a:pPr>
                      <a:r>
                        <a:rPr lang="en-IN" sz="1300" dirty="0">
                          <a:solidFill>
                            <a:srgbClr val="000000"/>
                          </a:solidFill>
                          <a:effectLst/>
                          <a:latin typeface="Cambria" panose="02040503050406030204" pitchFamily="18" charset="0"/>
                          <a:ea typeface="Cambria" panose="02040503050406030204" pitchFamily="18" charset="0"/>
                          <a:cs typeface="Aptos" panose="020B0004020202020204" pitchFamily="34" charset="0"/>
                        </a:rPr>
                        <a:t>8-12%</a:t>
                      </a:r>
                      <a:endParaRPr lang="en-IN" sz="1300" dirty="0">
                        <a:effectLst/>
                        <a:latin typeface="Cambria" panose="02040503050406030204" pitchFamily="18" charset="0"/>
                        <a:ea typeface="Cambria" panose="02040503050406030204" pitchFamily="18" charset="0"/>
                        <a:cs typeface="Aptos" panose="020B0004020202020204" pitchFamily="34" charset="0"/>
                      </a:endParaRPr>
                    </a:p>
                  </a:txBody>
                  <a:tcPr marL="68580" marR="68580" marT="0" marB="0" anchor="ctr">
                    <a:solidFill>
                      <a:srgbClr val="CBCBCB"/>
                    </a:solidFill>
                  </a:tcPr>
                </a:tc>
                <a:extLst>
                  <a:ext uri="{0D108BD9-81ED-4DB2-BD59-A6C34878D82A}">
                    <a16:rowId xmlns:a16="http://schemas.microsoft.com/office/drawing/2014/main" val="4136249459"/>
                  </a:ext>
                </a:extLst>
              </a:tr>
              <a:tr h="257628">
                <a:tc>
                  <a:txBody>
                    <a:bodyPr/>
                    <a:lstStyle/>
                    <a:p>
                      <a:pPr algn="ctr">
                        <a:buNone/>
                      </a:pPr>
                      <a:r>
                        <a:rPr lang="en-IN" sz="1300" b="1" dirty="0">
                          <a:solidFill>
                            <a:srgbClr val="000000"/>
                          </a:solidFill>
                          <a:effectLst/>
                          <a:latin typeface="Cambria" panose="02040503050406030204" pitchFamily="18" charset="0"/>
                          <a:ea typeface="Cambria" panose="02040503050406030204" pitchFamily="18" charset="0"/>
                          <a:cs typeface="Aptos" panose="020B0004020202020204" pitchFamily="34" charset="0"/>
                        </a:rPr>
                        <a:t>Derivative Strategies</a:t>
                      </a:r>
                      <a:endParaRPr lang="en-IN" sz="1300" b="1" dirty="0">
                        <a:effectLst/>
                        <a:latin typeface="Cambria" panose="02040503050406030204" pitchFamily="18" charset="0"/>
                        <a:ea typeface="Cambria" panose="02040503050406030204" pitchFamily="18" charset="0"/>
                        <a:cs typeface="Aptos" panose="020B0004020202020204" pitchFamily="34" charset="0"/>
                      </a:endParaRPr>
                    </a:p>
                  </a:txBody>
                  <a:tcPr marL="68580" marR="68580" marT="0" marB="0" anchor="ctr">
                    <a:solidFill>
                      <a:srgbClr val="E7E7E7"/>
                    </a:solidFill>
                  </a:tcPr>
                </a:tc>
                <a:tc>
                  <a:txBody>
                    <a:bodyPr/>
                    <a:lstStyle/>
                    <a:p>
                      <a:pPr algn="ctr">
                        <a:buNone/>
                      </a:pPr>
                      <a:r>
                        <a:rPr lang="en-IN" sz="1300">
                          <a:solidFill>
                            <a:srgbClr val="000000"/>
                          </a:solidFill>
                          <a:effectLst/>
                          <a:latin typeface="Cambria" panose="02040503050406030204" pitchFamily="18" charset="0"/>
                          <a:ea typeface="Cambria" panose="02040503050406030204" pitchFamily="18" charset="0"/>
                          <a:cs typeface="Aptos" panose="020B0004020202020204" pitchFamily="34" charset="0"/>
                        </a:rPr>
                        <a:t>10-20%</a:t>
                      </a:r>
                      <a:endParaRPr lang="en-IN" sz="1300">
                        <a:effectLst/>
                        <a:latin typeface="Cambria" panose="02040503050406030204" pitchFamily="18" charset="0"/>
                        <a:ea typeface="Cambria" panose="02040503050406030204" pitchFamily="18" charset="0"/>
                        <a:cs typeface="Aptos" panose="020B0004020202020204" pitchFamily="34" charset="0"/>
                      </a:endParaRPr>
                    </a:p>
                  </a:txBody>
                  <a:tcPr marL="68580" marR="68580" marT="0" marB="0" anchor="ctr">
                    <a:solidFill>
                      <a:srgbClr val="E7E7E7"/>
                    </a:solidFill>
                  </a:tcPr>
                </a:tc>
                <a:tc>
                  <a:txBody>
                    <a:bodyPr/>
                    <a:lstStyle/>
                    <a:p>
                      <a:pPr algn="ctr">
                        <a:buNone/>
                      </a:pPr>
                      <a:r>
                        <a:rPr lang="en-US" sz="1300" dirty="0">
                          <a:effectLst/>
                          <a:latin typeface="Cambria" panose="02040503050406030204" pitchFamily="18" charset="0"/>
                          <a:ea typeface="Cambria" panose="02040503050406030204" pitchFamily="18" charset="0"/>
                          <a:cs typeface="Aptos" panose="020B0004020202020204" pitchFamily="34" charset="0"/>
                        </a:rPr>
                        <a:t>6%</a:t>
                      </a:r>
                      <a:endParaRPr lang="en-IN" sz="1300" dirty="0">
                        <a:effectLst/>
                        <a:latin typeface="Cambria" panose="02040503050406030204" pitchFamily="18" charset="0"/>
                        <a:ea typeface="Cambria" panose="02040503050406030204" pitchFamily="18" charset="0"/>
                        <a:cs typeface="Aptos" panose="020B0004020202020204" pitchFamily="34" charset="0"/>
                      </a:endParaRPr>
                    </a:p>
                  </a:txBody>
                  <a:tcPr marL="68580" marR="68580" marT="0" marB="0" anchor="ctr">
                    <a:solidFill>
                      <a:srgbClr val="E7E7E7"/>
                    </a:solidFill>
                  </a:tcPr>
                </a:tc>
                <a:tc>
                  <a:txBody>
                    <a:bodyPr/>
                    <a:lstStyle/>
                    <a:p>
                      <a:pPr algn="ctr">
                        <a:buNone/>
                      </a:pPr>
                      <a:r>
                        <a:rPr lang="en-IN" sz="1300" dirty="0">
                          <a:solidFill>
                            <a:srgbClr val="000000"/>
                          </a:solidFill>
                          <a:effectLst/>
                          <a:latin typeface="Cambria" panose="02040503050406030204" pitchFamily="18" charset="0"/>
                          <a:ea typeface="Cambria" panose="02040503050406030204" pitchFamily="18" charset="0"/>
                          <a:cs typeface="Aptos" panose="020B0004020202020204" pitchFamily="34" charset="0"/>
                        </a:rPr>
                        <a:t>8-12%</a:t>
                      </a:r>
                      <a:endParaRPr lang="en-IN" sz="1300" dirty="0">
                        <a:effectLst/>
                        <a:latin typeface="Cambria" panose="02040503050406030204" pitchFamily="18" charset="0"/>
                        <a:ea typeface="Cambria" panose="02040503050406030204" pitchFamily="18" charset="0"/>
                        <a:cs typeface="Aptos" panose="020B0004020202020204" pitchFamily="34" charset="0"/>
                      </a:endParaRPr>
                    </a:p>
                  </a:txBody>
                  <a:tcPr marL="68580" marR="68580" marT="0" marB="0" anchor="ctr">
                    <a:solidFill>
                      <a:srgbClr val="E7E7E7"/>
                    </a:solidFill>
                  </a:tcPr>
                </a:tc>
                <a:extLst>
                  <a:ext uri="{0D108BD9-81ED-4DB2-BD59-A6C34878D82A}">
                    <a16:rowId xmlns:a16="http://schemas.microsoft.com/office/drawing/2014/main" val="746667370"/>
                  </a:ext>
                </a:extLst>
              </a:tr>
              <a:tr h="257628">
                <a:tc>
                  <a:txBody>
                    <a:bodyPr/>
                    <a:lstStyle/>
                    <a:p>
                      <a:pPr algn="ctr">
                        <a:buNone/>
                      </a:pPr>
                      <a:r>
                        <a:rPr lang="en-US" sz="1300" b="1" dirty="0">
                          <a:effectLst/>
                          <a:latin typeface="Cambria" panose="02040503050406030204" pitchFamily="18" charset="0"/>
                          <a:ea typeface="Cambria" panose="02040503050406030204" pitchFamily="18" charset="0"/>
                          <a:cs typeface="Aptos" panose="020B0004020202020204" pitchFamily="34" charset="0"/>
                        </a:rPr>
                        <a:t>REITs/</a:t>
                      </a:r>
                      <a:r>
                        <a:rPr lang="en-US" sz="1300" b="1" dirty="0" err="1">
                          <a:effectLst/>
                          <a:latin typeface="Cambria" panose="02040503050406030204" pitchFamily="18" charset="0"/>
                          <a:ea typeface="Cambria" panose="02040503050406030204" pitchFamily="18" charset="0"/>
                          <a:cs typeface="Aptos" panose="020B0004020202020204" pitchFamily="34" charset="0"/>
                        </a:rPr>
                        <a:t>InvITs</a:t>
                      </a:r>
                      <a:r>
                        <a:rPr lang="en-US" sz="1300" b="1" dirty="0">
                          <a:effectLst/>
                          <a:latin typeface="Cambria" panose="02040503050406030204" pitchFamily="18" charset="0"/>
                          <a:ea typeface="Cambria" panose="02040503050406030204" pitchFamily="18" charset="0"/>
                          <a:cs typeface="Aptos" panose="020B0004020202020204" pitchFamily="34" charset="0"/>
                        </a:rPr>
                        <a:t>/Others</a:t>
                      </a:r>
                      <a:endParaRPr lang="en-IN" sz="1300" b="1" dirty="0">
                        <a:effectLst/>
                        <a:latin typeface="Cambria" panose="02040503050406030204" pitchFamily="18" charset="0"/>
                        <a:ea typeface="Cambria" panose="02040503050406030204" pitchFamily="18" charset="0"/>
                        <a:cs typeface="Aptos" panose="020B0004020202020204" pitchFamily="34" charset="0"/>
                      </a:endParaRPr>
                    </a:p>
                  </a:txBody>
                  <a:tcPr marL="68580" marR="68580" marT="0" marB="0" anchor="ctr">
                    <a:solidFill>
                      <a:srgbClr val="CBCBCB"/>
                    </a:solidFill>
                  </a:tcPr>
                </a:tc>
                <a:tc>
                  <a:txBody>
                    <a:bodyPr/>
                    <a:lstStyle/>
                    <a:p>
                      <a:pPr algn="ctr">
                        <a:buNone/>
                      </a:pPr>
                      <a:r>
                        <a:rPr lang="en-IN" sz="1300" dirty="0">
                          <a:effectLst/>
                          <a:latin typeface="Cambria" panose="02040503050406030204" pitchFamily="18" charset="0"/>
                          <a:ea typeface="Cambria" panose="02040503050406030204" pitchFamily="18" charset="0"/>
                          <a:cs typeface="Aptos" panose="020B0004020202020204" pitchFamily="34" charset="0"/>
                        </a:rPr>
                        <a:t>-</a:t>
                      </a:r>
                    </a:p>
                  </a:txBody>
                  <a:tcPr marL="68580" marR="68580" marT="0" marB="0" anchor="ctr">
                    <a:solidFill>
                      <a:srgbClr val="CBCBCB"/>
                    </a:solidFill>
                  </a:tcPr>
                </a:tc>
                <a:tc>
                  <a:txBody>
                    <a:bodyPr/>
                    <a:lstStyle/>
                    <a:p>
                      <a:pPr algn="ctr">
                        <a:buNone/>
                      </a:pPr>
                      <a:r>
                        <a:rPr lang="en-US" sz="1300" dirty="0">
                          <a:effectLst/>
                          <a:latin typeface="Cambria" panose="02040503050406030204" pitchFamily="18" charset="0"/>
                          <a:ea typeface="Cambria" panose="02040503050406030204" pitchFamily="18" charset="0"/>
                          <a:cs typeface="Aptos" panose="020B0004020202020204" pitchFamily="34" charset="0"/>
                        </a:rPr>
                        <a:t>17%</a:t>
                      </a:r>
                      <a:endParaRPr lang="en-IN" sz="1300" dirty="0">
                        <a:effectLst/>
                        <a:latin typeface="Cambria" panose="02040503050406030204" pitchFamily="18" charset="0"/>
                        <a:ea typeface="Cambria" panose="02040503050406030204" pitchFamily="18" charset="0"/>
                        <a:cs typeface="Aptos" panose="020B0004020202020204" pitchFamily="34" charset="0"/>
                      </a:endParaRPr>
                    </a:p>
                  </a:txBody>
                  <a:tcPr marL="68580" marR="68580" marT="0" marB="0" anchor="ctr">
                    <a:solidFill>
                      <a:srgbClr val="CBCBCB"/>
                    </a:solidFill>
                  </a:tcPr>
                </a:tc>
                <a:tc>
                  <a:txBody>
                    <a:bodyPr/>
                    <a:lstStyle/>
                    <a:p>
                      <a:pPr algn="ctr">
                        <a:buNone/>
                      </a:pPr>
                      <a:r>
                        <a:rPr lang="en-IN" sz="1300" dirty="0">
                          <a:effectLst/>
                          <a:latin typeface="Cambria" panose="02040503050406030204" pitchFamily="18" charset="0"/>
                          <a:ea typeface="Cambria" panose="02040503050406030204" pitchFamily="18" charset="0"/>
                          <a:cs typeface="Aptos" panose="020B0004020202020204" pitchFamily="34" charset="0"/>
                        </a:rPr>
                        <a:t>-</a:t>
                      </a:r>
                    </a:p>
                  </a:txBody>
                  <a:tcPr marL="68580" marR="68580" marT="0" marB="0" anchor="ctr">
                    <a:solidFill>
                      <a:srgbClr val="CBCBCB"/>
                    </a:solidFill>
                  </a:tcPr>
                </a:tc>
                <a:extLst>
                  <a:ext uri="{0D108BD9-81ED-4DB2-BD59-A6C34878D82A}">
                    <a16:rowId xmlns:a16="http://schemas.microsoft.com/office/drawing/2014/main" val="175348118"/>
                  </a:ext>
                </a:extLst>
              </a:tr>
            </a:tbl>
          </a:graphicData>
        </a:graphic>
      </p:graphicFrame>
      <p:graphicFrame>
        <p:nvGraphicFramePr>
          <p:cNvPr id="11" name="Table 2">
            <a:extLst>
              <a:ext uri="{FF2B5EF4-FFF2-40B4-BE49-F238E27FC236}">
                <a16:creationId xmlns:a16="http://schemas.microsoft.com/office/drawing/2014/main" id="{FA304E00-B7B4-7E9C-CE54-FCDB7A1A7112}"/>
              </a:ext>
            </a:extLst>
          </p:cNvPr>
          <p:cNvGraphicFramePr>
            <a:graphicFrameLocks noGrp="1"/>
          </p:cNvGraphicFramePr>
          <p:nvPr/>
        </p:nvGraphicFramePr>
        <p:xfrm>
          <a:off x="8624634" y="4635193"/>
          <a:ext cx="3475663" cy="548640"/>
        </p:xfrm>
        <a:graphic>
          <a:graphicData uri="http://schemas.openxmlformats.org/drawingml/2006/table">
            <a:tbl>
              <a:tblPr firstRow="1" bandRow="1">
                <a:tableStyleId>{073A0DAA-6AF3-43AB-8588-CEC1D06C72B9}</a:tableStyleId>
              </a:tblPr>
              <a:tblGrid>
                <a:gridCol w="1724685">
                  <a:extLst>
                    <a:ext uri="{9D8B030D-6E8A-4147-A177-3AD203B41FA5}">
                      <a16:colId xmlns:a16="http://schemas.microsoft.com/office/drawing/2014/main" val="979919291"/>
                    </a:ext>
                  </a:extLst>
                </a:gridCol>
                <a:gridCol w="1750978">
                  <a:extLst>
                    <a:ext uri="{9D8B030D-6E8A-4147-A177-3AD203B41FA5}">
                      <a16:colId xmlns:a16="http://schemas.microsoft.com/office/drawing/2014/main" val="2728041260"/>
                    </a:ext>
                  </a:extLst>
                </a:gridCol>
              </a:tblGrid>
              <a:tr h="163214">
                <a:tc>
                  <a:txBody>
                    <a:bodyPr/>
                    <a:lstStyle/>
                    <a:p>
                      <a:pPr algn="ctr"/>
                      <a:r>
                        <a:rPr lang="en-IN" sz="1200" b="1">
                          <a:solidFill>
                            <a:schemeClr val="tx1"/>
                          </a:solidFill>
                          <a:latin typeface="Cambria" panose="02040503050406030204" pitchFamily="18" charset="0"/>
                          <a:ea typeface="Cambria" panose="02040503050406030204" pitchFamily="18" charset="0"/>
                        </a:rPr>
                        <a:t>YTM</a:t>
                      </a:r>
                    </a:p>
                  </a:txBody>
                  <a:tcPr anchor="ctr">
                    <a:solidFill>
                      <a:srgbClr val="CBCBCB"/>
                    </a:solidFill>
                  </a:tcPr>
                </a:tc>
                <a:tc>
                  <a:txBody>
                    <a:bodyPr/>
                    <a:lstStyle/>
                    <a:p>
                      <a:pPr algn="ctr"/>
                      <a:r>
                        <a:rPr lang="en-IN" sz="1200" b="0" dirty="0">
                          <a:solidFill>
                            <a:schemeClr val="tx1"/>
                          </a:solidFill>
                          <a:latin typeface="Cambria" panose="02040503050406030204" pitchFamily="18" charset="0"/>
                          <a:ea typeface="Cambria" panose="02040503050406030204" pitchFamily="18" charset="0"/>
                        </a:rPr>
                        <a:t>8.39%</a:t>
                      </a:r>
                    </a:p>
                  </a:txBody>
                  <a:tcPr anchor="ctr">
                    <a:solidFill>
                      <a:srgbClr val="CBCBCB"/>
                    </a:solidFill>
                  </a:tcPr>
                </a:tc>
                <a:extLst>
                  <a:ext uri="{0D108BD9-81ED-4DB2-BD59-A6C34878D82A}">
                    <a16:rowId xmlns:a16="http://schemas.microsoft.com/office/drawing/2014/main" val="969302883"/>
                  </a:ext>
                </a:extLst>
              </a:tr>
              <a:tr h="163214">
                <a:tc>
                  <a:txBody>
                    <a:bodyPr/>
                    <a:lstStyle/>
                    <a:p>
                      <a:pPr algn="ctr"/>
                      <a:r>
                        <a:rPr lang="en-IN" sz="1200" b="1">
                          <a:latin typeface="Cambria" panose="02040503050406030204" pitchFamily="18" charset="0"/>
                          <a:ea typeface="Cambria" panose="02040503050406030204" pitchFamily="18" charset="0"/>
                        </a:rPr>
                        <a:t>MOD</a:t>
                      </a:r>
                    </a:p>
                  </a:txBody>
                  <a:tcPr anchor="ctr">
                    <a:solidFill>
                      <a:srgbClr val="E7E7E7"/>
                    </a:solidFill>
                  </a:tcPr>
                </a:tc>
                <a:tc>
                  <a:txBody>
                    <a:bodyPr/>
                    <a:lstStyle/>
                    <a:p>
                      <a:pPr algn="ctr"/>
                      <a:r>
                        <a:rPr lang="en-IN" sz="1200" dirty="0">
                          <a:latin typeface="Cambria" panose="02040503050406030204" pitchFamily="18" charset="0"/>
                          <a:ea typeface="Cambria" panose="02040503050406030204" pitchFamily="18" charset="0"/>
                        </a:rPr>
                        <a:t>1.65 Yrs</a:t>
                      </a:r>
                    </a:p>
                  </a:txBody>
                  <a:tcPr anchor="ctr">
                    <a:solidFill>
                      <a:srgbClr val="E7E7E7"/>
                    </a:solidFill>
                  </a:tcPr>
                </a:tc>
                <a:extLst>
                  <a:ext uri="{0D108BD9-81ED-4DB2-BD59-A6C34878D82A}">
                    <a16:rowId xmlns:a16="http://schemas.microsoft.com/office/drawing/2014/main" val="3085341055"/>
                  </a:ext>
                </a:extLst>
              </a:tr>
            </a:tbl>
          </a:graphicData>
        </a:graphic>
      </p:graphicFrame>
      <p:sp>
        <p:nvSpPr>
          <p:cNvPr id="12" name="TextBox 11">
            <a:extLst>
              <a:ext uri="{FF2B5EF4-FFF2-40B4-BE49-F238E27FC236}">
                <a16:creationId xmlns:a16="http://schemas.microsoft.com/office/drawing/2014/main" id="{7501753E-FBF1-B921-7569-64F411E72169}"/>
              </a:ext>
            </a:extLst>
          </p:cNvPr>
          <p:cNvSpPr txBox="1"/>
          <p:nvPr/>
        </p:nvSpPr>
        <p:spPr>
          <a:xfrm>
            <a:off x="8571579" y="5179744"/>
            <a:ext cx="2782885"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200" b="1" i="0"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rPr>
              <a:t>Fees Structure</a:t>
            </a:r>
          </a:p>
        </p:txBody>
      </p:sp>
      <p:graphicFrame>
        <p:nvGraphicFramePr>
          <p:cNvPr id="13" name="Table 2">
            <a:extLst>
              <a:ext uri="{FF2B5EF4-FFF2-40B4-BE49-F238E27FC236}">
                <a16:creationId xmlns:a16="http://schemas.microsoft.com/office/drawing/2014/main" id="{7D799075-E8CE-0FBD-EC49-7EDF8237918D}"/>
              </a:ext>
            </a:extLst>
          </p:cNvPr>
          <p:cNvGraphicFramePr>
            <a:graphicFrameLocks noGrp="1"/>
          </p:cNvGraphicFramePr>
          <p:nvPr>
            <p:extLst>
              <p:ext uri="{D42A27DB-BD31-4B8C-83A1-F6EECF244321}">
                <p14:modId xmlns:p14="http://schemas.microsoft.com/office/powerpoint/2010/main" val="172788730"/>
              </p:ext>
            </p:extLst>
          </p:nvPr>
        </p:nvGraphicFramePr>
        <p:xfrm>
          <a:off x="4461873" y="3573729"/>
          <a:ext cx="4040812" cy="1236345"/>
        </p:xfrm>
        <a:graphic>
          <a:graphicData uri="http://schemas.openxmlformats.org/drawingml/2006/table">
            <a:tbl>
              <a:tblPr firstRow="1" bandRow="1">
                <a:tableStyleId>{073A0DAA-6AF3-43AB-8588-CEC1D06C72B9}</a:tableStyleId>
              </a:tblPr>
              <a:tblGrid>
                <a:gridCol w="2756345">
                  <a:extLst>
                    <a:ext uri="{9D8B030D-6E8A-4147-A177-3AD203B41FA5}">
                      <a16:colId xmlns:a16="http://schemas.microsoft.com/office/drawing/2014/main" val="979919291"/>
                    </a:ext>
                  </a:extLst>
                </a:gridCol>
                <a:gridCol w="1284467">
                  <a:extLst>
                    <a:ext uri="{9D8B030D-6E8A-4147-A177-3AD203B41FA5}">
                      <a16:colId xmlns:a16="http://schemas.microsoft.com/office/drawing/2014/main" val="2728041260"/>
                    </a:ext>
                  </a:extLst>
                </a:gridCol>
              </a:tblGrid>
              <a:tr h="198851">
                <a:tc>
                  <a:txBody>
                    <a:bodyPr/>
                    <a:lstStyle/>
                    <a:p>
                      <a:pPr algn="ctr"/>
                      <a:r>
                        <a:rPr lang="en-US" sz="1200" dirty="0">
                          <a:latin typeface="Cambria" panose="02040503050406030204" pitchFamily="18" charset="0"/>
                          <a:ea typeface="Cambria" panose="02040503050406030204" pitchFamily="18" charset="0"/>
                        </a:rPr>
                        <a:t>Top </a:t>
                      </a:r>
                      <a:r>
                        <a:rPr lang="en-IN" sz="1200" dirty="0">
                          <a:latin typeface="Cambria" panose="02040503050406030204" pitchFamily="18" charset="0"/>
                          <a:ea typeface="Cambria" panose="02040503050406030204" pitchFamily="18" charset="0"/>
                        </a:rPr>
                        <a:t>Holdings</a:t>
                      </a:r>
                      <a:endParaRPr lang="en-US" sz="1200" dirty="0">
                        <a:latin typeface="Cambria" panose="02040503050406030204" pitchFamily="18" charset="0"/>
                        <a:ea typeface="Cambria" panose="02040503050406030204" pitchFamily="18" charset="0"/>
                      </a:endParaRPr>
                    </a:p>
                  </a:txBody>
                  <a:tcPr anchor="ctr"/>
                </a:tc>
                <a:tc>
                  <a:txBody>
                    <a:bodyPr/>
                    <a:lstStyle/>
                    <a:p>
                      <a:pPr algn="ctr"/>
                      <a:r>
                        <a:rPr lang="en-IN" sz="1200">
                          <a:latin typeface="Cambria" panose="02040503050406030204" pitchFamily="18" charset="0"/>
                          <a:ea typeface="Cambria" panose="02040503050406030204" pitchFamily="18" charset="0"/>
                        </a:rPr>
                        <a:t>Weights</a:t>
                      </a:r>
                    </a:p>
                  </a:txBody>
                  <a:tcPr anchor="ctr"/>
                </a:tc>
                <a:extLst>
                  <a:ext uri="{0D108BD9-81ED-4DB2-BD59-A6C34878D82A}">
                    <a16:rowId xmlns:a16="http://schemas.microsoft.com/office/drawing/2014/main" val="2509566197"/>
                  </a:ext>
                </a:extLst>
              </a:tr>
              <a:tr h="142597">
                <a:tc>
                  <a:txBody>
                    <a:bodyPr/>
                    <a:lstStyle/>
                    <a:p>
                      <a:pPr algn="ctr" rtl="0" fontAlgn="b">
                        <a:buNone/>
                      </a:pPr>
                      <a:r>
                        <a:rPr lang="en-IN" sz="1200" b="0" i="0" u="none" strike="noStrike" dirty="0">
                          <a:solidFill>
                            <a:srgbClr val="000000"/>
                          </a:solidFill>
                          <a:effectLst/>
                          <a:latin typeface="Cambria" panose="02040503050406030204" pitchFamily="18" charset="0"/>
                        </a:rPr>
                        <a:t>Adani Enterprises Ltd</a:t>
                      </a:r>
                    </a:p>
                  </a:txBody>
                  <a:tcPr marL="9525" marR="9525" marT="9525" marB="0" anchor="b">
                    <a:solidFill>
                      <a:srgbClr val="CBCBCB"/>
                    </a:solidFill>
                  </a:tcPr>
                </a:tc>
                <a:tc>
                  <a:txBody>
                    <a:bodyPr/>
                    <a:lstStyle/>
                    <a:p>
                      <a:pPr algn="ctr" rtl="0" fontAlgn="b">
                        <a:buNone/>
                      </a:pPr>
                      <a:r>
                        <a:rPr lang="en-IN" sz="1200" b="0" i="0" u="none" strike="noStrike" dirty="0">
                          <a:solidFill>
                            <a:srgbClr val="000000"/>
                          </a:solidFill>
                          <a:effectLst/>
                          <a:latin typeface="Cambria" panose="02040503050406030204" pitchFamily="18" charset="0"/>
                        </a:rPr>
                        <a:t>2.90%</a:t>
                      </a:r>
                    </a:p>
                  </a:txBody>
                  <a:tcPr marL="9525" marR="9525" marT="9525" marB="0" anchor="b">
                    <a:solidFill>
                      <a:srgbClr val="CBCBCB"/>
                    </a:solidFill>
                  </a:tcPr>
                </a:tc>
                <a:extLst>
                  <a:ext uri="{0D108BD9-81ED-4DB2-BD59-A6C34878D82A}">
                    <a16:rowId xmlns:a16="http://schemas.microsoft.com/office/drawing/2014/main" val="969302883"/>
                  </a:ext>
                </a:extLst>
              </a:tr>
              <a:tr h="142597">
                <a:tc>
                  <a:txBody>
                    <a:bodyPr/>
                    <a:lstStyle/>
                    <a:p>
                      <a:pPr algn="ctr" rtl="0" fontAlgn="b">
                        <a:buNone/>
                      </a:pPr>
                      <a:r>
                        <a:rPr lang="en-IN" sz="1200" b="0" i="0" u="none" strike="noStrike" dirty="0">
                          <a:solidFill>
                            <a:srgbClr val="000000"/>
                          </a:solidFill>
                          <a:effectLst/>
                          <a:latin typeface="Cambria" panose="02040503050406030204" pitchFamily="18" charset="0"/>
                        </a:rPr>
                        <a:t>Coal India Ltd</a:t>
                      </a:r>
                    </a:p>
                  </a:txBody>
                  <a:tcPr marL="9525" marR="9525" marT="9525" marB="0" anchor="b">
                    <a:solidFill>
                      <a:srgbClr val="E7E7E7"/>
                    </a:solidFill>
                  </a:tcPr>
                </a:tc>
                <a:tc>
                  <a:txBody>
                    <a:bodyPr/>
                    <a:lstStyle/>
                    <a:p>
                      <a:pPr algn="ctr" rtl="0" fontAlgn="b">
                        <a:buNone/>
                      </a:pPr>
                      <a:r>
                        <a:rPr lang="en-IN" sz="1200" b="0" i="0" u="none" strike="noStrike" dirty="0">
                          <a:solidFill>
                            <a:srgbClr val="000000"/>
                          </a:solidFill>
                          <a:effectLst/>
                          <a:latin typeface="Cambria" panose="02040503050406030204" pitchFamily="18" charset="0"/>
                        </a:rPr>
                        <a:t>2.05%</a:t>
                      </a:r>
                    </a:p>
                  </a:txBody>
                  <a:tcPr marL="9525" marR="9525" marT="9525" marB="0" anchor="b">
                    <a:solidFill>
                      <a:srgbClr val="E7E7E7"/>
                    </a:solidFill>
                  </a:tcPr>
                </a:tc>
                <a:extLst>
                  <a:ext uri="{0D108BD9-81ED-4DB2-BD59-A6C34878D82A}">
                    <a16:rowId xmlns:a16="http://schemas.microsoft.com/office/drawing/2014/main" val="3085341055"/>
                  </a:ext>
                </a:extLst>
              </a:tr>
              <a:tr h="142597">
                <a:tc>
                  <a:txBody>
                    <a:bodyPr/>
                    <a:lstStyle/>
                    <a:p>
                      <a:pPr algn="ctr" rtl="0" fontAlgn="b">
                        <a:buNone/>
                      </a:pPr>
                      <a:r>
                        <a:rPr lang="en-IN" sz="1200" b="0" i="0" u="none" strike="noStrike" dirty="0">
                          <a:solidFill>
                            <a:srgbClr val="000000"/>
                          </a:solidFill>
                          <a:effectLst/>
                          <a:latin typeface="Cambria" panose="02040503050406030204" pitchFamily="18" charset="0"/>
                        </a:rPr>
                        <a:t>Shriram Finance Ltd</a:t>
                      </a:r>
                    </a:p>
                  </a:txBody>
                  <a:tcPr marL="9525" marR="9525" marT="9525" marB="0" anchor="b">
                    <a:solidFill>
                      <a:srgbClr val="CBCBCB"/>
                    </a:solidFill>
                  </a:tcPr>
                </a:tc>
                <a:tc>
                  <a:txBody>
                    <a:bodyPr/>
                    <a:lstStyle/>
                    <a:p>
                      <a:pPr algn="ctr" rtl="0" fontAlgn="b">
                        <a:buNone/>
                      </a:pPr>
                      <a:r>
                        <a:rPr lang="en-IN" sz="1200" b="0" i="0" u="none" strike="noStrike" dirty="0">
                          <a:solidFill>
                            <a:srgbClr val="000000"/>
                          </a:solidFill>
                          <a:effectLst/>
                          <a:latin typeface="Cambria" panose="02040503050406030204" pitchFamily="18" charset="0"/>
                        </a:rPr>
                        <a:t>1.70%</a:t>
                      </a:r>
                    </a:p>
                  </a:txBody>
                  <a:tcPr marL="9525" marR="9525" marT="9525" marB="0" anchor="b">
                    <a:solidFill>
                      <a:srgbClr val="CBCBCB"/>
                    </a:solidFill>
                  </a:tcPr>
                </a:tc>
                <a:extLst>
                  <a:ext uri="{0D108BD9-81ED-4DB2-BD59-A6C34878D82A}">
                    <a16:rowId xmlns:a16="http://schemas.microsoft.com/office/drawing/2014/main" val="4136249459"/>
                  </a:ext>
                </a:extLst>
              </a:tr>
              <a:tr h="142597">
                <a:tc>
                  <a:txBody>
                    <a:bodyPr/>
                    <a:lstStyle/>
                    <a:p>
                      <a:pPr algn="ctr" rtl="0" fontAlgn="b">
                        <a:buNone/>
                      </a:pPr>
                      <a:r>
                        <a:rPr lang="en-IN" sz="1200" b="0" i="0" u="none" strike="noStrike" dirty="0">
                          <a:solidFill>
                            <a:srgbClr val="000000"/>
                          </a:solidFill>
                          <a:effectLst/>
                          <a:latin typeface="Cambria" panose="02040503050406030204" pitchFamily="18" charset="0"/>
                        </a:rPr>
                        <a:t>Indus Towers Ltd</a:t>
                      </a:r>
                    </a:p>
                  </a:txBody>
                  <a:tcPr marL="9525" marR="9525" marT="9525" marB="0" anchor="b">
                    <a:solidFill>
                      <a:srgbClr val="E7E7E7"/>
                    </a:solidFill>
                  </a:tcPr>
                </a:tc>
                <a:tc>
                  <a:txBody>
                    <a:bodyPr/>
                    <a:lstStyle/>
                    <a:p>
                      <a:pPr algn="ctr" rtl="0" fontAlgn="b">
                        <a:buNone/>
                      </a:pPr>
                      <a:r>
                        <a:rPr lang="en-IN" sz="1200" b="0" i="0" u="none" strike="noStrike" dirty="0">
                          <a:solidFill>
                            <a:srgbClr val="000000"/>
                          </a:solidFill>
                          <a:effectLst/>
                          <a:latin typeface="Cambria" panose="02040503050406030204" pitchFamily="18" charset="0"/>
                        </a:rPr>
                        <a:t>1.52%</a:t>
                      </a:r>
                    </a:p>
                  </a:txBody>
                  <a:tcPr marL="9525" marR="9525" marT="9525" marB="0" anchor="b">
                    <a:solidFill>
                      <a:srgbClr val="E7E7E7"/>
                    </a:solidFill>
                  </a:tcPr>
                </a:tc>
                <a:extLst>
                  <a:ext uri="{0D108BD9-81ED-4DB2-BD59-A6C34878D82A}">
                    <a16:rowId xmlns:a16="http://schemas.microsoft.com/office/drawing/2014/main" val="746667370"/>
                  </a:ext>
                </a:extLst>
              </a:tr>
              <a:tr h="142597">
                <a:tc>
                  <a:txBody>
                    <a:bodyPr/>
                    <a:lstStyle/>
                    <a:p>
                      <a:pPr algn="ctr" rtl="0" fontAlgn="b">
                        <a:buNone/>
                      </a:pPr>
                      <a:r>
                        <a:rPr lang="en-IN" sz="1200" b="0" i="0" u="none" strike="noStrike" dirty="0">
                          <a:solidFill>
                            <a:srgbClr val="000000"/>
                          </a:solidFill>
                          <a:effectLst/>
                          <a:latin typeface="Cambria" panose="02040503050406030204" pitchFamily="18" charset="0"/>
                        </a:rPr>
                        <a:t>Varun Beverages Ltd</a:t>
                      </a:r>
                    </a:p>
                  </a:txBody>
                  <a:tcPr marL="9525" marR="9525" marT="9525" marB="0" anchor="b">
                    <a:solidFill>
                      <a:srgbClr val="CBCBCB"/>
                    </a:solidFill>
                  </a:tcPr>
                </a:tc>
                <a:tc>
                  <a:txBody>
                    <a:bodyPr/>
                    <a:lstStyle/>
                    <a:p>
                      <a:pPr algn="ctr" rtl="0" fontAlgn="b">
                        <a:buNone/>
                      </a:pPr>
                      <a:r>
                        <a:rPr lang="en-IN" sz="1200" b="0" i="0" u="none" strike="noStrike" dirty="0">
                          <a:solidFill>
                            <a:srgbClr val="000000"/>
                          </a:solidFill>
                          <a:effectLst/>
                          <a:latin typeface="Cambria" panose="02040503050406030204" pitchFamily="18" charset="0"/>
                        </a:rPr>
                        <a:t>1.29%</a:t>
                      </a:r>
                    </a:p>
                  </a:txBody>
                  <a:tcPr marL="9525" marR="9525" marT="9525" marB="0" anchor="b">
                    <a:solidFill>
                      <a:srgbClr val="CBCBCB"/>
                    </a:solidFill>
                  </a:tcPr>
                </a:tc>
                <a:extLst>
                  <a:ext uri="{0D108BD9-81ED-4DB2-BD59-A6C34878D82A}">
                    <a16:rowId xmlns:a16="http://schemas.microsoft.com/office/drawing/2014/main" val="2680195707"/>
                  </a:ext>
                </a:extLst>
              </a:tr>
            </a:tbl>
          </a:graphicData>
        </a:graphic>
      </p:graphicFrame>
      <p:sp>
        <p:nvSpPr>
          <p:cNvPr id="15" name="TextBox 14">
            <a:extLst>
              <a:ext uri="{FF2B5EF4-FFF2-40B4-BE49-F238E27FC236}">
                <a16:creationId xmlns:a16="http://schemas.microsoft.com/office/drawing/2014/main" id="{0200287B-3176-925C-EE97-081BFB063C87}"/>
              </a:ext>
            </a:extLst>
          </p:cNvPr>
          <p:cNvSpPr txBox="1"/>
          <p:nvPr/>
        </p:nvSpPr>
        <p:spPr>
          <a:xfrm>
            <a:off x="4342790" y="4797380"/>
            <a:ext cx="3695647"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200" b="1"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Debt Instruments</a:t>
            </a:r>
          </a:p>
        </p:txBody>
      </p:sp>
      <p:graphicFrame>
        <p:nvGraphicFramePr>
          <p:cNvPr id="16" name="Table 2">
            <a:extLst>
              <a:ext uri="{FF2B5EF4-FFF2-40B4-BE49-F238E27FC236}">
                <a16:creationId xmlns:a16="http://schemas.microsoft.com/office/drawing/2014/main" id="{250973EB-01B6-1D3F-666C-921581FA9C85}"/>
              </a:ext>
            </a:extLst>
          </p:cNvPr>
          <p:cNvGraphicFramePr>
            <a:graphicFrameLocks noGrp="1"/>
          </p:cNvGraphicFramePr>
          <p:nvPr>
            <p:extLst>
              <p:ext uri="{D42A27DB-BD31-4B8C-83A1-F6EECF244321}">
                <p14:modId xmlns:p14="http://schemas.microsoft.com/office/powerpoint/2010/main" val="1301570949"/>
              </p:ext>
            </p:extLst>
          </p:nvPr>
        </p:nvGraphicFramePr>
        <p:xfrm>
          <a:off x="4413047" y="5063002"/>
          <a:ext cx="4044923" cy="1419225"/>
        </p:xfrm>
        <a:graphic>
          <a:graphicData uri="http://schemas.openxmlformats.org/drawingml/2006/table">
            <a:tbl>
              <a:tblPr firstRow="1" bandRow="1">
                <a:tableStyleId>{073A0DAA-6AF3-43AB-8588-CEC1D06C72B9}</a:tableStyleId>
              </a:tblPr>
              <a:tblGrid>
                <a:gridCol w="2542389">
                  <a:extLst>
                    <a:ext uri="{9D8B030D-6E8A-4147-A177-3AD203B41FA5}">
                      <a16:colId xmlns:a16="http://schemas.microsoft.com/office/drawing/2014/main" val="979919291"/>
                    </a:ext>
                  </a:extLst>
                </a:gridCol>
                <a:gridCol w="758796">
                  <a:extLst>
                    <a:ext uri="{9D8B030D-6E8A-4147-A177-3AD203B41FA5}">
                      <a16:colId xmlns:a16="http://schemas.microsoft.com/office/drawing/2014/main" val="3150794475"/>
                    </a:ext>
                  </a:extLst>
                </a:gridCol>
                <a:gridCol w="743738">
                  <a:extLst>
                    <a:ext uri="{9D8B030D-6E8A-4147-A177-3AD203B41FA5}">
                      <a16:colId xmlns:a16="http://schemas.microsoft.com/office/drawing/2014/main" val="2728041260"/>
                    </a:ext>
                  </a:extLst>
                </a:gridCol>
              </a:tblGrid>
              <a:tr h="0">
                <a:tc>
                  <a:txBody>
                    <a:bodyPr/>
                    <a:lstStyle/>
                    <a:p>
                      <a:pPr algn="ctr"/>
                      <a:r>
                        <a:rPr lang="en-US" sz="1200" dirty="0">
                          <a:latin typeface="Cambria" panose="02040503050406030204" pitchFamily="18" charset="0"/>
                          <a:ea typeface="Cambria" panose="02040503050406030204" pitchFamily="18" charset="0"/>
                        </a:rPr>
                        <a:t>Issuer Name</a:t>
                      </a:r>
                    </a:p>
                  </a:txBody>
                  <a:tcPr anchor="ctr"/>
                </a:tc>
                <a:tc>
                  <a:txBody>
                    <a:bodyPr/>
                    <a:lstStyle/>
                    <a:p>
                      <a:pPr algn="ctr"/>
                      <a:r>
                        <a:rPr lang="en-IN" sz="1200" dirty="0">
                          <a:latin typeface="Cambria" panose="02040503050406030204" pitchFamily="18" charset="0"/>
                          <a:ea typeface="Cambria" panose="02040503050406030204" pitchFamily="18" charset="0"/>
                        </a:rPr>
                        <a:t>Credit Rating</a:t>
                      </a:r>
                    </a:p>
                  </a:txBody>
                  <a:tcPr anchor="ctr"/>
                </a:tc>
                <a:tc>
                  <a:txBody>
                    <a:bodyPr/>
                    <a:lstStyle/>
                    <a:p>
                      <a:pPr algn="ctr"/>
                      <a:r>
                        <a:rPr lang="en-IN" sz="1200" dirty="0">
                          <a:latin typeface="Cambria" panose="02040503050406030204" pitchFamily="18" charset="0"/>
                          <a:ea typeface="Cambria" panose="02040503050406030204" pitchFamily="18" charset="0"/>
                        </a:rPr>
                        <a:t>Weights</a:t>
                      </a:r>
                    </a:p>
                  </a:txBody>
                  <a:tcPr anchor="ctr"/>
                </a:tc>
                <a:extLst>
                  <a:ext uri="{0D108BD9-81ED-4DB2-BD59-A6C34878D82A}">
                    <a16:rowId xmlns:a16="http://schemas.microsoft.com/office/drawing/2014/main" val="2509566197"/>
                  </a:ext>
                </a:extLst>
              </a:tr>
              <a:tr h="0">
                <a:tc>
                  <a:txBody>
                    <a:bodyPr/>
                    <a:lstStyle/>
                    <a:p>
                      <a:pPr algn="ctr" fontAlgn="b">
                        <a:buNone/>
                      </a:pPr>
                      <a:r>
                        <a:rPr lang="en-IN" sz="1200" b="0" i="0" u="none" strike="noStrike" dirty="0">
                          <a:solidFill>
                            <a:srgbClr val="000000"/>
                          </a:solidFill>
                          <a:effectLst/>
                          <a:latin typeface="Cambria" panose="02040503050406030204" pitchFamily="18" charset="0"/>
                          <a:ea typeface="Cambria" panose="02040503050406030204" pitchFamily="18" charset="0"/>
                        </a:rPr>
                        <a:t>Hindustan Petroleum Corporation Ltd</a:t>
                      </a:r>
                    </a:p>
                  </a:txBody>
                  <a:tcPr marL="9525" marR="9525" marT="9525" marB="0" anchor="ctr">
                    <a:solidFill>
                      <a:srgbClr val="CBCBCB"/>
                    </a:solidFill>
                  </a:tcPr>
                </a:tc>
                <a:tc>
                  <a:txBody>
                    <a:bodyPr/>
                    <a:lstStyle/>
                    <a:p>
                      <a:pPr algn="ctr" fontAlgn="b">
                        <a:buNone/>
                      </a:pPr>
                      <a:r>
                        <a:rPr lang="en-IN" sz="1200" b="0" i="0" u="none" strike="noStrike" dirty="0">
                          <a:solidFill>
                            <a:srgbClr val="000000"/>
                          </a:solidFill>
                          <a:effectLst/>
                          <a:latin typeface="Cambria" panose="02040503050406030204" pitchFamily="18" charset="0"/>
                          <a:ea typeface="Cambria" panose="02040503050406030204" pitchFamily="18" charset="0"/>
                        </a:rPr>
                        <a:t>AAA</a:t>
                      </a:r>
                    </a:p>
                  </a:txBody>
                  <a:tcPr marL="9525" marR="9525" marT="9525" marB="0" anchor="ctr">
                    <a:solidFill>
                      <a:srgbClr val="CBCBCB"/>
                    </a:solidFill>
                  </a:tcPr>
                </a:tc>
                <a:tc>
                  <a:txBody>
                    <a:bodyPr/>
                    <a:lstStyle/>
                    <a:p>
                      <a:pPr algn="ctr" fontAlgn="b">
                        <a:buNone/>
                      </a:pPr>
                      <a:r>
                        <a:rPr lang="en-IN" sz="1200" b="0" i="0" u="none" strike="noStrike" dirty="0">
                          <a:solidFill>
                            <a:srgbClr val="000000"/>
                          </a:solidFill>
                          <a:effectLst/>
                          <a:latin typeface="Cambria" panose="02040503050406030204" pitchFamily="18" charset="0"/>
                          <a:ea typeface="Cambria" panose="02040503050406030204" pitchFamily="18" charset="0"/>
                        </a:rPr>
                        <a:t>1.44%</a:t>
                      </a:r>
                    </a:p>
                  </a:txBody>
                  <a:tcPr marL="9525" marR="9525" marT="9525" marB="0" anchor="ctr">
                    <a:solidFill>
                      <a:srgbClr val="CBCBCB"/>
                    </a:solidFill>
                  </a:tcPr>
                </a:tc>
                <a:extLst>
                  <a:ext uri="{0D108BD9-81ED-4DB2-BD59-A6C34878D82A}">
                    <a16:rowId xmlns:a16="http://schemas.microsoft.com/office/drawing/2014/main" val="969302883"/>
                  </a:ext>
                </a:extLst>
              </a:tr>
              <a:tr h="0">
                <a:tc>
                  <a:txBody>
                    <a:bodyPr/>
                    <a:lstStyle/>
                    <a:p>
                      <a:pPr algn="ctr" fontAlgn="b">
                        <a:buNone/>
                      </a:pPr>
                      <a:r>
                        <a:rPr lang="en-IN" sz="1200" b="0" i="0" u="none" strike="noStrike" dirty="0">
                          <a:solidFill>
                            <a:srgbClr val="000000"/>
                          </a:solidFill>
                          <a:effectLst/>
                          <a:latin typeface="Cambria" panose="02040503050406030204" pitchFamily="18" charset="0"/>
                          <a:ea typeface="Cambria" panose="02040503050406030204" pitchFamily="18" charset="0"/>
                        </a:rPr>
                        <a:t>Mahindra &amp; Mahindra Financial </a:t>
                      </a:r>
                      <a:r>
                        <a:rPr lang="en-IN" sz="1200" b="0" i="0" u="none" strike="noStrike" dirty="0" err="1">
                          <a:solidFill>
                            <a:srgbClr val="000000"/>
                          </a:solidFill>
                          <a:effectLst/>
                          <a:latin typeface="Cambria" panose="02040503050406030204" pitchFamily="18" charset="0"/>
                          <a:ea typeface="Cambria" panose="02040503050406030204" pitchFamily="18" charset="0"/>
                        </a:rPr>
                        <a:t>Serv</a:t>
                      </a:r>
                      <a:endParaRPr lang="en-IN" sz="1200" b="0" i="0" u="none" strike="noStrike" dirty="0">
                        <a:solidFill>
                          <a:srgbClr val="000000"/>
                        </a:solidFill>
                        <a:effectLst/>
                        <a:latin typeface="Cambria" panose="02040503050406030204" pitchFamily="18" charset="0"/>
                        <a:ea typeface="Cambria" panose="02040503050406030204" pitchFamily="18" charset="0"/>
                      </a:endParaRPr>
                    </a:p>
                  </a:txBody>
                  <a:tcPr marL="9525" marR="9525" marT="9525" marB="0" anchor="ctr">
                    <a:solidFill>
                      <a:srgbClr val="E7E7E7"/>
                    </a:solidFill>
                  </a:tcPr>
                </a:tc>
                <a:tc>
                  <a:txBody>
                    <a:bodyPr/>
                    <a:lstStyle/>
                    <a:p>
                      <a:pPr algn="ctr" fontAlgn="b">
                        <a:buNone/>
                      </a:pPr>
                      <a:r>
                        <a:rPr lang="en-IN" sz="1200" b="0" i="0" u="none" strike="noStrike" dirty="0">
                          <a:solidFill>
                            <a:srgbClr val="000000"/>
                          </a:solidFill>
                          <a:effectLst/>
                          <a:latin typeface="Cambria" panose="02040503050406030204" pitchFamily="18" charset="0"/>
                          <a:ea typeface="Cambria" panose="02040503050406030204" pitchFamily="18" charset="0"/>
                        </a:rPr>
                        <a:t>AAA</a:t>
                      </a:r>
                    </a:p>
                  </a:txBody>
                  <a:tcPr marL="9525" marR="9525" marT="9525" marB="0" anchor="ctr">
                    <a:solidFill>
                      <a:srgbClr val="E7E7E7"/>
                    </a:solidFill>
                  </a:tcPr>
                </a:tc>
                <a:tc>
                  <a:txBody>
                    <a:bodyPr/>
                    <a:lstStyle/>
                    <a:p>
                      <a:pPr algn="ctr" fontAlgn="b">
                        <a:buNone/>
                      </a:pPr>
                      <a:r>
                        <a:rPr lang="en-IN" sz="1200" b="0" i="0" u="none" strike="noStrike" dirty="0">
                          <a:solidFill>
                            <a:srgbClr val="000000"/>
                          </a:solidFill>
                          <a:effectLst/>
                          <a:latin typeface="Cambria" panose="02040503050406030204" pitchFamily="18" charset="0"/>
                          <a:ea typeface="Cambria" panose="02040503050406030204" pitchFamily="18" charset="0"/>
                        </a:rPr>
                        <a:t>2.86%</a:t>
                      </a:r>
                    </a:p>
                  </a:txBody>
                  <a:tcPr marL="9525" marR="9525" marT="9525" marB="0" anchor="ctr">
                    <a:solidFill>
                      <a:srgbClr val="E7E7E7"/>
                    </a:solidFill>
                  </a:tcPr>
                </a:tc>
                <a:extLst>
                  <a:ext uri="{0D108BD9-81ED-4DB2-BD59-A6C34878D82A}">
                    <a16:rowId xmlns:a16="http://schemas.microsoft.com/office/drawing/2014/main" val="3085341055"/>
                  </a:ext>
                </a:extLst>
              </a:tr>
              <a:tr h="0">
                <a:tc>
                  <a:txBody>
                    <a:bodyPr/>
                    <a:lstStyle/>
                    <a:p>
                      <a:pPr algn="ctr" fontAlgn="b">
                        <a:buNone/>
                      </a:pPr>
                      <a:r>
                        <a:rPr lang="en-US" sz="1200" b="0" i="0" u="none" strike="noStrike" dirty="0">
                          <a:solidFill>
                            <a:srgbClr val="000000"/>
                          </a:solidFill>
                          <a:effectLst/>
                          <a:latin typeface="Cambria" panose="02040503050406030204" pitchFamily="18" charset="0"/>
                          <a:ea typeface="Cambria" panose="02040503050406030204" pitchFamily="18" charset="0"/>
                        </a:rPr>
                        <a:t>Small Industries Dev. Bank of India</a:t>
                      </a:r>
                      <a:endParaRPr lang="en-IN" sz="1200" b="0" i="0" u="none" strike="noStrike" dirty="0">
                        <a:solidFill>
                          <a:srgbClr val="000000"/>
                        </a:solidFill>
                        <a:effectLst/>
                        <a:latin typeface="Cambria" panose="02040503050406030204" pitchFamily="18" charset="0"/>
                        <a:ea typeface="Cambria" panose="02040503050406030204" pitchFamily="18" charset="0"/>
                      </a:endParaRPr>
                    </a:p>
                  </a:txBody>
                  <a:tcPr marL="9525" marR="9525" marT="9525" marB="0" anchor="ctr">
                    <a:solidFill>
                      <a:srgbClr val="CBCBCB"/>
                    </a:solidFill>
                  </a:tcPr>
                </a:tc>
                <a:tc>
                  <a:txBody>
                    <a:bodyPr/>
                    <a:lstStyle/>
                    <a:p>
                      <a:pPr algn="ctr" fontAlgn="b">
                        <a:buNone/>
                      </a:pPr>
                      <a:r>
                        <a:rPr lang="en-IN" sz="1200" b="0" i="0" u="none" strike="noStrike" dirty="0">
                          <a:solidFill>
                            <a:srgbClr val="000000"/>
                          </a:solidFill>
                          <a:effectLst/>
                          <a:latin typeface="Cambria" panose="02040503050406030204" pitchFamily="18" charset="0"/>
                          <a:ea typeface="Cambria" panose="02040503050406030204" pitchFamily="18" charset="0"/>
                        </a:rPr>
                        <a:t>AAA</a:t>
                      </a:r>
                    </a:p>
                  </a:txBody>
                  <a:tcPr marL="9525" marR="9525" marT="9525" marB="0" anchor="ctr">
                    <a:solidFill>
                      <a:srgbClr val="CBCBCB"/>
                    </a:solidFill>
                  </a:tcPr>
                </a:tc>
                <a:tc>
                  <a:txBody>
                    <a:bodyPr/>
                    <a:lstStyle/>
                    <a:p>
                      <a:pPr algn="ctr" fontAlgn="b">
                        <a:buNone/>
                      </a:pPr>
                      <a:r>
                        <a:rPr lang="en-IN" sz="1200" b="0" i="0" u="none" strike="noStrike" dirty="0">
                          <a:solidFill>
                            <a:srgbClr val="000000"/>
                          </a:solidFill>
                          <a:effectLst/>
                          <a:latin typeface="Cambria" panose="02040503050406030204" pitchFamily="18" charset="0"/>
                          <a:ea typeface="Cambria" panose="02040503050406030204" pitchFamily="18" charset="0"/>
                        </a:rPr>
                        <a:t>1.43%</a:t>
                      </a:r>
                    </a:p>
                  </a:txBody>
                  <a:tcPr marL="9525" marR="9525" marT="9525" marB="0" anchor="ctr">
                    <a:solidFill>
                      <a:srgbClr val="CBCBCB"/>
                    </a:solidFill>
                  </a:tcPr>
                </a:tc>
                <a:extLst>
                  <a:ext uri="{0D108BD9-81ED-4DB2-BD59-A6C34878D82A}">
                    <a16:rowId xmlns:a16="http://schemas.microsoft.com/office/drawing/2014/main" val="4136249459"/>
                  </a:ext>
                </a:extLst>
              </a:tr>
              <a:tr h="0">
                <a:tc>
                  <a:txBody>
                    <a:bodyPr/>
                    <a:lstStyle/>
                    <a:p>
                      <a:pPr algn="ctr" fontAlgn="b">
                        <a:buNone/>
                      </a:pPr>
                      <a:r>
                        <a:rPr lang="en-IN" sz="1200" b="0" i="0" u="none" strike="noStrike" dirty="0">
                          <a:solidFill>
                            <a:srgbClr val="000000"/>
                          </a:solidFill>
                          <a:effectLst/>
                          <a:latin typeface="Cambria" panose="02040503050406030204" pitchFamily="18" charset="0"/>
                          <a:ea typeface="Cambria" panose="02040503050406030204" pitchFamily="18" charset="0"/>
                        </a:rPr>
                        <a:t>NABARD</a:t>
                      </a:r>
                    </a:p>
                  </a:txBody>
                  <a:tcPr marL="9525" marR="9525" marT="9525" marB="0" anchor="ctr">
                    <a:solidFill>
                      <a:srgbClr val="E7E7E7"/>
                    </a:solidFill>
                  </a:tcPr>
                </a:tc>
                <a:tc>
                  <a:txBody>
                    <a:bodyPr/>
                    <a:lstStyle/>
                    <a:p>
                      <a:pPr algn="ctr" fontAlgn="b">
                        <a:buNone/>
                      </a:pPr>
                      <a:r>
                        <a:rPr lang="en-IN" sz="1200" b="0" i="0" u="none" strike="noStrike" dirty="0">
                          <a:solidFill>
                            <a:srgbClr val="000000"/>
                          </a:solidFill>
                          <a:effectLst/>
                          <a:latin typeface="Cambria" panose="02040503050406030204" pitchFamily="18" charset="0"/>
                          <a:ea typeface="Cambria" panose="02040503050406030204" pitchFamily="18" charset="0"/>
                        </a:rPr>
                        <a:t>AAA</a:t>
                      </a:r>
                    </a:p>
                  </a:txBody>
                  <a:tcPr marL="9525" marR="9525" marT="9525" marB="0" anchor="ctr">
                    <a:solidFill>
                      <a:srgbClr val="E7E7E7"/>
                    </a:solidFill>
                  </a:tcPr>
                </a:tc>
                <a:tc>
                  <a:txBody>
                    <a:bodyPr/>
                    <a:lstStyle/>
                    <a:p>
                      <a:pPr algn="ctr" fontAlgn="b">
                        <a:buNone/>
                      </a:pPr>
                      <a:r>
                        <a:rPr lang="en-IN" sz="1200" b="0" i="0" u="none" strike="noStrike" dirty="0">
                          <a:solidFill>
                            <a:srgbClr val="000000"/>
                          </a:solidFill>
                          <a:effectLst/>
                          <a:latin typeface="Cambria" panose="02040503050406030204" pitchFamily="18" charset="0"/>
                          <a:ea typeface="Cambria" panose="02040503050406030204" pitchFamily="18" charset="0"/>
                        </a:rPr>
                        <a:t>1.43%</a:t>
                      </a:r>
                    </a:p>
                  </a:txBody>
                  <a:tcPr marL="9525" marR="9525" marT="9525" marB="0" anchor="ctr">
                    <a:solidFill>
                      <a:srgbClr val="E7E7E7"/>
                    </a:solidFill>
                  </a:tcPr>
                </a:tc>
                <a:extLst>
                  <a:ext uri="{0D108BD9-81ED-4DB2-BD59-A6C34878D82A}">
                    <a16:rowId xmlns:a16="http://schemas.microsoft.com/office/drawing/2014/main" val="746667370"/>
                  </a:ext>
                </a:extLst>
              </a:tr>
              <a:tr h="0">
                <a:tc>
                  <a:txBody>
                    <a:bodyPr/>
                    <a:lstStyle/>
                    <a:p>
                      <a:pPr algn="ctr" fontAlgn="b">
                        <a:buNone/>
                      </a:pPr>
                      <a:r>
                        <a:rPr lang="en-IN" sz="1200" b="0" i="0" u="none" strike="noStrike" dirty="0" err="1">
                          <a:solidFill>
                            <a:srgbClr val="000000"/>
                          </a:solidFill>
                          <a:effectLst/>
                          <a:latin typeface="Cambria" panose="02040503050406030204" pitchFamily="18" charset="0"/>
                          <a:ea typeface="Cambria" panose="02040503050406030204" pitchFamily="18" charset="0"/>
                        </a:rPr>
                        <a:t>Manappuram</a:t>
                      </a:r>
                      <a:r>
                        <a:rPr lang="en-IN" sz="1200" b="0" i="0" u="none" strike="noStrike" dirty="0">
                          <a:solidFill>
                            <a:srgbClr val="000000"/>
                          </a:solidFill>
                          <a:effectLst/>
                          <a:latin typeface="Cambria" panose="02040503050406030204" pitchFamily="18" charset="0"/>
                          <a:ea typeface="Cambria" panose="02040503050406030204" pitchFamily="18" charset="0"/>
                        </a:rPr>
                        <a:t> Finance Ltd </a:t>
                      </a:r>
                    </a:p>
                  </a:txBody>
                  <a:tcPr marL="9525" marR="9525" marT="9525" marB="0" anchor="ctr">
                    <a:solidFill>
                      <a:srgbClr val="CBCBCB"/>
                    </a:solidFill>
                  </a:tcPr>
                </a:tc>
                <a:tc>
                  <a:txBody>
                    <a:bodyPr/>
                    <a:lstStyle/>
                    <a:p>
                      <a:pPr algn="ctr" fontAlgn="b">
                        <a:buNone/>
                      </a:pPr>
                      <a:r>
                        <a:rPr lang="en-IN" sz="1200" b="0" i="0" u="none" strike="noStrike" dirty="0">
                          <a:solidFill>
                            <a:srgbClr val="000000"/>
                          </a:solidFill>
                          <a:effectLst/>
                          <a:latin typeface="Cambria" panose="02040503050406030204" pitchFamily="18" charset="0"/>
                          <a:ea typeface="Cambria" panose="02040503050406030204" pitchFamily="18" charset="0"/>
                        </a:rPr>
                        <a:t>AA</a:t>
                      </a:r>
                    </a:p>
                  </a:txBody>
                  <a:tcPr marL="9525" marR="9525" marT="9525" marB="0" anchor="ctr">
                    <a:solidFill>
                      <a:srgbClr val="CBCBCB"/>
                    </a:solidFill>
                  </a:tcPr>
                </a:tc>
                <a:tc>
                  <a:txBody>
                    <a:bodyPr/>
                    <a:lstStyle/>
                    <a:p>
                      <a:pPr algn="ctr" fontAlgn="b">
                        <a:buNone/>
                      </a:pPr>
                      <a:r>
                        <a:rPr lang="en-IN" sz="1200" b="0" i="0" u="none" strike="noStrike" dirty="0">
                          <a:solidFill>
                            <a:srgbClr val="000000"/>
                          </a:solidFill>
                          <a:effectLst/>
                          <a:latin typeface="Cambria" panose="02040503050406030204" pitchFamily="18" charset="0"/>
                          <a:ea typeface="Cambria" panose="02040503050406030204" pitchFamily="18" charset="0"/>
                        </a:rPr>
                        <a:t>1.42%</a:t>
                      </a:r>
                    </a:p>
                  </a:txBody>
                  <a:tcPr marL="9525" marR="9525" marT="9525" marB="0" anchor="ctr">
                    <a:solidFill>
                      <a:srgbClr val="CBCBCB"/>
                    </a:solidFill>
                  </a:tcPr>
                </a:tc>
                <a:extLst>
                  <a:ext uri="{0D108BD9-81ED-4DB2-BD59-A6C34878D82A}">
                    <a16:rowId xmlns:a16="http://schemas.microsoft.com/office/drawing/2014/main" val="1767805898"/>
                  </a:ext>
                </a:extLst>
              </a:tr>
            </a:tbl>
          </a:graphicData>
        </a:graphic>
      </p:graphicFrame>
      <p:sp>
        <p:nvSpPr>
          <p:cNvPr id="26" name="TextBox 25">
            <a:extLst>
              <a:ext uri="{FF2B5EF4-FFF2-40B4-BE49-F238E27FC236}">
                <a16:creationId xmlns:a16="http://schemas.microsoft.com/office/drawing/2014/main" id="{B5570981-CCB4-8775-3697-79717334CD32}"/>
              </a:ext>
            </a:extLst>
          </p:cNvPr>
          <p:cNvSpPr txBox="1"/>
          <p:nvPr/>
        </p:nvSpPr>
        <p:spPr>
          <a:xfrm>
            <a:off x="113823" y="3176278"/>
            <a:ext cx="4246533" cy="292388"/>
          </a:xfrm>
          <a:prstGeom prst="rect">
            <a:avLst/>
          </a:prstGeom>
          <a:solidFill>
            <a:srgbClr val="B79165"/>
          </a:solidFill>
          <a:ln>
            <a:solidFill>
              <a:schemeClr val="bg1">
                <a:lumMod val="85000"/>
              </a:schemeClr>
            </a:solidFill>
          </a:ln>
        </p:spPr>
        <p:txBody>
          <a:bodyPr wrap="square"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1300" b="1"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Target Gross Yield – 9-10%</a:t>
            </a:r>
            <a:endParaRPr kumimoji="0" lang="en-IN" sz="400" b="1"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endParaRPr>
          </a:p>
        </p:txBody>
      </p:sp>
      <p:graphicFrame>
        <p:nvGraphicFramePr>
          <p:cNvPr id="10" name="Chart 9">
            <a:extLst>
              <a:ext uri="{FF2B5EF4-FFF2-40B4-BE49-F238E27FC236}">
                <a16:creationId xmlns:a16="http://schemas.microsoft.com/office/drawing/2014/main" id="{0456B8D9-EB5F-6272-1DEE-6394361B5CE3}"/>
              </a:ext>
            </a:extLst>
          </p:cNvPr>
          <p:cNvGraphicFramePr>
            <a:graphicFrameLocks/>
          </p:cNvGraphicFramePr>
          <p:nvPr/>
        </p:nvGraphicFramePr>
        <p:xfrm>
          <a:off x="8605158" y="2620475"/>
          <a:ext cx="3441962" cy="1955240"/>
        </p:xfrm>
        <a:graphic>
          <a:graphicData uri="http://schemas.openxmlformats.org/drawingml/2006/chart">
            <c:chart xmlns:c="http://schemas.openxmlformats.org/drawingml/2006/chart" xmlns:r="http://schemas.openxmlformats.org/officeDocument/2006/relationships" r:id="rId2"/>
          </a:graphicData>
        </a:graphic>
      </p:graphicFrame>
      <p:pic>
        <p:nvPicPr>
          <p:cNvPr id="3" name="Picture 2" descr="A white text on a black background&#10;&#10;AI-generated content may be incorrect.">
            <a:extLst>
              <a:ext uri="{FF2B5EF4-FFF2-40B4-BE49-F238E27FC236}">
                <a16:creationId xmlns:a16="http://schemas.microsoft.com/office/drawing/2014/main" id="{3F224428-2C0C-5646-6699-7BAE3008377F}"/>
              </a:ext>
            </a:extLst>
          </p:cNvPr>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10362466" y="234062"/>
            <a:ext cx="1559328" cy="340260"/>
          </a:xfrm>
          <a:prstGeom prst="rect">
            <a:avLst/>
          </a:prstGeom>
        </p:spPr>
      </p:pic>
      <p:graphicFrame>
        <p:nvGraphicFramePr>
          <p:cNvPr id="7" name="Table 6">
            <a:extLst>
              <a:ext uri="{FF2B5EF4-FFF2-40B4-BE49-F238E27FC236}">
                <a16:creationId xmlns:a16="http://schemas.microsoft.com/office/drawing/2014/main" id="{D899405B-8519-C417-8185-B7E3141029E8}"/>
              </a:ext>
            </a:extLst>
          </p:cNvPr>
          <p:cNvGraphicFramePr>
            <a:graphicFrameLocks noGrp="1"/>
          </p:cNvGraphicFramePr>
          <p:nvPr>
            <p:extLst>
              <p:ext uri="{D42A27DB-BD31-4B8C-83A1-F6EECF244321}">
                <p14:modId xmlns:p14="http://schemas.microsoft.com/office/powerpoint/2010/main" val="3376680055"/>
              </p:ext>
            </p:extLst>
          </p:nvPr>
        </p:nvGraphicFramePr>
        <p:xfrm>
          <a:off x="4445263" y="2591926"/>
          <a:ext cx="4070687" cy="708864"/>
        </p:xfrm>
        <a:graphic>
          <a:graphicData uri="http://schemas.openxmlformats.org/drawingml/2006/table">
            <a:tbl>
              <a:tblPr/>
              <a:tblGrid>
                <a:gridCol w="936206">
                  <a:extLst>
                    <a:ext uri="{9D8B030D-6E8A-4147-A177-3AD203B41FA5}">
                      <a16:colId xmlns:a16="http://schemas.microsoft.com/office/drawing/2014/main" val="735802423"/>
                    </a:ext>
                  </a:extLst>
                </a:gridCol>
                <a:gridCol w="580181">
                  <a:extLst>
                    <a:ext uri="{9D8B030D-6E8A-4147-A177-3AD203B41FA5}">
                      <a16:colId xmlns:a16="http://schemas.microsoft.com/office/drawing/2014/main" val="1309186783"/>
                    </a:ext>
                  </a:extLst>
                </a:gridCol>
                <a:gridCol w="638575">
                  <a:extLst>
                    <a:ext uri="{9D8B030D-6E8A-4147-A177-3AD203B41FA5}">
                      <a16:colId xmlns:a16="http://schemas.microsoft.com/office/drawing/2014/main" val="2360206930"/>
                    </a:ext>
                  </a:extLst>
                </a:gridCol>
                <a:gridCol w="638575">
                  <a:extLst>
                    <a:ext uri="{9D8B030D-6E8A-4147-A177-3AD203B41FA5}">
                      <a16:colId xmlns:a16="http://schemas.microsoft.com/office/drawing/2014/main" val="2921452853"/>
                    </a:ext>
                  </a:extLst>
                </a:gridCol>
                <a:gridCol w="638575">
                  <a:extLst>
                    <a:ext uri="{9D8B030D-6E8A-4147-A177-3AD203B41FA5}">
                      <a16:colId xmlns:a16="http://schemas.microsoft.com/office/drawing/2014/main" val="511009678"/>
                    </a:ext>
                  </a:extLst>
                </a:gridCol>
                <a:gridCol w="638575">
                  <a:extLst>
                    <a:ext uri="{9D8B030D-6E8A-4147-A177-3AD203B41FA5}">
                      <a16:colId xmlns:a16="http://schemas.microsoft.com/office/drawing/2014/main" val="1380793376"/>
                    </a:ext>
                  </a:extLst>
                </a:gridCol>
              </a:tblGrid>
              <a:tr h="236288">
                <a:tc>
                  <a:txBody>
                    <a:bodyPr/>
                    <a:lstStyle/>
                    <a:p>
                      <a:pPr algn="ctr" fontAlgn="ctr">
                        <a:buNone/>
                      </a:pPr>
                      <a:r>
                        <a:rPr lang="en-IN" sz="1300" b="1" i="0" u="none" strike="noStrike" dirty="0">
                          <a:solidFill>
                            <a:schemeClr val="bg1"/>
                          </a:solidFill>
                          <a:effectLst/>
                          <a:latin typeface="Cambria" panose="02040503050406030204" pitchFamily="18" charset="0"/>
                        </a:rPr>
                        <a:t> Particulars</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1"/>
                    </a:solidFill>
                  </a:tcPr>
                </a:tc>
                <a:tc>
                  <a:txBody>
                    <a:bodyPr/>
                    <a:lstStyle/>
                    <a:p>
                      <a:pPr algn="ctr" fontAlgn="ctr">
                        <a:buNone/>
                      </a:pPr>
                      <a:r>
                        <a:rPr lang="en-IN" sz="1300" b="1" i="0" u="none" strike="noStrike" dirty="0">
                          <a:solidFill>
                            <a:schemeClr val="bg1"/>
                          </a:solidFill>
                          <a:effectLst/>
                          <a:latin typeface="Cambria" panose="02040503050406030204" pitchFamily="18" charset="0"/>
                        </a:rPr>
                        <a:t>1 W</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1"/>
                    </a:solidFill>
                  </a:tcPr>
                </a:tc>
                <a:tc>
                  <a:txBody>
                    <a:bodyPr/>
                    <a:lstStyle/>
                    <a:p>
                      <a:pPr algn="ctr" fontAlgn="ctr">
                        <a:buNone/>
                      </a:pPr>
                      <a:r>
                        <a:rPr lang="en-IN" sz="1300" b="1" i="0" u="none" strike="noStrike" dirty="0">
                          <a:solidFill>
                            <a:schemeClr val="bg1"/>
                          </a:solidFill>
                          <a:effectLst/>
                          <a:latin typeface="Cambria" panose="02040503050406030204" pitchFamily="18" charset="0"/>
                        </a:rPr>
                        <a:t>1 M</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1"/>
                    </a:solidFill>
                  </a:tcPr>
                </a:tc>
                <a:tc>
                  <a:txBody>
                    <a:bodyPr/>
                    <a:lstStyle/>
                    <a:p>
                      <a:pPr algn="ctr" fontAlgn="ctr">
                        <a:buNone/>
                      </a:pPr>
                      <a:r>
                        <a:rPr lang="en-IN" sz="1300" b="1" i="0" u="none" strike="noStrike" dirty="0">
                          <a:solidFill>
                            <a:schemeClr val="bg1"/>
                          </a:solidFill>
                          <a:effectLst/>
                          <a:latin typeface="Cambria" panose="02040503050406030204" pitchFamily="18" charset="0"/>
                        </a:rPr>
                        <a:t>3 M</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1"/>
                    </a:solidFill>
                  </a:tcPr>
                </a:tc>
                <a:tc>
                  <a:txBody>
                    <a:bodyPr/>
                    <a:lstStyle/>
                    <a:p>
                      <a:pPr algn="ctr" fontAlgn="ctr">
                        <a:buNone/>
                      </a:pPr>
                      <a:r>
                        <a:rPr lang="en-IN" sz="1300" b="1" i="0" u="none" strike="noStrike" dirty="0">
                          <a:solidFill>
                            <a:schemeClr val="bg1"/>
                          </a:solidFill>
                          <a:effectLst/>
                          <a:latin typeface="Cambria" panose="02040503050406030204" pitchFamily="18" charset="0"/>
                        </a:rPr>
                        <a:t>6 M</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1"/>
                    </a:solidFill>
                  </a:tcPr>
                </a:tc>
                <a:tc>
                  <a:txBody>
                    <a:bodyPr/>
                    <a:lstStyle/>
                    <a:p>
                      <a:pPr algn="ctr" fontAlgn="ctr">
                        <a:buNone/>
                      </a:pPr>
                      <a:r>
                        <a:rPr lang="en-IN" sz="1300" b="1" i="0" u="none" strike="noStrike" dirty="0">
                          <a:solidFill>
                            <a:schemeClr val="bg1"/>
                          </a:solidFill>
                          <a:effectLst/>
                          <a:latin typeface="Cambria" panose="02040503050406030204" pitchFamily="18" charset="0"/>
                        </a:rPr>
                        <a:t>SI (Abs)</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1"/>
                    </a:solidFill>
                  </a:tcPr>
                </a:tc>
                <a:extLst>
                  <a:ext uri="{0D108BD9-81ED-4DB2-BD59-A6C34878D82A}">
                    <a16:rowId xmlns:a16="http://schemas.microsoft.com/office/drawing/2014/main" val="2632235067"/>
                  </a:ext>
                </a:extLst>
              </a:tr>
              <a:tr h="236288">
                <a:tc>
                  <a:txBody>
                    <a:bodyPr/>
                    <a:lstStyle/>
                    <a:p>
                      <a:pPr algn="ctr" fontAlgn="ctr">
                        <a:buNone/>
                      </a:pPr>
                      <a:r>
                        <a:rPr lang="en-IN" sz="1300" b="0" i="0" u="none" strike="noStrike" err="1">
                          <a:solidFill>
                            <a:srgbClr val="000000"/>
                          </a:solidFill>
                          <a:effectLst/>
                          <a:latin typeface="Cambria" panose="02040503050406030204" pitchFamily="18" charset="0"/>
                        </a:rPr>
                        <a:t>Altiva</a:t>
                      </a:r>
                      <a:endParaRPr lang="en-IN" sz="1300" b="0" i="0" u="none" strike="noStrike">
                        <a:solidFill>
                          <a:srgbClr val="000000"/>
                        </a:solidFill>
                        <a:effectLst/>
                        <a:latin typeface="Cambria" panose="02040503050406030204" pitchFamily="18" charset="0"/>
                      </a:endParaRP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IN" sz="1200" b="0" i="0" u="none" strike="noStrike" dirty="0">
                          <a:solidFill>
                            <a:srgbClr val="000000"/>
                          </a:solidFill>
                          <a:effectLst/>
                          <a:latin typeface="Cambria" panose="02040503050406030204" pitchFamily="18" charset="0"/>
                        </a:rPr>
                        <a:t>0.74%</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IN" sz="1200" b="0" i="0" u="none" strike="noStrike" dirty="0">
                          <a:solidFill>
                            <a:srgbClr val="000000"/>
                          </a:solidFill>
                          <a:effectLst/>
                          <a:latin typeface="Cambria" panose="02040503050406030204" pitchFamily="18" charset="0"/>
                        </a:rPr>
                        <a:t>1.69%</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IN" sz="1200" b="0" i="0" u="none" strike="noStrike" dirty="0">
                          <a:solidFill>
                            <a:srgbClr val="000000"/>
                          </a:solidFill>
                          <a:effectLst/>
                          <a:latin typeface="Cambria" panose="02040503050406030204" pitchFamily="18" charset="0"/>
                        </a:rPr>
                        <a:t>4.08%</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IN" sz="1200" b="0" i="0" u="none" strike="noStrike" dirty="0">
                          <a:solidFill>
                            <a:srgbClr val="000000"/>
                          </a:solidFill>
                          <a:effectLst/>
                          <a:latin typeface="Cambria" panose="02040503050406030204" pitchFamily="18" charset="0"/>
                        </a:rPr>
                        <a:t>6.24%</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IN" sz="1200" b="0" i="0" u="none" strike="noStrike" dirty="0">
                          <a:solidFill>
                            <a:srgbClr val="000000"/>
                          </a:solidFill>
                          <a:effectLst/>
                          <a:latin typeface="Cambria" panose="02040503050406030204" pitchFamily="18" charset="0"/>
                        </a:rPr>
                        <a:t>9.19%</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4192257000"/>
                  </a:ext>
                </a:extLst>
              </a:tr>
              <a:tr h="236288">
                <a:tc>
                  <a:txBody>
                    <a:bodyPr/>
                    <a:lstStyle/>
                    <a:p>
                      <a:pPr algn="ctr" fontAlgn="ctr">
                        <a:buNone/>
                      </a:pPr>
                      <a:r>
                        <a:rPr lang="en-IN" sz="1300" b="1" i="1" u="none" strike="noStrike" dirty="0">
                          <a:solidFill>
                            <a:srgbClr val="000000"/>
                          </a:solidFill>
                          <a:effectLst/>
                          <a:latin typeface="Cambria" panose="02040503050406030204" pitchFamily="18" charset="0"/>
                        </a:rPr>
                        <a:t>Nifty 50 TRI</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IN" sz="1200" b="1" i="1" u="none" strike="noStrike" dirty="0">
                          <a:solidFill>
                            <a:srgbClr val="000000"/>
                          </a:solidFill>
                          <a:effectLst/>
                          <a:latin typeface="Cambria" panose="02040503050406030204" pitchFamily="18" charset="0"/>
                        </a:rPr>
                        <a:t>2.62%</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IN" sz="1200" b="1" i="1" u="none" strike="noStrike" dirty="0">
                          <a:solidFill>
                            <a:srgbClr val="000000"/>
                          </a:solidFill>
                          <a:effectLst/>
                          <a:latin typeface="Cambria" panose="02040503050406030204" pitchFamily="18" charset="0"/>
                        </a:rPr>
                        <a:t>2.37%</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IN" sz="1200" b="1" i="1" u="none" strike="noStrike" dirty="0">
                          <a:solidFill>
                            <a:srgbClr val="000000"/>
                          </a:solidFill>
                          <a:effectLst/>
                          <a:latin typeface="Cambria" panose="02040503050406030204" pitchFamily="18" charset="0"/>
                        </a:rPr>
                        <a:t>2.28%</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IN" sz="1200" b="0" i="0" u="none" strike="noStrike" dirty="0">
                          <a:solidFill>
                            <a:srgbClr val="000000"/>
                          </a:solidFill>
                          <a:effectLst/>
                          <a:latin typeface="Cambria" panose="02040503050406030204" pitchFamily="18" charset="0"/>
                        </a:rPr>
                        <a:t>-2.98%</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IN" sz="1200" b="0" i="0" u="none" strike="noStrike" dirty="0">
                          <a:solidFill>
                            <a:srgbClr val="000000"/>
                          </a:solidFill>
                          <a:effectLst/>
                          <a:latin typeface="Cambria" panose="02040503050406030204" pitchFamily="18" charset="0"/>
                        </a:rPr>
                        <a:t> </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1462914186"/>
                  </a:ext>
                </a:extLst>
              </a:tr>
            </a:tbl>
          </a:graphicData>
        </a:graphic>
      </p:graphicFrame>
    </p:spTree>
    <p:extLst>
      <p:ext uri="{BB962C8B-B14F-4D97-AF65-F5344CB8AC3E}">
        <p14:creationId xmlns:p14="http://schemas.microsoft.com/office/powerpoint/2010/main" val="2285653455"/>
      </p:ext>
    </p:extLst>
  </p:cSld>
  <p:clrMapOvr>
    <a:masterClrMapping/>
  </p:clrMapOvr>
</p:sld>
</file>

<file path=ppt/slides/slide9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BEA9484-0DB4-6AD5-B808-D6CD55C76C11}"/>
            </a:ext>
          </a:extLst>
        </p:cNvPr>
        <p:cNvGrpSpPr/>
        <p:nvPr/>
      </p:nvGrpSpPr>
      <p:grpSpPr>
        <a:xfrm>
          <a:off x="0" y="0"/>
          <a:ext cx="0" cy="0"/>
          <a:chOff x="0" y="0"/>
          <a:chExt cx="0" cy="0"/>
        </a:xfrm>
      </p:grpSpPr>
      <p:sp>
        <p:nvSpPr>
          <p:cNvPr id="4" name="Rectangle 3">
            <a:extLst>
              <a:ext uri="{FF2B5EF4-FFF2-40B4-BE49-F238E27FC236}">
                <a16:creationId xmlns:a16="http://schemas.microsoft.com/office/drawing/2014/main" id="{38F0A7B1-40CA-66C6-3EBE-00CD14DC7B81}"/>
              </a:ext>
            </a:extLst>
          </p:cNvPr>
          <p:cNvSpPr/>
          <p:nvPr/>
        </p:nvSpPr>
        <p:spPr>
          <a:xfrm>
            <a:off x="0" y="-2626"/>
            <a:ext cx="12192000" cy="821635"/>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 name="Title 1">
            <a:extLst>
              <a:ext uri="{FF2B5EF4-FFF2-40B4-BE49-F238E27FC236}">
                <a16:creationId xmlns:a16="http://schemas.microsoft.com/office/drawing/2014/main" id="{B3DD92E9-0CA0-766B-957A-43E9850709C6}"/>
              </a:ext>
            </a:extLst>
          </p:cNvPr>
          <p:cNvSpPr txBox="1">
            <a:spLocks/>
          </p:cNvSpPr>
          <p:nvPr/>
        </p:nvSpPr>
        <p:spPr>
          <a:xfrm>
            <a:off x="165475" y="106018"/>
            <a:ext cx="11007609" cy="630899"/>
          </a:xfrm>
          <a:prstGeom prst="rect">
            <a:avLst/>
          </a:prstGeom>
        </p:spPr>
        <p:txBody>
          <a:bodyPr vert="horz" lIns="91440" tIns="45720" rIns="91440" bIns="45720" rtlCol="0" anchor="ctr">
            <a:noAutofit/>
          </a:bodyPr>
          <a:lstStyle>
            <a:lvl1pPr algn="ctr" defTabSz="914400" rtl="0" eaLnBrk="1" latinLnBrk="0" hangingPunct="1">
              <a:lnSpc>
                <a:spcPct val="90000"/>
              </a:lnSpc>
              <a:spcBef>
                <a:spcPct val="0"/>
              </a:spcBef>
              <a:buNone/>
              <a:defRPr sz="6000" kern="1200">
                <a:solidFill>
                  <a:schemeClr val="tx1"/>
                </a:solidFill>
                <a:latin typeface="+mj-lt"/>
                <a:ea typeface="+mj-ea"/>
                <a:cs typeface="+mj-cs"/>
              </a:defRPr>
            </a:lvl1pPr>
          </a:lstStyle>
          <a:p>
            <a:pPr marL="0" marR="0" lvl="0" indent="0" algn="l" defTabSz="914400" rtl="0" eaLnBrk="1" fontAlgn="auto" latinLnBrk="0" hangingPunct="1">
              <a:lnSpc>
                <a:spcPct val="90000"/>
              </a:lnSpc>
              <a:spcBef>
                <a:spcPct val="0"/>
              </a:spcBef>
              <a:spcAft>
                <a:spcPts val="0"/>
              </a:spcAft>
              <a:buClrTx/>
              <a:buSzTx/>
              <a:buFontTx/>
              <a:buNone/>
              <a:tabLst/>
              <a:defRPr/>
            </a:pPr>
            <a:r>
              <a:rPr kumimoji="0" lang="en-US" sz="2800" b="1" i="0" u="none" strike="noStrike" kern="1200" cap="none" spc="0" normalizeH="0" baseline="0" noProof="0" dirty="0">
                <a:ln>
                  <a:noFill/>
                </a:ln>
                <a:solidFill>
                  <a:prstClr val="white"/>
                </a:solidFill>
                <a:effectLst/>
                <a:uLnTx/>
                <a:uFillTx/>
                <a:latin typeface="Cambria" panose="02040503050406030204" pitchFamily="18" charset="0"/>
                <a:ea typeface="Cambria" panose="02040503050406030204" pitchFamily="18" charset="0"/>
                <a:cs typeface="+mj-cs"/>
              </a:rPr>
              <a:t>HYBRID – SIF</a:t>
            </a:r>
          </a:p>
          <a:p>
            <a:pPr marL="0" marR="0" lvl="0" indent="0" algn="l" defTabSz="914400" rtl="0" eaLnBrk="1" fontAlgn="auto" latinLnBrk="0" hangingPunct="1">
              <a:lnSpc>
                <a:spcPct val="90000"/>
              </a:lnSpc>
              <a:spcBef>
                <a:spcPct val="0"/>
              </a:spcBef>
              <a:spcAft>
                <a:spcPts val="0"/>
              </a:spcAft>
              <a:buClrTx/>
              <a:buSzTx/>
              <a:buFontTx/>
              <a:buNone/>
              <a:tabLst/>
              <a:defRPr/>
            </a:pPr>
            <a:r>
              <a:rPr kumimoji="0" lang="en-US" sz="2800" b="1" i="0" u="none" strike="noStrike" kern="1200" cap="none" spc="0" normalizeH="0" baseline="0" noProof="0" dirty="0">
                <a:ln>
                  <a:noFill/>
                </a:ln>
                <a:solidFill>
                  <a:prstClr val="white"/>
                </a:solidFill>
                <a:effectLst/>
                <a:uLnTx/>
                <a:uFillTx/>
                <a:latin typeface="Cambria" panose="02040503050406030204" pitchFamily="18" charset="0"/>
                <a:ea typeface="Cambria" panose="02040503050406030204" pitchFamily="18" charset="0"/>
                <a:cs typeface="+mj-cs"/>
              </a:rPr>
              <a:t>Tata Titanium Hybrid Long Short Fund</a:t>
            </a:r>
            <a:endParaRPr kumimoji="0" lang="en-IN" sz="2800" b="1" i="0" u="none" strike="noStrike" kern="1200" cap="none" spc="0" normalizeH="0" baseline="0" noProof="0" dirty="0">
              <a:ln>
                <a:noFill/>
              </a:ln>
              <a:solidFill>
                <a:prstClr val="white"/>
              </a:solidFill>
              <a:effectLst/>
              <a:uLnTx/>
              <a:uFillTx/>
              <a:latin typeface="Cambria" panose="02040503050406030204" pitchFamily="18" charset="0"/>
              <a:ea typeface="Cambria" panose="02040503050406030204" pitchFamily="18" charset="0"/>
              <a:cs typeface="+mj-cs"/>
            </a:endParaRPr>
          </a:p>
        </p:txBody>
      </p:sp>
      <p:sp>
        <p:nvSpPr>
          <p:cNvPr id="22" name="Rectangle 21">
            <a:extLst>
              <a:ext uri="{FF2B5EF4-FFF2-40B4-BE49-F238E27FC236}">
                <a16:creationId xmlns:a16="http://schemas.microsoft.com/office/drawing/2014/main" id="{B5481F84-C4FD-27E6-4C64-D8B9EC21F368}"/>
              </a:ext>
            </a:extLst>
          </p:cNvPr>
          <p:cNvSpPr/>
          <p:nvPr/>
        </p:nvSpPr>
        <p:spPr>
          <a:xfrm>
            <a:off x="0" y="6641517"/>
            <a:ext cx="12192000" cy="235963"/>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8" name="Rectangle 17">
            <a:extLst>
              <a:ext uri="{FF2B5EF4-FFF2-40B4-BE49-F238E27FC236}">
                <a16:creationId xmlns:a16="http://schemas.microsoft.com/office/drawing/2014/main" id="{9DB72352-5822-27C8-9CF9-B0F60276B9A1}"/>
              </a:ext>
            </a:extLst>
          </p:cNvPr>
          <p:cNvSpPr/>
          <p:nvPr/>
        </p:nvSpPr>
        <p:spPr>
          <a:xfrm>
            <a:off x="0" y="808383"/>
            <a:ext cx="12192000" cy="45719"/>
          </a:xfrm>
          <a:prstGeom prst="rect">
            <a:avLst/>
          </a:prstGeom>
          <a:solidFill>
            <a:schemeClr val="bg1">
              <a:lumMod val="6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9" name="Slide Number Placeholder 18">
            <a:extLst>
              <a:ext uri="{FF2B5EF4-FFF2-40B4-BE49-F238E27FC236}">
                <a16:creationId xmlns:a16="http://schemas.microsoft.com/office/drawing/2014/main" id="{69DC3388-522A-4823-1C91-FEAFD094BA42}"/>
              </a:ext>
            </a:extLst>
          </p:cNvPr>
          <p:cNvSpPr>
            <a:spLocks noGrp="1"/>
          </p:cNvSpPr>
          <p:nvPr>
            <p:ph type="sldNum" sz="quarter" idx="12"/>
          </p:nvPr>
        </p:nvSpPr>
        <p:spPr>
          <a:xfrm>
            <a:off x="9448800" y="6549225"/>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1E62F875-1F54-4527-993B-FB1D0CCB3E02}" type="slidenum">
              <a:rPr kumimoji="0" lang="en-IN" sz="1200" b="1" i="0" u="none" strike="noStrike" kern="1200" cap="none" spc="0" normalizeH="0" baseline="0" noProof="0" smtClean="0">
                <a:ln>
                  <a:noFill/>
                </a:ln>
                <a:solidFill>
                  <a:prstClr val="white"/>
                </a:solidFill>
                <a:effectLst/>
                <a:uLnTx/>
                <a:uFillTx/>
                <a:latin typeface="Cambria" panose="02040503050406030204" pitchFamily="18" charset="0"/>
                <a:ea typeface="Cambria" panose="02040503050406030204" pitchFamily="18" charset="0"/>
                <a:cs typeface="+mn-cs"/>
              </a:rPr>
              <a:pPr marL="0" marR="0" lvl="0" indent="0" algn="r" defTabSz="914400" rtl="0" eaLnBrk="1" fontAlgn="auto" latinLnBrk="0" hangingPunct="1">
                <a:lnSpc>
                  <a:spcPct val="100000"/>
                </a:lnSpc>
                <a:spcBef>
                  <a:spcPts val="0"/>
                </a:spcBef>
                <a:spcAft>
                  <a:spcPts val="0"/>
                </a:spcAft>
                <a:buClrTx/>
                <a:buSzTx/>
                <a:buFontTx/>
                <a:buNone/>
                <a:tabLst/>
                <a:defRPr/>
              </a:pPr>
              <a:t>93</a:t>
            </a:fld>
            <a:endParaRPr kumimoji="0" lang="en-IN" sz="1200" b="1" i="0" u="none" strike="noStrike" kern="1200" cap="none" spc="0" normalizeH="0" baseline="0" noProof="0">
              <a:ln>
                <a:noFill/>
              </a:ln>
              <a:solidFill>
                <a:prstClr val="white"/>
              </a:solidFill>
              <a:effectLst/>
              <a:uLnTx/>
              <a:uFillTx/>
              <a:latin typeface="Cambria" panose="02040503050406030204" pitchFamily="18" charset="0"/>
              <a:ea typeface="Cambria" panose="02040503050406030204" pitchFamily="18" charset="0"/>
              <a:cs typeface="+mn-cs"/>
            </a:endParaRPr>
          </a:p>
        </p:txBody>
      </p:sp>
      <p:sp>
        <p:nvSpPr>
          <p:cNvPr id="25" name="TextBox 24">
            <a:extLst>
              <a:ext uri="{FF2B5EF4-FFF2-40B4-BE49-F238E27FC236}">
                <a16:creationId xmlns:a16="http://schemas.microsoft.com/office/drawing/2014/main" id="{E173A79C-A13A-6BAB-D20E-5A4A7A9C58EE}"/>
              </a:ext>
            </a:extLst>
          </p:cNvPr>
          <p:cNvSpPr txBox="1"/>
          <p:nvPr/>
        </p:nvSpPr>
        <p:spPr>
          <a:xfrm>
            <a:off x="186575" y="971135"/>
            <a:ext cx="4550485" cy="3046988"/>
          </a:xfrm>
          <a:prstGeom prst="rect">
            <a:avLst/>
          </a:prstGeom>
          <a:noFill/>
          <a:ln>
            <a:solidFill>
              <a:schemeClr val="bg1">
                <a:lumMod val="85000"/>
              </a:schemeClr>
            </a:solidFill>
          </a:ln>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200" b="1"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About: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SIF is a new investment avenue, that offers innovative products and enables strategies</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with enhanced flexibility in portfolio construction under a regulated framework.</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Strategy-</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To generate medium- to long-term capital appreciation by investing in equity and equity-related instruments as well as debt and money market instruments. The strategy may take limited long and short exposure through derivatives to enhance returns, manage downside risk, and generate incremental alpha. By combining multiple uncorrelated return drivers, the strategy aims to deliver improved risk-adjusted returns, targeting approximately 2% outperformance over Balanced Advantage Funds across market cycles</a:t>
            </a:r>
            <a:r>
              <a:rPr kumimoji="0" lang="en-US" sz="1200" b="1"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a:t>
            </a:r>
            <a:endParaRPr kumimoji="0" lang="en-IN" sz="1200" b="1"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endParaRPr>
          </a:p>
        </p:txBody>
      </p:sp>
      <p:graphicFrame>
        <p:nvGraphicFramePr>
          <p:cNvPr id="14" name="Table 2">
            <a:extLst>
              <a:ext uri="{FF2B5EF4-FFF2-40B4-BE49-F238E27FC236}">
                <a16:creationId xmlns:a16="http://schemas.microsoft.com/office/drawing/2014/main" id="{67FA980D-1673-1138-B4B0-FE6224D1AE88}"/>
              </a:ext>
            </a:extLst>
          </p:cNvPr>
          <p:cNvGraphicFramePr>
            <a:graphicFrameLocks noGrp="1"/>
          </p:cNvGraphicFramePr>
          <p:nvPr/>
        </p:nvGraphicFramePr>
        <p:xfrm>
          <a:off x="186575" y="4526011"/>
          <a:ext cx="4550485" cy="2026920"/>
        </p:xfrm>
        <a:graphic>
          <a:graphicData uri="http://schemas.openxmlformats.org/drawingml/2006/table">
            <a:tbl>
              <a:tblPr firstRow="1" bandRow="1">
                <a:tableStyleId>{073A0DAA-6AF3-43AB-8588-CEC1D06C72B9}</a:tableStyleId>
              </a:tblPr>
              <a:tblGrid>
                <a:gridCol w="1534789">
                  <a:extLst>
                    <a:ext uri="{9D8B030D-6E8A-4147-A177-3AD203B41FA5}">
                      <a16:colId xmlns:a16="http://schemas.microsoft.com/office/drawing/2014/main" val="979919291"/>
                    </a:ext>
                  </a:extLst>
                </a:gridCol>
                <a:gridCol w="3015696">
                  <a:extLst>
                    <a:ext uri="{9D8B030D-6E8A-4147-A177-3AD203B41FA5}">
                      <a16:colId xmlns:a16="http://schemas.microsoft.com/office/drawing/2014/main" val="2728041260"/>
                    </a:ext>
                  </a:extLst>
                </a:gridCol>
              </a:tblGrid>
              <a:tr h="256592">
                <a:tc>
                  <a:txBody>
                    <a:bodyPr/>
                    <a:lstStyle/>
                    <a:p>
                      <a:r>
                        <a:rPr lang="en-US" sz="1300">
                          <a:latin typeface="Cambria" panose="02040503050406030204" pitchFamily="18" charset="0"/>
                          <a:ea typeface="Cambria" panose="02040503050406030204" pitchFamily="18" charset="0"/>
                        </a:rPr>
                        <a:t>Particulars</a:t>
                      </a:r>
                      <a:endParaRPr lang="en-IN" sz="1300">
                        <a:latin typeface="Cambria" panose="02040503050406030204" pitchFamily="18" charset="0"/>
                        <a:ea typeface="Cambria" panose="02040503050406030204" pitchFamily="18" charset="0"/>
                      </a:endParaRPr>
                    </a:p>
                  </a:txBody>
                  <a:tcPr anchor="ctr"/>
                </a:tc>
                <a:tc>
                  <a:txBody>
                    <a:bodyPr/>
                    <a:lstStyle/>
                    <a:p>
                      <a:pPr algn="ctr"/>
                      <a:r>
                        <a:rPr lang="en-US" sz="1300">
                          <a:latin typeface="Cambria" panose="02040503050406030204" pitchFamily="18" charset="0"/>
                          <a:ea typeface="Cambria" panose="02040503050406030204" pitchFamily="18" charset="0"/>
                        </a:rPr>
                        <a:t>Details</a:t>
                      </a:r>
                      <a:endParaRPr lang="en-IN" sz="1300">
                        <a:latin typeface="Cambria" panose="02040503050406030204" pitchFamily="18" charset="0"/>
                        <a:ea typeface="Cambria" panose="02040503050406030204" pitchFamily="18" charset="0"/>
                      </a:endParaRPr>
                    </a:p>
                  </a:txBody>
                  <a:tcPr anchor="ctr"/>
                </a:tc>
                <a:extLst>
                  <a:ext uri="{0D108BD9-81ED-4DB2-BD59-A6C34878D82A}">
                    <a16:rowId xmlns:a16="http://schemas.microsoft.com/office/drawing/2014/main" val="2509566197"/>
                  </a:ext>
                </a:extLst>
              </a:tr>
              <a:tr h="256592">
                <a:tc>
                  <a:txBody>
                    <a:bodyPr/>
                    <a:lstStyle/>
                    <a:p>
                      <a:r>
                        <a:rPr lang="en-IN" sz="1300" b="1">
                          <a:latin typeface="Cambria" panose="02040503050406030204" pitchFamily="18" charset="0"/>
                          <a:ea typeface="Cambria" panose="02040503050406030204" pitchFamily="18" charset="0"/>
                        </a:rPr>
                        <a:t>AUM</a:t>
                      </a:r>
                    </a:p>
                  </a:txBody>
                  <a:tcPr anchor="ctr">
                    <a:solidFill>
                      <a:srgbClr val="E7E7E7"/>
                    </a:solidFill>
                  </a:tcPr>
                </a:tc>
                <a:tc>
                  <a:txBody>
                    <a:bodyPr/>
                    <a:lstStyle/>
                    <a:p>
                      <a:pPr algn="ctr"/>
                      <a:r>
                        <a:rPr lang="en-IN" sz="1300" dirty="0">
                          <a:latin typeface="Cambria" panose="02040503050406030204" pitchFamily="18" charset="0"/>
                          <a:ea typeface="Cambria" panose="02040503050406030204" pitchFamily="18" charset="0"/>
                        </a:rPr>
                        <a:t>~ 549 Cr.</a:t>
                      </a:r>
                    </a:p>
                  </a:txBody>
                  <a:tcPr anchor="ctr">
                    <a:solidFill>
                      <a:srgbClr val="E7E7E7"/>
                    </a:solidFill>
                  </a:tcPr>
                </a:tc>
                <a:extLst>
                  <a:ext uri="{0D108BD9-81ED-4DB2-BD59-A6C34878D82A}">
                    <a16:rowId xmlns:a16="http://schemas.microsoft.com/office/drawing/2014/main" val="234449071"/>
                  </a:ext>
                </a:extLst>
              </a:tr>
              <a:tr h="256592">
                <a:tc>
                  <a:txBody>
                    <a:bodyPr/>
                    <a:lstStyle/>
                    <a:p>
                      <a:r>
                        <a:rPr lang="en-US" sz="1300" b="1">
                          <a:latin typeface="Cambria" panose="02040503050406030204" pitchFamily="18" charset="0"/>
                          <a:ea typeface="Cambria" panose="02040503050406030204" pitchFamily="18" charset="0"/>
                        </a:rPr>
                        <a:t>Min Investment</a:t>
                      </a:r>
                      <a:endParaRPr lang="en-IN" sz="1300" b="1">
                        <a:latin typeface="Cambria" panose="02040503050406030204" pitchFamily="18" charset="0"/>
                        <a:ea typeface="Cambria" panose="02040503050406030204" pitchFamily="18" charset="0"/>
                      </a:endParaRPr>
                    </a:p>
                  </a:txBody>
                  <a:tcPr anchor="ctr">
                    <a:solidFill>
                      <a:srgbClr val="CBCBCB"/>
                    </a:solidFill>
                  </a:tcPr>
                </a:tc>
                <a:tc>
                  <a:txBody>
                    <a:bodyPr/>
                    <a:lstStyle/>
                    <a:p>
                      <a:pPr algn="ctr"/>
                      <a:r>
                        <a:rPr lang="en-IN" sz="1300" dirty="0">
                          <a:latin typeface="Cambria" panose="02040503050406030204" pitchFamily="18" charset="0"/>
                          <a:ea typeface="Cambria" panose="02040503050406030204" pitchFamily="18" charset="0"/>
                        </a:rPr>
                        <a:t>INR 10 Lakhs</a:t>
                      </a:r>
                    </a:p>
                  </a:txBody>
                  <a:tcPr anchor="ctr">
                    <a:solidFill>
                      <a:srgbClr val="CBCBCB"/>
                    </a:solidFill>
                  </a:tcPr>
                </a:tc>
                <a:extLst>
                  <a:ext uri="{0D108BD9-81ED-4DB2-BD59-A6C34878D82A}">
                    <a16:rowId xmlns:a16="http://schemas.microsoft.com/office/drawing/2014/main" val="969302883"/>
                  </a:ext>
                </a:extLst>
              </a:tr>
              <a:tr h="256592">
                <a:tc>
                  <a:txBody>
                    <a:bodyPr/>
                    <a:lstStyle/>
                    <a:p>
                      <a:r>
                        <a:rPr lang="en-US" sz="1300" b="1">
                          <a:latin typeface="Cambria" panose="02040503050406030204" pitchFamily="18" charset="0"/>
                          <a:ea typeface="Cambria" panose="02040503050406030204" pitchFamily="18" charset="0"/>
                        </a:rPr>
                        <a:t>Drawdown</a:t>
                      </a:r>
                      <a:endParaRPr lang="en-IN" sz="1300" b="1">
                        <a:latin typeface="Cambria" panose="02040503050406030204" pitchFamily="18" charset="0"/>
                        <a:ea typeface="Cambria" panose="02040503050406030204" pitchFamily="18" charset="0"/>
                      </a:endParaRPr>
                    </a:p>
                  </a:txBody>
                  <a:tcPr anchor="ctr">
                    <a:solidFill>
                      <a:srgbClr val="E7E7E7"/>
                    </a:solidFill>
                  </a:tcPr>
                </a:tc>
                <a:tc>
                  <a:txBody>
                    <a:bodyPr/>
                    <a:lstStyle/>
                    <a:p>
                      <a:pPr algn="ctr"/>
                      <a:r>
                        <a:rPr lang="en-IN" sz="1300">
                          <a:latin typeface="Cambria" panose="02040503050406030204" pitchFamily="18" charset="0"/>
                          <a:ea typeface="Cambria" panose="02040503050406030204" pitchFamily="18" charset="0"/>
                        </a:rPr>
                        <a:t>100%</a:t>
                      </a:r>
                    </a:p>
                  </a:txBody>
                  <a:tcPr anchor="ctr">
                    <a:solidFill>
                      <a:srgbClr val="E7E7E7"/>
                    </a:solidFill>
                  </a:tcPr>
                </a:tc>
                <a:extLst>
                  <a:ext uri="{0D108BD9-81ED-4DB2-BD59-A6C34878D82A}">
                    <a16:rowId xmlns:a16="http://schemas.microsoft.com/office/drawing/2014/main" val="3085341055"/>
                  </a:ext>
                </a:extLst>
              </a:tr>
              <a:tr h="256592">
                <a:tc>
                  <a:txBody>
                    <a:bodyPr/>
                    <a:lstStyle/>
                    <a:p>
                      <a:r>
                        <a:rPr lang="en-US" sz="1300" b="1">
                          <a:latin typeface="Cambria" panose="02040503050406030204" pitchFamily="18" charset="0"/>
                          <a:ea typeface="Cambria" panose="02040503050406030204" pitchFamily="18" charset="0"/>
                        </a:rPr>
                        <a:t>Fund Managers</a:t>
                      </a:r>
                      <a:endParaRPr lang="en-IN" sz="1300" b="1">
                        <a:latin typeface="Cambria" panose="02040503050406030204" pitchFamily="18" charset="0"/>
                        <a:ea typeface="Cambria" panose="02040503050406030204" pitchFamily="18" charset="0"/>
                      </a:endParaRPr>
                    </a:p>
                  </a:txBody>
                  <a:tcPr anchor="ctr">
                    <a:solidFill>
                      <a:srgbClr val="CBCBCB"/>
                    </a:solidFill>
                  </a:tcPr>
                </a:tc>
                <a:tc>
                  <a:txBody>
                    <a:bodyPr/>
                    <a:lstStyle/>
                    <a:p>
                      <a:pPr algn="ctr"/>
                      <a:r>
                        <a:rPr lang="en-US" sz="1300">
                          <a:latin typeface="Cambria" panose="02040503050406030204" pitchFamily="18" charset="0"/>
                          <a:ea typeface="Cambria" panose="02040503050406030204" pitchFamily="18" charset="0"/>
                        </a:rPr>
                        <a:t>Mr. Suraj Nanda</a:t>
                      </a:r>
                      <a:endParaRPr lang="en-IN" sz="1300">
                        <a:latin typeface="Cambria" panose="02040503050406030204" pitchFamily="18" charset="0"/>
                        <a:ea typeface="Cambria" panose="02040503050406030204" pitchFamily="18" charset="0"/>
                      </a:endParaRPr>
                    </a:p>
                  </a:txBody>
                  <a:tcPr anchor="ctr">
                    <a:solidFill>
                      <a:srgbClr val="CBCBCB"/>
                    </a:solidFill>
                  </a:tcPr>
                </a:tc>
                <a:extLst>
                  <a:ext uri="{0D108BD9-81ED-4DB2-BD59-A6C34878D82A}">
                    <a16:rowId xmlns:a16="http://schemas.microsoft.com/office/drawing/2014/main" val="4136249459"/>
                  </a:ext>
                </a:extLst>
              </a:tr>
              <a:tr h="256592">
                <a:tc>
                  <a:txBody>
                    <a:bodyPr/>
                    <a:lstStyle/>
                    <a:p>
                      <a:r>
                        <a:rPr lang="en-US" sz="1300" b="1">
                          <a:latin typeface="Cambria" panose="02040503050406030204" pitchFamily="18" charset="0"/>
                          <a:ea typeface="Cambria" panose="02040503050406030204" pitchFamily="18" charset="0"/>
                        </a:rPr>
                        <a:t>Redemption</a:t>
                      </a:r>
                      <a:endParaRPr lang="en-IN" sz="1300" b="1">
                        <a:latin typeface="Cambria" panose="02040503050406030204" pitchFamily="18" charset="0"/>
                        <a:ea typeface="Cambria" panose="02040503050406030204" pitchFamily="18" charset="0"/>
                      </a:endParaRPr>
                    </a:p>
                  </a:txBody>
                  <a:tcPr anchor="ctr">
                    <a:solidFill>
                      <a:srgbClr val="E7E7E7"/>
                    </a:solidFill>
                  </a:tcPr>
                </a:tc>
                <a:tc>
                  <a:txBody>
                    <a:bodyPr/>
                    <a:lstStyle/>
                    <a:p>
                      <a:pPr algn="ctr"/>
                      <a:r>
                        <a:rPr lang="en-IN" sz="1300">
                          <a:latin typeface="Cambria" panose="02040503050406030204" pitchFamily="18" charset="0"/>
                          <a:ea typeface="Cambria" panose="02040503050406030204" pitchFamily="18" charset="0"/>
                        </a:rPr>
                        <a:t>Once a month (first working day)</a:t>
                      </a:r>
                    </a:p>
                  </a:txBody>
                  <a:tcPr anchor="ctr">
                    <a:solidFill>
                      <a:srgbClr val="E7E7E7"/>
                    </a:solidFill>
                  </a:tcPr>
                </a:tc>
                <a:extLst>
                  <a:ext uri="{0D108BD9-81ED-4DB2-BD59-A6C34878D82A}">
                    <a16:rowId xmlns:a16="http://schemas.microsoft.com/office/drawing/2014/main" val="746667370"/>
                  </a:ext>
                </a:extLst>
              </a:tr>
              <a:tr h="256592">
                <a:tc>
                  <a:txBody>
                    <a:bodyPr/>
                    <a:lstStyle/>
                    <a:p>
                      <a:r>
                        <a:rPr lang="en-IN" sz="1300" b="1">
                          <a:latin typeface="Cambria" panose="02040503050406030204" pitchFamily="18" charset="0"/>
                          <a:ea typeface="Cambria" panose="02040503050406030204" pitchFamily="18" charset="0"/>
                        </a:rPr>
                        <a:t>Exit Load</a:t>
                      </a:r>
                    </a:p>
                  </a:txBody>
                  <a:tcPr anchor="ctr">
                    <a:solidFill>
                      <a:srgbClr val="CBCBCB"/>
                    </a:solidFill>
                  </a:tcPr>
                </a:tc>
                <a:tc>
                  <a:txBody>
                    <a:bodyPr/>
                    <a:lstStyle/>
                    <a:p>
                      <a:pPr algn="ctr"/>
                      <a:r>
                        <a:rPr lang="en-US" sz="1300" dirty="0">
                          <a:latin typeface="Cambria" panose="02040503050406030204" pitchFamily="18" charset="0"/>
                          <a:ea typeface="Cambria" panose="02040503050406030204" pitchFamily="18" charset="0"/>
                        </a:rPr>
                        <a:t>1% on or before 1 yr, nil afterwards</a:t>
                      </a:r>
                      <a:endParaRPr lang="en-IN" sz="1300" dirty="0">
                        <a:latin typeface="Cambria" panose="02040503050406030204" pitchFamily="18" charset="0"/>
                        <a:ea typeface="Cambria" panose="02040503050406030204" pitchFamily="18" charset="0"/>
                      </a:endParaRPr>
                    </a:p>
                  </a:txBody>
                  <a:tcPr anchor="ctr">
                    <a:solidFill>
                      <a:srgbClr val="CBCBCB"/>
                    </a:solidFill>
                  </a:tcPr>
                </a:tc>
                <a:extLst>
                  <a:ext uri="{0D108BD9-81ED-4DB2-BD59-A6C34878D82A}">
                    <a16:rowId xmlns:a16="http://schemas.microsoft.com/office/drawing/2014/main" val="2680195707"/>
                  </a:ext>
                </a:extLst>
              </a:tr>
            </a:tbl>
          </a:graphicData>
        </a:graphic>
      </p:graphicFrame>
      <p:graphicFrame>
        <p:nvGraphicFramePr>
          <p:cNvPr id="20" name="Table 19">
            <a:extLst>
              <a:ext uri="{FF2B5EF4-FFF2-40B4-BE49-F238E27FC236}">
                <a16:creationId xmlns:a16="http://schemas.microsoft.com/office/drawing/2014/main" id="{6C8E02F1-27B4-8DC5-6356-AE9A53F85A20}"/>
              </a:ext>
            </a:extLst>
          </p:cNvPr>
          <p:cNvGraphicFramePr>
            <a:graphicFrameLocks noGrp="1"/>
          </p:cNvGraphicFramePr>
          <p:nvPr>
            <p:extLst>
              <p:ext uri="{D42A27DB-BD31-4B8C-83A1-F6EECF244321}">
                <p14:modId xmlns:p14="http://schemas.microsoft.com/office/powerpoint/2010/main" val="2353946137"/>
              </p:ext>
            </p:extLst>
          </p:nvPr>
        </p:nvGraphicFramePr>
        <p:xfrm>
          <a:off x="9019309" y="5599592"/>
          <a:ext cx="3053964" cy="625346"/>
        </p:xfrm>
        <a:graphic>
          <a:graphicData uri="http://schemas.openxmlformats.org/drawingml/2006/table">
            <a:tbl>
              <a:tblPr/>
              <a:tblGrid>
                <a:gridCol w="1829388">
                  <a:extLst>
                    <a:ext uri="{9D8B030D-6E8A-4147-A177-3AD203B41FA5}">
                      <a16:colId xmlns:a16="http://schemas.microsoft.com/office/drawing/2014/main" val="2080092578"/>
                    </a:ext>
                  </a:extLst>
                </a:gridCol>
                <a:gridCol w="1224576">
                  <a:extLst>
                    <a:ext uri="{9D8B030D-6E8A-4147-A177-3AD203B41FA5}">
                      <a16:colId xmlns:a16="http://schemas.microsoft.com/office/drawing/2014/main" val="37182688"/>
                    </a:ext>
                  </a:extLst>
                </a:gridCol>
              </a:tblGrid>
              <a:tr h="261295">
                <a:tc gridSpan="2">
                  <a:txBody>
                    <a:bodyPr/>
                    <a:lstStyle/>
                    <a:p>
                      <a:pPr algn="ctr" rtl="0" fontAlgn="t"/>
                      <a:r>
                        <a:rPr lang="en-IN" sz="1200" b="1" i="0" u="none" strike="noStrike" dirty="0">
                          <a:solidFill>
                            <a:srgbClr val="FFFFFF"/>
                          </a:solidFill>
                          <a:effectLst/>
                          <a:latin typeface="Cambria" panose="02040503050406030204" pitchFamily="18" charset="0"/>
                          <a:ea typeface="Cambria" panose="02040503050406030204" pitchFamily="18" charset="0"/>
                        </a:rPr>
                        <a:t>Fixed Fee</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000000"/>
                    </a:solidFill>
                  </a:tcPr>
                </a:tc>
                <a:tc hMerge="1">
                  <a:txBody>
                    <a:bodyPr/>
                    <a:lstStyle/>
                    <a:p>
                      <a:pPr algn="ctr" rtl="0" fontAlgn="t"/>
                      <a:endParaRPr lang="en-IN" sz="1100" b="1" i="0" u="none" strike="noStrike">
                        <a:solidFill>
                          <a:srgbClr val="FFFFFF"/>
                        </a:solidFill>
                        <a:effectLst/>
                        <a:latin typeface="Cambria" panose="02040503050406030204" pitchFamily="18" charset="0"/>
                        <a:ea typeface="Cambria" panose="02040503050406030204" pitchFamily="18" charset="0"/>
                      </a:endParaRP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000000"/>
                    </a:solidFill>
                  </a:tcPr>
                </a:tc>
                <a:extLst>
                  <a:ext uri="{0D108BD9-81ED-4DB2-BD59-A6C34878D82A}">
                    <a16:rowId xmlns:a16="http://schemas.microsoft.com/office/drawing/2014/main" val="3590687547"/>
                  </a:ext>
                </a:extLst>
              </a:tr>
              <a:tr h="364051">
                <a:tc>
                  <a:txBody>
                    <a:bodyPr/>
                    <a:lstStyle/>
                    <a:p>
                      <a:pPr algn="ctr" rtl="0" fontAlgn="t"/>
                      <a:r>
                        <a:rPr lang="en-IN" sz="1200" b="1" i="0" u="none" strike="noStrike">
                          <a:solidFill>
                            <a:srgbClr val="000000"/>
                          </a:solidFill>
                          <a:effectLst/>
                          <a:latin typeface="Cambria" panose="02040503050406030204" pitchFamily="18" charset="0"/>
                          <a:ea typeface="Cambria" panose="02040503050406030204" pitchFamily="18" charset="0"/>
                        </a:rPr>
                        <a:t>Management Fee</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905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CBCBCB"/>
                    </a:solidFill>
                  </a:tcPr>
                </a:tc>
                <a:tc>
                  <a:txBody>
                    <a:bodyPr/>
                    <a:lstStyle/>
                    <a:p>
                      <a:pPr algn="ctr" rtl="0" fontAlgn="t"/>
                      <a:r>
                        <a:rPr lang="en-IN" sz="1200" b="0" i="0" u="none" strike="noStrike" dirty="0">
                          <a:solidFill>
                            <a:srgbClr val="000000"/>
                          </a:solidFill>
                          <a:effectLst/>
                          <a:latin typeface="Cambria" panose="02040503050406030204" pitchFamily="18" charset="0"/>
                          <a:ea typeface="Cambria" panose="02040503050406030204" pitchFamily="18" charset="0"/>
                        </a:rPr>
                        <a:t>2.25%</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905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CBCBCB"/>
                    </a:solidFill>
                  </a:tcPr>
                </a:tc>
                <a:extLst>
                  <a:ext uri="{0D108BD9-81ED-4DB2-BD59-A6C34878D82A}">
                    <a16:rowId xmlns:a16="http://schemas.microsoft.com/office/drawing/2014/main" val="3247382675"/>
                  </a:ext>
                </a:extLst>
              </a:tr>
            </a:tbl>
          </a:graphicData>
        </a:graphic>
      </p:graphicFrame>
      <p:graphicFrame>
        <p:nvGraphicFramePr>
          <p:cNvPr id="9" name="Table 2">
            <a:extLst>
              <a:ext uri="{FF2B5EF4-FFF2-40B4-BE49-F238E27FC236}">
                <a16:creationId xmlns:a16="http://schemas.microsoft.com/office/drawing/2014/main" id="{98E17623-197A-706E-3DDF-9D341C1DF91C}"/>
              </a:ext>
            </a:extLst>
          </p:cNvPr>
          <p:cNvGraphicFramePr>
            <a:graphicFrameLocks noGrp="1"/>
          </p:cNvGraphicFramePr>
          <p:nvPr/>
        </p:nvGraphicFramePr>
        <p:xfrm>
          <a:off x="4853348" y="946397"/>
          <a:ext cx="7259624" cy="2546659"/>
        </p:xfrm>
        <a:graphic>
          <a:graphicData uri="http://schemas.openxmlformats.org/drawingml/2006/table">
            <a:tbl>
              <a:tblPr firstRow="1" bandRow="1">
                <a:tableStyleId>{073A0DAA-6AF3-43AB-8588-CEC1D06C72B9}</a:tableStyleId>
              </a:tblPr>
              <a:tblGrid>
                <a:gridCol w="982805">
                  <a:extLst>
                    <a:ext uri="{9D8B030D-6E8A-4147-A177-3AD203B41FA5}">
                      <a16:colId xmlns:a16="http://schemas.microsoft.com/office/drawing/2014/main" val="979919291"/>
                    </a:ext>
                  </a:extLst>
                </a:gridCol>
                <a:gridCol w="1179365">
                  <a:extLst>
                    <a:ext uri="{9D8B030D-6E8A-4147-A177-3AD203B41FA5}">
                      <a16:colId xmlns:a16="http://schemas.microsoft.com/office/drawing/2014/main" val="2728041260"/>
                    </a:ext>
                  </a:extLst>
                </a:gridCol>
                <a:gridCol w="1477072">
                  <a:extLst>
                    <a:ext uri="{9D8B030D-6E8A-4147-A177-3AD203B41FA5}">
                      <a16:colId xmlns:a16="http://schemas.microsoft.com/office/drawing/2014/main" val="1245834380"/>
                    </a:ext>
                  </a:extLst>
                </a:gridCol>
                <a:gridCol w="1206794">
                  <a:extLst>
                    <a:ext uri="{9D8B030D-6E8A-4147-A177-3AD203B41FA5}">
                      <a16:colId xmlns:a16="http://schemas.microsoft.com/office/drawing/2014/main" val="495998169"/>
                    </a:ext>
                  </a:extLst>
                </a:gridCol>
                <a:gridCol w="1206794">
                  <a:extLst>
                    <a:ext uri="{9D8B030D-6E8A-4147-A177-3AD203B41FA5}">
                      <a16:colId xmlns:a16="http://schemas.microsoft.com/office/drawing/2014/main" val="3546236617"/>
                    </a:ext>
                  </a:extLst>
                </a:gridCol>
                <a:gridCol w="1206794">
                  <a:extLst>
                    <a:ext uri="{9D8B030D-6E8A-4147-A177-3AD203B41FA5}">
                      <a16:colId xmlns:a16="http://schemas.microsoft.com/office/drawing/2014/main" val="910753154"/>
                    </a:ext>
                  </a:extLst>
                </a:gridCol>
              </a:tblGrid>
              <a:tr h="640501">
                <a:tc>
                  <a:txBody>
                    <a:bodyPr/>
                    <a:lstStyle/>
                    <a:p>
                      <a:pPr algn="ctr">
                        <a:buNone/>
                      </a:pPr>
                      <a:r>
                        <a:rPr lang="en-US" sz="1300">
                          <a:effectLst/>
                          <a:latin typeface="Cambria" panose="02040503050406030204" pitchFamily="18" charset="0"/>
                          <a:ea typeface="Cambria" panose="02040503050406030204" pitchFamily="18" charset="0"/>
                          <a:cs typeface="Aptos" panose="020B0004020202020204" pitchFamily="34" charset="0"/>
                        </a:rPr>
                        <a:t>Asset Class</a:t>
                      </a:r>
                      <a:endParaRPr lang="en-IN" sz="1300">
                        <a:effectLst/>
                        <a:latin typeface="Cambria" panose="02040503050406030204" pitchFamily="18" charset="0"/>
                        <a:ea typeface="Cambria" panose="02040503050406030204" pitchFamily="18" charset="0"/>
                        <a:cs typeface="Aptos" panose="020B0004020202020204" pitchFamily="34" charset="0"/>
                      </a:endParaRPr>
                    </a:p>
                  </a:txBody>
                  <a:tcPr marL="68580" marR="68580" marT="0" marB="0" anchor="ctr"/>
                </a:tc>
                <a:tc>
                  <a:txBody>
                    <a:bodyPr/>
                    <a:lstStyle/>
                    <a:p>
                      <a:pPr algn="ctr">
                        <a:buNone/>
                      </a:pPr>
                      <a:r>
                        <a:rPr lang="en-US" sz="1300">
                          <a:effectLst/>
                          <a:latin typeface="Cambria" panose="02040503050406030204" pitchFamily="18" charset="0"/>
                          <a:ea typeface="Cambria" panose="02040503050406030204" pitchFamily="18" charset="0"/>
                          <a:cs typeface="Aptos" panose="020B0004020202020204" pitchFamily="34" charset="0"/>
                        </a:rPr>
                        <a:t>Equity Long</a:t>
                      </a:r>
                      <a:endParaRPr lang="en-IN" sz="1300">
                        <a:effectLst/>
                        <a:latin typeface="Cambria" panose="02040503050406030204" pitchFamily="18" charset="0"/>
                        <a:ea typeface="Cambria" panose="02040503050406030204" pitchFamily="18" charset="0"/>
                        <a:cs typeface="Aptos" panose="020B0004020202020204" pitchFamily="34" charset="0"/>
                      </a:endParaRPr>
                    </a:p>
                  </a:txBody>
                  <a:tcPr marL="68580" marR="68580" marT="0" marB="0" anchor="ctr"/>
                </a:tc>
                <a:tc>
                  <a:txBody>
                    <a:bodyPr/>
                    <a:lstStyle/>
                    <a:p>
                      <a:pPr algn="ctr">
                        <a:buNone/>
                      </a:pPr>
                      <a:r>
                        <a:rPr lang="en-US" sz="1300">
                          <a:effectLst/>
                          <a:latin typeface="Cambria" panose="02040503050406030204" pitchFamily="18" charset="0"/>
                          <a:ea typeface="Cambria" panose="02040503050406030204" pitchFamily="18" charset="0"/>
                          <a:cs typeface="Aptos" panose="020B0004020202020204" pitchFamily="34" charset="0"/>
                        </a:rPr>
                        <a:t>Long and Short Unhedged Derivative</a:t>
                      </a:r>
                      <a:endParaRPr lang="en-IN" sz="1300">
                        <a:effectLst/>
                        <a:latin typeface="Cambria" panose="02040503050406030204" pitchFamily="18" charset="0"/>
                        <a:ea typeface="Cambria" panose="02040503050406030204" pitchFamily="18" charset="0"/>
                        <a:cs typeface="Aptos" panose="020B0004020202020204" pitchFamily="34" charset="0"/>
                      </a:endParaRPr>
                    </a:p>
                  </a:txBody>
                  <a:tcPr marL="68580" marR="68580" marT="0" marB="0" anchor="ctr"/>
                </a:tc>
                <a:tc>
                  <a:txBody>
                    <a:bodyPr/>
                    <a:lstStyle/>
                    <a:p>
                      <a:pPr algn="ctr">
                        <a:buNone/>
                      </a:pPr>
                      <a:r>
                        <a:rPr lang="en-US" sz="1300">
                          <a:effectLst/>
                          <a:latin typeface="Cambria" panose="02040503050406030204" pitchFamily="18" charset="0"/>
                          <a:ea typeface="Cambria" panose="02040503050406030204" pitchFamily="18" charset="0"/>
                          <a:cs typeface="Aptos" panose="020B0004020202020204" pitchFamily="34" charset="0"/>
                        </a:rPr>
                        <a:t>Arbitrage</a:t>
                      </a:r>
                      <a:endParaRPr lang="en-IN" sz="1300">
                        <a:effectLst/>
                        <a:latin typeface="Cambria" panose="02040503050406030204" pitchFamily="18" charset="0"/>
                        <a:ea typeface="Cambria" panose="02040503050406030204" pitchFamily="18" charset="0"/>
                        <a:cs typeface="Aptos" panose="020B0004020202020204" pitchFamily="34" charset="0"/>
                      </a:endParaRPr>
                    </a:p>
                  </a:txBody>
                  <a:tcPr marL="68580" marR="68580" marT="0" marB="0" anchor="ctr"/>
                </a:tc>
                <a:tc>
                  <a:txBody>
                    <a:bodyPr/>
                    <a:lstStyle/>
                    <a:p>
                      <a:pPr algn="ctr">
                        <a:buNone/>
                      </a:pPr>
                      <a:r>
                        <a:rPr lang="en-US" sz="1300">
                          <a:effectLst/>
                          <a:latin typeface="Cambria" panose="02040503050406030204" pitchFamily="18" charset="0"/>
                          <a:ea typeface="Cambria" panose="02040503050406030204" pitchFamily="18" charset="0"/>
                          <a:cs typeface="Aptos" panose="020B0004020202020204" pitchFamily="34" charset="0"/>
                        </a:rPr>
                        <a:t>REITs and </a:t>
                      </a:r>
                      <a:r>
                        <a:rPr lang="en-US" sz="1300" err="1">
                          <a:effectLst/>
                          <a:latin typeface="Cambria" panose="02040503050406030204" pitchFamily="18" charset="0"/>
                          <a:ea typeface="Cambria" panose="02040503050406030204" pitchFamily="18" charset="0"/>
                          <a:cs typeface="Aptos" panose="020B0004020202020204" pitchFamily="34" charset="0"/>
                        </a:rPr>
                        <a:t>InVITs</a:t>
                      </a:r>
                      <a:endParaRPr lang="en-IN" sz="1300">
                        <a:effectLst/>
                        <a:latin typeface="Cambria" panose="02040503050406030204" pitchFamily="18" charset="0"/>
                        <a:ea typeface="Cambria" panose="02040503050406030204" pitchFamily="18" charset="0"/>
                        <a:cs typeface="Aptos" panose="020B0004020202020204" pitchFamily="34" charset="0"/>
                      </a:endParaRPr>
                    </a:p>
                  </a:txBody>
                  <a:tcPr marL="68580" marR="68580" marT="0" marB="0" anchor="ctr"/>
                </a:tc>
                <a:tc>
                  <a:txBody>
                    <a:bodyPr/>
                    <a:lstStyle/>
                    <a:p>
                      <a:pPr algn="ctr">
                        <a:buNone/>
                      </a:pPr>
                      <a:r>
                        <a:rPr lang="en-US" sz="1300">
                          <a:effectLst/>
                          <a:latin typeface="Cambria" panose="02040503050406030204" pitchFamily="18" charset="0"/>
                          <a:ea typeface="Cambria" panose="02040503050406030204" pitchFamily="18" charset="0"/>
                          <a:cs typeface="Aptos" panose="020B0004020202020204" pitchFamily="34" charset="0"/>
                        </a:rPr>
                        <a:t>Fixed Income</a:t>
                      </a:r>
                      <a:endParaRPr lang="en-IN" sz="1300">
                        <a:effectLst/>
                        <a:latin typeface="Cambria" panose="02040503050406030204" pitchFamily="18" charset="0"/>
                        <a:ea typeface="Cambria" panose="02040503050406030204" pitchFamily="18" charset="0"/>
                        <a:cs typeface="Aptos" panose="020B0004020202020204" pitchFamily="34" charset="0"/>
                      </a:endParaRPr>
                    </a:p>
                  </a:txBody>
                  <a:tcPr marL="68580" marR="68580" marT="0" marB="0" anchor="ctr"/>
                </a:tc>
                <a:extLst>
                  <a:ext uri="{0D108BD9-81ED-4DB2-BD59-A6C34878D82A}">
                    <a16:rowId xmlns:a16="http://schemas.microsoft.com/office/drawing/2014/main" val="2509566197"/>
                  </a:ext>
                </a:extLst>
              </a:tr>
              <a:tr h="411655">
                <a:tc>
                  <a:txBody>
                    <a:bodyPr/>
                    <a:lstStyle/>
                    <a:p>
                      <a:pPr algn="ctr">
                        <a:buNone/>
                      </a:pPr>
                      <a:r>
                        <a:rPr lang="en-US" sz="1300" b="1">
                          <a:effectLst/>
                          <a:latin typeface="Cambria" panose="02040503050406030204" pitchFamily="18" charset="0"/>
                          <a:ea typeface="Cambria" panose="02040503050406030204" pitchFamily="18" charset="0"/>
                          <a:cs typeface="Aptos" panose="020B0004020202020204" pitchFamily="34" charset="0"/>
                        </a:rPr>
                        <a:t>Allocation</a:t>
                      </a:r>
                      <a:endParaRPr lang="en-IN" sz="1300" b="1">
                        <a:effectLst/>
                        <a:latin typeface="Cambria" panose="02040503050406030204" pitchFamily="18" charset="0"/>
                        <a:ea typeface="Cambria" panose="02040503050406030204" pitchFamily="18" charset="0"/>
                        <a:cs typeface="Aptos" panose="020B0004020202020204" pitchFamily="34" charset="0"/>
                      </a:endParaRPr>
                    </a:p>
                  </a:txBody>
                  <a:tcPr marL="68580" marR="68580" marT="0" marB="0" anchor="ctr">
                    <a:solidFill>
                      <a:srgbClr val="CBCBCB"/>
                    </a:solidFill>
                  </a:tcPr>
                </a:tc>
                <a:tc gridSpan="3">
                  <a:txBody>
                    <a:bodyPr/>
                    <a:lstStyle/>
                    <a:p>
                      <a:pPr algn="ctr">
                        <a:buNone/>
                      </a:pPr>
                      <a:r>
                        <a:rPr lang="en-US" sz="1300">
                          <a:effectLst/>
                          <a:latin typeface="Cambria" panose="02040503050406030204" pitchFamily="18" charset="0"/>
                          <a:ea typeface="Cambria" panose="02040503050406030204" pitchFamily="18" charset="0"/>
                          <a:cs typeface="Aptos" panose="020B0004020202020204" pitchFamily="34" charset="0"/>
                        </a:rPr>
                        <a:t>65-75%</a:t>
                      </a:r>
                      <a:endParaRPr lang="en-IN" sz="1300">
                        <a:effectLst/>
                        <a:latin typeface="Cambria" panose="02040503050406030204" pitchFamily="18" charset="0"/>
                        <a:ea typeface="Cambria" panose="02040503050406030204" pitchFamily="18" charset="0"/>
                        <a:cs typeface="Aptos" panose="020B0004020202020204" pitchFamily="34" charset="0"/>
                      </a:endParaRPr>
                    </a:p>
                  </a:txBody>
                  <a:tcPr marL="68580" marR="68580" marT="0" marB="0" anchor="ctr">
                    <a:solidFill>
                      <a:srgbClr val="CBCBCB"/>
                    </a:solidFill>
                  </a:tcPr>
                </a:tc>
                <a:tc hMerge="1">
                  <a:txBody>
                    <a:bodyPr/>
                    <a:lstStyle/>
                    <a:p>
                      <a:endParaRPr lang="en-IN"/>
                    </a:p>
                  </a:txBody>
                  <a:tcPr/>
                </a:tc>
                <a:tc hMerge="1">
                  <a:txBody>
                    <a:bodyPr/>
                    <a:lstStyle/>
                    <a:p>
                      <a:pPr algn="ctr">
                        <a:buNone/>
                      </a:pPr>
                      <a:endParaRPr lang="en-IN" sz="1300">
                        <a:effectLst/>
                        <a:latin typeface="Cambria" panose="02040503050406030204" pitchFamily="18" charset="0"/>
                        <a:ea typeface="Cambria" panose="02040503050406030204" pitchFamily="18" charset="0"/>
                        <a:cs typeface="Aptos" panose="020B0004020202020204" pitchFamily="34" charset="0"/>
                      </a:endParaRPr>
                    </a:p>
                  </a:txBody>
                  <a:tcPr marL="68580" marR="68580" marT="0" marB="0" anchor="ctr">
                    <a:solidFill>
                      <a:srgbClr val="CBCBCB"/>
                    </a:solidFill>
                  </a:tcPr>
                </a:tc>
                <a:tc>
                  <a:txBody>
                    <a:bodyPr/>
                    <a:lstStyle/>
                    <a:p>
                      <a:pPr algn="ctr">
                        <a:buNone/>
                      </a:pPr>
                      <a:r>
                        <a:rPr lang="en-US" sz="1300">
                          <a:effectLst/>
                          <a:latin typeface="Cambria" panose="02040503050406030204" pitchFamily="18" charset="0"/>
                          <a:ea typeface="Cambria" panose="02040503050406030204" pitchFamily="18" charset="0"/>
                          <a:cs typeface="Aptos" panose="020B0004020202020204" pitchFamily="34" charset="0"/>
                        </a:rPr>
                        <a:t>0-10%</a:t>
                      </a:r>
                      <a:endParaRPr lang="en-IN" sz="1300">
                        <a:effectLst/>
                        <a:latin typeface="Cambria" panose="02040503050406030204" pitchFamily="18" charset="0"/>
                        <a:ea typeface="Cambria" panose="02040503050406030204" pitchFamily="18" charset="0"/>
                        <a:cs typeface="Aptos" panose="020B0004020202020204" pitchFamily="34" charset="0"/>
                      </a:endParaRPr>
                    </a:p>
                  </a:txBody>
                  <a:tcPr marL="68580" marR="68580" marT="0" marB="0" anchor="ctr">
                    <a:solidFill>
                      <a:srgbClr val="CBCBCB"/>
                    </a:solidFill>
                  </a:tcPr>
                </a:tc>
                <a:tc>
                  <a:txBody>
                    <a:bodyPr/>
                    <a:lstStyle/>
                    <a:p>
                      <a:pPr algn="ctr">
                        <a:buNone/>
                      </a:pPr>
                      <a:r>
                        <a:rPr lang="en-US" sz="1300">
                          <a:effectLst/>
                          <a:latin typeface="Cambria" panose="02040503050406030204" pitchFamily="18" charset="0"/>
                          <a:ea typeface="Cambria" panose="02040503050406030204" pitchFamily="18" charset="0"/>
                          <a:cs typeface="Aptos" panose="020B0004020202020204" pitchFamily="34" charset="0"/>
                        </a:rPr>
                        <a:t>25-35%</a:t>
                      </a:r>
                      <a:endParaRPr lang="en-IN" sz="1300">
                        <a:effectLst/>
                        <a:latin typeface="Cambria" panose="02040503050406030204" pitchFamily="18" charset="0"/>
                        <a:ea typeface="Cambria" panose="02040503050406030204" pitchFamily="18" charset="0"/>
                        <a:cs typeface="Aptos" panose="020B0004020202020204" pitchFamily="34" charset="0"/>
                      </a:endParaRPr>
                    </a:p>
                  </a:txBody>
                  <a:tcPr marL="68580" marR="68580" marT="0" marB="0" anchor="ctr">
                    <a:solidFill>
                      <a:srgbClr val="CBCBCB"/>
                    </a:solidFill>
                  </a:tcPr>
                </a:tc>
                <a:extLst>
                  <a:ext uri="{0D108BD9-81ED-4DB2-BD59-A6C34878D82A}">
                    <a16:rowId xmlns:a16="http://schemas.microsoft.com/office/drawing/2014/main" val="969302883"/>
                  </a:ext>
                </a:extLst>
              </a:tr>
              <a:tr h="1494503">
                <a:tc>
                  <a:txBody>
                    <a:bodyPr/>
                    <a:lstStyle/>
                    <a:p>
                      <a:pPr algn="ctr">
                        <a:buNone/>
                      </a:pPr>
                      <a:r>
                        <a:rPr lang="en-US" sz="1300" b="1">
                          <a:effectLst/>
                          <a:latin typeface="Cambria" panose="02040503050406030204" pitchFamily="18" charset="0"/>
                          <a:ea typeface="Cambria" panose="02040503050406030204" pitchFamily="18" charset="0"/>
                          <a:cs typeface="Aptos" panose="020B0004020202020204" pitchFamily="34" charset="0"/>
                        </a:rPr>
                        <a:t>Strategy</a:t>
                      </a:r>
                      <a:endParaRPr lang="en-IN" sz="1300" b="1">
                        <a:effectLst/>
                        <a:latin typeface="Cambria" panose="02040503050406030204" pitchFamily="18" charset="0"/>
                        <a:ea typeface="Cambria" panose="02040503050406030204" pitchFamily="18" charset="0"/>
                        <a:cs typeface="Aptos" panose="020B0004020202020204" pitchFamily="34" charset="0"/>
                      </a:endParaRPr>
                    </a:p>
                  </a:txBody>
                  <a:tcPr marL="68580" marR="68580" marT="0" marB="0" anchor="ctr">
                    <a:solidFill>
                      <a:srgbClr val="E7E7E7"/>
                    </a:solidFill>
                  </a:tcPr>
                </a:tc>
                <a:tc>
                  <a:txBody>
                    <a:bodyPr/>
                    <a:lstStyle/>
                    <a:p>
                      <a:pPr algn="ctr">
                        <a:buNone/>
                      </a:pPr>
                      <a:r>
                        <a:rPr lang="en-US" sz="1300">
                          <a:effectLst/>
                          <a:latin typeface="Cambria" panose="02040503050406030204" pitchFamily="18" charset="0"/>
                          <a:ea typeface="Cambria" panose="02040503050406030204" pitchFamily="18" charset="0"/>
                          <a:cs typeface="Aptos" panose="020B0004020202020204" pitchFamily="34" charset="0"/>
                        </a:rPr>
                        <a:t>Long term bottom-up fundamental picks.</a:t>
                      </a:r>
                      <a:br>
                        <a:rPr lang="en-US" sz="1300">
                          <a:effectLst/>
                          <a:latin typeface="Cambria" panose="02040503050406030204" pitchFamily="18" charset="0"/>
                          <a:ea typeface="Cambria" panose="02040503050406030204" pitchFamily="18" charset="0"/>
                          <a:cs typeface="Aptos" panose="020B0004020202020204" pitchFamily="34" charset="0"/>
                        </a:rPr>
                      </a:br>
                      <a:br>
                        <a:rPr lang="en-US" sz="1300">
                          <a:effectLst/>
                          <a:latin typeface="Cambria" panose="02040503050406030204" pitchFamily="18" charset="0"/>
                          <a:ea typeface="Cambria" panose="02040503050406030204" pitchFamily="18" charset="0"/>
                          <a:cs typeface="Aptos" panose="020B0004020202020204" pitchFamily="34" charset="0"/>
                        </a:rPr>
                      </a:br>
                      <a:r>
                        <a:rPr lang="en-US" sz="1300">
                          <a:effectLst/>
                          <a:latin typeface="Cambria" panose="02040503050406030204" pitchFamily="18" charset="0"/>
                          <a:ea typeface="Cambria" panose="02040503050406030204" pitchFamily="18" charset="0"/>
                          <a:cs typeface="Aptos" panose="020B0004020202020204" pitchFamily="34" charset="0"/>
                        </a:rPr>
                        <a:t>Tactical Opportunities</a:t>
                      </a:r>
                      <a:endParaRPr lang="en-IN" sz="1300">
                        <a:effectLst/>
                        <a:latin typeface="Cambria" panose="02040503050406030204" pitchFamily="18" charset="0"/>
                        <a:ea typeface="Cambria" panose="02040503050406030204" pitchFamily="18" charset="0"/>
                        <a:cs typeface="Aptos" panose="020B0004020202020204" pitchFamily="34" charset="0"/>
                      </a:endParaRPr>
                    </a:p>
                  </a:txBody>
                  <a:tcPr marL="68580" marR="68580" marT="0" marB="0" anchor="ctr">
                    <a:solidFill>
                      <a:srgbClr val="E7E7E7"/>
                    </a:solidFill>
                  </a:tcPr>
                </a:tc>
                <a:tc>
                  <a:txBody>
                    <a:bodyPr/>
                    <a:lstStyle/>
                    <a:p>
                      <a:pPr algn="ctr">
                        <a:buNone/>
                      </a:pPr>
                      <a:r>
                        <a:rPr lang="en-US" sz="1300">
                          <a:solidFill>
                            <a:srgbClr val="000000"/>
                          </a:solidFill>
                          <a:effectLst/>
                          <a:latin typeface="Cambria" panose="02040503050406030204" pitchFamily="18" charset="0"/>
                          <a:ea typeface="Cambria" panose="02040503050406030204" pitchFamily="18" charset="0"/>
                          <a:cs typeface="Aptos" panose="020B0004020202020204" pitchFamily="34" charset="0"/>
                        </a:rPr>
                        <a:t>Benefit from select stock or index opportunities using Futures and Options via derivative strategies</a:t>
                      </a:r>
                      <a:endParaRPr lang="en-IN" sz="1300">
                        <a:effectLst/>
                        <a:latin typeface="Cambria" panose="02040503050406030204" pitchFamily="18" charset="0"/>
                        <a:ea typeface="Cambria" panose="02040503050406030204" pitchFamily="18" charset="0"/>
                        <a:cs typeface="Aptos" panose="020B0004020202020204" pitchFamily="34" charset="0"/>
                      </a:endParaRPr>
                    </a:p>
                  </a:txBody>
                  <a:tcPr marL="68580" marR="68580" marT="0" marB="0" anchor="ctr">
                    <a:solidFill>
                      <a:srgbClr val="E7E7E7"/>
                    </a:solidFill>
                  </a:tcPr>
                </a:tc>
                <a:tc>
                  <a:txBody>
                    <a:bodyPr/>
                    <a:lstStyle/>
                    <a:p>
                      <a:pPr algn="ctr">
                        <a:buNone/>
                      </a:pPr>
                      <a:r>
                        <a:rPr lang="en-US" sz="1300">
                          <a:solidFill>
                            <a:srgbClr val="000000"/>
                          </a:solidFill>
                          <a:effectLst/>
                          <a:latin typeface="Cambria" panose="02040503050406030204" pitchFamily="18" charset="0"/>
                          <a:ea typeface="Cambria" panose="02040503050406030204" pitchFamily="18" charset="0"/>
                          <a:cs typeface="Aptos" panose="020B0004020202020204" pitchFamily="34" charset="0"/>
                        </a:rPr>
                        <a:t>To benefit from the price difference without taking much risk using arbitrage strategy</a:t>
                      </a:r>
                      <a:endParaRPr lang="en-IN" sz="1300">
                        <a:solidFill>
                          <a:srgbClr val="000000"/>
                        </a:solidFill>
                        <a:effectLst/>
                        <a:latin typeface="Cambria" panose="02040503050406030204" pitchFamily="18" charset="0"/>
                        <a:ea typeface="Cambria" panose="02040503050406030204" pitchFamily="18" charset="0"/>
                        <a:cs typeface="Aptos" panose="020B0004020202020204" pitchFamily="34" charset="0"/>
                      </a:endParaRPr>
                    </a:p>
                  </a:txBody>
                  <a:tcPr marL="68580" marR="68580" marT="0" marB="0" anchor="ctr">
                    <a:solidFill>
                      <a:srgbClr val="E7E7E7"/>
                    </a:solidFill>
                  </a:tcPr>
                </a:tc>
                <a:tc>
                  <a:txBody>
                    <a:bodyPr/>
                    <a:lstStyle/>
                    <a:p>
                      <a:pPr algn="ctr">
                        <a:buNone/>
                      </a:pPr>
                      <a:r>
                        <a:rPr lang="en-US" sz="1300">
                          <a:solidFill>
                            <a:srgbClr val="000000"/>
                          </a:solidFill>
                          <a:effectLst/>
                          <a:latin typeface="Cambria" panose="02040503050406030204" pitchFamily="18" charset="0"/>
                          <a:ea typeface="Cambria" panose="02040503050406030204" pitchFamily="18" charset="0"/>
                          <a:cs typeface="Aptos" panose="020B0004020202020204" pitchFamily="34" charset="0"/>
                        </a:rPr>
                        <a:t>To benefit from growth in real estate and infrastructure related Projects</a:t>
                      </a:r>
                      <a:endParaRPr lang="en-IN" sz="1300">
                        <a:solidFill>
                          <a:srgbClr val="000000"/>
                        </a:solidFill>
                        <a:effectLst/>
                        <a:latin typeface="Cambria" panose="02040503050406030204" pitchFamily="18" charset="0"/>
                        <a:ea typeface="Cambria" panose="02040503050406030204" pitchFamily="18" charset="0"/>
                        <a:cs typeface="Aptos" panose="020B0004020202020204" pitchFamily="34" charset="0"/>
                      </a:endParaRPr>
                    </a:p>
                  </a:txBody>
                  <a:tcPr marL="68580" marR="68580" marT="0" marB="0" anchor="ctr">
                    <a:solidFill>
                      <a:srgbClr val="E7E7E7"/>
                    </a:solidFill>
                  </a:tcPr>
                </a:tc>
                <a:tc>
                  <a:txBody>
                    <a:bodyPr/>
                    <a:lstStyle/>
                    <a:p>
                      <a:pPr algn="ctr">
                        <a:buNone/>
                      </a:pPr>
                      <a:r>
                        <a:rPr lang="en-US" sz="1300">
                          <a:effectLst/>
                          <a:latin typeface="Cambria" panose="02040503050406030204" pitchFamily="18" charset="0"/>
                          <a:ea typeface="Cambria" panose="02040503050406030204" pitchFamily="18" charset="0"/>
                          <a:cs typeface="Aptos" panose="020B0004020202020204" pitchFamily="34" charset="0"/>
                        </a:rPr>
                        <a:t>To benefit from the</a:t>
                      </a:r>
                    </a:p>
                    <a:p>
                      <a:pPr algn="ctr">
                        <a:buNone/>
                      </a:pPr>
                      <a:r>
                        <a:rPr lang="en-US" sz="1300">
                          <a:effectLst/>
                          <a:latin typeface="Cambria" panose="02040503050406030204" pitchFamily="18" charset="0"/>
                          <a:ea typeface="Cambria" panose="02040503050406030204" pitchFamily="18" charset="0"/>
                          <a:cs typeface="Aptos" panose="020B0004020202020204" pitchFamily="34" charset="0"/>
                        </a:rPr>
                        <a:t>safety of debt</a:t>
                      </a:r>
                      <a:endParaRPr lang="en-IN" sz="1300">
                        <a:effectLst/>
                        <a:latin typeface="Cambria" panose="02040503050406030204" pitchFamily="18" charset="0"/>
                        <a:ea typeface="Cambria" panose="02040503050406030204" pitchFamily="18" charset="0"/>
                        <a:cs typeface="Aptos" panose="020B0004020202020204" pitchFamily="34" charset="0"/>
                      </a:endParaRPr>
                    </a:p>
                  </a:txBody>
                  <a:tcPr marL="68580" marR="68580" marT="0" marB="0" anchor="ctr">
                    <a:solidFill>
                      <a:srgbClr val="E7E7E7"/>
                    </a:solidFill>
                  </a:tcPr>
                </a:tc>
                <a:extLst>
                  <a:ext uri="{0D108BD9-81ED-4DB2-BD59-A6C34878D82A}">
                    <a16:rowId xmlns:a16="http://schemas.microsoft.com/office/drawing/2014/main" val="3085341055"/>
                  </a:ext>
                </a:extLst>
              </a:tr>
            </a:tbl>
          </a:graphicData>
        </a:graphic>
      </p:graphicFrame>
      <p:sp>
        <p:nvSpPr>
          <p:cNvPr id="12" name="TextBox 11">
            <a:extLst>
              <a:ext uri="{FF2B5EF4-FFF2-40B4-BE49-F238E27FC236}">
                <a16:creationId xmlns:a16="http://schemas.microsoft.com/office/drawing/2014/main" id="{327726B8-CAC8-2671-879B-512644F5ADDE}"/>
              </a:ext>
            </a:extLst>
          </p:cNvPr>
          <p:cNvSpPr txBox="1"/>
          <p:nvPr/>
        </p:nvSpPr>
        <p:spPr>
          <a:xfrm>
            <a:off x="8971023" y="5352833"/>
            <a:ext cx="2782885"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200" b="1"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Fees Structure</a:t>
            </a:r>
          </a:p>
        </p:txBody>
      </p:sp>
      <p:pic>
        <p:nvPicPr>
          <p:cNvPr id="7" name="Picture 6" descr="A white text on a black background&#10;&#10;AI-generated content may be incorrect.">
            <a:extLst>
              <a:ext uri="{FF2B5EF4-FFF2-40B4-BE49-F238E27FC236}">
                <a16:creationId xmlns:a16="http://schemas.microsoft.com/office/drawing/2014/main" id="{A5A3EF3D-50C7-DF5D-ADF0-E720AA4CB361}"/>
              </a:ext>
            </a:extLst>
          </p:cNvPr>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10362466" y="234062"/>
            <a:ext cx="1559328" cy="340260"/>
          </a:xfrm>
          <a:prstGeom prst="rect">
            <a:avLst/>
          </a:prstGeom>
        </p:spPr>
      </p:pic>
      <p:graphicFrame>
        <p:nvGraphicFramePr>
          <p:cNvPr id="6" name="Table 5">
            <a:extLst>
              <a:ext uri="{FF2B5EF4-FFF2-40B4-BE49-F238E27FC236}">
                <a16:creationId xmlns:a16="http://schemas.microsoft.com/office/drawing/2014/main" id="{52EB4FF3-234B-51FB-FD03-E0B926FC1F77}"/>
              </a:ext>
            </a:extLst>
          </p:cNvPr>
          <p:cNvGraphicFramePr>
            <a:graphicFrameLocks noGrp="1"/>
          </p:cNvGraphicFramePr>
          <p:nvPr>
            <p:extLst>
              <p:ext uri="{D42A27DB-BD31-4B8C-83A1-F6EECF244321}">
                <p14:modId xmlns:p14="http://schemas.microsoft.com/office/powerpoint/2010/main" val="115404312"/>
              </p:ext>
            </p:extLst>
          </p:nvPr>
        </p:nvGraphicFramePr>
        <p:xfrm>
          <a:off x="4832562" y="3610242"/>
          <a:ext cx="4076116" cy="817287"/>
        </p:xfrm>
        <a:graphic>
          <a:graphicData uri="http://schemas.openxmlformats.org/drawingml/2006/table">
            <a:tbl>
              <a:tblPr/>
              <a:tblGrid>
                <a:gridCol w="938651">
                  <a:extLst>
                    <a:ext uri="{9D8B030D-6E8A-4147-A177-3AD203B41FA5}">
                      <a16:colId xmlns:a16="http://schemas.microsoft.com/office/drawing/2014/main" val="362840236"/>
                    </a:ext>
                  </a:extLst>
                </a:gridCol>
                <a:gridCol w="627493">
                  <a:extLst>
                    <a:ext uri="{9D8B030D-6E8A-4147-A177-3AD203B41FA5}">
                      <a16:colId xmlns:a16="http://schemas.microsoft.com/office/drawing/2014/main" val="3766830423"/>
                    </a:ext>
                  </a:extLst>
                </a:gridCol>
                <a:gridCol w="627493">
                  <a:extLst>
                    <a:ext uri="{9D8B030D-6E8A-4147-A177-3AD203B41FA5}">
                      <a16:colId xmlns:a16="http://schemas.microsoft.com/office/drawing/2014/main" val="3428064130"/>
                    </a:ext>
                  </a:extLst>
                </a:gridCol>
                <a:gridCol w="627493">
                  <a:extLst>
                    <a:ext uri="{9D8B030D-6E8A-4147-A177-3AD203B41FA5}">
                      <a16:colId xmlns:a16="http://schemas.microsoft.com/office/drawing/2014/main" val="2328056103"/>
                    </a:ext>
                  </a:extLst>
                </a:gridCol>
                <a:gridCol w="627493">
                  <a:extLst>
                    <a:ext uri="{9D8B030D-6E8A-4147-A177-3AD203B41FA5}">
                      <a16:colId xmlns:a16="http://schemas.microsoft.com/office/drawing/2014/main" val="1817659138"/>
                    </a:ext>
                  </a:extLst>
                </a:gridCol>
                <a:gridCol w="627493">
                  <a:extLst>
                    <a:ext uri="{9D8B030D-6E8A-4147-A177-3AD203B41FA5}">
                      <a16:colId xmlns:a16="http://schemas.microsoft.com/office/drawing/2014/main" val="3884942583"/>
                    </a:ext>
                  </a:extLst>
                </a:gridCol>
              </a:tblGrid>
              <a:tr h="272429">
                <a:tc>
                  <a:txBody>
                    <a:bodyPr/>
                    <a:lstStyle/>
                    <a:p>
                      <a:pPr algn="ctr" fontAlgn="ctr">
                        <a:buNone/>
                      </a:pPr>
                      <a:r>
                        <a:rPr lang="en-IN" sz="1200" b="1" i="0" u="none" strike="noStrike" dirty="0">
                          <a:solidFill>
                            <a:schemeClr val="bg1"/>
                          </a:solidFill>
                          <a:effectLst/>
                          <a:latin typeface="Cambria" panose="02040503050406030204" pitchFamily="18" charset="0"/>
                        </a:rPr>
                        <a:t> Particulars</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1"/>
                    </a:solidFill>
                  </a:tcPr>
                </a:tc>
                <a:tc>
                  <a:txBody>
                    <a:bodyPr/>
                    <a:lstStyle/>
                    <a:p>
                      <a:pPr algn="ctr" fontAlgn="ctr">
                        <a:buNone/>
                      </a:pPr>
                      <a:r>
                        <a:rPr lang="en-IN" sz="1200" b="1" i="0" u="none" strike="noStrike" dirty="0">
                          <a:solidFill>
                            <a:schemeClr val="bg1"/>
                          </a:solidFill>
                          <a:effectLst/>
                          <a:latin typeface="Cambria" panose="02040503050406030204" pitchFamily="18" charset="0"/>
                        </a:rPr>
                        <a:t>1 W</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1"/>
                    </a:solidFill>
                  </a:tcPr>
                </a:tc>
                <a:tc>
                  <a:txBody>
                    <a:bodyPr/>
                    <a:lstStyle/>
                    <a:p>
                      <a:pPr algn="ctr" fontAlgn="ctr">
                        <a:buNone/>
                      </a:pPr>
                      <a:r>
                        <a:rPr lang="en-IN" sz="1200" b="1" i="0" u="none" strike="noStrike">
                          <a:solidFill>
                            <a:schemeClr val="bg1"/>
                          </a:solidFill>
                          <a:effectLst/>
                          <a:latin typeface="Cambria" panose="02040503050406030204" pitchFamily="18" charset="0"/>
                        </a:rPr>
                        <a:t>1 M</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1"/>
                    </a:solidFill>
                  </a:tcPr>
                </a:tc>
                <a:tc>
                  <a:txBody>
                    <a:bodyPr/>
                    <a:lstStyle/>
                    <a:p>
                      <a:pPr algn="ctr" fontAlgn="ctr">
                        <a:buNone/>
                      </a:pPr>
                      <a:r>
                        <a:rPr lang="en-IN" sz="1200" b="1" i="0" u="none" strike="noStrike" dirty="0">
                          <a:solidFill>
                            <a:schemeClr val="bg1"/>
                          </a:solidFill>
                          <a:effectLst/>
                          <a:latin typeface="Cambria" panose="02040503050406030204" pitchFamily="18" charset="0"/>
                        </a:rPr>
                        <a:t>3 M</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1"/>
                    </a:solidFill>
                  </a:tcPr>
                </a:tc>
                <a:tc>
                  <a:txBody>
                    <a:bodyPr/>
                    <a:lstStyle/>
                    <a:p>
                      <a:pPr algn="ctr" fontAlgn="ctr">
                        <a:buNone/>
                      </a:pPr>
                      <a:r>
                        <a:rPr lang="en-IN" sz="1200" b="1" i="0" u="none" strike="noStrike" dirty="0">
                          <a:solidFill>
                            <a:schemeClr val="bg1"/>
                          </a:solidFill>
                          <a:effectLst/>
                          <a:latin typeface="Cambria" panose="02040503050406030204" pitchFamily="18" charset="0"/>
                        </a:rPr>
                        <a:t>6 M</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1"/>
                    </a:solidFill>
                  </a:tcPr>
                </a:tc>
                <a:tc>
                  <a:txBody>
                    <a:bodyPr/>
                    <a:lstStyle/>
                    <a:p>
                      <a:pPr algn="ctr" fontAlgn="ctr">
                        <a:buNone/>
                      </a:pPr>
                      <a:r>
                        <a:rPr lang="en-IN" sz="1200" b="1" i="0" u="none" strike="noStrike" dirty="0">
                          <a:solidFill>
                            <a:schemeClr val="bg1"/>
                          </a:solidFill>
                          <a:effectLst/>
                          <a:latin typeface="Cambria" panose="02040503050406030204" pitchFamily="18" charset="0"/>
                        </a:rPr>
                        <a:t>SI (Abs)</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tx1"/>
                    </a:solidFill>
                  </a:tcPr>
                </a:tc>
                <a:extLst>
                  <a:ext uri="{0D108BD9-81ED-4DB2-BD59-A6C34878D82A}">
                    <a16:rowId xmlns:a16="http://schemas.microsoft.com/office/drawing/2014/main" val="3398136506"/>
                  </a:ext>
                </a:extLst>
              </a:tr>
              <a:tr h="272429">
                <a:tc>
                  <a:txBody>
                    <a:bodyPr/>
                    <a:lstStyle/>
                    <a:p>
                      <a:pPr algn="ctr" fontAlgn="ctr">
                        <a:buNone/>
                      </a:pPr>
                      <a:r>
                        <a:rPr lang="en-IN" sz="1200" b="0" i="0" u="none" strike="noStrike" dirty="0">
                          <a:solidFill>
                            <a:srgbClr val="000000"/>
                          </a:solidFill>
                          <a:effectLst/>
                          <a:latin typeface="Cambria" panose="02040503050406030204" pitchFamily="18" charset="0"/>
                        </a:rPr>
                        <a:t>Titanium</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IN" sz="1200" b="0" i="0" u="none" strike="noStrike" dirty="0">
                          <a:solidFill>
                            <a:srgbClr val="000000"/>
                          </a:solidFill>
                          <a:effectLst/>
                          <a:latin typeface="Cambria" panose="02040503050406030204" pitchFamily="18" charset="0"/>
                        </a:rPr>
                        <a:t>0.67%</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IN" sz="1200" b="0" i="0" u="none" strike="noStrike" dirty="0">
                          <a:solidFill>
                            <a:srgbClr val="000000"/>
                          </a:solidFill>
                          <a:effectLst/>
                          <a:latin typeface="Cambria" panose="02040503050406030204" pitchFamily="18" charset="0"/>
                        </a:rPr>
                        <a:t>0.37%</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IN" sz="1200" b="0" i="0" u="none" strike="noStrike" dirty="0">
                          <a:solidFill>
                            <a:srgbClr val="000000"/>
                          </a:solidFill>
                          <a:effectLst/>
                          <a:latin typeface="Cambria" panose="02040503050406030204" pitchFamily="18" charset="0"/>
                        </a:rPr>
                        <a:t>2.61%</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IN" sz="1200" b="0" i="0" u="none" strike="noStrike" dirty="0">
                          <a:solidFill>
                            <a:srgbClr val="000000"/>
                          </a:solidFill>
                          <a:effectLst/>
                          <a:latin typeface="Cambria" panose="02040503050406030204" pitchFamily="18" charset="0"/>
                        </a:rPr>
                        <a:t>1.81%</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IN" sz="1200" b="0" i="0" u="none" strike="noStrike" dirty="0">
                          <a:solidFill>
                            <a:srgbClr val="000000"/>
                          </a:solidFill>
                          <a:effectLst/>
                          <a:latin typeface="Cambria" panose="02040503050406030204" pitchFamily="18" charset="0"/>
                        </a:rPr>
                        <a:t>1.19%</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1165497997"/>
                  </a:ext>
                </a:extLst>
              </a:tr>
              <a:tr h="272429">
                <a:tc>
                  <a:txBody>
                    <a:bodyPr/>
                    <a:lstStyle/>
                    <a:p>
                      <a:pPr algn="ctr" fontAlgn="ctr">
                        <a:buNone/>
                      </a:pPr>
                      <a:r>
                        <a:rPr lang="en-IN" sz="1200" b="1" i="1" u="none" strike="noStrike" dirty="0">
                          <a:solidFill>
                            <a:srgbClr val="000000"/>
                          </a:solidFill>
                          <a:effectLst/>
                          <a:latin typeface="Cambria" panose="02040503050406030204" pitchFamily="18" charset="0"/>
                        </a:rPr>
                        <a:t>Nifty 50 TRI</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IN" sz="1200" b="1" i="1" u="none" strike="noStrike" dirty="0">
                          <a:solidFill>
                            <a:srgbClr val="000000"/>
                          </a:solidFill>
                          <a:effectLst/>
                          <a:latin typeface="Cambria" panose="02040503050406030204" pitchFamily="18" charset="0"/>
                        </a:rPr>
                        <a:t>2.62%</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IN" sz="1200" b="1" i="1" u="none" strike="noStrike" dirty="0">
                          <a:solidFill>
                            <a:srgbClr val="000000"/>
                          </a:solidFill>
                          <a:effectLst/>
                          <a:latin typeface="Cambria" panose="02040503050406030204" pitchFamily="18" charset="0"/>
                        </a:rPr>
                        <a:t>2.37%</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IN" sz="1200" b="1" i="1" u="none" strike="noStrike" dirty="0">
                          <a:solidFill>
                            <a:srgbClr val="000000"/>
                          </a:solidFill>
                          <a:effectLst/>
                          <a:latin typeface="Cambria" panose="02040503050406030204" pitchFamily="18" charset="0"/>
                        </a:rPr>
                        <a:t>2.28%</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ctr">
                        <a:buNone/>
                      </a:pPr>
                      <a:r>
                        <a:rPr lang="en-IN" sz="1200" b="0" i="0" u="none" strike="noStrike" dirty="0">
                          <a:solidFill>
                            <a:srgbClr val="000000"/>
                          </a:solidFill>
                          <a:effectLst/>
                          <a:latin typeface="Cambria" panose="02040503050406030204" pitchFamily="18" charset="0"/>
                        </a:rPr>
                        <a:t>-2.98%</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l" fontAlgn="b">
                        <a:buNone/>
                      </a:pPr>
                      <a:endParaRPr lang="en-IN" sz="1200" b="0" i="0" u="none" strike="noStrike" dirty="0">
                        <a:solidFill>
                          <a:srgbClr val="000000"/>
                        </a:solidFill>
                        <a:effectLst/>
                        <a:latin typeface="Calibri" panose="020F0502020204030204" pitchFamily="34" charset="0"/>
                      </a:endParaRP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extLst>
                  <a:ext uri="{0D108BD9-81ED-4DB2-BD59-A6C34878D82A}">
                    <a16:rowId xmlns:a16="http://schemas.microsoft.com/office/drawing/2014/main" val="3828316387"/>
                  </a:ext>
                </a:extLst>
              </a:tr>
            </a:tbl>
          </a:graphicData>
        </a:graphic>
      </p:graphicFrame>
      <p:graphicFrame>
        <p:nvGraphicFramePr>
          <p:cNvPr id="8" name="Table 2">
            <a:extLst>
              <a:ext uri="{FF2B5EF4-FFF2-40B4-BE49-F238E27FC236}">
                <a16:creationId xmlns:a16="http://schemas.microsoft.com/office/drawing/2014/main" id="{6F119CD0-D777-1EFD-7B26-88D964280F31}"/>
              </a:ext>
            </a:extLst>
          </p:cNvPr>
          <p:cNvGraphicFramePr>
            <a:graphicFrameLocks noGrp="1"/>
          </p:cNvGraphicFramePr>
          <p:nvPr/>
        </p:nvGraphicFramePr>
        <p:xfrm>
          <a:off x="4811780" y="4763158"/>
          <a:ext cx="4117678" cy="1786067"/>
        </p:xfrm>
        <a:graphic>
          <a:graphicData uri="http://schemas.openxmlformats.org/drawingml/2006/table">
            <a:tbl>
              <a:tblPr firstRow="1" bandRow="1">
                <a:tableStyleId>{073A0DAA-6AF3-43AB-8588-CEC1D06C72B9}</a:tableStyleId>
              </a:tblPr>
              <a:tblGrid>
                <a:gridCol w="2808778">
                  <a:extLst>
                    <a:ext uri="{9D8B030D-6E8A-4147-A177-3AD203B41FA5}">
                      <a16:colId xmlns:a16="http://schemas.microsoft.com/office/drawing/2014/main" val="979919291"/>
                    </a:ext>
                  </a:extLst>
                </a:gridCol>
                <a:gridCol w="1308900">
                  <a:extLst>
                    <a:ext uri="{9D8B030D-6E8A-4147-A177-3AD203B41FA5}">
                      <a16:colId xmlns:a16="http://schemas.microsoft.com/office/drawing/2014/main" val="2728041260"/>
                    </a:ext>
                  </a:extLst>
                </a:gridCol>
              </a:tblGrid>
              <a:tr h="396292">
                <a:tc>
                  <a:txBody>
                    <a:bodyPr/>
                    <a:lstStyle/>
                    <a:p>
                      <a:pPr algn="ctr"/>
                      <a:r>
                        <a:rPr lang="en-US" sz="1300" dirty="0">
                          <a:latin typeface="Cambria" panose="02040503050406030204" pitchFamily="18" charset="0"/>
                          <a:ea typeface="Cambria" panose="02040503050406030204" pitchFamily="18" charset="0"/>
                        </a:rPr>
                        <a:t>Top </a:t>
                      </a:r>
                      <a:r>
                        <a:rPr lang="en-IN" sz="1300" dirty="0">
                          <a:latin typeface="Cambria" panose="02040503050406030204" pitchFamily="18" charset="0"/>
                          <a:ea typeface="Cambria" panose="02040503050406030204" pitchFamily="18" charset="0"/>
                        </a:rPr>
                        <a:t>Holdings</a:t>
                      </a:r>
                      <a:endParaRPr lang="en-US" sz="1300" dirty="0">
                        <a:latin typeface="Cambria" panose="02040503050406030204" pitchFamily="18" charset="0"/>
                        <a:ea typeface="Cambria" panose="02040503050406030204" pitchFamily="18" charset="0"/>
                      </a:endParaRPr>
                    </a:p>
                  </a:txBody>
                  <a:tcPr anchor="ctr"/>
                </a:tc>
                <a:tc>
                  <a:txBody>
                    <a:bodyPr/>
                    <a:lstStyle/>
                    <a:p>
                      <a:pPr algn="ctr"/>
                      <a:r>
                        <a:rPr lang="en-IN" sz="1300" dirty="0">
                          <a:latin typeface="Cambria" panose="02040503050406030204" pitchFamily="18" charset="0"/>
                          <a:ea typeface="Cambria" panose="02040503050406030204" pitchFamily="18" charset="0"/>
                        </a:rPr>
                        <a:t>Weights %</a:t>
                      </a:r>
                    </a:p>
                  </a:txBody>
                  <a:tcPr anchor="ctr"/>
                </a:tc>
                <a:extLst>
                  <a:ext uri="{0D108BD9-81ED-4DB2-BD59-A6C34878D82A}">
                    <a16:rowId xmlns:a16="http://schemas.microsoft.com/office/drawing/2014/main" val="2509566197"/>
                  </a:ext>
                </a:extLst>
              </a:tr>
              <a:tr h="277955">
                <a:tc>
                  <a:txBody>
                    <a:bodyPr/>
                    <a:lstStyle/>
                    <a:p>
                      <a:pPr algn="ctr" rtl="0" fontAlgn="b">
                        <a:buNone/>
                      </a:pPr>
                      <a:r>
                        <a:rPr lang="en-IN" sz="1200" b="0" i="0" u="none" strike="noStrike">
                          <a:solidFill>
                            <a:srgbClr val="000000"/>
                          </a:solidFill>
                          <a:effectLst/>
                          <a:latin typeface="Cambria" panose="02040503050406030204" pitchFamily="18" charset="0"/>
                        </a:rPr>
                        <a:t>ICICI BANK LTD.</a:t>
                      </a:r>
                    </a:p>
                  </a:txBody>
                  <a:tcPr marL="9525" marR="9525" marT="9525" marB="0" anchor="ctr">
                    <a:solidFill>
                      <a:srgbClr val="CBCBCB"/>
                    </a:solidFill>
                  </a:tcPr>
                </a:tc>
                <a:tc>
                  <a:txBody>
                    <a:bodyPr/>
                    <a:lstStyle/>
                    <a:p>
                      <a:pPr algn="ctr" rtl="0" fontAlgn="b">
                        <a:buNone/>
                      </a:pPr>
                      <a:r>
                        <a:rPr lang="en-IN" sz="1200" b="0" i="0" u="none" strike="noStrike">
                          <a:solidFill>
                            <a:srgbClr val="000000"/>
                          </a:solidFill>
                          <a:effectLst/>
                          <a:latin typeface="Cambria" panose="02040503050406030204" pitchFamily="18" charset="0"/>
                        </a:rPr>
                        <a:t>4.12%</a:t>
                      </a:r>
                    </a:p>
                  </a:txBody>
                  <a:tcPr marL="9525" marR="9525" marT="9525" marB="0" anchor="ctr">
                    <a:solidFill>
                      <a:srgbClr val="CBCBCB"/>
                    </a:solidFill>
                  </a:tcPr>
                </a:tc>
                <a:extLst>
                  <a:ext uri="{0D108BD9-81ED-4DB2-BD59-A6C34878D82A}">
                    <a16:rowId xmlns:a16="http://schemas.microsoft.com/office/drawing/2014/main" val="969302883"/>
                  </a:ext>
                </a:extLst>
              </a:tr>
              <a:tr h="277955">
                <a:tc>
                  <a:txBody>
                    <a:bodyPr/>
                    <a:lstStyle/>
                    <a:p>
                      <a:pPr algn="ctr" rtl="0" fontAlgn="b">
                        <a:buNone/>
                      </a:pPr>
                      <a:r>
                        <a:rPr lang="en-IN" sz="1200" b="0" i="0" u="none" strike="noStrike">
                          <a:solidFill>
                            <a:srgbClr val="000000"/>
                          </a:solidFill>
                          <a:effectLst/>
                          <a:latin typeface="Cambria" panose="02040503050406030204" pitchFamily="18" charset="0"/>
                        </a:rPr>
                        <a:t>HDFC BANK LTD.</a:t>
                      </a:r>
                    </a:p>
                  </a:txBody>
                  <a:tcPr marL="9525" marR="9525" marT="9525" marB="0" anchor="ctr">
                    <a:solidFill>
                      <a:srgbClr val="E7E7E7"/>
                    </a:solidFill>
                  </a:tcPr>
                </a:tc>
                <a:tc>
                  <a:txBody>
                    <a:bodyPr/>
                    <a:lstStyle/>
                    <a:p>
                      <a:pPr algn="ctr" rtl="0" fontAlgn="b">
                        <a:buNone/>
                      </a:pPr>
                      <a:r>
                        <a:rPr lang="en-IN" sz="1200" b="0" i="0" u="none" strike="noStrike">
                          <a:solidFill>
                            <a:srgbClr val="000000"/>
                          </a:solidFill>
                          <a:effectLst/>
                          <a:latin typeface="Cambria" panose="02040503050406030204" pitchFamily="18" charset="0"/>
                        </a:rPr>
                        <a:t>4.00%</a:t>
                      </a:r>
                    </a:p>
                  </a:txBody>
                  <a:tcPr marL="9525" marR="9525" marT="9525" marB="0" anchor="ctr">
                    <a:solidFill>
                      <a:srgbClr val="E7E7E7"/>
                    </a:solidFill>
                  </a:tcPr>
                </a:tc>
                <a:extLst>
                  <a:ext uri="{0D108BD9-81ED-4DB2-BD59-A6C34878D82A}">
                    <a16:rowId xmlns:a16="http://schemas.microsoft.com/office/drawing/2014/main" val="3085341055"/>
                  </a:ext>
                </a:extLst>
              </a:tr>
              <a:tr h="277955">
                <a:tc>
                  <a:txBody>
                    <a:bodyPr/>
                    <a:lstStyle/>
                    <a:p>
                      <a:pPr algn="ctr" rtl="0" fontAlgn="b">
                        <a:buNone/>
                      </a:pPr>
                      <a:r>
                        <a:rPr lang="en-IN" sz="1200" b="0" i="0" u="none" strike="noStrike">
                          <a:solidFill>
                            <a:srgbClr val="000000"/>
                          </a:solidFill>
                          <a:effectLst/>
                          <a:latin typeface="Cambria" panose="02040503050406030204" pitchFamily="18" charset="0"/>
                        </a:rPr>
                        <a:t>MAHINDRA &amp; MAHINDRA LTD.</a:t>
                      </a:r>
                    </a:p>
                  </a:txBody>
                  <a:tcPr marL="9525" marR="9525" marT="9525" marB="0" anchor="ctr">
                    <a:solidFill>
                      <a:srgbClr val="CBCBCB"/>
                    </a:solidFill>
                  </a:tcPr>
                </a:tc>
                <a:tc>
                  <a:txBody>
                    <a:bodyPr/>
                    <a:lstStyle/>
                    <a:p>
                      <a:pPr algn="ctr" rtl="0" fontAlgn="b">
                        <a:buNone/>
                      </a:pPr>
                      <a:r>
                        <a:rPr lang="en-IN" sz="1200" b="0" i="0" u="none" strike="noStrike">
                          <a:solidFill>
                            <a:srgbClr val="000000"/>
                          </a:solidFill>
                          <a:effectLst/>
                          <a:latin typeface="Cambria" panose="02040503050406030204" pitchFamily="18" charset="0"/>
                        </a:rPr>
                        <a:t>3.05%</a:t>
                      </a:r>
                    </a:p>
                  </a:txBody>
                  <a:tcPr marL="9525" marR="9525" marT="9525" marB="0" anchor="ctr">
                    <a:solidFill>
                      <a:srgbClr val="CBCBCB"/>
                    </a:solidFill>
                  </a:tcPr>
                </a:tc>
                <a:extLst>
                  <a:ext uri="{0D108BD9-81ED-4DB2-BD59-A6C34878D82A}">
                    <a16:rowId xmlns:a16="http://schemas.microsoft.com/office/drawing/2014/main" val="4136249459"/>
                  </a:ext>
                </a:extLst>
              </a:tr>
              <a:tr h="277955">
                <a:tc>
                  <a:txBody>
                    <a:bodyPr/>
                    <a:lstStyle/>
                    <a:p>
                      <a:pPr algn="ctr" rtl="0" fontAlgn="b">
                        <a:buNone/>
                      </a:pPr>
                      <a:r>
                        <a:rPr lang="en-IN" sz="1200" b="0" i="0" u="none" strike="noStrike">
                          <a:solidFill>
                            <a:srgbClr val="000000"/>
                          </a:solidFill>
                          <a:effectLst/>
                          <a:latin typeface="Cambria" panose="02040503050406030204" pitchFamily="18" charset="0"/>
                        </a:rPr>
                        <a:t>LARSEN &amp; TOUBRO LTD.</a:t>
                      </a:r>
                    </a:p>
                  </a:txBody>
                  <a:tcPr marL="9525" marR="9525" marT="9525" marB="0" anchor="ctr">
                    <a:solidFill>
                      <a:srgbClr val="E7E7E7"/>
                    </a:solidFill>
                  </a:tcPr>
                </a:tc>
                <a:tc>
                  <a:txBody>
                    <a:bodyPr/>
                    <a:lstStyle/>
                    <a:p>
                      <a:pPr algn="ctr" rtl="0" fontAlgn="b">
                        <a:buNone/>
                      </a:pPr>
                      <a:r>
                        <a:rPr lang="en-IN" sz="1200" b="0" i="0" u="none" strike="noStrike">
                          <a:solidFill>
                            <a:srgbClr val="000000"/>
                          </a:solidFill>
                          <a:effectLst/>
                          <a:latin typeface="Cambria" panose="02040503050406030204" pitchFamily="18" charset="0"/>
                        </a:rPr>
                        <a:t>2.67%</a:t>
                      </a:r>
                    </a:p>
                  </a:txBody>
                  <a:tcPr marL="9525" marR="9525" marT="9525" marB="0" anchor="ctr">
                    <a:solidFill>
                      <a:srgbClr val="E7E7E7"/>
                    </a:solidFill>
                  </a:tcPr>
                </a:tc>
                <a:extLst>
                  <a:ext uri="{0D108BD9-81ED-4DB2-BD59-A6C34878D82A}">
                    <a16:rowId xmlns:a16="http://schemas.microsoft.com/office/drawing/2014/main" val="746667370"/>
                  </a:ext>
                </a:extLst>
              </a:tr>
              <a:tr h="277955">
                <a:tc>
                  <a:txBody>
                    <a:bodyPr/>
                    <a:lstStyle/>
                    <a:p>
                      <a:pPr algn="ctr" rtl="0" fontAlgn="b">
                        <a:buNone/>
                      </a:pPr>
                      <a:r>
                        <a:rPr lang="en-IN" sz="1200" b="0" i="0" u="none" strike="noStrike">
                          <a:solidFill>
                            <a:srgbClr val="000000"/>
                          </a:solidFill>
                          <a:effectLst/>
                          <a:latin typeface="Cambria" panose="02040503050406030204" pitchFamily="18" charset="0"/>
                        </a:rPr>
                        <a:t>BHARTI AIRTEL LTD.</a:t>
                      </a:r>
                    </a:p>
                  </a:txBody>
                  <a:tcPr marL="9525" marR="9525" marT="9525" marB="0" anchor="ctr">
                    <a:solidFill>
                      <a:srgbClr val="CBCBCB"/>
                    </a:solidFill>
                  </a:tcPr>
                </a:tc>
                <a:tc>
                  <a:txBody>
                    <a:bodyPr/>
                    <a:lstStyle/>
                    <a:p>
                      <a:pPr algn="ctr" rtl="0" fontAlgn="b">
                        <a:buNone/>
                      </a:pPr>
                      <a:r>
                        <a:rPr lang="en-IN" sz="1200" b="0" i="0" u="none" strike="noStrike" dirty="0">
                          <a:solidFill>
                            <a:srgbClr val="000000"/>
                          </a:solidFill>
                          <a:effectLst/>
                          <a:latin typeface="Cambria" panose="02040503050406030204" pitchFamily="18" charset="0"/>
                        </a:rPr>
                        <a:t>2.67%</a:t>
                      </a:r>
                    </a:p>
                  </a:txBody>
                  <a:tcPr marL="9525" marR="9525" marT="9525" marB="0" anchor="ctr">
                    <a:solidFill>
                      <a:srgbClr val="CBCBCB"/>
                    </a:solidFill>
                  </a:tcPr>
                </a:tc>
                <a:extLst>
                  <a:ext uri="{0D108BD9-81ED-4DB2-BD59-A6C34878D82A}">
                    <a16:rowId xmlns:a16="http://schemas.microsoft.com/office/drawing/2014/main" val="2680195707"/>
                  </a:ext>
                </a:extLst>
              </a:tr>
            </a:tbl>
          </a:graphicData>
        </a:graphic>
      </p:graphicFrame>
      <p:sp>
        <p:nvSpPr>
          <p:cNvPr id="10" name="TextBox 9">
            <a:extLst>
              <a:ext uri="{FF2B5EF4-FFF2-40B4-BE49-F238E27FC236}">
                <a16:creationId xmlns:a16="http://schemas.microsoft.com/office/drawing/2014/main" id="{2E8F788E-E57B-1753-7400-9387A78D844F}"/>
              </a:ext>
            </a:extLst>
          </p:cNvPr>
          <p:cNvSpPr txBox="1"/>
          <p:nvPr/>
        </p:nvSpPr>
        <p:spPr>
          <a:xfrm>
            <a:off x="4787513" y="4464399"/>
            <a:ext cx="3695647" cy="292388"/>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300" b="1" i="0"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rPr>
              <a:t>Equity &amp; Equity Related Instruments</a:t>
            </a:r>
          </a:p>
        </p:txBody>
      </p:sp>
      <p:sp>
        <p:nvSpPr>
          <p:cNvPr id="11" name="TextBox 10">
            <a:extLst>
              <a:ext uri="{FF2B5EF4-FFF2-40B4-BE49-F238E27FC236}">
                <a16:creationId xmlns:a16="http://schemas.microsoft.com/office/drawing/2014/main" id="{2AA6A779-9E87-079A-C071-98F1F5C8E19C}"/>
              </a:ext>
            </a:extLst>
          </p:cNvPr>
          <p:cNvSpPr txBox="1"/>
          <p:nvPr/>
        </p:nvSpPr>
        <p:spPr>
          <a:xfrm>
            <a:off x="8971781" y="6231760"/>
            <a:ext cx="3258397" cy="40011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000" b="0" i="1"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*Performance as on </a:t>
            </a:r>
            <a:r>
              <a:rPr lang="en-IN" sz="1000" i="1" dirty="0">
                <a:solidFill>
                  <a:prstClr val="black"/>
                </a:solidFill>
                <a:latin typeface="Cambria" panose="02040503050406030204" pitchFamily="18" charset="0"/>
                <a:ea typeface="Cambria" panose="02040503050406030204" pitchFamily="18" charset="0"/>
              </a:rPr>
              <a:t>Jul 31</a:t>
            </a:r>
            <a:r>
              <a:rPr lang="en-IN" sz="1000" i="1" baseline="30000" dirty="0">
                <a:solidFill>
                  <a:prstClr val="black"/>
                </a:solidFill>
                <a:latin typeface="Cambria" panose="02040503050406030204" pitchFamily="18" charset="0"/>
                <a:ea typeface="Cambria" panose="02040503050406030204" pitchFamily="18" charset="0"/>
              </a:rPr>
              <a:t>st</a:t>
            </a:r>
            <a:r>
              <a:rPr lang="en-IN" sz="1000" i="1" dirty="0">
                <a:solidFill>
                  <a:prstClr val="black"/>
                </a:solidFill>
                <a:latin typeface="Cambria" panose="02040503050406030204" pitchFamily="18" charset="0"/>
                <a:ea typeface="Cambria" panose="02040503050406030204" pitchFamily="18" charset="0"/>
              </a:rPr>
              <a:t> 2</a:t>
            </a:r>
            <a:r>
              <a:rPr kumimoji="0" lang="en-IN" sz="1000" b="0" i="1"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026.</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000" b="0" i="1"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Portfolio as on May 31</a:t>
            </a:r>
            <a:r>
              <a:rPr kumimoji="0" lang="en-IN" sz="1000" b="0" i="1" u="none" strike="noStrike" kern="1200" cap="none" spc="0" normalizeH="0" baseline="30000" noProof="0" dirty="0">
                <a:ln>
                  <a:noFill/>
                </a:ln>
                <a:solidFill>
                  <a:prstClr val="black"/>
                </a:solidFill>
                <a:effectLst/>
                <a:uLnTx/>
                <a:uFillTx/>
                <a:latin typeface="Cambria" panose="02040503050406030204" pitchFamily="18" charset="0"/>
                <a:ea typeface="Cambria" panose="02040503050406030204" pitchFamily="18" charset="0"/>
                <a:cs typeface="+mn-cs"/>
              </a:rPr>
              <a:t>st</a:t>
            </a:r>
            <a:r>
              <a:rPr kumimoji="0" lang="en-IN" sz="1000" b="0" i="1"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 2026</a:t>
            </a:r>
          </a:p>
        </p:txBody>
      </p:sp>
      <p:sp>
        <p:nvSpPr>
          <p:cNvPr id="13" name="TextBox 12">
            <a:extLst>
              <a:ext uri="{FF2B5EF4-FFF2-40B4-BE49-F238E27FC236}">
                <a16:creationId xmlns:a16="http://schemas.microsoft.com/office/drawing/2014/main" id="{7C294BCE-E1D7-454C-C357-861F5C59B3BA}"/>
              </a:ext>
            </a:extLst>
          </p:cNvPr>
          <p:cNvSpPr txBox="1"/>
          <p:nvPr/>
        </p:nvSpPr>
        <p:spPr>
          <a:xfrm>
            <a:off x="9019309" y="3535754"/>
            <a:ext cx="3695647" cy="292388"/>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300" b="1"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Debt Instruments</a:t>
            </a:r>
          </a:p>
        </p:txBody>
      </p:sp>
      <p:graphicFrame>
        <p:nvGraphicFramePr>
          <p:cNvPr id="16" name="Table 2">
            <a:extLst>
              <a:ext uri="{FF2B5EF4-FFF2-40B4-BE49-F238E27FC236}">
                <a16:creationId xmlns:a16="http://schemas.microsoft.com/office/drawing/2014/main" id="{B09BB280-6CCA-38EE-90CC-09904F37639E}"/>
              </a:ext>
            </a:extLst>
          </p:cNvPr>
          <p:cNvGraphicFramePr>
            <a:graphicFrameLocks noGrp="1"/>
          </p:cNvGraphicFramePr>
          <p:nvPr/>
        </p:nvGraphicFramePr>
        <p:xfrm>
          <a:off x="9059008" y="3843219"/>
          <a:ext cx="3053964" cy="1469828"/>
        </p:xfrm>
        <a:graphic>
          <a:graphicData uri="http://schemas.openxmlformats.org/drawingml/2006/table">
            <a:tbl>
              <a:tblPr firstRow="1" bandRow="1">
                <a:tableStyleId>{073A0DAA-6AF3-43AB-8588-CEC1D06C72B9}</a:tableStyleId>
              </a:tblPr>
              <a:tblGrid>
                <a:gridCol w="2261804">
                  <a:extLst>
                    <a:ext uri="{9D8B030D-6E8A-4147-A177-3AD203B41FA5}">
                      <a16:colId xmlns:a16="http://schemas.microsoft.com/office/drawing/2014/main" val="979919291"/>
                    </a:ext>
                  </a:extLst>
                </a:gridCol>
                <a:gridCol w="792160">
                  <a:extLst>
                    <a:ext uri="{9D8B030D-6E8A-4147-A177-3AD203B41FA5}">
                      <a16:colId xmlns:a16="http://schemas.microsoft.com/office/drawing/2014/main" val="2728041260"/>
                    </a:ext>
                  </a:extLst>
                </a:gridCol>
              </a:tblGrid>
              <a:tr h="352604">
                <a:tc>
                  <a:txBody>
                    <a:bodyPr/>
                    <a:lstStyle/>
                    <a:p>
                      <a:pPr algn="ctr"/>
                      <a:r>
                        <a:rPr lang="en-US" sz="1300" dirty="0">
                          <a:latin typeface="Cambria" panose="02040503050406030204" pitchFamily="18" charset="0"/>
                          <a:ea typeface="Cambria" panose="02040503050406030204" pitchFamily="18" charset="0"/>
                        </a:rPr>
                        <a:t>Issuer Name</a:t>
                      </a:r>
                    </a:p>
                  </a:txBody>
                  <a:tcPr anchor="ctr"/>
                </a:tc>
                <a:tc>
                  <a:txBody>
                    <a:bodyPr/>
                    <a:lstStyle/>
                    <a:p>
                      <a:pPr algn="ctr"/>
                      <a:r>
                        <a:rPr lang="en-IN" sz="1300">
                          <a:latin typeface="Cambria" panose="02040503050406030204" pitchFamily="18" charset="0"/>
                          <a:ea typeface="Cambria" panose="02040503050406030204" pitchFamily="18" charset="0"/>
                        </a:rPr>
                        <a:t>Weights</a:t>
                      </a:r>
                    </a:p>
                  </a:txBody>
                  <a:tcPr anchor="ctr"/>
                </a:tc>
                <a:extLst>
                  <a:ext uri="{0D108BD9-81ED-4DB2-BD59-A6C34878D82A}">
                    <a16:rowId xmlns:a16="http://schemas.microsoft.com/office/drawing/2014/main" val="2509566197"/>
                  </a:ext>
                </a:extLst>
              </a:tr>
              <a:tr h="247313">
                <a:tc>
                  <a:txBody>
                    <a:bodyPr/>
                    <a:lstStyle/>
                    <a:p>
                      <a:pPr algn="ctr" fontAlgn="b">
                        <a:buNone/>
                      </a:pPr>
                      <a:r>
                        <a:rPr lang="en-IN" sz="1200" b="0" i="0" u="none" strike="noStrike" dirty="0">
                          <a:solidFill>
                            <a:srgbClr val="000000"/>
                          </a:solidFill>
                          <a:effectLst/>
                          <a:latin typeface="Cambria" panose="02040503050406030204" pitchFamily="18" charset="0"/>
                          <a:ea typeface="Cambria" panose="02040503050406030204" pitchFamily="18" charset="0"/>
                        </a:rPr>
                        <a:t>Muthoot Finance Ltd.</a:t>
                      </a:r>
                    </a:p>
                  </a:txBody>
                  <a:tcPr marL="9525" marR="9525" marT="9525" marB="0" anchor="ctr">
                    <a:solidFill>
                      <a:srgbClr val="CBCBCB"/>
                    </a:solidFill>
                  </a:tcPr>
                </a:tc>
                <a:tc>
                  <a:txBody>
                    <a:bodyPr/>
                    <a:lstStyle/>
                    <a:p>
                      <a:pPr algn="ctr" fontAlgn="b">
                        <a:buNone/>
                      </a:pPr>
                      <a:r>
                        <a:rPr lang="en-IN" sz="1200" b="0" i="0" u="none" strike="noStrike">
                          <a:solidFill>
                            <a:srgbClr val="000000"/>
                          </a:solidFill>
                          <a:effectLst/>
                          <a:latin typeface="Cambria" panose="02040503050406030204" pitchFamily="18" charset="0"/>
                          <a:ea typeface="Cambria" panose="02040503050406030204" pitchFamily="18" charset="0"/>
                        </a:rPr>
                        <a:t>9%</a:t>
                      </a:r>
                    </a:p>
                  </a:txBody>
                  <a:tcPr marL="9525" marR="9525" marT="9525" marB="0" anchor="ctr">
                    <a:solidFill>
                      <a:srgbClr val="CBCBCB"/>
                    </a:solidFill>
                  </a:tcPr>
                </a:tc>
                <a:extLst>
                  <a:ext uri="{0D108BD9-81ED-4DB2-BD59-A6C34878D82A}">
                    <a16:rowId xmlns:a16="http://schemas.microsoft.com/office/drawing/2014/main" val="969302883"/>
                  </a:ext>
                </a:extLst>
              </a:tr>
              <a:tr h="247313">
                <a:tc>
                  <a:txBody>
                    <a:bodyPr/>
                    <a:lstStyle/>
                    <a:p>
                      <a:pPr algn="ctr" fontAlgn="b">
                        <a:buNone/>
                      </a:pPr>
                      <a:r>
                        <a:rPr lang="en-IN" sz="1200" b="0" i="0" u="none" strike="noStrike">
                          <a:solidFill>
                            <a:srgbClr val="000000"/>
                          </a:solidFill>
                          <a:effectLst/>
                          <a:latin typeface="Cambria" panose="02040503050406030204" pitchFamily="18" charset="0"/>
                          <a:ea typeface="Cambria" panose="02040503050406030204" pitchFamily="18" charset="0"/>
                        </a:rPr>
                        <a:t>Tata Capital Financial Services Ltd</a:t>
                      </a:r>
                    </a:p>
                  </a:txBody>
                  <a:tcPr marL="9525" marR="9525" marT="9525" marB="0" anchor="ctr">
                    <a:solidFill>
                      <a:srgbClr val="E7E7E7"/>
                    </a:solidFill>
                  </a:tcPr>
                </a:tc>
                <a:tc>
                  <a:txBody>
                    <a:bodyPr/>
                    <a:lstStyle/>
                    <a:p>
                      <a:pPr algn="ctr" fontAlgn="b">
                        <a:buNone/>
                      </a:pPr>
                      <a:r>
                        <a:rPr lang="en-IN" sz="1200" b="0" i="0" u="none" strike="noStrike">
                          <a:solidFill>
                            <a:srgbClr val="000000"/>
                          </a:solidFill>
                          <a:effectLst/>
                          <a:latin typeface="Cambria" panose="02040503050406030204" pitchFamily="18" charset="0"/>
                          <a:ea typeface="Cambria" panose="02040503050406030204" pitchFamily="18" charset="0"/>
                        </a:rPr>
                        <a:t>5%</a:t>
                      </a:r>
                    </a:p>
                  </a:txBody>
                  <a:tcPr marL="9525" marR="9525" marT="9525" marB="0" anchor="ctr">
                    <a:solidFill>
                      <a:srgbClr val="E7E7E7"/>
                    </a:solidFill>
                  </a:tcPr>
                </a:tc>
                <a:extLst>
                  <a:ext uri="{0D108BD9-81ED-4DB2-BD59-A6C34878D82A}">
                    <a16:rowId xmlns:a16="http://schemas.microsoft.com/office/drawing/2014/main" val="3085341055"/>
                  </a:ext>
                </a:extLst>
              </a:tr>
              <a:tr h="247313">
                <a:tc>
                  <a:txBody>
                    <a:bodyPr/>
                    <a:lstStyle/>
                    <a:p>
                      <a:pPr algn="ctr" fontAlgn="b">
                        <a:buNone/>
                      </a:pPr>
                      <a:r>
                        <a:rPr lang="en-IN" sz="1200" b="0" i="0" u="none" strike="noStrike" dirty="0">
                          <a:solidFill>
                            <a:srgbClr val="000000"/>
                          </a:solidFill>
                          <a:effectLst/>
                          <a:latin typeface="Cambria" panose="02040503050406030204" pitchFamily="18" charset="0"/>
                          <a:ea typeface="Cambria" panose="02040503050406030204" pitchFamily="18" charset="0"/>
                        </a:rPr>
                        <a:t>Small Industries Development Bank of India</a:t>
                      </a:r>
                    </a:p>
                  </a:txBody>
                  <a:tcPr marL="9525" marR="9525" marT="9525" marB="0" anchor="ctr">
                    <a:solidFill>
                      <a:srgbClr val="CBCBCB"/>
                    </a:solidFill>
                  </a:tcPr>
                </a:tc>
                <a:tc>
                  <a:txBody>
                    <a:bodyPr/>
                    <a:lstStyle/>
                    <a:p>
                      <a:pPr algn="ctr" fontAlgn="b">
                        <a:buNone/>
                      </a:pPr>
                      <a:r>
                        <a:rPr lang="en-IN" sz="1200" b="0" i="0" u="none" strike="noStrike" dirty="0">
                          <a:solidFill>
                            <a:srgbClr val="000000"/>
                          </a:solidFill>
                          <a:effectLst/>
                          <a:latin typeface="Cambria" panose="02040503050406030204" pitchFamily="18" charset="0"/>
                          <a:ea typeface="Cambria" panose="02040503050406030204" pitchFamily="18" charset="0"/>
                        </a:rPr>
                        <a:t>5%</a:t>
                      </a:r>
                    </a:p>
                  </a:txBody>
                  <a:tcPr marL="9525" marR="9525" marT="9525" marB="0" anchor="ctr">
                    <a:solidFill>
                      <a:srgbClr val="CBCBCB"/>
                    </a:solidFill>
                  </a:tcPr>
                </a:tc>
                <a:extLst>
                  <a:ext uri="{0D108BD9-81ED-4DB2-BD59-A6C34878D82A}">
                    <a16:rowId xmlns:a16="http://schemas.microsoft.com/office/drawing/2014/main" val="4136249459"/>
                  </a:ext>
                </a:extLst>
              </a:tr>
              <a:tr h="247313">
                <a:tc>
                  <a:txBody>
                    <a:bodyPr/>
                    <a:lstStyle/>
                    <a:p>
                      <a:pPr algn="ctr" fontAlgn="b">
                        <a:buNone/>
                      </a:pPr>
                      <a:r>
                        <a:rPr lang="en-IN" sz="1200" b="0" i="0" u="none" strike="noStrike" dirty="0">
                          <a:solidFill>
                            <a:srgbClr val="000000"/>
                          </a:solidFill>
                          <a:effectLst/>
                          <a:latin typeface="Cambria" panose="02040503050406030204" pitchFamily="18" charset="0"/>
                          <a:ea typeface="Cambria" panose="02040503050406030204" pitchFamily="18" charset="0"/>
                        </a:rPr>
                        <a:t>T-Bills</a:t>
                      </a:r>
                    </a:p>
                  </a:txBody>
                  <a:tcPr marL="9525" marR="9525" marT="9525" marB="0" anchor="ctr">
                    <a:solidFill>
                      <a:srgbClr val="E7E7E7"/>
                    </a:solidFill>
                  </a:tcPr>
                </a:tc>
                <a:tc>
                  <a:txBody>
                    <a:bodyPr/>
                    <a:lstStyle/>
                    <a:p>
                      <a:pPr algn="ctr" fontAlgn="b">
                        <a:buNone/>
                      </a:pPr>
                      <a:r>
                        <a:rPr lang="en-IN" sz="1200" b="0" i="0" u="none" strike="noStrike" dirty="0">
                          <a:solidFill>
                            <a:srgbClr val="000000"/>
                          </a:solidFill>
                          <a:effectLst/>
                          <a:latin typeface="Cambria" panose="02040503050406030204" pitchFamily="18" charset="0"/>
                          <a:ea typeface="Cambria" panose="02040503050406030204" pitchFamily="18" charset="0"/>
                        </a:rPr>
                        <a:t>5%</a:t>
                      </a:r>
                    </a:p>
                  </a:txBody>
                  <a:tcPr marL="9525" marR="9525" marT="9525" marB="0" anchor="ctr">
                    <a:solidFill>
                      <a:srgbClr val="E7E7E7"/>
                    </a:solidFill>
                  </a:tcPr>
                </a:tc>
                <a:extLst>
                  <a:ext uri="{0D108BD9-81ED-4DB2-BD59-A6C34878D82A}">
                    <a16:rowId xmlns:a16="http://schemas.microsoft.com/office/drawing/2014/main" val="746667370"/>
                  </a:ext>
                </a:extLst>
              </a:tr>
            </a:tbl>
          </a:graphicData>
        </a:graphic>
      </p:graphicFrame>
      <p:sp>
        <p:nvSpPr>
          <p:cNvPr id="2" name="TextBox 1">
            <a:extLst>
              <a:ext uri="{FF2B5EF4-FFF2-40B4-BE49-F238E27FC236}">
                <a16:creationId xmlns:a16="http://schemas.microsoft.com/office/drawing/2014/main" id="{E0E6D80C-49DD-6789-29D2-468DC8368F5F}"/>
              </a:ext>
            </a:extLst>
          </p:cNvPr>
          <p:cNvSpPr txBox="1"/>
          <p:nvPr/>
        </p:nvSpPr>
        <p:spPr>
          <a:xfrm>
            <a:off x="186575" y="4123604"/>
            <a:ext cx="4550485" cy="292388"/>
          </a:xfrm>
          <a:prstGeom prst="rect">
            <a:avLst/>
          </a:prstGeom>
          <a:solidFill>
            <a:srgbClr val="B79165"/>
          </a:solidFill>
          <a:ln>
            <a:solidFill>
              <a:schemeClr val="bg1">
                <a:lumMod val="85000"/>
              </a:schemeClr>
            </a:solidFill>
          </a:ln>
        </p:spPr>
        <p:txBody>
          <a:bodyPr wrap="square"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1300" b="1"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Target Gross Yield – 10-12%</a:t>
            </a:r>
            <a:endParaRPr kumimoji="0" lang="en-IN" sz="400" b="1"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endParaRPr>
          </a:p>
        </p:txBody>
      </p:sp>
    </p:spTree>
    <p:extLst>
      <p:ext uri="{BB962C8B-B14F-4D97-AF65-F5344CB8AC3E}">
        <p14:creationId xmlns:p14="http://schemas.microsoft.com/office/powerpoint/2010/main" val="1918807714"/>
      </p:ext>
    </p:extLst>
  </p:cSld>
  <p:clrMapOvr>
    <a:masterClrMapping/>
  </p:clrMapOvr>
</p:sld>
</file>

<file path=ppt/slides/slide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3"/>
          <p:cNvSpPr/>
          <p:nvPr/>
        </p:nvSpPr>
        <p:spPr>
          <a:xfrm>
            <a:off x="0" y="0"/>
            <a:ext cx="12192000" cy="821635"/>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 name="Title 1">
            <a:extLst>
              <a:ext uri="{FF2B5EF4-FFF2-40B4-BE49-F238E27FC236}">
                <a16:creationId xmlns:a16="http://schemas.microsoft.com/office/drawing/2014/main" id="{D5D14BE9-64D4-42CE-969F-9590C16A2F5F}"/>
              </a:ext>
            </a:extLst>
          </p:cNvPr>
          <p:cNvSpPr txBox="1">
            <a:spLocks/>
          </p:cNvSpPr>
          <p:nvPr/>
        </p:nvSpPr>
        <p:spPr>
          <a:xfrm>
            <a:off x="165475" y="106018"/>
            <a:ext cx="11007609" cy="630899"/>
          </a:xfrm>
          <a:prstGeom prst="rect">
            <a:avLst/>
          </a:prstGeom>
        </p:spPr>
        <p:txBody>
          <a:bodyPr vert="horz" lIns="91440" tIns="45720" rIns="91440" bIns="45720" rtlCol="0" anchor="ctr">
            <a:noAutofit/>
          </a:bodyPr>
          <a:lstStyle>
            <a:lvl1pPr algn="ctr" defTabSz="914400" rtl="0" eaLnBrk="1" latinLnBrk="0" hangingPunct="1">
              <a:lnSpc>
                <a:spcPct val="90000"/>
              </a:lnSpc>
              <a:spcBef>
                <a:spcPct val="0"/>
              </a:spcBef>
              <a:buNone/>
              <a:defRPr sz="6000" kern="1200">
                <a:solidFill>
                  <a:schemeClr val="tx1"/>
                </a:solidFill>
                <a:latin typeface="+mj-lt"/>
                <a:ea typeface="+mj-ea"/>
                <a:cs typeface="+mj-cs"/>
              </a:defRPr>
            </a:lvl1pPr>
          </a:lstStyle>
          <a:p>
            <a:pPr marL="0" marR="0" lvl="0" indent="0" algn="l" defTabSz="914400" rtl="0" eaLnBrk="1" fontAlgn="auto" latinLnBrk="0" hangingPunct="1">
              <a:lnSpc>
                <a:spcPct val="90000"/>
              </a:lnSpc>
              <a:spcBef>
                <a:spcPct val="0"/>
              </a:spcBef>
              <a:spcAft>
                <a:spcPts val="0"/>
              </a:spcAft>
              <a:buClrTx/>
              <a:buSzTx/>
              <a:buFontTx/>
              <a:buNone/>
              <a:tabLst/>
              <a:defRPr/>
            </a:pPr>
            <a:r>
              <a:rPr kumimoji="0" lang="en-US" sz="2800" b="1" i="0" u="none" strike="noStrike" kern="1200" cap="none" spc="0" normalizeH="0" baseline="0" noProof="0" dirty="0">
                <a:ln>
                  <a:noFill/>
                </a:ln>
                <a:solidFill>
                  <a:prstClr val="white"/>
                </a:solidFill>
                <a:effectLst/>
                <a:uLnTx/>
                <a:uFillTx/>
                <a:latin typeface="Cambria" panose="02040503050406030204" pitchFamily="18" charset="0"/>
                <a:ea typeface="Cambria" panose="02040503050406030204" pitchFamily="18" charset="0"/>
                <a:cs typeface="+mj-cs"/>
              </a:rPr>
              <a:t>HYBRID - AIF</a:t>
            </a:r>
          </a:p>
          <a:p>
            <a:pPr marL="0" marR="0" lvl="0" indent="0" algn="l" defTabSz="914400" rtl="0" eaLnBrk="1" fontAlgn="auto" latinLnBrk="0" hangingPunct="1">
              <a:lnSpc>
                <a:spcPct val="90000"/>
              </a:lnSpc>
              <a:spcBef>
                <a:spcPct val="0"/>
              </a:spcBef>
              <a:spcAft>
                <a:spcPts val="0"/>
              </a:spcAft>
              <a:buClrTx/>
              <a:buSzTx/>
              <a:buFontTx/>
              <a:buNone/>
              <a:tabLst/>
              <a:defRPr/>
            </a:pPr>
            <a:r>
              <a:rPr kumimoji="0" lang="en-US" sz="2800" b="1" i="0" u="none" strike="noStrike" kern="1200" cap="none" spc="0" normalizeH="0" baseline="0" noProof="0" dirty="0">
                <a:ln>
                  <a:noFill/>
                </a:ln>
                <a:solidFill>
                  <a:prstClr val="white"/>
                </a:solidFill>
                <a:effectLst/>
                <a:uLnTx/>
                <a:uFillTx/>
                <a:latin typeface="Cambria" panose="02040503050406030204" pitchFamily="18" charset="0"/>
                <a:ea typeface="Cambria" panose="02040503050406030204" pitchFamily="18" charset="0"/>
                <a:cs typeface="+mj-cs"/>
              </a:rPr>
              <a:t>Kotak</a:t>
            </a:r>
            <a:r>
              <a:rPr kumimoji="0" lang="en-IN" sz="2800" b="1" i="0" u="none" strike="noStrike" kern="1200" cap="none" spc="0" normalizeH="0" baseline="0" noProof="0" dirty="0">
                <a:ln>
                  <a:noFill/>
                </a:ln>
                <a:solidFill>
                  <a:prstClr val="white"/>
                </a:solidFill>
                <a:effectLst/>
                <a:uLnTx/>
                <a:uFillTx/>
                <a:latin typeface="Cambria" panose="02040503050406030204" pitchFamily="18" charset="0"/>
                <a:ea typeface="Cambria" panose="02040503050406030204" pitchFamily="18" charset="0"/>
                <a:cs typeface="Calibri" panose="020F0502020204030204" pitchFamily="34" charset="0"/>
              </a:rPr>
              <a:t> Optimus Fund (Aggressive : 80:20) </a:t>
            </a:r>
            <a:r>
              <a:rPr kumimoji="0" lang="en-US" sz="2800" b="1" i="0" u="none" strike="noStrike" kern="1200" cap="none" spc="0" normalizeH="0" baseline="0" noProof="0" dirty="0">
                <a:ln>
                  <a:noFill/>
                </a:ln>
                <a:solidFill>
                  <a:prstClr val="white"/>
                </a:solidFill>
                <a:effectLst/>
                <a:uLnTx/>
                <a:uFillTx/>
                <a:latin typeface="Cambria" panose="02040503050406030204" pitchFamily="18" charset="0"/>
                <a:ea typeface="Cambria" panose="02040503050406030204" pitchFamily="18" charset="0"/>
                <a:cs typeface="+mj-cs"/>
              </a:rPr>
              <a:t>(Cat III AIF) </a:t>
            </a:r>
            <a:endParaRPr kumimoji="0" lang="en-IN" sz="2800" b="1" i="0" u="none" strike="noStrike" kern="1200" cap="none" spc="0" normalizeH="0" baseline="0" noProof="0" dirty="0">
              <a:ln>
                <a:noFill/>
              </a:ln>
              <a:solidFill>
                <a:prstClr val="white"/>
              </a:solidFill>
              <a:effectLst/>
              <a:uLnTx/>
              <a:uFillTx/>
              <a:latin typeface="Cambria" panose="02040503050406030204" pitchFamily="18" charset="0"/>
              <a:ea typeface="Cambria" panose="02040503050406030204" pitchFamily="18" charset="0"/>
              <a:cs typeface="+mj-cs"/>
            </a:endParaRPr>
          </a:p>
        </p:txBody>
      </p:sp>
      <p:sp>
        <p:nvSpPr>
          <p:cNvPr id="18" name="Rectangle 17"/>
          <p:cNvSpPr/>
          <p:nvPr/>
        </p:nvSpPr>
        <p:spPr>
          <a:xfrm>
            <a:off x="0" y="808383"/>
            <a:ext cx="12192000" cy="45719"/>
          </a:xfrm>
          <a:prstGeom prst="rect">
            <a:avLst/>
          </a:prstGeom>
          <a:solidFill>
            <a:schemeClr val="bg1">
              <a:lumMod val="6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7" name="Rectangle 26"/>
          <p:cNvSpPr/>
          <p:nvPr/>
        </p:nvSpPr>
        <p:spPr>
          <a:xfrm>
            <a:off x="0" y="6627059"/>
            <a:ext cx="12192000" cy="235963"/>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8" name="Slide Number Placeholder 18"/>
          <p:cNvSpPr>
            <a:spLocks noGrp="1"/>
          </p:cNvSpPr>
          <p:nvPr>
            <p:ph type="sldNum" sz="quarter" idx="12"/>
          </p:nvPr>
        </p:nvSpPr>
        <p:spPr>
          <a:xfrm>
            <a:off x="9448800" y="6549225"/>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1E62F875-1F54-4527-993B-FB1D0CCB3E02}" type="slidenum">
              <a:rPr kumimoji="0" lang="en-IN" sz="1200" b="1" i="0" u="none" strike="noStrike" kern="1200" cap="none" spc="0" normalizeH="0" baseline="0" noProof="0" smtClean="0">
                <a:ln>
                  <a:noFill/>
                </a:ln>
                <a:solidFill>
                  <a:prstClr val="white"/>
                </a:solidFill>
                <a:effectLst/>
                <a:uLnTx/>
                <a:uFillTx/>
                <a:latin typeface="Cambria" panose="02040503050406030204" pitchFamily="18" charset="0"/>
                <a:ea typeface="Cambria" panose="02040503050406030204" pitchFamily="18" charset="0"/>
                <a:cs typeface="+mn-cs"/>
              </a:rPr>
              <a:pPr marL="0" marR="0" lvl="0" indent="0" algn="r" defTabSz="914400" rtl="0" eaLnBrk="1" fontAlgn="auto" latinLnBrk="0" hangingPunct="1">
                <a:lnSpc>
                  <a:spcPct val="100000"/>
                </a:lnSpc>
                <a:spcBef>
                  <a:spcPts val="0"/>
                </a:spcBef>
                <a:spcAft>
                  <a:spcPts val="0"/>
                </a:spcAft>
                <a:buClrTx/>
                <a:buSzTx/>
                <a:buFontTx/>
                <a:buNone/>
                <a:tabLst/>
                <a:defRPr/>
              </a:pPr>
              <a:t>94</a:t>
            </a:fld>
            <a:endParaRPr kumimoji="0" lang="en-IN" sz="1200" b="1" i="0" u="none" strike="noStrike" kern="1200" cap="none" spc="0" normalizeH="0" baseline="0" noProof="0">
              <a:ln>
                <a:noFill/>
              </a:ln>
              <a:solidFill>
                <a:prstClr val="white"/>
              </a:solidFill>
              <a:effectLst/>
              <a:uLnTx/>
              <a:uFillTx/>
              <a:latin typeface="Cambria" panose="02040503050406030204" pitchFamily="18" charset="0"/>
              <a:ea typeface="Cambria" panose="02040503050406030204" pitchFamily="18" charset="0"/>
              <a:cs typeface="+mn-cs"/>
            </a:endParaRPr>
          </a:p>
        </p:txBody>
      </p:sp>
      <p:sp>
        <p:nvSpPr>
          <p:cNvPr id="7" name="TextBox 6">
            <a:extLst>
              <a:ext uri="{FF2B5EF4-FFF2-40B4-BE49-F238E27FC236}">
                <a16:creationId xmlns:a16="http://schemas.microsoft.com/office/drawing/2014/main" id="{E2DB6CF4-D3FF-D52B-A625-09BE30C4BF96}"/>
              </a:ext>
            </a:extLst>
          </p:cNvPr>
          <p:cNvSpPr txBox="1"/>
          <p:nvPr/>
        </p:nvSpPr>
        <p:spPr>
          <a:xfrm>
            <a:off x="218484" y="965330"/>
            <a:ext cx="4253088" cy="2292935"/>
          </a:xfrm>
          <a:prstGeom prst="rect">
            <a:avLst/>
          </a:prstGeom>
          <a:noFill/>
          <a:ln>
            <a:solidFill>
              <a:schemeClr val="bg1">
                <a:lumMod val="85000"/>
              </a:schemeClr>
            </a:solidFill>
          </a:ln>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300" b="1"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Investment Objective</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300" b="1"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300" b="0"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The investment objective of the Fund will be to carry on the investment activity of a Category III AIF as permissible under the AIF Regulations, so as to achieve capital appreciation and income such as interest, dividend etc. from such investments. The investment objective of the Fund is to achieve aggressive appreciation of assets by allocating majority investments to equity instruments and remaining investments to debt </a:t>
            </a:r>
            <a:r>
              <a:rPr kumimoji="0" lang="en-IN" sz="1300" b="0"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instruments.</a:t>
            </a:r>
            <a:endParaRPr kumimoji="0" lang="en-US" sz="1300" b="0" i="0"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endParaRPr>
          </a:p>
        </p:txBody>
      </p:sp>
      <p:graphicFrame>
        <p:nvGraphicFramePr>
          <p:cNvPr id="22" name="Table 21">
            <a:extLst>
              <a:ext uri="{FF2B5EF4-FFF2-40B4-BE49-F238E27FC236}">
                <a16:creationId xmlns:a16="http://schemas.microsoft.com/office/drawing/2014/main" id="{33CF0973-AA07-2C9C-8E88-73F9879B8C3A}"/>
              </a:ext>
            </a:extLst>
          </p:cNvPr>
          <p:cNvGraphicFramePr>
            <a:graphicFrameLocks noGrp="1"/>
          </p:cNvGraphicFramePr>
          <p:nvPr>
            <p:extLst>
              <p:ext uri="{D42A27DB-BD31-4B8C-83A1-F6EECF244321}">
                <p14:modId xmlns:p14="http://schemas.microsoft.com/office/powerpoint/2010/main" val="2393024801"/>
              </p:ext>
            </p:extLst>
          </p:nvPr>
        </p:nvGraphicFramePr>
        <p:xfrm>
          <a:off x="218484" y="3355638"/>
          <a:ext cx="4253088" cy="3194730"/>
        </p:xfrm>
        <a:graphic>
          <a:graphicData uri="http://schemas.openxmlformats.org/drawingml/2006/table">
            <a:tbl>
              <a:tblPr>
                <a:tableStyleId>{073A0DAA-6AF3-43AB-8588-CEC1D06C72B9}</a:tableStyleId>
              </a:tblPr>
              <a:tblGrid>
                <a:gridCol w="1317588">
                  <a:extLst>
                    <a:ext uri="{9D8B030D-6E8A-4147-A177-3AD203B41FA5}">
                      <a16:colId xmlns:a16="http://schemas.microsoft.com/office/drawing/2014/main" val="146539061"/>
                    </a:ext>
                  </a:extLst>
                </a:gridCol>
                <a:gridCol w="2935500">
                  <a:extLst>
                    <a:ext uri="{9D8B030D-6E8A-4147-A177-3AD203B41FA5}">
                      <a16:colId xmlns:a16="http://schemas.microsoft.com/office/drawing/2014/main" val="2526046877"/>
                    </a:ext>
                  </a:extLst>
                </a:gridCol>
              </a:tblGrid>
              <a:tr h="350493">
                <a:tc gridSpan="2">
                  <a:txBody>
                    <a:bodyPr/>
                    <a:lstStyle/>
                    <a:p>
                      <a:pPr algn="ctr" fontAlgn="b"/>
                      <a:r>
                        <a:rPr lang="en-IN" sz="1300" b="1" i="0" u="none" strike="noStrike">
                          <a:solidFill>
                            <a:schemeClr val="bg1"/>
                          </a:solidFill>
                          <a:effectLst/>
                          <a:latin typeface="Cambria" panose="02040503050406030204" pitchFamily="18" charset="0"/>
                          <a:ea typeface="Cambria" panose="02040503050406030204" pitchFamily="18" charset="0"/>
                        </a:rPr>
                        <a:t>Portfolio Construction</a:t>
                      </a:r>
                    </a:p>
                  </a:txBody>
                  <a:tcPr marL="9525" marR="9525" marT="9525" marB="0" anchor="ctr">
                    <a:solidFill>
                      <a:srgbClr val="000000"/>
                    </a:solidFill>
                  </a:tcPr>
                </a:tc>
                <a:tc hMerge="1">
                  <a:txBody>
                    <a:bodyPr/>
                    <a:lstStyle/>
                    <a:p>
                      <a:pPr algn="ctr" fontAlgn="b"/>
                      <a:endParaRPr lang="en-IN" sz="1300" b="1" i="0" u="none" strike="noStrike">
                        <a:solidFill>
                          <a:schemeClr val="bg1"/>
                        </a:solidFill>
                        <a:effectLst/>
                        <a:latin typeface="Cambria" panose="02040503050406030204" pitchFamily="18" charset="0"/>
                        <a:ea typeface="Cambria" panose="02040503050406030204" pitchFamily="18" charset="0"/>
                      </a:endParaRPr>
                    </a:p>
                  </a:txBody>
                  <a:tcPr marL="9525" marR="9525" marT="9525" marB="0" anchor="ctr">
                    <a:solidFill>
                      <a:srgbClr val="000000"/>
                    </a:solidFill>
                  </a:tcPr>
                </a:tc>
                <a:extLst>
                  <a:ext uri="{0D108BD9-81ED-4DB2-BD59-A6C34878D82A}">
                    <a16:rowId xmlns:a16="http://schemas.microsoft.com/office/drawing/2014/main" val="1260150100"/>
                  </a:ext>
                </a:extLst>
              </a:tr>
              <a:tr h="350493">
                <a:tc>
                  <a:txBody>
                    <a:bodyPr/>
                    <a:lstStyle/>
                    <a:p>
                      <a:pPr algn="ctr" fontAlgn="b"/>
                      <a:r>
                        <a:rPr lang="en-IN" sz="1300" b="1" i="0" u="none" strike="noStrike">
                          <a:solidFill>
                            <a:srgbClr val="000000"/>
                          </a:solidFill>
                          <a:effectLst/>
                          <a:latin typeface="Cambria" panose="02040503050406030204" pitchFamily="18" charset="0"/>
                          <a:ea typeface="Cambria" panose="02040503050406030204" pitchFamily="18" charset="0"/>
                        </a:rPr>
                        <a:t>Inception Date</a:t>
                      </a:r>
                    </a:p>
                  </a:txBody>
                  <a:tcPr marL="9525" marR="9525" marT="9525" marB="0" anchor="ctr">
                    <a:solidFill>
                      <a:srgbClr val="E7E7E7"/>
                    </a:solidFill>
                  </a:tcPr>
                </a:tc>
                <a:tc>
                  <a:txBody>
                    <a:bodyPr/>
                    <a:lstStyle/>
                    <a:p>
                      <a:pPr algn="ctr" fontAlgn="b"/>
                      <a:r>
                        <a:rPr lang="en-IN" sz="1300" b="0" i="0" u="none" strike="noStrike">
                          <a:solidFill>
                            <a:srgbClr val="000000"/>
                          </a:solidFill>
                          <a:effectLst/>
                          <a:latin typeface="Cambria" panose="02040503050406030204" pitchFamily="18" charset="0"/>
                          <a:ea typeface="Cambria" panose="02040503050406030204" pitchFamily="18" charset="0"/>
                        </a:rPr>
                        <a:t>10 Dec 2019</a:t>
                      </a:r>
                    </a:p>
                  </a:txBody>
                  <a:tcPr marL="9525" marR="9525" marT="9525" marB="0" anchor="ctr">
                    <a:solidFill>
                      <a:srgbClr val="E7E7E7"/>
                    </a:solidFill>
                  </a:tcPr>
                </a:tc>
                <a:extLst>
                  <a:ext uri="{0D108BD9-81ED-4DB2-BD59-A6C34878D82A}">
                    <a16:rowId xmlns:a16="http://schemas.microsoft.com/office/drawing/2014/main" val="4121136012"/>
                  </a:ext>
                </a:extLst>
              </a:tr>
              <a:tr h="686007">
                <a:tc>
                  <a:txBody>
                    <a:bodyPr/>
                    <a:lstStyle/>
                    <a:p>
                      <a:pPr algn="ctr" fontAlgn="b"/>
                      <a:r>
                        <a:rPr lang="en-IN" sz="1300" b="1" i="0" u="none" strike="noStrike">
                          <a:solidFill>
                            <a:srgbClr val="000000"/>
                          </a:solidFill>
                          <a:effectLst/>
                          <a:latin typeface="Cambria" panose="02040503050406030204" pitchFamily="18" charset="0"/>
                          <a:ea typeface="Cambria" panose="02040503050406030204" pitchFamily="18" charset="0"/>
                        </a:rPr>
                        <a:t>Exit Load</a:t>
                      </a:r>
                    </a:p>
                  </a:txBody>
                  <a:tcPr marL="9525" marR="9525" marT="9525" marB="0" anchor="ctr">
                    <a:solidFill>
                      <a:srgbClr val="CBCBCB"/>
                    </a:solidFill>
                  </a:tcPr>
                </a:tc>
                <a:tc>
                  <a:txBody>
                    <a:bodyPr/>
                    <a:lstStyle/>
                    <a:p>
                      <a:pPr algn="ctr" fontAlgn="b"/>
                      <a:r>
                        <a:rPr lang="en-US" sz="1300" b="0" i="0" u="none" strike="noStrike">
                          <a:solidFill>
                            <a:srgbClr val="000000"/>
                          </a:solidFill>
                          <a:effectLst/>
                          <a:latin typeface="Cambria" panose="02040503050406030204" pitchFamily="18" charset="0"/>
                          <a:ea typeface="Cambria" panose="02040503050406030204" pitchFamily="18" charset="0"/>
                        </a:rPr>
                        <a:t>1% Exit Load on Redemption within 1 Year</a:t>
                      </a:r>
                      <a:endParaRPr lang="en-IN" sz="1300" b="0" i="0" u="none" strike="noStrike">
                        <a:solidFill>
                          <a:srgbClr val="000000"/>
                        </a:solidFill>
                        <a:effectLst/>
                        <a:latin typeface="Cambria" panose="02040503050406030204" pitchFamily="18" charset="0"/>
                        <a:ea typeface="Cambria" panose="02040503050406030204" pitchFamily="18" charset="0"/>
                      </a:endParaRPr>
                    </a:p>
                  </a:txBody>
                  <a:tcPr marL="9525" marR="9525" marT="9525" marB="0" anchor="ctr">
                    <a:solidFill>
                      <a:srgbClr val="CBCBCB"/>
                    </a:solidFill>
                  </a:tcPr>
                </a:tc>
                <a:extLst>
                  <a:ext uri="{0D108BD9-81ED-4DB2-BD59-A6C34878D82A}">
                    <a16:rowId xmlns:a16="http://schemas.microsoft.com/office/drawing/2014/main" val="1774828240"/>
                  </a:ext>
                </a:extLst>
              </a:tr>
              <a:tr h="350493">
                <a:tc>
                  <a:txBody>
                    <a:bodyPr/>
                    <a:lstStyle/>
                    <a:p>
                      <a:pPr algn="ctr" fontAlgn="b"/>
                      <a:r>
                        <a:rPr lang="en-US" sz="1300" b="1" i="0" u="none" strike="noStrike">
                          <a:solidFill>
                            <a:srgbClr val="000000"/>
                          </a:solidFill>
                          <a:effectLst/>
                          <a:latin typeface="Cambria" panose="02040503050406030204" pitchFamily="18" charset="0"/>
                          <a:ea typeface="Cambria" panose="02040503050406030204" pitchFamily="18" charset="0"/>
                        </a:rPr>
                        <a:t>AUM</a:t>
                      </a:r>
                      <a:endParaRPr lang="en-IN" sz="1300" b="1" i="0" u="none" strike="noStrike">
                        <a:solidFill>
                          <a:srgbClr val="000000"/>
                        </a:solidFill>
                        <a:effectLst/>
                        <a:latin typeface="Cambria" panose="02040503050406030204" pitchFamily="18" charset="0"/>
                        <a:ea typeface="Cambria" panose="02040503050406030204" pitchFamily="18" charset="0"/>
                      </a:endParaRPr>
                    </a:p>
                  </a:txBody>
                  <a:tcPr marL="9525" marR="9525" marT="9525" marB="0" anchor="ctr">
                    <a:solidFill>
                      <a:srgbClr val="E7E7E7"/>
                    </a:solidFill>
                  </a:tcPr>
                </a:tc>
                <a:tc>
                  <a:txBody>
                    <a:bodyPr/>
                    <a:lstStyle/>
                    <a:p>
                      <a:pPr algn="ctr" fontAlgn="b"/>
                      <a:r>
                        <a:rPr lang="en-US" sz="1300" b="0" i="0" u="none" strike="noStrike" dirty="0">
                          <a:solidFill>
                            <a:srgbClr val="000000"/>
                          </a:solidFill>
                          <a:effectLst/>
                          <a:latin typeface="Cambria" panose="02040503050406030204" pitchFamily="18" charset="0"/>
                          <a:ea typeface="Cambria" panose="02040503050406030204" pitchFamily="18" charset="0"/>
                        </a:rPr>
                        <a:t>~ 1019 Cr.</a:t>
                      </a:r>
                      <a:endParaRPr lang="en-IN" sz="1300" b="0" i="0" u="none" strike="noStrike" dirty="0">
                        <a:solidFill>
                          <a:srgbClr val="000000"/>
                        </a:solidFill>
                        <a:effectLst/>
                        <a:latin typeface="Cambria" panose="02040503050406030204" pitchFamily="18" charset="0"/>
                        <a:ea typeface="Cambria" panose="02040503050406030204" pitchFamily="18" charset="0"/>
                      </a:endParaRPr>
                    </a:p>
                  </a:txBody>
                  <a:tcPr marL="9525" marR="9525" marT="9525" marB="0" anchor="ctr">
                    <a:solidFill>
                      <a:srgbClr val="E7E7E7"/>
                    </a:solidFill>
                  </a:tcPr>
                </a:tc>
                <a:extLst>
                  <a:ext uri="{0D108BD9-81ED-4DB2-BD59-A6C34878D82A}">
                    <a16:rowId xmlns:a16="http://schemas.microsoft.com/office/drawing/2014/main" val="2131092130"/>
                  </a:ext>
                </a:extLst>
              </a:tr>
              <a:tr h="350493">
                <a:tc>
                  <a:txBody>
                    <a:bodyPr/>
                    <a:lstStyle/>
                    <a:p>
                      <a:pPr algn="ctr" fontAlgn="b"/>
                      <a:r>
                        <a:rPr lang="en-US" sz="1300" b="1" i="0" u="none" strike="noStrike">
                          <a:solidFill>
                            <a:srgbClr val="000000"/>
                          </a:solidFill>
                          <a:effectLst/>
                          <a:latin typeface="Cambria" panose="02040503050406030204" pitchFamily="18" charset="0"/>
                          <a:ea typeface="Cambria" panose="02040503050406030204" pitchFamily="18" charset="0"/>
                        </a:rPr>
                        <a:t>Drawdown</a:t>
                      </a:r>
                      <a:endParaRPr lang="en-IN" sz="1300" b="1" i="0" u="none" strike="noStrike">
                        <a:solidFill>
                          <a:srgbClr val="000000"/>
                        </a:solidFill>
                        <a:effectLst/>
                        <a:latin typeface="Cambria" panose="02040503050406030204" pitchFamily="18" charset="0"/>
                        <a:ea typeface="Cambria" panose="02040503050406030204" pitchFamily="18" charset="0"/>
                      </a:endParaRPr>
                    </a:p>
                  </a:txBody>
                  <a:tcPr marL="9525" marR="9525" marT="9525" marB="0" anchor="ctr">
                    <a:solidFill>
                      <a:srgbClr val="CBCBCB"/>
                    </a:solidFill>
                  </a:tcPr>
                </a:tc>
                <a:tc>
                  <a:txBody>
                    <a:bodyPr/>
                    <a:lstStyle/>
                    <a:p>
                      <a:pPr algn="ctr" fontAlgn="b"/>
                      <a:r>
                        <a:rPr lang="en-US" sz="1300" b="0" i="0" u="none" strike="noStrike" dirty="0">
                          <a:solidFill>
                            <a:srgbClr val="000000"/>
                          </a:solidFill>
                          <a:effectLst/>
                          <a:latin typeface="Cambria" panose="02040503050406030204" pitchFamily="18" charset="0"/>
                          <a:ea typeface="Cambria" panose="02040503050406030204" pitchFamily="18" charset="0"/>
                        </a:rPr>
                        <a:t>100% upfront</a:t>
                      </a:r>
                      <a:endParaRPr lang="en-IN" sz="1300" b="0" i="0" u="none" strike="noStrike" dirty="0">
                        <a:solidFill>
                          <a:srgbClr val="000000"/>
                        </a:solidFill>
                        <a:effectLst/>
                        <a:latin typeface="Cambria" panose="02040503050406030204" pitchFamily="18" charset="0"/>
                        <a:ea typeface="Cambria" panose="02040503050406030204" pitchFamily="18" charset="0"/>
                      </a:endParaRPr>
                    </a:p>
                  </a:txBody>
                  <a:tcPr marL="9525" marR="9525" marT="9525" marB="0" anchor="ctr">
                    <a:solidFill>
                      <a:srgbClr val="CBCBCB"/>
                    </a:solidFill>
                  </a:tcPr>
                </a:tc>
                <a:extLst>
                  <a:ext uri="{0D108BD9-81ED-4DB2-BD59-A6C34878D82A}">
                    <a16:rowId xmlns:a16="http://schemas.microsoft.com/office/drawing/2014/main" val="1192115854"/>
                  </a:ext>
                </a:extLst>
              </a:tr>
              <a:tr h="350493">
                <a:tc>
                  <a:txBody>
                    <a:bodyPr/>
                    <a:lstStyle/>
                    <a:p>
                      <a:pPr algn="ctr" fontAlgn="b"/>
                      <a:r>
                        <a:rPr lang="en-IN" sz="1300" b="1" u="none" strike="noStrike">
                          <a:solidFill>
                            <a:srgbClr val="000000"/>
                          </a:solidFill>
                          <a:effectLst/>
                          <a:latin typeface="Cambria" panose="02040503050406030204" pitchFamily="18" charset="0"/>
                          <a:ea typeface="Cambria" panose="02040503050406030204" pitchFamily="18" charset="0"/>
                        </a:rPr>
                        <a:t>Equity </a:t>
                      </a:r>
                      <a:endParaRPr lang="en-IN" sz="1300" b="1" i="0" u="none" strike="noStrike">
                        <a:solidFill>
                          <a:srgbClr val="000000"/>
                        </a:solidFill>
                        <a:effectLst/>
                        <a:latin typeface="Cambria" panose="02040503050406030204" pitchFamily="18" charset="0"/>
                        <a:ea typeface="Cambria" panose="02040503050406030204" pitchFamily="18" charset="0"/>
                      </a:endParaRPr>
                    </a:p>
                  </a:txBody>
                  <a:tcPr marL="9525" marR="9525" marT="9525" marB="0" anchor="ctr">
                    <a:solidFill>
                      <a:srgbClr val="E7E7E7"/>
                    </a:solidFill>
                  </a:tcPr>
                </a:tc>
                <a:tc>
                  <a:txBody>
                    <a:bodyPr/>
                    <a:lstStyle/>
                    <a:p>
                      <a:pPr algn="ctr" rtl="0" fontAlgn="b">
                        <a:buNone/>
                      </a:pPr>
                      <a:r>
                        <a:rPr lang="fr-FR" sz="1300" b="0" i="0" u="none" strike="noStrike" dirty="0">
                          <a:solidFill>
                            <a:srgbClr val="000000"/>
                          </a:solidFill>
                          <a:effectLst/>
                          <a:latin typeface="Cambria" panose="02040503050406030204" pitchFamily="18" charset="0"/>
                        </a:rPr>
                        <a:t>91.11% </a:t>
                      </a:r>
                    </a:p>
                    <a:p>
                      <a:pPr algn="ctr" rtl="0" fontAlgn="b">
                        <a:buNone/>
                      </a:pPr>
                      <a:r>
                        <a:rPr lang="fr-FR" sz="1300" b="0" i="0" u="none" strike="noStrike" dirty="0">
                          <a:solidFill>
                            <a:srgbClr val="000000"/>
                          </a:solidFill>
                          <a:effectLst/>
                          <a:latin typeface="Cambria" panose="02040503050406030204" pitchFamily="18" charset="0"/>
                        </a:rPr>
                        <a:t>(Passive: 23.86%, Active: 67.25%)</a:t>
                      </a:r>
                    </a:p>
                  </a:txBody>
                  <a:tcPr marL="9525" marR="9525" marT="9525" marB="0" anchor="ctr">
                    <a:solidFill>
                      <a:srgbClr val="E7E7E7"/>
                    </a:solidFill>
                  </a:tcPr>
                </a:tc>
                <a:extLst>
                  <a:ext uri="{0D108BD9-81ED-4DB2-BD59-A6C34878D82A}">
                    <a16:rowId xmlns:a16="http://schemas.microsoft.com/office/drawing/2014/main" val="766801028"/>
                  </a:ext>
                </a:extLst>
              </a:tr>
              <a:tr h="350493">
                <a:tc>
                  <a:txBody>
                    <a:bodyPr/>
                    <a:lstStyle/>
                    <a:p>
                      <a:pPr algn="ctr" fontAlgn="b"/>
                      <a:r>
                        <a:rPr lang="en-IN" sz="1300" b="1" u="none" strike="noStrike">
                          <a:solidFill>
                            <a:srgbClr val="000000"/>
                          </a:solidFill>
                          <a:effectLst/>
                          <a:latin typeface="Cambria" panose="02040503050406030204" pitchFamily="18" charset="0"/>
                          <a:ea typeface="Cambria" panose="02040503050406030204" pitchFamily="18" charset="0"/>
                        </a:rPr>
                        <a:t>Fixed Income</a:t>
                      </a:r>
                      <a:endParaRPr lang="en-IN" sz="1300" b="1" i="0" u="none" strike="noStrike">
                        <a:solidFill>
                          <a:srgbClr val="000000"/>
                        </a:solidFill>
                        <a:effectLst/>
                        <a:latin typeface="Cambria" panose="02040503050406030204" pitchFamily="18" charset="0"/>
                        <a:ea typeface="Cambria" panose="02040503050406030204" pitchFamily="18" charset="0"/>
                      </a:endParaRPr>
                    </a:p>
                  </a:txBody>
                  <a:tcPr marL="9525" marR="9525" marT="9525" marB="0" anchor="ctr">
                    <a:solidFill>
                      <a:srgbClr val="CBCBCB"/>
                    </a:solidFill>
                  </a:tcPr>
                </a:tc>
                <a:tc>
                  <a:txBody>
                    <a:bodyPr/>
                    <a:lstStyle/>
                    <a:p>
                      <a:pPr algn="ctr" rtl="0" fontAlgn="b">
                        <a:buNone/>
                      </a:pPr>
                      <a:r>
                        <a:rPr lang="en-IN" sz="1300" b="0" i="0" u="none" strike="noStrike" dirty="0">
                          <a:solidFill>
                            <a:srgbClr val="000000"/>
                          </a:solidFill>
                          <a:effectLst/>
                          <a:latin typeface="Cambria" panose="02040503050406030204" pitchFamily="18" charset="0"/>
                        </a:rPr>
                        <a:t>5.81%</a:t>
                      </a:r>
                    </a:p>
                  </a:txBody>
                  <a:tcPr marL="9525" marR="9525" marT="9525" marB="0" anchor="ctr">
                    <a:solidFill>
                      <a:srgbClr val="CBCBCB"/>
                    </a:solidFill>
                  </a:tcPr>
                </a:tc>
                <a:extLst>
                  <a:ext uri="{0D108BD9-81ED-4DB2-BD59-A6C34878D82A}">
                    <a16:rowId xmlns:a16="http://schemas.microsoft.com/office/drawing/2014/main" val="2151587749"/>
                  </a:ext>
                </a:extLst>
              </a:tr>
              <a:tr h="350493">
                <a:tc>
                  <a:txBody>
                    <a:bodyPr/>
                    <a:lstStyle/>
                    <a:p>
                      <a:pPr algn="ctr" fontAlgn="b"/>
                      <a:r>
                        <a:rPr lang="en-IN" sz="1300" b="1" u="none" strike="noStrike">
                          <a:solidFill>
                            <a:srgbClr val="000000"/>
                          </a:solidFill>
                          <a:effectLst/>
                          <a:latin typeface="Cambria" panose="02040503050406030204" pitchFamily="18" charset="0"/>
                          <a:ea typeface="Cambria" panose="02040503050406030204" pitchFamily="18" charset="0"/>
                        </a:rPr>
                        <a:t>Alternates</a:t>
                      </a:r>
                      <a:endParaRPr lang="en-IN" sz="1300" b="1" i="0" u="none" strike="noStrike">
                        <a:solidFill>
                          <a:srgbClr val="000000"/>
                        </a:solidFill>
                        <a:effectLst/>
                        <a:latin typeface="Cambria" panose="02040503050406030204" pitchFamily="18" charset="0"/>
                        <a:ea typeface="Cambria" panose="02040503050406030204" pitchFamily="18" charset="0"/>
                      </a:endParaRPr>
                    </a:p>
                  </a:txBody>
                  <a:tcPr marL="9525" marR="9525" marT="9525" marB="0" anchor="ctr">
                    <a:solidFill>
                      <a:srgbClr val="E7E7E7"/>
                    </a:solidFill>
                  </a:tcPr>
                </a:tc>
                <a:tc>
                  <a:txBody>
                    <a:bodyPr/>
                    <a:lstStyle/>
                    <a:p>
                      <a:pPr algn="ctr" rtl="0" fontAlgn="b">
                        <a:buNone/>
                      </a:pPr>
                      <a:r>
                        <a:rPr lang="en-IN" sz="1300" b="0" i="0" u="none" strike="noStrike" dirty="0">
                          <a:solidFill>
                            <a:srgbClr val="000000"/>
                          </a:solidFill>
                          <a:effectLst/>
                          <a:latin typeface="Cambria" panose="02040503050406030204" pitchFamily="18" charset="0"/>
                        </a:rPr>
                        <a:t>5.68%</a:t>
                      </a:r>
                    </a:p>
                  </a:txBody>
                  <a:tcPr marL="9525" marR="9525" marT="9525" marB="0" anchor="ctr">
                    <a:solidFill>
                      <a:srgbClr val="E7E7E7"/>
                    </a:solidFill>
                  </a:tcPr>
                </a:tc>
                <a:extLst>
                  <a:ext uri="{0D108BD9-81ED-4DB2-BD59-A6C34878D82A}">
                    <a16:rowId xmlns:a16="http://schemas.microsoft.com/office/drawing/2014/main" val="375136756"/>
                  </a:ext>
                </a:extLst>
              </a:tr>
            </a:tbl>
          </a:graphicData>
        </a:graphic>
      </p:graphicFrame>
      <p:graphicFrame>
        <p:nvGraphicFramePr>
          <p:cNvPr id="9" name="Table 8">
            <a:extLst>
              <a:ext uri="{FF2B5EF4-FFF2-40B4-BE49-F238E27FC236}">
                <a16:creationId xmlns:a16="http://schemas.microsoft.com/office/drawing/2014/main" id="{27E9814C-AB3D-28AE-5019-EEC8DCE2E742}"/>
              </a:ext>
            </a:extLst>
          </p:cNvPr>
          <p:cNvGraphicFramePr>
            <a:graphicFrameLocks noGrp="1"/>
          </p:cNvGraphicFramePr>
          <p:nvPr>
            <p:extLst>
              <p:ext uri="{D42A27DB-BD31-4B8C-83A1-F6EECF244321}">
                <p14:modId xmlns:p14="http://schemas.microsoft.com/office/powerpoint/2010/main" val="3770563926"/>
              </p:ext>
            </p:extLst>
          </p:nvPr>
        </p:nvGraphicFramePr>
        <p:xfrm>
          <a:off x="8716444" y="5409370"/>
          <a:ext cx="3403555" cy="757593"/>
        </p:xfrm>
        <a:graphic>
          <a:graphicData uri="http://schemas.openxmlformats.org/drawingml/2006/table">
            <a:tbl>
              <a:tblPr firstRow="1" firstCol="1" bandRow="1">
                <a:tableStyleId>{5940675A-B579-460E-94D1-54222C63F5DA}</a:tableStyleId>
              </a:tblPr>
              <a:tblGrid>
                <a:gridCol w="1254667">
                  <a:extLst>
                    <a:ext uri="{9D8B030D-6E8A-4147-A177-3AD203B41FA5}">
                      <a16:colId xmlns:a16="http://schemas.microsoft.com/office/drawing/2014/main" val="1044808196"/>
                    </a:ext>
                  </a:extLst>
                </a:gridCol>
                <a:gridCol w="2148888">
                  <a:extLst>
                    <a:ext uri="{9D8B030D-6E8A-4147-A177-3AD203B41FA5}">
                      <a16:colId xmlns:a16="http://schemas.microsoft.com/office/drawing/2014/main" val="227715777"/>
                    </a:ext>
                  </a:extLst>
                </a:gridCol>
              </a:tblGrid>
              <a:tr h="282641">
                <a:tc>
                  <a:txBody>
                    <a:bodyPr/>
                    <a:lstStyle/>
                    <a:p>
                      <a:pPr algn="ctr"/>
                      <a:r>
                        <a:rPr lang="en-IN" sz="1200" b="1">
                          <a:solidFill>
                            <a:schemeClr val="bg1"/>
                          </a:solidFill>
                          <a:effectLst/>
                          <a:latin typeface="Cambria" panose="02040503050406030204" pitchFamily="18" charset="0"/>
                          <a:ea typeface="Cambria" panose="02040503050406030204" pitchFamily="18" charset="0"/>
                        </a:rPr>
                        <a:t>Corpus</a:t>
                      </a:r>
                    </a:p>
                  </a:txBody>
                  <a:tcPr marL="68580" marR="68580" marT="0" marB="0" anchor="ctr">
                    <a:lnL w="12700" cmpd="sng">
                      <a:noFill/>
                    </a:lnL>
                    <a:lnR w="12700" cap="flat" cmpd="sng" algn="ctr">
                      <a:solidFill>
                        <a:schemeClr val="bg1"/>
                      </a:solidFill>
                      <a:prstDash val="solid"/>
                      <a:round/>
                      <a:headEnd type="none" w="med" len="med"/>
                      <a:tailEnd type="none" w="med" len="med"/>
                    </a:lnR>
                    <a:lnT w="12700" cmpd="sng">
                      <a:noFill/>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r>
                        <a:rPr lang="en-IN" sz="1200" b="1">
                          <a:solidFill>
                            <a:schemeClr val="bg1"/>
                          </a:solidFill>
                          <a:effectLst/>
                          <a:latin typeface="Cambria" panose="02040503050406030204" pitchFamily="18" charset="0"/>
                          <a:ea typeface="Cambria" panose="02040503050406030204" pitchFamily="18" charset="0"/>
                        </a:rPr>
                        <a:t>Aggressive Scheme</a:t>
                      </a:r>
                      <a:endParaRPr lang="en-IN" sz="1200">
                        <a:solidFill>
                          <a:schemeClr val="bg1"/>
                        </a:solidFill>
                        <a:effectLst/>
                        <a:latin typeface="Cambria" panose="02040503050406030204" pitchFamily="18" charset="0"/>
                        <a:ea typeface="Cambria" panose="02040503050406030204" pitchFamily="18" charset="0"/>
                      </a:endParaRPr>
                    </a:p>
                  </a:txBody>
                  <a:tcPr marL="68580" marR="68580" marT="0" marB="0" anchor="ctr">
                    <a:lnL w="12700" cap="flat" cmpd="sng" algn="ctr">
                      <a:solidFill>
                        <a:schemeClr val="bg1"/>
                      </a:solidFill>
                      <a:prstDash val="solid"/>
                      <a:round/>
                      <a:headEnd type="none" w="med" len="med"/>
                      <a:tailEnd type="none" w="med" len="med"/>
                    </a:lnL>
                    <a:lnR w="12700" cmpd="sng">
                      <a:noFill/>
                    </a:lnR>
                    <a:lnT w="12700" cmpd="sng">
                      <a:noFill/>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tx1"/>
                    </a:solidFill>
                  </a:tcPr>
                </a:tc>
                <a:extLst>
                  <a:ext uri="{0D108BD9-81ED-4DB2-BD59-A6C34878D82A}">
                    <a16:rowId xmlns:a16="http://schemas.microsoft.com/office/drawing/2014/main" val="2838887240"/>
                  </a:ext>
                </a:extLst>
              </a:tr>
              <a:tr h="237476">
                <a:tc>
                  <a:txBody>
                    <a:bodyPr/>
                    <a:lstStyle/>
                    <a:p>
                      <a:pPr algn="ctr"/>
                      <a:r>
                        <a:rPr lang="en-IN" sz="1200" b="0">
                          <a:effectLst/>
                          <a:latin typeface="Cambria" panose="02040503050406030204" pitchFamily="18" charset="0"/>
                          <a:ea typeface="Cambria" panose="02040503050406030204" pitchFamily="18" charset="0"/>
                        </a:rPr>
                        <a:t>1-10 Cr</a:t>
                      </a:r>
                    </a:p>
                  </a:txBody>
                  <a:tcPr marL="68580" marR="68580" marT="0" marB="0" anchor="ctr">
                    <a:lnL w="12700" cmpd="sng">
                      <a:noFill/>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ctr"/>
                      <a:r>
                        <a:rPr lang="en-IN" sz="1200">
                          <a:effectLst/>
                          <a:latin typeface="Cambria" panose="02040503050406030204" pitchFamily="18" charset="0"/>
                          <a:ea typeface="Cambria" panose="02040503050406030204" pitchFamily="18" charset="0"/>
                        </a:rPr>
                        <a:t>1.75% p.a.</a:t>
                      </a:r>
                    </a:p>
                  </a:txBody>
                  <a:tcPr marL="68580" marR="68580" marT="0" marB="0" anchor="ctr">
                    <a:lnL w="12700" cap="flat" cmpd="sng" algn="ctr">
                      <a:solidFill>
                        <a:schemeClr val="bg1"/>
                      </a:solidFill>
                      <a:prstDash val="solid"/>
                      <a:round/>
                      <a:headEnd type="none" w="med" len="med"/>
                      <a:tailEnd type="none" w="med" len="med"/>
                    </a:lnL>
                    <a:lnR w="12700" cmpd="sng">
                      <a:noFill/>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106571145"/>
                  </a:ext>
                </a:extLst>
              </a:tr>
              <a:tr h="237476">
                <a:tc>
                  <a:txBody>
                    <a:bodyPr/>
                    <a:lstStyle/>
                    <a:p>
                      <a:pPr algn="ctr"/>
                      <a:r>
                        <a:rPr lang="en-IN" sz="1200" b="0">
                          <a:effectLst/>
                          <a:latin typeface="Cambria" panose="02040503050406030204" pitchFamily="18" charset="0"/>
                          <a:ea typeface="Cambria" panose="02040503050406030204" pitchFamily="18" charset="0"/>
                        </a:rPr>
                        <a:t>&gt;10 Cr</a:t>
                      </a:r>
                    </a:p>
                  </a:txBody>
                  <a:tcPr marL="68580" marR="68580" marT="0" marB="0" anchor="ctr">
                    <a:lnL w="12700" cmpd="sng">
                      <a:noFill/>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mpd="sng">
                      <a:noFill/>
                    </a:lnB>
                    <a:lnTlToBr w="12700" cmpd="sng">
                      <a:noFill/>
                      <a:prstDash val="solid"/>
                    </a:lnTlToBr>
                    <a:lnBlToTr w="12700" cmpd="sng">
                      <a:noFill/>
                      <a:prstDash val="solid"/>
                    </a:lnBlToTr>
                    <a:solidFill>
                      <a:schemeClr val="bg1">
                        <a:lumMod val="65000"/>
                      </a:schemeClr>
                    </a:solidFill>
                  </a:tcPr>
                </a:tc>
                <a:tc>
                  <a:txBody>
                    <a:bodyPr/>
                    <a:lstStyle/>
                    <a:p>
                      <a:pPr algn="ctr"/>
                      <a:r>
                        <a:rPr lang="en-IN" sz="1200" dirty="0">
                          <a:effectLst/>
                          <a:latin typeface="Cambria" panose="02040503050406030204" pitchFamily="18" charset="0"/>
                          <a:ea typeface="Cambria" panose="02040503050406030204" pitchFamily="18" charset="0"/>
                        </a:rPr>
                        <a:t>1.50% p.a.</a:t>
                      </a:r>
                    </a:p>
                  </a:txBody>
                  <a:tcPr marL="68580" marR="68580" marT="0" marB="0" anchor="ctr">
                    <a:lnL w="12700" cap="flat" cmpd="sng" algn="ctr">
                      <a:solidFill>
                        <a:schemeClr val="bg1"/>
                      </a:solidFill>
                      <a:prstDash val="solid"/>
                      <a:round/>
                      <a:headEnd type="none" w="med" len="med"/>
                      <a:tailEnd type="none" w="med" len="med"/>
                    </a:lnL>
                    <a:lnR w="12700" cmpd="sng">
                      <a:noFill/>
                    </a:lnR>
                    <a:lnT w="12700" cap="flat" cmpd="sng" algn="ctr">
                      <a:solidFill>
                        <a:schemeClr val="bg1"/>
                      </a:solidFill>
                      <a:prstDash val="solid"/>
                      <a:round/>
                      <a:headEnd type="none" w="med" len="med"/>
                      <a:tailEnd type="none" w="med" len="med"/>
                    </a:lnT>
                    <a:lnB w="12700" cmpd="sng">
                      <a:noFill/>
                    </a:lnB>
                    <a:lnTlToBr w="12700" cmpd="sng">
                      <a:noFill/>
                      <a:prstDash val="solid"/>
                    </a:lnTlToBr>
                    <a:lnBlToTr w="12700" cmpd="sng">
                      <a:noFill/>
                      <a:prstDash val="solid"/>
                    </a:lnBlToTr>
                    <a:solidFill>
                      <a:schemeClr val="bg1">
                        <a:lumMod val="65000"/>
                      </a:schemeClr>
                    </a:solidFill>
                  </a:tcPr>
                </a:tc>
                <a:extLst>
                  <a:ext uri="{0D108BD9-81ED-4DB2-BD59-A6C34878D82A}">
                    <a16:rowId xmlns:a16="http://schemas.microsoft.com/office/drawing/2014/main" val="1796674952"/>
                  </a:ext>
                </a:extLst>
              </a:tr>
            </a:tbl>
          </a:graphicData>
        </a:graphic>
      </p:graphicFrame>
      <p:sp>
        <p:nvSpPr>
          <p:cNvPr id="10" name="TextBox 9">
            <a:extLst>
              <a:ext uri="{FF2B5EF4-FFF2-40B4-BE49-F238E27FC236}">
                <a16:creationId xmlns:a16="http://schemas.microsoft.com/office/drawing/2014/main" id="{FD553F66-2C4C-06E0-DCDB-8EAA88B7316E}"/>
              </a:ext>
            </a:extLst>
          </p:cNvPr>
          <p:cNvSpPr txBox="1"/>
          <p:nvPr/>
        </p:nvSpPr>
        <p:spPr>
          <a:xfrm>
            <a:off x="8700234" y="5138296"/>
            <a:ext cx="3407650" cy="30777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400" b="1" i="0"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rPr>
              <a:t>Fee Structure</a:t>
            </a:r>
          </a:p>
        </p:txBody>
      </p:sp>
      <p:sp>
        <p:nvSpPr>
          <p:cNvPr id="11" name="TextBox 10">
            <a:extLst>
              <a:ext uri="{FF2B5EF4-FFF2-40B4-BE49-F238E27FC236}">
                <a16:creationId xmlns:a16="http://schemas.microsoft.com/office/drawing/2014/main" id="{A40A6986-4C0D-0362-D9BF-80C19E5FD063}"/>
              </a:ext>
            </a:extLst>
          </p:cNvPr>
          <p:cNvSpPr txBox="1"/>
          <p:nvPr/>
        </p:nvSpPr>
        <p:spPr>
          <a:xfrm>
            <a:off x="8622172" y="6166963"/>
            <a:ext cx="2918296" cy="40011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000" b="0" i="1"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*Data as on Jul 31</a:t>
            </a:r>
            <a:r>
              <a:rPr kumimoji="0" lang="en-IN" sz="1000" b="0" i="1" u="none" strike="noStrike" kern="1200" cap="none" spc="0" normalizeH="0" baseline="30000" noProof="0" dirty="0">
                <a:ln>
                  <a:noFill/>
                </a:ln>
                <a:solidFill>
                  <a:prstClr val="black"/>
                </a:solidFill>
                <a:effectLst/>
                <a:uLnTx/>
                <a:uFillTx/>
                <a:latin typeface="Cambria" panose="02040503050406030204" pitchFamily="18" charset="0"/>
                <a:ea typeface="Cambria" panose="02040503050406030204" pitchFamily="18" charset="0"/>
                <a:cs typeface="+mn-cs"/>
              </a:rPr>
              <a:t>st</a:t>
            </a:r>
            <a:r>
              <a:rPr kumimoji="0" lang="en-IN" sz="1000" b="0" i="1"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 , 2026</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000" b="0" i="1"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**returns are post tax &amp; post expense</a:t>
            </a:r>
          </a:p>
        </p:txBody>
      </p:sp>
      <p:graphicFrame>
        <p:nvGraphicFramePr>
          <p:cNvPr id="12" name="Table 11">
            <a:extLst>
              <a:ext uri="{FF2B5EF4-FFF2-40B4-BE49-F238E27FC236}">
                <a16:creationId xmlns:a16="http://schemas.microsoft.com/office/drawing/2014/main" id="{F0AC67BA-93B5-2019-DC01-011457301858}"/>
              </a:ext>
            </a:extLst>
          </p:cNvPr>
          <p:cNvGraphicFramePr>
            <a:graphicFrameLocks noGrp="1"/>
          </p:cNvGraphicFramePr>
          <p:nvPr>
            <p:extLst>
              <p:ext uri="{D42A27DB-BD31-4B8C-83A1-F6EECF244321}">
                <p14:modId xmlns:p14="http://schemas.microsoft.com/office/powerpoint/2010/main" val="397067335"/>
              </p:ext>
            </p:extLst>
          </p:nvPr>
        </p:nvGraphicFramePr>
        <p:xfrm>
          <a:off x="8731002" y="924317"/>
          <a:ext cx="3376882" cy="2670677"/>
        </p:xfrm>
        <a:graphic>
          <a:graphicData uri="http://schemas.openxmlformats.org/drawingml/2006/table">
            <a:tbl>
              <a:tblPr/>
              <a:tblGrid>
                <a:gridCol w="2555067">
                  <a:extLst>
                    <a:ext uri="{9D8B030D-6E8A-4147-A177-3AD203B41FA5}">
                      <a16:colId xmlns:a16="http://schemas.microsoft.com/office/drawing/2014/main" val="1145646159"/>
                    </a:ext>
                  </a:extLst>
                </a:gridCol>
                <a:gridCol w="821815">
                  <a:extLst>
                    <a:ext uri="{9D8B030D-6E8A-4147-A177-3AD203B41FA5}">
                      <a16:colId xmlns:a16="http://schemas.microsoft.com/office/drawing/2014/main" val="450039205"/>
                    </a:ext>
                  </a:extLst>
                </a:gridCol>
              </a:tblGrid>
              <a:tr h="260147">
                <a:tc>
                  <a:txBody>
                    <a:bodyPr/>
                    <a:lstStyle/>
                    <a:p>
                      <a:pPr algn="ctr" fontAlgn="ctr"/>
                      <a:r>
                        <a:rPr lang="en-IN" sz="1300" b="1" i="0" u="none" strike="noStrike" dirty="0">
                          <a:solidFill>
                            <a:srgbClr val="FFFFFF"/>
                          </a:solidFill>
                          <a:effectLst/>
                          <a:latin typeface="Cambria" panose="02040503050406030204" pitchFamily="18" charset="0"/>
                        </a:rPr>
                        <a:t>Top Holdings</a:t>
                      </a:r>
                    </a:p>
                  </a:txBody>
                  <a:tcPr marL="9525" marR="9525" marT="9525" marB="0" anchor="ctr">
                    <a:lnL w="12700" cap="flat" cmpd="sng" algn="ctr">
                      <a:solidFill>
                        <a:schemeClr val="bg1">
                          <a:lumMod val="85000"/>
                        </a:schemeClr>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0000"/>
                    </a:solidFill>
                  </a:tcPr>
                </a:tc>
                <a:tc>
                  <a:txBody>
                    <a:bodyPr/>
                    <a:lstStyle/>
                    <a:p>
                      <a:pPr algn="ctr" fontAlgn="ctr"/>
                      <a:r>
                        <a:rPr lang="en-IN" sz="1300" b="1" i="0" u="none" strike="noStrike">
                          <a:solidFill>
                            <a:srgbClr val="FFFFFF"/>
                          </a:solidFill>
                          <a:effectLst/>
                          <a:latin typeface="Cambria" panose="02040503050406030204" pitchFamily="18" charset="0"/>
                        </a:rPr>
                        <a:t>Weight %</a:t>
                      </a:r>
                    </a:p>
                  </a:txBody>
                  <a:tcPr marL="9525" marR="9525" marT="9525" marB="0" anchor="ctr">
                    <a:lnL w="6350" cap="flat" cmpd="sng" algn="ctr">
                      <a:solidFill>
                        <a:srgbClr val="000000"/>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0000"/>
                    </a:solidFill>
                  </a:tcPr>
                </a:tc>
                <a:extLst>
                  <a:ext uri="{0D108BD9-81ED-4DB2-BD59-A6C34878D82A}">
                    <a16:rowId xmlns:a16="http://schemas.microsoft.com/office/drawing/2014/main" val="3940549635"/>
                  </a:ext>
                </a:extLst>
              </a:tr>
              <a:tr h="241053">
                <a:tc>
                  <a:txBody>
                    <a:bodyPr/>
                    <a:lstStyle/>
                    <a:p>
                      <a:pPr algn="ctr" rtl="0" fontAlgn="ctr">
                        <a:buNone/>
                      </a:pPr>
                      <a:r>
                        <a:rPr lang="en-IN" sz="1200" b="0" i="0" u="none" strike="noStrike" dirty="0">
                          <a:solidFill>
                            <a:srgbClr val="000000"/>
                          </a:solidFill>
                          <a:effectLst/>
                          <a:latin typeface="Cambria" panose="02040503050406030204" pitchFamily="18" charset="0"/>
                          <a:ea typeface="Cambria" panose="02040503050406030204" pitchFamily="18" charset="0"/>
                        </a:rPr>
                        <a:t>ICICI Bank Ltd</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CBCBCB"/>
                    </a:solidFill>
                  </a:tcPr>
                </a:tc>
                <a:tc>
                  <a:txBody>
                    <a:bodyPr/>
                    <a:lstStyle/>
                    <a:p>
                      <a:pPr algn="ctr" fontAlgn="ctr">
                        <a:buNone/>
                      </a:pPr>
                      <a:r>
                        <a:rPr lang="en-IN" sz="1200" b="0" i="0" u="none" strike="noStrike" dirty="0">
                          <a:solidFill>
                            <a:srgbClr val="000000"/>
                          </a:solidFill>
                          <a:effectLst/>
                          <a:latin typeface="Cambria" panose="02040503050406030204" pitchFamily="18" charset="0"/>
                          <a:ea typeface="Cambria" panose="02040503050406030204" pitchFamily="18" charset="0"/>
                        </a:rPr>
                        <a:t>3.85%</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CBCBCB"/>
                    </a:solidFill>
                  </a:tcPr>
                </a:tc>
                <a:extLst>
                  <a:ext uri="{0D108BD9-81ED-4DB2-BD59-A6C34878D82A}">
                    <a16:rowId xmlns:a16="http://schemas.microsoft.com/office/drawing/2014/main" val="2723029883"/>
                  </a:ext>
                </a:extLst>
              </a:tr>
              <a:tr h="241053">
                <a:tc>
                  <a:txBody>
                    <a:bodyPr/>
                    <a:lstStyle/>
                    <a:p>
                      <a:pPr algn="ctr" rtl="0" fontAlgn="ctr">
                        <a:buNone/>
                      </a:pPr>
                      <a:r>
                        <a:rPr lang="en-IN" sz="1200" b="0" i="0" u="none" strike="noStrike">
                          <a:solidFill>
                            <a:srgbClr val="000000"/>
                          </a:solidFill>
                          <a:effectLst/>
                          <a:latin typeface="Cambria" panose="02040503050406030204" pitchFamily="18" charset="0"/>
                          <a:ea typeface="Cambria" panose="02040503050406030204" pitchFamily="18" charset="0"/>
                        </a:rPr>
                        <a:t>Bharti Airtel Ltd</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7E7E7"/>
                    </a:solidFill>
                  </a:tcPr>
                </a:tc>
                <a:tc>
                  <a:txBody>
                    <a:bodyPr/>
                    <a:lstStyle/>
                    <a:p>
                      <a:pPr algn="ctr" fontAlgn="ctr">
                        <a:buNone/>
                      </a:pPr>
                      <a:r>
                        <a:rPr lang="en-IN" sz="1200" b="0" i="0" u="none" strike="noStrike">
                          <a:solidFill>
                            <a:srgbClr val="000000"/>
                          </a:solidFill>
                          <a:effectLst/>
                          <a:latin typeface="Cambria" panose="02040503050406030204" pitchFamily="18" charset="0"/>
                          <a:ea typeface="Cambria" panose="02040503050406030204" pitchFamily="18" charset="0"/>
                        </a:rPr>
                        <a:t>3.27%</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7E7E7"/>
                    </a:solidFill>
                  </a:tcPr>
                </a:tc>
                <a:extLst>
                  <a:ext uri="{0D108BD9-81ED-4DB2-BD59-A6C34878D82A}">
                    <a16:rowId xmlns:a16="http://schemas.microsoft.com/office/drawing/2014/main" val="3673177285"/>
                  </a:ext>
                </a:extLst>
              </a:tr>
              <a:tr h="241053">
                <a:tc>
                  <a:txBody>
                    <a:bodyPr/>
                    <a:lstStyle/>
                    <a:p>
                      <a:pPr algn="ctr" rtl="0" fontAlgn="ctr">
                        <a:buNone/>
                      </a:pPr>
                      <a:r>
                        <a:rPr lang="en-IN" sz="1200" b="0" i="0" u="none" strike="noStrike">
                          <a:solidFill>
                            <a:srgbClr val="000000"/>
                          </a:solidFill>
                          <a:effectLst/>
                          <a:latin typeface="Cambria" panose="02040503050406030204" pitchFamily="18" charset="0"/>
                          <a:ea typeface="Cambria" panose="02040503050406030204" pitchFamily="18" charset="0"/>
                        </a:rPr>
                        <a:t>Federal Bank Ltd</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CBCBCB"/>
                    </a:solidFill>
                  </a:tcPr>
                </a:tc>
                <a:tc>
                  <a:txBody>
                    <a:bodyPr/>
                    <a:lstStyle/>
                    <a:p>
                      <a:pPr algn="ctr" fontAlgn="ctr">
                        <a:buNone/>
                      </a:pPr>
                      <a:r>
                        <a:rPr lang="en-IN" sz="1200" b="0" i="0" u="none" strike="noStrike">
                          <a:solidFill>
                            <a:srgbClr val="000000"/>
                          </a:solidFill>
                          <a:effectLst/>
                          <a:latin typeface="Cambria" panose="02040503050406030204" pitchFamily="18" charset="0"/>
                          <a:ea typeface="Cambria" panose="02040503050406030204" pitchFamily="18" charset="0"/>
                        </a:rPr>
                        <a:t>3.05%</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CBCBCB"/>
                    </a:solidFill>
                  </a:tcPr>
                </a:tc>
                <a:extLst>
                  <a:ext uri="{0D108BD9-81ED-4DB2-BD59-A6C34878D82A}">
                    <a16:rowId xmlns:a16="http://schemas.microsoft.com/office/drawing/2014/main" val="2020405499"/>
                  </a:ext>
                </a:extLst>
              </a:tr>
              <a:tr h="241053">
                <a:tc>
                  <a:txBody>
                    <a:bodyPr/>
                    <a:lstStyle/>
                    <a:p>
                      <a:pPr algn="ctr" rtl="0" fontAlgn="ctr">
                        <a:buNone/>
                      </a:pPr>
                      <a:r>
                        <a:rPr lang="en-IN" sz="1200" b="0" i="0" u="none" strike="noStrike">
                          <a:solidFill>
                            <a:srgbClr val="000000"/>
                          </a:solidFill>
                          <a:effectLst/>
                          <a:latin typeface="Cambria" panose="02040503050406030204" pitchFamily="18" charset="0"/>
                          <a:ea typeface="Cambria" panose="02040503050406030204" pitchFamily="18" charset="0"/>
                        </a:rPr>
                        <a:t>Hdfc Bank Ltd</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7E7E7"/>
                    </a:solidFill>
                  </a:tcPr>
                </a:tc>
                <a:tc>
                  <a:txBody>
                    <a:bodyPr/>
                    <a:lstStyle/>
                    <a:p>
                      <a:pPr algn="ctr" fontAlgn="ctr">
                        <a:buNone/>
                      </a:pPr>
                      <a:r>
                        <a:rPr lang="en-IN" sz="1200" b="0" i="0" u="none" strike="noStrike">
                          <a:solidFill>
                            <a:srgbClr val="000000"/>
                          </a:solidFill>
                          <a:effectLst/>
                          <a:latin typeface="Cambria" panose="02040503050406030204" pitchFamily="18" charset="0"/>
                          <a:ea typeface="Cambria" panose="02040503050406030204" pitchFamily="18" charset="0"/>
                        </a:rPr>
                        <a:t>2.76%</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7E7E7"/>
                    </a:solidFill>
                  </a:tcPr>
                </a:tc>
                <a:extLst>
                  <a:ext uri="{0D108BD9-81ED-4DB2-BD59-A6C34878D82A}">
                    <a16:rowId xmlns:a16="http://schemas.microsoft.com/office/drawing/2014/main" val="1939693664"/>
                  </a:ext>
                </a:extLst>
              </a:tr>
              <a:tr h="241053">
                <a:tc>
                  <a:txBody>
                    <a:bodyPr/>
                    <a:lstStyle/>
                    <a:p>
                      <a:pPr algn="ctr" rtl="0" fontAlgn="ctr">
                        <a:buNone/>
                      </a:pPr>
                      <a:r>
                        <a:rPr lang="en-IN" sz="1200" b="0" i="0" u="none" strike="noStrike">
                          <a:solidFill>
                            <a:srgbClr val="000000"/>
                          </a:solidFill>
                          <a:effectLst/>
                          <a:latin typeface="Cambria" panose="02040503050406030204" pitchFamily="18" charset="0"/>
                          <a:ea typeface="Cambria" panose="02040503050406030204" pitchFamily="18" charset="0"/>
                        </a:rPr>
                        <a:t>Axis Bank Ltd</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CBCBCB"/>
                    </a:solidFill>
                  </a:tcPr>
                </a:tc>
                <a:tc>
                  <a:txBody>
                    <a:bodyPr/>
                    <a:lstStyle/>
                    <a:p>
                      <a:pPr algn="ctr" fontAlgn="ctr">
                        <a:buNone/>
                      </a:pPr>
                      <a:r>
                        <a:rPr lang="en-IN" sz="1200" b="0" i="0" u="none" strike="noStrike">
                          <a:solidFill>
                            <a:srgbClr val="000000"/>
                          </a:solidFill>
                          <a:effectLst/>
                          <a:latin typeface="Cambria" panose="02040503050406030204" pitchFamily="18" charset="0"/>
                          <a:ea typeface="Cambria" panose="02040503050406030204" pitchFamily="18" charset="0"/>
                        </a:rPr>
                        <a:t>2.40%</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CBCBCB"/>
                    </a:solidFill>
                  </a:tcPr>
                </a:tc>
                <a:extLst>
                  <a:ext uri="{0D108BD9-81ED-4DB2-BD59-A6C34878D82A}">
                    <a16:rowId xmlns:a16="http://schemas.microsoft.com/office/drawing/2014/main" val="891539635"/>
                  </a:ext>
                </a:extLst>
              </a:tr>
              <a:tr h="241053">
                <a:tc>
                  <a:txBody>
                    <a:bodyPr/>
                    <a:lstStyle/>
                    <a:p>
                      <a:pPr algn="ctr" rtl="0" fontAlgn="ctr">
                        <a:buNone/>
                      </a:pPr>
                      <a:r>
                        <a:rPr lang="en-IN" sz="1200" b="0" i="0" u="none" strike="noStrike">
                          <a:solidFill>
                            <a:srgbClr val="000000"/>
                          </a:solidFill>
                          <a:effectLst/>
                          <a:latin typeface="Cambria" panose="02040503050406030204" pitchFamily="18" charset="0"/>
                          <a:ea typeface="Cambria" panose="02040503050406030204" pitchFamily="18" charset="0"/>
                        </a:rPr>
                        <a:t>State Bank Of India</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7E7E7"/>
                    </a:solidFill>
                  </a:tcPr>
                </a:tc>
                <a:tc>
                  <a:txBody>
                    <a:bodyPr/>
                    <a:lstStyle/>
                    <a:p>
                      <a:pPr algn="ctr" fontAlgn="ctr">
                        <a:buNone/>
                      </a:pPr>
                      <a:r>
                        <a:rPr lang="en-IN" sz="1200" b="0" i="0" u="none" strike="noStrike">
                          <a:solidFill>
                            <a:srgbClr val="000000"/>
                          </a:solidFill>
                          <a:effectLst/>
                          <a:latin typeface="Cambria" panose="02040503050406030204" pitchFamily="18" charset="0"/>
                          <a:ea typeface="Cambria" panose="02040503050406030204" pitchFamily="18" charset="0"/>
                        </a:rPr>
                        <a:t>2.02%</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7E7E7"/>
                    </a:solidFill>
                  </a:tcPr>
                </a:tc>
                <a:extLst>
                  <a:ext uri="{0D108BD9-81ED-4DB2-BD59-A6C34878D82A}">
                    <a16:rowId xmlns:a16="http://schemas.microsoft.com/office/drawing/2014/main" val="1376734401"/>
                  </a:ext>
                </a:extLst>
              </a:tr>
              <a:tr h="241053">
                <a:tc>
                  <a:txBody>
                    <a:bodyPr/>
                    <a:lstStyle/>
                    <a:p>
                      <a:pPr algn="ctr" fontAlgn="b">
                        <a:buNone/>
                      </a:pPr>
                      <a:r>
                        <a:rPr lang="en-IN" sz="1200" b="0" i="0" u="none" strike="noStrike">
                          <a:solidFill>
                            <a:srgbClr val="000000"/>
                          </a:solidFill>
                          <a:effectLst/>
                          <a:latin typeface="Cambria" panose="02040503050406030204" pitchFamily="18" charset="0"/>
                          <a:ea typeface="Cambria" panose="02040503050406030204" pitchFamily="18" charset="0"/>
                        </a:rPr>
                        <a:t>Shriram Finance Ltd</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CBCBCB"/>
                    </a:solidFill>
                  </a:tcPr>
                </a:tc>
                <a:tc>
                  <a:txBody>
                    <a:bodyPr/>
                    <a:lstStyle/>
                    <a:p>
                      <a:pPr algn="ctr" fontAlgn="ctr">
                        <a:buNone/>
                      </a:pPr>
                      <a:r>
                        <a:rPr lang="en-IN" sz="1200" b="0" i="0" u="none" strike="noStrike">
                          <a:solidFill>
                            <a:srgbClr val="000000"/>
                          </a:solidFill>
                          <a:effectLst/>
                          <a:latin typeface="Cambria" panose="02040503050406030204" pitchFamily="18" charset="0"/>
                          <a:ea typeface="Cambria" panose="02040503050406030204" pitchFamily="18" charset="0"/>
                        </a:rPr>
                        <a:t>1.94%</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CBCBCB"/>
                    </a:solidFill>
                  </a:tcPr>
                </a:tc>
                <a:extLst>
                  <a:ext uri="{0D108BD9-81ED-4DB2-BD59-A6C34878D82A}">
                    <a16:rowId xmlns:a16="http://schemas.microsoft.com/office/drawing/2014/main" val="3029968159"/>
                  </a:ext>
                </a:extLst>
              </a:tr>
              <a:tr h="241053">
                <a:tc>
                  <a:txBody>
                    <a:bodyPr/>
                    <a:lstStyle/>
                    <a:p>
                      <a:pPr algn="ctr" rtl="0" fontAlgn="ctr">
                        <a:buNone/>
                      </a:pPr>
                      <a:r>
                        <a:rPr lang="en-IN" sz="1200" b="0" i="0" u="none" strike="noStrike">
                          <a:solidFill>
                            <a:srgbClr val="000000"/>
                          </a:solidFill>
                          <a:effectLst/>
                          <a:latin typeface="Cambria" panose="02040503050406030204" pitchFamily="18" charset="0"/>
                          <a:ea typeface="Cambria" panose="02040503050406030204" pitchFamily="18" charset="0"/>
                        </a:rPr>
                        <a:t>Tenneco Clean Air India Ltd</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7E7E7"/>
                    </a:solidFill>
                  </a:tcPr>
                </a:tc>
                <a:tc>
                  <a:txBody>
                    <a:bodyPr/>
                    <a:lstStyle/>
                    <a:p>
                      <a:pPr algn="ctr" fontAlgn="ctr">
                        <a:buNone/>
                      </a:pPr>
                      <a:r>
                        <a:rPr lang="en-IN" sz="1200" b="0" i="0" u="none" strike="noStrike">
                          <a:solidFill>
                            <a:srgbClr val="000000"/>
                          </a:solidFill>
                          <a:effectLst/>
                          <a:latin typeface="Cambria" panose="02040503050406030204" pitchFamily="18" charset="0"/>
                          <a:ea typeface="Cambria" panose="02040503050406030204" pitchFamily="18" charset="0"/>
                        </a:rPr>
                        <a:t>1.91%</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7E7E7"/>
                    </a:solidFill>
                  </a:tcPr>
                </a:tc>
                <a:extLst>
                  <a:ext uri="{0D108BD9-81ED-4DB2-BD59-A6C34878D82A}">
                    <a16:rowId xmlns:a16="http://schemas.microsoft.com/office/drawing/2014/main" val="2757232783"/>
                  </a:ext>
                </a:extLst>
              </a:tr>
              <a:tr h="241053">
                <a:tc>
                  <a:txBody>
                    <a:bodyPr/>
                    <a:lstStyle/>
                    <a:p>
                      <a:pPr algn="ctr" rtl="0" fontAlgn="ctr">
                        <a:buNone/>
                      </a:pPr>
                      <a:r>
                        <a:rPr lang="en-IN" sz="1200" b="0" i="0" u="none" strike="noStrike">
                          <a:solidFill>
                            <a:srgbClr val="000000"/>
                          </a:solidFill>
                          <a:effectLst/>
                          <a:latin typeface="Cambria" panose="02040503050406030204" pitchFamily="18" charset="0"/>
                          <a:ea typeface="Cambria" panose="02040503050406030204" pitchFamily="18" charset="0"/>
                        </a:rPr>
                        <a:t>Aegis Logistics Ltd</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CBCBCB"/>
                    </a:solidFill>
                  </a:tcPr>
                </a:tc>
                <a:tc>
                  <a:txBody>
                    <a:bodyPr/>
                    <a:lstStyle/>
                    <a:p>
                      <a:pPr algn="ctr" fontAlgn="ctr">
                        <a:buNone/>
                      </a:pPr>
                      <a:r>
                        <a:rPr lang="en-IN" sz="1200" b="0" i="0" u="none" strike="noStrike">
                          <a:solidFill>
                            <a:srgbClr val="000000"/>
                          </a:solidFill>
                          <a:effectLst/>
                          <a:latin typeface="Cambria" panose="02040503050406030204" pitchFamily="18" charset="0"/>
                          <a:ea typeface="Cambria" panose="02040503050406030204" pitchFamily="18" charset="0"/>
                        </a:rPr>
                        <a:t>1.87%</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CBCBCB"/>
                    </a:solidFill>
                  </a:tcPr>
                </a:tc>
                <a:extLst>
                  <a:ext uri="{0D108BD9-81ED-4DB2-BD59-A6C34878D82A}">
                    <a16:rowId xmlns:a16="http://schemas.microsoft.com/office/drawing/2014/main" val="4055045769"/>
                  </a:ext>
                </a:extLst>
              </a:tr>
              <a:tr h="241053">
                <a:tc>
                  <a:txBody>
                    <a:bodyPr/>
                    <a:lstStyle/>
                    <a:p>
                      <a:pPr algn="ctr" rtl="0" fontAlgn="ctr">
                        <a:buNone/>
                      </a:pPr>
                      <a:r>
                        <a:rPr lang="en-IN" sz="1200" b="0" i="0" u="none" strike="noStrike">
                          <a:solidFill>
                            <a:srgbClr val="000000"/>
                          </a:solidFill>
                          <a:effectLst/>
                          <a:latin typeface="Cambria" panose="02040503050406030204" pitchFamily="18" charset="0"/>
                          <a:ea typeface="Cambria" panose="02040503050406030204" pitchFamily="18" charset="0"/>
                        </a:rPr>
                        <a:t>Bajaj Auto Ltd</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7E7E7"/>
                    </a:solidFill>
                  </a:tcPr>
                </a:tc>
                <a:tc>
                  <a:txBody>
                    <a:bodyPr/>
                    <a:lstStyle/>
                    <a:p>
                      <a:pPr algn="ctr" fontAlgn="ctr">
                        <a:buNone/>
                      </a:pPr>
                      <a:r>
                        <a:rPr lang="en-IN" sz="1200" b="0" i="0" u="none" strike="noStrike" dirty="0">
                          <a:solidFill>
                            <a:srgbClr val="000000"/>
                          </a:solidFill>
                          <a:effectLst/>
                          <a:latin typeface="Cambria" panose="02040503050406030204" pitchFamily="18" charset="0"/>
                          <a:ea typeface="Cambria" panose="02040503050406030204" pitchFamily="18" charset="0"/>
                        </a:rPr>
                        <a:t>1.80%</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7E7E7"/>
                    </a:solidFill>
                  </a:tcPr>
                </a:tc>
                <a:extLst>
                  <a:ext uri="{0D108BD9-81ED-4DB2-BD59-A6C34878D82A}">
                    <a16:rowId xmlns:a16="http://schemas.microsoft.com/office/drawing/2014/main" val="3269961105"/>
                  </a:ext>
                </a:extLst>
              </a:tr>
            </a:tbl>
          </a:graphicData>
        </a:graphic>
      </p:graphicFrame>
      <p:graphicFrame>
        <p:nvGraphicFramePr>
          <p:cNvPr id="20" name="Table 19">
            <a:extLst>
              <a:ext uri="{FF2B5EF4-FFF2-40B4-BE49-F238E27FC236}">
                <a16:creationId xmlns:a16="http://schemas.microsoft.com/office/drawing/2014/main" id="{8AFBCF68-402A-EFAF-3737-1678CC30EB62}"/>
              </a:ext>
            </a:extLst>
          </p:cNvPr>
          <p:cNvGraphicFramePr>
            <a:graphicFrameLocks noGrp="1"/>
          </p:cNvGraphicFramePr>
          <p:nvPr>
            <p:extLst>
              <p:ext uri="{D42A27DB-BD31-4B8C-83A1-F6EECF244321}">
                <p14:modId xmlns:p14="http://schemas.microsoft.com/office/powerpoint/2010/main" val="1369421735"/>
              </p:ext>
            </p:extLst>
          </p:nvPr>
        </p:nvGraphicFramePr>
        <p:xfrm>
          <a:off x="4602205" y="5389392"/>
          <a:ext cx="1983698" cy="1119559"/>
        </p:xfrm>
        <a:graphic>
          <a:graphicData uri="http://schemas.openxmlformats.org/drawingml/2006/table">
            <a:tbl>
              <a:tblPr/>
              <a:tblGrid>
                <a:gridCol w="991849">
                  <a:extLst>
                    <a:ext uri="{9D8B030D-6E8A-4147-A177-3AD203B41FA5}">
                      <a16:colId xmlns:a16="http://schemas.microsoft.com/office/drawing/2014/main" val="3204106823"/>
                    </a:ext>
                  </a:extLst>
                </a:gridCol>
                <a:gridCol w="991849">
                  <a:extLst>
                    <a:ext uri="{9D8B030D-6E8A-4147-A177-3AD203B41FA5}">
                      <a16:colId xmlns:a16="http://schemas.microsoft.com/office/drawing/2014/main" val="2775816434"/>
                    </a:ext>
                  </a:extLst>
                </a:gridCol>
              </a:tblGrid>
              <a:tr h="372137">
                <a:tc>
                  <a:txBody>
                    <a:bodyPr/>
                    <a:lstStyle/>
                    <a:p>
                      <a:pPr algn="ctr" fontAlgn="ctr"/>
                      <a:r>
                        <a:rPr lang="en-IN" sz="1200" b="1" i="0" u="none" strike="noStrike">
                          <a:solidFill>
                            <a:schemeClr val="tx1"/>
                          </a:solidFill>
                          <a:effectLst/>
                          <a:latin typeface="Cambria" panose="02040503050406030204" pitchFamily="18" charset="0"/>
                        </a:rPr>
                        <a:t>Duration</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75000"/>
                      </a:schemeClr>
                    </a:solidFill>
                  </a:tcPr>
                </a:tc>
                <a:tc>
                  <a:txBody>
                    <a:bodyPr/>
                    <a:lstStyle/>
                    <a:p>
                      <a:pPr algn="ctr" rtl="0" fontAlgn="ctr">
                        <a:buNone/>
                      </a:pPr>
                      <a:r>
                        <a:rPr lang="en-IN" sz="1200" b="0" i="0" u="none" strike="noStrike" dirty="0">
                          <a:solidFill>
                            <a:srgbClr val="000000"/>
                          </a:solidFill>
                          <a:effectLst/>
                          <a:latin typeface="Cambria" panose="02040503050406030204" pitchFamily="18" charset="0"/>
                        </a:rPr>
                        <a:t>3.8 years</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75000"/>
                      </a:schemeClr>
                    </a:solidFill>
                  </a:tcPr>
                </a:tc>
                <a:extLst>
                  <a:ext uri="{0D108BD9-81ED-4DB2-BD59-A6C34878D82A}">
                    <a16:rowId xmlns:a16="http://schemas.microsoft.com/office/drawing/2014/main" val="1580064512"/>
                  </a:ext>
                </a:extLst>
              </a:tr>
              <a:tr h="372137">
                <a:tc>
                  <a:txBody>
                    <a:bodyPr/>
                    <a:lstStyle/>
                    <a:p>
                      <a:pPr algn="ctr" fontAlgn="ctr"/>
                      <a:r>
                        <a:rPr lang="en-IN" sz="1200" b="1" i="0" u="none" strike="noStrike">
                          <a:solidFill>
                            <a:schemeClr val="tx1"/>
                          </a:solidFill>
                          <a:effectLst/>
                          <a:latin typeface="Cambria" panose="02040503050406030204" pitchFamily="18" charset="0"/>
                        </a:rPr>
                        <a:t>YTM</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7E7E7"/>
                    </a:solidFill>
                  </a:tcPr>
                </a:tc>
                <a:tc>
                  <a:txBody>
                    <a:bodyPr/>
                    <a:lstStyle/>
                    <a:p>
                      <a:pPr algn="ctr" rtl="0" fontAlgn="ctr">
                        <a:buNone/>
                      </a:pPr>
                      <a:r>
                        <a:rPr lang="en-IN" sz="1200" b="0" i="0" u="none" strike="noStrike" dirty="0">
                          <a:solidFill>
                            <a:srgbClr val="000000"/>
                          </a:solidFill>
                          <a:effectLst/>
                          <a:latin typeface="Cambria" panose="02040503050406030204" pitchFamily="18" charset="0"/>
                        </a:rPr>
                        <a:t>4.7%</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7E7E7"/>
                    </a:solidFill>
                  </a:tcPr>
                </a:tc>
                <a:extLst>
                  <a:ext uri="{0D108BD9-81ED-4DB2-BD59-A6C34878D82A}">
                    <a16:rowId xmlns:a16="http://schemas.microsoft.com/office/drawing/2014/main" val="3848252338"/>
                  </a:ext>
                </a:extLst>
              </a:tr>
              <a:tr h="372137">
                <a:tc>
                  <a:txBody>
                    <a:bodyPr/>
                    <a:lstStyle/>
                    <a:p>
                      <a:pPr algn="ctr" fontAlgn="ctr"/>
                      <a:r>
                        <a:rPr lang="en-IN" sz="1200" b="1" i="0" u="none" strike="noStrike" dirty="0">
                          <a:solidFill>
                            <a:schemeClr val="tx1"/>
                          </a:solidFill>
                          <a:effectLst/>
                          <a:latin typeface="Cambria" panose="02040503050406030204" pitchFamily="18" charset="0"/>
                        </a:rPr>
                        <a:t>Average Maturity</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75000"/>
                      </a:schemeClr>
                    </a:solidFill>
                  </a:tcPr>
                </a:tc>
                <a:tc>
                  <a:txBody>
                    <a:bodyPr/>
                    <a:lstStyle/>
                    <a:p>
                      <a:pPr algn="ctr" rtl="0" fontAlgn="ctr">
                        <a:buNone/>
                      </a:pPr>
                      <a:r>
                        <a:rPr lang="en-IN" sz="1200" b="0" i="0" u="none" strike="noStrike" dirty="0">
                          <a:solidFill>
                            <a:srgbClr val="000000"/>
                          </a:solidFill>
                          <a:effectLst/>
                          <a:latin typeface="Cambria" panose="02040503050406030204" pitchFamily="18" charset="0"/>
                        </a:rPr>
                        <a:t>4.1</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75000"/>
                      </a:schemeClr>
                    </a:solidFill>
                  </a:tcPr>
                </a:tc>
                <a:extLst>
                  <a:ext uri="{0D108BD9-81ED-4DB2-BD59-A6C34878D82A}">
                    <a16:rowId xmlns:a16="http://schemas.microsoft.com/office/drawing/2014/main" val="2979029990"/>
                  </a:ext>
                </a:extLst>
              </a:tr>
            </a:tbl>
          </a:graphicData>
        </a:graphic>
      </p:graphicFrame>
      <p:sp>
        <p:nvSpPr>
          <p:cNvPr id="2" name="TextBox 1">
            <a:extLst>
              <a:ext uri="{FF2B5EF4-FFF2-40B4-BE49-F238E27FC236}">
                <a16:creationId xmlns:a16="http://schemas.microsoft.com/office/drawing/2014/main" id="{C346463C-9CEF-D290-9046-B79123BBDE4A}"/>
              </a:ext>
            </a:extLst>
          </p:cNvPr>
          <p:cNvSpPr txBox="1"/>
          <p:nvPr/>
        </p:nvSpPr>
        <p:spPr>
          <a:xfrm>
            <a:off x="4610310" y="5066482"/>
            <a:ext cx="3967396" cy="307777"/>
          </a:xfrm>
          <a:prstGeom prst="rect">
            <a:avLst/>
          </a:prstGeom>
          <a:solidFill>
            <a:schemeClr val="tx1"/>
          </a:solid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1400" b="1" i="0" u="none" strike="noStrike" kern="1200" cap="none" spc="0" normalizeH="0" baseline="0" noProof="0">
                <a:ln>
                  <a:noFill/>
                </a:ln>
                <a:solidFill>
                  <a:prstClr val="white"/>
                </a:solidFill>
                <a:effectLst/>
                <a:uLnTx/>
                <a:uFillTx/>
                <a:latin typeface="Cambria" panose="02040503050406030204" pitchFamily="18" charset="0"/>
                <a:ea typeface="+mn-ea"/>
                <a:cs typeface="+mn-cs"/>
              </a:rPr>
              <a:t>Fixed Income Analytics</a:t>
            </a:r>
          </a:p>
        </p:txBody>
      </p:sp>
      <p:graphicFrame>
        <p:nvGraphicFramePr>
          <p:cNvPr id="14" name="Table 13">
            <a:extLst>
              <a:ext uri="{FF2B5EF4-FFF2-40B4-BE49-F238E27FC236}">
                <a16:creationId xmlns:a16="http://schemas.microsoft.com/office/drawing/2014/main" id="{C2E663C1-EBEA-58D0-F59B-F6D7096BF0C6}"/>
              </a:ext>
            </a:extLst>
          </p:cNvPr>
          <p:cNvGraphicFramePr>
            <a:graphicFrameLocks noGrp="1"/>
          </p:cNvGraphicFramePr>
          <p:nvPr>
            <p:extLst>
              <p:ext uri="{D42A27DB-BD31-4B8C-83A1-F6EECF244321}">
                <p14:modId xmlns:p14="http://schemas.microsoft.com/office/powerpoint/2010/main" val="1450336758"/>
              </p:ext>
            </p:extLst>
          </p:nvPr>
        </p:nvGraphicFramePr>
        <p:xfrm>
          <a:off x="4610310" y="3333606"/>
          <a:ext cx="4011862" cy="1614767"/>
        </p:xfrm>
        <a:graphic>
          <a:graphicData uri="http://schemas.openxmlformats.org/drawingml/2006/table">
            <a:tbl>
              <a:tblPr/>
              <a:tblGrid>
                <a:gridCol w="3035515">
                  <a:extLst>
                    <a:ext uri="{9D8B030D-6E8A-4147-A177-3AD203B41FA5}">
                      <a16:colId xmlns:a16="http://schemas.microsoft.com/office/drawing/2014/main" val="1145646159"/>
                    </a:ext>
                  </a:extLst>
                </a:gridCol>
                <a:gridCol w="976347">
                  <a:extLst>
                    <a:ext uri="{9D8B030D-6E8A-4147-A177-3AD203B41FA5}">
                      <a16:colId xmlns:a16="http://schemas.microsoft.com/office/drawing/2014/main" val="450039205"/>
                    </a:ext>
                  </a:extLst>
                </a:gridCol>
              </a:tblGrid>
              <a:tr h="246167">
                <a:tc>
                  <a:txBody>
                    <a:bodyPr/>
                    <a:lstStyle/>
                    <a:p>
                      <a:pPr algn="ctr" fontAlgn="ctr"/>
                      <a:r>
                        <a:rPr lang="en-IN" sz="1300" b="1" i="0" u="none" strike="noStrike">
                          <a:solidFill>
                            <a:srgbClr val="FFFFFF"/>
                          </a:solidFill>
                          <a:effectLst/>
                          <a:latin typeface="Cambria" panose="02040503050406030204" pitchFamily="18" charset="0"/>
                        </a:rPr>
                        <a:t>Top Sectors</a:t>
                      </a:r>
                    </a:p>
                  </a:txBody>
                  <a:tcPr marL="9525" marR="9525" marT="9525" marB="0" anchor="ctr">
                    <a:lnL w="12700" cap="flat" cmpd="sng" algn="ctr">
                      <a:solidFill>
                        <a:schemeClr val="bg1">
                          <a:lumMod val="85000"/>
                        </a:schemeClr>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0000"/>
                    </a:solidFill>
                  </a:tcPr>
                </a:tc>
                <a:tc>
                  <a:txBody>
                    <a:bodyPr/>
                    <a:lstStyle/>
                    <a:p>
                      <a:pPr algn="ctr" fontAlgn="ctr"/>
                      <a:r>
                        <a:rPr lang="en-IN" sz="1300" b="1" i="0" u="none" strike="noStrike">
                          <a:solidFill>
                            <a:srgbClr val="FFFFFF"/>
                          </a:solidFill>
                          <a:effectLst/>
                          <a:latin typeface="Cambria" panose="02040503050406030204" pitchFamily="18" charset="0"/>
                        </a:rPr>
                        <a:t>Weight %</a:t>
                      </a:r>
                    </a:p>
                  </a:txBody>
                  <a:tcPr marL="9525" marR="9525" marT="9525" marB="0" anchor="ctr">
                    <a:lnL w="6350" cap="flat" cmpd="sng" algn="ctr">
                      <a:solidFill>
                        <a:srgbClr val="000000"/>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0000"/>
                    </a:solidFill>
                  </a:tcPr>
                </a:tc>
                <a:extLst>
                  <a:ext uri="{0D108BD9-81ED-4DB2-BD59-A6C34878D82A}">
                    <a16:rowId xmlns:a16="http://schemas.microsoft.com/office/drawing/2014/main" val="3940549635"/>
                  </a:ext>
                </a:extLst>
              </a:tr>
              <a:tr h="228100">
                <a:tc>
                  <a:txBody>
                    <a:bodyPr/>
                    <a:lstStyle/>
                    <a:p>
                      <a:pPr algn="ctr" rtl="0" fontAlgn="ctr">
                        <a:buNone/>
                      </a:pPr>
                      <a:r>
                        <a:rPr lang="en-IN" sz="1200" b="0" i="0" u="none" strike="noStrike" dirty="0">
                          <a:solidFill>
                            <a:srgbClr val="000000"/>
                          </a:solidFill>
                          <a:effectLst/>
                          <a:latin typeface="Cambria" panose="02040503050406030204" pitchFamily="18" charset="0"/>
                        </a:rPr>
                        <a:t>Financial services</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CBCBCB"/>
                    </a:solidFill>
                  </a:tcPr>
                </a:tc>
                <a:tc>
                  <a:txBody>
                    <a:bodyPr/>
                    <a:lstStyle/>
                    <a:p>
                      <a:pPr algn="ctr" rtl="0" fontAlgn="ctr">
                        <a:buNone/>
                      </a:pPr>
                      <a:r>
                        <a:rPr lang="en-IN" sz="1200" b="0" i="0" u="none" strike="noStrike" dirty="0">
                          <a:solidFill>
                            <a:srgbClr val="000000"/>
                          </a:solidFill>
                          <a:effectLst/>
                          <a:latin typeface="Cambria" panose="02040503050406030204" pitchFamily="18" charset="0"/>
                        </a:rPr>
                        <a:t>30%</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CBCBCB"/>
                    </a:solidFill>
                  </a:tcPr>
                </a:tc>
                <a:extLst>
                  <a:ext uri="{0D108BD9-81ED-4DB2-BD59-A6C34878D82A}">
                    <a16:rowId xmlns:a16="http://schemas.microsoft.com/office/drawing/2014/main" val="2723029883"/>
                  </a:ext>
                </a:extLst>
              </a:tr>
              <a:tr h="228100">
                <a:tc>
                  <a:txBody>
                    <a:bodyPr/>
                    <a:lstStyle/>
                    <a:p>
                      <a:pPr algn="ctr" rtl="0" fontAlgn="ctr">
                        <a:buNone/>
                      </a:pPr>
                      <a:r>
                        <a:rPr lang="en-IN" sz="1200" b="0" i="0" u="none" strike="noStrike">
                          <a:solidFill>
                            <a:srgbClr val="000000"/>
                          </a:solidFill>
                          <a:effectLst/>
                          <a:latin typeface="Cambria" panose="02040503050406030204" pitchFamily="18" charset="0"/>
                        </a:rPr>
                        <a:t>Healthcare</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7E7E7"/>
                    </a:solidFill>
                  </a:tcPr>
                </a:tc>
                <a:tc>
                  <a:txBody>
                    <a:bodyPr/>
                    <a:lstStyle/>
                    <a:p>
                      <a:pPr algn="ctr" rtl="0" fontAlgn="ctr">
                        <a:buNone/>
                      </a:pPr>
                      <a:r>
                        <a:rPr lang="en-IN" sz="1200" b="0" i="0" u="none" strike="noStrike">
                          <a:solidFill>
                            <a:srgbClr val="000000"/>
                          </a:solidFill>
                          <a:effectLst/>
                          <a:latin typeface="Cambria" panose="02040503050406030204" pitchFamily="18" charset="0"/>
                        </a:rPr>
                        <a:t>11%</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7E7E7"/>
                    </a:solidFill>
                  </a:tcPr>
                </a:tc>
                <a:extLst>
                  <a:ext uri="{0D108BD9-81ED-4DB2-BD59-A6C34878D82A}">
                    <a16:rowId xmlns:a16="http://schemas.microsoft.com/office/drawing/2014/main" val="1936491057"/>
                  </a:ext>
                </a:extLst>
              </a:tr>
              <a:tr h="228100">
                <a:tc>
                  <a:txBody>
                    <a:bodyPr/>
                    <a:lstStyle/>
                    <a:p>
                      <a:pPr algn="ctr" rtl="0" fontAlgn="ctr">
                        <a:buNone/>
                      </a:pPr>
                      <a:r>
                        <a:rPr lang="en-IN" sz="1200" b="0" i="0" u="none" strike="noStrike">
                          <a:solidFill>
                            <a:srgbClr val="000000"/>
                          </a:solidFill>
                          <a:effectLst/>
                          <a:latin typeface="Cambria" panose="02040503050406030204" pitchFamily="18" charset="0"/>
                        </a:rPr>
                        <a:t>Capital Goods</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CBCBCB"/>
                    </a:solidFill>
                  </a:tcPr>
                </a:tc>
                <a:tc>
                  <a:txBody>
                    <a:bodyPr/>
                    <a:lstStyle/>
                    <a:p>
                      <a:pPr algn="ctr" rtl="0" fontAlgn="ctr">
                        <a:buNone/>
                      </a:pPr>
                      <a:r>
                        <a:rPr lang="en-IN" sz="1200" b="0" i="0" u="none" strike="noStrike">
                          <a:solidFill>
                            <a:srgbClr val="000000"/>
                          </a:solidFill>
                          <a:effectLst/>
                          <a:latin typeface="Cambria" panose="02040503050406030204" pitchFamily="18" charset="0"/>
                        </a:rPr>
                        <a:t>8%</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CBCBCB"/>
                    </a:solidFill>
                  </a:tcPr>
                </a:tc>
                <a:extLst>
                  <a:ext uri="{0D108BD9-81ED-4DB2-BD59-A6C34878D82A}">
                    <a16:rowId xmlns:a16="http://schemas.microsoft.com/office/drawing/2014/main" val="1434815422"/>
                  </a:ext>
                </a:extLst>
              </a:tr>
              <a:tr h="228100">
                <a:tc>
                  <a:txBody>
                    <a:bodyPr/>
                    <a:lstStyle/>
                    <a:p>
                      <a:pPr algn="ctr" rtl="0" fontAlgn="ctr">
                        <a:buNone/>
                      </a:pPr>
                      <a:r>
                        <a:rPr lang="en-IN" sz="1200" b="0" i="0" u="none" strike="noStrike">
                          <a:solidFill>
                            <a:srgbClr val="000000"/>
                          </a:solidFill>
                          <a:effectLst/>
                          <a:latin typeface="Cambria" panose="02040503050406030204" pitchFamily="18" charset="0"/>
                        </a:rPr>
                        <a:t>Auto and Auto Components</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7E7E7"/>
                    </a:solidFill>
                  </a:tcPr>
                </a:tc>
                <a:tc>
                  <a:txBody>
                    <a:bodyPr/>
                    <a:lstStyle/>
                    <a:p>
                      <a:pPr algn="ctr" rtl="0" fontAlgn="ctr">
                        <a:buNone/>
                      </a:pPr>
                      <a:r>
                        <a:rPr lang="en-IN" sz="1200" b="0" i="0" u="none" strike="noStrike">
                          <a:solidFill>
                            <a:srgbClr val="000000"/>
                          </a:solidFill>
                          <a:effectLst/>
                          <a:latin typeface="Cambria" panose="02040503050406030204" pitchFamily="18" charset="0"/>
                        </a:rPr>
                        <a:t>5%</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7E7E7"/>
                    </a:solidFill>
                  </a:tcPr>
                </a:tc>
                <a:extLst>
                  <a:ext uri="{0D108BD9-81ED-4DB2-BD59-A6C34878D82A}">
                    <a16:rowId xmlns:a16="http://schemas.microsoft.com/office/drawing/2014/main" val="1939693664"/>
                  </a:ext>
                </a:extLst>
              </a:tr>
              <a:tr h="228100">
                <a:tc>
                  <a:txBody>
                    <a:bodyPr/>
                    <a:lstStyle/>
                    <a:p>
                      <a:pPr algn="ctr" rtl="0" fontAlgn="ctr">
                        <a:buNone/>
                      </a:pPr>
                      <a:r>
                        <a:rPr lang="en-IN" sz="1200" b="0" i="0" u="none" strike="noStrike">
                          <a:solidFill>
                            <a:srgbClr val="000000"/>
                          </a:solidFill>
                          <a:effectLst/>
                          <a:latin typeface="Cambria" panose="02040503050406030204" pitchFamily="18" charset="0"/>
                        </a:rPr>
                        <a:t>Telecommunication</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CBCBCB"/>
                    </a:solidFill>
                  </a:tcPr>
                </a:tc>
                <a:tc>
                  <a:txBody>
                    <a:bodyPr/>
                    <a:lstStyle/>
                    <a:p>
                      <a:pPr algn="ctr" rtl="0" fontAlgn="ctr">
                        <a:buNone/>
                      </a:pPr>
                      <a:r>
                        <a:rPr lang="en-IN" sz="1200" b="0" i="0" u="none" strike="noStrike">
                          <a:solidFill>
                            <a:srgbClr val="000000"/>
                          </a:solidFill>
                          <a:effectLst/>
                          <a:latin typeface="Cambria" panose="02040503050406030204" pitchFamily="18" charset="0"/>
                        </a:rPr>
                        <a:t>4%</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CBCBCB"/>
                    </a:solidFill>
                  </a:tcPr>
                </a:tc>
                <a:extLst>
                  <a:ext uri="{0D108BD9-81ED-4DB2-BD59-A6C34878D82A}">
                    <a16:rowId xmlns:a16="http://schemas.microsoft.com/office/drawing/2014/main" val="891539635"/>
                  </a:ext>
                </a:extLst>
              </a:tr>
              <a:tr h="228100">
                <a:tc>
                  <a:txBody>
                    <a:bodyPr/>
                    <a:lstStyle/>
                    <a:p>
                      <a:pPr algn="ctr" fontAlgn="ctr">
                        <a:buNone/>
                      </a:pPr>
                      <a:r>
                        <a:rPr lang="en-IN" sz="1200" b="0" i="0" u="none" strike="noStrike">
                          <a:solidFill>
                            <a:srgbClr val="000000"/>
                          </a:solidFill>
                          <a:effectLst/>
                          <a:latin typeface="Cambria" panose="02040503050406030204" pitchFamily="18" charset="0"/>
                        </a:rPr>
                        <a:t>Others</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7E7E7"/>
                    </a:solidFill>
                  </a:tcPr>
                </a:tc>
                <a:tc>
                  <a:txBody>
                    <a:bodyPr/>
                    <a:lstStyle/>
                    <a:p>
                      <a:pPr algn="ctr" fontAlgn="ctr">
                        <a:buNone/>
                      </a:pPr>
                      <a:r>
                        <a:rPr lang="en-IN" sz="1200" b="0" i="0" u="none" strike="noStrike" dirty="0">
                          <a:solidFill>
                            <a:srgbClr val="000000"/>
                          </a:solidFill>
                          <a:effectLst/>
                          <a:latin typeface="Cambria" panose="02040503050406030204" pitchFamily="18" charset="0"/>
                        </a:rPr>
                        <a:t>43%</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7E7E7"/>
                    </a:solidFill>
                  </a:tcPr>
                </a:tc>
                <a:extLst>
                  <a:ext uri="{0D108BD9-81ED-4DB2-BD59-A6C34878D82A}">
                    <a16:rowId xmlns:a16="http://schemas.microsoft.com/office/drawing/2014/main" val="1376734401"/>
                  </a:ext>
                </a:extLst>
              </a:tr>
            </a:tbl>
          </a:graphicData>
        </a:graphic>
      </p:graphicFrame>
      <p:graphicFrame>
        <p:nvGraphicFramePr>
          <p:cNvPr id="6" name="Table 5">
            <a:extLst>
              <a:ext uri="{FF2B5EF4-FFF2-40B4-BE49-F238E27FC236}">
                <a16:creationId xmlns:a16="http://schemas.microsoft.com/office/drawing/2014/main" id="{04488256-12EB-2010-5028-CA9ED4D50EAC}"/>
              </a:ext>
            </a:extLst>
          </p:cNvPr>
          <p:cNvGraphicFramePr>
            <a:graphicFrameLocks noGrp="1"/>
          </p:cNvGraphicFramePr>
          <p:nvPr>
            <p:extLst>
              <p:ext uri="{D42A27DB-BD31-4B8C-83A1-F6EECF244321}">
                <p14:modId xmlns:p14="http://schemas.microsoft.com/office/powerpoint/2010/main" val="1662960981"/>
              </p:ext>
            </p:extLst>
          </p:nvPr>
        </p:nvGraphicFramePr>
        <p:xfrm>
          <a:off x="6583882" y="5385327"/>
          <a:ext cx="1983698" cy="1124544"/>
        </p:xfrm>
        <a:graphic>
          <a:graphicData uri="http://schemas.openxmlformats.org/drawingml/2006/table">
            <a:tbl>
              <a:tblPr/>
              <a:tblGrid>
                <a:gridCol w="991849">
                  <a:extLst>
                    <a:ext uri="{9D8B030D-6E8A-4147-A177-3AD203B41FA5}">
                      <a16:colId xmlns:a16="http://schemas.microsoft.com/office/drawing/2014/main" val="856810861"/>
                    </a:ext>
                  </a:extLst>
                </a:gridCol>
                <a:gridCol w="991849">
                  <a:extLst>
                    <a:ext uri="{9D8B030D-6E8A-4147-A177-3AD203B41FA5}">
                      <a16:colId xmlns:a16="http://schemas.microsoft.com/office/drawing/2014/main" val="3886391013"/>
                    </a:ext>
                  </a:extLst>
                </a:gridCol>
              </a:tblGrid>
              <a:tr h="374848">
                <a:tc gridSpan="2">
                  <a:txBody>
                    <a:bodyPr/>
                    <a:lstStyle/>
                    <a:p>
                      <a:pPr algn="ctr" fontAlgn="ctr"/>
                      <a:r>
                        <a:rPr lang="en-IN" sz="1200" b="1" i="0" u="none" strike="noStrike">
                          <a:solidFill>
                            <a:schemeClr val="tx1"/>
                          </a:solidFill>
                          <a:effectLst/>
                          <a:latin typeface="Cambria" panose="02040503050406030204" pitchFamily="18" charset="0"/>
                        </a:rPr>
                        <a:t>Credit Rating</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75000"/>
                      </a:schemeClr>
                    </a:solidFill>
                  </a:tcPr>
                </a:tc>
                <a:tc hMerge="1">
                  <a:txBody>
                    <a:bodyPr/>
                    <a:lstStyle/>
                    <a:p>
                      <a:endParaRPr lang="en-IN"/>
                    </a:p>
                  </a:txBody>
                  <a:tcPr/>
                </a:tc>
                <a:extLst>
                  <a:ext uri="{0D108BD9-81ED-4DB2-BD59-A6C34878D82A}">
                    <a16:rowId xmlns:a16="http://schemas.microsoft.com/office/drawing/2014/main" val="1580064512"/>
                  </a:ext>
                </a:extLst>
              </a:tr>
              <a:tr h="374848">
                <a:tc>
                  <a:txBody>
                    <a:bodyPr/>
                    <a:lstStyle/>
                    <a:p>
                      <a:pPr algn="ctr" fontAlgn="ctr"/>
                      <a:r>
                        <a:rPr lang="en-IN" sz="1200" b="1" i="0" u="none" strike="noStrike">
                          <a:solidFill>
                            <a:schemeClr val="tx1"/>
                          </a:solidFill>
                          <a:effectLst/>
                          <a:latin typeface="Cambria" panose="02040503050406030204" pitchFamily="18" charset="0"/>
                        </a:rPr>
                        <a:t>AAA</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7E7E7"/>
                    </a:solidFill>
                  </a:tcPr>
                </a:tc>
                <a:tc>
                  <a:txBody>
                    <a:bodyPr/>
                    <a:lstStyle/>
                    <a:p>
                      <a:pPr algn="ctr" rtl="0" fontAlgn="ctr">
                        <a:buNone/>
                      </a:pPr>
                      <a:r>
                        <a:rPr lang="en-IN" sz="1200" b="0" i="0" u="none" strike="noStrike" dirty="0">
                          <a:solidFill>
                            <a:srgbClr val="000000"/>
                          </a:solidFill>
                          <a:effectLst/>
                          <a:latin typeface="Cambria" panose="02040503050406030204" pitchFamily="18" charset="0"/>
                        </a:rPr>
                        <a:t>75%</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7E7E7"/>
                    </a:solidFill>
                  </a:tcPr>
                </a:tc>
                <a:extLst>
                  <a:ext uri="{0D108BD9-81ED-4DB2-BD59-A6C34878D82A}">
                    <a16:rowId xmlns:a16="http://schemas.microsoft.com/office/drawing/2014/main" val="3848252338"/>
                  </a:ext>
                </a:extLst>
              </a:tr>
              <a:tr h="374848">
                <a:tc>
                  <a:txBody>
                    <a:bodyPr/>
                    <a:lstStyle/>
                    <a:p>
                      <a:pPr algn="ctr" fontAlgn="ctr"/>
                      <a:r>
                        <a:rPr lang="en-IN" sz="1200" b="1" i="0" u="none" strike="noStrike" dirty="0">
                          <a:solidFill>
                            <a:schemeClr val="tx1"/>
                          </a:solidFill>
                          <a:effectLst/>
                          <a:latin typeface="Cambria" panose="02040503050406030204" pitchFamily="18" charset="0"/>
                        </a:rPr>
                        <a:t>AA+/AA/AA-</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75000"/>
                      </a:schemeClr>
                    </a:solidFill>
                  </a:tcPr>
                </a:tc>
                <a:tc>
                  <a:txBody>
                    <a:bodyPr/>
                    <a:lstStyle/>
                    <a:p>
                      <a:pPr algn="ctr" rtl="0" fontAlgn="ctr">
                        <a:buNone/>
                      </a:pPr>
                      <a:r>
                        <a:rPr lang="en-IN" sz="1200" b="0" i="0" u="none" strike="noStrike" dirty="0">
                          <a:solidFill>
                            <a:srgbClr val="000000"/>
                          </a:solidFill>
                          <a:effectLst/>
                          <a:latin typeface="Cambria" panose="02040503050406030204" pitchFamily="18" charset="0"/>
                        </a:rPr>
                        <a:t>25%</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75000"/>
                      </a:schemeClr>
                    </a:solidFill>
                  </a:tcPr>
                </a:tc>
                <a:extLst>
                  <a:ext uri="{0D108BD9-81ED-4DB2-BD59-A6C34878D82A}">
                    <a16:rowId xmlns:a16="http://schemas.microsoft.com/office/drawing/2014/main" val="2979029990"/>
                  </a:ext>
                </a:extLst>
              </a:tr>
            </a:tbl>
          </a:graphicData>
        </a:graphic>
      </p:graphicFrame>
      <p:graphicFrame>
        <p:nvGraphicFramePr>
          <p:cNvPr id="8" name="Chart 7">
            <a:extLst>
              <a:ext uri="{FF2B5EF4-FFF2-40B4-BE49-F238E27FC236}">
                <a16:creationId xmlns:a16="http://schemas.microsoft.com/office/drawing/2014/main" id="{4F6CABFE-D214-6025-823C-3907F65751B1}"/>
              </a:ext>
            </a:extLst>
          </p:cNvPr>
          <p:cNvGraphicFramePr>
            <a:graphicFrameLocks/>
          </p:cNvGraphicFramePr>
          <p:nvPr>
            <p:extLst>
              <p:ext uri="{D42A27DB-BD31-4B8C-83A1-F6EECF244321}">
                <p14:modId xmlns:p14="http://schemas.microsoft.com/office/powerpoint/2010/main" val="3399784354"/>
              </p:ext>
            </p:extLst>
          </p:nvPr>
        </p:nvGraphicFramePr>
        <p:xfrm>
          <a:off x="4610310" y="963880"/>
          <a:ext cx="3967396" cy="2286830"/>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13" name="Chart 12">
            <a:extLst>
              <a:ext uri="{FF2B5EF4-FFF2-40B4-BE49-F238E27FC236}">
                <a16:creationId xmlns:a16="http://schemas.microsoft.com/office/drawing/2014/main" id="{D501AA4F-DF9E-A648-4CE3-62B4E09D48BE}"/>
              </a:ext>
            </a:extLst>
          </p:cNvPr>
          <p:cNvGraphicFramePr>
            <a:graphicFrameLocks/>
          </p:cNvGraphicFramePr>
          <p:nvPr>
            <p:extLst>
              <p:ext uri="{D42A27DB-BD31-4B8C-83A1-F6EECF244321}">
                <p14:modId xmlns:p14="http://schemas.microsoft.com/office/powerpoint/2010/main" val="3703334404"/>
              </p:ext>
            </p:extLst>
          </p:nvPr>
        </p:nvGraphicFramePr>
        <p:xfrm>
          <a:off x="8702589" y="3712178"/>
          <a:ext cx="3376882" cy="1375847"/>
        </p:xfrm>
        <a:graphic>
          <a:graphicData uri="http://schemas.openxmlformats.org/drawingml/2006/chart">
            <c:chart xmlns:c="http://schemas.openxmlformats.org/drawingml/2006/chart" xmlns:r="http://schemas.openxmlformats.org/officeDocument/2006/relationships" r:id="rId3"/>
          </a:graphicData>
        </a:graphic>
      </p:graphicFrame>
      <p:pic>
        <p:nvPicPr>
          <p:cNvPr id="3" name="Picture 2" descr="A white text on a black background&#10;&#10;AI-generated content may be incorrect.">
            <a:extLst>
              <a:ext uri="{FF2B5EF4-FFF2-40B4-BE49-F238E27FC236}">
                <a16:creationId xmlns:a16="http://schemas.microsoft.com/office/drawing/2014/main" id="{20D85BBF-B347-F1A9-A9E4-E902CF0C12BA}"/>
              </a:ext>
            </a:extLst>
          </p:cNvPr>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a:off x="10362466" y="234062"/>
            <a:ext cx="1559328" cy="340260"/>
          </a:xfrm>
          <a:prstGeom prst="rect">
            <a:avLst/>
          </a:prstGeom>
        </p:spPr>
      </p:pic>
    </p:spTree>
    <p:extLst>
      <p:ext uri="{BB962C8B-B14F-4D97-AF65-F5344CB8AC3E}">
        <p14:creationId xmlns:p14="http://schemas.microsoft.com/office/powerpoint/2010/main" val="4144568192"/>
      </p:ext>
    </p:extLst>
  </p:cSld>
  <p:clrMapOvr>
    <a:masterClrMapping/>
  </p:clrMapOvr>
</p:sld>
</file>

<file path=ppt/slides/slide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3"/>
          <p:cNvSpPr/>
          <p:nvPr/>
        </p:nvSpPr>
        <p:spPr>
          <a:xfrm>
            <a:off x="0" y="0"/>
            <a:ext cx="12192000" cy="821635"/>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 name="Title 1">
            <a:extLst>
              <a:ext uri="{FF2B5EF4-FFF2-40B4-BE49-F238E27FC236}">
                <a16:creationId xmlns:a16="http://schemas.microsoft.com/office/drawing/2014/main" id="{D5D14BE9-64D4-42CE-969F-9590C16A2F5F}"/>
              </a:ext>
            </a:extLst>
          </p:cNvPr>
          <p:cNvSpPr txBox="1">
            <a:spLocks/>
          </p:cNvSpPr>
          <p:nvPr/>
        </p:nvSpPr>
        <p:spPr>
          <a:xfrm>
            <a:off x="165475" y="106018"/>
            <a:ext cx="11007609" cy="630899"/>
          </a:xfrm>
          <a:prstGeom prst="rect">
            <a:avLst/>
          </a:prstGeom>
        </p:spPr>
        <p:txBody>
          <a:bodyPr vert="horz" lIns="91440" tIns="45720" rIns="91440" bIns="45720" rtlCol="0" anchor="ctr">
            <a:noAutofit/>
          </a:bodyPr>
          <a:lstStyle>
            <a:lvl1pPr algn="ctr" defTabSz="914400" rtl="0" eaLnBrk="1" latinLnBrk="0" hangingPunct="1">
              <a:lnSpc>
                <a:spcPct val="90000"/>
              </a:lnSpc>
              <a:spcBef>
                <a:spcPct val="0"/>
              </a:spcBef>
              <a:buNone/>
              <a:defRPr sz="6000" kern="1200">
                <a:solidFill>
                  <a:schemeClr val="tx1"/>
                </a:solidFill>
                <a:latin typeface="+mj-lt"/>
                <a:ea typeface="+mj-ea"/>
                <a:cs typeface="+mj-cs"/>
              </a:defRPr>
            </a:lvl1pPr>
          </a:lstStyle>
          <a:p>
            <a:pPr marL="0" marR="0" lvl="0" indent="0" algn="l" defTabSz="914400" rtl="0" eaLnBrk="1" fontAlgn="auto" latinLnBrk="0" hangingPunct="1">
              <a:lnSpc>
                <a:spcPct val="90000"/>
              </a:lnSpc>
              <a:spcBef>
                <a:spcPct val="0"/>
              </a:spcBef>
              <a:spcAft>
                <a:spcPts val="0"/>
              </a:spcAft>
              <a:buClrTx/>
              <a:buSzTx/>
              <a:buFontTx/>
              <a:buNone/>
              <a:tabLst/>
              <a:defRPr/>
            </a:pPr>
            <a:r>
              <a:rPr kumimoji="0" lang="en-US" sz="2800" b="1" i="0" u="none" strike="noStrike" kern="1200" cap="none" spc="0" normalizeH="0" baseline="0" noProof="0" dirty="0">
                <a:ln>
                  <a:noFill/>
                </a:ln>
                <a:solidFill>
                  <a:prstClr val="white"/>
                </a:solidFill>
                <a:effectLst/>
                <a:uLnTx/>
                <a:uFillTx/>
                <a:latin typeface="Cambria" panose="02040503050406030204" pitchFamily="18" charset="0"/>
                <a:ea typeface="Cambria" panose="02040503050406030204" pitchFamily="18" charset="0"/>
                <a:cs typeface="+mj-cs"/>
              </a:rPr>
              <a:t>HYBRID - AIF</a:t>
            </a:r>
          </a:p>
          <a:p>
            <a:pPr marL="0" marR="0" lvl="0" indent="0" algn="l" defTabSz="914400" rtl="0" eaLnBrk="1" fontAlgn="auto" latinLnBrk="0" hangingPunct="1">
              <a:lnSpc>
                <a:spcPct val="90000"/>
              </a:lnSpc>
              <a:spcBef>
                <a:spcPct val="0"/>
              </a:spcBef>
              <a:spcAft>
                <a:spcPts val="0"/>
              </a:spcAft>
              <a:buClrTx/>
              <a:buSzTx/>
              <a:buFontTx/>
              <a:buNone/>
              <a:tabLst/>
              <a:defRPr/>
            </a:pPr>
            <a:r>
              <a:rPr kumimoji="0" lang="en-US" sz="2800" b="1" i="0" u="none" strike="noStrike" kern="1200" cap="none" spc="0" normalizeH="0" baseline="0" noProof="0" dirty="0">
                <a:ln>
                  <a:noFill/>
                </a:ln>
                <a:solidFill>
                  <a:prstClr val="white"/>
                </a:solidFill>
                <a:effectLst/>
                <a:uLnTx/>
                <a:uFillTx/>
                <a:latin typeface="Cambria" panose="02040503050406030204" pitchFamily="18" charset="0"/>
                <a:ea typeface="Cambria" panose="02040503050406030204" pitchFamily="18" charset="0"/>
                <a:cs typeface="+mj-cs"/>
              </a:rPr>
              <a:t>Kotak</a:t>
            </a:r>
            <a:r>
              <a:rPr kumimoji="0" lang="en-IN" sz="2800" b="1" i="0" u="none" strike="noStrike" kern="1200" cap="none" spc="0" normalizeH="0" baseline="0" noProof="0" dirty="0">
                <a:ln>
                  <a:noFill/>
                </a:ln>
                <a:solidFill>
                  <a:prstClr val="white"/>
                </a:solidFill>
                <a:effectLst/>
                <a:uLnTx/>
                <a:uFillTx/>
                <a:latin typeface="Cambria" panose="02040503050406030204" pitchFamily="18" charset="0"/>
                <a:ea typeface="Cambria" panose="02040503050406030204" pitchFamily="18" charset="0"/>
                <a:cs typeface="Calibri" panose="020F0502020204030204" pitchFamily="34" charset="0"/>
              </a:rPr>
              <a:t> Optimus Fund (Moderate 50:50) </a:t>
            </a:r>
            <a:r>
              <a:rPr kumimoji="0" lang="en-US" sz="2800" b="1" i="0" u="none" strike="noStrike" kern="1200" cap="none" spc="0" normalizeH="0" baseline="0" noProof="0" dirty="0">
                <a:ln>
                  <a:noFill/>
                </a:ln>
                <a:solidFill>
                  <a:prstClr val="white"/>
                </a:solidFill>
                <a:effectLst/>
                <a:uLnTx/>
                <a:uFillTx/>
                <a:latin typeface="Cambria" panose="02040503050406030204" pitchFamily="18" charset="0"/>
                <a:ea typeface="Cambria" panose="02040503050406030204" pitchFamily="18" charset="0"/>
                <a:cs typeface="+mj-cs"/>
              </a:rPr>
              <a:t>(Cat III AIF) </a:t>
            </a:r>
            <a:endParaRPr kumimoji="0" lang="en-IN" sz="2800" b="1" i="0" u="none" strike="noStrike" kern="1200" cap="none" spc="0" normalizeH="0" baseline="0" noProof="0" dirty="0">
              <a:ln>
                <a:noFill/>
              </a:ln>
              <a:solidFill>
                <a:prstClr val="white"/>
              </a:solidFill>
              <a:effectLst/>
              <a:uLnTx/>
              <a:uFillTx/>
              <a:latin typeface="Cambria" panose="02040503050406030204" pitchFamily="18" charset="0"/>
              <a:ea typeface="Cambria" panose="02040503050406030204" pitchFamily="18" charset="0"/>
              <a:cs typeface="+mj-cs"/>
            </a:endParaRPr>
          </a:p>
        </p:txBody>
      </p:sp>
      <p:sp>
        <p:nvSpPr>
          <p:cNvPr id="18" name="Rectangle 17"/>
          <p:cNvSpPr/>
          <p:nvPr/>
        </p:nvSpPr>
        <p:spPr>
          <a:xfrm>
            <a:off x="0" y="808383"/>
            <a:ext cx="12192000" cy="45719"/>
          </a:xfrm>
          <a:prstGeom prst="rect">
            <a:avLst/>
          </a:prstGeom>
          <a:solidFill>
            <a:schemeClr val="bg1">
              <a:lumMod val="6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7" name="Rectangle 26"/>
          <p:cNvSpPr/>
          <p:nvPr/>
        </p:nvSpPr>
        <p:spPr>
          <a:xfrm>
            <a:off x="0" y="6627059"/>
            <a:ext cx="12192000" cy="235963"/>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8" name="Slide Number Placeholder 18"/>
          <p:cNvSpPr>
            <a:spLocks noGrp="1"/>
          </p:cNvSpPr>
          <p:nvPr>
            <p:ph type="sldNum" sz="quarter" idx="12"/>
          </p:nvPr>
        </p:nvSpPr>
        <p:spPr>
          <a:xfrm>
            <a:off x="9448800" y="6549225"/>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1E62F875-1F54-4527-993B-FB1D0CCB3E02}" type="slidenum">
              <a:rPr kumimoji="0" lang="en-IN" sz="1200" b="1" i="0" u="none" strike="noStrike" kern="1200" cap="none" spc="0" normalizeH="0" baseline="0" noProof="0" smtClean="0">
                <a:ln>
                  <a:noFill/>
                </a:ln>
                <a:solidFill>
                  <a:prstClr val="white"/>
                </a:solidFill>
                <a:effectLst/>
                <a:uLnTx/>
                <a:uFillTx/>
                <a:latin typeface="Cambria" panose="02040503050406030204" pitchFamily="18" charset="0"/>
                <a:ea typeface="Cambria" panose="02040503050406030204" pitchFamily="18" charset="0"/>
                <a:cs typeface="+mn-cs"/>
              </a:rPr>
              <a:pPr marL="0" marR="0" lvl="0" indent="0" algn="r" defTabSz="914400" rtl="0" eaLnBrk="1" fontAlgn="auto" latinLnBrk="0" hangingPunct="1">
                <a:lnSpc>
                  <a:spcPct val="100000"/>
                </a:lnSpc>
                <a:spcBef>
                  <a:spcPts val="0"/>
                </a:spcBef>
                <a:spcAft>
                  <a:spcPts val="0"/>
                </a:spcAft>
                <a:buClrTx/>
                <a:buSzTx/>
                <a:buFontTx/>
                <a:buNone/>
                <a:tabLst/>
                <a:defRPr/>
              </a:pPr>
              <a:t>95</a:t>
            </a:fld>
            <a:endParaRPr kumimoji="0" lang="en-IN" sz="1200" b="1" i="0" u="none" strike="noStrike" kern="1200" cap="none" spc="0" normalizeH="0" baseline="0" noProof="0">
              <a:ln>
                <a:noFill/>
              </a:ln>
              <a:solidFill>
                <a:prstClr val="white"/>
              </a:solidFill>
              <a:effectLst/>
              <a:uLnTx/>
              <a:uFillTx/>
              <a:latin typeface="Cambria" panose="02040503050406030204" pitchFamily="18" charset="0"/>
              <a:ea typeface="Cambria" panose="02040503050406030204" pitchFamily="18" charset="0"/>
              <a:cs typeface="+mn-cs"/>
            </a:endParaRPr>
          </a:p>
        </p:txBody>
      </p:sp>
      <p:sp>
        <p:nvSpPr>
          <p:cNvPr id="7" name="TextBox 6">
            <a:extLst>
              <a:ext uri="{FF2B5EF4-FFF2-40B4-BE49-F238E27FC236}">
                <a16:creationId xmlns:a16="http://schemas.microsoft.com/office/drawing/2014/main" id="{E2DB6CF4-D3FF-D52B-A625-09BE30C4BF96}"/>
              </a:ext>
            </a:extLst>
          </p:cNvPr>
          <p:cNvSpPr txBox="1"/>
          <p:nvPr/>
        </p:nvSpPr>
        <p:spPr>
          <a:xfrm>
            <a:off x="218484" y="965330"/>
            <a:ext cx="4253088" cy="2200602"/>
          </a:xfrm>
          <a:prstGeom prst="rect">
            <a:avLst/>
          </a:prstGeom>
          <a:noFill/>
          <a:ln>
            <a:solidFill>
              <a:schemeClr val="bg1">
                <a:lumMod val="85000"/>
              </a:schemeClr>
            </a:solidFill>
          </a:ln>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300" b="1" i="0"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rPr>
              <a:t>Investment Objective</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300" b="1" i="0"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300" b="0" i="0"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rPr>
              <a:t>The investment objective of the Fund will be to carry on the investment activity of a Category III AIF as permissible under the AIF Regulations, so as to achieve capital appreciation and income such as interest, dividend etc. from such investments. The investment objective of the Fund is to achieve moderate appreciation of assets by equally allocating to debt and equity instruments.</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700" b="0" i="0"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endParaRPr>
          </a:p>
        </p:txBody>
      </p:sp>
      <p:graphicFrame>
        <p:nvGraphicFramePr>
          <p:cNvPr id="22" name="Table 21">
            <a:extLst>
              <a:ext uri="{FF2B5EF4-FFF2-40B4-BE49-F238E27FC236}">
                <a16:creationId xmlns:a16="http://schemas.microsoft.com/office/drawing/2014/main" id="{33CF0973-AA07-2C9C-8E88-73F9879B8C3A}"/>
              </a:ext>
            </a:extLst>
          </p:cNvPr>
          <p:cNvGraphicFramePr>
            <a:graphicFrameLocks noGrp="1"/>
          </p:cNvGraphicFramePr>
          <p:nvPr>
            <p:extLst>
              <p:ext uri="{D42A27DB-BD31-4B8C-83A1-F6EECF244321}">
                <p14:modId xmlns:p14="http://schemas.microsoft.com/office/powerpoint/2010/main" val="235882588"/>
              </p:ext>
            </p:extLst>
          </p:nvPr>
        </p:nvGraphicFramePr>
        <p:xfrm>
          <a:off x="218484" y="3243895"/>
          <a:ext cx="4253088" cy="3265976"/>
        </p:xfrm>
        <a:graphic>
          <a:graphicData uri="http://schemas.openxmlformats.org/drawingml/2006/table">
            <a:tbl>
              <a:tblPr>
                <a:tableStyleId>{073A0DAA-6AF3-43AB-8588-CEC1D06C72B9}</a:tableStyleId>
              </a:tblPr>
              <a:tblGrid>
                <a:gridCol w="1775208">
                  <a:extLst>
                    <a:ext uri="{9D8B030D-6E8A-4147-A177-3AD203B41FA5}">
                      <a16:colId xmlns:a16="http://schemas.microsoft.com/office/drawing/2014/main" val="146539061"/>
                    </a:ext>
                  </a:extLst>
                </a:gridCol>
                <a:gridCol w="2477880">
                  <a:extLst>
                    <a:ext uri="{9D8B030D-6E8A-4147-A177-3AD203B41FA5}">
                      <a16:colId xmlns:a16="http://schemas.microsoft.com/office/drawing/2014/main" val="2526046877"/>
                    </a:ext>
                  </a:extLst>
                </a:gridCol>
              </a:tblGrid>
              <a:tr h="299404">
                <a:tc gridSpan="2">
                  <a:txBody>
                    <a:bodyPr/>
                    <a:lstStyle/>
                    <a:p>
                      <a:pPr algn="ctr" fontAlgn="b"/>
                      <a:r>
                        <a:rPr lang="en-IN" sz="1300" b="1" i="0" u="none" strike="noStrike" dirty="0">
                          <a:solidFill>
                            <a:schemeClr val="bg1"/>
                          </a:solidFill>
                          <a:effectLst/>
                          <a:latin typeface="Cambria" panose="02040503050406030204" pitchFamily="18" charset="0"/>
                          <a:ea typeface="Cambria" panose="02040503050406030204" pitchFamily="18" charset="0"/>
                        </a:rPr>
                        <a:t>Portfolio Construction</a:t>
                      </a:r>
                    </a:p>
                  </a:txBody>
                  <a:tcPr marL="9525" marR="9525" marT="9525" marB="0" anchor="ctr">
                    <a:solidFill>
                      <a:srgbClr val="000000"/>
                    </a:solidFill>
                  </a:tcPr>
                </a:tc>
                <a:tc hMerge="1">
                  <a:txBody>
                    <a:bodyPr/>
                    <a:lstStyle/>
                    <a:p>
                      <a:pPr algn="ctr" fontAlgn="b"/>
                      <a:endParaRPr lang="en-IN" sz="1300" b="1" i="0" u="none" strike="noStrike">
                        <a:solidFill>
                          <a:schemeClr val="bg1"/>
                        </a:solidFill>
                        <a:effectLst/>
                        <a:latin typeface="Cambria" panose="02040503050406030204" pitchFamily="18" charset="0"/>
                        <a:ea typeface="Cambria" panose="02040503050406030204" pitchFamily="18" charset="0"/>
                      </a:endParaRPr>
                    </a:p>
                  </a:txBody>
                  <a:tcPr marL="9525" marR="9525" marT="9525" marB="0" anchor="ctr">
                    <a:solidFill>
                      <a:srgbClr val="000000"/>
                    </a:solidFill>
                  </a:tcPr>
                </a:tc>
                <a:extLst>
                  <a:ext uri="{0D108BD9-81ED-4DB2-BD59-A6C34878D82A}">
                    <a16:rowId xmlns:a16="http://schemas.microsoft.com/office/drawing/2014/main" val="1260150100"/>
                  </a:ext>
                </a:extLst>
              </a:tr>
              <a:tr h="299404">
                <a:tc>
                  <a:txBody>
                    <a:bodyPr/>
                    <a:lstStyle/>
                    <a:p>
                      <a:pPr algn="ctr" fontAlgn="b"/>
                      <a:r>
                        <a:rPr lang="en-IN" sz="1300" b="1" i="0" u="none" strike="noStrike">
                          <a:solidFill>
                            <a:srgbClr val="000000"/>
                          </a:solidFill>
                          <a:effectLst/>
                          <a:latin typeface="Cambria" panose="02040503050406030204" pitchFamily="18" charset="0"/>
                          <a:ea typeface="Cambria" panose="02040503050406030204" pitchFamily="18" charset="0"/>
                        </a:rPr>
                        <a:t>Inception Date</a:t>
                      </a:r>
                    </a:p>
                  </a:txBody>
                  <a:tcPr marL="9525" marR="9525" marT="9525" marB="0" anchor="ctr">
                    <a:solidFill>
                      <a:srgbClr val="E7E7E7"/>
                    </a:solidFill>
                  </a:tcPr>
                </a:tc>
                <a:tc>
                  <a:txBody>
                    <a:bodyPr/>
                    <a:lstStyle/>
                    <a:p>
                      <a:pPr algn="ctr" fontAlgn="b"/>
                      <a:r>
                        <a:rPr lang="en-IN" sz="1300" b="0" i="0" u="none" strike="noStrike">
                          <a:solidFill>
                            <a:srgbClr val="000000"/>
                          </a:solidFill>
                          <a:effectLst/>
                          <a:latin typeface="Cambria" panose="02040503050406030204" pitchFamily="18" charset="0"/>
                          <a:ea typeface="Cambria" panose="02040503050406030204" pitchFamily="18" charset="0"/>
                        </a:rPr>
                        <a:t>10 Dec 2019</a:t>
                      </a:r>
                    </a:p>
                  </a:txBody>
                  <a:tcPr marL="9525" marR="9525" marT="9525" marB="0" anchor="ctr">
                    <a:solidFill>
                      <a:srgbClr val="E7E7E7"/>
                    </a:solidFill>
                  </a:tcPr>
                </a:tc>
                <a:extLst>
                  <a:ext uri="{0D108BD9-81ED-4DB2-BD59-A6C34878D82A}">
                    <a16:rowId xmlns:a16="http://schemas.microsoft.com/office/drawing/2014/main" val="4121136012"/>
                  </a:ext>
                </a:extLst>
              </a:tr>
              <a:tr h="585074">
                <a:tc>
                  <a:txBody>
                    <a:bodyPr/>
                    <a:lstStyle/>
                    <a:p>
                      <a:pPr algn="ctr" fontAlgn="b"/>
                      <a:r>
                        <a:rPr lang="en-IN" sz="1300" b="1" i="0" u="none" strike="noStrike">
                          <a:solidFill>
                            <a:srgbClr val="000000"/>
                          </a:solidFill>
                          <a:effectLst/>
                          <a:latin typeface="Cambria" panose="02040503050406030204" pitchFamily="18" charset="0"/>
                          <a:ea typeface="Cambria" panose="02040503050406030204" pitchFamily="18" charset="0"/>
                        </a:rPr>
                        <a:t>Exit Load</a:t>
                      </a:r>
                    </a:p>
                  </a:txBody>
                  <a:tcPr marL="9525" marR="9525" marT="9525" marB="0" anchor="ctr">
                    <a:solidFill>
                      <a:srgbClr val="CBCBCB"/>
                    </a:solidFill>
                  </a:tcPr>
                </a:tc>
                <a:tc>
                  <a:txBody>
                    <a:bodyPr/>
                    <a:lstStyle/>
                    <a:p>
                      <a:pPr algn="ctr" fontAlgn="b"/>
                      <a:r>
                        <a:rPr lang="en-US" sz="1300" b="0" i="0" u="none" strike="noStrike">
                          <a:solidFill>
                            <a:srgbClr val="000000"/>
                          </a:solidFill>
                          <a:effectLst/>
                          <a:latin typeface="Cambria" panose="02040503050406030204" pitchFamily="18" charset="0"/>
                          <a:ea typeface="Cambria" panose="02040503050406030204" pitchFamily="18" charset="0"/>
                        </a:rPr>
                        <a:t>1% Exit Load on Redemption within 1 Year</a:t>
                      </a:r>
                      <a:endParaRPr lang="en-IN" sz="1300" b="0" i="0" u="none" strike="noStrike">
                        <a:solidFill>
                          <a:srgbClr val="000000"/>
                        </a:solidFill>
                        <a:effectLst/>
                        <a:latin typeface="Cambria" panose="02040503050406030204" pitchFamily="18" charset="0"/>
                        <a:ea typeface="Cambria" panose="02040503050406030204" pitchFamily="18" charset="0"/>
                      </a:endParaRPr>
                    </a:p>
                  </a:txBody>
                  <a:tcPr marL="9525" marR="9525" marT="9525" marB="0" anchor="ctr">
                    <a:solidFill>
                      <a:srgbClr val="CBCBCB"/>
                    </a:solidFill>
                  </a:tcPr>
                </a:tc>
                <a:extLst>
                  <a:ext uri="{0D108BD9-81ED-4DB2-BD59-A6C34878D82A}">
                    <a16:rowId xmlns:a16="http://schemas.microsoft.com/office/drawing/2014/main" val="1774828240"/>
                  </a:ext>
                </a:extLst>
              </a:tr>
              <a:tr h="299404">
                <a:tc>
                  <a:txBody>
                    <a:bodyPr/>
                    <a:lstStyle/>
                    <a:p>
                      <a:pPr algn="ctr" fontAlgn="b"/>
                      <a:r>
                        <a:rPr lang="en-US" sz="1300" b="1" i="0" u="none" strike="noStrike">
                          <a:solidFill>
                            <a:srgbClr val="000000"/>
                          </a:solidFill>
                          <a:effectLst/>
                          <a:latin typeface="Cambria" panose="02040503050406030204" pitchFamily="18" charset="0"/>
                          <a:ea typeface="Cambria" panose="02040503050406030204" pitchFamily="18" charset="0"/>
                        </a:rPr>
                        <a:t>Minimum Investment</a:t>
                      </a:r>
                      <a:endParaRPr lang="en-IN" sz="1300" b="1" i="0" u="none" strike="noStrike">
                        <a:solidFill>
                          <a:srgbClr val="000000"/>
                        </a:solidFill>
                        <a:effectLst/>
                        <a:latin typeface="Cambria" panose="02040503050406030204" pitchFamily="18" charset="0"/>
                        <a:ea typeface="Cambria" panose="02040503050406030204" pitchFamily="18" charset="0"/>
                      </a:endParaRPr>
                    </a:p>
                  </a:txBody>
                  <a:tcPr marL="9525" marR="9525" marT="9525" marB="0" anchor="ctr">
                    <a:solidFill>
                      <a:srgbClr val="E7E7E7"/>
                    </a:solidFill>
                  </a:tcPr>
                </a:tc>
                <a:tc>
                  <a:txBody>
                    <a:bodyPr/>
                    <a:lstStyle/>
                    <a:p>
                      <a:pPr algn="ctr" fontAlgn="b"/>
                      <a:r>
                        <a:rPr lang="en-US" sz="1300" b="0" i="0" u="none" strike="noStrike">
                          <a:solidFill>
                            <a:srgbClr val="000000"/>
                          </a:solidFill>
                          <a:effectLst/>
                          <a:latin typeface="Cambria" panose="02040503050406030204" pitchFamily="18" charset="0"/>
                          <a:ea typeface="Cambria" panose="02040503050406030204" pitchFamily="18" charset="0"/>
                        </a:rPr>
                        <a:t>1 Cr.</a:t>
                      </a:r>
                      <a:endParaRPr lang="en-IN" sz="1300" b="0" i="0" u="none" strike="noStrike">
                        <a:solidFill>
                          <a:srgbClr val="000000"/>
                        </a:solidFill>
                        <a:effectLst/>
                        <a:latin typeface="Cambria" panose="02040503050406030204" pitchFamily="18" charset="0"/>
                        <a:ea typeface="Cambria" panose="02040503050406030204" pitchFamily="18" charset="0"/>
                      </a:endParaRPr>
                    </a:p>
                  </a:txBody>
                  <a:tcPr marL="9525" marR="9525" marT="9525" marB="0" anchor="ctr">
                    <a:solidFill>
                      <a:srgbClr val="E7E7E7"/>
                    </a:solidFill>
                  </a:tcPr>
                </a:tc>
                <a:extLst>
                  <a:ext uri="{0D108BD9-81ED-4DB2-BD59-A6C34878D82A}">
                    <a16:rowId xmlns:a16="http://schemas.microsoft.com/office/drawing/2014/main" val="1142976668"/>
                  </a:ext>
                </a:extLst>
              </a:tr>
              <a:tr h="299404">
                <a:tc>
                  <a:txBody>
                    <a:bodyPr/>
                    <a:lstStyle/>
                    <a:p>
                      <a:pPr algn="ctr" fontAlgn="b"/>
                      <a:r>
                        <a:rPr lang="en-US" sz="1300" b="1" i="0" u="none" strike="noStrike">
                          <a:solidFill>
                            <a:srgbClr val="000000"/>
                          </a:solidFill>
                          <a:effectLst/>
                          <a:latin typeface="Cambria" panose="02040503050406030204" pitchFamily="18" charset="0"/>
                          <a:ea typeface="Cambria" panose="02040503050406030204" pitchFamily="18" charset="0"/>
                        </a:rPr>
                        <a:t>AUM</a:t>
                      </a:r>
                      <a:endParaRPr lang="en-IN" sz="1300" b="1" i="0" u="none" strike="noStrike">
                        <a:solidFill>
                          <a:srgbClr val="000000"/>
                        </a:solidFill>
                        <a:effectLst/>
                        <a:latin typeface="Cambria" panose="02040503050406030204" pitchFamily="18" charset="0"/>
                        <a:ea typeface="Cambria" panose="02040503050406030204" pitchFamily="18" charset="0"/>
                      </a:endParaRPr>
                    </a:p>
                  </a:txBody>
                  <a:tcPr marL="9525" marR="9525" marT="9525" marB="0" anchor="ctr">
                    <a:solidFill>
                      <a:srgbClr val="CBCBCB"/>
                    </a:solidFill>
                  </a:tcPr>
                </a:tc>
                <a:tc>
                  <a:txBody>
                    <a:bodyPr/>
                    <a:lstStyle/>
                    <a:p>
                      <a:pPr algn="ctr" fontAlgn="b"/>
                      <a:r>
                        <a:rPr lang="en-US" sz="1300" b="0" i="0" u="none" strike="noStrike" dirty="0">
                          <a:solidFill>
                            <a:srgbClr val="000000"/>
                          </a:solidFill>
                          <a:effectLst/>
                          <a:latin typeface="Cambria" panose="02040503050406030204" pitchFamily="18" charset="0"/>
                          <a:ea typeface="Cambria" panose="02040503050406030204" pitchFamily="18" charset="0"/>
                        </a:rPr>
                        <a:t>~ 750 Cr.</a:t>
                      </a:r>
                      <a:endParaRPr lang="en-IN" sz="1300" b="0" i="0" u="none" strike="noStrike" dirty="0">
                        <a:solidFill>
                          <a:srgbClr val="000000"/>
                        </a:solidFill>
                        <a:effectLst/>
                        <a:latin typeface="Cambria" panose="02040503050406030204" pitchFamily="18" charset="0"/>
                        <a:ea typeface="Cambria" panose="02040503050406030204" pitchFamily="18" charset="0"/>
                      </a:endParaRPr>
                    </a:p>
                  </a:txBody>
                  <a:tcPr marL="9525" marR="9525" marT="9525" marB="0" anchor="ctr">
                    <a:solidFill>
                      <a:srgbClr val="CBCBCB"/>
                    </a:solidFill>
                  </a:tcPr>
                </a:tc>
                <a:extLst>
                  <a:ext uri="{0D108BD9-81ED-4DB2-BD59-A6C34878D82A}">
                    <a16:rowId xmlns:a16="http://schemas.microsoft.com/office/drawing/2014/main" val="3946335728"/>
                  </a:ext>
                </a:extLst>
              </a:tr>
              <a:tr h="299404">
                <a:tc>
                  <a:txBody>
                    <a:bodyPr/>
                    <a:lstStyle/>
                    <a:p>
                      <a:pPr algn="ctr" fontAlgn="b"/>
                      <a:r>
                        <a:rPr lang="en-US" sz="1300" b="1" i="0" u="none" strike="noStrike">
                          <a:solidFill>
                            <a:srgbClr val="000000"/>
                          </a:solidFill>
                          <a:effectLst/>
                          <a:latin typeface="Cambria" panose="02040503050406030204" pitchFamily="18" charset="0"/>
                          <a:ea typeface="Cambria" panose="02040503050406030204" pitchFamily="18" charset="0"/>
                        </a:rPr>
                        <a:t>Drawdown</a:t>
                      </a:r>
                      <a:endParaRPr lang="en-IN" sz="1300" b="1" i="0" u="none" strike="noStrike">
                        <a:solidFill>
                          <a:srgbClr val="000000"/>
                        </a:solidFill>
                        <a:effectLst/>
                        <a:latin typeface="Cambria" panose="02040503050406030204" pitchFamily="18" charset="0"/>
                        <a:ea typeface="Cambria" panose="02040503050406030204" pitchFamily="18" charset="0"/>
                      </a:endParaRPr>
                    </a:p>
                  </a:txBody>
                  <a:tcPr marL="9525" marR="9525" marT="9525" marB="0" anchor="ctr">
                    <a:solidFill>
                      <a:srgbClr val="E7E7E7"/>
                    </a:solidFill>
                  </a:tcPr>
                </a:tc>
                <a:tc>
                  <a:txBody>
                    <a:bodyPr/>
                    <a:lstStyle/>
                    <a:p>
                      <a:pPr algn="ctr" fontAlgn="b"/>
                      <a:r>
                        <a:rPr lang="en-US" sz="1300" b="0" i="0" u="none" strike="noStrike">
                          <a:solidFill>
                            <a:srgbClr val="000000"/>
                          </a:solidFill>
                          <a:effectLst/>
                          <a:latin typeface="Cambria" panose="02040503050406030204" pitchFamily="18" charset="0"/>
                          <a:ea typeface="Cambria" panose="02040503050406030204" pitchFamily="18" charset="0"/>
                        </a:rPr>
                        <a:t>100% upfront</a:t>
                      </a:r>
                      <a:endParaRPr lang="en-IN" sz="1300" b="0" i="0" u="none" strike="noStrike">
                        <a:solidFill>
                          <a:srgbClr val="000000"/>
                        </a:solidFill>
                        <a:effectLst/>
                        <a:latin typeface="Cambria" panose="02040503050406030204" pitchFamily="18" charset="0"/>
                        <a:ea typeface="Cambria" panose="02040503050406030204" pitchFamily="18" charset="0"/>
                      </a:endParaRPr>
                    </a:p>
                  </a:txBody>
                  <a:tcPr marL="9525" marR="9525" marT="9525" marB="0" anchor="ctr">
                    <a:solidFill>
                      <a:srgbClr val="E7E7E7"/>
                    </a:solidFill>
                  </a:tcPr>
                </a:tc>
                <a:extLst>
                  <a:ext uri="{0D108BD9-81ED-4DB2-BD59-A6C34878D82A}">
                    <a16:rowId xmlns:a16="http://schemas.microsoft.com/office/drawing/2014/main" val="3861695114"/>
                  </a:ext>
                </a:extLst>
              </a:tr>
              <a:tr h="585074">
                <a:tc>
                  <a:txBody>
                    <a:bodyPr/>
                    <a:lstStyle/>
                    <a:p>
                      <a:pPr algn="ctr" fontAlgn="b"/>
                      <a:r>
                        <a:rPr lang="en-IN" sz="1300" b="1" u="none" strike="noStrike">
                          <a:solidFill>
                            <a:srgbClr val="000000"/>
                          </a:solidFill>
                          <a:effectLst/>
                          <a:latin typeface="Cambria" panose="02040503050406030204" pitchFamily="18" charset="0"/>
                          <a:ea typeface="Cambria" panose="02040503050406030204" pitchFamily="18" charset="0"/>
                        </a:rPr>
                        <a:t>Equity </a:t>
                      </a:r>
                      <a:endParaRPr lang="en-IN" sz="1300" b="1" i="0" u="none" strike="noStrike">
                        <a:solidFill>
                          <a:srgbClr val="000000"/>
                        </a:solidFill>
                        <a:effectLst/>
                        <a:latin typeface="Cambria" panose="02040503050406030204" pitchFamily="18" charset="0"/>
                        <a:ea typeface="Cambria" panose="02040503050406030204" pitchFamily="18" charset="0"/>
                      </a:endParaRPr>
                    </a:p>
                  </a:txBody>
                  <a:tcPr marL="9525" marR="9525" marT="9525" marB="0" anchor="ctr">
                    <a:solidFill>
                      <a:srgbClr val="CBCBCB"/>
                    </a:solidFill>
                  </a:tcPr>
                </a:tc>
                <a:tc>
                  <a:txBody>
                    <a:bodyPr/>
                    <a:lstStyle/>
                    <a:p>
                      <a:pPr algn="ctr" rtl="0" fontAlgn="b">
                        <a:buNone/>
                      </a:pPr>
                      <a:r>
                        <a:rPr lang="fr-FR" sz="1300" b="0" i="0" u="none" strike="noStrike" dirty="0">
                          <a:solidFill>
                            <a:srgbClr val="000000"/>
                          </a:solidFill>
                          <a:effectLst/>
                          <a:latin typeface="Cambria" panose="02040503050406030204" pitchFamily="18" charset="0"/>
                        </a:rPr>
                        <a:t>59.33%</a:t>
                      </a:r>
                    </a:p>
                    <a:p>
                      <a:pPr algn="ctr" rtl="0" fontAlgn="b">
                        <a:buNone/>
                      </a:pPr>
                      <a:r>
                        <a:rPr lang="fr-FR" sz="1300" b="0" i="0" u="none" strike="noStrike" dirty="0">
                          <a:solidFill>
                            <a:srgbClr val="000000"/>
                          </a:solidFill>
                          <a:effectLst/>
                          <a:latin typeface="Cambria" panose="02040503050406030204" pitchFamily="18" charset="0"/>
                        </a:rPr>
                        <a:t>(Passive: 16.78%, Active: 42.55%)</a:t>
                      </a:r>
                    </a:p>
                  </a:txBody>
                  <a:tcPr marL="9525" marR="9525" marT="9525" marB="0" anchor="ctr">
                    <a:solidFill>
                      <a:srgbClr val="CBCBCB"/>
                    </a:solidFill>
                  </a:tcPr>
                </a:tc>
                <a:extLst>
                  <a:ext uri="{0D108BD9-81ED-4DB2-BD59-A6C34878D82A}">
                    <a16:rowId xmlns:a16="http://schemas.microsoft.com/office/drawing/2014/main" val="602294213"/>
                  </a:ext>
                </a:extLst>
              </a:tr>
              <a:tr h="299404">
                <a:tc>
                  <a:txBody>
                    <a:bodyPr/>
                    <a:lstStyle/>
                    <a:p>
                      <a:pPr algn="ctr" fontAlgn="b"/>
                      <a:r>
                        <a:rPr lang="en-IN" sz="1300" b="1" u="none" strike="noStrike">
                          <a:solidFill>
                            <a:srgbClr val="000000"/>
                          </a:solidFill>
                          <a:effectLst/>
                          <a:latin typeface="Cambria" panose="02040503050406030204" pitchFamily="18" charset="0"/>
                          <a:ea typeface="Cambria" panose="02040503050406030204" pitchFamily="18" charset="0"/>
                        </a:rPr>
                        <a:t>Fixed Income</a:t>
                      </a:r>
                      <a:endParaRPr lang="en-IN" sz="1300" b="1" i="0" u="none" strike="noStrike">
                        <a:solidFill>
                          <a:srgbClr val="000000"/>
                        </a:solidFill>
                        <a:effectLst/>
                        <a:latin typeface="Cambria" panose="02040503050406030204" pitchFamily="18" charset="0"/>
                        <a:ea typeface="Cambria" panose="02040503050406030204" pitchFamily="18" charset="0"/>
                      </a:endParaRPr>
                    </a:p>
                  </a:txBody>
                  <a:tcPr marL="9525" marR="9525" marT="9525" marB="0" anchor="ctr">
                    <a:solidFill>
                      <a:srgbClr val="E7E7E7"/>
                    </a:solidFill>
                  </a:tcPr>
                </a:tc>
                <a:tc>
                  <a:txBody>
                    <a:bodyPr/>
                    <a:lstStyle/>
                    <a:p>
                      <a:pPr algn="ctr" rtl="0" fontAlgn="b">
                        <a:buNone/>
                      </a:pPr>
                      <a:r>
                        <a:rPr lang="en-IN" sz="1300" b="0" i="0" u="none" strike="noStrike" dirty="0">
                          <a:solidFill>
                            <a:srgbClr val="000000"/>
                          </a:solidFill>
                          <a:effectLst/>
                          <a:latin typeface="Cambria" panose="02040503050406030204" pitchFamily="18" charset="0"/>
                        </a:rPr>
                        <a:t>29.74%</a:t>
                      </a:r>
                    </a:p>
                  </a:txBody>
                  <a:tcPr marL="9525" marR="9525" marT="9525" marB="0" anchor="ctr">
                    <a:solidFill>
                      <a:srgbClr val="E7E7E7"/>
                    </a:solidFill>
                  </a:tcPr>
                </a:tc>
                <a:extLst>
                  <a:ext uri="{0D108BD9-81ED-4DB2-BD59-A6C34878D82A}">
                    <a16:rowId xmlns:a16="http://schemas.microsoft.com/office/drawing/2014/main" val="2482682402"/>
                  </a:ext>
                </a:extLst>
              </a:tr>
              <a:tr h="299404">
                <a:tc>
                  <a:txBody>
                    <a:bodyPr/>
                    <a:lstStyle/>
                    <a:p>
                      <a:pPr algn="ctr" fontAlgn="b"/>
                      <a:r>
                        <a:rPr lang="en-IN" sz="1300" b="1" u="none" strike="noStrike">
                          <a:solidFill>
                            <a:srgbClr val="000000"/>
                          </a:solidFill>
                          <a:effectLst/>
                          <a:latin typeface="Cambria" panose="02040503050406030204" pitchFamily="18" charset="0"/>
                          <a:ea typeface="Cambria" panose="02040503050406030204" pitchFamily="18" charset="0"/>
                        </a:rPr>
                        <a:t>Alternates</a:t>
                      </a:r>
                      <a:endParaRPr lang="en-IN" sz="1300" b="1" i="0" u="none" strike="noStrike">
                        <a:solidFill>
                          <a:srgbClr val="000000"/>
                        </a:solidFill>
                        <a:effectLst/>
                        <a:latin typeface="Cambria" panose="02040503050406030204" pitchFamily="18" charset="0"/>
                        <a:ea typeface="Cambria" panose="02040503050406030204" pitchFamily="18" charset="0"/>
                      </a:endParaRPr>
                    </a:p>
                  </a:txBody>
                  <a:tcPr marL="9525" marR="9525" marT="9525" marB="0" anchor="ctr">
                    <a:solidFill>
                      <a:srgbClr val="CBCBCB"/>
                    </a:solidFill>
                  </a:tcPr>
                </a:tc>
                <a:tc>
                  <a:txBody>
                    <a:bodyPr/>
                    <a:lstStyle/>
                    <a:p>
                      <a:pPr algn="ctr" rtl="0" fontAlgn="b">
                        <a:buNone/>
                      </a:pPr>
                      <a:r>
                        <a:rPr lang="en-IN" sz="1300" b="0" i="0" u="none" strike="noStrike" dirty="0">
                          <a:solidFill>
                            <a:srgbClr val="000000"/>
                          </a:solidFill>
                          <a:effectLst/>
                          <a:latin typeface="Cambria" panose="02040503050406030204" pitchFamily="18" charset="0"/>
                        </a:rPr>
                        <a:t>16.64%</a:t>
                      </a:r>
                    </a:p>
                  </a:txBody>
                  <a:tcPr marL="9525" marR="9525" marT="9525" marB="0" anchor="ctr">
                    <a:solidFill>
                      <a:srgbClr val="CBCBCB"/>
                    </a:solidFill>
                  </a:tcPr>
                </a:tc>
                <a:extLst>
                  <a:ext uri="{0D108BD9-81ED-4DB2-BD59-A6C34878D82A}">
                    <a16:rowId xmlns:a16="http://schemas.microsoft.com/office/drawing/2014/main" val="2512303040"/>
                  </a:ext>
                </a:extLst>
              </a:tr>
            </a:tbl>
          </a:graphicData>
        </a:graphic>
      </p:graphicFrame>
      <p:graphicFrame>
        <p:nvGraphicFramePr>
          <p:cNvPr id="9" name="Table 8">
            <a:extLst>
              <a:ext uri="{FF2B5EF4-FFF2-40B4-BE49-F238E27FC236}">
                <a16:creationId xmlns:a16="http://schemas.microsoft.com/office/drawing/2014/main" id="{27E9814C-AB3D-28AE-5019-EEC8DCE2E742}"/>
              </a:ext>
            </a:extLst>
          </p:cNvPr>
          <p:cNvGraphicFramePr>
            <a:graphicFrameLocks noGrp="1"/>
          </p:cNvGraphicFramePr>
          <p:nvPr/>
        </p:nvGraphicFramePr>
        <p:xfrm>
          <a:off x="8451527" y="5410974"/>
          <a:ext cx="3656357" cy="657674"/>
        </p:xfrm>
        <a:graphic>
          <a:graphicData uri="http://schemas.openxmlformats.org/drawingml/2006/table">
            <a:tbl>
              <a:tblPr firstRow="1" firstCol="1" bandRow="1">
                <a:tableStyleId>{5940675A-B579-460E-94D1-54222C63F5DA}</a:tableStyleId>
              </a:tblPr>
              <a:tblGrid>
                <a:gridCol w="1347859">
                  <a:extLst>
                    <a:ext uri="{9D8B030D-6E8A-4147-A177-3AD203B41FA5}">
                      <a16:colId xmlns:a16="http://schemas.microsoft.com/office/drawing/2014/main" val="1044808196"/>
                    </a:ext>
                  </a:extLst>
                </a:gridCol>
                <a:gridCol w="2308498">
                  <a:extLst>
                    <a:ext uri="{9D8B030D-6E8A-4147-A177-3AD203B41FA5}">
                      <a16:colId xmlns:a16="http://schemas.microsoft.com/office/drawing/2014/main" val="227715777"/>
                    </a:ext>
                  </a:extLst>
                </a:gridCol>
              </a:tblGrid>
              <a:tr h="291914">
                <a:tc>
                  <a:txBody>
                    <a:bodyPr/>
                    <a:lstStyle/>
                    <a:p>
                      <a:pPr algn="ctr"/>
                      <a:r>
                        <a:rPr lang="en-IN" sz="1200" b="1">
                          <a:solidFill>
                            <a:schemeClr val="bg1"/>
                          </a:solidFill>
                          <a:effectLst/>
                          <a:latin typeface="Cambria" panose="02040503050406030204" pitchFamily="18" charset="0"/>
                          <a:ea typeface="Cambria" panose="02040503050406030204" pitchFamily="18" charset="0"/>
                        </a:rPr>
                        <a:t>Corpus</a:t>
                      </a:r>
                      <a:endParaRPr lang="en-IN" sz="1200">
                        <a:solidFill>
                          <a:schemeClr val="bg1"/>
                        </a:solidFill>
                        <a:effectLst/>
                        <a:latin typeface="Cambria" panose="02040503050406030204" pitchFamily="18" charset="0"/>
                        <a:ea typeface="Cambria" panose="02040503050406030204" pitchFamily="18" charset="0"/>
                      </a:endParaRPr>
                    </a:p>
                  </a:txBody>
                  <a:tcPr marL="68580" marR="68580" marT="0" marB="0" anchor="ctr">
                    <a:lnL w="12700" cmpd="sng">
                      <a:noFill/>
                    </a:lnL>
                    <a:lnR w="12700" cap="flat" cmpd="sng" algn="ctr">
                      <a:solidFill>
                        <a:schemeClr val="bg1"/>
                      </a:solidFill>
                      <a:prstDash val="solid"/>
                      <a:round/>
                      <a:headEnd type="none" w="med" len="med"/>
                      <a:tailEnd type="none" w="med" len="med"/>
                    </a:lnR>
                    <a:lnT w="12700" cmpd="sng">
                      <a:noFill/>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tx1"/>
                    </a:solidFill>
                  </a:tcPr>
                </a:tc>
                <a:tc>
                  <a:txBody>
                    <a:bodyPr/>
                    <a:lstStyle/>
                    <a:p>
                      <a:pPr algn="ctr"/>
                      <a:r>
                        <a:rPr lang="en-IN" sz="1200" b="1">
                          <a:solidFill>
                            <a:schemeClr val="bg1"/>
                          </a:solidFill>
                          <a:effectLst/>
                          <a:latin typeface="Cambria" panose="02040503050406030204" pitchFamily="18" charset="0"/>
                          <a:ea typeface="Cambria" panose="02040503050406030204" pitchFamily="18" charset="0"/>
                        </a:rPr>
                        <a:t>Moderate Scheme</a:t>
                      </a:r>
                      <a:endParaRPr lang="en-IN" sz="1200">
                        <a:solidFill>
                          <a:schemeClr val="bg1"/>
                        </a:solidFill>
                        <a:effectLst/>
                        <a:latin typeface="Cambria" panose="02040503050406030204" pitchFamily="18" charset="0"/>
                        <a:ea typeface="Cambria" panose="02040503050406030204" pitchFamily="18" charset="0"/>
                      </a:endParaRPr>
                    </a:p>
                  </a:txBody>
                  <a:tcPr marL="68580" marR="68580" marT="0" marB="0" anchor="ctr">
                    <a:lnL w="12700" cap="flat" cmpd="sng" algn="ctr">
                      <a:solidFill>
                        <a:schemeClr val="bg1"/>
                      </a:solidFill>
                      <a:prstDash val="solid"/>
                      <a:round/>
                      <a:headEnd type="none" w="med" len="med"/>
                      <a:tailEnd type="none" w="med" len="med"/>
                    </a:lnL>
                    <a:lnR w="12700" cmpd="sng">
                      <a:noFill/>
                    </a:lnR>
                    <a:lnT w="12700" cmpd="sng">
                      <a:noFill/>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tx1"/>
                    </a:solidFill>
                  </a:tcPr>
                </a:tc>
                <a:extLst>
                  <a:ext uri="{0D108BD9-81ED-4DB2-BD59-A6C34878D82A}">
                    <a16:rowId xmlns:a16="http://schemas.microsoft.com/office/drawing/2014/main" val="3943362874"/>
                  </a:ext>
                </a:extLst>
              </a:tr>
              <a:tr h="151515">
                <a:tc>
                  <a:txBody>
                    <a:bodyPr/>
                    <a:lstStyle/>
                    <a:p>
                      <a:pPr algn="ctr"/>
                      <a:r>
                        <a:rPr lang="en-IN" sz="1200" b="0">
                          <a:effectLst/>
                          <a:latin typeface="Cambria" panose="02040503050406030204" pitchFamily="18" charset="0"/>
                          <a:ea typeface="Cambria" panose="02040503050406030204" pitchFamily="18" charset="0"/>
                        </a:rPr>
                        <a:t>1-10 Cr</a:t>
                      </a:r>
                    </a:p>
                  </a:txBody>
                  <a:tcPr marL="68580" marR="68580" marT="0" marB="0" anchor="ctr">
                    <a:lnL w="12700" cmpd="sng">
                      <a:noFill/>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65000"/>
                      </a:schemeClr>
                    </a:solidFill>
                  </a:tcPr>
                </a:tc>
                <a:tc>
                  <a:txBody>
                    <a:bodyPr/>
                    <a:lstStyle/>
                    <a:p>
                      <a:pPr algn="ctr"/>
                      <a:r>
                        <a:rPr lang="en-IN" sz="1200">
                          <a:effectLst/>
                          <a:latin typeface="Cambria" panose="02040503050406030204" pitchFamily="18" charset="0"/>
                          <a:ea typeface="Cambria" panose="02040503050406030204" pitchFamily="18" charset="0"/>
                        </a:rPr>
                        <a:t>1.50% p.a.</a:t>
                      </a:r>
                    </a:p>
                  </a:txBody>
                  <a:tcPr marL="68580" marR="68580" marT="0" marB="0" anchor="ctr">
                    <a:lnL w="12700" cap="flat" cmpd="sng" algn="ctr">
                      <a:solidFill>
                        <a:schemeClr val="bg1"/>
                      </a:solidFill>
                      <a:prstDash val="solid"/>
                      <a:round/>
                      <a:headEnd type="none" w="med" len="med"/>
                      <a:tailEnd type="none" w="med" len="med"/>
                    </a:lnL>
                    <a:lnR w="12700" cmpd="sng">
                      <a:noFill/>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65000"/>
                      </a:schemeClr>
                    </a:solidFill>
                  </a:tcPr>
                </a:tc>
                <a:extLst>
                  <a:ext uri="{0D108BD9-81ED-4DB2-BD59-A6C34878D82A}">
                    <a16:rowId xmlns:a16="http://schemas.microsoft.com/office/drawing/2014/main" val="4266352831"/>
                  </a:ext>
                </a:extLst>
              </a:tr>
              <a:tr h="151515">
                <a:tc>
                  <a:txBody>
                    <a:bodyPr/>
                    <a:lstStyle/>
                    <a:p>
                      <a:pPr algn="ctr"/>
                      <a:r>
                        <a:rPr lang="en-IN" sz="1200" b="0">
                          <a:effectLst/>
                          <a:latin typeface="Cambria" panose="02040503050406030204" pitchFamily="18" charset="0"/>
                          <a:ea typeface="Cambria" panose="02040503050406030204" pitchFamily="18" charset="0"/>
                        </a:rPr>
                        <a:t>&gt;10 Cr</a:t>
                      </a:r>
                    </a:p>
                  </a:txBody>
                  <a:tcPr marL="68580" marR="68580" marT="0" marB="0" anchor="ctr">
                    <a:lnL w="12700" cmpd="sng">
                      <a:noFill/>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mpd="sng">
                      <a:noFill/>
                    </a:lnB>
                    <a:lnTlToBr w="12700" cmpd="sng">
                      <a:noFill/>
                      <a:prstDash val="solid"/>
                    </a:lnTlToBr>
                    <a:lnBlToTr w="12700" cmpd="sng">
                      <a:noFill/>
                      <a:prstDash val="solid"/>
                    </a:lnBlToTr>
                    <a:solidFill>
                      <a:schemeClr val="bg1">
                        <a:lumMod val="85000"/>
                      </a:schemeClr>
                    </a:solidFill>
                  </a:tcPr>
                </a:tc>
                <a:tc>
                  <a:txBody>
                    <a:bodyPr/>
                    <a:lstStyle/>
                    <a:p>
                      <a:pPr algn="ctr"/>
                      <a:r>
                        <a:rPr lang="en-IN" sz="1200">
                          <a:effectLst/>
                          <a:latin typeface="Cambria" panose="02040503050406030204" pitchFamily="18" charset="0"/>
                          <a:ea typeface="Cambria" panose="02040503050406030204" pitchFamily="18" charset="0"/>
                        </a:rPr>
                        <a:t>1.25% p.a.</a:t>
                      </a:r>
                    </a:p>
                  </a:txBody>
                  <a:tcPr marL="68580" marR="68580" marT="0" marB="0" anchor="ctr">
                    <a:lnL w="12700" cap="flat" cmpd="sng" algn="ctr">
                      <a:solidFill>
                        <a:schemeClr val="bg1"/>
                      </a:solidFill>
                      <a:prstDash val="solid"/>
                      <a:round/>
                      <a:headEnd type="none" w="med" len="med"/>
                      <a:tailEnd type="none" w="med" len="med"/>
                    </a:lnL>
                    <a:lnR w="12700" cmpd="sng">
                      <a:noFill/>
                    </a:lnR>
                    <a:lnT w="12700" cap="flat" cmpd="sng" algn="ctr">
                      <a:solidFill>
                        <a:schemeClr val="bg1"/>
                      </a:solidFill>
                      <a:prstDash val="solid"/>
                      <a:round/>
                      <a:headEnd type="none" w="med" len="med"/>
                      <a:tailEnd type="none" w="med" len="med"/>
                    </a:lnT>
                    <a:lnB w="12700" cmpd="sng">
                      <a:noFill/>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val="3714565973"/>
                  </a:ext>
                </a:extLst>
              </a:tr>
            </a:tbl>
          </a:graphicData>
        </a:graphic>
      </p:graphicFrame>
      <p:sp>
        <p:nvSpPr>
          <p:cNvPr id="10" name="TextBox 9">
            <a:extLst>
              <a:ext uri="{FF2B5EF4-FFF2-40B4-BE49-F238E27FC236}">
                <a16:creationId xmlns:a16="http://schemas.microsoft.com/office/drawing/2014/main" id="{FD553F66-2C4C-06E0-DCDB-8EAA88B7316E}"/>
              </a:ext>
            </a:extLst>
          </p:cNvPr>
          <p:cNvSpPr txBox="1"/>
          <p:nvPr/>
        </p:nvSpPr>
        <p:spPr>
          <a:xfrm>
            <a:off x="8451528" y="5142061"/>
            <a:ext cx="3627448" cy="30777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400" b="1" i="0"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rPr>
              <a:t>Fee Structure</a:t>
            </a:r>
          </a:p>
        </p:txBody>
      </p:sp>
      <p:graphicFrame>
        <p:nvGraphicFramePr>
          <p:cNvPr id="24" name="Table 23">
            <a:extLst>
              <a:ext uri="{FF2B5EF4-FFF2-40B4-BE49-F238E27FC236}">
                <a16:creationId xmlns:a16="http://schemas.microsoft.com/office/drawing/2014/main" id="{C1BB5BF8-8F00-4C67-0C28-0957BBE82694}"/>
              </a:ext>
            </a:extLst>
          </p:cNvPr>
          <p:cNvGraphicFramePr>
            <a:graphicFrameLocks noGrp="1"/>
          </p:cNvGraphicFramePr>
          <p:nvPr>
            <p:extLst>
              <p:ext uri="{D42A27DB-BD31-4B8C-83A1-F6EECF244321}">
                <p14:modId xmlns:p14="http://schemas.microsoft.com/office/powerpoint/2010/main" val="3172843496"/>
              </p:ext>
            </p:extLst>
          </p:nvPr>
        </p:nvGraphicFramePr>
        <p:xfrm>
          <a:off x="8451527" y="923845"/>
          <a:ext cx="3656357" cy="2778710"/>
        </p:xfrm>
        <a:graphic>
          <a:graphicData uri="http://schemas.openxmlformats.org/drawingml/2006/table">
            <a:tbl>
              <a:tblPr/>
              <a:tblGrid>
                <a:gridCol w="2766528">
                  <a:extLst>
                    <a:ext uri="{9D8B030D-6E8A-4147-A177-3AD203B41FA5}">
                      <a16:colId xmlns:a16="http://schemas.microsoft.com/office/drawing/2014/main" val="1145646159"/>
                    </a:ext>
                  </a:extLst>
                </a:gridCol>
                <a:gridCol w="889829">
                  <a:extLst>
                    <a:ext uri="{9D8B030D-6E8A-4147-A177-3AD203B41FA5}">
                      <a16:colId xmlns:a16="http://schemas.microsoft.com/office/drawing/2014/main" val="450039205"/>
                    </a:ext>
                  </a:extLst>
                </a:gridCol>
              </a:tblGrid>
              <a:tr h="252610">
                <a:tc>
                  <a:txBody>
                    <a:bodyPr/>
                    <a:lstStyle/>
                    <a:p>
                      <a:pPr algn="ctr" fontAlgn="ctr"/>
                      <a:r>
                        <a:rPr lang="en-IN" sz="1300" b="1" i="0" u="none" strike="noStrike">
                          <a:solidFill>
                            <a:srgbClr val="FFFFFF"/>
                          </a:solidFill>
                          <a:effectLst/>
                          <a:latin typeface="Cambria" panose="02040503050406030204" pitchFamily="18" charset="0"/>
                        </a:rPr>
                        <a:t>Top Holdings</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000000"/>
                    </a:solidFill>
                  </a:tcPr>
                </a:tc>
                <a:tc>
                  <a:txBody>
                    <a:bodyPr/>
                    <a:lstStyle/>
                    <a:p>
                      <a:pPr algn="ctr" fontAlgn="ctr"/>
                      <a:r>
                        <a:rPr lang="en-IN" sz="1300" b="1" i="0" u="none" strike="noStrike">
                          <a:solidFill>
                            <a:srgbClr val="FFFFFF"/>
                          </a:solidFill>
                          <a:effectLst/>
                          <a:latin typeface="Cambria" panose="02040503050406030204" pitchFamily="18" charset="0"/>
                        </a:rPr>
                        <a:t>Weight %</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000000"/>
                    </a:solidFill>
                  </a:tcPr>
                </a:tc>
                <a:extLst>
                  <a:ext uri="{0D108BD9-81ED-4DB2-BD59-A6C34878D82A}">
                    <a16:rowId xmlns:a16="http://schemas.microsoft.com/office/drawing/2014/main" val="3940549635"/>
                  </a:ext>
                </a:extLst>
              </a:tr>
              <a:tr h="252610">
                <a:tc>
                  <a:txBody>
                    <a:bodyPr/>
                    <a:lstStyle/>
                    <a:p>
                      <a:pPr algn="ctr" fontAlgn="ctr">
                        <a:buNone/>
                      </a:pPr>
                      <a:r>
                        <a:rPr lang="en-IN" sz="1200" b="0" i="0" u="none" strike="noStrike" dirty="0">
                          <a:solidFill>
                            <a:srgbClr val="000000"/>
                          </a:solidFill>
                          <a:effectLst/>
                          <a:latin typeface="Cambria" panose="02040503050406030204" pitchFamily="18" charset="0"/>
                        </a:rPr>
                        <a:t>ICICI Bank Ltd</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CBCBCB"/>
                    </a:solidFill>
                  </a:tcPr>
                </a:tc>
                <a:tc>
                  <a:txBody>
                    <a:bodyPr/>
                    <a:lstStyle/>
                    <a:p>
                      <a:pPr algn="ctr" fontAlgn="ctr">
                        <a:buNone/>
                      </a:pPr>
                      <a:r>
                        <a:rPr lang="en-IN" sz="1200" b="0" i="0" u="none" strike="noStrike">
                          <a:solidFill>
                            <a:srgbClr val="000000"/>
                          </a:solidFill>
                          <a:effectLst/>
                          <a:latin typeface="Cambria" panose="02040503050406030204" pitchFamily="18" charset="0"/>
                        </a:rPr>
                        <a:t>4.16%</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CBCBCB"/>
                    </a:solidFill>
                  </a:tcPr>
                </a:tc>
                <a:extLst>
                  <a:ext uri="{0D108BD9-81ED-4DB2-BD59-A6C34878D82A}">
                    <a16:rowId xmlns:a16="http://schemas.microsoft.com/office/drawing/2014/main" val="2723029883"/>
                  </a:ext>
                </a:extLst>
              </a:tr>
              <a:tr h="252610">
                <a:tc>
                  <a:txBody>
                    <a:bodyPr/>
                    <a:lstStyle/>
                    <a:p>
                      <a:pPr algn="ctr" fontAlgn="ctr">
                        <a:buNone/>
                      </a:pPr>
                      <a:r>
                        <a:rPr lang="en-IN" sz="1200" b="0" i="0" u="none" strike="noStrike">
                          <a:solidFill>
                            <a:srgbClr val="000000"/>
                          </a:solidFill>
                          <a:effectLst/>
                          <a:latin typeface="Cambria" panose="02040503050406030204" pitchFamily="18" charset="0"/>
                        </a:rPr>
                        <a:t>HDFC Bank Ltd</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7E7E7"/>
                    </a:solidFill>
                  </a:tcPr>
                </a:tc>
                <a:tc>
                  <a:txBody>
                    <a:bodyPr/>
                    <a:lstStyle/>
                    <a:p>
                      <a:pPr algn="ctr" fontAlgn="ctr">
                        <a:buNone/>
                      </a:pPr>
                      <a:r>
                        <a:rPr lang="en-IN" sz="1200" b="0" i="0" u="none" strike="noStrike">
                          <a:solidFill>
                            <a:srgbClr val="000000"/>
                          </a:solidFill>
                          <a:effectLst/>
                          <a:latin typeface="Cambria" panose="02040503050406030204" pitchFamily="18" charset="0"/>
                        </a:rPr>
                        <a:t>3.28%</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7E7E7"/>
                    </a:solidFill>
                  </a:tcPr>
                </a:tc>
                <a:extLst>
                  <a:ext uri="{0D108BD9-81ED-4DB2-BD59-A6C34878D82A}">
                    <a16:rowId xmlns:a16="http://schemas.microsoft.com/office/drawing/2014/main" val="1939693664"/>
                  </a:ext>
                </a:extLst>
              </a:tr>
              <a:tr h="252610">
                <a:tc>
                  <a:txBody>
                    <a:bodyPr/>
                    <a:lstStyle/>
                    <a:p>
                      <a:pPr algn="ctr" fontAlgn="ctr">
                        <a:buNone/>
                      </a:pPr>
                      <a:r>
                        <a:rPr lang="en-IN" sz="1200" b="0" i="0" u="none" strike="noStrike">
                          <a:solidFill>
                            <a:srgbClr val="000000"/>
                          </a:solidFill>
                          <a:effectLst/>
                          <a:latin typeface="Cambria" panose="02040503050406030204" pitchFamily="18" charset="0"/>
                        </a:rPr>
                        <a:t>Bharti Airtel Ltd</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CBCBCB"/>
                    </a:solidFill>
                  </a:tcPr>
                </a:tc>
                <a:tc>
                  <a:txBody>
                    <a:bodyPr/>
                    <a:lstStyle/>
                    <a:p>
                      <a:pPr algn="ctr" fontAlgn="ctr">
                        <a:buNone/>
                      </a:pPr>
                      <a:r>
                        <a:rPr lang="en-IN" sz="1200" b="0" i="0" u="none" strike="noStrike">
                          <a:solidFill>
                            <a:srgbClr val="000000"/>
                          </a:solidFill>
                          <a:effectLst/>
                          <a:latin typeface="Cambria" panose="02040503050406030204" pitchFamily="18" charset="0"/>
                        </a:rPr>
                        <a:t>3.25%</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CBCBCB"/>
                    </a:solidFill>
                  </a:tcPr>
                </a:tc>
                <a:extLst>
                  <a:ext uri="{0D108BD9-81ED-4DB2-BD59-A6C34878D82A}">
                    <a16:rowId xmlns:a16="http://schemas.microsoft.com/office/drawing/2014/main" val="891539635"/>
                  </a:ext>
                </a:extLst>
              </a:tr>
              <a:tr h="252610">
                <a:tc>
                  <a:txBody>
                    <a:bodyPr/>
                    <a:lstStyle/>
                    <a:p>
                      <a:pPr algn="ctr" fontAlgn="ctr">
                        <a:buNone/>
                      </a:pPr>
                      <a:r>
                        <a:rPr lang="en-IN" sz="1200" b="0" i="0" u="none" strike="noStrike">
                          <a:solidFill>
                            <a:srgbClr val="000000"/>
                          </a:solidFill>
                          <a:effectLst/>
                          <a:latin typeface="Cambria" panose="02040503050406030204" pitchFamily="18" charset="0"/>
                        </a:rPr>
                        <a:t>Federal Bank Ltd</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7E7E7"/>
                    </a:solidFill>
                  </a:tcPr>
                </a:tc>
                <a:tc>
                  <a:txBody>
                    <a:bodyPr/>
                    <a:lstStyle/>
                    <a:p>
                      <a:pPr algn="ctr" fontAlgn="ctr">
                        <a:buNone/>
                      </a:pPr>
                      <a:r>
                        <a:rPr lang="en-IN" sz="1200" b="0" i="0" u="none" strike="noStrike">
                          <a:solidFill>
                            <a:srgbClr val="000000"/>
                          </a:solidFill>
                          <a:effectLst/>
                          <a:latin typeface="Cambria" panose="02040503050406030204" pitchFamily="18" charset="0"/>
                        </a:rPr>
                        <a:t>3.24%</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7E7E7"/>
                    </a:solidFill>
                  </a:tcPr>
                </a:tc>
                <a:extLst>
                  <a:ext uri="{0D108BD9-81ED-4DB2-BD59-A6C34878D82A}">
                    <a16:rowId xmlns:a16="http://schemas.microsoft.com/office/drawing/2014/main" val="1376734401"/>
                  </a:ext>
                </a:extLst>
              </a:tr>
              <a:tr h="252610">
                <a:tc>
                  <a:txBody>
                    <a:bodyPr/>
                    <a:lstStyle/>
                    <a:p>
                      <a:pPr algn="ctr" fontAlgn="ctr">
                        <a:buNone/>
                      </a:pPr>
                      <a:r>
                        <a:rPr lang="en-IN" sz="1200" b="0" i="0" u="none" strike="noStrike">
                          <a:solidFill>
                            <a:srgbClr val="000000"/>
                          </a:solidFill>
                          <a:effectLst/>
                          <a:latin typeface="Cambria" panose="02040503050406030204" pitchFamily="18" charset="0"/>
                        </a:rPr>
                        <a:t>Axis Bank Ltd</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CBCBCB"/>
                    </a:solidFill>
                  </a:tcPr>
                </a:tc>
                <a:tc>
                  <a:txBody>
                    <a:bodyPr/>
                    <a:lstStyle/>
                    <a:p>
                      <a:pPr algn="ctr" fontAlgn="ctr">
                        <a:buNone/>
                      </a:pPr>
                      <a:r>
                        <a:rPr lang="en-IN" sz="1200" b="0" i="0" u="none" strike="noStrike">
                          <a:solidFill>
                            <a:srgbClr val="000000"/>
                          </a:solidFill>
                          <a:effectLst/>
                          <a:latin typeface="Cambria" panose="02040503050406030204" pitchFamily="18" charset="0"/>
                        </a:rPr>
                        <a:t>2.68%</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CBCBCB"/>
                    </a:solidFill>
                  </a:tcPr>
                </a:tc>
                <a:extLst>
                  <a:ext uri="{0D108BD9-81ED-4DB2-BD59-A6C34878D82A}">
                    <a16:rowId xmlns:a16="http://schemas.microsoft.com/office/drawing/2014/main" val="3029968159"/>
                  </a:ext>
                </a:extLst>
              </a:tr>
              <a:tr h="252610">
                <a:tc>
                  <a:txBody>
                    <a:bodyPr/>
                    <a:lstStyle/>
                    <a:p>
                      <a:pPr algn="ctr" fontAlgn="ctr">
                        <a:buNone/>
                      </a:pPr>
                      <a:r>
                        <a:rPr lang="en-IN" sz="1200" b="0" i="0" u="none" strike="noStrike">
                          <a:solidFill>
                            <a:srgbClr val="000000"/>
                          </a:solidFill>
                          <a:effectLst/>
                          <a:latin typeface="Cambria" panose="02040503050406030204" pitchFamily="18" charset="0"/>
                        </a:rPr>
                        <a:t>Belrise Industries Ltd</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7E7E7"/>
                    </a:solidFill>
                  </a:tcPr>
                </a:tc>
                <a:tc>
                  <a:txBody>
                    <a:bodyPr/>
                    <a:lstStyle/>
                    <a:p>
                      <a:pPr algn="ctr" fontAlgn="ctr">
                        <a:buNone/>
                      </a:pPr>
                      <a:r>
                        <a:rPr lang="en-IN" sz="1200" b="0" i="0" u="none" strike="noStrike">
                          <a:solidFill>
                            <a:srgbClr val="000000"/>
                          </a:solidFill>
                          <a:effectLst/>
                          <a:latin typeface="Cambria" panose="02040503050406030204" pitchFamily="18" charset="0"/>
                        </a:rPr>
                        <a:t>2.64%</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7E7E7"/>
                    </a:solidFill>
                  </a:tcPr>
                </a:tc>
                <a:extLst>
                  <a:ext uri="{0D108BD9-81ED-4DB2-BD59-A6C34878D82A}">
                    <a16:rowId xmlns:a16="http://schemas.microsoft.com/office/drawing/2014/main" val="2757232783"/>
                  </a:ext>
                </a:extLst>
              </a:tr>
              <a:tr h="252610">
                <a:tc>
                  <a:txBody>
                    <a:bodyPr/>
                    <a:lstStyle/>
                    <a:p>
                      <a:pPr algn="ctr" fontAlgn="ctr">
                        <a:buNone/>
                      </a:pPr>
                      <a:r>
                        <a:rPr lang="en-IN" sz="1200" b="0" i="0" u="none" strike="noStrike">
                          <a:solidFill>
                            <a:srgbClr val="000000"/>
                          </a:solidFill>
                          <a:effectLst/>
                          <a:latin typeface="Cambria" panose="02040503050406030204" pitchFamily="18" charset="0"/>
                        </a:rPr>
                        <a:t>State Bank Of India</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CBCBCB"/>
                    </a:solidFill>
                  </a:tcPr>
                </a:tc>
                <a:tc>
                  <a:txBody>
                    <a:bodyPr/>
                    <a:lstStyle/>
                    <a:p>
                      <a:pPr algn="ctr" fontAlgn="ctr">
                        <a:buNone/>
                      </a:pPr>
                      <a:r>
                        <a:rPr lang="en-IN" sz="1200" b="0" i="0" u="none" strike="noStrike">
                          <a:solidFill>
                            <a:srgbClr val="000000"/>
                          </a:solidFill>
                          <a:effectLst/>
                          <a:latin typeface="Cambria" panose="02040503050406030204" pitchFamily="18" charset="0"/>
                        </a:rPr>
                        <a:t>2.26%</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CBCBCB"/>
                    </a:solidFill>
                  </a:tcPr>
                </a:tc>
                <a:extLst>
                  <a:ext uri="{0D108BD9-81ED-4DB2-BD59-A6C34878D82A}">
                    <a16:rowId xmlns:a16="http://schemas.microsoft.com/office/drawing/2014/main" val="4055045769"/>
                  </a:ext>
                </a:extLst>
              </a:tr>
              <a:tr h="252610">
                <a:tc>
                  <a:txBody>
                    <a:bodyPr/>
                    <a:lstStyle/>
                    <a:p>
                      <a:pPr algn="ctr" fontAlgn="ctr">
                        <a:buNone/>
                      </a:pPr>
                      <a:r>
                        <a:rPr lang="en-IN" sz="1200" b="0" i="0" u="none" strike="noStrike">
                          <a:solidFill>
                            <a:srgbClr val="000000"/>
                          </a:solidFill>
                          <a:effectLst/>
                          <a:latin typeface="Cambria" panose="02040503050406030204" pitchFamily="18" charset="0"/>
                        </a:rPr>
                        <a:t>Hindustan Aeronautics Ltd</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7E7E7"/>
                    </a:solidFill>
                  </a:tcPr>
                </a:tc>
                <a:tc>
                  <a:txBody>
                    <a:bodyPr/>
                    <a:lstStyle/>
                    <a:p>
                      <a:pPr algn="ctr" fontAlgn="ctr">
                        <a:buNone/>
                      </a:pPr>
                      <a:r>
                        <a:rPr lang="en-IN" sz="1200" b="0" i="0" u="none" strike="noStrike">
                          <a:solidFill>
                            <a:srgbClr val="000000"/>
                          </a:solidFill>
                          <a:effectLst/>
                          <a:latin typeface="Cambria" panose="02040503050406030204" pitchFamily="18" charset="0"/>
                        </a:rPr>
                        <a:t>1.88%</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7E7E7"/>
                    </a:solidFill>
                  </a:tcPr>
                </a:tc>
                <a:extLst>
                  <a:ext uri="{0D108BD9-81ED-4DB2-BD59-A6C34878D82A}">
                    <a16:rowId xmlns:a16="http://schemas.microsoft.com/office/drawing/2014/main" val="3269961105"/>
                  </a:ext>
                </a:extLst>
              </a:tr>
              <a:tr h="252610">
                <a:tc>
                  <a:txBody>
                    <a:bodyPr/>
                    <a:lstStyle/>
                    <a:p>
                      <a:pPr algn="ctr" rtl="0" fontAlgn="ctr">
                        <a:buNone/>
                      </a:pPr>
                      <a:r>
                        <a:rPr lang="en-IN" sz="1200" b="0" i="0" u="none" strike="noStrike">
                          <a:solidFill>
                            <a:srgbClr val="000000"/>
                          </a:solidFill>
                          <a:effectLst/>
                          <a:latin typeface="Cambria" panose="02040503050406030204" pitchFamily="18" charset="0"/>
                        </a:rPr>
                        <a:t>Shriram Finance Ltd</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CBCBCB"/>
                    </a:solidFill>
                  </a:tcPr>
                </a:tc>
                <a:tc>
                  <a:txBody>
                    <a:bodyPr/>
                    <a:lstStyle/>
                    <a:p>
                      <a:pPr algn="ctr" fontAlgn="ctr">
                        <a:buNone/>
                      </a:pPr>
                      <a:r>
                        <a:rPr lang="en-IN" sz="1200" b="0" i="0" u="none" strike="noStrike">
                          <a:solidFill>
                            <a:srgbClr val="000000"/>
                          </a:solidFill>
                          <a:effectLst/>
                          <a:latin typeface="Cambria" panose="02040503050406030204" pitchFamily="18" charset="0"/>
                        </a:rPr>
                        <a:t>1.79%</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CBCBCB"/>
                    </a:solidFill>
                  </a:tcPr>
                </a:tc>
                <a:extLst>
                  <a:ext uri="{0D108BD9-81ED-4DB2-BD59-A6C34878D82A}">
                    <a16:rowId xmlns:a16="http://schemas.microsoft.com/office/drawing/2014/main" val="538502690"/>
                  </a:ext>
                </a:extLst>
              </a:tr>
              <a:tr h="252610">
                <a:tc>
                  <a:txBody>
                    <a:bodyPr/>
                    <a:lstStyle/>
                    <a:p>
                      <a:pPr algn="ctr" fontAlgn="ctr">
                        <a:buNone/>
                      </a:pPr>
                      <a:r>
                        <a:rPr lang="en-IN" sz="1200" b="0" i="0" u="none" strike="noStrike">
                          <a:solidFill>
                            <a:srgbClr val="000000"/>
                          </a:solidFill>
                          <a:effectLst/>
                          <a:latin typeface="Cambria" panose="02040503050406030204" pitchFamily="18" charset="0"/>
                        </a:rPr>
                        <a:t>Bajaj Auto Ltd</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7E7E7"/>
                    </a:solidFill>
                  </a:tcPr>
                </a:tc>
                <a:tc>
                  <a:txBody>
                    <a:bodyPr/>
                    <a:lstStyle/>
                    <a:p>
                      <a:pPr algn="ctr" fontAlgn="ctr">
                        <a:buNone/>
                      </a:pPr>
                      <a:r>
                        <a:rPr lang="en-IN" sz="1200" b="0" i="0" u="none" strike="noStrike" dirty="0">
                          <a:solidFill>
                            <a:srgbClr val="000000"/>
                          </a:solidFill>
                          <a:effectLst/>
                          <a:latin typeface="Cambria" panose="02040503050406030204" pitchFamily="18" charset="0"/>
                        </a:rPr>
                        <a:t>1.73%</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7E7E7"/>
                    </a:solidFill>
                  </a:tcPr>
                </a:tc>
                <a:extLst>
                  <a:ext uri="{0D108BD9-81ED-4DB2-BD59-A6C34878D82A}">
                    <a16:rowId xmlns:a16="http://schemas.microsoft.com/office/drawing/2014/main" val="2427920333"/>
                  </a:ext>
                </a:extLst>
              </a:tr>
            </a:tbl>
          </a:graphicData>
        </a:graphic>
      </p:graphicFrame>
      <p:graphicFrame>
        <p:nvGraphicFramePr>
          <p:cNvPr id="31" name="Table 30">
            <a:extLst>
              <a:ext uri="{FF2B5EF4-FFF2-40B4-BE49-F238E27FC236}">
                <a16:creationId xmlns:a16="http://schemas.microsoft.com/office/drawing/2014/main" id="{C5F0D816-2CAB-FFE7-9FC5-54DF90401C97}"/>
              </a:ext>
            </a:extLst>
          </p:cNvPr>
          <p:cNvGraphicFramePr>
            <a:graphicFrameLocks noGrp="1"/>
          </p:cNvGraphicFramePr>
          <p:nvPr>
            <p:extLst>
              <p:ext uri="{D42A27DB-BD31-4B8C-83A1-F6EECF244321}">
                <p14:modId xmlns:p14="http://schemas.microsoft.com/office/powerpoint/2010/main" val="2380636941"/>
              </p:ext>
            </p:extLst>
          </p:nvPr>
        </p:nvGraphicFramePr>
        <p:xfrm>
          <a:off x="4555736" y="5427539"/>
          <a:ext cx="1879508" cy="1120675"/>
        </p:xfrm>
        <a:graphic>
          <a:graphicData uri="http://schemas.openxmlformats.org/drawingml/2006/table">
            <a:tbl>
              <a:tblPr/>
              <a:tblGrid>
                <a:gridCol w="939754">
                  <a:extLst>
                    <a:ext uri="{9D8B030D-6E8A-4147-A177-3AD203B41FA5}">
                      <a16:colId xmlns:a16="http://schemas.microsoft.com/office/drawing/2014/main" val="3204106823"/>
                    </a:ext>
                  </a:extLst>
                </a:gridCol>
                <a:gridCol w="939754">
                  <a:extLst>
                    <a:ext uri="{9D8B030D-6E8A-4147-A177-3AD203B41FA5}">
                      <a16:colId xmlns:a16="http://schemas.microsoft.com/office/drawing/2014/main" val="2775816434"/>
                    </a:ext>
                  </a:extLst>
                </a:gridCol>
              </a:tblGrid>
              <a:tr h="372695">
                <a:tc>
                  <a:txBody>
                    <a:bodyPr/>
                    <a:lstStyle/>
                    <a:p>
                      <a:pPr algn="ctr" fontAlgn="ctr"/>
                      <a:r>
                        <a:rPr lang="en-IN" sz="1200" b="1" i="0" u="none" strike="noStrike">
                          <a:solidFill>
                            <a:schemeClr val="tx1"/>
                          </a:solidFill>
                          <a:effectLst/>
                          <a:latin typeface="Cambria" panose="02040503050406030204" pitchFamily="18" charset="0"/>
                        </a:rPr>
                        <a:t>Duration</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75000"/>
                      </a:schemeClr>
                    </a:solidFill>
                  </a:tcPr>
                </a:tc>
                <a:tc>
                  <a:txBody>
                    <a:bodyPr/>
                    <a:lstStyle/>
                    <a:p>
                      <a:pPr algn="ctr" fontAlgn="ctr">
                        <a:buNone/>
                      </a:pPr>
                      <a:r>
                        <a:rPr lang="en-IN" sz="1200" b="0" i="0" u="none" strike="noStrike" dirty="0">
                          <a:solidFill>
                            <a:srgbClr val="000000"/>
                          </a:solidFill>
                          <a:effectLst/>
                          <a:latin typeface="Cambria" panose="02040503050406030204" pitchFamily="18" charset="0"/>
                        </a:rPr>
                        <a:t>4.2 years</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75000"/>
                      </a:schemeClr>
                    </a:solidFill>
                  </a:tcPr>
                </a:tc>
                <a:extLst>
                  <a:ext uri="{0D108BD9-81ED-4DB2-BD59-A6C34878D82A}">
                    <a16:rowId xmlns:a16="http://schemas.microsoft.com/office/drawing/2014/main" val="1580064512"/>
                  </a:ext>
                </a:extLst>
              </a:tr>
              <a:tr h="372695">
                <a:tc>
                  <a:txBody>
                    <a:bodyPr/>
                    <a:lstStyle/>
                    <a:p>
                      <a:pPr algn="ctr" fontAlgn="ctr"/>
                      <a:r>
                        <a:rPr lang="en-IN" sz="1200" b="1" i="0" u="none" strike="noStrike">
                          <a:solidFill>
                            <a:schemeClr val="tx1"/>
                          </a:solidFill>
                          <a:effectLst/>
                          <a:latin typeface="Cambria" panose="02040503050406030204" pitchFamily="18" charset="0"/>
                        </a:rPr>
                        <a:t>YTM</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7E7E7"/>
                    </a:solidFill>
                  </a:tcPr>
                </a:tc>
                <a:tc>
                  <a:txBody>
                    <a:bodyPr/>
                    <a:lstStyle/>
                    <a:p>
                      <a:pPr algn="ctr" fontAlgn="ctr">
                        <a:buNone/>
                      </a:pPr>
                      <a:r>
                        <a:rPr lang="en-IN" sz="1200" b="0" i="0" u="none" strike="noStrike" dirty="0">
                          <a:solidFill>
                            <a:srgbClr val="000000"/>
                          </a:solidFill>
                          <a:effectLst/>
                          <a:latin typeface="Cambria" panose="02040503050406030204" pitchFamily="18" charset="0"/>
                        </a:rPr>
                        <a:t>5.2%</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7E7E7"/>
                    </a:solidFill>
                  </a:tcPr>
                </a:tc>
                <a:extLst>
                  <a:ext uri="{0D108BD9-81ED-4DB2-BD59-A6C34878D82A}">
                    <a16:rowId xmlns:a16="http://schemas.microsoft.com/office/drawing/2014/main" val="3848252338"/>
                  </a:ext>
                </a:extLst>
              </a:tr>
              <a:tr h="372695">
                <a:tc>
                  <a:txBody>
                    <a:bodyPr/>
                    <a:lstStyle/>
                    <a:p>
                      <a:pPr algn="ctr" fontAlgn="ctr"/>
                      <a:r>
                        <a:rPr lang="en-IN" sz="1200" b="1" i="0" u="none" strike="noStrike">
                          <a:solidFill>
                            <a:schemeClr val="tx1"/>
                          </a:solidFill>
                          <a:effectLst/>
                          <a:latin typeface="Cambria" panose="02040503050406030204" pitchFamily="18" charset="0"/>
                        </a:rPr>
                        <a:t>Average Maturity</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75000"/>
                      </a:schemeClr>
                    </a:solidFill>
                  </a:tcPr>
                </a:tc>
                <a:tc>
                  <a:txBody>
                    <a:bodyPr/>
                    <a:lstStyle/>
                    <a:p>
                      <a:pPr algn="ctr" fontAlgn="ctr">
                        <a:buNone/>
                      </a:pPr>
                      <a:r>
                        <a:rPr lang="en-IN" sz="1200" b="0" i="0" u="none" strike="noStrike" dirty="0">
                          <a:solidFill>
                            <a:srgbClr val="000000"/>
                          </a:solidFill>
                          <a:effectLst/>
                          <a:latin typeface="Cambria" panose="02040503050406030204" pitchFamily="18" charset="0"/>
                        </a:rPr>
                        <a:t>4.6 years</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75000"/>
                      </a:schemeClr>
                    </a:solidFill>
                  </a:tcPr>
                </a:tc>
                <a:extLst>
                  <a:ext uri="{0D108BD9-81ED-4DB2-BD59-A6C34878D82A}">
                    <a16:rowId xmlns:a16="http://schemas.microsoft.com/office/drawing/2014/main" val="2979029990"/>
                  </a:ext>
                </a:extLst>
              </a:tr>
            </a:tbl>
          </a:graphicData>
        </a:graphic>
      </p:graphicFrame>
      <p:sp>
        <p:nvSpPr>
          <p:cNvPr id="2" name="TextBox 1">
            <a:extLst>
              <a:ext uri="{FF2B5EF4-FFF2-40B4-BE49-F238E27FC236}">
                <a16:creationId xmlns:a16="http://schemas.microsoft.com/office/drawing/2014/main" id="{EA548C04-1FB2-FE91-2174-6C34E7EE5B6D}"/>
              </a:ext>
            </a:extLst>
          </p:cNvPr>
          <p:cNvSpPr txBox="1"/>
          <p:nvPr/>
        </p:nvSpPr>
        <p:spPr>
          <a:xfrm>
            <a:off x="4594076" y="5092581"/>
            <a:ext cx="3697563" cy="307777"/>
          </a:xfrm>
          <a:prstGeom prst="rect">
            <a:avLst/>
          </a:prstGeom>
          <a:solidFill>
            <a:schemeClr val="tx1"/>
          </a:solid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1400" b="1" i="0" u="none" strike="noStrike" kern="1200" cap="none" spc="0" normalizeH="0" baseline="0" noProof="0">
                <a:ln>
                  <a:noFill/>
                </a:ln>
                <a:solidFill>
                  <a:prstClr val="white"/>
                </a:solidFill>
                <a:effectLst/>
                <a:uLnTx/>
                <a:uFillTx/>
                <a:latin typeface="Cambria" panose="02040503050406030204" pitchFamily="18" charset="0"/>
                <a:ea typeface="+mn-ea"/>
                <a:cs typeface="+mn-cs"/>
              </a:rPr>
              <a:t>Fixed Income Analytics</a:t>
            </a:r>
          </a:p>
        </p:txBody>
      </p:sp>
      <p:graphicFrame>
        <p:nvGraphicFramePr>
          <p:cNvPr id="14" name="Table 13">
            <a:extLst>
              <a:ext uri="{FF2B5EF4-FFF2-40B4-BE49-F238E27FC236}">
                <a16:creationId xmlns:a16="http://schemas.microsoft.com/office/drawing/2014/main" id="{73D19901-E7B4-614F-E2BC-6814322F2589}"/>
              </a:ext>
            </a:extLst>
          </p:cNvPr>
          <p:cNvGraphicFramePr>
            <a:graphicFrameLocks noGrp="1"/>
          </p:cNvGraphicFramePr>
          <p:nvPr>
            <p:extLst>
              <p:ext uri="{D42A27DB-BD31-4B8C-83A1-F6EECF244321}">
                <p14:modId xmlns:p14="http://schemas.microsoft.com/office/powerpoint/2010/main" val="4264702103"/>
              </p:ext>
            </p:extLst>
          </p:nvPr>
        </p:nvGraphicFramePr>
        <p:xfrm>
          <a:off x="4563349" y="3243890"/>
          <a:ext cx="3759860" cy="1821510"/>
        </p:xfrm>
        <a:graphic>
          <a:graphicData uri="http://schemas.openxmlformats.org/drawingml/2006/table">
            <a:tbl>
              <a:tblPr/>
              <a:tblGrid>
                <a:gridCol w="2844842">
                  <a:extLst>
                    <a:ext uri="{9D8B030D-6E8A-4147-A177-3AD203B41FA5}">
                      <a16:colId xmlns:a16="http://schemas.microsoft.com/office/drawing/2014/main" val="1145646159"/>
                    </a:ext>
                  </a:extLst>
                </a:gridCol>
                <a:gridCol w="915018">
                  <a:extLst>
                    <a:ext uri="{9D8B030D-6E8A-4147-A177-3AD203B41FA5}">
                      <a16:colId xmlns:a16="http://schemas.microsoft.com/office/drawing/2014/main" val="450039205"/>
                    </a:ext>
                  </a:extLst>
                </a:gridCol>
              </a:tblGrid>
              <a:tr h="303585">
                <a:tc>
                  <a:txBody>
                    <a:bodyPr/>
                    <a:lstStyle/>
                    <a:p>
                      <a:pPr algn="ctr" fontAlgn="ctr"/>
                      <a:r>
                        <a:rPr lang="en-IN" sz="1300" b="1" i="0" u="none" strike="noStrike">
                          <a:solidFill>
                            <a:srgbClr val="FFFFFF"/>
                          </a:solidFill>
                          <a:effectLst/>
                          <a:latin typeface="Cambria" panose="02040503050406030204" pitchFamily="18" charset="0"/>
                        </a:rPr>
                        <a:t>Top Sectors</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000000"/>
                    </a:solidFill>
                  </a:tcPr>
                </a:tc>
                <a:tc>
                  <a:txBody>
                    <a:bodyPr/>
                    <a:lstStyle/>
                    <a:p>
                      <a:pPr algn="ctr" fontAlgn="ctr"/>
                      <a:r>
                        <a:rPr lang="en-IN" sz="1300" b="1" i="0" u="none" strike="noStrike">
                          <a:solidFill>
                            <a:srgbClr val="FFFFFF"/>
                          </a:solidFill>
                          <a:effectLst/>
                          <a:latin typeface="Cambria" panose="02040503050406030204" pitchFamily="18" charset="0"/>
                        </a:rPr>
                        <a:t>Weight %</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000000"/>
                    </a:solidFill>
                  </a:tcPr>
                </a:tc>
                <a:extLst>
                  <a:ext uri="{0D108BD9-81ED-4DB2-BD59-A6C34878D82A}">
                    <a16:rowId xmlns:a16="http://schemas.microsoft.com/office/drawing/2014/main" val="3940549635"/>
                  </a:ext>
                </a:extLst>
              </a:tr>
              <a:tr h="303585">
                <a:tc>
                  <a:txBody>
                    <a:bodyPr/>
                    <a:lstStyle/>
                    <a:p>
                      <a:pPr algn="ctr" rtl="0" fontAlgn="ctr">
                        <a:buNone/>
                      </a:pPr>
                      <a:r>
                        <a:rPr lang="en-IN" sz="1300" b="0" i="0" u="none" strike="noStrike" dirty="0">
                          <a:solidFill>
                            <a:srgbClr val="000000"/>
                          </a:solidFill>
                          <a:effectLst/>
                          <a:latin typeface="Cambria" panose="02040503050406030204" pitchFamily="18" charset="0"/>
                        </a:rPr>
                        <a:t>Financial services</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7E7E7"/>
                    </a:solidFill>
                  </a:tcPr>
                </a:tc>
                <a:tc>
                  <a:txBody>
                    <a:bodyPr/>
                    <a:lstStyle/>
                    <a:p>
                      <a:pPr algn="ctr" rtl="0" fontAlgn="ctr">
                        <a:buNone/>
                      </a:pPr>
                      <a:r>
                        <a:rPr lang="en-IN" sz="1300" b="0" i="0" u="none" strike="noStrike" dirty="0">
                          <a:solidFill>
                            <a:srgbClr val="000000"/>
                          </a:solidFill>
                          <a:effectLst/>
                          <a:latin typeface="Cambria" panose="02040503050406030204" pitchFamily="18" charset="0"/>
                        </a:rPr>
                        <a:t>32%</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7E7E7"/>
                    </a:solidFill>
                  </a:tcPr>
                </a:tc>
                <a:extLst>
                  <a:ext uri="{0D108BD9-81ED-4DB2-BD59-A6C34878D82A}">
                    <a16:rowId xmlns:a16="http://schemas.microsoft.com/office/drawing/2014/main" val="2723029883"/>
                  </a:ext>
                </a:extLst>
              </a:tr>
              <a:tr h="303585">
                <a:tc>
                  <a:txBody>
                    <a:bodyPr/>
                    <a:lstStyle/>
                    <a:p>
                      <a:pPr algn="ctr" rtl="0" fontAlgn="ctr">
                        <a:buNone/>
                      </a:pPr>
                      <a:r>
                        <a:rPr lang="en-IN" sz="1300" b="0" i="0" u="none" strike="noStrike">
                          <a:solidFill>
                            <a:srgbClr val="000000"/>
                          </a:solidFill>
                          <a:effectLst/>
                          <a:latin typeface="Cambria" panose="02040503050406030204" pitchFamily="18" charset="0"/>
                        </a:rPr>
                        <a:t>Healthcare</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CBCBCB"/>
                    </a:solidFill>
                  </a:tcPr>
                </a:tc>
                <a:tc>
                  <a:txBody>
                    <a:bodyPr/>
                    <a:lstStyle/>
                    <a:p>
                      <a:pPr algn="ctr" rtl="0" fontAlgn="ctr">
                        <a:buNone/>
                      </a:pPr>
                      <a:r>
                        <a:rPr lang="en-IN" sz="1300" b="0" i="0" u="none" strike="noStrike" dirty="0">
                          <a:solidFill>
                            <a:srgbClr val="000000"/>
                          </a:solidFill>
                          <a:effectLst/>
                          <a:latin typeface="Cambria" panose="02040503050406030204" pitchFamily="18" charset="0"/>
                        </a:rPr>
                        <a:t>10%</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CBCBCB"/>
                    </a:solidFill>
                  </a:tcPr>
                </a:tc>
                <a:extLst>
                  <a:ext uri="{0D108BD9-81ED-4DB2-BD59-A6C34878D82A}">
                    <a16:rowId xmlns:a16="http://schemas.microsoft.com/office/drawing/2014/main" val="2140718656"/>
                  </a:ext>
                </a:extLst>
              </a:tr>
              <a:tr h="303585">
                <a:tc>
                  <a:txBody>
                    <a:bodyPr/>
                    <a:lstStyle/>
                    <a:p>
                      <a:pPr algn="ctr" rtl="0" fontAlgn="ctr">
                        <a:buNone/>
                      </a:pPr>
                      <a:r>
                        <a:rPr lang="en-IN" sz="1300" b="0" i="0" u="none" strike="noStrike" dirty="0">
                          <a:solidFill>
                            <a:srgbClr val="000000"/>
                          </a:solidFill>
                          <a:effectLst/>
                          <a:latin typeface="Cambria" panose="02040503050406030204" pitchFamily="18" charset="0"/>
                        </a:rPr>
                        <a:t>Capital Goods</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7E7E7"/>
                    </a:solidFill>
                  </a:tcPr>
                </a:tc>
                <a:tc>
                  <a:txBody>
                    <a:bodyPr/>
                    <a:lstStyle/>
                    <a:p>
                      <a:pPr algn="ctr" rtl="0" fontAlgn="ctr">
                        <a:buNone/>
                      </a:pPr>
                      <a:r>
                        <a:rPr lang="en-IN" sz="1300" b="0" i="0" u="none" strike="noStrike" dirty="0">
                          <a:solidFill>
                            <a:srgbClr val="000000"/>
                          </a:solidFill>
                          <a:effectLst/>
                          <a:latin typeface="Cambria" panose="02040503050406030204" pitchFamily="18" charset="0"/>
                        </a:rPr>
                        <a:t>8%</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7E7E7"/>
                    </a:solidFill>
                  </a:tcPr>
                </a:tc>
                <a:extLst>
                  <a:ext uri="{0D108BD9-81ED-4DB2-BD59-A6C34878D82A}">
                    <a16:rowId xmlns:a16="http://schemas.microsoft.com/office/drawing/2014/main" val="420536188"/>
                  </a:ext>
                </a:extLst>
              </a:tr>
              <a:tr h="303585">
                <a:tc>
                  <a:txBody>
                    <a:bodyPr/>
                    <a:lstStyle/>
                    <a:p>
                      <a:pPr algn="ctr" rtl="0" fontAlgn="ctr">
                        <a:buNone/>
                      </a:pPr>
                      <a:r>
                        <a:rPr lang="en-IN" sz="1300" b="0" i="0" u="none" strike="noStrike" dirty="0">
                          <a:solidFill>
                            <a:srgbClr val="000000"/>
                          </a:solidFill>
                          <a:effectLst/>
                          <a:latin typeface="Cambria" panose="02040503050406030204" pitchFamily="18" charset="0"/>
                        </a:rPr>
                        <a:t>Auto and Auto Components</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CBCBCB"/>
                    </a:solidFill>
                  </a:tcPr>
                </a:tc>
                <a:tc>
                  <a:txBody>
                    <a:bodyPr/>
                    <a:lstStyle/>
                    <a:p>
                      <a:pPr algn="ctr" rtl="0" fontAlgn="ctr">
                        <a:buNone/>
                      </a:pPr>
                      <a:r>
                        <a:rPr lang="en-IN" sz="1300" b="0" i="0" u="none" strike="noStrike" dirty="0">
                          <a:solidFill>
                            <a:srgbClr val="000000"/>
                          </a:solidFill>
                          <a:effectLst/>
                          <a:latin typeface="Cambria" panose="02040503050406030204" pitchFamily="18" charset="0"/>
                        </a:rPr>
                        <a:t>4%</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CBCBCB"/>
                    </a:solidFill>
                  </a:tcPr>
                </a:tc>
                <a:extLst>
                  <a:ext uri="{0D108BD9-81ED-4DB2-BD59-A6C34878D82A}">
                    <a16:rowId xmlns:a16="http://schemas.microsoft.com/office/drawing/2014/main" val="1939693664"/>
                  </a:ext>
                </a:extLst>
              </a:tr>
              <a:tr h="303585">
                <a:tc>
                  <a:txBody>
                    <a:bodyPr/>
                    <a:lstStyle/>
                    <a:p>
                      <a:pPr algn="ctr" rtl="0" fontAlgn="ctr">
                        <a:buNone/>
                      </a:pPr>
                      <a:r>
                        <a:rPr lang="en-IN" sz="1300" b="0" i="0" u="none" strike="noStrike" dirty="0">
                          <a:solidFill>
                            <a:srgbClr val="000000"/>
                          </a:solidFill>
                          <a:effectLst/>
                          <a:latin typeface="Cambria" panose="02040503050406030204" pitchFamily="18" charset="0"/>
                        </a:rPr>
                        <a:t>Telecommunication</a:t>
                      </a:r>
                    </a:p>
                  </a:txBody>
                  <a:tcPr marL="9525" marR="9525" marT="9525" marB="0" anchor="ctr">
                    <a:lnL w="12700" cap="flat" cmpd="sng" algn="ctr">
                      <a:solidFill>
                        <a:schemeClr val="bg1">
                          <a:lumMod val="85000"/>
                        </a:schemeClr>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7E7E7"/>
                    </a:solidFill>
                  </a:tcPr>
                </a:tc>
                <a:tc>
                  <a:txBody>
                    <a:bodyPr/>
                    <a:lstStyle/>
                    <a:p>
                      <a:pPr algn="ctr" rtl="0" fontAlgn="ctr">
                        <a:buNone/>
                      </a:pPr>
                      <a:r>
                        <a:rPr lang="en-IN" sz="1300" b="0" i="0" u="none" strike="noStrike" dirty="0">
                          <a:solidFill>
                            <a:srgbClr val="000000"/>
                          </a:solidFill>
                          <a:effectLst/>
                          <a:latin typeface="Cambria" panose="02040503050406030204" pitchFamily="18" charset="0"/>
                        </a:rPr>
                        <a:t>4%</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7E7E7"/>
                    </a:solidFill>
                  </a:tcPr>
                </a:tc>
                <a:extLst>
                  <a:ext uri="{0D108BD9-81ED-4DB2-BD59-A6C34878D82A}">
                    <a16:rowId xmlns:a16="http://schemas.microsoft.com/office/drawing/2014/main" val="1376734401"/>
                  </a:ext>
                </a:extLst>
              </a:tr>
            </a:tbl>
          </a:graphicData>
        </a:graphic>
      </p:graphicFrame>
      <p:graphicFrame>
        <p:nvGraphicFramePr>
          <p:cNvPr id="3" name="Table 2">
            <a:extLst>
              <a:ext uri="{FF2B5EF4-FFF2-40B4-BE49-F238E27FC236}">
                <a16:creationId xmlns:a16="http://schemas.microsoft.com/office/drawing/2014/main" id="{D5DB86AF-C1A0-9D3C-5C0C-BF37FE69797C}"/>
              </a:ext>
            </a:extLst>
          </p:cNvPr>
          <p:cNvGraphicFramePr>
            <a:graphicFrameLocks noGrp="1"/>
          </p:cNvGraphicFramePr>
          <p:nvPr>
            <p:extLst>
              <p:ext uri="{D42A27DB-BD31-4B8C-83A1-F6EECF244321}">
                <p14:modId xmlns:p14="http://schemas.microsoft.com/office/powerpoint/2010/main" val="1513710858"/>
              </p:ext>
            </p:extLst>
          </p:nvPr>
        </p:nvGraphicFramePr>
        <p:xfrm>
          <a:off x="6443701" y="5427539"/>
          <a:ext cx="1879508" cy="1118085"/>
        </p:xfrm>
        <a:graphic>
          <a:graphicData uri="http://schemas.openxmlformats.org/drawingml/2006/table">
            <a:tbl>
              <a:tblPr/>
              <a:tblGrid>
                <a:gridCol w="939754">
                  <a:extLst>
                    <a:ext uri="{9D8B030D-6E8A-4147-A177-3AD203B41FA5}">
                      <a16:colId xmlns:a16="http://schemas.microsoft.com/office/drawing/2014/main" val="856810861"/>
                    </a:ext>
                  </a:extLst>
                </a:gridCol>
                <a:gridCol w="939754">
                  <a:extLst>
                    <a:ext uri="{9D8B030D-6E8A-4147-A177-3AD203B41FA5}">
                      <a16:colId xmlns:a16="http://schemas.microsoft.com/office/drawing/2014/main" val="3886391013"/>
                    </a:ext>
                  </a:extLst>
                </a:gridCol>
              </a:tblGrid>
              <a:tr h="372695">
                <a:tc gridSpan="2">
                  <a:txBody>
                    <a:bodyPr/>
                    <a:lstStyle/>
                    <a:p>
                      <a:pPr algn="ctr" fontAlgn="ctr"/>
                      <a:r>
                        <a:rPr lang="en-IN" sz="1200" b="1" i="0" u="none" strike="noStrike">
                          <a:solidFill>
                            <a:schemeClr val="tx1"/>
                          </a:solidFill>
                          <a:effectLst/>
                          <a:latin typeface="Cambria" panose="02040503050406030204" pitchFamily="18" charset="0"/>
                        </a:rPr>
                        <a:t>Credit Rating</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75000"/>
                      </a:schemeClr>
                    </a:solidFill>
                  </a:tcPr>
                </a:tc>
                <a:tc hMerge="1">
                  <a:txBody>
                    <a:bodyPr/>
                    <a:lstStyle/>
                    <a:p>
                      <a:endParaRPr lang="en-IN"/>
                    </a:p>
                  </a:txBody>
                  <a:tcPr/>
                </a:tc>
                <a:extLst>
                  <a:ext uri="{0D108BD9-81ED-4DB2-BD59-A6C34878D82A}">
                    <a16:rowId xmlns:a16="http://schemas.microsoft.com/office/drawing/2014/main" val="1580064512"/>
                  </a:ext>
                </a:extLst>
              </a:tr>
              <a:tr h="372695">
                <a:tc>
                  <a:txBody>
                    <a:bodyPr/>
                    <a:lstStyle/>
                    <a:p>
                      <a:pPr algn="ctr" fontAlgn="ctr"/>
                      <a:r>
                        <a:rPr lang="en-IN" sz="1200" b="1" i="0" u="none" strike="noStrike">
                          <a:solidFill>
                            <a:schemeClr val="tx1"/>
                          </a:solidFill>
                          <a:effectLst/>
                          <a:latin typeface="Cambria" panose="02040503050406030204" pitchFamily="18" charset="0"/>
                        </a:rPr>
                        <a:t>AAA</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7E7E7"/>
                    </a:solidFill>
                  </a:tcPr>
                </a:tc>
                <a:tc>
                  <a:txBody>
                    <a:bodyPr/>
                    <a:lstStyle/>
                    <a:p>
                      <a:pPr algn="ctr" fontAlgn="ctr">
                        <a:buNone/>
                      </a:pPr>
                      <a:r>
                        <a:rPr lang="en-IN" sz="1200" b="0" i="0" u="none" strike="noStrike" dirty="0">
                          <a:solidFill>
                            <a:srgbClr val="000000"/>
                          </a:solidFill>
                          <a:effectLst/>
                          <a:latin typeface="Cambria" panose="02040503050406030204" pitchFamily="18" charset="0"/>
                        </a:rPr>
                        <a:t>92%</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7E7E7"/>
                    </a:solidFill>
                  </a:tcPr>
                </a:tc>
                <a:extLst>
                  <a:ext uri="{0D108BD9-81ED-4DB2-BD59-A6C34878D82A}">
                    <a16:rowId xmlns:a16="http://schemas.microsoft.com/office/drawing/2014/main" val="3848252338"/>
                  </a:ext>
                </a:extLst>
              </a:tr>
              <a:tr h="372695">
                <a:tc>
                  <a:txBody>
                    <a:bodyPr/>
                    <a:lstStyle/>
                    <a:p>
                      <a:pPr algn="ctr" fontAlgn="ctr"/>
                      <a:r>
                        <a:rPr lang="en-IN" sz="1200" b="1" i="0" u="none" strike="noStrike">
                          <a:solidFill>
                            <a:schemeClr val="tx1"/>
                          </a:solidFill>
                          <a:effectLst/>
                          <a:latin typeface="Cambria" panose="02040503050406030204" pitchFamily="18" charset="0"/>
                        </a:rPr>
                        <a:t>AA</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75000"/>
                      </a:schemeClr>
                    </a:solidFill>
                  </a:tcPr>
                </a:tc>
                <a:tc>
                  <a:txBody>
                    <a:bodyPr/>
                    <a:lstStyle/>
                    <a:p>
                      <a:pPr algn="ctr" fontAlgn="ctr">
                        <a:buNone/>
                      </a:pPr>
                      <a:r>
                        <a:rPr lang="en-IN" sz="1200" b="0" i="0" u="none" strike="noStrike" dirty="0">
                          <a:solidFill>
                            <a:srgbClr val="000000"/>
                          </a:solidFill>
                          <a:effectLst/>
                          <a:latin typeface="Cambria" panose="02040503050406030204" pitchFamily="18" charset="0"/>
                        </a:rPr>
                        <a:t>8%</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75000"/>
                      </a:schemeClr>
                    </a:solidFill>
                  </a:tcPr>
                </a:tc>
                <a:extLst>
                  <a:ext uri="{0D108BD9-81ED-4DB2-BD59-A6C34878D82A}">
                    <a16:rowId xmlns:a16="http://schemas.microsoft.com/office/drawing/2014/main" val="2979029990"/>
                  </a:ext>
                </a:extLst>
              </a:tr>
            </a:tbl>
          </a:graphicData>
        </a:graphic>
      </p:graphicFrame>
      <p:graphicFrame>
        <p:nvGraphicFramePr>
          <p:cNvPr id="11" name="Chart 10">
            <a:extLst>
              <a:ext uri="{FF2B5EF4-FFF2-40B4-BE49-F238E27FC236}">
                <a16:creationId xmlns:a16="http://schemas.microsoft.com/office/drawing/2014/main" id="{05D554DE-7A58-750D-C646-82CA2147E68F}"/>
              </a:ext>
            </a:extLst>
          </p:cNvPr>
          <p:cNvGraphicFramePr>
            <a:graphicFrameLocks/>
          </p:cNvGraphicFramePr>
          <p:nvPr>
            <p:extLst>
              <p:ext uri="{D42A27DB-BD31-4B8C-83A1-F6EECF244321}">
                <p14:modId xmlns:p14="http://schemas.microsoft.com/office/powerpoint/2010/main" val="3636998935"/>
              </p:ext>
            </p:extLst>
          </p:nvPr>
        </p:nvGraphicFramePr>
        <p:xfrm>
          <a:off x="4553436" y="952913"/>
          <a:ext cx="3769773" cy="2239649"/>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12" name="Chart 11">
            <a:extLst>
              <a:ext uri="{FF2B5EF4-FFF2-40B4-BE49-F238E27FC236}">
                <a16:creationId xmlns:a16="http://schemas.microsoft.com/office/drawing/2014/main" id="{280316E9-7C9A-8FD3-3F1F-009063219411}"/>
              </a:ext>
            </a:extLst>
          </p:cNvPr>
          <p:cNvGraphicFramePr>
            <a:graphicFrameLocks/>
          </p:cNvGraphicFramePr>
          <p:nvPr>
            <p:extLst>
              <p:ext uri="{D42A27DB-BD31-4B8C-83A1-F6EECF244321}">
                <p14:modId xmlns:p14="http://schemas.microsoft.com/office/powerpoint/2010/main" val="2498425854"/>
              </p:ext>
            </p:extLst>
          </p:nvPr>
        </p:nvGraphicFramePr>
        <p:xfrm>
          <a:off x="8453118" y="3755809"/>
          <a:ext cx="3595878" cy="1392193"/>
        </p:xfrm>
        <a:graphic>
          <a:graphicData uri="http://schemas.openxmlformats.org/drawingml/2006/chart">
            <c:chart xmlns:c="http://schemas.openxmlformats.org/drawingml/2006/chart" xmlns:r="http://schemas.openxmlformats.org/officeDocument/2006/relationships" r:id="rId3"/>
          </a:graphicData>
        </a:graphic>
      </p:graphicFrame>
      <p:pic>
        <p:nvPicPr>
          <p:cNvPr id="6" name="Picture 5" descr="A white text on a black background&#10;&#10;AI-generated content may be incorrect.">
            <a:extLst>
              <a:ext uri="{FF2B5EF4-FFF2-40B4-BE49-F238E27FC236}">
                <a16:creationId xmlns:a16="http://schemas.microsoft.com/office/drawing/2014/main" id="{39483F3E-9EF1-09D7-381E-37A09D6B85FB}"/>
              </a:ext>
            </a:extLst>
          </p:cNvPr>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a:off x="10362466" y="234062"/>
            <a:ext cx="1559328" cy="340260"/>
          </a:xfrm>
          <a:prstGeom prst="rect">
            <a:avLst/>
          </a:prstGeom>
        </p:spPr>
      </p:pic>
      <p:sp>
        <p:nvSpPr>
          <p:cNvPr id="13" name="TextBox 12">
            <a:extLst>
              <a:ext uri="{FF2B5EF4-FFF2-40B4-BE49-F238E27FC236}">
                <a16:creationId xmlns:a16="http://schemas.microsoft.com/office/drawing/2014/main" id="{58D0814C-F663-4F3A-563B-915D79360C53}"/>
              </a:ext>
            </a:extLst>
          </p:cNvPr>
          <p:cNvSpPr txBox="1"/>
          <p:nvPr/>
        </p:nvSpPr>
        <p:spPr>
          <a:xfrm>
            <a:off x="8326178" y="6038849"/>
            <a:ext cx="2918296" cy="40011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000" b="0" i="1"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*data as </a:t>
            </a:r>
            <a:r>
              <a:rPr kumimoji="0" lang="en-IN" sz="1000" b="0" i="1"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rPr>
              <a:t>on Jul 31</a:t>
            </a:r>
            <a:r>
              <a:rPr kumimoji="0" lang="en-IN" sz="1000" b="0" i="1" u="none" strike="noStrike" kern="1200" cap="none" spc="0" normalizeH="0" baseline="30000" noProof="0">
                <a:ln>
                  <a:noFill/>
                </a:ln>
                <a:solidFill>
                  <a:prstClr val="black"/>
                </a:solidFill>
                <a:effectLst/>
                <a:uLnTx/>
                <a:uFillTx/>
                <a:latin typeface="Cambria" panose="02040503050406030204" pitchFamily="18" charset="0"/>
                <a:ea typeface="Cambria" panose="02040503050406030204" pitchFamily="18" charset="0"/>
                <a:cs typeface="+mn-cs"/>
              </a:rPr>
              <a:t>st</a:t>
            </a:r>
            <a:r>
              <a:rPr kumimoji="0" lang="en-IN" sz="1000" b="0" i="1"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rPr>
              <a:t> 2026</a:t>
            </a:r>
            <a:endParaRPr kumimoji="0" lang="en-IN" sz="1000" b="0" i="1"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000" b="0" i="1"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**returns are post tax &amp; post expense</a:t>
            </a:r>
          </a:p>
        </p:txBody>
      </p:sp>
    </p:spTree>
    <p:extLst>
      <p:ext uri="{BB962C8B-B14F-4D97-AF65-F5344CB8AC3E}">
        <p14:creationId xmlns:p14="http://schemas.microsoft.com/office/powerpoint/2010/main" val="2529216432"/>
      </p:ext>
    </p:extLst>
  </p:cSld>
  <p:clrMapOvr>
    <a:masterClrMapping/>
  </p:clrMapOvr>
</p:sld>
</file>

<file path=ppt/slides/slide9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3BDE785-8598-7C8E-06A8-0CE155DC4C83}"/>
            </a:ext>
          </a:extLst>
        </p:cNvPr>
        <p:cNvGrpSpPr/>
        <p:nvPr/>
      </p:nvGrpSpPr>
      <p:grpSpPr>
        <a:xfrm>
          <a:off x="0" y="0"/>
          <a:ext cx="0" cy="0"/>
          <a:chOff x="0" y="0"/>
          <a:chExt cx="0" cy="0"/>
        </a:xfrm>
      </p:grpSpPr>
      <p:sp>
        <p:nvSpPr>
          <p:cNvPr id="4" name="Rectangle 3">
            <a:extLst>
              <a:ext uri="{FF2B5EF4-FFF2-40B4-BE49-F238E27FC236}">
                <a16:creationId xmlns:a16="http://schemas.microsoft.com/office/drawing/2014/main" id="{88BB6E0E-BDCA-65E9-4264-0A8E2855E9AA}"/>
              </a:ext>
            </a:extLst>
          </p:cNvPr>
          <p:cNvSpPr/>
          <p:nvPr/>
        </p:nvSpPr>
        <p:spPr>
          <a:xfrm>
            <a:off x="0" y="0"/>
            <a:ext cx="12192000" cy="821635"/>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 name="Title 1">
            <a:extLst>
              <a:ext uri="{FF2B5EF4-FFF2-40B4-BE49-F238E27FC236}">
                <a16:creationId xmlns:a16="http://schemas.microsoft.com/office/drawing/2014/main" id="{65E2B5AD-1347-F8DA-6BC3-8CB1601FB92E}"/>
              </a:ext>
            </a:extLst>
          </p:cNvPr>
          <p:cNvSpPr txBox="1">
            <a:spLocks/>
          </p:cNvSpPr>
          <p:nvPr/>
        </p:nvSpPr>
        <p:spPr>
          <a:xfrm>
            <a:off x="165475" y="106018"/>
            <a:ext cx="11007609" cy="630899"/>
          </a:xfrm>
          <a:prstGeom prst="rect">
            <a:avLst/>
          </a:prstGeom>
        </p:spPr>
        <p:txBody>
          <a:bodyPr vert="horz" lIns="91440" tIns="45720" rIns="91440" bIns="45720" rtlCol="0" anchor="ctr">
            <a:noAutofit/>
          </a:bodyPr>
          <a:lstStyle>
            <a:lvl1pPr algn="ctr" defTabSz="914400" rtl="0" eaLnBrk="1" latinLnBrk="0" hangingPunct="1">
              <a:lnSpc>
                <a:spcPct val="90000"/>
              </a:lnSpc>
              <a:spcBef>
                <a:spcPct val="0"/>
              </a:spcBef>
              <a:buNone/>
              <a:defRPr sz="6000" kern="1200">
                <a:solidFill>
                  <a:schemeClr val="tx1"/>
                </a:solidFill>
                <a:latin typeface="+mj-lt"/>
                <a:ea typeface="+mj-ea"/>
                <a:cs typeface="+mj-cs"/>
              </a:defRPr>
            </a:lvl1pPr>
          </a:lstStyle>
          <a:p>
            <a:pPr marL="0" marR="0" lvl="0" indent="0" algn="l" defTabSz="914400" rtl="0" eaLnBrk="1" fontAlgn="auto" latinLnBrk="0" hangingPunct="1">
              <a:lnSpc>
                <a:spcPct val="90000"/>
              </a:lnSpc>
              <a:spcBef>
                <a:spcPct val="0"/>
              </a:spcBef>
              <a:spcAft>
                <a:spcPts val="0"/>
              </a:spcAft>
              <a:buClrTx/>
              <a:buSzTx/>
              <a:buFontTx/>
              <a:buNone/>
              <a:tabLst/>
              <a:defRPr/>
            </a:pPr>
            <a:r>
              <a:rPr kumimoji="0" lang="en-US" sz="2800" b="1" i="0" u="none" strike="noStrike" kern="1200" cap="none" spc="0" normalizeH="0" baseline="0" noProof="0" dirty="0">
                <a:ln>
                  <a:noFill/>
                </a:ln>
                <a:solidFill>
                  <a:prstClr val="white"/>
                </a:solidFill>
                <a:effectLst/>
                <a:uLnTx/>
                <a:uFillTx/>
                <a:latin typeface="Cambria" panose="02040503050406030204" pitchFamily="18" charset="0"/>
                <a:ea typeface="Cambria" panose="02040503050406030204" pitchFamily="18" charset="0"/>
                <a:cs typeface="+mj-cs"/>
              </a:rPr>
              <a:t>LONG - SHORT AIF</a:t>
            </a:r>
          </a:p>
          <a:p>
            <a:pPr marL="0" marR="0" lvl="0" indent="0" algn="l" defTabSz="914400" rtl="0" eaLnBrk="1" fontAlgn="auto" latinLnBrk="0" hangingPunct="1">
              <a:lnSpc>
                <a:spcPct val="90000"/>
              </a:lnSpc>
              <a:spcBef>
                <a:spcPct val="0"/>
              </a:spcBef>
              <a:spcAft>
                <a:spcPts val="0"/>
              </a:spcAft>
              <a:buClrTx/>
              <a:buSzTx/>
              <a:buFontTx/>
              <a:buNone/>
              <a:tabLst/>
              <a:defRPr/>
            </a:pPr>
            <a:r>
              <a:rPr kumimoji="0" lang="en-US" sz="2800" b="1" i="0" u="none" strike="noStrike" kern="1200" cap="none" spc="0" normalizeH="0" baseline="0" noProof="0" dirty="0">
                <a:ln>
                  <a:noFill/>
                </a:ln>
                <a:solidFill>
                  <a:prstClr val="white"/>
                </a:solidFill>
                <a:effectLst/>
                <a:uLnTx/>
                <a:uFillTx/>
                <a:latin typeface="Cambria" panose="02040503050406030204" pitchFamily="18" charset="0"/>
                <a:ea typeface="Cambria" panose="02040503050406030204" pitchFamily="18" charset="0"/>
                <a:cs typeface="+mj-cs"/>
              </a:rPr>
              <a:t>ASK Absolute Return Fund (Cat III AIF) </a:t>
            </a:r>
          </a:p>
        </p:txBody>
      </p:sp>
      <p:sp>
        <p:nvSpPr>
          <p:cNvPr id="18" name="Rectangle 17">
            <a:extLst>
              <a:ext uri="{FF2B5EF4-FFF2-40B4-BE49-F238E27FC236}">
                <a16:creationId xmlns:a16="http://schemas.microsoft.com/office/drawing/2014/main" id="{6C4D072F-10D6-78FE-36A5-5DCDBD95A911}"/>
              </a:ext>
            </a:extLst>
          </p:cNvPr>
          <p:cNvSpPr/>
          <p:nvPr/>
        </p:nvSpPr>
        <p:spPr>
          <a:xfrm>
            <a:off x="0" y="808383"/>
            <a:ext cx="12192000" cy="45719"/>
          </a:xfrm>
          <a:prstGeom prst="rect">
            <a:avLst/>
          </a:prstGeom>
          <a:solidFill>
            <a:schemeClr val="bg1">
              <a:lumMod val="6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7" name="Rectangle 26">
            <a:extLst>
              <a:ext uri="{FF2B5EF4-FFF2-40B4-BE49-F238E27FC236}">
                <a16:creationId xmlns:a16="http://schemas.microsoft.com/office/drawing/2014/main" id="{1602B3C2-4B79-7364-CC01-B425C5FD9783}"/>
              </a:ext>
            </a:extLst>
          </p:cNvPr>
          <p:cNvSpPr/>
          <p:nvPr/>
        </p:nvSpPr>
        <p:spPr>
          <a:xfrm>
            <a:off x="0" y="6641517"/>
            <a:ext cx="12192000" cy="235963"/>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8" name="Slide Number Placeholder 18">
            <a:extLst>
              <a:ext uri="{FF2B5EF4-FFF2-40B4-BE49-F238E27FC236}">
                <a16:creationId xmlns:a16="http://schemas.microsoft.com/office/drawing/2014/main" id="{553C5B27-228F-57AD-ED7B-8D7DA0FB10AA}"/>
              </a:ext>
            </a:extLst>
          </p:cNvPr>
          <p:cNvSpPr>
            <a:spLocks noGrp="1"/>
          </p:cNvSpPr>
          <p:nvPr>
            <p:ph type="sldNum" sz="quarter" idx="12"/>
          </p:nvPr>
        </p:nvSpPr>
        <p:spPr>
          <a:xfrm>
            <a:off x="9448800" y="6549225"/>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1E62F875-1F54-4527-993B-FB1D0CCB3E02}" type="slidenum">
              <a:rPr kumimoji="0" lang="en-IN" sz="1200" b="1" i="0" u="none" strike="noStrike" kern="1200" cap="none" spc="0" normalizeH="0" baseline="0" noProof="0" smtClean="0">
                <a:ln>
                  <a:noFill/>
                </a:ln>
                <a:solidFill>
                  <a:prstClr val="white"/>
                </a:solidFill>
                <a:effectLst/>
                <a:uLnTx/>
                <a:uFillTx/>
                <a:latin typeface="Cambria" panose="02040503050406030204" pitchFamily="18" charset="0"/>
                <a:ea typeface="Cambria" panose="02040503050406030204" pitchFamily="18" charset="0"/>
                <a:cs typeface="+mn-cs"/>
              </a:rPr>
              <a:pPr marL="0" marR="0" lvl="0" indent="0" algn="r" defTabSz="914400" rtl="0" eaLnBrk="1" fontAlgn="auto" latinLnBrk="0" hangingPunct="1">
                <a:lnSpc>
                  <a:spcPct val="100000"/>
                </a:lnSpc>
                <a:spcBef>
                  <a:spcPts val="0"/>
                </a:spcBef>
                <a:spcAft>
                  <a:spcPts val="0"/>
                </a:spcAft>
                <a:buClrTx/>
                <a:buSzTx/>
                <a:buFontTx/>
                <a:buNone/>
                <a:tabLst/>
                <a:defRPr/>
              </a:pPr>
              <a:t>96</a:t>
            </a:fld>
            <a:endParaRPr kumimoji="0" lang="en-IN" sz="1200" b="1" i="0" u="none" strike="noStrike" kern="1200" cap="none" spc="0" normalizeH="0" baseline="0" noProof="0">
              <a:ln>
                <a:noFill/>
              </a:ln>
              <a:solidFill>
                <a:prstClr val="white"/>
              </a:solidFill>
              <a:effectLst/>
              <a:uLnTx/>
              <a:uFillTx/>
              <a:latin typeface="Cambria" panose="02040503050406030204" pitchFamily="18" charset="0"/>
              <a:ea typeface="Cambria" panose="02040503050406030204" pitchFamily="18" charset="0"/>
              <a:cs typeface="+mn-cs"/>
            </a:endParaRPr>
          </a:p>
        </p:txBody>
      </p:sp>
      <p:sp>
        <p:nvSpPr>
          <p:cNvPr id="2" name="TextBox 1">
            <a:extLst>
              <a:ext uri="{FF2B5EF4-FFF2-40B4-BE49-F238E27FC236}">
                <a16:creationId xmlns:a16="http://schemas.microsoft.com/office/drawing/2014/main" id="{D572E57B-55CF-70BA-08EF-7FB4E2A28528}"/>
              </a:ext>
            </a:extLst>
          </p:cNvPr>
          <p:cNvSpPr txBox="1"/>
          <p:nvPr/>
        </p:nvSpPr>
        <p:spPr>
          <a:xfrm>
            <a:off x="147812" y="948759"/>
            <a:ext cx="3840898" cy="4693593"/>
          </a:xfrm>
          <a:prstGeom prst="rect">
            <a:avLst/>
          </a:prstGeom>
          <a:noFill/>
          <a:ln>
            <a:solidFill>
              <a:schemeClr val="bg1">
                <a:lumMod val="85000"/>
              </a:schemeClr>
            </a:solidFill>
          </a:ln>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300" b="1" i="0"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rPr>
              <a:t>Investment Objective</a:t>
            </a:r>
            <a:endParaRPr kumimoji="0" lang="en-US" sz="1300" b="0" i="0"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endParaRP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300" b="0" i="0"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rPr>
              <a:t>The fund follows a bottom-up approach for sector &amp; stock view &amp; aims to deliver absolute returns over medium to  term with lower degree of volatility compared to broader Indian equity indices.</a:t>
            </a: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300" b="0" i="0"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rPr>
              <a:t>Aims to deliver consistent risk adjusted returns with an alpha of 100-150 bps (net of fees &amp; tax) over liquid fixed income alternatives from a 12+ month investment horizon.</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300" b="1" i="0" u="sng"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rPr>
              <a:t>Portfolio Construct: </a:t>
            </a: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IN" sz="1300" b="0" i="0"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rPr>
              <a:t>Long Positions: Focus on fundamentally strong stocks with growth potential. </a:t>
            </a: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IN" sz="1300" b="0" i="0"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rPr>
              <a:t>Short Positions: Target overvalued stocks, weak business models, or specific sectors with downside risks. The fund also uses index puts to hedge the portfolio. </a:t>
            </a: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IN" sz="1300" b="0" i="0"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rPr>
              <a:t>Special Situations: Participation in primary markets and tactical opportunities to enhance performance.</a:t>
            </a: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IN" sz="1300" b="0" i="0"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rPr>
              <a:t>Arbitrage and Quant-based Opportunities: Deploys these strategies to balance risk and optimize returns. </a:t>
            </a:r>
            <a:endParaRPr kumimoji="0" lang="en-US" sz="1300" b="0" i="0"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endParaRPr>
          </a:p>
        </p:txBody>
      </p:sp>
      <p:graphicFrame>
        <p:nvGraphicFramePr>
          <p:cNvPr id="3" name="Table 2">
            <a:extLst>
              <a:ext uri="{FF2B5EF4-FFF2-40B4-BE49-F238E27FC236}">
                <a16:creationId xmlns:a16="http://schemas.microsoft.com/office/drawing/2014/main" id="{94E30FE3-6B4C-A0E2-54C1-5F1AAABFE19B}"/>
              </a:ext>
            </a:extLst>
          </p:cNvPr>
          <p:cNvGraphicFramePr>
            <a:graphicFrameLocks noGrp="1"/>
          </p:cNvGraphicFramePr>
          <p:nvPr>
            <p:extLst>
              <p:ext uri="{D42A27DB-BD31-4B8C-83A1-F6EECF244321}">
                <p14:modId xmlns:p14="http://schemas.microsoft.com/office/powerpoint/2010/main" val="699344391"/>
              </p:ext>
            </p:extLst>
          </p:nvPr>
        </p:nvGraphicFramePr>
        <p:xfrm>
          <a:off x="147496" y="5679648"/>
          <a:ext cx="3840896" cy="962025"/>
        </p:xfrm>
        <a:graphic>
          <a:graphicData uri="http://schemas.openxmlformats.org/drawingml/2006/table">
            <a:tbl>
              <a:tblPr/>
              <a:tblGrid>
                <a:gridCol w="1144710">
                  <a:extLst>
                    <a:ext uri="{9D8B030D-6E8A-4147-A177-3AD203B41FA5}">
                      <a16:colId xmlns:a16="http://schemas.microsoft.com/office/drawing/2014/main" val="3506255909"/>
                    </a:ext>
                  </a:extLst>
                </a:gridCol>
                <a:gridCol w="2696186">
                  <a:extLst>
                    <a:ext uri="{9D8B030D-6E8A-4147-A177-3AD203B41FA5}">
                      <a16:colId xmlns:a16="http://schemas.microsoft.com/office/drawing/2014/main" val="2392678090"/>
                    </a:ext>
                  </a:extLst>
                </a:gridCol>
              </a:tblGrid>
              <a:tr h="73994">
                <a:tc gridSpan="2">
                  <a:txBody>
                    <a:bodyPr/>
                    <a:lstStyle/>
                    <a:p>
                      <a:pPr algn="ctr" rtl="0" fontAlgn="ctr"/>
                      <a:r>
                        <a:rPr lang="en-IN" sz="1200" b="1" i="0" u="none" strike="noStrike">
                          <a:solidFill>
                            <a:srgbClr val="FFFFFF"/>
                          </a:solidFill>
                          <a:effectLst/>
                          <a:latin typeface="Cambria" panose="02040503050406030204" pitchFamily="18" charset="0"/>
                          <a:ea typeface="Cambria" panose="02040503050406030204" pitchFamily="18" charset="0"/>
                        </a:rPr>
                        <a:t>Fund Structure</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000000"/>
                    </a:solidFill>
                  </a:tcPr>
                </a:tc>
                <a:tc hMerge="1">
                  <a:txBody>
                    <a:bodyPr/>
                    <a:lstStyle/>
                    <a:p>
                      <a:endParaRPr lang="en-IN"/>
                    </a:p>
                  </a:txBody>
                  <a:tcPr/>
                </a:tc>
                <a:extLst>
                  <a:ext uri="{0D108BD9-81ED-4DB2-BD59-A6C34878D82A}">
                    <a16:rowId xmlns:a16="http://schemas.microsoft.com/office/drawing/2014/main" val="3233174111"/>
                  </a:ext>
                </a:extLst>
              </a:tr>
              <a:tr h="73994">
                <a:tc>
                  <a:txBody>
                    <a:bodyPr/>
                    <a:lstStyle/>
                    <a:p>
                      <a:pPr algn="ctr" rtl="0" fontAlgn="b"/>
                      <a:r>
                        <a:rPr lang="en-IN" sz="1200" b="1" i="0" u="none" strike="noStrike" dirty="0">
                          <a:solidFill>
                            <a:srgbClr val="000000"/>
                          </a:solidFill>
                          <a:effectLst/>
                          <a:latin typeface="Cambria" panose="02040503050406030204" pitchFamily="18" charset="0"/>
                          <a:ea typeface="Cambria" panose="02040503050406030204" pitchFamily="18" charset="0"/>
                        </a:rPr>
                        <a:t>Inception Date</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905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bg1">
                        <a:lumMod val="95000"/>
                      </a:schemeClr>
                    </a:solidFill>
                  </a:tcPr>
                </a:tc>
                <a:tc>
                  <a:txBody>
                    <a:bodyPr/>
                    <a:lstStyle/>
                    <a:p>
                      <a:pPr algn="ctr" rtl="0" fontAlgn="ctr"/>
                      <a:r>
                        <a:rPr lang="en-IN" sz="1200" b="0" i="0" u="none" strike="noStrike" dirty="0">
                          <a:solidFill>
                            <a:srgbClr val="000000"/>
                          </a:solidFill>
                          <a:effectLst/>
                          <a:latin typeface="Cambria" panose="02040503050406030204" pitchFamily="18" charset="0"/>
                          <a:ea typeface="Cambria" panose="02040503050406030204" pitchFamily="18" charset="0"/>
                        </a:rPr>
                        <a:t>31</a:t>
                      </a:r>
                      <a:r>
                        <a:rPr lang="en-IN" sz="1200" b="0" i="0" u="none" strike="noStrike" baseline="30000" dirty="0">
                          <a:solidFill>
                            <a:srgbClr val="000000"/>
                          </a:solidFill>
                          <a:effectLst/>
                          <a:latin typeface="Cambria" panose="02040503050406030204" pitchFamily="18" charset="0"/>
                          <a:ea typeface="Cambria" panose="02040503050406030204" pitchFamily="18" charset="0"/>
                        </a:rPr>
                        <a:t>st</a:t>
                      </a:r>
                      <a:r>
                        <a:rPr lang="en-IN" sz="1200" b="0" i="0" u="none" strike="noStrike" dirty="0">
                          <a:solidFill>
                            <a:srgbClr val="000000"/>
                          </a:solidFill>
                          <a:effectLst/>
                          <a:latin typeface="Cambria" panose="02040503050406030204" pitchFamily="18" charset="0"/>
                          <a:ea typeface="Cambria" panose="02040503050406030204" pitchFamily="18" charset="0"/>
                        </a:rPr>
                        <a:t> January 2024</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905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2260061183"/>
                  </a:ext>
                </a:extLst>
              </a:tr>
              <a:tr h="73994">
                <a:tc>
                  <a:txBody>
                    <a:bodyPr/>
                    <a:lstStyle/>
                    <a:p>
                      <a:pPr algn="ctr" rtl="0" fontAlgn="b"/>
                      <a:r>
                        <a:rPr lang="en-US" sz="1200" b="1" i="0" u="none" strike="noStrike" dirty="0">
                          <a:solidFill>
                            <a:srgbClr val="000000"/>
                          </a:solidFill>
                          <a:effectLst/>
                          <a:latin typeface="Cambria" panose="02040503050406030204" pitchFamily="18" charset="0"/>
                          <a:ea typeface="Cambria" panose="02040503050406030204" pitchFamily="18" charset="0"/>
                        </a:rPr>
                        <a:t>AUM</a:t>
                      </a:r>
                      <a:endParaRPr lang="en-IN" sz="1200" b="1" i="0" u="none" strike="noStrike" dirty="0">
                        <a:solidFill>
                          <a:srgbClr val="000000"/>
                        </a:solidFill>
                        <a:effectLst/>
                        <a:latin typeface="Cambria" panose="02040503050406030204" pitchFamily="18" charset="0"/>
                        <a:ea typeface="Cambria" panose="02040503050406030204" pitchFamily="18" charset="0"/>
                      </a:endParaRP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bg1">
                        <a:lumMod val="85000"/>
                      </a:schemeClr>
                    </a:solidFill>
                  </a:tcPr>
                </a:tc>
                <a:tc>
                  <a:txBody>
                    <a:bodyPr/>
                    <a:lstStyle/>
                    <a:p>
                      <a:pPr algn="ctr" rtl="0" fontAlgn="ctr"/>
                      <a:r>
                        <a:rPr lang="en-US" sz="1200" b="0" i="0" u="none" strike="noStrike" dirty="0">
                          <a:solidFill>
                            <a:schemeClr val="tx1"/>
                          </a:solidFill>
                          <a:effectLst/>
                          <a:latin typeface="Cambria" panose="02040503050406030204" pitchFamily="18" charset="0"/>
                          <a:ea typeface="Cambria" panose="02040503050406030204" pitchFamily="18" charset="0"/>
                        </a:rPr>
                        <a:t>~708 </a:t>
                      </a:r>
                      <a:r>
                        <a:rPr lang="en-US" sz="1200" b="0" i="0" u="none" strike="noStrike" dirty="0" err="1">
                          <a:solidFill>
                            <a:srgbClr val="000000"/>
                          </a:solidFill>
                          <a:effectLst/>
                          <a:latin typeface="Cambria" panose="02040503050406030204" pitchFamily="18" charset="0"/>
                          <a:ea typeface="Cambria" panose="02040503050406030204" pitchFamily="18" charset="0"/>
                        </a:rPr>
                        <a:t>crs</a:t>
                      </a:r>
                      <a:endParaRPr lang="en-IN" sz="1200" b="0" i="0" u="none" strike="noStrike" dirty="0">
                        <a:solidFill>
                          <a:srgbClr val="000000"/>
                        </a:solidFill>
                        <a:effectLst/>
                        <a:latin typeface="Cambria" panose="02040503050406030204" pitchFamily="18" charset="0"/>
                        <a:ea typeface="Cambria" panose="02040503050406030204" pitchFamily="18" charset="0"/>
                      </a:endParaRP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729803151"/>
                  </a:ext>
                </a:extLst>
              </a:tr>
              <a:tr h="73994">
                <a:tc>
                  <a:txBody>
                    <a:bodyPr/>
                    <a:lstStyle/>
                    <a:p>
                      <a:pPr algn="ctr" rtl="0" fontAlgn="b"/>
                      <a:r>
                        <a:rPr lang="en-US" sz="1200" b="1" i="0" u="none" strike="noStrike">
                          <a:solidFill>
                            <a:srgbClr val="000000"/>
                          </a:solidFill>
                          <a:effectLst/>
                          <a:latin typeface="Cambria" panose="02040503050406030204" pitchFamily="18" charset="0"/>
                          <a:ea typeface="Cambria" panose="02040503050406030204" pitchFamily="18" charset="0"/>
                        </a:rPr>
                        <a:t>Fund Manager</a:t>
                      </a:r>
                      <a:endParaRPr lang="en-IN" sz="1200" b="1" i="0" u="none" strike="noStrike">
                        <a:solidFill>
                          <a:srgbClr val="000000"/>
                        </a:solidFill>
                        <a:effectLst/>
                        <a:latin typeface="Cambria" panose="02040503050406030204" pitchFamily="18" charset="0"/>
                        <a:ea typeface="Cambria" panose="02040503050406030204" pitchFamily="18" charset="0"/>
                      </a:endParaRP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bg1">
                        <a:lumMod val="95000"/>
                      </a:schemeClr>
                    </a:solidFill>
                  </a:tcPr>
                </a:tc>
                <a:tc>
                  <a:txBody>
                    <a:bodyPr/>
                    <a:lstStyle/>
                    <a:p>
                      <a:pPr algn="ctr" rtl="0" fontAlgn="ctr"/>
                      <a:r>
                        <a:rPr lang="en-US" sz="1200" b="0" i="0" u="none" strike="noStrike" dirty="0">
                          <a:solidFill>
                            <a:srgbClr val="000000"/>
                          </a:solidFill>
                          <a:effectLst/>
                          <a:latin typeface="Cambria" panose="02040503050406030204" pitchFamily="18" charset="0"/>
                          <a:ea typeface="Cambria" panose="02040503050406030204" pitchFamily="18" charset="0"/>
                        </a:rPr>
                        <a:t>Mr. Vaibhav Sanghavi &amp; Mr. Piyush Shah</a:t>
                      </a:r>
                      <a:endParaRPr lang="en-IN" sz="1200" b="0" i="0" u="none" strike="noStrike" dirty="0">
                        <a:solidFill>
                          <a:srgbClr val="000000"/>
                        </a:solidFill>
                        <a:effectLst/>
                        <a:latin typeface="Cambria" panose="02040503050406030204" pitchFamily="18" charset="0"/>
                        <a:ea typeface="Cambria" panose="02040503050406030204" pitchFamily="18" charset="0"/>
                      </a:endParaRP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1192081801"/>
                  </a:ext>
                </a:extLst>
              </a:tr>
              <a:tr h="73994">
                <a:tc>
                  <a:txBody>
                    <a:bodyPr/>
                    <a:lstStyle/>
                    <a:p>
                      <a:pPr algn="ctr" rtl="0" fontAlgn="b"/>
                      <a:r>
                        <a:rPr lang="en-IN" sz="1200" b="1" i="0" u="none" strike="noStrike">
                          <a:solidFill>
                            <a:srgbClr val="000000"/>
                          </a:solidFill>
                          <a:effectLst/>
                          <a:latin typeface="Cambria" panose="02040503050406030204" pitchFamily="18" charset="0"/>
                          <a:ea typeface="Cambria" panose="02040503050406030204" pitchFamily="18" charset="0"/>
                        </a:rPr>
                        <a:t>Exit Load</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bg1">
                        <a:lumMod val="85000"/>
                      </a:schemeClr>
                    </a:solidFill>
                  </a:tcPr>
                </a:tc>
                <a:tc>
                  <a:txBody>
                    <a:bodyPr/>
                    <a:lstStyle/>
                    <a:p>
                      <a:pPr algn="ctr" rtl="0" fontAlgn="ctr"/>
                      <a:r>
                        <a:rPr lang="en-US" sz="1200" b="0" i="0" u="none" strike="noStrike" dirty="0">
                          <a:solidFill>
                            <a:srgbClr val="000000"/>
                          </a:solidFill>
                          <a:effectLst/>
                          <a:latin typeface="Cambria" panose="02040503050406030204" pitchFamily="18" charset="0"/>
                          <a:ea typeface="Cambria" panose="02040503050406030204" pitchFamily="18" charset="0"/>
                        </a:rPr>
                        <a:t>Nil</a:t>
                      </a:r>
                      <a:endParaRPr lang="en-IN" sz="1200" b="0" i="0" u="none" strike="noStrike" dirty="0">
                        <a:solidFill>
                          <a:srgbClr val="000000"/>
                        </a:solidFill>
                        <a:effectLst/>
                        <a:latin typeface="Cambria" panose="02040503050406030204" pitchFamily="18" charset="0"/>
                        <a:ea typeface="Cambria" panose="02040503050406030204" pitchFamily="18" charset="0"/>
                      </a:endParaRP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684727909"/>
                  </a:ext>
                </a:extLst>
              </a:tr>
            </a:tbl>
          </a:graphicData>
        </a:graphic>
      </p:graphicFrame>
      <p:graphicFrame>
        <p:nvGraphicFramePr>
          <p:cNvPr id="6" name="Table 8">
            <a:extLst>
              <a:ext uri="{FF2B5EF4-FFF2-40B4-BE49-F238E27FC236}">
                <a16:creationId xmlns:a16="http://schemas.microsoft.com/office/drawing/2014/main" id="{B5FFEAA6-240C-EF4E-242A-5D228BE86288}"/>
              </a:ext>
            </a:extLst>
          </p:cNvPr>
          <p:cNvGraphicFramePr>
            <a:graphicFrameLocks noGrp="1"/>
          </p:cNvGraphicFramePr>
          <p:nvPr/>
        </p:nvGraphicFramePr>
        <p:xfrm>
          <a:off x="8412954" y="4853772"/>
          <a:ext cx="3667594" cy="1108691"/>
        </p:xfrm>
        <a:graphic>
          <a:graphicData uri="http://schemas.openxmlformats.org/drawingml/2006/table">
            <a:tbl>
              <a:tblPr firstRow="1" bandRow="1">
                <a:tableStyleId>{073A0DAA-6AF3-43AB-8588-CEC1D06C72B9}</a:tableStyleId>
              </a:tblPr>
              <a:tblGrid>
                <a:gridCol w="906840">
                  <a:extLst>
                    <a:ext uri="{9D8B030D-6E8A-4147-A177-3AD203B41FA5}">
                      <a16:colId xmlns:a16="http://schemas.microsoft.com/office/drawing/2014/main" val="1999429750"/>
                    </a:ext>
                  </a:extLst>
                </a:gridCol>
                <a:gridCol w="1162647">
                  <a:extLst>
                    <a:ext uri="{9D8B030D-6E8A-4147-A177-3AD203B41FA5}">
                      <a16:colId xmlns:a16="http://schemas.microsoft.com/office/drawing/2014/main" val="3806244071"/>
                    </a:ext>
                  </a:extLst>
                </a:gridCol>
                <a:gridCol w="1598107">
                  <a:extLst>
                    <a:ext uri="{9D8B030D-6E8A-4147-A177-3AD203B41FA5}">
                      <a16:colId xmlns:a16="http://schemas.microsoft.com/office/drawing/2014/main" val="2792217199"/>
                    </a:ext>
                  </a:extLst>
                </a:gridCol>
              </a:tblGrid>
              <a:tr h="296815">
                <a:tc gridSpan="3">
                  <a:txBody>
                    <a:bodyPr/>
                    <a:lstStyle/>
                    <a:p>
                      <a:pPr algn="ctr" fontAlgn="ctr"/>
                      <a:r>
                        <a:rPr lang="en-IN" sz="1200" b="1" i="0" u="none" strike="noStrike">
                          <a:solidFill>
                            <a:schemeClr val="bg1"/>
                          </a:solidFill>
                          <a:effectLst/>
                          <a:latin typeface="Cambria" panose="02040503050406030204" pitchFamily="18" charset="0"/>
                          <a:ea typeface="Cambria" panose="02040503050406030204" pitchFamily="18" charset="0"/>
                        </a:rPr>
                        <a:t>Fee Structure</a:t>
                      </a:r>
                    </a:p>
                  </a:txBody>
                  <a:tcPr marL="9525" marR="9525" marT="9525" marB="0" anchor="ctr"/>
                </a:tc>
                <a:tc hMerge="1">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IN" sz="1300" b="1" i="0" u="none" strike="noStrike">
                        <a:solidFill>
                          <a:schemeClr val="bg1"/>
                        </a:solidFill>
                        <a:effectLst/>
                        <a:latin typeface="Cambria" panose="02040503050406030204" pitchFamily="18" charset="0"/>
                        <a:ea typeface="Cambria" panose="02040503050406030204" pitchFamily="18" charset="0"/>
                      </a:endParaRPr>
                    </a:p>
                  </a:txBody>
                  <a:tcPr anchor="ctr"/>
                </a:tc>
                <a:tc hMerge="1">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IN" sz="1300" b="1" i="0" u="none" strike="noStrike">
                        <a:solidFill>
                          <a:schemeClr val="bg1"/>
                        </a:solidFill>
                        <a:effectLst/>
                        <a:latin typeface="Cambria" panose="02040503050406030204" pitchFamily="18" charset="0"/>
                        <a:ea typeface="Cambria" panose="02040503050406030204" pitchFamily="18" charset="0"/>
                      </a:endParaRPr>
                    </a:p>
                  </a:txBody>
                  <a:tcPr anchor="ctr"/>
                </a:tc>
                <a:extLst>
                  <a:ext uri="{0D108BD9-81ED-4DB2-BD59-A6C34878D82A}">
                    <a16:rowId xmlns:a16="http://schemas.microsoft.com/office/drawing/2014/main" val="3419815612"/>
                  </a:ext>
                </a:extLst>
              </a:tr>
              <a:tr h="202969">
                <a:tc>
                  <a:txBody>
                    <a:bodyPr/>
                    <a:lstStyle/>
                    <a:p>
                      <a:pPr algn="ctr" fontAlgn="ctr"/>
                      <a:r>
                        <a:rPr lang="en-IN" sz="1100" b="1" i="0" u="none" strike="noStrike">
                          <a:solidFill>
                            <a:schemeClr val="tx1"/>
                          </a:solidFill>
                          <a:effectLst/>
                          <a:latin typeface="Cambria" panose="02040503050406030204" pitchFamily="18" charset="0"/>
                          <a:ea typeface="Cambria" panose="02040503050406030204" pitchFamily="18" charset="0"/>
                        </a:rPr>
                        <a:t>M. Fees</a:t>
                      </a:r>
                    </a:p>
                  </a:txBody>
                  <a:tcPr marL="9525" marR="9525" marT="9525" marB="0" anchor="ctr"/>
                </a:tc>
                <a:tc>
                  <a:txBody>
                    <a:bodyPr/>
                    <a:lstStyle/>
                    <a:p>
                      <a:pPr algn="ctr" fontAlgn="ctr"/>
                      <a:r>
                        <a:rPr lang="en-IN" sz="1100" b="1" i="0" u="none" strike="noStrike">
                          <a:solidFill>
                            <a:schemeClr val="tx1"/>
                          </a:solidFill>
                          <a:effectLst/>
                          <a:latin typeface="Cambria" panose="02040503050406030204" pitchFamily="18" charset="0"/>
                          <a:ea typeface="Cambria" panose="02040503050406030204" pitchFamily="18" charset="0"/>
                        </a:rPr>
                        <a:t>Hurdle</a:t>
                      </a:r>
                    </a:p>
                  </a:txBody>
                  <a:tcPr marL="9525" marR="9525" marT="9525" marB="0" anchor="ctr"/>
                </a:tc>
                <a:tc>
                  <a:txBody>
                    <a:bodyPr/>
                    <a:lstStyle/>
                    <a:p>
                      <a:pPr algn="ctr" fontAlgn="ctr"/>
                      <a:r>
                        <a:rPr lang="en-IN" sz="1100" b="1" i="0" u="none" strike="noStrike">
                          <a:solidFill>
                            <a:schemeClr val="tx1"/>
                          </a:solidFill>
                          <a:effectLst/>
                          <a:latin typeface="Cambria" panose="02040503050406030204" pitchFamily="18" charset="0"/>
                          <a:ea typeface="Cambria" panose="02040503050406030204" pitchFamily="18" charset="0"/>
                        </a:rPr>
                        <a:t>Performance fees</a:t>
                      </a:r>
                    </a:p>
                  </a:txBody>
                  <a:tcPr marL="9525" marR="9525" marT="9525" marB="0" anchor="ctr"/>
                </a:tc>
                <a:extLst>
                  <a:ext uri="{0D108BD9-81ED-4DB2-BD59-A6C34878D82A}">
                    <a16:rowId xmlns:a16="http://schemas.microsoft.com/office/drawing/2014/main" val="1593328609"/>
                  </a:ext>
                </a:extLst>
              </a:tr>
              <a:tr h="202969">
                <a:tc>
                  <a:txBody>
                    <a:bodyPr/>
                    <a:lstStyle/>
                    <a:p>
                      <a:pPr algn="ctr" fontAlgn="ctr"/>
                      <a:r>
                        <a:rPr lang="en-IN" sz="1100" b="0" i="0" u="none" strike="noStrike">
                          <a:solidFill>
                            <a:schemeClr val="tx1"/>
                          </a:solidFill>
                          <a:effectLst/>
                          <a:latin typeface="Cambria" panose="02040503050406030204" pitchFamily="18" charset="0"/>
                          <a:ea typeface="Cambria" panose="02040503050406030204" pitchFamily="18" charset="0"/>
                        </a:rPr>
                        <a:t>1.75%</a:t>
                      </a:r>
                    </a:p>
                  </a:txBody>
                  <a:tcPr marL="9525" marR="9525" marT="9525" marB="0" anchor="ctr"/>
                </a:tc>
                <a:tc>
                  <a:txBody>
                    <a:bodyPr/>
                    <a:lstStyle/>
                    <a:p>
                      <a:pPr algn="ctr" fontAlgn="ctr"/>
                      <a:r>
                        <a:rPr lang="en-IN" sz="1100" b="0" i="0" u="none" strike="noStrike">
                          <a:solidFill>
                            <a:schemeClr val="tx1"/>
                          </a:solidFill>
                          <a:effectLst/>
                          <a:latin typeface="Cambria" panose="02040503050406030204" pitchFamily="18" charset="0"/>
                          <a:ea typeface="Cambria" panose="02040503050406030204" pitchFamily="18" charset="0"/>
                        </a:rPr>
                        <a:t>-</a:t>
                      </a:r>
                    </a:p>
                  </a:txBody>
                  <a:tcPr marL="9525" marR="9525" marT="9525" marB="0" anchor="ctr"/>
                </a:tc>
                <a:tc>
                  <a:txBody>
                    <a:bodyPr/>
                    <a:lstStyle/>
                    <a:p>
                      <a:pPr algn="ctr" fontAlgn="ctr"/>
                      <a:r>
                        <a:rPr lang="en-US" sz="1100" b="0" i="0" u="none" strike="noStrike">
                          <a:solidFill>
                            <a:schemeClr val="tx1"/>
                          </a:solidFill>
                          <a:effectLst/>
                          <a:latin typeface="Cambria" panose="02040503050406030204" pitchFamily="18" charset="0"/>
                          <a:ea typeface="Cambria" panose="02040503050406030204" pitchFamily="18" charset="0"/>
                        </a:rPr>
                        <a:t>-</a:t>
                      </a:r>
                      <a:endParaRPr lang="en-IN" sz="1100" b="0" i="0" u="none" strike="noStrike">
                        <a:solidFill>
                          <a:schemeClr val="tx1"/>
                        </a:solidFill>
                        <a:effectLst/>
                        <a:latin typeface="Cambria" panose="02040503050406030204" pitchFamily="18" charset="0"/>
                        <a:ea typeface="Cambria" panose="02040503050406030204" pitchFamily="18" charset="0"/>
                      </a:endParaRPr>
                    </a:p>
                  </a:txBody>
                  <a:tcPr marL="9525" marR="9525" marT="9525" marB="0" anchor="ctr"/>
                </a:tc>
                <a:extLst>
                  <a:ext uri="{0D108BD9-81ED-4DB2-BD59-A6C34878D82A}">
                    <a16:rowId xmlns:a16="http://schemas.microsoft.com/office/drawing/2014/main" val="918766262"/>
                  </a:ext>
                </a:extLst>
              </a:tr>
              <a:tr h="202969">
                <a:tc>
                  <a:txBody>
                    <a:bodyPr/>
                    <a:lstStyle/>
                    <a:p>
                      <a:pPr marL="0" marR="0" lvl="0" indent="0" algn="ctr" defTabSz="914400" rtl="0" eaLnBrk="1" fontAlgn="ctr" latinLnBrk="0" hangingPunct="1">
                        <a:lnSpc>
                          <a:spcPct val="100000"/>
                        </a:lnSpc>
                        <a:spcBef>
                          <a:spcPts val="0"/>
                        </a:spcBef>
                        <a:spcAft>
                          <a:spcPts val="0"/>
                        </a:spcAft>
                        <a:buClrTx/>
                        <a:buSzTx/>
                        <a:buFontTx/>
                        <a:buNone/>
                        <a:tabLst/>
                        <a:defRPr/>
                      </a:pPr>
                      <a:r>
                        <a:rPr lang="en-IN" sz="1100" b="0" i="0" u="none" strike="noStrike">
                          <a:solidFill>
                            <a:schemeClr val="tx1"/>
                          </a:solidFill>
                          <a:effectLst/>
                          <a:latin typeface="Cambria" panose="02040503050406030204" pitchFamily="18" charset="0"/>
                          <a:ea typeface="Cambria" panose="02040503050406030204" pitchFamily="18" charset="0"/>
                        </a:rPr>
                        <a:t>1.00%</a:t>
                      </a:r>
                    </a:p>
                  </a:txBody>
                  <a:tcPr marL="9525" marR="9525" marT="9525" marB="0" anchor="ctr"/>
                </a:tc>
                <a:tc rowSpan="2">
                  <a:txBody>
                    <a:bodyPr/>
                    <a:lstStyle/>
                    <a:p>
                      <a:pPr algn="ctr" fontAlgn="ctr"/>
                      <a:r>
                        <a:rPr lang="en-US" sz="1100" b="0" i="0" u="none" strike="noStrike">
                          <a:solidFill>
                            <a:schemeClr val="tx1"/>
                          </a:solidFill>
                          <a:effectLst/>
                          <a:latin typeface="Cambria" panose="02040503050406030204" pitchFamily="18" charset="0"/>
                          <a:ea typeface="Cambria" panose="02040503050406030204" pitchFamily="18" charset="0"/>
                        </a:rPr>
                        <a:t>HDFC Bank FD + 25bps</a:t>
                      </a:r>
                      <a:endParaRPr lang="en-IN" sz="1100" b="0" i="0" u="none" strike="noStrike">
                        <a:solidFill>
                          <a:schemeClr val="tx1"/>
                        </a:solidFill>
                        <a:effectLst/>
                        <a:latin typeface="Cambria" panose="02040503050406030204" pitchFamily="18" charset="0"/>
                        <a:ea typeface="Cambria" panose="02040503050406030204" pitchFamily="18" charset="0"/>
                      </a:endParaRPr>
                    </a:p>
                  </a:txBody>
                  <a:tcPr marL="9525" marR="9525" marT="9525" marB="0" anchor="ctr"/>
                </a:tc>
                <a:tc>
                  <a:txBody>
                    <a:bodyPr/>
                    <a:lstStyle/>
                    <a:p>
                      <a:pPr algn="ctr" fontAlgn="ctr"/>
                      <a:r>
                        <a:rPr lang="en-IN" sz="1100" b="0" i="0" u="none" strike="noStrike">
                          <a:solidFill>
                            <a:schemeClr val="tx1"/>
                          </a:solidFill>
                          <a:effectLst/>
                          <a:latin typeface="Cambria" panose="02040503050406030204" pitchFamily="18" charset="0"/>
                          <a:ea typeface="Cambria" panose="02040503050406030204" pitchFamily="18" charset="0"/>
                        </a:rPr>
                        <a:t>20.00%</a:t>
                      </a:r>
                    </a:p>
                  </a:txBody>
                  <a:tcPr marL="9525" marR="9525" marT="9525" marB="0" anchor="ctr"/>
                </a:tc>
                <a:extLst>
                  <a:ext uri="{0D108BD9-81ED-4DB2-BD59-A6C34878D82A}">
                    <a16:rowId xmlns:a16="http://schemas.microsoft.com/office/drawing/2014/main" val="562307693"/>
                  </a:ext>
                </a:extLst>
              </a:tr>
              <a:tr h="202969">
                <a:tc>
                  <a:txBody>
                    <a:bodyPr/>
                    <a:lstStyle/>
                    <a:p>
                      <a:pPr marL="0" marR="0" lvl="0" indent="0" algn="ctr" defTabSz="914400" rtl="0" eaLnBrk="1" fontAlgn="ctr" latinLnBrk="0" hangingPunct="1">
                        <a:lnSpc>
                          <a:spcPct val="100000"/>
                        </a:lnSpc>
                        <a:spcBef>
                          <a:spcPts val="0"/>
                        </a:spcBef>
                        <a:spcAft>
                          <a:spcPts val="0"/>
                        </a:spcAft>
                        <a:buClrTx/>
                        <a:buSzTx/>
                        <a:buFontTx/>
                        <a:buNone/>
                        <a:tabLst/>
                        <a:defRPr/>
                      </a:pPr>
                      <a:r>
                        <a:rPr lang="en-US" sz="1100" b="0" i="0" u="none" strike="noStrike">
                          <a:solidFill>
                            <a:schemeClr val="tx1"/>
                          </a:solidFill>
                          <a:effectLst/>
                          <a:latin typeface="Cambria" panose="02040503050406030204" pitchFamily="18" charset="0"/>
                          <a:ea typeface="Cambria" panose="02040503050406030204" pitchFamily="18" charset="0"/>
                        </a:rPr>
                        <a:t>-</a:t>
                      </a:r>
                      <a:endParaRPr lang="en-IN" sz="1100" b="0" i="0" u="none" strike="noStrike">
                        <a:solidFill>
                          <a:schemeClr val="tx1"/>
                        </a:solidFill>
                        <a:effectLst/>
                        <a:latin typeface="Cambria" panose="02040503050406030204" pitchFamily="18" charset="0"/>
                        <a:ea typeface="Cambria" panose="02040503050406030204" pitchFamily="18" charset="0"/>
                      </a:endParaRPr>
                    </a:p>
                  </a:txBody>
                  <a:tcPr marL="9525" marR="9525" marT="9525" marB="0" anchor="ctr"/>
                </a:tc>
                <a:tc vMerge="1">
                  <a:txBody>
                    <a:bodyPr/>
                    <a:lstStyle/>
                    <a:p>
                      <a:pPr algn="ctr" fontAlgn="ctr"/>
                      <a:endParaRPr lang="en-IN" sz="1100" b="0" i="0" u="none" strike="noStrike">
                        <a:solidFill>
                          <a:schemeClr val="tx1"/>
                        </a:solidFill>
                        <a:effectLst/>
                        <a:latin typeface="Cambria" panose="02040503050406030204" pitchFamily="18" charset="0"/>
                        <a:ea typeface="Cambria" panose="02040503050406030204" pitchFamily="18" charset="0"/>
                      </a:endParaRPr>
                    </a:p>
                  </a:txBody>
                  <a:tcPr marL="9525" marR="9525" marT="9525" marB="0" anchor="ctr"/>
                </a:tc>
                <a:tc>
                  <a:txBody>
                    <a:bodyPr/>
                    <a:lstStyle/>
                    <a:p>
                      <a:pPr algn="ctr" fontAlgn="ctr"/>
                      <a:r>
                        <a:rPr lang="en-US" sz="1100" b="0" i="0" u="none" strike="noStrike" dirty="0">
                          <a:solidFill>
                            <a:schemeClr val="tx1"/>
                          </a:solidFill>
                          <a:effectLst/>
                          <a:latin typeface="Cambria" panose="02040503050406030204" pitchFamily="18" charset="0"/>
                          <a:ea typeface="Cambria" panose="02040503050406030204" pitchFamily="18" charset="0"/>
                        </a:rPr>
                        <a:t>37.50%</a:t>
                      </a:r>
                      <a:endParaRPr lang="en-IN" sz="1100" b="0" i="0" u="none" strike="noStrike" dirty="0">
                        <a:solidFill>
                          <a:schemeClr val="tx1"/>
                        </a:solidFill>
                        <a:effectLst/>
                        <a:latin typeface="Cambria" panose="02040503050406030204" pitchFamily="18" charset="0"/>
                        <a:ea typeface="Cambria" panose="02040503050406030204" pitchFamily="18" charset="0"/>
                      </a:endParaRPr>
                    </a:p>
                  </a:txBody>
                  <a:tcPr marL="9525" marR="9525" marT="9525" marB="0" anchor="ctr"/>
                </a:tc>
                <a:extLst>
                  <a:ext uri="{0D108BD9-81ED-4DB2-BD59-A6C34878D82A}">
                    <a16:rowId xmlns:a16="http://schemas.microsoft.com/office/drawing/2014/main" val="2538117335"/>
                  </a:ext>
                </a:extLst>
              </a:tr>
            </a:tbl>
          </a:graphicData>
        </a:graphic>
      </p:graphicFrame>
      <p:sp>
        <p:nvSpPr>
          <p:cNvPr id="8" name="TextBox 7">
            <a:extLst>
              <a:ext uri="{FF2B5EF4-FFF2-40B4-BE49-F238E27FC236}">
                <a16:creationId xmlns:a16="http://schemas.microsoft.com/office/drawing/2014/main" id="{BCAD7C1A-0387-014E-094B-0748991236B3}"/>
              </a:ext>
            </a:extLst>
          </p:cNvPr>
          <p:cNvSpPr txBox="1"/>
          <p:nvPr/>
        </p:nvSpPr>
        <p:spPr>
          <a:xfrm>
            <a:off x="8412954" y="6008528"/>
            <a:ext cx="3649414" cy="553998"/>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000" b="0" i="1"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*performance as on May 31</a:t>
            </a:r>
            <a:r>
              <a:rPr kumimoji="0" lang="en-IN" sz="1000" b="0" i="1" u="none" strike="noStrike" kern="1200" cap="none" spc="0" normalizeH="0" baseline="30000" noProof="0" dirty="0">
                <a:ln>
                  <a:noFill/>
                </a:ln>
                <a:solidFill>
                  <a:prstClr val="black"/>
                </a:solidFill>
                <a:effectLst/>
                <a:uLnTx/>
                <a:uFillTx/>
                <a:latin typeface="Cambria" panose="02040503050406030204" pitchFamily="18" charset="0"/>
                <a:ea typeface="Cambria" panose="02040503050406030204" pitchFamily="18" charset="0"/>
                <a:cs typeface="+mn-cs"/>
              </a:rPr>
              <a:t>st</a:t>
            </a:r>
            <a:r>
              <a:rPr kumimoji="0" lang="en-IN" sz="1000" b="0" i="1"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 2026.</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000" b="0" i="1"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a:t>
            </a:r>
            <a:r>
              <a:rPr kumimoji="0" lang="en-US" sz="1000" b="0" i="1"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Returns are post fees and expenses</a:t>
            </a:r>
            <a:endParaRPr kumimoji="0" lang="en-IN" sz="1000" b="0" i="1"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000" b="0" i="1"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**no catch-up</a:t>
            </a:r>
          </a:p>
        </p:txBody>
      </p:sp>
      <p:graphicFrame>
        <p:nvGraphicFramePr>
          <p:cNvPr id="7" name="Table 6">
            <a:extLst>
              <a:ext uri="{FF2B5EF4-FFF2-40B4-BE49-F238E27FC236}">
                <a16:creationId xmlns:a16="http://schemas.microsoft.com/office/drawing/2014/main" id="{A937414D-567D-6482-3550-7ACA121E1B34}"/>
              </a:ext>
            </a:extLst>
          </p:cNvPr>
          <p:cNvGraphicFramePr>
            <a:graphicFrameLocks noGrp="1"/>
          </p:cNvGraphicFramePr>
          <p:nvPr/>
        </p:nvGraphicFramePr>
        <p:xfrm>
          <a:off x="8412954" y="895537"/>
          <a:ext cx="3667594" cy="3876654"/>
        </p:xfrm>
        <a:graphic>
          <a:graphicData uri="http://schemas.openxmlformats.org/drawingml/2006/table">
            <a:tbl>
              <a:tblPr>
                <a:tableStyleId>{2D5ABB26-0587-4C30-8999-92F81FD0307C}</a:tableStyleId>
              </a:tblPr>
              <a:tblGrid>
                <a:gridCol w="1781924">
                  <a:extLst>
                    <a:ext uri="{9D8B030D-6E8A-4147-A177-3AD203B41FA5}">
                      <a16:colId xmlns:a16="http://schemas.microsoft.com/office/drawing/2014/main" val="4147412650"/>
                    </a:ext>
                  </a:extLst>
                </a:gridCol>
                <a:gridCol w="1885670">
                  <a:extLst>
                    <a:ext uri="{9D8B030D-6E8A-4147-A177-3AD203B41FA5}">
                      <a16:colId xmlns:a16="http://schemas.microsoft.com/office/drawing/2014/main" val="523767996"/>
                    </a:ext>
                  </a:extLst>
                </a:gridCol>
              </a:tblGrid>
              <a:tr h="220215">
                <a:tc>
                  <a:txBody>
                    <a:bodyPr/>
                    <a:lstStyle/>
                    <a:p>
                      <a:pPr algn="ctr" fontAlgn="ctr"/>
                      <a:r>
                        <a:rPr lang="en-US" sz="1200" b="1" u="none" strike="noStrike">
                          <a:solidFill>
                            <a:srgbClr val="FFFFFF"/>
                          </a:solidFill>
                          <a:effectLst/>
                          <a:latin typeface="Cambria" panose="02040503050406030204" pitchFamily="18" charset="0"/>
                          <a:ea typeface="Cambria" panose="02040503050406030204" pitchFamily="18" charset="0"/>
                        </a:rPr>
                        <a:t>Exposure</a:t>
                      </a:r>
                      <a:endParaRPr lang="en-US" sz="1200" b="1" i="0" u="none" strike="noStrike">
                        <a:solidFill>
                          <a:srgbClr val="FFFFFF"/>
                        </a:solidFill>
                        <a:effectLst/>
                        <a:latin typeface="Cambria" panose="02040503050406030204" pitchFamily="18" charset="0"/>
                        <a:ea typeface="Cambria" panose="02040503050406030204" pitchFamily="18" charset="0"/>
                      </a:endParaRPr>
                    </a:p>
                  </a:txBody>
                  <a:tcPr marL="9525" marR="9525" marT="9525" marB="0" anchor="ctr">
                    <a:lnR w="12700" cap="flat" cmpd="sng" algn="ctr">
                      <a:solidFill>
                        <a:schemeClr val="bg1"/>
                      </a:solidFill>
                      <a:prstDash val="solid"/>
                      <a:round/>
                      <a:headEnd type="none" w="med" len="med"/>
                      <a:tailEnd type="none" w="med" len="med"/>
                    </a:lnR>
                    <a:lnB w="12700" cap="flat" cmpd="sng" algn="ctr">
                      <a:solidFill>
                        <a:schemeClr val="bg1"/>
                      </a:solidFill>
                      <a:prstDash val="solid"/>
                      <a:round/>
                      <a:headEnd type="none" w="med" len="med"/>
                      <a:tailEnd type="none" w="med" len="med"/>
                    </a:lnB>
                    <a:solidFill>
                      <a:schemeClr val="tx1"/>
                    </a:solidFill>
                  </a:tcPr>
                </a:tc>
                <a:tc>
                  <a:txBody>
                    <a:bodyPr/>
                    <a:lstStyle/>
                    <a:p>
                      <a:pPr algn="ctr" fontAlgn="ctr"/>
                      <a:r>
                        <a:rPr lang="en-US" sz="1200" b="1" i="0" u="none" strike="noStrike">
                          <a:solidFill>
                            <a:srgbClr val="FFFFFF"/>
                          </a:solidFill>
                          <a:effectLst/>
                          <a:latin typeface="Cambria" panose="02040503050406030204" pitchFamily="18" charset="0"/>
                          <a:ea typeface="Cambria" panose="02040503050406030204" pitchFamily="18" charset="0"/>
                        </a:rPr>
                        <a:t>Long</a:t>
                      </a:r>
                    </a:p>
                  </a:txBody>
                  <a:tcPr marL="9525" marR="9525" marT="9525" marB="0" anchor="ctr">
                    <a:lnL w="12700" cap="flat" cmpd="sng" algn="ctr">
                      <a:solidFill>
                        <a:schemeClr val="bg1"/>
                      </a:solidFill>
                      <a:prstDash val="solid"/>
                      <a:round/>
                      <a:headEnd type="none" w="med" len="med"/>
                      <a:tailEnd type="none" w="med" len="med"/>
                    </a:lnL>
                    <a:lnB w="12700" cap="flat" cmpd="sng" algn="ctr">
                      <a:solidFill>
                        <a:schemeClr val="bg1"/>
                      </a:solidFill>
                      <a:prstDash val="solid"/>
                      <a:round/>
                      <a:headEnd type="none" w="med" len="med"/>
                      <a:tailEnd type="none" w="med" len="med"/>
                    </a:lnB>
                    <a:solidFill>
                      <a:schemeClr val="tx1"/>
                    </a:solidFill>
                  </a:tcPr>
                </a:tc>
                <a:extLst>
                  <a:ext uri="{0D108BD9-81ED-4DB2-BD59-A6C34878D82A}">
                    <a16:rowId xmlns:a16="http://schemas.microsoft.com/office/drawing/2014/main" val="3911229197"/>
                  </a:ext>
                </a:extLst>
              </a:tr>
              <a:tr h="220215">
                <a:tc>
                  <a:txBody>
                    <a:bodyPr/>
                    <a:lstStyle/>
                    <a:p>
                      <a:pPr algn="ctr" fontAlgn="ctr"/>
                      <a:r>
                        <a:rPr lang="en-US" sz="1200" b="1" i="0" u="none" strike="noStrike">
                          <a:solidFill>
                            <a:schemeClr val="tx1"/>
                          </a:solidFill>
                          <a:effectLst/>
                          <a:latin typeface="Cambria" panose="02040503050406030204" pitchFamily="18" charset="0"/>
                        </a:rPr>
                        <a:t>Gross Exposure</a:t>
                      </a:r>
                    </a:p>
                  </a:txBody>
                  <a:tcPr marL="9525" marR="9525" marT="9525" marB="0" anchor="ctr">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CBCBCB"/>
                    </a:solidFill>
                  </a:tcPr>
                </a:tc>
                <a:tc>
                  <a:txBody>
                    <a:bodyPr/>
                    <a:lstStyle/>
                    <a:p>
                      <a:pPr algn="ctr" fontAlgn="ctr"/>
                      <a:r>
                        <a:rPr lang="en-US" sz="1200" b="0" i="0" u="none" strike="noStrike">
                          <a:solidFill>
                            <a:schemeClr val="tx1"/>
                          </a:solidFill>
                          <a:effectLst/>
                          <a:latin typeface="Cambria" panose="02040503050406030204" pitchFamily="18" charset="0"/>
                        </a:rPr>
                        <a:t>200%</a:t>
                      </a:r>
                    </a:p>
                  </a:txBody>
                  <a:tcPr marL="9525" marR="9525" marT="9525" marB="0" anchor="ctr">
                    <a:lnL w="12700" cap="flat" cmpd="sng" algn="ctr">
                      <a:solidFill>
                        <a:schemeClr val="bg1"/>
                      </a:solidFill>
                      <a:prstDash val="solid"/>
                      <a:round/>
                      <a:headEnd type="none" w="med" len="med"/>
                      <a:tailEnd type="none" w="med" len="med"/>
                    </a:lnL>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CBCBCB"/>
                    </a:solidFill>
                  </a:tcPr>
                </a:tc>
                <a:extLst>
                  <a:ext uri="{0D108BD9-81ED-4DB2-BD59-A6C34878D82A}">
                    <a16:rowId xmlns:a16="http://schemas.microsoft.com/office/drawing/2014/main" val="507468716"/>
                  </a:ext>
                </a:extLst>
              </a:tr>
              <a:tr h="429528">
                <a:tc>
                  <a:txBody>
                    <a:bodyPr/>
                    <a:lstStyle/>
                    <a:p>
                      <a:pPr marL="0" algn="ctr" defTabSz="914400" rtl="0" eaLnBrk="1" fontAlgn="ctr" latinLnBrk="0" hangingPunct="1"/>
                      <a:r>
                        <a:rPr lang="en-US" sz="1200" b="1" i="0" u="none" strike="noStrike" kern="1200">
                          <a:solidFill>
                            <a:schemeClr val="tx1"/>
                          </a:solidFill>
                          <a:effectLst/>
                          <a:latin typeface="Cambria" panose="02040503050406030204" pitchFamily="18" charset="0"/>
                          <a:ea typeface="+mn-ea"/>
                          <a:cs typeface="+mn-cs"/>
                        </a:rPr>
                        <a:t>Long position in single security</a:t>
                      </a:r>
                    </a:p>
                  </a:txBody>
                  <a:tcPr marL="9525" marR="9525" marT="9525" marB="0" anchor="ctr">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7E7E7"/>
                    </a:solidFill>
                  </a:tcPr>
                </a:tc>
                <a:tc>
                  <a:txBody>
                    <a:bodyPr/>
                    <a:lstStyle/>
                    <a:p>
                      <a:pPr marL="0" algn="ctr" defTabSz="914400" rtl="0" eaLnBrk="1" fontAlgn="ctr" latinLnBrk="0" hangingPunct="1"/>
                      <a:r>
                        <a:rPr lang="en-US" sz="1200" b="0" i="0" u="none" strike="noStrike" kern="1200">
                          <a:solidFill>
                            <a:schemeClr val="tx1"/>
                          </a:solidFill>
                          <a:effectLst/>
                          <a:latin typeface="Cambria" panose="02040503050406030204" pitchFamily="18" charset="0"/>
                          <a:ea typeface="+mn-ea"/>
                          <a:cs typeface="+mn-cs"/>
                        </a:rPr>
                        <a:t>Max. 10% of Nav</a:t>
                      </a:r>
                    </a:p>
                  </a:txBody>
                  <a:tcPr marL="9525" marR="9525" marT="9525" marB="0" anchor="ctr">
                    <a:lnL w="12700" cap="flat" cmpd="sng" algn="ctr">
                      <a:solidFill>
                        <a:schemeClr val="bg1"/>
                      </a:solidFill>
                      <a:prstDash val="solid"/>
                      <a:round/>
                      <a:headEnd type="none" w="med" len="med"/>
                      <a:tailEnd type="none" w="med" len="med"/>
                    </a:lnL>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7E7E7"/>
                    </a:solidFill>
                  </a:tcPr>
                </a:tc>
                <a:extLst>
                  <a:ext uri="{0D108BD9-81ED-4DB2-BD59-A6C34878D82A}">
                    <a16:rowId xmlns:a16="http://schemas.microsoft.com/office/drawing/2014/main" val="1629986341"/>
                  </a:ext>
                </a:extLst>
              </a:tr>
              <a:tr h="429528">
                <a:tc>
                  <a:txBody>
                    <a:bodyPr/>
                    <a:lstStyle/>
                    <a:p>
                      <a:pPr marL="0" algn="ctr" defTabSz="914400" rtl="0" eaLnBrk="1" fontAlgn="ctr" latinLnBrk="0" hangingPunct="1"/>
                      <a:r>
                        <a:rPr lang="en-US" sz="1200" b="1" i="0" u="none" strike="noStrike" kern="1200">
                          <a:solidFill>
                            <a:schemeClr val="tx1"/>
                          </a:solidFill>
                          <a:effectLst/>
                          <a:latin typeface="Cambria" panose="02040503050406030204" pitchFamily="18" charset="0"/>
                          <a:ea typeface="+mn-ea"/>
                          <a:cs typeface="+mn-cs"/>
                        </a:rPr>
                        <a:t>Short position in single security</a:t>
                      </a:r>
                    </a:p>
                  </a:txBody>
                  <a:tcPr marL="9525" marR="9525" marT="9525" marB="0" anchor="ctr">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CBCBCB"/>
                    </a:solidFill>
                  </a:tcPr>
                </a:tc>
                <a:tc>
                  <a:txBody>
                    <a:bodyPr/>
                    <a:lstStyle/>
                    <a:p>
                      <a:pPr algn="ctr" fontAlgn="ctr"/>
                      <a:r>
                        <a:rPr lang="en-US" sz="1200" b="0" i="0" u="none" strike="noStrike" kern="1200">
                          <a:solidFill>
                            <a:schemeClr val="tx1"/>
                          </a:solidFill>
                          <a:effectLst/>
                          <a:latin typeface="Cambria" panose="02040503050406030204" pitchFamily="18" charset="0"/>
                          <a:ea typeface="+mn-ea"/>
                          <a:cs typeface="+mn-cs"/>
                        </a:rPr>
                        <a:t>Max. 10% of Nav</a:t>
                      </a:r>
                      <a:endParaRPr lang="en-US" sz="1200" b="0" i="0" u="none" strike="noStrike">
                        <a:solidFill>
                          <a:schemeClr val="tx1"/>
                        </a:solidFill>
                        <a:effectLst/>
                        <a:latin typeface="Cambria" panose="02040503050406030204" pitchFamily="18" charset="0"/>
                      </a:endParaRPr>
                    </a:p>
                  </a:txBody>
                  <a:tcPr marL="9525" marR="9525" marT="9525" marB="0" anchor="ctr">
                    <a:lnL w="12700" cap="flat" cmpd="sng" algn="ctr">
                      <a:solidFill>
                        <a:schemeClr val="bg1"/>
                      </a:solidFill>
                      <a:prstDash val="solid"/>
                      <a:round/>
                      <a:headEnd type="none" w="med" len="med"/>
                      <a:tailEnd type="none" w="med" len="med"/>
                    </a:lnL>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CBCBCB"/>
                    </a:solidFill>
                  </a:tcPr>
                </a:tc>
                <a:extLst>
                  <a:ext uri="{0D108BD9-81ED-4DB2-BD59-A6C34878D82A}">
                    <a16:rowId xmlns:a16="http://schemas.microsoft.com/office/drawing/2014/main" val="4125725180"/>
                  </a:ext>
                </a:extLst>
              </a:tr>
              <a:tr h="638841">
                <a:tc>
                  <a:txBody>
                    <a:bodyPr/>
                    <a:lstStyle/>
                    <a:p>
                      <a:pPr marL="0" algn="ctr" defTabSz="914400" rtl="0" eaLnBrk="1" fontAlgn="ctr" latinLnBrk="0" hangingPunct="1"/>
                      <a:r>
                        <a:rPr lang="en-US" sz="1200" b="1" i="0" u="none" strike="noStrike" kern="1200">
                          <a:solidFill>
                            <a:schemeClr val="tx1"/>
                          </a:solidFill>
                          <a:effectLst/>
                          <a:latin typeface="Cambria" panose="02040503050406030204" pitchFamily="18" charset="0"/>
                          <a:ea typeface="+mn-ea"/>
                          <a:cs typeface="+mn-cs"/>
                        </a:rPr>
                        <a:t>Max Net Sector Exposure</a:t>
                      </a:r>
                    </a:p>
                  </a:txBody>
                  <a:tcPr marL="9525" marR="9525" marT="9525" marB="0" anchor="ctr">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2"/>
                    </a:solidFill>
                  </a:tcPr>
                </a:tc>
                <a:tc>
                  <a:txBody>
                    <a:bodyPr/>
                    <a:lstStyle/>
                    <a:p>
                      <a:pPr marL="0" algn="ctr" defTabSz="914400" rtl="0" eaLnBrk="1" fontAlgn="ctr" latinLnBrk="0" hangingPunct="1"/>
                      <a:r>
                        <a:rPr lang="en-US" sz="1200" b="0" i="0" u="none" strike="noStrike" kern="1200">
                          <a:solidFill>
                            <a:schemeClr val="tx1"/>
                          </a:solidFill>
                          <a:effectLst/>
                          <a:latin typeface="Cambria" panose="02040503050406030204" pitchFamily="18" charset="0"/>
                          <a:ea typeface="+mn-ea"/>
                          <a:cs typeface="+mn-cs"/>
                        </a:rPr>
                        <a:t>25% of Nav or Gross Exposure whichever is higher</a:t>
                      </a:r>
                    </a:p>
                  </a:txBody>
                  <a:tcPr marL="9525" marR="9525" marT="9525" marB="0" anchor="ctr">
                    <a:lnL w="12700" cap="flat" cmpd="sng" algn="ctr">
                      <a:solidFill>
                        <a:schemeClr val="bg1"/>
                      </a:solidFill>
                      <a:prstDash val="solid"/>
                      <a:round/>
                      <a:headEnd type="none" w="med" len="med"/>
                      <a:tailEnd type="none" w="med" len="med"/>
                    </a:lnL>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2"/>
                    </a:solidFill>
                  </a:tcPr>
                </a:tc>
                <a:extLst>
                  <a:ext uri="{0D108BD9-81ED-4DB2-BD59-A6C34878D82A}">
                    <a16:rowId xmlns:a16="http://schemas.microsoft.com/office/drawing/2014/main" val="4136168186"/>
                  </a:ext>
                </a:extLst>
              </a:tr>
              <a:tr h="220215">
                <a:tc>
                  <a:txBody>
                    <a:bodyPr/>
                    <a:lstStyle/>
                    <a:p>
                      <a:pPr marL="0" algn="ctr" defTabSz="914400" rtl="0" eaLnBrk="1" fontAlgn="ctr" latinLnBrk="0" hangingPunct="1"/>
                      <a:r>
                        <a:rPr lang="en-US" sz="1200" b="1" i="0" u="none" strike="noStrike" kern="1200">
                          <a:solidFill>
                            <a:schemeClr val="tx1"/>
                          </a:solidFill>
                          <a:effectLst/>
                          <a:latin typeface="Cambria" panose="02040503050406030204" pitchFamily="18" charset="0"/>
                          <a:ea typeface="+mn-ea"/>
                          <a:cs typeface="+mn-cs"/>
                        </a:rPr>
                        <a:t>Hedge</a:t>
                      </a:r>
                    </a:p>
                  </a:txBody>
                  <a:tcPr marL="9525" marR="9525" marT="9525" marB="0" anchor="ctr">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CBCBCB"/>
                    </a:solidFill>
                  </a:tcPr>
                </a:tc>
                <a:tc>
                  <a:txBody>
                    <a:bodyPr/>
                    <a:lstStyle/>
                    <a:p>
                      <a:pPr marL="0" algn="ctr" defTabSz="914400" rtl="0" eaLnBrk="1" fontAlgn="ctr" latinLnBrk="0" hangingPunct="1"/>
                      <a:r>
                        <a:rPr lang="en-US" sz="1200" b="0" i="0" u="none" strike="noStrike" kern="1200">
                          <a:solidFill>
                            <a:schemeClr val="tx1"/>
                          </a:solidFill>
                          <a:effectLst/>
                          <a:latin typeface="Cambria" panose="02040503050406030204" pitchFamily="18" charset="0"/>
                          <a:ea typeface="+mn-ea"/>
                          <a:cs typeface="+mn-cs"/>
                        </a:rPr>
                        <a:t>Min. 30%</a:t>
                      </a:r>
                    </a:p>
                  </a:txBody>
                  <a:tcPr marL="9525" marR="9525" marT="9525" marB="0" anchor="ctr">
                    <a:lnL w="12700" cap="flat" cmpd="sng" algn="ctr">
                      <a:solidFill>
                        <a:schemeClr val="bg1"/>
                      </a:solidFill>
                      <a:prstDash val="solid"/>
                      <a:round/>
                      <a:headEnd type="none" w="med" len="med"/>
                      <a:tailEnd type="none" w="med" len="med"/>
                    </a:lnL>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CBCBCB"/>
                    </a:solidFill>
                  </a:tcPr>
                </a:tc>
                <a:extLst>
                  <a:ext uri="{0D108BD9-81ED-4DB2-BD59-A6C34878D82A}">
                    <a16:rowId xmlns:a16="http://schemas.microsoft.com/office/drawing/2014/main" val="119608654"/>
                  </a:ext>
                </a:extLst>
              </a:tr>
              <a:tr h="429528">
                <a:tc>
                  <a:txBody>
                    <a:bodyPr/>
                    <a:lstStyle/>
                    <a:p>
                      <a:pPr marL="0" algn="ctr" defTabSz="914400" rtl="0" eaLnBrk="1" fontAlgn="ctr" latinLnBrk="0" hangingPunct="1"/>
                      <a:r>
                        <a:rPr lang="en-US" sz="1200" b="1" i="0" u="none" strike="noStrike" kern="1200">
                          <a:solidFill>
                            <a:schemeClr val="tx1"/>
                          </a:solidFill>
                          <a:effectLst/>
                          <a:latin typeface="Cambria" panose="02040503050406030204" pitchFamily="18" charset="0"/>
                          <a:ea typeface="+mn-ea"/>
                          <a:cs typeface="+mn-cs"/>
                        </a:rPr>
                        <a:t>Stock Level- Stop loss limits (Annual)</a:t>
                      </a:r>
                    </a:p>
                  </a:txBody>
                  <a:tcPr marL="9525" marR="9525" marT="9525" marB="0" anchor="ctr">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2"/>
                    </a:solidFill>
                  </a:tcPr>
                </a:tc>
                <a:tc>
                  <a:txBody>
                    <a:bodyPr/>
                    <a:lstStyle/>
                    <a:p>
                      <a:pPr marL="0" algn="ctr" defTabSz="914400" rtl="0" eaLnBrk="1" fontAlgn="ctr" latinLnBrk="0" hangingPunct="1"/>
                      <a:r>
                        <a:rPr lang="en-US" sz="1200" b="0" i="0" u="none" strike="noStrike" kern="1200">
                          <a:solidFill>
                            <a:schemeClr val="tx1"/>
                          </a:solidFill>
                          <a:effectLst/>
                          <a:latin typeface="Cambria" panose="02040503050406030204" pitchFamily="18" charset="0"/>
                          <a:ea typeface="+mn-ea"/>
                          <a:cs typeface="+mn-cs"/>
                        </a:rPr>
                        <a:t>10% review &amp; 15% final limit from cost price</a:t>
                      </a:r>
                    </a:p>
                  </a:txBody>
                  <a:tcPr marL="9525" marR="9525" marT="9525" marB="0" anchor="ctr">
                    <a:lnL w="12700" cap="flat" cmpd="sng" algn="ctr">
                      <a:solidFill>
                        <a:schemeClr val="bg1"/>
                      </a:solidFill>
                      <a:prstDash val="solid"/>
                      <a:round/>
                      <a:headEnd type="none" w="med" len="med"/>
                      <a:tailEnd type="none" w="med" len="med"/>
                    </a:lnL>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2"/>
                    </a:solidFill>
                  </a:tcPr>
                </a:tc>
                <a:extLst>
                  <a:ext uri="{0D108BD9-81ED-4DB2-BD59-A6C34878D82A}">
                    <a16:rowId xmlns:a16="http://schemas.microsoft.com/office/drawing/2014/main" val="2351925616"/>
                  </a:ext>
                </a:extLst>
              </a:tr>
              <a:tr h="429528">
                <a:tc>
                  <a:txBody>
                    <a:bodyPr/>
                    <a:lstStyle/>
                    <a:p>
                      <a:pPr marL="0" algn="ctr" defTabSz="914400" rtl="0" eaLnBrk="1" fontAlgn="ctr" latinLnBrk="0" hangingPunct="1"/>
                      <a:r>
                        <a:rPr lang="en-US" sz="1200" b="1" i="0" u="none" strike="noStrike" kern="1200">
                          <a:solidFill>
                            <a:schemeClr val="tx1"/>
                          </a:solidFill>
                          <a:effectLst/>
                          <a:latin typeface="Cambria" panose="02040503050406030204" pitchFamily="18" charset="0"/>
                          <a:ea typeface="+mn-ea"/>
                          <a:cs typeface="+mn-cs"/>
                        </a:rPr>
                        <a:t>Fund level- Stop loss</a:t>
                      </a:r>
                    </a:p>
                  </a:txBody>
                  <a:tcPr marL="9525" marR="9525" marT="9525" marB="0" anchor="ctr">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CBCBCB"/>
                    </a:solidFill>
                  </a:tcPr>
                </a:tc>
                <a:tc>
                  <a:txBody>
                    <a:bodyPr/>
                    <a:lstStyle/>
                    <a:p>
                      <a:pPr marL="0" algn="ctr" defTabSz="914400" rtl="0" eaLnBrk="1" fontAlgn="ctr" latinLnBrk="0" hangingPunct="1"/>
                      <a:r>
                        <a:rPr lang="en-US" sz="1200" b="0" i="0" u="none" strike="noStrike" kern="1200">
                          <a:solidFill>
                            <a:schemeClr val="tx1"/>
                          </a:solidFill>
                          <a:effectLst/>
                          <a:latin typeface="Cambria" panose="02040503050406030204" pitchFamily="18" charset="0"/>
                          <a:ea typeface="+mn-ea"/>
                          <a:cs typeface="+mn-cs"/>
                        </a:rPr>
                        <a:t>10% review &amp; 15% final limit</a:t>
                      </a:r>
                    </a:p>
                  </a:txBody>
                  <a:tcPr marL="9525" marR="9525" marT="9525" marB="0" anchor="ctr">
                    <a:lnL w="12700" cap="flat" cmpd="sng" algn="ctr">
                      <a:solidFill>
                        <a:schemeClr val="bg1"/>
                      </a:solidFill>
                      <a:prstDash val="solid"/>
                      <a:round/>
                      <a:headEnd type="none" w="med" len="med"/>
                      <a:tailEnd type="none" w="med" len="med"/>
                    </a:lnL>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CBCBCB"/>
                    </a:solidFill>
                  </a:tcPr>
                </a:tc>
                <a:extLst>
                  <a:ext uri="{0D108BD9-81ED-4DB2-BD59-A6C34878D82A}">
                    <a16:rowId xmlns:a16="http://schemas.microsoft.com/office/drawing/2014/main" val="552833458"/>
                  </a:ext>
                </a:extLst>
              </a:tr>
              <a:tr h="429528">
                <a:tc>
                  <a:txBody>
                    <a:bodyPr/>
                    <a:lstStyle/>
                    <a:p>
                      <a:pPr marL="0" algn="ctr" defTabSz="914400" rtl="0" eaLnBrk="1" fontAlgn="ctr" latinLnBrk="0" hangingPunct="1"/>
                      <a:r>
                        <a:rPr lang="en-US" sz="1200" b="1" i="0" u="none" strike="noStrike" kern="1200">
                          <a:solidFill>
                            <a:schemeClr val="tx1"/>
                          </a:solidFill>
                          <a:effectLst/>
                          <a:latin typeface="Cambria" panose="02040503050406030204" pitchFamily="18" charset="0"/>
                          <a:ea typeface="+mn-ea"/>
                          <a:cs typeface="+mn-cs"/>
                        </a:rPr>
                        <a:t>Fund Level Limits  (Monthly)</a:t>
                      </a:r>
                    </a:p>
                  </a:txBody>
                  <a:tcPr marL="9525" marR="9525" marT="9525" marB="0" anchor="ctr">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2"/>
                    </a:solidFill>
                  </a:tcPr>
                </a:tc>
                <a:tc>
                  <a:txBody>
                    <a:bodyPr/>
                    <a:lstStyle/>
                    <a:p>
                      <a:pPr marL="0" marR="0" lvl="0" indent="0" algn="ctr" defTabSz="914400" rtl="0" eaLnBrk="1" fontAlgn="ctr" latinLnBrk="0" hangingPunct="1">
                        <a:lnSpc>
                          <a:spcPct val="100000"/>
                        </a:lnSpc>
                        <a:spcBef>
                          <a:spcPts val="0"/>
                        </a:spcBef>
                        <a:spcAft>
                          <a:spcPts val="0"/>
                        </a:spcAft>
                        <a:buClrTx/>
                        <a:buSzTx/>
                        <a:buFontTx/>
                        <a:buNone/>
                        <a:tabLst/>
                        <a:defRPr/>
                      </a:pPr>
                      <a:r>
                        <a:rPr lang="en-US" sz="1200" b="0" i="0" u="none" strike="noStrike" kern="1200" dirty="0">
                          <a:solidFill>
                            <a:schemeClr val="tx1"/>
                          </a:solidFill>
                          <a:effectLst/>
                          <a:latin typeface="Cambria" panose="02040503050406030204" pitchFamily="18" charset="0"/>
                          <a:ea typeface="+mn-ea"/>
                          <a:cs typeface="+mn-cs"/>
                        </a:rPr>
                        <a:t>3% review &amp; 6% final limit</a:t>
                      </a:r>
                    </a:p>
                  </a:txBody>
                  <a:tcPr marL="9525" marR="9525" marT="9525" marB="0" anchor="ctr">
                    <a:lnL w="12700" cap="flat" cmpd="sng" algn="ctr">
                      <a:solidFill>
                        <a:schemeClr val="bg1"/>
                      </a:solidFill>
                      <a:prstDash val="solid"/>
                      <a:round/>
                      <a:headEnd type="none" w="med" len="med"/>
                      <a:tailEnd type="none" w="med" len="med"/>
                    </a:lnL>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2"/>
                    </a:solidFill>
                  </a:tcPr>
                </a:tc>
                <a:extLst>
                  <a:ext uri="{0D108BD9-81ED-4DB2-BD59-A6C34878D82A}">
                    <a16:rowId xmlns:a16="http://schemas.microsoft.com/office/drawing/2014/main" val="3771428110"/>
                  </a:ext>
                </a:extLst>
              </a:tr>
              <a:tr h="429528">
                <a:tc>
                  <a:txBody>
                    <a:bodyPr/>
                    <a:lstStyle/>
                    <a:p>
                      <a:pPr marL="0" marR="0" lvl="0" indent="0" algn="ctr" defTabSz="914400" rtl="0" eaLnBrk="1" fontAlgn="ctr" latinLnBrk="0" hangingPunct="1">
                        <a:lnSpc>
                          <a:spcPct val="100000"/>
                        </a:lnSpc>
                        <a:spcBef>
                          <a:spcPts val="0"/>
                        </a:spcBef>
                        <a:spcAft>
                          <a:spcPts val="0"/>
                        </a:spcAft>
                        <a:buClrTx/>
                        <a:buSzTx/>
                        <a:buFontTx/>
                        <a:buNone/>
                        <a:tabLst/>
                        <a:defRPr/>
                      </a:pPr>
                      <a:r>
                        <a:rPr lang="en-US" sz="1200" b="1" i="0" u="none" strike="noStrike" kern="1200">
                          <a:solidFill>
                            <a:schemeClr val="tx1"/>
                          </a:solidFill>
                          <a:effectLst/>
                          <a:latin typeface="Cambria" panose="02040503050406030204" pitchFamily="18" charset="0"/>
                          <a:ea typeface="+mn-ea"/>
                          <a:cs typeface="+mn-cs"/>
                        </a:rPr>
                        <a:t>Fund Level Limits  (Monthly peak to trough)</a:t>
                      </a:r>
                    </a:p>
                  </a:txBody>
                  <a:tcPr marL="9525" marR="9525" marT="9525" marB="0" anchor="ctr">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CBCBCB"/>
                    </a:solidFill>
                  </a:tcPr>
                </a:tc>
                <a:tc>
                  <a:txBody>
                    <a:bodyPr/>
                    <a:lstStyle/>
                    <a:p>
                      <a:pPr marL="0" marR="0" lvl="0" indent="0" algn="ctr" defTabSz="914400" rtl="0" eaLnBrk="1" fontAlgn="ctr" latinLnBrk="0" hangingPunct="1">
                        <a:lnSpc>
                          <a:spcPct val="100000"/>
                        </a:lnSpc>
                        <a:spcBef>
                          <a:spcPts val="0"/>
                        </a:spcBef>
                        <a:spcAft>
                          <a:spcPts val="0"/>
                        </a:spcAft>
                        <a:buClrTx/>
                        <a:buSzTx/>
                        <a:buFontTx/>
                        <a:buNone/>
                        <a:tabLst/>
                        <a:defRPr/>
                      </a:pPr>
                      <a:r>
                        <a:rPr lang="en-US" sz="1200" b="0" i="0" u="none" strike="noStrike" kern="1200" dirty="0">
                          <a:solidFill>
                            <a:schemeClr val="tx1"/>
                          </a:solidFill>
                          <a:effectLst/>
                          <a:latin typeface="Cambria" panose="02040503050406030204" pitchFamily="18" charset="0"/>
                          <a:ea typeface="+mn-ea"/>
                          <a:cs typeface="+mn-cs"/>
                        </a:rPr>
                        <a:t>5% review &amp; 10% final limit</a:t>
                      </a:r>
                    </a:p>
                  </a:txBody>
                  <a:tcPr marL="9525" marR="9525" marT="9525" marB="0" anchor="ctr">
                    <a:lnL w="12700" cap="flat" cmpd="sng" algn="ctr">
                      <a:solidFill>
                        <a:schemeClr val="bg1"/>
                      </a:solidFill>
                      <a:prstDash val="solid"/>
                      <a:round/>
                      <a:headEnd type="none" w="med" len="med"/>
                      <a:tailEnd type="none" w="med" len="med"/>
                    </a:lnL>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CBCBCB"/>
                    </a:solidFill>
                  </a:tcPr>
                </a:tc>
                <a:extLst>
                  <a:ext uri="{0D108BD9-81ED-4DB2-BD59-A6C34878D82A}">
                    <a16:rowId xmlns:a16="http://schemas.microsoft.com/office/drawing/2014/main" val="3489585986"/>
                  </a:ext>
                </a:extLst>
              </a:tr>
            </a:tbl>
          </a:graphicData>
        </a:graphic>
      </p:graphicFrame>
      <p:graphicFrame>
        <p:nvGraphicFramePr>
          <p:cNvPr id="15" name="Table 14">
            <a:extLst>
              <a:ext uri="{FF2B5EF4-FFF2-40B4-BE49-F238E27FC236}">
                <a16:creationId xmlns:a16="http://schemas.microsoft.com/office/drawing/2014/main" id="{70A2A35F-9994-A4FA-7630-0BC251485498}"/>
              </a:ext>
            </a:extLst>
          </p:cNvPr>
          <p:cNvGraphicFramePr>
            <a:graphicFrameLocks noGrp="1"/>
          </p:cNvGraphicFramePr>
          <p:nvPr>
            <p:extLst>
              <p:ext uri="{D42A27DB-BD31-4B8C-83A1-F6EECF244321}">
                <p14:modId xmlns:p14="http://schemas.microsoft.com/office/powerpoint/2010/main" val="1539216920"/>
              </p:ext>
            </p:extLst>
          </p:nvPr>
        </p:nvGraphicFramePr>
        <p:xfrm>
          <a:off x="4117706" y="2632304"/>
          <a:ext cx="4165610" cy="2699385"/>
        </p:xfrm>
        <a:graphic>
          <a:graphicData uri="http://schemas.openxmlformats.org/drawingml/2006/table">
            <a:tbl>
              <a:tblPr>
                <a:tableStyleId>{2D5ABB26-0587-4C30-8999-92F81FD0307C}</a:tableStyleId>
              </a:tblPr>
              <a:tblGrid>
                <a:gridCol w="2151563">
                  <a:extLst>
                    <a:ext uri="{9D8B030D-6E8A-4147-A177-3AD203B41FA5}">
                      <a16:colId xmlns:a16="http://schemas.microsoft.com/office/drawing/2014/main" val="4147412650"/>
                    </a:ext>
                  </a:extLst>
                </a:gridCol>
                <a:gridCol w="671349">
                  <a:extLst>
                    <a:ext uri="{9D8B030D-6E8A-4147-A177-3AD203B41FA5}">
                      <a16:colId xmlns:a16="http://schemas.microsoft.com/office/drawing/2014/main" val="4186066368"/>
                    </a:ext>
                  </a:extLst>
                </a:gridCol>
                <a:gridCol w="671349">
                  <a:extLst>
                    <a:ext uri="{9D8B030D-6E8A-4147-A177-3AD203B41FA5}">
                      <a16:colId xmlns:a16="http://schemas.microsoft.com/office/drawing/2014/main" val="307035510"/>
                    </a:ext>
                  </a:extLst>
                </a:gridCol>
                <a:gridCol w="671349">
                  <a:extLst>
                    <a:ext uri="{9D8B030D-6E8A-4147-A177-3AD203B41FA5}">
                      <a16:colId xmlns:a16="http://schemas.microsoft.com/office/drawing/2014/main" val="3770067374"/>
                    </a:ext>
                  </a:extLst>
                </a:gridCol>
              </a:tblGrid>
              <a:tr h="193271">
                <a:tc>
                  <a:txBody>
                    <a:bodyPr/>
                    <a:lstStyle/>
                    <a:p>
                      <a:pPr algn="ctr" fontAlgn="ctr"/>
                      <a:r>
                        <a:rPr lang="en-US" sz="1300" b="1" u="none" strike="noStrike">
                          <a:solidFill>
                            <a:srgbClr val="FFFFFF"/>
                          </a:solidFill>
                          <a:effectLst/>
                          <a:latin typeface="Cambria" panose="02040503050406030204" pitchFamily="18" charset="0"/>
                          <a:ea typeface="Cambria" panose="02040503050406030204" pitchFamily="18" charset="0"/>
                        </a:rPr>
                        <a:t>Top Sectors</a:t>
                      </a:r>
                      <a:endParaRPr lang="en-US" sz="1300" b="1" i="0" u="none" strike="noStrike">
                        <a:solidFill>
                          <a:srgbClr val="FFFFFF"/>
                        </a:solidFill>
                        <a:effectLst/>
                        <a:latin typeface="Cambria" panose="02040503050406030204" pitchFamily="18" charset="0"/>
                        <a:ea typeface="Cambria" panose="02040503050406030204" pitchFamily="18" charset="0"/>
                      </a:endParaRPr>
                    </a:p>
                  </a:txBody>
                  <a:tcPr marL="9525" marR="9525" marT="9525" marB="0" anchor="ctr">
                    <a:lnR w="12700" cap="flat" cmpd="sng" algn="ctr">
                      <a:solidFill>
                        <a:schemeClr val="bg1"/>
                      </a:solidFill>
                      <a:prstDash val="solid"/>
                      <a:round/>
                      <a:headEnd type="none" w="med" len="med"/>
                      <a:tailEnd type="none" w="med" len="med"/>
                    </a:lnR>
                    <a:lnB w="12700" cap="flat" cmpd="sng" algn="ctr">
                      <a:solidFill>
                        <a:schemeClr val="bg1"/>
                      </a:solidFill>
                      <a:prstDash val="solid"/>
                      <a:round/>
                      <a:headEnd type="none" w="med" len="med"/>
                      <a:tailEnd type="none" w="med" len="med"/>
                    </a:lnB>
                    <a:solidFill>
                      <a:schemeClr val="tx1"/>
                    </a:solidFill>
                  </a:tcPr>
                </a:tc>
                <a:tc>
                  <a:txBody>
                    <a:bodyPr/>
                    <a:lstStyle/>
                    <a:p>
                      <a:pPr algn="ctr" fontAlgn="ctr"/>
                      <a:r>
                        <a:rPr lang="en-US" sz="1300" b="1" i="0" u="none" strike="noStrike">
                          <a:solidFill>
                            <a:srgbClr val="FFFFFF"/>
                          </a:solidFill>
                          <a:effectLst/>
                          <a:latin typeface="Cambria" panose="02040503050406030204" pitchFamily="18" charset="0"/>
                          <a:ea typeface="Cambria" panose="02040503050406030204" pitchFamily="18" charset="0"/>
                        </a:rPr>
                        <a:t>Long</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B w="12700" cap="flat" cmpd="sng" algn="ctr">
                      <a:solidFill>
                        <a:schemeClr val="bg1"/>
                      </a:solidFill>
                      <a:prstDash val="solid"/>
                      <a:round/>
                      <a:headEnd type="none" w="med" len="med"/>
                      <a:tailEnd type="none" w="med" len="med"/>
                    </a:lnB>
                    <a:solidFill>
                      <a:schemeClr val="tx1"/>
                    </a:solidFill>
                  </a:tcPr>
                </a:tc>
                <a:tc>
                  <a:txBody>
                    <a:bodyPr/>
                    <a:lstStyle/>
                    <a:p>
                      <a:pPr algn="ctr" fontAlgn="ctr"/>
                      <a:r>
                        <a:rPr lang="en-US" sz="1300" b="1" i="0" u="none" strike="noStrike">
                          <a:solidFill>
                            <a:srgbClr val="FFFFFF"/>
                          </a:solidFill>
                          <a:effectLst/>
                          <a:latin typeface="Cambria" panose="02040503050406030204" pitchFamily="18" charset="0"/>
                          <a:ea typeface="Cambria" panose="02040503050406030204" pitchFamily="18" charset="0"/>
                        </a:rPr>
                        <a:t>Short</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B w="12700" cap="flat" cmpd="sng" algn="ctr">
                      <a:solidFill>
                        <a:schemeClr val="bg1"/>
                      </a:solidFill>
                      <a:prstDash val="solid"/>
                      <a:round/>
                      <a:headEnd type="none" w="med" len="med"/>
                      <a:tailEnd type="none" w="med" len="med"/>
                    </a:lnB>
                    <a:solidFill>
                      <a:schemeClr val="tx1"/>
                    </a:solidFill>
                  </a:tcPr>
                </a:tc>
                <a:tc>
                  <a:txBody>
                    <a:bodyPr/>
                    <a:lstStyle/>
                    <a:p>
                      <a:pPr algn="ctr" fontAlgn="ctr"/>
                      <a:r>
                        <a:rPr lang="en-US" sz="1300" b="1" u="none" strike="noStrike">
                          <a:solidFill>
                            <a:srgbClr val="FFFFFF"/>
                          </a:solidFill>
                          <a:effectLst/>
                          <a:latin typeface="Cambria" panose="02040503050406030204" pitchFamily="18" charset="0"/>
                          <a:ea typeface="Cambria" panose="02040503050406030204" pitchFamily="18" charset="0"/>
                        </a:rPr>
                        <a:t>Net %</a:t>
                      </a:r>
                      <a:endParaRPr lang="en-US" sz="1300" b="1" i="0" u="none" strike="noStrike">
                        <a:solidFill>
                          <a:srgbClr val="FFFFFF"/>
                        </a:solidFill>
                        <a:effectLst/>
                        <a:latin typeface="Cambria" panose="02040503050406030204" pitchFamily="18" charset="0"/>
                        <a:ea typeface="Cambria" panose="02040503050406030204" pitchFamily="18" charset="0"/>
                      </a:endParaRPr>
                    </a:p>
                  </a:txBody>
                  <a:tcPr marL="9525" marR="9525" marT="9525" marB="0" anchor="ctr">
                    <a:lnL w="12700" cap="flat" cmpd="sng" algn="ctr">
                      <a:solidFill>
                        <a:schemeClr val="bg1"/>
                      </a:solidFill>
                      <a:prstDash val="solid"/>
                      <a:round/>
                      <a:headEnd type="none" w="med" len="med"/>
                      <a:tailEnd type="none" w="med" len="med"/>
                    </a:lnL>
                    <a:lnB w="12700" cap="flat" cmpd="sng" algn="ctr">
                      <a:solidFill>
                        <a:schemeClr val="bg1"/>
                      </a:solidFill>
                      <a:prstDash val="solid"/>
                      <a:round/>
                      <a:headEnd type="none" w="med" len="med"/>
                      <a:tailEnd type="none" w="med" len="med"/>
                    </a:lnB>
                    <a:solidFill>
                      <a:schemeClr val="tx1"/>
                    </a:solidFill>
                  </a:tcPr>
                </a:tc>
                <a:extLst>
                  <a:ext uri="{0D108BD9-81ED-4DB2-BD59-A6C34878D82A}">
                    <a16:rowId xmlns:a16="http://schemas.microsoft.com/office/drawing/2014/main" val="3911229197"/>
                  </a:ext>
                </a:extLst>
              </a:tr>
              <a:tr h="193271">
                <a:tc>
                  <a:txBody>
                    <a:bodyPr/>
                    <a:lstStyle/>
                    <a:p>
                      <a:pPr algn="ctr" fontAlgn="ctr">
                        <a:buNone/>
                      </a:pPr>
                      <a:r>
                        <a:rPr lang="en-IN" sz="1300" b="0" i="0" u="none" strike="noStrike" dirty="0">
                          <a:solidFill>
                            <a:srgbClr val="000000"/>
                          </a:solidFill>
                          <a:effectLst/>
                          <a:latin typeface="Cambria" panose="02040503050406030204" pitchFamily="18" charset="0"/>
                        </a:rPr>
                        <a:t>Communication Services</a:t>
                      </a:r>
                    </a:p>
                  </a:txBody>
                  <a:tcPr marL="9525" marR="9525" marT="9525" marB="0" anchor="ctr">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solidFill>
                  </a:tcPr>
                </a:tc>
                <a:tc>
                  <a:txBody>
                    <a:bodyPr/>
                    <a:lstStyle/>
                    <a:p>
                      <a:pPr algn="ctr" fontAlgn="ctr">
                        <a:buNone/>
                      </a:pPr>
                      <a:r>
                        <a:rPr lang="en-IN" sz="1300" b="0" i="0" u="none" strike="noStrike" dirty="0">
                          <a:solidFill>
                            <a:srgbClr val="000000"/>
                          </a:solidFill>
                          <a:effectLst/>
                          <a:latin typeface="Cambria" panose="02040503050406030204" pitchFamily="18" charset="0"/>
                        </a:rPr>
                        <a:t>0.2</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solidFill>
                  </a:tcPr>
                </a:tc>
                <a:tc>
                  <a:txBody>
                    <a:bodyPr/>
                    <a:lstStyle/>
                    <a:p>
                      <a:pPr algn="ctr" fontAlgn="ctr">
                        <a:buNone/>
                      </a:pPr>
                      <a:r>
                        <a:rPr lang="en-IN" sz="1300" b="0" i="0" u="none" strike="noStrike">
                          <a:solidFill>
                            <a:srgbClr val="000000"/>
                          </a:solidFill>
                          <a:effectLst/>
                          <a:latin typeface="Cambria" panose="02040503050406030204" pitchFamily="18" charset="0"/>
                        </a:rPr>
                        <a:t>-0.4</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solidFill>
                  </a:tcPr>
                </a:tc>
                <a:tc>
                  <a:txBody>
                    <a:bodyPr/>
                    <a:lstStyle/>
                    <a:p>
                      <a:pPr algn="ctr" fontAlgn="ctr">
                        <a:buNone/>
                      </a:pPr>
                      <a:r>
                        <a:rPr lang="en-IN" sz="1300" b="0" i="0" u="none" strike="noStrike">
                          <a:solidFill>
                            <a:srgbClr val="000000"/>
                          </a:solidFill>
                          <a:effectLst/>
                          <a:latin typeface="Cambria" panose="02040503050406030204" pitchFamily="18" charset="0"/>
                        </a:rPr>
                        <a:t>-0.3</a:t>
                      </a:r>
                    </a:p>
                  </a:txBody>
                  <a:tcPr marL="9525" marR="9525" marT="9525" marB="0" anchor="ctr">
                    <a:lnL w="12700" cap="flat" cmpd="sng" algn="ctr">
                      <a:solidFill>
                        <a:schemeClr val="bg1"/>
                      </a:solidFill>
                      <a:prstDash val="solid"/>
                      <a:round/>
                      <a:headEnd type="none" w="med" len="med"/>
                      <a:tailEnd type="none" w="med" len="med"/>
                    </a:lnL>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solidFill>
                  </a:tcPr>
                </a:tc>
                <a:extLst>
                  <a:ext uri="{0D108BD9-81ED-4DB2-BD59-A6C34878D82A}">
                    <a16:rowId xmlns:a16="http://schemas.microsoft.com/office/drawing/2014/main" val="507468716"/>
                  </a:ext>
                </a:extLst>
              </a:tr>
              <a:tr h="193271">
                <a:tc>
                  <a:txBody>
                    <a:bodyPr/>
                    <a:lstStyle/>
                    <a:p>
                      <a:pPr algn="ctr" fontAlgn="ctr">
                        <a:buNone/>
                      </a:pPr>
                      <a:r>
                        <a:rPr lang="en-IN" sz="1300" b="0" i="0" u="none" strike="noStrike" dirty="0">
                          <a:solidFill>
                            <a:srgbClr val="000000"/>
                          </a:solidFill>
                          <a:effectLst/>
                          <a:latin typeface="Cambria" panose="02040503050406030204" pitchFamily="18" charset="0"/>
                        </a:rPr>
                        <a:t>Consumer Discretionary</a:t>
                      </a:r>
                    </a:p>
                  </a:txBody>
                  <a:tcPr marL="9525" marR="9525" marT="9525" marB="0" anchor="ctr">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85000"/>
                      </a:schemeClr>
                    </a:solidFill>
                  </a:tcPr>
                </a:tc>
                <a:tc>
                  <a:txBody>
                    <a:bodyPr/>
                    <a:lstStyle/>
                    <a:p>
                      <a:pPr algn="ctr" fontAlgn="ctr">
                        <a:buNone/>
                      </a:pPr>
                      <a:r>
                        <a:rPr lang="en-IN" sz="1300" b="0" i="0" u="none" strike="noStrike" dirty="0">
                          <a:solidFill>
                            <a:srgbClr val="000000"/>
                          </a:solidFill>
                          <a:effectLst/>
                          <a:latin typeface="Cambria" panose="02040503050406030204" pitchFamily="18" charset="0"/>
                        </a:rPr>
                        <a:t>4.4</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85000"/>
                      </a:schemeClr>
                    </a:solidFill>
                  </a:tcPr>
                </a:tc>
                <a:tc>
                  <a:txBody>
                    <a:bodyPr/>
                    <a:lstStyle/>
                    <a:p>
                      <a:pPr algn="ctr" fontAlgn="ctr">
                        <a:buNone/>
                      </a:pPr>
                      <a:r>
                        <a:rPr lang="en-IN" sz="1300" b="0" i="0" u="none" strike="noStrike" dirty="0">
                          <a:solidFill>
                            <a:srgbClr val="000000"/>
                          </a:solidFill>
                          <a:effectLst/>
                          <a:latin typeface="Cambria" panose="02040503050406030204" pitchFamily="18" charset="0"/>
                        </a:rPr>
                        <a:t>-1.7</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85000"/>
                      </a:schemeClr>
                    </a:solidFill>
                  </a:tcPr>
                </a:tc>
                <a:tc>
                  <a:txBody>
                    <a:bodyPr/>
                    <a:lstStyle/>
                    <a:p>
                      <a:pPr algn="ctr" fontAlgn="ctr">
                        <a:buNone/>
                      </a:pPr>
                      <a:r>
                        <a:rPr lang="en-IN" sz="1300" b="0" i="0" u="none" strike="noStrike" dirty="0">
                          <a:solidFill>
                            <a:srgbClr val="000000"/>
                          </a:solidFill>
                          <a:effectLst/>
                          <a:latin typeface="Cambria" panose="02040503050406030204" pitchFamily="18" charset="0"/>
                        </a:rPr>
                        <a:t>2.7</a:t>
                      </a:r>
                    </a:p>
                  </a:txBody>
                  <a:tcPr marL="9525" marR="9525" marT="9525" marB="0" anchor="ctr">
                    <a:lnL w="12700" cap="flat" cmpd="sng" algn="ctr">
                      <a:solidFill>
                        <a:schemeClr val="bg1"/>
                      </a:solidFill>
                      <a:prstDash val="solid"/>
                      <a:round/>
                      <a:headEnd type="none" w="med" len="med"/>
                      <a:tailEnd type="none" w="med" len="med"/>
                    </a:lnL>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674589641"/>
                  </a:ext>
                </a:extLst>
              </a:tr>
              <a:tr h="193271">
                <a:tc>
                  <a:txBody>
                    <a:bodyPr/>
                    <a:lstStyle/>
                    <a:p>
                      <a:pPr algn="ctr" fontAlgn="ctr">
                        <a:buNone/>
                      </a:pPr>
                      <a:r>
                        <a:rPr lang="en-IN" sz="1300" b="0" i="0" u="none" strike="noStrike" dirty="0">
                          <a:solidFill>
                            <a:srgbClr val="000000"/>
                          </a:solidFill>
                          <a:effectLst/>
                          <a:latin typeface="Cambria" panose="02040503050406030204" pitchFamily="18" charset="0"/>
                        </a:rPr>
                        <a:t>Consumer Staples</a:t>
                      </a:r>
                    </a:p>
                  </a:txBody>
                  <a:tcPr marL="9525" marR="9525" marT="9525" marB="0" anchor="ctr">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solidFill>
                  </a:tcPr>
                </a:tc>
                <a:tc>
                  <a:txBody>
                    <a:bodyPr/>
                    <a:lstStyle/>
                    <a:p>
                      <a:pPr algn="ctr" fontAlgn="ctr">
                        <a:buNone/>
                      </a:pPr>
                      <a:r>
                        <a:rPr lang="en-IN" sz="1300" b="0" i="0" u="none" strike="noStrike">
                          <a:solidFill>
                            <a:srgbClr val="000000"/>
                          </a:solidFill>
                          <a:effectLst/>
                          <a:latin typeface="Cambria" panose="02040503050406030204" pitchFamily="18" charset="0"/>
                        </a:rPr>
                        <a:t>1.7</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solidFill>
                  </a:tcPr>
                </a:tc>
                <a:tc>
                  <a:txBody>
                    <a:bodyPr/>
                    <a:lstStyle/>
                    <a:p>
                      <a:pPr algn="ctr" fontAlgn="ctr">
                        <a:buNone/>
                      </a:pPr>
                      <a:r>
                        <a:rPr lang="en-IN" sz="1300" b="0" i="0" u="none" strike="noStrike">
                          <a:solidFill>
                            <a:srgbClr val="000000"/>
                          </a:solidFill>
                          <a:effectLst/>
                          <a:latin typeface="Cambria" panose="02040503050406030204" pitchFamily="18" charset="0"/>
                        </a:rPr>
                        <a:t>-0.5</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solidFill>
                  </a:tcPr>
                </a:tc>
                <a:tc>
                  <a:txBody>
                    <a:bodyPr/>
                    <a:lstStyle/>
                    <a:p>
                      <a:pPr algn="ctr" fontAlgn="ctr">
                        <a:buNone/>
                      </a:pPr>
                      <a:r>
                        <a:rPr lang="en-IN" sz="1300" b="0" i="0" u="none" strike="noStrike" dirty="0">
                          <a:solidFill>
                            <a:srgbClr val="000000"/>
                          </a:solidFill>
                          <a:effectLst/>
                          <a:latin typeface="Cambria" panose="02040503050406030204" pitchFamily="18" charset="0"/>
                        </a:rPr>
                        <a:t>1.2</a:t>
                      </a:r>
                    </a:p>
                  </a:txBody>
                  <a:tcPr marL="9525" marR="9525" marT="9525" marB="0" anchor="ctr">
                    <a:lnL w="12700" cap="flat" cmpd="sng" algn="ctr">
                      <a:solidFill>
                        <a:schemeClr val="bg1"/>
                      </a:solidFill>
                      <a:prstDash val="solid"/>
                      <a:round/>
                      <a:headEnd type="none" w="med" len="med"/>
                      <a:tailEnd type="none" w="med" len="med"/>
                    </a:lnL>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solidFill>
                  </a:tcPr>
                </a:tc>
                <a:extLst>
                  <a:ext uri="{0D108BD9-81ED-4DB2-BD59-A6C34878D82A}">
                    <a16:rowId xmlns:a16="http://schemas.microsoft.com/office/drawing/2014/main" val="1494603932"/>
                  </a:ext>
                </a:extLst>
              </a:tr>
              <a:tr h="193271">
                <a:tc>
                  <a:txBody>
                    <a:bodyPr/>
                    <a:lstStyle/>
                    <a:p>
                      <a:pPr algn="ctr" fontAlgn="ctr">
                        <a:buNone/>
                      </a:pPr>
                      <a:r>
                        <a:rPr lang="en-IN" sz="1300" b="0" i="0" u="none" strike="noStrike" dirty="0">
                          <a:solidFill>
                            <a:srgbClr val="000000"/>
                          </a:solidFill>
                          <a:effectLst/>
                          <a:latin typeface="Cambria" panose="02040503050406030204" pitchFamily="18" charset="0"/>
                        </a:rPr>
                        <a:t>Energy</a:t>
                      </a:r>
                    </a:p>
                  </a:txBody>
                  <a:tcPr marL="9525" marR="9525" marT="9525" marB="0" anchor="ctr">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85000"/>
                      </a:schemeClr>
                    </a:solidFill>
                  </a:tcPr>
                </a:tc>
                <a:tc>
                  <a:txBody>
                    <a:bodyPr/>
                    <a:lstStyle/>
                    <a:p>
                      <a:pPr algn="ctr" fontAlgn="ctr">
                        <a:buNone/>
                      </a:pPr>
                      <a:r>
                        <a:rPr lang="en-IN" sz="1300" b="0" i="0" u="none" strike="noStrike" dirty="0">
                          <a:solidFill>
                            <a:srgbClr val="000000"/>
                          </a:solidFill>
                          <a:effectLst/>
                          <a:latin typeface="Cambria" panose="02040503050406030204" pitchFamily="18" charset="0"/>
                        </a:rPr>
                        <a:t>0.2</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85000"/>
                      </a:schemeClr>
                    </a:solidFill>
                  </a:tcPr>
                </a:tc>
                <a:tc>
                  <a:txBody>
                    <a:bodyPr/>
                    <a:lstStyle/>
                    <a:p>
                      <a:pPr algn="ctr" fontAlgn="ctr">
                        <a:buNone/>
                      </a:pPr>
                      <a:r>
                        <a:rPr lang="en-IN" sz="1300" b="0" i="0" u="none" strike="noStrike" dirty="0">
                          <a:solidFill>
                            <a:srgbClr val="000000"/>
                          </a:solidFill>
                          <a:effectLst/>
                          <a:latin typeface="Cambria" panose="02040503050406030204" pitchFamily="18" charset="0"/>
                        </a:rPr>
                        <a:t>-0.3</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85000"/>
                      </a:schemeClr>
                    </a:solidFill>
                  </a:tcPr>
                </a:tc>
                <a:tc>
                  <a:txBody>
                    <a:bodyPr/>
                    <a:lstStyle/>
                    <a:p>
                      <a:pPr algn="ctr" fontAlgn="ctr">
                        <a:buNone/>
                      </a:pPr>
                      <a:r>
                        <a:rPr lang="en-IN" sz="1300" b="0" i="0" u="none" strike="noStrike" dirty="0">
                          <a:solidFill>
                            <a:srgbClr val="000000"/>
                          </a:solidFill>
                          <a:effectLst/>
                          <a:latin typeface="Cambria" panose="02040503050406030204" pitchFamily="18" charset="0"/>
                        </a:rPr>
                        <a:t>-0.1</a:t>
                      </a:r>
                    </a:p>
                  </a:txBody>
                  <a:tcPr marL="9525" marR="9525" marT="9525" marB="0" anchor="ctr">
                    <a:lnL w="12700" cap="flat" cmpd="sng" algn="ctr">
                      <a:solidFill>
                        <a:schemeClr val="bg1"/>
                      </a:solidFill>
                      <a:prstDash val="solid"/>
                      <a:round/>
                      <a:headEnd type="none" w="med" len="med"/>
                      <a:tailEnd type="none" w="med" len="med"/>
                    </a:lnL>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3467414772"/>
                  </a:ext>
                </a:extLst>
              </a:tr>
              <a:tr h="193271">
                <a:tc>
                  <a:txBody>
                    <a:bodyPr/>
                    <a:lstStyle/>
                    <a:p>
                      <a:pPr algn="ctr" fontAlgn="ctr">
                        <a:buNone/>
                      </a:pPr>
                      <a:r>
                        <a:rPr lang="en-IN" sz="1300" b="0" i="0" u="none" strike="noStrike" dirty="0">
                          <a:solidFill>
                            <a:srgbClr val="000000"/>
                          </a:solidFill>
                          <a:effectLst/>
                          <a:latin typeface="Cambria" panose="02040503050406030204" pitchFamily="18" charset="0"/>
                        </a:rPr>
                        <a:t>Financials</a:t>
                      </a:r>
                    </a:p>
                  </a:txBody>
                  <a:tcPr marL="9525" marR="9525" marT="9525" marB="0" anchor="ctr">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solidFill>
                  </a:tcPr>
                </a:tc>
                <a:tc>
                  <a:txBody>
                    <a:bodyPr/>
                    <a:lstStyle/>
                    <a:p>
                      <a:pPr algn="ctr" fontAlgn="ctr">
                        <a:buNone/>
                      </a:pPr>
                      <a:r>
                        <a:rPr lang="en-IN" sz="1300" b="0" i="0" u="none" strike="noStrike">
                          <a:solidFill>
                            <a:srgbClr val="000000"/>
                          </a:solidFill>
                          <a:effectLst/>
                          <a:latin typeface="Cambria" panose="02040503050406030204" pitchFamily="18" charset="0"/>
                        </a:rPr>
                        <a:t>4.6</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solidFill>
                  </a:tcPr>
                </a:tc>
                <a:tc>
                  <a:txBody>
                    <a:bodyPr/>
                    <a:lstStyle/>
                    <a:p>
                      <a:pPr algn="ctr" fontAlgn="ctr">
                        <a:buNone/>
                      </a:pPr>
                      <a:r>
                        <a:rPr lang="en-IN" sz="1300" b="0" i="0" u="none" strike="noStrike">
                          <a:solidFill>
                            <a:srgbClr val="000000"/>
                          </a:solidFill>
                          <a:effectLst/>
                          <a:latin typeface="Cambria" panose="02040503050406030204" pitchFamily="18" charset="0"/>
                        </a:rPr>
                        <a:t>-3.5</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solidFill>
                  </a:tcPr>
                </a:tc>
                <a:tc>
                  <a:txBody>
                    <a:bodyPr/>
                    <a:lstStyle/>
                    <a:p>
                      <a:pPr algn="ctr" fontAlgn="ctr">
                        <a:buNone/>
                      </a:pPr>
                      <a:r>
                        <a:rPr lang="en-IN" sz="1300" b="0" i="0" u="none" strike="noStrike">
                          <a:solidFill>
                            <a:srgbClr val="000000"/>
                          </a:solidFill>
                          <a:effectLst/>
                          <a:latin typeface="Cambria" panose="02040503050406030204" pitchFamily="18" charset="0"/>
                        </a:rPr>
                        <a:t>1.1</a:t>
                      </a:r>
                    </a:p>
                  </a:txBody>
                  <a:tcPr marL="9525" marR="9525" marT="9525" marB="0" anchor="ctr">
                    <a:lnL w="12700" cap="flat" cmpd="sng" algn="ctr">
                      <a:solidFill>
                        <a:schemeClr val="bg1"/>
                      </a:solidFill>
                      <a:prstDash val="solid"/>
                      <a:round/>
                      <a:headEnd type="none" w="med" len="med"/>
                      <a:tailEnd type="none" w="med" len="med"/>
                    </a:lnL>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solidFill>
                  </a:tcPr>
                </a:tc>
                <a:extLst>
                  <a:ext uri="{0D108BD9-81ED-4DB2-BD59-A6C34878D82A}">
                    <a16:rowId xmlns:a16="http://schemas.microsoft.com/office/drawing/2014/main" val="1569315659"/>
                  </a:ext>
                </a:extLst>
              </a:tr>
              <a:tr h="193271">
                <a:tc>
                  <a:txBody>
                    <a:bodyPr/>
                    <a:lstStyle/>
                    <a:p>
                      <a:pPr algn="ctr" fontAlgn="ctr">
                        <a:buNone/>
                      </a:pPr>
                      <a:r>
                        <a:rPr lang="en-IN" sz="1300" b="0" i="0" u="none" strike="noStrike" dirty="0">
                          <a:solidFill>
                            <a:srgbClr val="000000"/>
                          </a:solidFill>
                          <a:effectLst/>
                          <a:latin typeface="Cambria" panose="02040503050406030204" pitchFamily="18" charset="0"/>
                        </a:rPr>
                        <a:t>Health Care</a:t>
                      </a:r>
                    </a:p>
                  </a:txBody>
                  <a:tcPr marL="9525" marR="9525" marT="9525" marB="0" anchor="ctr">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85000"/>
                      </a:schemeClr>
                    </a:solidFill>
                  </a:tcPr>
                </a:tc>
                <a:tc>
                  <a:txBody>
                    <a:bodyPr/>
                    <a:lstStyle/>
                    <a:p>
                      <a:pPr algn="ctr" fontAlgn="ctr">
                        <a:buNone/>
                      </a:pPr>
                      <a:r>
                        <a:rPr lang="en-IN" sz="1300" b="0" i="0" u="none" strike="noStrike" dirty="0">
                          <a:solidFill>
                            <a:srgbClr val="000000"/>
                          </a:solidFill>
                          <a:effectLst/>
                          <a:latin typeface="Cambria" panose="02040503050406030204" pitchFamily="18" charset="0"/>
                        </a:rPr>
                        <a:t>2.6</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85000"/>
                      </a:schemeClr>
                    </a:solidFill>
                  </a:tcPr>
                </a:tc>
                <a:tc>
                  <a:txBody>
                    <a:bodyPr/>
                    <a:lstStyle/>
                    <a:p>
                      <a:pPr algn="ctr" fontAlgn="ctr">
                        <a:buNone/>
                      </a:pPr>
                      <a:r>
                        <a:rPr lang="en-IN" sz="1300" b="0" i="0" u="none" strike="noStrike" dirty="0">
                          <a:solidFill>
                            <a:srgbClr val="000000"/>
                          </a:solidFill>
                          <a:effectLst/>
                          <a:latin typeface="Cambria" panose="02040503050406030204" pitchFamily="18" charset="0"/>
                        </a:rPr>
                        <a:t>-0.9</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85000"/>
                      </a:schemeClr>
                    </a:solidFill>
                  </a:tcPr>
                </a:tc>
                <a:tc>
                  <a:txBody>
                    <a:bodyPr/>
                    <a:lstStyle/>
                    <a:p>
                      <a:pPr algn="ctr" fontAlgn="ctr">
                        <a:buNone/>
                      </a:pPr>
                      <a:r>
                        <a:rPr lang="en-IN" sz="1300" b="0" i="0" u="none" strike="noStrike" dirty="0">
                          <a:solidFill>
                            <a:srgbClr val="000000"/>
                          </a:solidFill>
                          <a:effectLst/>
                          <a:latin typeface="Cambria" panose="02040503050406030204" pitchFamily="18" charset="0"/>
                        </a:rPr>
                        <a:t>1.8</a:t>
                      </a:r>
                    </a:p>
                  </a:txBody>
                  <a:tcPr marL="9525" marR="9525" marT="9525" marB="0" anchor="ctr">
                    <a:lnL w="12700" cap="flat" cmpd="sng" algn="ctr">
                      <a:solidFill>
                        <a:schemeClr val="bg1"/>
                      </a:solidFill>
                      <a:prstDash val="solid"/>
                      <a:round/>
                      <a:headEnd type="none" w="med" len="med"/>
                      <a:tailEnd type="none" w="med" len="med"/>
                    </a:lnL>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421220594"/>
                  </a:ext>
                </a:extLst>
              </a:tr>
              <a:tr h="193271">
                <a:tc>
                  <a:txBody>
                    <a:bodyPr/>
                    <a:lstStyle/>
                    <a:p>
                      <a:pPr algn="ctr" fontAlgn="ctr">
                        <a:buNone/>
                      </a:pPr>
                      <a:r>
                        <a:rPr lang="en-IN" sz="1300" b="0" i="0" u="none" strike="noStrike" dirty="0">
                          <a:solidFill>
                            <a:srgbClr val="000000"/>
                          </a:solidFill>
                          <a:effectLst/>
                          <a:latin typeface="Cambria" panose="02040503050406030204" pitchFamily="18" charset="0"/>
                        </a:rPr>
                        <a:t>Index</a:t>
                      </a:r>
                    </a:p>
                  </a:txBody>
                  <a:tcPr marL="9525" marR="9525" marT="9525" marB="0" anchor="ctr">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solidFill>
                  </a:tcPr>
                </a:tc>
                <a:tc>
                  <a:txBody>
                    <a:bodyPr/>
                    <a:lstStyle/>
                    <a:p>
                      <a:pPr algn="ctr" fontAlgn="ctr">
                        <a:buNone/>
                      </a:pPr>
                      <a:r>
                        <a:rPr lang="en-IN" sz="1300" b="0" i="0" u="none" strike="noStrike">
                          <a:solidFill>
                            <a:srgbClr val="000000"/>
                          </a:solidFill>
                          <a:effectLst/>
                          <a:latin typeface="Cambria" panose="02040503050406030204" pitchFamily="18" charset="0"/>
                        </a:rPr>
                        <a:t>4.1</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solidFill>
                  </a:tcPr>
                </a:tc>
                <a:tc>
                  <a:txBody>
                    <a:bodyPr/>
                    <a:lstStyle/>
                    <a:p>
                      <a:pPr algn="ctr" fontAlgn="ctr">
                        <a:buNone/>
                      </a:pPr>
                      <a:r>
                        <a:rPr lang="en-IN" sz="1300" b="0" i="0" u="none" strike="noStrike">
                          <a:solidFill>
                            <a:srgbClr val="000000"/>
                          </a:solidFill>
                          <a:effectLst/>
                          <a:latin typeface="Cambria" panose="02040503050406030204" pitchFamily="18" charset="0"/>
                        </a:rPr>
                        <a:t>-10.4</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solidFill>
                  </a:tcPr>
                </a:tc>
                <a:tc>
                  <a:txBody>
                    <a:bodyPr/>
                    <a:lstStyle/>
                    <a:p>
                      <a:pPr algn="ctr" fontAlgn="ctr">
                        <a:buNone/>
                      </a:pPr>
                      <a:r>
                        <a:rPr lang="en-IN" sz="1300" b="0" i="0" u="none" strike="noStrike">
                          <a:solidFill>
                            <a:srgbClr val="000000"/>
                          </a:solidFill>
                          <a:effectLst/>
                          <a:latin typeface="Cambria" panose="02040503050406030204" pitchFamily="18" charset="0"/>
                        </a:rPr>
                        <a:t>-6.3</a:t>
                      </a:r>
                    </a:p>
                  </a:txBody>
                  <a:tcPr marL="9525" marR="9525" marT="9525" marB="0" anchor="ctr">
                    <a:lnL w="12700" cap="flat" cmpd="sng" algn="ctr">
                      <a:solidFill>
                        <a:schemeClr val="bg1"/>
                      </a:solidFill>
                      <a:prstDash val="solid"/>
                      <a:round/>
                      <a:headEnd type="none" w="med" len="med"/>
                      <a:tailEnd type="none" w="med" len="med"/>
                    </a:lnL>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solidFill>
                  </a:tcPr>
                </a:tc>
                <a:extLst>
                  <a:ext uri="{0D108BD9-81ED-4DB2-BD59-A6C34878D82A}">
                    <a16:rowId xmlns:a16="http://schemas.microsoft.com/office/drawing/2014/main" val="654135362"/>
                  </a:ext>
                </a:extLst>
              </a:tr>
              <a:tr h="193271">
                <a:tc>
                  <a:txBody>
                    <a:bodyPr/>
                    <a:lstStyle/>
                    <a:p>
                      <a:pPr algn="ctr" fontAlgn="ctr">
                        <a:buNone/>
                      </a:pPr>
                      <a:r>
                        <a:rPr lang="en-IN" sz="1300" b="0" i="0" u="none" strike="noStrike" dirty="0">
                          <a:solidFill>
                            <a:srgbClr val="000000"/>
                          </a:solidFill>
                          <a:effectLst/>
                          <a:latin typeface="Cambria" panose="02040503050406030204" pitchFamily="18" charset="0"/>
                        </a:rPr>
                        <a:t>Industrials</a:t>
                      </a:r>
                    </a:p>
                  </a:txBody>
                  <a:tcPr marL="9525" marR="9525" marT="9525" marB="0" anchor="ctr">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85000"/>
                      </a:schemeClr>
                    </a:solidFill>
                  </a:tcPr>
                </a:tc>
                <a:tc>
                  <a:txBody>
                    <a:bodyPr/>
                    <a:lstStyle/>
                    <a:p>
                      <a:pPr algn="ctr" fontAlgn="ctr">
                        <a:buNone/>
                      </a:pPr>
                      <a:r>
                        <a:rPr lang="en-IN" sz="1300" b="0" i="0" u="none" strike="noStrike" dirty="0">
                          <a:solidFill>
                            <a:srgbClr val="000000"/>
                          </a:solidFill>
                          <a:effectLst/>
                          <a:latin typeface="Cambria" panose="02040503050406030204" pitchFamily="18" charset="0"/>
                        </a:rPr>
                        <a:t>1.4</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85000"/>
                      </a:schemeClr>
                    </a:solidFill>
                  </a:tcPr>
                </a:tc>
                <a:tc>
                  <a:txBody>
                    <a:bodyPr/>
                    <a:lstStyle/>
                    <a:p>
                      <a:pPr algn="ctr" fontAlgn="ctr">
                        <a:buNone/>
                      </a:pPr>
                      <a:r>
                        <a:rPr lang="en-IN" sz="1300" b="0" i="0" u="none" strike="noStrike" dirty="0">
                          <a:solidFill>
                            <a:srgbClr val="000000"/>
                          </a:solidFill>
                          <a:effectLst/>
                          <a:latin typeface="Cambria" panose="02040503050406030204" pitchFamily="18" charset="0"/>
                        </a:rPr>
                        <a:t>-1.5</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85000"/>
                      </a:schemeClr>
                    </a:solidFill>
                  </a:tcPr>
                </a:tc>
                <a:tc>
                  <a:txBody>
                    <a:bodyPr/>
                    <a:lstStyle/>
                    <a:p>
                      <a:pPr algn="ctr" fontAlgn="ctr">
                        <a:buNone/>
                      </a:pPr>
                      <a:r>
                        <a:rPr lang="en-IN" sz="1300" b="0" i="0" u="none" strike="noStrike" dirty="0">
                          <a:solidFill>
                            <a:srgbClr val="000000"/>
                          </a:solidFill>
                          <a:effectLst/>
                          <a:latin typeface="Cambria" panose="02040503050406030204" pitchFamily="18" charset="0"/>
                        </a:rPr>
                        <a:t>0.0</a:t>
                      </a:r>
                    </a:p>
                  </a:txBody>
                  <a:tcPr marL="9525" marR="9525" marT="9525" marB="0" anchor="ctr">
                    <a:lnL w="12700" cap="flat" cmpd="sng" algn="ctr">
                      <a:solidFill>
                        <a:schemeClr val="bg1"/>
                      </a:solidFill>
                      <a:prstDash val="solid"/>
                      <a:round/>
                      <a:headEnd type="none" w="med" len="med"/>
                      <a:tailEnd type="none" w="med" len="med"/>
                    </a:lnL>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3215573275"/>
                  </a:ext>
                </a:extLst>
              </a:tr>
              <a:tr h="193271">
                <a:tc>
                  <a:txBody>
                    <a:bodyPr/>
                    <a:lstStyle/>
                    <a:p>
                      <a:pPr algn="ctr" fontAlgn="ctr">
                        <a:buNone/>
                      </a:pPr>
                      <a:r>
                        <a:rPr lang="en-IN" sz="1300" b="0" i="0" u="none" strike="noStrike" dirty="0">
                          <a:solidFill>
                            <a:srgbClr val="000000"/>
                          </a:solidFill>
                          <a:effectLst/>
                          <a:latin typeface="Cambria" panose="02040503050406030204" pitchFamily="18" charset="0"/>
                        </a:rPr>
                        <a:t>Information Technology</a:t>
                      </a:r>
                    </a:p>
                  </a:txBody>
                  <a:tcPr marL="9525" marR="9525" marT="9525" marB="0" anchor="ctr">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solidFill>
                  </a:tcPr>
                </a:tc>
                <a:tc>
                  <a:txBody>
                    <a:bodyPr/>
                    <a:lstStyle/>
                    <a:p>
                      <a:pPr algn="ctr" fontAlgn="ctr">
                        <a:buNone/>
                      </a:pPr>
                      <a:r>
                        <a:rPr lang="en-IN" sz="1300" b="0" i="0" u="none" strike="noStrike">
                          <a:solidFill>
                            <a:srgbClr val="000000"/>
                          </a:solidFill>
                          <a:effectLst/>
                          <a:latin typeface="Cambria" panose="02040503050406030204" pitchFamily="18" charset="0"/>
                        </a:rPr>
                        <a:t>1.3</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solidFill>
                  </a:tcPr>
                </a:tc>
                <a:tc>
                  <a:txBody>
                    <a:bodyPr/>
                    <a:lstStyle/>
                    <a:p>
                      <a:pPr algn="ctr" fontAlgn="ctr">
                        <a:buNone/>
                      </a:pPr>
                      <a:r>
                        <a:rPr lang="en-IN" sz="1300" b="0" i="0" u="none" strike="noStrike">
                          <a:solidFill>
                            <a:srgbClr val="000000"/>
                          </a:solidFill>
                          <a:effectLst/>
                          <a:latin typeface="Cambria" panose="02040503050406030204" pitchFamily="18" charset="0"/>
                        </a:rPr>
                        <a:t>-1.1</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solidFill>
                  </a:tcPr>
                </a:tc>
                <a:tc>
                  <a:txBody>
                    <a:bodyPr/>
                    <a:lstStyle/>
                    <a:p>
                      <a:pPr algn="ctr" fontAlgn="ctr">
                        <a:buNone/>
                      </a:pPr>
                      <a:r>
                        <a:rPr lang="en-IN" sz="1300" b="0" i="0" u="none" strike="noStrike">
                          <a:solidFill>
                            <a:srgbClr val="000000"/>
                          </a:solidFill>
                          <a:effectLst/>
                          <a:latin typeface="Cambria" panose="02040503050406030204" pitchFamily="18" charset="0"/>
                        </a:rPr>
                        <a:t>0.2</a:t>
                      </a:r>
                    </a:p>
                  </a:txBody>
                  <a:tcPr marL="9525" marR="9525" marT="9525" marB="0" anchor="ctr">
                    <a:lnL w="12700" cap="flat" cmpd="sng" algn="ctr">
                      <a:solidFill>
                        <a:schemeClr val="bg1"/>
                      </a:solidFill>
                      <a:prstDash val="solid"/>
                      <a:round/>
                      <a:headEnd type="none" w="med" len="med"/>
                      <a:tailEnd type="none" w="med" len="med"/>
                    </a:lnL>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solidFill>
                  </a:tcPr>
                </a:tc>
                <a:extLst>
                  <a:ext uri="{0D108BD9-81ED-4DB2-BD59-A6C34878D82A}">
                    <a16:rowId xmlns:a16="http://schemas.microsoft.com/office/drawing/2014/main" val="1760003012"/>
                  </a:ext>
                </a:extLst>
              </a:tr>
              <a:tr h="193271">
                <a:tc>
                  <a:txBody>
                    <a:bodyPr/>
                    <a:lstStyle/>
                    <a:p>
                      <a:pPr algn="ctr" fontAlgn="ctr">
                        <a:buNone/>
                      </a:pPr>
                      <a:r>
                        <a:rPr lang="en-IN" sz="1300" b="0" i="0" u="none" strike="noStrike" dirty="0">
                          <a:solidFill>
                            <a:srgbClr val="000000"/>
                          </a:solidFill>
                          <a:effectLst/>
                          <a:latin typeface="Cambria" panose="02040503050406030204" pitchFamily="18" charset="0"/>
                        </a:rPr>
                        <a:t>Materials</a:t>
                      </a:r>
                    </a:p>
                  </a:txBody>
                  <a:tcPr marL="9525" marR="9525" marT="9525" marB="0" anchor="ctr">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85000"/>
                      </a:schemeClr>
                    </a:solidFill>
                  </a:tcPr>
                </a:tc>
                <a:tc>
                  <a:txBody>
                    <a:bodyPr/>
                    <a:lstStyle/>
                    <a:p>
                      <a:pPr algn="ctr" fontAlgn="ctr">
                        <a:buNone/>
                      </a:pPr>
                      <a:r>
                        <a:rPr lang="en-IN" sz="1300" b="0" i="0" u="none" strike="noStrike" dirty="0">
                          <a:solidFill>
                            <a:srgbClr val="000000"/>
                          </a:solidFill>
                          <a:effectLst/>
                          <a:latin typeface="Cambria" panose="02040503050406030204" pitchFamily="18" charset="0"/>
                        </a:rPr>
                        <a:t>0.5</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85000"/>
                      </a:schemeClr>
                    </a:solidFill>
                  </a:tcPr>
                </a:tc>
                <a:tc>
                  <a:txBody>
                    <a:bodyPr/>
                    <a:lstStyle/>
                    <a:p>
                      <a:pPr algn="ctr" fontAlgn="ctr">
                        <a:buNone/>
                      </a:pPr>
                      <a:r>
                        <a:rPr lang="en-IN" sz="1300" b="0" i="0" u="none" strike="noStrike" dirty="0">
                          <a:solidFill>
                            <a:srgbClr val="000000"/>
                          </a:solidFill>
                          <a:effectLst/>
                          <a:latin typeface="Cambria" panose="02040503050406030204" pitchFamily="18" charset="0"/>
                        </a:rPr>
                        <a:t>-0.7</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85000"/>
                      </a:schemeClr>
                    </a:solidFill>
                  </a:tcPr>
                </a:tc>
                <a:tc>
                  <a:txBody>
                    <a:bodyPr/>
                    <a:lstStyle/>
                    <a:p>
                      <a:pPr algn="ctr" fontAlgn="ctr">
                        <a:buNone/>
                      </a:pPr>
                      <a:r>
                        <a:rPr lang="en-IN" sz="1300" b="0" i="0" u="none" strike="noStrike" dirty="0">
                          <a:solidFill>
                            <a:srgbClr val="000000"/>
                          </a:solidFill>
                          <a:effectLst/>
                          <a:latin typeface="Cambria" panose="02040503050406030204" pitchFamily="18" charset="0"/>
                        </a:rPr>
                        <a:t>-0.2</a:t>
                      </a:r>
                    </a:p>
                  </a:txBody>
                  <a:tcPr marL="9525" marR="9525" marT="9525" marB="0" anchor="ctr">
                    <a:lnL w="12700" cap="flat" cmpd="sng" algn="ctr">
                      <a:solidFill>
                        <a:schemeClr val="bg1"/>
                      </a:solidFill>
                      <a:prstDash val="solid"/>
                      <a:round/>
                      <a:headEnd type="none" w="med" len="med"/>
                      <a:tailEnd type="none" w="med" len="med"/>
                    </a:lnL>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683216355"/>
                  </a:ext>
                </a:extLst>
              </a:tr>
              <a:tr h="193271">
                <a:tc>
                  <a:txBody>
                    <a:bodyPr/>
                    <a:lstStyle/>
                    <a:p>
                      <a:pPr algn="ctr" fontAlgn="ctr">
                        <a:buNone/>
                      </a:pPr>
                      <a:r>
                        <a:rPr lang="en-IN" sz="1300" b="0" i="0" u="none" strike="noStrike" dirty="0">
                          <a:solidFill>
                            <a:srgbClr val="000000"/>
                          </a:solidFill>
                          <a:effectLst/>
                          <a:latin typeface="Cambria" panose="02040503050406030204" pitchFamily="18" charset="0"/>
                        </a:rPr>
                        <a:t>Real Estate</a:t>
                      </a:r>
                    </a:p>
                  </a:txBody>
                  <a:tcPr marL="9525" marR="9525" marT="9525" marB="0" anchor="ctr">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solidFill>
                  </a:tcPr>
                </a:tc>
                <a:tc>
                  <a:txBody>
                    <a:bodyPr/>
                    <a:lstStyle/>
                    <a:p>
                      <a:pPr algn="ctr" fontAlgn="ctr">
                        <a:buNone/>
                      </a:pPr>
                      <a:r>
                        <a:rPr lang="en-IN" sz="1300" b="0" i="0" u="none" strike="noStrike">
                          <a:solidFill>
                            <a:srgbClr val="000000"/>
                          </a:solidFill>
                          <a:effectLst/>
                          <a:latin typeface="Cambria" panose="02040503050406030204" pitchFamily="18" charset="0"/>
                        </a:rPr>
                        <a:t>0.2</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solidFill>
                  </a:tcPr>
                </a:tc>
                <a:tc>
                  <a:txBody>
                    <a:bodyPr/>
                    <a:lstStyle/>
                    <a:p>
                      <a:pPr algn="ctr" fontAlgn="ctr">
                        <a:buNone/>
                      </a:pPr>
                      <a:r>
                        <a:rPr lang="en-IN" sz="1300" b="0" i="0" u="none" strike="noStrike">
                          <a:solidFill>
                            <a:srgbClr val="000000"/>
                          </a:solidFill>
                          <a:effectLst/>
                          <a:latin typeface="Cambria" panose="02040503050406030204" pitchFamily="18" charset="0"/>
                        </a:rPr>
                        <a:t>-0.7</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solidFill>
                  </a:tcPr>
                </a:tc>
                <a:tc>
                  <a:txBody>
                    <a:bodyPr/>
                    <a:lstStyle/>
                    <a:p>
                      <a:pPr algn="ctr" fontAlgn="ctr">
                        <a:buNone/>
                      </a:pPr>
                      <a:r>
                        <a:rPr lang="en-IN" sz="1300" b="0" i="0" u="none" strike="noStrike" dirty="0">
                          <a:solidFill>
                            <a:srgbClr val="000000"/>
                          </a:solidFill>
                          <a:effectLst/>
                          <a:latin typeface="Cambria" panose="02040503050406030204" pitchFamily="18" charset="0"/>
                        </a:rPr>
                        <a:t>-0.5</a:t>
                      </a:r>
                    </a:p>
                  </a:txBody>
                  <a:tcPr marL="9525" marR="9525" marT="9525" marB="0" anchor="ctr">
                    <a:lnL w="12700" cap="flat" cmpd="sng" algn="ctr">
                      <a:solidFill>
                        <a:schemeClr val="bg1"/>
                      </a:solidFill>
                      <a:prstDash val="solid"/>
                      <a:round/>
                      <a:headEnd type="none" w="med" len="med"/>
                      <a:tailEnd type="none" w="med" len="med"/>
                    </a:lnL>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solidFill>
                  </a:tcPr>
                </a:tc>
                <a:extLst>
                  <a:ext uri="{0D108BD9-81ED-4DB2-BD59-A6C34878D82A}">
                    <a16:rowId xmlns:a16="http://schemas.microsoft.com/office/drawing/2014/main" val="2508451232"/>
                  </a:ext>
                </a:extLst>
              </a:tr>
              <a:tr h="193271">
                <a:tc>
                  <a:txBody>
                    <a:bodyPr/>
                    <a:lstStyle/>
                    <a:p>
                      <a:pPr algn="ctr" fontAlgn="ctr">
                        <a:buNone/>
                      </a:pPr>
                      <a:r>
                        <a:rPr lang="en-IN" sz="1300" b="0" i="0" u="none" strike="noStrike" dirty="0">
                          <a:solidFill>
                            <a:srgbClr val="000000"/>
                          </a:solidFill>
                          <a:effectLst/>
                          <a:latin typeface="Cambria" panose="02040503050406030204" pitchFamily="18" charset="0"/>
                        </a:rPr>
                        <a:t>Utilities</a:t>
                      </a:r>
                    </a:p>
                  </a:txBody>
                  <a:tcPr marL="9525" marR="9525" marT="9525" marB="0" anchor="ctr">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85000"/>
                      </a:schemeClr>
                    </a:solidFill>
                  </a:tcPr>
                </a:tc>
                <a:tc>
                  <a:txBody>
                    <a:bodyPr/>
                    <a:lstStyle/>
                    <a:p>
                      <a:pPr algn="ctr" fontAlgn="ctr">
                        <a:buNone/>
                      </a:pPr>
                      <a:r>
                        <a:rPr lang="en-IN" sz="1300" b="0" i="0" u="none" strike="noStrike" dirty="0">
                          <a:solidFill>
                            <a:srgbClr val="000000"/>
                          </a:solidFill>
                          <a:effectLst/>
                          <a:latin typeface="Cambria" panose="02040503050406030204" pitchFamily="18" charset="0"/>
                        </a:rPr>
                        <a:t>1.0</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85000"/>
                      </a:schemeClr>
                    </a:solidFill>
                  </a:tcPr>
                </a:tc>
                <a:tc>
                  <a:txBody>
                    <a:bodyPr/>
                    <a:lstStyle/>
                    <a:p>
                      <a:pPr algn="ctr" fontAlgn="ctr">
                        <a:buNone/>
                      </a:pPr>
                      <a:r>
                        <a:rPr lang="en-IN" sz="1300" b="0" i="0" u="none" strike="noStrike" dirty="0">
                          <a:solidFill>
                            <a:srgbClr val="000000"/>
                          </a:solidFill>
                          <a:effectLst/>
                          <a:latin typeface="Cambria" panose="02040503050406030204" pitchFamily="18" charset="0"/>
                        </a:rPr>
                        <a:t>0.0</a:t>
                      </a:r>
                    </a:p>
                  </a:txBody>
                  <a:tcPr marL="9525" marR="952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85000"/>
                      </a:schemeClr>
                    </a:solidFill>
                  </a:tcPr>
                </a:tc>
                <a:tc>
                  <a:txBody>
                    <a:bodyPr/>
                    <a:lstStyle/>
                    <a:p>
                      <a:pPr algn="ctr" fontAlgn="ctr">
                        <a:buNone/>
                      </a:pPr>
                      <a:r>
                        <a:rPr lang="en-IN" sz="1300" b="0" i="0" u="none" strike="noStrike" dirty="0">
                          <a:solidFill>
                            <a:srgbClr val="000000"/>
                          </a:solidFill>
                          <a:effectLst/>
                          <a:latin typeface="Cambria" panose="02040503050406030204" pitchFamily="18" charset="0"/>
                        </a:rPr>
                        <a:t>0.9</a:t>
                      </a:r>
                    </a:p>
                  </a:txBody>
                  <a:tcPr marL="9525" marR="9525" marT="9525" marB="0" anchor="ctr">
                    <a:lnL w="12700" cap="flat" cmpd="sng" algn="ctr">
                      <a:solidFill>
                        <a:schemeClr val="bg1"/>
                      </a:solidFill>
                      <a:prstDash val="solid"/>
                      <a:round/>
                      <a:headEnd type="none" w="med" len="med"/>
                      <a:tailEnd type="none" w="med" len="med"/>
                    </a:lnL>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3110706371"/>
                  </a:ext>
                </a:extLst>
              </a:tr>
            </a:tbl>
          </a:graphicData>
        </a:graphic>
      </p:graphicFrame>
      <p:graphicFrame>
        <p:nvGraphicFramePr>
          <p:cNvPr id="12" name="Chart 11">
            <a:extLst>
              <a:ext uri="{FF2B5EF4-FFF2-40B4-BE49-F238E27FC236}">
                <a16:creationId xmlns:a16="http://schemas.microsoft.com/office/drawing/2014/main" id="{79D3F7EC-E772-522C-F865-4653D2265722}"/>
              </a:ext>
            </a:extLst>
          </p:cNvPr>
          <p:cNvGraphicFramePr>
            <a:graphicFrameLocks/>
          </p:cNvGraphicFramePr>
          <p:nvPr/>
        </p:nvGraphicFramePr>
        <p:xfrm>
          <a:off x="4108178" y="5403529"/>
          <a:ext cx="4165292" cy="1120801"/>
        </p:xfrm>
        <a:graphic>
          <a:graphicData uri="http://schemas.openxmlformats.org/drawingml/2006/chart">
            <c:chart xmlns:c="http://schemas.openxmlformats.org/drawingml/2006/chart" xmlns:r="http://schemas.openxmlformats.org/officeDocument/2006/relationships" r:id="rId2"/>
          </a:graphicData>
        </a:graphic>
      </p:graphicFrame>
      <p:pic>
        <p:nvPicPr>
          <p:cNvPr id="10" name="Picture 9" descr="A white text on a black background&#10;&#10;AI-generated content may be incorrect.">
            <a:extLst>
              <a:ext uri="{FF2B5EF4-FFF2-40B4-BE49-F238E27FC236}">
                <a16:creationId xmlns:a16="http://schemas.microsoft.com/office/drawing/2014/main" id="{392B4D6B-50FD-B38A-0879-66449DBFE846}"/>
              </a:ext>
            </a:extLst>
          </p:cNvPr>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10362466" y="234062"/>
            <a:ext cx="1559328" cy="340260"/>
          </a:xfrm>
          <a:prstGeom prst="rect">
            <a:avLst/>
          </a:prstGeom>
        </p:spPr>
      </p:pic>
      <p:graphicFrame>
        <p:nvGraphicFramePr>
          <p:cNvPr id="11" name="Chart 10">
            <a:extLst>
              <a:ext uri="{FF2B5EF4-FFF2-40B4-BE49-F238E27FC236}">
                <a16:creationId xmlns:a16="http://schemas.microsoft.com/office/drawing/2014/main" id="{135C3D7C-A249-AD99-8B1E-FA00067F5E54}"/>
              </a:ext>
            </a:extLst>
          </p:cNvPr>
          <p:cNvGraphicFramePr>
            <a:graphicFrameLocks/>
          </p:cNvGraphicFramePr>
          <p:nvPr/>
        </p:nvGraphicFramePr>
        <p:xfrm>
          <a:off x="4108178" y="970810"/>
          <a:ext cx="4175138" cy="1578905"/>
        </p:xfrm>
        <a:graphic>
          <a:graphicData uri="http://schemas.openxmlformats.org/drawingml/2006/chart">
            <c:chart xmlns:c="http://schemas.openxmlformats.org/drawingml/2006/chart" xmlns:r="http://schemas.openxmlformats.org/officeDocument/2006/relationships" r:id="rId4"/>
          </a:graphicData>
        </a:graphic>
      </p:graphicFrame>
    </p:spTree>
    <p:extLst>
      <p:ext uri="{BB962C8B-B14F-4D97-AF65-F5344CB8AC3E}">
        <p14:creationId xmlns:p14="http://schemas.microsoft.com/office/powerpoint/2010/main" val="690374526"/>
      </p:ext>
    </p:extLst>
  </p:cSld>
  <p:clrMapOvr>
    <a:masterClrMapping/>
  </p:clrMapOvr>
</p:sld>
</file>

<file path=ppt/slides/slide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3"/>
          <p:cNvSpPr/>
          <p:nvPr/>
        </p:nvSpPr>
        <p:spPr>
          <a:xfrm>
            <a:off x="0" y="0"/>
            <a:ext cx="12192000" cy="821635"/>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 name="Title 1">
            <a:extLst>
              <a:ext uri="{FF2B5EF4-FFF2-40B4-BE49-F238E27FC236}">
                <a16:creationId xmlns:a16="http://schemas.microsoft.com/office/drawing/2014/main" id="{D5D14BE9-64D4-42CE-969F-9590C16A2F5F}"/>
              </a:ext>
            </a:extLst>
          </p:cNvPr>
          <p:cNvSpPr txBox="1">
            <a:spLocks/>
          </p:cNvSpPr>
          <p:nvPr/>
        </p:nvSpPr>
        <p:spPr>
          <a:xfrm>
            <a:off x="165475" y="106018"/>
            <a:ext cx="11007609" cy="630899"/>
          </a:xfrm>
          <a:prstGeom prst="rect">
            <a:avLst/>
          </a:prstGeom>
        </p:spPr>
        <p:txBody>
          <a:bodyPr vert="horz" lIns="91440" tIns="45720" rIns="91440" bIns="45720" rtlCol="0" anchor="ctr">
            <a:noAutofit/>
          </a:bodyPr>
          <a:lstStyle>
            <a:lvl1pPr algn="ctr" defTabSz="914400" rtl="0" eaLnBrk="1" latinLnBrk="0" hangingPunct="1">
              <a:lnSpc>
                <a:spcPct val="90000"/>
              </a:lnSpc>
              <a:spcBef>
                <a:spcPct val="0"/>
              </a:spcBef>
              <a:buNone/>
              <a:defRPr sz="6000" kern="1200">
                <a:solidFill>
                  <a:schemeClr val="tx1"/>
                </a:solidFill>
                <a:latin typeface="+mj-lt"/>
                <a:ea typeface="+mj-ea"/>
                <a:cs typeface="+mj-cs"/>
              </a:defRPr>
            </a:lvl1pPr>
          </a:lstStyle>
          <a:p>
            <a:pPr marL="0" marR="0" lvl="0" indent="0" algn="l" defTabSz="914400" rtl="0" eaLnBrk="1" fontAlgn="auto" latinLnBrk="0" hangingPunct="1">
              <a:lnSpc>
                <a:spcPct val="90000"/>
              </a:lnSpc>
              <a:spcBef>
                <a:spcPct val="0"/>
              </a:spcBef>
              <a:spcAft>
                <a:spcPts val="0"/>
              </a:spcAft>
              <a:buClrTx/>
              <a:buSzTx/>
              <a:buFontTx/>
              <a:buNone/>
              <a:tabLst/>
              <a:defRPr/>
            </a:pPr>
            <a:r>
              <a:rPr kumimoji="0" lang="en-US" sz="2800" b="1" i="0" u="none" strike="noStrike" kern="1200" cap="none" spc="0" normalizeH="0" baseline="0" noProof="0" dirty="0">
                <a:ln>
                  <a:noFill/>
                </a:ln>
                <a:solidFill>
                  <a:prstClr val="white"/>
                </a:solidFill>
                <a:effectLst/>
                <a:uLnTx/>
                <a:uFillTx/>
                <a:latin typeface="Cambria" panose="02040503050406030204" pitchFamily="18" charset="0"/>
                <a:ea typeface="Cambria" panose="02040503050406030204" pitchFamily="18" charset="0"/>
                <a:cs typeface="+mj-cs"/>
              </a:rPr>
              <a:t>LONG - SHORT AIF</a:t>
            </a:r>
          </a:p>
          <a:p>
            <a:pPr marL="0" marR="0" lvl="0" indent="0" algn="l" defTabSz="914400" rtl="0" eaLnBrk="1" fontAlgn="auto" latinLnBrk="0" hangingPunct="1">
              <a:lnSpc>
                <a:spcPct val="90000"/>
              </a:lnSpc>
              <a:spcBef>
                <a:spcPct val="0"/>
              </a:spcBef>
              <a:spcAft>
                <a:spcPts val="0"/>
              </a:spcAft>
              <a:buClrTx/>
              <a:buSzTx/>
              <a:buFontTx/>
              <a:buNone/>
              <a:tabLst/>
              <a:defRPr/>
            </a:pPr>
            <a:r>
              <a:rPr kumimoji="0" lang="en-US" sz="2800" b="1" i="0" u="none" strike="noStrike" kern="1200" cap="none" spc="0" normalizeH="0" baseline="0" noProof="0" dirty="0" err="1">
                <a:ln>
                  <a:noFill/>
                </a:ln>
                <a:solidFill>
                  <a:prstClr val="white"/>
                </a:solidFill>
                <a:effectLst/>
                <a:uLnTx/>
                <a:uFillTx/>
                <a:latin typeface="Cambria" panose="02040503050406030204" pitchFamily="18" charset="0"/>
                <a:ea typeface="Cambria" panose="02040503050406030204" pitchFamily="18" charset="0"/>
                <a:cs typeface="+mj-cs"/>
              </a:rPr>
              <a:t>Nuvama</a:t>
            </a:r>
            <a:r>
              <a:rPr kumimoji="0" lang="en-US" sz="2800" b="1" i="0" u="none" strike="noStrike" kern="1200" cap="none" spc="0" normalizeH="0" baseline="0" noProof="0" dirty="0">
                <a:ln>
                  <a:noFill/>
                </a:ln>
                <a:solidFill>
                  <a:prstClr val="white"/>
                </a:solidFill>
                <a:effectLst/>
                <a:uLnTx/>
                <a:uFillTx/>
                <a:latin typeface="Cambria" panose="02040503050406030204" pitchFamily="18" charset="0"/>
                <a:ea typeface="Cambria" panose="02040503050406030204" pitchFamily="18" charset="0"/>
                <a:cs typeface="+mj-cs"/>
              </a:rPr>
              <a:t> Enhanced Dynamic Growth Equity (Cat III AIF) </a:t>
            </a:r>
          </a:p>
        </p:txBody>
      </p:sp>
      <p:sp>
        <p:nvSpPr>
          <p:cNvPr id="18" name="Rectangle 17"/>
          <p:cNvSpPr/>
          <p:nvPr/>
        </p:nvSpPr>
        <p:spPr>
          <a:xfrm>
            <a:off x="0" y="808383"/>
            <a:ext cx="12192000" cy="45719"/>
          </a:xfrm>
          <a:prstGeom prst="rect">
            <a:avLst/>
          </a:prstGeom>
          <a:solidFill>
            <a:schemeClr val="bg1">
              <a:lumMod val="6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7" name="Rectangle 26"/>
          <p:cNvSpPr/>
          <p:nvPr/>
        </p:nvSpPr>
        <p:spPr>
          <a:xfrm>
            <a:off x="0" y="6641517"/>
            <a:ext cx="12192000" cy="235963"/>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8" name="Slide Number Placeholder 18"/>
          <p:cNvSpPr>
            <a:spLocks noGrp="1"/>
          </p:cNvSpPr>
          <p:nvPr>
            <p:ph type="sldNum" sz="quarter" idx="12"/>
          </p:nvPr>
        </p:nvSpPr>
        <p:spPr>
          <a:xfrm>
            <a:off x="9448800" y="6549225"/>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1E62F875-1F54-4527-993B-FB1D0CCB3E02}" type="slidenum">
              <a:rPr kumimoji="0" lang="en-IN" sz="1200" b="1" i="0" u="none" strike="noStrike" kern="1200" cap="none" spc="0" normalizeH="0" baseline="0" noProof="0" smtClean="0">
                <a:ln>
                  <a:noFill/>
                </a:ln>
                <a:solidFill>
                  <a:prstClr val="white"/>
                </a:solidFill>
                <a:effectLst/>
                <a:uLnTx/>
                <a:uFillTx/>
                <a:latin typeface="Cambria" panose="02040503050406030204" pitchFamily="18" charset="0"/>
                <a:ea typeface="Cambria" panose="02040503050406030204" pitchFamily="18" charset="0"/>
                <a:cs typeface="+mn-cs"/>
              </a:rPr>
              <a:pPr marL="0" marR="0" lvl="0" indent="0" algn="r" defTabSz="914400" rtl="0" eaLnBrk="1" fontAlgn="auto" latinLnBrk="0" hangingPunct="1">
                <a:lnSpc>
                  <a:spcPct val="100000"/>
                </a:lnSpc>
                <a:spcBef>
                  <a:spcPts val="0"/>
                </a:spcBef>
                <a:spcAft>
                  <a:spcPts val="0"/>
                </a:spcAft>
                <a:buClrTx/>
                <a:buSzTx/>
                <a:buFontTx/>
                <a:buNone/>
                <a:tabLst/>
                <a:defRPr/>
              </a:pPr>
              <a:t>97</a:t>
            </a:fld>
            <a:endParaRPr kumimoji="0" lang="en-IN" sz="1200" b="1" i="0" u="none" strike="noStrike" kern="1200" cap="none" spc="0" normalizeH="0" baseline="0" noProof="0">
              <a:ln>
                <a:noFill/>
              </a:ln>
              <a:solidFill>
                <a:prstClr val="white"/>
              </a:solidFill>
              <a:effectLst/>
              <a:uLnTx/>
              <a:uFillTx/>
              <a:latin typeface="Cambria" panose="02040503050406030204" pitchFamily="18" charset="0"/>
              <a:ea typeface="Cambria" panose="02040503050406030204" pitchFamily="18" charset="0"/>
              <a:cs typeface="+mn-cs"/>
            </a:endParaRPr>
          </a:p>
        </p:txBody>
      </p:sp>
      <p:sp>
        <p:nvSpPr>
          <p:cNvPr id="2" name="TextBox 1">
            <a:extLst>
              <a:ext uri="{FF2B5EF4-FFF2-40B4-BE49-F238E27FC236}">
                <a16:creationId xmlns:a16="http://schemas.microsoft.com/office/drawing/2014/main" id="{71116AB5-ABE9-4F34-D104-F3FDAB38EE2C}"/>
              </a:ext>
            </a:extLst>
          </p:cNvPr>
          <p:cNvSpPr txBox="1"/>
          <p:nvPr/>
        </p:nvSpPr>
        <p:spPr>
          <a:xfrm>
            <a:off x="147812" y="948759"/>
            <a:ext cx="3840898" cy="2893100"/>
          </a:xfrm>
          <a:prstGeom prst="rect">
            <a:avLst/>
          </a:prstGeom>
          <a:noFill/>
          <a:ln>
            <a:solidFill>
              <a:schemeClr val="bg1">
                <a:lumMod val="85000"/>
              </a:schemeClr>
            </a:solidFill>
          </a:ln>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400" b="1" i="0"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rPr>
              <a:t>Investment Objective</a:t>
            </a: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endParaRPr kumimoji="0" lang="en-US" sz="1400" b="0" i="0"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endParaRP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rPr>
              <a:t>The fund aims to deliver consistent equity – like returns over 1-3 Years, while lowering portfolio volatility.</a:t>
            </a: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rPr>
              <a:t>The fund limits downside during corrections.</a:t>
            </a: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rPr>
              <a:t>Helps in Capitalizing long as well as short opportunities to generate alpha on equity portfolio.</a:t>
            </a: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400" b="0" i="0"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mn-cs"/>
              </a:rPr>
              <a:t>Complementary investment strategies help deliver consistent returns and reduce the impact of market fluctuations.</a:t>
            </a:r>
          </a:p>
        </p:txBody>
      </p:sp>
      <p:graphicFrame>
        <p:nvGraphicFramePr>
          <p:cNvPr id="3" name="Table 2">
            <a:extLst>
              <a:ext uri="{FF2B5EF4-FFF2-40B4-BE49-F238E27FC236}">
                <a16:creationId xmlns:a16="http://schemas.microsoft.com/office/drawing/2014/main" id="{48B8B061-5AD2-A1EF-D120-BD5663C12821}"/>
              </a:ext>
            </a:extLst>
          </p:cNvPr>
          <p:cNvGraphicFramePr>
            <a:graphicFrameLocks noGrp="1"/>
          </p:cNvGraphicFramePr>
          <p:nvPr>
            <p:extLst>
              <p:ext uri="{D42A27DB-BD31-4B8C-83A1-F6EECF244321}">
                <p14:modId xmlns:p14="http://schemas.microsoft.com/office/powerpoint/2010/main" val="1801234516"/>
              </p:ext>
            </p:extLst>
          </p:nvPr>
        </p:nvGraphicFramePr>
        <p:xfrm>
          <a:off x="183137" y="3906439"/>
          <a:ext cx="3805573" cy="955633"/>
        </p:xfrm>
        <a:graphic>
          <a:graphicData uri="http://schemas.openxmlformats.org/drawingml/2006/table">
            <a:tbl>
              <a:tblPr/>
              <a:tblGrid>
                <a:gridCol w="1357148">
                  <a:extLst>
                    <a:ext uri="{9D8B030D-6E8A-4147-A177-3AD203B41FA5}">
                      <a16:colId xmlns:a16="http://schemas.microsoft.com/office/drawing/2014/main" val="3506255909"/>
                    </a:ext>
                  </a:extLst>
                </a:gridCol>
                <a:gridCol w="2448425">
                  <a:extLst>
                    <a:ext uri="{9D8B030D-6E8A-4147-A177-3AD203B41FA5}">
                      <a16:colId xmlns:a16="http://schemas.microsoft.com/office/drawing/2014/main" val="2392678090"/>
                    </a:ext>
                  </a:extLst>
                </a:gridCol>
              </a:tblGrid>
              <a:tr h="266212">
                <a:tc gridSpan="2">
                  <a:txBody>
                    <a:bodyPr/>
                    <a:lstStyle/>
                    <a:p>
                      <a:pPr algn="ctr" rtl="0" fontAlgn="ctr"/>
                      <a:r>
                        <a:rPr lang="en-IN" sz="1400" b="1" i="0" u="none" strike="noStrike" dirty="0">
                          <a:solidFill>
                            <a:srgbClr val="FFFFFF"/>
                          </a:solidFill>
                          <a:effectLst/>
                          <a:latin typeface="Cambria" panose="02040503050406030204" pitchFamily="18" charset="0"/>
                          <a:ea typeface="Cambria" panose="02040503050406030204" pitchFamily="18" charset="0"/>
                        </a:rPr>
                        <a:t>Fund Structure</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000000"/>
                    </a:solidFill>
                  </a:tcPr>
                </a:tc>
                <a:tc hMerge="1">
                  <a:txBody>
                    <a:bodyPr/>
                    <a:lstStyle/>
                    <a:p>
                      <a:endParaRPr lang="en-IN"/>
                    </a:p>
                  </a:txBody>
                  <a:tcPr/>
                </a:tc>
                <a:extLst>
                  <a:ext uri="{0D108BD9-81ED-4DB2-BD59-A6C34878D82A}">
                    <a16:rowId xmlns:a16="http://schemas.microsoft.com/office/drawing/2014/main" val="3233174111"/>
                  </a:ext>
                </a:extLst>
              </a:tr>
              <a:tr h="229807">
                <a:tc>
                  <a:txBody>
                    <a:bodyPr/>
                    <a:lstStyle/>
                    <a:p>
                      <a:pPr algn="ctr" rtl="0" fontAlgn="b"/>
                      <a:r>
                        <a:rPr lang="en-IN" sz="1200" b="1" i="0" u="none" strike="noStrike" dirty="0">
                          <a:solidFill>
                            <a:srgbClr val="000000"/>
                          </a:solidFill>
                          <a:effectLst/>
                          <a:latin typeface="Cambria" panose="02040503050406030204" pitchFamily="18" charset="0"/>
                          <a:ea typeface="Cambria" panose="02040503050406030204" pitchFamily="18" charset="0"/>
                        </a:rPr>
                        <a:t>Inception Date</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905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bg1">
                        <a:lumMod val="85000"/>
                      </a:schemeClr>
                    </a:solidFill>
                  </a:tcPr>
                </a:tc>
                <a:tc>
                  <a:txBody>
                    <a:bodyPr/>
                    <a:lstStyle/>
                    <a:p>
                      <a:pPr algn="ctr" rtl="0" fontAlgn="ctr"/>
                      <a:r>
                        <a:rPr lang="en-IN" sz="1200" b="0" i="0" u="none" strike="noStrike" dirty="0">
                          <a:solidFill>
                            <a:srgbClr val="000000"/>
                          </a:solidFill>
                          <a:effectLst/>
                          <a:latin typeface="Cambria" panose="02040503050406030204" pitchFamily="18" charset="0"/>
                          <a:ea typeface="Cambria" panose="02040503050406030204" pitchFamily="18" charset="0"/>
                        </a:rPr>
                        <a:t>April 05, 2021</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905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2260061183"/>
                  </a:ext>
                </a:extLst>
              </a:tr>
              <a:tr h="229807">
                <a:tc>
                  <a:txBody>
                    <a:bodyPr/>
                    <a:lstStyle/>
                    <a:p>
                      <a:pPr algn="ctr" rtl="0" fontAlgn="b"/>
                      <a:r>
                        <a:rPr lang="en-US" sz="1200" b="1" i="0" u="none" strike="noStrike" dirty="0">
                          <a:solidFill>
                            <a:srgbClr val="000000"/>
                          </a:solidFill>
                          <a:effectLst/>
                          <a:latin typeface="Cambria" panose="02040503050406030204" pitchFamily="18" charset="0"/>
                          <a:ea typeface="Cambria" panose="02040503050406030204" pitchFamily="18" charset="0"/>
                        </a:rPr>
                        <a:t>AUM</a:t>
                      </a:r>
                      <a:endParaRPr lang="en-IN" sz="1200" b="1" i="0" u="none" strike="noStrike" dirty="0">
                        <a:solidFill>
                          <a:srgbClr val="000000"/>
                        </a:solidFill>
                        <a:effectLst/>
                        <a:latin typeface="Cambria" panose="02040503050406030204" pitchFamily="18" charset="0"/>
                        <a:ea typeface="Cambria" panose="02040503050406030204" pitchFamily="18" charset="0"/>
                      </a:endParaRP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bg1">
                        <a:lumMod val="95000"/>
                      </a:schemeClr>
                    </a:solidFill>
                  </a:tcPr>
                </a:tc>
                <a:tc>
                  <a:txBody>
                    <a:bodyPr/>
                    <a:lstStyle/>
                    <a:p>
                      <a:pPr algn="ctr" rtl="0" fontAlgn="ctr"/>
                      <a:r>
                        <a:rPr lang="en-US" sz="1200" b="0" i="0" u="none" strike="noStrike" dirty="0">
                          <a:solidFill>
                            <a:schemeClr val="tx1"/>
                          </a:solidFill>
                          <a:effectLst/>
                          <a:latin typeface="Cambria" panose="02040503050406030204" pitchFamily="18" charset="0"/>
                          <a:ea typeface="Cambria" panose="02040503050406030204" pitchFamily="18" charset="0"/>
                        </a:rPr>
                        <a:t>~ 1,981 </a:t>
                      </a:r>
                      <a:r>
                        <a:rPr lang="en-US" sz="1200" b="0" i="0" u="none" strike="noStrike" dirty="0" err="1">
                          <a:solidFill>
                            <a:srgbClr val="000000"/>
                          </a:solidFill>
                          <a:effectLst/>
                          <a:latin typeface="Cambria" panose="02040503050406030204" pitchFamily="18" charset="0"/>
                          <a:ea typeface="Cambria" panose="02040503050406030204" pitchFamily="18" charset="0"/>
                        </a:rPr>
                        <a:t>crs</a:t>
                      </a:r>
                      <a:endParaRPr lang="en-IN" sz="1200" b="0" i="0" u="none" strike="noStrike" dirty="0">
                        <a:solidFill>
                          <a:srgbClr val="000000"/>
                        </a:solidFill>
                        <a:effectLst/>
                        <a:latin typeface="Cambria" panose="02040503050406030204" pitchFamily="18" charset="0"/>
                        <a:ea typeface="Cambria" panose="02040503050406030204" pitchFamily="18" charset="0"/>
                      </a:endParaRP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1729803151"/>
                  </a:ext>
                </a:extLst>
              </a:tr>
              <a:tr h="229807">
                <a:tc>
                  <a:txBody>
                    <a:bodyPr/>
                    <a:lstStyle/>
                    <a:p>
                      <a:pPr algn="ctr" rtl="0" fontAlgn="b"/>
                      <a:r>
                        <a:rPr lang="en-IN" sz="1200" b="1" i="0" u="none" strike="noStrike" dirty="0">
                          <a:solidFill>
                            <a:srgbClr val="000000"/>
                          </a:solidFill>
                          <a:effectLst/>
                          <a:latin typeface="Cambria" panose="02040503050406030204" pitchFamily="18" charset="0"/>
                          <a:ea typeface="Cambria" panose="02040503050406030204" pitchFamily="18" charset="0"/>
                        </a:rPr>
                        <a:t>Exit Load</a:t>
                      </a: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bg1">
                        <a:lumMod val="85000"/>
                      </a:schemeClr>
                    </a:solidFill>
                  </a:tcPr>
                </a:tc>
                <a:tc>
                  <a:txBody>
                    <a:bodyPr/>
                    <a:lstStyle/>
                    <a:p>
                      <a:pPr algn="ctr" rtl="0" fontAlgn="ctr"/>
                      <a:r>
                        <a:rPr lang="en-US" sz="1200" b="0" i="0" u="none" strike="noStrike" dirty="0">
                          <a:solidFill>
                            <a:srgbClr val="000000"/>
                          </a:solidFill>
                          <a:effectLst/>
                          <a:latin typeface="Cambria" panose="02040503050406030204" pitchFamily="18" charset="0"/>
                          <a:ea typeface="Cambria" panose="02040503050406030204" pitchFamily="18" charset="0"/>
                        </a:rPr>
                        <a:t>1% up to 12 Months</a:t>
                      </a:r>
                      <a:endParaRPr lang="en-IN" sz="1200" b="0" i="0" u="none" strike="noStrike" dirty="0">
                        <a:solidFill>
                          <a:srgbClr val="000000"/>
                        </a:solidFill>
                        <a:effectLst/>
                        <a:latin typeface="Cambria" panose="02040503050406030204" pitchFamily="18" charset="0"/>
                        <a:ea typeface="Cambria" panose="02040503050406030204" pitchFamily="18" charset="0"/>
                      </a:endParaRPr>
                    </a:p>
                  </a:txBody>
                  <a:tcPr marL="9525" marR="952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684727909"/>
                  </a:ext>
                </a:extLst>
              </a:tr>
            </a:tbl>
          </a:graphicData>
        </a:graphic>
      </p:graphicFrame>
      <p:graphicFrame>
        <p:nvGraphicFramePr>
          <p:cNvPr id="6" name="Table 8">
            <a:extLst>
              <a:ext uri="{FF2B5EF4-FFF2-40B4-BE49-F238E27FC236}">
                <a16:creationId xmlns:a16="http://schemas.microsoft.com/office/drawing/2014/main" id="{0F057579-E380-B80A-5CD8-FD80DDA896A4}"/>
              </a:ext>
            </a:extLst>
          </p:cNvPr>
          <p:cNvGraphicFramePr>
            <a:graphicFrameLocks noGrp="1"/>
          </p:cNvGraphicFramePr>
          <p:nvPr/>
        </p:nvGraphicFramePr>
        <p:xfrm>
          <a:off x="8412954" y="5408328"/>
          <a:ext cx="3649414" cy="790575"/>
        </p:xfrm>
        <a:graphic>
          <a:graphicData uri="http://schemas.openxmlformats.org/drawingml/2006/table">
            <a:tbl>
              <a:tblPr firstRow="1" bandRow="1">
                <a:tableStyleId>{073A0DAA-6AF3-43AB-8588-CEC1D06C72B9}</a:tableStyleId>
              </a:tblPr>
              <a:tblGrid>
                <a:gridCol w="723113">
                  <a:extLst>
                    <a:ext uri="{9D8B030D-6E8A-4147-A177-3AD203B41FA5}">
                      <a16:colId xmlns:a16="http://schemas.microsoft.com/office/drawing/2014/main" val="3655427531"/>
                    </a:ext>
                  </a:extLst>
                </a:gridCol>
                <a:gridCol w="723550">
                  <a:extLst>
                    <a:ext uri="{9D8B030D-6E8A-4147-A177-3AD203B41FA5}">
                      <a16:colId xmlns:a16="http://schemas.microsoft.com/office/drawing/2014/main" val="1999429750"/>
                    </a:ext>
                  </a:extLst>
                </a:gridCol>
                <a:gridCol w="927653">
                  <a:extLst>
                    <a:ext uri="{9D8B030D-6E8A-4147-A177-3AD203B41FA5}">
                      <a16:colId xmlns:a16="http://schemas.microsoft.com/office/drawing/2014/main" val="3806244071"/>
                    </a:ext>
                  </a:extLst>
                </a:gridCol>
                <a:gridCol w="1275098">
                  <a:extLst>
                    <a:ext uri="{9D8B030D-6E8A-4147-A177-3AD203B41FA5}">
                      <a16:colId xmlns:a16="http://schemas.microsoft.com/office/drawing/2014/main" val="2792217199"/>
                    </a:ext>
                  </a:extLst>
                </a:gridCol>
              </a:tblGrid>
              <a:tr h="224401">
                <a:tc gridSpan="4">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IN" sz="1100" b="1" i="0" u="none" strike="noStrike">
                          <a:solidFill>
                            <a:schemeClr val="bg1"/>
                          </a:solidFill>
                          <a:effectLst/>
                          <a:latin typeface="Cambria" panose="02040503050406030204" pitchFamily="18" charset="0"/>
                          <a:ea typeface="Cambria" panose="02040503050406030204" pitchFamily="18" charset="0"/>
                        </a:rPr>
                        <a:t>Fee</a:t>
                      </a:r>
                      <a:r>
                        <a:rPr lang="en-IN" sz="1100" b="1" i="0" u="none" strike="noStrike" baseline="0">
                          <a:solidFill>
                            <a:schemeClr val="bg1"/>
                          </a:solidFill>
                          <a:effectLst/>
                          <a:latin typeface="Cambria" panose="02040503050406030204" pitchFamily="18" charset="0"/>
                          <a:ea typeface="Cambria" panose="02040503050406030204" pitchFamily="18" charset="0"/>
                        </a:rPr>
                        <a:t> Structure</a:t>
                      </a:r>
                      <a:endParaRPr lang="en-IN" sz="1100" b="1" i="0" u="none" strike="noStrike">
                        <a:solidFill>
                          <a:schemeClr val="bg1"/>
                        </a:solidFill>
                        <a:effectLst/>
                        <a:latin typeface="Cambria" panose="02040503050406030204" pitchFamily="18" charset="0"/>
                        <a:ea typeface="Cambria" panose="02040503050406030204" pitchFamily="18" charset="0"/>
                      </a:endParaRPr>
                    </a:p>
                  </a:txBody>
                  <a:tcPr anchor="ctr"/>
                </a:tc>
                <a:tc hMerge="1">
                  <a:txBody>
                    <a:bodyPr/>
                    <a:lstStyle/>
                    <a:p>
                      <a:pPr algn="ctr" fontAlgn="ctr"/>
                      <a:endParaRPr lang="en-IN" sz="1200" b="1" i="0" u="none" strike="noStrike">
                        <a:solidFill>
                          <a:schemeClr val="bg1"/>
                        </a:solidFill>
                        <a:effectLst/>
                        <a:latin typeface="Cambria" panose="02040503050406030204" pitchFamily="18" charset="0"/>
                        <a:ea typeface="Cambria" panose="02040503050406030204" pitchFamily="18" charset="0"/>
                      </a:endParaRPr>
                    </a:p>
                  </a:txBody>
                  <a:tcPr marL="9525" marR="9525" marT="9525" marB="0" anchor="ctr"/>
                </a:tc>
                <a:tc hMerge="1">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IN" sz="1300" b="1" i="0" u="none" strike="noStrike">
                        <a:solidFill>
                          <a:schemeClr val="bg1"/>
                        </a:solidFill>
                        <a:effectLst/>
                        <a:latin typeface="Cambria" panose="02040503050406030204" pitchFamily="18" charset="0"/>
                        <a:ea typeface="Cambria" panose="02040503050406030204" pitchFamily="18" charset="0"/>
                      </a:endParaRPr>
                    </a:p>
                  </a:txBody>
                  <a:tcPr anchor="ctr"/>
                </a:tc>
                <a:tc hMerge="1">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IN" sz="1300" b="1" i="0" u="none" strike="noStrike">
                        <a:solidFill>
                          <a:schemeClr val="bg1"/>
                        </a:solidFill>
                        <a:effectLst/>
                        <a:latin typeface="Cambria" panose="02040503050406030204" pitchFamily="18" charset="0"/>
                        <a:ea typeface="Cambria" panose="02040503050406030204" pitchFamily="18" charset="0"/>
                      </a:endParaRPr>
                    </a:p>
                  </a:txBody>
                  <a:tcPr anchor="ctr"/>
                </a:tc>
                <a:extLst>
                  <a:ext uri="{0D108BD9-81ED-4DB2-BD59-A6C34878D82A}">
                    <a16:rowId xmlns:a16="http://schemas.microsoft.com/office/drawing/2014/main" val="3419815612"/>
                  </a:ext>
                </a:extLst>
              </a:tr>
              <a:tr h="153451">
                <a:tc>
                  <a:txBody>
                    <a:bodyPr/>
                    <a:lstStyle/>
                    <a:p>
                      <a:pPr algn="ctr" fontAlgn="b"/>
                      <a:r>
                        <a:rPr lang="en-IN" sz="1100" b="1" i="0" u="none" strike="noStrike">
                          <a:solidFill>
                            <a:schemeClr val="tx1"/>
                          </a:solidFill>
                          <a:effectLst/>
                          <a:latin typeface="Cambria" panose="02040503050406030204" pitchFamily="18" charset="0"/>
                          <a:ea typeface="Cambria" panose="02040503050406030204" pitchFamily="18" charset="0"/>
                        </a:rPr>
                        <a:t>Corpus</a:t>
                      </a:r>
                    </a:p>
                  </a:txBody>
                  <a:tcPr marL="9525" marR="9525" marT="9525" marB="0" anchor="ctr"/>
                </a:tc>
                <a:tc>
                  <a:txBody>
                    <a:bodyPr/>
                    <a:lstStyle/>
                    <a:p>
                      <a:pPr algn="ctr" fontAlgn="ctr"/>
                      <a:r>
                        <a:rPr lang="en-IN" sz="1100" b="1" i="0" u="none" strike="noStrike">
                          <a:solidFill>
                            <a:schemeClr val="tx1"/>
                          </a:solidFill>
                          <a:effectLst/>
                          <a:latin typeface="Cambria" panose="02040503050406030204" pitchFamily="18" charset="0"/>
                          <a:ea typeface="Cambria" panose="02040503050406030204" pitchFamily="18" charset="0"/>
                        </a:rPr>
                        <a:t>M. Fees</a:t>
                      </a:r>
                    </a:p>
                  </a:txBody>
                  <a:tcPr marL="9525" marR="9525" marT="9525" marB="0" anchor="ctr"/>
                </a:tc>
                <a:tc>
                  <a:txBody>
                    <a:bodyPr/>
                    <a:lstStyle/>
                    <a:p>
                      <a:pPr algn="ctr" fontAlgn="ctr"/>
                      <a:r>
                        <a:rPr lang="en-IN" sz="1100" b="1" i="0" u="none" strike="noStrike">
                          <a:solidFill>
                            <a:schemeClr val="tx1"/>
                          </a:solidFill>
                          <a:effectLst/>
                          <a:latin typeface="Cambria" panose="02040503050406030204" pitchFamily="18" charset="0"/>
                          <a:ea typeface="Cambria" panose="02040503050406030204" pitchFamily="18" charset="0"/>
                        </a:rPr>
                        <a:t>Hurdle</a:t>
                      </a:r>
                    </a:p>
                  </a:txBody>
                  <a:tcPr marL="9525" marR="9525" marT="9525" marB="0" anchor="ctr"/>
                </a:tc>
                <a:tc>
                  <a:txBody>
                    <a:bodyPr/>
                    <a:lstStyle/>
                    <a:p>
                      <a:pPr algn="ctr" fontAlgn="ctr"/>
                      <a:r>
                        <a:rPr lang="en-IN" sz="1100" b="1" i="0" u="none" strike="noStrike">
                          <a:solidFill>
                            <a:schemeClr val="tx1"/>
                          </a:solidFill>
                          <a:effectLst/>
                          <a:latin typeface="Cambria" panose="02040503050406030204" pitchFamily="18" charset="0"/>
                          <a:ea typeface="Cambria" panose="02040503050406030204" pitchFamily="18" charset="0"/>
                        </a:rPr>
                        <a:t>Performance fees</a:t>
                      </a:r>
                    </a:p>
                  </a:txBody>
                  <a:tcPr marL="9525" marR="9525" marT="9525" marB="0" anchor="ctr"/>
                </a:tc>
                <a:extLst>
                  <a:ext uri="{0D108BD9-81ED-4DB2-BD59-A6C34878D82A}">
                    <a16:rowId xmlns:a16="http://schemas.microsoft.com/office/drawing/2014/main" val="1593328609"/>
                  </a:ext>
                </a:extLst>
              </a:tr>
              <a:tr h="153451">
                <a:tc>
                  <a:txBody>
                    <a:bodyPr/>
                    <a:lstStyle/>
                    <a:p>
                      <a:pPr algn="ctr" fontAlgn="ctr"/>
                      <a:r>
                        <a:rPr lang="en-IN" sz="1100" b="0" i="0" u="none" strike="noStrike">
                          <a:solidFill>
                            <a:schemeClr val="tx1"/>
                          </a:solidFill>
                          <a:effectLst/>
                          <a:latin typeface="Cambria" panose="02040503050406030204" pitchFamily="18" charset="0"/>
                          <a:ea typeface="Cambria" panose="02040503050406030204" pitchFamily="18" charset="0"/>
                        </a:rPr>
                        <a:t>1-10cr</a:t>
                      </a:r>
                    </a:p>
                  </a:txBody>
                  <a:tcPr marL="9525" marR="9525" marT="9525" marB="0" anchor="ctr"/>
                </a:tc>
                <a:tc>
                  <a:txBody>
                    <a:bodyPr/>
                    <a:lstStyle/>
                    <a:p>
                      <a:pPr algn="ctr" fontAlgn="ctr"/>
                      <a:r>
                        <a:rPr lang="en-IN" sz="1100" b="0" i="0" u="none" strike="noStrike">
                          <a:solidFill>
                            <a:schemeClr val="tx1"/>
                          </a:solidFill>
                          <a:effectLst/>
                          <a:latin typeface="Cambria" panose="02040503050406030204" pitchFamily="18" charset="0"/>
                          <a:ea typeface="Cambria" panose="02040503050406030204" pitchFamily="18" charset="0"/>
                        </a:rPr>
                        <a:t>2.25%</a:t>
                      </a:r>
                    </a:p>
                  </a:txBody>
                  <a:tcPr marL="9525" marR="9525" marT="9525" marB="0" anchor="ctr"/>
                </a:tc>
                <a:tc>
                  <a:txBody>
                    <a:bodyPr/>
                    <a:lstStyle/>
                    <a:p>
                      <a:pPr algn="ctr" fontAlgn="ctr"/>
                      <a:r>
                        <a:rPr lang="en-IN" sz="1100" b="0" i="0" u="none" strike="noStrike">
                          <a:solidFill>
                            <a:schemeClr val="tx1"/>
                          </a:solidFill>
                          <a:effectLst/>
                          <a:latin typeface="Cambria" panose="02040503050406030204" pitchFamily="18" charset="0"/>
                          <a:ea typeface="Cambria" panose="02040503050406030204" pitchFamily="18" charset="0"/>
                        </a:rPr>
                        <a:t>-</a:t>
                      </a:r>
                    </a:p>
                  </a:txBody>
                  <a:tcPr marL="9525" marR="9525" marT="9525" marB="0" anchor="ctr"/>
                </a:tc>
                <a:tc>
                  <a:txBody>
                    <a:bodyPr/>
                    <a:lstStyle/>
                    <a:p>
                      <a:pPr algn="ctr" fontAlgn="ctr"/>
                      <a:r>
                        <a:rPr lang="en-US" sz="1100" b="0" i="0" u="none" strike="noStrike">
                          <a:solidFill>
                            <a:schemeClr val="tx1"/>
                          </a:solidFill>
                          <a:effectLst/>
                          <a:latin typeface="Cambria" panose="02040503050406030204" pitchFamily="18" charset="0"/>
                          <a:ea typeface="Cambria" panose="02040503050406030204" pitchFamily="18" charset="0"/>
                        </a:rPr>
                        <a:t>-</a:t>
                      </a:r>
                      <a:endParaRPr lang="en-IN" sz="1100" b="0" i="0" u="none" strike="noStrike">
                        <a:solidFill>
                          <a:schemeClr val="tx1"/>
                        </a:solidFill>
                        <a:effectLst/>
                        <a:latin typeface="Cambria" panose="02040503050406030204" pitchFamily="18" charset="0"/>
                        <a:ea typeface="Cambria" panose="02040503050406030204" pitchFamily="18" charset="0"/>
                      </a:endParaRPr>
                    </a:p>
                  </a:txBody>
                  <a:tcPr marL="9525" marR="9525" marT="9525" marB="0" anchor="ctr"/>
                </a:tc>
                <a:extLst>
                  <a:ext uri="{0D108BD9-81ED-4DB2-BD59-A6C34878D82A}">
                    <a16:rowId xmlns:a16="http://schemas.microsoft.com/office/drawing/2014/main" val="918766262"/>
                  </a:ext>
                </a:extLst>
              </a:tr>
              <a:tr h="153451">
                <a:tc>
                  <a:txBody>
                    <a:bodyPr/>
                    <a:lstStyle/>
                    <a:p>
                      <a:pPr algn="ctr" fontAlgn="ctr"/>
                      <a:r>
                        <a:rPr lang="en-IN" sz="1100" b="0" i="0" u="none" strike="noStrike">
                          <a:solidFill>
                            <a:schemeClr val="tx1"/>
                          </a:solidFill>
                          <a:effectLst/>
                          <a:latin typeface="Cambria" panose="02040503050406030204" pitchFamily="18" charset="0"/>
                          <a:ea typeface="Cambria" panose="02040503050406030204" pitchFamily="18" charset="0"/>
                        </a:rPr>
                        <a:t>1-10cr</a:t>
                      </a:r>
                    </a:p>
                  </a:txBody>
                  <a:tcPr marL="9525" marR="9525" marT="9525" marB="0" anchor="ctr"/>
                </a:tc>
                <a:tc>
                  <a:txBody>
                    <a:bodyPr/>
                    <a:lstStyle/>
                    <a:p>
                      <a:pPr marL="0" marR="0" lvl="0" indent="0" algn="ctr" defTabSz="914400" rtl="0" eaLnBrk="1" fontAlgn="ctr" latinLnBrk="0" hangingPunct="1">
                        <a:lnSpc>
                          <a:spcPct val="100000"/>
                        </a:lnSpc>
                        <a:spcBef>
                          <a:spcPts val="0"/>
                        </a:spcBef>
                        <a:spcAft>
                          <a:spcPts val="0"/>
                        </a:spcAft>
                        <a:buClrTx/>
                        <a:buSzTx/>
                        <a:buFontTx/>
                        <a:buNone/>
                        <a:tabLst/>
                        <a:defRPr/>
                      </a:pPr>
                      <a:r>
                        <a:rPr lang="en-IN" sz="1100" b="0" i="0" u="none" strike="noStrike">
                          <a:solidFill>
                            <a:schemeClr val="tx1"/>
                          </a:solidFill>
                          <a:effectLst/>
                          <a:latin typeface="Cambria" panose="02040503050406030204" pitchFamily="18" charset="0"/>
                          <a:ea typeface="Cambria" panose="02040503050406030204" pitchFamily="18" charset="0"/>
                        </a:rPr>
                        <a:t>1.75%</a:t>
                      </a:r>
                    </a:p>
                  </a:txBody>
                  <a:tcPr marL="9525" marR="9525" marT="9525" marB="0" anchor="ctr"/>
                </a:tc>
                <a:tc>
                  <a:txBody>
                    <a:bodyPr/>
                    <a:lstStyle/>
                    <a:p>
                      <a:pPr algn="ctr" fontAlgn="ctr"/>
                      <a:r>
                        <a:rPr lang="en-IN" sz="1100" b="0" i="0" u="none" strike="noStrike">
                          <a:solidFill>
                            <a:schemeClr val="tx1"/>
                          </a:solidFill>
                          <a:effectLst/>
                          <a:latin typeface="Cambria" panose="02040503050406030204" pitchFamily="18" charset="0"/>
                          <a:ea typeface="Cambria" panose="02040503050406030204" pitchFamily="18" charset="0"/>
                        </a:rPr>
                        <a:t>10.00%</a:t>
                      </a:r>
                    </a:p>
                  </a:txBody>
                  <a:tcPr marL="9525" marR="9525" marT="9525" marB="0" anchor="ctr"/>
                </a:tc>
                <a:tc>
                  <a:txBody>
                    <a:bodyPr/>
                    <a:lstStyle/>
                    <a:p>
                      <a:pPr algn="ctr" fontAlgn="ctr"/>
                      <a:r>
                        <a:rPr lang="en-IN" sz="1100" b="0" i="0" u="none" strike="noStrike">
                          <a:solidFill>
                            <a:schemeClr val="tx1"/>
                          </a:solidFill>
                          <a:effectLst/>
                          <a:latin typeface="Cambria" panose="02040503050406030204" pitchFamily="18" charset="0"/>
                          <a:ea typeface="Cambria" panose="02040503050406030204" pitchFamily="18" charset="0"/>
                        </a:rPr>
                        <a:t>15.00%</a:t>
                      </a:r>
                    </a:p>
                  </a:txBody>
                  <a:tcPr marL="9525" marR="9525" marT="9525" marB="0" anchor="ctr"/>
                </a:tc>
                <a:extLst>
                  <a:ext uri="{0D108BD9-81ED-4DB2-BD59-A6C34878D82A}">
                    <a16:rowId xmlns:a16="http://schemas.microsoft.com/office/drawing/2014/main" val="562307693"/>
                  </a:ext>
                </a:extLst>
              </a:tr>
            </a:tbl>
          </a:graphicData>
        </a:graphic>
      </p:graphicFrame>
      <p:sp>
        <p:nvSpPr>
          <p:cNvPr id="8" name="TextBox 7">
            <a:extLst>
              <a:ext uri="{FF2B5EF4-FFF2-40B4-BE49-F238E27FC236}">
                <a16:creationId xmlns:a16="http://schemas.microsoft.com/office/drawing/2014/main" id="{0DDC6ADD-1281-1F85-A8AC-20081B04F567}"/>
              </a:ext>
            </a:extLst>
          </p:cNvPr>
          <p:cNvSpPr txBox="1"/>
          <p:nvPr/>
        </p:nvSpPr>
        <p:spPr>
          <a:xfrm>
            <a:off x="8412954" y="6132808"/>
            <a:ext cx="3903308" cy="553998"/>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000" b="0" i="1"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*performance as on </a:t>
            </a:r>
            <a:r>
              <a:rPr lang="en-IN" sz="1000" i="1" dirty="0">
                <a:solidFill>
                  <a:prstClr val="black"/>
                </a:solidFill>
                <a:latin typeface="Cambria" panose="02040503050406030204" pitchFamily="18" charset="0"/>
                <a:ea typeface="Cambria" panose="02040503050406030204" pitchFamily="18" charset="0"/>
              </a:rPr>
              <a:t>July</a:t>
            </a:r>
            <a:r>
              <a:rPr kumimoji="0" lang="en-IN" sz="1000" b="0" i="1"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 31</a:t>
            </a:r>
            <a:r>
              <a:rPr kumimoji="0" lang="en-IN" sz="1000" b="0" i="1" u="none" strike="noStrike" kern="1200" cap="none" spc="0" normalizeH="0" baseline="30000" noProof="0" dirty="0">
                <a:ln>
                  <a:noFill/>
                </a:ln>
                <a:solidFill>
                  <a:prstClr val="black"/>
                </a:solidFill>
                <a:effectLst/>
                <a:uLnTx/>
                <a:uFillTx/>
                <a:latin typeface="Cambria" panose="02040503050406030204" pitchFamily="18" charset="0"/>
                <a:ea typeface="Cambria" panose="02040503050406030204" pitchFamily="18" charset="0"/>
                <a:cs typeface="+mn-cs"/>
              </a:rPr>
              <a:t>st</a:t>
            </a:r>
            <a:r>
              <a:rPr kumimoji="0" lang="en-IN" sz="1000" b="0" i="1"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  2026.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000" b="0" i="1"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a:t>
            </a:r>
            <a:r>
              <a:rPr kumimoji="0" lang="en-US" sz="1000" b="0" i="1"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Returns are post fees and expenses</a:t>
            </a:r>
            <a:endParaRPr kumimoji="0" lang="en-IN" sz="1000" b="0" i="1"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1000" b="0" i="1"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**no catch-up, High watermark applicable</a:t>
            </a:r>
          </a:p>
        </p:txBody>
      </p:sp>
      <p:graphicFrame>
        <p:nvGraphicFramePr>
          <p:cNvPr id="12" name="Table 11">
            <a:extLst>
              <a:ext uri="{FF2B5EF4-FFF2-40B4-BE49-F238E27FC236}">
                <a16:creationId xmlns:a16="http://schemas.microsoft.com/office/drawing/2014/main" id="{94CD1B30-3753-BF86-71EC-D33B8086B5D0}"/>
              </a:ext>
            </a:extLst>
          </p:cNvPr>
          <p:cNvGraphicFramePr>
            <a:graphicFrameLocks noGrp="1"/>
          </p:cNvGraphicFramePr>
          <p:nvPr>
            <p:extLst>
              <p:ext uri="{D42A27DB-BD31-4B8C-83A1-F6EECF244321}">
                <p14:modId xmlns:p14="http://schemas.microsoft.com/office/powerpoint/2010/main" val="2894153343"/>
              </p:ext>
            </p:extLst>
          </p:nvPr>
        </p:nvGraphicFramePr>
        <p:xfrm>
          <a:off x="8412954" y="2007939"/>
          <a:ext cx="3649414" cy="1139190"/>
        </p:xfrm>
        <a:graphic>
          <a:graphicData uri="http://schemas.openxmlformats.org/drawingml/2006/table">
            <a:tbl>
              <a:tblPr>
                <a:tableStyleId>{2D5ABB26-0587-4C30-8999-92F81FD0307C}</a:tableStyleId>
              </a:tblPr>
              <a:tblGrid>
                <a:gridCol w="2366488">
                  <a:extLst>
                    <a:ext uri="{9D8B030D-6E8A-4147-A177-3AD203B41FA5}">
                      <a16:colId xmlns:a16="http://schemas.microsoft.com/office/drawing/2014/main" val="4147412650"/>
                    </a:ext>
                  </a:extLst>
                </a:gridCol>
                <a:gridCol w="1282926">
                  <a:extLst>
                    <a:ext uri="{9D8B030D-6E8A-4147-A177-3AD203B41FA5}">
                      <a16:colId xmlns:a16="http://schemas.microsoft.com/office/drawing/2014/main" val="3770067374"/>
                    </a:ext>
                  </a:extLst>
                </a:gridCol>
              </a:tblGrid>
              <a:tr h="67755">
                <a:tc>
                  <a:txBody>
                    <a:bodyPr/>
                    <a:lstStyle/>
                    <a:p>
                      <a:pPr algn="ctr" fontAlgn="ctr"/>
                      <a:r>
                        <a:rPr lang="en-US" sz="1100" b="1" u="none" strike="noStrike">
                          <a:solidFill>
                            <a:srgbClr val="FFFFFF"/>
                          </a:solidFill>
                          <a:effectLst/>
                          <a:latin typeface="Cambria" panose="02040503050406030204" pitchFamily="18" charset="0"/>
                          <a:ea typeface="Cambria" panose="02040503050406030204" pitchFamily="18" charset="0"/>
                        </a:rPr>
                        <a:t>Top Holdings</a:t>
                      </a:r>
                      <a:endParaRPr lang="en-US" sz="1100" b="1" i="0" u="none" strike="noStrike">
                        <a:solidFill>
                          <a:srgbClr val="FFFFFF"/>
                        </a:solidFill>
                        <a:effectLst/>
                        <a:latin typeface="Cambria" panose="02040503050406030204" pitchFamily="18" charset="0"/>
                        <a:ea typeface="Cambria" panose="02040503050406030204" pitchFamily="18" charset="0"/>
                      </a:endParaRPr>
                    </a:p>
                  </a:txBody>
                  <a:tcPr marL="9525" marR="9525" marT="9525" marB="0" anchor="ctr">
                    <a:lnR w="12700" cap="flat" cmpd="sng" algn="ctr">
                      <a:solidFill>
                        <a:schemeClr val="bg1"/>
                      </a:solidFill>
                      <a:prstDash val="solid"/>
                      <a:round/>
                      <a:headEnd type="none" w="med" len="med"/>
                      <a:tailEnd type="none" w="med" len="med"/>
                    </a:lnR>
                    <a:lnB w="12700" cap="flat" cmpd="sng" algn="ctr">
                      <a:solidFill>
                        <a:schemeClr val="bg1"/>
                      </a:solidFill>
                      <a:prstDash val="solid"/>
                      <a:round/>
                      <a:headEnd type="none" w="med" len="med"/>
                      <a:tailEnd type="none" w="med" len="med"/>
                    </a:lnB>
                    <a:solidFill>
                      <a:schemeClr val="tx1"/>
                    </a:solidFill>
                  </a:tcPr>
                </a:tc>
                <a:tc>
                  <a:txBody>
                    <a:bodyPr/>
                    <a:lstStyle/>
                    <a:p>
                      <a:pPr algn="ctr" fontAlgn="ctr"/>
                      <a:r>
                        <a:rPr lang="en-US" sz="1100" b="1" u="none" strike="noStrike">
                          <a:solidFill>
                            <a:srgbClr val="FFFFFF"/>
                          </a:solidFill>
                          <a:effectLst/>
                          <a:latin typeface="Cambria" panose="02040503050406030204" pitchFamily="18" charset="0"/>
                          <a:ea typeface="Cambria" panose="02040503050406030204" pitchFamily="18" charset="0"/>
                        </a:rPr>
                        <a:t>%</a:t>
                      </a:r>
                      <a:endParaRPr lang="en-US" sz="1100" b="1" i="0" u="none" strike="noStrike">
                        <a:solidFill>
                          <a:srgbClr val="FFFFFF"/>
                        </a:solidFill>
                        <a:effectLst/>
                        <a:latin typeface="Cambria" panose="02040503050406030204" pitchFamily="18" charset="0"/>
                        <a:ea typeface="Cambria" panose="02040503050406030204" pitchFamily="18" charset="0"/>
                      </a:endParaRPr>
                    </a:p>
                  </a:txBody>
                  <a:tcPr marL="9525" marR="9525" marT="9525" marB="0" anchor="ctr">
                    <a:lnL w="12700" cap="flat" cmpd="sng" algn="ctr">
                      <a:solidFill>
                        <a:schemeClr val="bg1"/>
                      </a:solidFill>
                      <a:prstDash val="solid"/>
                      <a:round/>
                      <a:headEnd type="none" w="med" len="med"/>
                      <a:tailEnd type="none" w="med" len="med"/>
                    </a:lnL>
                    <a:lnB w="12700" cap="flat" cmpd="sng" algn="ctr">
                      <a:solidFill>
                        <a:schemeClr val="bg1"/>
                      </a:solidFill>
                      <a:prstDash val="solid"/>
                      <a:round/>
                      <a:headEnd type="none" w="med" len="med"/>
                      <a:tailEnd type="none" w="med" len="med"/>
                    </a:lnB>
                    <a:solidFill>
                      <a:schemeClr val="tx1"/>
                    </a:solidFill>
                  </a:tcPr>
                </a:tc>
                <a:extLst>
                  <a:ext uri="{0D108BD9-81ED-4DB2-BD59-A6C34878D82A}">
                    <a16:rowId xmlns:a16="http://schemas.microsoft.com/office/drawing/2014/main" val="3911229197"/>
                  </a:ext>
                </a:extLst>
              </a:tr>
              <a:tr h="67755">
                <a:tc>
                  <a:txBody>
                    <a:bodyPr/>
                    <a:lstStyle/>
                    <a:p>
                      <a:pPr algn="ctr" rtl="0" fontAlgn="ctr">
                        <a:buNone/>
                      </a:pPr>
                      <a:r>
                        <a:rPr lang="en-IN" sz="1200" b="0" i="0" u="none" strike="noStrike" dirty="0">
                          <a:solidFill>
                            <a:srgbClr val="000000"/>
                          </a:solidFill>
                          <a:effectLst/>
                          <a:latin typeface="Cambria" panose="02040503050406030204" pitchFamily="18" charset="0"/>
                        </a:rPr>
                        <a:t>RELIANCE</a:t>
                      </a:r>
                    </a:p>
                  </a:txBody>
                  <a:tcPr marL="9525" marR="9525" marT="9525" marB="0" anchor="ctr">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95000"/>
                      </a:schemeClr>
                    </a:solidFill>
                  </a:tcPr>
                </a:tc>
                <a:tc>
                  <a:txBody>
                    <a:bodyPr/>
                    <a:lstStyle/>
                    <a:p>
                      <a:pPr algn="ctr" rtl="0" fontAlgn="ctr">
                        <a:buNone/>
                      </a:pPr>
                      <a:r>
                        <a:rPr lang="en-IN" sz="1200" b="0" i="0" u="none" strike="noStrike">
                          <a:solidFill>
                            <a:srgbClr val="000000"/>
                          </a:solidFill>
                          <a:effectLst/>
                          <a:latin typeface="Cambria" panose="02040503050406030204" pitchFamily="18" charset="0"/>
                        </a:rPr>
                        <a:t>9.70%</a:t>
                      </a:r>
                    </a:p>
                  </a:txBody>
                  <a:tcPr marL="9525" marR="9525" marT="9525" marB="0" anchor="ctr">
                    <a:lnL w="12700" cap="flat" cmpd="sng" algn="ctr">
                      <a:solidFill>
                        <a:schemeClr val="bg1"/>
                      </a:solidFill>
                      <a:prstDash val="solid"/>
                      <a:round/>
                      <a:headEnd type="none" w="med" len="med"/>
                      <a:tailEnd type="none" w="med" len="med"/>
                    </a:lnL>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1052192175"/>
                  </a:ext>
                </a:extLst>
              </a:tr>
              <a:tr h="67755">
                <a:tc>
                  <a:txBody>
                    <a:bodyPr/>
                    <a:lstStyle/>
                    <a:p>
                      <a:pPr algn="ctr" rtl="0" fontAlgn="ctr">
                        <a:buNone/>
                      </a:pPr>
                      <a:r>
                        <a:rPr lang="en-IN" sz="1200" b="0" i="0" u="none" strike="noStrike">
                          <a:solidFill>
                            <a:srgbClr val="000000"/>
                          </a:solidFill>
                          <a:effectLst/>
                          <a:latin typeface="Cambria" panose="02040503050406030204" pitchFamily="18" charset="0"/>
                        </a:rPr>
                        <a:t>HDFC BANK</a:t>
                      </a:r>
                    </a:p>
                  </a:txBody>
                  <a:tcPr marL="9525" marR="9525" marT="9525" marB="0" anchor="ctr">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85000"/>
                      </a:schemeClr>
                    </a:solidFill>
                  </a:tcPr>
                </a:tc>
                <a:tc>
                  <a:txBody>
                    <a:bodyPr/>
                    <a:lstStyle/>
                    <a:p>
                      <a:pPr algn="ctr" rtl="0" fontAlgn="ctr">
                        <a:buNone/>
                      </a:pPr>
                      <a:r>
                        <a:rPr lang="en-IN" sz="1200" b="0" i="0" u="none" strike="noStrike">
                          <a:solidFill>
                            <a:srgbClr val="000000"/>
                          </a:solidFill>
                          <a:effectLst/>
                          <a:latin typeface="Cambria" panose="02040503050406030204" pitchFamily="18" charset="0"/>
                        </a:rPr>
                        <a:t>9.00%</a:t>
                      </a:r>
                    </a:p>
                  </a:txBody>
                  <a:tcPr marL="9525" marR="9525" marT="9525" marB="0" anchor="ctr">
                    <a:lnL w="12700" cap="flat" cmpd="sng" algn="ctr">
                      <a:solidFill>
                        <a:schemeClr val="bg1"/>
                      </a:solidFill>
                      <a:prstDash val="solid"/>
                      <a:round/>
                      <a:headEnd type="none" w="med" len="med"/>
                      <a:tailEnd type="none" w="med" len="med"/>
                    </a:lnL>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507468716"/>
                  </a:ext>
                </a:extLst>
              </a:tr>
              <a:tr h="67755">
                <a:tc>
                  <a:txBody>
                    <a:bodyPr/>
                    <a:lstStyle/>
                    <a:p>
                      <a:pPr algn="ctr" rtl="0" fontAlgn="ctr">
                        <a:buNone/>
                      </a:pPr>
                      <a:r>
                        <a:rPr lang="en-IN" sz="1200" b="0" i="0" u="none" strike="noStrike">
                          <a:solidFill>
                            <a:srgbClr val="000000"/>
                          </a:solidFill>
                          <a:effectLst/>
                          <a:latin typeface="Cambria" panose="02040503050406030204" pitchFamily="18" charset="0"/>
                        </a:rPr>
                        <a:t>INDUS TOWERS</a:t>
                      </a:r>
                    </a:p>
                  </a:txBody>
                  <a:tcPr marL="9525" marR="9525" marT="9525" marB="0" anchor="ctr">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95000"/>
                      </a:schemeClr>
                    </a:solidFill>
                  </a:tcPr>
                </a:tc>
                <a:tc>
                  <a:txBody>
                    <a:bodyPr/>
                    <a:lstStyle/>
                    <a:p>
                      <a:pPr algn="ctr" rtl="0" fontAlgn="ctr">
                        <a:buNone/>
                      </a:pPr>
                      <a:r>
                        <a:rPr lang="en-IN" sz="1200" b="0" i="0" u="none" strike="noStrike">
                          <a:solidFill>
                            <a:srgbClr val="000000"/>
                          </a:solidFill>
                          <a:effectLst/>
                          <a:latin typeface="Cambria" panose="02040503050406030204" pitchFamily="18" charset="0"/>
                        </a:rPr>
                        <a:t>4.60%</a:t>
                      </a:r>
                    </a:p>
                  </a:txBody>
                  <a:tcPr marL="9525" marR="9525" marT="9525" marB="0" anchor="ctr">
                    <a:lnL w="12700" cap="flat" cmpd="sng" algn="ctr">
                      <a:solidFill>
                        <a:schemeClr val="bg1"/>
                      </a:solidFill>
                      <a:prstDash val="solid"/>
                      <a:round/>
                      <a:headEnd type="none" w="med" len="med"/>
                      <a:tailEnd type="none" w="med" len="med"/>
                    </a:lnL>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4125725180"/>
                  </a:ext>
                </a:extLst>
              </a:tr>
              <a:tr h="67755">
                <a:tc>
                  <a:txBody>
                    <a:bodyPr/>
                    <a:lstStyle/>
                    <a:p>
                      <a:pPr algn="ctr" rtl="0" fontAlgn="ctr">
                        <a:buNone/>
                      </a:pPr>
                      <a:r>
                        <a:rPr lang="en-IN" sz="1200" b="0" i="0" u="none" strike="noStrike">
                          <a:solidFill>
                            <a:srgbClr val="000000"/>
                          </a:solidFill>
                          <a:effectLst/>
                          <a:latin typeface="Cambria" panose="02040503050406030204" pitchFamily="18" charset="0"/>
                        </a:rPr>
                        <a:t>ICICI BANK</a:t>
                      </a:r>
                    </a:p>
                  </a:txBody>
                  <a:tcPr marL="9525" marR="9525" marT="9525" marB="0" anchor="ctr">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85000"/>
                      </a:schemeClr>
                    </a:solidFill>
                  </a:tcPr>
                </a:tc>
                <a:tc>
                  <a:txBody>
                    <a:bodyPr/>
                    <a:lstStyle/>
                    <a:p>
                      <a:pPr algn="ctr" rtl="0" fontAlgn="ctr">
                        <a:buNone/>
                      </a:pPr>
                      <a:r>
                        <a:rPr lang="en-IN" sz="1200" b="0" i="0" u="none" strike="noStrike">
                          <a:solidFill>
                            <a:srgbClr val="000000"/>
                          </a:solidFill>
                          <a:effectLst/>
                          <a:latin typeface="Cambria" panose="02040503050406030204" pitchFamily="18" charset="0"/>
                        </a:rPr>
                        <a:t>4.50%</a:t>
                      </a:r>
                    </a:p>
                  </a:txBody>
                  <a:tcPr marL="9525" marR="9525" marT="9525" marB="0" anchor="ctr">
                    <a:lnL w="12700" cap="flat" cmpd="sng" algn="ctr">
                      <a:solidFill>
                        <a:schemeClr val="bg1"/>
                      </a:solidFill>
                      <a:prstDash val="solid"/>
                      <a:round/>
                      <a:headEnd type="none" w="med" len="med"/>
                      <a:tailEnd type="none" w="med" len="med"/>
                    </a:lnL>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2062736023"/>
                  </a:ext>
                </a:extLst>
              </a:tr>
              <a:tr h="67755">
                <a:tc>
                  <a:txBody>
                    <a:bodyPr/>
                    <a:lstStyle/>
                    <a:p>
                      <a:pPr algn="ctr" rtl="0" fontAlgn="ctr">
                        <a:buNone/>
                      </a:pPr>
                      <a:r>
                        <a:rPr lang="en-IN" sz="1200" b="0" i="0" u="none" strike="noStrike">
                          <a:solidFill>
                            <a:srgbClr val="000000"/>
                          </a:solidFill>
                          <a:effectLst/>
                          <a:latin typeface="Cambria" panose="02040503050406030204" pitchFamily="18" charset="0"/>
                        </a:rPr>
                        <a:t>AXIS BANK</a:t>
                      </a:r>
                    </a:p>
                  </a:txBody>
                  <a:tcPr marL="9525" marR="9525" marT="9525" marB="0" anchor="ctr">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solidFill>
                      <a:schemeClr val="bg1">
                        <a:lumMod val="95000"/>
                      </a:schemeClr>
                    </a:solidFill>
                  </a:tcPr>
                </a:tc>
                <a:tc>
                  <a:txBody>
                    <a:bodyPr/>
                    <a:lstStyle/>
                    <a:p>
                      <a:pPr algn="ctr" rtl="0" fontAlgn="ctr">
                        <a:buNone/>
                      </a:pPr>
                      <a:r>
                        <a:rPr lang="en-IN" sz="1200" b="0" i="0" u="none" strike="noStrike" dirty="0">
                          <a:solidFill>
                            <a:srgbClr val="000000"/>
                          </a:solidFill>
                          <a:effectLst/>
                          <a:latin typeface="Cambria" panose="02040503050406030204" pitchFamily="18" charset="0"/>
                        </a:rPr>
                        <a:t>4.30%</a:t>
                      </a:r>
                    </a:p>
                  </a:txBody>
                  <a:tcPr marL="9525" marR="9525" marT="9525" marB="0" anchor="ctr">
                    <a:lnL w="12700" cap="flat" cmpd="sng" algn="ctr">
                      <a:solidFill>
                        <a:schemeClr val="bg1"/>
                      </a:solidFill>
                      <a:prstDash val="solid"/>
                      <a:round/>
                      <a:headEnd type="none" w="med" len="med"/>
                      <a:tailEnd type="none" w="med" len="med"/>
                    </a:lnL>
                    <a:lnT w="12700" cap="flat" cmpd="sng" algn="ctr">
                      <a:solidFill>
                        <a:schemeClr val="bg1"/>
                      </a:solidFill>
                      <a:prstDash val="solid"/>
                      <a:round/>
                      <a:headEnd type="none" w="med" len="med"/>
                      <a:tailEnd type="none" w="med" len="med"/>
                    </a:lnT>
                    <a:solidFill>
                      <a:schemeClr val="bg1">
                        <a:lumMod val="95000"/>
                      </a:schemeClr>
                    </a:solidFill>
                  </a:tcPr>
                </a:tc>
                <a:extLst>
                  <a:ext uri="{0D108BD9-81ED-4DB2-BD59-A6C34878D82A}">
                    <a16:rowId xmlns:a16="http://schemas.microsoft.com/office/drawing/2014/main" val="3352119747"/>
                  </a:ext>
                </a:extLst>
              </a:tr>
            </a:tbl>
          </a:graphicData>
        </a:graphic>
      </p:graphicFrame>
      <p:graphicFrame>
        <p:nvGraphicFramePr>
          <p:cNvPr id="7" name="Table 6">
            <a:extLst>
              <a:ext uri="{FF2B5EF4-FFF2-40B4-BE49-F238E27FC236}">
                <a16:creationId xmlns:a16="http://schemas.microsoft.com/office/drawing/2014/main" id="{237E6C6F-D379-162D-01FB-7F127979C202}"/>
              </a:ext>
            </a:extLst>
          </p:cNvPr>
          <p:cNvGraphicFramePr>
            <a:graphicFrameLocks noGrp="1"/>
          </p:cNvGraphicFramePr>
          <p:nvPr/>
        </p:nvGraphicFramePr>
        <p:xfrm>
          <a:off x="8412954" y="895537"/>
          <a:ext cx="3667594" cy="1053465"/>
        </p:xfrm>
        <a:graphic>
          <a:graphicData uri="http://schemas.openxmlformats.org/drawingml/2006/table">
            <a:tbl>
              <a:tblPr>
                <a:tableStyleId>{2D5ABB26-0587-4C30-8999-92F81FD0307C}</a:tableStyleId>
              </a:tblPr>
              <a:tblGrid>
                <a:gridCol w="1555197">
                  <a:extLst>
                    <a:ext uri="{9D8B030D-6E8A-4147-A177-3AD203B41FA5}">
                      <a16:colId xmlns:a16="http://schemas.microsoft.com/office/drawing/2014/main" val="4147412650"/>
                    </a:ext>
                  </a:extLst>
                </a:gridCol>
                <a:gridCol w="2112397">
                  <a:extLst>
                    <a:ext uri="{9D8B030D-6E8A-4147-A177-3AD203B41FA5}">
                      <a16:colId xmlns:a16="http://schemas.microsoft.com/office/drawing/2014/main" val="523767996"/>
                    </a:ext>
                  </a:extLst>
                </a:gridCol>
              </a:tblGrid>
              <a:tr h="61404">
                <a:tc>
                  <a:txBody>
                    <a:bodyPr/>
                    <a:lstStyle/>
                    <a:p>
                      <a:pPr algn="ctr" fontAlgn="ctr"/>
                      <a:r>
                        <a:rPr lang="en-US" sz="1100" b="1" u="none" strike="noStrike">
                          <a:solidFill>
                            <a:srgbClr val="FFFFFF"/>
                          </a:solidFill>
                          <a:effectLst/>
                          <a:latin typeface="Cambria" panose="02040503050406030204" pitchFamily="18" charset="0"/>
                          <a:ea typeface="Cambria" panose="02040503050406030204" pitchFamily="18" charset="0"/>
                        </a:rPr>
                        <a:t>Exposure</a:t>
                      </a:r>
                      <a:endParaRPr lang="en-US" sz="1100" b="1" i="0" u="none" strike="noStrike">
                        <a:solidFill>
                          <a:srgbClr val="FFFFFF"/>
                        </a:solidFill>
                        <a:effectLst/>
                        <a:latin typeface="Cambria" panose="02040503050406030204" pitchFamily="18" charset="0"/>
                        <a:ea typeface="Cambria" panose="02040503050406030204" pitchFamily="18" charset="0"/>
                      </a:endParaRPr>
                    </a:p>
                  </a:txBody>
                  <a:tcPr marL="9525" marR="9525" marT="9525" marB="0" anchor="ctr">
                    <a:lnR w="12700" cap="flat" cmpd="sng" algn="ctr">
                      <a:solidFill>
                        <a:schemeClr val="bg1"/>
                      </a:solidFill>
                      <a:prstDash val="solid"/>
                      <a:round/>
                      <a:headEnd type="none" w="med" len="med"/>
                      <a:tailEnd type="none" w="med" len="med"/>
                    </a:lnR>
                    <a:lnB w="12700" cap="flat" cmpd="sng" algn="ctr">
                      <a:solidFill>
                        <a:schemeClr val="bg1"/>
                      </a:solidFill>
                      <a:prstDash val="solid"/>
                      <a:round/>
                      <a:headEnd type="none" w="med" len="med"/>
                      <a:tailEnd type="none" w="med" len="med"/>
                    </a:lnB>
                    <a:solidFill>
                      <a:schemeClr val="tx1"/>
                    </a:solidFill>
                  </a:tcPr>
                </a:tc>
                <a:tc>
                  <a:txBody>
                    <a:bodyPr/>
                    <a:lstStyle/>
                    <a:p>
                      <a:pPr algn="ctr" fontAlgn="ctr"/>
                      <a:r>
                        <a:rPr lang="en-US" sz="1100" b="1" i="0" u="none" strike="noStrike">
                          <a:solidFill>
                            <a:srgbClr val="FFFFFF"/>
                          </a:solidFill>
                          <a:effectLst/>
                          <a:latin typeface="Cambria" panose="02040503050406030204" pitchFamily="18" charset="0"/>
                          <a:ea typeface="Cambria" panose="02040503050406030204" pitchFamily="18" charset="0"/>
                        </a:rPr>
                        <a:t>Long</a:t>
                      </a:r>
                    </a:p>
                  </a:txBody>
                  <a:tcPr marL="9525" marR="9525" marT="9525" marB="0" anchor="ctr">
                    <a:lnL w="12700" cap="flat" cmpd="sng" algn="ctr">
                      <a:solidFill>
                        <a:schemeClr val="bg1"/>
                      </a:solidFill>
                      <a:prstDash val="solid"/>
                      <a:round/>
                      <a:headEnd type="none" w="med" len="med"/>
                      <a:tailEnd type="none" w="med" len="med"/>
                    </a:lnL>
                    <a:lnB w="12700" cap="flat" cmpd="sng" algn="ctr">
                      <a:solidFill>
                        <a:schemeClr val="bg1"/>
                      </a:solidFill>
                      <a:prstDash val="solid"/>
                      <a:round/>
                      <a:headEnd type="none" w="med" len="med"/>
                      <a:tailEnd type="none" w="med" len="med"/>
                    </a:lnB>
                    <a:solidFill>
                      <a:schemeClr val="tx1"/>
                    </a:solidFill>
                  </a:tcPr>
                </a:tc>
                <a:extLst>
                  <a:ext uri="{0D108BD9-81ED-4DB2-BD59-A6C34878D82A}">
                    <a16:rowId xmlns:a16="http://schemas.microsoft.com/office/drawing/2014/main" val="3911229197"/>
                  </a:ext>
                </a:extLst>
              </a:tr>
              <a:tr h="61404">
                <a:tc>
                  <a:txBody>
                    <a:bodyPr/>
                    <a:lstStyle/>
                    <a:p>
                      <a:pPr algn="ctr" fontAlgn="ctr"/>
                      <a:r>
                        <a:rPr lang="en-US" sz="1100" b="1" i="0" u="none" strike="noStrike">
                          <a:solidFill>
                            <a:schemeClr val="tx1"/>
                          </a:solidFill>
                          <a:effectLst/>
                          <a:latin typeface="Cambria" panose="02040503050406030204" pitchFamily="18" charset="0"/>
                        </a:rPr>
                        <a:t>Gross Exposure</a:t>
                      </a:r>
                    </a:p>
                  </a:txBody>
                  <a:tcPr marL="9525" marR="9525" marT="9525" marB="0" anchor="ctr">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CBCBCB"/>
                    </a:solidFill>
                  </a:tcPr>
                </a:tc>
                <a:tc>
                  <a:txBody>
                    <a:bodyPr/>
                    <a:lstStyle/>
                    <a:p>
                      <a:pPr algn="ctr" fontAlgn="ctr"/>
                      <a:r>
                        <a:rPr lang="en-US" sz="1100" b="0" i="0" u="none" strike="noStrike">
                          <a:solidFill>
                            <a:schemeClr val="tx1"/>
                          </a:solidFill>
                          <a:effectLst/>
                          <a:latin typeface="Cambria" panose="02040503050406030204" pitchFamily="18" charset="0"/>
                        </a:rPr>
                        <a:t>200%</a:t>
                      </a:r>
                    </a:p>
                  </a:txBody>
                  <a:tcPr marL="9525" marR="9525" marT="9525" marB="0" anchor="ctr">
                    <a:lnL w="12700" cap="flat" cmpd="sng" algn="ctr">
                      <a:solidFill>
                        <a:schemeClr val="bg1"/>
                      </a:solidFill>
                      <a:prstDash val="solid"/>
                      <a:round/>
                      <a:headEnd type="none" w="med" len="med"/>
                      <a:tailEnd type="none" w="med" len="med"/>
                    </a:lnL>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CBCBCB"/>
                    </a:solidFill>
                  </a:tcPr>
                </a:tc>
                <a:extLst>
                  <a:ext uri="{0D108BD9-81ED-4DB2-BD59-A6C34878D82A}">
                    <a16:rowId xmlns:a16="http://schemas.microsoft.com/office/drawing/2014/main" val="507468716"/>
                  </a:ext>
                </a:extLst>
              </a:tr>
              <a:tr h="61404">
                <a:tc>
                  <a:txBody>
                    <a:bodyPr/>
                    <a:lstStyle/>
                    <a:p>
                      <a:pPr marL="0" algn="ctr" defTabSz="914400" rtl="0" eaLnBrk="1" fontAlgn="ctr" latinLnBrk="0" hangingPunct="1"/>
                      <a:r>
                        <a:rPr lang="en-US" sz="1100" b="1" i="0" u="none" strike="noStrike" kern="1200">
                          <a:solidFill>
                            <a:schemeClr val="tx1"/>
                          </a:solidFill>
                          <a:effectLst/>
                          <a:latin typeface="Cambria" panose="02040503050406030204" pitchFamily="18" charset="0"/>
                          <a:ea typeface="+mn-ea"/>
                          <a:cs typeface="+mn-cs"/>
                        </a:rPr>
                        <a:t>Single Stock Weight</a:t>
                      </a:r>
                    </a:p>
                  </a:txBody>
                  <a:tcPr marL="9525" marR="9525" marT="9525" marB="0" anchor="ctr">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7E7E7"/>
                    </a:solidFill>
                  </a:tcPr>
                </a:tc>
                <a:tc>
                  <a:txBody>
                    <a:bodyPr/>
                    <a:lstStyle/>
                    <a:p>
                      <a:pPr marL="0" algn="ctr" defTabSz="914400" rtl="0" eaLnBrk="1" fontAlgn="ctr" latinLnBrk="0" hangingPunct="1"/>
                      <a:r>
                        <a:rPr lang="en-US" sz="1100" b="0" i="0" u="none" strike="noStrike" kern="1200">
                          <a:solidFill>
                            <a:schemeClr val="tx1"/>
                          </a:solidFill>
                          <a:effectLst/>
                          <a:latin typeface="Cambria" panose="02040503050406030204" pitchFamily="18" charset="0"/>
                          <a:ea typeface="+mn-ea"/>
                          <a:cs typeface="+mn-cs"/>
                        </a:rPr>
                        <a:t>10%</a:t>
                      </a:r>
                    </a:p>
                  </a:txBody>
                  <a:tcPr marL="9525" marR="9525" marT="9525" marB="0" anchor="ctr">
                    <a:lnL w="12700" cap="flat" cmpd="sng" algn="ctr">
                      <a:solidFill>
                        <a:schemeClr val="bg1"/>
                      </a:solidFill>
                      <a:prstDash val="solid"/>
                      <a:round/>
                      <a:headEnd type="none" w="med" len="med"/>
                      <a:tailEnd type="none" w="med" len="med"/>
                    </a:lnL>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7E7E7"/>
                    </a:solidFill>
                  </a:tcPr>
                </a:tc>
                <a:extLst>
                  <a:ext uri="{0D108BD9-81ED-4DB2-BD59-A6C34878D82A}">
                    <a16:rowId xmlns:a16="http://schemas.microsoft.com/office/drawing/2014/main" val="1629986341"/>
                  </a:ext>
                </a:extLst>
              </a:tr>
              <a:tr h="119507">
                <a:tc>
                  <a:txBody>
                    <a:bodyPr/>
                    <a:lstStyle/>
                    <a:p>
                      <a:pPr algn="ctr" fontAlgn="ctr"/>
                      <a:r>
                        <a:rPr lang="en-US" sz="1100" b="1" i="0" u="none" strike="noStrike">
                          <a:solidFill>
                            <a:schemeClr val="tx1"/>
                          </a:solidFill>
                          <a:effectLst/>
                          <a:latin typeface="Cambria" panose="02040503050406030204" pitchFamily="18" charset="0"/>
                        </a:rPr>
                        <a:t>Single Sector Weight</a:t>
                      </a:r>
                    </a:p>
                  </a:txBody>
                  <a:tcPr marL="9525" marR="9525" marT="9525" marB="0" anchor="ctr">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CBCBCB"/>
                    </a:solidFill>
                  </a:tcPr>
                </a:tc>
                <a:tc>
                  <a:txBody>
                    <a:bodyPr/>
                    <a:lstStyle/>
                    <a:p>
                      <a:pPr algn="ctr" fontAlgn="ctr"/>
                      <a:r>
                        <a:rPr lang="en-US" sz="1100" b="0" i="0" u="none" strike="noStrike">
                          <a:solidFill>
                            <a:schemeClr val="tx1"/>
                          </a:solidFill>
                          <a:effectLst/>
                          <a:latin typeface="Cambria" panose="02040503050406030204" pitchFamily="18" charset="0"/>
                        </a:rPr>
                        <a:t>NIFTY +10% or 35% whichever is lower</a:t>
                      </a:r>
                    </a:p>
                  </a:txBody>
                  <a:tcPr marL="9525" marR="9525" marT="9525" marB="0" anchor="ctr">
                    <a:lnL w="12700" cap="flat" cmpd="sng" algn="ctr">
                      <a:solidFill>
                        <a:schemeClr val="bg1"/>
                      </a:solidFill>
                      <a:prstDash val="solid"/>
                      <a:round/>
                      <a:headEnd type="none" w="med" len="med"/>
                      <a:tailEnd type="none" w="med" len="med"/>
                    </a:lnL>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CBCBCB"/>
                    </a:solidFill>
                  </a:tcPr>
                </a:tc>
                <a:extLst>
                  <a:ext uri="{0D108BD9-81ED-4DB2-BD59-A6C34878D82A}">
                    <a16:rowId xmlns:a16="http://schemas.microsoft.com/office/drawing/2014/main" val="4125725180"/>
                  </a:ext>
                </a:extLst>
              </a:tr>
              <a:tr h="61404">
                <a:tc>
                  <a:txBody>
                    <a:bodyPr/>
                    <a:lstStyle/>
                    <a:p>
                      <a:pPr marL="0" algn="ctr" defTabSz="914400" rtl="0" eaLnBrk="1" fontAlgn="ctr" latinLnBrk="0" hangingPunct="1"/>
                      <a:r>
                        <a:rPr lang="en-US" sz="1100" b="1" i="0" u="none" strike="noStrike" kern="1200">
                          <a:solidFill>
                            <a:schemeClr val="tx1"/>
                          </a:solidFill>
                          <a:effectLst/>
                          <a:latin typeface="Cambria" panose="02040503050406030204" pitchFamily="18" charset="0"/>
                          <a:ea typeface="+mn-ea"/>
                          <a:cs typeface="+mn-cs"/>
                        </a:rPr>
                        <a:t>Days to Liquidate</a:t>
                      </a:r>
                    </a:p>
                  </a:txBody>
                  <a:tcPr marL="9525" marR="9525" marT="9525" marB="0" anchor="ctr">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solidFill>
                      <a:schemeClr val="bg2"/>
                    </a:solidFill>
                  </a:tcPr>
                </a:tc>
                <a:tc>
                  <a:txBody>
                    <a:bodyPr/>
                    <a:lstStyle/>
                    <a:p>
                      <a:pPr marL="0" algn="ctr" defTabSz="914400" rtl="0" eaLnBrk="1" fontAlgn="ctr" latinLnBrk="0" hangingPunct="1"/>
                      <a:r>
                        <a:rPr lang="en-US" sz="1100" b="0" i="0" u="none" strike="noStrike" kern="1200">
                          <a:solidFill>
                            <a:schemeClr val="tx1"/>
                          </a:solidFill>
                          <a:effectLst/>
                          <a:latin typeface="Cambria" panose="02040503050406030204" pitchFamily="18" charset="0"/>
                          <a:ea typeface="+mn-ea"/>
                          <a:cs typeface="+mn-cs"/>
                        </a:rPr>
                        <a:t>90% portfolio, 3 days</a:t>
                      </a:r>
                    </a:p>
                  </a:txBody>
                  <a:tcPr marL="9525" marR="9525" marT="9525" marB="0" anchor="ctr">
                    <a:lnL w="12700" cap="flat" cmpd="sng" algn="ctr">
                      <a:solidFill>
                        <a:schemeClr val="bg1"/>
                      </a:solidFill>
                      <a:prstDash val="solid"/>
                      <a:round/>
                      <a:headEnd type="none" w="med" len="med"/>
                      <a:tailEnd type="none" w="med" len="med"/>
                    </a:lnL>
                    <a:lnT w="12700" cap="flat" cmpd="sng" algn="ctr">
                      <a:solidFill>
                        <a:schemeClr val="bg1"/>
                      </a:solidFill>
                      <a:prstDash val="solid"/>
                      <a:round/>
                      <a:headEnd type="none" w="med" len="med"/>
                      <a:tailEnd type="none" w="med" len="med"/>
                    </a:lnT>
                    <a:solidFill>
                      <a:schemeClr val="bg2"/>
                    </a:solidFill>
                  </a:tcPr>
                </a:tc>
                <a:extLst>
                  <a:ext uri="{0D108BD9-81ED-4DB2-BD59-A6C34878D82A}">
                    <a16:rowId xmlns:a16="http://schemas.microsoft.com/office/drawing/2014/main" val="4136168186"/>
                  </a:ext>
                </a:extLst>
              </a:tr>
            </a:tbl>
          </a:graphicData>
        </a:graphic>
      </p:graphicFrame>
      <p:graphicFrame>
        <p:nvGraphicFramePr>
          <p:cNvPr id="20" name="Table 19">
            <a:extLst>
              <a:ext uri="{FF2B5EF4-FFF2-40B4-BE49-F238E27FC236}">
                <a16:creationId xmlns:a16="http://schemas.microsoft.com/office/drawing/2014/main" id="{C2DC60BB-8BC8-7B2B-D2D9-992BDB2F2CEC}"/>
              </a:ext>
            </a:extLst>
          </p:cNvPr>
          <p:cNvGraphicFramePr>
            <a:graphicFrameLocks noGrp="1"/>
          </p:cNvGraphicFramePr>
          <p:nvPr>
            <p:extLst>
              <p:ext uri="{D42A27DB-BD31-4B8C-83A1-F6EECF244321}">
                <p14:modId xmlns:p14="http://schemas.microsoft.com/office/powerpoint/2010/main" val="2871424965"/>
              </p:ext>
            </p:extLst>
          </p:nvPr>
        </p:nvGraphicFramePr>
        <p:xfrm>
          <a:off x="8412954" y="3206067"/>
          <a:ext cx="3649414" cy="2149998"/>
        </p:xfrm>
        <a:graphic>
          <a:graphicData uri="http://schemas.openxmlformats.org/drawingml/2006/table">
            <a:tbl>
              <a:tblPr>
                <a:tableStyleId>{2D5ABB26-0587-4C30-8999-92F81FD0307C}</a:tableStyleId>
              </a:tblPr>
              <a:tblGrid>
                <a:gridCol w="2366488">
                  <a:extLst>
                    <a:ext uri="{9D8B030D-6E8A-4147-A177-3AD203B41FA5}">
                      <a16:colId xmlns:a16="http://schemas.microsoft.com/office/drawing/2014/main" val="4147412650"/>
                    </a:ext>
                  </a:extLst>
                </a:gridCol>
                <a:gridCol w="1282926">
                  <a:extLst>
                    <a:ext uri="{9D8B030D-6E8A-4147-A177-3AD203B41FA5}">
                      <a16:colId xmlns:a16="http://schemas.microsoft.com/office/drawing/2014/main" val="3770067374"/>
                    </a:ext>
                  </a:extLst>
                </a:gridCol>
              </a:tblGrid>
              <a:tr h="181278">
                <a:tc>
                  <a:txBody>
                    <a:bodyPr/>
                    <a:lstStyle/>
                    <a:p>
                      <a:pPr algn="ctr" fontAlgn="ctr"/>
                      <a:r>
                        <a:rPr lang="en-US" sz="1100" b="1" u="none" strike="noStrike" dirty="0">
                          <a:solidFill>
                            <a:srgbClr val="FFFFFF"/>
                          </a:solidFill>
                          <a:effectLst/>
                          <a:latin typeface="Cambria" panose="02040503050406030204" pitchFamily="18" charset="0"/>
                          <a:ea typeface="Cambria" panose="02040503050406030204" pitchFamily="18" charset="0"/>
                        </a:rPr>
                        <a:t>Top Sectors</a:t>
                      </a:r>
                      <a:endParaRPr lang="en-US" sz="1100" b="1" i="0" u="none" strike="noStrike" dirty="0">
                        <a:solidFill>
                          <a:srgbClr val="FFFFFF"/>
                        </a:solidFill>
                        <a:effectLst/>
                        <a:latin typeface="Cambria" panose="02040503050406030204" pitchFamily="18" charset="0"/>
                        <a:ea typeface="Cambria" panose="02040503050406030204" pitchFamily="18" charset="0"/>
                      </a:endParaRPr>
                    </a:p>
                  </a:txBody>
                  <a:tcPr marL="9525" marR="9525" marT="9525" marB="0" anchor="ctr">
                    <a:lnR w="12700" cap="flat" cmpd="sng" algn="ctr">
                      <a:solidFill>
                        <a:schemeClr val="bg1"/>
                      </a:solidFill>
                      <a:prstDash val="solid"/>
                      <a:round/>
                      <a:headEnd type="none" w="med" len="med"/>
                      <a:tailEnd type="none" w="med" len="med"/>
                    </a:lnR>
                    <a:lnB w="12700" cap="flat" cmpd="sng" algn="ctr">
                      <a:solidFill>
                        <a:schemeClr val="bg1"/>
                      </a:solidFill>
                      <a:prstDash val="solid"/>
                      <a:round/>
                      <a:headEnd type="none" w="med" len="med"/>
                      <a:tailEnd type="none" w="med" len="med"/>
                    </a:lnB>
                    <a:solidFill>
                      <a:schemeClr val="tx1"/>
                    </a:solidFill>
                  </a:tcPr>
                </a:tc>
                <a:tc>
                  <a:txBody>
                    <a:bodyPr/>
                    <a:lstStyle/>
                    <a:p>
                      <a:pPr algn="ctr" fontAlgn="ctr"/>
                      <a:r>
                        <a:rPr lang="en-US" sz="1100" b="1" u="none" strike="noStrike">
                          <a:solidFill>
                            <a:srgbClr val="FFFFFF"/>
                          </a:solidFill>
                          <a:effectLst/>
                          <a:latin typeface="Cambria" panose="02040503050406030204" pitchFamily="18" charset="0"/>
                          <a:ea typeface="Cambria" panose="02040503050406030204" pitchFamily="18" charset="0"/>
                        </a:rPr>
                        <a:t>%</a:t>
                      </a:r>
                      <a:endParaRPr lang="en-US" sz="1100" b="1" i="0" u="none" strike="noStrike">
                        <a:solidFill>
                          <a:srgbClr val="FFFFFF"/>
                        </a:solidFill>
                        <a:effectLst/>
                        <a:latin typeface="Cambria" panose="02040503050406030204" pitchFamily="18" charset="0"/>
                        <a:ea typeface="Cambria" panose="02040503050406030204" pitchFamily="18" charset="0"/>
                      </a:endParaRPr>
                    </a:p>
                  </a:txBody>
                  <a:tcPr marL="9525" marR="9525" marT="9525" marB="0" anchor="ctr">
                    <a:lnL w="12700" cap="flat" cmpd="sng" algn="ctr">
                      <a:solidFill>
                        <a:schemeClr val="bg1"/>
                      </a:solidFill>
                      <a:prstDash val="solid"/>
                      <a:round/>
                      <a:headEnd type="none" w="med" len="med"/>
                      <a:tailEnd type="none" w="med" len="med"/>
                    </a:lnL>
                    <a:lnB w="12700" cap="flat" cmpd="sng" algn="ctr">
                      <a:solidFill>
                        <a:schemeClr val="bg1"/>
                      </a:solidFill>
                      <a:prstDash val="solid"/>
                      <a:round/>
                      <a:headEnd type="none" w="med" len="med"/>
                      <a:tailEnd type="none" w="med" len="med"/>
                    </a:lnB>
                    <a:solidFill>
                      <a:schemeClr val="tx1"/>
                    </a:solidFill>
                  </a:tcPr>
                </a:tc>
                <a:extLst>
                  <a:ext uri="{0D108BD9-81ED-4DB2-BD59-A6C34878D82A}">
                    <a16:rowId xmlns:a16="http://schemas.microsoft.com/office/drawing/2014/main" val="3911229197"/>
                  </a:ext>
                </a:extLst>
              </a:tr>
              <a:tr h="196872">
                <a:tc>
                  <a:txBody>
                    <a:bodyPr/>
                    <a:lstStyle/>
                    <a:p>
                      <a:pPr algn="ctr" fontAlgn="b">
                        <a:buNone/>
                      </a:pPr>
                      <a:r>
                        <a:rPr lang="en-IN" sz="1200" b="0" i="0" u="none" strike="noStrike" dirty="0">
                          <a:solidFill>
                            <a:srgbClr val="000000"/>
                          </a:solidFill>
                          <a:effectLst/>
                          <a:latin typeface="Cambria" panose="02040503050406030204" pitchFamily="18" charset="0"/>
                          <a:ea typeface="Cambria" panose="02040503050406030204" pitchFamily="18" charset="0"/>
                        </a:rPr>
                        <a:t>Financials</a:t>
                      </a:r>
                    </a:p>
                  </a:txBody>
                  <a:tcPr marL="9525" marR="9525" marT="9525" marB="0" anchor="ctr">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95000"/>
                      </a:schemeClr>
                    </a:solidFill>
                  </a:tcPr>
                </a:tc>
                <a:tc>
                  <a:txBody>
                    <a:bodyPr/>
                    <a:lstStyle/>
                    <a:p>
                      <a:pPr algn="ctr" fontAlgn="b">
                        <a:buNone/>
                      </a:pPr>
                      <a:r>
                        <a:rPr lang="en-IN" sz="1200" b="0" i="0" u="none" strike="noStrike">
                          <a:solidFill>
                            <a:srgbClr val="000000"/>
                          </a:solidFill>
                          <a:effectLst/>
                          <a:latin typeface="Cambria" panose="02040503050406030204" pitchFamily="18" charset="0"/>
                          <a:ea typeface="Cambria" panose="02040503050406030204" pitchFamily="18" charset="0"/>
                        </a:rPr>
                        <a:t>23.7%</a:t>
                      </a:r>
                    </a:p>
                  </a:txBody>
                  <a:tcPr marL="9525" marR="9525" marT="9525" marB="0" anchor="ctr">
                    <a:lnL w="12700" cap="flat" cmpd="sng" algn="ctr">
                      <a:solidFill>
                        <a:schemeClr val="bg1"/>
                      </a:solidFill>
                      <a:prstDash val="solid"/>
                      <a:round/>
                      <a:headEnd type="none" w="med" len="med"/>
                      <a:tailEnd type="none" w="med" len="med"/>
                    </a:lnL>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507468716"/>
                  </a:ext>
                </a:extLst>
              </a:tr>
              <a:tr h="196872">
                <a:tc>
                  <a:txBody>
                    <a:bodyPr/>
                    <a:lstStyle/>
                    <a:p>
                      <a:pPr algn="ctr" fontAlgn="b">
                        <a:buNone/>
                      </a:pPr>
                      <a:r>
                        <a:rPr lang="en-IN" sz="1200" b="0" i="0" u="none" strike="noStrike" dirty="0">
                          <a:solidFill>
                            <a:srgbClr val="000000"/>
                          </a:solidFill>
                          <a:effectLst/>
                          <a:latin typeface="Cambria" panose="02040503050406030204" pitchFamily="18" charset="0"/>
                          <a:ea typeface="Cambria" panose="02040503050406030204" pitchFamily="18" charset="0"/>
                        </a:rPr>
                        <a:t>Information Technology</a:t>
                      </a:r>
                    </a:p>
                  </a:txBody>
                  <a:tcPr marL="9525" marR="9525" marT="9525" marB="0" anchor="ctr">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2"/>
                    </a:solidFill>
                  </a:tcPr>
                </a:tc>
                <a:tc>
                  <a:txBody>
                    <a:bodyPr/>
                    <a:lstStyle/>
                    <a:p>
                      <a:pPr algn="ctr" fontAlgn="b">
                        <a:buNone/>
                      </a:pPr>
                      <a:r>
                        <a:rPr lang="en-IN" sz="1200" b="0" i="0" u="none" strike="noStrike" dirty="0">
                          <a:solidFill>
                            <a:srgbClr val="000000"/>
                          </a:solidFill>
                          <a:effectLst/>
                          <a:latin typeface="Cambria" panose="02040503050406030204" pitchFamily="18" charset="0"/>
                          <a:ea typeface="Cambria" panose="02040503050406030204" pitchFamily="18" charset="0"/>
                        </a:rPr>
                        <a:t>12.5%</a:t>
                      </a:r>
                    </a:p>
                  </a:txBody>
                  <a:tcPr marL="9525" marR="9525" marT="9525" marB="0" anchor="ctr">
                    <a:lnL w="12700" cap="flat" cmpd="sng" algn="ctr">
                      <a:solidFill>
                        <a:schemeClr val="bg1"/>
                      </a:solidFill>
                      <a:prstDash val="solid"/>
                      <a:round/>
                      <a:headEnd type="none" w="med" len="med"/>
                      <a:tailEnd type="none" w="med" len="med"/>
                    </a:lnL>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2"/>
                    </a:solidFill>
                  </a:tcPr>
                </a:tc>
                <a:extLst>
                  <a:ext uri="{0D108BD9-81ED-4DB2-BD59-A6C34878D82A}">
                    <a16:rowId xmlns:a16="http://schemas.microsoft.com/office/drawing/2014/main" val="1162846390"/>
                  </a:ext>
                </a:extLst>
              </a:tr>
              <a:tr h="196872">
                <a:tc>
                  <a:txBody>
                    <a:bodyPr/>
                    <a:lstStyle/>
                    <a:p>
                      <a:pPr algn="ctr" fontAlgn="b">
                        <a:buNone/>
                      </a:pPr>
                      <a:r>
                        <a:rPr lang="en-IN" sz="1200" b="0" i="0" u="none" strike="noStrike" dirty="0">
                          <a:solidFill>
                            <a:srgbClr val="000000"/>
                          </a:solidFill>
                          <a:effectLst/>
                          <a:latin typeface="Cambria" panose="02040503050406030204" pitchFamily="18" charset="0"/>
                          <a:ea typeface="Cambria" panose="02040503050406030204" pitchFamily="18" charset="0"/>
                        </a:rPr>
                        <a:t>Energy</a:t>
                      </a:r>
                    </a:p>
                  </a:txBody>
                  <a:tcPr marL="9525" marR="9525" marT="9525" marB="0" anchor="ctr">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95000"/>
                      </a:schemeClr>
                    </a:solidFill>
                  </a:tcPr>
                </a:tc>
                <a:tc>
                  <a:txBody>
                    <a:bodyPr/>
                    <a:lstStyle/>
                    <a:p>
                      <a:pPr algn="ctr" fontAlgn="b">
                        <a:buNone/>
                      </a:pPr>
                      <a:r>
                        <a:rPr lang="en-IN" sz="1200" b="0" i="0" u="none" strike="noStrike">
                          <a:solidFill>
                            <a:srgbClr val="000000"/>
                          </a:solidFill>
                          <a:effectLst/>
                          <a:latin typeface="Cambria" panose="02040503050406030204" pitchFamily="18" charset="0"/>
                          <a:ea typeface="Cambria" panose="02040503050406030204" pitchFamily="18" charset="0"/>
                        </a:rPr>
                        <a:t>9.6%</a:t>
                      </a:r>
                    </a:p>
                  </a:txBody>
                  <a:tcPr marL="9525" marR="9525" marT="9525" marB="0" anchor="ctr">
                    <a:lnL w="12700" cap="flat" cmpd="sng" algn="ctr">
                      <a:solidFill>
                        <a:schemeClr val="bg1"/>
                      </a:solidFill>
                      <a:prstDash val="solid"/>
                      <a:round/>
                      <a:headEnd type="none" w="med" len="med"/>
                      <a:tailEnd type="none" w="med" len="med"/>
                    </a:lnL>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2327014210"/>
                  </a:ext>
                </a:extLst>
              </a:tr>
              <a:tr h="196872">
                <a:tc>
                  <a:txBody>
                    <a:bodyPr/>
                    <a:lstStyle/>
                    <a:p>
                      <a:pPr algn="ctr" fontAlgn="b">
                        <a:buNone/>
                      </a:pPr>
                      <a:r>
                        <a:rPr lang="en-IN" sz="1200" b="0" i="0" u="none" strike="noStrike" dirty="0">
                          <a:solidFill>
                            <a:srgbClr val="000000"/>
                          </a:solidFill>
                          <a:effectLst/>
                          <a:latin typeface="Cambria" panose="02040503050406030204" pitchFamily="18" charset="0"/>
                          <a:ea typeface="Cambria" panose="02040503050406030204" pitchFamily="18" charset="0"/>
                        </a:rPr>
                        <a:t>Consumer Discretionary</a:t>
                      </a:r>
                    </a:p>
                  </a:txBody>
                  <a:tcPr marL="9525" marR="9525" marT="9525" marB="0" anchor="ctr">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2"/>
                    </a:solidFill>
                  </a:tcPr>
                </a:tc>
                <a:tc>
                  <a:txBody>
                    <a:bodyPr/>
                    <a:lstStyle/>
                    <a:p>
                      <a:pPr algn="ctr" fontAlgn="b">
                        <a:buNone/>
                      </a:pPr>
                      <a:r>
                        <a:rPr lang="en-IN" sz="1200" b="0" i="0" u="none" strike="noStrike" dirty="0">
                          <a:solidFill>
                            <a:srgbClr val="000000"/>
                          </a:solidFill>
                          <a:effectLst/>
                          <a:latin typeface="Cambria" panose="02040503050406030204" pitchFamily="18" charset="0"/>
                          <a:ea typeface="Cambria" panose="02040503050406030204" pitchFamily="18" charset="0"/>
                        </a:rPr>
                        <a:t>8.8%</a:t>
                      </a:r>
                    </a:p>
                  </a:txBody>
                  <a:tcPr marL="9525" marR="9525" marT="9525" marB="0" anchor="ctr">
                    <a:lnL w="12700" cap="flat" cmpd="sng" algn="ctr">
                      <a:solidFill>
                        <a:schemeClr val="bg1"/>
                      </a:solidFill>
                      <a:prstDash val="solid"/>
                      <a:round/>
                      <a:headEnd type="none" w="med" len="med"/>
                      <a:tailEnd type="none" w="med" len="med"/>
                    </a:lnL>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2"/>
                    </a:solidFill>
                  </a:tcPr>
                </a:tc>
                <a:extLst>
                  <a:ext uri="{0D108BD9-81ED-4DB2-BD59-A6C34878D82A}">
                    <a16:rowId xmlns:a16="http://schemas.microsoft.com/office/drawing/2014/main" val="2251695792"/>
                  </a:ext>
                </a:extLst>
              </a:tr>
              <a:tr h="196872">
                <a:tc>
                  <a:txBody>
                    <a:bodyPr/>
                    <a:lstStyle/>
                    <a:p>
                      <a:pPr algn="ctr" fontAlgn="b">
                        <a:buNone/>
                      </a:pPr>
                      <a:r>
                        <a:rPr lang="en-IN" sz="1200" b="0" i="0" u="none" strike="noStrike" dirty="0">
                          <a:solidFill>
                            <a:srgbClr val="000000"/>
                          </a:solidFill>
                          <a:effectLst/>
                          <a:latin typeface="Cambria" panose="02040503050406030204" pitchFamily="18" charset="0"/>
                          <a:ea typeface="Cambria" panose="02040503050406030204" pitchFamily="18" charset="0"/>
                        </a:rPr>
                        <a:t>Materials</a:t>
                      </a:r>
                    </a:p>
                  </a:txBody>
                  <a:tcPr marL="9525" marR="9525" marT="9525" marB="0" anchor="ctr">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95000"/>
                      </a:schemeClr>
                    </a:solidFill>
                  </a:tcPr>
                </a:tc>
                <a:tc>
                  <a:txBody>
                    <a:bodyPr/>
                    <a:lstStyle/>
                    <a:p>
                      <a:pPr algn="ctr" fontAlgn="b">
                        <a:buNone/>
                      </a:pPr>
                      <a:r>
                        <a:rPr lang="en-IN" sz="1200" b="0" i="0" u="none" strike="noStrike">
                          <a:solidFill>
                            <a:srgbClr val="000000"/>
                          </a:solidFill>
                          <a:effectLst/>
                          <a:latin typeface="Cambria" panose="02040503050406030204" pitchFamily="18" charset="0"/>
                          <a:ea typeface="Cambria" panose="02040503050406030204" pitchFamily="18" charset="0"/>
                        </a:rPr>
                        <a:t>8.8%</a:t>
                      </a:r>
                    </a:p>
                  </a:txBody>
                  <a:tcPr marL="9525" marR="9525" marT="9525" marB="0" anchor="ctr">
                    <a:lnL w="12700" cap="flat" cmpd="sng" algn="ctr">
                      <a:solidFill>
                        <a:schemeClr val="bg1"/>
                      </a:solidFill>
                      <a:prstDash val="solid"/>
                      <a:round/>
                      <a:headEnd type="none" w="med" len="med"/>
                      <a:tailEnd type="none" w="med" len="med"/>
                    </a:lnL>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1569315659"/>
                  </a:ext>
                </a:extLst>
              </a:tr>
              <a:tr h="196872">
                <a:tc>
                  <a:txBody>
                    <a:bodyPr/>
                    <a:lstStyle/>
                    <a:p>
                      <a:pPr algn="ctr" fontAlgn="b">
                        <a:buNone/>
                      </a:pPr>
                      <a:r>
                        <a:rPr lang="en-IN" sz="1200" b="0" i="0" u="none" strike="noStrike" dirty="0">
                          <a:solidFill>
                            <a:srgbClr val="000000"/>
                          </a:solidFill>
                          <a:effectLst/>
                          <a:latin typeface="Cambria" panose="02040503050406030204" pitchFamily="18" charset="0"/>
                          <a:ea typeface="Cambria" panose="02040503050406030204" pitchFamily="18" charset="0"/>
                        </a:rPr>
                        <a:t>Communication Services</a:t>
                      </a:r>
                    </a:p>
                  </a:txBody>
                  <a:tcPr marL="9525" marR="9525" marT="9525" marB="0" anchor="ctr">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2"/>
                    </a:solidFill>
                  </a:tcPr>
                </a:tc>
                <a:tc>
                  <a:txBody>
                    <a:bodyPr/>
                    <a:lstStyle/>
                    <a:p>
                      <a:pPr algn="ctr" fontAlgn="b">
                        <a:buNone/>
                      </a:pPr>
                      <a:r>
                        <a:rPr lang="en-IN" sz="1200" b="0" i="0" u="none" strike="noStrike" dirty="0">
                          <a:solidFill>
                            <a:srgbClr val="000000"/>
                          </a:solidFill>
                          <a:effectLst/>
                          <a:latin typeface="Cambria" panose="02040503050406030204" pitchFamily="18" charset="0"/>
                          <a:ea typeface="Cambria" panose="02040503050406030204" pitchFamily="18" charset="0"/>
                        </a:rPr>
                        <a:t>8.6%</a:t>
                      </a:r>
                    </a:p>
                  </a:txBody>
                  <a:tcPr marL="9525" marR="9525" marT="9525" marB="0" anchor="ctr">
                    <a:lnL w="12700" cap="flat" cmpd="sng" algn="ctr">
                      <a:solidFill>
                        <a:schemeClr val="bg1"/>
                      </a:solidFill>
                      <a:prstDash val="solid"/>
                      <a:round/>
                      <a:headEnd type="none" w="med" len="med"/>
                      <a:tailEnd type="none" w="med" len="med"/>
                    </a:lnL>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2"/>
                    </a:solidFill>
                  </a:tcPr>
                </a:tc>
                <a:extLst>
                  <a:ext uri="{0D108BD9-81ED-4DB2-BD59-A6C34878D82A}">
                    <a16:rowId xmlns:a16="http://schemas.microsoft.com/office/drawing/2014/main" val="421220594"/>
                  </a:ext>
                </a:extLst>
              </a:tr>
              <a:tr h="196872">
                <a:tc>
                  <a:txBody>
                    <a:bodyPr/>
                    <a:lstStyle/>
                    <a:p>
                      <a:pPr algn="ctr" fontAlgn="b">
                        <a:buNone/>
                      </a:pPr>
                      <a:r>
                        <a:rPr lang="en-IN" sz="1200" b="0" i="0" u="none" strike="noStrike" dirty="0">
                          <a:solidFill>
                            <a:srgbClr val="000000"/>
                          </a:solidFill>
                          <a:effectLst/>
                          <a:latin typeface="Cambria" panose="02040503050406030204" pitchFamily="18" charset="0"/>
                          <a:ea typeface="Cambria" panose="02040503050406030204" pitchFamily="18" charset="0"/>
                        </a:rPr>
                        <a:t>Health Care</a:t>
                      </a:r>
                    </a:p>
                  </a:txBody>
                  <a:tcPr marL="9525" marR="9525" marT="9525" marB="0" anchor="ctr">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95000"/>
                      </a:schemeClr>
                    </a:solidFill>
                  </a:tcPr>
                </a:tc>
                <a:tc>
                  <a:txBody>
                    <a:bodyPr/>
                    <a:lstStyle/>
                    <a:p>
                      <a:pPr algn="ctr" fontAlgn="b">
                        <a:buNone/>
                      </a:pPr>
                      <a:r>
                        <a:rPr lang="en-IN" sz="1200" b="0" i="0" u="none" strike="noStrike" dirty="0">
                          <a:solidFill>
                            <a:srgbClr val="000000"/>
                          </a:solidFill>
                          <a:effectLst/>
                          <a:latin typeface="Cambria" panose="02040503050406030204" pitchFamily="18" charset="0"/>
                          <a:ea typeface="Cambria" panose="02040503050406030204" pitchFamily="18" charset="0"/>
                        </a:rPr>
                        <a:t>3.8%</a:t>
                      </a:r>
                    </a:p>
                  </a:txBody>
                  <a:tcPr marL="9525" marR="9525" marT="9525" marB="0" anchor="ctr">
                    <a:lnL w="12700" cap="flat" cmpd="sng" algn="ctr">
                      <a:solidFill>
                        <a:schemeClr val="bg1"/>
                      </a:solidFill>
                      <a:prstDash val="solid"/>
                      <a:round/>
                      <a:headEnd type="none" w="med" len="med"/>
                      <a:tailEnd type="none" w="med" len="med"/>
                    </a:lnL>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654135362"/>
                  </a:ext>
                </a:extLst>
              </a:tr>
              <a:tr h="196872">
                <a:tc>
                  <a:txBody>
                    <a:bodyPr/>
                    <a:lstStyle/>
                    <a:p>
                      <a:pPr algn="ctr" fontAlgn="b">
                        <a:buNone/>
                      </a:pPr>
                      <a:r>
                        <a:rPr lang="en-IN" sz="1200" b="0" i="0" u="none" strike="noStrike" dirty="0">
                          <a:solidFill>
                            <a:srgbClr val="000000"/>
                          </a:solidFill>
                          <a:effectLst/>
                          <a:latin typeface="Cambria" panose="02040503050406030204" pitchFamily="18" charset="0"/>
                          <a:ea typeface="Cambria" panose="02040503050406030204" pitchFamily="18" charset="0"/>
                        </a:rPr>
                        <a:t>Real Estate</a:t>
                      </a:r>
                    </a:p>
                  </a:txBody>
                  <a:tcPr marL="9525" marR="9525" marT="9525" marB="0" anchor="ctr">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2"/>
                    </a:solidFill>
                  </a:tcPr>
                </a:tc>
                <a:tc>
                  <a:txBody>
                    <a:bodyPr/>
                    <a:lstStyle/>
                    <a:p>
                      <a:pPr algn="ctr" fontAlgn="b">
                        <a:buNone/>
                      </a:pPr>
                      <a:r>
                        <a:rPr lang="en-IN" sz="1200" b="0" i="0" u="none" strike="noStrike" dirty="0">
                          <a:solidFill>
                            <a:srgbClr val="000000"/>
                          </a:solidFill>
                          <a:effectLst/>
                          <a:latin typeface="Cambria" panose="02040503050406030204" pitchFamily="18" charset="0"/>
                          <a:ea typeface="Cambria" panose="02040503050406030204" pitchFamily="18" charset="0"/>
                        </a:rPr>
                        <a:t>3.6%</a:t>
                      </a:r>
                    </a:p>
                  </a:txBody>
                  <a:tcPr marL="9525" marR="9525" marT="9525" marB="0" anchor="ctr">
                    <a:lnL w="12700" cap="flat" cmpd="sng" algn="ctr">
                      <a:solidFill>
                        <a:schemeClr val="bg1"/>
                      </a:solidFill>
                      <a:prstDash val="solid"/>
                      <a:round/>
                      <a:headEnd type="none" w="med" len="med"/>
                      <a:tailEnd type="none" w="med" len="med"/>
                    </a:lnL>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2"/>
                    </a:solidFill>
                  </a:tcPr>
                </a:tc>
                <a:extLst>
                  <a:ext uri="{0D108BD9-81ED-4DB2-BD59-A6C34878D82A}">
                    <a16:rowId xmlns:a16="http://schemas.microsoft.com/office/drawing/2014/main" val="3215573275"/>
                  </a:ext>
                </a:extLst>
              </a:tr>
              <a:tr h="196872">
                <a:tc>
                  <a:txBody>
                    <a:bodyPr/>
                    <a:lstStyle/>
                    <a:p>
                      <a:pPr algn="ctr" fontAlgn="b">
                        <a:buNone/>
                      </a:pPr>
                      <a:r>
                        <a:rPr lang="en-IN" sz="1200" b="0" i="0" u="none" strike="noStrike" dirty="0">
                          <a:solidFill>
                            <a:srgbClr val="000000"/>
                          </a:solidFill>
                          <a:effectLst/>
                          <a:latin typeface="Cambria" panose="02040503050406030204" pitchFamily="18" charset="0"/>
                          <a:ea typeface="Cambria" panose="02040503050406030204" pitchFamily="18" charset="0"/>
                        </a:rPr>
                        <a:t>Industrials</a:t>
                      </a:r>
                    </a:p>
                  </a:txBody>
                  <a:tcPr marL="9525" marR="9525" marT="9525" marB="0" anchor="ctr">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95000"/>
                      </a:schemeClr>
                    </a:solidFill>
                  </a:tcPr>
                </a:tc>
                <a:tc>
                  <a:txBody>
                    <a:bodyPr/>
                    <a:lstStyle/>
                    <a:p>
                      <a:pPr algn="ctr" fontAlgn="b">
                        <a:buNone/>
                      </a:pPr>
                      <a:r>
                        <a:rPr lang="en-IN" sz="1200" b="0" i="0" u="none" strike="noStrike" dirty="0">
                          <a:solidFill>
                            <a:srgbClr val="000000"/>
                          </a:solidFill>
                          <a:effectLst/>
                          <a:latin typeface="Cambria" panose="02040503050406030204" pitchFamily="18" charset="0"/>
                          <a:ea typeface="Cambria" panose="02040503050406030204" pitchFamily="18" charset="0"/>
                        </a:rPr>
                        <a:t>3.0%</a:t>
                      </a:r>
                    </a:p>
                  </a:txBody>
                  <a:tcPr marL="9525" marR="9525" marT="9525" marB="0" anchor="ctr">
                    <a:lnL w="12700" cap="flat" cmpd="sng" algn="ctr">
                      <a:solidFill>
                        <a:schemeClr val="bg1"/>
                      </a:solidFill>
                      <a:prstDash val="solid"/>
                      <a:round/>
                      <a:headEnd type="none" w="med" len="med"/>
                      <a:tailEnd type="none" w="med" len="med"/>
                    </a:lnL>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1760003012"/>
                  </a:ext>
                </a:extLst>
              </a:tr>
              <a:tr h="196872">
                <a:tc>
                  <a:txBody>
                    <a:bodyPr/>
                    <a:lstStyle/>
                    <a:p>
                      <a:pPr algn="ctr" fontAlgn="b">
                        <a:buNone/>
                      </a:pPr>
                      <a:r>
                        <a:rPr lang="en-IN" sz="1200" b="0" i="0" u="none" strike="noStrike">
                          <a:solidFill>
                            <a:srgbClr val="000000"/>
                          </a:solidFill>
                          <a:effectLst/>
                          <a:latin typeface="Cambria" panose="02040503050406030204" pitchFamily="18" charset="0"/>
                          <a:ea typeface="Cambria" panose="02040503050406030204" pitchFamily="18" charset="0"/>
                        </a:rPr>
                        <a:t>Utilities</a:t>
                      </a:r>
                    </a:p>
                  </a:txBody>
                  <a:tcPr marL="9525" marR="9525" marT="9525" marB="0" anchor="ctr">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2"/>
                    </a:solidFill>
                  </a:tcPr>
                </a:tc>
                <a:tc>
                  <a:txBody>
                    <a:bodyPr/>
                    <a:lstStyle/>
                    <a:p>
                      <a:pPr algn="ctr" fontAlgn="b">
                        <a:buNone/>
                      </a:pPr>
                      <a:r>
                        <a:rPr lang="en-IN" sz="1200" b="0" i="0" u="none" strike="noStrike" dirty="0">
                          <a:solidFill>
                            <a:srgbClr val="000000"/>
                          </a:solidFill>
                          <a:effectLst/>
                          <a:latin typeface="Cambria" panose="02040503050406030204" pitchFamily="18" charset="0"/>
                          <a:ea typeface="Cambria" panose="02040503050406030204" pitchFamily="18" charset="0"/>
                        </a:rPr>
                        <a:t>1.3%</a:t>
                      </a:r>
                    </a:p>
                  </a:txBody>
                  <a:tcPr marL="9525" marR="9525" marT="9525" marB="0" anchor="ctr">
                    <a:lnL w="12700" cap="flat" cmpd="sng" algn="ctr">
                      <a:solidFill>
                        <a:schemeClr val="bg1"/>
                      </a:solidFill>
                      <a:prstDash val="solid"/>
                      <a:round/>
                      <a:headEnd type="none" w="med" len="med"/>
                      <a:tailEnd type="none" w="med" len="med"/>
                    </a:lnL>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chemeClr val="bg2"/>
                    </a:solidFill>
                  </a:tcPr>
                </a:tc>
                <a:extLst>
                  <a:ext uri="{0D108BD9-81ED-4DB2-BD59-A6C34878D82A}">
                    <a16:rowId xmlns:a16="http://schemas.microsoft.com/office/drawing/2014/main" val="1683216355"/>
                  </a:ext>
                </a:extLst>
              </a:tr>
            </a:tbl>
          </a:graphicData>
        </a:graphic>
      </p:graphicFrame>
      <p:graphicFrame>
        <p:nvGraphicFramePr>
          <p:cNvPr id="9" name="Table 8">
            <a:extLst>
              <a:ext uri="{FF2B5EF4-FFF2-40B4-BE49-F238E27FC236}">
                <a16:creationId xmlns:a16="http://schemas.microsoft.com/office/drawing/2014/main" id="{EC83041D-30BD-1550-7E4C-E4F7A04C8D3F}"/>
              </a:ext>
            </a:extLst>
          </p:cNvPr>
          <p:cNvGraphicFramePr>
            <a:graphicFrameLocks noGrp="1"/>
          </p:cNvGraphicFramePr>
          <p:nvPr/>
        </p:nvGraphicFramePr>
        <p:xfrm>
          <a:off x="4118026" y="3312827"/>
          <a:ext cx="4165612" cy="3236400"/>
        </p:xfrm>
        <a:graphic>
          <a:graphicData uri="http://schemas.openxmlformats.org/drawingml/2006/table">
            <a:tbl>
              <a:tblPr/>
              <a:tblGrid>
                <a:gridCol w="2354477">
                  <a:extLst>
                    <a:ext uri="{9D8B030D-6E8A-4147-A177-3AD203B41FA5}">
                      <a16:colId xmlns:a16="http://schemas.microsoft.com/office/drawing/2014/main" val="2221559481"/>
                    </a:ext>
                  </a:extLst>
                </a:gridCol>
                <a:gridCol w="1811135">
                  <a:extLst>
                    <a:ext uri="{9D8B030D-6E8A-4147-A177-3AD203B41FA5}">
                      <a16:colId xmlns:a16="http://schemas.microsoft.com/office/drawing/2014/main" val="2751875843"/>
                    </a:ext>
                  </a:extLst>
                </a:gridCol>
              </a:tblGrid>
              <a:tr h="215760">
                <a:tc gridSpan="2">
                  <a:txBody>
                    <a:bodyPr/>
                    <a:lstStyle/>
                    <a:p>
                      <a:pPr algn="ctr" fontAlgn="b"/>
                      <a:r>
                        <a:rPr lang="en-IN" sz="1200" b="1" i="0" u="none" strike="noStrike">
                          <a:solidFill>
                            <a:srgbClr val="FFFFFF"/>
                          </a:solidFill>
                          <a:effectLst/>
                          <a:latin typeface="Cambria" panose="02040503050406030204" pitchFamily="18" charset="0"/>
                          <a:ea typeface="Cambria" panose="02040503050406030204" pitchFamily="18" charset="0"/>
                        </a:rPr>
                        <a:t>Fundamental Long</a:t>
                      </a:r>
                    </a:p>
                  </a:txBody>
                  <a:tcPr marL="9525" marR="9525" marT="9525" marB="0" anchor="b">
                    <a:lnL>
                      <a:noFill/>
                    </a:lnL>
                    <a:lnR>
                      <a:noFill/>
                    </a:lnR>
                    <a:lnT>
                      <a:noFill/>
                    </a:lnT>
                    <a:lnB>
                      <a:noFill/>
                    </a:lnB>
                    <a:solidFill>
                      <a:srgbClr val="000000"/>
                    </a:solidFill>
                  </a:tcPr>
                </a:tc>
                <a:tc hMerge="1">
                  <a:txBody>
                    <a:bodyPr/>
                    <a:lstStyle/>
                    <a:p>
                      <a:endParaRPr lang="en-IN"/>
                    </a:p>
                  </a:txBody>
                  <a:tcPr/>
                </a:tc>
                <a:extLst>
                  <a:ext uri="{0D108BD9-81ED-4DB2-BD59-A6C34878D82A}">
                    <a16:rowId xmlns:a16="http://schemas.microsoft.com/office/drawing/2014/main" val="3959429758"/>
                  </a:ext>
                </a:extLst>
              </a:tr>
              <a:tr h="215760">
                <a:tc>
                  <a:txBody>
                    <a:bodyPr/>
                    <a:lstStyle/>
                    <a:p>
                      <a:pPr algn="ctr" fontAlgn="b"/>
                      <a:r>
                        <a:rPr lang="en-IN" sz="1200" b="0" i="0" u="none" strike="noStrike">
                          <a:solidFill>
                            <a:srgbClr val="000000"/>
                          </a:solidFill>
                          <a:effectLst/>
                          <a:latin typeface="Cambria" panose="02040503050406030204" pitchFamily="18" charset="0"/>
                          <a:ea typeface="Cambria" panose="02040503050406030204" pitchFamily="18" charset="0"/>
                        </a:rPr>
                        <a:t>No of Holdings</a:t>
                      </a:r>
                    </a:p>
                  </a:txBody>
                  <a:tcPr marL="9525" marR="9525" marT="9525" marB="0" anchor="ctr">
                    <a:lnL>
                      <a:noFill/>
                    </a:lnL>
                    <a:lnR w="12700" cap="flat" cmpd="sng" algn="ctr">
                      <a:solidFill>
                        <a:schemeClr val="bg1"/>
                      </a:solidFill>
                      <a:prstDash val="solid"/>
                      <a:round/>
                      <a:headEnd type="none" w="med" len="med"/>
                      <a:tailEnd type="none" w="med" len="med"/>
                    </a:lnR>
                    <a:lnT>
                      <a:noFill/>
                    </a:lnT>
                    <a:lnB w="12700" cap="flat" cmpd="sng" algn="ctr">
                      <a:solidFill>
                        <a:schemeClr val="bg1"/>
                      </a:solidFill>
                      <a:prstDash val="solid"/>
                      <a:round/>
                      <a:headEnd type="none" w="med" len="med"/>
                      <a:tailEnd type="none" w="med" len="med"/>
                    </a:lnB>
                    <a:solidFill>
                      <a:srgbClr val="CBCBCB"/>
                    </a:solidFill>
                  </a:tcPr>
                </a:tc>
                <a:tc>
                  <a:txBody>
                    <a:bodyPr/>
                    <a:lstStyle/>
                    <a:p>
                      <a:pPr algn="ctr" fontAlgn="b"/>
                      <a:r>
                        <a:rPr lang="en-IN" sz="1200" b="0" i="0" u="none" strike="noStrike">
                          <a:solidFill>
                            <a:srgbClr val="000000"/>
                          </a:solidFill>
                          <a:effectLst/>
                          <a:latin typeface="Cambria" panose="02040503050406030204" pitchFamily="18" charset="0"/>
                          <a:ea typeface="Cambria" panose="02040503050406030204" pitchFamily="18" charset="0"/>
                        </a:rPr>
                        <a:t>20-30</a:t>
                      </a:r>
                    </a:p>
                  </a:txBody>
                  <a:tcPr marL="9525" marR="9525" marT="9525" marB="0" anchor="ctr">
                    <a:lnL w="12700" cap="flat" cmpd="sng" algn="ctr">
                      <a:solidFill>
                        <a:schemeClr val="bg1"/>
                      </a:solidFill>
                      <a:prstDash val="solid"/>
                      <a:round/>
                      <a:headEnd type="none" w="med" len="med"/>
                      <a:tailEnd type="none" w="med" len="med"/>
                    </a:lnL>
                    <a:lnR>
                      <a:noFill/>
                    </a:lnR>
                    <a:lnT>
                      <a:noFill/>
                    </a:lnT>
                    <a:lnB w="12700" cap="flat" cmpd="sng" algn="ctr">
                      <a:solidFill>
                        <a:schemeClr val="bg1"/>
                      </a:solidFill>
                      <a:prstDash val="solid"/>
                      <a:round/>
                      <a:headEnd type="none" w="med" len="med"/>
                      <a:tailEnd type="none" w="med" len="med"/>
                    </a:lnB>
                    <a:solidFill>
                      <a:srgbClr val="CBCBCB"/>
                    </a:solidFill>
                  </a:tcPr>
                </a:tc>
                <a:extLst>
                  <a:ext uri="{0D108BD9-81ED-4DB2-BD59-A6C34878D82A}">
                    <a16:rowId xmlns:a16="http://schemas.microsoft.com/office/drawing/2014/main" val="482998151"/>
                  </a:ext>
                </a:extLst>
              </a:tr>
              <a:tr h="215760">
                <a:tc>
                  <a:txBody>
                    <a:bodyPr/>
                    <a:lstStyle/>
                    <a:p>
                      <a:pPr algn="ctr" fontAlgn="b"/>
                      <a:r>
                        <a:rPr lang="en-IN" sz="1200" b="0" i="0" u="none" strike="noStrike">
                          <a:solidFill>
                            <a:srgbClr val="000000"/>
                          </a:solidFill>
                          <a:effectLst/>
                          <a:latin typeface="Cambria" panose="02040503050406030204" pitchFamily="18" charset="0"/>
                          <a:ea typeface="Cambria" panose="02040503050406030204" pitchFamily="18" charset="0"/>
                        </a:rPr>
                        <a:t>Holding Period</a:t>
                      </a:r>
                    </a:p>
                  </a:txBody>
                  <a:tcPr marL="9525" marR="9525" marT="9525" marB="0" anchor="ctr">
                    <a:lnL>
                      <a:noFill/>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7E7E7"/>
                    </a:solidFill>
                  </a:tcPr>
                </a:tc>
                <a:tc>
                  <a:txBody>
                    <a:bodyPr/>
                    <a:lstStyle/>
                    <a:p>
                      <a:pPr algn="ctr" fontAlgn="b"/>
                      <a:r>
                        <a:rPr lang="en-IN" sz="1200" b="0" i="0" u="none" strike="noStrike">
                          <a:solidFill>
                            <a:srgbClr val="000000"/>
                          </a:solidFill>
                          <a:effectLst/>
                          <a:latin typeface="Cambria" panose="02040503050406030204" pitchFamily="18" charset="0"/>
                          <a:ea typeface="Cambria" panose="02040503050406030204" pitchFamily="18" charset="0"/>
                        </a:rPr>
                        <a:t>&gt;1 Year</a:t>
                      </a:r>
                    </a:p>
                  </a:txBody>
                  <a:tcPr marL="9525" marR="9525" marT="9525" marB="0" anchor="ctr">
                    <a:lnL w="12700" cap="flat" cmpd="sng" algn="ctr">
                      <a:solidFill>
                        <a:schemeClr val="bg1"/>
                      </a:solidFill>
                      <a:prstDash val="solid"/>
                      <a:round/>
                      <a:headEnd type="none" w="med" len="med"/>
                      <a:tailEnd type="none" w="med" len="med"/>
                    </a:lnL>
                    <a:lnR>
                      <a:noFill/>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7E7E7"/>
                    </a:solidFill>
                  </a:tcPr>
                </a:tc>
                <a:extLst>
                  <a:ext uri="{0D108BD9-81ED-4DB2-BD59-A6C34878D82A}">
                    <a16:rowId xmlns:a16="http://schemas.microsoft.com/office/drawing/2014/main" val="60651439"/>
                  </a:ext>
                </a:extLst>
              </a:tr>
              <a:tr h="215760">
                <a:tc>
                  <a:txBody>
                    <a:bodyPr/>
                    <a:lstStyle/>
                    <a:p>
                      <a:pPr algn="ctr" fontAlgn="b"/>
                      <a:r>
                        <a:rPr lang="en-IN" sz="1200" b="0" i="0" u="none" strike="noStrike">
                          <a:solidFill>
                            <a:srgbClr val="000000"/>
                          </a:solidFill>
                          <a:effectLst/>
                          <a:latin typeface="Cambria" panose="02040503050406030204" pitchFamily="18" charset="0"/>
                          <a:ea typeface="Cambria" panose="02040503050406030204" pitchFamily="18" charset="0"/>
                        </a:rPr>
                        <a:t>Exposure Range</a:t>
                      </a:r>
                    </a:p>
                  </a:txBody>
                  <a:tcPr marL="9525" marR="9525" marT="9525" marB="0" anchor="ctr">
                    <a:lnL>
                      <a:noFill/>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CBCBCB"/>
                    </a:solidFill>
                  </a:tcPr>
                </a:tc>
                <a:tc>
                  <a:txBody>
                    <a:bodyPr/>
                    <a:lstStyle/>
                    <a:p>
                      <a:pPr algn="ctr" fontAlgn="b"/>
                      <a:r>
                        <a:rPr lang="en-IN" sz="1200" b="0" i="0" u="none" strike="noStrike">
                          <a:solidFill>
                            <a:srgbClr val="000000"/>
                          </a:solidFill>
                          <a:effectLst/>
                          <a:latin typeface="Cambria" panose="02040503050406030204" pitchFamily="18" charset="0"/>
                          <a:ea typeface="Cambria" panose="02040503050406030204" pitchFamily="18" charset="0"/>
                        </a:rPr>
                        <a:t>Up to 60%</a:t>
                      </a:r>
                    </a:p>
                  </a:txBody>
                  <a:tcPr marL="9525" marR="9525" marT="9525" marB="0" anchor="ctr">
                    <a:lnL w="12700" cap="flat" cmpd="sng" algn="ctr">
                      <a:solidFill>
                        <a:schemeClr val="bg1"/>
                      </a:solidFill>
                      <a:prstDash val="solid"/>
                      <a:round/>
                      <a:headEnd type="none" w="med" len="med"/>
                      <a:tailEnd type="none" w="med" len="med"/>
                    </a:lnL>
                    <a:lnR>
                      <a:noFill/>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CBCBCB"/>
                    </a:solidFill>
                  </a:tcPr>
                </a:tc>
                <a:extLst>
                  <a:ext uri="{0D108BD9-81ED-4DB2-BD59-A6C34878D82A}">
                    <a16:rowId xmlns:a16="http://schemas.microsoft.com/office/drawing/2014/main" val="797930814"/>
                  </a:ext>
                </a:extLst>
              </a:tr>
              <a:tr h="215760">
                <a:tc>
                  <a:txBody>
                    <a:bodyPr/>
                    <a:lstStyle/>
                    <a:p>
                      <a:pPr algn="ctr" fontAlgn="b"/>
                      <a:r>
                        <a:rPr lang="en-IN" sz="1200" b="0" i="0" u="none" strike="noStrike">
                          <a:solidFill>
                            <a:srgbClr val="000000"/>
                          </a:solidFill>
                          <a:effectLst/>
                          <a:latin typeface="Cambria" panose="02040503050406030204" pitchFamily="18" charset="0"/>
                          <a:ea typeface="Cambria" panose="02040503050406030204" pitchFamily="18" charset="0"/>
                        </a:rPr>
                        <a:t>Instruments Used</a:t>
                      </a:r>
                    </a:p>
                  </a:txBody>
                  <a:tcPr marL="9525" marR="9525" marT="9525" marB="0" anchor="ctr">
                    <a:lnL>
                      <a:noFill/>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7E7E7"/>
                    </a:solidFill>
                  </a:tcPr>
                </a:tc>
                <a:tc>
                  <a:txBody>
                    <a:bodyPr/>
                    <a:lstStyle/>
                    <a:p>
                      <a:pPr algn="ctr" fontAlgn="b"/>
                      <a:r>
                        <a:rPr lang="en-IN" sz="1200" b="0" i="0" u="none" strike="noStrike">
                          <a:solidFill>
                            <a:srgbClr val="000000"/>
                          </a:solidFill>
                          <a:effectLst/>
                          <a:latin typeface="Cambria" panose="02040503050406030204" pitchFamily="18" charset="0"/>
                          <a:ea typeface="Cambria" panose="02040503050406030204" pitchFamily="18" charset="0"/>
                        </a:rPr>
                        <a:t>Cash equities</a:t>
                      </a:r>
                    </a:p>
                  </a:txBody>
                  <a:tcPr marL="9525" marR="9525" marT="9525" marB="0" anchor="ctr">
                    <a:lnL w="12700" cap="flat" cmpd="sng" algn="ctr">
                      <a:solidFill>
                        <a:schemeClr val="bg1"/>
                      </a:solidFill>
                      <a:prstDash val="solid"/>
                      <a:round/>
                      <a:headEnd type="none" w="med" len="med"/>
                      <a:tailEnd type="none" w="med" len="med"/>
                    </a:lnL>
                    <a:lnR>
                      <a:noFill/>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7E7E7"/>
                    </a:solidFill>
                  </a:tcPr>
                </a:tc>
                <a:extLst>
                  <a:ext uri="{0D108BD9-81ED-4DB2-BD59-A6C34878D82A}">
                    <a16:rowId xmlns:a16="http://schemas.microsoft.com/office/drawing/2014/main" val="2304409374"/>
                  </a:ext>
                </a:extLst>
              </a:tr>
              <a:tr h="215760">
                <a:tc gridSpan="2">
                  <a:txBody>
                    <a:bodyPr/>
                    <a:lstStyle/>
                    <a:p>
                      <a:pPr algn="ctr" fontAlgn="b"/>
                      <a:r>
                        <a:rPr lang="en-IN" sz="1200" b="1" i="0" u="none" strike="noStrike">
                          <a:solidFill>
                            <a:srgbClr val="FFFFFF"/>
                          </a:solidFill>
                          <a:effectLst/>
                          <a:latin typeface="Cambria" panose="02040503050406030204" pitchFamily="18" charset="0"/>
                          <a:ea typeface="Cambria" panose="02040503050406030204" pitchFamily="18" charset="0"/>
                        </a:rPr>
                        <a:t>Opportunistic Trades</a:t>
                      </a:r>
                    </a:p>
                  </a:txBody>
                  <a:tcPr marL="9525" marR="9525" marT="9525" marB="0" anchor="ctr">
                    <a:lnL>
                      <a:noFill/>
                    </a:lnL>
                    <a:lnR>
                      <a:noFill/>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000000"/>
                    </a:solidFill>
                  </a:tcPr>
                </a:tc>
                <a:tc hMerge="1">
                  <a:txBody>
                    <a:bodyPr/>
                    <a:lstStyle/>
                    <a:p>
                      <a:endParaRPr lang="en-IN"/>
                    </a:p>
                  </a:txBody>
                  <a:tcPr/>
                </a:tc>
                <a:extLst>
                  <a:ext uri="{0D108BD9-81ED-4DB2-BD59-A6C34878D82A}">
                    <a16:rowId xmlns:a16="http://schemas.microsoft.com/office/drawing/2014/main" val="4100555783"/>
                  </a:ext>
                </a:extLst>
              </a:tr>
              <a:tr h="215760">
                <a:tc>
                  <a:txBody>
                    <a:bodyPr/>
                    <a:lstStyle/>
                    <a:p>
                      <a:pPr algn="ctr" fontAlgn="b"/>
                      <a:r>
                        <a:rPr lang="en-IN" sz="1200" b="0" i="0" u="none" strike="noStrike">
                          <a:solidFill>
                            <a:srgbClr val="000000"/>
                          </a:solidFill>
                          <a:effectLst/>
                          <a:latin typeface="Cambria" panose="02040503050406030204" pitchFamily="18" charset="0"/>
                          <a:ea typeface="Cambria" panose="02040503050406030204" pitchFamily="18" charset="0"/>
                        </a:rPr>
                        <a:t>No of Holdings</a:t>
                      </a:r>
                    </a:p>
                  </a:txBody>
                  <a:tcPr marL="9525" marR="9525" marT="9525" marB="0" anchor="ctr">
                    <a:lnL>
                      <a:noFill/>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CBCBCB"/>
                    </a:solidFill>
                  </a:tcPr>
                </a:tc>
                <a:tc>
                  <a:txBody>
                    <a:bodyPr/>
                    <a:lstStyle/>
                    <a:p>
                      <a:pPr algn="ctr" fontAlgn="b"/>
                      <a:r>
                        <a:rPr lang="en-US" sz="1200" b="0" i="0" u="none" strike="noStrike">
                          <a:solidFill>
                            <a:srgbClr val="000000"/>
                          </a:solidFill>
                          <a:effectLst/>
                          <a:latin typeface="Cambria" panose="02040503050406030204" pitchFamily="18" charset="0"/>
                          <a:ea typeface="Cambria" panose="02040503050406030204" pitchFamily="18" charset="0"/>
                        </a:rPr>
                        <a:t>5-10</a:t>
                      </a:r>
                      <a:endParaRPr lang="en-IN" sz="1200" b="0" i="0" u="none" strike="noStrike">
                        <a:solidFill>
                          <a:srgbClr val="000000"/>
                        </a:solidFill>
                        <a:effectLst/>
                        <a:latin typeface="Cambria" panose="02040503050406030204" pitchFamily="18" charset="0"/>
                        <a:ea typeface="Cambria" panose="02040503050406030204" pitchFamily="18" charset="0"/>
                      </a:endParaRPr>
                    </a:p>
                  </a:txBody>
                  <a:tcPr marL="9525" marR="9525" marT="9525" marB="0" anchor="ctr">
                    <a:lnL w="12700" cap="flat" cmpd="sng" algn="ctr">
                      <a:solidFill>
                        <a:schemeClr val="bg1"/>
                      </a:solidFill>
                      <a:prstDash val="solid"/>
                      <a:round/>
                      <a:headEnd type="none" w="med" len="med"/>
                      <a:tailEnd type="none" w="med" len="med"/>
                    </a:lnL>
                    <a:lnR>
                      <a:noFill/>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CBCBCB"/>
                    </a:solidFill>
                  </a:tcPr>
                </a:tc>
                <a:extLst>
                  <a:ext uri="{0D108BD9-81ED-4DB2-BD59-A6C34878D82A}">
                    <a16:rowId xmlns:a16="http://schemas.microsoft.com/office/drawing/2014/main" val="3516306587"/>
                  </a:ext>
                </a:extLst>
              </a:tr>
              <a:tr h="215760">
                <a:tc>
                  <a:txBody>
                    <a:bodyPr/>
                    <a:lstStyle/>
                    <a:p>
                      <a:pPr algn="ctr" fontAlgn="b"/>
                      <a:r>
                        <a:rPr lang="en-IN" sz="1200" b="0" i="0" u="none" strike="noStrike">
                          <a:solidFill>
                            <a:srgbClr val="000000"/>
                          </a:solidFill>
                          <a:effectLst/>
                          <a:latin typeface="Cambria" panose="02040503050406030204" pitchFamily="18" charset="0"/>
                          <a:ea typeface="Cambria" panose="02040503050406030204" pitchFamily="18" charset="0"/>
                        </a:rPr>
                        <a:t>Holding Period</a:t>
                      </a:r>
                    </a:p>
                  </a:txBody>
                  <a:tcPr marL="9525" marR="9525" marT="9525" marB="0" anchor="ctr">
                    <a:lnL>
                      <a:noFill/>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7E7E7"/>
                    </a:solidFill>
                  </a:tcPr>
                </a:tc>
                <a:tc>
                  <a:txBody>
                    <a:bodyPr/>
                    <a:lstStyle/>
                    <a:p>
                      <a:pPr algn="ctr" fontAlgn="b"/>
                      <a:r>
                        <a:rPr lang="en-IN" sz="1200" b="0" i="0" u="none" strike="noStrike">
                          <a:solidFill>
                            <a:srgbClr val="000000"/>
                          </a:solidFill>
                          <a:effectLst/>
                          <a:latin typeface="Cambria" panose="02040503050406030204" pitchFamily="18" charset="0"/>
                          <a:ea typeface="Cambria" panose="02040503050406030204" pitchFamily="18" charset="0"/>
                        </a:rPr>
                        <a:t>&lt;1 Year</a:t>
                      </a:r>
                    </a:p>
                  </a:txBody>
                  <a:tcPr marL="9525" marR="9525" marT="9525" marB="0" anchor="ctr">
                    <a:lnL w="12700" cap="flat" cmpd="sng" algn="ctr">
                      <a:solidFill>
                        <a:schemeClr val="bg1"/>
                      </a:solidFill>
                      <a:prstDash val="solid"/>
                      <a:round/>
                      <a:headEnd type="none" w="med" len="med"/>
                      <a:tailEnd type="none" w="med" len="med"/>
                    </a:lnL>
                    <a:lnR>
                      <a:noFill/>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7E7E7"/>
                    </a:solidFill>
                  </a:tcPr>
                </a:tc>
                <a:extLst>
                  <a:ext uri="{0D108BD9-81ED-4DB2-BD59-A6C34878D82A}">
                    <a16:rowId xmlns:a16="http://schemas.microsoft.com/office/drawing/2014/main" val="1283295976"/>
                  </a:ext>
                </a:extLst>
              </a:tr>
              <a:tr h="215760">
                <a:tc>
                  <a:txBody>
                    <a:bodyPr/>
                    <a:lstStyle/>
                    <a:p>
                      <a:pPr algn="ctr" fontAlgn="b"/>
                      <a:r>
                        <a:rPr lang="en-IN" sz="1200" b="0" i="0" u="none" strike="noStrike">
                          <a:solidFill>
                            <a:srgbClr val="000000"/>
                          </a:solidFill>
                          <a:effectLst/>
                          <a:latin typeface="Cambria" panose="02040503050406030204" pitchFamily="18" charset="0"/>
                          <a:ea typeface="Cambria" panose="02040503050406030204" pitchFamily="18" charset="0"/>
                        </a:rPr>
                        <a:t>Exposure Range</a:t>
                      </a:r>
                    </a:p>
                  </a:txBody>
                  <a:tcPr marL="9525" marR="9525" marT="9525" marB="0" anchor="ctr">
                    <a:lnL>
                      <a:noFill/>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CBCBCB"/>
                    </a:solidFill>
                  </a:tcPr>
                </a:tc>
                <a:tc>
                  <a:txBody>
                    <a:bodyPr/>
                    <a:lstStyle/>
                    <a:p>
                      <a:pPr algn="ctr" fontAlgn="b"/>
                      <a:r>
                        <a:rPr lang="en-IN" sz="1200" b="0" i="0" u="none" strike="noStrike">
                          <a:solidFill>
                            <a:srgbClr val="000000"/>
                          </a:solidFill>
                          <a:effectLst/>
                          <a:latin typeface="Cambria" panose="02040503050406030204" pitchFamily="18" charset="0"/>
                          <a:ea typeface="Cambria" panose="02040503050406030204" pitchFamily="18" charset="0"/>
                        </a:rPr>
                        <a:t>Up to 60%</a:t>
                      </a:r>
                    </a:p>
                  </a:txBody>
                  <a:tcPr marL="9525" marR="9525" marT="9525" marB="0" anchor="ctr">
                    <a:lnL w="12700" cap="flat" cmpd="sng" algn="ctr">
                      <a:solidFill>
                        <a:schemeClr val="bg1"/>
                      </a:solidFill>
                      <a:prstDash val="solid"/>
                      <a:round/>
                      <a:headEnd type="none" w="med" len="med"/>
                      <a:tailEnd type="none" w="med" len="med"/>
                    </a:lnL>
                    <a:lnR>
                      <a:noFill/>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CBCBCB"/>
                    </a:solidFill>
                  </a:tcPr>
                </a:tc>
                <a:extLst>
                  <a:ext uri="{0D108BD9-81ED-4DB2-BD59-A6C34878D82A}">
                    <a16:rowId xmlns:a16="http://schemas.microsoft.com/office/drawing/2014/main" val="3821111546"/>
                  </a:ext>
                </a:extLst>
              </a:tr>
              <a:tr h="215760">
                <a:tc>
                  <a:txBody>
                    <a:bodyPr/>
                    <a:lstStyle/>
                    <a:p>
                      <a:pPr algn="ctr" fontAlgn="b"/>
                      <a:r>
                        <a:rPr lang="en-IN" sz="1200" b="0" i="0" u="none" strike="noStrike">
                          <a:solidFill>
                            <a:srgbClr val="000000"/>
                          </a:solidFill>
                          <a:effectLst/>
                          <a:latin typeface="Cambria" panose="02040503050406030204" pitchFamily="18" charset="0"/>
                          <a:ea typeface="Cambria" panose="02040503050406030204" pitchFamily="18" charset="0"/>
                        </a:rPr>
                        <a:t>Instruments Used</a:t>
                      </a:r>
                    </a:p>
                  </a:txBody>
                  <a:tcPr marL="9525" marR="9525" marT="9525" marB="0" anchor="ctr">
                    <a:lnL>
                      <a:noFill/>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7E7E7"/>
                    </a:solidFill>
                  </a:tcPr>
                </a:tc>
                <a:tc>
                  <a:txBody>
                    <a:bodyPr/>
                    <a:lstStyle/>
                    <a:p>
                      <a:pPr algn="ctr" fontAlgn="b"/>
                      <a:r>
                        <a:rPr lang="en-IN" sz="1200" b="0" i="0" u="none" strike="noStrike">
                          <a:solidFill>
                            <a:srgbClr val="000000"/>
                          </a:solidFill>
                          <a:effectLst/>
                          <a:latin typeface="Cambria" panose="02040503050406030204" pitchFamily="18" charset="0"/>
                          <a:ea typeface="Cambria" panose="02040503050406030204" pitchFamily="18" charset="0"/>
                        </a:rPr>
                        <a:t>Cash, Derivatives</a:t>
                      </a:r>
                    </a:p>
                  </a:txBody>
                  <a:tcPr marL="9525" marR="9525" marT="9525" marB="0" anchor="ctr">
                    <a:lnL w="12700" cap="flat" cmpd="sng" algn="ctr">
                      <a:solidFill>
                        <a:schemeClr val="bg1"/>
                      </a:solidFill>
                      <a:prstDash val="solid"/>
                      <a:round/>
                      <a:headEnd type="none" w="med" len="med"/>
                      <a:tailEnd type="none" w="med" len="med"/>
                    </a:lnL>
                    <a:lnR>
                      <a:noFill/>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7E7E7"/>
                    </a:solidFill>
                  </a:tcPr>
                </a:tc>
                <a:extLst>
                  <a:ext uri="{0D108BD9-81ED-4DB2-BD59-A6C34878D82A}">
                    <a16:rowId xmlns:a16="http://schemas.microsoft.com/office/drawing/2014/main" val="89818334"/>
                  </a:ext>
                </a:extLst>
              </a:tr>
              <a:tr h="215760">
                <a:tc gridSpan="2">
                  <a:txBody>
                    <a:bodyPr/>
                    <a:lstStyle/>
                    <a:p>
                      <a:pPr algn="ctr" fontAlgn="b"/>
                      <a:r>
                        <a:rPr lang="en-IN" sz="1200" b="1" i="0" u="none" strike="noStrike">
                          <a:solidFill>
                            <a:srgbClr val="FFFFFF"/>
                          </a:solidFill>
                          <a:effectLst/>
                          <a:latin typeface="Cambria" panose="02040503050406030204" pitchFamily="18" charset="0"/>
                          <a:ea typeface="Cambria" panose="02040503050406030204" pitchFamily="18" charset="0"/>
                        </a:rPr>
                        <a:t>Hedging Strategies</a:t>
                      </a:r>
                    </a:p>
                  </a:txBody>
                  <a:tcPr marL="9525" marR="9525" marT="9525" marB="0" anchor="ctr">
                    <a:lnL>
                      <a:noFill/>
                    </a:lnL>
                    <a:lnR>
                      <a:noFill/>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000000"/>
                    </a:solidFill>
                  </a:tcPr>
                </a:tc>
                <a:tc hMerge="1">
                  <a:txBody>
                    <a:bodyPr/>
                    <a:lstStyle/>
                    <a:p>
                      <a:endParaRPr lang="en-IN"/>
                    </a:p>
                  </a:txBody>
                  <a:tcPr/>
                </a:tc>
                <a:extLst>
                  <a:ext uri="{0D108BD9-81ED-4DB2-BD59-A6C34878D82A}">
                    <a16:rowId xmlns:a16="http://schemas.microsoft.com/office/drawing/2014/main" val="2577186424"/>
                  </a:ext>
                </a:extLst>
              </a:tr>
              <a:tr h="215760">
                <a:tc>
                  <a:txBody>
                    <a:bodyPr/>
                    <a:lstStyle/>
                    <a:p>
                      <a:pPr algn="ctr" fontAlgn="b"/>
                      <a:r>
                        <a:rPr lang="en-IN" sz="1200" b="0" i="0" u="none" strike="noStrike">
                          <a:solidFill>
                            <a:srgbClr val="000000"/>
                          </a:solidFill>
                          <a:effectLst/>
                          <a:latin typeface="Cambria" panose="02040503050406030204" pitchFamily="18" charset="0"/>
                          <a:ea typeface="Cambria" panose="02040503050406030204" pitchFamily="18" charset="0"/>
                        </a:rPr>
                        <a:t>No of Positions</a:t>
                      </a:r>
                    </a:p>
                  </a:txBody>
                  <a:tcPr marL="9525" marR="9525" marT="9525" marB="0" anchor="ctr">
                    <a:lnL>
                      <a:noFill/>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CBCBCB"/>
                    </a:solidFill>
                  </a:tcPr>
                </a:tc>
                <a:tc>
                  <a:txBody>
                    <a:bodyPr/>
                    <a:lstStyle/>
                    <a:p>
                      <a:pPr algn="ctr" fontAlgn="b"/>
                      <a:r>
                        <a:rPr lang="en-US" sz="1200" b="0" i="0" u="none" strike="noStrike">
                          <a:solidFill>
                            <a:srgbClr val="000000"/>
                          </a:solidFill>
                          <a:effectLst/>
                          <a:latin typeface="Cambria" panose="02040503050406030204" pitchFamily="18" charset="0"/>
                          <a:ea typeface="Cambria" panose="02040503050406030204" pitchFamily="18" charset="0"/>
                        </a:rPr>
                        <a:t>5-10</a:t>
                      </a:r>
                      <a:endParaRPr lang="en-IN" sz="1200" b="0" i="0" u="none" strike="noStrike">
                        <a:solidFill>
                          <a:srgbClr val="000000"/>
                        </a:solidFill>
                        <a:effectLst/>
                        <a:latin typeface="Cambria" panose="02040503050406030204" pitchFamily="18" charset="0"/>
                        <a:ea typeface="Cambria" panose="02040503050406030204" pitchFamily="18" charset="0"/>
                      </a:endParaRPr>
                    </a:p>
                  </a:txBody>
                  <a:tcPr marL="9525" marR="9525" marT="9525" marB="0" anchor="ctr">
                    <a:lnL w="12700" cap="flat" cmpd="sng" algn="ctr">
                      <a:solidFill>
                        <a:schemeClr val="bg1"/>
                      </a:solidFill>
                      <a:prstDash val="solid"/>
                      <a:round/>
                      <a:headEnd type="none" w="med" len="med"/>
                      <a:tailEnd type="none" w="med" len="med"/>
                    </a:lnL>
                    <a:lnR>
                      <a:noFill/>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CBCBCB"/>
                    </a:solidFill>
                  </a:tcPr>
                </a:tc>
                <a:extLst>
                  <a:ext uri="{0D108BD9-81ED-4DB2-BD59-A6C34878D82A}">
                    <a16:rowId xmlns:a16="http://schemas.microsoft.com/office/drawing/2014/main" val="2639432386"/>
                  </a:ext>
                </a:extLst>
              </a:tr>
              <a:tr h="215760">
                <a:tc>
                  <a:txBody>
                    <a:bodyPr/>
                    <a:lstStyle/>
                    <a:p>
                      <a:pPr algn="ctr" fontAlgn="b"/>
                      <a:r>
                        <a:rPr lang="en-IN" sz="1200" b="0" i="0" u="none" strike="noStrike">
                          <a:solidFill>
                            <a:srgbClr val="000000"/>
                          </a:solidFill>
                          <a:effectLst/>
                          <a:latin typeface="Cambria" panose="02040503050406030204" pitchFamily="18" charset="0"/>
                          <a:ea typeface="Cambria" panose="02040503050406030204" pitchFamily="18" charset="0"/>
                        </a:rPr>
                        <a:t>Holding Period</a:t>
                      </a:r>
                    </a:p>
                  </a:txBody>
                  <a:tcPr marL="9525" marR="9525" marT="9525" marB="0" anchor="ctr">
                    <a:lnL>
                      <a:noFill/>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7E7E7"/>
                    </a:solidFill>
                  </a:tcPr>
                </a:tc>
                <a:tc>
                  <a:txBody>
                    <a:bodyPr/>
                    <a:lstStyle/>
                    <a:p>
                      <a:pPr algn="ctr" fontAlgn="b"/>
                      <a:r>
                        <a:rPr lang="en-IN" sz="1200" b="0" i="0" u="none" strike="noStrike">
                          <a:solidFill>
                            <a:srgbClr val="000000"/>
                          </a:solidFill>
                          <a:effectLst/>
                          <a:latin typeface="Cambria" panose="02040503050406030204" pitchFamily="18" charset="0"/>
                          <a:ea typeface="Cambria" panose="02040503050406030204" pitchFamily="18" charset="0"/>
                        </a:rPr>
                        <a:t>1to 3 Months</a:t>
                      </a:r>
                    </a:p>
                  </a:txBody>
                  <a:tcPr marL="9525" marR="9525" marT="9525" marB="0" anchor="ctr">
                    <a:lnL w="12700" cap="flat" cmpd="sng" algn="ctr">
                      <a:solidFill>
                        <a:schemeClr val="bg1"/>
                      </a:solidFill>
                      <a:prstDash val="solid"/>
                      <a:round/>
                      <a:headEnd type="none" w="med" len="med"/>
                      <a:tailEnd type="none" w="med" len="med"/>
                    </a:lnL>
                    <a:lnR>
                      <a:noFill/>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E7E7E7"/>
                    </a:solidFill>
                  </a:tcPr>
                </a:tc>
                <a:extLst>
                  <a:ext uri="{0D108BD9-81ED-4DB2-BD59-A6C34878D82A}">
                    <a16:rowId xmlns:a16="http://schemas.microsoft.com/office/drawing/2014/main" val="3680230984"/>
                  </a:ext>
                </a:extLst>
              </a:tr>
              <a:tr h="215760">
                <a:tc>
                  <a:txBody>
                    <a:bodyPr/>
                    <a:lstStyle/>
                    <a:p>
                      <a:pPr algn="ctr" fontAlgn="b"/>
                      <a:r>
                        <a:rPr lang="en-IN" sz="1200" b="0" i="0" u="none" strike="noStrike">
                          <a:solidFill>
                            <a:srgbClr val="000000"/>
                          </a:solidFill>
                          <a:effectLst/>
                          <a:latin typeface="Cambria" panose="02040503050406030204" pitchFamily="18" charset="0"/>
                          <a:ea typeface="Cambria" panose="02040503050406030204" pitchFamily="18" charset="0"/>
                        </a:rPr>
                        <a:t>Exposure Range</a:t>
                      </a:r>
                    </a:p>
                  </a:txBody>
                  <a:tcPr marL="9525" marR="9525" marT="9525" marB="0" anchor="ctr">
                    <a:lnL>
                      <a:noFill/>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CBCBCB"/>
                    </a:solidFill>
                  </a:tcPr>
                </a:tc>
                <a:tc>
                  <a:txBody>
                    <a:bodyPr/>
                    <a:lstStyle/>
                    <a:p>
                      <a:pPr algn="ctr" fontAlgn="b"/>
                      <a:r>
                        <a:rPr lang="en-IN" sz="1200" b="0" i="0" u="none" strike="noStrike">
                          <a:solidFill>
                            <a:srgbClr val="000000"/>
                          </a:solidFill>
                          <a:effectLst/>
                          <a:latin typeface="Cambria" panose="02040503050406030204" pitchFamily="18" charset="0"/>
                          <a:ea typeface="Cambria" panose="02040503050406030204" pitchFamily="18" charset="0"/>
                        </a:rPr>
                        <a:t>Up to 80%</a:t>
                      </a:r>
                    </a:p>
                  </a:txBody>
                  <a:tcPr marL="9525" marR="9525" marT="9525" marB="0" anchor="ctr">
                    <a:lnL w="12700" cap="flat" cmpd="sng" algn="ctr">
                      <a:solidFill>
                        <a:schemeClr val="bg1"/>
                      </a:solidFill>
                      <a:prstDash val="solid"/>
                      <a:round/>
                      <a:headEnd type="none" w="med" len="med"/>
                      <a:tailEnd type="none" w="med" len="med"/>
                    </a:lnL>
                    <a:lnR>
                      <a:noFill/>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CBCBCB"/>
                    </a:solidFill>
                  </a:tcPr>
                </a:tc>
                <a:extLst>
                  <a:ext uri="{0D108BD9-81ED-4DB2-BD59-A6C34878D82A}">
                    <a16:rowId xmlns:a16="http://schemas.microsoft.com/office/drawing/2014/main" val="2730037025"/>
                  </a:ext>
                </a:extLst>
              </a:tr>
              <a:tr h="215760">
                <a:tc>
                  <a:txBody>
                    <a:bodyPr/>
                    <a:lstStyle/>
                    <a:p>
                      <a:pPr algn="ctr" fontAlgn="b"/>
                      <a:r>
                        <a:rPr lang="en-IN" sz="1200" b="0" i="0" u="none" strike="noStrike">
                          <a:solidFill>
                            <a:srgbClr val="000000"/>
                          </a:solidFill>
                          <a:effectLst/>
                          <a:latin typeface="Cambria" panose="02040503050406030204" pitchFamily="18" charset="0"/>
                          <a:ea typeface="Cambria" panose="02040503050406030204" pitchFamily="18" charset="0"/>
                        </a:rPr>
                        <a:t>Instruments Used</a:t>
                      </a:r>
                    </a:p>
                  </a:txBody>
                  <a:tcPr marL="9525" marR="9525" marT="9525" marB="0" anchor="ctr">
                    <a:lnL>
                      <a:noFill/>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a:noFill/>
                    </a:lnB>
                    <a:solidFill>
                      <a:srgbClr val="E7E7E7"/>
                    </a:solidFill>
                  </a:tcPr>
                </a:tc>
                <a:tc>
                  <a:txBody>
                    <a:bodyPr/>
                    <a:lstStyle/>
                    <a:p>
                      <a:pPr algn="ctr" fontAlgn="b"/>
                      <a:r>
                        <a:rPr lang="en-IN" sz="1200" b="0" i="0" u="none" strike="noStrike">
                          <a:solidFill>
                            <a:srgbClr val="000000"/>
                          </a:solidFill>
                          <a:effectLst/>
                          <a:latin typeface="Cambria" panose="02040503050406030204" pitchFamily="18" charset="0"/>
                          <a:ea typeface="Cambria" panose="02040503050406030204" pitchFamily="18" charset="0"/>
                        </a:rPr>
                        <a:t>Stock &amp; Index Derivatives</a:t>
                      </a:r>
                    </a:p>
                  </a:txBody>
                  <a:tcPr marL="9525" marR="9525" marT="9525" marB="0" anchor="ctr">
                    <a:lnL w="12700" cap="flat" cmpd="sng" algn="ctr">
                      <a:solidFill>
                        <a:schemeClr val="bg1"/>
                      </a:solidFill>
                      <a:prstDash val="solid"/>
                      <a:round/>
                      <a:headEnd type="none" w="med" len="med"/>
                      <a:tailEnd type="none" w="med" len="med"/>
                    </a:lnL>
                    <a:lnR>
                      <a:noFill/>
                    </a:lnR>
                    <a:lnT w="12700" cap="flat" cmpd="sng" algn="ctr">
                      <a:solidFill>
                        <a:schemeClr val="bg1"/>
                      </a:solidFill>
                      <a:prstDash val="solid"/>
                      <a:round/>
                      <a:headEnd type="none" w="med" len="med"/>
                      <a:tailEnd type="none" w="med" len="med"/>
                    </a:lnT>
                    <a:lnB>
                      <a:noFill/>
                    </a:lnB>
                    <a:solidFill>
                      <a:srgbClr val="E7E7E7"/>
                    </a:solidFill>
                  </a:tcPr>
                </a:tc>
                <a:extLst>
                  <a:ext uri="{0D108BD9-81ED-4DB2-BD59-A6C34878D82A}">
                    <a16:rowId xmlns:a16="http://schemas.microsoft.com/office/drawing/2014/main" val="2417163319"/>
                  </a:ext>
                </a:extLst>
              </a:tr>
            </a:tbl>
          </a:graphicData>
        </a:graphic>
      </p:graphicFrame>
      <p:pic>
        <p:nvPicPr>
          <p:cNvPr id="10" name="Picture 9" descr="A white text on a black background&#10;&#10;AI-generated content may be incorrect.">
            <a:extLst>
              <a:ext uri="{FF2B5EF4-FFF2-40B4-BE49-F238E27FC236}">
                <a16:creationId xmlns:a16="http://schemas.microsoft.com/office/drawing/2014/main" id="{330381A0-5339-9A05-8F77-E17305D79C8C}"/>
              </a:ext>
            </a:extLst>
          </p:cNvPr>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10362466" y="234062"/>
            <a:ext cx="1559328" cy="340260"/>
          </a:xfrm>
          <a:prstGeom prst="rect">
            <a:avLst/>
          </a:prstGeom>
        </p:spPr>
      </p:pic>
      <p:graphicFrame>
        <p:nvGraphicFramePr>
          <p:cNvPr id="15" name="Chart 14">
            <a:extLst>
              <a:ext uri="{FF2B5EF4-FFF2-40B4-BE49-F238E27FC236}">
                <a16:creationId xmlns:a16="http://schemas.microsoft.com/office/drawing/2014/main" id="{2E7783EF-467E-2E16-42FE-C9EA56D754F4}"/>
              </a:ext>
            </a:extLst>
          </p:cNvPr>
          <p:cNvGraphicFramePr>
            <a:graphicFrameLocks/>
          </p:cNvGraphicFramePr>
          <p:nvPr>
            <p:extLst>
              <p:ext uri="{D42A27DB-BD31-4B8C-83A1-F6EECF244321}">
                <p14:modId xmlns:p14="http://schemas.microsoft.com/office/powerpoint/2010/main" val="2973078144"/>
              </p:ext>
            </p:extLst>
          </p:nvPr>
        </p:nvGraphicFramePr>
        <p:xfrm>
          <a:off x="203232" y="4926652"/>
          <a:ext cx="3716320" cy="1621700"/>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11" name="Chart 10">
            <a:extLst>
              <a:ext uri="{FF2B5EF4-FFF2-40B4-BE49-F238E27FC236}">
                <a16:creationId xmlns:a16="http://schemas.microsoft.com/office/drawing/2014/main" id="{70E9A311-A802-AEC5-BF15-6BD83E668835}"/>
              </a:ext>
            </a:extLst>
          </p:cNvPr>
          <p:cNvGraphicFramePr>
            <a:graphicFrameLocks/>
          </p:cNvGraphicFramePr>
          <p:nvPr>
            <p:extLst>
              <p:ext uri="{D42A27DB-BD31-4B8C-83A1-F6EECF244321}">
                <p14:modId xmlns:p14="http://schemas.microsoft.com/office/powerpoint/2010/main" val="407192465"/>
              </p:ext>
            </p:extLst>
          </p:nvPr>
        </p:nvGraphicFramePr>
        <p:xfrm>
          <a:off x="4118026" y="957384"/>
          <a:ext cx="4165612" cy="2263153"/>
        </p:xfrm>
        <a:graphic>
          <a:graphicData uri="http://schemas.openxmlformats.org/drawingml/2006/chart">
            <c:chart xmlns:c="http://schemas.openxmlformats.org/drawingml/2006/chart" xmlns:r="http://schemas.openxmlformats.org/officeDocument/2006/relationships" r:id="rId4"/>
          </a:graphicData>
        </a:graphic>
      </p:graphicFrame>
    </p:spTree>
    <p:extLst>
      <p:ext uri="{BB962C8B-B14F-4D97-AF65-F5344CB8AC3E}">
        <p14:creationId xmlns:p14="http://schemas.microsoft.com/office/powerpoint/2010/main" val="3587973480"/>
      </p:ext>
    </p:extLst>
  </p:cSld>
  <p:clrMapOvr>
    <a:masterClrMapping/>
  </p:clrMapOvr>
</p:sld>
</file>

<file path=ppt/slides/slide9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88F1022-E832-5C80-BB30-A5FF3CC77424}"/>
            </a:ext>
          </a:extLst>
        </p:cNvPr>
        <p:cNvGrpSpPr/>
        <p:nvPr/>
      </p:nvGrpSpPr>
      <p:grpSpPr>
        <a:xfrm>
          <a:off x="0" y="0"/>
          <a:ext cx="0" cy="0"/>
          <a:chOff x="0" y="0"/>
          <a:chExt cx="0" cy="0"/>
        </a:xfrm>
      </p:grpSpPr>
      <p:sp>
        <p:nvSpPr>
          <p:cNvPr id="17" name="Oval 16">
            <a:extLst>
              <a:ext uri="{FF2B5EF4-FFF2-40B4-BE49-F238E27FC236}">
                <a16:creationId xmlns:a16="http://schemas.microsoft.com/office/drawing/2014/main" id="{B7FFE139-A97B-F600-7F8F-B5D4880ABFCB}"/>
              </a:ext>
            </a:extLst>
          </p:cNvPr>
          <p:cNvSpPr/>
          <p:nvPr/>
        </p:nvSpPr>
        <p:spPr>
          <a:xfrm>
            <a:off x="-1235413" y="408562"/>
            <a:ext cx="5768502" cy="5768502"/>
          </a:xfrm>
          <a:prstGeom prst="ellipse">
            <a:avLst/>
          </a:prstGeom>
          <a:solidFill>
            <a:schemeClr val="bg1">
              <a:lumMod val="85000"/>
              <a:alpha val="26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 name="Rectangle 11">
            <a:extLst>
              <a:ext uri="{FF2B5EF4-FFF2-40B4-BE49-F238E27FC236}">
                <a16:creationId xmlns:a16="http://schemas.microsoft.com/office/drawing/2014/main" id="{809E82EF-44C7-B6E7-D851-1F46C48986A1}"/>
              </a:ext>
            </a:extLst>
          </p:cNvPr>
          <p:cNvSpPr/>
          <p:nvPr/>
        </p:nvSpPr>
        <p:spPr>
          <a:xfrm>
            <a:off x="-526473" y="6036365"/>
            <a:ext cx="12718473" cy="821635"/>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 name="TextBox 10">
            <a:extLst>
              <a:ext uri="{FF2B5EF4-FFF2-40B4-BE49-F238E27FC236}">
                <a16:creationId xmlns:a16="http://schemas.microsoft.com/office/drawing/2014/main" id="{23E7FED9-38D9-FBDF-B764-69B31B5BE893}"/>
              </a:ext>
            </a:extLst>
          </p:cNvPr>
          <p:cNvSpPr txBox="1"/>
          <p:nvPr/>
        </p:nvSpPr>
        <p:spPr>
          <a:xfrm>
            <a:off x="2936844" y="2674213"/>
            <a:ext cx="6643531" cy="1569660"/>
          </a:xfrm>
          <a:prstGeom prst="rect">
            <a:avLst/>
          </a:prstGeom>
          <a:noFill/>
          <a:ln>
            <a:noFill/>
          </a:ln>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800" b="1" i="0" u="none" strike="noStrike" kern="1200" cap="none" spc="0" normalizeH="0" baseline="0" noProof="0">
                <a:ln>
                  <a:noFill/>
                </a:ln>
                <a:solidFill>
                  <a:prstClr val="black"/>
                </a:solidFill>
                <a:effectLst/>
                <a:uLnTx/>
                <a:uFillTx/>
                <a:latin typeface="Cambria" panose="02040503050406030204" pitchFamily="18" charset="0"/>
                <a:ea typeface="Cambria" panose="02040503050406030204" pitchFamily="18" charset="0"/>
                <a:cs typeface="Arial" pitchFamily="34" charset="0"/>
              </a:rPr>
              <a:t>Alternate Products &amp; Performances</a:t>
            </a:r>
          </a:p>
        </p:txBody>
      </p:sp>
      <p:sp>
        <p:nvSpPr>
          <p:cNvPr id="16" name="Donut 15">
            <a:extLst>
              <a:ext uri="{FF2B5EF4-FFF2-40B4-BE49-F238E27FC236}">
                <a16:creationId xmlns:a16="http://schemas.microsoft.com/office/drawing/2014/main" id="{0DB7C785-AC83-A2D8-F228-B8558D5A5025}"/>
              </a:ext>
            </a:extLst>
          </p:cNvPr>
          <p:cNvSpPr/>
          <p:nvPr/>
        </p:nvSpPr>
        <p:spPr>
          <a:xfrm>
            <a:off x="-1400783" y="-1432347"/>
            <a:ext cx="4077477" cy="4077477"/>
          </a:xfrm>
          <a:prstGeom prst="donut">
            <a:avLst>
              <a:gd name="adj" fmla="val 11399"/>
            </a:avLst>
          </a:prstGeom>
          <a:solidFill>
            <a:srgbClr val="C6995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cxnSp>
        <p:nvCxnSpPr>
          <p:cNvPr id="20" name="Straight Connector 19">
            <a:extLst>
              <a:ext uri="{FF2B5EF4-FFF2-40B4-BE49-F238E27FC236}">
                <a16:creationId xmlns:a16="http://schemas.microsoft.com/office/drawing/2014/main" id="{66B7C825-919E-1B02-9AE9-5B6EF7C385CE}"/>
              </a:ext>
            </a:extLst>
          </p:cNvPr>
          <p:cNvCxnSpPr>
            <a:cxnSpLocks/>
          </p:cNvCxnSpPr>
          <p:nvPr/>
        </p:nvCxnSpPr>
        <p:spPr>
          <a:xfrm>
            <a:off x="11284880" y="793"/>
            <a:ext cx="0" cy="6176273"/>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338257359"/>
      </p:ext>
    </p:extLst>
  </p:cSld>
  <p:clrMapOvr>
    <a:masterClrMapping/>
  </p:clrMapOvr>
</p:sld>
</file>

<file path=ppt/slides/slide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4">
            <a:extLst>
              <a:ext uri="{FF2B5EF4-FFF2-40B4-BE49-F238E27FC236}">
                <a16:creationId xmlns:a16="http://schemas.microsoft.com/office/drawing/2014/main" id="{CA2E79A2-8B51-2B55-9753-B0DB6AF6F403}"/>
              </a:ext>
            </a:extLst>
          </p:cNvPr>
          <p:cNvSpPr/>
          <p:nvPr/>
        </p:nvSpPr>
        <p:spPr>
          <a:xfrm>
            <a:off x="0" y="0"/>
            <a:ext cx="12192000" cy="821635"/>
          </a:xfrm>
          <a:prstGeom prst="rect">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a:ln>
                  <a:noFill/>
                </a:ln>
                <a:solidFill>
                  <a:prstClr val="white"/>
                </a:solidFill>
                <a:effectLst/>
                <a:uLnTx/>
                <a:uFillTx/>
                <a:latin typeface="Cambria" panose="02040503050406030204" pitchFamily="18" charset="0"/>
                <a:ea typeface="Cambria" panose="02040503050406030204" pitchFamily="18" charset="0"/>
                <a:cs typeface="+mn-cs"/>
              </a:rPr>
              <a:t> Liberalised Remittance Scheme (LRS)</a:t>
            </a:r>
            <a:endParaRPr kumimoji="0" lang="en-IN" sz="2800" b="1"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 name="Rectangle 2">
            <a:extLst>
              <a:ext uri="{FF2B5EF4-FFF2-40B4-BE49-F238E27FC236}">
                <a16:creationId xmlns:a16="http://schemas.microsoft.com/office/drawing/2014/main" id="{9199C5B8-5F23-8835-643A-723A69BC5B1E}"/>
              </a:ext>
            </a:extLst>
          </p:cNvPr>
          <p:cNvSpPr/>
          <p:nvPr/>
        </p:nvSpPr>
        <p:spPr>
          <a:xfrm>
            <a:off x="0" y="6613807"/>
            <a:ext cx="12192000" cy="235963"/>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 name="Slide Number Placeholder 18">
            <a:extLst>
              <a:ext uri="{FF2B5EF4-FFF2-40B4-BE49-F238E27FC236}">
                <a16:creationId xmlns:a16="http://schemas.microsoft.com/office/drawing/2014/main" id="{3973E064-E07C-E163-AB6D-7AB620BB141C}"/>
              </a:ext>
            </a:extLst>
          </p:cNvPr>
          <p:cNvSpPr>
            <a:spLocks noGrp="1"/>
          </p:cNvSpPr>
          <p:nvPr>
            <p:ph type="sldNum" sz="quarter" idx="12"/>
          </p:nvPr>
        </p:nvSpPr>
        <p:spPr>
          <a:xfrm>
            <a:off x="9448800" y="6549225"/>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1E62F875-1F54-4527-993B-FB1D0CCB3E02}" type="slidenum">
              <a:rPr kumimoji="0" lang="en-IN" sz="1200" b="1" i="0" u="none" strike="noStrike" kern="1200" cap="none" spc="0" normalizeH="0" baseline="0" noProof="0" smtClean="0">
                <a:ln>
                  <a:noFill/>
                </a:ln>
                <a:solidFill>
                  <a:prstClr val="white"/>
                </a:solidFill>
                <a:effectLst/>
                <a:uLnTx/>
                <a:uFillTx/>
                <a:latin typeface="Cambria" panose="02040503050406030204" pitchFamily="18" charset="0"/>
                <a:ea typeface="Cambria" panose="02040503050406030204" pitchFamily="18" charset="0"/>
                <a:cs typeface="+mn-cs"/>
              </a:rPr>
              <a:pPr marL="0" marR="0" lvl="0" indent="0" algn="r" defTabSz="914400" rtl="0" eaLnBrk="1" fontAlgn="auto" latinLnBrk="0" hangingPunct="1">
                <a:lnSpc>
                  <a:spcPct val="100000"/>
                </a:lnSpc>
                <a:spcBef>
                  <a:spcPts val="0"/>
                </a:spcBef>
                <a:spcAft>
                  <a:spcPts val="0"/>
                </a:spcAft>
                <a:buClrTx/>
                <a:buSzTx/>
                <a:buFontTx/>
                <a:buNone/>
                <a:tabLst/>
                <a:defRPr/>
              </a:pPr>
              <a:t>99</a:t>
            </a:fld>
            <a:endParaRPr kumimoji="0" lang="en-IN" sz="1200" b="1" i="0" u="none" strike="noStrike" kern="1200" cap="none" spc="0" normalizeH="0" baseline="0" noProof="0">
              <a:ln>
                <a:noFill/>
              </a:ln>
              <a:solidFill>
                <a:prstClr val="white"/>
              </a:solidFill>
              <a:effectLst/>
              <a:uLnTx/>
              <a:uFillTx/>
              <a:latin typeface="Cambria" panose="02040503050406030204" pitchFamily="18" charset="0"/>
              <a:ea typeface="Cambria" panose="02040503050406030204" pitchFamily="18" charset="0"/>
              <a:cs typeface="+mn-cs"/>
            </a:endParaRPr>
          </a:p>
        </p:txBody>
      </p:sp>
      <p:sp>
        <p:nvSpPr>
          <p:cNvPr id="8" name="TextBox 7">
            <a:extLst>
              <a:ext uri="{FF2B5EF4-FFF2-40B4-BE49-F238E27FC236}">
                <a16:creationId xmlns:a16="http://schemas.microsoft.com/office/drawing/2014/main" id="{37C83525-A9B9-55FC-ACD7-B02F68E6C546}"/>
              </a:ext>
            </a:extLst>
          </p:cNvPr>
          <p:cNvSpPr txBox="1"/>
          <p:nvPr/>
        </p:nvSpPr>
        <p:spPr>
          <a:xfrm>
            <a:off x="138545" y="6401981"/>
            <a:ext cx="8922699" cy="24622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IN" sz="900" b="0" i="1"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rPr>
              <a:t>*</a:t>
            </a:r>
            <a:r>
              <a:rPr kumimoji="0" lang="en-US" sz="1000" b="0" i="1" u="none" strike="noStrike" kern="1200" cap="none" spc="0" normalizeH="0" baseline="0" noProof="0" dirty="0">
                <a:ln>
                  <a:noFill/>
                </a:ln>
                <a:solidFill>
                  <a:srgbClr val="222222"/>
                </a:solidFill>
                <a:effectLst/>
                <a:uLnTx/>
                <a:uFillTx/>
                <a:latin typeface="Cambria" panose="02040503050406030204" pitchFamily="18" charset="0"/>
                <a:ea typeface="Cambria" panose="02040503050406030204" pitchFamily="18" charset="0"/>
                <a:cs typeface="+mn-cs"/>
              </a:rPr>
              <a:t>Kindly note the rates/quantity are indicative and are subject to prices / availability at time of confirmation</a:t>
            </a:r>
            <a:r>
              <a:rPr kumimoji="0" lang="en-US" sz="900" b="0" i="1" u="none" strike="noStrike" kern="1200" cap="none" spc="0" normalizeH="0" baseline="0" noProof="0" dirty="0">
                <a:ln>
                  <a:noFill/>
                </a:ln>
                <a:solidFill>
                  <a:srgbClr val="222222"/>
                </a:solidFill>
                <a:effectLst/>
                <a:uLnTx/>
                <a:uFillTx/>
                <a:latin typeface="Cambria" panose="02040503050406030204" pitchFamily="18" charset="0"/>
                <a:ea typeface="Cambria" panose="02040503050406030204" pitchFamily="18" charset="0"/>
                <a:cs typeface="+mn-cs"/>
              </a:rPr>
              <a:t>. YTM as on </a:t>
            </a:r>
            <a:r>
              <a:rPr lang="en-US" sz="900" i="1" dirty="0">
                <a:solidFill>
                  <a:srgbClr val="222222"/>
                </a:solidFill>
                <a:latin typeface="Cambria" panose="02040503050406030204" pitchFamily="18" charset="0"/>
                <a:ea typeface="Cambria" panose="02040503050406030204" pitchFamily="18" charset="0"/>
              </a:rPr>
              <a:t>July</a:t>
            </a:r>
            <a:r>
              <a:rPr kumimoji="0" lang="en-US" sz="900" b="0" i="1" u="none" strike="noStrike" kern="1200" cap="none" spc="0" normalizeH="0" baseline="0" noProof="0" dirty="0">
                <a:ln>
                  <a:noFill/>
                </a:ln>
                <a:solidFill>
                  <a:srgbClr val="222222"/>
                </a:solidFill>
                <a:effectLst/>
                <a:uLnTx/>
                <a:uFillTx/>
                <a:latin typeface="Cambria" panose="02040503050406030204" pitchFamily="18" charset="0"/>
                <a:ea typeface="Cambria" panose="02040503050406030204" pitchFamily="18" charset="0"/>
                <a:cs typeface="+mn-cs"/>
              </a:rPr>
              <a:t> 2026</a:t>
            </a:r>
            <a:endParaRPr kumimoji="0" lang="en-IN" sz="900" b="0" i="1" u="none" strike="noStrike" kern="1200" cap="none" spc="0" normalizeH="0" baseline="0" noProof="0" dirty="0">
              <a:ln>
                <a:noFill/>
              </a:ln>
              <a:solidFill>
                <a:prstClr val="black"/>
              </a:solidFill>
              <a:effectLst/>
              <a:uLnTx/>
              <a:uFillTx/>
              <a:latin typeface="Cambria" panose="02040503050406030204" pitchFamily="18" charset="0"/>
              <a:ea typeface="Cambria" panose="02040503050406030204" pitchFamily="18" charset="0"/>
              <a:cs typeface="+mn-cs"/>
            </a:endParaRPr>
          </a:p>
        </p:txBody>
      </p:sp>
      <p:sp>
        <p:nvSpPr>
          <p:cNvPr id="2" name="Rectangle 1">
            <a:extLst>
              <a:ext uri="{FF2B5EF4-FFF2-40B4-BE49-F238E27FC236}">
                <a16:creationId xmlns:a16="http://schemas.microsoft.com/office/drawing/2014/main" id="{DA3E314C-490B-02E5-90B0-0FAC3B9F5FB4}"/>
              </a:ext>
            </a:extLst>
          </p:cNvPr>
          <p:cNvSpPr/>
          <p:nvPr/>
        </p:nvSpPr>
        <p:spPr>
          <a:xfrm>
            <a:off x="0" y="808383"/>
            <a:ext cx="12192000" cy="45719"/>
          </a:xfrm>
          <a:prstGeom prst="rect">
            <a:avLst/>
          </a:prstGeom>
          <a:solidFill>
            <a:schemeClr val="bg1">
              <a:lumMod val="6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aphicFrame>
        <p:nvGraphicFramePr>
          <p:cNvPr id="7" name="Table 6">
            <a:extLst>
              <a:ext uri="{FF2B5EF4-FFF2-40B4-BE49-F238E27FC236}">
                <a16:creationId xmlns:a16="http://schemas.microsoft.com/office/drawing/2014/main" id="{E6C8CC68-7A3E-C752-9456-145AEB196E4B}"/>
              </a:ext>
            </a:extLst>
          </p:cNvPr>
          <p:cNvGraphicFramePr>
            <a:graphicFrameLocks noGrp="1"/>
          </p:cNvGraphicFramePr>
          <p:nvPr/>
        </p:nvGraphicFramePr>
        <p:xfrm>
          <a:off x="55420" y="895808"/>
          <a:ext cx="12053454" cy="5540568"/>
        </p:xfrm>
        <a:graphic>
          <a:graphicData uri="http://schemas.openxmlformats.org/drawingml/2006/table">
            <a:tbl>
              <a:tblPr>
                <a:tableStyleId>{69C7853C-536D-4A76-A0AE-DD22124D55A5}</a:tableStyleId>
              </a:tblPr>
              <a:tblGrid>
                <a:gridCol w="2616586">
                  <a:extLst>
                    <a:ext uri="{9D8B030D-6E8A-4147-A177-3AD203B41FA5}">
                      <a16:colId xmlns:a16="http://schemas.microsoft.com/office/drawing/2014/main" val="1744631334"/>
                    </a:ext>
                  </a:extLst>
                </a:gridCol>
                <a:gridCol w="2306790">
                  <a:extLst>
                    <a:ext uri="{9D8B030D-6E8A-4147-A177-3AD203B41FA5}">
                      <a16:colId xmlns:a16="http://schemas.microsoft.com/office/drawing/2014/main" val="900303654"/>
                    </a:ext>
                  </a:extLst>
                </a:gridCol>
                <a:gridCol w="953219">
                  <a:extLst>
                    <a:ext uri="{9D8B030D-6E8A-4147-A177-3AD203B41FA5}">
                      <a16:colId xmlns:a16="http://schemas.microsoft.com/office/drawing/2014/main" val="918326393"/>
                    </a:ext>
                  </a:extLst>
                </a:gridCol>
                <a:gridCol w="953219">
                  <a:extLst>
                    <a:ext uri="{9D8B030D-6E8A-4147-A177-3AD203B41FA5}">
                      <a16:colId xmlns:a16="http://schemas.microsoft.com/office/drawing/2014/main" val="2158678756"/>
                    </a:ext>
                  </a:extLst>
                </a:gridCol>
                <a:gridCol w="953219">
                  <a:extLst>
                    <a:ext uri="{9D8B030D-6E8A-4147-A177-3AD203B41FA5}">
                      <a16:colId xmlns:a16="http://schemas.microsoft.com/office/drawing/2014/main" val="658023450"/>
                    </a:ext>
                  </a:extLst>
                </a:gridCol>
                <a:gridCol w="743510">
                  <a:extLst>
                    <a:ext uri="{9D8B030D-6E8A-4147-A177-3AD203B41FA5}">
                      <a16:colId xmlns:a16="http://schemas.microsoft.com/office/drawing/2014/main" val="522371392"/>
                    </a:ext>
                  </a:extLst>
                </a:gridCol>
                <a:gridCol w="495675">
                  <a:extLst>
                    <a:ext uri="{9D8B030D-6E8A-4147-A177-3AD203B41FA5}">
                      <a16:colId xmlns:a16="http://schemas.microsoft.com/office/drawing/2014/main" val="3679152973"/>
                    </a:ext>
                  </a:extLst>
                </a:gridCol>
                <a:gridCol w="1677665">
                  <a:extLst>
                    <a:ext uri="{9D8B030D-6E8A-4147-A177-3AD203B41FA5}">
                      <a16:colId xmlns:a16="http://schemas.microsoft.com/office/drawing/2014/main" val="1448161630"/>
                    </a:ext>
                  </a:extLst>
                </a:gridCol>
                <a:gridCol w="1353571">
                  <a:extLst>
                    <a:ext uri="{9D8B030D-6E8A-4147-A177-3AD203B41FA5}">
                      <a16:colId xmlns:a16="http://schemas.microsoft.com/office/drawing/2014/main" val="2610117115"/>
                    </a:ext>
                  </a:extLst>
                </a:gridCol>
              </a:tblGrid>
              <a:tr h="230857">
                <a:tc>
                  <a:txBody>
                    <a:bodyPr/>
                    <a:lstStyle/>
                    <a:p>
                      <a:pPr algn="ctr" fontAlgn="ctr"/>
                      <a:r>
                        <a:rPr lang="en-IN" sz="1100" b="1" u="none" strike="noStrike">
                          <a:solidFill>
                            <a:schemeClr val="bg1"/>
                          </a:solidFill>
                          <a:effectLst/>
                          <a:latin typeface="Cambria" panose="02040503050406030204" pitchFamily="18" charset="0"/>
                          <a:ea typeface="Cambria" panose="02040503050406030204" pitchFamily="18" charset="0"/>
                        </a:rPr>
                        <a:t>Issuer</a:t>
                      </a:r>
                      <a:endParaRPr lang="en-IN" sz="1100" b="1" i="0" u="none" strike="noStrike">
                        <a:solidFill>
                          <a:schemeClr val="bg1"/>
                        </a:solidFill>
                        <a:effectLst/>
                        <a:latin typeface="Cambria" panose="02040503050406030204" pitchFamily="18" charset="0"/>
                        <a:ea typeface="Cambria" panose="02040503050406030204" pitchFamily="18" charset="0"/>
                      </a:endParaRPr>
                    </a:p>
                  </a:txBody>
                  <a:tcPr marL="9525" marR="9525" marT="9525" marB="0" anchor="ctr">
                    <a:solidFill>
                      <a:schemeClr val="tx1"/>
                    </a:solidFill>
                  </a:tcPr>
                </a:tc>
                <a:tc>
                  <a:txBody>
                    <a:bodyPr/>
                    <a:lstStyle/>
                    <a:p>
                      <a:pPr algn="ctr" fontAlgn="ctr"/>
                      <a:r>
                        <a:rPr lang="en-IN" sz="1100" b="1" u="none" strike="noStrike">
                          <a:solidFill>
                            <a:schemeClr val="bg1"/>
                          </a:solidFill>
                          <a:effectLst/>
                          <a:latin typeface="Cambria" panose="02040503050406030204" pitchFamily="18" charset="0"/>
                          <a:ea typeface="Cambria" panose="02040503050406030204" pitchFamily="18" charset="0"/>
                        </a:rPr>
                        <a:t>Country Of Incorporation</a:t>
                      </a:r>
                      <a:endParaRPr lang="en-IN" sz="1100" b="1" i="0" u="none" strike="noStrike">
                        <a:solidFill>
                          <a:schemeClr val="bg1"/>
                        </a:solidFill>
                        <a:effectLst/>
                        <a:latin typeface="Cambria" panose="02040503050406030204" pitchFamily="18" charset="0"/>
                        <a:ea typeface="Cambria" panose="02040503050406030204" pitchFamily="18" charset="0"/>
                      </a:endParaRPr>
                    </a:p>
                  </a:txBody>
                  <a:tcPr marL="9525" marR="9525" marT="9525" marB="0" anchor="ctr">
                    <a:solidFill>
                      <a:schemeClr val="tx1"/>
                    </a:solidFill>
                  </a:tcPr>
                </a:tc>
                <a:tc>
                  <a:txBody>
                    <a:bodyPr/>
                    <a:lstStyle/>
                    <a:p>
                      <a:pPr algn="ctr" fontAlgn="ctr"/>
                      <a:r>
                        <a:rPr lang="en-IN" sz="1100" b="1" u="none" strike="noStrike">
                          <a:solidFill>
                            <a:schemeClr val="bg1"/>
                          </a:solidFill>
                          <a:effectLst/>
                          <a:latin typeface="Cambria" panose="02040503050406030204" pitchFamily="18" charset="0"/>
                          <a:ea typeface="Cambria" panose="02040503050406030204" pitchFamily="18" charset="0"/>
                        </a:rPr>
                        <a:t>Call Date</a:t>
                      </a:r>
                      <a:endParaRPr lang="en-IN" sz="1100" b="1" i="0" u="none" strike="noStrike">
                        <a:solidFill>
                          <a:schemeClr val="bg1"/>
                        </a:solidFill>
                        <a:effectLst/>
                        <a:latin typeface="Cambria" panose="02040503050406030204" pitchFamily="18" charset="0"/>
                        <a:ea typeface="Cambria" panose="02040503050406030204" pitchFamily="18" charset="0"/>
                      </a:endParaRPr>
                    </a:p>
                  </a:txBody>
                  <a:tcPr marL="9525" marR="9525" marT="9525" marB="0" anchor="ctr">
                    <a:solidFill>
                      <a:schemeClr val="tx1"/>
                    </a:solidFill>
                  </a:tcPr>
                </a:tc>
                <a:tc>
                  <a:txBody>
                    <a:bodyPr/>
                    <a:lstStyle/>
                    <a:p>
                      <a:pPr algn="ctr" fontAlgn="ctr"/>
                      <a:r>
                        <a:rPr lang="en-IN" sz="1100" b="1" i="0" u="none" strike="noStrike">
                          <a:solidFill>
                            <a:schemeClr val="bg1"/>
                          </a:solidFill>
                          <a:effectLst/>
                          <a:latin typeface="Cambria" panose="02040503050406030204" pitchFamily="18" charset="0"/>
                          <a:ea typeface="Cambria" panose="02040503050406030204" pitchFamily="18" charset="0"/>
                        </a:rPr>
                        <a:t>Maturity</a:t>
                      </a:r>
                    </a:p>
                  </a:txBody>
                  <a:tcPr marL="9525" marR="9525" marT="9525" marB="0" anchor="ctr">
                    <a:solidFill>
                      <a:schemeClr val="tx1"/>
                    </a:solidFill>
                  </a:tcPr>
                </a:tc>
                <a:tc>
                  <a:txBody>
                    <a:bodyPr/>
                    <a:lstStyle/>
                    <a:p>
                      <a:pPr algn="ctr" fontAlgn="ctr"/>
                      <a:r>
                        <a:rPr lang="en-IN" sz="1100" b="1" u="none" strike="noStrike">
                          <a:solidFill>
                            <a:schemeClr val="bg1"/>
                          </a:solidFill>
                          <a:effectLst/>
                          <a:latin typeface="Cambria" panose="02040503050406030204" pitchFamily="18" charset="0"/>
                          <a:ea typeface="Cambria" panose="02040503050406030204" pitchFamily="18" charset="0"/>
                        </a:rPr>
                        <a:t>Min. Size</a:t>
                      </a:r>
                      <a:endParaRPr lang="en-IN" sz="1100" b="1" i="0" u="none" strike="noStrike">
                        <a:solidFill>
                          <a:schemeClr val="bg1"/>
                        </a:solidFill>
                        <a:effectLst/>
                        <a:latin typeface="Cambria" panose="02040503050406030204" pitchFamily="18" charset="0"/>
                        <a:ea typeface="Cambria" panose="02040503050406030204" pitchFamily="18" charset="0"/>
                      </a:endParaRPr>
                    </a:p>
                  </a:txBody>
                  <a:tcPr marL="9525" marR="9525" marT="9525" marB="0" anchor="ctr">
                    <a:solidFill>
                      <a:schemeClr val="tx1"/>
                    </a:solidFill>
                  </a:tcPr>
                </a:tc>
                <a:tc>
                  <a:txBody>
                    <a:bodyPr/>
                    <a:lstStyle/>
                    <a:p>
                      <a:pPr algn="ctr" fontAlgn="ctr"/>
                      <a:r>
                        <a:rPr lang="en-IN" sz="1100" b="1" u="none" strike="noStrike">
                          <a:solidFill>
                            <a:schemeClr val="bg1"/>
                          </a:solidFill>
                          <a:effectLst/>
                          <a:latin typeface="Cambria" panose="02040503050406030204" pitchFamily="18" charset="0"/>
                          <a:ea typeface="Cambria" panose="02040503050406030204" pitchFamily="18" charset="0"/>
                        </a:rPr>
                        <a:t>Coupon</a:t>
                      </a:r>
                      <a:endParaRPr lang="en-IN" sz="1100" b="1" i="0" u="none" strike="noStrike">
                        <a:solidFill>
                          <a:schemeClr val="bg1"/>
                        </a:solidFill>
                        <a:effectLst/>
                        <a:latin typeface="Cambria" panose="02040503050406030204" pitchFamily="18" charset="0"/>
                        <a:ea typeface="Cambria" panose="02040503050406030204" pitchFamily="18" charset="0"/>
                      </a:endParaRPr>
                    </a:p>
                  </a:txBody>
                  <a:tcPr marL="9525" marR="9525" marT="9525" marB="0" anchor="ctr">
                    <a:solidFill>
                      <a:schemeClr val="tx1"/>
                    </a:solidFill>
                  </a:tcPr>
                </a:tc>
                <a:tc>
                  <a:txBody>
                    <a:bodyPr/>
                    <a:lstStyle/>
                    <a:p>
                      <a:pPr algn="ctr" fontAlgn="ctr"/>
                      <a:r>
                        <a:rPr lang="en-IN" sz="1100" b="1" u="none" strike="noStrike">
                          <a:solidFill>
                            <a:schemeClr val="bg1"/>
                          </a:solidFill>
                          <a:effectLst/>
                          <a:latin typeface="Cambria" panose="02040503050406030204" pitchFamily="18" charset="0"/>
                          <a:ea typeface="Cambria" panose="02040503050406030204" pitchFamily="18" charset="0"/>
                        </a:rPr>
                        <a:t>YTM</a:t>
                      </a:r>
                      <a:endParaRPr lang="en-IN" sz="1100" b="1" i="0" u="none" strike="noStrike">
                        <a:solidFill>
                          <a:schemeClr val="bg1"/>
                        </a:solidFill>
                        <a:effectLst/>
                        <a:latin typeface="Cambria" panose="02040503050406030204" pitchFamily="18" charset="0"/>
                        <a:ea typeface="Cambria" panose="02040503050406030204" pitchFamily="18" charset="0"/>
                      </a:endParaRPr>
                    </a:p>
                  </a:txBody>
                  <a:tcPr marL="9525" marR="9525" marT="9525" marB="0" anchor="ctr">
                    <a:solidFill>
                      <a:schemeClr val="tx1"/>
                    </a:solidFill>
                  </a:tcPr>
                </a:tc>
                <a:tc>
                  <a:txBody>
                    <a:bodyPr/>
                    <a:lstStyle/>
                    <a:p>
                      <a:pPr algn="ctr" fontAlgn="ctr"/>
                      <a:r>
                        <a:rPr lang="en-IN" sz="1100" b="1" u="none" strike="noStrike">
                          <a:solidFill>
                            <a:schemeClr val="bg1"/>
                          </a:solidFill>
                          <a:effectLst/>
                          <a:latin typeface="Cambria" panose="02040503050406030204" pitchFamily="18" charset="0"/>
                          <a:ea typeface="Cambria" panose="02040503050406030204" pitchFamily="18" charset="0"/>
                        </a:rPr>
                        <a:t>Bloomberg Rating</a:t>
                      </a:r>
                      <a:endParaRPr lang="en-IN" sz="1100" b="1" i="0" u="none" strike="noStrike">
                        <a:solidFill>
                          <a:schemeClr val="bg1"/>
                        </a:solidFill>
                        <a:effectLst/>
                        <a:latin typeface="Cambria" panose="02040503050406030204" pitchFamily="18" charset="0"/>
                        <a:ea typeface="Cambria" panose="02040503050406030204" pitchFamily="18" charset="0"/>
                      </a:endParaRPr>
                    </a:p>
                  </a:txBody>
                  <a:tcPr marL="9525" marR="9525" marT="9525" marB="0" anchor="ctr">
                    <a:solidFill>
                      <a:schemeClr val="tx1"/>
                    </a:solidFill>
                  </a:tcPr>
                </a:tc>
                <a:tc>
                  <a:txBody>
                    <a:bodyPr/>
                    <a:lstStyle/>
                    <a:p>
                      <a:pPr algn="ctr" fontAlgn="ctr"/>
                      <a:r>
                        <a:rPr lang="en-IN" sz="1100" b="1" u="none" strike="noStrike">
                          <a:solidFill>
                            <a:schemeClr val="bg1"/>
                          </a:solidFill>
                          <a:effectLst/>
                          <a:latin typeface="Cambria" panose="02040503050406030204" pitchFamily="18" charset="0"/>
                          <a:ea typeface="Cambria" panose="02040503050406030204" pitchFamily="18" charset="0"/>
                        </a:rPr>
                        <a:t>Duration (</a:t>
                      </a:r>
                      <a:r>
                        <a:rPr lang="en-IN" sz="1100" b="1" u="none" strike="noStrike" err="1">
                          <a:solidFill>
                            <a:schemeClr val="bg1"/>
                          </a:solidFill>
                          <a:effectLst/>
                          <a:latin typeface="Cambria" panose="02040503050406030204" pitchFamily="18" charset="0"/>
                          <a:ea typeface="Cambria" panose="02040503050406030204" pitchFamily="18" charset="0"/>
                        </a:rPr>
                        <a:t>yrs</a:t>
                      </a:r>
                      <a:r>
                        <a:rPr lang="en-IN" sz="1100" b="1" u="none" strike="noStrike">
                          <a:solidFill>
                            <a:schemeClr val="bg1"/>
                          </a:solidFill>
                          <a:effectLst/>
                          <a:latin typeface="Cambria" panose="02040503050406030204" pitchFamily="18" charset="0"/>
                          <a:ea typeface="Cambria" panose="02040503050406030204" pitchFamily="18" charset="0"/>
                        </a:rPr>
                        <a:t>)</a:t>
                      </a:r>
                      <a:endParaRPr lang="en-IN" sz="1100" b="1" i="0" u="none" strike="noStrike">
                        <a:solidFill>
                          <a:schemeClr val="bg1"/>
                        </a:solidFill>
                        <a:effectLst/>
                        <a:latin typeface="Cambria" panose="02040503050406030204" pitchFamily="18" charset="0"/>
                        <a:ea typeface="Cambria" panose="02040503050406030204" pitchFamily="18" charset="0"/>
                      </a:endParaRPr>
                    </a:p>
                  </a:txBody>
                  <a:tcPr marL="9525" marR="9525" marT="9525" marB="0" anchor="ctr">
                    <a:solidFill>
                      <a:schemeClr val="tx1"/>
                    </a:solidFill>
                  </a:tcPr>
                </a:tc>
                <a:extLst>
                  <a:ext uri="{0D108BD9-81ED-4DB2-BD59-A6C34878D82A}">
                    <a16:rowId xmlns:a16="http://schemas.microsoft.com/office/drawing/2014/main" val="1874996911"/>
                  </a:ext>
                </a:extLst>
              </a:tr>
              <a:tr h="230857">
                <a:tc>
                  <a:txBody>
                    <a:bodyPr/>
                    <a:lstStyle/>
                    <a:p>
                      <a:pPr algn="ctr" fontAlgn="b">
                        <a:buNone/>
                      </a:pPr>
                      <a:r>
                        <a:rPr lang="en-IN" sz="1100" b="0" i="0" u="none" strike="noStrike">
                          <a:solidFill>
                            <a:srgbClr val="000000"/>
                          </a:solidFill>
                          <a:effectLst/>
                          <a:latin typeface="Cambria" panose="02040503050406030204" pitchFamily="18" charset="0"/>
                          <a:ea typeface="Cambria" panose="02040503050406030204" pitchFamily="18" charset="0"/>
                        </a:rPr>
                        <a:t>JPMORGAN CHASE &amp; CO</a:t>
                      </a:r>
                    </a:p>
                  </a:txBody>
                  <a:tcPr marL="6350" marR="6350" marT="6350" marB="0" anchor="ctr"/>
                </a:tc>
                <a:tc>
                  <a:txBody>
                    <a:bodyPr/>
                    <a:lstStyle/>
                    <a:p>
                      <a:pPr algn="ctr" fontAlgn="b">
                        <a:buNone/>
                      </a:pPr>
                      <a:r>
                        <a:rPr lang="en-IN" sz="1100" b="0" i="0" u="none" strike="noStrike">
                          <a:solidFill>
                            <a:srgbClr val="000000"/>
                          </a:solidFill>
                          <a:effectLst/>
                          <a:latin typeface="Cambria" panose="02040503050406030204" pitchFamily="18" charset="0"/>
                          <a:ea typeface="Cambria" panose="02040503050406030204" pitchFamily="18" charset="0"/>
                        </a:rPr>
                        <a:t>UNITED STATES</a:t>
                      </a:r>
                    </a:p>
                  </a:txBody>
                  <a:tcPr marL="6350" marR="6350" marT="6350" marB="0" anchor="ctr"/>
                </a:tc>
                <a:tc>
                  <a:txBody>
                    <a:bodyPr/>
                    <a:lstStyle/>
                    <a:p>
                      <a:pPr algn="ctr" fontAlgn="b">
                        <a:buNone/>
                      </a:pPr>
                      <a:endParaRPr lang="en-IN" sz="1100" b="0" i="0" u="none" strike="noStrike">
                        <a:solidFill>
                          <a:srgbClr val="000000"/>
                        </a:solidFill>
                        <a:effectLst/>
                        <a:latin typeface="Cambria" panose="02040503050406030204" pitchFamily="18" charset="0"/>
                        <a:ea typeface="Cambria" panose="02040503050406030204" pitchFamily="18" charset="0"/>
                      </a:endParaRPr>
                    </a:p>
                  </a:txBody>
                  <a:tcPr marL="6350" marR="6350" marT="6350" marB="0" anchor="ctr"/>
                </a:tc>
                <a:tc>
                  <a:txBody>
                    <a:bodyPr/>
                    <a:lstStyle/>
                    <a:p>
                      <a:pPr algn="ctr" fontAlgn="b">
                        <a:buNone/>
                      </a:pPr>
                      <a:r>
                        <a:rPr lang="en-IN" sz="1100" b="0" i="0" u="none" strike="noStrike">
                          <a:solidFill>
                            <a:srgbClr val="000000"/>
                          </a:solidFill>
                          <a:effectLst/>
                          <a:latin typeface="Cambria" panose="02040503050406030204" pitchFamily="18" charset="0"/>
                          <a:ea typeface="Cambria" panose="02040503050406030204" pitchFamily="18" charset="0"/>
                        </a:rPr>
                        <a:t>16/8/2043</a:t>
                      </a:r>
                    </a:p>
                  </a:txBody>
                  <a:tcPr marL="6350" marR="6350" marT="6350" marB="0" anchor="ctr"/>
                </a:tc>
                <a:tc>
                  <a:txBody>
                    <a:bodyPr/>
                    <a:lstStyle/>
                    <a:p>
                      <a:pPr algn="ctr" fontAlgn="b">
                        <a:buNone/>
                      </a:pPr>
                      <a:r>
                        <a:rPr lang="en-IN" sz="1100" b="0" i="0" u="none" strike="noStrike">
                          <a:solidFill>
                            <a:srgbClr val="000000"/>
                          </a:solidFill>
                          <a:effectLst/>
                          <a:latin typeface="Cambria" panose="02040503050406030204" pitchFamily="18" charset="0"/>
                          <a:ea typeface="Cambria" panose="02040503050406030204" pitchFamily="18" charset="0"/>
                        </a:rPr>
                        <a:t>1,00,000</a:t>
                      </a:r>
                    </a:p>
                  </a:txBody>
                  <a:tcPr marL="6350" marR="6350" marT="6350" marB="0" anchor="ctr"/>
                </a:tc>
                <a:tc>
                  <a:txBody>
                    <a:bodyPr/>
                    <a:lstStyle/>
                    <a:p>
                      <a:pPr algn="ctr" fontAlgn="b">
                        <a:buNone/>
                      </a:pPr>
                      <a:r>
                        <a:rPr lang="en-IN" sz="1100" b="0" i="0" u="none" strike="noStrike">
                          <a:solidFill>
                            <a:srgbClr val="000000"/>
                          </a:solidFill>
                          <a:effectLst/>
                          <a:latin typeface="Cambria" panose="02040503050406030204" pitchFamily="18" charset="0"/>
                          <a:ea typeface="Cambria" panose="02040503050406030204" pitchFamily="18" charset="0"/>
                        </a:rPr>
                        <a:t>5.63</a:t>
                      </a:r>
                    </a:p>
                  </a:txBody>
                  <a:tcPr marL="6350" marR="6350" marT="6350" marB="0" anchor="ctr"/>
                </a:tc>
                <a:tc>
                  <a:txBody>
                    <a:bodyPr/>
                    <a:lstStyle/>
                    <a:p>
                      <a:pPr algn="ctr" fontAlgn="b">
                        <a:buNone/>
                      </a:pPr>
                      <a:r>
                        <a:rPr lang="en-IN" sz="1100" b="0" i="0" u="none" strike="noStrike">
                          <a:solidFill>
                            <a:srgbClr val="000000"/>
                          </a:solidFill>
                          <a:effectLst/>
                          <a:latin typeface="Cambria" panose="02040503050406030204" pitchFamily="18" charset="0"/>
                          <a:ea typeface="Cambria" panose="02040503050406030204" pitchFamily="18" charset="0"/>
                        </a:rPr>
                        <a:t>5.30</a:t>
                      </a:r>
                    </a:p>
                  </a:txBody>
                  <a:tcPr marL="6350" marR="6350" marT="6350" marB="0" anchor="ctr"/>
                </a:tc>
                <a:tc>
                  <a:txBody>
                    <a:bodyPr/>
                    <a:lstStyle/>
                    <a:p>
                      <a:pPr algn="ctr" fontAlgn="b">
                        <a:buNone/>
                      </a:pPr>
                      <a:r>
                        <a:rPr lang="en-IN" sz="1100" b="0" i="0" u="none" strike="noStrike">
                          <a:solidFill>
                            <a:srgbClr val="000000"/>
                          </a:solidFill>
                          <a:effectLst/>
                          <a:latin typeface="Cambria" panose="02040503050406030204" pitchFamily="18" charset="0"/>
                          <a:ea typeface="Cambria" panose="02040503050406030204" pitchFamily="18" charset="0"/>
                        </a:rPr>
                        <a:t>A-</a:t>
                      </a:r>
                    </a:p>
                  </a:txBody>
                  <a:tcPr marL="6350" marR="6350" marT="6350" marB="0" anchor="ctr"/>
                </a:tc>
                <a:tc>
                  <a:txBody>
                    <a:bodyPr/>
                    <a:lstStyle/>
                    <a:p>
                      <a:pPr algn="ctr" fontAlgn="b">
                        <a:buNone/>
                      </a:pPr>
                      <a:r>
                        <a:rPr lang="en-IN" sz="1100" b="0" i="0" u="none" strike="noStrike">
                          <a:solidFill>
                            <a:srgbClr val="000000"/>
                          </a:solidFill>
                          <a:effectLst/>
                          <a:latin typeface="Cambria" panose="02040503050406030204" pitchFamily="18" charset="0"/>
                          <a:ea typeface="Cambria" panose="02040503050406030204" pitchFamily="18" charset="0"/>
                        </a:rPr>
                        <a:t>11.47</a:t>
                      </a:r>
                    </a:p>
                  </a:txBody>
                  <a:tcPr marL="6350" marR="6350" marT="6350" marB="0" anchor="ctr"/>
                </a:tc>
                <a:extLst>
                  <a:ext uri="{0D108BD9-81ED-4DB2-BD59-A6C34878D82A}">
                    <a16:rowId xmlns:a16="http://schemas.microsoft.com/office/drawing/2014/main" val="2834336616"/>
                  </a:ext>
                </a:extLst>
              </a:tr>
              <a:tr h="230857">
                <a:tc>
                  <a:txBody>
                    <a:bodyPr/>
                    <a:lstStyle/>
                    <a:p>
                      <a:pPr algn="ctr" fontAlgn="b">
                        <a:buNone/>
                      </a:pPr>
                      <a:r>
                        <a:rPr lang="en-IN" sz="1100" b="0" i="0" u="none" strike="noStrike">
                          <a:solidFill>
                            <a:srgbClr val="000000"/>
                          </a:solidFill>
                          <a:effectLst/>
                          <a:latin typeface="Cambria" panose="02040503050406030204" pitchFamily="18" charset="0"/>
                          <a:ea typeface="Cambria" panose="02040503050406030204" pitchFamily="18" charset="0"/>
                        </a:rPr>
                        <a:t>BANK OF AMERICA CORP</a:t>
                      </a:r>
                    </a:p>
                  </a:txBody>
                  <a:tcPr marL="6350" marR="6350" marT="6350" marB="0" anchor="ctr">
                    <a:solidFill>
                      <a:schemeClr val="bg1">
                        <a:lumMod val="95000"/>
                      </a:schemeClr>
                    </a:solidFill>
                  </a:tcPr>
                </a:tc>
                <a:tc>
                  <a:txBody>
                    <a:bodyPr/>
                    <a:lstStyle/>
                    <a:p>
                      <a:pPr algn="ctr" fontAlgn="b">
                        <a:buNone/>
                      </a:pPr>
                      <a:r>
                        <a:rPr lang="en-IN" sz="1100" b="0" i="0" u="none" strike="noStrike">
                          <a:solidFill>
                            <a:srgbClr val="000000"/>
                          </a:solidFill>
                          <a:effectLst/>
                          <a:latin typeface="Cambria" panose="02040503050406030204" pitchFamily="18" charset="0"/>
                          <a:ea typeface="Cambria" panose="02040503050406030204" pitchFamily="18" charset="0"/>
                        </a:rPr>
                        <a:t>UNITED STATES</a:t>
                      </a:r>
                    </a:p>
                  </a:txBody>
                  <a:tcPr marL="6350" marR="6350" marT="6350" marB="0" anchor="ctr">
                    <a:solidFill>
                      <a:schemeClr val="bg1">
                        <a:lumMod val="95000"/>
                      </a:schemeClr>
                    </a:solidFill>
                  </a:tcPr>
                </a:tc>
                <a:tc>
                  <a:txBody>
                    <a:bodyPr/>
                    <a:lstStyle/>
                    <a:p>
                      <a:pPr algn="ctr" fontAlgn="b">
                        <a:buNone/>
                      </a:pPr>
                      <a:endParaRPr lang="en-IN" sz="1100" b="0" i="0" u="none" strike="noStrike">
                        <a:solidFill>
                          <a:srgbClr val="000000"/>
                        </a:solidFill>
                        <a:effectLst/>
                        <a:latin typeface="Cambria" panose="02040503050406030204" pitchFamily="18" charset="0"/>
                        <a:ea typeface="Cambria" panose="02040503050406030204" pitchFamily="18" charset="0"/>
                      </a:endParaRPr>
                    </a:p>
                  </a:txBody>
                  <a:tcPr marL="6350" marR="6350" marT="6350" marB="0" anchor="ctr">
                    <a:solidFill>
                      <a:schemeClr val="bg1">
                        <a:lumMod val="95000"/>
                      </a:schemeClr>
                    </a:solidFill>
                  </a:tcPr>
                </a:tc>
                <a:tc>
                  <a:txBody>
                    <a:bodyPr/>
                    <a:lstStyle/>
                    <a:p>
                      <a:pPr algn="ctr" fontAlgn="b">
                        <a:buNone/>
                      </a:pPr>
                      <a:r>
                        <a:rPr lang="en-IN" sz="1100" b="0" i="0" u="none" strike="noStrike">
                          <a:solidFill>
                            <a:srgbClr val="000000"/>
                          </a:solidFill>
                          <a:effectLst/>
                          <a:latin typeface="Cambria" panose="02040503050406030204" pitchFamily="18" charset="0"/>
                          <a:ea typeface="Cambria" panose="02040503050406030204" pitchFamily="18" charset="0"/>
                        </a:rPr>
                        <a:t>21/4/2045</a:t>
                      </a:r>
                    </a:p>
                  </a:txBody>
                  <a:tcPr marL="6350" marR="6350" marT="6350" marB="0" anchor="ctr">
                    <a:solidFill>
                      <a:schemeClr val="bg1">
                        <a:lumMod val="95000"/>
                      </a:schemeClr>
                    </a:solidFill>
                  </a:tcPr>
                </a:tc>
                <a:tc>
                  <a:txBody>
                    <a:bodyPr/>
                    <a:lstStyle/>
                    <a:p>
                      <a:pPr algn="ctr" fontAlgn="b">
                        <a:buNone/>
                      </a:pPr>
                      <a:r>
                        <a:rPr lang="en-IN" sz="1100" b="0" i="0" u="none" strike="noStrike">
                          <a:solidFill>
                            <a:srgbClr val="000000"/>
                          </a:solidFill>
                          <a:effectLst/>
                          <a:latin typeface="Cambria" panose="02040503050406030204" pitchFamily="18" charset="0"/>
                          <a:ea typeface="Cambria" panose="02040503050406030204" pitchFamily="18" charset="0"/>
                        </a:rPr>
                        <a:t>1,00,000</a:t>
                      </a:r>
                    </a:p>
                  </a:txBody>
                  <a:tcPr marL="6350" marR="6350" marT="6350" marB="0" anchor="ctr">
                    <a:solidFill>
                      <a:schemeClr val="bg1">
                        <a:lumMod val="95000"/>
                      </a:schemeClr>
                    </a:solidFill>
                  </a:tcPr>
                </a:tc>
                <a:tc>
                  <a:txBody>
                    <a:bodyPr/>
                    <a:lstStyle/>
                    <a:p>
                      <a:pPr algn="ctr" fontAlgn="b">
                        <a:buNone/>
                      </a:pPr>
                      <a:r>
                        <a:rPr lang="en-IN" sz="1100" b="0" i="0" u="none" strike="noStrike">
                          <a:solidFill>
                            <a:srgbClr val="000000"/>
                          </a:solidFill>
                          <a:effectLst/>
                          <a:latin typeface="Cambria" panose="02040503050406030204" pitchFamily="18" charset="0"/>
                          <a:ea typeface="Cambria" panose="02040503050406030204" pitchFamily="18" charset="0"/>
                        </a:rPr>
                        <a:t>4.75</a:t>
                      </a:r>
                    </a:p>
                  </a:txBody>
                  <a:tcPr marL="6350" marR="6350" marT="6350" marB="0" anchor="ctr">
                    <a:solidFill>
                      <a:schemeClr val="bg1">
                        <a:lumMod val="95000"/>
                      </a:schemeClr>
                    </a:solidFill>
                  </a:tcPr>
                </a:tc>
                <a:tc>
                  <a:txBody>
                    <a:bodyPr/>
                    <a:lstStyle/>
                    <a:p>
                      <a:pPr algn="ctr" fontAlgn="b">
                        <a:buNone/>
                      </a:pPr>
                      <a:r>
                        <a:rPr lang="en-IN" sz="1100" b="0" i="0" u="none" strike="noStrike">
                          <a:solidFill>
                            <a:srgbClr val="000000"/>
                          </a:solidFill>
                          <a:effectLst/>
                          <a:latin typeface="Cambria" panose="02040503050406030204" pitchFamily="18" charset="0"/>
                          <a:ea typeface="Cambria" panose="02040503050406030204" pitchFamily="18" charset="0"/>
                        </a:rPr>
                        <a:t>5.42</a:t>
                      </a:r>
                    </a:p>
                  </a:txBody>
                  <a:tcPr marL="6350" marR="6350" marT="6350" marB="0" anchor="ctr">
                    <a:solidFill>
                      <a:schemeClr val="bg1">
                        <a:lumMod val="95000"/>
                      </a:schemeClr>
                    </a:solidFill>
                  </a:tcPr>
                </a:tc>
                <a:tc>
                  <a:txBody>
                    <a:bodyPr/>
                    <a:lstStyle/>
                    <a:p>
                      <a:pPr algn="ctr" fontAlgn="b">
                        <a:buNone/>
                      </a:pPr>
                      <a:r>
                        <a:rPr lang="en-IN" sz="1100" b="0" i="0" u="none" strike="noStrike">
                          <a:solidFill>
                            <a:srgbClr val="000000"/>
                          </a:solidFill>
                          <a:effectLst/>
                          <a:latin typeface="Cambria" panose="02040503050406030204" pitchFamily="18" charset="0"/>
                          <a:ea typeface="Cambria" panose="02040503050406030204" pitchFamily="18" charset="0"/>
                        </a:rPr>
                        <a:t>A-</a:t>
                      </a:r>
                    </a:p>
                  </a:txBody>
                  <a:tcPr marL="6350" marR="6350" marT="6350" marB="0" anchor="ctr">
                    <a:solidFill>
                      <a:schemeClr val="bg1">
                        <a:lumMod val="95000"/>
                      </a:schemeClr>
                    </a:solidFill>
                  </a:tcPr>
                </a:tc>
                <a:tc>
                  <a:txBody>
                    <a:bodyPr/>
                    <a:lstStyle/>
                    <a:p>
                      <a:pPr algn="ctr" fontAlgn="b">
                        <a:buNone/>
                      </a:pPr>
                      <a:r>
                        <a:rPr lang="en-IN" sz="1100" b="0" i="0" u="none" strike="noStrike">
                          <a:solidFill>
                            <a:srgbClr val="000000"/>
                          </a:solidFill>
                          <a:effectLst/>
                          <a:latin typeface="Cambria" panose="02040503050406030204" pitchFamily="18" charset="0"/>
                          <a:ea typeface="Cambria" panose="02040503050406030204" pitchFamily="18" charset="0"/>
                        </a:rPr>
                        <a:t>12.29</a:t>
                      </a:r>
                    </a:p>
                  </a:txBody>
                  <a:tcPr marL="6350" marR="6350" marT="6350" marB="0" anchor="ctr">
                    <a:solidFill>
                      <a:schemeClr val="bg1">
                        <a:lumMod val="95000"/>
                      </a:schemeClr>
                    </a:solidFill>
                  </a:tcPr>
                </a:tc>
                <a:extLst>
                  <a:ext uri="{0D108BD9-81ED-4DB2-BD59-A6C34878D82A}">
                    <a16:rowId xmlns:a16="http://schemas.microsoft.com/office/drawing/2014/main" val="2705214405"/>
                  </a:ext>
                </a:extLst>
              </a:tr>
              <a:tr h="230857">
                <a:tc>
                  <a:txBody>
                    <a:bodyPr/>
                    <a:lstStyle/>
                    <a:p>
                      <a:pPr algn="ctr" fontAlgn="b">
                        <a:buNone/>
                      </a:pPr>
                      <a:r>
                        <a:rPr lang="en-IN" sz="1100" b="0" i="0" u="none" strike="noStrike">
                          <a:solidFill>
                            <a:srgbClr val="000000"/>
                          </a:solidFill>
                          <a:effectLst/>
                          <a:latin typeface="Cambria" panose="02040503050406030204" pitchFamily="18" charset="0"/>
                          <a:ea typeface="Cambria" panose="02040503050406030204" pitchFamily="18" charset="0"/>
                        </a:rPr>
                        <a:t>AMAZON.COM INC</a:t>
                      </a:r>
                    </a:p>
                  </a:txBody>
                  <a:tcPr marL="6350" marR="6350" marT="6350" marB="0" anchor="ctr"/>
                </a:tc>
                <a:tc>
                  <a:txBody>
                    <a:bodyPr/>
                    <a:lstStyle/>
                    <a:p>
                      <a:pPr algn="ctr" fontAlgn="b">
                        <a:buNone/>
                      </a:pPr>
                      <a:r>
                        <a:rPr lang="en-IN" sz="1100" b="0" i="0" u="none" strike="noStrike">
                          <a:solidFill>
                            <a:srgbClr val="000000"/>
                          </a:solidFill>
                          <a:effectLst/>
                          <a:latin typeface="Cambria" panose="02040503050406030204" pitchFamily="18" charset="0"/>
                          <a:ea typeface="Cambria" panose="02040503050406030204" pitchFamily="18" charset="0"/>
                        </a:rPr>
                        <a:t>UNITED STATES</a:t>
                      </a:r>
                    </a:p>
                  </a:txBody>
                  <a:tcPr marL="6350" marR="6350" marT="6350" marB="0" anchor="ctr"/>
                </a:tc>
                <a:tc>
                  <a:txBody>
                    <a:bodyPr/>
                    <a:lstStyle/>
                    <a:p>
                      <a:pPr algn="ctr" fontAlgn="b">
                        <a:buNone/>
                      </a:pPr>
                      <a:r>
                        <a:rPr lang="en-IN" sz="1100" b="0" i="0" u="none" strike="noStrike">
                          <a:solidFill>
                            <a:srgbClr val="000000"/>
                          </a:solidFill>
                          <a:effectLst/>
                          <a:latin typeface="Cambria" panose="02040503050406030204" pitchFamily="18" charset="0"/>
                          <a:ea typeface="Cambria" panose="02040503050406030204" pitchFamily="18" charset="0"/>
                        </a:rPr>
                        <a:t>5/6/2044</a:t>
                      </a:r>
                    </a:p>
                  </a:txBody>
                  <a:tcPr marL="6350" marR="6350" marT="6350" marB="0" anchor="ctr"/>
                </a:tc>
                <a:tc>
                  <a:txBody>
                    <a:bodyPr/>
                    <a:lstStyle/>
                    <a:p>
                      <a:pPr algn="ctr" fontAlgn="b">
                        <a:buNone/>
                      </a:pPr>
                      <a:r>
                        <a:rPr lang="en-IN" sz="1100" b="0" i="0" u="none" strike="noStrike">
                          <a:solidFill>
                            <a:srgbClr val="000000"/>
                          </a:solidFill>
                          <a:effectLst/>
                          <a:latin typeface="Cambria" panose="02040503050406030204" pitchFamily="18" charset="0"/>
                          <a:ea typeface="Cambria" panose="02040503050406030204" pitchFamily="18" charset="0"/>
                        </a:rPr>
                        <a:t>5/12/2044</a:t>
                      </a:r>
                    </a:p>
                  </a:txBody>
                  <a:tcPr marL="6350" marR="6350" marT="6350" marB="0" anchor="ctr"/>
                </a:tc>
                <a:tc>
                  <a:txBody>
                    <a:bodyPr/>
                    <a:lstStyle/>
                    <a:p>
                      <a:pPr algn="ctr" fontAlgn="b">
                        <a:buNone/>
                      </a:pPr>
                      <a:r>
                        <a:rPr lang="en-IN" sz="1100" b="0" i="0" u="none" strike="noStrike">
                          <a:solidFill>
                            <a:srgbClr val="000000"/>
                          </a:solidFill>
                          <a:effectLst/>
                          <a:latin typeface="Cambria" panose="02040503050406030204" pitchFamily="18" charset="0"/>
                          <a:ea typeface="Cambria" panose="02040503050406030204" pitchFamily="18" charset="0"/>
                        </a:rPr>
                        <a:t>1,00,000</a:t>
                      </a:r>
                    </a:p>
                  </a:txBody>
                  <a:tcPr marL="6350" marR="6350" marT="6350" marB="0" anchor="ctr"/>
                </a:tc>
                <a:tc>
                  <a:txBody>
                    <a:bodyPr/>
                    <a:lstStyle/>
                    <a:p>
                      <a:pPr algn="ctr" fontAlgn="b">
                        <a:buNone/>
                      </a:pPr>
                      <a:r>
                        <a:rPr lang="en-IN" sz="1100" b="0" i="0" u="none" strike="noStrike">
                          <a:solidFill>
                            <a:srgbClr val="000000"/>
                          </a:solidFill>
                          <a:effectLst/>
                          <a:latin typeface="Cambria" panose="02040503050406030204" pitchFamily="18" charset="0"/>
                          <a:ea typeface="Cambria" panose="02040503050406030204" pitchFamily="18" charset="0"/>
                        </a:rPr>
                        <a:t>4.95</a:t>
                      </a:r>
                    </a:p>
                  </a:txBody>
                  <a:tcPr marL="6350" marR="6350" marT="6350" marB="0" anchor="ctr"/>
                </a:tc>
                <a:tc>
                  <a:txBody>
                    <a:bodyPr/>
                    <a:lstStyle/>
                    <a:p>
                      <a:pPr algn="ctr" fontAlgn="b">
                        <a:buNone/>
                      </a:pPr>
                      <a:r>
                        <a:rPr lang="en-IN" sz="1100" b="0" i="0" u="none" strike="noStrike">
                          <a:solidFill>
                            <a:srgbClr val="000000"/>
                          </a:solidFill>
                          <a:effectLst/>
                          <a:latin typeface="Cambria" panose="02040503050406030204" pitchFamily="18" charset="0"/>
                          <a:ea typeface="Cambria" panose="02040503050406030204" pitchFamily="18" charset="0"/>
                        </a:rPr>
                        <a:t>5.23</a:t>
                      </a:r>
                    </a:p>
                  </a:txBody>
                  <a:tcPr marL="6350" marR="6350" marT="6350" marB="0" anchor="ctr"/>
                </a:tc>
                <a:tc>
                  <a:txBody>
                    <a:bodyPr/>
                    <a:lstStyle/>
                    <a:p>
                      <a:pPr algn="ctr" fontAlgn="b">
                        <a:buNone/>
                      </a:pPr>
                      <a:r>
                        <a:rPr lang="en-IN" sz="1100" b="0" i="0" u="none" strike="noStrike">
                          <a:solidFill>
                            <a:srgbClr val="000000"/>
                          </a:solidFill>
                          <a:effectLst/>
                          <a:latin typeface="Cambria" panose="02040503050406030204" pitchFamily="18" charset="0"/>
                          <a:ea typeface="Cambria" panose="02040503050406030204" pitchFamily="18" charset="0"/>
                        </a:rPr>
                        <a:t>AA-</a:t>
                      </a:r>
                    </a:p>
                  </a:txBody>
                  <a:tcPr marL="6350" marR="6350" marT="6350" marB="0" anchor="ctr"/>
                </a:tc>
                <a:tc>
                  <a:txBody>
                    <a:bodyPr/>
                    <a:lstStyle/>
                    <a:p>
                      <a:pPr algn="ctr" fontAlgn="b">
                        <a:buNone/>
                      </a:pPr>
                      <a:r>
                        <a:rPr lang="en-IN" sz="1100" b="0" i="0" u="none" strike="noStrike">
                          <a:solidFill>
                            <a:srgbClr val="000000"/>
                          </a:solidFill>
                          <a:effectLst/>
                          <a:latin typeface="Cambria" panose="02040503050406030204" pitchFamily="18" charset="0"/>
                          <a:ea typeface="Cambria" panose="02040503050406030204" pitchFamily="18" charset="0"/>
                        </a:rPr>
                        <a:t>12.20</a:t>
                      </a:r>
                    </a:p>
                  </a:txBody>
                  <a:tcPr marL="6350" marR="6350" marT="6350" marB="0" anchor="ctr"/>
                </a:tc>
                <a:extLst>
                  <a:ext uri="{0D108BD9-81ED-4DB2-BD59-A6C34878D82A}">
                    <a16:rowId xmlns:a16="http://schemas.microsoft.com/office/drawing/2014/main" val="1536308464"/>
                  </a:ext>
                </a:extLst>
              </a:tr>
              <a:tr h="230857">
                <a:tc>
                  <a:txBody>
                    <a:bodyPr/>
                    <a:lstStyle/>
                    <a:p>
                      <a:pPr algn="ctr" fontAlgn="b">
                        <a:buNone/>
                      </a:pPr>
                      <a:r>
                        <a:rPr lang="en-IN" sz="1100" b="0" i="0" u="none" strike="noStrike">
                          <a:solidFill>
                            <a:srgbClr val="000000"/>
                          </a:solidFill>
                          <a:effectLst/>
                          <a:latin typeface="Cambria" panose="02040503050406030204" pitchFamily="18" charset="0"/>
                          <a:ea typeface="Cambria" panose="02040503050406030204" pitchFamily="18" charset="0"/>
                        </a:rPr>
                        <a:t>GOLDMAN SACHS GROUP INC</a:t>
                      </a:r>
                    </a:p>
                  </a:txBody>
                  <a:tcPr marL="6350" marR="6350" marT="6350" marB="0" anchor="ctr">
                    <a:solidFill>
                      <a:schemeClr val="bg1">
                        <a:lumMod val="95000"/>
                      </a:schemeClr>
                    </a:solidFill>
                  </a:tcPr>
                </a:tc>
                <a:tc>
                  <a:txBody>
                    <a:bodyPr/>
                    <a:lstStyle/>
                    <a:p>
                      <a:pPr algn="ctr" fontAlgn="b">
                        <a:buNone/>
                      </a:pPr>
                      <a:r>
                        <a:rPr lang="en-IN" sz="1100" b="0" i="0" u="none" strike="noStrike">
                          <a:solidFill>
                            <a:srgbClr val="000000"/>
                          </a:solidFill>
                          <a:effectLst/>
                          <a:latin typeface="Cambria" panose="02040503050406030204" pitchFamily="18" charset="0"/>
                          <a:ea typeface="Cambria" panose="02040503050406030204" pitchFamily="18" charset="0"/>
                        </a:rPr>
                        <a:t>UNITED STATES</a:t>
                      </a:r>
                    </a:p>
                  </a:txBody>
                  <a:tcPr marL="6350" marR="6350" marT="6350" marB="0" anchor="ctr">
                    <a:solidFill>
                      <a:schemeClr val="bg1">
                        <a:lumMod val="95000"/>
                      </a:schemeClr>
                    </a:solidFill>
                  </a:tcPr>
                </a:tc>
                <a:tc>
                  <a:txBody>
                    <a:bodyPr/>
                    <a:lstStyle/>
                    <a:p>
                      <a:pPr algn="ctr" fontAlgn="b">
                        <a:buNone/>
                      </a:pPr>
                      <a:endParaRPr lang="en-IN" sz="1100" b="0" i="0" u="none" strike="noStrike">
                        <a:solidFill>
                          <a:srgbClr val="000000"/>
                        </a:solidFill>
                        <a:effectLst/>
                        <a:latin typeface="Cambria" panose="02040503050406030204" pitchFamily="18" charset="0"/>
                        <a:ea typeface="Cambria" panose="02040503050406030204" pitchFamily="18" charset="0"/>
                      </a:endParaRPr>
                    </a:p>
                  </a:txBody>
                  <a:tcPr marL="6350" marR="6350" marT="6350" marB="0" anchor="ctr">
                    <a:solidFill>
                      <a:schemeClr val="bg1">
                        <a:lumMod val="95000"/>
                      </a:schemeClr>
                    </a:solidFill>
                  </a:tcPr>
                </a:tc>
                <a:tc>
                  <a:txBody>
                    <a:bodyPr/>
                    <a:lstStyle/>
                    <a:p>
                      <a:pPr algn="ctr" fontAlgn="b">
                        <a:buNone/>
                      </a:pPr>
                      <a:r>
                        <a:rPr lang="en-IN" sz="1100" b="0" i="0" u="none" strike="noStrike">
                          <a:solidFill>
                            <a:srgbClr val="000000"/>
                          </a:solidFill>
                          <a:effectLst/>
                          <a:latin typeface="Cambria" panose="02040503050406030204" pitchFamily="18" charset="0"/>
                          <a:ea typeface="Cambria" panose="02040503050406030204" pitchFamily="18" charset="0"/>
                        </a:rPr>
                        <a:t>15/2/2033</a:t>
                      </a:r>
                    </a:p>
                  </a:txBody>
                  <a:tcPr marL="6350" marR="6350" marT="6350" marB="0" anchor="ctr">
                    <a:solidFill>
                      <a:schemeClr val="bg1">
                        <a:lumMod val="95000"/>
                      </a:schemeClr>
                    </a:solidFill>
                  </a:tcPr>
                </a:tc>
                <a:tc>
                  <a:txBody>
                    <a:bodyPr/>
                    <a:lstStyle/>
                    <a:p>
                      <a:pPr algn="ctr" fontAlgn="b">
                        <a:buNone/>
                      </a:pPr>
                      <a:r>
                        <a:rPr lang="en-IN" sz="1100" b="0" i="0" u="none" strike="noStrike">
                          <a:solidFill>
                            <a:srgbClr val="000000"/>
                          </a:solidFill>
                          <a:effectLst/>
                          <a:latin typeface="Cambria" panose="02040503050406030204" pitchFamily="18" charset="0"/>
                          <a:ea typeface="Cambria" panose="02040503050406030204" pitchFamily="18" charset="0"/>
                        </a:rPr>
                        <a:t>1,00,000</a:t>
                      </a:r>
                    </a:p>
                  </a:txBody>
                  <a:tcPr marL="6350" marR="6350" marT="6350" marB="0" anchor="ctr">
                    <a:solidFill>
                      <a:schemeClr val="bg1">
                        <a:lumMod val="95000"/>
                      </a:schemeClr>
                    </a:solidFill>
                  </a:tcPr>
                </a:tc>
                <a:tc>
                  <a:txBody>
                    <a:bodyPr/>
                    <a:lstStyle/>
                    <a:p>
                      <a:pPr algn="ctr" fontAlgn="b">
                        <a:buNone/>
                      </a:pPr>
                      <a:r>
                        <a:rPr lang="en-IN" sz="1100" b="0" i="0" u="none" strike="noStrike">
                          <a:solidFill>
                            <a:srgbClr val="000000"/>
                          </a:solidFill>
                          <a:effectLst/>
                          <a:latin typeface="Cambria" panose="02040503050406030204" pitchFamily="18" charset="0"/>
                          <a:ea typeface="Cambria" panose="02040503050406030204" pitchFamily="18" charset="0"/>
                        </a:rPr>
                        <a:t>6.13</a:t>
                      </a:r>
                    </a:p>
                  </a:txBody>
                  <a:tcPr marL="6350" marR="6350" marT="6350" marB="0" anchor="ctr">
                    <a:solidFill>
                      <a:schemeClr val="bg1">
                        <a:lumMod val="95000"/>
                      </a:schemeClr>
                    </a:solidFill>
                  </a:tcPr>
                </a:tc>
                <a:tc>
                  <a:txBody>
                    <a:bodyPr/>
                    <a:lstStyle/>
                    <a:p>
                      <a:pPr algn="ctr" fontAlgn="b">
                        <a:buNone/>
                      </a:pPr>
                      <a:r>
                        <a:rPr lang="en-IN" sz="1100" b="0" i="0" u="none" strike="noStrike">
                          <a:solidFill>
                            <a:srgbClr val="000000"/>
                          </a:solidFill>
                          <a:effectLst/>
                          <a:latin typeface="Cambria" panose="02040503050406030204" pitchFamily="18" charset="0"/>
                          <a:ea typeface="Cambria" panose="02040503050406030204" pitchFamily="18" charset="0"/>
                        </a:rPr>
                        <a:t>4.49</a:t>
                      </a:r>
                    </a:p>
                  </a:txBody>
                  <a:tcPr marL="6350" marR="6350" marT="6350" marB="0" anchor="ctr">
                    <a:solidFill>
                      <a:schemeClr val="bg1">
                        <a:lumMod val="95000"/>
                      </a:schemeClr>
                    </a:solidFill>
                  </a:tcPr>
                </a:tc>
                <a:tc>
                  <a:txBody>
                    <a:bodyPr/>
                    <a:lstStyle/>
                    <a:p>
                      <a:pPr algn="ctr" fontAlgn="b">
                        <a:buNone/>
                      </a:pPr>
                      <a:r>
                        <a:rPr lang="en-IN" sz="1100" b="0" i="0" u="none" strike="noStrike">
                          <a:solidFill>
                            <a:srgbClr val="000000"/>
                          </a:solidFill>
                          <a:effectLst/>
                          <a:latin typeface="Cambria" panose="02040503050406030204" pitchFamily="18" charset="0"/>
                          <a:ea typeface="Cambria" panose="02040503050406030204" pitchFamily="18" charset="0"/>
                        </a:rPr>
                        <a:t>A-</a:t>
                      </a:r>
                    </a:p>
                  </a:txBody>
                  <a:tcPr marL="6350" marR="6350" marT="6350" marB="0" anchor="ctr">
                    <a:solidFill>
                      <a:schemeClr val="bg1">
                        <a:lumMod val="95000"/>
                      </a:schemeClr>
                    </a:solidFill>
                  </a:tcPr>
                </a:tc>
                <a:tc>
                  <a:txBody>
                    <a:bodyPr/>
                    <a:lstStyle/>
                    <a:p>
                      <a:pPr algn="ctr" fontAlgn="b">
                        <a:buNone/>
                      </a:pPr>
                      <a:r>
                        <a:rPr lang="en-IN" sz="1100" b="0" i="0" u="none" strike="noStrike">
                          <a:solidFill>
                            <a:srgbClr val="000000"/>
                          </a:solidFill>
                          <a:effectLst/>
                          <a:latin typeface="Cambria" panose="02040503050406030204" pitchFamily="18" charset="0"/>
                          <a:ea typeface="Cambria" panose="02040503050406030204" pitchFamily="18" charset="0"/>
                        </a:rPr>
                        <a:t>5.86</a:t>
                      </a:r>
                    </a:p>
                  </a:txBody>
                  <a:tcPr marL="6350" marR="6350" marT="6350" marB="0" anchor="ctr">
                    <a:solidFill>
                      <a:schemeClr val="bg1">
                        <a:lumMod val="95000"/>
                      </a:schemeClr>
                    </a:solidFill>
                  </a:tcPr>
                </a:tc>
                <a:extLst>
                  <a:ext uri="{0D108BD9-81ED-4DB2-BD59-A6C34878D82A}">
                    <a16:rowId xmlns:a16="http://schemas.microsoft.com/office/drawing/2014/main" val="1066577618"/>
                  </a:ext>
                </a:extLst>
              </a:tr>
              <a:tr h="230857">
                <a:tc>
                  <a:txBody>
                    <a:bodyPr/>
                    <a:lstStyle/>
                    <a:p>
                      <a:pPr algn="ctr" fontAlgn="b">
                        <a:buNone/>
                      </a:pPr>
                      <a:r>
                        <a:rPr lang="en-IN" sz="1100" b="0" i="0" u="none" strike="noStrike">
                          <a:solidFill>
                            <a:srgbClr val="000000"/>
                          </a:solidFill>
                          <a:effectLst/>
                          <a:latin typeface="Cambria" panose="02040503050406030204" pitchFamily="18" charset="0"/>
                          <a:ea typeface="Cambria" panose="02040503050406030204" pitchFamily="18" charset="0"/>
                        </a:rPr>
                        <a:t>META PLATFORMS INC</a:t>
                      </a:r>
                    </a:p>
                  </a:txBody>
                  <a:tcPr marL="6350" marR="6350" marT="6350" marB="0" anchor="ctr"/>
                </a:tc>
                <a:tc>
                  <a:txBody>
                    <a:bodyPr/>
                    <a:lstStyle/>
                    <a:p>
                      <a:pPr algn="ctr" fontAlgn="b">
                        <a:buNone/>
                      </a:pPr>
                      <a:r>
                        <a:rPr lang="en-IN" sz="1100" b="0" i="0" u="none" strike="noStrike">
                          <a:solidFill>
                            <a:srgbClr val="000000"/>
                          </a:solidFill>
                          <a:effectLst/>
                          <a:latin typeface="Cambria" panose="02040503050406030204" pitchFamily="18" charset="0"/>
                          <a:ea typeface="Cambria" panose="02040503050406030204" pitchFamily="18" charset="0"/>
                        </a:rPr>
                        <a:t>UNITED STATES</a:t>
                      </a:r>
                    </a:p>
                  </a:txBody>
                  <a:tcPr marL="6350" marR="6350" marT="6350" marB="0" anchor="ctr"/>
                </a:tc>
                <a:tc>
                  <a:txBody>
                    <a:bodyPr/>
                    <a:lstStyle/>
                    <a:p>
                      <a:pPr algn="ctr" fontAlgn="b">
                        <a:buNone/>
                      </a:pPr>
                      <a:r>
                        <a:rPr lang="en-IN" sz="1100" b="0" i="0" u="none" strike="noStrike">
                          <a:solidFill>
                            <a:srgbClr val="000000"/>
                          </a:solidFill>
                          <a:effectLst/>
                          <a:latin typeface="Cambria" panose="02040503050406030204" pitchFamily="18" charset="0"/>
                          <a:ea typeface="Cambria" panose="02040503050406030204" pitchFamily="18" charset="0"/>
                        </a:rPr>
                        <a:t>15/11/2062</a:t>
                      </a:r>
                    </a:p>
                  </a:txBody>
                  <a:tcPr marL="6350" marR="6350" marT="6350" marB="0" anchor="ctr"/>
                </a:tc>
                <a:tc>
                  <a:txBody>
                    <a:bodyPr/>
                    <a:lstStyle/>
                    <a:p>
                      <a:pPr algn="ctr" fontAlgn="b">
                        <a:buNone/>
                      </a:pPr>
                      <a:r>
                        <a:rPr lang="en-IN" sz="1100" b="0" i="0" u="none" strike="noStrike">
                          <a:solidFill>
                            <a:srgbClr val="000000"/>
                          </a:solidFill>
                          <a:effectLst/>
                          <a:latin typeface="Cambria" panose="02040503050406030204" pitchFamily="18" charset="0"/>
                          <a:ea typeface="Cambria" panose="02040503050406030204" pitchFamily="18" charset="0"/>
                        </a:rPr>
                        <a:t>15/5/2063</a:t>
                      </a:r>
                    </a:p>
                  </a:txBody>
                  <a:tcPr marL="6350" marR="6350" marT="6350" marB="0" anchor="ctr"/>
                </a:tc>
                <a:tc>
                  <a:txBody>
                    <a:bodyPr/>
                    <a:lstStyle/>
                    <a:p>
                      <a:pPr algn="ctr" fontAlgn="b">
                        <a:buNone/>
                      </a:pPr>
                      <a:r>
                        <a:rPr lang="en-IN" sz="1100" b="0" i="0" u="none" strike="noStrike">
                          <a:solidFill>
                            <a:srgbClr val="000000"/>
                          </a:solidFill>
                          <a:effectLst/>
                          <a:latin typeface="Cambria" panose="02040503050406030204" pitchFamily="18" charset="0"/>
                          <a:ea typeface="Cambria" panose="02040503050406030204" pitchFamily="18" charset="0"/>
                        </a:rPr>
                        <a:t>1,00,000</a:t>
                      </a:r>
                    </a:p>
                  </a:txBody>
                  <a:tcPr marL="6350" marR="6350" marT="6350" marB="0" anchor="ctr"/>
                </a:tc>
                <a:tc>
                  <a:txBody>
                    <a:bodyPr/>
                    <a:lstStyle/>
                    <a:p>
                      <a:pPr algn="ctr" fontAlgn="b">
                        <a:buNone/>
                      </a:pPr>
                      <a:r>
                        <a:rPr lang="en-IN" sz="1100" b="0" i="0" u="none" strike="noStrike">
                          <a:solidFill>
                            <a:srgbClr val="000000"/>
                          </a:solidFill>
                          <a:effectLst/>
                          <a:latin typeface="Cambria" panose="02040503050406030204" pitchFamily="18" charset="0"/>
                          <a:ea typeface="Cambria" panose="02040503050406030204" pitchFamily="18" charset="0"/>
                        </a:rPr>
                        <a:t>5.75</a:t>
                      </a:r>
                    </a:p>
                  </a:txBody>
                  <a:tcPr marL="6350" marR="6350" marT="6350" marB="0" anchor="ctr"/>
                </a:tc>
                <a:tc>
                  <a:txBody>
                    <a:bodyPr/>
                    <a:lstStyle/>
                    <a:p>
                      <a:pPr algn="ctr" fontAlgn="b">
                        <a:buNone/>
                      </a:pPr>
                      <a:r>
                        <a:rPr lang="en-IN" sz="1100" b="0" i="0" u="none" strike="noStrike">
                          <a:solidFill>
                            <a:srgbClr val="000000"/>
                          </a:solidFill>
                          <a:effectLst/>
                          <a:latin typeface="Cambria" panose="02040503050406030204" pitchFamily="18" charset="0"/>
                          <a:ea typeface="Cambria" panose="02040503050406030204" pitchFamily="18" charset="0"/>
                        </a:rPr>
                        <a:t>5.95</a:t>
                      </a:r>
                    </a:p>
                  </a:txBody>
                  <a:tcPr marL="6350" marR="6350" marT="6350" marB="0" anchor="ctr"/>
                </a:tc>
                <a:tc>
                  <a:txBody>
                    <a:bodyPr/>
                    <a:lstStyle/>
                    <a:p>
                      <a:pPr algn="ctr" fontAlgn="b">
                        <a:buNone/>
                      </a:pPr>
                      <a:r>
                        <a:rPr lang="en-IN" sz="1100" b="0" i="0" u="none" strike="noStrike">
                          <a:solidFill>
                            <a:srgbClr val="000000"/>
                          </a:solidFill>
                          <a:effectLst/>
                          <a:latin typeface="Cambria" panose="02040503050406030204" pitchFamily="18" charset="0"/>
                          <a:ea typeface="Cambria" panose="02040503050406030204" pitchFamily="18" charset="0"/>
                        </a:rPr>
                        <a:t>AA-</a:t>
                      </a:r>
                    </a:p>
                  </a:txBody>
                  <a:tcPr marL="6350" marR="6350" marT="6350" marB="0" anchor="ctr"/>
                </a:tc>
                <a:tc>
                  <a:txBody>
                    <a:bodyPr/>
                    <a:lstStyle/>
                    <a:p>
                      <a:pPr algn="ctr" fontAlgn="b">
                        <a:buNone/>
                      </a:pPr>
                      <a:r>
                        <a:rPr lang="en-IN" sz="1100" b="0" i="0" u="none" strike="noStrike">
                          <a:solidFill>
                            <a:srgbClr val="000000"/>
                          </a:solidFill>
                          <a:effectLst/>
                          <a:latin typeface="Cambria" panose="02040503050406030204" pitchFamily="18" charset="0"/>
                          <a:ea typeface="Cambria" panose="02040503050406030204" pitchFamily="18" charset="0"/>
                        </a:rPr>
                        <a:t>15.22</a:t>
                      </a:r>
                    </a:p>
                  </a:txBody>
                  <a:tcPr marL="6350" marR="6350" marT="6350" marB="0" anchor="ctr"/>
                </a:tc>
                <a:extLst>
                  <a:ext uri="{0D108BD9-81ED-4DB2-BD59-A6C34878D82A}">
                    <a16:rowId xmlns:a16="http://schemas.microsoft.com/office/drawing/2014/main" val="447127602"/>
                  </a:ext>
                </a:extLst>
              </a:tr>
              <a:tr h="230857">
                <a:tc>
                  <a:txBody>
                    <a:bodyPr/>
                    <a:lstStyle/>
                    <a:p>
                      <a:pPr algn="ctr" fontAlgn="b">
                        <a:buNone/>
                      </a:pPr>
                      <a:r>
                        <a:rPr lang="en-IN" sz="1100" b="0" i="0" u="none" strike="noStrike">
                          <a:solidFill>
                            <a:srgbClr val="000000"/>
                          </a:solidFill>
                          <a:effectLst/>
                          <a:latin typeface="Cambria" panose="02040503050406030204" pitchFamily="18" charset="0"/>
                          <a:ea typeface="Cambria" panose="02040503050406030204" pitchFamily="18" charset="0"/>
                        </a:rPr>
                        <a:t>TARGET CORP</a:t>
                      </a:r>
                    </a:p>
                  </a:txBody>
                  <a:tcPr marL="6350" marR="6350" marT="6350" marB="0" anchor="ctr">
                    <a:solidFill>
                      <a:schemeClr val="bg1">
                        <a:lumMod val="95000"/>
                      </a:schemeClr>
                    </a:solidFill>
                  </a:tcPr>
                </a:tc>
                <a:tc>
                  <a:txBody>
                    <a:bodyPr/>
                    <a:lstStyle/>
                    <a:p>
                      <a:pPr algn="ctr" fontAlgn="b">
                        <a:buNone/>
                      </a:pPr>
                      <a:r>
                        <a:rPr lang="en-IN" sz="1100" b="0" i="0" u="none" strike="noStrike">
                          <a:solidFill>
                            <a:srgbClr val="000000"/>
                          </a:solidFill>
                          <a:effectLst/>
                          <a:latin typeface="Cambria" panose="02040503050406030204" pitchFamily="18" charset="0"/>
                          <a:ea typeface="Cambria" panose="02040503050406030204" pitchFamily="18" charset="0"/>
                        </a:rPr>
                        <a:t>UNITED STATES</a:t>
                      </a:r>
                    </a:p>
                  </a:txBody>
                  <a:tcPr marL="6350" marR="6350" marT="6350" marB="0" anchor="ctr">
                    <a:solidFill>
                      <a:schemeClr val="bg1">
                        <a:lumMod val="95000"/>
                      </a:schemeClr>
                    </a:solidFill>
                  </a:tcPr>
                </a:tc>
                <a:tc>
                  <a:txBody>
                    <a:bodyPr/>
                    <a:lstStyle/>
                    <a:p>
                      <a:pPr algn="ctr" fontAlgn="b">
                        <a:buNone/>
                      </a:pPr>
                      <a:r>
                        <a:rPr lang="en-IN" sz="1100" b="0" i="0" u="none" strike="noStrike">
                          <a:solidFill>
                            <a:srgbClr val="000000"/>
                          </a:solidFill>
                          <a:effectLst/>
                          <a:latin typeface="Cambria" panose="02040503050406030204" pitchFamily="18" charset="0"/>
                          <a:ea typeface="Cambria" panose="02040503050406030204" pitchFamily="18" charset="0"/>
                        </a:rPr>
                        <a:t>15/7/2052</a:t>
                      </a:r>
                    </a:p>
                  </a:txBody>
                  <a:tcPr marL="6350" marR="6350" marT="6350" marB="0" anchor="ctr">
                    <a:solidFill>
                      <a:schemeClr val="bg1">
                        <a:lumMod val="95000"/>
                      </a:schemeClr>
                    </a:solidFill>
                  </a:tcPr>
                </a:tc>
                <a:tc>
                  <a:txBody>
                    <a:bodyPr/>
                    <a:lstStyle/>
                    <a:p>
                      <a:pPr algn="ctr" fontAlgn="b">
                        <a:buNone/>
                      </a:pPr>
                      <a:r>
                        <a:rPr lang="en-IN" sz="1100" b="0" i="0" u="none" strike="noStrike">
                          <a:solidFill>
                            <a:srgbClr val="000000"/>
                          </a:solidFill>
                          <a:effectLst/>
                          <a:latin typeface="Cambria" panose="02040503050406030204" pitchFamily="18" charset="0"/>
                          <a:ea typeface="Cambria" panose="02040503050406030204" pitchFamily="18" charset="0"/>
                        </a:rPr>
                        <a:t>15/1/2053</a:t>
                      </a:r>
                    </a:p>
                  </a:txBody>
                  <a:tcPr marL="6350" marR="6350" marT="6350" marB="0" anchor="ctr">
                    <a:solidFill>
                      <a:schemeClr val="bg1">
                        <a:lumMod val="95000"/>
                      </a:schemeClr>
                    </a:solidFill>
                  </a:tcPr>
                </a:tc>
                <a:tc>
                  <a:txBody>
                    <a:bodyPr/>
                    <a:lstStyle/>
                    <a:p>
                      <a:pPr algn="ctr" fontAlgn="b">
                        <a:buNone/>
                      </a:pPr>
                      <a:r>
                        <a:rPr lang="en-IN" sz="1100" b="0" i="0" u="none" strike="noStrike">
                          <a:solidFill>
                            <a:srgbClr val="000000"/>
                          </a:solidFill>
                          <a:effectLst/>
                          <a:latin typeface="Cambria" panose="02040503050406030204" pitchFamily="18" charset="0"/>
                          <a:ea typeface="Cambria" panose="02040503050406030204" pitchFamily="18" charset="0"/>
                        </a:rPr>
                        <a:t>1,00,000</a:t>
                      </a:r>
                    </a:p>
                  </a:txBody>
                  <a:tcPr marL="6350" marR="6350" marT="6350" marB="0" anchor="ctr">
                    <a:solidFill>
                      <a:schemeClr val="bg1">
                        <a:lumMod val="95000"/>
                      </a:schemeClr>
                    </a:solidFill>
                  </a:tcPr>
                </a:tc>
                <a:tc>
                  <a:txBody>
                    <a:bodyPr/>
                    <a:lstStyle/>
                    <a:p>
                      <a:pPr algn="ctr" fontAlgn="b">
                        <a:buNone/>
                      </a:pPr>
                      <a:r>
                        <a:rPr lang="en-IN" sz="1100" b="0" i="0" u="none" strike="noStrike">
                          <a:solidFill>
                            <a:srgbClr val="000000"/>
                          </a:solidFill>
                          <a:effectLst/>
                          <a:latin typeface="Cambria" panose="02040503050406030204" pitchFamily="18" charset="0"/>
                          <a:ea typeface="Cambria" panose="02040503050406030204" pitchFamily="18" charset="0"/>
                        </a:rPr>
                        <a:t>4.80</a:t>
                      </a:r>
                    </a:p>
                  </a:txBody>
                  <a:tcPr marL="6350" marR="6350" marT="6350" marB="0" anchor="ctr">
                    <a:solidFill>
                      <a:schemeClr val="bg1">
                        <a:lumMod val="95000"/>
                      </a:schemeClr>
                    </a:solidFill>
                  </a:tcPr>
                </a:tc>
                <a:tc>
                  <a:txBody>
                    <a:bodyPr/>
                    <a:lstStyle/>
                    <a:p>
                      <a:pPr algn="ctr" fontAlgn="b">
                        <a:buNone/>
                      </a:pPr>
                      <a:r>
                        <a:rPr lang="en-IN" sz="1100" b="0" i="0" u="none" strike="noStrike">
                          <a:solidFill>
                            <a:srgbClr val="000000"/>
                          </a:solidFill>
                          <a:effectLst/>
                          <a:latin typeface="Cambria" panose="02040503050406030204" pitchFamily="18" charset="0"/>
                          <a:ea typeface="Cambria" panose="02040503050406030204" pitchFamily="18" charset="0"/>
                        </a:rPr>
                        <a:t>5.43</a:t>
                      </a:r>
                    </a:p>
                  </a:txBody>
                  <a:tcPr marL="6350" marR="6350" marT="6350" marB="0" anchor="ctr">
                    <a:solidFill>
                      <a:schemeClr val="bg1">
                        <a:lumMod val="95000"/>
                      </a:schemeClr>
                    </a:solidFill>
                  </a:tcPr>
                </a:tc>
                <a:tc>
                  <a:txBody>
                    <a:bodyPr/>
                    <a:lstStyle/>
                    <a:p>
                      <a:pPr algn="ctr" fontAlgn="b">
                        <a:buNone/>
                      </a:pPr>
                      <a:r>
                        <a:rPr lang="en-IN" sz="1100" b="0" i="0" u="none" strike="noStrike">
                          <a:solidFill>
                            <a:srgbClr val="000000"/>
                          </a:solidFill>
                          <a:effectLst/>
                          <a:latin typeface="Cambria" panose="02040503050406030204" pitchFamily="18" charset="0"/>
                          <a:ea typeface="Cambria" panose="02040503050406030204" pitchFamily="18" charset="0"/>
                        </a:rPr>
                        <a:t>A</a:t>
                      </a:r>
                    </a:p>
                  </a:txBody>
                  <a:tcPr marL="6350" marR="6350" marT="6350" marB="0" anchor="ctr">
                    <a:solidFill>
                      <a:schemeClr val="bg1">
                        <a:lumMod val="95000"/>
                      </a:schemeClr>
                    </a:solidFill>
                  </a:tcPr>
                </a:tc>
                <a:tc>
                  <a:txBody>
                    <a:bodyPr/>
                    <a:lstStyle/>
                    <a:p>
                      <a:pPr algn="ctr" fontAlgn="b">
                        <a:buNone/>
                      </a:pPr>
                      <a:r>
                        <a:rPr lang="en-IN" sz="1100" b="0" i="0" u="none" strike="noStrike">
                          <a:solidFill>
                            <a:srgbClr val="000000"/>
                          </a:solidFill>
                          <a:effectLst/>
                          <a:latin typeface="Cambria" panose="02040503050406030204" pitchFamily="18" charset="0"/>
                          <a:ea typeface="Cambria" panose="02040503050406030204" pitchFamily="18" charset="0"/>
                        </a:rPr>
                        <a:t>14.75</a:t>
                      </a:r>
                    </a:p>
                  </a:txBody>
                  <a:tcPr marL="6350" marR="6350" marT="6350" marB="0" anchor="ctr">
                    <a:solidFill>
                      <a:schemeClr val="bg1">
                        <a:lumMod val="95000"/>
                      </a:schemeClr>
                    </a:solidFill>
                  </a:tcPr>
                </a:tc>
                <a:extLst>
                  <a:ext uri="{0D108BD9-81ED-4DB2-BD59-A6C34878D82A}">
                    <a16:rowId xmlns:a16="http://schemas.microsoft.com/office/drawing/2014/main" val="4239221134"/>
                  </a:ext>
                </a:extLst>
              </a:tr>
              <a:tr h="230857">
                <a:tc>
                  <a:txBody>
                    <a:bodyPr/>
                    <a:lstStyle/>
                    <a:p>
                      <a:pPr algn="ctr" fontAlgn="b">
                        <a:buNone/>
                      </a:pPr>
                      <a:r>
                        <a:rPr lang="en-IN" sz="1100" b="0" i="0" u="none" strike="noStrike">
                          <a:solidFill>
                            <a:srgbClr val="000000"/>
                          </a:solidFill>
                          <a:effectLst/>
                          <a:latin typeface="Cambria" panose="02040503050406030204" pitchFamily="18" charset="0"/>
                          <a:ea typeface="Cambria" panose="02040503050406030204" pitchFamily="18" charset="0"/>
                        </a:rPr>
                        <a:t>SHELL INTERNATIONAL FIN</a:t>
                      </a:r>
                    </a:p>
                  </a:txBody>
                  <a:tcPr marL="6350" marR="6350" marT="6350" marB="0" anchor="ctr"/>
                </a:tc>
                <a:tc>
                  <a:txBody>
                    <a:bodyPr/>
                    <a:lstStyle/>
                    <a:p>
                      <a:pPr algn="ctr" fontAlgn="b">
                        <a:buNone/>
                      </a:pPr>
                      <a:r>
                        <a:rPr lang="en-IN" sz="1100" b="0" i="0" u="none" strike="noStrike">
                          <a:solidFill>
                            <a:srgbClr val="000000"/>
                          </a:solidFill>
                          <a:effectLst/>
                          <a:latin typeface="Cambria" panose="02040503050406030204" pitchFamily="18" charset="0"/>
                          <a:ea typeface="Cambria" panose="02040503050406030204" pitchFamily="18" charset="0"/>
                        </a:rPr>
                        <a:t>NETHERLANDS</a:t>
                      </a:r>
                    </a:p>
                  </a:txBody>
                  <a:tcPr marL="6350" marR="6350" marT="6350" marB="0" anchor="ctr"/>
                </a:tc>
                <a:tc>
                  <a:txBody>
                    <a:bodyPr/>
                    <a:lstStyle/>
                    <a:p>
                      <a:pPr algn="ctr" fontAlgn="b">
                        <a:buNone/>
                      </a:pPr>
                      <a:endParaRPr lang="en-IN" sz="1100" b="0" i="0" u="none" strike="noStrike">
                        <a:solidFill>
                          <a:srgbClr val="000000"/>
                        </a:solidFill>
                        <a:effectLst/>
                        <a:latin typeface="Cambria" panose="02040503050406030204" pitchFamily="18" charset="0"/>
                        <a:ea typeface="Cambria" panose="02040503050406030204" pitchFamily="18" charset="0"/>
                      </a:endParaRPr>
                    </a:p>
                  </a:txBody>
                  <a:tcPr marL="6350" marR="6350" marT="6350" marB="0" anchor="ctr"/>
                </a:tc>
                <a:tc>
                  <a:txBody>
                    <a:bodyPr/>
                    <a:lstStyle/>
                    <a:p>
                      <a:pPr algn="ctr" fontAlgn="b">
                        <a:buNone/>
                      </a:pPr>
                      <a:r>
                        <a:rPr lang="en-IN" sz="1100" b="0" i="0" u="none" strike="noStrike">
                          <a:solidFill>
                            <a:srgbClr val="000000"/>
                          </a:solidFill>
                          <a:effectLst/>
                          <a:latin typeface="Cambria" panose="02040503050406030204" pitchFamily="18" charset="0"/>
                          <a:ea typeface="Cambria" panose="02040503050406030204" pitchFamily="18" charset="0"/>
                        </a:rPr>
                        <a:t>15/12/2038</a:t>
                      </a:r>
                    </a:p>
                  </a:txBody>
                  <a:tcPr marL="6350" marR="6350" marT="6350" marB="0" anchor="ctr"/>
                </a:tc>
                <a:tc>
                  <a:txBody>
                    <a:bodyPr/>
                    <a:lstStyle/>
                    <a:p>
                      <a:pPr algn="ctr" fontAlgn="b">
                        <a:buNone/>
                      </a:pPr>
                      <a:r>
                        <a:rPr lang="en-IN" sz="1100" b="0" i="0" u="none" strike="noStrike">
                          <a:solidFill>
                            <a:srgbClr val="000000"/>
                          </a:solidFill>
                          <a:effectLst/>
                          <a:latin typeface="Cambria" panose="02040503050406030204" pitchFamily="18" charset="0"/>
                          <a:ea typeface="Cambria" panose="02040503050406030204" pitchFamily="18" charset="0"/>
                        </a:rPr>
                        <a:t>1,00,000</a:t>
                      </a:r>
                    </a:p>
                  </a:txBody>
                  <a:tcPr marL="6350" marR="6350" marT="6350" marB="0" anchor="ctr"/>
                </a:tc>
                <a:tc>
                  <a:txBody>
                    <a:bodyPr/>
                    <a:lstStyle/>
                    <a:p>
                      <a:pPr algn="ctr" fontAlgn="b">
                        <a:buNone/>
                      </a:pPr>
                      <a:r>
                        <a:rPr lang="en-IN" sz="1100" b="0" i="0" u="none" strike="noStrike">
                          <a:solidFill>
                            <a:srgbClr val="000000"/>
                          </a:solidFill>
                          <a:effectLst/>
                          <a:latin typeface="Cambria" panose="02040503050406030204" pitchFamily="18" charset="0"/>
                          <a:ea typeface="Cambria" panose="02040503050406030204" pitchFamily="18" charset="0"/>
                        </a:rPr>
                        <a:t>6.38</a:t>
                      </a:r>
                    </a:p>
                  </a:txBody>
                  <a:tcPr marL="6350" marR="6350" marT="6350" marB="0" anchor="ctr"/>
                </a:tc>
                <a:tc>
                  <a:txBody>
                    <a:bodyPr/>
                    <a:lstStyle/>
                    <a:p>
                      <a:pPr algn="ctr" fontAlgn="b">
                        <a:buNone/>
                      </a:pPr>
                      <a:r>
                        <a:rPr lang="en-IN" sz="1100" b="0" i="0" u="none" strike="noStrike">
                          <a:solidFill>
                            <a:srgbClr val="000000"/>
                          </a:solidFill>
                          <a:effectLst/>
                          <a:latin typeface="Cambria" panose="02040503050406030204" pitchFamily="18" charset="0"/>
                          <a:ea typeface="Cambria" panose="02040503050406030204" pitchFamily="18" charset="0"/>
                        </a:rPr>
                        <a:t>4.99</a:t>
                      </a:r>
                    </a:p>
                  </a:txBody>
                  <a:tcPr marL="6350" marR="6350" marT="6350" marB="0" anchor="ctr"/>
                </a:tc>
                <a:tc>
                  <a:txBody>
                    <a:bodyPr/>
                    <a:lstStyle/>
                    <a:p>
                      <a:pPr algn="ctr" fontAlgn="b">
                        <a:buNone/>
                      </a:pPr>
                      <a:r>
                        <a:rPr lang="en-IN" sz="1100" b="0" i="0" u="none" strike="noStrike">
                          <a:solidFill>
                            <a:srgbClr val="000000"/>
                          </a:solidFill>
                          <a:effectLst/>
                          <a:latin typeface="Cambria" panose="02040503050406030204" pitchFamily="18" charset="0"/>
                          <a:ea typeface="Cambria" panose="02040503050406030204" pitchFamily="18" charset="0"/>
                        </a:rPr>
                        <a:t>AA-</a:t>
                      </a:r>
                    </a:p>
                  </a:txBody>
                  <a:tcPr marL="6350" marR="6350" marT="6350" marB="0" anchor="ctr"/>
                </a:tc>
                <a:tc>
                  <a:txBody>
                    <a:bodyPr/>
                    <a:lstStyle/>
                    <a:p>
                      <a:pPr algn="ctr" fontAlgn="b">
                        <a:buNone/>
                      </a:pPr>
                      <a:r>
                        <a:rPr lang="en-IN" sz="1100" b="0" i="0" u="none" strike="noStrike">
                          <a:solidFill>
                            <a:srgbClr val="000000"/>
                          </a:solidFill>
                          <a:effectLst/>
                          <a:latin typeface="Cambria" panose="02040503050406030204" pitchFamily="18" charset="0"/>
                          <a:ea typeface="Cambria" panose="02040503050406030204" pitchFamily="18" charset="0"/>
                        </a:rPr>
                        <a:t>9.12</a:t>
                      </a:r>
                    </a:p>
                  </a:txBody>
                  <a:tcPr marL="6350" marR="6350" marT="6350" marB="0" anchor="ctr"/>
                </a:tc>
                <a:extLst>
                  <a:ext uri="{0D108BD9-81ED-4DB2-BD59-A6C34878D82A}">
                    <a16:rowId xmlns:a16="http://schemas.microsoft.com/office/drawing/2014/main" val="1644193166"/>
                  </a:ext>
                </a:extLst>
              </a:tr>
              <a:tr h="230857">
                <a:tc>
                  <a:txBody>
                    <a:bodyPr/>
                    <a:lstStyle/>
                    <a:p>
                      <a:pPr algn="ctr" fontAlgn="b">
                        <a:buNone/>
                      </a:pPr>
                      <a:r>
                        <a:rPr lang="en-IN" sz="1100" b="0" i="0" u="none" strike="noStrike">
                          <a:solidFill>
                            <a:srgbClr val="000000"/>
                          </a:solidFill>
                          <a:effectLst/>
                          <a:latin typeface="Cambria" panose="02040503050406030204" pitchFamily="18" charset="0"/>
                          <a:ea typeface="Cambria" panose="02040503050406030204" pitchFamily="18" charset="0"/>
                        </a:rPr>
                        <a:t>HYUNDAI CAPITAL AMERICA</a:t>
                      </a:r>
                    </a:p>
                  </a:txBody>
                  <a:tcPr marL="6350" marR="6350" marT="6350" marB="0" anchor="ctr">
                    <a:solidFill>
                      <a:schemeClr val="bg1">
                        <a:lumMod val="95000"/>
                      </a:schemeClr>
                    </a:solidFill>
                  </a:tcPr>
                </a:tc>
                <a:tc>
                  <a:txBody>
                    <a:bodyPr/>
                    <a:lstStyle/>
                    <a:p>
                      <a:pPr algn="ctr" fontAlgn="b">
                        <a:buNone/>
                      </a:pPr>
                      <a:r>
                        <a:rPr lang="en-IN" sz="1100" b="0" i="0" u="none" strike="noStrike">
                          <a:solidFill>
                            <a:srgbClr val="000000"/>
                          </a:solidFill>
                          <a:effectLst/>
                          <a:latin typeface="Cambria" panose="02040503050406030204" pitchFamily="18" charset="0"/>
                          <a:ea typeface="Cambria" panose="02040503050406030204" pitchFamily="18" charset="0"/>
                        </a:rPr>
                        <a:t>UNITED STATES</a:t>
                      </a:r>
                    </a:p>
                  </a:txBody>
                  <a:tcPr marL="6350" marR="6350" marT="6350" marB="0" anchor="ctr">
                    <a:solidFill>
                      <a:schemeClr val="bg1">
                        <a:lumMod val="95000"/>
                      </a:schemeClr>
                    </a:solidFill>
                  </a:tcPr>
                </a:tc>
                <a:tc>
                  <a:txBody>
                    <a:bodyPr/>
                    <a:lstStyle/>
                    <a:p>
                      <a:pPr algn="ctr" fontAlgn="b">
                        <a:buNone/>
                      </a:pPr>
                      <a:r>
                        <a:rPr lang="en-IN" sz="1100" b="0" i="0" u="none" strike="noStrike">
                          <a:solidFill>
                            <a:srgbClr val="000000"/>
                          </a:solidFill>
                          <a:effectLst/>
                          <a:latin typeface="Cambria" panose="02040503050406030204" pitchFamily="18" charset="0"/>
                          <a:ea typeface="Cambria" panose="02040503050406030204" pitchFamily="18" charset="0"/>
                        </a:rPr>
                        <a:t>26/4/2030</a:t>
                      </a:r>
                    </a:p>
                  </a:txBody>
                  <a:tcPr marL="6350" marR="6350" marT="6350" marB="0" anchor="ctr">
                    <a:solidFill>
                      <a:schemeClr val="bg1">
                        <a:lumMod val="95000"/>
                      </a:schemeClr>
                    </a:solidFill>
                  </a:tcPr>
                </a:tc>
                <a:tc>
                  <a:txBody>
                    <a:bodyPr/>
                    <a:lstStyle/>
                    <a:p>
                      <a:pPr algn="ctr" fontAlgn="b">
                        <a:buNone/>
                      </a:pPr>
                      <a:r>
                        <a:rPr lang="en-IN" sz="1100" b="0" i="0" u="none" strike="noStrike">
                          <a:solidFill>
                            <a:srgbClr val="000000"/>
                          </a:solidFill>
                          <a:effectLst/>
                          <a:latin typeface="Cambria" panose="02040503050406030204" pitchFamily="18" charset="0"/>
                          <a:ea typeface="Cambria" panose="02040503050406030204" pitchFamily="18" charset="0"/>
                        </a:rPr>
                        <a:t>26/6/2030</a:t>
                      </a:r>
                    </a:p>
                  </a:txBody>
                  <a:tcPr marL="6350" marR="6350" marT="6350" marB="0" anchor="ctr">
                    <a:solidFill>
                      <a:schemeClr val="bg1">
                        <a:lumMod val="95000"/>
                      </a:schemeClr>
                    </a:solidFill>
                  </a:tcPr>
                </a:tc>
                <a:tc>
                  <a:txBody>
                    <a:bodyPr/>
                    <a:lstStyle/>
                    <a:p>
                      <a:pPr algn="ctr" fontAlgn="b">
                        <a:buNone/>
                      </a:pPr>
                      <a:r>
                        <a:rPr lang="en-IN" sz="1100" b="0" i="0" u="none" strike="noStrike">
                          <a:solidFill>
                            <a:srgbClr val="000000"/>
                          </a:solidFill>
                          <a:effectLst/>
                          <a:latin typeface="Cambria" panose="02040503050406030204" pitchFamily="18" charset="0"/>
                          <a:ea typeface="Cambria" panose="02040503050406030204" pitchFamily="18" charset="0"/>
                        </a:rPr>
                        <a:t>1,00,000</a:t>
                      </a:r>
                    </a:p>
                  </a:txBody>
                  <a:tcPr marL="6350" marR="6350" marT="6350" marB="0" anchor="ctr">
                    <a:solidFill>
                      <a:schemeClr val="bg1">
                        <a:lumMod val="95000"/>
                      </a:schemeClr>
                    </a:solidFill>
                  </a:tcPr>
                </a:tc>
                <a:tc>
                  <a:txBody>
                    <a:bodyPr/>
                    <a:lstStyle/>
                    <a:p>
                      <a:pPr algn="ctr" fontAlgn="b">
                        <a:buNone/>
                      </a:pPr>
                      <a:r>
                        <a:rPr lang="en-IN" sz="1100" b="0" i="0" u="none" strike="noStrike">
                          <a:solidFill>
                            <a:srgbClr val="000000"/>
                          </a:solidFill>
                          <a:effectLst/>
                          <a:latin typeface="Cambria" panose="02040503050406030204" pitchFamily="18" charset="0"/>
                          <a:ea typeface="Cambria" panose="02040503050406030204" pitchFamily="18" charset="0"/>
                        </a:rPr>
                        <a:t>5.70</a:t>
                      </a:r>
                    </a:p>
                  </a:txBody>
                  <a:tcPr marL="6350" marR="6350" marT="6350" marB="0" anchor="ctr">
                    <a:solidFill>
                      <a:schemeClr val="bg1">
                        <a:lumMod val="95000"/>
                      </a:schemeClr>
                    </a:solidFill>
                  </a:tcPr>
                </a:tc>
                <a:tc>
                  <a:txBody>
                    <a:bodyPr/>
                    <a:lstStyle/>
                    <a:p>
                      <a:pPr algn="ctr" fontAlgn="b">
                        <a:buNone/>
                      </a:pPr>
                      <a:r>
                        <a:rPr lang="en-IN" sz="1100" b="0" i="0" u="none" strike="noStrike">
                          <a:solidFill>
                            <a:srgbClr val="000000"/>
                          </a:solidFill>
                          <a:effectLst/>
                          <a:latin typeface="Cambria" panose="02040503050406030204" pitchFamily="18" charset="0"/>
                          <a:ea typeface="Cambria" panose="02040503050406030204" pitchFamily="18" charset="0"/>
                        </a:rPr>
                        <a:t>4.34</a:t>
                      </a:r>
                    </a:p>
                  </a:txBody>
                  <a:tcPr marL="6350" marR="6350" marT="6350" marB="0" anchor="ctr">
                    <a:solidFill>
                      <a:schemeClr val="bg1">
                        <a:lumMod val="95000"/>
                      </a:schemeClr>
                    </a:solidFill>
                  </a:tcPr>
                </a:tc>
                <a:tc>
                  <a:txBody>
                    <a:bodyPr/>
                    <a:lstStyle/>
                    <a:p>
                      <a:pPr algn="ctr" fontAlgn="b">
                        <a:buNone/>
                      </a:pPr>
                      <a:r>
                        <a:rPr lang="en-IN" sz="1100" b="0" i="0" u="none" strike="noStrike">
                          <a:solidFill>
                            <a:srgbClr val="000000"/>
                          </a:solidFill>
                          <a:effectLst/>
                          <a:latin typeface="Cambria" panose="02040503050406030204" pitchFamily="18" charset="0"/>
                          <a:ea typeface="Cambria" panose="02040503050406030204" pitchFamily="18" charset="0"/>
                        </a:rPr>
                        <a:t>A-</a:t>
                      </a:r>
                    </a:p>
                  </a:txBody>
                  <a:tcPr marL="6350" marR="6350" marT="6350" marB="0" anchor="ctr">
                    <a:solidFill>
                      <a:schemeClr val="bg1">
                        <a:lumMod val="95000"/>
                      </a:schemeClr>
                    </a:solidFill>
                  </a:tcPr>
                </a:tc>
                <a:tc>
                  <a:txBody>
                    <a:bodyPr/>
                    <a:lstStyle/>
                    <a:p>
                      <a:pPr algn="ctr" fontAlgn="b">
                        <a:buNone/>
                      </a:pPr>
                      <a:r>
                        <a:rPr lang="en-IN" sz="1100" b="0" i="0" u="none" strike="noStrike">
                          <a:solidFill>
                            <a:srgbClr val="000000"/>
                          </a:solidFill>
                          <a:effectLst/>
                          <a:latin typeface="Cambria" panose="02040503050406030204" pitchFamily="18" charset="0"/>
                          <a:ea typeface="Cambria" panose="02040503050406030204" pitchFamily="18" charset="0"/>
                        </a:rPr>
                        <a:t>3.77</a:t>
                      </a:r>
                    </a:p>
                  </a:txBody>
                  <a:tcPr marL="6350" marR="6350" marT="6350" marB="0" anchor="ctr">
                    <a:solidFill>
                      <a:schemeClr val="bg1">
                        <a:lumMod val="95000"/>
                      </a:schemeClr>
                    </a:solidFill>
                  </a:tcPr>
                </a:tc>
                <a:extLst>
                  <a:ext uri="{0D108BD9-81ED-4DB2-BD59-A6C34878D82A}">
                    <a16:rowId xmlns:a16="http://schemas.microsoft.com/office/drawing/2014/main" val="1504575878"/>
                  </a:ext>
                </a:extLst>
              </a:tr>
              <a:tr h="230857">
                <a:tc>
                  <a:txBody>
                    <a:bodyPr/>
                    <a:lstStyle/>
                    <a:p>
                      <a:pPr algn="ctr" fontAlgn="b">
                        <a:buNone/>
                      </a:pPr>
                      <a:r>
                        <a:rPr lang="en-IN" sz="1100" b="0" i="0" u="none" strike="noStrike">
                          <a:solidFill>
                            <a:srgbClr val="000000"/>
                          </a:solidFill>
                          <a:effectLst/>
                          <a:latin typeface="Cambria" panose="02040503050406030204" pitchFamily="18" charset="0"/>
                          <a:ea typeface="Cambria" panose="02040503050406030204" pitchFamily="18" charset="0"/>
                        </a:rPr>
                        <a:t>HYUNDAI CAPITAL AMERICA</a:t>
                      </a:r>
                    </a:p>
                  </a:txBody>
                  <a:tcPr marL="6350" marR="6350" marT="6350" marB="0" anchor="ctr"/>
                </a:tc>
                <a:tc>
                  <a:txBody>
                    <a:bodyPr/>
                    <a:lstStyle/>
                    <a:p>
                      <a:pPr algn="ctr" fontAlgn="b">
                        <a:buNone/>
                      </a:pPr>
                      <a:r>
                        <a:rPr lang="en-IN" sz="1100" b="0" i="0" u="none" strike="noStrike">
                          <a:solidFill>
                            <a:srgbClr val="000000"/>
                          </a:solidFill>
                          <a:effectLst/>
                          <a:latin typeface="Cambria" panose="02040503050406030204" pitchFamily="18" charset="0"/>
                          <a:ea typeface="Cambria" panose="02040503050406030204" pitchFamily="18" charset="0"/>
                        </a:rPr>
                        <a:t>UNITED STATES</a:t>
                      </a:r>
                    </a:p>
                  </a:txBody>
                  <a:tcPr marL="6350" marR="6350" marT="6350" marB="0" anchor="ctr"/>
                </a:tc>
                <a:tc>
                  <a:txBody>
                    <a:bodyPr/>
                    <a:lstStyle/>
                    <a:p>
                      <a:pPr algn="ctr" fontAlgn="b">
                        <a:buNone/>
                      </a:pPr>
                      <a:r>
                        <a:rPr lang="en-IN" sz="1100" b="0" i="0" u="none" strike="noStrike">
                          <a:solidFill>
                            <a:srgbClr val="000000"/>
                          </a:solidFill>
                          <a:effectLst/>
                          <a:latin typeface="Cambria" panose="02040503050406030204" pitchFamily="18" charset="0"/>
                          <a:ea typeface="Cambria" panose="02040503050406030204" pitchFamily="18" charset="0"/>
                        </a:rPr>
                        <a:t>1/2/2030</a:t>
                      </a:r>
                    </a:p>
                  </a:txBody>
                  <a:tcPr marL="6350" marR="6350" marT="6350" marB="0" anchor="ctr"/>
                </a:tc>
                <a:tc>
                  <a:txBody>
                    <a:bodyPr/>
                    <a:lstStyle/>
                    <a:p>
                      <a:pPr algn="ctr" fontAlgn="b">
                        <a:buNone/>
                      </a:pPr>
                      <a:r>
                        <a:rPr lang="en-IN" sz="1100" b="0" i="0" u="none" strike="noStrike">
                          <a:solidFill>
                            <a:srgbClr val="000000"/>
                          </a:solidFill>
                          <a:effectLst/>
                          <a:latin typeface="Cambria" panose="02040503050406030204" pitchFamily="18" charset="0"/>
                          <a:ea typeface="Cambria" panose="02040503050406030204" pitchFamily="18" charset="0"/>
                        </a:rPr>
                        <a:t>1/4/2030</a:t>
                      </a:r>
                    </a:p>
                  </a:txBody>
                  <a:tcPr marL="6350" marR="6350" marT="6350" marB="0" anchor="ctr"/>
                </a:tc>
                <a:tc>
                  <a:txBody>
                    <a:bodyPr/>
                    <a:lstStyle/>
                    <a:p>
                      <a:pPr algn="ctr" fontAlgn="b">
                        <a:buNone/>
                      </a:pPr>
                      <a:r>
                        <a:rPr lang="en-IN" sz="1100" b="0" i="0" u="none" strike="noStrike">
                          <a:solidFill>
                            <a:srgbClr val="000000"/>
                          </a:solidFill>
                          <a:effectLst/>
                          <a:latin typeface="Cambria" panose="02040503050406030204" pitchFamily="18" charset="0"/>
                          <a:ea typeface="Cambria" panose="02040503050406030204" pitchFamily="18" charset="0"/>
                        </a:rPr>
                        <a:t>1,00,000</a:t>
                      </a:r>
                    </a:p>
                  </a:txBody>
                  <a:tcPr marL="6350" marR="6350" marT="6350" marB="0" anchor="ctr"/>
                </a:tc>
                <a:tc>
                  <a:txBody>
                    <a:bodyPr/>
                    <a:lstStyle/>
                    <a:p>
                      <a:pPr algn="ctr" fontAlgn="b">
                        <a:buNone/>
                      </a:pPr>
                      <a:r>
                        <a:rPr lang="en-IN" sz="1100" b="0" i="0" u="none" strike="noStrike">
                          <a:solidFill>
                            <a:srgbClr val="000000"/>
                          </a:solidFill>
                          <a:effectLst/>
                          <a:latin typeface="Cambria" panose="02040503050406030204" pitchFamily="18" charset="0"/>
                          <a:ea typeface="Cambria" panose="02040503050406030204" pitchFamily="18" charset="0"/>
                        </a:rPr>
                        <a:t>5.80</a:t>
                      </a:r>
                    </a:p>
                  </a:txBody>
                  <a:tcPr marL="6350" marR="6350" marT="6350" marB="0" anchor="ctr"/>
                </a:tc>
                <a:tc>
                  <a:txBody>
                    <a:bodyPr/>
                    <a:lstStyle/>
                    <a:p>
                      <a:pPr algn="ctr" fontAlgn="b">
                        <a:buNone/>
                      </a:pPr>
                      <a:r>
                        <a:rPr lang="en-IN" sz="1100" b="0" i="0" u="none" strike="noStrike">
                          <a:solidFill>
                            <a:srgbClr val="000000"/>
                          </a:solidFill>
                          <a:effectLst/>
                          <a:latin typeface="Cambria" panose="02040503050406030204" pitchFamily="18" charset="0"/>
                          <a:ea typeface="Cambria" panose="02040503050406030204" pitchFamily="18" charset="0"/>
                        </a:rPr>
                        <a:t>4.34</a:t>
                      </a:r>
                    </a:p>
                  </a:txBody>
                  <a:tcPr marL="6350" marR="6350" marT="6350" marB="0" anchor="ctr"/>
                </a:tc>
                <a:tc>
                  <a:txBody>
                    <a:bodyPr/>
                    <a:lstStyle/>
                    <a:p>
                      <a:pPr algn="ctr" fontAlgn="b">
                        <a:buNone/>
                      </a:pPr>
                      <a:r>
                        <a:rPr lang="en-IN" sz="1100" b="0" i="0" u="none" strike="noStrike">
                          <a:solidFill>
                            <a:srgbClr val="000000"/>
                          </a:solidFill>
                          <a:effectLst/>
                          <a:latin typeface="Cambria" panose="02040503050406030204" pitchFamily="18" charset="0"/>
                          <a:ea typeface="Cambria" panose="02040503050406030204" pitchFamily="18" charset="0"/>
                        </a:rPr>
                        <a:t>A-</a:t>
                      </a:r>
                    </a:p>
                  </a:txBody>
                  <a:tcPr marL="6350" marR="6350" marT="6350" marB="0" anchor="ctr"/>
                </a:tc>
                <a:tc>
                  <a:txBody>
                    <a:bodyPr/>
                    <a:lstStyle/>
                    <a:p>
                      <a:pPr algn="ctr" fontAlgn="b">
                        <a:buNone/>
                      </a:pPr>
                      <a:r>
                        <a:rPr lang="en-IN" sz="1100" b="0" i="0" u="none" strike="noStrike">
                          <a:solidFill>
                            <a:srgbClr val="000000"/>
                          </a:solidFill>
                          <a:effectLst/>
                          <a:latin typeface="Cambria" panose="02040503050406030204" pitchFamily="18" charset="0"/>
                          <a:ea typeface="Cambria" panose="02040503050406030204" pitchFamily="18" charset="0"/>
                        </a:rPr>
                        <a:t>3.53</a:t>
                      </a:r>
                    </a:p>
                  </a:txBody>
                  <a:tcPr marL="6350" marR="6350" marT="6350" marB="0" anchor="ctr"/>
                </a:tc>
                <a:extLst>
                  <a:ext uri="{0D108BD9-81ED-4DB2-BD59-A6C34878D82A}">
                    <a16:rowId xmlns:a16="http://schemas.microsoft.com/office/drawing/2014/main" val="3130225286"/>
                  </a:ext>
                </a:extLst>
              </a:tr>
              <a:tr h="230857">
                <a:tc>
                  <a:txBody>
                    <a:bodyPr/>
                    <a:lstStyle/>
                    <a:p>
                      <a:pPr algn="ctr" fontAlgn="b">
                        <a:buNone/>
                      </a:pPr>
                      <a:r>
                        <a:rPr lang="en-IN" sz="1100" b="0" i="0" u="none" strike="noStrike">
                          <a:solidFill>
                            <a:srgbClr val="000000"/>
                          </a:solidFill>
                          <a:effectLst/>
                          <a:latin typeface="Cambria" panose="02040503050406030204" pitchFamily="18" charset="0"/>
                          <a:ea typeface="Cambria" panose="02040503050406030204" pitchFamily="18" charset="0"/>
                        </a:rPr>
                        <a:t>HSBC HOLDINGS PLC</a:t>
                      </a:r>
                    </a:p>
                  </a:txBody>
                  <a:tcPr marL="6350" marR="6350" marT="6350" marB="0" anchor="ctr">
                    <a:solidFill>
                      <a:schemeClr val="bg1">
                        <a:lumMod val="95000"/>
                      </a:schemeClr>
                    </a:solidFill>
                  </a:tcPr>
                </a:tc>
                <a:tc>
                  <a:txBody>
                    <a:bodyPr/>
                    <a:lstStyle/>
                    <a:p>
                      <a:pPr algn="ctr" fontAlgn="b">
                        <a:buNone/>
                      </a:pPr>
                      <a:r>
                        <a:rPr lang="en-IN" sz="1100" b="0" i="0" u="none" strike="noStrike">
                          <a:solidFill>
                            <a:srgbClr val="000000"/>
                          </a:solidFill>
                          <a:effectLst/>
                          <a:latin typeface="Cambria" panose="02040503050406030204" pitchFamily="18" charset="0"/>
                          <a:ea typeface="Cambria" panose="02040503050406030204" pitchFamily="18" charset="0"/>
                        </a:rPr>
                        <a:t>BRITAIN</a:t>
                      </a:r>
                    </a:p>
                  </a:txBody>
                  <a:tcPr marL="6350" marR="6350" marT="6350" marB="0" anchor="ctr">
                    <a:solidFill>
                      <a:schemeClr val="bg1">
                        <a:lumMod val="95000"/>
                      </a:schemeClr>
                    </a:solidFill>
                  </a:tcPr>
                </a:tc>
                <a:tc>
                  <a:txBody>
                    <a:bodyPr/>
                    <a:lstStyle/>
                    <a:p>
                      <a:pPr algn="ctr" fontAlgn="b">
                        <a:buNone/>
                      </a:pPr>
                      <a:r>
                        <a:rPr lang="en-IN" sz="1100" b="0" i="0" u="none" strike="noStrike">
                          <a:solidFill>
                            <a:srgbClr val="000000"/>
                          </a:solidFill>
                          <a:effectLst/>
                          <a:latin typeface="Cambria" panose="02040503050406030204" pitchFamily="18" charset="0"/>
                          <a:ea typeface="Cambria" panose="02040503050406030204" pitchFamily="18" charset="0"/>
                        </a:rPr>
                        <a:t>9/3/2043</a:t>
                      </a:r>
                    </a:p>
                  </a:txBody>
                  <a:tcPr marL="6350" marR="6350" marT="6350" marB="0" anchor="ctr">
                    <a:solidFill>
                      <a:schemeClr val="bg1">
                        <a:lumMod val="95000"/>
                      </a:schemeClr>
                    </a:solidFill>
                  </a:tcPr>
                </a:tc>
                <a:tc>
                  <a:txBody>
                    <a:bodyPr/>
                    <a:lstStyle/>
                    <a:p>
                      <a:pPr algn="ctr" fontAlgn="b">
                        <a:buNone/>
                      </a:pPr>
                      <a:r>
                        <a:rPr lang="en-IN" sz="1100" b="0" i="0" u="none" strike="noStrike">
                          <a:solidFill>
                            <a:srgbClr val="000000"/>
                          </a:solidFill>
                          <a:effectLst/>
                          <a:latin typeface="Cambria" panose="02040503050406030204" pitchFamily="18" charset="0"/>
                          <a:ea typeface="Cambria" panose="02040503050406030204" pitchFamily="18" charset="0"/>
                        </a:rPr>
                        <a:t>9/3/2044</a:t>
                      </a:r>
                    </a:p>
                  </a:txBody>
                  <a:tcPr marL="6350" marR="6350" marT="6350" marB="0" anchor="ctr">
                    <a:solidFill>
                      <a:schemeClr val="bg1">
                        <a:lumMod val="95000"/>
                      </a:schemeClr>
                    </a:solidFill>
                  </a:tcPr>
                </a:tc>
                <a:tc>
                  <a:txBody>
                    <a:bodyPr/>
                    <a:lstStyle/>
                    <a:p>
                      <a:pPr algn="ctr" fontAlgn="b">
                        <a:buNone/>
                      </a:pPr>
                      <a:r>
                        <a:rPr lang="en-IN" sz="1100" b="0" i="0" u="none" strike="noStrike">
                          <a:solidFill>
                            <a:srgbClr val="000000"/>
                          </a:solidFill>
                          <a:effectLst/>
                          <a:latin typeface="Cambria" panose="02040503050406030204" pitchFamily="18" charset="0"/>
                          <a:ea typeface="Cambria" panose="02040503050406030204" pitchFamily="18" charset="0"/>
                        </a:rPr>
                        <a:t>2,00,000</a:t>
                      </a:r>
                    </a:p>
                  </a:txBody>
                  <a:tcPr marL="6350" marR="6350" marT="6350" marB="0" anchor="ctr">
                    <a:solidFill>
                      <a:schemeClr val="bg1">
                        <a:lumMod val="95000"/>
                      </a:schemeClr>
                    </a:solidFill>
                  </a:tcPr>
                </a:tc>
                <a:tc>
                  <a:txBody>
                    <a:bodyPr/>
                    <a:lstStyle/>
                    <a:p>
                      <a:pPr algn="ctr" fontAlgn="b">
                        <a:buNone/>
                      </a:pPr>
                      <a:r>
                        <a:rPr lang="en-IN" sz="1100" b="0" i="0" u="none" strike="noStrike">
                          <a:solidFill>
                            <a:srgbClr val="000000"/>
                          </a:solidFill>
                          <a:effectLst/>
                          <a:latin typeface="Cambria" panose="02040503050406030204" pitchFamily="18" charset="0"/>
                          <a:ea typeface="Cambria" panose="02040503050406030204" pitchFamily="18" charset="0"/>
                        </a:rPr>
                        <a:t>6.33</a:t>
                      </a:r>
                    </a:p>
                  </a:txBody>
                  <a:tcPr marL="6350" marR="6350" marT="6350" marB="0" anchor="ctr">
                    <a:solidFill>
                      <a:schemeClr val="bg1">
                        <a:lumMod val="95000"/>
                      </a:schemeClr>
                    </a:solidFill>
                  </a:tcPr>
                </a:tc>
                <a:tc>
                  <a:txBody>
                    <a:bodyPr/>
                    <a:lstStyle/>
                    <a:p>
                      <a:pPr algn="ctr" fontAlgn="b">
                        <a:buNone/>
                      </a:pPr>
                      <a:r>
                        <a:rPr lang="en-IN" sz="1100" b="0" i="0" u="none" strike="noStrike">
                          <a:solidFill>
                            <a:srgbClr val="000000"/>
                          </a:solidFill>
                          <a:effectLst/>
                          <a:latin typeface="Cambria" panose="02040503050406030204" pitchFamily="18" charset="0"/>
                          <a:ea typeface="Cambria" panose="02040503050406030204" pitchFamily="18" charset="0"/>
                        </a:rPr>
                        <a:t>5.42</a:t>
                      </a:r>
                    </a:p>
                  </a:txBody>
                  <a:tcPr marL="6350" marR="6350" marT="6350" marB="0" anchor="ctr">
                    <a:solidFill>
                      <a:schemeClr val="bg1">
                        <a:lumMod val="95000"/>
                      </a:schemeClr>
                    </a:solidFill>
                  </a:tcPr>
                </a:tc>
                <a:tc>
                  <a:txBody>
                    <a:bodyPr/>
                    <a:lstStyle/>
                    <a:p>
                      <a:pPr algn="ctr" fontAlgn="b">
                        <a:buNone/>
                      </a:pPr>
                      <a:r>
                        <a:rPr lang="en-IN" sz="1100" b="0" i="0" u="none" strike="noStrike">
                          <a:solidFill>
                            <a:srgbClr val="000000"/>
                          </a:solidFill>
                          <a:effectLst/>
                          <a:latin typeface="Cambria" panose="02040503050406030204" pitchFamily="18" charset="0"/>
                          <a:ea typeface="Cambria" panose="02040503050406030204" pitchFamily="18" charset="0"/>
                        </a:rPr>
                        <a:t>A-</a:t>
                      </a:r>
                    </a:p>
                  </a:txBody>
                  <a:tcPr marL="6350" marR="6350" marT="6350" marB="0" anchor="ctr">
                    <a:solidFill>
                      <a:schemeClr val="bg1">
                        <a:lumMod val="95000"/>
                      </a:schemeClr>
                    </a:solidFill>
                  </a:tcPr>
                </a:tc>
                <a:tc>
                  <a:txBody>
                    <a:bodyPr/>
                    <a:lstStyle/>
                    <a:p>
                      <a:pPr algn="ctr" fontAlgn="b">
                        <a:buNone/>
                      </a:pPr>
                      <a:r>
                        <a:rPr lang="en-IN" sz="1100" b="0" i="0" u="none" strike="noStrike">
                          <a:solidFill>
                            <a:srgbClr val="000000"/>
                          </a:solidFill>
                          <a:effectLst/>
                          <a:latin typeface="Cambria" panose="02040503050406030204" pitchFamily="18" charset="0"/>
                          <a:ea typeface="Cambria" panose="02040503050406030204" pitchFamily="18" charset="0"/>
                        </a:rPr>
                        <a:t>10.74</a:t>
                      </a:r>
                    </a:p>
                  </a:txBody>
                  <a:tcPr marL="6350" marR="6350" marT="6350" marB="0" anchor="ctr">
                    <a:solidFill>
                      <a:schemeClr val="bg1">
                        <a:lumMod val="95000"/>
                      </a:schemeClr>
                    </a:solidFill>
                  </a:tcPr>
                </a:tc>
                <a:extLst>
                  <a:ext uri="{0D108BD9-81ED-4DB2-BD59-A6C34878D82A}">
                    <a16:rowId xmlns:a16="http://schemas.microsoft.com/office/drawing/2014/main" val="2723331978"/>
                  </a:ext>
                </a:extLst>
              </a:tr>
              <a:tr h="230857">
                <a:tc>
                  <a:txBody>
                    <a:bodyPr/>
                    <a:lstStyle/>
                    <a:p>
                      <a:pPr algn="ctr" fontAlgn="b">
                        <a:buNone/>
                      </a:pPr>
                      <a:r>
                        <a:rPr lang="en-IN" sz="1100" b="0" i="0" u="none" strike="noStrike">
                          <a:solidFill>
                            <a:srgbClr val="000000"/>
                          </a:solidFill>
                          <a:effectLst/>
                          <a:latin typeface="Cambria" panose="02040503050406030204" pitchFamily="18" charset="0"/>
                          <a:ea typeface="Cambria" panose="02040503050406030204" pitchFamily="18" charset="0"/>
                        </a:rPr>
                        <a:t>UBS GROUP AG</a:t>
                      </a:r>
                    </a:p>
                  </a:txBody>
                  <a:tcPr marL="6350" marR="6350" marT="6350" marB="0" anchor="ctr"/>
                </a:tc>
                <a:tc>
                  <a:txBody>
                    <a:bodyPr/>
                    <a:lstStyle/>
                    <a:p>
                      <a:pPr algn="ctr" fontAlgn="b">
                        <a:buNone/>
                      </a:pPr>
                      <a:r>
                        <a:rPr lang="en-IN" sz="1100" b="0" i="0" u="none" strike="noStrike">
                          <a:solidFill>
                            <a:srgbClr val="000000"/>
                          </a:solidFill>
                          <a:effectLst/>
                          <a:latin typeface="Cambria" panose="02040503050406030204" pitchFamily="18" charset="0"/>
                          <a:ea typeface="Cambria" panose="02040503050406030204" pitchFamily="18" charset="0"/>
                        </a:rPr>
                        <a:t>SWITZERLAND</a:t>
                      </a:r>
                    </a:p>
                  </a:txBody>
                  <a:tcPr marL="6350" marR="6350" marT="6350" marB="0" anchor="ctr"/>
                </a:tc>
                <a:tc>
                  <a:txBody>
                    <a:bodyPr/>
                    <a:lstStyle/>
                    <a:p>
                      <a:pPr algn="ctr" fontAlgn="b">
                        <a:buNone/>
                      </a:pPr>
                      <a:endParaRPr lang="en-IN" sz="1100" b="0" i="0" u="none" strike="noStrike">
                        <a:solidFill>
                          <a:srgbClr val="000000"/>
                        </a:solidFill>
                        <a:effectLst/>
                        <a:latin typeface="Cambria" panose="02040503050406030204" pitchFamily="18" charset="0"/>
                        <a:ea typeface="Cambria" panose="02040503050406030204" pitchFamily="18" charset="0"/>
                      </a:endParaRPr>
                    </a:p>
                  </a:txBody>
                  <a:tcPr marL="6350" marR="6350" marT="6350" marB="0" anchor="ctr"/>
                </a:tc>
                <a:tc>
                  <a:txBody>
                    <a:bodyPr/>
                    <a:lstStyle/>
                    <a:p>
                      <a:pPr algn="ctr" fontAlgn="b">
                        <a:buNone/>
                      </a:pPr>
                      <a:r>
                        <a:rPr lang="en-IN" sz="1100" b="0" i="0" u="none" strike="noStrike">
                          <a:solidFill>
                            <a:srgbClr val="000000"/>
                          </a:solidFill>
                          <a:effectLst/>
                          <a:latin typeface="Cambria" panose="02040503050406030204" pitchFamily="18" charset="0"/>
                          <a:ea typeface="Cambria" panose="02040503050406030204" pitchFamily="18" charset="0"/>
                        </a:rPr>
                        <a:t>15/5/2045</a:t>
                      </a:r>
                    </a:p>
                  </a:txBody>
                  <a:tcPr marL="6350" marR="6350" marT="6350" marB="0" anchor="ctr"/>
                </a:tc>
                <a:tc>
                  <a:txBody>
                    <a:bodyPr/>
                    <a:lstStyle/>
                    <a:p>
                      <a:pPr algn="ctr" fontAlgn="b">
                        <a:buNone/>
                      </a:pPr>
                      <a:r>
                        <a:rPr lang="en-IN" sz="1100" b="0" i="0" u="none" strike="noStrike">
                          <a:solidFill>
                            <a:srgbClr val="000000"/>
                          </a:solidFill>
                          <a:effectLst/>
                          <a:latin typeface="Cambria" panose="02040503050406030204" pitchFamily="18" charset="0"/>
                          <a:ea typeface="Cambria" panose="02040503050406030204" pitchFamily="18" charset="0"/>
                        </a:rPr>
                        <a:t>2,50,000</a:t>
                      </a:r>
                    </a:p>
                  </a:txBody>
                  <a:tcPr marL="6350" marR="6350" marT="6350" marB="0" anchor="ctr"/>
                </a:tc>
                <a:tc>
                  <a:txBody>
                    <a:bodyPr/>
                    <a:lstStyle/>
                    <a:p>
                      <a:pPr algn="ctr" fontAlgn="b">
                        <a:buNone/>
                      </a:pPr>
                      <a:r>
                        <a:rPr lang="en-IN" sz="1100" b="0" i="0" u="none" strike="noStrike">
                          <a:solidFill>
                            <a:srgbClr val="000000"/>
                          </a:solidFill>
                          <a:effectLst/>
                          <a:latin typeface="Cambria" panose="02040503050406030204" pitchFamily="18" charset="0"/>
                          <a:ea typeface="Cambria" panose="02040503050406030204" pitchFamily="18" charset="0"/>
                        </a:rPr>
                        <a:t>4.88</a:t>
                      </a:r>
                    </a:p>
                  </a:txBody>
                  <a:tcPr marL="6350" marR="6350" marT="6350" marB="0" anchor="ctr"/>
                </a:tc>
                <a:tc>
                  <a:txBody>
                    <a:bodyPr/>
                    <a:lstStyle/>
                    <a:p>
                      <a:pPr algn="ctr" fontAlgn="b">
                        <a:buNone/>
                      </a:pPr>
                      <a:r>
                        <a:rPr lang="en-IN" sz="1100" b="0" i="0" u="none" strike="noStrike">
                          <a:solidFill>
                            <a:srgbClr val="000000"/>
                          </a:solidFill>
                          <a:effectLst/>
                          <a:latin typeface="Cambria" panose="02040503050406030204" pitchFamily="18" charset="0"/>
                          <a:ea typeface="Cambria" panose="02040503050406030204" pitchFamily="18" charset="0"/>
                        </a:rPr>
                        <a:t>5.39</a:t>
                      </a:r>
                    </a:p>
                  </a:txBody>
                  <a:tcPr marL="6350" marR="6350" marT="6350" marB="0" anchor="ctr"/>
                </a:tc>
                <a:tc>
                  <a:txBody>
                    <a:bodyPr/>
                    <a:lstStyle/>
                    <a:p>
                      <a:pPr algn="ctr" fontAlgn="b">
                        <a:buNone/>
                      </a:pPr>
                      <a:r>
                        <a:rPr lang="en-IN" sz="1100" b="0" i="0" u="none" strike="noStrike">
                          <a:solidFill>
                            <a:srgbClr val="000000"/>
                          </a:solidFill>
                          <a:effectLst/>
                          <a:latin typeface="Cambria" panose="02040503050406030204" pitchFamily="18" charset="0"/>
                          <a:ea typeface="Cambria" panose="02040503050406030204" pitchFamily="18" charset="0"/>
                        </a:rPr>
                        <a:t>A-</a:t>
                      </a:r>
                    </a:p>
                  </a:txBody>
                  <a:tcPr marL="6350" marR="6350" marT="6350" marB="0" anchor="ctr"/>
                </a:tc>
                <a:tc>
                  <a:txBody>
                    <a:bodyPr/>
                    <a:lstStyle/>
                    <a:p>
                      <a:pPr algn="ctr" fontAlgn="b">
                        <a:buNone/>
                      </a:pPr>
                      <a:r>
                        <a:rPr lang="en-IN" sz="1100" b="0" i="0" u="none" strike="noStrike">
                          <a:solidFill>
                            <a:srgbClr val="000000"/>
                          </a:solidFill>
                          <a:effectLst/>
                          <a:latin typeface="Cambria" panose="02040503050406030204" pitchFamily="18" charset="0"/>
                          <a:ea typeface="Cambria" panose="02040503050406030204" pitchFamily="18" charset="0"/>
                        </a:rPr>
                        <a:t>12.30</a:t>
                      </a:r>
                    </a:p>
                  </a:txBody>
                  <a:tcPr marL="6350" marR="6350" marT="6350" marB="0" anchor="ctr"/>
                </a:tc>
                <a:extLst>
                  <a:ext uri="{0D108BD9-81ED-4DB2-BD59-A6C34878D82A}">
                    <a16:rowId xmlns:a16="http://schemas.microsoft.com/office/drawing/2014/main" val="4064870579"/>
                  </a:ext>
                </a:extLst>
              </a:tr>
              <a:tr h="230857">
                <a:tc>
                  <a:txBody>
                    <a:bodyPr/>
                    <a:lstStyle/>
                    <a:p>
                      <a:pPr algn="ctr" fontAlgn="b">
                        <a:buNone/>
                      </a:pPr>
                      <a:r>
                        <a:rPr lang="en-IN" sz="1100" b="0" i="0" u="none" strike="noStrike">
                          <a:solidFill>
                            <a:srgbClr val="000000"/>
                          </a:solidFill>
                          <a:effectLst/>
                          <a:latin typeface="Cambria" panose="02040503050406030204" pitchFamily="18" charset="0"/>
                          <a:ea typeface="Cambria" panose="02040503050406030204" pitchFamily="18" charset="0"/>
                        </a:rPr>
                        <a:t>TEMASEK FINANCIAL I LTD</a:t>
                      </a:r>
                    </a:p>
                  </a:txBody>
                  <a:tcPr marL="6350" marR="6350" marT="6350" marB="0" anchor="ctr">
                    <a:solidFill>
                      <a:srgbClr val="F2F2F2"/>
                    </a:solidFill>
                  </a:tcPr>
                </a:tc>
                <a:tc>
                  <a:txBody>
                    <a:bodyPr/>
                    <a:lstStyle/>
                    <a:p>
                      <a:pPr algn="ctr" fontAlgn="b">
                        <a:buNone/>
                      </a:pPr>
                      <a:r>
                        <a:rPr lang="en-IN" sz="1100" b="0" i="0" u="none" strike="noStrike">
                          <a:solidFill>
                            <a:srgbClr val="000000"/>
                          </a:solidFill>
                          <a:effectLst/>
                          <a:latin typeface="Cambria" panose="02040503050406030204" pitchFamily="18" charset="0"/>
                          <a:ea typeface="Cambria" panose="02040503050406030204" pitchFamily="18" charset="0"/>
                        </a:rPr>
                        <a:t>SINGAPORE</a:t>
                      </a:r>
                    </a:p>
                  </a:txBody>
                  <a:tcPr marL="6350" marR="6350" marT="6350" marB="0" anchor="ctr">
                    <a:solidFill>
                      <a:srgbClr val="F2F2F2"/>
                    </a:solidFill>
                  </a:tcPr>
                </a:tc>
                <a:tc>
                  <a:txBody>
                    <a:bodyPr/>
                    <a:lstStyle/>
                    <a:p>
                      <a:pPr algn="ctr" fontAlgn="b">
                        <a:buNone/>
                      </a:pPr>
                      <a:endParaRPr lang="en-IN" sz="1100" b="0" i="0" u="none" strike="noStrike">
                        <a:solidFill>
                          <a:srgbClr val="000000"/>
                        </a:solidFill>
                        <a:effectLst/>
                        <a:latin typeface="Cambria" panose="02040503050406030204" pitchFamily="18" charset="0"/>
                        <a:ea typeface="Cambria" panose="02040503050406030204" pitchFamily="18" charset="0"/>
                      </a:endParaRPr>
                    </a:p>
                  </a:txBody>
                  <a:tcPr marL="6350" marR="6350" marT="6350" marB="0" anchor="ctr">
                    <a:solidFill>
                      <a:srgbClr val="F2F2F2"/>
                    </a:solidFill>
                  </a:tcPr>
                </a:tc>
                <a:tc>
                  <a:txBody>
                    <a:bodyPr/>
                    <a:lstStyle/>
                    <a:p>
                      <a:pPr algn="ctr" fontAlgn="b">
                        <a:buNone/>
                      </a:pPr>
                      <a:r>
                        <a:rPr lang="en-IN" sz="1100" b="0" i="0" u="none" strike="noStrike">
                          <a:solidFill>
                            <a:srgbClr val="000000"/>
                          </a:solidFill>
                          <a:effectLst/>
                          <a:latin typeface="Cambria" panose="02040503050406030204" pitchFamily="18" charset="0"/>
                          <a:ea typeface="Cambria" panose="02040503050406030204" pitchFamily="18" charset="0"/>
                        </a:rPr>
                        <a:t>23/11/2039</a:t>
                      </a:r>
                    </a:p>
                  </a:txBody>
                  <a:tcPr marL="6350" marR="6350" marT="6350" marB="0" anchor="ctr">
                    <a:solidFill>
                      <a:srgbClr val="F2F2F2"/>
                    </a:solidFill>
                  </a:tcPr>
                </a:tc>
                <a:tc>
                  <a:txBody>
                    <a:bodyPr/>
                    <a:lstStyle/>
                    <a:p>
                      <a:pPr algn="ctr" fontAlgn="b">
                        <a:buNone/>
                      </a:pPr>
                      <a:r>
                        <a:rPr lang="en-IN" sz="1100" b="0" i="0" u="none" strike="noStrike">
                          <a:solidFill>
                            <a:srgbClr val="000000"/>
                          </a:solidFill>
                          <a:effectLst/>
                          <a:latin typeface="Cambria" panose="02040503050406030204" pitchFamily="18" charset="0"/>
                          <a:ea typeface="Cambria" panose="02040503050406030204" pitchFamily="18" charset="0"/>
                        </a:rPr>
                        <a:t>2,50,000</a:t>
                      </a:r>
                    </a:p>
                  </a:txBody>
                  <a:tcPr marL="6350" marR="6350" marT="6350" marB="0" anchor="ctr">
                    <a:solidFill>
                      <a:srgbClr val="F2F2F2"/>
                    </a:solidFill>
                  </a:tcPr>
                </a:tc>
                <a:tc>
                  <a:txBody>
                    <a:bodyPr/>
                    <a:lstStyle/>
                    <a:p>
                      <a:pPr algn="ctr" fontAlgn="b">
                        <a:buNone/>
                      </a:pPr>
                      <a:r>
                        <a:rPr lang="en-IN" sz="1100" b="0" i="0" u="none" strike="noStrike">
                          <a:solidFill>
                            <a:srgbClr val="000000"/>
                          </a:solidFill>
                          <a:effectLst/>
                          <a:latin typeface="Cambria" panose="02040503050406030204" pitchFamily="18" charset="0"/>
                          <a:ea typeface="Cambria" panose="02040503050406030204" pitchFamily="18" charset="0"/>
                        </a:rPr>
                        <a:t>5.38</a:t>
                      </a:r>
                    </a:p>
                  </a:txBody>
                  <a:tcPr marL="6350" marR="6350" marT="6350" marB="0" anchor="ctr">
                    <a:solidFill>
                      <a:srgbClr val="F2F2F2"/>
                    </a:solidFill>
                  </a:tcPr>
                </a:tc>
                <a:tc>
                  <a:txBody>
                    <a:bodyPr/>
                    <a:lstStyle/>
                    <a:p>
                      <a:pPr algn="ctr" fontAlgn="b">
                        <a:buNone/>
                      </a:pPr>
                      <a:r>
                        <a:rPr lang="en-IN" sz="1100" b="0" i="0" u="none" strike="noStrike">
                          <a:solidFill>
                            <a:srgbClr val="000000"/>
                          </a:solidFill>
                          <a:effectLst/>
                          <a:latin typeface="Cambria" panose="02040503050406030204" pitchFamily="18" charset="0"/>
                          <a:ea typeface="Cambria" panose="02040503050406030204" pitchFamily="18" charset="0"/>
                        </a:rPr>
                        <a:t>4.33</a:t>
                      </a:r>
                    </a:p>
                  </a:txBody>
                  <a:tcPr marL="6350" marR="6350" marT="6350" marB="0" anchor="ctr">
                    <a:solidFill>
                      <a:srgbClr val="F2F2F2"/>
                    </a:solidFill>
                  </a:tcPr>
                </a:tc>
                <a:tc>
                  <a:txBody>
                    <a:bodyPr/>
                    <a:lstStyle/>
                    <a:p>
                      <a:pPr algn="ctr" fontAlgn="b">
                        <a:buNone/>
                      </a:pPr>
                      <a:r>
                        <a:rPr lang="en-IN" sz="1100" b="0" i="0" u="none" strike="noStrike">
                          <a:solidFill>
                            <a:srgbClr val="000000"/>
                          </a:solidFill>
                          <a:effectLst/>
                          <a:latin typeface="Cambria" panose="02040503050406030204" pitchFamily="18" charset="0"/>
                          <a:ea typeface="Cambria" panose="02040503050406030204" pitchFamily="18" charset="0"/>
                        </a:rPr>
                        <a:t>AAA</a:t>
                      </a:r>
                    </a:p>
                  </a:txBody>
                  <a:tcPr marL="6350" marR="6350" marT="6350" marB="0" anchor="ctr">
                    <a:solidFill>
                      <a:srgbClr val="F2F2F2"/>
                    </a:solidFill>
                  </a:tcPr>
                </a:tc>
                <a:tc>
                  <a:txBody>
                    <a:bodyPr/>
                    <a:lstStyle/>
                    <a:p>
                      <a:pPr algn="ctr" fontAlgn="b">
                        <a:buNone/>
                      </a:pPr>
                      <a:r>
                        <a:rPr lang="en-IN" sz="1100" b="0" i="0" u="none" strike="noStrike">
                          <a:solidFill>
                            <a:srgbClr val="000000"/>
                          </a:solidFill>
                          <a:effectLst/>
                          <a:latin typeface="Cambria" panose="02040503050406030204" pitchFamily="18" charset="0"/>
                          <a:ea typeface="Cambria" panose="02040503050406030204" pitchFamily="18" charset="0"/>
                        </a:rPr>
                        <a:t>10.01</a:t>
                      </a:r>
                    </a:p>
                  </a:txBody>
                  <a:tcPr marL="6350" marR="6350" marT="6350" marB="0" anchor="ctr">
                    <a:solidFill>
                      <a:srgbClr val="F2F2F2"/>
                    </a:solidFill>
                  </a:tcPr>
                </a:tc>
                <a:extLst>
                  <a:ext uri="{0D108BD9-81ED-4DB2-BD59-A6C34878D82A}">
                    <a16:rowId xmlns:a16="http://schemas.microsoft.com/office/drawing/2014/main" val="3427472300"/>
                  </a:ext>
                </a:extLst>
              </a:tr>
              <a:tr h="230857">
                <a:tc>
                  <a:txBody>
                    <a:bodyPr/>
                    <a:lstStyle/>
                    <a:p>
                      <a:pPr algn="ctr" fontAlgn="b">
                        <a:buNone/>
                      </a:pPr>
                      <a:r>
                        <a:rPr lang="en-IN" sz="1100" b="0" i="0" u="none" strike="noStrike">
                          <a:solidFill>
                            <a:srgbClr val="000000"/>
                          </a:solidFill>
                          <a:effectLst/>
                          <a:latin typeface="Cambria" panose="02040503050406030204" pitchFamily="18" charset="0"/>
                          <a:ea typeface="Cambria" panose="02040503050406030204" pitchFamily="18" charset="0"/>
                        </a:rPr>
                        <a:t>ABU DHABI CRUDE OIL</a:t>
                      </a:r>
                    </a:p>
                  </a:txBody>
                  <a:tcPr marL="6350" marR="6350" marT="6350" marB="0" anchor="ctr"/>
                </a:tc>
                <a:tc>
                  <a:txBody>
                    <a:bodyPr/>
                    <a:lstStyle/>
                    <a:p>
                      <a:pPr algn="ctr" fontAlgn="b">
                        <a:buNone/>
                      </a:pPr>
                      <a:r>
                        <a:rPr lang="en-IN" sz="1100" b="0" i="0" u="none" strike="noStrike">
                          <a:solidFill>
                            <a:srgbClr val="000000"/>
                          </a:solidFill>
                          <a:effectLst/>
                          <a:latin typeface="Cambria" panose="02040503050406030204" pitchFamily="18" charset="0"/>
                          <a:ea typeface="Cambria" panose="02040503050406030204" pitchFamily="18" charset="0"/>
                        </a:rPr>
                        <a:t>UAE</a:t>
                      </a:r>
                    </a:p>
                  </a:txBody>
                  <a:tcPr marL="6350" marR="6350" marT="6350" marB="0" anchor="ctr"/>
                </a:tc>
                <a:tc>
                  <a:txBody>
                    <a:bodyPr/>
                    <a:lstStyle/>
                    <a:p>
                      <a:pPr algn="ctr" fontAlgn="b">
                        <a:buNone/>
                      </a:pPr>
                      <a:endParaRPr lang="en-IN" sz="1100" b="0" i="0" u="none" strike="noStrike">
                        <a:solidFill>
                          <a:srgbClr val="000000"/>
                        </a:solidFill>
                        <a:effectLst/>
                        <a:latin typeface="Cambria" panose="02040503050406030204" pitchFamily="18" charset="0"/>
                        <a:ea typeface="Cambria" panose="02040503050406030204" pitchFamily="18" charset="0"/>
                      </a:endParaRPr>
                    </a:p>
                  </a:txBody>
                  <a:tcPr marL="6350" marR="6350" marT="6350" marB="0" anchor="ctr"/>
                </a:tc>
                <a:tc>
                  <a:txBody>
                    <a:bodyPr/>
                    <a:lstStyle/>
                    <a:p>
                      <a:pPr algn="ctr" fontAlgn="b">
                        <a:buNone/>
                      </a:pPr>
                      <a:r>
                        <a:rPr lang="en-IN" sz="1100" b="0" i="0" u="none" strike="noStrike">
                          <a:solidFill>
                            <a:srgbClr val="000000"/>
                          </a:solidFill>
                          <a:effectLst/>
                          <a:latin typeface="Cambria" panose="02040503050406030204" pitchFamily="18" charset="0"/>
                          <a:ea typeface="Cambria" panose="02040503050406030204" pitchFamily="18" charset="0"/>
                        </a:rPr>
                        <a:t>2/11/2047</a:t>
                      </a:r>
                    </a:p>
                  </a:txBody>
                  <a:tcPr marL="6350" marR="6350" marT="6350" marB="0" anchor="ctr"/>
                </a:tc>
                <a:tc>
                  <a:txBody>
                    <a:bodyPr/>
                    <a:lstStyle/>
                    <a:p>
                      <a:pPr algn="ctr" fontAlgn="b">
                        <a:buNone/>
                      </a:pPr>
                      <a:r>
                        <a:rPr lang="en-IN" sz="1100" b="0" i="0" u="none" strike="noStrike">
                          <a:solidFill>
                            <a:srgbClr val="000000"/>
                          </a:solidFill>
                          <a:effectLst/>
                          <a:latin typeface="Cambria" panose="02040503050406030204" pitchFamily="18" charset="0"/>
                          <a:ea typeface="Cambria" panose="02040503050406030204" pitchFamily="18" charset="0"/>
                        </a:rPr>
                        <a:t>2,00,000</a:t>
                      </a:r>
                    </a:p>
                  </a:txBody>
                  <a:tcPr marL="6350" marR="6350" marT="6350" marB="0" anchor="ctr"/>
                </a:tc>
                <a:tc>
                  <a:txBody>
                    <a:bodyPr/>
                    <a:lstStyle/>
                    <a:p>
                      <a:pPr algn="ctr" fontAlgn="b">
                        <a:buNone/>
                      </a:pPr>
                      <a:r>
                        <a:rPr lang="en-IN" sz="1100" b="0" i="0" u="none" strike="noStrike">
                          <a:solidFill>
                            <a:srgbClr val="000000"/>
                          </a:solidFill>
                          <a:effectLst/>
                          <a:latin typeface="Cambria" panose="02040503050406030204" pitchFamily="18" charset="0"/>
                          <a:ea typeface="Cambria" panose="02040503050406030204" pitchFamily="18" charset="0"/>
                        </a:rPr>
                        <a:t>4.60</a:t>
                      </a:r>
                    </a:p>
                  </a:txBody>
                  <a:tcPr marL="6350" marR="6350" marT="6350" marB="0" anchor="ctr"/>
                </a:tc>
                <a:tc>
                  <a:txBody>
                    <a:bodyPr/>
                    <a:lstStyle/>
                    <a:p>
                      <a:pPr algn="ctr" fontAlgn="b">
                        <a:buNone/>
                      </a:pPr>
                      <a:r>
                        <a:rPr lang="en-IN" sz="1100" b="0" i="0" u="none" strike="noStrike">
                          <a:solidFill>
                            <a:srgbClr val="000000"/>
                          </a:solidFill>
                          <a:effectLst/>
                          <a:latin typeface="Cambria" panose="02040503050406030204" pitchFamily="18" charset="0"/>
                          <a:ea typeface="Cambria" panose="02040503050406030204" pitchFamily="18" charset="0"/>
                        </a:rPr>
                        <a:t>5.12</a:t>
                      </a:r>
                    </a:p>
                  </a:txBody>
                  <a:tcPr marL="6350" marR="6350" marT="6350" marB="0" anchor="ctr"/>
                </a:tc>
                <a:tc>
                  <a:txBody>
                    <a:bodyPr/>
                    <a:lstStyle/>
                    <a:p>
                      <a:pPr algn="ctr" fontAlgn="b">
                        <a:buNone/>
                      </a:pPr>
                      <a:r>
                        <a:rPr lang="en-IN" sz="1100" b="0" i="0" u="none" strike="noStrike">
                          <a:solidFill>
                            <a:srgbClr val="000000"/>
                          </a:solidFill>
                          <a:effectLst/>
                          <a:latin typeface="Cambria" panose="02040503050406030204" pitchFamily="18" charset="0"/>
                          <a:ea typeface="Cambria" panose="02040503050406030204" pitchFamily="18" charset="0"/>
                        </a:rPr>
                        <a:t>AA</a:t>
                      </a:r>
                    </a:p>
                  </a:txBody>
                  <a:tcPr marL="6350" marR="6350" marT="6350" marB="0" anchor="ctr"/>
                </a:tc>
                <a:tc>
                  <a:txBody>
                    <a:bodyPr/>
                    <a:lstStyle/>
                    <a:p>
                      <a:pPr algn="ctr" fontAlgn="b">
                        <a:buNone/>
                      </a:pPr>
                      <a:r>
                        <a:rPr lang="en-IN" sz="1100" b="0" i="0" u="none" strike="noStrike">
                          <a:solidFill>
                            <a:srgbClr val="000000"/>
                          </a:solidFill>
                          <a:effectLst/>
                          <a:latin typeface="Cambria" panose="02040503050406030204" pitchFamily="18" charset="0"/>
                          <a:ea typeface="Cambria" panose="02040503050406030204" pitchFamily="18" charset="0"/>
                        </a:rPr>
                        <a:t>9.84</a:t>
                      </a:r>
                    </a:p>
                  </a:txBody>
                  <a:tcPr marL="6350" marR="6350" marT="6350" marB="0" anchor="ctr"/>
                </a:tc>
                <a:extLst>
                  <a:ext uri="{0D108BD9-81ED-4DB2-BD59-A6C34878D82A}">
                    <a16:rowId xmlns:a16="http://schemas.microsoft.com/office/drawing/2014/main" val="771168330"/>
                  </a:ext>
                </a:extLst>
              </a:tr>
              <a:tr h="230857">
                <a:tc>
                  <a:txBody>
                    <a:bodyPr/>
                    <a:lstStyle/>
                    <a:p>
                      <a:pPr algn="ctr" fontAlgn="b">
                        <a:buNone/>
                      </a:pPr>
                      <a:r>
                        <a:rPr lang="en-IN" sz="1100" b="0" i="0" u="none" strike="noStrike">
                          <a:solidFill>
                            <a:srgbClr val="000000"/>
                          </a:solidFill>
                          <a:effectLst/>
                          <a:latin typeface="Cambria" panose="02040503050406030204" pitchFamily="18" charset="0"/>
                          <a:ea typeface="Cambria" panose="02040503050406030204" pitchFamily="18" charset="0"/>
                        </a:rPr>
                        <a:t>STATE OF QATAR</a:t>
                      </a:r>
                    </a:p>
                  </a:txBody>
                  <a:tcPr marL="6350" marR="6350" marT="6350" marB="0" anchor="ctr">
                    <a:solidFill>
                      <a:schemeClr val="bg1">
                        <a:lumMod val="95000"/>
                      </a:schemeClr>
                    </a:solidFill>
                  </a:tcPr>
                </a:tc>
                <a:tc>
                  <a:txBody>
                    <a:bodyPr/>
                    <a:lstStyle/>
                    <a:p>
                      <a:pPr algn="ctr" fontAlgn="b">
                        <a:buNone/>
                      </a:pPr>
                      <a:r>
                        <a:rPr lang="en-IN" sz="1100" b="0" i="0" u="none" strike="noStrike">
                          <a:solidFill>
                            <a:srgbClr val="000000"/>
                          </a:solidFill>
                          <a:effectLst/>
                          <a:latin typeface="Cambria" panose="02040503050406030204" pitchFamily="18" charset="0"/>
                          <a:ea typeface="Cambria" panose="02040503050406030204" pitchFamily="18" charset="0"/>
                        </a:rPr>
                        <a:t>QATAR</a:t>
                      </a:r>
                    </a:p>
                  </a:txBody>
                  <a:tcPr marL="6350" marR="6350" marT="6350" marB="0" anchor="ctr">
                    <a:solidFill>
                      <a:schemeClr val="bg1">
                        <a:lumMod val="95000"/>
                      </a:schemeClr>
                    </a:solidFill>
                  </a:tcPr>
                </a:tc>
                <a:tc>
                  <a:txBody>
                    <a:bodyPr/>
                    <a:lstStyle/>
                    <a:p>
                      <a:pPr algn="ctr" fontAlgn="b">
                        <a:buNone/>
                      </a:pPr>
                      <a:endParaRPr lang="en-IN" sz="1100" b="0" i="0" u="none" strike="noStrike">
                        <a:solidFill>
                          <a:srgbClr val="000000"/>
                        </a:solidFill>
                        <a:effectLst/>
                        <a:latin typeface="Cambria" panose="02040503050406030204" pitchFamily="18" charset="0"/>
                        <a:ea typeface="Cambria" panose="02040503050406030204" pitchFamily="18" charset="0"/>
                      </a:endParaRPr>
                    </a:p>
                  </a:txBody>
                  <a:tcPr marL="6350" marR="6350" marT="6350" marB="0" anchor="ctr">
                    <a:solidFill>
                      <a:schemeClr val="bg1">
                        <a:lumMod val="95000"/>
                      </a:schemeClr>
                    </a:solidFill>
                  </a:tcPr>
                </a:tc>
                <a:tc>
                  <a:txBody>
                    <a:bodyPr/>
                    <a:lstStyle/>
                    <a:p>
                      <a:pPr algn="ctr" fontAlgn="b">
                        <a:buNone/>
                      </a:pPr>
                      <a:r>
                        <a:rPr lang="en-IN" sz="1100" b="0" i="0" u="none" strike="noStrike">
                          <a:solidFill>
                            <a:srgbClr val="000000"/>
                          </a:solidFill>
                          <a:effectLst/>
                          <a:latin typeface="Cambria" panose="02040503050406030204" pitchFamily="18" charset="0"/>
                          <a:ea typeface="Cambria" panose="02040503050406030204" pitchFamily="18" charset="0"/>
                        </a:rPr>
                        <a:t>15/6/2030</a:t>
                      </a:r>
                    </a:p>
                  </a:txBody>
                  <a:tcPr marL="6350" marR="6350" marT="6350" marB="0" anchor="ctr">
                    <a:solidFill>
                      <a:schemeClr val="bg1">
                        <a:lumMod val="95000"/>
                      </a:schemeClr>
                    </a:solidFill>
                  </a:tcPr>
                </a:tc>
                <a:tc>
                  <a:txBody>
                    <a:bodyPr/>
                    <a:lstStyle/>
                    <a:p>
                      <a:pPr algn="ctr" fontAlgn="b">
                        <a:buNone/>
                      </a:pPr>
                      <a:r>
                        <a:rPr lang="en-IN" sz="1100" b="0" i="0" u="none" strike="noStrike">
                          <a:solidFill>
                            <a:srgbClr val="000000"/>
                          </a:solidFill>
                          <a:effectLst/>
                          <a:latin typeface="Cambria" panose="02040503050406030204" pitchFamily="18" charset="0"/>
                          <a:ea typeface="Cambria" panose="02040503050406030204" pitchFamily="18" charset="0"/>
                        </a:rPr>
                        <a:t>1,00,000</a:t>
                      </a:r>
                    </a:p>
                  </a:txBody>
                  <a:tcPr marL="6350" marR="6350" marT="6350" marB="0" anchor="ctr">
                    <a:solidFill>
                      <a:schemeClr val="bg1">
                        <a:lumMod val="95000"/>
                      </a:schemeClr>
                    </a:solidFill>
                  </a:tcPr>
                </a:tc>
                <a:tc>
                  <a:txBody>
                    <a:bodyPr/>
                    <a:lstStyle/>
                    <a:p>
                      <a:pPr algn="ctr" fontAlgn="b">
                        <a:buNone/>
                      </a:pPr>
                      <a:r>
                        <a:rPr lang="en-IN" sz="1100" b="0" i="0" u="none" strike="noStrike">
                          <a:solidFill>
                            <a:srgbClr val="000000"/>
                          </a:solidFill>
                          <a:effectLst/>
                          <a:latin typeface="Cambria" panose="02040503050406030204" pitchFamily="18" charset="0"/>
                          <a:ea typeface="Cambria" panose="02040503050406030204" pitchFamily="18" charset="0"/>
                        </a:rPr>
                        <a:t>9.75</a:t>
                      </a:r>
                    </a:p>
                  </a:txBody>
                  <a:tcPr marL="6350" marR="6350" marT="6350" marB="0" anchor="ctr">
                    <a:solidFill>
                      <a:schemeClr val="bg1">
                        <a:lumMod val="95000"/>
                      </a:schemeClr>
                    </a:solidFill>
                  </a:tcPr>
                </a:tc>
                <a:tc>
                  <a:txBody>
                    <a:bodyPr/>
                    <a:lstStyle/>
                    <a:p>
                      <a:pPr algn="ctr" fontAlgn="b">
                        <a:buNone/>
                      </a:pPr>
                      <a:r>
                        <a:rPr lang="en-IN" sz="1100" b="0" i="0" u="none" strike="noStrike">
                          <a:solidFill>
                            <a:srgbClr val="000000"/>
                          </a:solidFill>
                          <a:effectLst/>
                          <a:latin typeface="Cambria" panose="02040503050406030204" pitchFamily="18" charset="0"/>
                          <a:ea typeface="Cambria" panose="02040503050406030204" pitchFamily="18" charset="0"/>
                        </a:rPr>
                        <a:t>3.92</a:t>
                      </a:r>
                    </a:p>
                  </a:txBody>
                  <a:tcPr marL="6350" marR="6350" marT="6350" marB="0" anchor="ctr">
                    <a:solidFill>
                      <a:schemeClr val="bg1">
                        <a:lumMod val="95000"/>
                      </a:schemeClr>
                    </a:solidFill>
                  </a:tcPr>
                </a:tc>
                <a:tc>
                  <a:txBody>
                    <a:bodyPr/>
                    <a:lstStyle/>
                    <a:p>
                      <a:pPr algn="ctr" fontAlgn="b">
                        <a:buNone/>
                      </a:pPr>
                      <a:r>
                        <a:rPr lang="en-IN" sz="1100" b="0" i="0" u="none" strike="noStrike">
                          <a:solidFill>
                            <a:srgbClr val="000000"/>
                          </a:solidFill>
                          <a:effectLst/>
                          <a:latin typeface="Cambria" panose="02040503050406030204" pitchFamily="18" charset="0"/>
                          <a:ea typeface="Cambria" panose="02040503050406030204" pitchFamily="18" charset="0"/>
                        </a:rPr>
                        <a:t>AA</a:t>
                      </a:r>
                    </a:p>
                  </a:txBody>
                  <a:tcPr marL="6350" marR="6350" marT="6350" marB="0" anchor="ctr">
                    <a:solidFill>
                      <a:schemeClr val="bg1">
                        <a:lumMod val="95000"/>
                      </a:schemeClr>
                    </a:solidFill>
                  </a:tcPr>
                </a:tc>
                <a:tc>
                  <a:txBody>
                    <a:bodyPr/>
                    <a:lstStyle/>
                    <a:p>
                      <a:pPr algn="ctr" fontAlgn="b">
                        <a:buNone/>
                      </a:pPr>
                      <a:r>
                        <a:rPr lang="en-IN" sz="1100" b="0" i="0" u="none" strike="noStrike">
                          <a:solidFill>
                            <a:srgbClr val="000000"/>
                          </a:solidFill>
                          <a:effectLst/>
                          <a:latin typeface="Cambria" panose="02040503050406030204" pitchFamily="18" charset="0"/>
                          <a:ea typeface="Cambria" panose="02040503050406030204" pitchFamily="18" charset="0"/>
                        </a:rPr>
                        <a:t>3.66</a:t>
                      </a:r>
                    </a:p>
                  </a:txBody>
                  <a:tcPr marL="6350" marR="6350" marT="6350" marB="0" anchor="ctr">
                    <a:solidFill>
                      <a:schemeClr val="bg1">
                        <a:lumMod val="95000"/>
                      </a:schemeClr>
                    </a:solidFill>
                  </a:tcPr>
                </a:tc>
                <a:extLst>
                  <a:ext uri="{0D108BD9-81ED-4DB2-BD59-A6C34878D82A}">
                    <a16:rowId xmlns:a16="http://schemas.microsoft.com/office/drawing/2014/main" val="3955776395"/>
                  </a:ext>
                </a:extLst>
              </a:tr>
              <a:tr h="230857">
                <a:tc>
                  <a:txBody>
                    <a:bodyPr/>
                    <a:lstStyle/>
                    <a:p>
                      <a:pPr algn="ctr" fontAlgn="b">
                        <a:buNone/>
                      </a:pPr>
                      <a:r>
                        <a:rPr lang="en-IN" sz="1100" b="0" i="0" u="none" strike="noStrike">
                          <a:solidFill>
                            <a:srgbClr val="000000"/>
                          </a:solidFill>
                          <a:effectLst/>
                          <a:latin typeface="Cambria" panose="02040503050406030204" pitchFamily="18" charset="0"/>
                          <a:ea typeface="Cambria" panose="02040503050406030204" pitchFamily="18" charset="0"/>
                        </a:rPr>
                        <a:t>BPRL INTERNATIONAL SINGA</a:t>
                      </a:r>
                    </a:p>
                  </a:txBody>
                  <a:tcPr marL="6350" marR="6350" marT="6350" marB="0" anchor="ctr"/>
                </a:tc>
                <a:tc>
                  <a:txBody>
                    <a:bodyPr/>
                    <a:lstStyle/>
                    <a:p>
                      <a:pPr algn="ctr" fontAlgn="b">
                        <a:buNone/>
                      </a:pPr>
                      <a:r>
                        <a:rPr lang="en-IN" sz="1100" b="0" i="0" u="none" strike="noStrike">
                          <a:solidFill>
                            <a:srgbClr val="000000"/>
                          </a:solidFill>
                          <a:effectLst/>
                          <a:latin typeface="Cambria" panose="02040503050406030204" pitchFamily="18" charset="0"/>
                          <a:ea typeface="Cambria" panose="02040503050406030204" pitchFamily="18" charset="0"/>
                        </a:rPr>
                        <a:t>SINGAPORE</a:t>
                      </a:r>
                    </a:p>
                  </a:txBody>
                  <a:tcPr marL="6350" marR="6350" marT="6350" marB="0" anchor="ctr"/>
                </a:tc>
                <a:tc>
                  <a:txBody>
                    <a:bodyPr/>
                    <a:lstStyle/>
                    <a:p>
                      <a:pPr algn="ctr" fontAlgn="b">
                        <a:buNone/>
                      </a:pPr>
                      <a:endParaRPr lang="en-IN" sz="1100" b="0" i="0" u="none" strike="noStrike">
                        <a:solidFill>
                          <a:srgbClr val="000000"/>
                        </a:solidFill>
                        <a:effectLst/>
                        <a:latin typeface="Cambria" panose="02040503050406030204" pitchFamily="18" charset="0"/>
                        <a:ea typeface="Cambria" panose="02040503050406030204" pitchFamily="18" charset="0"/>
                      </a:endParaRPr>
                    </a:p>
                  </a:txBody>
                  <a:tcPr marL="6350" marR="6350" marT="6350" marB="0" anchor="ctr"/>
                </a:tc>
                <a:tc>
                  <a:txBody>
                    <a:bodyPr/>
                    <a:lstStyle/>
                    <a:p>
                      <a:pPr algn="ctr" fontAlgn="b">
                        <a:buNone/>
                      </a:pPr>
                      <a:r>
                        <a:rPr lang="en-IN" sz="1100" b="0" i="0" u="none" strike="noStrike">
                          <a:solidFill>
                            <a:srgbClr val="000000"/>
                          </a:solidFill>
                          <a:effectLst/>
                          <a:latin typeface="Cambria" panose="02040503050406030204" pitchFamily="18" charset="0"/>
                          <a:ea typeface="Cambria" panose="02040503050406030204" pitchFamily="18" charset="0"/>
                        </a:rPr>
                        <a:t>18/1/2027</a:t>
                      </a:r>
                    </a:p>
                  </a:txBody>
                  <a:tcPr marL="6350" marR="6350" marT="6350" marB="0" anchor="ctr"/>
                </a:tc>
                <a:tc>
                  <a:txBody>
                    <a:bodyPr/>
                    <a:lstStyle/>
                    <a:p>
                      <a:pPr algn="ctr" fontAlgn="b">
                        <a:buNone/>
                      </a:pPr>
                      <a:r>
                        <a:rPr lang="en-IN" sz="1100" b="0" i="0" u="none" strike="noStrike">
                          <a:solidFill>
                            <a:srgbClr val="000000"/>
                          </a:solidFill>
                          <a:effectLst/>
                          <a:latin typeface="Cambria" panose="02040503050406030204" pitchFamily="18" charset="0"/>
                          <a:ea typeface="Cambria" panose="02040503050406030204" pitchFamily="18" charset="0"/>
                        </a:rPr>
                        <a:t>2,00,000</a:t>
                      </a:r>
                    </a:p>
                  </a:txBody>
                  <a:tcPr marL="6350" marR="6350" marT="6350" marB="0" anchor="ctr"/>
                </a:tc>
                <a:tc>
                  <a:txBody>
                    <a:bodyPr/>
                    <a:lstStyle/>
                    <a:p>
                      <a:pPr algn="ctr" fontAlgn="b">
                        <a:buNone/>
                      </a:pPr>
                      <a:r>
                        <a:rPr lang="en-IN" sz="1100" b="0" i="0" u="none" strike="noStrike">
                          <a:solidFill>
                            <a:srgbClr val="000000"/>
                          </a:solidFill>
                          <a:effectLst/>
                          <a:latin typeface="Cambria" panose="02040503050406030204" pitchFamily="18" charset="0"/>
                          <a:ea typeface="Cambria" panose="02040503050406030204" pitchFamily="18" charset="0"/>
                        </a:rPr>
                        <a:t>4.38</a:t>
                      </a:r>
                    </a:p>
                  </a:txBody>
                  <a:tcPr marL="6350" marR="6350" marT="6350" marB="0" anchor="ctr"/>
                </a:tc>
                <a:tc>
                  <a:txBody>
                    <a:bodyPr/>
                    <a:lstStyle/>
                    <a:p>
                      <a:pPr algn="ctr" fontAlgn="b">
                        <a:buNone/>
                      </a:pPr>
                      <a:r>
                        <a:rPr lang="en-IN" sz="1100" b="0" i="0" u="none" strike="noStrike">
                          <a:solidFill>
                            <a:srgbClr val="000000"/>
                          </a:solidFill>
                          <a:effectLst/>
                          <a:latin typeface="Cambria" panose="02040503050406030204" pitchFamily="18" charset="0"/>
                          <a:ea typeface="Cambria" panose="02040503050406030204" pitchFamily="18" charset="0"/>
                        </a:rPr>
                        <a:t>4.18</a:t>
                      </a:r>
                    </a:p>
                  </a:txBody>
                  <a:tcPr marL="6350" marR="6350" marT="6350" marB="0" anchor="ctr"/>
                </a:tc>
                <a:tc>
                  <a:txBody>
                    <a:bodyPr/>
                    <a:lstStyle/>
                    <a:p>
                      <a:pPr algn="ctr" fontAlgn="b">
                        <a:buNone/>
                      </a:pPr>
                      <a:r>
                        <a:rPr lang="en-IN" sz="1100" b="0" i="0" u="none" strike="noStrike">
                          <a:solidFill>
                            <a:srgbClr val="000000"/>
                          </a:solidFill>
                          <a:effectLst/>
                          <a:latin typeface="Cambria" panose="02040503050406030204" pitchFamily="18" charset="0"/>
                          <a:ea typeface="Cambria" panose="02040503050406030204" pitchFamily="18" charset="0"/>
                        </a:rPr>
                        <a:t>BBB-</a:t>
                      </a:r>
                    </a:p>
                  </a:txBody>
                  <a:tcPr marL="6350" marR="6350" marT="6350" marB="0" anchor="ctr"/>
                </a:tc>
                <a:tc>
                  <a:txBody>
                    <a:bodyPr/>
                    <a:lstStyle/>
                    <a:p>
                      <a:pPr algn="ctr" fontAlgn="b">
                        <a:buNone/>
                      </a:pPr>
                      <a:r>
                        <a:rPr lang="en-IN" sz="1100" b="0" i="0" u="none" strike="noStrike">
                          <a:solidFill>
                            <a:srgbClr val="000000"/>
                          </a:solidFill>
                          <a:effectLst/>
                          <a:latin typeface="Cambria" panose="02040503050406030204" pitchFamily="18" charset="0"/>
                          <a:ea typeface="Cambria" panose="02040503050406030204" pitchFamily="18" charset="0"/>
                        </a:rPr>
                        <a:t>0.91</a:t>
                      </a:r>
                    </a:p>
                  </a:txBody>
                  <a:tcPr marL="6350" marR="6350" marT="6350" marB="0" anchor="ctr"/>
                </a:tc>
                <a:extLst>
                  <a:ext uri="{0D108BD9-81ED-4DB2-BD59-A6C34878D82A}">
                    <a16:rowId xmlns:a16="http://schemas.microsoft.com/office/drawing/2014/main" val="2680528402"/>
                  </a:ext>
                </a:extLst>
              </a:tr>
              <a:tr h="230857">
                <a:tc>
                  <a:txBody>
                    <a:bodyPr/>
                    <a:lstStyle/>
                    <a:p>
                      <a:pPr algn="ctr" fontAlgn="b">
                        <a:buNone/>
                      </a:pPr>
                      <a:r>
                        <a:rPr lang="en-IN" sz="1100" b="0" i="0" u="none" strike="noStrike">
                          <a:solidFill>
                            <a:srgbClr val="000000"/>
                          </a:solidFill>
                          <a:effectLst/>
                          <a:latin typeface="Cambria" panose="02040503050406030204" pitchFamily="18" charset="0"/>
                          <a:ea typeface="Cambria" panose="02040503050406030204" pitchFamily="18" charset="0"/>
                        </a:rPr>
                        <a:t>RELIANCE INDUSTRIES LTD</a:t>
                      </a:r>
                    </a:p>
                  </a:txBody>
                  <a:tcPr marL="6350" marR="6350" marT="6350" marB="0" anchor="ctr">
                    <a:solidFill>
                      <a:schemeClr val="bg1">
                        <a:lumMod val="95000"/>
                      </a:schemeClr>
                    </a:solidFill>
                  </a:tcPr>
                </a:tc>
                <a:tc>
                  <a:txBody>
                    <a:bodyPr/>
                    <a:lstStyle/>
                    <a:p>
                      <a:pPr algn="ctr" fontAlgn="b">
                        <a:buNone/>
                      </a:pPr>
                      <a:r>
                        <a:rPr lang="en-IN" sz="1100" b="0" i="0" u="none" strike="noStrike">
                          <a:solidFill>
                            <a:srgbClr val="000000"/>
                          </a:solidFill>
                          <a:effectLst/>
                          <a:latin typeface="Cambria" panose="02040503050406030204" pitchFamily="18" charset="0"/>
                          <a:ea typeface="Cambria" panose="02040503050406030204" pitchFamily="18" charset="0"/>
                        </a:rPr>
                        <a:t>INDIA</a:t>
                      </a:r>
                    </a:p>
                  </a:txBody>
                  <a:tcPr marL="6350" marR="6350" marT="6350" marB="0" anchor="ctr">
                    <a:solidFill>
                      <a:schemeClr val="bg1">
                        <a:lumMod val="95000"/>
                      </a:schemeClr>
                    </a:solidFill>
                  </a:tcPr>
                </a:tc>
                <a:tc>
                  <a:txBody>
                    <a:bodyPr/>
                    <a:lstStyle/>
                    <a:p>
                      <a:pPr algn="ctr" fontAlgn="b">
                        <a:buNone/>
                      </a:pPr>
                      <a:endParaRPr lang="en-IN" sz="1100" b="0" i="0" u="none" strike="noStrike">
                        <a:solidFill>
                          <a:srgbClr val="000000"/>
                        </a:solidFill>
                        <a:effectLst/>
                        <a:latin typeface="Cambria" panose="02040503050406030204" pitchFamily="18" charset="0"/>
                        <a:ea typeface="Cambria" panose="02040503050406030204" pitchFamily="18" charset="0"/>
                      </a:endParaRPr>
                    </a:p>
                  </a:txBody>
                  <a:tcPr marL="6350" marR="6350" marT="6350" marB="0" anchor="ctr">
                    <a:solidFill>
                      <a:schemeClr val="bg1">
                        <a:lumMod val="95000"/>
                      </a:schemeClr>
                    </a:solidFill>
                  </a:tcPr>
                </a:tc>
                <a:tc>
                  <a:txBody>
                    <a:bodyPr/>
                    <a:lstStyle/>
                    <a:p>
                      <a:pPr algn="ctr" fontAlgn="b">
                        <a:buNone/>
                      </a:pPr>
                      <a:r>
                        <a:rPr lang="en-IN" sz="1100" b="0" i="0" u="none" strike="noStrike">
                          <a:solidFill>
                            <a:srgbClr val="000000"/>
                          </a:solidFill>
                          <a:effectLst/>
                          <a:latin typeface="Cambria" panose="02040503050406030204" pitchFamily="18" charset="0"/>
                          <a:ea typeface="Cambria" panose="02040503050406030204" pitchFamily="18" charset="0"/>
                        </a:rPr>
                        <a:t>12/1/2032</a:t>
                      </a:r>
                    </a:p>
                  </a:txBody>
                  <a:tcPr marL="6350" marR="6350" marT="6350" marB="0" anchor="ctr">
                    <a:solidFill>
                      <a:schemeClr val="bg1">
                        <a:lumMod val="95000"/>
                      </a:schemeClr>
                    </a:solidFill>
                  </a:tcPr>
                </a:tc>
                <a:tc>
                  <a:txBody>
                    <a:bodyPr/>
                    <a:lstStyle/>
                    <a:p>
                      <a:pPr algn="ctr" fontAlgn="b">
                        <a:buNone/>
                      </a:pPr>
                      <a:r>
                        <a:rPr lang="en-IN" sz="1100" b="0" i="0" u="none" strike="noStrike">
                          <a:solidFill>
                            <a:srgbClr val="000000"/>
                          </a:solidFill>
                          <a:effectLst/>
                          <a:latin typeface="Cambria" panose="02040503050406030204" pitchFamily="18" charset="0"/>
                          <a:ea typeface="Cambria" panose="02040503050406030204" pitchFamily="18" charset="0"/>
                        </a:rPr>
                        <a:t>2,50,000</a:t>
                      </a:r>
                    </a:p>
                  </a:txBody>
                  <a:tcPr marL="6350" marR="6350" marT="6350" marB="0" anchor="ctr">
                    <a:solidFill>
                      <a:schemeClr val="bg1">
                        <a:lumMod val="95000"/>
                      </a:schemeClr>
                    </a:solidFill>
                  </a:tcPr>
                </a:tc>
                <a:tc>
                  <a:txBody>
                    <a:bodyPr/>
                    <a:lstStyle/>
                    <a:p>
                      <a:pPr algn="ctr" fontAlgn="b">
                        <a:buNone/>
                      </a:pPr>
                      <a:r>
                        <a:rPr lang="en-IN" sz="1100" b="0" i="0" u="none" strike="noStrike">
                          <a:solidFill>
                            <a:srgbClr val="000000"/>
                          </a:solidFill>
                          <a:effectLst/>
                          <a:latin typeface="Cambria" panose="02040503050406030204" pitchFamily="18" charset="0"/>
                          <a:ea typeface="Cambria" panose="02040503050406030204" pitchFamily="18" charset="0"/>
                        </a:rPr>
                        <a:t>2.88</a:t>
                      </a:r>
                    </a:p>
                  </a:txBody>
                  <a:tcPr marL="6350" marR="6350" marT="6350" marB="0" anchor="ctr">
                    <a:solidFill>
                      <a:schemeClr val="bg1">
                        <a:lumMod val="95000"/>
                      </a:schemeClr>
                    </a:solidFill>
                  </a:tcPr>
                </a:tc>
                <a:tc>
                  <a:txBody>
                    <a:bodyPr/>
                    <a:lstStyle/>
                    <a:p>
                      <a:pPr algn="ctr" fontAlgn="b">
                        <a:buNone/>
                      </a:pPr>
                      <a:r>
                        <a:rPr lang="en-IN" sz="1100" b="0" i="0" u="none" strike="noStrike">
                          <a:solidFill>
                            <a:srgbClr val="000000"/>
                          </a:solidFill>
                          <a:effectLst/>
                          <a:latin typeface="Cambria" panose="02040503050406030204" pitchFamily="18" charset="0"/>
                          <a:ea typeface="Cambria" panose="02040503050406030204" pitchFamily="18" charset="0"/>
                        </a:rPr>
                        <a:t>4.39</a:t>
                      </a:r>
                    </a:p>
                  </a:txBody>
                  <a:tcPr marL="6350" marR="6350" marT="6350" marB="0" anchor="ctr">
                    <a:solidFill>
                      <a:schemeClr val="bg1">
                        <a:lumMod val="95000"/>
                      </a:schemeClr>
                    </a:solidFill>
                  </a:tcPr>
                </a:tc>
                <a:tc>
                  <a:txBody>
                    <a:bodyPr/>
                    <a:lstStyle/>
                    <a:p>
                      <a:pPr algn="ctr" fontAlgn="b">
                        <a:buNone/>
                      </a:pPr>
                      <a:r>
                        <a:rPr lang="en-IN" sz="1100" b="0" i="0" u="none" strike="noStrike">
                          <a:solidFill>
                            <a:srgbClr val="000000"/>
                          </a:solidFill>
                          <a:effectLst/>
                          <a:latin typeface="Cambria" panose="02040503050406030204" pitchFamily="18" charset="0"/>
                          <a:ea typeface="Cambria" panose="02040503050406030204" pitchFamily="18" charset="0"/>
                        </a:rPr>
                        <a:t>BBB+</a:t>
                      </a:r>
                    </a:p>
                  </a:txBody>
                  <a:tcPr marL="6350" marR="6350" marT="6350" marB="0" anchor="ctr">
                    <a:solidFill>
                      <a:schemeClr val="bg1">
                        <a:lumMod val="95000"/>
                      </a:schemeClr>
                    </a:solidFill>
                  </a:tcPr>
                </a:tc>
                <a:tc>
                  <a:txBody>
                    <a:bodyPr/>
                    <a:lstStyle/>
                    <a:p>
                      <a:pPr algn="ctr" fontAlgn="b">
                        <a:buNone/>
                      </a:pPr>
                      <a:r>
                        <a:rPr lang="en-IN" sz="1100" b="0" i="0" u="none" strike="noStrike">
                          <a:solidFill>
                            <a:srgbClr val="000000"/>
                          </a:solidFill>
                          <a:effectLst/>
                          <a:latin typeface="Cambria" panose="02040503050406030204" pitchFamily="18" charset="0"/>
                          <a:ea typeface="Cambria" panose="02040503050406030204" pitchFamily="18" charset="0"/>
                        </a:rPr>
                        <a:t>5.43</a:t>
                      </a:r>
                    </a:p>
                  </a:txBody>
                  <a:tcPr marL="6350" marR="6350" marT="6350" marB="0" anchor="ctr">
                    <a:solidFill>
                      <a:schemeClr val="bg1">
                        <a:lumMod val="95000"/>
                      </a:schemeClr>
                    </a:solidFill>
                  </a:tcPr>
                </a:tc>
                <a:extLst>
                  <a:ext uri="{0D108BD9-81ED-4DB2-BD59-A6C34878D82A}">
                    <a16:rowId xmlns:a16="http://schemas.microsoft.com/office/drawing/2014/main" val="2538164711"/>
                  </a:ext>
                </a:extLst>
              </a:tr>
              <a:tr h="230857">
                <a:tc>
                  <a:txBody>
                    <a:bodyPr/>
                    <a:lstStyle/>
                    <a:p>
                      <a:pPr algn="ctr" fontAlgn="b">
                        <a:buNone/>
                      </a:pPr>
                      <a:r>
                        <a:rPr lang="en-IN" sz="1100" b="0" i="0" u="none" strike="noStrike">
                          <a:solidFill>
                            <a:srgbClr val="000000"/>
                          </a:solidFill>
                          <a:effectLst/>
                          <a:latin typeface="Cambria" panose="02040503050406030204" pitchFamily="18" charset="0"/>
                          <a:ea typeface="Cambria" panose="02040503050406030204" pitchFamily="18" charset="0"/>
                        </a:rPr>
                        <a:t>BHARTI AIRTEL LTD</a:t>
                      </a:r>
                    </a:p>
                  </a:txBody>
                  <a:tcPr marL="6350" marR="6350" marT="6350" marB="0" anchor="ctr"/>
                </a:tc>
                <a:tc>
                  <a:txBody>
                    <a:bodyPr/>
                    <a:lstStyle/>
                    <a:p>
                      <a:pPr algn="ctr" fontAlgn="b">
                        <a:buNone/>
                      </a:pPr>
                      <a:r>
                        <a:rPr lang="en-IN" sz="1100" b="0" i="0" u="none" strike="noStrike">
                          <a:solidFill>
                            <a:srgbClr val="000000"/>
                          </a:solidFill>
                          <a:effectLst/>
                          <a:latin typeface="Cambria" panose="02040503050406030204" pitchFamily="18" charset="0"/>
                          <a:ea typeface="Cambria" panose="02040503050406030204" pitchFamily="18" charset="0"/>
                        </a:rPr>
                        <a:t>INDIA</a:t>
                      </a:r>
                    </a:p>
                  </a:txBody>
                  <a:tcPr marL="6350" marR="6350" marT="6350" marB="0" anchor="ctr"/>
                </a:tc>
                <a:tc>
                  <a:txBody>
                    <a:bodyPr/>
                    <a:lstStyle/>
                    <a:p>
                      <a:pPr algn="ctr" fontAlgn="b">
                        <a:buNone/>
                      </a:pPr>
                      <a:r>
                        <a:rPr lang="en-IN" sz="1100" b="0" i="0" u="none" strike="noStrike">
                          <a:solidFill>
                            <a:srgbClr val="000000"/>
                          </a:solidFill>
                          <a:effectLst/>
                          <a:latin typeface="Cambria" panose="02040503050406030204" pitchFamily="18" charset="0"/>
                          <a:ea typeface="Cambria" panose="02040503050406030204" pitchFamily="18" charset="0"/>
                        </a:rPr>
                        <a:t>5/3/2031</a:t>
                      </a:r>
                    </a:p>
                  </a:txBody>
                  <a:tcPr marL="6350" marR="6350" marT="6350" marB="0" anchor="ctr"/>
                </a:tc>
                <a:tc>
                  <a:txBody>
                    <a:bodyPr/>
                    <a:lstStyle/>
                    <a:p>
                      <a:pPr algn="ctr" fontAlgn="b">
                        <a:buNone/>
                      </a:pPr>
                      <a:r>
                        <a:rPr lang="en-IN" sz="1100" b="0" i="0" u="none" strike="noStrike">
                          <a:solidFill>
                            <a:srgbClr val="000000"/>
                          </a:solidFill>
                          <a:effectLst/>
                          <a:latin typeface="Cambria" panose="02040503050406030204" pitchFamily="18" charset="0"/>
                          <a:ea typeface="Cambria" panose="02040503050406030204" pitchFamily="18" charset="0"/>
                        </a:rPr>
                        <a:t>3/6/2031</a:t>
                      </a:r>
                    </a:p>
                  </a:txBody>
                  <a:tcPr marL="6350" marR="6350" marT="6350" marB="0" anchor="ctr"/>
                </a:tc>
                <a:tc>
                  <a:txBody>
                    <a:bodyPr/>
                    <a:lstStyle/>
                    <a:p>
                      <a:pPr algn="ctr" fontAlgn="b">
                        <a:buNone/>
                      </a:pPr>
                      <a:r>
                        <a:rPr lang="en-IN" sz="1100" b="0" i="0" u="none" strike="noStrike">
                          <a:solidFill>
                            <a:srgbClr val="000000"/>
                          </a:solidFill>
                          <a:effectLst/>
                          <a:latin typeface="Cambria" panose="02040503050406030204" pitchFamily="18" charset="0"/>
                          <a:ea typeface="Cambria" panose="02040503050406030204" pitchFamily="18" charset="0"/>
                        </a:rPr>
                        <a:t>2,00,000</a:t>
                      </a:r>
                    </a:p>
                  </a:txBody>
                  <a:tcPr marL="6350" marR="6350" marT="6350" marB="0" anchor="ctr"/>
                </a:tc>
                <a:tc>
                  <a:txBody>
                    <a:bodyPr/>
                    <a:lstStyle/>
                    <a:p>
                      <a:pPr algn="ctr" fontAlgn="b">
                        <a:buNone/>
                      </a:pPr>
                      <a:r>
                        <a:rPr lang="en-IN" sz="1100" b="0" i="0" u="none" strike="noStrike">
                          <a:solidFill>
                            <a:srgbClr val="000000"/>
                          </a:solidFill>
                          <a:effectLst/>
                          <a:latin typeface="Cambria" panose="02040503050406030204" pitchFamily="18" charset="0"/>
                          <a:ea typeface="Cambria" panose="02040503050406030204" pitchFamily="18" charset="0"/>
                        </a:rPr>
                        <a:t>3.25</a:t>
                      </a:r>
                    </a:p>
                  </a:txBody>
                  <a:tcPr marL="6350" marR="6350" marT="6350" marB="0" anchor="ctr"/>
                </a:tc>
                <a:tc>
                  <a:txBody>
                    <a:bodyPr/>
                    <a:lstStyle/>
                    <a:p>
                      <a:pPr algn="ctr" fontAlgn="b">
                        <a:buNone/>
                      </a:pPr>
                      <a:r>
                        <a:rPr lang="en-IN" sz="1100" b="0" i="0" u="none" strike="noStrike">
                          <a:solidFill>
                            <a:srgbClr val="000000"/>
                          </a:solidFill>
                          <a:effectLst/>
                          <a:latin typeface="Cambria" panose="02040503050406030204" pitchFamily="18" charset="0"/>
                          <a:ea typeface="Cambria" panose="02040503050406030204" pitchFamily="18" charset="0"/>
                        </a:rPr>
                        <a:t>4.25</a:t>
                      </a:r>
                    </a:p>
                  </a:txBody>
                  <a:tcPr marL="6350" marR="6350" marT="6350" marB="0" anchor="ctr"/>
                </a:tc>
                <a:tc>
                  <a:txBody>
                    <a:bodyPr/>
                    <a:lstStyle/>
                    <a:p>
                      <a:pPr algn="ctr" fontAlgn="b">
                        <a:buNone/>
                      </a:pPr>
                      <a:r>
                        <a:rPr lang="en-IN" sz="1100" b="0" i="0" u="none" strike="noStrike">
                          <a:solidFill>
                            <a:srgbClr val="000000"/>
                          </a:solidFill>
                          <a:effectLst/>
                          <a:latin typeface="Cambria" panose="02040503050406030204" pitchFamily="18" charset="0"/>
                          <a:ea typeface="Cambria" panose="02040503050406030204" pitchFamily="18" charset="0"/>
                        </a:rPr>
                        <a:t>BBB-</a:t>
                      </a:r>
                    </a:p>
                  </a:txBody>
                  <a:tcPr marL="6350" marR="6350" marT="6350" marB="0" anchor="ctr"/>
                </a:tc>
                <a:tc>
                  <a:txBody>
                    <a:bodyPr/>
                    <a:lstStyle/>
                    <a:p>
                      <a:pPr algn="ctr" fontAlgn="b">
                        <a:buNone/>
                      </a:pPr>
                      <a:r>
                        <a:rPr lang="en-IN" sz="1100" b="0" i="0" u="none" strike="noStrike">
                          <a:solidFill>
                            <a:srgbClr val="000000"/>
                          </a:solidFill>
                          <a:effectLst/>
                          <a:latin typeface="Cambria" panose="02040503050406030204" pitchFamily="18" charset="0"/>
                          <a:ea typeface="Cambria" panose="02040503050406030204" pitchFamily="18" charset="0"/>
                        </a:rPr>
                        <a:t>4.86</a:t>
                      </a:r>
                    </a:p>
                  </a:txBody>
                  <a:tcPr marL="6350" marR="6350" marT="6350" marB="0" anchor="ctr"/>
                </a:tc>
                <a:extLst>
                  <a:ext uri="{0D108BD9-81ED-4DB2-BD59-A6C34878D82A}">
                    <a16:rowId xmlns:a16="http://schemas.microsoft.com/office/drawing/2014/main" val="3507780730"/>
                  </a:ext>
                </a:extLst>
              </a:tr>
              <a:tr h="230857">
                <a:tc>
                  <a:txBody>
                    <a:bodyPr/>
                    <a:lstStyle/>
                    <a:p>
                      <a:pPr algn="ctr" fontAlgn="b">
                        <a:buNone/>
                      </a:pPr>
                      <a:r>
                        <a:rPr lang="en-IN" sz="1100" b="0" i="0" u="none" strike="noStrike">
                          <a:solidFill>
                            <a:srgbClr val="000000"/>
                          </a:solidFill>
                          <a:effectLst/>
                          <a:latin typeface="Cambria" panose="02040503050406030204" pitchFamily="18" charset="0"/>
                          <a:ea typeface="Cambria" panose="02040503050406030204" pitchFamily="18" charset="0"/>
                        </a:rPr>
                        <a:t>INDIAN RAILWAY FINANCE</a:t>
                      </a:r>
                    </a:p>
                  </a:txBody>
                  <a:tcPr marL="6350" marR="6350" marT="6350" marB="0" anchor="ctr">
                    <a:solidFill>
                      <a:schemeClr val="bg1">
                        <a:lumMod val="95000"/>
                      </a:schemeClr>
                    </a:solidFill>
                  </a:tcPr>
                </a:tc>
                <a:tc>
                  <a:txBody>
                    <a:bodyPr/>
                    <a:lstStyle/>
                    <a:p>
                      <a:pPr algn="ctr" fontAlgn="b">
                        <a:buNone/>
                      </a:pPr>
                      <a:r>
                        <a:rPr lang="en-IN" sz="1100" b="0" i="0" u="none" strike="noStrike">
                          <a:solidFill>
                            <a:srgbClr val="000000"/>
                          </a:solidFill>
                          <a:effectLst/>
                          <a:latin typeface="Cambria" panose="02040503050406030204" pitchFamily="18" charset="0"/>
                          <a:ea typeface="Cambria" panose="02040503050406030204" pitchFamily="18" charset="0"/>
                        </a:rPr>
                        <a:t>INDIA</a:t>
                      </a:r>
                    </a:p>
                  </a:txBody>
                  <a:tcPr marL="6350" marR="6350" marT="6350" marB="0" anchor="ctr">
                    <a:solidFill>
                      <a:schemeClr val="bg1">
                        <a:lumMod val="95000"/>
                      </a:schemeClr>
                    </a:solidFill>
                  </a:tcPr>
                </a:tc>
                <a:tc>
                  <a:txBody>
                    <a:bodyPr/>
                    <a:lstStyle/>
                    <a:p>
                      <a:pPr algn="ctr" fontAlgn="b">
                        <a:buNone/>
                      </a:pPr>
                      <a:endParaRPr lang="en-IN" sz="1100" b="0" i="0" u="none" strike="noStrike">
                        <a:solidFill>
                          <a:srgbClr val="000000"/>
                        </a:solidFill>
                        <a:effectLst/>
                        <a:latin typeface="Cambria" panose="02040503050406030204" pitchFamily="18" charset="0"/>
                        <a:ea typeface="Cambria" panose="02040503050406030204" pitchFamily="18" charset="0"/>
                      </a:endParaRPr>
                    </a:p>
                  </a:txBody>
                  <a:tcPr marL="6350" marR="6350" marT="6350" marB="0" anchor="ctr">
                    <a:solidFill>
                      <a:schemeClr val="bg1">
                        <a:lumMod val="95000"/>
                      </a:schemeClr>
                    </a:solidFill>
                  </a:tcPr>
                </a:tc>
                <a:tc>
                  <a:txBody>
                    <a:bodyPr/>
                    <a:lstStyle/>
                    <a:p>
                      <a:pPr algn="ctr" fontAlgn="b">
                        <a:buNone/>
                      </a:pPr>
                      <a:r>
                        <a:rPr lang="en-IN" sz="1100" b="0" i="0" u="none" strike="noStrike">
                          <a:solidFill>
                            <a:srgbClr val="000000"/>
                          </a:solidFill>
                          <a:effectLst/>
                          <a:latin typeface="Cambria" panose="02040503050406030204" pitchFamily="18" charset="0"/>
                          <a:ea typeface="Cambria" panose="02040503050406030204" pitchFamily="18" charset="0"/>
                        </a:rPr>
                        <a:t>13/2/2030</a:t>
                      </a:r>
                    </a:p>
                  </a:txBody>
                  <a:tcPr marL="6350" marR="6350" marT="6350" marB="0" anchor="ctr">
                    <a:solidFill>
                      <a:schemeClr val="bg1">
                        <a:lumMod val="95000"/>
                      </a:schemeClr>
                    </a:solidFill>
                  </a:tcPr>
                </a:tc>
                <a:tc>
                  <a:txBody>
                    <a:bodyPr/>
                    <a:lstStyle/>
                    <a:p>
                      <a:pPr algn="ctr" fontAlgn="b">
                        <a:buNone/>
                      </a:pPr>
                      <a:r>
                        <a:rPr lang="en-IN" sz="1100" b="0" i="0" u="none" strike="noStrike">
                          <a:solidFill>
                            <a:srgbClr val="000000"/>
                          </a:solidFill>
                          <a:effectLst/>
                          <a:latin typeface="Cambria" panose="02040503050406030204" pitchFamily="18" charset="0"/>
                          <a:ea typeface="Cambria" panose="02040503050406030204" pitchFamily="18" charset="0"/>
                        </a:rPr>
                        <a:t>2,00,000</a:t>
                      </a:r>
                    </a:p>
                  </a:txBody>
                  <a:tcPr marL="6350" marR="6350" marT="6350" marB="0" anchor="ctr">
                    <a:solidFill>
                      <a:schemeClr val="bg1">
                        <a:lumMod val="95000"/>
                      </a:schemeClr>
                    </a:solidFill>
                  </a:tcPr>
                </a:tc>
                <a:tc>
                  <a:txBody>
                    <a:bodyPr/>
                    <a:lstStyle/>
                    <a:p>
                      <a:pPr algn="ctr" fontAlgn="b">
                        <a:buNone/>
                      </a:pPr>
                      <a:r>
                        <a:rPr lang="en-IN" sz="1100" b="0" i="0" u="none" strike="noStrike">
                          <a:solidFill>
                            <a:srgbClr val="000000"/>
                          </a:solidFill>
                          <a:effectLst/>
                          <a:latin typeface="Cambria" panose="02040503050406030204" pitchFamily="18" charset="0"/>
                          <a:ea typeface="Cambria" panose="02040503050406030204" pitchFamily="18" charset="0"/>
                        </a:rPr>
                        <a:t>3.25</a:t>
                      </a:r>
                    </a:p>
                  </a:txBody>
                  <a:tcPr marL="6350" marR="6350" marT="6350" marB="0" anchor="ctr">
                    <a:solidFill>
                      <a:schemeClr val="bg1">
                        <a:lumMod val="95000"/>
                      </a:schemeClr>
                    </a:solidFill>
                  </a:tcPr>
                </a:tc>
                <a:tc>
                  <a:txBody>
                    <a:bodyPr/>
                    <a:lstStyle/>
                    <a:p>
                      <a:pPr algn="ctr" fontAlgn="b">
                        <a:buNone/>
                      </a:pPr>
                      <a:r>
                        <a:rPr lang="en-IN" sz="1100" b="0" i="0" u="none" strike="noStrike">
                          <a:solidFill>
                            <a:srgbClr val="000000"/>
                          </a:solidFill>
                          <a:effectLst/>
                          <a:latin typeface="Cambria" panose="02040503050406030204" pitchFamily="18" charset="0"/>
                          <a:ea typeface="Cambria" panose="02040503050406030204" pitchFamily="18" charset="0"/>
                        </a:rPr>
                        <a:t>4.35</a:t>
                      </a:r>
                    </a:p>
                  </a:txBody>
                  <a:tcPr marL="6350" marR="6350" marT="6350" marB="0" anchor="ctr">
                    <a:solidFill>
                      <a:schemeClr val="bg1">
                        <a:lumMod val="95000"/>
                      </a:schemeClr>
                    </a:solidFill>
                  </a:tcPr>
                </a:tc>
                <a:tc>
                  <a:txBody>
                    <a:bodyPr/>
                    <a:lstStyle/>
                    <a:p>
                      <a:pPr algn="ctr" fontAlgn="b">
                        <a:buNone/>
                      </a:pPr>
                      <a:r>
                        <a:rPr lang="en-IN" sz="1100" b="0" i="0" u="none" strike="noStrike">
                          <a:solidFill>
                            <a:srgbClr val="000000"/>
                          </a:solidFill>
                          <a:effectLst/>
                          <a:latin typeface="Cambria" panose="02040503050406030204" pitchFamily="18" charset="0"/>
                          <a:ea typeface="Cambria" panose="02040503050406030204" pitchFamily="18" charset="0"/>
                        </a:rPr>
                        <a:t>BBB-</a:t>
                      </a:r>
                    </a:p>
                  </a:txBody>
                  <a:tcPr marL="6350" marR="6350" marT="6350" marB="0" anchor="ctr">
                    <a:solidFill>
                      <a:schemeClr val="bg1">
                        <a:lumMod val="95000"/>
                      </a:schemeClr>
                    </a:solidFill>
                  </a:tcPr>
                </a:tc>
                <a:tc>
                  <a:txBody>
                    <a:bodyPr/>
                    <a:lstStyle/>
                    <a:p>
                      <a:pPr algn="ctr" fontAlgn="b">
                        <a:buNone/>
                      </a:pPr>
                      <a:r>
                        <a:rPr lang="en-IN" sz="1100" b="0" i="0" u="none" strike="noStrike">
                          <a:solidFill>
                            <a:srgbClr val="000000"/>
                          </a:solidFill>
                          <a:effectLst/>
                          <a:latin typeface="Cambria" panose="02040503050406030204" pitchFamily="18" charset="0"/>
                          <a:ea typeface="Cambria" panose="02040503050406030204" pitchFamily="18" charset="0"/>
                        </a:rPr>
                        <a:t>3.77</a:t>
                      </a:r>
                    </a:p>
                  </a:txBody>
                  <a:tcPr marL="6350" marR="6350" marT="6350" marB="0" anchor="ctr">
                    <a:solidFill>
                      <a:schemeClr val="bg1">
                        <a:lumMod val="95000"/>
                      </a:schemeClr>
                    </a:solidFill>
                  </a:tcPr>
                </a:tc>
                <a:extLst>
                  <a:ext uri="{0D108BD9-81ED-4DB2-BD59-A6C34878D82A}">
                    <a16:rowId xmlns:a16="http://schemas.microsoft.com/office/drawing/2014/main" val="2208038303"/>
                  </a:ext>
                </a:extLst>
              </a:tr>
              <a:tr h="230857">
                <a:tc>
                  <a:txBody>
                    <a:bodyPr/>
                    <a:lstStyle/>
                    <a:p>
                      <a:pPr algn="ctr" fontAlgn="b">
                        <a:buNone/>
                      </a:pPr>
                      <a:r>
                        <a:rPr lang="en-IN" sz="1100" b="0" i="0" u="none" strike="noStrike">
                          <a:solidFill>
                            <a:srgbClr val="000000"/>
                          </a:solidFill>
                          <a:effectLst/>
                          <a:latin typeface="Cambria" panose="02040503050406030204" pitchFamily="18" charset="0"/>
                          <a:ea typeface="Cambria" panose="02040503050406030204" pitchFamily="18" charset="0"/>
                        </a:rPr>
                        <a:t>ULTRATECH CEMENT LTD</a:t>
                      </a:r>
                    </a:p>
                  </a:txBody>
                  <a:tcPr marL="6350" marR="6350" marT="6350" marB="0" anchor="ctr"/>
                </a:tc>
                <a:tc>
                  <a:txBody>
                    <a:bodyPr/>
                    <a:lstStyle/>
                    <a:p>
                      <a:pPr algn="ctr" fontAlgn="b">
                        <a:buNone/>
                      </a:pPr>
                      <a:r>
                        <a:rPr lang="en-IN" sz="1100" b="0" i="0" u="none" strike="noStrike">
                          <a:solidFill>
                            <a:srgbClr val="000000"/>
                          </a:solidFill>
                          <a:effectLst/>
                          <a:latin typeface="Cambria" panose="02040503050406030204" pitchFamily="18" charset="0"/>
                          <a:ea typeface="Cambria" panose="02040503050406030204" pitchFamily="18" charset="0"/>
                        </a:rPr>
                        <a:t>INDIA</a:t>
                      </a:r>
                    </a:p>
                  </a:txBody>
                  <a:tcPr marL="6350" marR="6350" marT="6350" marB="0" anchor="ctr"/>
                </a:tc>
                <a:tc>
                  <a:txBody>
                    <a:bodyPr/>
                    <a:lstStyle/>
                    <a:p>
                      <a:pPr algn="ctr" fontAlgn="b">
                        <a:buNone/>
                      </a:pPr>
                      <a:r>
                        <a:rPr lang="en-IN" sz="1100" b="0" i="0" u="none" strike="noStrike">
                          <a:solidFill>
                            <a:srgbClr val="000000"/>
                          </a:solidFill>
                          <a:effectLst/>
                          <a:latin typeface="Cambria" panose="02040503050406030204" pitchFamily="18" charset="0"/>
                          <a:ea typeface="Cambria" panose="02040503050406030204" pitchFamily="18" charset="0"/>
                        </a:rPr>
                        <a:t>16/8/2030</a:t>
                      </a:r>
                    </a:p>
                  </a:txBody>
                  <a:tcPr marL="6350" marR="6350" marT="6350" marB="0" anchor="ctr"/>
                </a:tc>
                <a:tc>
                  <a:txBody>
                    <a:bodyPr/>
                    <a:lstStyle/>
                    <a:p>
                      <a:pPr algn="ctr" fontAlgn="b">
                        <a:buNone/>
                      </a:pPr>
                      <a:r>
                        <a:rPr lang="en-IN" sz="1100" b="0" i="0" u="none" strike="noStrike">
                          <a:solidFill>
                            <a:srgbClr val="000000"/>
                          </a:solidFill>
                          <a:effectLst/>
                          <a:latin typeface="Cambria" panose="02040503050406030204" pitchFamily="18" charset="0"/>
                          <a:ea typeface="Cambria" panose="02040503050406030204" pitchFamily="18" charset="0"/>
                        </a:rPr>
                        <a:t>16/2/2031</a:t>
                      </a:r>
                    </a:p>
                  </a:txBody>
                  <a:tcPr marL="6350" marR="6350" marT="6350" marB="0" anchor="ctr"/>
                </a:tc>
                <a:tc>
                  <a:txBody>
                    <a:bodyPr/>
                    <a:lstStyle/>
                    <a:p>
                      <a:pPr algn="ctr" fontAlgn="b">
                        <a:buNone/>
                      </a:pPr>
                      <a:r>
                        <a:rPr lang="en-IN" sz="1100" b="0" i="0" u="none" strike="noStrike">
                          <a:solidFill>
                            <a:srgbClr val="000000"/>
                          </a:solidFill>
                          <a:effectLst/>
                          <a:latin typeface="Cambria" panose="02040503050406030204" pitchFamily="18" charset="0"/>
                          <a:ea typeface="Cambria" panose="02040503050406030204" pitchFamily="18" charset="0"/>
                        </a:rPr>
                        <a:t>2,00,000</a:t>
                      </a:r>
                    </a:p>
                  </a:txBody>
                  <a:tcPr marL="6350" marR="6350" marT="6350" marB="0" anchor="ctr"/>
                </a:tc>
                <a:tc>
                  <a:txBody>
                    <a:bodyPr/>
                    <a:lstStyle/>
                    <a:p>
                      <a:pPr algn="ctr" fontAlgn="b">
                        <a:buNone/>
                      </a:pPr>
                      <a:r>
                        <a:rPr lang="en-IN" sz="1100" b="0" i="0" u="none" strike="noStrike">
                          <a:solidFill>
                            <a:srgbClr val="000000"/>
                          </a:solidFill>
                          <a:effectLst/>
                          <a:latin typeface="Cambria" panose="02040503050406030204" pitchFamily="18" charset="0"/>
                          <a:ea typeface="Cambria" panose="02040503050406030204" pitchFamily="18" charset="0"/>
                        </a:rPr>
                        <a:t>2.80</a:t>
                      </a:r>
                    </a:p>
                  </a:txBody>
                  <a:tcPr marL="6350" marR="6350" marT="6350" marB="0" anchor="ctr"/>
                </a:tc>
                <a:tc>
                  <a:txBody>
                    <a:bodyPr/>
                    <a:lstStyle/>
                    <a:p>
                      <a:pPr algn="ctr" fontAlgn="b">
                        <a:buNone/>
                      </a:pPr>
                      <a:r>
                        <a:rPr lang="en-IN" sz="1100" b="0" i="0" u="none" strike="noStrike">
                          <a:solidFill>
                            <a:srgbClr val="000000"/>
                          </a:solidFill>
                          <a:effectLst/>
                          <a:latin typeface="Cambria" panose="02040503050406030204" pitchFamily="18" charset="0"/>
                          <a:ea typeface="Cambria" panose="02040503050406030204" pitchFamily="18" charset="0"/>
                        </a:rPr>
                        <a:t>4.41</a:t>
                      </a:r>
                    </a:p>
                  </a:txBody>
                  <a:tcPr marL="6350" marR="6350" marT="6350" marB="0" anchor="ctr"/>
                </a:tc>
                <a:tc>
                  <a:txBody>
                    <a:bodyPr/>
                    <a:lstStyle/>
                    <a:p>
                      <a:pPr algn="ctr" fontAlgn="b">
                        <a:buNone/>
                      </a:pPr>
                      <a:r>
                        <a:rPr lang="en-IN" sz="1100" b="0" i="0" u="none" strike="noStrike">
                          <a:solidFill>
                            <a:srgbClr val="000000"/>
                          </a:solidFill>
                          <a:effectLst/>
                          <a:latin typeface="Cambria" panose="02040503050406030204" pitchFamily="18" charset="0"/>
                          <a:ea typeface="Cambria" panose="02040503050406030204" pitchFamily="18" charset="0"/>
                        </a:rPr>
                        <a:t>BBB-</a:t>
                      </a:r>
                    </a:p>
                  </a:txBody>
                  <a:tcPr marL="6350" marR="6350" marT="6350" marB="0" anchor="ctr"/>
                </a:tc>
                <a:tc>
                  <a:txBody>
                    <a:bodyPr/>
                    <a:lstStyle/>
                    <a:p>
                      <a:pPr algn="ctr" fontAlgn="b">
                        <a:buNone/>
                      </a:pPr>
                      <a:r>
                        <a:rPr lang="en-IN" sz="1100" b="0" i="0" u="none" strike="noStrike">
                          <a:solidFill>
                            <a:srgbClr val="000000"/>
                          </a:solidFill>
                          <a:effectLst/>
                          <a:latin typeface="Cambria" panose="02040503050406030204" pitchFamily="18" charset="0"/>
                          <a:ea typeface="Cambria" panose="02040503050406030204" pitchFamily="18" charset="0"/>
                        </a:rPr>
                        <a:t>4.68</a:t>
                      </a:r>
                    </a:p>
                  </a:txBody>
                  <a:tcPr marL="6350" marR="6350" marT="6350" marB="0" anchor="ctr"/>
                </a:tc>
                <a:extLst>
                  <a:ext uri="{0D108BD9-81ED-4DB2-BD59-A6C34878D82A}">
                    <a16:rowId xmlns:a16="http://schemas.microsoft.com/office/drawing/2014/main" val="1944071217"/>
                  </a:ext>
                </a:extLst>
              </a:tr>
              <a:tr h="230857">
                <a:tc>
                  <a:txBody>
                    <a:bodyPr/>
                    <a:lstStyle/>
                    <a:p>
                      <a:pPr algn="ctr" fontAlgn="b">
                        <a:buNone/>
                      </a:pPr>
                      <a:r>
                        <a:rPr lang="en-IN" sz="1100" b="0" i="0" u="none" strike="noStrike">
                          <a:solidFill>
                            <a:srgbClr val="000000"/>
                          </a:solidFill>
                          <a:effectLst/>
                          <a:latin typeface="Cambria" panose="02040503050406030204" pitchFamily="18" charset="0"/>
                          <a:ea typeface="Cambria" panose="02040503050406030204" pitchFamily="18" charset="0"/>
                        </a:rPr>
                        <a:t>OIL INDIA LTD</a:t>
                      </a:r>
                    </a:p>
                  </a:txBody>
                  <a:tcPr marL="6350" marR="6350" marT="6350" marB="0" anchor="ctr">
                    <a:solidFill>
                      <a:schemeClr val="bg1">
                        <a:lumMod val="95000"/>
                      </a:schemeClr>
                    </a:solidFill>
                  </a:tcPr>
                </a:tc>
                <a:tc>
                  <a:txBody>
                    <a:bodyPr/>
                    <a:lstStyle/>
                    <a:p>
                      <a:pPr algn="ctr" fontAlgn="b">
                        <a:buNone/>
                      </a:pPr>
                      <a:r>
                        <a:rPr lang="en-IN" sz="1100" b="0" i="0" u="none" strike="noStrike">
                          <a:solidFill>
                            <a:srgbClr val="000000"/>
                          </a:solidFill>
                          <a:effectLst/>
                          <a:latin typeface="Cambria" panose="02040503050406030204" pitchFamily="18" charset="0"/>
                          <a:ea typeface="Cambria" panose="02040503050406030204" pitchFamily="18" charset="0"/>
                        </a:rPr>
                        <a:t>INDIA</a:t>
                      </a:r>
                    </a:p>
                  </a:txBody>
                  <a:tcPr marL="6350" marR="6350" marT="6350" marB="0" anchor="ctr">
                    <a:solidFill>
                      <a:schemeClr val="bg1">
                        <a:lumMod val="95000"/>
                      </a:schemeClr>
                    </a:solidFill>
                  </a:tcPr>
                </a:tc>
                <a:tc>
                  <a:txBody>
                    <a:bodyPr/>
                    <a:lstStyle/>
                    <a:p>
                      <a:pPr algn="ctr" fontAlgn="b">
                        <a:buNone/>
                      </a:pPr>
                      <a:endParaRPr lang="en-IN" sz="1100" b="0" i="0" u="none" strike="noStrike">
                        <a:solidFill>
                          <a:srgbClr val="000000"/>
                        </a:solidFill>
                        <a:effectLst/>
                        <a:latin typeface="Cambria" panose="02040503050406030204" pitchFamily="18" charset="0"/>
                        <a:ea typeface="Cambria" panose="02040503050406030204" pitchFamily="18" charset="0"/>
                      </a:endParaRPr>
                    </a:p>
                  </a:txBody>
                  <a:tcPr marL="6350" marR="6350" marT="6350" marB="0" anchor="ctr">
                    <a:solidFill>
                      <a:schemeClr val="bg1">
                        <a:lumMod val="95000"/>
                      </a:schemeClr>
                    </a:solidFill>
                  </a:tcPr>
                </a:tc>
                <a:tc>
                  <a:txBody>
                    <a:bodyPr/>
                    <a:lstStyle/>
                    <a:p>
                      <a:pPr algn="ctr" fontAlgn="b">
                        <a:buNone/>
                      </a:pPr>
                      <a:r>
                        <a:rPr lang="en-IN" sz="1100" b="0" i="0" u="none" strike="noStrike">
                          <a:solidFill>
                            <a:srgbClr val="000000"/>
                          </a:solidFill>
                          <a:effectLst/>
                          <a:latin typeface="Cambria" panose="02040503050406030204" pitchFamily="18" charset="0"/>
                          <a:ea typeface="Cambria" panose="02040503050406030204" pitchFamily="18" charset="0"/>
                        </a:rPr>
                        <a:t>4/2/2029</a:t>
                      </a:r>
                    </a:p>
                  </a:txBody>
                  <a:tcPr marL="6350" marR="6350" marT="6350" marB="0" anchor="ctr">
                    <a:solidFill>
                      <a:schemeClr val="bg1">
                        <a:lumMod val="95000"/>
                      </a:schemeClr>
                    </a:solidFill>
                  </a:tcPr>
                </a:tc>
                <a:tc>
                  <a:txBody>
                    <a:bodyPr/>
                    <a:lstStyle/>
                    <a:p>
                      <a:pPr algn="ctr" fontAlgn="b">
                        <a:buNone/>
                      </a:pPr>
                      <a:r>
                        <a:rPr lang="en-IN" sz="1100" b="0" i="0" u="none" strike="noStrike">
                          <a:solidFill>
                            <a:srgbClr val="000000"/>
                          </a:solidFill>
                          <a:effectLst/>
                          <a:latin typeface="Cambria" panose="02040503050406030204" pitchFamily="18" charset="0"/>
                          <a:ea typeface="Cambria" panose="02040503050406030204" pitchFamily="18" charset="0"/>
                        </a:rPr>
                        <a:t>2,00,000</a:t>
                      </a:r>
                    </a:p>
                  </a:txBody>
                  <a:tcPr marL="6350" marR="6350" marT="6350" marB="0" anchor="ctr">
                    <a:solidFill>
                      <a:schemeClr val="bg1">
                        <a:lumMod val="95000"/>
                      </a:schemeClr>
                    </a:solidFill>
                  </a:tcPr>
                </a:tc>
                <a:tc>
                  <a:txBody>
                    <a:bodyPr/>
                    <a:lstStyle/>
                    <a:p>
                      <a:pPr algn="ctr" fontAlgn="b">
                        <a:buNone/>
                      </a:pPr>
                      <a:r>
                        <a:rPr lang="en-IN" sz="1100" b="0" i="0" u="none" strike="noStrike">
                          <a:solidFill>
                            <a:srgbClr val="000000"/>
                          </a:solidFill>
                          <a:effectLst/>
                          <a:latin typeface="Cambria" panose="02040503050406030204" pitchFamily="18" charset="0"/>
                          <a:ea typeface="Cambria" panose="02040503050406030204" pitchFamily="18" charset="0"/>
                        </a:rPr>
                        <a:t>5.13</a:t>
                      </a:r>
                    </a:p>
                  </a:txBody>
                  <a:tcPr marL="6350" marR="6350" marT="6350" marB="0" anchor="ctr">
                    <a:solidFill>
                      <a:schemeClr val="bg1">
                        <a:lumMod val="95000"/>
                      </a:schemeClr>
                    </a:solidFill>
                  </a:tcPr>
                </a:tc>
                <a:tc>
                  <a:txBody>
                    <a:bodyPr/>
                    <a:lstStyle/>
                    <a:p>
                      <a:pPr algn="ctr" fontAlgn="b">
                        <a:buNone/>
                      </a:pPr>
                      <a:r>
                        <a:rPr lang="en-IN" sz="1100" b="0" i="0" u="none" strike="noStrike">
                          <a:solidFill>
                            <a:srgbClr val="000000"/>
                          </a:solidFill>
                          <a:effectLst/>
                          <a:latin typeface="Cambria" panose="02040503050406030204" pitchFamily="18" charset="0"/>
                          <a:ea typeface="Cambria" panose="02040503050406030204" pitchFamily="18" charset="0"/>
                        </a:rPr>
                        <a:t>4.29</a:t>
                      </a:r>
                    </a:p>
                  </a:txBody>
                  <a:tcPr marL="6350" marR="6350" marT="6350" marB="0" anchor="ctr">
                    <a:solidFill>
                      <a:schemeClr val="bg1">
                        <a:lumMod val="95000"/>
                      </a:schemeClr>
                    </a:solidFill>
                  </a:tcPr>
                </a:tc>
                <a:tc>
                  <a:txBody>
                    <a:bodyPr/>
                    <a:lstStyle/>
                    <a:p>
                      <a:pPr algn="ctr" fontAlgn="b">
                        <a:buNone/>
                      </a:pPr>
                      <a:r>
                        <a:rPr lang="en-IN" sz="1100" b="0" i="0" u="none" strike="noStrike">
                          <a:solidFill>
                            <a:srgbClr val="000000"/>
                          </a:solidFill>
                          <a:effectLst/>
                          <a:latin typeface="Cambria" panose="02040503050406030204" pitchFamily="18" charset="0"/>
                          <a:ea typeface="Cambria" panose="02040503050406030204" pitchFamily="18" charset="0"/>
                        </a:rPr>
                        <a:t>BBB-</a:t>
                      </a:r>
                    </a:p>
                  </a:txBody>
                  <a:tcPr marL="6350" marR="6350" marT="6350" marB="0" anchor="ctr">
                    <a:solidFill>
                      <a:schemeClr val="bg1">
                        <a:lumMod val="95000"/>
                      </a:schemeClr>
                    </a:solidFill>
                  </a:tcPr>
                </a:tc>
                <a:tc>
                  <a:txBody>
                    <a:bodyPr/>
                    <a:lstStyle/>
                    <a:p>
                      <a:pPr algn="ctr" fontAlgn="b">
                        <a:buNone/>
                      </a:pPr>
                      <a:r>
                        <a:rPr lang="en-IN" sz="1100" b="0" i="0" u="none" strike="noStrike">
                          <a:solidFill>
                            <a:srgbClr val="000000"/>
                          </a:solidFill>
                          <a:effectLst/>
                          <a:latin typeface="Cambria" panose="02040503050406030204" pitchFamily="18" charset="0"/>
                          <a:ea typeface="Cambria" panose="02040503050406030204" pitchFamily="18" charset="0"/>
                        </a:rPr>
                        <a:t>2.78</a:t>
                      </a:r>
                    </a:p>
                  </a:txBody>
                  <a:tcPr marL="6350" marR="6350" marT="6350" marB="0" anchor="ctr">
                    <a:solidFill>
                      <a:schemeClr val="bg1">
                        <a:lumMod val="95000"/>
                      </a:schemeClr>
                    </a:solidFill>
                  </a:tcPr>
                </a:tc>
                <a:extLst>
                  <a:ext uri="{0D108BD9-81ED-4DB2-BD59-A6C34878D82A}">
                    <a16:rowId xmlns:a16="http://schemas.microsoft.com/office/drawing/2014/main" val="806135682"/>
                  </a:ext>
                </a:extLst>
              </a:tr>
              <a:tr h="230857">
                <a:tc>
                  <a:txBody>
                    <a:bodyPr/>
                    <a:lstStyle/>
                    <a:p>
                      <a:pPr algn="ctr" fontAlgn="b">
                        <a:buNone/>
                      </a:pPr>
                      <a:r>
                        <a:rPr lang="en-IN" sz="1100" b="0" i="0" u="none" strike="noStrike">
                          <a:solidFill>
                            <a:srgbClr val="000000"/>
                          </a:solidFill>
                          <a:effectLst/>
                          <a:latin typeface="Cambria" panose="02040503050406030204" pitchFamily="18" charset="0"/>
                          <a:ea typeface="Cambria" panose="02040503050406030204" pitchFamily="18" charset="0"/>
                        </a:rPr>
                        <a:t>LENDLEASE FINANCE LTD</a:t>
                      </a:r>
                    </a:p>
                  </a:txBody>
                  <a:tcPr marL="6350" marR="6350" marT="6350" marB="0" anchor="ctr"/>
                </a:tc>
                <a:tc>
                  <a:txBody>
                    <a:bodyPr/>
                    <a:lstStyle/>
                    <a:p>
                      <a:pPr algn="ctr" fontAlgn="b">
                        <a:buNone/>
                      </a:pPr>
                      <a:r>
                        <a:rPr lang="en-IN" sz="1100" b="0" i="0" u="none" strike="noStrike">
                          <a:solidFill>
                            <a:srgbClr val="000000"/>
                          </a:solidFill>
                          <a:effectLst/>
                          <a:latin typeface="Cambria" panose="02040503050406030204" pitchFamily="18" charset="0"/>
                          <a:ea typeface="Cambria" panose="02040503050406030204" pitchFamily="18" charset="0"/>
                        </a:rPr>
                        <a:t>AUSTRALIA</a:t>
                      </a:r>
                    </a:p>
                  </a:txBody>
                  <a:tcPr marL="6350" marR="6350" marT="6350" marB="0" anchor="ctr"/>
                </a:tc>
                <a:tc>
                  <a:txBody>
                    <a:bodyPr/>
                    <a:lstStyle/>
                    <a:p>
                      <a:pPr algn="ctr" fontAlgn="b">
                        <a:buNone/>
                      </a:pPr>
                      <a:endParaRPr lang="en-IN" sz="1100" b="0" i="0" u="none" strike="noStrike">
                        <a:solidFill>
                          <a:srgbClr val="000000"/>
                        </a:solidFill>
                        <a:effectLst/>
                        <a:latin typeface="Cambria" panose="02040503050406030204" pitchFamily="18" charset="0"/>
                        <a:ea typeface="Cambria" panose="02040503050406030204" pitchFamily="18" charset="0"/>
                      </a:endParaRPr>
                    </a:p>
                  </a:txBody>
                  <a:tcPr marL="6350" marR="6350" marT="6350" marB="0" anchor="ctr"/>
                </a:tc>
                <a:tc>
                  <a:txBody>
                    <a:bodyPr/>
                    <a:lstStyle/>
                    <a:p>
                      <a:pPr algn="ctr" fontAlgn="b">
                        <a:buNone/>
                      </a:pPr>
                      <a:r>
                        <a:rPr lang="en-IN" sz="1100" b="0" i="0" u="none" strike="noStrike">
                          <a:solidFill>
                            <a:srgbClr val="000000"/>
                          </a:solidFill>
                          <a:effectLst/>
                          <a:latin typeface="Cambria" panose="02040503050406030204" pitchFamily="18" charset="0"/>
                          <a:ea typeface="Cambria" panose="02040503050406030204" pitchFamily="18" charset="0"/>
                        </a:rPr>
                        <a:t>27/4/2027</a:t>
                      </a:r>
                    </a:p>
                  </a:txBody>
                  <a:tcPr marL="6350" marR="6350" marT="6350" marB="0" anchor="ctr"/>
                </a:tc>
                <a:tc>
                  <a:txBody>
                    <a:bodyPr/>
                    <a:lstStyle/>
                    <a:p>
                      <a:pPr algn="ctr" fontAlgn="b">
                        <a:buNone/>
                      </a:pPr>
                      <a:r>
                        <a:rPr lang="en-IN" sz="1100" b="0" i="0" u="none" strike="noStrike">
                          <a:solidFill>
                            <a:srgbClr val="000000"/>
                          </a:solidFill>
                          <a:effectLst/>
                          <a:latin typeface="Cambria" panose="02040503050406030204" pitchFamily="18" charset="0"/>
                          <a:ea typeface="Cambria" panose="02040503050406030204" pitchFamily="18" charset="0"/>
                        </a:rPr>
                        <a:t>2,50,000</a:t>
                      </a:r>
                    </a:p>
                  </a:txBody>
                  <a:tcPr marL="6350" marR="6350" marT="6350" marB="0" anchor="ctr"/>
                </a:tc>
                <a:tc>
                  <a:txBody>
                    <a:bodyPr/>
                    <a:lstStyle/>
                    <a:p>
                      <a:pPr algn="ctr" fontAlgn="b">
                        <a:buNone/>
                      </a:pPr>
                      <a:r>
                        <a:rPr lang="en-IN" sz="1100" b="0" i="0" u="none" strike="noStrike">
                          <a:solidFill>
                            <a:srgbClr val="000000"/>
                          </a:solidFill>
                          <a:effectLst/>
                          <a:latin typeface="Cambria" panose="02040503050406030204" pitchFamily="18" charset="0"/>
                          <a:ea typeface="Cambria" panose="02040503050406030204" pitchFamily="18" charset="0"/>
                        </a:rPr>
                        <a:t>3.90</a:t>
                      </a:r>
                    </a:p>
                  </a:txBody>
                  <a:tcPr marL="6350" marR="6350" marT="6350" marB="0" anchor="ctr"/>
                </a:tc>
                <a:tc>
                  <a:txBody>
                    <a:bodyPr/>
                    <a:lstStyle/>
                    <a:p>
                      <a:pPr algn="ctr" fontAlgn="b">
                        <a:buNone/>
                      </a:pPr>
                      <a:r>
                        <a:rPr lang="en-IN" sz="1100" b="0" i="0" u="none" strike="noStrike">
                          <a:solidFill>
                            <a:srgbClr val="000000"/>
                          </a:solidFill>
                          <a:effectLst/>
                          <a:latin typeface="Cambria" panose="02040503050406030204" pitchFamily="18" charset="0"/>
                          <a:ea typeface="Cambria" panose="02040503050406030204" pitchFamily="18" charset="0"/>
                        </a:rPr>
                        <a:t>1.96</a:t>
                      </a:r>
                    </a:p>
                  </a:txBody>
                  <a:tcPr marL="6350" marR="6350" marT="6350" marB="0" anchor="ctr"/>
                </a:tc>
                <a:tc>
                  <a:txBody>
                    <a:bodyPr/>
                    <a:lstStyle/>
                    <a:p>
                      <a:pPr algn="ctr" fontAlgn="b">
                        <a:buNone/>
                      </a:pPr>
                      <a:r>
                        <a:rPr lang="en-IN" sz="1100" b="0" i="0" u="none" strike="noStrike">
                          <a:solidFill>
                            <a:srgbClr val="000000"/>
                          </a:solidFill>
                          <a:effectLst/>
                          <a:latin typeface="Cambria" panose="02040503050406030204" pitchFamily="18" charset="0"/>
                          <a:ea typeface="Cambria" panose="02040503050406030204" pitchFamily="18" charset="0"/>
                        </a:rPr>
                        <a:t>BBB-</a:t>
                      </a:r>
                    </a:p>
                  </a:txBody>
                  <a:tcPr marL="6350" marR="6350" marT="6350" marB="0" anchor="ctr"/>
                </a:tc>
                <a:tc>
                  <a:txBody>
                    <a:bodyPr/>
                    <a:lstStyle/>
                    <a:p>
                      <a:pPr algn="ctr" fontAlgn="b">
                        <a:buNone/>
                      </a:pPr>
                      <a:r>
                        <a:rPr lang="en-IN" sz="1100" b="0" i="0" u="none" strike="noStrike">
                          <a:solidFill>
                            <a:srgbClr val="000000"/>
                          </a:solidFill>
                          <a:effectLst/>
                          <a:latin typeface="Cambria" panose="02040503050406030204" pitchFamily="18" charset="0"/>
                          <a:ea typeface="Cambria" panose="02040503050406030204" pitchFamily="18" charset="0"/>
                        </a:rPr>
                        <a:t>1.15</a:t>
                      </a:r>
                    </a:p>
                  </a:txBody>
                  <a:tcPr marL="6350" marR="6350" marT="6350" marB="0" anchor="ctr"/>
                </a:tc>
                <a:extLst>
                  <a:ext uri="{0D108BD9-81ED-4DB2-BD59-A6C34878D82A}">
                    <a16:rowId xmlns:a16="http://schemas.microsoft.com/office/drawing/2014/main" val="912916021"/>
                  </a:ext>
                </a:extLst>
              </a:tr>
              <a:tr h="230857">
                <a:tc>
                  <a:txBody>
                    <a:bodyPr/>
                    <a:lstStyle/>
                    <a:p>
                      <a:pPr algn="ctr" fontAlgn="b">
                        <a:buNone/>
                      </a:pPr>
                      <a:r>
                        <a:rPr lang="en-IN" sz="1100" b="0" i="0" u="none" strike="noStrike">
                          <a:solidFill>
                            <a:srgbClr val="000000"/>
                          </a:solidFill>
                          <a:effectLst/>
                          <a:latin typeface="Cambria" panose="02040503050406030204" pitchFamily="18" charset="0"/>
                          <a:ea typeface="Cambria" panose="02040503050406030204" pitchFamily="18" charset="0"/>
                        </a:rPr>
                        <a:t>MPACT TREASURY CO</a:t>
                      </a:r>
                    </a:p>
                  </a:txBody>
                  <a:tcPr marL="6350" marR="6350" marT="6350" marB="0" anchor="ctr">
                    <a:solidFill>
                      <a:schemeClr val="bg1">
                        <a:lumMod val="95000"/>
                      </a:schemeClr>
                    </a:solidFill>
                  </a:tcPr>
                </a:tc>
                <a:tc>
                  <a:txBody>
                    <a:bodyPr/>
                    <a:lstStyle/>
                    <a:p>
                      <a:pPr algn="ctr" fontAlgn="b">
                        <a:buNone/>
                      </a:pPr>
                      <a:r>
                        <a:rPr lang="en-IN" sz="1100" b="0" i="0" u="none" strike="noStrike">
                          <a:solidFill>
                            <a:srgbClr val="000000"/>
                          </a:solidFill>
                          <a:effectLst/>
                          <a:latin typeface="Cambria" panose="02040503050406030204" pitchFamily="18" charset="0"/>
                          <a:ea typeface="Cambria" panose="02040503050406030204" pitchFamily="18" charset="0"/>
                        </a:rPr>
                        <a:t>SINGAPORE</a:t>
                      </a:r>
                    </a:p>
                  </a:txBody>
                  <a:tcPr marL="6350" marR="6350" marT="6350" marB="0" anchor="ctr">
                    <a:solidFill>
                      <a:schemeClr val="bg1">
                        <a:lumMod val="95000"/>
                      </a:schemeClr>
                    </a:solidFill>
                  </a:tcPr>
                </a:tc>
                <a:tc>
                  <a:txBody>
                    <a:bodyPr/>
                    <a:lstStyle/>
                    <a:p>
                      <a:pPr algn="ctr" fontAlgn="b">
                        <a:buNone/>
                      </a:pPr>
                      <a:endParaRPr lang="en-IN" sz="1100" b="0" i="0" u="none" strike="noStrike" dirty="0">
                        <a:solidFill>
                          <a:srgbClr val="000000"/>
                        </a:solidFill>
                        <a:effectLst/>
                        <a:latin typeface="Cambria" panose="02040503050406030204" pitchFamily="18" charset="0"/>
                        <a:ea typeface="Cambria" panose="02040503050406030204" pitchFamily="18" charset="0"/>
                      </a:endParaRPr>
                    </a:p>
                  </a:txBody>
                  <a:tcPr marL="6350" marR="6350" marT="6350" marB="0" anchor="ctr">
                    <a:solidFill>
                      <a:schemeClr val="bg1">
                        <a:lumMod val="95000"/>
                      </a:schemeClr>
                    </a:solidFill>
                  </a:tcPr>
                </a:tc>
                <a:tc>
                  <a:txBody>
                    <a:bodyPr/>
                    <a:lstStyle/>
                    <a:p>
                      <a:pPr algn="ctr" fontAlgn="b">
                        <a:buNone/>
                      </a:pPr>
                      <a:r>
                        <a:rPr lang="en-IN" sz="1100" b="0" i="0" u="none" strike="noStrike">
                          <a:solidFill>
                            <a:srgbClr val="000000"/>
                          </a:solidFill>
                          <a:effectLst/>
                          <a:latin typeface="Cambria" panose="02040503050406030204" pitchFamily="18" charset="0"/>
                          <a:ea typeface="Cambria" panose="02040503050406030204" pitchFamily="18" charset="0"/>
                        </a:rPr>
                        <a:t>27/8/2027</a:t>
                      </a:r>
                    </a:p>
                  </a:txBody>
                  <a:tcPr marL="6350" marR="6350" marT="6350" marB="0" anchor="ctr">
                    <a:solidFill>
                      <a:schemeClr val="bg1">
                        <a:lumMod val="95000"/>
                      </a:schemeClr>
                    </a:solidFill>
                  </a:tcPr>
                </a:tc>
                <a:tc>
                  <a:txBody>
                    <a:bodyPr/>
                    <a:lstStyle/>
                    <a:p>
                      <a:pPr algn="ctr" fontAlgn="b">
                        <a:buNone/>
                      </a:pPr>
                      <a:r>
                        <a:rPr lang="en-IN" sz="1100" b="0" i="0" u="none" strike="noStrike">
                          <a:solidFill>
                            <a:srgbClr val="000000"/>
                          </a:solidFill>
                          <a:effectLst/>
                          <a:latin typeface="Cambria" panose="02040503050406030204" pitchFamily="18" charset="0"/>
                          <a:ea typeface="Cambria" panose="02040503050406030204" pitchFamily="18" charset="0"/>
                        </a:rPr>
                        <a:t>2,50,000</a:t>
                      </a:r>
                    </a:p>
                  </a:txBody>
                  <a:tcPr marL="6350" marR="6350" marT="6350" marB="0" anchor="ctr">
                    <a:solidFill>
                      <a:schemeClr val="bg1">
                        <a:lumMod val="95000"/>
                      </a:schemeClr>
                    </a:solidFill>
                  </a:tcPr>
                </a:tc>
                <a:tc>
                  <a:txBody>
                    <a:bodyPr/>
                    <a:lstStyle/>
                    <a:p>
                      <a:pPr algn="ctr" fontAlgn="b">
                        <a:buNone/>
                      </a:pPr>
                      <a:r>
                        <a:rPr lang="en-IN" sz="1100" b="0" i="0" u="none" strike="noStrike">
                          <a:solidFill>
                            <a:srgbClr val="000000"/>
                          </a:solidFill>
                          <a:effectLst/>
                          <a:latin typeface="Cambria" panose="02040503050406030204" pitchFamily="18" charset="0"/>
                          <a:ea typeface="Cambria" panose="02040503050406030204" pitchFamily="18" charset="0"/>
                        </a:rPr>
                        <a:t>3.05</a:t>
                      </a:r>
                    </a:p>
                  </a:txBody>
                  <a:tcPr marL="6350" marR="6350" marT="6350" marB="0" anchor="ctr">
                    <a:solidFill>
                      <a:schemeClr val="bg1">
                        <a:lumMod val="95000"/>
                      </a:schemeClr>
                    </a:solidFill>
                  </a:tcPr>
                </a:tc>
                <a:tc>
                  <a:txBody>
                    <a:bodyPr/>
                    <a:lstStyle/>
                    <a:p>
                      <a:pPr algn="ctr" fontAlgn="b">
                        <a:buNone/>
                      </a:pPr>
                      <a:r>
                        <a:rPr lang="en-IN" sz="1100" b="0" i="0" u="none" strike="noStrike">
                          <a:solidFill>
                            <a:srgbClr val="000000"/>
                          </a:solidFill>
                          <a:effectLst/>
                          <a:latin typeface="Cambria" panose="02040503050406030204" pitchFamily="18" charset="0"/>
                          <a:ea typeface="Cambria" panose="02040503050406030204" pitchFamily="18" charset="0"/>
                        </a:rPr>
                        <a:t>1.86</a:t>
                      </a:r>
                    </a:p>
                  </a:txBody>
                  <a:tcPr marL="6350" marR="6350" marT="6350" marB="0" anchor="ctr">
                    <a:solidFill>
                      <a:schemeClr val="bg1">
                        <a:lumMod val="95000"/>
                      </a:schemeClr>
                    </a:solidFill>
                  </a:tcPr>
                </a:tc>
                <a:tc>
                  <a:txBody>
                    <a:bodyPr/>
                    <a:lstStyle/>
                    <a:p>
                      <a:pPr algn="ctr" fontAlgn="b">
                        <a:buNone/>
                      </a:pPr>
                      <a:r>
                        <a:rPr lang="en-IN" sz="1100" b="0" i="0" u="none" strike="noStrike">
                          <a:solidFill>
                            <a:srgbClr val="000000"/>
                          </a:solidFill>
                          <a:effectLst/>
                          <a:latin typeface="Cambria" panose="02040503050406030204" pitchFamily="18" charset="0"/>
                          <a:ea typeface="Cambria" panose="02040503050406030204" pitchFamily="18" charset="0"/>
                        </a:rPr>
                        <a:t>NR</a:t>
                      </a:r>
                    </a:p>
                  </a:txBody>
                  <a:tcPr marL="6350" marR="6350" marT="6350" marB="0" anchor="ctr">
                    <a:solidFill>
                      <a:schemeClr val="bg1">
                        <a:lumMod val="95000"/>
                      </a:schemeClr>
                    </a:solidFill>
                  </a:tcPr>
                </a:tc>
                <a:tc>
                  <a:txBody>
                    <a:bodyPr/>
                    <a:lstStyle/>
                    <a:p>
                      <a:pPr algn="ctr" fontAlgn="b">
                        <a:buNone/>
                      </a:pPr>
                      <a:r>
                        <a:rPr lang="en-IN" sz="1100" b="0" i="0" u="none" strike="noStrike">
                          <a:solidFill>
                            <a:srgbClr val="000000"/>
                          </a:solidFill>
                          <a:effectLst/>
                          <a:latin typeface="Cambria" panose="02040503050406030204" pitchFamily="18" charset="0"/>
                          <a:ea typeface="Cambria" panose="02040503050406030204" pitchFamily="18" charset="0"/>
                        </a:rPr>
                        <a:t>1.47</a:t>
                      </a:r>
                    </a:p>
                  </a:txBody>
                  <a:tcPr marL="6350" marR="6350" marT="6350" marB="0" anchor="ctr">
                    <a:solidFill>
                      <a:schemeClr val="bg1">
                        <a:lumMod val="95000"/>
                      </a:schemeClr>
                    </a:solidFill>
                  </a:tcPr>
                </a:tc>
                <a:extLst>
                  <a:ext uri="{0D108BD9-81ED-4DB2-BD59-A6C34878D82A}">
                    <a16:rowId xmlns:a16="http://schemas.microsoft.com/office/drawing/2014/main" val="3513755006"/>
                  </a:ext>
                </a:extLst>
              </a:tr>
              <a:tr h="230857">
                <a:tc>
                  <a:txBody>
                    <a:bodyPr/>
                    <a:lstStyle/>
                    <a:p>
                      <a:pPr algn="ctr" fontAlgn="b">
                        <a:buNone/>
                      </a:pPr>
                      <a:r>
                        <a:rPr lang="en-IN" sz="1100" b="0" i="0" u="none" strike="noStrike">
                          <a:solidFill>
                            <a:srgbClr val="000000"/>
                          </a:solidFill>
                          <a:effectLst/>
                          <a:latin typeface="Cambria" panose="02040503050406030204" pitchFamily="18" charset="0"/>
                          <a:ea typeface="Cambria" panose="02040503050406030204" pitchFamily="18" charset="0"/>
                        </a:rPr>
                        <a:t>STANDARD CHARTERED PLC</a:t>
                      </a:r>
                    </a:p>
                  </a:txBody>
                  <a:tcPr marL="6350" marR="6350" marT="6350" marB="0" anchor="ctr"/>
                </a:tc>
                <a:tc>
                  <a:txBody>
                    <a:bodyPr/>
                    <a:lstStyle/>
                    <a:p>
                      <a:pPr algn="ctr" fontAlgn="b">
                        <a:buNone/>
                      </a:pPr>
                      <a:r>
                        <a:rPr lang="en-IN" sz="1100" b="0" i="0" u="none" strike="noStrike">
                          <a:solidFill>
                            <a:srgbClr val="000000"/>
                          </a:solidFill>
                          <a:effectLst/>
                          <a:latin typeface="Cambria" panose="02040503050406030204" pitchFamily="18" charset="0"/>
                          <a:ea typeface="Cambria" panose="02040503050406030204" pitchFamily="18" charset="0"/>
                        </a:rPr>
                        <a:t>BRITAIN</a:t>
                      </a:r>
                    </a:p>
                  </a:txBody>
                  <a:tcPr marL="6350" marR="6350" marT="6350" marB="0" anchor="ctr"/>
                </a:tc>
                <a:tc>
                  <a:txBody>
                    <a:bodyPr/>
                    <a:lstStyle/>
                    <a:p>
                      <a:pPr algn="ctr" fontAlgn="b">
                        <a:buNone/>
                      </a:pPr>
                      <a:r>
                        <a:rPr lang="en-IN" sz="1100" b="0" i="0" u="none" strike="noStrike">
                          <a:solidFill>
                            <a:srgbClr val="000000"/>
                          </a:solidFill>
                          <a:effectLst/>
                          <a:latin typeface="Cambria" panose="02040503050406030204" pitchFamily="18" charset="0"/>
                          <a:ea typeface="Cambria" panose="02040503050406030204" pitchFamily="18" charset="0"/>
                        </a:rPr>
                        <a:t>14/6/2032</a:t>
                      </a:r>
                    </a:p>
                  </a:txBody>
                  <a:tcPr marL="6350" marR="6350" marT="6350" marB="0" anchor="ctr"/>
                </a:tc>
                <a:tc>
                  <a:txBody>
                    <a:bodyPr/>
                    <a:lstStyle/>
                    <a:p>
                      <a:pPr algn="ctr" fontAlgn="b">
                        <a:buNone/>
                      </a:pPr>
                      <a:r>
                        <a:rPr lang="en-IN" sz="1100" b="0" i="0" u="none" strike="noStrike">
                          <a:solidFill>
                            <a:srgbClr val="000000"/>
                          </a:solidFill>
                          <a:effectLst/>
                          <a:latin typeface="Cambria" panose="02040503050406030204" pitchFamily="18" charset="0"/>
                          <a:ea typeface="Cambria" panose="02040503050406030204" pitchFamily="18" charset="0"/>
                        </a:rPr>
                        <a:t>14/6/2033</a:t>
                      </a:r>
                    </a:p>
                  </a:txBody>
                  <a:tcPr marL="6350" marR="6350" marT="6350" marB="0" anchor="ctr"/>
                </a:tc>
                <a:tc>
                  <a:txBody>
                    <a:bodyPr/>
                    <a:lstStyle/>
                    <a:p>
                      <a:pPr algn="ctr" fontAlgn="b">
                        <a:buNone/>
                      </a:pPr>
                      <a:r>
                        <a:rPr lang="en-IN" sz="1100" b="0" i="0" u="none" strike="noStrike" dirty="0">
                          <a:solidFill>
                            <a:srgbClr val="000000"/>
                          </a:solidFill>
                          <a:effectLst/>
                          <a:latin typeface="Cambria" panose="02040503050406030204" pitchFamily="18" charset="0"/>
                          <a:ea typeface="Cambria" panose="02040503050406030204" pitchFamily="18" charset="0"/>
                        </a:rPr>
                        <a:t>2,50,000</a:t>
                      </a:r>
                    </a:p>
                  </a:txBody>
                  <a:tcPr marL="6350" marR="6350" marT="6350" marB="0" anchor="ctr"/>
                </a:tc>
                <a:tc>
                  <a:txBody>
                    <a:bodyPr/>
                    <a:lstStyle/>
                    <a:p>
                      <a:pPr algn="ctr" fontAlgn="b">
                        <a:buNone/>
                      </a:pPr>
                      <a:r>
                        <a:rPr lang="en-IN" sz="1100" b="0" i="0" u="none" strike="noStrike">
                          <a:solidFill>
                            <a:srgbClr val="000000"/>
                          </a:solidFill>
                          <a:effectLst/>
                          <a:latin typeface="Cambria" panose="02040503050406030204" pitchFamily="18" charset="0"/>
                          <a:ea typeface="Cambria" panose="02040503050406030204" pitchFamily="18" charset="0"/>
                        </a:rPr>
                        <a:t>4.50</a:t>
                      </a:r>
                    </a:p>
                  </a:txBody>
                  <a:tcPr marL="6350" marR="6350" marT="6350" marB="0" anchor="ctr"/>
                </a:tc>
                <a:tc>
                  <a:txBody>
                    <a:bodyPr/>
                    <a:lstStyle/>
                    <a:p>
                      <a:pPr algn="ctr" fontAlgn="b">
                        <a:buNone/>
                      </a:pPr>
                      <a:r>
                        <a:rPr lang="en-IN" sz="1100" b="0" i="0" u="none" strike="noStrike">
                          <a:solidFill>
                            <a:srgbClr val="000000"/>
                          </a:solidFill>
                          <a:effectLst/>
                          <a:latin typeface="Cambria" panose="02040503050406030204" pitchFamily="18" charset="0"/>
                          <a:ea typeface="Cambria" panose="02040503050406030204" pitchFamily="18" charset="0"/>
                        </a:rPr>
                        <a:t>2.76</a:t>
                      </a:r>
                    </a:p>
                  </a:txBody>
                  <a:tcPr marL="6350" marR="6350" marT="6350" marB="0" anchor="ctr"/>
                </a:tc>
                <a:tc>
                  <a:txBody>
                    <a:bodyPr/>
                    <a:lstStyle/>
                    <a:p>
                      <a:pPr algn="ctr" fontAlgn="b">
                        <a:buNone/>
                      </a:pPr>
                      <a:r>
                        <a:rPr lang="en-IN" sz="1100" b="0" i="0" u="none" strike="noStrike">
                          <a:solidFill>
                            <a:srgbClr val="000000"/>
                          </a:solidFill>
                          <a:effectLst/>
                          <a:latin typeface="Cambria" panose="02040503050406030204" pitchFamily="18" charset="0"/>
                          <a:ea typeface="Cambria" panose="02040503050406030204" pitchFamily="18" charset="0"/>
                        </a:rPr>
                        <a:t>A-</a:t>
                      </a:r>
                    </a:p>
                  </a:txBody>
                  <a:tcPr marL="6350" marR="6350" marT="6350" marB="0" anchor="ctr"/>
                </a:tc>
                <a:tc>
                  <a:txBody>
                    <a:bodyPr/>
                    <a:lstStyle/>
                    <a:p>
                      <a:pPr algn="ctr" fontAlgn="b">
                        <a:buNone/>
                      </a:pPr>
                      <a:r>
                        <a:rPr lang="en-IN" sz="1100" b="0" i="0" u="none" strike="noStrike" dirty="0">
                          <a:solidFill>
                            <a:srgbClr val="000000"/>
                          </a:solidFill>
                          <a:effectLst/>
                          <a:latin typeface="Cambria" panose="02040503050406030204" pitchFamily="18" charset="0"/>
                          <a:ea typeface="Cambria" panose="02040503050406030204" pitchFamily="18" charset="0"/>
                        </a:rPr>
                        <a:t>5.57</a:t>
                      </a:r>
                    </a:p>
                  </a:txBody>
                  <a:tcPr marL="6350" marR="6350" marT="6350" marB="0" anchor="ctr"/>
                </a:tc>
                <a:extLst>
                  <a:ext uri="{0D108BD9-81ED-4DB2-BD59-A6C34878D82A}">
                    <a16:rowId xmlns:a16="http://schemas.microsoft.com/office/drawing/2014/main" val="2918241470"/>
                  </a:ext>
                </a:extLst>
              </a:tr>
            </a:tbl>
          </a:graphicData>
        </a:graphic>
      </p:graphicFrame>
      <p:pic>
        <p:nvPicPr>
          <p:cNvPr id="6" name="Picture 5" descr="A white text on a black background&#10;&#10;AI-generated content may be incorrect.">
            <a:extLst>
              <a:ext uri="{FF2B5EF4-FFF2-40B4-BE49-F238E27FC236}">
                <a16:creationId xmlns:a16="http://schemas.microsoft.com/office/drawing/2014/main" id="{44DCC4D7-125B-A628-9688-BC9F28E4E47A}"/>
              </a:ext>
            </a:extLst>
          </p:cNvPr>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10362466" y="234062"/>
            <a:ext cx="1559328" cy="340260"/>
          </a:xfrm>
          <a:prstGeom prst="rect">
            <a:avLst/>
          </a:prstGeom>
        </p:spPr>
      </p:pic>
    </p:spTree>
    <p:extLst>
      <p:ext uri="{BB962C8B-B14F-4D97-AF65-F5344CB8AC3E}">
        <p14:creationId xmlns:p14="http://schemas.microsoft.com/office/powerpoint/2010/main" val="2477319710"/>
      </p:ext>
    </p:extLst>
  </p:cSld>
  <p:clrMapOvr>
    <a:masterClrMapping/>
  </p:clrMapOvr>
</p:sld>
</file>

<file path=ppt/tags/tag1.xml><?xml version="1.0" encoding="utf-8"?>
<p:tagLst xmlns:a="http://schemas.openxmlformats.org/drawingml/2006/main" xmlns:r="http://schemas.openxmlformats.org/officeDocument/2006/relationships" xmlns:p="http://schemas.openxmlformats.org/presentationml/2006/main">
  <p:tag name="MM_SLIDE_TYPE" val="6"/>
</p:tagLst>
</file>

<file path=ppt/tags/tag2.xml><?xml version="1.0" encoding="utf-8"?>
<p:tagLst xmlns:a="http://schemas.openxmlformats.org/drawingml/2006/main" xmlns:r="http://schemas.openxmlformats.org/officeDocument/2006/relationships" xmlns:p="http://schemas.openxmlformats.org/presentationml/2006/main">
  <p:tag name="MM_SLIDE_TYPE" val="6"/>
</p:tagLst>
</file>

<file path=ppt/tags/tag3.xml><?xml version="1.0" encoding="utf-8"?>
<p:tagLst xmlns:a="http://schemas.openxmlformats.org/drawingml/2006/main" xmlns:r="http://schemas.openxmlformats.org/officeDocument/2006/relationships" xmlns:p="http://schemas.openxmlformats.org/presentationml/2006/main">
  <p:tag name="MM_SLIDE_TYPE" val="6"/>
</p:tagLst>
</file>

<file path=ppt/tags/tag4.xml><?xml version="1.0" encoding="utf-8"?>
<p:tagLst xmlns:a="http://schemas.openxmlformats.org/drawingml/2006/main" xmlns:r="http://schemas.openxmlformats.org/officeDocument/2006/relationships" xmlns:p="http://schemas.openxmlformats.org/presentationml/2006/main">
  <p:tag name="MM_SLIDE_TYPE" val="6"/>
</p:tagLst>
</file>

<file path=ppt/theme/theme1.xml><?xml version="1.0" encoding="utf-8"?>
<a:theme xmlns:a="http://schemas.openxmlformats.org/drawingml/2006/main" name="Office Theme">
  <a:themeElements>
    <a:clrScheme name="Office">
      <a:dk1>
        <a:sysClr val="windowText" lastClr="000000"/>
      </a:dk1>
      <a:lt1>
        <a:sysClr val="window" lastClr="FFFFFF"/>
      </a:lt1>
      <a:dk2>
        <a:srgbClr val="0E2841"/>
      </a:dk2>
      <a:lt2>
        <a:srgbClr val="E8E8E8"/>
      </a:lt2>
      <a:accent1>
        <a:srgbClr val="156082"/>
      </a:accent1>
      <a:accent2>
        <a:srgbClr val="E97132"/>
      </a:accent2>
      <a:accent3>
        <a:srgbClr val="196B24"/>
      </a:accent3>
      <a:accent4>
        <a:srgbClr val="0F9ED5"/>
      </a:accent4>
      <a:accent5>
        <a:srgbClr val="A02B93"/>
      </a:accent5>
      <a:accent6>
        <a:srgbClr val="4EA72E"/>
      </a:accent6>
      <a:hlink>
        <a:srgbClr val="467886"/>
      </a:hlink>
      <a:folHlink>
        <a:srgbClr val="96607D"/>
      </a:folHlink>
    </a:clrScheme>
    <a:fontScheme name="Office">
      <a:majorFont>
        <a:latin typeface="Aptos Display" panose="0211000402020202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Aptos" panose="0211000402020202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12700" cap="flat" cmpd="sng" algn="ctr">
          <a:solidFill>
            <a:schemeClr val="phClr"/>
          </a:solidFill>
          <a:prstDash val="solid"/>
          <a:miter lim="800000"/>
        </a:ln>
        <a:ln w="19050" cap="flat" cmpd="sng" algn="ctr">
          <a:solidFill>
            <a:schemeClr val="phClr"/>
          </a:solidFill>
          <a:prstDash val="solid"/>
          <a:miter lim="800000"/>
        </a:ln>
        <a:ln w="2540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lnDef>
      <a:spPr/>
      <a:bodyPr/>
      <a:lstStyle/>
      <a:style>
        <a:lnRef idx="2">
          <a:schemeClr val="accent1"/>
        </a:lnRef>
        <a:fillRef idx="0">
          <a:schemeClr val="accent1"/>
        </a:fillRef>
        <a:effectRef idx="1">
          <a:schemeClr val="accent1"/>
        </a:effectRef>
        <a:fontRef idx="minor">
          <a:schemeClr val="tx1"/>
        </a:fontRef>
      </a:style>
    </a:lnDef>
  </a:objectDefaults>
  <a:extraClrSchemeLst/>
  <a:extLst>
    <a:ext uri="{05A4C25C-085E-4340-85A3-A5531E510DB2}">
      <thm15:themeFamily xmlns:thm15="http://schemas.microsoft.com/office/thememl/2012/main" name="Office Theme" id="{2E142A2C-CD16-42D6-873A-C26D2A0506FA}" vid="{1BDDFF52-6CD6-40A5-AB3C-68EB2F1E4D0A}"/>
    </a:ext>
  </a:extLst>
</a:theme>
</file>

<file path=ppt/theme/theme2.xml><?xml version="1.0" encoding="utf-8"?>
<a:theme xmlns:a="http://schemas.openxmlformats.org/drawingml/2006/main" name="1_Office Theme">
  <a:themeElements>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3.xml><?xml version="1.0" encoding="utf-8"?>
<a:theme xmlns:a="http://schemas.openxmlformats.org/drawingml/2006/main" name="2_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4.xml><?xml version="1.0" encoding="utf-8"?>
<a:theme xmlns:a="http://schemas.openxmlformats.org/drawingml/2006/main" name="6_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bodyPr/>
      <a:lstStyle/>
      <a:style>
        <a:lnRef idx="1">
          <a:schemeClr val="accent1"/>
        </a:lnRef>
        <a:fillRef idx="3">
          <a:schemeClr val="accent1"/>
        </a:fillRef>
        <a:effectRef idx="2">
          <a:schemeClr val="accent1"/>
        </a:effectRef>
        <a:fontRef idx="minor">
          <a:schemeClr val="lt1"/>
        </a:fontRef>
      </a:style>
    </a:spDef>
    <a:lnDef>
      <a:spPr/>
      <a:bodyPr/>
      <a:lstStyle/>
      <a:style>
        <a:lnRef idx="2">
          <a:schemeClr val="accent1"/>
        </a:lnRef>
        <a:fillRef idx="0">
          <a:schemeClr val="accent1"/>
        </a:fillRef>
        <a:effectRef idx="1">
          <a:schemeClr val="accent1"/>
        </a:effectRef>
        <a:fontRef idx="minor">
          <a:schemeClr val="tx1"/>
        </a:fontRef>
      </a:style>
    </a:lnDef>
  </a:objectDefaults>
  <a:extraClrSchemeLst/>
</a:theme>
</file>

<file path=ppt/theme/theme5.xml><?xml version="1.0" encoding="utf-8"?>
<a:theme xmlns:a="http://schemas.openxmlformats.org/drawingml/2006/main" name="3_Office Theme">
  <a:themeElements>
    <a:clrScheme name="Office">
      <a:dk1>
        <a:sysClr val="windowText" lastClr="000000"/>
      </a:dk1>
      <a:lt1>
        <a:sysClr val="window" lastClr="FFFFFF"/>
      </a:lt1>
      <a:dk2>
        <a:srgbClr val="0E2841"/>
      </a:dk2>
      <a:lt2>
        <a:srgbClr val="E8E8E8"/>
      </a:lt2>
      <a:accent1>
        <a:srgbClr val="156082"/>
      </a:accent1>
      <a:accent2>
        <a:srgbClr val="E97132"/>
      </a:accent2>
      <a:accent3>
        <a:srgbClr val="196B24"/>
      </a:accent3>
      <a:accent4>
        <a:srgbClr val="0F9ED5"/>
      </a:accent4>
      <a:accent5>
        <a:srgbClr val="A02B93"/>
      </a:accent5>
      <a:accent6>
        <a:srgbClr val="4EA72E"/>
      </a:accent6>
      <a:hlink>
        <a:srgbClr val="467886"/>
      </a:hlink>
      <a:folHlink>
        <a:srgbClr val="96607D"/>
      </a:folHlink>
    </a:clrScheme>
    <a:fontScheme name="Office">
      <a:majorFont>
        <a:latin typeface="Aptos Display" panose="0211000402020202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Aptos" panose="0211000402020202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12700" cap="flat" cmpd="sng" algn="ctr">
          <a:solidFill>
            <a:schemeClr val="phClr"/>
          </a:solidFill>
          <a:prstDash val="solid"/>
          <a:miter lim="800000"/>
        </a:ln>
        <a:ln w="19050" cap="flat" cmpd="sng" algn="ctr">
          <a:solidFill>
            <a:schemeClr val="phClr"/>
          </a:solidFill>
          <a:prstDash val="solid"/>
          <a:miter lim="800000"/>
        </a:ln>
        <a:ln w="2540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lnDef>
      <a:spPr/>
      <a:bodyPr/>
      <a:lstStyle/>
      <a:style>
        <a:lnRef idx="2">
          <a:schemeClr val="accent1"/>
        </a:lnRef>
        <a:fillRef idx="0">
          <a:schemeClr val="accent1"/>
        </a:fillRef>
        <a:effectRef idx="1">
          <a:schemeClr val="accent1"/>
        </a:effectRef>
        <a:fontRef idx="minor">
          <a:schemeClr val="tx1"/>
        </a:fontRef>
      </a:style>
    </a:lnDef>
  </a:objectDefaults>
  <a:extraClrSchemeLst/>
  <a:extLst>
    <a:ext uri="{05A4C25C-085E-4340-85A3-A5531E510DB2}">
      <thm15:themeFamily xmlns:thm15="http://schemas.microsoft.com/office/thememl/2012/main" name="Office Theme" id="{2E142A2C-CD16-42D6-873A-C26D2A0506FA}" vid="{1BDDFF52-6CD6-40A5-AB3C-68EB2F1E4D0A}"/>
    </a:ext>
  </a:extLst>
</a:theme>
</file>

<file path=ppt/theme/theme6.xml><?xml version="1.0" encoding="utf-8"?>
<a:theme xmlns:a="http://schemas.openxmlformats.org/drawingml/2006/main" name="Office Theme">
  <a:themeElements>
    <a:clrScheme name="Office">
      <a:dk1>
        <a:sysClr val="windowText" lastClr="000000"/>
      </a:dk1>
      <a:lt1>
        <a:sysClr val="window" lastClr="FFFFFF"/>
      </a:lt1>
      <a:dk2>
        <a:srgbClr val="0E2841"/>
      </a:dk2>
      <a:lt2>
        <a:srgbClr val="E8E8E8"/>
      </a:lt2>
      <a:accent1>
        <a:srgbClr val="156082"/>
      </a:accent1>
      <a:accent2>
        <a:srgbClr val="E97132"/>
      </a:accent2>
      <a:accent3>
        <a:srgbClr val="196B24"/>
      </a:accent3>
      <a:accent4>
        <a:srgbClr val="0F9ED5"/>
      </a:accent4>
      <a:accent5>
        <a:srgbClr val="A02B93"/>
      </a:accent5>
      <a:accent6>
        <a:srgbClr val="4EA72E"/>
      </a:accent6>
      <a:hlink>
        <a:srgbClr val="467886"/>
      </a:hlink>
      <a:folHlink>
        <a:srgbClr val="96607D"/>
      </a:folHlink>
    </a:clrScheme>
    <a:fontScheme name="Office">
      <a:majorFont>
        <a:latin typeface="Aptos Display" panose="0211000402020202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Aptos" panose="0211000402020202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12700" cap="flat" cmpd="sng" algn="ctr">
          <a:solidFill>
            <a:schemeClr val="phClr"/>
          </a:solidFill>
          <a:prstDash val="solid"/>
          <a:miter lim="800000"/>
        </a:ln>
        <a:ln w="19050" cap="flat" cmpd="sng" algn="ctr">
          <a:solidFill>
            <a:schemeClr val="phClr"/>
          </a:solidFill>
          <a:prstDash val="solid"/>
          <a:miter lim="800000"/>
        </a:ln>
        <a:ln w="2540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lnDef>
      <a:spPr/>
      <a:bodyPr/>
      <a:lstStyle/>
      <a:style>
        <a:lnRef idx="2">
          <a:schemeClr val="accent1"/>
        </a:lnRef>
        <a:fillRef idx="0">
          <a:schemeClr val="accent1"/>
        </a:fillRef>
        <a:effectRef idx="1">
          <a:schemeClr val="accent1"/>
        </a:effectRef>
        <a:fontRef idx="minor">
          <a:schemeClr val="tx1"/>
        </a:fontRef>
      </a:style>
    </a:lnDef>
  </a:objectDefaults>
  <a:extraClrSchemeLst/>
  <a:extLst>
    <a:ext uri="{05A4C25C-085E-4340-85A3-A5531E510DB2}">
      <thm15:themeFamily xmlns:thm15="http://schemas.microsoft.com/office/thememl/2012/main" name="Office Theme" id="{2E142A2C-CD16-42D6-873A-C26D2A0506FA}" vid="{1BDDFF52-6CD6-40A5-AB3C-68EB2F1E4D0A}"/>
    </a:ext>
  </a:extLst>
</a:theme>
</file>

<file path=ppt/theme/themeOverride1.xml><?xml version="1.0" encoding="utf-8"?>
<a:themeOverride xmlns:a="http://schemas.openxmlformats.org/drawingml/2006/main">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Tahoma"/>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10.xml><?xml version="1.0" encoding="utf-8"?>
<a:themeOverride xmlns:a="http://schemas.openxmlformats.org/drawingml/2006/main">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Tahoma"/>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11.xml><?xml version="1.0" encoding="utf-8"?>
<a:themeOverride xmlns:a="http://schemas.openxmlformats.org/drawingml/2006/main">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Tahoma"/>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12.xml><?xml version="1.0" encoding="utf-8"?>
<a:themeOverride xmlns:a="http://schemas.openxmlformats.org/drawingml/2006/main">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Tahoma"/>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13.xml><?xml version="1.0" encoding="utf-8"?>
<a:themeOverride xmlns:a="http://schemas.openxmlformats.org/drawingml/2006/main">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Tahoma"/>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14.xml><?xml version="1.0" encoding="utf-8"?>
<a:themeOverride xmlns:a="http://schemas.openxmlformats.org/drawingml/2006/main">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Tahoma"/>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15.xml><?xml version="1.0" encoding="utf-8"?>
<a:themeOverride xmlns:a="http://schemas.openxmlformats.org/drawingml/2006/main">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Tahoma"/>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16.xml><?xml version="1.0" encoding="utf-8"?>
<a:themeOverride xmlns:a="http://schemas.openxmlformats.org/drawingml/2006/main">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Tahoma"/>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17.xml><?xml version="1.0" encoding="utf-8"?>
<a:themeOverride xmlns:a="http://schemas.openxmlformats.org/drawingml/2006/main">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Tahoma"/>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18.xml><?xml version="1.0" encoding="utf-8"?>
<a:themeOverride xmlns:a="http://schemas.openxmlformats.org/drawingml/2006/main">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Tahoma"/>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19.xml><?xml version="1.0" encoding="utf-8"?>
<a:themeOverride xmlns:a="http://schemas.openxmlformats.org/drawingml/2006/main">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Tahoma"/>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2.xml><?xml version="1.0" encoding="utf-8"?>
<a:themeOverride xmlns:a="http://schemas.openxmlformats.org/drawingml/2006/main">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Tahoma"/>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20.xml><?xml version="1.0" encoding="utf-8"?>
<a:themeOverride xmlns:a="http://schemas.openxmlformats.org/drawingml/2006/main">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Tahoma"/>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21.xml><?xml version="1.0" encoding="utf-8"?>
<a:themeOverride xmlns:a="http://schemas.openxmlformats.org/drawingml/2006/main">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Tahoma"/>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22.xml><?xml version="1.0" encoding="utf-8"?>
<a:themeOverride xmlns:a="http://schemas.openxmlformats.org/drawingml/2006/main">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Tahoma"/>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23.xml><?xml version="1.0" encoding="utf-8"?>
<a:themeOverride xmlns:a="http://schemas.openxmlformats.org/drawingml/2006/main">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Tahoma"/>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24.xml><?xml version="1.0" encoding="utf-8"?>
<a:themeOverride xmlns:a="http://schemas.openxmlformats.org/drawingml/2006/main">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Tahoma"/>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25.xml><?xml version="1.0" encoding="utf-8"?>
<a:themeOverride xmlns:a="http://schemas.openxmlformats.org/drawingml/2006/main">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Tahoma"/>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26.xml><?xml version="1.0" encoding="utf-8"?>
<a:themeOverride xmlns:a="http://schemas.openxmlformats.org/drawingml/2006/main">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Tahoma"/>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27.xml><?xml version="1.0" encoding="utf-8"?>
<a:themeOverride xmlns:a="http://schemas.openxmlformats.org/drawingml/2006/main">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Tahoma"/>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28.xml><?xml version="1.0" encoding="utf-8"?>
<a:themeOverride xmlns:a="http://schemas.openxmlformats.org/drawingml/2006/main">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Tahoma"/>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29.xml><?xml version="1.0" encoding="utf-8"?>
<a:themeOverride xmlns:a="http://schemas.openxmlformats.org/drawingml/2006/main">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Tahoma"/>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3.xml><?xml version="1.0" encoding="utf-8"?>
<a:themeOverride xmlns:a="http://schemas.openxmlformats.org/drawingml/2006/main">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Tahoma"/>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30.xml><?xml version="1.0" encoding="utf-8"?>
<a:themeOverride xmlns:a="http://schemas.openxmlformats.org/drawingml/2006/main">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Tahoma"/>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31.xml><?xml version="1.0" encoding="utf-8"?>
<a:themeOverride xmlns:a="http://schemas.openxmlformats.org/drawingml/2006/main">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Tahoma"/>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32.xml><?xml version="1.0" encoding="utf-8"?>
<a:themeOverride xmlns:a="http://schemas.openxmlformats.org/drawingml/2006/main">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Tahoma"/>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33.xml><?xml version="1.0" encoding="utf-8"?>
<a:themeOverride xmlns:a="http://schemas.openxmlformats.org/drawingml/2006/main">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Tahoma"/>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34.xml><?xml version="1.0" encoding="utf-8"?>
<a:themeOverride xmlns:a="http://schemas.openxmlformats.org/drawingml/2006/main">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Tahoma"/>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35.xml><?xml version="1.0" encoding="utf-8"?>
<a:themeOverride xmlns:a="http://schemas.openxmlformats.org/drawingml/2006/main">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Tahoma"/>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36.xml><?xml version="1.0" encoding="utf-8"?>
<a:themeOverride xmlns:a="http://schemas.openxmlformats.org/drawingml/2006/main">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Tahoma"/>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37.xml><?xml version="1.0" encoding="utf-8"?>
<a:themeOverride xmlns:a="http://schemas.openxmlformats.org/drawingml/2006/main">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Tahoma"/>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38.xml><?xml version="1.0" encoding="utf-8"?>
<a:themeOverride xmlns:a="http://schemas.openxmlformats.org/drawingml/2006/main">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Tahoma"/>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39.xml><?xml version="1.0" encoding="utf-8"?>
<a:themeOverride xmlns:a="http://schemas.openxmlformats.org/drawingml/2006/main">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Tahoma"/>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4.xml><?xml version="1.0" encoding="utf-8"?>
<a:themeOverride xmlns:a="http://schemas.openxmlformats.org/drawingml/2006/main">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Tahoma"/>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40.xml><?xml version="1.0" encoding="utf-8"?>
<a:themeOverride xmlns:a="http://schemas.openxmlformats.org/drawingml/2006/main">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Tahoma"/>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41.xml><?xml version="1.0" encoding="utf-8"?>
<a:themeOverride xmlns:a="http://schemas.openxmlformats.org/drawingml/2006/main">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Tahoma"/>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42.xml><?xml version="1.0" encoding="utf-8"?>
<a:themeOverride xmlns:a="http://schemas.openxmlformats.org/drawingml/2006/main">
  <a:clrScheme name="Office 2013 - 2022">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2013 - 2022">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Tahoma"/>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2013 - 2022">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43.xml><?xml version="1.0" encoding="utf-8"?>
<a:themeOverride xmlns:a="http://schemas.openxmlformats.org/drawingml/2006/main">
  <a:clrScheme name="Office">
    <a:dk1>
      <a:sysClr val="windowText" lastClr="000000"/>
    </a:dk1>
    <a:lt1>
      <a:sysClr val="window" lastClr="FFFFFF"/>
    </a:lt1>
    <a:dk2>
      <a:srgbClr val="0E2841"/>
    </a:dk2>
    <a:lt2>
      <a:srgbClr val="E8E8E8"/>
    </a:lt2>
    <a:accent1>
      <a:srgbClr val="156082"/>
    </a:accent1>
    <a:accent2>
      <a:srgbClr val="E97132"/>
    </a:accent2>
    <a:accent3>
      <a:srgbClr val="196B24"/>
    </a:accent3>
    <a:accent4>
      <a:srgbClr val="0F9ED5"/>
    </a:accent4>
    <a:accent5>
      <a:srgbClr val="A02B93"/>
    </a:accent5>
    <a:accent6>
      <a:srgbClr val="4EA72E"/>
    </a:accent6>
    <a:hlink>
      <a:srgbClr val="467886"/>
    </a:hlink>
    <a:folHlink>
      <a:srgbClr val="96607D"/>
    </a:folHlink>
  </a:clrScheme>
  <a:fontScheme name="Office">
    <a:majorFont>
      <a:latin typeface="Aptos Display" panose="0211000402020202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Aptos Narrow" panose="02110004020202020204"/>
      <a:ea typeface=""/>
      <a:cs typeface=""/>
      <a:font script="Jpan" typeface="游ゴシック"/>
      <a:font script="Hang" typeface="맑은 고딕"/>
      <a:font script="Hans" typeface="等线"/>
      <a:font script="Hant" typeface="新細明體"/>
      <a:font script="Arab" typeface="Arial"/>
      <a:font script="Hebr" typeface="Arial"/>
      <a:font script="Thai" typeface="Tahoma"/>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12700" cap="flat" cmpd="sng" algn="ctr">
        <a:solidFill>
          <a:schemeClr val="phClr"/>
        </a:solidFill>
        <a:prstDash val="solid"/>
        <a:miter lim="800000"/>
      </a:ln>
      <a:ln w="19050" cap="flat" cmpd="sng" algn="ctr">
        <a:solidFill>
          <a:schemeClr val="phClr"/>
        </a:solidFill>
        <a:prstDash val="solid"/>
        <a:miter lim="800000"/>
      </a:ln>
      <a:ln w="2540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44.xml><?xml version="1.0" encoding="utf-8"?>
<a:themeOverride xmlns:a="http://schemas.openxmlformats.org/drawingml/2006/main">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Tahoma"/>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45.xml><?xml version="1.0" encoding="utf-8"?>
<a:themeOverride xmlns:a="http://schemas.openxmlformats.org/drawingml/2006/main">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Tahoma"/>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46.xml><?xml version="1.0" encoding="utf-8"?>
<a:themeOverride xmlns:a="http://schemas.openxmlformats.org/drawingml/2006/main">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Tahoma"/>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47.xml><?xml version="1.0" encoding="utf-8"?>
<a:themeOverride xmlns:a="http://schemas.openxmlformats.org/drawingml/2006/main">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Tahoma"/>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48.xml><?xml version="1.0" encoding="utf-8"?>
<a:themeOverride xmlns:a="http://schemas.openxmlformats.org/drawingml/2006/main">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Tahoma"/>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49.xml><?xml version="1.0" encoding="utf-8"?>
<a:themeOverride xmlns:a="http://schemas.openxmlformats.org/drawingml/2006/main">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Tahoma"/>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5.xml><?xml version="1.0" encoding="utf-8"?>
<a:themeOverride xmlns:a="http://schemas.openxmlformats.org/drawingml/2006/main">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Tahoma"/>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50.xml><?xml version="1.0" encoding="utf-8"?>
<a:themeOverride xmlns:a="http://schemas.openxmlformats.org/drawingml/2006/main">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Tahoma"/>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51.xml><?xml version="1.0" encoding="utf-8"?>
<a:themeOverride xmlns:a="http://schemas.openxmlformats.org/drawingml/2006/main">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Tahoma"/>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52.xml><?xml version="1.0" encoding="utf-8"?>
<a:themeOverride xmlns:a="http://schemas.openxmlformats.org/drawingml/2006/main">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Tahoma"/>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53.xml><?xml version="1.0" encoding="utf-8"?>
<a:themeOverride xmlns:a="http://schemas.openxmlformats.org/drawingml/2006/main">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Tahoma"/>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54.xml><?xml version="1.0" encoding="utf-8"?>
<a:themeOverride xmlns:a="http://schemas.openxmlformats.org/drawingml/2006/main">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Tahoma"/>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55.xml><?xml version="1.0" encoding="utf-8"?>
<a:themeOverride xmlns:a="http://schemas.openxmlformats.org/drawingml/2006/main">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Tahoma"/>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56.xml><?xml version="1.0" encoding="utf-8"?>
<a:themeOverride xmlns:a="http://schemas.openxmlformats.org/drawingml/2006/main">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Tahoma"/>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57.xml><?xml version="1.0" encoding="utf-8"?>
<a:themeOverride xmlns:a="http://schemas.openxmlformats.org/drawingml/2006/main">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Tahoma"/>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58.xml><?xml version="1.0" encoding="utf-8"?>
<a:themeOverride xmlns:a="http://schemas.openxmlformats.org/drawingml/2006/main">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Tahoma"/>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59.xml><?xml version="1.0" encoding="utf-8"?>
<a:themeOverride xmlns:a="http://schemas.openxmlformats.org/drawingml/2006/main">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Tahoma"/>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6.xml><?xml version="1.0" encoding="utf-8"?>
<a:themeOverride xmlns:a="http://schemas.openxmlformats.org/drawingml/2006/main">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Tahoma"/>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7.xml><?xml version="1.0" encoding="utf-8"?>
<a:themeOverride xmlns:a="http://schemas.openxmlformats.org/drawingml/2006/main">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Tahoma"/>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8.xml><?xml version="1.0" encoding="utf-8"?>
<a:themeOverride xmlns:a="http://schemas.openxmlformats.org/drawingml/2006/main">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Tahoma"/>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9.xml><?xml version="1.0" encoding="utf-8"?>
<a:themeOverride xmlns:a="http://schemas.openxmlformats.org/drawingml/2006/main">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Tahoma"/>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webextensions/_rels/taskpanes.xml.rels><?xml version="1.0" encoding="UTF-8" standalone="yes"?>
<Relationships xmlns="http://schemas.openxmlformats.org/package/2006/relationships"><Relationship Id="rId1" Type="http://schemas.microsoft.com/office/2011/relationships/webextension" Target="webextension1.xml"/></Relationships>
</file>

<file path=ppt/webextensions/taskpanes.xml><?xml version="1.0" encoding="utf-8"?>
<wetp:taskpanes xmlns:wetp="http://schemas.microsoft.com/office/webextensions/taskpanes/2010/11">
  <wetp:taskpane dockstate="right" visibility="0" width="350" row="1">
    <wetp:webextensionref xmlns:r="http://schemas.openxmlformats.org/officeDocument/2006/relationships" r:id="rId1"/>
  </wetp:taskpane>
</wetp:taskpanes>
</file>

<file path=ppt/webextensions/webextension1.xml><?xml version="1.0" encoding="utf-8"?>
<we:webextension xmlns:we="http://schemas.microsoft.com/office/webextensions/webextension/2010/11" id="{BF0CA266-111A-4C77-893F-8CA32C2C336D}">
  <we:reference id="wa200010001" version="1.0.0.1" store="en-US" storeType="OMEX"/>
  <we:alternateReferences>
    <we:reference id="WA200010001" version="1.0.0.1" store="WA200010001" storeType="OMEX"/>
  </we:alternateReferences>
  <we:properties>
    <we:property name="claude.fileId" value="&quot;63ce575d-8f14-4210-a8e5-fd0a6282ccd7&quot;"/>
  </we:properties>
  <we:bindings/>
  <we:snapshot xmlns:r="http://schemas.openxmlformats.org/officeDocument/2006/relationships"/>
</we:webextension>
</file>

<file path=docProps/app.xml><?xml version="1.0" encoding="utf-8"?>
<Properties xmlns="http://schemas.openxmlformats.org/officeDocument/2006/extended-properties" xmlns:vt="http://schemas.openxmlformats.org/officeDocument/2006/docPropsVTypes">
  <TotalTime>4742</TotalTime>
  <Words>35950</Words>
  <Application>Microsoft Office PowerPoint</Application>
  <PresentationFormat>Widescreen</PresentationFormat>
  <Paragraphs>11330</Paragraphs>
  <Slides>114</Slides>
  <Notes>27</Notes>
  <HiddenSlides>0</HiddenSlides>
  <MMClips>0</MMClips>
  <ScaleCrop>false</ScaleCrop>
  <HeadingPairs>
    <vt:vector size="6" baseType="variant">
      <vt:variant>
        <vt:lpstr>Fonts Used</vt:lpstr>
      </vt:variant>
      <vt:variant>
        <vt:i4>10</vt:i4>
      </vt:variant>
      <vt:variant>
        <vt:lpstr>Theme</vt:lpstr>
      </vt:variant>
      <vt:variant>
        <vt:i4>5</vt:i4>
      </vt:variant>
      <vt:variant>
        <vt:lpstr>Slide Titles</vt:lpstr>
      </vt:variant>
      <vt:variant>
        <vt:i4>114</vt:i4>
      </vt:variant>
    </vt:vector>
  </HeadingPairs>
  <TitlesOfParts>
    <vt:vector size="129" baseType="lpstr">
      <vt:lpstr>Aptos</vt:lpstr>
      <vt:lpstr>Aptos Display</vt:lpstr>
      <vt:lpstr>Arial</vt:lpstr>
      <vt:lpstr>Bw Modelica SS01</vt:lpstr>
      <vt:lpstr>Calibri</vt:lpstr>
      <vt:lpstr>Calibri Light</vt:lpstr>
      <vt:lpstr>Cambria</vt:lpstr>
      <vt:lpstr>Fira Sans Extra Condensed Medium</vt:lpstr>
      <vt:lpstr>Symbol</vt:lpstr>
      <vt:lpstr>Wingdings</vt:lpstr>
      <vt:lpstr>Office Theme</vt:lpstr>
      <vt:lpstr>1_Office Theme</vt:lpstr>
      <vt:lpstr>2_Office Theme</vt:lpstr>
      <vt:lpstr>6_Office Theme</vt:lpstr>
      <vt:lpstr>3_Office Theme</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THANK YOU</vt:lpstr>
    </vt:vector>
  </TitlesOfParts>
  <Company/>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
  <dc:creator>Sanya Jain</dc:creator>
  <cp:lastModifiedBy>Pratham  Arora</cp:lastModifiedBy>
  <cp:revision>10</cp:revision>
  <dcterms:created xsi:type="dcterms:W3CDTF">2026-07-15T05:48:15Z</dcterms:created>
  <dcterms:modified xsi:type="dcterms:W3CDTF">2026-08-21T06:18:34Z</dcterms:modified>
</cp:coreProperties>
</file>